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4"/>
  </p:notesMasterIdLst>
  <p:handoutMasterIdLst>
    <p:handoutMasterId r:id="rId455"/>
  </p:handoutMasterIdLst>
  <p:sldIdLst>
    <p:sldId id="1977" r:id="rId2"/>
    <p:sldId id="1974" r:id="rId3"/>
    <p:sldId id="1975" r:id="rId4"/>
    <p:sldId id="1976" r:id="rId5"/>
    <p:sldId id="1978" r:id="rId6"/>
    <p:sldId id="1544" r:id="rId7"/>
    <p:sldId id="1545" r:id="rId8"/>
    <p:sldId id="1553" r:id="rId9"/>
    <p:sldId id="1548" r:id="rId10"/>
    <p:sldId id="1235" r:id="rId11"/>
    <p:sldId id="1552" r:id="rId12"/>
    <p:sldId id="1554" r:id="rId13"/>
    <p:sldId id="1557" r:id="rId14"/>
    <p:sldId id="1039" r:id="rId15"/>
    <p:sldId id="1999" r:id="rId16"/>
    <p:sldId id="1590" r:id="rId17"/>
    <p:sldId id="1166" r:id="rId18"/>
    <p:sldId id="1138" r:id="rId19"/>
    <p:sldId id="1400" r:id="rId20"/>
    <p:sldId id="1099" r:id="rId21"/>
    <p:sldId id="1100" r:id="rId22"/>
    <p:sldId id="2042" r:id="rId23"/>
    <p:sldId id="1101" r:id="rId24"/>
    <p:sldId id="1102" r:id="rId25"/>
    <p:sldId id="1398" r:id="rId26"/>
    <p:sldId id="1169" r:id="rId27"/>
    <p:sldId id="1177" r:id="rId28"/>
    <p:sldId id="939" r:id="rId29"/>
    <p:sldId id="2011" r:id="rId30"/>
    <p:sldId id="1170" r:id="rId31"/>
    <p:sldId id="849" r:id="rId32"/>
    <p:sldId id="842" r:id="rId33"/>
    <p:sldId id="843" r:id="rId34"/>
    <p:sldId id="960" r:id="rId35"/>
    <p:sldId id="2012" r:id="rId36"/>
    <p:sldId id="862" r:id="rId37"/>
    <p:sldId id="940" r:id="rId38"/>
    <p:sldId id="1563" r:id="rId39"/>
    <p:sldId id="1568" r:id="rId40"/>
    <p:sldId id="1586" r:id="rId41"/>
    <p:sldId id="1585" r:id="rId42"/>
    <p:sldId id="1385" r:id="rId43"/>
    <p:sldId id="1543" r:id="rId44"/>
    <p:sldId id="2010" r:id="rId45"/>
    <p:sldId id="923" r:id="rId46"/>
    <p:sldId id="931" r:id="rId47"/>
    <p:sldId id="1223" r:id="rId48"/>
    <p:sldId id="1224" r:id="rId49"/>
    <p:sldId id="685" r:id="rId50"/>
    <p:sldId id="1289" r:id="rId51"/>
    <p:sldId id="1980" r:id="rId52"/>
    <p:sldId id="1167" r:id="rId53"/>
    <p:sldId id="1171" r:id="rId54"/>
    <p:sldId id="1176" r:id="rId55"/>
    <p:sldId id="1324" r:id="rId56"/>
    <p:sldId id="1988" r:id="rId57"/>
    <p:sldId id="1233" r:id="rId58"/>
    <p:sldId id="1304" r:id="rId59"/>
    <p:sldId id="2014" r:id="rId60"/>
    <p:sldId id="1981" r:id="rId61"/>
    <p:sldId id="1234" r:id="rId62"/>
    <p:sldId id="1527" r:id="rId63"/>
    <p:sldId id="1301" r:id="rId64"/>
    <p:sldId id="1302" r:id="rId65"/>
    <p:sldId id="1303" r:id="rId66"/>
    <p:sldId id="1528" r:id="rId67"/>
    <p:sldId id="1529" r:id="rId68"/>
    <p:sldId id="1530" r:id="rId69"/>
    <p:sldId id="1531" r:id="rId70"/>
    <p:sldId id="2041" r:id="rId71"/>
    <p:sldId id="1982" r:id="rId72"/>
    <p:sldId id="1715" r:id="rId73"/>
    <p:sldId id="1986" r:id="rId74"/>
    <p:sldId id="1987" r:id="rId75"/>
    <p:sldId id="1716" r:id="rId76"/>
    <p:sldId id="1717" r:id="rId77"/>
    <p:sldId id="1718" r:id="rId78"/>
    <p:sldId id="1719" r:id="rId79"/>
    <p:sldId id="1534" r:id="rId80"/>
    <p:sldId id="1267" r:id="rId81"/>
    <p:sldId id="1319" r:id="rId82"/>
    <p:sldId id="1472" r:id="rId83"/>
    <p:sldId id="2019" r:id="rId84"/>
    <p:sldId id="2025" r:id="rId85"/>
    <p:sldId id="1407" r:id="rId86"/>
    <p:sldId id="1459" r:id="rId87"/>
    <p:sldId id="1555" r:id="rId88"/>
    <p:sldId id="2021" r:id="rId89"/>
    <p:sldId id="1463" r:id="rId90"/>
    <p:sldId id="1724" r:id="rId91"/>
    <p:sldId id="2020" r:id="rId92"/>
    <p:sldId id="1993" r:id="rId93"/>
    <p:sldId id="2022" r:id="rId94"/>
    <p:sldId id="1508" r:id="rId95"/>
    <p:sldId id="2018" r:id="rId96"/>
    <p:sldId id="2023" r:id="rId97"/>
    <p:sldId id="2024" r:id="rId98"/>
    <p:sldId id="1471" r:id="rId99"/>
    <p:sldId id="1720" r:id="rId100"/>
    <p:sldId id="1721" r:id="rId101"/>
    <p:sldId id="1989" r:id="rId102"/>
    <p:sldId id="1458" r:id="rId103"/>
    <p:sldId id="1722" r:id="rId104"/>
    <p:sldId id="1723" r:id="rId105"/>
    <p:sldId id="1318" r:id="rId106"/>
    <p:sldId id="1347" r:id="rId107"/>
    <p:sldId id="1457" r:id="rId108"/>
    <p:sldId id="1992" r:id="rId109"/>
    <p:sldId id="1486" r:id="rId110"/>
    <p:sldId id="1489" r:id="rId111"/>
    <p:sldId id="1404" r:id="rId112"/>
    <p:sldId id="1402" r:id="rId113"/>
    <p:sldId id="1990" r:id="rId114"/>
    <p:sldId id="1991" r:id="rId115"/>
    <p:sldId id="1444" r:id="rId116"/>
    <p:sldId id="1317" r:id="rId117"/>
    <p:sldId id="1994" r:id="rId118"/>
    <p:sldId id="1536" r:id="rId119"/>
    <p:sldId id="1445" r:id="rId120"/>
    <p:sldId id="1621" r:id="rId121"/>
    <p:sldId id="1435" r:id="rId122"/>
    <p:sldId id="1436" r:id="rId123"/>
    <p:sldId id="1622" r:id="rId124"/>
    <p:sldId id="1623" r:id="rId125"/>
    <p:sldId id="1438" r:id="rId126"/>
    <p:sldId id="1633" r:id="rId127"/>
    <p:sldId id="1414" r:id="rId128"/>
    <p:sldId id="1997" r:id="rId129"/>
    <p:sldId id="2003" r:id="rId130"/>
    <p:sldId id="1998" r:id="rId131"/>
    <p:sldId id="1276" r:id="rId132"/>
    <p:sldId id="1206" r:id="rId133"/>
    <p:sldId id="1246" r:id="rId134"/>
    <p:sldId id="1342" r:id="rId135"/>
    <p:sldId id="1245" r:id="rId136"/>
    <p:sldId id="1440" r:id="rId137"/>
    <p:sldId id="1441" r:id="rId138"/>
    <p:sldId id="1434" r:id="rId139"/>
    <p:sldId id="1443" r:id="rId140"/>
    <p:sldId id="929" r:id="rId141"/>
    <p:sldId id="1609" r:id="rId142"/>
    <p:sldId id="1610" r:id="rId143"/>
    <p:sldId id="1462" r:id="rId144"/>
    <p:sldId id="1612" r:id="rId145"/>
    <p:sldId id="1613" r:id="rId146"/>
    <p:sldId id="1614" r:id="rId147"/>
    <p:sldId id="1481" r:id="rId148"/>
    <p:sldId id="1446" r:id="rId149"/>
    <p:sldId id="1432" r:id="rId150"/>
    <p:sldId id="1611" r:id="rId151"/>
    <p:sldId id="1476" r:id="rId152"/>
    <p:sldId id="1442" r:id="rId153"/>
    <p:sldId id="1053" r:id="rId154"/>
    <p:sldId id="1054" r:id="rId155"/>
    <p:sldId id="1247" r:id="rId156"/>
    <p:sldId id="922" r:id="rId157"/>
    <p:sldId id="1996" r:id="rId158"/>
    <p:sldId id="2000" r:id="rId159"/>
    <p:sldId id="2026" r:id="rId160"/>
    <p:sldId id="1607" r:id="rId161"/>
    <p:sldId id="1286" r:id="rId162"/>
    <p:sldId id="1287" r:id="rId163"/>
    <p:sldId id="1296" r:id="rId164"/>
    <p:sldId id="1297" r:id="rId165"/>
    <p:sldId id="1295" r:id="rId166"/>
    <p:sldId id="2045" r:id="rId167"/>
    <p:sldId id="1705" r:id="rId168"/>
    <p:sldId id="1706" r:id="rId169"/>
    <p:sldId id="2028" r:id="rId170"/>
    <p:sldId id="1707" r:id="rId171"/>
    <p:sldId id="1291" r:id="rId172"/>
    <p:sldId id="1292" r:id="rId173"/>
    <p:sldId id="1985" r:id="rId174"/>
    <p:sldId id="1708" r:id="rId175"/>
    <p:sldId id="1285" r:id="rId176"/>
    <p:sldId id="1709" r:id="rId177"/>
    <p:sldId id="2036" r:id="rId178"/>
    <p:sldId id="1710" r:id="rId179"/>
    <p:sldId id="1376" r:id="rId180"/>
    <p:sldId id="1711" r:id="rId181"/>
    <p:sldId id="1712" r:id="rId182"/>
    <p:sldId id="1496" r:id="rId183"/>
    <p:sldId id="2017" r:id="rId184"/>
    <p:sldId id="1713" r:id="rId185"/>
    <p:sldId id="1608" r:id="rId186"/>
    <p:sldId id="1983" r:id="rId187"/>
    <p:sldId id="1984" r:id="rId188"/>
    <p:sldId id="1371" r:id="rId189"/>
    <p:sldId id="2029" r:id="rId190"/>
    <p:sldId id="2031" r:id="rId191"/>
    <p:sldId id="2032" r:id="rId192"/>
    <p:sldId id="2033" r:id="rId193"/>
    <p:sldId id="2034" r:id="rId194"/>
    <p:sldId id="2035" r:id="rId195"/>
    <p:sldId id="2037" r:id="rId196"/>
    <p:sldId id="1368" r:id="rId197"/>
    <p:sldId id="1384" r:id="rId198"/>
    <p:sldId id="2015" r:id="rId199"/>
    <p:sldId id="1591" r:id="rId200"/>
    <p:sldId id="1979" r:id="rId201"/>
    <p:sldId id="2047" r:id="rId202"/>
    <p:sldId id="1139" r:id="rId203"/>
    <p:sldId id="1140" r:id="rId204"/>
    <p:sldId id="1141" r:id="rId205"/>
    <p:sldId id="1204" r:id="rId206"/>
    <p:sldId id="1514" r:id="rId207"/>
    <p:sldId id="1516" r:id="rId208"/>
    <p:sldId id="1517" r:id="rId209"/>
    <p:sldId id="1518" r:id="rId210"/>
    <p:sldId id="2043" r:id="rId211"/>
    <p:sldId id="2044" r:id="rId212"/>
    <p:sldId id="2046" r:id="rId213"/>
    <p:sldId id="1519" r:id="rId214"/>
    <p:sldId id="2039" r:id="rId215"/>
    <p:sldId id="2038" r:id="rId216"/>
    <p:sldId id="1520" r:id="rId217"/>
    <p:sldId id="1686" r:id="rId218"/>
    <p:sldId id="1687" r:id="rId219"/>
    <p:sldId id="1688" r:id="rId220"/>
    <p:sldId id="1689" r:id="rId221"/>
    <p:sldId id="1690" r:id="rId222"/>
    <p:sldId id="1691" r:id="rId223"/>
    <p:sldId id="1692" r:id="rId224"/>
    <p:sldId id="1693" r:id="rId225"/>
    <p:sldId id="1694" r:id="rId226"/>
    <p:sldId id="1695" r:id="rId227"/>
    <p:sldId id="2040" r:id="rId228"/>
    <p:sldId id="1696" r:id="rId229"/>
    <p:sldId id="1697" r:id="rId230"/>
    <p:sldId id="1698" r:id="rId231"/>
    <p:sldId id="1699" r:id="rId232"/>
    <p:sldId id="1700" r:id="rId233"/>
    <p:sldId id="1701" r:id="rId234"/>
    <p:sldId id="1702" r:id="rId235"/>
    <p:sldId id="2006" r:id="rId236"/>
    <p:sldId id="2007" r:id="rId237"/>
    <p:sldId id="1549" r:id="rId238"/>
    <p:sldId id="1550" r:id="rId239"/>
    <p:sldId id="2008" r:id="rId240"/>
    <p:sldId id="1589" r:id="rId241"/>
    <p:sldId id="1606" r:id="rId242"/>
    <p:sldId id="1616" r:id="rId243"/>
    <p:sldId id="1617" r:id="rId244"/>
    <p:sldId id="1618" r:id="rId245"/>
    <p:sldId id="1387" r:id="rId246"/>
    <p:sldId id="1493" r:id="rId247"/>
    <p:sldId id="1494" r:id="rId248"/>
    <p:sldId id="1495" r:id="rId249"/>
    <p:sldId id="1498" r:id="rId250"/>
    <p:sldId id="948" r:id="rId251"/>
    <p:sldId id="968" r:id="rId252"/>
    <p:sldId id="969" r:id="rId253"/>
    <p:sldId id="884" r:id="rId254"/>
    <p:sldId id="886" r:id="rId255"/>
    <p:sldId id="885" r:id="rId256"/>
    <p:sldId id="1388" r:id="rId257"/>
    <p:sldId id="865" r:id="rId258"/>
    <p:sldId id="1268" r:id="rId259"/>
    <p:sldId id="1499" r:id="rId260"/>
    <p:sldId id="898" r:id="rId261"/>
    <p:sldId id="1497" r:id="rId262"/>
    <p:sldId id="1475" r:id="rId263"/>
    <p:sldId id="1507" r:id="rId264"/>
    <p:sldId id="1509" r:id="rId265"/>
    <p:sldId id="1510" r:id="rId266"/>
    <p:sldId id="1511" r:id="rId267"/>
    <p:sldId id="1464" r:id="rId268"/>
    <p:sldId id="1465" r:id="rId269"/>
    <p:sldId id="1469" r:id="rId270"/>
    <p:sldId id="1470" r:id="rId271"/>
    <p:sldId id="2013" r:id="rId272"/>
    <p:sldId id="1604" r:id="rId273"/>
    <p:sldId id="1559" r:id="rId274"/>
    <p:sldId id="935" r:id="rId275"/>
    <p:sldId id="937" r:id="rId276"/>
    <p:sldId id="1583" r:id="rId277"/>
    <p:sldId id="1274" r:id="rId278"/>
    <p:sldId id="1275" r:id="rId279"/>
    <p:sldId id="1277" r:id="rId280"/>
    <p:sldId id="1278" r:id="rId281"/>
    <p:sldId id="1281" r:id="rId282"/>
    <p:sldId id="1582" r:id="rId283"/>
    <p:sldId id="1594" r:id="rId284"/>
    <p:sldId id="1595" r:id="rId285"/>
    <p:sldId id="1118" r:id="rId286"/>
    <p:sldId id="961" r:id="rId287"/>
    <p:sldId id="1581" r:id="rId288"/>
    <p:sldId id="1189" r:id="rId289"/>
    <p:sldId id="1190" r:id="rId290"/>
    <p:sldId id="1191" r:id="rId291"/>
    <p:sldId id="1192" r:id="rId292"/>
    <p:sldId id="1193" r:id="rId293"/>
    <p:sldId id="1194" r:id="rId294"/>
    <p:sldId id="1420" r:id="rId295"/>
    <p:sldId id="1421" r:id="rId296"/>
    <p:sldId id="1422" r:id="rId297"/>
    <p:sldId id="1423" r:id="rId298"/>
    <p:sldId id="1366" r:id="rId299"/>
    <p:sldId id="1596" r:id="rId300"/>
    <p:sldId id="1597" r:id="rId301"/>
    <p:sldId id="1424" r:id="rId302"/>
    <p:sldId id="1367" r:id="rId303"/>
    <p:sldId id="1120" r:id="rId304"/>
    <p:sldId id="1704" r:id="rId305"/>
    <p:sldId id="972" r:id="rId306"/>
    <p:sldId id="973" r:id="rId307"/>
    <p:sldId id="1364" r:id="rId308"/>
    <p:sldId id="1389" r:id="rId309"/>
    <p:sldId id="2001" r:id="rId310"/>
    <p:sldId id="2005" r:id="rId311"/>
    <p:sldId id="835" r:id="rId312"/>
    <p:sldId id="836" r:id="rId313"/>
    <p:sldId id="818" r:id="rId314"/>
    <p:sldId id="822" r:id="rId315"/>
    <p:sldId id="903" r:id="rId316"/>
    <p:sldId id="1574" r:id="rId317"/>
    <p:sldId id="658" r:id="rId318"/>
    <p:sldId id="659" r:id="rId319"/>
    <p:sldId id="660" r:id="rId320"/>
    <p:sldId id="683" r:id="rId321"/>
    <p:sldId id="661" r:id="rId322"/>
    <p:sldId id="1570" r:id="rId323"/>
    <p:sldId id="1305" r:id="rId324"/>
    <p:sldId id="1437" r:id="rId325"/>
    <p:sldId id="1209" r:id="rId326"/>
    <p:sldId id="1479" r:id="rId327"/>
    <p:sldId id="1598" r:id="rId328"/>
    <p:sldId id="1599" r:id="rId329"/>
    <p:sldId id="1600" r:id="rId330"/>
    <p:sldId id="1601" r:id="rId331"/>
    <p:sldId id="1602" r:id="rId332"/>
    <p:sldId id="1603" r:id="rId333"/>
    <p:sldId id="1584" r:id="rId334"/>
    <p:sldId id="944" r:id="rId335"/>
    <p:sldId id="1500" r:id="rId336"/>
    <p:sldId id="1501" r:id="rId337"/>
    <p:sldId id="1502" r:id="rId338"/>
    <p:sldId id="1503" r:id="rId339"/>
    <p:sldId id="1504" r:id="rId340"/>
    <p:sldId id="1505" r:id="rId341"/>
    <p:sldId id="1506" r:id="rId342"/>
    <p:sldId id="2016" r:id="rId343"/>
    <p:sldId id="1624" r:id="rId344"/>
    <p:sldId id="1625" r:id="rId345"/>
    <p:sldId id="1626" r:id="rId346"/>
    <p:sldId id="1627" r:id="rId347"/>
    <p:sldId id="1628" r:id="rId348"/>
    <p:sldId id="1629" r:id="rId349"/>
    <p:sldId id="1262" r:id="rId350"/>
    <p:sldId id="1630" r:id="rId351"/>
    <p:sldId id="1294" r:id="rId352"/>
    <p:sldId id="1631" r:id="rId353"/>
    <p:sldId id="1632" r:id="rId354"/>
    <p:sldId id="1426" r:id="rId355"/>
    <p:sldId id="1427" r:id="rId356"/>
    <p:sldId id="1428" r:id="rId357"/>
    <p:sldId id="1429" r:id="rId358"/>
    <p:sldId id="1430" r:id="rId359"/>
    <p:sldId id="1433" r:id="rId360"/>
    <p:sldId id="1121" r:id="rId361"/>
    <p:sldId id="1634" r:id="rId362"/>
    <p:sldId id="1635" r:id="rId363"/>
    <p:sldId id="1636" r:id="rId364"/>
    <p:sldId id="1381" r:id="rId365"/>
    <p:sldId id="1637" r:id="rId366"/>
    <p:sldId id="1638" r:id="rId367"/>
    <p:sldId id="1526" r:id="rId368"/>
    <p:sldId id="1639" r:id="rId369"/>
    <p:sldId id="1640" r:id="rId370"/>
    <p:sldId id="1522" r:id="rId371"/>
    <p:sldId id="1641" r:id="rId372"/>
    <p:sldId id="1642" r:id="rId373"/>
    <p:sldId id="1643" r:id="rId374"/>
    <p:sldId id="1547" r:id="rId375"/>
    <p:sldId id="1644" r:id="rId376"/>
    <p:sldId id="1645" r:id="rId377"/>
    <p:sldId id="1646" r:id="rId378"/>
    <p:sldId id="1537" r:id="rId379"/>
    <p:sldId id="1647" r:id="rId380"/>
    <p:sldId id="1648" r:id="rId381"/>
    <p:sldId id="852" r:id="rId382"/>
    <p:sldId id="850" r:id="rId383"/>
    <p:sldId id="1525" r:id="rId384"/>
    <p:sldId id="1649" r:id="rId385"/>
    <p:sldId id="1650" r:id="rId386"/>
    <p:sldId id="1651" r:id="rId387"/>
    <p:sldId id="1652" r:id="rId388"/>
    <p:sldId id="1653" r:id="rId389"/>
    <p:sldId id="1538" r:id="rId390"/>
    <p:sldId id="1654" r:id="rId391"/>
    <p:sldId id="1524" r:id="rId392"/>
    <p:sldId id="1539" r:id="rId393"/>
    <p:sldId id="1487" r:id="rId394"/>
    <p:sldId id="1655" r:id="rId395"/>
    <p:sldId id="1656" r:id="rId396"/>
    <p:sldId id="1540" r:id="rId397"/>
    <p:sldId id="1541" r:id="rId398"/>
    <p:sldId id="1657" r:id="rId399"/>
    <p:sldId id="819" r:id="rId400"/>
    <p:sldId id="1542" r:id="rId401"/>
    <p:sldId id="1658" r:id="rId402"/>
    <p:sldId id="1659" r:id="rId403"/>
    <p:sldId id="1660" r:id="rId404"/>
    <p:sldId id="1661" r:id="rId405"/>
    <p:sldId id="1662" r:id="rId406"/>
    <p:sldId id="1663" r:id="rId407"/>
    <p:sldId id="1664" r:id="rId408"/>
    <p:sldId id="1665" r:id="rId409"/>
    <p:sldId id="1666" r:id="rId410"/>
    <p:sldId id="1556" r:id="rId411"/>
    <p:sldId id="1667" r:id="rId412"/>
    <p:sldId id="1558" r:id="rId413"/>
    <p:sldId id="1668" r:id="rId414"/>
    <p:sldId id="1669" r:id="rId415"/>
    <p:sldId id="1562" r:id="rId416"/>
    <p:sldId id="1670" r:id="rId417"/>
    <p:sldId id="1564" r:id="rId418"/>
    <p:sldId id="1671" r:id="rId419"/>
    <p:sldId id="1672" r:id="rId420"/>
    <p:sldId id="1673" r:id="rId421"/>
    <p:sldId id="1674" r:id="rId422"/>
    <p:sldId id="1569" r:id="rId423"/>
    <p:sldId id="1675" r:id="rId424"/>
    <p:sldId id="1676" r:id="rId425"/>
    <p:sldId id="1677" r:id="rId426"/>
    <p:sldId id="1678" r:id="rId427"/>
    <p:sldId id="1573" r:id="rId428"/>
    <p:sldId id="1679" r:id="rId429"/>
    <p:sldId id="1588" r:id="rId430"/>
    <p:sldId id="1680" r:id="rId431"/>
    <p:sldId id="1203" r:id="rId432"/>
    <p:sldId id="1576" r:id="rId433"/>
    <p:sldId id="1681" r:id="rId434"/>
    <p:sldId id="1579" r:id="rId435"/>
    <p:sldId id="1580" r:id="rId436"/>
    <p:sldId id="1682" r:id="rId437"/>
    <p:sldId id="1683" r:id="rId438"/>
    <p:sldId id="1684" r:id="rId439"/>
    <p:sldId id="1151" r:id="rId440"/>
    <p:sldId id="1152" r:id="rId441"/>
    <p:sldId id="1575" r:id="rId442"/>
    <p:sldId id="1153" r:id="rId443"/>
    <p:sldId id="1337" r:id="rId444"/>
    <p:sldId id="1332" r:id="rId445"/>
    <p:sldId id="1333" r:id="rId446"/>
    <p:sldId id="1334" r:id="rId447"/>
    <p:sldId id="1335" r:id="rId448"/>
    <p:sldId id="1155" r:id="rId449"/>
    <p:sldId id="1571" r:id="rId450"/>
    <p:sldId id="1572" r:id="rId451"/>
    <p:sldId id="1566" r:id="rId452"/>
    <p:sldId id="1567" r:id="rId4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5" autoAdjust="0"/>
    <p:restoredTop sz="94660"/>
  </p:normalViewPr>
  <p:slideViewPr>
    <p:cSldViewPr snapToGrid="0">
      <p:cViewPr varScale="1">
        <p:scale>
          <a:sx n="63" d="100"/>
          <a:sy n="63" d="100"/>
        </p:scale>
        <p:origin x="1216" y="64"/>
      </p:cViewPr>
      <p:guideLst/>
    </p:cSldViewPr>
  </p:slideViewPr>
  <p:notesTextViewPr>
    <p:cViewPr>
      <p:scale>
        <a:sx n="1" d="1"/>
        <a:sy n="1" d="1"/>
      </p:scale>
      <p:origin x="0" y="0"/>
    </p:cViewPr>
  </p:notesTextViewPr>
  <p:sorterViewPr>
    <p:cViewPr>
      <p:scale>
        <a:sx n="70" d="100"/>
        <a:sy n="70" d="100"/>
      </p:scale>
      <p:origin x="0" y="-18570"/>
    </p:cViewPr>
  </p:sorterViewPr>
  <p:notesViewPr>
    <p:cSldViewPr snapToGrid="0">
      <p:cViewPr varScale="1">
        <p:scale>
          <a:sx n="49" d="100"/>
          <a:sy n="49" d="100"/>
        </p:scale>
        <p:origin x="2668" y="5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handoutMaster" Target="handoutMasters/handoutMaster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viewProps" Target="viewProps.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tableStyles" Target="tableStyles.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notesMaster" Target="notesMasters/notesMaster1.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theme" Target="theme/theme1.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onika%20Lewenski\Courses\Chapter%201.%20Models%20and%20Analysis\H.%20Data%20Bases%20and%20Data%20Retrieval\Interest%20Rates.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 for Credit Spreads'!$I$12</c:f>
              <c:strCache>
                <c:ptCount val="1"/>
                <c:pt idx="0">
                  <c:v>Merrill Lynch B Adj Spread</c:v>
                </c:pt>
              </c:strCache>
            </c:strRef>
          </c:tx>
          <c:spPr>
            <a:ln w="12700" cap="rnd">
              <a:solidFill>
                <a:schemeClr val="accent1"/>
              </a:solidFill>
              <a:round/>
            </a:ln>
            <a:effectLst/>
          </c:spPr>
          <c:marker>
            <c:symbol val="none"/>
          </c:marker>
          <c:cat>
            <c:numRef>
              <c:f>'Data for Credit Spreads'!$H$13:$H$473</c:f>
              <c:numCache>
                <c:formatCode>d\-mmm\-yy</c:formatCode>
                <c:ptCount val="46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numCache>
            </c:numRef>
          </c:cat>
          <c:val>
            <c:numRef>
              <c:f>'Data for Credit Spreads'!$I$13:$I$473</c:f>
              <c:numCache>
                <c:formatCode>General</c:formatCode>
                <c:ptCount val="4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6.46</c:v>
                </c:pt>
                <c:pt idx="363">
                  <c:v>5.65</c:v>
                </c:pt>
                <c:pt idx="364">
                  <c:v>5.5</c:v>
                </c:pt>
                <c:pt idx="365">
                  <c:v>6.95</c:v>
                </c:pt>
                <c:pt idx="366">
                  <c:v>7.05</c:v>
                </c:pt>
                <c:pt idx="367">
                  <c:v>6.48</c:v>
                </c:pt>
                <c:pt idx="368">
                  <c:v>6.79</c:v>
                </c:pt>
                <c:pt idx="369">
                  <c:v>6.26</c:v>
                </c:pt>
                <c:pt idx="370">
                  <c:v>5.99</c:v>
                </c:pt>
                <c:pt idx="371">
                  <c:v>6</c:v>
                </c:pt>
                <c:pt idx="372">
                  <c:v>5.46</c:v>
                </c:pt>
                <c:pt idx="373">
                  <c:v>4.97</c:v>
                </c:pt>
                <c:pt idx="374">
                  <c:v>4.71</c:v>
                </c:pt>
                <c:pt idx="375">
                  <c:v>4.79</c:v>
                </c:pt>
                <c:pt idx="376">
                  <c:v>4.8600000000000003</c:v>
                </c:pt>
                <c:pt idx="377">
                  <c:v>5.39</c:v>
                </c:pt>
                <c:pt idx="378">
                  <c:v>5.62</c:v>
                </c:pt>
                <c:pt idx="379">
                  <c:v>5.94</c:v>
                </c:pt>
                <c:pt idx="380">
                  <c:v>7.49</c:v>
                </c:pt>
                <c:pt idx="381">
                  <c:v>8.57</c:v>
                </c:pt>
                <c:pt idx="382">
                  <c:v>7.5</c:v>
                </c:pt>
                <c:pt idx="383">
                  <c:v>7.84</c:v>
                </c:pt>
                <c:pt idx="384">
                  <c:v>7.27</c:v>
                </c:pt>
                <c:pt idx="385">
                  <c:v>6.65</c:v>
                </c:pt>
                <c:pt idx="386">
                  <c:v>5.9</c:v>
                </c:pt>
                <c:pt idx="387">
                  <c:v>5.96</c:v>
                </c:pt>
                <c:pt idx="388">
                  <c:v>5.93</c:v>
                </c:pt>
                <c:pt idx="389">
                  <c:v>7.09</c:v>
                </c:pt>
                <c:pt idx="390">
                  <c:v>6.38</c:v>
                </c:pt>
                <c:pt idx="391">
                  <c:v>5.94</c:v>
                </c:pt>
                <c:pt idx="392">
                  <c:v>5.81</c:v>
                </c:pt>
                <c:pt idx="393">
                  <c:v>5.53</c:v>
                </c:pt>
                <c:pt idx="394">
                  <c:v>5.39</c:v>
                </c:pt>
                <c:pt idx="395">
                  <c:v>5.42</c:v>
                </c:pt>
                <c:pt idx="396">
                  <c:v>5.15</c:v>
                </c:pt>
                <c:pt idx="397">
                  <c:v>4.8600000000000003</c:v>
                </c:pt>
                <c:pt idx="398">
                  <c:v>4.91</c:v>
                </c:pt>
                <c:pt idx="399">
                  <c:v>4.71</c:v>
                </c:pt>
                <c:pt idx="400">
                  <c:v>4.32</c:v>
                </c:pt>
                <c:pt idx="401">
                  <c:v>4.49</c:v>
                </c:pt>
                <c:pt idx="402">
                  <c:v>5.04</c:v>
                </c:pt>
                <c:pt idx="403">
                  <c:v>4.5</c:v>
                </c:pt>
                <c:pt idx="404">
                  <c:v>4.6399999999999997</c:v>
                </c:pt>
                <c:pt idx="405">
                  <c:v>4.6100000000000003</c:v>
                </c:pt>
                <c:pt idx="406">
                  <c:v>4.13</c:v>
                </c:pt>
                <c:pt idx="407">
                  <c:v>4.08</c:v>
                </c:pt>
                <c:pt idx="408">
                  <c:v>3.86</c:v>
                </c:pt>
                <c:pt idx="409">
                  <c:v>4.01</c:v>
                </c:pt>
                <c:pt idx="410">
                  <c:v>3.62</c:v>
                </c:pt>
                <c:pt idx="411">
                  <c:v>3.54</c:v>
                </c:pt>
                <c:pt idx="412">
                  <c:v>3.57</c:v>
                </c:pt>
                <c:pt idx="413">
                  <c:v>3.6</c:v>
                </c:pt>
                <c:pt idx="414">
                  <c:v>3.46</c:v>
                </c:pt>
                <c:pt idx="415">
                  <c:v>4.26</c:v>
                </c:pt>
                <c:pt idx="416">
                  <c:v>3.81</c:v>
                </c:pt>
                <c:pt idx="417">
                  <c:v>4.49</c:v>
                </c:pt>
                <c:pt idx="418">
                  <c:v>4.38</c:v>
                </c:pt>
                <c:pt idx="419">
                  <c:v>4.9800000000000004</c:v>
                </c:pt>
                <c:pt idx="420">
                  <c:v>5.33</c:v>
                </c:pt>
                <c:pt idx="421">
                  <c:v>5.7</c:v>
                </c:pt>
                <c:pt idx="422">
                  <c:v>4.7699999999999996</c:v>
                </c:pt>
                <c:pt idx="423">
                  <c:v>5.13</c:v>
                </c:pt>
                <c:pt idx="424">
                  <c:v>4.75</c:v>
                </c:pt>
                <c:pt idx="425">
                  <c:v>4.6100000000000003</c:v>
                </c:pt>
                <c:pt idx="426">
                  <c:v>4.8899999999999997</c:v>
                </c:pt>
                <c:pt idx="427">
                  <c:v>5.22</c:v>
                </c:pt>
                <c:pt idx="428">
                  <c:v>5.83</c:v>
                </c:pt>
                <c:pt idx="429">
                  <c:v>6.83</c:v>
                </c:pt>
                <c:pt idx="430">
                  <c:v>6.07</c:v>
                </c:pt>
                <c:pt idx="431">
                  <c:v>6.39</c:v>
                </c:pt>
                <c:pt idx="432">
                  <c:v>7.15</c:v>
                </c:pt>
                <c:pt idx="433">
                  <c:v>7.88</c:v>
                </c:pt>
                <c:pt idx="434">
                  <c:v>7.45</c:v>
                </c:pt>
                <c:pt idx="435">
                  <c:v>6.85</c:v>
                </c:pt>
                <c:pt idx="436">
                  <c:v>6.05</c:v>
                </c:pt>
                <c:pt idx="437">
                  <c:v>6.07</c:v>
                </c:pt>
                <c:pt idx="438">
                  <c:v>6.23</c:v>
                </c:pt>
                <c:pt idx="439">
                  <c:v>5.76</c:v>
                </c:pt>
                <c:pt idx="440">
                  <c:v>5.0599999999999996</c:v>
                </c:pt>
                <c:pt idx="441">
                  <c:v>5.0199999999999996</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numCache>
            </c:numRef>
          </c:val>
          <c:smooth val="0"/>
          <c:extLst>
            <c:ext xmlns:c16="http://schemas.microsoft.com/office/drawing/2014/chart" uri="{C3380CC4-5D6E-409C-BE32-E72D297353CC}">
              <c16:uniqueId val="{00000000-8697-49D6-BE15-24505A0A651F}"/>
            </c:ext>
          </c:extLst>
        </c:ser>
        <c:ser>
          <c:idx val="1"/>
          <c:order val="1"/>
          <c:tx>
            <c:strRef>
              <c:f>'Data for Credit Spreads'!$J$12</c:f>
              <c:strCache>
                <c:ptCount val="1"/>
                <c:pt idx="0">
                  <c:v>Merrill Lynch BB Adj Spread</c:v>
                </c:pt>
              </c:strCache>
            </c:strRef>
          </c:tx>
          <c:spPr>
            <a:ln w="12700" cap="rnd">
              <a:solidFill>
                <a:schemeClr val="accent2"/>
              </a:solidFill>
              <a:round/>
            </a:ln>
            <a:effectLst/>
          </c:spPr>
          <c:marker>
            <c:symbol val="none"/>
          </c:marker>
          <c:cat>
            <c:numRef>
              <c:f>'Data for Credit Spreads'!$H$13:$H$473</c:f>
              <c:numCache>
                <c:formatCode>d\-mmm\-yy</c:formatCode>
                <c:ptCount val="46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numCache>
            </c:numRef>
          </c:cat>
          <c:val>
            <c:numRef>
              <c:f>'Data for Credit Spreads'!$J$13:$J$473</c:f>
              <c:numCache>
                <c:formatCode>General</c:formatCode>
                <c:ptCount val="4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4.9800000000000004</c:v>
                </c:pt>
                <c:pt idx="363">
                  <c:v>4.2</c:v>
                </c:pt>
                <c:pt idx="364">
                  <c:v>4.1500000000000004</c:v>
                </c:pt>
                <c:pt idx="365">
                  <c:v>5.3</c:v>
                </c:pt>
                <c:pt idx="366">
                  <c:v>5.37</c:v>
                </c:pt>
                <c:pt idx="367">
                  <c:v>4.87</c:v>
                </c:pt>
                <c:pt idx="368">
                  <c:v>5.04</c:v>
                </c:pt>
                <c:pt idx="369">
                  <c:v>4.58</c:v>
                </c:pt>
                <c:pt idx="370">
                  <c:v>4.4000000000000004</c:v>
                </c:pt>
                <c:pt idx="371">
                  <c:v>4.53</c:v>
                </c:pt>
                <c:pt idx="372">
                  <c:v>4.08</c:v>
                </c:pt>
                <c:pt idx="373">
                  <c:v>3.78</c:v>
                </c:pt>
                <c:pt idx="374">
                  <c:v>3.6</c:v>
                </c:pt>
                <c:pt idx="375">
                  <c:v>3.48</c:v>
                </c:pt>
                <c:pt idx="376">
                  <c:v>3.54</c:v>
                </c:pt>
                <c:pt idx="377">
                  <c:v>3.84</c:v>
                </c:pt>
                <c:pt idx="378">
                  <c:v>3.98</c:v>
                </c:pt>
                <c:pt idx="379">
                  <c:v>4.17</c:v>
                </c:pt>
                <c:pt idx="380">
                  <c:v>5.51</c:v>
                </c:pt>
                <c:pt idx="381">
                  <c:v>6.41</c:v>
                </c:pt>
                <c:pt idx="382">
                  <c:v>5.53</c:v>
                </c:pt>
                <c:pt idx="383">
                  <c:v>5.68</c:v>
                </c:pt>
                <c:pt idx="384">
                  <c:v>5.0999999999999996</c:v>
                </c:pt>
                <c:pt idx="385">
                  <c:v>4.6399999999999997</c:v>
                </c:pt>
                <c:pt idx="386">
                  <c:v>4.1399999999999997</c:v>
                </c:pt>
                <c:pt idx="387">
                  <c:v>4.24</c:v>
                </c:pt>
                <c:pt idx="388">
                  <c:v>4.26</c:v>
                </c:pt>
                <c:pt idx="389">
                  <c:v>5.23</c:v>
                </c:pt>
                <c:pt idx="390">
                  <c:v>4.7300000000000004</c:v>
                </c:pt>
                <c:pt idx="391">
                  <c:v>4.38</c:v>
                </c:pt>
                <c:pt idx="392">
                  <c:v>4.32</c:v>
                </c:pt>
                <c:pt idx="393">
                  <c:v>4.1100000000000003</c:v>
                </c:pt>
                <c:pt idx="394">
                  <c:v>3.89</c:v>
                </c:pt>
                <c:pt idx="395">
                  <c:v>4.01</c:v>
                </c:pt>
                <c:pt idx="396">
                  <c:v>3.75</c:v>
                </c:pt>
                <c:pt idx="397">
                  <c:v>3.44</c:v>
                </c:pt>
                <c:pt idx="398">
                  <c:v>3.53</c:v>
                </c:pt>
                <c:pt idx="399">
                  <c:v>3.53</c:v>
                </c:pt>
                <c:pt idx="400">
                  <c:v>3.28</c:v>
                </c:pt>
                <c:pt idx="401">
                  <c:v>3.32</c:v>
                </c:pt>
                <c:pt idx="402">
                  <c:v>3.82</c:v>
                </c:pt>
                <c:pt idx="403">
                  <c:v>3.35</c:v>
                </c:pt>
                <c:pt idx="404">
                  <c:v>3.48</c:v>
                </c:pt>
                <c:pt idx="405">
                  <c:v>3.45</c:v>
                </c:pt>
                <c:pt idx="406">
                  <c:v>3.08</c:v>
                </c:pt>
                <c:pt idx="407">
                  <c:v>3.06</c:v>
                </c:pt>
                <c:pt idx="408">
                  <c:v>2.77</c:v>
                </c:pt>
                <c:pt idx="409">
                  <c:v>2.97</c:v>
                </c:pt>
                <c:pt idx="410">
                  <c:v>2.62</c:v>
                </c:pt>
                <c:pt idx="411">
                  <c:v>2.5299999999999998</c:v>
                </c:pt>
                <c:pt idx="412">
                  <c:v>2.56</c:v>
                </c:pt>
                <c:pt idx="413">
                  <c:v>2.6</c:v>
                </c:pt>
                <c:pt idx="414">
                  <c:v>2.4700000000000002</c:v>
                </c:pt>
                <c:pt idx="415">
                  <c:v>3.05</c:v>
                </c:pt>
                <c:pt idx="416">
                  <c:v>2.67</c:v>
                </c:pt>
                <c:pt idx="417">
                  <c:v>3.14</c:v>
                </c:pt>
                <c:pt idx="418">
                  <c:v>2.88</c:v>
                </c:pt>
                <c:pt idx="419">
                  <c:v>3.29</c:v>
                </c:pt>
                <c:pt idx="420">
                  <c:v>3.32</c:v>
                </c:pt>
                <c:pt idx="421">
                  <c:v>3.59</c:v>
                </c:pt>
                <c:pt idx="422">
                  <c:v>2.92</c:v>
                </c:pt>
                <c:pt idx="423">
                  <c:v>3.27</c:v>
                </c:pt>
                <c:pt idx="424">
                  <c:v>3.02</c:v>
                </c:pt>
                <c:pt idx="425">
                  <c:v>3</c:v>
                </c:pt>
                <c:pt idx="426">
                  <c:v>3.29</c:v>
                </c:pt>
                <c:pt idx="427">
                  <c:v>3.54</c:v>
                </c:pt>
                <c:pt idx="428">
                  <c:v>3.97</c:v>
                </c:pt>
                <c:pt idx="429">
                  <c:v>4.6399999999999997</c:v>
                </c:pt>
                <c:pt idx="430">
                  <c:v>3.81</c:v>
                </c:pt>
                <c:pt idx="431">
                  <c:v>4.05</c:v>
                </c:pt>
                <c:pt idx="432">
                  <c:v>4.24</c:v>
                </c:pt>
                <c:pt idx="433">
                  <c:v>4.9000000000000004</c:v>
                </c:pt>
                <c:pt idx="434">
                  <c:v>4.47</c:v>
                </c:pt>
                <c:pt idx="435">
                  <c:v>4.28</c:v>
                </c:pt>
                <c:pt idx="436">
                  <c:v>3.81</c:v>
                </c:pt>
                <c:pt idx="437">
                  <c:v>3.75</c:v>
                </c:pt>
                <c:pt idx="438">
                  <c:v>3.92</c:v>
                </c:pt>
                <c:pt idx="439">
                  <c:v>3.61</c:v>
                </c:pt>
                <c:pt idx="440">
                  <c:v>3.22</c:v>
                </c:pt>
                <c:pt idx="441">
                  <c:v>3.23</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numCache>
            </c:numRef>
          </c:val>
          <c:smooth val="0"/>
          <c:extLst>
            <c:ext xmlns:c16="http://schemas.microsoft.com/office/drawing/2014/chart" uri="{C3380CC4-5D6E-409C-BE32-E72D297353CC}">
              <c16:uniqueId val="{00000001-8697-49D6-BE15-24505A0A651F}"/>
            </c:ext>
          </c:extLst>
        </c:ser>
        <c:ser>
          <c:idx val="2"/>
          <c:order val="2"/>
          <c:tx>
            <c:strRef>
              <c:f>'Data for Credit Spreads'!$K$12</c:f>
              <c:strCache>
                <c:ptCount val="1"/>
                <c:pt idx="0">
                  <c:v>Merrill Lynch BBB Adj Spread</c:v>
                </c:pt>
              </c:strCache>
            </c:strRef>
          </c:tx>
          <c:spPr>
            <a:ln w="12700" cap="rnd">
              <a:solidFill>
                <a:schemeClr val="accent3"/>
              </a:solidFill>
              <a:round/>
            </a:ln>
            <a:effectLst/>
          </c:spPr>
          <c:marker>
            <c:symbol val="none"/>
          </c:marker>
          <c:cat>
            <c:numRef>
              <c:f>'Data for Credit Spreads'!$H$13:$H$473</c:f>
              <c:numCache>
                <c:formatCode>d\-mmm\-yy</c:formatCode>
                <c:ptCount val="46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numCache>
            </c:numRef>
          </c:cat>
          <c:val>
            <c:numRef>
              <c:f>'Data for Credit Spreads'!$K$13:$K$473</c:f>
              <c:numCache>
                <c:formatCode>General</c:formatCode>
                <c:ptCount val="4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2.35</c:v>
                </c:pt>
                <c:pt idx="363">
                  <c:v>2.04</c:v>
                </c:pt>
                <c:pt idx="364">
                  <c:v>1.97</c:v>
                </c:pt>
                <c:pt idx="365">
                  <c:v>2.5299999999999998</c:v>
                </c:pt>
                <c:pt idx="366">
                  <c:v>2.64</c:v>
                </c:pt>
                <c:pt idx="367">
                  <c:v>2.41</c:v>
                </c:pt>
                <c:pt idx="368">
                  <c:v>2.48</c:v>
                </c:pt>
                <c:pt idx="369">
                  <c:v>2.36</c:v>
                </c:pt>
                <c:pt idx="370">
                  <c:v>2.2799999999999998</c:v>
                </c:pt>
                <c:pt idx="371">
                  <c:v>2.27</c:v>
                </c:pt>
                <c:pt idx="372">
                  <c:v>2.11</c:v>
                </c:pt>
                <c:pt idx="373">
                  <c:v>2.0299999999999998</c:v>
                </c:pt>
                <c:pt idx="374">
                  <c:v>1.94</c:v>
                </c:pt>
                <c:pt idx="375">
                  <c:v>1.88</c:v>
                </c:pt>
                <c:pt idx="376">
                  <c:v>1.86</c:v>
                </c:pt>
                <c:pt idx="377">
                  <c:v>1.97</c:v>
                </c:pt>
                <c:pt idx="378">
                  <c:v>2</c:v>
                </c:pt>
                <c:pt idx="379">
                  <c:v>2.04</c:v>
                </c:pt>
                <c:pt idx="380">
                  <c:v>2.65</c:v>
                </c:pt>
                <c:pt idx="381">
                  <c:v>3.1</c:v>
                </c:pt>
                <c:pt idx="382">
                  <c:v>2.81</c:v>
                </c:pt>
                <c:pt idx="383">
                  <c:v>3.13</c:v>
                </c:pt>
                <c:pt idx="384">
                  <c:v>3.15</c:v>
                </c:pt>
                <c:pt idx="385">
                  <c:v>2.85</c:v>
                </c:pt>
                <c:pt idx="386">
                  <c:v>2.5299999999999998</c:v>
                </c:pt>
                <c:pt idx="387">
                  <c:v>2.4300000000000002</c:v>
                </c:pt>
                <c:pt idx="388">
                  <c:v>2.5299999999999998</c:v>
                </c:pt>
                <c:pt idx="389">
                  <c:v>2.89</c:v>
                </c:pt>
                <c:pt idx="390">
                  <c:v>2.75</c:v>
                </c:pt>
                <c:pt idx="391">
                  <c:v>2.5299999999999998</c:v>
                </c:pt>
                <c:pt idx="392">
                  <c:v>2.4500000000000002</c:v>
                </c:pt>
                <c:pt idx="393">
                  <c:v>2.2400000000000002</c:v>
                </c:pt>
                <c:pt idx="394">
                  <c:v>2.02</c:v>
                </c:pt>
                <c:pt idx="395">
                  <c:v>2.13</c:v>
                </c:pt>
                <c:pt idx="396">
                  <c:v>2.04</c:v>
                </c:pt>
                <c:pt idx="397">
                  <c:v>1.95</c:v>
                </c:pt>
                <c:pt idx="398">
                  <c:v>1.99</c:v>
                </c:pt>
                <c:pt idx="399">
                  <c:v>2.0099999999999998</c:v>
                </c:pt>
                <c:pt idx="400">
                  <c:v>1.96</c:v>
                </c:pt>
                <c:pt idx="401">
                  <c:v>1.95</c:v>
                </c:pt>
                <c:pt idx="402">
                  <c:v>2.21</c:v>
                </c:pt>
                <c:pt idx="403">
                  <c:v>2.04</c:v>
                </c:pt>
                <c:pt idx="404">
                  <c:v>2.11</c:v>
                </c:pt>
                <c:pt idx="405">
                  <c:v>2.08</c:v>
                </c:pt>
                <c:pt idx="406">
                  <c:v>1.93</c:v>
                </c:pt>
                <c:pt idx="407">
                  <c:v>1.91</c:v>
                </c:pt>
                <c:pt idx="408">
                  <c:v>1.74</c:v>
                </c:pt>
                <c:pt idx="409">
                  <c:v>1.78</c:v>
                </c:pt>
                <c:pt idx="410">
                  <c:v>1.66</c:v>
                </c:pt>
                <c:pt idx="411">
                  <c:v>1.59</c:v>
                </c:pt>
                <c:pt idx="412">
                  <c:v>1.55</c:v>
                </c:pt>
                <c:pt idx="413">
                  <c:v>1.5</c:v>
                </c:pt>
                <c:pt idx="414">
                  <c:v>1.44</c:v>
                </c:pt>
                <c:pt idx="415">
                  <c:v>1.5</c:v>
                </c:pt>
                <c:pt idx="416">
                  <c:v>1.5</c:v>
                </c:pt>
                <c:pt idx="417">
                  <c:v>1.61</c:v>
                </c:pt>
                <c:pt idx="418">
                  <c:v>1.67</c:v>
                </c:pt>
                <c:pt idx="419">
                  <c:v>1.82</c:v>
                </c:pt>
                <c:pt idx="420">
                  <c:v>1.98</c:v>
                </c:pt>
                <c:pt idx="421">
                  <c:v>2.13</c:v>
                </c:pt>
                <c:pt idx="422">
                  <c:v>1.8</c:v>
                </c:pt>
                <c:pt idx="423">
                  <c:v>1.83</c:v>
                </c:pt>
                <c:pt idx="424">
                  <c:v>1.78</c:v>
                </c:pt>
                <c:pt idx="425">
                  <c:v>1.83</c:v>
                </c:pt>
                <c:pt idx="426">
                  <c:v>1.91</c:v>
                </c:pt>
                <c:pt idx="427">
                  <c:v>2.0699999999999998</c:v>
                </c:pt>
                <c:pt idx="428">
                  <c:v>2.25</c:v>
                </c:pt>
                <c:pt idx="429">
                  <c:v>2.41</c:v>
                </c:pt>
                <c:pt idx="430">
                  <c:v>2.23</c:v>
                </c:pt>
                <c:pt idx="431">
                  <c:v>2.23</c:v>
                </c:pt>
                <c:pt idx="432">
                  <c:v>2.41</c:v>
                </c:pt>
                <c:pt idx="433">
                  <c:v>2.8</c:v>
                </c:pt>
                <c:pt idx="434">
                  <c:v>2.77</c:v>
                </c:pt>
                <c:pt idx="435">
                  <c:v>2.31</c:v>
                </c:pt>
                <c:pt idx="436">
                  <c:v>2.0699999999999998</c:v>
                </c:pt>
                <c:pt idx="437">
                  <c:v>2.0699999999999998</c:v>
                </c:pt>
                <c:pt idx="438">
                  <c:v>2.12</c:v>
                </c:pt>
                <c:pt idx="439">
                  <c:v>1.97</c:v>
                </c:pt>
                <c:pt idx="440">
                  <c:v>1.83</c:v>
                </c:pt>
                <c:pt idx="441">
                  <c:v>1.85</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numCache>
            </c:numRef>
          </c:val>
          <c:smooth val="0"/>
          <c:extLst>
            <c:ext xmlns:c16="http://schemas.microsoft.com/office/drawing/2014/chart" uri="{C3380CC4-5D6E-409C-BE32-E72D297353CC}">
              <c16:uniqueId val="{00000002-8697-49D6-BE15-24505A0A651F}"/>
            </c:ext>
          </c:extLst>
        </c:ser>
        <c:ser>
          <c:idx val="3"/>
          <c:order val="3"/>
          <c:tx>
            <c:strRef>
              <c:f>'Data for Credit Spreads'!$L$12</c:f>
              <c:strCache>
                <c:ptCount val="1"/>
                <c:pt idx="0">
                  <c:v>Merrill Lynch A Adj Spread</c:v>
                </c:pt>
              </c:strCache>
            </c:strRef>
          </c:tx>
          <c:spPr>
            <a:ln w="12700" cap="rnd">
              <a:solidFill>
                <a:schemeClr val="accent4"/>
              </a:solidFill>
              <a:round/>
            </a:ln>
            <a:effectLst/>
          </c:spPr>
          <c:marker>
            <c:symbol val="none"/>
          </c:marker>
          <c:cat>
            <c:numRef>
              <c:f>'Data for Credit Spreads'!$H$13:$H$473</c:f>
              <c:numCache>
                <c:formatCode>d\-mmm\-yy</c:formatCode>
                <c:ptCount val="46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numCache>
            </c:numRef>
          </c:cat>
          <c:val>
            <c:numRef>
              <c:f>'Data for Credit Spreads'!$L$13:$L$473</c:f>
              <c:numCache>
                <c:formatCode>General</c:formatCode>
                <c:ptCount val="4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1.7</c:v>
                </c:pt>
                <c:pt idx="363">
                  <c:v>1.48</c:v>
                </c:pt>
                <c:pt idx="364">
                  <c:v>1.43</c:v>
                </c:pt>
                <c:pt idx="365">
                  <c:v>1.88</c:v>
                </c:pt>
                <c:pt idx="366">
                  <c:v>1.9</c:v>
                </c:pt>
                <c:pt idx="367">
                  <c:v>1.71</c:v>
                </c:pt>
                <c:pt idx="368">
                  <c:v>1.76</c:v>
                </c:pt>
                <c:pt idx="369">
                  <c:v>1.66</c:v>
                </c:pt>
                <c:pt idx="370">
                  <c:v>1.64</c:v>
                </c:pt>
                <c:pt idx="371">
                  <c:v>1.66</c:v>
                </c:pt>
                <c:pt idx="372">
                  <c:v>1.51</c:v>
                </c:pt>
                <c:pt idx="373">
                  <c:v>1.45</c:v>
                </c:pt>
                <c:pt idx="374">
                  <c:v>1.35</c:v>
                </c:pt>
                <c:pt idx="375">
                  <c:v>1.35</c:v>
                </c:pt>
                <c:pt idx="376">
                  <c:v>1.32</c:v>
                </c:pt>
                <c:pt idx="377">
                  <c:v>1.42</c:v>
                </c:pt>
                <c:pt idx="378">
                  <c:v>1.47</c:v>
                </c:pt>
                <c:pt idx="379">
                  <c:v>1.53</c:v>
                </c:pt>
                <c:pt idx="380">
                  <c:v>2.0299999999999998</c:v>
                </c:pt>
                <c:pt idx="381">
                  <c:v>2.4</c:v>
                </c:pt>
                <c:pt idx="382">
                  <c:v>2.14</c:v>
                </c:pt>
                <c:pt idx="383">
                  <c:v>2.5299999999999998</c:v>
                </c:pt>
                <c:pt idx="384">
                  <c:v>2.35</c:v>
                </c:pt>
                <c:pt idx="385">
                  <c:v>2.0099999999999998</c:v>
                </c:pt>
                <c:pt idx="386">
                  <c:v>1.79</c:v>
                </c:pt>
                <c:pt idx="387">
                  <c:v>1.68</c:v>
                </c:pt>
                <c:pt idx="388">
                  <c:v>1.78</c:v>
                </c:pt>
                <c:pt idx="389">
                  <c:v>2.06</c:v>
                </c:pt>
                <c:pt idx="390">
                  <c:v>1.83</c:v>
                </c:pt>
                <c:pt idx="391">
                  <c:v>1.6</c:v>
                </c:pt>
                <c:pt idx="392">
                  <c:v>1.53</c:v>
                </c:pt>
                <c:pt idx="393">
                  <c:v>1.34</c:v>
                </c:pt>
                <c:pt idx="394">
                  <c:v>1.18</c:v>
                </c:pt>
                <c:pt idx="395">
                  <c:v>1.28</c:v>
                </c:pt>
                <c:pt idx="396">
                  <c:v>1.2</c:v>
                </c:pt>
                <c:pt idx="397">
                  <c:v>1.1499999999999999</c:v>
                </c:pt>
                <c:pt idx="398">
                  <c:v>1.1599999999999999</c:v>
                </c:pt>
                <c:pt idx="399">
                  <c:v>1.19</c:v>
                </c:pt>
                <c:pt idx="400">
                  <c:v>1.1499999999999999</c:v>
                </c:pt>
                <c:pt idx="401">
                  <c:v>1.1499999999999999</c:v>
                </c:pt>
                <c:pt idx="402">
                  <c:v>1.32</c:v>
                </c:pt>
                <c:pt idx="403">
                  <c:v>1.17</c:v>
                </c:pt>
                <c:pt idx="404">
                  <c:v>1.18</c:v>
                </c:pt>
                <c:pt idx="405">
                  <c:v>1.18</c:v>
                </c:pt>
                <c:pt idx="406">
                  <c:v>1.1000000000000001</c:v>
                </c:pt>
                <c:pt idx="407">
                  <c:v>1.05</c:v>
                </c:pt>
                <c:pt idx="408">
                  <c:v>0.95</c:v>
                </c:pt>
                <c:pt idx="409">
                  <c:v>0.96</c:v>
                </c:pt>
                <c:pt idx="410">
                  <c:v>0.9</c:v>
                </c:pt>
                <c:pt idx="411">
                  <c:v>0.88</c:v>
                </c:pt>
                <c:pt idx="412">
                  <c:v>0.86</c:v>
                </c:pt>
                <c:pt idx="413">
                  <c:v>0.86</c:v>
                </c:pt>
                <c:pt idx="414">
                  <c:v>0.84</c:v>
                </c:pt>
                <c:pt idx="415">
                  <c:v>0.85</c:v>
                </c:pt>
                <c:pt idx="416">
                  <c:v>0.86</c:v>
                </c:pt>
                <c:pt idx="417">
                  <c:v>0.94</c:v>
                </c:pt>
                <c:pt idx="418">
                  <c:v>0.99</c:v>
                </c:pt>
                <c:pt idx="419">
                  <c:v>1.04</c:v>
                </c:pt>
                <c:pt idx="420">
                  <c:v>1.07</c:v>
                </c:pt>
                <c:pt idx="421">
                  <c:v>1.1200000000000001</c:v>
                </c:pt>
                <c:pt idx="422">
                  <c:v>0.99</c:v>
                </c:pt>
                <c:pt idx="423">
                  <c:v>1.06</c:v>
                </c:pt>
                <c:pt idx="424">
                  <c:v>1.03</c:v>
                </c:pt>
                <c:pt idx="425">
                  <c:v>1.08</c:v>
                </c:pt>
                <c:pt idx="426">
                  <c:v>1.1499999999999999</c:v>
                </c:pt>
                <c:pt idx="427">
                  <c:v>1.22</c:v>
                </c:pt>
                <c:pt idx="428">
                  <c:v>1.31</c:v>
                </c:pt>
                <c:pt idx="429">
                  <c:v>1.36</c:v>
                </c:pt>
                <c:pt idx="430">
                  <c:v>1.25</c:v>
                </c:pt>
                <c:pt idx="431">
                  <c:v>1.19</c:v>
                </c:pt>
                <c:pt idx="432">
                  <c:v>1.25</c:v>
                </c:pt>
                <c:pt idx="433">
                  <c:v>1.49</c:v>
                </c:pt>
                <c:pt idx="434">
                  <c:v>1.52</c:v>
                </c:pt>
                <c:pt idx="435">
                  <c:v>1.3</c:v>
                </c:pt>
                <c:pt idx="436">
                  <c:v>1.17</c:v>
                </c:pt>
                <c:pt idx="437">
                  <c:v>1.18</c:v>
                </c:pt>
                <c:pt idx="438">
                  <c:v>1.26</c:v>
                </c:pt>
                <c:pt idx="439">
                  <c:v>1.17</c:v>
                </c:pt>
                <c:pt idx="440">
                  <c:v>1.0900000000000001</c:v>
                </c:pt>
                <c:pt idx="441">
                  <c:v>1.1299999999999999</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numCache>
            </c:numRef>
          </c:val>
          <c:smooth val="0"/>
          <c:extLst>
            <c:ext xmlns:c16="http://schemas.microsoft.com/office/drawing/2014/chart" uri="{C3380CC4-5D6E-409C-BE32-E72D297353CC}">
              <c16:uniqueId val="{00000003-8697-49D6-BE15-24505A0A651F}"/>
            </c:ext>
          </c:extLst>
        </c:ser>
        <c:ser>
          <c:idx val="4"/>
          <c:order val="4"/>
          <c:tx>
            <c:strRef>
              <c:f>'Data for Credit Spreads'!$M$12</c:f>
              <c:strCache>
                <c:ptCount val="1"/>
                <c:pt idx="0">
                  <c:v>Merrill Lynch AA Adj Spread</c:v>
                </c:pt>
              </c:strCache>
            </c:strRef>
          </c:tx>
          <c:spPr>
            <a:ln w="12700" cap="rnd">
              <a:solidFill>
                <a:schemeClr val="accent5"/>
              </a:solidFill>
              <a:round/>
            </a:ln>
            <a:effectLst/>
          </c:spPr>
          <c:marker>
            <c:symbol val="none"/>
          </c:marker>
          <c:cat>
            <c:numRef>
              <c:f>'Data for Credit Spreads'!$H$13:$H$473</c:f>
              <c:numCache>
                <c:formatCode>d\-mmm\-yy</c:formatCode>
                <c:ptCount val="46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numCache>
            </c:numRef>
          </c:cat>
          <c:val>
            <c:numRef>
              <c:f>'Data for Credit Spreads'!$M$13:$M$473</c:f>
              <c:numCache>
                <c:formatCode>General</c:formatCode>
                <c:ptCount val="4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1.23</c:v>
                </c:pt>
                <c:pt idx="363">
                  <c:v>1.01</c:v>
                </c:pt>
                <c:pt idx="364">
                  <c:v>0.96</c:v>
                </c:pt>
                <c:pt idx="365">
                  <c:v>1.43</c:v>
                </c:pt>
                <c:pt idx="366">
                  <c:v>1.39</c:v>
                </c:pt>
                <c:pt idx="367">
                  <c:v>1.22</c:v>
                </c:pt>
                <c:pt idx="368">
                  <c:v>1.26</c:v>
                </c:pt>
                <c:pt idx="369">
                  <c:v>1.2</c:v>
                </c:pt>
                <c:pt idx="370">
                  <c:v>1.17</c:v>
                </c:pt>
                <c:pt idx="371">
                  <c:v>1.23</c:v>
                </c:pt>
                <c:pt idx="372">
                  <c:v>1.1000000000000001</c:v>
                </c:pt>
                <c:pt idx="373">
                  <c:v>1.1200000000000001</c:v>
                </c:pt>
                <c:pt idx="374">
                  <c:v>1.05</c:v>
                </c:pt>
                <c:pt idx="375">
                  <c:v>1.06</c:v>
                </c:pt>
                <c:pt idx="376">
                  <c:v>1.02</c:v>
                </c:pt>
                <c:pt idx="377">
                  <c:v>1.1200000000000001</c:v>
                </c:pt>
                <c:pt idx="378">
                  <c:v>1.19</c:v>
                </c:pt>
                <c:pt idx="379">
                  <c:v>1.26</c:v>
                </c:pt>
                <c:pt idx="380">
                  <c:v>1.71</c:v>
                </c:pt>
                <c:pt idx="381">
                  <c:v>1.93</c:v>
                </c:pt>
                <c:pt idx="382">
                  <c:v>1.62</c:v>
                </c:pt>
                <c:pt idx="383">
                  <c:v>1.92</c:v>
                </c:pt>
                <c:pt idx="384">
                  <c:v>1.67</c:v>
                </c:pt>
                <c:pt idx="385">
                  <c:v>1.47</c:v>
                </c:pt>
                <c:pt idx="386">
                  <c:v>1.26</c:v>
                </c:pt>
                <c:pt idx="387">
                  <c:v>1.22</c:v>
                </c:pt>
                <c:pt idx="388">
                  <c:v>1.27</c:v>
                </c:pt>
                <c:pt idx="389">
                  <c:v>1.49</c:v>
                </c:pt>
                <c:pt idx="390">
                  <c:v>1.28</c:v>
                </c:pt>
                <c:pt idx="391">
                  <c:v>1.08</c:v>
                </c:pt>
                <c:pt idx="392">
                  <c:v>1.05</c:v>
                </c:pt>
                <c:pt idx="393">
                  <c:v>0.97</c:v>
                </c:pt>
                <c:pt idx="394">
                  <c:v>0.84</c:v>
                </c:pt>
                <c:pt idx="395">
                  <c:v>0.93</c:v>
                </c:pt>
                <c:pt idx="396">
                  <c:v>0.89</c:v>
                </c:pt>
                <c:pt idx="397">
                  <c:v>0.86</c:v>
                </c:pt>
                <c:pt idx="398">
                  <c:v>0.86</c:v>
                </c:pt>
                <c:pt idx="399">
                  <c:v>0.88</c:v>
                </c:pt>
                <c:pt idx="400">
                  <c:v>0.86</c:v>
                </c:pt>
                <c:pt idx="401">
                  <c:v>0.86</c:v>
                </c:pt>
                <c:pt idx="402">
                  <c:v>0.98</c:v>
                </c:pt>
                <c:pt idx="403">
                  <c:v>0.87</c:v>
                </c:pt>
                <c:pt idx="404">
                  <c:v>0.88</c:v>
                </c:pt>
                <c:pt idx="405">
                  <c:v>0.88</c:v>
                </c:pt>
                <c:pt idx="406">
                  <c:v>0.81</c:v>
                </c:pt>
                <c:pt idx="407">
                  <c:v>0.79</c:v>
                </c:pt>
                <c:pt idx="408">
                  <c:v>0.7</c:v>
                </c:pt>
                <c:pt idx="409">
                  <c:v>0.71</c:v>
                </c:pt>
                <c:pt idx="410">
                  <c:v>0.67</c:v>
                </c:pt>
                <c:pt idx="411">
                  <c:v>0.66</c:v>
                </c:pt>
                <c:pt idx="412">
                  <c:v>0.66</c:v>
                </c:pt>
                <c:pt idx="413">
                  <c:v>0.66</c:v>
                </c:pt>
                <c:pt idx="414">
                  <c:v>0.65</c:v>
                </c:pt>
                <c:pt idx="415">
                  <c:v>0.66</c:v>
                </c:pt>
                <c:pt idx="416">
                  <c:v>0.67</c:v>
                </c:pt>
                <c:pt idx="417">
                  <c:v>0.73</c:v>
                </c:pt>
                <c:pt idx="418">
                  <c:v>0.79</c:v>
                </c:pt>
                <c:pt idx="419">
                  <c:v>0.82</c:v>
                </c:pt>
                <c:pt idx="420">
                  <c:v>0.84</c:v>
                </c:pt>
                <c:pt idx="421">
                  <c:v>0.87</c:v>
                </c:pt>
                <c:pt idx="422">
                  <c:v>0.77</c:v>
                </c:pt>
                <c:pt idx="423">
                  <c:v>0.84</c:v>
                </c:pt>
                <c:pt idx="424">
                  <c:v>0.81</c:v>
                </c:pt>
                <c:pt idx="425">
                  <c:v>0.87</c:v>
                </c:pt>
                <c:pt idx="426">
                  <c:v>0.94</c:v>
                </c:pt>
                <c:pt idx="427">
                  <c:v>1</c:v>
                </c:pt>
                <c:pt idx="428">
                  <c:v>1.0900000000000001</c:v>
                </c:pt>
                <c:pt idx="429">
                  <c:v>1.0900000000000001</c:v>
                </c:pt>
                <c:pt idx="430">
                  <c:v>0.99</c:v>
                </c:pt>
                <c:pt idx="431">
                  <c:v>0.92</c:v>
                </c:pt>
                <c:pt idx="432">
                  <c:v>0.97</c:v>
                </c:pt>
                <c:pt idx="433">
                  <c:v>1.1100000000000001</c:v>
                </c:pt>
                <c:pt idx="434">
                  <c:v>1.1499999999999999</c:v>
                </c:pt>
                <c:pt idx="435">
                  <c:v>0.94</c:v>
                </c:pt>
                <c:pt idx="436">
                  <c:v>0.85</c:v>
                </c:pt>
                <c:pt idx="437">
                  <c:v>0.87</c:v>
                </c:pt>
                <c:pt idx="438">
                  <c:v>0.93</c:v>
                </c:pt>
                <c:pt idx="439">
                  <c:v>0.88</c:v>
                </c:pt>
                <c:pt idx="440">
                  <c:v>0.82</c:v>
                </c:pt>
                <c:pt idx="441">
                  <c:v>0.87</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numCache>
            </c:numRef>
          </c:val>
          <c:smooth val="0"/>
          <c:extLst>
            <c:ext xmlns:c16="http://schemas.microsoft.com/office/drawing/2014/chart" uri="{C3380CC4-5D6E-409C-BE32-E72D297353CC}">
              <c16:uniqueId val="{00000004-8697-49D6-BE15-24505A0A651F}"/>
            </c:ext>
          </c:extLst>
        </c:ser>
        <c:ser>
          <c:idx val="5"/>
          <c:order val="5"/>
          <c:tx>
            <c:strRef>
              <c:f>'Data for Credit Spreads'!$N$12</c:f>
              <c:strCache>
                <c:ptCount val="1"/>
                <c:pt idx="0">
                  <c:v>Merrill Lynch AAA Adj Spread</c:v>
                </c:pt>
              </c:strCache>
            </c:strRef>
          </c:tx>
          <c:spPr>
            <a:ln w="12700" cap="rnd">
              <a:solidFill>
                <a:schemeClr val="accent6"/>
              </a:solidFill>
              <a:round/>
            </a:ln>
            <a:effectLst/>
          </c:spPr>
          <c:marker>
            <c:symbol val="none"/>
          </c:marker>
          <c:cat>
            <c:numRef>
              <c:f>'Data for Credit Spreads'!$H$13:$H$473</c:f>
              <c:numCache>
                <c:formatCode>d\-mmm\-yy</c:formatCode>
                <c:ptCount val="46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numCache>
            </c:numRef>
          </c:cat>
          <c:val>
            <c:numRef>
              <c:f>'Data for Credit Spreads'!$N$13:$N$473</c:f>
              <c:numCache>
                <c:formatCode>General</c:formatCode>
                <c:ptCount val="4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0.74</c:v>
                </c:pt>
                <c:pt idx="363">
                  <c:v>0.65</c:v>
                </c:pt>
                <c:pt idx="364">
                  <c:v>0.57999999999999996</c:v>
                </c:pt>
                <c:pt idx="365">
                  <c:v>0.78</c:v>
                </c:pt>
                <c:pt idx="366">
                  <c:v>0.83</c:v>
                </c:pt>
                <c:pt idx="367">
                  <c:v>0.78</c:v>
                </c:pt>
                <c:pt idx="368">
                  <c:v>0.76</c:v>
                </c:pt>
                <c:pt idx="369">
                  <c:v>0.69</c:v>
                </c:pt>
                <c:pt idx="370">
                  <c:v>0.67</c:v>
                </c:pt>
                <c:pt idx="371">
                  <c:v>0.68</c:v>
                </c:pt>
                <c:pt idx="372">
                  <c:v>0.66</c:v>
                </c:pt>
                <c:pt idx="373">
                  <c:v>0.67</c:v>
                </c:pt>
                <c:pt idx="374">
                  <c:v>0.63</c:v>
                </c:pt>
                <c:pt idx="375">
                  <c:v>0.59</c:v>
                </c:pt>
                <c:pt idx="376">
                  <c:v>0.57999999999999996</c:v>
                </c:pt>
                <c:pt idx="377">
                  <c:v>0.64</c:v>
                </c:pt>
                <c:pt idx="378">
                  <c:v>0.64</c:v>
                </c:pt>
                <c:pt idx="379">
                  <c:v>0.71</c:v>
                </c:pt>
                <c:pt idx="380">
                  <c:v>0.86</c:v>
                </c:pt>
                <c:pt idx="381">
                  <c:v>0.91</c:v>
                </c:pt>
                <c:pt idx="382">
                  <c:v>0.8</c:v>
                </c:pt>
                <c:pt idx="383">
                  <c:v>1.07</c:v>
                </c:pt>
                <c:pt idx="384">
                  <c:v>0.87</c:v>
                </c:pt>
                <c:pt idx="385">
                  <c:v>0.85</c:v>
                </c:pt>
                <c:pt idx="386">
                  <c:v>0.73</c:v>
                </c:pt>
                <c:pt idx="387">
                  <c:v>0.65</c:v>
                </c:pt>
                <c:pt idx="388">
                  <c:v>0.76</c:v>
                </c:pt>
                <c:pt idx="389">
                  <c:v>0.87</c:v>
                </c:pt>
                <c:pt idx="390">
                  <c:v>0.78</c:v>
                </c:pt>
                <c:pt idx="391">
                  <c:v>0.66</c:v>
                </c:pt>
                <c:pt idx="392">
                  <c:v>0.65</c:v>
                </c:pt>
                <c:pt idx="393">
                  <c:v>0.56999999999999995</c:v>
                </c:pt>
                <c:pt idx="394">
                  <c:v>0.51</c:v>
                </c:pt>
                <c:pt idx="395">
                  <c:v>0.57999999999999996</c:v>
                </c:pt>
                <c:pt idx="396">
                  <c:v>0.64</c:v>
                </c:pt>
                <c:pt idx="397">
                  <c:v>0.61</c:v>
                </c:pt>
                <c:pt idx="398">
                  <c:v>0.6</c:v>
                </c:pt>
                <c:pt idx="399">
                  <c:v>0.63</c:v>
                </c:pt>
                <c:pt idx="400">
                  <c:v>0.65</c:v>
                </c:pt>
                <c:pt idx="401">
                  <c:v>0.65</c:v>
                </c:pt>
                <c:pt idx="402">
                  <c:v>0.73</c:v>
                </c:pt>
                <c:pt idx="403">
                  <c:v>0.7</c:v>
                </c:pt>
                <c:pt idx="404">
                  <c:v>0.7</c:v>
                </c:pt>
                <c:pt idx="405">
                  <c:v>0.73</c:v>
                </c:pt>
                <c:pt idx="406">
                  <c:v>0.72</c:v>
                </c:pt>
                <c:pt idx="407">
                  <c:v>0.7</c:v>
                </c:pt>
                <c:pt idx="408">
                  <c:v>0.6</c:v>
                </c:pt>
                <c:pt idx="409">
                  <c:v>0.57999999999999996</c:v>
                </c:pt>
                <c:pt idx="410">
                  <c:v>0.56999999999999995</c:v>
                </c:pt>
                <c:pt idx="411">
                  <c:v>0.53</c:v>
                </c:pt>
                <c:pt idx="412">
                  <c:v>0.53</c:v>
                </c:pt>
                <c:pt idx="413">
                  <c:v>0.53</c:v>
                </c:pt>
                <c:pt idx="414">
                  <c:v>0.53</c:v>
                </c:pt>
                <c:pt idx="415">
                  <c:v>0.52</c:v>
                </c:pt>
                <c:pt idx="416">
                  <c:v>0.55000000000000004</c:v>
                </c:pt>
                <c:pt idx="417">
                  <c:v>0.59</c:v>
                </c:pt>
                <c:pt idx="418">
                  <c:v>0.63</c:v>
                </c:pt>
                <c:pt idx="419">
                  <c:v>0.63</c:v>
                </c:pt>
                <c:pt idx="420">
                  <c:v>0.65</c:v>
                </c:pt>
                <c:pt idx="421">
                  <c:v>0.66</c:v>
                </c:pt>
                <c:pt idx="422">
                  <c:v>0.66</c:v>
                </c:pt>
                <c:pt idx="423">
                  <c:v>0.69</c:v>
                </c:pt>
                <c:pt idx="424">
                  <c:v>0.69</c:v>
                </c:pt>
                <c:pt idx="425">
                  <c:v>0.74</c:v>
                </c:pt>
                <c:pt idx="426">
                  <c:v>0.78</c:v>
                </c:pt>
                <c:pt idx="427">
                  <c:v>0.84</c:v>
                </c:pt>
                <c:pt idx="428">
                  <c:v>0.89</c:v>
                </c:pt>
                <c:pt idx="429">
                  <c:v>0.87</c:v>
                </c:pt>
                <c:pt idx="430">
                  <c:v>0.8</c:v>
                </c:pt>
                <c:pt idx="431">
                  <c:v>0.75</c:v>
                </c:pt>
                <c:pt idx="432">
                  <c:v>0.75</c:v>
                </c:pt>
                <c:pt idx="433">
                  <c:v>0.93</c:v>
                </c:pt>
                <c:pt idx="434">
                  <c:v>0.89</c:v>
                </c:pt>
                <c:pt idx="435">
                  <c:v>0.78</c:v>
                </c:pt>
                <c:pt idx="436">
                  <c:v>0.71</c:v>
                </c:pt>
                <c:pt idx="437">
                  <c:v>0.75</c:v>
                </c:pt>
                <c:pt idx="438">
                  <c:v>0.86</c:v>
                </c:pt>
                <c:pt idx="439">
                  <c:v>0.84</c:v>
                </c:pt>
                <c:pt idx="440">
                  <c:v>0.8</c:v>
                </c:pt>
                <c:pt idx="441">
                  <c:v>0.84</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numCache>
            </c:numRef>
          </c:val>
          <c:smooth val="0"/>
          <c:extLst>
            <c:ext xmlns:c16="http://schemas.microsoft.com/office/drawing/2014/chart" uri="{C3380CC4-5D6E-409C-BE32-E72D297353CC}">
              <c16:uniqueId val="{00000005-8697-49D6-BE15-24505A0A651F}"/>
            </c:ext>
          </c:extLst>
        </c:ser>
        <c:dLbls>
          <c:showLegendKey val="0"/>
          <c:showVal val="0"/>
          <c:showCatName val="0"/>
          <c:showSerName val="0"/>
          <c:showPercent val="0"/>
          <c:showBubbleSize val="0"/>
        </c:dLbls>
        <c:smooth val="0"/>
        <c:axId val="749972495"/>
        <c:axId val="657659951"/>
      </c:lineChart>
      <c:dateAx>
        <c:axId val="749972495"/>
        <c:scaling>
          <c:orientation val="minMax"/>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657659951"/>
        <c:crosses val="autoZero"/>
        <c:auto val="1"/>
        <c:lblOffset val="100"/>
        <c:baseTimeUnit val="months"/>
      </c:dateAx>
      <c:valAx>
        <c:axId val="657659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99724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DE2E4B-F215-48BC-9E60-C7A2ED9083A9}"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9290AADF-BF09-4774-B2F4-0B66ABDA2017}">
      <dgm:prSet/>
      <dgm:spPr/>
      <dgm:t>
        <a:bodyPr/>
        <a:lstStyle/>
        <a:p>
          <a:r>
            <a:rPr lang="en-US"/>
            <a:t>Begin with Standalone Model</a:t>
          </a:r>
        </a:p>
      </dgm:t>
    </dgm:pt>
    <dgm:pt modelId="{1C7DC2D7-B560-4389-94B5-9BC99ADC6B53}" type="parTrans" cxnId="{BF8BBEE9-BBC8-4D53-BE06-30D2E3117D65}">
      <dgm:prSet/>
      <dgm:spPr/>
      <dgm:t>
        <a:bodyPr/>
        <a:lstStyle/>
        <a:p>
          <a:endParaRPr lang="en-US"/>
        </a:p>
      </dgm:t>
    </dgm:pt>
    <dgm:pt modelId="{67FE83E9-37AE-4790-A820-1EB247B210FA}" type="sibTrans" cxnId="{BF8BBEE9-BBC8-4D53-BE06-30D2E3117D65}">
      <dgm:prSet phldrT="1" phldr="0"/>
      <dgm:spPr/>
      <dgm:t>
        <a:bodyPr/>
        <a:lstStyle/>
        <a:p>
          <a:r>
            <a:rPr lang="en-US"/>
            <a:t>1</a:t>
          </a:r>
        </a:p>
      </dgm:t>
    </dgm:pt>
    <dgm:pt modelId="{47891B99-7739-42B4-BB43-BD9B7AE55F77}">
      <dgm:prSet/>
      <dgm:spPr/>
      <dgm:t>
        <a:bodyPr/>
        <a:lstStyle/>
        <a:p>
          <a:r>
            <a:rPr lang="en-US"/>
            <a:t>Add New Page for Acquisition Assumptions</a:t>
          </a:r>
        </a:p>
      </dgm:t>
    </dgm:pt>
    <dgm:pt modelId="{9DB54A0F-6E89-4988-83CD-23EBF23D8C9D}" type="parTrans" cxnId="{31DC5600-B9AC-4E21-9F59-FC600A38E1BB}">
      <dgm:prSet/>
      <dgm:spPr/>
      <dgm:t>
        <a:bodyPr/>
        <a:lstStyle/>
        <a:p>
          <a:endParaRPr lang="en-US"/>
        </a:p>
      </dgm:t>
    </dgm:pt>
    <dgm:pt modelId="{106FC43E-C525-4945-A625-0E585E8514F9}" type="sibTrans" cxnId="{31DC5600-B9AC-4E21-9F59-FC600A38E1BB}">
      <dgm:prSet phldrT="2" phldr="0"/>
      <dgm:spPr/>
      <dgm:t>
        <a:bodyPr/>
        <a:lstStyle/>
        <a:p>
          <a:r>
            <a:rPr lang="en-US"/>
            <a:t>2</a:t>
          </a:r>
        </a:p>
      </dgm:t>
    </dgm:pt>
    <dgm:pt modelId="{149C5178-E8AD-49BA-A88D-E4FEFF0C906B}">
      <dgm:prSet/>
      <dgm:spPr/>
      <dgm:t>
        <a:bodyPr/>
        <a:lstStyle/>
        <a:p>
          <a:r>
            <a:rPr lang="en-US"/>
            <a:t>Create Sources and Uses and Pro-Forma</a:t>
          </a:r>
        </a:p>
      </dgm:t>
    </dgm:pt>
    <dgm:pt modelId="{AF09C5F2-D807-468E-91D5-815674AC2241}" type="parTrans" cxnId="{EB2619C8-0EBF-4DA7-B5C1-8B6695EA3155}">
      <dgm:prSet/>
      <dgm:spPr/>
      <dgm:t>
        <a:bodyPr/>
        <a:lstStyle/>
        <a:p>
          <a:endParaRPr lang="en-US"/>
        </a:p>
      </dgm:t>
    </dgm:pt>
    <dgm:pt modelId="{BEDFEAE0-C4CF-48B7-837C-4BD234A126BC}" type="sibTrans" cxnId="{EB2619C8-0EBF-4DA7-B5C1-8B6695EA3155}">
      <dgm:prSet phldrT="3" phldr="0"/>
      <dgm:spPr/>
      <dgm:t>
        <a:bodyPr/>
        <a:lstStyle/>
        <a:p>
          <a:r>
            <a:rPr lang="en-US"/>
            <a:t>3</a:t>
          </a:r>
        </a:p>
      </dgm:t>
    </dgm:pt>
    <dgm:pt modelId="{DBC242A7-1913-422C-8E33-C06034CF5F39}">
      <dgm:prSet/>
      <dgm:spPr/>
      <dgm:t>
        <a:bodyPr/>
        <a:lstStyle/>
        <a:p>
          <a:r>
            <a:rPr lang="en-US"/>
            <a:t>Include New Page for Acquisition Model</a:t>
          </a:r>
        </a:p>
      </dgm:t>
    </dgm:pt>
    <dgm:pt modelId="{441E66CC-F691-4ED9-B3AB-913E1AE7CE72}" type="parTrans" cxnId="{EB7DD728-B9A8-4B0C-AEFD-0C5A26AC0819}">
      <dgm:prSet/>
      <dgm:spPr/>
      <dgm:t>
        <a:bodyPr/>
        <a:lstStyle/>
        <a:p>
          <a:endParaRPr lang="en-US"/>
        </a:p>
      </dgm:t>
    </dgm:pt>
    <dgm:pt modelId="{1CCEBE6A-CB1B-47A0-96F9-CC70B554A73E}" type="sibTrans" cxnId="{EB7DD728-B9A8-4B0C-AEFD-0C5A26AC0819}">
      <dgm:prSet phldrT="4" phldr="0"/>
      <dgm:spPr/>
      <dgm:t>
        <a:bodyPr/>
        <a:lstStyle/>
        <a:p>
          <a:r>
            <a:rPr lang="en-US"/>
            <a:t>4</a:t>
          </a:r>
        </a:p>
      </dgm:t>
    </dgm:pt>
    <dgm:pt modelId="{215768CE-BE57-42F6-A341-FB530AE47DB0}">
      <dgm:prSet/>
      <dgm:spPr/>
      <dgm:t>
        <a:bodyPr/>
        <a:lstStyle/>
        <a:p>
          <a:r>
            <a:rPr lang="en-US"/>
            <a:t>Add Provision for Exit and Switch</a:t>
          </a:r>
        </a:p>
      </dgm:t>
    </dgm:pt>
    <dgm:pt modelId="{24F05599-53CF-432A-B2CF-65EBBF0A4BBC}" type="parTrans" cxnId="{1FB850FC-4017-4E18-9A43-E4BD895AF17E}">
      <dgm:prSet/>
      <dgm:spPr/>
      <dgm:t>
        <a:bodyPr/>
        <a:lstStyle/>
        <a:p>
          <a:endParaRPr lang="en-US"/>
        </a:p>
      </dgm:t>
    </dgm:pt>
    <dgm:pt modelId="{9F05B055-F325-412E-A821-7CF3048BFB0C}" type="sibTrans" cxnId="{1FB850FC-4017-4E18-9A43-E4BD895AF17E}">
      <dgm:prSet phldrT="5" phldr="0"/>
      <dgm:spPr/>
      <dgm:t>
        <a:bodyPr/>
        <a:lstStyle/>
        <a:p>
          <a:r>
            <a:rPr lang="en-US"/>
            <a:t>5</a:t>
          </a:r>
        </a:p>
      </dgm:t>
    </dgm:pt>
    <dgm:pt modelId="{ADFBB3F3-617F-43A9-AAC9-57CA08DE6E00}">
      <dgm:prSet/>
      <dgm:spPr/>
      <dgm:t>
        <a:bodyPr/>
        <a:lstStyle/>
        <a:p>
          <a:r>
            <a:rPr lang="en-US"/>
            <a:t>Present Results of Acquisition Model</a:t>
          </a:r>
        </a:p>
      </dgm:t>
    </dgm:pt>
    <dgm:pt modelId="{441AB4B4-4F96-412F-B9DE-62623ADED478}" type="parTrans" cxnId="{DA19E495-4188-4B6A-A480-3BEB30FDE1B4}">
      <dgm:prSet/>
      <dgm:spPr/>
      <dgm:t>
        <a:bodyPr/>
        <a:lstStyle/>
        <a:p>
          <a:endParaRPr lang="en-US"/>
        </a:p>
      </dgm:t>
    </dgm:pt>
    <dgm:pt modelId="{8D716ED4-4544-4A33-95F4-FEDF525E2B44}" type="sibTrans" cxnId="{DA19E495-4188-4B6A-A480-3BEB30FDE1B4}">
      <dgm:prSet phldrT="6" phldr="0"/>
      <dgm:spPr/>
      <dgm:t>
        <a:bodyPr/>
        <a:lstStyle/>
        <a:p>
          <a:r>
            <a:rPr lang="en-US"/>
            <a:t>6</a:t>
          </a:r>
        </a:p>
      </dgm:t>
    </dgm:pt>
    <dgm:pt modelId="{C1C9DA88-E9AC-49FE-A4EB-7A89667BDB14}" type="pres">
      <dgm:prSet presAssocID="{77DE2E4B-F215-48BC-9E60-C7A2ED9083A9}" presName="Name0" presStyleCnt="0">
        <dgm:presLayoutVars>
          <dgm:animLvl val="lvl"/>
          <dgm:resizeHandles val="exact"/>
        </dgm:presLayoutVars>
      </dgm:prSet>
      <dgm:spPr/>
    </dgm:pt>
    <dgm:pt modelId="{8DD9EBFA-1BC9-4547-97EC-18FCD7AA8640}" type="pres">
      <dgm:prSet presAssocID="{9290AADF-BF09-4774-B2F4-0B66ABDA2017}" presName="compositeNode" presStyleCnt="0">
        <dgm:presLayoutVars>
          <dgm:bulletEnabled val="1"/>
        </dgm:presLayoutVars>
      </dgm:prSet>
      <dgm:spPr/>
    </dgm:pt>
    <dgm:pt modelId="{4FD703AE-6BBA-4F46-B426-D90A9FC66C03}" type="pres">
      <dgm:prSet presAssocID="{9290AADF-BF09-4774-B2F4-0B66ABDA2017}" presName="bgRect" presStyleLbl="bgAccFollowNode1" presStyleIdx="0" presStyleCnt="6"/>
      <dgm:spPr/>
    </dgm:pt>
    <dgm:pt modelId="{73025310-4736-46F9-B290-C567E2144144}" type="pres">
      <dgm:prSet presAssocID="{67FE83E9-37AE-4790-A820-1EB247B210FA}" presName="sibTransNodeCircle" presStyleLbl="alignNode1" presStyleIdx="0" presStyleCnt="12">
        <dgm:presLayoutVars>
          <dgm:chMax val="0"/>
          <dgm:bulletEnabled/>
        </dgm:presLayoutVars>
      </dgm:prSet>
      <dgm:spPr/>
    </dgm:pt>
    <dgm:pt modelId="{0C64D127-6EF9-4860-89E3-B4E67897E86F}" type="pres">
      <dgm:prSet presAssocID="{9290AADF-BF09-4774-B2F4-0B66ABDA2017}" presName="bottomLine" presStyleLbl="alignNode1" presStyleIdx="1" presStyleCnt="12">
        <dgm:presLayoutVars/>
      </dgm:prSet>
      <dgm:spPr/>
    </dgm:pt>
    <dgm:pt modelId="{610A0F53-F055-41A2-A3B3-565E5EAD3228}" type="pres">
      <dgm:prSet presAssocID="{9290AADF-BF09-4774-B2F4-0B66ABDA2017}" presName="nodeText" presStyleLbl="bgAccFollowNode1" presStyleIdx="0" presStyleCnt="6">
        <dgm:presLayoutVars>
          <dgm:bulletEnabled val="1"/>
        </dgm:presLayoutVars>
      </dgm:prSet>
      <dgm:spPr/>
    </dgm:pt>
    <dgm:pt modelId="{517F7A03-4037-49FC-B259-DF41C85829B1}" type="pres">
      <dgm:prSet presAssocID="{67FE83E9-37AE-4790-A820-1EB247B210FA}" presName="sibTrans" presStyleCnt="0"/>
      <dgm:spPr/>
    </dgm:pt>
    <dgm:pt modelId="{257110E1-7F7A-4FB6-8CE5-5B28C68268C3}" type="pres">
      <dgm:prSet presAssocID="{47891B99-7739-42B4-BB43-BD9B7AE55F77}" presName="compositeNode" presStyleCnt="0">
        <dgm:presLayoutVars>
          <dgm:bulletEnabled val="1"/>
        </dgm:presLayoutVars>
      </dgm:prSet>
      <dgm:spPr/>
    </dgm:pt>
    <dgm:pt modelId="{15FCD229-2E6F-40F4-BA1D-5D79D95F4D80}" type="pres">
      <dgm:prSet presAssocID="{47891B99-7739-42B4-BB43-BD9B7AE55F77}" presName="bgRect" presStyleLbl="bgAccFollowNode1" presStyleIdx="1" presStyleCnt="6"/>
      <dgm:spPr/>
    </dgm:pt>
    <dgm:pt modelId="{6999C088-20FE-4282-8BF1-0060E20D644B}" type="pres">
      <dgm:prSet presAssocID="{106FC43E-C525-4945-A625-0E585E8514F9}" presName="sibTransNodeCircle" presStyleLbl="alignNode1" presStyleIdx="2" presStyleCnt="12">
        <dgm:presLayoutVars>
          <dgm:chMax val="0"/>
          <dgm:bulletEnabled/>
        </dgm:presLayoutVars>
      </dgm:prSet>
      <dgm:spPr/>
    </dgm:pt>
    <dgm:pt modelId="{DEC885A1-384D-4015-857B-D5EB32AC7D06}" type="pres">
      <dgm:prSet presAssocID="{47891B99-7739-42B4-BB43-BD9B7AE55F77}" presName="bottomLine" presStyleLbl="alignNode1" presStyleIdx="3" presStyleCnt="12">
        <dgm:presLayoutVars/>
      </dgm:prSet>
      <dgm:spPr/>
    </dgm:pt>
    <dgm:pt modelId="{E6068BAB-AB41-4921-BBB9-33C80F6265D5}" type="pres">
      <dgm:prSet presAssocID="{47891B99-7739-42B4-BB43-BD9B7AE55F77}" presName="nodeText" presStyleLbl="bgAccFollowNode1" presStyleIdx="1" presStyleCnt="6">
        <dgm:presLayoutVars>
          <dgm:bulletEnabled val="1"/>
        </dgm:presLayoutVars>
      </dgm:prSet>
      <dgm:spPr/>
    </dgm:pt>
    <dgm:pt modelId="{684ADDE6-E48E-4981-B960-AB0A0C3E673B}" type="pres">
      <dgm:prSet presAssocID="{106FC43E-C525-4945-A625-0E585E8514F9}" presName="sibTrans" presStyleCnt="0"/>
      <dgm:spPr/>
    </dgm:pt>
    <dgm:pt modelId="{C2AD21DF-8209-493C-850A-E5B1462C6B1E}" type="pres">
      <dgm:prSet presAssocID="{149C5178-E8AD-49BA-A88D-E4FEFF0C906B}" presName="compositeNode" presStyleCnt="0">
        <dgm:presLayoutVars>
          <dgm:bulletEnabled val="1"/>
        </dgm:presLayoutVars>
      </dgm:prSet>
      <dgm:spPr/>
    </dgm:pt>
    <dgm:pt modelId="{36A5967C-061C-4336-9196-FD70DED488CD}" type="pres">
      <dgm:prSet presAssocID="{149C5178-E8AD-49BA-A88D-E4FEFF0C906B}" presName="bgRect" presStyleLbl="bgAccFollowNode1" presStyleIdx="2" presStyleCnt="6"/>
      <dgm:spPr/>
    </dgm:pt>
    <dgm:pt modelId="{DEFEB268-6963-4086-890B-C87C7163AD86}" type="pres">
      <dgm:prSet presAssocID="{BEDFEAE0-C4CF-48B7-837C-4BD234A126BC}" presName="sibTransNodeCircle" presStyleLbl="alignNode1" presStyleIdx="4" presStyleCnt="12">
        <dgm:presLayoutVars>
          <dgm:chMax val="0"/>
          <dgm:bulletEnabled/>
        </dgm:presLayoutVars>
      </dgm:prSet>
      <dgm:spPr/>
    </dgm:pt>
    <dgm:pt modelId="{BE107D94-1A8A-41E3-A8D5-7CBCE846B861}" type="pres">
      <dgm:prSet presAssocID="{149C5178-E8AD-49BA-A88D-E4FEFF0C906B}" presName="bottomLine" presStyleLbl="alignNode1" presStyleIdx="5" presStyleCnt="12">
        <dgm:presLayoutVars/>
      </dgm:prSet>
      <dgm:spPr/>
    </dgm:pt>
    <dgm:pt modelId="{763CEED8-59BB-45A2-A2CF-62C39B445A37}" type="pres">
      <dgm:prSet presAssocID="{149C5178-E8AD-49BA-A88D-E4FEFF0C906B}" presName="nodeText" presStyleLbl="bgAccFollowNode1" presStyleIdx="2" presStyleCnt="6">
        <dgm:presLayoutVars>
          <dgm:bulletEnabled val="1"/>
        </dgm:presLayoutVars>
      </dgm:prSet>
      <dgm:spPr/>
    </dgm:pt>
    <dgm:pt modelId="{B4A00039-F325-4F5B-BC6C-B1034ED2C773}" type="pres">
      <dgm:prSet presAssocID="{BEDFEAE0-C4CF-48B7-837C-4BD234A126BC}" presName="sibTrans" presStyleCnt="0"/>
      <dgm:spPr/>
    </dgm:pt>
    <dgm:pt modelId="{6644ADCE-221E-4A39-BC5C-6CE6CA390BCB}" type="pres">
      <dgm:prSet presAssocID="{DBC242A7-1913-422C-8E33-C06034CF5F39}" presName="compositeNode" presStyleCnt="0">
        <dgm:presLayoutVars>
          <dgm:bulletEnabled val="1"/>
        </dgm:presLayoutVars>
      </dgm:prSet>
      <dgm:spPr/>
    </dgm:pt>
    <dgm:pt modelId="{CCDB98A1-9140-4288-9631-8438FE44C805}" type="pres">
      <dgm:prSet presAssocID="{DBC242A7-1913-422C-8E33-C06034CF5F39}" presName="bgRect" presStyleLbl="bgAccFollowNode1" presStyleIdx="3" presStyleCnt="6"/>
      <dgm:spPr/>
    </dgm:pt>
    <dgm:pt modelId="{CB74E764-8EAA-402E-B666-46F56EC4C7E2}" type="pres">
      <dgm:prSet presAssocID="{1CCEBE6A-CB1B-47A0-96F9-CC70B554A73E}" presName="sibTransNodeCircle" presStyleLbl="alignNode1" presStyleIdx="6" presStyleCnt="12">
        <dgm:presLayoutVars>
          <dgm:chMax val="0"/>
          <dgm:bulletEnabled/>
        </dgm:presLayoutVars>
      </dgm:prSet>
      <dgm:spPr/>
    </dgm:pt>
    <dgm:pt modelId="{E0AC9475-8696-4708-BE50-155D369D084C}" type="pres">
      <dgm:prSet presAssocID="{DBC242A7-1913-422C-8E33-C06034CF5F39}" presName="bottomLine" presStyleLbl="alignNode1" presStyleIdx="7" presStyleCnt="12">
        <dgm:presLayoutVars/>
      </dgm:prSet>
      <dgm:spPr/>
    </dgm:pt>
    <dgm:pt modelId="{90CF7EBB-D1B7-4B10-8D5F-6C6BD3B8CB3F}" type="pres">
      <dgm:prSet presAssocID="{DBC242A7-1913-422C-8E33-C06034CF5F39}" presName="nodeText" presStyleLbl="bgAccFollowNode1" presStyleIdx="3" presStyleCnt="6">
        <dgm:presLayoutVars>
          <dgm:bulletEnabled val="1"/>
        </dgm:presLayoutVars>
      </dgm:prSet>
      <dgm:spPr/>
    </dgm:pt>
    <dgm:pt modelId="{87C52CFE-580A-4872-89BC-943CF5AB2F0D}" type="pres">
      <dgm:prSet presAssocID="{1CCEBE6A-CB1B-47A0-96F9-CC70B554A73E}" presName="sibTrans" presStyleCnt="0"/>
      <dgm:spPr/>
    </dgm:pt>
    <dgm:pt modelId="{57E38C68-0DA0-42F2-9D88-835FBEE5B5DD}" type="pres">
      <dgm:prSet presAssocID="{215768CE-BE57-42F6-A341-FB530AE47DB0}" presName="compositeNode" presStyleCnt="0">
        <dgm:presLayoutVars>
          <dgm:bulletEnabled val="1"/>
        </dgm:presLayoutVars>
      </dgm:prSet>
      <dgm:spPr/>
    </dgm:pt>
    <dgm:pt modelId="{DAAC4512-E39C-4DA2-A717-A50EBCAD09D1}" type="pres">
      <dgm:prSet presAssocID="{215768CE-BE57-42F6-A341-FB530AE47DB0}" presName="bgRect" presStyleLbl="bgAccFollowNode1" presStyleIdx="4" presStyleCnt="6"/>
      <dgm:spPr/>
    </dgm:pt>
    <dgm:pt modelId="{83839A5F-E4B4-4605-8C77-AA399BFCBE2D}" type="pres">
      <dgm:prSet presAssocID="{9F05B055-F325-412E-A821-7CF3048BFB0C}" presName="sibTransNodeCircle" presStyleLbl="alignNode1" presStyleIdx="8" presStyleCnt="12">
        <dgm:presLayoutVars>
          <dgm:chMax val="0"/>
          <dgm:bulletEnabled/>
        </dgm:presLayoutVars>
      </dgm:prSet>
      <dgm:spPr/>
    </dgm:pt>
    <dgm:pt modelId="{18F96242-77B0-4312-9F1F-5C5D53DA3FB5}" type="pres">
      <dgm:prSet presAssocID="{215768CE-BE57-42F6-A341-FB530AE47DB0}" presName="bottomLine" presStyleLbl="alignNode1" presStyleIdx="9" presStyleCnt="12">
        <dgm:presLayoutVars/>
      </dgm:prSet>
      <dgm:spPr/>
    </dgm:pt>
    <dgm:pt modelId="{F88C6742-B92D-43E4-90BC-5A6B604A8DA0}" type="pres">
      <dgm:prSet presAssocID="{215768CE-BE57-42F6-A341-FB530AE47DB0}" presName="nodeText" presStyleLbl="bgAccFollowNode1" presStyleIdx="4" presStyleCnt="6">
        <dgm:presLayoutVars>
          <dgm:bulletEnabled val="1"/>
        </dgm:presLayoutVars>
      </dgm:prSet>
      <dgm:spPr/>
    </dgm:pt>
    <dgm:pt modelId="{9DC50312-2393-4C55-86B5-6A3D29A3DC00}" type="pres">
      <dgm:prSet presAssocID="{9F05B055-F325-412E-A821-7CF3048BFB0C}" presName="sibTrans" presStyleCnt="0"/>
      <dgm:spPr/>
    </dgm:pt>
    <dgm:pt modelId="{CA720253-F79F-44F0-920A-F78C6AE07775}" type="pres">
      <dgm:prSet presAssocID="{ADFBB3F3-617F-43A9-AAC9-57CA08DE6E00}" presName="compositeNode" presStyleCnt="0">
        <dgm:presLayoutVars>
          <dgm:bulletEnabled val="1"/>
        </dgm:presLayoutVars>
      </dgm:prSet>
      <dgm:spPr/>
    </dgm:pt>
    <dgm:pt modelId="{842F7516-95AA-489F-BF72-DCE83436AEB4}" type="pres">
      <dgm:prSet presAssocID="{ADFBB3F3-617F-43A9-AAC9-57CA08DE6E00}" presName="bgRect" presStyleLbl="bgAccFollowNode1" presStyleIdx="5" presStyleCnt="6"/>
      <dgm:spPr/>
    </dgm:pt>
    <dgm:pt modelId="{426220AD-F50C-43E1-8928-29C8156F1732}" type="pres">
      <dgm:prSet presAssocID="{8D716ED4-4544-4A33-95F4-FEDF525E2B44}" presName="sibTransNodeCircle" presStyleLbl="alignNode1" presStyleIdx="10" presStyleCnt="12">
        <dgm:presLayoutVars>
          <dgm:chMax val="0"/>
          <dgm:bulletEnabled/>
        </dgm:presLayoutVars>
      </dgm:prSet>
      <dgm:spPr/>
    </dgm:pt>
    <dgm:pt modelId="{78047E95-2144-4A8E-BC4D-2EC8A7762911}" type="pres">
      <dgm:prSet presAssocID="{ADFBB3F3-617F-43A9-AAC9-57CA08DE6E00}" presName="bottomLine" presStyleLbl="alignNode1" presStyleIdx="11" presStyleCnt="12">
        <dgm:presLayoutVars/>
      </dgm:prSet>
      <dgm:spPr/>
    </dgm:pt>
    <dgm:pt modelId="{57500DE9-B93D-45CA-A57D-4CBCCC2B1228}" type="pres">
      <dgm:prSet presAssocID="{ADFBB3F3-617F-43A9-AAC9-57CA08DE6E00}" presName="nodeText" presStyleLbl="bgAccFollowNode1" presStyleIdx="5" presStyleCnt="6">
        <dgm:presLayoutVars>
          <dgm:bulletEnabled val="1"/>
        </dgm:presLayoutVars>
      </dgm:prSet>
      <dgm:spPr/>
    </dgm:pt>
  </dgm:ptLst>
  <dgm:cxnLst>
    <dgm:cxn modelId="{31DC5600-B9AC-4E21-9F59-FC600A38E1BB}" srcId="{77DE2E4B-F215-48BC-9E60-C7A2ED9083A9}" destId="{47891B99-7739-42B4-BB43-BD9B7AE55F77}" srcOrd="1" destOrd="0" parTransId="{9DB54A0F-6E89-4988-83CD-23EBF23D8C9D}" sibTransId="{106FC43E-C525-4945-A625-0E585E8514F9}"/>
    <dgm:cxn modelId="{4A1F7700-B3AC-4303-BBC6-181950D0319E}" type="presOf" srcId="{215768CE-BE57-42F6-A341-FB530AE47DB0}" destId="{DAAC4512-E39C-4DA2-A717-A50EBCAD09D1}" srcOrd="0" destOrd="0" presId="urn:microsoft.com/office/officeart/2016/7/layout/BasicLinearProcessNumbered"/>
    <dgm:cxn modelId="{24AFF303-98D8-4154-90BB-D618B3E78222}" type="presOf" srcId="{1CCEBE6A-CB1B-47A0-96F9-CC70B554A73E}" destId="{CB74E764-8EAA-402E-B666-46F56EC4C7E2}" srcOrd="0" destOrd="0" presId="urn:microsoft.com/office/officeart/2016/7/layout/BasicLinearProcessNumbered"/>
    <dgm:cxn modelId="{EB7DD728-B9A8-4B0C-AEFD-0C5A26AC0819}" srcId="{77DE2E4B-F215-48BC-9E60-C7A2ED9083A9}" destId="{DBC242A7-1913-422C-8E33-C06034CF5F39}" srcOrd="3" destOrd="0" parTransId="{441E66CC-F691-4ED9-B3AB-913E1AE7CE72}" sibTransId="{1CCEBE6A-CB1B-47A0-96F9-CC70B554A73E}"/>
    <dgm:cxn modelId="{E53DD836-2049-4FC6-BE61-964252E8F45A}" type="presOf" srcId="{67FE83E9-37AE-4790-A820-1EB247B210FA}" destId="{73025310-4736-46F9-B290-C567E2144144}" srcOrd="0" destOrd="0" presId="urn:microsoft.com/office/officeart/2016/7/layout/BasicLinearProcessNumbered"/>
    <dgm:cxn modelId="{5F194739-5E78-4646-908C-97AA94EECBF2}" type="presOf" srcId="{ADFBB3F3-617F-43A9-AAC9-57CA08DE6E00}" destId="{57500DE9-B93D-45CA-A57D-4CBCCC2B1228}" srcOrd="1" destOrd="0" presId="urn:microsoft.com/office/officeart/2016/7/layout/BasicLinearProcessNumbered"/>
    <dgm:cxn modelId="{EA534349-4961-4FA6-AEC4-7176BF4A0C5A}" type="presOf" srcId="{47891B99-7739-42B4-BB43-BD9B7AE55F77}" destId="{E6068BAB-AB41-4921-BBB9-33C80F6265D5}" srcOrd="1" destOrd="0" presId="urn:microsoft.com/office/officeart/2016/7/layout/BasicLinearProcessNumbered"/>
    <dgm:cxn modelId="{9A980D6A-BB87-4C8B-ACB1-77734DC1C69E}" type="presOf" srcId="{9F05B055-F325-412E-A821-7CF3048BFB0C}" destId="{83839A5F-E4B4-4605-8C77-AA399BFCBE2D}" srcOrd="0" destOrd="0" presId="urn:microsoft.com/office/officeart/2016/7/layout/BasicLinearProcessNumbered"/>
    <dgm:cxn modelId="{93B9A26C-4879-4A49-B961-03CC0C101528}" type="presOf" srcId="{8D716ED4-4544-4A33-95F4-FEDF525E2B44}" destId="{426220AD-F50C-43E1-8928-29C8156F1732}" srcOrd="0" destOrd="0" presId="urn:microsoft.com/office/officeart/2016/7/layout/BasicLinearProcessNumbered"/>
    <dgm:cxn modelId="{4316314E-26D7-4E95-92C9-0AD9E25F643B}" type="presOf" srcId="{9290AADF-BF09-4774-B2F4-0B66ABDA2017}" destId="{610A0F53-F055-41A2-A3B3-565E5EAD3228}" srcOrd="1" destOrd="0" presId="urn:microsoft.com/office/officeart/2016/7/layout/BasicLinearProcessNumbered"/>
    <dgm:cxn modelId="{2857EB54-2493-42D6-8375-334EEF5DAA3E}" type="presOf" srcId="{DBC242A7-1913-422C-8E33-C06034CF5F39}" destId="{CCDB98A1-9140-4288-9631-8438FE44C805}" srcOrd="0" destOrd="0" presId="urn:microsoft.com/office/officeart/2016/7/layout/BasicLinearProcessNumbered"/>
    <dgm:cxn modelId="{F1549188-ED4A-4F96-95D6-68DDF154C32A}" type="presOf" srcId="{DBC242A7-1913-422C-8E33-C06034CF5F39}" destId="{90CF7EBB-D1B7-4B10-8D5F-6C6BD3B8CB3F}" srcOrd="1" destOrd="0" presId="urn:microsoft.com/office/officeart/2016/7/layout/BasicLinearProcessNumbered"/>
    <dgm:cxn modelId="{E696158F-B655-4AD3-A254-D82244E857E3}" type="presOf" srcId="{9290AADF-BF09-4774-B2F4-0B66ABDA2017}" destId="{4FD703AE-6BBA-4F46-B426-D90A9FC66C03}" srcOrd="0" destOrd="0" presId="urn:microsoft.com/office/officeart/2016/7/layout/BasicLinearProcessNumbered"/>
    <dgm:cxn modelId="{1F083F91-4C3E-4A31-ACA9-8399F4C5C48C}" type="presOf" srcId="{215768CE-BE57-42F6-A341-FB530AE47DB0}" destId="{F88C6742-B92D-43E4-90BC-5A6B604A8DA0}" srcOrd="1" destOrd="0" presId="urn:microsoft.com/office/officeart/2016/7/layout/BasicLinearProcessNumbered"/>
    <dgm:cxn modelId="{DA19E495-4188-4B6A-A480-3BEB30FDE1B4}" srcId="{77DE2E4B-F215-48BC-9E60-C7A2ED9083A9}" destId="{ADFBB3F3-617F-43A9-AAC9-57CA08DE6E00}" srcOrd="5" destOrd="0" parTransId="{441AB4B4-4F96-412F-B9DE-62623ADED478}" sibTransId="{8D716ED4-4544-4A33-95F4-FEDF525E2B44}"/>
    <dgm:cxn modelId="{6AE1909E-FD1E-4894-93D4-800DEDC3FCA5}" type="presOf" srcId="{77DE2E4B-F215-48BC-9E60-C7A2ED9083A9}" destId="{C1C9DA88-E9AC-49FE-A4EB-7A89667BDB14}" srcOrd="0" destOrd="0" presId="urn:microsoft.com/office/officeart/2016/7/layout/BasicLinearProcessNumbered"/>
    <dgm:cxn modelId="{667E6BAE-C618-4103-80AD-2F03F0D96FF8}" type="presOf" srcId="{149C5178-E8AD-49BA-A88D-E4FEFF0C906B}" destId="{763CEED8-59BB-45A2-A2CF-62C39B445A37}" srcOrd="1" destOrd="0" presId="urn:microsoft.com/office/officeart/2016/7/layout/BasicLinearProcessNumbered"/>
    <dgm:cxn modelId="{EB2619C8-0EBF-4DA7-B5C1-8B6695EA3155}" srcId="{77DE2E4B-F215-48BC-9E60-C7A2ED9083A9}" destId="{149C5178-E8AD-49BA-A88D-E4FEFF0C906B}" srcOrd="2" destOrd="0" parTransId="{AF09C5F2-D807-468E-91D5-815674AC2241}" sibTransId="{BEDFEAE0-C4CF-48B7-837C-4BD234A126BC}"/>
    <dgm:cxn modelId="{C27B0AD0-D84F-45AE-AAC5-D94222626032}" type="presOf" srcId="{BEDFEAE0-C4CF-48B7-837C-4BD234A126BC}" destId="{DEFEB268-6963-4086-890B-C87C7163AD86}" srcOrd="0" destOrd="0" presId="urn:microsoft.com/office/officeart/2016/7/layout/BasicLinearProcessNumbered"/>
    <dgm:cxn modelId="{07D3FFD0-6F17-4E25-AD66-C1FDAE267EF9}" type="presOf" srcId="{ADFBB3F3-617F-43A9-AAC9-57CA08DE6E00}" destId="{842F7516-95AA-489F-BF72-DCE83436AEB4}" srcOrd="0" destOrd="0" presId="urn:microsoft.com/office/officeart/2016/7/layout/BasicLinearProcessNumbered"/>
    <dgm:cxn modelId="{BF8BBEE9-BBC8-4D53-BE06-30D2E3117D65}" srcId="{77DE2E4B-F215-48BC-9E60-C7A2ED9083A9}" destId="{9290AADF-BF09-4774-B2F4-0B66ABDA2017}" srcOrd="0" destOrd="0" parTransId="{1C7DC2D7-B560-4389-94B5-9BC99ADC6B53}" sibTransId="{67FE83E9-37AE-4790-A820-1EB247B210FA}"/>
    <dgm:cxn modelId="{9D57FAEA-E19C-4514-882F-F60C80A1B720}" type="presOf" srcId="{47891B99-7739-42B4-BB43-BD9B7AE55F77}" destId="{15FCD229-2E6F-40F4-BA1D-5D79D95F4D80}" srcOrd="0" destOrd="0" presId="urn:microsoft.com/office/officeart/2016/7/layout/BasicLinearProcessNumbered"/>
    <dgm:cxn modelId="{55B218EF-7782-477D-9273-C77BF62326D2}" type="presOf" srcId="{106FC43E-C525-4945-A625-0E585E8514F9}" destId="{6999C088-20FE-4282-8BF1-0060E20D644B}" srcOrd="0" destOrd="0" presId="urn:microsoft.com/office/officeart/2016/7/layout/BasicLinearProcessNumbered"/>
    <dgm:cxn modelId="{B06244F5-E5BB-4A98-B9B5-50F761D3C1E3}" type="presOf" srcId="{149C5178-E8AD-49BA-A88D-E4FEFF0C906B}" destId="{36A5967C-061C-4336-9196-FD70DED488CD}" srcOrd="0" destOrd="0" presId="urn:microsoft.com/office/officeart/2016/7/layout/BasicLinearProcessNumbered"/>
    <dgm:cxn modelId="{1FB850FC-4017-4E18-9A43-E4BD895AF17E}" srcId="{77DE2E4B-F215-48BC-9E60-C7A2ED9083A9}" destId="{215768CE-BE57-42F6-A341-FB530AE47DB0}" srcOrd="4" destOrd="0" parTransId="{24F05599-53CF-432A-B2CF-65EBBF0A4BBC}" sibTransId="{9F05B055-F325-412E-A821-7CF3048BFB0C}"/>
    <dgm:cxn modelId="{12D5E06F-DB79-45AE-86D8-10BA837497E4}" type="presParOf" srcId="{C1C9DA88-E9AC-49FE-A4EB-7A89667BDB14}" destId="{8DD9EBFA-1BC9-4547-97EC-18FCD7AA8640}" srcOrd="0" destOrd="0" presId="urn:microsoft.com/office/officeart/2016/7/layout/BasicLinearProcessNumbered"/>
    <dgm:cxn modelId="{C2CB93DB-577D-426F-926F-485347AB7045}" type="presParOf" srcId="{8DD9EBFA-1BC9-4547-97EC-18FCD7AA8640}" destId="{4FD703AE-6BBA-4F46-B426-D90A9FC66C03}" srcOrd="0" destOrd="0" presId="urn:microsoft.com/office/officeart/2016/7/layout/BasicLinearProcessNumbered"/>
    <dgm:cxn modelId="{18EB4CCA-1C89-4F38-8C6C-4B544EB6D23E}" type="presParOf" srcId="{8DD9EBFA-1BC9-4547-97EC-18FCD7AA8640}" destId="{73025310-4736-46F9-B290-C567E2144144}" srcOrd="1" destOrd="0" presId="urn:microsoft.com/office/officeart/2016/7/layout/BasicLinearProcessNumbered"/>
    <dgm:cxn modelId="{5410D11E-BD46-41F5-AF71-9DEE8D2B2E21}" type="presParOf" srcId="{8DD9EBFA-1BC9-4547-97EC-18FCD7AA8640}" destId="{0C64D127-6EF9-4860-89E3-B4E67897E86F}" srcOrd="2" destOrd="0" presId="urn:microsoft.com/office/officeart/2016/7/layout/BasicLinearProcessNumbered"/>
    <dgm:cxn modelId="{D7C9B749-EE2D-419F-B255-494A41822414}" type="presParOf" srcId="{8DD9EBFA-1BC9-4547-97EC-18FCD7AA8640}" destId="{610A0F53-F055-41A2-A3B3-565E5EAD3228}" srcOrd="3" destOrd="0" presId="urn:microsoft.com/office/officeart/2016/7/layout/BasicLinearProcessNumbered"/>
    <dgm:cxn modelId="{0D793212-335F-40E4-ABE6-BD36834B78B2}" type="presParOf" srcId="{C1C9DA88-E9AC-49FE-A4EB-7A89667BDB14}" destId="{517F7A03-4037-49FC-B259-DF41C85829B1}" srcOrd="1" destOrd="0" presId="urn:microsoft.com/office/officeart/2016/7/layout/BasicLinearProcessNumbered"/>
    <dgm:cxn modelId="{6724D4E1-683E-4534-8B32-F408C60413EB}" type="presParOf" srcId="{C1C9DA88-E9AC-49FE-A4EB-7A89667BDB14}" destId="{257110E1-7F7A-4FB6-8CE5-5B28C68268C3}" srcOrd="2" destOrd="0" presId="urn:microsoft.com/office/officeart/2016/7/layout/BasicLinearProcessNumbered"/>
    <dgm:cxn modelId="{C45189B4-1398-4435-804B-FC9DB2BC7B6F}" type="presParOf" srcId="{257110E1-7F7A-4FB6-8CE5-5B28C68268C3}" destId="{15FCD229-2E6F-40F4-BA1D-5D79D95F4D80}" srcOrd="0" destOrd="0" presId="urn:microsoft.com/office/officeart/2016/7/layout/BasicLinearProcessNumbered"/>
    <dgm:cxn modelId="{6FAD127E-AE2F-4F5E-AA91-1A9DB80F2B96}" type="presParOf" srcId="{257110E1-7F7A-4FB6-8CE5-5B28C68268C3}" destId="{6999C088-20FE-4282-8BF1-0060E20D644B}" srcOrd="1" destOrd="0" presId="urn:microsoft.com/office/officeart/2016/7/layout/BasicLinearProcessNumbered"/>
    <dgm:cxn modelId="{A809472A-A815-4ADC-9FDB-0289C1ECA6B6}" type="presParOf" srcId="{257110E1-7F7A-4FB6-8CE5-5B28C68268C3}" destId="{DEC885A1-384D-4015-857B-D5EB32AC7D06}" srcOrd="2" destOrd="0" presId="urn:microsoft.com/office/officeart/2016/7/layout/BasicLinearProcessNumbered"/>
    <dgm:cxn modelId="{20535879-C4C8-4F34-BC07-4AF07A729A5D}" type="presParOf" srcId="{257110E1-7F7A-4FB6-8CE5-5B28C68268C3}" destId="{E6068BAB-AB41-4921-BBB9-33C80F6265D5}" srcOrd="3" destOrd="0" presId="urn:microsoft.com/office/officeart/2016/7/layout/BasicLinearProcessNumbered"/>
    <dgm:cxn modelId="{FB6257BC-043A-4F2F-AF56-C4CD4A355292}" type="presParOf" srcId="{C1C9DA88-E9AC-49FE-A4EB-7A89667BDB14}" destId="{684ADDE6-E48E-4981-B960-AB0A0C3E673B}" srcOrd="3" destOrd="0" presId="urn:microsoft.com/office/officeart/2016/7/layout/BasicLinearProcessNumbered"/>
    <dgm:cxn modelId="{1D8B58D2-0154-46EE-BC84-E5D0DC91E1F9}" type="presParOf" srcId="{C1C9DA88-E9AC-49FE-A4EB-7A89667BDB14}" destId="{C2AD21DF-8209-493C-850A-E5B1462C6B1E}" srcOrd="4" destOrd="0" presId="urn:microsoft.com/office/officeart/2016/7/layout/BasicLinearProcessNumbered"/>
    <dgm:cxn modelId="{3C059618-1B5F-4135-B7FF-609A0E6C3323}" type="presParOf" srcId="{C2AD21DF-8209-493C-850A-E5B1462C6B1E}" destId="{36A5967C-061C-4336-9196-FD70DED488CD}" srcOrd="0" destOrd="0" presId="urn:microsoft.com/office/officeart/2016/7/layout/BasicLinearProcessNumbered"/>
    <dgm:cxn modelId="{23C27610-0195-45B1-AB9E-CB79A9A52348}" type="presParOf" srcId="{C2AD21DF-8209-493C-850A-E5B1462C6B1E}" destId="{DEFEB268-6963-4086-890B-C87C7163AD86}" srcOrd="1" destOrd="0" presId="urn:microsoft.com/office/officeart/2016/7/layout/BasicLinearProcessNumbered"/>
    <dgm:cxn modelId="{9457B9C3-5B00-4EA1-B18D-A0A4D87B6E9F}" type="presParOf" srcId="{C2AD21DF-8209-493C-850A-E5B1462C6B1E}" destId="{BE107D94-1A8A-41E3-A8D5-7CBCE846B861}" srcOrd="2" destOrd="0" presId="urn:microsoft.com/office/officeart/2016/7/layout/BasicLinearProcessNumbered"/>
    <dgm:cxn modelId="{53EB7EDD-F9D5-45CB-B6A5-4C91F17AB228}" type="presParOf" srcId="{C2AD21DF-8209-493C-850A-E5B1462C6B1E}" destId="{763CEED8-59BB-45A2-A2CF-62C39B445A37}" srcOrd="3" destOrd="0" presId="urn:microsoft.com/office/officeart/2016/7/layout/BasicLinearProcessNumbered"/>
    <dgm:cxn modelId="{E64B1665-AE7A-4E9E-B4CD-DFDF1C7B8A42}" type="presParOf" srcId="{C1C9DA88-E9AC-49FE-A4EB-7A89667BDB14}" destId="{B4A00039-F325-4F5B-BC6C-B1034ED2C773}" srcOrd="5" destOrd="0" presId="urn:microsoft.com/office/officeart/2016/7/layout/BasicLinearProcessNumbered"/>
    <dgm:cxn modelId="{2C021BCB-62DE-4E0A-B895-7C7F77ED4A87}" type="presParOf" srcId="{C1C9DA88-E9AC-49FE-A4EB-7A89667BDB14}" destId="{6644ADCE-221E-4A39-BC5C-6CE6CA390BCB}" srcOrd="6" destOrd="0" presId="urn:microsoft.com/office/officeart/2016/7/layout/BasicLinearProcessNumbered"/>
    <dgm:cxn modelId="{3127BBFF-FE1B-4535-BBC9-01D1B4E01AEE}" type="presParOf" srcId="{6644ADCE-221E-4A39-BC5C-6CE6CA390BCB}" destId="{CCDB98A1-9140-4288-9631-8438FE44C805}" srcOrd="0" destOrd="0" presId="urn:microsoft.com/office/officeart/2016/7/layout/BasicLinearProcessNumbered"/>
    <dgm:cxn modelId="{9DB33D62-94A1-4723-9D8B-79C4351FEAA9}" type="presParOf" srcId="{6644ADCE-221E-4A39-BC5C-6CE6CA390BCB}" destId="{CB74E764-8EAA-402E-B666-46F56EC4C7E2}" srcOrd="1" destOrd="0" presId="urn:microsoft.com/office/officeart/2016/7/layout/BasicLinearProcessNumbered"/>
    <dgm:cxn modelId="{13389B51-3BE1-4EF3-B9A0-DB9D4179BEAB}" type="presParOf" srcId="{6644ADCE-221E-4A39-BC5C-6CE6CA390BCB}" destId="{E0AC9475-8696-4708-BE50-155D369D084C}" srcOrd="2" destOrd="0" presId="urn:microsoft.com/office/officeart/2016/7/layout/BasicLinearProcessNumbered"/>
    <dgm:cxn modelId="{A80838DB-E58E-4913-A565-EC088CC47F59}" type="presParOf" srcId="{6644ADCE-221E-4A39-BC5C-6CE6CA390BCB}" destId="{90CF7EBB-D1B7-4B10-8D5F-6C6BD3B8CB3F}" srcOrd="3" destOrd="0" presId="urn:microsoft.com/office/officeart/2016/7/layout/BasicLinearProcessNumbered"/>
    <dgm:cxn modelId="{5B5A5797-B751-4ED7-8C07-0A749C0BAF6D}" type="presParOf" srcId="{C1C9DA88-E9AC-49FE-A4EB-7A89667BDB14}" destId="{87C52CFE-580A-4872-89BC-943CF5AB2F0D}" srcOrd="7" destOrd="0" presId="urn:microsoft.com/office/officeart/2016/7/layout/BasicLinearProcessNumbered"/>
    <dgm:cxn modelId="{65FED579-F692-4E36-B0B4-F8403B3675A8}" type="presParOf" srcId="{C1C9DA88-E9AC-49FE-A4EB-7A89667BDB14}" destId="{57E38C68-0DA0-42F2-9D88-835FBEE5B5DD}" srcOrd="8" destOrd="0" presId="urn:microsoft.com/office/officeart/2016/7/layout/BasicLinearProcessNumbered"/>
    <dgm:cxn modelId="{EF5B470E-F82F-4DE2-9A50-B60DFB760011}" type="presParOf" srcId="{57E38C68-0DA0-42F2-9D88-835FBEE5B5DD}" destId="{DAAC4512-E39C-4DA2-A717-A50EBCAD09D1}" srcOrd="0" destOrd="0" presId="urn:microsoft.com/office/officeart/2016/7/layout/BasicLinearProcessNumbered"/>
    <dgm:cxn modelId="{B26D36F2-18BD-44FC-96B2-A7DBF7515FA8}" type="presParOf" srcId="{57E38C68-0DA0-42F2-9D88-835FBEE5B5DD}" destId="{83839A5F-E4B4-4605-8C77-AA399BFCBE2D}" srcOrd="1" destOrd="0" presId="urn:microsoft.com/office/officeart/2016/7/layout/BasicLinearProcessNumbered"/>
    <dgm:cxn modelId="{89EE29DC-823D-48E0-B141-9800DCFA56C4}" type="presParOf" srcId="{57E38C68-0DA0-42F2-9D88-835FBEE5B5DD}" destId="{18F96242-77B0-4312-9F1F-5C5D53DA3FB5}" srcOrd="2" destOrd="0" presId="urn:microsoft.com/office/officeart/2016/7/layout/BasicLinearProcessNumbered"/>
    <dgm:cxn modelId="{9B87060F-0F52-4C44-8876-C8195F23CBC2}" type="presParOf" srcId="{57E38C68-0DA0-42F2-9D88-835FBEE5B5DD}" destId="{F88C6742-B92D-43E4-90BC-5A6B604A8DA0}" srcOrd="3" destOrd="0" presId="urn:microsoft.com/office/officeart/2016/7/layout/BasicLinearProcessNumbered"/>
    <dgm:cxn modelId="{87F9A1FB-A3D5-45B0-AA25-77B69AB67C56}" type="presParOf" srcId="{C1C9DA88-E9AC-49FE-A4EB-7A89667BDB14}" destId="{9DC50312-2393-4C55-86B5-6A3D29A3DC00}" srcOrd="9" destOrd="0" presId="urn:microsoft.com/office/officeart/2016/7/layout/BasicLinearProcessNumbered"/>
    <dgm:cxn modelId="{25466A29-B62F-4B44-B1F1-2C4E72F5CE5E}" type="presParOf" srcId="{C1C9DA88-E9AC-49FE-A4EB-7A89667BDB14}" destId="{CA720253-F79F-44F0-920A-F78C6AE07775}" srcOrd="10" destOrd="0" presId="urn:microsoft.com/office/officeart/2016/7/layout/BasicLinearProcessNumbered"/>
    <dgm:cxn modelId="{C5BD4FE2-CF99-4B28-BF61-4A01C1298688}" type="presParOf" srcId="{CA720253-F79F-44F0-920A-F78C6AE07775}" destId="{842F7516-95AA-489F-BF72-DCE83436AEB4}" srcOrd="0" destOrd="0" presId="urn:microsoft.com/office/officeart/2016/7/layout/BasicLinearProcessNumbered"/>
    <dgm:cxn modelId="{429866B0-CB8D-4982-BB85-D8659B1C68AA}" type="presParOf" srcId="{CA720253-F79F-44F0-920A-F78C6AE07775}" destId="{426220AD-F50C-43E1-8928-29C8156F1732}" srcOrd="1" destOrd="0" presId="urn:microsoft.com/office/officeart/2016/7/layout/BasicLinearProcessNumbered"/>
    <dgm:cxn modelId="{9C60658E-256B-4B3F-B966-4A75E5AF57AD}" type="presParOf" srcId="{CA720253-F79F-44F0-920A-F78C6AE07775}" destId="{78047E95-2144-4A8E-BC4D-2EC8A7762911}" srcOrd="2" destOrd="0" presId="urn:microsoft.com/office/officeart/2016/7/layout/BasicLinearProcessNumbered"/>
    <dgm:cxn modelId="{52A13B6A-80B4-4008-8254-9B33D3F97D51}" type="presParOf" srcId="{CA720253-F79F-44F0-920A-F78C6AE07775}" destId="{57500DE9-B93D-45CA-A57D-4CBCCC2B1228}"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4B1314-2850-4CB9-AB53-6890665698ED}" type="doc">
      <dgm:prSet loTypeId="urn:microsoft.com/office/officeart/2005/8/layout/hierarchy3" loCatId="hierarchy" qsTypeId="urn:microsoft.com/office/officeart/2005/8/quickstyle/simple3" qsCatId="simple" csTypeId="urn:microsoft.com/office/officeart/2005/8/colors/colorful5" csCatId="colorful"/>
      <dgm:spPr/>
      <dgm:t>
        <a:bodyPr/>
        <a:lstStyle/>
        <a:p>
          <a:endParaRPr lang="en-US"/>
        </a:p>
      </dgm:t>
    </dgm:pt>
    <dgm:pt modelId="{A84D3D91-29A5-4C26-B650-837A56839281}">
      <dgm:prSet/>
      <dgm:spPr/>
      <dgm:t>
        <a:bodyPr/>
        <a:lstStyle/>
        <a:p>
          <a:r>
            <a:rPr lang="en-US" dirty="0"/>
            <a:t>We will see the P/E and EV/EBITDA are driven by returns, growth and risk.</a:t>
          </a:r>
        </a:p>
      </dgm:t>
    </dgm:pt>
    <dgm:pt modelId="{899B641F-0F37-4DE7-942E-C66A58CF04C4}" type="parTrans" cxnId="{2358F18C-1DA5-4EF6-8402-7A2F61C26C8E}">
      <dgm:prSet/>
      <dgm:spPr/>
      <dgm:t>
        <a:bodyPr/>
        <a:lstStyle/>
        <a:p>
          <a:endParaRPr lang="en-US"/>
        </a:p>
      </dgm:t>
    </dgm:pt>
    <dgm:pt modelId="{BA66CBEF-939F-419F-98E5-6995531DEF1F}" type="sibTrans" cxnId="{2358F18C-1DA5-4EF6-8402-7A2F61C26C8E}">
      <dgm:prSet/>
      <dgm:spPr/>
      <dgm:t>
        <a:bodyPr/>
        <a:lstStyle/>
        <a:p>
          <a:endParaRPr lang="en-US"/>
        </a:p>
      </dgm:t>
    </dgm:pt>
    <dgm:pt modelId="{67F7B106-826E-44A8-B13E-AD1831AD2711}">
      <dgm:prSet/>
      <dgm:spPr/>
      <dgm:t>
        <a:bodyPr/>
        <a:lstStyle/>
        <a:p>
          <a:r>
            <a:rPr lang="en-US" dirty="0"/>
            <a:t>Therefore review P/E ratio in the context of things that can be measured:</a:t>
          </a:r>
        </a:p>
      </dgm:t>
    </dgm:pt>
    <dgm:pt modelId="{7A42984B-10DA-415D-B4A0-DDF647DCC0A6}" type="parTrans" cxnId="{5B9F7EC7-8A8A-40F8-91F0-012D9438BA8B}">
      <dgm:prSet/>
      <dgm:spPr/>
      <dgm:t>
        <a:bodyPr/>
        <a:lstStyle/>
        <a:p>
          <a:endParaRPr lang="en-US"/>
        </a:p>
      </dgm:t>
    </dgm:pt>
    <dgm:pt modelId="{66990CE9-8BFD-4B65-B6C5-9B8E658E4A0F}" type="sibTrans" cxnId="{5B9F7EC7-8A8A-40F8-91F0-012D9438BA8B}">
      <dgm:prSet/>
      <dgm:spPr/>
      <dgm:t>
        <a:bodyPr/>
        <a:lstStyle/>
        <a:p>
          <a:endParaRPr lang="en-US"/>
        </a:p>
      </dgm:t>
    </dgm:pt>
    <dgm:pt modelId="{F5A68C99-C6FE-43D7-B9C8-F63DD598D227}">
      <dgm:prSet/>
      <dgm:spPr/>
      <dgm:t>
        <a:bodyPr/>
        <a:lstStyle/>
        <a:p>
          <a:r>
            <a:rPr lang="en-US" dirty="0"/>
            <a:t>First, Growth</a:t>
          </a:r>
        </a:p>
      </dgm:t>
    </dgm:pt>
    <dgm:pt modelId="{DAA18A1B-CC07-442A-A824-75579B9ED30F}" type="parTrans" cxnId="{066074B8-2226-4411-BABD-9036CD00B053}">
      <dgm:prSet/>
      <dgm:spPr/>
      <dgm:t>
        <a:bodyPr/>
        <a:lstStyle/>
        <a:p>
          <a:endParaRPr lang="en-US"/>
        </a:p>
      </dgm:t>
    </dgm:pt>
    <dgm:pt modelId="{8AAF135D-655B-4E3D-982E-01FA00D96A41}" type="sibTrans" cxnId="{066074B8-2226-4411-BABD-9036CD00B053}">
      <dgm:prSet/>
      <dgm:spPr/>
      <dgm:t>
        <a:bodyPr/>
        <a:lstStyle/>
        <a:p>
          <a:endParaRPr lang="en-US"/>
        </a:p>
      </dgm:t>
    </dgm:pt>
    <dgm:pt modelId="{A1777741-7C61-45EB-88AA-1A4058271DAF}">
      <dgm:prSet/>
      <dgm:spPr/>
      <dgm:t>
        <a:bodyPr/>
        <a:lstStyle/>
        <a:p>
          <a:r>
            <a:rPr lang="en-US" dirty="0"/>
            <a:t>Second, Returns</a:t>
          </a:r>
        </a:p>
      </dgm:t>
    </dgm:pt>
    <dgm:pt modelId="{C9733430-EC4C-45F8-8AEB-50A9E57C4138}" type="parTrans" cxnId="{148BDCDE-0F6C-4932-BD21-7BF9EAA394A8}">
      <dgm:prSet/>
      <dgm:spPr/>
      <dgm:t>
        <a:bodyPr/>
        <a:lstStyle/>
        <a:p>
          <a:endParaRPr lang="en-US"/>
        </a:p>
      </dgm:t>
    </dgm:pt>
    <dgm:pt modelId="{DF49E118-1641-422A-938B-57D7BCC9C8E1}" type="sibTrans" cxnId="{148BDCDE-0F6C-4932-BD21-7BF9EAA394A8}">
      <dgm:prSet/>
      <dgm:spPr/>
      <dgm:t>
        <a:bodyPr/>
        <a:lstStyle/>
        <a:p>
          <a:endParaRPr lang="en-US"/>
        </a:p>
      </dgm:t>
    </dgm:pt>
    <dgm:pt modelId="{F348B093-0A2C-4962-8542-9C2DF87E1A93}">
      <dgm:prSet/>
      <dgm:spPr/>
      <dgm:t>
        <a:bodyPr/>
        <a:lstStyle/>
        <a:p>
          <a:r>
            <a:rPr lang="en-US" dirty="0"/>
            <a:t>Start with Multiples for the Beer and Beverage Industry</a:t>
          </a:r>
        </a:p>
      </dgm:t>
    </dgm:pt>
    <dgm:pt modelId="{B5E28327-FE85-4799-AB90-42E155E5C236}" type="parTrans" cxnId="{F10FC69E-E24E-4018-A73E-A9A590B03347}">
      <dgm:prSet/>
      <dgm:spPr/>
      <dgm:t>
        <a:bodyPr/>
        <a:lstStyle/>
        <a:p>
          <a:endParaRPr lang="en-US"/>
        </a:p>
      </dgm:t>
    </dgm:pt>
    <dgm:pt modelId="{F9926556-8452-410F-9B2B-B0079B8519AC}" type="sibTrans" cxnId="{F10FC69E-E24E-4018-A73E-A9A590B03347}">
      <dgm:prSet/>
      <dgm:spPr/>
      <dgm:t>
        <a:bodyPr/>
        <a:lstStyle/>
        <a:p>
          <a:endParaRPr lang="en-US"/>
        </a:p>
      </dgm:t>
    </dgm:pt>
    <dgm:pt modelId="{BF5A9B8E-8799-4D0D-94FE-3A562C8ACBD5}">
      <dgm:prSet/>
      <dgm:spPr/>
      <dgm:t>
        <a:bodyPr/>
        <a:lstStyle/>
        <a:p>
          <a:r>
            <a:rPr lang="en-US" dirty="0"/>
            <a:t>Try to find stable ratios if risks, growth and returns are stable.</a:t>
          </a:r>
        </a:p>
      </dgm:t>
    </dgm:pt>
    <dgm:pt modelId="{B1AB1287-D366-4393-9632-DE5D55EDDFFF}" type="parTrans" cxnId="{0B8F0D35-2A39-40BC-98BB-76170AFF1E93}">
      <dgm:prSet/>
      <dgm:spPr/>
      <dgm:t>
        <a:bodyPr/>
        <a:lstStyle/>
        <a:p>
          <a:endParaRPr lang="en-US"/>
        </a:p>
      </dgm:t>
    </dgm:pt>
    <dgm:pt modelId="{F4FFF4A7-72D1-422D-871A-9DE53D6D6277}" type="sibTrans" cxnId="{0B8F0D35-2A39-40BC-98BB-76170AFF1E93}">
      <dgm:prSet/>
      <dgm:spPr/>
      <dgm:t>
        <a:bodyPr/>
        <a:lstStyle/>
        <a:p>
          <a:endParaRPr lang="en-US"/>
        </a:p>
      </dgm:t>
    </dgm:pt>
    <dgm:pt modelId="{EB04BDC4-98F3-46D4-8994-E6216923DCA9}">
      <dgm:prSet/>
      <dgm:spPr/>
      <dgm:t>
        <a:bodyPr/>
        <a:lstStyle/>
        <a:p>
          <a:r>
            <a:rPr lang="en-US" dirty="0"/>
            <a:t>Try to explain high and low multiples</a:t>
          </a:r>
        </a:p>
      </dgm:t>
    </dgm:pt>
    <dgm:pt modelId="{6B1F169A-2E87-4763-9256-B5BF750627D2}" type="parTrans" cxnId="{448F9799-6518-4E11-9EA2-701C6EAEB304}">
      <dgm:prSet/>
      <dgm:spPr/>
      <dgm:t>
        <a:bodyPr/>
        <a:lstStyle/>
        <a:p>
          <a:endParaRPr lang="en-US"/>
        </a:p>
      </dgm:t>
    </dgm:pt>
    <dgm:pt modelId="{F4FD3248-DC47-4858-97EF-FE5B2617EDD2}" type="sibTrans" cxnId="{448F9799-6518-4E11-9EA2-701C6EAEB304}">
      <dgm:prSet/>
      <dgm:spPr/>
      <dgm:t>
        <a:bodyPr/>
        <a:lstStyle/>
        <a:p>
          <a:endParaRPr lang="en-US"/>
        </a:p>
      </dgm:t>
    </dgm:pt>
    <dgm:pt modelId="{1C56BBDD-4621-4A49-B428-5017CEF3BF03}">
      <dgm:prSet/>
      <dgm:spPr/>
      <dgm:t>
        <a:bodyPr/>
        <a:lstStyle/>
        <a:p>
          <a:r>
            <a:rPr lang="en-US" dirty="0"/>
            <a:t>Look at P/E, EV/EBITDA and EV/EBIT</a:t>
          </a:r>
        </a:p>
      </dgm:t>
    </dgm:pt>
    <dgm:pt modelId="{E8631B92-FC2F-4083-B252-AF1CC90CC6FF}" type="parTrans" cxnId="{91ADB1AF-6715-4818-87D9-8F518AB00FA7}">
      <dgm:prSet/>
      <dgm:spPr/>
      <dgm:t>
        <a:bodyPr/>
        <a:lstStyle/>
        <a:p>
          <a:endParaRPr lang="en-US"/>
        </a:p>
      </dgm:t>
    </dgm:pt>
    <dgm:pt modelId="{489863EC-2790-4A91-92FF-AE81D672A4D3}" type="sibTrans" cxnId="{91ADB1AF-6715-4818-87D9-8F518AB00FA7}">
      <dgm:prSet/>
      <dgm:spPr/>
      <dgm:t>
        <a:bodyPr/>
        <a:lstStyle/>
        <a:p>
          <a:endParaRPr lang="en-US"/>
        </a:p>
      </dgm:t>
    </dgm:pt>
    <dgm:pt modelId="{1DE99680-903B-4984-81D2-9A8436A129E5}" type="pres">
      <dgm:prSet presAssocID="{774B1314-2850-4CB9-AB53-6890665698ED}" presName="diagram" presStyleCnt="0">
        <dgm:presLayoutVars>
          <dgm:chPref val="1"/>
          <dgm:dir/>
          <dgm:animOne val="branch"/>
          <dgm:animLvl val="lvl"/>
          <dgm:resizeHandles/>
        </dgm:presLayoutVars>
      </dgm:prSet>
      <dgm:spPr/>
    </dgm:pt>
    <dgm:pt modelId="{0093D33E-87C8-405E-B031-CAA325BFDF25}" type="pres">
      <dgm:prSet presAssocID="{A84D3D91-29A5-4C26-B650-837A56839281}" presName="root" presStyleCnt="0"/>
      <dgm:spPr/>
    </dgm:pt>
    <dgm:pt modelId="{975E94F8-E845-483F-B881-5342104A84BA}" type="pres">
      <dgm:prSet presAssocID="{A84D3D91-29A5-4C26-B650-837A56839281}" presName="rootComposite" presStyleCnt="0"/>
      <dgm:spPr/>
    </dgm:pt>
    <dgm:pt modelId="{72CA7058-9A98-4776-BBE5-7A0E4B6A9CAF}" type="pres">
      <dgm:prSet presAssocID="{A84D3D91-29A5-4C26-B650-837A56839281}" presName="rootText" presStyleLbl="node1" presStyleIdx="0" presStyleCnt="3"/>
      <dgm:spPr/>
    </dgm:pt>
    <dgm:pt modelId="{D20846B4-B8DE-4D83-A16B-D1FC67E5A4B7}" type="pres">
      <dgm:prSet presAssocID="{A84D3D91-29A5-4C26-B650-837A56839281}" presName="rootConnector" presStyleLbl="node1" presStyleIdx="0" presStyleCnt="3"/>
      <dgm:spPr/>
    </dgm:pt>
    <dgm:pt modelId="{D6E963EE-5BBE-4B17-9621-31E7A2EAAAB2}" type="pres">
      <dgm:prSet presAssocID="{A84D3D91-29A5-4C26-B650-837A56839281}" presName="childShape" presStyleCnt="0"/>
      <dgm:spPr/>
    </dgm:pt>
    <dgm:pt modelId="{F96B6EF6-10E3-4BA6-BE65-6243913DA69F}" type="pres">
      <dgm:prSet presAssocID="{67F7B106-826E-44A8-B13E-AD1831AD2711}" presName="root" presStyleCnt="0"/>
      <dgm:spPr/>
    </dgm:pt>
    <dgm:pt modelId="{15A47A9E-0CC6-4960-9DD6-05ABAAB4E5E9}" type="pres">
      <dgm:prSet presAssocID="{67F7B106-826E-44A8-B13E-AD1831AD2711}" presName="rootComposite" presStyleCnt="0"/>
      <dgm:spPr/>
    </dgm:pt>
    <dgm:pt modelId="{469A2747-4D40-4053-8B8C-914FF1F15CD1}" type="pres">
      <dgm:prSet presAssocID="{67F7B106-826E-44A8-B13E-AD1831AD2711}" presName="rootText" presStyleLbl="node1" presStyleIdx="1" presStyleCnt="3"/>
      <dgm:spPr/>
    </dgm:pt>
    <dgm:pt modelId="{E058AE12-0659-4E20-9A2F-275EA3AB5795}" type="pres">
      <dgm:prSet presAssocID="{67F7B106-826E-44A8-B13E-AD1831AD2711}" presName="rootConnector" presStyleLbl="node1" presStyleIdx="1" presStyleCnt="3"/>
      <dgm:spPr/>
    </dgm:pt>
    <dgm:pt modelId="{8137A440-AF2E-4482-9EC0-4956B11585D4}" type="pres">
      <dgm:prSet presAssocID="{67F7B106-826E-44A8-B13E-AD1831AD2711}" presName="childShape" presStyleCnt="0"/>
      <dgm:spPr/>
    </dgm:pt>
    <dgm:pt modelId="{46E00DD5-D0C4-4F2A-862A-1BA5827AFBE7}" type="pres">
      <dgm:prSet presAssocID="{DAA18A1B-CC07-442A-A824-75579B9ED30F}" presName="Name13" presStyleLbl="parChTrans1D2" presStyleIdx="0" presStyleCnt="5"/>
      <dgm:spPr/>
    </dgm:pt>
    <dgm:pt modelId="{D2EF14A2-CD74-4173-B433-7DBEFDF2309B}" type="pres">
      <dgm:prSet presAssocID="{F5A68C99-C6FE-43D7-B9C8-F63DD598D227}" presName="childText" presStyleLbl="bgAcc1" presStyleIdx="0" presStyleCnt="5">
        <dgm:presLayoutVars>
          <dgm:bulletEnabled val="1"/>
        </dgm:presLayoutVars>
      </dgm:prSet>
      <dgm:spPr/>
    </dgm:pt>
    <dgm:pt modelId="{C424FC1E-0D48-414D-A32A-55B2334506C9}" type="pres">
      <dgm:prSet presAssocID="{C9733430-EC4C-45F8-8AEB-50A9E57C4138}" presName="Name13" presStyleLbl="parChTrans1D2" presStyleIdx="1" presStyleCnt="5"/>
      <dgm:spPr/>
    </dgm:pt>
    <dgm:pt modelId="{49A2D579-85B9-4570-B0C1-C4E29774EB68}" type="pres">
      <dgm:prSet presAssocID="{A1777741-7C61-45EB-88AA-1A4058271DAF}" presName="childText" presStyleLbl="bgAcc1" presStyleIdx="1" presStyleCnt="5">
        <dgm:presLayoutVars>
          <dgm:bulletEnabled val="1"/>
        </dgm:presLayoutVars>
      </dgm:prSet>
      <dgm:spPr/>
    </dgm:pt>
    <dgm:pt modelId="{23E83427-693A-4E77-93F9-C371821E02F8}" type="pres">
      <dgm:prSet presAssocID="{F348B093-0A2C-4962-8542-9C2DF87E1A93}" presName="root" presStyleCnt="0"/>
      <dgm:spPr/>
    </dgm:pt>
    <dgm:pt modelId="{A6AA7178-4BAC-4EA5-A678-B47A3898091E}" type="pres">
      <dgm:prSet presAssocID="{F348B093-0A2C-4962-8542-9C2DF87E1A93}" presName="rootComposite" presStyleCnt="0"/>
      <dgm:spPr/>
    </dgm:pt>
    <dgm:pt modelId="{C8862228-4298-4A74-9D86-7C2B72E49D2B}" type="pres">
      <dgm:prSet presAssocID="{F348B093-0A2C-4962-8542-9C2DF87E1A93}" presName="rootText" presStyleLbl="node1" presStyleIdx="2" presStyleCnt="3"/>
      <dgm:spPr/>
    </dgm:pt>
    <dgm:pt modelId="{744702F8-5733-4EEF-A278-FB16C8337B65}" type="pres">
      <dgm:prSet presAssocID="{F348B093-0A2C-4962-8542-9C2DF87E1A93}" presName="rootConnector" presStyleLbl="node1" presStyleIdx="2" presStyleCnt="3"/>
      <dgm:spPr/>
    </dgm:pt>
    <dgm:pt modelId="{7C93D67A-40AE-464E-BE20-24F6B5EC0445}" type="pres">
      <dgm:prSet presAssocID="{F348B093-0A2C-4962-8542-9C2DF87E1A93}" presName="childShape" presStyleCnt="0"/>
      <dgm:spPr/>
    </dgm:pt>
    <dgm:pt modelId="{490035D3-A331-43EA-9E32-93D7470121FD}" type="pres">
      <dgm:prSet presAssocID="{B1AB1287-D366-4393-9632-DE5D55EDDFFF}" presName="Name13" presStyleLbl="parChTrans1D2" presStyleIdx="2" presStyleCnt="5"/>
      <dgm:spPr/>
    </dgm:pt>
    <dgm:pt modelId="{9E5C0818-53A6-40A3-B7ED-D642903CD157}" type="pres">
      <dgm:prSet presAssocID="{BF5A9B8E-8799-4D0D-94FE-3A562C8ACBD5}" presName="childText" presStyleLbl="bgAcc1" presStyleIdx="2" presStyleCnt="5">
        <dgm:presLayoutVars>
          <dgm:bulletEnabled val="1"/>
        </dgm:presLayoutVars>
      </dgm:prSet>
      <dgm:spPr/>
    </dgm:pt>
    <dgm:pt modelId="{4DF91603-5655-44F0-9712-D60D64A2BD0C}" type="pres">
      <dgm:prSet presAssocID="{6B1F169A-2E87-4763-9256-B5BF750627D2}" presName="Name13" presStyleLbl="parChTrans1D2" presStyleIdx="3" presStyleCnt="5"/>
      <dgm:spPr/>
    </dgm:pt>
    <dgm:pt modelId="{EE1202E8-81BD-4F99-BE5F-7EDBCD7E2333}" type="pres">
      <dgm:prSet presAssocID="{EB04BDC4-98F3-46D4-8994-E6216923DCA9}" presName="childText" presStyleLbl="bgAcc1" presStyleIdx="3" presStyleCnt="5">
        <dgm:presLayoutVars>
          <dgm:bulletEnabled val="1"/>
        </dgm:presLayoutVars>
      </dgm:prSet>
      <dgm:spPr/>
    </dgm:pt>
    <dgm:pt modelId="{82CF97F1-D4C5-4EE9-8A79-BF93D0182D80}" type="pres">
      <dgm:prSet presAssocID="{E8631B92-FC2F-4083-B252-AF1CC90CC6FF}" presName="Name13" presStyleLbl="parChTrans1D2" presStyleIdx="4" presStyleCnt="5"/>
      <dgm:spPr/>
    </dgm:pt>
    <dgm:pt modelId="{F527E185-2E23-466A-9021-D85712F8B1C2}" type="pres">
      <dgm:prSet presAssocID="{1C56BBDD-4621-4A49-B428-5017CEF3BF03}" presName="childText" presStyleLbl="bgAcc1" presStyleIdx="4" presStyleCnt="5">
        <dgm:presLayoutVars>
          <dgm:bulletEnabled val="1"/>
        </dgm:presLayoutVars>
      </dgm:prSet>
      <dgm:spPr/>
    </dgm:pt>
  </dgm:ptLst>
  <dgm:cxnLst>
    <dgm:cxn modelId="{E4606B16-F64E-4412-94DA-5D758FE29723}" type="presOf" srcId="{774B1314-2850-4CB9-AB53-6890665698ED}" destId="{1DE99680-903B-4984-81D2-9A8436A129E5}" srcOrd="0" destOrd="0" presId="urn:microsoft.com/office/officeart/2005/8/layout/hierarchy3"/>
    <dgm:cxn modelId="{B739F826-FBB5-4E65-A299-466579BE4D2B}" type="presOf" srcId="{67F7B106-826E-44A8-B13E-AD1831AD2711}" destId="{E058AE12-0659-4E20-9A2F-275EA3AB5795}" srcOrd="1" destOrd="0" presId="urn:microsoft.com/office/officeart/2005/8/layout/hierarchy3"/>
    <dgm:cxn modelId="{0B8F0D35-2A39-40BC-98BB-76170AFF1E93}" srcId="{F348B093-0A2C-4962-8542-9C2DF87E1A93}" destId="{BF5A9B8E-8799-4D0D-94FE-3A562C8ACBD5}" srcOrd="0" destOrd="0" parTransId="{B1AB1287-D366-4393-9632-DE5D55EDDFFF}" sibTransId="{F4FFF4A7-72D1-422D-871A-9DE53D6D6277}"/>
    <dgm:cxn modelId="{4FCD0C3F-C22F-4535-95E2-7B074F24CCEB}" type="presOf" srcId="{1C56BBDD-4621-4A49-B428-5017CEF3BF03}" destId="{F527E185-2E23-466A-9021-D85712F8B1C2}" srcOrd="0" destOrd="0" presId="urn:microsoft.com/office/officeart/2005/8/layout/hierarchy3"/>
    <dgm:cxn modelId="{13EF2560-87E9-42B1-AA50-5A2E280EF156}" type="presOf" srcId="{6B1F169A-2E87-4763-9256-B5BF750627D2}" destId="{4DF91603-5655-44F0-9712-D60D64A2BD0C}" srcOrd="0" destOrd="0" presId="urn:microsoft.com/office/officeart/2005/8/layout/hierarchy3"/>
    <dgm:cxn modelId="{0978D443-8BB6-4632-9E3C-245770934AAC}" type="presOf" srcId="{A84D3D91-29A5-4C26-B650-837A56839281}" destId="{D20846B4-B8DE-4D83-A16B-D1FC67E5A4B7}" srcOrd="1" destOrd="0" presId="urn:microsoft.com/office/officeart/2005/8/layout/hierarchy3"/>
    <dgm:cxn modelId="{C9599244-0A5C-4291-B8AD-9AFA94B371EB}" type="presOf" srcId="{A1777741-7C61-45EB-88AA-1A4058271DAF}" destId="{49A2D579-85B9-4570-B0C1-C4E29774EB68}" srcOrd="0" destOrd="0" presId="urn:microsoft.com/office/officeart/2005/8/layout/hierarchy3"/>
    <dgm:cxn modelId="{EA4B4D6F-9375-494D-91C8-96599262F381}" type="presOf" srcId="{EB04BDC4-98F3-46D4-8994-E6216923DCA9}" destId="{EE1202E8-81BD-4F99-BE5F-7EDBCD7E2333}" srcOrd="0" destOrd="0" presId="urn:microsoft.com/office/officeart/2005/8/layout/hierarchy3"/>
    <dgm:cxn modelId="{AAA6B159-1001-400A-9718-1D99973BE255}" type="presOf" srcId="{C9733430-EC4C-45F8-8AEB-50A9E57C4138}" destId="{C424FC1E-0D48-414D-A32A-55B2334506C9}" srcOrd="0" destOrd="0" presId="urn:microsoft.com/office/officeart/2005/8/layout/hierarchy3"/>
    <dgm:cxn modelId="{150B877A-34CF-440F-870A-3EE2C14BCD67}" type="presOf" srcId="{DAA18A1B-CC07-442A-A824-75579B9ED30F}" destId="{46E00DD5-D0C4-4F2A-862A-1BA5827AFBE7}" srcOrd="0" destOrd="0" presId="urn:microsoft.com/office/officeart/2005/8/layout/hierarchy3"/>
    <dgm:cxn modelId="{2358F18C-1DA5-4EF6-8402-7A2F61C26C8E}" srcId="{774B1314-2850-4CB9-AB53-6890665698ED}" destId="{A84D3D91-29A5-4C26-B650-837A56839281}" srcOrd="0" destOrd="0" parTransId="{899B641F-0F37-4DE7-942E-C66A58CF04C4}" sibTransId="{BA66CBEF-939F-419F-98E5-6995531DEF1F}"/>
    <dgm:cxn modelId="{4E370692-5A68-4B57-809E-C1D8F59BD91D}" type="presOf" srcId="{E8631B92-FC2F-4083-B252-AF1CC90CC6FF}" destId="{82CF97F1-D4C5-4EE9-8A79-BF93D0182D80}" srcOrd="0" destOrd="0" presId="urn:microsoft.com/office/officeart/2005/8/layout/hierarchy3"/>
    <dgm:cxn modelId="{448F9799-6518-4E11-9EA2-701C6EAEB304}" srcId="{F348B093-0A2C-4962-8542-9C2DF87E1A93}" destId="{EB04BDC4-98F3-46D4-8994-E6216923DCA9}" srcOrd="1" destOrd="0" parTransId="{6B1F169A-2E87-4763-9256-B5BF750627D2}" sibTransId="{F4FD3248-DC47-4858-97EF-FE5B2617EDD2}"/>
    <dgm:cxn modelId="{F10FC69E-E24E-4018-A73E-A9A590B03347}" srcId="{774B1314-2850-4CB9-AB53-6890665698ED}" destId="{F348B093-0A2C-4962-8542-9C2DF87E1A93}" srcOrd="2" destOrd="0" parTransId="{B5E28327-FE85-4799-AB90-42E155E5C236}" sibTransId="{F9926556-8452-410F-9B2B-B0079B8519AC}"/>
    <dgm:cxn modelId="{9E6E8A9F-DC5D-4A4C-9DDC-6D7A152C5004}" type="presOf" srcId="{F348B093-0A2C-4962-8542-9C2DF87E1A93}" destId="{C8862228-4298-4A74-9D86-7C2B72E49D2B}" srcOrd="0" destOrd="0" presId="urn:microsoft.com/office/officeart/2005/8/layout/hierarchy3"/>
    <dgm:cxn modelId="{91ADB1AF-6715-4818-87D9-8F518AB00FA7}" srcId="{F348B093-0A2C-4962-8542-9C2DF87E1A93}" destId="{1C56BBDD-4621-4A49-B428-5017CEF3BF03}" srcOrd="2" destOrd="0" parTransId="{E8631B92-FC2F-4083-B252-AF1CC90CC6FF}" sibTransId="{489863EC-2790-4A91-92FF-AE81D672A4D3}"/>
    <dgm:cxn modelId="{066074B8-2226-4411-BABD-9036CD00B053}" srcId="{67F7B106-826E-44A8-B13E-AD1831AD2711}" destId="{F5A68C99-C6FE-43D7-B9C8-F63DD598D227}" srcOrd="0" destOrd="0" parTransId="{DAA18A1B-CC07-442A-A824-75579B9ED30F}" sibTransId="{8AAF135D-655B-4E3D-982E-01FA00D96A41}"/>
    <dgm:cxn modelId="{56FB99BC-777F-427C-9BA9-6499387537A5}" type="presOf" srcId="{BF5A9B8E-8799-4D0D-94FE-3A562C8ACBD5}" destId="{9E5C0818-53A6-40A3-B7ED-D642903CD157}" srcOrd="0" destOrd="0" presId="urn:microsoft.com/office/officeart/2005/8/layout/hierarchy3"/>
    <dgm:cxn modelId="{5B9F7EC7-8A8A-40F8-91F0-012D9438BA8B}" srcId="{774B1314-2850-4CB9-AB53-6890665698ED}" destId="{67F7B106-826E-44A8-B13E-AD1831AD2711}" srcOrd="1" destOrd="0" parTransId="{7A42984B-10DA-415D-B4A0-DDF647DCC0A6}" sibTransId="{66990CE9-8BFD-4B65-B6C5-9B8E658E4A0F}"/>
    <dgm:cxn modelId="{148BDCDE-0F6C-4932-BD21-7BF9EAA394A8}" srcId="{67F7B106-826E-44A8-B13E-AD1831AD2711}" destId="{A1777741-7C61-45EB-88AA-1A4058271DAF}" srcOrd="1" destOrd="0" parTransId="{C9733430-EC4C-45F8-8AEB-50A9E57C4138}" sibTransId="{DF49E118-1641-422A-938B-57D7BCC9C8E1}"/>
    <dgm:cxn modelId="{7B5413E7-7BC3-4D35-8767-94102054234A}" type="presOf" srcId="{67F7B106-826E-44A8-B13E-AD1831AD2711}" destId="{469A2747-4D40-4053-8B8C-914FF1F15CD1}" srcOrd="0" destOrd="0" presId="urn:microsoft.com/office/officeart/2005/8/layout/hierarchy3"/>
    <dgm:cxn modelId="{9DD30BE8-001E-4D08-8B35-7B841B06C0A7}" type="presOf" srcId="{B1AB1287-D366-4393-9632-DE5D55EDDFFF}" destId="{490035D3-A331-43EA-9E32-93D7470121FD}" srcOrd="0" destOrd="0" presId="urn:microsoft.com/office/officeart/2005/8/layout/hierarchy3"/>
    <dgm:cxn modelId="{EB9BB1EC-E6DD-4B50-AE09-814D26D37C8C}" type="presOf" srcId="{F5A68C99-C6FE-43D7-B9C8-F63DD598D227}" destId="{D2EF14A2-CD74-4173-B433-7DBEFDF2309B}" srcOrd="0" destOrd="0" presId="urn:microsoft.com/office/officeart/2005/8/layout/hierarchy3"/>
    <dgm:cxn modelId="{A94B92F9-9BFE-4F30-AE57-916F7A770767}" type="presOf" srcId="{F348B093-0A2C-4962-8542-9C2DF87E1A93}" destId="{744702F8-5733-4EEF-A278-FB16C8337B65}" srcOrd="1" destOrd="0" presId="urn:microsoft.com/office/officeart/2005/8/layout/hierarchy3"/>
    <dgm:cxn modelId="{77EB4DFF-9798-412D-929F-6665AF6DAB3F}" type="presOf" srcId="{A84D3D91-29A5-4C26-B650-837A56839281}" destId="{72CA7058-9A98-4776-BBE5-7A0E4B6A9CAF}" srcOrd="0" destOrd="0" presId="urn:microsoft.com/office/officeart/2005/8/layout/hierarchy3"/>
    <dgm:cxn modelId="{1E735943-54AF-43C4-A77D-3A6CE873E277}" type="presParOf" srcId="{1DE99680-903B-4984-81D2-9A8436A129E5}" destId="{0093D33E-87C8-405E-B031-CAA325BFDF25}" srcOrd="0" destOrd="0" presId="urn:microsoft.com/office/officeart/2005/8/layout/hierarchy3"/>
    <dgm:cxn modelId="{9FAE0036-A401-43FD-A80B-BE589AC62095}" type="presParOf" srcId="{0093D33E-87C8-405E-B031-CAA325BFDF25}" destId="{975E94F8-E845-483F-B881-5342104A84BA}" srcOrd="0" destOrd="0" presId="urn:microsoft.com/office/officeart/2005/8/layout/hierarchy3"/>
    <dgm:cxn modelId="{92F717FD-515A-4EBB-9F00-E369E3B299BE}" type="presParOf" srcId="{975E94F8-E845-483F-B881-5342104A84BA}" destId="{72CA7058-9A98-4776-BBE5-7A0E4B6A9CAF}" srcOrd="0" destOrd="0" presId="urn:microsoft.com/office/officeart/2005/8/layout/hierarchy3"/>
    <dgm:cxn modelId="{96D775FB-1460-4022-AE6E-A317CEB2B32C}" type="presParOf" srcId="{975E94F8-E845-483F-B881-5342104A84BA}" destId="{D20846B4-B8DE-4D83-A16B-D1FC67E5A4B7}" srcOrd="1" destOrd="0" presId="urn:microsoft.com/office/officeart/2005/8/layout/hierarchy3"/>
    <dgm:cxn modelId="{6374899D-5789-4CC8-B831-7E81D09F26BE}" type="presParOf" srcId="{0093D33E-87C8-405E-B031-CAA325BFDF25}" destId="{D6E963EE-5BBE-4B17-9621-31E7A2EAAAB2}" srcOrd="1" destOrd="0" presId="urn:microsoft.com/office/officeart/2005/8/layout/hierarchy3"/>
    <dgm:cxn modelId="{72B02D45-0128-4B90-ABFD-D1D057DB6ECD}" type="presParOf" srcId="{1DE99680-903B-4984-81D2-9A8436A129E5}" destId="{F96B6EF6-10E3-4BA6-BE65-6243913DA69F}" srcOrd="1" destOrd="0" presId="urn:microsoft.com/office/officeart/2005/8/layout/hierarchy3"/>
    <dgm:cxn modelId="{B4531F00-E7D7-44FC-90DF-08B68C28A23F}" type="presParOf" srcId="{F96B6EF6-10E3-4BA6-BE65-6243913DA69F}" destId="{15A47A9E-0CC6-4960-9DD6-05ABAAB4E5E9}" srcOrd="0" destOrd="0" presId="urn:microsoft.com/office/officeart/2005/8/layout/hierarchy3"/>
    <dgm:cxn modelId="{D762CA20-B73C-4FE6-8066-1D4A82F533F2}" type="presParOf" srcId="{15A47A9E-0CC6-4960-9DD6-05ABAAB4E5E9}" destId="{469A2747-4D40-4053-8B8C-914FF1F15CD1}" srcOrd="0" destOrd="0" presId="urn:microsoft.com/office/officeart/2005/8/layout/hierarchy3"/>
    <dgm:cxn modelId="{D58AECCB-47EE-46E5-B7FA-BAF165D47162}" type="presParOf" srcId="{15A47A9E-0CC6-4960-9DD6-05ABAAB4E5E9}" destId="{E058AE12-0659-4E20-9A2F-275EA3AB5795}" srcOrd="1" destOrd="0" presId="urn:microsoft.com/office/officeart/2005/8/layout/hierarchy3"/>
    <dgm:cxn modelId="{7EE8578F-F254-4909-B212-602AA95E2440}" type="presParOf" srcId="{F96B6EF6-10E3-4BA6-BE65-6243913DA69F}" destId="{8137A440-AF2E-4482-9EC0-4956B11585D4}" srcOrd="1" destOrd="0" presId="urn:microsoft.com/office/officeart/2005/8/layout/hierarchy3"/>
    <dgm:cxn modelId="{6F352D91-4442-4E90-9C6C-55D083CED6A2}" type="presParOf" srcId="{8137A440-AF2E-4482-9EC0-4956B11585D4}" destId="{46E00DD5-D0C4-4F2A-862A-1BA5827AFBE7}" srcOrd="0" destOrd="0" presId="urn:microsoft.com/office/officeart/2005/8/layout/hierarchy3"/>
    <dgm:cxn modelId="{702D5189-4357-4B16-AC24-3FBC0CF95571}" type="presParOf" srcId="{8137A440-AF2E-4482-9EC0-4956B11585D4}" destId="{D2EF14A2-CD74-4173-B433-7DBEFDF2309B}" srcOrd="1" destOrd="0" presId="urn:microsoft.com/office/officeart/2005/8/layout/hierarchy3"/>
    <dgm:cxn modelId="{84D4C607-F9A1-49F5-8766-CEC7CEA436F8}" type="presParOf" srcId="{8137A440-AF2E-4482-9EC0-4956B11585D4}" destId="{C424FC1E-0D48-414D-A32A-55B2334506C9}" srcOrd="2" destOrd="0" presId="urn:microsoft.com/office/officeart/2005/8/layout/hierarchy3"/>
    <dgm:cxn modelId="{A97602BD-9360-4228-B6AF-4B0D9169235B}" type="presParOf" srcId="{8137A440-AF2E-4482-9EC0-4956B11585D4}" destId="{49A2D579-85B9-4570-B0C1-C4E29774EB68}" srcOrd="3" destOrd="0" presId="urn:microsoft.com/office/officeart/2005/8/layout/hierarchy3"/>
    <dgm:cxn modelId="{A77C2199-3789-40D3-8FC4-B901A3BBEF67}" type="presParOf" srcId="{1DE99680-903B-4984-81D2-9A8436A129E5}" destId="{23E83427-693A-4E77-93F9-C371821E02F8}" srcOrd="2" destOrd="0" presId="urn:microsoft.com/office/officeart/2005/8/layout/hierarchy3"/>
    <dgm:cxn modelId="{6841D895-31D7-4993-8FA3-20AEF0A6121D}" type="presParOf" srcId="{23E83427-693A-4E77-93F9-C371821E02F8}" destId="{A6AA7178-4BAC-4EA5-A678-B47A3898091E}" srcOrd="0" destOrd="0" presId="urn:microsoft.com/office/officeart/2005/8/layout/hierarchy3"/>
    <dgm:cxn modelId="{578F4A21-1613-4D28-9171-1A53EBE9D75C}" type="presParOf" srcId="{A6AA7178-4BAC-4EA5-A678-B47A3898091E}" destId="{C8862228-4298-4A74-9D86-7C2B72E49D2B}" srcOrd="0" destOrd="0" presId="urn:microsoft.com/office/officeart/2005/8/layout/hierarchy3"/>
    <dgm:cxn modelId="{444E1BCF-3168-4579-9002-C3063BBD0FC1}" type="presParOf" srcId="{A6AA7178-4BAC-4EA5-A678-B47A3898091E}" destId="{744702F8-5733-4EEF-A278-FB16C8337B65}" srcOrd="1" destOrd="0" presId="urn:microsoft.com/office/officeart/2005/8/layout/hierarchy3"/>
    <dgm:cxn modelId="{F8F14BA1-5F72-44D5-A826-AF7E0104B943}" type="presParOf" srcId="{23E83427-693A-4E77-93F9-C371821E02F8}" destId="{7C93D67A-40AE-464E-BE20-24F6B5EC0445}" srcOrd="1" destOrd="0" presId="urn:microsoft.com/office/officeart/2005/8/layout/hierarchy3"/>
    <dgm:cxn modelId="{38FC2DD2-029C-4245-8287-1FC26F34FD51}" type="presParOf" srcId="{7C93D67A-40AE-464E-BE20-24F6B5EC0445}" destId="{490035D3-A331-43EA-9E32-93D7470121FD}" srcOrd="0" destOrd="0" presId="urn:microsoft.com/office/officeart/2005/8/layout/hierarchy3"/>
    <dgm:cxn modelId="{B28BA6BC-36FF-4368-BF86-0A8E4CB20203}" type="presParOf" srcId="{7C93D67A-40AE-464E-BE20-24F6B5EC0445}" destId="{9E5C0818-53A6-40A3-B7ED-D642903CD157}" srcOrd="1" destOrd="0" presId="urn:microsoft.com/office/officeart/2005/8/layout/hierarchy3"/>
    <dgm:cxn modelId="{C1193FDA-C0EC-4BAB-B442-98E74ADA6D68}" type="presParOf" srcId="{7C93D67A-40AE-464E-BE20-24F6B5EC0445}" destId="{4DF91603-5655-44F0-9712-D60D64A2BD0C}" srcOrd="2" destOrd="0" presId="urn:microsoft.com/office/officeart/2005/8/layout/hierarchy3"/>
    <dgm:cxn modelId="{F3082AC1-C3B2-4239-9B7F-81DFC37134B3}" type="presParOf" srcId="{7C93D67A-40AE-464E-BE20-24F6B5EC0445}" destId="{EE1202E8-81BD-4F99-BE5F-7EDBCD7E2333}" srcOrd="3" destOrd="0" presId="urn:microsoft.com/office/officeart/2005/8/layout/hierarchy3"/>
    <dgm:cxn modelId="{40527910-A460-4E73-B3D4-68D2ADD030B9}" type="presParOf" srcId="{7C93D67A-40AE-464E-BE20-24F6B5EC0445}" destId="{82CF97F1-D4C5-4EE9-8A79-BF93D0182D80}" srcOrd="4" destOrd="0" presId="urn:microsoft.com/office/officeart/2005/8/layout/hierarchy3"/>
    <dgm:cxn modelId="{24029D9F-4513-40AD-A4EC-C0E748CEB895}" type="presParOf" srcId="{7C93D67A-40AE-464E-BE20-24F6B5EC0445}" destId="{F527E185-2E23-466A-9021-D85712F8B1C2}"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AAE8B4-319E-4DF6-B4FC-124A22B1E6CC}" type="doc">
      <dgm:prSet loTypeId="urn:microsoft.com/office/officeart/2016/7/layout/VerticalSolidActionList" loCatId="List" qsTypeId="urn:microsoft.com/office/officeart/2005/8/quickstyle/simple4" qsCatId="simple" csTypeId="urn:microsoft.com/office/officeart/2005/8/colors/accent6_3" csCatId="accent6"/>
      <dgm:spPr/>
      <dgm:t>
        <a:bodyPr/>
        <a:lstStyle/>
        <a:p>
          <a:endParaRPr lang="en-US"/>
        </a:p>
      </dgm:t>
    </dgm:pt>
    <dgm:pt modelId="{5830E1EA-FAED-4846-A419-29065913F58E}">
      <dgm:prSet custT="1"/>
      <dgm:spPr/>
      <dgm:t>
        <a:bodyPr/>
        <a:lstStyle/>
        <a:p>
          <a:r>
            <a:rPr lang="en-US" sz="2400" dirty="0"/>
            <a:t>Start</a:t>
          </a:r>
        </a:p>
      </dgm:t>
    </dgm:pt>
    <dgm:pt modelId="{13F8F57B-20EF-49C8-A12C-C643791F828B}" type="parTrans" cxnId="{EA7AC991-3E0B-4485-AA81-84C3F864B937}">
      <dgm:prSet/>
      <dgm:spPr/>
      <dgm:t>
        <a:bodyPr/>
        <a:lstStyle/>
        <a:p>
          <a:endParaRPr lang="en-US"/>
        </a:p>
      </dgm:t>
    </dgm:pt>
    <dgm:pt modelId="{0FBCB173-D2CA-4827-9398-2A0CFDA5532D}" type="sibTrans" cxnId="{EA7AC991-3E0B-4485-AA81-84C3F864B937}">
      <dgm:prSet/>
      <dgm:spPr/>
      <dgm:t>
        <a:bodyPr/>
        <a:lstStyle/>
        <a:p>
          <a:endParaRPr lang="en-US"/>
        </a:p>
      </dgm:t>
    </dgm:pt>
    <dgm:pt modelId="{7AC917E9-3FE3-4DF8-BA45-8B8C3FB9F898}">
      <dgm:prSet custT="1"/>
      <dgm:spPr/>
      <dgm:t>
        <a:bodyPr/>
        <a:lstStyle/>
        <a:p>
          <a:r>
            <a:rPr lang="en-US" sz="2000" dirty="0"/>
            <a:t>First, start reading a lot of historic financial data from financial statements with read pdf or with workbooks.open or with sec read.</a:t>
          </a:r>
        </a:p>
      </dgm:t>
    </dgm:pt>
    <dgm:pt modelId="{3CBE2C45-5A57-4164-AF91-8560FBFC6995}" type="parTrans" cxnId="{45F7FA05-7B04-4CBB-92A9-775AABB221B2}">
      <dgm:prSet/>
      <dgm:spPr/>
      <dgm:t>
        <a:bodyPr/>
        <a:lstStyle/>
        <a:p>
          <a:endParaRPr lang="en-US"/>
        </a:p>
      </dgm:t>
    </dgm:pt>
    <dgm:pt modelId="{B283318B-965F-4AB1-A6CE-EC56708D16DE}" type="sibTrans" cxnId="{45F7FA05-7B04-4CBB-92A9-775AABB221B2}">
      <dgm:prSet/>
      <dgm:spPr/>
      <dgm:t>
        <a:bodyPr/>
        <a:lstStyle/>
        <a:p>
          <a:endParaRPr lang="en-US"/>
        </a:p>
      </dgm:t>
    </dgm:pt>
    <dgm:pt modelId="{0DF8CF58-29F4-40BC-A381-FF84366DFA2B}">
      <dgm:prSet custT="1"/>
      <dgm:spPr/>
      <dgm:t>
        <a:bodyPr/>
        <a:lstStyle/>
        <a:p>
          <a:r>
            <a:rPr lang="en-US" sz="2400" dirty="0"/>
            <a:t>Project</a:t>
          </a:r>
        </a:p>
      </dgm:t>
    </dgm:pt>
    <dgm:pt modelId="{0F1CFD2C-97CC-4735-9961-C65B3B95089D}" type="parTrans" cxnId="{767DBD56-6D0C-4A10-B3FE-1B9BDD76662D}">
      <dgm:prSet/>
      <dgm:spPr/>
      <dgm:t>
        <a:bodyPr/>
        <a:lstStyle/>
        <a:p>
          <a:endParaRPr lang="en-US"/>
        </a:p>
      </dgm:t>
    </dgm:pt>
    <dgm:pt modelId="{75F6F8EC-8CC9-4312-87E3-2213D35D9B36}" type="sibTrans" cxnId="{767DBD56-6D0C-4A10-B3FE-1B9BDD76662D}">
      <dgm:prSet/>
      <dgm:spPr/>
      <dgm:t>
        <a:bodyPr/>
        <a:lstStyle/>
        <a:p>
          <a:endParaRPr lang="en-US"/>
        </a:p>
      </dgm:t>
    </dgm:pt>
    <dgm:pt modelId="{EA17EA49-8BD8-4C9A-9104-E4B75884D2E2}">
      <dgm:prSet custT="1"/>
      <dgm:spPr/>
      <dgm:t>
        <a:bodyPr/>
        <a:lstStyle/>
        <a:p>
          <a:r>
            <a:rPr lang="en-US" sz="2000" dirty="0"/>
            <a:t>Next, project variables from actual data – you can even use the historic revenue growth.</a:t>
          </a:r>
        </a:p>
      </dgm:t>
    </dgm:pt>
    <dgm:pt modelId="{C78353BE-7864-40D8-A7B5-6AF765990E15}" type="parTrans" cxnId="{D6E58B85-6D07-4B5C-9F21-23D47BF9AB8C}">
      <dgm:prSet/>
      <dgm:spPr/>
      <dgm:t>
        <a:bodyPr/>
        <a:lstStyle/>
        <a:p>
          <a:endParaRPr lang="en-US"/>
        </a:p>
      </dgm:t>
    </dgm:pt>
    <dgm:pt modelId="{2D4F0362-EF44-4020-9131-CA2904B7484F}" type="sibTrans" cxnId="{D6E58B85-6D07-4B5C-9F21-23D47BF9AB8C}">
      <dgm:prSet/>
      <dgm:spPr/>
      <dgm:t>
        <a:bodyPr/>
        <a:lstStyle/>
        <a:p>
          <a:endParaRPr lang="en-US"/>
        </a:p>
      </dgm:t>
    </dgm:pt>
    <dgm:pt modelId="{7C261E8E-0444-47DF-BF5D-AD79C6BD1C4A}">
      <dgm:prSet custT="1"/>
      <dgm:spPr/>
      <dgm:t>
        <a:bodyPr/>
        <a:lstStyle/>
        <a:p>
          <a:r>
            <a:rPr lang="en-US" sz="2400" dirty="0"/>
            <a:t>Create</a:t>
          </a:r>
        </a:p>
      </dgm:t>
    </dgm:pt>
    <dgm:pt modelId="{7AE08C0F-2124-4F93-B8B6-90834B7FCAB5}" type="parTrans" cxnId="{FE801B22-9FD4-4807-BE6B-50A301962FAE}">
      <dgm:prSet/>
      <dgm:spPr/>
      <dgm:t>
        <a:bodyPr/>
        <a:lstStyle/>
        <a:p>
          <a:endParaRPr lang="en-US"/>
        </a:p>
      </dgm:t>
    </dgm:pt>
    <dgm:pt modelId="{3414F487-3D6E-4DE2-BFAC-A0646DFD8F82}" type="sibTrans" cxnId="{FE801B22-9FD4-4807-BE6B-50A301962FAE}">
      <dgm:prSet/>
      <dgm:spPr/>
      <dgm:t>
        <a:bodyPr/>
        <a:lstStyle/>
        <a:p>
          <a:endParaRPr lang="en-US"/>
        </a:p>
      </dgm:t>
    </dgm:pt>
    <dgm:pt modelId="{C88C6F19-8D4A-479A-A186-EDF8A08E55F3}">
      <dgm:prSet custT="1"/>
      <dgm:spPr/>
      <dgm:t>
        <a:bodyPr/>
        <a:lstStyle/>
        <a:p>
          <a:r>
            <a:rPr lang="en-US" sz="2000" dirty="0"/>
            <a:t>After that, create nice pictures of the historic and future return on invested capital.</a:t>
          </a:r>
        </a:p>
      </dgm:t>
    </dgm:pt>
    <dgm:pt modelId="{DDCB831A-102B-453C-B8DE-E890222C9BA0}" type="parTrans" cxnId="{BBEBFC43-0C8B-4E4E-AC96-B6A90ECC695C}">
      <dgm:prSet/>
      <dgm:spPr/>
      <dgm:t>
        <a:bodyPr/>
        <a:lstStyle/>
        <a:p>
          <a:endParaRPr lang="en-US"/>
        </a:p>
      </dgm:t>
    </dgm:pt>
    <dgm:pt modelId="{6F5994CE-897A-43B6-99F2-B65B75CD1ECC}" type="sibTrans" cxnId="{BBEBFC43-0C8B-4E4E-AC96-B6A90ECC695C}">
      <dgm:prSet/>
      <dgm:spPr/>
      <dgm:t>
        <a:bodyPr/>
        <a:lstStyle/>
        <a:p>
          <a:endParaRPr lang="en-US"/>
        </a:p>
      </dgm:t>
    </dgm:pt>
    <dgm:pt modelId="{9D71A212-68CC-4199-9C81-F1179FBC9912}">
      <dgm:prSet custT="1"/>
      <dgm:spPr/>
      <dgm:t>
        <a:bodyPr/>
        <a:lstStyle/>
        <a:p>
          <a:r>
            <a:rPr lang="en-US" sz="2400" dirty="0"/>
            <a:t>Apply</a:t>
          </a:r>
        </a:p>
      </dgm:t>
    </dgm:pt>
    <dgm:pt modelId="{6F0AED1A-3671-4D8A-B3B9-C06548360B39}" type="parTrans" cxnId="{142A463A-8399-434D-80ED-F3D5EB724642}">
      <dgm:prSet/>
      <dgm:spPr/>
      <dgm:t>
        <a:bodyPr/>
        <a:lstStyle/>
        <a:p>
          <a:endParaRPr lang="en-US"/>
        </a:p>
      </dgm:t>
    </dgm:pt>
    <dgm:pt modelId="{8AE76E82-DF16-4C61-8B05-AED69B13BDCA}" type="sibTrans" cxnId="{142A463A-8399-434D-80ED-F3D5EB724642}">
      <dgm:prSet/>
      <dgm:spPr/>
      <dgm:t>
        <a:bodyPr/>
        <a:lstStyle/>
        <a:p>
          <a:endParaRPr lang="en-US"/>
        </a:p>
      </dgm:t>
    </dgm:pt>
    <dgm:pt modelId="{D8F0E4F5-4519-476B-9B3A-DA0CF0C5E5A4}">
      <dgm:prSet custT="1"/>
      <dgm:spPr/>
      <dgm:t>
        <a:bodyPr/>
        <a:lstStyle/>
        <a:p>
          <a:r>
            <a:rPr lang="en-US" sz="2000" dirty="0"/>
            <a:t>Finally, apply multiples or a fancy formula like (1-g/ROIC)/(WACC-g) to evaluate the terminal value. It doesn’t matter very much because you get the same answer</a:t>
          </a:r>
        </a:p>
      </dgm:t>
    </dgm:pt>
    <dgm:pt modelId="{ADDC310A-5A05-413A-9DB5-F6652FC6EB49}" type="parTrans" cxnId="{9825EC18-CF86-4691-926D-B3CD822C2900}">
      <dgm:prSet/>
      <dgm:spPr/>
      <dgm:t>
        <a:bodyPr/>
        <a:lstStyle/>
        <a:p>
          <a:endParaRPr lang="en-US"/>
        </a:p>
      </dgm:t>
    </dgm:pt>
    <dgm:pt modelId="{86FE3E2B-8E03-4630-A499-1CE1F9008DE6}" type="sibTrans" cxnId="{9825EC18-CF86-4691-926D-B3CD822C2900}">
      <dgm:prSet/>
      <dgm:spPr/>
      <dgm:t>
        <a:bodyPr/>
        <a:lstStyle/>
        <a:p>
          <a:endParaRPr lang="en-US"/>
        </a:p>
      </dgm:t>
    </dgm:pt>
    <dgm:pt modelId="{DB16B25A-7340-4824-BAE8-62344475B22B}" type="pres">
      <dgm:prSet presAssocID="{F2AAE8B4-319E-4DF6-B4FC-124A22B1E6CC}" presName="Name0" presStyleCnt="0">
        <dgm:presLayoutVars>
          <dgm:dir/>
          <dgm:animLvl val="lvl"/>
          <dgm:resizeHandles val="exact"/>
        </dgm:presLayoutVars>
      </dgm:prSet>
      <dgm:spPr/>
    </dgm:pt>
    <dgm:pt modelId="{EE217AAC-117D-4501-BFF3-A9A5E22C53F4}" type="pres">
      <dgm:prSet presAssocID="{5830E1EA-FAED-4846-A419-29065913F58E}" presName="linNode" presStyleCnt="0"/>
      <dgm:spPr/>
    </dgm:pt>
    <dgm:pt modelId="{CFBAD0D5-AB77-41B4-A6BE-856C2A7C6CAC}" type="pres">
      <dgm:prSet presAssocID="{5830E1EA-FAED-4846-A419-29065913F58E}" presName="parentText" presStyleLbl="alignNode1" presStyleIdx="0" presStyleCnt="4">
        <dgm:presLayoutVars>
          <dgm:chMax val="1"/>
          <dgm:bulletEnabled/>
        </dgm:presLayoutVars>
      </dgm:prSet>
      <dgm:spPr/>
    </dgm:pt>
    <dgm:pt modelId="{112AFAC6-F775-41EF-A6FF-A85106606C84}" type="pres">
      <dgm:prSet presAssocID="{5830E1EA-FAED-4846-A419-29065913F58E}" presName="descendantText" presStyleLbl="alignAccFollowNode1" presStyleIdx="0" presStyleCnt="4">
        <dgm:presLayoutVars>
          <dgm:bulletEnabled/>
        </dgm:presLayoutVars>
      </dgm:prSet>
      <dgm:spPr/>
    </dgm:pt>
    <dgm:pt modelId="{61CB6159-E4C0-4BC2-910E-3FAECC941BE2}" type="pres">
      <dgm:prSet presAssocID="{0FBCB173-D2CA-4827-9398-2A0CFDA5532D}" presName="sp" presStyleCnt="0"/>
      <dgm:spPr/>
    </dgm:pt>
    <dgm:pt modelId="{C31441F3-4383-477D-AB4E-4EB262E485B1}" type="pres">
      <dgm:prSet presAssocID="{0DF8CF58-29F4-40BC-A381-FF84366DFA2B}" presName="linNode" presStyleCnt="0"/>
      <dgm:spPr/>
    </dgm:pt>
    <dgm:pt modelId="{69A51E65-FFF7-4443-BA5E-67FCA9872FD3}" type="pres">
      <dgm:prSet presAssocID="{0DF8CF58-29F4-40BC-A381-FF84366DFA2B}" presName="parentText" presStyleLbl="alignNode1" presStyleIdx="1" presStyleCnt="4">
        <dgm:presLayoutVars>
          <dgm:chMax val="1"/>
          <dgm:bulletEnabled/>
        </dgm:presLayoutVars>
      </dgm:prSet>
      <dgm:spPr/>
    </dgm:pt>
    <dgm:pt modelId="{2AF93784-A5B2-480E-97DD-788A2BF9553F}" type="pres">
      <dgm:prSet presAssocID="{0DF8CF58-29F4-40BC-A381-FF84366DFA2B}" presName="descendantText" presStyleLbl="alignAccFollowNode1" presStyleIdx="1" presStyleCnt="4">
        <dgm:presLayoutVars>
          <dgm:bulletEnabled/>
        </dgm:presLayoutVars>
      </dgm:prSet>
      <dgm:spPr/>
    </dgm:pt>
    <dgm:pt modelId="{A0914181-89F4-4999-8AB7-942955FD2D39}" type="pres">
      <dgm:prSet presAssocID="{75F6F8EC-8CC9-4312-87E3-2213D35D9B36}" presName="sp" presStyleCnt="0"/>
      <dgm:spPr/>
    </dgm:pt>
    <dgm:pt modelId="{7074F77A-CEE8-45D6-8996-40E376DA4B68}" type="pres">
      <dgm:prSet presAssocID="{7C261E8E-0444-47DF-BF5D-AD79C6BD1C4A}" presName="linNode" presStyleCnt="0"/>
      <dgm:spPr/>
    </dgm:pt>
    <dgm:pt modelId="{E3129B2F-C1AC-41AC-8530-A331258B9623}" type="pres">
      <dgm:prSet presAssocID="{7C261E8E-0444-47DF-BF5D-AD79C6BD1C4A}" presName="parentText" presStyleLbl="alignNode1" presStyleIdx="2" presStyleCnt="4">
        <dgm:presLayoutVars>
          <dgm:chMax val="1"/>
          <dgm:bulletEnabled/>
        </dgm:presLayoutVars>
      </dgm:prSet>
      <dgm:spPr/>
    </dgm:pt>
    <dgm:pt modelId="{05C94277-B577-4A36-9DCB-7823C530F287}" type="pres">
      <dgm:prSet presAssocID="{7C261E8E-0444-47DF-BF5D-AD79C6BD1C4A}" presName="descendantText" presStyleLbl="alignAccFollowNode1" presStyleIdx="2" presStyleCnt="4">
        <dgm:presLayoutVars>
          <dgm:bulletEnabled/>
        </dgm:presLayoutVars>
      </dgm:prSet>
      <dgm:spPr/>
    </dgm:pt>
    <dgm:pt modelId="{A9B7EDBB-2D8F-4115-A61D-1379BC748B00}" type="pres">
      <dgm:prSet presAssocID="{3414F487-3D6E-4DE2-BFAC-A0646DFD8F82}" presName="sp" presStyleCnt="0"/>
      <dgm:spPr/>
    </dgm:pt>
    <dgm:pt modelId="{ECB3E071-E5F7-41EB-BA0C-675D5F8A0CFA}" type="pres">
      <dgm:prSet presAssocID="{9D71A212-68CC-4199-9C81-F1179FBC9912}" presName="linNode" presStyleCnt="0"/>
      <dgm:spPr/>
    </dgm:pt>
    <dgm:pt modelId="{0EEEEF51-5AD9-43E0-9572-1CA2FBC6B428}" type="pres">
      <dgm:prSet presAssocID="{9D71A212-68CC-4199-9C81-F1179FBC9912}" presName="parentText" presStyleLbl="alignNode1" presStyleIdx="3" presStyleCnt="4">
        <dgm:presLayoutVars>
          <dgm:chMax val="1"/>
          <dgm:bulletEnabled/>
        </dgm:presLayoutVars>
      </dgm:prSet>
      <dgm:spPr/>
    </dgm:pt>
    <dgm:pt modelId="{460474B2-0DC7-42C5-A034-018172B1FD04}" type="pres">
      <dgm:prSet presAssocID="{9D71A212-68CC-4199-9C81-F1179FBC9912}" presName="descendantText" presStyleLbl="alignAccFollowNode1" presStyleIdx="3" presStyleCnt="4">
        <dgm:presLayoutVars>
          <dgm:bulletEnabled/>
        </dgm:presLayoutVars>
      </dgm:prSet>
      <dgm:spPr/>
    </dgm:pt>
  </dgm:ptLst>
  <dgm:cxnLst>
    <dgm:cxn modelId="{45F7FA05-7B04-4CBB-92A9-775AABB221B2}" srcId="{5830E1EA-FAED-4846-A419-29065913F58E}" destId="{7AC917E9-3FE3-4DF8-BA45-8B8C3FB9F898}" srcOrd="0" destOrd="0" parTransId="{3CBE2C45-5A57-4164-AF91-8560FBFC6995}" sibTransId="{B283318B-965F-4AB1-A6CE-EC56708D16DE}"/>
    <dgm:cxn modelId="{E3AEE413-EB84-4ABD-95A4-D3CCA26931EA}" type="presOf" srcId="{C88C6F19-8D4A-479A-A186-EDF8A08E55F3}" destId="{05C94277-B577-4A36-9DCB-7823C530F287}" srcOrd="0" destOrd="0" presId="urn:microsoft.com/office/officeart/2016/7/layout/VerticalSolidActionList"/>
    <dgm:cxn modelId="{9825EC18-CF86-4691-926D-B3CD822C2900}" srcId="{9D71A212-68CC-4199-9C81-F1179FBC9912}" destId="{D8F0E4F5-4519-476B-9B3A-DA0CF0C5E5A4}" srcOrd="0" destOrd="0" parTransId="{ADDC310A-5A05-413A-9DB5-F6652FC6EB49}" sibTransId="{86FE3E2B-8E03-4630-A499-1CE1F9008DE6}"/>
    <dgm:cxn modelId="{FE801B22-9FD4-4807-BE6B-50A301962FAE}" srcId="{F2AAE8B4-319E-4DF6-B4FC-124A22B1E6CC}" destId="{7C261E8E-0444-47DF-BF5D-AD79C6BD1C4A}" srcOrd="2" destOrd="0" parTransId="{7AE08C0F-2124-4F93-B8B6-90834B7FCAB5}" sibTransId="{3414F487-3D6E-4DE2-BFAC-A0646DFD8F82}"/>
    <dgm:cxn modelId="{142A463A-8399-434D-80ED-F3D5EB724642}" srcId="{F2AAE8B4-319E-4DF6-B4FC-124A22B1E6CC}" destId="{9D71A212-68CC-4199-9C81-F1179FBC9912}" srcOrd="3" destOrd="0" parTransId="{6F0AED1A-3671-4D8A-B3B9-C06548360B39}" sibTransId="{8AE76E82-DF16-4C61-8B05-AED69B13BDCA}"/>
    <dgm:cxn modelId="{BBEBFC43-0C8B-4E4E-AC96-B6A90ECC695C}" srcId="{7C261E8E-0444-47DF-BF5D-AD79C6BD1C4A}" destId="{C88C6F19-8D4A-479A-A186-EDF8A08E55F3}" srcOrd="0" destOrd="0" parTransId="{DDCB831A-102B-453C-B8DE-E890222C9BA0}" sibTransId="{6F5994CE-897A-43B6-99F2-B65B75CD1ECC}"/>
    <dgm:cxn modelId="{0025406E-E850-409E-9AC2-33852FEEE96A}" type="presOf" srcId="{0DF8CF58-29F4-40BC-A381-FF84366DFA2B}" destId="{69A51E65-FFF7-4443-BA5E-67FCA9872FD3}" srcOrd="0" destOrd="0" presId="urn:microsoft.com/office/officeart/2016/7/layout/VerticalSolidActionList"/>
    <dgm:cxn modelId="{767DBD56-6D0C-4A10-B3FE-1B9BDD76662D}" srcId="{F2AAE8B4-319E-4DF6-B4FC-124A22B1E6CC}" destId="{0DF8CF58-29F4-40BC-A381-FF84366DFA2B}" srcOrd="1" destOrd="0" parTransId="{0F1CFD2C-97CC-4735-9961-C65B3B95089D}" sibTransId="{75F6F8EC-8CC9-4312-87E3-2213D35D9B36}"/>
    <dgm:cxn modelId="{D6E58B85-6D07-4B5C-9F21-23D47BF9AB8C}" srcId="{0DF8CF58-29F4-40BC-A381-FF84366DFA2B}" destId="{EA17EA49-8BD8-4C9A-9104-E4B75884D2E2}" srcOrd="0" destOrd="0" parTransId="{C78353BE-7864-40D8-A7B5-6AF765990E15}" sibTransId="{2D4F0362-EF44-4020-9131-CA2904B7484F}"/>
    <dgm:cxn modelId="{B3D72289-8221-4CDB-B9CE-415C815B91AC}" type="presOf" srcId="{F2AAE8B4-319E-4DF6-B4FC-124A22B1E6CC}" destId="{DB16B25A-7340-4824-BAE8-62344475B22B}" srcOrd="0" destOrd="0" presId="urn:microsoft.com/office/officeart/2016/7/layout/VerticalSolidActionList"/>
    <dgm:cxn modelId="{EA7AC991-3E0B-4485-AA81-84C3F864B937}" srcId="{F2AAE8B4-319E-4DF6-B4FC-124A22B1E6CC}" destId="{5830E1EA-FAED-4846-A419-29065913F58E}" srcOrd="0" destOrd="0" parTransId="{13F8F57B-20EF-49C8-A12C-C643791F828B}" sibTransId="{0FBCB173-D2CA-4827-9398-2A0CFDA5532D}"/>
    <dgm:cxn modelId="{BF3D29A6-64A7-471A-916F-2765E2F36DC1}" type="presOf" srcId="{D8F0E4F5-4519-476B-9B3A-DA0CF0C5E5A4}" destId="{460474B2-0DC7-42C5-A034-018172B1FD04}" srcOrd="0" destOrd="0" presId="urn:microsoft.com/office/officeart/2016/7/layout/VerticalSolidActionList"/>
    <dgm:cxn modelId="{936C8BA7-55DF-4B8D-856A-6A8A0431CC9F}" type="presOf" srcId="{5830E1EA-FAED-4846-A419-29065913F58E}" destId="{CFBAD0D5-AB77-41B4-A6BE-856C2A7C6CAC}" srcOrd="0" destOrd="0" presId="urn:microsoft.com/office/officeart/2016/7/layout/VerticalSolidActionList"/>
    <dgm:cxn modelId="{5C5E36C3-A50C-4C1F-8EA2-8A46F224613A}" type="presOf" srcId="{EA17EA49-8BD8-4C9A-9104-E4B75884D2E2}" destId="{2AF93784-A5B2-480E-97DD-788A2BF9553F}" srcOrd="0" destOrd="0" presId="urn:microsoft.com/office/officeart/2016/7/layout/VerticalSolidActionList"/>
    <dgm:cxn modelId="{7B135FC6-1B5A-4C3E-9318-A3130920F0F1}" type="presOf" srcId="{9D71A212-68CC-4199-9C81-F1179FBC9912}" destId="{0EEEEF51-5AD9-43E0-9572-1CA2FBC6B428}" srcOrd="0" destOrd="0" presId="urn:microsoft.com/office/officeart/2016/7/layout/VerticalSolidActionList"/>
    <dgm:cxn modelId="{0D8D4FEA-A0BA-4F3C-A4C0-FFD5897B12A6}" type="presOf" srcId="{7AC917E9-3FE3-4DF8-BA45-8B8C3FB9F898}" destId="{112AFAC6-F775-41EF-A6FF-A85106606C84}" srcOrd="0" destOrd="0" presId="urn:microsoft.com/office/officeart/2016/7/layout/VerticalSolidActionList"/>
    <dgm:cxn modelId="{93C885FC-7740-4995-BF44-9712615A5BC2}" type="presOf" srcId="{7C261E8E-0444-47DF-BF5D-AD79C6BD1C4A}" destId="{E3129B2F-C1AC-41AC-8530-A331258B9623}" srcOrd="0" destOrd="0" presId="urn:microsoft.com/office/officeart/2016/7/layout/VerticalSolidActionList"/>
    <dgm:cxn modelId="{74782D6F-86D8-46B5-8DF2-D280DD3BE513}" type="presParOf" srcId="{DB16B25A-7340-4824-BAE8-62344475B22B}" destId="{EE217AAC-117D-4501-BFF3-A9A5E22C53F4}" srcOrd="0" destOrd="0" presId="urn:microsoft.com/office/officeart/2016/7/layout/VerticalSolidActionList"/>
    <dgm:cxn modelId="{C0923B04-1651-412F-98AF-4440816A99E9}" type="presParOf" srcId="{EE217AAC-117D-4501-BFF3-A9A5E22C53F4}" destId="{CFBAD0D5-AB77-41B4-A6BE-856C2A7C6CAC}" srcOrd="0" destOrd="0" presId="urn:microsoft.com/office/officeart/2016/7/layout/VerticalSolidActionList"/>
    <dgm:cxn modelId="{8C8EAA33-18FF-489D-BBB2-025098516FD2}" type="presParOf" srcId="{EE217AAC-117D-4501-BFF3-A9A5E22C53F4}" destId="{112AFAC6-F775-41EF-A6FF-A85106606C84}" srcOrd="1" destOrd="0" presId="urn:microsoft.com/office/officeart/2016/7/layout/VerticalSolidActionList"/>
    <dgm:cxn modelId="{BA645F19-A68A-431D-A0CC-DC9DB7F75C1C}" type="presParOf" srcId="{DB16B25A-7340-4824-BAE8-62344475B22B}" destId="{61CB6159-E4C0-4BC2-910E-3FAECC941BE2}" srcOrd="1" destOrd="0" presId="urn:microsoft.com/office/officeart/2016/7/layout/VerticalSolidActionList"/>
    <dgm:cxn modelId="{FC7133CA-0234-4FA0-891F-49BA6D9DBB13}" type="presParOf" srcId="{DB16B25A-7340-4824-BAE8-62344475B22B}" destId="{C31441F3-4383-477D-AB4E-4EB262E485B1}" srcOrd="2" destOrd="0" presId="urn:microsoft.com/office/officeart/2016/7/layout/VerticalSolidActionList"/>
    <dgm:cxn modelId="{60ECC930-0FBA-4541-9589-03DCDF714174}" type="presParOf" srcId="{C31441F3-4383-477D-AB4E-4EB262E485B1}" destId="{69A51E65-FFF7-4443-BA5E-67FCA9872FD3}" srcOrd="0" destOrd="0" presId="urn:microsoft.com/office/officeart/2016/7/layout/VerticalSolidActionList"/>
    <dgm:cxn modelId="{5CAEFB53-CBF3-4397-B8F9-D880F97FFB12}" type="presParOf" srcId="{C31441F3-4383-477D-AB4E-4EB262E485B1}" destId="{2AF93784-A5B2-480E-97DD-788A2BF9553F}" srcOrd="1" destOrd="0" presId="urn:microsoft.com/office/officeart/2016/7/layout/VerticalSolidActionList"/>
    <dgm:cxn modelId="{038F7963-A39A-4AD9-93CF-957EC52AB050}" type="presParOf" srcId="{DB16B25A-7340-4824-BAE8-62344475B22B}" destId="{A0914181-89F4-4999-8AB7-942955FD2D39}" srcOrd="3" destOrd="0" presId="urn:microsoft.com/office/officeart/2016/7/layout/VerticalSolidActionList"/>
    <dgm:cxn modelId="{D1E7F237-9BA1-45C6-B650-A637085188EE}" type="presParOf" srcId="{DB16B25A-7340-4824-BAE8-62344475B22B}" destId="{7074F77A-CEE8-45D6-8996-40E376DA4B68}" srcOrd="4" destOrd="0" presId="urn:microsoft.com/office/officeart/2016/7/layout/VerticalSolidActionList"/>
    <dgm:cxn modelId="{07821978-631C-4E10-A040-68A81C50CE43}" type="presParOf" srcId="{7074F77A-CEE8-45D6-8996-40E376DA4B68}" destId="{E3129B2F-C1AC-41AC-8530-A331258B9623}" srcOrd="0" destOrd="0" presId="urn:microsoft.com/office/officeart/2016/7/layout/VerticalSolidActionList"/>
    <dgm:cxn modelId="{A7D57EA4-1827-473F-B1C5-F65CDDF6F1ED}" type="presParOf" srcId="{7074F77A-CEE8-45D6-8996-40E376DA4B68}" destId="{05C94277-B577-4A36-9DCB-7823C530F287}" srcOrd="1" destOrd="0" presId="urn:microsoft.com/office/officeart/2016/7/layout/VerticalSolidActionList"/>
    <dgm:cxn modelId="{962FFD98-AAB8-40F2-B5A3-7D64CEB03A69}" type="presParOf" srcId="{DB16B25A-7340-4824-BAE8-62344475B22B}" destId="{A9B7EDBB-2D8F-4115-A61D-1379BC748B00}" srcOrd="5" destOrd="0" presId="urn:microsoft.com/office/officeart/2016/7/layout/VerticalSolidActionList"/>
    <dgm:cxn modelId="{C04111D8-1D92-44A4-BD56-534E2C43467B}" type="presParOf" srcId="{DB16B25A-7340-4824-BAE8-62344475B22B}" destId="{ECB3E071-E5F7-41EB-BA0C-675D5F8A0CFA}" srcOrd="6" destOrd="0" presId="urn:microsoft.com/office/officeart/2016/7/layout/VerticalSolidActionList"/>
    <dgm:cxn modelId="{8EF1BC11-EA47-491C-95A5-70F7C30CFE19}" type="presParOf" srcId="{ECB3E071-E5F7-41EB-BA0C-675D5F8A0CFA}" destId="{0EEEEF51-5AD9-43E0-9572-1CA2FBC6B428}" srcOrd="0" destOrd="0" presId="urn:microsoft.com/office/officeart/2016/7/layout/VerticalSolidActionList"/>
    <dgm:cxn modelId="{4D4CEDFC-379D-4021-B10B-4E0238A24030}" type="presParOf" srcId="{ECB3E071-E5F7-41EB-BA0C-675D5F8A0CFA}" destId="{460474B2-0DC7-42C5-A034-018172B1FD04}"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4BFEA0-82F2-4B60-B910-294076A4BEDC}" type="doc">
      <dgm:prSet loTypeId="urn:microsoft.com/office/officeart/2005/8/layout/vList5" loCatId="Inbox" qsTypeId="urn:microsoft.com/office/officeart/2005/8/quickstyle/simple2" qsCatId="simple" csTypeId="urn:microsoft.com/office/officeart/2005/8/colors/accent6_4" csCatId="accent6"/>
      <dgm:spPr/>
      <dgm:t>
        <a:bodyPr/>
        <a:lstStyle/>
        <a:p>
          <a:endParaRPr lang="en-US"/>
        </a:p>
      </dgm:t>
    </dgm:pt>
    <dgm:pt modelId="{C6D2F125-4979-4446-A2D0-1BF57C50EEA5}">
      <dgm:prSet/>
      <dgm:spPr/>
      <dgm:t>
        <a:bodyPr/>
        <a:lstStyle/>
        <a:p>
          <a:r>
            <a:rPr lang="en-US" dirty="0"/>
            <a:t>Generic Macros</a:t>
          </a:r>
        </a:p>
      </dgm:t>
    </dgm:pt>
    <dgm:pt modelId="{B5F77A1E-F950-455E-BB7E-9D46DF0F950E}" type="parTrans" cxnId="{2948D9F5-0C64-4D92-A0EA-B4E9614C576A}">
      <dgm:prSet/>
      <dgm:spPr/>
      <dgm:t>
        <a:bodyPr/>
        <a:lstStyle/>
        <a:p>
          <a:endParaRPr lang="en-US"/>
        </a:p>
      </dgm:t>
    </dgm:pt>
    <dgm:pt modelId="{59617541-E445-4E06-87B6-EF8FA0EFD1AB}" type="sibTrans" cxnId="{2948D9F5-0C64-4D92-A0EA-B4E9614C576A}">
      <dgm:prSet/>
      <dgm:spPr/>
      <dgm:t>
        <a:bodyPr/>
        <a:lstStyle/>
        <a:p>
          <a:endParaRPr lang="en-US"/>
        </a:p>
      </dgm:t>
    </dgm:pt>
    <dgm:pt modelId="{4C747329-DF5D-4289-834E-D042D5764088}">
      <dgm:prSet/>
      <dgm:spPr/>
      <dgm:t>
        <a:bodyPr/>
        <a:lstStyle/>
        <a:p>
          <a:r>
            <a:rPr lang="en-US" dirty="0"/>
            <a:t>Shift, CNTL, R to copy to the RIGHT</a:t>
          </a:r>
        </a:p>
      </dgm:t>
    </dgm:pt>
    <dgm:pt modelId="{E7ED4B91-316E-484E-A42B-8EB93E01245E}" type="parTrans" cxnId="{FCA8CEF0-AA8E-4F23-81F0-E22AA0D642B6}">
      <dgm:prSet/>
      <dgm:spPr/>
      <dgm:t>
        <a:bodyPr/>
        <a:lstStyle/>
        <a:p>
          <a:endParaRPr lang="en-US"/>
        </a:p>
      </dgm:t>
    </dgm:pt>
    <dgm:pt modelId="{36C54108-F54D-4C1F-9039-B79B84ED1416}" type="sibTrans" cxnId="{FCA8CEF0-AA8E-4F23-81F0-E22AA0D642B6}">
      <dgm:prSet/>
      <dgm:spPr/>
      <dgm:t>
        <a:bodyPr/>
        <a:lstStyle/>
        <a:p>
          <a:endParaRPr lang="en-US"/>
        </a:p>
      </dgm:t>
    </dgm:pt>
    <dgm:pt modelId="{177DAE1E-8AD1-45E5-81C1-D27B12CBCD38}">
      <dgm:prSet/>
      <dgm:spPr/>
      <dgm:t>
        <a:bodyPr/>
        <a:lstStyle/>
        <a:p>
          <a:r>
            <a:rPr lang="en-US" dirty="0"/>
            <a:t>CNTL, ALT, C to colour and format</a:t>
          </a:r>
        </a:p>
      </dgm:t>
    </dgm:pt>
    <dgm:pt modelId="{770E1779-631E-4443-80BA-1396BC5A0ACD}" type="parTrans" cxnId="{7BF80EE4-F609-46ED-9348-7B114098F7AE}">
      <dgm:prSet/>
      <dgm:spPr/>
      <dgm:t>
        <a:bodyPr/>
        <a:lstStyle/>
        <a:p>
          <a:endParaRPr lang="en-US"/>
        </a:p>
      </dgm:t>
    </dgm:pt>
    <dgm:pt modelId="{01720E64-1D65-417C-A147-6CB2685F677A}" type="sibTrans" cxnId="{7BF80EE4-F609-46ED-9348-7B114098F7AE}">
      <dgm:prSet/>
      <dgm:spPr/>
      <dgm:t>
        <a:bodyPr/>
        <a:lstStyle/>
        <a:p>
          <a:endParaRPr lang="en-US"/>
        </a:p>
      </dgm:t>
    </dgm:pt>
    <dgm:pt modelId="{D603335B-B9F5-4DB7-BD92-A1B22D9E2C5A}">
      <dgm:prSet/>
      <dgm:spPr/>
      <dgm:t>
        <a:bodyPr/>
        <a:lstStyle/>
        <a:p>
          <a:r>
            <a:rPr lang="en-US" dirty="0"/>
            <a:t>Must Enable Macros</a:t>
          </a:r>
        </a:p>
      </dgm:t>
    </dgm:pt>
    <dgm:pt modelId="{E30DA0DA-C268-48C0-B1A3-72C948B846C3}" type="parTrans" cxnId="{028B5F61-895A-43DB-B2EA-CA1DDFF76D23}">
      <dgm:prSet/>
      <dgm:spPr/>
      <dgm:t>
        <a:bodyPr/>
        <a:lstStyle/>
        <a:p>
          <a:endParaRPr lang="en-US"/>
        </a:p>
      </dgm:t>
    </dgm:pt>
    <dgm:pt modelId="{612D3048-47A5-4318-8B8B-AB9FDA17662D}" type="sibTrans" cxnId="{028B5F61-895A-43DB-B2EA-CA1DDFF76D23}">
      <dgm:prSet/>
      <dgm:spPr/>
      <dgm:t>
        <a:bodyPr/>
        <a:lstStyle/>
        <a:p>
          <a:endParaRPr lang="en-US"/>
        </a:p>
      </dgm:t>
    </dgm:pt>
    <dgm:pt modelId="{717D5A5B-7092-477A-87CD-9A27BD49137D}">
      <dgm:prSet/>
      <dgm:spPr/>
      <dgm:t>
        <a:bodyPr/>
        <a:lstStyle/>
        <a:p>
          <a:r>
            <a:rPr lang="en-US" dirty="0"/>
            <a:t>Should say CNTL,ALT,C on the bottom of excel</a:t>
          </a:r>
        </a:p>
      </dgm:t>
    </dgm:pt>
    <dgm:pt modelId="{47951A70-16F2-43D9-819A-673ECCFC624B}" type="parTrans" cxnId="{12B9121D-D465-47CE-9B9E-DB5062CD052B}">
      <dgm:prSet/>
      <dgm:spPr/>
      <dgm:t>
        <a:bodyPr/>
        <a:lstStyle/>
        <a:p>
          <a:endParaRPr lang="en-US"/>
        </a:p>
      </dgm:t>
    </dgm:pt>
    <dgm:pt modelId="{D0C5F14B-397D-41B8-B01E-B505754E6F35}" type="sibTrans" cxnId="{12B9121D-D465-47CE-9B9E-DB5062CD052B}">
      <dgm:prSet/>
      <dgm:spPr/>
      <dgm:t>
        <a:bodyPr/>
        <a:lstStyle/>
        <a:p>
          <a:endParaRPr lang="en-US"/>
        </a:p>
      </dgm:t>
    </dgm:pt>
    <dgm:pt modelId="{46547E82-65C0-403A-A107-987FFB717458}">
      <dgm:prSet/>
      <dgm:spPr/>
      <dgm:t>
        <a:bodyPr/>
        <a:lstStyle/>
        <a:p>
          <a:r>
            <a:rPr lang="en-US" dirty="0"/>
            <a:t>Read PDF to Excel</a:t>
          </a:r>
        </a:p>
      </dgm:t>
    </dgm:pt>
    <dgm:pt modelId="{9F54ADC4-FC80-40EE-8FA8-E638F577ADC1}" type="parTrans" cxnId="{28592589-1BF5-44FA-A15B-9B9DACDA89F5}">
      <dgm:prSet/>
      <dgm:spPr/>
      <dgm:t>
        <a:bodyPr/>
        <a:lstStyle/>
        <a:p>
          <a:endParaRPr lang="en-US"/>
        </a:p>
      </dgm:t>
    </dgm:pt>
    <dgm:pt modelId="{2763C55B-E688-43DB-B18B-28136A193DCC}" type="sibTrans" cxnId="{28592589-1BF5-44FA-A15B-9B9DACDA89F5}">
      <dgm:prSet/>
      <dgm:spPr/>
      <dgm:t>
        <a:bodyPr/>
        <a:lstStyle/>
        <a:p>
          <a:endParaRPr lang="en-US"/>
        </a:p>
      </dgm:t>
    </dgm:pt>
    <dgm:pt modelId="{0CEB81F7-15FA-4E36-8793-DF7990727846}">
      <dgm:prSet/>
      <dgm:spPr/>
      <dgm:t>
        <a:bodyPr/>
        <a:lstStyle/>
        <a:p>
          <a:r>
            <a:rPr lang="en-US" dirty="0"/>
            <a:t>Should say SHIFT, CNTL, A on the bottom</a:t>
          </a:r>
        </a:p>
      </dgm:t>
    </dgm:pt>
    <dgm:pt modelId="{4BBD3376-07E0-4F1B-BB7B-A99AD29CE803}" type="parTrans" cxnId="{EC81873C-A9F1-40AF-B9E1-F9A9D42B9A56}">
      <dgm:prSet/>
      <dgm:spPr/>
      <dgm:t>
        <a:bodyPr/>
        <a:lstStyle/>
        <a:p>
          <a:endParaRPr lang="en-US"/>
        </a:p>
      </dgm:t>
    </dgm:pt>
    <dgm:pt modelId="{00EE85B5-F270-4799-9D22-C54AC4B9F252}" type="sibTrans" cxnId="{EC81873C-A9F1-40AF-B9E1-F9A9D42B9A56}">
      <dgm:prSet/>
      <dgm:spPr/>
      <dgm:t>
        <a:bodyPr/>
        <a:lstStyle/>
        <a:p>
          <a:endParaRPr lang="en-US"/>
        </a:p>
      </dgm:t>
    </dgm:pt>
    <dgm:pt modelId="{FCDEAA08-ACA0-435B-BBF3-B8B4C47D9D65}">
      <dgm:prSet/>
      <dgm:spPr/>
      <dgm:t>
        <a:bodyPr/>
        <a:lstStyle/>
        <a:p>
          <a:r>
            <a:rPr lang="en-US" dirty="0"/>
            <a:t>Enable Macros</a:t>
          </a:r>
        </a:p>
      </dgm:t>
    </dgm:pt>
    <dgm:pt modelId="{A9E1AEF3-D50D-4770-9901-B7C0448C3171}" type="parTrans" cxnId="{C39B4159-A8C3-4F6C-BA52-D2B62134DACA}">
      <dgm:prSet/>
      <dgm:spPr/>
      <dgm:t>
        <a:bodyPr/>
        <a:lstStyle/>
        <a:p>
          <a:endParaRPr lang="en-US"/>
        </a:p>
      </dgm:t>
    </dgm:pt>
    <dgm:pt modelId="{55B5A4B6-FC39-49AB-84B8-0F48D6F43D42}" type="sibTrans" cxnId="{C39B4159-A8C3-4F6C-BA52-D2B62134DACA}">
      <dgm:prSet/>
      <dgm:spPr/>
      <dgm:t>
        <a:bodyPr/>
        <a:lstStyle/>
        <a:p>
          <a:endParaRPr lang="en-US"/>
        </a:p>
      </dgm:t>
    </dgm:pt>
    <dgm:pt modelId="{67CE2E1F-F91E-447B-9784-ABC0108C4724}">
      <dgm:prSet/>
      <dgm:spPr/>
      <dgm:t>
        <a:bodyPr/>
        <a:lstStyle/>
        <a:p>
          <a:r>
            <a:rPr lang="en-US" dirty="0"/>
            <a:t>Use Acrobat</a:t>
          </a:r>
        </a:p>
      </dgm:t>
    </dgm:pt>
    <dgm:pt modelId="{6A44143A-4504-4F1F-9B5C-00FF2C9BF6F1}" type="parTrans" cxnId="{A8701E52-DF32-4C5A-9B01-A16AF6E6475E}">
      <dgm:prSet/>
      <dgm:spPr/>
      <dgm:t>
        <a:bodyPr/>
        <a:lstStyle/>
        <a:p>
          <a:endParaRPr lang="en-US"/>
        </a:p>
      </dgm:t>
    </dgm:pt>
    <dgm:pt modelId="{EA81263B-4BAA-4859-8EE5-E70CF4686D34}" type="sibTrans" cxnId="{A8701E52-DF32-4C5A-9B01-A16AF6E6475E}">
      <dgm:prSet/>
      <dgm:spPr/>
      <dgm:t>
        <a:bodyPr/>
        <a:lstStyle/>
        <a:p>
          <a:endParaRPr lang="en-US"/>
        </a:p>
      </dgm:t>
    </dgm:pt>
    <dgm:pt modelId="{25E85975-B8E6-4106-972C-2BF13C0C6254}">
      <dgm:prSet/>
      <dgm:spPr/>
      <dgm:t>
        <a:bodyPr/>
        <a:lstStyle/>
        <a:p>
          <a:r>
            <a:rPr lang="en-US" dirty="0"/>
            <a:t>Use Google Chrome</a:t>
          </a:r>
        </a:p>
      </dgm:t>
    </dgm:pt>
    <dgm:pt modelId="{CD2933B6-6B17-40AD-B5F4-91D6249F657C}" type="parTrans" cxnId="{F3DFDB33-1EAB-4161-85AB-0C7CE29E4D29}">
      <dgm:prSet/>
      <dgm:spPr/>
      <dgm:t>
        <a:bodyPr/>
        <a:lstStyle/>
        <a:p>
          <a:endParaRPr lang="en-US"/>
        </a:p>
      </dgm:t>
    </dgm:pt>
    <dgm:pt modelId="{F280B088-1A1B-4374-8A32-0855CA848238}" type="sibTrans" cxnId="{F3DFDB33-1EAB-4161-85AB-0C7CE29E4D29}">
      <dgm:prSet/>
      <dgm:spPr/>
      <dgm:t>
        <a:bodyPr/>
        <a:lstStyle/>
        <a:p>
          <a:endParaRPr lang="en-US"/>
        </a:p>
      </dgm:t>
    </dgm:pt>
    <dgm:pt modelId="{61E59D35-2462-46BF-8A06-5EE4DE2518EE}" type="pres">
      <dgm:prSet presAssocID="{D04BFEA0-82F2-4B60-B910-294076A4BEDC}" presName="Name0" presStyleCnt="0">
        <dgm:presLayoutVars>
          <dgm:dir/>
          <dgm:animLvl val="lvl"/>
          <dgm:resizeHandles val="exact"/>
        </dgm:presLayoutVars>
      </dgm:prSet>
      <dgm:spPr/>
    </dgm:pt>
    <dgm:pt modelId="{AD516A05-32EE-40B8-ADD4-214D6532CED2}" type="pres">
      <dgm:prSet presAssocID="{C6D2F125-4979-4446-A2D0-1BF57C50EEA5}" presName="linNode" presStyleCnt="0"/>
      <dgm:spPr/>
    </dgm:pt>
    <dgm:pt modelId="{A09FAE9E-1F56-4434-AAEF-E5ACE555539A}" type="pres">
      <dgm:prSet presAssocID="{C6D2F125-4979-4446-A2D0-1BF57C50EEA5}" presName="parentText" presStyleLbl="node1" presStyleIdx="0" presStyleCnt="2">
        <dgm:presLayoutVars>
          <dgm:chMax val="1"/>
          <dgm:bulletEnabled val="1"/>
        </dgm:presLayoutVars>
      </dgm:prSet>
      <dgm:spPr/>
    </dgm:pt>
    <dgm:pt modelId="{21A0E4C4-9C70-4B16-9323-C5088114C00E}" type="pres">
      <dgm:prSet presAssocID="{C6D2F125-4979-4446-A2D0-1BF57C50EEA5}" presName="descendantText" presStyleLbl="alignAccFollowNode1" presStyleIdx="0" presStyleCnt="2">
        <dgm:presLayoutVars>
          <dgm:bulletEnabled val="1"/>
        </dgm:presLayoutVars>
      </dgm:prSet>
      <dgm:spPr/>
    </dgm:pt>
    <dgm:pt modelId="{D53C90E2-5184-4D48-8C8C-E2D293EA8FB0}" type="pres">
      <dgm:prSet presAssocID="{59617541-E445-4E06-87B6-EF8FA0EFD1AB}" presName="sp" presStyleCnt="0"/>
      <dgm:spPr/>
    </dgm:pt>
    <dgm:pt modelId="{0DD9DF53-A5B6-424B-AD0F-D92F58ADA98E}" type="pres">
      <dgm:prSet presAssocID="{46547E82-65C0-403A-A107-987FFB717458}" presName="linNode" presStyleCnt="0"/>
      <dgm:spPr/>
    </dgm:pt>
    <dgm:pt modelId="{DD615729-BA2E-4EBA-8E3A-ED1BF24E46F4}" type="pres">
      <dgm:prSet presAssocID="{46547E82-65C0-403A-A107-987FFB717458}" presName="parentText" presStyleLbl="node1" presStyleIdx="1" presStyleCnt="2">
        <dgm:presLayoutVars>
          <dgm:chMax val="1"/>
          <dgm:bulletEnabled val="1"/>
        </dgm:presLayoutVars>
      </dgm:prSet>
      <dgm:spPr/>
    </dgm:pt>
    <dgm:pt modelId="{F6B99AD6-FDF9-4050-9C9C-B0C623759C78}" type="pres">
      <dgm:prSet presAssocID="{46547E82-65C0-403A-A107-987FFB717458}" presName="descendantText" presStyleLbl="alignAccFollowNode1" presStyleIdx="1" presStyleCnt="2">
        <dgm:presLayoutVars>
          <dgm:bulletEnabled val="1"/>
        </dgm:presLayoutVars>
      </dgm:prSet>
      <dgm:spPr/>
    </dgm:pt>
  </dgm:ptLst>
  <dgm:cxnLst>
    <dgm:cxn modelId="{12B9121D-D465-47CE-9B9E-DB5062CD052B}" srcId="{C6D2F125-4979-4446-A2D0-1BF57C50EEA5}" destId="{717D5A5B-7092-477A-87CD-9A27BD49137D}" srcOrd="3" destOrd="0" parTransId="{47951A70-16F2-43D9-819A-673ECCFC624B}" sibTransId="{D0C5F14B-397D-41B8-B01E-B505754E6F35}"/>
    <dgm:cxn modelId="{A3CDBC28-E462-4A3A-83F9-0D63C4CF9B70}" type="presOf" srcId="{4C747329-DF5D-4289-834E-D042D5764088}" destId="{21A0E4C4-9C70-4B16-9323-C5088114C00E}" srcOrd="0" destOrd="0" presId="urn:microsoft.com/office/officeart/2005/8/layout/vList5"/>
    <dgm:cxn modelId="{80DD6F2A-6F97-468C-B686-9F9BB36F3EB8}" type="presOf" srcId="{D603335B-B9F5-4DB7-BD92-A1B22D9E2C5A}" destId="{21A0E4C4-9C70-4B16-9323-C5088114C00E}" srcOrd="0" destOrd="2" presId="urn:microsoft.com/office/officeart/2005/8/layout/vList5"/>
    <dgm:cxn modelId="{F3DFDB33-1EAB-4161-85AB-0C7CE29E4D29}" srcId="{46547E82-65C0-403A-A107-987FFB717458}" destId="{25E85975-B8E6-4106-972C-2BF13C0C6254}" srcOrd="3" destOrd="0" parTransId="{CD2933B6-6B17-40AD-B5F4-91D6249F657C}" sibTransId="{F280B088-1A1B-4374-8A32-0855CA848238}"/>
    <dgm:cxn modelId="{EC81873C-A9F1-40AF-B9E1-F9A9D42B9A56}" srcId="{46547E82-65C0-403A-A107-987FFB717458}" destId="{0CEB81F7-15FA-4E36-8793-DF7990727846}" srcOrd="0" destOrd="0" parTransId="{4BBD3376-07E0-4F1B-BB7B-A99AD29CE803}" sibTransId="{00EE85B5-F270-4799-9D22-C54AC4B9F252}"/>
    <dgm:cxn modelId="{BAA2C840-A951-4B3A-9376-6E71A20DE994}" type="presOf" srcId="{D04BFEA0-82F2-4B60-B910-294076A4BEDC}" destId="{61E59D35-2462-46BF-8A06-5EE4DE2518EE}" srcOrd="0" destOrd="0" presId="urn:microsoft.com/office/officeart/2005/8/layout/vList5"/>
    <dgm:cxn modelId="{028B5F61-895A-43DB-B2EA-CA1DDFF76D23}" srcId="{C6D2F125-4979-4446-A2D0-1BF57C50EEA5}" destId="{D603335B-B9F5-4DB7-BD92-A1B22D9E2C5A}" srcOrd="2" destOrd="0" parTransId="{E30DA0DA-C268-48C0-B1A3-72C948B846C3}" sibTransId="{612D3048-47A5-4318-8B8B-AB9FDA17662D}"/>
    <dgm:cxn modelId="{0AF68841-08BA-491A-9FEC-C134C226F5FF}" type="presOf" srcId="{C6D2F125-4979-4446-A2D0-1BF57C50EEA5}" destId="{A09FAE9E-1F56-4434-AAEF-E5ACE555539A}" srcOrd="0" destOrd="0" presId="urn:microsoft.com/office/officeart/2005/8/layout/vList5"/>
    <dgm:cxn modelId="{A8701E52-DF32-4C5A-9B01-A16AF6E6475E}" srcId="{46547E82-65C0-403A-A107-987FFB717458}" destId="{67CE2E1F-F91E-447B-9784-ABC0108C4724}" srcOrd="2" destOrd="0" parTransId="{6A44143A-4504-4F1F-9B5C-00FF2C9BF6F1}" sibTransId="{EA81263B-4BAA-4859-8EE5-E70CF4686D34}"/>
    <dgm:cxn modelId="{C39B4159-A8C3-4F6C-BA52-D2B62134DACA}" srcId="{46547E82-65C0-403A-A107-987FFB717458}" destId="{FCDEAA08-ACA0-435B-BBF3-B8B4C47D9D65}" srcOrd="1" destOrd="0" parTransId="{A9E1AEF3-D50D-4770-9901-B7C0448C3171}" sibTransId="{55B5A4B6-FC39-49AB-84B8-0F48D6F43D42}"/>
    <dgm:cxn modelId="{85379A59-BF7C-4B0D-8D6F-6872C6491182}" type="presOf" srcId="{177DAE1E-8AD1-45E5-81C1-D27B12CBCD38}" destId="{21A0E4C4-9C70-4B16-9323-C5088114C00E}" srcOrd="0" destOrd="1" presId="urn:microsoft.com/office/officeart/2005/8/layout/vList5"/>
    <dgm:cxn modelId="{9178E959-01AE-41B7-91F8-2FEF5322CEA7}" type="presOf" srcId="{25E85975-B8E6-4106-972C-2BF13C0C6254}" destId="{F6B99AD6-FDF9-4050-9C9C-B0C623759C78}" srcOrd="0" destOrd="3" presId="urn:microsoft.com/office/officeart/2005/8/layout/vList5"/>
    <dgm:cxn modelId="{28592589-1BF5-44FA-A15B-9B9DACDA89F5}" srcId="{D04BFEA0-82F2-4B60-B910-294076A4BEDC}" destId="{46547E82-65C0-403A-A107-987FFB717458}" srcOrd="1" destOrd="0" parTransId="{9F54ADC4-FC80-40EE-8FA8-E638F577ADC1}" sibTransId="{2763C55B-E688-43DB-B18B-28136A193DCC}"/>
    <dgm:cxn modelId="{401CDC93-69FE-420B-B55C-BE2E9C83394B}" type="presOf" srcId="{717D5A5B-7092-477A-87CD-9A27BD49137D}" destId="{21A0E4C4-9C70-4B16-9323-C5088114C00E}" srcOrd="0" destOrd="3" presId="urn:microsoft.com/office/officeart/2005/8/layout/vList5"/>
    <dgm:cxn modelId="{3FE2639E-D065-415D-B09D-92B0441DE268}" type="presOf" srcId="{46547E82-65C0-403A-A107-987FFB717458}" destId="{DD615729-BA2E-4EBA-8E3A-ED1BF24E46F4}" srcOrd="0" destOrd="0" presId="urn:microsoft.com/office/officeart/2005/8/layout/vList5"/>
    <dgm:cxn modelId="{042306AF-ACAE-404D-B1FB-85E3368204F3}" type="presOf" srcId="{67CE2E1F-F91E-447B-9784-ABC0108C4724}" destId="{F6B99AD6-FDF9-4050-9C9C-B0C623759C78}" srcOrd="0" destOrd="2" presId="urn:microsoft.com/office/officeart/2005/8/layout/vList5"/>
    <dgm:cxn modelId="{670F45C0-D280-41E6-B485-94E32AC64DE6}" type="presOf" srcId="{FCDEAA08-ACA0-435B-BBF3-B8B4C47D9D65}" destId="{F6B99AD6-FDF9-4050-9C9C-B0C623759C78}" srcOrd="0" destOrd="1" presId="urn:microsoft.com/office/officeart/2005/8/layout/vList5"/>
    <dgm:cxn modelId="{29092EC3-0677-40BF-83B4-D39E2AE9834E}" type="presOf" srcId="{0CEB81F7-15FA-4E36-8793-DF7990727846}" destId="{F6B99AD6-FDF9-4050-9C9C-B0C623759C78}" srcOrd="0" destOrd="0" presId="urn:microsoft.com/office/officeart/2005/8/layout/vList5"/>
    <dgm:cxn modelId="{7BF80EE4-F609-46ED-9348-7B114098F7AE}" srcId="{C6D2F125-4979-4446-A2D0-1BF57C50EEA5}" destId="{177DAE1E-8AD1-45E5-81C1-D27B12CBCD38}" srcOrd="1" destOrd="0" parTransId="{770E1779-631E-4443-80BA-1396BC5A0ACD}" sibTransId="{01720E64-1D65-417C-A147-6CB2685F677A}"/>
    <dgm:cxn modelId="{FCA8CEF0-AA8E-4F23-81F0-E22AA0D642B6}" srcId="{C6D2F125-4979-4446-A2D0-1BF57C50EEA5}" destId="{4C747329-DF5D-4289-834E-D042D5764088}" srcOrd="0" destOrd="0" parTransId="{E7ED4B91-316E-484E-A42B-8EB93E01245E}" sibTransId="{36C54108-F54D-4C1F-9039-B79B84ED1416}"/>
    <dgm:cxn modelId="{2948D9F5-0C64-4D92-A0EA-B4E9614C576A}" srcId="{D04BFEA0-82F2-4B60-B910-294076A4BEDC}" destId="{C6D2F125-4979-4446-A2D0-1BF57C50EEA5}" srcOrd="0" destOrd="0" parTransId="{B5F77A1E-F950-455E-BB7E-9D46DF0F950E}" sibTransId="{59617541-E445-4E06-87B6-EF8FA0EFD1AB}"/>
    <dgm:cxn modelId="{F1009E77-093D-4EC2-9EB4-B9A9869E373B}" type="presParOf" srcId="{61E59D35-2462-46BF-8A06-5EE4DE2518EE}" destId="{AD516A05-32EE-40B8-ADD4-214D6532CED2}" srcOrd="0" destOrd="0" presId="urn:microsoft.com/office/officeart/2005/8/layout/vList5"/>
    <dgm:cxn modelId="{67A5E4F4-2530-480E-AD07-7CA46D82C87D}" type="presParOf" srcId="{AD516A05-32EE-40B8-ADD4-214D6532CED2}" destId="{A09FAE9E-1F56-4434-AAEF-E5ACE555539A}" srcOrd="0" destOrd="0" presId="urn:microsoft.com/office/officeart/2005/8/layout/vList5"/>
    <dgm:cxn modelId="{5105301E-3E04-47E9-8B71-164CBE06B943}" type="presParOf" srcId="{AD516A05-32EE-40B8-ADD4-214D6532CED2}" destId="{21A0E4C4-9C70-4B16-9323-C5088114C00E}" srcOrd="1" destOrd="0" presId="urn:microsoft.com/office/officeart/2005/8/layout/vList5"/>
    <dgm:cxn modelId="{9DD744C0-F0E7-4E01-AC05-35D0B2F2D03A}" type="presParOf" srcId="{61E59D35-2462-46BF-8A06-5EE4DE2518EE}" destId="{D53C90E2-5184-4D48-8C8C-E2D293EA8FB0}" srcOrd="1" destOrd="0" presId="urn:microsoft.com/office/officeart/2005/8/layout/vList5"/>
    <dgm:cxn modelId="{7D0568F2-ABB6-4F2D-AE26-C64A6C32836C}" type="presParOf" srcId="{61E59D35-2462-46BF-8A06-5EE4DE2518EE}" destId="{0DD9DF53-A5B6-424B-AD0F-D92F58ADA98E}" srcOrd="2" destOrd="0" presId="urn:microsoft.com/office/officeart/2005/8/layout/vList5"/>
    <dgm:cxn modelId="{8D5F598C-B618-4FD9-BAD2-7ECC5A878E2E}" type="presParOf" srcId="{0DD9DF53-A5B6-424B-AD0F-D92F58ADA98E}" destId="{DD615729-BA2E-4EBA-8E3A-ED1BF24E46F4}" srcOrd="0" destOrd="0" presId="urn:microsoft.com/office/officeart/2005/8/layout/vList5"/>
    <dgm:cxn modelId="{DF013E5B-4F4B-4680-B40A-0F9D1D1D1591}" type="presParOf" srcId="{0DD9DF53-A5B6-424B-AD0F-D92F58ADA98E}" destId="{F6B99AD6-FDF9-4050-9C9C-B0C623759C7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703AE-6BBA-4F46-B426-D90A9FC66C03}">
      <dsp:nvSpPr>
        <dsp:cNvPr id="0" name=""/>
        <dsp:cNvSpPr/>
      </dsp:nvSpPr>
      <dsp:spPr>
        <a:xfrm>
          <a:off x="1044" y="1254520"/>
          <a:ext cx="1315927" cy="184229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595" tIns="330200" rIns="102595" bIns="330200" numCol="1" spcCol="1270" anchor="t" anchorCtr="0">
          <a:noAutofit/>
        </a:bodyPr>
        <a:lstStyle/>
        <a:p>
          <a:pPr marL="0" lvl="0" indent="0" algn="l" defTabSz="488950">
            <a:lnSpc>
              <a:spcPct val="90000"/>
            </a:lnSpc>
            <a:spcBef>
              <a:spcPct val="0"/>
            </a:spcBef>
            <a:spcAft>
              <a:spcPct val="35000"/>
            </a:spcAft>
            <a:buNone/>
          </a:pPr>
          <a:r>
            <a:rPr lang="en-US" sz="1100" kern="1200"/>
            <a:t>Begin with Standalone Model</a:t>
          </a:r>
        </a:p>
      </dsp:txBody>
      <dsp:txXfrm>
        <a:off x="1044" y="1954593"/>
        <a:ext cx="1315927" cy="1105378"/>
      </dsp:txXfrm>
    </dsp:sp>
    <dsp:sp modelId="{73025310-4736-46F9-B290-C567E2144144}">
      <dsp:nvSpPr>
        <dsp:cNvPr id="0" name=""/>
        <dsp:cNvSpPr/>
      </dsp:nvSpPr>
      <dsp:spPr>
        <a:xfrm>
          <a:off x="382663" y="1438749"/>
          <a:ext cx="552689" cy="55268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90" tIns="12700" rIns="43090" bIns="12700" numCol="1" spcCol="1270" anchor="ctr" anchorCtr="0">
          <a:noAutofit/>
        </a:bodyPr>
        <a:lstStyle/>
        <a:p>
          <a:pPr marL="0" lvl="0" indent="0" algn="ctr" defTabSz="1155700">
            <a:lnSpc>
              <a:spcPct val="90000"/>
            </a:lnSpc>
            <a:spcBef>
              <a:spcPct val="0"/>
            </a:spcBef>
            <a:spcAft>
              <a:spcPct val="35000"/>
            </a:spcAft>
            <a:buNone/>
          </a:pPr>
          <a:r>
            <a:rPr lang="en-US" sz="2600" kern="1200"/>
            <a:t>1</a:t>
          </a:r>
        </a:p>
      </dsp:txBody>
      <dsp:txXfrm>
        <a:off x="463602" y="1519688"/>
        <a:ext cx="390811" cy="390811"/>
      </dsp:txXfrm>
    </dsp:sp>
    <dsp:sp modelId="{0C64D127-6EF9-4860-89E3-B4E67897E86F}">
      <dsp:nvSpPr>
        <dsp:cNvPr id="0" name=""/>
        <dsp:cNvSpPr/>
      </dsp:nvSpPr>
      <dsp:spPr>
        <a:xfrm>
          <a:off x="1044" y="3096745"/>
          <a:ext cx="1315927" cy="72"/>
        </a:xfrm>
        <a:prstGeom prst="rect">
          <a:avLst/>
        </a:prstGeom>
        <a:solidFill>
          <a:schemeClr val="accent2">
            <a:hueOff val="-132306"/>
            <a:satOff val="-7630"/>
            <a:lumOff val="784"/>
            <a:alphaOff val="0"/>
          </a:schemeClr>
        </a:solidFill>
        <a:ln w="12700" cap="flat" cmpd="sng" algn="ctr">
          <a:solidFill>
            <a:schemeClr val="accent2">
              <a:hueOff val="-132306"/>
              <a:satOff val="-7630"/>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FCD229-2E6F-40F4-BA1D-5D79D95F4D80}">
      <dsp:nvSpPr>
        <dsp:cNvPr id="0" name=""/>
        <dsp:cNvSpPr/>
      </dsp:nvSpPr>
      <dsp:spPr>
        <a:xfrm>
          <a:off x="1448564" y="1254520"/>
          <a:ext cx="1315927" cy="1842297"/>
        </a:xfrm>
        <a:prstGeom prst="rect">
          <a:avLst/>
        </a:prstGeom>
        <a:solidFill>
          <a:schemeClr val="accent2">
            <a:tint val="40000"/>
            <a:alpha val="90000"/>
            <a:hueOff val="-169845"/>
            <a:satOff val="-15069"/>
            <a:lumOff val="-154"/>
            <a:alphaOff val="0"/>
          </a:schemeClr>
        </a:solidFill>
        <a:ln w="12700" cap="flat" cmpd="sng" algn="ctr">
          <a:solidFill>
            <a:schemeClr val="accent2">
              <a:tint val="40000"/>
              <a:alpha val="90000"/>
              <a:hueOff val="-169845"/>
              <a:satOff val="-15069"/>
              <a:lumOff val="-1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595" tIns="330200" rIns="102595" bIns="330200" numCol="1" spcCol="1270" anchor="t" anchorCtr="0">
          <a:noAutofit/>
        </a:bodyPr>
        <a:lstStyle/>
        <a:p>
          <a:pPr marL="0" lvl="0" indent="0" algn="l" defTabSz="488950">
            <a:lnSpc>
              <a:spcPct val="90000"/>
            </a:lnSpc>
            <a:spcBef>
              <a:spcPct val="0"/>
            </a:spcBef>
            <a:spcAft>
              <a:spcPct val="35000"/>
            </a:spcAft>
            <a:buNone/>
          </a:pPr>
          <a:r>
            <a:rPr lang="en-US" sz="1100" kern="1200"/>
            <a:t>Add New Page for Acquisition Assumptions</a:t>
          </a:r>
        </a:p>
      </dsp:txBody>
      <dsp:txXfrm>
        <a:off x="1448564" y="1954593"/>
        <a:ext cx="1315927" cy="1105378"/>
      </dsp:txXfrm>
    </dsp:sp>
    <dsp:sp modelId="{6999C088-20FE-4282-8BF1-0060E20D644B}">
      <dsp:nvSpPr>
        <dsp:cNvPr id="0" name=""/>
        <dsp:cNvSpPr/>
      </dsp:nvSpPr>
      <dsp:spPr>
        <a:xfrm>
          <a:off x="1830183" y="1438749"/>
          <a:ext cx="552689" cy="552689"/>
        </a:xfrm>
        <a:prstGeom prst="ellipse">
          <a:avLst/>
        </a:prstGeom>
        <a:solidFill>
          <a:schemeClr val="accent2">
            <a:hueOff val="-264611"/>
            <a:satOff val="-15260"/>
            <a:lumOff val="1569"/>
            <a:alphaOff val="0"/>
          </a:schemeClr>
        </a:solidFill>
        <a:ln w="12700" cap="flat" cmpd="sng" algn="ctr">
          <a:solidFill>
            <a:schemeClr val="accent2">
              <a:hueOff val="-264611"/>
              <a:satOff val="-15260"/>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90" tIns="12700" rIns="43090" bIns="12700" numCol="1" spcCol="1270" anchor="ctr" anchorCtr="0">
          <a:noAutofit/>
        </a:bodyPr>
        <a:lstStyle/>
        <a:p>
          <a:pPr marL="0" lvl="0" indent="0" algn="ctr" defTabSz="1155700">
            <a:lnSpc>
              <a:spcPct val="90000"/>
            </a:lnSpc>
            <a:spcBef>
              <a:spcPct val="0"/>
            </a:spcBef>
            <a:spcAft>
              <a:spcPct val="35000"/>
            </a:spcAft>
            <a:buNone/>
          </a:pPr>
          <a:r>
            <a:rPr lang="en-US" sz="2600" kern="1200"/>
            <a:t>2</a:t>
          </a:r>
        </a:p>
      </dsp:txBody>
      <dsp:txXfrm>
        <a:off x="1911122" y="1519688"/>
        <a:ext cx="390811" cy="390811"/>
      </dsp:txXfrm>
    </dsp:sp>
    <dsp:sp modelId="{DEC885A1-384D-4015-857B-D5EB32AC7D06}">
      <dsp:nvSpPr>
        <dsp:cNvPr id="0" name=""/>
        <dsp:cNvSpPr/>
      </dsp:nvSpPr>
      <dsp:spPr>
        <a:xfrm>
          <a:off x="1448564" y="3096745"/>
          <a:ext cx="1315927" cy="72"/>
        </a:xfrm>
        <a:prstGeom prst="rect">
          <a:avLst/>
        </a:prstGeom>
        <a:solidFill>
          <a:schemeClr val="accent2">
            <a:hueOff val="-396917"/>
            <a:satOff val="-22889"/>
            <a:lumOff val="2353"/>
            <a:alphaOff val="0"/>
          </a:schemeClr>
        </a:solidFill>
        <a:ln w="12700" cap="flat" cmpd="sng" algn="ctr">
          <a:solidFill>
            <a:schemeClr val="accent2">
              <a:hueOff val="-396917"/>
              <a:satOff val="-22889"/>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5967C-061C-4336-9196-FD70DED488CD}">
      <dsp:nvSpPr>
        <dsp:cNvPr id="0" name=""/>
        <dsp:cNvSpPr/>
      </dsp:nvSpPr>
      <dsp:spPr>
        <a:xfrm>
          <a:off x="2896084" y="1254520"/>
          <a:ext cx="1315927" cy="1842297"/>
        </a:xfrm>
        <a:prstGeom prst="rect">
          <a:avLst/>
        </a:prstGeom>
        <a:solidFill>
          <a:schemeClr val="accent2">
            <a:tint val="40000"/>
            <a:alpha val="90000"/>
            <a:hueOff val="-339690"/>
            <a:satOff val="-30138"/>
            <a:lumOff val="-308"/>
            <a:alphaOff val="0"/>
          </a:schemeClr>
        </a:solidFill>
        <a:ln w="12700" cap="flat" cmpd="sng" algn="ctr">
          <a:solidFill>
            <a:schemeClr val="accent2">
              <a:tint val="40000"/>
              <a:alpha val="90000"/>
              <a:hueOff val="-339690"/>
              <a:satOff val="-30138"/>
              <a:lumOff val="-3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595" tIns="330200" rIns="102595" bIns="330200" numCol="1" spcCol="1270" anchor="t" anchorCtr="0">
          <a:noAutofit/>
        </a:bodyPr>
        <a:lstStyle/>
        <a:p>
          <a:pPr marL="0" lvl="0" indent="0" algn="l" defTabSz="488950">
            <a:lnSpc>
              <a:spcPct val="90000"/>
            </a:lnSpc>
            <a:spcBef>
              <a:spcPct val="0"/>
            </a:spcBef>
            <a:spcAft>
              <a:spcPct val="35000"/>
            </a:spcAft>
            <a:buNone/>
          </a:pPr>
          <a:r>
            <a:rPr lang="en-US" sz="1100" kern="1200"/>
            <a:t>Create Sources and Uses and Pro-Forma</a:t>
          </a:r>
        </a:p>
      </dsp:txBody>
      <dsp:txXfrm>
        <a:off x="2896084" y="1954593"/>
        <a:ext cx="1315927" cy="1105378"/>
      </dsp:txXfrm>
    </dsp:sp>
    <dsp:sp modelId="{DEFEB268-6963-4086-890B-C87C7163AD86}">
      <dsp:nvSpPr>
        <dsp:cNvPr id="0" name=""/>
        <dsp:cNvSpPr/>
      </dsp:nvSpPr>
      <dsp:spPr>
        <a:xfrm>
          <a:off x="3277702" y="1438749"/>
          <a:ext cx="552689" cy="552689"/>
        </a:xfrm>
        <a:prstGeom prst="ellipse">
          <a:avLst/>
        </a:prstGeom>
        <a:solidFill>
          <a:schemeClr val="accent2">
            <a:hueOff val="-529223"/>
            <a:satOff val="-30519"/>
            <a:lumOff val="3137"/>
            <a:alphaOff val="0"/>
          </a:schemeClr>
        </a:solidFill>
        <a:ln w="12700" cap="flat" cmpd="sng" algn="ctr">
          <a:solidFill>
            <a:schemeClr val="accent2">
              <a:hueOff val="-529223"/>
              <a:satOff val="-30519"/>
              <a:lumOff val="31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90" tIns="12700" rIns="43090" bIns="12700" numCol="1" spcCol="1270" anchor="ctr" anchorCtr="0">
          <a:noAutofit/>
        </a:bodyPr>
        <a:lstStyle/>
        <a:p>
          <a:pPr marL="0" lvl="0" indent="0" algn="ctr" defTabSz="1155700">
            <a:lnSpc>
              <a:spcPct val="90000"/>
            </a:lnSpc>
            <a:spcBef>
              <a:spcPct val="0"/>
            </a:spcBef>
            <a:spcAft>
              <a:spcPct val="35000"/>
            </a:spcAft>
            <a:buNone/>
          </a:pPr>
          <a:r>
            <a:rPr lang="en-US" sz="2600" kern="1200"/>
            <a:t>3</a:t>
          </a:r>
        </a:p>
      </dsp:txBody>
      <dsp:txXfrm>
        <a:off x="3358641" y="1519688"/>
        <a:ext cx="390811" cy="390811"/>
      </dsp:txXfrm>
    </dsp:sp>
    <dsp:sp modelId="{BE107D94-1A8A-41E3-A8D5-7CBCE846B861}">
      <dsp:nvSpPr>
        <dsp:cNvPr id="0" name=""/>
        <dsp:cNvSpPr/>
      </dsp:nvSpPr>
      <dsp:spPr>
        <a:xfrm>
          <a:off x="2896084" y="3096745"/>
          <a:ext cx="1315927" cy="72"/>
        </a:xfrm>
        <a:prstGeom prst="rect">
          <a:avLst/>
        </a:prstGeom>
        <a:solidFill>
          <a:schemeClr val="accent2">
            <a:hueOff val="-661529"/>
            <a:satOff val="-38149"/>
            <a:lumOff val="3922"/>
            <a:alphaOff val="0"/>
          </a:schemeClr>
        </a:solidFill>
        <a:ln w="12700" cap="flat" cmpd="sng" algn="ctr">
          <a:solidFill>
            <a:schemeClr val="accent2">
              <a:hueOff val="-661529"/>
              <a:satOff val="-38149"/>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B98A1-9140-4288-9631-8438FE44C805}">
      <dsp:nvSpPr>
        <dsp:cNvPr id="0" name=""/>
        <dsp:cNvSpPr/>
      </dsp:nvSpPr>
      <dsp:spPr>
        <a:xfrm>
          <a:off x="4343603" y="1254520"/>
          <a:ext cx="1315927" cy="1842297"/>
        </a:xfrm>
        <a:prstGeom prst="rect">
          <a:avLst/>
        </a:prstGeom>
        <a:solidFill>
          <a:schemeClr val="accent2">
            <a:tint val="40000"/>
            <a:alpha val="90000"/>
            <a:hueOff val="-509536"/>
            <a:satOff val="-45208"/>
            <a:lumOff val="-461"/>
            <a:alphaOff val="0"/>
          </a:schemeClr>
        </a:solidFill>
        <a:ln w="12700" cap="flat" cmpd="sng" algn="ctr">
          <a:solidFill>
            <a:schemeClr val="accent2">
              <a:tint val="40000"/>
              <a:alpha val="90000"/>
              <a:hueOff val="-509536"/>
              <a:satOff val="-45208"/>
              <a:lumOff val="-4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595" tIns="330200" rIns="102595" bIns="330200" numCol="1" spcCol="1270" anchor="t" anchorCtr="0">
          <a:noAutofit/>
        </a:bodyPr>
        <a:lstStyle/>
        <a:p>
          <a:pPr marL="0" lvl="0" indent="0" algn="l" defTabSz="488950">
            <a:lnSpc>
              <a:spcPct val="90000"/>
            </a:lnSpc>
            <a:spcBef>
              <a:spcPct val="0"/>
            </a:spcBef>
            <a:spcAft>
              <a:spcPct val="35000"/>
            </a:spcAft>
            <a:buNone/>
          </a:pPr>
          <a:r>
            <a:rPr lang="en-US" sz="1100" kern="1200"/>
            <a:t>Include New Page for Acquisition Model</a:t>
          </a:r>
        </a:p>
      </dsp:txBody>
      <dsp:txXfrm>
        <a:off x="4343603" y="1954593"/>
        <a:ext cx="1315927" cy="1105378"/>
      </dsp:txXfrm>
    </dsp:sp>
    <dsp:sp modelId="{CB74E764-8EAA-402E-B666-46F56EC4C7E2}">
      <dsp:nvSpPr>
        <dsp:cNvPr id="0" name=""/>
        <dsp:cNvSpPr/>
      </dsp:nvSpPr>
      <dsp:spPr>
        <a:xfrm>
          <a:off x="4725222" y="1438749"/>
          <a:ext cx="552689" cy="552689"/>
        </a:xfrm>
        <a:prstGeom prst="ellipse">
          <a:avLst/>
        </a:prstGeom>
        <a:solidFill>
          <a:schemeClr val="accent2">
            <a:hueOff val="-793834"/>
            <a:satOff val="-45779"/>
            <a:lumOff val="4706"/>
            <a:alphaOff val="0"/>
          </a:schemeClr>
        </a:solidFill>
        <a:ln w="12700" cap="flat" cmpd="sng" algn="ctr">
          <a:solidFill>
            <a:schemeClr val="accent2">
              <a:hueOff val="-793834"/>
              <a:satOff val="-45779"/>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90" tIns="12700" rIns="43090" bIns="12700" numCol="1" spcCol="1270" anchor="ctr" anchorCtr="0">
          <a:noAutofit/>
        </a:bodyPr>
        <a:lstStyle/>
        <a:p>
          <a:pPr marL="0" lvl="0" indent="0" algn="ctr" defTabSz="1155700">
            <a:lnSpc>
              <a:spcPct val="90000"/>
            </a:lnSpc>
            <a:spcBef>
              <a:spcPct val="0"/>
            </a:spcBef>
            <a:spcAft>
              <a:spcPct val="35000"/>
            </a:spcAft>
            <a:buNone/>
          </a:pPr>
          <a:r>
            <a:rPr lang="en-US" sz="2600" kern="1200"/>
            <a:t>4</a:t>
          </a:r>
        </a:p>
      </dsp:txBody>
      <dsp:txXfrm>
        <a:off x="4806161" y="1519688"/>
        <a:ext cx="390811" cy="390811"/>
      </dsp:txXfrm>
    </dsp:sp>
    <dsp:sp modelId="{E0AC9475-8696-4708-BE50-155D369D084C}">
      <dsp:nvSpPr>
        <dsp:cNvPr id="0" name=""/>
        <dsp:cNvSpPr/>
      </dsp:nvSpPr>
      <dsp:spPr>
        <a:xfrm>
          <a:off x="4343603" y="3096745"/>
          <a:ext cx="1315927" cy="72"/>
        </a:xfrm>
        <a:prstGeom prst="rect">
          <a:avLst/>
        </a:prstGeom>
        <a:solidFill>
          <a:schemeClr val="accent2">
            <a:hueOff val="-926140"/>
            <a:satOff val="-53409"/>
            <a:lumOff val="5491"/>
            <a:alphaOff val="0"/>
          </a:schemeClr>
        </a:solidFill>
        <a:ln w="12700" cap="flat" cmpd="sng" algn="ctr">
          <a:solidFill>
            <a:schemeClr val="accent2">
              <a:hueOff val="-926140"/>
              <a:satOff val="-53409"/>
              <a:lumOff val="54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AC4512-E39C-4DA2-A717-A50EBCAD09D1}">
      <dsp:nvSpPr>
        <dsp:cNvPr id="0" name=""/>
        <dsp:cNvSpPr/>
      </dsp:nvSpPr>
      <dsp:spPr>
        <a:xfrm>
          <a:off x="5791123" y="1254520"/>
          <a:ext cx="1315927" cy="1842297"/>
        </a:xfrm>
        <a:prstGeom prst="rect">
          <a:avLst/>
        </a:prstGeom>
        <a:solidFill>
          <a:schemeClr val="accent2">
            <a:tint val="40000"/>
            <a:alpha val="90000"/>
            <a:hueOff val="-679381"/>
            <a:satOff val="-60277"/>
            <a:lumOff val="-615"/>
            <a:alphaOff val="0"/>
          </a:schemeClr>
        </a:solidFill>
        <a:ln w="12700" cap="flat" cmpd="sng" algn="ctr">
          <a:solidFill>
            <a:schemeClr val="accent2">
              <a:tint val="40000"/>
              <a:alpha val="90000"/>
              <a:hueOff val="-679381"/>
              <a:satOff val="-60277"/>
              <a:lumOff val="-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595" tIns="330200" rIns="102595" bIns="330200" numCol="1" spcCol="1270" anchor="t" anchorCtr="0">
          <a:noAutofit/>
        </a:bodyPr>
        <a:lstStyle/>
        <a:p>
          <a:pPr marL="0" lvl="0" indent="0" algn="l" defTabSz="488950">
            <a:lnSpc>
              <a:spcPct val="90000"/>
            </a:lnSpc>
            <a:spcBef>
              <a:spcPct val="0"/>
            </a:spcBef>
            <a:spcAft>
              <a:spcPct val="35000"/>
            </a:spcAft>
            <a:buNone/>
          </a:pPr>
          <a:r>
            <a:rPr lang="en-US" sz="1100" kern="1200"/>
            <a:t>Add Provision for Exit and Switch</a:t>
          </a:r>
        </a:p>
      </dsp:txBody>
      <dsp:txXfrm>
        <a:off x="5791123" y="1954593"/>
        <a:ext cx="1315927" cy="1105378"/>
      </dsp:txXfrm>
    </dsp:sp>
    <dsp:sp modelId="{83839A5F-E4B4-4605-8C77-AA399BFCBE2D}">
      <dsp:nvSpPr>
        <dsp:cNvPr id="0" name=""/>
        <dsp:cNvSpPr/>
      </dsp:nvSpPr>
      <dsp:spPr>
        <a:xfrm>
          <a:off x="6172742" y="1438749"/>
          <a:ext cx="552689" cy="552689"/>
        </a:xfrm>
        <a:prstGeom prst="ellipse">
          <a:avLst/>
        </a:prstGeom>
        <a:solidFill>
          <a:schemeClr val="accent2">
            <a:hueOff val="-1058446"/>
            <a:satOff val="-61039"/>
            <a:lumOff val="6275"/>
            <a:alphaOff val="0"/>
          </a:schemeClr>
        </a:solidFill>
        <a:ln w="12700" cap="flat" cmpd="sng" algn="ctr">
          <a:solidFill>
            <a:schemeClr val="accent2">
              <a:hueOff val="-1058446"/>
              <a:satOff val="-61039"/>
              <a:lumOff val="62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90" tIns="12700" rIns="43090" bIns="12700" numCol="1" spcCol="1270" anchor="ctr" anchorCtr="0">
          <a:noAutofit/>
        </a:bodyPr>
        <a:lstStyle/>
        <a:p>
          <a:pPr marL="0" lvl="0" indent="0" algn="ctr" defTabSz="1155700">
            <a:lnSpc>
              <a:spcPct val="90000"/>
            </a:lnSpc>
            <a:spcBef>
              <a:spcPct val="0"/>
            </a:spcBef>
            <a:spcAft>
              <a:spcPct val="35000"/>
            </a:spcAft>
            <a:buNone/>
          </a:pPr>
          <a:r>
            <a:rPr lang="en-US" sz="2600" kern="1200"/>
            <a:t>5</a:t>
          </a:r>
        </a:p>
      </dsp:txBody>
      <dsp:txXfrm>
        <a:off x="6253681" y="1519688"/>
        <a:ext cx="390811" cy="390811"/>
      </dsp:txXfrm>
    </dsp:sp>
    <dsp:sp modelId="{18F96242-77B0-4312-9F1F-5C5D53DA3FB5}">
      <dsp:nvSpPr>
        <dsp:cNvPr id="0" name=""/>
        <dsp:cNvSpPr/>
      </dsp:nvSpPr>
      <dsp:spPr>
        <a:xfrm>
          <a:off x="5791123" y="3096745"/>
          <a:ext cx="1315927" cy="72"/>
        </a:xfrm>
        <a:prstGeom prst="rect">
          <a:avLst/>
        </a:prstGeom>
        <a:solidFill>
          <a:schemeClr val="accent2">
            <a:hueOff val="-1190752"/>
            <a:satOff val="-68668"/>
            <a:lumOff val="7059"/>
            <a:alphaOff val="0"/>
          </a:schemeClr>
        </a:solidFill>
        <a:ln w="12700" cap="flat" cmpd="sng" algn="ctr">
          <a:solidFill>
            <a:schemeClr val="accent2">
              <a:hueOff val="-1190752"/>
              <a:satOff val="-68668"/>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2F7516-95AA-489F-BF72-DCE83436AEB4}">
      <dsp:nvSpPr>
        <dsp:cNvPr id="0" name=""/>
        <dsp:cNvSpPr/>
      </dsp:nvSpPr>
      <dsp:spPr>
        <a:xfrm>
          <a:off x="7238643" y="1254520"/>
          <a:ext cx="1315927" cy="184229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595" tIns="330200" rIns="102595" bIns="330200" numCol="1" spcCol="1270" anchor="t" anchorCtr="0">
          <a:noAutofit/>
        </a:bodyPr>
        <a:lstStyle/>
        <a:p>
          <a:pPr marL="0" lvl="0" indent="0" algn="l" defTabSz="488950">
            <a:lnSpc>
              <a:spcPct val="90000"/>
            </a:lnSpc>
            <a:spcBef>
              <a:spcPct val="0"/>
            </a:spcBef>
            <a:spcAft>
              <a:spcPct val="35000"/>
            </a:spcAft>
            <a:buNone/>
          </a:pPr>
          <a:r>
            <a:rPr lang="en-US" sz="1100" kern="1200"/>
            <a:t>Present Results of Acquisition Model</a:t>
          </a:r>
        </a:p>
      </dsp:txBody>
      <dsp:txXfrm>
        <a:off x="7238643" y="1954593"/>
        <a:ext cx="1315927" cy="1105378"/>
      </dsp:txXfrm>
    </dsp:sp>
    <dsp:sp modelId="{426220AD-F50C-43E1-8928-29C8156F1732}">
      <dsp:nvSpPr>
        <dsp:cNvPr id="0" name=""/>
        <dsp:cNvSpPr/>
      </dsp:nvSpPr>
      <dsp:spPr>
        <a:xfrm>
          <a:off x="7620262" y="1438749"/>
          <a:ext cx="552689" cy="552689"/>
        </a:xfrm>
        <a:prstGeom prst="ellipse">
          <a:avLst/>
        </a:prstGeom>
        <a:solidFill>
          <a:schemeClr val="accent2">
            <a:hueOff val="-1323057"/>
            <a:satOff val="-76298"/>
            <a:lumOff val="7844"/>
            <a:alphaOff val="0"/>
          </a:schemeClr>
        </a:solidFill>
        <a:ln w="12700" cap="flat" cmpd="sng" algn="ctr">
          <a:solidFill>
            <a:schemeClr val="accent2">
              <a:hueOff val="-1323057"/>
              <a:satOff val="-76298"/>
              <a:lumOff val="78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90" tIns="12700" rIns="43090" bIns="12700" numCol="1" spcCol="1270" anchor="ctr" anchorCtr="0">
          <a:noAutofit/>
        </a:bodyPr>
        <a:lstStyle/>
        <a:p>
          <a:pPr marL="0" lvl="0" indent="0" algn="ctr" defTabSz="1155700">
            <a:lnSpc>
              <a:spcPct val="90000"/>
            </a:lnSpc>
            <a:spcBef>
              <a:spcPct val="0"/>
            </a:spcBef>
            <a:spcAft>
              <a:spcPct val="35000"/>
            </a:spcAft>
            <a:buNone/>
          </a:pPr>
          <a:r>
            <a:rPr lang="en-US" sz="2600" kern="1200"/>
            <a:t>6</a:t>
          </a:r>
        </a:p>
      </dsp:txBody>
      <dsp:txXfrm>
        <a:off x="7701201" y="1519688"/>
        <a:ext cx="390811" cy="390811"/>
      </dsp:txXfrm>
    </dsp:sp>
    <dsp:sp modelId="{78047E95-2144-4A8E-BC4D-2EC8A7762911}">
      <dsp:nvSpPr>
        <dsp:cNvPr id="0" name=""/>
        <dsp:cNvSpPr/>
      </dsp:nvSpPr>
      <dsp:spPr>
        <a:xfrm>
          <a:off x="7238643" y="3096745"/>
          <a:ext cx="1315927"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A7058-9A98-4776-BBE5-7A0E4B6A9CAF}">
      <dsp:nvSpPr>
        <dsp:cNvPr id="0" name=""/>
        <dsp:cNvSpPr/>
      </dsp:nvSpPr>
      <dsp:spPr>
        <a:xfrm>
          <a:off x="824" y="777905"/>
          <a:ext cx="1930410" cy="965205"/>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We will see the P/E and EV/EBITDA are driven by returns, growth and risk.</a:t>
          </a:r>
        </a:p>
      </dsp:txBody>
      <dsp:txXfrm>
        <a:off x="29094" y="806175"/>
        <a:ext cx="1873870" cy="908665"/>
      </dsp:txXfrm>
    </dsp:sp>
    <dsp:sp modelId="{469A2747-4D40-4053-8B8C-914FF1F15CD1}">
      <dsp:nvSpPr>
        <dsp:cNvPr id="0" name=""/>
        <dsp:cNvSpPr/>
      </dsp:nvSpPr>
      <dsp:spPr>
        <a:xfrm>
          <a:off x="2413838" y="777905"/>
          <a:ext cx="1930410" cy="965205"/>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Therefore review P/E ratio in the context of things that can be measured:</a:t>
          </a:r>
        </a:p>
      </dsp:txBody>
      <dsp:txXfrm>
        <a:off x="2442108" y="806175"/>
        <a:ext cx="1873870" cy="908665"/>
      </dsp:txXfrm>
    </dsp:sp>
    <dsp:sp modelId="{46E00DD5-D0C4-4F2A-862A-1BA5827AFBE7}">
      <dsp:nvSpPr>
        <dsp:cNvPr id="0" name=""/>
        <dsp:cNvSpPr/>
      </dsp:nvSpPr>
      <dsp:spPr>
        <a:xfrm>
          <a:off x="2606879" y="1743111"/>
          <a:ext cx="193041" cy="723904"/>
        </a:xfrm>
        <a:custGeom>
          <a:avLst/>
          <a:gdLst/>
          <a:ahLst/>
          <a:cxnLst/>
          <a:rect l="0" t="0" r="0" b="0"/>
          <a:pathLst>
            <a:path>
              <a:moveTo>
                <a:pt x="0" y="0"/>
              </a:moveTo>
              <a:lnTo>
                <a:pt x="0" y="723904"/>
              </a:lnTo>
              <a:lnTo>
                <a:pt x="193041" y="72390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F14A2-CD74-4173-B433-7DBEFDF2309B}">
      <dsp:nvSpPr>
        <dsp:cNvPr id="0" name=""/>
        <dsp:cNvSpPr/>
      </dsp:nvSpPr>
      <dsp:spPr>
        <a:xfrm>
          <a:off x="2799920" y="1984412"/>
          <a:ext cx="1544328" cy="965205"/>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First, Growth</a:t>
          </a:r>
        </a:p>
      </dsp:txBody>
      <dsp:txXfrm>
        <a:off x="2828190" y="2012682"/>
        <a:ext cx="1487788" cy="908665"/>
      </dsp:txXfrm>
    </dsp:sp>
    <dsp:sp modelId="{C424FC1E-0D48-414D-A32A-55B2334506C9}">
      <dsp:nvSpPr>
        <dsp:cNvPr id="0" name=""/>
        <dsp:cNvSpPr/>
      </dsp:nvSpPr>
      <dsp:spPr>
        <a:xfrm>
          <a:off x="2606879" y="1743111"/>
          <a:ext cx="193041" cy="1930410"/>
        </a:xfrm>
        <a:custGeom>
          <a:avLst/>
          <a:gdLst/>
          <a:ahLst/>
          <a:cxnLst/>
          <a:rect l="0" t="0" r="0" b="0"/>
          <a:pathLst>
            <a:path>
              <a:moveTo>
                <a:pt x="0" y="0"/>
              </a:moveTo>
              <a:lnTo>
                <a:pt x="0" y="1930410"/>
              </a:lnTo>
              <a:lnTo>
                <a:pt x="193041" y="193041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A2D579-85B9-4570-B0C1-C4E29774EB68}">
      <dsp:nvSpPr>
        <dsp:cNvPr id="0" name=""/>
        <dsp:cNvSpPr/>
      </dsp:nvSpPr>
      <dsp:spPr>
        <a:xfrm>
          <a:off x="2799920" y="3190919"/>
          <a:ext cx="1544328" cy="965205"/>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Second, Returns</a:t>
          </a:r>
        </a:p>
      </dsp:txBody>
      <dsp:txXfrm>
        <a:off x="2828190" y="3219189"/>
        <a:ext cx="1487788" cy="908665"/>
      </dsp:txXfrm>
    </dsp:sp>
    <dsp:sp modelId="{C8862228-4298-4A74-9D86-7C2B72E49D2B}">
      <dsp:nvSpPr>
        <dsp:cNvPr id="0" name=""/>
        <dsp:cNvSpPr/>
      </dsp:nvSpPr>
      <dsp:spPr>
        <a:xfrm>
          <a:off x="4826852" y="777905"/>
          <a:ext cx="1930410" cy="965205"/>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Start with Multiples for the Beer and Beverage Industry</a:t>
          </a:r>
        </a:p>
      </dsp:txBody>
      <dsp:txXfrm>
        <a:off x="4855122" y="806175"/>
        <a:ext cx="1873870" cy="908665"/>
      </dsp:txXfrm>
    </dsp:sp>
    <dsp:sp modelId="{490035D3-A331-43EA-9E32-93D7470121FD}">
      <dsp:nvSpPr>
        <dsp:cNvPr id="0" name=""/>
        <dsp:cNvSpPr/>
      </dsp:nvSpPr>
      <dsp:spPr>
        <a:xfrm>
          <a:off x="5019893" y="1743111"/>
          <a:ext cx="193041" cy="723904"/>
        </a:xfrm>
        <a:custGeom>
          <a:avLst/>
          <a:gdLst/>
          <a:ahLst/>
          <a:cxnLst/>
          <a:rect l="0" t="0" r="0" b="0"/>
          <a:pathLst>
            <a:path>
              <a:moveTo>
                <a:pt x="0" y="0"/>
              </a:moveTo>
              <a:lnTo>
                <a:pt x="0" y="723904"/>
              </a:lnTo>
              <a:lnTo>
                <a:pt x="193041" y="72390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5C0818-53A6-40A3-B7ED-D642903CD157}">
      <dsp:nvSpPr>
        <dsp:cNvPr id="0" name=""/>
        <dsp:cNvSpPr/>
      </dsp:nvSpPr>
      <dsp:spPr>
        <a:xfrm>
          <a:off x="5212934" y="1984412"/>
          <a:ext cx="1544328" cy="965205"/>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Try to find stable ratios if risks, growth and returns are stable.</a:t>
          </a:r>
        </a:p>
      </dsp:txBody>
      <dsp:txXfrm>
        <a:off x="5241204" y="2012682"/>
        <a:ext cx="1487788" cy="908665"/>
      </dsp:txXfrm>
    </dsp:sp>
    <dsp:sp modelId="{4DF91603-5655-44F0-9712-D60D64A2BD0C}">
      <dsp:nvSpPr>
        <dsp:cNvPr id="0" name=""/>
        <dsp:cNvSpPr/>
      </dsp:nvSpPr>
      <dsp:spPr>
        <a:xfrm>
          <a:off x="5019893" y="1743111"/>
          <a:ext cx="193041" cy="1930410"/>
        </a:xfrm>
        <a:custGeom>
          <a:avLst/>
          <a:gdLst/>
          <a:ahLst/>
          <a:cxnLst/>
          <a:rect l="0" t="0" r="0" b="0"/>
          <a:pathLst>
            <a:path>
              <a:moveTo>
                <a:pt x="0" y="0"/>
              </a:moveTo>
              <a:lnTo>
                <a:pt x="0" y="1930410"/>
              </a:lnTo>
              <a:lnTo>
                <a:pt x="193041" y="193041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1202E8-81BD-4F99-BE5F-7EDBCD7E2333}">
      <dsp:nvSpPr>
        <dsp:cNvPr id="0" name=""/>
        <dsp:cNvSpPr/>
      </dsp:nvSpPr>
      <dsp:spPr>
        <a:xfrm>
          <a:off x="5212934" y="3190919"/>
          <a:ext cx="1544328" cy="965205"/>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Try to explain high and low multiples</a:t>
          </a:r>
        </a:p>
      </dsp:txBody>
      <dsp:txXfrm>
        <a:off x="5241204" y="3219189"/>
        <a:ext cx="1487788" cy="908665"/>
      </dsp:txXfrm>
    </dsp:sp>
    <dsp:sp modelId="{82CF97F1-D4C5-4EE9-8A79-BF93D0182D80}">
      <dsp:nvSpPr>
        <dsp:cNvPr id="0" name=""/>
        <dsp:cNvSpPr/>
      </dsp:nvSpPr>
      <dsp:spPr>
        <a:xfrm>
          <a:off x="5019893" y="1743111"/>
          <a:ext cx="193041" cy="3136917"/>
        </a:xfrm>
        <a:custGeom>
          <a:avLst/>
          <a:gdLst/>
          <a:ahLst/>
          <a:cxnLst/>
          <a:rect l="0" t="0" r="0" b="0"/>
          <a:pathLst>
            <a:path>
              <a:moveTo>
                <a:pt x="0" y="0"/>
              </a:moveTo>
              <a:lnTo>
                <a:pt x="0" y="3136917"/>
              </a:lnTo>
              <a:lnTo>
                <a:pt x="193041" y="3136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27E185-2E23-466A-9021-D85712F8B1C2}">
      <dsp:nvSpPr>
        <dsp:cNvPr id="0" name=""/>
        <dsp:cNvSpPr/>
      </dsp:nvSpPr>
      <dsp:spPr>
        <a:xfrm>
          <a:off x="5212934" y="4397425"/>
          <a:ext cx="1544328" cy="965205"/>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Look at P/E, EV/EBITDA and EV/EBIT</a:t>
          </a:r>
        </a:p>
      </dsp:txBody>
      <dsp:txXfrm>
        <a:off x="5241204" y="4425695"/>
        <a:ext cx="1487788" cy="9086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AFAC6-F775-41EF-A6FF-A85106606C84}">
      <dsp:nvSpPr>
        <dsp:cNvPr id="0" name=""/>
        <dsp:cNvSpPr/>
      </dsp:nvSpPr>
      <dsp:spPr>
        <a:xfrm>
          <a:off x="1630311" y="2070"/>
          <a:ext cx="6521244" cy="1072281"/>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6530" tIns="272359" rIns="126530" bIns="272359" numCol="1" spcCol="1270" anchor="ctr" anchorCtr="0">
          <a:noAutofit/>
        </a:bodyPr>
        <a:lstStyle/>
        <a:p>
          <a:pPr marL="0" lvl="0" indent="0" algn="l" defTabSz="889000">
            <a:lnSpc>
              <a:spcPct val="90000"/>
            </a:lnSpc>
            <a:spcBef>
              <a:spcPct val="0"/>
            </a:spcBef>
            <a:spcAft>
              <a:spcPct val="35000"/>
            </a:spcAft>
            <a:buNone/>
          </a:pPr>
          <a:r>
            <a:rPr lang="en-US" sz="2000" kern="1200" dirty="0"/>
            <a:t>First, start reading a lot of historic financial data from financial statements with read pdf or with workbooks.open or with sec read.</a:t>
          </a:r>
        </a:p>
      </dsp:txBody>
      <dsp:txXfrm>
        <a:off x="1630311" y="2070"/>
        <a:ext cx="6521244" cy="1072281"/>
      </dsp:txXfrm>
    </dsp:sp>
    <dsp:sp modelId="{CFBAD0D5-AB77-41B4-A6BE-856C2A7C6CAC}">
      <dsp:nvSpPr>
        <dsp:cNvPr id="0" name=""/>
        <dsp:cNvSpPr/>
      </dsp:nvSpPr>
      <dsp:spPr>
        <a:xfrm>
          <a:off x="0" y="2070"/>
          <a:ext cx="1630311" cy="1072281"/>
        </a:xfrm>
        <a:prstGeom prst="rect">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271" tIns="105918" rIns="86271" bIns="105918" numCol="1" spcCol="1270" anchor="ctr" anchorCtr="0">
          <a:noAutofit/>
        </a:bodyPr>
        <a:lstStyle/>
        <a:p>
          <a:pPr marL="0" lvl="0" indent="0" algn="ctr" defTabSz="1066800">
            <a:lnSpc>
              <a:spcPct val="90000"/>
            </a:lnSpc>
            <a:spcBef>
              <a:spcPct val="0"/>
            </a:spcBef>
            <a:spcAft>
              <a:spcPct val="35000"/>
            </a:spcAft>
            <a:buNone/>
          </a:pPr>
          <a:r>
            <a:rPr lang="en-US" sz="2400" kern="1200" dirty="0"/>
            <a:t>Start</a:t>
          </a:r>
        </a:p>
      </dsp:txBody>
      <dsp:txXfrm>
        <a:off x="0" y="2070"/>
        <a:ext cx="1630311" cy="1072281"/>
      </dsp:txXfrm>
    </dsp:sp>
    <dsp:sp modelId="{2AF93784-A5B2-480E-97DD-788A2BF9553F}">
      <dsp:nvSpPr>
        <dsp:cNvPr id="0" name=""/>
        <dsp:cNvSpPr/>
      </dsp:nvSpPr>
      <dsp:spPr>
        <a:xfrm>
          <a:off x="1630311" y="1138688"/>
          <a:ext cx="6521244" cy="1072281"/>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6530" tIns="272359" rIns="126530" bIns="272359" numCol="1" spcCol="1270" anchor="ctr" anchorCtr="0">
          <a:noAutofit/>
        </a:bodyPr>
        <a:lstStyle/>
        <a:p>
          <a:pPr marL="0" lvl="0" indent="0" algn="l" defTabSz="889000">
            <a:lnSpc>
              <a:spcPct val="90000"/>
            </a:lnSpc>
            <a:spcBef>
              <a:spcPct val="0"/>
            </a:spcBef>
            <a:spcAft>
              <a:spcPct val="35000"/>
            </a:spcAft>
            <a:buNone/>
          </a:pPr>
          <a:r>
            <a:rPr lang="en-US" sz="2000" kern="1200" dirty="0"/>
            <a:t>Next, project variables from actual data – you can even use the historic revenue growth.</a:t>
          </a:r>
        </a:p>
      </dsp:txBody>
      <dsp:txXfrm>
        <a:off x="1630311" y="1138688"/>
        <a:ext cx="6521244" cy="1072281"/>
      </dsp:txXfrm>
    </dsp:sp>
    <dsp:sp modelId="{69A51E65-FFF7-4443-BA5E-67FCA9872FD3}">
      <dsp:nvSpPr>
        <dsp:cNvPr id="0" name=""/>
        <dsp:cNvSpPr/>
      </dsp:nvSpPr>
      <dsp:spPr>
        <a:xfrm>
          <a:off x="0" y="1138688"/>
          <a:ext cx="1630311" cy="1072281"/>
        </a:xfrm>
        <a:prstGeom prst="rect">
          <a:avLst/>
        </a:prstGeom>
        <a:gradFill rotWithShape="0">
          <a:gsLst>
            <a:gs pos="0">
              <a:schemeClr val="accent6">
                <a:shade val="80000"/>
                <a:hueOff val="107093"/>
                <a:satOff val="-4303"/>
                <a:lumOff val="9209"/>
                <a:alphaOff val="0"/>
                <a:satMod val="103000"/>
                <a:lumMod val="102000"/>
                <a:tint val="94000"/>
              </a:schemeClr>
            </a:gs>
            <a:gs pos="50000">
              <a:schemeClr val="accent6">
                <a:shade val="80000"/>
                <a:hueOff val="107093"/>
                <a:satOff val="-4303"/>
                <a:lumOff val="9209"/>
                <a:alphaOff val="0"/>
                <a:satMod val="110000"/>
                <a:lumMod val="100000"/>
                <a:shade val="100000"/>
              </a:schemeClr>
            </a:gs>
            <a:gs pos="100000">
              <a:schemeClr val="accent6">
                <a:shade val="80000"/>
                <a:hueOff val="107093"/>
                <a:satOff val="-4303"/>
                <a:lumOff val="9209"/>
                <a:alphaOff val="0"/>
                <a:lumMod val="99000"/>
                <a:satMod val="120000"/>
                <a:shade val="78000"/>
              </a:schemeClr>
            </a:gs>
          </a:gsLst>
          <a:lin ang="5400000" scaled="0"/>
        </a:gradFill>
        <a:ln w="6350" cap="flat" cmpd="sng" algn="ctr">
          <a:solidFill>
            <a:schemeClr val="accent6">
              <a:shade val="80000"/>
              <a:hueOff val="107093"/>
              <a:satOff val="-4303"/>
              <a:lumOff val="92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271" tIns="105918" rIns="86271" bIns="105918" numCol="1" spcCol="1270" anchor="ctr" anchorCtr="0">
          <a:noAutofit/>
        </a:bodyPr>
        <a:lstStyle/>
        <a:p>
          <a:pPr marL="0" lvl="0" indent="0" algn="ctr" defTabSz="1066800">
            <a:lnSpc>
              <a:spcPct val="90000"/>
            </a:lnSpc>
            <a:spcBef>
              <a:spcPct val="0"/>
            </a:spcBef>
            <a:spcAft>
              <a:spcPct val="35000"/>
            </a:spcAft>
            <a:buNone/>
          </a:pPr>
          <a:r>
            <a:rPr lang="en-US" sz="2400" kern="1200" dirty="0"/>
            <a:t>Project</a:t>
          </a:r>
        </a:p>
      </dsp:txBody>
      <dsp:txXfrm>
        <a:off x="0" y="1138688"/>
        <a:ext cx="1630311" cy="1072281"/>
      </dsp:txXfrm>
    </dsp:sp>
    <dsp:sp modelId="{05C94277-B577-4A36-9DCB-7823C530F287}">
      <dsp:nvSpPr>
        <dsp:cNvPr id="0" name=""/>
        <dsp:cNvSpPr/>
      </dsp:nvSpPr>
      <dsp:spPr>
        <a:xfrm>
          <a:off x="1630311" y="2275305"/>
          <a:ext cx="6521244" cy="1072281"/>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6530" tIns="272359" rIns="126530" bIns="272359" numCol="1" spcCol="1270" anchor="ctr" anchorCtr="0">
          <a:noAutofit/>
        </a:bodyPr>
        <a:lstStyle/>
        <a:p>
          <a:pPr marL="0" lvl="0" indent="0" algn="l" defTabSz="889000">
            <a:lnSpc>
              <a:spcPct val="90000"/>
            </a:lnSpc>
            <a:spcBef>
              <a:spcPct val="0"/>
            </a:spcBef>
            <a:spcAft>
              <a:spcPct val="35000"/>
            </a:spcAft>
            <a:buNone/>
          </a:pPr>
          <a:r>
            <a:rPr lang="en-US" sz="2000" kern="1200" dirty="0"/>
            <a:t>After that, create nice pictures of the historic and future return on invested capital.</a:t>
          </a:r>
        </a:p>
      </dsp:txBody>
      <dsp:txXfrm>
        <a:off x="1630311" y="2275305"/>
        <a:ext cx="6521244" cy="1072281"/>
      </dsp:txXfrm>
    </dsp:sp>
    <dsp:sp modelId="{E3129B2F-C1AC-41AC-8530-A331258B9623}">
      <dsp:nvSpPr>
        <dsp:cNvPr id="0" name=""/>
        <dsp:cNvSpPr/>
      </dsp:nvSpPr>
      <dsp:spPr>
        <a:xfrm>
          <a:off x="0" y="2275305"/>
          <a:ext cx="1630311" cy="1072281"/>
        </a:xfrm>
        <a:prstGeom prst="rect">
          <a:avLst/>
        </a:prstGeom>
        <a:gradFill rotWithShape="0">
          <a:gsLst>
            <a:gs pos="0">
              <a:schemeClr val="accent6">
                <a:shade val="80000"/>
                <a:hueOff val="214187"/>
                <a:satOff val="-8606"/>
                <a:lumOff val="18419"/>
                <a:alphaOff val="0"/>
                <a:satMod val="103000"/>
                <a:lumMod val="102000"/>
                <a:tint val="94000"/>
              </a:schemeClr>
            </a:gs>
            <a:gs pos="50000">
              <a:schemeClr val="accent6">
                <a:shade val="80000"/>
                <a:hueOff val="214187"/>
                <a:satOff val="-8606"/>
                <a:lumOff val="18419"/>
                <a:alphaOff val="0"/>
                <a:satMod val="110000"/>
                <a:lumMod val="100000"/>
                <a:shade val="100000"/>
              </a:schemeClr>
            </a:gs>
            <a:gs pos="100000">
              <a:schemeClr val="accent6">
                <a:shade val="80000"/>
                <a:hueOff val="214187"/>
                <a:satOff val="-8606"/>
                <a:lumOff val="18419"/>
                <a:alphaOff val="0"/>
                <a:lumMod val="99000"/>
                <a:satMod val="120000"/>
                <a:shade val="78000"/>
              </a:schemeClr>
            </a:gs>
          </a:gsLst>
          <a:lin ang="5400000" scaled="0"/>
        </a:gradFill>
        <a:ln w="6350" cap="flat" cmpd="sng" algn="ctr">
          <a:solidFill>
            <a:schemeClr val="accent6">
              <a:shade val="80000"/>
              <a:hueOff val="214187"/>
              <a:satOff val="-8606"/>
              <a:lumOff val="1841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271" tIns="105918" rIns="86271" bIns="105918" numCol="1" spcCol="1270" anchor="ctr" anchorCtr="0">
          <a:noAutofit/>
        </a:bodyPr>
        <a:lstStyle/>
        <a:p>
          <a:pPr marL="0" lvl="0" indent="0" algn="ctr" defTabSz="1066800">
            <a:lnSpc>
              <a:spcPct val="90000"/>
            </a:lnSpc>
            <a:spcBef>
              <a:spcPct val="0"/>
            </a:spcBef>
            <a:spcAft>
              <a:spcPct val="35000"/>
            </a:spcAft>
            <a:buNone/>
          </a:pPr>
          <a:r>
            <a:rPr lang="en-US" sz="2400" kern="1200" dirty="0"/>
            <a:t>Create</a:t>
          </a:r>
        </a:p>
      </dsp:txBody>
      <dsp:txXfrm>
        <a:off x="0" y="2275305"/>
        <a:ext cx="1630311" cy="1072281"/>
      </dsp:txXfrm>
    </dsp:sp>
    <dsp:sp modelId="{460474B2-0DC7-42C5-A034-018172B1FD04}">
      <dsp:nvSpPr>
        <dsp:cNvPr id="0" name=""/>
        <dsp:cNvSpPr/>
      </dsp:nvSpPr>
      <dsp:spPr>
        <a:xfrm>
          <a:off x="1630311" y="3411923"/>
          <a:ext cx="6521244" cy="1072281"/>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6530" tIns="272359" rIns="126530" bIns="272359" numCol="1" spcCol="1270" anchor="ctr" anchorCtr="0">
          <a:noAutofit/>
        </a:bodyPr>
        <a:lstStyle/>
        <a:p>
          <a:pPr marL="0" lvl="0" indent="0" algn="l" defTabSz="889000">
            <a:lnSpc>
              <a:spcPct val="90000"/>
            </a:lnSpc>
            <a:spcBef>
              <a:spcPct val="0"/>
            </a:spcBef>
            <a:spcAft>
              <a:spcPct val="35000"/>
            </a:spcAft>
            <a:buNone/>
          </a:pPr>
          <a:r>
            <a:rPr lang="en-US" sz="2000" kern="1200" dirty="0"/>
            <a:t>Finally, apply multiples or a fancy formula like (1-g/ROIC)/(WACC-g) to evaluate the terminal value. It doesn’t matter very much because you get the same answer</a:t>
          </a:r>
        </a:p>
      </dsp:txBody>
      <dsp:txXfrm>
        <a:off x="1630311" y="3411923"/>
        <a:ext cx="6521244" cy="1072281"/>
      </dsp:txXfrm>
    </dsp:sp>
    <dsp:sp modelId="{0EEEEF51-5AD9-43E0-9572-1CA2FBC6B428}">
      <dsp:nvSpPr>
        <dsp:cNvPr id="0" name=""/>
        <dsp:cNvSpPr/>
      </dsp:nvSpPr>
      <dsp:spPr>
        <a:xfrm>
          <a:off x="0" y="3411923"/>
          <a:ext cx="1630311" cy="1072281"/>
        </a:xfrm>
        <a:prstGeom prst="rect">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w="6350" cap="flat" cmpd="sng" algn="ctr">
          <a:solidFill>
            <a:schemeClr val="accent6">
              <a:shade val="80000"/>
              <a:hueOff val="321280"/>
              <a:satOff val="-12909"/>
              <a:lumOff val="27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271" tIns="105918" rIns="86271" bIns="105918" numCol="1" spcCol="1270" anchor="ctr" anchorCtr="0">
          <a:noAutofit/>
        </a:bodyPr>
        <a:lstStyle/>
        <a:p>
          <a:pPr marL="0" lvl="0" indent="0" algn="ctr" defTabSz="1066800">
            <a:lnSpc>
              <a:spcPct val="90000"/>
            </a:lnSpc>
            <a:spcBef>
              <a:spcPct val="0"/>
            </a:spcBef>
            <a:spcAft>
              <a:spcPct val="35000"/>
            </a:spcAft>
            <a:buNone/>
          </a:pPr>
          <a:r>
            <a:rPr lang="en-US" sz="2400" kern="1200" dirty="0"/>
            <a:t>Apply</a:t>
          </a:r>
        </a:p>
      </dsp:txBody>
      <dsp:txXfrm>
        <a:off x="0" y="3411923"/>
        <a:ext cx="1630311" cy="10722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E4C4-9C70-4B16-9323-C5088114C00E}">
      <dsp:nvSpPr>
        <dsp:cNvPr id="0" name=""/>
        <dsp:cNvSpPr/>
      </dsp:nvSpPr>
      <dsp:spPr>
        <a:xfrm rot="5400000">
          <a:off x="4566687" y="-1528358"/>
          <a:ext cx="1592536" cy="5047488"/>
        </a:xfrm>
        <a:prstGeom prst="round2SameRect">
          <a:avLst/>
        </a:prstGeom>
        <a:solidFill>
          <a:schemeClr val="accent6">
            <a:alpha val="90000"/>
            <a:tint val="55000"/>
            <a:hueOff val="0"/>
            <a:satOff val="0"/>
            <a:lumOff val="0"/>
            <a:alphaOff val="0"/>
          </a:schemeClr>
        </a:solidFill>
        <a:ln w="12700" cap="flat" cmpd="sng" algn="ctr">
          <a:solidFill>
            <a:schemeClr val="accent6">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Shift, CNTL, R to copy to the RIGHT</a:t>
          </a:r>
        </a:p>
        <a:p>
          <a:pPr marL="171450" lvl="1" indent="-171450" algn="l" defTabSz="844550">
            <a:lnSpc>
              <a:spcPct val="90000"/>
            </a:lnSpc>
            <a:spcBef>
              <a:spcPct val="0"/>
            </a:spcBef>
            <a:spcAft>
              <a:spcPct val="15000"/>
            </a:spcAft>
            <a:buChar char="•"/>
          </a:pPr>
          <a:r>
            <a:rPr lang="en-US" sz="1900" kern="1200" dirty="0"/>
            <a:t>CNTL, ALT, C to colour and format</a:t>
          </a:r>
        </a:p>
        <a:p>
          <a:pPr marL="171450" lvl="1" indent="-171450" algn="l" defTabSz="844550">
            <a:lnSpc>
              <a:spcPct val="90000"/>
            </a:lnSpc>
            <a:spcBef>
              <a:spcPct val="0"/>
            </a:spcBef>
            <a:spcAft>
              <a:spcPct val="15000"/>
            </a:spcAft>
            <a:buChar char="•"/>
          </a:pPr>
          <a:r>
            <a:rPr lang="en-US" sz="1900" kern="1200" dirty="0"/>
            <a:t>Must Enable Macros</a:t>
          </a:r>
        </a:p>
        <a:p>
          <a:pPr marL="171450" lvl="1" indent="-171450" algn="l" defTabSz="844550">
            <a:lnSpc>
              <a:spcPct val="90000"/>
            </a:lnSpc>
            <a:spcBef>
              <a:spcPct val="0"/>
            </a:spcBef>
            <a:spcAft>
              <a:spcPct val="15000"/>
            </a:spcAft>
            <a:buChar char="•"/>
          </a:pPr>
          <a:r>
            <a:rPr lang="en-US" sz="1900" kern="1200" dirty="0"/>
            <a:t>Should say CNTL,ALT,C on the bottom of excel</a:t>
          </a:r>
        </a:p>
      </dsp:txBody>
      <dsp:txXfrm rot="-5400000">
        <a:off x="2839212" y="276858"/>
        <a:ext cx="4969747" cy="1437054"/>
      </dsp:txXfrm>
    </dsp:sp>
    <dsp:sp modelId="{A09FAE9E-1F56-4434-AAEF-E5ACE555539A}">
      <dsp:nvSpPr>
        <dsp:cNvPr id="0" name=""/>
        <dsp:cNvSpPr/>
      </dsp:nvSpPr>
      <dsp:spPr>
        <a:xfrm>
          <a:off x="0" y="49"/>
          <a:ext cx="2839212" cy="1990670"/>
        </a:xfrm>
        <a:prstGeom prst="roundRect">
          <a:avLst/>
        </a:prstGeom>
        <a:solidFill>
          <a:schemeClr val="accent6">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Generic Macros</a:t>
          </a:r>
        </a:p>
      </dsp:txBody>
      <dsp:txXfrm>
        <a:off x="97176" y="97225"/>
        <a:ext cx="2644860" cy="1796318"/>
      </dsp:txXfrm>
    </dsp:sp>
    <dsp:sp modelId="{F6B99AD6-FDF9-4050-9C9C-B0C623759C78}">
      <dsp:nvSpPr>
        <dsp:cNvPr id="0" name=""/>
        <dsp:cNvSpPr/>
      </dsp:nvSpPr>
      <dsp:spPr>
        <a:xfrm rot="5400000">
          <a:off x="4566687" y="561844"/>
          <a:ext cx="1592536" cy="5047488"/>
        </a:xfrm>
        <a:prstGeom prst="round2SameRect">
          <a:avLst/>
        </a:prstGeom>
        <a:solidFill>
          <a:schemeClr val="accent6">
            <a:alpha val="90000"/>
            <a:tint val="55000"/>
            <a:hueOff val="0"/>
            <a:satOff val="0"/>
            <a:lumOff val="0"/>
            <a:alphaOff val="0"/>
          </a:schemeClr>
        </a:solidFill>
        <a:ln w="12700" cap="flat" cmpd="sng" algn="ctr">
          <a:solidFill>
            <a:schemeClr val="accent6">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Should say SHIFT, CNTL, A on the bottom</a:t>
          </a:r>
        </a:p>
        <a:p>
          <a:pPr marL="171450" lvl="1" indent="-171450" algn="l" defTabSz="844550">
            <a:lnSpc>
              <a:spcPct val="90000"/>
            </a:lnSpc>
            <a:spcBef>
              <a:spcPct val="0"/>
            </a:spcBef>
            <a:spcAft>
              <a:spcPct val="15000"/>
            </a:spcAft>
            <a:buChar char="•"/>
          </a:pPr>
          <a:r>
            <a:rPr lang="en-US" sz="1900" kern="1200" dirty="0"/>
            <a:t>Enable Macros</a:t>
          </a:r>
        </a:p>
        <a:p>
          <a:pPr marL="171450" lvl="1" indent="-171450" algn="l" defTabSz="844550">
            <a:lnSpc>
              <a:spcPct val="90000"/>
            </a:lnSpc>
            <a:spcBef>
              <a:spcPct val="0"/>
            </a:spcBef>
            <a:spcAft>
              <a:spcPct val="15000"/>
            </a:spcAft>
            <a:buChar char="•"/>
          </a:pPr>
          <a:r>
            <a:rPr lang="en-US" sz="1900" kern="1200" dirty="0"/>
            <a:t>Use Acrobat</a:t>
          </a:r>
        </a:p>
        <a:p>
          <a:pPr marL="171450" lvl="1" indent="-171450" algn="l" defTabSz="844550">
            <a:lnSpc>
              <a:spcPct val="90000"/>
            </a:lnSpc>
            <a:spcBef>
              <a:spcPct val="0"/>
            </a:spcBef>
            <a:spcAft>
              <a:spcPct val="15000"/>
            </a:spcAft>
            <a:buChar char="•"/>
          </a:pPr>
          <a:r>
            <a:rPr lang="en-US" sz="1900" kern="1200" dirty="0"/>
            <a:t>Use Google Chrome</a:t>
          </a:r>
        </a:p>
      </dsp:txBody>
      <dsp:txXfrm rot="-5400000">
        <a:off x="2839212" y="2367061"/>
        <a:ext cx="4969747" cy="1437054"/>
      </dsp:txXfrm>
    </dsp:sp>
    <dsp:sp modelId="{DD615729-BA2E-4EBA-8E3A-ED1BF24E46F4}">
      <dsp:nvSpPr>
        <dsp:cNvPr id="0" name=""/>
        <dsp:cNvSpPr/>
      </dsp:nvSpPr>
      <dsp:spPr>
        <a:xfrm>
          <a:off x="0" y="2090253"/>
          <a:ext cx="2839212" cy="1990670"/>
        </a:xfrm>
        <a:prstGeom prst="roundRect">
          <a:avLst/>
        </a:prstGeom>
        <a:solidFill>
          <a:schemeClr val="accent6">
            <a:shade val="50000"/>
            <a:hueOff val="368424"/>
            <a:satOff val="-16105"/>
            <a:lumOff val="43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Read PDF to Excel</a:t>
          </a:r>
        </a:p>
      </dsp:txBody>
      <dsp:txXfrm>
        <a:off x="97176" y="2187429"/>
        <a:ext cx="2644860" cy="179631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6C75DB-9893-4371-A14B-21BDE4066C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029"/>
          </a:p>
        </p:txBody>
      </p:sp>
      <p:sp>
        <p:nvSpPr>
          <p:cNvPr id="3" name="Date Placeholder 2">
            <a:extLst>
              <a:ext uri="{FF2B5EF4-FFF2-40B4-BE49-F238E27FC236}">
                <a16:creationId xmlns:a16="http://schemas.microsoft.com/office/drawing/2014/main" id="{E55B8FC8-870E-4BCD-A08E-C5BA4C8945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92F268-10F3-45EE-8A9D-ADED1B4AA66A}" type="datetimeFigureOut">
              <a:rPr lang="en-029" smtClean="0"/>
              <a:t>13/09/2020</a:t>
            </a:fld>
            <a:endParaRPr lang="en-029"/>
          </a:p>
        </p:txBody>
      </p:sp>
      <p:sp>
        <p:nvSpPr>
          <p:cNvPr id="4" name="Footer Placeholder 3">
            <a:extLst>
              <a:ext uri="{FF2B5EF4-FFF2-40B4-BE49-F238E27FC236}">
                <a16:creationId xmlns:a16="http://schemas.microsoft.com/office/drawing/2014/main" id="{5BF48A4A-C18D-4418-8D87-D48C983E08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029"/>
          </a:p>
        </p:txBody>
      </p:sp>
      <p:sp>
        <p:nvSpPr>
          <p:cNvPr id="5" name="Slide Number Placeholder 4">
            <a:extLst>
              <a:ext uri="{FF2B5EF4-FFF2-40B4-BE49-F238E27FC236}">
                <a16:creationId xmlns:a16="http://schemas.microsoft.com/office/drawing/2014/main" id="{C62DCA7A-DF27-4B86-AF37-048CC19999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C735B7-D7BD-419F-A54E-CEDB45E711AC}" type="slidenum">
              <a:rPr lang="en-029" smtClean="0"/>
              <a:t>‹#›</a:t>
            </a:fld>
            <a:endParaRPr lang="en-029"/>
          </a:p>
        </p:txBody>
      </p:sp>
    </p:spTree>
    <p:extLst>
      <p:ext uri="{BB962C8B-B14F-4D97-AF65-F5344CB8AC3E}">
        <p14:creationId xmlns:p14="http://schemas.microsoft.com/office/powerpoint/2010/main" val="523895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9/13/2020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58723"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029" dirty="0"/>
          </a:p>
        </p:txBody>
      </p:sp>
    </p:spTree>
    <p:extLst>
      <p:ext uri="{BB962C8B-B14F-4D97-AF65-F5344CB8AC3E}">
        <p14:creationId xmlns:p14="http://schemas.microsoft.com/office/powerpoint/2010/main" val="2260389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5974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029" dirty="0"/>
          </a:p>
        </p:txBody>
      </p:sp>
    </p:spTree>
    <p:extLst>
      <p:ext uri="{BB962C8B-B14F-4D97-AF65-F5344CB8AC3E}">
        <p14:creationId xmlns:p14="http://schemas.microsoft.com/office/powerpoint/2010/main" val="3858142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0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871972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63843"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029" dirty="0"/>
          </a:p>
        </p:txBody>
      </p:sp>
    </p:spTree>
    <p:extLst>
      <p:ext uri="{BB962C8B-B14F-4D97-AF65-F5344CB8AC3E}">
        <p14:creationId xmlns:p14="http://schemas.microsoft.com/office/powerpoint/2010/main" val="1339557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6486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029" dirty="0"/>
          </a:p>
        </p:txBody>
      </p:sp>
    </p:spTree>
    <p:extLst>
      <p:ext uri="{BB962C8B-B14F-4D97-AF65-F5344CB8AC3E}">
        <p14:creationId xmlns:p14="http://schemas.microsoft.com/office/powerpoint/2010/main" val="521494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6486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029" dirty="0"/>
          </a:p>
        </p:txBody>
      </p:sp>
    </p:spTree>
    <p:extLst>
      <p:ext uri="{BB962C8B-B14F-4D97-AF65-F5344CB8AC3E}">
        <p14:creationId xmlns:p14="http://schemas.microsoft.com/office/powerpoint/2010/main" val="346539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192013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14632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B63A390-0DEE-42A5-BA3A-5FCFF03D1D30}"/>
              </a:ext>
            </a:extLst>
          </p:cNvPr>
          <p:cNvSpPr>
            <a:spLocks noGrp="1" noRot="1" noChangeAspect="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17411" name="Notes Placeholder 2">
            <a:extLst>
              <a:ext uri="{FF2B5EF4-FFF2-40B4-BE49-F238E27FC236}">
                <a16:creationId xmlns:a16="http://schemas.microsoft.com/office/drawing/2014/main" id="{B276ADBE-E34F-4882-A316-67F725921C80}"/>
              </a:ext>
            </a:extLst>
          </p:cNvPr>
          <p:cNvSpPr>
            <a:spLocks noGrp="1"/>
          </p:cNvSpPr>
          <p:nvPr>
            <p:ph type="body" idx="1"/>
          </p:nvPr>
        </p:nvSpPr>
        <p:spPr bwMode="auto">
          <a:xfrm>
            <a:off x="685800" y="4343400"/>
            <a:ext cx="5486400" cy="4116388"/>
          </a:xfrm>
          <a:prstGeom prst="rect">
            <a:avLst/>
          </a:prstGeom>
          <a:solidFill>
            <a:srgbClr val="FFFFFF"/>
          </a:solidFill>
          <a:ln>
            <a:solidFill>
              <a:srgbClr val="000000"/>
            </a:solidFill>
            <a:miter lim="800000"/>
            <a:headEnd/>
            <a:tailEnd/>
          </a:ln>
        </p:spPr>
        <p:txBody>
          <a:bodyPr lIns="92933" tIns="46469" rIns="92933" bIns="46469"/>
          <a:lstStyle/>
          <a:p>
            <a:endParaRPr lang="en-US" altLang="en-US" dirty="0"/>
          </a:p>
        </p:txBody>
      </p:sp>
    </p:spTree>
    <p:extLst>
      <p:ext uri="{BB962C8B-B14F-4D97-AF65-F5344CB8AC3E}">
        <p14:creationId xmlns:p14="http://schemas.microsoft.com/office/powerpoint/2010/main" val="200078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0793107-6036-4B15-9AD4-C2D0A9065A89}"/>
              </a:ext>
            </a:extLst>
          </p:cNvPr>
          <p:cNvSpPr>
            <a:spLocks noGrp="1" noRot="1" noChangeAspect="1" noChangeArrowheads="1" noTextEdit="1"/>
          </p:cNvSpPr>
          <p:nvPr>
            <p:ph type="sldImg"/>
          </p:nvPr>
        </p:nvSpPr>
        <p:spPr bwMode="auto">
          <a:xfrm>
            <a:off x="1154113" y="685800"/>
            <a:ext cx="4573587" cy="3430588"/>
          </a:xfrm>
          <a:prstGeom prst="rect">
            <a:avLst/>
          </a:prstGeom>
          <a:solidFill>
            <a:srgbClr val="FFFFFF"/>
          </a:solidFill>
          <a:ln>
            <a:solidFill>
              <a:srgbClr val="000000"/>
            </a:solidFill>
            <a:miter lim="800000"/>
            <a:headEnd/>
            <a:tailEnd/>
          </a:ln>
        </p:spPr>
      </p:sp>
      <p:sp>
        <p:nvSpPr>
          <p:cNvPr id="37891" name="Rectangle 3">
            <a:extLst>
              <a:ext uri="{FF2B5EF4-FFF2-40B4-BE49-F238E27FC236}">
                <a16:creationId xmlns:a16="http://schemas.microsoft.com/office/drawing/2014/main" id="{8F1A2E59-2B70-4B97-8983-6F05E0D23155}"/>
              </a:ext>
            </a:extLst>
          </p:cNvPr>
          <p:cNvSpPr>
            <a:spLocks noGrp="1" noChangeArrowheads="1"/>
          </p:cNvSpPr>
          <p:nvPr>
            <p:ph type="body" idx="1"/>
          </p:nvPr>
        </p:nvSpPr>
        <p:spPr bwMode="auto">
          <a:xfrm>
            <a:off x="914400" y="4344988"/>
            <a:ext cx="5029200" cy="4113212"/>
          </a:xfrm>
          <a:prstGeom prst="rect">
            <a:avLst/>
          </a:prstGeom>
          <a:solidFill>
            <a:srgbClr val="FFFFFF"/>
          </a:solidFill>
          <a:ln>
            <a:solidFill>
              <a:srgbClr val="000000"/>
            </a:solidFill>
            <a:miter lim="800000"/>
            <a:headEnd/>
            <a:tailEnd/>
          </a:ln>
        </p:spPr>
        <p:txBody>
          <a:bodyPr lIns="88688" tIns="44344" rIns="88688" bIns="44344"/>
          <a:lstStyle/>
          <a:p>
            <a:endParaRPr lang="en-US" altLang="en-US" dirty="0"/>
          </a:p>
        </p:txBody>
      </p:sp>
    </p:spTree>
    <p:extLst>
      <p:ext uri="{BB962C8B-B14F-4D97-AF65-F5344CB8AC3E}">
        <p14:creationId xmlns:p14="http://schemas.microsoft.com/office/powerpoint/2010/main" val="375964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3C1C9149-2C6A-4CF3-AA6D-651DE8E026A6}"/>
              </a:ext>
            </a:extLst>
          </p:cNvPr>
          <p:cNvSpPr>
            <a:spLocks noGrp="1" noRot="1" noChangeAspect="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15363" name="Notes Placeholder 2">
            <a:extLst>
              <a:ext uri="{FF2B5EF4-FFF2-40B4-BE49-F238E27FC236}">
                <a16:creationId xmlns:a16="http://schemas.microsoft.com/office/drawing/2014/main" id="{C17946EB-8ED6-4008-8899-8D4265FF5723}"/>
              </a:ext>
            </a:extLst>
          </p:cNvPr>
          <p:cNvSpPr>
            <a:spLocks noGrp="1"/>
          </p:cNvSpPr>
          <p:nvPr>
            <p:ph type="body" idx="1"/>
          </p:nvPr>
        </p:nvSpPr>
        <p:spPr bwMode="auto">
          <a:xfrm>
            <a:off x="685800" y="4343400"/>
            <a:ext cx="5486400" cy="4116388"/>
          </a:xfrm>
          <a:prstGeom prst="rect">
            <a:avLst/>
          </a:prstGeom>
          <a:solidFill>
            <a:srgbClr val="FFFFFF"/>
          </a:solidFill>
          <a:ln>
            <a:solidFill>
              <a:srgbClr val="000000"/>
            </a:solidFill>
            <a:miter lim="800000"/>
            <a:headEnd/>
            <a:tailEnd/>
          </a:ln>
        </p:spPr>
        <p:txBody>
          <a:bodyPr lIns="92933" tIns="46469" rIns="92933" bIns="46469"/>
          <a:lstStyle/>
          <a:p>
            <a:endParaRPr lang="en-US" altLang="en-US" dirty="0"/>
          </a:p>
        </p:txBody>
      </p:sp>
    </p:spTree>
    <p:extLst>
      <p:ext uri="{BB962C8B-B14F-4D97-AF65-F5344CB8AC3E}">
        <p14:creationId xmlns:p14="http://schemas.microsoft.com/office/powerpoint/2010/main" val="2198391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75CE799-19B9-42BD-BB2D-A7E38BD8627C}"/>
              </a:ext>
            </a:extLst>
          </p:cNvPr>
          <p:cNvSpPr>
            <a:spLocks noGrp="1" noRot="1" noChangeAspect="1" noChangeArrowheads="1" noTextEdit="1"/>
          </p:cNvSpPr>
          <p:nvPr>
            <p:ph type="sldImg"/>
          </p:nvPr>
        </p:nvSpPr>
        <p:spPr bwMode="auto">
          <a:xfrm>
            <a:off x="1154113" y="685800"/>
            <a:ext cx="4573587" cy="3430588"/>
          </a:xfrm>
          <a:prstGeom prst="rect">
            <a:avLst/>
          </a:prstGeom>
          <a:solidFill>
            <a:srgbClr val="FFFFFF"/>
          </a:solidFill>
          <a:ln>
            <a:solidFill>
              <a:srgbClr val="000000"/>
            </a:solidFill>
            <a:miter lim="800000"/>
            <a:headEnd/>
            <a:tailEnd/>
          </a:ln>
        </p:spPr>
      </p:sp>
      <p:sp>
        <p:nvSpPr>
          <p:cNvPr id="35843" name="Rectangle 3">
            <a:extLst>
              <a:ext uri="{FF2B5EF4-FFF2-40B4-BE49-F238E27FC236}">
                <a16:creationId xmlns:a16="http://schemas.microsoft.com/office/drawing/2014/main" id="{73FFEB77-6259-4470-BE47-803037D4EE5D}"/>
              </a:ext>
            </a:extLst>
          </p:cNvPr>
          <p:cNvSpPr>
            <a:spLocks noGrp="1" noChangeArrowheads="1"/>
          </p:cNvSpPr>
          <p:nvPr>
            <p:ph type="body" idx="1"/>
          </p:nvPr>
        </p:nvSpPr>
        <p:spPr bwMode="auto">
          <a:xfrm>
            <a:off x="914400" y="4344988"/>
            <a:ext cx="5029200" cy="4113212"/>
          </a:xfrm>
          <a:prstGeom prst="rect">
            <a:avLst/>
          </a:prstGeom>
          <a:solidFill>
            <a:srgbClr val="FFFFFF"/>
          </a:solidFill>
          <a:ln>
            <a:solidFill>
              <a:srgbClr val="000000"/>
            </a:solidFill>
            <a:miter lim="800000"/>
            <a:headEnd/>
            <a:tailEnd/>
          </a:ln>
        </p:spPr>
        <p:txBody>
          <a:bodyPr lIns="88688" tIns="44344" rIns="88688" bIns="44344"/>
          <a:lstStyle/>
          <a:p>
            <a:endParaRPr lang="en-US" altLang="en-US" dirty="0"/>
          </a:p>
        </p:txBody>
      </p:sp>
    </p:spTree>
    <p:extLst>
      <p:ext uri="{BB962C8B-B14F-4D97-AF65-F5344CB8AC3E}">
        <p14:creationId xmlns:p14="http://schemas.microsoft.com/office/powerpoint/2010/main" val="3355762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4B877DB-6784-41FC-8B06-6B28B88CA3E3}"/>
              </a:ext>
            </a:extLst>
          </p:cNvPr>
          <p:cNvSpPr>
            <a:spLocks noGrp="1" noRot="1" noChangeAspect="1" noChangeArrowheads="1" noTextEdit="1"/>
          </p:cNvSpPr>
          <p:nvPr>
            <p:ph type="sldImg"/>
          </p:nvPr>
        </p:nvSpPr>
        <p:spPr bwMode="auto">
          <a:xfrm>
            <a:off x="1162050" y="684213"/>
            <a:ext cx="4538663" cy="3403600"/>
          </a:xfrm>
          <a:prstGeom prst="rect">
            <a:avLst/>
          </a:prstGeom>
          <a:solidFill>
            <a:srgbClr val="FFFFFF"/>
          </a:solidFill>
          <a:ln>
            <a:solidFill>
              <a:srgbClr val="000000"/>
            </a:solidFill>
            <a:miter lim="800000"/>
            <a:headEnd/>
            <a:tailEnd/>
          </a:ln>
        </p:spPr>
      </p:sp>
      <p:sp>
        <p:nvSpPr>
          <p:cNvPr id="13315" name="Rectangle 3">
            <a:extLst>
              <a:ext uri="{FF2B5EF4-FFF2-40B4-BE49-F238E27FC236}">
                <a16:creationId xmlns:a16="http://schemas.microsoft.com/office/drawing/2014/main" id="{7F9EC794-F7C5-495E-874D-B76EEBCAAB80}"/>
              </a:ext>
            </a:extLst>
          </p:cNvPr>
          <p:cNvSpPr>
            <a:spLocks noGrp="1" noChangeArrowheads="1"/>
          </p:cNvSpPr>
          <p:nvPr>
            <p:ph type="body" idx="1"/>
          </p:nvPr>
        </p:nvSpPr>
        <p:spPr bwMode="auto">
          <a:xfrm>
            <a:off x="914400" y="4318000"/>
            <a:ext cx="5029200" cy="4164013"/>
          </a:xfrm>
          <a:prstGeom prst="rect">
            <a:avLst/>
          </a:prstGeom>
          <a:solidFill>
            <a:srgbClr val="FFFFFF"/>
          </a:solidFill>
          <a:ln>
            <a:solidFill>
              <a:srgbClr val="000000"/>
            </a:solidFill>
            <a:miter lim="800000"/>
            <a:headEnd/>
            <a:tailEnd/>
          </a:ln>
        </p:spPr>
        <p:txBody>
          <a:bodyPr lIns="89730" tIns="44865" rIns="89730" bIns="44865"/>
          <a:lstStyle/>
          <a:p>
            <a:endParaRPr lang="en-US" altLang="en-US" dirty="0"/>
          </a:p>
        </p:txBody>
      </p:sp>
    </p:spTree>
    <p:extLst>
      <p:ext uri="{BB962C8B-B14F-4D97-AF65-F5344CB8AC3E}">
        <p14:creationId xmlns:p14="http://schemas.microsoft.com/office/powerpoint/2010/main" val="2282823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149350" y="692150"/>
            <a:ext cx="4556125" cy="3416300"/>
          </a:xfrm>
          <a:prstGeom prst="rect">
            <a:avLst/>
          </a:prstGeom>
          <a:solidFill>
            <a:srgbClr val="FFFFFF"/>
          </a:solidFill>
          <a:ln>
            <a:solidFill>
              <a:srgbClr val="000000"/>
            </a:solidFill>
            <a:miter lim="800000"/>
            <a:headEnd/>
            <a:tailEnd/>
          </a:ln>
        </p:spPr>
      </p:sp>
      <p:sp>
        <p:nvSpPr>
          <p:cNvPr id="43011" name="Rectangle 3"/>
          <p:cNvSpPr>
            <a:spLocks noGrp="1" noChangeArrowheads="1"/>
          </p:cNvSpPr>
          <p:nvPr>
            <p:ph type="body" idx="1"/>
          </p:nvPr>
        </p:nvSpPr>
        <p:spPr bwMode="auto">
          <a:xfrm>
            <a:off x="942975" y="4378325"/>
            <a:ext cx="5018088" cy="4095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9730" tIns="44865" rIns="89730" bIns="44865"/>
          <a:lstStyle/>
          <a:p>
            <a:endParaRPr lang="zh-CN" altLang="en-US"/>
          </a:p>
        </p:txBody>
      </p:sp>
    </p:spTree>
    <p:extLst>
      <p:ext uri="{BB962C8B-B14F-4D97-AF65-F5344CB8AC3E}">
        <p14:creationId xmlns:p14="http://schemas.microsoft.com/office/powerpoint/2010/main" val="2757589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63192"/>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직사각형 42">
            <a:extLst>
              <a:ext uri="{FF2B5EF4-FFF2-40B4-BE49-F238E27FC236}">
                <a16:creationId xmlns:a16="http://schemas.microsoft.com/office/drawing/2014/main" id="{2E904118-D06C-4339-8097-0867090BC10B}"/>
              </a:ext>
            </a:extLst>
          </p:cNvPr>
          <p:cNvSpPr/>
          <p:nvPr userDrawn="1"/>
        </p:nvSpPr>
        <p:spPr>
          <a:xfrm>
            <a:off x="0" y="6357957"/>
            <a:ext cx="9144000" cy="61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628650" y="365127"/>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7787586" y="6478098"/>
            <a:ext cx="922781" cy="313914"/>
          </a:xfrm>
          <a:prstGeom prst="rect">
            <a:avLst/>
          </a:prstGeo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17790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520127"/>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fr-FR"/>
          </a:p>
        </p:txBody>
      </p:sp>
      <p:sp>
        <p:nvSpPr>
          <p:cNvPr id="5" name="Footer Placeholder 4"/>
          <p:cNvSpPr>
            <a:spLocks noGrp="1"/>
          </p:cNvSpPr>
          <p:nvPr>
            <p:ph type="ftr" sz="quarter" idx="11"/>
          </p:nvPr>
        </p:nvSpPr>
        <p:spPr/>
        <p:txBody>
          <a:bodyPr/>
          <a:lstStyle>
            <a:lvl1pPr>
              <a:defRPr/>
            </a:lvl1pPr>
          </a:lstStyle>
          <a:p>
            <a:endParaRPr lang="en-US" altLang="fr-FR"/>
          </a:p>
        </p:txBody>
      </p:sp>
      <p:sp>
        <p:nvSpPr>
          <p:cNvPr id="6" name="Slide Number Placeholder 5"/>
          <p:cNvSpPr>
            <a:spLocks noGrp="1"/>
          </p:cNvSpPr>
          <p:nvPr>
            <p:ph type="sldNum" sz="quarter" idx="12"/>
          </p:nvPr>
        </p:nvSpPr>
        <p:spPr/>
        <p:txBody>
          <a:bodyPr/>
          <a:lstStyle>
            <a:lvl1pPr>
              <a:defRPr/>
            </a:lvl1pPr>
          </a:lstStyle>
          <a:p>
            <a:fld id="{A23555A7-0483-45B2-90CB-C536543EEA55}" type="slidenum">
              <a:rPr lang="en-US" altLang="fr-FR"/>
              <a:pPr/>
              <a:t>‹#›</a:t>
            </a:fld>
            <a:endParaRPr lang="en-US" altLang="fr-FR"/>
          </a:p>
        </p:txBody>
      </p:sp>
    </p:spTree>
    <p:extLst>
      <p:ext uri="{BB962C8B-B14F-4D97-AF65-F5344CB8AC3E}">
        <p14:creationId xmlns:p14="http://schemas.microsoft.com/office/powerpoint/2010/main" val="1985093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13" name="자유형 12"/>
          <p:cNvSpPr>
            <a:spLocks noEditPoints="1"/>
          </p:cNvSpPr>
          <p:nvPr userDrawn="1"/>
        </p:nvSpPr>
        <p:spPr bwMode="auto">
          <a:xfrm>
            <a:off x="-2382" y="12700"/>
            <a:ext cx="9146382"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84406" tIns="42203" rIns="84406" bIns="42203" numCol="1" anchor="t" anchorCtr="0" compatLnSpc="1">
            <a:prstTxWarp prst="textNoShape">
              <a:avLst/>
            </a:prstTxWarp>
          </a:bodyPr>
          <a:lstStyle/>
          <a:p>
            <a:pPr lvl="0" latinLnBrk="1"/>
            <a:endParaRPr lang="ko-KR" altLang="en-US" sz="1108">
              <a:solidFill>
                <a:schemeClr val="lt1"/>
              </a:solidFill>
              <a:latin typeface="맑은 고딕" panose="020B0503020000020004" pitchFamily="50" charset="-127"/>
              <a:ea typeface="맑은 고딕" panose="020B0503020000020004" pitchFamily="50" charset="-127"/>
            </a:endParaRPr>
          </a:p>
        </p:txBody>
      </p:sp>
      <p:sp>
        <p:nvSpPr>
          <p:cNvPr id="11" name="TextBox 10"/>
          <p:cNvSpPr txBox="1"/>
          <p:nvPr userDrawn="1"/>
        </p:nvSpPr>
        <p:spPr>
          <a:xfrm>
            <a:off x="4505531" y="116633"/>
            <a:ext cx="4453418" cy="369332"/>
          </a:xfrm>
          <a:prstGeom prst="rect">
            <a:avLst/>
          </a:prstGeom>
          <a:noFill/>
        </p:spPr>
        <p:txBody>
          <a:bodyPr wrap="square" rtlCol="0">
            <a:spAutoFit/>
          </a:bodyPr>
          <a:lstStyle/>
          <a:p>
            <a:pPr algn="r"/>
            <a:r>
              <a:rPr lang="en-US" altLang="ko-KR" sz="1800" b="1" i="1" dirty="0">
                <a:latin typeface="Cambria" pitchFamily="18" charset="0"/>
              </a:rPr>
              <a:t>2016 Global Financial Leaders</a:t>
            </a:r>
            <a:r>
              <a:rPr lang="en-US" altLang="ko-KR" sz="1800" b="1" i="1" baseline="0" dirty="0">
                <a:latin typeface="Cambria" pitchFamily="18" charset="0"/>
              </a:rPr>
              <a:t> Program</a:t>
            </a:r>
          </a:p>
        </p:txBody>
      </p:sp>
      <p:sp>
        <p:nvSpPr>
          <p:cNvPr id="14" name="제목 1"/>
          <p:cNvSpPr>
            <a:spLocks noGrp="1"/>
          </p:cNvSpPr>
          <p:nvPr>
            <p:ph type="ctrTitle" hasCustomPrompt="1"/>
          </p:nvPr>
        </p:nvSpPr>
        <p:spPr>
          <a:xfrm>
            <a:off x="913448" y="1828801"/>
            <a:ext cx="7317105" cy="3048001"/>
          </a:xfrm>
        </p:spPr>
        <p:txBody>
          <a:bodyPr>
            <a:normAutofit/>
          </a:bodyPr>
          <a:lstStyle>
            <a:lvl1pPr latinLnBrk="1">
              <a:defRPr lang="ko-KR" sz="3692" b="0">
                <a:latin typeface="Franklin Gothic Demi" pitchFamily="34" charset="0"/>
                <a:ea typeface="맑은 고딕" panose="020B0503020000020004" pitchFamily="50" charset="-127"/>
                <a:cs typeface="Verdana" pitchFamily="34" charset="0"/>
              </a:defRPr>
            </a:lvl1pPr>
          </a:lstStyle>
          <a:p>
            <a:r>
              <a:rPr lang="en-US" altLang="ko-KR" dirty="0"/>
              <a:t>Title</a:t>
            </a:r>
            <a:endParaRPr lang="ko-KR" dirty="0"/>
          </a:p>
        </p:txBody>
      </p:sp>
    </p:spTree>
    <p:extLst>
      <p:ext uri="{BB962C8B-B14F-4D97-AF65-F5344CB8AC3E}">
        <p14:creationId xmlns:p14="http://schemas.microsoft.com/office/powerpoint/2010/main" val="1581928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751762"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630237" y="1202582"/>
            <a:ext cx="3868738"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1774763"/>
            <a:ext cx="4117975"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02582"/>
            <a:ext cx="375285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774763"/>
            <a:ext cx="421005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8053382" y="6513781"/>
            <a:ext cx="785818"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1126044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086600" cy="762000"/>
          </a:xfrm>
        </p:spPr>
        <p:txBody>
          <a:bodyPr/>
          <a:lstStyle/>
          <a:p>
            <a:r>
              <a:rPr lang="en-US"/>
              <a:t>Click to edit Master title style</a:t>
            </a:r>
          </a:p>
        </p:txBody>
      </p:sp>
      <p:sp>
        <p:nvSpPr>
          <p:cNvPr id="3" name="Chart Placeholder 2"/>
          <p:cNvSpPr>
            <a:spLocks noGrp="1"/>
          </p:cNvSpPr>
          <p:nvPr>
            <p:ph type="chart" sz="half" idx="1"/>
          </p:nvPr>
        </p:nvSpPr>
        <p:spPr>
          <a:xfrm>
            <a:off x="762000" y="1524000"/>
            <a:ext cx="3467100" cy="4191000"/>
          </a:xfrm>
        </p:spPr>
        <p:txBody>
          <a:bodyPr/>
          <a:lstStyle/>
          <a:p>
            <a:pPr lvl="0"/>
            <a:endParaRPr lang="en-US" noProof="0"/>
          </a:p>
        </p:txBody>
      </p:sp>
      <p:sp>
        <p:nvSpPr>
          <p:cNvPr id="4" name="Text Placeholder 3"/>
          <p:cNvSpPr>
            <a:spLocks noGrp="1"/>
          </p:cNvSpPr>
          <p:nvPr>
            <p:ph type="body" sz="half" idx="2"/>
          </p:nvPr>
        </p:nvSpPr>
        <p:spPr>
          <a:xfrm>
            <a:off x="4381500" y="1524000"/>
            <a:ext cx="34671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253674"/>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3179105"/>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4000" b="0" kern="1200" dirty="0">
                <a:solidFill>
                  <a:schemeClr val="tx1"/>
                </a:solidFill>
                <a:latin typeface="Franklin Gothic Demi" panose="020B070302010202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1610356211"/>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589156"/>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8047682"/>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535770"/>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자유형 12">
            <a:extLst>
              <a:ext uri="{FF2B5EF4-FFF2-40B4-BE49-F238E27FC236}">
                <a16:creationId xmlns:a16="http://schemas.microsoft.com/office/drawing/2014/main" id="{E09B705A-D507-4F62-972A-A1394A025C15}"/>
              </a:ext>
            </a:extLst>
          </p:cNvPr>
          <p:cNvSpPr>
            <a:spLocks noEditPoints="1"/>
          </p:cNvSpPr>
          <p:nvPr userDrawn="1"/>
        </p:nvSpPr>
        <p:spPr bwMode="auto">
          <a:xfrm>
            <a:off x="255638" y="193249"/>
            <a:ext cx="9144000" cy="6471501"/>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latinLnBrk="1"/>
            <a:endParaRPr lang="ko-KR">
              <a:solidFill>
                <a:schemeClr val="lt1"/>
              </a:solidFill>
              <a:latin typeface="맑은 고딕" panose="020B0503020000020004" pitchFamily="50" charset="-127"/>
              <a:ea typeface="맑은 고딕" panose="020B0503020000020004" pitchFamily="50" charset="-127"/>
            </a:endParaRPr>
          </a:p>
        </p:txBody>
      </p:sp>
      <p:sp>
        <p:nvSpPr>
          <p:cNvPr id="3" name="Title 2">
            <a:extLst>
              <a:ext uri="{FF2B5EF4-FFF2-40B4-BE49-F238E27FC236}">
                <a16:creationId xmlns:a16="http://schemas.microsoft.com/office/drawing/2014/main" id="{C016B144-F25F-4FB0-9D3A-80E11FE1E104}"/>
              </a:ext>
            </a:extLst>
          </p:cNvPr>
          <p:cNvSpPr>
            <a:spLocks noGrp="1"/>
          </p:cNvSpPr>
          <p:nvPr>
            <p:ph type="title"/>
          </p:nvPr>
        </p:nvSpPr>
        <p:spPr>
          <a:xfrm>
            <a:off x="628650" y="2570998"/>
            <a:ext cx="7886700" cy="1325563"/>
          </a:xfrm>
        </p:spPr>
        <p:txBody>
          <a:bodyPr>
            <a:normAutofit/>
          </a:bodyPr>
          <a:lstStyle>
            <a:lvl1pPr algn="ctr">
              <a:defRPr sz="4000">
                <a:latin typeface="Franklin Gothic Demi" panose="020B0703020102020204" pitchFamily="34" charset="0"/>
              </a:defRPr>
            </a:lvl1pPr>
          </a:lstStyle>
          <a:p>
            <a:r>
              <a:rPr lang="en-US" dirty="0"/>
              <a:t>Click to edit Master title style</a:t>
            </a:r>
          </a:p>
        </p:txBody>
      </p:sp>
    </p:spTree>
    <p:extLst>
      <p:ext uri="{BB962C8B-B14F-4D97-AF65-F5344CB8AC3E}">
        <p14:creationId xmlns:p14="http://schemas.microsoft.com/office/powerpoint/2010/main" val="1629041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46756" cy="962229"/>
          </a:xfrm>
        </p:spPr>
        <p:txBody>
          <a:bodyPr/>
          <a:lstStyle>
            <a:lvl1pPr>
              <a:defRPr b="1">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7620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217909"/>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2_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428597" y="346076"/>
            <a:ext cx="8286808" cy="654032"/>
          </a:xfrm>
        </p:spPr>
        <p:txBody>
          <a:bodyPr>
            <a:normAutofit/>
          </a:bodyPr>
          <a:lstStyle>
            <a:lvl1pPr>
              <a:defRPr sz="2954" baseline="0">
                <a:latin typeface="Franklin Gothic Demi" pitchFamily="34" charset="0"/>
              </a:defRPr>
            </a:lvl1pPr>
          </a:lstStyle>
          <a:p>
            <a:r>
              <a:rPr lang="en-US" altLang="ko-KR" dirty="0"/>
              <a:t>Click to edit Master text styles</a:t>
            </a:r>
            <a:endParaRPr lang="ko-KR" altLang="en-US" dirty="0"/>
          </a:p>
        </p:txBody>
      </p:sp>
      <p:sp>
        <p:nvSpPr>
          <p:cNvPr id="3" name="내용 개체 틀 2"/>
          <p:cNvSpPr>
            <a:spLocks noGrp="1"/>
          </p:cNvSpPr>
          <p:nvPr>
            <p:ph idx="1" hasCustomPrompt="1"/>
          </p:nvPr>
        </p:nvSpPr>
        <p:spPr>
          <a:xfrm>
            <a:off x="428597" y="1357298"/>
            <a:ext cx="8286808" cy="4929222"/>
          </a:xfrm>
        </p:spPr>
        <p:txBody>
          <a:bodyPr/>
          <a:lstStyle>
            <a:lvl1pPr>
              <a:defRPr>
                <a:latin typeface="Times New Roman" pitchFamily="18" charset="0"/>
                <a:cs typeface="Times New Roman" pitchFamily="18" charset="0"/>
              </a:defRPr>
            </a:lvl1pPr>
            <a:lvl2pPr>
              <a:defRPr baseline="0">
                <a:latin typeface="Times New Roman" pitchFamily="18" charset="0"/>
                <a:ea typeface="Arial Unicode MS" pitchFamily="50" charset="-127"/>
                <a:cs typeface="Times New Roman" pitchFamily="18" charset="0"/>
              </a:defRPr>
            </a:lvl2pPr>
            <a:lvl3pPr>
              <a:defRPr baseline="0">
                <a:latin typeface="Times New Roman" pitchFamily="18" charset="0"/>
                <a:ea typeface="Arial Unicode MS" pitchFamily="50" charset="-127"/>
                <a:cs typeface="Times New Roman" pitchFamily="18" charset="0"/>
              </a:defRPr>
            </a:lvl3pPr>
            <a:lvl4pPr>
              <a:defRPr baseline="0">
                <a:latin typeface="Times New Roman" pitchFamily="18" charset="0"/>
                <a:ea typeface="Arial Unicode MS" pitchFamily="50" charset="-127"/>
                <a:cs typeface="Times New Roman" pitchFamily="18" charset="0"/>
              </a:defRPr>
            </a:lvl4pPr>
            <a:lvl5pPr>
              <a:defRPr baseline="0">
                <a:latin typeface="Times New Roman" pitchFamily="18" charset="0"/>
                <a:ea typeface="Arial Unicode MS" pitchFamily="50" charset="-127"/>
                <a:cs typeface="Times New Roman" pitchFamily="18" charset="0"/>
              </a:defRPr>
            </a:lvl5pPr>
          </a:lstStyle>
          <a:p>
            <a:pPr lvl="0"/>
            <a:r>
              <a:rPr lang="en-US" altLang="ko-KR" dirty="0"/>
              <a:t>Click to edit Master text styles</a:t>
            </a:r>
            <a:endParaRPr lang="ko-KR" altLang="en-US" dirty="0"/>
          </a:p>
          <a:p>
            <a:pPr lvl="1"/>
            <a:r>
              <a:rPr lang="en-US" altLang="ko-KR" dirty="0"/>
              <a:t>Second Level</a:t>
            </a:r>
            <a:endParaRPr lang="ko-KR" altLang="en-US" dirty="0"/>
          </a:p>
          <a:p>
            <a:pPr lvl="2"/>
            <a:r>
              <a:rPr lang="en-US" altLang="ko-KR" dirty="0"/>
              <a:t>Third Level</a:t>
            </a:r>
            <a:endParaRPr lang="ko-KR" altLang="en-US" dirty="0"/>
          </a:p>
          <a:p>
            <a:pPr lvl="3"/>
            <a:r>
              <a:rPr lang="en-US" altLang="ko-KR" dirty="0"/>
              <a:t>Fourth Level</a:t>
            </a:r>
            <a:endParaRPr lang="ko-KR" altLang="en-US" dirty="0"/>
          </a:p>
          <a:p>
            <a:pPr lvl="4"/>
            <a:r>
              <a:rPr lang="en-US" altLang="ko-KR" dirty="0"/>
              <a:t>Fifth Level</a:t>
            </a:r>
            <a:endParaRPr lang="ko-KR" altLang="en-US" dirty="0"/>
          </a:p>
        </p:txBody>
      </p:sp>
      <p:sp>
        <p:nvSpPr>
          <p:cNvPr id="11266" name="Rectangle 2"/>
          <p:cNvSpPr>
            <a:spLocks noChangeArrowheads="1"/>
          </p:cNvSpPr>
          <p:nvPr userDrawn="1"/>
        </p:nvSpPr>
        <p:spPr bwMode="auto">
          <a:xfrm>
            <a:off x="0" y="53252"/>
            <a:ext cx="170521" cy="262829"/>
          </a:xfrm>
          <a:prstGeom prst="rect">
            <a:avLst/>
          </a:prstGeom>
          <a:noFill/>
          <a:ln w="9525">
            <a:noFill/>
            <a:miter lim="800000"/>
            <a:headEnd/>
            <a:tailEnd/>
          </a:ln>
          <a:effectLst/>
        </p:spPr>
        <p:txBody>
          <a:bodyPr vert="horz" wrap="none" lIns="84406" tIns="42203" rIns="84406" bIns="42203" numCol="1" anchor="ctr" anchorCtr="0" compatLnSpc="1">
            <a:prstTxWarp prst="textNoShape">
              <a:avLst/>
            </a:prstTxWarp>
            <a:spAutoFit/>
          </a:bodyPr>
          <a:lstStyle/>
          <a:p>
            <a:endParaRPr lang="ko-KR" altLang="en-US" sz="1108"/>
          </a:p>
        </p:txBody>
      </p:sp>
      <p:sp>
        <p:nvSpPr>
          <p:cNvPr id="11268" name="Rectangle 4"/>
          <p:cNvSpPr>
            <a:spLocks noChangeArrowheads="1"/>
          </p:cNvSpPr>
          <p:nvPr userDrawn="1"/>
        </p:nvSpPr>
        <p:spPr bwMode="auto">
          <a:xfrm>
            <a:off x="0" y="53252"/>
            <a:ext cx="170521" cy="262829"/>
          </a:xfrm>
          <a:prstGeom prst="rect">
            <a:avLst/>
          </a:prstGeom>
          <a:noFill/>
          <a:ln w="9525">
            <a:noFill/>
            <a:miter lim="800000"/>
            <a:headEnd/>
            <a:tailEnd/>
          </a:ln>
          <a:effectLst/>
        </p:spPr>
        <p:txBody>
          <a:bodyPr vert="horz" wrap="none" lIns="84406" tIns="42203" rIns="84406" bIns="42203" numCol="1" anchor="ctr" anchorCtr="0" compatLnSpc="1">
            <a:prstTxWarp prst="textNoShape">
              <a:avLst/>
            </a:prstTxWarp>
            <a:spAutoFit/>
          </a:bodyPr>
          <a:lstStyle/>
          <a:p>
            <a:endParaRPr lang="ko-KR" altLang="en-US" sz="1108"/>
          </a:p>
        </p:txBody>
      </p:sp>
      <p:sp>
        <p:nvSpPr>
          <p:cNvPr id="43" name="직사각형 42"/>
          <p:cNvSpPr/>
          <p:nvPr userDrawn="1"/>
        </p:nvSpPr>
        <p:spPr>
          <a:xfrm>
            <a:off x="0" y="6286520"/>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1" name="슬라이드 번호 개체 틀 5"/>
          <p:cNvSpPr txBox="1">
            <a:spLocks/>
          </p:cNvSpPr>
          <p:nvPr userDrawn="1"/>
        </p:nvSpPr>
        <p:spPr>
          <a:xfrm>
            <a:off x="7864102" y="6536553"/>
            <a:ext cx="851303" cy="214314"/>
          </a:xfrm>
          <a:prstGeom prst="rect">
            <a:avLst/>
          </a:prstGeom>
        </p:spPr>
        <p:txBody>
          <a:bodyPr vert="horz" lIns="91440" tIns="45720" rIns="91440" bIns="45720" rtlCol="0" anchor="ctr"/>
          <a:lstStyle>
            <a:defPPr>
              <a:defRPr lang="en-GB"/>
            </a:defPPr>
            <a:lvl1pPr algn="r" rtl="0" eaLnBrk="0" fontAlgn="base" hangingPunct="0">
              <a:spcBef>
                <a:spcPct val="0"/>
              </a:spcBef>
              <a:spcAft>
                <a:spcPct val="0"/>
              </a:spcAft>
              <a:defRPr sz="1108" kern="1200">
                <a:solidFill>
                  <a:schemeClr val="accent1"/>
                </a:solidFill>
                <a:latin typeface="Arial" pitchFamily="34" charset="0"/>
                <a:ea typeface="+mn-ea"/>
                <a:cs typeface="+mn-cs"/>
              </a:defRPr>
            </a:lvl1pPr>
            <a:lvl2pPr marL="457200" algn="ctr" rtl="0" eaLnBrk="0" fontAlgn="base" hangingPunct="0">
              <a:spcBef>
                <a:spcPct val="0"/>
              </a:spcBef>
              <a:spcAft>
                <a:spcPct val="0"/>
              </a:spcAft>
              <a:defRPr sz="1200" kern="1200">
                <a:solidFill>
                  <a:schemeClr val="tx1"/>
                </a:solidFill>
                <a:latin typeface="Arial" pitchFamily="34" charset="0"/>
                <a:ea typeface="+mn-ea"/>
                <a:cs typeface="+mn-cs"/>
              </a:defRPr>
            </a:lvl2pPr>
            <a:lvl3pPr marL="914400" algn="ctr" rtl="0" eaLnBrk="0" fontAlgn="base" hangingPunct="0">
              <a:spcBef>
                <a:spcPct val="0"/>
              </a:spcBef>
              <a:spcAft>
                <a:spcPct val="0"/>
              </a:spcAft>
              <a:defRPr sz="1200" kern="1200">
                <a:solidFill>
                  <a:schemeClr val="tx1"/>
                </a:solidFill>
                <a:latin typeface="Arial" pitchFamily="34" charset="0"/>
                <a:ea typeface="+mn-ea"/>
                <a:cs typeface="+mn-cs"/>
              </a:defRPr>
            </a:lvl3pPr>
            <a:lvl4pPr marL="1371600" algn="ctr" rtl="0" eaLnBrk="0" fontAlgn="base" hangingPunct="0">
              <a:spcBef>
                <a:spcPct val="0"/>
              </a:spcBef>
              <a:spcAft>
                <a:spcPct val="0"/>
              </a:spcAft>
              <a:defRPr sz="1200" kern="1200">
                <a:solidFill>
                  <a:schemeClr val="tx1"/>
                </a:solidFill>
                <a:latin typeface="Arial" pitchFamily="34" charset="0"/>
                <a:ea typeface="+mn-ea"/>
                <a:cs typeface="+mn-cs"/>
              </a:defRPr>
            </a:lvl4pPr>
            <a:lvl5pPr marL="1828800" algn="ctr" rtl="0" eaLnBrk="0" fontAlgn="base" hangingPunct="0">
              <a:spcBef>
                <a:spcPct val="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Arial" pitchFamily="34" charset="0"/>
                <a:ea typeface="+mn-ea"/>
                <a:cs typeface="+mn-cs"/>
              </a:defRPr>
            </a:lvl6pPr>
            <a:lvl7pPr marL="2743200" algn="l" defTabSz="914400" rtl="0" eaLnBrk="1" latinLnBrk="0" hangingPunct="1">
              <a:defRPr sz="1200" kern="1200">
                <a:solidFill>
                  <a:schemeClr val="tx1"/>
                </a:solidFill>
                <a:latin typeface="Arial" pitchFamily="34" charset="0"/>
                <a:ea typeface="+mn-ea"/>
                <a:cs typeface="+mn-cs"/>
              </a:defRPr>
            </a:lvl7pPr>
            <a:lvl8pPr marL="3200400" algn="l" defTabSz="914400" rtl="0" eaLnBrk="1" latinLnBrk="0" hangingPunct="1">
              <a:defRPr sz="1200" kern="1200">
                <a:solidFill>
                  <a:schemeClr val="tx1"/>
                </a:solidFill>
                <a:latin typeface="Arial" pitchFamily="34" charset="0"/>
                <a:ea typeface="+mn-ea"/>
                <a:cs typeface="+mn-cs"/>
              </a:defRPr>
            </a:lvl8pPr>
            <a:lvl9pPr marL="3657600" algn="l" defTabSz="914400" rtl="0" eaLnBrk="1" latinLnBrk="0" hangingPunct="1">
              <a:defRPr sz="1200" kern="1200">
                <a:solidFill>
                  <a:schemeClr val="tx1"/>
                </a:solidFill>
                <a:latin typeface="Arial" pitchFamily="34" charset="0"/>
                <a:ea typeface="+mn-ea"/>
                <a:cs typeface="+mn-cs"/>
              </a:defRPr>
            </a:lvl9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4100720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971403"/>
      </p:ext>
    </p:extLst>
  </p:cSld>
  <p:clrMap bg1="lt1" tx1="dk1" bg2="lt2" tx2="dk2" accent1="accent1" accent2="accent2" accent3="accent3" accent4="accent4" accent5="accent5" accent6="accent6" hlink="hlink" folHlink="folHlink"/>
  <p:sldLayoutIdLst>
    <p:sldLayoutId id="2147483662" r:id="rId1"/>
    <p:sldLayoutId id="2147483681" r:id="rId2"/>
    <p:sldLayoutId id="2147483683" r:id="rId3"/>
    <p:sldLayoutId id="2147483684" r:id="rId4"/>
    <p:sldLayoutId id="2147483686" r:id="rId5"/>
    <p:sldLayoutId id="2147483687" r:id="rId6"/>
    <p:sldLayoutId id="2147483688" r:id="rId7"/>
    <p:sldLayoutId id="2147483689" r:id="rId8"/>
    <p:sldLayoutId id="2147483691" r:id="rId9"/>
    <p:sldLayoutId id="2147483693" r:id="rId10"/>
    <p:sldLayoutId id="2147483699" r:id="rId11"/>
    <p:sldLayoutId id="2147483700" r:id="rId12"/>
    <p:sldLayoutId id="2147483701" r:id="rId13"/>
    <p:sldLayoutId id="2147483705" r:id="rId14"/>
    <p:sldLayoutId id="2147483706"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53.wmf"/><Relationship Id="rId5" Type="http://schemas.openxmlformats.org/officeDocument/2006/relationships/image" Target="../media/image52.emf"/><Relationship Id="rId4" Type="http://schemas.openxmlformats.org/officeDocument/2006/relationships/oleObject" Target="../embeddings/oleObject4.bin"/></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57.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121.png"/></Relationships>
</file>

<file path=ppt/slides/_rels/slide2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14.emf"/><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30.emf"/><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135.png"/></Relationships>
</file>

<file path=ppt/slides/_rels/slide2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139.png"/></Relationships>
</file>

<file path=ppt/slides/_rels/slide2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8.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xml"/></Relationships>
</file>

<file path=ppt/slides/_rels/slide29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slideLayout" Target="../slideLayouts/slideLayout1.xml"/><Relationship Id="rId5" Type="http://schemas.openxmlformats.org/officeDocument/2006/relationships/image" Target="../media/image173.emf"/><Relationship Id="rId4" Type="http://schemas.openxmlformats.org/officeDocument/2006/relationships/image" Target="../media/image172.emf"/></Relationships>
</file>

<file path=ppt/slides/_rels/slide30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emf"/><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xml"/><Relationship Id="rId4" Type="http://schemas.openxmlformats.org/officeDocument/2006/relationships/image" Target="../media/image190.png"/></Relationships>
</file>

<file path=ppt/slides/_rels/slide33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xml"/><Relationship Id="rId5" Type="http://schemas.openxmlformats.org/officeDocument/2006/relationships/image" Target="../media/image196.png"/><Relationship Id="rId4" Type="http://schemas.openxmlformats.org/officeDocument/2006/relationships/image" Target="../media/image195.png"/></Relationships>
</file>

<file path=ppt/slides/_rels/slide33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9.xml"/></Relationships>
</file>

<file path=ppt/slides/_rels/slide36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9.xml"/></Relationships>
</file>

<file path=ppt/slides/_rels/slide37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9.xml"/></Relationships>
</file>

<file path=ppt/slides/_rels/slide37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9.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9.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vmlDrawing" Target="../drawings/vmlDrawing6.vml"/><Relationship Id="rId5" Type="http://schemas.openxmlformats.org/officeDocument/2006/relationships/image" Target="../media/image209.emf"/><Relationship Id="rId4" Type="http://schemas.openxmlformats.org/officeDocument/2006/relationships/oleObject" Target="../embeddings/oleObject6.bin"/></Relationships>
</file>

<file path=ppt/slides/_rels/slide39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9.xml"/></Relationships>
</file>

<file path=ppt/slides/_rels/slide39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9.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6.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9.xml"/></Relationships>
</file>

<file path=ppt/slides/_rels/slide397.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9.xml"/></Relationships>
</file>

<file path=ppt/slides/_rels/slide39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99.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19.emf"/><Relationship Id="rId4" Type="http://schemas.openxmlformats.org/officeDocument/2006/relationships/image" Target="../media/image218.emf"/></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400.x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slideLayout" Target="../slideLayouts/slideLayout9.xml"/></Relationships>
</file>

<file path=ppt/slides/_rels/slide401.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0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9.xml"/></Relationships>
</file>

<file path=ppt/slides/_rels/slide403.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9.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7.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9.xml"/></Relationships>
</file>

<file path=ppt/slides/_rels/slide408.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9.xml"/></Relationships>
</file>

<file path=ppt/slides/_rels/slide40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6.emf"/><Relationship Id="rId4" Type="http://schemas.openxmlformats.org/officeDocument/2006/relationships/oleObject" Target="../embeddings/oleObject3.bin"/></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9.xml"/></Relationships>
</file>

<file path=ppt/slides/_rels/slide41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9.xml"/></Relationships>
</file>

<file path=ppt/slides/_rels/slide41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9.xml"/></Relationships>
</file>

<file path=ppt/slides/_rels/slide41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9.xml"/></Relationships>
</file>

<file path=ppt/slides/_rels/slide41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9.xml"/><Relationship Id="rId4" Type="http://schemas.openxmlformats.org/officeDocument/2006/relationships/image" Target="../media/image233.png"/></Relationships>
</file>

<file path=ppt/slides/_rels/slide419.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2.xml.rels><?xml version="1.0" encoding="UTF-8" standalone="yes"?>
<Relationships xmlns="http://schemas.openxmlformats.org/package/2006/relationships"><Relationship Id="rId2" Type="http://schemas.openxmlformats.org/officeDocument/2006/relationships/image" Target="../media/image235.emf"/><Relationship Id="rId1" Type="http://schemas.openxmlformats.org/officeDocument/2006/relationships/slideLayout" Target="../slideLayouts/slideLayout9.xml"/></Relationships>
</file>

<file path=ppt/slides/_rels/slide4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42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9.xml"/></Relationships>
</file>

<file path=ppt/slides/_rels/slide425.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9.xml"/></Relationships>
</file>

<file path=ppt/slides/_rels/slide42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9.xml"/></Relationships>
</file>

<file path=ppt/slides/_rels/slide427.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9.xml"/></Relationships>
</file>

<file path=ppt/slides/_rels/slide42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9.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9.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xml"/></Relationships>
</file>

<file path=ppt/slides/_rels/slide44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4.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xml"/></Relationships>
</file>

<file path=ppt/slides/_rels/slide445.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xml"/></Relationships>
</file>

<file path=ppt/slides/_rels/slide446.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xml"/></Relationships>
</file>

<file path=ppt/slides/_rels/slide447.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xml"/></Relationships>
</file>

<file path=ppt/slides/_rels/slide448.xml.rels><?xml version="1.0" encoding="UTF-8" standalone="yes"?>
<Relationships xmlns="http://schemas.openxmlformats.org/package/2006/relationships"><Relationship Id="rId3" Type="http://schemas.openxmlformats.org/officeDocument/2006/relationships/image" Target="../media/image249.emf"/><Relationship Id="rId2" Type="http://schemas.openxmlformats.org/officeDocument/2006/relationships/image" Target="../media/image248.emf"/><Relationship Id="rId1" Type="http://schemas.openxmlformats.org/officeDocument/2006/relationships/slideLayout" Target="../slideLayouts/slideLayout1.xml"/></Relationships>
</file>

<file path=ppt/slides/_rels/slide44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xml"/></Relationships>
</file>

<file path=ppt/slides/_rels/slide451.xml.rels><?xml version="1.0" encoding="UTF-8" standalone="yes"?>
<Relationships xmlns="http://schemas.openxmlformats.org/package/2006/relationships"><Relationship Id="rId2" Type="http://schemas.openxmlformats.org/officeDocument/2006/relationships/image" Target="../media/image252.JPG"/><Relationship Id="rId1" Type="http://schemas.openxmlformats.org/officeDocument/2006/relationships/slideLayout" Target="../slideLayouts/slideLayout1.xml"/></Relationships>
</file>

<file path=ppt/slides/_rels/slide452.xml.rels><?xml version="1.0" encoding="UTF-8" standalone="yes"?>
<Relationships xmlns="http://schemas.openxmlformats.org/package/2006/relationships"><Relationship Id="rId2" Type="http://schemas.openxmlformats.org/officeDocument/2006/relationships/image" Target="../media/image253.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70F2B9-2F91-42FF-9E97-72FF5C4C8377}"/>
              </a:ext>
            </a:extLst>
          </p:cNvPr>
          <p:cNvSpPr>
            <a:spLocks noGrp="1"/>
          </p:cNvSpPr>
          <p:nvPr>
            <p:ph type="title"/>
          </p:nvPr>
        </p:nvSpPr>
        <p:spPr>
          <a:xfrm>
            <a:off x="596506" y="637953"/>
            <a:ext cx="6204344" cy="3189507"/>
          </a:xfrm>
        </p:spPr>
        <p:txBody>
          <a:bodyPr vert="horz" lIns="91440" tIns="45720" rIns="91440" bIns="45720" rtlCol="0" anchor="b">
            <a:normAutofit/>
          </a:bodyPr>
          <a:lstStyle/>
          <a:p>
            <a:pPr algn="l"/>
            <a:r>
              <a:rPr lang="en-US" sz="7000" kern="1200" dirty="0">
                <a:solidFill>
                  <a:srgbClr val="FFFFFF"/>
                </a:solidFill>
                <a:latin typeface="+mj-lt"/>
                <a:ea typeface="+mj-ea"/>
                <a:cs typeface="+mj-cs"/>
              </a:rPr>
              <a:t>Introduction</a:t>
            </a:r>
          </a:p>
        </p:txBody>
      </p:sp>
      <p:sp>
        <p:nvSpPr>
          <p:cNvPr id="11"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68556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Title 2">
            <a:extLst>
              <a:ext uri="{FF2B5EF4-FFF2-40B4-BE49-F238E27FC236}">
                <a16:creationId xmlns:a16="http://schemas.microsoft.com/office/drawing/2014/main" id="{93470ECB-47BA-4C7B-870F-E33042E43EE0}"/>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Issues with Each Method M&amp;A Valuation Method</a:t>
            </a:r>
          </a:p>
        </p:txBody>
      </p:sp>
      <p:sp>
        <p:nvSpPr>
          <p:cNvPr id="2" name="Content Placeholder 1">
            <a:extLst>
              <a:ext uri="{FF2B5EF4-FFF2-40B4-BE49-F238E27FC236}">
                <a16:creationId xmlns:a16="http://schemas.microsoft.com/office/drawing/2014/main" id="{2562EAA9-2A9E-4A6A-95BD-A7C5C7383D4C}"/>
              </a:ext>
            </a:extLst>
          </p:cNvPr>
          <p:cNvSpPr>
            <a:spLocks noGrp="1"/>
          </p:cNvSpPr>
          <p:nvPr>
            <p:ph idx="1"/>
          </p:nvPr>
        </p:nvSpPr>
        <p:spPr>
          <a:xfrm>
            <a:off x="1025717" y="2490436"/>
            <a:ext cx="7728623" cy="4029859"/>
          </a:xfrm>
        </p:spPr>
        <p:txBody>
          <a:bodyPr vert="horz" lIns="91440" tIns="45720" rIns="91440" bIns="45720" rtlCol="0" anchor="ctr">
            <a:normAutofit/>
          </a:bodyPr>
          <a:lstStyle/>
          <a:p>
            <a:r>
              <a:rPr lang="en-US" sz="1900" dirty="0">
                <a:latin typeface="+mn-lt"/>
                <a:cs typeface="+mn-cs"/>
              </a:rPr>
              <a:t>Problems with use of multiples – finding the right multiple when multiples change within an industry and over time – see the data</a:t>
            </a:r>
          </a:p>
          <a:p>
            <a:r>
              <a:rPr lang="en-US" sz="1900" dirty="0">
                <a:latin typeface="+mn-lt"/>
                <a:cs typeface="+mn-cs"/>
              </a:rPr>
              <a:t>Use of transaction multiples – why is there a wide range for different transactions.</a:t>
            </a:r>
          </a:p>
          <a:p>
            <a:r>
              <a:rPr lang="en-US" sz="1900" dirty="0">
                <a:latin typeface="+mn-lt"/>
                <a:cs typeface="+mn-cs"/>
              </a:rPr>
              <a:t>When is it better to use the DCF model and how should the DCF model be applied in different industries.</a:t>
            </a:r>
          </a:p>
          <a:p>
            <a:r>
              <a:rPr lang="en-US" sz="1900" dirty="0">
                <a:latin typeface="+mn-lt"/>
                <a:cs typeface="+mn-cs"/>
              </a:rPr>
              <a:t>Is the accretion and dilution method really as bad as you learn in business school.</a:t>
            </a:r>
          </a:p>
          <a:p>
            <a:r>
              <a:rPr lang="en-US" sz="1900" dirty="0">
                <a:latin typeface="+mn-lt"/>
                <a:cs typeface="+mn-cs"/>
              </a:rPr>
              <a:t>Can you effectively compute the rate of return earned on an acquisition (the LBO method in the football field diagram)</a:t>
            </a:r>
          </a:p>
        </p:txBody>
      </p:sp>
    </p:spTree>
    <p:extLst>
      <p:ext uri="{BB962C8B-B14F-4D97-AF65-F5344CB8AC3E}">
        <p14:creationId xmlns:p14="http://schemas.microsoft.com/office/powerpoint/2010/main" val="8252096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F2E7F-D5D5-4C3F-988E-753E514DEDF7}"/>
              </a:ext>
            </a:extLst>
          </p:cNvPr>
          <p:cNvSpPr>
            <a:spLocks noGrp="1"/>
          </p:cNvSpPr>
          <p:nvPr>
            <p:ph idx="1"/>
          </p:nvPr>
        </p:nvSpPr>
        <p:spPr/>
        <p:txBody>
          <a:bodyPr/>
          <a:lstStyle/>
          <a:p>
            <a:r>
              <a:rPr lang="en-US" dirty="0"/>
              <a:t>Debt to Capital is about 55%</a:t>
            </a:r>
          </a:p>
          <a:p>
            <a:endParaRPr lang="en-CH" dirty="0"/>
          </a:p>
        </p:txBody>
      </p:sp>
      <p:sp>
        <p:nvSpPr>
          <p:cNvPr id="3" name="Title 2">
            <a:extLst>
              <a:ext uri="{FF2B5EF4-FFF2-40B4-BE49-F238E27FC236}">
                <a16:creationId xmlns:a16="http://schemas.microsoft.com/office/drawing/2014/main" id="{AD71FBC9-9EF8-4CDD-871E-077AEAF68B20}"/>
              </a:ext>
            </a:extLst>
          </p:cNvPr>
          <p:cNvSpPr>
            <a:spLocks noGrp="1"/>
          </p:cNvSpPr>
          <p:nvPr>
            <p:ph type="title"/>
          </p:nvPr>
        </p:nvSpPr>
        <p:spPr/>
        <p:txBody>
          <a:bodyPr/>
          <a:lstStyle/>
          <a:p>
            <a:r>
              <a:rPr lang="en-US" dirty="0"/>
              <a:t>Gearing in Private Equity</a:t>
            </a:r>
            <a:endParaRPr lang="en-CH" dirty="0"/>
          </a:p>
        </p:txBody>
      </p:sp>
      <p:pic>
        <p:nvPicPr>
          <p:cNvPr id="5" name="Picture 4">
            <a:extLst>
              <a:ext uri="{FF2B5EF4-FFF2-40B4-BE49-F238E27FC236}">
                <a16:creationId xmlns:a16="http://schemas.microsoft.com/office/drawing/2014/main" id="{E3EB416A-2673-4D03-9C11-FA54B0CA6950}"/>
              </a:ext>
            </a:extLst>
          </p:cNvPr>
          <p:cNvPicPr>
            <a:picLocks noChangeAspect="1"/>
          </p:cNvPicPr>
          <p:nvPr/>
        </p:nvPicPr>
        <p:blipFill>
          <a:blip r:embed="rId2"/>
          <a:stretch>
            <a:fillRect/>
          </a:stretch>
        </p:blipFill>
        <p:spPr>
          <a:xfrm>
            <a:off x="1143000" y="1936055"/>
            <a:ext cx="6167437" cy="4699000"/>
          </a:xfrm>
          <a:prstGeom prst="rect">
            <a:avLst/>
          </a:prstGeom>
        </p:spPr>
      </p:pic>
    </p:spTree>
    <p:extLst>
      <p:ext uri="{BB962C8B-B14F-4D97-AF65-F5344CB8AC3E}">
        <p14:creationId xmlns:p14="http://schemas.microsoft.com/office/powerpoint/2010/main" val="20875551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BC38755-C82D-4CA1-AB1B-B0706626550E}"/>
              </a:ext>
            </a:extLst>
          </p:cNvPr>
          <p:cNvSpPr>
            <a:spLocks noGrp="1" noChangeArrowheads="1"/>
          </p:cNvSpPr>
          <p:nvPr>
            <p:ph type="title"/>
          </p:nvPr>
        </p:nvSpPr>
        <p:spPr/>
        <p:txBody>
          <a:bodyPr/>
          <a:lstStyle/>
          <a:p>
            <a:r>
              <a:rPr lang="en-US" altLang="en-US" sz="1800" dirty="0"/>
              <a:t>Typical LBO Structure – Earlier Data</a:t>
            </a:r>
            <a:br>
              <a:rPr lang="en-US" altLang="en-US" sz="1800" dirty="0"/>
            </a:br>
            <a:r>
              <a:rPr lang="en-US" altLang="en-US" sz="1800" dirty="0"/>
              <a:t>Divide by EBITDA in Computing EV/EBITDA and Debt/EBITDA</a:t>
            </a:r>
          </a:p>
        </p:txBody>
      </p:sp>
      <p:pic>
        <p:nvPicPr>
          <p:cNvPr id="9219" name="Picture 3">
            <a:extLst>
              <a:ext uri="{FF2B5EF4-FFF2-40B4-BE49-F238E27FC236}">
                <a16:creationId xmlns:a16="http://schemas.microsoft.com/office/drawing/2014/main" id="{2BADE4FF-2B4B-4666-811B-01E80808E2F2}"/>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0" y="1604963"/>
            <a:ext cx="7086600" cy="4027487"/>
          </a:xfrm>
          <a:noFill/>
        </p:spPr>
      </p:pic>
      <p:sp>
        <p:nvSpPr>
          <p:cNvPr id="9220" name="Text Box 4">
            <a:extLst>
              <a:ext uri="{FF2B5EF4-FFF2-40B4-BE49-F238E27FC236}">
                <a16:creationId xmlns:a16="http://schemas.microsoft.com/office/drawing/2014/main" id="{E2E29824-067A-40EF-BE2C-62B3D145C405}"/>
              </a:ext>
            </a:extLst>
          </p:cNvPr>
          <p:cNvSpPr txBox="1">
            <a:spLocks noChangeArrowheads="1"/>
          </p:cNvSpPr>
          <p:nvPr/>
        </p:nvSpPr>
        <p:spPr bwMode="auto">
          <a:xfrm>
            <a:off x="7848600" y="2819400"/>
            <a:ext cx="990600" cy="822325"/>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a:spcBef>
                <a:spcPct val="50000"/>
              </a:spcBef>
            </a:pPr>
            <a:r>
              <a:rPr lang="en-US" altLang="en-US" dirty="0"/>
              <a:t>Incremental Debt to EBITDA ratio</a:t>
            </a:r>
          </a:p>
        </p:txBody>
      </p:sp>
      <p:sp>
        <p:nvSpPr>
          <p:cNvPr id="9221" name="Line 5">
            <a:extLst>
              <a:ext uri="{FF2B5EF4-FFF2-40B4-BE49-F238E27FC236}">
                <a16:creationId xmlns:a16="http://schemas.microsoft.com/office/drawing/2014/main" id="{6A841906-46CA-45D8-9D28-C4D9B57F351E}"/>
              </a:ext>
            </a:extLst>
          </p:cNvPr>
          <p:cNvSpPr>
            <a:spLocks noChangeShapeType="1"/>
          </p:cNvSpPr>
          <p:nvPr/>
        </p:nvSpPr>
        <p:spPr bwMode="auto">
          <a:xfrm flipH="1">
            <a:off x="5562600" y="3200400"/>
            <a:ext cx="2362200" cy="381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029" dirty="0"/>
          </a:p>
        </p:txBody>
      </p:sp>
      <p:sp>
        <p:nvSpPr>
          <p:cNvPr id="9222" name="Text Box 6">
            <a:extLst>
              <a:ext uri="{FF2B5EF4-FFF2-40B4-BE49-F238E27FC236}">
                <a16:creationId xmlns:a16="http://schemas.microsoft.com/office/drawing/2014/main" id="{68C89B71-8AC3-437D-ACF6-023E60F0B4A0}"/>
              </a:ext>
            </a:extLst>
          </p:cNvPr>
          <p:cNvSpPr txBox="1">
            <a:spLocks noChangeArrowheads="1"/>
          </p:cNvSpPr>
          <p:nvPr/>
        </p:nvSpPr>
        <p:spPr bwMode="auto">
          <a:xfrm>
            <a:off x="4191000" y="5638800"/>
            <a:ext cx="1828800" cy="457200"/>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a:spcBef>
                <a:spcPct val="50000"/>
              </a:spcBef>
            </a:pPr>
            <a:r>
              <a:rPr lang="en-US" altLang="en-US" dirty="0"/>
              <a:t>This totals 7-8 x EBITDA</a:t>
            </a:r>
          </a:p>
        </p:txBody>
      </p:sp>
      <p:sp>
        <p:nvSpPr>
          <p:cNvPr id="9223" name="Text Box 7">
            <a:extLst>
              <a:ext uri="{FF2B5EF4-FFF2-40B4-BE49-F238E27FC236}">
                <a16:creationId xmlns:a16="http://schemas.microsoft.com/office/drawing/2014/main" id="{BFD50316-5117-4CAE-8C40-C3EA5B9563B3}"/>
              </a:ext>
            </a:extLst>
          </p:cNvPr>
          <p:cNvSpPr txBox="1">
            <a:spLocks noChangeArrowheads="1"/>
          </p:cNvSpPr>
          <p:nvPr/>
        </p:nvSpPr>
        <p:spPr bwMode="auto">
          <a:xfrm>
            <a:off x="3276600" y="2743200"/>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4-6</a:t>
            </a:r>
          </a:p>
        </p:txBody>
      </p:sp>
    </p:spTree>
    <p:extLst>
      <p:ext uri="{BB962C8B-B14F-4D97-AF65-F5344CB8AC3E}">
        <p14:creationId xmlns:p14="http://schemas.microsoft.com/office/powerpoint/2010/main" val="35505930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A6E588-9D43-4FED-90A8-E8D808C5355B}"/>
              </a:ext>
            </a:extLst>
          </p:cNvPr>
          <p:cNvSpPr txBox="1">
            <a:spLocks noGrp="1"/>
          </p:cNvSpPr>
          <p:nvPr/>
        </p:nvSpPr>
        <p:spPr bwMode="auto">
          <a:xfrm>
            <a:off x="6551613" y="6288088"/>
            <a:ext cx="2592387" cy="322262"/>
          </a:xfrm>
          <a:prstGeom prst="rect">
            <a:avLst/>
          </a:prstGeom>
          <a:noFill/>
          <a:ln w="9525">
            <a:noFill/>
            <a:miter lim="800000"/>
            <a:headEnd/>
            <a:tailEnd/>
          </a:ln>
        </p:spPr>
        <p:txBody>
          <a:bodyPr lIns="84654" tIns="42327" rIns="84654" bIns="42327" anchor="b"/>
          <a:lstStyle>
            <a:lvl1pPr defTabSz="846138">
              <a:defRPr sz="1200">
                <a:solidFill>
                  <a:schemeClr val="tx1"/>
                </a:solidFill>
                <a:latin typeface="Arial" panose="020B0604020202020204" pitchFamily="34" charset="0"/>
              </a:defRPr>
            </a:lvl1pPr>
            <a:lvl2pPr marL="742950" indent="-285750" defTabSz="846138">
              <a:defRPr sz="1200">
                <a:solidFill>
                  <a:schemeClr val="tx1"/>
                </a:solidFill>
                <a:latin typeface="Arial" panose="020B0604020202020204" pitchFamily="34" charset="0"/>
              </a:defRPr>
            </a:lvl2pPr>
            <a:lvl3pPr marL="1143000" indent="-228600" defTabSz="846138">
              <a:defRPr sz="1200">
                <a:solidFill>
                  <a:schemeClr val="tx1"/>
                </a:solidFill>
                <a:latin typeface="Arial" panose="020B0604020202020204" pitchFamily="34" charset="0"/>
              </a:defRPr>
            </a:lvl3pPr>
            <a:lvl4pPr marL="1600200" indent="-228600" defTabSz="846138">
              <a:defRPr sz="1200">
                <a:solidFill>
                  <a:schemeClr val="tx1"/>
                </a:solidFill>
                <a:latin typeface="Arial" panose="020B0604020202020204" pitchFamily="34" charset="0"/>
              </a:defRPr>
            </a:lvl4pPr>
            <a:lvl5pPr marL="2057400" indent="-228600" defTabSz="846138">
              <a:defRPr sz="1200">
                <a:solidFill>
                  <a:schemeClr val="tx1"/>
                </a:solidFill>
                <a:latin typeface="Arial" panose="020B0604020202020204" pitchFamily="34" charset="0"/>
              </a:defRPr>
            </a:lvl5pPr>
            <a:lvl6pPr marL="2514600" indent="-228600" algn="ctr" defTabSz="846138"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846138"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846138"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846138"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defRPr/>
            </a:pPr>
            <a:fld id="{E1A6B05E-FEF0-4BCF-A278-296707944B33}" type="slidenum">
              <a:rPr lang="en-US" sz="1100" smtClean="0">
                <a:effectLst>
                  <a:outerShdw blurRad="38100" dist="38100" dir="2700000" algn="tl">
                    <a:srgbClr val="C0C0C0"/>
                  </a:outerShdw>
                </a:effectLst>
              </a:rPr>
              <a:pPr algn="r" eaLnBrk="1" hangingPunct="1">
                <a:defRPr/>
              </a:pPr>
              <a:t>102</a:t>
            </a:fld>
            <a:endParaRPr lang="en-US" sz="1100" dirty="0">
              <a:effectLst>
                <a:outerShdw blurRad="38100" dist="38100" dir="2700000" algn="tl">
                  <a:srgbClr val="C0C0C0"/>
                </a:outerShdw>
              </a:effectLst>
            </a:endParaRPr>
          </a:p>
        </p:txBody>
      </p:sp>
      <p:graphicFrame>
        <p:nvGraphicFramePr>
          <p:cNvPr id="2598953" name="Group 41">
            <a:extLst>
              <a:ext uri="{FF2B5EF4-FFF2-40B4-BE49-F238E27FC236}">
                <a16:creationId xmlns:a16="http://schemas.microsoft.com/office/drawing/2014/main" id="{2B049473-C5BA-4CF7-BAA6-A58CFF9BF70D}"/>
              </a:ext>
            </a:extLst>
          </p:cNvPr>
          <p:cNvGraphicFramePr>
            <a:graphicFrameLocks noGrp="1"/>
          </p:cNvGraphicFramePr>
          <p:nvPr/>
        </p:nvGraphicFramePr>
        <p:xfrm>
          <a:off x="990600" y="304800"/>
          <a:ext cx="7086600" cy="5543552"/>
        </p:xfrm>
        <a:graphic>
          <a:graphicData uri="http://schemas.openxmlformats.org/drawingml/2006/table">
            <a:tbl>
              <a:tblPr/>
              <a:tblGrid>
                <a:gridCol w="1390650">
                  <a:extLst>
                    <a:ext uri="{9D8B030D-6E8A-4147-A177-3AD203B41FA5}">
                      <a16:colId xmlns:a16="http://schemas.microsoft.com/office/drawing/2014/main" val="20000"/>
                    </a:ext>
                  </a:extLst>
                </a:gridCol>
                <a:gridCol w="5695950">
                  <a:extLst>
                    <a:ext uri="{9D8B030D-6E8A-4147-A177-3AD203B41FA5}">
                      <a16:colId xmlns:a16="http://schemas.microsoft.com/office/drawing/2014/main" val="20001"/>
                    </a:ext>
                  </a:extLst>
                </a:gridCol>
              </a:tblGrid>
              <a:tr h="612775">
                <a:tc gridSpan="2">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2800" b="0" i="0" u="none" strike="noStrike" cap="none" normalizeH="0" baseline="0" dirty="0">
                          <a:ln>
                            <a:noFill/>
                          </a:ln>
                          <a:solidFill>
                            <a:schemeClr val="tx1"/>
                          </a:solidFill>
                          <a:effectLst/>
                          <a:latin typeface="Arial" panose="020B0604020202020204" pitchFamily="34" charset="0"/>
                        </a:rPr>
                        <a:t>PRINCIPAL LBO FINANCING TIERS</a:t>
                      </a:r>
                      <a:endParaRPr kumimoji="0" lang="en-US" sz="2400" b="0" i="0" u="none" strike="noStrike" cap="none" normalizeH="0" baseline="0" dirty="0">
                        <a:ln>
                          <a:noFill/>
                        </a:ln>
                        <a:solidFill>
                          <a:schemeClr val="tx1"/>
                        </a:solidFill>
                        <a:effectLst/>
                        <a:latin typeface="Arial" panose="020B0604020202020204" pitchFamily="34" charset="0"/>
                      </a:endParaRP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0"/>
                  </a:ext>
                </a:extLst>
              </a:tr>
              <a:tr h="366713">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dirty="0">
                          <a:ln>
                            <a:noFill/>
                          </a:ln>
                          <a:solidFill>
                            <a:schemeClr val="tx1"/>
                          </a:solidFill>
                          <a:effectLst/>
                          <a:latin typeface="Arial" panose="020B0604020202020204" pitchFamily="34" charset="0"/>
                        </a:rPr>
                        <a:t>Type</a:t>
                      </a:r>
                    </a:p>
                  </a:txBody>
                  <a:tcPr marL="84654" marR="84654" marT="42327" marB="42327"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dirty="0">
                          <a:ln>
                            <a:noFill/>
                          </a:ln>
                          <a:solidFill>
                            <a:schemeClr val="tx1"/>
                          </a:solidFill>
                          <a:effectLst/>
                          <a:latin typeface="Arial" panose="020B0604020202020204" pitchFamily="34" charset="0"/>
                        </a:rPr>
                        <a:t>Comments</a:t>
                      </a:r>
                    </a:p>
                  </a:txBody>
                  <a:tcPr marL="84654" marR="84654" marT="42327" marB="42327"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15938">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None/>
                        <a:tabLst/>
                      </a:pPr>
                      <a:r>
                        <a:rPr kumimoji="0" lang="en-US" sz="1000" b="0" i="0" u="none" strike="noStrike" cap="none" normalizeH="0" baseline="0" dirty="0">
                          <a:ln>
                            <a:noFill/>
                          </a:ln>
                          <a:solidFill>
                            <a:schemeClr val="tx1"/>
                          </a:solidFill>
                          <a:effectLst/>
                          <a:latin typeface="Arial" panose="020B0604020202020204" pitchFamily="34" charset="0"/>
                        </a:rPr>
                        <a:t>Commercial mortgage</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1</a:t>
                      </a:r>
                      <a:r>
                        <a:rPr kumimoji="0" lang="en-US" sz="1000" b="0" i="0" u="none" strike="noStrike" cap="none" normalizeH="0" baseline="30000" dirty="0">
                          <a:ln>
                            <a:noFill/>
                          </a:ln>
                          <a:solidFill>
                            <a:schemeClr val="tx1"/>
                          </a:solidFill>
                          <a:effectLst/>
                          <a:latin typeface="Arial" panose="020B0604020202020204" pitchFamily="34" charset="0"/>
                        </a:rPr>
                        <a:t>st</a:t>
                      </a:r>
                      <a:r>
                        <a:rPr kumimoji="0" lang="en-US" sz="1000" b="0" i="0" u="none" strike="noStrike" cap="none" normalizeH="0" baseline="0" dirty="0">
                          <a:ln>
                            <a:noFill/>
                          </a:ln>
                          <a:solidFill>
                            <a:schemeClr val="tx1"/>
                          </a:solidFill>
                          <a:effectLst/>
                          <a:latin typeface="Arial" panose="020B0604020202020204" pitchFamily="34" charset="0"/>
                        </a:rPr>
                        <a:t> lien against real estate</a:t>
                      </a:r>
                    </a:p>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70 – 90% of property value</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14350">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None/>
                        <a:tabLst/>
                      </a:pPr>
                      <a:r>
                        <a:rPr kumimoji="0" lang="en-US" sz="1000" b="0" i="0" u="none" strike="noStrike" cap="none" normalizeH="0" baseline="0" dirty="0">
                          <a:ln>
                            <a:noFill/>
                          </a:ln>
                          <a:solidFill>
                            <a:schemeClr val="tx1"/>
                          </a:solidFill>
                          <a:effectLst/>
                          <a:latin typeface="Arial" panose="020B0604020202020204" pitchFamily="34" charset="0"/>
                        </a:rPr>
                        <a:t>Revolving line of credit</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Interest-only loan secured primarily by accounts receivable and inventory (prime collateral)</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35013">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None/>
                        <a:tabLst/>
                      </a:pPr>
                      <a:r>
                        <a:rPr kumimoji="0" lang="en-US" sz="1000" b="0" i="0" u="none" strike="noStrike" cap="none" normalizeH="0" baseline="0" dirty="0">
                          <a:ln>
                            <a:noFill/>
                          </a:ln>
                          <a:solidFill>
                            <a:schemeClr val="tx1"/>
                          </a:solidFill>
                          <a:effectLst/>
                          <a:latin typeface="Arial" panose="020B0604020202020204" pitchFamily="34" charset="0"/>
                        </a:rPr>
                        <a:t>Mezzanine debt</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“Cash-flow” loans, with possible deferrals in early years</a:t>
                      </a:r>
                    </a:p>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Zero-coupon bonds</a:t>
                      </a:r>
                    </a:p>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May include “equity kickers”</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98450">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None/>
                        <a:tabLst/>
                      </a:pPr>
                      <a:r>
                        <a:rPr kumimoji="0" lang="en-US" sz="1000" b="0" i="0" u="none" strike="noStrike" cap="none" normalizeH="0" baseline="0" dirty="0">
                          <a:ln>
                            <a:noFill/>
                          </a:ln>
                          <a:solidFill>
                            <a:schemeClr val="tx1"/>
                          </a:solidFill>
                          <a:effectLst/>
                          <a:latin typeface="Arial" panose="020B0604020202020204" pitchFamily="34" charset="0"/>
                        </a:rPr>
                        <a:t>Seller note</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Unsecured interest-bearing note typically repaid within 3 – 7 years</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14350">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None/>
                        <a:tabLst/>
                      </a:pPr>
                      <a:r>
                        <a:rPr kumimoji="0" lang="en-US" sz="1000" b="0" i="0" u="none" strike="noStrike" cap="none" normalizeH="0" baseline="0" dirty="0">
                          <a:ln>
                            <a:noFill/>
                          </a:ln>
                          <a:solidFill>
                            <a:schemeClr val="tx1"/>
                          </a:solidFill>
                          <a:effectLst/>
                          <a:latin typeface="Arial" panose="020B0604020202020204" pitchFamily="34" charset="0"/>
                        </a:rPr>
                        <a:t>Contingent payments</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Additional payments due only if revenues or earnings milestones are met</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14350">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None/>
                        <a:tabLst/>
                      </a:pPr>
                      <a:r>
                        <a:rPr kumimoji="0" lang="en-US" sz="1000" b="0" i="0" u="none" strike="noStrike" cap="none" normalizeH="0" baseline="0" dirty="0">
                          <a:ln>
                            <a:noFill/>
                          </a:ln>
                          <a:solidFill>
                            <a:schemeClr val="tx1"/>
                          </a:solidFill>
                          <a:effectLst/>
                          <a:latin typeface="Arial" panose="020B0604020202020204" pitchFamily="34" charset="0"/>
                        </a:rPr>
                        <a:t>Senior equity</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Special class of common or preferred stock issued to LBO sponsor with liquidation preference and possible preferred return</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955675">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None/>
                        <a:tabLst/>
                      </a:pPr>
                      <a:r>
                        <a:rPr kumimoji="0" lang="en-US" sz="1000" b="0" i="0" u="none" strike="noStrike" cap="none" normalizeH="0" baseline="0" dirty="0">
                          <a:ln>
                            <a:noFill/>
                          </a:ln>
                          <a:solidFill>
                            <a:schemeClr val="tx1"/>
                          </a:solidFill>
                          <a:effectLst/>
                          <a:latin typeface="Arial" panose="020B0604020202020204" pitchFamily="34" charset="0"/>
                        </a:rPr>
                        <a:t>Common stock</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Typically issued to management and possible minority interest retained by seller</a:t>
                      </a:r>
                    </a:p>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Purchase of management equity may be financed, in part, by nonrecourse note</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515938">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None/>
                        <a:tabLst/>
                      </a:pPr>
                      <a:r>
                        <a:rPr kumimoji="0" lang="en-US" sz="1000" b="0" i="0" u="none" strike="noStrike" cap="none" normalizeH="0" baseline="0" dirty="0">
                          <a:ln>
                            <a:noFill/>
                          </a:ln>
                          <a:solidFill>
                            <a:schemeClr val="tx1"/>
                          </a:solidFill>
                          <a:effectLst/>
                          <a:latin typeface="Arial" panose="020B0604020202020204" pitchFamily="34" charset="0"/>
                        </a:rPr>
                        <a:t>Bridge loan</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spcAft>
                          <a:spcPct val="50000"/>
                        </a:spcAft>
                        <a:defRPr sz="1600">
                          <a:solidFill>
                            <a:schemeClr val="tx1"/>
                          </a:solidFill>
                          <a:latin typeface="Arial" panose="020B0604020202020204" pitchFamily="34" charset="0"/>
                        </a:defRPr>
                      </a:lvl1pPr>
                      <a:lvl2pPr marL="742950" indent="-285750" algn="l">
                        <a:spcBef>
                          <a:spcPct val="20000"/>
                        </a:spcBef>
                        <a:spcAft>
                          <a:spcPct val="50000"/>
                        </a:spcAft>
                        <a:defRPr sz="1600">
                          <a:solidFill>
                            <a:schemeClr val="tx1"/>
                          </a:solidFill>
                          <a:latin typeface="Arial" panose="020B0604020202020204" pitchFamily="34" charset="0"/>
                        </a:defRPr>
                      </a:lvl2pPr>
                      <a:lvl3pPr marL="1143000" indent="-228600" algn="l">
                        <a:spcBef>
                          <a:spcPct val="20000"/>
                        </a:spcBef>
                        <a:spcAft>
                          <a:spcPct val="50000"/>
                        </a:spcAft>
                        <a:defRPr sz="1400">
                          <a:solidFill>
                            <a:schemeClr val="tx1"/>
                          </a:solidFill>
                          <a:latin typeface="Arial" panose="020B0604020202020204" pitchFamily="34" charset="0"/>
                        </a:defRPr>
                      </a:lvl3pPr>
                      <a:lvl4pPr marL="1600200" indent="-228600" algn="l">
                        <a:spcBef>
                          <a:spcPct val="20000"/>
                        </a:spcBef>
                        <a:defRPr sz="1400">
                          <a:solidFill>
                            <a:schemeClr val="tx1"/>
                          </a:solidFill>
                          <a:latin typeface="Arial" panose="020B0604020202020204" pitchFamily="34" charset="0"/>
                        </a:defRPr>
                      </a:lvl4pPr>
                      <a:lvl5pPr marL="2057400" indent="-228600" algn="l">
                        <a:spcBef>
                          <a:spcPct val="20000"/>
                        </a:spcBef>
                        <a:defRPr sz="1400">
                          <a:solidFill>
                            <a:schemeClr val="tx1"/>
                          </a:solidFill>
                          <a:latin typeface="Arial" panose="020B0604020202020204" pitchFamily="34" charset="0"/>
                        </a:defRPr>
                      </a:lvl5pPr>
                      <a:lvl6pPr marL="2514600" indent="-228600" eaLnBrk="0" fontAlgn="base" hangingPunct="0">
                        <a:spcBef>
                          <a:spcPct val="20000"/>
                        </a:spcBef>
                        <a:spcAft>
                          <a:spcPct val="0"/>
                        </a:spcAft>
                        <a:defRPr sz="1400">
                          <a:solidFill>
                            <a:schemeClr val="tx1"/>
                          </a:solidFill>
                          <a:latin typeface="Arial" panose="020B0604020202020204" pitchFamily="34" charset="0"/>
                        </a:defRPr>
                      </a:lvl6pPr>
                      <a:lvl7pPr marL="2971800" indent="-228600" eaLnBrk="0" fontAlgn="base" hangingPunct="0">
                        <a:spcBef>
                          <a:spcPct val="20000"/>
                        </a:spcBef>
                        <a:spcAft>
                          <a:spcPct val="0"/>
                        </a:spcAft>
                        <a:defRPr sz="1400">
                          <a:solidFill>
                            <a:schemeClr val="tx1"/>
                          </a:solidFill>
                          <a:latin typeface="Arial" panose="020B0604020202020204" pitchFamily="34" charset="0"/>
                        </a:defRPr>
                      </a:lvl7pPr>
                      <a:lvl8pPr marL="3429000" indent="-228600" eaLnBrk="0" fontAlgn="base" hangingPunct="0">
                        <a:spcBef>
                          <a:spcPct val="20000"/>
                        </a:spcBef>
                        <a:spcAft>
                          <a:spcPct val="0"/>
                        </a:spcAft>
                        <a:defRPr sz="1400">
                          <a:solidFill>
                            <a:schemeClr val="tx1"/>
                          </a:solidFill>
                          <a:latin typeface="Arial" panose="020B0604020202020204" pitchFamily="34" charset="0"/>
                        </a:defRPr>
                      </a:lvl8pPr>
                      <a:lvl9pPr marL="3886200" indent="-228600"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50000"/>
                        </a:spcAft>
                        <a:buClrTx/>
                        <a:buSzTx/>
                        <a:buFontTx/>
                        <a:buChar char="•"/>
                        <a:tabLst/>
                      </a:pPr>
                      <a:r>
                        <a:rPr kumimoji="0" lang="en-US" sz="1000" b="0" i="0" u="none" strike="noStrike" cap="none" normalizeH="0" baseline="0" dirty="0">
                          <a:ln>
                            <a:noFill/>
                          </a:ln>
                          <a:solidFill>
                            <a:schemeClr val="tx1"/>
                          </a:solidFill>
                          <a:effectLst/>
                          <a:latin typeface="Arial" panose="020B0604020202020204" pitchFamily="34" charset="0"/>
                        </a:rPr>
                        <a:t> Temporary loan to be repaid within 6 – 12 months from permanent financing</a:t>
                      </a:r>
                    </a:p>
                  </a:txBody>
                  <a:tcPr marL="84654" marR="84654" marT="42327" marB="423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070457248"/>
      </p:ext>
    </p:extLst>
  </p:cSld>
  <p:clrMapOvr>
    <a:masterClrMapping/>
  </p:clrMapOvr>
  <p:transition>
    <p:zo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1211E2-66FE-4D2A-AC33-64FA53CD824A}"/>
              </a:ext>
            </a:extLst>
          </p:cNvPr>
          <p:cNvSpPr>
            <a:spLocks noGrp="1"/>
          </p:cNvSpPr>
          <p:nvPr>
            <p:ph idx="1"/>
          </p:nvPr>
        </p:nvSpPr>
        <p:spPr>
          <a:xfrm>
            <a:off x="628650" y="1263192"/>
            <a:ext cx="7902608" cy="4913771"/>
          </a:xfrm>
        </p:spPr>
        <p:txBody>
          <a:bodyPr/>
          <a:lstStyle/>
          <a:p>
            <a:r>
              <a:rPr lang="en-US" dirty="0"/>
              <a:t>Fees include debt fees</a:t>
            </a:r>
          </a:p>
          <a:p>
            <a:endParaRPr lang="en-US" dirty="0"/>
          </a:p>
          <a:p>
            <a:endParaRPr lang="en-US" dirty="0"/>
          </a:p>
          <a:p>
            <a:endParaRPr lang="en-CH" dirty="0"/>
          </a:p>
        </p:txBody>
      </p:sp>
      <p:sp>
        <p:nvSpPr>
          <p:cNvPr id="3" name="Title 2">
            <a:extLst>
              <a:ext uri="{FF2B5EF4-FFF2-40B4-BE49-F238E27FC236}">
                <a16:creationId xmlns:a16="http://schemas.microsoft.com/office/drawing/2014/main" id="{9B41947C-B9D3-4DD3-BE3C-4BAC3DF11CD4}"/>
              </a:ext>
            </a:extLst>
          </p:cNvPr>
          <p:cNvSpPr>
            <a:spLocks noGrp="1"/>
          </p:cNvSpPr>
          <p:nvPr>
            <p:ph type="title"/>
          </p:nvPr>
        </p:nvSpPr>
        <p:spPr/>
        <p:txBody>
          <a:bodyPr/>
          <a:lstStyle/>
          <a:p>
            <a:r>
              <a:rPr lang="en-US" dirty="0"/>
              <a:t>Transaction Fees</a:t>
            </a:r>
            <a:endParaRPr lang="en-CH" dirty="0"/>
          </a:p>
        </p:txBody>
      </p:sp>
      <p:pic>
        <p:nvPicPr>
          <p:cNvPr id="6" name="Picture 5">
            <a:extLst>
              <a:ext uri="{FF2B5EF4-FFF2-40B4-BE49-F238E27FC236}">
                <a16:creationId xmlns:a16="http://schemas.microsoft.com/office/drawing/2014/main" id="{B417ADD5-484B-4553-AB40-66825CE45D2A}"/>
              </a:ext>
            </a:extLst>
          </p:cNvPr>
          <p:cNvPicPr>
            <a:picLocks noChangeAspect="1"/>
          </p:cNvPicPr>
          <p:nvPr/>
        </p:nvPicPr>
        <p:blipFill>
          <a:blip r:embed="rId2"/>
          <a:stretch>
            <a:fillRect/>
          </a:stretch>
        </p:blipFill>
        <p:spPr>
          <a:xfrm>
            <a:off x="612742" y="2246053"/>
            <a:ext cx="7781925" cy="3930910"/>
          </a:xfrm>
          <a:prstGeom prst="rect">
            <a:avLst/>
          </a:prstGeom>
        </p:spPr>
      </p:pic>
    </p:spTree>
    <p:extLst>
      <p:ext uri="{BB962C8B-B14F-4D97-AF65-F5344CB8AC3E}">
        <p14:creationId xmlns:p14="http://schemas.microsoft.com/office/powerpoint/2010/main" val="28142433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052588-B127-48C2-9262-579A2923DCBD}"/>
              </a:ext>
            </a:extLst>
          </p:cNvPr>
          <p:cNvPicPr>
            <a:picLocks noGrp="1" noChangeAspect="1"/>
          </p:cNvPicPr>
          <p:nvPr>
            <p:ph idx="1"/>
          </p:nvPr>
        </p:nvPicPr>
        <p:blipFill>
          <a:blip r:embed="rId2"/>
          <a:stretch>
            <a:fillRect/>
          </a:stretch>
        </p:blipFill>
        <p:spPr>
          <a:xfrm>
            <a:off x="628650" y="1557369"/>
            <a:ext cx="7902575" cy="4325874"/>
          </a:xfrm>
          <a:prstGeom prst="rect">
            <a:avLst/>
          </a:prstGeom>
        </p:spPr>
      </p:pic>
      <p:sp>
        <p:nvSpPr>
          <p:cNvPr id="3" name="Title 2">
            <a:extLst>
              <a:ext uri="{FF2B5EF4-FFF2-40B4-BE49-F238E27FC236}">
                <a16:creationId xmlns:a16="http://schemas.microsoft.com/office/drawing/2014/main" id="{29967834-2093-4A29-A425-17CFE509FB38}"/>
              </a:ext>
            </a:extLst>
          </p:cNvPr>
          <p:cNvSpPr>
            <a:spLocks noGrp="1"/>
          </p:cNvSpPr>
          <p:nvPr>
            <p:ph type="title"/>
          </p:nvPr>
        </p:nvSpPr>
        <p:spPr/>
        <p:txBody>
          <a:bodyPr/>
          <a:lstStyle/>
          <a:p>
            <a:r>
              <a:rPr lang="en-US" dirty="0"/>
              <a:t>Earn Outs</a:t>
            </a:r>
            <a:endParaRPr lang="en-CH" dirty="0"/>
          </a:p>
        </p:txBody>
      </p:sp>
    </p:spTree>
    <p:extLst>
      <p:ext uri="{BB962C8B-B14F-4D97-AF65-F5344CB8AC3E}">
        <p14:creationId xmlns:p14="http://schemas.microsoft.com/office/powerpoint/2010/main" val="22095528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7B05A703-019D-4BF6-91E8-EEEF03E7FA93}"/>
              </a:ext>
            </a:extLst>
          </p:cNvPr>
          <p:cNvSpPr>
            <a:spLocks noGrp="1" noChangeArrowheads="1"/>
          </p:cNvSpPr>
          <p:nvPr>
            <p:ph idx="1"/>
          </p:nvPr>
        </p:nvSpPr>
        <p:spPr/>
        <p:txBody>
          <a:bodyPr>
            <a:normAutofit fontScale="92500" lnSpcReduction="20000"/>
          </a:bodyPr>
          <a:lstStyle/>
          <a:p>
            <a:pPr>
              <a:lnSpc>
                <a:spcPct val="90000"/>
              </a:lnSpc>
            </a:pPr>
            <a:r>
              <a:rPr lang="en-US" altLang="en-US" sz="2400" dirty="0"/>
              <a:t>An LBO is a transaction in which an investor group acquires a company by taking on an extraordinary amount of debt, with plans to repay the debt with funds generated from the company or with revenue earned by selling off the newly acquired company's assets</a:t>
            </a:r>
          </a:p>
          <a:p>
            <a:pPr lvl="1">
              <a:lnSpc>
                <a:spcPct val="90000"/>
              </a:lnSpc>
            </a:pPr>
            <a:r>
              <a:rPr lang="en-US" altLang="en-US" sz="2400" dirty="0"/>
              <a:t>Leveraged buy-out seeks to force realization of the firm’s potential value by taking control (also done by proxy fights)</a:t>
            </a:r>
          </a:p>
          <a:p>
            <a:pPr lvl="1">
              <a:lnSpc>
                <a:spcPct val="90000"/>
              </a:lnSpc>
            </a:pPr>
            <a:r>
              <a:rPr lang="en-US" altLang="en-US" sz="2400" dirty="0"/>
              <a:t>Leveraging-up the purchase of the company is a "temporary“ structure pending realization of the value</a:t>
            </a:r>
          </a:p>
          <a:p>
            <a:pPr lvl="1">
              <a:lnSpc>
                <a:spcPct val="90000"/>
              </a:lnSpc>
            </a:pPr>
            <a:r>
              <a:rPr lang="en-US" altLang="en-US" sz="2400" dirty="0"/>
              <a:t>Leveraging method of financing the purchase permits "democracy“ in purchase of ownership and control--you don't have to be a billionaire to do it; management can buy their company.</a:t>
            </a:r>
          </a:p>
          <a:p>
            <a:pPr>
              <a:lnSpc>
                <a:spcPct val="90000"/>
              </a:lnSpc>
            </a:pPr>
            <a:r>
              <a:rPr lang="en-US" altLang="en-US" sz="2400" dirty="0"/>
              <a:t>Raise money to pay for buyout premium</a:t>
            </a:r>
          </a:p>
          <a:p>
            <a:pPr lvl="1">
              <a:lnSpc>
                <a:spcPct val="90000"/>
              </a:lnSpc>
            </a:pPr>
            <a:r>
              <a:rPr lang="en-US" altLang="en-US" sz="2400" dirty="0"/>
              <a:t>Get as much as possible from the senior lenders</a:t>
            </a:r>
          </a:p>
          <a:p>
            <a:pPr lvl="1">
              <a:lnSpc>
                <a:spcPct val="90000"/>
              </a:lnSpc>
            </a:pPr>
            <a:r>
              <a:rPr lang="en-US" altLang="en-US" sz="2400" dirty="0"/>
              <a:t>Get as little as possible from the equity investors</a:t>
            </a:r>
          </a:p>
          <a:p>
            <a:pPr lvl="1">
              <a:lnSpc>
                <a:spcPct val="90000"/>
              </a:lnSpc>
            </a:pPr>
            <a:r>
              <a:rPr lang="en-US" altLang="en-US" sz="2400" dirty="0"/>
              <a:t>Tailor the terms of the mezzanine to be serviced from the expected cash flow.</a:t>
            </a:r>
          </a:p>
        </p:txBody>
      </p:sp>
      <p:sp>
        <p:nvSpPr>
          <p:cNvPr id="18434" name="Rectangle 2">
            <a:extLst>
              <a:ext uri="{FF2B5EF4-FFF2-40B4-BE49-F238E27FC236}">
                <a16:creationId xmlns:a16="http://schemas.microsoft.com/office/drawing/2014/main" id="{DEFA58F7-A917-4355-8D6D-F8E24286942F}"/>
              </a:ext>
            </a:extLst>
          </p:cNvPr>
          <p:cNvSpPr>
            <a:spLocks noGrp="1" noChangeArrowheads="1"/>
          </p:cNvSpPr>
          <p:nvPr>
            <p:ph type="title"/>
          </p:nvPr>
        </p:nvSpPr>
        <p:spPr/>
        <p:txBody>
          <a:bodyPr/>
          <a:lstStyle/>
          <a:p>
            <a:r>
              <a:rPr lang="en-US" altLang="en-US" sz="1800" dirty="0"/>
              <a:t>Use of Mezzanine Debt to Meet Objectives and Restrictions of Equity and Senior Debt LBO General Points</a:t>
            </a:r>
          </a:p>
        </p:txBody>
      </p:sp>
    </p:spTree>
    <p:extLst>
      <p:ext uri="{BB962C8B-B14F-4D97-AF65-F5344CB8AC3E}">
        <p14:creationId xmlns:p14="http://schemas.microsoft.com/office/powerpoint/2010/main" val="38847314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8E335D0-4D57-4C26-9C46-2118661C52AB}"/>
              </a:ext>
            </a:extLst>
          </p:cNvPr>
          <p:cNvSpPr>
            <a:spLocks noGrp="1" noChangeArrowheads="1"/>
          </p:cNvSpPr>
          <p:nvPr>
            <p:ph type="title"/>
          </p:nvPr>
        </p:nvSpPr>
        <p:spPr/>
        <p:txBody>
          <a:bodyPr>
            <a:normAutofit fontScale="90000"/>
          </a:bodyPr>
          <a:lstStyle/>
          <a:p>
            <a:r>
              <a:rPr lang="en-US" altLang="en-US" dirty="0"/>
              <a:t>Leveraged Buyout General Characteristics</a:t>
            </a:r>
          </a:p>
        </p:txBody>
      </p:sp>
      <p:sp>
        <p:nvSpPr>
          <p:cNvPr id="19459" name="Rectangle 3">
            <a:extLst>
              <a:ext uri="{FF2B5EF4-FFF2-40B4-BE49-F238E27FC236}">
                <a16:creationId xmlns:a16="http://schemas.microsoft.com/office/drawing/2014/main" id="{D89A4296-4498-467C-82E8-6A72ABF26FAB}"/>
              </a:ext>
            </a:extLst>
          </p:cNvPr>
          <p:cNvSpPr>
            <a:spLocks noGrp="1" noChangeArrowheads="1"/>
          </p:cNvSpPr>
          <p:nvPr>
            <p:ph type="body" idx="1"/>
          </p:nvPr>
        </p:nvSpPr>
        <p:spPr/>
        <p:txBody>
          <a:bodyPr>
            <a:normAutofit fontScale="92500" lnSpcReduction="10000"/>
          </a:bodyPr>
          <a:lstStyle/>
          <a:p>
            <a:pPr>
              <a:lnSpc>
                <a:spcPct val="90000"/>
              </a:lnSpc>
            </a:pPr>
            <a:r>
              <a:rPr lang="en-US" altLang="en-US" sz="2800" dirty="0"/>
              <a:t>Leverage ranges from 6:1 to 12:1.  Debt to EBITDA ranges from 3.5 times to 6 times or even more.</a:t>
            </a:r>
          </a:p>
          <a:p>
            <a:pPr>
              <a:lnSpc>
                <a:spcPct val="90000"/>
              </a:lnSpc>
            </a:pPr>
            <a:r>
              <a:rPr lang="en-US" altLang="en-US" sz="2800" dirty="0"/>
              <a:t>Investors seek equity returns of 20 percent or more – focus is on equity IRR rather than free cash flow.</a:t>
            </a:r>
          </a:p>
          <a:p>
            <a:pPr>
              <a:lnSpc>
                <a:spcPct val="90000"/>
              </a:lnSpc>
            </a:pPr>
            <a:r>
              <a:rPr lang="en-US" altLang="en-US" sz="2800" dirty="0"/>
              <a:t>Average life of 6.7 years, after which investors take the firm public.  Bank amortizes senior debt over 3-7 years.</a:t>
            </a:r>
          </a:p>
          <a:p>
            <a:pPr>
              <a:lnSpc>
                <a:spcPct val="90000"/>
              </a:lnSpc>
            </a:pPr>
            <a:r>
              <a:rPr lang="en-US" altLang="en-US" sz="2800" dirty="0"/>
              <a:t>Characteristics</a:t>
            </a:r>
          </a:p>
          <a:p>
            <a:pPr lvl="1">
              <a:lnSpc>
                <a:spcPct val="90000"/>
              </a:lnSpc>
            </a:pPr>
            <a:r>
              <a:rPr lang="en-US" altLang="en-US" dirty="0"/>
              <a:t>Strong and stable cash flows</a:t>
            </a:r>
          </a:p>
          <a:p>
            <a:pPr lvl="1">
              <a:lnSpc>
                <a:spcPct val="90000"/>
              </a:lnSpc>
            </a:pPr>
            <a:r>
              <a:rPr lang="en-US" altLang="en-US" dirty="0"/>
              <a:t>Low level of capital expenditures</a:t>
            </a:r>
          </a:p>
          <a:p>
            <a:pPr lvl="1">
              <a:lnSpc>
                <a:spcPct val="90000"/>
              </a:lnSpc>
            </a:pPr>
            <a:r>
              <a:rPr lang="en-US" altLang="en-US" dirty="0"/>
              <a:t>Strong market position</a:t>
            </a:r>
          </a:p>
          <a:p>
            <a:pPr lvl="1">
              <a:lnSpc>
                <a:spcPct val="90000"/>
              </a:lnSpc>
            </a:pPr>
            <a:r>
              <a:rPr lang="en-US" altLang="en-US" dirty="0"/>
              <a:t>Low rate of technological change</a:t>
            </a:r>
          </a:p>
          <a:p>
            <a:pPr lvl="1">
              <a:lnSpc>
                <a:spcPct val="90000"/>
              </a:lnSpc>
            </a:pPr>
            <a:r>
              <a:rPr lang="en-US" altLang="en-US" dirty="0"/>
              <a:t>Relatively low market valuation</a:t>
            </a:r>
          </a:p>
        </p:txBody>
      </p:sp>
    </p:spTree>
    <p:extLst>
      <p:ext uri="{BB962C8B-B14F-4D97-AF65-F5344CB8AC3E}">
        <p14:creationId xmlns:p14="http://schemas.microsoft.com/office/powerpoint/2010/main" val="37212554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037C645-F608-4C2F-AAA4-A8F181CDB25B}"/>
              </a:ext>
            </a:extLst>
          </p:cNvPr>
          <p:cNvSpPr>
            <a:spLocks noGrp="1" noChangeArrowheads="1"/>
          </p:cNvSpPr>
          <p:nvPr>
            <p:ph type="title"/>
          </p:nvPr>
        </p:nvSpPr>
        <p:spPr/>
        <p:txBody>
          <a:bodyPr/>
          <a:lstStyle/>
          <a:p>
            <a:r>
              <a:rPr lang="en-US" altLang="en-US" dirty="0"/>
              <a:t>J-Curve or Hockey Stick and LBO’s</a:t>
            </a:r>
          </a:p>
        </p:txBody>
      </p:sp>
      <p:sp>
        <p:nvSpPr>
          <p:cNvPr id="20483" name="Rectangle 3">
            <a:extLst>
              <a:ext uri="{FF2B5EF4-FFF2-40B4-BE49-F238E27FC236}">
                <a16:creationId xmlns:a16="http://schemas.microsoft.com/office/drawing/2014/main" id="{BA47790C-5CB8-4010-A03B-5766BF83FE3E}"/>
              </a:ext>
            </a:extLst>
          </p:cNvPr>
          <p:cNvSpPr>
            <a:spLocks noGrp="1" noChangeArrowheads="1"/>
          </p:cNvSpPr>
          <p:nvPr>
            <p:ph type="body" idx="1"/>
          </p:nvPr>
        </p:nvSpPr>
        <p:spPr>
          <a:xfrm>
            <a:off x="255639" y="1523999"/>
            <a:ext cx="4011561" cy="4395019"/>
          </a:xfrm>
        </p:spPr>
        <p:txBody>
          <a:bodyPr>
            <a:normAutofit fontScale="92500" lnSpcReduction="10000"/>
          </a:bodyPr>
          <a:lstStyle/>
          <a:p>
            <a:pPr>
              <a:lnSpc>
                <a:spcPct val="80000"/>
              </a:lnSpc>
            </a:pPr>
            <a:r>
              <a:rPr lang="en-US" altLang="en-US" sz="2400" dirty="0"/>
              <a:t>The return depends on the holding period:</a:t>
            </a:r>
          </a:p>
          <a:p>
            <a:pPr lvl="1">
              <a:lnSpc>
                <a:spcPct val="80000"/>
              </a:lnSpc>
            </a:pPr>
            <a:r>
              <a:rPr lang="en-US" altLang="en-US" sz="2400" dirty="0"/>
              <a:t>If the LBO would be sold early on, the LBO would have a low rate of return because of the premium used in the acquisition and the fact that EBITDA has not increased</a:t>
            </a:r>
          </a:p>
          <a:p>
            <a:pPr lvl="1">
              <a:lnSpc>
                <a:spcPct val="80000"/>
              </a:lnSpc>
            </a:pPr>
            <a:r>
              <a:rPr lang="en-US" altLang="en-US" sz="2400" dirty="0"/>
              <a:t>Eventually, the return increases as the EBITDA grows and cash flow is used to pay of debt</a:t>
            </a:r>
          </a:p>
          <a:p>
            <a:pPr lvl="1">
              <a:lnSpc>
                <a:spcPct val="80000"/>
              </a:lnSpc>
            </a:pPr>
            <a:r>
              <a:rPr lang="en-US" altLang="en-US" sz="2400" dirty="0"/>
              <a:t>Evaluate the optimal holding period for the LBO with alternative possible EBITDA scenarios.</a:t>
            </a:r>
          </a:p>
        </p:txBody>
      </p:sp>
      <p:pic>
        <p:nvPicPr>
          <p:cNvPr id="20484" name="Picture 4">
            <a:extLst>
              <a:ext uri="{FF2B5EF4-FFF2-40B4-BE49-F238E27FC236}">
                <a16:creationId xmlns:a16="http://schemas.microsoft.com/office/drawing/2014/main" id="{5724CE6A-8A22-4237-B7E6-D3C04D805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981200"/>
            <a:ext cx="4468813"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7869281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7BCFB837-6C64-4D9C-8DC7-BF8351C5E93C}"/>
              </a:ext>
            </a:extLst>
          </p:cNvPr>
          <p:cNvSpPr>
            <a:spLocks noGrp="1" noChangeArrowheads="1"/>
          </p:cNvSpPr>
          <p:nvPr>
            <p:ph type="title"/>
          </p:nvPr>
        </p:nvSpPr>
        <p:spPr>
          <a:xfrm>
            <a:off x="609600" y="523568"/>
            <a:ext cx="8305800" cy="533400"/>
          </a:xfrm>
          <a:noFill/>
        </p:spPr>
        <p:txBody>
          <a:bodyPr lIns="91403" tIns="45701" rIns="91403" bIns="45701" anchor="ctr"/>
          <a:lstStyle/>
          <a:p>
            <a:r>
              <a:rPr lang="en-US" altLang="en-US" sz="2200" dirty="0"/>
              <a:t>Private Companies Sell At A Small Discount</a:t>
            </a:r>
          </a:p>
        </p:txBody>
      </p:sp>
      <p:sp>
        <p:nvSpPr>
          <p:cNvPr id="34820" name="Rectangle 4">
            <a:extLst>
              <a:ext uri="{FF2B5EF4-FFF2-40B4-BE49-F238E27FC236}">
                <a16:creationId xmlns:a16="http://schemas.microsoft.com/office/drawing/2014/main" id="{5E485672-45EC-46AB-B923-0C0EDB786718}"/>
              </a:ext>
            </a:extLst>
          </p:cNvPr>
          <p:cNvSpPr>
            <a:spLocks noChangeArrowheads="1"/>
          </p:cNvSpPr>
          <p:nvPr/>
        </p:nvSpPr>
        <p:spPr bwMode="auto">
          <a:xfrm>
            <a:off x="990600" y="1219200"/>
            <a:ext cx="72326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b"/>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a:lnSpc>
                <a:spcPct val="85000"/>
              </a:lnSpc>
            </a:pPr>
            <a:r>
              <a:rPr lang="en-US" altLang="en-US" sz="1600" b="1" dirty="0">
                <a:solidFill>
                  <a:schemeClr val="bg1"/>
                </a:solidFill>
              </a:rPr>
              <a:t>Median P/E Multiples: Public vs. Private Deals</a:t>
            </a:r>
          </a:p>
        </p:txBody>
      </p:sp>
      <p:sp>
        <p:nvSpPr>
          <p:cNvPr id="34821" name="Text Box 5">
            <a:extLst>
              <a:ext uri="{FF2B5EF4-FFF2-40B4-BE49-F238E27FC236}">
                <a16:creationId xmlns:a16="http://schemas.microsoft.com/office/drawing/2014/main" id="{823874F5-087D-40E1-B343-DB7F49B85599}"/>
              </a:ext>
            </a:extLst>
          </p:cNvPr>
          <p:cNvSpPr txBox="1">
            <a:spLocks noChangeArrowheads="1"/>
          </p:cNvSpPr>
          <p:nvPr/>
        </p:nvSpPr>
        <p:spPr bwMode="auto">
          <a:xfrm rot="-5400000">
            <a:off x="571500" y="32385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lIns="91427" tIns="45714" rIns="91427" bIns="45714">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sz="1400" b="1" dirty="0">
                <a:solidFill>
                  <a:schemeClr val="bg1"/>
                </a:solidFill>
              </a:rPr>
              <a:t>Multiples</a:t>
            </a:r>
          </a:p>
        </p:txBody>
      </p:sp>
      <p:sp>
        <p:nvSpPr>
          <p:cNvPr id="34822" name="Text Box 6">
            <a:extLst>
              <a:ext uri="{FF2B5EF4-FFF2-40B4-BE49-F238E27FC236}">
                <a16:creationId xmlns:a16="http://schemas.microsoft.com/office/drawing/2014/main" id="{B1B1477C-0A0F-4681-A256-2C31638616C7}"/>
              </a:ext>
            </a:extLst>
          </p:cNvPr>
          <p:cNvSpPr txBox="1">
            <a:spLocks noChangeArrowheads="1"/>
          </p:cNvSpPr>
          <p:nvPr/>
        </p:nvSpPr>
        <p:spPr bwMode="auto">
          <a:xfrm>
            <a:off x="533400" y="6461125"/>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a:r>
              <a:rPr lang="en-US" altLang="en-US" sz="1000" i="1" dirty="0">
                <a:solidFill>
                  <a:schemeClr val="bg1"/>
                </a:solidFill>
              </a:rPr>
              <a:t>Source: Merger stat (U.S. Only)</a:t>
            </a:r>
          </a:p>
          <a:p>
            <a:pPr algn="l"/>
            <a:r>
              <a:rPr lang="en-US" altLang="en-US" sz="1000" i="1" dirty="0">
                <a:solidFill>
                  <a:schemeClr val="bg1"/>
                </a:solidFill>
              </a:rPr>
              <a:t>Disclaimer:  Data is continually updated and is subject to change</a:t>
            </a:r>
          </a:p>
        </p:txBody>
      </p:sp>
      <p:pic>
        <p:nvPicPr>
          <p:cNvPr id="2" name="Picture 1">
            <a:extLst>
              <a:ext uri="{FF2B5EF4-FFF2-40B4-BE49-F238E27FC236}">
                <a16:creationId xmlns:a16="http://schemas.microsoft.com/office/drawing/2014/main" id="{19A31F22-06E5-40E1-8F48-2984EBB57EA9}"/>
              </a:ext>
            </a:extLst>
          </p:cNvPr>
          <p:cNvPicPr>
            <a:picLocks noChangeAspect="1"/>
          </p:cNvPicPr>
          <p:nvPr/>
        </p:nvPicPr>
        <p:blipFill>
          <a:blip r:embed="rId3"/>
          <a:stretch>
            <a:fillRect/>
          </a:stretch>
        </p:blipFill>
        <p:spPr>
          <a:xfrm>
            <a:off x="609600" y="1485900"/>
            <a:ext cx="7934325" cy="4520720"/>
          </a:xfrm>
          <a:prstGeom prst="rect">
            <a:avLst/>
          </a:prstGeom>
        </p:spPr>
      </p:pic>
    </p:spTree>
    <p:extLst>
      <p:ext uri="{BB962C8B-B14F-4D97-AF65-F5344CB8AC3E}">
        <p14:creationId xmlns:p14="http://schemas.microsoft.com/office/powerpoint/2010/main" val="10543351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a:extLst>
              <a:ext uri="{FF2B5EF4-FFF2-40B4-BE49-F238E27FC236}">
                <a16:creationId xmlns:a16="http://schemas.microsoft.com/office/drawing/2014/main" id="{3AF1B455-97E2-4957-86DF-734B5A54A43F}"/>
              </a:ext>
            </a:extLst>
          </p:cNvPr>
          <p:cNvSpPr>
            <a:spLocks noGrp="1" noChangeArrowheads="1"/>
          </p:cNvSpPr>
          <p:nvPr>
            <p:ph type="title"/>
          </p:nvPr>
        </p:nvSpPr>
        <p:spPr/>
        <p:txBody>
          <a:bodyPr/>
          <a:lstStyle/>
          <a:p>
            <a:r>
              <a:rPr lang="en-US" altLang="en-US" dirty="0"/>
              <a:t>Default Rate for LBO’s</a:t>
            </a:r>
          </a:p>
        </p:txBody>
      </p:sp>
      <p:pic>
        <p:nvPicPr>
          <p:cNvPr id="45059" name="Picture 4" descr="Defaults">
            <a:extLst>
              <a:ext uri="{FF2B5EF4-FFF2-40B4-BE49-F238E27FC236}">
                <a16:creationId xmlns:a16="http://schemas.microsoft.com/office/drawing/2014/main" id="{076DEAFA-578D-438B-9DC6-3BDFDF7D86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74813"/>
            <a:ext cx="8153400" cy="4119562"/>
          </a:xfrm>
        </p:spPr>
      </p:pic>
    </p:spTree>
    <p:extLst>
      <p:ext uri="{BB962C8B-B14F-4D97-AF65-F5344CB8AC3E}">
        <p14:creationId xmlns:p14="http://schemas.microsoft.com/office/powerpoint/2010/main" val="2185018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Nuanced and Corrected Valuation from DCF Analysis</a:t>
            </a:r>
          </a:p>
        </p:txBody>
      </p:sp>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a:xfrm>
            <a:off x="1025717" y="2490436"/>
            <a:ext cx="7638143" cy="4128573"/>
          </a:xfrm>
        </p:spPr>
        <p:txBody>
          <a:bodyPr vert="horz" lIns="91440" tIns="45720" rIns="91440" bIns="45720" rtlCol="0" anchor="ctr">
            <a:normAutofit/>
          </a:bodyPr>
          <a:lstStyle/>
          <a:p>
            <a:r>
              <a:rPr lang="en-US" sz="1900" dirty="0">
                <a:latin typeface="+mn-lt"/>
                <a:cs typeface="+mn-cs"/>
              </a:rPr>
              <a:t>Valuation with DCF Analysis</a:t>
            </a:r>
          </a:p>
          <a:p>
            <a:pPr lvl="1"/>
            <a:r>
              <a:rPr lang="en-US" sz="1900" dirty="0">
                <a:latin typeface="+mn-lt"/>
                <a:cs typeface="+mn-cs"/>
              </a:rPr>
              <a:t>Careful Definition of Cash Flow (Deferred taxes, warranty costs, employee reserves)</a:t>
            </a:r>
          </a:p>
          <a:p>
            <a:pPr lvl="1"/>
            <a:r>
              <a:rPr lang="en-US" sz="1900" dirty="0">
                <a:latin typeface="+mn-lt"/>
                <a:cs typeface="+mn-cs"/>
              </a:rPr>
              <a:t>Flexible timing in DCF and Length of Explicit Period</a:t>
            </a:r>
          </a:p>
          <a:p>
            <a:pPr lvl="1"/>
            <a:r>
              <a:rPr lang="en-US" sz="1900" dirty="0">
                <a:latin typeface="+mn-lt"/>
                <a:cs typeface="+mn-cs"/>
              </a:rPr>
              <a:t>½ Year Adjustment in DCF</a:t>
            </a:r>
          </a:p>
          <a:p>
            <a:pPr lvl="1"/>
            <a:r>
              <a:rPr lang="en-US" sz="1900" dirty="0">
                <a:latin typeface="+mn-lt"/>
                <a:cs typeface="+mn-cs"/>
              </a:rPr>
              <a:t>Alternative and Best Terminal Value Methods – Adjusted Value Driver Method with Interpolate</a:t>
            </a:r>
          </a:p>
          <a:p>
            <a:pPr lvl="1"/>
            <a:r>
              <a:rPr lang="en-US" sz="1900" dirty="0">
                <a:latin typeface="+mn-lt"/>
                <a:cs typeface="+mn-cs"/>
              </a:rPr>
              <a:t>Adjustment to Terminal Cash Flow and Value for EBITDA, Working Capital, Capital Expenditures, Deferred Tax and Other Items</a:t>
            </a:r>
          </a:p>
          <a:p>
            <a:pPr lvl="1"/>
            <a:r>
              <a:rPr lang="en-US" sz="1900" dirty="0">
                <a:latin typeface="+mn-lt"/>
                <a:cs typeface="+mn-cs"/>
              </a:rPr>
              <a:t>Evaluating the Bridge Between Enterprise Value and Equity Value</a:t>
            </a:r>
          </a:p>
          <a:p>
            <a:endParaRPr lang="en-US" sz="1900" dirty="0">
              <a:latin typeface="+mn-lt"/>
              <a:cs typeface="+mn-cs"/>
            </a:endParaRPr>
          </a:p>
        </p:txBody>
      </p:sp>
    </p:spTree>
    <p:extLst>
      <p:ext uri="{BB962C8B-B14F-4D97-AF65-F5344CB8AC3E}">
        <p14:creationId xmlns:p14="http://schemas.microsoft.com/office/powerpoint/2010/main" val="37820013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CB9C0DE-3934-4A7D-BB51-502B96506CC7}"/>
              </a:ext>
            </a:extLst>
          </p:cNvPr>
          <p:cNvSpPr>
            <a:spLocks noGrp="1" noChangeArrowheads="1"/>
          </p:cNvSpPr>
          <p:nvPr>
            <p:ph type="title"/>
          </p:nvPr>
        </p:nvSpPr>
        <p:spPr/>
        <p:txBody>
          <a:bodyPr/>
          <a:lstStyle/>
          <a:p>
            <a:r>
              <a:rPr lang="en-US" altLang="en-US" dirty="0"/>
              <a:t>Loan Pricing</a:t>
            </a:r>
          </a:p>
        </p:txBody>
      </p:sp>
      <p:pic>
        <p:nvPicPr>
          <p:cNvPr id="50179" name="Picture 4" descr="Loan_Pricing">
            <a:extLst>
              <a:ext uri="{FF2B5EF4-FFF2-40B4-BE49-F238E27FC236}">
                <a16:creationId xmlns:a16="http://schemas.microsoft.com/office/drawing/2014/main" id="{689E7AEE-04A7-427C-8A81-E0EF943D37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73163"/>
            <a:ext cx="8686800" cy="4937125"/>
          </a:xfrm>
        </p:spPr>
      </p:pic>
    </p:spTree>
    <p:extLst>
      <p:ext uri="{BB962C8B-B14F-4D97-AF65-F5344CB8AC3E}">
        <p14:creationId xmlns:p14="http://schemas.microsoft.com/office/powerpoint/2010/main" val="9773344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DB4F578-BA49-46E0-872E-1DB3350CD505}"/>
              </a:ext>
            </a:extLst>
          </p:cNvPr>
          <p:cNvSpPr>
            <a:spLocks noGrp="1" noChangeArrowheads="1"/>
          </p:cNvSpPr>
          <p:nvPr>
            <p:ph type="title"/>
          </p:nvPr>
        </p:nvSpPr>
        <p:spPr/>
        <p:txBody>
          <a:bodyPr/>
          <a:lstStyle/>
          <a:p>
            <a:r>
              <a:rPr lang="en-US" altLang="en-US" dirty="0"/>
              <a:t>Premiums in Private Equity versus M&amp;A</a:t>
            </a:r>
          </a:p>
        </p:txBody>
      </p:sp>
      <p:pic>
        <p:nvPicPr>
          <p:cNvPr id="57347" name="Picture 3">
            <a:extLst>
              <a:ext uri="{FF2B5EF4-FFF2-40B4-BE49-F238E27FC236}">
                <a16:creationId xmlns:a16="http://schemas.microsoft.com/office/drawing/2014/main" id="{6E65EF55-1767-4141-BCE7-70CFDCCE60C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7055770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4391977-5C24-4962-A9CE-C7B211305EB1}"/>
              </a:ext>
            </a:extLst>
          </p:cNvPr>
          <p:cNvSpPr>
            <a:spLocks noGrp="1" noChangeArrowheads="1"/>
          </p:cNvSpPr>
          <p:nvPr>
            <p:ph type="title"/>
          </p:nvPr>
        </p:nvSpPr>
        <p:spPr/>
        <p:txBody>
          <a:bodyPr/>
          <a:lstStyle/>
          <a:p>
            <a:r>
              <a:rPr lang="en-US" altLang="en-US" dirty="0"/>
              <a:t>Private Equity Market</a:t>
            </a:r>
          </a:p>
        </p:txBody>
      </p:sp>
      <p:sp>
        <p:nvSpPr>
          <p:cNvPr id="58371" name="Rectangle 3">
            <a:extLst>
              <a:ext uri="{FF2B5EF4-FFF2-40B4-BE49-F238E27FC236}">
                <a16:creationId xmlns:a16="http://schemas.microsoft.com/office/drawing/2014/main" id="{427A4A8A-F478-41B8-BF83-BAFACE76712E}"/>
              </a:ext>
            </a:extLst>
          </p:cNvPr>
          <p:cNvSpPr>
            <a:spLocks noGrp="1" noChangeArrowheads="1"/>
          </p:cNvSpPr>
          <p:nvPr>
            <p:ph type="body" idx="1"/>
          </p:nvPr>
        </p:nvSpPr>
        <p:spPr/>
        <p:txBody>
          <a:bodyPr>
            <a:normAutofit fontScale="85000" lnSpcReduction="10000"/>
          </a:bodyPr>
          <a:lstStyle/>
          <a:p>
            <a:pPr>
              <a:lnSpc>
                <a:spcPct val="90000"/>
              </a:lnSpc>
            </a:pPr>
            <a:r>
              <a:rPr lang="en-US" altLang="en-US" sz="2400" dirty="0"/>
              <a:t>global fundraising from since 1998 estimated at more than $1,000 billion</a:t>
            </a:r>
          </a:p>
          <a:p>
            <a:pPr>
              <a:lnSpc>
                <a:spcPct val="90000"/>
              </a:lnSpc>
            </a:pPr>
            <a:r>
              <a:rPr lang="en-US" altLang="en-US" sz="2400" dirty="0"/>
              <a:t>US represents about two-thirds</a:t>
            </a:r>
          </a:p>
          <a:p>
            <a:pPr>
              <a:lnSpc>
                <a:spcPct val="90000"/>
              </a:lnSpc>
            </a:pPr>
            <a:r>
              <a:rPr lang="en-US" altLang="en-US" sz="2400" dirty="0"/>
              <a:t>Europe represents about one-quarter; not much left for the rest of the world, but some signs that the focus is spreading East</a:t>
            </a:r>
          </a:p>
          <a:p>
            <a:pPr>
              <a:lnSpc>
                <a:spcPct val="90000"/>
              </a:lnSpc>
            </a:pPr>
            <a:r>
              <a:rPr lang="en-US" altLang="en-US" sz="2400" dirty="0"/>
              <a:t>about two-thirds of the equity raised for private equity is devoted to buy-outs (in both Europe and US)</a:t>
            </a:r>
          </a:p>
          <a:p>
            <a:pPr>
              <a:lnSpc>
                <a:spcPct val="90000"/>
              </a:lnSpc>
            </a:pPr>
            <a:r>
              <a:rPr lang="en-US" altLang="en-US" sz="2400" dirty="0"/>
              <a:t>but these are highly leveraged – often with only 30% equity in capital structure; so the value of transactions is much larger than the equity figures suggest</a:t>
            </a:r>
          </a:p>
          <a:p>
            <a:pPr>
              <a:lnSpc>
                <a:spcPct val="90000"/>
              </a:lnSpc>
            </a:pPr>
            <a:r>
              <a:rPr lang="en-US" altLang="en-US" sz="2400" dirty="0"/>
              <a:t>money is pouring into buy-out funds: $96 billion was committed to US funds alone in the first half of 2006</a:t>
            </a:r>
          </a:p>
          <a:p>
            <a:pPr>
              <a:lnSpc>
                <a:spcPct val="90000"/>
              </a:lnSpc>
            </a:pPr>
            <a:r>
              <a:rPr lang="en-US" altLang="en-US" sz="2400" dirty="0"/>
              <a:t>funds are getting bigger: Blackstone recently raised a $15.6 billion fund; TPG raised $15 billion; Permira raised €11 billion …</a:t>
            </a:r>
          </a:p>
          <a:p>
            <a:pPr>
              <a:lnSpc>
                <a:spcPct val="90000"/>
              </a:lnSpc>
            </a:pPr>
            <a:r>
              <a:rPr lang="en-US" altLang="en-US" sz="2400" dirty="0"/>
              <a:t>secondary deals are on the rise: in 2005, 28% of all buy-out deals were between PE houses, amounting to over $100 billion (Dialogic)</a:t>
            </a:r>
          </a:p>
        </p:txBody>
      </p:sp>
    </p:spTree>
    <p:extLst>
      <p:ext uri="{BB962C8B-B14F-4D97-AF65-F5344CB8AC3E}">
        <p14:creationId xmlns:p14="http://schemas.microsoft.com/office/powerpoint/2010/main" val="24896144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A83947E0-2763-495B-99B6-0CB25D9EC4F3}"/>
              </a:ext>
            </a:extLst>
          </p:cNvPr>
          <p:cNvSpPr>
            <a:spLocks noGrp="1"/>
          </p:cNvSpPr>
          <p:nvPr>
            <p:ph type="title"/>
          </p:nvPr>
        </p:nvSpPr>
        <p:spPr/>
        <p:txBody>
          <a:bodyPr/>
          <a:lstStyle/>
          <a:p>
            <a:r>
              <a:rPr lang="en-US" altLang="en-US" dirty="0"/>
              <a:t>Pre and Post Crisis Financing</a:t>
            </a:r>
          </a:p>
        </p:txBody>
      </p:sp>
      <p:pic>
        <p:nvPicPr>
          <p:cNvPr id="10243" name="Content Placeholder 3" descr="After_Lehman.png">
            <a:extLst>
              <a:ext uri="{FF2B5EF4-FFF2-40B4-BE49-F238E27FC236}">
                <a16:creationId xmlns:a16="http://schemas.microsoft.com/office/drawing/2014/main" id="{4379B15F-B24C-4FE2-9364-40C1B493B8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8480" y="1261614"/>
            <a:ext cx="7223760" cy="5075874"/>
          </a:xfrm>
        </p:spPr>
      </p:pic>
    </p:spTree>
    <p:extLst>
      <p:ext uri="{BB962C8B-B14F-4D97-AF65-F5344CB8AC3E}">
        <p14:creationId xmlns:p14="http://schemas.microsoft.com/office/powerpoint/2010/main" val="38132531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03A8E2E-718E-4297-BF9F-78ECF4CD4501}"/>
              </a:ext>
            </a:extLst>
          </p:cNvPr>
          <p:cNvSpPr>
            <a:spLocks noGrp="1" noChangeArrowheads="1"/>
          </p:cNvSpPr>
          <p:nvPr>
            <p:ph type="title"/>
          </p:nvPr>
        </p:nvSpPr>
        <p:spPr>
          <a:xfrm>
            <a:off x="838200" y="304800"/>
            <a:ext cx="7772400" cy="1143000"/>
          </a:xfrm>
        </p:spPr>
        <p:txBody>
          <a:bodyPr/>
          <a:lstStyle/>
          <a:p>
            <a:r>
              <a:rPr lang="en-US" altLang="en-US" sz="2400" b="0" dirty="0"/>
              <a:t>Average Sources of Proceeds for Leveraged Buyouts </a:t>
            </a:r>
            <a:br>
              <a:rPr lang="en-US" altLang="en-US" sz="2400" b="0" dirty="0"/>
            </a:br>
            <a:r>
              <a:rPr lang="en-US" altLang="en-US" sz="2400" b="0" dirty="0"/>
              <a:t>by Company EBITDA of More Than $50M</a:t>
            </a:r>
            <a:br>
              <a:rPr lang="en-US" altLang="en-US" sz="2400" b="0" dirty="0"/>
            </a:br>
            <a:r>
              <a:rPr lang="en-US" altLang="en-US" sz="2400" b="0" dirty="0"/>
              <a:t>2Q07</a:t>
            </a:r>
          </a:p>
        </p:txBody>
      </p:sp>
      <p:graphicFrame>
        <p:nvGraphicFramePr>
          <p:cNvPr id="12291" name="Object 3">
            <a:extLst>
              <a:ext uri="{FF2B5EF4-FFF2-40B4-BE49-F238E27FC236}">
                <a16:creationId xmlns:a16="http://schemas.microsoft.com/office/drawing/2014/main" id="{7E9892FC-B167-4D5F-A9A7-EB3D4C2533DE}"/>
              </a:ext>
            </a:extLst>
          </p:cNvPr>
          <p:cNvGraphicFramePr>
            <a:graphicFrameLocks noChangeAspect="1"/>
          </p:cNvGraphicFramePr>
          <p:nvPr>
            <p:extLst>
              <p:ext uri="{D42A27DB-BD31-4B8C-83A1-F6EECF244321}">
                <p14:modId xmlns:p14="http://schemas.microsoft.com/office/powerpoint/2010/main" val="1589959187"/>
              </p:ext>
            </p:extLst>
          </p:nvPr>
        </p:nvGraphicFramePr>
        <p:xfrm>
          <a:off x="388623" y="1904999"/>
          <a:ext cx="4023041" cy="4516120"/>
        </p:xfrm>
        <a:graphic>
          <a:graphicData uri="http://schemas.openxmlformats.org/presentationml/2006/ole">
            <mc:AlternateContent xmlns:mc="http://schemas.openxmlformats.org/markup-compatibility/2006">
              <mc:Choice xmlns:v="urn:schemas-microsoft-com:vml" Requires="v">
                <p:oleObj spid="_x0000_s4113" name="Chart" r:id="rId4" imgW="5714852" imgH="6414807" progId="MSGraph.Chart.8">
                  <p:embed followColorScheme="full"/>
                </p:oleObj>
              </mc:Choice>
              <mc:Fallback>
                <p:oleObj name="Chart" r:id="rId4" imgW="5714852" imgH="6414807" progId="MSGraph.Chart.8">
                  <p:embed followColorScheme="full"/>
                  <p:pic>
                    <p:nvPicPr>
                      <p:cNvPr id="12291" name="Object 3">
                        <a:extLst>
                          <a:ext uri="{FF2B5EF4-FFF2-40B4-BE49-F238E27FC236}">
                            <a16:creationId xmlns:a16="http://schemas.microsoft.com/office/drawing/2014/main" id="{7E9892FC-B167-4D5F-A9A7-EB3D4C2533DE}"/>
                          </a:ext>
                        </a:extLst>
                      </p:cNvPr>
                      <p:cNvPicPr>
                        <a:picLocks noChangeAspect="1" noChangeArrowheads="1"/>
                      </p:cNvPicPr>
                      <p:nvPr/>
                    </p:nvPicPr>
                    <p:blipFill>
                      <a:blip r:embed="rId5"/>
                      <a:srcRect/>
                      <a:stretch>
                        <a:fillRect/>
                      </a:stretch>
                    </p:blipFill>
                    <p:spPr bwMode="auto">
                      <a:xfrm>
                        <a:off x="388623" y="1904999"/>
                        <a:ext cx="4023041" cy="4516120"/>
                      </a:xfrm>
                      <a:prstGeom prst="rect">
                        <a:avLst/>
                      </a:prstGeom>
                      <a:noFill/>
                      <a:ln w="9525">
                        <a:solidFill>
                          <a:schemeClr val="tx1"/>
                        </a:solidFill>
                        <a:miter lim="800000"/>
                        <a:headEnd/>
                        <a:tailEnd/>
                      </a:ln>
                      <a:effectLst/>
                    </p:spPr>
                  </p:pic>
                </p:oleObj>
              </mc:Fallback>
            </mc:AlternateContent>
          </a:graphicData>
        </a:graphic>
      </p:graphicFrame>
      <p:sp>
        <p:nvSpPr>
          <p:cNvPr id="12292" name="Rectangle 4">
            <a:extLst>
              <a:ext uri="{FF2B5EF4-FFF2-40B4-BE49-F238E27FC236}">
                <a16:creationId xmlns:a16="http://schemas.microsoft.com/office/drawing/2014/main" id="{BBE8AFAC-5579-4E72-983C-49A930442472}"/>
              </a:ext>
            </a:extLst>
          </p:cNvPr>
          <p:cNvSpPr>
            <a:spLocks noChangeArrowheads="1"/>
          </p:cNvSpPr>
          <p:nvPr/>
        </p:nvSpPr>
        <p:spPr bwMode="auto">
          <a:xfrm>
            <a:off x="4495800" y="5791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a:endParaRPr lang="en-US" altLang="en-US" sz="1000" dirty="0">
              <a:latin typeface="Times New Roman" panose="02020603050405020304" pitchFamily="18" charset="0"/>
            </a:endParaRPr>
          </a:p>
          <a:p>
            <a:pPr algn="l"/>
            <a:endParaRPr lang="en-US" altLang="en-US" sz="1000" dirty="0">
              <a:latin typeface="Times New Roman" panose="02020603050405020304" pitchFamily="18" charset="0"/>
            </a:endParaRPr>
          </a:p>
        </p:txBody>
      </p:sp>
      <p:pic>
        <p:nvPicPr>
          <p:cNvPr id="12293" name="Picture 5">
            <a:extLst>
              <a:ext uri="{FF2B5EF4-FFF2-40B4-BE49-F238E27FC236}">
                <a16:creationId xmlns:a16="http://schemas.microsoft.com/office/drawing/2014/main" id="{8EA006BA-B6DD-49FC-8A6B-03F1F8766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2163" y="1904999"/>
            <a:ext cx="3665538" cy="472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5">
            <a:extLst>
              <a:ext uri="{FF2B5EF4-FFF2-40B4-BE49-F238E27FC236}">
                <a16:creationId xmlns:a16="http://schemas.microsoft.com/office/drawing/2014/main" id="{9E7DD874-B0A4-4CA9-96FA-7E50531D0B76}"/>
              </a:ext>
            </a:extLst>
          </p:cNvPr>
          <p:cNvSpPr txBox="1">
            <a:spLocks noChangeArrowheads="1"/>
          </p:cNvSpPr>
          <p:nvPr/>
        </p:nvSpPr>
        <p:spPr bwMode="auto">
          <a:xfrm>
            <a:off x="685800" y="1752600"/>
            <a:ext cx="2209800" cy="6461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dirty="0">
                <a:solidFill>
                  <a:schemeClr val="bg1"/>
                </a:solidFill>
              </a:rPr>
              <a:t>Debt Level Depends on  Cash  Flow and Lenders Risk  Evaluation</a:t>
            </a:r>
          </a:p>
        </p:txBody>
      </p:sp>
    </p:spTree>
    <p:extLst>
      <p:ext uri="{BB962C8B-B14F-4D97-AF65-F5344CB8AC3E}">
        <p14:creationId xmlns:p14="http://schemas.microsoft.com/office/powerpoint/2010/main" val="4066107284"/>
      </p:ext>
    </p:extLst>
  </p:cSld>
  <p:clrMapOvr>
    <a:masterClrMapping/>
  </p:clrMapOvr>
  <p:transition>
    <p:zo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A4E71E5-3BF4-488E-B58D-B82C0079A5EF}"/>
              </a:ext>
            </a:extLst>
          </p:cNvPr>
          <p:cNvSpPr>
            <a:spLocks noGrp="1" noChangeArrowheads="1"/>
          </p:cNvSpPr>
          <p:nvPr>
            <p:ph type="title"/>
          </p:nvPr>
        </p:nvSpPr>
        <p:spPr/>
        <p:txBody>
          <a:bodyPr/>
          <a:lstStyle/>
          <a:p>
            <a:r>
              <a:rPr lang="en-US" altLang="en-US" dirty="0"/>
              <a:t>Discussion of LBO Exit</a:t>
            </a:r>
          </a:p>
        </p:txBody>
      </p:sp>
      <p:sp>
        <p:nvSpPr>
          <p:cNvPr id="67587" name="Rectangle 3">
            <a:extLst>
              <a:ext uri="{FF2B5EF4-FFF2-40B4-BE49-F238E27FC236}">
                <a16:creationId xmlns:a16="http://schemas.microsoft.com/office/drawing/2014/main" id="{788DC3C2-3467-4039-ABAB-36B2DC92215C}"/>
              </a:ext>
            </a:extLst>
          </p:cNvPr>
          <p:cNvSpPr>
            <a:spLocks noGrp="1" noChangeArrowheads="1"/>
          </p:cNvSpPr>
          <p:nvPr>
            <p:ph type="body" idx="1"/>
          </p:nvPr>
        </p:nvSpPr>
        <p:spPr/>
        <p:txBody>
          <a:bodyPr>
            <a:normAutofit fontScale="92500"/>
          </a:bodyPr>
          <a:lstStyle/>
          <a:p>
            <a:r>
              <a:rPr lang="en-US" altLang="en-US" dirty="0"/>
              <a:t>Once increase the EBITDA through increasing efficiency, exit through selling the company</a:t>
            </a:r>
          </a:p>
          <a:p>
            <a:r>
              <a:rPr lang="en-US" altLang="en-US" dirty="0"/>
              <a:t>J-curve or hockey stick – pay a premium and the return goes down before EBITDA increases</a:t>
            </a:r>
          </a:p>
          <a:p>
            <a:r>
              <a:rPr lang="en-US" altLang="en-US" dirty="0"/>
              <a:t>Exit often measured with EV/EBITDA multiples </a:t>
            </a:r>
          </a:p>
          <a:p>
            <a:pPr lvl="1"/>
            <a:r>
              <a:rPr lang="en-US" altLang="en-US" dirty="0"/>
              <a:t>If increased EBITDA, the multiple should be lower than the acquisition multiple in theory</a:t>
            </a:r>
          </a:p>
          <a:p>
            <a:pPr lvl="1"/>
            <a:r>
              <a:rPr lang="en-US" altLang="en-US" dirty="0"/>
              <a:t>Increased stability may imply higher multiples</a:t>
            </a:r>
          </a:p>
          <a:p>
            <a:r>
              <a:rPr lang="en-US" altLang="en-US" dirty="0"/>
              <a:t>Mezzanine debt equity kickers come when the company is sold</a:t>
            </a:r>
          </a:p>
        </p:txBody>
      </p:sp>
    </p:spTree>
    <p:extLst>
      <p:ext uri="{BB962C8B-B14F-4D97-AF65-F5344CB8AC3E}">
        <p14:creationId xmlns:p14="http://schemas.microsoft.com/office/powerpoint/2010/main" val="41819537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884E3667-8D74-4FCE-AA2F-AF97F38A32C8}"/>
              </a:ext>
            </a:extLst>
          </p:cNvPr>
          <p:cNvSpPr>
            <a:spLocks noGrp="1" noChangeArrowheads="1"/>
          </p:cNvSpPr>
          <p:nvPr>
            <p:ph type="title"/>
          </p:nvPr>
        </p:nvSpPr>
        <p:spPr/>
        <p:txBody>
          <a:bodyPr/>
          <a:lstStyle/>
          <a:p>
            <a:r>
              <a:rPr lang="en-US" altLang="en-US" dirty="0"/>
              <a:t>LBO Exit Possibilities</a:t>
            </a:r>
          </a:p>
        </p:txBody>
      </p:sp>
      <p:pic>
        <p:nvPicPr>
          <p:cNvPr id="68611" name="Picture 3">
            <a:extLst>
              <a:ext uri="{FF2B5EF4-FFF2-40B4-BE49-F238E27FC236}">
                <a16:creationId xmlns:a16="http://schemas.microsoft.com/office/drawing/2014/main" id="{15C0064D-5FC3-4310-8716-2897D4D6544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531536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881CB5F-EC70-4A3B-B0CC-5094EEB8CBCA}"/>
              </a:ext>
            </a:extLst>
          </p:cNvPr>
          <p:cNvSpPr>
            <a:spLocks noGrp="1" noChangeArrowheads="1"/>
          </p:cNvSpPr>
          <p:nvPr>
            <p:ph type="title"/>
          </p:nvPr>
        </p:nvSpPr>
        <p:spPr/>
        <p:txBody>
          <a:bodyPr/>
          <a:lstStyle/>
          <a:p>
            <a:r>
              <a:rPr lang="en-US" altLang="en-US" dirty="0"/>
              <a:t>Splitting Terminal Value</a:t>
            </a:r>
          </a:p>
        </p:txBody>
      </p:sp>
      <p:sp>
        <p:nvSpPr>
          <p:cNvPr id="69635" name="Rectangle 3">
            <a:extLst>
              <a:ext uri="{FF2B5EF4-FFF2-40B4-BE49-F238E27FC236}">
                <a16:creationId xmlns:a16="http://schemas.microsoft.com/office/drawing/2014/main" id="{F760FC4D-302E-44A0-8381-2F1759607764}"/>
              </a:ext>
            </a:extLst>
          </p:cNvPr>
          <p:cNvSpPr>
            <a:spLocks noGrp="1" noChangeArrowheads="1"/>
          </p:cNvSpPr>
          <p:nvPr>
            <p:ph type="body" idx="1"/>
          </p:nvPr>
        </p:nvSpPr>
        <p:spPr/>
        <p:txBody>
          <a:bodyPr/>
          <a:lstStyle/>
          <a:p>
            <a:r>
              <a:rPr lang="en-US" altLang="en-US" dirty="0"/>
              <a:t>Provide Incentives to management</a:t>
            </a:r>
          </a:p>
          <a:p>
            <a:r>
              <a:rPr lang="en-US" altLang="en-US" dirty="0"/>
              <a:t>Hurdle rate of return</a:t>
            </a:r>
          </a:p>
          <a:p>
            <a:r>
              <a:rPr lang="en-US" altLang="en-US" dirty="0"/>
              <a:t>Sharing of Excess Return</a:t>
            </a:r>
          </a:p>
          <a:p>
            <a:pPr lvl="1"/>
            <a:r>
              <a:rPr lang="en-US" altLang="en-US" dirty="0"/>
              <a:t>Use future value factors</a:t>
            </a:r>
          </a:p>
          <a:p>
            <a:pPr lvl="1"/>
            <a:r>
              <a:rPr lang="en-US" altLang="en-US" dirty="0"/>
              <a:t>Complex when multiple cash inflows rather than a single cash inflow </a:t>
            </a:r>
          </a:p>
        </p:txBody>
      </p:sp>
    </p:spTree>
    <p:extLst>
      <p:ext uri="{BB962C8B-B14F-4D97-AF65-F5344CB8AC3E}">
        <p14:creationId xmlns:p14="http://schemas.microsoft.com/office/powerpoint/2010/main" val="37576591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FDB4-2537-4344-95D3-565DC4C8849D}"/>
              </a:ext>
            </a:extLst>
          </p:cNvPr>
          <p:cNvSpPr>
            <a:spLocks noGrp="1"/>
          </p:cNvSpPr>
          <p:nvPr>
            <p:ph type="title"/>
          </p:nvPr>
        </p:nvSpPr>
        <p:spPr/>
        <p:txBody>
          <a:bodyPr/>
          <a:lstStyle/>
          <a:p>
            <a:r>
              <a:rPr lang="en-029" dirty="0"/>
              <a:t>Acquisition Financing</a:t>
            </a:r>
          </a:p>
        </p:txBody>
      </p:sp>
    </p:spTree>
    <p:extLst>
      <p:ext uri="{BB962C8B-B14F-4D97-AF65-F5344CB8AC3E}">
        <p14:creationId xmlns:p14="http://schemas.microsoft.com/office/powerpoint/2010/main" val="21143590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723ABA8-F915-4E13-AE4B-84A8CFF6412E}"/>
              </a:ext>
            </a:extLst>
          </p:cNvPr>
          <p:cNvSpPr>
            <a:spLocks noGrp="1" noChangeArrowheads="1"/>
          </p:cNvSpPr>
          <p:nvPr>
            <p:ph type="title"/>
          </p:nvPr>
        </p:nvSpPr>
        <p:spPr/>
        <p:txBody>
          <a:bodyPr/>
          <a:lstStyle/>
          <a:p>
            <a:r>
              <a:rPr lang="en-US" altLang="en-US" dirty="0"/>
              <a:t>Alternative Types of Financing for LBO’s</a:t>
            </a:r>
          </a:p>
        </p:txBody>
      </p:sp>
      <p:pic>
        <p:nvPicPr>
          <p:cNvPr id="71683" name="Picture 3">
            <a:extLst>
              <a:ext uri="{FF2B5EF4-FFF2-40B4-BE49-F238E27FC236}">
                <a16:creationId xmlns:a16="http://schemas.microsoft.com/office/drawing/2014/main" id="{9DD46FB2-B5A7-49E7-B04C-A311483954D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346200" y="1524000"/>
            <a:ext cx="5918200" cy="4191000"/>
          </a:xfrm>
          <a:noFill/>
        </p:spPr>
      </p:pic>
    </p:spTree>
    <p:extLst>
      <p:ext uri="{BB962C8B-B14F-4D97-AF65-F5344CB8AC3E}">
        <p14:creationId xmlns:p14="http://schemas.microsoft.com/office/powerpoint/2010/main" val="335209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Cost of Capital</a:t>
            </a:r>
          </a:p>
        </p:txBody>
      </p:sp>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a:xfrm>
            <a:off x="1025717" y="2490436"/>
            <a:ext cx="7638143" cy="4232482"/>
          </a:xfrm>
        </p:spPr>
        <p:txBody>
          <a:bodyPr vert="horz" lIns="91440" tIns="45720" rIns="91440" bIns="45720" rtlCol="0" anchor="ctr">
            <a:normAutofit lnSpcReduction="10000"/>
          </a:bodyPr>
          <a:lstStyle/>
          <a:p>
            <a:r>
              <a:rPr lang="en-US" sz="2100" dirty="0">
                <a:latin typeface="+mn-lt"/>
                <a:cs typeface="+mn-cs"/>
              </a:rPr>
              <a:t>Cost of Capital Analysis</a:t>
            </a:r>
          </a:p>
          <a:p>
            <a:pPr lvl="1"/>
            <a:r>
              <a:rPr lang="en-US" sz="2100" dirty="0">
                <a:latin typeface="+mn-lt"/>
                <a:cs typeface="+mn-cs"/>
              </a:rPr>
              <a:t>Can you Avoid Cost of Capital in Valuation</a:t>
            </a:r>
          </a:p>
          <a:p>
            <a:pPr lvl="1"/>
            <a:r>
              <a:rPr lang="en-US" sz="2100" dirty="0">
                <a:latin typeface="+mn-lt"/>
                <a:cs typeface="+mn-cs"/>
              </a:rPr>
              <a:t>The most common problem – overstate the cost of capital and then make optimistic assumptions in forecast</a:t>
            </a:r>
          </a:p>
          <a:p>
            <a:pPr lvl="1"/>
            <a:r>
              <a:rPr lang="en-US" sz="2100" dirty="0">
                <a:latin typeface="+mn-lt"/>
                <a:cs typeface="+mn-cs"/>
              </a:rPr>
              <a:t>Obsolescence of CAPM and measurement of EMRP and Beta</a:t>
            </a:r>
          </a:p>
          <a:p>
            <a:pPr lvl="1"/>
            <a:r>
              <a:rPr lang="en-US" sz="2100" dirty="0">
                <a:latin typeface="+mn-lt"/>
                <a:cs typeface="+mn-cs"/>
              </a:rPr>
              <a:t>Distortions in Un-lever and Re-levering the Beta</a:t>
            </a:r>
          </a:p>
          <a:p>
            <a:pPr lvl="1"/>
            <a:r>
              <a:rPr lang="en-US" sz="2100" dirty="0">
                <a:latin typeface="+mn-lt"/>
                <a:cs typeface="+mn-cs"/>
              </a:rPr>
              <a:t>Implied Cost of Capital from P/E and EV/EBITDA Ratio</a:t>
            </a:r>
          </a:p>
          <a:p>
            <a:pPr lvl="1"/>
            <a:r>
              <a:rPr lang="en-US" sz="2100" dirty="0">
                <a:latin typeface="+mn-lt"/>
                <a:cs typeface="+mn-cs"/>
              </a:rPr>
              <a:t>Impossible Country Adjustments</a:t>
            </a:r>
          </a:p>
          <a:p>
            <a:pPr lvl="1"/>
            <a:r>
              <a:rPr lang="en-US" sz="2100" dirty="0">
                <a:latin typeface="+mn-lt"/>
                <a:cs typeface="+mn-cs"/>
              </a:rPr>
              <a:t>Cost of Capital from Market to Book Ratio</a:t>
            </a:r>
          </a:p>
          <a:p>
            <a:pPr lvl="1"/>
            <a:r>
              <a:rPr lang="en-US" sz="2100" dirty="0">
                <a:latin typeface="+mn-lt"/>
                <a:cs typeface="+mn-cs"/>
              </a:rPr>
              <a:t>Weighted Average Cost of Capital</a:t>
            </a:r>
          </a:p>
          <a:p>
            <a:pPr lvl="2"/>
            <a:r>
              <a:rPr lang="en-US" sz="2100" dirty="0">
                <a:latin typeface="+mn-lt"/>
                <a:cs typeface="+mn-cs"/>
              </a:rPr>
              <a:t>Theory of constant weighted cost of capital</a:t>
            </a:r>
          </a:p>
          <a:p>
            <a:pPr lvl="2"/>
            <a:r>
              <a:rPr lang="en-US" sz="2100" dirty="0">
                <a:latin typeface="+mn-lt"/>
                <a:cs typeface="+mn-cs"/>
              </a:rPr>
              <a:t>Debt beta, credit spreads and debt cost of capital</a:t>
            </a:r>
          </a:p>
          <a:p>
            <a:pPr lvl="2"/>
            <a:r>
              <a:rPr lang="en-US" sz="2100" dirty="0">
                <a:latin typeface="+mn-lt"/>
                <a:cs typeface="+mn-cs"/>
              </a:rPr>
              <a:t>Tax shields and weighted average cost of capital</a:t>
            </a:r>
          </a:p>
          <a:p>
            <a:endParaRPr lang="en-US" sz="2100" dirty="0">
              <a:latin typeface="+mn-lt"/>
              <a:cs typeface="+mn-cs"/>
            </a:endParaRPr>
          </a:p>
        </p:txBody>
      </p:sp>
    </p:spTree>
    <p:extLst>
      <p:ext uri="{BB962C8B-B14F-4D97-AF65-F5344CB8AC3E}">
        <p14:creationId xmlns:p14="http://schemas.microsoft.com/office/powerpoint/2010/main" val="5271036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C032D9FB-A763-4A16-A2FA-B9D51D81D433}"/>
              </a:ext>
            </a:extLst>
          </p:cNvPr>
          <p:cNvSpPr>
            <a:spLocks noChangeArrowheads="1"/>
          </p:cNvSpPr>
          <p:nvPr/>
        </p:nvSpPr>
        <p:spPr bwMode="auto">
          <a:xfrm>
            <a:off x="1066800" y="228600"/>
            <a:ext cx="8077200" cy="60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a:r>
              <a:rPr lang="en-US" altLang="en-US" sz="2800" b="1" i="1" dirty="0">
                <a:solidFill>
                  <a:schemeClr val="tx2"/>
                </a:solidFill>
              </a:rPr>
              <a:t>Waterfall Example</a:t>
            </a:r>
            <a:endParaRPr lang="en-US" altLang="en-US" sz="2800" b="1" i="1" dirty="0">
              <a:solidFill>
                <a:schemeClr val="tx2"/>
              </a:solidFill>
              <a:latin typeface="Times New Roman" panose="02020603050405020304" pitchFamily="18" charset="0"/>
            </a:endParaRPr>
          </a:p>
        </p:txBody>
      </p:sp>
      <p:pic>
        <p:nvPicPr>
          <p:cNvPr id="72707" name="Picture 3">
            <a:extLst>
              <a:ext uri="{FF2B5EF4-FFF2-40B4-BE49-F238E27FC236}">
                <a16:creationId xmlns:a16="http://schemas.microsoft.com/office/drawing/2014/main" id="{9D584FF1-BAE7-43F4-B4B1-728501257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563" y="3606800"/>
            <a:ext cx="320357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a:extLst>
              <a:ext uri="{FF2B5EF4-FFF2-40B4-BE49-F238E27FC236}">
                <a16:creationId xmlns:a16="http://schemas.microsoft.com/office/drawing/2014/main" id="{7F23485A-ADCD-44B6-8267-7832C304C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038" y="3573463"/>
            <a:ext cx="32004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a:extLst>
              <a:ext uri="{FF2B5EF4-FFF2-40B4-BE49-F238E27FC236}">
                <a16:creationId xmlns:a16="http://schemas.microsoft.com/office/drawing/2014/main" id="{3F7F94DA-8B05-4BC8-BC82-7030B38AE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14488"/>
            <a:ext cx="32004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 Box 6">
            <a:extLst>
              <a:ext uri="{FF2B5EF4-FFF2-40B4-BE49-F238E27FC236}">
                <a16:creationId xmlns:a16="http://schemas.microsoft.com/office/drawing/2014/main" id="{8C2B2C82-D759-4C35-A43D-06CAF4A369C8}"/>
              </a:ext>
            </a:extLst>
          </p:cNvPr>
          <p:cNvSpPr txBox="1">
            <a:spLocks noChangeArrowheads="1"/>
          </p:cNvSpPr>
          <p:nvPr/>
        </p:nvSpPr>
        <p:spPr bwMode="auto">
          <a:xfrm>
            <a:off x="1409700" y="2216150"/>
            <a:ext cx="1444625"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Operating Expenses</a:t>
            </a:r>
          </a:p>
        </p:txBody>
      </p:sp>
      <p:sp>
        <p:nvSpPr>
          <p:cNvPr id="72711" name="Text Box 7">
            <a:extLst>
              <a:ext uri="{FF2B5EF4-FFF2-40B4-BE49-F238E27FC236}">
                <a16:creationId xmlns:a16="http://schemas.microsoft.com/office/drawing/2014/main" id="{5F9FEBF0-F4A1-4DBB-84F8-8C9EF540C886}"/>
              </a:ext>
            </a:extLst>
          </p:cNvPr>
          <p:cNvSpPr txBox="1">
            <a:spLocks noChangeArrowheads="1"/>
          </p:cNvSpPr>
          <p:nvPr/>
        </p:nvSpPr>
        <p:spPr bwMode="auto">
          <a:xfrm>
            <a:off x="1743075" y="2509838"/>
            <a:ext cx="132715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Capital Expenditure</a:t>
            </a:r>
          </a:p>
        </p:txBody>
      </p:sp>
      <p:sp>
        <p:nvSpPr>
          <p:cNvPr id="72712" name="Text Box 8">
            <a:extLst>
              <a:ext uri="{FF2B5EF4-FFF2-40B4-BE49-F238E27FC236}">
                <a16:creationId xmlns:a16="http://schemas.microsoft.com/office/drawing/2014/main" id="{43CE84EA-625D-4872-9938-BE502DB27D1A}"/>
              </a:ext>
            </a:extLst>
          </p:cNvPr>
          <p:cNvSpPr txBox="1">
            <a:spLocks noChangeArrowheads="1"/>
          </p:cNvSpPr>
          <p:nvPr/>
        </p:nvSpPr>
        <p:spPr bwMode="auto">
          <a:xfrm>
            <a:off x="2425700" y="3784600"/>
            <a:ext cx="1600200" cy="365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TIFIA Interest Payments</a:t>
            </a:r>
          </a:p>
          <a:p>
            <a:pPr algn="r" eaLnBrk="1" hangingPunct="1"/>
            <a:endParaRPr lang="en-US" altLang="en-US" sz="900" b="1" dirty="0"/>
          </a:p>
        </p:txBody>
      </p:sp>
      <p:sp>
        <p:nvSpPr>
          <p:cNvPr id="72713" name="Text Box 9">
            <a:extLst>
              <a:ext uri="{FF2B5EF4-FFF2-40B4-BE49-F238E27FC236}">
                <a16:creationId xmlns:a16="http://schemas.microsoft.com/office/drawing/2014/main" id="{2E94B163-2BB3-49AE-A181-BAB3D9779896}"/>
              </a:ext>
            </a:extLst>
          </p:cNvPr>
          <p:cNvSpPr txBox="1">
            <a:spLocks noChangeArrowheads="1"/>
          </p:cNvSpPr>
          <p:nvPr/>
        </p:nvSpPr>
        <p:spPr bwMode="auto">
          <a:xfrm>
            <a:off x="2438400" y="4479925"/>
            <a:ext cx="2033588"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TIFIA </a:t>
            </a:r>
            <a:r>
              <a:rPr lang="en-US" altLang="en-US" sz="900" b="1" u="sng" dirty="0"/>
              <a:t>Scheduled</a:t>
            </a:r>
            <a:r>
              <a:rPr lang="en-US" altLang="en-US" sz="900" b="1" dirty="0"/>
              <a:t> Amortization</a:t>
            </a:r>
          </a:p>
        </p:txBody>
      </p:sp>
      <p:sp>
        <p:nvSpPr>
          <p:cNvPr id="72714" name="Text Box 10">
            <a:extLst>
              <a:ext uri="{FF2B5EF4-FFF2-40B4-BE49-F238E27FC236}">
                <a16:creationId xmlns:a16="http://schemas.microsoft.com/office/drawing/2014/main" id="{F4E0FE74-8874-4FAB-87AA-DAD6268AE708}"/>
              </a:ext>
            </a:extLst>
          </p:cNvPr>
          <p:cNvSpPr txBox="1">
            <a:spLocks noChangeArrowheads="1"/>
          </p:cNvSpPr>
          <p:nvPr/>
        </p:nvSpPr>
        <p:spPr bwMode="auto">
          <a:xfrm>
            <a:off x="349250" y="3127375"/>
            <a:ext cx="3186113"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Senior Debt Interest and Hedging Costs</a:t>
            </a:r>
          </a:p>
        </p:txBody>
      </p:sp>
      <p:sp>
        <p:nvSpPr>
          <p:cNvPr id="72715" name="Text Box 11">
            <a:extLst>
              <a:ext uri="{FF2B5EF4-FFF2-40B4-BE49-F238E27FC236}">
                <a16:creationId xmlns:a16="http://schemas.microsoft.com/office/drawing/2014/main" id="{8F57A8A4-EE7C-4336-AF53-0D8077CBDC14}"/>
              </a:ext>
            </a:extLst>
          </p:cNvPr>
          <p:cNvSpPr txBox="1">
            <a:spLocks noChangeArrowheads="1"/>
          </p:cNvSpPr>
          <p:nvPr/>
        </p:nvSpPr>
        <p:spPr bwMode="auto">
          <a:xfrm>
            <a:off x="1763713" y="4141788"/>
            <a:ext cx="2489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Scheduled Repayment of Bank Loan</a:t>
            </a:r>
            <a:endParaRPr lang="en-US" altLang="en-US" sz="800" b="1" dirty="0"/>
          </a:p>
        </p:txBody>
      </p:sp>
      <p:sp>
        <p:nvSpPr>
          <p:cNvPr id="72716" name="Text Box 12">
            <a:extLst>
              <a:ext uri="{FF2B5EF4-FFF2-40B4-BE49-F238E27FC236}">
                <a16:creationId xmlns:a16="http://schemas.microsoft.com/office/drawing/2014/main" id="{7BDB9732-DC28-4CB2-AF5F-FA314EB3883B}"/>
              </a:ext>
            </a:extLst>
          </p:cNvPr>
          <p:cNvSpPr txBox="1">
            <a:spLocks noChangeArrowheads="1"/>
          </p:cNvSpPr>
          <p:nvPr/>
        </p:nvSpPr>
        <p:spPr bwMode="auto">
          <a:xfrm>
            <a:off x="1358900" y="4816475"/>
            <a:ext cx="3349625"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Repayment of Bank Loan </a:t>
            </a:r>
            <a:r>
              <a:rPr lang="en-US" altLang="en-US" sz="800" b="1" dirty="0"/>
              <a:t>(through cash sweep)</a:t>
            </a:r>
          </a:p>
        </p:txBody>
      </p:sp>
      <p:sp>
        <p:nvSpPr>
          <p:cNvPr id="72717" name="Text Box 13">
            <a:extLst>
              <a:ext uri="{FF2B5EF4-FFF2-40B4-BE49-F238E27FC236}">
                <a16:creationId xmlns:a16="http://schemas.microsoft.com/office/drawing/2014/main" id="{41048B83-E733-4FE2-B291-D296320FEF7D}"/>
              </a:ext>
            </a:extLst>
          </p:cNvPr>
          <p:cNvSpPr txBox="1">
            <a:spLocks noChangeArrowheads="1"/>
          </p:cNvSpPr>
          <p:nvPr/>
        </p:nvSpPr>
        <p:spPr bwMode="auto">
          <a:xfrm>
            <a:off x="3937000" y="5734050"/>
            <a:ext cx="1468438"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Equity Distributions</a:t>
            </a:r>
          </a:p>
        </p:txBody>
      </p:sp>
      <p:sp>
        <p:nvSpPr>
          <p:cNvPr id="72718" name="Text Box 14">
            <a:extLst>
              <a:ext uri="{FF2B5EF4-FFF2-40B4-BE49-F238E27FC236}">
                <a16:creationId xmlns:a16="http://schemas.microsoft.com/office/drawing/2014/main" id="{7CFF90E0-F5EE-4981-ABAF-0217BEFCAC8F}"/>
              </a:ext>
            </a:extLst>
          </p:cNvPr>
          <p:cNvSpPr txBox="1">
            <a:spLocks noChangeArrowheads="1"/>
          </p:cNvSpPr>
          <p:nvPr/>
        </p:nvSpPr>
        <p:spPr bwMode="auto">
          <a:xfrm>
            <a:off x="1244600" y="2847975"/>
            <a:ext cx="2054225"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Agency Fee and TIFIA Service Fee</a:t>
            </a:r>
          </a:p>
        </p:txBody>
      </p:sp>
      <p:sp>
        <p:nvSpPr>
          <p:cNvPr id="72719" name="Text Box 15">
            <a:extLst>
              <a:ext uri="{FF2B5EF4-FFF2-40B4-BE49-F238E27FC236}">
                <a16:creationId xmlns:a16="http://schemas.microsoft.com/office/drawing/2014/main" id="{F71CBE1F-2862-4CFF-8B3C-A3F3DE83550C}"/>
              </a:ext>
            </a:extLst>
          </p:cNvPr>
          <p:cNvSpPr txBox="1">
            <a:spLocks noChangeArrowheads="1"/>
          </p:cNvSpPr>
          <p:nvPr/>
        </p:nvSpPr>
        <p:spPr bwMode="auto">
          <a:xfrm>
            <a:off x="457200" y="3422650"/>
            <a:ext cx="3330575" cy="365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Deposit to Extraordinary Maintenance and Repair Reserve </a:t>
            </a:r>
            <a:r>
              <a:rPr lang="en-US" altLang="en-US" sz="800" b="1" dirty="0"/>
              <a:t>(requirement of the ARCA)</a:t>
            </a:r>
          </a:p>
        </p:txBody>
      </p:sp>
      <p:sp>
        <p:nvSpPr>
          <p:cNvPr id="72720" name="Text Box 17">
            <a:extLst>
              <a:ext uri="{FF2B5EF4-FFF2-40B4-BE49-F238E27FC236}">
                <a16:creationId xmlns:a16="http://schemas.microsoft.com/office/drawing/2014/main" id="{7A9FE1EC-168E-4DCE-BBD9-BCD1029FC64E}"/>
              </a:ext>
            </a:extLst>
          </p:cNvPr>
          <p:cNvSpPr txBox="1">
            <a:spLocks noChangeArrowheads="1"/>
          </p:cNvSpPr>
          <p:nvPr/>
        </p:nvSpPr>
        <p:spPr bwMode="auto">
          <a:xfrm>
            <a:off x="1490663" y="5114925"/>
            <a:ext cx="3427412"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Interest Payment on Affiliate Subordinated Note (“ASN”)</a:t>
            </a:r>
            <a:endParaRPr lang="en-US" altLang="en-US" sz="800" b="1" dirty="0"/>
          </a:p>
        </p:txBody>
      </p:sp>
      <p:sp>
        <p:nvSpPr>
          <p:cNvPr id="72721" name="Text Box 18">
            <a:extLst>
              <a:ext uri="{FF2B5EF4-FFF2-40B4-BE49-F238E27FC236}">
                <a16:creationId xmlns:a16="http://schemas.microsoft.com/office/drawing/2014/main" id="{ABBE1580-2E7C-464E-BC62-C084FE15EE5A}"/>
              </a:ext>
            </a:extLst>
          </p:cNvPr>
          <p:cNvSpPr txBox="1">
            <a:spLocks noChangeArrowheads="1"/>
          </p:cNvSpPr>
          <p:nvPr/>
        </p:nvSpPr>
        <p:spPr bwMode="auto">
          <a:xfrm>
            <a:off x="763588" y="5392738"/>
            <a:ext cx="4430712"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r>
              <a:rPr lang="en-US" altLang="en-US" sz="900" b="1" dirty="0"/>
              <a:t>Amortization of ASN</a:t>
            </a:r>
            <a:endParaRPr lang="en-US" altLang="en-US" sz="800" b="1" dirty="0"/>
          </a:p>
        </p:txBody>
      </p:sp>
    </p:spTree>
    <p:extLst>
      <p:ext uri="{BB962C8B-B14F-4D97-AF65-F5344CB8AC3E}">
        <p14:creationId xmlns:p14="http://schemas.microsoft.com/office/powerpoint/2010/main" val="2735994553"/>
      </p:ext>
    </p:extLst>
  </p:cSld>
  <p:clrMapOvr>
    <a:masterClrMapping/>
  </p:clrMapOvr>
  <p:transition>
    <p:zoom/>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818FFFC-35A8-4E78-B732-AE6381372F59}"/>
              </a:ext>
            </a:extLst>
          </p:cNvPr>
          <p:cNvSpPr>
            <a:spLocks noGrp="1" noChangeArrowheads="1"/>
          </p:cNvSpPr>
          <p:nvPr>
            <p:ph type="title"/>
          </p:nvPr>
        </p:nvSpPr>
        <p:spPr/>
        <p:txBody>
          <a:bodyPr/>
          <a:lstStyle/>
          <a:p>
            <a:r>
              <a:rPr lang="en-US" altLang="en-US" dirty="0"/>
              <a:t>Payment in Kind Notes</a:t>
            </a:r>
          </a:p>
        </p:txBody>
      </p:sp>
      <p:sp>
        <p:nvSpPr>
          <p:cNvPr id="73731" name="Rectangle 3">
            <a:extLst>
              <a:ext uri="{FF2B5EF4-FFF2-40B4-BE49-F238E27FC236}">
                <a16:creationId xmlns:a16="http://schemas.microsoft.com/office/drawing/2014/main" id="{C20B4BEF-D34A-469D-A0D8-834787F58103}"/>
              </a:ext>
            </a:extLst>
          </p:cNvPr>
          <p:cNvSpPr>
            <a:spLocks noGrp="1" noChangeArrowheads="1"/>
          </p:cNvSpPr>
          <p:nvPr>
            <p:ph type="body" idx="1"/>
          </p:nvPr>
        </p:nvSpPr>
        <p:spPr/>
        <p:txBody>
          <a:bodyPr>
            <a:normAutofit fontScale="92500" lnSpcReduction="10000"/>
          </a:bodyPr>
          <a:lstStyle/>
          <a:p>
            <a:pPr>
              <a:lnSpc>
                <a:spcPct val="90000"/>
              </a:lnSpc>
            </a:pPr>
            <a:r>
              <a:rPr lang="en-US" altLang="en-US" sz="2400" dirty="0"/>
              <a:t>PIK notes are fixed-income securities that pay interest in the form of additional bonds rather than cash. Like zero-coupon bonds, they give a company breathing room before having to make cash outlays, offering in return rich yields.</a:t>
            </a:r>
          </a:p>
          <a:p>
            <a:pPr>
              <a:lnSpc>
                <a:spcPct val="90000"/>
              </a:lnSpc>
            </a:pPr>
            <a:r>
              <a:rPr lang="en-US" altLang="en-US" sz="2400" dirty="0"/>
              <a:t>Example: In 2005, Woznick Co., a Cincinnati supplier of packaged meals controlled by Veritas Capital Fund, raised $26 million in 13.875% senior PIK notes through CIBC World Markets. Some deals are floaters: Innophos's 10-year, noncaii-2 notes were priced to yield </a:t>
            </a:r>
            <a:r>
              <a:rPr lang="en-US" altLang="en-US" sz="2400" b="1" i="1" dirty="0">
                <a:solidFill>
                  <a:srgbClr val="0066CC"/>
                </a:solidFill>
              </a:rPr>
              <a:t>800 bp over LIBOR.</a:t>
            </a:r>
          </a:p>
          <a:p>
            <a:pPr>
              <a:lnSpc>
                <a:spcPct val="90000"/>
              </a:lnSpc>
            </a:pPr>
            <a:r>
              <a:rPr lang="en-US" altLang="en-US" sz="2400" dirty="0"/>
              <a:t>Some PIKs have the added risk of being issued at the holding company level, meaning they are subordinated and rely on a stream of cash from the operating company to pay them down.</a:t>
            </a:r>
          </a:p>
          <a:p>
            <a:pPr>
              <a:lnSpc>
                <a:spcPct val="90000"/>
              </a:lnSpc>
            </a:pPr>
            <a:r>
              <a:rPr lang="en-US" altLang="en-US" sz="2400" dirty="0"/>
              <a:t>PIK notes tend to receive ratings at the lower tier of the junk spectrum. Examples: the Norcross deal was rated Caal/B-; Warner Music and K&amp;F were rated Caa2/B-; and Innophos came at B3/B-.</a:t>
            </a:r>
          </a:p>
        </p:txBody>
      </p:sp>
    </p:spTree>
    <p:extLst>
      <p:ext uri="{BB962C8B-B14F-4D97-AF65-F5344CB8AC3E}">
        <p14:creationId xmlns:p14="http://schemas.microsoft.com/office/powerpoint/2010/main" val="2408260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276FD85-A0A9-47BE-AE0B-D2E993F34018}"/>
              </a:ext>
            </a:extLst>
          </p:cNvPr>
          <p:cNvSpPr>
            <a:spLocks noGrp="1" noChangeArrowheads="1"/>
          </p:cNvSpPr>
          <p:nvPr>
            <p:ph type="title"/>
          </p:nvPr>
        </p:nvSpPr>
        <p:spPr/>
        <p:txBody>
          <a:bodyPr/>
          <a:lstStyle/>
          <a:p>
            <a:r>
              <a:rPr lang="en-US" altLang="en-US" dirty="0"/>
              <a:t>Mezzanine Debt</a:t>
            </a:r>
          </a:p>
        </p:txBody>
      </p:sp>
      <p:sp>
        <p:nvSpPr>
          <p:cNvPr id="74755" name="Rectangle 3">
            <a:extLst>
              <a:ext uri="{FF2B5EF4-FFF2-40B4-BE49-F238E27FC236}">
                <a16:creationId xmlns:a16="http://schemas.microsoft.com/office/drawing/2014/main" id="{997D7EBC-D113-4CFA-951D-63FB3FBDF38D}"/>
              </a:ext>
            </a:extLst>
          </p:cNvPr>
          <p:cNvSpPr>
            <a:spLocks noGrp="1" noChangeArrowheads="1"/>
          </p:cNvSpPr>
          <p:nvPr>
            <p:ph type="body" idx="1"/>
          </p:nvPr>
        </p:nvSpPr>
        <p:spPr/>
        <p:txBody>
          <a:bodyPr>
            <a:normAutofit fontScale="92500" lnSpcReduction="20000"/>
          </a:bodyPr>
          <a:lstStyle/>
          <a:p>
            <a:r>
              <a:rPr lang="en-US" altLang="en-US" dirty="0"/>
              <a:t>Mezzanine debt is issued with a cash pay interest rate of 12 to 12 1/2 percent and a maturity ranging from five to seven years. </a:t>
            </a:r>
          </a:p>
          <a:p>
            <a:r>
              <a:rPr lang="en-US" altLang="en-US" dirty="0"/>
              <a:t>The remainder of the required 18 to 20 percent all-in-return consists of warrants to buy common stock, which the investor values based on the outlook of the company, or incremental interest paid on a "pay-in-kind" or PIK basis.</a:t>
            </a:r>
          </a:p>
          <a:p>
            <a:r>
              <a:rPr lang="en-US" altLang="en-US" dirty="0"/>
              <a:t>The fee for raising the money runs between two and three percent of the transaction.</a:t>
            </a:r>
          </a:p>
          <a:p>
            <a:r>
              <a:rPr lang="en-US" altLang="en-US" dirty="0"/>
              <a:t>Deal sizes typically range from three million to $25 million but can go as high as $150 million.</a:t>
            </a:r>
          </a:p>
          <a:p>
            <a:r>
              <a:rPr lang="en-US" altLang="en-US" dirty="0"/>
              <a:t>Source: Bank of America </a:t>
            </a:r>
          </a:p>
        </p:txBody>
      </p:sp>
    </p:spTree>
    <p:extLst>
      <p:ext uri="{BB962C8B-B14F-4D97-AF65-F5344CB8AC3E}">
        <p14:creationId xmlns:p14="http://schemas.microsoft.com/office/powerpoint/2010/main" val="11244804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E850615C-B135-40F6-BC1C-C11B3BE1B8D8}"/>
              </a:ext>
            </a:extLst>
          </p:cNvPr>
          <p:cNvSpPr>
            <a:spLocks noGrp="1" noChangeArrowheads="1"/>
          </p:cNvSpPr>
          <p:nvPr>
            <p:ph type="title"/>
          </p:nvPr>
        </p:nvSpPr>
        <p:spPr/>
        <p:txBody>
          <a:bodyPr/>
          <a:lstStyle/>
          <a:p>
            <a:r>
              <a:rPr lang="en-US" altLang="en-US" dirty="0"/>
              <a:t>Mezzanine Debt</a:t>
            </a:r>
          </a:p>
        </p:txBody>
      </p:sp>
      <p:sp>
        <p:nvSpPr>
          <p:cNvPr id="75779" name="Rectangle 3">
            <a:extLst>
              <a:ext uri="{FF2B5EF4-FFF2-40B4-BE49-F238E27FC236}">
                <a16:creationId xmlns:a16="http://schemas.microsoft.com/office/drawing/2014/main" id="{5EFF0812-ED3F-433F-A70F-B184B23BE254}"/>
              </a:ext>
            </a:extLst>
          </p:cNvPr>
          <p:cNvSpPr>
            <a:spLocks noGrp="1" noChangeArrowheads="1"/>
          </p:cNvSpPr>
          <p:nvPr>
            <p:ph type="body" idx="1"/>
          </p:nvPr>
        </p:nvSpPr>
        <p:spPr/>
        <p:txBody>
          <a:bodyPr>
            <a:normAutofit fontScale="92500" lnSpcReduction="10000"/>
          </a:bodyPr>
          <a:lstStyle/>
          <a:p>
            <a:pPr>
              <a:lnSpc>
                <a:spcPct val="80000"/>
              </a:lnSpc>
            </a:pPr>
            <a:r>
              <a:rPr lang="en-US" altLang="en-US" sz="2800" dirty="0"/>
              <a:t>High-yield or “junk” bonds</a:t>
            </a:r>
          </a:p>
          <a:p>
            <a:pPr>
              <a:lnSpc>
                <a:spcPct val="80000"/>
              </a:lnSpc>
            </a:pPr>
            <a:r>
              <a:rPr lang="en-US" altLang="en-US" sz="2800" dirty="0"/>
              <a:t>5- to 15-year maturity (although may be a demand loan)</a:t>
            </a:r>
          </a:p>
          <a:p>
            <a:pPr>
              <a:lnSpc>
                <a:spcPct val="80000"/>
              </a:lnSpc>
            </a:pPr>
            <a:r>
              <a:rPr lang="en-US" altLang="en-US" sz="2800" dirty="0"/>
              <a:t>Prepayment</a:t>
            </a:r>
          </a:p>
          <a:p>
            <a:pPr>
              <a:lnSpc>
                <a:spcPct val="80000"/>
              </a:lnSpc>
            </a:pPr>
            <a:r>
              <a:rPr lang="en-US" altLang="en-US" sz="2800" dirty="0"/>
              <a:t>May be prohibited during lockout period</a:t>
            </a:r>
          </a:p>
          <a:p>
            <a:pPr>
              <a:lnSpc>
                <a:spcPct val="80000"/>
              </a:lnSpc>
            </a:pPr>
            <a:r>
              <a:rPr lang="en-US" altLang="en-US" sz="2800" dirty="0"/>
              <a:t>May require a penalty during years immediately following lockout period</a:t>
            </a:r>
          </a:p>
          <a:p>
            <a:pPr>
              <a:lnSpc>
                <a:spcPct val="80000"/>
              </a:lnSpc>
            </a:pPr>
            <a:r>
              <a:rPr lang="en-US" altLang="en-US" sz="2800" dirty="0"/>
              <a:t>Interest</a:t>
            </a:r>
          </a:p>
          <a:p>
            <a:pPr>
              <a:lnSpc>
                <a:spcPct val="80000"/>
              </a:lnSpc>
            </a:pPr>
            <a:r>
              <a:rPr lang="en-US" altLang="en-US" sz="2800" dirty="0"/>
              <a:t>Generally fixed at a substantial premium over Treasuries, although may be floating rate</a:t>
            </a:r>
          </a:p>
          <a:p>
            <a:pPr>
              <a:lnSpc>
                <a:spcPct val="80000"/>
              </a:lnSpc>
            </a:pPr>
            <a:r>
              <a:rPr lang="en-US" altLang="en-US" sz="2800" dirty="0"/>
              <a:t>Payment-in-kind (PIK) provision allows issuer to pay interest to bondholders by issuing more bonds</a:t>
            </a:r>
          </a:p>
          <a:p>
            <a:pPr>
              <a:lnSpc>
                <a:spcPct val="80000"/>
              </a:lnSpc>
            </a:pPr>
            <a:r>
              <a:rPr lang="en-US" altLang="en-US" sz="2800" dirty="0"/>
              <a:t>Zero-coupon bonds don’t pay a cash coupon, but are issued at discount and accrete to par value at maturity</a:t>
            </a:r>
          </a:p>
          <a:p>
            <a:pPr>
              <a:lnSpc>
                <a:spcPct val="80000"/>
              </a:lnSpc>
            </a:pPr>
            <a:endParaRPr lang="en-US" altLang="en-US" sz="2800" dirty="0"/>
          </a:p>
        </p:txBody>
      </p:sp>
    </p:spTree>
    <p:extLst>
      <p:ext uri="{BB962C8B-B14F-4D97-AF65-F5344CB8AC3E}">
        <p14:creationId xmlns:p14="http://schemas.microsoft.com/office/powerpoint/2010/main" val="11033303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8D57A568-43DA-426D-AE96-18509E77BE2E}"/>
              </a:ext>
            </a:extLst>
          </p:cNvPr>
          <p:cNvSpPr>
            <a:spLocks noGrp="1" noChangeArrowheads="1"/>
          </p:cNvSpPr>
          <p:nvPr>
            <p:ph type="title"/>
          </p:nvPr>
        </p:nvSpPr>
        <p:spPr/>
        <p:txBody>
          <a:bodyPr/>
          <a:lstStyle/>
          <a:p>
            <a:r>
              <a:rPr lang="en-US" altLang="en-US" dirty="0"/>
              <a:t>Issuers of High Yield Bonds</a:t>
            </a:r>
          </a:p>
        </p:txBody>
      </p:sp>
      <p:sp>
        <p:nvSpPr>
          <p:cNvPr id="76803" name="Rectangle 3">
            <a:extLst>
              <a:ext uri="{FF2B5EF4-FFF2-40B4-BE49-F238E27FC236}">
                <a16:creationId xmlns:a16="http://schemas.microsoft.com/office/drawing/2014/main" id="{DC33B420-AFAB-4CF4-A593-A169D64787F9}"/>
              </a:ext>
            </a:extLst>
          </p:cNvPr>
          <p:cNvSpPr>
            <a:spLocks noGrp="1" noChangeArrowheads="1"/>
          </p:cNvSpPr>
          <p:nvPr>
            <p:ph type="body" idx="1"/>
          </p:nvPr>
        </p:nvSpPr>
        <p:spPr/>
        <p:txBody>
          <a:bodyPr>
            <a:normAutofit fontScale="92500" lnSpcReduction="20000"/>
          </a:bodyPr>
          <a:lstStyle/>
          <a:p>
            <a:pPr>
              <a:lnSpc>
                <a:spcPct val="90000"/>
              </a:lnSpc>
            </a:pPr>
            <a:r>
              <a:rPr lang="en-US" altLang="en-US" sz="2000" dirty="0"/>
              <a:t>"Fallen angels" are the classic issuer of junk bonds. These are former investment-grade companies that are experiencing hard times, which cause their credit to drop from investment-grade to lower ratings.</a:t>
            </a:r>
          </a:p>
          <a:p>
            <a:pPr>
              <a:lnSpc>
                <a:spcPct val="90000"/>
              </a:lnSpc>
            </a:pPr>
            <a:r>
              <a:rPr lang="en-US" altLang="en-US" sz="2000" dirty="0"/>
              <a:t>"Rising stars" are emerging companies that have not yet achieved the operational history, the size or the capital strength required to receive an investment-grade rating. These companies may turn to the bond market to obtain seed capital. A start-up company that qualifies for a single-B rating should have about the same risk level as a going concern with the same rating. </a:t>
            </a:r>
          </a:p>
          <a:p>
            <a:pPr>
              <a:lnSpc>
                <a:spcPct val="90000"/>
              </a:lnSpc>
            </a:pPr>
            <a:r>
              <a:rPr lang="en-US" altLang="en-US" sz="2000" dirty="0"/>
              <a:t>High-debt companies (which may be blue chip in size and revenues) leveraged with above-average debt loads that may cause concern among rating agencies. Leveraged buyouts (LB0s) create a special type of company that typically uses high-yield bonds to buy a public corporation from its shareholders.</a:t>
            </a:r>
          </a:p>
          <a:p>
            <a:pPr>
              <a:lnSpc>
                <a:spcPct val="90000"/>
              </a:lnSpc>
            </a:pPr>
            <a:r>
              <a:rPr lang="en-US" altLang="en-US" sz="2000" dirty="0"/>
              <a:t>Capital-intensive companies turn to the high-yield market when they are not able to finance all their capital needs through earnings or bank borrowings. For example, cable TV companies require large amounts of capital to acquire, expand or upgrade their systems.</a:t>
            </a:r>
          </a:p>
          <a:p>
            <a:pPr>
              <a:lnSpc>
                <a:spcPct val="90000"/>
              </a:lnSpc>
            </a:pPr>
            <a:r>
              <a:rPr lang="en-US" altLang="en-US" sz="2000" dirty="0"/>
              <a:t>Foreign governments and foreign corporations, often less familiar to domestic investors, may rely on high-yield bonds to attract capital.</a:t>
            </a:r>
          </a:p>
        </p:txBody>
      </p:sp>
    </p:spTree>
    <p:extLst>
      <p:ext uri="{BB962C8B-B14F-4D97-AF65-F5344CB8AC3E}">
        <p14:creationId xmlns:p14="http://schemas.microsoft.com/office/powerpoint/2010/main" val="6093466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33F951E9-5E8D-4050-9452-6E227444FEF3}"/>
              </a:ext>
            </a:extLst>
          </p:cNvPr>
          <p:cNvSpPr>
            <a:spLocks noGrp="1" noChangeArrowheads="1"/>
          </p:cNvSpPr>
          <p:nvPr>
            <p:ph type="title"/>
          </p:nvPr>
        </p:nvSpPr>
        <p:spPr/>
        <p:txBody>
          <a:bodyPr>
            <a:normAutofit fontScale="90000"/>
          </a:bodyPr>
          <a:lstStyle/>
          <a:p>
            <a:r>
              <a:rPr lang="en-US" altLang="en-US" dirty="0"/>
              <a:t>Covenants and Events of Default for High Yield Debt</a:t>
            </a:r>
          </a:p>
        </p:txBody>
      </p:sp>
      <p:sp>
        <p:nvSpPr>
          <p:cNvPr id="77827" name="Rectangle 3">
            <a:extLst>
              <a:ext uri="{FF2B5EF4-FFF2-40B4-BE49-F238E27FC236}">
                <a16:creationId xmlns:a16="http://schemas.microsoft.com/office/drawing/2014/main" id="{28B296B7-5B00-4E33-A16F-AAA467D548EC}"/>
              </a:ext>
            </a:extLst>
          </p:cNvPr>
          <p:cNvSpPr>
            <a:spLocks noGrp="1" noChangeArrowheads="1"/>
          </p:cNvSpPr>
          <p:nvPr>
            <p:ph type="body" idx="1"/>
          </p:nvPr>
        </p:nvSpPr>
        <p:spPr/>
        <p:txBody>
          <a:bodyPr>
            <a:normAutofit fontScale="92500" lnSpcReduction="20000"/>
          </a:bodyPr>
          <a:lstStyle/>
          <a:p>
            <a:pPr>
              <a:lnSpc>
                <a:spcPct val="90000"/>
              </a:lnSpc>
            </a:pPr>
            <a:r>
              <a:rPr lang="en-US" altLang="en-US" sz="2400" dirty="0"/>
              <a:t>High yield bonds have a "standard" covenant package intended to maintain the credit quality of the issuer and its group and the unencumbered movement of cash up the issuer's group and ensure that the issuer deals on an arm's length basis with its group companies. The covenants will include limitations on the ability of the issuer and other group companies from </a:t>
            </a:r>
          </a:p>
          <a:p>
            <a:pPr lvl="1">
              <a:lnSpc>
                <a:spcPct val="90000"/>
              </a:lnSpc>
            </a:pPr>
            <a:r>
              <a:rPr lang="en-US" altLang="en-US" sz="2400" dirty="0"/>
              <a:t>incurring further indebtedness, </a:t>
            </a:r>
          </a:p>
          <a:p>
            <a:pPr lvl="1">
              <a:lnSpc>
                <a:spcPct val="90000"/>
              </a:lnSpc>
            </a:pPr>
            <a:r>
              <a:rPr lang="en-US" altLang="en-US" sz="2400" dirty="0"/>
              <a:t>making certain "restricted payments" (such as dividends and other distributions to shareholders, intra-group loan repayments and investments)</a:t>
            </a:r>
          </a:p>
          <a:p>
            <a:pPr lvl="1">
              <a:lnSpc>
                <a:spcPct val="90000"/>
              </a:lnSpc>
            </a:pPr>
            <a:r>
              <a:rPr lang="en-US" altLang="en-US" sz="2400" dirty="0"/>
              <a:t>asset transfers</a:t>
            </a:r>
          </a:p>
          <a:p>
            <a:pPr lvl="1">
              <a:lnSpc>
                <a:spcPct val="90000"/>
              </a:lnSpc>
            </a:pPr>
            <a:r>
              <a:rPr lang="en-US" altLang="en-US" sz="2400" dirty="0"/>
              <a:t>granting liens over its property and assets</a:t>
            </a:r>
          </a:p>
          <a:p>
            <a:pPr lvl="1">
              <a:lnSpc>
                <a:spcPct val="90000"/>
              </a:lnSpc>
            </a:pPr>
            <a:r>
              <a:rPr lang="en-US" altLang="en-US" sz="2400" dirty="0"/>
              <a:t>entering into non-arm's length transactions with group companies.</a:t>
            </a:r>
          </a:p>
          <a:p>
            <a:pPr>
              <a:lnSpc>
                <a:spcPct val="90000"/>
              </a:lnSpc>
            </a:pPr>
            <a:r>
              <a:rPr lang="en-US" altLang="en-US" sz="2400" dirty="0"/>
              <a:t>"Events of default" include any default in the payment of principal or interest (usually following a specified grace period), any breach of covenant and the instigation of insolvency or other related proceedings against the issuer or the group.</a:t>
            </a:r>
          </a:p>
          <a:p>
            <a:pPr>
              <a:lnSpc>
                <a:spcPct val="90000"/>
              </a:lnSpc>
            </a:pPr>
            <a:endParaRPr lang="en-US" altLang="en-US" sz="2400" dirty="0"/>
          </a:p>
        </p:txBody>
      </p:sp>
    </p:spTree>
    <p:extLst>
      <p:ext uri="{BB962C8B-B14F-4D97-AF65-F5344CB8AC3E}">
        <p14:creationId xmlns:p14="http://schemas.microsoft.com/office/powerpoint/2010/main" val="6126530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4DE307B7-5A01-4BDC-B4DA-A4A907989E92}"/>
              </a:ext>
            </a:extLst>
          </p:cNvPr>
          <p:cNvSpPr>
            <a:spLocks noGrp="1" noChangeArrowheads="1"/>
          </p:cNvSpPr>
          <p:nvPr>
            <p:ph type="title"/>
          </p:nvPr>
        </p:nvSpPr>
        <p:spPr/>
        <p:txBody>
          <a:bodyPr/>
          <a:lstStyle/>
          <a:p>
            <a:r>
              <a:rPr lang="en-US" altLang="en-US"/>
              <a:t>LBO Modelling Issues</a:t>
            </a:r>
          </a:p>
        </p:txBody>
      </p:sp>
      <p:sp>
        <p:nvSpPr>
          <p:cNvPr id="106499" name="Rectangle 3">
            <a:extLst>
              <a:ext uri="{FF2B5EF4-FFF2-40B4-BE49-F238E27FC236}">
                <a16:creationId xmlns:a16="http://schemas.microsoft.com/office/drawing/2014/main" id="{522B7349-C4B5-4C1E-AFDF-1D8B8D5713FD}"/>
              </a:ext>
            </a:extLst>
          </p:cNvPr>
          <p:cNvSpPr>
            <a:spLocks noGrp="1" noChangeArrowheads="1"/>
          </p:cNvSpPr>
          <p:nvPr>
            <p:ph type="body" idx="1"/>
          </p:nvPr>
        </p:nvSpPr>
        <p:spPr/>
        <p:txBody>
          <a:bodyPr>
            <a:normAutofit fontScale="92500"/>
          </a:bodyPr>
          <a:lstStyle/>
          <a:p>
            <a:pPr>
              <a:lnSpc>
                <a:spcPct val="90000"/>
              </a:lnSpc>
            </a:pPr>
            <a:r>
              <a:rPr lang="en-US" altLang="en-US"/>
              <a:t>Perspective of Alternative Parties</a:t>
            </a:r>
          </a:p>
          <a:p>
            <a:pPr>
              <a:lnSpc>
                <a:spcPct val="90000"/>
              </a:lnSpc>
            </a:pPr>
            <a:r>
              <a:rPr lang="en-US" altLang="en-US"/>
              <a:t>Cash Flow Waterfall</a:t>
            </a:r>
          </a:p>
          <a:p>
            <a:pPr lvl="1">
              <a:lnSpc>
                <a:spcPct val="90000"/>
              </a:lnSpc>
            </a:pPr>
            <a:r>
              <a:rPr lang="en-US" altLang="en-US"/>
              <a:t>Model the default points on alternative instruments</a:t>
            </a:r>
          </a:p>
          <a:p>
            <a:pPr lvl="1">
              <a:lnSpc>
                <a:spcPct val="90000"/>
              </a:lnSpc>
            </a:pPr>
            <a:r>
              <a:rPr lang="en-US" altLang="en-US"/>
              <a:t>Model the IRR on cash flows received by different instruments</a:t>
            </a:r>
          </a:p>
          <a:p>
            <a:pPr>
              <a:lnSpc>
                <a:spcPct val="90000"/>
              </a:lnSpc>
            </a:pPr>
            <a:r>
              <a:rPr lang="en-US" altLang="en-US"/>
              <a:t>Complex Interest Structures with Payment in Kind and multiple interest rates</a:t>
            </a:r>
          </a:p>
          <a:p>
            <a:pPr>
              <a:lnSpc>
                <a:spcPct val="90000"/>
              </a:lnSpc>
            </a:pPr>
            <a:r>
              <a:rPr lang="en-US" altLang="en-US"/>
              <a:t>Sources and Uses of Funds</a:t>
            </a:r>
          </a:p>
          <a:p>
            <a:pPr>
              <a:lnSpc>
                <a:spcPct val="90000"/>
              </a:lnSpc>
            </a:pPr>
            <a:r>
              <a:rPr lang="en-US" altLang="en-US"/>
              <a:t>Pro-Forma Analysis</a:t>
            </a:r>
          </a:p>
          <a:p>
            <a:pPr>
              <a:lnSpc>
                <a:spcPct val="90000"/>
              </a:lnSpc>
            </a:pPr>
            <a:r>
              <a:rPr lang="en-US" altLang="en-US"/>
              <a:t>IRR on Alternative Financial Instruments</a:t>
            </a:r>
          </a:p>
          <a:p>
            <a:pPr>
              <a:lnSpc>
                <a:spcPct val="90000"/>
              </a:lnSpc>
            </a:pPr>
            <a:endParaRPr lang="en-US" altLang="en-US"/>
          </a:p>
        </p:txBody>
      </p:sp>
    </p:spTree>
    <p:extLst>
      <p:ext uri="{BB962C8B-B14F-4D97-AF65-F5344CB8AC3E}">
        <p14:creationId xmlns:p14="http://schemas.microsoft.com/office/powerpoint/2010/main" val="37801283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3">
            <a:extLst>
              <a:ext uri="{FF2B5EF4-FFF2-40B4-BE49-F238E27FC236}">
                <a16:creationId xmlns:a16="http://schemas.microsoft.com/office/drawing/2014/main" id="{04CC2430-7E79-4F9F-9A0C-FD97A69D5BDC}"/>
              </a:ext>
            </a:extLst>
          </p:cNvPr>
          <p:cNvSpPr txBox="1">
            <a:spLocks noChangeArrowheads="1"/>
          </p:cNvSpPr>
          <p:nvPr/>
        </p:nvSpPr>
        <p:spPr bwMode="auto">
          <a:xfrm>
            <a:off x="1295400" y="1143000"/>
            <a:ext cx="6324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1" hangingPunct="1">
              <a:buClr>
                <a:srgbClr val="339966"/>
              </a:buClr>
              <a:buFont typeface="Wingdings" panose="05000000000000000000" pitchFamily="2" charset="2"/>
              <a:buNone/>
            </a:pPr>
            <a:r>
              <a:rPr lang="en-US" altLang="en-US" sz="2000">
                <a:latin typeface="Times New Roman" panose="02020603050405020304" pitchFamily="18" charset="0"/>
              </a:rPr>
              <a:t>Original Buyout Structure</a:t>
            </a:r>
          </a:p>
          <a:p>
            <a:pPr algn="l" eaLnBrk="1" hangingPunct="1">
              <a:buClr>
                <a:srgbClr val="339966"/>
              </a:buClr>
              <a:buFont typeface="Wingdings" panose="05000000000000000000" pitchFamily="2" charset="2"/>
              <a:buNone/>
            </a:pPr>
            <a:r>
              <a:rPr lang="en-US" altLang="en-US" sz="2000">
                <a:latin typeface="Times New Roman" panose="02020603050405020304" pitchFamily="18" charset="0"/>
              </a:rPr>
              <a:t>The total purchase price of $61.6 million represented a 5.5 multiple of cash flow.</a:t>
            </a:r>
            <a:br>
              <a:rPr lang="en-US" altLang="en-US" sz="2000">
                <a:latin typeface="Times New Roman" panose="02020603050405020304" pitchFamily="18" charset="0"/>
              </a:rPr>
            </a:br>
            <a:endParaRPr lang="en-US" altLang="en-US" sz="2000">
              <a:latin typeface="Times New Roman" panose="02020603050405020304" pitchFamily="18" charset="0"/>
            </a:endParaRPr>
          </a:p>
          <a:p>
            <a:pPr algn="l" eaLnBrk="1" hangingPunct="1">
              <a:buClr>
                <a:srgbClr val="339966"/>
              </a:buClr>
              <a:buFont typeface="Wingdings" panose="05000000000000000000" pitchFamily="2" charset="2"/>
              <a:buNone/>
            </a:pPr>
            <a:r>
              <a:rPr lang="en-US" altLang="en-US" sz="2000">
                <a:latin typeface="Times New Roman" panose="02020603050405020304" pitchFamily="18" charset="0"/>
              </a:rPr>
              <a:t>XYZ advised the mgmt team on the structure and financing of the acquisition.</a:t>
            </a:r>
            <a:br>
              <a:rPr lang="en-US" altLang="en-US" sz="2000">
                <a:latin typeface="Times New Roman" panose="02020603050405020304" pitchFamily="18" charset="0"/>
              </a:rPr>
            </a:br>
            <a:endParaRPr lang="en-US" altLang="en-US" sz="2000">
              <a:latin typeface="Times New Roman" panose="02020603050405020304" pitchFamily="18" charset="0"/>
            </a:endParaRPr>
          </a:p>
          <a:p>
            <a:pPr algn="l" eaLnBrk="1" hangingPunct="1">
              <a:buClr>
                <a:srgbClr val="339966"/>
              </a:buClr>
              <a:buFont typeface="Wingdings" panose="05000000000000000000" pitchFamily="2" charset="2"/>
              <a:buNone/>
            </a:pPr>
            <a:r>
              <a:rPr lang="en-US" altLang="en-US" sz="2000">
                <a:latin typeface="Times New Roman" panose="02020603050405020304" pitchFamily="18" charset="0"/>
              </a:rPr>
              <a:t>The following table contains sources and uses:</a:t>
            </a:r>
          </a:p>
          <a:p>
            <a:pPr algn="l" eaLnBrk="1" hangingPunct="1">
              <a:buClr>
                <a:srgbClr val="339966"/>
              </a:buClr>
              <a:buFont typeface="Wingdings" panose="05000000000000000000" pitchFamily="2" charset="2"/>
              <a:buNone/>
            </a:pPr>
            <a:endParaRPr lang="en-US" altLang="en-US" sz="2000">
              <a:latin typeface="Times New Roman" panose="02020603050405020304" pitchFamily="18" charset="0"/>
            </a:endParaRPr>
          </a:p>
        </p:txBody>
      </p:sp>
      <p:graphicFrame>
        <p:nvGraphicFramePr>
          <p:cNvPr id="111619" name="Object 4">
            <a:extLst>
              <a:ext uri="{FF2B5EF4-FFF2-40B4-BE49-F238E27FC236}">
                <a16:creationId xmlns:a16="http://schemas.microsoft.com/office/drawing/2014/main" id="{A3A45B97-A978-480E-9092-2049A35C38F1}"/>
              </a:ext>
            </a:extLst>
          </p:cNvPr>
          <p:cNvGraphicFramePr>
            <a:graphicFrameLocks noChangeAspect="1"/>
          </p:cNvGraphicFramePr>
          <p:nvPr/>
        </p:nvGraphicFramePr>
        <p:xfrm>
          <a:off x="1371600" y="3810000"/>
          <a:ext cx="6629400" cy="2082800"/>
        </p:xfrm>
        <a:graphic>
          <a:graphicData uri="http://schemas.openxmlformats.org/presentationml/2006/ole">
            <mc:AlternateContent xmlns:mc="http://schemas.openxmlformats.org/markup-compatibility/2006">
              <mc:Choice xmlns:v="urn:schemas-microsoft-com:vml" Requires="v">
                <p:oleObj spid="_x0000_s7177" name="Worksheet" r:id="rId3" imgW="4181972" imgH="1314812" progId="Excel.Sheet.8">
                  <p:embed/>
                </p:oleObj>
              </mc:Choice>
              <mc:Fallback>
                <p:oleObj name="Worksheet" r:id="rId3" imgW="4181972" imgH="1314812" progId="Excel.Sheet.8">
                  <p:embed/>
                  <p:pic>
                    <p:nvPicPr>
                      <p:cNvPr id="111619" name="Object 4">
                        <a:extLst>
                          <a:ext uri="{FF2B5EF4-FFF2-40B4-BE49-F238E27FC236}">
                            <a16:creationId xmlns:a16="http://schemas.microsoft.com/office/drawing/2014/main" id="{A3A45B97-A978-480E-9092-2049A35C3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810000"/>
                        <a:ext cx="6629400"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20" name="Rectangle 5">
            <a:extLst>
              <a:ext uri="{FF2B5EF4-FFF2-40B4-BE49-F238E27FC236}">
                <a16:creationId xmlns:a16="http://schemas.microsoft.com/office/drawing/2014/main" id="{389546CE-B110-43AE-BB07-4C72ED41DF46}"/>
              </a:ext>
            </a:extLst>
          </p:cNvPr>
          <p:cNvSpPr>
            <a:spLocks noGrp="1" noChangeArrowheads="1"/>
          </p:cNvSpPr>
          <p:nvPr>
            <p:ph type="title"/>
          </p:nvPr>
        </p:nvSpPr>
        <p:spPr/>
        <p:txBody>
          <a:bodyPr/>
          <a:lstStyle/>
          <a:p>
            <a:r>
              <a:rPr lang="en-US" altLang="en-US"/>
              <a:t>Leveraged Buyout Case Study</a:t>
            </a:r>
          </a:p>
        </p:txBody>
      </p:sp>
    </p:spTree>
    <p:extLst>
      <p:ext uri="{BB962C8B-B14F-4D97-AF65-F5344CB8AC3E}">
        <p14:creationId xmlns:p14="http://schemas.microsoft.com/office/powerpoint/2010/main" val="29500779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C2F43C-BE23-4515-9564-DBC8A5109E96}"/>
              </a:ext>
            </a:extLst>
          </p:cNvPr>
          <p:cNvSpPr>
            <a:spLocks noGrp="1"/>
          </p:cNvSpPr>
          <p:nvPr>
            <p:ph type="title"/>
          </p:nvPr>
        </p:nvSpPr>
        <p:spPr>
          <a:xfrm>
            <a:off x="596506" y="637953"/>
            <a:ext cx="6204344" cy="3189507"/>
          </a:xfrm>
        </p:spPr>
        <p:txBody>
          <a:bodyPr vert="horz" lIns="91440" tIns="45720" rIns="91440" bIns="45720" rtlCol="0" anchor="b">
            <a:normAutofit/>
          </a:bodyPr>
          <a:lstStyle/>
          <a:p>
            <a:pPr algn="l"/>
            <a:r>
              <a:rPr lang="en-US" sz="4900" kern="1200" dirty="0">
                <a:solidFill>
                  <a:srgbClr val="FFFFFF"/>
                </a:solidFill>
                <a:latin typeface="+mj-lt"/>
                <a:ea typeface="+mj-ea"/>
                <a:cs typeface="+mj-cs"/>
              </a:rPr>
              <a:t>M&amp;A Valuation </a:t>
            </a:r>
            <a:br>
              <a:rPr lang="en-US" sz="4900" kern="1200" dirty="0">
                <a:solidFill>
                  <a:srgbClr val="FFFFFF"/>
                </a:solidFill>
                <a:latin typeface="+mj-lt"/>
                <a:ea typeface="+mj-ea"/>
                <a:cs typeface="+mj-cs"/>
              </a:rPr>
            </a:br>
            <a:r>
              <a:rPr lang="en-US" sz="4900" kern="1200" dirty="0">
                <a:solidFill>
                  <a:srgbClr val="FFFFFF"/>
                </a:solidFill>
                <a:latin typeface="+mj-lt"/>
                <a:ea typeface="+mj-ea"/>
                <a:cs typeface="+mj-cs"/>
              </a:rPr>
              <a:t>Method 4:</a:t>
            </a:r>
            <a:br>
              <a:rPr lang="en-US" sz="4900" kern="1200" dirty="0">
                <a:solidFill>
                  <a:srgbClr val="FFFFFF"/>
                </a:solidFill>
                <a:latin typeface="+mj-lt"/>
                <a:ea typeface="+mj-ea"/>
                <a:cs typeface="+mj-cs"/>
              </a:rPr>
            </a:br>
            <a:r>
              <a:rPr lang="en-US" sz="4900" kern="1200" dirty="0">
                <a:solidFill>
                  <a:srgbClr val="FFFFFF"/>
                </a:solidFill>
                <a:latin typeface="+mj-lt"/>
                <a:ea typeface="+mj-ea"/>
                <a:cs typeface="+mj-cs"/>
              </a:rPr>
              <a:t>Comparable Companies and Multiples</a:t>
            </a:r>
          </a:p>
        </p:txBody>
      </p:sp>
      <p:sp>
        <p:nvSpPr>
          <p:cNvPr id="11"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46661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EF8ADB-ECFA-445F-8C9C-7DCD6E0C699F}"/>
              </a:ext>
            </a:extLst>
          </p:cNvPr>
          <p:cNvSpPr>
            <a:spLocks noGrp="1"/>
          </p:cNvSpPr>
          <p:nvPr>
            <p:ph idx="1"/>
          </p:nvPr>
        </p:nvSpPr>
        <p:spPr/>
        <p:txBody>
          <a:bodyPr>
            <a:normAutofit fontScale="92500" lnSpcReduction="10000"/>
          </a:bodyPr>
          <a:lstStyle/>
          <a:p>
            <a:pPr algn="l"/>
            <a:r>
              <a:rPr lang="en-US" sz="2400" b="0" i="0" u="none" strike="noStrike" baseline="0" dirty="0">
                <a:latin typeface="FF"/>
              </a:rPr>
              <a:t>The most popular multiple is EV/EBITDA (enterprise value to EBITDA). Eighty-four percent of respondents answer that they use this multiple always or almost always (conditional on using multiples). For consultants and private equity professionals it is higher. </a:t>
            </a:r>
          </a:p>
          <a:p>
            <a:pPr algn="l"/>
            <a:r>
              <a:rPr lang="en-US" sz="2400" dirty="0">
                <a:latin typeface="FF"/>
              </a:rPr>
              <a:t>Investment bankers are heavy users of P/E. This may reflect that investment bankers and asset managers are more focused on listed firms. Industry specific multiples are more popular among consultants than among other valuation professionals. EV/EBITDA is also the most popular choice across all education levels and both experience levels, with P/E being the second highest choice.</a:t>
            </a:r>
          </a:p>
          <a:p>
            <a:pPr algn="l"/>
            <a:r>
              <a:rPr lang="en-US" sz="2400" dirty="0">
                <a:latin typeface="FF"/>
              </a:rPr>
              <a:t>The comparables set is crucial with respect to the performance of a multiples valuation. Valuation professionals do not tend to simply pick the Bloomberg comparables; while 60% use it some of the time, only 16% use this set almost always or always. Rivals and firms in the same industry which 91% and 89%, respectively, of respondents use almost always or always.</a:t>
            </a:r>
          </a:p>
          <a:p>
            <a:pPr algn="l"/>
            <a:endParaRPr lang="en-US" sz="4000" dirty="0"/>
          </a:p>
        </p:txBody>
      </p:sp>
      <p:sp>
        <p:nvSpPr>
          <p:cNvPr id="3" name="Title 2">
            <a:extLst>
              <a:ext uri="{FF2B5EF4-FFF2-40B4-BE49-F238E27FC236}">
                <a16:creationId xmlns:a16="http://schemas.microsoft.com/office/drawing/2014/main" id="{3B32F52C-5088-4439-BA9A-F6893D821E79}"/>
              </a:ext>
            </a:extLst>
          </p:cNvPr>
          <p:cNvSpPr>
            <a:spLocks noGrp="1"/>
          </p:cNvSpPr>
          <p:nvPr>
            <p:ph type="title"/>
          </p:nvPr>
        </p:nvSpPr>
        <p:spPr/>
        <p:txBody>
          <a:bodyPr/>
          <a:lstStyle/>
          <a:p>
            <a:r>
              <a:rPr lang="en-US" dirty="0"/>
              <a:t>Multiples in the Survey</a:t>
            </a:r>
          </a:p>
        </p:txBody>
      </p:sp>
    </p:spTree>
    <p:extLst>
      <p:ext uri="{BB962C8B-B14F-4D97-AF65-F5344CB8AC3E}">
        <p14:creationId xmlns:p14="http://schemas.microsoft.com/office/powerpoint/2010/main" val="3815570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Risk and Scenario Analysis</a:t>
            </a:r>
          </a:p>
        </p:txBody>
      </p:sp>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dirty="0">
                <a:latin typeface="+mn-lt"/>
                <a:cs typeface="+mn-cs"/>
              </a:rPr>
              <a:t>Risk and Scenario Analysis</a:t>
            </a:r>
          </a:p>
          <a:p>
            <a:pPr lvl="1"/>
            <a:r>
              <a:rPr lang="en-US" sz="2100" dirty="0">
                <a:latin typeface="+mn-lt"/>
                <a:cs typeface="+mn-cs"/>
              </a:rPr>
              <a:t>Where to Put Scenarios</a:t>
            </a:r>
          </a:p>
          <a:p>
            <a:pPr lvl="1"/>
            <a:r>
              <a:rPr lang="en-US" sz="2100" dirty="0">
                <a:latin typeface="+mn-lt"/>
                <a:cs typeface="+mn-cs"/>
              </a:rPr>
              <a:t>Scenario Analysis with INDEX Function</a:t>
            </a:r>
          </a:p>
          <a:p>
            <a:pPr lvl="1"/>
            <a:r>
              <a:rPr lang="en-US" sz="2100" dirty="0">
                <a:latin typeface="+mn-lt"/>
                <a:cs typeface="+mn-cs"/>
              </a:rPr>
              <a:t>Scenario Reporter</a:t>
            </a:r>
          </a:p>
          <a:p>
            <a:pPr lvl="1"/>
            <a:r>
              <a:rPr lang="en-US" sz="2100" dirty="0">
                <a:latin typeface="+mn-lt"/>
                <a:cs typeface="+mn-cs"/>
              </a:rPr>
              <a:t>Presentation of Scenario Analysis</a:t>
            </a:r>
          </a:p>
          <a:p>
            <a:pPr lvl="1"/>
            <a:r>
              <a:rPr lang="en-US" sz="2100" dirty="0">
                <a:latin typeface="+mn-lt"/>
                <a:cs typeface="+mn-cs"/>
              </a:rPr>
              <a:t>Circular Reference Problems with Corporate Models</a:t>
            </a:r>
          </a:p>
        </p:txBody>
      </p:sp>
    </p:spTree>
    <p:extLst>
      <p:ext uri="{BB962C8B-B14F-4D97-AF65-F5344CB8AC3E}">
        <p14:creationId xmlns:p14="http://schemas.microsoft.com/office/powerpoint/2010/main" val="21121723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DABD39A4-86B8-4BE9-96D4-BE64CF84E3CB}"/>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Survey of Practices of Using Multiples</a:t>
            </a:r>
          </a:p>
        </p:txBody>
      </p:sp>
      <p:sp>
        <p:nvSpPr>
          <p:cNvPr id="2" name="Content Placeholder 1">
            <a:extLst>
              <a:ext uri="{FF2B5EF4-FFF2-40B4-BE49-F238E27FC236}">
                <a16:creationId xmlns:a16="http://schemas.microsoft.com/office/drawing/2014/main" id="{E68FC8E9-6C47-45A8-B09F-20ADF5D2E381}"/>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1600">
                <a:latin typeface="+mn-lt"/>
                <a:cs typeface="+mn-cs"/>
              </a:rPr>
              <a:t>There is an often-heard claim among practitioners that multiples are better, more market oriented, and a less tedious method of valuation than DCF. </a:t>
            </a:r>
          </a:p>
          <a:p>
            <a:r>
              <a:rPr lang="en-US" sz="1600">
                <a:latin typeface="+mn-lt"/>
                <a:cs typeface="+mn-cs"/>
              </a:rPr>
              <a:t>One often hears that people use multiples first and then back up the results with DCF. This is supported by the survey finding that about half of the respondents use both methods, but favor multiples. </a:t>
            </a:r>
          </a:p>
          <a:p>
            <a:r>
              <a:rPr lang="en-US" sz="1600">
                <a:latin typeface="+mn-lt"/>
                <a:cs typeface="+mn-cs"/>
              </a:rPr>
              <a:t>There is an often-heard claim among practitioners that multiples are better, more market oriented, and a less tedious method of valuation than DCF. </a:t>
            </a:r>
          </a:p>
          <a:p>
            <a:r>
              <a:rPr lang="en-US" sz="1600">
                <a:latin typeface="+mn-lt"/>
                <a:cs typeface="+mn-cs"/>
              </a:rPr>
              <a:t>One often hears that people use multiples first and then back up the results with DCF. </a:t>
            </a:r>
          </a:p>
          <a:p>
            <a:r>
              <a:rPr lang="en-US" sz="1600">
                <a:latin typeface="+mn-lt"/>
                <a:cs typeface="+mn-cs"/>
              </a:rPr>
              <a:t>This is supported by the survey finding that about half of the respondents use both methods, but favor multiples. In this section, we study the usage of multiples in more detail by reporting on which multiples survey respondents favor and how they use them.</a:t>
            </a:r>
          </a:p>
        </p:txBody>
      </p:sp>
    </p:spTree>
    <p:extLst>
      <p:ext uri="{BB962C8B-B14F-4D97-AF65-F5344CB8AC3E}">
        <p14:creationId xmlns:p14="http://schemas.microsoft.com/office/powerpoint/2010/main" val="17706116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C0BCECCB-00DA-435D-8C3A-5A24EECBA1B9}"/>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Application of Multiples in Valuation </a:t>
            </a:r>
          </a:p>
        </p:txBody>
      </p:sp>
      <p:sp>
        <p:nvSpPr>
          <p:cNvPr id="2" name="Content Placeholder 1">
            <a:extLst>
              <a:ext uri="{FF2B5EF4-FFF2-40B4-BE49-F238E27FC236}">
                <a16:creationId xmlns:a16="http://schemas.microsoft.com/office/drawing/2014/main" id="{BF981A76-8D65-414A-B78E-D82D995AA2C5}"/>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dirty="0">
                <a:latin typeface="+mn-lt"/>
                <a:cs typeface="+mn-cs"/>
              </a:rPr>
              <a:t>Nothing Fancy</a:t>
            </a:r>
          </a:p>
          <a:p>
            <a:pPr lvl="1"/>
            <a:r>
              <a:rPr lang="en-US" sz="2100" dirty="0">
                <a:latin typeface="+mn-lt"/>
                <a:cs typeface="+mn-cs"/>
              </a:rPr>
              <a:t>Expected Earnings x P/E Multiple = Market Value</a:t>
            </a:r>
          </a:p>
          <a:p>
            <a:pPr lvl="1"/>
            <a:r>
              <a:rPr lang="en-US" sz="2100" dirty="0">
                <a:latin typeface="+mn-lt"/>
                <a:cs typeface="+mn-cs"/>
              </a:rPr>
              <a:t>If you are evaluating an industrial company</a:t>
            </a:r>
          </a:p>
          <a:p>
            <a:pPr lvl="2"/>
            <a:r>
              <a:rPr lang="en-US" sz="2100" dirty="0">
                <a:latin typeface="+mn-lt"/>
                <a:cs typeface="+mn-cs"/>
              </a:rPr>
              <a:t>Expected EBITDA x EV/EBITDA = EV</a:t>
            </a:r>
          </a:p>
          <a:p>
            <a:pPr lvl="2"/>
            <a:r>
              <a:rPr lang="en-US" sz="2100" dirty="0">
                <a:latin typeface="+mn-lt"/>
                <a:cs typeface="+mn-cs"/>
              </a:rPr>
              <a:t>Then, EV – Net Debt = Market Value</a:t>
            </a:r>
          </a:p>
          <a:p>
            <a:pPr lvl="2"/>
            <a:r>
              <a:rPr lang="en-US" sz="2100" dirty="0">
                <a:latin typeface="+mn-lt"/>
                <a:cs typeface="+mn-cs"/>
              </a:rPr>
              <a:t>Market Value/Current Shares = Share Value</a:t>
            </a:r>
          </a:p>
          <a:p>
            <a:pPr lvl="1"/>
            <a:r>
              <a:rPr lang="en-US" sz="2100" dirty="0">
                <a:latin typeface="+mn-lt"/>
                <a:cs typeface="+mn-cs"/>
              </a:rPr>
              <a:t>Standard Method of Target Price:</a:t>
            </a:r>
          </a:p>
          <a:p>
            <a:pPr lvl="2"/>
            <a:r>
              <a:rPr lang="en-US" sz="2100" dirty="0">
                <a:latin typeface="+mn-lt"/>
                <a:cs typeface="+mn-cs"/>
              </a:rPr>
              <a:t>Earnings in 3-5 years x P/E Ratio</a:t>
            </a:r>
          </a:p>
          <a:p>
            <a:pPr lvl="2"/>
            <a:r>
              <a:rPr lang="en-US" sz="2100" dirty="0">
                <a:latin typeface="+mn-lt"/>
                <a:cs typeface="+mn-cs"/>
              </a:rPr>
              <a:t>P/E ratio comes from Witches Brew</a:t>
            </a:r>
          </a:p>
        </p:txBody>
      </p:sp>
    </p:spTree>
    <p:extLst>
      <p:ext uri="{BB962C8B-B14F-4D97-AF65-F5344CB8AC3E}">
        <p14:creationId xmlns:p14="http://schemas.microsoft.com/office/powerpoint/2010/main" val="12481253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2DCF93F-DD97-44B5-8F5A-01CFAC8548C6}"/>
              </a:ext>
            </a:extLst>
          </p:cNvPr>
          <p:cNvSpPr>
            <a:spLocks noGrp="1"/>
          </p:cNvSpPr>
          <p:nvPr>
            <p:ph type="title"/>
          </p:nvPr>
        </p:nvSpPr>
        <p:spPr/>
        <p:txBody>
          <a:bodyPr/>
          <a:lstStyle/>
          <a:p>
            <a:pPr eaLnBrk="1" hangingPunct="1"/>
            <a:r>
              <a:rPr lang="en-US" altLang="en-US" dirty="0"/>
              <a:t>Public Comparables – Buy Side</a:t>
            </a:r>
          </a:p>
        </p:txBody>
      </p:sp>
      <p:pic>
        <p:nvPicPr>
          <p:cNvPr id="13315" name="Content Placeholder 4" descr="2010-09-01_1000.png">
            <a:extLst>
              <a:ext uri="{FF2B5EF4-FFF2-40B4-BE49-F238E27FC236}">
                <a16:creationId xmlns:a16="http://schemas.microsoft.com/office/drawing/2014/main" id="{43B1E624-1A0F-452C-B3E4-1FDFCD8F42C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592" y="1887523"/>
            <a:ext cx="8983408" cy="4464968"/>
          </a:xfrm>
        </p:spPr>
      </p:pic>
      <p:sp>
        <p:nvSpPr>
          <p:cNvPr id="13316" name="TextBox 5">
            <a:extLst>
              <a:ext uri="{FF2B5EF4-FFF2-40B4-BE49-F238E27FC236}">
                <a16:creationId xmlns:a16="http://schemas.microsoft.com/office/drawing/2014/main" id="{E518F877-7955-40DC-8CF9-128ACB5252F1}"/>
              </a:ext>
            </a:extLst>
          </p:cNvPr>
          <p:cNvSpPr txBox="1">
            <a:spLocks noChangeArrowheads="1"/>
          </p:cNvSpPr>
          <p:nvPr/>
        </p:nvSpPr>
        <p:spPr bwMode="auto">
          <a:xfrm>
            <a:off x="1143000" y="6019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EV/EBITDA 8.4; P/E 14.5</a:t>
            </a:r>
          </a:p>
        </p:txBody>
      </p:sp>
      <p:sp>
        <p:nvSpPr>
          <p:cNvPr id="2" name="TextBox 1">
            <a:extLst>
              <a:ext uri="{FF2B5EF4-FFF2-40B4-BE49-F238E27FC236}">
                <a16:creationId xmlns:a16="http://schemas.microsoft.com/office/drawing/2014/main" id="{9D78F29B-B529-4EED-BF36-62E30EB52526}"/>
              </a:ext>
            </a:extLst>
          </p:cNvPr>
          <p:cNvSpPr txBox="1"/>
          <p:nvPr/>
        </p:nvSpPr>
        <p:spPr>
          <a:xfrm>
            <a:off x="5352176" y="2072081"/>
            <a:ext cx="2122415" cy="923330"/>
          </a:xfrm>
          <a:prstGeom prst="rect">
            <a:avLst/>
          </a:prstGeom>
          <a:noFill/>
        </p:spPr>
        <p:txBody>
          <a:bodyPr wrap="square" rtlCol="0">
            <a:spAutoFit/>
          </a:bodyPr>
          <a:lstStyle/>
          <a:p>
            <a:r>
              <a:rPr lang="en-US" dirty="0">
                <a:highlight>
                  <a:srgbClr val="FFFF00"/>
                </a:highlight>
              </a:rPr>
              <a:t>In the football field diagram, the range was 8-9</a:t>
            </a:r>
          </a:p>
        </p:txBody>
      </p:sp>
      <p:cxnSp>
        <p:nvCxnSpPr>
          <p:cNvPr id="4" name="Straight Arrow Connector 3">
            <a:extLst>
              <a:ext uri="{FF2B5EF4-FFF2-40B4-BE49-F238E27FC236}">
                <a16:creationId xmlns:a16="http://schemas.microsoft.com/office/drawing/2014/main" id="{F5E14823-1843-403C-B06F-8F06EF550D29}"/>
              </a:ext>
            </a:extLst>
          </p:cNvPr>
          <p:cNvCxnSpPr/>
          <p:nvPr/>
        </p:nvCxnSpPr>
        <p:spPr>
          <a:xfrm flipH="1">
            <a:off x="4874004" y="3103927"/>
            <a:ext cx="671119" cy="1300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3144804-E1B9-40FD-A31E-568AB79F63E7}"/>
              </a:ext>
            </a:extLst>
          </p:cNvPr>
          <p:cNvSpPr txBox="1"/>
          <p:nvPr/>
        </p:nvSpPr>
        <p:spPr>
          <a:xfrm>
            <a:off x="520117" y="1115736"/>
            <a:ext cx="3582100" cy="923330"/>
          </a:xfrm>
          <a:prstGeom prst="rect">
            <a:avLst/>
          </a:prstGeom>
          <a:solidFill>
            <a:srgbClr val="FFFF00"/>
          </a:solidFill>
        </p:spPr>
        <p:txBody>
          <a:bodyPr wrap="square" rtlCol="0">
            <a:spAutoFit/>
          </a:bodyPr>
          <a:lstStyle/>
          <a:p>
            <a:r>
              <a:rPr lang="en-US" dirty="0"/>
              <a:t>Even in very boring industry there is wide variation in P/E ratios – we need to understand why.</a:t>
            </a:r>
          </a:p>
        </p:txBody>
      </p:sp>
    </p:spTree>
    <p:extLst>
      <p:ext uri="{BB962C8B-B14F-4D97-AF65-F5344CB8AC3E}">
        <p14:creationId xmlns:p14="http://schemas.microsoft.com/office/powerpoint/2010/main" val="4087197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8788-7D13-4771-8D25-17BDA431F3F5}"/>
              </a:ext>
            </a:extLst>
          </p:cNvPr>
          <p:cNvSpPr>
            <a:spLocks noGrp="1"/>
          </p:cNvSpPr>
          <p:nvPr>
            <p:ph type="title"/>
          </p:nvPr>
        </p:nvSpPr>
        <p:spPr>
          <a:xfrm>
            <a:off x="618260" y="157706"/>
            <a:ext cx="7666938" cy="690676"/>
          </a:xfrm>
        </p:spPr>
        <p:txBody>
          <a:bodyPr rtlCol="0">
            <a:normAutofit/>
          </a:bodyPr>
          <a:lstStyle/>
          <a:p>
            <a:pPr eaLnBrk="1" fontAlgn="auto" hangingPunct="1">
              <a:spcAft>
                <a:spcPts val="0"/>
              </a:spcAft>
              <a:defRPr/>
            </a:pPr>
            <a:r>
              <a:rPr lang="en-US" dirty="0"/>
              <a:t>Precedent Transactions – Buy Side</a:t>
            </a:r>
          </a:p>
        </p:txBody>
      </p:sp>
      <p:pic>
        <p:nvPicPr>
          <p:cNvPr id="9219" name="Content Placeholder 4" descr="2010-09-01_1653.png">
            <a:extLst>
              <a:ext uri="{FF2B5EF4-FFF2-40B4-BE49-F238E27FC236}">
                <a16:creationId xmlns:a16="http://schemas.microsoft.com/office/drawing/2014/main" id="{1F9D343C-1BE2-4E1B-813A-B1AD43EAA87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8832" y="737756"/>
            <a:ext cx="9261664" cy="6282732"/>
          </a:xfrm>
        </p:spPr>
      </p:pic>
      <p:sp>
        <p:nvSpPr>
          <p:cNvPr id="9220" name="TextBox 5">
            <a:extLst>
              <a:ext uri="{FF2B5EF4-FFF2-40B4-BE49-F238E27FC236}">
                <a16:creationId xmlns:a16="http://schemas.microsoft.com/office/drawing/2014/main" id="{C8121C9E-AD88-4536-ADE0-55C86B1B571A}"/>
              </a:ext>
            </a:extLst>
          </p:cNvPr>
          <p:cNvSpPr txBox="1">
            <a:spLocks noChangeArrowheads="1"/>
          </p:cNvSpPr>
          <p:nvPr/>
        </p:nvSpPr>
        <p:spPr bwMode="auto">
          <a:xfrm>
            <a:off x="6690014" y="6161809"/>
            <a:ext cx="21336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PE ratio of 16.0 and EV/EBITDA of 7.9x</a:t>
            </a:r>
          </a:p>
        </p:txBody>
      </p:sp>
    </p:spTree>
    <p:extLst>
      <p:ext uri="{BB962C8B-B14F-4D97-AF65-F5344CB8AC3E}">
        <p14:creationId xmlns:p14="http://schemas.microsoft.com/office/powerpoint/2010/main" val="6086509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1543EA7-F9F0-4668-B031-DF25BA4C9C72}"/>
              </a:ext>
            </a:extLst>
          </p:cNvPr>
          <p:cNvSpPr>
            <a:spLocks noGrp="1" noChangeArrowheads="1"/>
          </p:cNvSpPr>
          <p:nvPr>
            <p:ph type="title"/>
          </p:nvPr>
        </p:nvSpPr>
        <p:spPr/>
        <p:txBody>
          <a:bodyPr/>
          <a:lstStyle/>
          <a:p>
            <a:r>
              <a:rPr lang="en-US" altLang="en-US" dirty="0"/>
              <a:t>Investment Banker Analysis of Multiples</a:t>
            </a:r>
          </a:p>
        </p:txBody>
      </p:sp>
      <p:pic>
        <p:nvPicPr>
          <p:cNvPr id="56323" name="Picture 3">
            <a:extLst>
              <a:ext uri="{FF2B5EF4-FFF2-40B4-BE49-F238E27FC236}">
                <a16:creationId xmlns:a16="http://schemas.microsoft.com/office/drawing/2014/main" id="{0D9BB737-B870-4722-86FE-8EC52235E64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868272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C0CF93-22A4-46A9-B647-39B573B6740F}"/>
              </a:ext>
            </a:extLst>
          </p:cNvPr>
          <p:cNvSpPr>
            <a:spLocks noGrp="1"/>
          </p:cNvSpPr>
          <p:nvPr>
            <p:ph idx="1"/>
          </p:nvPr>
        </p:nvSpPr>
        <p:spPr/>
        <p:txBody>
          <a:bodyPr/>
          <a:lstStyle/>
          <a:p>
            <a:r>
              <a:rPr lang="en-US" dirty="0"/>
              <a:t>In the initial football field</a:t>
            </a:r>
          </a:p>
          <a:p>
            <a:pPr lvl="1"/>
            <a:r>
              <a:rPr lang="en-US" dirty="0"/>
              <a:t>Market Multiples (EV/EBITDA)           8.0 – 9.0</a:t>
            </a:r>
          </a:p>
          <a:p>
            <a:pPr lvl="1"/>
            <a:r>
              <a:rPr lang="en-US" dirty="0"/>
              <a:t>Transaction Multiples (EV/EBITDA)    8.7 – 9.7</a:t>
            </a:r>
          </a:p>
          <a:p>
            <a:pPr lvl="1"/>
            <a:endParaRPr lang="en-US" dirty="0"/>
          </a:p>
          <a:p>
            <a:pPr lvl="1"/>
            <a:r>
              <a:rPr lang="en-US" dirty="0"/>
              <a:t>PV of synergies are .7/8.5 or 8.2% of the value of the transaction, or a premium of only 8.2% on Enterprise Value.  With 50% debt, this would be a 16% premium on Market Capitalisation.</a:t>
            </a:r>
          </a:p>
          <a:p>
            <a:pPr lvl="1"/>
            <a:r>
              <a:rPr lang="en-US" dirty="0"/>
              <a:t>The EV/EBITDA premium can imply more than 16% premium if the companies have more than 50% debt in the capital structure.</a:t>
            </a:r>
          </a:p>
          <a:p>
            <a:pPr lvl="1"/>
            <a:endParaRPr lang="en-US" dirty="0"/>
          </a:p>
          <a:p>
            <a:pPr lvl="1"/>
            <a:endParaRPr lang="en-US" dirty="0"/>
          </a:p>
        </p:txBody>
      </p:sp>
      <p:sp>
        <p:nvSpPr>
          <p:cNvPr id="3" name="Title 2">
            <a:extLst>
              <a:ext uri="{FF2B5EF4-FFF2-40B4-BE49-F238E27FC236}">
                <a16:creationId xmlns:a16="http://schemas.microsoft.com/office/drawing/2014/main" id="{1DFBBB78-922D-46A0-86BC-82438372F827}"/>
              </a:ext>
            </a:extLst>
          </p:cNvPr>
          <p:cNvSpPr>
            <a:spLocks noGrp="1"/>
          </p:cNvSpPr>
          <p:nvPr>
            <p:ph type="title"/>
          </p:nvPr>
        </p:nvSpPr>
        <p:spPr/>
        <p:txBody>
          <a:bodyPr>
            <a:normAutofit fontScale="90000"/>
          </a:bodyPr>
          <a:lstStyle/>
          <a:p>
            <a:r>
              <a:rPr lang="en-US" dirty="0"/>
              <a:t>Transaction versus Public Multiples in Football Field Diagram</a:t>
            </a:r>
          </a:p>
        </p:txBody>
      </p:sp>
    </p:spTree>
    <p:extLst>
      <p:ext uri="{BB962C8B-B14F-4D97-AF65-F5344CB8AC3E}">
        <p14:creationId xmlns:p14="http://schemas.microsoft.com/office/powerpoint/2010/main" val="14731674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B0A861-2DA5-4097-A5BD-7D340E5D922F}"/>
              </a:ext>
            </a:extLst>
          </p:cNvPr>
          <p:cNvSpPr>
            <a:spLocks noGrp="1"/>
          </p:cNvSpPr>
          <p:nvPr>
            <p:ph idx="1"/>
          </p:nvPr>
        </p:nvSpPr>
        <p:spPr>
          <a:xfrm>
            <a:off x="628650" y="1263193"/>
            <a:ext cx="7902608" cy="1681344"/>
          </a:xfrm>
        </p:spPr>
        <p:txBody>
          <a:bodyPr>
            <a:normAutofit fontScale="92500" lnSpcReduction="10000"/>
          </a:bodyPr>
          <a:lstStyle/>
          <a:p>
            <a:r>
              <a:rPr lang="en-US" dirty="0"/>
              <a:t>Example of boring companies in the utility industry.  If have an earnings estimate than can make a stock price forecast. Change a lot over time and some outliers across the industry.</a:t>
            </a:r>
          </a:p>
          <a:p>
            <a:endParaRPr lang="en-US" dirty="0"/>
          </a:p>
        </p:txBody>
      </p:sp>
      <p:sp>
        <p:nvSpPr>
          <p:cNvPr id="3" name="Title 2">
            <a:extLst>
              <a:ext uri="{FF2B5EF4-FFF2-40B4-BE49-F238E27FC236}">
                <a16:creationId xmlns:a16="http://schemas.microsoft.com/office/drawing/2014/main" id="{DB6EBE8B-F681-4DE5-9FF3-FA16BC57F7C8}"/>
              </a:ext>
            </a:extLst>
          </p:cNvPr>
          <p:cNvSpPr>
            <a:spLocks noGrp="1"/>
          </p:cNvSpPr>
          <p:nvPr>
            <p:ph type="title"/>
          </p:nvPr>
        </p:nvSpPr>
        <p:spPr/>
        <p:txBody>
          <a:bodyPr>
            <a:normAutofit fontScale="90000"/>
          </a:bodyPr>
          <a:lstStyle/>
          <a:p>
            <a:r>
              <a:rPr lang="en-US" dirty="0"/>
              <a:t>Basic Idea – Are Multiples Stable Across Companies in an Industry and Across Time</a:t>
            </a:r>
          </a:p>
        </p:txBody>
      </p:sp>
      <p:pic>
        <p:nvPicPr>
          <p:cNvPr id="5" name="Picture 4">
            <a:extLst>
              <a:ext uri="{FF2B5EF4-FFF2-40B4-BE49-F238E27FC236}">
                <a16:creationId xmlns:a16="http://schemas.microsoft.com/office/drawing/2014/main" id="{1331D6FB-C4B2-4845-9941-047E7654B7ED}"/>
              </a:ext>
            </a:extLst>
          </p:cNvPr>
          <p:cNvPicPr>
            <a:picLocks noChangeAspect="1"/>
          </p:cNvPicPr>
          <p:nvPr/>
        </p:nvPicPr>
        <p:blipFill>
          <a:blip r:embed="rId2"/>
          <a:stretch>
            <a:fillRect/>
          </a:stretch>
        </p:blipFill>
        <p:spPr>
          <a:xfrm>
            <a:off x="612742" y="2816779"/>
            <a:ext cx="8380602" cy="3137723"/>
          </a:xfrm>
          <a:prstGeom prst="rect">
            <a:avLst/>
          </a:prstGeom>
        </p:spPr>
      </p:pic>
    </p:spTree>
    <p:extLst>
      <p:ext uri="{BB962C8B-B14F-4D97-AF65-F5344CB8AC3E}">
        <p14:creationId xmlns:p14="http://schemas.microsoft.com/office/powerpoint/2010/main" val="29258557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609D66-13BE-469E-9CD3-5A6A8C4C1747}"/>
              </a:ext>
            </a:extLst>
          </p:cNvPr>
          <p:cNvSpPr>
            <a:spLocks noGrp="1"/>
          </p:cNvSpPr>
          <p:nvPr>
            <p:ph idx="1"/>
          </p:nvPr>
        </p:nvSpPr>
        <p:spPr/>
        <p:txBody>
          <a:bodyPr/>
          <a:lstStyle/>
          <a:p>
            <a:r>
              <a:rPr lang="en-US" dirty="0"/>
              <a:t>Is there more stability when using a proxy for cash flow and enterprise value.</a:t>
            </a:r>
          </a:p>
          <a:p>
            <a:endParaRPr lang="en-US" dirty="0"/>
          </a:p>
        </p:txBody>
      </p:sp>
      <p:sp>
        <p:nvSpPr>
          <p:cNvPr id="3" name="Title 2">
            <a:extLst>
              <a:ext uri="{FF2B5EF4-FFF2-40B4-BE49-F238E27FC236}">
                <a16:creationId xmlns:a16="http://schemas.microsoft.com/office/drawing/2014/main" id="{D8DB34CD-68B9-49EA-BB2E-E3F11533E247}"/>
              </a:ext>
            </a:extLst>
          </p:cNvPr>
          <p:cNvSpPr>
            <a:spLocks noGrp="1"/>
          </p:cNvSpPr>
          <p:nvPr>
            <p:ph type="title"/>
          </p:nvPr>
        </p:nvSpPr>
        <p:spPr/>
        <p:txBody>
          <a:bodyPr/>
          <a:lstStyle/>
          <a:p>
            <a:r>
              <a:rPr lang="en-US" dirty="0"/>
              <a:t>EV/EBITDA versus P/E</a:t>
            </a:r>
          </a:p>
        </p:txBody>
      </p:sp>
      <p:pic>
        <p:nvPicPr>
          <p:cNvPr id="5" name="Picture 4">
            <a:extLst>
              <a:ext uri="{FF2B5EF4-FFF2-40B4-BE49-F238E27FC236}">
                <a16:creationId xmlns:a16="http://schemas.microsoft.com/office/drawing/2014/main" id="{3A48AB09-7446-4B0D-AA11-02A15D2F5106}"/>
              </a:ext>
            </a:extLst>
          </p:cNvPr>
          <p:cNvPicPr>
            <a:picLocks noChangeAspect="1"/>
          </p:cNvPicPr>
          <p:nvPr/>
        </p:nvPicPr>
        <p:blipFill>
          <a:blip r:embed="rId2"/>
          <a:stretch>
            <a:fillRect/>
          </a:stretch>
        </p:blipFill>
        <p:spPr>
          <a:xfrm>
            <a:off x="163585" y="2481513"/>
            <a:ext cx="8816829" cy="2874077"/>
          </a:xfrm>
          <a:prstGeom prst="rect">
            <a:avLst/>
          </a:prstGeom>
        </p:spPr>
      </p:pic>
    </p:spTree>
    <p:extLst>
      <p:ext uri="{BB962C8B-B14F-4D97-AF65-F5344CB8AC3E}">
        <p14:creationId xmlns:p14="http://schemas.microsoft.com/office/powerpoint/2010/main" val="8598730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36D45B-59AA-4B32-8357-C5B898980200}"/>
              </a:ext>
            </a:extLst>
          </p:cNvPr>
          <p:cNvPicPr>
            <a:picLocks noGrp="1" noChangeAspect="1"/>
          </p:cNvPicPr>
          <p:nvPr>
            <p:ph idx="1"/>
          </p:nvPr>
        </p:nvPicPr>
        <p:blipFill>
          <a:blip r:embed="rId2"/>
          <a:stretch>
            <a:fillRect/>
          </a:stretch>
        </p:blipFill>
        <p:spPr>
          <a:xfrm>
            <a:off x="740408" y="1372755"/>
            <a:ext cx="7663183" cy="4913313"/>
          </a:xfrm>
          <a:prstGeom prst="rect">
            <a:avLst/>
          </a:prstGeom>
        </p:spPr>
      </p:pic>
      <p:sp>
        <p:nvSpPr>
          <p:cNvPr id="3" name="Title 2">
            <a:extLst>
              <a:ext uri="{FF2B5EF4-FFF2-40B4-BE49-F238E27FC236}">
                <a16:creationId xmlns:a16="http://schemas.microsoft.com/office/drawing/2014/main" id="{22A0B629-8B31-4138-AFDD-5AA9574D90B2}"/>
              </a:ext>
            </a:extLst>
          </p:cNvPr>
          <p:cNvSpPr>
            <a:spLocks noGrp="1"/>
          </p:cNvSpPr>
          <p:nvPr>
            <p:ph type="title"/>
          </p:nvPr>
        </p:nvSpPr>
        <p:spPr/>
        <p:txBody>
          <a:bodyPr>
            <a:normAutofit fontScale="90000"/>
          </a:bodyPr>
          <a:lstStyle/>
          <a:p>
            <a:r>
              <a:rPr lang="en-US" dirty="0"/>
              <a:t>P/E Ratios for Selected Companies – More Extreme P/E Ratios for Amazon etc.</a:t>
            </a:r>
          </a:p>
        </p:txBody>
      </p:sp>
    </p:spTree>
    <p:extLst>
      <p:ext uri="{BB962C8B-B14F-4D97-AF65-F5344CB8AC3E}">
        <p14:creationId xmlns:p14="http://schemas.microsoft.com/office/powerpoint/2010/main" val="31315989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C534E6-CFDE-47A9-BE23-9D0D7BAACF5F}"/>
              </a:ext>
            </a:extLst>
          </p:cNvPr>
          <p:cNvSpPr>
            <a:spLocks noGrp="1"/>
          </p:cNvSpPr>
          <p:nvPr>
            <p:ph type="title"/>
          </p:nvPr>
        </p:nvSpPr>
        <p:spPr/>
        <p:txBody>
          <a:bodyPr/>
          <a:lstStyle/>
          <a:p>
            <a:r>
              <a:rPr lang="en-US" dirty="0"/>
              <a:t>EV to EBITDA for Selected Stocks</a:t>
            </a:r>
          </a:p>
        </p:txBody>
      </p:sp>
      <p:pic>
        <p:nvPicPr>
          <p:cNvPr id="8" name="Content Placeholder 7">
            <a:extLst>
              <a:ext uri="{FF2B5EF4-FFF2-40B4-BE49-F238E27FC236}">
                <a16:creationId xmlns:a16="http://schemas.microsoft.com/office/drawing/2014/main" id="{42F9EE58-344B-47A2-B690-71DF6314FF05}"/>
              </a:ext>
            </a:extLst>
          </p:cNvPr>
          <p:cNvPicPr>
            <a:picLocks noGrp="1" noChangeAspect="1"/>
          </p:cNvPicPr>
          <p:nvPr>
            <p:ph idx="1"/>
          </p:nvPr>
        </p:nvPicPr>
        <p:blipFill>
          <a:blip r:embed="rId2"/>
          <a:stretch>
            <a:fillRect/>
          </a:stretch>
        </p:blipFill>
        <p:spPr>
          <a:xfrm>
            <a:off x="933656" y="1263650"/>
            <a:ext cx="7292562" cy="4913313"/>
          </a:xfrm>
          <a:prstGeom prst="rect">
            <a:avLst/>
          </a:prstGeom>
        </p:spPr>
      </p:pic>
    </p:spTree>
    <p:extLst>
      <p:ext uri="{BB962C8B-B14F-4D97-AF65-F5344CB8AC3E}">
        <p14:creationId xmlns:p14="http://schemas.microsoft.com/office/powerpoint/2010/main" val="870967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B7E56D-6B5A-4339-84DE-62466DA49C34}"/>
              </a:ext>
            </a:extLst>
          </p:cNvPr>
          <p:cNvSpPr>
            <a:spLocks noGrp="1"/>
          </p:cNvSpPr>
          <p:nvPr>
            <p:ph type="title"/>
          </p:nvPr>
        </p:nvSpPr>
        <p:spPr>
          <a:xfrm>
            <a:off x="596506" y="637953"/>
            <a:ext cx="6204344" cy="3189507"/>
          </a:xfrm>
        </p:spPr>
        <p:txBody>
          <a:bodyPr vert="horz" lIns="91440" tIns="45720" rIns="91440" bIns="45720" rtlCol="0" anchor="b">
            <a:normAutofit/>
          </a:bodyPr>
          <a:lstStyle/>
          <a:p>
            <a:pPr algn="l"/>
            <a:r>
              <a:rPr lang="en-US" sz="3900" kern="1200" dirty="0">
                <a:solidFill>
                  <a:srgbClr val="FFFFFF"/>
                </a:solidFill>
                <a:latin typeface="+mj-lt"/>
                <a:ea typeface="+mj-ea"/>
                <a:cs typeface="+mj-cs"/>
              </a:rPr>
              <a:t>Introduction: Football Field Diagram and Alternative Valuation Approaches with Different Ranges in Value for M&amp;A Evaluation</a:t>
            </a:r>
          </a:p>
        </p:txBody>
      </p:sp>
      <p:sp>
        <p:nvSpPr>
          <p:cNvPr id="11"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167144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42720F-2DB0-4438-B29F-0C61488D6A97}"/>
              </a:ext>
            </a:extLst>
          </p:cNvPr>
          <p:cNvSpPr>
            <a:spLocks noGrp="1"/>
          </p:cNvSpPr>
          <p:nvPr>
            <p:ph idx="1"/>
          </p:nvPr>
        </p:nvSpPr>
        <p:spPr>
          <a:xfrm>
            <a:off x="207818" y="1262496"/>
            <a:ext cx="8323440" cy="4914468"/>
          </a:xfrm>
        </p:spPr>
        <p:txBody>
          <a:bodyPr/>
          <a:lstStyle/>
          <a:p>
            <a:pPr marL="0" indent="0">
              <a:buNone/>
            </a:pPr>
            <a:r>
              <a:rPr lang="en-US" dirty="0"/>
              <a:t>Note all of the history and financial ratios in the reports – can assess forecasts with ROE and value from P/E Ratios.</a:t>
            </a:r>
          </a:p>
        </p:txBody>
      </p:sp>
      <p:sp>
        <p:nvSpPr>
          <p:cNvPr id="3" name="Title 2">
            <a:extLst>
              <a:ext uri="{FF2B5EF4-FFF2-40B4-BE49-F238E27FC236}">
                <a16:creationId xmlns:a16="http://schemas.microsoft.com/office/drawing/2014/main" id="{98760D64-B636-466C-A632-742D75D45396}"/>
              </a:ext>
            </a:extLst>
          </p:cNvPr>
          <p:cNvSpPr>
            <a:spLocks noGrp="1"/>
          </p:cNvSpPr>
          <p:nvPr>
            <p:ph type="title"/>
          </p:nvPr>
        </p:nvSpPr>
        <p:spPr/>
        <p:txBody>
          <a:bodyPr>
            <a:normAutofit fontScale="90000"/>
          </a:bodyPr>
          <a:lstStyle/>
          <a:p>
            <a:r>
              <a:rPr lang="en-US" dirty="0"/>
              <a:t>Illustration of History and Forecast – Old Fashion Value Line </a:t>
            </a:r>
          </a:p>
        </p:txBody>
      </p:sp>
      <p:pic>
        <p:nvPicPr>
          <p:cNvPr id="2" name="Picture 1">
            <a:extLst>
              <a:ext uri="{FF2B5EF4-FFF2-40B4-BE49-F238E27FC236}">
                <a16:creationId xmlns:a16="http://schemas.microsoft.com/office/drawing/2014/main" id="{AEA5CCEA-D661-4257-B7F7-E56E7E7BD61A}"/>
              </a:ext>
            </a:extLst>
          </p:cNvPr>
          <p:cNvPicPr>
            <a:picLocks noChangeAspect="1"/>
          </p:cNvPicPr>
          <p:nvPr/>
        </p:nvPicPr>
        <p:blipFill>
          <a:blip r:embed="rId2"/>
          <a:stretch>
            <a:fillRect/>
          </a:stretch>
        </p:blipFill>
        <p:spPr>
          <a:xfrm>
            <a:off x="207818" y="2578421"/>
            <a:ext cx="5528345" cy="4128910"/>
          </a:xfrm>
          <a:prstGeom prst="rect">
            <a:avLst/>
          </a:prstGeom>
        </p:spPr>
      </p:pic>
      <p:sp>
        <p:nvSpPr>
          <p:cNvPr id="5" name="TextBox 4">
            <a:extLst>
              <a:ext uri="{FF2B5EF4-FFF2-40B4-BE49-F238E27FC236}">
                <a16:creationId xmlns:a16="http://schemas.microsoft.com/office/drawing/2014/main" id="{5A9C7AF6-6434-44C1-984A-BC8B91CC66BB}"/>
              </a:ext>
            </a:extLst>
          </p:cNvPr>
          <p:cNvSpPr txBox="1"/>
          <p:nvPr/>
        </p:nvSpPr>
        <p:spPr>
          <a:xfrm>
            <a:off x="6216242" y="3120705"/>
            <a:ext cx="2356258" cy="1200329"/>
          </a:xfrm>
          <a:prstGeom prst="rect">
            <a:avLst/>
          </a:prstGeom>
          <a:noFill/>
        </p:spPr>
        <p:txBody>
          <a:bodyPr wrap="square" rtlCol="0">
            <a:spAutoFit/>
          </a:bodyPr>
          <a:lstStyle/>
          <a:p>
            <a:r>
              <a:rPr lang="en-US" dirty="0"/>
              <a:t>Note all of the history and that the target price is the forecast P/E x EPS</a:t>
            </a:r>
          </a:p>
        </p:txBody>
      </p:sp>
    </p:spTree>
    <p:extLst>
      <p:ext uri="{BB962C8B-B14F-4D97-AF65-F5344CB8AC3E}">
        <p14:creationId xmlns:p14="http://schemas.microsoft.com/office/powerpoint/2010/main" val="14744442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B556EB-0E35-4E83-A372-861C465E4085}"/>
              </a:ext>
            </a:extLst>
          </p:cNvPr>
          <p:cNvSpPr>
            <a:spLocks noGrp="1"/>
          </p:cNvSpPr>
          <p:nvPr>
            <p:ph idx="1"/>
          </p:nvPr>
        </p:nvSpPr>
        <p:spPr/>
        <p:txBody>
          <a:bodyPr/>
          <a:lstStyle/>
          <a:p>
            <a:r>
              <a:rPr lang="en-029" dirty="0"/>
              <a:t>The P/E and EV/EBITDA multiples are very often used in valuation and M&amp;A. Examples of where the multiples are used include:</a:t>
            </a:r>
          </a:p>
          <a:p>
            <a:pPr lvl="1"/>
            <a:r>
              <a:rPr lang="en-029" dirty="0"/>
              <a:t>Making Valuations</a:t>
            </a:r>
          </a:p>
          <a:p>
            <a:pPr lvl="1"/>
            <a:r>
              <a:rPr lang="en-029" dirty="0"/>
              <a:t>Assessing Terminal Value </a:t>
            </a:r>
          </a:p>
          <a:p>
            <a:pPr lvl="1"/>
            <a:r>
              <a:rPr lang="en-029" dirty="0"/>
              <a:t>Computing Terminal Value</a:t>
            </a:r>
          </a:p>
          <a:p>
            <a:pPr lvl="1"/>
            <a:r>
              <a:rPr lang="en-029" dirty="0"/>
              <a:t>Computing Synergies</a:t>
            </a:r>
          </a:p>
          <a:p>
            <a:r>
              <a:rPr lang="en-029" dirty="0"/>
              <a:t>Two primary multiples used:</a:t>
            </a:r>
          </a:p>
          <a:p>
            <a:pPr lvl="1"/>
            <a:r>
              <a:rPr lang="en-029" dirty="0"/>
              <a:t>P/E or Market Capitalization/Earnings</a:t>
            </a:r>
          </a:p>
          <a:p>
            <a:pPr lvl="1"/>
            <a:r>
              <a:rPr lang="en-029" dirty="0"/>
              <a:t>EV/EBITDA or Enterprise Value/EBITDA</a:t>
            </a:r>
          </a:p>
        </p:txBody>
      </p:sp>
      <p:sp>
        <p:nvSpPr>
          <p:cNvPr id="3" name="Title 2">
            <a:extLst>
              <a:ext uri="{FF2B5EF4-FFF2-40B4-BE49-F238E27FC236}">
                <a16:creationId xmlns:a16="http://schemas.microsoft.com/office/drawing/2014/main" id="{64D623E4-5E36-4D31-AAD6-9A08DD1FA939}"/>
              </a:ext>
            </a:extLst>
          </p:cNvPr>
          <p:cNvSpPr>
            <a:spLocks noGrp="1"/>
          </p:cNvSpPr>
          <p:nvPr>
            <p:ph type="title"/>
          </p:nvPr>
        </p:nvSpPr>
        <p:spPr/>
        <p:txBody>
          <a:bodyPr>
            <a:normAutofit fontScale="90000"/>
          </a:bodyPr>
          <a:lstStyle/>
          <a:p>
            <a:r>
              <a:rPr lang="en-029" dirty="0"/>
              <a:t>Why P/E and EV/EBITDA Multiples are So Important</a:t>
            </a:r>
          </a:p>
        </p:txBody>
      </p:sp>
    </p:spTree>
    <p:extLst>
      <p:ext uri="{BB962C8B-B14F-4D97-AF65-F5344CB8AC3E}">
        <p14:creationId xmlns:p14="http://schemas.microsoft.com/office/powerpoint/2010/main" val="33806664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517E3A-D84F-47CA-B8DC-620C23F41520}"/>
              </a:ext>
            </a:extLst>
          </p:cNvPr>
          <p:cNvSpPr>
            <a:spLocks noGrp="1"/>
          </p:cNvSpPr>
          <p:nvPr>
            <p:ph idx="1"/>
          </p:nvPr>
        </p:nvSpPr>
        <p:spPr/>
        <p:txBody>
          <a:bodyPr/>
          <a:lstStyle/>
          <a:p>
            <a:r>
              <a:rPr lang="en-029" dirty="0"/>
              <a:t>Define EV as Market Capital + Net Debt</a:t>
            </a:r>
          </a:p>
          <a:p>
            <a:r>
              <a:rPr lang="en-029" dirty="0"/>
              <a:t>Define EBITDA as Earnings + Interest + Taxes and Depreciation</a:t>
            </a:r>
          </a:p>
          <a:p>
            <a:r>
              <a:rPr lang="en-029" dirty="0"/>
              <a:t>For a street vendor, with no capital investment other than working capital, no debt or cash, and no taxes.  Here:</a:t>
            </a:r>
          </a:p>
          <a:p>
            <a:pPr lvl="1"/>
            <a:r>
              <a:rPr lang="en-029" dirty="0"/>
              <a:t>EV would be the same as the market capital because of no debt;</a:t>
            </a:r>
          </a:p>
          <a:p>
            <a:pPr lvl="1"/>
            <a:r>
              <a:rPr lang="en-029" dirty="0"/>
              <a:t>The Earnings equal the EBITDA because of no taxes or depreciation or interest </a:t>
            </a:r>
          </a:p>
        </p:txBody>
      </p:sp>
      <p:sp>
        <p:nvSpPr>
          <p:cNvPr id="3" name="Title 2">
            <a:extLst>
              <a:ext uri="{FF2B5EF4-FFF2-40B4-BE49-F238E27FC236}">
                <a16:creationId xmlns:a16="http://schemas.microsoft.com/office/drawing/2014/main" id="{7F1C21AA-F414-4D73-B435-A22511DD5A62}"/>
              </a:ext>
            </a:extLst>
          </p:cNvPr>
          <p:cNvSpPr>
            <a:spLocks noGrp="1"/>
          </p:cNvSpPr>
          <p:nvPr>
            <p:ph type="title"/>
          </p:nvPr>
        </p:nvSpPr>
        <p:spPr/>
        <p:txBody>
          <a:bodyPr>
            <a:normAutofit fontScale="90000"/>
          </a:bodyPr>
          <a:lstStyle/>
          <a:p>
            <a:r>
              <a:rPr lang="en-029" dirty="0"/>
              <a:t>Contrast Between P/E and EV/EBITDA Only Case where P/E and EV/EBITDA are the Same</a:t>
            </a:r>
          </a:p>
        </p:txBody>
      </p:sp>
    </p:spTree>
    <p:extLst>
      <p:ext uri="{BB962C8B-B14F-4D97-AF65-F5344CB8AC3E}">
        <p14:creationId xmlns:p14="http://schemas.microsoft.com/office/powerpoint/2010/main" val="41683870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8D5365-F946-470C-96C9-334030323480}"/>
              </a:ext>
            </a:extLst>
          </p:cNvPr>
          <p:cNvSpPr>
            <a:spLocks noGrp="1"/>
          </p:cNvSpPr>
          <p:nvPr>
            <p:ph idx="1"/>
          </p:nvPr>
        </p:nvSpPr>
        <p:spPr/>
        <p:txBody>
          <a:bodyPr>
            <a:normAutofit fontScale="92500" lnSpcReduction="20000"/>
          </a:bodyPr>
          <a:lstStyle/>
          <a:p>
            <a:r>
              <a:rPr lang="en-US" dirty="0"/>
              <a:t>No Taxes, No Interest, No Depreciation then</a:t>
            </a:r>
          </a:p>
          <a:p>
            <a:pPr marL="457200" lvl="1" indent="0" algn="ctr">
              <a:buNone/>
            </a:pPr>
            <a:endParaRPr lang="en-US" b="1" dirty="0"/>
          </a:p>
          <a:p>
            <a:pPr marL="457200" lvl="1" indent="0" algn="ctr">
              <a:buNone/>
            </a:pPr>
            <a:r>
              <a:rPr lang="en-US" b="1" dirty="0"/>
              <a:t>EV/EBITDA = P/E Ratio</a:t>
            </a:r>
          </a:p>
          <a:p>
            <a:endParaRPr lang="en-US" dirty="0"/>
          </a:p>
          <a:p>
            <a:r>
              <a:rPr lang="en-US" dirty="0"/>
              <a:t>EBITDA is different from Earnings because of:</a:t>
            </a:r>
          </a:p>
          <a:p>
            <a:pPr lvl="1"/>
            <a:r>
              <a:rPr lang="en-US" dirty="0"/>
              <a:t>Depreciation and Amortisation</a:t>
            </a:r>
          </a:p>
          <a:p>
            <a:pPr lvl="1"/>
            <a:r>
              <a:rPr lang="en-US" dirty="0"/>
              <a:t>Taxes</a:t>
            </a:r>
          </a:p>
          <a:p>
            <a:pPr lvl="1"/>
            <a:r>
              <a:rPr lang="en-US" dirty="0"/>
              <a:t>Interest Expense and Interest Income</a:t>
            </a:r>
          </a:p>
          <a:p>
            <a:r>
              <a:rPr lang="en-US" dirty="0"/>
              <a:t>This means can differ between companies because of:</a:t>
            </a:r>
          </a:p>
          <a:p>
            <a:pPr lvl="1"/>
            <a:r>
              <a:rPr lang="en-US" dirty="0"/>
              <a:t>Capital Expenditures</a:t>
            </a:r>
          </a:p>
          <a:p>
            <a:pPr lvl="1"/>
            <a:r>
              <a:rPr lang="en-US" dirty="0"/>
              <a:t>Tax Rates</a:t>
            </a:r>
          </a:p>
          <a:p>
            <a:pPr lvl="1"/>
            <a:r>
              <a:rPr lang="en-US" dirty="0"/>
              <a:t>Financing</a:t>
            </a:r>
          </a:p>
        </p:txBody>
      </p:sp>
      <p:sp>
        <p:nvSpPr>
          <p:cNvPr id="3" name="Title 2">
            <a:extLst>
              <a:ext uri="{FF2B5EF4-FFF2-40B4-BE49-F238E27FC236}">
                <a16:creationId xmlns:a16="http://schemas.microsoft.com/office/drawing/2014/main" id="{2F8B589C-5331-42F9-9B77-E4412D14BDA4}"/>
              </a:ext>
            </a:extLst>
          </p:cNvPr>
          <p:cNvSpPr>
            <a:spLocks noGrp="1"/>
          </p:cNvSpPr>
          <p:nvPr>
            <p:ph type="title"/>
          </p:nvPr>
        </p:nvSpPr>
        <p:spPr/>
        <p:txBody>
          <a:bodyPr/>
          <a:lstStyle/>
          <a:p>
            <a:r>
              <a:rPr lang="en-US" dirty="0"/>
              <a:t>Differences between EV/EBITDA and P/E</a:t>
            </a:r>
          </a:p>
        </p:txBody>
      </p:sp>
    </p:spTree>
    <p:extLst>
      <p:ext uri="{BB962C8B-B14F-4D97-AF65-F5344CB8AC3E}">
        <p14:creationId xmlns:p14="http://schemas.microsoft.com/office/powerpoint/2010/main" val="4336372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E589E5-A866-40AD-9199-27A1EBA235B6}"/>
              </a:ext>
            </a:extLst>
          </p:cNvPr>
          <p:cNvSpPr>
            <a:spLocks noGrp="1"/>
          </p:cNvSpPr>
          <p:nvPr>
            <p:ph idx="1"/>
          </p:nvPr>
        </p:nvSpPr>
        <p:spPr/>
        <p:txBody>
          <a:bodyPr>
            <a:normAutofit fontScale="92500" lnSpcReduction="10000"/>
          </a:bodyPr>
          <a:lstStyle/>
          <a:p>
            <a:r>
              <a:rPr lang="en-029" dirty="0"/>
              <a:t>The pros of using P/E include:</a:t>
            </a:r>
          </a:p>
          <a:p>
            <a:pPr lvl="1"/>
            <a:r>
              <a:rPr lang="en-029" dirty="0"/>
              <a:t>This is the most common ratio used by analysts</a:t>
            </a:r>
          </a:p>
          <a:p>
            <a:pPr lvl="1"/>
            <a:r>
              <a:rPr lang="en-029" dirty="0"/>
              <a:t>The market value comes from dividends and earnings, not some other measure of cash flow.</a:t>
            </a:r>
          </a:p>
          <a:p>
            <a:pPr lvl="1"/>
            <a:r>
              <a:rPr lang="en-029" dirty="0"/>
              <a:t>Earnings incorporate all of the costs of a corporation that include taxes, allocation of the costs of capital expenditures and interest</a:t>
            </a:r>
          </a:p>
          <a:p>
            <a:r>
              <a:rPr lang="en-029" dirty="0"/>
              <a:t>Cons of using the P/E multiple include:</a:t>
            </a:r>
          </a:p>
          <a:p>
            <a:pPr lvl="1"/>
            <a:r>
              <a:rPr lang="en-029" dirty="0"/>
              <a:t>Earnings can be distorted and even manipulated by leverage, share re-purchases and cash that does not affect the real value of a company</a:t>
            </a:r>
          </a:p>
          <a:p>
            <a:pPr lvl="1"/>
            <a:r>
              <a:rPr lang="en-029" dirty="0"/>
              <a:t>Earnings can be distorted by different depreciation, amortisation and other accounting policies.</a:t>
            </a:r>
          </a:p>
        </p:txBody>
      </p:sp>
      <p:sp>
        <p:nvSpPr>
          <p:cNvPr id="3" name="Title 2">
            <a:extLst>
              <a:ext uri="{FF2B5EF4-FFF2-40B4-BE49-F238E27FC236}">
                <a16:creationId xmlns:a16="http://schemas.microsoft.com/office/drawing/2014/main" id="{60DCC7EF-80C9-4ACB-94D7-9F7CCFF8B558}"/>
              </a:ext>
            </a:extLst>
          </p:cNvPr>
          <p:cNvSpPr>
            <a:spLocks noGrp="1"/>
          </p:cNvSpPr>
          <p:nvPr>
            <p:ph type="title"/>
          </p:nvPr>
        </p:nvSpPr>
        <p:spPr/>
        <p:txBody>
          <a:bodyPr>
            <a:normAutofit fontScale="90000"/>
          </a:bodyPr>
          <a:lstStyle/>
          <a:p>
            <a:r>
              <a:rPr lang="en-029" dirty="0"/>
              <a:t>Pros and Cons of P/E and EV/EBITDA </a:t>
            </a:r>
            <a:br>
              <a:rPr lang="en-029" dirty="0"/>
            </a:br>
            <a:r>
              <a:rPr lang="en-029" dirty="0"/>
              <a:t>P/E Discussion</a:t>
            </a:r>
          </a:p>
        </p:txBody>
      </p:sp>
    </p:spTree>
    <p:extLst>
      <p:ext uri="{BB962C8B-B14F-4D97-AF65-F5344CB8AC3E}">
        <p14:creationId xmlns:p14="http://schemas.microsoft.com/office/powerpoint/2010/main" val="4895628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19C51A-5361-44C3-8925-6C3EB8986786}"/>
              </a:ext>
            </a:extLst>
          </p:cNvPr>
          <p:cNvSpPr>
            <a:spLocks noGrp="1"/>
          </p:cNvSpPr>
          <p:nvPr>
            <p:ph idx="1"/>
          </p:nvPr>
        </p:nvSpPr>
        <p:spPr/>
        <p:txBody>
          <a:bodyPr>
            <a:normAutofit fontScale="92500" lnSpcReduction="20000"/>
          </a:bodyPr>
          <a:lstStyle/>
          <a:p>
            <a:r>
              <a:rPr lang="en-029" dirty="0"/>
              <a:t>Pros of Using EV/EBITDA</a:t>
            </a:r>
          </a:p>
          <a:p>
            <a:pPr lvl="1"/>
            <a:r>
              <a:rPr lang="en-029" dirty="0"/>
              <a:t>The EBITDA represents cash flow that is clear to measure and difficult to distort with accounting policy</a:t>
            </a:r>
          </a:p>
          <a:p>
            <a:pPr lvl="1"/>
            <a:r>
              <a:rPr lang="en-029" dirty="0"/>
              <a:t>The EV and EBITDA are consistent with DCF and finance theory that suggests you should focus on overall value and not risk and return trade-offs that are affected by leverage and cash</a:t>
            </a:r>
          </a:p>
          <a:p>
            <a:r>
              <a:rPr lang="en-029" dirty="0"/>
              <a:t>Cons of Using the EV/EBITDA</a:t>
            </a:r>
          </a:p>
          <a:p>
            <a:pPr lvl="1"/>
            <a:r>
              <a:rPr lang="en-029" dirty="0"/>
              <a:t>Items like taxes, capital expenditures and working capital that do affect value are not included in the EBITDA</a:t>
            </a:r>
          </a:p>
          <a:p>
            <a:pPr lvl="1"/>
            <a:r>
              <a:rPr lang="en-029" dirty="0"/>
              <a:t>By excluding depreciation, EBITDA does not account for the effect on value of having to replace assets</a:t>
            </a:r>
          </a:p>
        </p:txBody>
      </p:sp>
      <p:sp>
        <p:nvSpPr>
          <p:cNvPr id="3" name="Title 2">
            <a:extLst>
              <a:ext uri="{FF2B5EF4-FFF2-40B4-BE49-F238E27FC236}">
                <a16:creationId xmlns:a16="http://schemas.microsoft.com/office/drawing/2014/main" id="{3D238855-5F4B-4810-A010-D63A71B6B863}"/>
              </a:ext>
            </a:extLst>
          </p:cNvPr>
          <p:cNvSpPr>
            <a:spLocks noGrp="1"/>
          </p:cNvSpPr>
          <p:nvPr>
            <p:ph type="title"/>
          </p:nvPr>
        </p:nvSpPr>
        <p:spPr/>
        <p:txBody>
          <a:bodyPr>
            <a:normAutofit fontScale="90000"/>
          </a:bodyPr>
          <a:lstStyle/>
          <a:p>
            <a:r>
              <a:rPr lang="en-029" dirty="0"/>
              <a:t>Pros and Cons of P/E and EV/EBITDA </a:t>
            </a:r>
            <a:br>
              <a:rPr lang="en-029" dirty="0"/>
            </a:br>
            <a:r>
              <a:rPr lang="en-029" dirty="0"/>
              <a:t>EV/EBITDA Discussion</a:t>
            </a:r>
          </a:p>
        </p:txBody>
      </p:sp>
    </p:spTree>
    <p:extLst>
      <p:ext uri="{BB962C8B-B14F-4D97-AF65-F5344CB8AC3E}">
        <p14:creationId xmlns:p14="http://schemas.microsoft.com/office/powerpoint/2010/main" val="598549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CFD100-082C-4F5D-99D1-E17601215596}"/>
              </a:ext>
            </a:extLst>
          </p:cNvPr>
          <p:cNvSpPr>
            <a:spLocks noGrp="1"/>
          </p:cNvSpPr>
          <p:nvPr>
            <p:ph idx="1"/>
          </p:nvPr>
        </p:nvSpPr>
        <p:spPr/>
        <p:txBody>
          <a:bodyPr>
            <a:normAutofit fontScale="85000" lnSpcReduction="20000"/>
          </a:bodyPr>
          <a:lstStyle/>
          <a:p>
            <a:r>
              <a:rPr lang="en-029" dirty="0"/>
              <a:t>To illustrate the big problem with EV/EBITDA and comparing the ratio across companies that have different asset lives assume you are assessing how much income you need to buy a car and a house that have the same value.</a:t>
            </a:r>
          </a:p>
          <a:p>
            <a:r>
              <a:rPr lang="en-029" dirty="0"/>
              <a:t>You need a lot more earnings (EBITDA) to buy the car than the house because the car will have to be replaced many times over the lifetime of the house.</a:t>
            </a:r>
          </a:p>
          <a:p>
            <a:r>
              <a:rPr lang="en-029" dirty="0"/>
              <a:t>In the above example, the depreciation on the car would be much more than the depreciation on a house.</a:t>
            </a:r>
          </a:p>
          <a:p>
            <a:r>
              <a:rPr lang="en-029" dirty="0"/>
              <a:t>By ignoring deprecation and thus cash flow required to replace assets the EV/EBITDA is overstated for companies with shorter asset lives and understated for companies with long life assets.</a:t>
            </a:r>
          </a:p>
        </p:txBody>
      </p:sp>
      <p:sp>
        <p:nvSpPr>
          <p:cNvPr id="3" name="Title 2">
            <a:extLst>
              <a:ext uri="{FF2B5EF4-FFF2-40B4-BE49-F238E27FC236}">
                <a16:creationId xmlns:a16="http://schemas.microsoft.com/office/drawing/2014/main" id="{D28C4A24-DA77-4798-B078-9F65C6D5490D}"/>
              </a:ext>
            </a:extLst>
          </p:cNvPr>
          <p:cNvSpPr>
            <a:spLocks noGrp="1"/>
          </p:cNvSpPr>
          <p:nvPr>
            <p:ph type="title"/>
          </p:nvPr>
        </p:nvSpPr>
        <p:spPr/>
        <p:txBody>
          <a:bodyPr>
            <a:normAutofit fontScale="90000"/>
          </a:bodyPr>
          <a:lstStyle/>
          <a:p>
            <a:r>
              <a:rPr lang="en-029" dirty="0"/>
              <a:t>Big Problem with EV/EBITDA – No Accounting for Asset Replacement</a:t>
            </a:r>
          </a:p>
        </p:txBody>
      </p:sp>
    </p:spTree>
    <p:extLst>
      <p:ext uri="{BB962C8B-B14F-4D97-AF65-F5344CB8AC3E}">
        <p14:creationId xmlns:p14="http://schemas.microsoft.com/office/powerpoint/2010/main" val="23636780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4E61B7-C9BE-4D0A-B9FB-1BEEDFD2A286}"/>
              </a:ext>
            </a:extLst>
          </p:cNvPr>
          <p:cNvSpPr>
            <a:spLocks noGrp="1"/>
          </p:cNvSpPr>
          <p:nvPr>
            <p:ph idx="1"/>
          </p:nvPr>
        </p:nvSpPr>
        <p:spPr/>
        <p:txBody>
          <a:bodyPr/>
          <a:lstStyle/>
          <a:p>
            <a:r>
              <a:rPr lang="en-US" dirty="0"/>
              <a:t>Reasons for Differences in P/E</a:t>
            </a:r>
          </a:p>
          <a:p>
            <a:pPr lvl="1"/>
            <a:r>
              <a:rPr lang="en-US" dirty="0"/>
              <a:t>Cost of equity capital and risk is higher for Apple than for Google</a:t>
            </a:r>
          </a:p>
          <a:p>
            <a:pPr lvl="1"/>
            <a:r>
              <a:rPr lang="en-US" dirty="0"/>
              <a:t>Future growth in earnings per share and ROE is lower for Apple than for Google</a:t>
            </a:r>
          </a:p>
          <a:p>
            <a:pPr lvl="1"/>
            <a:r>
              <a:rPr lang="en-US" dirty="0"/>
              <a:t>ROE for Apple with fall and ROE for Google will increase</a:t>
            </a:r>
          </a:p>
          <a:p>
            <a:pPr lvl="1"/>
            <a:r>
              <a:rPr lang="en-US" dirty="0"/>
              <a:t>Potential for long-term growth and return</a:t>
            </a:r>
          </a:p>
        </p:txBody>
      </p:sp>
      <p:sp>
        <p:nvSpPr>
          <p:cNvPr id="3" name="Title 2">
            <a:extLst>
              <a:ext uri="{FF2B5EF4-FFF2-40B4-BE49-F238E27FC236}">
                <a16:creationId xmlns:a16="http://schemas.microsoft.com/office/drawing/2014/main" id="{9DE71465-879C-4F67-8DD3-84602A428456}"/>
              </a:ext>
            </a:extLst>
          </p:cNvPr>
          <p:cNvSpPr>
            <a:spLocks noGrp="1"/>
          </p:cNvSpPr>
          <p:nvPr>
            <p:ph type="title"/>
          </p:nvPr>
        </p:nvSpPr>
        <p:spPr/>
        <p:txBody>
          <a:bodyPr>
            <a:normAutofit fontScale="90000"/>
          </a:bodyPr>
          <a:lstStyle/>
          <a:p>
            <a:r>
              <a:rPr lang="en-US" dirty="0"/>
              <a:t>Why is the P/E Ratio Higher for One Company than Another Company</a:t>
            </a:r>
          </a:p>
        </p:txBody>
      </p:sp>
    </p:spTree>
    <p:extLst>
      <p:ext uri="{BB962C8B-B14F-4D97-AF65-F5344CB8AC3E}">
        <p14:creationId xmlns:p14="http://schemas.microsoft.com/office/powerpoint/2010/main" val="4299400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A69E29-628F-41A8-A527-BFE172AF19E8}"/>
              </a:ext>
            </a:extLst>
          </p:cNvPr>
          <p:cNvSpPr>
            <a:spLocks noGrp="1"/>
          </p:cNvSpPr>
          <p:nvPr>
            <p:ph idx="1"/>
          </p:nvPr>
        </p:nvSpPr>
        <p:spPr/>
        <p:txBody>
          <a:bodyPr>
            <a:normAutofit fontScale="92500" lnSpcReduction="20000"/>
          </a:bodyPr>
          <a:lstStyle/>
          <a:p>
            <a:r>
              <a:rPr lang="en-US" dirty="0"/>
              <a:t>EV/EBITDA will be lower for companies that need to replace assets more quickly.  If the net investment is the same and the EBITDA is the same, the company with shorter lived assets will have to replace assets more quickly and have more capital expenditures for the same EBITDA. This means EV/EBITDA will be lower for companies with higher depreciation rates.  </a:t>
            </a:r>
          </a:p>
          <a:p>
            <a:r>
              <a:rPr lang="en-US" dirty="0"/>
              <a:t>This means you cannot theoretically compare the EV/EBTIDA across different industries with different types of assets (and also within the industry)</a:t>
            </a:r>
          </a:p>
        </p:txBody>
      </p:sp>
      <p:sp>
        <p:nvSpPr>
          <p:cNvPr id="3" name="Title 2">
            <a:extLst>
              <a:ext uri="{FF2B5EF4-FFF2-40B4-BE49-F238E27FC236}">
                <a16:creationId xmlns:a16="http://schemas.microsoft.com/office/drawing/2014/main" id="{0CD4020A-ACD9-4B4F-94FE-2ED31B9616E4}"/>
              </a:ext>
            </a:extLst>
          </p:cNvPr>
          <p:cNvSpPr>
            <a:spLocks noGrp="1"/>
          </p:cNvSpPr>
          <p:nvPr>
            <p:ph type="title"/>
          </p:nvPr>
        </p:nvSpPr>
        <p:spPr/>
        <p:txBody>
          <a:bodyPr>
            <a:normAutofit fontScale="90000"/>
          </a:bodyPr>
          <a:lstStyle/>
          <a:p>
            <a:r>
              <a:rPr lang="en-US" dirty="0"/>
              <a:t>Why is the EV/EBITDA different for Different Companies</a:t>
            </a:r>
          </a:p>
        </p:txBody>
      </p:sp>
    </p:spTree>
    <p:extLst>
      <p:ext uri="{BB962C8B-B14F-4D97-AF65-F5344CB8AC3E}">
        <p14:creationId xmlns:p14="http://schemas.microsoft.com/office/powerpoint/2010/main" val="6681992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nvPr>
        </p:nvGraphicFramePr>
        <p:xfrm>
          <a:off x="2004969" y="209725"/>
          <a:ext cx="6758088" cy="6140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F67C1FF-3874-4B7A-A3DE-0AAD5013CD20}"/>
              </a:ext>
            </a:extLst>
          </p:cNvPr>
          <p:cNvSpPr>
            <a:spLocks noGrp="1"/>
          </p:cNvSpPr>
          <p:nvPr>
            <p:ph type="title"/>
          </p:nvPr>
        </p:nvSpPr>
        <p:spPr>
          <a:xfrm>
            <a:off x="380943" y="697532"/>
            <a:ext cx="2528249" cy="5502264"/>
          </a:xfrm>
        </p:spPr>
        <p:txBody>
          <a:bodyPr vert="horz" lIns="91440" tIns="45720" rIns="91440" bIns="45720" rtlCol="0" anchor="ctr">
            <a:normAutofit/>
          </a:bodyPr>
          <a:lstStyle/>
          <a:p>
            <a:r>
              <a:rPr lang="en-US" sz="4000" dirty="0">
                <a:cs typeface="+mj-cs"/>
              </a:rPr>
              <a:t>Begin with One Industry</a:t>
            </a:r>
          </a:p>
        </p:txBody>
      </p:sp>
    </p:spTree>
    <p:extLst>
      <p:ext uri="{BB962C8B-B14F-4D97-AF65-F5344CB8AC3E}">
        <p14:creationId xmlns:p14="http://schemas.microsoft.com/office/powerpoint/2010/main" val="1740055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Title 2">
            <a:extLst>
              <a:ext uri="{FF2B5EF4-FFF2-40B4-BE49-F238E27FC236}">
                <a16:creationId xmlns:a16="http://schemas.microsoft.com/office/drawing/2014/main" id="{CF678FA9-57A5-490C-8683-D3383D0B19C4}"/>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General Valuation Ideas</a:t>
            </a:r>
          </a:p>
        </p:txBody>
      </p:sp>
      <p:sp>
        <p:nvSpPr>
          <p:cNvPr id="2" name="Content Placeholder 1">
            <a:extLst>
              <a:ext uri="{FF2B5EF4-FFF2-40B4-BE49-F238E27FC236}">
                <a16:creationId xmlns:a16="http://schemas.microsoft.com/office/drawing/2014/main" id="{919C3961-4C19-441A-9C41-B64158C19F53}"/>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dirty="0">
                <a:latin typeface="+mn-lt"/>
                <a:cs typeface="+mn-cs"/>
              </a:rPr>
              <a:t>M&amp;A Analysis is at its heart a valuation and investment problem</a:t>
            </a:r>
          </a:p>
          <a:p>
            <a:pPr lvl="1"/>
            <a:r>
              <a:rPr lang="en-US" sz="1700" dirty="0">
                <a:latin typeface="+mn-lt"/>
                <a:cs typeface="+mn-cs"/>
              </a:rPr>
              <a:t>Synergy valuation may be like developing a start-up or investing in a mature business</a:t>
            </a:r>
          </a:p>
          <a:p>
            <a:r>
              <a:rPr lang="en-US" sz="2100" dirty="0">
                <a:latin typeface="+mn-lt"/>
                <a:cs typeface="+mn-cs"/>
              </a:rPr>
              <a:t>Do not get confused by crazy language and overly complex structures that hide the basic valuation issues</a:t>
            </a:r>
          </a:p>
          <a:p>
            <a:r>
              <a:rPr lang="en-US" sz="2100" dirty="0">
                <a:latin typeface="+mn-lt"/>
                <a:cs typeface="+mn-cs"/>
              </a:rPr>
              <a:t>Understand where value comes from and how you can earn a return on invested capital</a:t>
            </a:r>
          </a:p>
        </p:txBody>
      </p:sp>
    </p:spTree>
    <p:extLst>
      <p:ext uri="{BB962C8B-B14F-4D97-AF65-F5344CB8AC3E}">
        <p14:creationId xmlns:p14="http://schemas.microsoft.com/office/powerpoint/2010/main" val="5656659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EF343F42-5295-45C5-BE37-2C8B1A51EE10}"/>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000" kern="1200">
                <a:solidFill>
                  <a:srgbClr val="FFFFFF"/>
                </a:solidFill>
                <a:latin typeface="+mj-lt"/>
                <a:ea typeface="+mj-ea"/>
                <a:cs typeface="+mj-cs"/>
              </a:rPr>
              <a:t>Drivers of P/E and EV/EBITDA and Comparisons Over Time and Across Companies</a:t>
            </a:r>
          </a:p>
        </p:txBody>
      </p:sp>
      <p:sp>
        <p:nvSpPr>
          <p:cNvPr id="2" name="Content Placeholder 1">
            <a:extLst>
              <a:ext uri="{FF2B5EF4-FFF2-40B4-BE49-F238E27FC236}">
                <a16:creationId xmlns:a16="http://schemas.microsoft.com/office/drawing/2014/main" id="{0D381EA5-D34F-4867-8D71-EF325FE9F9FE}"/>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a:latin typeface="+mn-lt"/>
                <a:cs typeface="+mn-cs"/>
              </a:rPr>
              <a:t>Both the P/E Ratio and the EV/EBITDA ratio are driven by profitable growth and risk.  </a:t>
            </a:r>
          </a:p>
          <a:p>
            <a:r>
              <a:rPr lang="en-US" sz="2100">
                <a:latin typeface="+mn-lt"/>
                <a:cs typeface="+mn-cs"/>
              </a:rPr>
              <a:t>The ratios are also affected by risk perceptions as measured by the real cost of capital.</a:t>
            </a:r>
          </a:p>
          <a:p>
            <a:r>
              <a:rPr lang="en-US" sz="2100">
                <a:latin typeface="+mn-lt"/>
                <a:cs typeface="+mn-cs"/>
              </a:rPr>
              <a:t>The lower the risk and the higher the growth, both the P/E ratio and the EV/EBITDA ratio will be higher.</a:t>
            </a:r>
          </a:p>
          <a:p>
            <a:r>
              <a:rPr lang="en-US" sz="2100">
                <a:latin typeface="+mn-lt"/>
                <a:cs typeface="+mn-cs"/>
              </a:rPr>
              <a:t>If risks are stable and growth rate is stable for a company, the multiples should be stable across time.</a:t>
            </a:r>
          </a:p>
          <a:p>
            <a:r>
              <a:rPr lang="en-US" sz="2100">
                <a:latin typeface="+mn-lt"/>
                <a:cs typeface="+mn-cs"/>
              </a:rPr>
              <a:t>If risks are stable and growth is stable across an industry, the multiples should be stable across the industry.  </a:t>
            </a:r>
          </a:p>
        </p:txBody>
      </p:sp>
    </p:spTree>
    <p:extLst>
      <p:ext uri="{BB962C8B-B14F-4D97-AF65-F5344CB8AC3E}">
        <p14:creationId xmlns:p14="http://schemas.microsoft.com/office/powerpoint/2010/main" val="21289760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23F04A-793E-4881-B73A-5DDD595BD560}"/>
              </a:ext>
            </a:extLst>
          </p:cNvPr>
          <p:cNvSpPr>
            <a:spLocks noGrp="1"/>
          </p:cNvSpPr>
          <p:nvPr>
            <p:ph idx="1"/>
          </p:nvPr>
        </p:nvSpPr>
        <p:spPr/>
        <p:txBody>
          <a:bodyPr/>
          <a:lstStyle/>
          <a:p>
            <a:r>
              <a:rPr lang="en-US" dirty="0"/>
              <a:t>Use Lincoln National as the target because of low P/E – note expected growth in EPS</a:t>
            </a:r>
          </a:p>
          <a:p>
            <a:endParaRPr lang="en-US" dirty="0"/>
          </a:p>
        </p:txBody>
      </p:sp>
      <p:sp>
        <p:nvSpPr>
          <p:cNvPr id="3" name="Title 2">
            <a:extLst>
              <a:ext uri="{FF2B5EF4-FFF2-40B4-BE49-F238E27FC236}">
                <a16:creationId xmlns:a16="http://schemas.microsoft.com/office/drawing/2014/main" id="{55EAFA2A-43B8-403D-A78D-8E510B122078}"/>
              </a:ext>
            </a:extLst>
          </p:cNvPr>
          <p:cNvSpPr>
            <a:spLocks noGrp="1"/>
          </p:cNvSpPr>
          <p:nvPr>
            <p:ph type="title"/>
          </p:nvPr>
        </p:nvSpPr>
        <p:spPr/>
        <p:txBody>
          <a:bodyPr>
            <a:normAutofit fontScale="90000"/>
          </a:bodyPr>
          <a:lstStyle/>
          <a:p>
            <a:r>
              <a:rPr lang="en-US" dirty="0"/>
              <a:t>Return to Two Companies – Why does Lincoln have a Lower PE in the same industry</a:t>
            </a:r>
          </a:p>
        </p:txBody>
      </p:sp>
      <p:pic>
        <p:nvPicPr>
          <p:cNvPr id="5" name="Picture 4">
            <a:extLst>
              <a:ext uri="{FF2B5EF4-FFF2-40B4-BE49-F238E27FC236}">
                <a16:creationId xmlns:a16="http://schemas.microsoft.com/office/drawing/2014/main" id="{D62F5C72-D4BF-4A85-9314-33F435FA3733}"/>
              </a:ext>
            </a:extLst>
          </p:cNvPr>
          <p:cNvPicPr>
            <a:picLocks noChangeAspect="1"/>
          </p:cNvPicPr>
          <p:nvPr/>
        </p:nvPicPr>
        <p:blipFill>
          <a:blip r:embed="rId2"/>
          <a:stretch>
            <a:fillRect/>
          </a:stretch>
        </p:blipFill>
        <p:spPr>
          <a:xfrm>
            <a:off x="109057" y="2819043"/>
            <a:ext cx="8515350" cy="3201150"/>
          </a:xfrm>
          <a:prstGeom prst="rect">
            <a:avLst/>
          </a:prstGeom>
        </p:spPr>
      </p:pic>
    </p:spTree>
    <p:extLst>
      <p:ext uri="{BB962C8B-B14F-4D97-AF65-F5344CB8AC3E}">
        <p14:creationId xmlns:p14="http://schemas.microsoft.com/office/powerpoint/2010/main" val="39042584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E013A4-EB51-4073-9775-7EB550BC0D9E}"/>
              </a:ext>
            </a:extLst>
          </p:cNvPr>
          <p:cNvSpPr>
            <a:spLocks noGrp="1"/>
          </p:cNvSpPr>
          <p:nvPr>
            <p:ph idx="1"/>
          </p:nvPr>
        </p:nvSpPr>
        <p:spPr/>
        <p:txBody>
          <a:bodyPr>
            <a:normAutofit fontScale="92500" lnSpcReduction="10000"/>
          </a:bodyPr>
          <a:lstStyle/>
          <a:p>
            <a:r>
              <a:rPr lang="en-US" dirty="0"/>
              <a:t>Depends on whether the following changed:</a:t>
            </a:r>
          </a:p>
          <a:p>
            <a:pPr lvl="1"/>
            <a:r>
              <a:rPr lang="en-US" dirty="0"/>
              <a:t>ROE prospects</a:t>
            </a:r>
          </a:p>
          <a:p>
            <a:pPr lvl="1"/>
            <a:r>
              <a:rPr lang="en-US" dirty="0"/>
              <a:t>Growth prospects</a:t>
            </a:r>
          </a:p>
          <a:p>
            <a:pPr lvl="1"/>
            <a:r>
              <a:rPr lang="en-US" dirty="0"/>
              <a:t>Cost of Capital – Should be real cost of capital and not a function of nominal interest rates that are related to inflation.</a:t>
            </a:r>
          </a:p>
          <a:p>
            <a:r>
              <a:rPr lang="en-US" dirty="0"/>
              <a:t>Inter-relationship between growth and return.</a:t>
            </a:r>
          </a:p>
          <a:p>
            <a:pPr lvl="1"/>
            <a:r>
              <a:rPr lang="en-US" dirty="0"/>
              <a:t>If no growth, the P/E = 1/k, no matter what the level of return</a:t>
            </a:r>
          </a:p>
          <a:p>
            <a:pPr lvl="1"/>
            <a:r>
              <a:rPr lang="en-US" dirty="0"/>
              <a:t>If return=k then P/E = 1/k no matter what the growth</a:t>
            </a:r>
          </a:p>
          <a:p>
            <a:pPr lvl="1"/>
            <a:r>
              <a:rPr lang="en-US" dirty="0"/>
              <a:t>It is the relationship between return and growth that can result in extreme P/E ratios </a:t>
            </a:r>
          </a:p>
        </p:txBody>
      </p:sp>
      <p:sp>
        <p:nvSpPr>
          <p:cNvPr id="3" name="Title 2">
            <a:extLst>
              <a:ext uri="{FF2B5EF4-FFF2-40B4-BE49-F238E27FC236}">
                <a16:creationId xmlns:a16="http://schemas.microsoft.com/office/drawing/2014/main" id="{8E3D2055-7842-4160-9B3E-41975DAF2630}"/>
              </a:ext>
            </a:extLst>
          </p:cNvPr>
          <p:cNvSpPr>
            <a:spLocks noGrp="1"/>
          </p:cNvSpPr>
          <p:nvPr>
            <p:ph type="title"/>
          </p:nvPr>
        </p:nvSpPr>
        <p:spPr/>
        <p:txBody>
          <a:bodyPr>
            <a:normAutofit/>
          </a:bodyPr>
          <a:lstStyle/>
          <a:p>
            <a:r>
              <a:rPr lang="en-US" dirty="0"/>
              <a:t>Are Multiples the Same Across Over Time</a:t>
            </a:r>
          </a:p>
        </p:txBody>
      </p:sp>
    </p:spTree>
    <p:extLst>
      <p:ext uri="{BB962C8B-B14F-4D97-AF65-F5344CB8AC3E}">
        <p14:creationId xmlns:p14="http://schemas.microsoft.com/office/powerpoint/2010/main" val="33119527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2C656E-0E84-456D-83EB-164510C5D4D8}"/>
              </a:ext>
            </a:extLst>
          </p:cNvPr>
          <p:cNvSpPr>
            <a:spLocks noGrp="1"/>
          </p:cNvSpPr>
          <p:nvPr>
            <p:ph idx="1"/>
          </p:nvPr>
        </p:nvSpPr>
        <p:spPr/>
        <p:txBody>
          <a:bodyPr/>
          <a:lstStyle/>
          <a:p>
            <a:r>
              <a:rPr lang="en-US" dirty="0"/>
              <a:t>Example with one company – little growth and boring.</a:t>
            </a:r>
          </a:p>
        </p:txBody>
      </p:sp>
      <p:sp>
        <p:nvSpPr>
          <p:cNvPr id="3" name="Title 2">
            <a:extLst>
              <a:ext uri="{FF2B5EF4-FFF2-40B4-BE49-F238E27FC236}">
                <a16:creationId xmlns:a16="http://schemas.microsoft.com/office/drawing/2014/main" id="{C5F58440-A0C8-4A2D-A092-ED6575B1C653}"/>
              </a:ext>
            </a:extLst>
          </p:cNvPr>
          <p:cNvSpPr>
            <a:spLocks noGrp="1"/>
          </p:cNvSpPr>
          <p:nvPr>
            <p:ph type="title"/>
          </p:nvPr>
        </p:nvSpPr>
        <p:spPr/>
        <p:txBody>
          <a:bodyPr/>
          <a:lstStyle/>
          <a:p>
            <a:r>
              <a:rPr lang="en-US" dirty="0"/>
              <a:t>Examine Growth and then Multiples</a:t>
            </a:r>
          </a:p>
        </p:txBody>
      </p:sp>
      <p:pic>
        <p:nvPicPr>
          <p:cNvPr id="5" name="Picture 4">
            <a:extLst>
              <a:ext uri="{FF2B5EF4-FFF2-40B4-BE49-F238E27FC236}">
                <a16:creationId xmlns:a16="http://schemas.microsoft.com/office/drawing/2014/main" id="{E1E47812-3DD8-431E-BC81-716CFB5EA6F8}"/>
              </a:ext>
            </a:extLst>
          </p:cNvPr>
          <p:cNvPicPr>
            <a:picLocks noChangeAspect="1"/>
          </p:cNvPicPr>
          <p:nvPr/>
        </p:nvPicPr>
        <p:blipFill>
          <a:blip r:embed="rId2"/>
          <a:stretch>
            <a:fillRect/>
          </a:stretch>
        </p:blipFill>
        <p:spPr>
          <a:xfrm>
            <a:off x="865912" y="2500809"/>
            <a:ext cx="7194349" cy="3790934"/>
          </a:xfrm>
          <a:prstGeom prst="rect">
            <a:avLst/>
          </a:prstGeom>
        </p:spPr>
      </p:pic>
    </p:spTree>
    <p:extLst>
      <p:ext uri="{BB962C8B-B14F-4D97-AF65-F5344CB8AC3E}">
        <p14:creationId xmlns:p14="http://schemas.microsoft.com/office/powerpoint/2010/main" val="42180371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5A58EC-2E1A-44F5-B1F3-6FD8816AA48F}"/>
              </a:ext>
            </a:extLst>
          </p:cNvPr>
          <p:cNvSpPr>
            <a:spLocks noGrp="1"/>
          </p:cNvSpPr>
          <p:nvPr>
            <p:ph idx="1"/>
          </p:nvPr>
        </p:nvSpPr>
        <p:spPr/>
        <p:txBody>
          <a:bodyPr/>
          <a:lstStyle/>
          <a:p>
            <a:r>
              <a:rPr lang="en-US" dirty="0"/>
              <a:t>Raises the issue of why multiples would increase if earnings and cash flow are stable. Can only explain this with lower cost of capital</a:t>
            </a:r>
          </a:p>
          <a:p>
            <a:endParaRPr lang="en-US" dirty="0"/>
          </a:p>
        </p:txBody>
      </p:sp>
      <p:sp>
        <p:nvSpPr>
          <p:cNvPr id="3" name="Title 2">
            <a:extLst>
              <a:ext uri="{FF2B5EF4-FFF2-40B4-BE49-F238E27FC236}">
                <a16:creationId xmlns:a16="http://schemas.microsoft.com/office/drawing/2014/main" id="{8C3A6894-EC8E-49AE-A3F2-D59EDBDC7693}"/>
              </a:ext>
            </a:extLst>
          </p:cNvPr>
          <p:cNvSpPr>
            <a:spLocks noGrp="1"/>
          </p:cNvSpPr>
          <p:nvPr>
            <p:ph type="title"/>
          </p:nvPr>
        </p:nvSpPr>
        <p:spPr/>
        <p:txBody>
          <a:bodyPr/>
          <a:lstStyle/>
          <a:p>
            <a:r>
              <a:rPr lang="en-US" dirty="0"/>
              <a:t>Increasing Multiples and Flat Income</a:t>
            </a:r>
          </a:p>
        </p:txBody>
      </p:sp>
      <p:pic>
        <p:nvPicPr>
          <p:cNvPr id="5" name="Picture 4">
            <a:extLst>
              <a:ext uri="{FF2B5EF4-FFF2-40B4-BE49-F238E27FC236}">
                <a16:creationId xmlns:a16="http://schemas.microsoft.com/office/drawing/2014/main" id="{1F78383F-D5E5-46CC-8F1F-A0D5792A0333}"/>
              </a:ext>
            </a:extLst>
          </p:cNvPr>
          <p:cNvPicPr>
            <a:picLocks noChangeAspect="1"/>
          </p:cNvPicPr>
          <p:nvPr/>
        </p:nvPicPr>
        <p:blipFill>
          <a:blip r:embed="rId2"/>
          <a:stretch>
            <a:fillRect/>
          </a:stretch>
        </p:blipFill>
        <p:spPr>
          <a:xfrm>
            <a:off x="3784387" y="2972926"/>
            <a:ext cx="4253219" cy="3765045"/>
          </a:xfrm>
          <a:prstGeom prst="rect">
            <a:avLst/>
          </a:prstGeom>
        </p:spPr>
      </p:pic>
    </p:spTree>
    <p:extLst>
      <p:ext uri="{BB962C8B-B14F-4D97-AF65-F5344CB8AC3E}">
        <p14:creationId xmlns:p14="http://schemas.microsoft.com/office/powerpoint/2010/main" val="6457120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79CE52-2391-4F19-A1ED-14362FD957D4}"/>
              </a:ext>
            </a:extLst>
          </p:cNvPr>
          <p:cNvSpPr>
            <a:spLocks noGrp="1"/>
          </p:cNvSpPr>
          <p:nvPr>
            <p:ph idx="1"/>
          </p:nvPr>
        </p:nvSpPr>
        <p:spPr/>
        <p:txBody>
          <a:bodyPr/>
          <a:lstStyle/>
          <a:p>
            <a:r>
              <a:rPr lang="en-US" dirty="0"/>
              <a:t>Assume two transactions, one taxable and one non-taxable</a:t>
            </a:r>
          </a:p>
          <a:p>
            <a:r>
              <a:rPr lang="en-US" dirty="0"/>
              <a:t>Simplistic discussion of taxable versus non-taxable transaction</a:t>
            </a:r>
          </a:p>
          <a:p>
            <a:r>
              <a:rPr lang="en-US" dirty="0"/>
              <a:t>Focus on the largest asset of insurance is investments – think about alternative tax treatment of investments with potential for capital gains</a:t>
            </a:r>
          </a:p>
        </p:txBody>
      </p:sp>
      <p:sp>
        <p:nvSpPr>
          <p:cNvPr id="3" name="Title 2">
            <a:extLst>
              <a:ext uri="{FF2B5EF4-FFF2-40B4-BE49-F238E27FC236}">
                <a16:creationId xmlns:a16="http://schemas.microsoft.com/office/drawing/2014/main" id="{75FEFA06-B2A9-4473-991C-D5ECB6C8D24E}"/>
              </a:ext>
            </a:extLst>
          </p:cNvPr>
          <p:cNvSpPr>
            <a:spLocks noGrp="1"/>
          </p:cNvSpPr>
          <p:nvPr>
            <p:ph type="title"/>
          </p:nvPr>
        </p:nvSpPr>
        <p:spPr/>
        <p:txBody>
          <a:bodyPr/>
          <a:lstStyle/>
          <a:p>
            <a:r>
              <a:rPr lang="en-US" dirty="0"/>
              <a:t>Tax Treatment and Multiples</a:t>
            </a:r>
          </a:p>
        </p:txBody>
      </p:sp>
    </p:spTree>
    <p:extLst>
      <p:ext uri="{BB962C8B-B14F-4D97-AF65-F5344CB8AC3E}">
        <p14:creationId xmlns:p14="http://schemas.microsoft.com/office/powerpoint/2010/main" val="1282692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BDA574-9452-49DA-A999-3EDC00D5ADA2}"/>
              </a:ext>
            </a:extLst>
          </p:cNvPr>
          <p:cNvSpPr>
            <a:spLocks noGrp="1"/>
          </p:cNvSpPr>
          <p:nvPr>
            <p:ph type="title"/>
          </p:nvPr>
        </p:nvSpPr>
        <p:spPr>
          <a:xfrm>
            <a:off x="596506" y="637953"/>
            <a:ext cx="6204344" cy="3189507"/>
          </a:xfrm>
        </p:spPr>
        <p:txBody>
          <a:bodyPr vert="horz" lIns="91440" tIns="45720" rIns="91440" bIns="45720" rtlCol="0" anchor="b">
            <a:normAutofit/>
          </a:bodyPr>
          <a:lstStyle/>
          <a:p>
            <a:pPr algn="l"/>
            <a:r>
              <a:rPr lang="en-US" sz="5400" b="1" kern="1200" dirty="0">
                <a:solidFill>
                  <a:srgbClr val="FFFFFF"/>
                </a:solidFill>
                <a:latin typeface="+mj-lt"/>
                <a:ea typeface="+mj-ea"/>
                <a:cs typeface="+mj-cs"/>
              </a:rPr>
              <a:t>M&amp;A Valuation Method 5:</a:t>
            </a:r>
            <a:br>
              <a:rPr lang="en-US" sz="5400" b="1" kern="1200" dirty="0">
                <a:solidFill>
                  <a:srgbClr val="FFFFFF"/>
                </a:solidFill>
                <a:latin typeface="+mj-lt"/>
                <a:ea typeface="+mj-ea"/>
                <a:cs typeface="+mj-cs"/>
              </a:rPr>
            </a:br>
            <a:r>
              <a:rPr lang="en-US" sz="5400" b="1" kern="1200" dirty="0">
                <a:solidFill>
                  <a:srgbClr val="FFFFFF"/>
                </a:solidFill>
                <a:latin typeface="+mj-lt"/>
                <a:ea typeface="+mj-ea"/>
                <a:cs typeface="+mj-cs"/>
              </a:rPr>
              <a:t>Discounted Cash Flow</a:t>
            </a:r>
          </a:p>
        </p:txBody>
      </p:sp>
      <p:sp>
        <p:nvSpPr>
          <p:cNvPr id="6"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616597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A5EBA8E9-96D9-455B-8127-EAF24C279546}"/>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Valuation Survey</a:t>
            </a:r>
          </a:p>
        </p:txBody>
      </p:sp>
      <p:sp>
        <p:nvSpPr>
          <p:cNvPr id="2" name="Content Placeholder 1">
            <a:extLst>
              <a:ext uri="{FF2B5EF4-FFF2-40B4-BE49-F238E27FC236}">
                <a16:creationId xmlns:a16="http://schemas.microsoft.com/office/drawing/2014/main" id="{1931A900-20DA-4697-A77B-378FAB22526C}"/>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1900">
                <a:latin typeface="+mn-lt"/>
                <a:cs typeface="+mn-cs"/>
              </a:rPr>
              <a:t>The most popular multiperiod model is DCF. </a:t>
            </a:r>
          </a:p>
          <a:p>
            <a:r>
              <a:rPr lang="en-US" sz="1900">
                <a:latin typeface="+mn-lt"/>
                <a:cs typeface="+mn-cs"/>
              </a:rPr>
              <a:t>Respondents typically discount expected cash flows at the WACC, with the cost of debt being estimated by the risk-free rate plus a spread and the cost of equity being estimated by the CAPM. </a:t>
            </a:r>
          </a:p>
          <a:p>
            <a:r>
              <a:rPr lang="en-US" sz="1900">
                <a:latin typeface="+mn-lt"/>
                <a:cs typeface="+mn-cs"/>
              </a:rPr>
              <a:t>The risk-free rate is most commonly taken to be the yield on a long-term Treasury security. </a:t>
            </a:r>
          </a:p>
          <a:p>
            <a:r>
              <a:rPr lang="en-US" sz="1900">
                <a:latin typeface="+mn-lt"/>
                <a:cs typeface="+mn-cs"/>
              </a:rPr>
              <a:t>Cash flows are typically projected for only five years. </a:t>
            </a:r>
          </a:p>
          <a:p>
            <a:r>
              <a:rPr lang="en-US" sz="1900">
                <a:latin typeface="+mn-lt"/>
                <a:cs typeface="+mn-cs"/>
              </a:rPr>
              <a:t>Terminal values are calculated using the Gordon growth model, with the most popular choices of growth rates being 2% and the expected GDP growth.</a:t>
            </a:r>
          </a:p>
          <a:p>
            <a:endParaRPr lang="en-US" sz="1900">
              <a:latin typeface="+mn-lt"/>
              <a:cs typeface="+mn-cs"/>
            </a:endParaRPr>
          </a:p>
          <a:p>
            <a:endParaRPr lang="en-US" sz="1900">
              <a:latin typeface="+mn-lt"/>
              <a:cs typeface="+mn-cs"/>
            </a:endParaRPr>
          </a:p>
        </p:txBody>
      </p:sp>
    </p:spTree>
    <p:extLst>
      <p:ext uri="{BB962C8B-B14F-4D97-AF65-F5344CB8AC3E}">
        <p14:creationId xmlns:p14="http://schemas.microsoft.com/office/powerpoint/2010/main" val="18239869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A03A2030-CEFD-451A-979F-9BDEA18099D7}"/>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DCF Concepts From Survey</a:t>
            </a:r>
          </a:p>
        </p:txBody>
      </p:sp>
      <p:sp>
        <p:nvSpPr>
          <p:cNvPr id="2" name="Content Placeholder 1">
            <a:extLst>
              <a:ext uri="{FF2B5EF4-FFF2-40B4-BE49-F238E27FC236}">
                <a16:creationId xmlns:a16="http://schemas.microsoft.com/office/drawing/2014/main" id="{9EA56659-9EB8-4C10-B143-D13BD33BB92C}"/>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1900">
                <a:latin typeface="+mn-lt"/>
                <a:cs typeface="+mn-cs"/>
              </a:rPr>
              <a:t>With these choices and with realistic assumptions on the discount rate and forecasting horizon growth rates, we show by way of examples that the fraction of the total gross value of a project that can be attributed to the terminal value is around 70%. </a:t>
            </a:r>
          </a:p>
          <a:p>
            <a:r>
              <a:rPr lang="en-US" sz="1900">
                <a:latin typeface="+mn-lt"/>
                <a:cs typeface="+mn-cs"/>
              </a:rPr>
              <a:t>This underscores the practical significance of the forecasting horizon and the terminal value. It also implies that the way the technique of DCF is implemented in practice means that it collapses to being almost just another multiples exercise, with the majority of the estimated value being attributable to the forecasted cash flow in the first year after the forecasting horizon multiplied by one over the discount rate less the growth rate.</a:t>
            </a:r>
          </a:p>
        </p:txBody>
      </p:sp>
    </p:spTree>
    <p:extLst>
      <p:ext uri="{BB962C8B-B14F-4D97-AF65-F5344CB8AC3E}">
        <p14:creationId xmlns:p14="http://schemas.microsoft.com/office/powerpoint/2010/main" val="31692358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1DDD44-6669-4176-8AC2-8B14297E580C}"/>
              </a:ext>
            </a:extLst>
          </p:cNvPr>
          <p:cNvSpPr>
            <a:spLocks noGrp="1"/>
          </p:cNvSpPr>
          <p:nvPr>
            <p:ph idx="1"/>
          </p:nvPr>
        </p:nvSpPr>
        <p:spPr>
          <a:xfrm>
            <a:off x="628650" y="1263192"/>
            <a:ext cx="1514475" cy="5064338"/>
          </a:xfrm>
        </p:spPr>
        <p:txBody>
          <a:bodyPr>
            <a:normAutofit/>
          </a:bodyPr>
          <a:lstStyle/>
          <a:p>
            <a:pPr marL="0" indent="0">
              <a:buNone/>
            </a:pPr>
            <a:r>
              <a:rPr lang="en-US" sz="2400"/>
              <a:t>Examine the ROE and Return on capital to judge the forecast</a:t>
            </a:r>
          </a:p>
          <a:p>
            <a:endParaRPr lang="en-CH" sz="2400" dirty="0"/>
          </a:p>
        </p:txBody>
      </p:sp>
      <p:sp>
        <p:nvSpPr>
          <p:cNvPr id="3" name="Title 2">
            <a:extLst>
              <a:ext uri="{FF2B5EF4-FFF2-40B4-BE49-F238E27FC236}">
                <a16:creationId xmlns:a16="http://schemas.microsoft.com/office/drawing/2014/main" id="{6631B839-76D8-4E2E-B49D-4EBBAB685CB5}"/>
              </a:ext>
            </a:extLst>
          </p:cNvPr>
          <p:cNvSpPr>
            <a:spLocks noGrp="1"/>
          </p:cNvSpPr>
          <p:nvPr>
            <p:ph type="title"/>
          </p:nvPr>
        </p:nvSpPr>
        <p:spPr/>
        <p:txBody>
          <a:bodyPr>
            <a:normAutofit fontScale="90000"/>
          </a:bodyPr>
          <a:lstStyle/>
          <a:p>
            <a:r>
              <a:rPr lang="en-US"/>
              <a:t>Old Fashioned Models with History and Forecast</a:t>
            </a:r>
            <a:endParaRPr lang="en-CH" dirty="0"/>
          </a:p>
        </p:txBody>
      </p:sp>
      <p:sp>
        <p:nvSpPr>
          <p:cNvPr id="4" name="Slide Number Placeholder 3">
            <a:extLst>
              <a:ext uri="{FF2B5EF4-FFF2-40B4-BE49-F238E27FC236}">
                <a16:creationId xmlns:a16="http://schemas.microsoft.com/office/drawing/2014/main" id="{80958224-5C0F-46E8-8AB7-55569D2F4E99}"/>
              </a:ext>
            </a:extLst>
          </p:cNvPr>
          <p:cNvSpPr>
            <a:spLocks noGrp="1"/>
          </p:cNvSpPr>
          <p:nvPr>
            <p:ph type="sldNum" sz="quarter" idx="12"/>
          </p:nvPr>
        </p:nvSpPr>
        <p:spPr/>
        <p:txBody>
          <a:bodyPr/>
          <a:lstStyle/>
          <a:p>
            <a:pPr algn="ctr"/>
            <a:fld id="{0C3A1854-6B63-4059-B360-A3C4972BF0FC}" type="slidenum">
              <a:rPr lang="ko-KR" altLang="en-US" smtClean="0"/>
              <a:pPr algn="ctr"/>
              <a:t>159</a:t>
            </a:fld>
            <a:endParaRPr lang="ko-KR" altLang="en-US" dirty="0"/>
          </a:p>
        </p:txBody>
      </p:sp>
      <p:pic>
        <p:nvPicPr>
          <p:cNvPr id="5" name="Picture 4">
            <a:extLst>
              <a:ext uri="{FF2B5EF4-FFF2-40B4-BE49-F238E27FC236}">
                <a16:creationId xmlns:a16="http://schemas.microsoft.com/office/drawing/2014/main" id="{50A5B468-EB00-45CC-940D-B9D314B98C3A}"/>
              </a:ext>
            </a:extLst>
          </p:cNvPr>
          <p:cNvPicPr>
            <a:picLocks noChangeAspect="1"/>
          </p:cNvPicPr>
          <p:nvPr/>
        </p:nvPicPr>
        <p:blipFill>
          <a:blip r:embed="rId2"/>
          <a:stretch>
            <a:fillRect/>
          </a:stretch>
        </p:blipFill>
        <p:spPr>
          <a:xfrm>
            <a:off x="2210842" y="1030609"/>
            <a:ext cx="6740118" cy="5648659"/>
          </a:xfrm>
          <a:prstGeom prst="rect">
            <a:avLst/>
          </a:prstGeom>
        </p:spPr>
      </p:pic>
    </p:spTree>
    <p:extLst>
      <p:ext uri="{BB962C8B-B14F-4D97-AF65-F5344CB8AC3E}">
        <p14:creationId xmlns:p14="http://schemas.microsoft.com/office/powerpoint/2010/main" val="3697612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2700" kern="1200" dirty="0">
                <a:solidFill>
                  <a:srgbClr val="FFFFFF"/>
                </a:solidFill>
                <a:latin typeface="+mj-lt"/>
                <a:ea typeface="+mj-ea"/>
                <a:cs typeface="+mj-cs"/>
              </a:rPr>
              <a:t>Different Methods to Measure Cost and Benefits of M&amp;A – All Founded on Related Valuation Methods</a:t>
            </a:r>
          </a:p>
        </p:txBody>
      </p:sp>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dirty="0">
                <a:latin typeface="+mn-lt"/>
                <a:cs typeface="+mn-cs"/>
              </a:rPr>
              <a:t>Summary of Alternative Valuation Techniques and Background on Valuation</a:t>
            </a:r>
          </a:p>
          <a:p>
            <a:pPr lvl="1"/>
            <a:r>
              <a:rPr lang="en-US" sz="2100" dirty="0">
                <a:latin typeface="+mn-lt"/>
                <a:cs typeface="+mn-cs"/>
              </a:rPr>
              <a:t>Football Field Diagram and Variation in Valuation</a:t>
            </a:r>
          </a:p>
          <a:p>
            <a:pPr lvl="1"/>
            <a:r>
              <a:rPr lang="en-US" sz="2100" dirty="0">
                <a:latin typeface="+mn-lt"/>
                <a:cs typeface="+mn-cs"/>
              </a:rPr>
              <a:t>Economic Theory of M&amp;A and Synergies and Premium Analysis </a:t>
            </a:r>
          </a:p>
          <a:p>
            <a:pPr lvl="1"/>
            <a:r>
              <a:rPr lang="en-US" sz="2100" dirty="0">
                <a:latin typeface="+mn-lt"/>
                <a:cs typeface="+mn-cs"/>
              </a:rPr>
              <a:t>LBO Analysis</a:t>
            </a:r>
          </a:p>
          <a:p>
            <a:pPr lvl="1"/>
            <a:r>
              <a:rPr lang="en-US" sz="2100" dirty="0">
                <a:latin typeface="+mn-lt"/>
                <a:cs typeface="+mn-cs"/>
              </a:rPr>
              <a:t>Accretion and Dilution</a:t>
            </a:r>
          </a:p>
          <a:p>
            <a:pPr lvl="1"/>
            <a:r>
              <a:rPr lang="en-US" sz="2100" dirty="0">
                <a:latin typeface="+mn-lt"/>
                <a:cs typeface="+mn-cs"/>
              </a:rPr>
              <a:t>Multiples with EV/EBITDA</a:t>
            </a:r>
          </a:p>
          <a:p>
            <a:pPr lvl="1"/>
            <a:r>
              <a:rPr lang="en-US" sz="2100" dirty="0">
                <a:latin typeface="+mn-lt"/>
                <a:cs typeface="+mn-cs"/>
              </a:rPr>
              <a:t>DCF Valuation</a:t>
            </a:r>
          </a:p>
        </p:txBody>
      </p:sp>
    </p:spTree>
    <p:extLst>
      <p:ext uri="{BB962C8B-B14F-4D97-AF65-F5344CB8AC3E}">
        <p14:creationId xmlns:p14="http://schemas.microsoft.com/office/powerpoint/2010/main" val="9003940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lnSpcReduction="10000"/>
          </a:bodyPr>
          <a:lstStyle/>
          <a:p>
            <a:r>
              <a:rPr lang="en-029" dirty="0"/>
              <a:t>Valuation with DCF Analysis</a:t>
            </a:r>
          </a:p>
          <a:p>
            <a:pPr lvl="1"/>
            <a:r>
              <a:rPr lang="en-029" dirty="0"/>
              <a:t>Careful Definition of Cash Flow (Deferred taxes, warranty costs, employee reserves)</a:t>
            </a:r>
          </a:p>
          <a:p>
            <a:pPr lvl="1"/>
            <a:r>
              <a:rPr lang="en-029" dirty="0"/>
              <a:t>Flexible timing in DCF</a:t>
            </a:r>
          </a:p>
          <a:p>
            <a:pPr lvl="1"/>
            <a:r>
              <a:rPr lang="en-029" dirty="0"/>
              <a:t>½ Year Adjustment in DCF</a:t>
            </a:r>
          </a:p>
          <a:p>
            <a:pPr lvl="1"/>
            <a:r>
              <a:rPr lang="en-029" dirty="0"/>
              <a:t>Terminal Value with Timing in Models</a:t>
            </a:r>
          </a:p>
          <a:p>
            <a:pPr lvl="1"/>
            <a:r>
              <a:rPr lang="en-029" dirty="0"/>
              <a:t>Alternative Terminal Methods</a:t>
            </a:r>
          </a:p>
          <a:p>
            <a:pPr lvl="1"/>
            <a:r>
              <a:rPr lang="en-029" dirty="0"/>
              <a:t>Adjustment to Terminal Value for EBITDA, Working Capital, Capital Expenditures, Deferred Tax and Other Items</a:t>
            </a:r>
          </a:p>
          <a:p>
            <a:pPr lvl="1"/>
            <a:r>
              <a:rPr lang="en-029" dirty="0"/>
              <a:t>Evaluating the Bridge Between Enterprise Value and Equity Value</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Valuation from DCF Analysis</a:t>
            </a:r>
          </a:p>
        </p:txBody>
      </p:sp>
    </p:spTree>
    <p:extLst>
      <p:ext uri="{BB962C8B-B14F-4D97-AF65-F5344CB8AC3E}">
        <p14:creationId xmlns:p14="http://schemas.microsoft.com/office/powerpoint/2010/main" val="12339211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altLang="en-US" dirty="0"/>
              <a:t>Free Cash Flow</a:t>
            </a:r>
          </a:p>
        </p:txBody>
      </p:sp>
      <p:sp>
        <p:nvSpPr>
          <p:cNvPr id="17411" name="Content Placeholder 4"/>
          <p:cNvSpPr>
            <a:spLocks noGrp="1"/>
          </p:cNvSpPr>
          <p:nvPr>
            <p:ph idx="1"/>
          </p:nvPr>
        </p:nvSpPr>
        <p:spPr/>
        <p:txBody>
          <a:bodyPr>
            <a:normAutofit fontScale="92500" lnSpcReduction="20000"/>
          </a:bodyPr>
          <a:lstStyle/>
          <a:p>
            <a:r>
              <a:rPr lang="en-US" altLang="en-US" dirty="0"/>
              <a:t>Free cash flow or unleveraged cash flow:</a:t>
            </a:r>
          </a:p>
          <a:p>
            <a:r>
              <a:rPr lang="en-US" altLang="en-US" dirty="0"/>
              <a:t>Do not include any effects of interest expense or other income in cash flow</a:t>
            </a:r>
          </a:p>
          <a:p>
            <a:endParaRPr lang="en-US" altLang="en-US" dirty="0"/>
          </a:p>
          <a:p>
            <a:r>
              <a:rPr lang="en-US" altLang="en-US" dirty="0"/>
              <a:t>Free Cash Flow</a:t>
            </a:r>
          </a:p>
          <a:p>
            <a:pPr lvl="1"/>
            <a:r>
              <a:rPr lang="en-US" altLang="en-US" dirty="0"/>
              <a:t>EBITDA</a:t>
            </a:r>
          </a:p>
          <a:p>
            <a:pPr lvl="1"/>
            <a:r>
              <a:rPr lang="en-US" altLang="en-US" dirty="0"/>
              <a:t>Less: Capital Expenditures</a:t>
            </a:r>
          </a:p>
          <a:p>
            <a:pPr lvl="1"/>
            <a:r>
              <a:rPr lang="en-US" altLang="en-US" dirty="0"/>
              <a:t>Less: Adjustment to EBITDA for changes in working capital</a:t>
            </a:r>
          </a:p>
          <a:p>
            <a:pPr lvl="1"/>
            <a:r>
              <a:rPr lang="en-US" altLang="en-US" dirty="0"/>
              <a:t>Add: Other adjustments for warranty provisions</a:t>
            </a:r>
          </a:p>
          <a:p>
            <a:pPr lvl="1"/>
            <a:r>
              <a:rPr lang="en-US" altLang="en-US" dirty="0"/>
              <a:t>Add: Changes in deferred taxes</a:t>
            </a:r>
          </a:p>
          <a:p>
            <a:pPr lvl="1"/>
            <a:r>
              <a:rPr lang="en-US" altLang="en-US" dirty="0"/>
              <a:t>Less: Operating Taxes without interest – EBIT x Tax</a:t>
            </a:r>
          </a:p>
          <a:p>
            <a:pPr lvl="2"/>
            <a:r>
              <a:rPr lang="en-US" altLang="en-US" sz="2400" dirty="0"/>
              <a:t>FREE CASH FLOW</a:t>
            </a:r>
          </a:p>
          <a:p>
            <a:pPr lvl="2"/>
            <a:endParaRPr lang="en-US" altLang="en-US" sz="2000" dirty="0"/>
          </a:p>
        </p:txBody>
      </p:sp>
    </p:spTree>
    <p:extLst>
      <p:ext uri="{BB962C8B-B14F-4D97-AF65-F5344CB8AC3E}">
        <p14:creationId xmlns:p14="http://schemas.microsoft.com/office/powerpoint/2010/main" val="30385664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altLang="en-US" dirty="0"/>
              <a:t>Equity Cash Flow</a:t>
            </a:r>
          </a:p>
        </p:txBody>
      </p:sp>
      <p:sp>
        <p:nvSpPr>
          <p:cNvPr id="17411" name="Content Placeholder 4"/>
          <p:cNvSpPr>
            <a:spLocks noGrp="1"/>
          </p:cNvSpPr>
          <p:nvPr>
            <p:ph idx="1"/>
          </p:nvPr>
        </p:nvSpPr>
        <p:spPr/>
        <p:txBody>
          <a:bodyPr>
            <a:normAutofit lnSpcReduction="10000"/>
          </a:bodyPr>
          <a:lstStyle/>
          <a:p>
            <a:r>
              <a:rPr lang="en-US" altLang="en-US" dirty="0"/>
              <a:t>Equity cash flow;</a:t>
            </a:r>
          </a:p>
          <a:p>
            <a:r>
              <a:rPr lang="en-US" altLang="en-US" dirty="0"/>
              <a:t>Depends on constant or near constant capital structure</a:t>
            </a:r>
          </a:p>
          <a:p>
            <a:r>
              <a:rPr lang="en-US" altLang="en-US" dirty="0"/>
              <a:t>Equity Cash Flow</a:t>
            </a:r>
          </a:p>
          <a:p>
            <a:pPr lvl="1"/>
            <a:r>
              <a:rPr lang="en-US" altLang="en-US" dirty="0"/>
              <a:t>Dividend Inflows</a:t>
            </a:r>
          </a:p>
          <a:p>
            <a:pPr lvl="1"/>
            <a:r>
              <a:rPr lang="en-US" altLang="en-US" dirty="0"/>
              <a:t>Less: New Equity Issues</a:t>
            </a:r>
          </a:p>
          <a:p>
            <a:pPr lvl="2"/>
            <a:r>
              <a:rPr lang="en-US" altLang="en-US" dirty="0"/>
              <a:t>EQUITY</a:t>
            </a:r>
            <a:r>
              <a:rPr lang="en-US" altLang="en-US" sz="2400" dirty="0"/>
              <a:t> CASH FLOW</a:t>
            </a:r>
          </a:p>
          <a:p>
            <a:endParaRPr lang="en-US" altLang="en-US" dirty="0"/>
          </a:p>
          <a:p>
            <a:r>
              <a:rPr lang="en-US" altLang="en-US" dirty="0"/>
              <a:t>New equity issues dilute shareholdings and/or could be funded by lower dividends.</a:t>
            </a:r>
          </a:p>
          <a:p>
            <a:pPr lvl="2"/>
            <a:endParaRPr lang="en-US" altLang="en-US" sz="2000" dirty="0"/>
          </a:p>
        </p:txBody>
      </p:sp>
    </p:spTree>
    <p:extLst>
      <p:ext uri="{BB962C8B-B14F-4D97-AF65-F5344CB8AC3E}">
        <p14:creationId xmlns:p14="http://schemas.microsoft.com/office/powerpoint/2010/main" val="361913446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r>
              <a:rPr lang="en-US" altLang="en-US" dirty="0"/>
              <a:t>Valuation Diagram – DCF from Cash Flow </a:t>
            </a:r>
          </a:p>
        </p:txBody>
      </p:sp>
      <p:sp>
        <p:nvSpPr>
          <p:cNvPr id="18435" name="Rectangle 3"/>
          <p:cNvSpPr>
            <a:spLocks noGrp="1" noChangeArrowheads="1"/>
          </p:cNvSpPr>
          <p:nvPr>
            <p:ph type="body" idx="1"/>
          </p:nvPr>
        </p:nvSpPr>
        <p:spPr>
          <a:xfrm>
            <a:off x="628650" y="1263192"/>
            <a:ext cx="7779854" cy="1556207"/>
          </a:xfrm>
        </p:spPr>
        <p:txBody>
          <a:bodyPr>
            <a:normAutofit fontScale="92500" lnSpcReduction="10000"/>
          </a:bodyPr>
          <a:lstStyle/>
          <a:p>
            <a:pPr marL="0" indent="0">
              <a:buNone/>
            </a:pPr>
            <a:r>
              <a:rPr lang="en-US" altLang="en-US" dirty="0"/>
              <a:t>Valuation using discounted cash flows requires forecasted cash flows, application of a discount rate and measurement of continuing value (also referred to as horizon value or terminal value)</a:t>
            </a:r>
          </a:p>
        </p:txBody>
      </p:sp>
      <p:sp>
        <p:nvSpPr>
          <p:cNvPr id="18436" name="AutoShape 4"/>
          <p:cNvSpPr>
            <a:spLocks noChangeArrowheads="1"/>
          </p:cNvSpPr>
          <p:nvPr/>
        </p:nvSpPr>
        <p:spPr bwMode="auto">
          <a:xfrm>
            <a:off x="20574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Cash Flow</a:t>
            </a:r>
          </a:p>
        </p:txBody>
      </p:sp>
      <p:sp>
        <p:nvSpPr>
          <p:cNvPr id="18437" name="AutoShape 5"/>
          <p:cNvSpPr>
            <a:spLocks noChangeArrowheads="1"/>
          </p:cNvSpPr>
          <p:nvPr/>
        </p:nvSpPr>
        <p:spPr bwMode="auto">
          <a:xfrm>
            <a:off x="30480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Cash Flow</a:t>
            </a:r>
          </a:p>
        </p:txBody>
      </p:sp>
      <p:sp>
        <p:nvSpPr>
          <p:cNvPr id="18438" name="AutoShape 6"/>
          <p:cNvSpPr>
            <a:spLocks noChangeArrowheads="1"/>
          </p:cNvSpPr>
          <p:nvPr/>
        </p:nvSpPr>
        <p:spPr bwMode="auto">
          <a:xfrm>
            <a:off x="40386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Cash Flow</a:t>
            </a:r>
          </a:p>
        </p:txBody>
      </p:sp>
      <p:sp>
        <p:nvSpPr>
          <p:cNvPr id="18439" name="AutoShape 7"/>
          <p:cNvSpPr>
            <a:spLocks noChangeArrowheads="1"/>
          </p:cNvSpPr>
          <p:nvPr/>
        </p:nvSpPr>
        <p:spPr bwMode="auto">
          <a:xfrm>
            <a:off x="50292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Cash Flow</a:t>
            </a:r>
          </a:p>
        </p:txBody>
      </p:sp>
      <p:sp>
        <p:nvSpPr>
          <p:cNvPr id="18440" name="Rectangle 8"/>
          <p:cNvSpPr>
            <a:spLocks noChangeArrowheads="1"/>
          </p:cNvSpPr>
          <p:nvPr/>
        </p:nvSpPr>
        <p:spPr bwMode="auto">
          <a:xfrm>
            <a:off x="6172200" y="2971800"/>
            <a:ext cx="1371600" cy="5334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Continuing Value</a:t>
            </a:r>
          </a:p>
        </p:txBody>
      </p:sp>
      <p:cxnSp>
        <p:nvCxnSpPr>
          <p:cNvPr id="18441" name="AutoShape 9"/>
          <p:cNvCxnSpPr>
            <a:cxnSpLocks noChangeShapeType="1"/>
            <a:stCxn id="18436" idx="2"/>
          </p:cNvCxnSpPr>
          <p:nvPr/>
        </p:nvCxnSpPr>
        <p:spPr bwMode="auto">
          <a:xfrm rot="5400000">
            <a:off x="1466850" y="2647950"/>
            <a:ext cx="228600" cy="17907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2" name="AutoShape 10"/>
          <p:cNvCxnSpPr>
            <a:cxnSpLocks noChangeShapeType="1"/>
            <a:stCxn id="18437" idx="2"/>
          </p:cNvCxnSpPr>
          <p:nvPr/>
        </p:nvCxnSpPr>
        <p:spPr bwMode="auto">
          <a:xfrm rot="5400000">
            <a:off x="1847850" y="2266950"/>
            <a:ext cx="457200" cy="27813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3" name="AutoShape 11"/>
          <p:cNvCxnSpPr>
            <a:cxnSpLocks noChangeShapeType="1"/>
            <a:stCxn id="18438" idx="2"/>
          </p:cNvCxnSpPr>
          <p:nvPr/>
        </p:nvCxnSpPr>
        <p:spPr bwMode="auto">
          <a:xfrm rot="5400000">
            <a:off x="2228850" y="1885950"/>
            <a:ext cx="685800" cy="37719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4" name="AutoShape 12"/>
          <p:cNvCxnSpPr>
            <a:cxnSpLocks noChangeShapeType="1"/>
            <a:stCxn id="18439" idx="2"/>
          </p:cNvCxnSpPr>
          <p:nvPr/>
        </p:nvCxnSpPr>
        <p:spPr bwMode="auto">
          <a:xfrm rot="5400000">
            <a:off x="2609850" y="1504950"/>
            <a:ext cx="914400" cy="47625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5" name="AutoShape 13"/>
          <p:cNvCxnSpPr>
            <a:cxnSpLocks noChangeShapeType="1"/>
            <a:stCxn id="18440" idx="2"/>
          </p:cNvCxnSpPr>
          <p:nvPr/>
        </p:nvCxnSpPr>
        <p:spPr bwMode="auto">
          <a:xfrm rot="5400000">
            <a:off x="3238500" y="952500"/>
            <a:ext cx="1066800" cy="61722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sp>
        <p:nvSpPr>
          <p:cNvPr id="18446" name="Text Box 14"/>
          <p:cNvSpPr txBox="1">
            <a:spLocks noChangeArrowheads="1"/>
          </p:cNvSpPr>
          <p:nvPr/>
        </p:nvSpPr>
        <p:spPr bwMode="auto">
          <a:xfrm>
            <a:off x="1524000" y="3962400"/>
            <a:ext cx="1828800" cy="27463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Discount Rate is WACC</a:t>
            </a:r>
          </a:p>
        </p:txBody>
      </p:sp>
      <p:sp>
        <p:nvSpPr>
          <p:cNvPr id="18447" name="Rectangle 15"/>
          <p:cNvSpPr>
            <a:spLocks noChangeArrowheads="1"/>
          </p:cNvSpPr>
          <p:nvPr/>
        </p:nvSpPr>
        <p:spPr bwMode="auto">
          <a:xfrm>
            <a:off x="457200" y="47244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Enterprise Value</a:t>
            </a:r>
          </a:p>
        </p:txBody>
      </p:sp>
      <p:sp>
        <p:nvSpPr>
          <p:cNvPr id="18448" name="Rectangle 16"/>
          <p:cNvSpPr>
            <a:spLocks noChangeArrowheads="1"/>
          </p:cNvSpPr>
          <p:nvPr/>
        </p:nvSpPr>
        <p:spPr bwMode="auto">
          <a:xfrm>
            <a:off x="457200" y="51816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Net Debt</a:t>
            </a:r>
          </a:p>
        </p:txBody>
      </p:sp>
      <p:sp>
        <p:nvSpPr>
          <p:cNvPr id="18449" name="Rectangle 17"/>
          <p:cNvSpPr>
            <a:spLocks noChangeArrowheads="1"/>
          </p:cNvSpPr>
          <p:nvPr/>
        </p:nvSpPr>
        <p:spPr bwMode="auto">
          <a:xfrm>
            <a:off x="457200" y="56388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Equity Value</a:t>
            </a:r>
          </a:p>
        </p:txBody>
      </p:sp>
      <p:sp>
        <p:nvSpPr>
          <p:cNvPr id="18450" name="Text Box 18"/>
          <p:cNvSpPr txBox="1">
            <a:spLocks noChangeArrowheads="1"/>
          </p:cNvSpPr>
          <p:nvPr/>
        </p:nvSpPr>
        <p:spPr bwMode="auto">
          <a:xfrm>
            <a:off x="6477000" y="5181600"/>
            <a:ext cx="1676400" cy="6397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Reference: Private Valuation; Valuation Mistakes</a:t>
            </a:r>
          </a:p>
        </p:txBody>
      </p:sp>
    </p:spTree>
    <p:extLst>
      <p:ext uri="{BB962C8B-B14F-4D97-AF65-F5344CB8AC3E}">
        <p14:creationId xmlns:p14="http://schemas.microsoft.com/office/powerpoint/2010/main" val="23012119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9"/>
          <p:cNvSpPr>
            <a:spLocks noChangeArrowheads="1"/>
          </p:cNvSpPr>
          <p:nvPr/>
        </p:nvSpPr>
        <p:spPr bwMode="auto">
          <a:xfrm>
            <a:off x="5791200" y="1371600"/>
            <a:ext cx="2667000" cy="4495800"/>
          </a:xfrm>
          <a:prstGeom prst="rect">
            <a:avLst/>
          </a:prstGeom>
          <a:solidFill>
            <a:schemeClr val="bg2"/>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dirty="0"/>
          </a:p>
        </p:txBody>
      </p:sp>
      <p:sp>
        <p:nvSpPr>
          <p:cNvPr id="19459" name="Rectangle 2"/>
          <p:cNvSpPr>
            <a:spLocks noGrp="1" noChangeArrowheads="1"/>
          </p:cNvSpPr>
          <p:nvPr>
            <p:ph type="title"/>
          </p:nvPr>
        </p:nvSpPr>
        <p:spPr/>
        <p:txBody>
          <a:bodyPr>
            <a:normAutofit fontScale="90000"/>
          </a:bodyPr>
          <a:lstStyle/>
          <a:p>
            <a:r>
              <a:rPr lang="en-US" altLang="en-US" dirty="0"/>
              <a:t>Equity Cash Flow, Debt Cash Flow, Free Cash Flow and</a:t>
            </a:r>
            <a:br>
              <a:rPr lang="en-US" altLang="en-US" dirty="0"/>
            </a:br>
            <a:r>
              <a:rPr lang="en-US" altLang="en-US" dirty="0"/>
              <a:t>Cost of Equity, Cost of Debt and WACC</a:t>
            </a:r>
          </a:p>
        </p:txBody>
      </p:sp>
      <p:sp>
        <p:nvSpPr>
          <p:cNvPr id="19460" name="Rectangle 4"/>
          <p:cNvSpPr>
            <a:spLocks noChangeArrowheads="1"/>
          </p:cNvSpPr>
          <p:nvPr/>
        </p:nvSpPr>
        <p:spPr bwMode="auto">
          <a:xfrm>
            <a:off x="914400" y="1676400"/>
            <a:ext cx="39624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dirty="0"/>
              <a:t>Equity Cash Flow and Value of Equity : </a:t>
            </a:r>
          </a:p>
          <a:p>
            <a:pPr algn="ctr"/>
            <a:r>
              <a:rPr lang="en-US" altLang="en-US" sz="1600" dirty="0"/>
              <a:t>Dividends less Equity Issued</a:t>
            </a:r>
          </a:p>
        </p:txBody>
      </p:sp>
      <p:sp>
        <p:nvSpPr>
          <p:cNvPr id="19461" name="Rectangle 5"/>
          <p:cNvSpPr>
            <a:spLocks noChangeArrowheads="1"/>
          </p:cNvSpPr>
          <p:nvPr/>
        </p:nvSpPr>
        <p:spPr bwMode="auto">
          <a:xfrm>
            <a:off x="914400" y="3124200"/>
            <a:ext cx="39624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dirty="0"/>
              <a:t>Debt Cash Flow and Market Value of Debt :</a:t>
            </a:r>
          </a:p>
          <a:p>
            <a:pPr algn="ctr"/>
            <a:r>
              <a:rPr lang="en-US" altLang="en-US" sz="1600" dirty="0"/>
              <a:t>Net Interest plus Net Debt Payments</a:t>
            </a:r>
          </a:p>
        </p:txBody>
      </p:sp>
      <p:sp>
        <p:nvSpPr>
          <p:cNvPr id="19462" name="Rectangle 6"/>
          <p:cNvSpPr>
            <a:spLocks noChangeArrowheads="1"/>
          </p:cNvSpPr>
          <p:nvPr/>
        </p:nvSpPr>
        <p:spPr bwMode="auto">
          <a:xfrm>
            <a:off x="838200" y="4800600"/>
            <a:ext cx="3962400" cy="685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dirty="0"/>
              <a:t>Free Cash Flow:</a:t>
            </a:r>
          </a:p>
          <a:p>
            <a:pPr algn="ctr"/>
            <a:r>
              <a:rPr lang="en-US" altLang="en-US" sz="1600" dirty="0"/>
              <a:t>EBITDA – Op Taxes – Cap Exp – WC Chg</a:t>
            </a:r>
          </a:p>
        </p:txBody>
      </p:sp>
      <p:sp>
        <p:nvSpPr>
          <p:cNvPr id="19463" name="Rectangle 7"/>
          <p:cNvSpPr>
            <a:spLocks noChangeArrowheads="1"/>
          </p:cNvSpPr>
          <p:nvPr/>
        </p:nvSpPr>
        <p:spPr bwMode="auto">
          <a:xfrm>
            <a:off x="6096000" y="1676400"/>
            <a:ext cx="21336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400" b="1" dirty="0"/>
              <a:t>Value of Equity</a:t>
            </a:r>
          </a:p>
          <a:p>
            <a:pPr algn="ctr"/>
            <a:r>
              <a:rPr lang="en-US" altLang="en-US" sz="1400" dirty="0"/>
              <a:t>PV of Cash Flows at</a:t>
            </a:r>
          </a:p>
          <a:p>
            <a:pPr algn="ctr"/>
            <a:r>
              <a:rPr lang="en-US" altLang="en-US" sz="1400" dirty="0"/>
              <a:t>Cost of Equity </a:t>
            </a:r>
          </a:p>
        </p:txBody>
      </p:sp>
      <p:sp>
        <p:nvSpPr>
          <p:cNvPr id="19464" name="Rectangle 10"/>
          <p:cNvSpPr>
            <a:spLocks noChangeArrowheads="1"/>
          </p:cNvSpPr>
          <p:nvPr/>
        </p:nvSpPr>
        <p:spPr bwMode="auto">
          <a:xfrm>
            <a:off x="6096000" y="3124200"/>
            <a:ext cx="21336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b="1" dirty="0"/>
              <a:t>Value of Debt</a:t>
            </a:r>
          </a:p>
          <a:p>
            <a:pPr algn="ctr"/>
            <a:r>
              <a:rPr lang="en-US" altLang="en-US" dirty="0"/>
              <a:t>PV of Cash Flows at</a:t>
            </a:r>
          </a:p>
          <a:p>
            <a:pPr algn="ctr"/>
            <a:r>
              <a:rPr lang="en-US" altLang="en-US" dirty="0"/>
              <a:t>Incremental Cost of Debt</a:t>
            </a:r>
          </a:p>
        </p:txBody>
      </p:sp>
      <p:sp>
        <p:nvSpPr>
          <p:cNvPr id="19465" name="Rectangle 11"/>
          <p:cNvSpPr>
            <a:spLocks noChangeArrowheads="1"/>
          </p:cNvSpPr>
          <p:nvPr/>
        </p:nvSpPr>
        <p:spPr bwMode="auto">
          <a:xfrm>
            <a:off x="2286000" y="2438400"/>
            <a:ext cx="12192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2000" dirty="0"/>
              <a:t>+</a:t>
            </a:r>
          </a:p>
        </p:txBody>
      </p:sp>
      <p:sp>
        <p:nvSpPr>
          <p:cNvPr id="19466" name="Rectangle 12"/>
          <p:cNvSpPr>
            <a:spLocks noChangeArrowheads="1"/>
          </p:cNvSpPr>
          <p:nvPr/>
        </p:nvSpPr>
        <p:spPr bwMode="auto">
          <a:xfrm>
            <a:off x="6629400" y="2514600"/>
            <a:ext cx="8382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dirty="0"/>
              <a:t>+</a:t>
            </a:r>
          </a:p>
        </p:txBody>
      </p:sp>
      <p:sp>
        <p:nvSpPr>
          <p:cNvPr id="19467" name="Rectangle 13"/>
          <p:cNvSpPr>
            <a:spLocks noChangeArrowheads="1"/>
          </p:cNvSpPr>
          <p:nvPr/>
        </p:nvSpPr>
        <p:spPr bwMode="auto">
          <a:xfrm>
            <a:off x="2362200" y="4191000"/>
            <a:ext cx="11430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dirty="0"/>
              <a:t>=</a:t>
            </a:r>
          </a:p>
        </p:txBody>
      </p:sp>
      <p:sp>
        <p:nvSpPr>
          <p:cNvPr id="19468" name="Rectangle 14"/>
          <p:cNvSpPr>
            <a:spLocks noChangeArrowheads="1"/>
          </p:cNvSpPr>
          <p:nvPr/>
        </p:nvSpPr>
        <p:spPr bwMode="auto">
          <a:xfrm>
            <a:off x="6019800" y="4800600"/>
            <a:ext cx="2133600" cy="685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b="1" dirty="0"/>
              <a:t>Value of Enterprise</a:t>
            </a:r>
          </a:p>
          <a:p>
            <a:pPr algn="ctr"/>
            <a:r>
              <a:rPr lang="en-US" altLang="en-US" dirty="0"/>
              <a:t>PV of Cash Flows</a:t>
            </a:r>
          </a:p>
          <a:p>
            <a:pPr algn="ctr"/>
            <a:r>
              <a:rPr lang="en-US" altLang="en-US" dirty="0"/>
              <a:t>At WACC</a:t>
            </a:r>
          </a:p>
        </p:txBody>
      </p:sp>
      <p:sp>
        <p:nvSpPr>
          <p:cNvPr id="19469" name="Line 15"/>
          <p:cNvSpPr>
            <a:spLocks noChangeShapeType="1"/>
          </p:cNvSpPr>
          <p:nvPr/>
        </p:nvSpPr>
        <p:spPr bwMode="auto">
          <a:xfrm>
            <a:off x="5334000" y="1981200"/>
            <a:ext cx="304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19470" name="Line 16"/>
          <p:cNvSpPr>
            <a:spLocks noChangeShapeType="1"/>
          </p:cNvSpPr>
          <p:nvPr/>
        </p:nvSpPr>
        <p:spPr bwMode="auto">
          <a:xfrm>
            <a:off x="5257800" y="3429000"/>
            <a:ext cx="3810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19471" name="Line 17"/>
          <p:cNvSpPr>
            <a:spLocks noChangeShapeType="1"/>
          </p:cNvSpPr>
          <p:nvPr/>
        </p:nvSpPr>
        <p:spPr bwMode="auto">
          <a:xfrm>
            <a:off x="5257800" y="5105400"/>
            <a:ext cx="304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19472" name="Rectangle 18"/>
          <p:cNvSpPr>
            <a:spLocks noChangeArrowheads="1"/>
          </p:cNvSpPr>
          <p:nvPr/>
        </p:nvSpPr>
        <p:spPr bwMode="auto">
          <a:xfrm>
            <a:off x="6705600" y="4114800"/>
            <a:ext cx="7620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dirty="0"/>
              <a:t>=</a:t>
            </a:r>
          </a:p>
        </p:txBody>
      </p:sp>
      <p:sp>
        <p:nvSpPr>
          <p:cNvPr id="19473" name="Line 20"/>
          <p:cNvSpPr>
            <a:spLocks noChangeShapeType="1"/>
          </p:cNvSpPr>
          <p:nvPr/>
        </p:nvSpPr>
        <p:spPr bwMode="auto">
          <a:xfrm flipH="1">
            <a:off x="381000" y="3962400"/>
            <a:ext cx="80010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4100240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
          <p:cNvSpPr>
            <a:spLocks noChangeArrowheads="1"/>
          </p:cNvSpPr>
          <p:nvPr/>
        </p:nvSpPr>
        <p:spPr bwMode="auto">
          <a:xfrm>
            <a:off x="2133600" y="2590800"/>
            <a:ext cx="2514600" cy="762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dirty="0"/>
          </a:p>
        </p:txBody>
      </p:sp>
      <p:sp>
        <p:nvSpPr>
          <p:cNvPr id="88067" name="Rectangle 2"/>
          <p:cNvSpPr>
            <a:spLocks noGrp="1" noChangeArrowheads="1"/>
          </p:cNvSpPr>
          <p:nvPr>
            <p:ph type="title"/>
          </p:nvPr>
        </p:nvSpPr>
        <p:spPr/>
        <p:txBody>
          <a:bodyPr/>
          <a:lstStyle/>
          <a:p>
            <a:r>
              <a:rPr lang="en-US" altLang="en-US" dirty="0"/>
              <a:t>Terminal Value in Corporate Model</a:t>
            </a:r>
          </a:p>
        </p:txBody>
      </p:sp>
      <p:sp>
        <p:nvSpPr>
          <p:cNvPr id="88068" name="Line 4"/>
          <p:cNvSpPr>
            <a:spLocks noChangeShapeType="1"/>
          </p:cNvSpPr>
          <p:nvPr/>
        </p:nvSpPr>
        <p:spPr bwMode="auto">
          <a:xfrm>
            <a:off x="1981200" y="2209800"/>
            <a:ext cx="0" cy="2743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88069" name="Line 5"/>
          <p:cNvSpPr>
            <a:spLocks noChangeShapeType="1"/>
          </p:cNvSpPr>
          <p:nvPr/>
        </p:nvSpPr>
        <p:spPr bwMode="auto">
          <a:xfrm>
            <a:off x="4800600" y="2209800"/>
            <a:ext cx="0" cy="2743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88070" name="Line 6"/>
          <p:cNvSpPr>
            <a:spLocks noChangeShapeType="1"/>
          </p:cNvSpPr>
          <p:nvPr/>
        </p:nvSpPr>
        <p:spPr bwMode="auto">
          <a:xfrm>
            <a:off x="1981200" y="2286000"/>
            <a:ext cx="26670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71" name="Text Box 7"/>
          <p:cNvSpPr txBox="1">
            <a:spLocks noChangeArrowheads="1"/>
          </p:cNvSpPr>
          <p:nvPr/>
        </p:nvSpPr>
        <p:spPr bwMode="auto">
          <a:xfrm>
            <a:off x="2209800" y="26670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sz="1800" dirty="0"/>
              <a:t>Explicit Forecast Period</a:t>
            </a:r>
          </a:p>
        </p:txBody>
      </p:sp>
      <p:sp>
        <p:nvSpPr>
          <p:cNvPr id="88072" name="Rectangle 9"/>
          <p:cNvSpPr>
            <a:spLocks noChangeArrowheads="1"/>
          </p:cNvSpPr>
          <p:nvPr/>
        </p:nvSpPr>
        <p:spPr bwMode="auto">
          <a:xfrm>
            <a:off x="5105400" y="2590800"/>
            <a:ext cx="2209800" cy="9144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800" dirty="0"/>
              <a:t>Terminal</a:t>
            </a:r>
            <a:r>
              <a:rPr lang="en-US" altLang="en-US" sz="1600" dirty="0"/>
              <a:t> Value</a:t>
            </a:r>
          </a:p>
        </p:txBody>
      </p:sp>
      <p:sp>
        <p:nvSpPr>
          <p:cNvPr id="88073" name="Line 11"/>
          <p:cNvSpPr>
            <a:spLocks noChangeShapeType="1"/>
          </p:cNvSpPr>
          <p:nvPr/>
        </p:nvSpPr>
        <p:spPr bwMode="auto">
          <a:xfrm>
            <a:off x="4953000" y="2286000"/>
            <a:ext cx="24384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74" name="Text Box 12"/>
          <p:cNvSpPr txBox="1">
            <a:spLocks noChangeArrowheads="1"/>
          </p:cNvSpPr>
          <p:nvPr/>
        </p:nvSpPr>
        <p:spPr bwMode="auto">
          <a:xfrm>
            <a:off x="4038600" y="3657600"/>
            <a:ext cx="685800" cy="274638"/>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Year t</a:t>
            </a:r>
          </a:p>
        </p:txBody>
      </p:sp>
      <p:sp>
        <p:nvSpPr>
          <p:cNvPr id="88075" name="Text Box 13"/>
          <p:cNvSpPr txBox="1">
            <a:spLocks noChangeArrowheads="1"/>
          </p:cNvSpPr>
          <p:nvPr/>
        </p:nvSpPr>
        <p:spPr bwMode="auto">
          <a:xfrm>
            <a:off x="6553200" y="3657600"/>
            <a:ext cx="762000" cy="274638"/>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Infinity</a:t>
            </a:r>
          </a:p>
        </p:txBody>
      </p:sp>
      <p:sp>
        <p:nvSpPr>
          <p:cNvPr id="88076" name="Line 14"/>
          <p:cNvSpPr>
            <a:spLocks noChangeShapeType="1"/>
          </p:cNvSpPr>
          <p:nvPr/>
        </p:nvSpPr>
        <p:spPr bwMode="auto">
          <a:xfrm flipH="1">
            <a:off x="4800600" y="3886200"/>
            <a:ext cx="2209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77" name="Text Box 15"/>
          <p:cNvSpPr txBox="1">
            <a:spLocks noChangeArrowheads="1"/>
          </p:cNvSpPr>
          <p:nvPr/>
        </p:nvSpPr>
        <p:spPr bwMode="auto">
          <a:xfrm>
            <a:off x="5334000" y="4114800"/>
            <a:ext cx="1676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Step 1: PV to year t – End of period t, so Gordon’s method must use t+1 cash flows</a:t>
            </a:r>
          </a:p>
        </p:txBody>
      </p:sp>
      <p:sp>
        <p:nvSpPr>
          <p:cNvPr id="88078" name="Line 16"/>
          <p:cNvSpPr>
            <a:spLocks noChangeShapeType="1"/>
          </p:cNvSpPr>
          <p:nvPr/>
        </p:nvSpPr>
        <p:spPr bwMode="auto">
          <a:xfrm flipH="1">
            <a:off x="1981200" y="3886200"/>
            <a:ext cx="27432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79" name="Text Box 17"/>
          <p:cNvSpPr txBox="1">
            <a:spLocks noChangeArrowheads="1"/>
          </p:cNvSpPr>
          <p:nvPr/>
        </p:nvSpPr>
        <p:spPr bwMode="auto">
          <a:xfrm>
            <a:off x="2590800" y="4038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Step 2: PV from Year t to current year</a:t>
            </a:r>
          </a:p>
        </p:txBody>
      </p:sp>
      <p:sp>
        <p:nvSpPr>
          <p:cNvPr id="88080" name="Line 18"/>
          <p:cNvSpPr>
            <a:spLocks noChangeShapeType="1"/>
          </p:cNvSpPr>
          <p:nvPr/>
        </p:nvSpPr>
        <p:spPr bwMode="auto">
          <a:xfrm>
            <a:off x="3505200" y="3429000"/>
            <a:ext cx="0" cy="1524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81" name="Line 19"/>
          <p:cNvSpPr>
            <a:spLocks noChangeShapeType="1"/>
          </p:cNvSpPr>
          <p:nvPr/>
        </p:nvSpPr>
        <p:spPr bwMode="auto">
          <a:xfrm flipH="1">
            <a:off x="2057400" y="3581400"/>
            <a:ext cx="1447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82" name="Text Box 20"/>
          <p:cNvSpPr txBox="1">
            <a:spLocks noChangeArrowheads="1"/>
          </p:cNvSpPr>
          <p:nvPr/>
        </p:nvSpPr>
        <p:spPr bwMode="auto">
          <a:xfrm>
            <a:off x="3581400" y="3352800"/>
            <a:ext cx="990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PV of Cash</a:t>
            </a:r>
          </a:p>
        </p:txBody>
      </p:sp>
      <p:sp>
        <p:nvSpPr>
          <p:cNvPr id="88083" name="Text Box 21"/>
          <p:cNvSpPr txBox="1">
            <a:spLocks noChangeArrowheads="1"/>
          </p:cNvSpPr>
          <p:nvPr/>
        </p:nvSpPr>
        <p:spPr bwMode="auto">
          <a:xfrm>
            <a:off x="1447800" y="49530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Valuation Date</a:t>
            </a:r>
          </a:p>
        </p:txBody>
      </p:sp>
      <p:sp>
        <p:nvSpPr>
          <p:cNvPr id="88084" name="Line 22"/>
          <p:cNvSpPr>
            <a:spLocks noChangeShapeType="1"/>
          </p:cNvSpPr>
          <p:nvPr/>
        </p:nvSpPr>
        <p:spPr bwMode="auto">
          <a:xfrm>
            <a:off x="457200" y="2133600"/>
            <a:ext cx="0" cy="2895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88085" name="Rectangle 23"/>
          <p:cNvSpPr>
            <a:spLocks noChangeArrowheads="1"/>
          </p:cNvSpPr>
          <p:nvPr/>
        </p:nvSpPr>
        <p:spPr bwMode="auto">
          <a:xfrm>
            <a:off x="609600" y="2590800"/>
            <a:ext cx="1219200" cy="8382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800" dirty="0"/>
              <a:t>History</a:t>
            </a:r>
          </a:p>
        </p:txBody>
      </p:sp>
      <p:sp>
        <p:nvSpPr>
          <p:cNvPr id="88086" name="Text Box 25"/>
          <p:cNvSpPr txBox="1">
            <a:spLocks noChangeArrowheads="1"/>
          </p:cNvSpPr>
          <p:nvPr/>
        </p:nvSpPr>
        <p:spPr bwMode="auto">
          <a:xfrm>
            <a:off x="7696200" y="1828800"/>
            <a:ext cx="1066800" cy="82391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Gordon’s </a:t>
            </a:r>
          </a:p>
          <a:p>
            <a:pPr algn="ctr">
              <a:spcBef>
                <a:spcPct val="50000"/>
              </a:spcBef>
            </a:pPr>
            <a:r>
              <a:rPr lang="en-US" altLang="en-US" dirty="0"/>
              <a:t>CFt x (1+g)/</a:t>
            </a:r>
          </a:p>
          <a:p>
            <a:pPr algn="ctr">
              <a:spcBef>
                <a:spcPct val="50000"/>
              </a:spcBef>
            </a:pPr>
            <a:r>
              <a:rPr lang="en-US" altLang="en-US" dirty="0"/>
              <a:t>(WACC-g)</a:t>
            </a:r>
          </a:p>
        </p:txBody>
      </p:sp>
      <p:sp>
        <p:nvSpPr>
          <p:cNvPr id="88087" name="Text Box 26"/>
          <p:cNvSpPr txBox="1">
            <a:spLocks noChangeArrowheads="1"/>
          </p:cNvSpPr>
          <p:nvPr/>
        </p:nvSpPr>
        <p:spPr bwMode="auto">
          <a:xfrm>
            <a:off x="7620000" y="2895600"/>
            <a:ext cx="1066800" cy="10969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EV/EBITDA that Reflects</a:t>
            </a:r>
          </a:p>
          <a:p>
            <a:pPr algn="ctr">
              <a:spcBef>
                <a:spcPct val="50000"/>
              </a:spcBef>
            </a:pPr>
            <a:r>
              <a:rPr lang="en-US" altLang="en-US" dirty="0"/>
              <a:t>Long-term Growth Rate and ROIC</a:t>
            </a:r>
          </a:p>
        </p:txBody>
      </p:sp>
      <p:sp>
        <p:nvSpPr>
          <p:cNvPr id="88088" name="Text Box 27"/>
          <p:cNvSpPr txBox="1">
            <a:spLocks noChangeArrowheads="1"/>
          </p:cNvSpPr>
          <p:nvPr/>
        </p:nvSpPr>
        <p:spPr bwMode="auto">
          <a:xfrm>
            <a:off x="7696200" y="4267200"/>
            <a:ext cx="9906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Market to Book Ratio that Reflects Long-term ROE</a:t>
            </a:r>
          </a:p>
        </p:txBody>
      </p:sp>
      <p:sp>
        <p:nvSpPr>
          <p:cNvPr id="88089" name="Line 28"/>
          <p:cNvSpPr>
            <a:spLocks noChangeShapeType="1"/>
          </p:cNvSpPr>
          <p:nvPr/>
        </p:nvSpPr>
        <p:spPr bwMode="auto">
          <a:xfrm flipH="1">
            <a:off x="7315200" y="2286000"/>
            <a:ext cx="381000" cy="4572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0" name="Line 29"/>
          <p:cNvSpPr>
            <a:spLocks noChangeShapeType="1"/>
          </p:cNvSpPr>
          <p:nvPr/>
        </p:nvSpPr>
        <p:spPr bwMode="auto">
          <a:xfrm flipH="1" flipV="1">
            <a:off x="7391400" y="3200400"/>
            <a:ext cx="2286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1" name="Line 30"/>
          <p:cNvSpPr>
            <a:spLocks noChangeShapeType="1"/>
          </p:cNvSpPr>
          <p:nvPr/>
        </p:nvSpPr>
        <p:spPr bwMode="auto">
          <a:xfrm flipH="1" flipV="1">
            <a:off x="7315200" y="3352800"/>
            <a:ext cx="381000" cy="1371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2" name="Line 31"/>
          <p:cNvSpPr>
            <a:spLocks noChangeShapeType="1"/>
          </p:cNvSpPr>
          <p:nvPr/>
        </p:nvSpPr>
        <p:spPr bwMode="auto">
          <a:xfrm>
            <a:off x="457200" y="2286000"/>
            <a:ext cx="1447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3" name="Text Box 32"/>
          <p:cNvSpPr txBox="1">
            <a:spLocks noChangeArrowheads="1"/>
          </p:cNvSpPr>
          <p:nvPr/>
        </p:nvSpPr>
        <p:spPr bwMode="auto">
          <a:xfrm>
            <a:off x="3352800" y="4724400"/>
            <a:ext cx="18288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Make sure Cash Flow in period t reflects realistic ROIC, Working Capital that reflects long-term growth and realistic capital expenditures</a:t>
            </a:r>
          </a:p>
        </p:txBody>
      </p:sp>
      <p:sp>
        <p:nvSpPr>
          <p:cNvPr id="88094" name="Line 33"/>
          <p:cNvSpPr>
            <a:spLocks noChangeShapeType="1"/>
          </p:cNvSpPr>
          <p:nvPr/>
        </p:nvSpPr>
        <p:spPr bwMode="auto">
          <a:xfrm flipV="1">
            <a:off x="4343400" y="4038600"/>
            <a:ext cx="381000" cy="685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5" name="Line 34"/>
          <p:cNvSpPr>
            <a:spLocks noChangeShapeType="1"/>
          </p:cNvSpPr>
          <p:nvPr/>
        </p:nvSpPr>
        <p:spPr bwMode="auto">
          <a:xfrm>
            <a:off x="4953000" y="2209800"/>
            <a:ext cx="0" cy="2514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88096" name="Line 37"/>
          <p:cNvSpPr>
            <a:spLocks noChangeShapeType="1"/>
          </p:cNvSpPr>
          <p:nvPr/>
        </p:nvSpPr>
        <p:spPr bwMode="auto">
          <a:xfrm flipH="1">
            <a:off x="4876800" y="1828800"/>
            <a:ext cx="228600" cy="381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7" name="Text Box 39"/>
          <p:cNvSpPr txBox="1">
            <a:spLocks noChangeArrowheads="1"/>
          </p:cNvSpPr>
          <p:nvPr/>
        </p:nvSpPr>
        <p:spPr bwMode="auto">
          <a:xfrm>
            <a:off x="5181600" y="1371600"/>
            <a:ext cx="1600200" cy="639763"/>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Year after explicit period to establish stable cash flows</a:t>
            </a:r>
          </a:p>
        </p:txBody>
      </p:sp>
    </p:spTree>
    <p:extLst>
      <p:ext uri="{BB962C8B-B14F-4D97-AF65-F5344CB8AC3E}">
        <p14:creationId xmlns:p14="http://schemas.microsoft.com/office/powerpoint/2010/main" val="35785248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31511B-CD9E-4912-9231-A697C7C15641}"/>
              </a:ext>
            </a:extLst>
          </p:cNvPr>
          <p:cNvSpPr>
            <a:spLocks noGrp="1"/>
          </p:cNvSpPr>
          <p:nvPr>
            <p:ph type="title"/>
          </p:nvPr>
        </p:nvSpPr>
        <p:spPr/>
        <p:txBody>
          <a:bodyPr/>
          <a:lstStyle/>
          <a:p>
            <a:r>
              <a:rPr lang="en-US" dirty="0"/>
              <a:t>Presentation of DCF</a:t>
            </a:r>
          </a:p>
        </p:txBody>
      </p:sp>
      <p:pic>
        <p:nvPicPr>
          <p:cNvPr id="5" name="Content Placeholder 4">
            <a:extLst>
              <a:ext uri="{FF2B5EF4-FFF2-40B4-BE49-F238E27FC236}">
                <a16:creationId xmlns:a16="http://schemas.microsoft.com/office/drawing/2014/main" id="{522E189E-E8D1-4829-8092-1D63CA64E971}"/>
              </a:ext>
            </a:extLst>
          </p:cNvPr>
          <p:cNvPicPr>
            <a:picLocks noGrp="1" noChangeAspect="1"/>
          </p:cNvPicPr>
          <p:nvPr>
            <p:ph idx="1"/>
          </p:nvPr>
        </p:nvPicPr>
        <p:blipFill>
          <a:blip r:embed="rId2"/>
          <a:stretch>
            <a:fillRect/>
          </a:stretch>
        </p:blipFill>
        <p:spPr>
          <a:xfrm>
            <a:off x="1179337" y="1443714"/>
            <a:ext cx="6801200" cy="4553184"/>
          </a:xfrm>
          <a:prstGeom prst="rect">
            <a:avLst/>
          </a:prstGeom>
        </p:spPr>
      </p:pic>
    </p:spTree>
    <p:extLst>
      <p:ext uri="{BB962C8B-B14F-4D97-AF65-F5344CB8AC3E}">
        <p14:creationId xmlns:p14="http://schemas.microsoft.com/office/powerpoint/2010/main" val="14575313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6BB4-18FF-4421-9DC3-23D92197025B}"/>
              </a:ext>
            </a:extLst>
          </p:cNvPr>
          <p:cNvSpPr>
            <a:spLocks noGrp="1"/>
          </p:cNvSpPr>
          <p:nvPr>
            <p:ph type="title"/>
          </p:nvPr>
        </p:nvSpPr>
        <p:spPr/>
        <p:txBody>
          <a:bodyPr/>
          <a:lstStyle/>
          <a:p>
            <a:r>
              <a:rPr lang="en-029" dirty="0"/>
              <a:t>Terminal Value Methods</a:t>
            </a:r>
          </a:p>
        </p:txBody>
      </p:sp>
    </p:spTree>
    <p:extLst>
      <p:ext uri="{BB962C8B-B14F-4D97-AF65-F5344CB8AC3E}">
        <p14:creationId xmlns:p14="http://schemas.microsoft.com/office/powerpoint/2010/main" val="24708675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11F6A9BC-27B1-469D-8434-6CFF9B850146}"/>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dirty="0">
                <a:solidFill>
                  <a:srgbClr val="FFFFFF"/>
                </a:solidFill>
                <a:latin typeface="+mj-lt"/>
                <a:cs typeface="+mj-cs"/>
              </a:rPr>
              <a:t>Five</a:t>
            </a:r>
            <a:r>
              <a:rPr lang="en-US" sz="3500" kern="1200" dirty="0">
                <a:solidFill>
                  <a:srgbClr val="FFFFFF"/>
                </a:solidFill>
                <a:latin typeface="+mj-lt"/>
                <a:ea typeface="+mj-ea"/>
                <a:cs typeface="+mj-cs"/>
              </a:rPr>
              <a:t> Terminal Value Methods</a:t>
            </a:r>
          </a:p>
        </p:txBody>
      </p:sp>
      <p:sp>
        <p:nvSpPr>
          <p:cNvPr id="2" name="Content Placeholder 1">
            <a:extLst>
              <a:ext uri="{FF2B5EF4-FFF2-40B4-BE49-F238E27FC236}">
                <a16:creationId xmlns:a16="http://schemas.microsoft.com/office/drawing/2014/main" id="{F1C247B1-1ACE-4698-A498-F9905819F0EB}"/>
              </a:ext>
            </a:extLst>
          </p:cNvPr>
          <p:cNvSpPr>
            <a:spLocks noGrp="1"/>
          </p:cNvSpPr>
          <p:nvPr>
            <p:ph idx="1"/>
          </p:nvPr>
        </p:nvSpPr>
        <p:spPr>
          <a:xfrm>
            <a:off x="1018309" y="2462646"/>
            <a:ext cx="7304741" cy="3906732"/>
          </a:xfrm>
        </p:spPr>
        <p:txBody>
          <a:bodyPr vert="horz" lIns="91440" tIns="45720" rIns="91440" bIns="45720" rtlCol="0" anchor="ctr">
            <a:normAutofit/>
          </a:bodyPr>
          <a:lstStyle/>
          <a:p>
            <a:pPr marL="0" indent="0">
              <a:buNone/>
            </a:pPr>
            <a:r>
              <a:rPr lang="en-US" sz="2100" dirty="0">
                <a:latin typeface="+mn-lt"/>
                <a:cs typeface="+mn-cs"/>
              </a:rPr>
              <a:t>Demonstrate five different terminal value approaches that </a:t>
            </a:r>
            <a:r>
              <a:rPr lang="en-US" sz="2100" dirty="0" err="1">
                <a:latin typeface="+mn-lt"/>
                <a:cs typeface="+mn-cs"/>
              </a:rPr>
              <a:t>inclue</a:t>
            </a:r>
            <a:r>
              <a:rPr lang="en-US" sz="2100" dirty="0">
                <a:latin typeface="+mn-lt"/>
                <a:cs typeface="+mn-cs"/>
              </a:rPr>
              <a:t>:</a:t>
            </a:r>
          </a:p>
          <a:p>
            <a:pPr marL="742950" indent="-457200">
              <a:buFont typeface="+mj-lt"/>
              <a:buAutoNum type="arabicParenR"/>
            </a:pPr>
            <a:r>
              <a:rPr lang="en-US" sz="2100" dirty="0">
                <a:latin typeface="+mn-lt"/>
                <a:cs typeface="+mn-cs"/>
              </a:rPr>
              <a:t>The growth rate method;</a:t>
            </a:r>
          </a:p>
          <a:p>
            <a:pPr marL="742950" indent="-457200">
              <a:buFont typeface="+mj-lt"/>
              <a:buAutoNum type="arabicParenR"/>
            </a:pPr>
            <a:r>
              <a:rPr lang="en-US" sz="2100" dirty="0">
                <a:latin typeface="+mn-lt"/>
                <a:cs typeface="+mn-cs"/>
              </a:rPr>
              <a:t>Use of multiples like the EV/EBITDA multiples ;and,</a:t>
            </a:r>
          </a:p>
          <a:p>
            <a:pPr marL="742950" indent="-457200">
              <a:buFont typeface="+mj-lt"/>
              <a:buAutoNum type="arabicParenR"/>
            </a:pPr>
            <a:r>
              <a:rPr lang="en-US" sz="2100" dirty="0">
                <a:latin typeface="+mn-lt"/>
                <a:cs typeface="+mn-cs"/>
              </a:rPr>
              <a:t>The Value Driver Method starting with NOPAT </a:t>
            </a:r>
          </a:p>
          <a:p>
            <a:pPr marL="1085850" lvl="1" indent="-342900"/>
            <a:r>
              <a:rPr lang="en-US" sz="1700" dirty="0">
                <a:latin typeface="+mn-lt"/>
                <a:cs typeface="+mn-cs"/>
              </a:rPr>
              <a:t>TV = NOPAT x (1-g/ROIC)/(WACC-g)</a:t>
            </a:r>
          </a:p>
          <a:p>
            <a:pPr marL="742950" indent="-457200">
              <a:buFont typeface="+mj-lt"/>
              <a:buAutoNum type="arabicParenR"/>
            </a:pPr>
            <a:r>
              <a:rPr lang="en-US" sz="2100" dirty="0">
                <a:latin typeface="+mn-lt"/>
                <a:cs typeface="+mn-cs"/>
              </a:rPr>
              <a:t>The Value Driver Method Starting with Invested Capital x ROIC </a:t>
            </a:r>
          </a:p>
          <a:p>
            <a:pPr marL="1085850" lvl="1" indent="-342900"/>
            <a:r>
              <a:rPr lang="en-US" sz="1700" dirty="0">
                <a:latin typeface="+mn-lt"/>
                <a:cs typeface="+mn-cs"/>
              </a:rPr>
              <a:t>TV = New ROIC x Invested Capital x (1-g/ROIC)/(WACC-g)</a:t>
            </a:r>
          </a:p>
          <a:p>
            <a:pPr marL="742950" indent="-457200">
              <a:buFont typeface="+mj-lt"/>
              <a:buAutoNum type="arabicParenR"/>
            </a:pPr>
            <a:r>
              <a:rPr lang="en-US" sz="2100" dirty="0">
                <a:latin typeface="+mn-lt"/>
                <a:cs typeface="+mn-cs"/>
              </a:rPr>
              <a:t>The Value Driver Method with Interpolation for growth and ROIC using the ROIC x Invested Capital Method Above</a:t>
            </a:r>
          </a:p>
          <a:p>
            <a:endParaRPr lang="en-US" sz="2100" dirty="0">
              <a:latin typeface="+mn-lt"/>
              <a:cs typeface="+mn-cs"/>
            </a:endParaRPr>
          </a:p>
        </p:txBody>
      </p:sp>
    </p:spTree>
    <p:extLst>
      <p:ext uri="{BB962C8B-B14F-4D97-AF65-F5344CB8AC3E}">
        <p14:creationId xmlns:p14="http://schemas.microsoft.com/office/powerpoint/2010/main" val="22295931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D02E24BF-2C11-4FF4-936B-BEA253E09208}"/>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In DCF, Terminal Cash Flow is the Key</a:t>
            </a:r>
          </a:p>
        </p:txBody>
      </p:sp>
      <p:sp>
        <p:nvSpPr>
          <p:cNvPr id="2" name="Content Placeholder 1">
            <a:extLst>
              <a:ext uri="{FF2B5EF4-FFF2-40B4-BE49-F238E27FC236}">
                <a16:creationId xmlns:a16="http://schemas.microsoft.com/office/drawing/2014/main" id="{0A3265A1-7D58-482C-BA19-CBEFF9D9BD0C}"/>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a:latin typeface="+mn-lt"/>
                <a:cs typeface="+mn-cs"/>
              </a:rPr>
              <a:t>The DCF makes a forecast that in theory is supposed to reach some kind of stable cash flow (as if there is any day in your life that your life is stable and will stay like that).</a:t>
            </a:r>
          </a:p>
          <a:p>
            <a:r>
              <a:rPr lang="en-US" sz="2100">
                <a:latin typeface="+mn-lt"/>
                <a:cs typeface="+mn-cs"/>
              </a:rPr>
              <a:t>Most of the value should come from the terminal period – this is like buying a stock, holding it for dividends and then selling it.  Your final result will be driven by the capital gain.</a:t>
            </a:r>
          </a:p>
          <a:p>
            <a:r>
              <a:rPr lang="en-US" sz="2100">
                <a:latin typeface="+mn-lt"/>
                <a:cs typeface="+mn-cs"/>
              </a:rPr>
              <a:t>Methods for computing terminal value and deriving stable long-term cash flows are the real issue in applying the DCF, whether for a financial company or for an industrial company.</a:t>
            </a:r>
          </a:p>
        </p:txBody>
      </p:sp>
      <p:sp>
        <p:nvSpPr>
          <p:cNvPr id="4" name="Slide Number Placeholder 3">
            <a:extLst>
              <a:ext uri="{FF2B5EF4-FFF2-40B4-BE49-F238E27FC236}">
                <a16:creationId xmlns:a16="http://schemas.microsoft.com/office/drawing/2014/main" id="{40E6DD2C-D340-435E-9C40-7E92BE6138E0}"/>
              </a:ext>
            </a:extLst>
          </p:cNvPr>
          <p:cNvSpPr>
            <a:spLocks noGrp="1"/>
          </p:cNvSpPr>
          <p:nvPr>
            <p:ph type="sldNum" sz="quarter" idx="12"/>
          </p:nvPr>
        </p:nvSpPr>
        <p:spPr>
          <a:xfrm>
            <a:off x="8030718" y="6382512"/>
            <a:ext cx="514350" cy="320040"/>
          </a:xfrm>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tint val="75000"/>
                  </a:schemeClr>
                </a:solidFill>
              </a:rPr>
              <a:pPr algn="r" defTabSz="914400">
                <a:spcAft>
                  <a:spcPts val="600"/>
                </a:spcAft>
              </a:pPr>
              <a:t>169</a:t>
            </a:fld>
            <a:endParaRPr lang="en-US" altLang="ko-KR" sz="900">
              <a:solidFill>
                <a:schemeClr val="tx1">
                  <a:tint val="75000"/>
                </a:schemeClr>
              </a:solidFill>
            </a:endParaRPr>
          </a:p>
        </p:txBody>
      </p:sp>
    </p:spTree>
    <p:extLst>
      <p:ext uri="{BB962C8B-B14F-4D97-AF65-F5344CB8AC3E}">
        <p14:creationId xmlns:p14="http://schemas.microsoft.com/office/powerpoint/2010/main" val="3848256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FEBD3C-8C10-428A-9C14-7D861C420ED0}"/>
              </a:ext>
            </a:extLst>
          </p:cNvPr>
          <p:cNvSpPr>
            <a:spLocks noGrp="1"/>
          </p:cNvSpPr>
          <p:nvPr>
            <p:ph idx="1"/>
          </p:nvPr>
        </p:nvSpPr>
        <p:spPr>
          <a:xfrm>
            <a:off x="628650" y="1564327"/>
            <a:ext cx="7902608" cy="4913771"/>
          </a:xfrm>
        </p:spPr>
        <p:txBody>
          <a:bodyPr>
            <a:normAutofit fontScale="85000" lnSpcReduction="10000"/>
          </a:bodyPr>
          <a:lstStyle/>
          <a:p>
            <a:r>
              <a:rPr lang="en-US" dirty="0"/>
              <a:t>There are a few things we should agreed on.  One is that valuation comes from two things – estimates of future cash flow and risk of that cash flow.  </a:t>
            </a:r>
          </a:p>
          <a:p>
            <a:pPr lvl="1"/>
            <a:r>
              <a:rPr lang="en-US" dirty="0"/>
              <a:t>The cash flow could be equity cash flow – dividends; debt cash flow – debt service; free cash flow etc. </a:t>
            </a:r>
          </a:p>
          <a:p>
            <a:pPr lvl="1"/>
            <a:r>
              <a:rPr lang="en-US" dirty="0"/>
              <a:t>Adjusting the cash flow for risk requires discounting at a cost of capital that is adjusted for risk. </a:t>
            </a:r>
          </a:p>
          <a:p>
            <a:r>
              <a:rPr lang="en-US" dirty="0"/>
              <a:t>An acquisition produces cash flow and that cash flow can have different levels of risk.  As such, an acquisition can be viewed as a standard valuation problem with a few exceptions.</a:t>
            </a:r>
          </a:p>
          <a:p>
            <a:endParaRPr lang="en-US" dirty="0"/>
          </a:p>
          <a:p>
            <a:r>
              <a:rPr lang="en-US" dirty="0"/>
              <a:t>Valuation </a:t>
            </a:r>
            <a:r>
              <a:rPr lang="en-US" dirty="0">
                <a:sym typeface="Wingdings" panose="05000000000000000000" pitchFamily="2" charset="2"/>
              </a:rPr>
              <a:t> (1) Future Cash Flow and (2) Risk</a:t>
            </a:r>
            <a:endParaRPr lang="en-US" dirty="0"/>
          </a:p>
        </p:txBody>
      </p:sp>
      <p:sp>
        <p:nvSpPr>
          <p:cNvPr id="3" name="Title 2">
            <a:extLst>
              <a:ext uri="{FF2B5EF4-FFF2-40B4-BE49-F238E27FC236}">
                <a16:creationId xmlns:a16="http://schemas.microsoft.com/office/drawing/2014/main" id="{28CECDCF-3835-4A28-9535-40C3CAD7B1A4}"/>
              </a:ext>
            </a:extLst>
          </p:cNvPr>
          <p:cNvSpPr>
            <a:spLocks noGrp="1"/>
          </p:cNvSpPr>
          <p:nvPr>
            <p:ph type="title"/>
          </p:nvPr>
        </p:nvSpPr>
        <p:spPr/>
        <p:txBody>
          <a:bodyPr>
            <a:normAutofit fontScale="90000"/>
          </a:bodyPr>
          <a:lstStyle/>
          <a:p>
            <a:r>
              <a:rPr lang="en-US" dirty="0"/>
              <a:t>Don’t be Intimidated by Fancy Terms – M&amp;A is a Valuation Problem with Some Wrinkles</a:t>
            </a:r>
          </a:p>
        </p:txBody>
      </p:sp>
    </p:spTree>
    <p:extLst>
      <p:ext uri="{BB962C8B-B14F-4D97-AF65-F5344CB8AC3E}">
        <p14:creationId xmlns:p14="http://schemas.microsoft.com/office/powerpoint/2010/main" val="61704044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EF86DD59-0392-42F1-8A2B-E127AF07E792}"/>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Method 1: Using the Terminal Growth Rate and its Problems</a:t>
            </a:r>
          </a:p>
        </p:txBody>
      </p:sp>
      <p:sp>
        <p:nvSpPr>
          <p:cNvPr id="2" name="Content Placeholder 1">
            <a:extLst>
              <a:ext uri="{FF2B5EF4-FFF2-40B4-BE49-F238E27FC236}">
                <a16:creationId xmlns:a16="http://schemas.microsoft.com/office/drawing/2014/main" id="{98C593C9-7BF3-4818-AE97-805E3BD768EE}"/>
              </a:ext>
            </a:extLst>
          </p:cNvPr>
          <p:cNvSpPr>
            <a:spLocks noGrp="1"/>
          </p:cNvSpPr>
          <p:nvPr>
            <p:ph idx="1"/>
          </p:nvPr>
        </p:nvSpPr>
        <p:spPr>
          <a:xfrm>
            <a:off x="1012485" y="2542752"/>
            <a:ext cx="7528146" cy="3567172"/>
          </a:xfrm>
        </p:spPr>
        <p:txBody>
          <a:bodyPr vert="horz" lIns="91440" tIns="45720" rIns="91440" bIns="45720" rtlCol="0" anchor="ctr">
            <a:normAutofit/>
          </a:bodyPr>
          <a:lstStyle/>
          <a:p>
            <a:r>
              <a:rPr lang="en-US" sz="2100" dirty="0">
                <a:latin typeface="+mn-lt"/>
                <a:cs typeface="+mn-cs"/>
              </a:rPr>
              <a:t>The growth rate method uses the formula FCF x (1+g)/(WACC-g). </a:t>
            </a:r>
          </a:p>
          <a:p>
            <a:pPr lvl="1"/>
            <a:r>
              <a:rPr lang="en-US" sz="2100" dirty="0">
                <a:latin typeface="+mn-lt"/>
                <a:cs typeface="+mn-cs"/>
              </a:rPr>
              <a:t>You should always use the next year cash flow when dividing by WACC-g, because of the mathematics of valuation.</a:t>
            </a:r>
          </a:p>
          <a:p>
            <a:r>
              <a:rPr lang="en-US" sz="2100" dirty="0">
                <a:latin typeface="+mn-lt"/>
                <a:cs typeface="+mn-cs"/>
              </a:rPr>
              <a:t>The biggest problem with this method is that is the very wide range in valuations that occur with different growth rates and WACC.</a:t>
            </a:r>
          </a:p>
        </p:txBody>
      </p:sp>
    </p:spTree>
    <p:extLst>
      <p:ext uri="{BB962C8B-B14F-4D97-AF65-F5344CB8AC3E}">
        <p14:creationId xmlns:p14="http://schemas.microsoft.com/office/powerpoint/2010/main" val="8050263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CF5D31-9B1D-4228-85F8-0AECFD208CD5}"/>
              </a:ext>
            </a:extLst>
          </p:cNvPr>
          <p:cNvSpPr>
            <a:spLocks noGrp="1"/>
          </p:cNvSpPr>
          <p:nvPr>
            <p:ph idx="1"/>
          </p:nvPr>
        </p:nvSpPr>
        <p:spPr/>
        <p:txBody>
          <a:bodyPr>
            <a:normAutofit lnSpcReduction="10000"/>
          </a:bodyPr>
          <a:lstStyle/>
          <a:p>
            <a:r>
              <a:rPr lang="en-US" dirty="0"/>
              <a:t>Return to the Football Field diagram.  The range from the DCF approach was from 36.75 to 41.00.</a:t>
            </a:r>
          </a:p>
          <a:p>
            <a:endParaRPr lang="en-US" dirty="0"/>
          </a:p>
          <a:p>
            <a:endParaRPr lang="en-US" dirty="0"/>
          </a:p>
          <a:p>
            <a:endParaRPr lang="en-US" dirty="0"/>
          </a:p>
          <a:p>
            <a:r>
              <a:rPr lang="en-US" dirty="0"/>
              <a:t>When looking at the DCF model, the true variation was gigantic and the variation is driven by two of the most difficult variables to assess – the terminal growth and the cost of capital. </a:t>
            </a:r>
          </a:p>
        </p:txBody>
      </p:sp>
      <p:sp>
        <p:nvSpPr>
          <p:cNvPr id="3" name="Title 2">
            <a:extLst>
              <a:ext uri="{FF2B5EF4-FFF2-40B4-BE49-F238E27FC236}">
                <a16:creationId xmlns:a16="http://schemas.microsoft.com/office/drawing/2014/main" id="{0007D187-887D-41A4-AF83-F7DA42172089}"/>
              </a:ext>
            </a:extLst>
          </p:cNvPr>
          <p:cNvSpPr>
            <a:spLocks noGrp="1"/>
          </p:cNvSpPr>
          <p:nvPr>
            <p:ph type="title"/>
          </p:nvPr>
        </p:nvSpPr>
        <p:spPr/>
        <p:txBody>
          <a:bodyPr/>
          <a:lstStyle/>
          <a:p>
            <a:r>
              <a:rPr lang="en-US" dirty="0"/>
              <a:t>The Big Problem with The DCF</a:t>
            </a:r>
          </a:p>
        </p:txBody>
      </p:sp>
      <p:pic>
        <p:nvPicPr>
          <p:cNvPr id="5" name="Picture 4">
            <a:extLst>
              <a:ext uri="{FF2B5EF4-FFF2-40B4-BE49-F238E27FC236}">
                <a16:creationId xmlns:a16="http://schemas.microsoft.com/office/drawing/2014/main" id="{C2FC76F5-2684-423A-80AA-FC4A356D9CAA}"/>
              </a:ext>
            </a:extLst>
          </p:cNvPr>
          <p:cNvPicPr>
            <a:picLocks noChangeAspect="1"/>
          </p:cNvPicPr>
          <p:nvPr/>
        </p:nvPicPr>
        <p:blipFill>
          <a:blip r:embed="rId2"/>
          <a:stretch>
            <a:fillRect/>
          </a:stretch>
        </p:blipFill>
        <p:spPr>
          <a:xfrm>
            <a:off x="1224154" y="2827417"/>
            <a:ext cx="5736830" cy="1203165"/>
          </a:xfrm>
          <a:prstGeom prst="rect">
            <a:avLst/>
          </a:prstGeom>
        </p:spPr>
      </p:pic>
    </p:spTree>
    <p:extLst>
      <p:ext uri="{BB962C8B-B14F-4D97-AF65-F5344CB8AC3E}">
        <p14:creationId xmlns:p14="http://schemas.microsoft.com/office/powerpoint/2010/main" val="387397973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28650" y="365127"/>
            <a:ext cx="3748306" cy="910000"/>
          </a:xfrm>
        </p:spPr>
        <p:txBody>
          <a:bodyPr>
            <a:normAutofit fontScale="90000"/>
          </a:bodyPr>
          <a:lstStyle/>
          <a:p>
            <a:r>
              <a:rPr lang="en-US" altLang="en-US" dirty="0"/>
              <a:t>Problems with DCF – </a:t>
            </a:r>
            <a:br>
              <a:rPr lang="en-US" altLang="en-US" dirty="0"/>
            </a:br>
            <a:r>
              <a:rPr lang="en-US" altLang="en-US" dirty="0"/>
              <a:t>Range in Values</a:t>
            </a:r>
          </a:p>
        </p:txBody>
      </p:sp>
      <p:sp>
        <p:nvSpPr>
          <p:cNvPr id="31747" name="Rectangle 3"/>
          <p:cNvSpPr>
            <a:spLocks noGrp="1" noChangeArrowheads="1"/>
          </p:cNvSpPr>
          <p:nvPr>
            <p:ph type="body" idx="1"/>
          </p:nvPr>
        </p:nvSpPr>
        <p:spPr>
          <a:xfrm>
            <a:off x="762000" y="1524000"/>
            <a:ext cx="3276600" cy="4191000"/>
          </a:xfrm>
        </p:spPr>
        <p:txBody>
          <a:bodyPr>
            <a:normAutofit fontScale="85000" lnSpcReduction="20000"/>
          </a:bodyPr>
          <a:lstStyle/>
          <a:p>
            <a:r>
              <a:rPr lang="en-US" altLang="en-US" dirty="0"/>
              <a:t>Note the range in values in the analyst report</a:t>
            </a:r>
          </a:p>
          <a:p>
            <a:r>
              <a:rPr lang="en-US" altLang="en-US" dirty="0"/>
              <a:t>The range is less when a terminal value multiple is used, but the range is still very high</a:t>
            </a:r>
          </a:p>
          <a:p>
            <a:r>
              <a:rPr lang="en-US" altLang="en-US" dirty="0"/>
              <a:t>The high range exists even though there is a tight range in discount rates</a:t>
            </a:r>
          </a:p>
          <a:p>
            <a:endParaRPr lang="en-US" altLang="en-US" dirty="0"/>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6956" y="742950"/>
            <a:ext cx="406717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1749" name="Line 5"/>
          <p:cNvSpPr>
            <a:spLocks noChangeShapeType="1"/>
          </p:cNvSpPr>
          <p:nvPr/>
        </p:nvSpPr>
        <p:spPr bwMode="auto">
          <a:xfrm flipV="1">
            <a:off x="5410200" y="2590800"/>
            <a:ext cx="2438400" cy="1066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31750" name="Line 6"/>
          <p:cNvSpPr>
            <a:spLocks noChangeShapeType="1"/>
          </p:cNvSpPr>
          <p:nvPr/>
        </p:nvSpPr>
        <p:spPr bwMode="auto">
          <a:xfrm flipV="1">
            <a:off x="5486400" y="4648200"/>
            <a:ext cx="2286000" cy="990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66406259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709185-044B-4040-9829-0F8AC9D32235}"/>
              </a:ext>
            </a:extLst>
          </p:cNvPr>
          <p:cNvPicPr>
            <a:picLocks noGrp="1" noChangeAspect="1"/>
          </p:cNvPicPr>
          <p:nvPr>
            <p:ph idx="1"/>
          </p:nvPr>
        </p:nvPicPr>
        <p:blipFill>
          <a:blip r:embed="rId2"/>
          <a:stretch>
            <a:fillRect/>
          </a:stretch>
        </p:blipFill>
        <p:spPr>
          <a:xfrm>
            <a:off x="1023827" y="1263650"/>
            <a:ext cx="7112221" cy="4913313"/>
          </a:xfrm>
          <a:prstGeom prst="rect">
            <a:avLst/>
          </a:prstGeom>
        </p:spPr>
      </p:pic>
      <p:sp>
        <p:nvSpPr>
          <p:cNvPr id="3" name="Title 2">
            <a:extLst>
              <a:ext uri="{FF2B5EF4-FFF2-40B4-BE49-F238E27FC236}">
                <a16:creationId xmlns:a16="http://schemas.microsoft.com/office/drawing/2014/main" id="{6F5327F2-805C-4D48-A809-4AB742497728}"/>
              </a:ext>
            </a:extLst>
          </p:cNvPr>
          <p:cNvSpPr>
            <a:spLocks noGrp="1"/>
          </p:cNvSpPr>
          <p:nvPr>
            <p:ph type="title"/>
          </p:nvPr>
        </p:nvSpPr>
        <p:spPr/>
        <p:txBody>
          <a:bodyPr>
            <a:normAutofit fontScale="90000"/>
          </a:bodyPr>
          <a:lstStyle/>
          <a:p>
            <a:r>
              <a:rPr lang="en-029" dirty="0"/>
              <a:t>Another Example of High Variation in Valuation from DCF Problems</a:t>
            </a:r>
          </a:p>
        </p:txBody>
      </p:sp>
    </p:spTree>
    <p:extLst>
      <p:ext uri="{BB962C8B-B14F-4D97-AF65-F5344CB8AC3E}">
        <p14:creationId xmlns:p14="http://schemas.microsoft.com/office/powerpoint/2010/main" val="284900834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5A736807-9DBF-4224-B73E-71BC3EF81DE1}"/>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Method 2: Pros and Cons of Using </a:t>
            </a:r>
            <a:r>
              <a:rPr lang="en-US" sz="3500" dirty="0">
                <a:solidFill>
                  <a:srgbClr val="FFFFFF"/>
                </a:solidFill>
                <a:latin typeface="+mj-lt"/>
                <a:cs typeface="+mj-cs"/>
              </a:rPr>
              <a:t>EV/EBITDA </a:t>
            </a:r>
            <a:r>
              <a:rPr lang="en-US" sz="3500" kern="1200" dirty="0">
                <a:solidFill>
                  <a:srgbClr val="FFFFFF"/>
                </a:solidFill>
                <a:latin typeface="+mj-lt"/>
                <a:ea typeface="+mj-ea"/>
                <a:cs typeface="+mj-cs"/>
              </a:rPr>
              <a:t>Multiples for Terminal Value</a:t>
            </a:r>
          </a:p>
        </p:txBody>
      </p:sp>
      <p:sp>
        <p:nvSpPr>
          <p:cNvPr id="2" name="Content Placeholder 1">
            <a:extLst>
              <a:ext uri="{FF2B5EF4-FFF2-40B4-BE49-F238E27FC236}">
                <a16:creationId xmlns:a16="http://schemas.microsoft.com/office/drawing/2014/main" id="{201D1B08-8450-40E9-AF5D-1B73105681DC}"/>
              </a:ext>
            </a:extLst>
          </p:cNvPr>
          <p:cNvSpPr>
            <a:spLocks noGrp="1"/>
          </p:cNvSpPr>
          <p:nvPr>
            <p:ph idx="1"/>
          </p:nvPr>
        </p:nvSpPr>
        <p:spPr>
          <a:xfrm>
            <a:off x="1025717" y="2490436"/>
            <a:ext cx="7638143" cy="3972709"/>
          </a:xfrm>
        </p:spPr>
        <p:txBody>
          <a:bodyPr vert="horz" lIns="91440" tIns="45720" rIns="91440" bIns="45720" rtlCol="0" anchor="ctr">
            <a:normAutofit/>
          </a:bodyPr>
          <a:lstStyle/>
          <a:p>
            <a:r>
              <a:rPr lang="en-US" sz="2100" dirty="0">
                <a:latin typeface="+mn-lt"/>
                <a:cs typeface="+mn-cs"/>
              </a:rPr>
              <a:t>If you use multiples, like multiplying the terminal EBITDA by an assumed EV/EBITDA ratio:</a:t>
            </a:r>
          </a:p>
          <a:p>
            <a:r>
              <a:rPr lang="en-US" sz="2100" dirty="0">
                <a:latin typeface="+mn-lt"/>
                <a:cs typeface="+mn-cs"/>
              </a:rPr>
              <a:t>There is less sensitivity in value to growth and WACC because there is no WACC or g in the terminal value formula. (the value is just the assumed multiple multiplied by the EBITDA.)</a:t>
            </a:r>
          </a:p>
          <a:p>
            <a:r>
              <a:rPr lang="en-US" sz="2100" dirty="0">
                <a:latin typeface="+mn-lt"/>
                <a:cs typeface="+mn-cs"/>
              </a:rPr>
              <a:t>Problems with this method include the theoretical problem that changes in future growth and risk affect the multiple. This probably does not reflect the current multiple or the industry multiple.</a:t>
            </a:r>
          </a:p>
          <a:p>
            <a:endParaRPr lang="en-US" sz="2100" dirty="0">
              <a:latin typeface="+mn-lt"/>
              <a:cs typeface="+mn-cs"/>
            </a:endParaRPr>
          </a:p>
        </p:txBody>
      </p:sp>
    </p:spTree>
    <p:extLst>
      <p:ext uri="{BB962C8B-B14F-4D97-AF65-F5344CB8AC3E}">
        <p14:creationId xmlns:p14="http://schemas.microsoft.com/office/powerpoint/2010/main" val="14678725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2C317D-35D3-4F9B-8F43-D17388E8954D}"/>
              </a:ext>
            </a:extLst>
          </p:cNvPr>
          <p:cNvSpPr>
            <a:spLocks noGrp="1"/>
          </p:cNvSpPr>
          <p:nvPr>
            <p:ph idx="1"/>
          </p:nvPr>
        </p:nvSpPr>
        <p:spPr/>
        <p:txBody>
          <a:bodyPr>
            <a:normAutofit fontScale="85000" lnSpcReduction="10000"/>
          </a:bodyPr>
          <a:lstStyle/>
          <a:p>
            <a:r>
              <a:rPr lang="en-US" dirty="0"/>
              <a:t>A leading sell-side analyst recently told us that he uses discounted cash flow to analyze and value companies but typically communicates his findings in terms of implied multiples. For example, an analyst might say Company X deserves a higher multiple than Company Y because it is expected to grow faster, earn higher margins, or generate more cash flow. Earnings multiples are also a useful sanity check for your valuation.</a:t>
            </a:r>
          </a:p>
          <a:p>
            <a:r>
              <a:rPr lang="en-US" dirty="0"/>
              <a:t>In practice, we always compare a company’s implied multiple based on our valuation with those of its peers to see if we can explain why its multiple is higher or lower in terms of its ROIC or growth rates. </a:t>
            </a:r>
          </a:p>
        </p:txBody>
      </p:sp>
      <p:sp>
        <p:nvSpPr>
          <p:cNvPr id="3" name="Title 2">
            <a:extLst>
              <a:ext uri="{FF2B5EF4-FFF2-40B4-BE49-F238E27FC236}">
                <a16:creationId xmlns:a16="http://schemas.microsoft.com/office/drawing/2014/main" id="{3FAFEFB6-5FBE-46E2-AD95-685AE44E6111}"/>
              </a:ext>
            </a:extLst>
          </p:cNvPr>
          <p:cNvSpPr>
            <a:spLocks noGrp="1"/>
          </p:cNvSpPr>
          <p:nvPr>
            <p:ph type="title"/>
          </p:nvPr>
        </p:nvSpPr>
        <p:spPr/>
        <p:txBody>
          <a:bodyPr/>
          <a:lstStyle/>
          <a:p>
            <a:r>
              <a:rPr lang="en-US" dirty="0"/>
              <a:t>Relationship Between Multiples and DCF</a:t>
            </a:r>
          </a:p>
        </p:txBody>
      </p:sp>
    </p:spTree>
    <p:extLst>
      <p:ext uri="{BB962C8B-B14F-4D97-AF65-F5344CB8AC3E}">
        <p14:creationId xmlns:p14="http://schemas.microsoft.com/office/powerpoint/2010/main" val="105833959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C5CDD9E5-0F24-4C21-850B-EAEBC279F76A}"/>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Method 3: Value Driver Method in the Terminal Value Starting with NOPAT</a:t>
            </a:r>
          </a:p>
        </p:txBody>
      </p:sp>
      <p:sp>
        <p:nvSpPr>
          <p:cNvPr id="2" name="Content Placeholder 1">
            <a:extLst>
              <a:ext uri="{FF2B5EF4-FFF2-40B4-BE49-F238E27FC236}">
                <a16:creationId xmlns:a16="http://schemas.microsoft.com/office/drawing/2014/main" id="{A34992D8-A88C-4D73-A012-D453B9CA63AC}"/>
              </a:ext>
            </a:extLst>
          </p:cNvPr>
          <p:cNvSpPr>
            <a:spLocks noGrp="1"/>
          </p:cNvSpPr>
          <p:nvPr>
            <p:ph idx="1"/>
          </p:nvPr>
        </p:nvSpPr>
        <p:spPr>
          <a:xfrm>
            <a:off x="1025717" y="2490436"/>
            <a:ext cx="7638143" cy="3775282"/>
          </a:xfrm>
        </p:spPr>
        <p:txBody>
          <a:bodyPr vert="horz" lIns="91440" tIns="45720" rIns="91440" bIns="45720" rtlCol="0" anchor="ctr">
            <a:normAutofit/>
          </a:bodyPr>
          <a:lstStyle/>
          <a:p>
            <a:r>
              <a:rPr lang="en-US" sz="2100" dirty="0">
                <a:latin typeface="+mn-lt"/>
                <a:cs typeface="+mn-cs"/>
              </a:rPr>
              <a:t>You can use the value driver formula to compute terminal value.  </a:t>
            </a:r>
          </a:p>
          <a:p>
            <a:pPr lvl="1"/>
            <a:r>
              <a:rPr lang="en-US" sz="2100" dirty="0">
                <a:latin typeface="+mn-lt"/>
                <a:cs typeface="+mn-cs"/>
              </a:rPr>
              <a:t>To apply this method, first the NOPAT in the terminal period.</a:t>
            </a:r>
          </a:p>
          <a:p>
            <a:pPr lvl="1"/>
            <a:r>
              <a:rPr lang="en-US" sz="2100" dirty="0">
                <a:latin typeface="+mn-lt"/>
                <a:cs typeface="+mn-cs"/>
              </a:rPr>
              <a:t>Next, multiply the terminal NOPAT by (1-g/ROIC)/(WACC-g).  </a:t>
            </a:r>
          </a:p>
          <a:p>
            <a:r>
              <a:rPr lang="en-US" sz="2100" dirty="0">
                <a:latin typeface="+mn-lt"/>
                <a:cs typeface="+mn-cs"/>
              </a:rPr>
              <a:t>This method has the advantage of including all three different value driver factors.  </a:t>
            </a:r>
          </a:p>
          <a:p>
            <a:r>
              <a:rPr lang="en-US" sz="2100" dirty="0">
                <a:latin typeface="+mn-lt"/>
                <a:cs typeface="+mn-cs"/>
              </a:rPr>
              <a:t>But the formula does not work properly when the assumed stable ROIC is different from the current ROIC.</a:t>
            </a:r>
          </a:p>
          <a:p>
            <a:r>
              <a:rPr lang="en-US" sz="2100" dirty="0">
                <a:latin typeface="+mn-lt"/>
                <a:cs typeface="+mn-cs"/>
              </a:rPr>
              <a:t>There is little or no convergence to ROIC</a:t>
            </a:r>
          </a:p>
          <a:p>
            <a:endParaRPr lang="en-US" sz="2100" dirty="0">
              <a:latin typeface="+mn-lt"/>
              <a:cs typeface="+mn-cs"/>
            </a:endParaRPr>
          </a:p>
        </p:txBody>
      </p:sp>
    </p:spTree>
    <p:extLst>
      <p:ext uri="{BB962C8B-B14F-4D97-AF65-F5344CB8AC3E}">
        <p14:creationId xmlns:p14="http://schemas.microsoft.com/office/powerpoint/2010/main" val="2888650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C5CDD9E5-0F24-4C21-850B-EAEBC279F76A}"/>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Method 4: Value Driver Method with ROIC as the Base in the Terminal Value</a:t>
            </a:r>
          </a:p>
        </p:txBody>
      </p:sp>
      <p:sp>
        <p:nvSpPr>
          <p:cNvPr id="2" name="Content Placeholder 1">
            <a:extLst>
              <a:ext uri="{FF2B5EF4-FFF2-40B4-BE49-F238E27FC236}">
                <a16:creationId xmlns:a16="http://schemas.microsoft.com/office/drawing/2014/main" id="{A34992D8-A88C-4D73-A012-D453B9CA63AC}"/>
              </a:ext>
            </a:extLst>
          </p:cNvPr>
          <p:cNvSpPr>
            <a:spLocks noGrp="1"/>
          </p:cNvSpPr>
          <p:nvPr>
            <p:ph idx="1"/>
          </p:nvPr>
        </p:nvSpPr>
        <p:spPr>
          <a:xfrm>
            <a:off x="1025717" y="2490436"/>
            <a:ext cx="7638143" cy="3853214"/>
          </a:xfrm>
        </p:spPr>
        <p:txBody>
          <a:bodyPr vert="horz" lIns="91440" tIns="45720" rIns="91440" bIns="45720" rtlCol="0" anchor="ctr">
            <a:normAutofit/>
          </a:bodyPr>
          <a:lstStyle/>
          <a:p>
            <a:r>
              <a:rPr lang="en-US" sz="1900" dirty="0">
                <a:latin typeface="+mn-lt"/>
                <a:cs typeface="+mn-cs"/>
              </a:rPr>
              <a:t>You can use the value driver formula to compute terminal value using the simple adjustment that NOPAT = Invested Capital x ROIC.</a:t>
            </a:r>
          </a:p>
          <a:p>
            <a:r>
              <a:rPr lang="en-US" sz="1900" dirty="0">
                <a:latin typeface="+mn-lt"/>
                <a:cs typeface="+mn-cs"/>
              </a:rPr>
              <a:t>To apply this method, first the Invested Capital in the terminal period.</a:t>
            </a:r>
          </a:p>
          <a:p>
            <a:pPr lvl="1"/>
            <a:r>
              <a:rPr lang="en-US" sz="1900" dirty="0">
                <a:latin typeface="+mn-lt"/>
                <a:cs typeface="+mn-cs"/>
              </a:rPr>
              <a:t>Then you can multiply the terminal invested capital by ROIC x (1-g/ROIC)/(WACC-g).</a:t>
            </a:r>
          </a:p>
          <a:p>
            <a:r>
              <a:rPr lang="en-US" sz="1900" dirty="0">
                <a:latin typeface="+mn-lt"/>
                <a:cs typeface="+mn-cs"/>
              </a:rPr>
              <a:t>This method has the advantage of including all three different value driver factors.  </a:t>
            </a:r>
          </a:p>
          <a:p>
            <a:r>
              <a:rPr lang="en-US" sz="1900" dirty="0">
                <a:latin typeface="+mn-lt"/>
                <a:cs typeface="+mn-cs"/>
              </a:rPr>
              <a:t>The formula assumes there is an immediate transition to the new ROIC and not a gradual transition.</a:t>
            </a:r>
          </a:p>
          <a:p>
            <a:endParaRPr lang="en-US" sz="1900" dirty="0">
              <a:latin typeface="+mn-lt"/>
              <a:cs typeface="+mn-cs"/>
            </a:endParaRPr>
          </a:p>
        </p:txBody>
      </p:sp>
    </p:spTree>
    <p:extLst>
      <p:ext uri="{BB962C8B-B14F-4D97-AF65-F5344CB8AC3E}">
        <p14:creationId xmlns:p14="http://schemas.microsoft.com/office/powerpoint/2010/main" val="14252583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521646-2C0F-4B85-98C1-6C8FB4EAB241}"/>
              </a:ext>
            </a:extLst>
          </p:cNvPr>
          <p:cNvSpPr>
            <a:spLocks noGrp="1"/>
          </p:cNvSpPr>
          <p:nvPr>
            <p:ph idx="1"/>
          </p:nvPr>
        </p:nvSpPr>
        <p:spPr/>
        <p:txBody>
          <a:bodyPr/>
          <a:lstStyle/>
          <a:p>
            <a:r>
              <a:rPr lang="en-029" dirty="0"/>
              <a:t>Whatever of the three different methods are used, the implied multiple terminal multiple should be presented.</a:t>
            </a:r>
          </a:p>
          <a:p>
            <a:r>
              <a:rPr lang="en-029" dirty="0"/>
              <a:t>This means that if, for example, the growth rate method is used (FCF x (1+g)/(WACC-g), the terminal value computed by the formula should be divided by the EBITDA in the terminal year.  This EV/EBITDA value should be presented to verify that the model is producing reasonable results.</a:t>
            </a:r>
            <a:endParaRPr lang="en-US" dirty="0"/>
          </a:p>
          <a:p>
            <a:endParaRPr lang="en-029" dirty="0"/>
          </a:p>
        </p:txBody>
      </p:sp>
      <p:sp>
        <p:nvSpPr>
          <p:cNvPr id="3" name="Title 2">
            <a:extLst>
              <a:ext uri="{FF2B5EF4-FFF2-40B4-BE49-F238E27FC236}">
                <a16:creationId xmlns:a16="http://schemas.microsoft.com/office/drawing/2014/main" id="{C22D51A9-E917-476F-96FD-6D11C84506FE}"/>
              </a:ext>
            </a:extLst>
          </p:cNvPr>
          <p:cNvSpPr>
            <a:spLocks noGrp="1"/>
          </p:cNvSpPr>
          <p:nvPr>
            <p:ph type="title"/>
          </p:nvPr>
        </p:nvSpPr>
        <p:spPr/>
        <p:txBody>
          <a:bodyPr>
            <a:normAutofit fontScale="90000"/>
          </a:bodyPr>
          <a:lstStyle/>
          <a:p>
            <a:r>
              <a:rPr lang="en-029" dirty="0"/>
              <a:t>Presentation of the Implied EV/EBITDA Multiple or Implied P/E Ratio</a:t>
            </a:r>
          </a:p>
        </p:txBody>
      </p:sp>
    </p:spTree>
    <p:extLst>
      <p:ext uri="{BB962C8B-B14F-4D97-AF65-F5344CB8AC3E}">
        <p14:creationId xmlns:p14="http://schemas.microsoft.com/office/powerpoint/2010/main" val="247839401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AF4F48-2FAC-4D6D-AE90-04EE16AF9AFE}"/>
              </a:ext>
            </a:extLst>
          </p:cNvPr>
          <p:cNvSpPr>
            <a:spLocks noGrp="1"/>
          </p:cNvSpPr>
          <p:nvPr>
            <p:ph idx="1"/>
          </p:nvPr>
        </p:nvSpPr>
        <p:spPr>
          <a:xfrm>
            <a:off x="628650" y="1263192"/>
            <a:ext cx="7902608" cy="4913771"/>
          </a:xfrm>
        </p:spPr>
        <p:txBody>
          <a:bodyPr/>
          <a:lstStyle/>
          <a:p>
            <a:r>
              <a:rPr lang="en-US" dirty="0"/>
              <a:t>Supposed to reflect a stable return and gradual movement to stable return (the mechanics do not really work).</a:t>
            </a:r>
          </a:p>
          <a:p>
            <a:r>
              <a:rPr lang="en-US" dirty="0"/>
              <a:t> </a:t>
            </a:r>
          </a:p>
        </p:txBody>
      </p:sp>
      <p:sp>
        <p:nvSpPr>
          <p:cNvPr id="3" name="Title 2">
            <a:extLst>
              <a:ext uri="{FF2B5EF4-FFF2-40B4-BE49-F238E27FC236}">
                <a16:creationId xmlns:a16="http://schemas.microsoft.com/office/drawing/2014/main" id="{09FD0760-242B-4B14-9047-B669AD9A8E28}"/>
              </a:ext>
            </a:extLst>
          </p:cNvPr>
          <p:cNvSpPr>
            <a:spLocks noGrp="1"/>
          </p:cNvSpPr>
          <p:nvPr>
            <p:ph type="title"/>
          </p:nvPr>
        </p:nvSpPr>
        <p:spPr/>
        <p:txBody>
          <a:bodyPr>
            <a:normAutofit fontScale="90000"/>
          </a:bodyPr>
          <a:lstStyle/>
          <a:p>
            <a:r>
              <a:rPr lang="en-US" dirty="0"/>
              <a:t>Terminal Value Method 3 – Use of Value Driver Formula</a:t>
            </a:r>
          </a:p>
        </p:txBody>
      </p:sp>
      <p:pic>
        <p:nvPicPr>
          <p:cNvPr id="5" name="Picture 4">
            <a:extLst>
              <a:ext uri="{FF2B5EF4-FFF2-40B4-BE49-F238E27FC236}">
                <a16:creationId xmlns:a16="http://schemas.microsoft.com/office/drawing/2014/main" id="{0E66799A-8862-49FB-AA3F-D9305A3D72B2}"/>
              </a:ext>
            </a:extLst>
          </p:cNvPr>
          <p:cNvPicPr>
            <a:picLocks noChangeAspect="1"/>
          </p:cNvPicPr>
          <p:nvPr/>
        </p:nvPicPr>
        <p:blipFill>
          <a:blip r:embed="rId2"/>
          <a:stretch>
            <a:fillRect/>
          </a:stretch>
        </p:blipFill>
        <p:spPr>
          <a:xfrm>
            <a:off x="260058" y="3285916"/>
            <a:ext cx="8623883" cy="2054307"/>
          </a:xfrm>
          <a:prstGeom prst="rect">
            <a:avLst/>
          </a:prstGeom>
        </p:spPr>
      </p:pic>
    </p:spTree>
    <p:extLst>
      <p:ext uri="{BB962C8B-B14F-4D97-AF65-F5344CB8AC3E}">
        <p14:creationId xmlns:p14="http://schemas.microsoft.com/office/powerpoint/2010/main" val="2148481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923D6-843E-42CB-B3CB-384B8AD74EDA}"/>
              </a:ext>
            </a:extLst>
          </p:cNvPr>
          <p:cNvSpPr>
            <a:spLocks noGrp="1"/>
          </p:cNvSpPr>
          <p:nvPr>
            <p:ph type="title"/>
          </p:nvPr>
        </p:nvSpPr>
        <p:spPr>
          <a:xfrm>
            <a:off x="628650" y="365125"/>
            <a:ext cx="4690872" cy="1828800"/>
          </a:xfrm>
        </p:spPr>
        <p:txBody>
          <a:bodyPr vert="horz" lIns="91440" tIns="45720" rIns="91440" bIns="45720" rtlCol="0" anchor="ctr">
            <a:normAutofit/>
          </a:bodyPr>
          <a:lstStyle/>
          <a:p>
            <a:pPr algn="l"/>
            <a:r>
              <a:rPr lang="en-US" sz="4100" b="1" dirty="0">
                <a:latin typeface="+mj-lt"/>
                <a:cs typeface="+mj-cs"/>
              </a:rPr>
              <a:t>Corporate Finance, Risk Assessment and Magic Potion</a:t>
            </a:r>
          </a:p>
        </p:txBody>
      </p:sp>
      <p:sp>
        <p:nvSpPr>
          <p:cNvPr id="4" name="Content Placeholder 3">
            <a:extLst>
              <a:ext uri="{FF2B5EF4-FFF2-40B4-BE49-F238E27FC236}">
                <a16:creationId xmlns:a16="http://schemas.microsoft.com/office/drawing/2014/main" id="{E8DDB45F-7962-40BA-8F43-4F5C97164AFA}"/>
              </a:ext>
            </a:extLst>
          </p:cNvPr>
          <p:cNvSpPr>
            <a:spLocks noGrp="1"/>
          </p:cNvSpPr>
          <p:nvPr>
            <p:ph idx="1"/>
          </p:nvPr>
        </p:nvSpPr>
        <p:spPr>
          <a:xfrm>
            <a:off x="628650" y="2322576"/>
            <a:ext cx="4690872" cy="3858768"/>
          </a:xfrm>
        </p:spPr>
        <p:txBody>
          <a:bodyPr vert="horz" lIns="91440" tIns="45720" rIns="91440" bIns="45720" rtlCol="0">
            <a:normAutofit/>
          </a:bodyPr>
          <a:lstStyle/>
          <a:p>
            <a:r>
              <a:rPr lang="en-US" sz="1900" dirty="0">
                <a:latin typeface="+mn-lt"/>
                <a:cs typeface="+mn-cs"/>
              </a:rPr>
              <a:t>Calculation of Cost of Capital with CAPM and Expected Market Risk Premium</a:t>
            </a:r>
          </a:p>
          <a:p>
            <a:r>
              <a:rPr lang="en-US" sz="1900" dirty="0">
                <a:latin typeface="+mn-lt"/>
                <a:cs typeface="+mn-cs"/>
              </a:rPr>
              <a:t>Use of Valuation Formula: Value = Income x (1-g/ROIC)/(WACC-g)</a:t>
            </a:r>
          </a:p>
          <a:p>
            <a:r>
              <a:rPr lang="en-US" sz="1900" dirty="0">
                <a:latin typeface="+mn-lt"/>
                <a:cs typeface="+mn-cs"/>
              </a:rPr>
              <a:t>Assumption that a Company will suddenly become a stable company in equilibrium</a:t>
            </a:r>
          </a:p>
          <a:p>
            <a:r>
              <a:rPr lang="en-US" sz="1900" dirty="0">
                <a:latin typeface="+mn-lt"/>
                <a:cs typeface="+mn-cs"/>
              </a:rPr>
              <a:t>Myriad of adjustments for political risk, liquidity, beta mean reversion, small company risk …</a:t>
            </a:r>
          </a:p>
          <a:p>
            <a:r>
              <a:rPr lang="en-US" sz="1900" dirty="0">
                <a:latin typeface="+mn-lt"/>
                <a:cs typeface="+mn-cs"/>
              </a:rPr>
              <a:t>Methods to </a:t>
            </a:r>
            <a:r>
              <a:rPr lang="en-US" sz="1900" dirty="0" err="1">
                <a:latin typeface="+mn-lt"/>
                <a:cs typeface="+mn-cs"/>
              </a:rPr>
              <a:t>Normalise</a:t>
            </a:r>
            <a:r>
              <a:rPr lang="en-US" sz="1900">
                <a:latin typeface="+mn-lt"/>
                <a:cs typeface="+mn-cs"/>
              </a:rPr>
              <a:t> Cash Flow in Terminal Period</a:t>
            </a:r>
          </a:p>
        </p:txBody>
      </p:sp>
      <p:pic>
        <p:nvPicPr>
          <p:cNvPr id="2" name="Picture 1">
            <a:extLst>
              <a:ext uri="{FF2B5EF4-FFF2-40B4-BE49-F238E27FC236}">
                <a16:creationId xmlns:a16="http://schemas.microsoft.com/office/drawing/2014/main" id="{38BFA631-FBF2-46DC-952A-95A7411997E7}"/>
              </a:ext>
            </a:extLst>
          </p:cNvPr>
          <p:cNvPicPr>
            <a:picLocks noChangeAspect="1"/>
          </p:cNvPicPr>
          <p:nvPr/>
        </p:nvPicPr>
        <p:blipFill rotWithShape="1">
          <a:blip r:embed="rId2"/>
          <a:srcRect t="3324" r="-2" b="8973"/>
          <a:stretch/>
        </p:blipFill>
        <p:spPr>
          <a:xfrm>
            <a:off x="5664199" y="10"/>
            <a:ext cx="3479800" cy="6857990"/>
          </a:xfrm>
          <a:prstGeom prst="rect">
            <a:avLst/>
          </a:prstGeom>
        </p:spPr>
      </p:pic>
    </p:spTree>
    <p:extLst>
      <p:ext uri="{BB962C8B-B14F-4D97-AF65-F5344CB8AC3E}">
        <p14:creationId xmlns:p14="http://schemas.microsoft.com/office/powerpoint/2010/main" val="1645357562"/>
      </p:ext>
    </p:extLst>
  </p:cSld>
  <p:clrMapOvr>
    <a:overrideClrMapping bg1="dk1" tx1="lt1" bg2="dk2" tx2="lt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410A5-D828-426F-BD89-0AEAD1F18DB0}"/>
              </a:ext>
            </a:extLst>
          </p:cNvPr>
          <p:cNvSpPr>
            <a:spLocks noGrp="1"/>
          </p:cNvSpPr>
          <p:nvPr>
            <p:ph type="title"/>
          </p:nvPr>
        </p:nvSpPr>
        <p:spPr/>
        <p:txBody>
          <a:bodyPr/>
          <a:lstStyle/>
          <a:p>
            <a:r>
              <a:rPr lang="en-029" dirty="0"/>
              <a:t>Normalising Cash Flow in Terminal Period</a:t>
            </a:r>
          </a:p>
        </p:txBody>
      </p:sp>
    </p:spTree>
    <p:extLst>
      <p:ext uri="{BB962C8B-B14F-4D97-AF65-F5344CB8AC3E}">
        <p14:creationId xmlns:p14="http://schemas.microsoft.com/office/powerpoint/2010/main" val="32622307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4777FE-65C6-4018-81D9-D1A97D1394E4}"/>
              </a:ext>
            </a:extLst>
          </p:cNvPr>
          <p:cNvSpPr>
            <a:spLocks noGrp="1"/>
          </p:cNvSpPr>
          <p:nvPr>
            <p:ph idx="1"/>
          </p:nvPr>
        </p:nvSpPr>
        <p:spPr/>
        <p:txBody>
          <a:bodyPr>
            <a:normAutofit fontScale="85000" lnSpcReduction="10000"/>
          </a:bodyPr>
          <a:lstStyle/>
          <a:p>
            <a:r>
              <a:rPr lang="en-029" dirty="0"/>
              <a:t>Normalising cash flow is very important because the normalised cash flow will be the basis of terminal value.</a:t>
            </a:r>
          </a:p>
          <a:p>
            <a:r>
              <a:rPr lang="en-029" dirty="0"/>
              <a:t>If terminal value cash flow is too high or low because of unreasonable assumptions about return, working capital changes or capital expenditures, the valuation using the growth model will be biased.</a:t>
            </a:r>
          </a:p>
          <a:p>
            <a:r>
              <a:rPr lang="en-029" dirty="0"/>
              <a:t>Deriving terminal value from normalised cash flow is like buying a stock and receiving dividends.  What matters most is the value of the stock in the next few years and not the small amounts of dividends received.  This value comes in large part from earnings assumption in the last year.</a:t>
            </a:r>
            <a:endParaRPr lang="en-US" dirty="0"/>
          </a:p>
          <a:p>
            <a:endParaRPr lang="en-029" dirty="0"/>
          </a:p>
        </p:txBody>
      </p:sp>
      <p:sp>
        <p:nvSpPr>
          <p:cNvPr id="3" name="Title 2">
            <a:extLst>
              <a:ext uri="{FF2B5EF4-FFF2-40B4-BE49-F238E27FC236}">
                <a16:creationId xmlns:a16="http://schemas.microsoft.com/office/drawing/2014/main" id="{E971F3C3-8F1A-4941-8A0E-55224D374C8C}"/>
              </a:ext>
            </a:extLst>
          </p:cNvPr>
          <p:cNvSpPr>
            <a:spLocks noGrp="1"/>
          </p:cNvSpPr>
          <p:nvPr>
            <p:ph type="title"/>
          </p:nvPr>
        </p:nvSpPr>
        <p:spPr/>
        <p:txBody>
          <a:bodyPr>
            <a:normAutofit fontScale="90000"/>
          </a:bodyPr>
          <a:lstStyle/>
          <a:p>
            <a:r>
              <a:rPr lang="en-029" dirty="0"/>
              <a:t>Importance of Terminal Value and Normalised Cash Flow</a:t>
            </a:r>
          </a:p>
        </p:txBody>
      </p:sp>
    </p:spTree>
    <p:extLst>
      <p:ext uri="{BB962C8B-B14F-4D97-AF65-F5344CB8AC3E}">
        <p14:creationId xmlns:p14="http://schemas.microsoft.com/office/powerpoint/2010/main" val="254613625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GB" altLang="en-US" sz="3200" dirty="0">
                <a:latin typeface="Franklin Gothic Demi" panose="020B0703020102020204" pitchFamily="34" charset="0"/>
                <a:cs typeface="Times New Roman" panose="02020603050405020304" pitchFamily="18" charset="0"/>
              </a:rPr>
              <a:t>Reasonable Estimates of Growth – Is this Graph Reasonable</a:t>
            </a:r>
          </a:p>
        </p:txBody>
      </p:sp>
      <p:grpSp>
        <p:nvGrpSpPr>
          <p:cNvPr id="41987" name="Group 3"/>
          <p:cNvGrpSpPr>
            <a:grpSpLocks/>
          </p:cNvGrpSpPr>
          <p:nvPr/>
        </p:nvGrpSpPr>
        <p:grpSpPr bwMode="auto">
          <a:xfrm>
            <a:off x="1127125" y="1997075"/>
            <a:ext cx="7064375" cy="4156075"/>
            <a:chOff x="710" y="1258"/>
            <a:chExt cx="4450" cy="2618"/>
          </a:xfrm>
        </p:grpSpPr>
        <p:sp>
          <p:nvSpPr>
            <p:cNvPr id="41996" name="Line 4"/>
            <p:cNvSpPr>
              <a:spLocks noChangeShapeType="1"/>
            </p:cNvSpPr>
            <p:nvPr/>
          </p:nvSpPr>
          <p:spPr bwMode="auto">
            <a:xfrm>
              <a:off x="710" y="1258"/>
              <a:ext cx="0" cy="2618"/>
            </a:xfrm>
            <a:prstGeom prst="line">
              <a:avLst/>
            </a:prstGeom>
            <a:noFill/>
            <a:ln w="28575">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41997" name="Line 5"/>
            <p:cNvSpPr>
              <a:spLocks noChangeShapeType="1"/>
            </p:cNvSpPr>
            <p:nvPr/>
          </p:nvSpPr>
          <p:spPr bwMode="auto">
            <a:xfrm>
              <a:off x="710" y="2960"/>
              <a:ext cx="44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41998" name="Line 6"/>
            <p:cNvSpPr>
              <a:spLocks noChangeShapeType="1"/>
            </p:cNvSpPr>
            <p:nvPr/>
          </p:nvSpPr>
          <p:spPr bwMode="auto">
            <a:xfrm flipV="1">
              <a:off x="1975" y="1302"/>
              <a:ext cx="0" cy="257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41999" name="Line 7"/>
            <p:cNvSpPr>
              <a:spLocks noChangeShapeType="1"/>
            </p:cNvSpPr>
            <p:nvPr/>
          </p:nvSpPr>
          <p:spPr bwMode="auto">
            <a:xfrm flipV="1">
              <a:off x="3589" y="1302"/>
              <a:ext cx="0" cy="257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41988" name="Group 8"/>
          <p:cNvGrpSpPr>
            <a:grpSpLocks/>
          </p:cNvGrpSpPr>
          <p:nvPr/>
        </p:nvGrpSpPr>
        <p:grpSpPr bwMode="auto">
          <a:xfrm>
            <a:off x="1127125" y="3243263"/>
            <a:ext cx="6994525" cy="1455737"/>
            <a:chOff x="336" y="1680"/>
            <a:chExt cx="4848" cy="1008"/>
          </a:xfrm>
        </p:grpSpPr>
        <p:sp>
          <p:nvSpPr>
            <p:cNvPr id="41994" name="Freeform 9"/>
            <p:cNvSpPr>
              <a:spLocks/>
            </p:cNvSpPr>
            <p:nvPr/>
          </p:nvSpPr>
          <p:spPr bwMode="auto">
            <a:xfrm>
              <a:off x="336" y="1680"/>
              <a:ext cx="1389" cy="731"/>
            </a:xfrm>
            <a:custGeom>
              <a:avLst/>
              <a:gdLst>
                <a:gd name="T0" fmla="*/ 0 w 1389"/>
                <a:gd name="T1" fmla="*/ 592 h 731"/>
                <a:gd name="T2" fmla="*/ 140 w 1389"/>
                <a:gd name="T3" fmla="*/ 485 h 731"/>
                <a:gd name="T4" fmla="*/ 156 w 1389"/>
                <a:gd name="T5" fmla="*/ 600 h 731"/>
                <a:gd name="T6" fmla="*/ 189 w 1389"/>
                <a:gd name="T7" fmla="*/ 731 h 731"/>
                <a:gd name="T8" fmla="*/ 255 w 1389"/>
                <a:gd name="T9" fmla="*/ 666 h 731"/>
                <a:gd name="T10" fmla="*/ 279 w 1389"/>
                <a:gd name="T11" fmla="*/ 501 h 731"/>
                <a:gd name="T12" fmla="*/ 329 w 1389"/>
                <a:gd name="T13" fmla="*/ 197 h 731"/>
                <a:gd name="T14" fmla="*/ 337 w 1389"/>
                <a:gd name="T15" fmla="*/ 148 h 731"/>
                <a:gd name="T16" fmla="*/ 362 w 1389"/>
                <a:gd name="T17" fmla="*/ 197 h 731"/>
                <a:gd name="T18" fmla="*/ 403 w 1389"/>
                <a:gd name="T19" fmla="*/ 279 h 731"/>
                <a:gd name="T20" fmla="*/ 460 w 1389"/>
                <a:gd name="T21" fmla="*/ 304 h 731"/>
                <a:gd name="T22" fmla="*/ 526 w 1389"/>
                <a:gd name="T23" fmla="*/ 238 h 731"/>
                <a:gd name="T24" fmla="*/ 551 w 1389"/>
                <a:gd name="T25" fmla="*/ 452 h 731"/>
                <a:gd name="T26" fmla="*/ 584 w 1389"/>
                <a:gd name="T27" fmla="*/ 526 h 731"/>
                <a:gd name="T28" fmla="*/ 641 w 1389"/>
                <a:gd name="T29" fmla="*/ 468 h 731"/>
                <a:gd name="T30" fmla="*/ 674 w 1389"/>
                <a:gd name="T31" fmla="*/ 345 h 731"/>
                <a:gd name="T32" fmla="*/ 740 w 1389"/>
                <a:gd name="T33" fmla="*/ 230 h 731"/>
                <a:gd name="T34" fmla="*/ 748 w 1389"/>
                <a:gd name="T35" fmla="*/ 263 h 731"/>
                <a:gd name="T36" fmla="*/ 756 w 1389"/>
                <a:gd name="T37" fmla="*/ 329 h 731"/>
                <a:gd name="T38" fmla="*/ 773 w 1389"/>
                <a:gd name="T39" fmla="*/ 378 h 731"/>
                <a:gd name="T40" fmla="*/ 822 w 1389"/>
                <a:gd name="T41" fmla="*/ 321 h 731"/>
                <a:gd name="T42" fmla="*/ 879 w 1389"/>
                <a:gd name="T43" fmla="*/ 90 h 731"/>
                <a:gd name="T44" fmla="*/ 929 w 1389"/>
                <a:gd name="T45" fmla="*/ 0 h 731"/>
                <a:gd name="T46" fmla="*/ 1027 w 1389"/>
                <a:gd name="T47" fmla="*/ 181 h 731"/>
                <a:gd name="T48" fmla="*/ 1052 w 1389"/>
                <a:gd name="T49" fmla="*/ 419 h 731"/>
                <a:gd name="T50" fmla="*/ 1077 w 1389"/>
                <a:gd name="T51" fmla="*/ 436 h 731"/>
                <a:gd name="T52" fmla="*/ 1208 w 1389"/>
                <a:gd name="T53" fmla="*/ 288 h 731"/>
                <a:gd name="T54" fmla="*/ 1225 w 1389"/>
                <a:gd name="T55" fmla="*/ 238 h 731"/>
                <a:gd name="T56" fmla="*/ 1257 w 1389"/>
                <a:gd name="T57" fmla="*/ 197 h 731"/>
                <a:gd name="T58" fmla="*/ 1389 w 1389"/>
                <a:gd name="T59" fmla="*/ 90 h 7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9" h="731">
                  <a:moveTo>
                    <a:pt x="0" y="592"/>
                  </a:moveTo>
                  <a:cubicBezTo>
                    <a:pt x="54" y="575"/>
                    <a:pt x="71" y="507"/>
                    <a:pt x="140" y="485"/>
                  </a:cubicBezTo>
                  <a:cubicBezTo>
                    <a:pt x="160" y="547"/>
                    <a:pt x="138" y="474"/>
                    <a:pt x="156" y="600"/>
                  </a:cubicBezTo>
                  <a:cubicBezTo>
                    <a:pt x="162" y="643"/>
                    <a:pt x="175" y="689"/>
                    <a:pt x="189" y="731"/>
                  </a:cubicBezTo>
                  <a:cubicBezTo>
                    <a:pt x="219" y="709"/>
                    <a:pt x="234" y="695"/>
                    <a:pt x="255" y="666"/>
                  </a:cubicBezTo>
                  <a:cubicBezTo>
                    <a:pt x="264" y="611"/>
                    <a:pt x="270" y="556"/>
                    <a:pt x="279" y="501"/>
                  </a:cubicBezTo>
                  <a:cubicBezTo>
                    <a:pt x="287" y="399"/>
                    <a:pt x="281" y="290"/>
                    <a:pt x="329" y="197"/>
                  </a:cubicBezTo>
                  <a:cubicBezTo>
                    <a:pt x="332" y="181"/>
                    <a:pt x="325" y="160"/>
                    <a:pt x="337" y="148"/>
                  </a:cubicBezTo>
                  <a:cubicBezTo>
                    <a:pt x="343" y="142"/>
                    <a:pt x="362" y="197"/>
                    <a:pt x="362" y="197"/>
                  </a:cubicBezTo>
                  <a:cubicBezTo>
                    <a:pt x="375" y="227"/>
                    <a:pt x="380" y="257"/>
                    <a:pt x="403" y="279"/>
                  </a:cubicBezTo>
                  <a:cubicBezTo>
                    <a:pt x="416" y="318"/>
                    <a:pt x="422" y="317"/>
                    <a:pt x="460" y="304"/>
                  </a:cubicBezTo>
                  <a:cubicBezTo>
                    <a:pt x="483" y="283"/>
                    <a:pt x="505" y="261"/>
                    <a:pt x="526" y="238"/>
                  </a:cubicBezTo>
                  <a:cubicBezTo>
                    <a:pt x="543" y="309"/>
                    <a:pt x="544" y="378"/>
                    <a:pt x="551" y="452"/>
                  </a:cubicBezTo>
                  <a:cubicBezTo>
                    <a:pt x="557" y="518"/>
                    <a:pt x="544" y="501"/>
                    <a:pt x="584" y="526"/>
                  </a:cubicBezTo>
                  <a:cubicBezTo>
                    <a:pt x="609" y="509"/>
                    <a:pt x="621" y="490"/>
                    <a:pt x="641" y="468"/>
                  </a:cubicBezTo>
                  <a:cubicBezTo>
                    <a:pt x="659" y="360"/>
                    <a:pt x="638" y="397"/>
                    <a:pt x="674" y="345"/>
                  </a:cubicBezTo>
                  <a:cubicBezTo>
                    <a:pt x="681" y="302"/>
                    <a:pt x="697" y="244"/>
                    <a:pt x="740" y="230"/>
                  </a:cubicBezTo>
                  <a:cubicBezTo>
                    <a:pt x="743" y="241"/>
                    <a:pt x="746" y="252"/>
                    <a:pt x="748" y="263"/>
                  </a:cubicBezTo>
                  <a:cubicBezTo>
                    <a:pt x="752" y="285"/>
                    <a:pt x="751" y="307"/>
                    <a:pt x="756" y="329"/>
                  </a:cubicBezTo>
                  <a:cubicBezTo>
                    <a:pt x="760" y="346"/>
                    <a:pt x="773" y="378"/>
                    <a:pt x="773" y="378"/>
                  </a:cubicBezTo>
                  <a:cubicBezTo>
                    <a:pt x="819" y="367"/>
                    <a:pt x="806" y="379"/>
                    <a:pt x="822" y="321"/>
                  </a:cubicBezTo>
                  <a:cubicBezTo>
                    <a:pt x="843" y="244"/>
                    <a:pt x="860" y="167"/>
                    <a:pt x="879" y="90"/>
                  </a:cubicBezTo>
                  <a:cubicBezTo>
                    <a:pt x="891" y="41"/>
                    <a:pt x="887" y="27"/>
                    <a:pt x="929" y="0"/>
                  </a:cubicBezTo>
                  <a:cubicBezTo>
                    <a:pt x="988" y="39"/>
                    <a:pt x="1006" y="116"/>
                    <a:pt x="1027" y="181"/>
                  </a:cubicBezTo>
                  <a:cubicBezTo>
                    <a:pt x="1037" y="254"/>
                    <a:pt x="1034" y="350"/>
                    <a:pt x="1052" y="419"/>
                  </a:cubicBezTo>
                  <a:cubicBezTo>
                    <a:pt x="1055" y="429"/>
                    <a:pt x="1069" y="430"/>
                    <a:pt x="1077" y="436"/>
                  </a:cubicBezTo>
                  <a:cubicBezTo>
                    <a:pt x="1135" y="395"/>
                    <a:pt x="1169" y="346"/>
                    <a:pt x="1208" y="288"/>
                  </a:cubicBezTo>
                  <a:cubicBezTo>
                    <a:pt x="1218" y="273"/>
                    <a:pt x="1218" y="254"/>
                    <a:pt x="1225" y="238"/>
                  </a:cubicBezTo>
                  <a:cubicBezTo>
                    <a:pt x="1236" y="214"/>
                    <a:pt x="1242" y="216"/>
                    <a:pt x="1257" y="197"/>
                  </a:cubicBezTo>
                  <a:cubicBezTo>
                    <a:pt x="1295" y="149"/>
                    <a:pt x="1319" y="90"/>
                    <a:pt x="1389" y="90"/>
                  </a:cubicBezTo>
                </a:path>
              </a:pathLst>
            </a:custGeom>
            <a:noFill/>
            <a:ln w="38100" cap="flat" cmpd="sng">
              <a:solidFill>
                <a:srgbClr val="FF0033"/>
              </a:solidFill>
              <a:prstDash val="solid"/>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41995" name="Freeform 10"/>
            <p:cNvSpPr>
              <a:spLocks/>
            </p:cNvSpPr>
            <p:nvPr/>
          </p:nvSpPr>
          <p:spPr bwMode="auto">
            <a:xfrm>
              <a:off x="1728" y="1776"/>
              <a:ext cx="3456" cy="912"/>
            </a:xfrm>
            <a:custGeom>
              <a:avLst/>
              <a:gdLst>
                <a:gd name="T0" fmla="*/ 0 w 3456"/>
                <a:gd name="T1" fmla="*/ 0 h 912"/>
                <a:gd name="T2" fmla="*/ 240 w 3456"/>
                <a:gd name="T3" fmla="*/ 288 h 912"/>
                <a:gd name="T4" fmla="*/ 576 w 3456"/>
                <a:gd name="T5" fmla="*/ 528 h 912"/>
                <a:gd name="T6" fmla="*/ 1200 w 3456"/>
                <a:gd name="T7" fmla="*/ 768 h 912"/>
                <a:gd name="T8" fmla="*/ 1776 w 3456"/>
                <a:gd name="T9" fmla="*/ 864 h 912"/>
                <a:gd name="T10" fmla="*/ 3456 w 3456"/>
                <a:gd name="T11" fmla="*/ 912 h 9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56" h="912">
                  <a:moveTo>
                    <a:pt x="0" y="0"/>
                  </a:moveTo>
                  <a:cubicBezTo>
                    <a:pt x="72" y="100"/>
                    <a:pt x="144" y="200"/>
                    <a:pt x="240" y="288"/>
                  </a:cubicBezTo>
                  <a:cubicBezTo>
                    <a:pt x="336" y="376"/>
                    <a:pt x="416" y="448"/>
                    <a:pt x="576" y="528"/>
                  </a:cubicBezTo>
                  <a:cubicBezTo>
                    <a:pt x="736" y="608"/>
                    <a:pt x="1000" y="712"/>
                    <a:pt x="1200" y="768"/>
                  </a:cubicBezTo>
                  <a:cubicBezTo>
                    <a:pt x="1400" y="824"/>
                    <a:pt x="1400" y="840"/>
                    <a:pt x="1776" y="864"/>
                  </a:cubicBezTo>
                  <a:cubicBezTo>
                    <a:pt x="2152" y="888"/>
                    <a:pt x="3176" y="904"/>
                    <a:pt x="3456" y="912"/>
                  </a:cubicBezTo>
                </a:path>
              </a:pathLst>
            </a:custGeom>
            <a:noFill/>
            <a:ln w="38100" cap="flat" cmpd="sng">
              <a:solidFill>
                <a:srgbClr val="FF0033"/>
              </a:solidFill>
              <a:prstDash val="solid"/>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41989" name="Text Box 11"/>
          <p:cNvSpPr txBox="1">
            <a:spLocks noChangeArrowheads="1"/>
          </p:cNvSpPr>
          <p:nvPr/>
        </p:nvSpPr>
        <p:spPr bwMode="auto">
          <a:xfrm>
            <a:off x="1263650" y="1557338"/>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GB" altLang="en-US" sz="1600" b="1" dirty="0">
                <a:solidFill>
                  <a:schemeClr val="tx2"/>
                </a:solidFill>
              </a:rPr>
              <a:t>The short term</a:t>
            </a:r>
          </a:p>
          <a:p>
            <a:endParaRPr lang="en-GB" altLang="en-US" sz="1600" b="1" dirty="0">
              <a:solidFill>
                <a:schemeClr val="tx2"/>
              </a:solidFill>
            </a:endParaRPr>
          </a:p>
          <a:p>
            <a:r>
              <a:rPr lang="en-GB" altLang="en-US" sz="1600" dirty="0">
                <a:solidFill>
                  <a:schemeClr val="tx2"/>
                </a:solidFill>
              </a:rPr>
              <a:t>Based on best estimate of likely outcome</a:t>
            </a:r>
          </a:p>
        </p:txBody>
      </p:sp>
      <p:sp>
        <p:nvSpPr>
          <p:cNvPr id="41990" name="Text Box 12"/>
          <p:cNvSpPr txBox="1">
            <a:spLocks noChangeArrowheads="1"/>
          </p:cNvSpPr>
          <p:nvPr/>
        </p:nvSpPr>
        <p:spPr bwMode="auto">
          <a:xfrm>
            <a:off x="3168650" y="1557338"/>
            <a:ext cx="2532063"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defTabSz="762000">
              <a:defRPr sz="1200">
                <a:solidFill>
                  <a:schemeClr val="tx1"/>
                </a:solidFill>
                <a:latin typeface="Arial" panose="020B0604020202020204" pitchFamily="34" charset="0"/>
              </a:defRPr>
            </a:lvl1pPr>
            <a:lvl2pPr marL="742950" indent="-285750" defTabSz="762000">
              <a:defRPr sz="1200">
                <a:solidFill>
                  <a:schemeClr val="tx1"/>
                </a:solidFill>
                <a:latin typeface="Arial" panose="020B0604020202020204" pitchFamily="34" charset="0"/>
              </a:defRPr>
            </a:lvl2pPr>
            <a:lvl3pPr marL="1143000" indent="-228600" defTabSz="762000">
              <a:defRPr sz="1200">
                <a:solidFill>
                  <a:schemeClr val="tx1"/>
                </a:solidFill>
                <a:latin typeface="Arial" panose="020B0604020202020204" pitchFamily="34" charset="0"/>
              </a:defRPr>
            </a:lvl3pPr>
            <a:lvl4pPr marL="1600200" indent="-228600" defTabSz="762000">
              <a:defRPr sz="1200">
                <a:solidFill>
                  <a:schemeClr val="tx1"/>
                </a:solidFill>
                <a:latin typeface="Arial" panose="020B0604020202020204" pitchFamily="34" charset="0"/>
              </a:defRPr>
            </a:lvl4pPr>
            <a:lvl5pPr marL="2057400" indent="-228600" defTabSz="762000">
              <a:defRPr sz="12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1200">
                <a:solidFill>
                  <a:schemeClr val="tx1"/>
                </a:solidFill>
                <a:latin typeface="Arial" panose="020B0604020202020204" pitchFamily="34" charset="0"/>
              </a:defRPr>
            </a:lvl9pPr>
          </a:lstStyle>
          <a:p>
            <a:pPr>
              <a:spcBef>
                <a:spcPct val="80000"/>
              </a:spcBef>
              <a:buClr>
                <a:schemeClr val="accent1"/>
              </a:buClr>
            </a:pPr>
            <a:r>
              <a:rPr lang="en-GB" altLang="en-US" sz="1600" b="1" dirty="0">
                <a:solidFill>
                  <a:schemeClr val="tx2"/>
                </a:solidFill>
              </a:rPr>
              <a:t>The medium term transition to tranquillity</a:t>
            </a:r>
          </a:p>
          <a:p>
            <a:pPr>
              <a:spcBef>
                <a:spcPct val="80000"/>
              </a:spcBef>
              <a:buClr>
                <a:schemeClr val="accent1"/>
              </a:buClr>
            </a:pPr>
            <a:r>
              <a:rPr lang="en-GB" altLang="en-US" sz="1600" dirty="0">
                <a:solidFill>
                  <a:schemeClr val="tx2"/>
                </a:solidFill>
              </a:rPr>
              <a:t>Assessment of industry outlook and company position</a:t>
            </a:r>
          </a:p>
          <a:p>
            <a:pPr>
              <a:spcBef>
                <a:spcPct val="80000"/>
              </a:spcBef>
              <a:buClr>
                <a:schemeClr val="accent1"/>
              </a:buClr>
              <a:buFontTx/>
              <a:buChar char="•"/>
            </a:pPr>
            <a:r>
              <a:rPr lang="en-GB" altLang="en-US" sz="1600" dirty="0">
                <a:solidFill>
                  <a:schemeClr val="tx2"/>
                </a:solidFill>
              </a:rPr>
              <a:t> ROIC fades towards the</a:t>
            </a:r>
            <a:br>
              <a:rPr lang="en-GB" altLang="en-US" sz="1600" dirty="0">
                <a:solidFill>
                  <a:schemeClr val="tx2"/>
                </a:solidFill>
              </a:rPr>
            </a:br>
            <a:r>
              <a:rPr lang="en-GB" altLang="en-US" sz="1600" dirty="0">
                <a:solidFill>
                  <a:schemeClr val="tx2"/>
                </a:solidFill>
              </a:rPr>
              <a:t>  cost of capital</a:t>
            </a:r>
          </a:p>
          <a:p>
            <a:pPr>
              <a:spcBef>
                <a:spcPct val="80000"/>
              </a:spcBef>
              <a:buClr>
                <a:schemeClr val="accent1"/>
              </a:buClr>
              <a:buFontTx/>
              <a:buChar char="•"/>
            </a:pPr>
            <a:r>
              <a:rPr lang="en-GB" altLang="en-US" sz="1600" dirty="0">
                <a:solidFill>
                  <a:schemeClr val="tx2"/>
                </a:solidFill>
              </a:rPr>
              <a:t> Growth fades towards GDP</a:t>
            </a:r>
          </a:p>
        </p:txBody>
      </p:sp>
      <p:sp>
        <p:nvSpPr>
          <p:cNvPr id="41991" name="Text Box 13"/>
          <p:cNvSpPr txBox="1">
            <a:spLocks noChangeArrowheads="1"/>
          </p:cNvSpPr>
          <p:nvPr/>
        </p:nvSpPr>
        <p:spPr bwMode="auto">
          <a:xfrm>
            <a:off x="5835650" y="1557338"/>
            <a:ext cx="214947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defTabSz="762000">
              <a:defRPr sz="1200">
                <a:solidFill>
                  <a:schemeClr val="tx1"/>
                </a:solidFill>
                <a:latin typeface="Arial" panose="020B0604020202020204" pitchFamily="34" charset="0"/>
              </a:defRPr>
            </a:lvl1pPr>
            <a:lvl2pPr marL="742950" indent="-285750" defTabSz="762000">
              <a:defRPr sz="1200">
                <a:solidFill>
                  <a:schemeClr val="tx1"/>
                </a:solidFill>
                <a:latin typeface="Arial" panose="020B0604020202020204" pitchFamily="34" charset="0"/>
              </a:defRPr>
            </a:lvl2pPr>
            <a:lvl3pPr marL="1143000" indent="-228600" defTabSz="762000">
              <a:defRPr sz="1200">
                <a:solidFill>
                  <a:schemeClr val="tx1"/>
                </a:solidFill>
                <a:latin typeface="Arial" panose="020B0604020202020204" pitchFamily="34" charset="0"/>
              </a:defRPr>
            </a:lvl3pPr>
            <a:lvl4pPr marL="1600200" indent="-228600" defTabSz="762000">
              <a:defRPr sz="1200">
                <a:solidFill>
                  <a:schemeClr val="tx1"/>
                </a:solidFill>
                <a:latin typeface="Arial" panose="020B0604020202020204" pitchFamily="34" charset="0"/>
              </a:defRPr>
            </a:lvl4pPr>
            <a:lvl5pPr marL="2057400" indent="-228600" defTabSz="762000">
              <a:defRPr sz="12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1200">
                <a:solidFill>
                  <a:schemeClr val="tx1"/>
                </a:solidFill>
                <a:latin typeface="Arial" panose="020B0604020202020204" pitchFamily="34" charset="0"/>
              </a:defRPr>
            </a:lvl9pPr>
          </a:lstStyle>
          <a:p>
            <a:pPr>
              <a:spcBef>
                <a:spcPct val="80000"/>
              </a:spcBef>
              <a:buClr>
                <a:schemeClr val="accent1"/>
              </a:buClr>
            </a:pPr>
            <a:r>
              <a:rPr lang="en-GB" altLang="en-US" sz="1600" b="1" dirty="0">
                <a:solidFill>
                  <a:schemeClr val="tx2"/>
                </a:solidFill>
              </a:rPr>
              <a:t>The long run – tranquillity and equilibrium</a:t>
            </a:r>
          </a:p>
          <a:p>
            <a:pPr>
              <a:spcBef>
                <a:spcPct val="80000"/>
              </a:spcBef>
              <a:buClr>
                <a:schemeClr val="accent1"/>
              </a:buClr>
              <a:buFontTx/>
              <a:buChar char="•"/>
            </a:pPr>
            <a:r>
              <a:rPr lang="en-GB" altLang="en-US" sz="1600" dirty="0">
                <a:solidFill>
                  <a:schemeClr val="tx2"/>
                </a:solidFill>
              </a:rPr>
              <a:t>  Long run assumptions:</a:t>
            </a:r>
          </a:p>
          <a:p>
            <a:pPr>
              <a:spcBef>
                <a:spcPct val="80000"/>
              </a:spcBef>
              <a:buClr>
                <a:schemeClr val="accent1"/>
              </a:buClr>
              <a:buFontTx/>
              <a:buChar char="•"/>
            </a:pPr>
            <a:r>
              <a:rPr lang="en-GB" altLang="en-US" sz="1600" dirty="0">
                <a:solidFill>
                  <a:schemeClr val="tx2"/>
                </a:solidFill>
              </a:rPr>
              <a:t>  ROIC = Cost of capital</a:t>
            </a:r>
          </a:p>
          <a:p>
            <a:pPr>
              <a:spcBef>
                <a:spcPct val="80000"/>
              </a:spcBef>
              <a:buClr>
                <a:schemeClr val="accent1"/>
              </a:buClr>
              <a:buFontTx/>
              <a:buChar char="•"/>
            </a:pPr>
            <a:r>
              <a:rPr lang="en-GB" altLang="en-US" sz="1600" dirty="0">
                <a:solidFill>
                  <a:schemeClr val="tx2"/>
                </a:solidFill>
              </a:rPr>
              <a:t>  Real growth = 0%</a:t>
            </a:r>
          </a:p>
        </p:txBody>
      </p:sp>
      <p:sp>
        <p:nvSpPr>
          <p:cNvPr id="41992" name="Text Box 14"/>
          <p:cNvSpPr txBox="1">
            <a:spLocks noChangeArrowheads="1"/>
          </p:cNvSpPr>
          <p:nvPr/>
        </p:nvSpPr>
        <p:spPr bwMode="auto">
          <a:xfrm>
            <a:off x="3352800" y="4953000"/>
            <a:ext cx="3810000" cy="63976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Much of valuation involves implicitly or explicitly making growth estimates – High P/E comes from high growth</a:t>
            </a:r>
          </a:p>
        </p:txBody>
      </p:sp>
      <p:sp>
        <p:nvSpPr>
          <p:cNvPr id="41993" name="Text Box 15"/>
          <p:cNvSpPr txBox="1">
            <a:spLocks noChangeArrowheads="1"/>
          </p:cNvSpPr>
          <p:nvPr/>
        </p:nvSpPr>
        <p:spPr bwMode="auto">
          <a:xfrm>
            <a:off x="228600" y="6400800"/>
            <a:ext cx="2438400" cy="4572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Reference: Level and persistence of growth rates</a:t>
            </a:r>
          </a:p>
        </p:txBody>
      </p:sp>
    </p:spTree>
    <p:extLst>
      <p:ext uri="{BB962C8B-B14F-4D97-AF65-F5344CB8AC3E}">
        <p14:creationId xmlns:p14="http://schemas.microsoft.com/office/powerpoint/2010/main" val="3372520735"/>
      </p:ext>
    </p:extLst>
  </p:cSld>
  <p:clrMapOvr>
    <a:masterClrMapping/>
  </p:clrMapOvr>
  <p:transition>
    <p:cove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A667BF-21CD-4D29-A685-EAAE7256F2B5}"/>
              </a:ext>
            </a:extLst>
          </p:cNvPr>
          <p:cNvSpPr>
            <a:spLocks noGrp="1"/>
          </p:cNvSpPr>
          <p:nvPr>
            <p:ph idx="1"/>
          </p:nvPr>
        </p:nvSpPr>
        <p:spPr/>
        <p:txBody>
          <a:bodyPr>
            <a:normAutofit fontScale="85000" lnSpcReduction="20000"/>
          </a:bodyPr>
          <a:lstStyle/>
          <a:p>
            <a:r>
              <a:rPr lang="en-US" dirty="0"/>
              <a:t>You can adjust cash flows in the terminal period with respect to capital expenditures and working capital changes as discussed above.</a:t>
            </a:r>
          </a:p>
          <a:p>
            <a:r>
              <a:rPr lang="en-US" dirty="0"/>
              <a:t>You can adjust the graph to suddenly go down to the ROIC you expect in the long-run when you normalize cash flow.</a:t>
            </a:r>
          </a:p>
          <a:p>
            <a:r>
              <a:rPr lang="en-US" dirty="0"/>
              <a:t>You could also adjust the graph so that the ROIC gradually goes down.</a:t>
            </a:r>
          </a:p>
          <a:p>
            <a:r>
              <a:rPr lang="en-US" dirty="0"/>
              <a:t>This kind of adjustment to normalize cash flow is very rare.</a:t>
            </a:r>
          </a:p>
          <a:p>
            <a:r>
              <a:rPr lang="en-US" dirty="0"/>
              <a:t>If you normalize with an ROIC, you can use the NOPAT and you don’t have to worry about the adjustments to capital expenditures or to the working capital.</a:t>
            </a:r>
          </a:p>
          <a:p>
            <a:endParaRPr lang="en-US" dirty="0"/>
          </a:p>
        </p:txBody>
      </p:sp>
      <p:sp>
        <p:nvSpPr>
          <p:cNvPr id="3" name="Title 2">
            <a:extLst>
              <a:ext uri="{FF2B5EF4-FFF2-40B4-BE49-F238E27FC236}">
                <a16:creationId xmlns:a16="http://schemas.microsoft.com/office/drawing/2014/main" id="{C0F3DCA0-3269-4872-9D32-3EF81BE71B5D}"/>
              </a:ext>
            </a:extLst>
          </p:cNvPr>
          <p:cNvSpPr>
            <a:spLocks noGrp="1"/>
          </p:cNvSpPr>
          <p:nvPr>
            <p:ph type="title"/>
          </p:nvPr>
        </p:nvSpPr>
        <p:spPr/>
        <p:txBody>
          <a:bodyPr/>
          <a:lstStyle/>
          <a:p>
            <a:r>
              <a:rPr lang="en-US" dirty="0"/>
              <a:t>Normalised Cash Flow in Above Chart</a:t>
            </a:r>
          </a:p>
        </p:txBody>
      </p:sp>
    </p:spTree>
    <p:extLst>
      <p:ext uri="{BB962C8B-B14F-4D97-AF65-F5344CB8AC3E}">
        <p14:creationId xmlns:p14="http://schemas.microsoft.com/office/powerpoint/2010/main" val="27824652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C91315-7064-4634-A760-C9D680DCC338}"/>
              </a:ext>
            </a:extLst>
          </p:cNvPr>
          <p:cNvSpPr>
            <a:spLocks noGrp="1"/>
          </p:cNvSpPr>
          <p:nvPr>
            <p:ph idx="1"/>
          </p:nvPr>
        </p:nvSpPr>
        <p:spPr/>
        <p:txBody>
          <a:bodyPr>
            <a:normAutofit lnSpcReduction="10000"/>
          </a:bodyPr>
          <a:lstStyle/>
          <a:p>
            <a:r>
              <a:rPr lang="en-029" dirty="0"/>
              <a:t>In evaluating the terminal value and the model itself, the ROIC in the terminal year should be evaluated compared to reasonable assumptions and history.</a:t>
            </a:r>
          </a:p>
          <a:p>
            <a:r>
              <a:rPr lang="en-029" dirty="0"/>
              <a:t>If a high level of ROIC or a low level of ROIC is assumed, this assumption has a very large effect on the valuation as it is assumed to remain indefinitely.</a:t>
            </a:r>
          </a:p>
          <a:p>
            <a:r>
              <a:rPr lang="en-029" dirty="0"/>
              <a:t>The next slide illustrates a case where the ROIC jumped in the terminal year rendering the whole valuation all but useless.</a:t>
            </a:r>
            <a:endParaRPr lang="en-US" dirty="0"/>
          </a:p>
          <a:p>
            <a:endParaRPr lang="en-029" dirty="0"/>
          </a:p>
        </p:txBody>
      </p:sp>
      <p:sp>
        <p:nvSpPr>
          <p:cNvPr id="3" name="Title 2">
            <a:extLst>
              <a:ext uri="{FF2B5EF4-FFF2-40B4-BE49-F238E27FC236}">
                <a16:creationId xmlns:a16="http://schemas.microsoft.com/office/drawing/2014/main" id="{3E55B3A9-F2AA-4C09-8955-5342C7D274C4}"/>
              </a:ext>
            </a:extLst>
          </p:cNvPr>
          <p:cNvSpPr>
            <a:spLocks noGrp="1"/>
          </p:cNvSpPr>
          <p:nvPr>
            <p:ph type="title"/>
          </p:nvPr>
        </p:nvSpPr>
        <p:spPr/>
        <p:txBody>
          <a:bodyPr/>
          <a:lstStyle/>
          <a:p>
            <a:r>
              <a:rPr lang="en-029" dirty="0"/>
              <a:t>Evaluating ROIC in the Terminal Period</a:t>
            </a:r>
          </a:p>
        </p:txBody>
      </p:sp>
    </p:spTree>
    <p:extLst>
      <p:ext uri="{BB962C8B-B14F-4D97-AF65-F5344CB8AC3E}">
        <p14:creationId xmlns:p14="http://schemas.microsoft.com/office/powerpoint/2010/main" val="68643790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739273-FA80-4353-BD8F-5AAD8CBB96C1}"/>
              </a:ext>
            </a:extLst>
          </p:cNvPr>
          <p:cNvPicPr>
            <a:picLocks noGrp="1" noChangeAspect="1"/>
          </p:cNvPicPr>
          <p:nvPr>
            <p:ph idx="1"/>
          </p:nvPr>
        </p:nvPicPr>
        <p:blipFill>
          <a:blip r:embed="rId2"/>
          <a:stretch>
            <a:fillRect/>
          </a:stretch>
        </p:blipFill>
        <p:spPr>
          <a:xfrm>
            <a:off x="628650" y="1358270"/>
            <a:ext cx="7902575" cy="4724073"/>
          </a:xfrm>
          <a:prstGeom prst="rect">
            <a:avLst/>
          </a:prstGeom>
        </p:spPr>
      </p:pic>
      <p:sp>
        <p:nvSpPr>
          <p:cNvPr id="3" name="Title 2">
            <a:extLst>
              <a:ext uri="{FF2B5EF4-FFF2-40B4-BE49-F238E27FC236}">
                <a16:creationId xmlns:a16="http://schemas.microsoft.com/office/drawing/2014/main" id="{E1B714C8-DB21-4A21-9F60-DEC8581ED700}"/>
              </a:ext>
            </a:extLst>
          </p:cNvPr>
          <p:cNvSpPr>
            <a:spLocks noGrp="1"/>
          </p:cNvSpPr>
          <p:nvPr>
            <p:ph type="title"/>
          </p:nvPr>
        </p:nvSpPr>
        <p:spPr/>
        <p:txBody>
          <a:bodyPr>
            <a:normAutofit fontScale="90000"/>
          </a:bodyPr>
          <a:lstStyle/>
          <a:p>
            <a:r>
              <a:rPr lang="en-029" dirty="0"/>
              <a:t>Example of Danger – Terminal Value Assumptions</a:t>
            </a:r>
          </a:p>
        </p:txBody>
      </p:sp>
      <p:sp>
        <p:nvSpPr>
          <p:cNvPr id="4" name="Freeform: Shape 3">
            <a:extLst>
              <a:ext uri="{FF2B5EF4-FFF2-40B4-BE49-F238E27FC236}">
                <a16:creationId xmlns:a16="http://schemas.microsoft.com/office/drawing/2014/main" id="{D24E4A6C-BCD6-4969-8801-B235C250E278}"/>
              </a:ext>
            </a:extLst>
          </p:cNvPr>
          <p:cNvSpPr/>
          <p:nvPr/>
        </p:nvSpPr>
        <p:spPr>
          <a:xfrm>
            <a:off x="7424530" y="4065104"/>
            <a:ext cx="646044" cy="646044"/>
          </a:xfrm>
          <a:custGeom>
            <a:avLst/>
            <a:gdLst>
              <a:gd name="connsiteX0" fmla="*/ 0 w 646044"/>
              <a:gd name="connsiteY0" fmla="*/ 0 h 646044"/>
              <a:gd name="connsiteX1" fmla="*/ 59635 w 646044"/>
              <a:gd name="connsiteY1" fmla="*/ 119270 h 646044"/>
              <a:gd name="connsiteX2" fmla="*/ 99392 w 646044"/>
              <a:gd name="connsiteY2" fmla="*/ 188844 h 646044"/>
              <a:gd name="connsiteX3" fmla="*/ 129209 w 646044"/>
              <a:gd name="connsiteY3" fmla="*/ 208722 h 646044"/>
              <a:gd name="connsiteX4" fmla="*/ 149087 w 646044"/>
              <a:gd name="connsiteY4" fmla="*/ 258418 h 646044"/>
              <a:gd name="connsiteX5" fmla="*/ 228600 w 646044"/>
              <a:gd name="connsiteY5" fmla="*/ 288235 h 646044"/>
              <a:gd name="connsiteX6" fmla="*/ 248479 w 646044"/>
              <a:gd name="connsiteY6" fmla="*/ 447261 h 646044"/>
              <a:gd name="connsiteX7" fmla="*/ 268357 w 646044"/>
              <a:gd name="connsiteY7" fmla="*/ 546653 h 646044"/>
              <a:gd name="connsiteX8" fmla="*/ 298174 w 646044"/>
              <a:gd name="connsiteY8" fmla="*/ 636105 h 646044"/>
              <a:gd name="connsiteX9" fmla="*/ 357809 w 646044"/>
              <a:gd name="connsiteY9" fmla="*/ 646044 h 646044"/>
              <a:gd name="connsiteX10" fmla="*/ 457200 w 646044"/>
              <a:gd name="connsiteY10" fmla="*/ 606287 h 646044"/>
              <a:gd name="connsiteX11" fmla="*/ 496957 w 646044"/>
              <a:gd name="connsiteY11" fmla="*/ 576470 h 646044"/>
              <a:gd name="connsiteX12" fmla="*/ 526774 w 646044"/>
              <a:gd name="connsiteY12" fmla="*/ 526774 h 646044"/>
              <a:gd name="connsiteX13" fmla="*/ 556592 w 646044"/>
              <a:gd name="connsiteY13" fmla="*/ 516835 h 646044"/>
              <a:gd name="connsiteX14" fmla="*/ 586409 w 646044"/>
              <a:gd name="connsiteY14" fmla="*/ 496957 h 646044"/>
              <a:gd name="connsiteX15" fmla="*/ 616227 w 646044"/>
              <a:gd name="connsiteY15" fmla="*/ 427383 h 646044"/>
              <a:gd name="connsiteX16" fmla="*/ 646044 w 646044"/>
              <a:gd name="connsiteY16" fmla="*/ 347870 h 646044"/>
              <a:gd name="connsiteX17" fmla="*/ 586409 w 646044"/>
              <a:gd name="connsiteY17" fmla="*/ 149087 h 646044"/>
              <a:gd name="connsiteX18" fmla="*/ 556592 w 646044"/>
              <a:gd name="connsiteY18" fmla="*/ 129209 h 646044"/>
              <a:gd name="connsiteX19" fmla="*/ 387627 w 646044"/>
              <a:gd name="connsiteY19" fmla="*/ 79513 h 646044"/>
              <a:gd name="connsiteX20" fmla="*/ 327992 w 646044"/>
              <a:gd name="connsiteY20" fmla="*/ 59635 h 646044"/>
              <a:gd name="connsiteX21" fmla="*/ 308113 w 646044"/>
              <a:gd name="connsiteY21" fmla="*/ 29818 h 646044"/>
              <a:gd name="connsiteX22" fmla="*/ 278296 w 646044"/>
              <a:gd name="connsiteY22" fmla="*/ 19879 h 646044"/>
              <a:gd name="connsiteX23" fmla="*/ 59635 w 646044"/>
              <a:gd name="connsiteY23" fmla="*/ 9939 h 646044"/>
              <a:gd name="connsiteX24" fmla="*/ 69574 w 646044"/>
              <a:gd name="connsiteY24" fmla="*/ 9939 h 6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6044" h="646044">
                <a:moveTo>
                  <a:pt x="0" y="0"/>
                </a:moveTo>
                <a:lnTo>
                  <a:pt x="59635" y="119270"/>
                </a:lnTo>
                <a:cubicBezTo>
                  <a:pt x="67431" y="134863"/>
                  <a:pt x="85342" y="174794"/>
                  <a:pt x="99392" y="188844"/>
                </a:cubicBezTo>
                <a:cubicBezTo>
                  <a:pt x="107839" y="197291"/>
                  <a:pt x="119270" y="202096"/>
                  <a:pt x="129209" y="208722"/>
                </a:cubicBezTo>
                <a:cubicBezTo>
                  <a:pt x="135835" y="225287"/>
                  <a:pt x="135155" y="247273"/>
                  <a:pt x="149087" y="258418"/>
                </a:cubicBezTo>
                <a:cubicBezTo>
                  <a:pt x="171191" y="276101"/>
                  <a:pt x="215416" y="263186"/>
                  <a:pt x="228600" y="288235"/>
                </a:cubicBezTo>
                <a:cubicBezTo>
                  <a:pt x="253481" y="335508"/>
                  <a:pt x="240356" y="394461"/>
                  <a:pt x="248479" y="447261"/>
                </a:cubicBezTo>
                <a:cubicBezTo>
                  <a:pt x="253617" y="480655"/>
                  <a:pt x="257673" y="514600"/>
                  <a:pt x="268357" y="546653"/>
                </a:cubicBezTo>
                <a:cubicBezTo>
                  <a:pt x="278296" y="576470"/>
                  <a:pt x="267171" y="630938"/>
                  <a:pt x="298174" y="636105"/>
                </a:cubicBezTo>
                <a:lnTo>
                  <a:pt x="357809" y="646044"/>
                </a:lnTo>
                <a:cubicBezTo>
                  <a:pt x="393444" y="634166"/>
                  <a:pt x="421633" y="625688"/>
                  <a:pt x="457200" y="606287"/>
                </a:cubicBezTo>
                <a:cubicBezTo>
                  <a:pt x="471743" y="598355"/>
                  <a:pt x="483705" y="586409"/>
                  <a:pt x="496957" y="576470"/>
                </a:cubicBezTo>
                <a:cubicBezTo>
                  <a:pt x="504774" y="553018"/>
                  <a:pt x="504036" y="540417"/>
                  <a:pt x="526774" y="526774"/>
                </a:cubicBezTo>
                <a:cubicBezTo>
                  <a:pt x="535758" y="521384"/>
                  <a:pt x="546653" y="520148"/>
                  <a:pt x="556592" y="516835"/>
                </a:cubicBezTo>
                <a:cubicBezTo>
                  <a:pt x="566531" y="510209"/>
                  <a:pt x="578762" y="506134"/>
                  <a:pt x="586409" y="496957"/>
                </a:cubicBezTo>
                <a:cubicBezTo>
                  <a:pt x="602271" y="477923"/>
                  <a:pt x="607754" y="449977"/>
                  <a:pt x="616227" y="427383"/>
                </a:cubicBezTo>
                <a:cubicBezTo>
                  <a:pt x="651871" y="332335"/>
                  <a:pt x="623490" y="415532"/>
                  <a:pt x="646044" y="347870"/>
                </a:cubicBezTo>
                <a:cubicBezTo>
                  <a:pt x="629823" y="226208"/>
                  <a:pt x="654752" y="217430"/>
                  <a:pt x="586409" y="149087"/>
                </a:cubicBezTo>
                <a:cubicBezTo>
                  <a:pt x="577962" y="140640"/>
                  <a:pt x="567777" y="133403"/>
                  <a:pt x="556592" y="129209"/>
                </a:cubicBezTo>
                <a:cubicBezTo>
                  <a:pt x="358482" y="54919"/>
                  <a:pt x="488028" y="109634"/>
                  <a:pt x="387627" y="79513"/>
                </a:cubicBezTo>
                <a:cubicBezTo>
                  <a:pt x="367557" y="73492"/>
                  <a:pt x="327992" y="59635"/>
                  <a:pt x="327992" y="59635"/>
                </a:cubicBezTo>
                <a:cubicBezTo>
                  <a:pt x="321366" y="49696"/>
                  <a:pt x="317441" y="37280"/>
                  <a:pt x="308113" y="29818"/>
                </a:cubicBezTo>
                <a:cubicBezTo>
                  <a:pt x="299932" y="23273"/>
                  <a:pt x="288739" y="20714"/>
                  <a:pt x="278296" y="19879"/>
                </a:cubicBezTo>
                <a:cubicBezTo>
                  <a:pt x="205566" y="14060"/>
                  <a:pt x="132515" y="13410"/>
                  <a:pt x="59635" y="9939"/>
                </a:cubicBezTo>
                <a:cubicBezTo>
                  <a:pt x="56326" y="9781"/>
                  <a:pt x="66261" y="9939"/>
                  <a:pt x="69574" y="993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29" dirty="0"/>
          </a:p>
        </p:txBody>
      </p:sp>
    </p:spTree>
    <p:extLst>
      <p:ext uri="{BB962C8B-B14F-4D97-AF65-F5344CB8AC3E}">
        <p14:creationId xmlns:p14="http://schemas.microsoft.com/office/powerpoint/2010/main" val="21070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389AE5-E7EE-4986-A1E4-F529AF589AF7}"/>
              </a:ext>
            </a:extLst>
          </p:cNvPr>
          <p:cNvSpPr>
            <a:spLocks noGrp="1"/>
          </p:cNvSpPr>
          <p:nvPr>
            <p:ph idx="1"/>
          </p:nvPr>
        </p:nvSpPr>
        <p:spPr>
          <a:xfrm>
            <a:off x="457199" y="1263193"/>
            <a:ext cx="8080513" cy="3229294"/>
          </a:xfrm>
        </p:spPr>
        <p:txBody>
          <a:bodyPr>
            <a:normAutofit fontScale="92500" lnSpcReduction="20000"/>
          </a:bodyPr>
          <a:lstStyle/>
          <a:p>
            <a:r>
              <a:rPr lang="en-029" dirty="0"/>
              <a:t>The stable capital expenditures to depreciation is a function of asset life, growth rate. When computing normalised cash flow in the terminal year, the depreciation in the terminal period can be multiplied by a ratio of capital expenditures to depreciation. This ratio will only be 1.0 when there is no growth, or the asset life is one year. The ratio is higher when the asset life is longer and/or when the growth rate is above zero.</a:t>
            </a:r>
            <a:endParaRPr lang="en-US" dirty="0"/>
          </a:p>
          <a:p>
            <a:endParaRPr lang="en-029" dirty="0"/>
          </a:p>
          <a:p>
            <a:endParaRPr lang="en-029" dirty="0"/>
          </a:p>
          <a:p>
            <a:endParaRPr lang="en-029" dirty="0"/>
          </a:p>
        </p:txBody>
      </p:sp>
      <p:sp>
        <p:nvSpPr>
          <p:cNvPr id="3" name="Title 2">
            <a:extLst>
              <a:ext uri="{FF2B5EF4-FFF2-40B4-BE49-F238E27FC236}">
                <a16:creationId xmlns:a16="http://schemas.microsoft.com/office/drawing/2014/main" id="{7283DDBE-8E25-49E6-84FE-31DE172E81DC}"/>
              </a:ext>
            </a:extLst>
          </p:cNvPr>
          <p:cNvSpPr>
            <a:spLocks noGrp="1"/>
          </p:cNvSpPr>
          <p:nvPr>
            <p:ph type="title"/>
          </p:nvPr>
        </p:nvSpPr>
        <p:spPr/>
        <p:txBody>
          <a:bodyPr/>
          <a:lstStyle/>
          <a:p>
            <a:r>
              <a:rPr lang="en-029" dirty="0"/>
              <a:t>Stable Capital Expenditures</a:t>
            </a:r>
          </a:p>
        </p:txBody>
      </p:sp>
      <p:pic>
        <p:nvPicPr>
          <p:cNvPr id="5" name="Picture 4">
            <a:extLst>
              <a:ext uri="{FF2B5EF4-FFF2-40B4-BE49-F238E27FC236}">
                <a16:creationId xmlns:a16="http://schemas.microsoft.com/office/drawing/2014/main" id="{49216DD4-10E9-4FF0-86F3-14E9EBE21BB5}"/>
              </a:ext>
            </a:extLst>
          </p:cNvPr>
          <p:cNvPicPr>
            <a:picLocks noChangeAspect="1"/>
          </p:cNvPicPr>
          <p:nvPr/>
        </p:nvPicPr>
        <p:blipFill>
          <a:blip r:embed="rId2"/>
          <a:stretch>
            <a:fillRect/>
          </a:stretch>
        </p:blipFill>
        <p:spPr>
          <a:xfrm>
            <a:off x="546150" y="4492487"/>
            <a:ext cx="7902609" cy="2127938"/>
          </a:xfrm>
          <a:prstGeom prst="rect">
            <a:avLst/>
          </a:prstGeom>
        </p:spPr>
      </p:pic>
    </p:spTree>
    <p:extLst>
      <p:ext uri="{BB962C8B-B14F-4D97-AF65-F5344CB8AC3E}">
        <p14:creationId xmlns:p14="http://schemas.microsoft.com/office/powerpoint/2010/main" val="165027580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A011DC-FD35-45AB-9C83-254099CC68A7}"/>
              </a:ext>
            </a:extLst>
          </p:cNvPr>
          <p:cNvSpPr>
            <a:spLocks noGrp="1"/>
          </p:cNvSpPr>
          <p:nvPr>
            <p:ph idx="1"/>
          </p:nvPr>
        </p:nvSpPr>
        <p:spPr/>
        <p:txBody>
          <a:bodyPr/>
          <a:lstStyle/>
          <a:p>
            <a:r>
              <a:rPr lang="en-029" dirty="0"/>
              <a:t>Stable WC Change = </a:t>
            </a:r>
          </a:p>
          <a:p>
            <a:pPr marL="457200" lvl="1" indent="0">
              <a:buNone/>
            </a:pPr>
            <a:r>
              <a:rPr lang="en-029" dirty="0"/>
              <a:t>[EBITDA x WC/EBITDA * Growth]/[1+Growth]</a:t>
            </a:r>
          </a:p>
          <a:p>
            <a:pPr marL="457200" lvl="1" indent="0">
              <a:buNone/>
            </a:pPr>
            <a:endParaRPr lang="en-029" dirty="0"/>
          </a:p>
          <a:p>
            <a:pPr marL="60325" lvl="1" indent="0">
              <a:buNone/>
            </a:pPr>
            <a:r>
              <a:rPr lang="en-029" sz="2400" dirty="0"/>
              <a:t>A stable value of working capital can also be computed. If the terminal growth is less than the historic growth rate, the working capital in terminal value should be lower. You can use the formula for working capital changes = WC/EBITDA x EBITDA x g/(1+g). </a:t>
            </a:r>
            <a:endParaRPr lang="en-US" sz="2400" dirty="0"/>
          </a:p>
          <a:p>
            <a:pPr marL="457200" lvl="1" indent="0">
              <a:buNone/>
            </a:pPr>
            <a:endParaRPr lang="en-029" dirty="0"/>
          </a:p>
          <a:p>
            <a:pPr lvl="1"/>
            <a:endParaRPr lang="en-029" dirty="0"/>
          </a:p>
          <a:p>
            <a:pPr lvl="1"/>
            <a:endParaRPr lang="en-029" dirty="0"/>
          </a:p>
        </p:txBody>
      </p:sp>
      <p:sp>
        <p:nvSpPr>
          <p:cNvPr id="3" name="Title 2">
            <a:extLst>
              <a:ext uri="{FF2B5EF4-FFF2-40B4-BE49-F238E27FC236}">
                <a16:creationId xmlns:a16="http://schemas.microsoft.com/office/drawing/2014/main" id="{39F799FE-1F55-4106-85BE-1704AF17F859}"/>
              </a:ext>
            </a:extLst>
          </p:cNvPr>
          <p:cNvSpPr>
            <a:spLocks noGrp="1"/>
          </p:cNvSpPr>
          <p:nvPr>
            <p:ph type="title"/>
          </p:nvPr>
        </p:nvSpPr>
        <p:spPr/>
        <p:txBody>
          <a:bodyPr/>
          <a:lstStyle/>
          <a:p>
            <a:r>
              <a:rPr lang="en-029" dirty="0"/>
              <a:t>Stable Working Capital</a:t>
            </a:r>
          </a:p>
        </p:txBody>
      </p:sp>
      <p:pic>
        <p:nvPicPr>
          <p:cNvPr id="5" name="Picture 4">
            <a:extLst>
              <a:ext uri="{FF2B5EF4-FFF2-40B4-BE49-F238E27FC236}">
                <a16:creationId xmlns:a16="http://schemas.microsoft.com/office/drawing/2014/main" id="{F804D4D1-9CE1-4B32-A3D6-BC2CB9AEB796}"/>
              </a:ext>
            </a:extLst>
          </p:cNvPr>
          <p:cNvPicPr>
            <a:picLocks noChangeAspect="1"/>
          </p:cNvPicPr>
          <p:nvPr/>
        </p:nvPicPr>
        <p:blipFill>
          <a:blip r:embed="rId2"/>
          <a:stretch>
            <a:fillRect/>
          </a:stretch>
        </p:blipFill>
        <p:spPr>
          <a:xfrm>
            <a:off x="508853" y="4931976"/>
            <a:ext cx="8022405" cy="1325664"/>
          </a:xfrm>
          <a:prstGeom prst="rect">
            <a:avLst/>
          </a:prstGeom>
        </p:spPr>
      </p:pic>
    </p:spTree>
    <p:extLst>
      <p:ext uri="{BB962C8B-B14F-4D97-AF65-F5344CB8AC3E}">
        <p14:creationId xmlns:p14="http://schemas.microsoft.com/office/powerpoint/2010/main" val="2974399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7EA94FB-8067-48C5-A28E-6E2458125A1D}"/>
              </a:ext>
            </a:extLst>
          </p:cNvPr>
          <p:cNvSpPr>
            <a:spLocks noGrp="1"/>
          </p:cNvSpPr>
          <p:nvPr>
            <p:ph idx="1"/>
          </p:nvPr>
        </p:nvSpPr>
        <p:spPr/>
        <p:txBody>
          <a:bodyPr/>
          <a:lstStyle/>
          <a:p>
            <a:r>
              <a:rPr lang="en-US" dirty="0"/>
              <a:t>Note the stable cash flow to capital expenditures, stable working capital and stable ROIC in the industrial case.</a:t>
            </a:r>
          </a:p>
          <a:p>
            <a:endParaRPr lang="en-US" dirty="0"/>
          </a:p>
          <a:p>
            <a:endParaRPr lang="en-US" dirty="0"/>
          </a:p>
        </p:txBody>
      </p:sp>
      <p:sp>
        <p:nvSpPr>
          <p:cNvPr id="3" name="Title 2">
            <a:extLst>
              <a:ext uri="{FF2B5EF4-FFF2-40B4-BE49-F238E27FC236}">
                <a16:creationId xmlns:a16="http://schemas.microsoft.com/office/drawing/2014/main" id="{3EF39ACD-2C45-4910-AFC8-DBCE1297152A}"/>
              </a:ext>
            </a:extLst>
          </p:cNvPr>
          <p:cNvSpPr>
            <a:spLocks noGrp="1"/>
          </p:cNvSpPr>
          <p:nvPr>
            <p:ph type="title"/>
          </p:nvPr>
        </p:nvSpPr>
        <p:spPr/>
        <p:txBody>
          <a:bodyPr>
            <a:normAutofit fontScale="90000"/>
          </a:bodyPr>
          <a:lstStyle/>
          <a:p>
            <a:r>
              <a:rPr lang="en-US" dirty="0"/>
              <a:t>Holding Period and Stable Cash Flow for Industrial Company</a:t>
            </a:r>
          </a:p>
        </p:txBody>
      </p:sp>
      <p:pic>
        <p:nvPicPr>
          <p:cNvPr id="5" name="Picture 4">
            <a:extLst>
              <a:ext uri="{FF2B5EF4-FFF2-40B4-BE49-F238E27FC236}">
                <a16:creationId xmlns:a16="http://schemas.microsoft.com/office/drawing/2014/main" id="{C48FE4A0-D6C5-49F7-BF1E-02DAE735B0DA}"/>
              </a:ext>
            </a:extLst>
          </p:cNvPr>
          <p:cNvPicPr>
            <a:picLocks noChangeAspect="1"/>
          </p:cNvPicPr>
          <p:nvPr/>
        </p:nvPicPr>
        <p:blipFill>
          <a:blip r:embed="rId2"/>
          <a:stretch>
            <a:fillRect/>
          </a:stretch>
        </p:blipFill>
        <p:spPr>
          <a:xfrm>
            <a:off x="314325" y="2849023"/>
            <a:ext cx="8295588" cy="3721721"/>
          </a:xfrm>
          <a:prstGeom prst="rect">
            <a:avLst/>
          </a:prstGeom>
        </p:spPr>
      </p:pic>
    </p:spTree>
    <p:extLst>
      <p:ext uri="{BB962C8B-B14F-4D97-AF65-F5344CB8AC3E}">
        <p14:creationId xmlns:p14="http://schemas.microsoft.com/office/powerpoint/2010/main" val="22283287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5902D3-6B45-4F61-82EC-3F629A5419E3}"/>
              </a:ext>
            </a:extLst>
          </p:cNvPr>
          <p:cNvSpPr>
            <a:spLocks noGrp="1"/>
          </p:cNvSpPr>
          <p:nvPr>
            <p:ph idx="1"/>
          </p:nvPr>
        </p:nvSpPr>
        <p:spPr>
          <a:xfrm>
            <a:off x="259773" y="1491095"/>
            <a:ext cx="8562109" cy="1756064"/>
          </a:xfrm>
        </p:spPr>
        <p:txBody>
          <a:bodyPr/>
          <a:lstStyle/>
          <a:p>
            <a:pPr marL="0" indent="0">
              <a:buNone/>
            </a:pPr>
            <a:r>
              <a:rPr lang="en-US" dirty="0"/>
              <a:t>No Need for Stable Ratios, all methods produce the same value.  The key is the long-term value that does not have a terminal value.</a:t>
            </a:r>
          </a:p>
          <a:p>
            <a:endParaRPr lang="en-US" dirty="0"/>
          </a:p>
        </p:txBody>
      </p:sp>
      <p:sp>
        <p:nvSpPr>
          <p:cNvPr id="3" name="Title 2">
            <a:extLst>
              <a:ext uri="{FF2B5EF4-FFF2-40B4-BE49-F238E27FC236}">
                <a16:creationId xmlns:a16="http://schemas.microsoft.com/office/drawing/2014/main" id="{B7321657-6478-481B-B090-E4317FD75192}"/>
              </a:ext>
            </a:extLst>
          </p:cNvPr>
          <p:cNvSpPr>
            <a:spLocks noGrp="1"/>
          </p:cNvSpPr>
          <p:nvPr>
            <p:ph type="title"/>
          </p:nvPr>
        </p:nvSpPr>
        <p:spPr/>
        <p:txBody>
          <a:bodyPr>
            <a:normAutofit fontScale="90000"/>
          </a:bodyPr>
          <a:lstStyle/>
          <a:p>
            <a:r>
              <a:rPr lang="en-US" dirty="0"/>
              <a:t>Terminal Value Progression</a:t>
            </a:r>
            <a:br>
              <a:rPr lang="en-US" dirty="0"/>
            </a:br>
            <a:r>
              <a:rPr lang="en-US" dirty="0"/>
              <a:t>Case 1: No Change in Growth</a:t>
            </a:r>
          </a:p>
        </p:txBody>
      </p:sp>
      <p:pic>
        <p:nvPicPr>
          <p:cNvPr id="4" name="Picture 3">
            <a:extLst>
              <a:ext uri="{FF2B5EF4-FFF2-40B4-BE49-F238E27FC236}">
                <a16:creationId xmlns:a16="http://schemas.microsoft.com/office/drawing/2014/main" id="{BC3F3A2A-4F75-4DB7-8611-AF0C57095519}"/>
              </a:ext>
            </a:extLst>
          </p:cNvPr>
          <p:cNvPicPr>
            <a:picLocks noChangeAspect="1"/>
          </p:cNvPicPr>
          <p:nvPr/>
        </p:nvPicPr>
        <p:blipFill>
          <a:blip r:embed="rId2"/>
          <a:stretch>
            <a:fillRect/>
          </a:stretch>
        </p:blipFill>
        <p:spPr>
          <a:xfrm>
            <a:off x="296141" y="3499772"/>
            <a:ext cx="8681604" cy="3061391"/>
          </a:xfrm>
          <a:prstGeom prst="rect">
            <a:avLst/>
          </a:prstGeom>
        </p:spPr>
      </p:pic>
    </p:spTree>
    <p:extLst>
      <p:ext uri="{BB962C8B-B14F-4D97-AF65-F5344CB8AC3E}">
        <p14:creationId xmlns:p14="http://schemas.microsoft.com/office/powerpoint/2010/main" val="2713381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273019FE-5560-4150-829E-BB626F485809}"/>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kern="1200">
                <a:solidFill>
                  <a:srgbClr val="FFFFFF"/>
                </a:solidFill>
                <a:latin typeface="+mj-lt"/>
                <a:ea typeface="+mj-ea"/>
                <a:cs typeface="+mj-cs"/>
              </a:rPr>
              <a:t>Football Field Diagram with Range of Values and Different Valuation Methods in M&amp;A</a:t>
            </a:r>
          </a:p>
        </p:txBody>
      </p:sp>
      <p:sp>
        <p:nvSpPr>
          <p:cNvPr id="2" name="Content Placeholder 1">
            <a:extLst>
              <a:ext uri="{FF2B5EF4-FFF2-40B4-BE49-F238E27FC236}">
                <a16:creationId xmlns:a16="http://schemas.microsoft.com/office/drawing/2014/main" id="{E7B9F170-70A2-48B6-8865-11BDB8AB18E5}"/>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1900">
                <a:latin typeface="+mn-lt"/>
                <a:cs typeface="+mn-cs"/>
              </a:rPr>
              <a:t>Theory</a:t>
            </a:r>
          </a:p>
          <a:p>
            <a:pPr lvl="1"/>
            <a:r>
              <a:rPr lang="en-US" sz="1900">
                <a:latin typeface="+mn-lt"/>
                <a:cs typeface="+mn-cs"/>
              </a:rPr>
              <a:t>Divergence in values from football field diagram</a:t>
            </a:r>
          </a:p>
          <a:p>
            <a:pPr lvl="1"/>
            <a:r>
              <a:rPr lang="en-US" sz="1900">
                <a:latin typeface="+mn-lt"/>
                <a:cs typeface="+mn-cs"/>
              </a:rPr>
              <a:t>Fundamental valuation issues and the present value of synergies</a:t>
            </a:r>
          </a:p>
          <a:p>
            <a:pPr lvl="1"/>
            <a:r>
              <a:rPr lang="en-US" sz="1900">
                <a:latin typeface="+mn-lt"/>
                <a:cs typeface="+mn-cs"/>
              </a:rPr>
              <a:t>Computation of accretion and dilution as well as break-even synergies from exchange analysis and importance of P/E ratio</a:t>
            </a:r>
          </a:p>
          <a:p>
            <a:pPr lvl="1"/>
            <a:r>
              <a:rPr lang="en-US" sz="1900">
                <a:latin typeface="+mn-lt"/>
                <a:cs typeface="+mn-cs"/>
              </a:rPr>
              <a:t>Difficulty in defining discount rate</a:t>
            </a:r>
          </a:p>
          <a:p>
            <a:r>
              <a:rPr lang="en-US" sz="1900">
                <a:latin typeface="+mn-lt"/>
                <a:cs typeface="+mn-cs"/>
              </a:rPr>
              <a:t>Excel Analysis</a:t>
            </a:r>
          </a:p>
          <a:p>
            <a:pPr lvl="1"/>
            <a:r>
              <a:rPr lang="en-US" sz="1900">
                <a:latin typeface="+mn-lt"/>
                <a:cs typeface="+mn-cs"/>
              </a:rPr>
              <a:t>Creating football field and labels</a:t>
            </a:r>
          </a:p>
          <a:p>
            <a:pPr lvl="1"/>
            <a:r>
              <a:rPr lang="en-US" sz="1900">
                <a:latin typeface="+mn-lt"/>
                <a:cs typeface="+mn-cs"/>
              </a:rPr>
              <a:t>Using correct functions and interpolate in excel</a:t>
            </a:r>
          </a:p>
          <a:p>
            <a:pPr lvl="1"/>
            <a:r>
              <a:rPr lang="en-US" sz="1900">
                <a:latin typeface="+mn-lt"/>
                <a:cs typeface="+mn-cs"/>
              </a:rPr>
              <a:t>Creating effective presentation of accretion and dilution</a:t>
            </a:r>
          </a:p>
          <a:p>
            <a:pPr lvl="1"/>
            <a:endParaRPr lang="en-US" sz="1900">
              <a:latin typeface="+mn-lt"/>
              <a:cs typeface="+mn-cs"/>
            </a:endParaRPr>
          </a:p>
          <a:p>
            <a:pPr lvl="1"/>
            <a:endParaRPr lang="en-US" sz="1900">
              <a:latin typeface="+mn-lt"/>
              <a:cs typeface="+mn-cs"/>
            </a:endParaRPr>
          </a:p>
        </p:txBody>
      </p:sp>
    </p:spTree>
    <p:extLst>
      <p:ext uri="{BB962C8B-B14F-4D97-AF65-F5344CB8AC3E}">
        <p14:creationId xmlns:p14="http://schemas.microsoft.com/office/powerpoint/2010/main" val="14475257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2BF7F8-D0AD-4FE8-914E-DAEAD5ACB00A}"/>
              </a:ext>
            </a:extLst>
          </p:cNvPr>
          <p:cNvSpPr>
            <a:spLocks noGrp="1"/>
          </p:cNvSpPr>
          <p:nvPr>
            <p:ph idx="1"/>
          </p:nvPr>
        </p:nvSpPr>
        <p:spPr>
          <a:xfrm>
            <a:off x="213014" y="1194955"/>
            <a:ext cx="8359808" cy="4640078"/>
          </a:xfrm>
        </p:spPr>
        <p:txBody>
          <a:bodyPr/>
          <a:lstStyle/>
          <a:p>
            <a:pPr marL="0" indent="0">
              <a:buNone/>
            </a:pPr>
            <a:r>
              <a:rPr lang="en-US" dirty="0"/>
              <a:t>No stable adjustment means that the reduced investment associated with the reduced growth is not included in the terminal period.  Note that the growth rate produces the wrong value.</a:t>
            </a:r>
          </a:p>
          <a:p>
            <a:endParaRPr lang="en-US" dirty="0"/>
          </a:p>
          <a:p>
            <a:endParaRPr lang="en-US" dirty="0"/>
          </a:p>
        </p:txBody>
      </p:sp>
      <p:sp>
        <p:nvSpPr>
          <p:cNvPr id="3" name="Title 2">
            <a:extLst>
              <a:ext uri="{FF2B5EF4-FFF2-40B4-BE49-F238E27FC236}">
                <a16:creationId xmlns:a16="http://schemas.microsoft.com/office/drawing/2014/main" id="{73F9BD9D-342D-4EED-A8C6-9E20E85DF72B}"/>
              </a:ext>
            </a:extLst>
          </p:cNvPr>
          <p:cNvSpPr>
            <a:spLocks noGrp="1"/>
          </p:cNvSpPr>
          <p:nvPr>
            <p:ph type="title"/>
          </p:nvPr>
        </p:nvSpPr>
        <p:spPr/>
        <p:txBody>
          <a:bodyPr>
            <a:normAutofit fontScale="90000"/>
          </a:bodyPr>
          <a:lstStyle/>
          <a:p>
            <a:r>
              <a:rPr lang="en-US" dirty="0"/>
              <a:t>Case 2: Change in Growth but No Change in Return with No Stable Adjustment</a:t>
            </a:r>
          </a:p>
        </p:txBody>
      </p:sp>
      <p:pic>
        <p:nvPicPr>
          <p:cNvPr id="5" name="Picture 4">
            <a:extLst>
              <a:ext uri="{FF2B5EF4-FFF2-40B4-BE49-F238E27FC236}">
                <a16:creationId xmlns:a16="http://schemas.microsoft.com/office/drawing/2014/main" id="{584735B8-6A36-4D3B-808F-F7186C355B6B}"/>
              </a:ext>
            </a:extLst>
          </p:cNvPr>
          <p:cNvPicPr>
            <a:picLocks noChangeAspect="1"/>
          </p:cNvPicPr>
          <p:nvPr/>
        </p:nvPicPr>
        <p:blipFill>
          <a:blip r:embed="rId2"/>
          <a:stretch>
            <a:fillRect/>
          </a:stretch>
        </p:blipFill>
        <p:spPr>
          <a:xfrm>
            <a:off x="49518" y="3378147"/>
            <a:ext cx="9144000" cy="3228241"/>
          </a:xfrm>
          <a:prstGeom prst="rect">
            <a:avLst/>
          </a:prstGeom>
        </p:spPr>
      </p:pic>
    </p:spTree>
    <p:extLst>
      <p:ext uri="{BB962C8B-B14F-4D97-AF65-F5344CB8AC3E}">
        <p14:creationId xmlns:p14="http://schemas.microsoft.com/office/powerpoint/2010/main" val="14701827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ED16B3-B900-4617-BFBE-BDC7B6B8E4A2}"/>
              </a:ext>
            </a:extLst>
          </p:cNvPr>
          <p:cNvSpPr>
            <a:spLocks noGrp="1"/>
          </p:cNvSpPr>
          <p:nvPr>
            <p:ph idx="1"/>
          </p:nvPr>
        </p:nvSpPr>
        <p:spPr/>
        <p:txBody>
          <a:bodyPr/>
          <a:lstStyle/>
          <a:p>
            <a:pPr marL="0" indent="0">
              <a:buNone/>
            </a:pPr>
            <a:r>
              <a:rPr lang="en-US" dirty="0"/>
              <a:t>When you change the growth, investment changes (capital expenditure and working capital change)</a:t>
            </a:r>
          </a:p>
          <a:p>
            <a:endParaRPr lang="en-US" dirty="0"/>
          </a:p>
        </p:txBody>
      </p:sp>
      <p:sp>
        <p:nvSpPr>
          <p:cNvPr id="3" name="Title 2">
            <a:extLst>
              <a:ext uri="{FF2B5EF4-FFF2-40B4-BE49-F238E27FC236}">
                <a16:creationId xmlns:a16="http://schemas.microsoft.com/office/drawing/2014/main" id="{B55D1812-B673-4A2B-ACFB-A8117C60A163}"/>
              </a:ext>
            </a:extLst>
          </p:cNvPr>
          <p:cNvSpPr>
            <a:spLocks noGrp="1"/>
          </p:cNvSpPr>
          <p:nvPr>
            <p:ph type="title"/>
          </p:nvPr>
        </p:nvSpPr>
        <p:spPr/>
        <p:txBody>
          <a:bodyPr/>
          <a:lstStyle/>
          <a:p>
            <a:r>
              <a:rPr lang="en-US" dirty="0"/>
              <a:t>Normalised Cash Flow Part 1</a:t>
            </a:r>
          </a:p>
        </p:txBody>
      </p:sp>
      <p:pic>
        <p:nvPicPr>
          <p:cNvPr id="4" name="Picture 3">
            <a:extLst>
              <a:ext uri="{FF2B5EF4-FFF2-40B4-BE49-F238E27FC236}">
                <a16:creationId xmlns:a16="http://schemas.microsoft.com/office/drawing/2014/main" id="{1A5B29AB-D254-4BEB-BDE8-6D84606AD91A}"/>
              </a:ext>
            </a:extLst>
          </p:cNvPr>
          <p:cNvPicPr>
            <a:picLocks noChangeAspect="1"/>
          </p:cNvPicPr>
          <p:nvPr/>
        </p:nvPicPr>
        <p:blipFill>
          <a:blip r:embed="rId2"/>
          <a:stretch>
            <a:fillRect/>
          </a:stretch>
        </p:blipFill>
        <p:spPr>
          <a:xfrm>
            <a:off x="0" y="2819847"/>
            <a:ext cx="8936182" cy="3673026"/>
          </a:xfrm>
          <a:prstGeom prst="rect">
            <a:avLst/>
          </a:prstGeom>
        </p:spPr>
      </p:pic>
      <p:sp>
        <p:nvSpPr>
          <p:cNvPr id="6" name="Freeform: Shape 5">
            <a:extLst>
              <a:ext uri="{FF2B5EF4-FFF2-40B4-BE49-F238E27FC236}">
                <a16:creationId xmlns:a16="http://schemas.microsoft.com/office/drawing/2014/main" id="{8EEBBE2D-145F-4665-B11B-1AB38E564484}"/>
              </a:ext>
            </a:extLst>
          </p:cNvPr>
          <p:cNvSpPr/>
          <p:nvPr/>
        </p:nvSpPr>
        <p:spPr>
          <a:xfrm>
            <a:off x="7741208" y="4240805"/>
            <a:ext cx="841683" cy="539013"/>
          </a:xfrm>
          <a:custGeom>
            <a:avLst/>
            <a:gdLst>
              <a:gd name="connsiteX0" fmla="*/ 841683 w 841683"/>
              <a:gd name="connsiteY0" fmla="*/ 14272 h 539013"/>
              <a:gd name="connsiteX1" fmla="*/ 810510 w 841683"/>
              <a:gd name="connsiteY1" fmla="*/ 9077 h 539013"/>
              <a:gd name="connsiteX2" fmla="*/ 290965 w 841683"/>
              <a:gd name="connsiteY2" fmla="*/ 14272 h 539013"/>
              <a:gd name="connsiteX3" fmla="*/ 171469 w 841683"/>
              <a:gd name="connsiteY3" fmla="*/ 24663 h 539013"/>
              <a:gd name="connsiteX4" fmla="*/ 103928 w 841683"/>
              <a:gd name="connsiteY4" fmla="*/ 29859 h 539013"/>
              <a:gd name="connsiteX5" fmla="*/ 62365 w 841683"/>
              <a:gd name="connsiteY5" fmla="*/ 40250 h 539013"/>
              <a:gd name="connsiteX6" fmla="*/ 51974 w 841683"/>
              <a:gd name="connsiteY6" fmla="*/ 81813 h 539013"/>
              <a:gd name="connsiteX7" fmla="*/ 41583 w 841683"/>
              <a:gd name="connsiteY7" fmla="*/ 196113 h 539013"/>
              <a:gd name="connsiteX8" fmla="*/ 15606 w 841683"/>
              <a:gd name="connsiteY8" fmla="*/ 253263 h 539013"/>
              <a:gd name="connsiteX9" fmla="*/ 19 w 841683"/>
              <a:gd name="connsiteY9" fmla="*/ 341586 h 539013"/>
              <a:gd name="connsiteX10" fmla="*/ 15606 w 841683"/>
              <a:gd name="connsiteY10" fmla="*/ 539013 h 539013"/>
              <a:gd name="connsiteX11" fmla="*/ 270183 w 841683"/>
              <a:gd name="connsiteY11" fmla="*/ 533818 h 539013"/>
              <a:gd name="connsiteX12" fmla="*/ 576715 w 841683"/>
              <a:gd name="connsiteY12" fmla="*/ 518232 h 539013"/>
              <a:gd name="connsiteX13" fmla="*/ 618278 w 841683"/>
              <a:gd name="connsiteY13" fmla="*/ 487059 h 539013"/>
              <a:gd name="connsiteX14" fmla="*/ 654647 w 841683"/>
              <a:gd name="connsiteY14" fmla="*/ 461082 h 539013"/>
              <a:gd name="connsiteX15" fmla="*/ 706601 w 841683"/>
              <a:gd name="connsiteY15" fmla="*/ 450691 h 539013"/>
              <a:gd name="connsiteX16" fmla="*/ 732578 w 841683"/>
              <a:gd name="connsiteY16" fmla="*/ 424713 h 539013"/>
              <a:gd name="connsiteX17" fmla="*/ 758556 w 841683"/>
              <a:gd name="connsiteY17" fmla="*/ 419518 h 539013"/>
              <a:gd name="connsiteX18" fmla="*/ 774142 w 841683"/>
              <a:gd name="connsiteY18" fmla="*/ 409127 h 539013"/>
              <a:gd name="connsiteX19" fmla="*/ 753360 w 841683"/>
              <a:gd name="connsiteY19" fmla="*/ 185722 h 539013"/>
              <a:gd name="connsiteX20" fmla="*/ 711797 w 841683"/>
              <a:gd name="connsiteY20" fmla="*/ 180527 h 539013"/>
              <a:gd name="connsiteX21" fmla="*/ 659842 w 841683"/>
              <a:gd name="connsiteY21" fmla="*/ 164941 h 539013"/>
              <a:gd name="connsiteX22" fmla="*/ 639060 w 841683"/>
              <a:gd name="connsiteY22" fmla="*/ 154550 h 539013"/>
              <a:gd name="connsiteX23" fmla="*/ 607887 w 841683"/>
              <a:gd name="connsiteY23" fmla="*/ 102595 h 539013"/>
              <a:gd name="connsiteX24" fmla="*/ 592301 w 841683"/>
              <a:gd name="connsiteY24" fmla="*/ 92204 h 539013"/>
              <a:gd name="connsiteX25" fmla="*/ 587106 w 841683"/>
              <a:gd name="connsiteY25" fmla="*/ 66227 h 539013"/>
              <a:gd name="connsiteX26" fmla="*/ 566324 w 841683"/>
              <a:gd name="connsiteY26" fmla="*/ 61032 h 539013"/>
              <a:gd name="connsiteX27" fmla="*/ 503978 w 841683"/>
              <a:gd name="connsiteY27" fmla="*/ 50641 h 539013"/>
              <a:gd name="connsiteX28" fmla="*/ 426047 w 841683"/>
              <a:gd name="connsiteY28" fmla="*/ 55836 h 539013"/>
              <a:gd name="connsiteX29" fmla="*/ 353310 w 841683"/>
              <a:gd name="connsiteY29" fmla="*/ 45445 h 539013"/>
              <a:gd name="connsiteX30" fmla="*/ 322137 w 841683"/>
              <a:gd name="connsiteY30" fmla="*/ 35054 h 539013"/>
              <a:gd name="connsiteX31" fmla="*/ 306551 w 841683"/>
              <a:gd name="connsiteY31" fmla="*/ 14272 h 539013"/>
              <a:gd name="connsiteX32" fmla="*/ 239010 w 841683"/>
              <a:gd name="connsiteY32" fmla="*/ 9077 h 539013"/>
              <a:gd name="connsiteX33" fmla="*/ 228619 w 841683"/>
              <a:gd name="connsiteY33" fmla="*/ 45445 h 539013"/>
              <a:gd name="connsiteX34" fmla="*/ 213033 w 841683"/>
              <a:gd name="connsiteY34" fmla="*/ 50641 h 539013"/>
              <a:gd name="connsiteX35" fmla="*/ 197447 w 841683"/>
              <a:gd name="connsiteY35" fmla="*/ 14272 h 539013"/>
              <a:gd name="connsiteX36" fmla="*/ 207837 w 841683"/>
              <a:gd name="connsiteY36" fmla="*/ 3882 h 53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1683" h="539013">
                <a:moveTo>
                  <a:pt x="841683" y="14272"/>
                </a:moveTo>
                <a:cubicBezTo>
                  <a:pt x="831292" y="12540"/>
                  <a:pt x="820963" y="10384"/>
                  <a:pt x="810510" y="9077"/>
                </a:cubicBezTo>
                <a:cubicBezTo>
                  <a:pt x="638591" y="-12411"/>
                  <a:pt x="460970" y="10494"/>
                  <a:pt x="290965" y="14272"/>
                </a:cubicBezTo>
                <a:lnTo>
                  <a:pt x="171469" y="24663"/>
                </a:lnTo>
                <a:cubicBezTo>
                  <a:pt x="148967" y="26538"/>
                  <a:pt x="126281" y="26666"/>
                  <a:pt x="103928" y="29859"/>
                </a:cubicBezTo>
                <a:cubicBezTo>
                  <a:pt x="89791" y="31879"/>
                  <a:pt x="76219" y="36786"/>
                  <a:pt x="62365" y="40250"/>
                </a:cubicBezTo>
                <a:cubicBezTo>
                  <a:pt x="56968" y="56440"/>
                  <a:pt x="54064" y="63000"/>
                  <a:pt x="51974" y="81813"/>
                </a:cubicBezTo>
                <a:cubicBezTo>
                  <a:pt x="47749" y="119836"/>
                  <a:pt x="48083" y="158412"/>
                  <a:pt x="41583" y="196113"/>
                </a:cubicBezTo>
                <a:cubicBezTo>
                  <a:pt x="39947" y="205600"/>
                  <a:pt x="21913" y="240650"/>
                  <a:pt x="15606" y="253263"/>
                </a:cubicBezTo>
                <a:cubicBezTo>
                  <a:pt x="11024" y="273883"/>
                  <a:pt x="-533" y="318957"/>
                  <a:pt x="19" y="341586"/>
                </a:cubicBezTo>
                <a:cubicBezTo>
                  <a:pt x="3509" y="484677"/>
                  <a:pt x="327" y="462627"/>
                  <a:pt x="15606" y="539013"/>
                </a:cubicBezTo>
                <a:lnTo>
                  <a:pt x="270183" y="533818"/>
                </a:lnTo>
                <a:cubicBezTo>
                  <a:pt x="404481" y="529439"/>
                  <a:pt x="462697" y="525357"/>
                  <a:pt x="576715" y="518232"/>
                </a:cubicBezTo>
                <a:cubicBezTo>
                  <a:pt x="605050" y="471004"/>
                  <a:pt x="575223" y="506195"/>
                  <a:pt x="618278" y="487059"/>
                </a:cubicBezTo>
                <a:cubicBezTo>
                  <a:pt x="618705" y="486869"/>
                  <a:pt x="650135" y="462470"/>
                  <a:pt x="654647" y="461082"/>
                </a:cubicBezTo>
                <a:cubicBezTo>
                  <a:pt x="671527" y="455888"/>
                  <a:pt x="689283" y="454155"/>
                  <a:pt x="706601" y="450691"/>
                </a:cubicBezTo>
                <a:cubicBezTo>
                  <a:pt x="715260" y="442032"/>
                  <a:pt x="722077" y="431013"/>
                  <a:pt x="732578" y="424713"/>
                </a:cubicBezTo>
                <a:cubicBezTo>
                  <a:pt x="740150" y="420170"/>
                  <a:pt x="750287" y="422619"/>
                  <a:pt x="758556" y="419518"/>
                </a:cubicBezTo>
                <a:cubicBezTo>
                  <a:pt x="764403" y="417326"/>
                  <a:pt x="768947" y="412591"/>
                  <a:pt x="774142" y="409127"/>
                </a:cubicBezTo>
                <a:cubicBezTo>
                  <a:pt x="798273" y="324670"/>
                  <a:pt x="804775" y="321605"/>
                  <a:pt x="753360" y="185722"/>
                </a:cubicBezTo>
                <a:cubicBezTo>
                  <a:pt x="748419" y="172663"/>
                  <a:pt x="725651" y="182259"/>
                  <a:pt x="711797" y="180527"/>
                </a:cubicBezTo>
                <a:cubicBezTo>
                  <a:pt x="662569" y="155913"/>
                  <a:pt x="724530" y="184347"/>
                  <a:pt x="659842" y="164941"/>
                </a:cubicBezTo>
                <a:cubicBezTo>
                  <a:pt x="652424" y="162716"/>
                  <a:pt x="645987" y="158014"/>
                  <a:pt x="639060" y="154550"/>
                </a:cubicBezTo>
                <a:cubicBezTo>
                  <a:pt x="632804" y="142039"/>
                  <a:pt x="617291" y="108865"/>
                  <a:pt x="607887" y="102595"/>
                </a:cubicBezTo>
                <a:lnTo>
                  <a:pt x="592301" y="92204"/>
                </a:lnTo>
                <a:cubicBezTo>
                  <a:pt x="590569" y="83545"/>
                  <a:pt x="592759" y="73011"/>
                  <a:pt x="587106" y="66227"/>
                </a:cubicBezTo>
                <a:cubicBezTo>
                  <a:pt x="582535" y="60742"/>
                  <a:pt x="573342" y="62348"/>
                  <a:pt x="566324" y="61032"/>
                </a:cubicBezTo>
                <a:cubicBezTo>
                  <a:pt x="545616" y="57149"/>
                  <a:pt x="524760" y="54105"/>
                  <a:pt x="503978" y="50641"/>
                </a:cubicBezTo>
                <a:cubicBezTo>
                  <a:pt x="478001" y="52373"/>
                  <a:pt x="452082" y="55836"/>
                  <a:pt x="426047" y="55836"/>
                </a:cubicBezTo>
                <a:cubicBezTo>
                  <a:pt x="401968" y="55836"/>
                  <a:pt x="376625" y="52440"/>
                  <a:pt x="353310" y="45445"/>
                </a:cubicBezTo>
                <a:cubicBezTo>
                  <a:pt x="342819" y="42298"/>
                  <a:pt x="332528" y="38518"/>
                  <a:pt x="322137" y="35054"/>
                </a:cubicBezTo>
                <a:cubicBezTo>
                  <a:pt x="316942" y="28127"/>
                  <a:pt x="313976" y="18727"/>
                  <a:pt x="306551" y="14272"/>
                </a:cubicBezTo>
                <a:cubicBezTo>
                  <a:pt x="279116" y="-2189"/>
                  <a:pt x="266692" y="4464"/>
                  <a:pt x="239010" y="9077"/>
                </a:cubicBezTo>
                <a:cubicBezTo>
                  <a:pt x="238964" y="9260"/>
                  <a:pt x="231105" y="42959"/>
                  <a:pt x="228619" y="45445"/>
                </a:cubicBezTo>
                <a:cubicBezTo>
                  <a:pt x="224747" y="49317"/>
                  <a:pt x="218228" y="48909"/>
                  <a:pt x="213033" y="50641"/>
                </a:cubicBezTo>
                <a:cubicBezTo>
                  <a:pt x="206504" y="40848"/>
                  <a:pt x="195210" y="27693"/>
                  <a:pt x="197447" y="14272"/>
                </a:cubicBezTo>
                <a:cubicBezTo>
                  <a:pt x="198252" y="9441"/>
                  <a:pt x="204374" y="7345"/>
                  <a:pt x="207837" y="38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7389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AE5CFC-A6D5-4591-A895-279403C0BE49}"/>
              </a:ext>
            </a:extLst>
          </p:cNvPr>
          <p:cNvSpPr>
            <a:spLocks noGrp="1"/>
          </p:cNvSpPr>
          <p:nvPr>
            <p:ph idx="1"/>
          </p:nvPr>
        </p:nvSpPr>
        <p:spPr>
          <a:xfrm>
            <a:off x="363681" y="1194955"/>
            <a:ext cx="8603673" cy="1626178"/>
          </a:xfrm>
        </p:spPr>
        <p:txBody>
          <a:bodyPr>
            <a:normAutofit fontScale="92500"/>
          </a:bodyPr>
          <a:lstStyle/>
          <a:p>
            <a:pPr marL="0" indent="0">
              <a:buNone/>
            </a:pPr>
            <a:r>
              <a:rPr lang="en-US" dirty="0"/>
              <a:t>Note that change in investment moved to the terminal period – change in balance of the investment.  Adjustment to Payout is from next period growth.</a:t>
            </a:r>
          </a:p>
          <a:p>
            <a:endParaRPr lang="en-US" dirty="0"/>
          </a:p>
        </p:txBody>
      </p:sp>
      <p:sp>
        <p:nvSpPr>
          <p:cNvPr id="3" name="Title 2">
            <a:extLst>
              <a:ext uri="{FF2B5EF4-FFF2-40B4-BE49-F238E27FC236}">
                <a16:creationId xmlns:a16="http://schemas.microsoft.com/office/drawing/2014/main" id="{C19ACF4B-AB5C-418B-9EE1-B2BC1BACD90F}"/>
              </a:ext>
            </a:extLst>
          </p:cNvPr>
          <p:cNvSpPr>
            <a:spLocks noGrp="1"/>
          </p:cNvSpPr>
          <p:nvPr>
            <p:ph type="title"/>
          </p:nvPr>
        </p:nvSpPr>
        <p:spPr/>
        <p:txBody>
          <a:bodyPr>
            <a:normAutofit fontScale="90000"/>
          </a:bodyPr>
          <a:lstStyle/>
          <a:p>
            <a:r>
              <a:rPr lang="en-US" dirty="0"/>
              <a:t>Normalised Cash Flow by Adjusting Investment Growth in Terminal Period</a:t>
            </a:r>
          </a:p>
        </p:txBody>
      </p:sp>
      <p:pic>
        <p:nvPicPr>
          <p:cNvPr id="4" name="Picture 3">
            <a:extLst>
              <a:ext uri="{FF2B5EF4-FFF2-40B4-BE49-F238E27FC236}">
                <a16:creationId xmlns:a16="http://schemas.microsoft.com/office/drawing/2014/main" id="{503CE43B-BBDF-449A-8114-E4E91D72BE4A}"/>
              </a:ext>
            </a:extLst>
          </p:cNvPr>
          <p:cNvPicPr>
            <a:picLocks noChangeAspect="1"/>
          </p:cNvPicPr>
          <p:nvPr/>
        </p:nvPicPr>
        <p:blipFill>
          <a:blip r:embed="rId2"/>
          <a:stretch>
            <a:fillRect/>
          </a:stretch>
        </p:blipFill>
        <p:spPr>
          <a:xfrm>
            <a:off x="314325" y="2935088"/>
            <a:ext cx="8515350" cy="3719427"/>
          </a:xfrm>
          <a:prstGeom prst="rect">
            <a:avLst/>
          </a:prstGeom>
        </p:spPr>
      </p:pic>
      <p:sp>
        <p:nvSpPr>
          <p:cNvPr id="5" name="Freeform: Shape 4">
            <a:extLst>
              <a:ext uri="{FF2B5EF4-FFF2-40B4-BE49-F238E27FC236}">
                <a16:creationId xmlns:a16="http://schemas.microsoft.com/office/drawing/2014/main" id="{4F385480-8D80-438D-B4A0-15169258785D}"/>
              </a:ext>
            </a:extLst>
          </p:cNvPr>
          <p:cNvSpPr/>
          <p:nvPr/>
        </p:nvSpPr>
        <p:spPr>
          <a:xfrm>
            <a:off x="7419109" y="3226377"/>
            <a:ext cx="1221153" cy="1641768"/>
          </a:xfrm>
          <a:custGeom>
            <a:avLst/>
            <a:gdLst>
              <a:gd name="connsiteX0" fmla="*/ 893618 w 1221153"/>
              <a:gd name="connsiteY0" fmla="*/ 0 h 1641768"/>
              <a:gd name="connsiteX1" fmla="*/ 483177 w 1221153"/>
              <a:gd name="connsiteY1" fmla="*/ 10391 h 1641768"/>
              <a:gd name="connsiteX2" fmla="*/ 462396 w 1221153"/>
              <a:gd name="connsiteY2" fmla="*/ 15587 h 1641768"/>
              <a:gd name="connsiteX3" fmla="*/ 431223 w 1221153"/>
              <a:gd name="connsiteY3" fmla="*/ 31173 h 1641768"/>
              <a:gd name="connsiteX4" fmla="*/ 400050 w 1221153"/>
              <a:gd name="connsiteY4" fmla="*/ 51955 h 1641768"/>
              <a:gd name="connsiteX5" fmla="*/ 358486 w 1221153"/>
              <a:gd name="connsiteY5" fmla="*/ 88323 h 1641768"/>
              <a:gd name="connsiteX6" fmla="*/ 322118 w 1221153"/>
              <a:gd name="connsiteY6" fmla="*/ 124691 h 1641768"/>
              <a:gd name="connsiteX7" fmla="*/ 296141 w 1221153"/>
              <a:gd name="connsiteY7" fmla="*/ 145473 h 1641768"/>
              <a:gd name="connsiteX8" fmla="*/ 275359 w 1221153"/>
              <a:gd name="connsiteY8" fmla="*/ 171450 h 1641768"/>
              <a:gd name="connsiteX9" fmla="*/ 233796 w 1221153"/>
              <a:gd name="connsiteY9" fmla="*/ 213014 h 1641768"/>
              <a:gd name="connsiteX10" fmla="*/ 207818 w 1221153"/>
              <a:gd name="connsiteY10" fmla="*/ 238991 h 1641768"/>
              <a:gd name="connsiteX11" fmla="*/ 197427 w 1221153"/>
              <a:gd name="connsiteY11" fmla="*/ 254578 h 1641768"/>
              <a:gd name="connsiteX12" fmla="*/ 192232 w 1221153"/>
              <a:gd name="connsiteY12" fmla="*/ 285750 h 1641768"/>
              <a:gd name="connsiteX13" fmla="*/ 176646 w 1221153"/>
              <a:gd name="connsiteY13" fmla="*/ 306532 h 1641768"/>
              <a:gd name="connsiteX14" fmla="*/ 150668 w 1221153"/>
              <a:gd name="connsiteY14" fmla="*/ 348096 h 1641768"/>
              <a:gd name="connsiteX15" fmla="*/ 140277 w 1221153"/>
              <a:gd name="connsiteY15" fmla="*/ 368878 h 1641768"/>
              <a:gd name="connsiteX16" fmla="*/ 119496 w 1221153"/>
              <a:gd name="connsiteY16" fmla="*/ 384464 h 1641768"/>
              <a:gd name="connsiteX17" fmla="*/ 103909 w 1221153"/>
              <a:gd name="connsiteY17" fmla="*/ 431223 h 1641768"/>
              <a:gd name="connsiteX18" fmla="*/ 93518 w 1221153"/>
              <a:gd name="connsiteY18" fmla="*/ 446809 h 1641768"/>
              <a:gd name="connsiteX19" fmla="*/ 67541 w 1221153"/>
              <a:gd name="connsiteY19" fmla="*/ 488373 h 1641768"/>
              <a:gd name="connsiteX20" fmla="*/ 57150 w 1221153"/>
              <a:gd name="connsiteY20" fmla="*/ 529937 h 1641768"/>
              <a:gd name="connsiteX21" fmla="*/ 36368 w 1221153"/>
              <a:gd name="connsiteY21" fmla="*/ 597478 h 1641768"/>
              <a:gd name="connsiteX22" fmla="*/ 31173 w 1221153"/>
              <a:gd name="connsiteY22" fmla="*/ 659823 h 1641768"/>
              <a:gd name="connsiteX23" fmla="*/ 10391 w 1221153"/>
              <a:gd name="connsiteY23" fmla="*/ 774123 h 1641768"/>
              <a:gd name="connsiteX24" fmla="*/ 0 w 1221153"/>
              <a:gd name="connsiteY24" fmla="*/ 867641 h 1641768"/>
              <a:gd name="connsiteX25" fmla="*/ 10391 w 1221153"/>
              <a:gd name="connsiteY25" fmla="*/ 1231323 h 1641768"/>
              <a:gd name="connsiteX26" fmla="*/ 20782 w 1221153"/>
              <a:gd name="connsiteY26" fmla="*/ 1283278 h 1641768"/>
              <a:gd name="connsiteX27" fmla="*/ 25977 w 1221153"/>
              <a:gd name="connsiteY27" fmla="*/ 1356014 h 1641768"/>
              <a:gd name="connsiteX28" fmla="*/ 51955 w 1221153"/>
              <a:gd name="connsiteY28" fmla="*/ 1387187 h 1641768"/>
              <a:gd name="connsiteX29" fmla="*/ 67541 w 1221153"/>
              <a:gd name="connsiteY29" fmla="*/ 1402773 h 1641768"/>
              <a:gd name="connsiteX30" fmla="*/ 88323 w 1221153"/>
              <a:gd name="connsiteY30" fmla="*/ 1423555 h 1641768"/>
              <a:gd name="connsiteX31" fmla="*/ 103909 w 1221153"/>
              <a:gd name="connsiteY31" fmla="*/ 1439141 h 1641768"/>
              <a:gd name="connsiteX32" fmla="*/ 140277 w 1221153"/>
              <a:gd name="connsiteY32" fmla="*/ 1454728 h 1641768"/>
              <a:gd name="connsiteX33" fmla="*/ 187036 w 1221153"/>
              <a:gd name="connsiteY33" fmla="*/ 1485900 h 1641768"/>
              <a:gd name="connsiteX34" fmla="*/ 218209 w 1221153"/>
              <a:gd name="connsiteY34" fmla="*/ 1506682 h 1641768"/>
              <a:gd name="connsiteX35" fmla="*/ 259773 w 1221153"/>
              <a:gd name="connsiteY35" fmla="*/ 1527464 h 1641768"/>
              <a:gd name="connsiteX36" fmla="*/ 301336 w 1221153"/>
              <a:gd name="connsiteY36" fmla="*/ 1558637 h 1641768"/>
              <a:gd name="connsiteX37" fmla="*/ 353291 w 1221153"/>
              <a:gd name="connsiteY37" fmla="*/ 1620982 h 1641768"/>
              <a:gd name="connsiteX38" fmla="*/ 379268 w 1221153"/>
              <a:gd name="connsiteY38" fmla="*/ 1626178 h 1641768"/>
              <a:gd name="connsiteX39" fmla="*/ 394855 w 1221153"/>
              <a:gd name="connsiteY39" fmla="*/ 1636568 h 1641768"/>
              <a:gd name="connsiteX40" fmla="*/ 410441 w 1221153"/>
              <a:gd name="connsiteY40" fmla="*/ 1641764 h 1641768"/>
              <a:gd name="connsiteX41" fmla="*/ 613064 w 1221153"/>
              <a:gd name="connsiteY41" fmla="*/ 1631373 h 1641768"/>
              <a:gd name="connsiteX42" fmla="*/ 670214 w 1221153"/>
              <a:gd name="connsiteY42" fmla="*/ 1615787 h 1641768"/>
              <a:gd name="connsiteX43" fmla="*/ 711777 w 1221153"/>
              <a:gd name="connsiteY43" fmla="*/ 1605396 h 1641768"/>
              <a:gd name="connsiteX44" fmla="*/ 794905 w 1221153"/>
              <a:gd name="connsiteY44" fmla="*/ 1589809 h 1641768"/>
              <a:gd name="connsiteX45" fmla="*/ 810491 w 1221153"/>
              <a:gd name="connsiteY45" fmla="*/ 1574223 h 1641768"/>
              <a:gd name="connsiteX46" fmla="*/ 841664 w 1221153"/>
              <a:gd name="connsiteY46" fmla="*/ 1558637 h 1641768"/>
              <a:gd name="connsiteX47" fmla="*/ 857250 w 1221153"/>
              <a:gd name="connsiteY47" fmla="*/ 1543050 h 1641768"/>
              <a:gd name="connsiteX48" fmla="*/ 872836 w 1221153"/>
              <a:gd name="connsiteY48" fmla="*/ 1517073 h 1641768"/>
              <a:gd name="connsiteX49" fmla="*/ 893618 w 1221153"/>
              <a:gd name="connsiteY49" fmla="*/ 1511878 h 1641768"/>
              <a:gd name="connsiteX50" fmla="*/ 909205 w 1221153"/>
              <a:gd name="connsiteY50" fmla="*/ 1485900 h 1641768"/>
              <a:gd name="connsiteX51" fmla="*/ 940377 w 1221153"/>
              <a:gd name="connsiteY51" fmla="*/ 1465118 h 1641768"/>
              <a:gd name="connsiteX52" fmla="*/ 955964 w 1221153"/>
              <a:gd name="connsiteY52" fmla="*/ 1449532 h 1641768"/>
              <a:gd name="connsiteX53" fmla="*/ 997527 w 1221153"/>
              <a:gd name="connsiteY53" fmla="*/ 1418359 h 1641768"/>
              <a:gd name="connsiteX54" fmla="*/ 1023505 w 1221153"/>
              <a:gd name="connsiteY54" fmla="*/ 1392382 h 1641768"/>
              <a:gd name="connsiteX55" fmla="*/ 1054677 w 1221153"/>
              <a:gd name="connsiteY55" fmla="*/ 1361209 h 1641768"/>
              <a:gd name="connsiteX56" fmla="*/ 1075459 w 1221153"/>
              <a:gd name="connsiteY56" fmla="*/ 1345623 h 1641768"/>
              <a:gd name="connsiteX57" fmla="*/ 1091046 w 1221153"/>
              <a:gd name="connsiteY57" fmla="*/ 1324841 h 1641768"/>
              <a:gd name="connsiteX58" fmla="*/ 1111827 w 1221153"/>
              <a:gd name="connsiteY58" fmla="*/ 1314450 h 1641768"/>
              <a:gd name="connsiteX59" fmla="*/ 1143000 w 1221153"/>
              <a:gd name="connsiteY59" fmla="*/ 1283278 h 1641768"/>
              <a:gd name="connsiteX60" fmla="*/ 1168977 w 1221153"/>
              <a:gd name="connsiteY60" fmla="*/ 1262496 h 1641768"/>
              <a:gd name="connsiteX61" fmla="*/ 1189759 w 1221153"/>
              <a:gd name="connsiteY61" fmla="*/ 1215737 h 1641768"/>
              <a:gd name="connsiteX62" fmla="*/ 1210541 w 1221153"/>
              <a:gd name="connsiteY62" fmla="*/ 1127414 h 1641768"/>
              <a:gd name="connsiteX63" fmla="*/ 1220932 w 1221153"/>
              <a:gd name="connsiteY63" fmla="*/ 955964 h 1641768"/>
              <a:gd name="connsiteX64" fmla="*/ 1205346 w 1221153"/>
              <a:gd name="connsiteY64" fmla="*/ 680605 h 1641768"/>
              <a:gd name="connsiteX65" fmla="*/ 1194955 w 1221153"/>
              <a:gd name="connsiteY65" fmla="*/ 628650 h 1641768"/>
              <a:gd name="connsiteX66" fmla="*/ 1179368 w 1221153"/>
              <a:gd name="connsiteY66" fmla="*/ 498764 h 1641768"/>
              <a:gd name="connsiteX67" fmla="*/ 1153391 w 1221153"/>
              <a:gd name="connsiteY67" fmla="*/ 420832 h 1641768"/>
              <a:gd name="connsiteX68" fmla="*/ 1148196 w 1221153"/>
              <a:gd name="connsiteY68" fmla="*/ 389659 h 1641768"/>
              <a:gd name="connsiteX69" fmla="*/ 1137805 w 1221153"/>
              <a:gd name="connsiteY69" fmla="*/ 368878 h 1641768"/>
              <a:gd name="connsiteX70" fmla="*/ 1122218 w 1221153"/>
              <a:gd name="connsiteY70" fmla="*/ 337705 h 1641768"/>
              <a:gd name="connsiteX71" fmla="*/ 1117023 w 1221153"/>
              <a:gd name="connsiteY71" fmla="*/ 311728 h 1641768"/>
              <a:gd name="connsiteX72" fmla="*/ 1111827 w 1221153"/>
              <a:gd name="connsiteY72" fmla="*/ 213014 h 1641768"/>
              <a:gd name="connsiteX73" fmla="*/ 1101436 w 1221153"/>
              <a:gd name="connsiteY73" fmla="*/ 197428 h 1641768"/>
              <a:gd name="connsiteX74" fmla="*/ 1054677 w 1221153"/>
              <a:gd name="connsiteY74" fmla="*/ 187037 h 1641768"/>
              <a:gd name="connsiteX75" fmla="*/ 1023505 w 1221153"/>
              <a:gd name="connsiteY75" fmla="*/ 150668 h 1641768"/>
              <a:gd name="connsiteX76" fmla="*/ 1007918 w 1221153"/>
              <a:gd name="connsiteY76" fmla="*/ 114300 h 1641768"/>
              <a:gd name="connsiteX77" fmla="*/ 976746 w 1221153"/>
              <a:gd name="connsiteY77" fmla="*/ 93518 h 1641768"/>
              <a:gd name="connsiteX78" fmla="*/ 820882 w 1221153"/>
              <a:gd name="connsiteY78" fmla="*/ 93518 h 1641768"/>
              <a:gd name="connsiteX79" fmla="*/ 810491 w 1221153"/>
              <a:gd name="connsiteY79" fmla="*/ 77932 h 1641768"/>
              <a:gd name="connsiteX80" fmla="*/ 742950 w 1221153"/>
              <a:gd name="connsiteY80" fmla="*/ 31173 h 1641768"/>
              <a:gd name="connsiteX81" fmla="*/ 607868 w 1221153"/>
              <a:gd name="connsiteY81" fmla="*/ 41564 h 1641768"/>
              <a:gd name="connsiteX82" fmla="*/ 613064 w 1221153"/>
              <a:gd name="connsiteY82" fmla="*/ 41564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21153" h="1641768">
                <a:moveTo>
                  <a:pt x="893618" y="0"/>
                </a:moveTo>
                <a:lnTo>
                  <a:pt x="483177" y="10391"/>
                </a:lnTo>
                <a:cubicBezTo>
                  <a:pt x="476041" y="10649"/>
                  <a:pt x="468959" y="12774"/>
                  <a:pt x="462396" y="15587"/>
                </a:cubicBezTo>
                <a:cubicBezTo>
                  <a:pt x="391924" y="45791"/>
                  <a:pt x="496871" y="9292"/>
                  <a:pt x="431223" y="31173"/>
                </a:cubicBezTo>
                <a:cubicBezTo>
                  <a:pt x="420832" y="38100"/>
                  <a:pt x="407852" y="42203"/>
                  <a:pt x="400050" y="51955"/>
                </a:cubicBezTo>
                <a:cubicBezTo>
                  <a:pt x="374430" y="83980"/>
                  <a:pt x="389186" y="72973"/>
                  <a:pt x="358486" y="88323"/>
                </a:cubicBezTo>
                <a:cubicBezTo>
                  <a:pt x="346363" y="100446"/>
                  <a:pt x="335505" y="113981"/>
                  <a:pt x="322118" y="124691"/>
                </a:cubicBezTo>
                <a:cubicBezTo>
                  <a:pt x="313459" y="131618"/>
                  <a:pt x="303982" y="137632"/>
                  <a:pt x="296141" y="145473"/>
                </a:cubicBezTo>
                <a:cubicBezTo>
                  <a:pt x="288300" y="153314"/>
                  <a:pt x="282880" y="163302"/>
                  <a:pt x="275359" y="171450"/>
                </a:cubicBezTo>
                <a:cubicBezTo>
                  <a:pt x="262069" y="185847"/>
                  <a:pt x="247651" y="199159"/>
                  <a:pt x="233796" y="213014"/>
                </a:cubicBezTo>
                <a:cubicBezTo>
                  <a:pt x="225137" y="221673"/>
                  <a:pt x="214611" y="228802"/>
                  <a:pt x="207818" y="238991"/>
                </a:cubicBezTo>
                <a:lnTo>
                  <a:pt x="197427" y="254578"/>
                </a:lnTo>
                <a:cubicBezTo>
                  <a:pt x="195695" y="264969"/>
                  <a:pt x="196144" y="275969"/>
                  <a:pt x="192232" y="285750"/>
                </a:cubicBezTo>
                <a:cubicBezTo>
                  <a:pt x="189016" y="293790"/>
                  <a:pt x="181449" y="299327"/>
                  <a:pt x="176646" y="306532"/>
                </a:cubicBezTo>
                <a:cubicBezTo>
                  <a:pt x="167583" y="320126"/>
                  <a:pt x="157975" y="333483"/>
                  <a:pt x="150668" y="348096"/>
                </a:cubicBezTo>
                <a:cubicBezTo>
                  <a:pt x="147204" y="355023"/>
                  <a:pt x="145317" y="362998"/>
                  <a:pt x="140277" y="368878"/>
                </a:cubicBezTo>
                <a:cubicBezTo>
                  <a:pt x="134642" y="375452"/>
                  <a:pt x="126423" y="379269"/>
                  <a:pt x="119496" y="384464"/>
                </a:cubicBezTo>
                <a:cubicBezTo>
                  <a:pt x="84541" y="454373"/>
                  <a:pt x="134128" y="350644"/>
                  <a:pt x="103909" y="431223"/>
                </a:cubicBezTo>
                <a:cubicBezTo>
                  <a:pt x="101716" y="437069"/>
                  <a:pt x="96616" y="441388"/>
                  <a:pt x="93518" y="446809"/>
                </a:cubicBezTo>
                <a:cubicBezTo>
                  <a:pt x="70694" y="486750"/>
                  <a:pt x="97344" y="448634"/>
                  <a:pt x="67541" y="488373"/>
                </a:cubicBezTo>
                <a:cubicBezTo>
                  <a:pt x="64077" y="502228"/>
                  <a:pt x="61073" y="516205"/>
                  <a:pt x="57150" y="529937"/>
                </a:cubicBezTo>
                <a:cubicBezTo>
                  <a:pt x="50679" y="552586"/>
                  <a:pt x="40988" y="574380"/>
                  <a:pt x="36368" y="597478"/>
                </a:cubicBezTo>
                <a:cubicBezTo>
                  <a:pt x="32278" y="617927"/>
                  <a:pt x="33658" y="639118"/>
                  <a:pt x="31173" y="659823"/>
                </a:cubicBezTo>
                <a:cubicBezTo>
                  <a:pt x="17597" y="772961"/>
                  <a:pt x="26254" y="684228"/>
                  <a:pt x="10391" y="774123"/>
                </a:cubicBezTo>
                <a:cubicBezTo>
                  <a:pt x="6999" y="793343"/>
                  <a:pt x="1647" y="851173"/>
                  <a:pt x="0" y="867641"/>
                </a:cubicBezTo>
                <a:cubicBezTo>
                  <a:pt x="3464" y="988868"/>
                  <a:pt x="4335" y="1110198"/>
                  <a:pt x="10391" y="1231323"/>
                </a:cubicBezTo>
                <a:cubicBezTo>
                  <a:pt x="11273" y="1248962"/>
                  <a:pt x="18591" y="1265753"/>
                  <a:pt x="20782" y="1283278"/>
                </a:cubicBezTo>
                <a:cubicBezTo>
                  <a:pt x="23797" y="1307397"/>
                  <a:pt x="21981" y="1332038"/>
                  <a:pt x="25977" y="1356014"/>
                </a:cubicBezTo>
                <a:cubicBezTo>
                  <a:pt x="29835" y="1379165"/>
                  <a:pt x="37442" y="1375093"/>
                  <a:pt x="51955" y="1387187"/>
                </a:cubicBezTo>
                <a:cubicBezTo>
                  <a:pt x="57599" y="1391891"/>
                  <a:pt x="62346" y="1397578"/>
                  <a:pt x="67541" y="1402773"/>
                </a:cubicBezTo>
                <a:cubicBezTo>
                  <a:pt x="77436" y="1432460"/>
                  <a:pt x="64572" y="1407721"/>
                  <a:pt x="88323" y="1423555"/>
                </a:cubicBezTo>
                <a:cubicBezTo>
                  <a:pt x="94436" y="1427631"/>
                  <a:pt x="97930" y="1434870"/>
                  <a:pt x="103909" y="1439141"/>
                </a:cubicBezTo>
                <a:cubicBezTo>
                  <a:pt x="140319" y="1465148"/>
                  <a:pt x="109757" y="1437773"/>
                  <a:pt x="140277" y="1454728"/>
                </a:cubicBezTo>
                <a:cubicBezTo>
                  <a:pt x="140296" y="1454739"/>
                  <a:pt x="179234" y="1480698"/>
                  <a:pt x="187036" y="1485900"/>
                </a:cubicBezTo>
                <a:cubicBezTo>
                  <a:pt x="197427" y="1492827"/>
                  <a:pt x="206362" y="1502733"/>
                  <a:pt x="218209" y="1506682"/>
                </a:cubicBezTo>
                <a:cubicBezTo>
                  <a:pt x="239097" y="1513645"/>
                  <a:pt x="236989" y="1511690"/>
                  <a:pt x="259773" y="1527464"/>
                </a:cubicBezTo>
                <a:cubicBezTo>
                  <a:pt x="274012" y="1537322"/>
                  <a:pt x="291729" y="1544228"/>
                  <a:pt x="301336" y="1558637"/>
                </a:cubicBezTo>
                <a:cubicBezTo>
                  <a:pt x="309349" y="1570656"/>
                  <a:pt x="337906" y="1617905"/>
                  <a:pt x="353291" y="1620982"/>
                </a:cubicBezTo>
                <a:lnTo>
                  <a:pt x="379268" y="1626178"/>
                </a:lnTo>
                <a:cubicBezTo>
                  <a:pt x="384464" y="1629641"/>
                  <a:pt x="389270" y="1633776"/>
                  <a:pt x="394855" y="1636568"/>
                </a:cubicBezTo>
                <a:cubicBezTo>
                  <a:pt x="399753" y="1639017"/>
                  <a:pt x="404966" y="1641894"/>
                  <a:pt x="410441" y="1641764"/>
                </a:cubicBezTo>
                <a:cubicBezTo>
                  <a:pt x="478052" y="1640154"/>
                  <a:pt x="545523" y="1634837"/>
                  <a:pt x="613064" y="1631373"/>
                </a:cubicBezTo>
                <a:cubicBezTo>
                  <a:pt x="667490" y="1620489"/>
                  <a:pt x="608698" y="1633363"/>
                  <a:pt x="670214" y="1615787"/>
                </a:cubicBezTo>
                <a:cubicBezTo>
                  <a:pt x="683945" y="1611864"/>
                  <a:pt x="697923" y="1608860"/>
                  <a:pt x="711777" y="1605396"/>
                </a:cubicBezTo>
                <a:cubicBezTo>
                  <a:pt x="754626" y="1576831"/>
                  <a:pt x="690495" y="1615912"/>
                  <a:pt x="794905" y="1589809"/>
                </a:cubicBezTo>
                <a:cubicBezTo>
                  <a:pt x="802033" y="1588027"/>
                  <a:pt x="804847" y="1578927"/>
                  <a:pt x="810491" y="1574223"/>
                </a:cubicBezTo>
                <a:cubicBezTo>
                  <a:pt x="823921" y="1563031"/>
                  <a:pt x="826041" y="1563844"/>
                  <a:pt x="841664" y="1558637"/>
                </a:cubicBezTo>
                <a:cubicBezTo>
                  <a:pt x="846859" y="1553441"/>
                  <a:pt x="852842" y="1548928"/>
                  <a:pt x="857250" y="1543050"/>
                </a:cubicBezTo>
                <a:cubicBezTo>
                  <a:pt x="863309" y="1534972"/>
                  <a:pt x="865169" y="1523645"/>
                  <a:pt x="872836" y="1517073"/>
                </a:cubicBezTo>
                <a:cubicBezTo>
                  <a:pt x="878258" y="1512426"/>
                  <a:pt x="886691" y="1513610"/>
                  <a:pt x="893618" y="1511878"/>
                </a:cubicBezTo>
                <a:cubicBezTo>
                  <a:pt x="898814" y="1503219"/>
                  <a:pt x="902064" y="1493041"/>
                  <a:pt x="909205" y="1485900"/>
                </a:cubicBezTo>
                <a:cubicBezTo>
                  <a:pt x="918035" y="1477069"/>
                  <a:pt x="931546" y="1473948"/>
                  <a:pt x="940377" y="1465118"/>
                </a:cubicBezTo>
                <a:cubicBezTo>
                  <a:pt x="945573" y="1459923"/>
                  <a:pt x="950277" y="1454185"/>
                  <a:pt x="955964" y="1449532"/>
                </a:cubicBezTo>
                <a:cubicBezTo>
                  <a:pt x="969367" y="1438566"/>
                  <a:pt x="997527" y="1418359"/>
                  <a:pt x="997527" y="1418359"/>
                </a:cubicBezTo>
                <a:cubicBezTo>
                  <a:pt x="1022162" y="1369092"/>
                  <a:pt x="992230" y="1416707"/>
                  <a:pt x="1023505" y="1392382"/>
                </a:cubicBezTo>
                <a:cubicBezTo>
                  <a:pt x="1035104" y="1383360"/>
                  <a:pt x="1042921" y="1370026"/>
                  <a:pt x="1054677" y="1361209"/>
                </a:cubicBezTo>
                <a:cubicBezTo>
                  <a:pt x="1061604" y="1356014"/>
                  <a:pt x="1069336" y="1351746"/>
                  <a:pt x="1075459" y="1345623"/>
                </a:cubicBezTo>
                <a:cubicBezTo>
                  <a:pt x="1081582" y="1339500"/>
                  <a:pt x="1084471" y="1330476"/>
                  <a:pt x="1091046" y="1324841"/>
                </a:cubicBezTo>
                <a:cubicBezTo>
                  <a:pt x="1096926" y="1319801"/>
                  <a:pt x="1105779" y="1319288"/>
                  <a:pt x="1111827" y="1314450"/>
                </a:cubicBezTo>
                <a:cubicBezTo>
                  <a:pt x="1123302" y="1305270"/>
                  <a:pt x="1131525" y="1292458"/>
                  <a:pt x="1143000" y="1283278"/>
                </a:cubicBezTo>
                <a:lnTo>
                  <a:pt x="1168977" y="1262496"/>
                </a:lnTo>
                <a:cubicBezTo>
                  <a:pt x="1174472" y="1251507"/>
                  <a:pt x="1186802" y="1230521"/>
                  <a:pt x="1189759" y="1215737"/>
                </a:cubicBezTo>
                <a:cubicBezTo>
                  <a:pt x="1206452" y="1132270"/>
                  <a:pt x="1190214" y="1178230"/>
                  <a:pt x="1210541" y="1127414"/>
                </a:cubicBezTo>
                <a:cubicBezTo>
                  <a:pt x="1214005" y="1070264"/>
                  <a:pt x="1220078" y="1013212"/>
                  <a:pt x="1220932" y="955964"/>
                </a:cubicBezTo>
                <a:cubicBezTo>
                  <a:pt x="1222261" y="866942"/>
                  <a:pt x="1217691" y="770111"/>
                  <a:pt x="1205346" y="680605"/>
                </a:cubicBezTo>
                <a:cubicBezTo>
                  <a:pt x="1202933" y="663109"/>
                  <a:pt x="1198419" y="645968"/>
                  <a:pt x="1194955" y="628650"/>
                </a:cubicBezTo>
                <a:cubicBezTo>
                  <a:pt x="1180230" y="466688"/>
                  <a:pt x="1201826" y="693404"/>
                  <a:pt x="1179368" y="498764"/>
                </a:cubicBezTo>
                <a:cubicBezTo>
                  <a:pt x="1170963" y="425921"/>
                  <a:pt x="1191891" y="449706"/>
                  <a:pt x="1153391" y="420832"/>
                </a:cubicBezTo>
                <a:cubicBezTo>
                  <a:pt x="1151659" y="410441"/>
                  <a:pt x="1151223" y="399749"/>
                  <a:pt x="1148196" y="389659"/>
                </a:cubicBezTo>
                <a:cubicBezTo>
                  <a:pt x="1145971" y="382241"/>
                  <a:pt x="1140856" y="375996"/>
                  <a:pt x="1137805" y="368878"/>
                </a:cubicBezTo>
                <a:cubicBezTo>
                  <a:pt x="1124898" y="338763"/>
                  <a:pt x="1142187" y="367657"/>
                  <a:pt x="1122218" y="337705"/>
                </a:cubicBezTo>
                <a:cubicBezTo>
                  <a:pt x="1120486" y="329046"/>
                  <a:pt x="1117756" y="320528"/>
                  <a:pt x="1117023" y="311728"/>
                </a:cubicBezTo>
                <a:cubicBezTo>
                  <a:pt x="1114287" y="278892"/>
                  <a:pt x="1116279" y="245662"/>
                  <a:pt x="1111827" y="213014"/>
                </a:cubicBezTo>
                <a:cubicBezTo>
                  <a:pt x="1110983" y="206827"/>
                  <a:pt x="1107120" y="200012"/>
                  <a:pt x="1101436" y="197428"/>
                </a:cubicBezTo>
                <a:cubicBezTo>
                  <a:pt x="1086901" y="190821"/>
                  <a:pt x="1070263" y="190501"/>
                  <a:pt x="1054677" y="187037"/>
                </a:cubicBezTo>
                <a:cubicBezTo>
                  <a:pt x="1033594" y="172981"/>
                  <a:pt x="1037605" y="178868"/>
                  <a:pt x="1023505" y="150668"/>
                </a:cubicBezTo>
                <a:cubicBezTo>
                  <a:pt x="1017296" y="138250"/>
                  <a:pt x="1018727" y="125109"/>
                  <a:pt x="1007918" y="114300"/>
                </a:cubicBezTo>
                <a:cubicBezTo>
                  <a:pt x="999088" y="105469"/>
                  <a:pt x="976746" y="93518"/>
                  <a:pt x="976746" y="93518"/>
                </a:cubicBezTo>
                <a:cubicBezTo>
                  <a:pt x="924594" y="97530"/>
                  <a:pt x="873241" y="104541"/>
                  <a:pt x="820882" y="93518"/>
                </a:cubicBezTo>
                <a:cubicBezTo>
                  <a:pt x="814772" y="92232"/>
                  <a:pt x="813955" y="83127"/>
                  <a:pt x="810491" y="77932"/>
                </a:cubicBezTo>
                <a:cubicBezTo>
                  <a:pt x="803111" y="33646"/>
                  <a:pt x="812799" y="33011"/>
                  <a:pt x="742950" y="31173"/>
                </a:cubicBezTo>
                <a:cubicBezTo>
                  <a:pt x="697805" y="29985"/>
                  <a:pt x="652885" y="37963"/>
                  <a:pt x="607868" y="41564"/>
                </a:cubicBezTo>
                <a:cubicBezTo>
                  <a:pt x="606142" y="41702"/>
                  <a:pt x="611332" y="41564"/>
                  <a:pt x="613064" y="415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04994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2E8370-4CC5-472C-BB7D-26D29EE4EF1A}"/>
              </a:ext>
            </a:extLst>
          </p:cNvPr>
          <p:cNvSpPr>
            <a:spLocks noGrp="1"/>
          </p:cNvSpPr>
          <p:nvPr>
            <p:ph idx="1"/>
          </p:nvPr>
        </p:nvSpPr>
        <p:spPr/>
        <p:txBody>
          <a:bodyPr/>
          <a:lstStyle/>
          <a:p>
            <a:pPr marL="0" indent="0">
              <a:buNone/>
            </a:pPr>
            <a:r>
              <a:rPr lang="en-US" dirty="0"/>
              <a:t>The corrected terminal value adjustments produce the correct cash flow and all valuation methods again produce the same value. </a:t>
            </a:r>
          </a:p>
          <a:p>
            <a:pPr marL="0" indent="0">
              <a:buNone/>
            </a:pPr>
            <a:endParaRPr lang="en-US" dirty="0"/>
          </a:p>
        </p:txBody>
      </p:sp>
      <p:sp>
        <p:nvSpPr>
          <p:cNvPr id="3" name="Title 2">
            <a:extLst>
              <a:ext uri="{FF2B5EF4-FFF2-40B4-BE49-F238E27FC236}">
                <a16:creationId xmlns:a16="http://schemas.microsoft.com/office/drawing/2014/main" id="{40D32ED9-CFE8-4CE0-8692-3CF82B4E390F}"/>
              </a:ext>
            </a:extLst>
          </p:cNvPr>
          <p:cNvSpPr>
            <a:spLocks noGrp="1"/>
          </p:cNvSpPr>
          <p:nvPr>
            <p:ph type="title"/>
          </p:nvPr>
        </p:nvSpPr>
        <p:spPr/>
        <p:txBody>
          <a:bodyPr>
            <a:normAutofit fontScale="90000"/>
          </a:bodyPr>
          <a:lstStyle/>
          <a:p>
            <a:r>
              <a:rPr lang="en-US" dirty="0"/>
              <a:t>Case 3: Terminal Value with Stable Cash Flow Adjustments in terminal period</a:t>
            </a:r>
          </a:p>
        </p:txBody>
      </p:sp>
      <p:pic>
        <p:nvPicPr>
          <p:cNvPr id="4" name="Picture 3">
            <a:extLst>
              <a:ext uri="{FF2B5EF4-FFF2-40B4-BE49-F238E27FC236}">
                <a16:creationId xmlns:a16="http://schemas.microsoft.com/office/drawing/2014/main" id="{56B26A10-BB3B-4BBF-A489-575EE6DE0455}"/>
              </a:ext>
            </a:extLst>
          </p:cNvPr>
          <p:cNvPicPr>
            <a:picLocks noChangeAspect="1"/>
          </p:cNvPicPr>
          <p:nvPr/>
        </p:nvPicPr>
        <p:blipFill>
          <a:blip r:embed="rId2"/>
          <a:stretch>
            <a:fillRect/>
          </a:stretch>
        </p:blipFill>
        <p:spPr>
          <a:xfrm>
            <a:off x="100535" y="3256830"/>
            <a:ext cx="8723168" cy="3127522"/>
          </a:xfrm>
          <a:prstGeom prst="rect">
            <a:avLst/>
          </a:prstGeom>
        </p:spPr>
      </p:pic>
    </p:spTree>
    <p:extLst>
      <p:ext uri="{BB962C8B-B14F-4D97-AF65-F5344CB8AC3E}">
        <p14:creationId xmlns:p14="http://schemas.microsoft.com/office/powerpoint/2010/main" val="275112848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4B029-92B2-46C9-B5DE-515E56C79C2E}"/>
              </a:ext>
            </a:extLst>
          </p:cNvPr>
          <p:cNvSpPr>
            <a:spLocks noGrp="1"/>
          </p:cNvSpPr>
          <p:nvPr>
            <p:ph idx="1"/>
          </p:nvPr>
        </p:nvSpPr>
        <p:spPr/>
        <p:txBody>
          <a:bodyPr/>
          <a:lstStyle/>
          <a:p>
            <a:pPr marL="0" indent="0">
              <a:buNone/>
            </a:pPr>
            <a:r>
              <a:rPr lang="en-US" dirty="0"/>
              <a:t>In this case, the growth method and the value driver method that does not adjust returns in the NOPAT calculation produces incorrect value.  This is again because the terminal value cash flow is not adjusted for the return</a:t>
            </a:r>
          </a:p>
        </p:txBody>
      </p:sp>
      <p:sp>
        <p:nvSpPr>
          <p:cNvPr id="3" name="Title 2">
            <a:extLst>
              <a:ext uri="{FF2B5EF4-FFF2-40B4-BE49-F238E27FC236}">
                <a16:creationId xmlns:a16="http://schemas.microsoft.com/office/drawing/2014/main" id="{25584FE4-2D86-4C31-883A-D29B1B2AEA2F}"/>
              </a:ext>
            </a:extLst>
          </p:cNvPr>
          <p:cNvSpPr>
            <a:spLocks noGrp="1"/>
          </p:cNvSpPr>
          <p:nvPr>
            <p:ph type="title"/>
          </p:nvPr>
        </p:nvSpPr>
        <p:spPr/>
        <p:txBody>
          <a:bodyPr>
            <a:normAutofit fontScale="90000"/>
          </a:bodyPr>
          <a:lstStyle/>
          <a:p>
            <a:r>
              <a:rPr lang="en-US" dirty="0"/>
              <a:t>Case 4: Change in Return but Not Change in Growth with Stable Value Adjustment for Return</a:t>
            </a:r>
          </a:p>
        </p:txBody>
      </p:sp>
      <p:pic>
        <p:nvPicPr>
          <p:cNvPr id="4" name="Picture 3">
            <a:extLst>
              <a:ext uri="{FF2B5EF4-FFF2-40B4-BE49-F238E27FC236}">
                <a16:creationId xmlns:a16="http://schemas.microsoft.com/office/drawing/2014/main" id="{A690C8EB-9E34-44B9-B921-053F5780C3A3}"/>
              </a:ext>
            </a:extLst>
          </p:cNvPr>
          <p:cNvPicPr>
            <a:picLocks noChangeAspect="1"/>
          </p:cNvPicPr>
          <p:nvPr/>
        </p:nvPicPr>
        <p:blipFill>
          <a:blip r:embed="rId2"/>
          <a:stretch>
            <a:fillRect/>
          </a:stretch>
        </p:blipFill>
        <p:spPr>
          <a:xfrm>
            <a:off x="72736" y="3545314"/>
            <a:ext cx="8811491" cy="3082311"/>
          </a:xfrm>
          <a:prstGeom prst="rect">
            <a:avLst/>
          </a:prstGeom>
        </p:spPr>
      </p:pic>
    </p:spTree>
    <p:extLst>
      <p:ext uri="{BB962C8B-B14F-4D97-AF65-F5344CB8AC3E}">
        <p14:creationId xmlns:p14="http://schemas.microsoft.com/office/powerpoint/2010/main" val="26045195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6AC516-1655-4A51-A490-C51D63E3A0FD}"/>
              </a:ext>
            </a:extLst>
          </p:cNvPr>
          <p:cNvSpPr>
            <a:spLocks noGrp="1"/>
          </p:cNvSpPr>
          <p:nvPr>
            <p:ph idx="1"/>
          </p:nvPr>
        </p:nvSpPr>
        <p:spPr/>
        <p:txBody>
          <a:bodyPr/>
          <a:lstStyle/>
          <a:p>
            <a:pPr marL="0" indent="0">
              <a:buNone/>
            </a:pPr>
            <a:r>
              <a:rPr lang="en-US" dirty="0"/>
              <a:t>The final case shows the case where there is not a sudden change, but a gradual change.  This is higher than the sudden change.</a:t>
            </a:r>
          </a:p>
          <a:p>
            <a:pPr marL="0" indent="0">
              <a:buNone/>
            </a:pPr>
            <a:endParaRPr lang="en-US" dirty="0"/>
          </a:p>
        </p:txBody>
      </p:sp>
      <p:sp>
        <p:nvSpPr>
          <p:cNvPr id="3" name="Title 2">
            <a:extLst>
              <a:ext uri="{FF2B5EF4-FFF2-40B4-BE49-F238E27FC236}">
                <a16:creationId xmlns:a16="http://schemas.microsoft.com/office/drawing/2014/main" id="{FD473C9A-223E-4771-AD16-E14BEB9A1234}"/>
              </a:ext>
            </a:extLst>
          </p:cNvPr>
          <p:cNvSpPr>
            <a:spLocks noGrp="1"/>
          </p:cNvSpPr>
          <p:nvPr>
            <p:ph type="title"/>
          </p:nvPr>
        </p:nvSpPr>
        <p:spPr>
          <a:xfrm>
            <a:off x="628650" y="349541"/>
            <a:ext cx="7666938" cy="690676"/>
          </a:xfrm>
        </p:spPr>
        <p:txBody>
          <a:bodyPr>
            <a:normAutofit fontScale="90000"/>
          </a:bodyPr>
          <a:lstStyle/>
          <a:p>
            <a:r>
              <a:rPr lang="en-US" dirty="0"/>
              <a:t>Case 5: Change in Return and Growth with Interpolation</a:t>
            </a:r>
          </a:p>
        </p:txBody>
      </p:sp>
      <p:pic>
        <p:nvPicPr>
          <p:cNvPr id="4" name="Picture 3">
            <a:extLst>
              <a:ext uri="{FF2B5EF4-FFF2-40B4-BE49-F238E27FC236}">
                <a16:creationId xmlns:a16="http://schemas.microsoft.com/office/drawing/2014/main" id="{64043713-4465-4C8E-BEA0-C9C948A3FFCF}"/>
              </a:ext>
            </a:extLst>
          </p:cNvPr>
          <p:cNvPicPr>
            <a:picLocks noChangeAspect="1"/>
          </p:cNvPicPr>
          <p:nvPr/>
        </p:nvPicPr>
        <p:blipFill>
          <a:blip r:embed="rId2"/>
          <a:stretch>
            <a:fillRect/>
          </a:stretch>
        </p:blipFill>
        <p:spPr>
          <a:xfrm>
            <a:off x="376039" y="3162358"/>
            <a:ext cx="8407829" cy="2930678"/>
          </a:xfrm>
          <a:prstGeom prst="rect">
            <a:avLst/>
          </a:prstGeom>
        </p:spPr>
      </p:pic>
    </p:spTree>
    <p:extLst>
      <p:ext uri="{BB962C8B-B14F-4D97-AF65-F5344CB8AC3E}">
        <p14:creationId xmlns:p14="http://schemas.microsoft.com/office/powerpoint/2010/main" val="130003313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8F8ADA-62A4-4EEC-BD4B-B37B03DD12D5}"/>
              </a:ext>
            </a:extLst>
          </p:cNvPr>
          <p:cNvSpPr>
            <a:spLocks noGrp="1"/>
          </p:cNvSpPr>
          <p:nvPr>
            <p:ph idx="1"/>
          </p:nvPr>
        </p:nvSpPr>
        <p:spPr>
          <a:xfrm>
            <a:off x="260059" y="1484852"/>
            <a:ext cx="8548381" cy="1560352"/>
          </a:xfrm>
        </p:spPr>
        <p:txBody>
          <a:bodyPr>
            <a:normAutofit fontScale="92500" lnSpcReduction="10000"/>
          </a:bodyPr>
          <a:lstStyle/>
          <a:p>
            <a:r>
              <a:rPr lang="en-US" dirty="0"/>
              <a:t>Insurance company is based on cost of equity, terminal growth and terminal P/E. Industrial company uses WACC, EV/EBITDA etc. Insurance on the right, industrial on the left</a:t>
            </a:r>
          </a:p>
          <a:p>
            <a:endParaRPr lang="en-US" dirty="0"/>
          </a:p>
        </p:txBody>
      </p:sp>
      <p:sp>
        <p:nvSpPr>
          <p:cNvPr id="3" name="Title 2">
            <a:extLst>
              <a:ext uri="{FF2B5EF4-FFF2-40B4-BE49-F238E27FC236}">
                <a16:creationId xmlns:a16="http://schemas.microsoft.com/office/drawing/2014/main" id="{5BF1415A-C261-4DA6-AF85-FE6D142BECBD}"/>
              </a:ext>
            </a:extLst>
          </p:cNvPr>
          <p:cNvSpPr>
            <a:spLocks noGrp="1"/>
          </p:cNvSpPr>
          <p:nvPr>
            <p:ph type="title"/>
          </p:nvPr>
        </p:nvSpPr>
        <p:spPr/>
        <p:txBody>
          <a:bodyPr>
            <a:normAutofit fontScale="90000"/>
          </a:bodyPr>
          <a:lstStyle/>
          <a:p>
            <a:r>
              <a:rPr lang="en-US" dirty="0"/>
              <a:t>Terminal Value Assumptions – Industrial with Free Cash Flow and Insurance with Equity Cash Flow</a:t>
            </a:r>
          </a:p>
        </p:txBody>
      </p:sp>
      <p:pic>
        <p:nvPicPr>
          <p:cNvPr id="5" name="Picture 4">
            <a:extLst>
              <a:ext uri="{FF2B5EF4-FFF2-40B4-BE49-F238E27FC236}">
                <a16:creationId xmlns:a16="http://schemas.microsoft.com/office/drawing/2014/main" id="{67377792-6220-4FE0-B44D-2913B31B98D7}"/>
              </a:ext>
            </a:extLst>
          </p:cNvPr>
          <p:cNvPicPr>
            <a:picLocks noChangeAspect="1"/>
          </p:cNvPicPr>
          <p:nvPr/>
        </p:nvPicPr>
        <p:blipFill>
          <a:blip r:embed="rId2"/>
          <a:stretch>
            <a:fillRect/>
          </a:stretch>
        </p:blipFill>
        <p:spPr>
          <a:xfrm>
            <a:off x="612742" y="3278203"/>
            <a:ext cx="3774700" cy="2428127"/>
          </a:xfrm>
          <a:prstGeom prst="rect">
            <a:avLst/>
          </a:prstGeom>
        </p:spPr>
      </p:pic>
      <p:pic>
        <p:nvPicPr>
          <p:cNvPr id="2" name="Picture 1">
            <a:extLst>
              <a:ext uri="{FF2B5EF4-FFF2-40B4-BE49-F238E27FC236}">
                <a16:creationId xmlns:a16="http://schemas.microsoft.com/office/drawing/2014/main" id="{CF794428-DCEB-40BE-91E6-6F51A3D169B1}"/>
              </a:ext>
            </a:extLst>
          </p:cNvPr>
          <p:cNvPicPr>
            <a:picLocks noChangeAspect="1"/>
          </p:cNvPicPr>
          <p:nvPr/>
        </p:nvPicPr>
        <p:blipFill>
          <a:blip r:embed="rId3"/>
          <a:stretch>
            <a:fillRect/>
          </a:stretch>
        </p:blipFill>
        <p:spPr>
          <a:xfrm>
            <a:off x="5075339" y="3204594"/>
            <a:ext cx="3455919" cy="2566844"/>
          </a:xfrm>
          <a:prstGeom prst="rect">
            <a:avLst/>
          </a:prstGeom>
        </p:spPr>
      </p:pic>
    </p:spTree>
    <p:extLst>
      <p:ext uri="{BB962C8B-B14F-4D97-AF65-F5344CB8AC3E}">
        <p14:creationId xmlns:p14="http://schemas.microsoft.com/office/powerpoint/2010/main" val="40187368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6602CE-E7AD-4230-B71C-BD674F4007DB}"/>
              </a:ext>
            </a:extLst>
          </p:cNvPr>
          <p:cNvSpPr>
            <a:spLocks noGrp="1"/>
          </p:cNvSpPr>
          <p:nvPr>
            <p:ph idx="1"/>
          </p:nvPr>
        </p:nvSpPr>
        <p:spPr/>
        <p:txBody>
          <a:bodyPr/>
          <a:lstStyle/>
          <a:p>
            <a:r>
              <a:rPr lang="en-US" dirty="0"/>
              <a:t>Go to the last year and apply the formula.  If the book value has increased from growth, this method will properly account for the increase in book value.</a:t>
            </a:r>
          </a:p>
          <a:p>
            <a:endParaRPr lang="en-US" dirty="0"/>
          </a:p>
        </p:txBody>
      </p:sp>
      <p:sp>
        <p:nvSpPr>
          <p:cNvPr id="3" name="Title 2">
            <a:extLst>
              <a:ext uri="{FF2B5EF4-FFF2-40B4-BE49-F238E27FC236}">
                <a16:creationId xmlns:a16="http://schemas.microsoft.com/office/drawing/2014/main" id="{172665BD-4C51-4CEA-9476-EDAA0FFC2D81}"/>
              </a:ext>
            </a:extLst>
          </p:cNvPr>
          <p:cNvSpPr>
            <a:spLocks noGrp="1"/>
          </p:cNvSpPr>
          <p:nvPr>
            <p:ph type="title"/>
          </p:nvPr>
        </p:nvSpPr>
        <p:spPr/>
        <p:txBody>
          <a:bodyPr>
            <a:normAutofit fontScale="90000"/>
          </a:bodyPr>
          <a:lstStyle/>
          <a:p>
            <a:r>
              <a:rPr lang="en-US" dirty="0"/>
              <a:t>Terminal Value Method 4: Use the P/B Regression</a:t>
            </a:r>
          </a:p>
        </p:txBody>
      </p:sp>
      <p:pic>
        <p:nvPicPr>
          <p:cNvPr id="6" name="Picture 5">
            <a:extLst>
              <a:ext uri="{FF2B5EF4-FFF2-40B4-BE49-F238E27FC236}">
                <a16:creationId xmlns:a16="http://schemas.microsoft.com/office/drawing/2014/main" id="{B1849D32-72C7-48AD-9A1E-21693F1F66B7}"/>
              </a:ext>
            </a:extLst>
          </p:cNvPr>
          <p:cNvPicPr>
            <a:picLocks noChangeAspect="1"/>
          </p:cNvPicPr>
          <p:nvPr/>
        </p:nvPicPr>
        <p:blipFill>
          <a:blip r:embed="rId2"/>
          <a:stretch>
            <a:fillRect/>
          </a:stretch>
        </p:blipFill>
        <p:spPr>
          <a:xfrm>
            <a:off x="268447" y="3429000"/>
            <a:ext cx="8607105" cy="2486185"/>
          </a:xfrm>
          <a:prstGeom prst="rect">
            <a:avLst/>
          </a:prstGeom>
        </p:spPr>
      </p:pic>
    </p:spTree>
    <p:extLst>
      <p:ext uri="{BB962C8B-B14F-4D97-AF65-F5344CB8AC3E}">
        <p14:creationId xmlns:p14="http://schemas.microsoft.com/office/powerpoint/2010/main" val="336274125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5D8589-0D8F-4753-A89B-3B13677389E3}"/>
              </a:ext>
            </a:extLst>
          </p:cNvPr>
          <p:cNvSpPr>
            <a:spLocks noGrp="1"/>
          </p:cNvSpPr>
          <p:nvPr>
            <p:ph type="title"/>
          </p:nvPr>
        </p:nvSpPr>
        <p:spPr>
          <a:xfrm>
            <a:off x="596506" y="637953"/>
            <a:ext cx="6204344" cy="3189507"/>
          </a:xfrm>
        </p:spPr>
        <p:txBody>
          <a:bodyPr vert="horz" lIns="91440" tIns="45720" rIns="91440" bIns="45720" rtlCol="0" anchor="b">
            <a:normAutofit/>
          </a:bodyPr>
          <a:lstStyle/>
          <a:p>
            <a:pPr algn="l"/>
            <a:r>
              <a:rPr lang="en-US" sz="7000" kern="1200">
                <a:solidFill>
                  <a:srgbClr val="FFFFFF"/>
                </a:solidFill>
                <a:latin typeface="+mj-lt"/>
                <a:ea typeface="+mj-ea"/>
                <a:cs typeface="+mj-cs"/>
              </a:rPr>
              <a:t>Cost of Capital and M&amp;A</a:t>
            </a:r>
          </a:p>
        </p:txBody>
      </p:sp>
      <p:sp>
        <p:nvSpPr>
          <p:cNvPr id="11"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588261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82AC7345-4C17-480D-9585-217BF41049CD}"/>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Innovations in Corporate Finance Theory</a:t>
            </a:r>
          </a:p>
        </p:txBody>
      </p:sp>
      <p:sp>
        <p:nvSpPr>
          <p:cNvPr id="2" name="Content Placeholder 1">
            <a:extLst>
              <a:ext uri="{FF2B5EF4-FFF2-40B4-BE49-F238E27FC236}">
                <a16:creationId xmlns:a16="http://schemas.microsoft.com/office/drawing/2014/main" id="{D8A73F66-725A-400B-AC04-EBA33886DFEA}"/>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1300">
                <a:latin typeface="+mn-lt"/>
                <a:cs typeface="+mn-cs"/>
              </a:rPr>
              <a:t>Solution to IRR problem of re-investment and ranking with Weighted Average IRR</a:t>
            </a:r>
          </a:p>
          <a:p>
            <a:r>
              <a:rPr lang="en-US" sz="1300">
                <a:latin typeface="+mn-lt"/>
                <a:cs typeface="+mn-cs"/>
              </a:rPr>
              <a:t>Computing Cost of Capital with Market to Book Regression Rather than CAPM</a:t>
            </a:r>
          </a:p>
          <a:p>
            <a:r>
              <a:rPr lang="en-US" sz="1300">
                <a:latin typeface="+mn-lt"/>
                <a:cs typeface="+mn-cs"/>
              </a:rPr>
              <a:t>Demonstration of Flaws in Value Driver Formula: V=Income x (1-g/ROI)/(COC-g)</a:t>
            </a:r>
          </a:p>
          <a:p>
            <a:r>
              <a:rPr lang="en-US" sz="1300">
                <a:latin typeface="+mn-lt"/>
                <a:cs typeface="+mn-cs"/>
              </a:rPr>
              <a:t>Correct Evaluation of WACC using Tax Shield from Interest Expense</a:t>
            </a:r>
          </a:p>
          <a:p>
            <a:r>
              <a:rPr lang="en-US" sz="1300">
                <a:latin typeface="+mn-lt"/>
                <a:cs typeface="+mn-cs"/>
              </a:rPr>
              <a:t>Use of Credit Spread to Derive Debt Beta and More Properly Derive Unlevered Beta</a:t>
            </a:r>
          </a:p>
          <a:p>
            <a:r>
              <a:rPr lang="en-US" sz="1300">
                <a:latin typeface="+mn-lt"/>
                <a:cs typeface="+mn-cs"/>
              </a:rPr>
              <a:t>Evaluation of Terminal Value Adjustments for Capital Expenditures, Working Capital and Deferred Tax that Depend on Growth</a:t>
            </a:r>
          </a:p>
          <a:p>
            <a:r>
              <a:rPr lang="en-US" sz="1300">
                <a:latin typeface="+mn-lt"/>
                <a:cs typeface="+mn-cs"/>
              </a:rPr>
              <a:t>Adjustments to Free Cash Flow and EV to Enterprise Value Bridge for Deferred Tax, Warranty Cost and Other Items</a:t>
            </a:r>
          </a:p>
          <a:p>
            <a:r>
              <a:rPr lang="en-US" sz="1300">
                <a:latin typeface="+mn-lt"/>
                <a:cs typeface="+mn-cs"/>
              </a:rPr>
              <a:t>Development of Terminal Valuation Techniques for Financial Institutions that Use Market to Book Ratio and ROE from Financial Models</a:t>
            </a:r>
          </a:p>
          <a:p>
            <a:r>
              <a:rPr lang="en-US" sz="1300">
                <a:latin typeface="+mn-lt"/>
                <a:cs typeface="+mn-cs"/>
              </a:rPr>
              <a:t>Evaluation of Political Risk Premia from Computing Implied Probability of Default</a:t>
            </a:r>
          </a:p>
        </p:txBody>
      </p:sp>
    </p:spTree>
    <p:extLst>
      <p:ext uri="{BB962C8B-B14F-4D97-AF65-F5344CB8AC3E}">
        <p14:creationId xmlns:p14="http://schemas.microsoft.com/office/powerpoint/2010/main" val="1104618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D52CBD-A417-4E56-B62D-B22874966705}"/>
              </a:ext>
            </a:extLst>
          </p:cNvPr>
          <p:cNvSpPr>
            <a:spLocks noGrp="1"/>
          </p:cNvSpPr>
          <p:nvPr>
            <p:ph type="title"/>
          </p:nvPr>
        </p:nvSpPr>
        <p:spPr>
          <a:xfrm>
            <a:off x="738531" y="5495927"/>
            <a:ext cx="7666938" cy="690676"/>
          </a:xfrm>
        </p:spPr>
        <p:txBody>
          <a:bodyPr>
            <a:normAutofit fontScale="90000"/>
          </a:bodyPr>
          <a:lstStyle/>
          <a:p>
            <a:r>
              <a:rPr lang="en-US" dirty="0">
                <a:solidFill>
                  <a:schemeClr val="bg1"/>
                </a:solidFill>
              </a:rPr>
              <a:t>Separate Sessions of Approximately Three Hours with Optional Extension for Questions</a:t>
            </a:r>
          </a:p>
        </p:txBody>
      </p:sp>
      <p:pic>
        <p:nvPicPr>
          <p:cNvPr id="5" name="Picture 4">
            <a:extLst>
              <a:ext uri="{FF2B5EF4-FFF2-40B4-BE49-F238E27FC236}">
                <a16:creationId xmlns:a16="http://schemas.microsoft.com/office/drawing/2014/main" id="{FEEBB4D3-E34F-47F5-BDA5-F486237612B3}"/>
              </a:ext>
            </a:extLst>
          </p:cNvPr>
          <p:cNvPicPr>
            <a:picLocks noChangeAspect="1"/>
          </p:cNvPicPr>
          <p:nvPr/>
        </p:nvPicPr>
        <p:blipFill rotWithShape="1">
          <a:blip r:embed="rId2"/>
          <a:srcRect l="20696" r="16552" b="-2"/>
          <a:stretch/>
        </p:blipFill>
        <p:spPr>
          <a:xfrm>
            <a:off x="617166" y="1814327"/>
            <a:ext cx="3120339" cy="3026833"/>
          </a:xfrm>
          <a:prstGeom prst="rect">
            <a:avLst/>
          </a:prstGeom>
        </p:spPr>
      </p:pic>
      <p:sp>
        <p:nvSpPr>
          <p:cNvPr id="7" name="Rectangle 6">
            <a:extLst>
              <a:ext uri="{FF2B5EF4-FFF2-40B4-BE49-F238E27FC236}">
                <a16:creationId xmlns:a16="http://schemas.microsoft.com/office/drawing/2014/main" id="{92134C6B-6184-47CC-9062-56CFBEAFBBC9}"/>
              </a:ext>
            </a:extLst>
          </p:cNvPr>
          <p:cNvSpPr/>
          <p:nvPr/>
        </p:nvSpPr>
        <p:spPr>
          <a:xfrm>
            <a:off x="4409858" y="2438401"/>
            <a:ext cx="4734142" cy="1323439"/>
          </a:xfrm>
          <a:prstGeom prst="rect">
            <a:avLst/>
          </a:prstGeom>
          <a:solidFill>
            <a:srgbClr val="FF0000"/>
          </a:solidFill>
          <a:scene3d>
            <a:camera prst="perspectiveHeroicExtremeRightFacing"/>
            <a:lightRig rig="threePt" dir="t"/>
          </a:scene3d>
        </p:spPr>
        <p:txBody>
          <a:bodyPr wrap="square" lIns="91440" tIns="45720" rIns="91440" bIns="45720">
            <a:spAutoFit/>
          </a:bodyPr>
          <a:lstStyle/>
          <a:p>
            <a:pPr algn="ctr">
              <a:spcAft>
                <a:spcPts val="600"/>
              </a:spcAft>
            </a:pPr>
            <a:r>
              <a:rPr lang="en-US" sz="4000" b="1" dirty="0">
                <a:ln w="22225">
                  <a:solidFill>
                    <a:sysClr val="windowText" lastClr="000000"/>
                  </a:solidFill>
                  <a:prstDash val="solid"/>
                </a:ln>
                <a:solidFill>
                  <a:srgbClr val="FFFF00"/>
                </a:solidFill>
              </a:rPr>
              <a:t>Separate Sessions to Avoid Torture</a:t>
            </a:r>
          </a:p>
        </p:txBody>
      </p:sp>
    </p:spTree>
    <p:extLst>
      <p:ext uri="{BB962C8B-B14F-4D97-AF65-F5344CB8AC3E}">
        <p14:creationId xmlns:p14="http://schemas.microsoft.com/office/powerpoint/2010/main" val="1467969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86B8EE7-0A2B-42BB-B348-2F4E02F9C97C}"/>
              </a:ext>
            </a:extLst>
          </p:cNvPr>
          <p:cNvSpPr>
            <a:spLocks noGrp="1"/>
          </p:cNvSpPr>
          <p:nvPr>
            <p:ph type="title"/>
          </p:nvPr>
        </p:nvSpPr>
        <p:spPr>
          <a:xfrm>
            <a:off x="628650" y="294007"/>
            <a:ext cx="7666938" cy="690676"/>
          </a:xfrm>
        </p:spPr>
        <p:txBody>
          <a:bodyPr>
            <a:normAutofit/>
          </a:bodyPr>
          <a:lstStyle/>
          <a:p>
            <a:pPr eaLnBrk="1" hangingPunct="1"/>
            <a:r>
              <a:rPr lang="en-US" altLang="en-US" dirty="0"/>
              <a:t>Football Field Diagram – Seller </a:t>
            </a:r>
          </a:p>
        </p:txBody>
      </p:sp>
      <p:pic>
        <p:nvPicPr>
          <p:cNvPr id="3075" name="Content Placeholder 3" descr="2010-09-01_1038.png">
            <a:extLst>
              <a:ext uri="{FF2B5EF4-FFF2-40B4-BE49-F238E27FC236}">
                <a16:creationId xmlns:a16="http://schemas.microsoft.com/office/drawing/2014/main" id="{564D808F-71ED-4E3A-B1D1-17E4443023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524000"/>
            <a:ext cx="8686800" cy="5334000"/>
          </a:xfrm>
        </p:spPr>
      </p:pic>
      <p:sp>
        <p:nvSpPr>
          <p:cNvPr id="3076" name="TextBox 4">
            <a:extLst>
              <a:ext uri="{FF2B5EF4-FFF2-40B4-BE49-F238E27FC236}">
                <a16:creationId xmlns:a16="http://schemas.microsoft.com/office/drawing/2014/main" id="{DF0BD69F-C2A4-4003-95E8-1A9307A21B50}"/>
              </a:ext>
            </a:extLst>
          </p:cNvPr>
          <p:cNvSpPr txBox="1">
            <a:spLocks noChangeArrowheads="1"/>
          </p:cNvSpPr>
          <p:nvPr/>
        </p:nvSpPr>
        <p:spPr bwMode="auto">
          <a:xfrm>
            <a:off x="6934200" y="1447800"/>
            <a:ext cx="152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endParaRPr>
          </a:p>
        </p:txBody>
      </p:sp>
      <p:sp>
        <p:nvSpPr>
          <p:cNvPr id="3077" name="TextBox 5">
            <a:extLst>
              <a:ext uri="{FF2B5EF4-FFF2-40B4-BE49-F238E27FC236}">
                <a16:creationId xmlns:a16="http://schemas.microsoft.com/office/drawing/2014/main" id="{AF190D12-41BF-4C89-B78B-5DBFBD34EF67}"/>
              </a:ext>
            </a:extLst>
          </p:cNvPr>
          <p:cNvSpPr txBox="1">
            <a:spLocks noChangeArrowheads="1"/>
          </p:cNvSpPr>
          <p:nvPr/>
        </p:nvSpPr>
        <p:spPr bwMode="auto">
          <a:xfrm>
            <a:off x="914400" y="5867400"/>
            <a:ext cx="11430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sp>
        <p:nvSpPr>
          <p:cNvPr id="3078" name="TextBox 5">
            <a:extLst>
              <a:ext uri="{FF2B5EF4-FFF2-40B4-BE49-F238E27FC236}">
                <a16:creationId xmlns:a16="http://schemas.microsoft.com/office/drawing/2014/main" id="{F7AFC742-1540-456F-B8E3-3DA72EB48C5B}"/>
              </a:ext>
            </a:extLst>
          </p:cNvPr>
          <p:cNvSpPr txBox="1">
            <a:spLocks noChangeArrowheads="1"/>
          </p:cNvSpPr>
          <p:nvPr/>
        </p:nvSpPr>
        <p:spPr bwMode="auto">
          <a:xfrm>
            <a:off x="0" y="5943600"/>
            <a:ext cx="1905000"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Show the price per share and the Enterprise Value</a:t>
            </a:r>
          </a:p>
        </p:txBody>
      </p:sp>
    </p:spTree>
    <p:extLst>
      <p:ext uri="{BB962C8B-B14F-4D97-AF65-F5344CB8AC3E}">
        <p14:creationId xmlns:p14="http://schemas.microsoft.com/office/powerpoint/2010/main" val="42113725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77EB1-3B71-439F-A47E-A502E5A8A478}"/>
              </a:ext>
            </a:extLst>
          </p:cNvPr>
          <p:cNvSpPr>
            <a:spLocks noGrp="1"/>
          </p:cNvSpPr>
          <p:nvPr>
            <p:ph idx="1"/>
          </p:nvPr>
        </p:nvSpPr>
        <p:spPr/>
        <p:txBody>
          <a:bodyPr/>
          <a:lstStyle/>
          <a:p>
            <a:endParaRPr lang="en-US" dirty="0"/>
          </a:p>
          <a:p>
            <a:endParaRPr lang="en-US" dirty="0"/>
          </a:p>
          <a:p>
            <a:endParaRPr lang="en-US" dirty="0"/>
          </a:p>
        </p:txBody>
      </p:sp>
      <p:sp>
        <p:nvSpPr>
          <p:cNvPr id="3" name="Title 2">
            <a:extLst>
              <a:ext uri="{FF2B5EF4-FFF2-40B4-BE49-F238E27FC236}">
                <a16:creationId xmlns:a16="http://schemas.microsoft.com/office/drawing/2014/main" id="{A2E3EEC9-D19D-48C2-93AC-4FAC2DE263C2}"/>
              </a:ext>
            </a:extLst>
          </p:cNvPr>
          <p:cNvSpPr>
            <a:spLocks noGrp="1"/>
          </p:cNvSpPr>
          <p:nvPr>
            <p:ph type="title"/>
          </p:nvPr>
        </p:nvSpPr>
        <p:spPr/>
        <p:txBody>
          <a:bodyPr/>
          <a:lstStyle/>
          <a:p>
            <a:r>
              <a:rPr lang="en-US" dirty="0"/>
              <a:t>Cost of Capital Relevance</a:t>
            </a:r>
          </a:p>
        </p:txBody>
      </p:sp>
      <p:pic>
        <p:nvPicPr>
          <p:cNvPr id="8" name="Picture 7">
            <a:extLst>
              <a:ext uri="{FF2B5EF4-FFF2-40B4-BE49-F238E27FC236}">
                <a16:creationId xmlns:a16="http://schemas.microsoft.com/office/drawing/2014/main" id="{524CB050-F72A-4596-A2B6-EB1C3FDABDF1}"/>
              </a:ext>
            </a:extLst>
          </p:cNvPr>
          <p:cNvPicPr>
            <a:picLocks noChangeAspect="1"/>
          </p:cNvPicPr>
          <p:nvPr/>
        </p:nvPicPr>
        <p:blipFill>
          <a:blip r:embed="rId2"/>
          <a:stretch>
            <a:fillRect/>
          </a:stretch>
        </p:blipFill>
        <p:spPr>
          <a:xfrm>
            <a:off x="58608" y="2570480"/>
            <a:ext cx="8947252" cy="2286000"/>
          </a:xfrm>
          <a:prstGeom prst="rect">
            <a:avLst/>
          </a:prstGeom>
        </p:spPr>
      </p:pic>
    </p:spTree>
    <p:extLst>
      <p:ext uri="{BB962C8B-B14F-4D97-AF65-F5344CB8AC3E}">
        <p14:creationId xmlns:p14="http://schemas.microsoft.com/office/powerpoint/2010/main" val="340948853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F5A4B60-3CEA-4979-8B96-C436351B13F2}"/>
              </a:ext>
            </a:extLst>
          </p:cNvPr>
          <p:cNvPicPr>
            <a:picLocks noGrp="1" noChangeAspect="1"/>
          </p:cNvPicPr>
          <p:nvPr>
            <p:ph idx="1"/>
          </p:nvPr>
        </p:nvPicPr>
        <p:blipFill>
          <a:blip r:embed="rId2"/>
          <a:stretch>
            <a:fillRect/>
          </a:stretch>
        </p:blipFill>
        <p:spPr>
          <a:xfrm>
            <a:off x="410192" y="1284503"/>
            <a:ext cx="8408684" cy="2545817"/>
          </a:xfrm>
        </p:spPr>
      </p:pic>
      <p:sp>
        <p:nvSpPr>
          <p:cNvPr id="3" name="Title 2">
            <a:extLst>
              <a:ext uri="{FF2B5EF4-FFF2-40B4-BE49-F238E27FC236}">
                <a16:creationId xmlns:a16="http://schemas.microsoft.com/office/drawing/2014/main" id="{E25D0182-56C4-414B-9928-1189C519708B}"/>
              </a:ext>
            </a:extLst>
          </p:cNvPr>
          <p:cNvSpPr>
            <a:spLocks noGrp="1"/>
          </p:cNvSpPr>
          <p:nvPr>
            <p:ph type="title"/>
          </p:nvPr>
        </p:nvSpPr>
        <p:spPr/>
        <p:txBody>
          <a:bodyPr/>
          <a:lstStyle/>
          <a:p>
            <a:r>
              <a:rPr lang="en-US" dirty="0"/>
              <a:t>Original McKinsey Book</a:t>
            </a:r>
          </a:p>
        </p:txBody>
      </p:sp>
      <p:pic>
        <p:nvPicPr>
          <p:cNvPr id="7" name="Picture 6">
            <a:extLst>
              <a:ext uri="{FF2B5EF4-FFF2-40B4-BE49-F238E27FC236}">
                <a16:creationId xmlns:a16="http://schemas.microsoft.com/office/drawing/2014/main" id="{198906D5-3277-4916-B4E9-267694202F08}"/>
              </a:ext>
            </a:extLst>
          </p:cNvPr>
          <p:cNvPicPr>
            <a:picLocks noChangeAspect="1"/>
          </p:cNvPicPr>
          <p:nvPr/>
        </p:nvPicPr>
        <p:blipFill>
          <a:blip r:embed="rId3"/>
          <a:stretch>
            <a:fillRect/>
          </a:stretch>
        </p:blipFill>
        <p:spPr>
          <a:xfrm>
            <a:off x="126112" y="3830320"/>
            <a:ext cx="8907450" cy="2306320"/>
          </a:xfrm>
          <a:prstGeom prst="rect">
            <a:avLst/>
          </a:prstGeom>
        </p:spPr>
      </p:pic>
    </p:spTree>
    <p:extLst>
      <p:ext uri="{BB962C8B-B14F-4D97-AF65-F5344CB8AC3E}">
        <p14:creationId xmlns:p14="http://schemas.microsoft.com/office/powerpoint/2010/main" val="256699316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052D0E8-5725-42F1-BA8A-2E793289A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5020091" cy="1511306"/>
          </a:xfrm>
          <a:custGeom>
            <a:avLst/>
            <a:gdLst>
              <a:gd name="connsiteX0" fmla="*/ 2147981 w 6693455"/>
              <a:gd name="connsiteY0" fmla="*/ 0 h 1511306"/>
              <a:gd name="connsiteX1" fmla="*/ 6693455 w 6693455"/>
              <a:gd name="connsiteY1" fmla="*/ 0 h 1511306"/>
              <a:gd name="connsiteX2" fmla="*/ 5995838 w 6693455"/>
              <a:gd name="connsiteY2" fmla="*/ 1511301 h 1511306"/>
              <a:gd name="connsiteX3" fmla="*/ 2147982 w 6693455"/>
              <a:gd name="connsiteY3" fmla="*/ 1511301 h 1511306"/>
              <a:gd name="connsiteX4" fmla="*/ 2147982 w 6693455"/>
              <a:gd name="connsiteY4" fmla="*/ 1511304 h 1511306"/>
              <a:gd name="connsiteX5" fmla="*/ 680261 w 6693455"/>
              <a:gd name="connsiteY5" fmla="*/ 1511304 h 1511306"/>
              <a:gd name="connsiteX6" fmla="*/ 680261 w 6693455"/>
              <a:gd name="connsiteY6" fmla="*/ 1511306 h 1511306"/>
              <a:gd name="connsiteX7" fmla="*/ 0 w 6693455"/>
              <a:gd name="connsiteY7" fmla="*/ 1511306 h 1511306"/>
              <a:gd name="connsiteX8" fmla="*/ 0 w 6693455"/>
              <a:gd name="connsiteY8" fmla="*/ 2 h 1511306"/>
              <a:gd name="connsiteX9" fmla="*/ 680261 w 6693455"/>
              <a:gd name="connsiteY9" fmla="*/ 2 h 1511306"/>
              <a:gd name="connsiteX10" fmla="*/ 680261 w 6693455"/>
              <a:gd name="connsiteY10" fmla="*/ 2544 h 1511306"/>
              <a:gd name="connsiteX11" fmla="*/ 2147981 w 6693455"/>
              <a:gd name="connsiteY11" fmla="*/ 2544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3455" h="1511306">
                <a:moveTo>
                  <a:pt x="2147981" y="0"/>
                </a:moveTo>
                <a:lnTo>
                  <a:pt x="6693455" y="0"/>
                </a:lnTo>
                <a:lnTo>
                  <a:pt x="5995838" y="1511301"/>
                </a:lnTo>
                <a:lnTo>
                  <a:pt x="2147982" y="1511301"/>
                </a:lnTo>
                <a:lnTo>
                  <a:pt x="2147982" y="1511304"/>
                </a:lnTo>
                <a:lnTo>
                  <a:pt x="680261" y="1511304"/>
                </a:lnTo>
                <a:lnTo>
                  <a:pt x="680261" y="1511306"/>
                </a:lnTo>
                <a:lnTo>
                  <a:pt x="0" y="1511306"/>
                </a:lnTo>
                <a:lnTo>
                  <a:pt x="0" y="2"/>
                </a:lnTo>
                <a:lnTo>
                  <a:pt x="680261" y="2"/>
                </a:lnTo>
                <a:lnTo>
                  <a:pt x="680261" y="2544"/>
                </a:lnTo>
                <a:lnTo>
                  <a:pt x="2147981" y="25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3" name="Title 2">
            <a:extLst>
              <a:ext uri="{FF2B5EF4-FFF2-40B4-BE49-F238E27FC236}">
                <a16:creationId xmlns:a16="http://schemas.microsoft.com/office/drawing/2014/main" id="{4C5F585E-CB11-4812-B210-0BB9B7152933}"/>
              </a:ext>
            </a:extLst>
          </p:cNvPr>
          <p:cNvSpPr>
            <a:spLocks noGrp="1"/>
          </p:cNvSpPr>
          <p:nvPr>
            <p:ph type="title"/>
          </p:nvPr>
        </p:nvSpPr>
        <p:spPr>
          <a:xfrm>
            <a:off x="628650" y="365125"/>
            <a:ext cx="3750609" cy="1143000"/>
          </a:xfrm>
        </p:spPr>
        <p:txBody>
          <a:bodyPr vert="horz" lIns="91440" tIns="45720" rIns="91440" bIns="45720" rtlCol="0" anchor="ctr">
            <a:normAutofit/>
          </a:bodyPr>
          <a:lstStyle/>
          <a:p>
            <a:r>
              <a:rPr lang="en-US" sz="3700" b="1">
                <a:latin typeface="+mj-lt"/>
              </a:rPr>
              <a:t>Cost of Capital in Same Transaction</a:t>
            </a:r>
          </a:p>
        </p:txBody>
      </p:sp>
      <p:sp>
        <p:nvSpPr>
          <p:cNvPr id="19" name="Freeform: Shape 18">
            <a:extLst>
              <a:ext uri="{FF2B5EF4-FFF2-40B4-BE49-F238E27FC236}">
                <a16:creationId xmlns:a16="http://schemas.microsoft.com/office/drawing/2014/main" id="{31C81BFC-A665-4DFF-AFE8-B85ACB3E0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4448591"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a:extLst>
              <a:ext uri="{FF2B5EF4-FFF2-40B4-BE49-F238E27FC236}">
                <a16:creationId xmlns:a16="http://schemas.microsoft.com/office/drawing/2014/main" id="{088DFEE3-1133-4058-837B-266A375983B4}"/>
              </a:ext>
            </a:extLst>
          </p:cNvPr>
          <p:cNvSpPr>
            <a:spLocks noGrp="1"/>
          </p:cNvSpPr>
          <p:nvPr>
            <p:ph sz="half" idx="1"/>
          </p:nvPr>
        </p:nvSpPr>
        <p:spPr>
          <a:xfrm>
            <a:off x="628650" y="2176272"/>
            <a:ext cx="2504514" cy="3639312"/>
          </a:xfrm>
        </p:spPr>
        <p:txBody>
          <a:bodyPr vert="horz" lIns="91440" tIns="45720" rIns="91440" bIns="45720" rtlCol="0" anchor="ctr">
            <a:normAutofit/>
          </a:bodyPr>
          <a:lstStyle/>
          <a:p>
            <a:pPr marL="0"/>
            <a:r>
              <a:rPr lang="en-US" sz="2400" dirty="0">
                <a:solidFill>
                  <a:srgbClr val="FFFFFF"/>
                </a:solidFill>
              </a:rPr>
              <a:t>Top is buy side (if negotiating would want high cost of capital).  Bottom is sell side.</a:t>
            </a:r>
          </a:p>
          <a:p>
            <a:endParaRPr lang="en-US" sz="2400" dirty="0">
              <a:solidFill>
                <a:srgbClr val="FFFFFF"/>
              </a:solidFill>
            </a:endParaRPr>
          </a:p>
        </p:txBody>
      </p:sp>
      <p:pic>
        <p:nvPicPr>
          <p:cNvPr id="8" name="Picture 7">
            <a:extLst>
              <a:ext uri="{FF2B5EF4-FFF2-40B4-BE49-F238E27FC236}">
                <a16:creationId xmlns:a16="http://schemas.microsoft.com/office/drawing/2014/main" id="{DCDEA637-9B6A-4F91-97CE-6B3C0B2B8A7A}"/>
              </a:ext>
            </a:extLst>
          </p:cNvPr>
          <p:cNvPicPr>
            <a:picLocks noChangeAspect="1"/>
          </p:cNvPicPr>
          <p:nvPr/>
        </p:nvPicPr>
        <p:blipFill>
          <a:blip r:embed="rId2"/>
          <a:stretch>
            <a:fillRect/>
          </a:stretch>
        </p:blipFill>
        <p:spPr>
          <a:xfrm>
            <a:off x="3813432" y="1688461"/>
            <a:ext cx="5009044" cy="3086558"/>
          </a:xfrm>
          <a:custGeom>
            <a:avLst/>
            <a:gdLst/>
            <a:ahLst/>
            <a:cxnLst/>
            <a:rect l="l" t="t" r="r" b="b"/>
            <a:pathLst>
              <a:path w="4636009" h="5032375">
                <a:moveTo>
                  <a:pt x="0" y="0"/>
                </a:moveTo>
                <a:lnTo>
                  <a:pt x="4636009" y="0"/>
                </a:lnTo>
                <a:lnTo>
                  <a:pt x="4636009" y="5032375"/>
                </a:lnTo>
                <a:lnTo>
                  <a:pt x="0" y="5032375"/>
                </a:lnTo>
                <a:close/>
              </a:path>
            </a:pathLst>
          </a:custGeom>
        </p:spPr>
      </p:pic>
      <p:pic>
        <p:nvPicPr>
          <p:cNvPr id="7" name="Picture 6">
            <a:extLst>
              <a:ext uri="{FF2B5EF4-FFF2-40B4-BE49-F238E27FC236}">
                <a16:creationId xmlns:a16="http://schemas.microsoft.com/office/drawing/2014/main" id="{0473A38C-F0F9-44AA-9E6F-9246CF496FBB}"/>
              </a:ext>
            </a:extLst>
          </p:cNvPr>
          <p:cNvPicPr>
            <a:picLocks noChangeAspect="1"/>
          </p:cNvPicPr>
          <p:nvPr/>
        </p:nvPicPr>
        <p:blipFill>
          <a:blip r:embed="rId3"/>
          <a:stretch>
            <a:fillRect/>
          </a:stretch>
        </p:blipFill>
        <p:spPr>
          <a:xfrm>
            <a:off x="2605482" y="5166360"/>
            <a:ext cx="6158563" cy="1431866"/>
          </a:xfrm>
          <a:custGeom>
            <a:avLst/>
            <a:gdLst/>
            <a:ahLst/>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3751599916"/>
      </p:ext>
    </p:extLst>
  </p:cSld>
  <p:clrMapOvr>
    <a:masterClrMapping/>
  </p:clrMapOvr>
  <p:transition>
    <p:zoom/>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CB10E07-E4F0-44D1-9D60-021A62557A7B}"/>
              </a:ext>
            </a:extLst>
          </p:cNvPr>
          <p:cNvSpPr>
            <a:spLocks noGrp="1"/>
          </p:cNvSpPr>
          <p:nvPr>
            <p:ph idx="1"/>
          </p:nvPr>
        </p:nvSpPr>
        <p:spPr/>
        <p:txBody>
          <a:bodyPr/>
          <a:lstStyle/>
          <a:p>
            <a:r>
              <a:rPr lang="en-US" dirty="0"/>
              <a:t>Variation in value from the cost of capital with the two cases. Note how much more the variation is than is reported on the Football field diagram.</a:t>
            </a:r>
          </a:p>
        </p:txBody>
      </p:sp>
      <p:sp>
        <p:nvSpPr>
          <p:cNvPr id="5" name="Title 4">
            <a:extLst>
              <a:ext uri="{FF2B5EF4-FFF2-40B4-BE49-F238E27FC236}">
                <a16:creationId xmlns:a16="http://schemas.microsoft.com/office/drawing/2014/main" id="{30782307-E3E2-4604-BD9D-03767C6D1161}"/>
              </a:ext>
            </a:extLst>
          </p:cNvPr>
          <p:cNvSpPr>
            <a:spLocks noGrp="1"/>
          </p:cNvSpPr>
          <p:nvPr>
            <p:ph type="title"/>
          </p:nvPr>
        </p:nvSpPr>
        <p:spPr/>
        <p:txBody>
          <a:bodyPr/>
          <a:lstStyle/>
          <a:p>
            <a:r>
              <a:rPr lang="en-US" dirty="0"/>
              <a:t>Effect of WACC on DCF</a:t>
            </a:r>
          </a:p>
        </p:txBody>
      </p:sp>
      <p:pic>
        <p:nvPicPr>
          <p:cNvPr id="7" name="Picture 6">
            <a:extLst>
              <a:ext uri="{FF2B5EF4-FFF2-40B4-BE49-F238E27FC236}">
                <a16:creationId xmlns:a16="http://schemas.microsoft.com/office/drawing/2014/main" id="{46A70DB3-E8A5-426A-912E-88A19B69528A}"/>
              </a:ext>
            </a:extLst>
          </p:cNvPr>
          <p:cNvPicPr>
            <a:picLocks noChangeAspect="1"/>
          </p:cNvPicPr>
          <p:nvPr/>
        </p:nvPicPr>
        <p:blipFill>
          <a:blip r:embed="rId2"/>
          <a:stretch>
            <a:fillRect/>
          </a:stretch>
        </p:blipFill>
        <p:spPr>
          <a:xfrm>
            <a:off x="0" y="3720077"/>
            <a:ext cx="4640147" cy="1746292"/>
          </a:xfrm>
          <a:prstGeom prst="rect">
            <a:avLst/>
          </a:prstGeom>
        </p:spPr>
      </p:pic>
      <p:pic>
        <p:nvPicPr>
          <p:cNvPr id="8" name="Picture 7">
            <a:extLst>
              <a:ext uri="{FF2B5EF4-FFF2-40B4-BE49-F238E27FC236}">
                <a16:creationId xmlns:a16="http://schemas.microsoft.com/office/drawing/2014/main" id="{248EC364-C554-4413-897F-DCC8E25BD609}"/>
              </a:ext>
            </a:extLst>
          </p:cNvPr>
          <p:cNvPicPr>
            <a:picLocks noChangeAspect="1"/>
          </p:cNvPicPr>
          <p:nvPr/>
        </p:nvPicPr>
        <p:blipFill>
          <a:blip r:embed="rId3"/>
          <a:stretch>
            <a:fillRect/>
          </a:stretch>
        </p:blipFill>
        <p:spPr>
          <a:xfrm>
            <a:off x="4413271" y="3410170"/>
            <a:ext cx="4730729" cy="2142217"/>
          </a:xfrm>
          <a:prstGeom prst="rect">
            <a:avLst/>
          </a:prstGeom>
        </p:spPr>
      </p:pic>
      <p:cxnSp>
        <p:nvCxnSpPr>
          <p:cNvPr id="3" name="Straight Arrow Connector 2">
            <a:extLst>
              <a:ext uri="{FF2B5EF4-FFF2-40B4-BE49-F238E27FC236}">
                <a16:creationId xmlns:a16="http://schemas.microsoft.com/office/drawing/2014/main" id="{D96780AA-15CC-47FC-A413-FE7906A4BE9D}"/>
              </a:ext>
            </a:extLst>
          </p:cNvPr>
          <p:cNvCxnSpPr/>
          <p:nvPr/>
        </p:nvCxnSpPr>
        <p:spPr>
          <a:xfrm flipV="1">
            <a:off x="6216242" y="4538444"/>
            <a:ext cx="2079346" cy="6291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96978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3BD5F9-C8EE-4B89-BD33-69E1D30EE5F9}"/>
              </a:ext>
            </a:extLst>
          </p:cNvPr>
          <p:cNvSpPr>
            <a:spLocks noGrp="1"/>
          </p:cNvSpPr>
          <p:nvPr>
            <p:ph type="title"/>
          </p:nvPr>
        </p:nvSpPr>
        <p:spPr/>
        <p:txBody>
          <a:bodyPr>
            <a:normAutofit fontScale="90000"/>
          </a:bodyPr>
          <a:lstStyle/>
          <a:p>
            <a:r>
              <a:rPr lang="en-US" dirty="0"/>
              <a:t>WACC Craziness – Website with WACC for Insurance</a:t>
            </a:r>
          </a:p>
        </p:txBody>
      </p:sp>
      <p:sp>
        <p:nvSpPr>
          <p:cNvPr id="6" name="Rectangle 5">
            <a:extLst>
              <a:ext uri="{FF2B5EF4-FFF2-40B4-BE49-F238E27FC236}">
                <a16:creationId xmlns:a16="http://schemas.microsoft.com/office/drawing/2014/main" id="{C9962488-842B-4176-8996-58D80B42B22B}"/>
              </a:ext>
            </a:extLst>
          </p:cNvPr>
          <p:cNvSpPr/>
          <p:nvPr/>
        </p:nvSpPr>
        <p:spPr>
          <a:xfrm>
            <a:off x="1596827" y="1132393"/>
            <a:ext cx="2975173" cy="369332"/>
          </a:xfrm>
          <a:prstGeom prst="rect">
            <a:avLst/>
          </a:prstGeom>
        </p:spPr>
        <p:txBody>
          <a:bodyPr wrap="none">
            <a:spAutoFit/>
          </a:bodyPr>
          <a:lstStyle/>
          <a:p>
            <a:r>
              <a:rPr lang="en-US" dirty="0"/>
              <a:t>http://www.waccexpert.com/</a:t>
            </a:r>
          </a:p>
        </p:txBody>
      </p:sp>
      <p:pic>
        <p:nvPicPr>
          <p:cNvPr id="7" name="Content Placeholder 6">
            <a:extLst>
              <a:ext uri="{FF2B5EF4-FFF2-40B4-BE49-F238E27FC236}">
                <a16:creationId xmlns:a16="http://schemas.microsoft.com/office/drawing/2014/main" id="{475E61E0-4260-43AB-8C1D-886AFF609AAD}"/>
              </a:ext>
            </a:extLst>
          </p:cNvPr>
          <p:cNvPicPr>
            <a:picLocks noGrp="1" noChangeAspect="1"/>
          </p:cNvPicPr>
          <p:nvPr>
            <p:ph idx="1"/>
          </p:nvPr>
        </p:nvPicPr>
        <p:blipFill>
          <a:blip r:embed="rId2"/>
          <a:stretch>
            <a:fillRect/>
          </a:stretch>
        </p:blipFill>
        <p:spPr>
          <a:xfrm>
            <a:off x="897855" y="1512309"/>
            <a:ext cx="7524691" cy="5235106"/>
          </a:xfrm>
          <a:prstGeom prst="rect">
            <a:avLst/>
          </a:prstGeom>
        </p:spPr>
      </p:pic>
    </p:spTree>
    <p:extLst>
      <p:ext uri="{BB962C8B-B14F-4D97-AF65-F5344CB8AC3E}">
        <p14:creationId xmlns:p14="http://schemas.microsoft.com/office/powerpoint/2010/main" val="316237167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26AA02-2A09-40FA-B604-61F30D92F705}"/>
              </a:ext>
            </a:extLst>
          </p:cNvPr>
          <p:cNvPicPr>
            <a:picLocks noGrp="1" noChangeAspect="1"/>
          </p:cNvPicPr>
          <p:nvPr>
            <p:ph idx="1"/>
          </p:nvPr>
        </p:nvPicPr>
        <p:blipFill>
          <a:blip r:embed="rId2"/>
          <a:stretch>
            <a:fillRect/>
          </a:stretch>
        </p:blipFill>
        <p:spPr>
          <a:xfrm>
            <a:off x="628650" y="1854421"/>
            <a:ext cx="7902575" cy="3731771"/>
          </a:xfrm>
          <a:prstGeom prst="rect">
            <a:avLst/>
          </a:prstGeom>
        </p:spPr>
      </p:pic>
      <p:sp>
        <p:nvSpPr>
          <p:cNvPr id="3" name="Title 2">
            <a:extLst>
              <a:ext uri="{FF2B5EF4-FFF2-40B4-BE49-F238E27FC236}">
                <a16:creationId xmlns:a16="http://schemas.microsoft.com/office/drawing/2014/main" id="{82C40E7E-B501-4CE4-BA65-3E418C38ACA5}"/>
              </a:ext>
            </a:extLst>
          </p:cNvPr>
          <p:cNvSpPr>
            <a:spLocks noGrp="1"/>
          </p:cNvSpPr>
          <p:nvPr>
            <p:ph type="title"/>
          </p:nvPr>
        </p:nvSpPr>
        <p:spPr/>
        <p:txBody>
          <a:bodyPr/>
          <a:lstStyle/>
          <a:p>
            <a:r>
              <a:rPr lang="en-US" dirty="0"/>
              <a:t>Cost of Capital for Insurance Companies</a:t>
            </a:r>
          </a:p>
        </p:txBody>
      </p:sp>
    </p:spTree>
    <p:extLst>
      <p:ext uri="{BB962C8B-B14F-4D97-AF65-F5344CB8AC3E}">
        <p14:creationId xmlns:p14="http://schemas.microsoft.com/office/powerpoint/2010/main" val="285105710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FFCC78-5DD7-45C3-8B5A-E69E22C20E03}"/>
              </a:ext>
            </a:extLst>
          </p:cNvPr>
          <p:cNvSpPr>
            <a:spLocks noGrp="1"/>
          </p:cNvSpPr>
          <p:nvPr>
            <p:ph idx="1"/>
          </p:nvPr>
        </p:nvSpPr>
        <p:spPr/>
        <p:txBody>
          <a:bodyPr>
            <a:normAutofit lnSpcReduction="10000"/>
          </a:bodyPr>
          <a:lstStyle/>
          <a:p>
            <a:r>
              <a:rPr lang="en-US" dirty="0"/>
              <a:t>Compare variation in beta across companies in an industry</a:t>
            </a:r>
          </a:p>
          <a:p>
            <a:r>
              <a:rPr lang="en-US" dirty="0"/>
              <a:t>Evaluate expected inflation with Inflation Indexed Bond versus Standard Bond</a:t>
            </a:r>
          </a:p>
          <a:p>
            <a:r>
              <a:rPr lang="en-US" dirty="0"/>
              <a:t>Work with different transition periods using the P/E Ratio method</a:t>
            </a:r>
          </a:p>
          <a:p>
            <a:r>
              <a:rPr lang="en-US" dirty="0"/>
              <a:t>Demonstrate sensitivity of Market to Book to regression selection </a:t>
            </a:r>
          </a:p>
          <a:p>
            <a:r>
              <a:rPr lang="en-US" dirty="0"/>
              <a:t>Changes in cost of capital from changes in the rate of inflation</a:t>
            </a:r>
          </a:p>
        </p:txBody>
      </p:sp>
      <p:sp>
        <p:nvSpPr>
          <p:cNvPr id="3" name="Title 2">
            <a:extLst>
              <a:ext uri="{FF2B5EF4-FFF2-40B4-BE49-F238E27FC236}">
                <a16:creationId xmlns:a16="http://schemas.microsoft.com/office/drawing/2014/main" id="{C16CCB38-055D-4C1A-8FA9-194F77048807}"/>
              </a:ext>
            </a:extLst>
          </p:cNvPr>
          <p:cNvSpPr>
            <a:spLocks noGrp="1"/>
          </p:cNvSpPr>
          <p:nvPr>
            <p:ph type="title"/>
          </p:nvPr>
        </p:nvSpPr>
        <p:spPr/>
        <p:txBody>
          <a:bodyPr>
            <a:normAutofit fontScale="90000"/>
          </a:bodyPr>
          <a:lstStyle/>
          <a:p>
            <a:r>
              <a:rPr lang="en-US" dirty="0"/>
              <a:t>Ideas in Cost of Capital Not Previously Addressed</a:t>
            </a:r>
          </a:p>
        </p:txBody>
      </p:sp>
    </p:spTree>
    <p:extLst>
      <p:ext uri="{BB962C8B-B14F-4D97-AF65-F5344CB8AC3E}">
        <p14:creationId xmlns:p14="http://schemas.microsoft.com/office/powerpoint/2010/main" val="140169030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215BC83-D4CD-44EC-9D1E-AAF12F025193}"/>
              </a:ext>
            </a:extLst>
          </p:cNvPr>
          <p:cNvSpPr>
            <a:spLocks noGrp="1"/>
          </p:cNvSpPr>
          <p:nvPr>
            <p:ph idx="1"/>
          </p:nvPr>
        </p:nvSpPr>
        <p:spPr/>
        <p:txBody>
          <a:bodyPr/>
          <a:lstStyle/>
          <a:p>
            <a:r>
              <a:rPr lang="en-US" dirty="0"/>
              <a:t>Formal Definition: The MINIMUM required return (i.e. the IRR) for an investment with the same risk.</a:t>
            </a:r>
          </a:p>
          <a:p>
            <a:pPr lvl="1"/>
            <a:r>
              <a:rPr lang="en-US" dirty="0"/>
              <a:t>If a Treasury Bond is assumed to have no risk, then the cost of capital for a risk free investment is the required IRR or the yield on a bond.</a:t>
            </a:r>
          </a:p>
          <a:p>
            <a:r>
              <a:rPr lang="en-US" dirty="0"/>
              <a:t>You can also call the cost of capital the target IRR on an investment (that should be affected by the risk of the investment).</a:t>
            </a:r>
          </a:p>
        </p:txBody>
      </p:sp>
      <p:sp>
        <p:nvSpPr>
          <p:cNvPr id="3" name="Title 2">
            <a:extLst>
              <a:ext uri="{FF2B5EF4-FFF2-40B4-BE49-F238E27FC236}">
                <a16:creationId xmlns:a16="http://schemas.microsoft.com/office/drawing/2014/main" id="{107D8E28-17F4-466D-BDD8-9CE7F872B048}"/>
              </a:ext>
            </a:extLst>
          </p:cNvPr>
          <p:cNvSpPr>
            <a:spLocks noGrp="1"/>
          </p:cNvSpPr>
          <p:nvPr>
            <p:ph type="title"/>
          </p:nvPr>
        </p:nvSpPr>
        <p:spPr/>
        <p:txBody>
          <a:bodyPr/>
          <a:lstStyle/>
          <a:p>
            <a:r>
              <a:rPr lang="en-US" dirty="0"/>
              <a:t>What is the Cost of Capital</a:t>
            </a:r>
          </a:p>
        </p:txBody>
      </p:sp>
    </p:spTree>
    <p:extLst>
      <p:ext uri="{BB962C8B-B14F-4D97-AF65-F5344CB8AC3E}">
        <p14:creationId xmlns:p14="http://schemas.microsoft.com/office/powerpoint/2010/main" val="421605608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9095890-BC01-4066-B8CB-F694742C4EC9}"/>
              </a:ext>
            </a:extLst>
          </p:cNvPr>
          <p:cNvSpPr>
            <a:spLocks noGrp="1"/>
          </p:cNvSpPr>
          <p:nvPr>
            <p:ph idx="1"/>
          </p:nvPr>
        </p:nvSpPr>
        <p:spPr/>
        <p:txBody>
          <a:bodyPr/>
          <a:lstStyle/>
          <a:p>
            <a:r>
              <a:rPr lang="en-US" dirty="0"/>
              <a:t>Do not waste hardly any of your time on CAPM and Dividend Discount Model</a:t>
            </a:r>
          </a:p>
          <a:p>
            <a:r>
              <a:rPr lang="en-US" dirty="0"/>
              <a:t>Implied Cost of Capital from P/E or EV/EBITDA</a:t>
            </a:r>
          </a:p>
          <a:p>
            <a:r>
              <a:rPr lang="en-US" dirty="0"/>
              <a:t>Implied Cost of Capital from Market to Book Ratio</a:t>
            </a:r>
          </a:p>
          <a:p>
            <a:r>
              <a:rPr lang="en-US" dirty="0"/>
              <a:t>Cost of capital and different currencies</a:t>
            </a:r>
          </a:p>
          <a:p>
            <a:endParaRPr lang="en-US" dirty="0"/>
          </a:p>
        </p:txBody>
      </p:sp>
      <p:sp>
        <p:nvSpPr>
          <p:cNvPr id="3" name="Title 2">
            <a:extLst>
              <a:ext uri="{FF2B5EF4-FFF2-40B4-BE49-F238E27FC236}">
                <a16:creationId xmlns:a16="http://schemas.microsoft.com/office/drawing/2014/main" id="{054896D2-7D98-4A1F-B4E1-B37799C69E1B}"/>
              </a:ext>
            </a:extLst>
          </p:cNvPr>
          <p:cNvSpPr>
            <a:spLocks noGrp="1"/>
          </p:cNvSpPr>
          <p:nvPr>
            <p:ph type="title"/>
          </p:nvPr>
        </p:nvSpPr>
        <p:spPr/>
        <p:txBody>
          <a:bodyPr/>
          <a:lstStyle/>
          <a:p>
            <a:r>
              <a:rPr lang="en-US" dirty="0"/>
              <a:t>Cost of Equity Capital Methods</a:t>
            </a:r>
          </a:p>
        </p:txBody>
      </p:sp>
    </p:spTree>
    <p:extLst>
      <p:ext uri="{BB962C8B-B14F-4D97-AF65-F5344CB8AC3E}">
        <p14:creationId xmlns:p14="http://schemas.microsoft.com/office/powerpoint/2010/main" val="161151730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9437C85-7F96-4625-978F-E1371C6A1DD6}"/>
              </a:ext>
            </a:extLst>
          </p:cNvPr>
          <p:cNvSpPr>
            <a:spLocks noGrp="1"/>
          </p:cNvSpPr>
          <p:nvPr>
            <p:ph type="title"/>
          </p:nvPr>
        </p:nvSpPr>
        <p:spPr/>
        <p:txBody>
          <a:bodyPr>
            <a:normAutofit fontScale="90000"/>
          </a:bodyPr>
          <a:lstStyle/>
          <a:p>
            <a:pPr eaLnBrk="1" hangingPunct="1"/>
            <a:r>
              <a:rPr lang="en-US" altLang="en-US" dirty="0"/>
              <a:t>Computation of WACC – Buy Side of Analysis</a:t>
            </a:r>
          </a:p>
        </p:txBody>
      </p:sp>
      <p:sp>
        <p:nvSpPr>
          <p:cNvPr id="23556" name="TextBox 4">
            <a:extLst>
              <a:ext uri="{FF2B5EF4-FFF2-40B4-BE49-F238E27FC236}">
                <a16:creationId xmlns:a16="http://schemas.microsoft.com/office/drawing/2014/main" id="{3D630B9C-53B9-47F0-B7D6-2A73C151E04F}"/>
              </a:ext>
            </a:extLst>
          </p:cNvPr>
          <p:cNvSpPr txBox="1">
            <a:spLocks noChangeArrowheads="1"/>
          </p:cNvSpPr>
          <p:nvPr/>
        </p:nvSpPr>
        <p:spPr bwMode="auto">
          <a:xfrm>
            <a:off x="2438400" y="4419600"/>
            <a:ext cx="19812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Note the Cost of Equity and EMRP</a:t>
            </a:r>
          </a:p>
        </p:txBody>
      </p:sp>
      <p:pic>
        <p:nvPicPr>
          <p:cNvPr id="7" name="Content Placeholder 6">
            <a:extLst>
              <a:ext uri="{FF2B5EF4-FFF2-40B4-BE49-F238E27FC236}">
                <a16:creationId xmlns:a16="http://schemas.microsoft.com/office/drawing/2014/main" id="{F6662510-4FFD-4892-9B19-0D51720B0B71}"/>
              </a:ext>
            </a:extLst>
          </p:cNvPr>
          <p:cNvPicPr>
            <a:picLocks noGrp="1" noChangeAspect="1"/>
          </p:cNvPicPr>
          <p:nvPr>
            <p:ph idx="1"/>
          </p:nvPr>
        </p:nvPicPr>
        <p:blipFill>
          <a:blip r:embed="rId2"/>
          <a:stretch>
            <a:fillRect/>
          </a:stretch>
        </p:blipFill>
        <p:spPr>
          <a:xfrm>
            <a:off x="146098" y="1381760"/>
            <a:ext cx="8861056" cy="4673600"/>
          </a:xfrm>
        </p:spPr>
      </p:pic>
    </p:spTree>
    <p:extLst>
      <p:ext uri="{BB962C8B-B14F-4D97-AF65-F5344CB8AC3E}">
        <p14:creationId xmlns:p14="http://schemas.microsoft.com/office/powerpoint/2010/main" val="3312509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5B57CBC-F56D-47EA-BBD7-BE700B5B8541}"/>
              </a:ext>
            </a:extLst>
          </p:cNvPr>
          <p:cNvSpPr>
            <a:spLocks noGrp="1"/>
          </p:cNvSpPr>
          <p:nvPr>
            <p:ph type="title"/>
          </p:nvPr>
        </p:nvSpPr>
        <p:spPr/>
        <p:txBody>
          <a:bodyPr/>
          <a:lstStyle/>
          <a:p>
            <a:pPr eaLnBrk="1" hangingPunct="1"/>
            <a:r>
              <a:rPr lang="en-US" altLang="en-US" dirty="0"/>
              <a:t>Football Field Diagram – Sell Side</a:t>
            </a:r>
          </a:p>
        </p:txBody>
      </p:sp>
      <p:pic>
        <p:nvPicPr>
          <p:cNvPr id="5123" name="Content Placeholder 3" descr="2010-09-01_1105.png">
            <a:extLst>
              <a:ext uri="{FF2B5EF4-FFF2-40B4-BE49-F238E27FC236}">
                <a16:creationId xmlns:a16="http://schemas.microsoft.com/office/drawing/2014/main" id="{A42042B8-9690-4719-BC7F-894735B1474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365250"/>
            <a:ext cx="8031163" cy="5264150"/>
          </a:xfrm>
        </p:spPr>
      </p:pic>
      <p:sp>
        <p:nvSpPr>
          <p:cNvPr id="5124" name="TextBox 4">
            <a:extLst>
              <a:ext uri="{FF2B5EF4-FFF2-40B4-BE49-F238E27FC236}">
                <a16:creationId xmlns:a16="http://schemas.microsoft.com/office/drawing/2014/main" id="{2196C060-CB55-414A-B5BC-87C47ACBB900}"/>
              </a:ext>
            </a:extLst>
          </p:cNvPr>
          <p:cNvSpPr txBox="1">
            <a:spLocks noChangeArrowheads="1"/>
          </p:cNvSpPr>
          <p:nvPr/>
        </p:nvSpPr>
        <p:spPr bwMode="auto">
          <a:xfrm>
            <a:off x="1066800" y="5257800"/>
            <a:ext cx="1219200" cy="1200150"/>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               </a:t>
            </a: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sp>
        <p:nvSpPr>
          <p:cNvPr id="5125" name="TextBox 4">
            <a:extLst>
              <a:ext uri="{FF2B5EF4-FFF2-40B4-BE49-F238E27FC236}">
                <a16:creationId xmlns:a16="http://schemas.microsoft.com/office/drawing/2014/main" id="{464E59D0-4B8E-49F4-B864-F9C996253359}"/>
              </a:ext>
            </a:extLst>
          </p:cNvPr>
          <p:cNvSpPr txBox="1">
            <a:spLocks noChangeArrowheads="1"/>
          </p:cNvSpPr>
          <p:nvPr/>
        </p:nvSpPr>
        <p:spPr bwMode="auto">
          <a:xfrm>
            <a:off x="457200" y="5029200"/>
            <a:ext cx="1752600" cy="1477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Notes on forward EBITDA from Earnings Projection</a:t>
            </a:r>
          </a:p>
        </p:txBody>
      </p:sp>
      <p:sp>
        <p:nvSpPr>
          <p:cNvPr id="5126" name="TextBox 5">
            <a:extLst>
              <a:ext uri="{FF2B5EF4-FFF2-40B4-BE49-F238E27FC236}">
                <a16:creationId xmlns:a16="http://schemas.microsoft.com/office/drawing/2014/main" id="{7DFE521A-4DD8-479B-92EF-01A27E9192F5}"/>
              </a:ext>
            </a:extLst>
          </p:cNvPr>
          <p:cNvSpPr txBox="1">
            <a:spLocks noChangeArrowheads="1"/>
          </p:cNvSpPr>
          <p:nvPr/>
        </p:nvSpPr>
        <p:spPr bwMode="auto">
          <a:xfrm>
            <a:off x="304800" y="1828800"/>
            <a:ext cx="1295400" cy="914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Includes purchase price</a:t>
            </a:r>
          </a:p>
        </p:txBody>
      </p:sp>
    </p:spTree>
    <p:extLst>
      <p:ext uri="{BB962C8B-B14F-4D97-AF65-F5344CB8AC3E}">
        <p14:creationId xmlns:p14="http://schemas.microsoft.com/office/powerpoint/2010/main" val="104717804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5D2061-C17E-429B-B1DE-E11C296A99CF}"/>
              </a:ext>
            </a:extLst>
          </p:cNvPr>
          <p:cNvPicPr>
            <a:picLocks noGrp="1" noChangeAspect="1"/>
          </p:cNvPicPr>
          <p:nvPr>
            <p:ph idx="1"/>
          </p:nvPr>
        </p:nvPicPr>
        <p:blipFill>
          <a:blip r:embed="rId2"/>
          <a:stretch>
            <a:fillRect/>
          </a:stretch>
        </p:blipFill>
        <p:spPr>
          <a:xfrm>
            <a:off x="848412" y="1158632"/>
            <a:ext cx="6197919" cy="4000706"/>
          </a:xfrm>
        </p:spPr>
      </p:pic>
      <p:sp>
        <p:nvSpPr>
          <p:cNvPr id="3" name="Title 2">
            <a:extLst>
              <a:ext uri="{FF2B5EF4-FFF2-40B4-BE49-F238E27FC236}">
                <a16:creationId xmlns:a16="http://schemas.microsoft.com/office/drawing/2014/main" id="{D2A649CD-62A6-49B3-8C65-BEF9179D0B45}"/>
              </a:ext>
            </a:extLst>
          </p:cNvPr>
          <p:cNvSpPr>
            <a:spLocks noGrp="1"/>
          </p:cNvSpPr>
          <p:nvPr>
            <p:ph type="title"/>
          </p:nvPr>
        </p:nvSpPr>
        <p:spPr/>
        <p:txBody>
          <a:bodyPr/>
          <a:lstStyle/>
          <a:p>
            <a:r>
              <a:rPr lang="en-US" dirty="0"/>
              <a:t>Asset Beta and Equity Beta</a:t>
            </a:r>
          </a:p>
        </p:txBody>
      </p:sp>
      <p:pic>
        <p:nvPicPr>
          <p:cNvPr id="7" name="Picture 6">
            <a:extLst>
              <a:ext uri="{FF2B5EF4-FFF2-40B4-BE49-F238E27FC236}">
                <a16:creationId xmlns:a16="http://schemas.microsoft.com/office/drawing/2014/main" id="{BA4E3B50-E12A-46F4-B0FB-3181AE3741F9}"/>
              </a:ext>
            </a:extLst>
          </p:cNvPr>
          <p:cNvPicPr>
            <a:picLocks noChangeAspect="1"/>
          </p:cNvPicPr>
          <p:nvPr/>
        </p:nvPicPr>
        <p:blipFill>
          <a:blip r:embed="rId3"/>
          <a:stretch>
            <a:fillRect/>
          </a:stretch>
        </p:blipFill>
        <p:spPr>
          <a:xfrm>
            <a:off x="3675070" y="5159338"/>
            <a:ext cx="5016758" cy="1416123"/>
          </a:xfrm>
          <a:prstGeom prst="rect">
            <a:avLst/>
          </a:prstGeom>
        </p:spPr>
      </p:pic>
    </p:spTree>
    <p:extLst>
      <p:ext uri="{BB962C8B-B14F-4D97-AF65-F5344CB8AC3E}">
        <p14:creationId xmlns:p14="http://schemas.microsoft.com/office/powerpoint/2010/main" val="145240839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934C24-7D82-421D-9A20-82DF65B36431}"/>
              </a:ext>
            </a:extLst>
          </p:cNvPr>
          <p:cNvSpPr>
            <a:spLocks noGrp="1"/>
          </p:cNvSpPr>
          <p:nvPr>
            <p:ph type="title"/>
          </p:nvPr>
        </p:nvSpPr>
        <p:spPr/>
        <p:txBody>
          <a:bodyPr/>
          <a:lstStyle/>
          <a:p>
            <a:r>
              <a:rPr lang="en-US" dirty="0"/>
              <a:t>Formulas</a:t>
            </a:r>
          </a:p>
        </p:txBody>
      </p:sp>
      <p:sp>
        <p:nvSpPr>
          <p:cNvPr id="7" name="Content Placeholder 6">
            <a:extLst>
              <a:ext uri="{FF2B5EF4-FFF2-40B4-BE49-F238E27FC236}">
                <a16:creationId xmlns:a16="http://schemas.microsoft.com/office/drawing/2014/main" id="{5FFC40F6-4904-4CB9-81DE-445633C345AA}"/>
              </a:ext>
            </a:extLst>
          </p:cNvPr>
          <p:cNvSpPr>
            <a:spLocks noGrp="1"/>
          </p:cNvSpPr>
          <p:nvPr>
            <p:ph idx="1"/>
          </p:nvPr>
        </p:nvSpPr>
        <p:spPr/>
        <p:txBody>
          <a:bodyPr/>
          <a:lstStyle/>
          <a:p>
            <a:r>
              <a:rPr lang="en-US" dirty="0"/>
              <a:t>Formula for with tax:</a:t>
            </a:r>
          </a:p>
          <a:p>
            <a:r>
              <a:rPr lang="en-US" dirty="0"/>
              <a:t>Ba = Be x E%/[%E + %D * (1-t)] </a:t>
            </a:r>
          </a:p>
          <a:p>
            <a:pPr marL="0" indent="0">
              <a:buNone/>
            </a:pPr>
            <a:r>
              <a:rPr lang="en-US" dirty="0"/>
              <a:t>        + Bd % D * (1-t)/[%D * (1-t) + %E]</a:t>
            </a:r>
          </a:p>
          <a:p>
            <a:endParaRPr lang="en-US" dirty="0"/>
          </a:p>
          <a:p>
            <a:r>
              <a:rPr lang="en-US" dirty="0"/>
              <a:t>Ba = Be x Equity Percent/[%E + %D * (1-t)] +Bd x  Debt Percent * (1-t)/[%D * (1-t) + %E]</a:t>
            </a:r>
          </a:p>
          <a:p>
            <a:endParaRPr lang="en-US" dirty="0"/>
          </a:p>
        </p:txBody>
      </p:sp>
      <p:pic>
        <p:nvPicPr>
          <p:cNvPr id="8" name="Content Placeholder 4">
            <a:extLst>
              <a:ext uri="{FF2B5EF4-FFF2-40B4-BE49-F238E27FC236}">
                <a16:creationId xmlns:a16="http://schemas.microsoft.com/office/drawing/2014/main" id="{6A05462F-2B9F-41A9-A607-3F9577E7F2B5}"/>
              </a:ext>
            </a:extLst>
          </p:cNvPr>
          <p:cNvPicPr>
            <a:picLocks noChangeAspect="1"/>
          </p:cNvPicPr>
          <p:nvPr/>
        </p:nvPicPr>
        <p:blipFill>
          <a:blip r:embed="rId2"/>
          <a:stretch>
            <a:fillRect/>
          </a:stretch>
        </p:blipFill>
        <p:spPr>
          <a:xfrm>
            <a:off x="1016000" y="5036281"/>
            <a:ext cx="6453622" cy="1821719"/>
          </a:xfrm>
          <a:prstGeom prst="rect">
            <a:avLst/>
          </a:prstGeom>
        </p:spPr>
      </p:pic>
    </p:spTree>
    <p:extLst>
      <p:ext uri="{BB962C8B-B14F-4D97-AF65-F5344CB8AC3E}">
        <p14:creationId xmlns:p14="http://schemas.microsoft.com/office/powerpoint/2010/main" val="339264576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914DB0-730A-47BC-BC7B-65E4C5879BAC}"/>
              </a:ext>
            </a:extLst>
          </p:cNvPr>
          <p:cNvSpPr>
            <a:spLocks noGrp="1"/>
          </p:cNvSpPr>
          <p:nvPr>
            <p:ph idx="1"/>
          </p:nvPr>
        </p:nvSpPr>
        <p:spPr/>
        <p:txBody>
          <a:bodyPr/>
          <a:lstStyle/>
          <a:p>
            <a:r>
              <a:rPr lang="en-US" dirty="0"/>
              <a:t>Be = Bu * (1+D/E) * (1-t)</a:t>
            </a:r>
          </a:p>
          <a:p>
            <a:r>
              <a:rPr lang="en-US" dirty="0"/>
              <a:t>Bu = Be/[1+D/E)*(1-t)]</a:t>
            </a:r>
          </a:p>
        </p:txBody>
      </p:sp>
      <p:sp>
        <p:nvSpPr>
          <p:cNvPr id="3" name="Title 2">
            <a:extLst>
              <a:ext uri="{FF2B5EF4-FFF2-40B4-BE49-F238E27FC236}">
                <a16:creationId xmlns:a16="http://schemas.microsoft.com/office/drawing/2014/main" id="{6E4C4A4C-F177-486F-9E0D-9C1CA750A6A7}"/>
              </a:ext>
            </a:extLst>
          </p:cNvPr>
          <p:cNvSpPr>
            <a:spLocks noGrp="1"/>
          </p:cNvSpPr>
          <p:nvPr>
            <p:ph type="title"/>
          </p:nvPr>
        </p:nvSpPr>
        <p:spPr/>
        <p:txBody>
          <a:bodyPr/>
          <a:lstStyle/>
          <a:p>
            <a:r>
              <a:rPr lang="en-US" dirty="0"/>
              <a:t>Formulas</a:t>
            </a:r>
          </a:p>
        </p:txBody>
      </p:sp>
      <p:pic>
        <p:nvPicPr>
          <p:cNvPr id="7" name="Picture 6">
            <a:extLst>
              <a:ext uri="{FF2B5EF4-FFF2-40B4-BE49-F238E27FC236}">
                <a16:creationId xmlns:a16="http://schemas.microsoft.com/office/drawing/2014/main" id="{3EDFFAB2-104F-4410-AAD8-419A82F87785}"/>
              </a:ext>
            </a:extLst>
          </p:cNvPr>
          <p:cNvPicPr>
            <a:picLocks noChangeAspect="1"/>
          </p:cNvPicPr>
          <p:nvPr/>
        </p:nvPicPr>
        <p:blipFill>
          <a:blip r:embed="rId2"/>
          <a:stretch>
            <a:fillRect/>
          </a:stretch>
        </p:blipFill>
        <p:spPr>
          <a:xfrm>
            <a:off x="628650" y="4023360"/>
            <a:ext cx="7202986" cy="1930400"/>
          </a:xfrm>
          <a:prstGeom prst="rect">
            <a:avLst/>
          </a:prstGeom>
        </p:spPr>
      </p:pic>
    </p:spTree>
    <p:extLst>
      <p:ext uri="{BB962C8B-B14F-4D97-AF65-F5344CB8AC3E}">
        <p14:creationId xmlns:p14="http://schemas.microsoft.com/office/powerpoint/2010/main" val="367193520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F90452-B1AD-4087-85A9-9C384946A77D}"/>
              </a:ext>
            </a:extLst>
          </p:cNvPr>
          <p:cNvSpPr>
            <a:spLocks noGrp="1"/>
          </p:cNvSpPr>
          <p:nvPr>
            <p:ph idx="1"/>
          </p:nvPr>
        </p:nvSpPr>
        <p:spPr/>
        <p:txBody>
          <a:bodyPr/>
          <a:lstStyle/>
          <a:p>
            <a:r>
              <a:rPr lang="en-US" dirty="0"/>
              <a:t>CAPM depends on beta, risk premium and nominal risk-free rate.</a:t>
            </a:r>
          </a:p>
          <a:p>
            <a:endParaRPr lang="en-US" dirty="0"/>
          </a:p>
          <a:p>
            <a:endParaRPr lang="en-US" dirty="0"/>
          </a:p>
        </p:txBody>
      </p:sp>
      <p:sp>
        <p:nvSpPr>
          <p:cNvPr id="3" name="Title 2">
            <a:extLst>
              <a:ext uri="{FF2B5EF4-FFF2-40B4-BE49-F238E27FC236}">
                <a16:creationId xmlns:a16="http://schemas.microsoft.com/office/drawing/2014/main" id="{0A2B8885-5BB9-4B93-B97E-2D73E565FF8F}"/>
              </a:ext>
            </a:extLst>
          </p:cNvPr>
          <p:cNvSpPr>
            <a:spLocks noGrp="1"/>
          </p:cNvSpPr>
          <p:nvPr>
            <p:ph type="title"/>
          </p:nvPr>
        </p:nvSpPr>
        <p:spPr/>
        <p:txBody>
          <a:bodyPr>
            <a:normAutofit fontScale="90000"/>
          </a:bodyPr>
          <a:lstStyle/>
          <a:p>
            <a:r>
              <a:rPr lang="en-US" dirty="0"/>
              <a:t>Traditional Cost of Equity Capital for Insurance Companies</a:t>
            </a:r>
          </a:p>
        </p:txBody>
      </p:sp>
      <p:pic>
        <p:nvPicPr>
          <p:cNvPr id="5" name="Picture 4">
            <a:extLst>
              <a:ext uri="{FF2B5EF4-FFF2-40B4-BE49-F238E27FC236}">
                <a16:creationId xmlns:a16="http://schemas.microsoft.com/office/drawing/2014/main" id="{E7A013A2-1E81-49F5-8892-E3FEDDB29FFF}"/>
              </a:ext>
            </a:extLst>
          </p:cNvPr>
          <p:cNvPicPr>
            <a:picLocks noChangeAspect="1"/>
          </p:cNvPicPr>
          <p:nvPr/>
        </p:nvPicPr>
        <p:blipFill>
          <a:blip r:embed="rId2"/>
          <a:stretch>
            <a:fillRect/>
          </a:stretch>
        </p:blipFill>
        <p:spPr>
          <a:xfrm>
            <a:off x="1028307" y="2261423"/>
            <a:ext cx="6169448" cy="4273301"/>
          </a:xfrm>
          <a:prstGeom prst="rect">
            <a:avLst/>
          </a:prstGeom>
        </p:spPr>
      </p:pic>
    </p:spTree>
    <p:extLst>
      <p:ext uri="{BB962C8B-B14F-4D97-AF65-F5344CB8AC3E}">
        <p14:creationId xmlns:p14="http://schemas.microsoft.com/office/powerpoint/2010/main" val="172156299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7EEF7C6-38D2-471C-B50B-EB7BF30141D0}"/>
              </a:ext>
            </a:extLst>
          </p:cNvPr>
          <p:cNvPicPr>
            <a:picLocks noGrp="1" noChangeAspect="1"/>
          </p:cNvPicPr>
          <p:nvPr>
            <p:ph idx="1"/>
          </p:nvPr>
        </p:nvPicPr>
        <p:blipFill>
          <a:blip r:embed="rId2"/>
          <a:stretch>
            <a:fillRect/>
          </a:stretch>
        </p:blipFill>
        <p:spPr>
          <a:xfrm>
            <a:off x="1628984" y="1263650"/>
            <a:ext cx="5901907" cy="4913313"/>
          </a:xfrm>
          <a:prstGeom prst="rect">
            <a:avLst/>
          </a:prstGeom>
        </p:spPr>
      </p:pic>
      <p:sp>
        <p:nvSpPr>
          <p:cNvPr id="3" name="Title 2">
            <a:extLst>
              <a:ext uri="{FF2B5EF4-FFF2-40B4-BE49-F238E27FC236}">
                <a16:creationId xmlns:a16="http://schemas.microsoft.com/office/drawing/2014/main" id="{7477FCB2-33F7-4AD4-83F7-A93E20C97E6B}"/>
              </a:ext>
            </a:extLst>
          </p:cNvPr>
          <p:cNvSpPr>
            <a:spLocks noGrp="1"/>
          </p:cNvSpPr>
          <p:nvPr>
            <p:ph type="title"/>
          </p:nvPr>
        </p:nvSpPr>
        <p:spPr/>
        <p:txBody>
          <a:bodyPr/>
          <a:lstStyle/>
          <a:p>
            <a:r>
              <a:rPr lang="en-US" dirty="0"/>
              <a:t>Unlevered Beta without Debt Beta</a:t>
            </a:r>
          </a:p>
        </p:txBody>
      </p:sp>
    </p:spTree>
    <p:extLst>
      <p:ext uri="{BB962C8B-B14F-4D97-AF65-F5344CB8AC3E}">
        <p14:creationId xmlns:p14="http://schemas.microsoft.com/office/powerpoint/2010/main" val="17327222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2C8949-6156-44C6-BACE-4C7EF14D5DAA}"/>
              </a:ext>
            </a:extLst>
          </p:cNvPr>
          <p:cNvPicPr>
            <a:picLocks noGrp="1" noChangeAspect="1"/>
          </p:cNvPicPr>
          <p:nvPr>
            <p:ph idx="1"/>
          </p:nvPr>
        </p:nvPicPr>
        <p:blipFill>
          <a:blip r:embed="rId2"/>
          <a:stretch>
            <a:fillRect/>
          </a:stretch>
        </p:blipFill>
        <p:spPr>
          <a:xfrm>
            <a:off x="628650" y="1850271"/>
            <a:ext cx="7902575" cy="3740071"/>
          </a:xfrm>
          <a:prstGeom prst="rect">
            <a:avLst/>
          </a:prstGeom>
        </p:spPr>
      </p:pic>
      <p:sp>
        <p:nvSpPr>
          <p:cNvPr id="3" name="Title 2">
            <a:extLst>
              <a:ext uri="{FF2B5EF4-FFF2-40B4-BE49-F238E27FC236}">
                <a16:creationId xmlns:a16="http://schemas.microsoft.com/office/drawing/2014/main" id="{C9338703-74B1-4478-AE91-294D6793FEF5}"/>
              </a:ext>
            </a:extLst>
          </p:cNvPr>
          <p:cNvSpPr>
            <a:spLocks noGrp="1"/>
          </p:cNvSpPr>
          <p:nvPr>
            <p:ph type="title"/>
          </p:nvPr>
        </p:nvSpPr>
        <p:spPr/>
        <p:txBody>
          <a:bodyPr/>
          <a:lstStyle/>
          <a:p>
            <a:r>
              <a:rPr lang="en-US" dirty="0"/>
              <a:t>Unlevered Beta and Debt Beta</a:t>
            </a:r>
          </a:p>
        </p:txBody>
      </p:sp>
    </p:spTree>
    <p:extLst>
      <p:ext uri="{BB962C8B-B14F-4D97-AF65-F5344CB8AC3E}">
        <p14:creationId xmlns:p14="http://schemas.microsoft.com/office/powerpoint/2010/main" val="112382348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C7A3CFA-6D7E-4671-9345-1E873A4E9087}"/>
              </a:ext>
            </a:extLst>
          </p:cNvPr>
          <p:cNvSpPr>
            <a:spLocks noGrp="1"/>
          </p:cNvSpPr>
          <p:nvPr>
            <p:ph idx="1"/>
          </p:nvPr>
        </p:nvSpPr>
        <p:spPr/>
        <p:txBody>
          <a:bodyPr/>
          <a:lstStyle/>
          <a:p>
            <a:r>
              <a:rPr lang="en-US" dirty="0"/>
              <a:t>Problems with risk premium, with the risk free rate, with the beta.</a:t>
            </a:r>
          </a:p>
          <a:p>
            <a:endParaRPr lang="en-US" dirty="0"/>
          </a:p>
        </p:txBody>
      </p:sp>
      <p:sp>
        <p:nvSpPr>
          <p:cNvPr id="3" name="Title 2">
            <a:extLst>
              <a:ext uri="{FF2B5EF4-FFF2-40B4-BE49-F238E27FC236}">
                <a16:creationId xmlns:a16="http://schemas.microsoft.com/office/drawing/2014/main" id="{C521C3E9-FCFA-4B7F-B241-8C281176572E}"/>
              </a:ext>
            </a:extLst>
          </p:cNvPr>
          <p:cNvSpPr>
            <a:spLocks noGrp="1"/>
          </p:cNvSpPr>
          <p:nvPr>
            <p:ph type="title"/>
          </p:nvPr>
        </p:nvSpPr>
        <p:spPr/>
        <p:txBody>
          <a:bodyPr/>
          <a:lstStyle/>
          <a:p>
            <a:r>
              <a:rPr lang="en-US" dirty="0"/>
              <a:t>Attempts to Compute Cost of Capital</a:t>
            </a:r>
          </a:p>
        </p:txBody>
      </p:sp>
      <p:pic>
        <p:nvPicPr>
          <p:cNvPr id="5" name="Picture 4">
            <a:extLst>
              <a:ext uri="{FF2B5EF4-FFF2-40B4-BE49-F238E27FC236}">
                <a16:creationId xmlns:a16="http://schemas.microsoft.com/office/drawing/2014/main" id="{3C23E320-4FB9-48BD-A3FC-1BC5469D97A4}"/>
              </a:ext>
            </a:extLst>
          </p:cNvPr>
          <p:cNvPicPr>
            <a:picLocks noChangeAspect="1"/>
          </p:cNvPicPr>
          <p:nvPr/>
        </p:nvPicPr>
        <p:blipFill>
          <a:blip r:embed="rId2"/>
          <a:stretch>
            <a:fillRect/>
          </a:stretch>
        </p:blipFill>
        <p:spPr>
          <a:xfrm>
            <a:off x="1429842" y="2512566"/>
            <a:ext cx="5197461" cy="3664397"/>
          </a:xfrm>
          <a:prstGeom prst="rect">
            <a:avLst/>
          </a:prstGeom>
        </p:spPr>
      </p:pic>
    </p:spTree>
    <p:extLst>
      <p:ext uri="{BB962C8B-B14F-4D97-AF65-F5344CB8AC3E}">
        <p14:creationId xmlns:p14="http://schemas.microsoft.com/office/powerpoint/2010/main" val="398157550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F34AB9-52F9-48EE-8803-6868D828D0A3}"/>
              </a:ext>
            </a:extLst>
          </p:cNvPr>
          <p:cNvSpPr>
            <a:spLocks noGrp="1"/>
          </p:cNvSpPr>
          <p:nvPr>
            <p:ph idx="1"/>
          </p:nvPr>
        </p:nvSpPr>
        <p:spPr/>
        <p:txBody>
          <a:bodyPr/>
          <a:lstStyle/>
          <a:p>
            <a:r>
              <a:rPr lang="en-US" dirty="0"/>
              <a:t>Note the subjective elements</a:t>
            </a:r>
          </a:p>
          <a:p>
            <a:endParaRPr lang="en-US" dirty="0"/>
          </a:p>
        </p:txBody>
      </p:sp>
      <p:sp>
        <p:nvSpPr>
          <p:cNvPr id="3" name="Title 2">
            <a:extLst>
              <a:ext uri="{FF2B5EF4-FFF2-40B4-BE49-F238E27FC236}">
                <a16:creationId xmlns:a16="http://schemas.microsoft.com/office/drawing/2014/main" id="{A39BC27B-953D-4991-B496-BF7D2B13061D}"/>
              </a:ext>
            </a:extLst>
          </p:cNvPr>
          <p:cNvSpPr>
            <a:spLocks noGrp="1"/>
          </p:cNvSpPr>
          <p:nvPr>
            <p:ph type="title"/>
          </p:nvPr>
        </p:nvSpPr>
        <p:spPr/>
        <p:txBody>
          <a:bodyPr/>
          <a:lstStyle/>
          <a:p>
            <a:r>
              <a:rPr lang="en-US" dirty="0"/>
              <a:t>Standard CAPM – Equity Risk Premium</a:t>
            </a:r>
          </a:p>
        </p:txBody>
      </p:sp>
      <p:pic>
        <p:nvPicPr>
          <p:cNvPr id="5" name="Picture 4">
            <a:extLst>
              <a:ext uri="{FF2B5EF4-FFF2-40B4-BE49-F238E27FC236}">
                <a16:creationId xmlns:a16="http://schemas.microsoft.com/office/drawing/2014/main" id="{7E232DE6-80B9-444A-9EFE-873EDEF0D058}"/>
              </a:ext>
            </a:extLst>
          </p:cNvPr>
          <p:cNvPicPr>
            <a:picLocks noChangeAspect="1"/>
          </p:cNvPicPr>
          <p:nvPr/>
        </p:nvPicPr>
        <p:blipFill>
          <a:blip r:embed="rId2"/>
          <a:stretch>
            <a:fillRect/>
          </a:stretch>
        </p:blipFill>
        <p:spPr>
          <a:xfrm>
            <a:off x="385150" y="2917031"/>
            <a:ext cx="3608009" cy="2868052"/>
          </a:xfrm>
          <a:prstGeom prst="rect">
            <a:avLst/>
          </a:prstGeom>
        </p:spPr>
      </p:pic>
      <p:pic>
        <p:nvPicPr>
          <p:cNvPr id="6" name="Picture 5">
            <a:extLst>
              <a:ext uri="{FF2B5EF4-FFF2-40B4-BE49-F238E27FC236}">
                <a16:creationId xmlns:a16="http://schemas.microsoft.com/office/drawing/2014/main" id="{BFF68559-6A48-4EB1-B8EC-424C408EB00A}"/>
              </a:ext>
            </a:extLst>
          </p:cNvPr>
          <p:cNvPicPr>
            <a:picLocks noChangeAspect="1"/>
          </p:cNvPicPr>
          <p:nvPr/>
        </p:nvPicPr>
        <p:blipFill>
          <a:blip r:embed="rId3"/>
          <a:stretch>
            <a:fillRect/>
          </a:stretch>
        </p:blipFill>
        <p:spPr>
          <a:xfrm>
            <a:off x="4462119" y="3300982"/>
            <a:ext cx="4569816" cy="2017699"/>
          </a:xfrm>
          <a:prstGeom prst="rect">
            <a:avLst/>
          </a:prstGeom>
        </p:spPr>
      </p:pic>
    </p:spTree>
    <p:extLst>
      <p:ext uri="{BB962C8B-B14F-4D97-AF65-F5344CB8AC3E}">
        <p14:creationId xmlns:p14="http://schemas.microsoft.com/office/powerpoint/2010/main" val="136280278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571712E-F3C6-401A-9079-EB84F06136BE}"/>
              </a:ext>
            </a:extLst>
          </p:cNvPr>
          <p:cNvSpPr>
            <a:spLocks noGrp="1"/>
          </p:cNvSpPr>
          <p:nvPr>
            <p:ph idx="1"/>
          </p:nvPr>
        </p:nvSpPr>
        <p:spPr/>
        <p:txBody>
          <a:bodyPr>
            <a:normAutofit fontScale="85000" lnSpcReduction="20000"/>
          </a:bodyPr>
          <a:lstStyle/>
          <a:p>
            <a:r>
              <a:rPr lang="en-US" dirty="0"/>
              <a:t>The dividend discount model is an old approach from times when corporations were stable and paid a lot of dividends:</a:t>
            </a:r>
          </a:p>
          <a:p>
            <a:r>
              <a:rPr lang="en-US" dirty="0"/>
              <a:t>Stock Price = D1/(k-g)</a:t>
            </a:r>
          </a:p>
          <a:p>
            <a:r>
              <a:rPr lang="en-US" dirty="0"/>
              <a:t>or </a:t>
            </a:r>
          </a:p>
          <a:p>
            <a:r>
              <a:rPr lang="en-US" dirty="0"/>
              <a:t>Stock Price = D0 x (1+g)/(k-g)</a:t>
            </a:r>
          </a:p>
          <a:p>
            <a:r>
              <a:rPr lang="en-US" dirty="0"/>
              <a:t>or</a:t>
            </a:r>
          </a:p>
          <a:p>
            <a:r>
              <a:rPr lang="en-US" dirty="0"/>
              <a:t>Stock Price/D0 = (1+g)/(k-g)</a:t>
            </a:r>
          </a:p>
          <a:p>
            <a:r>
              <a:rPr lang="en-US" dirty="0"/>
              <a:t>(k-g) x Stock Price/D0 = (1+g)</a:t>
            </a:r>
          </a:p>
          <a:p>
            <a:r>
              <a:rPr lang="en-US" dirty="0"/>
              <a:t>(k-g) = D0/Stock Price * (1+g)</a:t>
            </a:r>
          </a:p>
          <a:p>
            <a:endParaRPr lang="en-US" dirty="0"/>
          </a:p>
          <a:p>
            <a:r>
              <a:rPr lang="en-US" b="1" dirty="0"/>
              <a:t>k = D0/Stock Price * (1+g) + g</a:t>
            </a:r>
          </a:p>
        </p:txBody>
      </p:sp>
      <p:sp>
        <p:nvSpPr>
          <p:cNvPr id="3" name="Title 2">
            <a:extLst>
              <a:ext uri="{FF2B5EF4-FFF2-40B4-BE49-F238E27FC236}">
                <a16:creationId xmlns:a16="http://schemas.microsoft.com/office/drawing/2014/main" id="{BBC3707B-840D-4323-B84E-BC8983AF0AC1}"/>
              </a:ext>
            </a:extLst>
          </p:cNvPr>
          <p:cNvSpPr>
            <a:spLocks noGrp="1"/>
          </p:cNvSpPr>
          <p:nvPr>
            <p:ph type="title"/>
          </p:nvPr>
        </p:nvSpPr>
        <p:spPr/>
        <p:txBody>
          <a:bodyPr/>
          <a:lstStyle/>
          <a:p>
            <a:r>
              <a:rPr lang="en-US" dirty="0"/>
              <a:t>Dividend Discount Method</a:t>
            </a:r>
          </a:p>
        </p:txBody>
      </p:sp>
    </p:spTree>
    <p:extLst>
      <p:ext uri="{BB962C8B-B14F-4D97-AF65-F5344CB8AC3E}">
        <p14:creationId xmlns:p14="http://schemas.microsoft.com/office/powerpoint/2010/main" val="117672075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243203-AB16-4DEB-AF56-B1E734E7A48B}"/>
              </a:ext>
            </a:extLst>
          </p:cNvPr>
          <p:cNvSpPr>
            <a:spLocks noGrp="1"/>
          </p:cNvSpPr>
          <p:nvPr>
            <p:ph idx="1"/>
          </p:nvPr>
        </p:nvSpPr>
        <p:spPr/>
        <p:txBody>
          <a:bodyPr/>
          <a:lstStyle/>
          <a:p>
            <a:r>
              <a:rPr lang="en-US" dirty="0"/>
              <a:t>Note that expected growth in EPS is high.</a:t>
            </a:r>
          </a:p>
          <a:p>
            <a:endParaRPr lang="en-US" dirty="0"/>
          </a:p>
          <a:p>
            <a:endParaRPr lang="en-US" dirty="0"/>
          </a:p>
        </p:txBody>
      </p:sp>
      <p:sp>
        <p:nvSpPr>
          <p:cNvPr id="3" name="Title 2">
            <a:extLst>
              <a:ext uri="{FF2B5EF4-FFF2-40B4-BE49-F238E27FC236}">
                <a16:creationId xmlns:a16="http://schemas.microsoft.com/office/drawing/2014/main" id="{4B51BCDC-A775-48D8-B57F-F8F3235CFA85}"/>
              </a:ext>
            </a:extLst>
          </p:cNvPr>
          <p:cNvSpPr>
            <a:spLocks noGrp="1"/>
          </p:cNvSpPr>
          <p:nvPr>
            <p:ph type="title"/>
          </p:nvPr>
        </p:nvSpPr>
        <p:spPr/>
        <p:txBody>
          <a:bodyPr>
            <a:normAutofit fontScale="90000"/>
          </a:bodyPr>
          <a:lstStyle/>
          <a:p>
            <a:r>
              <a:rPr lang="en-US" dirty="0"/>
              <a:t>The Problem with This Method is Estimated Growth</a:t>
            </a:r>
          </a:p>
        </p:txBody>
      </p:sp>
      <p:pic>
        <p:nvPicPr>
          <p:cNvPr id="5" name="Picture 4">
            <a:extLst>
              <a:ext uri="{FF2B5EF4-FFF2-40B4-BE49-F238E27FC236}">
                <a16:creationId xmlns:a16="http://schemas.microsoft.com/office/drawing/2014/main" id="{B00D1CF5-DA38-442A-B0C3-8053A3928674}"/>
              </a:ext>
            </a:extLst>
          </p:cNvPr>
          <p:cNvPicPr>
            <a:picLocks noChangeAspect="1"/>
          </p:cNvPicPr>
          <p:nvPr/>
        </p:nvPicPr>
        <p:blipFill>
          <a:blip r:embed="rId2"/>
          <a:stretch>
            <a:fillRect/>
          </a:stretch>
        </p:blipFill>
        <p:spPr>
          <a:xfrm>
            <a:off x="1489788" y="2165650"/>
            <a:ext cx="5817023" cy="4626362"/>
          </a:xfrm>
          <a:prstGeom prst="rect">
            <a:avLst/>
          </a:prstGeom>
        </p:spPr>
      </p:pic>
    </p:spTree>
    <p:extLst>
      <p:ext uri="{BB962C8B-B14F-4D97-AF65-F5344CB8AC3E}">
        <p14:creationId xmlns:p14="http://schemas.microsoft.com/office/powerpoint/2010/main" val="1662609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8ACE80-D334-46E1-9779-31E7AAA4181A}"/>
              </a:ext>
            </a:extLst>
          </p:cNvPr>
          <p:cNvPicPr>
            <a:picLocks noGrp="1" noChangeAspect="1"/>
          </p:cNvPicPr>
          <p:nvPr>
            <p:ph idx="1"/>
          </p:nvPr>
        </p:nvPicPr>
        <p:blipFill>
          <a:blip r:embed="rId2"/>
          <a:stretch>
            <a:fillRect/>
          </a:stretch>
        </p:blipFill>
        <p:spPr>
          <a:xfrm>
            <a:off x="1045203" y="1263650"/>
            <a:ext cx="7069469" cy="4913313"/>
          </a:xfrm>
        </p:spPr>
      </p:pic>
      <p:sp>
        <p:nvSpPr>
          <p:cNvPr id="3" name="Title 2">
            <a:extLst>
              <a:ext uri="{FF2B5EF4-FFF2-40B4-BE49-F238E27FC236}">
                <a16:creationId xmlns:a16="http://schemas.microsoft.com/office/drawing/2014/main" id="{1FE814A1-968F-400B-9BB1-E9F10B86B0F2}"/>
              </a:ext>
            </a:extLst>
          </p:cNvPr>
          <p:cNvSpPr>
            <a:spLocks noGrp="1"/>
          </p:cNvSpPr>
          <p:nvPr>
            <p:ph type="title"/>
          </p:nvPr>
        </p:nvSpPr>
        <p:spPr/>
        <p:txBody>
          <a:bodyPr/>
          <a:lstStyle/>
          <a:p>
            <a:r>
              <a:rPr lang="en-US" dirty="0"/>
              <a:t>Another Football Field</a:t>
            </a:r>
          </a:p>
        </p:txBody>
      </p:sp>
    </p:spTree>
    <p:extLst>
      <p:ext uri="{BB962C8B-B14F-4D97-AF65-F5344CB8AC3E}">
        <p14:creationId xmlns:p14="http://schemas.microsoft.com/office/powerpoint/2010/main" val="168319122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BA72A9-2931-451E-8ADA-900B8A3AC783}"/>
              </a:ext>
            </a:extLst>
          </p:cNvPr>
          <p:cNvSpPr>
            <a:spLocks noGrp="1"/>
          </p:cNvSpPr>
          <p:nvPr>
            <p:ph idx="1"/>
          </p:nvPr>
        </p:nvSpPr>
        <p:spPr/>
        <p:txBody>
          <a:bodyPr/>
          <a:lstStyle/>
          <a:p>
            <a:r>
              <a:rPr lang="en-US" dirty="0"/>
              <a:t>Note the high cost of capital from the dividend discount method.</a:t>
            </a:r>
          </a:p>
          <a:p>
            <a:endParaRPr lang="en-US" dirty="0"/>
          </a:p>
        </p:txBody>
      </p:sp>
      <p:sp>
        <p:nvSpPr>
          <p:cNvPr id="3" name="Title 2">
            <a:extLst>
              <a:ext uri="{FF2B5EF4-FFF2-40B4-BE49-F238E27FC236}">
                <a16:creationId xmlns:a16="http://schemas.microsoft.com/office/drawing/2014/main" id="{79611844-A7AD-4E29-B671-7E701D3E3356}"/>
              </a:ext>
            </a:extLst>
          </p:cNvPr>
          <p:cNvSpPr>
            <a:spLocks noGrp="1"/>
          </p:cNvSpPr>
          <p:nvPr>
            <p:ph type="title"/>
          </p:nvPr>
        </p:nvSpPr>
        <p:spPr/>
        <p:txBody>
          <a:bodyPr>
            <a:normAutofit fontScale="90000"/>
          </a:bodyPr>
          <a:lstStyle/>
          <a:p>
            <a:r>
              <a:rPr lang="en-US" dirty="0"/>
              <a:t>Dividend Discount Does Not Result in Reasonable Estimates Because of Growth</a:t>
            </a:r>
          </a:p>
        </p:txBody>
      </p:sp>
      <p:pic>
        <p:nvPicPr>
          <p:cNvPr id="5" name="Picture 4">
            <a:extLst>
              <a:ext uri="{FF2B5EF4-FFF2-40B4-BE49-F238E27FC236}">
                <a16:creationId xmlns:a16="http://schemas.microsoft.com/office/drawing/2014/main" id="{19991ABB-C3B9-43C1-BBFD-0F4573EA747B}"/>
              </a:ext>
            </a:extLst>
          </p:cNvPr>
          <p:cNvPicPr>
            <a:picLocks noChangeAspect="1"/>
          </p:cNvPicPr>
          <p:nvPr/>
        </p:nvPicPr>
        <p:blipFill>
          <a:blip r:embed="rId2"/>
          <a:stretch>
            <a:fillRect/>
          </a:stretch>
        </p:blipFill>
        <p:spPr>
          <a:xfrm>
            <a:off x="2726422" y="2688635"/>
            <a:ext cx="4578909" cy="4103377"/>
          </a:xfrm>
          <a:prstGeom prst="rect">
            <a:avLst/>
          </a:prstGeom>
        </p:spPr>
      </p:pic>
    </p:spTree>
    <p:extLst>
      <p:ext uri="{BB962C8B-B14F-4D97-AF65-F5344CB8AC3E}">
        <p14:creationId xmlns:p14="http://schemas.microsoft.com/office/powerpoint/2010/main" val="102855778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949702-0876-4B0D-8C00-49A4CC98E7EF}"/>
              </a:ext>
            </a:extLst>
          </p:cNvPr>
          <p:cNvSpPr>
            <a:spLocks noGrp="1"/>
          </p:cNvSpPr>
          <p:nvPr>
            <p:ph idx="1"/>
          </p:nvPr>
        </p:nvSpPr>
        <p:spPr/>
        <p:txBody>
          <a:bodyPr/>
          <a:lstStyle/>
          <a:p>
            <a:r>
              <a:rPr lang="en-US" dirty="0"/>
              <a:t>Use standard dividend growth model – depends on long-term growth</a:t>
            </a:r>
          </a:p>
          <a:p>
            <a:endParaRPr lang="en-US" dirty="0"/>
          </a:p>
        </p:txBody>
      </p:sp>
      <p:sp>
        <p:nvSpPr>
          <p:cNvPr id="3" name="Title 2">
            <a:extLst>
              <a:ext uri="{FF2B5EF4-FFF2-40B4-BE49-F238E27FC236}">
                <a16:creationId xmlns:a16="http://schemas.microsoft.com/office/drawing/2014/main" id="{602417D5-9330-4955-A79A-41BF38E114E1}"/>
              </a:ext>
            </a:extLst>
          </p:cNvPr>
          <p:cNvSpPr>
            <a:spLocks noGrp="1"/>
          </p:cNvSpPr>
          <p:nvPr>
            <p:ph type="title"/>
          </p:nvPr>
        </p:nvSpPr>
        <p:spPr/>
        <p:txBody>
          <a:bodyPr/>
          <a:lstStyle/>
          <a:p>
            <a:r>
              <a:rPr lang="en-US" dirty="0"/>
              <a:t>Cost of Capital for Utility Companies</a:t>
            </a:r>
          </a:p>
        </p:txBody>
      </p:sp>
      <p:pic>
        <p:nvPicPr>
          <p:cNvPr id="5" name="Picture 4">
            <a:extLst>
              <a:ext uri="{FF2B5EF4-FFF2-40B4-BE49-F238E27FC236}">
                <a16:creationId xmlns:a16="http://schemas.microsoft.com/office/drawing/2014/main" id="{2BF5E140-ED41-4BE8-A1F8-B1DAD3A0F74B}"/>
              </a:ext>
            </a:extLst>
          </p:cNvPr>
          <p:cNvPicPr>
            <a:picLocks noChangeAspect="1"/>
          </p:cNvPicPr>
          <p:nvPr/>
        </p:nvPicPr>
        <p:blipFill>
          <a:blip r:embed="rId2"/>
          <a:stretch>
            <a:fillRect/>
          </a:stretch>
        </p:blipFill>
        <p:spPr>
          <a:xfrm>
            <a:off x="1660321" y="2801448"/>
            <a:ext cx="4992149" cy="3676650"/>
          </a:xfrm>
          <a:prstGeom prst="rect">
            <a:avLst/>
          </a:prstGeom>
        </p:spPr>
      </p:pic>
    </p:spTree>
    <p:extLst>
      <p:ext uri="{BB962C8B-B14F-4D97-AF65-F5344CB8AC3E}">
        <p14:creationId xmlns:p14="http://schemas.microsoft.com/office/powerpoint/2010/main" val="253264550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85FF4A-5517-4124-9A66-FE558728B4AB}"/>
              </a:ext>
            </a:extLst>
          </p:cNvPr>
          <p:cNvSpPr>
            <a:spLocks noGrp="1"/>
          </p:cNvSpPr>
          <p:nvPr>
            <p:ph idx="1"/>
          </p:nvPr>
        </p:nvSpPr>
        <p:spPr/>
        <p:txBody>
          <a:bodyPr>
            <a:normAutofit fontScale="92500" lnSpcReduction="20000"/>
          </a:bodyPr>
          <a:lstStyle/>
          <a:p>
            <a:r>
              <a:rPr lang="en-US" dirty="0"/>
              <a:t>Let’s say you observe a P/E ratio for a particular company or for the entire market or for a particular industry.  This P/E ratio will be distorted by inflation.</a:t>
            </a:r>
          </a:p>
          <a:p>
            <a:r>
              <a:rPr lang="en-US" dirty="0"/>
              <a:t>When you put in your ROE, growth and cost of capital, you will come up with this distorted P/E ratio.</a:t>
            </a:r>
          </a:p>
          <a:p>
            <a:r>
              <a:rPr lang="en-US" dirty="0"/>
              <a:t>You could adjust the ROE, the growth rate and the cost of capital to real values and then you would come up with a higher P/E ratio that is correct.</a:t>
            </a:r>
          </a:p>
          <a:p>
            <a:r>
              <a:rPr lang="en-US" dirty="0"/>
              <a:t>Or, you could adjust the P/E ratio for inflation and re-derive the cost of capital.</a:t>
            </a:r>
          </a:p>
        </p:txBody>
      </p:sp>
      <p:sp>
        <p:nvSpPr>
          <p:cNvPr id="3" name="Title 2">
            <a:extLst>
              <a:ext uri="{FF2B5EF4-FFF2-40B4-BE49-F238E27FC236}">
                <a16:creationId xmlns:a16="http://schemas.microsoft.com/office/drawing/2014/main" id="{A4AB57E1-A92E-4364-8876-69287CE140F6}"/>
              </a:ext>
            </a:extLst>
          </p:cNvPr>
          <p:cNvSpPr>
            <a:spLocks noGrp="1"/>
          </p:cNvSpPr>
          <p:nvPr>
            <p:ph type="title"/>
          </p:nvPr>
        </p:nvSpPr>
        <p:spPr/>
        <p:txBody>
          <a:bodyPr/>
          <a:lstStyle/>
          <a:p>
            <a:r>
              <a:rPr lang="en-US" dirty="0"/>
              <a:t>Observed and Computed P/E</a:t>
            </a:r>
          </a:p>
        </p:txBody>
      </p:sp>
    </p:spTree>
    <p:extLst>
      <p:ext uri="{BB962C8B-B14F-4D97-AF65-F5344CB8AC3E}">
        <p14:creationId xmlns:p14="http://schemas.microsoft.com/office/powerpoint/2010/main" val="279445174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3997BB-3DBE-40DD-815C-1C34927AC009}"/>
              </a:ext>
            </a:extLst>
          </p:cNvPr>
          <p:cNvSpPr>
            <a:spLocks noGrp="1"/>
          </p:cNvSpPr>
          <p:nvPr>
            <p:ph idx="1"/>
          </p:nvPr>
        </p:nvSpPr>
        <p:spPr>
          <a:xfrm>
            <a:off x="628650" y="1263193"/>
            <a:ext cx="8196568" cy="2453130"/>
          </a:xfrm>
        </p:spPr>
        <p:txBody>
          <a:bodyPr>
            <a:normAutofit fontScale="55000" lnSpcReduction="20000"/>
          </a:bodyPr>
          <a:lstStyle/>
          <a:p>
            <a:r>
              <a:rPr lang="en-US" dirty="0"/>
              <a:t>Use the Real ROE, Real k and Real g.  But also adjust the P/E Ratio for Inflation:</a:t>
            </a:r>
          </a:p>
          <a:p>
            <a:r>
              <a:rPr lang="en-US" dirty="0"/>
              <a:t>P/E = (1-g/ROE)/(k-g)</a:t>
            </a:r>
          </a:p>
          <a:p>
            <a:pPr lvl="2"/>
            <a:r>
              <a:rPr lang="en-US" dirty="0"/>
              <a:t>or</a:t>
            </a:r>
          </a:p>
          <a:p>
            <a:r>
              <a:rPr lang="en-US" dirty="0"/>
              <a:t>P/E x (k-g) = (1-g/ROE)</a:t>
            </a:r>
          </a:p>
          <a:p>
            <a:r>
              <a:rPr lang="en-US" dirty="0"/>
              <a:t>k-g = (1-g/ROE) / P/E</a:t>
            </a:r>
          </a:p>
          <a:p>
            <a:r>
              <a:rPr lang="en-US" dirty="0"/>
              <a:t>k = (1-g/ROE) / P/E</a:t>
            </a:r>
          </a:p>
          <a:p>
            <a:endParaRPr lang="en-US" dirty="0"/>
          </a:p>
          <a:p>
            <a:r>
              <a:rPr lang="en-US" dirty="0"/>
              <a:t>But this has the inflation bias</a:t>
            </a:r>
          </a:p>
        </p:txBody>
      </p:sp>
      <p:sp>
        <p:nvSpPr>
          <p:cNvPr id="3" name="Title 2">
            <a:extLst>
              <a:ext uri="{FF2B5EF4-FFF2-40B4-BE49-F238E27FC236}">
                <a16:creationId xmlns:a16="http://schemas.microsoft.com/office/drawing/2014/main" id="{B201EE81-7C00-41C6-9631-FAECBEEAD19B}"/>
              </a:ext>
            </a:extLst>
          </p:cNvPr>
          <p:cNvSpPr>
            <a:spLocks noGrp="1"/>
          </p:cNvSpPr>
          <p:nvPr>
            <p:ph type="title"/>
          </p:nvPr>
        </p:nvSpPr>
        <p:spPr/>
        <p:txBody>
          <a:bodyPr>
            <a:normAutofit fontScale="90000"/>
          </a:bodyPr>
          <a:lstStyle/>
          <a:p>
            <a:r>
              <a:rPr lang="en-US" dirty="0"/>
              <a:t>Cost of Capital from P/E Formula and Correction for Inflation</a:t>
            </a:r>
          </a:p>
        </p:txBody>
      </p:sp>
      <p:pic>
        <p:nvPicPr>
          <p:cNvPr id="2" name="Picture 1">
            <a:extLst>
              <a:ext uri="{FF2B5EF4-FFF2-40B4-BE49-F238E27FC236}">
                <a16:creationId xmlns:a16="http://schemas.microsoft.com/office/drawing/2014/main" id="{B29B177C-3213-4785-B4E7-A81ED8D90C69}"/>
              </a:ext>
            </a:extLst>
          </p:cNvPr>
          <p:cNvPicPr>
            <a:picLocks noChangeAspect="1"/>
          </p:cNvPicPr>
          <p:nvPr/>
        </p:nvPicPr>
        <p:blipFill>
          <a:blip r:embed="rId2"/>
          <a:stretch>
            <a:fillRect/>
          </a:stretch>
        </p:blipFill>
        <p:spPr>
          <a:xfrm>
            <a:off x="478697" y="3716323"/>
            <a:ext cx="8036653" cy="2910613"/>
          </a:xfrm>
          <a:prstGeom prst="rect">
            <a:avLst/>
          </a:prstGeom>
        </p:spPr>
      </p:pic>
    </p:spTree>
    <p:extLst>
      <p:ext uri="{BB962C8B-B14F-4D97-AF65-F5344CB8AC3E}">
        <p14:creationId xmlns:p14="http://schemas.microsoft.com/office/powerpoint/2010/main" val="203300430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5C0451E-B985-4506-A9BA-8D2336557634}"/>
              </a:ext>
            </a:extLst>
          </p:cNvPr>
          <p:cNvSpPr>
            <a:spLocks noGrp="1"/>
          </p:cNvSpPr>
          <p:nvPr>
            <p:ph idx="1"/>
          </p:nvPr>
        </p:nvSpPr>
        <p:spPr/>
        <p:txBody>
          <a:bodyPr/>
          <a:lstStyle/>
          <a:p>
            <a:r>
              <a:rPr lang="en-US" dirty="0"/>
              <a:t>Note differences in cost of capital and dependence on the expected growth rate</a:t>
            </a:r>
          </a:p>
          <a:p>
            <a:endParaRPr lang="en-US" dirty="0"/>
          </a:p>
        </p:txBody>
      </p:sp>
      <p:sp>
        <p:nvSpPr>
          <p:cNvPr id="3" name="Title 2">
            <a:extLst>
              <a:ext uri="{FF2B5EF4-FFF2-40B4-BE49-F238E27FC236}">
                <a16:creationId xmlns:a16="http://schemas.microsoft.com/office/drawing/2014/main" id="{657B8F2C-2A85-4F11-A046-C4E05EF49D78}"/>
              </a:ext>
            </a:extLst>
          </p:cNvPr>
          <p:cNvSpPr>
            <a:spLocks noGrp="1"/>
          </p:cNvSpPr>
          <p:nvPr>
            <p:ph type="title"/>
          </p:nvPr>
        </p:nvSpPr>
        <p:spPr/>
        <p:txBody>
          <a:bodyPr/>
          <a:lstStyle/>
          <a:p>
            <a:r>
              <a:rPr lang="en-US" dirty="0"/>
              <a:t>Cost of Capital from P/E Formula</a:t>
            </a:r>
          </a:p>
        </p:txBody>
      </p:sp>
      <p:pic>
        <p:nvPicPr>
          <p:cNvPr id="5" name="Picture 4">
            <a:extLst>
              <a:ext uri="{FF2B5EF4-FFF2-40B4-BE49-F238E27FC236}">
                <a16:creationId xmlns:a16="http://schemas.microsoft.com/office/drawing/2014/main" id="{FE117576-65E1-4BE2-85F1-1E8B22D73EA5}"/>
              </a:ext>
            </a:extLst>
          </p:cNvPr>
          <p:cNvPicPr>
            <a:picLocks noChangeAspect="1"/>
          </p:cNvPicPr>
          <p:nvPr/>
        </p:nvPicPr>
        <p:blipFill>
          <a:blip r:embed="rId2"/>
          <a:stretch>
            <a:fillRect/>
          </a:stretch>
        </p:blipFill>
        <p:spPr>
          <a:xfrm>
            <a:off x="1191582" y="2430681"/>
            <a:ext cx="6383677" cy="4351818"/>
          </a:xfrm>
          <a:prstGeom prst="rect">
            <a:avLst/>
          </a:prstGeom>
        </p:spPr>
      </p:pic>
    </p:spTree>
    <p:extLst>
      <p:ext uri="{BB962C8B-B14F-4D97-AF65-F5344CB8AC3E}">
        <p14:creationId xmlns:p14="http://schemas.microsoft.com/office/powerpoint/2010/main" val="124325655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E47086-9586-441F-B123-9954205B4D88}"/>
              </a:ext>
            </a:extLst>
          </p:cNvPr>
          <p:cNvSpPr>
            <a:spLocks noGrp="1"/>
          </p:cNvSpPr>
          <p:nvPr>
            <p:ph idx="1"/>
          </p:nvPr>
        </p:nvSpPr>
        <p:spPr/>
        <p:txBody>
          <a:bodyPr>
            <a:normAutofit fontScale="85000" lnSpcReduction="10000"/>
          </a:bodyPr>
          <a:lstStyle/>
          <a:p>
            <a:r>
              <a:rPr lang="en-US" dirty="0"/>
              <a:t>Say you have a company operating in a high inflation country and you measure returns, dividends and value.</a:t>
            </a:r>
          </a:p>
          <a:p>
            <a:r>
              <a:rPr lang="en-US" dirty="0"/>
              <a:t>Then, you simply re-state the earnings, cash flow and dividends into a hypothetical country where there is no inflation.</a:t>
            </a:r>
          </a:p>
          <a:p>
            <a:r>
              <a:rPr lang="en-US" dirty="0"/>
              <a:t>The re-stated dividends and the cost of capital for the no-inflation country provide the true P/E ratio.</a:t>
            </a:r>
          </a:p>
          <a:p>
            <a:r>
              <a:rPr lang="en-US" dirty="0"/>
              <a:t>You can compute all of your returns, dividends and book value for the inflated currency, but after you translate back with a Purchasing Power Parity exchange rate, the value of the dividends should be the same.</a:t>
            </a:r>
          </a:p>
        </p:txBody>
      </p:sp>
      <p:sp>
        <p:nvSpPr>
          <p:cNvPr id="3" name="Title 2">
            <a:extLst>
              <a:ext uri="{FF2B5EF4-FFF2-40B4-BE49-F238E27FC236}">
                <a16:creationId xmlns:a16="http://schemas.microsoft.com/office/drawing/2014/main" id="{E1301D4E-479F-47C4-BECD-A70D42D6177F}"/>
              </a:ext>
            </a:extLst>
          </p:cNvPr>
          <p:cNvSpPr>
            <a:spLocks noGrp="1"/>
          </p:cNvSpPr>
          <p:nvPr>
            <p:ph type="title"/>
          </p:nvPr>
        </p:nvSpPr>
        <p:spPr/>
        <p:txBody>
          <a:bodyPr>
            <a:normAutofit fontScale="90000"/>
          </a:bodyPr>
          <a:lstStyle/>
          <a:p>
            <a:r>
              <a:rPr lang="en-US" dirty="0"/>
              <a:t>Simple Proof that P/E should Reflect Values Adjusted for Inflation – Real Values</a:t>
            </a:r>
          </a:p>
        </p:txBody>
      </p:sp>
    </p:spTree>
    <p:extLst>
      <p:ext uri="{BB962C8B-B14F-4D97-AF65-F5344CB8AC3E}">
        <p14:creationId xmlns:p14="http://schemas.microsoft.com/office/powerpoint/2010/main" val="317987693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A22E348-CE4F-4399-ACB0-9B77C62FEA1B}"/>
              </a:ext>
            </a:extLst>
          </p:cNvPr>
          <p:cNvSpPr>
            <a:spLocks noGrp="1"/>
          </p:cNvSpPr>
          <p:nvPr>
            <p:ph idx="1"/>
          </p:nvPr>
        </p:nvSpPr>
        <p:spPr/>
        <p:txBody>
          <a:bodyPr>
            <a:normAutofit fontScale="70000" lnSpcReduction="20000"/>
          </a:bodyPr>
          <a:lstStyle/>
          <a:p>
            <a:r>
              <a:rPr lang="en-US" dirty="0"/>
              <a:t>Theory of inflation: if no growth except for inflation and constant nominal return that includes inflation, then income includes the rate of return with inflation as well as</a:t>
            </a:r>
          </a:p>
          <a:p>
            <a:endParaRPr lang="nl-NL" dirty="0"/>
          </a:p>
          <a:p>
            <a:r>
              <a:rPr lang="nl-NL" b="1" dirty="0"/>
              <a:t>P/E = [(ROE-g)/(k-g)] * [(1+inf)/(ROE-inf)]</a:t>
            </a:r>
          </a:p>
          <a:p>
            <a:endParaRPr lang="nl-NL" dirty="0"/>
          </a:p>
          <a:p>
            <a:r>
              <a:rPr lang="nl-NL" dirty="0"/>
              <a:t>This formula gives you the real P/E ratio from nominal inputs.</a:t>
            </a:r>
          </a:p>
          <a:p>
            <a:r>
              <a:rPr lang="nl-NL" dirty="0"/>
              <a:t>Observe P/E ratios that are understated in places with high inflation, because:</a:t>
            </a:r>
          </a:p>
          <a:p>
            <a:pPr lvl="1"/>
            <a:r>
              <a:rPr lang="nl-NL" dirty="0"/>
              <a:t>The E and the P are not measured at the same date – the E is a forward number and the P is today’s price.  When the E is reduced, the true P/E is higher.</a:t>
            </a:r>
          </a:p>
          <a:p>
            <a:pPr lvl="1"/>
            <a:r>
              <a:rPr lang="nl-NL" dirty="0"/>
              <a:t>The E does not measure the loss in value from assets that are measured at book value and must be replaced at market value. When the E is adjusted to reflect the increase in value, the observed P/E is less than the corrected P/E. 					</a:t>
            </a:r>
          </a:p>
          <a:p>
            <a:pPr marL="0" indent="0">
              <a:buNone/>
            </a:pPr>
            <a:endParaRPr lang="en-US" dirty="0"/>
          </a:p>
        </p:txBody>
      </p:sp>
      <p:sp>
        <p:nvSpPr>
          <p:cNvPr id="3" name="Title 2">
            <a:extLst>
              <a:ext uri="{FF2B5EF4-FFF2-40B4-BE49-F238E27FC236}">
                <a16:creationId xmlns:a16="http://schemas.microsoft.com/office/drawing/2014/main" id="{5AC4F998-D9CF-47F4-9DFA-03B858D12A13}"/>
              </a:ext>
            </a:extLst>
          </p:cNvPr>
          <p:cNvSpPr>
            <a:spLocks noGrp="1"/>
          </p:cNvSpPr>
          <p:nvPr>
            <p:ph type="title"/>
          </p:nvPr>
        </p:nvSpPr>
        <p:spPr/>
        <p:txBody>
          <a:bodyPr/>
          <a:lstStyle/>
          <a:p>
            <a:r>
              <a:rPr lang="en-US" dirty="0"/>
              <a:t>Including ROE with Inflation</a:t>
            </a:r>
          </a:p>
        </p:txBody>
      </p:sp>
    </p:spTree>
    <p:extLst>
      <p:ext uri="{BB962C8B-B14F-4D97-AF65-F5344CB8AC3E}">
        <p14:creationId xmlns:p14="http://schemas.microsoft.com/office/powerpoint/2010/main" val="14639344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28F541-A081-4207-A95F-62F81C9A0B3D}"/>
              </a:ext>
            </a:extLst>
          </p:cNvPr>
          <p:cNvSpPr>
            <a:spLocks noGrp="1"/>
          </p:cNvSpPr>
          <p:nvPr>
            <p:ph type="title"/>
          </p:nvPr>
        </p:nvSpPr>
        <p:spPr/>
        <p:txBody>
          <a:bodyPr/>
          <a:lstStyle/>
          <a:p>
            <a:r>
              <a:rPr lang="en-US" dirty="0"/>
              <a:t>Beta with Tax Adjustment</a:t>
            </a:r>
          </a:p>
        </p:txBody>
      </p:sp>
      <p:pic>
        <p:nvPicPr>
          <p:cNvPr id="5" name="Picture 4">
            <a:extLst>
              <a:ext uri="{FF2B5EF4-FFF2-40B4-BE49-F238E27FC236}">
                <a16:creationId xmlns:a16="http://schemas.microsoft.com/office/drawing/2014/main" id="{CD54FC1F-D7C2-4CE6-B9E8-9B7CBC0AC20F}"/>
              </a:ext>
            </a:extLst>
          </p:cNvPr>
          <p:cNvPicPr>
            <a:picLocks noChangeAspect="1"/>
          </p:cNvPicPr>
          <p:nvPr/>
        </p:nvPicPr>
        <p:blipFill>
          <a:blip r:embed="rId2"/>
          <a:stretch>
            <a:fillRect/>
          </a:stretch>
        </p:blipFill>
        <p:spPr>
          <a:xfrm>
            <a:off x="0" y="1448113"/>
            <a:ext cx="9144000" cy="2548610"/>
          </a:xfrm>
          <a:prstGeom prst="rect">
            <a:avLst/>
          </a:prstGeom>
        </p:spPr>
      </p:pic>
    </p:spTree>
    <p:extLst>
      <p:ext uri="{BB962C8B-B14F-4D97-AF65-F5344CB8AC3E}">
        <p14:creationId xmlns:p14="http://schemas.microsoft.com/office/powerpoint/2010/main" val="39996755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48EFD6-06E9-4599-811F-8DB6F82A68AD}"/>
              </a:ext>
            </a:extLst>
          </p:cNvPr>
          <p:cNvSpPr>
            <a:spLocks noGrp="1"/>
          </p:cNvSpPr>
          <p:nvPr>
            <p:ph idx="1"/>
          </p:nvPr>
        </p:nvSpPr>
        <p:spPr/>
        <p:txBody>
          <a:bodyPr>
            <a:normAutofit fontScale="70000" lnSpcReduction="20000"/>
          </a:bodyPr>
          <a:lstStyle/>
          <a:p>
            <a:r>
              <a:rPr lang="en-US" dirty="0"/>
              <a:t>The value driver does not work if there is inflation – even a little inflation.</a:t>
            </a:r>
          </a:p>
          <a:p>
            <a:r>
              <a:rPr lang="en-US" dirty="0"/>
              <a:t>Steps</a:t>
            </a:r>
          </a:p>
          <a:p>
            <a:pPr lvl="1"/>
            <a:r>
              <a:rPr lang="en-US" dirty="0"/>
              <a:t>Adjust the earnings for loss in investment value</a:t>
            </a:r>
          </a:p>
          <a:p>
            <a:pPr lvl="1"/>
            <a:r>
              <a:rPr lang="en-US" dirty="0"/>
              <a:t>Adjust the earnings for inflation</a:t>
            </a:r>
          </a:p>
          <a:p>
            <a:pPr lvl="1"/>
            <a:r>
              <a:rPr lang="en-US" dirty="0"/>
              <a:t>Use nominal ROE and Cost of Capital</a:t>
            </a:r>
          </a:p>
          <a:p>
            <a:r>
              <a:rPr lang="en-US" dirty="0"/>
              <a:t>Example:</a:t>
            </a:r>
          </a:p>
          <a:p>
            <a:pPr lvl="1"/>
            <a:r>
              <a:rPr lang="en-US" dirty="0"/>
              <a:t>P/E for S&amp;P 500 is 25</a:t>
            </a:r>
          </a:p>
          <a:p>
            <a:pPr lvl="1"/>
            <a:r>
              <a:rPr lang="en-US" dirty="0"/>
              <a:t>Inflation is 2%</a:t>
            </a:r>
          </a:p>
          <a:p>
            <a:pPr lvl="1"/>
            <a:r>
              <a:rPr lang="en-US" dirty="0"/>
              <a:t>Book Value per Share is 12.5</a:t>
            </a:r>
          </a:p>
          <a:p>
            <a:pPr lvl="1"/>
            <a:r>
              <a:rPr lang="en-US" dirty="0"/>
              <a:t>EPS is 2</a:t>
            </a:r>
          </a:p>
          <a:p>
            <a:pPr lvl="1"/>
            <a:r>
              <a:rPr lang="en-US" dirty="0"/>
              <a:t>ROE is 16%</a:t>
            </a:r>
          </a:p>
          <a:p>
            <a:pPr lvl="1"/>
            <a:r>
              <a:rPr lang="en-US" dirty="0"/>
              <a:t>Then the adjusted P/E for the analysis is:</a:t>
            </a:r>
          </a:p>
          <a:p>
            <a:pPr lvl="2"/>
            <a:r>
              <a:rPr lang="en-US" dirty="0"/>
              <a:t>First, adjust for loss in investment value 12.5 * .02</a:t>
            </a:r>
          </a:p>
          <a:p>
            <a:pPr lvl="2"/>
            <a:r>
              <a:rPr lang="en-US" dirty="0"/>
              <a:t>Second, adjust for earnings in real terms </a:t>
            </a:r>
          </a:p>
          <a:p>
            <a:pPr lvl="1"/>
            <a:r>
              <a:rPr lang="en-US" dirty="0"/>
              <a:t>When you are finished, the corrected P/E </a:t>
            </a:r>
          </a:p>
        </p:txBody>
      </p:sp>
      <p:sp>
        <p:nvSpPr>
          <p:cNvPr id="3" name="Title 2">
            <a:extLst>
              <a:ext uri="{FF2B5EF4-FFF2-40B4-BE49-F238E27FC236}">
                <a16:creationId xmlns:a16="http://schemas.microsoft.com/office/drawing/2014/main" id="{94CA3B1A-78AE-4DD2-AC4D-62D7536FCA58}"/>
              </a:ext>
            </a:extLst>
          </p:cNvPr>
          <p:cNvSpPr>
            <a:spLocks noGrp="1"/>
          </p:cNvSpPr>
          <p:nvPr>
            <p:ph type="title"/>
          </p:nvPr>
        </p:nvSpPr>
        <p:spPr/>
        <p:txBody>
          <a:bodyPr/>
          <a:lstStyle/>
          <a:p>
            <a:r>
              <a:rPr lang="en-US" dirty="0"/>
              <a:t>Inflation Can Be Tricky</a:t>
            </a:r>
          </a:p>
        </p:txBody>
      </p:sp>
    </p:spTree>
    <p:extLst>
      <p:ext uri="{BB962C8B-B14F-4D97-AF65-F5344CB8AC3E}">
        <p14:creationId xmlns:p14="http://schemas.microsoft.com/office/powerpoint/2010/main" val="58360301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582A1B-2EE7-4431-BCC7-35AE2EF0C3AD}"/>
              </a:ext>
            </a:extLst>
          </p:cNvPr>
          <p:cNvSpPr>
            <a:spLocks noGrp="1"/>
          </p:cNvSpPr>
          <p:nvPr>
            <p:ph idx="1"/>
          </p:nvPr>
        </p:nvSpPr>
        <p:spPr>
          <a:xfrm>
            <a:off x="628650" y="1263192"/>
            <a:ext cx="7949742" cy="1187777"/>
          </a:xfrm>
        </p:spPr>
        <p:txBody>
          <a:bodyPr>
            <a:normAutofit fontScale="92500" lnSpcReduction="20000"/>
          </a:bodyPr>
          <a:lstStyle/>
          <a:p>
            <a:r>
              <a:rPr lang="en-US" dirty="0"/>
              <a:t>There is more sensitivity to ROE in the inflation case and the case with zero growth results in value that declines. </a:t>
            </a:r>
          </a:p>
        </p:txBody>
      </p:sp>
      <p:sp>
        <p:nvSpPr>
          <p:cNvPr id="3" name="Title 2">
            <a:extLst>
              <a:ext uri="{FF2B5EF4-FFF2-40B4-BE49-F238E27FC236}">
                <a16:creationId xmlns:a16="http://schemas.microsoft.com/office/drawing/2014/main" id="{6BB5BEAB-55F5-4CF7-9C86-9AFF76F4AB4C}"/>
              </a:ext>
            </a:extLst>
          </p:cNvPr>
          <p:cNvSpPr>
            <a:spLocks noGrp="1"/>
          </p:cNvSpPr>
          <p:nvPr>
            <p:ph type="title"/>
          </p:nvPr>
        </p:nvSpPr>
        <p:spPr/>
        <p:txBody>
          <a:bodyPr>
            <a:normAutofit fontScale="90000"/>
          </a:bodyPr>
          <a:lstStyle/>
          <a:p>
            <a:r>
              <a:rPr lang="en-US" dirty="0"/>
              <a:t>With Inflation, the Sensitivity is more extreme</a:t>
            </a:r>
          </a:p>
        </p:txBody>
      </p:sp>
      <p:pic>
        <p:nvPicPr>
          <p:cNvPr id="2" name="Picture 1">
            <a:extLst>
              <a:ext uri="{FF2B5EF4-FFF2-40B4-BE49-F238E27FC236}">
                <a16:creationId xmlns:a16="http://schemas.microsoft.com/office/drawing/2014/main" id="{C1623F6D-5B82-44B2-8CBE-6D562F052AFB}"/>
              </a:ext>
            </a:extLst>
          </p:cNvPr>
          <p:cNvPicPr>
            <a:picLocks noChangeAspect="1"/>
          </p:cNvPicPr>
          <p:nvPr/>
        </p:nvPicPr>
        <p:blipFill>
          <a:blip r:embed="rId2"/>
          <a:stretch>
            <a:fillRect/>
          </a:stretch>
        </p:blipFill>
        <p:spPr>
          <a:xfrm>
            <a:off x="284593" y="2450969"/>
            <a:ext cx="4318928" cy="3143173"/>
          </a:xfrm>
          <a:prstGeom prst="rect">
            <a:avLst/>
          </a:prstGeom>
        </p:spPr>
      </p:pic>
      <p:pic>
        <p:nvPicPr>
          <p:cNvPr id="8" name="Picture 7">
            <a:extLst>
              <a:ext uri="{FF2B5EF4-FFF2-40B4-BE49-F238E27FC236}">
                <a16:creationId xmlns:a16="http://schemas.microsoft.com/office/drawing/2014/main" id="{FA480448-549E-41BE-A700-40685F8DFB50}"/>
              </a:ext>
            </a:extLst>
          </p:cNvPr>
          <p:cNvPicPr>
            <a:picLocks noChangeAspect="1"/>
          </p:cNvPicPr>
          <p:nvPr/>
        </p:nvPicPr>
        <p:blipFill>
          <a:blip r:embed="rId3"/>
          <a:stretch>
            <a:fillRect/>
          </a:stretch>
        </p:blipFill>
        <p:spPr>
          <a:xfrm>
            <a:off x="4723917" y="2450969"/>
            <a:ext cx="4318929" cy="3143173"/>
          </a:xfrm>
          <a:prstGeom prst="rect">
            <a:avLst/>
          </a:prstGeom>
        </p:spPr>
      </p:pic>
    </p:spTree>
    <p:extLst>
      <p:ext uri="{BB962C8B-B14F-4D97-AF65-F5344CB8AC3E}">
        <p14:creationId xmlns:p14="http://schemas.microsoft.com/office/powerpoint/2010/main" val="89493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934FEC-6E45-49A7-88FF-DCC6D4D51666}"/>
              </a:ext>
            </a:extLst>
          </p:cNvPr>
          <p:cNvPicPr>
            <a:picLocks noChangeAspect="1"/>
          </p:cNvPicPr>
          <p:nvPr/>
        </p:nvPicPr>
        <p:blipFill>
          <a:blip r:embed="rId2"/>
          <a:stretch>
            <a:fillRect/>
          </a:stretch>
        </p:blipFill>
        <p:spPr>
          <a:xfrm>
            <a:off x="4637316" y="3129851"/>
            <a:ext cx="3878033" cy="2090546"/>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Content Placeholder 1">
            <a:extLst>
              <a:ext uri="{FF2B5EF4-FFF2-40B4-BE49-F238E27FC236}">
                <a16:creationId xmlns:a16="http://schemas.microsoft.com/office/drawing/2014/main" id="{510948BB-546B-4AD7-A82E-35AD8DDA94A8}"/>
              </a:ext>
            </a:extLst>
          </p:cNvPr>
          <p:cNvSpPr>
            <a:spLocks noGrp="1"/>
          </p:cNvSpPr>
          <p:nvPr>
            <p:ph idx="1"/>
          </p:nvPr>
        </p:nvSpPr>
        <p:spPr>
          <a:xfrm>
            <a:off x="628650" y="2173288"/>
            <a:ext cx="2702378" cy="3639684"/>
          </a:xfrm>
        </p:spPr>
        <p:txBody>
          <a:bodyPr vert="horz" lIns="91440" tIns="45720" rIns="91440" bIns="45720" rtlCol="0" anchor="ctr">
            <a:normAutofit fontScale="92500"/>
          </a:bodyPr>
          <a:lstStyle/>
          <a:p>
            <a:r>
              <a:rPr lang="en-US" sz="2400" dirty="0">
                <a:latin typeface="+mn-lt"/>
                <a:cs typeface="+mn-cs"/>
              </a:rPr>
              <a:t>Look at Different Methods of Valuation</a:t>
            </a:r>
          </a:p>
          <a:p>
            <a:pPr lvl="1"/>
            <a:r>
              <a:rPr lang="en-US" sz="2400" dirty="0">
                <a:latin typeface="+mn-lt"/>
                <a:cs typeface="+mn-cs"/>
              </a:rPr>
              <a:t>Recognize that there is not a precise number</a:t>
            </a:r>
          </a:p>
          <a:p>
            <a:pPr lvl="1"/>
            <a:r>
              <a:rPr lang="en-US" sz="2400" dirty="0">
                <a:latin typeface="+mn-lt"/>
                <a:cs typeface="+mn-cs"/>
              </a:rPr>
              <a:t>Recognize that there is not a single method, but many</a:t>
            </a:r>
          </a:p>
          <a:p>
            <a:pPr lvl="1"/>
            <a:endParaRPr lang="en-US" sz="2400" dirty="0">
              <a:latin typeface="+mn-lt"/>
              <a:cs typeface="+mn-cs"/>
            </a:endParaRPr>
          </a:p>
        </p:txBody>
      </p:sp>
      <p:sp>
        <p:nvSpPr>
          <p:cNvPr id="3" name="Title 2">
            <a:extLst>
              <a:ext uri="{FF2B5EF4-FFF2-40B4-BE49-F238E27FC236}">
                <a16:creationId xmlns:a16="http://schemas.microsoft.com/office/drawing/2014/main" id="{1F416C4E-806A-4113-88EA-9BD559D1B69E}"/>
              </a:ext>
            </a:extLst>
          </p:cNvPr>
          <p:cNvSpPr>
            <a:spLocks noGrp="1"/>
          </p:cNvSpPr>
          <p:nvPr>
            <p:ph type="title"/>
          </p:nvPr>
        </p:nvSpPr>
        <p:spPr>
          <a:xfrm>
            <a:off x="628650" y="365126"/>
            <a:ext cx="4005453" cy="1146176"/>
          </a:xfrm>
        </p:spPr>
        <p:txBody>
          <a:bodyPr vert="horz" lIns="91440" tIns="45720" rIns="91440" bIns="45720" rtlCol="0" anchor="ctr">
            <a:noAutofit/>
          </a:bodyPr>
          <a:lstStyle/>
          <a:p>
            <a:r>
              <a:rPr lang="en-US" sz="4000" dirty="0">
                <a:cs typeface="+mj-cs"/>
              </a:rPr>
              <a:t>Football Field Data Example</a:t>
            </a:r>
          </a:p>
        </p:txBody>
      </p:sp>
    </p:spTree>
    <p:extLst>
      <p:ext uri="{BB962C8B-B14F-4D97-AF65-F5344CB8AC3E}">
        <p14:creationId xmlns:p14="http://schemas.microsoft.com/office/powerpoint/2010/main" val="409640670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084F3F-9E9F-457A-92CB-CF29321A7FEC}"/>
              </a:ext>
            </a:extLst>
          </p:cNvPr>
          <p:cNvSpPr>
            <a:spLocks noGrp="1"/>
          </p:cNvSpPr>
          <p:nvPr>
            <p:ph idx="1"/>
          </p:nvPr>
        </p:nvSpPr>
        <p:spPr/>
        <p:txBody>
          <a:bodyPr/>
          <a:lstStyle/>
          <a:p>
            <a:r>
              <a:rPr lang="en-US" dirty="0"/>
              <a:t>The cost of equity depends a lot on the future growth estimates and when the growth will become stable.</a:t>
            </a:r>
          </a:p>
          <a:p>
            <a:endParaRPr lang="en-US" dirty="0"/>
          </a:p>
        </p:txBody>
      </p:sp>
      <p:sp>
        <p:nvSpPr>
          <p:cNvPr id="3" name="Title 2">
            <a:extLst>
              <a:ext uri="{FF2B5EF4-FFF2-40B4-BE49-F238E27FC236}">
                <a16:creationId xmlns:a16="http://schemas.microsoft.com/office/drawing/2014/main" id="{353E3B6B-67A0-4CDA-A2FD-D216E7419343}"/>
              </a:ext>
            </a:extLst>
          </p:cNvPr>
          <p:cNvSpPr>
            <a:spLocks noGrp="1"/>
          </p:cNvSpPr>
          <p:nvPr>
            <p:ph type="title"/>
          </p:nvPr>
        </p:nvSpPr>
        <p:spPr/>
        <p:txBody>
          <a:bodyPr/>
          <a:lstStyle/>
          <a:p>
            <a:r>
              <a:rPr lang="en-US" dirty="0"/>
              <a:t>Estimate of Cost of Equity from P/E Ratio</a:t>
            </a:r>
          </a:p>
        </p:txBody>
      </p:sp>
      <p:pic>
        <p:nvPicPr>
          <p:cNvPr id="5" name="Picture 4">
            <a:extLst>
              <a:ext uri="{FF2B5EF4-FFF2-40B4-BE49-F238E27FC236}">
                <a16:creationId xmlns:a16="http://schemas.microsoft.com/office/drawing/2014/main" id="{4FAA7BC4-B626-4CC9-BBEC-48F489085697}"/>
              </a:ext>
            </a:extLst>
          </p:cNvPr>
          <p:cNvPicPr>
            <a:picLocks noChangeAspect="1"/>
          </p:cNvPicPr>
          <p:nvPr/>
        </p:nvPicPr>
        <p:blipFill>
          <a:blip r:embed="rId2"/>
          <a:stretch>
            <a:fillRect/>
          </a:stretch>
        </p:blipFill>
        <p:spPr>
          <a:xfrm>
            <a:off x="1051145" y="2785932"/>
            <a:ext cx="6146609" cy="3706941"/>
          </a:xfrm>
          <a:prstGeom prst="rect">
            <a:avLst/>
          </a:prstGeom>
        </p:spPr>
      </p:pic>
    </p:spTree>
    <p:extLst>
      <p:ext uri="{BB962C8B-B14F-4D97-AF65-F5344CB8AC3E}">
        <p14:creationId xmlns:p14="http://schemas.microsoft.com/office/powerpoint/2010/main" val="149437141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528579-C1F7-4991-B422-FDBDC716A435}"/>
              </a:ext>
            </a:extLst>
          </p:cNvPr>
          <p:cNvSpPr>
            <a:spLocks noGrp="1"/>
          </p:cNvSpPr>
          <p:nvPr>
            <p:ph idx="1"/>
          </p:nvPr>
        </p:nvSpPr>
        <p:spPr/>
        <p:txBody>
          <a:bodyPr>
            <a:normAutofit fontScale="77500" lnSpcReduction="20000"/>
          </a:bodyPr>
          <a:lstStyle/>
          <a:p>
            <a:r>
              <a:rPr lang="en-US" dirty="0"/>
              <a:t>The final method uses the formula:</a:t>
            </a:r>
          </a:p>
          <a:p>
            <a:r>
              <a:rPr lang="en-US" dirty="0"/>
              <a:t>P/B = (ROE-g)/(k-g)</a:t>
            </a:r>
          </a:p>
          <a:p>
            <a:r>
              <a:rPr lang="en-US" dirty="0"/>
              <a:t>When the P/B = 1, then the ROE = k</a:t>
            </a:r>
          </a:p>
          <a:p>
            <a:r>
              <a:rPr lang="en-US" dirty="0"/>
              <a:t>1 = (ROE-g)/(k-g)</a:t>
            </a:r>
          </a:p>
          <a:p>
            <a:r>
              <a:rPr lang="en-US" dirty="0"/>
              <a:t>k-g = ROE –g</a:t>
            </a:r>
          </a:p>
          <a:p>
            <a:r>
              <a:rPr lang="en-US" dirty="0"/>
              <a:t>k= ROE</a:t>
            </a:r>
          </a:p>
          <a:p>
            <a:r>
              <a:rPr lang="en-US" dirty="0"/>
              <a:t>A regression equation of P/B = ROE can be created </a:t>
            </a:r>
          </a:p>
          <a:p>
            <a:r>
              <a:rPr lang="en-US" dirty="0"/>
              <a:t>P/B = A + B x ROE</a:t>
            </a:r>
          </a:p>
          <a:p>
            <a:r>
              <a:rPr lang="en-US" dirty="0"/>
              <a:t>When P/B = 1, then 1=A + B x ROE</a:t>
            </a:r>
          </a:p>
          <a:p>
            <a:r>
              <a:rPr lang="en-US" dirty="0"/>
              <a:t>or</a:t>
            </a:r>
          </a:p>
          <a:p>
            <a:endParaRPr lang="en-US" dirty="0"/>
          </a:p>
          <a:p>
            <a:r>
              <a:rPr lang="en-US" b="1" dirty="0"/>
              <a:t>ROE = (1-A)/B, which is an estimate of k</a:t>
            </a:r>
          </a:p>
          <a:p>
            <a:endParaRPr lang="en-US" dirty="0"/>
          </a:p>
        </p:txBody>
      </p:sp>
      <p:sp>
        <p:nvSpPr>
          <p:cNvPr id="3" name="Title 2">
            <a:extLst>
              <a:ext uri="{FF2B5EF4-FFF2-40B4-BE49-F238E27FC236}">
                <a16:creationId xmlns:a16="http://schemas.microsoft.com/office/drawing/2014/main" id="{4AA1BF0D-CF35-49B9-9473-E5C5E611553A}"/>
              </a:ext>
            </a:extLst>
          </p:cNvPr>
          <p:cNvSpPr>
            <a:spLocks noGrp="1"/>
          </p:cNvSpPr>
          <p:nvPr>
            <p:ph type="title"/>
          </p:nvPr>
        </p:nvSpPr>
        <p:spPr/>
        <p:txBody>
          <a:bodyPr/>
          <a:lstStyle/>
          <a:p>
            <a:r>
              <a:rPr lang="en-US" dirty="0"/>
              <a:t>P/B and ROE Regression</a:t>
            </a:r>
          </a:p>
        </p:txBody>
      </p:sp>
    </p:spTree>
    <p:extLst>
      <p:ext uri="{BB962C8B-B14F-4D97-AF65-F5344CB8AC3E}">
        <p14:creationId xmlns:p14="http://schemas.microsoft.com/office/powerpoint/2010/main" val="164704151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E0C5D3-0274-439C-ABEE-8DAD58282B0C}"/>
              </a:ext>
            </a:extLst>
          </p:cNvPr>
          <p:cNvSpPr>
            <a:spLocks noGrp="1"/>
          </p:cNvSpPr>
          <p:nvPr>
            <p:ph idx="1"/>
          </p:nvPr>
        </p:nvSpPr>
        <p:spPr>
          <a:xfrm>
            <a:off x="83891" y="1263193"/>
            <a:ext cx="8883940" cy="1270282"/>
          </a:xfrm>
        </p:spPr>
        <p:txBody>
          <a:bodyPr>
            <a:normAutofit lnSpcReduction="10000"/>
          </a:bodyPr>
          <a:lstStyle/>
          <a:p>
            <a:r>
              <a:rPr lang="en-US" dirty="0"/>
              <a:t>The P/B ratio is not much above 1 for insurance companies which suggests that cost of capital is not much lower than ROE.</a:t>
            </a:r>
          </a:p>
          <a:p>
            <a:endParaRPr lang="en-US" dirty="0"/>
          </a:p>
        </p:txBody>
      </p:sp>
      <p:sp>
        <p:nvSpPr>
          <p:cNvPr id="3" name="Title 2">
            <a:extLst>
              <a:ext uri="{FF2B5EF4-FFF2-40B4-BE49-F238E27FC236}">
                <a16:creationId xmlns:a16="http://schemas.microsoft.com/office/drawing/2014/main" id="{85A1CB59-C0AD-4E71-A068-0F0BA0862441}"/>
              </a:ext>
            </a:extLst>
          </p:cNvPr>
          <p:cNvSpPr>
            <a:spLocks noGrp="1"/>
          </p:cNvSpPr>
          <p:nvPr>
            <p:ph type="title"/>
          </p:nvPr>
        </p:nvSpPr>
        <p:spPr/>
        <p:txBody>
          <a:bodyPr>
            <a:normAutofit fontScale="90000"/>
          </a:bodyPr>
          <a:lstStyle/>
          <a:p>
            <a:r>
              <a:rPr lang="en-US" dirty="0"/>
              <a:t>Insurance Companies: Note the Relation Between ROE and P/B </a:t>
            </a:r>
          </a:p>
        </p:txBody>
      </p:sp>
      <p:pic>
        <p:nvPicPr>
          <p:cNvPr id="5" name="Picture 4">
            <a:extLst>
              <a:ext uri="{FF2B5EF4-FFF2-40B4-BE49-F238E27FC236}">
                <a16:creationId xmlns:a16="http://schemas.microsoft.com/office/drawing/2014/main" id="{750AD07C-F97A-4A90-B232-3E761DB7A57C}"/>
              </a:ext>
            </a:extLst>
          </p:cNvPr>
          <p:cNvPicPr>
            <a:picLocks noChangeAspect="1"/>
          </p:cNvPicPr>
          <p:nvPr/>
        </p:nvPicPr>
        <p:blipFill>
          <a:blip r:embed="rId2"/>
          <a:stretch>
            <a:fillRect/>
          </a:stretch>
        </p:blipFill>
        <p:spPr>
          <a:xfrm>
            <a:off x="1347416" y="2533475"/>
            <a:ext cx="6449168" cy="4206317"/>
          </a:xfrm>
          <a:prstGeom prst="rect">
            <a:avLst/>
          </a:prstGeom>
        </p:spPr>
      </p:pic>
    </p:spTree>
    <p:extLst>
      <p:ext uri="{BB962C8B-B14F-4D97-AF65-F5344CB8AC3E}">
        <p14:creationId xmlns:p14="http://schemas.microsoft.com/office/powerpoint/2010/main" val="159451603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C66219-EC89-4ADF-AC0E-4BFF2CB55FD6}"/>
              </a:ext>
            </a:extLst>
          </p:cNvPr>
          <p:cNvSpPr>
            <a:spLocks noGrp="1"/>
          </p:cNvSpPr>
          <p:nvPr>
            <p:ph idx="1"/>
          </p:nvPr>
        </p:nvSpPr>
        <p:spPr>
          <a:xfrm>
            <a:off x="628649" y="1263193"/>
            <a:ext cx="8070733" cy="1345784"/>
          </a:xfrm>
        </p:spPr>
        <p:txBody>
          <a:bodyPr>
            <a:normAutofit lnSpcReduction="10000"/>
          </a:bodyPr>
          <a:lstStyle/>
          <a:p>
            <a:r>
              <a:rPr lang="en-US" dirty="0"/>
              <a:t>Note two things.  First, the cost of capital is higher for insurance companies than for many other companies.</a:t>
            </a:r>
          </a:p>
          <a:p>
            <a:endParaRPr lang="en-US" dirty="0"/>
          </a:p>
        </p:txBody>
      </p:sp>
      <p:sp>
        <p:nvSpPr>
          <p:cNvPr id="3" name="Title 2">
            <a:extLst>
              <a:ext uri="{FF2B5EF4-FFF2-40B4-BE49-F238E27FC236}">
                <a16:creationId xmlns:a16="http://schemas.microsoft.com/office/drawing/2014/main" id="{80B664A4-59A7-454A-82BB-3B554689B18C}"/>
              </a:ext>
            </a:extLst>
          </p:cNvPr>
          <p:cNvSpPr>
            <a:spLocks noGrp="1"/>
          </p:cNvSpPr>
          <p:nvPr>
            <p:ph type="title"/>
          </p:nvPr>
        </p:nvSpPr>
        <p:spPr/>
        <p:txBody>
          <a:bodyPr>
            <a:normAutofit fontScale="90000"/>
          </a:bodyPr>
          <a:lstStyle/>
          <a:p>
            <a:r>
              <a:rPr lang="en-US" dirty="0"/>
              <a:t>Cost of Capital for Insurance Companies Using P/B and ROE Regression</a:t>
            </a:r>
          </a:p>
        </p:txBody>
      </p:sp>
      <p:pic>
        <p:nvPicPr>
          <p:cNvPr id="5" name="Picture 4">
            <a:extLst>
              <a:ext uri="{FF2B5EF4-FFF2-40B4-BE49-F238E27FC236}">
                <a16:creationId xmlns:a16="http://schemas.microsoft.com/office/drawing/2014/main" id="{4FE0A740-88EC-465B-A18B-E068D32D1AAB}"/>
              </a:ext>
            </a:extLst>
          </p:cNvPr>
          <p:cNvPicPr>
            <a:picLocks noChangeAspect="1"/>
          </p:cNvPicPr>
          <p:nvPr/>
        </p:nvPicPr>
        <p:blipFill>
          <a:blip r:embed="rId2"/>
          <a:stretch>
            <a:fillRect/>
          </a:stretch>
        </p:blipFill>
        <p:spPr>
          <a:xfrm>
            <a:off x="360508" y="2608977"/>
            <a:ext cx="7197973" cy="4101258"/>
          </a:xfrm>
          <a:prstGeom prst="rect">
            <a:avLst/>
          </a:prstGeom>
        </p:spPr>
      </p:pic>
    </p:spTree>
    <p:extLst>
      <p:ext uri="{BB962C8B-B14F-4D97-AF65-F5344CB8AC3E}">
        <p14:creationId xmlns:p14="http://schemas.microsoft.com/office/powerpoint/2010/main" val="151472110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3C28F1-6DEE-4310-A088-13A4A1079DE3}"/>
              </a:ext>
            </a:extLst>
          </p:cNvPr>
          <p:cNvSpPr>
            <a:spLocks noGrp="1"/>
          </p:cNvSpPr>
          <p:nvPr>
            <p:ph idx="1"/>
          </p:nvPr>
        </p:nvSpPr>
        <p:spPr>
          <a:xfrm>
            <a:off x="628650" y="1263192"/>
            <a:ext cx="7919732" cy="1782012"/>
          </a:xfrm>
        </p:spPr>
        <p:txBody>
          <a:bodyPr>
            <a:normAutofit fontScale="62500" lnSpcReduction="20000"/>
          </a:bodyPr>
          <a:lstStyle/>
          <a:p>
            <a:r>
              <a:rPr lang="en-US" dirty="0"/>
              <a:t>This sort of analysis requires similar companies – you cannot do this for Dow 30 for example.</a:t>
            </a:r>
          </a:p>
          <a:p>
            <a:r>
              <a:rPr lang="en-US" dirty="0"/>
              <a:t>Formula is M/B = (ROE-g)/(k-g)</a:t>
            </a:r>
          </a:p>
          <a:p>
            <a:r>
              <a:rPr lang="en-US" dirty="0"/>
              <a:t>When the M/B = 1, then the ROE = k no matter what the g. For utilities cost is 5.1% to 4.88% depending on regression assumption.</a:t>
            </a:r>
          </a:p>
          <a:p>
            <a:r>
              <a:rPr lang="en-US" dirty="0"/>
              <a:t>Re-arrange k = (ROE-g)/M/B + g</a:t>
            </a:r>
          </a:p>
          <a:p>
            <a:endParaRPr lang="en-US" dirty="0"/>
          </a:p>
        </p:txBody>
      </p:sp>
      <p:sp>
        <p:nvSpPr>
          <p:cNvPr id="3" name="Title 2">
            <a:extLst>
              <a:ext uri="{FF2B5EF4-FFF2-40B4-BE49-F238E27FC236}">
                <a16:creationId xmlns:a16="http://schemas.microsoft.com/office/drawing/2014/main" id="{DD2FC151-2BF8-4625-AB50-CB5E043E2361}"/>
              </a:ext>
            </a:extLst>
          </p:cNvPr>
          <p:cNvSpPr>
            <a:spLocks noGrp="1"/>
          </p:cNvSpPr>
          <p:nvPr>
            <p:ph type="title"/>
          </p:nvPr>
        </p:nvSpPr>
        <p:spPr/>
        <p:txBody>
          <a:bodyPr>
            <a:normAutofit fontScale="90000"/>
          </a:bodyPr>
          <a:lstStyle/>
          <a:p>
            <a:r>
              <a:rPr lang="en-US" dirty="0"/>
              <a:t>Using Idea that when M/B = 1, ROE = Cost of Equity</a:t>
            </a:r>
          </a:p>
        </p:txBody>
      </p:sp>
      <p:pic>
        <p:nvPicPr>
          <p:cNvPr id="5" name="Picture 4">
            <a:extLst>
              <a:ext uri="{FF2B5EF4-FFF2-40B4-BE49-F238E27FC236}">
                <a16:creationId xmlns:a16="http://schemas.microsoft.com/office/drawing/2014/main" id="{E7778BFE-F29A-47B0-A494-2AB1D509E42A}"/>
              </a:ext>
            </a:extLst>
          </p:cNvPr>
          <p:cNvPicPr>
            <a:picLocks noChangeAspect="1"/>
          </p:cNvPicPr>
          <p:nvPr/>
        </p:nvPicPr>
        <p:blipFill>
          <a:blip r:embed="rId2"/>
          <a:stretch>
            <a:fillRect/>
          </a:stretch>
        </p:blipFill>
        <p:spPr>
          <a:xfrm>
            <a:off x="1519544" y="3393265"/>
            <a:ext cx="5569154" cy="3464735"/>
          </a:xfrm>
          <a:prstGeom prst="rect">
            <a:avLst/>
          </a:prstGeom>
        </p:spPr>
      </p:pic>
    </p:spTree>
    <p:extLst>
      <p:ext uri="{BB962C8B-B14F-4D97-AF65-F5344CB8AC3E}">
        <p14:creationId xmlns:p14="http://schemas.microsoft.com/office/powerpoint/2010/main" val="359848985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AE5DEB-F83F-46A5-9762-1EC545F22EB3}"/>
              </a:ext>
            </a:extLst>
          </p:cNvPr>
          <p:cNvSpPr>
            <a:spLocks noGrp="1"/>
          </p:cNvSpPr>
          <p:nvPr>
            <p:ph idx="1"/>
          </p:nvPr>
        </p:nvSpPr>
        <p:spPr/>
        <p:txBody>
          <a:bodyPr>
            <a:normAutofit fontScale="92500" lnSpcReduction="10000"/>
          </a:bodyPr>
          <a:lstStyle/>
          <a:p>
            <a:r>
              <a:rPr lang="en-US" dirty="0"/>
              <a:t>76% of respondents use the CAPM almost always or always. No other method comes close. Notably, only 4% of respondents use the </a:t>
            </a:r>
            <a:r>
              <a:rPr lang="en-US" dirty="0" err="1"/>
              <a:t>Fama</a:t>
            </a:r>
            <a:r>
              <a:rPr lang="en-US" dirty="0"/>
              <a:t> and French (1993) three-factor model that is so popular in academic research. </a:t>
            </a:r>
          </a:p>
          <a:p>
            <a:r>
              <a:rPr lang="en-US" dirty="0"/>
              <a:t>The cost of equity is typically viewed as being represented by a risk-free rate plus a risk premium (as in the CAPM). </a:t>
            </a:r>
          </a:p>
          <a:p>
            <a:r>
              <a:rPr lang="en-US" dirty="0"/>
              <a:t>Valuation professionals typically use longer term treasury securities as their risk-free rate. Only asset managers differ in this respect, having a preference for using swap rates.</a:t>
            </a:r>
          </a:p>
        </p:txBody>
      </p:sp>
      <p:sp>
        <p:nvSpPr>
          <p:cNvPr id="3" name="Title 2">
            <a:extLst>
              <a:ext uri="{FF2B5EF4-FFF2-40B4-BE49-F238E27FC236}">
                <a16:creationId xmlns:a16="http://schemas.microsoft.com/office/drawing/2014/main" id="{8C82BE4B-63E6-48B2-AA44-16185D3DAD14}"/>
              </a:ext>
            </a:extLst>
          </p:cNvPr>
          <p:cNvSpPr>
            <a:spLocks noGrp="1"/>
          </p:cNvSpPr>
          <p:nvPr>
            <p:ph type="title"/>
          </p:nvPr>
        </p:nvSpPr>
        <p:spPr/>
        <p:txBody>
          <a:bodyPr/>
          <a:lstStyle/>
          <a:p>
            <a:r>
              <a:rPr lang="en-US" dirty="0"/>
              <a:t>Cost of Capital in Survey</a:t>
            </a:r>
          </a:p>
        </p:txBody>
      </p:sp>
    </p:spTree>
    <p:extLst>
      <p:ext uri="{BB962C8B-B14F-4D97-AF65-F5344CB8AC3E}">
        <p14:creationId xmlns:p14="http://schemas.microsoft.com/office/powerpoint/2010/main" val="230874515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F374EC-51D6-4A66-B7E1-A7AA22D60B0C}"/>
              </a:ext>
            </a:extLst>
          </p:cNvPr>
          <p:cNvSpPr>
            <a:spLocks noGrp="1"/>
          </p:cNvSpPr>
          <p:nvPr>
            <p:ph idx="1"/>
          </p:nvPr>
        </p:nvSpPr>
        <p:spPr/>
        <p:txBody>
          <a:bodyPr/>
          <a:lstStyle/>
          <a:p>
            <a:pPr algn="l"/>
            <a:r>
              <a:rPr lang="en-US" sz="1800" b="0" i="0" u="none" strike="noStrike" baseline="0" dirty="0">
                <a:latin typeface="FF"/>
              </a:rPr>
              <a:t>The survey also asked about what market risk premium respondents typically use. The average is 5.4%, with little variation across subpopulations with different regional foci. There is some variation among the professions. The highest average is among private equity professionals (5.7%), while the lowest is among asset managers (4.6%).</a:t>
            </a:r>
            <a:endParaRPr lang="en-US" dirty="0"/>
          </a:p>
        </p:txBody>
      </p:sp>
      <p:sp>
        <p:nvSpPr>
          <p:cNvPr id="3" name="Title 2">
            <a:extLst>
              <a:ext uri="{FF2B5EF4-FFF2-40B4-BE49-F238E27FC236}">
                <a16:creationId xmlns:a16="http://schemas.microsoft.com/office/drawing/2014/main" id="{93B67851-6A03-49F8-A7E5-645C3B97828E}"/>
              </a:ext>
            </a:extLst>
          </p:cNvPr>
          <p:cNvSpPr>
            <a:spLocks noGrp="1"/>
          </p:cNvSpPr>
          <p:nvPr>
            <p:ph type="title"/>
          </p:nvPr>
        </p:nvSpPr>
        <p:spPr/>
        <p:txBody>
          <a:bodyPr/>
          <a:lstStyle/>
          <a:p>
            <a:r>
              <a:rPr lang="en-US" dirty="0"/>
              <a:t>Equity Market Risk Premium Used</a:t>
            </a:r>
          </a:p>
        </p:txBody>
      </p:sp>
    </p:spTree>
    <p:extLst>
      <p:ext uri="{BB962C8B-B14F-4D97-AF65-F5344CB8AC3E}">
        <p14:creationId xmlns:p14="http://schemas.microsoft.com/office/powerpoint/2010/main" val="140489399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33FE7A-C0AD-49C7-AF7C-813E8545B076}"/>
              </a:ext>
            </a:extLst>
          </p:cNvPr>
          <p:cNvSpPr>
            <a:spLocks noGrp="1"/>
          </p:cNvSpPr>
          <p:nvPr>
            <p:ph idx="1"/>
          </p:nvPr>
        </p:nvSpPr>
        <p:spPr/>
        <p:txBody>
          <a:bodyPr>
            <a:normAutofit fontScale="62500" lnSpcReduction="20000"/>
          </a:bodyPr>
          <a:lstStyle/>
          <a:p>
            <a:r>
              <a:rPr lang="en-029" dirty="0"/>
              <a:t>Use of Historic Switch to Make Incorporation of New Financial Statements</a:t>
            </a:r>
          </a:p>
          <a:p>
            <a:r>
              <a:rPr lang="en-029" dirty="0"/>
              <a:t>Evaluation of ROIC and Invested Capital Using Switches and SUMPRODUCT</a:t>
            </a:r>
          </a:p>
          <a:p>
            <a:r>
              <a:rPr lang="en-029" dirty="0"/>
              <a:t>Development of INTERPOLATE Function to Evaluate Assumptions</a:t>
            </a:r>
          </a:p>
          <a:p>
            <a:r>
              <a:rPr lang="en-029" dirty="0"/>
              <a:t>Automation of Scenario Analysis with Scenario Reporter</a:t>
            </a:r>
          </a:p>
          <a:p>
            <a:r>
              <a:rPr lang="en-029" dirty="0"/>
              <a:t>Effective Automation of Historic Data Graphs with Flexible Spinner Box</a:t>
            </a:r>
          </a:p>
          <a:p>
            <a:r>
              <a:rPr lang="en-029" dirty="0"/>
              <a:t>Resolution of Circular References Related to Interest Expense and Taxes</a:t>
            </a:r>
          </a:p>
          <a:p>
            <a:r>
              <a:rPr lang="en-029" dirty="0"/>
              <a:t>Deprecation Techniques that Account for Changing Growth and Implied Retirements</a:t>
            </a:r>
          </a:p>
          <a:p>
            <a:r>
              <a:rPr lang="en-029" dirty="0"/>
              <a:t>Development of Techniques to Automate Constant Capital Structure in Financial Models</a:t>
            </a:r>
          </a:p>
          <a:p>
            <a:r>
              <a:rPr lang="en-029" dirty="0"/>
              <a:t>Dynamic Goal Seek Functions for Evaluation of Cost of Capital Using P/E Ratios</a:t>
            </a:r>
          </a:p>
          <a:p>
            <a:r>
              <a:rPr lang="en-029" dirty="0"/>
              <a:t>User Defined Functions for Computing Stable Capital Expenditures to Depreciation and Other Items</a:t>
            </a:r>
          </a:p>
          <a:p>
            <a:endParaRPr lang="en-029" dirty="0"/>
          </a:p>
        </p:txBody>
      </p:sp>
      <p:sp>
        <p:nvSpPr>
          <p:cNvPr id="3" name="Title 2">
            <a:extLst>
              <a:ext uri="{FF2B5EF4-FFF2-40B4-BE49-F238E27FC236}">
                <a16:creationId xmlns:a16="http://schemas.microsoft.com/office/drawing/2014/main" id="{B9B67BB0-D420-4A36-BD21-A7D5F2D22DF5}"/>
              </a:ext>
            </a:extLst>
          </p:cNvPr>
          <p:cNvSpPr>
            <a:spLocks noGrp="1"/>
          </p:cNvSpPr>
          <p:nvPr>
            <p:ph type="title"/>
          </p:nvPr>
        </p:nvSpPr>
        <p:spPr/>
        <p:txBody>
          <a:bodyPr/>
          <a:lstStyle/>
          <a:p>
            <a:r>
              <a:rPr lang="en-029" dirty="0"/>
              <a:t>Innovations in Corporate Modelling</a:t>
            </a:r>
          </a:p>
        </p:txBody>
      </p:sp>
    </p:spTree>
    <p:extLst>
      <p:ext uri="{BB962C8B-B14F-4D97-AF65-F5344CB8AC3E}">
        <p14:creationId xmlns:p14="http://schemas.microsoft.com/office/powerpoint/2010/main" val="429221516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33FE7A-C0AD-49C7-AF7C-813E8545B076}"/>
              </a:ext>
            </a:extLst>
          </p:cNvPr>
          <p:cNvSpPr>
            <a:spLocks noGrp="1"/>
          </p:cNvSpPr>
          <p:nvPr>
            <p:ph idx="1"/>
          </p:nvPr>
        </p:nvSpPr>
        <p:spPr/>
        <p:txBody>
          <a:bodyPr>
            <a:normAutofit fontScale="77500" lnSpcReduction="20000"/>
          </a:bodyPr>
          <a:lstStyle/>
          <a:p>
            <a:r>
              <a:rPr lang="en-029" dirty="0"/>
              <a:t>Creation of techniques to download stock price data, financial statement data and economic data</a:t>
            </a:r>
          </a:p>
          <a:p>
            <a:r>
              <a:rPr lang="en-029" dirty="0"/>
              <a:t>Stock price database that allows you to evaluate IRR’s, volatility and beta for stocks, stock price indices, economic series and commodity prices.</a:t>
            </a:r>
          </a:p>
          <a:p>
            <a:r>
              <a:rPr lang="en-029" dirty="0"/>
              <a:t>Financial Database that allows you to extract and evaluate financial data, financial ratios, and cost of capital across companies.</a:t>
            </a:r>
          </a:p>
          <a:p>
            <a:r>
              <a:rPr lang="en-029" dirty="0"/>
              <a:t>Extraction of Data that Enables you to have Historic Basis for Creating Financial Models.</a:t>
            </a:r>
          </a:p>
          <a:p>
            <a:r>
              <a:rPr lang="en-029" dirty="0"/>
              <a:t>Interest Rate, Exchange Rate and Commodity Price Databases that Include Historic Evaluation of Term Structures, Volatility and Other Statistics.</a:t>
            </a:r>
          </a:p>
          <a:p>
            <a:r>
              <a:rPr lang="en-029" dirty="0"/>
              <a:t>Comprehensive Country by Country Database to Evaluate Growth and Risks Across the World.</a:t>
            </a:r>
          </a:p>
          <a:p>
            <a:endParaRPr lang="en-029" dirty="0"/>
          </a:p>
        </p:txBody>
      </p:sp>
      <p:sp>
        <p:nvSpPr>
          <p:cNvPr id="3" name="Title 2">
            <a:extLst>
              <a:ext uri="{FF2B5EF4-FFF2-40B4-BE49-F238E27FC236}">
                <a16:creationId xmlns:a16="http://schemas.microsoft.com/office/drawing/2014/main" id="{B9B67BB0-D420-4A36-BD21-A7D5F2D22DF5}"/>
              </a:ext>
            </a:extLst>
          </p:cNvPr>
          <p:cNvSpPr>
            <a:spLocks noGrp="1"/>
          </p:cNvSpPr>
          <p:nvPr>
            <p:ph type="title"/>
          </p:nvPr>
        </p:nvSpPr>
        <p:spPr/>
        <p:txBody>
          <a:bodyPr>
            <a:normAutofit fontScale="90000"/>
          </a:bodyPr>
          <a:lstStyle/>
          <a:p>
            <a:r>
              <a:rPr lang="en-029" dirty="0"/>
              <a:t>Innovations in Corporate Finance Data Analysis</a:t>
            </a:r>
          </a:p>
        </p:txBody>
      </p:sp>
    </p:spTree>
    <p:extLst>
      <p:ext uri="{BB962C8B-B14F-4D97-AF65-F5344CB8AC3E}">
        <p14:creationId xmlns:p14="http://schemas.microsoft.com/office/powerpoint/2010/main" val="403458054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39FED8-81EC-4C87-995B-CED335DD1AE7}"/>
              </a:ext>
            </a:extLst>
          </p:cNvPr>
          <p:cNvSpPr>
            <a:spLocks noGrp="1"/>
          </p:cNvSpPr>
          <p:nvPr>
            <p:ph idx="1"/>
          </p:nvPr>
        </p:nvSpPr>
        <p:spPr/>
        <p:txBody>
          <a:bodyPr>
            <a:normAutofit fontScale="70000" lnSpcReduction="20000"/>
          </a:bodyPr>
          <a:lstStyle/>
          <a:p>
            <a:r>
              <a:rPr lang="en-US" dirty="0"/>
              <a:t>While APV is not commonly used among the survey respondents,  how they deal with tax shields when they use the two-step APV procedure. The key issue that is being explored is whether respondents understand that the appropriate discount rate for the interest tax savings depends on debt policy. Under a constant debt to value ratio, the appropriate discount rate for future tax shields is the all equity opportunity cost of capital, Ru. Under a deterministic debt schedule, it is appropriate to discount tax shields at the debt’s yield. However, what is well communicated in textbooks is that when a project supports a constant amount of debt, D, interest tax savings should be discounted at the cost of debt, leaving the standard formula, PV(TS) = </a:t>
            </a:r>
            <a:r>
              <a:rPr lang="en-US" dirty="0" err="1"/>
              <a:t>DTc</a:t>
            </a:r>
            <a:r>
              <a:rPr lang="en-US" dirty="0"/>
              <a:t> (assuming corporate taxes only). </a:t>
            </a:r>
          </a:p>
          <a:p>
            <a:r>
              <a:rPr lang="en-US" dirty="0"/>
              <a:t>Ask whether respondents typically discount interest tax savings at Ru, Rd (cost of debt), or take into account debt policy in their choice of discount rate. We also ask whether respondents take into account the stability of the cash flows that will be used to service the debt. Highly variable cash flows may make the tax savings more risky.</a:t>
            </a:r>
          </a:p>
        </p:txBody>
      </p:sp>
      <p:sp>
        <p:nvSpPr>
          <p:cNvPr id="3" name="Title 2">
            <a:extLst>
              <a:ext uri="{FF2B5EF4-FFF2-40B4-BE49-F238E27FC236}">
                <a16:creationId xmlns:a16="http://schemas.microsoft.com/office/drawing/2014/main" id="{5A06BD77-2F19-4937-9268-EF38C4BB3FF9}"/>
              </a:ext>
            </a:extLst>
          </p:cNvPr>
          <p:cNvSpPr>
            <a:spLocks noGrp="1"/>
          </p:cNvSpPr>
          <p:nvPr>
            <p:ph type="title"/>
          </p:nvPr>
        </p:nvSpPr>
        <p:spPr/>
        <p:txBody>
          <a:bodyPr/>
          <a:lstStyle/>
          <a:p>
            <a:r>
              <a:rPr lang="en-US" dirty="0"/>
              <a:t>Tax Shields</a:t>
            </a:r>
          </a:p>
        </p:txBody>
      </p:sp>
    </p:spTree>
    <p:extLst>
      <p:ext uri="{BB962C8B-B14F-4D97-AF65-F5344CB8AC3E}">
        <p14:creationId xmlns:p14="http://schemas.microsoft.com/office/powerpoint/2010/main" val="1935845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390858" y="911116"/>
            <a:ext cx="515815"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395419"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00123" y="643467"/>
            <a:ext cx="307028"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6646" y="644382"/>
            <a:ext cx="289201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6B946E50-84C4-4EE4-A8CF-04A7A566E2CF}"/>
              </a:ext>
            </a:extLst>
          </p:cNvPr>
          <p:cNvSpPr>
            <a:spLocks noGrp="1"/>
          </p:cNvSpPr>
          <p:nvPr>
            <p:ph type="title"/>
          </p:nvPr>
        </p:nvSpPr>
        <p:spPr>
          <a:xfrm>
            <a:off x="860159" y="998002"/>
            <a:ext cx="2387205" cy="1471959"/>
          </a:xfrm>
        </p:spPr>
        <p:txBody>
          <a:bodyPr vert="horz" lIns="91440" tIns="45720" rIns="91440" bIns="45720" rtlCol="0" anchor="ctr">
            <a:normAutofit/>
          </a:bodyPr>
          <a:lstStyle/>
          <a:p>
            <a:pPr algn="l"/>
            <a:r>
              <a:rPr lang="en-US" sz="3100" kern="1200">
                <a:solidFill>
                  <a:srgbClr val="FFFFFF"/>
                </a:solidFill>
                <a:latin typeface="+mj-lt"/>
                <a:ea typeface="+mj-ea"/>
                <a:cs typeface="+mj-cs"/>
              </a:rPr>
              <a:t>Football Field Diagram in Exercise File</a:t>
            </a:r>
          </a:p>
        </p:txBody>
      </p:sp>
      <p:sp>
        <p:nvSpPr>
          <p:cNvPr id="4" name="Content Placeholder 3">
            <a:extLst>
              <a:ext uri="{FF2B5EF4-FFF2-40B4-BE49-F238E27FC236}">
                <a16:creationId xmlns:a16="http://schemas.microsoft.com/office/drawing/2014/main" id="{C9D6E967-8002-4D5A-B166-AAC65B828D70}"/>
              </a:ext>
            </a:extLst>
          </p:cNvPr>
          <p:cNvSpPr>
            <a:spLocks noGrp="1"/>
          </p:cNvSpPr>
          <p:nvPr>
            <p:ph idx="1"/>
          </p:nvPr>
        </p:nvSpPr>
        <p:spPr>
          <a:xfrm>
            <a:off x="854726" y="2546161"/>
            <a:ext cx="2400338" cy="2985929"/>
          </a:xfrm>
        </p:spPr>
        <p:txBody>
          <a:bodyPr vert="horz" lIns="91440" tIns="45720" rIns="91440" bIns="45720" rtlCol="0" anchor="t">
            <a:normAutofit/>
          </a:bodyPr>
          <a:lstStyle/>
          <a:p>
            <a:pPr marL="0"/>
            <a:r>
              <a:rPr lang="en-US" sz="2100">
                <a:solidFill>
                  <a:srgbClr val="FEFFFF"/>
                </a:solidFill>
                <a:latin typeface="+mn-lt"/>
                <a:cs typeface="+mn-cs"/>
              </a:rPr>
              <a:t>Example – tricky technical part is to create space for labels and put in the labels – you can see this in the exercise file.</a:t>
            </a:r>
          </a:p>
          <a:p>
            <a:endParaRPr lang="en-US" sz="2100">
              <a:solidFill>
                <a:srgbClr val="FEFFFF"/>
              </a:solidFill>
              <a:latin typeface="+mn-lt"/>
              <a:cs typeface="+mn-cs"/>
            </a:endParaRPr>
          </a:p>
        </p:txBody>
      </p:sp>
      <p:pic>
        <p:nvPicPr>
          <p:cNvPr id="6" name="Picture 5">
            <a:extLst>
              <a:ext uri="{FF2B5EF4-FFF2-40B4-BE49-F238E27FC236}">
                <a16:creationId xmlns:a16="http://schemas.microsoft.com/office/drawing/2014/main" id="{672C303E-304D-4A6D-8B28-ECA696B5822C}"/>
              </a:ext>
            </a:extLst>
          </p:cNvPr>
          <p:cNvPicPr>
            <a:picLocks noChangeAspect="1"/>
          </p:cNvPicPr>
          <p:nvPr/>
        </p:nvPicPr>
        <p:blipFill>
          <a:blip r:embed="rId2"/>
          <a:stretch>
            <a:fillRect/>
          </a:stretch>
        </p:blipFill>
        <p:spPr>
          <a:xfrm>
            <a:off x="3748701" y="1795281"/>
            <a:ext cx="4904306" cy="2948017"/>
          </a:xfrm>
          <a:prstGeom prst="rect">
            <a:avLst/>
          </a:prstGeom>
        </p:spPr>
      </p:pic>
    </p:spTree>
    <p:extLst>
      <p:ext uri="{BB962C8B-B14F-4D97-AF65-F5344CB8AC3E}">
        <p14:creationId xmlns:p14="http://schemas.microsoft.com/office/powerpoint/2010/main" val="368700270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pPr lvl="1"/>
            <a:r>
              <a:rPr lang="en-029" dirty="0"/>
              <a:t>Project and Corporate Finance Credit Analysis</a:t>
            </a:r>
          </a:p>
          <a:p>
            <a:pPr lvl="1"/>
            <a:r>
              <a:rPr lang="en-029" dirty="0"/>
              <a:t>Use of Ratios in Evaluating Credit Risk</a:t>
            </a:r>
          </a:p>
          <a:p>
            <a:pPr lvl="1"/>
            <a:r>
              <a:rPr lang="en-029" dirty="0"/>
              <a:t>Credit Scoring with Financial Ratios and Models</a:t>
            </a:r>
          </a:p>
          <a:p>
            <a:pPr lvl="1"/>
            <a:r>
              <a:rPr lang="en-029" dirty="0"/>
              <a:t>Risk Analysis for Credit Analysis and Modelling</a:t>
            </a:r>
          </a:p>
          <a:p>
            <a:pPr lvl="1"/>
            <a:r>
              <a:rPr lang="en-029" dirty="0"/>
              <a:t>Default Risk Statistics and Analysis</a:t>
            </a:r>
          </a:p>
          <a:p>
            <a:pPr lvl="1"/>
            <a:r>
              <a:rPr lang="en-029" dirty="0"/>
              <a:t>Creating Short-term Model and Working Capital Loans</a:t>
            </a:r>
          </a:p>
          <a:p>
            <a:pPr lvl="1"/>
            <a:r>
              <a:rPr lang="en-029" dirty="0"/>
              <a:t>Theory of Credit Risk and Merton Model</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Corporate Credit Analysis</a:t>
            </a:r>
          </a:p>
        </p:txBody>
      </p:sp>
    </p:spTree>
    <p:extLst>
      <p:ext uri="{BB962C8B-B14F-4D97-AF65-F5344CB8AC3E}">
        <p14:creationId xmlns:p14="http://schemas.microsoft.com/office/powerpoint/2010/main" val="365622608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4AA336-1289-4FA1-AD7F-85A971687BA9}"/>
              </a:ext>
            </a:extLst>
          </p:cNvPr>
          <p:cNvSpPr>
            <a:spLocks noGrp="1"/>
          </p:cNvSpPr>
          <p:nvPr>
            <p:ph type="title"/>
          </p:nvPr>
        </p:nvSpPr>
        <p:spPr>
          <a:xfrm>
            <a:off x="596506" y="637953"/>
            <a:ext cx="6204344" cy="3189507"/>
          </a:xfrm>
        </p:spPr>
        <p:txBody>
          <a:bodyPr vert="horz" lIns="91440" tIns="45720" rIns="91440" bIns="45720" rtlCol="0" anchor="b">
            <a:normAutofit/>
          </a:bodyPr>
          <a:lstStyle/>
          <a:p>
            <a:pPr algn="l"/>
            <a:r>
              <a:rPr lang="en-US" sz="4400" kern="1200" dirty="0">
                <a:solidFill>
                  <a:srgbClr val="FFFFFF"/>
                </a:solidFill>
                <a:latin typeface="+mj-lt"/>
                <a:ea typeface="+mj-ea"/>
                <a:cs typeface="+mj-cs"/>
              </a:rPr>
              <a:t>Appendix:</a:t>
            </a: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Mathematics of Multiples, Valuation and the Value Driver Formula</a:t>
            </a:r>
          </a:p>
        </p:txBody>
      </p:sp>
      <p:sp>
        <p:nvSpPr>
          <p:cNvPr id="6"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095131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CF71F1-1AA3-4FE8-A9C0-91008FC64AED}"/>
              </a:ext>
            </a:extLst>
          </p:cNvPr>
          <p:cNvSpPr>
            <a:spLocks noGrp="1"/>
          </p:cNvSpPr>
          <p:nvPr>
            <p:ph idx="1"/>
          </p:nvPr>
        </p:nvSpPr>
        <p:spPr/>
        <p:txBody>
          <a:bodyPr>
            <a:normAutofit fontScale="92500" lnSpcReduction="10000"/>
          </a:bodyPr>
          <a:lstStyle/>
          <a:p>
            <a:r>
              <a:rPr lang="en-029" dirty="0"/>
              <a:t>The formula for value from the three value drivers can be stated in general as:</a:t>
            </a:r>
          </a:p>
          <a:p>
            <a:r>
              <a:rPr lang="en-029" dirty="0"/>
              <a:t>Value = </a:t>
            </a:r>
          </a:p>
          <a:p>
            <a:pPr marL="457200" lvl="1" indent="0">
              <a:buNone/>
            </a:pPr>
            <a:r>
              <a:rPr lang="en-029" dirty="0"/>
              <a:t> Earning x (1-growth/return)/</a:t>
            </a:r>
          </a:p>
          <a:p>
            <a:pPr marL="457200" lvl="1" indent="0">
              <a:buNone/>
            </a:pPr>
            <a:r>
              <a:rPr lang="en-029" dirty="0"/>
              <a:t>	(Cost of capital –growth)</a:t>
            </a:r>
          </a:p>
          <a:p>
            <a:pPr marL="457200" lvl="1" indent="0">
              <a:buNone/>
            </a:pPr>
            <a:endParaRPr lang="en-029" dirty="0"/>
          </a:p>
          <a:p>
            <a:pPr marL="457200" lvl="1" indent="0">
              <a:buNone/>
            </a:pPr>
            <a:r>
              <a:rPr lang="en-029" dirty="0"/>
              <a:t>The formula can also be used to compute valuation ratios (the P/E ratio of the EV/NOPAT ratio) as follows:</a:t>
            </a:r>
          </a:p>
          <a:p>
            <a:pPr marL="457200" lvl="1" indent="0">
              <a:buNone/>
            </a:pPr>
            <a:endParaRPr lang="en-029" dirty="0"/>
          </a:p>
          <a:p>
            <a:r>
              <a:rPr lang="en-029" dirty="0"/>
              <a:t>Multiple or Value/Earnings = </a:t>
            </a:r>
          </a:p>
          <a:p>
            <a:pPr marL="457200" lvl="1" indent="0">
              <a:buNone/>
            </a:pPr>
            <a:r>
              <a:rPr lang="en-029" dirty="0"/>
              <a:t>(1-growth/return)/(Cost of capital –growth)</a:t>
            </a:r>
          </a:p>
          <a:p>
            <a:pPr marL="457200" lvl="1" indent="0">
              <a:buNone/>
            </a:pPr>
            <a:endParaRPr lang="en-029" dirty="0"/>
          </a:p>
        </p:txBody>
      </p:sp>
      <p:sp>
        <p:nvSpPr>
          <p:cNvPr id="3" name="Title 2">
            <a:extLst>
              <a:ext uri="{FF2B5EF4-FFF2-40B4-BE49-F238E27FC236}">
                <a16:creationId xmlns:a16="http://schemas.microsoft.com/office/drawing/2014/main" id="{85173F11-0562-4014-B41D-5259AEAFD0C1}"/>
              </a:ext>
            </a:extLst>
          </p:cNvPr>
          <p:cNvSpPr>
            <a:spLocks noGrp="1"/>
          </p:cNvSpPr>
          <p:nvPr>
            <p:ph type="title"/>
          </p:nvPr>
        </p:nvSpPr>
        <p:spPr/>
        <p:txBody>
          <a:bodyPr/>
          <a:lstStyle/>
          <a:p>
            <a:r>
              <a:rPr lang="en-029" dirty="0"/>
              <a:t>The Value Driver Formula</a:t>
            </a:r>
          </a:p>
        </p:txBody>
      </p:sp>
    </p:spTree>
    <p:extLst>
      <p:ext uri="{BB962C8B-B14F-4D97-AF65-F5344CB8AC3E}">
        <p14:creationId xmlns:p14="http://schemas.microsoft.com/office/powerpoint/2010/main" val="11890931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CF71F1-1AA3-4FE8-A9C0-91008FC64AED}"/>
              </a:ext>
            </a:extLst>
          </p:cNvPr>
          <p:cNvSpPr>
            <a:spLocks noGrp="1"/>
          </p:cNvSpPr>
          <p:nvPr>
            <p:ph idx="1"/>
          </p:nvPr>
        </p:nvSpPr>
        <p:spPr/>
        <p:txBody>
          <a:bodyPr>
            <a:normAutofit/>
          </a:bodyPr>
          <a:lstStyle/>
          <a:p>
            <a:r>
              <a:rPr lang="en-029" dirty="0"/>
              <a:t>The formula for equity value uses the growth rate in equity (g), the return on equity (ROE) and the cost of equity capital (k):</a:t>
            </a:r>
          </a:p>
          <a:p>
            <a:r>
              <a:rPr lang="en-029" dirty="0"/>
              <a:t>Equity Value per Share = </a:t>
            </a:r>
          </a:p>
          <a:p>
            <a:pPr marL="457200" lvl="1" indent="0">
              <a:buNone/>
            </a:pPr>
            <a:r>
              <a:rPr lang="en-029" dirty="0"/>
              <a:t> Earning x (1-g/ROE)/(k –g)</a:t>
            </a:r>
          </a:p>
          <a:p>
            <a:pPr marL="457200" lvl="1" indent="0">
              <a:buNone/>
            </a:pPr>
            <a:endParaRPr lang="en-029" dirty="0"/>
          </a:p>
          <a:p>
            <a:pPr marL="457200" lvl="1" indent="0">
              <a:buNone/>
            </a:pPr>
            <a:r>
              <a:rPr lang="en-029" dirty="0"/>
              <a:t>The formula can also be used to compute the P/E ratios as follows:</a:t>
            </a:r>
          </a:p>
          <a:p>
            <a:pPr marL="457200" lvl="1" indent="0">
              <a:buNone/>
            </a:pPr>
            <a:endParaRPr lang="en-029" dirty="0"/>
          </a:p>
          <a:p>
            <a:r>
              <a:rPr lang="en-029" dirty="0"/>
              <a:t>P/E = (1-g/ROE)/(k –g)</a:t>
            </a:r>
          </a:p>
          <a:p>
            <a:pPr marL="457200" lvl="1" indent="0">
              <a:buNone/>
            </a:pPr>
            <a:endParaRPr lang="en-029" dirty="0"/>
          </a:p>
        </p:txBody>
      </p:sp>
      <p:sp>
        <p:nvSpPr>
          <p:cNvPr id="3" name="Title 2">
            <a:extLst>
              <a:ext uri="{FF2B5EF4-FFF2-40B4-BE49-F238E27FC236}">
                <a16:creationId xmlns:a16="http://schemas.microsoft.com/office/drawing/2014/main" id="{85173F11-0562-4014-B41D-5259AEAFD0C1}"/>
              </a:ext>
            </a:extLst>
          </p:cNvPr>
          <p:cNvSpPr>
            <a:spLocks noGrp="1"/>
          </p:cNvSpPr>
          <p:nvPr>
            <p:ph type="title"/>
          </p:nvPr>
        </p:nvSpPr>
        <p:spPr/>
        <p:txBody>
          <a:bodyPr/>
          <a:lstStyle/>
          <a:p>
            <a:r>
              <a:rPr lang="en-029" dirty="0"/>
              <a:t>The Value Driver Formula for Equity Value</a:t>
            </a:r>
          </a:p>
        </p:txBody>
      </p:sp>
    </p:spTree>
    <p:extLst>
      <p:ext uri="{BB962C8B-B14F-4D97-AF65-F5344CB8AC3E}">
        <p14:creationId xmlns:p14="http://schemas.microsoft.com/office/powerpoint/2010/main" val="149270857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CF71F1-1AA3-4FE8-A9C0-91008FC64AED}"/>
              </a:ext>
            </a:extLst>
          </p:cNvPr>
          <p:cNvSpPr>
            <a:spLocks noGrp="1"/>
          </p:cNvSpPr>
          <p:nvPr>
            <p:ph idx="1"/>
          </p:nvPr>
        </p:nvSpPr>
        <p:spPr/>
        <p:txBody>
          <a:bodyPr>
            <a:normAutofit fontScale="92500" lnSpcReduction="20000"/>
          </a:bodyPr>
          <a:lstStyle/>
          <a:p>
            <a:r>
              <a:rPr lang="en-029" dirty="0"/>
              <a:t>The formula for enterprise value from the three value drivers uses NOPAT or net operating income after tax or EBIT x (1-t) as earnings.  The return is expressed as ROIC and the growth is the growth rate in invested capital. The cost of capital is WACC:</a:t>
            </a:r>
          </a:p>
          <a:p>
            <a:r>
              <a:rPr lang="en-029" dirty="0"/>
              <a:t>Enterprise Value = NOPAT x (1-growth/ROIC)/</a:t>
            </a:r>
          </a:p>
          <a:p>
            <a:pPr marL="457200" lvl="1" indent="0">
              <a:buNone/>
            </a:pPr>
            <a:r>
              <a:rPr lang="en-029" dirty="0"/>
              <a:t>	(WACC –growth)</a:t>
            </a:r>
          </a:p>
          <a:p>
            <a:pPr marL="457200" lvl="1" indent="0">
              <a:buNone/>
            </a:pPr>
            <a:endParaRPr lang="en-029" dirty="0"/>
          </a:p>
          <a:p>
            <a:pPr marL="457200" lvl="1" indent="0">
              <a:buNone/>
            </a:pPr>
            <a:r>
              <a:rPr lang="en-029" dirty="0"/>
              <a:t>The formula can also be used to compute valuation ratios (the EV/NOPAT ratio) as follows:</a:t>
            </a:r>
          </a:p>
          <a:p>
            <a:pPr marL="457200" lvl="1" indent="0">
              <a:buNone/>
            </a:pPr>
            <a:endParaRPr lang="en-029" dirty="0"/>
          </a:p>
          <a:p>
            <a:r>
              <a:rPr lang="en-029" dirty="0"/>
              <a:t>EV/NOPAT = (1-g/ROIC)/(WACC – g)</a:t>
            </a:r>
          </a:p>
          <a:p>
            <a:pPr marL="457200" lvl="1" indent="0">
              <a:buNone/>
            </a:pPr>
            <a:endParaRPr lang="en-029" dirty="0"/>
          </a:p>
        </p:txBody>
      </p:sp>
      <p:sp>
        <p:nvSpPr>
          <p:cNvPr id="3" name="Title 2">
            <a:extLst>
              <a:ext uri="{FF2B5EF4-FFF2-40B4-BE49-F238E27FC236}">
                <a16:creationId xmlns:a16="http://schemas.microsoft.com/office/drawing/2014/main" id="{85173F11-0562-4014-B41D-5259AEAFD0C1}"/>
              </a:ext>
            </a:extLst>
          </p:cNvPr>
          <p:cNvSpPr>
            <a:spLocks noGrp="1"/>
          </p:cNvSpPr>
          <p:nvPr>
            <p:ph type="title"/>
          </p:nvPr>
        </p:nvSpPr>
        <p:spPr/>
        <p:txBody>
          <a:bodyPr>
            <a:normAutofit fontScale="90000"/>
          </a:bodyPr>
          <a:lstStyle/>
          <a:p>
            <a:r>
              <a:rPr lang="en-029" dirty="0"/>
              <a:t>The Value Driver Formula for Enterprise Value</a:t>
            </a:r>
          </a:p>
        </p:txBody>
      </p:sp>
    </p:spTree>
    <p:extLst>
      <p:ext uri="{BB962C8B-B14F-4D97-AF65-F5344CB8AC3E}">
        <p14:creationId xmlns:p14="http://schemas.microsoft.com/office/powerpoint/2010/main" val="105812876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D761D8-08A0-4473-AAAF-1BD05579AC0E}"/>
              </a:ext>
            </a:extLst>
          </p:cNvPr>
          <p:cNvSpPr>
            <a:spLocks noGrp="1"/>
          </p:cNvSpPr>
          <p:nvPr>
            <p:ph idx="1"/>
          </p:nvPr>
        </p:nvSpPr>
        <p:spPr/>
        <p:txBody>
          <a:bodyPr>
            <a:normAutofit fontScale="92500" lnSpcReduction="20000"/>
          </a:bodyPr>
          <a:lstStyle/>
          <a:p>
            <a:r>
              <a:rPr lang="en-US" dirty="0"/>
              <a:t>McKinsey Discussion of the Formula:</a:t>
            </a:r>
          </a:p>
          <a:p>
            <a:pPr lvl="1"/>
            <a:r>
              <a:rPr lang="en-US" dirty="0"/>
              <a:t>This formula underpins the discounted-cash-flow (DCF) approach to valuation, and a variant of the equation lies behind the economic-profit approach (i.e. monopoly profit)….</a:t>
            </a:r>
            <a:r>
              <a:rPr lang="en-US" b="1" i="1" dirty="0"/>
              <a:t>You might go so far as to say that this formula represents all there is to valuation. Everything else is mere detail</a:t>
            </a:r>
            <a:r>
              <a:rPr lang="en-US" dirty="0"/>
              <a:t>.”</a:t>
            </a:r>
          </a:p>
          <a:p>
            <a:endParaRPr lang="en-US" u="sng" dirty="0"/>
          </a:p>
          <a:p>
            <a:r>
              <a:rPr lang="en-US" u="sng" dirty="0"/>
              <a:t>However, the formula is really not very good:</a:t>
            </a:r>
          </a:p>
          <a:p>
            <a:pPr lvl="1"/>
            <a:r>
              <a:rPr lang="en-US" dirty="0"/>
              <a:t>Only works when ROE and g and k are constant.</a:t>
            </a:r>
          </a:p>
          <a:p>
            <a:pPr lvl="1"/>
            <a:r>
              <a:rPr lang="en-US" dirty="0"/>
              <a:t>It does not work with inflation, because the value of the investment increases over time due to inflation.</a:t>
            </a:r>
          </a:p>
          <a:p>
            <a:pPr lvl="1"/>
            <a:r>
              <a:rPr lang="en-US" dirty="0"/>
              <a:t>It does not work if the return on new investments is different from the return on existing investments in cases such as high technology.</a:t>
            </a:r>
          </a:p>
        </p:txBody>
      </p:sp>
      <p:sp>
        <p:nvSpPr>
          <p:cNvPr id="3" name="Title 2">
            <a:extLst>
              <a:ext uri="{FF2B5EF4-FFF2-40B4-BE49-F238E27FC236}">
                <a16:creationId xmlns:a16="http://schemas.microsoft.com/office/drawing/2014/main" id="{08B6D94C-3E2A-4DDA-9483-4C488807F197}"/>
              </a:ext>
            </a:extLst>
          </p:cNvPr>
          <p:cNvSpPr>
            <a:spLocks noGrp="1"/>
          </p:cNvSpPr>
          <p:nvPr>
            <p:ph type="title"/>
          </p:nvPr>
        </p:nvSpPr>
        <p:spPr/>
        <p:txBody>
          <a:bodyPr>
            <a:normAutofit fontScale="90000"/>
          </a:bodyPr>
          <a:lstStyle/>
          <a:p>
            <a:r>
              <a:rPr lang="en-US" dirty="0"/>
              <a:t>Problems with These Value Driver Formulas – They Only Work when All Items are Constant</a:t>
            </a:r>
          </a:p>
        </p:txBody>
      </p:sp>
    </p:spTree>
    <p:extLst>
      <p:ext uri="{BB962C8B-B14F-4D97-AF65-F5344CB8AC3E}">
        <p14:creationId xmlns:p14="http://schemas.microsoft.com/office/powerpoint/2010/main" val="129748946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6729B6-4FD8-4291-8D17-4BC70ECCFA0A}"/>
              </a:ext>
            </a:extLst>
          </p:cNvPr>
          <p:cNvSpPr>
            <a:spLocks noGrp="1"/>
          </p:cNvSpPr>
          <p:nvPr>
            <p:ph idx="1"/>
          </p:nvPr>
        </p:nvSpPr>
        <p:spPr/>
        <p:txBody>
          <a:bodyPr/>
          <a:lstStyle/>
          <a:p>
            <a:r>
              <a:rPr lang="en-US" dirty="0"/>
              <a:t>When the Growth Rate is Zero, the P/E ratio is 1/k. In this case the rate of return does not matter to the P/E ratio because E is there.</a:t>
            </a:r>
          </a:p>
          <a:p>
            <a:endParaRPr lang="en-US" dirty="0"/>
          </a:p>
          <a:p>
            <a:endParaRPr lang="en-US" dirty="0"/>
          </a:p>
        </p:txBody>
      </p:sp>
      <p:sp>
        <p:nvSpPr>
          <p:cNvPr id="3" name="Title 2">
            <a:extLst>
              <a:ext uri="{FF2B5EF4-FFF2-40B4-BE49-F238E27FC236}">
                <a16:creationId xmlns:a16="http://schemas.microsoft.com/office/drawing/2014/main" id="{E781B7A1-9193-48AF-A3BB-129E2B9D8042}"/>
              </a:ext>
            </a:extLst>
          </p:cNvPr>
          <p:cNvSpPr>
            <a:spLocks noGrp="1"/>
          </p:cNvSpPr>
          <p:nvPr>
            <p:ph type="title"/>
          </p:nvPr>
        </p:nvSpPr>
        <p:spPr/>
        <p:txBody>
          <a:bodyPr>
            <a:normAutofit fontScale="90000"/>
          </a:bodyPr>
          <a:lstStyle/>
          <a:p>
            <a:r>
              <a:rPr lang="en-US" dirty="0"/>
              <a:t>Lets Review How this Works Mathematically – Start with the No Growth Case</a:t>
            </a:r>
          </a:p>
        </p:txBody>
      </p:sp>
      <p:pic>
        <p:nvPicPr>
          <p:cNvPr id="5" name="Picture 4">
            <a:extLst>
              <a:ext uri="{FF2B5EF4-FFF2-40B4-BE49-F238E27FC236}">
                <a16:creationId xmlns:a16="http://schemas.microsoft.com/office/drawing/2014/main" id="{4DF46ABC-828C-4AA1-A6F8-C53FF15FD87A}"/>
              </a:ext>
            </a:extLst>
          </p:cNvPr>
          <p:cNvPicPr>
            <a:picLocks noChangeAspect="1"/>
          </p:cNvPicPr>
          <p:nvPr/>
        </p:nvPicPr>
        <p:blipFill>
          <a:blip r:embed="rId2"/>
          <a:stretch>
            <a:fillRect/>
          </a:stretch>
        </p:blipFill>
        <p:spPr>
          <a:xfrm>
            <a:off x="350944" y="2797982"/>
            <a:ext cx="3756651" cy="1718105"/>
          </a:xfrm>
          <a:prstGeom prst="rect">
            <a:avLst/>
          </a:prstGeom>
        </p:spPr>
      </p:pic>
      <p:pic>
        <p:nvPicPr>
          <p:cNvPr id="6" name="Picture 5">
            <a:extLst>
              <a:ext uri="{FF2B5EF4-FFF2-40B4-BE49-F238E27FC236}">
                <a16:creationId xmlns:a16="http://schemas.microsoft.com/office/drawing/2014/main" id="{60722351-D2B8-4FE9-B2CE-37F099F5BE80}"/>
              </a:ext>
            </a:extLst>
          </p:cNvPr>
          <p:cNvPicPr>
            <a:picLocks noChangeAspect="1"/>
          </p:cNvPicPr>
          <p:nvPr/>
        </p:nvPicPr>
        <p:blipFill>
          <a:blip r:embed="rId3"/>
          <a:stretch>
            <a:fillRect/>
          </a:stretch>
        </p:blipFill>
        <p:spPr>
          <a:xfrm>
            <a:off x="4774606" y="2797982"/>
            <a:ext cx="3756652" cy="1692942"/>
          </a:xfrm>
          <a:prstGeom prst="rect">
            <a:avLst/>
          </a:prstGeom>
        </p:spPr>
      </p:pic>
      <p:pic>
        <p:nvPicPr>
          <p:cNvPr id="7" name="Picture 6">
            <a:extLst>
              <a:ext uri="{FF2B5EF4-FFF2-40B4-BE49-F238E27FC236}">
                <a16:creationId xmlns:a16="http://schemas.microsoft.com/office/drawing/2014/main" id="{871270C1-BD2E-40F4-AF90-2525F07AD556}"/>
              </a:ext>
            </a:extLst>
          </p:cNvPr>
          <p:cNvPicPr>
            <a:picLocks noChangeAspect="1"/>
          </p:cNvPicPr>
          <p:nvPr/>
        </p:nvPicPr>
        <p:blipFill>
          <a:blip r:embed="rId4"/>
          <a:stretch>
            <a:fillRect/>
          </a:stretch>
        </p:blipFill>
        <p:spPr>
          <a:xfrm>
            <a:off x="350944" y="4903270"/>
            <a:ext cx="3690836" cy="1660876"/>
          </a:xfrm>
          <a:prstGeom prst="rect">
            <a:avLst/>
          </a:prstGeom>
        </p:spPr>
      </p:pic>
      <p:pic>
        <p:nvPicPr>
          <p:cNvPr id="8" name="Picture 7">
            <a:extLst>
              <a:ext uri="{FF2B5EF4-FFF2-40B4-BE49-F238E27FC236}">
                <a16:creationId xmlns:a16="http://schemas.microsoft.com/office/drawing/2014/main" id="{CD10D1CD-A435-4DB9-87EB-64DFD32F8C22}"/>
              </a:ext>
            </a:extLst>
          </p:cNvPr>
          <p:cNvPicPr>
            <a:picLocks noChangeAspect="1"/>
          </p:cNvPicPr>
          <p:nvPr/>
        </p:nvPicPr>
        <p:blipFill>
          <a:blip r:embed="rId5"/>
          <a:stretch>
            <a:fillRect/>
          </a:stretch>
        </p:blipFill>
        <p:spPr>
          <a:xfrm>
            <a:off x="4758698" y="4853558"/>
            <a:ext cx="3958905" cy="1760299"/>
          </a:xfrm>
          <a:prstGeom prst="rect">
            <a:avLst/>
          </a:prstGeom>
        </p:spPr>
      </p:pic>
    </p:spTree>
    <p:extLst>
      <p:ext uri="{BB962C8B-B14F-4D97-AF65-F5344CB8AC3E}">
        <p14:creationId xmlns:p14="http://schemas.microsoft.com/office/powerpoint/2010/main" val="254805764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83B02D-B61A-4E72-A0F1-72EEE9556924}"/>
              </a:ext>
            </a:extLst>
          </p:cNvPr>
          <p:cNvSpPr>
            <a:spLocks noGrp="1"/>
          </p:cNvSpPr>
          <p:nvPr>
            <p:ph idx="1"/>
          </p:nvPr>
        </p:nvSpPr>
        <p:spPr>
          <a:xfrm>
            <a:off x="628650" y="1263193"/>
            <a:ext cx="7819064" cy="1974958"/>
          </a:xfrm>
        </p:spPr>
        <p:txBody>
          <a:bodyPr>
            <a:normAutofit fontScale="77500" lnSpcReduction="20000"/>
          </a:bodyPr>
          <a:lstStyle/>
          <a:p>
            <a:r>
              <a:rPr lang="en-US" dirty="0"/>
              <a:t>When the ROI is the same as the cost of capital, the growth does not matter.</a:t>
            </a:r>
          </a:p>
          <a:p>
            <a:r>
              <a:rPr lang="en-US" dirty="0"/>
              <a:t>Think about a company that buys treasury bonds and distributes debt service as dividends.</a:t>
            </a:r>
          </a:p>
          <a:p>
            <a:r>
              <a:rPr lang="en-US" dirty="0"/>
              <a:t>For once, you know cost of capital and the cost of capital is the same as the return (unless you waste money)</a:t>
            </a:r>
          </a:p>
        </p:txBody>
      </p:sp>
      <p:sp>
        <p:nvSpPr>
          <p:cNvPr id="3" name="Title 2">
            <a:extLst>
              <a:ext uri="{FF2B5EF4-FFF2-40B4-BE49-F238E27FC236}">
                <a16:creationId xmlns:a16="http://schemas.microsoft.com/office/drawing/2014/main" id="{E2086D60-5F9D-4B0A-9DAD-2BF7085CAF8B}"/>
              </a:ext>
            </a:extLst>
          </p:cNvPr>
          <p:cNvSpPr>
            <a:spLocks noGrp="1"/>
          </p:cNvSpPr>
          <p:nvPr>
            <p:ph type="title"/>
          </p:nvPr>
        </p:nvSpPr>
        <p:spPr/>
        <p:txBody>
          <a:bodyPr>
            <a:normAutofit fontScale="90000"/>
          </a:bodyPr>
          <a:lstStyle/>
          <a:p>
            <a:r>
              <a:rPr lang="en-US" dirty="0"/>
              <a:t>What Happens when the ROI = Cost of Capital</a:t>
            </a:r>
          </a:p>
        </p:txBody>
      </p:sp>
      <p:pic>
        <p:nvPicPr>
          <p:cNvPr id="5" name="Picture 4">
            <a:extLst>
              <a:ext uri="{FF2B5EF4-FFF2-40B4-BE49-F238E27FC236}">
                <a16:creationId xmlns:a16="http://schemas.microsoft.com/office/drawing/2014/main" id="{73FF2AB6-DB2A-4761-8179-534D4863A7D9}"/>
              </a:ext>
            </a:extLst>
          </p:cNvPr>
          <p:cNvPicPr>
            <a:picLocks noChangeAspect="1"/>
          </p:cNvPicPr>
          <p:nvPr/>
        </p:nvPicPr>
        <p:blipFill>
          <a:blip r:embed="rId2"/>
          <a:stretch>
            <a:fillRect/>
          </a:stretch>
        </p:blipFill>
        <p:spPr>
          <a:xfrm>
            <a:off x="530385" y="3719490"/>
            <a:ext cx="3655722" cy="1733135"/>
          </a:xfrm>
          <a:prstGeom prst="rect">
            <a:avLst/>
          </a:prstGeom>
        </p:spPr>
      </p:pic>
      <p:pic>
        <p:nvPicPr>
          <p:cNvPr id="6" name="Picture 5">
            <a:extLst>
              <a:ext uri="{FF2B5EF4-FFF2-40B4-BE49-F238E27FC236}">
                <a16:creationId xmlns:a16="http://schemas.microsoft.com/office/drawing/2014/main" id="{353E18EB-E20C-4754-AD84-92B7B5F6EC54}"/>
              </a:ext>
            </a:extLst>
          </p:cNvPr>
          <p:cNvPicPr>
            <a:picLocks noChangeAspect="1"/>
          </p:cNvPicPr>
          <p:nvPr/>
        </p:nvPicPr>
        <p:blipFill>
          <a:blip r:embed="rId3"/>
          <a:stretch>
            <a:fillRect/>
          </a:stretch>
        </p:blipFill>
        <p:spPr>
          <a:xfrm>
            <a:off x="4572000" y="3719490"/>
            <a:ext cx="3911110" cy="1855744"/>
          </a:xfrm>
          <a:prstGeom prst="rect">
            <a:avLst/>
          </a:prstGeom>
        </p:spPr>
      </p:pic>
    </p:spTree>
    <p:extLst>
      <p:ext uri="{BB962C8B-B14F-4D97-AF65-F5344CB8AC3E}">
        <p14:creationId xmlns:p14="http://schemas.microsoft.com/office/powerpoint/2010/main" val="321898072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A0815-08C4-4A38-B257-851CC8C966BD}"/>
              </a:ext>
            </a:extLst>
          </p:cNvPr>
          <p:cNvSpPr>
            <a:spLocks noGrp="1"/>
          </p:cNvSpPr>
          <p:nvPr>
            <p:ph idx="1"/>
          </p:nvPr>
        </p:nvSpPr>
        <p:spPr/>
        <p:txBody>
          <a:bodyPr/>
          <a:lstStyle/>
          <a:p>
            <a:r>
              <a:rPr lang="en-US" dirty="0"/>
              <a:t>Notice that when the growth is negative and the return is less than the cost of capital, then the P/E goes up.</a:t>
            </a:r>
          </a:p>
          <a:p>
            <a:r>
              <a:rPr lang="en-US" dirty="0"/>
              <a:t>This makes sense (think about the case when you waste money in the treasury bond case)</a:t>
            </a:r>
          </a:p>
        </p:txBody>
      </p:sp>
      <p:sp>
        <p:nvSpPr>
          <p:cNvPr id="3" name="Title 2">
            <a:extLst>
              <a:ext uri="{FF2B5EF4-FFF2-40B4-BE49-F238E27FC236}">
                <a16:creationId xmlns:a16="http://schemas.microsoft.com/office/drawing/2014/main" id="{A11403A5-F3EC-4EF2-9EAC-F5E03E700A32}"/>
              </a:ext>
            </a:extLst>
          </p:cNvPr>
          <p:cNvSpPr>
            <a:spLocks noGrp="1"/>
          </p:cNvSpPr>
          <p:nvPr>
            <p:ph type="title"/>
          </p:nvPr>
        </p:nvSpPr>
        <p:spPr/>
        <p:txBody>
          <a:bodyPr>
            <a:normAutofit fontScale="90000"/>
          </a:bodyPr>
          <a:lstStyle/>
          <a:p>
            <a:r>
              <a:rPr lang="en-US" dirty="0"/>
              <a:t>If you make Negative NPV Investments, Growth Hurts</a:t>
            </a:r>
          </a:p>
        </p:txBody>
      </p:sp>
      <p:pic>
        <p:nvPicPr>
          <p:cNvPr id="5" name="Picture 4">
            <a:extLst>
              <a:ext uri="{FF2B5EF4-FFF2-40B4-BE49-F238E27FC236}">
                <a16:creationId xmlns:a16="http://schemas.microsoft.com/office/drawing/2014/main" id="{655D39E4-244D-46CC-B69D-EE8D5BFCDBDA}"/>
              </a:ext>
            </a:extLst>
          </p:cNvPr>
          <p:cNvPicPr>
            <a:picLocks noChangeAspect="1"/>
          </p:cNvPicPr>
          <p:nvPr/>
        </p:nvPicPr>
        <p:blipFill>
          <a:blip r:embed="rId2"/>
          <a:stretch>
            <a:fillRect/>
          </a:stretch>
        </p:blipFill>
        <p:spPr>
          <a:xfrm>
            <a:off x="628783" y="4082142"/>
            <a:ext cx="3951171" cy="1847301"/>
          </a:xfrm>
          <a:prstGeom prst="rect">
            <a:avLst/>
          </a:prstGeom>
        </p:spPr>
      </p:pic>
      <p:pic>
        <p:nvPicPr>
          <p:cNvPr id="6" name="Picture 5">
            <a:extLst>
              <a:ext uri="{FF2B5EF4-FFF2-40B4-BE49-F238E27FC236}">
                <a16:creationId xmlns:a16="http://schemas.microsoft.com/office/drawing/2014/main" id="{A2D2A59B-9E85-49AC-A906-6BAFA50D1FE4}"/>
              </a:ext>
            </a:extLst>
          </p:cNvPr>
          <p:cNvPicPr>
            <a:picLocks noChangeAspect="1"/>
          </p:cNvPicPr>
          <p:nvPr/>
        </p:nvPicPr>
        <p:blipFill>
          <a:blip r:embed="rId3"/>
          <a:stretch>
            <a:fillRect/>
          </a:stretch>
        </p:blipFill>
        <p:spPr>
          <a:xfrm>
            <a:off x="4997566" y="4067850"/>
            <a:ext cx="3951171" cy="1875883"/>
          </a:xfrm>
          <a:prstGeom prst="rect">
            <a:avLst/>
          </a:prstGeom>
        </p:spPr>
      </p:pic>
    </p:spTree>
    <p:extLst>
      <p:ext uri="{BB962C8B-B14F-4D97-AF65-F5344CB8AC3E}">
        <p14:creationId xmlns:p14="http://schemas.microsoft.com/office/powerpoint/2010/main" val="210879246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5E63EC-BD45-46AE-9F8F-BCC1056F986C}"/>
              </a:ext>
            </a:extLst>
          </p:cNvPr>
          <p:cNvSpPr>
            <a:spLocks noGrp="1"/>
          </p:cNvSpPr>
          <p:nvPr>
            <p:ph idx="1"/>
          </p:nvPr>
        </p:nvSpPr>
        <p:spPr>
          <a:xfrm>
            <a:off x="628650" y="1263192"/>
            <a:ext cx="7810675" cy="2537021"/>
          </a:xfrm>
        </p:spPr>
        <p:txBody>
          <a:bodyPr>
            <a:normAutofit fontScale="85000" lnSpcReduction="10000"/>
          </a:bodyPr>
          <a:lstStyle/>
          <a:p>
            <a:r>
              <a:rPr lang="en-US" dirty="0"/>
              <a:t>If the growth is zero, the level of the return does not matter in the valuation formulas</a:t>
            </a:r>
          </a:p>
          <a:p>
            <a:r>
              <a:rPr lang="en-US" dirty="0"/>
              <a:t>This is not really true when growth rate changes.  A change in return makes a big difference in any case.</a:t>
            </a:r>
          </a:p>
          <a:p>
            <a:r>
              <a:rPr lang="en-US" dirty="0"/>
              <a:t>Long-term growth is the central issue and growth rates projected by analysts are not very reliable.</a:t>
            </a:r>
          </a:p>
        </p:txBody>
      </p:sp>
      <p:sp>
        <p:nvSpPr>
          <p:cNvPr id="3" name="Title 2">
            <a:extLst>
              <a:ext uri="{FF2B5EF4-FFF2-40B4-BE49-F238E27FC236}">
                <a16:creationId xmlns:a16="http://schemas.microsoft.com/office/drawing/2014/main" id="{67A44C1A-66C3-4ABF-A07D-1C5DEB810972}"/>
              </a:ext>
            </a:extLst>
          </p:cNvPr>
          <p:cNvSpPr>
            <a:spLocks noGrp="1"/>
          </p:cNvSpPr>
          <p:nvPr>
            <p:ph type="title"/>
          </p:nvPr>
        </p:nvSpPr>
        <p:spPr/>
        <p:txBody>
          <a:bodyPr>
            <a:normAutofit/>
          </a:bodyPr>
          <a:lstStyle/>
          <a:p>
            <a:r>
              <a:rPr lang="en-US" dirty="0"/>
              <a:t>Interaction between Growth and Return</a:t>
            </a:r>
          </a:p>
        </p:txBody>
      </p:sp>
      <p:pic>
        <p:nvPicPr>
          <p:cNvPr id="2" name="Picture 1">
            <a:extLst>
              <a:ext uri="{FF2B5EF4-FFF2-40B4-BE49-F238E27FC236}">
                <a16:creationId xmlns:a16="http://schemas.microsoft.com/office/drawing/2014/main" id="{0C28B3D0-4139-4BA3-94AB-94DFAE2B7B1A}"/>
              </a:ext>
            </a:extLst>
          </p:cNvPr>
          <p:cNvPicPr>
            <a:picLocks noChangeAspect="1"/>
          </p:cNvPicPr>
          <p:nvPr/>
        </p:nvPicPr>
        <p:blipFill>
          <a:blip r:embed="rId2"/>
          <a:stretch>
            <a:fillRect/>
          </a:stretch>
        </p:blipFill>
        <p:spPr>
          <a:xfrm>
            <a:off x="1832252" y="4157806"/>
            <a:ext cx="4358823" cy="2069010"/>
          </a:xfrm>
          <a:prstGeom prst="rect">
            <a:avLst/>
          </a:prstGeom>
        </p:spPr>
      </p:pic>
    </p:spTree>
    <p:extLst>
      <p:ext uri="{BB962C8B-B14F-4D97-AF65-F5344CB8AC3E}">
        <p14:creationId xmlns:p14="http://schemas.microsoft.com/office/powerpoint/2010/main" val="4205450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9BDE1765-67C3-48FF-BD6F-D3EFF05507C4}"/>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Danger of Thinking You Are Too Smart and Making Things Un-necessarily Complex</a:t>
            </a:r>
          </a:p>
        </p:txBody>
      </p:sp>
      <p:sp>
        <p:nvSpPr>
          <p:cNvPr id="4" name="Content Placeholder 3">
            <a:extLst>
              <a:ext uri="{FF2B5EF4-FFF2-40B4-BE49-F238E27FC236}">
                <a16:creationId xmlns:a16="http://schemas.microsoft.com/office/drawing/2014/main" id="{B08B6056-8201-4093-8A62-B283DB5653F5}"/>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1200">
                <a:latin typeface="+mn-lt"/>
                <a:cs typeface="+mn-cs"/>
              </a:rPr>
              <a:t>In Finance</a:t>
            </a:r>
          </a:p>
          <a:p>
            <a:pPr lvl="1"/>
            <a:r>
              <a:rPr lang="en-US" sz="1200">
                <a:latin typeface="+mn-lt"/>
                <a:cs typeface="+mn-cs"/>
              </a:rPr>
              <a:t>M&amp;A is some kind of magic and requires highly technical and advanced knowledge:</a:t>
            </a:r>
          </a:p>
          <a:p>
            <a:r>
              <a:rPr lang="en-US" sz="1200">
                <a:latin typeface="+mn-lt"/>
                <a:cs typeface="+mn-cs"/>
              </a:rPr>
              <a:t>Sun Edison Quote:</a:t>
            </a:r>
          </a:p>
          <a:p>
            <a:pPr lvl="2"/>
            <a:r>
              <a:rPr lang="en-US" sz="1200">
                <a:latin typeface="+mn-lt"/>
                <a:cs typeface="+mn-cs"/>
              </a:rPr>
              <a:t>SunEdison will transfer to Seller Note LLC, and Seller Note LLC will pledge, on a first priority basis, additional shares of the Class B Securities in connection with any adjustment to the exchange rate, so that, at all times, the Class B Securities equal to the full number of shares of TerraForm Power Class A Common Stock issuable upon exchange of the Exchangeable Notes shall be held by Seller Note LLC and subject to such first priority lien.</a:t>
            </a:r>
          </a:p>
          <a:p>
            <a:pPr lvl="2"/>
            <a:r>
              <a:rPr lang="en-US" sz="1200">
                <a:latin typeface="+mn-lt"/>
                <a:cs typeface="+mn-cs"/>
              </a:rPr>
              <a:t>…repurchase date is after a regular record date and on or prior to the interest payment date to which it relates, Seller Note LLC will instead pay interest accrued to the interest payment date to the holder of record of the Exchangeable Note as of the close of business on the regular record date, and the Fundamental Change purchase price shall then be equal to 100% of the principal amount of the note subject to purchase and will not include any accrued and unpaid interest. In addition, following certain events that constitute “Make-Whole Fundamental Changes” (as defined in the Exchangeable Notes Indenture), Seller Note LLC will increase the exchange rate for holders who elect to exchange Exchangeable Notes in connection with such events in certain circumstances. </a:t>
            </a:r>
          </a:p>
          <a:p>
            <a:r>
              <a:rPr lang="en-US" sz="1200">
                <a:latin typeface="+mn-lt"/>
                <a:cs typeface="+mn-cs"/>
              </a:rPr>
              <a:t>Sun Edison Shortly Went Bankrupt</a:t>
            </a:r>
          </a:p>
        </p:txBody>
      </p:sp>
    </p:spTree>
    <p:extLst>
      <p:ext uri="{BB962C8B-B14F-4D97-AF65-F5344CB8AC3E}">
        <p14:creationId xmlns:p14="http://schemas.microsoft.com/office/powerpoint/2010/main" val="129183511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137F97-3E86-431F-B9C8-3465866BE9F9}"/>
              </a:ext>
            </a:extLst>
          </p:cNvPr>
          <p:cNvSpPr>
            <a:spLocks noGrp="1"/>
          </p:cNvSpPr>
          <p:nvPr>
            <p:ph idx="1"/>
          </p:nvPr>
        </p:nvSpPr>
        <p:spPr>
          <a:xfrm>
            <a:off x="628649" y="1263192"/>
            <a:ext cx="8081717" cy="2498103"/>
          </a:xfrm>
        </p:spPr>
        <p:txBody>
          <a:bodyPr>
            <a:normAutofit fontScale="92500"/>
          </a:bodyPr>
          <a:lstStyle/>
          <a:p>
            <a:r>
              <a:rPr lang="en-US" dirty="0"/>
              <a:t>Keep discount rate constant at 6% (the discount rate or the expected IRR is the biggest variable)</a:t>
            </a:r>
          </a:p>
          <a:p>
            <a:r>
              <a:rPr lang="en-US" dirty="0"/>
              <a:t>A graph of the data table demonstrates that the combination of variables makes the valuation change dramatically.</a:t>
            </a:r>
          </a:p>
          <a:p>
            <a:endParaRPr lang="en-US" dirty="0"/>
          </a:p>
        </p:txBody>
      </p:sp>
      <p:sp>
        <p:nvSpPr>
          <p:cNvPr id="3" name="Title 2">
            <a:extLst>
              <a:ext uri="{FF2B5EF4-FFF2-40B4-BE49-F238E27FC236}">
                <a16:creationId xmlns:a16="http://schemas.microsoft.com/office/drawing/2014/main" id="{7CF4669E-0E9D-4226-A660-04D9268503B9}"/>
              </a:ext>
            </a:extLst>
          </p:cNvPr>
          <p:cNvSpPr>
            <a:spLocks noGrp="1"/>
          </p:cNvSpPr>
          <p:nvPr>
            <p:ph type="title"/>
          </p:nvPr>
        </p:nvSpPr>
        <p:spPr/>
        <p:txBody>
          <a:bodyPr/>
          <a:lstStyle/>
          <a:p>
            <a:r>
              <a:rPr lang="en-US" dirty="0"/>
              <a:t>Valuation Sensitivity in Simple Case</a:t>
            </a:r>
          </a:p>
        </p:txBody>
      </p:sp>
      <p:pic>
        <p:nvPicPr>
          <p:cNvPr id="2" name="Picture 1">
            <a:extLst>
              <a:ext uri="{FF2B5EF4-FFF2-40B4-BE49-F238E27FC236}">
                <a16:creationId xmlns:a16="http://schemas.microsoft.com/office/drawing/2014/main" id="{D17BF71D-969C-4576-A25A-CE6D3D791B41}"/>
              </a:ext>
            </a:extLst>
          </p:cNvPr>
          <p:cNvPicPr>
            <a:picLocks noChangeAspect="1"/>
          </p:cNvPicPr>
          <p:nvPr/>
        </p:nvPicPr>
        <p:blipFill>
          <a:blip r:embed="rId2"/>
          <a:stretch>
            <a:fillRect/>
          </a:stretch>
        </p:blipFill>
        <p:spPr>
          <a:xfrm>
            <a:off x="535855" y="3845327"/>
            <a:ext cx="7852528" cy="2438357"/>
          </a:xfrm>
          <a:prstGeom prst="rect">
            <a:avLst/>
          </a:prstGeom>
        </p:spPr>
      </p:pic>
    </p:spTree>
    <p:extLst>
      <p:ext uri="{BB962C8B-B14F-4D97-AF65-F5344CB8AC3E}">
        <p14:creationId xmlns:p14="http://schemas.microsoft.com/office/powerpoint/2010/main" val="423585412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E05A06-4AF8-48E1-8890-A25E0BA9CB1F}"/>
              </a:ext>
            </a:extLst>
          </p:cNvPr>
          <p:cNvSpPr>
            <a:spLocks noGrp="1"/>
          </p:cNvSpPr>
          <p:nvPr>
            <p:ph idx="1"/>
          </p:nvPr>
        </p:nvSpPr>
        <p:spPr>
          <a:xfrm>
            <a:off x="741772" y="1406519"/>
            <a:ext cx="7440694" cy="1008668"/>
          </a:xfrm>
        </p:spPr>
        <p:txBody>
          <a:bodyPr>
            <a:normAutofit fontScale="85000" lnSpcReduction="20000"/>
          </a:bodyPr>
          <a:lstStyle/>
          <a:p>
            <a:pPr marL="0" indent="0">
              <a:buNone/>
            </a:pPr>
            <a:r>
              <a:rPr lang="en-US" dirty="0"/>
              <a:t>Demonstrates that the value has higher variability with respect to ROE with higher growth rate. There is a strong inter-relationship.</a:t>
            </a:r>
          </a:p>
          <a:p>
            <a:endParaRPr lang="en-US" dirty="0"/>
          </a:p>
        </p:txBody>
      </p:sp>
      <p:sp>
        <p:nvSpPr>
          <p:cNvPr id="3" name="Title 2">
            <a:extLst>
              <a:ext uri="{FF2B5EF4-FFF2-40B4-BE49-F238E27FC236}">
                <a16:creationId xmlns:a16="http://schemas.microsoft.com/office/drawing/2014/main" id="{3EE258E1-C882-4F30-88A1-6A22C3E2493A}"/>
              </a:ext>
            </a:extLst>
          </p:cNvPr>
          <p:cNvSpPr>
            <a:spLocks noGrp="1"/>
          </p:cNvSpPr>
          <p:nvPr>
            <p:ph type="title"/>
          </p:nvPr>
        </p:nvSpPr>
        <p:spPr/>
        <p:txBody>
          <a:bodyPr>
            <a:normAutofit fontScale="90000"/>
          </a:bodyPr>
          <a:lstStyle/>
          <a:p>
            <a:r>
              <a:rPr lang="en-US" dirty="0"/>
              <a:t>Value Does not Change on a Linear Basis With the Variables – Instead there is an Interaction</a:t>
            </a:r>
          </a:p>
        </p:txBody>
      </p:sp>
      <p:pic>
        <p:nvPicPr>
          <p:cNvPr id="7" name="Picture 6">
            <a:extLst>
              <a:ext uri="{FF2B5EF4-FFF2-40B4-BE49-F238E27FC236}">
                <a16:creationId xmlns:a16="http://schemas.microsoft.com/office/drawing/2014/main" id="{886C5EA4-580A-40A4-BFC0-09031806DE1C}"/>
              </a:ext>
            </a:extLst>
          </p:cNvPr>
          <p:cNvPicPr>
            <a:picLocks noChangeAspect="1"/>
          </p:cNvPicPr>
          <p:nvPr/>
        </p:nvPicPr>
        <p:blipFill>
          <a:blip r:embed="rId2"/>
          <a:stretch>
            <a:fillRect/>
          </a:stretch>
        </p:blipFill>
        <p:spPr>
          <a:xfrm>
            <a:off x="253071" y="2994195"/>
            <a:ext cx="4318929" cy="3143173"/>
          </a:xfrm>
          <a:prstGeom prst="rect">
            <a:avLst/>
          </a:prstGeom>
        </p:spPr>
      </p:pic>
      <p:pic>
        <p:nvPicPr>
          <p:cNvPr id="8" name="Picture 7">
            <a:extLst>
              <a:ext uri="{FF2B5EF4-FFF2-40B4-BE49-F238E27FC236}">
                <a16:creationId xmlns:a16="http://schemas.microsoft.com/office/drawing/2014/main" id="{0887F8E2-AB77-45D6-8041-C25D5D8EE473}"/>
              </a:ext>
            </a:extLst>
          </p:cNvPr>
          <p:cNvPicPr>
            <a:picLocks noChangeAspect="1"/>
          </p:cNvPicPr>
          <p:nvPr/>
        </p:nvPicPr>
        <p:blipFill>
          <a:blip r:embed="rId3"/>
          <a:stretch>
            <a:fillRect/>
          </a:stretch>
        </p:blipFill>
        <p:spPr>
          <a:xfrm>
            <a:off x="4695081" y="2994194"/>
            <a:ext cx="4318928" cy="3143173"/>
          </a:xfrm>
          <a:prstGeom prst="rect">
            <a:avLst/>
          </a:prstGeom>
        </p:spPr>
      </p:pic>
    </p:spTree>
    <p:extLst>
      <p:ext uri="{BB962C8B-B14F-4D97-AF65-F5344CB8AC3E}">
        <p14:creationId xmlns:p14="http://schemas.microsoft.com/office/powerpoint/2010/main" val="194960082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582A1B-2EE7-4431-BCC7-35AE2EF0C3AD}"/>
              </a:ext>
            </a:extLst>
          </p:cNvPr>
          <p:cNvSpPr>
            <a:spLocks noGrp="1"/>
          </p:cNvSpPr>
          <p:nvPr>
            <p:ph idx="1"/>
          </p:nvPr>
        </p:nvSpPr>
        <p:spPr>
          <a:xfrm>
            <a:off x="628649" y="1263192"/>
            <a:ext cx="8270254" cy="1159497"/>
          </a:xfrm>
        </p:spPr>
        <p:txBody>
          <a:bodyPr>
            <a:normAutofit fontScale="77500" lnSpcReduction="20000"/>
          </a:bodyPr>
          <a:lstStyle/>
          <a:p>
            <a:r>
              <a:rPr lang="en-US" dirty="0"/>
              <a:t>This graph shows the data table with and without inflation. Need to have growth more than inflation to create value. Difficult to evaluate interactions non-linear interactions of variables.</a:t>
            </a:r>
          </a:p>
          <a:p>
            <a:endParaRPr lang="en-US" dirty="0"/>
          </a:p>
        </p:txBody>
      </p:sp>
      <p:sp>
        <p:nvSpPr>
          <p:cNvPr id="3" name="Title 2">
            <a:extLst>
              <a:ext uri="{FF2B5EF4-FFF2-40B4-BE49-F238E27FC236}">
                <a16:creationId xmlns:a16="http://schemas.microsoft.com/office/drawing/2014/main" id="{6BB5BEAB-55F5-4CF7-9C86-9AFF76F4AB4C}"/>
              </a:ext>
            </a:extLst>
          </p:cNvPr>
          <p:cNvSpPr>
            <a:spLocks noGrp="1"/>
          </p:cNvSpPr>
          <p:nvPr>
            <p:ph type="title"/>
          </p:nvPr>
        </p:nvSpPr>
        <p:spPr/>
        <p:txBody>
          <a:bodyPr>
            <a:normAutofit fontScale="90000"/>
          </a:bodyPr>
          <a:lstStyle/>
          <a:p>
            <a:r>
              <a:rPr lang="en-US" dirty="0"/>
              <a:t>With Inflation, the Sensitivity is more extreme</a:t>
            </a:r>
          </a:p>
        </p:txBody>
      </p:sp>
      <p:pic>
        <p:nvPicPr>
          <p:cNvPr id="6" name="Picture 5">
            <a:extLst>
              <a:ext uri="{FF2B5EF4-FFF2-40B4-BE49-F238E27FC236}">
                <a16:creationId xmlns:a16="http://schemas.microsoft.com/office/drawing/2014/main" id="{D244AF70-6015-45A4-90CF-ED3280006D05}"/>
              </a:ext>
            </a:extLst>
          </p:cNvPr>
          <p:cNvPicPr>
            <a:picLocks noChangeAspect="1"/>
          </p:cNvPicPr>
          <p:nvPr/>
        </p:nvPicPr>
        <p:blipFill>
          <a:blip r:embed="rId2"/>
          <a:stretch>
            <a:fillRect/>
          </a:stretch>
        </p:blipFill>
        <p:spPr>
          <a:xfrm>
            <a:off x="45320" y="2522246"/>
            <a:ext cx="4318928" cy="3143173"/>
          </a:xfrm>
          <a:prstGeom prst="rect">
            <a:avLst/>
          </a:prstGeom>
        </p:spPr>
      </p:pic>
      <p:pic>
        <p:nvPicPr>
          <p:cNvPr id="7" name="Picture 6">
            <a:extLst>
              <a:ext uri="{FF2B5EF4-FFF2-40B4-BE49-F238E27FC236}">
                <a16:creationId xmlns:a16="http://schemas.microsoft.com/office/drawing/2014/main" id="{5E0BA308-AC0A-4E82-B4A0-AB68134CF77A}"/>
              </a:ext>
            </a:extLst>
          </p:cNvPr>
          <p:cNvPicPr>
            <a:picLocks noChangeAspect="1"/>
          </p:cNvPicPr>
          <p:nvPr/>
        </p:nvPicPr>
        <p:blipFill>
          <a:blip r:embed="rId3"/>
          <a:stretch>
            <a:fillRect/>
          </a:stretch>
        </p:blipFill>
        <p:spPr>
          <a:xfrm>
            <a:off x="4739099" y="2522246"/>
            <a:ext cx="4318928" cy="3143173"/>
          </a:xfrm>
          <a:prstGeom prst="rect">
            <a:avLst/>
          </a:prstGeom>
        </p:spPr>
      </p:pic>
    </p:spTree>
    <p:extLst>
      <p:ext uri="{BB962C8B-B14F-4D97-AF65-F5344CB8AC3E}">
        <p14:creationId xmlns:p14="http://schemas.microsoft.com/office/powerpoint/2010/main" val="1855508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A3790-72A0-49B2-B859-3EBCE73F08CA}"/>
              </a:ext>
            </a:extLst>
          </p:cNvPr>
          <p:cNvSpPr>
            <a:spLocks noGrp="1"/>
          </p:cNvSpPr>
          <p:nvPr>
            <p:ph idx="1"/>
          </p:nvPr>
        </p:nvSpPr>
        <p:spPr/>
        <p:txBody>
          <a:bodyPr/>
          <a:lstStyle/>
          <a:p>
            <a:r>
              <a:rPr lang="en-US" b="1" dirty="0"/>
              <a:t>Equation 1: Just Integrate from 0 to ∞</a:t>
            </a:r>
          </a:p>
          <a:p>
            <a:pPr lvl="1"/>
            <a:r>
              <a:rPr lang="en-US" dirty="0"/>
              <a:t>Value = CF(1)/k	(No Growth)</a:t>
            </a:r>
          </a:p>
          <a:p>
            <a:pPr lvl="1"/>
            <a:r>
              <a:rPr lang="en-US" dirty="0"/>
              <a:t>Value = CF(1)/(k-g)	(Growth)</a:t>
            </a:r>
          </a:p>
          <a:p>
            <a:pPr lvl="1"/>
            <a:endParaRPr lang="en-US" dirty="0"/>
          </a:p>
          <a:p>
            <a:pPr lvl="1"/>
            <a:r>
              <a:rPr lang="en-US" dirty="0"/>
              <a:t>This is just math (integral from 0 to ∞)</a:t>
            </a:r>
          </a:p>
          <a:p>
            <a:pPr lvl="1"/>
            <a:endParaRPr lang="en-US" dirty="0"/>
          </a:p>
          <a:p>
            <a:r>
              <a:rPr lang="en-US" b="1" dirty="0"/>
              <a:t>Equation 2: Sustainable Growth</a:t>
            </a:r>
          </a:p>
          <a:p>
            <a:pPr lvl="1"/>
            <a:r>
              <a:rPr lang="en-US" dirty="0"/>
              <a:t>Growth = ROE * Retention Rate</a:t>
            </a:r>
          </a:p>
          <a:p>
            <a:pPr lvl="1"/>
            <a:r>
              <a:rPr lang="en-US" dirty="0"/>
              <a:t>Growth = ROE * (1-Payout)</a:t>
            </a:r>
          </a:p>
          <a:p>
            <a:pPr lvl="1"/>
            <a:r>
              <a:rPr lang="en-US" dirty="0"/>
              <a:t>Payout = 1 – G/ROE</a:t>
            </a:r>
          </a:p>
        </p:txBody>
      </p:sp>
      <p:sp>
        <p:nvSpPr>
          <p:cNvPr id="3" name="Title 2">
            <a:extLst>
              <a:ext uri="{FF2B5EF4-FFF2-40B4-BE49-F238E27FC236}">
                <a16:creationId xmlns:a16="http://schemas.microsoft.com/office/drawing/2014/main" id="{3042E5DA-D03D-4F41-A33F-38094684102A}"/>
              </a:ext>
            </a:extLst>
          </p:cNvPr>
          <p:cNvSpPr>
            <a:spLocks noGrp="1"/>
          </p:cNvSpPr>
          <p:nvPr>
            <p:ph type="title"/>
          </p:nvPr>
        </p:nvSpPr>
        <p:spPr/>
        <p:txBody>
          <a:bodyPr/>
          <a:lstStyle/>
          <a:p>
            <a:r>
              <a:rPr lang="en-US" dirty="0"/>
              <a:t>Two Basic Equations</a:t>
            </a:r>
          </a:p>
        </p:txBody>
      </p:sp>
    </p:spTree>
    <p:extLst>
      <p:ext uri="{BB962C8B-B14F-4D97-AF65-F5344CB8AC3E}">
        <p14:creationId xmlns:p14="http://schemas.microsoft.com/office/powerpoint/2010/main" val="298404388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178B52-4EBF-41DF-839E-A2F1D6791A49}"/>
              </a:ext>
            </a:extLst>
          </p:cNvPr>
          <p:cNvSpPr>
            <a:spLocks noGrp="1"/>
          </p:cNvSpPr>
          <p:nvPr>
            <p:ph idx="1"/>
          </p:nvPr>
        </p:nvSpPr>
        <p:spPr/>
        <p:txBody>
          <a:bodyPr>
            <a:normAutofit fontScale="62500" lnSpcReduction="20000"/>
          </a:bodyPr>
          <a:lstStyle/>
          <a:p>
            <a:r>
              <a:rPr lang="en-US" dirty="0"/>
              <a:t>Start with Basics</a:t>
            </a:r>
          </a:p>
          <a:p>
            <a:pPr lvl="1"/>
            <a:r>
              <a:rPr lang="en-US" dirty="0"/>
              <a:t>Value = D1/(k-g)		Simple calculus</a:t>
            </a:r>
          </a:p>
          <a:p>
            <a:pPr lvl="1"/>
            <a:r>
              <a:rPr lang="en-US" dirty="0"/>
              <a:t>DPO = (1-g/ROE)		Fundamental growth</a:t>
            </a:r>
          </a:p>
          <a:p>
            <a:pPr lvl="1"/>
            <a:r>
              <a:rPr lang="en-US" dirty="0"/>
              <a:t>D1 = E1 * DPO		Earnings </a:t>
            </a:r>
          </a:p>
          <a:p>
            <a:pPr lvl="1"/>
            <a:endParaRPr lang="en-US" b="1" dirty="0"/>
          </a:p>
          <a:p>
            <a:pPr lvl="1"/>
            <a:r>
              <a:rPr lang="en-US" sz="4000" b="1" dirty="0"/>
              <a:t>Value = E1 * (1-g/ROE)/(k-g)</a:t>
            </a:r>
          </a:p>
          <a:p>
            <a:endParaRPr lang="en-US" dirty="0"/>
          </a:p>
          <a:p>
            <a:r>
              <a:rPr lang="en-US" dirty="0"/>
              <a:t>For P/E Ratio</a:t>
            </a:r>
          </a:p>
          <a:p>
            <a:pPr lvl="1"/>
            <a:endParaRPr lang="en-US" b="1" dirty="0"/>
          </a:p>
          <a:p>
            <a:pPr lvl="1"/>
            <a:r>
              <a:rPr lang="en-US" sz="3800" b="1" dirty="0"/>
              <a:t>Value/E1 = (1-g/ROE)/(k-g)</a:t>
            </a:r>
          </a:p>
          <a:p>
            <a:endParaRPr lang="en-US" dirty="0"/>
          </a:p>
          <a:p>
            <a:r>
              <a:rPr lang="en-US" dirty="0"/>
              <a:t>For P/B Ratio</a:t>
            </a:r>
          </a:p>
          <a:p>
            <a:pPr lvl="1"/>
            <a:r>
              <a:rPr lang="en-US" dirty="0"/>
              <a:t>E1=Book Value * ROE1</a:t>
            </a:r>
          </a:p>
          <a:p>
            <a:pPr lvl="1"/>
            <a:r>
              <a:rPr lang="en-US" dirty="0"/>
              <a:t>Value = Book Value * ROE * (1-g/ROE)/(k-g)</a:t>
            </a:r>
          </a:p>
          <a:p>
            <a:pPr lvl="1"/>
            <a:endParaRPr lang="en-US" b="1" dirty="0"/>
          </a:p>
          <a:p>
            <a:pPr lvl="1"/>
            <a:r>
              <a:rPr lang="en-US" sz="3800" b="1" dirty="0"/>
              <a:t>Value/Book Value = (ROE-g)/(k-g)</a:t>
            </a:r>
          </a:p>
          <a:p>
            <a:endParaRPr lang="en-US" dirty="0"/>
          </a:p>
          <a:p>
            <a:endParaRPr lang="en-US" dirty="0"/>
          </a:p>
        </p:txBody>
      </p:sp>
      <p:sp>
        <p:nvSpPr>
          <p:cNvPr id="3" name="Title 2">
            <a:extLst>
              <a:ext uri="{FF2B5EF4-FFF2-40B4-BE49-F238E27FC236}">
                <a16:creationId xmlns:a16="http://schemas.microsoft.com/office/drawing/2014/main" id="{7BA75450-EBF0-47FD-9801-6C53245626E5}"/>
              </a:ext>
            </a:extLst>
          </p:cNvPr>
          <p:cNvSpPr>
            <a:spLocks noGrp="1"/>
          </p:cNvSpPr>
          <p:nvPr>
            <p:ph type="title"/>
          </p:nvPr>
        </p:nvSpPr>
        <p:spPr/>
        <p:txBody>
          <a:bodyPr>
            <a:normAutofit fontScale="90000"/>
          </a:bodyPr>
          <a:lstStyle/>
          <a:p>
            <a:r>
              <a:rPr lang="en-US" dirty="0"/>
              <a:t>For Equity, All you Have to Do is Substitute</a:t>
            </a:r>
          </a:p>
        </p:txBody>
      </p:sp>
    </p:spTree>
    <p:extLst>
      <p:ext uri="{BB962C8B-B14F-4D97-AF65-F5344CB8AC3E}">
        <p14:creationId xmlns:p14="http://schemas.microsoft.com/office/powerpoint/2010/main" val="403492838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7581D4-3E7D-427A-AF8C-B6CAFAA13D16}"/>
              </a:ext>
            </a:extLst>
          </p:cNvPr>
          <p:cNvSpPr>
            <a:spLocks noGrp="1"/>
          </p:cNvSpPr>
          <p:nvPr>
            <p:ph idx="1"/>
          </p:nvPr>
        </p:nvSpPr>
        <p:spPr/>
        <p:txBody>
          <a:bodyPr>
            <a:normAutofit fontScale="70000" lnSpcReduction="20000"/>
          </a:bodyPr>
          <a:lstStyle/>
          <a:p>
            <a:r>
              <a:rPr lang="en-US" dirty="0"/>
              <a:t>If you don’t make an investment, you cannot improve your life.</a:t>
            </a:r>
          </a:p>
          <a:p>
            <a:r>
              <a:rPr lang="en-US" dirty="0"/>
              <a:t>If you don’t make capital expenditures, you cannot get EBITDA.</a:t>
            </a:r>
          </a:p>
          <a:p>
            <a:r>
              <a:rPr lang="en-US" dirty="0"/>
              <a:t>If you don’t sell policies and put investments on the balance sheet, you can not earn a return.</a:t>
            </a:r>
          </a:p>
          <a:p>
            <a:r>
              <a:rPr lang="en-US" dirty="0"/>
              <a:t>If you don’t pay for a stock, you cannot get dividends.</a:t>
            </a:r>
          </a:p>
          <a:p>
            <a:r>
              <a:rPr lang="en-US" dirty="0"/>
              <a:t>Even when you gamble, you must put some money down on the table.</a:t>
            </a:r>
          </a:p>
          <a:p>
            <a:r>
              <a:rPr lang="en-US" dirty="0"/>
              <a:t>But, what about:</a:t>
            </a:r>
          </a:p>
          <a:p>
            <a:pPr lvl="1"/>
            <a:r>
              <a:rPr lang="en-US" dirty="0"/>
              <a:t>Uber: drivers make investment and all Uber has is a bit of software</a:t>
            </a:r>
          </a:p>
          <a:p>
            <a:pPr lvl="1"/>
            <a:r>
              <a:rPr lang="en-US" dirty="0"/>
              <a:t>Services: You make money from your reputation (Deloitte, Cap Gemini, GE, Siemens, Law Firms, etc.)</a:t>
            </a:r>
          </a:p>
          <a:p>
            <a:pPr lvl="1"/>
            <a:r>
              <a:rPr lang="en-US" dirty="0"/>
              <a:t>Construction contracts: You make money by constructing a plant and the investment in tractors etc. is very minor.</a:t>
            </a:r>
          </a:p>
        </p:txBody>
      </p:sp>
      <p:sp>
        <p:nvSpPr>
          <p:cNvPr id="3" name="Title 2">
            <a:extLst>
              <a:ext uri="{FF2B5EF4-FFF2-40B4-BE49-F238E27FC236}">
                <a16:creationId xmlns:a16="http://schemas.microsoft.com/office/drawing/2014/main" id="{1E18C399-D1A6-4006-880F-7912B02A884F}"/>
              </a:ext>
            </a:extLst>
          </p:cNvPr>
          <p:cNvSpPr>
            <a:spLocks noGrp="1"/>
          </p:cNvSpPr>
          <p:nvPr>
            <p:ph type="title"/>
          </p:nvPr>
        </p:nvSpPr>
        <p:spPr/>
        <p:txBody>
          <a:bodyPr>
            <a:normAutofit fontScale="90000"/>
          </a:bodyPr>
          <a:lstStyle/>
          <a:p>
            <a:r>
              <a:rPr lang="en-US" dirty="0"/>
              <a:t>Fundamental Idea about Investment Necessary to Generate Return</a:t>
            </a:r>
          </a:p>
        </p:txBody>
      </p:sp>
    </p:spTree>
    <p:extLst>
      <p:ext uri="{BB962C8B-B14F-4D97-AF65-F5344CB8AC3E}">
        <p14:creationId xmlns:p14="http://schemas.microsoft.com/office/powerpoint/2010/main" val="425327147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A009F9-D49F-4E7A-B953-98ACF924960D}"/>
              </a:ext>
            </a:extLst>
          </p:cNvPr>
          <p:cNvSpPr>
            <a:spLocks noGrp="1"/>
          </p:cNvSpPr>
          <p:nvPr>
            <p:ph idx="1"/>
          </p:nvPr>
        </p:nvSpPr>
        <p:spPr/>
        <p:txBody>
          <a:bodyPr>
            <a:normAutofit fontScale="92500" lnSpcReduction="10000"/>
          </a:bodyPr>
          <a:lstStyle/>
          <a:p>
            <a:r>
              <a:rPr lang="en-US" dirty="0"/>
              <a:t>Very simple case of valuation:</a:t>
            </a:r>
          </a:p>
          <a:p>
            <a:pPr lvl="1"/>
            <a:r>
              <a:rPr lang="en-US" dirty="0"/>
              <a:t>Return on equity and growth constant</a:t>
            </a:r>
          </a:p>
          <a:p>
            <a:pPr lvl="1"/>
            <a:r>
              <a:rPr lang="en-US" dirty="0"/>
              <a:t>No adjustment for inflation (assume no inflation)</a:t>
            </a:r>
          </a:p>
          <a:p>
            <a:r>
              <a:rPr lang="en-US" dirty="0"/>
              <a:t>In this case, you can use the valuation formula: </a:t>
            </a:r>
          </a:p>
          <a:p>
            <a:pPr marL="0" indent="0">
              <a:buNone/>
            </a:pPr>
            <a:r>
              <a:rPr lang="en-US" dirty="0"/>
              <a:t>	</a:t>
            </a:r>
            <a:r>
              <a:rPr lang="en-US" b="1" dirty="0"/>
              <a:t>Value = Earnings x (1-g/ROE)/(k-g)</a:t>
            </a:r>
          </a:p>
          <a:p>
            <a:r>
              <a:rPr lang="en-US" dirty="0"/>
              <a:t>You can also use the formula to evaluate implied cost of capital from P/E ratio, growth and assumed return on equity.</a:t>
            </a:r>
          </a:p>
          <a:p>
            <a:r>
              <a:rPr lang="en-US" dirty="0"/>
              <a:t>Silly to worry about ROE versus ROIC at this point.  For now, can assume an all equity company with no net debt.</a:t>
            </a:r>
          </a:p>
        </p:txBody>
      </p:sp>
      <p:sp>
        <p:nvSpPr>
          <p:cNvPr id="3" name="Title 2">
            <a:extLst>
              <a:ext uri="{FF2B5EF4-FFF2-40B4-BE49-F238E27FC236}">
                <a16:creationId xmlns:a16="http://schemas.microsoft.com/office/drawing/2014/main" id="{8239A7CB-BB03-47A5-A872-A0F23FC883E4}"/>
              </a:ext>
            </a:extLst>
          </p:cNvPr>
          <p:cNvSpPr>
            <a:spLocks noGrp="1"/>
          </p:cNvSpPr>
          <p:nvPr>
            <p:ph type="title"/>
          </p:nvPr>
        </p:nvSpPr>
        <p:spPr/>
        <p:txBody>
          <a:bodyPr>
            <a:normAutofit fontScale="90000"/>
          </a:bodyPr>
          <a:lstStyle/>
          <a:p>
            <a:r>
              <a:rPr lang="en-US" dirty="0"/>
              <a:t>Simple Case: Valuation with Constant ROE</a:t>
            </a:r>
          </a:p>
        </p:txBody>
      </p:sp>
    </p:spTree>
    <p:extLst>
      <p:ext uri="{BB962C8B-B14F-4D97-AF65-F5344CB8AC3E}">
        <p14:creationId xmlns:p14="http://schemas.microsoft.com/office/powerpoint/2010/main" val="339704290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68C850-30FE-4142-8FFF-78A337F0E3A3}"/>
              </a:ext>
            </a:extLst>
          </p:cNvPr>
          <p:cNvSpPr>
            <a:spLocks noGrp="1"/>
          </p:cNvSpPr>
          <p:nvPr>
            <p:ph idx="1"/>
          </p:nvPr>
        </p:nvSpPr>
        <p:spPr/>
        <p:txBody>
          <a:bodyPr/>
          <a:lstStyle/>
          <a:p>
            <a:r>
              <a:rPr lang="en-US" dirty="0"/>
              <a:t>We (McKinsey) explain the two core principles of value creation: </a:t>
            </a:r>
          </a:p>
          <a:p>
            <a:pPr lvl="1"/>
            <a:r>
              <a:rPr lang="en-US" dirty="0"/>
              <a:t>(1) the idea that return on invested capital and growth drive cash flow, which in turn drives value, and </a:t>
            </a:r>
          </a:p>
          <a:p>
            <a:pPr lvl="1"/>
            <a:r>
              <a:rPr lang="en-US" dirty="0"/>
              <a:t>(2) the conservation of value principle, which says that anything that doesn’t increase cash flow doesn’t create value (unless it reduces risk).</a:t>
            </a:r>
          </a:p>
          <a:p>
            <a:r>
              <a:rPr lang="en-US" dirty="0"/>
              <a:t>Led to ideas about measuring all performance with return versus cost of capital and books on (ROIC-WACC) * Capital Charge</a:t>
            </a:r>
          </a:p>
        </p:txBody>
      </p:sp>
      <p:sp>
        <p:nvSpPr>
          <p:cNvPr id="3" name="Title 2">
            <a:extLst>
              <a:ext uri="{FF2B5EF4-FFF2-40B4-BE49-F238E27FC236}">
                <a16:creationId xmlns:a16="http://schemas.microsoft.com/office/drawing/2014/main" id="{6E4EAA57-70EA-4F9F-947F-BF2401FBFD88}"/>
              </a:ext>
            </a:extLst>
          </p:cNvPr>
          <p:cNvSpPr>
            <a:spLocks noGrp="1"/>
          </p:cNvSpPr>
          <p:nvPr>
            <p:ph type="title"/>
          </p:nvPr>
        </p:nvSpPr>
        <p:spPr/>
        <p:txBody>
          <a:bodyPr/>
          <a:lstStyle/>
          <a:p>
            <a:r>
              <a:rPr lang="en-US" dirty="0"/>
              <a:t>Quote from McKinsey Valuation Book</a:t>
            </a:r>
          </a:p>
        </p:txBody>
      </p:sp>
    </p:spTree>
    <p:extLst>
      <p:ext uri="{BB962C8B-B14F-4D97-AF65-F5344CB8AC3E}">
        <p14:creationId xmlns:p14="http://schemas.microsoft.com/office/powerpoint/2010/main" val="75986554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7E189B-1D64-4DAE-9F0D-E1DC2BFB6F8D}"/>
              </a:ext>
            </a:extLst>
          </p:cNvPr>
          <p:cNvSpPr>
            <a:spLocks noGrp="1"/>
          </p:cNvSpPr>
          <p:nvPr>
            <p:ph idx="1"/>
          </p:nvPr>
        </p:nvSpPr>
        <p:spPr/>
        <p:txBody>
          <a:bodyPr>
            <a:normAutofit lnSpcReduction="10000"/>
          </a:bodyPr>
          <a:lstStyle/>
          <a:p>
            <a:r>
              <a:rPr lang="en-US" dirty="0"/>
              <a:t>We will show that high-ROIC companies typically create more value by focusing on growth, while lower-ROIC companies create more value by increasing ROIC.</a:t>
            </a:r>
          </a:p>
          <a:p>
            <a:r>
              <a:rPr lang="en-US" b="1" i="1" dirty="0"/>
              <a:t>Comment:</a:t>
            </a:r>
            <a:r>
              <a:rPr lang="en-US" dirty="0"/>
              <a:t> Everybody of course wants high ROIC, which is just another word for monopoly profit and which is the driver of capitalist economies.  If you are valuing a company you must assess the ability of a company to maintain or grow its monopoly position. That is the hard part.</a:t>
            </a:r>
          </a:p>
        </p:txBody>
      </p:sp>
      <p:sp>
        <p:nvSpPr>
          <p:cNvPr id="3" name="Title 2">
            <a:extLst>
              <a:ext uri="{FF2B5EF4-FFF2-40B4-BE49-F238E27FC236}">
                <a16:creationId xmlns:a16="http://schemas.microsoft.com/office/drawing/2014/main" id="{249C8062-DBA8-4560-A2F6-8D797F91EE9C}"/>
              </a:ext>
            </a:extLst>
          </p:cNvPr>
          <p:cNvSpPr>
            <a:spLocks noGrp="1"/>
          </p:cNvSpPr>
          <p:nvPr>
            <p:ph type="title"/>
          </p:nvPr>
        </p:nvSpPr>
        <p:spPr/>
        <p:txBody>
          <a:bodyPr/>
          <a:lstStyle/>
          <a:p>
            <a:r>
              <a:rPr lang="en-US" dirty="0"/>
              <a:t>Another Silly McKinsey Comment</a:t>
            </a:r>
          </a:p>
        </p:txBody>
      </p:sp>
    </p:spTree>
    <p:extLst>
      <p:ext uri="{BB962C8B-B14F-4D97-AF65-F5344CB8AC3E}">
        <p14:creationId xmlns:p14="http://schemas.microsoft.com/office/powerpoint/2010/main" val="310165829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8E01D1-FFD6-4141-9C54-73E88472D696}"/>
              </a:ext>
            </a:extLst>
          </p:cNvPr>
          <p:cNvSpPr>
            <a:spLocks noGrp="1"/>
          </p:cNvSpPr>
          <p:nvPr>
            <p:ph idx="1"/>
          </p:nvPr>
        </p:nvSpPr>
        <p:spPr/>
        <p:txBody>
          <a:bodyPr>
            <a:normAutofit fontScale="77500" lnSpcReduction="20000"/>
          </a:bodyPr>
          <a:lstStyle/>
          <a:p>
            <a:r>
              <a:rPr lang="en-US" dirty="0"/>
              <a:t>The interaction between growth and ROI is a key factor to consider when assessing the likely impact of a particular investment on a company’s overall ROI. For example, we’ve found that some very successful, high-ROI companies in the United States are reluctant to invest in growth if it will reduce their ROIs. </a:t>
            </a:r>
          </a:p>
          <a:p>
            <a:r>
              <a:rPr lang="en-US" dirty="0"/>
              <a:t>One technology company had a 30 percent operating margin and ROIC of more than 50 percent, so it didn’t want to invest in projects that might earn only 25 percent returns, fearing this would dilute its average returns. </a:t>
            </a:r>
          </a:p>
          <a:p>
            <a:r>
              <a:rPr lang="en-US" dirty="0"/>
              <a:t>But as the first principle of value creation would lead you to expect, even an opportunity with a 25 percent return would still create value as long as the cost of capital was lower, despite the resulting decline in average ROIC.</a:t>
            </a:r>
          </a:p>
        </p:txBody>
      </p:sp>
      <p:sp>
        <p:nvSpPr>
          <p:cNvPr id="3" name="Title 2">
            <a:extLst>
              <a:ext uri="{FF2B5EF4-FFF2-40B4-BE49-F238E27FC236}">
                <a16:creationId xmlns:a16="http://schemas.microsoft.com/office/drawing/2014/main" id="{10CAD4A1-4BB1-4808-9609-2F874BBF3824}"/>
              </a:ext>
            </a:extLst>
          </p:cNvPr>
          <p:cNvSpPr>
            <a:spLocks noGrp="1"/>
          </p:cNvSpPr>
          <p:nvPr>
            <p:ph type="title"/>
          </p:nvPr>
        </p:nvSpPr>
        <p:spPr/>
        <p:txBody>
          <a:bodyPr>
            <a:normAutofit fontScale="90000"/>
          </a:bodyPr>
          <a:lstStyle/>
          <a:p>
            <a:r>
              <a:rPr lang="en-US" dirty="0"/>
              <a:t>Of Course You Should Invest when Return Exceeds Cost of Capital – This is NPV Rule</a:t>
            </a:r>
          </a:p>
        </p:txBody>
      </p:sp>
    </p:spTree>
    <p:extLst>
      <p:ext uri="{BB962C8B-B14F-4D97-AF65-F5344CB8AC3E}">
        <p14:creationId xmlns:p14="http://schemas.microsoft.com/office/powerpoint/2010/main" val="918021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6383D0BE-E8AD-45D9-9009-913C89506F8F}"/>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M&amp;A Language Does Not Mean You Need Different Analysis Techniques</a:t>
            </a:r>
          </a:p>
        </p:txBody>
      </p:sp>
      <p:sp>
        <p:nvSpPr>
          <p:cNvPr id="4" name="Content Placeholder 3">
            <a:extLst>
              <a:ext uri="{FF2B5EF4-FFF2-40B4-BE49-F238E27FC236}">
                <a16:creationId xmlns:a16="http://schemas.microsoft.com/office/drawing/2014/main" id="{B3D7C94D-5B07-42DA-BE7D-6F341E2DECDC}"/>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a:latin typeface="+mn-lt"/>
                <a:cs typeface="+mn-cs"/>
              </a:rPr>
              <a:t>M&amp;A transactions can involve partial share exchange and partial cash payments; different forms of debt can be used as to fund the acquisition.  A merger can involve a series of options including earn out provisions.  </a:t>
            </a:r>
          </a:p>
          <a:p>
            <a:r>
              <a:rPr lang="en-US" sz="2100">
                <a:latin typeface="+mn-lt"/>
                <a:cs typeface="+mn-cs"/>
              </a:rPr>
              <a:t>Terms of transaction may lead to accretion or dilution in earnings per share or other measures. </a:t>
            </a:r>
          </a:p>
          <a:p>
            <a:r>
              <a:rPr lang="en-US" sz="2100">
                <a:latin typeface="+mn-lt"/>
                <a:cs typeface="+mn-cs"/>
              </a:rPr>
              <a:t>Private equity transactions can involve complex debt terms.</a:t>
            </a:r>
          </a:p>
          <a:p>
            <a:r>
              <a:rPr lang="en-US" sz="2100" b="1" i="1">
                <a:latin typeface="+mn-lt"/>
                <a:cs typeface="+mn-cs"/>
              </a:rPr>
              <a:t>Do not assume that these things make M&amp;A analysis fundamentally different than other valuation analyses.</a:t>
            </a:r>
          </a:p>
        </p:txBody>
      </p:sp>
    </p:spTree>
    <p:extLst>
      <p:ext uri="{BB962C8B-B14F-4D97-AF65-F5344CB8AC3E}">
        <p14:creationId xmlns:p14="http://schemas.microsoft.com/office/powerpoint/2010/main" val="77383247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BDC834-E0C7-4E00-9028-B37AB372E065}"/>
              </a:ext>
            </a:extLst>
          </p:cNvPr>
          <p:cNvSpPr>
            <a:spLocks noGrp="1"/>
          </p:cNvSpPr>
          <p:nvPr>
            <p:ph idx="1"/>
          </p:nvPr>
        </p:nvSpPr>
        <p:spPr/>
        <p:txBody>
          <a:bodyPr>
            <a:normAutofit fontScale="92500" lnSpcReduction="20000"/>
          </a:bodyPr>
          <a:lstStyle/>
          <a:p>
            <a:r>
              <a:rPr lang="en-US" dirty="0"/>
              <a:t>Cannot grow in long-term much faster than the economy.</a:t>
            </a:r>
          </a:p>
          <a:p>
            <a:r>
              <a:rPr lang="en-US" dirty="0"/>
              <a:t>Demonstrates the that the real issue is whether ROIC above the cost of capital can continue.</a:t>
            </a:r>
          </a:p>
          <a:p>
            <a:r>
              <a:rPr lang="en-US" dirty="0"/>
              <a:t>When ROIC expectations decline, then the P/E ratio falls.</a:t>
            </a:r>
          </a:p>
          <a:p>
            <a:r>
              <a:rPr lang="en-US" dirty="0"/>
              <a:t>To make this analysis, you cannot use the simple formula.  Instead,</a:t>
            </a:r>
          </a:p>
          <a:p>
            <a:pPr lvl="1"/>
            <a:r>
              <a:rPr lang="en-US" dirty="0"/>
              <a:t>In the terminal period, use the version of the formula that starts from the book value of the investment.</a:t>
            </a:r>
          </a:p>
          <a:p>
            <a:pPr lvl="1"/>
            <a:r>
              <a:rPr lang="en-US" dirty="0"/>
              <a:t>Use the formulas for dividend payout as a function of growth.</a:t>
            </a:r>
          </a:p>
          <a:p>
            <a:pPr lvl="1"/>
            <a:r>
              <a:rPr lang="en-US" dirty="0"/>
              <a:t>Use the INTERPOLATE LOOKUP function to gradually change Return.</a:t>
            </a:r>
          </a:p>
          <a:p>
            <a:endParaRPr lang="en-US" dirty="0"/>
          </a:p>
        </p:txBody>
      </p:sp>
      <p:sp>
        <p:nvSpPr>
          <p:cNvPr id="3" name="Title 2">
            <a:extLst>
              <a:ext uri="{FF2B5EF4-FFF2-40B4-BE49-F238E27FC236}">
                <a16:creationId xmlns:a16="http://schemas.microsoft.com/office/drawing/2014/main" id="{4828DE41-9947-4C81-A566-A80D9A066F28}"/>
              </a:ext>
            </a:extLst>
          </p:cNvPr>
          <p:cNvSpPr>
            <a:spLocks noGrp="1"/>
          </p:cNvSpPr>
          <p:nvPr>
            <p:ph type="title"/>
          </p:nvPr>
        </p:nvSpPr>
        <p:spPr/>
        <p:txBody>
          <a:bodyPr>
            <a:normAutofit fontScale="90000"/>
          </a:bodyPr>
          <a:lstStyle/>
          <a:p>
            <a:r>
              <a:rPr lang="en-US" dirty="0"/>
              <a:t>Changing ROE, Changing Growth and Changing Inflation</a:t>
            </a:r>
          </a:p>
        </p:txBody>
      </p:sp>
    </p:spTree>
    <p:extLst>
      <p:ext uri="{BB962C8B-B14F-4D97-AF65-F5344CB8AC3E}">
        <p14:creationId xmlns:p14="http://schemas.microsoft.com/office/powerpoint/2010/main" val="101048898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C122B2-74DA-465D-9E12-0C5F0EFE7222}"/>
              </a:ext>
            </a:extLst>
          </p:cNvPr>
          <p:cNvSpPr>
            <a:spLocks noGrp="1"/>
          </p:cNvSpPr>
          <p:nvPr>
            <p:ph idx="1"/>
          </p:nvPr>
        </p:nvSpPr>
        <p:spPr/>
        <p:txBody>
          <a:bodyPr/>
          <a:lstStyle/>
          <a:p>
            <a:r>
              <a:rPr lang="en-US" dirty="0"/>
              <a:t>Notice how the change in ROI makes so more of a difference when the growth rate is high</a:t>
            </a:r>
          </a:p>
          <a:p>
            <a:endParaRPr lang="en-US" dirty="0"/>
          </a:p>
        </p:txBody>
      </p:sp>
      <p:sp>
        <p:nvSpPr>
          <p:cNvPr id="3" name="Title 2">
            <a:extLst>
              <a:ext uri="{FF2B5EF4-FFF2-40B4-BE49-F238E27FC236}">
                <a16:creationId xmlns:a16="http://schemas.microsoft.com/office/drawing/2014/main" id="{B0F30B9F-EA3D-4BFB-A4E1-9B45BA4EE1A9}"/>
              </a:ext>
            </a:extLst>
          </p:cNvPr>
          <p:cNvSpPr>
            <a:spLocks noGrp="1"/>
          </p:cNvSpPr>
          <p:nvPr>
            <p:ph type="title"/>
          </p:nvPr>
        </p:nvSpPr>
        <p:spPr/>
        <p:txBody>
          <a:bodyPr/>
          <a:lstStyle/>
          <a:p>
            <a:r>
              <a:rPr lang="en-US" dirty="0"/>
              <a:t>Changing ROI and Growth</a:t>
            </a:r>
          </a:p>
        </p:txBody>
      </p:sp>
      <p:pic>
        <p:nvPicPr>
          <p:cNvPr id="5" name="Picture 4">
            <a:extLst>
              <a:ext uri="{FF2B5EF4-FFF2-40B4-BE49-F238E27FC236}">
                <a16:creationId xmlns:a16="http://schemas.microsoft.com/office/drawing/2014/main" id="{7891630D-9628-42AE-B2C0-4F957109FFE5}"/>
              </a:ext>
            </a:extLst>
          </p:cNvPr>
          <p:cNvPicPr>
            <a:picLocks noChangeAspect="1"/>
          </p:cNvPicPr>
          <p:nvPr/>
        </p:nvPicPr>
        <p:blipFill>
          <a:blip r:embed="rId2"/>
          <a:stretch>
            <a:fillRect/>
          </a:stretch>
        </p:blipFill>
        <p:spPr>
          <a:xfrm>
            <a:off x="1994800" y="4155263"/>
            <a:ext cx="5530299" cy="2702737"/>
          </a:xfrm>
          <a:prstGeom prst="rect">
            <a:avLst/>
          </a:prstGeom>
        </p:spPr>
      </p:pic>
      <p:pic>
        <p:nvPicPr>
          <p:cNvPr id="6" name="Picture 5">
            <a:extLst>
              <a:ext uri="{FF2B5EF4-FFF2-40B4-BE49-F238E27FC236}">
                <a16:creationId xmlns:a16="http://schemas.microsoft.com/office/drawing/2014/main" id="{744AD218-EAE3-4DCF-AFBB-EE7AD443093F}"/>
              </a:ext>
            </a:extLst>
          </p:cNvPr>
          <p:cNvPicPr>
            <a:picLocks noChangeAspect="1"/>
          </p:cNvPicPr>
          <p:nvPr/>
        </p:nvPicPr>
        <p:blipFill>
          <a:blip r:embed="rId3"/>
          <a:stretch>
            <a:fillRect/>
          </a:stretch>
        </p:blipFill>
        <p:spPr>
          <a:xfrm>
            <a:off x="2377756" y="2461678"/>
            <a:ext cx="4404395" cy="1258399"/>
          </a:xfrm>
          <a:prstGeom prst="rect">
            <a:avLst/>
          </a:prstGeom>
        </p:spPr>
      </p:pic>
    </p:spTree>
    <p:extLst>
      <p:ext uri="{BB962C8B-B14F-4D97-AF65-F5344CB8AC3E}">
        <p14:creationId xmlns:p14="http://schemas.microsoft.com/office/powerpoint/2010/main" val="127762361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5E1EC-490E-4F75-B138-BAC7120E56B3}"/>
              </a:ext>
            </a:extLst>
          </p:cNvPr>
          <p:cNvSpPr>
            <a:spLocks noGrp="1"/>
          </p:cNvSpPr>
          <p:nvPr>
            <p:ph idx="1"/>
          </p:nvPr>
        </p:nvSpPr>
        <p:spPr/>
        <p:txBody>
          <a:bodyPr/>
          <a:lstStyle/>
          <a:p>
            <a:r>
              <a:rPr lang="en-US" dirty="0"/>
              <a:t>First, assume invested capital is only plant and equipment</a:t>
            </a:r>
          </a:p>
          <a:p>
            <a:r>
              <a:rPr lang="en-US" dirty="0"/>
              <a:t>Second, assume that invested capital includes working capital changes</a:t>
            </a:r>
          </a:p>
          <a:p>
            <a:r>
              <a:rPr lang="en-US" dirty="0"/>
              <a:t>Key variable is deriving the net plant depreciation rate from the growth rate and formula: </a:t>
            </a:r>
          </a:p>
          <a:p>
            <a:r>
              <a:rPr lang="en-US" sz="2400" dirty="0"/>
              <a:t>Cap Exp/Depreciation = g/Net Plant Depreciation rate + 1</a:t>
            </a:r>
          </a:p>
        </p:txBody>
      </p:sp>
      <p:sp>
        <p:nvSpPr>
          <p:cNvPr id="3" name="Title 2">
            <a:extLst>
              <a:ext uri="{FF2B5EF4-FFF2-40B4-BE49-F238E27FC236}">
                <a16:creationId xmlns:a16="http://schemas.microsoft.com/office/drawing/2014/main" id="{7EBE3C53-6495-4CB4-A8F3-C613AC7B69EA}"/>
              </a:ext>
            </a:extLst>
          </p:cNvPr>
          <p:cNvSpPr>
            <a:spLocks noGrp="1"/>
          </p:cNvSpPr>
          <p:nvPr>
            <p:ph type="title"/>
          </p:nvPr>
        </p:nvSpPr>
        <p:spPr/>
        <p:txBody>
          <a:bodyPr/>
          <a:lstStyle/>
          <a:p>
            <a:r>
              <a:rPr lang="en-US" dirty="0"/>
              <a:t>ROIC instead of ROE and EV/EBITDA</a:t>
            </a:r>
          </a:p>
        </p:txBody>
      </p:sp>
    </p:spTree>
    <p:extLst>
      <p:ext uri="{BB962C8B-B14F-4D97-AF65-F5344CB8AC3E}">
        <p14:creationId xmlns:p14="http://schemas.microsoft.com/office/powerpoint/2010/main" val="124409235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983A5E-868F-4B88-BFFA-A46BB160446F}"/>
              </a:ext>
            </a:extLst>
          </p:cNvPr>
          <p:cNvSpPr>
            <a:spLocks noGrp="1"/>
          </p:cNvSpPr>
          <p:nvPr>
            <p:ph idx="1"/>
          </p:nvPr>
        </p:nvSpPr>
        <p:spPr/>
        <p:txBody>
          <a:bodyPr/>
          <a:lstStyle/>
          <a:p>
            <a:r>
              <a:rPr lang="en-US" dirty="0"/>
              <a:t>First, the EV/EBITDA analysis – very big effect of growth and WACC</a:t>
            </a:r>
          </a:p>
          <a:p>
            <a:endParaRPr lang="en-US" dirty="0"/>
          </a:p>
        </p:txBody>
      </p:sp>
      <p:sp>
        <p:nvSpPr>
          <p:cNvPr id="3" name="Title 2">
            <a:extLst>
              <a:ext uri="{FF2B5EF4-FFF2-40B4-BE49-F238E27FC236}">
                <a16:creationId xmlns:a16="http://schemas.microsoft.com/office/drawing/2014/main" id="{6E19F845-5DF9-4453-BA51-697FF47A73FE}"/>
              </a:ext>
            </a:extLst>
          </p:cNvPr>
          <p:cNvSpPr>
            <a:spLocks noGrp="1"/>
          </p:cNvSpPr>
          <p:nvPr>
            <p:ph type="title"/>
          </p:nvPr>
        </p:nvSpPr>
        <p:spPr/>
        <p:txBody>
          <a:bodyPr/>
          <a:lstStyle/>
          <a:p>
            <a:r>
              <a:rPr lang="en-US" dirty="0"/>
              <a:t>EV/EBITDA Analysis</a:t>
            </a:r>
          </a:p>
        </p:txBody>
      </p:sp>
      <p:pic>
        <p:nvPicPr>
          <p:cNvPr id="5" name="Picture 4">
            <a:extLst>
              <a:ext uri="{FF2B5EF4-FFF2-40B4-BE49-F238E27FC236}">
                <a16:creationId xmlns:a16="http://schemas.microsoft.com/office/drawing/2014/main" id="{5896F97D-0112-4B67-8CA1-FE03BA247B1F}"/>
              </a:ext>
            </a:extLst>
          </p:cNvPr>
          <p:cNvPicPr>
            <a:picLocks noChangeAspect="1"/>
          </p:cNvPicPr>
          <p:nvPr/>
        </p:nvPicPr>
        <p:blipFill>
          <a:blip r:embed="rId2"/>
          <a:stretch>
            <a:fillRect/>
          </a:stretch>
        </p:blipFill>
        <p:spPr>
          <a:xfrm>
            <a:off x="258489" y="2414278"/>
            <a:ext cx="4212844" cy="1789091"/>
          </a:xfrm>
          <a:prstGeom prst="rect">
            <a:avLst/>
          </a:prstGeom>
        </p:spPr>
      </p:pic>
      <p:pic>
        <p:nvPicPr>
          <p:cNvPr id="6" name="Picture 5">
            <a:extLst>
              <a:ext uri="{FF2B5EF4-FFF2-40B4-BE49-F238E27FC236}">
                <a16:creationId xmlns:a16="http://schemas.microsoft.com/office/drawing/2014/main" id="{A8A054C0-9C15-4820-A745-62522E0EF1DE}"/>
              </a:ext>
            </a:extLst>
          </p:cNvPr>
          <p:cNvPicPr>
            <a:picLocks noChangeAspect="1"/>
          </p:cNvPicPr>
          <p:nvPr/>
        </p:nvPicPr>
        <p:blipFill>
          <a:blip r:embed="rId3"/>
          <a:stretch>
            <a:fillRect/>
          </a:stretch>
        </p:blipFill>
        <p:spPr>
          <a:xfrm>
            <a:off x="4521407" y="2468850"/>
            <a:ext cx="4188960" cy="1789091"/>
          </a:xfrm>
          <a:prstGeom prst="rect">
            <a:avLst/>
          </a:prstGeom>
        </p:spPr>
      </p:pic>
      <p:pic>
        <p:nvPicPr>
          <p:cNvPr id="7" name="Picture 6">
            <a:extLst>
              <a:ext uri="{FF2B5EF4-FFF2-40B4-BE49-F238E27FC236}">
                <a16:creationId xmlns:a16="http://schemas.microsoft.com/office/drawing/2014/main" id="{6BB6DE2C-3D2B-4DC5-B338-939EA9512FDC}"/>
              </a:ext>
            </a:extLst>
          </p:cNvPr>
          <p:cNvPicPr>
            <a:picLocks noChangeAspect="1"/>
          </p:cNvPicPr>
          <p:nvPr/>
        </p:nvPicPr>
        <p:blipFill>
          <a:blip r:embed="rId4"/>
          <a:stretch>
            <a:fillRect/>
          </a:stretch>
        </p:blipFill>
        <p:spPr>
          <a:xfrm>
            <a:off x="258489" y="4389150"/>
            <a:ext cx="4313512" cy="1917748"/>
          </a:xfrm>
          <a:prstGeom prst="rect">
            <a:avLst/>
          </a:prstGeom>
        </p:spPr>
      </p:pic>
      <p:pic>
        <p:nvPicPr>
          <p:cNvPr id="9" name="Picture 8">
            <a:extLst>
              <a:ext uri="{FF2B5EF4-FFF2-40B4-BE49-F238E27FC236}">
                <a16:creationId xmlns:a16="http://schemas.microsoft.com/office/drawing/2014/main" id="{B835AA2A-AA28-419B-9B2C-28E1497CFABE}"/>
              </a:ext>
            </a:extLst>
          </p:cNvPr>
          <p:cNvPicPr>
            <a:picLocks noChangeAspect="1"/>
          </p:cNvPicPr>
          <p:nvPr/>
        </p:nvPicPr>
        <p:blipFill>
          <a:blip r:embed="rId5"/>
          <a:stretch>
            <a:fillRect/>
          </a:stretch>
        </p:blipFill>
        <p:spPr>
          <a:xfrm>
            <a:off x="4560541" y="4389149"/>
            <a:ext cx="4250900" cy="1787813"/>
          </a:xfrm>
          <a:prstGeom prst="rect">
            <a:avLst/>
          </a:prstGeom>
        </p:spPr>
      </p:pic>
    </p:spTree>
    <p:extLst>
      <p:ext uri="{BB962C8B-B14F-4D97-AF65-F5344CB8AC3E}">
        <p14:creationId xmlns:p14="http://schemas.microsoft.com/office/powerpoint/2010/main" val="208929947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7743FC-B7B0-4FE0-984D-63159BC320D8}"/>
              </a:ext>
            </a:extLst>
          </p:cNvPr>
          <p:cNvSpPr>
            <a:spLocks noGrp="1"/>
          </p:cNvSpPr>
          <p:nvPr>
            <p:ph idx="1"/>
          </p:nvPr>
        </p:nvSpPr>
        <p:spPr/>
        <p:txBody>
          <a:bodyPr/>
          <a:lstStyle/>
          <a:p>
            <a:r>
              <a:rPr lang="en-US" dirty="0"/>
              <a:t>Note that the EV/EBITDA changes dramatically when the lifetime of the asset changes – 46 to 75 to 104 to 160.</a:t>
            </a:r>
          </a:p>
          <a:p>
            <a:endParaRPr lang="en-US" dirty="0"/>
          </a:p>
        </p:txBody>
      </p:sp>
      <p:sp>
        <p:nvSpPr>
          <p:cNvPr id="3" name="Title 2">
            <a:extLst>
              <a:ext uri="{FF2B5EF4-FFF2-40B4-BE49-F238E27FC236}">
                <a16:creationId xmlns:a16="http://schemas.microsoft.com/office/drawing/2014/main" id="{9645F0D0-0984-4159-B1A0-FE2792BD7D8E}"/>
              </a:ext>
            </a:extLst>
          </p:cNvPr>
          <p:cNvSpPr>
            <a:spLocks noGrp="1"/>
          </p:cNvSpPr>
          <p:nvPr>
            <p:ph type="title"/>
          </p:nvPr>
        </p:nvSpPr>
        <p:spPr/>
        <p:txBody>
          <a:bodyPr>
            <a:normAutofit fontScale="90000"/>
          </a:bodyPr>
          <a:lstStyle/>
          <a:p>
            <a:r>
              <a:rPr lang="en-US" dirty="0"/>
              <a:t>EV/EBITDA in Simple Case with No Taxes, No Working Capital, No Discount Rate, No Growth</a:t>
            </a:r>
          </a:p>
        </p:txBody>
      </p:sp>
      <p:pic>
        <p:nvPicPr>
          <p:cNvPr id="5" name="Picture 4">
            <a:extLst>
              <a:ext uri="{FF2B5EF4-FFF2-40B4-BE49-F238E27FC236}">
                <a16:creationId xmlns:a16="http://schemas.microsoft.com/office/drawing/2014/main" id="{3C165100-C10F-4BD2-A612-24CF8C5F445F}"/>
              </a:ext>
            </a:extLst>
          </p:cNvPr>
          <p:cNvPicPr>
            <a:picLocks noChangeAspect="1"/>
          </p:cNvPicPr>
          <p:nvPr/>
        </p:nvPicPr>
        <p:blipFill>
          <a:blip r:embed="rId2"/>
          <a:stretch>
            <a:fillRect/>
          </a:stretch>
        </p:blipFill>
        <p:spPr>
          <a:xfrm>
            <a:off x="205661" y="2833219"/>
            <a:ext cx="4115871" cy="1743642"/>
          </a:xfrm>
          <a:prstGeom prst="rect">
            <a:avLst/>
          </a:prstGeom>
        </p:spPr>
      </p:pic>
      <p:pic>
        <p:nvPicPr>
          <p:cNvPr id="6" name="Picture 5">
            <a:extLst>
              <a:ext uri="{FF2B5EF4-FFF2-40B4-BE49-F238E27FC236}">
                <a16:creationId xmlns:a16="http://schemas.microsoft.com/office/drawing/2014/main" id="{328D5A28-C690-4A70-B849-9E579F79E17E}"/>
              </a:ext>
            </a:extLst>
          </p:cNvPr>
          <p:cNvPicPr>
            <a:picLocks noChangeAspect="1"/>
          </p:cNvPicPr>
          <p:nvPr/>
        </p:nvPicPr>
        <p:blipFill>
          <a:blip r:embed="rId3"/>
          <a:stretch>
            <a:fillRect/>
          </a:stretch>
        </p:blipFill>
        <p:spPr>
          <a:xfrm>
            <a:off x="4548860" y="2833219"/>
            <a:ext cx="4389479" cy="1896903"/>
          </a:xfrm>
          <a:prstGeom prst="rect">
            <a:avLst/>
          </a:prstGeom>
        </p:spPr>
      </p:pic>
      <p:pic>
        <p:nvPicPr>
          <p:cNvPr id="7" name="Picture 6">
            <a:extLst>
              <a:ext uri="{FF2B5EF4-FFF2-40B4-BE49-F238E27FC236}">
                <a16:creationId xmlns:a16="http://schemas.microsoft.com/office/drawing/2014/main" id="{496CE08F-E74D-4281-AF16-7BE5B48EA2D2}"/>
              </a:ext>
            </a:extLst>
          </p:cNvPr>
          <p:cNvPicPr>
            <a:picLocks noChangeAspect="1"/>
          </p:cNvPicPr>
          <p:nvPr/>
        </p:nvPicPr>
        <p:blipFill>
          <a:blip r:embed="rId4"/>
          <a:stretch>
            <a:fillRect/>
          </a:stretch>
        </p:blipFill>
        <p:spPr>
          <a:xfrm>
            <a:off x="188059" y="4978774"/>
            <a:ext cx="4274060" cy="1813238"/>
          </a:xfrm>
          <a:prstGeom prst="rect">
            <a:avLst/>
          </a:prstGeom>
        </p:spPr>
      </p:pic>
      <p:pic>
        <p:nvPicPr>
          <p:cNvPr id="8" name="Picture 7">
            <a:extLst>
              <a:ext uri="{FF2B5EF4-FFF2-40B4-BE49-F238E27FC236}">
                <a16:creationId xmlns:a16="http://schemas.microsoft.com/office/drawing/2014/main" id="{9FBD523F-98CA-42F4-904A-1FA927F72719}"/>
              </a:ext>
            </a:extLst>
          </p:cNvPr>
          <p:cNvPicPr>
            <a:picLocks noChangeAspect="1"/>
          </p:cNvPicPr>
          <p:nvPr/>
        </p:nvPicPr>
        <p:blipFill>
          <a:blip r:embed="rId5"/>
          <a:stretch>
            <a:fillRect/>
          </a:stretch>
        </p:blipFill>
        <p:spPr>
          <a:xfrm>
            <a:off x="4579954" y="4978774"/>
            <a:ext cx="4195553" cy="1813238"/>
          </a:xfrm>
          <a:prstGeom prst="rect">
            <a:avLst/>
          </a:prstGeom>
        </p:spPr>
      </p:pic>
    </p:spTree>
    <p:extLst>
      <p:ext uri="{BB962C8B-B14F-4D97-AF65-F5344CB8AC3E}">
        <p14:creationId xmlns:p14="http://schemas.microsoft.com/office/powerpoint/2010/main" val="79186507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B631AC-D0C0-4147-AA20-893D61411C1E}"/>
              </a:ext>
            </a:extLst>
          </p:cNvPr>
          <p:cNvSpPr>
            <a:spLocks noGrp="1"/>
          </p:cNvSpPr>
          <p:nvPr>
            <p:ph idx="1"/>
          </p:nvPr>
        </p:nvSpPr>
        <p:spPr>
          <a:xfrm>
            <a:off x="628649" y="1263193"/>
            <a:ext cx="7785509" cy="2671244"/>
          </a:xfrm>
        </p:spPr>
        <p:txBody>
          <a:bodyPr>
            <a:normAutofit lnSpcReduction="10000"/>
          </a:bodyPr>
          <a:lstStyle/>
          <a:p>
            <a:r>
              <a:rPr lang="en-US" dirty="0"/>
              <a:t>Companies with different tax rates should have different EV/EBITDA ratios because EV is after tax but EBITDA is pre-tax.  The example below shows the effect of changing the tax rate from 35% to 21%. Note the big change in EV/EBITDA.</a:t>
            </a:r>
          </a:p>
          <a:p>
            <a:endParaRPr lang="en-US" dirty="0"/>
          </a:p>
        </p:txBody>
      </p:sp>
      <p:sp>
        <p:nvSpPr>
          <p:cNvPr id="3" name="Title 2">
            <a:extLst>
              <a:ext uri="{FF2B5EF4-FFF2-40B4-BE49-F238E27FC236}">
                <a16:creationId xmlns:a16="http://schemas.microsoft.com/office/drawing/2014/main" id="{F9697954-BFCC-4CEF-A984-A9A35D98135D}"/>
              </a:ext>
            </a:extLst>
          </p:cNvPr>
          <p:cNvSpPr>
            <a:spLocks noGrp="1"/>
          </p:cNvSpPr>
          <p:nvPr>
            <p:ph type="title"/>
          </p:nvPr>
        </p:nvSpPr>
        <p:spPr/>
        <p:txBody>
          <a:bodyPr>
            <a:normAutofit fontScale="90000"/>
          </a:bodyPr>
          <a:lstStyle/>
          <a:p>
            <a:r>
              <a:rPr lang="en-US" dirty="0"/>
              <a:t>Now Evaluate Changes in Tax Rates on EV/EBITDA</a:t>
            </a:r>
          </a:p>
        </p:txBody>
      </p:sp>
      <p:pic>
        <p:nvPicPr>
          <p:cNvPr id="5" name="Picture 4">
            <a:extLst>
              <a:ext uri="{FF2B5EF4-FFF2-40B4-BE49-F238E27FC236}">
                <a16:creationId xmlns:a16="http://schemas.microsoft.com/office/drawing/2014/main" id="{472305F1-108A-44CD-8ADD-2D2A780B9922}"/>
              </a:ext>
            </a:extLst>
          </p:cNvPr>
          <p:cNvPicPr>
            <a:picLocks noChangeAspect="1"/>
          </p:cNvPicPr>
          <p:nvPr/>
        </p:nvPicPr>
        <p:blipFill>
          <a:blip r:embed="rId2"/>
          <a:stretch>
            <a:fillRect/>
          </a:stretch>
        </p:blipFill>
        <p:spPr>
          <a:xfrm>
            <a:off x="143884" y="4125867"/>
            <a:ext cx="4520396" cy="1903009"/>
          </a:xfrm>
          <a:prstGeom prst="rect">
            <a:avLst/>
          </a:prstGeom>
        </p:spPr>
      </p:pic>
      <p:pic>
        <p:nvPicPr>
          <p:cNvPr id="6" name="Picture 5">
            <a:extLst>
              <a:ext uri="{FF2B5EF4-FFF2-40B4-BE49-F238E27FC236}">
                <a16:creationId xmlns:a16="http://schemas.microsoft.com/office/drawing/2014/main" id="{5331BF14-44AA-4933-8EA2-4E4965A2D3B7}"/>
              </a:ext>
            </a:extLst>
          </p:cNvPr>
          <p:cNvPicPr>
            <a:picLocks noChangeAspect="1"/>
          </p:cNvPicPr>
          <p:nvPr/>
        </p:nvPicPr>
        <p:blipFill>
          <a:blip r:embed="rId3"/>
          <a:stretch>
            <a:fillRect/>
          </a:stretch>
        </p:blipFill>
        <p:spPr>
          <a:xfrm>
            <a:off x="4676207" y="4133784"/>
            <a:ext cx="4339817" cy="1895092"/>
          </a:xfrm>
          <a:prstGeom prst="rect">
            <a:avLst/>
          </a:prstGeom>
        </p:spPr>
      </p:pic>
    </p:spTree>
    <p:extLst>
      <p:ext uri="{BB962C8B-B14F-4D97-AF65-F5344CB8AC3E}">
        <p14:creationId xmlns:p14="http://schemas.microsoft.com/office/powerpoint/2010/main" val="160595045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6C9517-A05A-4758-AD09-5BE31D466A0A}"/>
              </a:ext>
            </a:extLst>
          </p:cNvPr>
          <p:cNvSpPr>
            <a:spLocks noGrp="1"/>
          </p:cNvSpPr>
          <p:nvPr>
            <p:ph idx="1"/>
          </p:nvPr>
        </p:nvSpPr>
        <p:spPr/>
        <p:txBody>
          <a:bodyPr/>
          <a:lstStyle/>
          <a:p>
            <a:r>
              <a:rPr lang="en-US" dirty="0"/>
              <a:t>Demonstrates that you should show the depreciation rates and asset lives when presenting the EV/EBITDA ratio.</a:t>
            </a:r>
          </a:p>
          <a:p>
            <a:endParaRPr lang="en-US" dirty="0"/>
          </a:p>
        </p:txBody>
      </p:sp>
      <p:sp>
        <p:nvSpPr>
          <p:cNvPr id="3" name="Title 2">
            <a:extLst>
              <a:ext uri="{FF2B5EF4-FFF2-40B4-BE49-F238E27FC236}">
                <a16:creationId xmlns:a16="http://schemas.microsoft.com/office/drawing/2014/main" id="{A573A7F2-BD48-47BB-90C1-E2C490F32993}"/>
              </a:ext>
            </a:extLst>
          </p:cNvPr>
          <p:cNvSpPr>
            <a:spLocks noGrp="1"/>
          </p:cNvSpPr>
          <p:nvPr>
            <p:ph type="title"/>
          </p:nvPr>
        </p:nvSpPr>
        <p:spPr/>
        <p:txBody>
          <a:bodyPr>
            <a:normAutofit fontScale="90000"/>
          </a:bodyPr>
          <a:lstStyle/>
          <a:p>
            <a:r>
              <a:rPr lang="en-US" dirty="0"/>
              <a:t>No Compare the EV/EBITDA for Different Asset Lives</a:t>
            </a:r>
          </a:p>
        </p:txBody>
      </p:sp>
      <p:pic>
        <p:nvPicPr>
          <p:cNvPr id="5" name="Picture 4">
            <a:extLst>
              <a:ext uri="{FF2B5EF4-FFF2-40B4-BE49-F238E27FC236}">
                <a16:creationId xmlns:a16="http://schemas.microsoft.com/office/drawing/2014/main" id="{4C6065AD-F173-4613-AAED-D430284817FC}"/>
              </a:ext>
            </a:extLst>
          </p:cNvPr>
          <p:cNvPicPr>
            <a:picLocks noChangeAspect="1"/>
          </p:cNvPicPr>
          <p:nvPr/>
        </p:nvPicPr>
        <p:blipFill>
          <a:blip r:embed="rId2"/>
          <a:stretch>
            <a:fillRect/>
          </a:stretch>
        </p:blipFill>
        <p:spPr>
          <a:xfrm>
            <a:off x="114736" y="3791824"/>
            <a:ext cx="4128887" cy="1802984"/>
          </a:xfrm>
          <a:prstGeom prst="rect">
            <a:avLst/>
          </a:prstGeom>
        </p:spPr>
      </p:pic>
      <p:pic>
        <p:nvPicPr>
          <p:cNvPr id="6" name="Picture 5">
            <a:extLst>
              <a:ext uri="{FF2B5EF4-FFF2-40B4-BE49-F238E27FC236}">
                <a16:creationId xmlns:a16="http://schemas.microsoft.com/office/drawing/2014/main" id="{251BFB63-D18F-4ADD-A4A2-5CE84880A19C}"/>
              </a:ext>
            </a:extLst>
          </p:cNvPr>
          <p:cNvPicPr>
            <a:picLocks noChangeAspect="1"/>
          </p:cNvPicPr>
          <p:nvPr/>
        </p:nvPicPr>
        <p:blipFill>
          <a:blip r:embed="rId3"/>
          <a:stretch>
            <a:fillRect/>
          </a:stretch>
        </p:blipFill>
        <p:spPr>
          <a:xfrm>
            <a:off x="4443346" y="3818244"/>
            <a:ext cx="4267021" cy="1838273"/>
          </a:xfrm>
          <a:prstGeom prst="rect">
            <a:avLst/>
          </a:prstGeom>
        </p:spPr>
      </p:pic>
    </p:spTree>
    <p:extLst>
      <p:ext uri="{BB962C8B-B14F-4D97-AF65-F5344CB8AC3E}">
        <p14:creationId xmlns:p14="http://schemas.microsoft.com/office/powerpoint/2010/main" val="170586473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81AFF3-875C-4697-87FB-C6B670CED869}"/>
              </a:ext>
            </a:extLst>
          </p:cNvPr>
          <p:cNvSpPr>
            <a:spLocks noGrp="1"/>
          </p:cNvSpPr>
          <p:nvPr>
            <p:ph idx="1"/>
          </p:nvPr>
        </p:nvSpPr>
        <p:spPr/>
        <p:txBody>
          <a:bodyPr/>
          <a:lstStyle/>
          <a:p>
            <a:r>
              <a:rPr lang="en-US" dirty="0"/>
              <a:t>The example below demonstrates how the plant ratios stabalises after a plant cycle.</a:t>
            </a:r>
          </a:p>
          <a:p>
            <a:endParaRPr lang="en-US" dirty="0"/>
          </a:p>
        </p:txBody>
      </p:sp>
      <p:sp>
        <p:nvSpPr>
          <p:cNvPr id="3" name="Title 2">
            <a:extLst>
              <a:ext uri="{FF2B5EF4-FFF2-40B4-BE49-F238E27FC236}">
                <a16:creationId xmlns:a16="http://schemas.microsoft.com/office/drawing/2014/main" id="{05877DC8-553F-4443-AC60-6B42F314DACB}"/>
              </a:ext>
            </a:extLst>
          </p:cNvPr>
          <p:cNvSpPr>
            <a:spLocks noGrp="1"/>
          </p:cNvSpPr>
          <p:nvPr>
            <p:ph type="title"/>
          </p:nvPr>
        </p:nvSpPr>
        <p:spPr/>
        <p:txBody>
          <a:bodyPr>
            <a:normAutofit fontScale="90000"/>
          </a:bodyPr>
          <a:lstStyle/>
          <a:p>
            <a:r>
              <a:rPr lang="en-US" dirty="0"/>
              <a:t>Evaluation of Net Plant Depreciation Rate and Capital Expenditures to Depreciation</a:t>
            </a:r>
          </a:p>
        </p:txBody>
      </p:sp>
      <p:pic>
        <p:nvPicPr>
          <p:cNvPr id="2" name="Picture 1">
            <a:extLst>
              <a:ext uri="{FF2B5EF4-FFF2-40B4-BE49-F238E27FC236}">
                <a16:creationId xmlns:a16="http://schemas.microsoft.com/office/drawing/2014/main" id="{BF58C943-ACD2-4FE7-93A5-692F14037ACD}"/>
              </a:ext>
            </a:extLst>
          </p:cNvPr>
          <p:cNvPicPr>
            <a:picLocks noChangeAspect="1"/>
          </p:cNvPicPr>
          <p:nvPr/>
        </p:nvPicPr>
        <p:blipFill>
          <a:blip r:embed="rId2"/>
          <a:stretch>
            <a:fillRect/>
          </a:stretch>
        </p:blipFill>
        <p:spPr>
          <a:xfrm>
            <a:off x="392981" y="2450969"/>
            <a:ext cx="8070262" cy="3847266"/>
          </a:xfrm>
          <a:prstGeom prst="rect">
            <a:avLst/>
          </a:prstGeom>
        </p:spPr>
      </p:pic>
    </p:spTree>
    <p:extLst>
      <p:ext uri="{BB962C8B-B14F-4D97-AF65-F5344CB8AC3E}">
        <p14:creationId xmlns:p14="http://schemas.microsoft.com/office/powerpoint/2010/main" val="1320198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37981A-EE9E-415B-B40A-2177DF0C9317}"/>
              </a:ext>
            </a:extLst>
          </p:cNvPr>
          <p:cNvSpPr>
            <a:spLocks noGrp="1"/>
          </p:cNvSpPr>
          <p:nvPr>
            <p:ph idx="1"/>
          </p:nvPr>
        </p:nvSpPr>
        <p:spPr/>
        <p:txBody>
          <a:bodyPr/>
          <a:lstStyle/>
          <a:p>
            <a:r>
              <a:rPr lang="en-US" dirty="0"/>
              <a:t>Note how the Cap Exp to Depreciation is defined as g/Net Plant Depr + 1</a:t>
            </a:r>
          </a:p>
          <a:p>
            <a:r>
              <a:rPr lang="en-US" dirty="0"/>
              <a:t> </a:t>
            </a:r>
          </a:p>
        </p:txBody>
      </p:sp>
      <p:sp>
        <p:nvSpPr>
          <p:cNvPr id="3" name="Title 2">
            <a:extLst>
              <a:ext uri="{FF2B5EF4-FFF2-40B4-BE49-F238E27FC236}">
                <a16:creationId xmlns:a16="http://schemas.microsoft.com/office/drawing/2014/main" id="{86695C0C-ACE1-406A-B6B2-98CFADB8C7DC}"/>
              </a:ext>
            </a:extLst>
          </p:cNvPr>
          <p:cNvSpPr>
            <a:spLocks noGrp="1"/>
          </p:cNvSpPr>
          <p:nvPr>
            <p:ph type="title"/>
          </p:nvPr>
        </p:nvSpPr>
        <p:spPr/>
        <p:txBody>
          <a:bodyPr>
            <a:normAutofit fontScale="90000"/>
          </a:bodyPr>
          <a:lstStyle/>
          <a:p>
            <a:r>
              <a:rPr lang="en-US" dirty="0"/>
              <a:t>Ratios of Net Plant to Depreciation and Capital Expenditure to Depreciation with Longer Life</a:t>
            </a:r>
          </a:p>
        </p:txBody>
      </p:sp>
      <p:pic>
        <p:nvPicPr>
          <p:cNvPr id="2" name="Picture 1">
            <a:extLst>
              <a:ext uri="{FF2B5EF4-FFF2-40B4-BE49-F238E27FC236}">
                <a16:creationId xmlns:a16="http://schemas.microsoft.com/office/drawing/2014/main" id="{8680C544-5222-4F09-B37C-C94D17E2BF85}"/>
              </a:ext>
            </a:extLst>
          </p:cNvPr>
          <p:cNvPicPr>
            <a:picLocks noChangeAspect="1"/>
          </p:cNvPicPr>
          <p:nvPr/>
        </p:nvPicPr>
        <p:blipFill>
          <a:blip r:embed="rId2"/>
          <a:stretch>
            <a:fillRect/>
          </a:stretch>
        </p:blipFill>
        <p:spPr>
          <a:xfrm>
            <a:off x="411061" y="2353925"/>
            <a:ext cx="8257732" cy="3929430"/>
          </a:xfrm>
          <a:prstGeom prst="rect">
            <a:avLst/>
          </a:prstGeom>
        </p:spPr>
      </p:pic>
    </p:spTree>
    <p:extLst>
      <p:ext uri="{BB962C8B-B14F-4D97-AF65-F5344CB8AC3E}">
        <p14:creationId xmlns:p14="http://schemas.microsoft.com/office/powerpoint/2010/main" val="25100870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736DBB4-AF41-47CF-8597-DF58A487F2E2}"/>
              </a:ext>
            </a:extLst>
          </p:cNvPr>
          <p:cNvSpPr>
            <a:spLocks noGrp="1"/>
          </p:cNvSpPr>
          <p:nvPr>
            <p:ph idx="1"/>
          </p:nvPr>
        </p:nvSpPr>
        <p:spPr/>
        <p:txBody>
          <a:bodyPr/>
          <a:lstStyle/>
          <a:p>
            <a:r>
              <a:rPr lang="en-US" dirty="0"/>
              <a:t>Demonstration of EV/EBITDA ratio with different asset lives, tax rates and working capital ratios</a:t>
            </a:r>
          </a:p>
          <a:p>
            <a:r>
              <a:rPr lang="en-US" dirty="0"/>
              <a:t>Demonstration of how the value changes when growth and ROIC changes. When ROIC changes, the net cash flow changes and different amounts of money must be plowed back into the company.</a:t>
            </a:r>
          </a:p>
        </p:txBody>
      </p:sp>
      <p:sp>
        <p:nvSpPr>
          <p:cNvPr id="3" name="Title 2">
            <a:extLst>
              <a:ext uri="{FF2B5EF4-FFF2-40B4-BE49-F238E27FC236}">
                <a16:creationId xmlns:a16="http://schemas.microsoft.com/office/drawing/2014/main" id="{313F91E0-7E5E-4A40-A6CB-9607C59FF548}"/>
              </a:ext>
            </a:extLst>
          </p:cNvPr>
          <p:cNvSpPr>
            <a:spLocks noGrp="1"/>
          </p:cNvSpPr>
          <p:nvPr>
            <p:ph type="title"/>
          </p:nvPr>
        </p:nvSpPr>
        <p:spPr/>
        <p:txBody>
          <a:bodyPr>
            <a:normAutofit fontScale="90000"/>
          </a:bodyPr>
          <a:lstStyle/>
          <a:p>
            <a:r>
              <a:rPr lang="en-US" dirty="0"/>
              <a:t>Reasons for More Complex Formulas with Cap Exp to Depreciation, Working Capital etc.</a:t>
            </a:r>
          </a:p>
        </p:txBody>
      </p:sp>
    </p:spTree>
    <p:extLst>
      <p:ext uri="{BB962C8B-B14F-4D97-AF65-F5344CB8AC3E}">
        <p14:creationId xmlns:p14="http://schemas.microsoft.com/office/powerpoint/2010/main" val="3875194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3B7125A7-6A49-41AF-A012-08944391AD27}"/>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Standard Problems in Valuation</a:t>
            </a:r>
          </a:p>
        </p:txBody>
      </p:sp>
      <p:sp>
        <p:nvSpPr>
          <p:cNvPr id="4" name="Content Placeholder 3">
            <a:extLst>
              <a:ext uri="{FF2B5EF4-FFF2-40B4-BE49-F238E27FC236}">
                <a16:creationId xmlns:a16="http://schemas.microsoft.com/office/drawing/2014/main" id="{614DDA29-4551-47F1-8A15-1E1F05E88BF0}"/>
              </a:ext>
            </a:extLst>
          </p:cNvPr>
          <p:cNvSpPr>
            <a:spLocks noGrp="1"/>
          </p:cNvSpPr>
          <p:nvPr>
            <p:ph idx="1"/>
          </p:nvPr>
        </p:nvSpPr>
        <p:spPr>
          <a:xfrm>
            <a:off x="1135656" y="2897242"/>
            <a:ext cx="7281746" cy="3567173"/>
          </a:xfrm>
        </p:spPr>
        <p:txBody>
          <a:bodyPr vert="horz" lIns="91440" tIns="45720" rIns="91440" bIns="45720" rtlCol="0" anchor="ctr">
            <a:normAutofit/>
          </a:bodyPr>
          <a:lstStyle/>
          <a:p>
            <a:r>
              <a:rPr lang="en-US" sz="1600" dirty="0">
                <a:latin typeface="+mn-lt"/>
                <a:cs typeface="+mn-cs"/>
              </a:rPr>
              <a:t>Some general valuation problems related to the notion that any valuation problem involves: (1) forecasting cash flow, and (2) quantifying and assessing risk:</a:t>
            </a:r>
          </a:p>
          <a:p>
            <a:r>
              <a:rPr lang="en-US" sz="1600" dirty="0">
                <a:latin typeface="+mn-lt"/>
                <a:cs typeface="+mn-cs"/>
              </a:rPr>
              <a:t>Forecasting Cash Flow</a:t>
            </a:r>
          </a:p>
          <a:p>
            <a:pPr lvl="1"/>
            <a:r>
              <a:rPr lang="en-US" sz="1600" dirty="0">
                <a:latin typeface="+mn-lt"/>
                <a:cs typeface="+mn-cs"/>
              </a:rPr>
              <a:t>Earning returns higher than history without special competitive advantages.</a:t>
            </a:r>
          </a:p>
          <a:p>
            <a:pPr lvl="1"/>
            <a:r>
              <a:rPr lang="en-US" sz="1600" dirty="0">
                <a:latin typeface="+mn-lt"/>
                <a:cs typeface="+mn-cs"/>
              </a:rPr>
              <a:t>Cash flow in the long-run that is not consistent with investments required to earn the cash flow.</a:t>
            </a:r>
          </a:p>
          <a:p>
            <a:pPr lvl="1"/>
            <a:r>
              <a:rPr lang="en-US" sz="1600" dirty="0">
                <a:latin typeface="+mn-lt"/>
                <a:cs typeface="+mn-cs"/>
              </a:rPr>
              <a:t>Not considering fundamental risk factors of surplus capacity, technical obsoleteness, growth and product maturity in key assumptions.</a:t>
            </a:r>
          </a:p>
          <a:p>
            <a:r>
              <a:rPr lang="en-US" sz="1600" dirty="0">
                <a:latin typeface="+mn-lt"/>
                <a:cs typeface="+mn-cs"/>
              </a:rPr>
              <a:t>Risk of Cash Flow</a:t>
            </a:r>
          </a:p>
          <a:p>
            <a:pPr lvl="1"/>
            <a:r>
              <a:rPr lang="en-US" sz="1600" dirty="0">
                <a:latin typeface="+mn-lt"/>
                <a:cs typeface="+mn-cs"/>
              </a:rPr>
              <a:t>Use of magic potion models to come up with minimum required returns.</a:t>
            </a:r>
          </a:p>
          <a:p>
            <a:pPr lvl="1"/>
            <a:r>
              <a:rPr lang="en-US" sz="1600" dirty="0">
                <a:latin typeface="+mn-lt"/>
                <a:cs typeface="+mn-cs"/>
              </a:rPr>
              <a:t>Absurd risk premiums for country risk, small companies, private companies.</a:t>
            </a:r>
          </a:p>
          <a:p>
            <a:pPr lvl="1"/>
            <a:r>
              <a:rPr lang="en-US" sz="1600" dirty="0">
                <a:latin typeface="+mn-lt"/>
                <a:cs typeface="+mn-cs"/>
              </a:rPr>
              <a:t>Adjustments to WACC for debt beta and taxes that make no sense.</a:t>
            </a:r>
          </a:p>
          <a:p>
            <a:pPr lvl="1"/>
            <a:endParaRPr lang="en-US" sz="1600" dirty="0">
              <a:latin typeface="+mn-lt"/>
              <a:cs typeface="+mn-cs"/>
            </a:endParaRPr>
          </a:p>
          <a:p>
            <a:pPr lvl="1"/>
            <a:endParaRPr lang="en-US" sz="1600" dirty="0">
              <a:latin typeface="+mn-lt"/>
              <a:cs typeface="+mn-cs"/>
            </a:endParaRPr>
          </a:p>
          <a:p>
            <a:endParaRPr lang="en-US" sz="1600" dirty="0">
              <a:latin typeface="+mn-lt"/>
              <a:cs typeface="+mn-cs"/>
            </a:endParaRPr>
          </a:p>
        </p:txBody>
      </p:sp>
    </p:spTree>
    <p:extLst>
      <p:ext uri="{BB962C8B-B14F-4D97-AF65-F5344CB8AC3E}">
        <p14:creationId xmlns:p14="http://schemas.microsoft.com/office/powerpoint/2010/main" val="344289765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3A85D3-D839-481C-ABE2-2CB6DBACD824}"/>
              </a:ext>
            </a:extLst>
          </p:cNvPr>
          <p:cNvSpPr>
            <a:spLocks noGrp="1"/>
          </p:cNvSpPr>
          <p:nvPr>
            <p:ph type="title"/>
          </p:nvPr>
        </p:nvSpPr>
        <p:spPr>
          <a:xfrm>
            <a:off x="628650" y="365127"/>
            <a:ext cx="7789486" cy="803798"/>
          </a:xfrm>
        </p:spPr>
        <p:txBody>
          <a:bodyPr>
            <a:noAutofit/>
          </a:bodyPr>
          <a:lstStyle/>
          <a:p>
            <a:r>
              <a:rPr lang="en-US" sz="3600" b="1" dirty="0">
                <a:latin typeface="+mn-lt"/>
              </a:rPr>
              <a:t>Return on New Capital and Return on Existing Capital</a:t>
            </a:r>
          </a:p>
        </p:txBody>
      </p:sp>
      <p:sp>
        <p:nvSpPr>
          <p:cNvPr id="4" name="Content Placeholder 3">
            <a:extLst>
              <a:ext uri="{FF2B5EF4-FFF2-40B4-BE49-F238E27FC236}">
                <a16:creationId xmlns:a16="http://schemas.microsoft.com/office/drawing/2014/main" id="{0D159E4F-82CF-4FB1-8EAF-5EE921536406}"/>
              </a:ext>
            </a:extLst>
          </p:cNvPr>
          <p:cNvSpPr>
            <a:spLocks noGrp="1"/>
          </p:cNvSpPr>
          <p:nvPr>
            <p:ph sz="half" idx="1"/>
          </p:nvPr>
        </p:nvSpPr>
        <p:spPr>
          <a:xfrm>
            <a:off x="339365" y="1524001"/>
            <a:ext cx="8286161" cy="1879076"/>
          </a:xfrm>
        </p:spPr>
        <p:txBody>
          <a:bodyPr>
            <a:normAutofit fontScale="77500" lnSpcReduction="20000"/>
          </a:bodyPr>
          <a:lstStyle/>
          <a:p>
            <a:r>
              <a:rPr lang="en-US" dirty="0"/>
              <a:t>Technically, we should use the return on new, or incremental, capital, but for simplicity here, we assume that the ROIC and incremental ROIC are equal.</a:t>
            </a:r>
          </a:p>
          <a:p>
            <a:r>
              <a:rPr lang="en-US" dirty="0"/>
              <a:t>Technically, this formula should use the return on new invested capital (RONIC), not the company’s return on all invested capital (ROIC). </a:t>
            </a:r>
          </a:p>
        </p:txBody>
      </p:sp>
      <p:sp>
        <p:nvSpPr>
          <p:cNvPr id="5" name="Content Placeholder 4">
            <a:extLst>
              <a:ext uri="{FF2B5EF4-FFF2-40B4-BE49-F238E27FC236}">
                <a16:creationId xmlns:a16="http://schemas.microsoft.com/office/drawing/2014/main" id="{045CC0DC-57E3-49CA-AB7B-198F7B71F140}"/>
              </a:ext>
            </a:extLst>
          </p:cNvPr>
          <p:cNvSpPr>
            <a:spLocks noGrp="1"/>
          </p:cNvSpPr>
          <p:nvPr>
            <p:ph sz="half" idx="2"/>
          </p:nvPr>
        </p:nvSpPr>
        <p:spPr>
          <a:xfrm>
            <a:off x="273377" y="4760536"/>
            <a:ext cx="8352149" cy="1442302"/>
          </a:xfrm>
        </p:spPr>
        <p:txBody>
          <a:bodyPr>
            <a:normAutofit fontScale="77500" lnSpcReduction="20000"/>
          </a:bodyPr>
          <a:lstStyle/>
          <a:p>
            <a:r>
              <a:rPr lang="en-US" dirty="0"/>
              <a:t>What crap: when oil prices go down, you cannot say that existing projects still maintain their existing ROIC.  When Uber destroys the taxi industry, you cannot say that only new taxies earn a lower return. When the internet kills advertising for newspaper companies, one cannot say that it is only new investments that suffer.</a:t>
            </a:r>
          </a:p>
          <a:p>
            <a:endParaRPr lang="en-US" dirty="0"/>
          </a:p>
        </p:txBody>
      </p:sp>
      <p:pic>
        <p:nvPicPr>
          <p:cNvPr id="2" name="Picture 1">
            <a:extLst>
              <a:ext uri="{FF2B5EF4-FFF2-40B4-BE49-F238E27FC236}">
                <a16:creationId xmlns:a16="http://schemas.microsoft.com/office/drawing/2014/main" id="{E02C5CC8-1131-4210-8FC8-754E898907C0}"/>
              </a:ext>
            </a:extLst>
          </p:cNvPr>
          <p:cNvPicPr>
            <a:picLocks noChangeAspect="1"/>
          </p:cNvPicPr>
          <p:nvPr/>
        </p:nvPicPr>
        <p:blipFill>
          <a:blip r:embed="rId2"/>
          <a:stretch>
            <a:fillRect/>
          </a:stretch>
        </p:blipFill>
        <p:spPr>
          <a:xfrm>
            <a:off x="1234911" y="3527778"/>
            <a:ext cx="6535986" cy="968808"/>
          </a:xfrm>
          <a:prstGeom prst="rect">
            <a:avLst/>
          </a:prstGeom>
        </p:spPr>
      </p:pic>
    </p:spTree>
    <p:extLst>
      <p:ext uri="{BB962C8B-B14F-4D97-AF65-F5344CB8AC3E}">
        <p14:creationId xmlns:p14="http://schemas.microsoft.com/office/powerpoint/2010/main" val="2845097253"/>
      </p:ext>
    </p:extLst>
  </p:cSld>
  <p:clrMapOvr>
    <a:masterClrMapping/>
  </p:clrMapOvr>
  <p:transition>
    <p:zoom/>
  </p:transition>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CF4819-1F6F-46F4-A0F9-878E5F2B5013}"/>
              </a:ext>
            </a:extLst>
          </p:cNvPr>
          <p:cNvSpPr>
            <a:spLocks noGrp="1"/>
          </p:cNvSpPr>
          <p:nvPr>
            <p:ph type="title"/>
          </p:nvPr>
        </p:nvSpPr>
        <p:spPr>
          <a:xfrm>
            <a:off x="596506" y="637953"/>
            <a:ext cx="6204344" cy="3189507"/>
          </a:xfrm>
        </p:spPr>
        <p:txBody>
          <a:bodyPr vert="horz" lIns="91440" tIns="45720" rIns="91440" bIns="45720" rtlCol="0" anchor="b">
            <a:normAutofit/>
          </a:bodyPr>
          <a:lstStyle/>
          <a:p>
            <a:pPr algn="l"/>
            <a:r>
              <a:rPr lang="en-US" sz="7000" kern="1200" dirty="0">
                <a:solidFill>
                  <a:srgbClr val="FFFFFF"/>
                </a:solidFill>
                <a:latin typeface="+mj-lt"/>
                <a:ea typeface="+mj-ea"/>
                <a:cs typeface="+mj-cs"/>
              </a:rPr>
              <a:t>Appendix:</a:t>
            </a:r>
            <a:br>
              <a:rPr lang="en-US" sz="7000" kern="1200" dirty="0">
                <a:solidFill>
                  <a:srgbClr val="FFFFFF"/>
                </a:solidFill>
                <a:latin typeface="+mj-lt"/>
                <a:ea typeface="+mj-ea"/>
                <a:cs typeface="+mj-cs"/>
              </a:rPr>
            </a:br>
            <a:r>
              <a:rPr lang="en-US" sz="7000" kern="1200" dirty="0">
                <a:solidFill>
                  <a:srgbClr val="FFFFFF"/>
                </a:solidFill>
                <a:latin typeface="+mj-lt"/>
                <a:ea typeface="+mj-ea"/>
                <a:cs typeface="+mj-cs"/>
              </a:rPr>
              <a:t>Corporate Model</a:t>
            </a:r>
          </a:p>
        </p:txBody>
      </p:sp>
      <p:sp>
        <p:nvSpPr>
          <p:cNvPr id="11"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4551387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fontScale="92500" lnSpcReduction="10000"/>
          </a:bodyPr>
          <a:lstStyle/>
          <a:p>
            <a:r>
              <a:rPr lang="en-029" dirty="0"/>
              <a:t>Corporate Modelling for DCF and Credit Analysis</a:t>
            </a:r>
          </a:p>
          <a:p>
            <a:pPr lvl="1"/>
            <a:r>
              <a:rPr lang="en-029" dirty="0"/>
              <a:t>Objectives of Corporate Modelling</a:t>
            </a:r>
          </a:p>
          <a:p>
            <a:pPr lvl="1"/>
            <a:r>
              <a:rPr lang="en-029" dirty="0"/>
              <a:t>Excel Functions and Techniques for Modelling including Interpolate Function</a:t>
            </a:r>
          </a:p>
          <a:p>
            <a:pPr lvl="1"/>
            <a:r>
              <a:rPr lang="en-029" dirty="0"/>
              <a:t>Structure of Corporate Models</a:t>
            </a:r>
          </a:p>
          <a:p>
            <a:pPr lvl="1"/>
            <a:r>
              <a:rPr lang="en-029" dirty="0"/>
              <a:t>Acquiring Data from Internet and From PDF files and Presentation of History</a:t>
            </a:r>
          </a:p>
          <a:p>
            <a:pPr lvl="1"/>
            <a:r>
              <a:rPr lang="en-029" dirty="0"/>
              <a:t>Evaluating Fundamental Risks of Operating Cash Flow</a:t>
            </a:r>
          </a:p>
          <a:p>
            <a:pPr lvl="1"/>
            <a:r>
              <a:rPr lang="en-029" dirty="0"/>
              <a:t>Objectives and Mechanics of ROIC using Direct and Indirect method</a:t>
            </a:r>
          </a:p>
          <a:p>
            <a:pPr lvl="1"/>
            <a:r>
              <a:rPr lang="en-029" dirty="0"/>
              <a:t>Problems with Depreciation in Corporate Models</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Corporate Modelling</a:t>
            </a:r>
          </a:p>
        </p:txBody>
      </p:sp>
    </p:spTree>
    <p:extLst>
      <p:ext uri="{BB962C8B-B14F-4D97-AF65-F5344CB8AC3E}">
        <p14:creationId xmlns:p14="http://schemas.microsoft.com/office/powerpoint/2010/main" val="177258487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a:xfrm>
            <a:off x="306371" y="1253360"/>
            <a:ext cx="8531258" cy="4950795"/>
          </a:xfrm>
        </p:spPr>
        <p:txBody>
          <a:bodyPr>
            <a:normAutofit/>
          </a:bodyPr>
          <a:lstStyle/>
          <a:p>
            <a:pPr lvl="1"/>
            <a:r>
              <a:rPr lang="en-029" dirty="0"/>
              <a:t>General Ideas and Objectives of Corporate Modelling</a:t>
            </a:r>
          </a:p>
          <a:p>
            <a:pPr lvl="1"/>
            <a:r>
              <a:rPr lang="en-029" dirty="0"/>
              <a:t>Excel Functions and Techniques for Modelling including Interpolate Function</a:t>
            </a:r>
          </a:p>
          <a:p>
            <a:pPr lvl="1"/>
            <a:r>
              <a:rPr lang="en-029" dirty="0"/>
              <a:t>Structure of Corporate Models and Simple Exercise</a:t>
            </a:r>
          </a:p>
          <a:p>
            <a:pPr lvl="1"/>
            <a:r>
              <a:rPr lang="en-029" dirty="0"/>
              <a:t>Acquiring Data from Internet and From PDF files and Presentation of History and ROIC Analysis</a:t>
            </a:r>
          </a:p>
          <a:p>
            <a:pPr lvl="1"/>
            <a:r>
              <a:rPr lang="en-029" dirty="0"/>
              <a:t>Evaluating Fundamental Risks of Operating Cash Flow</a:t>
            </a:r>
          </a:p>
          <a:p>
            <a:pPr lvl="1"/>
            <a:r>
              <a:rPr lang="en-029" dirty="0"/>
              <a:t>Problems with Depreciation in Corporate Models</a:t>
            </a:r>
          </a:p>
          <a:p>
            <a:pPr lvl="1"/>
            <a:r>
              <a:rPr lang="en-029" dirty="0"/>
              <a:t>Circular Reference Issues in Corporate Models</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Corporate Modelling</a:t>
            </a:r>
          </a:p>
        </p:txBody>
      </p:sp>
    </p:spTree>
    <p:extLst>
      <p:ext uri="{BB962C8B-B14F-4D97-AF65-F5344CB8AC3E}">
        <p14:creationId xmlns:p14="http://schemas.microsoft.com/office/powerpoint/2010/main" val="265171133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E961C4-F83B-44E4-ADF1-16BD8F585745}"/>
              </a:ext>
            </a:extLst>
          </p:cNvPr>
          <p:cNvSpPr>
            <a:spLocks noGrp="1"/>
          </p:cNvSpPr>
          <p:nvPr>
            <p:ph idx="1"/>
          </p:nvPr>
        </p:nvSpPr>
        <p:spPr>
          <a:xfrm>
            <a:off x="3352801" y="157316"/>
            <a:ext cx="5604386" cy="6027174"/>
          </a:xfrm>
        </p:spPr>
        <p:txBody>
          <a:bodyPr vert="horz" lIns="91440" tIns="45720" rIns="91440" bIns="45720" rtlCol="0" anchor="ctr">
            <a:normAutofit fontScale="85000" lnSpcReduction="10000"/>
          </a:bodyPr>
          <a:lstStyle/>
          <a:p>
            <a:r>
              <a:rPr lang="en-US" dirty="0">
                <a:latin typeface="+mn-lt"/>
                <a:cs typeface="+mn-cs"/>
              </a:rPr>
              <a:t>Lets say you can find the following:</a:t>
            </a:r>
          </a:p>
          <a:p>
            <a:pPr lvl="1"/>
            <a:r>
              <a:rPr lang="en-US" sz="3200" dirty="0">
                <a:latin typeface="+mn-lt"/>
                <a:cs typeface="+mn-cs"/>
              </a:rPr>
              <a:t>A company with some fluctuations in return, but not too much.</a:t>
            </a:r>
          </a:p>
          <a:p>
            <a:pPr lvl="1"/>
            <a:r>
              <a:rPr lang="en-US" sz="3200" dirty="0">
                <a:latin typeface="+mn-lt"/>
                <a:cs typeface="+mn-cs"/>
              </a:rPr>
              <a:t>A company that grows at about the same rate in real terms as the population (e.g. a food company).</a:t>
            </a:r>
          </a:p>
          <a:p>
            <a:pPr lvl="1"/>
            <a:r>
              <a:rPr lang="en-US" sz="3200" dirty="0">
                <a:latin typeface="+mn-lt"/>
                <a:cs typeface="+mn-cs"/>
              </a:rPr>
              <a:t>An industry where P/E multiples and EV/EBITDA multiples are stable across companies and stable over time.</a:t>
            </a:r>
          </a:p>
          <a:p>
            <a:pPr lvl="1"/>
            <a:r>
              <a:rPr lang="en-US" sz="3200" dirty="0">
                <a:latin typeface="+mn-lt"/>
                <a:cs typeface="+mn-cs"/>
              </a:rPr>
              <a:t>An industry where there is quite a lot of competition and assets are not very capital intensive.</a:t>
            </a:r>
          </a:p>
        </p:txBody>
      </p:sp>
      <p:sp>
        <p:nvSpPr>
          <p:cNvPr id="3" name="Title 2">
            <a:extLst>
              <a:ext uri="{FF2B5EF4-FFF2-40B4-BE49-F238E27FC236}">
                <a16:creationId xmlns:a16="http://schemas.microsoft.com/office/drawing/2014/main" id="{79039492-80C4-4CD8-9DEF-79CA1D79445C}"/>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3400" kern="1200" dirty="0">
                <a:solidFill>
                  <a:schemeClr val="accent1"/>
                </a:solidFill>
                <a:latin typeface="+mj-lt"/>
                <a:ea typeface="+mj-ea"/>
                <a:cs typeface="+mj-cs"/>
              </a:rPr>
              <a:t>Corporate Finance Ideas for Simple Company</a:t>
            </a:r>
          </a:p>
        </p:txBody>
      </p:sp>
    </p:spTree>
    <p:extLst>
      <p:ext uri="{BB962C8B-B14F-4D97-AF65-F5344CB8AC3E}">
        <p14:creationId xmlns:p14="http://schemas.microsoft.com/office/powerpoint/2010/main" val="86178393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p:cNvGraphicFramePr>
            <a:graphicFrameLocks noGrp="1"/>
          </p:cNvGraphicFramePr>
          <p:nvPr>
            <p:ph idx="1"/>
          </p:nvPr>
        </p:nvGraphicFramePr>
        <p:xfrm>
          <a:off x="628650" y="1690688"/>
          <a:ext cx="8151556"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2CCF0CF-11A1-404A-B387-D37F181A47DA}"/>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100" kern="1200" dirty="0">
                <a:solidFill>
                  <a:schemeClr val="tx1"/>
                </a:solidFill>
                <a:latin typeface="+mj-lt"/>
                <a:ea typeface="+mj-ea"/>
                <a:cs typeface="+mj-cs"/>
              </a:rPr>
              <a:t>For This Simple Company you Can Make an Elegant Financial Analysis</a:t>
            </a:r>
          </a:p>
        </p:txBody>
      </p:sp>
    </p:spTree>
    <p:extLst>
      <p:ext uri="{BB962C8B-B14F-4D97-AF65-F5344CB8AC3E}">
        <p14:creationId xmlns:p14="http://schemas.microsoft.com/office/powerpoint/2010/main" val="332902544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741958-1422-4E30-AA4D-12D910196DC5}"/>
              </a:ext>
            </a:extLst>
          </p:cNvPr>
          <p:cNvSpPr>
            <a:spLocks noGrp="1"/>
          </p:cNvSpPr>
          <p:nvPr>
            <p:ph idx="1"/>
          </p:nvPr>
        </p:nvSpPr>
        <p:spPr/>
        <p:txBody>
          <a:bodyPr/>
          <a:lstStyle/>
          <a:p>
            <a:r>
              <a:rPr lang="en-029" dirty="0"/>
              <a:t>Define the Last Historic Year</a:t>
            </a:r>
          </a:p>
          <a:p>
            <a:r>
              <a:rPr lang="en-029" dirty="0"/>
              <a:t>Alternative Time Lines</a:t>
            </a:r>
          </a:p>
          <a:p>
            <a:r>
              <a:rPr lang="en-029" dirty="0"/>
              <a:t>Formula with 1=1, 2&lt;1 to Find TRUE or FALSE</a:t>
            </a:r>
          </a:p>
          <a:p>
            <a:r>
              <a:rPr lang="en-029" dirty="0"/>
              <a:t>Conditional Formatting</a:t>
            </a:r>
          </a:p>
          <a:p>
            <a:r>
              <a:rPr lang="en-029" dirty="0"/>
              <a:t>Use of Generic Macros</a:t>
            </a:r>
          </a:p>
        </p:txBody>
      </p:sp>
      <p:sp>
        <p:nvSpPr>
          <p:cNvPr id="3" name="Title 2">
            <a:extLst>
              <a:ext uri="{FF2B5EF4-FFF2-40B4-BE49-F238E27FC236}">
                <a16:creationId xmlns:a16="http://schemas.microsoft.com/office/drawing/2014/main" id="{4D01445B-D12A-4408-B714-ADF1C8C6F842}"/>
              </a:ext>
            </a:extLst>
          </p:cNvPr>
          <p:cNvSpPr>
            <a:spLocks noGrp="1"/>
          </p:cNvSpPr>
          <p:nvPr>
            <p:ph type="title"/>
          </p:nvPr>
        </p:nvSpPr>
        <p:spPr/>
        <p:txBody>
          <a:bodyPr/>
          <a:lstStyle/>
          <a:p>
            <a:r>
              <a:rPr lang="en-029" dirty="0"/>
              <a:t>Historic Switch</a:t>
            </a:r>
          </a:p>
        </p:txBody>
      </p:sp>
    </p:spTree>
    <p:extLst>
      <p:ext uri="{BB962C8B-B14F-4D97-AF65-F5344CB8AC3E}">
        <p14:creationId xmlns:p14="http://schemas.microsoft.com/office/powerpoint/2010/main" val="410403081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0A2291-4E6B-4032-9FA7-9DB345DAC648}"/>
              </a:ext>
            </a:extLst>
          </p:cNvPr>
          <p:cNvSpPr>
            <a:spLocks noGrp="1"/>
          </p:cNvSpPr>
          <p:nvPr>
            <p:ph idx="1"/>
          </p:nvPr>
        </p:nvSpPr>
        <p:spPr>
          <a:xfrm>
            <a:off x="628650" y="1518407"/>
            <a:ext cx="8079122" cy="4658556"/>
          </a:xfrm>
        </p:spPr>
        <p:txBody>
          <a:bodyPr>
            <a:normAutofit/>
          </a:bodyPr>
          <a:lstStyle/>
          <a:p>
            <a:r>
              <a:rPr lang="en-US" dirty="0"/>
              <a:t>Model Structure Exercise – Demonstrate Fundamental Structuring Issues with Simple Case</a:t>
            </a:r>
          </a:p>
          <a:p>
            <a:pPr lvl="1"/>
            <a:r>
              <a:rPr lang="en-US" dirty="0"/>
              <a:t>Historical Financials</a:t>
            </a:r>
          </a:p>
          <a:p>
            <a:pPr lvl="1"/>
            <a:r>
              <a:rPr lang="en-US" dirty="0"/>
              <a:t>Set-up of Assumptions</a:t>
            </a:r>
          </a:p>
          <a:p>
            <a:pPr lvl="1"/>
            <a:r>
              <a:rPr lang="en-US" dirty="0"/>
              <a:t>Connection of Financial Statements</a:t>
            </a:r>
          </a:p>
          <a:p>
            <a:pPr lvl="1"/>
            <a:r>
              <a:rPr lang="en-US" dirty="0"/>
              <a:t>Free Cash Flow and Equity Cash Flow</a:t>
            </a:r>
          </a:p>
          <a:p>
            <a:pPr lvl="1"/>
            <a:r>
              <a:rPr lang="en-US" dirty="0"/>
              <a:t>ROE and ROIC to Benchmark Model</a:t>
            </a:r>
          </a:p>
        </p:txBody>
      </p:sp>
      <p:sp>
        <p:nvSpPr>
          <p:cNvPr id="3" name="Title 2">
            <a:extLst>
              <a:ext uri="{FF2B5EF4-FFF2-40B4-BE49-F238E27FC236}">
                <a16:creationId xmlns:a16="http://schemas.microsoft.com/office/drawing/2014/main" id="{595B5F0B-E5D3-4338-AD64-B8E05B28B65E}"/>
              </a:ext>
            </a:extLst>
          </p:cNvPr>
          <p:cNvSpPr>
            <a:spLocks noGrp="1"/>
          </p:cNvSpPr>
          <p:nvPr>
            <p:ph type="title"/>
          </p:nvPr>
        </p:nvSpPr>
        <p:spPr/>
        <p:txBody>
          <a:bodyPr>
            <a:normAutofit fontScale="90000"/>
          </a:bodyPr>
          <a:lstStyle/>
          <a:p>
            <a:r>
              <a:rPr lang="en-US" dirty="0"/>
              <a:t>Contrast Models and Simple Financial Statements for Alternative Types of Companies</a:t>
            </a:r>
          </a:p>
        </p:txBody>
      </p:sp>
    </p:spTree>
    <p:extLst>
      <p:ext uri="{BB962C8B-B14F-4D97-AF65-F5344CB8AC3E}">
        <p14:creationId xmlns:p14="http://schemas.microsoft.com/office/powerpoint/2010/main" val="349630017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16B0488-5E1D-4C4D-93E3-8C324F05D0EE}"/>
              </a:ext>
            </a:extLst>
          </p:cNvPr>
          <p:cNvSpPr>
            <a:spLocks noGrp="1"/>
          </p:cNvSpPr>
          <p:nvPr>
            <p:ph type="title"/>
          </p:nvPr>
        </p:nvSpPr>
        <p:spPr/>
        <p:txBody>
          <a:bodyPr>
            <a:normAutofit fontScale="90000"/>
          </a:bodyPr>
          <a:lstStyle/>
          <a:p>
            <a:r>
              <a:rPr lang="en-US" dirty="0"/>
              <a:t>Start with Financials: Simple Example of Bank Versus Industrial</a:t>
            </a:r>
          </a:p>
        </p:txBody>
      </p:sp>
      <p:pic>
        <p:nvPicPr>
          <p:cNvPr id="11" name="Picture 10">
            <a:extLst>
              <a:ext uri="{FF2B5EF4-FFF2-40B4-BE49-F238E27FC236}">
                <a16:creationId xmlns:a16="http://schemas.microsoft.com/office/drawing/2014/main" id="{C378E746-D1C2-4DF9-920D-E9546402C757}"/>
              </a:ext>
            </a:extLst>
          </p:cNvPr>
          <p:cNvPicPr>
            <a:picLocks noChangeAspect="1"/>
          </p:cNvPicPr>
          <p:nvPr/>
        </p:nvPicPr>
        <p:blipFill>
          <a:blip r:embed="rId2"/>
          <a:stretch>
            <a:fillRect/>
          </a:stretch>
        </p:blipFill>
        <p:spPr>
          <a:xfrm>
            <a:off x="243279" y="1276002"/>
            <a:ext cx="6613710" cy="3227171"/>
          </a:xfrm>
          <a:prstGeom prst="rect">
            <a:avLst/>
          </a:prstGeom>
        </p:spPr>
      </p:pic>
      <p:pic>
        <p:nvPicPr>
          <p:cNvPr id="14" name="Picture 13">
            <a:extLst>
              <a:ext uri="{FF2B5EF4-FFF2-40B4-BE49-F238E27FC236}">
                <a16:creationId xmlns:a16="http://schemas.microsoft.com/office/drawing/2014/main" id="{7572F4E8-3D04-4732-BBA7-ECECC6CFDCC1}"/>
              </a:ext>
            </a:extLst>
          </p:cNvPr>
          <p:cNvPicPr>
            <a:picLocks noChangeAspect="1"/>
          </p:cNvPicPr>
          <p:nvPr/>
        </p:nvPicPr>
        <p:blipFill>
          <a:blip r:embed="rId3"/>
          <a:stretch>
            <a:fillRect/>
          </a:stretch>
        </p:blipFill>
        <p:spPr>
          <a:xfrm>
            <a:off x="2831284" y="4689316"/>
            <a:ext cx="4031632" cy="2256923"/>
          </a:xfrm>
          <a:prstGeom prst="rect">
            <a:avLst/>
          </a:prstGeom>
        </p:spPr>
      </p:pic>
      <p:sp>
        <p:nvSpPr>
          <p:cNvPr id="19" name="TextBox 18">
            <a:extLst>
              <a:ext uri="{FF2B5EF4-FFF2-40B4-BE49-F238E27FC236}">
                <a16:creationId xmlns:a16="http://schemas.microsoft.com/office/drawing/2014/main" id="{CA4E8F2E-6A66-4E98-AF54-EF1EDEA9FF59}"/>
              </a:ext>
            </a:extLst>
          </p:cNvPr>
          <p:cNvSpPr txBox="1"/>
          <p:nvPr/>
        </p:nvSpPr>
        <p:spPr>
          <a:xfrm>
            <a:off x="6737534" y="1276003"/>
            <a:ext cx="2114026" cy="2862322"/>
          </a:xfrm>
          <a:prstGeom prst="rect">
            <a:avLst/>
          </a:prstGeom>
          <a:solidFill>
            <a:srgbClr val="FFFF00"/>
          </a:solidFill>
        </p:spPr>
        <p:txBody>
          <a:bodyPr wrap="square" rtlCol="0">
            <a:spAutoFit/>
          </a:bodyPr>
          <a:lstStyle/>
          <a:p>
            <a:r>
              <a:rPr lang="en-US" dirty="0"/>
              <a:t>PP&amp;E versus Loans</a:t>
            </a:r>
          </a:p>
          <a:p>
            <a:endParaRPr lang="en-US" dirty="0"/>
          </a:p>
          <a:p>
            <a:r>
              <a:rPr lang="en-US" dirty="0"/>
              <a:t>Interest Income versus EBITDA</a:t>
            </a:r>
          </a:p>
          <a:p>
            <a:endParaRPr lang="en-US" dirty="0"/>
          </a:p>
          <a:p>
            <a:r>
              <a:rPr lang="en-US" dirty="0"/>
              <a:t>Include Deposits to Finance Loans</a:t>
            </a:r>
          </a:p>
          <a:p>
            <a:endParaRPr lang="en-US" dirty="0"/>
          </a:p>
          <a:p>
            <a:r>
              <a:rPr lang="en-US" dirty="0"/>
              <a:t>Depreciation in Industrial</a:t>
            </a:r>
          </a:p>
        </p:txBody>
      </p:sp>
    </p:spTree>
    <p:extLst>
      <p:ext uri="{BB962C8B-B14F-4D97-AF65-F5344CB8AC3E}">
        <p14:creationId xmlns:p14="http://schemas.microsoft.com/office/powerpoint/2010/main" val="102293843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E9651-F87A-4159-B5BF-EE286D11E30A}"/>
              </a:ext>
            </a:extLst>
          </p:cNvPr>
          <p:cNvSpPr>
            <a:spLocks noGrp="1"/>
          </p:cNvSpPr>
          <p:nvPr>
            <p:ph idx="1"/>
          </p:nvPr>
        </p:nvSpPr>
        <p:spPr>
          <a:xfrm>
            <a:off x="201336" y="1241572"/>
            <a:ext cx="8741328" cy="1258639"/>
          </a:xfrm>
        </p:spPr>
        <p:txBody>
          <a:bodyPr>
            <a:normAutofit fontScale="92500" lnSpcReduction="10000"/>
          </a:bodyPr>
          <a:lstStyle/>
          <a:p>
            <a:r>
              <a:rPr lang="en-US" dirty="0"/>
              <a:t>For simple case, create assumptions from the history. Of course, the real world involves careful assessment of risks. </a:t>
            </a:r>
          </a:p>
        </p:txBody>
      </p:sp>
      <p:sp>
        <p:nvSpPr>
          <p:cNvPr id="3" name="Title 2">
            <a:extLst>
              <a:ext uri="{FF2B5EF4-FFF2-40B4-BE49-F238E27FC236}">
                <a16:creationId xmlns:a16="http://schemas.microsoft.com/office/drawing/2014/main" id="{1337C43A-AE85-4215-BC8F-6D20C0797CCE}"/>
              </a:ext>
            </a:extLst>
          </p:cNvPr>
          <p:cNvSpPr>
            <a:spLocks noGrp="1"/>
          </p:cNvSpPr>
          <p:nvPr>
            <p:ph type="title"/>
          </p:nvPr>
        </p:nvSpPr>
        <p:spPr/>
        <p:txBody>
          <a:bodyPr>
            <a:normAutofit/>
          </a:bodyPr>
          <a:lstStyle/>
          <a:p>
            <a:r>
              <a:rPr lang="en-US" dirty="0"/>
              <a:t>Assumptions in Simple Industrial </a:t>
            </a:r>
          </a:p>
        </p:txBody>
      </p:sp>
      <p:pic>
        <p:nvPicPr>
          <p:cNvPr id="6" name="Picture 5">
            <a:extLst>
              <a:ext uri="{FF2B5EF4-FFF2-40B4-BE49-F238E27FC236}">
                <a16:creationId xmlns:a16="http://schemas.microsoft.com/office/drawing/2014/main" id="{F5EA404D-77B3-4E2C-818E-C3A5788E81CE}"/>
              </a:ext>
            </a:extLst>
          </p:cNvPr>
          <p:cNvPicPr>
            <a:picLocks noChangeAspect="1"/>
          </p:cNvPicPr>
          <p:nvPr/>
        </p:nvPicPr>
        <p:blipFill>
          <a:blip r:embed="rId2"/>
          <a:stretch>
            <a:fillRect/>
          </a:stretch>
        </p:blipFill>
        <p:spPr>
          <a:xfrm>
            <a:off x="201336" y="2910348"/>
            <a:ext cx="8606183" cy="2330245"/>
          </a:xfrm>
          <a:prstGeom prst="rect">
            <a:avLst/>
          </a:prstGeom>
        </p:spPr>
      </p:pic>
    </p:spTree>
    <p:extLst>
      <p:ext uri="{BB962C8B-B14F-4D97-AF65-F5344CB8AC3E}">
        <p14:creationId xmlns:p14="http://schemas.microsoft.com/office/powerpoint/2010/main" val="3697023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C23C9D3E-E761-4CBE-B7C0-50A48F5FFB91}"/>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Companies Used in McKinsey Book and Typical Examples</a:t>
            </a:r>
          </a:p>
        </p:txBody>
      </p:sp>
      <p:sp>
        <p:nvSpPr>
          <p:cNvPr id="4" name="Content Placeholder 3">
            <a:extLst>
              <a:ext uri="{FF2B5EF4-FFF2-40B4-BE49-F238E27FC236}">
                <a16:creationId xmlns:a16="http://schemas.microsoft.com/office/drawing/2014/main" id="{F1DFB86F-530D-4814-91E3-BEE7DE5ACFCB}"/>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a:latin typeface="+mn-lt"/>
                <a:cs typeface="+mn-cs"/>
              </a:rPr>
              <a:t>This kind of relatively stable company is used in the McKinsey Book.  You can use ideas of ROIC and WACC along with a financial model to make a DCF analysis as well as a credit analysis. Companies in the McKinsey Book include:</a:t>
            </a:r>
          </a:p>
          <a:p>
            <a:pPr lvl="1"/>
            <a:r>
              <a:rPr lang="en-US" sz="2100">
                <a:latin typeface="+mn-lt"/>
                <a:cs typeface="+mn-cs"/>
              </a:rPr>
              <a:t>Fed Ex</a:t>
            </a:r>
          </a:p>
          <a:p>
            <a:pPr lvl="1"/>
            <a:r>
              <a:rPr lang="en-US" sz="2100">
                <a:latin typeface="+mn-lt"/>
                <a:cs typeface="+mn-cs"/>
              </a:rPr>
              <a:t>UPS</a:t>
            </a:r>
          </a:p>
          <a:p>
            <a:pPr lvl="1"/>
            <a:r>
              <a:rPr lang="en-US" sz="2100">
                <a:latin typeface="+mn-lt"/>
                <a:cs typeface="+mn-cs"/>
              </a:rPr>
              <a:t>Heiniken</a:t>
            </a:r>
          </a:p>
          <a:p>
            <a:pPr lvl="1"/>
            <a:r>
              <a:rPr lang="en-US" sz="2100">
                <a:latin typeface="+mn-lt"/>
                <a:cs typeface="+mn-cs"/>
              </a:rPr>
              <a:t>Disney</a:t>
            </a:r>
          </a:p>
          <a:p>
            <a:pPr lvl="1"/>
            <a:r>
              <a:rPr lang="en-US" sz="2100">
                <a:latin typeface="+mn-lt"/>
                <a:cs typeface="+mn-cs"/>
              </a:rPr>
              <a:t>Walgreens</a:t>
            </a:r>
          </a:p>
          <a:p>
            <a:pPr lvl="1"/>
            <a:r>
              <a:rPr lang="en-US" sz="2100">
                <a:latin typeface="+mn-lt"/>
                <a:cs typeface="+mn-cs"/>
              </a:rPr>
              <a:t>General Mills</a:t>
            </a:r>
          </a:p>
        </p:txBody>
      </p:sp>
    </p:spTree>
    <p:extLst>
      <p:ext uri="{BB962C8B-B14F-4D97-AF65-F5344CB8AC3E}">
        <p14:creationId xmlns:p14="http://schemas.microsoft.com/office/powerpoint/2010/main" val="121398673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0EF61-7E6E-44B9-86F8-9708F8904D13}"/>
              </a:ext>
            </a:extLst>
          </p:cNvPr>
          <p:cNvSpPr>
            <a:spLocks noGrp="1"/>
          </p:cNvSpPr>
          <p:nvPr>
            <p:ph idx="1"/>
          </p:nvPr>
        </p:nvSpPr>
        <p:spPr>
          <a:xfrm>
            <a:off x="628650" y="1263192"/>
            <a:ext cx="7802286" cy="1432003"/>
          </a:xfrm>
        </p:spPr>
        <p:txBody>
          <a:bodyPr>
            <a:normAutofit fontScale="92500" lnSpcReduction="20000"/>
          </a:bodyPr>
          <a:lstStyle/>
          <a:p>
            <a:r>
              <a:rPr lang="en-US" dirty="0"/>
              <a:t>To reconcile cash flow with balance sheet and income statement, set up an account the is incremented by net cash flow and goes on the balance sheet.</a:t>
            </a:r>
          </a:p>
          <a:p>
            <a:endParaRPr lang="en-US" dirty="0"/>
          </a:p>
        </p:txBody>
      </p:sp>
      <p:sp>
        <p:nvSpPr>
          <p:cNvPr id="3" name="Title 2">
            <a:extLst>
              <a:ext uri="{FF2B5EF4-FFF2-40B4-BE49-F238E27FC236}">
                <a16:creationId xmlns:a16="http://schemas.microsoft.com/office/drawing/2014/main" id="{FAF8E4D7-33F2-4FFC-9557-174FE61B0496}"/>
              </a:ext>
            </a:extLst>
          </p:cNvPr>
          <p:cNvSpPr>
            <a:spLocks noGrp="1"/>
          </p:cNvSpPr>
          <p:nvPr>
            <p:ph type="title"/>
          </p:nvPr>
        </p:nvSpPr>
        <p:spPr/>
        <p:txBody>
          <a:bodyPr>
            <a:normAutofit fontScale="90000"/>
          </a:bodyPr>
          <a:lstStyle/>
          <a:p>
            <a:r>
              <a:rPr lang="en-US" dirty="0"/>
              <a:t>Operating Analysis in Industrial Case – Set-up Plant Balance and Net Debt Balance</a:t>
            </a:r>
          </a:p>
        </p:txBody>
      </p:sp>
      <p:pic>
        <p:nvPicPr>
          <p:cNvPr id="5" name="Picture 4">
            <a:extLst>
              <a:ext uri="{FF2B5EF4-FFF2-40B4-BE49-F238E27FC236}">
                <a16:creationId xmlns:a16="http://schemas.microsoft.com/office/drawing/2014/main" id="{36BD47F5-0981-4429-AE40-A780613DCD94}"/>
              </a:ext>
            </a:extLst>
          </p:cNvPr>
          <p:cNvPicPr>
            <a:picLocks noChangeAspect="1"/>
          </p:cNvPicPr>
          <p:nvPr/>
        </p:nvPicPr>
        <p:blipFill>
          <a:blip r:embed="rId2"/>
          <a:stretch>
            <a:fillRect/>
          </a:stretch>
        </p:blipFill>
        <p:spPr>
          <a:xfrm>
            <a:off x="612742" y="3429000"/>
            <a:ext cx="7340367" cy="3294544"/>
          </a:xfrm>
          <a:prstGeom prst="rect">
            <a:avLst/>
          </a:prstGeom>
        </p:spPr>
      </p:pic>
      <p:sp>
        <p:nvSpPr>
          <p:cNvPr id="6" name="TextBox 5">
            <a:extLst>
              <a:ext uri="{FF2B5EF4-FFF2-40B4-BE49-F238E27FC236}">
                <a16:creationId xmlns:a16="http://schemas.microsoft.com/office/drawing/2014/main" id="{CC5DF15C-284D-4410-A668-B0EA5B24BC57}"/>
              </a:ext>
            </a:extLst>
          </p:cNvPr>
          <p:cNvSpPr txBox="1"/>
          <p:nvPr/>
        </p:nvSpPr>
        <p:spPr>
          <a:xfrm>
            <a:off x="5237333" y="2779781"/>
            <a:ext cx="2550253" cy="646331"/>
          </a:xfrm>
          <a:prstGeom prst="rect">
            <a:avLst/>
          </a:prstGeom>
          <a:solidFill>
            <a:srgbClr val="FFFF00"/>
          </a:solidFill>
        </p:spPr>
        <p:txBody>
          <a:bodyPr wrap="square" rtlCol="0">
            <a:spAutoFit/>
          </a:bodyPr>
          <a:lstStyle/>
          <a:p>
            <a:r>
              <a:rPr lang="en-US" dirty="0"/>
              <a:t>Historic closing balances come from balance sheet</a:t>
            </a:r>
          </a:p>
        </p:txBody>
      </p:sp>
      <p:cxnSp>
        <p:nvCxnSpPr>
          <p:cNvPr id="8" name="Straight Arrow Connector 7">
            <a:extLst>
              <a:ext uri="{FF2B5EF4-FFF2-40B4-BE49-F238E27FC236}">
                <a16:creationId xmlns:a16="http://schemas.microsoft.com/office/drawing/2014/main" id="{E4CFBB9C-2A09-4CB2-8790-F5DAC3912836}"/>
              </a:ext>
            </a:extLst>
          </p:cNvPr>
          <p:cNvCxnSpPr>
            <a:cxnSpLocks/>
          </p:cNvCxnSpPr>
          <p:nvPr/>
        </p:nvCxnSpPr>
        <p:spPr>
          <a:xfrm flipH="1">
            <a:off x="5335398" y="3510698"/>
            <a:ext cx="436228" cy="1547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266032A-77A6-4430-99FD-20DD441E9E0E}"/>
              </a:ext>
            </a:extLst>
          </p:cNvPr>
          <p:cNvCxnSpPr/>
          <p:nvPr/>
        </p:nvCxnSpPr>
        <p:spPr>
          <a:xfrm flipH="1">
            <a:off x="5771626" y="3429000"/>
            <a:ext cx="2256638" cy="2560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14315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8FF6AB-9DAD-4CF2-94EE-6B3FE5DF4EB3}"/>
              </a:ext>
            </a:extLst>
          </p:cNvPr>
          <p:cNvSpPr>
            <a:spLocks noGrp="1"/>
          </p:cNvSpPr>
          <p:nvPr>
            <p:ph idx="1"/>
          </p:nvPr>
        </p:nvSpPr>
        <p:spPr>
          <a:xfrm>
            <a:off x="7068039" y="4323770"/>
            <a:ext cx="1942278" cy="2169103"/>
          </a:xfrm>
        </p:spPr>
        <p:txBody>
          <a:bodyPr>
            <a:normAutofit fontScale="70000" lnSpcReduction="20000"/>
          </a:bodyPr>
          <a:lstStyle/>
          <a:p>
            <a:r>
              <a:rPr lang="en-US" dirty="0"/>
              <a:t>If the cash is positive, allow cash to be built-up.  If the cash is negative start borrowing.</a:t>
            </a:r>
          </a:p>
          <a:p>
            <a:endParaRPr lang="en-US" dirty="0"/>
          </a:p>
        </p:txBody>
      </p:sp>
      <p:sp>
        <p:nvSpPr>
          <p:cNvPr id="3" name="Title 2">
            <a:extLst>
              <a:ext uri="{FF2B5EF4-FFF2-40B4-BE49-F238E27FC236}">
                <a16:creationId xmlns:a16="http://schemas.microsoft.com/office/drawing/2014/main" id="{4AAEAC76-DD46-4271-A48A-265E44F1E7BF}"/>
              </a:ext>
            </a:extLst>
          </p:cNvPr>
          <p:cNvSpPr>
            <a:spLocks noGrp="1"/>
          </p:cNvSpPr>
          <p:nvPr>
            <p:ph type="title"/>
          </p:nvPr>
        </p:nvSpPr>
        <p:spPr/>
        <p:txBody>
          <a:bodyPr>
            <a:normAutofit fontScale="90000"/>
          </a:bodyPr>
          <a:lstStyle/>
          <a:p>
            <a:r>
              <a:rPr lang="en-US" dirty="0"/>
              <a:t>Financial Statement for Industrial Company – Net Cash Flow Goes onto Balance Sheet as Cash</a:t>
            </a:r>
          </a:p>
        </p:txBody>
      </p:sp>
      <p:pic>
        <p:nvPicPr>
          <p:cNvPr id="5" name="Picture 4">
            <a:extLst>
              <a:ext uri="{FF2B5EF4-FFF2-40B4-BE49-F238E27FC236}">
                <a16:creationId xmlns:a16="http://schemas.microsoft.com/office/drawing/2014/main" id="{30A6F05F-94B1-4540-89CB-32EB2AA59877}"/>
              </a:ext>
            </a:extLst>
          </p:cNvPr>
          <p:cNvPicPr>
            <a:picLocks noChangeAspect="1"/>
          </p:cNvPicPr>
          <p:nvPr/>
        </p:nvPicPr>
        <p:blipFill>
          <a:blip r:embed="rId2"/>
          <a:stretch>
            <a:fillRect/>
          </a:stretch>
        </p:blipFill>
        <p:spPr>
          <a:xfrm>
            <a:off x="251670" y="1436448"/>
            <a:ext cx="6640743" cy="4738934"/>
          </a:xfrm>
          <a:prstGeom prst="rect">
            <a:avLst/>
          </a:prstGeom>
        </p:spPr>
      </p:pic>
      <p:sp>
        <p:nvSpPr>
          <p:cNvPr id="6" name="TextBox 5">
            <a:extLst>
              <a:ext uri="{FF2B5EF4-FFF2-40B4-BE49-F238E27FC236}">
                <a16:creationId xmlns:a16="http://schemas.microsoft.com/office/drawing/2014/main" id="{1A7BBE33-30CB-47E1-A4D6-1CC60A621CE8}"/>
              </a:ext>
            </a:extLst>
          </p:cNvPr>
          <p:cNvSpPr txBox="1"/>
          <p:nvPr/>
        </p:nvSpPr>
        <p:spPr>
          <a:xfrm>
            <a:off x="7173474" y="1397125"/>
            <a:ext cx="1836843" cy="2585323"/>
          </a:xfrm>
          <a:prstGeom prst="rect">
            <a:avLst/>
          </a:prstGeom>
          <a:solidFill>
            <a:srgbClr val="FFFF00"/>
          </a:solidFill>
        </p:spPr>
        <p:txBody>
          <a:bodyPr wrap="square" rtlCol="0">
            <a:spAutoFit/>
          </a:bodyPr>
          <a:lstStyle/>
          <a:p>
            <a:r>
              <a:rPr lang="en-US" dirty="0"/>
              <a:t>Set-up the equity account from income on P&amp;L and dividends on cash flow.</a:t>
            </a:r>
          </a:p>
          <a:p>
            <a:endParaRPr lang="en-US" dirty="0"/>
          </a:p>
          <a:p>
            <a:r>
              <a:rPr lang="en-US" dirty="0"/>
              <a:t>Connect net cash flow to the net debt account.</a:t>
            </a:r>
          </a:p>
        </p:txBody>
      </p:sp>
    </p:spTree>
    <p:extLst>
      <p:ext uri="{BB962C8B-B14F-4D97-AF65-F5344CB8AC3E}">
        <p14:creationId xmlns:p14="http://schemas.microsoft.com/office/powerpoint/2010/main" val="260915176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06A5-25CF-4BB4-A081-7996A2A1019C}"/>
              </a:ext>
            </a:extLst>
          </p:cNvPr>
          <p:cNvSpPr>
            <a:spLocks noGrp="1"/>
          </p:cNvSpPr>
          <p:nvPr>
            <p:ph type="title"/>
          </p:nvPr>
        </p:nvSpPr>
        <p:spPr/>
        <p:txBody>
          <a:bodyPr/>
          <a:lstStyle/>
          <a:p>
            <a:r>
              <a:rPr lang="en-029" dirty="0"/>
              <a:t>Acquisition and Analysis of History</a:t>
            </a:r>
          </a:p>
        </p:txBody>
      </p:sp>
    </p:spTree>
    <p:extLst>
      <p:ext uri="{BB962C8B-B14F-4D97-AF65-F5344CB8AC3E}">
        <p14:creationId xmlns:p14="http://schemas.microsoft.com/office/powerpoint/2010/main" val="373932341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889DBE1-3204-4A87-BF80-64BA9DB688AF}"/>
              </a:ext>
            </a:extLst>
          </p:cNvPr>
          <p:cNvPicPr>
            <a:picLocks noGrp="1" noChangeAspect="1"/>
          </p:cNvPicPr>
          <p:nvPr>
            <p:ph idx="1"/>
          </p:nvPr>
        </p:nvPicPr>
        <p:blipFill>
          <a:blip r:embed="rId2"/>
          <a:stretch>
            <a:fillRect/>
          </a:stretch>
        </p:blipFill>
        <p:spPr>
          <a:xfrm>
            <a:off x="127205" y="1774347"/>
            <a:ext cx="8884283" cy="3889034"/>
          </a:xfrm>
          <a:prstGeom prst="rect">
            <a:avLst/>
          </a:prstGeom>
        </p:spPr>
      </p:pic>
      <p:sp>
        <p:nvSpPr>
          <p:cNvPr id="3" name="Title 2">
            <a:extLst>
              <a:ext uri="{FF2B5EF4-FFF2-40B4-BE49-F238E27FC236}">
                <a16:creationId xmlns:a16="http://schemas.microsoft.com/office/drawing/2014/main" id="{F5077D03-AD27-4F48-9311-6AFD2C15733D}"/>
              </a:ext>
            </a:extLst>
          </p:cNvPr>
          <p:cNvSpPr>
            <a:spLocks noGrp="1"/>
          </p:cNvSpPr>
          <p:nvPr>
            <p:ph type="title"/>
          </p:nvPr>
        </p:nvSpPr>
        <p:spPr/>
        <p:txBody>
          <a:bodyPr>
            <a:normAutofit fontScale="90000"/>
          </a:bodyPr>
          <a:lstStyle/>
          <a:p>
            <a:r>
              <a:rPr lang="en-029" dirty="0"/>
              <a:t>Example of Acquiring Data from Internet – Profit and Loss for Amazon</a:t>
            </a:r>
          </a:p>
        </p:txBody>
      </p:sp>
    </p:spTree>
    <p:extLst>
      <p:ext uri="{BB962C8B-B14F-4D97-AF65-F5344CB8AC3E}">
        <p14:creationId xmlns:p14="http://schemas.microsoft.com/office/powerpoint/2010/main" val="42182206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79F1CD-84BF-4CDC-B7A3-C1DA2A305C3E}"/>
              </a:ext>
            </a:extLst>
          </p:cNvPr>
          <p:cNvPicPr>
            <a:picLocks noGrp="1" noChangeAspect="1"/>
          </p:cNvPicPr>
          <p:nvPr>
            <p:ph idx="1"/>
          </p:nvPr>
        </p:nvPicPr>
        <p:blipFill>
          <a:blip r:embed="rId2"/>
          <a:stretch>
            <a:fillRect/>
          </a:stretch>
        </p:blipFill>
        <p:spPr>
          <a:xfrm>
            <a:off x="100250" y="1356852"/>
            <a:ext cx="8700994" cy="4483509"/>
          </a:xfrm>
          <a:prstGeom prst="rect">
            <a:avLst/>
          </a:prstGeom>
        </p:spPr>
      </p:pic>
      <p:sp>
        <p:nvSpPr>
          <p:cNvPr id="3" name="Title 2">
            <a:extLst>
              <a:ext uri="{FF2B5EF4-FFF2-40B4-BE49-F238E27FC236}">
                <a16:creationId xmlns:a16="http://schemas.microsoft.com/office/drawing/2014/main" id="{3B561917-6F80-4254-B740-27EDB5FFF132}"/>
              </a:ext>
            </a:extLst>
          </p:cNvPr>
          <p:cNvSpPr>
            <a:spLocks noGrp="1"/>
          </p:cNvSpPr>
          <p:nvPr>
            <p:ph type="title"/>
          </p:nvPr>
        </p:nvSpPr>
        <p:spPr/>
        <p:txBody>
          <a:bodyPr>
            <a:normAutofit fontScale="90000"/>
          </a:bodyPr>
          <a:lstStyle/>
          <a:p>
            <a:r>
              <a:rPr lang="en-029" dirty="0"/>
              <a:t>Example of Reading from the Internet – Balance Sheet for Amazon</a:t>
            </a:r>
          </a:p>
        </p:txBody>
      </p:sp>
    </p:spTree>
    <p:extLst>
      <p:ext uri="{BB962C8B-B14F-4D97-AF65-F5344CB8AC3E}">
        <p14:creationId xmlns:p14="http://schemas.microsoft.com/office/powerpoint/2010/main" val="113379978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411844-861E-45DB-9F9A-B767A42C41E8}"/>
              </a:ext>
            </a:extLst>
          </p:cNvPr>
          <p:cNvPicPr>
            <a:picLocks noGrp="1" noChangeAspect="1"/>
          </p:cNvPicPr>
          <p:nvPr>
            <p:ph idx="1"/>
          </p:nvPr>
        </p:nvPicPr>
        <p:blipFill>
          <a:blip r:embed="rId2"/>
          <a:stretch>
            <a:fillRect/>
          </a:stretch>
        </p:blipFill>
        <p:spPr>
          <a:xfrm>
            <a:off x="269378" y="2101734"/>
            <a:ext cx="8631341" cy="3535667"/>
          </a:xfrm>
          <a:prstGeom prst="rect">
            <a:avLst/>
          </a:prstGeom>
        </p:spPr>
      </p:pic>
      <p:sp>
        <p:nvSpPr>
          <p:cNvPr id="3" name="Title 2">
            <a:extLst>
              <a:ext uri="{FF2B5EF4-FFF2-40B4-BE49-F238E27FC236}">
                <a16:creationId xmlns:a16="http://schemas.microsoft.com/office/drawing/2014/main" id="{DFF4DDE8-52C5-42D9-8BF5-AD3D49A070E9}"/>
              </a:ext>
            </a:extLst>
          </p:cNvPr>
          <p:cNvSpPr>
            <a:spLocks noGrp="1"/>
          </p:cNvSpPr>
          <p:nvPr>
            <p:ph type="title"/>
          </p:nvPr>
        </p:nvSpPr>
        <p:spPr/>
        <p:txBody>
          <a:bodyPr/>
          <a:lstStyle/>
          <a:p>
            <a:r>
              <a:rPr lang="en-US" dirty="0"/>
              <a:t>Quarterly Historic Data from the Internet</a:t>
            </a:r>
          </a:p>
        </p:txBody>
      </p:sp>
    </p:spTree>
    <p:extLst>
      <p:ext uri="{BB962C8B-B14F-4D97-AF65-F5344CB8AC3E}">
        <p14:creationId xmlns:p14="http://schemas.microsoft.com/office/powerpoint/2010/main" val="207102921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 smiling and looking at the camera&#10;&#10;Description generated with very high confidence">
            <a:extLst>
              <a:ext uri="{FF2B5EF4-FFF2-40B4-BE49-F238E27FC236}">
                <a16:creationId xmlns:a16="http://schemas.microsoft.com/office/drawing/2014/main" id="{6DCEDBC1-3541-40B1-A924-2847DDDC96CB}"/>
              </a:ext>
            </a:extLst>
          </p:cNvPr>
          <p:cNvPicPr>
            <a:picLocks noChangeAspect="1"/>
          </p:cNvPicPr>
          <p:nvPr/>
        </p:nvPicPr>
        <p:blipFill rotWithShape="1">
          <a:blip r:embed="rId2"/>
          <a:srcRect l="28697" r="22947"/>
          <a:stretch/>
        </p:blipFill>
        <p:spPr>
          <a:xfrm>
            <a:off x="5667306" y="640082"/>
            <a:ext cx="2996946" cy="5577837"/>
          </a:xfrm>
          <a:prstGeom prst="rect">
            <a:avLst/>
          </a:prstGeom>
          <a:effectLst/>
        </p:spPr>
      </p:pic>
      <p:sp>
        <p:nvSpPr>
          <p:cNvPr id="4" name="Content Placeholder 3">
            <a:extLst>
              <a:ext uri="{FF2B5EF4-FFF2-40B4-BE49-F238E27FC236}">
                <a16:creationId xmlns:a16="http://schemas.microsoft.com/office/drawing/2014/main" id="{18F627A8-4001-47BA-812E-FDB6B63088A6}"/>
              </a:ext>
            </a:extLst>
          </p:cNvPr>
          <p:cNvSpPr>
            <a:spLocks noGrp="1"/>
          </p:cNvSpPr>
          <p:nvPr>
            <p:ph idx="1"/>
          </p:nvPr>
        </p:nvSpPr>
        <p:spPr>
          <a:xfrm>
            <a:off x="486697" y="2438400"/>
            <a:ext cx="4939867" cy="3785419"/>
          </a:xfrm>
        </p:spPr>
        <p:txBody>
          <a:bodyPr vert="horz" lIns="91440" tIns="45720" rIns="91440" bIns="45720" rtlCol="0">
            <a:normAutofit/>
          </a:bodyPr>
          <a:lstStyle/>
          <a:p>
            <a:r>
              <a:rPr lang="en-US" sz="1600" dirty="0">
                <a:latin typeface="+mn-lt"/>
                <a:cs typeface="+mn-cs"/>
              </a:rPr>
              <a:t>Forecasts from History</a:t>
            </a:r>
          </a:p>
          <a:p>
            <a:pPr lvl="1"/>
            <a:r>
              <a:rPr lang="en-US" sz="1600" dirty="0">
                <a:latin typeface="+mn-lt"/>
                <a:cs typeface="+mn-cs"/>
              </a:rPr>
              <a:t>The most effective way to destroy people is to deny and obliterate their own understanding of their history.” </a:t>
            </a:r>
          </a:p>
          <a:p>
            <a:r>
              <a:rPr lang="en-US" sz="1600" dirty="0">
                <a:latin typeface="+mn-lt"/>
                <a:cs typeface="+mn-cs"/>
              </a:rPr>
              <a:t>Forecasts from History and Manipulating History in Financial Models</a:t>
            </a:r>
          </a:p>
          <a:p>
            <a:pPr lvl="1"/>
            <a:r>
              <a:rPr lang="en-US" sz="1600" dirty="0">
                <a:latin typeface="+mn-lt"/>
                <a:cs typeface="+mn-cs"/>
              </a:rPr>
              <a:t>“Day by day and almost minute by minute the past was brought up to date. In this way every prediction made by the Party could be shown by documentary evidence to have been correct; nor was any item of news, or any expression of opinion, which conflicted with the needs of the moment, ever allowed to remain on record. All history was a palimpsest, scraped clean and reinscribed exactly as often as was necessary.” </a:t>
            </a:r>
          </a:p>
        </p:txBody>
      </p:sp>
      <p:sp>
        <p:nvSpPr>
          <p:cNvPr id="3" name="Title 2">
            <a:extLst>
              <a:ext uri="{FF2B5EF4-FFF2-40B4-BE49-F238E27FC236}">
                <a16:creationId xmlns:a16="http://schemas.microsoft.com/office/drawing/2014/main" id="{A9AC2350-8948-4F9F-95B6-F84CF1DA464C}"/>
              </a:ext>
            </a:extLst>
          </p:cNvPr>
          <p:cNvSpPr>
            <a:spLocks noGrp="1"/>
          </p:cNvSpPr>
          <p:nvPr>
            <p:ph type="title"/>
          </p:nvPr>
        </p:nvSpPr>
        <p:spPr>
          <a:xfrm>
            <a:off x="486696" y="629266"/>
            <a:ext cx="4939869" cy="1676603"/>
          </a:xfrm>
        </p:spPr>
        <p:txBody>
          <a:bodyPr vert="horz" lIns="91440" tIns="45720" rIns="91440" bIns="45720" rtlCol="0" anchor="ctr">
            <a:noAutofit/>
          </a:bodyPr>
          <a:lstStyle/>
          <a:p>
            <a:pPr algn="l"/>
            <a:r>
              <a:rPr lang="en-US" sz="3400" b="1" dirty="0">
                <a:latin typeface="+mj-lt"/>
                <a:cs typeface="+mj-cs"/>
              </a:rPr>
              <a:t>You Need to Understand and Not Bias Historical Analysis as the First Step in a Forecast</a:t>
            </a:r>
          </a:p>
        </p:txBody>
      </p:sp>
    </p:spTree>
    <p:extLst>
      <p:ext uri="{BB962C8B-B14F-4D97-AF65-F5344CB8AC3E}">
        <p14:creationId xmlns:p14="http://schemas.microsoft.com/office/powerpoint/2010/main" val="59403960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7965-5E4F-46B4-BBE3-1DE18E7F7DEB}"/>
              </a:ext>
            </a:extLst>
          </p:cNvPr>
          <p:cNvSpPr>
            <a:spLocks noGrp="1"/>
          </p:cNvSpPr>
          <p:nvPr>
            <p:ph type="title"/>
          </p:nvPr>
        </p:nvSpPr>
        <p:spPr/>
        <p:txBody>
          <a:bodyPr/>
          <a:lstStyle/>
          <a:p>
            <a:r>
              <a:rPr lang="en-029" dirty="0"/>
              <a:t>Modelling Philosophy and Excel Functions</a:t>
            </a:r>
          </a:p>
        </p:txBody>
      </p:sp>
    </p:spTree>
    <p:extLst>
      <p:ext uri="{BB962C8B-B14F-4D97-AF65-F5344CB8AC3E}">
        <p14:creationId xmlns:p14="http://schemas.microsoft.com/office/powerpoint/2010/main" val="299927708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2D6E00-0947-401B-99FA-E8F590B63439}"/>
              </a:ext>
            </a:extLst>
          </p:cNvPr>
          <p:cNvSpPr>
            <a:spLocks noGrp="1"/>
          </p:cNvSpPr>
          <p:nvPr>
            <p:ph idx="1"/>
          </p:nvPr>
        </p:nvSpPr>
        <p:spPr/>
        <p:txBody>
          <a:bodyPr/>
          <a:lstStyle/>
          <a:p>
            <a:r>
              <a:rPr lang="en-US" dirty="0"/>
              <a:t>Review the general finance theory and concepts first.</a:t>
            </a:r>
          </a:p>
          <a:p>
            <a:pPr lvl="1"/>
            <a:r>
              <a:rPr lang="en-US" dirty="0"/>
              <a:t>Do this very quickly with power point slides as many of the concepts have been discussed</a:t>
            </a:r>
          </a:p>
          <a:p>
            <a:pPr lvl="1"/>
            <a:r>
              <a:rPr lang="en-US" dirty="0"/>
              <a:t>Do this because modelling is not useful unless understand the project finance concept</a:t>
            </a:r>
          </a:p>
          <a:p>
            <a:pPr lvl="1"/>
            <a:r>
              <a:rPr lang="en-US" dirty="0"/>
              <a:t>After discussing the modelling concept, add issues into a simple model.</a:t>
            </a:r>
          </a:p>
          <a:p>
            <a:r>
              <a:rPr lang="en-US" dirty="0"/>
              <a:t>Many issues are much better analysed with a simple demonstration in excel rather than a big model with 30 sheets.</a:t>
            </a:r>
          </a:p>
        </p:txBody>
      </p:sp>
      <p:sp>
        <p:nvSpPr>
          <p:cNvPr id="3" name="Title 2">
            <a:extLst>
              <a:ext uri="{FF2B5EF4-FFF2-40B4-BE49-F238E27FC236}">
                <a16:creationId xmlns:a16="http://schemas.microsoft.com/office/drawing/2014/main" id="{069FF3CD-D75F-4BAF-9609-2D76F7A5581D}"/>
              </a:ext>
            </a:extLst>
          </p:cNvPr>
          <p:cNvSpPr>
            <a:spLocks noGrp="1"/>
          </p:cNvSpPr>
          <p:nvPr>
            <p:ph type="title"/>
          </p:nvPr>
        </p:nvSpPr>
        <p:spPr/>
        <p:txBody>
          <a:bodyPr/>
          <a:lstStyle/>
          <a:p>
            <a:r>
              <a:rPr lang="en-US" dirty="0"/>
              <a:t>Modelling Discussion and Exercises</a:t>
            </a:r>
          </a:p>
        </p:txBody>
      </p:sp>
    </p:spTree>
    <p:extLst>
      <p:ext uri="{BB962C8B-B14F-4D97-AF65-F5344CB8AC3E}">
        <p14:creationId xmlns:p14="http://schemas.microsoft.com/office/powerpoint/2010/main" val="98721128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A4B9A3-3467-45D6-919A-3FFE12438E77}"/>
              </a:ext>
            </a:extLst>
          </p:cNvPr>
          <p:cNvSpPr>
            <a:spLocks noGrp="1"/>
          </p:cNvSpPr>
          <p:nvPr>
            <p:ph idx="1"/>
          </p:nvPr>
        </p:nvSpPr>
        <p:spPr>
          <a:xfrm>
            <a:off x="213871" y="1221852"/>
            <a:ext cx="8081717" cy="4685121"/>
          </a:xfrm>
        </p:spPr>
        <p:txBody>
          <a:bodyPr>
            <a:normAutofit fontScale="55000" lnSpcReduction="20000"/>
          </a:bodyPr>
          <a:lstStyle/>
          <a:p>
            <a:r>
              <a:rPr lang="en-US" sz="4400" dirty="0"/>
              <a:t>Various organisations have rules for modelling.</a:t>
            </a:r>
          </a:p>
          <a:p>
            <a:r>
              <a:rPr lang="en-US" sz="4400" dirty="0"/>
              <a:t>One good technique for modelling (and maybe for your life) is FAST.  (General conflict between Structure and Flexible)</a:t>
            </a:r>
          </a:p>
          <a:p>
            <a:pPr marL="0" indent="0">
              <a:buNone/>
            </a:pPr>
            <a:endParaRPr lang="en-US" sz="4400" dirty="0"/>
          </a:p>
          <a:p>
            <a:r>
              <a:rPr lang="en-US" sz="4800" dirty="0"/>
              <a:t>F</a:t>
            </a:r>
          </a:p>
          <a:p>
            <a:pPr lvl="1"/>
            <a:r>
              <a:rPr lang="en-US" sz="3400" dirty="0"/>
              <a:t>Flexible: Different timing, scenarios, financing techniques.</a:t>
            </a:r>
            <a:endParaRPr lang="en-US" sz="5100" dirty="0"/>
          </a:p>
          <a:p>
            <a:r>
              <a:rPr lang="en-US" sz="4800" dirty="0"/>
              <a:t>A</a:t>
            </a:r>
          </a:p>
          <a:p>
            <a:pPr lvl="1"/>
            <a:r>
              <a:rPr lang="en-US" sz="3400" dirty="0"/>
              <a:t>Accurate or appropriate. The balance sheet must balance</a:t>
            </a:r>
          </a:p>
          <a:p>
            <a:r>
              <a:rPr lang="en-US" sz="4800" dirty="0"/>
              <a:t>S</a:t>
            </a:r>
          </a:p>
          <a:p>
            <a:pPr lvl="1"/>
            <a:r>
              <a:rPr lang="en-US" sz="3600" dirty="0"/>
              <a:t>Structured. </a:t>
            </a:r>
          </a:p>
          <a:p>
            <a:pPr lvl="1"/>
            <a:r>
              <a:rPr lang="en-US" sz="3600" dirty="0"/>
              <a:t>Separate financing from operations.</a:t>
            </a:r>
            <a:endParaRPr lang="en-US" sz="4400" dirty="0"/>
          </a:p>
          <a:p>
            <a:r>
              <a:rPr lang="en-US" sz="4800" dirty="0"/>
              <a:t>T</a:t>
            </a:r>
          </a:p>
          <a:p>
            <a:pPr lvl="1"/>
            <a:r>
              <a:rPr lang="en-US" sz="4000" dirty="0"/>
              <a:t>Transparent – short equations.</a:t>
            </a:r>
          </a:p>
          <a:p>
            <a:pPr lvl="1"/>
            <a:endParaRPr lang="en-US" sz="4000" dirty="0"/>
          </a:p>
          <a:p>
            <a:pPr marL="0" indent="0">
              <a:buNone/>
            </a:pPr>
            <a:endParaRPr lang="en-US" sz="4400" dirty="0"/>
          </a:p>
          <a:p>
            <a:pPr lvl="1"/>
            <a:endParaRPr lang="en-US" sz="4400" dirty="0"/>
          </a:p>
        </p:txBody>
      </p:sp>
      <p:sp>
        <p:nvSpPr>
          <p:cNvPr id="3" name="Title 2">
            <a:extLst>
              <a:ext uri="{FF2B5EF4-FFF2-40B4-BE49-F238E27FC236}">
                <a16:creationId xmlns:a16="http://schemas.microsoft.com/office/drawing/2014/main" id="{77F6BA16-33EE-4B32-BA82-680A85F4AF50}"/>
              </a:ext>
            </a:extLst>
          </p:cNvPr>
          <p:cNvSpPr>
            <a:spLocks noGrp="1"/>
          </p:cNvSpPr>
          <p:nvPr>
            <p:ph type="title"/>
          </p:nvPr>
        </p:nvSpPr>
        <p:spPr>
          <a:xfrm>
            <a:off x="628650" y="365127"/>
            <a:ext cx="7666938" cy="690676"/>
          </a:xfrm>
        </p:spPr>
        <p:txBody>
          <a:bodyPr/>
          <a:lstStyle/>
          <a:p>
            <a:r>
              <a:rPr lang="en-US" dirty="0"/>
              <a:t>Financial Modelling Religion and FAST</a:t>
            </a:r>
          </a:p>
        </p:txBody>
      </p:sp>
      <p:pic>
        <p:nvPicPr>
          <p:cNvPr id="7" name="Picture 6">
            <a:extLst>
              <a:ext uri="{FF2B5EF4-FFF2-40B4-BE49-F238E27FC236}">
                <a16:creationId xmlns:a16="http://schemas.microsoft.com/office/drawing/2014/main" id="{C11C47F6-D5BE-47DA-9A52-11C8B57641F2}"/>
              </a:ext>
            </a:extLst>
          </p:cNvPr>
          <p:cNvPicPr>
            <a:picLocks noChangeAspect="1"/>
          </p:cNvPicPr>
          <p:nvPr/>
        </p:nvPicPr>
        <p:blipFill>
          <a:blip r:embed="rId2"/>
          <a:stretch>
            <a:fillRect/>
          </a:stretch>
        </p:blipFill>
        <p:spPr>
          <a:xfrm>
            <a:off x="5448693" y="4098363"/>
            <a:ext cx="3695308" cy="2759637"/>
          </a:xfrm>
          <a:prstGeom prst="rect">
            <a:avLst/>
          </a:prstGeom>
        </p:spPr>
      </p:pic>
    </p:spTree>
    <p:extLst>
      <p:ext uri="{BB962C8B-B14F-4D97-AF65-F5344CB8AC3E}">
        <p14:creationId xmlns:p14="http://schemas.microsoft.com/office/powerpoint/2010/main" val="3936754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Title 2">
            <a:extLst>
              <a:ext uri="{FF2B5EF4-FFF2-40B4-BE49-F238E27FC236}">
                <a16:creationId xmlns:a16="http://schemas.microsoft.com/office/drawing/2014/main" id="{FD9752FA-565F-4A5C-BEA0-027453FBC4CA}"/>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Biggest Problems</a:t>
            </a:r>
          </a:p>
        </p:txBody>
      </p:sp>
      <p:sp>
        <p:nvSpPr>
          <p:cNvPr id="2" name="Content Placeholder 1">
            <a:extLst>
              <a:ext uri="{FF2B5EF4-FFF2-40B4-BE49-F238E27FC236}">
                <a16:creationId xmlns:a16="http://schemas.microsoft.com/office/drawing/2014/main" id="{EEE0F9F1-35ED-4037-97F9-9A4222941CDF}"/>
              </a:ext>
            </a:extLst>
          </p:cNvPr>
          <p:cNvSpPr>
            <a:spLocks noGrp="1"/>
          </p:cNvSpPr>
          <p:nvPr>
            <p:ph idx="1"/>
          </p:nvPr>
        </p:nvSpPr>
        <p:spPr>
          <a:xfrm>
            <a:off x="1025718" y="2506022"/>
            <a:ext cx="7281746" cy="3567173"/>
          </a:xfrm>
        </p:spPr>
        <p:txBody>
          <a:bodyPr vert="horz" lIns="91440" tIns="45720" rIns="91440" bIns="45720" rtlCol="0" anchor="ctr">
            <a:normAutofit/>
          </a:bodyPr>
          <a:lstStyle/>
          <a:p>
            <a:r>
              <a:rPr lang="en-US" sz="2100" dirty="0">
                <a:latin typeface="+mn-lt"/>
                <a:cs typeface="+mn-cs"/>
              </a:rPr>
              <a:t>Applying bureaucratic techniques without thinking</a:t>
            </a:r>
          </a:p>
          <a:p>
            <a:pPr lvl="1"/>
            <a:r>
              <a:rPr lang="en-US" sz="2100" dirty="0">
                <a:latin typeface="+mn-lt"/>
                <a:cs typeface="+mn-cs"/>
              </a:rPr>
              <a:t>Using 5 years for explicit period</a:t>
            </a:r>
          </a:p>
          <a:p>
            <a:pPr lvl="1"/>
            <a:r>
              <a:rPr lang="en-US" sz="2100" dirty="0">
                <a:latin typeface="+mn-lt"/>
                <a:cs typeface="+mn-cs"/>
              </a:rPr>
              <a:t>Using growth model without normalizing </a:t>
            </a:r>
          </a:p>
          <a:p>
            <a:pPr lvl="1"/>
            <a:r>
              <a:rPr lang="en-US" sz="2100" dirty="0">
                <a:latin typeface="+mn-lt"/>
                <a:cs typeface="+mn-cs"/>
              </a:rPr>
              <a:t>Using EV/EBITDA ratios from comparable companies without adjusting for ROIC, depreciation, taxes and growth</a:t>
            </a:r>
          </a:p>
          <a:p>
            <a:pPr lvl="1"/>
            <a:r>
              <a:rPr lang="en-US" sz="2100" dirty="0">
                <a:latin typeface="+mn-lt"/>
                <a:cs typeface="+mn-cs"/>
              </a:rPr>
              <a:t>Not considering strategic implications of synergies and discount rates</a:t>
            </a:r>
          </a:p>
          <a:p>
            <a:pPr lvl="1"/>
            <a:r>
              <a:rPr lang="en-US" sz="2100" dirty="0">
                <a:latin typeface="+mn-lt"/>
                <a:cs typeface="+mn-cs"/>
              </a:rPr>
              <a:t>Adjusting Beta</a:t>
            </a:r>
          </a:p>
          <a:p>
            <a:pPr lvl="1"/>
            <a:r>
              <a:rPr lang="en-US" sz="2100" dirty="0">
                <a:latin typeface="+mn-lt"/>
                <a:cs typeface="+mn-cs"/>
              </a:rPr>
              <a:t>Cost of Capital potion</a:t>
            </a:r>
          </a:p>
        </p:txBody>
      </p:sp>
      <p:pic>
        <p:nvPicPr>
          <p:cNvPr id="5" name="Picture 4">
            <a:extLst>
              <a:ext uri="{FF2B5EF4-FFF2-40B4-BE49-F238E27FC236}">
                <a16:creationId xmlns:a16="http://schemas.microsoft.com/office/drawing/2014/main" id="{D0023E82-C77E-4CD0-906C-BB67ACBD965E}"/>
              </a:ext>
            </a:extLst>
          </p:cNvPr>
          <p:cNvPicPr>
            <a:picLocks noChangeAspect="1"/>
          </p:cNvPicPr>
          <p:nvPr/>
        </p:nvPicPr>
        <p:blipFill>
          <a:blip r:embed="rId2"/>
          <a:stretch>
            <a:fillRect/>
          </a:stretch>
        </p:blipFill>
        <p:spPr>
          <a:xfrm>
            <a:off x="4987636" y="0"/>
            <a:ext cx="3862529" cy="2623605"/>
          </a:xfrm>
          <a:prstGeom prst="rect">
            <a:avLst/>
          </a:prstGeom>
        </p:spPr>
      </p:pic>
    </p:spTree>
    <p:extLst>
      <p:ext uri="{BB962C8B-B14F-4D97-AF65-F5344CB8AC3E}">
        <p14:creationId xmlns:p14="http://schemas.microsoft.com/office/powerpoint/2010/main" val="207816779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0EDF99-3059-404C-96EA-BB8E004FBD4D}"/>
              </a:ext>
            </a:extLst>
          </p:cNvPr>
          <p:cNvSpPr>
            <a:spLocks noGrp="1"/>
          </p:cNvSpPr>
          <p:nvPr>
            <p:ph idx="1"/>
          </p:nvPr>
        </p:nvSpPr>
        <p:spPr/>
        <p:txBody>
          <a:bodyPr/>
          <a:lstStyle/>
          <a:p>
            <a:r>
              <a:rPr lang="en-US" dirty="0"/>
              <a:t>Add new history without re-doing the model</a:t>
            </a:r>
          </a:p>
          <a:p>
            <a:r>
              <a:rPr lang="en-US" dirty="0"/>
              <a:t>Alternative terminal value timing</a:t>
            </a:r>
          </a:p>
          <a:p>
            <a:r>
              <a:rPr lang="en-US" dirty="0"/>
              <a:t>Addition of different scenario analysis</a:t>
            </a:r>
          </a:p>
          <a:p>
            <a:r>
              <a:rPr lang="en-US" dirty="0"/>
              <a:t>Alternative valuation techniques</a:t>
            </a:r>
          </a:p>
          <a:p>
            <a:r>
              <a:rPr lang="en-US" dirty="0"/>
              <a:t>Different types of assumptions (e.g. A/R to sales as last year or historic average)</a:t>
            </a:r>
          </a:p>
        </p:txBody>
      </p:sp>
      <p:sp>
        <p:nvSpPr>
          <p:cNvPr id="3" name="Title 2">
            <a:extLst>
              <a:ext uri="{FF2B5EF4-FFF2-40B4-BE49-F238E27FC236}">
                <a16:creationId xmlns:a16="http://schemas.microsoft.com/office/drawing/2014/main" id="{69D5BC22-27F6-49E1-A13F-6F0C025E6054}"/>
              </a:ext>
            </a:extLst>
          </p:cNvPr>
          <p:cNvSpPr>
            <a:spLocks noGrp="1"/>
          </p:cNvSpPr>
          <p:nvPr>
            <p:ph type="title"/>
          </p:nvPr>
        </p:nvSpPr>
        <p:spPr/>
        <p:txBody>
          <a:bodyPr>
            <a:normAutofit fontScale="90000"/>
          </a:bodyPr>
          <a:lstStyle/>
          <a:p>
            <a:r>
              <a:rPr lang="en-US" dirty="0"/>
              <a:t>What does Flexibility Mean in Corporate Model</a:t>
            </a:r>
          </a:p>
        </p:txBody>
      </p:sp>
    </p:spTree>
    <p:extLst>
      <p:ext uri="{BB962C8B-B14F-4D97-AF65-F5344CB8AC3E}">
        <p14:creationId xmlns:p14="http://schemas.microsoft.com/office/powerpoint/2010/main" val="156462655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FFA0D6-0834-4247-A815-C87D1AD58EE2}"/>
              </a:ext>
            </a:extLst>
          </p:cNvPr>
          <p:cNvSpPr>
            <a:spLocks noGrp="1"/>
          </p:cNvSpPr>
          <p:nvPr>
            <p:ph idx="1"/>
          </p:nvPr>
        </p:nvSpPr>
        <p:spPr/>
        <p:txBody>
          <a:bodyPr/>
          <a:lstStyle/>
          <a:p>
            <a:r>
              <a:rPr lang="en-US" dirty="0"/>
              <a:t>Accurate and Appropriate</a:t>
            </a:r>
          </a:p>
          <a:p>
            <a:pPr lvl="1"/>
            <a:r>
              <a:rPr lang="en-US" dirty="0"/>
              <a:t>Level of detail in model</a:t>
            </a:r>
          </a:p>
          <a:p>
            <a:pPr lvl="1"/>
            <a:r>
              <a:rPr lang="en-US" dirty="0"/>
              <a:t>Balance sheet</a:t>
            </a:r>
          </a:p>
          <a:p>
            <a:pPr lvl="1"/>
            <a:r>
              <a:rPr lang="en-US" dirty="0"/>
              <a:t>Make Sure History is Accurate</a:t>
            </a:r>
          </a:p>
          <a:p>
            <a:pPr lvl="1"/>
            <a:r>
              <a:rPr lang="en-US" dirty="0"/>
              <a:t>Evaluate ROIC</a:t>
            </a:r>
          </a:p>
          <a:p>
            <a:pPr lvl="1"/>
            <a:endParaRPr lang="en-US" dirty="0"/>
          </a:p>
        </p:txBody>
      </p:sp>
      <p:sp>
        <p:nvSpPr>
          <p:cNvPr id="3" name="Title 2">
            <a:extLst>
              <a:ext uri="{FF2B5EF4-FFF2-40B4-BE49-F238E27FC236}">
                <a16:creationId xmlns:a16="http://schemas.microsoft.com/office/drawing/2014/main" id="{3F9043C8-B5FA-4811-9C6E-C4A29746CAC6}"/>
              </a:ext>
            </a:extLst>
          </p:cNvPr>
          <p:cNvSpPr>
            <a:spLocks noGrp="1"/>
          </p:cNvSpPr>
          <p:nvPr>
            <p:ph type="title"/>
          </p:nvPr>
        </p:nvSpPr>
        <p:spPr/>
        <p:txBody>
          <a:bodyPr/>
          <a:lstStyle/>
          <a:p>
            <a:r>
              <a:rPr lang="en-US" dirty="0"/>
              <a:t>Accurate/Appropriate</a:t>
            </a:r>
          </a:p>
        </p:txBody>
      </p:sp>
    </p:spTree>
    <p:extLst>
      <p:ext uri="{BB962C8B-B14F-4D97-AF65-F5344CB8AC3E}">
        <p14:creationId xmlns:p14="http://schemas.microsoft.com/office/powerpoint/2010/main" val="207519524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27916-E02A-42CC-B627-CAE0BBEF26C2}"/>
              </a:ext>
            </a:extLst>
          </p:cNvPr>
          <p:cNvSpPr>
            <a:spLocks noGrp="1"/>
          </p:cNvSpPr>
          <p:nvPr>
            <p:ph type="title"/>
          </p:nvPr>
        </p:nvSpPr>
        <p:spPr/>
        <p:txBody>
          <a:bodyPr/>
          <a:lstStyle/>
          <a:p>
            <a:r>
              <a:rPr lang="en-US" b="1" dirty="0">
                <a:latin typeface="+mn-lt"/>
              </a:rPr>
              <a:t>My Rule: Laziness Principle</a:t>
            </a:r>
          </a:p>
        </p:txBody>
      </p:sp>
      <p:sp>
        <p:nvSpPr>
          <p:cNvPr id="2" name="Content Placeholder 1">
            <a:extLst>
              <a:ext uri="{FF2B5EF4-FFF2-40B4-BE49-F238E27FC236}">
                <a16:creationId xmlns:a16="http://schemas.microsoft.com/office/drawing/2014/main" id="{0973E4CF-9C25-41C9-82CD-DD462AFA68C4}"/>
              </a:ext>
            </a:extLst>
          </p:cNvPr>
          <p:cNvSpPr>
            <a:spLocks noGrp="1"/>
          </p:cNvSpPr>
          <p:nvPr>
            <p:ph sz="half" idx="1"/>
          </p:nvPr>
        </p:nvSpPr>
        <p:spPr>
          <a:xfrm>
            <a:off x="65988" y="1524000"/>
            <a:ext cx="4544112" cy="4515783"/>
          </a:xfrm>
        </p:spPr>
        <p:txBody>
          <a:bodyPr>
            <a:normAutofit lnSpcReduction="10000"/>
          </a:bodyPr>
          <a:lstStyle/>
          <a:p>
            <a:r>
              <a:rPr lang="en-US" dirty="0"/>
              <a:t>There are many ways in excel to do things.  Find the fastest and easiest way to do it.</a:t>
            </a:r>
          </a:p>
          <a:p>
            <a:pPr lvl="1"/>
            <a:r>
              <a:rPr lang="en-US" dirty="0"/>
              <a:t>Often use short cut like Alt,E, IS</a:t>
            </a:r>
          </a:p>
          <a:p>
            <a:pPr lvl="1"/>
            <a:r>
              <a:rPr lang="en-US" dirty="0"/>
              <a:t>Sometimes use the mouse</a:t>
            </a:r>
          </a:p>
          <a:p>
            <a:pPr lvl="1"/>
            <a:r>
              <a:rPr lang="en-US" dirty="0"/>
              <a:t>Use entire row or column when you can</a:t>
            </a:r>
          </a:p>
          <a:p>
            <a:pPr lvl="1"/>
            <a:r>
              <a:rPr lang="en-US" dirty="0"/>
              <a:t>Use TRUE/FALSE instead of IF: =1=1 is TRUE</a:t>
            </a:r>
          </a:p>
          <a:p>
            <a:pPr lvl="2"/>
            <a:r>
              <a:rPr lang="en-US" dirty="0"/>
              <a:t>True is 1</a:t>
            </a:r>
          </a:p>
          <a:p>
            <a:pPr lvl="2"/>
            <a:r>
              <a:rPr lang="en-US" dirty="0"/>
              <a:t>False is 0</a:t>
            </a:r>
          </a:p>
          <a:p>
            <a:pPr lvl="1"/>
            <a:endParaRPr lang="en-US" dirty="0"/>
          </a:p>
        </p:txBody>
      </p:sp>
      <p:sp>
        <p:nvSpPr>
          <p:cNvPr id="7" name="Content Placeholder 6">
            <a:extLst>
              <a:ext uri="{FF2B5EF4-FFF2-40B4-BE49-F238E27FC236}">
                <a16:creationId xmlns:a16="http://schemas.microsoft.com/office/drawing/2014/main" id="{F384FA8C-8BD6-4A4B-9AE6-50A774FCF8EC}"/>
              </a:ext>
            </a:extLst>
          </p:cNvPr>
          <p:cNvSpPr>
            <a:spLocks noGrp="1"/>
          </p:cNvSpPr>
          <p:nvPr>
            <p:ph sz="half" idx="2"/>
          </p:nvPr>
        </p:nvSpPr>
        <p:spPr>
          <a:xfrm>
            <a:off x="4762499" y="1524000"/>
            <a:ext cx="3881879" cy="1492577"/>
          </a:xfrm>
        </p:spPr>
        <p:txBody>
          <a:bodyPr>
            <a:normAutofit lnSpcReduction="10000"/>
          </a:bodyPr>
          <a:lstStyle/>
          <a:p>
            <a:r>
              <a:rPr lang="en-US" sz="4400" dirty="0"/>
              <a:t>Find the Laziest Way</a:t>
            </a:r>
          </a:p>
        </p:txBody>
      </p:sp>
      <p:pic>
        <p:nvPicPr>
          <p:cNvPr id="5" name="Picture 4">
            <a:extLst>
              <a:ext uri="{FF2B5EF4-FFF2-40B4-BE49-F238E27FC236}">
                <a16:creationId xmlns:a16="http://schemas.microsoft.com/office/drawing/2014/main" id="{18E9AE8E-9756-47D3-B5C9-83CCCC33B01F}"/>
              </a:ext>
            </a:extLst>
          </p:cNvPr>
          <p:cNvPicPr>
            <a:picLocks noChangeAspect="1"/>
          </p:cNvPicPr>
          <p:nvPr/>
        </p:nvPicPr>
        <p:blipFill>
          <a:blip r:embed="rId2"/>
          <a:stretch>
            <a:fillRect/>
          </a:stretch>
        </p:blipFill>
        <p:spPr>
          <a:xfrm>
            <a:off x="4757051" y="3773136"/>
            <a:ext cx="4386949" cy="2514158"/>
          </a:xfrm>
          <a:prstGeom prst="rect">
            <a:avLst/>
          </a:prstGeom>
        </p:spPr>
      </p:pic>
    </p:spTree>
    <p:extLst>
      <p:ext uri="{BB962C8B-B14F-4D97-AF65-F5344CB8AC3E}">
        <p14:creationId xmlns:p14="http://schemas.microsoft.com/office/powerpoint/2010/main" val="103269268"/>
      </p:ext>
    </p:extLst>
  </p:cSld>
  <p:clrMapOvr>
    <a:masterClrMapping/>
  </p:clrMapOvr>
  <p:transition>
    <p:zoom/>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0419BA-5FD8-4D61-B7CF-BBF0731F4D7F}"/>
              </a:ext>
            </a:extLst>
          </p:cNvPr>
          <p:cNvSpPr>
            <a:spLocks noGrp="1"/>
          </p:cNvSpPr>
          <p:nvPr>
            <p:ph idx="1"/>
          </p:nvPr>
        </p:nvSpPr>
        <p:spPr/>
        <p:txBody>
          <a:bodyPr/>
          <a:lstStyle/>
          <a:p>
            <a:r>
              <a:rPr lang="en-US" dirty="0"/>
              <a:t>Keep the formulas simple</a:t>
            </a:r>
          </a:p>
          <a:p>
            <a:r>
              <a:rPr lang="en-US" dirty="0"/>
              <a:t>No excuse at all for long formulas because it makes the concepts difficult to explain to somebody not familiar with the model.</a:t>
            </a:r>
          </a:p>
          <a:p>
            <a:r>
              <a:rPr lang="en-US" dirty="0"/>
              <a:t>Long formulas come about because you do not exactly understand what you are doing.</a:t>
            </a:r>
          </a:p>
        </p:txBody>
      </p:sp>
      <p:sp>
        <p:nvSpPr>
          <p:cNvPr id="5" name="Title 4">
            <a:extLst>
              <a:ext uri="{FF2B5EF4-FFF2-40B4-BE49-F238E27FC236}">
                <a16:creationId xmlns:a16="http://schemas.microsoft.com/office/drawing/2014/main" id="{FAD3B08F-EBE2-48E2-83D3-A967CACB9DE6}"/>
              </a:ext>
            </a:extLst>
          </p:cNvPr>
          <p:cNvSpPr>
            <a:spLocks noGrp="1"/>
          </p:cNvSpPr>
          <p:nvPr>
            <p:ph type="title"/>
          </p:nvPr>
        </p:nvSpPr>
        <p:spPr/>
        <p:txBody>
          <a:bodyPr/>
          <a:lstStyle/>
          <a:p>
            <a:r>
              <a:rPr lang="en-US" dirty="0"/>
              <a:t>Transparency</a:t>
            </a:r>
          </a:p>
        </p:txBody>
      </p:sp>
      <p:pic>
        <p:nvPicPr>
          <p:cNvPr id="7" name="Picture 6">
            <a:extLst>
              <a:ext uri="{FF2B5EF4-FFF2-40B4-BE49-F238E27FC236}">
                <a16:creationId xmlns:a16="http://schemas.microsoft.com/office/drawing/2014/main" id="{98E1B3A5-F4AD-49A4-8DF7-B4484CF08AC5}"/>
              </a:ext>
            </a:extLst>
          </p:cNvPr>
          <p:cNvPicPr>
            <a:picLocks noChangeAspect="1"/>
          </p:cNvPicPr>
          <p:nvPr/>
        </p:nvPicPr>
        <p:blipFill>
          <a:blip r:embed="rId2"/>
          <a:stretch>
            <a:fillRect/>
          </a:stretch>
        </p:blipFill>
        <p:spPr>
          <a:xfrm>
            <a:off x="478682" y="4203583"/>
            <a:ext cx="7816906" cy="1720855"/>
          </a:xfrm>
          <a:prstGeom prst="rect">
            <a:avLst/>
          </a:prstGeom>
        </p:spPr>
      </p:pic>
    </p:spTree>
    <p:extLst>
      <p:ext uri="{BB962C8B-B14F-4D97-AF65-F5344CB8AC3E}">
        <p14:creationId xmlns:p14="http://schemas.microsoft.com/office/powerpoint/2010/main" val="184058420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lackboard&#10;&#10;Description generated with very high confidence">
            <a:extLst>
              <a:ext uri="{FF2B5EF4-FFF2-40B4-BE49-F238E27FC236}">
                <a16:creationId xmlns:a16="http://schemas.microsoft.com/office/drawing/2014/main" id="{974763A7-8929-4F07-8AD4-33CD6877B436}"/>
              </a:ext>
            </a:extLst>
          </p:cNvPr>
          <p:cNvPicPr>
            <a:picLocks noChangeAspect="1"/>
          </p:cNvPicPr>
          <p:nvPr/>
        </p:nvPicPr>
        <p:blipFill rotWithShape="1">
          <a:blip r:embed="rId2"/>
          <a:srcRect l="320" r="6067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Content Placeholder 1">
            <a:extLst>
              <a:ext uri="{FF2B5EF4-FFF2-40B4-BE49-F238E27FC236}">
                <a16:creationId xmlns:a16="http://schemas.microsoft.com/office/drawing/2014/main" id="{BAD0680A-EA6D-47E5-B6FA-E64FA177D83A}"/>
              </a:ext>
            </a:extLst>
          </p:cNvPr>
          <p:cNvSpPr>
            <a:spLocks noGrp="1"/>
          </p:cNvSpPr>
          <p:nvPr>
            <p:ph idx="1"/>
          </p:nvPr>
        </p:nvSpPr>
        <p:spPr>
          <a:xfrm>
            <a:off x="491490" y="2575034"/>
            <a:ext cx="3840085" cy="3462228"/>
          </a:xfrm>
        </p:spPr>
        <p:txBody>
          <a:bodyPr vert="horz" lIns="91440" tIns="45720" rIns="91440" bIns="45720" rtlCol="0">
            <a:normAutofit/>
          </a:bodyPr>
          <a:lstStyle/>
          <a:p>
            <a:r>
              <a:rPr lang="en-US" sz="1600" dirty="0">
                <a:latin typeface="+mn-lt"/>
                <a:cs typeface="+mn-cs"/>
              </a:rPr>
              <a:t>We will use short-cuts, excel enhancements, TRUE/FALSE switches and only four functions.  </a:t>
            </a:r>
          </a:p>
          <a:p>
            <a:r>
              <a:rPr lang="en-US" sz="1600" dirty="0">
                <a:latin typeface="+mn-lt"/>
                <a:cs typeface="+mn-cs"/>
              </a:rPr>
              <a:t>The functions should be used in a way that you are probably not used to.</a:t>
            </a:r>
          </a:p>
          <a:p>
            <a:r>
              <a:rPr lang="en-US" sz="1600" dirty="0">
                <a:latin typeface="+mn-lt"/>
                <a:cs typeface="+mn-cs"/>
              </a:rPr>
              <a:t>INDEX</a:t>
            </a:r>
          </a:p>
          <a:p>
            <a:r>
              <a:rPr lang="en-US" sz="1600" dirty="0">
                <a:latin typeface="+mn-lt"/>
                <a:cs typeface="+mn-cs"/>
              </a:rPr>
              <a:t>LOOKUP (not VLOOKUP or HLOOKUP)</a:t>
            </a:r>
          </a:p>
          <a:p>
            <a:r>
              <a:rPr lang="en-US" sz="1600" dirty="0">
                <a:latin typeface="+mn-lt"/>
                <a:cs typeface="+mn-cs"/>
              </a:rPr>
              <a:t>SUMIF (or AVERAGEIF or COUNTIF)</a:t>
            </a:r>
          </a:p>
          <a:p>
            <a:r>
              <a:rPr lang="en-US" sz="1600" dirty="0">
                <a:latin typeface="+mn-lt"/>
                <a:cs typeface="+mn-cs"/>
              </a:rPr>
              <a:t>EDATE</a:t>
            </a:r>
          </a:p>
          <a:p>
            <a:r>
              <a:rPr lang="en-US" sz="1600" dirty="0">
                <a:latin typeface="+mn-lt"/>
                <a:cs typeface="+mn-cs"/>
              </a:rPr>
              <a:t>MAX and MIN for Waterfalls (not IF)</a:t>
            </a:r>
          </a:p>
        </p:txBody>
      </p:sp>
      <p:sp>
        <p:nvSpPr>
          <p:cNvPr id="3" name="Title 2">
            <a:extLst>
              <a:ext uri="{FF2B5EF4-FFF2-40B4-BE49-F238E27FC236}">
                <a16:creationId xmlns:a16="http://schemas.microsoft.com/office/drawing/2014/main" id="{9660335B-72C0-45B9-B4AD-8D8236DEC9A8}"/>
              </a:ext>
            </a:extLst>
          </p:cNvPr>
          <p:cNvSpPr>
            <a:spLocks noGrp="1"/>
          </p:cNvSpPr>
          <p:nvPr>
            <p:ph type="title"/>
          </p:nvPr>
        </p:nvSpPr>
        <p:spPr>
          <a:xfrm>
            <a:off x="491490" y="365125"/>
            <a:ext cx="3840085" cy="1692794"/>
          </a:xfrm>
        </p:spPr>
        <p:txBody>
          <a:bodyPr vert="horz" lIns="91440" tIns="45720" rIns="91440" bIns="45720" rtlCol="0" anchor="ctr">
            <a:normAutofit/>
          </a:bodyPr>
          <a:lstStyle/>
          <a:p>
            <a:pPr algn="l"/>
            <a:r>
              <a:rPr lang="en-US" sz="4400" dirty="0">
                <a:latin typeface="+mj-lt"/>
                <a:cs typeface="+mj-cs"/>
              </a:rPr>
              <a:t>Excel Functions</a:t>
            </a:r>
          </a:p>
        </p:txBody>
      </p:sp>
    </p:spTree>
    <p:extLst>
      <p:ext uri="{BB962C8B-B14F-4D97-AF65-F5344CB8AC3E}">
        <p14:creationId xmlns:p14="http://schemas.microsoft.com/office/powerpoint/2010/main" val="145291818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nvPr>
        </p:nvGraphicFramePr>
        <p:xfrm>
          <a:off x="628650" y="643467"/>
          <a:ext cx="78867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8402249-70A5-4CDD-9399-6F3BFA385F3D}"/>
              </a:ext>
            </a:extLst>
          </p:cNvPr>
          <p:cNvSpPr>
            <a:spLocks noGrp="1"/>
          </p:cNvSpPr>
          <p:nvPr>
            <p:ph type="title"/>
          </p:nvPr>
        </p:nvSpPr>
        <p:spPr>
          <a:xfrm>
            <a:off x="628650" y="5529884"/>
            <a:ext cx="5789535" cy="1096331"/>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Files to Use and Open</a:t>
            </a:r>
          </a:p>
        </p:txBody>
      </p:sp>
    </p:spTree>
    <p:extLst>
      <p:ext uri="{BB962C8B-B14F-4D97-AF65-F5344CB8AC3E}">
        <p14:creationId xmlns:p14="http://schemas.microsoft.com/office/powerpoint/2010/main" val="135465718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6C440-D037-46CB-A532-FA148D963C87}"/>
              </a:ext>
            </a:extLst>
          </p:cNvPr>
          <p:cNvSpPr>
            <a:spLocks noGrp="1"/>
          </p:cNvSpPr>
          <p:nvPr>
            <p:ph type="title"/>
          </p:nvPr>
        </p:nvSpPr>
        <p:spPr/>
        <p:txBody>
          <a:bodyPr/>
          <a:lstStyle/>
          <a:p>
            <a:r>
              <a:rPr lang="en-US" dirty="0"/>
              <a:t>Example of INDEX Function</a:t>
            </a:r>
          </a:p>
        </p:txBody>
      </p:sp>
      <p:sp>
        <p:nvSpPr>
          <p:cNvPr id="6" name="AutoShape 2" descr="http://edbodmer.wikispaces.com/file/view/INDEX%20Function.PNG/617147211/800x230/INDEX%20Function.PNG">
            <a:extLst>
              <a:ext uri="{FF2B5EF4-FFF2-40B4-BE49-F238E27FC236}">
                <a16:creationId xmlns:a16="http://schemas.microsoft.com/office/drawing/2014/main" id="{74D7D8D1-7B65-4CC7-BC6A-A7782705EEED}"/>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We will make scenarios for things like:</a:t>
            </a:r>
          </a:p>
          <a:p>
            <a:pPr lvl="1"/>
            <a:r>
              <a:rPr lang="en-US" dirty="0"/>
              <a:t>Variation in traffic for infrastructure projects</a:t>
            </a:r>
          </a:p>
          <a:p>
            <a:pPr lvl="1"/>
            <a:r>
              <a:rPr lang="en-US" dirty="0"/>
              <a:t>Variation in price for commodity projects</a:t>
            </a:r>
          </a:p>
          <a:p>
            <a:pPr lvl="1"/>
            <a:r>
              <a:rPr lang="en-US" dirty="0"/>
              <a:t>Difference in availability for availability projects</a:t>
            </a:r>
          </a:p>
          <a:p>
            <a:r>
              <a:rPr lang="en-US" dirty="0"/>
              <a:t>Example of Index Function</a:t>
            </a:r>
          </a:p>
          <a:p>
            <a:endParaRPr lang="en-US" dirty="0"/>
          </a:p>
        </p:txBody>
      </p:sp>
      <p:pic>
        <p:nvPicPr>
          <p:cNvPr id="7" name="Picture 6">
            <a:extLst>
              <a:ext uri="{FF2B5EF4-FFF2-40B4-BE49-F238E27FC236}">
                <a16:creationId xmlns:a16="http://schemas.microsoft.com/office/drawing/2014/main" id="{2CB13AC6-792C-4C22-99CD-9351DAF81E91}"/>
              </a:ext>
            </a:extLst>
          </p:cNvPr>
          <p:cNvPicPr>
            <a:picLocks noChangeAspect="1"/>
          </p:cNvPicPr>
          <p:nvPr/>
        </p:nvPicPr>
        <p:blipFill>
          <a:blip r:embed="rId2"/>
          <a:stretch>
            <a:fillRect/>
          </a:stretch>
        </p:blipFill>
        <p:spPr>
          <a:xfrm>
            <a:off x="480767" y="3720077"/>
            <a:ext cx="8229600" cy="2340649"/>
          </a:xfrm>
          <a:prstGeom prst="rect">
            <a:avLst/>
          </a:prstGeom>
        </p:spPr>
      </p:pic>
    </p:spTree>
    <p:extLst>
      <p:ext uri="{BB962C8B-B14F-4D97-AF65-F5344CB8AC3E}">
        <p14:creationId xmlns:p14="http://schemas.microsoft.com/office/powerpoint/2010/main" val="145806086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136B36-BB61-437E-82CB-BE6252F3BDD1}"/>
              </a:ext>
            </a:extLst>
          </p:cNvPr>
          <p:cNvSpPr>
            <a:spLocks noGrp="1"/>
          </p:cNvSpPr>
          <p:nvPr>
            <p:ph idx="1"/>
          </p:nvPr>
        </p:nvSpPr>
        <p:spPr/>
        <p:txBody>
          <a:bodyPr/>
          <a:lstStyle/>
          <a:p>
            <a:r>
              <a:rPr lang="en-US" dirty="0"/>
              <a:t>Don’t use VLOOKUP, HLOOKUP or INDEX/MATCH with models that have a time line.  Instead, use the LOOKUP function with an entire row as illustrated below:</a:t>
            </a:r>
          </a:p>
          <a:p>
            <a:endParaRPr lang="en-US" dirty="0"/>
          </a:p>
        </p:txBody>
      </p:sp>
      <p:sp>
        <p:nvSpPr>
          <p:cNvPr id="3" name="Title 2">
            <a:extLst>
              <a:ext uri="{FF2B5EF4-FFF2-40B4-BE49-F238E27FC236}">
                <a16:creationId xmlns:a16="http://schemas.microsoft.com/office/drawing/2014/main" id="{07844DB1-9094-464C-B7B8-2FE3BF2114D7}"/>
              </a:ext>
            </a:extLst>
          </p:cNvPr>
          <p:cNvSpPr>
            <a:spLocks noGrp="1"/>
          </p:cNvSpPr>
          <p:nvPr>
            <p:ph type="title"/>
          </p:nvPr>
        </p:nvSpPr>
        <p:spPr/>
        <p:txBody>
          <a:bodyPr/>
          <a:lstStyle/>
          <a:p>
            <a:r>
              <a:rPr lang="en-US" dirty="0"/>
              <a:t>Use of LOOKUP Function</a:t>
            </a:r>
          </a:p>
        </p:txBody>
      </p:sp>
      <p:pic>
        <p:nvPicPr>
          <p:cNvPr id="5" name="Picture 4">
            <a:extLst>
              <a:ext uri="{FF2B5EF4-FFF2-40B4-BE49-F238E27FC236}">
                <a16:creationId xmlns:a16="http://schemas.microsoft.com/office/drawing/2014/main" id="{35105D3C-079C-4C48-B7A4-0A53E0CBAD60}"/>
              </a:ext>
            </a:extLst>
          </p:cNvPr>
          <p:cNvPicPr>
            <a:picLocks noChangeAspect="1"/>
          </p:cNvPicPr>
          <p:nvPr/>
        </p:nvPicPr>
        <p:blipFill>
          <a:blip r:embed="rId2"/>
          <a:stretch>
            <a:fillRect/>
          </a:stretch>
        </p:blipFill>
        <p:spPr>
          <a:xfrm>
            <a:off x="1508289" y="3435561"/>
            <a:ext cx="5608948" cy="2514028"/>
          </a:xfrm>
          <a:prstGeom prst="rect">
            <a:avLst/>
          </a:prstGeom>
        </p:spPr>
      </p:pic>
    </p:spTree>
    <p:extLst>
      <p:ext uri="{BB962C8B-B14F-4D97-AF65-F5344CB8AC3E}">
        <p14:creationId xmlns:p14="http://schemas.microsoft.com/office/powerpoint/2010/main" val="202552552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B2E573-6746-4658-9886-FE99198A72D4}"/>
              </a:ext>
            </a:extLst>
          </p:cNvPr>
          <p:cNvSpPr>
            <a:spLocks noGrp="1"/>
          </p:cNvSpPr>
          <p:nvPr>
            <p:ph idx="1"/>
          </p:nvPr>
        </p:nvSpPr>
        <p:spPr/>
        <p:txBody>
          <a:bodyPr/>
          <a:lstStyle/>
          <a:p>
            <a:r>
              <a:rPr lang="en-US" dirty="0"/>
              <a:t>Note the average at the left and then the input number. Use Averageif</a:t>
            </a:r>
          </a:p>
          <a:p>
            <a:endParaRPr lang="en-US" dirty="0"/>
          </a:p>
        </p:txBody>
      </p:sp>
      <p:sp>
        <p:nvSpPr>
          <p:cNvPr id="3" name="Title 2">
            <a:extLst>
              <a:ext uri="{FF2B5EF4-FFF2-40B4-BE49-F238E27FC236}">
                <a16:creationId xmlns:a16="http://schemas.microsoft.com/office/drawing/2014/main" id="{0A361737-F0A4-4AC9-B037-445407EBA8B2}"/>
              </a:ext>
            </a:extLst>
          </p:cNvPr>
          <p:cNvSpPr>
            <a:spLocks noGrp="1"/>
          </p:cNvSpPr>
          <p:nvPr>
            <p:ph type="title"/>
          </p:nvPr>
        </p:nvSpPr>
        <p:spPr/>
        <p:txBody>
          <a:bodyPr>
            <a:normAutofit fontScale="90000"/>
          </a:bodyPr>
          <a:lstStyle/>
          <a:p>
            <a:r>
              <a:rPr lang="en-US" dirty="0"/>
              <a:t>Assumptions Step 1: Work Through Each Item and Compare Items to Historic Average</a:t>
            </a:r>
          </a:p>
        </p:txBody>
      </p:sp>
      <p:pic>
        <p:nvPicPr>
          <p:cNvPr id="5" name="Picture 4">
            <a:extLst>
              <a:ext uri="{FF2B5EF4-FFF2-40B4-BE49-F238E27FC236}">
                <a16:creationId xmlns:a16="http://schemas.microsoft.com/office/drawing/2014/main" id="{6B848AD6-C06F-4D3D-A827-372D325A814F}"/>
              </a:ext>
            </a:extLst>
          </p:cNvPr>
          <p:cNvPicPr>
            <a:picLocks noChangeAspect="1"/>
          </p:cNvPicPr>
          <p:nvPr/>
        </p:nvPicPr>
        <p:blipFill>
          <a:blip r:embed="rId2"/>
          <a:stretch>
            <a:fillRect/>
          </a:stretch>
        </p:blipFill>
        <p:spPr>
          <a:xfrm>
            <a:off x="109057" y="2751590"/>
            <a:ext cx="8763220" cy="2942356"/>
          </a:xfrm>
          <a:prstGeom prst="rect">
            <a:avLst/>
          </a:prstGeom>
        </p:spPr>
      </p:pic>
    </p:spTree>
    <p:extLst>
      <p:ext uri="{BB962C8B-B14F-4D97-AF65-F5344CB8AC3E}">
        <p14:creationId xmlns:p14="http://schemas.microsoft.com/office/powerpoint/2010/main" val="126611895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351788-BC76-4B53-9392-A2BB5EF5CA7C}"/>
              </a:ext>
            </a:extLst>
          </p:cNvPr>
          <p:cNvSpPr>
            <a:spLocks noGrp="1"/>
          </p:cNvSpPr>
          <p:nvPr>
            <p:ph idx="1"/>
          </p:nvPr>
        </p:nvSpPr>
        <p:spPr/>
        <p:txBody>
          <a:bodyPr/>
          <a:lstStyle/>
          <a:p>
            <a:r>
              <a:rPr lang="en-029" dirty="0"/>
              <a:t>Use the INDEX function and Spinner Boxes to quickly make a graph of historic data</a:t>
            </a:r>
          </a:p>
          <a:p>
            <a:endParaRPr lang="en-029" dirty="0"/>
          </a:p>
        </p:txBody>
      </p:sp>
      <p:sp>
        <p:nvSpPr>
          <p:cNvPr id="3" name="Title 2">
            <a:extLst>
              <a:ext uri="{FF2B5EF4-FFF2-40B4-BE49-F238E27FC236}">
                <a16:creationId xmlns:a16="http://schemas.microsoft.com/office/drawing/2014/main" id="{ADFEAF64-F5C8-4267-9DB1-86E43C1294D9}"/>
              </a:ext>
            </a:extLst>
          </p:cNvPr>
          <p:cNvSpPr>
            <a:spLocks noGrp="1"/>
          </p:cNvSpPr>
          <p:nvPr>
            <p:ph type="title"/>
          </p:nvPr>
        </p:nvSpPr>
        <p:spPr/>
        <p:txBody>
          <a:bodyPr/>
          <a:lstStyle/>
          <a:p>
            <a:r>
              <a:rPr lang="en-029" dirty="0"/>
              <a:t>Graphing Historic Data</a:t>
            </a:r>
          </a:p>
        </p:txBody>
      </p:sp>
      <p:pic>
        <p:nvPicPr>
          <p:cNvPr id="5" name="Picture 4">
            <a:extLst>
              <a:ext uri="{FF2B5EF4-FFF2-40B4-BE49-F238E27FC236}">
                <a16:creationId xmlns:a16="http://schemas.microsoft.com/office/drawing/2014/main" id="{72440146-0774-4E3B-96AB-4FE29F846701}"/>
              </a:ext>
            </a:extLst>
          </p:cNvPr>
          <p:cNvPicPr>
            <a:picLocks noChangeAspect="1"/>
          </p:cNvPicPr>
          <p:nvPr/>
        </p:nvPicPr>
        <p:blipFill>
          <a:blip r:embed="rId2"/>
          <a:stretch>
            <a:fillRect/>
          </a:stretch>
        </p:blipFill>
        <p:spPr>
          <a:xfrm>
            <a:off x="432620" y="2320199"/>
            <a:ext cx="7266039" cy="4064153"/>
          </a:xfrm>
          <a:prstGeom prst="rect">
            <a:avLst/>
          </a:prstGeom>
        </p:spPr>
      </p:pic>
    </p:spTree>
    <p:extLst>
      <p:ext uri="{BB962C8B-B14F-4D97-AF65-F5344CB8AC3E}">
        <p14:creationId xmlns:p14="http://schemas.microsoft.com/office/powerpoint/2010/main" val="3228373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D52CBD-A417-4E56-B62D-B22874966705}"/>
              </a:ext>
            </a:extLst>
          </p:cNvPr>
          <p:cNvSpPr>
            <a:spLocks noGrp="1"/>
          </p:cNvSpPr>
          <p:nvPr>
            <p:ph type="title"/>
          </p:nvPr>
        </p:nvSpPr>
        <p:spPr>
          <a:xfrm>
            <a:off x="738531" y="5495927"/>
            <a:ext cx="7666938" cy="690676"/>
          </a:xfrm>
        </p:spPr>
        <p:txBody>
          <a:bodyPr>
            <a:normAutofit fontScale="90000"/>
          </a:bodyPr>
          <a:lstStyle/>
          <a:p>
            <a:r>
              <a:rPr lang="en-US" dirty="0">
                <a:solidFill>
                  <a:schemeClr val="bg1"/>
                </a:solidFill>
              </a:rPr>
              <a:t>Interactive Sessions with Participants Sharing Screen and Questions Encouraged at Any time</a:t>
            </a:r>
          </a:p>
        </p:txBody>
      </p:sp>
      <p:pic>
        <p:nvPicPr>
          <p:cNvPr id="8" name="Picture 7">
            <a:extLst>
              <a:ext uri="{FF2B5EF4-FFF2-40B4-BE49-F238E27FC236}">
                <a16:creationId xmlns:a16="http://schemas.microsoft.com/office/drawing/2014/main" id="{578918FB-33F5-426E-89ED-0AF697DD09A5}"/>
              </a:ext>
            </a:extLst>
          </p:cNvPr>
          <p:cNvPicPr>
            <a:picLocks noChangeAspect="1"/>
          </p:cNvPicPr>
          <p:nvPr/>
        </p:nvPicPr>
        <p:blipFill rotWithShape="1">
          <a:blip r:embed="rId2"/>
          <a:srcRect l="5356" r="6785" b="-1"/>
          <a:stretch/>
        </p:blipFill>
        <p:spPr>
          <a:xfrm>
            <a:off x="738531" y="1753555"/>
            <a:ext cx="2651693" cy="2985818"/>
          </a:xfrm>
          <a:prstGeom prst="rect">
            <a:avLst/>
          </a:prstGeom>
        </p:spPr>
      </p:pic>
      <p:sp>
        <p:nvSpPr>
          <p:cNvPr id="9" name="Rectangle 8">
            <a:extLst>
              <a:ext uri="{FF2B5EF4-FFF2-40B4-BE49-F238E27FC236}">
                <a16:creationId xmlns:a16="http://schemas.microsoft.com/office/drawing/2014/main" id="{5C50264B-19B6-498D-99FD-6DDD13AF55C6}"/>
              </a:ext>
            </a:extLst>
          </p:cNvPr>
          <p:cNvSpPr/>
          <p:nvPr/>
        </p:nvSpPr>
        <p:spPr>
          <a:xfrm>
            <a:off x="4358002" y="2600960"/>
            <a:ext cx="4785998" cy="1754326"/>
          </a:xfrm>
          <a:prstGeom prst="rect">
            <a:avLst/>
          </a:prstGeom>
          <a:solidFill>
            <a:srgbClr val="FF0000"/>
          </a:solidFill>
          <a:effectLst/>
          <a:scene3d>
            <a:camera prst="perspectiveHeroicExtremeRightFacing"/>
            <a:lightRig rig="threePt" dir="t"/>
          </a:scene3d>
        </p:spPr>
        <p:txBody>
          <a:bodyPr wrap="square" lIns="91440" tIns="45720" rIns="91440" bIns="45720">
            <a:spAutoFit/>
            <a:scene3d>
              <a:camera prst="perspectiveContrastingRightFacing"/>
              <a:lightRig rig="harsh" dir="t"/>
            </a:scene3d>
            <a:sp3d extrusionH="57150" prstMaterial="matte">
              <a:bevelT w="63500" h="12700" prst="angle"/>
              <a:contourClr>
                <a:schemeClr val="bg1">
                  <a:lumMod val="65000"/>
                </a:schemeClr>
              </a:contourClr>
            </a:sp3d>
          </a:bodyPr>
          <a:lstStyle/>
          <a:p>
            <a:pPr algn="ctr">
              <a:spcAft>
                <a:spcPts val="600"/>
              </a:spcAft>
            </a:pPr>
            <a:r>
              <a:rPr lang="en-US" sz="3200" b="1" dirty="0">
                <a:ln w="9525">
                  <a:solidFill>
                    <a:schemeClr val="bg1"/>
                  </a:solidFill>
                  <a:prstDash val="solid"/>
                </a:ln>
                <a:solidFill>
                  <a:srgbClr val="FFFF00"/>
                </a:solidFill>
                <a:effectLst>
                  <a:outerShdw blurRad="12700" dist="38100" dir="2700000" algn="tl" rotWithShape="0">
                    <a:schemeClr val="bg1">
                      <a:lumMod val="50000"/>
                    </a:schemeClr>
                  </a:outerShdw>
                </a:effectLst>
              </a:rPr>
              <a:t>No Muting and </a:t>
            </a:r>
            <a:r>
              <a:rPr lang="en-US" sz="4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Interruption</a:t>
            </a:r>
            <a:r>
              <a:rPr lang="en-US" sz="32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Encouraged</a:t>
            </a:r>
          </a:p>
        </p:txBody>
      </p:sp>
    </p:spTree>
    <p:extLst>
      <p:ext uri="{BB962C8B-B14F-4D97-AF65-F5344CB8AC3E}">
        <p14:creationId xmlns:p14="http://schemas.microsoft.com/office/powerpoint/2010/main" val="2608913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3"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Rectangle 16">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Title 2">
            <a:extLst>
              <a:ext uri="{FF2B5EF4-FFF2-40B4-BE49-F238E27FC236}">
                <a16:creationId xmlns:a16="http://schemas.microsoft.com/office/drawing/2014/main" id="{5D54689E-E2F9-4007-8C1A-7A5D352A0980}"/>
              </a:ext>
            </a:extLst>
          </p:cNvPr>
          <p:cNvSpPr>
            <a:spLocks noGrp="1"/>
          </p:cNvSpPr>
          <p:nvPr>
            <p:ph type="title"/>
          </p:nvPr>
        </p:nvSpPr>
        <p:spPr>
          <a:xfrm>
            <a:off x="785460" y="759805"/>
            <a:ext cx="7729890" cy="1325563"/>
          </a:xfrm>
        </p:spPr>
        <p:txBody>
          <a:bodyPr vert="horz" lIns="91440" tIns="45720" rIns="91440" bIns="45720" rtlCol="0" anchor="ctr">
            <a:normAutofit/>
          </a:bodyPr>
          <a:lstStyle/>
          <a:p>
            <a:pPr algn="l"/>
            <a:r>
              <a:rPr lang="en-US" sz="3500" dirty="0">
                <a:solidFill>
                  <a:srgbClr val="FFFFFF"/>
                </a:solidFill>
                <a:latin typeface="+mj-lt"/>
                <a:cs typeface="+mj-cs"/>
              </a:rPr>
              <a:t>Problems with Valuation – Estimates of Cash Flow</a:t>
            </a:r>
          </a:p>
        </p:txBody>
      </p:sp>
      <p:pic>
        <p:nvPicPr>
          <p:cNvPr id="5" name="Picture 6">
            <a:extLst>
              <a:ext uri="{FF2B5EF4-FFF2-40B4-BE49-F238E27FC236}">
                <a16:creationId xmlns:a16="http://schemas.microsoft.com/office/drawing/2014/main" id="{4F4415D4-5F09-4549-A656-759BD8EB8F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06" r="32525" b="-1"/>
          <a:stretch/>
        </p:blipFill>
        <p:spPr bwMode="auto">
          <a:xfrm>
            <a:off x="1068676" y="2492376"/>
            <a:ext cx="2407334" cy="35633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Content Placeholder 1">
            <a:extLst>
              <a:ext uri="{FF2B5EF4-FFF2-40B4-BE49-F238E27FC236}">
                <a16:creationId xmlns:a16="http://schemas.microsoft.com/office/drawing/2014/main" id="{7F6B8221-D4D1-43C8-A3F7-971C9433DC3B}"/>
              </a:ext>
            </a:extLst>
          </p:cNvPr>
          <p:cNvSpPr>
            <a:spLocks noGrp="1"/>
          </p:cNvSpPr>
          <p:nvPr>
            <p:ph idx="1"/>
          </p:nvPr>
        </p:nvSpPr>
        <p:spPr>
          <a:xfrm>
            <a:off x="3971676" y="2494450"/>
            <a:ext cx="4103647" cy="3563159"/>
          </a:xfrm>
        </p:spPr>
        <p:txBody>
          <a:bodyPr vert="horz" lIns="91440" tIns="45720" rIns="91440" bIns="45720" rtlCol="0">
            <a:normAutofit/>
          </a:bodyPr>
          <a:lstStyle/>
          <a:p>
            <a:r>
              <a:rPr lang="en-US" sz="1600" dirty="0">
                <a:latin typeface="+mn-lt"/>
                <a:cs typeface="+mn-cs"/>
              </a:rPr>
              <a:t>Financial projections that underpinned several high-profile LBO bankruptcies in the late 1980s. </a:t>
            </a:r>
            <a:r>
              <a:rPr lang="en-US" sz="1600" b="1" dirty="0">
                <a:latin typeface="+mn-lt"/>
                <a:cs typeface="+mn-cs"/>
              </a:rPr>
              <a:t>Many of these transactions were based on assumptions that the companies could achieve levels of performance, revenue growth, operating margins, and capital utilization never before achieved in their industry. </a:t>
            </a:r>
          </a:p>
          <a:p>
            <a:r>
              <a:rPr lang="en-US" sz="1600" dirty="0">
                <a:latin typeface="+mn-lt"/>
                <a:cs typeface="+mn-cs"/>
              </a:rPr>
              <a:t>The buyers of these companies typically had no concrete plans for executing the financial performance necessary to meet their obligations. In many such transactions, the buyers simply assumed that they could resell pieces of the acquired companies for a higher price to someone else.</a:t>
            </a:r>
          </a:p>
          <a:p>
            <a:endParaRPr lang="en-US" sz="1600" dirty="0">
              <a:latin typeface="+mn-lt"/>
              <a:cs typeface="+mn-cs"/>
            </a:endParaRPr>
          </a:p>
        </p:txBody>
      </p:sp>
    </p:spTree>
    <p:extLst>
      <p:ext uri="{BB962C8B-B14F-4D97-AF65-F5344CB8AC3E}">
        <p14:creationId xmlns:p14="http://schemas.microsoft.com/office/powerpoint/2010/main" val="25264342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F29FFC-EF80-4C35-AE0C-E527AC7BDE3E}"/>
              </a:ext>
            </a:extLst>
          </p:cNvPr>
          <p:cNvPicPr>
            <a:picLocks noGrp="1" noChangeAspect="1"/>
          </p:cNvPicPr>
          <p:nvPr>
            <p:ph idx="1"/>
          </p:nvPr>
        </p:nvPicPr>
        <p:blipFill>
          <a:blip r:embed="rId2"/>
          <a:stretch>
            <a:fillRect/>
          </a:stretch>
        </p:blipFill>
        <p:spPr>
          <a:xfrm>
            <a:off x="906764" y="1263650"/>
            <a:ext cx="7346347" cy="4913313"/>
          </a:xfrm>
          <a:prstGeom prst="rect">
            <a:avLst/>
          </a:prstGeom>
        </p:spPr>
      </p:pic>
      <p:sp>
        <p:nvSpPr>
          <p:cNvPr id="3" name="Title 2">
            <a:extLst>
              <a:ext uri="{FF2B5EF4-FFF2-40B4-BE49-F238E27FC236}">
                <a16:creationId xmlns:a16="http://schemas.microsoft.com/office/drawing/2014/main" id="{EF9CCE5A-C5AF-41A6-826A-F0832372EE51}"/>
              </a:ext>
            </a:extLst>
          </p:cNvPr>
          <p:cNvSpPr>
            <a:spLocks noGrp="1"/>
          </p:cNvSpPr>
          <p:nvPr>
            <p:ph type="title"/>
          </p:nvPr>
        </p:nvSpPr>
        <p:spPr/>
        <p:txBody>
          <a:bodyPr>
            <a:normAutofit fontScale="90000"/>
          </a:bodyPr>
          <a:lstStyle/>
          <a:p>
            <a:r>
              <a:rPr lang="en-029" dirty="0"/>
              <a:t>Allocate Assets and Liabilities with -1 and 1 to Compute Invested Capital </a:t>
            </a:r>
          </a:p>
        </p:txBody>
      </p:sp>
    </p:spTree>
    <p:extLst>
      <p:ext uri="{BB962C8B-B14F-4D97-AF65-F5344CB8AC3E}">
        <p14:creationId xmlns:p14="http://schemas.microsoft.com/office/powerpoint/2010/main" val="334417809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CEB5F0-4D3E-4864-9BDA-30F9C6CF9576}"/>
              </a:ext>
            </a:extLst>
          </p:cNvPr>
          <p:cNvSpPr>
            <a:spLocks noGrp="1"/>
          </p:cNvSpPr>
          <p:nvPr>
            <p:ph idx="1"/>
          </p:nvPr>
        </p:nvSpPr>
        <p:spPr>
          <a:xfrm>
            <a:off x="628650" y="1263193"/>
            <a:ext cx="8515350" cy="2865748"/>
          </a:xfrm>
        </p:spPr>
        <p:txBody>
          <a:bodyPr/>
          <a:lstStyle/>
          <a:p>
            <a:r>
              <a:rPr lang="en-US" dirty="0"/>
              <a:t>These functions are useful in project finance model for:</a:t>
            </a:r>
          </a:p>
          <a:p>
            <a:pPr lvl="1"/>
            <a:r>
              <a:rPr lang="en-US" dirty="0"/>
              <a:t>Converting periodic data by month to sum for a year</a:t>
            </a:r>
          </a:p>
          <a:p>
            <a:pPr lvl="1"/>
            <a:r>
              <a:rPr lang="en-US" dirty="0"/>
              <a:t>Checking errors</a:t>
            </a:r>
          </a:p>
          <a:p>
            <a:pPr lvl="1"/>
            <a:r>
              <a:rPr lang="en-US" dirty="0"/>
              <a:t>Counting TRUE’s or FALSE’s</a:t>
            </a:r>
          </a:p>
          <a:p>
            <a:pPr lvl="1"/>
            <a:endParaRPr lang="en-US" dirty="0"/>
          </a:p>
        </p:txBody>
      </p:sp>
      <p:sp>
        <p:nvSpPr>
          <p:cNvPr id="3" name="Title 2">
            <a:extLst>
              <a:ext uri="{FF2B5EF4-FFF2-40B4-BE49-F238E27FC236}">
                <a16:creationId xmlns:a16="http://schemas.microsoft.com/office/drawing/2014/main" id="{BC98AA0F-91B0-4CF4-A51F-E176C9D82C41}"/>
              </a:ext>
            </a:extLst>
          </p:cNvPr>
          <p:cNvSpPr>
            <a:spLocks noGrp="1"/>
          </p:cNvSpPr>
          <p:nvPr>
            <p:ph type="title"/>
          </p:nvPr>
        </p:nvSpPr>
        <p:spPr/>
        <p:txBody>
          <a:bodyPr/>
          <a:lstStyle/>
          <a:p>
            <a:r>
              <a:rPr lang="en-US" dirty="0"/>
              <a:t>Use of AVERAGEIF, SUMIF, COUNTIF</a:t>
            </a:r>
          </a:p>
        </p:txBody>
      </p:sp>
      <p:pic>
        <p:nvPicPr>
          <p:cNvPr id="5" name="Picture 4">
            <a:extLst>
              <a:ext uri="{FF2B5EF4-FFF2-40B4-BE49-F238E27FC236}">
                <a16:creationId xmlns:a16="http://schemas.microsoft.com/office/drawing/2014/main" id="{1AF28B90-A3C6-408A-9EAD-9EC8617E1F07}"/>
              </a:ext>
            </a:extLst>
          </p:cNvPr>
          <p:cNvPicPr>
            <a:picLocks noChangeAspect="1"/>
          </p:cNvPicPr>
          <p:nvPr/>
        </p:nvPicPr>
        <p:blipFill>
          <a:blip r:embed="rId2"/>
          <a:stretch>
            <a:fillRect/>
          </a:stretch>
        </p:blipFill>
        <p:spPr>
          <a:xfrm>
            <a:off x="1021335" y="3701887"/>
            <a:ext cx="6881567" cy="2587675"/>
          </a:xfrm>
          <a:prstGeom prst="rect">
            <a:avLst/>
          </a:prstGeom>
        </p:spPr>
      </p:pic>
    </p:spTree>
    <p:extLst>
      <p:ext uri="{BB962C8B-B14F-4D97-AF65-F5344CB8AC3E}">
        <p14:creationId xmlns:p14="http://schemas.microsoft.com/office/powerpoint/2010/main" val="404045966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6568BB-D562-46B3-8E61-240AC76CFD03}"/>
              </a:ext>
            </a:extLst>
          </p:cNvPr>
          <p:cNvSpPr>
            <a:spLocks noGrp="1"/>
          </p:cNvSpPr>
          <p:nvPr>
            <p:ph idx="1"/>
          </p:nvPr>
        </p:nvSpPr>
        <p:spPr/>
        <p:txBody>
          <a:bodyPr/>
          <a:lstStyle/>
          <a:p>
            <a:r>
              <a:rPr lang="en-US" dirty="0"/>
              <a:t>This is tedious, but you should go through each assumption.</a:t>
            </a:r>
          </a:p>
          <a:p>
            <a:endParaRPr lang="en-US" dirty="0"/>
          </a:p>
          <a:p>
            <a:endParaRPr lang="en-US" dirty="0"/>
          </a:p>
        </p:txBody>
      </p:sp>
      <p:sp>
        <p:nvSpPr>
          <p:cNvPr id="3" name="Title 2">
            <a:extLst>
              <a:ext uri="{FF2B5EF4-FFF2-40B4-BE49-F238E27FC236}">
                <a16:creationId xmlns:a16="http://schemas.microsoft.com/office/drawing/2014/main" id="{4B765A85-F074-4B67-81D9-8E81EB89BFD4}"/>
              </a:ext>
            </a:extLst>
          </p:cNvPr>
          <p:cNvSpPr>
            <a:spLocks noGrp="1"/>
          </p:cNvSpPr>
          <p:nvPr>
            <p:ph type="title"/>
          </p:nvPr>
        </p:nvSpPr>
        <p:spPr/>
        <p:txBody>
          <a:bodyPr>
            <a:normAutofit fontScale="90000"/>
          </a:bodyPr>
          <a:lstStyle/>
          <a:p>
            <a:r>
              <a:rPr lang="en-US" dirty="0"/>
              <a:t>Insurance Model – Step Two, Tedious Work Through of Accounts</a:t>
            </a:r>
          </a:p>
        </p:txBody>
      </p:sp>
      <p:pic>
        <p:nvPicPr>
          <p:cNvPr id="6" name="Picture 5">
            <a:extLst>
              <a:ext uri="{FF2B5EF4-FFF2-40B4-BE49-F238E27FC236}">
                <a16:creationId xmlns:a16="http://schemas.microsoft.com/office/drawing/2014/main" id="{61DB77F2-225C-4E22-873C-A69DF3DBAD6C}"/>
              </a:ext>
            </a:extLst>
          </p:cNvPr>
          <p:cNvPicPr>
            <a:picLocks noChangeAspect="1"/>
          </p:cNvPicPr>
          <p:nvPr/>
        </p:nvPicPr>
        <p:blipFill>
          <a:blip r:embed="rId2"/>
          <a:stretch>
            <a:fillRect/>
          </a:stretch>
        </p:blipFill>
        <p:spPr>
          <a:xfrm>
            <a:off x="184558" y="2314878"/>
            <a:ext cx="8774884" cy="3862085"/>
          </a:xfrm>
          <a:prstGeom prst="rect">
            <a:avLst/>
          </a:prstGeom>
        </p:spPr>
      </p:pic>
    </p:spTree>
    <p:extLst>
      <p:ext uri="{BB962C8B-B14F-4D97-AF65-F5344CB8AC3E}">
        <p14:creationId xmlns:p14="http://schemas.microsoft.com/office/powerpoint/2010/main" val="263612159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73D8B5-789D-405B-BD2F-8D83F15EC170}"/>
              </a:ext>
            </a:extLst>
          </p:cNvPr>
          <p:cNvSpPr>
            <a:spLocks noGrp="1"/>
          </p:cNvSpPr>
          <p:nvPr>
            <p:ph idx="1"/>
          </p:nvPr>
        </p:nvSpPr>
        <p:spPr/>
        <p:txBody>
          <a:bodyPr/>
          <a:lstStyle/>
          <a:p>
            <a:r>
              <a:rPr lang="en-US" dirty="0"/>
              <a:t>Work through the income statement and balance sheet to develop ratios used for assumptions.</a:t>
            </a:r>
          </a:p>
          <a:p>
            <a:endParaRPr lang="en-US" dirty="0"/>
          </a:p>
        </p:txBody>
      </p:sp>
      <p:sp>
        <p:nvSpPr>
          <p:cNvPr id="3" name="Title 2">
            <a:extLst>
              <a:ext uri="{FF2B5EF4-FFF2-40B4-BE49-F238E27FC236}">
                <a16:creationId xmlns:a16="http://schemas.microsoft.com/office/drawing/2014/main" id="{BA9322A9-CBDF-4257-826E-038AAA7C8E8D}"/>
              </a:ext>
            </a:extLst>
          </p:cNvPr>
          <p:cNvSpPr>
            <a:spLocks noGrp="1"/>
          </p:cNvSpPr>
          <p:nvPr>
            <p:ph type="title"/>
          </p:nvPr>
        </p:nvSpPr>
        <p:spPr/>
        <p:txBody>
          <a:bodyPr>
            <a:normAutofit fontScale="90000"/>
          </a:bodyPr>
          <a:lstStyle/>
          <a:p>
            <a:r>
              <a:rPr lang="en-US" dirty="0"/>
              <a:t>Using Historic Data to Develop Assumptions</a:t>
            </a:r>
          </a:p>
        </p:txBody>
      </p:sp>
      <p:pic>
        <p:nvPicPr>
          <p:cNvPr id="5" name="Picture 4">
            <a:extLst>
              <a:ext uri="{FF2B5EF4-FFF2-40B4-BE49-F238E27FC236}">
                <a16:creationId xmlns:a16="http://schemas.microsoft.com/office/drawing/2014/main" id="{FB022215-517C-489C-9E9D-F99176FA0A17}"/>
              </a:ext>
            </a:extLst>
          </p:cNvPr>
          <p:cNvPicPr>
            <a:picLocks noChangeAspect="1"/>
          </p:cNvPicPr>
          <p:nvPr/>
        </p:nvPicPr>
        <p:blipFill>
          <a:blip r:embed="rId2"/>
          <a:stretch>
            <a:fillRect/>
          </a:stretch>
        </p:blipFill>
        <p:spPr>
          <a:xfrm>
            <a:off x="201335" y="2956498"/>
            <a:ext cx="8682605" cy="3559446"/>
          </a:xfrm>
          <a:prstGeom prst="rect">
            <a:avLst/>
          </a:prstGeom>
        </p:spPr>
      </p:pic>
    </p:spTree>
    <p:extLst>
      <p:ext uri="{BB962C8B-B14F-4D97-AF65-F5344CB8AC3E}">
        <p14:creationId xmlns:p14="http://schemas.microsoft.com/office/powerpoint/2010/main" val="255120404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7F8F9-1252-4BDC-A946-AD1DEE2D090C}"/>
              </a:ext>
            </a:extLst>
          </p:cNvPr>
          <p:cNvSpPr>
            <a:spLocks noGrp="1"/>
          </p:cNvSpPr>
          <p:nvPr>
            <p:ph idx="1"/>
          </p:nvPr>
        </p:nvSpPr>
        <p:spPr/>
        <p:txBody>
          <a:bodyPr/>
          <a:lstStyle/>
          <a:p>
            <a:r>
              <a:rPr lang="en-US" dirty="0"/>
              <a:t>Football Field Diagrams</a:t>
            </a:r>
          </a:p>
          <a:p>
            <a:pPr lvl="1"/>
            <a:r>
              <a:rPr lang="en-US" dirty="0"/>
              <a:t>Add label space before and after the data ranges</a:t>
            </a:r>
          </a:p>
          <a:p>
            <a:pPr lvl="1"/>
            <a:r>
              <a:rPr lang="en-US" dirty="0"/>
              <a:t>Remove the fill in the labels and other bars</a:t>
            </a:r>
          </a:p>
          <a:p>
            <a:pPr lvl="1"/>
            <a:r>
              <a:rPr lang="en-US" dirty="0"/>
              <a:t>Use the = sign technique and make one by one (this is a pain)</a:t>
            </a:r>
          </a:p>
          <a:p>
            <a:r>
              <a:rPr lang="en-US" dirty="0"/>
              <a:t>Synergies and Premiums</a:t>
            </a:r>
          </a:p>
          <a:p>
            <a:pPr lvl="1"/>
            <a:r>
              <a:rPr lang="en-US" dirty="0"/>
              <a:t>Use lookup and interpolate</a:t>
            </a:r>
          </a:p>
          <a:p>
            <a:pPr lvl="1"/>
            <a:r>
              <a:rPr lang="en-US" dirty="0"/>
              <a:t>Introduce to generic macros</a:t>
            </a:r>
          </a:p>
          <a:p>
            <a:pPr lvl="1"/>
            <a:r>
              <a:rPr lang="en-US" dirty="0"/>
              <a:t>Understand discounting and economic IRR on transaction</a:t>
            </a:r>
          </a:p>
          <a:p>
            <a:endParaRPr lang="en-US" dirty="0"/>
          </a:p>
        </p:txBody>
      </p:sp>
      <p:sp>
        <p:nvSpPr>
          <p:cNvPr id="3" name="Title 2">
            <a:extLst>
              <a:ext uri="{FF2B5EF4-FFF2-40B4-BE49-F238E27FC236}">
                <a16:creationId xmlns:a16="http://schemas.microsoft.com/office/drawing/2014/main" id="{5288A132-C668-4F19-B438-F51AB4166D74}"/>
              </a:ext>
            </a:extLst>
          </p:cNvPr>
          <p:cNvSpPr>
            <a:spLocks noGrp="1"/>
          </p:cNvSpPr>
          <p:nvPr>
            <p:ph type="title"/>
          </p:nvPr>
        </p:nvSpPr>
        <p:spPr/>
        <p:txBody>
          <a:bodyPr/>
          <a:lstStyle/>
          <a:p>
            <a:r>
              <a:rPr lang="en-US" dirty="0"/>
              <a:t>Graphs and Labels</a:t>
            </a:r>
          </a:p>
        </p:txBody>
      </p:sp>
    </p:spTree>
    <p:extLst>
      <p:ext uri="{BB962C8B-B14F-4D97-AF65-F5344CB8AC3E}">
        <p14:creationId xmlns:p14="http://schemas.microsoft.com/office/powerpoint/2010/main" val="286610182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BC3FAC-8A70-4D85-8033-C45F80AE55FB}"/>
              </a:ext>
            </a:extLst>
          </p:cNvPr>
          <p:cNvSpPr>
            <a:spLocks noGrp="1"/>
          </p:cNvSpPr>
          <p:nvPr>
            <p:ph idx="1"/>
          </p:nvPr>
        </p:nvSpPr>
        <p:spPr/>
        <p:txBody>
          <a:bodyPr/>
          <a:lstStyle/>
          <a:p>
            <a:r>
              <a:rPr lang="en-US" dirty="0"/>
              <a:t>The valuation model is structured with switches and a sensitivity analysis is set-up.</a:t>
            </a:r>
          </a:p>
          <a:p>
            <a:endParaRPr lang="en-US" dirty="0"/>
          </a:p>
        </p:txBody>
      </p:sp>
      <p:sp>
        <p:nvSpPr>
          <p:cNvPr id="3" name="Title 2">
            <a:extLst>
              <a:ext uri="{FF2B5EF4-FFF2-40B4-BE49-F238E27FC236}">
                <a16:creationId xmlns:a16="http://schemas.microsoft.com/office/drawing/2014/main" id="{4223756A-408E-4C11-9B1E-87AB9D7375F7}"/>
              </a:ext>
            </a:extLst>
          </p:cNvPr>
          <p:cNvSpPr>
            <a:spLocks noGrp="1"/>
          </p:cNvSpPr>
          <p:nvPr>
            <p:ph type="title"/>
          </p:nvPr>
        </p:nvSpPr>
        <p:spPr/>
        <p:txBody>
          <a:bodyPr/>
          <a:lstStyle/>
          <a:p>
            <a:r>
              <a:rPr lang="en-US" dirty="0"/>
              <a:t>Valuation Model and Sensitivity</a:t>
            </a:r>
          </a:p>
        </p:txBody>
      </p:sp>
      <p:pic>
        <p:nvPicPr>
          <p:cNvPr id="6" name="Picture 5">
            <a:extLst>
              <a:ext uri="{FF2B5EF4-FFF2-40B4-BE49-F238E27FC236}">
                <a16:creationId xmlns:a16="http://schemas.microsoft.com/office/drawing/2014/main" id="{485DB70B-DCBF-45F4-B6CB-EEECF2FC7930}"/>
              </a:ext>
            </a:extLst>
          </p:cNvPr>
          <p:cNvPicPr>
            <a:picLocks noChangeAspect="1"/>
          </p:cNvPicPr>
          <p:nvPr/>
        </p:nvPicPr>
        <p:blipFill>
          <a:blip r:embed="rId2"/>
          <a:stretch>
            <a:fillRect/>
          </a:stretch>
        </p:blipFill>
        <p:spPr>
          <a:xfrm>
            <a:off x="87345" y="2874727"/>
            <a:ext cx="4173571" cy="3300869"/>
          </a:xfrm>
          <a:prstGeom prst="rect">
            <a:avLst/>
          </a:prstGeom>
        </p:spPr>
      </p:pic>
      <p:pic>
        <p:nvPicPr>
          <p:cNvPr id="7" name="Picture 6">
            <a:extLst>
              <a:ext uri="{FF2B5EF4-FFF2-40B4-BE49-F238E27FC236}">
                <a16:creationId xmlns:a16="http://schemas.microsoft.com/office/drawing/2014/main" id="{67199044-8599-47F1-9338-4F5C97EB111B}"/>
              </a:ext>
            </a:extLst>
          </p:cNvPr>
          <p:cNvPicPr>
            <a:picLocks noChangeAspect="1"/>
          </p:cNvPicPr>
          <p:nvPr/>
        </p:nvPicPr>
        <p:blipFill>
          <a:blip r:embed="rId3"/>
          <a:stretch>
            <a:fillRect/>
          </a:stretch>
        </p:blipFill>
        <p:spPr>
          <a:xfrm>
            <a:off x="4732256" y="3569826"/>
            <a:ext cx="4270342" cy="1860139"/>
          </a:xfrm>
          <a:prstGeom prst="rect">
            <a:avLst/>
          </a:prstGeom>
        </p:spPr>
      </p:pic>
    </p:spTree>
    <p:extLst>
      <p:ext uri="{BB962C8B-B14F-4D97-AF65-F5344CB8AC3E}">
        <p14:creationId xmlns:p14="http://schemas.microsoft.com/office/powerpoint/2010/main" val="241977706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D5EBDA-35F9-40B3-B33B-E24023EE3AEC}"/>
              </a:ext>
            </a:extLst>
          </p:cNvPr>
          <p:cNvSpPr>
            <a:spLocks noGrp="1"/>
          </p:cNvSpPr>
          <p:nvPr>
            <p:ph idx="1"/>
          </p:nvPr>
        </p:nvSpPr>
        <p:spPr>
          <a:xfrm>
            <a:off x="628650" y="1263193"/>
            <a:ext cx="7855474" cy="933252"/>
          </a:xfrm>
        </p:spPr>
        <p:txBody>
          <a:bodyPr>
            <a:normAutofit fontScale="70000" lnSpcReduction="20000"/>
          </a:bodyPr>
          <a:lstStyle/>
          <a:p>
            <a:r>
              <a:rPr lang="en-US" dirty="0"/>
              <a:t>Tornado Diagram with Alternative Cost of Capital and Terminal Value. Low cost of capital increases importance of growth. Longer terminal value means slower change in ROE.</a:t>
            </a:r>
          </a:p>
        </p:txBody>
      </p:sp>
      <p:sp>
        <p:nvSpPr>
          <p:cNvPr id="3" name="Title 2">
            <a:extLst>
              <a:ext uri="{FF2B5EF4-FFF2-40B4-BE49-F238E27FC236}">
                <a16:creationId xmlns:a16="http://schemas.microsoft.com/office/drawing/2014/main" id="{BCBC8F66-3F64-42D3-8CE0-74485EA18B7F}"/>
              </a:ext>
            </a:extLst>
          </p:cNvPr>
          <p:cNvSpPr>
            <a:spLocks noGrp="1"/>
          </p:cNvSpPr>
          <p:nvPr>
            <p:ph type="title"/>
          </p:nvPr>
        </p:nvSpPr>
        <p:spPr/>
        <p:txBody>
          <a:bodyPr>
            <a:normAutofit fontScale="90000"/>
          </a:bodyPr>
          <a:lstStyle/>
          <a:p>
            <a:r>
              <a:rPr lang="en-US" dirty="0"/>
              <a:t>Sensitivity Analysis – Use Tornado Diagram</a:t>
            </a:r>
          </a:p>
        </p:txBody>
      </p:sp>
      <p:pic>
        <p:nvPicPr>
          <p:cNvPr id="5" name="Picture 4">
            <a:extLst>
              <a:ext uri="{FF2B5EF4-FFF2-40B4-BE49-F238E27FC236}">
                <a16:creationId xmlns:a16="http://schemas.microsoft.com/office/drawing/2014/main" id="{B7221D1D-6DFB-4A4A-881E-426DA419F881}"/>
              </a:ext>
            </a:extLst>
          </p:cNvPr>
          <p:cNvPicPr>
            <a:picLocks noChangeAspect="1"/>
          </p:cNvPicPr>
          <p:nvPr/>
        </p:nvPicPr>
        <p:blipFill>
          <a:blip r:embed="rId2"/>
          <a:stretch>
            <a:fillRect/>
          </a:stretch>
        </p:blipFill>
        <p:spPr>
          <a:xfrm>
            <a:off x="930308" y="2389104"/>
            <a:ext cx="3257794" cy="2117500"/>
          </a:xfrm>
          <a:prstGeom prst="rect">
            <a:avLst/>
          </a:prstGeom>
        </p:spPr>
      </p:pic>
      <p:pic>
        <p:nvPicPr>
          <p:cNvPr id="6" name="Picture 5">
            <a:extLst>
              <a:ext uri="{FF2B5EF4-FFF2-40B4-BE49-F238E27FC236}">
                <a16:creationId xmlns:a16="http://schemas.microsoft.com/office/drawing/2014/main" id="{32A90350-A4C8-4032-82EF-6769478CAD3A}"/>
              </a:ext>
            </a:extLst>
          </p:cNvPr>
          <p:cNvPicPr>
            <a:picLocks noChangeAspect="1"/>
          </p:cNvPicPr>
          <p:nvPr/>
        </p:nvPicPr>
        <p:blipFill>
          <a:blip r:embed="rId3"/>
          <a:stretch>
            <a:fillRect/>
          </a:stretch>
        </p:blipFill>
        <p:spPr>
          <a:xfrm>
            <a:off x="5037794" y="2389104"/>
            <a:ext cx="3257794" cy="2117500"/>
          </a:xfrm>
          <a:prstGeom prst="rect">
            <a:avLst/>
          </a:prstGeom>
        </p:spPr>
      </p:pic>
      <p:pic>
        <p:nvPicPr>
          <p:cNvPr id="7" name="Picture 6">
            <a:extLst>
              <a:ext uri="{FF2B5EF4-FFF2-40B4-BE49-F238E27FC236}">
                <a16:creationId xmlns:a16="http://schemas.microsoft.com/office/drawing/2014/main" id="{BC61708A-174D-4DE1-B3C3-AB6633731179}"/>
              </a:ext>
            </a:extLst>
          </p:cNvPr>
          <p:cNvPicPr>
            <a:picLocks noChangeAspect="1"/>
          </p:cNvPicPr>
          <p:nvPr/>
        </p:nvPicPr>
        <p:blipFill>
          <a:blip r:embed="rId4"/>
          <a:stretch>
            <a:fillRect/>
          </a:stretch>
        </p:blipFill>
        <p:spPr>
          <a:xfrm>
            <a:off x="930308" y="4613829"/>
            <a:ext cx="3257794" cy="2117500"/>
          </a:xfrm>
          <a:prstGeom prst="rect">
            <a:avLst/>
          </a:prstGeom>
        </p:spPr>
      </p:pic>
      <p:pic>
        <p:nvPicPr>
          <p:cNvPr id="8" name="Picture 7">
            <a:extLst>
              <a:ext uri="{FF2B5EF4-FFF2-40B4-BE49-F238E27FC236}">
                <a16:creationId xmlns:a16="http://schemas.microsoft.com/office/drawing/2014/main" id="{1AA53854-4D0C-4BC4-B263-50F81816E4D0}"/>
              </a:ext>
            </a:extLst>
          </p:cNvPr>
          <p:cNvPicPr>
            <a:picLocks noChangeAspect="1"/>
          </p:cNvPicPr>
          <p:nvPr/>
        </p:nvPicPr>
        <p:blipFill>
          <a:blip r:embed="rId5"/>
          <a:stretch>
            <a:fillRect/>
          </a:stretch>
        </p:blipFill>
        <p:spPr>
          <a:xfrm>
            <a:off x="5037794" y="4613829"/>
            <a:ext cx="3257794" cy="2117500"/>
          </a:xfrm>
          <a:prstGeom prst="rect">
            <a:avLst/>
          </a:prstGeom>
        </p:spPr>
      </p:pic>
    </p:spTree>
    <p:extLst>
      <p:ext uri="{BB962C8B-B14F-4D97-AF65-F5344CB8AC3E}">
        <p14:creationId xmlns:p14="http://schemas.microsoft.com/office/powerpoint/2010/main" val="143517160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250D09D-5118-435A-BA9D-5355EB8B83BF}"/>
              </a:ext>
            </a:extLst>
          </p:cNvPr>
          <p:cNvSpPr>
            <a:spLocks noGrp="1"/>
          </p:cNvSpPr>
          <p:nvPr>
            <p:ph idx="1"/>
          </p:nvPr>
        </p:nvSpPr>
        <p:spPr>
          <a:xfrm>
            <a:off x="628650" y="1263193"/>
            <a:ext cx="7666938" cy="1513564"/>
          </a:xfrm>
        </p:spPr>
        <p:txBody>
          <a:bodyPr>
            <a:normAutofit fontScale="92500"/>
          </a:bodyPr>
          <a:lstStyle/>
          <a:p>
            <a:r>
              <a:rPr lang="en-US" dirty="0"/>
              <a:t>Use a target capital structure ratio.  In this case the equity cash flow is understated because of allowing the capital structure to change.</a:t>
            </a:r>
          </a:p>
          <a:p>
            <a:endParaRPr lang="en-US" dirty="0"/>
          </a:p>
        </p:txBody>
      </p:sp>
      <p:sp>
        <p:nvSpPr>
          <p:cNvPr id="3" name="Title 2">
            <a:extLst>
              <a:ext uri="{FF2B5EF4-FFF2-40B4-BE49-F238E27FC236}">
                <a16:creationId xmlns:a16="http://schemas.microsoft.com/office/drawing/2014/main" id="{623505EF-4C98-4069-9062-DA823475021C}"/>
              </a:ext>
            </a:extLst>
          </p:cNvPr>
          <p:cNvSpPr>
            <a:spLocks noGrp="1"/>
          </p:cNvSpPr>
          <p:nvPr>
            <p:ph type="title"/>
          </p:nvPr>
        </p:nvSpPr>
        <p:spPr/>
        <p:txBody>
          <a:bodyPr>
            <a:normAutofit fontScale="90000"/>
          </a:bodyPr>
          <a:lstStyle/>
          <a:p>
            <a:r>
              <a:rPr lang="en-US" dirty="0"/>
              <a:t>Effect of Growth on the Equity to Assets Ratio</a:t>
            </a:r>
          </a:p>
        </p:txBody>
      </p:sp>
      <p:pic>
        <p:nvPicPr>
          <p:cNvPr id="5" name="Picture 4">
            <a:extLst>
              <a:ext uri="{FF2B5EF4-FFF2-40B4-BE49-F238E27FC236}">
                <a16:creationId xmlns:a16="http://schemas.microsoft.com/office/drawing/2014/main" id="{05BBA662-EEEF-4FCA-8969-7DE71BC4B0D8}"/>
              </a:ext>
            </a:extLst>
          </p:cNvPr>
          <p:cNvPicPr>
            <a:picLocks noChangeAspect="1"/>
          </p:cNvPicPr>
          <p:nvPr/>
        </p:nvPicPr>
        <p:blipFill>
          <a:blip r:embed="rId2"/>
          <a:stretch>
            <a:fillRect/>
          </a:stretch>
        </p:blipFill>
        <p:spPr>
          <a:xfrm>
            <a:off x="1108487" y="2984147"/>
            <a:ext cx="6452711" cy="3324706"/>
          </a:xfrm>
          <a:prstGeom prst="rect">
            <a:avLst/>
          </a:prstGeom>
        </p:spPr>
      </p:pic>
    </p:spTree>
    <p:extLst>
      <p:ext uri="{BB962C8B-B14F-4D97-AF65-F5344CB8AC3E}">
        <p14:creationId xmlns:p14="http://schemas.microsoft.com/office/powerpoint/2010/main" val="34973916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ABC59D-11E7-4744-A48F-1F6EF8BA56CF}"/>
              </a:ext>
            </a:extLst>
          </p:cNvPr>
          <p:cNvSpPr>
            <a:spLocks noGrp="1"/>
          </p:cNvSpPr>
          <p:nvPr>
            <p:ph idx="1"/>
          </p:nvPr>
        </p:nvSpPr>
        <p:spPr/>
        <p:txBody>
          <a:bodyPr/>
          <a:lstStyle/>
          <a:p>
            <a:r>
              <a:rPr lang="en-US" dirty="0"/>
              <a:t>As with the bank case, you can compute the new equity issues as illustrated below.</a:t>
            </a:r>
          </a:p>
          <a:p>
            <a:endParaRPr lang="en-US" dirty="0"/>
          </a:p>
        </p:txBody>
      </p:sp>
      <p:sp>
        <p:nvSpPr>
          <p:cNvPr id="3" name="Title 2">
            <a:extLst>
              <a:ext uri="{FF2B5EF4-FFF2-40B4-BE49-F238E27FC236}">
                <a16:creationId xmlns:a16="http://schemas.microsoft.com/office/drawing/2014/main" id="{22D89A15-3154-400C-A737-BEA16CA07007}"/>
              </a:ext>
            </a:extLst>
          </p:cNvPr>
          <p:cNvSpPr>
            <a:spLocks noGrp="1"/>
          </p:cNvSpPr>
          <p:nvPr>
            <p:ph type="title"/>
          </p:nvPr>
        </p:nvSpPr>
        <p:spPr/>
        <p:txBody>
          <a:bodyPr>
            <a:normAutofit fontScale="90000"/>
          </a:bodyPr>
          <a:lstStyle/>
          <a:p>
            <a:r>
              <a:rPr lang="en-US" dirty="0"/>
              <a:t>Using Algebra to Compute Required Equity Contributions</a:t>
            </a:r>
          </a:p>
        </p:txBody>
      </p:sp>
      <p:pic>
        <p:nvPicPr>
          <p:cNvPr id="5" name="Picture 4">
            <a:extLst>
              <a:ext uri="{FF2B5EF4-FFF2-40B4-BE49-F238E27FC236}">
                <a16:creationId xmlns:a16="http://schemas.microsoft.com/office/drawing/2014/main" id="{A8B05D2A-9885-4143-87BA-B29696CDC6BA}"/>
              </a:ext>
            </a:extLst>
          </p:cNvPr>
          <p:cNvPicPr>
            <a:picLocks noChangeAspect="1"/>
          </p:cNvPicPr>
          <p:nvPr/>
        </p:nvPicPr>
        <p:blipFill>
          <a:blip r:embed="rId2"/>
          <a:stretch>
            <a:fillRect/>
          </a:stretch>
        </p:blipFill>
        <p:spPr>
          <a:xfrm>
            <a:off x="430441" y="2877424"/>
            <a:ext cx="8346466" cy="3299539"/>
          </a:xfrm>
          <a:prstGeom prst="rect">
            <a:avLst/>
          </a:prstGeom>
        </p:spPr>
      </p:pic>
    </p:spTree>
    <p:extLst>
      <p:ext uri="{BB962C8B-B14F-4D97-AF65-F5344CB8AC3E}">
        <p14:creationId xmlns:p14="http://schemas.microsoft.com/office/powerpoint/2010/main" val="157513172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355C29-B763-447E-832F-4066631B724B}"/>
              </a:ext>
            </a:extLst>
          </p:cNvPr>
          <p:cNvSpPr>
            <a:spLocks noGrp="1"/>
          </p:cNvSpPr>
          <p:nvPr>
            <p:ph idx="1"/>
          </p:nvPr>
        </p:nvSpPr>
        <p:spPr/>
        <p:txBody>
          <a:bodyPr>
            <a:normAutofit/>
          </a:bodyPr>
          <a:lstStyle/>
          <a:p>
            <a:pPr algn="l"/>
            <a:r>
              <a:rPr lang="en-US" sz="1800" b="0" i="0" u="none" strike="noStrike" baseline="0" dirty="0">
                <a:latin typeface="FF"/>
              </a:rPr>
              <a:t>While respondents discount cash flows at the WACC, it is clear from their answers to other questions that confusion reigns with respect to the well known result, articulated in most textbooks, that the WACC is sensitive to leverage because of interest tax shields.</a:t>
            </a:r>
          </a:p>
          <a:p>
            <a:pPr algn="l"/>
            <a:r>
              <a:rPr lang="en-US" sz="1800" b="0" i="0" u="none" strike="noStrike" baseline="0" dirty="0">
                <a:latin typeface="FF"/>
              </a:rPr>
              <a:t>On the whole, respondents do not exhibit a deep understanding of how to deal with tax shields in a DCF analysis. Incorrectly implemented valuation methodologies by valuation professionals are important to the extent that the valuations they come up with affect the allocation of resources in the economy. The valuation professionals’ confusion therefore points to a challenge for finance academics to improve the effectiveness of their teaching.</a:t>
            </a:r>
            <a:endParaRPr lang="en-US" dirty="0"/>
          </a:p>
        </p:txBody>
      </p:sp>
      <p:sp>
        <p:nvSpPr>
          <p:cNvPr id="3" name="Title 2">
            <a:extLst>
              <a:ext uri="{FF2B5EF4-FFF2-40B4-BE49-F238E27FC236}">
                <a16:creationId xmlns:a16="http://schemas.microsoft.com/office/drawing/2014/main" id="{769D6DF4-98BC-4253-88EE-B333E53B5F4E}"/>
              </a:ext>
            </a:extLst>
          </p:cNvPr>
          <p:cNvSpPr>
            <a:spLocks noGrp="1"/>
          </p:cNvSpPr>
          <p:nvPr>
            <p:ph type="title"/>
          </p:nvPr>
        </p:nvSpPr>
        <p:spPr/>
        <p:txBody>
          <a:bodyPr/>
          <a:lstStyle/>
          <a:p>
            <a:r>
              <a:rPr lang="en-US" dirty="0"/>
              <a:t>Tax Shields and WACC</a:t>
            </a:r>
          </a:p>
        </p:txBody>
      </p:sp>
    </p:spTree>
    <p:extLst>
      <p:ext uri="{BB962C8B-B14F-4D97-AF65-F5344CB8AC3E}">
        <p14:creationId xmlns:p14="http://schemas.microsoft.com/office/powerpoint/2010/main" val="2016825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7EA6F7-6436-4E26-B31C-9AAD14ED5926}"/>
              </a:ext>
            </a:extLst>
          </p:cNvPr>
          <p:cNvSpPr>
            <a:spLocks noGrp="1"/>
          </p:cNvSpPr>
          <p:nvPr>
            <p:ph type="title"/>
          </p:nvPr>
        </p:nvSpPr>
        <p:spPr>
          <a:xfrm>
            <a:off x="628650" y="365125"/>
            <a:ext cx="7886700" cy="1325563"/>
          </a:xfrm>
        </p:spPr>
        <p:txBody>
          <a:bodyPr>
            <a:normAutofit/>
          </a:bodyPr>
          <a:lstStyle/>
          <a:p>
            <a:r>
              <a:rPr lang="en-US" sz="3200" b="0" dirty="0">
                <a:latin typeface="Franklin Gothic Demi" panose="020B0703020102020204" pitchFamily="34" charset="0"/>
                <a:cs typeface="Times New Roman" panose="02020603050405020304" pitchFamily="18" charset="0"/>
              </a:rPr>
              <a:t>Contrast Two Companies in Evaluation of Corporate Finance</a:t>
            </a:r>
          </a:p>
        </p:txBody>
      </p:sp>
      <p:sp>
        <p:nvSpPr>
          <p:cNvPr id="9" name="Content Placeholder 8">
            <a:extLst>
              <a:ext uri="{FF2B5EF4-FFF2-40B4-BE49-F238E27FC236}">
                <a16:creationId xmlns:a16="http://schemas.microsoft.com/office/drawing/2014/main" id="{D6DC86C8-D20E-42F1-8C97-88A334607C11}"/>
              </a:ext>
            </a:extLst>
          </p:cNvPr>
          <p:cNvSpPr>
            <a:spLocks noGrp="1"/>
          </p:cNvSpPr>
          <p:nvPr>
            <p:ph sz="half" idx="1"/>
          </p:nvPr>
        </p:nvSpPr>
        <p:spPr>
          <a:xfrm>
            <a:off x="628650" y="2010833"/>
            <a:ext cx="3822700" cy="4166130"/>
          </a:xfrm>
        </p:spPr>
        <p:txBody>
          <a:bodyPr>
            <a:normAutofit/>
          </a:bodyPr>
          <a:lstStyle/>
          <a:p>
            <a:pPr marL="0" indent="0">
              <a:spcBef>
                <a:spcPct val="0"/>
              </a:spcBef>
              <a:buNone/>
            </a:pPr>
            <a:r>
              <a:rPr lang="en-US" sz="3200" dirty="0">
                <a:latin typeface="Franklin Gothic Demi" panose="020B0703020102020204" pitchFamily="34" charset="0"/>
                <a:ea typeface="+mj-ea"/>
                <a:cs typeface="Times New Roman" panose="02020603050405020304" pitchFamily="18" charset="0"/>
              </a:rPr>
              <a:t>Boring Company</a:t>
            </a:r>
          </a:p>
          <a:p>
            <a:r>
              <a:rPr lang="en-US" sz="1600" dirty="0"/>
              <a:t>Mature Company with capital expenditures used to make investment.</a:t>
            </a:r>
          </a:p>
          <a:p>
            <a:r>
              <a:rPr lang="en-US" sz="1600" dirty="0"/>
              <a:t>No large write-offs, re-structuring's or asset sales.</a:t>
            </a:r>
          </a:p>
          <a:p>
            <a:r>
              <a:rPr lang="en-US" sz="1600" dirty="0"/>
              <a:t>Multiples are similar across companies in the industry and over time.</a:t>
            </a:r>
          </a:p>
          <a:p>
            <a:r>
              <a:rPr lang="en-US" sz="1600" dirty="0"/>
              <a:t>Value to Investment (price to book) ratios are stable and can be used to evaluate company management and cost of capital.</a:t>
            </a:r>
          </a:p>
          <a:p>
            <a:r>
              <a:rPr lang="en-US" sz="1600" dirty="0"/>
              <a:t>Return earned on assets invested in the past is similar to return on investment on new assets.</a:t>
            </a:r>
          </a:p>
        </p:txBody>
      </p:sp>
      <p:sp>
        <p:nvSpPr>
          <p:cNvPr id="10" name="Content Placeholder 9">
            <a:extLst>
              <a:ext uri="{FF2B5EF4-FFF2-40B4-BE49-F238E27FC236}">
                <a16:creationId xmlns:a16="http://schemas.microsoft.com/office/drawing/2014/main" id="{0B87C206-74DC-48E9-89C5-A15B2FC8355E}"/>
              </a:ext>
            </a:extLst>
          </p:cNvPr>
          <p:cNvSpPr>
            <a:spLocks noGrp="1"/>
          </p:cNvSpPr>
          <p:nvPr>
            <p:ph sz="half" idx="2"/>
          </p:nvPr>
        </p:nvSpPr>
        <p:spPr>
          <a:xfrm>
            <a:off x="4692649" y="2010833"/>
            <a:ext cx="3822700" cy="4166130"/>
          </a:xfrm>
        </p:spPr>
        <p:txBody>
          <a:bodyPr>
            <a:normAutofit/>
          </a:bodyPr>
          <a:lstStyle/>
          <a:p>
            <a:pPr marL="0" indent="0">
              <a:buNone/>
            </a:pPr>
            <a:r>
              <a:rPr lang="en-US" sz="3200" dirty="0">
                <a:latin typeface="Franklin Gothic Demi" panose="020B0703020102020204" pitchFamily="34" charset="0"/>
                <a:ea typeface="+mj-ea"/>
                <a:cs typeface="Times New Roman" panose="02020603050405020304" pitchFamily="18" charset="0"/>
              </a:rPr>
              <a:t>Tricky Situations</a:t>
            </a:r>
          </a:p>
          <a:p>
            <a:r>
              <a:rPr lang="en-US" sz="1600" dirty="0"/>
              <a:t>Investment in the form of research, operating losses and software.</a:t>
            </a:r>
          </a:p>
          <a:p>
            <a:r>
              <a:rPr lang="en-US" sz="1600" dirty="0"/>
              <a:t>Balance sheet affected by gains on asset sales, write-offs, re-structuring charges.</a:t>
            </a:r>
          </a:p>
          <a:p>
            <a:r>
              <a:rPr lang="en-US" sz="1600" dirty="0"/>
              <a:t>Multiples change a lot over time for individual companies and across a cross-section of companies.</a:t>
            </a:r>
          </a:p>
          <a:p>
            <a:r>
              <a:rPr lang="en-US" sz="1600" dirty="0"/>
              <a:t>Value to investment have little meaning as historic investment was very small compared to new investment.</a:t>
            </a:r>
          </a:p>
          <a:p>
            <a:r>
              <a:rPr lang="en-US" sz="1600" dirty="0"/>
              <a:t>Return on historic investments change as plants age and conditions change in an industry.</a:t>
            </a:r>
          </a:p>
        </p:txBody>
      </p:sp>
    </p:spTree>
    <p:extLst>
      <p:ext uri="{BB962C8B-B14F-4D97-AF65-F5344CB8AC3E}">
        <p14:creationId xmlns:p14="http://schemas.microsoft.com/office/powerpoint/2010/main" val="4048650607"/>
      </p:ext>
    </p:extLst>
  </p:cSld>
  <p:clrMapOvr>
    <a:masterClrMapping/>
  </p:clrMapOvr>
  <p:transition>
    <p:zoom/>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CF1E1B-2D33-4A69-A089-721C403243B4}"/>
              </a:ext>
            </a:extLst>
          </p:cNvPr>
          <p:cNvSpPr>
            <a:spLocks noGrp="1"/>
          </p:cNvSpPr>
          <p:nvPr>
            <p:ph idx="1"/>
          </p:nvPr>
        </p:nvSpPr>
        <p:spPr/>
        <p:txBody>
          <a:bodyPr>
            <a:normAutofit fontScale="85000" lnSpcReduction="10000"/>
          </a:bodyPr>
          <a:lstStyle/>
          <a:p>
            <a:r>
              <a:rPr lang="en-US" dirty="0"/>
              <a:t>We see in Panel A that the most common choice of forecasting horizon is five years, with 122 of 222 respondents naming this as their favored option. Only investment bankers favor a longer horizon, namely ten years. </a:t>
            </a:r>
          </a:p>
          <a:p>
            <a:r>
              <a:rPr lang="en-US" dirty="0"/>
              <a:t>With respect to calculating VT , Panel B reveals that the overwhelmingly most popular method for estimating VT is the Gordon growth model. Seventy-eight percent of respondents use this method almost always or always, with the average strength of response on our 0–4 point scale being 2.99. This is the </a:t>
            </a:r>
            <a:r>
              <a:rPr lang="en-US" dirty="0" err="1"/>
              <a:t>favoredchoice</a:t>
            </a:r>
            <a:r>
              <a:rPr lang="en-US" dirty="0"/>
              <a:t> among all professions (except private equity) and educational levels. Private equity professionals prefer using multiples.</a:t>
            </a:r>
          </a:p>
        </p:txBody>
      </p:sp>
      <p:sp>
        <p:nvSpPr>
          <p:cNvPr id="3" name="Title 2">
            <a:extLst>
              <a:ext uri="{FF2B5EF4-FFF2-40B4-BE49-F238E27FC236}">
                <a16:creationId xmlns:a16="http://schemas.microsoft.com/office/drawing/2014/main" id="{2050C9EF-0F82-4BE4-83C0-7125069FD59F}"/>
              </a:ext>
            </a:extLst>
          </p:cNvPr>
          <p:cNvSpPr>
            <a:spLocks noGrp="1"/>
          </p:cNvSpPr>
          <p:nvPr>
            <p:ph type="title"/>
          </p:nvPr>
        </p:nvSpPr>
        <p:spPr/>
        <p:txBody>
          <a:bodyPr/>
          <a:lstStyle/>
          <a:p>
            <a:r>
              <a:rPr lang="en-US" dirty="0"/>
              <a:t>DCF Explicit Period in Survey</a:t>
            </a:r>
          </a:p>
        </p:txBody>
      </p:sp>
    </p:spTree>
    <p:extLst>
      <p:ext uri="{BB962C8B-B14F-4D97-AF65-F5344CB8AC3E}">
        <p14:creationId xmlns:p14="http://schemas.microsoft.com/office/powerpoint/2010/main" val="311146841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8C6075-1B43-4C31-965D-34A663170B0C}"/>
              </a:ext>
            </a:extLst>
          </p:cNvPr>
          <p:cNvSpPr>
            <a:spLocks noGrp="1"/>
          </p:cNvSpPr>
          <p:nvPr>
            <p:ph idx="1"/>
          </p:nvPr>
        </p:nvSpPr>
        <p:spPr/>
        <p:txBody>
          <a:bodyPr>
            <a:normAutofit fontScale="92500" lnSpcReduction="20000"/>
          </a:bodyPr>
          <a:lstStyle/>
          <a:p>
            <a:r>
              <a:rPr lang="en-US" dirty="0"/>
              <a:t>Demand Growth</a:t>
            </a:r>
          </a:p>
          <a:p>
            <a:pPr lvl="1"/>
            <a:r>
              <a:rPr lang="en-US" dirty="0"/>
              <a:t>Volatility of demand growth </a:t>
            </a:r>
          </a:p>
          <a:p>
            <a:pPr lvl="1"/>
            <a:r>
              <a:rPr lang="en-US" dirty="0"/>
              <a:t>Implications of demand volatility and capital intensity</a:t>
            </a:r>
          </a:p>
          <a:p>
            <a:pPr lvl="1"/>
            <a:r>
              <a:rPr lang="en-US" dirty="0"/>
              <a:t>Implications of demand volatility and fixed operating cost</a:t>
            </a:r>
          </a:p>
          <a:p>
            <a:pPr lvl="1"/>
            <a:r>
              <a:rPr lang="en-US" dirty="0"/>
              <a:t>Example: Airlines versus Retail</a:t>
            </a:r>
          </a:p>
          <a:p>
            <a:r>
              <a:rPr lang="en-US" dirty="0"/>
              <a:t>Price Levels and Return</a:t>
            </a:r>
          </a:p>
          <a:p>
            <a:pPr lvl="1"/>
            <a:r>
              <a:rPr lang="en-US" dirty="0"/>
              <a:t>How can sustain prices that lead to high return</a:t>
            </a:r>
          </a:p>
          <a:p>
            <a:pPr lvl="1"/>
            <a:r>
              <a:rPr lang="en-US" dirty="0"/>
              <a:t>Types of products (solar panels and cell phones)</a:t>
            </a:r>
          </a:p>
          <a:p>
            <a:pPr lvl="1"/>
            <a:r>
              <a:rPr lang="en-US" dirty="0"/>
              <a:t>First mover and scale (Disney and merchant electric plants)</a:t>
            </a:r>
          </a:p>
          <a:p>
            <a:pPr lvl="1"/>
            <a:r>
              <a:rPr lang="en-US" dirty="0"/>
              <a:t>Creating Loyalty (Coke and Fiber Optic Cable)</a:t>
            </a:r>
          </a:p>
        </p:txBody>
      </p:sp>
      <p:sp>
        <p:nvSpPr>
          <p:cNvPr id="3" name="Title 2">
            <a:extLst>
              <a:ext uri="{FF2B5EF4-FFF2-40B4-BE49-F238E27FC236}">
                <a16:creationId xmlns:a16="http://schemas.microsoft.com/office/drawing/2014/main" id="{308A4F68-C3E5-4C27-8953-4DA17EC27ED7}"/>
              </a:ext>
            </a:extLst>
          </p:cNvPr>
          <p:cNvSpPr>
            <a:spLocks noGrp="1"/>
          </p:cNvSpPr>
          <p:nvPr>
            <p:ph type="title"/>
          </p:nvPr>
        </p:nvSpPr>
        <p:spPr/>
        <p:txBody>
          <a:bodyPr>
            <a:normAutofit fontScale="90000"/>
          </a:bodyPr>
          <a:lstStyle/>
          <a:p>
            <a:r>
              <a:rPr lang="en-US" dirty="0"/>
              <a:t>Need to Answer Fundamental Questions about Demand Growth, Prices and Cost Structure</a:t>
            </a:r>
          </a:p>
        </p:txBody>
      </p:sp>
    </p:spTree>
    <p:extLst>
      <p:ext uri="{BB962C8B-B14F-4D97-AF65-F5344CB8AC3E}">
        <p14:creationId xmlns:p14="http://schemas.microsoft.com/office/powerpoint/2010/main" val="257447753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8C6075-1B43-4C31-965D-34A663170B0C}"/>
              </a:ext>
            </a:extLst>
          </p:cNvPr>
          <p:cNvSpPr>
            <a:spLocks noGrp="1"/>
          </p:cNvSpPr>
          <p:nvPr>
            <p:ph idx="1"/>
          </p:nvPr>
        </p:nvSpPr>
        <p:spPr/>
        <p:txBody>
          <a:bodyPr>
            <a:normAutofit fontScale="92500" lnSpcReduction="10000"/>
          </a:bodyPr>
          <a:lstStyle/>
          <a:p>
            <a:r>
              <a:rPr lang="en-US" dirty="0"/>
              <a:t>Cost Structure</a:t>
            </a:r>
          </a:p>
          <a:p>
            <a:pPr lvl="1"/>
            <a:r>
              <a:rPr lang="en-US" dirty="0"/>
              <a:t>Fixed and Variable Costs </a:t>
            </a:r>
          </a:p>
          <a:p>
            <a:pPr lvl="1"/>
            <a:r>
              <a:rPr lang="en-US" dirty="0"/>
              <a:t>Comparison of Costs with Competitors</a:t>
            </a:r>
          </a:p>
          <a:p>
            <a:pPr lvl="1"/>
            <a:r>
              <a:rPr lang="en-US" dirty="0"/>
              <a:t>Sustainability of Cost Advantage</a:t>
            </a:r>
          </a:p>
          <a:p>
            <a:pPr lvl="1"/>
            <a:r>
              <a:rPr lang="en-US" dirty="0"/>
              <a:t>Example: Shale Gas and High Cost of Replacement</a:t>
            </a:r>
          </a:p>
          <a:p>
            <a:r>
              <a:rPr lang="en-US" dirty="0"/>
              <a:t>Problems with Analysis</a:t>
            </a:r>
          </a:p>
          <a:p>
            <a:pPr lvl="1"/>
            <a:r>
              <a:rPr lang="en-US" dirty="0"/>
              <a:t>Very difficult to measure – some companies have sustained high ROIC</a:t>
            </a:r>
          </a:p>
          <a:p>
            <a:pPr lvl="1"/>
            <a:r>
              <a:rPr lang="en-US" dirty="0"/>
              <a:t>Product life cycle shortening – how long can maintain returns from innovation</a:t>
            </a:r>
          </a:p>
          <a:p>
            <a:pPr lvl="1"/>
            <a:r>
              <a:rPr lang="en-US" dirty="0"/>
              <a:t>Problems of obsolescence, changes in taste, fashion etc.</a:t>
            </a:r>
          </a:p>
        </p:txBody>
      </p:sp>
      <p:sp>
        <p:nvSpPr>
          <p:cNvPr id="3" name="Title 2">
            <a:extLst>
              <a:ext uri="{FF2B5EF4-FFF2-40B4-BE49-F238E27FC236}">
                <a16:creationId xmlns:a16="http://schemas.microsoft.com/office/drawing/2014/main" id="{308A4F68-C3E5-4C27-8953-4DA17EC27ED7}"/>
              </a:ext>
            </a:extLst>
          </p:cNvPr>
          <p:cNvSpPr>
            <a:spLocks noGrp="1"/>
          </p:cNvSpPr>
          <p:nvPr>
            <p:ph type="title"/>
          </p:nvPr>
        </p:nvSpPr>
        <p:spPr/>
        <p:txBody>
          <a:bodyPr>
            <a:normAutofit fontScale="90000"/>
          </a:bodyPr>
          <a:lstStyle/>
          <a:p>
            <a:r>
              <a:rPr lang="en-US" dirty="0"/>
              <a:t>Need to Answer Fundamental Questions about Demand Growth, Prices and Cost Structure</a:t>
            </a:r>
          </a:p>
        </p:txBody>
      </p:sp>
    </p:spTree>
    <p:extLst>
      <p:ext uri="{BB962C8B-B14F-4D97-AF65-F5344CB8AC3E}">
        <p14:creationId xmlns:p14="http://schemas.microsoft.com/office/powerpoint/2010/main" val="131571831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5A2D63-E08A-45F5-B3C0-04A49789FC06}"/>
              </a:ext>
            </a:extLst>
          </p:cNvPr>
          <p:cNvSpPr>
            <a:spLocks noGrp="1"/>
          </p:cNvSpPr>
          <p:nvPr>
            <p:ph idx="1"/>
          </p:nvPr>
        </p:nvSpPr>
        <p:spPr/>
        <p:txBody>
          <a:bodyPr>
            <a:normAutofit fontScale="92500"/>
          </a:bodyPr>
          <a:lstStyle/>
          <a:p>
            <a:r>
              <a:rPr lang="en-US" dirty="0"/>
              <a:t>Have volume history from financial data, but need long-term data that covers business cycles.</a:t>
            </a:r>
          </a:p>
          <a:p>
            <a:r>
              <a:rPr lang="en-US" dirty="0"/>
              <a:t>Surplus capacity analysis may require knowledge of competitor capacity additions – there is no historic financial data that can be used for this.</a:t>
            </a:r>
          </a:p>
          <a:p>
            <a:r>
              <a:rPr lang="en-US" dirty="0"/>
              <a:t>Demand volatility is aggravated by operating leverage. It is difficult from financial statements to separate fixed and variable cost. Example of airlines and auto companies after 2000 and 2008.</a:t>
            </a:r>
          </a:p>
          <a:p>
            <a:endParaRPr lang="en-US" dirty="0"/>
          </a:p>
        </p:txBody>
      </p:sp>
      <p:sp>
        <p:nvSpPr>
          <p:cNvPr id="3" name="Title 2">
            <a:extLst>
              <a:ext uri="{FF2B5EF4-FFF2-40B4-BE49-F238E27FC236}">
                <a16:creationId xmlns:a16="http://schemas.microsoft.com/office/drawing/2014/main" id="{5C290D0E-3EC3-41B3-A837-EEE5CC5D31D3}"/>
              </a:ext>
            </a:extLst>
          </p:cNvPr>
          <p:cNvSpPr>
            <a:spLocks noGrp="1"/>
          </p:cNvSpPr>
          <p:nvPr>
            <p:ph type="title"/>
          </p:nvPr>
        </p:nvSpPr>
        <p:spPr/>
        <p:txBody>
          <a:bodyPr/>
          <a:lstStyle/>
          <a:p>
            <a:r>
              <a:rPr lang="en-US" dirty="0"/>
              <a:t>Still Volume and Price, But …</a:t>
            </a:r>
          </a:p>
        </p:txBody>
      </p:sp>
    </p:spTree>
    <p:extLst>
      <p:ext uri="{BB962C8B-B14F-4D97-AF65-F5344CB8AC3E}">
        <p14:creationId xmlns:p14="http://schemas.microsoft.com/office/powerpoint/2010/main" val="390225891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Grp="1" noChangeAspect="1" noChangeArrowheads="1"/>
          </p:cNvPicPr>
          <p:nvPr>
            <p:ph idx="1"/>
          </p:nvPr>
        </p:nvPicPr>
        <p:blipFill>
          <a:blip r:embed="rId2" cstate="print"/>
          <a:stretch>
            <a:fillRect/>
          </a:stretch>
        </p:blipFill>
        <p:spPr>
          <a:xfrm>
            <a:off x="3506002" y="1831607"/>
            <a:ext cx="5553568" cy="4032985"/>
          </a:xfrm>
          <a:noFill/>
        </p:spPr>
      </p:pic>
      <p:sp>
        <p:nvSpPr>
          <p:cNvPr id="20482" name="Rectangle 2"/>
          <p:cNvSpPr>
            <a:spLocks noGrp="1" noChangeArrowheads="1"/>
          </p:cNvSpPr>
          <p:nvPr>
            <p:ph type="title"/>
          </p:nvPr>
        </p:nvSpPr>
        <p:spPr/>
        <p:txBody>
          <a:bodyPr>
            <a:normAutofit fontScale="90000"/>
          </a:bodyPr>
          <a:lstStyle/>
          <a:p>
            <a:r>
              <a:rPr lang="en-US" dirty="0"/>
              <a:t>No History and Problems with Volume Forecasts</a:t>
            </a:r>
          </a:p>
        </p:txBody>
      </p:sp>
      <p:sp>
        <p:nvSpPr>
          <p:cNvPr id="20483" name="Rectangle 3"/>
          <p:cNvSpPr>
            <a:spLocks noGrp="1" noChangeArrowheads="1"/>
          </p:cNvSpPr>
          <p:nvPr>
            <p:ph type="body" sz="half" idx="4294967295"/>
          </p:nvPr>
        </p:nvSpPr>
        <p:spPr>
          <a:xfrm>
            <a:off x="105877" y="1982803"/>
            <a:ext cx="3303872" cy="3436219"/>
          </a:xfrm>
        </p:spPr>
        <p:txBody>
          <a:bodyPr>
            <a:normAutofit lnSpcReduction="10000"/>
          </a:bodyPr>
          <a:lstStyle/>
          <a:p>
            <a:pPr marL="231775" indent="-231775">
              <a:spcBef>
                <a:spcPct val="0"/>
              </a:spcBef>
              <a:spcAft>
                <a:spcPct val="0"/>
              </a:spcAft>
              <a:buFontTx/>
              <a:buNone/>
            </a:pPr>
            <a:r>
              <a:rPr lang="en-US" altLang="zh-CN" sz="1800" dirty="0">
                <a:ea typeface="SimSun" pitchFamily="2" charset="-122"/>
              </a:rPr>
              <a:t>	Without volume history from financial statements, predicting revenues is extremely speculative.  </a:t>
            </a:r>
          </a:p>
          <a:p>
            <a:pPr marL="231775" indent="-231775">
              <a:spcBef>
                <a:spcPct val="0"/>
              </a:spcBef>
              <a:spcAft>
                <a:spcPct val="0"/>
              </a:spcAft>
              <a:buFontTx/>
              <a:buNone/>
            </a:pPr>
            <a:endParaRPr lang="en-US" altLang="zh-CN" sz="1800" dirty="0">
              <a:ea typeface="SimSun" pitchFamily="2" charset="-122"/>
            </a:endParaRPr>
          </a:p>
          <a:p>
            <a:pPr marL="231775" indent="-231775">
              <a:spcBef>
                <a:spcPct val="0"/>
              </a:spcBef>
              <a:spcAft>
                <a:spcPct val="0"/>
              </a:spcAft>
              <a:buFontTx/>
              <a:buNone/>
            </a:pPr>
            <a:r>
              <a:rPr lang="en-US" altLang="zh-CN" sz="1800" dirty="0">
                <a:ea typeface="SimSun" pitchFamily="2" charset="-122"/>
              </a:rPr>
              <a:t>	In this case, that occurred around the dot com bubble, a venture financed by Motorola had a dramatic crash.  The interesting thing was that how the investment bankers bought the marketing projections hook line and sinker.</a:t>
            </a:r>
            <a:r>
              <a:rPr lang="en-GB" altLang="zh-CN" sz="1800" dirty="0">
                <a:ea typeface="SimSun" pitchFamily="2" charset="-122"/>
              </a:rPr>
              <a:t> </a:t>
            </a:r>
          </a:p>
          <a:p>
            <a:pPr marL="231775" indent="-231775">
              <a:spcBef>
                <a:spcPct val="0"/>
              </a:spcBef>
              <a:spcAft>
                <a:spcPct val="0"/>
              </a:spcAft>
              <a:buFontTx/>
              <a:buNone/>
            </a:pPr>
            <a:endParaRPr lang="en-GB" altLang="zh-CN" sz="1800" dirty="0">
              <a:ea typeface="SimSun" pitchFamily="2" charset="-122"/>
            </a:endParaRPr>
          </a:p>
          <a:p>
            <a:pPr marL="231775" indent="-231775"/>
            <a:endParaRPr lang="en-US" sz="1800" dirty="0"/>
          </a:p>
        </p:txBody>
      </p:sp>
    </p:spTree>
    <p:extLst>
      <p:ext uri="{BB962C8B-B14F-4D97-AF65-F5344CB8AC3E}">
        <p14:creationId xmlns:p14="http://schemas.microsoft.com/office/powerpoint/2010/main" val="371100209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4750AD-6762-4757-B350-7631874E1B05}"/>
              </a:ext>
            </a:extLst>
          </p:cNvPr>
          <p:cNvSpPr>
            <a:spLocks noGrp="1"/>
          </p:cNvSpPr>
          <p:nvPr>
            <p:ph idx="1"/>
          </p:nvPr>
        </p:nvSpPr>
        <p:spPr/>
        <p:txBody>
          <a:bodyPr/>
          <a:lstStyle/>
          <a:p>
            <a:r>
              <a:rPr lang="en-US" dirty="0"/>
              <a:t>Very difficult to predict sudden changes in cost structure and/or price in an industry driven by new technology. Stock price of company that finances medallions in New York.</a:t>
            </a:r>
          </a:p>
        </p:txBody>
      </p:sp>
      <p:sp>
        <p:nvSpPr>
          <p:cNvPr id="3" name="Title 2">
            <a:extLst>
              <a:ext uri="{FF2B5EF4-FFF2-40B4-BE49-F238E27FC236}">
                <a16:creationId xmlns:a16="http://schemas.microsoft.com/office/drawing/2014/main" id="{F630B606-1361-4116-BB0A-FCA91B02B054}"/>
              </a:ext>
            </a:extLst>
          </p:cNvPr>
          <p:cNvSpPr>
            <a:spLocks noGrp="1"/>
          </p:cNvSpPr>
          <p:nvPr>
            <p:ph type="title"/>
          </p:nvPr>
        </p:nvSpPr>
        <p:spPr/>
        <p:txBody>
          <a:bodyPr/>
          <a:lstStyle/>
          <a:p>
            <a:r>
              <a:rPr lang="en-US" dirty="0"/>
              <a:t>Obsolesce, Fashion, Uber</a:t>
            </a:r>
          </a:p>
        </p:txBody>
      </p:sp>
    </p:spTree>
    <p:extLst>
      <p:ext uri="{BB962C8B-B14F-4D97-AF65-F5344CB8AC3E}">
        <p14:creationId xmlns:p14="http://schemas.microsoft.com/office/powerpoint/2010/main" val="334720422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E9B45D-DDA5-4A72-A94C-E26E7A7C4BB6}"/>
              </a:ext>
            </a:extLst>
          </p:cNvPr>
          <p:cNvSpPr>
            <a:spLocks noGrp="1"/>
          </p:cNvSpPr>
          <p:nvPr>
            <p:ph idx="1"/>
          </p:nvPr>
        </p:nvSpPr>
        <p:spPr>
          <a:xfrm>
            <a:off x="309868" y="1115278"/>
            <a:ext cx="8246903" cy="986461"/>
          </a:xfrm>
        </p:spPr>
        <p:txBody>
          <a:bodyPr>
            <a:normAutofit fontScale="85000" lnSpcReduction="20000"/>
          </a:bodyPr>
          <a:lstStyle/>
          <a:p>
            <a:r>
              <a:rPr lang="en-US" dirty="0"/>
              <a:t>Teachers, cab drivers etc. stopped working and purchased shares. There were wonderful excuses as to why the Saudi market is different.</a:t>
            </a:r>
          </a:p>
          <a:p>
            <a:endParaRPr lang="en-US" dirty="0"/>
          </a:p>
        </p:txBody>
      </p:sp>
      <p:sp>
        <p:nvSpPr>
          <p:cNvPr id="3" name="Title 2">
            <a:extLst>
              <a:ext uri="{FF2B5EF4-FFF2-40B4-BE49-F238E27FC236}">
                <a16:creationId xmlns:a16="http://schemas.microsoft.com/office/drawing/2014/main" id="{F915D8FC-F458-4190-8373-98900CE0BD26}"/>
              </a:ext>
            </a:extLst>
          </p:cNvPr>
          <p:cNvSpPr>
            <a:spLocks noGrp="1"/>
          </p:cNvSpPr>
          <p:nvPr>
            <p:ph type="title"/>
          </p:nvPr>
        </p:nvSpPr>
        <p:spPr/>
        <p:txBody>
          <a:bodyPr/>
          <a:lstStyle/>
          <a:p>
            <a:r>
              <a:rPr lang="en-US" dirty="0"/>
              <a:t>The Saudi Market – A Classic Bubble</a:t>
            </a:r>
          </a:p>
        </p:txBody>
      </p:sp>
      <p:pic>
        <p:nvPicPr>
          <p:cNvPr id="5" name="Picture 4">
            <a:extLst>
              <a:ext uri="{FF2B5EF4-FFF2-40B4-BE49-F238E27FC236}">
                <a16:creationId xmlns:a16="http://schemas.microsoft.com/office/drawing/2014/main" id="{D7A823D9-62EA-412E-A9A8-9D384CAFE521}"/>
              </a:ext>
            </a:extLst>
          </p:cNvPr>
          <p:cNvPicPr>
            <a:picLocks noChangeAspect="1"/>
          </p:cNvPicPr>
          <p:nvPr/>
        </p:nvPicPr>
        <p:blipFill>
          <a:blip r:embed="rId2"/>
          <a:stretch>
            <a:fillRect/>
          </a:stretch>
        </p:blipFill>
        <p:spPr>
          <a:xfrm>
            <a:off x="1524000" y="2265835"/>
            <a:ext cx="5562450" cy="4048167"/>
          </a:xfrm>
          <a:prstGeom prst="rect">
            <a:avLst/>
          </a:prstGeom>
        </p:spPr>
      </p:pic>
    </p:spTree>
    <p:extLst>
      <p:ext uri="{BB962C8B-B14F-4D97-AF65-F5344CB8AC3E}">
        <p14:creationId xmlns:p14="http://schemas.microsoft.com/office/powerpoint/2010/main" val="249067235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versus Firm Analysis</a:t>
            </a:r>
          </a:p>
        </p:txBody>
      </p:sp>
      <p:sp>
        <p:nvSpPr>
          <p:cNvPr id="3" name="Content Placeholder 2"/>
          <p:cNvSpPr>
            <a:spLocks noGrp="1"/>
          </p:cNvSpPr>
          <p:nvPr>
            <p:ph idx="1"/>
          </p:nvPr>
        </p:nvSpPr>
        <p:spPr/>
        <p:txBody>
          <a:bodyPr>
            <a:normAutofit fontScale="92500"/>
          </a:bodyPr>
          <a:lstStyle/>
          <a:p>
            <a:r>
              <a:rPr lang="en-US" dirty="0"/>
              <a:t>Industry Analysis</a:t>
            </a:r>
          </a:p>
          <a:p>
            <a:pPr lvl="1"/>
            <a:r>
              <a:rPr lang="en-US" dirty="0"/>
              <a:t>Drivers of price and volume volatility</a:t>
            </a:r>
          </a:p>
          <a:p>
            <a:pPr lvl="1"/>
            <a:r>
              <a:rPr lang="en-US" dirty="0"/>
              <a:t>Cost Structure of Industry, fixed and variable cost</a:t>
            </a:r>
          </a:p>
          <a:p>
            <a:pPr lvl="1"/>
            <a:r>
              <a:rPr lang="en-US" dirty="0"/>
              <a:t>Capitals expenditures required to sustain EBITDA</a:t>
            </a:r>
          </a:p>
          <a:p>
            <a:pPr lvl="1"/>
            <a:r>
              <a:rPr lang="en-US" dirty="0"/>
              <a:t>Product life cycle</a:t>
            </a:r>
          </a:p>
          <a:p>
            <a:r>
              <a:rPr lang="en-US" dirty="0"/>
              <a:t>Company Analysis</a:t>
            </a:r>
          </a:p>
          <a:p>
            <a:pPr lvl="1"/>
            <a:r>
              <a:rPr lang="en-US" dirty="0"/>
              <a:t>Drivers of market share</a:t>
            </a:r>
          </a:p>
          <a:p>
            <a:pPr lvl="1"/>
            <a:r>
              <a:rPr lang="en-US" dirty="0"/>
              <a:t>Customer tastes</a:t>
            </a:r>
          </a:p>
          <a:p>
            <a:pPr lvl="1"/>
            <a:r>
              <a:rPr lang="en-US" dirty="0"/>
              <a:t>Relative cost structure</a:t>
            </a:r>
          </a:p>
          <a:p>
            <a:r>
              <a:rPr lang="en-US" dirty="0"/>
              <a:t>Examples of Industry and Company Failures</a:t>
            </a:r>
          </a:p>
          <a:p>
            <a:pPr lvl="1"/>
            <a:endParaRPr lang="en-US" dirty="0"/>
          </a:p>
        </p:txBody>
      </p:sp>
    </p:spTree>
    <p:extLst>
      <p:ext uri="{BB962C8B-B14F-4D97-AF65-F5344CB8AC3E}">
        <p14:creationId xmlns:p14="http://schemas.microsoft.com/office/powerpoint/2010/main" val="253681863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Cyclical Industries</a:t>
            </a:r>
          </a:p>
        </p:txBody>
      </p:sp>
      <p:sp>
        <p:nvSpPr>
          <p:cNvPr id="8" name="Content Placeholder 7"/>
          <p:cNvSpPr>
            <a:spLocks noGrp="1"/>
          </p:cNvSpPr>
          <p:nvPr>
            <p:ph idx="1"/>
          </p:nvPr>
        </p:nvSpPr>
        <p:spPr/>
        <p:txBody>
          <a:bodyPr/>
          <a:lstStyle/>
          <a:p>
            <a:r>
              <a:rPr lang="en-US" dirty="0"/>
              <a:t>Companies where earnings show cycles of major rises and declines</a:t>
            </a:r>
          </a:p>
          <a:p>
            <a:r>
              <a:rPr lang="en-US" dirty="0"/>
              <a:t>Characteristics:</a:t>
            </a:r>
          </a:p>
          <a:p>
            <a:pPr lvl="1"/>
            <a:r>
              <a:rPr lang="en-US" sz="1600" dirty="0"/>
              <a:t>Cyclical downturn in recession</a:t>
            </a:r>
          </a:p>
          <a:p>
            <a:pPr lvl="1"/>
            <a:r>
              <a:rPr lang="en-US" sz="1600" dirty="0"/>
              <a:t>Producers over-invest at peak</a:t>
            </a:r>
          </a:p>
          <a:p>
            <a:pPr lvl="1"/>
            <a:r>
              <a:rPr lang="en-US" sz="1600" dirty="0"/>
              <a:t>Supply rises</a:t>
            </a:r>
          </a:p>
          <a:p>
            <a:pPr lvl="1"/>
            <a:r>
              <a:rPr lang="en-US" sz="1600" dirty="0"/>
              <a:t>Prices fall sharply when demand declines because of surplus capacity</a:t>
            </a:r>
          </a:p>
          <a:p>
            <a:r>
              <a:rPr lang="en-US" sz="1600" dirty="0"/>
              <a:t>Cash available for investment at peak</a:t>
            </a:r>
          </a:p>
          <a:p>
            <a:r>
              <a:rPr lang="en-US" sz="1600" dirty="0"/>
              <a:t>Rational behavior to not invest is limited by desire to maintain market share</a:t>
            </a:r>
          </a:p>
          <a:p>
            <a:r>
              <a:rPr lang="en-US" sz="1600" dirty="0"/>
              <a:t>Example: Rates to move a 20 foot container from Hong Kong to Northern Europe have fallen from about $12,0000 to roughly $220, creating the deepest ever crisis in the industry. (FT 08).</a:t>
            </a:r>
          </a:p>
          <a:p>
            <a:endParaRPr lang="en-US" dirty="0"/>
          </a:p>
        </p:txBody>
      </p:sp>
      <p:sp>
        <p:nvSpPr>
          <p:cNvPr id="6" name="TextBox 5"/>
          <p:cNvSpPr txBox="1"/>
          <p:nvPr/>
        </p:nvSpPr>
        <p:spPr>
          <a:xfrm>
            <a:off x="5029200" y="2133600"/>
            <a:ext cx="3810000" cy="1323439"/>
          </a:xfrm>
          <a:prstGeom prst="rect">
            <a:avLst/>
          </a:prstGeom>
          <a:solidFill>
            <a:srgbClr val="FFFF00"/>
          </a:solidFill>
        </p:spPr>
        <p:txBody>
          <a:bodyPr wrap="square" rtlCol="0">
            <a:spAutoFit/>
          </a:bodyPr>
          <a:lstStyle/>
          <a:p>
            <a:pPr algn="l"/>
            <a:r>
              <a:rPr lang="en-US" sz="1600" dirty="0"/>
              <a:t>Examples:</a:t>
            </a:r>
          </a:p>
          <a:p>
            <a:pPr algn="l"/>
            <a:r>
              <a:rPr lang="en-US" sz="1600" dirty="0"/>
              <a:t>Retail, property, paper, cars, chemicals, airlines, steel, primary metals, house-building, building materials, advertising, capital goods, shipping.</a:t>
            </a:r>
          </a:p>
        </p:txBody>
      </p:sp>
    </p:spTree>
    <p:extLst>
      <p:ext uri="{BB962C8B-B14F-4D97-AF65-F5344CB8AC3E}">
        <p14:creationId xmlns:p14="http://schemas.microsoft.com/office/powerpoint/2010/main" val="77868558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Exercise on Cyclical Industry: Rates for Shipping</a:t>
            </a:r>
          </a:p>
        </p:txBody>
      </p:sp>
      <p:sp>
        <p:nvSpPr>
          <p:cNvPr id="3" name="Content Placeholder 2"/>
          <p:cNvSpPr>
            <a:spLocks noGrp="1"/>
          </p:cNvSpPr>
          <p:nvPr>
            <p:ph idx="1"/>
          </p:nvPr>
        </p:nvSpPr>
        <p:spPr/>
        <p:txBody>
          <a:bodyPr/>
          <a:lstStyle/>
          <a:p>
            <a:r>
              <a:rPr lang="en-US" dirty="0"/>
              <a:t>Go to St. Louis FRED data</a:t>
            </a:r>
          </a:p>
          <a:p>
            <a:r>
              <a:rPr lang="en-US" dirty="0"/>
              <a:t>Find the relevant URL’s</a:t>
            </a:r>
          </a:p>
          <a:p>
            <a:r>
              <a:rPr lang="en-US" dirty="0"/>
              <a:t>Copy the data to Excel Sheet</a:t>
            </a:r>
          </a:p>
          <a:p>
            <a:r>
              <a:rPr lang="en-US" dirty="0"/>
              <a:t>Create Macro to Download the Data</a:t>
            </a:r>
          </a:p>
          <a:p>
            <a:endParaRPr lang="en-US" dirty="0"/>
          </a:p>
        </p:txBody>
      </p:sp>
      <p:pic>
        <p:nvPicPr>
          <p:cNvPr id="4" name="Picture 3"/>
          <p:cNvPicPr>
            <a:picLocks noChangeAspect="1"/>
          </p:cNvPicPr>
          <p:nvPr/>
        </p:nvPicPr>
        <p:blipFill>
          <a:blip r:embed="rId2"/>
          <a:stretch>
            <a:fillRect/>
          </a:stretch>
        </p:blipFill>
        <p:spPr>
          <a:xfrm>
            <a:off x="381000" y="3429000"/>
            <a:ext cx="8153400" cy="2744775"/>
          </a:xfrm>
          <a:prstGeom prst="rect">
            <a:avLst/>
          </a:prstGeom>
        </p:spPr>
      </p:pic>
      <p:sp>
        <p:nvSpPr>
          <p:cNvPr id="5" name="TextBox 4"/>
          <p:cNvSpPr txBox="1"/>
          <p:nvPr/>
        </p:nvSpPr>
        <p:spPr>
          <a:xfrm>
            <a:off x="5486400" y="1524000"/>
            <a:ext cx="2895600" cy="1077218"/>
          </a:xfrm>
          <a:prstGeom prst="rect">
            <a:avLst/>
          </a:prstGeom>
          <a:solidFill>
            <a:srgbClr val="FFFF00"/>
          </a:solidFill>
        </p:spPr>
        <p:txBody>
          <a:bodyPr wrap="square" rtlCol="0">
            <a:spAutoFit/>
          </a:bodyPr>
          <a:lstStyle/>
          <a:p>
            <a:pPr algn="l"/>
            <a:r>
              <a:rPr lang="en-US" sz="1600" dirty="0"/>
              <a:t>Key is to use the WORKBOOKS.OPEN statement in a macro together with the INDEX Function</a:t>
            </a:r>
          </a:p>
        </p:txBody>
      </p:sp>
    </p:spTree>
    <p:extLst>
      <p:ext uri="{BB962C8B-B14F-4D97-AF65-F5344CB8AC3E}">
        <p14:creationId xmlns:p14="http://schemas.microsoft.com/office/powerpoint/2010/main" val="509373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30538-F692-4480-A02C-8732C4C2EF65}"/>
              </a:ext>
            </a:extLst>
          </p:cNvPr>
          <p:cNvSpPr>
            <a:spLocks noGrp="1"/>
          </p:cNvSpPr>
          <p:nvPr>
            <p:ph idx="1"/>
          </p:nvPr>
        </p:nvSpPr>
        <p:spPr>
          <a:xfrm>
            <a:off x="628650" y="1307690"/>
            <a:ext cx="7886700" cy="4621472"/>
          </a:xfrm>
        </p:spPr>
        <p:txBody>
          <a:bodyPr vert="horz" lIns="91440" tIns="45720" rIns="91440" bIns="45720" rtlCol="0">
            <a:normAutofit fontScale="92500" lnSpcReduction="10000"/>
          </a:bodyPr>
          <a:lstStyle/>
          <a:p>
            <a:r>
              <a:rPr lang="en-US" sz="2400" dirty="0">
                <a:latin typeface="+mn-lt"/>
                <a:cs typeface="+mn-cs"/>
              </a:rPr>
              <a:t>Rate of return (it could be ROIC, ROCE, ROE or any other measure), is not very relevant because:</a:t>
            </a:r>
          </a:p>
          <a:p>
            <a:pPr lvl="1"/>
            <a:r>
              <a:rPr lang="en-US" sz="2400" dirty="0">
                <a:latin typeface="+mn-lt"/>
                <a:cs typeface="+mn-cs"/>
              </a:rPr>
              <a:t>Returns are distorted (i.e. very high) because of large writeoffs that the company took a couple of years ago</a:t>
            </a:r>
          </a:p>
          <a:p>
            <a:pPr lvl="1"/>
            <a:r>
              <a:rPr lang="en-US" sz="2400" dirty="0">
                <a:latin typeface="+mn-lt"/>
                <a:cs typeface="+mn-cs"/>
              </a:rPr>
              <a:t>Invested Capital is high because of because of asset sales that resulted in gains and a higher equity.</a:t>
            </a:r>
          </a:p>
          <a:p>
            <a:pPr lvl="1"/>
            <a:r>
              <a:rPr lang="en-US" sz="2400" dirty="0">
                <a:latin typeface="+mn-lt"/>
                <a:cs typeface="+mn-cs"/>
              </a:rPr>
              <a:t>Businesses like construction and contracting carry risks and therefore earn returns, but little or no capital is invested, so how can you compute ROIC, ROE etc.</a:t>
            </a:r>
          </a:p>
          <a:p>
            <a:pPr lvl="1"/>
            <a:r>
              <a:rPr lang="en-US" sz="2400" dirty="0">
                <a:latin typeface="+mn-lt"/>
                <a:cs typeface="+mn-cs"/>
              </a:rPr>
              <a:t>Investment is in the form of research and development or operating expense to keep quasi monopoly going (e.g. Apple, Google etc.)</a:t>
            </a:r>
          </a:p>
          <a:p>
            <a:pPr lvl="1"/>
            <a:r>
              <a:rPr lang="en-US" sz="2400" dirty="0">
                <a:latin typeface="+mn-lt"/>
                <a:cs typeface="+mn-cs"/>
              </a:rPr>
              <a:t>Return on new investments very different from return on historic investments (e.g. Amazon investment in food delivery versus investment in websites).</a:t>
            </a:r>
          </a:p>
        </p:txBody>
      </p:sp>
      <p:sp>
        <p:nvSpPr>
          <p:cNvPr id="3" name="Title 2">
            <a:extLst>
              <a:ext uri="{FF2B5EF4-FFF2-40B4-BE49-F238E27FC236}">
                <a16:creationId xmlns:a16="http://schemas.microsoft.com/office/drawing/2014/main" id="{79D18182-3634-41B5-986B-064EEF23AD76}"/>
              </a:ext>
            </a:extLst>
          </p:cNvPr>
          <p:cNvSpPr>
            <a:spLocks noGrp="1"/>
          </p:cNvSpPr>
          <p:nvPr>
            <p:ph type="title"/>
          </p:nvPr>
        </p:nvSpPr>
        <p:spPr>
          <a:xfrm>
            <a:off x="628650" y="631825"/>
            <a:ext cx="7886700" cy="675865"/>
          </a:xfrm>
        </p:spPr>
        <p:txBody>
          <a:bodyPr vert="horz" lIns="91440" tIns="45720" rIns="91440" bIns="45720" rtlCol="0" anchor="ctr">
            <a:normAutofit/>
          </a:bodyPr>
          <a:lstStyle/>
          <a:p>
            <a:pPr algn="l"/>
            <a:r>
              <a:rPr lang="en-US" dirty="0"/>
              <a:t>But, What happens if …</a:t>
            </a:r>
          </a:p>
        </p:txBody>
      </p:sp>
    </p:spTree>
    <p:extLst>
      <p:ext uri="{BB962C8B-B14F-4D97-AF65-F5344CB8AC3E}">
        <p14:creationId xmlns:p14="http://schemas.microsoft.com/office/powerpoint/2010/main" val="13691332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Macro-economic Factors and Cyclicality</a:t>
            </a:r>
          </a:p>
        </p:txBody>
      </p:sp>
      <p:graphicFrame>
        <p:nvGraphicFramePr>
          <p:cNvPr id="7" name="Table 6"/>
          <p:cNvGraphicFramePr>
            <a:graphicFrameLocks noGrp="1"/>
          </p:cNvGraphicFramePr>
          <p:nvPr/>
        </p:nvGraphicFramePr>
        <p:xfrm>
          <a:off x="1219200" y="2514600"/>
          <a:ext cx="6096000" cy="19253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t>Macro Economic Policy</a:t>
                      </a:r>
                    </a:p>
                  </a:txBody>
                  <a:tcPr/>
                </a:tc>
                <a:tc>
                  <a:txBody>
                    <a:bodyPr/>
                    <a:lstStyle/>
                    <a:p>
                      <a:r>
                        <a:rPr lang="en-US" dirty="0"/>
                        <a:t>Result</a:t>
                      </a:r>
                    </a:p>
                  </a:txBody>
                  <a:tcPr/>
                </a:tc>
                <a:extLst>
                  <a:ext uri="{0D108BD9-81ED-4DB2-BD59-A6C34878D82A}">
                    <a16:rowId xmlns:a16="http://schemas.microsoft.com/office/drawing/2014/main" val="10000"/>
                  </a:ext>
                </a:extLst>
              </a:tr>
              <a:tr h="370840">
                <a:tc>
                  <a:txBody>
                    <a:bodyPr/>
                    <a:lstStyle/>
                    <a:p>
                      <a:r>
                        <a:rPr lang="en-US" sz="1400" dirty="0"/>
                        <a:t>Excessive Liquidity and Low Interest</a:t>
                      </a:r>
                      <a:r>
                        <a:rPr lang="en-US" sz="1400" baseline="0" dirty="0"/>
                        <a:t> Rates Leads to Over-lending</a:t>
                      </a:r>
                      <a:endParaRPr lang="en-US" sz="1400" dirty="0"/>
                    </a:p>
                  </a:txBody>
                  <a:tcPr/>
                </a:tc>
                <a:tc>
                  <a:txBody>
                    <a:bodyPr/>
                    <a:lstStyle/>
                    <a:p>
                      <a:r>
                        <a:rPr lang="en-US" sz="1400" dirty="0"/>
                        <a:t>U.S. Subprime</a:t>
                      </a:r>
                      <a:r>
                        <a:rPr lang="en-US" sz="1400" baseline="0" dirty="0"/>
                        <a:t> Crisis, Spain Construction</a:t>
                      </a:r>
                      <a:endParaRPr lang="en-US" sz="1400" dirty="0"/>
                    </a:p>
                  </a:txBody>
                  <a:tcPr/>
                </a:tc>
                <a:extLst>
                  <a:ext uri="{0D108BD9-81ED-4DB2-BD59-A6C34878D82A}">
                    <a16:rowId xmlns:a16="http://schemas.microsoft.com/office/drawing/2014/main" val="10001"/>
                  </a:ext>
                </a:extLst>
              </a:tr>
              <a:tr h="370840">
                <a:tc>
                  <a:txBody>
                    <a:bodyPr/>
                    <a:lstStyle/>
                    <a:p>
                      <a:r>
                        <a:rPr lang="en-US" sz="1400" dirty="0"/>
                        <a:t>Higher</a:t>
                      </a:r>
                      <a:r>
                        <a:rPr lang="en-US" sz="1400" baseline="0" dirty="0"/>
                        <a:t> Interest Rates to Slow Down the Economy</a:t>
                      </a:r>
                      <a:endParaRPr lang="en-US" sz="1400" dirty="0"/>
                    </a:p>
                  </a:txBody>
                  <a:tcPr/>
                </a:tc>
                <a:tc>
                  <a:txBody>
                    <a:bodyPr/>
                    <a:lstStyle/>
                    <a:p>
                      <a:r>
                        <a:rPr lang="en-US" sz="1400" dirty="0"/>
                        <a:t>U.S. Commercial Real Estate in 1980’s</a:t>
                      </a:r>
                    </a:p>
                  </a:txBody>
                  <a:tcPr/>
                </a:tc>
                <a:extLst>
                  <a:ext uri="{0D108BD9-81ED-4DB2-BD59-A6C34878D82A}">
                    <a16:rowId xmlns:a16="http://schemas.microsoft.com/office/drawing/2014/main" val="10002"/>
                  </a:ext>
                </a:extLst>
              </a:tr>
              <a:tr h="370840">
                <a:tc>
                  <a:txBody>
                    <a:bodyPr/>
                    <a:lstStyle/>
                    <a:p>
                      <a:r>
                        <a:rPr lang="en-US" sz="1400" dirty="0"/>
                        <a:t>Unemployment Increase Slows</a:t>
                      </a:r>
                      <a:r>
                        <a:rPr lang="en-US" sz="1400" baseline="0" dirty="0"/>
                        <a:t> Down Demand</a:t>
                      </a:r>
                      <a:endParaRPr lang="en-US" sz="1400" dirty="0"/>
                    </a:p>
                  </a:txBody>
                  <a:tcPr/>
                </a:tc>
                <a:tc>
                  <a:txBody>
                    <a:bodyPr/>
                    <a:lstStyle/>
                    <a:p>
                      <a:r>
                        <a:rPr lang="en-US" sz="1400" dirty="0"/>
                        <a:t>U.S. Recession of 2008 and Bankruptcy of GM Suppliers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3712273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Economics of Price Volatility in Industry Analysis</a:t>
            </a:r>
          </a:p>
        </p:txBody>
      </p:sp>
      <p:sp>
        <p:nvSpPr>
          <p:cNvPr id="3" name="Content Placeholder 2"/>
          <p:cNvSpPr>
            <a:spLocks noGrp="1"/>
          </p:cNvSpPr>
          <p:nvPr>
            <p:ph idx="1"/>
          </p:nvPr>
        </p:nvSpPr>
        <p:spPr>
          <a:xfrm>
            <a:off x="685800" y="1371600"/>
            <a:ext cx="7924800" cy="4648200"/>
          </a:xfrm>
        </p:spPr>
        <p:txBody>
          <a:bodyPr>
            <a:normAutofit fontScale="92500" lnSpcReduction="20000"/>
          </a:bodyPr>
          <a:lstStyle/>
          <a:p>
            <a:r>
              <a:rPr lang="en-US" dirty="0"/>
              <a:t>Demand Volatility</a:t>
            </a:r>
          </a:p>
          <a:p>
            <a:pPr lvl="1"/>
            <a:r>
              <a:rPr lang="en-US" dirty="0"/>
              <a:t>Technical Definition of Volatility</a:t>
            </a:r>
          </a:p>
          <a:p>
            <a:pPr lvl="1"/>
            <a:r>
              <a:rPr lang="en-US" dirty="0"/>
              <a:t>Different Distributions</a:t>
            </a:r>
          </a:p>
          <a:p>
            <a:pPr lvl="1"/>
            <a:r>
              <a:rPr lang="en-US" dirty="0"/>
              <a:t>Income Elasticity</a:t>
            </a:r>
          </a:p>
          <a:p>
            <a:r>
              <a:rPr lang="en-US" dirty="0"/>
              <a:t>Capital Expenditure Changes</a:t>
            </a:r>
          </a:p>
          <a:p>
            <a:r>
              <a:rPr lang="en-US" dirty="0"/>
              <a:t>Difference between Long-Run Marginal Cost and Short-Run Marginal Cost</a:t>
            </a:r>
          </a:p>
          <a:p>
            <a:r>
              <a:rPr lang="en-US" dirty="0"/>
              <a:t>Capital Intensity of Assets</a:t>
            </a:r>
          </a:p>
          <a:p>
            <a:pPr lvl="1"/>
            <a:r>
              <a:rPr lang="en-US" dirty="0"/>
              <a:t>Lifetime of Assets</a:t>
            </a:r>
          </a:p>
          <a:p>
            <a:pPr lvl="1"/>
            <a:r>
              <a:rPr lang="en-US" dirty="0"/>
              <a:t>Revenues versus Operating Costs</a:t>
            </a:r>
          </a:p>
          <a:p>
            <a:r>
              <a:rPr lang="en-US" dirty="0"/>
              <a:t>Operating Leverage</a:t>
            </a:r>
          </a:p>
          <a:p>
            <a:endParaRPr lang="en-US" dirty="0"/>
          </a:p>
        </p:txBody>
      </p:sp>
    </p:spTree>
    <p:extLst>
      <p:ext uri="{BB962C8B-B14F-4D97-AF65-F5344CB8AC3E}">
        <p14:creationId xmlns:p14="http://schemas.microsoft.com/office/powerpoint/2010/main" val="409191862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501720-04A3-43FD-9B7D-ED9E273C69AA}"/>
              </a:ext>
            </a:extLst>
          </p:cNvPr>
          <p:cNvSpPr>
            <a:spLocks noGrp="1"/>
          </p:cNvSpPr>
          <p:nvPr>
            <p:ph idx="1"/>
          </p:nvPr>
        </p:nvSpPr>
        <p:spPr/>
        <p:txBody>
          <a:bodyPr>
            <a:normAutofit fontScale="92500" lnSpcReduction="20000"/>
          </a:bodyPr>
          <a:lstStyle/>
          <a:p>
            <a:r>
              <a:rPr lang="en-US" sz="2400" dirty="0"/>
              <a:t>During the Internet bubble, managers and investors lost sight of what drove return on invested capital (ROIC); indeed, many forgot the importance of this ratio entirely. Many executives and investors either forgot or threw out fundamental rules of economics in the rarefied air of the Internet revolution.</a:t>
            </a:r>
          </a:p>
          <a:p>
            <a:r>
              <a:rPr lang="en-US" sz="2400" dirty="0"/>
              <a:t>The notion of “winner take all” led companies and investors to believe naively that all that mattered was getting big fast, and that they could worry about creating an effective business model later. Increasing-returns logic was also mistakenly applied to online pet supplies and grocery delivery services, even though these firms had to invest (unsustainably, eventually) in more drivers, trucks, warehouses, and inventory when their customer base grew. When the laws of economics prevailed, as they always do, it was clear that many Internet businesses did not have the </a:t>
            </a:r>
            <a:r>
              <a:rPr lang="en-US" sz="2400" b="1" i="1" dirty="0"/>
              <a:t>unassailable competitive advantages </a:t>
            </a:r>
            <a:r>
              <a:rPr lang="en-US" sz="2400" dirty="0"/>
              <a:t>required to earn even modest returns on invested capital.</a:t>
            </a:r>
          </a:p>
          <a:p>
            <a:r>
              <a:rPr lang="en-US" sz="2400" b="1" i="1" dirty="0"/>
              <a:t>unassailable competitive advantages = addiction to products or creating a monopoly</a:t>
            </a:r>
            <a:endParaRPr lang="en-US" sz="2400" dirty="0"/>
          </a:p>
        </p:txBody>
      </p:sp>
      <p:sp>
        <p:nvSpPr>
          <p:cNvPr id="3" name="Title 2">
            <a:extLst>
              <a:ext uri="{FF2B5EF4-FFF2-40B4-BE49-F238E27FC236}">
                <a16:creationId xmlns:a16="http://schemas.microsoft.com/office/drawing/2014/main" id="{67B93DC0-DA18-4205-8F60-A14884326218}"/>
              </a:ext>
            </a:extLst>
          </p:cNvPr>
          <p:cNvSpPr>
            <a:spLocks noGrp="1"/>
          </p:cNvSpPr>
          <p:nvPr>
            <p:ph type="title"/>
          </p:nvPr>
        </p:nvSpPr>
        <p:spPr/>
        <p:txBody>
          <a:bodyPr>
            <a:normAutofit fontScale="90000"/>
          </a:bodyPr>
          <a:lstStyle/>
          <a:p>
            <a:r>
              <a:rPr lang="en-US" dirty="0"/>
              <a:t>Stock Prices of New Economy Stocks versus Old Economy Stocks</a:t>
            </a:r>
          </a:p>
        </p:txBody>
      </p:sp>
    </p:spTree>
    <p:extLst>
      <p:ext uri="{BB962C8B-B14F-4D97-AF65-F5344CB8AC3E}">
        <p14:creationId xmlns:p14="http://schemas.microsoft.com/office/powerpoint/2010/main" val="363841504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405F9-C242-4916-B212-58AA21BD99A6}"/>
              </a:ext>
            </a:extLst>
          </p:cNvPr>
          <p:cNvSpPr>
            <a:spLocks noGrp="1"/>
          </p:cNvSpPr>
          <p:nvPr>
            <p:ph idx="1"/>
          </p:nvPr>
        </p:nvSpPr>
        <p:spPr>
          <a:xfrm>
            <a:off x="628650" y="1263192"/>
            <a:ext cx="7770632" cy="414779"/>
          </a:xfrm>
        </p:spPr>
        <p:txBody>
          <a:bodyPr>
            <a:normAutofit fontScale="92500" lnSpcReduction="20000"/>
          </a:bodyPr>
          <a:lstStyle/>
          <a:p>
            <a:r>
              <a:rPr lang="en-US" dirty="0"/>
              <a:t>Forecasted Price of more than 400.</a:t>
            </a:r>
          </a:p>
          <a:p>
            <a:endParaRPr lang="en-US" dirty="0"/>
          </a:p>
        </p:txBody>
      </p:sp>
      <p:sp>
        <p:nvSpPr>
          <p:cNvPr id="3" name="Title 2">
            <a:extLst>
              <a:ext uri="{FF2B5EF4-FFF2-40B4-BE49-F238E27FC236}">
                <a16:creationId xmlns:a16="http://schemas.microsoft.com/office/drawing/2014/main" id="{795296E3-994D-4938-9F4F-102E84B85201}"/>
              </a:ext>
            </a:extLst>
          </p:cNvPr>
          <p:cNvSpPr>
            <a:spLocks noGrp="1"/>
          </p:cNvSpPr>
          <p:nvPr>
            <p:ph type="title"/>
          </p:nvPr>
        </p:nvSpPr>
        <p:spPr/>
        <p:txBody>
          <a:bodyPr>
            <a:normAutofit fontScale="90000"/>
          </a:bodyPr>
          <a:lstStyle/>
          <a:p>
            <a:r>
              <a:rPr lang="en-US" dirty="0"/>
              <a:t>Example of Application of Multiples – First Item in Football Field</a:t>
            </a:r>
          </a:p>
        </p:txBody>
      </p:sp>
      <p:pic>
        <p:nvPicPr>
          <p:cNvPr id="8" name="Picture 7">
            <a:extLst>
              <a:ext uri="{FF2B5EF4-FFF2-40B4-BE49-F238E27FC236}">
                <a16:creationId xmlns:a16="http://schemas.microsoft.com/office/drawing/2014/main" id="{5C5F2FA7-422B-4348-9841-325E5A973F68}"/>
              </a:ext>
            </a:extLst>
          </p:cNvPr>
          <p:cNvPicPr>
            <a:picLocks noChangeAspect="1"/>
          </p:cNvPicPr>
          <p:nvPr/>
        </p:nvPicPr>
        <p:blipFill>
          <a:blip r:embed="rId2"/>
          <a:stretch>
            <a:fillRect/>
          </a:stretch>
        </p:blipFill>
        <p:spPr>
          <a:xfrm>
            <a:off x="341291" y="1764741"/>
            <a:ext cx="7954297" cy="4445738"/>
          </a:xfrm>
          <a:prstGeom prst="rect">
            <a:avLst/>
          </a:prstGeom>
        </p:spPr>
      </p:pic>
    </p:spTree>
    <p:extLst>
      <p:ext uri="{BB962C8B-B14F-4D97-AF65-F5344CB8AC3E}">
        <p14:creationId xmlns:p14="http://schemas.microsoft.com/office/powerpoint/2010/main" val="264532610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92F75A-E161-4B9C-85B3-719754FE832A}"/>
              </a:ext>
            </a:extLst>
          </p:cNvPr>
          <p:cNvSpPr>
            <a:spLocks noGrp="1"/>
          </p:cNvSpPr>
          <p:nvPr>
            <p:ph idx="1"/>
          </p:nvPr>
        </p:nvSpPr>
        <p:spPr/>
        <p:txBody>
          <a:bodyPr/>
          <a:lstStyle/>
          <a:p>
            <a:r>
              <a:rPr lang="en-US" dirty="0"/>
              <a:t>Note the actual earnings and return on capital: Demonstrates that both growth and return matter.</a:t>
            </a:r>
          </a:p>
          <a:p>
            <a:endParaRPr lang="en-US" dirty="0"/>
          </a:p>
        </p:txBody>
      </p:sp>
      <p:sp>
        <p:nvSpPr>
          <p:cNvPr id="3" name="Title 2">
            <a:extLst>
              <a:ext uri="{FF2B5EF4-FFF2-40B4-BE49-F238E27FC236}">
                <a16:creationId xmlns:a16="http://schemas.microsoft.com/office/drawing/2014/main" id="{61D450D4-4503-4BE7-89E8-C178D5260165}"/>
              </a:ext>
            </a:extLst>
          </p:cNvPr>
          <p:cNvSpPr>
            <a:spLocks noGrp="1"/>
          </p:cNvSpPr>
          <p:nvPr>
            <p:ph type="title"/>
          </p:nvPr>
        </p:nvSpPr>
        <p:spPr/>
        <p:txBody>
          <a:bodyPr/>
          <a:lstStyle/>
          <a:p>
            <a:r>
              <a:rPr lang="en-US" dirty="0"/>
              <a:t>Current First Solar</a:t>
            </a:r>
          </a:p>
        </p:txBody>
      </p:sp>
      <p:pic>
        <p:nvPicPr>
          <p:cNvPr id="6" name="Picture 5">
            <a:extLst>
              <a:ext uri="{FF2B5EF4-FFF2-40B4-BE49-F238E27FC236}">
                <a16:creationId xmlns:a16="http://schemas.microsoft.com/office/drawing/2014/main" id="{F321ED6E-62A8-477B-AA4E-79EF1787E871}"/>
              </a:ext>
            </a:extLst>
          </p:cNvPr>
          <p:cNvPicPr>
            <a:picLocks noChangeAspect="1"/>
          </p:cNvPicPr>
          <p:nvPr/>
        </p:nvPicPr>
        <p:blipFill>
          <a:blip r:embed="rId2"/>
          <a:stretch>
            <a:fillRect/>
          </a:stretch>
        </p:blipFill>
        <p:spPr>
          <a:xfrm>
            <a:off x="465589" y="3120785"/>
            <a:ext cx="8212822" cy="3056178"/>
          </a:xfrm>
          <a:prstGeom prst="rect">
            <a:avLst/>
          </a:prstGeom>
        </p:spPr>
      </p:pic>
    </p:spTree>
    <p:extLst>
      <p:ext uri="{BB962C8B-B14F-4D97-AF65-F5344CB8AC3E}">
        <p14:creationId xmlns:p14="http://schemas.microsoft.com/office/powerpoint/2010/main" val="238817797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207480-17C4-48E9-A09F-0BE35BAA6FE0}"/>
              </a:ext>
            </a:extLst>
          </p:cNvPr>
          <p:cNvSpPr>
            <a:spLocks noGrp="1"/>
          </p:cNvSpPr>
          <p:nvPr>
            <p:ph idx="1"/>
          </p:nvPr>
        </p:nvSpPr>
        <p:spPr/>
        <p:txBody>
          <a:bodyPr>
            <a:normAutofit lnSpcReduction="10000"/>
          </a:bodyPr>
          <a:lstStyle/>
          <a:p>
            <a:r>
              <a:rPr lang="en-US" dirty="0"/>
              <a:t>Current levels are high, but you don’t know how the numbers are developed in computing the numbers.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http://www.wsj.com/mdc/public/page/2_3021-peyield.html?mod=topnav_2_3002</a:t>
            </a:r>
          </a:p>
          <a:p>
            <a:r>
              <a:rPr lang="en-US" sz="1600" dirty="0"/>
              <a:t>https://ycharts.com/indicators/sp_500_pe_ratio</a:t>
            </a:r>
          </a:p>
          <a:p>
            <a:r>
              <a:rPr lang="en-US" sz="1600" dirty="0"/>
              <a:t>https://ycharts.com/indicators/pe10</a:t>
            </a:r>
          </a:p>
          <a:p>
            <a:r>
              <a:rPr lang="en-US" sz="1600" dirty="0"/>
              <a:t>http://www.multpl.com/shiller-pe/table</a:t>
            </a:r>
          </a:p>
          <a:p>
            <a:endParaRPr lang="en-US" dirty="0"/>
          </a:p>
          <a:p>
            <a:endParaRPr lang="en-US" dirty="0"/>
          </a:p>
        </p:txBody>
      </p:sp>
      <p:sp>
        <p:nvSpPr>
          <p:cNvPr id="3" name="Title 2">
            <a:extLst>
              <a:ext uri="{FF2B5EF4-FFF2-40B4-BE49-F238E27FC236}">
                <a16:creationId xmlns:a16="http://schemas.microsoft.com/office/drawing/2014/main" id="{2D0AC2A8-08CD-42A6-83B5-A5F1BC58F7F4}"/>
              </a:ext>
            </a:extLst>
          </p:cNvPr>
          <p:cNvSpPr>
            <a:spLocks noGrp="1"/>
          </p:cNvSpPr>
          <p:nvPr>
            <p:ph type="title"/>
          </p:nvPr>
        </p:nvSpPr>
        <p:spPr/>
        <p:txBody>
          <a:bodyPr/>
          <a:lstStyle/>
          <a:p>
            <a:r>
              <a:rPr lang="en-US" dirty="0"/>
              <a:t>Reported Multiples of S&amp;P 500</a:t>
            </a:r>
          </a:p>
        </p:txBody>
      </p:sp>
      <p:pic>
        <p:nvPicPr>
          <p:cNvPr id="6" name="Picture 5">
            <a:extLst>
              <a:ext uri="{FF2B5EF4-FFF2-40B4-BE49-F238E27FC236}">
                <a16:creationId xmlns:a16="http://schemas.microsoft.com/office/drawing/2014/main" id="{CD59A104-1DB5-4BA6-B36E-E2EA4A6AAE98}"/>
              </a:ext>
            </a:extLst>
          </p:cNvPr>
          <p:cNvPicPr>
            <a:picLocks noChangeAspect="1"/>
          </p:cNvPicPr>
          <p:nvPr/>
        </p:nvPicPr>
        <p:blipFill>
          <a:blip r:embed="rId2"/>
          <a:stretch>
            <a:fillRect/>
          </a:stretch>
        </p:blipFill>
        <p:spPr>
          <a:xfrm>
            <a:off x="232046" y="2687978"/>
            <a:ext cx="3962449" cy="1654496"/>
          </a:xfrm>
          <a:prstGeom prst="rect">
            <a:avLst/>
          </a:prstGeom>
        </p:spPr>
      </p:pic>
      <p:pic>
        <p:nvPicPr>
          <p:cNvPr id="7" name="Picture 6">
            <a:extLst>
              <a:ext uri="{FF2B5EF4-FFF2-40B4-BE49-F238E27FC236}">
                <a16:creationId xmlns:a16="http://schemas.microsoft.com/office/drawing/2014/main" id="{E4647B7C-9F7E-4C70-980C-C23AEDA6F426}"/>
              </a:ext>
            </a:extLst>
          </p:cNvPr>
          <p:cNvPicPr>
            <a:picLocks noChangeAspect="1"/>
          </p:cNvPicPr>
          <p:nvPr/>
        </p:nvPicPr>
        <p:blipFill>
          <a:blip r:embed="rId3"/>
          <a:stretch>
            <a:fillRect/>
          </a:stretch>
        </p:blipFill>
        <p:spPr>
          <a:xfrm>
            <a:off x="4552901" y="2499344"/>
            <a:ext cx="3962449" cy="1859312"/>
          </a:xfrm>
          <a:prstGeom prst="rect">
            <a:avLst/>
          </a:prstGeom>
        </p:spPr>
      </p:pic>
    </p:spTree>
    <p:extLst>
      <p:ext uri="{BB962C8B-B14F-4D97-AF65-F5344CB8AC3E}">
        <p14:creationId xmlns:p14="http://schemas.microsoft.com/office/powerpoint/2010/main" val="161368059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90958A8D-0829-4E7B-9B31-9AC9B1592EE6}"/>
              </a:ext>
            </a:extLst>
          </p:cNvPr>
          <p:cNvPicPr>
            <a:picLocks noGrp="1" noChangeAspect="1"/>
          </p:cNvPicPr>
          <p:nvPr>
            <p:ph idx="1"/>
          </p:nvPr>
        </p:nvPicPr>
        <p:blipFill>
          <a:blip r:embed="rId2"/>
          <a:stretch>
            <a:fillRect/>
          </a:stretch>
        </p:blipFill>
        <p:spPr>
          <a:xfrm>
            <a:off x="628650" y="1303500"/>
            <a:ext cx="7902575" cy="4833613"/>
          </a:xfrm>
          <a:prstGeom prst="rect">
            <a:avLst/>
          </a:prstGeom>
        </p:spPr>
      </p:pic>
      <p:sp>
        <p:nvSpPr>
          <p:cNvPr id="3" name="Title 2">
            <a:extLst>
              <a:ext uri="{FF2B5EF4-FFF2-40B4-BE49-F238E27FC236}">
                <a16:creationId xmlns:a16="http://schemas.microsoft.com/office/drawing/2014/main" id="{E793F23E-E417-4CB3-822B-7C2A1A46B6D6}"/>
              </a:ext>
            </a:extLst>
          </p:cNvPr>
          <p:cNvSpPr>
            <a:spLocks noGrp="1"/>
          </p:cNvSpPr>
          <p:nvPr>
            <p:ph type="title"/>
          </p:nvPr>
        </p:nvSpPr>
        <p:spPr/>
        <p:txBody>
          <a:bodyPr>
            <a:normAutofit fontScale="90000"/>
          </a:bodyPr>
          <a:lstStyle/>
          <a:p>
            <a:r>
              <a:rPr lang="en-US" dirty="0"/>
              <a:t>Example of P/E Ratios for Dow Companies – Generally from 20-25 (At the top of the market)</a:t>
            </a:r>
          </a:p>
        </p:txBody>
      </p:sp>
      <p:sp>
        <p:nvSpPr>
          <p:cNvPr id="4" name="TextBox 3">
            <a:extLst>
              <a:ext uri="{FF2B5EF4-FFF2-40B4-BE49-F238E27FC236}">
                <a16:creationId xmlns:a16="http://schemas.microsoft.com/office/drawing/2014/main" id="{50B56DC6-D5FB-463D-9DDD-9736088CD0BD}"/>
              </a:ext>
            </a:extLst>
          </p:cNvPr>
          <p:cNvSpPr txBox="1"/>
          <p:nvPr/>
        </p:nvSpPr>
        <p:spPr>
          <a:xfrm>
            <a:off x="1820410" y="5394909"/>
            <a:ext cx="2348539" cy="923330"/>
          </a:xfrm>
          <a:prstGeom prst="rect">
            <a:avLst/>
          </a:prstGeom>
          <a:solidFill>
            <a:srgbClr val="FFFF00"/>
          </a:solidFill>
        </p:spPr>
        <p:txBody>
          <a:bodyPr wrap="square" rtlCol="0">
            <a:spAutoFit/>
          </a:bodyPr>
          <a:lstStyle/>
          <a:p>
            <a:r>
              <a:rPr lang="en-US" dirty="0"/>
              <a:t>Note changes in P/E ratio over time and across companies</a:t>
            </a:r>
          </a:p>
        </p:txBody>
      </p:sp>
      <p:cxnSp>
        <p:nvCxnSpPr>
          <p:cNvPr id="6" name="Straight Arrow Connector 5">
            <a:extLst>
              <a:ext uri="{FF2B5EF4-FFF2-40B4-BE49-F238E27FC236}">
                <a16:creationId xmlns:a16="http://schemas.microsoft.com/office/drawing/2014/main" id="{A773289A-0ECC-49B8-B1D1-7CA55A2893B0}"/>
              </a:ext>
            </a:extLst>
          </p:cNvPr>
          <p:cNvCxnSpPr/>
          <p:nvPr/>
        </p:nvCxnSpPr>
        <p:spPr>
          <a:xfrm>
            <a:off x="7709483" y="2340528"/>
            <a:ext cx="46978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8635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E13D-77CB-4275-848A-763D3F1D7EC0}"/>
              </a:ext>
            </a:extLst>
          </p:cNvPr>
          <p:cNvSpPr>
            <a:spLocks noGrp="1"/>
          </p:cNvSpPr>
          <p:nvPr>
            <p:ph type="title"/>
          </p:nvPr>
        </p:nvSpPr>
        <p:spPr/>
        <p:txBody>
          <a:bodyPr/>
          <a:lstStyle/>
          <a:p>
            <a:r>
              <a:rPr lang="en-029" dirty="0"/>
              <a:t>Depreciation Issue in Corporate Models</a:t>
            </a:r>
          </a:p>
        </p:txBody>
      </p:sp>
    </p:spTree>
    <p:extLst>
      <p:ext uri="{BB962C8B-B14F-4D97-AF65-F5344CB8AC3E}">
        <p14:creationId xmlns:p14="http://schemas.microsoft.com/office/powerpoint/2010/main" val="351271535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C1B814-C13D-43B1-A8A1-C02F166E29FE}"/>
              </a:ext>
            </a:extLst>
          </p:cNvPr>
          <p:cNvSpPr>
            <a:spLocks noGrp="1"/>
          </p:cNvSpPr>
          <p:nvPr>
            <p:ph idx="1"/>
          </p:nvPr>
        </p:nvSpPr>
        <p:spPr/>
        <p:txBody>
          <a:bodyPr>
            <a:normAutofit fontScale="92500" lnSpcReduction="20000"/>
          </a:bodyPr>
          <a:lstStyle/>
          <a:p>
            <a:r>
              <a:rPr lang="en-US" sz="2000" dirty="0"/>
              <a:t>You can separate existing depreciation from new depreciation. Then, you can evaluate the retirements on existing depreciation using the process below.</a:t>
            </a:r>
          </a:p>
          <a:p>
            <a:r>
              <a:rPr lang="en-US" sz="2000" dirty="0"/>
              <a:t>The best way I have found to do this is to first find the historic growth rate in capital expenditures as well as a starting point for the retirements. </a:t>
            </a:r>
          </a:p>
          <a:p>
            <a:r>
              <a:rPr lang="en-US" sz="2000" dirty="0"/>
              <a:t>Use the Solver to Find the Base Level of Retirements and the Historic Growth Rate</a:t>
            </a:r>
          </a:p>
          <a:p>
            <a:r>
              <a:rPr lang="en-US" sz="2000" dirty="0"/>
              <a:t>To do this:</a:t>
            </a:r>
          </a:p>
          <a:p>
            <a:r>
              <a:rPr lang="en-US" sz="2000" dirty="0"/>
              <a:t>Step 1: Derive the plant life for one category of assets or the assets in aggregate.</a:t>
            </a:r>
          </a:p>
          <a:p>
            <a:r>
              <a:rPr lang="en-US" sz="2000" dirty="0"/>
              <a:t>Step 2: Set-up a schedule with gross plant that has balance from the balance sheet. Include retirements as part of the schedule.  </a:t>
            </a:r>
          </a:p>
          <a:p>
            <a:r>
              <a:rPr lang="en-US" sz="2000" dirty="0"/>
              <a:t>Step 3: Set-up a schedule with the accumulated depreciation that also includes retirements. </a:t>
            </a:r>
          </a:p>
          <a:p>
            <a:r>
              <a:rPr lang="en-US" sz="2000" dirty="0"/>
              <a:t>Step 4: Put an equation with a base level of retirements and a growth rate to compute the amount of period by period retirements.</a:t>
            </a:r>
          </a:p>
          <a:p>
            <a:r>
              <a:rPr lang="en-US" sz="2000" dirty="0"/>
              <a:t>Step 5: Use the Solver feature to derive the base level of retirements and the growth rate by setting the closing balance to zero.</a:t>
            </a:r>
          </a:p>
          <a:p>
            <a:endParaRPr lang="en-029" sz="2000" dirty="0"/>
          </a:p>
        </p:txBody>
      </p:sp>
      <p:sp>
        <p:nvSpPr>
          <p:cNvPr id="3" name="Title 2">
            <a:extLst>
              <a:ext uri="{FF2B5EF4-FFF2-40B4-BE49-F238E27FC236}">
                <a16:creationId xmlns:a16="http://schemas.microsoft.com/office/drawing/2014/main" id="{39C052E2-5ABE-4F00-9BA2-558A696868EC}"/>
              </a:ext>
            </a:extLst>
          </p:cNvPr>
          <p:cNvSpPr>
            <a:spLocks noGrp="1"/>
          </p:cNvSpPr>
          <p:nvPr>
            <p:ph type="title"/>
          </p:nvPr>
        </p:nvSpPr>
        <p:spPr/>
        <p:txBody>
          <a:bodyPr/>
          <a:lstStyle/>
          <a:p>
            <a:r>
              <a:rPr lang="en-029" dirty="0"/>
              <a:t>Depreciation Process</a:t>
            </a:r>
          </a:p>
        </p:txBody>
      </p:sp>
    </p:spTree>
    <p:extLst>
      <p:ext uri="{BB962C8B-B14F-4D97-AF65-F5344CB8AC3E}">
        <p14:creationId xmlns:p14="http://schemas.microsoft.com/office/powerpoint/2010/main" val="279321230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text on a white background&#10;&#10;Description generated with very high confidence">
            <a:extLst>
              <a:ext uri="{FF2B5EF4-FFF2-40B4-BE49-F238E27FC236}">
                <a16:creationId xmlns:a16="http://schemas.microsoft.com/office/drawing/2014/main" id="{E261B9C4-E887-4F07-A1BB-3C60540D06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777682"/>
            <a:ext cx="7902575" cy="3885249"/>
          </a:xfrm>
        </p:spPr>
      </p:pic>
      <p:sp>
        <p:nvSpPr>
          <p:cNvPr id="3" name="Title 2">
            <a:extLst>
              <a:ext uri="{FF2B5EF4-FFF2-40B4-BE49-F238E27FC236}">
                <a16:creationId xmlns:a16="http://schemas.microsoft.com/office/drawing/2014/main" id="{5755F8B8-91FB-473E-938D-7789870C5F35}"/>
              </a:ext>
            </a:extLst>
          </p:cNvPr>
          <p:cNvSpPr>
            <a:spLocks noGrp="1"/>
          </p:cNvSpPr>
          <p:nvPr>
            <p:ph type="title"/>
          </p:nvPr>
        </p:nvSpPr>
        <p:spPr/>
        <p:txBody>
          <a:bodyPr>
            <a:normAutofit fontScale="90000"/>
          </a:bodyPr>
          <a:lstStyle/>
          <a:p>
            <a:r>
              <a:rPr lang="en-029" dirty="0"/>
              <a:t>Schedule of Existing Assets with Closing Balance of Zero at End of Life</a:t>
            </a:r>
          </a:p>
        </p:txBody>
      </p:sp>
    </p:spTree>
    <p:extLst>
      <p:ext uri="{BB962C8B-B14F-4D97-AF65-F5344CB8AC3E}">
        <p14:creationId xmlns:p14="http://schemas.microsoft.com/office/powerpoint/2010/main" val="2447373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1698AF-A6C5-4438-89D1-50807DCF3BC6}"/>
              </a:ext>
            </a:extLst>
          </p:cNvPr>
          <p:cNvSpPr>
            <a:spLocks noGrp="1"/>
          </p:cNvSpPr>
          <p:nvPr>
            <p:ph idx="1"/>
          </p:nvPr>
        </p:nvSpPr>
        <p:spPr>
          <a:xfrm>
            <a:off x="628650" y="1415845"/>
            <a:ext cx="7886700" cy="4513317"/>
          </a:xfrm>
        </p:spPr>
        <p:txBody>
          <a:bodyPr vert="horz" lIns="91440" tIns="45720" rIns="91440" bIns="45720" rtlCol="0">
            <a:normAutofit fontScale="92500" lnSpcReduction="10000"/>
          </a:bodyPr>
          <a:lstStyle/>
          <a:p>
            <a:r>
              <a:rPr lang="en-US" sz="2800" dirty="0">
                <a:latin typeface="+mn-lt"/>
                <a:cs typeface="+mn-cs"/>
              </a:rPr>
              <a:t>A company has been growing fast and it cannot keep growing forever, but you don’t really know how long the growth will last.</a:t>
            </a:r>
          </a:p>
          <a:p>
            <a:pPr lvl="1"/>
            <a:r>
              <a:rPr lang="en-US" dirty="0">
                <a:latin typeface="+mn-lt"/>
                <a:cs typeface="+mn-cs"/>
              </a:rPr>
              <a:t>If a company grows fast and its return is greater than its cost of capital, the P/E ratio and the EV/EBITDA ratio can be very high.  Do you really think you can predict the length of time the company will continue to grow.</a:t>
            </a:r>
          </a:p>
          <a:p>
            <a:pPr lvl="1"/>
            <a:r>
              <a:rPr lang="en-US" dirty="0">
                <a:latin typeface="+mn-lt"/>
                <a:cs typeface="+mn-cs"/>
              </a:rPr>
              <a:t>If you claim that you know how fast the company can keep growing you are a fraud.</a:t>
            </a:r>
          </a:p>
          <a:p>
            <a:pPr lvl="1"/>
            <a:r>
              <a:rPr lang="en-US" dirty="0">
                <a:latin typeface="+mn-lt"/>
                <a:cs typeface="+mn-cs"/>
              </a:rPr>
              <a:t>A company has been experiencing high return on invested capital because of low capital spending, but it will eventually have to replace its capital. </a:t>
            </a:r>
          </a:p>
        </p:txBody>
      </p:sp>
      <p:sp>
        <p:nvSpPr>
          <p:cNvPr id="3" name="Title 2">
            <a:extLst>
              <a:ext uri="{FF2B5EF4-FFF2-40B4-BE49-F238E27FC236}">
                <a16:creationId xmlns:a16="http://schemas.microsoft.com/office/drawing/2014/main" id="{ECB91581-C245-40A6-ABE6-39F430421EF6}"/>
              </a:ext>
            </a:extLst>
          </p:cNvPr>
          <p:cNvSpPr>
            <a:spLocks noGrp="1"/>
          </p:cNvSpPr>
          <p:nvPr>
            <p:ph type="title"/>
          </p:nvPr>
        </p:nvSpPr>
        <p:spPr>
          <a:xfrm>
            <a:off x="628650" y="631826"/>
            <a:ext cx="7689440" cy="685698"/>
          </a:xfrm>
        </p:spPr>
        <p:txBody>
          <a:bodyPr vert="horz" lIns="91440" tIns="45720" rIns="91440" bIns="45720" rtlCol="0" anchor="ctr">
            <a:normAutofit/>
          </a:bodyPr>
          <a:lstStyle/>
          <a:p>
            <a:pPr algn="l"/>
            <a:r>
              <a:rPr lang="en-US" dirty="0"/>
              <a:t>Also, What Happens if …</a:t>
            </a:r>
          </a:p>
        </p:txBody>
      </p:sp>
    </p:spTree>
    <p:extLst>
      <p:ext uri="{BB962C8B-B14F-4D97-AF65-F5344CB8AC3E}">
        <p14:creationId xmlns:p14="http://schemas.microsoft.com/office/powerpoint/2010/main" val="348741725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7D4276F6-7982-4FF0-A62A-4A59C9F0CC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58445"/>
            <a:ext cx="7902575" cy="3523722"/>
          </a:xfrm>
        </p:spPr>
      </p:pic>
      <p:sp>
        <p:nvSpPr>
          <p:cNvPr id="3" name="Title 2">
            <a:extLst>
              <a:ext uri="{FF2B5EF4-FFF2-40B4-BE49-F238E27FC236}">
                <a16:creationId xmlns:a16="http://schemas.microsoft.com/office/drawing/2014/main" id="{BE6CFA2C-D359-4D94-AAB4-D16A0838973B}"/>
              </a:ext>
            </a:extLst>
          </p:cNvPr>
          <p:cNvSpPr>
            <a:spLocks noGrp="1"/>
          </p:cNvSpPr>
          <p:nvPr>
            <p:ph type="title"/>
          </p:nvPr>
        </p:nvSpPr>
        <p:spPr/>
        <p:txBody>
          <a:bodyPr/>
          <a:lstStyle/>
          <a:p>
            <a:r>
              <a:rPr lang="en-029" dirty="0"/>
              <a:t>Use of Solver to Find Values</a:t>
            </a:r>
          </a:p>
        </p:txBody>
      </p:sp>
    </p:spTree>
    <p:extLst>
      <p:ext uri="{BB962C8B-B14F-4D97-AF65-F5344CB8AC3E}">
        <p14:creationId xmlns:p14="http://schemas.microsoft.com/office/powerpoint/2010/main" val="12136471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text on a white background&#10;&#10;Description generated with very high confidence">
            <a:extLst>
              <a:ext uri="{FF2B5EF4-FFF2-40B4-BE49-F238E27FC236}">
                <a16:creationId xmlns:a16="http://schemas.microsoft.com/office/drawing/2014/main" id="{F40B1A49-4039-4DB6-9B7A-43C3A14F32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758307"/>
            <a:ext cx="7902575" cy="3923999"/>
          </a:xfrm>
        </p:spPr>
      </p:pic>
      <p:sp>
        <p:nvSpPr>
          <p:cNvPr id="3" name="Title 2">
            <a:extLst>
              <a:ext uri="{FF2B5EF4-FFF2-40B4-BE49-F238E27FC236}">
                <a16:creationId xmlns:a16="http://schemas.microsoft.com/office/drawing/2014/main" id="{585F2F97-59CF-48F4-95D9-CBD5CB9B3930}"/>
              </a:ext>
            </a:extLst>
          </p:cNvPr>
          <p:cNvSpPr>
            <a:spLocks noGrp="1"/>
          </p:cNvSpPr>
          <p:nvPr>
            <p:ph type="title"/>
          </p:nvPr>
        </p:nvSpPr>
        <p:spPr/>
        <p:txBody>
          <a:bodyPr/>
          <a:lstStyle/>
          <a:p>
            <a:r>
              <a:rPr lang="en-029" dirty="0"/>
              <a:t>Setting-up Depreciation Schedule</a:t>
            </a:r>
          </a:p>
        </p:txBody>
      </p:sp>
    </p:spTree>
    <p:extLst>
      <p:ext uri="{BB962C8B-B14F-4D97-AF65-F5344CB8AC3E}">
        <p14:creationId xmlns:p14="http://schemas.microsoft.com/office/powerpoint/2010/main" val="87484968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CE66FD-3495-419A-96BA-1DD139D5B640}"/>
              </a:ext>
            </a:extLst>
          </p:cNvPr>
          <p:cNvPicPr>
            <a:picLocks noGrp="1" noChangeAspect="1"/>
          </p:cNvPicPr>
          <p:nvPr>
            <p:ph idx="1"/>
          </p:nvPr>
        </p:nvPicPr>
        <p:blipFill>
          <a:blip r:embed="rId2"/>
          <a:stretch>
            <a:fillRect/>
          </a:stretch>
        </p:blipFill>
        <p:spPr>
          <a:xfrm>
            <a:off x="628650" y="2113003"/>
            <a:ext cx="7902575" cy="3214606"/>
          </a:xfrm>
          <a:prstGeom prst="rect">
            <a:avLst/>
          </a:prstGeom>
        </p:spPr>
      </p:pic>
      <p:sp>
        <p:nvSpPr>
          <p:cNvPr id="3" name="Title 2">
            <a:extLst>
              <a:ext uri="{FF2B5EF4-FFF2-40B4-BE49-F238E27FC236}">
                <a16:creationId xmlns:a16="http://schemas.microsoft.com/office/drawing/2014/main" id="{8DA8A88A-9A1D-4D97-BA05-E5FBA32287DF}"/>
              </a:ext>
            </a:extLst>
          </p:cNvPr>
          <p:cNvSpPr>
            <a:spLocks noGrp="1"/>
          </p:cNvSpPr>
          <p:nvPr>
            <p:ph type="title"/>
          </p:nvPr>
        </p:nvSpPr>
        <p:spPr/>
        <p:txBody>
          <a:bodyPr>
            <a:normAutofit fontScale="90000"/>
          </a:bodyPr>
          <a:lstStyle/>
          <a:p>
            <a:r>
              <a:rPr lang="en-029" dirty="0"/>
              <a:t>Depreciation Expense from Financial Statements</a:t>
            </a:r>
          </a:p>
        </p:txBody>
      </p:sp>
    </p:spTree>
    <p:extLst>
      <p:ext uri="{BB962C8B-B14F-4D97-AF65-F5344CB8AC3E}">
        <p14:creationId xmlns:p14="http://schemas.microsoft.com/office/powerpoint/2010/main" val="367229931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BB94BD-986F-4EC5-BE5C-753787C623FB}"/>
              </a:ext>
            </a:extLst>
          </p:cNvPr>
          <p:cNvSpPr>
            <a:spLocks noGrp="1"/>
          </p:cNvSpPr>
          <p:nvPr>
            <p:ph idx="1"/>
          </p:nvPr>
        </p:nvSpPr>
        <p:spPr/>
        <p:txBody>
          <a:bodyPr/>
          <a:lstStyle/>
          <a:p>
            <a:r>
              <a:rPr lang="en-029" dirty="0"/>
              <a:t>Surplus Capacity (worse with Capital Intensive Investments)</a:t>
            </a:r>
          </a:p>
          <a:p>
            <a:r>
              <a:rPr lang="en-029" dirty="0"/>
              <a:t>Fashion Going Out of Style and/or Technical Obsolescence</a:t>
            </a:r>
          </a:p>
          <a:p>
            <a:r>
              <a:rPr lang="en-029" dirty="0"/>
              <a:t>Cost Structure Changes from International Competition</a:t>
            </a:r>
          </a:p>
          <a:p>
            <a:r>
              <a:rPr lang="en-029" dirty="0"/>
              <a:t>Price Bubbles from Speculation</a:t>
            </a:r>
          </a:p>
          <a:p>
            <a:r>
              <a:rPr lang="en-029" dirty="0"/>
              <a:t>Forecast May be Really About Projecting Continuing Ability to Earn Economic Rents</a:t>
            </a:r>
          </a:p>
        </p:txBody>
      </p:sp>
      <p:sp>
        <p:nvSpPr>
          <p:cNvPr id="3" name="Title 2">
            <a:extLst>
              <a:ext uri="{FF2B5EF4-FFF2-40B4-BE49-F238E27FC236}">
                <a16:creationId xmlns:a16="http://schemas.microsoft.com/office/drawing/2014/main" id="{5096600F-F19C-4BC7-A979-299BA68A54F9}"/>
              </a:ext>
            </a:extLst>
          </p:cNvPr>
          <p:cNvSpPr>
            <a:spLocks noGrp="1"/>
          </p:cNvSpPr>
          <p:nvPr>
            <p:ph type="title"/>
          </p:nvPr>
        </p:nvSpPr>
        <p:spPr/>
        <p:txBody>
          <a:bodyPr>
            <a:normAutofit fontScale="90000"/>
          </a:bodyPr>
          <a:lstStyle/>
          <a:p>
            <a:r>
              <a:rPr lang="en-029" dirty="0"/>
              <a:t>Difficulty in Classifying Assumptions and Risks</a:t>
            </a:r>
          </a:p>
        </p:txBody>
      </p:sp>
    </p:spTree>
    <p:extLst>
      <p:ext uri="{BB962C8B-B14F-4D97-AF65-F5344CB8AC3E}">
        <p14:creationId xmlns:p14="http://schemas.microsoft.com/office/powerpoint/2010/main" val="3886196181"/>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85DE7B-860B-4B94-9F09-C8CA7F122A0B}"/>
              </a:ext>
            </a:extLst>
          </p:cNvPr>
          <p:cNvSpPr>
            <a:spLocks noGrp="1"/>
          </p:cNvSpPr>
          <p:nvPr>
            <p:ph idx="1"/>
          </p:nvPr>
        </p:nvSpPr>
        <p:spPr/>
        <p:txBody>
          <a:bodyPr>
            <a:normAutofit/>
          </a:bodyPr>
          <a:lstStyle/>
          <a:p>
            <a:r>
              <a:rPr lang="en-US" dirty="0"/>
              <a:t>According the McKinsey: Many forecasters assume that the rate of return on new invested capital equals the cost of capital in the continuing value period, but that the company will earn returns exceeding the cost of capital during the explicit forecast period. </a:t>
            </a:r>
          </a:p>
        </p:txBody>
      </p:sp>
      <p:sp>
        <p:nvSpPr>
          <p:cNvPr id="3" name="Title 2">
            <a:extLst>
              <a:ext uri="{FF2B5EF4-FFF2-40B4-BE49-F238E27FC236}">
                <a16:creationId xmlns:a16="http://schemas.microsoft.com/office/drawing/2014/main" id="{3AE88FFE-54BC-4E96-AA1A-CB424EA67445}"/>
              </a:ext>
            </a:extLst>
          </p:cNvPr>
          <p:cNvSpPr>
            <a:spLocks noGrp="1"/>
          </p:cNvSpPr>
          <p:nvPr>
            <p:ph type="title"/>
          </p:nvPr>
        </p:nvSpPr>
        <p:spPr/>
        <p:txBody>
          <a:bodyPr/>
          <a:lstStyle/>
          <a:p>
            <a:r>
              <a:rPr lang="en-US" dirty="0"/>
              <a:t>Crazy Idea that ROIC = WACC in Long Run</a:t>
            </a:r>
          </a:p>
        </p:txBody>
      </p:sp>
    </p:spTree>
    <p:extLst>
      <p:ext uri="{BB962C8B-B14F-4D97-AF65-F5344CB8AC3E}">
        <p14:creationId xmlns:p14="http://schemas.microsoft.com/office/powerpoint/2010/main" val="786892623"/>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7DCD36-DAE2-461A-8387-DE08CA3FB283}"/>
              </a:ext>
            </a:extLst>
          </p:cNvPr>
          <p:cNvSpPr>
            <a:spLocks noGrp="1"/>
          </p:cNvSpPr>
          <p:nvPr>
            <p:ph idx="1"/>
          </p:nvPr>
        </p:nvSpPr>
        <p:spPr/>
        <p:txBody>
          <a:bodyPr/>
          <a:lstStyle/>
          <a:p>
            <a:r>
              <a:rPr lang="en-US" dirty="0"/>
              <a:t>First, Nominal or Real Growth – Inflation Rates over time.</a:t>
            </a:r>
          </a:p>
          <a:p>
            <a:endParaRPr lang="en-US" dirty="0"/>
          </a:p>
        </p:txBody>
      </p:sp>
      <p:sp>
        <p:nvSpPr>
          <p:cNvPr id="3" name="Title 2">
            <a:extLst>
              <a:ext uri="{FF2B5EF4-FFF2-40B4-BE49-F238E27FC236}">
                <a16:creationId xmlns:a16="http://schemas.microsoft.com/office/drawing/2014/main" id="{321DAC7C-B09B-4256-ACBF-E9385730DAD7}"/>
              </a:ext>
            </a:extLst>
          </p:cNvPr>
          <p:cNvSpPr>
            <a:spLocks noGrp="1"/>
          </p:cNvSpPr>
          <p:nvPr>
            <p:ph type="title"/>
          </p:nvPr>
        </p:nvSpPr>
        <p:spPr/>
        <p:txBody>
          <a:bodyPr/>
          <a:lstStyle/>
          <a:p>
            <a:r>
              <a:rPr lang="en-US" dirty="0"/>
              <a:t>Now Look at Growth a Little More</a:t>
            </a:r>
          </a:p>
        </p:txBody>
      </p:sp>
      <p:pic>
        <p:nvPicPr>
          <p:cNvPr id="5" name="Picture 4">
            <a:extLst>
              <a:ext uri="{FF2B5EF4-FFF2-40B4-BE49-F238E27FC236}">
                <a16:creationId xmlns:a16="http://schemas.microsoft.com/office/drawing/2014/main" id="{E66A916D-567E-47E4-AE62-8976477B8F9A}"/>
              </a:ext>
            </a:extLst>
          </p:cNvPr>
          <p:cNvPicPr>
            <a:picLocks noChangeAspect="1"/>
          </p:cNvPicPr>
          <p:nvPr/>
        </p:nvPicPr>
        <p:blipFill>
          <a:blip r:embed="rId2"/>
          <a:stretch>
            <a:fillRect/>
          </a:stretch>
        </p:blipFill>
        <p:spPr>
          <a:xfrm>
            <a:off x="114149" y="2355905"/>
            <a:ext cx="4636640" cy="2186384"/>
          </a:xfrm>
          <a:prstGeom prst="rect">
            <a:avLst/>
          </a:prstGeom>
        </p:spPr>
      </p:pic>
      <p:pic>
        <p:nvPicPr>
          <p:cNvPr id="6" name="Picture 5">
            <a:extLst>
              <a:ext uri="{FF2B5EF4-FFF2-40B4-BE49-F238E27FC236}">
                <a16:creationId xmlns:a16="http://schemas.microsoft.com/office/drawing/2014/main" id="{94AA6FEF-3622-4071-A07E-266618C84AA0}"/>
              </a:ext>
            </a:extLst>
          </p:cNvPr>
          <p:cNvPicPr>
            <a:picLocks noChangeAspect="1"/>
          </p:cNvPicPr>
          <p:nvPr/>
        </p:nvPicPr>
        <p:blipFill>
          <a:blip r:embed="rId3"/>
          <a:stretch>
            <a:fillRect/>
          </a:stretch>
        </p:blipFill>
        <p:spPr>
          <a:xfrm>
            <a:off x="4370112" y="2355905"/>
            <a:ext cx="4675647" cy="2186385"/>
          </a:xfrm>
          <a:prstGeom prst="rect">
            <a:avLst/>
          </a:prstGeom>
        </p:spPr>
      </p:pic>
      <p:pic>
        <p:nvPicPr>
          <p:cNvPr id="7" name="Picture 6">
            <a:extLst>
              <a:ext uri="{FF2B5EF4-FFF2-40B4-BE49-F238E27FC236}">
                <a16:creationId xmlns:a16="http://schemas.microsoft.com/office/drawing/2014/main" id="{3C3E1BF5-B845-4B3B-A9FA-0CCB40F2A807}"/>
              </a:ext>
            </a:extLst>
          </p:cNvPr>
          <p:cNvPicPr>
            <a:picLocks noChangeAspect="1"/>
          </p:cNvPicPr>
          <p:nvPr/>
        </p:nvPicPr>
        <p:blipFill>
          <a:blip r:embed="rId4"/>
          <a:stretch>
            <a:fillRect/>
          </a:stretch>
        </p:blipFill>
        <p:spPr>
          <a:xfrm>
            <a:off x="772311" y="4662565"/>
            <a:ext cx="7743039" cy="2195435"/>
          </a:xfrm>
          <a:prstGeom prst="rect">
            <a:avLst/>
          </a:prstGeom>
        </p:spPr>
      </p:pic>
    </p:spTree>
    <p:extLst>
      <p:ext uri="{BB962C8B-B14F-4D97-AF65-F5344CB8AC3E}">
        <p14:creationId xmlns:p14="http://schemas.microsoft.com/office/powerpoint/2010/main" val="316932775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3FAC85-D825-45D3-8FD2-8285D15694A9}"/>
              </a:ext>
            </a:extLst>
          </p:cNvPr>
          <p:cNvSpPr>
            <a:spLocks noGrp="1"/>
          </p:cNvSpPr>
          <p:nvPr>
            <p:ph idx="1"/>
          </p:nvPr>
        </p:nvSpPr>
        <p:spPr/>
        <p:txBody>
          <a:bodyPr/>
          <a:lstStyle/>
          <a:p>
            <a:r>
              <a:rPr lang="en-US" dirty="0"/>
              <a:t>You can compute population growth for the US and the World</a:t>
            </a:r>
          </a:p>
          <a:p>
            <a:endParaRPr lang="en-US" dirty="0"/>
          </a:p>
        </p:txBody>
      </p:sp>
      <p:sp>
        <p:nvSpPr>
          <p:cNvPr id="3" name="Title 2">
            <a:extLst>
              <a:ext uri="{FF2B5EF4-FFF2-40B4-BE49-F238E27FC236}">
                <a16:creationId xmlns:a16="http://schemas.microsoft.com/office/drawing/2014/main" id="{6FCE32EC-7446-442E-99CC-E8DD8FE2DA2E}"/>
              </a:ext>
            </a:extLst>
          </p:cNvPr>
          <p:cNvSpPr>
            <a:spLocks noGrp="1"/>
          </p:cNvSpPr>
          <p:nvPr>
            <p:ph type="title"/>
          </p:nvPr>
        </p:nvSpPr>
        <p:spPr/>
        <p:txBody>
          <a:bodyPr>
            <a:normAutofit fontScale="90000"/>
          </a:bodyPr>
          <a:lstStyle/>
          <a:p>
            <a:r>
              <a:rPr lang="en-US" dirty="0"/>
              <a:t>Now Move to Population – Some Industries Grow by Inflation and Population Like Beer</a:t>
            </a:r>
          </a:p>
        </p:txBody>
      </p:sp>
      <p:pic>
        <p:nvPicPr>
          <p:cNvPr id="5" name="Picture 4">
            <a:extLst>
              <a:ext uri="{FF2B5EF4-FFF2-40B4-BE49-F238E27FC236}">
                <a16:creationId xmlns:a16="http://schemas.microsoft.com/office/drawing/2014/main" id="{0233E8F8-332C-4215-B14C-436DA58A0AE0}"/>
              </a:ext>
            </a:extLst>
          </p:cNvPr>
          <p:cNvPicPr>
            <a:picLocks noChangeAspect="1"/>
          </p:cNvPicPr>
          <p:nvPr/>
        </p:nvPicPr>
        <p:blipFill>
          <a:blip r:embed="rId2"/>
          <a:stretch>
            <a:fillRect/>
          </a:stretch>
        </p:blipFill>
        <p:spPr>
          <a:xfrm>
            <a:off x="410190" y="2293752"/>
            <a:ext cx="7902608" cy="2270495"/>
          </a:xfrm>
          <a:prstGeom prst="rect">
            <a:avLst/>
          </a:prstGeom>
        </p:spPr>
      </p:pic>
      <p:pic>
        <p:nvPicPr>
          <p:cNvPr id="6" name="Picture 5">
            <a:extLst>
              <a:ext uri="{FF2B5EF4-FFF2-40B4-BE49-F238E27FC236}">
                <a16:creationId xmlns:a16="http://schemas.microsoft.com/office/drawing/2014/main" id="{920238B8-2CD8-4886-B2E4-D2F6762CCF78}"/>
              </a:ext>
            </a:extLst>
          </p:cNvPr>
          <p:cNvPicPr>
            <a:picLocks noChangeAspect="1"/>
          </p:cNvPicPr>
          <p:nvPr/>
        </p:nvPicPr>
        <p:blipFill>
          <a:blip r:embed="rId3"/>
          <a:stretch>
            <a:fillRect/>
          </a:stretch>
        </p:blipFill>
        <p:spPr>
          <a:xfrm>
            <a:off x="392980" y="4615042"/>
            <a:ext cx="7902608" cy="2242958"/>
          </a:xfrm>
          <a:prstGeom prst="rect">
            <a:avLst/>
          </a:prstGeom>
        </p:spPr>
      </p:pic>
    </p:spTree>
    <p:extLst>
      <p:ext uri="{BB962C8B-B14F-4D97-AF65-F5344CB8AC3E}">
        <p14:creationId xmlns:p14="http://schemas.microsoft.com/office/powerpoint/2010/main" val="1565331543"/>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6389C0-5AB8-4E71-82D4-55AA7045CFDD}"/>
              </a:ext>
            </a:extLst>
          </p:cNvPr>
          <p:cNvSpPr>
            <a:spLocks noGrp="1"/>
          </p:cNvSpPr>
          <p:nvPr>
            <p:ph idx="1"/>
          </p:nvPr>
        </p:nvSpPr>
        <p:spPr/>
        <p:txBody>
          <a:bodyPr/>
          <a:lstStyle/>
          <a:p>
            <a:r>
              <a:rPr lang="en-US" dirty="0"/>
              <a:t>The graphs show real and nominal GNP, GDP and Consumption for the U.S.</a:t>
            </a:r>
          </a:p>
          <a:p>
            <a:endParaRPr lang="en-US" dirty="0"/>
          </a:p>
        </p:txBody>
      </p:sp>
      <p:sp>
        <p:nvSpPr>
          <p:cNvPr id="3" name="Title 2">
            <a:extLst>
              <a:ext uri="{FF2B5EF4-FFF2-40B4-BE49-F238E27FC236}">
                <a16:creationId xmlns:a16="http://schemas.microsoft.com/office/drawing/2014/main" id="{DD6F28E9-FF1C-49EC-8D6B-14B5CB3D87D8}"/>
              </a:ext>
            </a:extLst>
          </p:cNvPr>
          <p:cNvSpPr>
            <a:spLocks noGrp="1"/>
          </p:cNvSpPr>
          <p:nvPr>
            <p:ph type="title"/>
          </p:nvPr>
        </p:nvSpPr>
        <p:spPr/>
        <p:txBody>
          <a:bodyPr>
            <a:normAutofit fontScale="90000"/>
          </a:bodyPr>
          <a:lstStyle/>
          <a:p>
            <a:r>
              <a:rPr lang="en-US" dirty="0"/>
              <a:t>Think About the Long-term Growth Prospects of Amazon – Look at GDP and Consumption</a:t>
            </a:r>
          </a:p>
        </p:txBody>
      </p:sp>
      <p:pic>
        <p:nvPicPr>
          <p:cNvPr id="5" name="Picture 4">
            <a:extLst>
              <a:ext uri="{FF2B5EF4-FFF2-40B4-BE49-F238E27FC236}">
                <a16:creationId xmlns:a16="http://schemas.microsoft.com/office/drawing/2014/main" id="{F66C965B-F7C0-463B-A381-311C7911F544}"/>
              </a:ext>
            </a:extLst>
          </p:cNvPr>
          <p:cNvPicPr>
            <a:picLocks noChangeAspect="1"/>
          </p:cNvPicPr>
          <p:nvPr/>
        </p:nvPicPr>
        <p:blipFill>
          <a:blip r:embed="rId2"/>
          <a:stretch>
            <a:fillRect/>
          </a:stretch>
        </p:blipFill>
        <p:spPr>
          <a:xfrm>
            <a:off x="201335" y="2422025"/>
            <a:ext cx="3816992" cy="1807435"/>
          </a:xfrm>
          <a:prstGeom prst="rect">
            <a:avLst/>
          </a:prstGeom>
        </p:spPr>
      </p:pic>
      <p:pic>
        <p:nvPicPr>
          <p:cNvPr id="6" name="Picture 5">
            <a:extLst>
              <a:ext uri="{FF2B5EF4-FFF2-40B4-BE49-F238E27FC236}">
                <a16:creationId xmlns:a16="http://schemas.microsoft.com/office/drawing/2014/main" id="{61E6E0C0-CFFD-461E-A663-5A17D3F3C714}"/>
              </a:ext>
            </a:extLst>
          </p:cNvPr>
          <p:cNvPicPr>
            <a:picLocks noChangeAspect="1"/>
          </p:cNvPicPr>
          <p:nvPr/>
        </p:nvPicPr>
        <p:blipFill>
          <a:blip r:embed="rId3"/>
          <a:stretch>
            <a:fillRect/>
          </a:stretch>
        </p:blipFill>
        <p:spPr>
          <a:xfrm>
            <a:off x="0" y="4444961"/>
            <a:ext cx="4018327" cy="1882570"/>
          </a:xfrm>
          <a:prstGeom prst="rect">
            <a:avLst/>
          </a:prstGeom>
        </p:spPr>
      </p:pic>
      <p:pic>
        <p:nvPicPr>
          <p:cNvPr id="7" name="Picture 6">
            <a:extLst>
              <a:ext uri="{FF2B5EF4-FFF2-40B4-BE49-F238E27FC236}">
                <a16:creationId xmlns:a16="http://schemas.microsoft.com/office/drawing/2014/main" id="{532D663D-36E0-4D46-A568-C88B0AF44EC0}"/>
              </a:ext>
            </a:extLst>
          </p:cNvPr>
          <p:cNvPicPr>
            <a:picLocks noChangeAspect="1"/>
          </p:cNvPicPr>
          <p:nvPr/>
        </p:nvPicPr>
        <p:blipFill>
          <a:blip r:embed="rId4"/>
          <a:stretch>
            <a:fillRect/>
          </a:stretch>
        </p:blipFill>
        <p:spPr>
          <a:xfrm>
            <a:off x="4151681" y="4670888"/>
            <a:ext cx="4664803" cy="1305766"/>
          </a:xfrm>
          <a:prstGeom prst="rect">
            <a:avLst/>
          </a:prstGeom>
        </p:spPr>
      </p:pic>
      <p:pic>
        <p:nvPicPr>
          <p:cNvPr id="8" name="Picture 7">
            <a:extLst>
              <a:ext uri="{FF2B5EF4-FFF2-40B4-BE49-F238E27FC236}">
                <a16:creationId xmlns:a16="http://schemas.microsoft.com/office/drawing/2014/main" id="{208B9672-E695-4B0D-9970-D7889EA5A107}"/>
              </a:ext>
            </a:extLst>
          </p:cNvPr>
          <p:cNvPicPr>
            <a:picLocks noChangeAspect="1"/>
          </p:cNvPicPr>
          <p:nvPr/>
        </p:nvPicPr>
        <p:blipFill>
          <a:blip r:embed="rId5"/>
          <a:stretch>
            <a:fillRect/>
          </a:stretch>
        </p:blipFill>
        <p:spPr>
          <a:xfrm>
            <a:off x="4151681" y="2393442"/>
            <a:ext cx="4664803" cy="2173751"/>
          </a:xfrm>
          <a:prstGeom prst="rect">
            <a:avLst/>
          </a:prstGeom>
        </p:spPr>
      </p:pic>
    </p:spTree>
    <p:extLst>
      <p:ext uri="{BB962C8B-B14F-4D97-AF65-F5344CB8AC3E}">
        <p14:creationId xmlns:p14="http://schemas.microsoft.com/office/powerpoint/2010/main" val="3034740779"/>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FA4920-C4B2-4F51-AC0C-6E427377F070}"/>
              </a:ext>
            </a:extLst>
          </p:cNvPr>
          <p:cNvSpPr>
            <a:spLocks noGrp="1"/>
          </p:cNvSpPr>
          <p:nvPr>
            <p:ph idx="1"/>
          </p:nvPr>
        </p:nvSpPr>
        <p:spPr/>
        <p:txBody>
          <a:bodyPr/>
          <a:lstStyle/>
          <a:p>
            <a:r>
              <a:rPr lang="en-US" dirty="0"/>
              <a:t>Conclusion depends on starting point assumption.</a:t>
            </a:r>
          </a:p>
          <a:p>
            <a:endParaRPr lang="en-US" dirty="0"/>
          </a:p>
        </p:txBody>
      </p:sp>
      <p:sp>
        <p:nvSpPr>
          <p:cNvPr id="3" name="Title 2">
            <a:extLst>
              <a:ext uri="{FF2B5EF4-FFF2-40B4-BE49-F238E27FC236}">
                <a16:creationId xmlns:a16="http://schemas.microsoft.com/office/drawing/2014/main" id="{59B2E110-C894-4A0E-86B3-EAC7BC4B5C5F}"/>
              </a:ext>
            </a:extLst>
          </p:cNvPr>
          <p:cNvSpPr>
            <a:spLocks noGrp="1"/>
          </p:cNvSpPr>
          <p:nvPr>
            <p:ph type="title"/>
          </p:nvPr>
        </p:nvSpPr>
        <p:spPr/>
        <p:txBody>
          <a:bodyPr>
            <a:normAutofit fontScale="90000"/>
          </a:bodyPr>
          <a:lstStyle/>
          <a:p>
            <a:r>
              <a:rPr lang="en-US" dirty="0"/>
              <a:t>Consumption and S&amp;P 500 in Real and Nominal Terms</a:t>
            </a:r>
          </a:p>
        </p:txBody>
      </p:sp>
      <p:pic>
        <p:nvPicPr>
          <p:cNvPr id="5" name="Picture 4">
            <a:extLst>
              <a:ext uri="{FF2B5EF4-FFF2-40B4-BE49-F238E27FC236}">
                <a16:creationId xmlns:a16="http://schemas.microsoft.com/office/drawing/2014/main" id="{18856E4A-B3C9-49D9-8168-F69D9FB2ECD2}"/>
              </a:ext>
            </a:extLst>
          </p:cNvPr>
          <p:cNvPicPr>
            <a:picLocks noChangeAspect="1"/>
          </p:cNvPicPr>
          <p:nvPr/>
        </p:nvPicPr>
        <p:blipFill>
          <a:blip r:embed="rId2"/>
          <a:stretch>
            <a:fillRect/>
          </a:stretch>
        </p:blipFill>
        <p:spPr>
          <a:xfrm>
            <a:off x="184559" y="2994870"/>
            <a:ext cx="4526911" cy="2130311"/>
          </a:xfrm>
          <a:prstGeom prst="rect">
            <a:avLst/>
          </a:prstGeom>
        </p:spPr>
      </p:pic>
      <p:pic>
        <p:nvPicPr>
          <p:cNvPr id="6" name="Picture 5">
            <a:extLst>
              <a:ext uri="{FF2B5EF4-FFF2-40B4-BE49-F238E27FC236}">
                <a16:creationId xmlns:a16="http://schemas.microsoft.com/office/drawing/2014/main" id="{E1D7B60B-1CEB-420B-AD1F-79797D7DCB90}"/>
              </a:ext>
            </a:extLst>
          </p:cNvPr>
          <p:cNvPicPr>
            <a:picLocks noChangeAspect="1"/>
          </p:cNvPicPr>
          <p:nvPr/>
        </p:nvPicPr>
        <p:blipFill>
          <a:blip r:embed="rId3"/>
          <a:stretch>
            <a:fillRect/>
          </a:stretch>
        </p:blipFill>
        <p:spPr>
          <a:xfrm>
            <a:off x="4749839" y="2999550"/>
            <a:ext cx="4394161" cy="2125631"/>
          </a:xfrm>
          <a:prstGeom prst="rect">
            <a:avLst/>
          </a:prstGeom>
        </p:spPr>
      </p:pic>
    </p:spTree>
    <p:extLst>
      <p:ext uri="{BB962C8B-B14F-4D97-AF65-F5344CB8AC3E}">
        <p14:creationId xmlns:p14="http://schemas.microsoft.com/office/powerpoint/2010/main" val="53170394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2FE548-572A-48B7-A0AA-6B6DF0A54DFC}"/>
              </a:ext>
            </a:extLst>
          </p:cNvPr>
          <p:cNvSpPr>
            <a:spLocks noGrp="1"/>
          </p:cNvSpPr>
          <p:nvPr>
            <p:ph idx="1"/>
          </p:nvPr>
        </p:nvSpPr>
        <p:spPr/>
        <p:txBody>
          <a:bodyPr/>
          <a:lstStyle/>
          <a:p>
            <a:r>
              <a:rPr lang="en-US" dirty="0"/>
              <a:t>Can the growth continue after you get very big</a:t>
            </a:r>
          </a:p>
          <a:p>
            <a:endParaRPr lang="en-US" dirty="0"/>
          </a:p>
        </p:txBody>
      </p:sp>
      <p:sp>
        <p:nvSpPr>
          <p:cNvPr id="3" name="Title 2">
            <a:extLst>
              <a:ext uri="{FF2B5EF4-FFF2-40B4-BE49-F238E27FC236}">
                <a16:creationId xmlns:a16="http://schemas.microsoft.com/office/drawing/2014/main" id="{34102420-9533-43D6-BB89-6C546AD8CD70}"/>
              </a:ext>
            </a:extLst>
          </p:cNvPr>
          <p:cNvSpPr>
            <a:spLocks noGrp="1"/>
          </p:cNvSpPr>
          <p:nvPr>
            <p:ph type="title"/>
          </p:nvPr>
        </p:nvSpPr>
        <p:spPr/>
        <p:txBody>
          <a:bodyPr>
            <a:normAutofit fontScale="90000"/>
          </a:bodyPr>
          <a:lstStyle/>
          <a:p>
            <a:r>
              <a:rPr lang="en-US" dirty="0"/>
              <a:t>Now Return to Amazon – Returns and Growth</a:t>
            </a:r>
          </a:p>
        </p:txBody>
      </p:sp>
      <p:pic>
        <p:nvPicPr>
          <p:cNvPr id="5" name="Picture 4">
            <a:extLst>
              <a:ext uri="{FF2B5EF4-FFF2-40B4-BE49-F238E27FC236}">
                <a16:creationId xmlns:a16="http://schemas.microsoft.com/office/drawing/2014/main" id="{7F6F9371-360F-4CF7-A85D-0DDA9A2B2658}"/>
              </a:ext>
            </a:extLst>
          </p:cNvPr>
          <p:cNvPicPr>
            <a:picLocks noChangeAspect="1"/>
          </p:cNvPicPr>
          <p:nvPr/>
        </p:nvPicPr>
        <p:blipFill>
          <a:blip r:embed="rId2"/>
          <a:stretch>
            <a:fillRect/>
          </a:stretch>
        </p:blipFill>
        <p:spPr>
          <a:xfrm>
            <a:off x="394283" y="2508307"/>
            <a:ext cx="8330347" cy="3169621"/>
          </a:xfrm>
          <a:prstGeom prst="rect">
            <a:avLst/>
          </a:prstGeom>
        </p:spPr>
      </p:pic>
    </p:spTree>
    <p:extLst>
      <p:ext uri="{BB962C8B-B14F-4D97-AF65-F5344CB8AC3E}">
        <p14:creationId xmlns:p14="http://schemas.microsoft.com/office/powerpoint/2010/main" val="439657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9C80D8-8279-4451-99E3-336DAE0AD7CA}"/>
              </a:ext>
            </a:extLst>
          </p:cNvPr>
          <p:cNvSpPr>
            <a:spLocks noGrp="1"/>
          </p:cNvSpPr>
          <p:nvPr>
            <p:ph idx="1"/>
          </p:nvPr>
        </p:nvSpPr>
        <p:spPr/>
        <p:txBody>
          <a:bodyPr>
            <a:normAutofit fontScale="85000" lnSpcReduction="20000"/>
          </a:bodyPr>
          <a:lstStyle/>
          <a:p>
            <a:r>
              <a:rPr lang="en-US" dirty="0"/>
              <a:t>The new economy concepts were that real options could be created if a company gains scale.  These ideas were laughed at. But after 20 years, maybe some of the ideas were not so silly.</a:t>
            </a:r>
          </a:p>
          <a:p>
            <a:r>
              <a:rPr lang="en-US" dirty="0"/>
              <a:t>For example, “the extraordinarily high anticipated profits represented by stock prices during the Internet bubble never materialized, because there was no ‘new economy.’”</a:t>
            </a:r>
          </a:p>
          <a:p>
            <a:endParaRPr lang="en-US" dirty="0"/>
          </a:p>
          <a:p>
            <a:r>
              <a:rPr lang="en-US" dirty="0"/>
              <a:t>Get data from the comprehensive stock price file.</a:t>
            </a:r>
          </a:p>
          <a:p>
            <a:r>
              <a:rPr lang="en-US" dirty="0"/>
              <a:t>The real thing that happened during the dot.com bubble was with telecom companies</a:t>
            </a:r>
          </a:p>
          <a:p>
            <a:r>
              <a:rPr lang="en-US" dirty="0"/>
              <a:t>Use Amazon, Priceline, Pay Pal, EBAY</a:t>
            </a:r>
          </a:p>
        </p:txBody>
      </p:sp>
      <p:sp>
        <p:nvSpPr>
          <p:cNvPr id="3" name="Title 2">
            <a:extLst>
              <a:ext uri="{FF2B5EF4-FFF2-40B4-BE49-F238E27FC236}">
                <a16:creationId xmlns:a16="http://schemas.microsoft.com/office/drawing/2014/main" id="{BF5ACC69-2062-4AA9-929B-2F250D952639}"/>
              </a:ext>
            </a:extLst>
          </p:cNvPr>
          <p:cNvSpPr>
            <a:spLocks noGrp="1"/>
          </p:cNvSpPr>
          <p:nvPr>
            <p:ph type="title"/>
          </p:nvPr>
        </p:nvSpPr>
        <p:spPr/>
        <p:txBody>
          <a:bodyPr>
            <a:normAutofit fontScale="90000"/>
          </a:bodyPr>
          <a:lstStyle/>
          <a:p>
            <a:r>
              <a:rPr lang="en-US" dirty="0"/>
              <a:t>Were the “New Economy” Ideas Not So Stupid</a:t>
            </a:r>
          </a:p>
        </p:txBody>
      </p:sp>
    </p:spTree>
    <p:extLst>
      <p:ext uri="{BB962C8B-B14F-4D97-AF65-F5344CB8AC3E}">
        <p14:creationId xmlns:p14="http://schemas.microsoft.com/office/powerpoint/2010/main" val="3914775240"/>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DF5DBC-5157-4BA4-A86A-1B5B79AE241A}"/>
              </a:ext>
            </a:extLst>
          </p:cNvPr>
          <p:cNvSpPr>
            <a:spLocks noGrp="1"/>
          </p:cNvSpPr>
          <p:nvPr>
            <p:ph idx="1"/>
          </p:nvPr>
        </p:nvSpPr>
        <p:spPr/>
        <p:txBody>
          <a:bodyPr/>
          <a:lstStyle/>
          <a:p>
            <a:r>
              <a:rPr lang="en-US" dirty="0"/>
              <a:t>Note just how much money high growth represents – USD 1 Trillion</a:t>
            </a:r>
          </a:p>
          <a:p>
            <a:endParaRPr lang="en-US" dirty="0"/>
          </a:p>
        </p:txBody>
      </p:sp>
      <p:sp>
        <p:nvSpPr>
          <p:cNvPr id="3" name="Title 2">
            <a:extLst>
              <a:ext uri="{FF2B5EF4-FFF2-40B4-BE49-F238E27FC236}">
                <a16:creationId xmlns:a16="http://schemas.microsoft.com/office/drawing/2014/main" id="{B2EC9CE6-67DE-4459-B3F5-7B1CDA8270EF}"/>
              </a:ext>
            </a:extLst>
          </p:cNvPr>
          <p:cNvSpPr>
            <a:spLocks noGrp="1"/>
          </p:cNvSpPr>
          <p:nvPr>
            <p:ph type="title"/>
          </p:nvPr>
        </p:nvSpPr>
        <p:spPr/>
        <p:txBody>
          <a:bodyPr>
            <a:normAutofit fontScale="90000"/>
          </a:bodyPr>
          <a:lstStyle/>
          <a:p>
            <a:r>
              <a:rPr lang="en-US" dirty="0"/>
              <a:t>Amazon Revenues in 5 Years Assuming EPS Growth = Revenue Growth</a:t>
            </a:r>
          </a:p>
        </p:txBody>
      </p:sp>
      <p:pic>
        <p:nvPicPr>
          <p:cNvPr id="5" name="Picture 4">
            <a:extLst>
              <a:ext uri="{FF2B5EF4-FFF2-40B4-BE49-F238E27FC236}">
                <a16:creationId xmlns:a16="http://schemas.microsoft.com/office/drawing/2014/main" id="{B55B5464-98A5-408E-9970-F58D6D8904EE}"/>
              </a:ext>
            </a:extLst>
          </p:cNvPr>
          <p:cNvPicPr>
            <a:picLocks noChangeAspect="1"/>
          </p:cNvPicPr>
          <p:nvPr/>
        </p:nvPicPr>
        <p:blipFill>
          <a:blip r:embed="rId2"/>
          <a:stretch>
            <a:fillRect/>
          </a:stretch>
        </p:blipFill>
        <p:spPr>
          <a:xfrm>
            <a:off x="1929161" y="2663854"/>
            <a:ext cx="4295775" cy="3124200"/>
          </a:xfrm>
          <a:prstGeom prst="rect">
            <a:avLst/>
          </a:prstGeom>
        </p:spPr>
      </p:pic>
    </p:spTree>
    <p:extLst>
      <p:ext uri="{BB962C8B-B14F-4D97-AF65-F5344CB8AC3E}">
        <p14:creationId xmlns:p14="http://schemas.microsoft.com/office/powerpoint/2010/main" val="3412406997"/>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32663A-91A1-4E89-9173-288BF4E395F2}"/>
              </a:ext>
            </a:extLst>
          </p:cNvPr>
          <p:cNvSpPr>
            <a:spLocks noGrp="1"/>
          </p:cNvSpPr>
          <p:nvPr>
            <p:ph idx="1"/>
          </p:nvPr>
        </p:nvSpPr>
        <p:spPr/>
        <p:txBody>
          <a:bodyPr/>
          <a:lstStyle/>
          <a:p>
            <a:r>
              <a:rPr lang="en-US" dirty="0"/>
              <a:t>Somebody has to lose if Amazon gets the gain, will they compete effectively?</a:t>
            </a:r>
          </a:p>
          <a:p>
            <a:endParaRPr lang="en-US" dirty="0"/>
          </a:p>
          <a:p>
            <a:endParaRPr lang="en-US" dirty="0"/>
          </a:p>
        </p:txBody>
      </p:sp>
      <p:sp>
        <p:nvSpPr>
          <p:cNvPr id="3" name="Title 2">
            <a:extLst>
              <a:ext uri="{FF2B5EF4-FFF2-40B4-BE49-F238E27FC236}">
                <a16:creationId xmlns:a16="http://schemas.microsoft.com/office/drawing/2014/main" id="{005C8C57-FF57-48E8-A47D-6D28B34419E8}"/>
              </a:ext>
            </a:extLst>
          </p:cNvPr>
          <p:cNvSpPr>
            <a:spLocks noGrp="1"/>
          </p:cNvSpPr>
          <p:nvPr>
            <p:ph type="title"/>
          </p:nvPr>
        </p:nvSpPr>
        <p:spPr/>
        <p:txBody>
          <a:bodyPr/>
          <a:lstStyle/>
          <a:p>
            <a:r>
              <a:rPr lang="en-US" dirty="0"/>
              <a:t>Compare Assumption to Walmart</a:t>
            </a:r>
          </a:p>
        </p:txBody>
      </p:sp>
      <p:pic>
        <p:nvPicPr>
          <p:cNvPr id="5" name="Picture 4">
            <a:extLst>
              <a:ext uri="{FF2B5EF4-FFF2-40B4-BE49-F238E27FC236}">
                <a16:creationId xmlns:a16="http://schemas.microsoft.com/office/drawing/2014/main" id="{EDFBA100-C8F9-4370-9EE8-9B6EA0A0E36F}"/>
              </a:ext>
            </a:extLst>
          </p:cNvPr>
          <p:cNvPicPr>
            <a:picLocks noChangeAspect="1"/>
          </p:cNvPicPr>
          <p:nvPr/>
        </p:nvPicPr>
        <p:blipFill>
          <a:blip r:embed="rId2"/>
          <a:stretch>
            <a:fillRect/>
          </a:stretch>
        </p:blipFill>
        <p:spPr>
          <a:xfrm>
            <a:off x="205115" y="2751588"/>
            <a:ext cx="8733769" cy="3229762"/>
          </a:xfrm>
          <a:prstGeom prst="rect">
            <a:avLst/>
          </a:prstGeom>
        </p:spPr>
      </p:pic>
    </p:spTree>
    <p:extLst>
      <p:ext uri="{BB962C8B-B14F-4D97-AF65-F5344CB8AC3E}">
        <p14:creationId xmlns:p14="http://schemas.microsoft.com/office/powerpoint/2010/main" val="381893820"/>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321733"/>
            <a:ext cx="8680116"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87AF6D-679E-4E03-B143-5C35E404277D}"/>
              </a:ext>
            </a:extLst>
          </p:cNvPr>
          <p:cNvSpPr>
            <a:spLocks noGrp="1"/>
          </p:cNvSpPr>
          <p:nvPr>
            <p:ph type="title"/>
          </p:nvPr>
        </p:nvSpPr>
        <p:spPr>
          <a:xfrm>
            <a:off x="1143000" y="1122362"/>
            <a:ext cx="6858000" cy="2840037"/>
          </a:xfrm>
        </p:spPr>
        <p:txBody>
          <a:bodyPr vert="horz" lIns="91440" tIns="45720" rIns="91440" bIns="45720" rtlCol="0" anchor="b">
            <a:normAutofit/>
          </a:bodyPr>
          <a:lstStyle/>
          <a:p>
            <a:r>
              <a:rPr lang="en-US" sz="5000" kern="1200">
                <a:solidFill>
                  <a:schemeClr val="tx1"/>
                </a:solidFill>
                <a:latin typeface="+mj-lt"/>
                <a:ea typeface="+mj-ea"/>
                <a:cs typeface="+mj-cs"/>
              </a:rPr>
              <a:t>Appendix</a:t>
            </a:r>
            <a:br>
              <a:rPr lang="en-US" sz="5000" kern="1200">
                <a:solidFill>
                  <a:schemeClr val="tx1"/>
                </a:solidFill>
                <a:latin typeface="+mj-lt"/>
                <a:ea typeface="+mj-ea"/>
                <a:cs typeface="+mj-cs"/>
              </a:rPr>
            </a:br>
            <a:r>
              <a:rPr lang="en-US" sz="5000" kern="1200">
                <a:solidFill>
                  <a:schemeClr val="tx1"/>
                </a:solidFill>
                <a:latin typeface="+mj-lt"/>
                <a:ea typeface="+mj-ea"/>
                <a:cs typeface="+mj-cs"/>
              </a:rPr>
              <a:t>LBO Examples</a:t>
            </a:r>
          </a:p>
        </p:txBody>
      </p:sp>
      <p:cxnSp>
        <p:nvCxnSpPr>
          <p:cNvPr id="6"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4109417"/>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481165"/>
      </p:ext>
    </p:extLst>
  </p:cSld>
  <p:clrMapOvr>
    <a:overrideClrMapping bg1="dk1" tx1="lt1" bg2="dk2" tx2="lt2" accent1="accent1" accent2="accent2" accent3="accent3" accent4="accent4" accent5="accent5" accent6="accent6" hlink="hlink" folHlink="folHlink"/>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F482C774-FD0B-4802-BCC8-33B60547391A}"/>
              </a:ext>
            </a:extLst>
          </p:cNvPr>
          <p:cNvSpPr>
            <a:spLocks noGrp="1" noChangeArrowheads="1"/>
          </p:cNvSpPr>
          <p:nvPr>
            <p:ph type="title"/>
          </p:nvPr>
        </p:nvSpPr>
        <p:spPr/>
        <p:txBody>
          <a:bodyPr/>
          <a:lstStyle/>
          <a:p>
            <a:r>
              <a:rPr lang="en-US" altLang="en-US" dirty="0"/>
              <a:t>Buyouts and Real Estate</a:t>
            </a:r>
          </a:p>
        </p:txBody>
      </p:sp>
      <p:sp>
        <p:nvSpPr>
          <p:cNvPr id="80899" name="Rectangle 3">
            <a:extLst>
              <a:ext uri="{FF2B5EF4-FFF2-40B4-BE49-F238E27FC236}">
                <a16:creationId xmlns:a16="http://schemas.microsoft.com/office/drawing/2014/main" id="{FA41C7E8-72A8-41DD-8089-546F32CB1068}"/>
              </a:ext>
            </a:extLst>
          </p:cNvPr>
          <p:cNvSpPr>
            <a:spLocks noGrp="1" noChangeArrowheads="1"/>
          </p:cNvSpPr>
          <p:nvPr>
            <p:ph type="body" idx="1"/>
          </p:nvPr>
        </p:nvSpPr>
        <p:spPr/>
        <p:txBody>
          <a:bodyPr>
            <a:normAutofit fontScale="77500" lnSpcReduction="20000"/>
          </a:bodyPr>
          <a:lstStyle/>
          <a:p>
            <a:r>
              <a:rPr lang="en-US" altLang="en-US" dirty="0"/>
              <a:t>CI Buyout shops like The Blackstone Group, Permira, Apollo and CVC Capital Partners have long coveted real estate because they can use the buildings as guarantees against hefty bank loans.</a:t>
            </a:r>
          </a:p>
          <a:p>
            <a:r>
              <a:rPr lang="en-US" altLang="en-US" dirty="0"/>
              <a:t>Rich property assets were one of the main drivers behind the leveraged acquisition of U.S.-based toy retailer Toys R Us Valuable real estate has also driven most of Europe's big retail deals in the past two years, with department stores Selfridges, Debenhams, Harvey Nichols, Bhs and Arcadia all taken private.</a:t>
            </a:r>
          </a:p>
          <a:p>
            <a:r>
              <a:rPr lang="en-US" altLang="en-US" dirty="0"/>
              <a:t>Another factor luring private financiers to property is the expected introduction of real estate investment trusts, or REITs. REITs are listed property funds which can carry out their investment activities tax free provided they pay out a high proportion of their profits in the form of taxable dividends.</a:t>
            </a:r>
          </a:p>
        </p:txBody>
      </p:sp>
    </p:spTree>
    <p:extLst>
      <p:ext uri="{BB962C8B-B14F-4D97-AF65-F5344CB8AC3E}">
        <p14:creationId xmlns:p14="http://schemas.microsoft.com/office/powerpoint/2010/main" val="335741053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D7BB4A59-32BA-4E67-8FE1-E3707EBC6D46}"/>
              </a:ext>
            </a:extLst>
          </p:cNvPr>
          <p:cNvSpPr>
            <a:spLocks noGrp="1"/>
          </p:cNvSpPr>
          <p:nvPr>
            <p:ph type="title"/>
          </p:nvPr>
        </p:nvSpPr>
        <p:spPr/>
        <p:txBody>
          <a:bodyPr/>
          <a:lstStyle/>
          <a:p>
            <a:r>
              <a:rPr lang="en-US" altLang="en-US" dirty="0"/>
              <a:t>LBO Example – Michaels Stores</a:t>
            </a:r>
          </a:p>
        </p:txBody>
      </p:sp>
      <p:sp>
        <p:nvSpPr>
          <p:cNvPr id="82947" name="Content Placeholder 2">
            <a:extLst>
              <a:ext uri="{FF2B5EF4-FFF2-40B4-BE49-F238E27FC236}">
                <a16:creationId xmlns:a16="http://schemas.microsoft.com/office/drawing/2014/main" id="{B2A9339B-7E72-4003-9A9E-CA9218C5C842}"/>
              </a:ext>
            </a:extLst>
          </p:cNvPr>
          <p:cNvSpPr>
            <a:spLocks noGrp="1"/>
          </p:cNvSpPr>
          <p:nvPr>
            <p:ph idx="1"/>
          </p:nvPr>
        </p:nvSpPr>
        <p:spPr/>
        <p:txBody>
          <a:bodyPr>
            <a:normAutofit fontScale="92500" lnSpcReduction="10000"/>
          </a:bodyPr>
          <a:lstStyle/>
          <a:p>
            <a:r>
              <a:rPr lang="en-US" altLang="en-US" sz="2000" dirty="0"/>
              <a:t>It was a buyout deal that tested the outer limits of leverage. In June of 2006, Bain Capital LLC and Blackstone Group LP acquired arts and crafts retailer Michaels Stores Inc., known for its knitting, beading and framing supplies, for $6.3 billion. The sponsors put in $2.18 billion in equity, paying a rich multiple of 11.7 times Ebitda for the chain.</a:t>
            </a:r>
          </a:p>
          <a:p>
            <a:r>
              <a:rPr lang="en-US" altLang="en-US" sz="2000" dirty="0"/>
              <a:t>In making their pitch to finance providers, Michaels' sponsors lobbied for flexibility, portraying the largest crafts supply chain in the U.S. as a category killer, with few competitors that could match its scale. Michaels operates about 900 stores in North America, plus other art and design outlets. The debt markets eventually agreed to a "covenant lite" structure. Financing came at a steep 9.3 times debt-to-Ebitda ratio that levels off to 7.5 times before expenses and other charges.</a:t>
            </a:r>
          </a:p>
          <a:p>
            <a:r>
              <a:rPr lang="en-US" altLang="en-US" sz="2000" dirty="0"/>
              <a:t>The leverage, however, leaves Michaels with little room for error to meet interest payments. Coming out of the deal, Michaels' interest coverage ratio -- its Ebitda relative to interest expenses -- is only 1.3 times, where a ratio below 1 means negative cash flow. While the company purports to have strong free cash flow projections without relying on huge capital expenditures, its coverage ratio would be considered tight by historical standards. </a:t>
            </a:r>
          </a:p>
          <a:p>
            <a:endParaRPr lang="en-US" altLang="en-US" sz="4400" dirty="0"/>
          </a:p>
        </p:txBody>
      </p:sp>
    </p:spTree>
    <p:extLst>
      <p:ext uri="{BB962C8B-B14F-4D97-AF65-F5344CB8AC3E}">
        <p14:creationId xmlns:p14="http://schemas.microsoft.com/office/powerpoint/2010/main" val="269349245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C9EB3ABB-2E8D-4A76-8E4D-654BDC62B265}"/>
              </a:ext>
            </a:extLst>
          </p:cNvPr>
          <p:cNvSpPr>
            <a:spLocks noGrp="1"/>
          </p:cNvSpPr>
          <p:nvPr>
            <p:ph type="title"/>
          </p:nvPr>
        </p:nvSpPr>
        <p:spPr/>
        <p:txBody>
          <a:bodyPr/>
          <a:lstStyle/>
          <a:p>
            <a:r>
              <a:rPr lang="en-US" altLang="en-US" dirty="0"/>
              <a:t>LBO Example – RJR Nabisco</a:t>
            </a:r>
          </a:p>
        </p:txBody>
      </p:sp>
      <p:sp>
        <p:nvSpPr>
          <p:cNvPr id="83971" name="Content Placeholder 2">
            <a:extLst>
              <a:ext uri="{FF2B5EF4-FFF2-40B4-BE49-F238E27FC236}">
                <a16:creationId xmlns:a16="http://schemas.microsoft.com/office/drawing/2014/main" id="{23790115-6554-4CA6-AF32-4BECB6CC13CE}"/>
              </a:ext>
            </a:extLst>
          </p:cNvPr>
          <p:cNvSpPr>
            <a:spLocks noGrp="1"/>
          </p:cNvSpPr>
          <p:nvPr>
            <p:ph idx="1"/>
          </p:nvPr>
        </p:nvSpPr>
        <p:spPr/>
        <p:txBody>
          <a:bodyPr>
            <a:normAutofit lnSpcReduction="10000"/>
          </a:bodyPr>
          <a:lstStyle/>
          <a:p>
            <a:r>
              <a:rPr lang="en-US" altLang="en-US" dirty="0"/>
              <a:t>the $31.3 billion LBO of RJR Nabisco by Kohlberg Kravis Roberts &amp; Co. The RJR deal carried such a large debt load that the interest expense and capital expenditures actually topped RJR's cash flow. </a:t>
            </a:r>
          </a:p>
          <a:p>
            <a:r>
              <a:rPr lang="en-US" altLang="en-US" dirty="0"/>
              <a:t>Many other LBO'd companies back then were smaller, marginal businesses that took on too much debt and then collapsed as soon as the economy slowed.</a:t>
            </a:r>
          </a:p>
          <a:p>
            <a:r>
              <a:rPr lang="en-US" altLang="en-US" dirty="0"/>
              <a:t>http://www.youtube.com/watch?v=GNEQyKvbsX4</a:t>
            </a:r>
          </a:p>
        </p:txBody>
      </p:sp>
    </p:spTree>
    <p:extLst>
      <p:ext uri="{BB962C8B-B14F-4D97-AF65-F5344CB8AC3E}">
        <p14:creationId xmlns:p14="http://schemas.microsoft.com/office/powerpoint/2010/main" val="6808932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1B703C6C-5D1C-49AC-8A26-3C021659D7EF}"/>
              </a:ext>
            </a:extLst>
          </p:cNvPr>
          <p:cNvSpPr>
            <a:spLocks noGrp="1"/>
          </p:cNvSpPr>
          <p:nvPr>
            <p:ph type="title"/>
          </p:nvPr>
        </p:nvSpPr>
        <p:spPr/>
        <p:txBody>
          <a:bodyPr/>
          <a:lstStyle/>
          <a:p>
            <a:r>
              <a:rPr lang="en-US" altLang="en-US" dirty="0"/>
              <a:t>LBO example – Toys R Us</a:t>
            </a:r>
          </a:p>
        </p:txBody>
      </p:sp>
      <p:sp>
        <p:nvSpPr>
          <p:cNvPr id="84995" name="Content Placeholder 2">
            <a:extLst>
              <a:ext uri="{FF2B5EF4-FFF2-40B4-BE49-F238E27FC236}">
                <a16:creationId xmlns:a16="http://schemas.microsoft.com/office/drawing/2014/main" id="{4EF0C6B5-DB41-4EEC-91AE-A977ECB85A5D}"/>
              </a:ext>
            </a:extLst>
          </p:cNvPr>
          <p:cNvSpPr>
            <a:spLocks noGrp="1"/>
          </p:cNvSpPr>
          <p:nvPr>
            <p:ph idx="1"/>
          </p:nvPr>
        </p:nvSpPr>
        <p:spPr/>
        <p:txBody>
          <a:bodyPr>
            <a:normAutofit fontScale="77500" lnSpcReduction="20000"/>
          </a:bodyPr>
          <a:lstStyle/>
          <a:p>
            <a:r>
              <a:rPr lang="en-US" altLang="en-US" dirty="0"/>
              <a:t>Toys "R" Us is among those deals with exceptionally high debt multiples, close to 8 times debt to Ebitda, and a significant proportion of bridge debt is in its capital structure. Toys was purchased in June 2005 for about $8 billion in a buyout by KKR, Bain Capital LLC and the country's largest real estate investment trust, Vornado Realty Trust. The toy retailer got a B- rating from S&amp;P because it is in an intensely competitive industry and its total debt -- about $8 billion -- is high. Sales in the U.S. have been soft, and its business is extremely seasonal, analysts say. Cash flow comes pretty much from the fourth-­quarter holiday season, although its less seasonal Babies "R" Us unit has become a bigger part of the business. As of its fiscal year ended Jan. 28, its $777 million Ebitda barely covers interest expenses and capex of about $718 million. That equates to roughly a 1.1 ratio. </a:t>
            </a:r>
          </a:p>
        </p:txBody>
      </p:sp>
    </p:spTree>
    <p:extLst>
      <p:ext uri="{BB962C8B-B14F-4D97-AF65-F5344CB8AC3E}">
        <p14:creationId xmlns:p14="http://schemas.microsoft.com/office/powerpoint/2010/main" val="228667124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25E7AA8F-B6A6-4138-BAA1-8135E4E25EBE}"/>
              </a:ext>
            </a:extLst>
          </p:cNvPr>
          <p:cNvSpPr>
            <a:spLocks noGrp="1" noChangeArrowheads="1"/>
          </p:cNvSpPr>
          <p:nvPr>
            <p:ph type="title"/>
          </p:nvPr>
        </p:nvSpPr>
        <p:spPr/>
        <p:txBody>
          <a:bodyPr/>
          <a:lstStyle/>
          <a:p>
            <a:r>
              <a:rPr lang="en-US" altLang="en-US" dirty="0"/>
              <a:t>LBO Example – MediMedia – 1980’s</a:t>
            </a:r>
          </a:p>
        </p:txBody>
      </p:sp>
      <p:sp>
        <p:nvSpPr>
          <p:cNvPr id="86019" name="Rectangle 3">
            <a:extLst>
              <a:ext uri="{FF2B5EF4-FFF2-40B4-BE49-F238E27FC236}">
                <a16:creationId xmlns:a16="http://schemas.microsoft.com/office/drawing/2014/main" id="{2C6A2D6F-CC8B-4949-A10A-E08871AF7D5E}"/>
              </a:ext>
            </a:extLst>
          </p:cNvPr>
          <p:cNvSpPr>
            <a:spLocks noGrp="1" noChangeArrowheads="1"/>
          </p:cNvSpPr>
          <p:nvPr>
            <p:ph type="body" idx="1"/>
          </p:nvPr>
        </p:nvSpPr>
        <p:spPr/>
        <p:txBody>
          <a:bodyPr>
            <a:normAutofit fontScale="92500" lnSpcReduction="10000"/>
          </a:bodyPr>
          <a:lstStyle/>
          <a:p>
            <a:pPr>
              <a:lnSpc>
                <a:spcPct val="90000"/>
              </a:lnSpc>
            </a:pPr>
            <a:r>
              <a:rPr lang="en-US" altLang="en-US" sz="2800" dirty="0"/>
              <a:t>Revolver and senior debt</a:t>
            </a:r>
          </a:p>
          <a:p>
            <a:pPr lvl="1">
              <a:lnSpc>
                <a:spcPct val="90000"/>
              </a:lnSpc>
            </a:pPr>
            <a:r>
              <a:rPr lang="en-US" altLang="en-US" dirty="0"/>
              <a:t>Amount $32 million</a:t>
            </a:r>
          </a:p>
          <a:p>
            <a:pPr lvl="1">
              <a:lnSpc>
                <a:spcPct val="90000"/>
              </a:lnSpc>
            </a:pPr>
            <a:r>
              <a:rPr lang="en-US" altLang="en-US" dirty="0"/>
              <a:t>Term 7 years</a:t>
            </a:r>
          </a:p>
          <a:p>
            <a:pPr lvl="1">
              <a:lnSpc>
                <a:spcPct val="90000"/>
              </a:lnSpc>
            </a:pPr>
            <a:r>
              <a:rPr lang="en-US" altLang="en-US" dirty="0"/>
              <a:t>Rate LIBOR + 2.25%</a:t>
            </a:r>
          </a:p>
          <a:p>
            <a:pPr>
              <a:lnSpc>
                <a:spcPct val="90000"/>
              </a:lnSpc>
            </a:pPr>
            <a:r>
              <a:rPr lang="en-US" altLang="en-US" sz="2800" dirty="0"/>
              <a:t>Mezzanine Debt</a:t>
            </a:r>
          </a:p>
          <a:p>
            <a:pPr lvl="1">
              <a:lnSpc>
                <a:spcPct val="90000"/>
              </a:lnSpc>
            </a:pPr>
            <a:r>
              <a:rPr lang="en-US" altLang="en-US" dirty="0"/>
              <a:t>Amount $15 million</a:t>
            </a:r>
          </a:p>
          <a:p>
            <a:pPr lvl="1">
              <a:lnSpc>
                <a:spcPct val="90000"/>
              </a:lnSpc>
            </a:pPr>
            <a:r>
              <a:rPr lang="en-US" altLang="en-US" dirty="0"/>
              <a:t>Term 8 years</a:t>
            </a:r>
          </a:p>
          <a:p>
            <a:pPr lvl="1">
              <a:lnSpc>
                <a:spcPct val="90000"/>
              </a:lnSpc>
            </a:pPr>
            <a:r>
              <a:rPr lang="en-US" altLang="en-US" dirty="0"/>
              <a:t>Rate LIBOR + 3.25%</a:t>
            </a:r>
          </a:p>
          <a:p>
            <a:pPr>
              <a:lnSpc>
                <a:spcPct val="90000"/>
              </a:lnSpc>
            </a:pPr>
            <a:r>
              <a:rPr lang="en-US" altLang="en-US" sz="2800" dirty="0"/>
              <a:t>Vendor Note</a:t>
            </a:r>
          </a:p>
          <a:p>
            <a:pPr lvl="1">
              <a:lnSpc>
                <a:spcPct val="90000"/>
              </a:lnSpc>
            </a:pPr>
            <a:r>
              <a:rPr lang="en-US" altLang="en-US" dirty="0"/>
              <a:t>Amount $11 Million</a:t>
            </a:r>
          </a:p>
          <a:p>
            <a:pPr>
              <a:lnSpc>
                <a:spcPct val="90000"/>
              </a:lnSpc>
            </a:pPr>
            <a:r>
              <a:rPr lang="en-US" altLang="en-US" sz="2800" dirty="0"/>
              <a:t>Equity</a:t>
            </a:r>
          </a:p>
          <a:p>
            <a:pPr lvl="1">
              <a:lnSpc>
                <a:spcPct val="90000"/>
              </a:lnSpc>
            </a:pPr>
            <a:r>
              <a:rPr lang="en-US" altLang="en-US" dirty="0"/>
              <a:t>Amount $11 Million</a:t>
            </a:r>
          </a:p>
        </p:txBody>
      </p:sp>
      <p:pic>
        <p:nvPicPr>
          <p:cNvPr id="86020" name="Picture 4">
            <a:extLst>
              <a:ext uri="{FF2B5EF4-FFF2-40B4-BE49-F238E27FC236}">
                <a16:creationId xmlns:a16="http://schemas.microsoft.com/office/drawing/2014/main" id="{C2592D11-8830-4A34-93C0-837D95782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819400"/>
            <a:ext cx="24479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849416938"/>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2701D06B-B673-47F4-84C5-636722B7F500}"/>
              </a:ext>
            </a:extLst>
          </p:cNvPr>
          <p:cNvSpPr>
            <a:spLocks noGrp="1" noChangeArrowheads="1"/>
          </p:cNvSpPr>
          <p:nvPr>
            <p:ph type="title"/>
          </p:nvPr>
        </p:nvSpPr>
        <p:spPr/>
        <p:txBody>
          <a:bodyPr/>
          <a:lstStyle/>
          <a:p>
            <a:r>
              <a:rPr lang="en-US" altLang="en-US" dirty="0"/>
              <a:t>LBO Example – Revco Late 1986</a:t>
            </a:r>
          </a:p>
        </p:txBody>
      </p:sp>
      <p:sp>
        <p:nvSpPr>
          <p:cNvPr id="87043" name="Rectangle 3">
            <a:extLst>
              <a:ext uri="{FF2B5EF4-FFF2-40B4-BE49-F238E27FC236}">
                <a16:creationId xmlns:a16="http://schemas.microsoft.com/office/drawing/2014/main" id="{7A98EDBC-2618-4D95-9E5F-6DB8F52E4EA4}"/>
              </a:ext>
            </a:extLst>
          </p:cNvPr>
          <p:cNvSpPr>
            <a:spLocks noGrp="1" noChangeArrowheads="1"/>
          </p:cNvSpPr>
          <p:nvPr>
            <p:ph type="body" idx="1"/>
          </p:nvPr>
        </p:nvSpPr>
        <p:spPr/>
        <p:txBody>
          <a:bodyPr/>
          <a:lstStyle/>
          <a:p>
            <a:pPr>
              <a:lnSpc>
                <a:spcPct val="80000"/>
              </a:lnSpc>
              <a:buFontTx/>
              <a:buNone/>
            </a:pPr>
            <a:r>
              <a:rPr lang="en-US" altLang="en-US" sz="1000" dirty="0"/>
              <a:t>Sources</a:t>
            </a:r>
          </a:p>
          <a:p>
            <a:pPr lvl="1">
              <a:lnSpc>
                <a:spcPct val="80000"/>
              </a:lnSpc>
            </a:pPr>
            <a:r>
              <a:rPr lang="en-US" altLang="en-US" sz="1000" dirty="0"/>
              <a:t>Bank Term Loans		455,000</a:t>
            </a:r>
          </a:p>
          <a:p>
            <a:pPr lvl="1">
              <a:lnSpc>
                <a:spcPct val="80000"/>
              </a:lnSpc>
            </a:pPr>
            <a:r>
              <a:rPr lang="en-US" altLang="en-US" sz="1000" dirty="0"/>
              <a:t>Senior Subordinated	400,000</a:t>
            </a:r>
          </a:p>
          <a:p>
            <a:pPr lvl="1">
              <a:lnSpc>
                <a:spcPct val="80000"/>
              </a:lnSpc>
            </a:pPr>
            <a:r>
              <a:rPr lang="en-US" altLang="en-US" sz="1000" dirty="0"/>
              <a:t>Subordinated		210,000</a:t>
            </a:r>
          </a:p>
          <a:p>
            <a:pPr lvl="1">
              <a:lnSpc>
                <a:spcPct val="80000"/>
              </a:lnSpc>
            </a:pPr>
            <a:r>
              <a:rPr lang="en-US" altLang="en-US" sz="1000" dirty="0"/>
              <a:t>Junior Subordinated	 91,145</a:t>
            </a:r>
          </a:p>
          <a:p>
            <a:pPr lvl="1">
              <a:lnSpc>
                <a:spcPct val="80000"/>
              </a:lnSpc>
            </a:pPr>
            <a:r>
              <a:rPr lang="en-US" altLang="en-US" sz="1000" dirty="0"/>
              <a:t>Common Stock		 93,750</a:t>
            </a:r>
          </a:p>
          <a:p>
            <a:pPr lvl="1">
              <a:lnSpc>
                <a:spcPct val="80000"/>
              </a:lnSpc>
            </a:pPr>
            <a:r>
              <a:rPr lang="en-US" altLang="en-US" sz="1000" dirty="0"/>
              <a:t>Exchangable Preferred 	130,200</a:t>
            </a:r>
          </a:p>
          <a:p>
            <a:pPr lvl="1">
              <a:lnSpc>
                <a:spcPct val="80000"/>
              </a:lnSpc>
            </a:pPr>
            <a:r>
              <a:rPr lang="en-US" altLang="en-US" sz="1000" dirty="0"/>
              <a:t>Convertible Preferred	 85,000</a:t>
            </a:r>
          </a:p>
          <a:p>
            <a:pPr lvl="1">
              <a:lnSpc>
                <a:spcPct val="80000"/>
              </a:lnSpc>
            </a:pPr>
            <a:r>
              <a:rPr lang="en-US" altLang="en-US" sz="1000" dirty="0"/>
              <a:t>Junior Preferred		 30,098</a:t>
            </a:r>
          </a:p>
          <a:p>
            <a:pPr lvl="1">
              <a:lnSpc>
                <a:spcPct val="80000"/>
              </a:lnSpc>
            </a:pPr>
            <a:r>
              <a:rPr lang="en-US" altLang="en-US" sz="1000" dirty="0"/>
              <a:t>Investor Common		 34,276</a:t>
            </a:r>
          </a:p>
          <a:p>
            <a:pPr lvl="1">
              <a:lnSpc>
                <a:spcPct val="80000"/>
              </a:lnSpc>
            </a:pPr>
            <a:r>
              <a:rPr lang="en-US" altLang="en-US" sz="1000" dirty="0"/>
              <a:t>Cash of Revco		 10,655</a:t>
            </a:r>
          </a:p>
          <a:p>
            <a:pPr lvl="2">
              <a:lnSpc>
                <a:spcPct val="80000"/>
              </a:lnSpc>
            </a:pPr>
            <a:r>
              <a:rPr lang="en-US" altLang="en-US" sz="900" dirty="0"/>
              <a:t>Total Sources	1,448,799</a:t>
            </a:r>
          </a:p>
          <a:p>
            <a:pPr>
              <a:lnSpc>
                <a:spcPct val="80000"/>
              </a:lnSpc>
            </a:pPr>
            <a:r>
              <a:rPr lang="en-US" altLang="en-US" sz="1000" dirty="0"/>
              <a:t>Uses</a:t>
            </a:r>
          </a:p>
          <a:p>
            <a:pPr lvl="1">
              <a:lnSpc>
                <a:spcPct val="80000"/>
              </a:lnSpc>
            </a:pPr>
            <a:r>
              <a:rPr lang="en-US" altLang="en-US" sz="1000" dirty="0"/>
              <a:t>Purchase of Common Stock	1,253,315</a:t>
            </a:r>
          </a:p>
          <a:p>
            <a:pPr lvl="1">
              <a:lnSpc>
                <a:spcPct val="80000"/>
              </a:lnSpc>
            </a:pPr>
            <a:r>
              <a:rPr lang="en-US" altLang="en-US" sz="1000" dirty="0"/>
              <a:t>Repayment of Debt		 117,484</a:t>
            </a:r>
          </a:p>
          <a:p>
            <a:pPr lvl="1">
              <a:lnSpc>
                <a:spcPct val="80000"/>
              </a:lnSpc>
            </a:pPr>
            <a:r>
              <a:rPr lang="en-US" altLang="en-US" sz="1000" dirty="0"/>
              <a:t>Fees and Expenses	 78,000</a:t>
            </a:r>
          </a:p>
          <a:p>
            <a:pPr lvl="2">
              <a:lnSpc>
                <a:spcPct val="80000"/>
              </a:lnSpc>
            </a:pPr>
            <a:r>
              <a:rPr lang="en-US" altLang="en-US" sz="900" dirty="0"/>
              <a:t>Total Uses		1,448,799</a:t>
            </a:r>
          </a:p>
        </p:txBody>
      </p:sp>
      <p:sp>
        <p:nvSpPr>
          <p:cNvPr id="87044" name="Text Box 5">
            <a:extLst>
              <a:ext uri="{FF2B5EF4-FFF2-40B4-BE49-F238E27FC236}">
                <a16:creationId xmlns:a16="http://schemas.microsoft.com/office/drawing/2014/main" id="{15CE50FA-EE47-4355-B764-A464F9FB00C5}"/>
              </a:ext>
            </a:extLst>
          </p:cNvPr>
          <p:cNvSpPr txBox="1">
            <a:spLocks noChangeArrowheads="1"/>
          </p:cNvSpPr>
          <p:nvPr/>
        </p:nvSpPr>
        <p:spPr bwMode="auto">
          <a:xfrm>
            <a:off x="4648200" y="1981200"/>
            <a:ext cx="2590800" cy="2287588"/>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a:spcBef>
                <a:spcPct val="50000"/>
              </a:spcBef>
            </a:pPr>
            <a:r>
              <a:rPr lang="en-US" altLang="en-US" dirty="0"/>
              <a:t>Common equity to total financing – 2.41%</a:t>
            </a:r>
          </a:p>
          <a:p>
            <a:pPr algn="l">
              <a:spcBef>
                <a:spcPct val="50000"/>
              </a:spcBef>
            </a:pPr>
            <a:endParaRPr lang="en-US" altLang="en-US" dirty="0"/>
          </a:p>
          <a:p>
            <a:pPr algn="l">
              <a:spcBef>
                <a:spcPct val="50000"/>
              </a:spcBef>
            </a:pPr>
            <a:r>
              <a:rPr lang="en-US" altLang="en-US" dirty="0"/>
              <a:t>Cash Flow/Cash Interest  87%</a:t>
            </a:r>
          </a:p>
          <a:p>
            <a:pPr algn="l">
              <a:spcBef>
                <a:spcPct val="50000"/>
              </a:spcBef>
            </a:pPr>
            <a:endParaRPr lang="en-US" altLang="en-US" dirty="0"/>
          </a:p>
          <a:p>
            <a:pPr algn="l">
              <a:spcBef>
                <a:spcPct val="50000"/>
              </a:spcBef>
            </a:pPr>
            <a:r>
              <a:rPr lang="en-US" altLang="en-US" dirty="0"/>
              <a:t>Required Asset Sales $255 million</a:t>
            </a:r>
          </a:p>
          <a:p>
            <a:pPr algn="l">
              <a:spcBef>
                <a:spcPct val="50000"/>
              </a:spcBef>
            </a:pPr>
            <a:endParaRPr lang="en-US" altLang="en-US" dirty="0"/>
          </a:p>
          <a:p>
            <a:pPr algn="l">
              <a:spcBef>
                <a:spcPct val="50000"/>
              </a:spcBef>
            </a:pPr>
            <a:r>
              <a:rPr lang="en-US" altLang="en-US" dirty="0"/>
              <a:t>First three years of principal payments -- $305 million</a:t>
            </a:r>
          </a:p>
        </p:txBody>
      </p:sp>
    </p:spTree>
    <p:extLst>
      <p:ext uri="{BB962C8B-B14F-4D97-AF65-F5344CB8AC3E}">
        <p14:creationId xmlns:p14="http://schemas.microsoft.com/office/powerpoint/2010/main" val="1679413061"/>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6DE6FAD6-1CE5-4AC3-AB8F-582E7F37F337}"/>
              </a:ext>
            </a:extLst>
          </p:cNvPr>
          <p:cNvSpPr>
            <a:spLocks noGrp="1" noChangeArrowheads="1"/>
          </p:cNvSpPr>
          <p:nvPr>
            <p:ph type="title"/>
          </p:nvPr>
        </p:nvSpPr>
        <p:spPr/>
        <p:txBody>
          <a:bodyPr/>
          <a:lstStyle/>
          <a:p>
            <a:r>
              <a:rPr lang="en-US" altLang="en-US" dirty="0"/>
              <a:t>LBO Example – Revco Drug Stores</a:t>
            </a:r>
          </a:p>
        </p:txBody>
      </p:sp>
      <p:sp>
        <p:nvSpPr>
          <p:cNvPr id="88067" name="Rectangle 3">
            <a:extLst>
              <a:ext uri="{FF2B5EF4-FFF2-40B4-BE49-F238E27FC236}">
                <a16:creationId xmlns:a16="http://schemas.microsoft.com/office/drawing/2014/main" id="{CDBCD078-808E-481A-BC77-7AFE46DE05B5}"/>
              </a:ext>
            </a:extLst>
          </p:cNvPr>
          <p:cNvSpPr>
            <a:spLocks noGrp="1" noChangeArrowheads="1"/>
          </p:cNvSpPr>
          <p:nvPr>
            <p:ph type="body" idx="1"/>
          </p:nvPr>
        </p:nvSpPr>
        <p:spPr/>
        <p:txBody>
          <a:bodyPr/>
          <a:lstStyle/>
          <a:p>
            <a:r>
              <a:rPr lang="en-US" altLang="en-US" dirty="0"/>
              <a:t>Poor stock performance before the LBO</a:t>
            </a:r>
          </a:p>
          <a:p>
            <a:r>
              <a:rPr lang="en-US" altLang="en-US" dirty="0"/>
              <a:t>Taken private at $1.4 billion in 1986 – one of the largest LBO’s</a:t>
            </a:r>
          </a:p>
          <a:p>
            <a:r>
              <a:rPr lang="en-US" altLang="en-US" dirty="0"/>
              <a:t>Premium of 48% compared to year earlier stock price</a:t>
            </a:r>
          </a:p>
          <a:p>
            <a:r>
              <a:rPr lang="en-US" altLang="en-US" dirty="0"/>
              <a:t>Complex capital structure with 9 layers of debt and preferred stock</a:t>
            </a:r>
          </a:p>
          <a:p>
            <a:r>
              <a:rPr lang="en-US" altLang="en-US" dirty="0"/>
              <a:t>Collapsed 19 months after going private</a:t>
            </a:r>
          </a:p>
          <a:p>
            <a:r>
              <a:rPr lang="en-US" altLang="en-US" dirty="0"/>
              <a:t>Maintained capital expenditures</a:t>
            </a:r>
          </a:p>
        </p:txBody>
      </p:sp>
    </p:spTree>
    <p:extLst>
      <p:ext uri="{BB962C8B-B14F-4D97-AF65-F5344CB8AC3E}">
        <p14:creationId xmlns:p14="http://schemas.microsoft.com/office/powerpoint/2010/main" val="415310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369D87-2802-4632-9149-C944CEC85DF6}"/>
              </a:ext>
            </a:extLst>
          </p:cNvPr>
          <p:cNvSpPr>
            <a:spLocks noGrp="1"/>
          </p:cNvSpPr>
          <p:nvPr>
            <p:ph type="title"/>
          </p:nvPr>
        </p:nvSpPr>
        <p:spPr>
          <a:xfrm>
            <a:off x="596506" y="637953"/>
            <a:ext cx="6204344" cy="3189507"/>
          </a:xfrm>
        </p:spPr>
        <p:txBody>
          <a:bodyPr vert="horz" lIns="91440" tIns="45720" rIns="91440" bIns="45720" rtlCol="0" anchor="b">
            <a:normAutofit fontScale="90000"/>
          </a:bodyPr>
          <a:lstStyle/>
          <a:p>
            <a:pPr algn="l"/>
            <a:r>
              <a:rPr lang="en-US" sz="6500" kern="1200" dirty="0">
                <a:solidFill>
                  <a:srgbClr val="FFFFFF"/>
                </a:solidFill>
                <a:latin typeface="+mj-lt"/>
                <a:ea typeface="+mj-ea"/>
                <a:cs typeface="+mj-cs"/>
              </a:rPr>
              <a:t>M&amp;A Valuation and Rate of Return on Invested Capital</a:t>
            </a:r>
          </a:p>
        </p:txBody>
      </p:sp>
      <p:sp>
        <p:nvSpPr>
          <p:cNvPr id="11"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72909200"/>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DE54996-000E-4E5B-8CBD-04A457813931}"/>
              </a:ext>
            </a:extLst>
          </p:cNvPr>
          <p:cNvSpPr>
            <a:spLocks noGrp="1" noChangeArrowheads="1"/>
          </p:cNvSpPr>
          <p:nvPr>
            <p:ph type="title"/>
          </p:nvPr>
        </p:nvSpPr>
        <p:spPr/>
        <p:txBody>
          <a:bodyPr/>
          <a:lstStyle/>
          <a:p>
            <a:r>
              <a:rPr lang="en-US" altLang="en-US" dirty="0"/>
              <a:t>LBO of Ashell </a:t>
            </a:r>
          </a:p>
        </p:txBody>
      </p:sp>
      <p:sp>
        <p:nvSpPr>
          <p:cNvPr id="89091" name="Rectangle 3">
            <a:extLst>
              <a:ext uri="{FF2B5EF4-FFF2-40B4-BE49-F238E27FC236}">
                <a16:creationId xmlns:a16="http://schemas.microsoft.com/office/drawing/2014/main" id="{D5B182BD-AAC1-44DF-ABCC-0CEC2187DDF8}"/>
              </a:ext>
            </a:extLst>
          </p:cNvPr>
          <p:cNvSpPr>
            <a:spLocks noGrp="1" noChangeArrowheads="1"/>
          </p:cNvSpPr>
          <p:nvPr>
            <p:ph type="body" idx="1"/>
          </p:nvPr>
        </p:nvSpPr>
        <p:spPr/>
        <p:txBody>
          <a:bodyPr>
            <a:normAutofit fontScale="92500" lnSpcReduction="10000"/>
          </a:bodyPr>
          <a:lstStyle/>
          <a:p>
            <a:pPr>
              <a:lnSpc>
                <a:spcPct val="80000"/>
              </a:lnSpc>
            </a:pPr>
            <a:r>
              <a:rPr lang="en-US" altLang="en-US" sz="2400" dirty="0"/>
              <a:t>Tranche 1:	US$288.478 Term Loan A </a:t>
            </a:r>
          </a:p>
          <a:p>
            <a:pPr lvl="1">
              <a:lnSpc>
                <a:spcPct val="80000"/>
              </a:lnSpc>
            </a:pPr>
            <a:r>
              <a:rPr lang="en-US" altLang="en-US" sz="2400" dirty="0"/>
              <a:t>05 Oct 2005-04 Oct I 2012 AIS: </a:t>
            </a:r>
            <a:r>
              <a:rPr lang="en-US" altLang="en-US" sz="2400" b="1" dirty="0">
                <a:solidFill>
                  <a:srgbClr val="3366CC"/>
                </a:solidFill>
              </a:rPr>
              <a:t>225 bps/NA</a:t>
            </a:r>
          </a:p>
          <a:p>
            <a:pPr>
              <a:lnSpc>
                <a:spcPct val="80000"/>
              </a:lnSpc>
            </a:pPr>
            <a:r>
              <a:rPr lang="en-US" altLang="en-US" sz="2400" dirty="0"/>
              <a:t>Tranche 2:	US$180.299m Term Loan B </a:t>
            </a:r>
          </a:p>
          <a:p>
            <a:pPr lvl="1">
              <a:lnSpc>
                <a:spcPct val="80000"/>
              </a:lnSpc>
            </a:pPr>
            <a:r>
              <a:rPr lang="en-US" altLang="en-US" sz="2400" dirty="0"/>
              <a:t>05 Oct 2005-04 Oct 2013 AIS: </a:t>
            </a:r>
            <a:r>
              <a:rPr lang="en-US" altLang="en-US" sz="2400" b="1" dirty="0">
                <a:solidFill>
                  <a:srgbClr val="3366CC"/>
                </a:solidFill>
              </a:rPr>
              <a:t>275 bps/NA</a:t>
            </a:r>
          </a:p>
          <a:p>
            <a:pPr>
              <a:lnSpc>
                <a:spcPct val="80000"/>
              </a:lnSpc>
            </a:pPr>
            <a:r>
              <a:rPr lang="en-US" altLang="en-US" sz="2400" dirty="0"/>
              <a:t>Tranche 3:	US$180.299m Term Loan C </a:t>
            </a:r>
          </a:p>
          <a:p>
            <a:pPr lvl="1">
              <a:lnSpc>
                <a:spcPct val="80000"/>
              </a:lnSpc>
            </a:pPr>
            <a:r>
              <a:rPr lang="en-US" altLang="en-US" sz="2400" dirty="0"/>
              <a:t>05 Oct 2005-04 Oct 2014 AIS: </a:t>
            </a:r>
            <a:r>
              <a:rPr lang="en-US" altLang="en-US" sz="2400" b="1" dirty="0">
                <a:solidFill>
                  <a:srgbClr val="0066CC"/>
                </a:solidFill>
              </a:rPr>
              <a:t>325 bps/NA</a:t>
            </a:r>
          </a:p>
          <a:p>
            <a:pPr>
              <a:lnSpc>
                <a:spcPct val="80000"/>
              </a:lnSpc>
            </a:pPr>
            <a:r>
              <a:rPr lang="en-US" altLang="en-US" sz="2400" dirty="0"/>
              <a:t>Tranche 4:	US$64.392m Revolver/Late &gt;= 1 Yr. </a:t>
            </a:r>
          </a:p>
          <a:p>
            <a:pPr lvl="1">
              <a:lnSpc>
                <a:spcPct val="80000"/>
              </a:lnSpc>
            </a:pPr>
            <a:r>
              <a:rPr lang="en-US" altLang="en-US" sz="2400" dirty="0"/>
              <a:t>05 Oct 2005¬04 Oct 2012 AIS: </a:t>
            </a:r>
            <a:r>
              <a:rPr lang="en-US" altLang="en-US" sz="2400" b="1" dirty="0">
                <a:solidFill>
                  <a:srgbClr val="0066CC"/>
                </a:solidFill>
              </a:rPr>
              <a:t>225 bps/NA</a:t>
            </a:r>
          </a:p>
          <a:p>
            <a:pPr>
              <a:lnSpc>
                <a:spcPct val="80000"/>
              </a:lnSpc>
            </a:pPr>
            <a:r>
              <a:rPr lang="en-US" altLang="en-US" sz="2400" dirty="0"/>
              <a:t>Tranche 5:	US$193.177m</a:t>
            </a:r>
          </a:p>
          <a:p>
            <a:pPr lvl="1">
              <a:lnSpc>
                <a:spcPct val="80000"/>
              </a:lnSpc>
            </a:pPr>
            <a:r>
              <a:rPr lang="en-US" altLang="en-US" sz="2400" dirty="0"/>
              <a:t> Revolver/Line &gt;= 1 Yr. 05 Oct 2005-04 Oct 2012 AIS: </a:t>
            </a:r>
            <a:r>
              <a:rPr lang="en-US" altLang="en-US" sz="2400" b="1" dirty="0">
                <a:solidFill>
                  <a:srgbClr val="0066CC"/>
                </a:solidFill>
              </a:rPr>
              <a:t>225 bps/NA</a:t>
            </a:r>
          </a:p>
          <a:p>
            <a:pPr>
              <a:lnSpc>
                <a:spcPct val="80000"/>
              </a:lnSpc>
            </a:pPr>
            <a:r>
              <a:rPr lang="en-US" altLang="en-US" sz="2400" dirty="0"/>
              <a:t>Tranche 6:	US$80.49m Term Loan </a:t>
            </a:r>
          </a:p>
          <a:p>
            <a:pPr lvl="1">
              <a:lnSpc>
                <a:spcPct val="80000"/>
              </a:lnSpc>
            </a:pPr>
            <a:r>
              <a:rPr lang="en-US" altLang="en-US" sz="2400" dirty="0"/>
              <a:t>05 Oct 2005 </a:t>
            </a:r>
            <a:r>
              <a:rPr lang="en-US" altLang="en-US" sz="2400" b="1" dirty="0">
                <a:solidFill>
                  <a:srgbClr val="0066CC"/>
                </a:solidFill>
              </a:rPr>
              <a:t>AIS:500 bps/NA</a:t>
            </a:r>
          </a:p>
          <a:p>
            <a:pPr>
              <a:lnSpc>
                <a:spcPct val="80000"/>
              </a:lnSpc>
            </a:pPr>
            <a:r>
              <a:rPr lang="en-US" altLang="en-US" sz="2400" dirty="0"/>
              <a:t>Tranche 7:	US$159.693m</a:t>
            </a:r>
          </a:p>
          <a:p>
            <a:pPr lvl="1">
              <a:lnSpc>
                <a:spcPct val="80000"/>
              </a:lnSpc>
            </a:pPr>
            <a:r>
              <a:rPr lang="en-US" altLang="en-US" sz="2400" dirty="0"/>
              <a:t> Other Loan 05 Oct 2005 </a:t>
            </a:r>
            <a:r>
              <a:rPr lang="en-US" altLang="en-US" sz="2400" b="1" dirty="0">
                <a:solidFill>
                  <a:srgbClr val="0066CC"/>
                </a:solidFill>
              </a:rPr>
              <a:t>HIS:1025 bps/NA</a:t>
            </a:r>
          </a:p>
          <a:p>
            <a:pPr>
              <a:lnSpc>
                <a:spcPct val="80000"/>
              </a:lnSpc>
              <a:buFontTx/>
              <a:buNone/>
            </a:pPr>
            <a:endParaRPr lang="en-US" altLang="en-US" sz="2400" dirty="0"/>
          </a:p>
        </p:txBody>
      </p:sp>
    </p:spTree>
    <p:extLst>
      <p:ext uri="{BB962C8B-B14F-4D97-AF65-F5344CB8AC3E}">
        <p14:creationId xmlns:p14="http://schemas.microsoft.com/office/powerpoint/2010/main" val="296484793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91E41012-8B52-4EC8-AF57-1FAF12B37BE6}"/>
              </a:ext>
            </a:extLst>
          </p:cNvPr>
          <p:cNvSpPr>
            <a:spLocks noGrp="1" noChangeArrowheads="1"/>
          </p:cNvSpPr>
          <p:nvPr>
            <p:ph type="title"/>
          </p:nvPr>
        </p:nvSpPr>
        <p:spPr/>
        <p:txBody>
          <a:bodyPr/>
          <a:lstStyle/>
          <a:p>
            <a:r>
              <a:rPr lang="en-US" altLang="en-US" dirty="0"/>
              <a:t>TRW Payment in Kind Note Example</a:t>
            </a:r>
          </a:p>
        </p:txBody>
      </p:sp>
      <p:sp>
        <p:nvSpPr>
          <p:cNvPr id="90115" name="Rectangle 3">
            <a:extLst>
              <a:ext uri="{FF2B5EF4-FFF2-40B4-BE49-F238E27FC236}">
                <a16:creationId xmlns:a16="http://schemas.microsoft.com/office/drawing/2014/main" id="{C8F8B838-1AF2-4E06-BB41-B540230B9E98}"/>
              </a:ext>
            </a:extLst>
          </p:cNvPr>
          <p:cNvSpPr>
            <a:spLocks noGrp="1" noChangeArrowheads="1"/>
          </p:cNvSpPr>
          <p:nvPr>
            <p:ph type="body" idx="1"/>
          </p:nvPr>
        </p:nvSpPr>
        <p:spPr/>
        <p:txBody>
          <a:bodyPr>
            <a:normAutofit fontScale="85000" lnSpcReduction="20000"/>
          </a:bodyPr>
          <a:lstStyle/>
          <a:p>
            <a:r>
              <a:rPr lang="en-US" altLang="en-US" dirty="0"/>
              <a:t>In March 2003, Blackstone Group acquired TRW Automotive from Northrop Grumman for $4.7 billion.</a:t>
            </a:r>
          </a:p>
          <a:p>
            <a:r>
              <a:rPr lang="en-US" altLang="en-US" dirty="0"/>
              <a:t>Part of the debt financing was a 600 million, 8% pay-in-kind note payable to a subsidiary of Northrop Grumman Corporation </a:t>
            </a:r>
          </a:p>
          <a:p>
            <a:pPr lvl="1"/>
            <a:r>
              <a:rPr lang="en-US" altLang="en-US" dirty="0"/>
              <a:t>Valued at $348 million on a 15-year life using a 12% discount rate </a:t>
            </a:r>
          </a:p>
          <a:p>
            <a:r>
              <a:rPr lang="en-US" altLang="en-US" dirty="0"/>
              <a:t>As of September, 2004, the accreted book value totaled $417 million, and accreted face-value was $678 million</a:t>
            </a:r>
          </a:p>
          <a:p>
            <a:r>
              <a:rPr lang="en-US" altLang="en-US" dirty="0"/>
              <a:t>That month TRW Automotive repurchased the Seller Note and settled various contractual issues stemming from the acquisition, for a net amount of $493.5 million. </a:t>
            </a:r>
          </a:p>
        </p:txBody>
      </p:sp>
    </p:spTree>
    <p:extLst>
      <p:ext uri="{BB962C8B-B14F-4D97-AF65-F5344CB8AC3E}">
        <p14:creationId xmlns:p14="http://schemas.microsoft.com/office/powerpoint/2010/main" val="370948679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E4C0E25-47D8-4A20-ACA4-2B0172766E32}"/>
              </a:ext>
            </a:extLst>
          </p:cNvPr>
          <p:cNvSpPr>
            <a:spLocks noGrp="1" noChangeArrowheads="1"/>
          </p:cNvSpPr>
          <p:nvPr>
            <p:ph type="title"/>
          </p:nvPr>
        </p:nvSpPr>
        <p:spPr/>
        <p:txBody>
          <a:bodyPr/>
          <a:lstStyle/>
          <a:p>
            <a:r>
              <a:rPr lang="en-US" altLang="en-US" dirty="0"/>
              <a:t>Woodstream</a:t>
            </a:r>
          </a:p>
        </p:txBody>
      </p:sp>
      <p:sp>
        <p:nvSpPr>
          <p:cNvPr id="91139" name="Rectangle 3">
            <a:extLst>
              <a:ext uri="{FF2B5EF4-FFF2-40B4-BE49-F238E27FC236}">
                <a16:creationId xmlns:a16="http://schemas.microsoft.com/office/drawing/2014/main" id="{09A880B5-358E-482C-8BE8-CA870A2DFA5C}"/>
              </a:ext>
            </a:extLst>
          </p:cNvPr>
          <p:cNvSpPr>
            <a:spLocks noGrp="1" noChangeArrowheads="1"/>
          </p:cNvSpPr>
          <p:nvPr>
            <p:ph type="body" idx="1"/>
          </p:nvPr>
        </p:nvSpPr>
        <p:spPr/>
        <p:txBody>
          <a:bodyPr>
            <a:normAutofit fontScale="92500" lnSpcReduction="10000"/>
          </a:bodyPr>
          <a:lstStyle/>
          <a:p>
            <a:pPr>
              <a:lnSpc>
                <a:spcPct val="90000"/>
              </a:lnSpc>
            </a:pPr>
            <a:r>
              <a:rPr lang="en-US" altLang="en-US" sz="2400" dirty="0"/>
              <a:t>Brockway Moran &amp; Partners purchased </a:t>
            </a:r>
            <a:r>
              <a:rPr lang="en-US" altLang="en-US" sz="2400" dirty="0" err="1"/>
              <a:t>Woodstream</a:t>
            </a:r>
            <a:r>
              <a:rPr lang="en-US" altLang="en-US" sz="2400" dirty="0"/>
              <a:t> Corp., a maker of wild animal cage traps, rodent control devices and pesticides, from Friend </a:t>
            </a:r>
            <a:r>
              <a:rPr lang="en-US" altLang="en-US" sz="2400" dirty="0" err="1"/>
              <a:t>Skoler</a:t>
            </a:r>
            <a:r>
              <a:rPr lang="en-US" altLang="en-US" sz="2400" dirty="0"/>
              <a:t> Co. LLC. </a:t>
            </a:r>
          </a:p>
          <a:p>
            <a:pPr>
              <a:lnSpc>
                <a:spcPct val="90000"/>
              </a:lnSpc>
            </a:pPr>
            <a:r>
              <a:rPr lang="en-US" altLang="en-US" sz="2400" dirty="0"/>
              <a:t>The $100 million purchase price is equivalent to between 6.5 and 7x EBITDA.</a:t>
            </a:r>
          </a:p>
          <a:p>
            <a:pPr>
              <a:lnSpc>
                <a:spcPct val="90000"/>
              </a:lnSpc>
            </a:pPr>
            <a:r>
              <a:rPr lang="en-US" altLang="en-US" sz="2400" dirty="0"/>
              <a:t>Of the equity, Brockway contributed 85% of the total, with management chipping in 10%. Lenders Antares Capital Corp. and Allied Capital Corp. fill in the remaining 5%.  Total equity represents approximately 40% of the purchase price.</a:t>
            </a:r>
          </a:p>
          <a:p>
            <a:pPr>
              <a:lnSpc>
                <a:spcPct val="90000"/>
              </a:lnSpc>
            </a:pPr>
            <a:r>
              <a:rPr lang="en-US" altLang="en-US" sz="2400" dirty="0"/>
              <a:t>On the debt side, Antares led a $58 million senior facility, along with Merrill Lynch and GE Capital Corp. The senior debt component also contains a revolver to be used in the future as working capital (and not included in the $100 million purchase price). </a:t>
            </a:r>
          </a:p>
          <a:p>
            <a:pPr>
              <a:lnSpc>
                <a:spcPct val="90000"/>
              </a:lnSpc>
            </a:pPr>
            <a:r>
              <a:rPr lang="en-US" altLang="en-US" sz="2400" dirty="0"/>
              <a:t>CIT Private Equity and Denali Advisors LLC provided a subordinated note in the amount of $17 million.</a:t>
            </a:r>
          </a:p>
        </p:txBody>
      </p:sp>
    </p:spTree>
    <p:extLst>
      <p:ext uri="{BB962C8B-B14F-4D97-AF65-F5344CB8AC3E}">
        <p14:creationId xmlns:p14="http://schemas.microsoft.com/office/powerpoint/2010/main" val="43181364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EC800BE7-7989-4989-9D24-70D8DF80E612}"/>
              </a:ext>
            </a:extLst>
          </p:cNvPr>
          <p:cNvSpPr>
            <a:spLocks noGrp="1" noChangeArrowheads="1"/>
          </p:cNvSpPr>
          <p:nvPr>
            <p:ph type="title"/>
          </p:nvPr>
        </p:nvSpPr>
        <p:spPr/>
        <p:txBody>
          <a:bodyPr/>
          <a:lstStyle/>
          <a:p>
            <a:r>
              <a:rPr lang="en-US" altLang="en-US"/>
              <a:t>Woodstream Debt</a:t>
            </a:r>
          </a:p>
        </p:txBody>
      </p:sp>
      <p:sp>
        <p:nvSpPr>
          <p:cNvPr id="92163" name="Rectangle 3">
            <a:extLst>
              <a:ext uri="{FF2B5EF4-FFF2-40B4-BE49-F238E27FC236}">
                <a16:creationId xmlns:a16="http://schemas.microsoft.com/office/drawing/2014/main" id="{E65CF90C-B5D2-4DCC-95D3-DFAA52A69009}"/>
              </a:ext>
            </a:extLst>
          </p:cNvPr>
          <p:cNvSpPr>
            <a:spLocks noGrp="1" noChangeArrowheads="1"/>
          </p:cNvSpPr>
          <p:nvPr>
            <p:ph type="body" idx="1"/>
          </p:nvPr>
        </p:nvSpPr>
        <p:spPr/>
        <p:txBody>
          <a:bodyPr>
            <a:normAutofit lnSpcReduction="10000"/>
          </a:bodyPr>
          <a:lstStyle/>
          <a:p>
            <a:pPr>
              <a:lnSpc>
                <a:spcPct val="90000"/>
              </a:lnSpc>
            </a:pPr>
            <a:r>
              <a:rPr lang="en-US" altLang="en-US"/>
              <a:t>Senior debt: Libor + 3.50%, 4 year amortization</a:t>
            </a:r>
          </a:p>
          <a:p>
            <a:pPr>
              <a:lnSpc>
                <a:spcPct val="90000"/>
              </a:lnSpc>
            </a:pPr>
            <a:r>
              <a:rPr lang="en-US" altLang="en-US"/>
              <a:t>Subordinated notes:</a:t>
            </a:r>
          </a:p>
          <a:p>
            <a:pPr lvl="1">
              <a:lnSpc>
                <a:spcPct val="90000"/>
              </a:lnSpc>
            </a:pPr>
            <a:r>
              <a:rPr lang="en-US" altLang="en-US"/>
              <a:t>7% cash interest</a:t>
            </a:r>
          </a:p>
          <a:p>
            <a:pPr lvl="1">
              <a:lnSpc>
                <a:spcPct val="90000"/>
              </a:lnSpc>
            </a:pPr>
            <a:r>
              <a:rPr lang="en-US" altLang="en-US"/>
              <a:t>7% pay-in-kind interest</a:t>
            </a:r>
          </a:p>
          <a:p>
            <a:pPr lvl="1">
              <a:lnSpc>
                <a:spcPct val="90000"/>
              </a:lnSpc>
            </a:pPr>
            <a:r>
              <a:rPr lang="en-US" altLang="en-US"/>
              <a:t>Warrants to purchase 5% of the company's equity at $0.05 per share</a:t>
            </a:r>
          </a:p>
          <a:p>
            <a:pPr lvl="1">
              <a:lnSpc>
                <a:spcPct val="90000"/>
              </a:lnSpc>
            </a:pPr>
            <a:r>
              <a:rPr lang="en-US" altLang="en-US"/>
              <a:t>Repayment after 5 years or at exit event</a:t>
            </a:r>
          </a:p>
          <a:p>
            <a:pPr lvl="1">
              <a:lnSpc>
                <a:spcPct val="90000"/>
              </a:lnSpc>
            </a:pPr>
            <a:r>
              <a:rPr lang="en-US" altLang="en-US"/>
              <a:t>Fees 1.5%</a:t>
            </a:r>
          </a:p>
          <a:p>
            <a:pPr>
              <a:lnSpc>
                <a:spcPct val="90000"/>
              </a:lnSpc>
            </a:pPr>
            <a:r>
              <a:rPr lang="en-US" altLang="en-US"/>
              <a:t>Equity </a:t>
            </a:r>
          </a:p>
          <a:p>
            <a:pPr lvl="1">
              <a:lnSpc>
                <a:spcPct val="90000"/>
              </a:lnSpc>
            </a:pPr>
            <a:r>
              <a:rPr lang="en-US" altLang="en-US"/>
              <a:t>27% required return</a:t>
            </a:r>
          </a:p>
        </p:txBody>
      </p:sp>
    </p:spTree>
    <p:extLst>
      <p:ext uri="{BB962C8B-B14F-4D97-AF65-F5344CB8AC3E}">
        <p14:creationId xmlns:p14="http://schemas.microsoft.com/office/powerpoint/2010/main" val="31465329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2C3A8F8-7C0C-482F-B0C0-9FE73EBD2377}"/>
              </a:ext>
            </a:extLst>
          </p:cNvPr>
          <p:cNvSpPr>
            <a:spLocks noGrp="1" noChangeArrowheads="1"/>
          </p:cNvSpPr>
          <p:nvPr>
            <p:ph type="title"/>
          </p:nvPr>
        </p:nvSpPr>
        <p:spPr/>
        <p:txBody>
          <a:bodyPr/>
          <a:lstStyle/>
          <a:p>
            <a:r>
              <a:rPr lang="en-US" altLang="en-US"/>
              <a:t>Finance Theory and LBO’s</a:t>
            </a:r>
          </a:p>
        </p:txBody>
      </p:sp>
      <p:sp>
        <p:nvSpPr>
          <p:cNvPr id="94211" name="Rectangle 3">
            <a:extLst>
              <a:ext uri="{FF2B5EF4-FFF2-40B4-BE49-F238E27FC236}">
                <a16:creationId xmlns:a16="http://schemas.microsoft.com/office/drawing/2014/main" id="{500CE016-8487-4D7F-B105-61109948E5E3}"/>
              </a:ext>
            </a:extLst>
          </p:cNvPr>
          <p:cNvSpPr>
            <a:spLocks noGrp="1" noChangeArrowheads="1"/>
          </p:cNvSpPr>
          <p:nvPr>
            <p:ph type="body" idx="1"/>
          </p:nvPr>
        </p:nvSpPr>
        <p:spPr/>
        <p:txBody>
          <a:bodyPr>
            <a:normAutofit fontScale="92500" lnSpcReduction="10000"/>
          </a:bodyPr>
          <a:lstStyle/>
          <a:p>
            <a:pPr>
              <a:lnSpc>
                <a:spcPct val="80000"/>
              </a:lnSpc>
            </a:pPr>
            <a:r>
              <a:rPr lang="en-US" altLang="en-US" sz="2800" dirty="0"/>
              <a:t>Desirable to adopt high leverage during a transition period</a:t>
            </a:r>
          </a:p>
          <a:p>
            <a:pPr lvl="1">
              <a:lnSpc>
                <a:spcPct val="80000"/>
              </a:lnSpc>
            </a:pPr>
            <a:r>
              <a:rPr lang="en-US" altLang="en-US" dirty="0"/>
              <a:t>Leveraged buyouts – acquisitions financed mainly by borrowing</a:t>
            </a:r>
          </a:p>
          <a:p>
            <a:pPr lvl="1">
              <a:lnSpc>
                <a:spcPct val="80000"/>
              </a:lnSpc>
            </a:pPr>
            <a:r>
              <a:rPr lang="en-US" altLang="en-US" dirty="0"/>
              <a:t>Leveraged recapitalizations – companies borrow to retire most of their equity</a:t>
            </a:r>
          </a:p>
          <a:p>
            <a:pPr lvl="1">
              <a:lnSpc>
                <a:spcPct val="80000"/>
              </a:lnSpc>
            </a:pPr>
            <a:r>
              <a:rPr lang="en-US" altLang="en-US" dirty="0"/>
              <a:t>Workouts – companies with excessive debt that have to be recapitalized in order to meet debt capacity.</a:t>
            </a:r>
          </a:p>
          <a:p>
            <a:pPr>
              <a:lnSpc>
                <a:spcPct val="80000"/>
              </a:lnSpc>
            </a:pPr>
            <a:r>
              <a:rPr lang="en-US" altLang="en-US" sz="2800" dirty="0"/>
              <a:t>Jensen’s free cash-flow hypothesis.</a:t>
            </a:r>
          </a:p>
          <a:p>
            <a:pPr lvl="1">
              <a:lnSpc>
                <a:spcPct val="80000"/>
              </a:lnSpc>
            </a:pPr>
            <a:r>
              <a:rPr lang="en-US" altLang="en-US" dirty="0"/>
              <a:t>Managers spend excess cash at their discretion rather than in the interest of the firm.</a:t>
            </a:r>
          </a:p>
          <a:p>
            <a:pPr lvl="1">
              <a:lnSpc>
                <a:spcPct val="80000"/>
              </a:lnSpc>
            </a:pPr>
            <a:r>
              <a:rPr lang="en-US" altLang="en-US" dirty="0"/>
              <a:t>Debt reduces the agency cost and restores the valuation to the enterprise value</a:t>
            </a:r>
          </a:p>
          <a:p>
            <a:pPr lvl="1">
              <a:lnSpc>
                <a:spcPct val="80000"/>
              </a:lnSpc>
            </a:pPr>
            <a:r>
              <a:rPr lang="en-US" altLang="en-US" dirty="0"/>
              <a:t>Sponsor’s incentive from the equity investment that does not get paid until the debt is repaid.</a:t>
            </a:r>
          </a:p>
          <a:p>
            <a:pPr lvl="1">
              <a:lnSpc>
                <a:spcPct val="80000"/>
              </a:lnSpc>
            </a:pPr>
            <a:endParaRPr lang="en-US" altLang="en-US" dirty="0"/>
          </a:p>
        </p:txBody>
      </p:sp>
    </p:spTree>
    <p:extLst>
      <p:ext uri="{BB962C8B-B14F-4D97-AF65-F5344CB8AC3E}">
        <p14:creationId xmlns:p14="http://schemas.microsoft.com/office/powerpoint/2010/main" val="13473743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E6E34C8-C60B-49C7-A3F7-2057440EDEF5}"/>
              </a:ext>
            </a:extLst>
          </p:cNvPr>
          <p:cNvSpPr>
            <a:spLocks noGrp="1" noChangeArrowheads="1"/>
          </p:cNvSpPr>
          <p:nvPr>
            <p:ph type="title"/>
          </p:nvPr>
        </p:nvSpPr>
        <p:spPr/>
        <p:txBody>
          <a:bodyPr/>
          <a:lstStyle/>
          <a:p>
            <a:r>
              <a:rPr lang="en-US" altLang="en-US"/>
              <a:t>General Concept</a:t>
            </a:r>
          </a:p>
        </p:txBody>
      </p:sp>
      <p:sp>
        <p:nvSpPr>
          <p:cNvPr id="95235" name="Rectangle 3">
            <a:extLst>
              <a:ext uri="{FF2B5EF4-FFF2-40B4-BE49-F238E27FC236}">
                <a16:creationId xmlns:a16="http://schemas.microsoft.com/office/drawing/2014/main" id="{1A3176C7-8CAC-4A8E-A0F8-9793BAECCD52}"/>
              </a:ext>
            </a:extLst>
          </p:cNvPr>
          <p:cNvSpPr>
            <a:spLocks noGrp="1" noChangeArrowheads="1"/>
          </p:cNvSpPr>
          <p:nvPr>
            <p:ph type="body" idx="1"/>
          </p:nvPr>
        </p:nvSpPr>
        <p:spPr/>
        <p:txBody>
          <a:bodyPr/>
          <a:lstStyle/>
          <a:p>
            <a:pPr>
              <a:lnSpc>
                <a:spcPct val="90000"/>
              </a:lnSpc>
            </a:pPr>
            <a:r>
              <a:rPr lang="en-US" altLang="en-US"/>
              <a:t>New Owners</a:t>
            </a:r>
          </a:p>
          <a:p>
            <a:pPr lvl="1">
              <a:lnSpc>
                <a:spcPct val="90000"/>
              </a:lnSpc>
            </a:pPr>
            <a:r>
              <a:rPr lang="en-US" altLang="en-US"/>
              <a:t>Improve Operations</a:t>
            </a:r>
          </a:p>
          <a:p>
            <a:pPr lvl="1">
              <a:lnSpc>
                <a:spcPct val="90000"/>
              </a:lnSpc>
            </a:pPr>
            <a:r>
              <a:rPr lang="en-US" altLang="en-US"/>
              <a:t>Divest Unrelated Business</a:t>
            </a:r>
          </a:p>
          <a:p>
            <a:pPr lvl="1">
              <a:lnSpc>
                <a:spcPct val="90000"/>
              </a:lnSpc>
            </a:pPr>
            <a:r>
              <a:rPr lang="en-US" altLang="en-US"/>
              <a:t>Re-sell the Newly Made Company at a Profit</a:t>
            </a:r>
          </a:p>
          <a:p>
            <a:pPr>
              <a:lnSpc>
                <a:spcPct val="90000"/>
              </a:lnSpc>
            </a:pPr>
            <a:r>
              <a:rPr lang="en-US" altLang="en-US"/>
              <a:t>Early Successes with High Yield Bonds</a:t>
            </a:r>
          </a:p>
          <a:p>
            <a:pPr lvl="1">
              <a:lnSpc>
                <a:spcPct val="90000"/>
              </a:lnSpc>
            </a:pPr>
            <a:r>
              <a:rPr lang="en-US" altLang="en-US"/>
              <a:t>1981 – 99 LBO’s</a:t>
            </a:r>
          </a:p>
          <a:p>
            <a:pPr lvl="1">
              <a:lnSpc>
                <a:spcPct val="90000"/>
              </a:lnSpc>
            </a:pPr>
            <a:r>
              <a:rPr lang="en-US" altLang="en-US"/>
              <a:t>1988 – 381 LBO’s</a:t>
            </a:r>
          </a:p>
          <a:p>
            <a:pPr>
              <a:lnSpc>
                <a:spcPct val="90000"/>
              </a:lnSpc>
            </a:pPr>
            <a:r>
              <a:rPr lang="en-US" altLang="en-US"/>
              <a:t>Discipline declined with increased deals</a:t>
            </a:r>
          </a:p>
          <a:p>
            <a:pPr>
              <a:lnSpc>
                <a:spcPct val="90000"/>
              </a:lnSpc>
            </a:pPr>
            <a:r>
              <a:rPr lang="en-US" altLang="en-US"/>
              <a:t>Made assumptions that growth and margins could reach levels never before achieved</a:t>
            </a:r>
          </a:p>
        </p:txBody>
      </p:sp>
    </p:spTree>
    <p:extLst>
      <p:ext uri="{BB962C8B-B14F-4D97-AF65-F5344CB8AC3E}">
        <p14:creationId xmlns:p14="http://schemas.microsoft.com/office/powerpoint/2010/main" val="235106763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C5C345B-D1DB-4FB6-8D87-ECC2EBBF7037}"/>
              </a:ext>
            </a:extLst>
          </p:cNvPr>
          <p:cNvSpPr>
            <a:spLocks noGrp="1" noChangeArrowheads="1"/>
          </p:cNvSpPr>
          <p:nvPr>
            <p:ph type="title"/>
          </p:nvPr>
        </p:nvSpPr>
        <p:spPr/>
        <p:txBody>
          <a:bodyPr/>
          <a:lstStyle/>
          <a:p>
            <a:r>
              <a:rPr lang="en-US" altLang="en-US"/>
              <a:t>LBO Bubble</a:t>
            </a:r>
          </a:p>
        </p:txBody>
      </p:sp>
      <p:sp>
        <p:nvSpPr>
          <p:cNvPr id="96259" name="Rectangle 3">
            <a:extLst>
              <a:ext uri="{FF2B5EF4-FFF2-40B4-BE49-F238E27FC236}">
                <a16:creationId xmlns:a16="http://schemas.microsoft.com/office/drawing/2014/main" id="{8E21719C-7255-4D70-B185-2C90BB5C7A05}"/>
              </a:ext>
            </a:extLst>
          </p:cNvPr>
          <p:cNvSpPr>
            <a:spLocks noGrp="1" noChangeArrowheads="1"/>
          </p:cNvSpPr>
          <p:nvPr>
            <p:ph type="body" idx="1"/>
          </p:nvPr>
        </p:nvSpPr>
        <p:spPr>
          <a:xfrm>
            <a:off x="609600" y="1219200"/>
            <a:ext cx="8305800" cy="2971800"/>
          </a:xfrm>
        </p:spPr>
        <p:txBody>
          <a:bodyPr>
            <a:normAutofit fontScale="77500" lnSpcReduction="20000"/>
          </a:bodyPr>
          <a:lstStyle/>
          <a:p>
            <a:r>
              <a:rPr lang="en-US" altLang="en-US"/>
              <a:t>In 1981, 99 LBO deals took place in the US; by 1988, the number was 381.Early on, LBO players grounded their deal activity in solid analysis and realistic economics. </a:t>
            </a:r>
          </a:p>
          <a:p>
            <a:r>
              <a:rPr lang="en-US" altLang="en-US"/>
              <a:t>Yet as the number of participants in the hot market increased, discipline declined. The swelling ranks of LBO firms bid up prices for takeover prospects </a:t>
            </a:r>
            <a:r>
              <a:rPr lang="en-US" altLang="en-US" b="1" i="1">
                <a:solidFill>
                  <a:srgbClr val="0561B5"/>
                </a:solidFill>
              </a:rPr>
              <a:t>encouraged by investment bankers, who stood to reap large advisory fees</a:t>
            </a:r>
            <a:r>
              <a:rPr lang="en-US" altLang="en-US"/>
              <a:t>, as well as with the help of commercial bankers, who were willing to support aggressive financing plans.  </a:t>
            </a:r>
          </a:p>
        </p:txBody>
      </p:sp>
      <p:pic>
        <p:nvPicPr>
          <p:cNvPr id="96260" name="Picture 4">
            <a:extLst>
              <a:ext uri="{FF2B5EF4-FFF2-40B4-BE49-F238E27FC236}">
                <a16:creationId xmlns:a16="http://schemas.microsoft.com/office/drawing/2014/main" id="{CF904DEC-5708-4269-B57D-E861D0543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05200"/>
            <a:ext cx="38862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4177855020"/>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09621EC-D90A-4F61-A4F6-2EB924F56E72}"/>
              </a:ext>
            </a:extLst>
          </p:cNvPr>
          <p:cNvSpPr>
            <a:spLocks noGrp="1" noChangeArrowheads="1"/>
          </p:cNvSpPr>
          <p:nvPr>
            <p:ph type="title"/>
          </p:nvPr>
        </p:nvSpPr>
        <p:spPr/>
        <p:txBody>
          <a:bodyPr/>
          <a:lstStyle/>
          <a:p>
            <a:r>
              <a:rPr lang="en-US" altLang="en-US"/>
              <a:t>LBO Bubble - Continued</a:t>
            </a:r>
          </a:p>
        </p:txBody>
      </p:sp>
      <p:sp>
        <p:nvSpPr>
          <p:cNvPr id="97283" name="Rectangle 3">
            <a:extLst>
              <a:ext uri="{FF2B5EF4-FFF2-40B4-BE49-F238E27FC236}">
                <a16:creationId xmlns:a16="http://schemas.microsoft.com/office/drawing/2014/main" id="{AE090744-573B-44DB-8CB7-3A491C698D6E}"/>
              </a:ext>
            </a:extLst>
          </p:cNvPr>
          <p:cNvSpPr>
            <a:spLocks noGrp="1" noChangeArrowheads="1"/>
          </p:cNvSpPr>
          <p:nvPr>
            <p:ph type="body" idx="1"/>
          </p:nvPr>
        </p:nvSpPr>
        <p:spPr>
          <a:xfrm>
            <a:off x="762000" y="1295400"/>
            <a:ext cx="7086600" cy="4191000"/>
          </a:xfrm>
        </p:spPr>
        <p:txBody>
          <a:bodyPr>
            <a:normAutofit fontScale="92500" lnSpcReduction="20000"/>
          </a:bodyPr>
          <a:lstStyle/>
          <a:p>
            <a:pPr>
              <a:lnSpc>
                <a:spcPct val="90000"/>
              </a:lnSpc>
            </a:pPr>
            <a:r>
              <a:rPr lang="en-US" altLang="en-US" sz="1600" dirty="0"/>
              <a:t>We have reviewed some financial projections that underpinned several high-profile LBO bankruptcies in the late 1980s. </a:t>
            </a:r>
            <a:r>
              <a:rPr lang="en-US" altLang="en-US" sz="1600" b="1" i="1" dirty="0">
                <a:solidFill>
                  <a:srgbClr val="0561B5"/>
                </a:solidFill>
              </a:rPr>
              <a:t>Many of these transactions were based on assumptions that the companies could achieve levels of performance, revenue growth, operating margins, and capital utilization never before achieved in their industry.</a:t>
            </a:r>
            <a:r>
              <a:rPr lang="en-US" altLang="en-US" sz="1600" dirty="0"/>
              <a:t> The buyers of these companies typically had no concrete plans for executing the financial performance necessary to meet their obligations. In many such transactions, the buyers simply assumed that they could resell pieces of the acquired companies for a higher price to someone else.</a:t>
            </a:r>
            <a:endParaRPr lang="en-US" altLang="zh-CN" sz="1600" dirty="0">
              <a:ea typeface="SimSun" panose="02010600030101010101" pitchFamily="2" charset="-122"/>
            </a:endParaRPr>
          </a:p>
          <a:p>
            <a:pPr>
              <a:lnSpc>
                <a:spcPct val="90000"/>
              </a:lnSpc>
            </a:pPr>
            <a:r>
              <a:rPr lang="en-US" altLang="zh-CN" sz="1600" dirty="0">
                <a:ea typeface="SimSun" panose="02010600030101010101" pitchFamily="2" charset="-122"/>
              </a:rPr>
              <a:t>Why wouldn't investors see through such shoddy analyses?</a:t>
            </a:r>
          </a:p>
          <a:p>
            <a:pPr>
              <a:lnSpc>
                <a:spcPct val="90000"/>
              </a:lnSpc>
            </a:pPr>
            <a:r>
              <a:rPr lang="en-US" altLang="zh-CN" sz="1600" dirty="0">
                <a:ea typeface="SimSun" panose="02010600030101010101" pitchFamily="2" charset="-122"/>
              </a:rPr>
              <a:t>In many of these transactions, bankers and loan committees felt great pressure to keep up with their peers and generate high up-front fees, so they approved highly questionable loans. In other cases, each participant assumed someone else had carefully done the homework. </a:t>
            </a:r>
          </a:p>
          <a:p>
            <a:pPr lvl="1">
              <a:lnSpc>
                <a:spcPct val="90000"/>
              </a:lnSpc>
            </a:pPr>
            <a:r>
              <a:rPr lang="en-US" altLang="zh-CN" sz="1600" dirty="0">
                <a:ea typeface="SimSun" panose="02010600030101010101" pitchFamily="2" charset="-122"/>
              </a:rPr>
              <a:t>Buyers assumed that if they could get financing, the deal must be good. </a:t>
            </a:r>
          </a:p>
          <a:p>
            <a:pPr lvl="1">
              <a:lnSpc>
                <a:spcPct val="90000"/>
              </a:lnSpc>
            </a:pPr>
            <a:r>
              <a:rPr lang="en-US" altLang="zh-CN" sz="1600" dirty="0">
                <a:ea typeface="SimSun" panose="02010600030101010101" pitchFamily="2" charset="-122"/>
              </a:rPr>
              <a:t>High-yield bond investors figured that the commercial bankers providing the senior debt must surely have worked their numbers properly. After all, the bankers selling the bonds had their reputations at stake, and the buyers had some capital in the game as well.  </a:t>
            </a:r>
          </a:p>
          <a:p>
            <a:pPr>
              <a:lnSpc>
                <a:spcPct val="90000"/>
              </a:lnSpc>
            </a:pPr>
            <a:r>
              <a:rPr lang="en-US" altLang="zh-CN" sz="1600" dirty="0">
                <a:ea typeface="SimSun" panose="02010600030101010101" pitchFamily="2" charset="-122"/>
              </a:rPr>
              <a:t>Whatever the assumption, however, the immutable laws of economics and value creation prevailed. Many deals went under.</a:t>
            </a:r>
          </a:p>
        </p:txBody>
      </p:sp>
    </p:spTree>
    <p:extLst>
      <p:ext uri="{BB962C8B-B14F-4D97-AF65-F5344CB8AC3E}">
        <p14:creationId xmlns:p14="http://schemas.microsoft.com/office/powerpoint/2010/main" val="3721407277"/>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69DBC2EB-27B8-4E53-B89A-278D81CAF046}"/>
              </a:ext>
            </a:extLst>
          </p:cNvPr>
          <p:cNvSpPr>
            <a:spLocks noGrp="1" noChangeArrowheads="1"/>
          </p:cNvSpPr>
          <p:nvPr>
            <p:ph type="title"/>
          </p:nvPr>
        </p:nvSpPr>
        <p:spPr/>
        <p:txBody>
          <a:bodyPr/>
          <a:lstStyle/>
          <a:p>
            <a:r>
              <a:rPr lang="en-US" altLang="en-US"/>
              <a:t>LBO’s in the U.S. </a:t>
            </a:r>
          </a:p>
        </p:txBody>
      </p:sp>
      <p:sp>
        <p:nvSpPr>
          <p:cNvPr id="98307" name="Rectangle 3">
            <a:extLst>
              <a:ext uri="{FF2B5EF4-FFF2-40B4-BE49-F238E27FC236}">
                <a16:creationId xmlns:a16="http://schemas.microsoft.com/office/drawing/2014/main" id="{150C607F-04D6-409C-BB0C-A0AE272D154E}"/>
              </a:ext>
            </a:extLst>
          </p:cNvPr>
          <p:cNvSpPr>
            <a:spLocks noGrp="1" noChangeArrowheads="1"/>
          </p:cNvSpPr>
          <p:nvPr>
            <p:ph type="body" idx="1"/>
          </p:nvPr>
        </p:nvSpPr>
        <p:spPr/>
        <p:txBody>
          <a:bodyPr>
            <a:normAutofit fontScale="85000" lnSpcReduction="10000"/>
          </a:bodyPr>
          <a:lstStyle/>
          <a:p>
            <a:r>
              <a:rPr lang="en-US" altLang="en-US"/>
              <a:t>In the early 1980s inflation became under control.  Investors rediscovered the confidence to innovate. </a:t>
            </a:r>
          </a:p>
          <a:p>
            <a:r>
              <a:rPr lang="en-US" altLang="en-US"/>
              <a:t>A market for corporate control emerged, in which companies and private investors (corporate raiders) demonstrated their ability to successfully complete hostile takeovers of poorly performing companies. </a:t>
            </a:r>
          </a:p>
          <a:p>
            <a:r>
              <a:rPr lang="en-US" altLang="en-US"/>
              <a:t>Once in control, the new owners often improve operations, divest unrelated businesses, and then resell the newly made-over company for a substantial profit. </a:t>
            </a:r>
          </a:p>
          <a:p>
            <a:r>
              <a:rPr lang="en-US" altLang="en-US"/>
              <a:t>The emergence of high-yield bond financing opened the door for smaller investors, known as leveraged-buyout (LBO) firms, to take a leading role in the hostile-takeover game.</a:t>
            </a:r>
          </a:p>
        </p:txBody>
      </p:sp>
    </p:spTree>
    <p:extLst>
      <p:ext uri="{BB962C8B-B14F-4D97-AF65-F5344CB8AC3E}">
        <p14:creationId xmlns:p14="http://schemas.microsoft.com/office/powerpoint/2010/main" val="3012887885"/>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225B686C-E5C1-435F-864F-2157BFAD890D}"/>
              </a:ext>
            </a:extLst>
          </p:cNvPr>
          <p:cNvSpPr>
            <a:spLocks noGrp="1" noChangeArrowheads="1"/>
          </p:cNvSpPr>
          <p:nvPr>
            <p:ph type="title"/>
          </p:nvPr>
        </p:nvSpPr>
        <p:spPr/>
        <p:txBody>
          <a:bodyPr/>
          <a:lstStyle/>
          <a:p>
            <a:r>
              <a:rPr lang="en-US" altLang="en-US"/>
              <a:t>LBO Statistics</a:t>
            </a:r>
          </a:p>
        </p:txBody>
      </p:sp>
      <p:sp>
        <p:nvSpPr>
          <p:cNvPr id="99331" name="Rectangle 3">
            <a:extLst>
              <a:ext uri="{FF2B5EF4-FFF2-40B4-BE49-F238E27FC236}">
                <a16:creationId xmlns:a16="http://schemas.microsoft.com/office/drawing/2014/main" id="{412D83FD-026B-499E-8857-D7C8D6D87938}"/>
              </a:ext>
            </a:extLst>
          </p:cNvPr>
          <p:cNvSpPr>
            <a:spLocks noGrp="1" noChangeArrowheads="1"/>
          </p:cNvSpPr>
          <p:nvPr>
            <p:ph type="body" idx="1"/>
          </p:nvPr>
        </p:nvSpPr>
        <p:spPr/>
        <p:txBody>
          <a:bodyPr/>
          <a:lstStyle/>
          <a:p>
            <a:r>
              <a:rPr lang="en-US" altLang="en-US"/>
              <a:t>3% to 6% of M&amp;A activity in number of transactions</a:t>
            </a:r>
          </a:p>
          <a:p>
            <a:r>
              <a:rPr lang="en-US" altLang="en-US"/>
              <a:t>Peak in 1980’s</a:t>
            </a:r>
          </a:p>
          <a:p>
            <a:r>
              <a:rPr lang="en-US" altLang="en-US"/>
              <a:t>Significant increases in efficiency</a:t>
            </a:r>
          </a:p>
          <a:p>
            <a:r>
              <a:rPr lang="en-US" altLang="en-US"/>
              <a:t>Late 1980’s, 27 percent of LBO’s defaulted</a:t>
            </a:r>
          </a:p>
          <a:p>
            <a:r>
              <a:rPr lang="en-US" altLang="en-US"/>
              <a:t>Opportunities to transfer wealth between groups</a:t>
            </a:r>
          </a:p>
        </p:txBody>
      </p:sp>
    </p:spTree>
    <p:extLst>
      <p:ext uri="{BB962C8B-B14F-4D97-AF65-F5344CB8AC3E}">
        <p14:creationId xmlns:p14="http://schemas.microsoft.com/office/powerpoint/2010/main" val="2828802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53DC8787-5D22-47F3-BD48-039846A7B61B}"/>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Fundamental Valuation Ideas and Value Drivers</a:t>
            </a:r>
          </a:p>
        </p:txBody>
      </p:sp>
      <p:sp>
        <p:nvSpPr>
          <p:cNvPr id="4" name="Content Placeholder 3">
            <a:extLst>
              <a:ext uri="{FF2B5EF4-FFF2-40B4-BE49-F238E27FC236}">
                <a16:creationId xmlns:a16="http://schemas.microsoft.com/office/drawing/2014/main" id="{8840F1F2-E378-4495-87AC-C0C05629AFA2}"/>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dirty="0">
                <a:latin typeface="+mn-lt"/>
                <a:cs typeface="+mn-cs"/>
              </a:rPr>
              <a:t>The objective of any corporation is get high returns and then to grow these profits. The value of cash flow from these profits depends on the risk associated with the cash flow or the cost of capital.  That means three things drive value:</a:t>
            </a:r>
          </a:p>
          <a:p>
            <a:pPr lvl="1"/>
            <a:r>
              <a:rPr lang="en-US" sz="2100" dirty="0">
                <a:latin typeface="+mn-lt"/>
                <a:cs typeface="+mn-cs"/>
              </a:rPr>
              <a:t>Rate of Return on Investment</a:t>
            </a:r>
          </a:p>
          <a:p>
            <a:pPr lvl="1"/>
            <a:r>
              <a:rPr lang="en-US" sz="2100" dirty="0">
                <a:latin typeface="+mn-lt"/>
                <a:cs typeface="+mn-cs"/>
              </a:rPr>
              <a:t>Growth</a:t>
            </a:r>
          </a:p>
          <a:p>
            <a:pPr lvl="1"/>
            <a:r>
              <a:rPr lang="en-US" sz="2100" dirty="0">
                <a:latin typeface="+mn-lt"/>
                <a:cs typeface="+mn-cs"/>
              </a:rPr>
              <a:t>Cost of Capital Adjusted for Risk</a:t>
            </a:r>
          </a:p>
          <a:p>
            <a:r>
              <a:rPr lang="en-US" sz="2100" dirty="0">
                <a:latin typeface="+mn-lt"/>
                <a:cs typeface="+mn-cs"/>
              </a:rPr>
              <a:t>There is no question about theses basic ideas and one can think of valuation as forecasting movements in these three variables.</a:t>
            </a:r>
          </a:p>
        </p:txBody>
      </p:sp>
    </p:spTree>
    <p:extLst>
      <p:ext uri="{BB962C8B-B14F-4D97-AF65-F5344CB8AC3E}">
        <p14:creationId xmlns:p14="http://schemas.microsoft.com/office/powerpoint/2010/main" val="2090751302"/>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FDB4-2537-4344-95D3-565DC4C8849D}"/>
              </a:ext>
            </a:extLst>
          </p:cNvPr>
          <p:cNvSpPr>
            <a:spLocks noGrp="1"/>
          </p:cNvSpPr>
          <p:nvPr>
            <p:ph type="title"/>
          </p:nvPr>
        </p:nvSpPr>
        <p:spPr/>
        <p:txBody>
          <a:bodyPr>
            <a:normAutofit fontScale="90000"/>
          </a:bodyPr>
          <a:lstStyle/>
          <a:p>
            <a:r>
              <a:rPr lang="en-029" dirty="0"/>
              <a:t>Parked </a:t>
            </a:r>
            <a:br>
              <a:rPr lang="en-029" dirty="0"/>
            </a:br>
            <a:r>
              <a:rPr lang="en-029" dirty="0"/>
              <a:t>Mechanics of Acquisition Modelling</a:t>
            </a:r>
          </a:p>
        </p:txBody>
      </p:sp>
    </p:spTree>
    <p:extLst>
      <p:ext uri="{BB962C8B-B14F-4D97-AF65-F5344CB8AC3E}">
        <p14:creationId xmlns:p14="http://schemas.microsoft.com/office/powerpoint/2010/main" val="391147104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FDB4-2537-4344-95D3-565DC4C8849D}"/>
              </a:ext>
            </a:extLst>
          </p:cNvPr>
          <p:cNvSpPr>
            <a:spLocks noGrp="1"/>
          </p:cNvSpPr>
          <p:nvPr>
            <p:ph type="title"/>
          </p:nvPr>
        </p:nvSpPr>
        <p:spPr/>
        <p:txBody>
          <a:bodyPr/>
          <a:lstStyle/>
          <a:p>
            <a:r>
              <a:rPr lang="en-029" dirty="0"/>
              <a:t>Corporate Credit Analysis</a:t>
            </a:r>
          </a:p>
        </p:txBody>
      </p:sp>
    </p:spTree>
    <p:extLst>
      <p:ext uri="{BB962C8B-B14F-4D97-AF65-F5344CB8AC3E}">
        <p14:creationId xmlns:p14="http://schemas.microsoft.com/office/powerpoint/2010/main" val="1905977687"/>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pPr lvl="1"/>
            <a:r>
              <a:rPr lang="en-029" dirty="0"/>
              <a:t>Project and Corporate Finance Credit Analysis</a:t>
            </a:r>
          </a:p>
          <a:p>
            <a:pPr lvl="1"/>
            <a:r>
              <a:rPr lang="en-029" dirty="0"/>
              <a:t>Use of Ratios in Evaluating Credit Risk</a:t>
            </a:r>
          </a:p>
          <a:p>
            <a:pPr lvl="1"/>
            <a:r>
              <a:rPr lang="en-029" dirty="0"/>
              <a:t>Credit Scoring with Financial Ratios and Models</a:t>
            </a:r>
          </a:p>
          <a:p>
            <a:pPr lvl="1"/>
            <a:r>
              <a:rPr lang="en-029" dirty="0"/>
              <a:t>Risk Analysis for Credit Analysis and Modelling</a:t>
            </a:r>
          </a:p>
          <a:p>
            <a:pPr lvl="1"/>
            <a:r>
              <a:rPr lang="en-029" dirty="0"/>
              <a:t>Default Risk Statistics and Analysis</a:t>
            </a:r>
          </a:p>
          <a:p>
            <a:pPr lvl="1"/>
            <a:r>
              <a:rPr lang="en-029" dirty="0"/>
              <a:t>Creating Short-term Model and Working Capital Loans</a:t>
            </a:r>
          </a:p>
          <a:p>
            <a:pPr lvl="1"/>
            <a:r>
              <a:rPr lang="en-029" dirty="0"/>
              <a:t>Theory of Credit Risk and Merton Model</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Corporate Credit Analysis</a:t>
            </a:r>
          </a:p>
        </p:txBody>
      </p:sp>
    </p:spTree>
    <p:extLst>
      <p:ext uri="{BB962C8B-B14F-4D97-AF65-F5344CB8AC3E}">
        <p14:creationId xmlns:p14="http://schemas.microsoft.com/office/powerpoint/2010/main" val="2705607702"/>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FDB4-2537-4344-95D3-565DC4C8849D}"/>
              </a:ext>
            </a:extLst>
          </p:cNvPr>
          <p:cNvSpPr>
            <a:spLocks noGrp="1"/>
          </p:cNvSpPr>
          <p:nvPr>
            <p:ph type="title"/>
          </p:nvPr>
        </p:nvSpPr>
        <p:spPr/>
        <p:txBody>
          <a:bodyPr/>
          <a:lstStyle/>
          <a:p>
            <a:r>
              <a:rPr lang="en-029" dirty="0"/>
              <a:t>Corporate Versus Project Analysis</a:t>
            </a:r>
          </a:p>
        </p:txBody>
      </p:sp>
    </p:spTree>
    <p:extLst>
      <p:ext uri="{BB962C8B-B14F-4D97-AF65-F5344CB8AC3E}">
        <p14:creationId xmlns:p14="http://schemas.microsoft.com/office/powerpoint/2010/main" val="92792945"/>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eaLnBrk="0" latinLnBrk="0" hangingPunct="0"/>
            <a:r>
              <a:rPr lang="en-US" dirty="0"/>
              <a:t>Difference Between Ratios for Project Finance and Corporate Finance</a:t>
            </a:r>
          </a:p>
        </p:txBody>
      </p:sp>
      <p:sp>
        <p:nvSpPr>
          <p:cNvPr id="7" name="Text Placeholder 6"/>
          <p:cNvSpPr>
            <a:spLocks noGrp="1"/>
          </p:cNvSpPr>
          <p:nvPr>
            <p:ph type="body" idx="1"/>
          </p:nvPr>
        </p:nvSpPr>
        <p:spPr>
          <a:xfrm>
            <a:off x="682996" y="1423161"/>
            <a:ext cx="3868738" cy="441159"/>
          </a:xfrm>
        </p:spPr>
        <p:txBody>
          <a:bodyPr/>
          <a:lstStyle/>
          <a:p>
            <a:pPr algn="ctr"/>
            <a:r>
              <a:rPr lang="en-US" dirty="0"/>
              <a:t>Corporate Finance</a:t>
            </a:r>
          </a:p>
        </p:txBody>
      </p:sp>
      <p:sp>
        <p:nvSpPr>
          <p:cNvPr id="9" name="Text Placeholder 8"/>
          <p:cNvSpPr>
            <a:spLocks noGrp="1"/>
          </p:cNvSpPr>
          <p:nvPr>
            <p:ph type="body" sz="quarter" idx="3"/>
          </p:nvPr>
        </p:nvSpPr>
        <p:spPr>
          <a:xfrm>
            <a:off x="4629150" y="1423161"/>
            <a:ext cx="3752850" cy="431058"/>
          </a:xfrm>
        </p:spPr>
        <p:txBody>
          <a:bodyPr/>
          <a:lstStyle/>
          <a:p>
            <a:pPr algn="ctr"/>
            <a:r>
              <a:rPr lang="en-US" dirty="0"/>
              <a:t>Project Finance</a:t>
            </a:r>
          </a:p>
        </p:txBody>
      </p:sp>
      <p:sp>
        <p:nvSpPr>
          <p:cNvPr id="10" name="Content Placeholder 9"/>
          <p:cNvSpPr>
            <a:spLocks noGrp="1"/>
          </p:cNvSpPr>
          <p:nvPr>
            <p:ph sz="quarter" idx="4"/>
          </p:nvPr>
        </p:nvSpPr>
        <p:spPr>
          <a:xfrm>
            <a:off x="4662909" y="1989291"/>
            <a:ext cx="4210050" cy="4168838"/>
          </a:xfrm>
        </p:spPr>
        <p:txBody>
          <a:bodyPr>
            <a:normAutofit/>
          </a:bodyPr>
          <a:lstStyle/>
          <a:p>
            <a:pPr latinLnBrk="0" hangingPunct="0"/>
            <a:r>
              <a:rPr lang="en-US" dirty="0"/>
              <a:t>Debt Service Buffer</a:t>
            </a:r>
          </a:p>
          <a:p>
            <a:pPr lvl="1" latinLnBrk="0" hangingPunct="0"/>
            <a:r>
              <a:rPr lang="en-US" dirty="0"/>
              <a:t>DSCR</a:t>
            </a:r>
          </a:p>
          <a:p>
            <a:pPr lvl="1" latinLnBrk="0" hangingPunct="0"/>
            <a:r>
              <a:rPr lang="en-US" dirty="0"/>
              <a:t>LLCR</a:t>
            </a:r>
          </a:p>
          <a:p>
            <a:pPr lvl="1" latinLnBrk="0" hangingPunct="0"/>
            <a:r>
              <a:rPr lang="en-US" dirty="0"/>
              <a:t>PLCR</a:t>
            </a:r>
          </a:p>
          <a:p>
            <a:pPr latinLnBrk="0" hangingPunct="0"/>
            <a:r>
              <a:rPr lang="en-US" dirty="0"/>
              <a:t>Skin in the Game</a:t>
            </a:r>
          </a:p>
          <a:p>
            <a:pPr lvl="1" latinLnBrk="0" hangingPunct="0"/>
            <a:r>
              <a:rPr lang="en-US" dirty="0"/>
              <a:t>Debt to Capital</a:t>
            </a:r>
          </a:p>
          <a:p>
            <a:pPr lvl="1" latinLnBrk="0" hangingPunct="0"/>
            <a:r>
              <a:rPr lang="en-US" dirty="0"/>
              <a:t>Debt to Equity</a:t>
            </a:r>
          </a:p>
        </p:txBody>
      </p:sp>
      <p:sp>
        <p:nvSpPr>
          <p:cNvPr id="5" name="Content Placeholder 4"/>
          <p:cNvSpPr>
            <a:spLocks noGrp="1"/>
          </p:cNvSpPr>
          <p:nvPr>
            <p:ph sz="half" idx="2"/>
          </p:nvPr>
        </p:nvSpPr>
        <p:spPr>
          <a:xfrm>
            <a:off x="381001" y="1989291"/>
            <a:ext cx="4038600" cy="4128934"/>
          </a:xfrm>
        </p:spPr>
        <p:txBody>
          <a:bodyPr/>
          <a:lstStyle/>
          <a:p>
            <a:r>
              <a:rPr lang="en-US" dirty="0"/>
              <a:t>Interest Coverage Buffer</a:t>
            </a:r>
          </a:p>
          <a:p>
            <a:pPr lvl="1"/>
            <a:r>
              <a:rPr lang="en-US" dirty="0"/>
              <a:t>EBITDA/Interest</a:t>
            </a:r>
          </a:p>
          <a:p>
            <a:pPr lvl="1"/>
            <a:r>
              <a:rPr lang="en-US" dirty="0"/>
              <a:t>EBIT/Interest</a:t>
            </a:r>
          </a:p>
          <a:p>
            <a:pPr lvl="1"/>
            <a:r>
              <a:rPr lang="en-US" dirty="0"/>
              <a:t>FFO/Interest</a:t>
            </a:r>
          </a:p>
          <a:p>
            <a:r>
              <a:rPr lang="en-US" dirty="0"/>
              <a:t>Time To Repay Debt</a:t>
            </a:r>
          </a:p>
          <a:p>
            <a:pPr lvl="1"/>
            <a:r>
              <a:rPr lang="en-US" dirty="0"/>
              <a:t>Debt/EBITDA</a:t>
            </a:r>
          </a:p>
          <a:p>
            <a:pPr lvl="1"/>
            <a:r>
              <a:rPr lang="en-US" dirty="0"/>
              <a:t>Debt/FFO or FFO/Debt</a:t>
            </a:r>
          </a:p>
          <a:p>
            <a:r>
              <a:rPr lang="en-US" dirty="0"/>
              <a:t>Value of Company to Debt</a:t>
            </a:r>
          </a:p>
          <a:p>
            <a:pPr lvl="1"/>
            <a:r>
              <a:rPr lang="en-US" dirty="0"/>
              <a:t>Debt to Equity</a:t>
            </a:r>
          </a:p>
          <a:p>
            <a:pPr lvl="1"/>
            <a:r>
              <a:rPr lang="en-US" dirty="0"/>
              <a:t>Debt to Capital</a:t>
            </a:r>
          </a:p>
          <a:p>
            <a:pPr lvl="1"/>
            <a:endParaRPr lang="en-US" dirty="0"/>
          </a:p>
        </p:txBody>
      </p:sp>
    </p:spTree>
    <p:extLst>
      <p:ext uri="{BB962C8B-B14F-4D97-AF65-F5344CB8AC3E}">
        <p14:creationId xmlns:p14="http://schemas.microsoft.com/office/powerpoint/2010/main" val="2046154514"/>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7" y="304800"/>
            <a:ext cx="8286808" cy="654032"/>
          </a:xfrm>
        </p:spPr>
        <p:txBody>
          <a:bodyPr>
            <a:noAutofit/>
          </a:bodyPr>
          <a:lstStyle/>
          <a:p>
            <a:pPr eaLnBrk="0" latinLnBrk="0"/>
            <a:r>
              <a:rPr lang="en-US" sz="3200" dirty="0"/>
              <a:t>Why Ratios are Different in Project Finance and Corporate Finance</a:t>
            </a:r>
          </a:p>
        </p:txBody>
      </p:sp>
      <p:sp>
        <p:nvSpPr>
          <p:cNvPr id="3" name="Content Placeholder 2"/>
          <p:cNvSpPr>
            <a:spLocks noGrp="1"/>
          </p:cNvSpPr>
          <p:nvPr>
            <p:ph idx="1"/>
          </p:nvPr>
        </p:nvSpPr>
        <p:spPr/>
        <p:txBody>
          <a:bodyPr/>
          <a:lstStyle/>
          <a:p>
            <a:pPr latinLnBrk="0"/>
            <a:r>
              <a:rPr lang="en-US" dirty="0"/>
              <a:t>Continuing Large Capital Expenditures in Corporate Finance</a:t>
            </a:r>
          </a:p>
          <a:p>
            <a:pPr latinLnBrk="0"/>
            <a:r>
              <a:rPr lang="en-US" dirty="0"/>
              <a:t>Large Bullet Repayments in Corporate Finance that Do Not Correspond to Cash Flow</a:t>
            </a:r>
          </a:p>
          <a:p>
            <a:pPr latinLnBrk="0"/>
            <a:r>
              <a:rPr lang="en-US" dirty="0"/>
              <a:t>No Customizing Repayments and Debt Service to Cash Flow</a:t>
            </a:r>
          </a:p>
          <a:p>
            <a:pPr latinLnBrk="0"/>
            <a:r>
              <a:rPr lang="en-US" dirty="0"/>
              <a:t>In Corporate Finance, Source of Repayment in Re-Financing. </a:t>
            </a:r>
          </a:p>
        </p:txBody>
      </p:sp>
    </p:spTree>
    <p:extLst>
      <p:ext uri="{BB962C8B-B14F-4D97-AF65-F5344CB8AC3E}">
        <p14:creationId xmlns:p14="http://schemas.microsoft.com/office/powerpoint/2010/main" val="4157460212"/>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Cash Flow and Credit Analysis: Primary Source of Repayment for Credit Analysis</a:t>
            </a:r>
          </a:p>
        </p:txBody>
      </p:sp>
      <p:sp>
        <p:nvSpPr>
          <p:cNvPr id="3" name="Content Placeholder 2"/>
          <p:cNvSpPr>
            <a:spLocks noGrp="1"/>
          </p:cNvSpPr>
          <p:nvPr>
            <p:ph idx="1"/>
          </p:nvPr>
        </p:nvSpPr>
        <p:spPr>
          <a:xfrm>
            <a:off x="428597" y="1295400"/>
            <a:ext cx="8286808" cy="4929222"/>
          </a:xfrm>
        </p:spPr>
        <p:txBody>
          <a:bodyPr>
            <a:normAutofit/>
          </a:bodyPr>
          <a:lstStyle/>
          <a:p>
            <a:r>
              <a:rPr lang="en-US" dirty="0"/>
              <a:t>Project finance source of repayment is cash flow</a:t>
            </a:r>
          </a:p>
          <a:p>
            <a:pPr lvl="1"/>
            <a:r>
              <a:rPr lang="en-US" dirty="0"/>
              <a:t>Cash flow after taxes and maintenance capital expenditures</a:t>
            </a:r>
          </a:p>
          <a:p>
            <a:pPr lvl="1"/>
            <a:r>
              <a:rPr lang="en-US" dirty="0"/>
              <a:t>Examples</a:t>
            </a:r>
          </a:p>
          <a:p>
            <a:r>
              <a:rPr lang="en-US" dirty="0"/>
              <a:t>Corporate finance</a:t>
            </a:r>
          </a:p>
          <a:p>
            <a:pPr lvl="1"/>
            <a:r>
              <a:rPr lang="en-US" dirty="0"/>
              <a:t>When a company grows, it would be bad to repay all debt</a:t>
            </a:r>
          </a:p>
          <a:p>
            <a:pPr lvl="1" eaLnBrk="0" latinLnBrk="0" hangingPunct="0"/>
            <a:r>
              <a:rPr lang="en-US" dirty="0"/>
              <a:t>Source of repayment is strong enough financial ratios to re-finance</a:t>
            </a:r>
          </a:p>
          <a:p>
            <a:pPr lvl="1"/>
            <a:r>
              <a:rPr lang="en-US" dirty="0"/>
              <a:t>When markets loose confidence, companies go bankrupt</a:t>
            </a:r>
          </a:p>
          <a:p>
            <a:pPr lvl="2"/>
            <a:r>
              <a:rPr lang="en-US" dirty="0"/>
              <a:t>Examples: Enron, Constellation Energy, Lehman Brothers</a:t>
            </a:r>
          </a:p>
          <a:p>
            <a:pPr lvl="2"/>
            <a:r>
              <a:rPr lang="en-US" dirty="0"/>
              <a:t>How can you assess when re-financing becomes not possible</a:t>
            </a:r>
          </a:p>
        </p:txBody>
      </p:sp>
    </p:spTree>
    <p:extLst>
      <p:ext uri="{BB962C8B-B14F-4D97-AF65-F5344CB8AC3E}">
        <p14:creationId xmlns:p14="http://schemas.microsoft.com/office/powerpoint/2010/main" val="2556691843"/>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CFADS in Project Finance vs EBITDA in Corporate Finance</a:t>
            </a:r>
          </a:p>
        </p:txBody>
      </p:sp>
      <p:sp>
        <p:nvSpPr>
          <p:cNvPr id="5" name="Content Placeholder 4"/>
          <p:cNvSpPr>
            <a:spLocks noGrp="1"/>
          </p:cNvSpPr>
          <p:nvPr>
            <p:ph idx="1"/>
          </p:nvPr>
        </p:nvSpPr>
        <p:spPr/>
        <p:txBody>
          <a:bodyPr/>
          <a:lstStyle/>
          <a:p>
            <a:r>
              <a:rPr lang="en-US" dirty="0"/>
              <a:t>EBITDA</a:t>
            </a:r>
          </a:p>
          <a:p>
            <a:pPr lvl="1"/>
            <a:r>
              <a:rPr lang="en-US" dirty="0"/>
              <a:t>Less Working Capital Changes</a:t>
            </a:r>
          </a:p>
          <a:p>
            <a:pPr lvl="1"/>
            <a:r>
              <a:rPr lang="en-US" dirty="0"/>
              <a:t>Less Capital Expenditures</a:t>
            </a:r>
          </a:p>
          <a:p>
            <a:pPr lvl="1"/>
            <a:r>
              <a:rPr lang="en-US" dirty="0"/>
              <a:t>Less Taxes</a:t>
            </a:r>
          </a:p>
          <a:p>
            <a:pPr lvl="1"/>
            <a:r>
              <a:rPr lang="en-US" dirty="0"/>
              <a:t>Plus Interest Income</a:t>
            </a:r>
          </a:p>
          <a:p>
            <a:r>
              <a:rPr lang="en-US" dirty="0"/>
              <a:t>Equals CFADS</a:t>
            </a:r>
          </a:p>
          <a:p>
            <a:endParaRPr lang="en-US" dirty="0"/>
          </a:p>
          <a:p>
            <a:r>
              <a:rPr lang="en-US" dirty="0"/>
              <a:t>Demonstrates problems with EBITDA as measure of cash flow</a:t>
            </a:r>
          </a:p>
        </p:txBody>
      </p:sp>
    </p:spTree>
    <p:extLst>
      <p:ext uri="{BB962C8B-B14F-4D97-AF65-F5344CB8AC3E}">
        <p14:creationId xmlns:p14="http://schemas.microsoft.com/office/powerpoint/2010/main" val="2801576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Corporate and Project Finance Ratios and Cash Flow</a:t>
            </a:r>
          </a:p>
        </p:txBody>
      </p:sp>
      <p:pic>
        <p:nvPicPr>
          <p:cNvPr id="4" name="Content Placeholder 3"/>
          <p:cNvPicPr>
            <a:picLocks noGrp="1" noChangeAspect="1"/>
          </p:cNvPicPr>
          <p:nvPr>
            <p:ph idx="1"/>
          </p:nvPr>
        </p:nvPicPr>
        <p:blipFill>
          <a:blip r:embed="rId2"/>
          <a:stretch>
            <a:fillRect/>
          </a:stretch>
        </p:blipFill>
        <p:spPr>
          <a:xfrm>
            <a:off x="428625" y="2198507"/>
            <a:ext cx="8286750" cy="3246799"/>
          </a:xfrm>
          <a:prstGeom prst="rect">
            <a:avLst/>
          </a:prstGeom>
        </p:spPr>
      </p:pic>
    </p:spTree>
    <p:extLst>
      <p:ext uri="{BB962C8B-B14F-4D97-AF65-F5344CB8AC3E}">
        <p14:creationId xmlns:p14="http://schemas.microsoft.com/office/powerpoint/2010/main" val="288822979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Illustration of Project Finance vs Corporate Finance with Volatility</a:t>
            </a:r>
          </a:p>
        </p:txBody>
      </p:sp>
      <p:pic>
        <p:nvPicPr>
          <p:cNvPr id="4" name="Content Placeholder 3"/>
          <p:cNvPicPr>
            <a:picLocks noGrp="1" noChangeAspect="1"/>
          </p:cNvPicPr>
          <p:nvPr>
            <p:ph idx="1"/>
          </p:nvPr>
        </p:nvPicPr>
        <p:blipFill>
          <a:blip r:embed="rId2"/>
          <a:stretch>
            <a:fillRect/>
          </a:stretch>
        </p:blipFill>
        <p:spPr>
          <a:xfrm>
            <a:off x="428625" y="1402289"/>
            <a:ext cx="8286750" cy="4839235"/>
          </a:xfrm>
          <a:prstGeom prst="rect">
            <a:avLst/>
          </a:prstGeom>
        </p:spPr>
      </p:pic>
      <p:sp>
        <p:nvSpPr>
          <p:cNvPr id="5" name="TextBox 4"/>
          <p:cNvSpPr txBox="1"/>
          <p:nvPr/>
        </p:nvSpPr>
        <p:spPr>
          <a:xfrm>
            <a:off x="7601146" y="3733800"/>
            <a:ext cx="1524000" cy="1015663"/>
          </a:xfrm>
          <a:prstGeom prst="rect">
            <a:avLst/>
          </a:prstGeom>
          <a:solidFill>
            <a:srgbClr val="FFFF00"/>
          </a:solidFill>
        </p:spPr>
        <p:txBody>
          <a:bodyPr wrap="square" rtlCol="0">
            <a:spAutoFit/>
          </a:bodyPr>
          <a:lstStyle/>
          <a:p>
            <a:r>
              <a:rPr lang="en-US" dirty="0"/>
              <a:t>Corporate Finance is about re-financing and ratios that allow re-financing</a:t>
            </a:r>
          </a:p>
        </p:txBody>
      </p:sp>
      <p:cxnSp>
        <p:nvCxnSpPr>
          <p:cNvPr id="7" name="Straight Arrow Connector 6"/>
          <p:cNvCxnSpPr>
            <a:cxnSpLocks/>
          </p:cNvCxnSpPr>
          <p:nvPr/>
        </p:nvCxnSpPr>
        <p:spPr>
          <a:xfrm flipH="1" flipV="1">
            <a:off x="6400800" y="3075510"/>
            <a:ext cx="1196418" cy="746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stCxn id="5" idx="1"/>
          </p:cNvCxnSpPr>
          <p:nvPr/>
        </p:nvCxnSpPr>
        <p:spPr>
          <a:xfrm flipH="1">
            <a:off x="6477000" y="4241632"/>
            <a:ext cx="1124146" cy="711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879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0A4C69-99D1-4D78-8220-8E623D98DE0C}"/>
              </a:ext>
            </a:extLst>
          </p:cNvPr>
          <p:cNvSpPr>
            <a:spLocks noGrp="1"/>
          </p:cNvSpPr>
          <p:nvPr>
            <p:ph idx="1"/>
          </p:nvPr>
        </p:nvSpPr>
        <p:spPr/>
        <p:txBody>
          <a:bodyPr/>
          <a:lstStyle/>
          <a:p>
            <a:r>
              <a:rPr lang="en-US" dirty="0"/>
              <a:t>In this case, keep ROIC in sight when make a valuation.</a:t>
            </a:r>
          </a:p>
          <a:p>
            <a:endParaRPr lang="en-US" dirty="0"/>
          </a:p>
        </p:txBody>
      </p:sp>
      <p:sp>
        <p:nvSpPr>
          <p:cNvPr id="3" name="Title 2">
            <a:extLst>
              <a:ext uri="{FF2B5EF4-FFF2-40B4-BE49-F238E27FC236}">
                <a16:creationId xmlns:a16="http://schemas.microsoft.com/office/drawing/2014/main" id="{2107E51B-7A95-4FA9-BC7F-81443C71B218}"/>
              </a:ext>
            </a:extLst>
          </p:cNvPr>
          <p:cNvSpPr>
            <a:spLocks noGrp="1"/>
          </p:cNvSpPr>
          <p:nvPr>
            <p:ph type="title"/>
          </p:nvPr>
        </p:nvSpPr>
        <p:spPr/>
        <p:txBody>
          <a:bodyPr>
            <a:normAutofit fontScale="90000"/>
          </a:bodyPr>
          <a:lstStyle/>
          <a:p>
            <a:r>
              <a:rPr lang="en-US" dirty="0"/>
              <a:t>Example of Classic Company – Food Business and Use of ROIC for Benchmarking</a:t>
            </a:r>
          </a:p>
        </p:txBody>
      </p:sp>
      <p:pic>
        <p:nvPicPr>
          <p:cNvPr id="5" name="Picture 4">
            <a:extLst>
              <a:ext uri="{FF2B5EF4-FFF2-40B4-BE49-F238E27FC236}">
                <a16:creationId xmlns:a16="http://schemas.microsoft.com/office/drawing/2014/main" id="{DA05E6BD-A64E-481C-82E6-FFE378F937FF}"/>
              </a:ext>
            </a:extLst>
          </p:cNvPr>
          <p:cNvPicPr>
            <a:picLocks noChangeAspect="1"/>
          </p:cNvPicPr>
          <p:nvPr/>
        </p:nvPicPr>
        <p:blipFill>
          <a:blip r:embed="rId2"/>
          <a:stretch>
            <a:fillRect/>
          </a:stretch>
        </p:blipFill>
        <p:spPr>
          <a:xfrm>
            <a:off x="314325" y="2239432"/>
            <a:ext cx="8295588" cy="4144920"/>
          </a:xfrm>
          <a:prstGeom prst="rect">
            <a:avLst/>
          </a:prstGeom>
        </p:spPr>
      </p:pic>
    </p:spTree>
    <p:extLst>
      <p:ext uri="{BB962C8B-B14F-4D97-AF65-F5344CB8AC3E}">
        <p14:creationId xmlns:p14="http://schemas.microsoft.com/office/powerpoint/2010/main" val="1390172443"/>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7B47-DA23-41BC-AFAD-1049CE0EE388}"/>
              </a:ext>
            </a:extLst>
          </p:cNvPr>
          <p:cNvSpPr>
            <a:spLocks noGrp="1"/>
          </p:cNvSpPr>
          <p:nvPr>
            <p:ph type="title"/>
          </p:nvPr>
        </p:nvSpPr>
        <p:spPr/>
        <p:txBody>
          <a:bodyPr>
            <a:normAutofit fontScale="90000"/>
          </a:bodyPr>
          <a:lstStyle/>
          <a:p>
            <a:pPr eaLnBrk="0" latinLnBrk="0" hangingPunct="0"/>
            <a:r>
              <a:rPr lang="en-US" dirty="0"/>
              <a:t>Small Business Loans and Movements in Cash Account</a:t>
            </a:r>
          </a:p>
        </p:txBody>
      </p:sp>
      <p:sp>
        <p:nvSpPr>
          <p:cNvPr id="3" name="Content Placeholder 2">
            <a:extLst>
              <a:ext uri="{FF2B5EF4-FFF2-40B4-BE49-F238E27FC236}">
                <a16:creationId xmlns:a16="http://schemas.microsoft.com/office/drawing/2014/main" id="{259F923D-6A6F-484F-B7DC-71D41FA8DD02}"/>
              </a:ext>
            </a:extLst>
          </p:cNvPr>
          <p:cNvSpPr>
            <a:spLocks noGrp="1"/>
          </p:cNvSpPr>
          <p:nvPr>
            <p:ph idx="1"/>
          </p:nvPr>
        </p:nvSpPr>
        <p:spPr/>
        <p:txBody>
          <a:bodyPr/>
          <a:lstStyle/>
          <a:p>
            <a:pPr latinLnBrk="0" hangingPunct="0"/>
            <a:r>
              <a:rPr lang="en-US" dirty="0"/>
              <a:t>Notion that if you have to wait for financial statements, this is too late</a:t>
            </a:r>
          </a:p>
          <a:p>
            <a:pPr latinLnBrk="0" hangingPunct="0"/>
            <a:r>
              <a:rPr lang="en-US" dirty="0"/>
              <a:t>Notion that Ratios are not very helpful</a:t>
            </a:r>
          </a:p>
          <a:p>
            <a:pPr latinLnBrk="0" hangingPunct="0"/>
            <a:r>
              <a:rPr lang="en-US" dirty="0"/>
              <a:t>Predict problems better with movements in cash account.  When the cash account falls, there will be problems</a:t>
            </a:r>
          </a:p>
          <a:p>
            <a:pPr latinLnBrk="0" hangingPunct="0"/>
            <a:r>
              <a:rPr lang="en-US" dirty="0"/>
              <a:t>As soon as cash account goes down, visit customer</a:t>
            </a:r>
          </a:p>
          <a:p>
            <a:pPr latinLnBrk="0" hangingPunct="0"/>
            <a:r>
              <a:rPr lang="en-US" dirty="0"/>
              <a:t>Problem if the client has multiple cash accounts</a:t>
            </a:r>
          </a:p>
        </p:txBody>
      </p:sp>
    </p:spTree>
    <p:extLst>
      <p:ext uri="{BB962C8B-B14F-4D97-AF65-F5344CB8AC3E}">
        <p14:creationId xmlns:p14="http://schemas.microsoft.com/office/powerpoint/2010/main" val="4686173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FDB4-2537-4344-95D3-565DC4C8849D}"/>
              </a:ext>
            </a:extLst>
          </p:cNvPr>
          <p:cNvSpPr>
            <a:spLocks noGrp="1"/>
          </p:cNvSpPr>
          <p:nvPr>
            <p:ph type="title"/>
          </p:nvPr>
        </p:nvSpPr>
        <p:spPr/>
        <p:txBody>
          <a:bodyPr>
            <a:normAutofit/>
          </a:bodyPr>
          <a:lstStyle/>
          <a:p>
            <a:r>
              <a:rPr lang="en-029" dirty="0"/>
              <a:t>Financial Ratios for Credit </a:t>
            </a:r>
          </a:p>
        </p:txBody>
      </p:sp>
    </p:spTree>
    <p:extLst>
      <p:ext uri="{BB962C8B-B14F-4D97-AF65-F5344CB8AC3E}">
        <p14:creationId xmlns:p14="http://schemas.microsoft.com/office/powerpoint/2010/main" val="979873241"/>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Key Point about Credit Ratios like DSCR and Debt/EBITDA</a:t>
            </a:r>
          </a:p>
        </p:txBody>
      </p:sp>
      <p:sp>
        <p:nvSpPr>
          <p:cNvPr id="3" name="Content Placeholder 2"/>
          <p:cNvSpPr>
            <a:spLocks noGrp="1"/>
          </p:cNvSpPr>
          <p:nvPr>
            <p:ph idx="1"/>
          </p:nvPr>
        </p:nvSpPr>
        <p:spPr/>
        <p:txBody>
          <a:bodyPr>
            <a:normAutofit lnSpcReduction="10000"/>
          </a:bodyPr>
          <a:lstStyle/>
          <a:p>
            <a:pPr latinLnBrk="0" hangingPunct="0"/>
            <a:r>
              <a:rPr lang="en-US" dirty="0"/>
              <a:t>You should understand why the ratio is computed</a:t>
            </a:r>
          </a:p>
          <a:p>
            <a:pPr latinLnBrk="0" hangingPunct="0"/>
            <a:r>
              <a:rPr lang="en-US" dirty="0"/>
              <a:t>You cannot apply same ratio to companies with different business risk</a:t>
            </a:r>
          </a:p>
          <a:p>
            <a:pPr latinLnBrk="0" hangingPunct="0"/>
            <a:r>
              <a:rPr lang="en-US" dirty="0"/>
              <a:t>This means what you really need to do is to understand business risk</a:t>
            </a:r>
          </a:p>
          <a:p>
            <a:pPr latinLnBrk="0" hangingPunct="0"/>
            <a:r>
              <a:rPr lang="en-US" dirty="0"/>
              <a:t>Business risk cannot be boiled down to a simple formula</a:t>
            </a:r>
          </a:p>
          <a:p>
            <a:pPr latinLnBrk="0" hangingPunct="0"/>
            <a:r>
              <a:rPr lang="en-US" dirty="0"/>
              <a:t>The place to start evaluating business risk is fundamental economics</a:t>
            </a:r>
          </a:p>
          <a:p>
            <a:pPr latinLnBrk="0" hangingPunct="0"/>
            <a:r>
              <a:rPr lang="en-US" dirty="0"/>
              <a:t>Evaluating business risk is why you make financial models</a:t>
            </a:r>
          </a:p>
        </p:txBody>
      </p:sp>
    </p:spTree>
    <p:extLst>
      <p:ext uri="{BB962C8B-B14F-4D97-AF65-F5344CB8AC3E}">
        <p14:creationId xmlns:p14="http://schemas.microsoft.com/office/powerpoint/2010/main" val="1957008208"/>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Five Classes of Financial Ratios </a:t>
            </a:r>
          </a:p>
        </p:txBody>
      </p:sp>
      <p:sp>
        <p:nvSpPr>
          <p:cNvPr id="3" name="Content Placeholder 2"/>
          <p:cNvSpPr>
            <a:spLocks noGrp="1"/>
          </p:cNvSpPr>
          <p:nvPr>
            <p:ph idx="1"/>
          </p:nvPr>
        </p:nvSpPr>
        <p:spPr/>
        <p:txBody>
          <a:bodyPr>
            <a:normAutofit/>
          </a:bodyPr>
          <a:lstStyle/>
          <a:p>
            <a:pPr latinLnBrk="0" hangingPunct="0"/>
            <a:r>
              <a:rPr lang="en-GB" dirty="0"/>
              <a:t>Coverage buffer for debt service (AES Drax)</a:t>
            </a:r>
          </a:p>
          <a:p>
            <a:pPr latinLnBrk="0" hangingPunct="0"/>
            <a:r>
              <a:rPr lang="en-GB" dirty="0"/>
              <a:t>Time to Repay Debt from Stable Cash Flow</a:t>
            </a:r>
          </a:p>
          <a:p>
            <a:pPr marL="316531" lvl="1" indent="-316531" eaLnBrk="0" latinLnBrk="0" hangingPunct="0">
              <a:buFont typeface="Arial" pitchFamily="34" charset="0"/>
              <a:buChar char="•"/>
            </a:pPr>
            <a:r>
              <a:rPr lang="en-GB" sz="2800" dirty="0"/>
              <a:t>Coverage of Collateral and Skin in Game</a:t>
            </a:r>
            <a:endParaRPr lang="en-GB" dirty="0"/>
          </a:p>
          <a:p>
            <a:pPr latinLnBrk="0" hangingPunct="0"/>
            <a:r>
              <a:rPr lang="en-GB" dirty="0"/>
              <a:t>Liquidity ratios</a:t>
            </a:r>
          </a:p>
          <a:p>
            <a:pPr latinLnBrk="0" hangingPunct="0"/>
            <a:r>
              <a:rPr lang="en-GB" dirty="0"/>
              <a:t>Excessive or Deficient Return (Discussed in next session) </a:t>
            </a:r>
          </a:p>
        </p:txBody>
      </p:sp>
    </p:spTree>
    <p:extLst>
      <p:ext uri="{BB962C8B-B14F-4D97-AF65-F5344CB8AC3E}">
        <p14:creationId xmlns:p14="http://schemas.microsoft.com/office/powerpoint/2010/main" val="3786020823"/>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Credit Formula Definitions</a:t>
            </a:r>
          </a:p>
        </p:txBody>
      </p:sp>
      <p:pic>
        <p:nvPicPr>
          <p:cNvPr id="6" name="Picture 5"/>
          <p:cNvPicPr>
            <a:picLocks noChangeAspect="1"/>
          </p:cNvPicPr>
          <p:nvPr/>
        </p:nvPicPr>
        <p:blipFill>
          <a:blip r:embed="rId2"/>
          <a:stretch>
            <a:fillRect/>
          </a:stretch>
        </p:blipFill>
        <p:spPr>
          <a:xfrm>
            <a:off x="685800" y="973639"/>
            <a:ext cx="7066366" cy="5809622"/>
          </a:xfrm>
          <a:prstGeom prst="rect">
            <a:avLst/>
          </a:prstGeom>
        </p:spPr>
      </p:pic>
    </p:spTree>
    <p:extLst>
      <p:ext uri="{BB962C8B-B14F-4D97-AF65-F5344CB8AC3E}">
        <p14:creationId xmlns:p14="http://schemas.microsoft.com/office/powerpoint/2010/main" val="3453744772"/>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Formulas for Ratios - Continued</a:t>
            </a:r>
          </a:p>
        </p:txBody>
      </p:sp>
      <p:pic>
        <p:nvPicPr>
          <p:cNvPr id="4" name="Content Placeholder 3"/>
          <p:cNvPicPr>
            <a:picLocks noGrp="1" noChangeAspect="1"/>
          </p:cNvPicPr>
          <p:nvPr>
            <p:ph idx="1"/>
          </p:nvPr>
        </p:nvPicPr>
        <p:blipFill>
          <a:blip r:embed="rId2"/>
          <a:stretch>
            <a:fillRect/>
          </a:stretch>
        </p:blipFill>
        <p:spPr>
          <a:xfrm>
            <a:off x="1400822" y="1357313"/>
            <a:ext cx="6342355" cy="4929187"/>
          </a:xfrm>
          <a:prstGeom prst="rect">
            <a:avLst/>
          </a:prstGeom>
        </p:spPr>
      </p:pic>
    </p:spTree>
    <p:extLst>
      <p:ext uri="{BB962C8B-B14F-4D97-AF65-F5344CB8AC3E}">
        <p14:creationId xmlns:p14="http://schemas.microsoft.com/office/powerpoint/2010/main" val="95794478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Formulas for Ratios - Continued</a:t>
            </a:r>
          </a:p>
        </p:txBody>
      </p:sp>
      <p:pic>
        <p:nvPicPr>
          <p:cNvPr id="6" name="Content Placeholder 5"/>
          <p:cNvPicPr>
            <a:picLocks noGrp="1" noChangeAspect="1"/>
          </p:cNvPicPr>
          <p:nvPr>
            <p:ph idx="1"/>
          </p:nvPr>
        </p:nvPicPr>
        <p:blipFill>
          <a:blip r:embed="rId2"/>
          <a:stretch>
            <a:fillRect/>
          </a:stretch>
        </p:blipFill>
        <p:spPr>
          <a:xfrm>
            <a:off x="428625" y="2023609"/>
            <a:ext cx="8286750" cy="3596595"/>
          </a:xfrm>
          <a:prstGeom prst="rect">
            <a:avLst/>
          </a:prstGeom>
        </p:spPr>
      </p:pic>
    </p:spTree>
    <p:extLst>
      <p:ext uri="{BB962C8B-B14F-4D97-AF65-F5344CB8AC3E}">
        <p14:creationId xmlns:p14="http://schemas.microsoft.com/office/powerpoint/2010/main" val="767103807"/>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28597" y="308369"/>
            <a:ext cx="8286808" cy="654032"/>
          </a:xfrm>
        </p:spPr>
        <p:txBody>
          <a:bodyPr/>
          <a:lstStyle/>
          <a:p>
            <a:r>
              <a:rPr lang="en-US" dirty="0"/>
              <a:t>Buffer and Breakeven</a:t>
            </a:r>
          </a:p>
        </p:txBody>
      </p:sp>
      <p:sp>
        <p:nvSpPr>
          <p:cNvPr id="9" name="Content Placeholder 8"/>
          <p:cNvSpPr>
            <a:spLocks noGrp="1"/>
          </p:cNvSpPr>
          <p:nvPr>
            <p:ph idx="1"/>
          </p:nvPr>
        </p:nvSpPr>
        <p:spPr>
          <a:xfrm>
            <a:off x="428597" y="1395005"/>
            <a:ext cx="8286808" cy="4929222"/>
          </a:xfrm>
        </p:spPr>
        <p:txBody>
          <a:bodyPr>
            <a:normAutofit/>
          </a:bodyPr>
          <a:lstStyle/>
          <a:p>
            <a:r>
              <a:rPr lang="en-US" dirty="0"/>
              <a:t>Percent reduction in cash flow: (DSCR-1)/DSCR</a:t>
            </a:r>
          </a:p>
          <a:p>
            <a:pPr marL="738572" lvl="2" indent="0">
              <a:buNone/>
            </a:pPr>
            <a:r>
              <a:rPr lang="en-US" dirty="0"/>
              <a:t>Max Reduction = (DSCR-1)/DSCR</a:t>
            </a:r>
          </a:p>
          <a:p>
            <a:pPr marL="738572" lvl="2" indent="0">
              <a:buNone/>
            </a:pPr>
            <a:r>
              <a:rPr lang="en-US" dirty="0"/>
              <a:t>DSCR = 1/(1-Max Reduction)</a:t>
            </a:r>
          </a:p>
          <a:p>
            <a:endParaRPr lang="en-US" dirty="0"/>
          </a:p>
          <a:p>
            <a:pPr marL="791327" lvl="2" indent="0">
              <a:buNone/>
            </a:pPr>
            <a:r>
              <a:rPr lang="en-US" dirty="0"/>
              <a:t>DSCR * Max Reduction = DSCR – 1</a:t>
            </a:r>
          </a:p>
          <a:p>
            <a:pPr marL="791327" lvl="2" indent="0">
              <a:buNone/>
            </a:pPr>
            <a:r>
              <a:rPr lang="en-US" dirty="0"/>
              <a:t>DSCR - DSCR * Max Reduction  = 1</a:t>
            </a:r>
          </a:p>
          <a:p>
            <a:pPr marL="791327" lvl="2" indent="0">
              <a:buNone/>
            </a:pPr>
            <a:r>
              <a:rPr lang="en-US" dirty="0"/>
              <a:t>DSCR * (1- Max Reduction) = 1</a:t>
            </a:r>
          </a:p>
          <a:p>
            <a:pPr marL="791327" lvl="2" indent="0">
              <a:buNone/>
            </a:pPr>
            <a:r>
              <a:rPr lang="en-US" dirty="0"/>
              <a:t>DSCR = 1/(1-Max Reduction)</a:t>
            </a:r>
          </a:p>
          <a:p>
            <a:pPr marL="791327" lvl="2" indent="0">
              <a:buNone/>
            </a:pPr>
            <a:endParaRPr lang="en-US" dirty="0"/>
          </a:p>
          <a:p>
            <a:pPr marL="791327" lvl="2" indent="0">
              <a:buNone/>
            </a:pPr>
            <a:r>
              <a:rPr lang="en-US" dirty="0"/>
              <a:t>Max Reduction over life of project = (PLCR-1)/PLCR</a:t>
            </a:r>
          </a:p>
          <a:p>
            <a:pPr marL="791327" lvl="2" indent="0">
              <a:buNone/>
            </a:pPr>
            <a:r>
              <a:rPr lang="en-US" dirty="0"/>
              <a:t>Max Reduction over life of loan = (LLCR-1)/LLCR</a:t>
            </a:r>
          </a:p>
          <a:p>
            <a:pPr marL="791327" lvl="2" indent="0">
              <a:buNone/>
            </a:pPr>
            <a:endParaRPr lang="en-US" dirty="0"/>
          </a:p>
        </p:txBody>
      </p:sp>
    </p:spTree>
    <p:extLst>
      <p:ext uri="{BB962C8B-B14F-4D97-AF65-F5344CB8AC3E}">
        <p14:creationId xmlns:p14="http://schemas.microsoft.com/office/powerpoint/2010/main" val="355568572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dirty="0"/>
              <a:t>Solvency Ratios in Credit Analysis</a:t>
            </a:r>
          </a:p>
        </p:txBody>
      </p:sp>
      <p:sp>
        <p:nvSpPr>
          <p:cNvPr id="66563" name="Rectangle 3"/>
          <p:cNvSpPr>
            <a:spLocks noGrp="1" noChangeArrowheads="1"/>
          </p:cNvSpPr>
          <p:nvPr>
            <p:ph idx="1"/>
          </p:nvPr>
        </p:nvSpPr>
        <p:spPr/>
        <p:txBody>
          <a:bodyPr>
            <a:normAutofit lnSpcReduction="10000"/>
          </a:bodyPr>
          <a:lstStyle/>
          <a:p>
            <a:pPr latinLnBrk="0" hangingPunct="0">
              <a:lnSpc>
                <a:spcPct val="80000"/>
              </a:lnSpc>
            </a:pPr>
            <a:r>
              <a:rPr lang="en-US" sz="2400" dirty="0"/>
              <a:t>Ratios are the center of traditional credit analysis that assesses whether a company can re-pay loans.  These ratios should be compared to benchmarks.</a:t>
            </a:r>
          </a:p>
          <a:p>
            <a:pPr latinLnBrk="0" hangingPunct="0">
              <a:lnSpc>
                <a:spcPct val="70000"/>
              </a:lnSpc>
            </a:pPr>
            <a:endParaRPr lang="en-US" sz="2400" dirty="0"/>
          </a:p>
          <a:p>
            <a:pPr latinLnBrk="0" hangingPunct="0">
              <a:lnSpc>
                <a:spcPct val="70000"/>
              </a:lnSpc>
            </a:pPr>
            <a:r>
              <a:rPr lang="en-US" sz="2400" dirty="0"/>
              <a:t>Debt Payback Ratios (Time to Repay)</a:t>
            </a:r>
          </a:p>
          <a:p>
            <a:pPr lvl="1" eaLnBrk="0" latinLnBrk="0" hangingPunct="0">
              <a:lnSpc>
                <a:spcPct val="70000"/>
              </a:lnSpc>
            </a:pPr>
            <a:r>
              <a:rPr lang="en-US" sz="2000" dirty="0"/>
              <a:t>Funds from Operations to Total Debt</a:t>
            </a:r>
          </a:p>
          <a:p>
            <a:pPr lvl="1" eaLnBrk="0" latinLnBrk="0" hangingPunct="0">
              <a:lnSpc>
                <a:spcPct val="70000"/>
              </a:lnSpc>
            </a:pPr>
            <a:r>
              <a:rPr lang="en-US" sz="2000" dirty="0"/>
              <a:t>Debt to EBITDA</a:t>
            </a:r>
          </a:p>
          <a:p>
            <a:pPr latinLnBrk="0" hangingPunct="0">
              <a:lnSpc>
                <a:spcPct val="70000"/>
              </a:lnSpc>
            </a:pPr>
            <a:endParaRPr lang="en-US" sz="2400" dirty="0"/>
          </a:p>
          <a:p>
            <a:pPr latinLnBrk="0" hangingPunct="0">
              <a:lnSpc>
                <a:spcPct val="70000"/>
              </a:lnSpc>
            </a:pPr>
            <a:r>
              <a:rPr lang="en-US" sz="2400" dirty="0"/>
              <a:t>Leverage Ratios (Skin in the Game)</a:t>
            </a:r>
          </a:p>
          <a:p>
            <a:pPr lvl="1" eaLnBrk="0" latinLnBrk="0" hangingPunct="0">
              <a:lnSpc>
                <a:spcPct val="70000"/>
              </a:lnSpc>
            </a:pPr>
            <a:r>
              <a:rPr lang="en-US" sz="2000" dirty="0"/>
              <a:t>Debt to Capital (Include Short-term Debt)</a:t>
            </a:r>
          </a:p>
          <a:p>
            <a:pPr lvl="1" eaLnBrk="0" latinLnBrk="0" hangingPunct="0">
              <a:lnSpc>
                <a:spcPct val="70000"/>
              </a:lnSpc>
            </a:pPr>
            <a:r>
              <a:rPr lang="en-US" sz="2000" dirty="0"/>
              <a:t>Market Debt to Market Capital</a:t>
            </a:r>
          </a:p>
          <a:p>
            <a:pPr latinLnBrk="0" hangingPunct="0">
              <a:lnSpc>
                <a:spcPct val="70000"/>
              </a:lnSpc>
            </a:pPr>
            <a:endParaRPr lang="en-US" sz="2400" dirty="0"/>
          </a:p>
          <a:p>
            <a:pPr latinLnBrk="0" hangingPunct="0">
              <a:lnSpc>
                <a:spcPct val="70000"/>
              </a:lnSpc>
            </a:pPr>
            <a:r>
              <a:rPr lang="en-US" sz="2400" dirty="0"/>
              <a:t>Payment Ratios (Buffer for Downside Repayment)</a:t>
            </a:r>
          </a:p>
          <a:p>
            <a:pPr lvl="1" eaLnBrk="0" latinLnBrk="0" hangingPunct="0">
              <a:lnSpc>
                <a:spcPct val="70000"/>
              </a:lnSpc>
            </a:pPr>
            <a:r>
              <a:rPr lang="en-US" sz="2000" dirty="0"/>
              <a:t>Interest Coverage</a:t>
            </a:r>
          </a:p>
          <a:p>
            <a:pPr lvl="1" eaLnBrk="0" latinLnBrk="0" hangingPunct="0">
              <a:lnSpc>
                <a:spcPct val="70000"/>
              </a:lnSpc>
            </a:pPr>
            <a:r>
              <a:rPr lang="en-US" sz="2000" dirty="0"/>
              <a:t>Debt Service Coverage [Cash Flow/(Interest + Principal)]</a:t>
            </a:r>
          </a:p>
        </p:txBody>
      </p:sp>
    </p:spTree>
    <p:extLst>
      <p:ext uri="{BB962C8B-B14F-4D97-AF65-F5344CB8AC3E}">
        <p14:creationId xmlns:p14="http://schemas.microsoft.com/office/powerpoint/2010/main" val="4172268530"/>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a:t>Liquidity Ratios in Credit Analysis</a:t>
            </a:r>
          </a:p>
        </p:txBody>
      </p:sp>
      <p:sp>
        <p:nvSpPr>
          <p:cNvPr id="67587" name="Rectangle 3"/>
          <p:cNvSpPr>
            <a:spLocks noGrp="1" noChangeArrowheads="1"/>
          </p:cNvSpPr>
          <p:nvPr>
            <p:ph idx="1"/>
          </p:nvPr>
        </p:nvSpPr>
        <p:spPr/>
        <p:txBody>
          <a:bodyPr>
            <a:normAutofit fontScale="92500" lnSpcReduction="10000"/>
          </a:bodyPr>
          <a:lstStyle/>
          <a:p>
            <a:pPr latinLnBrk="0" hangingPunct="0"/>
            <a:r>
              <a:rPr lang="en-US" dirty="0"/>
              <a:t>Current Ratio</a:t>
            </a:r>
          </a:p>
          <a:p>
            <a:pPr lvl="1" eaLnBrk="0" latinLnBrk="0" hangingPunct="0"/>
            <a:r>
              <a:rPr lang="en-US" dirty="0"/>
              <a:t>Current Assets to Current Liabilities</a:t>
            </a:r>
          </a:p>
          <a:p>
            <a:pPr lvl="1" eaLnBrk="0" latinLnBrk="0" hangingPunct="0"/>
            <a:r>
              <a:rPr lang="en-US" dirty="0"/>
              <a:t>Current Assets less Inventory to Current Liabilities</a:t>
            </a:r>
          </a:p>
          <a:p>
            <a:pPr latinLnBrk="0" hangingPunct="0"/>
            <a:endParaRPr lang="en-US" dirty="0"/>
          </a:p>
          <a:p>
            <a:pPr latinLnBrk="0" hangingPunct="0"/>
            <a:r>
              <a:rPr lang="en-US" dirty="0"/>
              <a:t>Model Working Capital</a:t>
            </a:r>
          </a:p>
          <a:p>
            <a:pPr lvl="1" eaLnBrk="0" latinLnBrk="0" hangingPunct="0"/>
            <a:r>
              <a:rPr lang="en-US" dirty="0"/>
              <a:t>Current Assets less Cash and Temporary Securities minus Current liabilities less Short-term Debt</a:t>
            </a:r>
          </a:p>
          <a:p>
            <a:pPr latinLnBrk="0" hangingPunct="0"/>
            <a:endParaRPr lang="en-US" dirty="0"/>
          </a:p>
          <a:p>
            <a:pPr latinLnBrk="0" hangingPunct="0"/>
            <a:r>
              <a:rPr lang="en-US" dirty="0"/>
              <a:t>Liquidity Assessment</a:t>
            </a:r>
          </a:p>
          <a:p>
            <a:pPr lvl="1" eaLnBrk="0" latinLnBrk="0" hangingPunct="0"/>
            <a:r>
              <a:rPr lang="en-US" dirty="0"/>
              <a:t>Debt Profile (Maturities)</a:t>
            </a:r>
          </a:p>
          <a:p>
            <a:pPr lvl="1" eaLnBrk="0" latinLnBrk="0" hangingPunct="0"/>
            <a:r>
              <a:rPr lang="en-US" dirty="0"/>
              <a:t>Bank Lines (Availability, amount, maturity, covenants, triggers)</a:t>
            </a:r>
          </a:p>
          <a:p>
            <a:pPr lvl="1" eaLnBrk="0" latinLnBrk="0" hangingPunct="0"/>
            <a:r>
              <a:rPr lang="en-US" dirty="0"/>
              <a:t>Alternative Sources of Liquidity (Asset sales, dividend flexibility, capital spending flexibility)</a:t>
            </a:r>
          </a:p>
        </p:txBody>
      </p:sp>
    </p:spTree>
    <p:extLst>
      <p:ext uri="{BB962C8B-B14F-4D97-AF65-F5344CB8AC3E}">
        <p14:creationId xmlns:p14="http://schemas.microsoft.com/office/powerpoint/2010/main" val="3095492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F6857E-22AD-4468-A87E-3DD23CC6D8DC}"/>
              </a:ext>
            </a:extLst>
          </p:cNvPr>
          <p:cNvSpPr>
            <a:spLocks noGrp="1"/>
          </p:cNvSpPr>
          <p:nvPr>
            <p:ph idx="1"/>
          </p:nvPr>
        </p:nvSpPr>
        <p:spPr/>
        <p:txBody>
          <a:bodyPr/>
          <a:lstStyle/>
          <a:p>
            <a:r>
              <a:rPr lang="en-029" dirty="0"/>
              <a:t>Change the scenarios  and evaluate value at the same time you are gauging value</a:t>
            </a:r>
          </a:p>
          <a:p>
            <a:endParaRPr lang="en-029" dirty="0"/>
          </a:p>
        </p:txBody>
      </p:sp>
      <p:sp>
        <p:nvSpPr>
          <p:cNvPr id="3" name="Title 2">
            <a:extLst>
              <a:ext uri="{FF2B5EF4-FFF2-40B4-BE49-F238E27FC236}">
                <a16:creationId xmlns:a16="http://schemas.microsoft.com/office/drawing/2014/main" id="{C58D935E-6AF8-4E2F-B2EE-A56E910F355C}"/>
              </a:ext>
            </a:extLst>
          </p:cNvPr>
          <p:cNvSpPr>
            <a:spLocks noGrp="1"/>
          </p:cNvSpPr>
          <p:nvPr>
            <p:ph type="title"/>
          </p:nvPr>
        </p:nvSpPr>
        <p:spPr/>
        <p:txBody>
          <a:bodyPr>
            <a:normAutofit fontScale="90000"/>
          </a:bodyPr>
          <a:lstStyle/>
          <a:p>
            <a:r>
              <a:rPr lang="en-029" dirty="0"/>
              <a:t>Carlsberg Analysis – Forecasting Management Ability to Affect Return</a:t>
            </a:r>
          </a:p>
        </p:txBody>
      </p:sp>
      <p:pic>
        <p:nvPicPr>
          <p:cNvPr id="5" name="Picture 4">
            <a:extLst>
              <a:ext uri="{FF2B5EF4-FFF2-40B4-BE49-F238E27FC236}">
                <a16:creationId xmlns:a16="http://schemas.microsoft.com/office/drawing/2014/main" id="{3931AF66-ECD0-4FEC-A81C-86AF78842C9A}"/>
              </a:ext>
            </a:extLst>
          </p:cNvPr>
          <p:cNvPicPr>
            <a:picLocks noChangeAspect="1"/>
          </p:cNvPicPr>
          <p:nvPr/>
        </p:nvPicPr>
        <p:blipFill>
          <a:blip r:embed="rId2"/>
          <a:stretch>
            <a:fillRect/>
          </a:stretch>
        </p:blipFill>
        <p:spPr>
          <a:xfrm>
            <a:off x="255176" y="2601664"/>
            <a:ext cx="8413885" cy="3891209"/>
          </a:xfrm>
          <a:prstGeom prst="rect">
            <a:avLst/>
          </a:prstGeom>
        </p:spPr>
      </p:pic>
    </p:spTree>
    <p:extLst>
      <p:ext uri="{BB962C8B-B14F-4D97-AF65-F5344CB8AC3E}">
        <p14:creationId xmlns:p14="http://schemas.microsoft.com/office/powerpoint/2010/main" val="3661052806"/>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Buffer for Coverage of Debt Service</a:t>
            </a:r>
          </a:p>
        </p:txBody>
      </p:sp>
      <p:sp>
        <p:nvSpPr>
          <p:cNvPr id="3" name="Content Placeholder 2"/>
          <p:cNvSpPr>
            <a:spLocks noGrp="1"/>
          </p:cNvSpPr>
          <p:nvPr>
            <p:ph idx="1"/>
          </p:nvPr>
        </p:nvSpPr>
        <p:spPr/>
        <p:txBody>
          <a:bodyPr/>
          <a:lstStyle/>
          <a:p>
            <a:pPr latinLnBrk="0" hangingPunct="0"/>
            <a:r>
              <a:rPr lang="en-US" dirty="0"/>
              <a:t>Alternative Ratios</a:t>
            </a:r>
          </a:p>
          <a:p>
            <a:pPr lvl="1" latinLnBrk="0" hangingPunct="0"/>
            <a:r>
              <a:rPr lang="en-US" dirty="0"/>
              <a:t>Debt Service Coverage</a:t>
            </a:r>
          </a:p>
          <a:p>
            <a:pPr lvl="1" latinLnBrk="0" hangingPunct="0"/>
            <a:r>
              <a:rPr lang="en-US" dirty="0"/>
              <a:t>EBITDA Interest Coverage</a:t>
            </a:r>
          </a:p>
          <a:p>
            <a:pPr lvl="1" latinLnBrk="0" hangingPunct="0"/>
            <a:r>
              <a:rPr lang="en-US" dirty="0"/>
              <a:t>EBIT Interest Coverage</a:t>
            </a:r>
          </a:p>
          <a:p>
            <a:pPr lvl="1" latinLnBrk="0" hangingPunct="0"/>
            <a:r>
              <a:rPr lang="en-US" dirty="0"/>
              <a:t>FFO to Interest Coverage</a:t>
            </a:r>
          </a:p>
          <a:p>
            <a:pPr latinLnBrk="0" hangingPunct="0"/>
            <a:endParaRPr lang="en-US" dirty="0"/>
          </a:p>
          <a:p>
            <a:pPr latinLnBrk="0" hangingPunct="0"/>
            <a:r>
              <a:rPr lang="en-US" dirty="0"/>
              <a:t>Formula for potential change in EBITDA or Cash Flow</a:t>
            </a:r>
          </a:p>
          <a:p>
            <a:pPr latinLnBrk="0" hangingPunct="0"/>
            <a:r>
              <a:rPr lang="en-US" dirty="0"/>
              <a:t>Change in Cash = (1-Ratio)/Ratio</a:t>
            </a:r>
          </a:p>
          <a:p>
            <a:pPr latinLnBrk="0" hangingPunct="0"/>
            <a:endParaRPr lang="en-GB" dirty="0"/>
          </a:p>
        </p:txBody>
      </p:sp>
    </p:spTree>
    <p:extLst>
      <p:ext uri="{BB962C8B-B14F-4D97-AF65-F5344CB8AC3E}">
        <p14:creationId xmlns:p14="http://schemas.microsoft.com/office/powerpoint/2010/main" val="351736647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Philosophy Behind Debt to EBITDA and FFO to Debt</a:t>
            </a:r>
          </a:p>
        </p:txBody>
      </p:sp>
      <p:sp>
        <p:nvSpPr>
          <p:cNvPr id="3" name="Content Placeholder 2"/>
          <p:cNvSpPr>
            <a:spLocks noGrp="1"/>
          </p:cNvSpPr>
          <p:nvPr>
            <p:ph idx="1"/>
          </p:nvPr>
        </p:nvSpPr>
        <p:spPr/>
        <p:txBody>
          <a:bodyPr>
            <a:normAutofit/>
          </a:bodyPr>
          <a:lstStyle/>
          <a:p>
            <a:pPr latinLnBrk="0" hangingPunct="0"/>
            <a:r>
              <a:rPr lang="en-US" dirty="0"/>
              <a:t>General philosophy is to compute the amount of time that it takes to repay debt.</a:t>
            </a:r>
          </a:p>
          <a:p>
            <a:pPr latinLnBrk="0" hangingPunct="0"/>
            <a:r>
              <a:rPr lang="en-US" dirty="0"/>
              <a:t>Debt to EBITDA does not really measure to years of EBITDA to repay debt</a:t>
            </a:r>
          </a:p>
          <a:p>
            <a:pPr lvl="1" eaLnBrk="0" latinLnBrk="0" hangingPunct="0"/>
            <a:r>
              <a:rPr lang="en-US" dirty="0"/>
              <a:t>Must account for interest</a:t>
            </a:r>
          </a:p>
          <a:p>
            <a:pPr lvl="1" eaLnBrk="0" latinLnBrk="0" hangingPunct="0"/>
            <a:r>
              <a:rPr lang="en-US" dirty="0"/>
              <a:t>Must account for replacement capital expenditures</a:t>
            </a:r>
          </a:p>
          <a:p>
            <a:pPr lvl="1" eaLnBrk="0" latinLnBrk="0" hangingPunct="0"/>
            <a:r>
              <a:rPr lang="en-US" dirty="0"/>
              <a:t>Must account for maintenance capital expenditures</a:t>
            </a:r>
          </a:p>
          <a:p>
            <a:pPr lvl="1" eaLnBrk="0" latinLnBrk="0" hangingPunct="0"/>
            <a:r>
              <a:rPr lang="en-US" dirty="0"/>
              <a:t>Does not account for asset life</a:t>
            </a:r>
          </a:p>
          <a:p>
            <a:pPr latinLnBrk="0" hangingPunct="0"/>
            <a:r>
              <a:rPr lang="en-US" dirty="0"/>
              <a:t>FFO to Debt</a:t>
            </a:r>
          </a:p>
          <a:p>
            <a:pPr lvl="1" eaLnBrk="0" latinLnBrk="0" hangingPunct="0"/>
            <a:r>
              <a:rPr lang="en-US" dirty="0"/>
              <a:t>Accounts for interest</a:t>
            </a:r>
          </a:p>
          <a:p>
            <a:pPr lvl="1" eaLnBrk="0" latinLnBrk="0" hangingPunct="0"/>
            <a:r>
              <a:rPr lang="en-US" dirty="0"/>
              <a:t>Does not account for other flaws</a:t>
            </a:r>
          </a:p>
        </p:txBody>
      </p:sp>
    </p:spTree>
    <p:extLst>
      <p:ext uri="{BB962C8B-B14F-4D97-AF65-F5344CB8AC3E}">
        <p14:creationId xmlns:p14="http://schemas.microsoft.com/office/powerpoint/2010/main" val="399239124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Coverage of Collateral and Skin in Game</a:t>
            </a:r>
            <a:endParaRPr lang="en-GB" dirty="0"/>
          </a:p>
        </p:txBody>
      </p:sp>
      <p:sp>
        <p:nvSpPr>
          <p:cNvPr id="3" name="Content Placeholder 2"/>
          <p:cNvSpPr>
            <a:spLocks noGrp="1"/>
          </p:cNvSpPr>
          <p:nvPr>
            <p:ph idx="1"/>
          </p:nvPr>
        </p:nvSpPr>
        <p:spPr/>
        <p:txBody>
          <a:bodyPr/>
          <a:lstStyle/>
          <a:p>
            <a:pPr lvl="1"/>
            <a:r>
              <a:rPr lang="en-GB" sz="2770" dirty="0"/>
              <a:t>Debt to Equity</a:t>
            </a:r>
            <a:endParaRPr lang="en-US" sz="2770" dirty="0"/>
          </a:p>
          <a:p>
            <a:pPr lvl="1"/>
            <a:r>
              <a:rPr lang="en-GB" sz="2770" dirty="0"/>
              <a:t>Debt to Capital</a:t>
            </a:r>
            <a:endParaRPr lang="en-US" sz="2770" dirty="0"/>
          </a:p>
          <a:p>
            <a:pPr lvl="1"/>
            <a:r>
              <a:rPr lang="en-GB" sz="2770" dirty="0"/>
              <a:t>Loan to Value</a:t>
            </a:r>
            <a:endParaRPr lang="en-US" sz="2770" dirty="0"/>
          </a:p>
          <a:p>
            <a:pPr lvl="1"/>
            <a:r>
              <a:rPr lang="en-GB" sz="2770" dirty="0"/>
              <a:t>Project Life Coverage Ratio</a:t>
            </a:r>
            <a:endParaRPr lang="en-US" sz="2770" dirty="0"/>
          </a:p>
        </p:txBody>
      </p:sp>
    </p:spTree>
    <p:extLst>
      <p:ext uri="{BB962C8B-B14F-4D97-AF65-F5344CB8AC3E}">
        <p14:creationId xmlns:p14="http://schemas.microsoft.com/office/powerpoint/2010/main" val="239236045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Debt to Capital in Project Finance and Corporate Finance</a:t>
            </a:r>
          </a:p>
        </p:txBody>
      </p:sp>
      <p:sp>
        <p:nvSpPr>
          <p:cNvPr id="3" name="Content Placeholder 2"/>
          <p:cNvSpPr>
            <a:spLocks noGrp="1"/>
          </p:cNvSpPr>
          <p:nvPr>
            <p:ph idx="1"/>
          </p:nvPr>
        </p:nvSpPr>
        <p:spPr/>
        <p:txBody>
          <a:bodyPr>
            <a:normAutofit/>
          </a:bodyPr>
          <a:lstStyle/>
          <a:p>
            <a:pPr latinLnBrk="0" hangingPunct="0"/>
            <a:r>
              <a:rPr lang="en-US" dirty="0"/>
              <a:t>Project Finance</a:t>
            </a:r>
          </a:p>
          <a:p>
            <a:pPr lvl="1" eaLnBrk="0" latinLnBrk="0" hangingPunct="0"/>
            <a:r>
              <a:rPr lang="en-US" dirty="0"/>
              <a:t>Equity invested is skin in the game. Without equity, sponsor does not care about downside (they still like upside)</a:t>
            </a:r>
          </a:p>
          <a:p>
            <a:pPr lvl="1" eaLnBrk="0" latinLnBrk="0" hangingPunct="0"/>
            <a:r>
              <a:rPr lang="en-US" dirty="0"/>
              <a:t>Definition of equity can be tricky because of development cost, contributed assets, earnings during construction</a:t>
            </a:r>
          </a:p>
          <a:p>
            <a:pPr latinLnBrk="0" hangingPunct="0"/>
            <a:r>
              <a:rPr lang="en-US" dirty="0"/>
              <a:t>Corporate Finance</a:t>
            </a:r>
          </a:p>
          <a:p>
            <a:pPr lvl="1" eaLnBrk="0" latinLnBrk="0" hangingPunct="0"/>
            <a:r>
              <a:rPr lang="en-US" dirty="0"/>
              <a:t>Debt to Capital measures the decline in book value before company value is less than debt (e.g. loan to value)</a:t>
            </a:r>
          </a:p>
          <a:p>
            <a:pPr lvl="1" eaLnBrk="0" latinLnBrk="0" hangingPunct="0"/>
            <a:r>
              <a:rPr lang="en-US" dirty="0"/>
              <a:t>Debt to capital can be distorted by accounting policy (e.g. goodwill on the balance sheet)</a:t>
            </a:r>
          </a:p>
          <a:p>
            <a:pPr lvl="1" eaLnBrk="0" latinLnBrk="0" hangingPunct="0"/>
            <a:endParaRPr lang="en-US" dirty="0"/>
          </a:p>
        </p:txBody>
      </p:sp>
    </p:spTree>
    <p:extLst>
      <p:ext uri="{BB962C8B-B14F-4D97-AF65-F5344CB8AC3E}">
        <p14:creationId xmlns:p14="http://schemas.microsoft.com/office/powerpoint/2010/main" val="260664022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Coverage of Collateral and Debt to Capital Ratio</a:t>
            </a:r>
          </a:p>
        </p:txBody>
      </p:sp>
      <p:sp>
        <p:nvSpPr>
          <p:cNvPr id="3" name="Content Placeholder 2"/>
          <p:cNvSpPr>
            <a:spLocks noGrp="1"/>
          </p:cNvSpPr>
          <p:nvPr>
            <p:ph idx="1"/>
          </p:nvPr>
        </p:nvSpPr>
        <p:spPr/>
        <p:txBody>
          <a:bodyPr>
            <a:normAutofit/>
          </a:bodyPr>
          <a:lstStyle/>
          <a:p>
            <a:pPr latinLnBrk="0" hangingPunct="0"/>
            <a:r>
              <a:rPr lang="en-US" dirty="0"/>
              <a:t>The debt to capital ratio has two general ideas</a:t>
            </a:r>
          </a:p>
          <a:p>
            <a:pPr lvl="1" eaLnBrk="0" latinLnBrk="0" hangingPunct="0"/>
            <a:r>
              <a:rPr lang="en-US" dirty="0"/>
              <a:t>The amount of investment made by equity holders – they would not be stupid enough to put skin in the game if they did not expect to be paid</a:t>
            </a:r>
          </a:p>
          <a:p>
            <a:pPr lvl="1" eaLnBrk="0" latinLnBrk="0" hangingPunct="0"/>
            <a:r>
              <a:rPr lang="en-US" dirty="0"/>
              <a:t>The amount by which the net assets of the company can fall before which the value of the debt will be below the collateral value</a:t>
            </a:r>
          </a:p>
          <a:p>
            <a:pPr latinLnBrk="0" hangingPunct="0"/>
            <a:r>
              <a:rPr lang="en-US" dirty="0"/>
              <a:t>Problems with debt ratio is that it depends on the valuation of assets on the balance sheet</a:t>
            </a:r>
          </a:p>
          <a:p>
            <a:pPr lvl="1" eaLnBrk="0" latinLnBrk="0" hangingPunct="0"/>
            <a:r>
              <a:rPr lang="en-US" dirty="0"/>
              <a:t>Example of goodwill and mergers</a:t>
            </a:r>
          </a:p>
          <a:p>
            <a:pPr lvl="1" eaLnBrk="0" latinLnBrk="0" hangingPunct="0"/>
            <a:r>
              <a:rPr lang="en-US" dirty="0"/>
              <a:t>Example of stock price assumptions in mergers</a:t>
            </a:r>
          </a:p>
          <a:p>
            <a:pPr lvl="1" eaLnBrk="0" latinLnBrk="0" hangingPunct="0"/>
            <a:endParaRPr lang="en-US" dirty="0"/>
          </a:p>
        </p:txBody>
      </p:sp>
    </p:spTree>
    <p:extLst>
      <p:ext uri="{BB962C8B-B14F-4D97-AF65-F5344CB8AC3E}">
        <p14:creationId xmlns:p14="http://schemas.microsoft.com/office/powerpoint/2010/main" val="1232944999"/>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EBITDA has a problem that it does not really account for project life of assets because it does not include depreciation</a:t>
            </a:r>
          </a:p>
        </p:txBody>
      </p:sp>
      <p:sp>
        <p:nvSpPr>
          <p:cNvPr id="3" name="Content Placeholder 2"/>
          <p:cNvSpPr>
            <a:spLocks noGrp="1"/>
          </p:cNvSpPr>
          <p:nvPr>
            <p:ph idx="1"/>
          </p:nvPr>
        </p:nvSpPr>
        <p:spPr/>
        <p:txBody>
          <a:bodyPr>
            <a:normAutofit/>
          </a:bodyPr>
          <a:lstStyle/>
          <a:p>
            <a:pPr latinLnBrk="0" hangingPunct="0"/>
            <a:r>
              <a:rPr lang="en-US" sz="2400" dirty="0"/>
              <a:t>In simple terms, if two companies have the same EBITDA but one company has assets of 2 years and another has assets of 20 years, the relationship between EBITDA and capital expenditures.</a:t>
            </a:r>
          </a:p>
          <a:p>
            <a:pPr latinLnBrk="0" hangingPunct="0"/>
            <a:r>
              <a:rPr lang="en-US" sz="2400" dirty="0"/>
              <a:t>If Project Life is 2 years, and Investment is 1000 and debt is 700.</a:t>
            </a:r>
            <a:endParaRPr lang="en-US" sz="2000" dirty="0"/>
          </a:p>
          <a:p>
            <a:pPr lvl="1" eaLnBrk="0" latinLnBrk="0" hangingPunct="0"/>
            <a:r>
              <a:rPr lang="en-US" sz="2000" dirty="0"/>
              <a:t>If Debt to EBITDA is 4, then EBITDA is 700/4 = 175. This 175 EBITDA is not enough to repay the debt because by the time 175 is paid for 2 years, the company has to raise more debt. 175 x 2 = 350</a:t>
            </a:r>
          </a:p>
          <a:p>
            <a:pPr latinLnBrk="0" hangingPunct="0"/>
            <a:r>
              <a:rPr lang="en-US" sz="2400" dirty="0"/>
              <a:t>If Project Life is 20 years, and Investment is 1000 and debt is 700.</a:t>
            </a:r>
          </a:p>
          <a:p>
            <a:pPr lvl="1" eaLnBrk="0" latinLnBrk="0" hangingPunct="0"/>
            <a:r>
              <a:rPr lang="en-US" sz="2000" dirty="0"/>
              <a:t>If the Debt to EBITDA is 4 and EBITDA is 175. The 175 is easily enough to repay the debt over 20 years. 20 x 175 = 3,500.</a:t>
            </a:r>
          </a:p>
        </p:txBody>
      </p:sp>
    </p:spTree>
    <p:extLst>
      <p:ext uri="{BB962C8B-B14F-4D97-AF65-F5344CB8AC3E}">
        <p14:creationId xmlns:p14="http://schemas.microsoft.com/office/powerpoint/2010/main" val="1487419710"/>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 Sheet and Cash Flow and Ratios</a:t>
            </a:r>
          </a:p>
        </p:txBody>
      </p:sp>
      <p:sp>
        <p:nvSpPr>
          <p:cNvPr id="3" name="Content Placeholder 2"/>
          <p:cNvSpPr>
            <a:spLocks noGrp="1"/>
          </p:cNvSpPr>
          <p:nvPr>
            <p:ph idx="1"/>
          </p:nvPr>
        </p:nvSpPr>
        <p:spPr/>
        <p:txBody>
          <a:bodyPr>
            <a:normAutofit lnSpcReduction="10000"/>
          </a:bodyPr>
          <a:lstStyle/>
          <a:p>
            <a:pPr latinLnBrk="0" hangingPunct="0"/>
            <a:r>
              <a:rPr lang="en-US" dirty="0"/>
              <a:t>The ratios are all taken from some combination of the cash flow statement and the balance sheet</a:t>
            </a:r>
          </a:p>
          <a:p>
            <a:pPr latinLnBrk="0" hangingPunct="0"/>
            <a:r>
              <a:rPr lang="en-US" dirty="0"/>
              <a:t>EBITDA/Interest or DSCR</a:t>
            </a:r>
          </a:p>
          <a:p>
            <a:pPr lvl="1" latinLnBrk="0" hangingPunct="0"/>
            <a:r>
              <a:rPr lang="en-US" dirty="0"/>
              <a:t>Numerator and denominator come from cash flow </a:t>
            </a:r>
          </a:p>
          <a:p>
            <a:pPr lvl="1" latinLnBrk="0" hangingPunct="0"/>
            <a:r>
              <a:rPr lang="en-US" dirty="0"/>
              <a:t>Measures buffer before cannot make payments</a:t>
            </a:r>
          </a:p>
          <a:p>
            <a:pPr latinLnBrk="0" hangingPunct="0"/>
            <a:r>
              <a:rPr lang="en-US" dirty="0"/>
              <a:t>Debt/EBITDA or Debt/FFO</a:t>
            </a:r>
          </a:p>
          <a:p>
            <a:pPr lvl="1" latinLnBrk="0" hangingPunct="0"/>
            <a:r>
              <a:rPr lang="en-US" dirty="0"/>
              <a:t>Numerator from the balance sheet and denominator from cash flow</a:t>
            </a:r>
          </a:p>
          <a:p>
            <a:pPr lvl="1" latinLnBrk="0" hangingPunct="0"/>
            <a:r>
              <a:rPr lang="en-US" dirty="0"/>
              <a:t>Measures the time it takes to repay debt in crude ways</a:t>
            </a:r>
          </a:p>
          <a:p>
            <a:pPr latinLnBrk="0" hangingPunct="0"/>
            <a:r>
              <a:rPr lang="en-US" dirty="0"/>
              <a:t>Debt to Capital or Debt to Equity</a:t>
            </a:r>
          </a:p>
          <a:p>
            <a:pPr lvl="1" latinLnBrk="0" hangingPunct="0"/>
            <a:r>
              <a:rPr lang="en-US" dirty="0"/>
              <a:t>Both Numbers come from the balance sheet</a:t>
            </a:r>
          </a:p>
          <a:p>
            <a:pPr lvl="1" latinLnBrk="0" hangingPunct="0"/>
            <a:r>
              <a:rPr lang="en-US" dirty="0"/>
              <a:t>Measures skin in the game or potential decline in value</a:t>
            </a:r>
          </a:p>
        </p:txBody>
      </p:sp>
    </p:spTree>
    <p:extLst>
      <p:ext uri="{BB962C8B-B14F-4D97-AF65-F5344CB8AC3E}">
        <p14:creationId xmlns:p14="http://schemas.microsoft.com/office/powerpoint/2010/main" val="4156905897"/>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0" latinLnBrk="0" hangingPunct="0"/>
            <a:r>
              <a:rPr lang="en-US" dirty="0"/>
              <a:t>Reconciliation of FFO and EBITDA</a:t>
            </a:r>
          </a:p>
        </p:txBody>
      </p:sp>
      <p:sp>
        <p:nvSpPr>
          <p:cNvPr id="3" name="Content Placeholder 2"/>
          <p:cNvSpPr>
            <a:spLocks noGrp="1"/>
          </p:cNvSpPr>
          <p:nvPr>
            <p:ph idx="1"/>
          </p:nvPr>
        </p:nvSpPr>
        <p:spPr/>
        <p:txBody>
          <a:bodyPr>
            <a:normAutofit/>
          </a:bodyPr>
          <a:lstStyle/>
          <a:p>
            <a:pPr latinLnBrk="0" hangingPunct="0"/>
            <a:r>
              <a:rPr lang="en-US" sz="2400" dirty="0"/>
              <a:t>Funds form Operations (FFO) = </a:t>
            </a:r>
          </a:p>
          <a:p>
            <a:pPr marL="422041" lvl="1" indent="0" latinLnBrk="0" hangingPunct="0">
              <a:buNone/>
            </a:pPr>
            <a:r>
              <a:rPr lang="en-US" sz="2400" dirty="0"/>
              <a:t>Net Income + Depreciation and Amortization + Deferred Tax + Other Non-Cash Items</a:t>
            </a:r>
          </a:p>
          <a:p>
            <a:pPr latinLnBrk="0" hangingPunct="0"/>
            <a:r>
              <a:rPr lang="en-US" sz="2400" dirty="0"/>
              <a:t>EBITDA = </a:t>
            </a:r>
          </a:p>
          <a:p>
            <a:pPr marL="422041" lvl="1" indent="0" latinLnBrk="0" hangingPunct="0">
              <a:buNone/>
            </a:pPr>
            <a:r>
              <a:rPr lang="en-US" sz="2400" dirty="0"/>
              <a:t>Net Income + Depreciation + Current Tax + Deferred Tax + Interest + Other Adjustments</a:t>
            </a:r>
          </a:p>
          <a:p>
            <a:pPr latinLnBrk="0" hangingPunct="0"/>
            <a:r>
              <a:rPr lang="en-US" sz="2400" dirty="0"/>
              <a:t>Reconciliation of FFO and EBITDA</a:t>
            </a:r>
          </a:p>
          <a:p>
            <a:pPr marL="422041" lvl="1" indent="0" eaLnBrk="0" latinLnBrk="0" hangingPunct="0">
              <a:buNone/>
            </a:pPr>
            <a:r>
              <a:rPr lang="en-US" sz="2000" dirty="0"/>
              <a:t>	EBITDA is NI + depreciation + interest + taxes</a:t>
            </a:r>
          </a:p>
          <a:p>
            <a:pPr marL="422041" lvl="1" indent="0" eaLnBrk="0" latinLnBrk="0" hangingPunct="0">
              <a:buNone/>
            </a:pPr>
            <a:r>
              <a:rPr lang="en-US" sz="2000" dirty="0"/>
              <a:t>	FFO is NI + depreciation </a:t>
            </a:r>
          </a:p>
          <a:p>
            <a:pPr marL="422041" lvl="1" indent="0" eaLnBrk="0" latinLnBrk="0" hangingPunct="0">
              <a:buNone/>
            </a:pPr>
            <a:r>
              <a:rPr lang="en-US" sz="2000" dirty="0"/>
              <a:t>	Difference between FFO and EBITDA is interest and taxes</a:t>
            </a:r>
          </a:p>
          <a:p>
            <a:pPr marL="422041" lvl="1" indent="0" eaLnBrk="0" latinLnBrk="0" hangingPunct="0">
              <a:buNone/>
            </a:pPr>
            <a:r>
              <a:rPr lang="en-US" sz="2000" dirty="0"/>
              <a:t>FFO = EBITDA – Interest – Current Taxes</a:t>
            </a:r>
          </a:p>
        </p:txBody>
      </p:sp>
    </p:spTree>
    <p:extLst>
      <p:ext uri="{BB962C8B-B14F-4D97-AF65-F5344CB8AC3E}">
        <p14:creationId xmlns:p14="http://schemas.microsoft.com/office/powerpoint/2010/main" val="347732254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Key Point about Credit Ratios like DSCR and Debt/EBITDA</a:t>
            </a:r>
          </a:p>
        </p:txBody>
      </p:sp>
      <p:sp>
        <p:nvSpPr>
          <p:cNvPr id="3" name="Content Placeholder 2"/>
          <p:cNvSpPr>
            <a:spLocks noGrp="1"/>
          </p:cNvSpPr>
          <p:nvPr>
            <p:ph idx="1"/>
          </p:nvPr>
        </p:nvSpPr>
        <p:spPr/>
        <p:txBody>
          <a:bodyPr>
            <a:normAutofit lnSpcReduction="10000"/>
          </a:bodyPr>
          <a:lstStyle/>
          <a:p>
            <a:pPr latinLnBrk="0" hangingPunct="0"/>
            <a:r>
              <a:rPr lang="en-US" dirty="0"/>
              <a:t>You should understand why the ratio is computed</a:t>
            </a:r>
          </a:p>
          <a:p>
            <a:pPr latinLnBrk="0" hangingPunct="0"/>
            <a:r>
              <a:rPr lang="en-US" dirty="0"/>
              <a:t>You cannot apply same ratio to companies with different business risk</a:t>
            </a:r>
          </a:p>
          <a:p>
            <a:pPr latinLnBrk="0" hangingPunct="0"/>
            <a:r>
              <a:rPr lang="en-US" dirty="0"/>
              <a:t>This means what you really need to do is to understand business risk</a:t>
            </a:r>
          </a:p>
          <a:p>
            <a:pPr latinLnBrk="0" hangingPunct="0"/>
            <a:r>
              <a:rPr lang="en-US" dirty="0"/>
              <a:t>Business risk cannot be boiled down to a simple formula</a:t>
            </a:r>
          </a:p>
          <a:p>
            <a:pPr latinLnBrk="0" hangingPunct="0"/>
            <a:r>
              <a:rPr lang="en-US" dirty="0"/>
              <a:t>The place to start evaluating business risk is fundamental economics</a:t>
            </a:r>
          </a:p>
          <a:p>
            <a:pPr latinLnBrk="0" hangingPunct="0"/>
            <a:r>
              <a:rPr lang="en-US" dirty="0"/>
              <a:t>Evaluating business risk is why you make financial models</a:t>
            </a:r>
          </a:p>
        </p:txBody>
      </p:sp>
    </p:spTree>
    <p:extLst>
      <p:ext uri="{BB962C8B-B14F-4D97-AF65-F5344CB8AC3E}">
        <p14:creationId xmlns:p14="http://schemas.microsoft.com/office/powerpoint/2010/main" val="603971323"/>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0" latinLnBrk="0" hangingPunct="0"/>
            <a:r>
              <a:rPr lang="en-US" dirty="0"/>
              <a:t>Multicollinearity and Corporate Ratios</a:t>
            </a:r>
          </a:p>
        </p:txBody>
      </p:sp>
      <p:sp>
        <p:nvSpPr>
          <p:cNvPr id="3" name="Content Placeholder 2"/>
          <p:cNvSpPr>
            <a:spLocks noGrp="1"/>
          </p:cNvSpPr>
          <p:nvPr>
            <p:ph idx="1"/>
          </p:nvPr>
        </p:nvSpPr>
        <p:spPr/>
        <p:txBody>
          <a:bodyPr>
            <a:normAutofit/>
          </a:bodyPr>
          <a:lstStyle/>
          <a:p>
            <a:pPr latinLnBrk="0" hangingPunct="0"/>
            <a:r>
              <a:rPr lang="en-US" dirty="0"/>
              <a:t>All of the ratios should be highly related to each other in corporate finance. </a:t>
            </a:r>
          </a:p>
          <a:p>
            <a:pPr latinLnBrk="0" hangingPunct="0"/>
            <a:r>
              <a:rPr lang="en-US" dirty="0"/>
              <a:t>Business risk cannot be boiled down to a simple formula</a:t>
            </a:r>
          </a:p>
          <a:p>
            <a:pPr latinLnBrk="0" hangingPunct="0"/>
            <a:r>
              <a:rPr lang="en-US" dirty="0"/>
              <a:t>The place to start evaluating business risk is fundamental economics</a:t>
            </a:r>
          </a:p>
          <a:p>
            <a:pPr latinLnBrk="0" hangingPunct="0"/>
            <a:r>
              <a:rPr lang="en-US" dirty="0"/>
              <a:t>Evaluating business risk is why you make financial models</a:t>
            </a:r>
          </a:p>
        </p:txBody>
      </p:sp>
    </p:spTree>
    <p:extLst>
      <p:ext uri="{BB962C8B-B14F-4D97-AF65-F5344CB8AC3E}">
        <p14:creationId xmlns:p14="http://schemas.microsoft.com/office/powerpoint/2010/main" val="1610847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en-US" altLang="zh-CN" dirty="0">
                <a:ea typeface="SimSun" panose="02010600030101010101" pitchFamily="2" charset="-122"/>
              </a:rPr>
              <a:t>Analytical framework for Valuation – Combine Forecasts of Economic Performance with Cost of Capital</a:t>
            </a:r>
          </a:p>
        </p:txBody>
      </p:sp>
      <p:graphicFrame>
        <p:nvGraphicFramePr>
          <p:cNvPr id="49155" name="Object 3"/>
          <p:cNvGraphicFramePr>
            <a:graphicFrameLocks noGrp="1" noChangeAspect="1"/>
          </p:cNvGraphicFramePr>
          <p:nvPr>
            <p:ph type="body" idx="1"/>
          </p:nvPr>
        </p:nvGraphicFramePr>
        <p:xfrm>
          <a:off x="1098550" y="1524000"/>
          <a:ext cx="6415088" cy="4191000"/>
        </p:xfrm>
        <a:graphic>
          <a:graphicData uri="http://schemas.openxmlformats.org/presentationml/2006/ole">
            <mc:AlternateContent xmlns:mc="http://schemas.openxmlformats.org/markup-compatibility/2006">
              <mc:Choice xmlns:v="urn:schemas-microsoft-com:vml" Requires="v">
                <p:oleObj spid="_x0000_s1040" name="Picture" r:id="rId4" imgW="4524750" imgH="2648558" progId="Word.Picture.8">
                  <p:embed/>
                </p:oleObj>
              </mc:Choice>
              <mc:Fallback>
                <p:oleObj name="Picture" r:id="rId4" imgW="4524750" imgH="2648558" progId="Word.Picture.8">
                  <p:embed/>
                  <p:pic>
                    <p:nvPicPr>
                      <p:cNvPr id="4915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1524000"/>
                        <a:ext cx="6415088" cy="41910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919191"/>
                              </a:outerShdw>
                            </a:effectLst>
                          </a14:hiddenEffects>
                        </a:ext>
                      </a:extLst>
                    </p:spPr>
                  </p:pic>
                </p:oleObj>
              </mc:Fallback>
            </mc:AlternateContent>
          </a:graphicData>
        </a:graphic>
      </p:graphicFrame>
      <p:sp>
        <p:nvSpPr>
          <p:cNvPr id="49156" name="Text Box 4"/>
          <p:cNvSpPr txBox="1">
            <a:spLocks noChangeArrowheads="1"/>
          </p:cNvSpPr>
          <p:nvPr/>
        </p:nvSpPr>
        <p:spPr bwMode="auto">
          <a:xfrm>
            <a:off x="381000" y="2286000"/>
            <a:ext cx="2133600" cy="6397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In financial terms, value comes from ROIC and growth versus cost of capital</a:t>
            </a:r>
          </a:p>
        </p:txBody>
      </p:sp>
      <p:sp>
        <p:nvSpPr>
          <p:cNvPr id="49157" name="Line 5"/>
          <p:cNvSpPr>
            <a:spLocks noChangeShapeType="1"/>
          </p:cNvSpPr>
          <p:nvPr/>
        </p:nvSpPr>
        <p:spPr bwMode="auto">
          <a:xfrm>
            <a:off x="838200" y="3200400"/>
            <a:ext cx="381000" cy="304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49158" name="Text Box 6"/>
          <p:cNvSpPr txBox="1">
            <a:spLocks noChangeArrowheads="1"/>
          </p:cNvSpPr>
          <p:nvPr/>
        </p:nvSpPr>
        <p:spPr bwMode="auto">
          <a:xfrm>
            <a:off x="6705600" y="1371600"/>
            <a:ext cx="1752600" cy="8223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Competitive position such as pricing power and cost structure affects ROIC</a:t>
            </a:r>
          </a:p>
        </p:txBody>
      </p:sp>
      <p:sp>
        <p:nvSpPr>
          <p:cNvPr id="49159" name="Line 7"/>
          <p:cNvSpPr>
            <a:spLocks noChangeShapeType="1"/>
          </p:cNvSpPr>
          <p:nvPr/>
        </p:nvSpPr>
        <p:spPr bwMode="auto">
          <a:xfrm flipH="1">
            <a:off x="5105400" y="1828800"/>
            <a:ext cx="1600200" cy="609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49160" name="Line 8"/>
          <p:cNvSpPr>
            <a:spLocks noChangeShapeType="1"/>
          </p:cNvSpPr>
          <p:nvPr/>
        </p:nvSpPr>
        <p:spPr bwMode="auto">
          <a:xfrm flipH="1">
            <a:off x="2895600" y="2133600"/>
            <a:ext cx="3810000" cy="1524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49161" name="Text Box 9"/>
          <p:cNvSpPr txBox="1">
            <a:spLocks noChangeArrowheads="1"/>
          </p:cNvSpPr>
          <p:nvPr/>
        </p:nvSpPr>
        <p:spPr bwMode="auto">
          <a:xfrm>
            <a:off x="7696200" y="2971800"/>
            <a:ext cx="9906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P/E ratio and other valuation come from ROIC and Growth</a:t>
            </a:r>
          </a:p>
        </p:txBody>
      </p:sp>
    </p:spTree>
    <p:extLst>
      <p:ext uri="{BB962C8B-B14F-4D97-AF65-F5344CB8AC3E}">
        <p14:creationId xmlns:p14="http://schemas.microsoft.com/office/powerpoint/2010/main" val="3875612224"/>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FDB4-2537-4344-95D3-565DC4C8849D}"/>
              </a:ext>
            </a:extLst>
          </p:cNvPr>
          <p:cNvSpPr>
            <a:spLocks noGrp="1"/>
          </p:cNvSpPr>
          <p:nvPr>
            <p:ph type="title"/>
          </p:nvPr>
        </p:nvSpPr>
        <p:spPr/>
        <p:txBody>
          <a:bodyPr>
            <a:normAutofit/>
          </a:bodyPr>
          <a:lstStyle/>
          <a:p>
            <a:r>
              <a:rPr lang="en-029" dirty="0"/>
              <a:t>Credit Scoring and Financial Ratio Benchmarks </a:t>
            </a:r>
          </a:p>
        </p:txBody>
      </p:sp>
    </p:spTree>
    <p:extLst>
      <p:ext uri="{BB962C8B-B14F-4D97-AF65-F5344CB8AC3E}">
        <p14:creationId xmlns:p14="http://schemas.microsoft.com/office/powerpoint/2010/main" val="387289545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Credit Ratings and Financial Ratio Statistics</a:t>
            </a:r>
          </a:p>
        </p:txBody>
      </p:sp>
      <p:sp>
        <p:nvSpPr>
          <p:cNvPr id="3" name="Content Placeholder 2"/>
          <p:cNvSpPr>
            <a:spLocks noGrp="1"/>
          </p:cNvSpPr>
          <p:nvPr>
            <p:ph idx="1"/>
          </p:nvPr>
        </p:nvSpPr>
        <p:spPr/>
        <p:txBody>
          <a:bodyPr>
            <a:normAutofit/>
          </a:bodyPr>
          <a:lstStyle/>
          <a:p>
            <a:pPr latinLnBrk="0" hangingPunct="0"/>
            <a:r>
              <a:rPr lang="en-US" dirty="0"/>
              <a:t>Credit rating agencies must compute the risk associated with cash flow. That is a lot more difficult to evaluate than computing a financial ratio.</a:t>
            </a:r>
          </a:p>
          <a:p>
            <a:pPr latinLnBrk="0" hangingPunct="0"/>
            <a:endParaRPr lang="en-US" b="1" dirty="0"/>
          </a:p>
          <a:p>
            <a:pPr lvl="1" eaLnBrk="0" latinLnBrk="0" hangingPunct="0"/>
            <a:endParaRPr lang="en-US" dirty="0"/>
          </a:p>
          <a:p>
            <a:pPr lvl="1" eaLnBrk="0" latinLnBrk="0" hangingPunct="0"/>
            <a:endParaRPr lang="en-US" dirty="0"/>
          </a:p>
        </p:txBody>
      </p:sp>
      <p:pic>
        <p:nvPicPr>
          <p:cNvPr id="4" name="Content Placeholder 4"/>
          <p:cNvPicPr>
            <a:picLocks noChangeAspect="1"/>
          </p:cNvPicPr>
          <p:nvPr/>
        </p:nvPicPr>
        <p:blipFill>
          <a:blip r:embed="rId2"/>
          <a:stretch>
            <a:fillRect/>
          </a:stretch>
        </p:blipFill>
        <p:spPr>
          <a:xfrm>
            <a:off x="0" y="3810000"/>
            <a:ext cx="9012038" cy="1819275"/>
          </a:xfrm>
          <a:prstGeom prst="rect">
            <a:avLst/>
          </a:prstGeom>
        </p:spPr>
      </p:pic>
    </p:spTree>
    <p:extLst>
      <p:ext uri="{BB962C8B-B14F-4D97-AF65-F5344CB8AC3E}">
        <p14:creationId xmlns:p14="http://schemas.microsoft.com/office/powerpoint/2010/main" val="572221199"/>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pPr eaLnBrk="0" latinLnBrk="0" hangingPunct="0"/>
            <a:r>
              <a:rPr lang="en-US" dirty="0"/>
              <a:t>Measurement of Credit Risk with Rating Systems – How Do you Come Up with Good Rating</a:t>
            </a:r>
          </a:p>
        </p:txBody>
      </p:sp>
      <p:graphicFrame>
        <p:nvGraphicFramePr>
          <p:cNvPr id="1026" name="Object 3"/>
          <p:cNvGraphicFramePr>
            <a:graphicFrameLocks noChangeAspect="1"/>
          </p:cNvGraphicFramePr>
          <p:nvPr/>
        </p:nvGraphicFramePr>
        <p:xfrm>
          <a:off x="1752600" y="1981200"/>
          <a:ext cx="5105400" cy="4208463"/>
        </p:xfrm>
        <a:graphic>
          <a:graphicData uri="http://schemas.openxmlformats.org/presentationml/2006/ole">
            <mc:AlternateContent xmlns:mc="http://schemas.openxmlformats.org/markup-compatibility/2006">
              <mc:Choice xmlns:v="urn:schemas-microsoft-com:vml" Requires="v">
                <p:oleObj spid="_x0000_s6162" name="Worksheet" r:id="rId4" imgW="5685840" imgH="4843440" progId="Excel.Sheet.8">
                  <p:embed/>
                </p:oleObj>
              </mc:Choice>
              <mc:Fallback>
                <p:oleObj name="Worksheet" r:id="rId4" imgW="5685840" imgH="4843440" progId="Excel.Sheet.8">
                  <p:embed/>
                  <p:pic>
                    <p:nvPicPr>
                      <p:cNvPr id="102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981200"/>
                        <a:ext cx="5105400"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4"/>
          <p:cNvSpPr txBox="1">
            <a:spLocks noChangeArrowheads="1"/>
          </p:cNvSpPr>
          <p:nvPr/>
        </p:nvSpPr>
        <p:spPr bwMode="auto">
          <a:xfrm>
            <a:off x="381000" y="1447800"/>
            <a:ext cx="8229600" cy="396875"/>
          </a:xfrm>
          <a:prstGeom prst="rect">
            <a:avLst/>
          </a:prstGeom>
          <a:noFill/>
          <a:ln w="9525">
            <a:noFill/>
            <a:miter lim="800000"/>
            <a:headEnd/>
            <a:tailEnd/>
          </a:ln>
        </p:spPr>
        <p:txBody>
          <a:bodyPr>
            <a:spAutoFit/>
          </a:bodyPr>
          <a:lstStyle/>
          <a:p>
            <a:pPr>
              <a:spcBef>
                <a:spcPct val="50000"/>
              </a:spcBef>
            </a:pPr>
            <a:r>
              <a:rPr lang="en-US" sz="2000" b="1" dirty="0"/>
              <a:t>Map of Internal Ratings to Public Rating Agencies</a:t>
            </a:r>
          </a:p>
        </p:txBody>
      </p:sp>
      <p:cxnSp>
        <p:nvCxnSpPr>
          <p:cNvPr id="4" name="Straight Connector 3"/>
          <p:cNvCxnSpPr/>
          <p:nvPr/>
        </p:nvCxnSpPr>
        <p:spPr>
          <a:xfrm>
            <a:off x="669753" y="4062170"/>
            <a:ext cx="7620000" cy="0"/>
          </a:xfrm>
          <a:prstGeom prst="line">
            <a:avLst/>
          </a:prstGeom>
          <a:ln w="8255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010400" y="2743200"/>
            <a:ext cx="1600200" cy="707886"/>
          </a:xfrm>
          <a:prstGeom prst="rect">
            <a:avLst/>
          </a:prstGeom>
          <a:noFill/>
        </p:spPr>
        <p:txBody>
          <a:bodyPr wrap="square" rtlCol="0">
            <a:spAutoFit/>
          </a:bodyPr>
          <a:lstStyle/>
          <a:p>
            <a:r>
              <a:rPr lang="en-US" sz="2000" dirty="0">
                <a:highlight>
                  <a:srgbClr val="FFFF00"/>
                </a:highlight>
              </a:rPr>
              <a:t>Investment Grade</a:t>
            </a:r>
          </a:p>
        </p:txBody>
      </p:sp>
      <p:sp>
        <p:nvSpPr>
          <p:cNvPr id="6" name="TextBox 5"/>
          <p:cNvSpPr txBox="1"/>
          <p:nvPr/>
        </p:nvSpPr>
        <p:spPr>
          <a:xfrm>
            <a:off x="7086600" y="4648200"/>
            <a:ext cx="1371600" cy="400110"/>
          </a:xfrm>
          <a:prstGeom prst="rect">
            <a:avLst/>
          </a:prstGeom>
          <a:noFill/>
        </p:spPr>
        <p:txBody>
          <a:bodyPr wrap="square" rtlCol="0">
            <a:spAutoFit/>
          </a:bodyPr>
          <a:lstStyle/>
          <a:p>
            <a:r>
              <a:rPr lang="en-US" sz="2000" dirty="0">
                <a:highlight>
                  <a:srgbClr val="FFFF00"/>
                </a:highlight>
              </a:rPr>
              <a:t>Junk</a:t>
            </a:r>
          </a:p>
        </p:txBody>
      </p:sp>
    </p:spTree>
    <p:extLst>
      <p:ext uri="{BB962C8B-B14F-4D97-AF65-F5344CB8AC3E}">
        <p14:creationId xmlns:p14="http://schemas.microsoft.com/office/powerpoint/2010/main" val="1453844276"/>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Limited Use of Liquidity Ratios: General S&amp;P Benchmarks </a:t>
            </a:r>
          </a:p>
        </p:txBody>
      </p:sp>
      <p:pic>
        <p:nvPicPr>
          <p:cNvPr id="4" name="Content Placeholder 3"/>
          <p:cNvPicPr>
            <a:picLocks noGrp="1" noChangeAspect="1"/>
          </p:cNvPicPr>
          <p:nvPr>
            <p:ph idx="1"/>
          </p:nvPr>
        </p:nvPicPr>
        <p:blipFill>
          <a:blip r:embed="rId2"/>
          <a:stretch>
            <a:fillRect/>
          </a:stretch>
        </p:blipFill>
        <p:spPr>
          <a:xfrm>
            <a:off x="609601" y="1360715"/>
            <a:ext cx="5867400" cy="2412242"/>
          </a:xfrm>
          <a:prstGeom prst="rect">
            <a:avLst/>
          </a:prstGeom>
        </p:spPr>
      </p:pic>
      <p:pic>
        <p:nvPicPr>
          <p:cNvPr id="5" name="Picture 4"/>
          <p:cNvPicPr>
            <a:picLocks noChangeAspect="1"/>
          </p:cNvPicPr>
          <p:nvPr/>
        </p:nvPicPr>
        <p:blipFill>
          <a:blip r:embed="rId3"/>
          <a:stretch>
            <a:fillRect/>
          </a:stretch>
        </p:blipFill>
        <p:spPr>
          <a:xfrm>
            <a:off x="2971800" y="3886200"/>
            <a:ext cx="5720043" cy="2371725"/>
          </a:xfrm>
          <a:prstGeom prst="rect">
            <a:avLst/>
          </a:prstGeom>
        </p:spPr>
      </p:pic>
      <p:sp>
        <p:nvSpPr>
          <p:cNvPr id="3" name="TextBox 2"/>
          <p:cNvSpPr txBox="1"/>
          <p:nvPr/>
        </p:nvSpPr>
        <p:spPr>
          <a:xfrm>
            <a:off x="6705600" y="1676400"/>
            <a:ext cx="2009805" cy="646331"/>
          </a:xfrm>
          <a:prstGeom prst="rect">
            <a:avLst/>
          </a:prstGeom>
          <a:solidFill>
            <a:srgbClr val="FFFF00"/>
          </a:solidFill>
        </p:spPr>
        <p:txBody>
          <a:bodyPr wrap="square" rtlCol="0">
            <a:spAutoFit/>
          </a:bodyPr>
          <a:lstStyle/>
          <a:p>
            <a:pPr algn="l"/>
            <a:r>
              <a:rPr lang="en-GB" dirty="0"/>
              <a:t>Note that liquidity ratios are not mentioned in the table</a:t>
            </a:r>
          </a:p>
        </p:txBody>
      </p:sp>
      <p:sp>
        <p:nvSpPr>
          <p:cNvPr id="7" name="Rectangle 6"/>
          <p:cNvSpPr/>
          <p:nvPr/>
        </p:nvSpPr>
        <p:spPr>
          <a:xfrm>
            <a:off x="37618" y="4287232"/>
            <a:ext cx="2819400" cy="1569660"/>
          </a:xfrm>
          <a:prstGeom prst="rect">
            <a:avLst/>
          </a:prstGeom>
          <a:solidFill>
            <a:srgbClr val="FFFF00"/>
          </a:solidFill>
        </p:spPr>
        <p:txBody>
          <a:bodyPr wrap="square">
            <a:spAutoFit/>
          </a:bodyPr>
          <a:lstStyle/>
          <a:p>
            <a:pPr marL="0" marR="0">
              <a:spcBef>
                <a:spcPts val="0"/>
              </a:spcBef>
              <a:spcAft>
                <a:spcPts val="0"/>
              </a:spcAft>
            </a:pPr>
            <a:r>
              <a:rPr lang="en-US" dirty="0">
                <a:latin typeface="Calibri" panose="020F0502020204030204" pitchFamily="34" charset="0"/>
                <a:ea typeface="MS Mincho" panose="02020609040205080304" pitchFamily="49" charset="-128"/>
                <a:cs typeface="Times New Roman" panose="02020603050405020304" pitchFamily="18" charset="0"/>
              </a:rPr>
              <a:t>For BBB companies the debt to EBITDA ratio is 2.2 time implying that if there was no interest expense and no taxes, it would take 2.2 years to repay debt. In terms of the debt to FFO, you can compute the ratio through dividing 1 by 35.9%. This number is 2.78 years or .58 years more than the debt to EBITDA. </a:t>
            </a:r>
            <a:endParaRPr lang="en-US"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202081184"/>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Problems with Debt to EBITDA – Compare FFO to Debt and Debt to EBITA</a:t>
            </a:r>
          </a:p>
        </p:txBody>
      </p:sp>
      <p:pic>
        <p:nvPicPr>
          <p:cNvPr id="4" name="Picture 3"/>
          <p:cNvPicPr>
            <a:picLocks noChangeAspect="1"/>
          </p:cNvPicPr>
          <p:nvPr/>
        </p:nvPicPr>
        <p:blipFill>
          <a:blip r:embed="rId2"/>
          <a:stretch>
            <a:fillRect/>
          </a:stretch>
        </p:blipFill>
        <p:spPr>
          <a:xfrm>
            <a:off x="152400" y="3233760"/>
            <a:ext cx="4572000" cy="3005113"/>
          </a:xfrm>
          <a:prstGeom prst="rect">
            <a:avLst/>
          </a:prstGeom>
        </p:spPr>
      </p:pic>
      <p:pic>
        <p:nvPicPr>
          <p:cNvPr id="6" name="Content Placeholder 3"/>
          <p:cNvPicPr>
            <a:picLocks noGrp="1" noChangeAspect="1"/>
          </p:cNvPicPr>
          <p:nvPr>
            <p:ph idx="1"/>
          </p:nvPr>
        </p:nvPicPr>
        <p:blipFill>
          <a:blip r:embed="rId3"/>
          <a:stretch>
            <a:fillRect/>
          </a:stretch>
        </p:blipFill>
        <p:spPr>
          <a:xfrm>
            <a:off x="2813989" y="1295399"/>
            <a:ext cx="5645186" cy="1938361"/>
          </a:xfrm>
          <a:prstGeom prst="rect">
            <a:avLst/>
          </a:prstGeom>
        </p:spPr>
      </p:pic>
      <p:sp>
        <p:nvSpPr>
          <p:cNvPr id="3" name="TextBox 2"/>
          <p:cNvSpPr txBox="1"/>
          <p:nvPr/>
        </p:nvSpPr>
        <p:spPr>
          <a:xfrm>
            <a:off x="5334000" y="3657600"/>
            <a:ext cx="2743200" cy="1384995"/>
          </a:xfrm>
          <a:prstGeom prst="rect">
            <a:avLst/>
          </a:prstGeom>
          <a:solidFill>
            <a:srgbClr val="FFFF00"/>
          </a:solidFill>
        </p:spPr>
        <p:txBody>
          <a:bodyPr wrap="square" rtlCol="0">
            <a:spAutoFit/>
          </a:bodyPr>
          <a:lstStyle/>
          <a:p>
            <a:pPr algn="l"/>
            <a:r>
              <a:rPr lang="en-GB" dirty="0"/>
              <a:t>Compute the length of time to repay debt with Debt to FFO rather than Debt to EBITDA</a:t>
            </a:r>
          </a:p>
          <a:p>
            <a:pPr algn="l"/>
            <a:endParaRPr lang="en-GB" dirty="0"/>
          </a:p>
          <a:p>
            <a:pPr algn="l"/>
            <a:r>
              <a:rPr lang="en-GB" dirty="0"/>
              <a:t>Assume that Maintenance Cap Exp is 10% of EBITDA and compute length of time to repay debt.</a:t>
            </a:r>
          </a:p>
        </p:txBody>
      </p:sp>
    </p:spTree>
    <p:extLst>
      <p:ext uri="{BB962C8B-B14F-4D97-AF65-F5344CB8AC3E}">
        <p14:creationId xmlns:p14="http://schemas.microsoft.com/office/powerpoint/2010/main" val="1461487765"/>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Rating the Default Risk on a Marriage</a:t>
            </a:r>
          </a:p>
        </p:txBody>
      </p:sp>
      <p:sp>
        <p:nvSpPr>
          <p:cNvPr id="3" name="Content Placeholder 2"/>
          <p:cNvSpPr>
            <a:spLocks noGrp="1"/>
          </p:cNvSpPr>
          <p:nvPr>
            <p:ph idx="1"/>
          </p:nvPr>
        </p:nvSpPr>
        <p:spPr/>
        <p:txBody>
          <a:bodyPr>
            <a:normAutofit/>
          </a:bodyPr>
          <a:lstStyle/>
          <a:p>
            <a:pPr latinLnBrk="0" hangingPunct="0"/>
            <a:r>
              <a:rPr lang="en-US" dirty="0"/>
              <a:t>Default risk is the probability of default</a:t>
            </a:r>
          </a:p>
          <a:p>
            <a:pPr latinLnBrk="0" hangingPunct="0"/>
            <a:r>
              <a:rPr lang="en-US" dirty="0"/>
              <a:t>Some say you would be a fool to predict the default risk for very long-term loans</a:t>
            </a:r>
          </a:p>
          <a:p>
            <a:pPr latinLnBrk="0" hangingPunct="0"/>
            <a:r>
              <a:rPr lang="en-US" dirty="0"/>
              <a:t>You could just use averages without adjusting for risk – that is like the first table.</a:t>
            </a:r>
          </a:p>
          <a:p>
            <a:pPr latinLnBrk="0" hangingPunct="0"/>
            <a:r>
              <a:rPr lang="en-US" dirty="0"/>
              <a:t>You could adjust the rating on the marriage for factors such as age, income, family history etc. This is what the business classification is supposed to do.</a:t>
            </a:r>
          </a:p>
          <a:p>
            <a:pPr latinLnBrk="0" hangingPunct="0"/>
            <a:r>
              <a:rPr lang="en-US" dirty="0"/>
              <a:t>It is not a good idea to discuss the risk rating before you get married.</a:t>
            </a:r>
          </a:p>
        </p:txBody>
      </p:sp>
    </p:spTree>
    <p:extLst>
      <p:ext uri="{BB962C8B-B14F-4D97-AF65-F5344CB8AC3E}">
        <p14:creationId xmlns:p14="http://schemas.microsoft.com/office/powerpoint/2010/main" val="2544291361"/>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Use of Ratios Different Ratios in Different Industries: DSCR and Credit Ratings in Project Finance</a:t>
            </a:r>
          </a:p>
        </p:txBody>
      </p:sp>
      <p:sp>
        <p:nvSpPr>
          <p:cNvPr id="3" name="Content Placeholder 2"/>
          <p:cNvSpPr>
            <a:spLocks noGrp="1"/>
          </p:cNvSpPr>
          <p:nvPr>
            <p:ph idx="1"/>
          </p:nvPr>
        </p:nvSpPr>
        <p:spPr/>
        <p:txBody>
          <a:bodyPr/>
          <a:lstStyle/>
          <a:p>
            <a:r>
              <a:rPr lang="en-US" dirty="0"/>
              <a:t>Target rating of BBB-</a:t>
            </a:r>
          </a:p>
          <a:p>
            <a:r>
              <a:rPr lang="en-US" dirty="0"/>
              <a:t>Target DSCR or LLCR</a:t>
            </a:r>
          </a:p>
          <a:p>
            <a:r>
              <a:rPr lang="en-US" dirty="0"/>
              <a:t>Example of Toll-roads</a:t>
            </a:r>
          </a:p>
        </p:txBody>
      </p:sp>
      <p:pic>
        <p:nvPicPr>
          <p:cNvPr id="4" name="Picture 3"/>
          <p:cNvPicPr>
            <a:picLocks noChangeAspect="1"/>
          </p:cNvPicPr>
          <p:nvPr/>
        </p:nvPicPr>
        <p:blipFill>
          <a:blip r:embed="rId2"/>
          <a:stretch>
            <a:fillRect/>
          </a:stretch>
        </p:blipFill>
        <p:spPr>
          <a:xfrm>
            <a:off x="1389453" y="3124200"/>
            <a:ext cx="6365096" cy="3162320"/>
          </a:xfrm>
          <a:prstGeom prst="rect">
            <a:avLst/>
          </a:prstGeom>
        </p:spPr>
      </p:pic>
      <p:cxnSp>
        <p:nvCxnSpPr>
          <p:cNvPr id="8" name="Connector: Curved 7"/>
          <p:cNvCxnSpPr/>
          <p:nvPr/>
        </p:nvCxnSpPr>
        <p:spPr>
          <a:xfrm rot="5400000">
            <a:off x="2895600" y="5791200"/>
            <a:ext cx="533400" cy="76200"/>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575662"/>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a:r>
              <a:rPr lang="en-US" dirty="0"/>
              <a:t>Complexities in Corporate Finance - Alternate S&amp;P Guidelines Depending on Business Risk Profile</a:t>
            </a:r>
          </a:p>
        </p:txBody>
      </p:sp>
      <p:pic>
        <p:nvPicPr>
          <p:cNvPr id="5" name="Content Placeholder 4"/>
          <p:cNvPicPr>
            <a:picLocks noGrp="1" noChangeAspect="1"/>
          </p:cNvPicPr>
          <p:nvPr>
            <p:ph idx="1"/>
          </p:nvPr>
        </p:nvPicPr>
        <p:blipFill>
          <a:blip r:embed="rId2"/>
          <a:stretch>
            <a:fillRect/>
          </a:stretch>
        </p:blipFill>
        <p:spPr>
          <a:xfrm>
            <a:off x="908091" y="1014248"/>
            <a:ext cx="6919089" cy="4929187"/>
          </a:xfrm>
          <a:prstGeom prst="rect">
            <a:avLst/>
          </a:prstGeom>
        </p:spPr>
      </p:pic>
      <p:cxnSp>
        <p:nvCxnSpPr>
          <p:cNvPr id="6" name="Straight Arrow Connector 5"/>
          <p:cNvCxnSpPr>
            <a:cxnSpLocks/>
          </p:cNvCxnSpPr>
          <p:nvPr/>
        </p:nvCxnSpPr>
        <p:spPr>
          <a:xfrm flipH="1" flipV="1">
            <a:off x="3962400" y="2606618"/>
            <a:ext cx="1828800" cy="9144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flipV="1">
            <a:off x="4038600" y="4800600"/>
            <a:ext cx="2819400" cy="85556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H="1" flipV="1">
            <a:off x="4876800" y="2606618"/>
            <a:ext cx="1981200" cy="85010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684805"/>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pPr eaLnBrk="0" latinLnBrk="0" hangingPunct="0"/>
            <a:r>
              <a:rPr lang="en-US" dirty="0"/>
              <a:t>Use of Different Ratios in Different Industries: Example of Using Ratios to Gauge Credit Rating</a:t>
            </a:r>
          </a:p>
        </p:txBody>
      </p:sp>
      <p:sp>
        <p:nvSpPr>
          <p:cNvPr id="70659" name="Rectangle 3"/>
          <p:cNvSpPr>
            <a:spLocks noGrp="1" noChangeArrowheads="1"/>
          </p:cNvSpPr>
          <p:nvPr>
            <p:ph idx="1"/>
          </p:nvPr>
        </p:nvSpPr>
        <p:spPr/>
        <p:txBody>
          <a:bodyPr/>
          <a:lstStyle/>
          <a:p>
            <a:pPr latinLnBrk="0" hangingPunct="0"/>
            <a:r>
              <a:rPr lang="en-US" dirty="0"/>
              <a:t>The credit ratios are shown next to the achieved ratios.  Concentrate on Funds from operations ratios.</a:t>
            </a:r>
          </a:p>
        </p:txBody>
      </p:sp>
      <p:pic>
        <p:nvPicPr>
          <p:cNvPr id="70660" name="Picture 4" descr="credit measures"/>
          <p:cNvPicPr>
            <a:picLocks noChangeAspect="1" noChangeArrowheads="1"/>
          </p:cNvPicPr>
          <p:nvPr/>
        </p:nvPicPr>
        <p:blipFill>
          <a:blip r:embed="rId3" cstate="print"/>
          <a:srcRect/>
          <a:stretch>
            <a:fillRect/>
          </a:stretch>
        </p:blipFill>
        <p:spPr bwMode="auto">
          <a:xfrm>
            <a:off x="3200400" y="2400300"/>
            <a:ext cx="4800600" cy="3600450"/>
          </a:xfrm>
          <a:prstGeom prst="rect">
            <a:avLst/>
          </a:prstGeom>
          <a:noFill/>
          <a:ln w="9525">
            <a:noFill/>
            <a:miter lim="800000"/>
            <a:headEnd/>
            <a:tailEnd/>
          </a:ln>
        </p:spPr>
      </p:pic>
      <p:sp>
        <p:nvSpPr>
          <p:cNvPr id="70661" name="Text Box 5"/>
          <p:cNvSpPr txBox="1">
            <a:spLocks noChangeArrowheads="1"/>
          </p:cNvSpPr>
          <p:nvPr/>
        </p:nvSpPr>
        <p:spPr bwMode="auto">
          <a:xfrm>
            <a:off x="533400" y="3657600"/>
            <a:ext cx="2133600" cy="639763"/>
          </a:xfrm>
          <a:prstGeom prst="rect">
            <a:avLst/>
          </a:prstGeom>
          <a:solidFill>
            <a:srgbClr val="FFFF00"/>
          </a:solidFill>
          <a:ln w="12700">
            <a:noFill/>
            <a:miter lim="800000"/>
            <a:headEnd type="none" w="sm" len="sm"/>
            <a:tailEnd type="none" w="sm" len="sm"/>
          </a:ln>
        </p:spPr>
        <p:txBody>
          <a:bodyPr>
            <a:spAutoFit/>
          </a:bodyPr>
          <a:lstStyle/>
          <a:p>
            <a:pPr algn="l">
              <a:spcBef>
                <a:spcPct val="50000"/>
              </a:spcBef>
            </a:pPr>
            <a:r>
              <a:rPr lang="en-US" dirty="0"/>
              <a:t>Note that based on business profile scores published by S&amp;P</a:t>
            </a:r>
          </a:p>
        </p:txBody>
      </p:sp>
      <p:sp>
        <p:nvSpPr>
          <p:cNvPr id="70662" name="Line 6"/>
          <p:cNvSpPr>
            <a:spLocks noChangeShapeType="1"/>
          </p:cNvSpPr>
          <p:nvPr/>
        </p:nvSpPr>
        <p:spPr bwMode="auto">
          <a:xfrm>
            <a:off x="1447800" y="4572000"/>
            <a:ext cx="1905000" cy="1066800"/>
          </a:xfrm>
          <a:prstGeom prst="line">
            <a:avLst/>
          </a:prstGeom>
          <a:noFill/>
          <a:ln w="12700">
            <a:solidFill>
              <a:schemeClr val="tx1"/>
            </a:solidFill>
            <a:round/>
            <a:headEnd type="none" w="sm" len="sm"/>
            <a:tailEnd type="triangle" w="sm" len="sm"/>
          </a:ln>
        </p:spPr>
        <p:txBody>
          <a:bodyPr/>
          <a:lstStyle/>
          <a:p>
            <a:endParaRPr lang="en-US" dirty="0"/>
          </a:p>
        </p:txBody>
      </p:sp>
      <p:sp>
        <p:nvSpPr>
          <p:cNvPr id="2" name="TextBox 1"/>
          <p:cNvSpPr txBox="1"/>
          <p:nvPr/>
        </p:nvSpPr>
        <p:spPr>
          <a:xfrm>
            <a:off x="3352800" y="2400300"/>
            <a:ext cx="1676400" cy="34290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651194986"/>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pPr eaLnBrk="0" latinLnBrk="0" hangingPunct="0"/>
            <a:r>
              <a:rPr lang="en-US" dirty="0"/>
              <a:t>Use of Financial Ratios in Corporate Analysis - Credit Rating Standards and Business Risk</a:t>
            </a:r>
          </a:p>
        </p:txBody>
      </p:sp>
      <p:pic>
        <p:nvPicPr>
          <p:cNvPr id="71683" name="Picture 3"/>
          <p:cNvPicPr>
            <a:picLocks noGrp="1" noChangeAspect="1" noChangeArrowheads="1"/>
          </p:cNvPicPr>
          <p:nvPr>
            <p:ph idx="1"/>
          </p:nvPr>
        </p:nvPicPr>
        <p:blipFill>
          <a:blip r:embed="rId3" cstate="print"/>
          <a:srcRect/>
          <a:stretch>
            <a:fillRect/>
          </a:stretch>
        </p:blipFill>
        <p:spPr>
          <a:xfrm>
            <a:off x="5257800" y="1295400"/>
            <a:ext cx="3656013" cy="4648200"/>
          </a:xfrm>
          <a:noFill/>
        </p:spPr>
      </p:pic>
      <p:pic>
        <p:nvPicPr>
          <p:cNvPr id="71684" name="Picture 4"/>
          <p:cNvPicPr>
            <a:picLocks noChangeAspect="1" noChangeArrowheads="1"/>
          </p:cNvPicPr>
          <p:nvPr/>
        </p:nvPicPr>
        <p:blipFill>
          <a:blip r:embed="rId4" cstate="print"/>
          <a:srcRect/>
          <a:stretch>
            <a:fillRect/>
          </a:stretch>
        </p:blipFill>
        <p:spPr bwMode="auto">
          <a:xfrm>
            <a:off x="457200" y="1560513"/>
            <a:ext cx="5872163" cy="2433637"/>
          </a:xfrm>
          <a:prstGeom prst="rect">
            <a:avLst/>
          </a:prstGeom>
          <a:noFill/>
          <a:ln w="12700">
            <a:noFill/>
            <a:miter lim="800000"/>
            <a:headEnd type="none" w="sm" len="sm"/>
            <a:tailEnd type="none" w="sm" len="sm"/>
          </a:ln>
        </p:spPr>
      </p:pic>
      <p:sp>
        <p:nvSpPr>
          <p:cNvPr id="71685" name="Line 5"/>
          <p:cNvSpPr>
            <a:spLocks noChangeShapeType="1"/>
          </p:cNvSpPr>
          <p:nvPr/>
        </p:nvSpPr>
        <p:spPr bwMode="auto">
          <a:xfrm>
            <a:off x="6705600" y="1981200"/>
            <a:ext cx="1447800" cy="609600"/>
          </a:xfrm>
          <a:prstGeom prst="line">
            <a:avLst/>
          </a:prstGeom>
          <a:noFill/>
          <a:ln w="12700">
            <a:solidFill>
              <a:schemeClr val="tx1"/>
            </a:solidFill>
            <a:round/>
            <a:headEnd type="none" w="sm" len="sm"/>
            <a:tailEnd type="triangle" w="sm" len="sm"/>
          </a:ln>
        </p:spPr>
        <p:txBody>
          <a:bodyPr/>
          <a:lstStyle/>
          <a:p>
            <a:endParaRPr lang="en-US" dirty="0"/>
          </a:p>
        </p:txBody>
      </p:sp>
      <p:sp>
        <p:nvSpPr>
          <p:cNvPr id="71686" name="Line 6"/>
          <p:cNvSpPr>
            <a:spLocks noChangeShapeType="1"/>
          </p:cNvSpPr>
          <p:nvPr/>
        </p:nvSpPr>
        <p:spPr bwMode="auto">
          <a:xfrm flipH="1">
            <a:off x="2743200" y="2362200"/>
            <a:ext cx="1905000" cy="609600"/>
          </a:xfrm>
          <a:prstGeom prst="line">
            <a:avLst/>
          </a:prstGeom>
          <a:noFill/>
          <a:ln w="12700">
            <a:solidFill>
              <a:schemeClr val="tx1"/>
            </a:solidFill>
            <a:round/>
            <a:headEnd type="none" w="sm" len="sm"/>
            <a:tailEnd type="triangle" w="sm" len="sm"/>
          </a:ln>
        </p:spPr>
        <p:txBody>
          <a:bodyPr/>
          <a:lstStyle/>
          <a:p>
            <a:endParaRPr lang="en-US" dirty="0"/>
          </a:p>
        </p:txBody>
      </p:sp>
      <p:pic>
        <p:nvPicPr>
          <p:cNvPr id="71687" name="Picture 7"/>
          <p:cNvPicPr>
            <a:picLocks noChangeAspect="1" noChangeArrowheads="1"/>
          </p:cNvPicPr>
          <p:nvPr/>
        </p:nvPicPr>
        <p:blipFill>
          <a:blip r:embed="rId5" cstate="print"/>
          <a:srcRect/>
          <a:stretch>
            <a:fillRect/>
          </a:stretch>
        </p:blipFill>
        <p:spPr bwMode="auto">
          <a:xfrm>
            <a:off x="228600" y="4419600"/>
            <a:ext cx="5354638" cy="1584325"/>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2524316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D52CBD-A417-4E56-B62D-B22874966705}"/>
              </a:ext>
            </a:extLst>
          </p:cNvPr>
          <p:cNvSpPr>
            <a:spLocks noGrp="1"/>
          </p:cNvSpPr>
          <p:nvPr>
            <p:ph type="title"/>
          </p:nvPr>
        </p:nvSpPr>
        <p:spPr>
          <a:xfrm>
            <a:off x="738531" y="5495927"/>
            <a:ext cx="7666938" cy="690676"/>
          </a:xfrm>
        </p:spPr>
        <p:txBody>
          <a:bodyPr>
            <a:normAutofit fontScale="90000"/>
          </a:bodyPr>
          <a:lstStyle/>
          <a:p>
            <a:r>
              <a:rPr lang="en-US" dirty="0">
                <a:solidFill>
                  <a:schemeClr val="bg1"/>
                </a:solidFill>
              </a:rPr>
              <a:t>Interactive Sessions with Participants Sharing Screen and Questions Encouraged at Any time</a:t>
            </a:r>
          </a:p>
        </p:txBody>
      </p:sp>
      <p:sp>
        <p:nvSpPr>
          <p:cNvPr id="9" name="Rectangle 8">
            <a:extLst>
              <a:ext uri="{FF2B5EF4-FFF2-40B4-BE49-F238E27FC236}">
                <a16:creationId xmlns:a16="http://schemas.microsoft.com/office/drawing/2014/main" id="{5C50264B-19B6-498D-99FD-6DDD13AF55C6}"/>
              </a:ext>
            </a:extLst>
          </p:cNvPr>
          <p:cNvSpPr/>
          <p:nvPr/>
        </p:nvSpPr>
        <p:spPr>
          <a:xfrm>
            <a:off x="4099456" y="2479040"/>
            <a:ext cx="4785998" cy="1754326"/>
          </a:xfrm>
          <a:prstGeom prst="rect">
            <a:avLst/>
          </a:prstGeom>
          <a:solidFill>
            <a:srgbClr val="FF0000"/>
          </a:solidFill>
          <a:effectLst/>
          <a:scene3d>
            <a:camera prst="perspectiveHeroicExtremeRightFacing"/>
            <a:lightRig rig="threePt" dir="t"/>
          </a:scene3d>
        </p:spPr>
        <p:txBody>
          <a:bodyPr wrap="square" lIns="91440" tIns="45720" rIns="91440" bIns="45720">
            <a:spAutoFit/>
            <a:scene3d>
              <a:camera prst="perspectiveContrastingRightFacing"/>
              <a:lightRig rig="harsh" dir="t"/>
            </a:scene3d>
            <a:sp3d extrusionH="57150" prstMaterial="matte">
              <a:bevelT w="63500" h="12700" prst="angle"/>
              <a:contourClr>
                <a:schemeClr val="bg1">
                  <a:lumMod val="65000"/>
                </a:schemeClr>
              </a:contourClr>
            </a:sp3d>
          </a:bodyPr>
          <a:lstStyle/>
          <a:p>
            <a:pPr algn="ctr">
              <a:spcAft>
                <a:spcPts val="600"/>
              </a:spcAft>
            </a:pPr>
            <a:r>
              <a:rPr lang="en-US" sz="3200" b="1" dirty="0">
                <a:ln w="9525">
                  <a:solidFill>
                    <a:schemeClr val="bg1"/>
                  </a:solidFill>
                  <a:prstDash val="solid"/>
                </a:ln>
                <a:solidFill>
                  <a:srgbClr val="FFFF00"/>
                </a:solidFill>
                <a:effectLst>
                  <a:outerShdw blurRad="12700" dist="38100" dir="2700000" algn="tl" rotWithShape="0">
                    <a:schemeClr val="bg1">
                      <a:lumMod val="50000"/>
                    </a:schemeClr>
                  </a:outerShdw>
                </a:effectLst>
              </a:rPr>
              <a:t>No Muting and </a:t>
            </a:r>
            <a:r>
              <a:rPr lang="en-US" sz="4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Interruption</a:t>
            </a:r>
            <a:r>
              <a:rPr lang="en-US" sz="32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Encouraged</a:t>
            </a:r>
          </a:p>
        </p:txBody>
      </p:sp>
      <p:pic>
        <p:nvPicPr>
          <p:cNvPr id="7" name="Picture 6">
            <a:extLst>
              <a:ext uri="{FF2B5EF4-FFF2-40B4-BE49-F238E27FC236}">
                <a16:creationId xmlns:a16="http://schemas.microsoft.com/office/drawing/2014/main" id="{1A039245-0B1C-48F9-B268-52F23AD21230}"/>
              </a:ext>
            </a:extLst>
          </p:cNvPr>
          <p:cNvPicPr>
            <a:picLocks noChangeAspect="1"/>
          </p:cNvPicPr>
          <p:nvPr/>
        </p:nvPicPr>
        <p:blipFill rotWithShape="1">
          <a:blip r:embed="rId2"/>
          <a:srcRect l="5358" r="-1" b="-1"/>
          <a:stretch/>
        </p:blipFill>
        <p:spPr>
          <a:xfrm>
            <a:off x="258546" y="1915583"/>
            <a:ext cx="3113761" cy="3026834"/>
          </a:xfrm>
          <a:prstGeom prst="rect">
            <a:avLst/>
          </a:prstGeom>
        </p:spPr>
      </p:pic>
    </p:spTree>
    <p:extLst>
      <p:ext uri="{BB962C8B-B14F-4D97-AF65-F5344CB8AC3E}">
        <p14:creationId xmlns:p14="http://schemas.microsoft.com/office/powerpoint/2010/main" val="2287610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zh-CN" dirty="0">
                <a:ea typeface="SimSun" panose="02010600030101010101" pitchFamily="2" charset="-122"/>
              </a:rPr>
              <a:t>The Value Matrix - Stock Categorization</a:t>
            </a:r>
          </a:p>
        </p:txBody>
      </p:sp>
      <p:graphicFrame>
        <p:nvGraphicFramePr>
          <p:cNvPr id="62467" name="Object 3"/>
          <p:cNvGraphicFramePr>
            <a:graphicFrameLocks noGrp="1" noChangeAspect="1"/>
          </p:cNvGraphicFramePr>
          <p:nvPr>
            <p:ph type="body" idx="1"/>
          </p:nvPr>
        </p:nvGraphicFramePr>
        <p:xfrm>
          <a:off x="566985" y="1320053"/>
          <a:ext cx="8577015" cy="5172820"/>
        </p:xfrm>
        <a:graphic>
          <a:graphicData uri="http://schemas.openxmlformats.org/presentationml/2006/ole">
            <mc:AlternateContent xmlns:mc="http://schemas.openxmlformats.org/markup-compatibility/2006">
              <mc:Choice xmlns:v="urn:schemas-microsoft-com:vml" Requires="v">
                <p:oleObj spid="_x0000_s2064" name="Document" r:id="rId4" imgW="5602224" imgH="3378708" progId="Word.Document.8">
                  <p:embed/>
                </p:oleObj>
              </mc:Choice>
              <mc:Fallback>
                <p:oleObj name="Document" r:id="rId4" imgW="5602224" imgH="3378708" progId="Word.Document.8">
                  <p:embed/>
                  <p:pic>
                    <p:nvPicPr>
                      <p:cNvPr id="6246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85" y="1320053"/>
                        <a:ext cx="8577015" cy="5172820"/>
                      </a:xfrm>
                      <a:prstGeom prst="rect">
                        <a:avLst/>
                      </a:prstGeom>
                      <a:noFill/>
                      <a:ln>
                        <a:noFill/>
                      </a:ln>
                    </p:spPr>
                  </p:pic>
                </p:oleObj>
              </mc:Fallback>
            </mc:AlternateContent>
          </a:graphicData>
        </a:graphic>
      </p:graphicFrame>
      <p:sp>
        <p:nvSpPr>
          <p:cNvPr id="62468" name="Text Box 4"/>
          <p:cNvSpPr txBox="1">
            <a:spLocks noChangeArrowheads="1"/>
          </p:cNvSpPr>
          <p:nvPr/>
        </p:nvSpPr>
        <p:spPr bwMode="auto">
          <a:xfrm>
            <a:off x="1600200" y="3429000"/>
            <a:ext cx="2057400" cy="457200"/>
          </a:xfrm>
          <a:prstGeom prst="rect">
            <a:avLst/>
          </a:prstGeom>
          <a:solidFill>
            <a:srgbClr val="FFFF00"/>
          </a:solidFill>
          <a:ln>
            <a:noFill/>
          </a:ln>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Throwing good money after bad</a:t>
            </a:r>
          </a:p>
        </p:txBody>
      </p:sp>
      <p:sp>
        <p:nvSpPr>
          <p:cNvPr id="62469" name="Text Box 5"/>
          <p:cNvSpPr txBox="1">
            <a:spLocks noChangeArrowheads="1"/>
          </p:cNvSpPr>
          <p:nvPr/>
        </p:nvSpPr>
        <p:spPr bwMode="auto">
          <a:xfrm>
            <a:off x="1600200" y="5715000"/>
            <a:ext cx="1905000" cy="457200"/>
          </a:xfrm>
          <a:prstGeom prst="rect">
            <a:avLst/>
          </a:prstGeom>
          <a:solidFill>
            <a:srgbClr val="FFFF00"/>
          </a:solidFill>
          <a:ln>
            <a:noFill/>
          </a:ln>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Try to get out of the business</a:t>
            </a:r>
          </a:p>
        </p:txBody>
      </p:sp>
      <p:sp>
        <p:nvSpPr>
          <p:cNvPr id="62470" name="Text Box 6"/>
          <p:cNvSpPr txBox="1">
            <a:spLocks noChangeArrowheads="1"/>
          </p:cNvSpPr>
          <p:nvPr/>
        </p:nvSpPr>
        <p:spPr bwMode="auto">
          <a:xfrm>
            <a:off x="6858000" y="2209800"/>
            <a:ext cx="1676400" cy="1004888"/>
          </a:xfrm>
          <a:prstGeom prst="rect">
            <a:avLst/>
          </a:prstGeom>
          <a:solidFill>
            <a:srgbClr val="FFFF00"/>
          </a:solidFill>
          <a:ln>
            <a:noFill/>
          </a:ln>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What is the economic reason for getting here and how long can the performance be maintained</a:t>
            </a:r>
          </a:p>
        </p:txBody>
      </p:sp>
      <p:sp>
        <p:nvSpPr>
          <p:cNvPr id="62471" name="Text Box 7"/>
          <p:cNvSpPr txBox="1">
            <a:spLocks noChangeArrowheads="1"/>
          </p:cNvSpPr>
          <p:nvPr/>
        </p:nvSpPr>
        <p:spPr bwMode="auto">
          <a:xfrm>
            <a:off x="7315200" y="4953000"/>
            <a:ext cx="1295400" cy="457200"/>
          </a:xfrm>
          <a:prstGeom prst="rect">
            <a:avLst/>
          </a:prstGeom>
          <a:solidFill>
            <a:srgbClr val="FFFF00"/>
          </a:solidFill>
          <a:ln>
            <a:noFill/>
          </a:ln>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Give the money to investors</a:t>
            </a:r>
          </a:p>
        </p:txBody>
      </p:sp>
    </p:spTree>
    <p:extLst>
      <p:ext uri="{BB962C8B-B14F-4D97-AF65-F5344CB8AC3E}">
        <p14:creationId xmlns:p14="http://schemas.microsoft.com/office/powerpoint/2010/main" val="83270087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Ratings, Business Risk and Financial Risk</a:t>
            </a:r>
          </a:p>
        </p:txBody>
      </p:sp>
      <p:pic>
        <p:nvPicPr>
          <p:cNvPr id="5" name="Content Placeholder 4"/>
          <p:cNvPicPr>
            <a:picLocks noGrp="1" noChangeAspect="1" noChangeArrowheads="1"/>
          </p:cNvPicPr>
          <p:nvPr>
            <p:ph idx="1"/>
          </p:nvPr>
        </p:nvPicPr>
        <p:blipFill>
          <a:blip r:embed="rId2" cstate="print"/>
          <a:srcRect/>
          <a:stretch>
            <a:fillRect/>
          </a:stretch>
        </p:blipFill>
        <p:spPr bwMode="auto">
          <a:xfrm>
            <a:off x="838200" y="2116724"/>
            <a:ext cx="8094632" cy="3358064"/>
          </a:xfrm>
          <a:prstGeom prst="rect">
            <a:avLst/>
          </a:prstGeom>
          <a:noFill/>
          <a:ln w="12700">
            <a:noFill/>
            <a:miter lim="800000"/>
            <a:headEnd type="none" w="sm" len="sm"/>
            <a:tailEnd type="none" w="sm" len="sm"/>
          </a:ln>
        </p:spPr>
      </p:pic>
      <p:cxnSp>
        <p:nvCxnSpPr>
          <p:cNvPr id="6" name="Connector: Elbow 5"/>
          <p:cNvCxnSpPr>
            <a:cxnSpLocks/>
          </p:cNvCxnSpPr>
          <p:nvPr/>
        </p:nvCxnSpPr>
        <p:spPr>
          <a:xfrm>
            <a:off x="3886200" y="5474788"/>
            <a:ext cx="3200400" cy="12700"/>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81706"/>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pPr eaLnBrk="0" latinLnBrk="0" hangingPunct="0"/>
            <a:r>
              <a:rPr lang="en-US" dirty="0"/>
              <a:t>Use of Financial Ratios in Corporate Analysis - Credit Rating Standards and Business Risk</a:t>
            </a:r>
          </a:p>
        </p:txBody>
      </p:sp>
      <p:pic>
        <p:nvPicPr>
          <p:cNvPr id="71683" name="Picture 3"/>
          <p:cNvPicPr>
            <a:picLocks noGrp="1" noChangeAspect="1" noChangeArrowheads="1"/>
          </p:cNvPicPr>
          <p:nvPr>
            <p:ph idx="1"/>
          </p:nvPr>
        </p:nvPicPr>
        <p:blipFill>
          <a:blip r:embed="rId3" cstate="print"/>
          <a:srcRect/>
          <a:stretch>
            <a:fillRect/>
          </a:stretch>
        </p:blipFill>
        <p:spPr>
          <a:xfrm>
            <a:off x="2057400" y="1219199"/>
            <a:ext cx="4343400" cy="5522134"/>
          </a:xfrm>
          <a:noFill/>
        </p:spPr>
      </p:pic>
      <p:sp>
        <p:nvSpPr>
          <p:cNvPr id="71685" name="Line 5"/>
          <p:cNvSpPr>
            <a:spLocks noChangeShapeType="1"/>
          </p:cNvSpPr>
          <p:nvPr/>
        </p:nvSpPr>
        <p:spPr bwMode="auto">
          <a:xfrm>
            <a:off x="3733799" y="1981200"/>
            <a:ext cx="1752601" cy="838200"/>
          </a:xfrm>
          <a:prstGeom prst="line">
            <a:avLst/>
          </a:prstGeom>
          <a:noFill/>
          <a:ln w="12700">
            <a:solidFill>
              <a:schemeClr val="tx1"/>
            </a:solidFill>
            <a:round/>
            <a:headEnd type="none" w="sm" len="sm"/>
            <a:tailEnd type="triangle" w="sm" len="sm"/>
          </a:ln>
        </p:spPr>
        <p:txBody>
          <a:bodyPr/>
          <a:lstStyle/>
          <a:p>
            <a:endParaRPr lang="en-US" dirty="0"/>
          </a:p>
        </p:txBody>
      </p:sp>
    </p:spTree>
    <p:extLst>
      <p:ext uri="{BB962C8B-B14F-4D97-AF65-F5344CB8AC3E}">
        <p14:creationId xmlns:p14="http://schemas.microsoft.com/office/powerpoint/2010/main" val="1336271091"/>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 Benchmarks</a:t>
            </a:r>
          </a:p>
        </p:txBody>
      </p:sp>
      <p:pic>
        <p:nvPicPr>
          <p:cNvPr id="5" name="Content Placeholder 4"/>
          <p:cNvPicPr>
            <a:picLocks noGrp="1" noChangeAspect="1"/>
          </p:cNvPicPr>
          <p:nvPr>
            <p:ph idx="1"/>
          </p:nvPr>
        </p:nvPicPr>
        <p:blipFill>
          <a:blip r:embed="rId2"/>
          <a:stretch>
            <a:fillRect/>
          </a:stretch>
        </p:blipFill>
        <p:spPr>
          <a:xfrm>
            <a:off x="1828800" y="1219200"/>
            <a:ext cx="5005387" cy="2364750"/>
          </a:xfrm>
          <a:prstGeom prst="rect">
            <a:avLst/>
          </a:prstGeom>
        </p:spPr>
      </p:pic>
      <p:pic>
        <p:nvPicPr>
          <p:cNvPr id="6" name="Picture 5"/>
          <p:cNvPicPr>
            <a:picLocks noChangeAspect="1"/>
          </p:cNvPicPr>
          <p:nvPr/>
        </p:nvPicPr>
        <p:blipFill>
          <a:blip r:embed="rId3"/>
          <a:stretch>
            <a:fillRect/>
          </a:stretch>
        </p:blipFill>
        <p:spPr>
          <a:xfrm>
            <a:off x="1851581" y="3733800"/>
            <a:ext cx="4552950" cy="2448439"/>
          </a:xfrm>
          <a:prstGeom prst="rect">
            <a:avLst/>
          </a:prstGeom>
        </p:spPr>
      </p:pic>
    </p:spTree>
    <p:extLst>
      <p:ext uri="{BB962C8B-B14F-4D97-AF65-F5344CB8AC3E}">
        <p14:creationId xmlns:p14="http://schemas.microsoft.com/office/powerpoint/2010/main" val="570764049"/>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Benchmarks Continued</a:t>
            </a:r>
          </a:p>
        </p:txBody>
      </p:sp>
      <p:pic>
        <p:nvPicPr>
          <p:cNvPr id="5" name="Content Placeholder 4"/>
          <p:cNvPicPr>
            <a:picLocks noGrp="1" noChangeAspect="1"/>
          </p:cNvPicPr>
          <p:nvPr>
            <p:ph idx="1"/>
          </p:nvPr>
        </p:nvPicPr>
        <p:blipFill>
          <a:blip r:embed="rId2"/>
          <a:stretch>
            <a:fillRect/>
          </a:stretch>
        </p:blipFill>
        <p:spPr>
          <a:xfrm>
            <a:off x="1852612" y="2374106"/>
            <a:ext cx="5438775" cy="2895600"/>
          </a:xfrm>
          <a:prstGeom prst="rect">
            <a:avLst/>
          </a:prstGeom>
        </p:spPr>
      </p:pic>
      <p:sp>
        <p:nvSpPr>
          <p:cNvPr id="6" name="TextBox 5"/>
          <p:cNvSpPr txBox="1"/>
          <p:nvPr/>
        </p:nvSpPr>
        <p:spPr>
          <a:xfrm>
            <a:off x="5867400" y="1371600"/>
            <a:ext cx="2667000" cy="461665"/>
          </a:xfrm>
          <a:prstGeom prst="rect">
            <a:avLst/>
          </a:prstGeom>
          <a:solidFill>
            <a:srgbClr val="FFFF00"/>
          </a:solidFill>
        </p:spPr>
        <p:txBody>
          <a:bodyPr wrap="square" rtlCol="0">
            <a:spAutoFit/>
          </a:bodyPr>
          <a:lstStyle/>
          <a:p>
            <a:r>
              <a:rPr lang="en-US" dirty="0"/>
              <a:t>Start with the business risk and then find the row with the index function</a:t>
            </a:r>
          </a:p>
        </p:txBody>
      </p:sp>
      <p:cxnSp>
        <p:nvCxnSpPr>
          <p:cNvPr id="8" name="Straight Arrow Connector 7"/>
          <p:cNvCxnSpPr>
            <a:cxnSpLocks/>
            <a:stCxn id="6" idx="1"/>
          </p:cNvCxnSpPr>
          <p:nvPr/>
        </p:nvCxnSpPr>
        <p:spPr>
          <a:xfrm flipH="1">
            <a:off x="2667000" y="1602433"/>
            <a:ext cx="3200400" cy="2055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66800" y="5562600"/>
            <a:ext cx="3505200" cy="276999"/>
          </a:xfrm>
          <a:prstGeom prst="rect">
            <a:avLst/>
          </a:prstGeom>
          <a:solidFill>
            <a:srgbClr val="FFFF00"/>
          </a:solidFill>
        </p:spPr>
        <p:txBody>
          <a:bodyPr wrap="square" rtlCol="0">
            <a:spAutoFit/>
          </a:bodyPr>
          <a:lstStyle/>
          <a:p>
            <a:r>
              <a:rPr lang="en-US" dirty="0"/>
              <a:t>Use the Interpolate Function to Find the Rating</a:t>
            </a:r>
          </a:p>
        </p:txBody>
      </p:sp>
      <p:cxnSp>
        <p:nvCxnSpPr>
          <p:cNvPr id="12" name="Straight Arrow Connector 11"/>
          <p:cNvCxnSpPr/>
          <p:nvPr/>
        </p:nvCxnSpPr>
        <p:spPr>
          <a:xfrm flipV="1">
            <a:off x="1852612" y="3733800"/>
            <a:ext cx="2490788" cy="182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095875"/>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S&amp;P Risk Rating Example</a:t>
            </a:r>
          </a:p>
        </p:txBody>
      </p:sp>
      <p:sp>
        <p:nvSpPr>
          <p:cNvPr id="5" name="Content Placeholder 4"/>
          <p:cNvSpPr>
            <a:spLocks noGrp="1"/>
          </p:cNvSpPr>
          <p:nvPr>
            <p:ph idx="1"/>
          </p:nvPr>
        </p:nvSpPr>
        <p:spPr/>
        <p:txBody>
          <a:bodyPr/>
          <a:lstStyle/>
          <a:p>
            <a:r>
              <a:rPr lang="en-US" dirty="0"/>
              <a:t>Assume:</a:t>
            </a:r>
          </a:p>
          <a:p>
            <a:pPr lvl="1"/>
            <a:r>
              <a:rPr lang="en-US" dirty="0"/>
              <a:t>FFO to Debt is 40%</a:t>
            </a:r>
          </a:p>
          <a:p>
            <a:pPr lvl="1"/>
            <a:r>
              <a:rPr lang="en-US" dirty="0"/>
              <a:t>Debt to Capital is 50%</a:t>
            </a:r>
          </a:p>
          <a:p>
            <a:pPr lvl="1"/>
            <a:r>
              <a:rPr lang="en-US" dirty="0"/>
              <a:t>Debt to EBITDA is 1.5</a:t>
            </a:r>
          </a:p>
          <a:p>
            <a:pPr lvl="1"/>
            <a:r>
              <a:rPr lang="en-US" dirty="0"/>
              <a:t>Business Risk is Modest</a:t>
            </a:r>
          </a:p>
          <a:p>
            <a:r>
              <a:rPr lang="en-US" dirty="0"/>
              <a:t>Find the Rating Use Interpolate Lookup Function</a:t>
            </a:r>
          </a:p>
          <a:p>
            <a:endParaRPr lang="en-US" dirty="0"/>
          </a:p>
          <a:p>
            <a:pPr lvl="1"/>
            <a:endParaRPr lang="en-US" dirty="0"/>
          </a:p>
          <a:p>
            <a:endParaRPr lang="en-US" dirty="0"/>
          </a:p>
        </p:txBody>
      </p:sp>
    </p:spTree>
    <p:extLst>
      <p:ext uri="{BB962C8B-B14F-4D97-AF65-F5344CB8AC3E}">
        <p14:creationId xmlns:p14="http://schemas.microsoft.com/office/powerpoint/2010/main" val="1095387958"/>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FDB4-2537-4344-95D3-565DC4C8849D}"/>
              </a:ext>
            </a:extLst>
          </p:cNvPr>
          <p:cNvSpPr>
            <a:spLocks noGrp="1"/>
          </p:cNvSpPr>
          <p:nvPr>
            <p:ph type="title"/>
          </p:nvPr>
        </p:nvSpPr>
        <p:spPr/>
        <p:txBody>
          <a:bodyPr>
            <a:normAutofit/>
          </a:bodyPr>
          <a:lstStyle/>
          <a:p>
            <a:r>
              <a:rPr lang="en-029" kern="0" dirty="0"/>
              <a:t>Assessment of Credit Risk and </a:t>
            </a:r>
            <a:br>
              <a:rPr lang="en-029" kern="0" dirty="0"/>
            </a:br>
            <a:r>
              <a:rPr lang="en-029" kern="0" dirty="0"/>
              <a:t>Modelling</a:t>
            </a:r>
          </a:p>
        </p:txBody>
      </p:sp>
    </p:spTree>
    <p:extLst>
      <p:ext uri="{BB962C8B-B14F-4D97-AF65-F5344CB8AC3E}">
        <p14:creationId xmlns:p14="http://schemas.microsoft.com/office/powerpoint/2010/main" val="966610144"/>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1066800"/>
            <a:ext cx="7772400" cy="1143000"/>
          </a:xfrm>
        </p:spPr>
        <p:txBody>
          <a:bodyPr anchor="ctr"/>
          <a:lstStyle/>
          <a:p>
            <a:r>
              <a:rPr lang="en-GB" altLang="fr-FR" sz="2700" dirty="0">
                <a:latin typeface="Franklin Gothic Demi" pitchFamily="34" charset="0"/>
              </a:rPr>
              <a:t>More Rubbish - 5 Cs of Credit</a:t>
            </a:r>
          </a:p>
        </p:txBody>
      </p:sp>
      <p:sp>
        <p:nvSpPr>
          <p:cNvPr id="12291" name="Rectangle 3"/>
          <p:cNvSpPr>
            <a:spLocks noGrp="1" noChangeArrowheads="1"/>
          </p:cNvSpPr>
          <p:nvPr>
            <p:ph type="subTitle" idx="1"/>
          </p:nvPr>
        </p:nvSpPr>
        <p:spPr>
          <a:xfrm>
            <a:off x="1371600" y="2590800"/>
            <a:ext cx="6781800" cy="2895600"/>
          </a:xfrm>
        </p:spPr>
        <p:txBody>
          <a:bodyPr>
            <a:normAutofit/>
          </a:bodyPr>
          <a:lstStyle/>
          <a:p>
            <a:r>
              <a:rPr lang="en-GB" altLang="fr-FR" sz="3200" dirty="0">
                <a:solidFill>
                  <a:schemeClr val="tx2"/>
                </a:solidFill>
              </a:rPr>
              <a:t>Character</a:t>
            </a:r>
          </a:p>
          <a:p>
            <a:r>
              <a:rPr lang="en-GB" altLang="fr-FR" sz="3200" dirty="0">
                <a:solidFill>
                  <a:schemeClr val="tx2"/>
                </a:solidFill>
              </a:rPr>
              <a:t>Cash Flow/Condition</a:t>
            </a:r>
          </a:p>
          <a:p>
            <a:r>
              <a:rPr lang="en-GB" altLang="fr-FR" sz="3200" dirty="0">
                <a:solidFill>
                  <a:schemeClr val="tx2"/>
                </a:solidFill>
              </a:rPr>
              <a:t>Capital</a:t>
            </a:r>
          </a:p>
          <a:p>
            <a:r>
              <a:rPr lang="en-GB" altLang="fr-FR" sz="3200" dirty="0">
                <a:solidFill>
                  <a:schemeClr val="tx2"/>
                </a:solidFill>
              </a:rPr>
              <a:t>Capacity</a:t>
            </a:r>
          </a:p>
          <a:p>
            <a:r>
              <a:rPr lang="en-GB" altLang="fr-FR" sz="3200" dirty="0">
                <a:solidFill>
                  <a:schemeClr val="tx2"/>
                </a:solidFill>
              </a:rPr>
              <a:t>Collateral</a:t>
            </a:r>
          </a:p>
        </p:txBody>
      </p:sp>
    </p:spTree>
    <p:extLst>
      <p:ext uri="{BB962C8B-B14F-4D97-AF65-F5344CB8AC3E}">
        <p14:creationId xmlns:p14="http://schemas.microsoft.com/office/powerpoint/2010/main" val="1635472883"/>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EBITDA Volatility – Peak to Trough Percent (PTT) – Even More Rubbish</a:t>
            </a:r>
            <a:endParaRPr lang="ko-KR" altLang="en-US" dirty="0"/>
          </a:p>
        </p:txBody>
      </p:sp>
      <p:pic>
        <p:nvPicPr>
          <p:cNvPr id="5" name="Content Placeholder 4"/>
          <p:cNvPicPr>
            <a:picLocks noGrp="1" noChangeAspect="1"/>
          </p:cNvPicPr>
          <p:nvPr>
            <p:ph idx="1"/>
          </p:nvPr>
        </p:nvPicPr>
        <p:blipFill>
          <a:blip r:embed="rId2"/>
          <a:stretch>
            <a:fillRect/>
          </a:stretch>
        </p:blipFill>
        <p:spPr>
          <a:xfrm>
            <a:off x="1532720" y="1357313"/>
            <a:ext cx="6078559" cy="4929187"/>
          </a:xfrm>
          <a:prstGeom prst="rect">
            <a:avLst/>
          </a:prstGeom>
        </p:spPr>
      </p:pic>
    </p:spTree>
    <p:extLst>
      <p:ext uri="{BB962C8B-B14F-4D97-AF65-F5344CB8AC3E}">
        <p14:creationId xmlns:p14="http://schemas.microsoft.com/office/powerpoint/2010/main" val="3407747783"/>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S&amp;P Credit Criteria is Rubbish</a:t>
            </a:r>
          </a:p>
        </p:txBody>
      </p:sp>
      <p:pic>
        <p:nvPicPr>
          <p:cNvPr id="4" name="Picture 7"/>
          <p:cNvPicPr>
            <a:picLocks noGrp="1" noChangeAspect="1" noChangeArrowheads="1"/>
          </p:cNvPicPr>
          <p:nvPr>
            <p:ph idx="1"/>
          </p:nvPr>
        </p:nvPicPr>
        <p:blipFill>
          <a:blip r:embed="rId2" cstate="print"/>
          <a:srcRect/>
          <a:stretch>
            <a:fillRect/>
          </a:stretch>
        </p:blipFill>
        <p:spPr bwMode="auto">
          <a:xfrm>
            <a:off x="515299" y="1676400"/>
            <a:ext cx="8113403" cy="2405464"/>
          </a:xfrm>
          <a:prstGeom prst="rect">
            <a:avLst/>
          </a:prstGeom>
          <a:noFill/>
          <a:ln w="12700">
            <a:noFill/>
            <a:miter lim="800000"/>
            <a:headEnd type="none" w="sm" len="sm"/>
            <a:tailEnd type="none" w="sm" len="sm"/>
          </a:ln>
        </p:spPr>
      </p:pic>
      <p:sp>
        <p:nvSpPr>
          <p:cNvPr id="3" name="TextBox 2"/>
          <p:cNvSpPr txBox="1"/>
          <p:nvPr/>
        </p:nvSpPr>
        <p:spPr>
          <a:xfrm>
            <a:off x="1371600" y="4800600"/>
            <a:ext cx="3200400" cy="646331"/>
          </a:xfrm>
          <a:prstGeom prst="rect">
            <a:avLst/>
          </a:prstGeom>
          <a:noFill/>
        </p:spPr>
        <p:txBody>
          <a:bodyPr wrap="square" rtlCol="0">
            <a:spAutoFit/>
          </a:bodyPr>
          <a:lstStyle/>
          <a:p>
            <a:r>
              <a:rPr lang="en-US" dirty="0"/>
              <a:t>Note the lack of diversity in the categories – when there is no diversity the ratings are useless</a:t>
            </a:r>
          </a:p>
        </p:txBody>
      </p:sp>
    </p:spTree>
    <p:extLst>
      <p:ext uri="{BB962C8B-B14F-4D97-AF65-F5344CB8AC3E}">
        <p14:creationId xmlns:p14="http://schemas.microsoft.com/office/powerpoint/2010/main" val="420378974"/>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S&amp;P Credit Criteria – More Rubbish</a:t>
            </a:r>
          </a:p>
        </p:txBody>
      </p:sp>
      <p:pic>
        <p:nvPicPr>
          <p:cNvPr id="6" name="Picture 5"/>
          <p:cNvPicPr>
            <a:picLocks noChangeAspect="1"/>
          </p:cNvPicPr>
          <p:nvPr/>
        </p:nvPicPr>
        <p:blipFill>
          <a:blip r:embed="rId2"/>
          <a:stretch>
            <a:fillRect/>
          </a:stretch>
        </p:blipFill>
        <p:spPr>
          <a:xfrm>
            <a:off x="1524000" y="986472"/>
            <a:ext cx="5867400" cy="5096388"/>
          </a:xfrm>
          <a:prstGeom prst="rect">
            <a:avLst/>
          </a:prstGeom>
        </p:spPr>
      </p:pic>
    </p:spTree>
    <p:extLst>
      <p:ext uri="{BB962C8B-B14F-4D97-AF65-F5344CB8AC3E}">
        <p14:creationId xmlns:p14="http://schemas.microsoft.com/office/powerpoint/2010/main" val="2019033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altLang="zh-CN" sz="3600" b="1" dirty="0">
                <a:latin typeface="+mn-lt"/>
                <a:ea typeface="SimSun" panose="02010600030101010101" pitchFamily="2" charset="-122"/>
              </a:rPr>
              <a:t>Consultant Slide on Value Creation</a:t>
            </a:r>
          </a:p>
        </p:txBody>
      </p:sp>
      <p:graphicFrame>
        <p:nvGraphicFramePr>
          <p:cNvPr id="58371" name="Object 3"/>
          <p:cNvGraphicFramePr>
            <a:graphicFrameLocks noGrp="1" noChangeAspect="1"/>
          </p:cNvGraphicFramePr>
          <p:nvPr>
            <p:ph type="body" idx="1"/>
          </p:nvPr>
        </p:nvGraphicFramePr>
        <p:xfrm>
          <a:off x="1082675" y="1055688"/>
          <a:ext cx="10364788" cy="6270625"/>
        </p:xfrm>
        <a:graphic>
          <a:graphicData uri="http://schemas.openxmlformats.org/presentationml/2006/ole">
            <mc:AlternateContent xmlns:mc="http://schemas.openxmlformats.org/markup-compatibility/2006">
              <mc:Choice xmlns:v="urn:schemas-microsoft-com:vml" Requires="v">
                <p:oleObj spid="_x0000_s3088" name="Document" r:id="rId4" imgW="7393855" imgH="4473645" progId="Word.Document.8">
                  <p:embed/>
                </p:oleObj>
              </mc:Choice>
              <mc:Fallback>
                <p:oleObj name="Document" r:id="rId4" imgW="7393855" imgH="4473645" progId="Word.Document.8">
                  <p:embed/>
                  <p:pic>
                    <p:nvPicPr>
                      <p:cNvPr id="58371" name="Object 3"/>
                      <p:cNvPicPr>
                        <a:picLocks noChangeAspect="1" noChangeArrowheads="1"/>
                      </p:cNvPicPr>
                      <p:nvPr/>
                    </p:nvPicPr>
                    <p:blipFill>
                      <a:blip r:embed="rId5"/>
                      <a:srcRect/>
                      <a:stretch>
                        <a:fillRect/>
                      </a:stretch>
                    </p:blipFill>
                    <p:spPr bwMode="auto">
                      <a:xfrm>
                        <a:off x="1082675" y="1055688"/>
                        <a:ext cx="10364788" cy="6270625"/>
                      </a:xfrm>
                      <a:prstGeom prst="rect">
                        <a:avLst/>
                      </a:prstGeom>
                      <a:noFill/>
                      <a:ln>
                        <a:noFill/>
                      </a:ln>
                      <a:effectLst/>
                    </p:spPr>
                  </p:pic>
                </p:oleObj>
              </mc:Fallback>
            </mc:AlternateContent>
          </a:graphicData>
        </a:graphic>
      </p:graphicFrame>
      <p:sp>
        <p:nvSpPr>
          <p:cNvPr id="6" name="TextBox 5">
            <a:extLst>
              <a:ext uri="{FF2B5EF4-FFF2-40B4-BE49-F238E27FC236}">
                <a16:creationId xmlns:a16="http://schemas.microsoft.com/office/drawing/2014/main" id="{33E15AE6-4706-4AA8-8453-CEB865EB8DDC}"/>
              </a:ext>
            </a:extLst>
          </p:cNvPr>
          <p:cNvSpPr txBox="1"/>
          <p:nvPr/>
        </p:nvSpPr>
        <p:spPr>
          <a:xfrm>
            <a:off x="6895750" y="3934437"/>
            <a:ext cx="1707160" cy="1200329"/>
          </a:xfrm>
          <a:prstGeom prst="rect">
            <a:avLst/>
          </a:prstGeom>
          <a:solidFill>
            <a:srgbClr val="FFFF00"/>
          </a:solidFill>
        </p:spPr>
        <p:txBody>
          <a:bodyPr wrap="square" rtlCol="0">
            <a:spAutoFit/>
          </a:bodyPr>
          <a:lstStyle/>
          <a:p>
            <a:r>
              <a:rPr lang="en-US" dirty="0"/>
              <a:t>Can Replace the ROIC with ROE and WACC with Cost of Equity</a:t>
            </a:r>
          </a:p>
        </p:txBody>
      </p:sp>
      <p:cxnSp>
        <p:nvCxnSpPr>
          <p:cNvPr id="8" name="Straight Arrow Connector 7">
            <a:extLst>
              <a:ext uri="{FF2B5EF4-FFF2-40B4-BE49-F238E27FC236}">
                <a16:creationId xmlns:a16="http://schemas.microsoft.com/office/drawing/2014/main" id="{5B0C6824-F748-42EC-AEFA-1FD775755ED4}"/>
              </a:ext>
            </a:extLst>
          </p:cNvPr>
          <p:cNvCxnSpPr/>
          <p:nvPr/>
        </p:nvCxnSpPr>
        <p:spPr>
          <a:xfrm flipH="1" flipV="1">
            <a:off x="6442745" y="3489820"/>
            <a:ext cx="369116" cy="805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227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Measures of Industry Operating Risk – Demand and Price</a:t>
            </a:r>
          </a:p>
        </p:txBody>
      </p:sp>
      <p:sp>
        <p:nvSpPr>
          <p:cNvPr id="3" name="Content Placeholder 2"/>
          <p:cNvSpPr>
            <a:spLocks noGrp="1"/>
          </p:cNvSpPr>
          <p:nvPr>
            <p:ph idx="1"/>
          </p:nvPr>
        </p:nvSpPr>
        <p:spPr/>
        <p:txBody>
          <a:bodyPr>
            <a:normAutofit/>
          </a:bodyPr>
          <a:lstStyle/>
          <a:p>
            <a:pPr latinLnBrk="0" hangingPunct="0"/>
            <a:r>
              <a:rPr lang="en-US" sz="2800" dirty="0"/>
              <a:t>Demand Volatility with Mean Reversion</a:t>
            </a:r>
          </a:p>
          <a:p>
            <a:pPr latinLnBrk="0" hangingPunct="0"/>
            <a:r>
              <a:rPr lang="en-US" sz="2800" dirty="0"/>
              <a:t>Demand Volatility from Fashion Changes and/or Technology Changes – No Mean Reversion</a:t>
            </a:r>
          </a:p>
          <a:p>
            <a:pPr latinLnBrk="0" hangingPunct="0"/>
            <a:r>
              <a:rPr lang="en-US" sz="2800" dirty="0"/>
              <a:t>Difference Between Short-run Marginal Cost and Long Run Marginal Cost – Exposure to Price Change</a:t>
            </a:r>
          </a:p>
          <a:p>
            <a:pPr latinLnBrk="0" hangingPunct="0"/>
            <a:r>
              <a:rPr lang="en-US" sz="2800" dirty="0"/>
              <a:t>Demand Growth to Alleviate Surplus Capacity</a:t>
            </a:r>
          </a:p>
          <a:p>
            <a:pPr latinLnBrk="0" hangingPunct="0"/>
            <a:r>
              <a:rPr lang="en-US" sz="2800" dirty="0"/>
              <a:t>Surplus Capacity with Capital Intensity and without Capital Intensity</a:t>
            </a:r>
          </a:p>
          <a:p>
            <a:pPr latinLnBrk="0" hangingPunct="0"/>
            <a:r>
              <a:rPr lang="en-US" sz="2800" dirty="0"/>
              <a:t>Shape of Supply Curve in the Industry</a:t>
            </a:r>
          </a:p>
          <a:p>
            <a:pPr latinLnBrk="0" hangingPunct="0"/>
            <a:r>
              <a:rPr lang="en-US" sz="2800" dirty="0"/>
              <a:t>Rate of Return in Industry </a:t>
            </a:r>
          </a:p>
        </p:txBody>
      </p:sp>
    </p:spTree>
    <p:extLst>
      <p:ext uri="{BB962C8B-B14F-4D97-AF65-F5344CB8AC3E}">
        <p14:creationId xmlns:p14="http://schemas.microsoft.com/office/powerpoint/2010/main" val="172671245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Measures of Industry Operating Risk – Operating Cost and Capital Expenditures</a:t>
            </a:r>
          </a:p>
        </p:txBody>
      </p:sp>
      <p:sp>
        <p:nvSpPr>
          <p:cNvPr id="3" name="Content Placeholder 2"/>
          <p:cNvSpPr>
            <a:spLocks noGrp="1"/>
          </p:cNvSpPr>
          <p:nvPr>
            <p:ph idx="1"/>
          </p:nvPr>
        </p:nvSpPr>
        <p:spPr/>
        <p:txBody>
          <a:bodyPr>
            <a:normAutofit/>
          </a:bodyPr>
          <a:lstStyle/>
          <a:p>
            <a:pPr latinLnBrk="0" hangingPunct="0"/>
            <a:r>
              <a:rPr lang="en-US" sz="2800" dirty="0"/>
              <a:t>Fixed and Variable Cost – Percent of Revenues</a:t>
            </a:r>
          </a:p>
          <a:p>
            <a:pPr latinLnBrk="0" hangingPunct="0"/>
            <a:r>
              <a:rPr lang="en-US" sz="2800" dirty="0"/>
              <a:t>Fixed and Variable Cost – Per Unit</a:t>
            </a:r>
          </a:p>
          <a:p>
            <a:pPr latinLnBrk="0" hangingPunct="0"/>
            <a:r>
              <a:rPr lang="en-US" sz="2800" dirty="0"/>
              <a:t>Exposure to Volatile Prices</a:t>
            </a:r>
          </a:p>
          <a:p>
            <a:pPr latinLnBrk="0" hangingPunct="0"/>
            <a:r>
              <a:rPr lang="en-US" sz="2800" dirty="0"/>
              <a:t>Exposure to Increasing Competitiveness in Industry Structure</a:t>
            </a:r>
          </a:p>
          <a:p>
            <a:pPr latinLnBrk="0" hangingPunct="0"/>
            <a:r>
              <a:rPr lang="en-US" sz="2800" dirty="0"/>
              <a:t>Potential for Obsolescence in Capital Expenditure</a:t>
            </a:r>
          </a:p>
          <a:p>
            <a:pPr latinLnBrk="0" hangingPunct="0"/>
            <a:r>
              <a:rPr lang="en-US" sz="2800" dirty="0"/>
              <a:t>Potential for Changes in Capital Expenditure Value</a:t>
            </a:r>
          </a:p>
          <a:p>
            <a:pPr latinLnBrk="0" hangingPunct="0"/>
            <a:r>
              <a:rPr lang="en-US" sz="2800" dirty="0"/>
              <a:t>Changes in Value for Inventory from Commodity Price Spike</a:t>
            </a:r>
          </a:p>
        </p:txBody>
      </p:sp>
    </p:spTree>
    <p:extLst>
      <p:ext uri="{BB962C8B-B14F-4D97-AF65-F5344CB8AC3E}">
        <p14:creationId xmlns:p14="http://schemas.microsoft.com/office/powerpoint/2010/main" val="1319943237"/>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Measures of Company Position in Industry</a:t>
            </a:r>
          </a:p>
        </p:txBody>
      </p:sp>
      <p:sp>
        <p:nvSpPr>
          <p:cNvPr id="3" name="Content Placeholder 2"/>
          <p:cNvSpPr>
            <a:spLocks noGrp="1"/>
          </p:cNvSpPr>
          <p:nvPr>
            <p:ph idx="1"/>
          </p:nvPr>
        </p:nvSpPr>
        <p:spPr/>
        <p:txBody>
          <a:bodyPr/>
          <a:lstStyle/>
          <a:p>
            <a:pPr latinLnBrk="0" hangingPunct="0"/>
            <a:r>
              <a:rPr lang="en-US" dirty="0"/>
              <a:t>Cost position relative to competitors</a:t>
            </a:r>
          </a:p>
          <a:p>
            <a:pPr lvl="1" eaLnBrk="0" latinLnBrk="0" hangingPunct="0"/>
            <a:r>
              <a:rPr lang="en-US" dirty="0"/>
              <a:t>Cost per unit of fixed and variable</a:t>
            </a:r>
          </a:p>
          <a:p>
            <a:pPr lvl="1" eaLnBrk="0" latinLnBrk="0" hangingPunct="0"/>
            <a:r>
              <a:rPr lang="en-US" dirty="0"/>
              <a:t>Rate of return position and potential to fall to industry norm</a:t>
            </a:r>
          </a:p>
          <a:p>
            <a:pPr latinLnBrk="0" hangingPunct="0"/>
            <a:r>
              <a:rPr lang="en-US" dirty="0"/>
              <a:t>Price relative to competitors and relative to companies in other countries</a:t>
            </a:r>
          </a:p>
          <a:p>
            <a:pPr latinLnBrk="0" hangingPunct="0"/>
            <a:r>
              <a:rPr lang="en-US" dirty="0"/>
              <a:t>Ability of company to maintain product differentiation</a:t>
            </a:r>
          </a:p>
        </p:txBody>
      </p:sp>
    </p:spTree>
    <p:extLst>
      <p:ext uri="{BB962C8B-B14F-4D97-AF65-F5344CB8AC3E}">
        <p14:creationId xmlns:p14="http://schemas.microsoft.com/office/powerpoint/2010/main" val="554366207"/>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Problems and Character</a:t>
            </a:r>
          </a:p>
        </p:txBody>
      </p:sp>
      <p:sp>
        <p:nvSpPr>
          <p:cNvPr id="3" name="Content Placeholder 2"/>
          <p:cNvSpPr>
            <a:spLocks noGrp="1"/>
          </p:cNvSpPr>
          <p:nvPr>
            <p:ph idx="1"/>
          </p:nvPr>
        </p:nvSpPr>
        <p:spPr/>
        <p:txBody>
          <a:bodyPr>
            <a:normAutofit lnSpcReduction="10000"/>
          </a:bodyPr>
          <a:lstStyle/>
          <a:p>
            <a:pPr latinLnBrk="0" hangingPunct="0"/>
            <a:r>
              <a:rPr lang="en-US" dirty="0"/>
              <a:t>You may say that anytime somebody breaks a contract that they have bad character – they are not willing to pay.</a:t>
            </a:r>
          </a:p>
          <a:p>
            <a:pPr latinLnBrk="0" hangingPunct="0"/>
            <a:r>
              <a:rPr lang="en-US" dirty="0"/>
              <a:t>You may say that you cannot predict bad character</a:t>
            </a:r>
          </a:p>
          <a:p>
            <a:pPr latinLnBrk="0" hangingPunct="0"/>
            <a:r>
              <a:rPr lang="en-US" dirty="0"/>
              <a:t>You may even attribute bad character to an entire country and call it political risk.</a:t>
            </a:r>
          </a:p>
          <a:p>
            <a:pPr latinLnBrk="0" hangingPunct="0"/>
            <a:endParaRPr lang="en-US" dirty="0"/>
          </a:p>
          <a:p>
            <a:pPr latinLnBrk="0" hangingPunct="0"/>
            <a:r>
              <a:rPr lang="en-US" dirty="0"/>
              <a:t>Alternatively, you can look through the contracts and understand if the contracts are economic in the first place.</a:t>
            </a:r>
          </a:p>
          <a:p>
            <a:pPr latinLnBrk="0" hangingPunct="0"/>
            <a:r>
              <a:rPr lang="en-US" dirty="0"/>
              <a:t>When contracts are not economic, it would be just plain stupid to assume that they will remain in place.</a:t>
            </a:r>
          </a:p>
        </p:txBody>
      </p:sp>
    </p:spTree>
    <p:extLst>
      <p:ext uri="{BB962C8B-B14F-4D97-AF65-F5344CB8AC3E}">
        <p14:creationId xmlns:p14="http://schemas.microsoft.com/office/powerpoint/2010/main" val="2156916547"/>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Industry Data 2015: Industry Default History</a:t>
            </a:r>
            <a:endParaRPr lang="ko-KR" altLang="en-US" dirty="0"/>
          </a:p>
        </p:txBody>
      </p:sp>
      <p:pic>
        <p:nvPicPr>
          <p:cNvPr id="7" name="Picture 6"/>
          <p:cNvPicPr>
            <a:picLocks noChangeAspect="1"/>
          </p:cNvPicPr>
          <p:nvPr/>
        </p:nvPicPr>
        <p:blipFill>
          <a:blip r:embed="rId2"/>
          <a:stretch>
            <a:fillRect/>
          </a:stretch>
        </p:blipFill>
        <p:spPr>
          <a:xfrm>
            <a:off x="1371600" y="1316744"/>
            <a:ext cx="6019800" cy="4912641"/>
          </a:xfrm>
          <a:prstGeom prst="rect">
            <a:avLst/>
          </a:prstGeom>
        </p:spPr>
      </p:pic>
    </p:spTree>
    <p:extLst>
      <p:ext uri="{BB962C8B-B14F-4D97-AF65-F5344CB8AC3E}">
        <p14:creationId xmlns:p14="http://schemas.microsoft.com/office/powerpoint/2010/main" val="790221358"/>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Industry Data 2001 and 2014: Industry Default History</a:t>
            </a:r>
            <a:endParaRPr lang="ko-KR" altLang="en-US" dirty="0"/>
          </a:p>
        </p:txBody>
      </p:sp>
      <p:pic>
        <p:nvPicPr>
          <p:cNvPr id="5" name="Content Placeholder 4"/>
          <p:cNvPicPr>
            <a:picLocks noGrp="1" noChangeAspect="1"/>
          </p:cNvPicPr>
          <p:nvPr>
            <p:ph idx="1"/>
          </p:nvPr>
        </p:nvPicPr>
        <p:blipFill>
          <a:blip r:embed="rId2"/>
          <a:stretch>
            <a:fillRect/>
          </a:stretch>
        </p:blipFill>
        <p:spPr>
          <a:xfrm>
            <a:off x="6417" y="1600200"/>
            <a:ext cx="4580037" cy="3794464"/>
          </a:xfrm>
          <a:prstGeom prst="rect">
            <a:avLst/>
          </a:prstGeom>
        </p:spPr>
      </p:pic>
      <p:pic>
        <p:nvPicPr>
          <p:cNvPr id="3" name="Picture 2"/>
          <p:cNvPicPr>
            <a:picLocks noChangeAspect="1"/>
          </p:cNvPicPr>
          <p:nvPr/>
        </p:nvPicPr>
        <p:blipFill>
          <a:blip r:embed="rId3"/>
          <a:stretch>
            <a:fillRect/>
          </a:stretch>
        </p:blipFill>
        <p:spPr>
          <a:xfrm>
            <a:off x="4419600" y="1600200"/>
            <a:ext cx="4495800" cy="3865601"/>
          </a:xfrm>
          <a:prstGeom prst="rect">
            <a:avLst/>
          </a:prstGeom>
        </p:spPr>
      </p:pic>
    </p:spTree>
    <p:extLst>
      <p:ext uri="{BB962C8B-B14F-4D97-AF65-F5344CB8AC3E}">
        <p14:creationId xmlns:p14="http://schemas.microsoft.com/office/powerpoint/2010/main" val="128337333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Industry Data 2003: Industry Default History</a:t>
            </a:r>
            <a:endParaRPr lang="ko-KR" altLang="en-US" dirty="0"/>
          </a:p>
        </p:txBody>
      </p:sp>
      <p:pic>
        <p:nvPicPr>
          <p:cNvPr id="3" name="Picture 2"/>
          <p:cNvPicPr>
            <a:picLocks noChangeAspect="1"/>
          </p:cNvPicPr>
          <p:nvPr/>
        </p:nvPicPr>
        <p:blipFill>
          <a:blip r:embed="rId2"/>
          <a:stretch>
            <a:fillRect/>
          </a:stretch>
        </p:blipFill>
        <p:spPr>
          <a:xfrm>
            <a:off x="1507656" y="1476984"/>
            <a:ext cx="6128689" cy="4681537"/>
          </a:xfrm>
          <a:prstGeom prst="rect">
            <a:avLst/>
          </a:prstGeom>
        </p:spPr>
      </p:pic>
    </p:spTree>
    <p:extLst>
      <p:ext uri="{BB962C8B-B14F-4D97-AF65-F5344CB8AC3E}">
        <p14:creationId xmlns:p14="http://schemas.microsoft.com/office/powerpoint/2010/main" val="264791807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Largest Defaults by Year</a:t>
            </a:r>
            <a:endParaRPr lang="ko-KR" altLang="en-US" dirty="0"/>
          </a:p>
        </p:txBody>
      </p:sp>
      <p:pic>
        <p:nvPicPr>
          <p:cNvPr id="5" name="Content Placeholder 4"/>
          <p:cNvPicPr>
            <a:picLocks noGrp="1" noChangeAspect="1"/>
          </p:cNvPicPr>
          <p:nvPr>
            <p:ph idx="1"/>
          </p:nvPr>
        </p:nvPicPr>
        <p:blipFill>
          <a:blip r:embed="rId2"/>
          <a:stretch>
            <a:fillRect/>
          </a:stretch>
        </p:blipFill>
        <p:spPr>
          <a:xfrm>
            <a:off x="304800" y="1285877"/>
            <a:ext cx="4616080" cy="4929187"/>
          </a:xfrm>
          <a:prstGeom prst="rect">
            <a:avLst/>
          </a:prstGeom>
        </p:spPr>
      </p:pic>
      <p:pic>
        <p:nvPicPr>
          <p:cNvPr id="6" name="Picture 5"/>
          <p:cNvPicPr>
            <a:picLocks noChangeAspect="1"/>
          </p:cNvPicPr>
          <p:nvPr/>
        </p:nvPicPr>
        <p:blipFill>
          <a:blip r:embed="rId3"/>
          <a:stretch>
            <a:fillRect/>
          </a:stretch>
        </p:blipFill>
        <p:spPr>
          <a:xfrm>
            <a:off x="4888223" y="1285877"/>
            <a:ext cx="3999516" cy="3348037"/>
          </a:xfrm>
          <a:prstGeom prst="rect">
            <a:avLst/>
          </a:prstGeom>
        </p:spPr>
      </p:pic>
    </p:spTree>
    <p:extLst>
      <p:ext uri="{BB962C8B-B14F-4D97-AF65-F5344CB8AC3E}">
        <p14:creationId xmlns:p14="http://schemas.microsoft.com/office/powerpoint/2010/main" val="2434796413"/>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Selected Defaults including Lehman Brothers in 2008</a:t>
            </a:r>
            <a:endParaRPr lang="ko-KR" altLang="en-US" dirty="0"/>
          </a:p>
        </p:txBody>
      </p:sp>
      <p:pic>
        <p:nvPicPr>
          <p:cNvPr id="5" name="Content Placeholder 4"/>
          <p:cNvPicPr>
            <a:picLocks noGrp="1" noChangeAspect="1"/>
          </p:cNvPicPr>
          <p:nvPr>
            <p:ph idx="1"/>
          </p:nvPr>
        </p:nvPicPr>
        <p:blipFill>
          <a:blip r:embed="rId2"/>
          <a:stretch>
            <a:fillRect/>
          </a:stretch>
        </p:blipFill>
        <p:spPr>
          <a:xfrm>
            <a:off x="193465" y="1828800"/>
            <a:ext cx="5941925" cy="4929187"/>
          </a:xfrm>
          <a:prstGeom prst="rect">
            <a:avLst/>
          </a:prstGeom>
        </p:spPr>
      </p:pic>
      <p:pic>
        <p:nvPicPr>
          <p:cNvPr id="3" name="Picture 2"/>
          <p:cNvPicPr>
            <a:picLocks noChangeAspect="1"/>
          </p:cNvPicPr>
          <p:nvPr/>
        </p:nvPicPr>
        <p:blipFill>
          <a:blip r:embed="rId3"/>
          <a:stretch>
            <a:fillRect/>
          </a:stretch>
        </p:blipFill>
        <p:spPr>
          <a:xfrm>
            <a:off x="268548" y="962844"/>
            <a:ext cx="5791757" cy="817512"/>
          </a:xfrm>
          <a:prstGeom prst="rect">
            <a:avLst/>
          </a:prstGeom>
        </p:spPr>
      </p:pic>
      <p:cxnSp>
        <p:nvCxnSpPr>
          <p:cNvPr id="6" name="Straight Arrow Connector 5"/>
          <p:cNvCxnSpPr/>
          <p:nvPr/>
        </p:nvCxnSpPr>
        <p:spPr>
          <a:xfrm flipH="1">
            <a:off x="4114800" y="1475556"/>
            <a:ext cx="32004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5029200" y="3223273"/>
            <a:ext cx="4088331" cy="3125139"/>
          </a:xfrm>
          <a:prstGeom prst="rect">
            <a:avLst/>
          </a:prstGeom>
        </p:spPr>
      </p:pic>
      <p:sp>
        <p:nvSpPr>
          <p:cNvPr id="8" name="TextBox 7"/>
          <p:cNvSpPr txBox="1"/>
          <p:nvPr/>
        </p:nvSpPr>
        <p:spPr>
          <a:xfrm>
            <a:off x="6248400" y="2085156"/>
            <a:ext cx="2467005" cy="461665"/>
          </a:xfrm>
          <a:prstGeom prst="rect">
            <a:avLst/>
          </a:prstGeom>
          <a:solidFill>
            <a:srgbClr val="0377B7"/>
          </a:solidFill>
        </p:spPr>
        <p:txBody>
          <a:bodyPr wrap="square" rtlCol="0">
            <a:spAutoFit/>
          </a:bodyPr>
          <a:lstStyle/>
          <a:p>
            <a:r>
              <a:rPr lang="en-US" dirty="0">
                <a:highlight>
                  <a:srgbClr val="FFFF00"/>
                </a:highlight>
              </a:rPr>
              <a:t>Lehman is about ½ of total defaults</a:t>
            </a:r>
          </a:p>
        </p:txBody>
      </p:sp>
      <p:cxnSp>
        <p:nvCxnSpPr>
          <p:cNvPr id="10" name="Straight Arrow Connector 9"/>
          <p:cNvCxnSpPr/>
          <p:nvPr/>
        </p:nvCxnSpPr>
        <p:spPr>
          <a:xfrm>
            <a:off x="6705600" y="4267200"/>
            <a:ext cx="16764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558397"/>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Finance Defaults</a:t>
            </a:r>
          </a:p>
        </p:txBody>
      </p:sp>
      <p:pic>
        <p:nvPicPr>
          <p:cNvPr id="4" name="Content Placeholder 3"/>
          <p:cNvPicPr>
            <a:picLocks noGrp="1" noChangeAspect="1"/>
          </p:cNvPicPr>
          <p:nvPr>
            <p:ph idx="1"/>
          </p:nvPr>
        </p:nvPicPr>
        <p:blipFill>
          <a:blip r:embed="rId2"/>
          <a:stretch>
            <a:fillRect/>
          </a:stretch>
        </p:blipFill>
        <p:spPr>
          <a:xfrm>
            <a:off x="228601" y="995295"/>
            <a:ext cx="8686800" cy="5615709"/>
          </a:xfrm>
          <a:prstGeom prst="rect">
            <a:avLst/>
          </a:prstGeom>
        </p:spPr>
      </p:pic>
    </p:spTree>
    <p:extLst>
      <p:ext uri="{BB962C8B-B14F-4D97-AF65-F5344CB8AC3E}">
        <p14:creationId xmlns:p14="http://schemas.microsoft.com/office/powerpoint/2010/main" val="113854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itle 2">
            <a:extLst>
              <a:ext uri="{FF2B5EF4-FFF2-40B4-BE49-F238E27FC236}">
                <a16:creationId xmlns:a16="http://schemas.microsoft.com/office/drawing/2014/main" id="{0E88FF38-4FB1-4548-AC81-C24D02D0A544}"/>
              </a:ext>
            </a:extLst>
          </p:cNvPr>
          <p:cNvSpPr>
            <a:spLocks noGrp="1"/>
          </p:cNvSpPr>
          <p:nvPr>
            <p:ph type="title"/>
          </p:nvPr>
        </p:nvSpPr>
        <p:spPr>
          <a:xfrm>
            <a:off x="785460" y="759805"/>
            <a:ext cx="7729890" cy="1325563"/>
          </a:xfrm>
        </p:spPr>
        <p:txBody>
          <a:bodyPr vert="horz" lIns="91440" tIns="45720" rIns="91440" bIns="45720" rtlCol="0" anchor="ctr">
            <a:normAutofit/>
          </a:bodyPr>
          <a:lstStyle/>
          <a:p>
            <a:pPr algn="l"/>
            <a:r>
              <a:rPr lang="en-US" sz="3500" dirty="0">
                <a:solidFill>
                  <a:srgbClr val="FFFFFF"/>
                </a:solidFill>
                <a:latin typeface="+mj-lt"/>
                <a:cs typeface="+mj-cs"/>
              </a:rPr>
              <a:t>Simplistic Analysis of Acquisitions</a:t>
            </a:r>
          </a:p>
        </p:txBody>
      </p:sp>
      <p:sp>
        <p:nvSpPr>
          <p:cNvPr id="4" name="Content Placeholder 3">
            <a:extLst>
              <a:ext uri="{FF2B5EF4-FFF2-40B4-BE49-F238E27FC236}">
                <a16:creationId xmlns:a16="http://schemas.microsoft.com/office/drawing/2014/main" id="{9B5EF139-CCF4-4190-8D77-E522A87DC8FA}"/>
              </a:ext>
            </a:extLst>
          </p:cNvPr>
          <p:cNvSpPr>
            <a:spLocks noGrp="1"/>
          </p:cNvSpPr>
          <p:nvPr>
            <p:ph idx="1"/>
          </p:nvPr>
        </p:nvSpPr>
        <p:spPr>
          <a:xfrm>
            <a:off x="1068678" y="2494450"/>
            <a:ext cx="3040158" cy="3563159"/>
          </a:xfrm>
        </p:spPr>
        <p:txBody>
          <a:bodyPr vert="horz" lIns="91440" tIns="45720" rIns="91440" bIns="45720" rtlCol="0">
            <a:normAutofit lnSpcReduction="10000"/>
          </a:bodyPr>
          <a:lstStyle/>
          <a:p>
            <a:r>
              <a:rPr lang="en-US" sz="1300" dirty="0">
                <a:latin typeface="+mn-lt"/>
                <a:cs typeface="+mn-cs"/>
              </a:rPr>
              <a:t>Let’s say the acquisition is in your industry (it is really stupid to think you can get synergies from operating in other industries).</a:t>
            </a:r>
          </a:p>
          <a:p>
            <a:r>
              <a:rPr lang="en-US" sz="1300" dirty="0">
                <a:latin typeface="+mn-lt"/>
                <a:cs typeface="+mn-cs"/>
              </a:rPr>
              <a:t>You would rather buy a company that is earning a low return than a high return because there is room for improvement.</a:t>
            </a:r>
          </a:p>
          <a:p>
            <a:r>
              <a:rPr lang="en-US" sz="1300" dirty="0">
                <a:latin typeface="+mn-lt"/>
                <a:cs typeface="+mn-cs"/>
              </a:rPr>
              <a:t>This idea does not work if returns are a function of sunk cost investments like policies in the insurance industry.</a:t>
            </a:r>
          </a:p>
          <a:p>
            <a:r>
              <a:rPr lang="en-US" sz="1300" b="1" dirty="0">
                <a:latin typeface="+mn-lt"/>
                <a:cs typeface="+mn-cs"/>
              </a:rPr>
              <a:t>Simple Rule:</a:t>
            </a:r>
          </a:p>
          <a:p>
            <a:pPr lvl="1"/>
            <a:r>
              <a:rPr lang="en-US" sz="1300" b="1" dirty="0">
                <a:latin typeface="+mn-lt"/>
                <a:cs typeface="+mn-cs"/>
              </a:rPr>
              <a:t>Same industry</a:t>
            </a:r>
          </a:p>
          <a:p>
            <a:pPr lvl="1"/>
            <a:r>
              <a:rPr lang="en-US" sz="1300" b="1" dirty="0">
                <a:latin typeface="+mn-lt"/>
                <a:cs typeface="+mn-cs"/>
              </a:rPr>
              <a:t>Target has low return on investment</a:t>
            </a:r>
          </a:p>
          <a:p>
            <a:pPr lvl="1"/>
            <a:r>
              <a:rPr lang="en-US" sz="1300" b="1" dirty="0">
                <a:latin typeface="+mn-lt"/>
                <a:cs typeface="+mn-cs"/>
              </a:rPr>
              <a:t>Target has good ROIC but low growth</a:t>
            </a:r>
          </a:p>
        </p:txBody>
      </p:sp>
      <p:pic>
        <p:nvPicPr>
          <p:cNvPr id="2" name="Picture 1">
            <a:extLst>
              <a:ext uri="{FF2B5EF4-FFF2-40B4-BE49-F238E27FC236}">
                <a16:creationId xmlns:a16="http://schemas.microsoft.com/office/drawing/2014/main" id="{ED1B9220-84DC-4571-8F55-9C275F050659}"/>
              </a:ext>
            </a:extLst>
          </p:cNvPr>
          <p:cNvPicPr>
            <a:picLocks noChangeAspect="1"/>
          </p:cNvPicPr>
          <p:nvPr/>
        </p:nvPicPr>
        <p:blipFill rotWithShape="1">
          <a:blip r:embed="rId2"/>
          <a:srcRect l="27423" r="11678" b="2"/>
          <a:stretch/>
        </p:blipFill>
        <p:spPr>
          <a:xfrm>
            <a:off x="4574169" y="2492376"/>
            <a:ext cx="3601803" cy="3563372"/>
          </a:xfrm>
          <a:prstGeom prst="rect">
            <a:avLst/>
          </a:prstGeom>
        </p:spPr>
      </p:pic>
    </p:spTree>
    <p:extLst>
      <p:ext uri="{BB962C8B-B14F-4D97-AF65-F5344CB8AC3E}">
        <p14:creationId xmlns:p14="http://schemas.microsoft.com/office/powerpoint/2010/main" val="1283287968"/>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Demand Volatility with Mean Reversion</a:t>
            </a:r>
          </a:p>
        </p:txBody>
      </p:sp>
      <p:sp>
        <p:nvSpPr>
          <p:cNvPr id="3" name="Content Placeholder 2"/>
          <p:cNvSpPr>
            <a:spLocks noGrp="1"/>
          </p:cNvSpPr>
          <p:nvPr>
            <p:ph idx="1"/>
          </p:nvPr>
        </p:nvSpPr>
        <p:spPr/>
        <p:txBody>
          <a:bodyPr>
            <a:normAutofit/>
          </a:bodyPr>
          <a:lstStyle/>
          <a:p>
            <a:pPr latinLnBrk="0" hangingPunct="0"/>
            <a:r>
              <a:rPr lang="en-US" sz="2800" dirty="0"/>
              <a:t>Demand Volatility with Mean Reversion – In almost all of the bankruptcy cases the demand is below the expected demand. You can sometimes look at history and gauge potential reduction in demand just from cycles in the industry. Other times you may need to use some judgment to assess whether demand will fall. For example, construction activity has more volatility than food and leisure activity may be more volatile than health care.</a:t>
            </a:r>
          </a:p>
          <a:p>
            <a:pPr lvl="1" latinLnBrk="0" hangingPunct="0"/>
            <a:r>
              <a:rPr lang="en-US" sz="2431" dirty="0"/>
              <a:t>Lehman Brothers and Real Estate</a:t>
            </a:r>
          </a:p>
          <a:p>
            <a:pPr lvl="1" latinLnBrk="0" hangingPunct="0"/>
            <a:r>
              <a:rPr lang="en-US" sz="2431" dirty="0"/>
              <a:t>Shale Gas</a:t>
            </a:r>
          </a:p>
          <a:p>
            <a:pPr lvl="1" latinLnBrk="0" hangingPunct="0"/>
            <a:r>
              <a:rPr lang="en-US" sz="2431" dirty="0"/>
              <a:t>Calpine</a:t>
            </a:r>
          </a:p>
          <a:p>
            <a:pPr lvl="1" latinLnBrk="0" hangingPunct="0"/>
            <a:endParaRPr lang="en-US" sz="2431" dirty="0"/>
          </a:p>
          <a:p>
            <a:pPr lvl="1" latinLnBrk="0" hangingPunct="0"/>
            <a:endParaRPr lang="en-US" sz="2431" dirty="0"/>
          </a:p>
        </p:txBody>
      </p:sp>
    </p:spTree>
    <p:extLst>
      <p:ext uri="{BB962C8B-B14F-4D97-AF65-F5344CB8AC3E}">
        <p14:creationId xmlns:p14="http://schemas.microsoft.com/office/powerpoint/2010/main" val="381169461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Credit Spreads, Defaults and Loss Given Default</a:t>
            </a:r>
          </a:p>
        </p:txBody>
      </p:sp>
    </p:spTree>
    <p:extLst>
      <p:ext uri="{BB962C8B-B14F-4D97-AF65-F5344CB8AC3E}">
        <p14:creationId xmlns:p14="http://schemas.microsoft.com/office/powerpoint/2010/main" val="2372744886"/>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Spreads on Bonds</a:t>
            </a:r>
          </a:p>
        </p:txBody>
      </p:sp>
      <p:pic>
        <p:nvPicPr>
          <p:cNvPr id="5" name="Content Placeholder 4"/>
          <p:cNvPicPr>
            <a:picLocks noGrp="1" noChangeAspect="1"/>
          </p:cNvPicPr>
          <p:nvPr>
            <p:ph idx="1"/>
          </p:nvPr>
        </p:nvPicPr>
        <p:blipFill>
          <a:blip r:embed="rId2"/>
          <a:stretch>
            <a:fillRect/>
          </a:stretch>
        </p:blipFill>
        <p:spPr>
          <a:xfrm>
            <a:off x="437083" y="1570703"/>
            <a:ext cx="7941878" cy="4267200"/>
          </a:xfrm>
          <a:prstGeom prst="rect">
            <a:avLst/>
          </a:prstGeom>
        </p:spPr>
      </p:pic>
    </p:spTree>
    <p:extLst>
      <p:ext uri="{BB962C8B-B14F-4D97-AF65-F5344CB8AC3E}">
        <p14:creationId xmlns:p14="http://schemas.microsoft.com/office/powerpoint/2010/main" val="846304042"/>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Credit Spreads</a:t>
            </a:r>
          </a:p>
        </p:txBody>
      </p:sp>
      <p:graphicFrame>
        <p:nvGraphicFramePr>
          <p:cNvPr id="5" name="Content Placeholder 4">
            <a:extLst>
              <a:ext uri="{FF2B5EF4-FFF2-40B4-BE49-F238E27FC236}">
                <a16:creationId xmlns:a16="http://schemas.microsoft.com/office/drawing/2014/main" id="{00000000-0008-0000-0300-000002000000}"/>
              </a:ext>
            </a:extLst>
          </p:cNvPr>
          <p:cNvGraphicFramePr>
            <a:graphicFrameLocks noGrp="1"/>
          </p:cNvGraphicFramePr>
          <p:nvPr>
            <p:ph idx="1"/>
          </p:nvPr>
        </p:nvGraphicFramePr>
        <p:xfrm>
          <a:off x="428625" y="1357313"/>
          <a:ext cx="8286750" cy="49291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0663233"/>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Finance Defaults</a:t>
            </a:r>
          </a:p>
        </p:txBody>
      </p:sp>
      <p:pic>
        <p:nvPicPr>
          <p:cNvPr id="4" name="Content Placeholder 3"/>
          <p:cNvPicPr>
            <a:picLocks noGrp="1" noChangeAspect="1"/>
          </p:cNvPicPr>
          <p:nvPr>
            <p:ph idx="1"/>
          </p:nvPr>
        </p:nvPicPr>
        <p:blipFill>
          <a:blip r:embed="rId2"/>
          <a:stretch>
            <a:fillRect/>
          </a:stretch>
        </p:blipFill>
        <p:spPr>
          <a:xfrm>
            <a:off x="860873" y="1357313"/>
            <a:ext cx="7422254" cy="4929187"/>
          </a:xfrm>
          <a:prstGeom prst="rect">
            <a:avLst/>
          </a:prstGeom>
        </p:spPr>
      </p:pic>
    </p:spTree>
    <p:extLst>
      <p:ext uri="{BB962C8B-B14F-4D97-AF65-F5344CB8AC3E}">
        <p14:creationId xmlns:p14="http://schemas.microsoft.com/office/powerpoint/2010/main" val="1846253704"/>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Corporate Defaults</a:t>
            </a:r>
          </a:p>
        </p:txBody>
      </p:sp>
      <p:pic>
        <p:nvPicPr>
          <p:cNvPr id="5" name="Content Placeholder 4"/>
          <p:cNvPicPr>
            <a:picLocks noGrp="1" noChangeAspect="1"/>
          </p:cNvPicPr>
          <p:nvPr>
            <p:ph idx="1"/>
          </p:nvPr>
        </p:nvPicPr>
        <p:blipFill>
          <a:blip r:embed="rId2"/>
          <a:stretch>
            <a:fillRect/>
          </a:stretch>
        </p:blipFill>
        <p:spPr>
          <a:xfrm>
            <a:off x="1333501" y="914400"/>
            <a:ext cx="6477000" cy="5632174"/>
          </a:xfrm>
          <a:prstGeom prst="rect">
            <a:avLst/>
          </a:prstGeom>
        </p:spPr>
      </p:pic>
    </p:spTree>
    <p:extLst>
      <p:ext uri="{BB962C8B-B14F-4D97-AF65-F5344CB8AC3E}">
        <p14:creationId xmlns:p14="http://schemas.microsoft.com/office/powerpoint/2010/main" val="227532347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Default Rates and Bond Ratings</a:t>
            </a:r>
          </a:p>
        </p:txBody>
      </p:sp>
      <p:pic>
        <p:nvPicPr>
          <p:cNvPr id="5" name="Content Placeholder 4"/>
          <p:cNvPicPr>
            <a:picLocks noGrp="1" noChangeAspect="1"/>
          </p:cNvPicPr>
          <p:nvPr>
            <p:ph idx="1"/>
          </p:nvPr>
        </p:nvPicPr>
        <p:blipFill>
          <a:blip r:embed="rId2"/>
          <a:stretch>
            <a:fillRect/>
          </a:stretch>
        </p:blipFill>
        <p:spPr>
          <a:xfrm>
            <a:off x="1590146" y="1357313"/>
            <a:ext cx="5963707" cy="4929187"/>
          </a:xfrm>
          <a:prstGeom prst="rect">
            <a:avLst/>
          </a:prstGeom>
        </p:spPr>
      </p:pic>
    </p:spTree>
    <p:extLst>
      <p:ext uri="{BB962C8B-B14F-4D97-AF65-F5344CB8AC3E}">
        <p14:creationId xmlns:p14="http://schemas.microsoft.com/office/powerpoint/2010/main" val="361778186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Given Default</a:t>
            </a:r>
          </a:p>
        </p:txBody>
      </p:sp>
      <p:pic>
        <p:nvPicPr>
          <p:cNvPr id="5" name="Content Placeholder 4"/>
          <p:cNvPicPr>
            <a:picLocks noGrp="1" noChangeAspect="1"/>
          </p:cNvPicPr>
          <p:nvPr>
            <p:ph idx="1"/>
          </p:nvPr>
        </p:nvPicPr>
        <p:blipFill>
          <a:blip r:embed="rId2"/>
          <a:stretch>
            <a:fillRect/>
          </a:stretch>
        </p:blipFill>
        <p:spPr>
          <a:xfrm>
            <a:off x="428625" y="2147626"/>
            <a:ext cx="8286750" cy="3348561"/>
          </a:xfrm>
          <a:prstGeom prst="rect">
            <a:avLst/>
          </a:prstGeom>
        </p:spPr>
      </p:pic>
    </p:spTree>
    <p:extLst>
      <p:ext uri="{BB962C8B-B14F-4D97-AF65-F5344CB8AC3E}">
        <p14:creationId xmlns:p14="http://schemas.microsoft.com/office/powerpoint/2010/main" val="412183988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of Project Finance Loans</a:t>
            </a:r>
          </a:p>
        </p:txBody>
      </p:sp>
      <p:pic>
        <p:nvPicPr>
          <p:cNvPr id="5" name="Content Placeholder 4"/>
          <p:cNvPicPr>
            <a:picLocks noGrp="1" noChangeAspect="1"/>
          </p:cNvPicPr>
          <p:nvPr>
            <p:ph idx="1"/>
          </p:nvPr>
        </p:nvPicPr>
        <p:blipFill>
          <a:blip r:embed="rId2"/>
          <a:stretch>
            <a:fillRect/>
          </a:stretch>
        </p:blipFill>
        <p:spPr>
          <a:xfrm>
            <a:off x="770852" y="1357313"/>
            <a:ext cx="7602296" cy="4929187"/>
          </a:xfrm>
          <a:prstGeom prst="rect">
            <a:avLst/>
          </a:prstGeom>
        </p:spPr>
      </p:pic>
    </p:spTree>
    <p:extLst>
      <p:ext uri="{BB962C8B-B14F-4D97-AF65-F5344CB8AC3E}">
        <p14:creationId xmlns:p14="http://schemas.microsoft.com/office/powerpoint/2010/main" val="1497879162"/>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title"/>
          </p:nvPr>
        </p:nvSpPr>
        <p:spPr/>
        <p:txBody>
          <a:bodyPr/>
          <a:lstStyle/>
          <a:p>
            <a:r>
              <a:rPr lang="en-US" dirty="0"/>
              <a:t>Risks and Causes of Project Failure</a:t>
            </a:r>
          </a:p>
        </p:txBody>
      </p:sp>
      <p:sp>
        <p:nvSpPr>
          <p:cNvPr id="1615875" name="Rectangle 3"/>
          <p:cNvSpPr>
            <a:spLocks noGrp="1" noChangeArrowheads="1"/>
          </p:cNvSpPr>
          <p:nvPr>
            <p:ph idx="1"/>
          </p:nvPr>
        </p:nvSpPr>
        <p:spPr/>
        <p:txBody>
          <a:bodyPr/>
          <a:lstStyle/>
          <a:p>
            <a:pPr>
              <a:lnSpc>
                <a:spcPct val="90000"/>
              </a:lnSpc>
            </a:pPr>
            <a:r>
              <a:rPr lang="en-US" sz="1400" dirty="0"/>
              <a:t>Delay in completion (increase in IDC)</a:t>
            </a:r>
          </a:p>
          <a:p>
            <a:pPr>
              <a:lnSpc>
                <a:spcPct val="90000"/>
              </a:lnSpc>
            </a:pPr>
            <a:r>
              <a:rPr lang="en-US" sz="1400" dirty="0"/>
              <a:t>Capital cost over-run</a:t>
            </a:r>
            <a:endParaRPr lang="en-US" sz="900" dirty="0"/>
          </a:p>
          <a:p>
            <a:pPr>
              <a:lnSpc>
                <a:spcPct val="90000"/>
              </a:lnSpc>
            </a:pPr>
            <a:r>
              <a:rPr lang="en-US" sz="1400" dirty="0"/>
              <a:t>Technical Failure</a:t>
            </a:r>
          </a:p>
          <a:p>
            <a:pPr>
              <a:lnSpc>
                <a:spcPct val="90000"/>
              </a:lnSpc>
            </a:pPr>
            <a:r>
              <a:rPr lang="en-US" sz="1400" dirty="0"/>
              <a:t>Revenue Contract Default</a:t>
            </a:r>
            <a:endParaRPr lang="en-US" sz="900" dirty="0"/>
          </a:p>
          <a:p>
            <a:pPr>
              <a:lnSpc>
                <a:spcPct val="90000"/>
              </a:lnSpc>
            </a:pPr>
            <a:r>
              <a:rPr lang="en-US" sz="1400" dirty="0"/>
              <a:t>Increased Price of Raw Materials</a:t>
            </a:r>
            <a:endParaRPr lang="en-US" sz="900" dirty="0"/>
          </a:p>
          <a:p>
            <a:pPr>
              <a:lnSpc>
                <a:spcPct val="90000"/>
              </a:lnSpc>
            </a:pPr>
            <a:r>
              <a:rPr lang="en-US" sz="1400" dirty="0"/>
              <a:t>Loss of Competitive Position</a:t>
            </a:r>
          </a:p>
          <a:p>
            <a:pPr>
              <a:lnSpc>
                <a:spcPct val="90000"/>
              </a:lnSpc>
            </a:pPr>
            <a:r>
              <a:rPr lang="en-US" sz="1400" dirty="0"/>
              <a:t>Commodity Price Risk</a:t>
            </a:r>
          </a:p>
          <a:p>
            <a:pPr>
              <a:lnSpc>
                <a:spcPct val="90000"/>
              </a:lnSpc>
            </a:pPr>
            <a:r>
              <a:rPr lang="en-US" sz="1400" dirty="0"/>
              <a:t>Volume Risk</a:t>
            </a:r>
          </a:p>
          <a:p>
            <a:pPr>
              <a:lnSpc>
                <a:spcPct val="90000"/>
              </a:lnSpc>
            </a:pPr>
            <a:r>
              <a:rPr lang="en-US" sz="1400" dirty="0"/>
              <a:t>Overoptimistic Reserve Projections</a:t>
            </a:r>
          </a:p>
          <a:p>
            <a:pPr>
              <a:lnSpc>
                <a:spcPct val="90000"/>
              </a:lnSpc>
            </a:pPr>
            <a:r>
              <a:rPr lang="en-US" sz="1400" dirty="0"/>
              <a:t>Exchange rate </a:t>
            </a:r>
          </a:p>
          <a:p>
            <a:pPr>
              <a:lnSpc>
                <a:spcPct val="90000"/>
              </a:lnSpc>
            </a:pPr>
            <a:r>
              <a:rPr lang="en-US" sz="1400" dirty="0"/>
              <a:t>Technical Obsolescence of Plant</a:t>
            </a:r>
            <a:endParaRPr lang="en-US" sz="900" dirty="0"/>
          </a:p>
          <a:p>
            <a:pPr>
              <a:lnSpc>
                <a:spcPct val="90000"/>
              </a:lnSpc>
            </a:pPr>
            <a:r>
              <a:rPr lang="en-US" sz="1400" dirty="0"/>
              <a:t>Financial Failure of Contractor</a:t>
            </a:r>
          </a:p>
          <a:p>
            <a:pPr>
              <a:lnSpc>
                <a:spcPct val="90000"/>
              </a:lnSpc>
            </a:pPr>
            <a:r>
              <a:rPr lang="en-US" sz="1400" dirty="0"/>
              <a:t>Uninsured Casualty Losses</a:t>
            </a:r>
          </a:p>
        </p:txBody>
      </p:sp>
      <p:sp>
        <p:nvSpPr>
          <p:cNvPr id="1615876" name="Rectangle 4"/>
          <p:cNvSpPr>
            <a:spLocks noGrp="1" noChangeArrowheads="1"/>
          </p:cNvSpPr>
          <p:nvPr>
            <p:ph sz="half" idx="4294967295"/>
          </p:nvPr>
        </p:nvSpPr>
        <p:spPr>
          <a:xfrm>
            <a:off x="4419600" y="1357298"/>
            <a:ext cx="3867150" cy="4351338"/>
          </a:xfrm>
        </p:spPr>
        <p:txBody>
          <a:bodyPr/>
          <a:lstStyle/>
          <a:p>
            <a:pPr>
              <a:lnSpc>
                <a:spcPct val="90000"/>
              </a:lnSpc>
            </a:pPr>
            <a:r>
              <a:rPr lang="en-US" sz="1400" dirty="0"/>
              <a:t>US Nuclear Plants</a:t>
            </a:r>
          </a:p>
          <a:p>
            <a:pPr>
              <a:lnSpc>
                <a:spcPct val="90000"/>
              </a:lnSpc>
            </a:pPr>
            <a:r>
              <a:rPr lang="en-US" sz="1400" dirty="0"/>
              <a:t>Eurotunnel / Samsung Heavy Industries</a:t>
            </a:r>
          </a:p>
          <a:p>
            <a:pPr>
              <a:lnSpc>
                <a:spcPct val="90000"/>
              </a:lnSpc>
            </a:pPr>
            <a:r>
              <a:rPr lang="en-US" sz="1400" dirty="0"/>
              <a:t>Alstrom Combined Cycle</a:t>
            </a:r>
          </a:p>
          <a:p>
            <a:pPr>
              <a:lnSpc>
                <a:spcPct val="90000"/>
              </a:lnSpc>
            </a:pPr>
            <a:r>
              <a:rPr lang="en-US" sz="1400" dirty="0"/>
              <a:t>Dabhol; AES Drax</a:t>
            </a:r>
          </a:p>
          <a:p>
            <a:pPr>
              <a:lnSpc>
                <a:spcPct val="90000"/>
              </a:lnSpc>
            </a:pPr>
            <a:r>
              <a:rPr lang="en-US" sz="1400" dirty="0"/>
              <a:t>Austrian/California Wood Plants</a:t>
            </a:r>
          </a:p>
          <a:p>
            <a:pPr>
              <a:lnSpc>
                <a:spcPct val="90000"/>
              </a:lnSpc>
            </a:pPr>
            <a:r>
              <a:rPr lang="en-US" sz="1400" dirty="0"/>
              <a:t>Natural gas plants </a:t>
            </a:r>
          </a:p>
          <a:p>
            <a:pPr>
              <a:lnSpc>
                <a:spcPct val="90000"/>
              </a:lnSpc>
            </a:pPr>
            <a:r>
              <a:rPr lang="en-US" sz="1400" dirty="0"/>
              <a:t>Argentina Merchants</a:t>
            </a:r>
          </a:p>
          <a:p>
            <a:pPr>
              <a:lnSpc>
                <a:spcPct val="90000"/>
              </a:lnSpc>
            </a:pPr>
            <a:r>
              <a:rPr lang="en-US" sz="1400" dirty="0"/>
              <a:t>Pocantas Toll way; Subways</a:t>
            </a:r>
          </a:p>
          <a:p>
            <a:pPr>
              <a:lnSpc>
                <a:spcPct val="90000"/>
              </a:lnSpc>
            </a:pPr>
            <a:r>
              <a:rPr lang="en-US" sz="1400" dirty="0"/>
              <a:t>Philippines Project</a:t>
            </a:r>
          </a:p>
          <a:p>
            <a:pPr>
              <a:lnSpc>
                <a:spcPct val="90000"/>
              </a:lnSpc>
            </a:pPr>
            <a:r>
              <a:rPr lang="en-US" sz="1400" dirty="0"/>
              <a:t>PT Pation in Indonesia</a:t>
            </a:r>
          </a:p>
          <a:p>
            <a:pPr>
              <a:lnSpc>
                <a:spcPct val="90000"/>
              </a:lnSpc>
            </a:pPr>
            <a:r>
              <a:rPr lang="en-US" sz="1400" dirty="0"/>
              <a:t>Iridium</a:t>
            </a:r>
          </a:p>
          <a:p>
            <a:pPr>
              <a:lnSpc>
                <a:spcPct val="90000"/>
              </a:lnSpc>
            </a:pPr>
            <a:r>
              <a:rPr lang="en-US" sz="1400" dirty="0"/>
              <a:t>Hima Power Plant in India</a:t>
            </a:r>
          </a:p>
        </p:txBody>
      </p:sp>
    </p:spTree>
    <p:extLst>
      <p:ext uri="{BB962C8B-B14F-4D97-AF65-F5344CB8AC3E}">
        <p14:creationId xmlns:p14="http://schemas.microsoft.com/office/powerpoint/2010/main" val="125409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79856E-D48E-4CDB-A151-B358A921037D}"/>
              </a:ext>
            </a:extLst>
          </p:cNvPr>
          <p:cNvSpPr>
            <a:spLocks noGrp="1"/>
          </p:cNvSpPr>
          <p:nvPr>
            <p:ph idx="1"/>
          </p:nvPr>
        </p:nvSpPr>
        <p:spPr>
          <a:xfrm>
            <a:off x="334297" y="1258530"/>
            <a:ext cx="8196961" cy="4918434"/>
          </a:xfrm>
        </p:spPr>
        <p:txBody>
          <a:bodyPr>
            <a:normAutofit/>
          </a:bodyPr>
          <a:lstStyle/>
          <a:p>
            <a:pPr marL="0" indent="0">
              <a:buNone/>
            </a:pPr>
            <a:r>
              <a:rPr lang="en-US" sz="2800" dirty="0"/>
              <a:t>Illustration of combined effect of growth and return.  The circles with blanks are negative and the blue dots are positive. This demonstrates the worst place to be in terms of value is the high growth and low return square.</a:t>
            </a:r>
          </a:p>
          <a:p>
            <a:endParaRPr lang="en-US" sz="2800" dirty="0"/>
          </a:p>
        </p:txBody>
      </p:sp>
      <p:sp>
        <p:nvSpPr>
          <p:cNvPr id="3" name="Title 2">
            <a:extLst>
              <a:ext uri="{FF2B5EF4-FFF2-40B4-BE49-F238E27FC236}">
                <a16:creationId xmlns:a16="http://schemas.microsoft.com/office/drawing/2014/main" id="{879619EE-780F-45CA-AAA6-84867E504A28}"/>
              </a:ext>
            </a:extLst>
          </p:cNvPr>
          <p:cNvSpPr>
            <a:spLocks noGrp="1"/>
          </p:cNvSpPr>
          <p:nvPr>
            <p:ph type="title"/>
          </p:nvPr>
        </p:nvSpPr>
        <p:spPr/>
        <p:txBody>
          <a:bodyPr>
            <a:normAutofit fontScale="90000"/>
          </a:bodyPr>
          <a:lstStyle/>
          <a:p>
            <a:r>
              <a:rPr lang="en-US" dirty="0"/>
              <a:t>The Interaction between Growth and Return with a Simulation</a:t>
            </a:r>
          </a:p>
        </p:txBody>
      </p:sp>
      <p:pic>
        <p:nvPicPr>
          <p:cNvPr id="6" name="Picture 5">
            <a:extLst>
              <a:ext uri="{FF2B5EF4-FFF2-40B4-BE49-F238E27FC236}">
                <a16:creationId xmlns:a16="http://schemas.microsoft.com/office/drawing/2014/main" id="{5BB0BCC9-FF4C-4729-9BA1-40505F2C0806}"/>
              </a:ext>
            </a:extLst>
          </p:cNvPr>
          <p:cNvPicPr>
            <a:picLocks noChangeAspect="1"/>
          </p:cNvPicPr>
          <p:nvPr/>
        </p:nvPicPr>
        <p:blipFill>
          <a:blip r:embed="rId2"/>
          <a:stretch>
            <a:fillRect/>
          </a:stretch>
        </p:blipFill>
        <p:spPr>
          <a:xfrm>
            <a:off x="2039872" y="2999064"/>
            <a:ext cx="5309529" cy="3858936"/>
          </a:xfrm>
          <a:prstGeom prst="rect">
            <a:avLst/>
          </a:prstGeom>
        </p:spPr>
      </p:pic>
    </p:spTree>
    <p:extLst>
      <p:ext uri="{BB962C8B-B14F-4D97-AF65-F5344CB8AC3E}">
        <p14:creationId xmlns:p14="http://schemas.microsoft.com/office/powerpoint/2010/main" val="1654283814"/>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Evaluating Cash Flow and EBITDA</a:t>
            </a:r>
          </a:p>
        </p:txBody>
      </p:sp>
    </p:spTree>
    <p:extLst>
      <p:ext uri="{BB962C8B-B14F-4D97-AF65-F5344CB8AC3E}">
        <p14:creationId xmlns:p14="http://schemas.microsoft.com/office/powerpoint/2010/main" val="1398396386"/>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Evaluating Cash Flow and EBITDA</a:t>
            </a:r>
          </a:p>
        </p:txBody>
      </p:sp>
    </p:spTree>
    <p:extLst>
      <p:ext uri="{BB962C8B-B14F-4D97-AF65-F5344CB8AC3E}">
        <p14:creationId xmlns:p14="http://schemas.microsoft.com/office/powerpoint/2010/main" val="216590831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EBITDA as Starting Point – General Discussion</a:t>
            </a:r>
          </a:p>
        </p:txBody>
      </p:sp>
      <p:sp>
        <p:nvSpPr>
          <p:cNvPr id="3" name="Content Placeholder 2"/>
          <p:cNvSpPr>
            <a:spLocks noGrp="1"/>
          </p:cNvSpPr>
          <p:nvPr>
            <p:ph idx="1"/>
          </p:nvPr>
        </p:nvSpPr>
        <p:spPr/>
        <p:txBody>
          <a:bodyPr>
            <a:normAutofit lnSpcReduction="10000"/>
          </a:bodyPr>
          <a:lstStyle/>
          <a:p>
            <a:pPr latinLnBrk="0" hangingPunct="0"/>
            <a:r>
              <a:rPr lang="en-GB" dirty="0"/>
              <a:t>First big point about EBITDA – EBITDA cannot be found on the income statement and there is no absolute rule for computing EBITDA</a:t>
            </a:r>
          </a:p>
          <a:p>
            <a:pPr lvl="1" latinLnBrk="0" hangingPunct="0"/>
            <a:r>
              <a:rPr lang="en-GB" dirty="0"/>
              <a:t>Attempt to evaluate on-going operations in a consistent manner</a:t>
            </a:r>
          </a:p>
          <a:p>
            <a:pPr lvl="1" latinLnBrk="0" hangingPunct="0"/>
            <a:r>
              <a:rPr lang="en-GB" dirty="0"/>
              <a:t>Definition as revenues related to basic operations coming in versus cash expenses going out. Do not include gains on sales of assets</a:t>
            </a:r>
          </a:p>
          <a:p>
            <a:pPr latinLnBrk="0" hangingPunct="0"/>
            <a:r>
              <a:rPr lang="en-GB" dirty="0"/>
              <a:t>Computation of EBITDA and Measurement Issues</a:t>
            </a:r>
            <a:endParaRPr lang="en-US" dirty="0"/>
          </a:p>
          <a:p>
            <a:pPr latinLnBrk="0" hangingPunct="0"/>
            <a:r>
              <a:rPr lang="en-GB" dirty="0"/>
              <a:t>Understanding and Dissecting Trends in EBITDA</a:t>
            </a:r>
            <a:endParaRPr lang="en-US" dirty="0"/>
          </a:p>
          <a:p>
            <a:pPr latinLnBrk="0" hangingPunct="0"/>
            <a:r>
              <a:rPr lang="en-GB" dirty="0"/>
              <a:t>Acquiring Long-term data on EBITDA (read PDF)</a:t>
            </a:r>
            <a:endParaRPr lang="en-US" dirty="0"/>
          </a:p>
          <a:p>
            <a:pPr latinLnBrk="0" hangingPunct="0"/>
            <a:r>
              <a:rPr lang="en-GB" dirty="0"/>
              <a:t>Adjusting EBITDA for Exploration Expenses, Rental Expenses and Other Factors</a:t>
            </a:r>
            <a:endParaRPr lang="en-US" dirty="0"/>
          </a:p>
          <a:p>
            <a:pPr latinLnBrk="0" hangingPunct="0"/>
            <a:endParaRPr lang="en-US" dirty="0"/>
          </a:p>
        </p:txBody>
      </p:sp>
    </p:spTree>
    <p:extLst>
      <p:ext uri="{BB962C8B-B14F-4D97-AF65-F5344CB8AC3E}">
        <p14:creationId xmlns:p14="http://schemas.microsoft.com/office/powerpoint/2010/main" val="1899709011"/>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Review of Chesapeake Case – Why Make Adjustments to Accounting Data in Finance</a:t>
            </a:r>
          </a:p>
        </p:txBody>
      </p:sp>
      <p:sp>
        <p:nvSpPr>
          <p:cNvPr id="3" name="Content Placeholder 2"/>
          <p:cNvSpPr>
            <a:spLocks noGrp="1"/>
          </p:cNvSpPr>
          <p:nvPr>
            <p:ph idx="1"/>
          </p:nvPr>
        </p:nvSpPr>
        <p:spPr/>
        <p:txBody>
          <a:bodyPr>
            <a:normAutofit lnSpcReduction="10000"/>
          </a:bodyPr>
          <a:lstStyle/>
          <a:p>
            <a:pPr latinLnBrk="0" hangingPunct="0"/>
            <a:r>
              <a:rPr lang="en-US" dirty="0"/>
              <a:t>Why do we make adjustments to accounting data and use EBITDA</a:t>
            </a:r>
          </a:p>
          <a:p>
            <a:pPr lvl="1" eaLnBrk="0" latinLnBrk="0" hangingPunct="0"/>
            <a:r>
              <a:rPr lang="en-US" dirty="0"/>
              <a:t>Separate financing analysis from operating analysis</a:t>
            </a:r>
          </a:p>
          <a:p>
            <a:pPr lvl="2" eaLnBrk="0" latinLnBrk="0" hangingPunct="0"/>
            <a:r>
              <a:rPr lang="en-US" dirty="0"/>
              <a:t>EBITDA should focus on core operations (Apple example)</a:t>
            </a:r>
          </a:p>
          <a:p>
            <a:pPr lvl="2" eaLnBrk="0" latinLnBrk="0" hangingPunct="0"/>
            <a:r>
              <a:rPr lang="en-US" dirty="0"/>
              <a:t>EBITDA takes interest away</a:t>
            </a:r>
          </a:p>
          <a:p>
            <a:pPr lvl="2" eaLnBrk="0" latinLnBrk="0" hangingPunct="0"/>
            <a:r>
              <a:rPr lang="en-US" dirty="0"/>
              <a:t>EBITDA can be compared to capital expenditures (takes depreciation away)</a:t>
            </a:r>
          </a:p>
          <a:p>
            <a:pPr lvl="2" eaLnBrk="0" latinLnBrk="0" hangingPunct="0"/>
            <a:r>
              <a:rPr lang="en-US" dirty="0"/>
              <a:t>FFO and EBITDA used to evaluate debt repayments</a:t>
            </a:r>
          </a:p>
          <a:p>
            <a:pPr lvl="1" eaLnBrk="0" latinLnBrk="0" hangingPunct="0"/>
            <a:r>
              <a:rPr lang="en-US" dirty="0"/>
              <a:t>Starting point of DCF valuation is EBITDA:</a:t>
            </a:r>
          </a:p>
          <a:p>
            <a:pPr lvl="2" eaLnBrk="0" latinLnBrk="0" hangingPunct="0"/>
            <a:r>
              <a:rPr lang="en-US" dirty="0"/>
              <a:t>A simple definition of free cash flow for a company with no taxes and cash accounting:</a:t>
            </a:r>
          </a:p>
          <a:p>
            <a:pPr lvl="3" eaLnBrk="0" latinLnBrk="0" hangingPunct="0"/>
            <a:r>
              <a:rPr lang="en-US" dirty="0"/>
              <a:t>Free Cash Flow = EBITDA – Capital Expenditures</a:t>
            </a:r>
          </a:p>
          <a:p>
            <a:pPr lvl="2" eaLnBrk="0" latinLnBrk="0" hangingPunct="0"/>
            <a:r>
              <a:rPr lang="en-US" dirty="0"/>
              <a:t>Full Definition:</a:t>
            </a:r>
          </a:p>
          <a:p>
            <a:pPr lvl="3" eaLnBrk="0" latinLnBrk="0" hangingPunct="0"/>
            <a:r>
              <a:rPr lang="en-US" dirty="0"/>
              <a:t>Free Cash Flow = EBITDA – WC Changes – Capital Expenditures – Operating Taxes + Deferred Taxes + Other Items</a:t>
            </a:r>
          </a:p>
        </p:txBody>
      </p:sp>
    </p:spTree>
    <p:extLst>
      <p:ext uri="{BB962C8B-B14F-4D97-AF65-F5344CB8AC3E}">
        <p14:creationId xmlns:p14="http://schemas.microsoft.com/office/powerpoint/2010/main" val="573277062"/>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EBITDA has a Problem that it does not really account for project life of assets because it does not include depreciation</a:t>
            </a:r>
          </a:p>
        </p:txBody>
      </p:sp>
      <p:sp>
        <p:nvSpPr>
          <p:cNvPr id="3" name="Content Placeholder 2"/>
          <p:cNvSpPr>
            <a:spLocks noGrp="1"/>
          </p:cNvSpPr>
          <p:nvPr>
            <p:ph idx="1"/>
          </p:nvPr>
        </p:nvSpPr>
        <p:spPr/>
        <p:txBody>
          <a:bodyPr>
            <a:normAutofit/>
          </a:bodyPr>
          <a:lstStyle/>
          <a:p>
            <a:pPr latinLnBrk="0" hangingPunct="0"/>
            <a:r>
              <a:rPr lang="en-US" sz="2400" dirty="0"/>
              <a:t>In simple terms, if two companies have the same EBITDA but one company has assets of 2 years and another has assets of 20 years, the relationship between EBITDA and capital expenditures.</a:t>
            </a:r>
          </a:p>
          <a:p>
            <a:pPr latinLnBrk="0" hangingPunct="0"/>
            <a:r>
              <a:rPr lang="en-US" sz="2400" dirty="0"/>
              <a:t>If Project Life is 2 years, and Investment is 1000 and debt is 700.</a:t>
            </a:r>
            <a:endParaRPr lang="en-US" sz="2000" dirty="0"/>
          </a:p>
          <a:p>
            <a:pPr lvl="1" eaLnBrk="0" latinLnBrk="0" hangingPunct="0"/>
            <a:r>
              <a:rPr lang="en-US" sz="2000" dirty="0"/>
              <a:t>If Debt to EBITDA is 4, then EBITDA is 700/4 = 175. This 175 EBITDA is not enough to repay the debt because by the time 175 is paid for 2 years, the company has to raise more debt. 175 x 2 = 350</a:t>
            </a:r>
          </a:p>
          <a:p>
            <a:pPr latinLnBrk="0" hangingPunct="0"/>
            <a:r>
              <a:rPr lang="en-US" sz="2400" dirty="0"/>
              <a:t>If Project Life is 20 years, and Investment is 1000 and debt is 700.</a:t>
            </a:r>
          </a:p>
          <a:p>
            <a:pPr lvl="1" eaLnBrk="0" latinLnBrk="0" hangingPunct="0"/>
            <a:r>
              <a:rPr lang="en-US" sz="2000" dirty="0"/>
              <a:t>If the Debt to EBITDA is 4 and EBITDA is 175. The 175 is easily enough to repay the debt over 20 years. 20 x 175 = 3,500.</a:t>
            </a:r>
          </a:p>
        </p:txBody>
      </p:sp>
    </p:spTree>
    <p:extLst>
      <p:ext uri="{BB962C8B-B14F-4D97-AF65-F5344CB8AC3E}">
        <p14:creationId xmlns:p14="http://schemas.microsoft.com/office/powerpoint/2010/main" val="50619145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of EBITDA in Credit Analysis</a:t>
            </a:r>
          </a:p>
        </p:txBody>
      </p:sp>
      <p:sp>
        <p:nvSpPr>
          <p:cNvPr id="3" name="Content Placeholder 2"/>
          <p:cNvSpPr>
            <a:spLocks noGrp="1"/>
          </p:cNvSpPr>
          <p:nvPr>
            <p:ph idx="1"/>
          </p:nvPr>
        </p:nvSpPr>
        <p:spPr/>
        <p:txBody>
          <a:bodyPr/>
          <a:lstStyle/>
          <a:p>
            <a:pPr lvl="1" eaLnBrk="0" latinLnBrk="0" hangingPunct="0"/>
            <a:r>
              <a:rPr lang="en-GB" dirty="0"/>
              <a:t>Assessment of EBITDA in Different Analyses</a:t>
            </a:r>
            <a:endParaRPr lang="en-US" dirty="0"/>
          </a:p>
          <a:p>
            <a:pPr lvl="2" eaLnBrk="0" latinLnBrk="0" hangingPunct="0"/>
            <a:r>
              <a:rPr lang="en-GB" dirty="0"/>
              <a:t>Sufficient to Repay all Debt in Project Finance Analysis</a:t>
            </a:r>
            <a:endParaRPr lang="en-US" dirty="0"/>
          </a:p>
          <a:p>
            <a:pPr lvl="2" eaLnBrk="0" latinLnBrk="0" hangingPunct="0"/>
            <a:r>
              <a:rPr lang="en-GB" dirty="0"/>
              <a:t>Sufficient to Generate Financial Ratios for Refinance in Corporate Analysis</a:t>
            </a:r>
            <a:endParaRPr lang="en-US" dirty="0"/>
          </a:p>
          <a:p>
            <a:pPr lvl="2" eaLnBrk="0" latinLnBrk="0" hangingPunct="0"/>
            <a:r>
              <a:rPr lang="en-GB" dirty="0"/>
              <a:t>Sufficient to Limit Draws from Revolver in Acquisition Analysis</a:t>
            </a:r>
            <a:endParaRPr lang="en-US" dirty="0"/>
          </a:p>
          <a:p>
            <a:pPr lvl="1" eaLnBrk="0" latinLnBrk="0" hangingPunct="0"/>
            <a:r>
              <a:rPr lang="en-GB" dirty="0"/>
              <a:t>EBITDA Break-even</a:t>
            </a:r>
            <a:endParaRPr lang="en-US" dirty="0"/>
          </a:p>
          <a:p>
            <a:pPr lvl="2" eaLnBrk="0" latinLnBrk="0" hangingPunct="0"/>
            <a:r>
              <a:rPr lang="en-GB" dirty="0"/>
              <a:t>Potential Reductions in EBITDA</a:t>
            </a:r>
          </a:p>
          <a:p>
            <a:pPr lvl="2" eaLnBrk="0" latinLnBrk="0" hangingPunct="0"/>
            <a:r>
              <a:rPr lang="en-GB" dirty="0"/>
              <a:t>Probability of Default </a:t>
            </a:r>
            <a:endParaRPr lang="en-US" dirty="0"/>
          </a:p>
          <a:p>
            <a:pPr lvl="2" eaLnBrk="0" latinLnBrk="0" hangingPunct="0"/>
            <a:r>
              <a:rPr lang="en-GB" dirty="0"/>
              <a:t>Loss on Debt</a:t>
            </a:r>
            <a:endParaRPr lang="en-US" dirty="0"/>
          </a:p>
        </p:txBody>
      </p:sp>
    </p:spTree>
    <p:extLst>
      <p:ext uri="{BB962C8B-B14F-4D97-AF65-F5344CB8AC3E}">
        <p14:creationId xmlns:p14="http://schemas.microsoft.com/office/powerpoint/2010/main" val="255299436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GB" dirty="0"/>
              <a:t>Summary of why EBITDA is Used in Credit Analysis and Valuation</a:t>
            </a:r>
          </a:p>
        </p:txBody>
      </p:sp>
      <p:sp>
        <p:nvSpPr>
          <p:cNvPr id="3" name="Content Placeholder 2"/>
          <p:cNvSpPr>
            <a:spLocks noGrp="1"/>
          </p:cNvSpPr>
          <p:nvPr>
            <p:ph idx="1"/>
          </p:nvPr>
        </p:nvSpPr>
        <p:spPr>
          <a:xfrm>
            <a:off x="609599" y="1219768"/>
            <a:ext cx="8382001" cy="4369871"/>
          </a:xfrm>
        </p:spPr>
        <p:txBody>
          <a:bodyPr>
            <a:normAutofit fontScale="92500" lnSpcReduction="20000"/>
          </a:bodyPr>
          <a:lstStyle/>
          <a:p>
            <a:pPr marL="316531" lvl="1" indent="-316531" eaLnBrk="0" latinLnBrk="0" hangingPunct="0">
              <a:buFont typeface="Arial" pitchFamily="34" charset="0"/>
              <a:buChar char="•"/>
            </a:pPr>
            <a:r>
              <a:rPr lang="en-US" sz="2800" dirty="0"/>
              <a:t>EBITDA is useful because one way to think about the fundamental operations of a company is that it makes capital expenditures to generate EBITDA. EBITDA is before depreciation and before taxes and interest while capital expenditures is before financing from debt and equity. Therefore the EBITDA that is computed before depreciation, financing and taxes can be compared to capital expenditures so as to assess whether the strategy is working.</a:t>
            </a:r>
          </a:p>
          <a:p>
            <a:pPr marL="316531" lvl="1" indent="-316531" eaLnBrk="0" latinLnBrk="0" hangingPunct="0">
              <a:buFont typeface="Arial" pitchFamily="34" charset="0"/>
              <a:buChar char="•"/>
            </a:pPr>
            <a:r>
              <a:rPr lang="en-US" sz="2800" dirty="0"/>
              <a:t>EBITDA is good for assessing the ability to repay debt and interest expense because EBITDA is representative of cash flow before interest meaning EBITDA can be used to assess whether debt service (interest expense and debt repayments) can be repaid.</a:t>
            </a:r>
          </a:p>
          <a:p>
            <a:pPr latinLnBrk="0" hangingPunct="0"/>
            <a:endParaRPr lang="en-GB" dirty="0"/>
          </a:p>
        </p:txBody>
      </p:sp>
    </p:spTree>
    <p:extLst>
      <p:ext uri="{BB962C8B-B14F-4D97-AF65-F5344CB8AC3E}">
        <p14:creationId xmlns:p14="http://schemas.microsoft.com/office/powerpoint/2010/main" val="243541348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425EF8-323D-4792-8708-820B6BB7D006}"/>
              </a:ext>
            </a:extLst>
          </p:cNvPr>
          <p:cNvSpPr>
            <a:spLocks noGrp="1"/>
          </p:cNvSpPr>
          <p:nvPr>
            <p:ph type="title"/>
          </p:nvPr>
        </p:nvSpPr>
        <p:spPr/>
        <p:txBody>
          <a:bodyPr/>
          <a:lstStyle/>
          <a:p>
            <a:r>
              <a:rPr lang="en-029" dirty="0"/>
              <a:t>Short-term And Working Capital</a:t>
            </a:r>
            <a:br>
              <a:rPr lang="en-029" dirty="0"/>
            </a:br>
            <a:r>
              <a:rPr lang="en-029" dirty="0"/>
              <a:t>Credit Analysis</a:t>
            </a:r>
          </a:p>
        </p:txBody>
      </p:sp>
    </p:spTree>
    <p:extLst>
      <p:ext uri="{BB962C8B-B14F-4D97-AF65-F5344CB8AC3E}">
        <p14:creationId xmlns:p14="http://schemas.microsoft.com/office/powerpoint/2010/main" val="2973327587"/>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7" y="274956"/>
            <a:ext cx="8286808" cy="654032"/>
          </a:xfrm>
        </p:spPr>
        <p:txBody>
          <a:bodyPr/>
          <a:lstStyle/>
          <a:p>
            <a:r>
              <a:rPr lang="en-US" dirty="0"/>
              <a:t>Short-term Cash Flow Analysis and Liquidity</a:t>
            </a:r>
          </a:p>
        </p:txBody>
      </p:sp>
      <p:sp>
        <p:nvSpPr>
          <p:cNvPr id="3" name="Content Placeholder 2"/>
          <p:cNvSpPr>
            <a:spLocks noGrp="1"/>
          </p:cNvSpPr>
          <p:nvPr>
            <p:ph idx="1"/>
          </p:nvPr>
        </p:nvSpPr>
        <p:spPr/>
        <p:txBody>
          <a:bodyPr>
            <a:noAutofit/>
          </a:bodyPr>
          <a:lstStyle/>
          <a:p>
            <a:pPr lvl="0" latinLnBrk="0" hangingPunct="0"/>
            <a:r>
              <a:rPr lang="en-GB" sz="2000" dirty="0"/>
              <a:t>Seasonality versus trends in cash flows relative to current assets and current liabilities</a:t>
            </a:r>
            <a:endParaRPr lang="en-US" sz="2000" dirty="0"/>
          </a:p>
          <a:p>
            <a:pPr lvl="0" latinLnBrk="0" hangingPunct="0"/>
            <a:r>
              <a:rPr lang="en-GB" sz="2000" dirty="0"/>
              <a:t>Fixed and Variable Costs: how changes in revenues impact profit</a:t>
            </a:r>
            <a:endParaRPr lang="en-US" sz="2000" dirty="0"/>
          </a:p>
          <a:p>
            <a:pPr lvl="0" latinLnBrk="0" hangingPunct="0"/>
            <a:r>
              <a:rPr lang="en-GB" sz="2000" dirty="0"/>
              <a:t>Cash Flows and revolving credit facilities</a:t>
            </a:r>
            <a:endParaRPr lang="en-US" sz="2000" dirty="0"/>
          </a:p>
          <a:p>
            <a:pPr lvl="1" eaLnBrk="0" latinLnBrk="0" hangingPunct="0"/>
            <a:r>
              <a:rPr lang="en-GB" sz="2000" dirty="0"/>
              <a:t>Managing the working capital cycle Business cycles and businesses</a:t>
            </a:r>
            <a:endParaRPr lang="en-US" sz="2000" dirty="0"/>
          </a:p>
          <a:p>
            <a:pPr lvl="2" eaLnBrk="0" latinLnBrk="0" hangingPunct="0"/>
            <a:r>
              <a:rPr lang="en-GB" sz="2000" dirty="0"/>
              <a:t>Stocking </a:t>
            </a:r>
            <a:endParaRPr lang="en-US" sz="2000" dirty="0"/>
          </a:p>
          <a:p>
            <a:pPr lvl="2" eaLnBrk="0" latinLnBrk="0" hangingPunct="0"/>
            <a:r>
              <a:rPr lang="en-GB" sz="2000" dirty="0"/>
              <a:t>Selling </a:t>
            </a:r>
            <a:endParaRPr lang="en-US" sz="2000" dirty="0"/>
          </a:p>
          <a:p>
            <a:pPr lvl="2" eaLnBrk="0" latinLnBrk="0" hangingPunct="0"/>
            <a:r>
              <a:rPr lang="en-GB" sz="2000" dirty="0"/>
              <a:t>Destocking</a:t>
            </a:r>
            <a:endParaRPr lang="en-US" sz="2800" b="1" dirty="0"/>
          </a:p>
          <a:p>
            <a:pPr lvl="0" latinLnBrk="0" hangingPunct="0"/>
            <a:r>
              <a:rPr lang="en-GB" sz="2000" dirty="0"/>
              <a:t>Applying and evaluating the main ratios to understand and analyse</a:t>
            </a:r>
            <a:endParaRPr lang="en-US" sz="2000" dirty="0"/>
          </a:p>
          <a:p>
            <a:pPr lvl="1" eaLnBrk="0" latinLnBrk="0" hangingPunct="0"/>
            <a:r>
              <a:rPr lang="en-GB" sz="2000" dirty="0"/>
              <a:t>the Cash Conversion Cycle</a:t>
            </a:r>
            <a:endParaRPr lang="en-US" sz="2000" dirty="0"/>
          </a:p>
          <a:p>
            <a:pPr lvl="1" eaLnBrk="0" latinLnBrk="0" hangingPunct="0"/>
            <a:r>
              <a:rPr lang="en-GB" sz="2000" dirty="0"/>
              <a:t>the cash position of the business </a:t>
            </a:r>
            <a:endParaRPr lang="en-US" sz="2000" dirty="0"/>
          </a:p>
          <a:p>
            <a:pPr latinLnBrk="0" hangingPunct="0"/>
            <a:r>
              <a:rPr lang="en-GB" sz="2000" dirty="0"/>
              <a:t>the credit-worth of the business</a:t>
            </a:r>
            <a:endParaRPr lang="en-US" sz="2000" dirty="0"/>
          </a:p>
        </p:txBody>
      </p:sp>
    </p:spTree>
    <p:extLst>
      <p:ext uri="{BB962C8B-B14F-4D97-AF65-F5344CB8AC3E}">
        <p14:creationId xmlns:p14="http://schemas.microsoft.com/office/powerpoint/2010/main" val="217099735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93E112-0D6F-4DE1-AEFB-6ACB553D862F}"/>
              </a:ext>
            </a:extLst>
          </p:cNvPr>
          <p:cNvSpPr>
            <a:spLocks noGrp="1"/>
          </p:cNvSpPr>
          <p:nvPr>
            <p:ph type="title"/>
          </p:nvPr>
        </p:nvSpPr>
        <p:spPr>
          <a:xfrm>
            <a:off x="475707" y="4892358"/>
            <a:ext cx="2824704" cy="1325563"/>
          </a:xfrm>
        </p:spPr>
        <p:txBody>
          <a:bodyPr vert="horz" lIns="91440" tIns="45720" rIns="91440" bIns="45720" rtlCol="0" anchor="ctr">
            <a:normAutofit/>
          </a:bodyPr>
          <a:lstStyle/>
          <a:p>
            <a:pPr algn="r"/>
            <a:r>
              <a:rPr lang="en-US" sz="2100" kern="1200" dirty="0">
                <a:solidFill>
                  <a:schemeClr val="bg1"/>
                </a:solidFill>
                <a:latin typeface="+mj-lt"/>
                <a:ea typeface="+mj-ea"/>
                <a:cs typeface="+mj-cs"/>
              </a:rPr>
              <a:t>Example of Indices</a:t>
            </a:r>
          </a:p>
        </p:txBody>
      </p:sp>
      <p:pic>
        <p:nvPicPr>
          <p:cNvPr id="5" name="Picture 4" descr="A screenshot of a social media post&#10;&#10;Description generated with very high confidence">
            <a:extLst>
              <a:ext uri="{FF2B5EF4-FFF2-40B4-BE49-F238E27FC236}">
                <a16:creationId xmlns:a16="http://schemas.microsoft.com/office/drawing/2014/main" id="{323BF2BE-6922-468F-9629-3CE1F7602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99" y="800945"/>
            <a:ext cx="7810047" cy="2987343"/>
          </a:xfrm>
          <a:prstGeom prst="rect">
            <a:avLst/>
          </a:prstGeom>
        </p:spPr>
      </p:pic>
      <p:sp>
        <p:nvSpPr>
          <p:cNvPr id="4" name="Content Placeholder 3">
            <a:extLst>
              <a:ext uri="{FF2B5EF4-FFF2-40B4-BE49-F238E27FC236}">
                <a16:creationId xmlns:a16="http://schemas.microsoft.com/office/drawing/2014/main" id="{2ED6DD3B-F0D3-4B3B-876F-383B87077C3E}"/>
              </a:ext>
            </a:extLst>
          </p:cNvPr>
          <p:cNvSpPr>
            <a:spLocks noGrp="1"/>
          </p:cNvSpPr>
          <p:nvPr>
            <p:ph idx="1"/>
          </p:nvPr>
        </p:nvSpPr>
        <p:spPr>
          <a:xfrm>
            <a:off x="3659088" y="4824249"/>
            <a:ext cx="5004852" cy="1461780"/>
          </a:xfrm>
        </p:spPr>
        <p:txBody>
          <a:bodyPr vert="horz" lIns="91440" tIns="45720" rIns="91440" bIns="45720" rtlCol="0" anchor="ctr">
            <a:normAutofit/>
          </a:bodyPr>
          <a:lstStyle/>
          <a:p>
            <a:r>
              <a:rPr lang="en-US" sz="1600" dirty="0">
                <a:solidFill>
                  <a:schemeClr val="bg1"/>
                </a:solidFill>
                <a:latin typeface="+mn-lt"/>
                <a:cs typeface="+mn-cs"/>
              </a:rPr>
              <a:t>S&amp;P Index since 1950 is base.  </a:t>
            </a:r>
          </a:p>
          <a:p>
            <a:r>
              <a:rPr lang="en-US" sz="1600" dirty="0">
                <a:solidFill>
                  <a:schemeClr val="bg1"/>
                </a:solidFill>
                <a:latin typeface="+mn-lt"/>
                <a:cs typeface="+mn-cs"/>
              </a:rPr>
              <a:t>IRR is final value (149.5) divided by initial value (1.0), raised to years – 1 (67.8 years).</a:t>
            </a:r>
          </a:p>
          <a:p>
            <a:r>
              <a:rPr lang="en-US" sz="1600" dirty="0">
                <a:solidFill>
                  <a:schemeClr val="bg1"/>
                </a:solidFill>
                <a:latin typeface="+mn-lt"/>
                <a:cs typeface="+mn-cs"/>
              </a:rPr>
              <a:t>Returns and volatility is affected by the time period.</a:t>
            </a:r>
          </a:p>
          <a:p>
            <a:endParaRPr lang="en-US" sz="1600" dirty="0">
              <a:solidFill>
                <a:schemeClr val="bg1"/>
              </a:solidFill>
              <a:latin typeface="+mn-lt"/>
              <a:cs typeface="+mn-cs"/>
            </a:endParaRPr>
          </a:p>
        </p:txBody>
      </p:sp>
    </p:spTree>
    <p:extLst>
      <p:ext uri="{BB962C8B-B14F-4D97-AF65-F5344CB8AC3E}">
        <p14:creationId xmlns:p14="http://schemas.microsoft.com/office/powerpoint/2010/main" val="2761946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ED0AE071-6093-44F4-B2FC-3F8FA036FAC1}"/>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Valuation and Return</a:t>
            </a:r>
          </a:p>
        </p:txBody>
      </p:sp>
      <p:sp>
        <p:nvSpPr>
          <p:cNvPr id="2" name="Content Placeholder 1">
            <a:extLst>
              <a:ext uri="{FF2B5EF4-FFF2-40B4-BE49-F238E27FC236}">
                <a16:creationId xmlns:a16="http://schemas.microsoft.com/office/drawing/2014/main" id="{3AF71111-2A8A-4DCE-91AE-8FDF7F4F2E57}"/>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a:latin typeface="+mn-lt"/>
                <a:cs typeface="+mn-cs"/>
              </a:rPr>
              <a:t>In project finance, you could not discuss the assessment of a project without considering the IRR or the growth rate that you realize on your investment.</a:t>
            </a:r>
          </a:p>
          <a:p>
            <a:r>
              <a:rPr lang="en-US" sz="2100">
                <a:latin typeface="+mn-lt"/>
                <a:cs typeface="+mn-cs"/>
              </a:rPr>
              <a:t>How could you consider any of the valuation issues without assessing the return you are generating</a:t>
            </a:r>
          </a:p>
          <a:p>
            <a:pPr lvl="1"/>
            <a:r>
              <a:rPr lang="en-US" sz="2100">
                <a:latin typeface="+mn-lt"/>
                <a:cs typeface="+mn-cs"/>
              </a:rPr>
              <a:t>If you are assuming a really high return in a competitive business I think you are crazy</a:t>
            </a:r>
          </a:p>
          <a:p>
            <a:pPr lvl="1"/>
            <a:r>
              <a:rPr lang="en-US" sz="2100">
                <a:latin typeface="+mn-lt"/>
                <a:cs typeface="+mn-cs"/>
              </a:rPr>
              <a:t>If you are assuming that you can buy a company that is already earning the highest return in the industry, you are naïve</a:t>
            </a:r>
          </a:p>
          <a:p>
            <a:endParaRPr lang="en-US" sz="2100">
              <a:latin typeface="+mn-lt"/>
              <a:cs typeface="+mn-cs"/>
            </a:endParaRPr>
          </a:p>
        </p:txBody>
      </p:sp>
    </p:spTree>
    <p:extLst>
      <p:ext uri="{BB962C8B-B14F-4D97-AF65-F5344CB8AC3E}">
        <p14:creationId xmlns:p14="http://schemas.microsoft.com/office/powerpoint/2010/main" val="3738528498"/>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B3403E-274D-45B7-A3CE-CB5BF4F27E92}"/>
              </a:ext>
            </a:extLst>
          </p:cNvPr>
          <p:cNvSpPr>
            <a:spLocks noGrp="1"/>
          </p:cNvSpPr>
          <p:nvPr>
            <p:ph idx="1"/>
          </p:nvPr>
        </p:nvSpPr>
        <p:spPr/>
        <p:txBody>
          <a:bodyPr/>
          <a:lstStyle/>
          <a:p>
            <a:r>
              <a:rPr lang="en-US" dirty="0"/>
              <a:t>This illustrates how you can compare different indices and adjust for exchange rates.</a:t>
            </a:r>
          </a:p>
          <a:p>
            <a:endParaRPr lang="en-US" dirty="0"/>
          </a:p>
        </p:txBody>
      </p:sp>
      <p:sp>
        <p:nvSpPr>
          <p:cNvPr id="3" name="Title 2">
            <a:extLst>
              <a:ext uri="{FF2B5EF4-FFF2-40B4-BE49-F238E27FC236}">
                <a16:creationId xmlns:a16="http://schemas.microsoft.com/office/drawing/2014/main" id="{7A2B7E2B-D7FB-428D-A70F-3B245C8724B7}"/>
              </a:ext>
            </a:extLst>
          </p:cNvPr>
          <p:cNvSpPr>
            <a:spLocks noGrp="1"/>
          </p:cNvSpPr>
          <p:nvPr>
            <p:ph type="title"/>
          </p:nvPr>
        </p:nvSpPr>
        <p:spPr/>
        <p:txBody>
          <a:bodyPr/>
          <a:lstStyle/>
          <a:p>
            <a:r>
              <a:rPr lang="en-US" dirty="0"/>
              <a:t>S&amp;P 500 and DAX</a:t>
            </a:r>
          </a:p>
        </p:txBody>
      </p:sp>
      <p:pic>
        <p:nvPicPr>
          <p:cNvPr id="5" name="Picture 4">
            <a:extLst>
              <a:ext uri="{FF2B5EF4-FFF2-40B4-BE49-F238E27FC236}">
                <a16:creationId xmlns:a16="http://schemas.microsoft.com/office/drawing/2014/main" id="{D4115530-7FBC-40EA-8F3A-E2EB570BF9FB}"/>
              </a:ext>
            </a:extLst>
          </p:cNvPr>
          <p:cNvPicPr>
            <a:picLocks noChangeAspect="1"/>
          </p:cNvPicPr>
          <p:nvPr/>
        </p:nvPicPr>
        <p:blipFill>
          <a:blip r:embed="rId2"/>
          <a:stretch>
            <a:fillRect/>
          </a:stretch>
        </p:blipFill>
        <p:spPr>
          <a:xfrm>
            <a:off x="243624" y="3163991"/>
            <a:ext cx="8287634" cy="2672694"/>
          </a:xfrm>
          <a:prstGeom prst="rect">
            <a:avLst/>
          </a:prstGeom>
        </p:spPr>
      </p:pic>
      <p:sp>
        <p:nvSpPr>
          <p:cNvPr id="2" name="TextBox 1">
            <a:extLst>
              <a:ext uri="{FF2B5EF4-FFF2-40B4-BE49-F238E27FC236}">
                <a16:creationId xmlns:a16="http://schemas.microsoft.com/office/drawing/2014/main" id="{28029B3B-A14C-4BD0-955C-9BD69ACE4064}"/>
              </a:ext>
            </a:extLst>
          </p:cNvPr>
          <p:cNvSpPr txBox="1"/>
          <p:nvPr/>
        </p:nvSpPr>
        <p:spPr>
          <a:xfrm>
            <a:off x="5352177" y="2432807"/>
            <a:ext cx="2625754" cy="646331"/>
          </a:xfrm>
          <a:prstGeom prst="rect">
            <a:avLst/>
          </a:prstGeom>
          <a:solidFill>
            <a:srgbClr val="FFFF00"/>
          </a:solidFill>
        </p:spPr>
        <p:txBody>
          <a:bodyPr wrap="square" rtlCol="0">
            <a:spAutoFit/>
          </a:bodyPr>
          <a:lstStyle/>
          <a:p>
            <a:r>
              <a:rPr lang="en-US" dirty="0"/>
              <a:t>Note the volatility and the Beta versus the IRR</a:t>
            </a:r>
          </a:p>
        </p:txBody>
      </p:sp>
      <p:cxnSp>
        <p:nvCxnSpPr>
          <p:cNvPr id="7" name="Straight Arrow Connector 6">
            <a:extLst>
              <a:ext uri="{FF2B5EF4-FFF2-40B4-BE49-F238E27FC236}">
                <a16:creationId xmlns:a16="http://schemas.microsoft.com/office/drawing/2014/main" id="{8AF11FA0-FE6F-4443-8F00-469FD8E5DB70}"/>
              </a:ext>
            </a:extLst>
          </p:cNvPr>
          <p:cNvCxnSpPr/>
          <p:nvPr/>
        </p:nvCxnSpPr>
        <p:spPr>
          <a:xfrm flipH="1">
            <a:off x="3934437" y="2634143"/>
            <a:ext cx="1073791" cy="864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686631"/>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C4FC6B-E085-48F8-9C2C-501F8F1AC102}"/>
              </a:ext>
            </a:extLst>
          </p:cNvPr>
          <p:cNvSpPr>
            <a:spLocks noGrp="1"/>
          </p:cNvSpPr>
          <p:nvPr>
            <p:ph idx="1"/>
          </p:nvPr>
        </p:nvSpPr>
        <p:spPr>
          <a:xfrm>
            <a:off x="628650" y="1279970"/>
            <a:ext cx="7902608" cy="4913771"/>
          </a:xfrm>
        </p:spPr>
        <p:txBody>
          <a:bodyPr/>
          <a:lstStyle/>
          <a:p>
            <a:r>
              <a:rPr lang="en-US" dirty="0"/>
              <a:t>As shown in the graph, the stocks of the telecoms were more variable.</a:t>
            </a:r>
          </a:p>
          <a:p>
            <a:endParaRPr lang="en-US" dirty="0"/>
          </a:p>
        </p:txBody>
      </p:sp>
      <p:sp>
        <p:nvSpPr>
          <p:cNvPr id="3" name="Title 2">
            <a:extLst>
              <a:ext uri="{FF2B5EF4-FFF2-40B4-BE49-F238E27FC236}">
                <a16:creationId xmlns:a16="http://schemas.microsoft.com/office/drawing/2014/main" id="{A1A57481-E394-48CD-8689-EA48FD6F996D}"/>
              </a:ext>
            </a:extLst>
          </p:cNvPr>
          <p:cNvSpPr>
            <a:spLocks noGrp="1"/>
          </p:cNvSpPr>
          <p:nvPr>
            <p:ph type="title"/>
          </p:nvPr>
        </p:nvSpPr>
        <p:spPr/>
        <p:txBody>
          <a:bodyPr/>
          <a:lstStyle/>
          <a:p>
            <a:r>
              <a:rPr lang="en-US" dirty="0"/>
              <a:t>Telecom’s and the Dot.com Bubble</a:t>
            </a:r>
          </a:p>
        </p:txBody>
      </p:sp>
      <p:pic>
        <p:nvPicPr>
          <p:cNvPr id="5" name="Picture 4">
            <a:extLst>
              <a:ext uri="{FF2B5EF4-FFF2-40B4-BE49-F238E27FC236}">
                <a16:creationId xmlns:a16="http://schemas.microsoft.com/office/drawing/2014/main" id="{35659522-1EC8-4F70-89D5-D03490A31DA2}"/>
              </a:ext>
            </a:extLst>
          </p:cNvPr>
          <p:cNvPicPr>
            <a:picLocks noChangeAspect="1"/>
          </p:cNvPicPr>
          <p:nvPr/>
        </p:nvPicPr>
        <p:blipFill>
          <a:blip r:embed="rId2"/>
          <a:stretch>
            <a:fillRect/>
          </a:stretch>
        </p:blipFill>
        <p:spPr>
          <a:xfrm>
            <a:off x="7954" y="2791555"/>
            <a:ext cx="9144000" cy="2783177"/>
          </a:xfrm>
          <a:prstGeom prst="rect">
            <a:avLst/>
          </a:prstGeom>
        </p:spPr>
      </p:pic>
    </p:spTree>
    <p:extLst>
      <p:ext uri="{BB962C8B-B14F-4D97-AF65-F5344CB8AC3E}">
        <p14:creationId xmlns:p14="http://schemas.microsoft.com/office/powerpoint/2010/main" val="162929785"/>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2385FE-9E1A-471D-98A7-73CDCB9ED25A}"/>
              </a:ext>
            </a:extLst>
          </p:cNvPr>
          <p:cNvSpPr>
            <a:spLocks noGrp="1"/>
          </p:cNvSpPr>
          <p:nvPr>
            <p:ph idx="1"/>
          </p:nvPr>
        </p:nvSpPr>
        <p:spPr/>
        <p:txBody>
          <a:bodyPr>
            <a:normAutofit fontScale="92500" lnSpcReduction="20000"/>
          </a:bodyPr>
          <a:lstStyle/>
          <a:p>
            <a:r>
              <a:rPr lang="en-US" dirty="0"/>
              <a:t>Can stocks out-grow the overall economy in the long-run.  </a:t>
            </a:r>
          </a:p>
          <a:p>
            <a:pPr lvl="1"/>
            <a:r>
              <a:rPr lang="en-US" dirty="0"/>
              <a:t>Eventually, stocks should reflect corporate profits.</a:t>
            </a:r>
          </a:p>
          <a:p>
            <a:pPr lvl="1"/>
            <a:r>
              <a:rPr lang="en-US" dirty="0"/>
              <a:t>Corporate profits should reflect overall economic growth, otherwise there will be nothing but corporate profits – nothing for anybody who does not own corporations</a:t>
            </a:r>
          </a:p>
          <a:p>
            <a:r>
              <a:rPr lang="en-US" dirty="0"/>
              <a:t>What has been the return on stocks (with dividend re-investment) relative overall economic growth.</a:t>
            </a:r>
          </a:p>
          <a:p>
            <a:r>
              <a:rPr lang="en-US" dirty="0"/>
              <a:t>If stocks do not grow faster than the economy, then investors are not compensated for taking risk.</a:t>
            </a:r>
          </a:p>
          <a:p>
            <a:endParaRPr lang="en-US" dirty="0"/>
          </a:p>
        </p:txBody>
      </p:sp>
      <p:sp>
        <p:nvSpPr>
          <p:cNvPr id="3" name="Title 2">
            <a:extLst>
              <a:ext uri="{FF2B5EF4-FFF2-40B4-BE49-F238E27FC236}">
                <a16:creationId xmlns:a16="http://schemas.microsoft.com/office/drawing/2014/main" id="{A95E8AF4-9CEB-4AAA-87C9-D7DF3367924C}"/>
              </a:ext>
            </a:extLst>
          </p:cNvPr>
          <p:cNvSpPr>
            <a:spLocks noGrp="1"/>
          </p:cNvSpPr>
          <p:nvPr>
            <p:ph type="title"/>
          </p:nvPr>
        </p:nvSpPr>
        <p:spPr/>
        <p:txBody>
          <a:bodyPr>
            <a:normAutofit fontScale="90000"/>
          </a:bodyPr>
          <a:lstStyle/>
          <a:p>
            <a:r>
              <a:rPr lang="en-US" dirty="0"/>
              <a:t>Fundamental Economic Question of Economic Growth and Stock Value Growth</a:t>
            </a:r>
          </a:p>
        </p:txBody>
      </p:sp>
    </p:spTree>
    <p:extLst>
      <p:ext uri="{BB962C8B-B14F-4D97-AF65-F5344CB8AC3E}">
        <p14:creationId xmlns:p14="http://schemas.microsoft.com/office/powerpoint/2010/main" val="2603930365"/>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C2452-BEC1-4DC4-9CB8-878C9D36F9BA}"/>
              </a:ext>
            </a:extLst>
          </p:cNvPr>
          <p:cNvSpPr>
            <a:spLocks noGrp="1"/>
          </p:cNvSpPr>
          <p:nvPr>
            <p:ph idx="1"/>
          </p:nvPr>
        </p:nvSpPr>
        <p:spPr>
          <a:xfrm>
            <a:off x="4129547" y="147484"/>
            <a:ext cx="4886633" cy="6488412"/>
          </a:xfrm>
        </p:spPr>
        <p:txBody>
          <a:bodyPr vert="horz" lIns="91440" tIns="45720" rIns="91440" bIns="45720" rtlCol="0" anchor="ctr">
            <a:normAutofit/>
          </a:bodyPr>
          <a:lstStyle/>
          <a:p>
            <a:r>
              <a:rPr lang="en-US" sz="2800" dirty="0">
                <a:latin typeface="+mn-lt"/>
                <a:cs typeface="+mn-cs"/>
              </a:rPr>
              <a:t>Demonstrates reasonable return expectations over the long term from M&amp;A.</a:t>
            </a:r>
          </a:p>
          <a:p>
            <a:r>
              <a:rPr lang="en-US" sz="2800" dirty="0">
                <a:latin typeface="+mn-lt"/>
                <a:cs typeface="+mn-cs"/>
              </a:rPr>
              <a:t>Stock prices are the subject of Football Field diagrams and valuation.</a:t>
            </a:r>
          </a:p>
          <a:p>
            <a:r>
              <a:rPr lang="en-US" sz="2800" dirty="0">
                <a:latin typeface="+mn-lt"/>
                <a:cs typeface="+mn-cs"/>
              </a:rPr>
              <a:t>Compare stock returns with growth in corporate profits to introduce multiples.</a:t>
            </a:r>
          </a:p>
          <a:p>
            <a:r>
              <a:rPr lang="en-US" sz="2800" dirty="0">
                <a:latin typeface="+mn-lt"/>
                <a:cs typeface="+mn-cs"/>
              </a:rPr>
              <a:t>Evaluate traditional measures of risk for different industries.</a:t>
            </a:r>
          </a:p>
          <a:p>
            <a:r>
              <a:rPr lang="en-US" sz="2800" dirty="0">
                <a:latin typeface="+mn-lt"/>
                <a:cs typeface="+mn-cs"/>
              </a:rPr>
              <a:t>Note: There are no real answers here – it is mainly background</a:t>
            </a:r>
          </a:p>
        </p:txBody>
      </p:sp>
      <p:sp>
        <p:nvSpPr>
          <p:cNvPr id="3" name="Title 2">
            <a:extLst>
              <a:ext uri="{FF2B5EF4-FFF2-40B4-BE49-F238E27FC236}">
                <a16:creationId xmlns:a16="http://schemas.microsoft.com/office/drawing/2014/main" id="{684201AC-21CC-46FE-A1FA-0A3B1DE6CB73}"/>
              </a:ext>
            </a:extLst>
          </p:cNvPr>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vert="horz" lIns="91440" tIns="45720" rIns="91440" bIns="45720" rtlCol="0" anchor="ctr">
            <a:noAutofit/>
          </a:bodyPr>
          <a:lstStyle/>
          <a:p>
            <a:r>
              <a:rPr lang="en-US" sz="3600" kern="1200" dirty="0">
                <a:latin typeface="+mj-lt"/>
                <a:ea typeface="+mj-ea"/>
                <a:cs typeface="+mj-cs"/>
              </a:rPr>
              <a:t>Why Start with Introduction to Stock Prices</a:t>
            </a:r>
          </a:p>
        </p:txBody>
      </p:sp>
    </p:spTree>
    <p:extLst>
      <p:ext uri="{BB962C8B-B14F-4D97-AF65-F5344CB8AC3E}">
        <p14:creationId xmlns:p14="http://schemas.microsoft.com/office/powerpoint/2010/main" val="4226384089"/>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B148C5-98B9-4E35-AC39-1C740E226F62}"/>
              </a:ext>
            </a:extLst>
          </p:cNvPr>
          <p:cNvSpPr>
            <a:spLocks noGrp="1"/>
          </p:cNvSpPr>
          <p:nvPr>
            <p:ph idx="1"/>
          </p:nvPr>
        </p:nvSpPr>
        <p:spPr>
          <a:xfrm>
            <a:off x="157073" y="1263192"/>
            <a:ext cx="8416475" cy="1144448"/>
          </a:xfrm>
        </p:spPr>
        <p:txBody>
          <a:bodyPr>
            <a:normAutofit fontScale="92500" lnSpcReduction="20000"/>
          </a:bodyPr>
          <a:lstStyle/>
          <a:p>
            <a:r>
              <a:rPr lang="en-US" dirty="0"/>
              <a:t>Note the volatility in corporate profits and the increase after the financial crisis. This has implications for the P/E ratio.</a:t>
            </a:r>
          </a:p>
          <a:p>
            <a:endParaRPr lang="en-US" dirty="0"/>
          </a:p>
          <a:p>
            <a:endParaRPr lang="en-US" dirty="0"/>
          </a:p>
        </p:txBody>
      </p:sp>
      <p:sp>
        <p:nvSpPr>
          <p:cNvPr id="3" name="Title 2">
            <a:extLst>
              <a:ext uri="{FF2B5EF4-FFF2-40B4-BE49-F238E27FC236}">
                <a16:creationId xmlns:a16="http://schemas.microsoft.com/office/drawing/2014/main" id="{387B95FF-6627-4E8C-BBA0-EE16B974686D}"/>
              </a:ext>
            </a:extLst>
          </p:cNvPr>
          <p:cNvSpPr>
            <a:spLocks noGrp="1"/>
          </p:cNvSpPr>
          <p:nvPr>
            <p:ph type="title"/>
          </p:nvPr>
        </p:nvSpPr>
        <p:spPr/>
        <p:txBody>
          <a:bodyPr>
            <a:normAutofit fontScale="90000"/>
          </a:bodyPr>
          <a:lstStyle/>
          <a:p>
            <a:r>
              <a:rPr lang="en-US" dirty="0"/>
              <a:t>Long-term Review of Corporate Profits and Stock Prices</a:t>
            </a:r>
          </a:p>
        </p:txBody>
      </p:sp>
      <p:pic>
        <p:nvPicPr>
          <p:cNvPr id="5" name="Picture 4">
            <a:extLst>
              <a:ext uri="{FF2B5EF4-FFF2-40B4-BE49-F238E27FC236}">
                <a16:creationId xmlns:a16="http://schemas.microsoft.com/office/drawing/2014/main" id="{083C7F84-7F73-410A-A76B-5A9C7B8048ED}"/>
              </a:ext>
            </a:extLst>
          </p:cNvPr>
          <p:cNvPicPr>
            <a:picLocks noChangeAspect="1"/>
          </p:cNvPicPr>
          <p:nvPr/>
        </p:nvPicPr>
        <p:blipFill>
          <a:blip r:embed="rId2"/>
          <a:stretch>
            <a:fillRect/>
          </a:stretch>
        </p:blipFill>
        <p:spPr>
          <a:xfrm>
            <a:off x="157074" y="2615029"/>
            <a:ext cx="8989436" cy="4176983"/>
          </a:xfrm>
          <a:prstGeom prst="rect">
            <a:avLst/>
          </a:prstGeom>
        </p:spPr>
      </p:pic>
      <p:sp>
        <p:nvSpPr>
          <p:cNvPr id="6" name="TextBox 5">
            <a:extLst>
              <a:ext uri="{FF2B5EF4-FFF2-40B4-BE49-F238E27FC236}">
                <a16:creationId xmlns:a16="http://schemas.microsoft.com/office/drawing/2014/main" id="{F2EEA562-5B95-4F5B-AB5A-85E60F4E3A8F}"/>
              </a:ext>
            </a:extLst>
          </p:cNvPr>
          <p:cNvSpPr txBox="1"/>
          <p:nvPr/>
        </p:nvSpPr>
        <p:spPr>
          <a:xfrm>
            <a:off x="5914239" y="2223082"/>
            <a:ext cx="2466363" cy="646331"/>
          </a:xfrm>
          <a:prstGeom prst="rect">
            <a:avLst/>
          </a:prstGeom>
          <a:solidFill>
            <a:srgbClr val="FFFF00"/>
          </a:solidFill>
        </p:spPr>
        <p:txBody>
          <a:bodyPr wrap="square" rtlCol="0">
            <a:spAutoFit/>
          </a:bodyPr>
          <a:lstStyle/>
          <a:p>
            <a:r>
              <a:rPr lang="en-US" dirty="0"/>
              <a:t>Profits are a quarterly series</a:t>
            </a:r>
          </a:p>
        </p:txBody>
      </p:sp>
    </p:spTree>
    <p:extLst>
      <p:ext uri="{BB962C8B-B14F-4D97-AF65-F5344CB8AC3E}">
        <p14:creationId xmlns:p14="http://schemas.microsoft.com/office/powerpoint/2010/main" val="2455620671"/>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7BBE7B-364D-4B9D-BD23-F91EF190B137}"/>
              </a:ext>
            </a:extLst>
          </p:cNvPr>
          <p:cNvSpPr>
            <a:spLocks noGrp="1"/>
          </p:cNvSpPr>
          <p:nvPr>
            <p:ph idx="1"/>
          </p:nvPr>
        </p:nvSpPr>
        <p:spPr/>
        <p:txBody>
          <a:bodyPr/>
          <a:lstStyle/>
          <a:p>
            <a:r>
              <a:rPr lang="en-US" dirty="0"/>
              <a:t>If you start from 2010, it looks like there is a big increase stock prices relative to corporate profits.</a:t>
            </a:r>
          </a:p>
          <a:p>
            <a:endParaRPr lang="en-US" dirty="0"/>
          </a:p>
        </p:txBody>
      </p:sp>
      <p:sp>
        <p:nvSpPr>
          <p:cNvPr id="3" name="Title 2">
            <a:extLst>
              <a:ext uri="{FF2B5EF4-FFF2-40B4-BE49-F238E27FC236}">
                <a16:creationId xmlns:a16="http://schemas.microsoft.com/office/drawing/2014/main" id="{4E3A0904-6FED-431C-8C58-25AC226F0F6B}"/>
              </a:ext>
            </a:extLst>
          </p:cNvPr>
          <p:cNvSpPr>
            <a:spLocks noGrp="1"/>
          </p:cNvSpPr>
          <p:nvPr>
            <p:ph type="title"/>
          </p:nvPr>
        </p:nvSpPr>
        <p:spPr/>
        <p:txBody>
          <a:bodyPr>
            <a:normAutofit fontScale="90000"/>
          </a:bodyPr>
          <a:lstStyle/>
          <a:p>
            <a:r>
              <a:rPr lang="en-US" dirty="0"/>
              <a:t>Again, this Type of Analysis Depends on the Start Point for the Analysis</a:t>
            </a:r>
          </a:p>
        </p:txBody>
      </p:sp>
      <p:pic>
        <p:nvPicPr>
          <p:cNvPr id="5" name="Picture 4">
            <a:extLst>
              <a:ext uri="{FF2B5EF4-FFF2-40B4-BE49-F238E27FC236}">
                <a16:creationId xmlns:a16="http://schemas.microsoft.com/office/drawing/2014/main" id="{BE81D114-67BD-4F0A-BA02-49D30E6294B1}"/>
              </a:ext>
            </a:extLst>
          </p:cNvPr>
          <p:cNvPicPr>
            <a:picLocks noChangeAspect="1"/>
          </p:cNvPicPr>
          <p:nvPr/>
        </p:nvPicPr>
        <p:blipFill>
          <a:blip r:embed="rId2"/>
          <a:stretch>
            <a:fillRect/>
          </a:stretch>
        </p:blipFill>
        <p:spPr>
          <a:xfrm>
            <a:off x="209725" y="2782579"/>
            <a:ext cx="8514826" cy="3986672"/>
          </a:xfrm>
          <a:prstGeom prst="rect">
            <a:avLst/>
          </a:prstGeom>
        </p:spPr>
      </p:pic>
    </p:spTree>
    <p:extLst>
      <p:ext uri="{BB962C8B-B14F-4D97-AF65-F5344CB8AC3E}">
        <p14:creationId xmlns:p14="http://schemas.microsoft.com/office/powerpoint/2010/main" val="1746591483"/>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EE967D-1493-4481-9FF4-5E545B83D9D0}"/>
              </a:ext>
            </a:extLst>
          </p:cNvPr>
          <p:cNvSpPr>
            <a:spLocks noGrp="1"/>
          </p:cNvSpPr>
          <p:nvPr>
            <p:ph idx="1"/>
          </p:nvPr>
        </p:nvSpPr>
        <p:spPr>
          <a:xfrm>
            <a:off x="209725" y="1233182"/>
            <a:ext cx="8665827" cy="1182847"/>
          </a:xfrm>
        </p:spPr>
        <p:txBody>
          <a:bodyPr>
            <a:normAutofit fontScale="92500" lnSpcReduction="20000"/>
          </a:bodyPr>
          <a:lstStyle/>
          <a:p>
            <a:r>
              <a:rPr lang="en-US" dirty="0"/>
              <a:t>Raises questions of whether the level of corporate profits can continue to grow faster than GDP. This has implications about long-term growth.</a:t>
            </a:r>
          </a:p>
          <a:p>
            <a:endParaRPr lang="en-US" dirty="0"/>
          </a:p>
        </p:txBody>
      </p:sp>
      <p:sp>
        <p:nvSpPr>
          <p:cNvPr id="3" name="Title 2">
            <a:extLst>
              <a:ext uri="{FF2B5EF4-FFF2-40B4-BE49-F238E27FC236}">
                <a16:creationId xmlns:a16="http://schemas.microsoft.com/office/drawing/2014/main" id="{835792FD-6811-45A7-9B97-18A87BCF63BB}"/>
              </a:ext>
            </a:extLst>
          </p:cNvPr>
          <p:cNvSpPr>
            <a:spLocks noGrp="1"/>
          </p:cNvSpPr>
          <p:nvPr>
            <p:ph type="title"/>
          </p:nvPr>
        </p:nvSpPr>
        <p:spPr/>
        <p:txBody>
          <a:bodyPr/>
          <a:lstStyle/>
          <a:p>
            <a:r>
              <a:rPr lang="en-US" dirty="0"/>
              <a:t>Compare the Corporate Profits with GDP</a:t>
            </a:r>
          </a:p>
        </p:txBody>
      </p:sp>
      <p:pic>
        <p:nvPicPr>
          <p:cNvPr id="5" name="Picture 4">
            <a:extLst>
              <a:ext uri="{FF2B5EF4-FFF2-40B4-BE49-F238E27FC236}">
                <a16:creationId xmlns:a16="http://schemas.microsoft.com/office/drawing/2014/main" id="{F4A8B1AD-A676-4DCE-A1E6-472055016F82}"/>
              </a:ext>
            </a:extLst>
          </p:cNvPr>
          <p:cNvPicPr>
            <a:picLocks noChangeAspect="1"/>
          </p:cNvPicPr>
          <p:nvPr/>
        </p:nvPicPr>
        <p:blipFill>
          <a:blip r:embed="rId2"/>
          <a:stretch>
            <a:fillRect/>
          </a:stretch>
        </p:blipFill>
        <p:spPr>
          <a:xfrm>
            <a:off x="116209" y="2818701"/>
            <a:ext cx="8549618" cy="3944405"/>
          </a:xfrm>
          <a:prstGeom prst="rect">
            <a:avLst/>
          </a:prstGeom>
        </p:spPr>
      </p:pic>
    </p:spTree>
    <p:extLst>
      <p:ext uri="{BB962C8B-B14F-4D97-AF65-F5344CB8AC3E}">
        <p14:creationId xmlns:p14="http://schemas.microsoft.com/office/powerpoint/2010/main" val="3268157010"/>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655803-3992-4C8C-9EA5-5B64F6E1C7CE}"/>
              </a:ext>
            </a:extLst>
          </p:cNvPr>
          <p:cNvSpPr>
            <a:spLocks noGrp="1"/>
          </p:cNvSpPr>
          <p:nvPr>
            <p:ph idx="1"/>
          </p:nvPr>
        </p:nvSpPr>
        <p:spPr/>
        <p:txBody>
          <a:bodyPr/>
          <a:lstStyle/>
          <a:p>
            <a:r>
              <a:rPr lang="en-US" dirty="0"/>
              <a:t>Recently, the corporate profits have not grown faster than GDP.</a:t>
            </a:r>
          </a:p>
          <a:p>
            <a:endParaRPr lang="en-US" dirty="0"/>
          </a:p>
        </p:txBody>
      </p:sp>
      <p:sp>
        <p:nvSpPr>
          <p:cNvPr id="3" name="Title 2">
            <a:extLst>
              <a:ext uri="{FF2B5EF4-FFF2-40B4-BE49-F238E27FC236}">
                <a16:creationId xmlns:a16="http://schemas.microsoft.com/office/drawing/2014/main" id="{3672D41D-2CD0-4A9F-9502-8E2716BFFA5D}"/>
              </a:ext>
            </a:extLst>
          </p:cNvPr>
          <p:cNvSpPr>
            <a:spLocks noGrp="1"/>
          </p:cNvSpPr>
          <p:nvPr>
            <p:ph type="title"/>
          </p:nvPr>
        </p:nvSpPr>
        <p:spPr/>
        <p:txBody>
          <a:bodyPr/>
          <a:lstStyle/>
          <a:p>
            <a:r>
              <a:rPr lang="en-US" dirty="0"/>
              <a:t>Again, Look at More Recent Trends</a:t>
            </a:r>
          </a:p>
        </p:txBody>
      </p:sp>
      <p:pic>
        <p:nvPicPr>
          <p:cNvPr id="6" name="Picture 5">
            <a:extLst>
              <a:ext uri="{FF2B5EF4-FFF2-40B4-BE49-F238E27FC236}">
                <a16:creationId xmlns:a16="http://schemas.microsoft.com/office/drawing/2014/main" id="{A1A4449C-3BA2-4CD0-9D2E-2987039F41F4}"/>
              </a:ext>
            </a:extLst>
          </p:cNvPr>
          <p:cNvPicPr>
            <a:picLocks noChangeAspect="1"/>
          </p:cNvPicPr>
          <p:nvPr/>
        </p:nvPicPr>
        <p:blipFill>
          <a:blip r:embed="rId2"/>
          <a:stretch>
            <a:fillRect/>
          </a:stretch>
        </p:blipFill>
        <p:spPr>
          <a:xfrm>
            <a:off x="117446" y="2764424"/>
            <a:ext cx="8774884" cy="4027588"/>
          </a:xfrm>
          <a:prstGeom prst="rect">
            <a:avLst/>
          </a:prstGeom>
        </p:spPr>
      </p:pic>
    </p:spTree>
    <p:extLst>
      <p:ext uri="{BB962C8B-B14F-4D97-AF65-F5344CB8AC3E}">
        <p14:creationId xmlns:p14="http://schemas.microsoft.com/office/powerpoint/2010/main" val="3667666112"/>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C15B7A-476E-4A00-A603-93AA6A64FBC9}"/>
              </a:ext>
            </a:extLst>
          </p:cNvPr>
          <p:cNvSpPr>
            <a:spLocks noGrp="1"/>
          </p:cNvSpPr>
          <p:nvPr>
            <p:ph idx="1"/>
          </p:nvPr>
        </p:nvSpPr>
        <p:spPr>
          <a:xfrm>
            <a:off x="628650" y="1263192"/>
            <a:ext cx="7839489" cy="1281225"/>
          </a:xfrm>
        </p:spPr>
        <p:txBody>
          <a:bodyPr>
            <a:normAutofit lnSpcReduction="10000"/>
          </a:bodyPr>
          <a:lstStyle/>
          <a:p>
            <a:r>
              <a:rPr lang="en-US" dirty="0"/>
              <a:t>Note the recent increase in stock prices relative to national income and even corporate profits. Different starting points.</a:t>
            </a:r>
          </a:p>
          <a:p>
            <a:endParaRPr lang="en-US" dirty="0"/>
          </a:p>
        </p:txBody>
      </p:sp>
      <p:sp>
        <p:nvSpPr>
          <p:cNvPr id="3" name="Title 2">
            <a:extLst>
              <a:ext uri="{FF2B5EF4-FFF2-40B4-BE49-F238E27FC236}">
                <a16:creationId xmlns:a16="http://schemas.microsoft.com/office/drawing/2014/main" id="{45CDE8B8-BA8D-48E1-9B3A-7C3117E0F617}"/>
              </a:ext>
            </a:extLst>
          </p:cNvPr>
          <p:cNvSpPr>
            <a:spLocks noGrp="1"/>
          </p:cNvSpPr>
          <p:nvPr>
            <p:ph type="title"/>
          </p:nvPr>
        </p:nvSpPr>
        <p:spPr/>
        <p:txBody>
          <a:bodyPr>
            <a:normAutofit fontScale="90000"/>
          </a:bodyPr>
          <a:lstStyle/>
          <a:p>
            <a:r>
              <a:rPr lang="en-US" dirty="0"/>
              <a:t>More Comparison of Stock Prices and Economic Indicies – GNP and Median Income</a:t>
            </a:r>
          </a:p>
        </p:txBody>
      </p:sp>
      <p:pic>
        <p:nvPicPr>
          <p:cNvPr id="2" name="Picture 1">
            <a:extLst>
              <a:ext uri="{FF2B5EF4-FFF2-40B4-BE49-F238E27FC236}">
                <a16:creationId xmlns:a16="http://schemas.microsoft.com/office/drawing/2014/main" id="{8B872103-B070-407F-9718-55D5BACE2AFA}"/>
              </a:ext>
            </a:extLst>
          </p:cNvPr>
          <p:cNvPicPr>
            <a:picLocks noChangeAspect="1"/>
          </p:cNvPicPr>
          <p:nvPr/>
        </p:nvPicPr>
        <p:blipFill>
          <a:blip r:embed="rId2"/>
          <a:stretch>
            <a:fillRect/>
          </a:stretch>
        </p:blipFill>
        <p:spPr>
          <a:xfrm>
            <a:off x="0" y="3240155"/>
            <a:ext cx="4433164" cy="3130828"/>
          </a:xfrm>
          <a:prstGeom prst="rect">
            <a:avLst/>
          </a:prstGeom>
        </p:spPr>
      </p:pic>
      <p:pic>
        <p:nvPicPr>
          <p:cNvPr id="8" name="Picture 7">
            <a:extLst>
              <a:ext uri="{FF2B5EF4-FFF2-40B4-BE49-F238E27FC236}">
                <a16:creationId xmlns:a16="http://schemas.microsoft.com/office/drawing/2014/main" id="{C779D0A9-F04C-46DC-811C-17C6B0ECA778}"/>
              </a:ext>
            </a:extLst>
          </p:cNvPr>
          <p:cNvPicPr>
            <a:picLocks noChangeAspect="1"/>
          </p:cNvPicPr>
          <p:nvPr/>
        </p:nvPicPr>
        <p:blipFill>
          <a:blip r:embed="rId3"/>
          <a:stretch>
            <a:fillRect/>
          </a:stretch>
        </p:blipFill>
        <p:spPr>
          <a:xfrm>
            <a:off x="4572000" y="3240155"/>
            <a:ext cx="4433164" cy="3130828"/>
          </a:xfrm>
          <a:prstGeom prst="rect">
            <a:avLst/>
          </a:prstGeom>
        </p:spPr>
      </p:pic>
    </p:spTree>
    <p:extLst>
      <p:ext uri="{BB962C8B-B14F-4D97-AF65-F5344CB8AC3E}">
        <p14:creationId xmlns:p14="http://schemas.microsoft.com/office/powerpoint/2010/main" val="150967624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62884C-C07B-460A-880C-EA55006368A9}"/>
              </a:ext>
            </a:extLst>
          </p:cNvPr>
          <p:cNvSpPr>
            <a:spLocks noGrp="1"/>
          </p:cNvSpPr>
          <p:nvPr>
            <p:ph idx="1"/>
          </p:nvPr>
        </p:nvSpPr>
        <p:spPr/>
        <p:txBody>
          <a:bodyPr/>
          <a:lstStyle/>
          <a:p>
            <a:r>
              <a:rPr lang="en-US" dirty="0"/>
              <a:t>Now, begin to look at what were called “New Economy Stocks”. Begin with Priceline.  It had no “unassailable” competitive advantage.</a:t>
            </a:r>
          </a:p>
          <a:p>
            <a:endParaRPr lang="en-US" dirty="0"/>
          </a:p>
        </p:txBody>
      </p:sp>
      <p:sp>
        <p:nvSpPr>
          <p:cNvPr id="5" name="Title 4">
            <a:extLst>
              <a:ext uri="{FF2B5EF4-FFF2-40B4-BE49-F238E27FC236}">
                <a16:creationId xmlns:a16="http://schemas.microsoft.com/office/drawing/2014/main" id="{DF2B6CE9-0207-4431-A95A-CC27A17A0DEB}"/>
              </a:ext>
            </a:extLst>
          </p:cNvPr>
          <p:cNvSpPr>
            <a:spLocks noGrp="1"/>
          </p:cNvSpPr>
          <p:nvPr>
            <p:ph type="title"/>
          </p:nvPr>
        </p:nvSpPr>
        <p:spPr/>
        <p:txBody>
          <a:bodyPr>
            <a:normAutofit fontScale="90000"/>
          </a:bodyPr>
          <a:lstStyle/>
          <a:p>
            <a:r>
              <a:rPr lang="en-US" dirty="0"/>
              <a:t>Comparison of Priceline to Old Economy Stocks</a:t>
            </a:r>
          </a:p>
        </p:txBody>
      </p:sp>
      <p:pic>
        <p:nvPicPr>
          <p:cNvPr id="2" name="Picture 1">
            <a:extLst>
              <a:ext uri="{FF2B5EF4-FFF2-40B4-BE49-F238E27FC236}">
                <a16:creationId xmlns:a16="http://schemas.microsoft.com/office/drawing/2014/main" id="{796DF428-4270-47B6-872B-6F9A504A9713}"/>
              </a:ext>
            </a:extLst>
          </p:cNvPr>
          <p:cNvPicPr>
            <a:picLocks noChangeAspect="1"/>
          </p:cNvPicPr>
          <p:nvPr/>
        </p:nvPicPr>
        <p:blipFill>
          <a:blip r:embed="rId2"/>
          <a:stretch>
            <a:fillRect/>
          </a:stretch>
        </p:blipFill>
        <p:spPr>
          <a:xfrm>
            <a:off x="328466" y="3341802"/>
            <a:ext cx="8202792" cy="2624893"/>
          </a:xfrm>
          <a:prstGeom prst="rect">
            <a:avLst/>
          </a:prstGeom>
        </p:spPr>
      </p:pic>
    </p:spTree>
    <p:extLst>
      <p:ext uri="{BB962C8B-B14F-4D97-AF65-F5344CB8AC3E}">
        <p14:creationId xmlns:p14="http://schemas.microsoft.com/office/powerpoint/2010/main" val="3286861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32F10D-832E-4AEC-8164-98CD04D7A6A1}"/>
              </a:ext>
            </a:extLst>
          </p:cNvPr>
          <p:cNvSpPr>
            <a:spLocks noGrp="1"/>
          </p:cNvSpPr>
          <p:nvPr>
            <p:ph idx="1"/>
          </p:nvPr>
        </p:nvSpPr>
        <p:spPr/>
        <p:txBody>
          <a:bodyPr>
            <a:normAutofit fontScale="85000" lnSpcReduction="10000"/>
          </a:bodyPr>
          <a:lstStyle/>
          <a:p>
            <a:r>
              <a:rPr lang="en-US" dirty="0"/>
              <a:t>The median large U.S. company earned a 19 percent ROIC in 2013, while the median large Asian company earned 8 percent. </a:t>
            </a:r>
          </a:p>
          <a:p>
            <a:r>
              <a:rPr lang="en-US" dirty="0"/>
              <a:t>But for the most part, Asian companies historically have focused more on growth than profitability or ROIC, which explains the large difference between their average valuation and that of U.S. companies.</a:t>
            </a:r>
          </a:p>
          <a:p>
            <a:r>
              <a:rPr lang="en-US" dirty="0"/>
              <a:t>Comment: Everybody of course wants a high monopoly profit.  Very smart people are hired to create monopoly profits through marketing strategies (or making children and adults addicted to a product).  The focus must be on making positive NPV investments, value should increase.</a:t>
            </a:r>
          </a:p>
        </p:txBody>
      </p:sp>
      <p:sp>
        <p:nvSpPr>
          <p:cNvPr id="3" name="Title 2">
            <a:extLst>
              <a:ext uri="{FF2B5EF4-FFF2-40B4-BE49-F238E27FC236}">
                <a16:creationId xmlns:a16="http://schemas.microsoft.com/office/drawing/2014/main" id="{371AD822-A7F1-4664-9C79-9AC976DDC657}"/>
              </a:ext>
            </a:extLst>
          </p:cNvPr>
          <p:cNvSpPr>
            <a:spLocks noGrp="1"/>
          </p:cNvSpPr>
          <p:nvPr>
            <p:ph type="title"/>
          </p:nvPr>
        </p:nvSpPr>
        <p:spPr/>
        <p:txBody>
          <a:bodyPr>
            <a:normAutofit fontScale="90000"/>
          </a:bodyPr>
          <a:lstStyle/>
          <a:p>
            <a:r>
              <a:rPr lang="en-US" dirty="0"/>
              <a:t>Statement about U.S. and Asian Companies by McKinsey</a:t>
            </a:r>
          </a:p>
        </p:txBody>
      </p:sp>
    </p:spTree>
    <p:extLst>
      <p:ext uri="{BB962C8B-B14F-4D97-AF65-F5344CB8AC3E}">
        <p14:creationId xmlns:p14="http://schemas.microsoft.com/office/powerpoint/2010/main" val="1304565912"/>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DF8A90-4B0D-48A7-9E85-4067BD372EFB}"/>
              </a:ext>
            </a:extLst>
          </p:cNvPr>
          <p:cNvSpPr>
            <a:spLocks noGrp="1"/>
          </p:cNvSpPr>
          <p:nvPr>
            <p:ph idx="1"/>
          </p:nvPr>
        </p:nvSpPr>
        <p:spPr/>
        <p:txBody>
          <a:bodyPr/>
          <a:lstStyle/>
          <a:p>
            <a:r>
              <a:rPr lang="en-US" dirty="0"/>
              <a:t>The case of eBay is more extreme.</a:t>
            </a:r>
          </a:p>
          <a:p>
            <a:endParaRPr lang="en-US" dirty="0"/>
          </a:p>
        </p:txBody>
      </p:sp>
      <p:sp>
        <p:nvSpPr>
          <p:cNvPr id="3" name="Title 2">
            <a:extLst>
              <a:ext uri="{FF2B5EF4-FFF2-40B4-BE49-F238E27FC236}">
                <a16:creationId xmlns:a16="http://schemas.microsoft.com/office/drawing/2014/main" id="{A4414D3B-C0BC-4C76-9D8B-7EB1FADDC035}"/>
              </a:ext>
            </a:extLst>
          </p:cNvPr>
          <p:cNvSpPr>
            <a:spLocks noGrp="1"/>
          </p:cNvSpPr>
          <p:nvPr>
            <p:ph type="title"/>
          </p:nvPr>
        </p:nvSpPr>
        <p:spPr/>
        <p:txBody>
          <a:bodyPr/>
          <a:lstStyle/>
          <a:p>
            <a:r>
              <a:rPr lang="en-US" dirty="0"/>
              <a:t>Now Add eBay</a:t>
            </a:r>
          </a:p>
        </p:txBody>
      </p:sp>
      <p:pic>
        <p:nvPicPr>
          <p:cNvPr id="5" name="Picture 4">
            <a:extLst>
              <a:ext uri="{FF2B5EF4-FFF2-40B4-BE49-F238E27FC236}">
                <a16:creationId xmlns:a16="http://schemas.microsoft.com/office/drawing/2014/main" id="{CB427698-ABA5-437E-9084-941620BE4C31}"/>
              </a:ext>
            </a:extLst>
          </p:cNvPr>
          <p:cNvPicPr>
            <a:picLocks noChangeAspect="1"/>
          </p:cNvPicPr>
          <p:nvPr/>
        </p:nvPicPr>
        <p:blipFill>
          <a:blip r:embed="rId2"/>
          <a:stretch>
            <a:fillRect/>
          </a:stretch>
        </p:blipFill>
        <p:spPr>
          <a:xfrm>
            <a:off x="122952" y="2164864"/>
            <a:ext cx="8922763" cy="2859419"/>
          </a:xfrm>
          <a:prstGeom prst="rect">
            <a:avLst/>
          </a:prstGeom>
        </p:spPr>
      </p:pic>
    </p:spTree>
    <p:extLst>
      <p:ext uri="{BB962C8B-B14F-4D97-AF65-F5344CB8AC3E}">
        <p14:creationId xmlns:p14="http://schemas.microsoft.com/office/powerpoint/2010/main" val="1318346399"/>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7D7813AD-81F2-4D21-84B0-62D5D3DBD5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572" y="1877961"/>
            <a:ext cx="8622856" cy="3600264"/>
          </a:xfrm>
        </p:spPr>
      </p:pic>
      <p:sp>
        <p:nvSpPr>
          <p:cNvPr id="3" name="Title 2">
            <a:extLst>
              <a:ext uri="{FF2B5EF4-FFF2-40B4-BE49-F238E27FC236}">
                <a16:creationId xmlns:a16="http://schemas.microsoft.com/office/drawing/2014/main" id="{8BC1D906-96F2-474B-9791-F50F82049DB3}"/>
              </a:ext>
            </a:extLst>
          </p:cNvPr>
          <p:cNvSpPr>
            <a:spLocks noGrp="1"/>
          </p:cNvSpPr>
          <p:nvPr>
            <p:ph type="title"/>
          </p:nvPr>
        </p:nvSpPr>
        <p:spPr/>
        <p:txBody>
          <a:bodyPr>
            <a:normAutofit fontScale="90000"/>
          </a:bodyPr>
          <a:lstStyle/>
          <a:p>
            <a:r>
              <a:rPr lang="en-029" dirty="0"/>
              <a:t>Explosion in Amazon Share Price – Can it be Explained with a Financial Model</a:t>
            </a:r>
          </a:p>
        </p:txBody>
      </p:sp>
    </p:spTree>
    <p:extLst>
      <p:ext uri="{BB962C8B-B14F-4D97-AF65-F5344CB8AC3E}">
        <p14:creationId xmlns:p14="http://schemas.microsoft.com/office/powerpoint/2010/main" val="2219100148"/>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very high confidence">
            <a:extLst>
              <a:ext uri="{FF2B5EF4-FFF2-40B4-BE49-F238E27FC236}">
                <a16:creationId xmlns:a16="http://schemas.microsoft.com/office/drawing/2014/main" id="{49EEBDD4-FFBE-4114-95E2-91CAF0ACEF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198" y="2231923"/>
            <a:ext cx="8720677" cy="2920180"/>
          </a:xfrm>
        </p:spPr>
      </p:pic>
      <p:sp>
        <p:nvSpPr>
          <p:cNvPr id="3" name="Title 2">
            <a:extLst>
              <a:ext uri="{FF2B5EF4-FFF2-40B4-BE49-F238E27FC236}">
                <a16:creationId xmlns:a16="http://schemas.microsoft.com/office/drawing/2014/main" id="{43622338-73A3-4AD0-8B0F-ED646B2BB1C6}"/>
              </a:ext>
            </a:extLst>
          </p:cNvPr>
          <p:cNvSpPr>
            <a:spLocks noGrp="1"/>
          </p:cNvSpPr>
          <p:nvPr>
            <p:ph type="title"/>
          </p:nvPr>
        </p:nvSpPr>
        <p:spPr/>
        <p:txBody>
          <a:bodyPr>
            <a:normAutofit fontScale="90000"/>
          </a:bodyPr>
          <a:lstStyle/>
          <a:p>
            <a:r>
              <a:rPr lang="en-029" dirty="0"/>
              <a:t>Crash in Share Price of GE – A Company that Makes Investments in Factories</a:t>
            </a:r>
          </a:p>
        </p:txBody>
      </p:sp>
    </p:spTree>
    <p:extLst>
      <p:ext uri="{BB962C8B-B14F-4D97-AF65-F5344CB8AC3E}">
        <p14:creationId xmlns:p14="http://schemas.microsoft.com/office/powerpoint/2010/main" val="2690783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F0FE59-9784-4F85-B033-5BAE20EA910E}"/>
              </a:ext>
            </a:extLst>
          </p:cNvPr>
          <p:cNvSpPr>
            <a:spLocks noGrp="1"/>
          </p:cNvSpPr>
          <p:nvPr>
            <p:ph idx="1"/>
          </p:nvPr>
        </p:nvSpPr>
        <p:spPr/>
        <p:txBody>
          <a:bodyPr/>
          <a:lstStyle/>
          <a:p>
            <a:r>
              <a:rPr lang="en-US" dirty="0"/>
              <a:t>The big question is what really goes into calculation of the invested capital.</a:t>
            </a:r>
          </a:p>
          <a:p>
            <a:r>
              <a:rPr lang="en-US" dirty="0"/>
              <a:t>The most obvious point is that surplus cash should not be in invested capital because the income associated with surplus cash is not in NOPAT.</a:t>
            </a:r>
          </a:p>
          <a:p>
            <a:r>
              <a:rPr lang="en-US" dirty="0"/>
              <a:t>For Amazon, the issue of R&amp;D cost is a big issue.  If R&amp;D was capitalised, the observed return would be a lot higher.</a:t>
            </a:r>
          </a:p>
        </p:txBody>
      </p:sp>
      <p:sp>
        <p:nvSpPr>
          <p:cNvPr id="3" name="Title 2">
            <a:extLst>
              <a:ext uri="{FF2B5EF4-FFF2-40B4-BE49-F238E27FC236}">
                <a16:creationId xmlns:a16="http://schemas.microsoft.com/office/drawing/2014/main" id="{57F46E5D-D66D-4FD9-BE48-439EC3E388DF}"/>
              </a:ext>
            </a:extLst>
          </p:cNvPr>
          <p:cNvSpPr>
            <a:spLocks noGrp="1"/>
          </p:cNvSpPr>
          <p:nvPr>
            <p:ph type="title"/>
          </p:nvPr>
        </p:nvSpPr>
        <p:spPr/>
        <p:txBody>
          <a:bodyPr>
            <a:normAutofit fontScale="90000"/>
          </a:bodyPr>
          <a:lstStyle/>
          <a:p>
            <a:r>
              <a:rPr lang="en-US" dirty="0"/>
              <a:t>Use of Return on Invested Capital to Assess Model</a:t>
            </a:r>
          </a:p>
        </p:txBody>
      </p:sp>
    </p:spTree>
    <p:extLst>
      <p:ext uri="{BB962C8B-B14F-4D97-AF65-F5344CB8AC3E}">
        <p14:creationId xmlns:p14="http://schemas.microsoft.com/office/powerpoint/2010/main" val="1847702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5D8C8-3C45-436C-A523-49150E79547B}"/>
              </a:ext>
            </a:extLst>
          </p:cNvPr>
          <p:cNvSpPr>
            <a:spLocks noGrp="1"/>
          </p:cNvSpPr>
          <p:nvPr>
            <p:ph idx="1"/>
          </p:nvPr>
        </p:nvSpPr>
        <p:spPr/>
        <p:txBody>
          <a:bodyPr/>
          <a:lstStyle/>
          <a:p>
            <a:r>
              <a:rPr lang="en-US" dirty="0"/>
              <a:t>Use ROE for exercise</a:t>
            </a:r>
          </a:p>
          <a:p>
            <a:endParaRPr lang="en-US" dirty="0"/>
          </a:p>
        </p:txBody>
      </p:sp>
      <p:sp>
        <p:nvSpPr>
          <p:cNvPr id="3" name="Title 2">
            <a:extLst>
              <a:ext uri="{FF2B5EF4-FFF2-40B4-BE49-F238E27FC236}">
                <a16:creationId xmlns:a16="http://schemas.microsoft.com/office/drawing/2014/main" id="{D8328955-08A1-445C-8B8C-3546FC2E1640}"/>
              </a:ext>
            </a:extLst>
          </p:cNvPr>
          <p:cNvSpPr>
            <a:spLocks noGrp="1"/>
          </p:cNvSpPr>
          <p:nvPr>
            <p:ph type="title"/>
          </p:nvPr>
        </p:nvSpPr>
        <p:spPr/>
        <p:txBody>
          <a:bodyPr/>
          <a:lstStyle/>
          <a:p>
            <a:r>
              <a:rPr lang="en-US" dirty="0"/>
              <a:t>ROE and ROIC Comparison</a:t>
            </a:r>
          </a:p>
        </p:txBody>
      </p:sp>
      <p:pic>
        <p:nvPicPr>
          <p:cNvPr id="5" name="Picture 4">
            <a:extLst>
              <a:ext uri="{FF2B5EF4-FFF2-40B4-BE49-F238E27FC236}">
                <a16:creationId xmlns:a16="http://schemas.microsoft.com/office/drawing/2014/main" id="{C4678BD7-7CFB-43E5-ADFB-9B258A6A38A5}"/>
              </a:ext>
            </a:extLst>
          </p:cNvPr>
          <p:cNvPicPr>
            <a:picLocks noChangeAspect="1"/>
          </p:cNvPicPr>
          <p:nvPr/>
        </p:nvPicPr>
        <p:blipFill>
          <a:blip r:embed="rId2"/>
          <a:stretch>
            <a:fillRect/>
          </a:stretch>
        </p:blipFill>
        <p:spPr>
          <a:xfrm>
            <a:off x="244580" y="2128912"/>
            <a:ext cx="8654840" cy="4514976"/>
          </a:xfrm>
          <a:prstGeom prst="rect">
            <a:avLst/>
          </a:prstGeom>
        </p:spPr>
      </p:pic>
    </p:spTree>
    <p:extLst>
      <p:ext uri="{BB962C8B-B14F-4D97-AF65-F5344CB8AC3E}">
        <p14:creationId xmlns:p14="http://schemas.microsoft.com/office/powerpoint/2010/main" val="414464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6B81BB-3FB6-4244-9F84-4DA6CF860716}"/>
              </a:ext>
            </a:extLst>
          </p:cNvPr>
          <p:cNvSpPr>
            <a:spLocks noGrp="1"/>
          </p:cNvSpPr>
          <p:nvPr>
            <p:ph idx="1"/>
          </p:nvPr>
        </p:nvSpPr>
        <p:spPr/>
        <p:txBody>
          <a:bodyPr/>
          <a:lstStyle/>
          <a:p>
            <a:r>
              <a:rPr lang="en-US" dirty="0"/>
              <a:t>Long-term investments should be accounted for.</a:t>
            </a:r>
          </a:p>
          <a:p>
            <a:endParaRPr lang="en-US" dirty="0"/>
          </a:p>
        </p:txBody>
      </p:sp>
      <p:sp>
        <p:nvSpPr>
          <p:cNvPr id="3" name="Title 2">
            <a:extLst>
              <a:ext uri="{FF2B5EF4-FFF2-40B4-BE49-F238E27FC236}">
                <a16:creationId xmlns:a16="http://schemas.microsoft.com/office/drawing/2014/main" id="{81434770-6A49-4C13-966B-525CCE75CF8E}"/>
              </a:ext>
            </a:extLst>
          </p:cNvPr>
          <p:cNvSpPr>
            <a:spLocks noGrp="1"/>
          </p:cNvSpPr>
          <p:nvPr>
            <p:ph type="title"/>
          </p:nvPr>
        </p:nvSpPr>
        <p:spPr/>
        <p:txBody>
          <a:bodyPr/>
          <a:lstStyle/>
          <a:p>
            <a:r>
              <a:rPr lang="en-US" dirty="0"/>
              <a:t>Careful Calculation of ROIC</a:t>
            </a:r>
          </a:p>
        </p:txBody>
      </p:sp>
      <p:pic>
        <p:nvPicPr>
          <p:cNvPr id="5" name="Picture 4">
            <a:extLst>
              <a:ext uri="{FF2B5EF4-FFF2-40B4-BE49-F238E27FC236}">
                <a16:creationId xmlns:a16="http://schemas.microsoft.com/office/drawing/2014/main" id="{0852E169-3F57-491F-9024-E209F52A5273}"/>
              </a:ext>
            </a:extLst>
          </p:cNvPr>
          <p:cNvPicPr>
            <a:picLocks noChangeAspect="1"/>
          </p:cNvPicPr>
          <p:nvPr/>
        </p:nvPicPr>
        <p:blipFill>
          <a:blip r:embed="rId2"/>
          <a:stretch>
            <a:fillRect/>
          </a:stretch>
        </p:blipFill>
        <p:spPr>
          <a:xfrm>
            <a:off x="841663" y="2395273"/>
            <a:ext cx="7624772" cy="3989079"/>
          </a:xfrm>
          <a:prstGeom prst="rect">
            <a:avLst/>
          </a:prstGeom>
        </p:spPr>
      </p:pic>
    </p:spTree>
    <p:extLst>
      <p:ext uri="{BB962C8B-B14F-4D97-AF65-F5344CB8AC3E}">
        <p14:creationId xmlns:p14="http://schemas.microsoft.com/office/powerpoint/2010/main" val="3272207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Investment to Maintain Cash Flow and Profits</a:t>
            </a:r>
          </a:p>
        </p:txBody>
      </p:sp>
      <p:sp>
        <p:nvSpPr>
          <p:cNvPr id="3" name="Content Placeholder 2"/>
          <p:cNvSpPr>
            <a:spLocks noGrp="1"/>
          </p:cNvSpPr>
          <p:nvPr>
            <p:ph idx="1"/>
          </p:nvPr>
        </p:nvSpPr>
        <p:spPr>
          <a:xfrm>
            <a:off x="1025718" y="2490436"/>
            <a:ext cx="7281746" cy="3567173"/>
          </a:xfrm>
        </p:spPr>
        <p:txBody>
          <a:bodyPr vert="horz" lIns="91440" tIns="45720" rIns="91440" bIns="45720" rtlCol="0" anchor="ctr">
            <a:normAutofit/>
          </a:bodyPr>
          <a:lstStyle/>
          <a:p>
            <a:r>
              <a:rPr lang="en-US" sz="1900">
                <a:latin typeface="+mn-lt"/>
                <a:cs typeface="+mn-cs"/>
              </a:rPr>
              <a:t>To generate profits or cash flow, just about everything requires some level of investment:</a:t>
            </a:r>
          </a:p>
          <a:p>
            <a:pPr lvl="1"/>
            <a:r>
              <a:rPr lang="en-US" sz="1900">
                <a:latin typeface="+mn-lt"/>
                <a:cs typeface="+mn-cs"/>
              </a:rPr>
              <a:t>Personal: Invest in education</a:t>
            </a:r>
          </a:p>
          <a:p>
            <a:pPr lvl="1"/>
            <a:r>
              <a:rPr lang="en-US" sz="1900">
                <a:latin typeface="+mn-lt"/>
                <a:cs typeface="+mn-cs"/>
              </a:rPr>
              <a:t>High Tech: Invest in research and investment</a:t>
            </a:r>
          </a:p>
          <a:p>
            <a:pPr lvl="1"/>
            <a:r>
              <a:rPr lang="en-US" sz="1900">
                <a:latin typeface="+mn-lt"/>
                <a:cs typeface="+mn-cs"/>
              </a:rPr>
              <a:t>Start-up: Invest in marketing and service or product</a:t>
            </a:r>
          </a:p>
          <a:p>
            <a:pPr lvl="1"/>
            <a:r>
              <a:rPr lang="en-US" sz="1900">
                <a:latin typeface="+mn-lt"/>
                <a:cs typeface="+mn-cs"/>
              </a:rPr>
              <a:t>Telecom: Invest in acquisitions and licenses</a:t>
            </a:r>
          </a:p>
          <a:p>
            <a:pPr lvl="1"/>
            <a:r>
              <a:rPr lang="en-US" sz="1900">
                <a:latin typeface="+mn-lt"/>
                <a:cs typeface="+mn-cs"/>
              </a:rPr>
              <a:t>Retailing or Trading: Invest in Inventories</a:t>
            </a:r>
          </a:p>
          <a:p>
            <a:pPr lvl="1"/>
            <a:r>
              <a:rPr lang="en-US" sz="1900">
                <a:latin typeface="+mn-lt"/>
                <a:cs typeface="+mn-cs"/>
              </a:rPr>
              <a:t>Banking: Invest in Loans</a:t>
            </a:r>
          </a:p>
          <a:p>
            <a:pPr lvl="1"/>
            <a:r>
              <a:rPr lang="en-US" sz="1900">
                <a:latin typeface="+mn-lt"/>
                <a:cs typeface="+mn-cs"/>
              </a:rPr>
              <a:t>Manufacturing: Invest in Capital Expenditures</a:t>
            </a:r>
          </a:p>
          <a:p>
            <a:r>
              <a:rPr lang="en-US" sz="1900">
                <a:latin typeface="+mn-lt"/>
                <a:cs typeface="+mn-cs"/>
              </a:rPr>
              <a:t>If a company stops investing or makes bad investment decisions, or pays too much for investments, it will have problems in the future</a:t>
            </a:r>
          </a:p>
          <a:p>
            <a:endParaRPr lang="en-US" sz="1900">
              <a:latin typeface="+mn-lt"/>
              <a:cs typeface="+mn-cs"/>
            </a:endParaRPr>
          </a:p>
        </p:txBody>
      </p:sp>
    </p:spTree>
    <p:extLst>
      <p:ext uri="{BB962C8B-B14F-4D97-AF65-F5344CB8AC3E}">
        <p14:creationId xmlns:p14="http://schemas.microsoft.com/office/powerpoint/2010/main" val="732974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32016" y="1766812"/>
            <a:ext cx="616869"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32016" y="1423780"/>
            <a:ext cx="515816"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87432" y="1239381"/>
            <a:ext cx="2604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87431" y="1230651"/>
            <a:ext cx="7656494"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7FA591F-0129-46F2-A252-DC2DD0F35C07}"/>
              </a:ext>
            </a:extLst>
          </p:cNvPr>
          <p:cNvSpPr>
            <a:spLocks noGrp="1"/>
          </p:cNvSpPr>
          <p:nvPr>
            <p:ph type="title"/>
          </p:nvPr>
        </p:nvSpPr>
        <p:spPr>
          <a:xfrm>
            <a:off x="1403247" y="1607809"/>
            <a:ext cx="6927020" cy="2876680"/>
          </a:xfrm>
        </p:spPr>
        <p:txBody>
          <a:bodyPr vert="horz" lIns="91440" tIns="45720" rIns="91440" bIns="45720" rtlCol="0" anchor="b">
            <a:normAutofit/>
          </a:bodyPr>
          <a:lstStyle/>
          <a:p>
            <a:pPr algn="l"/>
            <a:r>
              <a:rPr lang="en-US" kern="1200" dirty="0">
                <a:solidFill>
                  <a:srgbClr val="FFFFFF"/>
                </a:solidFill>
                <a:latin typeface="+mj-lt"/>
                <a:ea typeface="+mj-ea"/>
                <a:cs typeface="+mj-cs"/>
              </a:rPr>
              <a:t>Major Theme of Course:</a:t>
            </a:r>
            <a:br>
              <a:rPr lang="en-US" kern="1200" dirty="0">
                <a:solidFill>
                  <a:srgbClr val="FFFFFF"/>
                </a:solidFill>
                <a:latin typeface="+mj-lt"/>
                <a:ea typeface="+mj-ea"/>
                <a:cs typeface="+mj-cs"/>
              </a:rPr>
            </a:br>
            <a:r>
              <a:rPr lang="en-US" kern="1200" dirty="0">
                <a:solidFill>
                  <a:srgbClr val="FFFFFF"/>
                </a:solidFill>
                <a:latin typeface="+mj-lt"/>
                <a:ea typeface="+mj-ea"/>
                <a:cs typeface="+mj-cs"/>
              </a:rPr>
              <a:t>Do Not Teach Bureaucratic Rules that are BS, But How to be Creative in Financial Analysis and Modelling</a:t>
            </a:r>
          </a:p>
        </p:txBody>
      </p:sp>
    </p:spTree>
    <p:extLst>
      <p:ext uri="{BB962C8B-B14F-4D97-AF65-F5344CB8AC3E}">
        <p14:creationId xmlns:p14="http://schemas.microsoft.com/office/powerpoint/2010/main" val="26401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389AEA53-C13A-4D96-A349-AC75CEE954E2}"/>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Evaluate a Forecast with ROE or ROIC</a:t>
            </a:r>
          </a:p>
        </p:txBody>
      </p:sp>
      <p:sp>
        <p:nvSpPr>
          <p:cNvPr id="2" name="Content Placeholder 1">
            <a:extLst>
              <a:ext uri="{FF2B5EF4-FFF2-40B4-BE49-F238E27FC236}">
                <a16:creationId xmlns:a16="http://schemas.microsoft.com/office/drawing/2014/main" id="{C3E90D10-3FF0-4A53-AAAC-357221FC704A}"/>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a:latin typeface="+mn-lt"/>
                <a:cs typeface="+mn-cs"/>
              </a:rPr>
              <a:t>Fundamental economic notion that it is very difficult to charge high prices/premiums and also grow.</a:t>
            </a:r>
          </a:p>
          <a:p>
            <a:r>
              <a:rPr lang="en-US" sz="2100">
                <a:latin typeface="+mn-lt"/>
                <a:cs typeface="+mn-cs"/>
              </a:rPr>
              <a:t>Basic check of forecasts is to consider the return on investment and make sure it is consistent with economic conditions and the industry.</a:t>
            </a:r>
          </a:p>
          <a:p>
            <a:r>
              <a:rPr lang="en-US" sz="2100">
                <a:latin typeface="+mn-lt"/>
                <a:cs typeface="+mn-cs"/>
              </a:rPr>
              <a:t>For industrial company, use ROIC which is not distorted by changes in the capital structure.</a:t>
            </a:r>
          </a:p>
          <a:p>
            <a:r>
              <a:rPr lang="en-US" sz="2100">
                <a:latin typeface="+mn-lt"/>
                <a:cs typeface="+mn-cs"/>
              </a:rPr>
              <a:t>For financial companies, use ROE as long as capital structure is stable.</a:t>
            </a:r>
          </a:p>
        </p:txBody>
      </p:sp>
    </p:spTree>
    <p:extLst>
      <p:ext uri="{BB962C8B-B14F-4D97-AF65-F5344CB8AC3E}">
        <p14:creationId xmlns:p14="http://schemas.microsoft.com/office/powerpoint/2010/main" val="3844075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CA8F60-6829-447F-A568-E7AE1A98B004}"/>
              </a:ext>
            </a:extLst>
          </p:cNvPr>
          <p:cNvSpPr>
            <a:spLocks noGrp="1"/>
          </p:cNvSpPr>
          <p:nvPr>
            <p:ph type="title"/>
          </p:nvPr>
        </p:nvSpPr>
        <p:spPr>
          <a:xfrm>
            <a:off x="596506" y="637953"/>
            <a:ext cx="6204344" cy="3189507"/>
          </a:xfrm>
        </p:spPr>
        <p:txBody>
          <a:bodyPr vert="horz" lIns="91440" tIns="45720" rIns="91440" bIns="45720" rtlCol="0" anchor="b">
            <a:normAutofit/>
          </a:bodyPr>
          <a:lstStyle/>
          <a:p>
            <a:pPr algn="l"/>
            <a:r>
              <a:rPr lang="en-US" sz="4400" kern="1200" dirty="0">
                <a:solidFill>
                  <a:srgbClr val="FFFFFF"/>
                </a:solidFill>
                <a:latin typeface="+mj-lt"/>
                <a:ea typeface="+mj-ea"/>
                <a:cs typeface="+mj-cs"/>
              </a:rPr>
              <a:t>Method 1:</a:t>
            </a: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Evaluation of Premiums and Synergies and Understanding Valuation</a:t>
            </a:r>
          </a:p>
        </p:txBody>
      </p:sp>
      <p:sp>
        <p:nvSpPr>
          <p:cNvPr id="11"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29513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6623" y="-1"/>
            <a:ext cx="569713"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
        <p:nvSpPr>
          <p:cNvPr id="14"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879652"/>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5" name="Picture 4" descr="A close up of a blackboard&#10;&#10;Description generated with very high confidence">
            <a:extLst>
              <a:ext uri="{FF2B5EF4-FFF2-40B4-BE49-F238E27FC236}">
                <a16:creationId xmlns:a16="http://schemas.microsoft.com/office/drawing/2014/main" id="{55060ADF-367E-4CC1-905D-A4B86675A197}"/>
              </a:ext>
            </a:extLst>
          </p:cNvPr>
          <p:cNvPicPr>
            <a:picLocks noChangeAspect="1"/>
          </p:cNvPicPr>
          <p:nvPr/>
        </p:nvPicPr>
        <p:blipFill rotWithShape="1">
          <a:blip r:embed="rId2">
            <a:extLst>
              <a:ext uri="{28A0092B-C50C-407E-A947-70E740481C1C}">
                <a14:useLocalDpi xmlns:a14="http://schemas.microsoft.com/office/drawing/2010/main" val="0"/>
              </a:ext>
            </a:extLst>
          </a:blip>
          <a:srcRect l="20767" r="37630" b="1"/>
          <a:stretch/>
        </p:blipFill>
        <p:spPr>
          <a:xfrm>
            <a:off x="-195839" y="-2"/>
            <a:ext cx="3475992" cy="6141008"/>
          </a:xfrm>
          <a:prstGeom prst="rect">
            <a:avLst/>
          </a:prstGeom>
        </p:spPr>
      </p:pic>
      <p:sp>
        <p:nvSpPr>
          <p:cNvPr id="16"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
            <a:ext cx="5465378"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Title 2">
            <a:extLst>
              <a:ext uri="{FF2B5EF4-FFF2-40B4-BE49-F238E27FC236}">
                <a16:creationId xmlns:a16="http://schemas.microsoft.com/office/drawing/2014/main" id="{2A9137E8-7D6E-430E-BC3F-2383AF965BD9}"/>
              </a:ext>
            </a:extLst>
          </p:cNvPr>
          <p:cNvSpPr>
            <a:spLocks noGrp="1"/>
          </p:cNvSpPr>
          <p:nvPr>
            <p:ph type="title"/>
          </p:nvPr>
        </p:nvSpPr>
        <p:spPr>
          <a:xfrm>
            <a:off x="4164629" y="186265"/>
            <a:ext cx="4380578" cy="1779626"/>
          </a:xfrm>
        </p:spPr>
        <p:txBody>
          <a:bodyPr vert="horz" lIns="91440" tIns="45720" rIns="91440" bIns="45720" rtlCol="0" anchor="ctr">
            <a:normAutofit/>
          </a:bodyPr>
          <a:lstStyle/>
          <a:p>
            <a:pPr algn="l"/>
            <a:r>
              <a:rPr lang="en-US" dirty="0">
                <a:solidFill>
                  <a:srgbClr val="FFFFFF"/>
                </a:solidFill>
                <a:latin typeface="+mj-lt"/>
                <a:cs typeface="+mj-cs"/>
              </a:rPr>
              <a:t>Differences in Valuation for M&amp;A and Other Typical Valuations</a:t>
            </a:r>
          </a:p>
        </p:txBody>
      </p:sp>
      <p:sp>
        <p:nvSpPr>
          <p:cNvPr id="4" name="Content Placeholder 3">
            <a:extLst>
              <a:ext uri="{FF2B5EF4-FFF2-40B4-BE49-F238E27FC236}">
                <a16:creationId xmlns:a16="http://schemas.microsoft.com/office/drawing/2014/main" id="{F60A80BF-29C3-4695-A608-646E70F2BAA8}"/>
              </a:ext>
            </a:extLst>
          </p:cNvPr>
          <p:cNvSpPr>
            <a:spLocks noGrp="1"/>
          </p:cNvSpPr>
          <p:nvPr>
            <p:ph idx="1"/>
          </p:nvPr>
        </p:nvSpPr>
        <p:spPr>
          <a:xfrm>
            <a:off x="3876660" y="1965891"/>
            <a:ext cx="5124706" cy="4705843"/>
          </a:xfrm>
        </p:spPr>
        <p:txBody>
          <a:bodyPr vert="horz" lIns="91440" tIns="45720" rIns="91440" bIns="45720" rtlCol="0" anchor="t">
            <a:normAutofit/>
          </a:bodyPr>
          <a:lstStyle/>
          <a:p>
            <a:r>
              <a:rPr lang="en-US" sz="1800" dirty="0">
                <a:solidFill>
                  <a:srgbClr val="FEFFFF"/>
                </a:solidFill>
                <a:latin typeface="+mn-lt"/>
                <a:cs typeface="+mn-cs"/>
              </a:rPr>
              <a:t>The most basic economic idea of an acquisition involves why anybody would  pay a premium above the market price for anything. (It is as if you go to get your can of beer and pay more than the price listed (or you pay me for stuff on my website).</a:t>
            </a:r>
          </a:p>
          <a:p>
            <a:r>
              <a:rPr lang="en-US" sz="1800" dirty="0">
                <a:solidFill>
                  <a:srgbClr val="FEFFFF"/>
                </a:solidFill>
                <a:latin typeface="+mn-lt"/>
                <a:cs typeface="+mn-cs"/>
              </a:rPr>
              <a:t>If you think a listed company is undervalued, you can just ask your shareholders to buy some shares or even by the shares yourself.</a:t>
            </a:r>
          </a:p>
          <a:p>
            <a:r>
              <a:rPr lang="en-US" sz="1800" dirty="0">
                <a:solidFill>
                  <a:srgbClr val="FEFFFF"/>
                </a:solidFill>
                <a:latin typeface="+mn-lt"/>
                <a:cs typeface="+mn-cs"/>
              </a:rPr>
              <a:t>But if you can get control of the company, you can fire people and do other things to realize synergies.  If the value of taking control and realizing synergies is more than the value of the premium, then the acquisition has positive value.</a:t>
            </a:r>
          </a:p>
          <a:p>
            <a:endParaRPr lang="en-US" sz="1800" dirty="0">
              <a:solidFill>
                <a:srgbClr val="FEFFFF"/>
              </a:solidFill>
              <a:latin typeface="+mn-lt"/>
              <a:cs typeface="+mn-cs"/>
            </a:endParaRPr>
          </a:p>
          <a:p>
            <a:r>
              <a:rPr lang="en-US" sz="1800" dirty="0">
                <a:solidFill>
                  <a:srgbClr val="FEFFFF"/>
                </a:solidFill>
                <a:latin typeface="+mn-lt"/>
                <a:cs typeface="+mn-cs"/>
              </a:rPr>
              <a:t>Economics: </a:t>
            </a:r>
            <a:r>
              <a:rPr lang="en-US" sz="1800" b="1" dirty="0">
                <a:solidFill>
                  <a:srgbClr val="FEFFFF"/>
                </a:solidFill>
                <a:latin typeface="+mn-lt"/>
                <a:cs typeface="+mn-cs"/>
              </a:rPr>
              <a:t>PV of After-tax Synergies &gt; Premium</a:t>
            </a:r>
          </a:p>
        </p:txBody>
      </p:sp>
      <p:sp>
        <p:nvSpPr>
          <p:cNvPr id="2" name="TextBox 1">
            <a:extLst>
              <a:ext uri="{FF2B5EF4-FFF2-40B4-BE49-F238E27FC236}">
                <a16:creationId xmlns:a16="http://schemas.microsoft.com/office/drawing/2014/main" id="{55432E9E-171A-42A6-AC14-B6A8CE48F162}"/>
              </a:ext>
            </a:extLst>
          </p:cNvPr>
          <p:cNvSpPr txBox="1"/>
          <p:nvPr/>
        </p:nvSpPr>
        <p:spPr>
          <a:xfrm>
            <a:off x="142634" y="5419288"/>
            <a:ext cx="2860626" cy="54229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102197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Rectangle 80">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98" name="Rectangle 2">
            <a:extLst>
              <a:ext uri="{FF2B5EF4-FFF2-40B4-BE49-F238E27FC236}">
                <a16:creationId xmlns:a16="http://schemas.microsoft.com/office/drawing/2014/main" id="{86CB9BA2-32D5-4845-BD12-98A04DBB81B6}"/>
              </a:ext>
            </a:extLst>
          </p:cNvPr>
          <p:cNvSpPr>
            <a:spLocks noGrp="1" noChangeArrowheads="1"/>
          </p:cNvSpPr>
          <p:nvPr>
            <p:ph type="title"/>
          </p:nvPr>
        </p:nvSpPr>
        <p:spPr>
          <a:xfrm>
            <a:off x="718879" y="800392"/>
            <a:ext cx="7698523" cy="1212102"/>
          </a:xfrm>
        </p:spPr>
        <p:txBody>
          <a:bodyPr vert="horz" lIns="91440" tIns="45720" rIns="91440" bIns="45720" rtlCol="0" anchor="ctr">
            <a:normAutofit/>
          </a:bodyPr>
          <a:lstStyle/>
          <a:p>
            <a:pPr algn="l"/>
            <a:r>
              <a:rPr lang="en-US" altLang="en-US" sz="3500" kern="1200">
                <a:solidFill>
                  <a:srgbClr val="FFFFFF"/>
                </a:solidFill>
                <a:latin typeface="+mj-lt"/>
                <a:ea typeface="+mj-ea"/>
                <a:cs typeface="+mj-cs"/>
              </a:rPr>
              <a:t>Basic Merger and Acquisition Background</a:t>
            </a:r>
          </a:p>
        </p:txBody>
      </p:sp>
      <p:sp>
        <p:nvSpPr>
          <p:cNvPr id="2" name="Content Placeholder 1">
            <a:extLst>
              <a:ext uri="{FF2B5EF4-FFF2-40B4-BE49-F238E27FC236}">
                <a16:creationId xmlns:a16="http://schemas.microsoft.com/office/drawing/2014/main" id="{5DBDB258-05D8-409A-9135-D2565910F2D0}"/>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1500">
                <a:latin typeface="+mn-lt"/>
                <a:cs typeface="+mn-cs"/>
              </a:rPr>
              <a:t>A few terms that will be used throughout the course.</a:t>
            </a:r>
          </a:p>
          <a:p>
            <a:r>
              <a:rPr lang="en-US" sz="1500">
                <a:latin typeface="+mn-lt"/>
                <a:cs typeface="+mn-cs"/>
              </a:rPr>
              <a:t>Mergers and Acquisitions are valuation and capital budgeting problems, but:</a:t>
            </a:r>
          </a:p>
          <a:p>
            <a:pPr lvl="1"/>
            <a:r>
              <a:rPr lang="en-US" sz="1500">
                <a:latin typeface="+mn-lt"/>
                <a:cs typeface="+mn-cs"/>
              </a:rPr>
              <a:t>The value of synergies and management strategy in M&amp;A are difficult to quantify with financial models</a:t>
            </a:r>
          </a:p>
          <a:p>
            <a:pPr lvl="1"/>
            <a:r>
              <a:rPr lang="en-US" sz="1500">
                <a:latin typeface="+mn-lt"/>
                <a:cs typeface="+mn-cs"/>
              </a:rPr>
              <a:t>Costs and benefits of a merger can be measured in various different ways (DCF Valuation, Equity IRR, EPS changes, credit quality, NPV)</a:t>
            </a:r>
          </a:p>
          <a:p>
            <a:pPr lvl="1"/>
            <a:r>
              <a:rPr lang="en-US" sz="1500">
                <a:latin typeface="+mn-lt"/>
                <a:cs typeface="+mn-cs"/>
              </a:rPr>
              <a:t>Accounting, tax, and regulatory issues can be complex in modeling (goodwill, tax step-ups, re-financing)</a:t>
            </a:r>
          </a:p>
          <a:p>
            <a:r>
              <a:rPr lang="en-US" sz="1500">
                <a:latin typeface="+mn-lt"/>
                <a:cs typeface="+mn-cs"/>
              </a:rPr>
              <a:t>Methods of quantifying the costs and benefits of M&amp;A with financial model</a:t>
            </a:r>
          </a:p>
          <a:p>
            <a:pPr lvl="1"/>
            <a:r>
              <a:rPr lang="en-US" sz="1500">
                <a:latin typeface="+mn-lt"/>
                <a:cs typeface="+mn-cs"/>
              </a:rPr>
              <a:t>Merger or consolidation; performance of combined company in terms of EPS and credit quality (as well as DCF of target company)</a:t>
            </a:r>
          </a:p>
          <a:p>
            <a:pPr lvl="1"/>
            <a:r>
              <a:rPr lang="en-US" sz="1500">
                <a:latin typeface="+mn-lt"/>
                <a:cs typeface="+mn-cs"/>
              </a:rPr>
              <a:t>Acquisition; model the rate of return earned assuming that the company will be re-sold after a holding period and evaluate EPS effects (as well as DCF of target company) </a:t>
            </a:r>
          </a:p>
        </p:txBody>
      </p:sp>
    </p:spTree>
    <p:extLst>
      <p:ext uri="{BB962C8B-B14F-4D97-AF65-F5344CB8AC3E}">
        <p14:creationId xmlns:p14="http://schemas.microsoft.com/office/powerpoint/2010/main" val="955744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E72A77F8-3E94-4A74-9719-C19343AC9C3A}"/>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2700" kern="1200">
                <a:solidFill>
                  <a:srgbClr val="FFFFFF"/>
                </a:solidFill>
                <a:latin typeface="+mj-lt"/>
                <a:ea typeface="+mj-ea"/>
                <a:cs typeface="+mj-cs"/>
              </a:rPr>
              <a:t>Valuing Synergies is Not Like Valuing Other Cash Flows and Should Not Apply the Same Discount Rate</a:t>
            </a:r>
          </a:p>
        </p:txBody>
      </p:sp>
      <p:sp>
        <p:nvSpPr>
          <p:cNvPr id="2" name="Content Placeholder 1">
            <a:extLst>
              <a:ext uri="{FF2B5EF4-FFF2-40B4-BE49-F238E27FC236}">
                <a16:creationId xmlns:a16="http://schemas.microsoft.com/office/drawing/2014/main" id="{BFEB1557-77E0-44BA-B140-2E65C19E2006}"/>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dirty="0">
                <a:latin typeface="+mn-lt"/>
                <a:cs typeface="+mn-cs"/>
              </a:rPr>
              <a:t>There are a few points about valuing synergies that you should consider and are not necessarily evaluated when thinking about M&amp;A economics:</a:t>
            </a:r>
          </a:p>
          <a:p>
            <a:pPr lvl="1"/>
            <a:r>
              <a:rPr lang="en-US" sz="2100" dirty="0">
                <a:latin typeface="+mn-lt"/>
                <a:cs typeface="+mn-cs"/>
              </a:rPr>
              <a:t>First, the risk of a change in management strategy is not the same as the overall risk of the company.</a:t>
            </a:r>
          </a:p>
          <a:p>
            <a:pPr lvl="1"/>
            <a:r>
              <a:rPr lang="en-US" sz="2100" dirty="0">
                <a:latin typeface="+mn-lt"/>
                <a:cs typeface="+mn-cs"/>
              </a:rPr>
              <a:t>Second, the revenue and expense synergies should be after tax.</a:t>
            </a:r>
          </a:p>
          <a:p>
            <a:pPr lvl="1"/>
            <a:r>
              <a:rPr lang="en-US" sz="2100" dirty="0">
                <a:latin typeface="+mn-lt"/>
                <a:cs typeface="+mn-cs"/>
              </a:rPr>
              <a:t>Third, you can never really assess whether synergies have been obtained, because you do not know what would have happened without the acquisition. </a:t>
            </a:r>
          </a:p>
        </p:txBody>
      </p:sp>
    </p:spTree>
    <p:extLst>
      <p:ext uri="{BB962C8B-B14F-4D97-AF65-F5344CB8AC3E}">
        <p14:creationId xmlns:p14="http://schemas.microsoft.com/office/powerpoint/2010/main" val="2776412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03E91A4F-F6A6-4952-9430-780E823B8BB0}"/>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a:solidFill>
                  <a:srgbClr val="FFFFFF"/>
                </a:solidFill>
                <a:latin typeface="+mj-lt"/>
                <a:ea typeface="+mj-ea"/>
                <a:cs typeface="+mj-cs"/>
              </a:rPr>
              <a:t>Synergy and Premium Example and Valuation of Target</a:t>
            </a:r>
          </a:p>
        </p:txBody>
      </p:sp>
      <p:sp>
        <p:nvSpPr>
          <p:cNvPr id="4" name="Content Placeholder 3">
            <a:extLst>
              <a:ext uri="{FF2B5EF4-FFF2-40B4-BE49-F238E27FC236}">
                <a16:creationId xmlns:a16="http://schemas.microsoft.com/office/drawing/2014/main" id="{274139D7-6EBD-4E66-8C09-1BD26BEC8822}"/>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2100" dirty="0">
                <a:latin typeface="+mn-lt"/>
                <a:cs typeface="+mn-cs"/>
              </a:rPr>
              <a:t>Go back to the beer example.  You are not buying beer for yourself, but you are buying it for everybody in the room (your shareholders).  You are just a buyer for other people and it is not your money.</a:t>
            </a:r>
          </a:p>
          <a:p>
            <a:r>
              <a:rPr lang="en-US" sz="2100" dirty="0">
                <a:latin typeface="+mn-lt"/>
                <a:cs typeface="+mn-cs"/>
              </a:rPr>
              <a:t>You believe that one of the beers has a lower price than its true inherent value.</a:t>
            </a:r>
          </a:p>
          <a:p>
            <a:r>
              <a:rPr lang="en-US" sz="2100" dirty="0">
                <a:latin typeface="+mn-lt"/>
                <a:cs typeface="+mn-cs"/>
              </a:rPr>
              <a:t>Of course the undervaluation does not mean that you should pay more for the beer.  </a:t>
            </a:r>
          </a:p>
          <a:p>
            <a:r>
              <a:rPr lang="en-US" sz="2100" dirty="0">
                <a:latin typeface="+mn-lt"/>
                <a:cs typeface="+mn-cs"/>
              </a:rPr>
              <a:t>This implies that under-valuation does not mean that you should pay a premium.</a:t>
            </a:r>
          </a:p>
        </p:txBody>
      </p:sp>
    </p:spTree>
    <p:extLst>
      <p:ext uri="{BB962C8B-B14F-4D97-AF65-F5344CB8AC3E}">
        <p14:creationId xmlns:p14="http://schemas.microsoft.com/office/powerpoint/2010/main" val="4042056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4F8CC333-4DC5-4CF4-9528-4ECDC2D98E08}"/>
              </a:ext>
            </a:extLst>
          </p:cNvPr>
          <p:cNvSpPr>
            <a:spLocks noGrp="1"/>
          </p:cNvSpPr>
          <p:nvPr>
            <p:ph type="title"/>
          </p:nvPr>
        </p:nvSpPr>
        <p:spPr/>
        <p:txBody>
          <a:bodyPr/>
          <a:lstStyle/>
          <a:p>
            <a:r>
              <a:rPr lang="en-US" altLang="en-US" dirty="0"/>
              <a:t>Illustrative Margin Growth</a:t>
            </a:r>
          </a:p>
        </p:txBody>
      </p:sp>
      <p:pic>
        <p:nvPicPr>
          <p:cNvPr id="8195" name="Content Placeholder 3" descr="Margin_Growth.png">
            <a:extLst>
              <a:ext uri="{FF2B5EF4-FFF2-40B4-BE49-F238E27FC236}">
                <a16:creationId xmlns:a16="http://schemas.microsoft.com/office/drawing/2014/main" id="{AE664015-8331-44C4-84C3-208F5758C2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828800"/>
            <a:ext cx="8421688" cy="3505200"/>
          </a:xfrm>
        </p:spPr>
      </p:pic>
    </p:spTree>
    <p:extLst>
      <p:ext uri="{BB962C8B-B14F-4D97-AF65-F5344CB8AC3E}">
        <p14:creationId xmlns:p14="http://schemas.microsoft.com/office/powerpoint/2010/main" val="2561911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4B7F63-AB40-466A-A817-84615147E973}"/>
              </a:ext>
            </a:extLst>
          </p:cNvPr>
          <p:cNvSpPr>
            <a:spLocks noGrp="1"/>
          </p:cNvSpPr>
          <p:nvPr>
            <p:ph idx="1"/>
          </p:nvPr>
        </p:nvSpPr>
        <p:spPr/>
        <p:txBody>
          <a:bodyPr/>
          <a:lstStyle/>
          <a:p>
            <a:r>
              <a:rPr lang="en-US"/>
              <a:t>Estimated Premium and Synergy Example</a:t>
            </a:r>
          </a:p>
          <a:p>
            <a:endParaRPr lang="en-US" dirty="0"/>
          </a:p>
        </p:txBody>
      </p:sp>
      <p:sp>
        <p:nvSpPr>
          <p:cNvPr id="3" name="Title 2">
            <a:extLst>
              <a:ext uri="{FF2B5EF4-FFF2-40B4-BE49-F238E27FC236}">
                <a16:creationId xmlns:a16="http://schemas.microsoft.com/office/drawing/2014/main" id="{356ED0F6-1C55-44F4-85CD-79BDBA0AB452}"/>
              </a:ext>
            </a:extLst>
          </p:cNvPr>
          <p:cNvSpPr>
            <a:spLocks noGrp="1"/>
          </p:cNvSpPr>
          <p:nvPr>
            <p:ph type="title"/>
          </p:nvPr>
        </p:nvSpPr>
        <p:spPr/>
        <p:txBody>
          <a:bodyPr/>
          <a:lstStyle/>
          <a:p>
            <a:r>
              <a:rPr lang="en-US"/>
              <a:t>Premium and Synergy Example</a:t>
            </a:r>
            <a:endParaRPr lang="en-US" dirty="0"/>
          </a:p>
        </p:txBody>
      </p:sp>
      <p:pic>
        <p:nvPicPr>
          <p:cNvPr id="6" name="Picture 5">
            <a:extLst>
              <a:ext uri="{FF2B5EF4-FFF2-40B4-BE49-F238E27FC236}">
                <a16:creationId xmlns:a16="http://schemas.microsoft.com/office/drawing/2014/main" id="{294F491F-A1D3-40F8-A067-42F79AA6B0D9}"/>
              </a:ext>
            </a:extLst>
          </p:cNvPr>
          <p:cNvPicPr>
            <a:picLocks noChangeAspect="1"/>
          </p:cNvPicPr>
          <p:nvPr/>
        </p:nvPicPr>
        <p:blipFill>
          <a:blip r:embed="rId2"/>
          <a:stretch>
            <a:fillRect/>
          </a:stretch>
        </p:blipFill>
        <p:spPr>
          <a:xfrm>
            <a:off x="125834" y="2844891"/>
            <a:ext cx="4446165" cy="2963954"/>
          </a:xfrm>
          <a:prstGeom prst="rect">
            <a:avLst/>
          </a:prstGeom>
        </p:spPr>
      </p:pic>
      <p:pic>
        <p:nvPicPr>
          <p:cNvPr id="7" name="Picture 6">
            <a:extLst>
              <a:ext uri="{FF2B5EF4-FFF2-40B4-BE49-F238E27FC236}">
                <a16:creationId xmlns:a16="http://schemas.microsoft.com/office/drawing/2014/main" id="{B4FA9BBB-4B7A-4357-A685-C83B5F3E9616}"/>
              </a:ext>
            </a:extLst>
          </p:cNvPr>
          <p:cNvPicPr>
            <a:picLocks noChangeAspect="1"/>
          </p:cNvPicPr>
          <p:nvPr/>
        </p:nvPicPr>
        <p:blipFill>
          <a:blip r:embed="rId3"/>
          <a:stretch>
            <a:fillRect/>
          </a:stretch>
        </p:blipFill>
        <p:spPr>
          <a:xfrm>
            <a:off x="4606840" y="2822345"/>
            <a:ext cx="3889576" cy="2986500"/>
          </a:xfrm>
          <a:prstGeom prst="rect">
            <a:avLst/>
          </a:prstGeom>
        </p:spPr>
      </p:pic>
    </p:spTree>
    <p:extLst>
      <p:ext uri="{BB962C8B-B14F-4D97-AF65-F5344CB8AC3E}">
        <p14:creationId xmlns:p14="http://schemas.microsoft.com/office/powerpoint/2010/main" val="1516129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4C718F-15D5-43DF-A767-0D1079221461}"/>
              </a:ext>
            </a:extLst>
          </p:cNvPr>
          <p:cNvSpPr>
            <a:spLocks noGrp="1"/>
          </p:cNvSpPr>
          <p:nvPr>
            <p:ph idx="1"/>
          </p:nvPr>
        </p:nvSpPr>
        <p:spPr/>
        <p:txBody>
          <a:bodyPr/>
          <a:lstStyle/>
          <a:p>
            <a:r>
              <a:rPr lang="en-US" dirty="0"/>
              <a:t>Note how depends on discount rate and tax rate.  Some also use P/E to after-tax synergies or EV/EBITDA to pre-tax synergies.</a:t>
            </a:r>
          </a:p>
          <a:p>
            <a:r>
              <a:rPr lang="en-US" dirty="0"/>
              <a:t>Can compute the economic IRR on a transaction.</a:t>
            </a:r>
          </a:p>
          <a:p>
            <a:endParaRPr lang="en-US" dirty="0"/>
          </a:p>
        </p:txBody>
      </p:sp>
      <p:sp>
        <p:nvSpPr>
          <p:cNvPr id="3" name="Title 2">
            <a:extLst>
              <a:ext uri="{FF2B5EF4-FFF2-40B4-BE49-F238E27FC236}">
                <a16:creationId xmlns:a16="http://schemas.microsoft.com/office/drawing/2014/main" id="{337D4123-546B-4647-8919-3D340138C16A}"/>
              </a:ext>
            </a:extLst>
          </p:cNvPr>
          <p:cNvSpPr>
            <a:spLocks noGrp="1"/>
          </p:cNvSpPr>
          <p:nvPr>
            <p:ph type="title"/>
          </p:nvPr>
        </p:nvSpPr>
        <p:spPr/>
        <p:txBody>
          <a:bodyPr>
            <a:normAutofit fontScale="90000"/>
          </a:bodyPr>
          <a:lstStyle/>
          <a:p>
            <a:r>
              <a:rPr lang="en-US" dirty="0"/>
              <a:t>Economic Analysis of Merger with NPV of After-Tax Synergies versus Premium</a:t>
            </a:r>
          </a:p>
        </p:txBody>
      </p:sp>
      <p:pic>
        <p:nvPicPr>
          <p:cNvPr id="5" name="Picture 4">
            <a:extLst>
              <a:ext uri="{FF2B5EF4-FFF2-40B4-BE49-F238E27FC236}">
                <a16:creationId xmlns:a16="http://schemas.microsoft.com/office/drawing/2014/main" id="{893F5620-7506-4A22-B3DB-7BAB7A45140C}"/>
              </a:ext>
            </a:extLst>
          </p:cNvPr>
          <p:cNvPicPr>
            <a:picLocks noChangeAspect="1"/>
          </p:cNvPicPr>
          <p:nvPr/>
        </p:nvPicPr>
        <p:blipFill>
          <a:blip r:embed="rId2"/>
          <a:stretch>
            <a:fillRect/>
          </a:stretch>
        </p:blipFill>
        <p:spPr>
          <a:xfrm>
            <a:off x="1795244" y="3880015"/>
            <a:ext cx="5553512" cy="2402268"/>
          </a:xfrm>
          <a:prstGeom prst="rect">
            <a:avLst/>
          </a:prstGeom>
        </p:spPr>
      </p:pic>
    </p:spTree>
    <p:extLst>
      <p:ext uri="{BB962C8B-B14F-4D97-AF65-F5344CB8AC3E}">
        <p14:creationId xmlns:p14="http://schemas.microsoft.com/office/powerpoint/2010/main" val="1781079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309901-AC9D-4580-AE33-B9FF8AFB1C7F}"/>
              </a:ext>
            </a:extLst>
          </p:cNvPr>
          <p:cNvSpPr>
            <a:spLocks noGrp="1"/>
          </p:cNvSpPr>
          <p:nvPr>
            <p:ph idx="1"/>
          </p:nvPr>
        </p:nvSpPr>
        <p:spPr/>
        <p:txBody>
          <a:bodyPr>
            <a:normAutofit fontScale="92500" lnSpcReduction="10000"/>
          </a:bodyPr>
          <a:lstStyle/>
          <a:p>
            <a:r>
              <a:rPr lang="en-US" dirty="0"/>
              <a:t>Some synergies are almost risk free:</a:t>
            </a:r>
          </a:p>
          <a:p>
            <a:pPr lvl="1"/>
            <a:r>
              <a:rPr lang="en-US" dirty="0"/>
              <a:t>Reduction in overhead costs</a:t>
            </a:r>
          </a:p>
          <a:p>
            <a:pPr lvl="1"/>
            <a:r>
              <a:rPr lang="en-US" dirty="0"/>
              <a:t>Savings from capacity (e.g. trucks are not at capacity)</a:t>
            </a:r>
          </a:p>
          <a:p>
            <a:r>
              <a:rPr lang="en-US" dirty="0"/>
              <a:t>Other Synergies may be pretty sure</a:t>
            </a:r>
          </a:p>
          <a:p>
            <a:pPr lvl="1"/>
            <a:r>
              <a:rPr lang="en-US" dirty="0"/>
              <a:t>Increase growth with more capital expenditures</a:t>
            </a:r>
          </a:p>
          <a:p>
            <a:pPr lvl="1"/>
            <a:r>
              <a:rPr lang="en-US" dirty="0"/>
              <a:t>Incorporate target company in your company</a:t>
            </a:r>
          </a:p>
          <a:p>
            <a:r>
              <a:rPr lang="en-US" dirty="0"/>
              <a:t>Synergies that are risk</a:t>
            </a:r>
          </a:p>
          <a:p>
            <a:pPr lvl="1"/>
            <a:r>
              <a:rPr lang="en-US" dirty="0"/>
              <a:t>Revenue increase from new strategy</a:t>
            </a:r>
          </a:p>
          <a:p>
            <a:pPr lvl="1"/>
            <a:r>
              <a:rPr lang="en-US" dirty="0"/>
              <a:t>Increase price with competition</a:t>
            </a:r>
          </a:p>
          <a:p>
            <a:r>
              <a:rPr lang="en-US" dirty="0"/>
              <a:t>Cannot Apply the Same Discount Rate to Different Strategies</a:t>
            </a:r>
          </a:p>
          <a:p>
            <a:pPr lvl="1"/>
            <a:endParaRPr lang="en-US" dirty="0"/>
          </a:p>
        </p:txBody>
      </p:sp>
      <p:sp>
        <p:nvSpPr>
          <p:cNvPr id="3" name="Title 2">
            <a:extLst>
              <a:ext uri="{FF2B5EF4-FFF2-40B4-BE49-F238E27FC236}">
                <a16:creationId xmlns:a16="http://schemas.microsoft.com/office/drawing/2014/main" id="{F8C3EF74-5487-4BA1-8097-E4BB1E4A46D7}"/>
              </a:ext>
            </a:extLst>
          </p:cNvPr>
          <p:cNvSpPr>
            <a:spLocks noGrp="1"/>
          </p:cNvSpPr>
          <p:nvPr>
            <p:ph type="title"/>
          </p:nvPr>
        </p:nvSpPr>
        <p:spPr/>
        <p:txBody>
          <a:bodyPr>
            <a:normAutofit fontScale="90000"/>
          </a:bodyPr>
          <a:lstStyle/>
          <a:p>
            <a:r>
              <a:rPr lang="en-US" dirty="0"/>
              <a:t>Different Types of Synergies and Strategies</a:t>
            </a:r>
          </a:p>
        </p:txBody>
      </p:sp>
    </p:spTree>
    <p:extLst>
      <p:ext uri="{BB962C8B-B14F-4D97-AF65-F5344CB8AC3E}">
        <p14:creationId xmlns:p14="http://schemas.microsoft.com/office/powerpoint/2010/main" val="810048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Major Subjects Covered in M&amp;A</a:t>
            </a:r>
          </a:p>
        </p:txBody>
      </p:sp>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a:xfrm>
            <a:off x="1025718" y="2490436"/>
            <a:ext cx="7697450" cy="3993491"/>
          </a:xfrm>
        </p:spPr>
        <p:txBody>
          <a:bodyPr vert="horz" lIns="91440" tIns="45720" rIns="91440" bIns="45720" rtlCol="0" anchor="ctr">
            <a:normAutofit/>
          </a:bodyPr>
          <a:lstStyle/>
          <a:p>
            <a:r>
              <a:rPr lang="en-US" sz="1900" dirty="0">
                <a:latin typeface="+mn-lt"/>
                <a:cs typeface="+mn-cs"/>
              </a:rPr>
              <a:t>Alternative Valuation Techniques and Alternative Ways to Evaluate M&amp;A </a:t>
            </a:r>
          </a:p>
          <a:p>
            <a:pPr lvl="1"/>
            <a:r>
              <a:rPr lang="en-US" sz="1500" dirty="0">
                <a:latin typeface="+mn-lt"/>
                <a:cs typeface="+mn-cs"/>
              </a:rPr>
              <a:t>Synergies with probably analysis and different discount rates</a:t>
            </a:r>
          </a:p>
          <a:p>
            <a:pPr lvl="1"/>
            <a:r>
              <a:rPr lang="en-US" sz="1500" dirty="0">
                <a:latin typeface="+mn-lt"/>
                <a:cs typeface="+mn-cs"/>
              </a:rPr>
              <a:t>Consideration and accretion/dilution analysis</a:t>
            </a:r>
          </a:p>
          <a:p>
            <a:pPr lvl="1"/>
            <a:r>
              <a:rPr lang="en-US" sz="1500" dirty="0">
                <a:latin typeface="+mn-lt"/>
                <a:cs typeface="+mn-cs"/>
              </a:rPr>
              <a:t>Implied LBO</a:t>
            </a:r>
          </a:p>
          <a:p>
            <a:r>
              <a:rPr lang="en-US" sz="1900" dirty="0">
                <a:latin typeface="+mn-lt"/>
                <a:cs typeface="+mn-cs"/>
              </a:rPr>
              <a:t>Corporate Modelling for DCF and Use of Corrected Terminal Value for M&amp;A Analysis</a:t>
            </a:r>
          </a:p>
          <a:p>
            <a:r>
              <a:rPr lang="en-US" sz="1900" dirty="0">
                <a:latin typeface="+mn-lt"/>
                <a:cs typeface="+mn-cs"/>
              </a:rPr>
              <a:t>Valuation from EV/EBITDA and P/E Multiples and Financial Mathematics</a:t>
            </a:r>
          </a:p>
          <a:p>
            <a:r>
              <a:rPr lang="en-US" sz="1900" dirty="0">
                <a:latin typeface="+mn-lt"/>
                <a:cs typeface="+mn-cs"/>
              </a:rPr>
              <a:t>Evaluating Reasonable Cost of Capital in Models and Problems with Un-Lever and Re-Lever of Beta and Equity Market Risk Premium</a:t>
            </a:r>
          </a:p>
          <a:p>
            <a:r>
              <a:rPr lang="en-US" sz="1900" dirty="0">
                <a:latin typeface="+mn-lt"/>
                <a:cs typeface="+mn-cs"/>
              </a:rPr>
              <a:t>Avoidance of Idiotic Adjustments for Country Risk and for Private/Public Analysis</a:t>
            </a:r>
          </a:p>
        </p:txBody>
      </p:sp>
    </p:spTree>
    <p:extLst>
      <p:ext uri="{BB962C8B-B14F-4D97-AF65-F5344CB8AC3E}">
        <p14:creationId xmlns:p14="http://schemas.microsoft.com/office/powerpoint/2010/main" val="1371984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B07D4C-3F7F-4E32-BE02-8152B90F48C7}"/>
              </a:ext>
            </a:extLst>
          </p:cNvPr>
          <p:cNvSpPr>
            <a:spLocks noGrp="1"/>
          </p:cNvSpPr>
          <p:nvPr>
            <p:ph type="title"/>
          </p:nvPr>
        </p:nvSpPr>
        <p:spPr>
          <a:xfrm>
            <a:off x="596506" y="637953"/>
            <a:ext cx="6204344" cy="3189507"/>
          </a:xfrm>
        </p:spPr>
        <p:txBody>
          <a:bodyPr vert="horz" lIns="91440" tIns="45720" rIns="91440" bIns="45720" rtlCol="0" anchor="b">
            <a:normAutofit/>
          </a:bodyPr>
          <a:lstStyle/>
          <a:p>
            <a:pPr algn="l"/>
            <a:r>
              <a:rPr lang="en-US" sz="7000" kern="1200" dirty="0">
                <a:solidFill>
                  <a:srgbClr val="FFFFFF"/>
                </a:solidFill>
                <a:latin typeface="+mj-lt"/>
                <a:ea typeface="+mj-ea"/>
                <a:cs typeface="+mj-cs"/>
              </a:rPr>
              <a:t>M&amp;A Method 2:</a:t>
            </a:r>
            <a:br>
              <a:rPr lang="en-US" sz="7000" kern="1200" dirty="0">
                <a:solidFill>
                  <a:srgbClr val="FFFFFF"/>
                </a:solidFill>
                <a:latin typeface="+mj-lt"/>
                <a:ea typeface="+mj-ea"/>
                <a:cs typeface="+mj-cs"/>
              </a:rPr>
            </a:br>
            <a:r>
              <a:rPr lang="en-US" sz="7000" kern="1200" dirty="0">
                <a:solidFill>
                  <a:srgbClr val="FFFFFF"/>
                </a:solidFill>
                <a:latin typeface="+mj-lt"/>
                <a:ea typeface="+mj-ea"/>
                <a:cs typeface="+mj-cs"/>
              </a:rPr>
              <a:t>Accretion and Dilution</a:t>
            </a:r>
          </a:p>
        </p:txBody>
      </p:sp>
      <p:sp>
        <p:nvSpPr>
          <p:cNvPr id="11"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17141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2DD001-BEB1-44EB-A746-8F71CF47E12D}"/>
              </a:ext>
            </a:extLst>
          </p:cNvPr>
          <p:cNvSpPr>
            <a:spLocks noGrp="1"/>
          </p:cNvSpPr>
          <p:nvPr>
            <p:ph idx="1"/>
          </p:nvPr>
        </p:nvSpPr>
        <p:spPr>
          <a:xfrm>
            <a:off x="4536886" y="802638"/>
            <a:ext cx="4056522" cy="5252722"/>
          </a:xfrm>
        </p:spPr>
        <p:txBody>
          <a:bodyPr vert="horz" lIns="91440" tIns="45720" rIns="91440" bIns="45720" rtlCol="0" anchor="ctr">
            <a:normAutofit/>
          </a:bodyPr>
          <a:lstStyle/>
          <a:p>
            <a:r>
              <a:rPr lang="en-US" sz="1900" dirty="0">
                <a:latin typeface="+mn-lt"/>
                <a:cs typeface="+mn-cs"/>
              </a:rPr>
              <a:t>Protective life purchased at 34% premium.  No change in management by Dai-ichi.</a:t>
            </a:r>
          </a:p>
          <a:p>
            <a:r>
              <a:rPr lang="en-US" sz="1900" dirty="0">
                <a:latin typeface="+mn-lt"/>
                <a:cs typeface="+mn-cs"/>
              </a:rPr>
              <a:t>Dai-ichi said the favorable foreign exchange rate Dai-ichi secured in the acquisition of Protective largely offset the premium it paid. The yen has weakened 14% against the dollar since the purchase agreement.</a:t>
            </a:r>
          </a:p>
          <a:p>
            <a:r>
              <a:rPr lang="en-US" sz="1900" dirty="0">
                <a:latin typeface="+mn-lt"/>
                <a:cs typeface="+mn-cs"/>
              </a:rPr>
              <a:t>Dai-ichi plans to set up a holding-company structure in October 2016 under which Tokyo headquarters will delegate more power to North American and Asian regional heads. Understand that management not changed – implies no synergies.</a:t>
            </a:r>
          </a:p>
        </p:txBody>
      </p:sp>
      <p:sp>
        <p:nvSpPr>
          <p:cNvPr id="3" name="Title 2">
            <a:extLst>
              <a:ext uri="{FF2B5EF4-FFF2-40B4-BE49-F238E27FC236}">
                <a16:creationId xmlns:a16="http://schemas.microsoft.com/office/drawing/2014/main" id="{203F78DA-EAB6-476E-AE6E-2323D6921B2F}"/>
              </a:ext>
            </a:extLst>
          </p:cNvPr>
          <p:cNvSpPr>
            <a:spLocks noGrp="1"/>
          </p:cNvSpPr>
          <p:nvPr>
            <p:ph type="title"/>
          </p:nvPr>
        </p:nvSpPr>
        <p:spPr>
          <a:xfrm>
            <a:off x="661600" y="4062807"/>
            <a:ext cx="2774103" cy="1366528"/>
          </a:xfrm>
          <a:solidFill>
            <a:schemeClr val="bg1">
              <a:alpha val="50000"/>
            </a:schemeClr>
          </a:solidFill>
          <a:ln w="25400" cap="sq">
            <a:solidFill>
              <a:schemeClr val="tx1"/>
            </a:solidFill>
            <a:miter lim="800000"/>
          </a:ln>
        </p:spPr>
        <p:txBody>
          <a:bodyPr vert="horz" lIns="91440" tIns="45720" rIns="91440" bIns="45720" rtlCol="0" anchor="ctr">
            <a:normAutofit/>
          </a:bodyPr>
          <a:lstStyle/>
          <a:p>
            <a:r>
              <a:rPr lang="en-US" sz="2800" kern="1200" dirty="0">
                <a:latin typeface="+mj-lt"/>
                <a:ea typeface="+mj-ea"/>
                <a:cs typeface="+mj-cs"/>
              </a:rPr>
              <a:t>Accretion and Dilution Example</a:t>
            </a:r>
          </a:p>
        </p:txBody>
      </p:sp>
      <p:pic>
        <p:nvPicPr>
          <p:cNvPr id="5" name="Picture 4">
            <a:extLst>
              <a:ext uri="{FF2B5EF4-FFF2-40B4-BE49-F238E27FC236}">
                <a16:creationId xmlns:a16="http://schemas.microsoft.com/office/drawing/2014/main" id="{57722BB1-F5DD-49F6-AE9F-CC467D9D3D99}"/>
              </a:ext>
            </a:extLst>
          </p:cNvPr>
          <p:cNvPicPr>
            <a:picLocks noChangeAspect="1"/>
          </p:cNvPicPr>
          <p:nvPr/>
        </p:nvPicPr>
        <p:blipFill>
          <a:blip r:embed="rId2"/>
          <a:stretch>
            <a:fillRect/>
          </a:stretch>
        </p:blipFill>
        <p:spPr>
          <a:xfrm>
            <a:off x="319202" y="293615"/>
            <a:ext cx="3224621" cy="2945365"/>
          </a:xfrm>
          <a:prstGeom prst="rect">
            <a:avLst/>
          </a:prstGeom>
        </p:spPr>
      </p:pic>
    </p:spTree>
    <p:extLst>
      <p:ext uri="{BB962C8B-B14F-4D97-AF65-F5344CB8AC3E}">
        <p14:creationId xmlns:p14="http://schemas.microsoft.com/office/powerpoint/2010/main" val="178203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9144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93533" y="320675"/>
            <a:ext cx="8555615" cy="1325563"/>
          </a:xfrm>
        </p:spPr>
        <p:txBody>
          <a:bodyPr>
            <a:normAutofit fontScale="90000"/>
          </a:bodyPr>
          <a:lstStyle/>
          <a:p>
            <a:pPr eaLnBrk="0" latinLnBrk="0"/>
            <a:r>
              <a:rPr lang="en-US" sz="4700" dirty="0">
                <a:solidFill>
                  <a:schemeClr val="bg1"/>
                </a:solidFill>
              </a:rPr>
              <a:t>Step by Step Process in Acquisition Model</a:t>
            </a:r>
          </a:p>
        </p:txBody>
      </p:sp>
      <p:graphicFrame>
        <p:nvGraphicFramePr>
          <p:cNvPr id="12" name="Content Placeholder 2">
            <a:extLst>
              <a:ext uri="{FF2B5EF4-FFF2-40B4-BE49-F238E27FC236}">
                <a16:creationId xmlns:a16="http://schemas.microsoft.com/office/drawing/2014/main" id="{D09C0521-BFD1-4FBB-9625-F18A0513174D}"/>
              </a:ext>
            </a:extLst>
          </p:cNvPr>
          <p:cNvGraphicFramePr>
            <a:graphicFrameLocks noGrp="1"/>
          </p:cNvGraphicFramePr>
          <p:nvPr>
            <p:ph idx="1"/>
            <p:extLst>
              <p:ext uri="{D42A27DB-BD31-4B8C-83A1-F6EECF244321}">
                <p14:modId xmlns:p14="http://schemas.microsoft.com/office/powerpoint/2010/main" val="3562740584"/>
              </p:ext>
            </p:extLst>
          </p:nvPr>
        </p:nvGraphicFramePr>
        <p:xfrm>
          <a:off x="293534" y="1976293"/>
          <a:ext cx="855561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205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23F04A-793E-4881-B73A-5DDD595BD560}"/>
              </a:ext>
            </a:extLst>
          </p:cNvPr>
          <p:cNvSpPr>
            <a:spLocks noGrp="1"/>
          </p:cNvSpPr>
          <p:nvPr>
            <p:ph idx="1"/>
          </p:nvPr>
        </p:nvSpPr>
        <p:spPr/>
        <p:txBody>
          <a:bodyPr/>
          <a:lstStyle/>
          <a:p>
            <a:r>
              <a:rPr lang="en-US" dirty="0"/>
              <a:t>Use Lincoln National as the target because of low P/E – note expected growth in EPS</a:t>
            </a:r>
          </a:p>
          <a:p>
            <a:endParaRPr lang="en-US" dirty="0"/>
          </a:p>
        </p:txBody>
      </p:sp>
      <p:sp>
        <p:nvSpPr>
          <p:cNvPr id="3" name="Title 2">
            <a:extLst>
              <a:ext uri="{FF2B5EF4-FFF2-40B4-BE49-F238E27FC236}">
                <a16:creationId xmlns:a16="http://schemas.microsoft.com/office/drawing/2014/main" id="{55EAFA2A-43B8-403D-A78D-8E510B122078}"/>
              </a:ext>
            </a:extLst>
          </p:cNvPr>
          <p:cNvSpPr>
            <a:spLocks noGrp="1"/>
          </p:cNvSpPr>
          <p:nvPr>
            <p:ph type="title"/>
          </p:nvPr>
        </p:nvSpPr>
        <p:spPr/>
        <p:txBody>
          <a:bodyPr>
            <a:normAutofit fontScale="90000"/>
          </a:bodyPr>
          <a:lstStyle/>
          <a:p>
            <a:r>
              <a:rPr lang="en-US" dirty="0"/>
              <a:t>Accretion and Dilution Analysis: Target – Low P/E Ratio</a:t>
            </a:r>
          </a:p>
        </p:txBody>
      </p:sp>
      <p:pic>
        <p:nvPicPr>
          <p:cNvPr id="5" name="Picture 4">
            <a:extLst>
              <a:ext uri="{FF2B5EF4-FFF2-40B4-BE49-F238E27FC236}">
                <a16:creationId xmlns:a16="http://schemas.microsoft.com/office/drawing/2014/main" id="{D62F5C72-D4BF-4A85-9314-33F435FA3733}"/>
              </a:ext>
            </a:extLst>
          </p:cNvPr>
          <p:cNvPicPr>
            <a:picLocks noChangeAspect="1"/>
          </p:cNvPicPr>
          <p:nvPr/>
        </p:nvPicPr>
        <p:blipFill>
          <a:blip r:embed="rId2"/>
          <a:stretch>
            <a:fillRect/>
          </a:stretch>
        </p:blipFill>
        <p:spPr>
          <a:xfrm>
            <a:off x="109057" y="2819043"/>
            <a:ext cx="8515350" cy="3201150"/>
          </a:xfrm>
          <a:prstGeom prst="rect">
            <a:avLst/>
          </a:prstGeom>
        </p:spPr>
      </p:pic>
    </p:spTree>
    <p:extLst>
      <p:ext uri="{BB962C8B-B14F-4D97-AF65-F5344CB8AC3E}">
        <p14:creationId xmlns:p14="http://schemas.microsoft.com/office/powerpoint/2010/main" val="509433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DD7381-D733-4F4C-B652-17A8A82F54B5}"/>
              </a:ext>
            </a:extLst>
          </p:cNvPr>
          <p:cNvSpPr>
            <a:spLocks noGrp="1"/>
          </p:cNvSpPr>
          <p:nvPr>
            <p:ph idx="1"/>
          </p:nvPr>
        </p:nvSpPr>
        <p:spPr/>
        <p:txBody>
          <a:bodyPr/>
          <a:lstStyle/>
          <a:p>
            <a:r>
              <a:rPr lang="en-US" dirty="0"/>
              <a:t>Use Principal Financial Group as assumed acquiring company</a:t>
            </a:r>
          </a:p>
          <a:p>
            <a:endParaRPr lang="en-US" dirty="0"/>
          </a:p>
        </p:txBody>
      </p:sp>
      <p:sp>
        <p:nvSpPr>
          <p:cNvPr id="3" name="Title 2">
            <a:extLst>
              <a:ext uri="{FF2B5EF4-FFF2-40B4-BE49-F238E27FC236}">
                <a16:creationId xmlns:a16="http://schemas.microsoft.com/office/drawing/2014/main" id="{F4A84348-1948-4B3B-9003-267535F6CA2D}"/>
              </a:ext>
            </a:extLst>
          </p:cNvPr>
          <p:cNvSpPr>
            <a:spLocks noGrp="1"/>
          </p:cNvSpPr>
          <p:nvPr>
            <p:ph type="title"/>
          </p:nvPr>
        </p:nvSpPr>
        <p:spPr/>
        <p:txBody>
          <a:bodyPr>
            <a:normAutofit fontScale="90000"/>
          </a:bodyPr>
          <a:lstStyle/>
          <a:p>
            <a:r>
              <a:rPr lang="en-US" dirty="0"/>
              <a:t>Accretion and Dilution Analysis: Acquiring Company</a:t>
            </a:r>
          </a:p>
        </p:txBody>
      </p:sp>
      <p:pic>
        <p:nvPicPr>
          <p:cNvPr id="5" name="Picture 4">
            <a:extLst>
              <a:ext uri="{FF2B5EF4-FFF2-40B4-BE49-F238E27FC236}">
                <a16:creationId xmlns:a16="http://schemas.microsoft.com/office/drawing/2014/main" id="{41CA2A62-912B-4292-8900-491A9AC3779E}"/>
              </a:ext>
            </a:extLst>
          </p:cNvPr>
          <p:cNvPicPr>
            <a:picLocks noChangeAspect="1"/>
          </p:cNvPicPr>
          <p:nvPr/>
        </p:nvPicPr>
        <p:blipFill>
          <a:blip r:embed="rId2"/>
          <a:stretch>
            <a:fillRect/>
          </a:stretch>
        </p:blipFill>
        <p:spPr>
          <a:xfrm>
            <a:off x="272991" y="2861042"/>
            <a:ext cx="8797443" cy="3315921"/>
          </a:xfrm>
          <a:prstGeom prst="rect">
            <a:avLst/>
          </a:prstGeom>
        </p:spPr>
      </p:pic>
    </p:spTree>
    <p:extLst>
      <p:ext uri="{BB962C8B-B14F-4D97-AF65-F5344CB8AC3E}">
        <p14:creationId xmlns:p14="http://schemas.microsoft.com/office/powerpoint/2010/main" val="41583899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47BEDD-C84E-49CF-A4A6-53D0EB37C5B5}"/>
              </a:ext>
            </a:extLst>
          </p:cNvPr>
          <p:cNvPicPr>
            <a:picLocks noGrp="1" noChangeAspect="1"/>
          </p:cNvPicPr>
          <p:nvPr>
            <p:ph idx="1"/>
          </p:nvPr>
        </p:nvPicPr>
        <p:blipFill>
          <a:blip r:embed="rId2"/>
          <a:stretch>
            <a:fillRect/>
          </a:stretch>
        </p:blipFill>
        <p:spPr>
          <a:xfrm>
            <a:off x="746279" y="1263650"/>
            <a:ext cx="7667316" cy="4913313"/>
          </a:xfrm>
          <a:prstGeom prst="rect">
            <a:avLst/>
          </a:prstGeom>
        </p:spPr>
      </p:pic>
      <p:sp>
        <p:nvSpPr>
          <p:cNvPr id="3" name="Title 2">
            <a:extLst>
              <a:ext uri="{FF2B5EF4-FFF2-40B4-BE49-F238E27FC236}">
                <a16:creationId xmlns:a16="http://schemas.microsoft.com/office/drawing/2014/main" id="{FAEEE4C3-503A-4079-8D13-56A02230FD9A}"/>
              </a:ext>
            </a:extLst>
          </p:cNvPr>
          <p:cNvSpPr>
            <a:spLocks noGrp="1"/>
          </p:cNvSpPr>
          <p:nvPr>
            <p:ph type="title"/>
          </p:nvPr>
        </p:nvSpPr>
        <p:spPr/>
        <p:txBody>
          <a:bodyPr>
            <a:normAutofit fontScale="90000"/>
          </a:bodyPr>
          <a:lstStyle/>
          <a:p>
            <a:r>
              <a:rPr lang="en-US" dirty="0"/>
              <a:t>Demonstration of Accretion without Synergies</a:t>
            </a:r>
          </a:p>
        </p:txBody>
      </p:sp>
      <p:sp>
        <p:nvSpPr>
          <p:cNvPr id="2" name="TextBox 1">
            <a:extLst>
              <a:ext uri="{FF2B5EF4-FFF2-40B4-BE49-F238E27FC236}">
                <a16:creationId xmlns:a16="http://schemas.microsoft.com/office/drawing/2014/main" id="{C6EC42EA-C55D-46E8-AD87-FA857FECCF72}"/>
              </a:ext>
            </a:extLst>
          </p:cNvPr>
          <p:cNvSpPr txBox="1"/>
          <p:nvPr/>
        </p:nvSpPr>
        <p:spPr>
          <a:xfrm>
            <a:off x="6375633" y="1518407"/>
            <a:ext cx="1919955" cy="1200329"/>
          </a:xfrm>
          <a:prstGeom prst="rect">
            <a:avLst/>
          </a:prstGeom>
          <a:solidFill>
            <a:srgbClr val="FFFF00"/>
          </a:solidFill>
        </p:spPr>
        <p:txBody>
          <a:bodyPr wrap="square" rtlCol="0">
            <a:spAutoFit/>
          </a:bodyPr>
          <a:lstStyle/>
          <a:p>
            <a:r>
              <a:rPr lang="en-US" dirty="0"/>
              <a:t>This is like USD/Euro – You get higher exchange rate.</a:t>
            </a:r>
          </a:p>
        </p:txBody>
      </p:sp>
    </p:spTree>
    <p:extLst>
      <p:ext uri="{BB962C8B-B14F-4D97-AF65-F5344CB8AC3E}">
        <p14:creationId xmlns:p14="http://schemas.microsoft.com/office/powerpoint/2010/main" val="2551541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7" y="304800"/>
            <a:ext cx="8286808" cy="654032"/>
          </a:xfrm>
        </p:spPr>
        <p:txBody>
          <a:bodyPr>
            <a:noAutofit/>
          </a:bodyPr>
          <a:lstStyle/>
          <a:p>
            <a:pPr algn="ctr" eaLnBrk="0" latinLnBrk="0"/>
            <a:r>
              <a:rPr lang="en-US" sz="3200" dirty="0"/>
              <a:t>Conversion of Standalone Model</a:t>
            </a:r>
          </a:p>
        </p:txBody>
      </p:sp>
      <p:sp>
        <p:nvSpPr>
          <p:cNvPr id="3" name="Content Placeholder 2"/>
          <p:cNvSpPr>
            <a:spLocks noGrp="1"/>
          </p:cNvSpPr>
          <p:nvPr>
            <p:ph idx="1"/>
          </p:nvPr>
        </p:nvSpPr>
        <p:spPr/>
        <p:txBody>
          <a:bodyPr>
            <a:normAutofit/>
          </a:bodyPr>
          <a:lstStyle/>
          <a:p>
            <a:pPr latinLnBrk="0"/>
            <a:r>
              <a:rPr lang="en-US" dirty="0"/>
              <a:t>Need Fundamental Operating Analysis</a:t>
            </a:r>
          </a:p>
          <a:p>
            <a:pPr lvl="1"/>
            <a:r>
              <a:rPr lang="en-US" dirty="0"/>
              <a:t>Revenues, Operating Expenses and Capital Expenditures</a:t>
            </a:r>
          </a:p>
          <a:p>
            <a:pPr lvl="1"/>
            <a:r>
              <a:rPr lang="en-US" dirty="0"/>
              <a:t>Depreciation Expense and Working Capital</a:t>
            </a:r>
          </a:p>
          <a:p>
            <a:r>
              <a:rPr lang="en-US" dirty="0"/>
              <a:t>Set-up Flexible Data Depending on Starting Point of Acquisition</a:t>
            </a:r>
          </a:p>
          <a:p>
            <a:r>
              <a:rPr lang="en-US" dirty="0"/>
              <a:t>Use Lookup Function to Bring Data from Standalone to Acquisition Model on a Flexible Basis</a:t>
            </a:r>
          </a:p>
          <a:p>
            <a:r>
              <a:rPr lang="en-US" dirty="0"/>
              <a:t>Add Switch to Model for Holding Period and Terminal Period</a:t>
            </a:r>
          </a:p>
        </p:txBody>
      </p:sp>
    </p:spTree>
    <p:extLst>
      <p:ext uri="{BB962C8B-B14F-4D97-AF65-F5344CB8AC3E}">
        <p14:creationId xmlns:p14="http://schemas.microsoft.com/office/powerpoint/2010/main" val="11868755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7" y="304800"/>
            <a:ext cx="8286808" cy="654032"/>
          </a:xfrm>
        </p:spPr>
        <p:txBody>
          <a:bodyPr>
            <a:noAutofit/>
          </a:bodyPr>
          <a:lstStyle/>
          <a:p>
            <a:pPr algn="ctr" eaLnBrk="0" latinLnBrk="0"/>
            <a:r>
              <a:rPr lang="en-US" sz="3200" dirty="0"/>
              <a:t>Add Acquisition Assumptions</a:t>
            </a:r>
          </a:p>
        </p:txBody>
      </p:sp>
      <p:sp>
        <p:nvSpPr>
          <p:cNvPr id="3" name="Content Placeholder 2"/>
          <p:cNvSpPr>
            <a:spLocks noGrp="1"/>
          </p:cNvSpPr>
          <p:nvPr>
            <p:ph idx="1"/>
          </p:nvPr>
        </p:nvSpPr>
        <p:spPr/>
        <p:txBody>
          <a:bodyPr>
            <a:normAutofit fontScale="92500" lnSpcReduction="10000"/>
          </a:bodyPr>
          <a:lstStyle/>
          <a:p>
            <a:pPr latinLnBrk="0"/>
            <a:r>
              <a:rPr lang="en-US" dirty="0"/>
              <a:t>Transaction Price Assumptions</a:t>
            </a:r>
          </a:p>
          <a:p>
            <a:pPr lvl="1"/>
            <a:r>
              <a:rPr lang="en-US" dirty="0"/>
              <a:t>Alternative Approaches to Acquisition Price</a:t>
            </a:r>
          </a:p>
          <a:p>
            <a:pPr lvl="1"/>
            <a:r>
              <a:rPr lang="en-US" dirty="0"/>
              <a:t>Premium on Stock Price</a:t>
            </a:r>
          </a:p>
          <a:p>
            <a:pPr lvl="1"/>
            <a:r>
              <a:rPr lang="en-US" dirty="0"/>
              <a:t>EV/EBITDA</a:t>
            </a:r>
          </a:p>
          <a:p>
            <a:pPr latinLnBrk="0"/>
            <a:r>
              <a:rPr lang="en-US" dirty="0"/>
              <a:t>Financing Assumptions</a:t>
            </a:r>
          </a:p>
          <a:p>
            <a:pPr lvl="1"/>
            <a:r>
              <a:rPr lang="en-US" dirty="0"/>
              <a:t>New Debt</a:t>
            </a:r>
          </a:p>
          <a:p>
            <a:pPr lvl="1"/>
            <a:r>
              <a:rPr lang="en-US" dirty="0"/>
              <a:t>Retired Debt</a:t>
            </a:r>
          </a:p>
          <a:p>
            <a:pPr lvl="1"/>
            <a:r>
              <a:rPr lang="en-US" dirty="0"/>
              <a:t>Debt Terms</a:t>
            </a:r>
          </a:p>
          <a:p>
            <a:pPr lvl="1"/>
            <a:r>
              <a:rPr lang="en-US" dirty="0"/>
              <a:t>Disposition of Cash Balance</a:t>
            </a:r>
          </a:p>
          <a:p>
            <a:pPr latinLnBrk="0"/>
            <a:r>
              <a:rPr lang="en-US" dirty="0"/>
              <a:t>Terminal Value Assumptions</a:t>
            </a:r>
          </a:p>
          <a:p>
            <a:pPr lvl="1"/>
            <a:r>
              <a:rPr lang="en-US" dirty="0"/>
              <a:t>Holding Period and Exit</a:t>
            </a:r>
          </a:p>
          <a:p>
            <a:pPr lvl="1"/>
            <a:r>
              <a:rPr lang="en-US" dirty="0"/>
              <a:t>Exit Multiple</a:t>
            </a:r>
          </a:p>
          <a:p>
            <a:pPr latinLnBrk="0"/>
            <a:r>
              <a:rPr lang="en-US" dirty="0"/>
              <a:t>Accounting and Tax Assumptions</a:t>
            </a:r>
          </a:p>
        </p:txBody>
      </p:sp>
    </p:spTree>
    <p:extLst>
      <p:ext uri="{BB962C8B-B14F-4D97-AF65-F5344CB8AC3E}">
        <p14:creationId xmlns:p14="http://schemas.microsoft.com/office/powerpoint/2010/main" val="1523077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7" y="304800"/>
            <a:ext cx="8286808" cy="654032"/>
          </a:xfrm>
        </p:spPr>
        <p:txBody>
          <a:bodyPr>
            <a:noAutofit/>
          </a:bodyPr>
          <a:lstStyle/>
          <a:p>
            <a:pPr algn="ctr" eaLnBrk="0" latinLnBrk="0"/>
            <a:r>
              <a:rPr lang="en-US" sz="3200" dirty="0"/>
              <a:t>Sources and Uses and Pro-Forma</a:t>
            </a:r>
          </a:p>
        </p:txBody>
      </p:sp>
      <p:sp>
        <p:nvSpPr>
          <p:cNvPr id="3" name="Content Placeholder 2"/>
          <p:cNvSpPr>
            <a:spLocks noGrp="1"/>
          </p:cNvSpPr>
          <p:nvPr>
            <p:ph idx="1"/>
          </p:nvPr>
        </p:nvSpPr>
        <p:spPr/>
        <p:txBody>
          <a:bodyPr>
            <a:normAutofit fontScale="92500" lnSpcReduction="20000"/>
          </a:bodyPr>
          <a:lstStyle/>
          <a:p>
            <a:pPr latinLnBrk="0"/>
            <a:r>
              <a:rPr lang="en-US" dirty="0"/>
              <a:t>Begin with Goodwill Analysis</a:t>
            </a:r>
          </a:p>
          <a:p>
            <a:pPr lvl="1"/>
            <a:r>
              <a:rPr lang="en-US" dirty="0"/>
              <a:t>Consideration – Existing Equity as Start</a:t>
            </a:r>
          </a:p>
          <a:p>
            <a:pPr lvl="1"/>
            <a:r>
              <a:rPr lang="en-US" dirty="0"/>
              <a:t>Take away increases in asset value</a:t>
            </a:r>
          </a:p>
          <a:p>
            <a:pPr lvl="1"/>
            <a:r>
              <a:rPr lang="en-US" dirty="0"/>
              <a:t>Adjustment for deferred taxes</a:t>
            </a:r>
          </a:p>
          <a:p>
            <a:pPr lvl="1"/>
            <a:r>
              <a:rPr lang="en-US" dirty="0"/>
              <a:t>Adjustment for fees</a:t>
            </a:r>
          </a:p>
          <a:p>
            <a:pPr latinLnBrk="0"/>
            <a:r>
              <a:rPr lang="en-US" dirty="0"/>
              <a:t>Sources and Uses</a:t>
            </a:r>
          </a:p>
          <a:p>
            <a:pPr lvl="1"/>
            <a:r>
              <a:rPr lang="en-US" dirty="0"/>
              <a:t>All Items from Goodwill or Assumptions</a:t>
            </a:r>
          </a:p>
          <a:p>
            <a:pPr lvl="1"/>
            <a:r>
              <a:rPr lang="en-US" dirty="0"/>
              <a:t>Begin with Consideration and Fees</a:t>
            </a:r>
          </a:p>
          <a:p>
            <a:pPr lvl="1"/>
            <a:r>
              <a:rPr lang="en-US" dirty="0"/>
              <a:t>Adjustments for Debt Retired</a:t>
            </a:r>
          </a:p>
          <a:p>
            <a:pPr lvl="1"/>
            <a:r>
              <a:rPr lang="en-US" dirty="0"/>
              <a:t>End with Equity Contributed</a:t>
            </a:r>
          </a:p>
          <a:p>
            <a:r>
              <a:rPr lang="en-US" dirty="0"/>
              <a:t>Pro-Forma</a:t>
            </a:r>
          </a:p>
          <a:p>
            <a:pPr lvl="1"/>
            <a:r>
              <a:rPr lang="en-US" dirty="0"/>
              <a:t>Use Lookup as Standalone Starting Point</a:t>
            </a:r>
          </a:p>
          <a:p>
            <a:pPr lvl="1"/>
            <a:r>
              <a:rPr lang="en-US" dirty="0"/>
              <a:t>Put in Accounting Adjustments and Items from Sources and Uses</a:t>
            </a:r>
          </a:p>
          <a:p>
            <a:pPr lvl="1"/>
            <a:r>
              <a:rPr lang="en-US" dirty="0"/>
              <a:t>Adjust for Fees</a:t>
            </a:r>
          </a:p>
          <a:p>
            <a:pPr lvl="1"/>
            <a:r>
              <a:rPr lang="en-US" dirty="0"/>
              <a:t>Adjust for Cash </a:t>
            </a:r>
          </a:p>
        </p:txBody>
      </p:sp>
    </p:spTree>
    <p:extLst>
      <p:ext uri="{BB962C8B-B14F-4D97-AF65-F5344CB8AC3E}">
        <p14:creationId xmlns:p14="http://schemas.microsoft.com/office/powerpoint/2010/main" val="36598138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7" y="304800"/>
            <a:ext cx="8286808" cy="654032"/>
          </a:xfrm>
        </p:spPr>
        <p:txBody>
          <a:bodyPr>
            <a:noAutofit/>
          </a:bodyPr>
          <a:lstStyle/>
          <a:p>
            <a:pPr algn="ctr" eaLnBrk="0" latinLnBrk="0"/>
            <a:r>
              <a:rPr lang="en-US" sz="3200" dirty="0"/>
              <a:t>Financing of Acquisition</a:t>
            </a:r>
          </a:p>
        </p:txBody>
      </p:sp>
      <p:sp>
        <p:nvSpPr>
          <p:cNvPr id="3" name="Content Placeholder 2"/>
          <p:cNvSpPr>
            <a:spLocks noGrp="1"/>
          </p:cNvSpPr>
          <p:nvPr>
            <p:ph idx="1"/>
          </p:nvPr>
        </p:nvSpPr>
        <p:spPr/>
        <p:txBody>
          <a:bodyPr>
            <a:normAutofit/>
          </a:bodyPr>
          <a:lstStyle/>
          <a:p>
            <a:pPr latinLnBrk="0"/>
            <a:r>
              <a:rPr lang="en-US" dirty="0"/>
              <a:t>Set-up Debt Balance Between Operations and Financing</a:t>
            </a:r>
          </a:p>
          <a:p>
            <a:pPr lvl="1"/>
            <a:r>
              <a:rPr lang="en-US" dirty="0"/>
              <a:t>Put in Balances</a:t>
            </a:r>
          </a:p>
          <a:p>
            <a:pPr lvl="1"/>
            <a:r>
              <a:rPr lang="en-US" dirty="0"/>
              <a:t>Connect to Cash Flow</a:t>
            </a:r>
          </a:p>
          <a:p>
            <a:pPr lvl="1"/>
            <a:r>
              <a:rPr lang="en-US" dirty="0"/>
              <a:t>Compute Interest</a:t>
            </a:r>
          </a:p>
          <a:p>
            <a:pPr lvl="1"/>
            <a:r>
              <a:rPr lang="en-US" dirty="0"/>
              <a:t>Put in Cash Flow Titles</a:t>
            </a:r>
          </a:p>
          <a:p>
            <a:pPr lvl="1"/>
            <a:r>
              <a:rPr lang="en-US" dirty="0"/>
              <a:t>Put in Exit Value</a:t>
            </a:r>
          </a:p>
        </p:txBody>
      </p:sp>
    </p:spTree>
    <p:extLst>
      <p:ext uri="{BB962C8B-B14F-4D97-AF65-F5344CB8AC3E}">
        <p14:creationId xmlns:p14="http://schemas.microsoft.com/office/powerpoint/2010/main" val="2451078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Introduction – Different Valuation Techniques</a:t>
            </a:r>
          </a:p>
        </p:txBody>
      </p:sp>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a:xfrm>
            <a:off x="1025717" y="2490436"/>
            <a:ext cx="7437677" cy="3868800"/>
          </a:xfrm>
        </p:spPr>
        <p:txBody>
          <a:bodyPr vert="horz" lIns="91440" tIns="45720" rIns="91440" bIns="45720" rtlCol="0" anchor="ctr">
            <a:normAutofit/>
          </a:bodyPr>
          <a:lstStyle/>
          <a:p>
            <a:r>
              <a:rPr lang="en-US" sz="1800" dirty="0">
                <a:latin typeface="+mn-lt"/>
                <a:cs typeface="+mn-cs"/>
              </a:rPr>
              <a:t>Introduction and Alternative Valuation Techniques</a:t>
            </a:r>
          </a:p>
          <a:p>
            <a:pPr lvl="1"/>
            <a:r>
              <a:rPr lang="en-US" sz="1800" dirty="0">
                <a:latin typeface="+mn-lt"/>
                <a:cs typeface="+mn-cs"/>
              </a:rPr>
              <a:t>Valuation Techniques</a:t>
            </a:r>
          </a:p>
          <a:p>
            <a:pPr lvl="2"/>
            <a:r>
              <a:rPr lang="en-US" sz="1800" dirty="0">
                <a:latin typeface="+mn-lt"/>
                <a:cs typeface="+mn-cs"/>
              </a:rPr>
              <a:t>Economics; Change in Strategy; Synergies and Premium</a:t>
            </a:r>
          </a:p>
          <a:p>
            <a:pPr lvl="2"/>
            <a:r>
              <a:rPr lang="en-US" sz="1800" dirty="0">
                <a:latin typeface="+mn-lt"/>
                <a:cs typeface="+mn-cs"/>
              </a:rPr>
              <a:t>Accretion and Dilution with Private and Public Company</a:t>
            </a:r>
          </a:p>
          <a:p>
            <a:pPr lvl="2"/>
            <a:r>
              <a:rPr lang="en-US" sz="1800" dirty="0">
                <a:latin typeface="+mn-lt"/>
                <a:cs typeface="+mn-cs"/>
              </a:rPr>
              <a:t>LBO Analysis with EV/EBITDA and Financing</a:t>
            </a:r>
          </a:p>
          <a:p>
            <a:pPr lvl="2"/>
            <a:r>
              <a:rPr lang="en-US" sz="1800" dirty="0">
                <a:latin typeface="+mn-lt"/>
                <a:cs typeface="+mn-cs"/>
              </a:rPr>
              <a:t>DCF with Synergy Added and Appropriate Terminal Value</a:t>
            </a:r>
          </a:p>
          <a:p>
            <a:pPr lvl="2"/>
            <a:r>
              <a:rPr lang="en-US" sz="1800" dirty="0">
                <a:latin typeface="+mn-lt"/>
                <a:cs typeface="+mn-cs"/>
              </a:rPr>
              <a:t>Use of Multiples in M&amp;A</a:t>
            </a:r>
          </a:p>
          <a:p>
            <a:pPr lvl="1"/>
            <a:r>
              <a:rPr lang="en-US" sz="1800" dirty="0">
                <a:latin typeface="+mn-lt"/>
                <a:cs typeface="+mn-cs"/>
              </a:rPr>
              <a:t>Football Field Diagram and Variation in Valuation</a:t>
            </a:r>
          </a:p>
          <a:p>
            <a:pPr lvl="2"/>
            <a:r>
              <a:rPr lang="en-US" sz="1800" dirty="0">
                <a:latin typeface="+mn-lt"/>
                <a:cs typeface="+mn-cs"/>
              </a:rPr>
              <a:t>Concept</a:t>
            </a:r>
          </a:p>
          <a:p>
            <a:pPr lvl="2"/>
            <a:r>
              <a:rPr lang="en-US" sz="1800" dirty="0">
                <a:latin typeface="+mn-lt"/>
                <a:cs typeface="+mn-cs"/>
              </a:rPr>
              <a:t>Mechanics</a:t>
            </a:r>
          </a:p>
          <a:p>
            <a:pPr lvl="1"/>
            <a:r>
              <a:rPr lang="en-US" sz="1800" dirty="0">
                <a:latin typeface="+mn-lt"/>
                <a:cs typeface="+mn-cs"/>
              </a:rPr>
              <a:t>Stock Market Review for Valuation Analysis</a:t>
            </a:r>
          </a:p>
        </p:txBody>
      </p:sp>
    </p:spTree>
    <p:extLst>
      <p:ext uri="{BB962C8B-B14F-4D97-AF65-F5344CB8AC3E}">
        <p14:creationId xmlns:p14="http://schemas.microsoft.com/office/powerpoint/2010/main" val="3067415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418646-4804-46B2-B696-9B7D0D88CFA0}"/>
              </a:ext>
            </a:extLst>
          </p:cNvPr>
          <p:cNvSpPr>
            <a:spLocks noGrp="1"/>
          </p:cNvSpPr>
          <p:nvPr>
            <p:ph idx="1"/>
          </p:nvPr>
        </p:nvSpPr>
        <p:spPr/>
        <p:txBody>
          <a:bodyPr/>
          <a:lstStyle/>
          <a:p>
            <a:endParaRPr lang="en-US" dirty="0"/>
          </a:p>
          <a:p>
            <a:endParaRPr lang="en-US" dirty="0"/>
          </a:p>
        </p:txBody>
      </p:sp>
      <p:sp>
        <p:nvSpPr>
          <p:cNvPr id="3" name="Title 2">
            <a:extLst>
              <a:ext uri="{FF2B5EF4-FFF2-40B4-BE49-F238E27FC236}">
                <a16:creationId xmlns:a16="http://schemas.microsoft.com/office/drawing/2014/main" id="{375FF7CE-F56F-4751-AC06-DD7B351D435A}"/>
              </a:ext>
            </a:extLst>
          </p:cNvPr>
          <p:cNvSpPr>
            <a:spLocks noGrp="1"/>
          </p:cNvSpPr>
          <p:nvPr>
            <p:ph type="title"/>
          </p:nvPr>
        </p:nvSpPr>
        <p:spPr/>
        <p:txBody>
          <a:bodyPr>
            <a:normAutofit fontScale="90000"/>
          </a:bodyPr>
          <a:lstStyle/>
          <a:p>
            <a:r>
              <a:rPr lang="en-US" dirty="0"/>
              <a:t>Example of Accretion and Dilution from Financial Model</a:t>
            </a:r>
          </a:p>
        </p:txBody>
      </p:sp>
      <p:pic>
        <p:nvPicPr>
          <p:cNvPr id="5" name="Picture 4">
            <a:extLst>
              <a:ext uri="{FF2B5EF4-FFF2-40B4-BE49-F238E27FC236}">
                <a16:creationId xmlns:a16="http://schemas.microsoft.com/office/drawing/2014/main" id="{3E064043-4723-4871-9B6A-73AC6F71D094}"/>
              </a:ext>
            </a:extLst>
          </p:cNvPr>
          <p:cNvPicPr>
            <a:picLocks noChangeAspect="1"/>
          </p:cNvPicPr>
          <p:nvPr/>
        </p:nvPicPr>
        <p:blipFill>
          <a:blip r:embed="rId2"/>
          <a:stretch>
            <a:fillRect/>
          </a:stretch>
        </p:blipFill>
        <p:spPr>
          <a:xfrm>
            <a:off x="575719" y="1667400"/>
            <a:ext cx="7772799" cy="4254719"/>
          </a:xfrm>
          <a:prstGeom prst="rect">
            <a:avLst/>
          </a:prstGeom>
        </p:spPr>
      </p:pic>
    </p:spTree>
    <p:extLst>
      <p:ext uri="{BB962C8B-B14F-4D97-AF65-F5344CB8AC3E}">
        <p14:creationId xmlns:p14="http://schemas.microsoft.com/office/powerpoint/2010/main" val="29540723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AD37E2-EF30-4CAC-A248-952D0D152C47}"/>
              </a:ext>
            </a:extLst>
          </p:cNvPr>
          <p:cNvSpPr>
            <a:spLocks noGrp="1"/>
          </p:cNvSpPr>
          <p:nvPr>
            <p:ph type="title"/>
          </p:nvPr>
        </p:nvSpPr>
        <p:spPr>
          <a:xfrm>
            <a:off x="596506" y="637953"/>
            <a:ext cx="6204344" cy="3189507"/>
          </a:xfrm>
        </p:spPr>
        <p:txBody>
          <a:bodyPr vert="horz" lIns="91440" tIns="45720" rIns="91440" bIns="45720" rtlCol="0" anchor="b">
            <a:normAutofit/>
          </a:bodyPr>
          <a:lstStyle/>
          <a:p>
            <a:pPr algn="l"/>
            <a:r>
              <a:rPr lang="en-US" sz="4400" kern="1200" dirty="0">
                <a:solidFill>
                  <a:srgbClr val="FFFFFF"/>
                </a:solidFill>
                <a:latin typeface="+mj-lt"/>
                <a:ea typeface="+mj-ea"/>
                <a:cs typeface="+mj-cs"/>
              </a:rPr>
              <a:t>M&amp;A Valuation Method 3:</a:t>
            </a: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Implied Valuation from LBO and EV/EBITDA Ratio</a:t>
            </a:r>
          </a:p>
        </p:txBody>
      </p:sp>
      <p:sp>
        <p:nvSpPr>
          <p:cNvPr id="11"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798915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AE2D25-0DB2-48CE-BB30-DB4F945C64CE}"/>
              </a:ext>
            </a:extLst>
          </p:cNvPr>
          <p:cNvSpPr>
            <a:spLocks noGrp="1"/>
          </p:cNvSpPr>
          <p:nvPr>
            <p:ph idx="1"/>
          </p:nvPr>
        </p:nvSpPr>
        <p:spPr/>
        <p:txBody>
          <a:bodyPr>
            <a:normAutofit fontScale="92500" lnSpcReduction="10000"/>
          </a:bodyPr>
          <a:lstStyle/>
          <a:p>
            <a:r>
              <a:rPr lang="en-029" dirty="0"/>
              <a:t>An LBO is when a company purchases a company with a lot of debt, holds the company for a period while debt is being repaid and re-sells the company at an assumed EV/EBITDA.</a:t>
            </a:r>
          </a:p>
          <a:p>
            <a:r>
              <a:rPr lang="en-029" dirty="0"/>
              <a:t>An LBO valuation analysis can be structured by starting with the entry EV/EBITDA financed by debt defined with Debt/EBITDA. </a:t>
            </a:r>
          </a:p>
          <a:p>
            <a:r>
              <a:rPr lang="en-029" dirty="0"/>
              <a:t>After a holding period there is an exit defined by the terminal EV/EBITDA.  </a:t>
            </a:r>
          </a:p>
          <a:p>
            <a:r>
              <a:rPr lang="en-029" dirty="0"/>
              <a:t>The entry and exit EV/EBITDA and leverage define the equity IRR.</a:t>
            </a:r>
            <a:endParaRPr lang="en-US" dirty="0"/>
          </a:p>
          <a:p>
            <a:endParaRPr lang="en-029" dirty="0"/>
          </a:p>
        </p:txBody>
      </p:sp>
      <p:sp>
        <p:nvSpPr>
          <p:cNvPr id="3" name="Title 2">
            <a:extLst>
              <a:ext uri="{FF2B5EF4-FFF2-40B4-BE49-F238E27FC236}">
                <a16:creationId xmlns:a16="http://schemas.microsoft.com/office/drawing/2014/main" id="{99559419-9DE6-4A61-A03A-40ACD2A72005}"/>
              </a:ext>
            </a:extLst>
          </p:cNvPr>
          <p:cNvSpPr>
            <a:spLocks noGrp="1"/>
          </p:cNvSpPr>
          <p:nvPr>
            <p:ph type="title"/>
          </p:nvPr>
        </p:nvSpPr>
        <p:spPr/>
        <p:txBody>
          <a:bodyPr>
            <a:normAutofit fontScale="90000"/>
          </a:bodyPr>
          <a:lstStyle/>
          <a:p>
            <a:r>
              <a:rPr lang="en-029" dirty="0"/>
              <a:t>Introduction – Structure of LBO and Valuation</a:t>
            </a:r>
          </a:p>
        </p:txBody>
      </p:sp>
    </p:spTree>
    <p:extLst>
      <p:ext uri="{BB962C8B-B14F-4D97-AF65-F5344CB8AC3E}">
        <p14:creationId xmlns:p14="http://schemas.microsoft.com/office/powerpoint/2010/main" val="6004948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Rectangle 81">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122" name="Rectangle 2">
            <a:extLst>
              <a:ext uri="{FF2B5EF4-FFF2-40B4-BE49-F238E27FC236}">
                <a16:creationId xmlns:a16="http://schemas.microsoft.com/office/drawing/2014/main" id="{E9F73F7F-7DAD-478F-A89F-C803777B91A6}"/>
              </a:ext>
            </a:extLst>
          </p:cNvPr>
          <p:cNvSpPr>
            <a:spLocks noGrp="1" noChangeArrowheads="1"/>
          </p:cNvSpPr>
          <p:nvPr>
            <p:ph type="title"/>
          </p:nvPr>
        </p:nvSpPr>
        <p:spPr>
          <a:xfrm>
            <a:off x="718879" y="800392"/>
            <a:ext cx="7698523" cy="1212102"/>
          </a:xfrm>
        </p:spPr>
        <p:txBody>
          <a:bodyPr vert="horz" lIns="91440" tIns="45720" rIns="91440" bIns="45720" rtlCol="0" anchor="ctr">
            <a:normAutofit/>
          </a:bodyPr>
          <a:lstStyle/>
          <a:p>
            <a:pPr algn="l"/>
            <a:r>
              <a:rPr lang="en-US" altLang="en-US" sz="3500" kern="1200">
                <a:solidFill>
                  <a:srgbClr val="FFFFFF"/>
                </a:solidFill>
                <a:latin typeface="+mj-lt"/>
                <a:ea typeface="+mj-ea"/>
                <a:cs typeface="+mj-cs"/>
              </a:rPr>
              <a:t>Leveraged Finance - Introduction</a:t>
            </a:r>
          </a:p>
        </p:txBody>
      </p:sp>
      <p:sp>
        <p:nvSpPr>
          <p:cNvPr id="5123" name="Rectangle 3">
            <a:extLst>
              <a:ext uri="{FF2B5EF4-FFF2-40B4-BE49-F238E27FC236}">
                <a16:creationId xmlns:a16="http://schemas.microsoft.com/office/drawing/2014/main" id="{DA78EECB-93BE-49BE-AB84-E41DA78CD29F}"/>
              </a:ext>
            </a:extLst>
          </p:cNvPr>
          <p:cNvSpPr>
            <a:spLocks noGrp="1" noChangeArrowheads="1"/>
          </p:cNvSpPr>
          <p:nvPr>
            <p:ph type="body" idx="1"/>
          </p:nvPr>
        </p:nvSpPr>
        <p:spPr>
          <a:xfrm>
            <a:off x="1025718" y="2490436"/>
            <a:ext cx="7281746" cy="3567173"/>
          </a:xfrm>
        </p:spPr>
        <p:txBody>
          <a:bodyPr vert="horz" lIns="91440" tIns="45720" rIns="91440" bIns="45720" rtlCol="0" anchor="ctr">
            <a:normAutofit/>
          </a:bodyPr>
          <a:lstStyle/>
          <a:p>
            <a:r>
              <a:rPr lang="en-US" altLang="en-US" sz="2100">
                <a:latin typeface="+mn-lt"/>
                <a:cs typeface="+mn-cs"/>
              </a:rPr>
              <a:t>Leveraged Finance simply means funding a company or business unit with more debt than would be considered normal for that company or industry.</a:t>
            </a:r>
          </a:p>
          <a:p>
            <a:r>
              <a:rPr lang="en-US" altLang="en-US" sz="2100">
                <a:latin typeface="+mn-lt"/>
                <a:cs typeface="+mn-cs"/>
              </a:rPr>
              <a:t>Higher-than-normal debt implies that the funding may be riskier, and therefore more costly, than normal borrowing  -- higher credit spreads and fees. It is often also more complex with covenants and waterfalls.</a:t>
            </a:r>
          </a:p>
          <a:p>
            <a:r>
              <a:rPr lang="en-US" altLang="en-US" sz="2100">
                <a:latin typeface="+mn-lt"/>
                <a:cs typeface="+mn-cs"/>
              </a:rPr>
              <a:t>Hence leveraged finance is commonly employed to achieve a specific, often temporary, objective: to make an acquisition, to effect a buy-out, to repurchase shares or fund a one-time dividend, or to invest in a self sustaining, cash-generating asset.</a:t>
            </a:r>
          </a:p>
          <a:p>
            <a:endParaRPr lang="en-US" altLang="en-US" sz="2100">
              <a:latin typeface="+mn-lt"/>
              <a:cs typeface="+mn-cs"/>
            </a:endParaRPr>
          </a:p>
        </p:txBody>
      </p:sp>
    </p:spTree>
    <p:extLst>
      <p:ext uri="{BB962C8B-B14F-4D97-AF65-F5344CB8AC3E}">
        <p14:creationId xmlns:p14="http://schemas.microsoft.com/office/powerpoint/2010/main" val="26211033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Rectangle 81">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146" name="Rectangle 2">
            <a:extLst>
              <a:ext uri="{FF2B5EF4-FFF2-40B4-BE49-F238E27FC236}">
                <a16:creationId xmlns:a16="http://schemas.microsoft.com/office/drawing/2014/main" id="{2A5259C9-CCF2-46B5-9A7C-A83F5032C161}"/>
              </a:ext>
            </a:extLst>
          </p:cNvPr>
          <p:cNvSpPr>
            <a:spLocks noGrp="1" noChangeArrowheads="1"/>
          </p:cNvSpPr>
          <p:nvPr>
            <p:ph type="title"/>
          </p:nvPr>
        </p:nvSpPr>
        <p:spPr>
          <a:xfrm>
            <a:off x="718879" y="800392"/>
            <a:ext cx="7698523" cy="1212102"/>
          </a:xfrm>
        </p:spPr>
        <p:txBody>
          <a:bodyPr vert="horz" lIns="91440" tIns="45720" rIns="91440" bIns="45720" rtlCol="0" anchor="ctr">
            <a:normAutofit/>
          </a:bodyPr>
          <a:lstStyle/>
          <a:p>
            <a:pPr algn="l"/>
            <a:r>
              <a:rPr lang="en-US" altLang="en-US" sz="3500" kern="1200">
                <a:solidFill>
                  <a:srgbClr val="FFFFFF"/>
                </a:solidFill>
                <a:latin typeface="+mj-lt"/>
                <a:ea typeface="+mj-ea"/>
                <a:cs typeface="+mj-cs"/>
              </a:rPr>
              <a:t>Leveraged Buyout Process</a:t>
            </a:r>
          </a:p>
        </p:txBody>
      </p:sp>
      <p:sp>
        <p:nvSpPr>
          <p:cNvPr id="6147" name="Rectangle 3">
            <a:extLst>
              <a:ext uri="{FF2B5EF4-FFF2-40B4-BE49-F238E27FC236}">
                <a16:creationId xmlns:a16="http://schemas.microsoft.com/office/drawing/2014/main" id="{AD189931-CB1A-47E6-927E-C60BAA4632FF}"/>
              </a:ext>
            </a:extLst>
          </p:cNvPr>
          <p:cNvSpPr>
            <a:spLocks noGrp="1" noChangeArrowheads="1"/>
          </p:cNvSpPr>
          <p:nvPr>
            <p:ph type="body" idx="1"/>
          </p:nvPr>
        </p:nvSpPr>
        <p:spPr>
          <a:xfrm>
            <a:off x="1025718" y="2490436"/>
            <a:ext cx="7281746" cy="3567173"/>
          </a:xfrm>
        </p:spPr>
        <p:txBody>
          <a:bodyPr vert="horz" lIns="91440" tIns="45720" rIns="91440" bIns="45720" rtlCol="0" anchor="ctr">
            <a:normAutofit fontScale="92500" lnSpcReduction="10000"/>
          </a:bodyPr>
          <a:lstStyle/>
          <a:p>
            <a:r>
              <a:rPr lang="en-US" altLang="en-US" sz="2000" dirty="0">
                <a:latin typeface="+mn-lt"/>
                <a:cs typeface="+mn-cs"/>
              </a:rPr>
              <a:t>A group takes over control of a company (sometimes with hostile takeovers).</a:t>
            </a:r>
          </a:p>
          <a:p>
            <a:r>
              <a:rPr lang="en-US" altLang="en-US" sz="2000" dirty="0">
                <a:latin typeface="+mn-lt"/>
                <a:cs typeface="+mn-cs"/>
              </a:rPr>
              <a:t>Use high level of leverage and multiple debt layers to take control</a:t>
            </a:r>
          </a:p>
          <a:p>
            <a:r>
              <a:rPr lang="en-US" altLang="en-US" sz="2000" dirty="0">
                <a:latin typeface="+mn-lt"/>
                <a:cs typeface="+mn-cs"/>
              </a:rPr>
              <a:t>Once in control, improve operations – increase EBITDA, divest unrelated businesses to generate cash for transaction, re-sell the new company for a profit.</a:t>
            </a:r>
          </a:p>
          <a:p>
            <a:r>
              <a:rPr lang="en-US" altLang="en-US" sz="2000" dirty="0">
                <a:latin typeface="+mn-lt"/>
                <a:cs typeface="+mn-cs"/>
              </a:rPr>
              <a:t>High amortization assures self-restraint on behalf of the borrower.</a:t>
            </a:r>
          </a:p>
          <a:p>
            <a:r>
              <a:rPr lang="en-US" altLang="en-US" sz="2000" dirty="0">
                <a:latin typeface="+mn-lt"/>
                <a:cs typeface="+mn-cs"/>
              </a:rPr>
              <a:t>In a typical LBO, capital expenditures do not exceed depreciation by much.</a:t>
            </a:r>
          </a:p>
          <a:p>
            <a:r>
              <a:rPr lang="en-US" altLang="en-US" sz="2000" dirty="0">
                <a:latin typeface="+mn-lt"/>
                <a:cs typeface="+mn-cs"/>
              </a:rPr>
              <a:t>By changing the relative participation of debt and equity in the capital structure, an LBO redistributes returns and risks among providers of capital.</a:t>
            </a:r>
          </a:p>
        </p:txBody>
      </p:sp>
    </p:spTree>
    <p:extLst>
      <p:ext uri="{BB962C8B-B14F-4D97-AF65-F5344CB8AC3E}">
        <p14:creationId xmlns:p14="http://schemas.microsoft.com/office/powerpoint/2010/main" val="852562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C6640C-FF81-4629-BF79-4A8D3E1D91CB}"/>
              </a:ext>
            </a:extLst>
          </p:cNvPr>
          <p:cNvSpPr>
            <a:spLocks noGrp="1"/>
          </p:cNvSpPr>
          <p:nvPr>
            <p:ph idx="1"/>
          </p:nvPr>
        </p:nvSpPr>
        <p:spPr/>
        <p:txBody>
          <a:bodyPr>
            <a:normAutofit/>
          </a:bodyPr>
          <a:lstStyle/>
          <a:p>
            <a:r>
              <a:rPr lang="en-029" dirty="0"/>
              <a:t>The entry EV/EBITDA can be derived if the following is given:</a:t>
            </a:r>
          </a:p>
          <a:p>
            <a:r>
              <a:rPr lang="en-029" dirty="0"/>
              <a:t>The target IRR;</a:t>
            </a:r>
          </a:p>
          <a:p>
            <a:r>
              <a:rPr lang="en-029" dirty="0"/>
              <a:t>The exit EV/EBITDA;</a:t>
            </a:r>
          </a:p>
          <a:p>
            <a:r>
              <a:rPr lang="en-029" dirty="0"/>
              <a:t>The Debt/EBITDA and the Interest Rate;</a:t>
            </a:r>
          </a:p>
          <a:p>
            <a:r>
              <a:rPr lang="en-029" dirty="0"/>
              <a:t>The projected cash flow including synergies.</a:t>
            </a:r>
          </a:p>
          <a:p>
            <a:r>
              <a:rPr lang="en-029" dirty="0"/>
              <a:t>Note that the higher the debt leverage, the higher the EV/EBITDA and valuation can be.</a:t>
            </a:r>
            <a:endParaRPr lang="en-US" dirty="0"/>
          </a:p>
          <a:p>
            <a:endParaRPr lang="en-029" dirty="0"/>
          </a:p>
        </p:txBody>
      </p:sp>
      <p:sp>
        <p:nvSpPr>
          <p:cNvPr id="3" name="Title 2">
            <a:extLst>
              <a:ext uri="{FF2B5EF4-FFF2-40B4-BE49-F238E27FC236}">
                <a16:creationId xmlns:a16="http://schemas.microsoft.com/office/drawing/2014/main" id="{FFB85A2C-E72A-476A-95FD-8B50FC9198CA}"/>
              </a:ext>
            </a:extLst>
          </p:cNvPr>
          <p:cNvSpPr>
            <a:spLocks noGrp="1"/>
          </p:cNvSpPr>
          <p:nvPr>
            <p:ph type="title"/>
          </p:nvPr>
        </p:nvSpPr>
        <p:spPr/>
        <p:txBody>
          <a:bodyPr>
            <a:normAutofit fontScale="90000"/>
          </a:bodyPr>
          <a:lstStyle/>
          <a:p>
            <a:r>
              <a:rPr lang="en-029" dirty="0"/>
              <a:t>Method for Deriving Entry EV/EBITDA with LBO Analysis</a:t>
            </a:r>
          </a:p>
        </p:txBody>
      </p:sp>
    </p:spTree>
    <p:extLst>
      <p:ext uri="{BB962C8B-B14F-4D97-AF65-F5344CB8AC3E}">
        <p14:creationId xmlns:p14="http://schemas.microsoft.com/office/powerpoint/2010/main" val="40876799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531746-8D3F-41D4-B6D0-6A9E44E116BF}"/>
              </a:ext>
            </a:extLst>
          </p:cNvPr>
          <p:cNvSpPr>
            <a:spLocks noGrp="1"/>
          </p:cNvSpPr>
          <p:nvPr>
            <p:ph idx="1"/>
          </p:nvPr>
        </p:nvSpPr>
        <p:spPr/>
        <p:txBody>
          <a:bodyPr>
            <a:normAutofit fontScale="92500" lnSpcReduction="20000"/>
          </a:bodyPr>
          <a:lstStyle/>
          <a:p>
            <a:r>
              <a:rPr lang="en-029" dirty="0"/>
              <a:t>Both the DCF and the LBO model project cash flows, the most important of which is the final period cash flow.</a:t>
            </a:r>
          </a:p>
          <a:p>
            <a:r>
              <a:rPr lang="en-029" dirty="0"/>
              <a:t>Both the DCF and the LBO methods have a period of cash flows and an ending value period. For the DCF this is the explicit cash flow period (e.g. 5 years). For the LBO the period is the holding period.</a:t>
            </a:r>
          </a:p>
          <a:p>
            <a:r>
              <a:rPr lang="en-029" dirty="0"/>
              <a:t>The final value is called the terminal value in DCF and the exit value in the case of the LBO.</a:t>
            </a:r>
          </a:p>
          <a:p>
            <a:r>
              <a:rPr lang="en-029" dirty="0"/>
              <a:t>The DCF method can apply the EV/EBITDA in computing the terminal value which is the same assumption used in the LBO method.  </a:t>
            </a:r>
            <a:endParaRPr lang="en-US" dirty="0"/>
          </a:p>
          <a:p>
            <a:endParaRPr lang="en-029" dirty="0"/>
          </a:p>
        </p:txBody>
      </p:sp>
      <p:sp>
        <p:nvSpPr>
          <p:cNvPr id="3" name="Title 2">
            <a:extLst>
              <a:ext uri="{FF2B5EF4-FFF2-40B4-BE49-F238E27FC236}">
                <a16:creationId xmlns:a16="http://schemas.microsoft.com/office/drawing/2014/main" id="{CCC6BEDA-C06C-48B0-8F7E-7D6AF50C2D9D}"/>
              </a:ext>
            </a:extLst>
          </p:cNvPr>
          <p:cNvSpPr>
            <a:spLocks noGrp="1"/>
          </p:cNvSpPr>
          <p:nvPr>
            <p:ph type="title"/>
          </p:nvPr>
        </p:nvSpPr>
        <p:spPr/>
        <p:txBody>
          <a:bodyPr>
            <a:normAutofit fontScale="90000"/>
          </a:bodyPr>
          <a:lstStyle/>
          <a:p>
            <a:r>
              <a:rPr lang="en-029" dirty="0"/>
              <a:t>Similarities Between LBO Method and DCF</a:t>
            </a:r>
          </a:p>
        </p:txBody>
      </p:sp>
    </p:spTree>
    <p:extLst>
      <p:ext uri="{BB962C8B-B14F-4D97-AF65-F5344CB8AC3E}">
        <p14:creationId xmlns:p14="http://schemas.microsoft.com/office/powerpoint/2010/main" val="3113120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93132-BFED-4B45-8E45-B5D632241ECD}"/>
              </a:ext>
            </a:extLst>
          </p:cNvPr>
          <p:cNvSpPr>
            <a:spLocks noGrp="1"/>
          </p:cNvSpPr>
          <p:nvPr>
            <p:ph idx="1"/>
          </p:nvPr>
        </p:nvSpPr>
        <p:spPr/>
        <p:txBody>
          <a:bodyPr>
            <a:normAutofit fontScale="92500" lnSpcReduction="10000"/>
          </a:bodyPr>
          <a:lstStyle/>
          <a:p>
            <a:r>
              <a:rPr lang="en-029" dirty="0"/>
              <a:t>A key difference between the methods is that the DCF method uses free cash flow and WACC while the LBO method uses equity cash flow after debt and applies a target equity IRR from real transactions.  </a:t>
            </a:r>
          </a:p>
          <a:p>
            <a:r>
              <a:rPr lang="en-029" dirty="0"/>
              <a:t>A key assumption in the LBO method is that amount of debt the cash flow will support.  If there is more debt, the implied entry EV/EBITDA is larger.</a:t>
            </a:r>
          </a:p>
          <a:p>
            <a:r>
              <a:rPr lang="en-029" dirty="0"/>
              <a:t>Further, the LBO method always applies a multiple in the analysis while the DCF method can apply alternative terminal value approaches. </a:t>
            </a:r>
          </a:p>
        </p:txBody>
      </p:sp>
      <p:sp>
        <p:nvSpPr>
          <p:cNvPr id="3" name="Title 2">
            <a:extLst>
              <a:ext uri="{FF2B5EF4-FFF2-40B4-BE49-F238E27FC236}">
                <a16:creationId xmlns:a16="http://schemas.microsoft.com/office/drawing/2014/main" id="{BAAD3E7B-D02E-46FD-AC1C-8B0827EDC785}"/>
              </a:ext>
            </a:extLst>
          </p:cNvPr>
          <p:cNvSpPr>
            <a:spLocks noGrp="1"/>
          </p:cNvSpPr>
          <p:nvPr>
            <p:ph type="title"/>
          </p:nvPr>
        </p:nvSpPr>
        <p:spPr/>
        <p:txBody>
          <a:bodyPr>
            <a:normAutofit fontScale="90000"/>
          </a:bodyPr>
          <a:lstStyle/>
          <a:p>
            <a:r>
              <a:rPr lang="en-029" dirty="0"/>
              <a:t>Difference between LBO Valuation Method and DCF Method</a:t>
            </a:r>
          </a:p>
        </p:txBody>
      </p:sp>
    </p:spTree>
    <p:extLst>
      <p:ext uri="{BB962C8B-B14F-4D97-AF65-F5344CB8AC3E}">
        <p14:creationId xmlns:p14="http://schemas.microsoft.com/office/powerpoint/2010/main" val="8153443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DC4A44-B7BC-441E-A987-4164A0B3FA93}"/>
              </a:ext>
            </a:extLst>
          </p:cNvPr>
          <p:cNvSpPr>
            <a:spLocks noGrp="1"/>
          </p:cNvSpPr>
          <p:nvPr>
            <p:ph idx="1"/>
          </p:nvPr>
        </p:nvSpPr>
        <p:spPr/>
        <p:txBody>
          <a:bodyPr>
            <a:normAutofit fontScale="85000" lnSpcReduction="20000"/>
          </a:bodyPr>
          <a:lstStyle/>
          <a:p>
            <a:r>
              <a:rPr lang="en-029" dirty="0"/>
              <a:t>The theory of using the LBO should be implicitly suggests that risk is lower if a company can support more debt. If a company can support more debt, this implies that there is higher value and a lower WACC. </a:t>
            </a:r>
          </a:p>
          <a:p>
            <a:r>
              <a:rPr lang="en-029" dirty="0"/>
              <a:t>If there is a higher amount of debt, the same equity IRR can be obtained with a higher entry EV/EBITDA.  This means that instead of estimating WACC you must estimate the amount of debt that a company can support and then use a given equity IRR such as 25%.</a:t>
            </a:r>
          </a:p>
          <a:p>
            <a:r>
              <a:rPr lang="en-029" dirty="0"/>
              <a:t>The mechanics of the approach involve setting up the cash flow, the entry EV/EBITDA and exit EV/EBITDA as well as the debt.  Then you get an IRR adjust the entry EV/EBITDA with the goal seek function. </a:t>
            </a:r>
          </a:p>
        </p:txBody>
      </p:sp>
      <p:sp>
        <p:nvSpPr>
          <p:cNvPr id="3" name="Title 2">
            <a:extLst>
              <a:ext uri="{FF2B5EF4-FFF2-40B4-BE49-F238E27FC236}">
                <a16:creationId xmlns:a16="http://schemas.microsoft.com/office/drawing/2014/main" id="{A048D6DB-D02D-4103-95FB-B2FDEF99951B}"/>
              </a:ext>
            </a:extLst>
          </p:cNvPr>
          <p:cNvSpPr>
            <a:spLocks noGrp="1"/>
          </p:cNvSpPr>
          <p:nvPr>
            <p:ph type="title"/>
          </p:nvPr>
        </p:nvSpPr>
        <p:spPr/>
        <p:txBody>
          <a:bodyPr/>
          <a:lstStyle/>
          <a:p>
            <a:r>
              <a:rPr lang="en-029" dirty="0"/>
              <a:t>Theory of LBO and WACC</a:t>
            </a:r>
          </a:p>
        </p:txBody>
      </p:sp>
    </p:spTree>
    <p:extLst>
      <p:ext uri="{BB962C8B-B14F-4D97-AF65-F5344CB8AC3E}">
        <p14:creationId xmlns:p14="http://schemas.microsoft.com/office/powerpoint/2010/main" val="26095532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FDB4-2537-4344-95D3-565DC4C8849D}"/>
              </a:ext>
            </a:extLst>
          </p:cNvPr>
          <p:cNvSpPr>
            <a:spLocks noGrp="1"/>
          </p:cNvSpPr>
          <p:nvPr>
            <p:ph type="title"/>
          </p:nvPr>
        </p:nvSpPr>
        <p:spPr/>
        <p:txBody>
          <a:bodyPr/>
          <a:lstStyle/>
          <a:p>
            <a:r>
              <a:rPr lang="en-029" dirty="0"/>
              <a:t>Debt Capacity</a:t>
            </a:r>
          </a:p>
        </p:txBody>
      </p:sp>
    </p:spTree>
    <p:extLst>
      <p:ext uri="{BB962C8B-B14F-4D97-AF65-F5344CB8AC3E}">
        <p14:creationId xmlns:p14="http://schemas.microsoft.com/office/powerpoint/2010/main" val="2423923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500" kern="1200" dirty="0">
                <a:solidFill>
                  <a:srgbClr val="FFFFFF"/>
                </a:solidFill>
                <a:latin typeface="+mj-lt"/>
                <a:ea typeface="+mj-ea"/>
                <a:cs typeface="+mj-cs"/>
              </a:rPr>
              <a:t>Introduction - Corporate Modelling and Appropriate DCF Analysis</a:t>
            </a:r>
          </a:p>
        </p:txBody>
      </p:sp>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a:xfrm>
            <a:off x="1025718" y="2490436"/>
            <a:ext cx="7281746" cy="3567173"/>
          </a:xfrm>
        </p:spPr>
        <p:txBody>
          <a:bodyPr vert="horz" lIns="91440" tIns="45720" rIns="91440" bIns="45720" rtlCol="0" anchor="ctr">
            <a:normAutofit/>
          </a:bodyPr>
          <a:lstStyle/>
          <a:p>
            <a:r>
              <a:rPr lang="en-US" sz="1800" dirty="0">
                <a:latin typeface="+mn-lt"/>
                <a:cs typeface="+mn-cs"/>
              </a:rPr>
              <a:t>Corporate Modelling for DCF and Credit Analysis</a:t>
            </a:r>
          </a:p>
          <a:p>
            <a:pPr lvl="1"/>
            <a:r>
              <a:rPr lang="en-US" sz="1800" dirty="0">
                <a:latin typeface="+mn-lt"/>
                <a:cs typeface="+mn-cs"/>
              </a:rPr>
              <a:t>Objectives of Corporate Modelling</a:t>
            </a:r>
          </a:p>
          <a:p>
            <a:pPr lvl="1"/>
            <a:r>
              <a:rPr lang="en-US" sz="1800" dirty="0">
                <a:latin typeface="+mn-lt"/>
                <a:cs typeface="+mn-cs"/>
              </a:rPr>
              <a:t>Evaluate the Return on Invested Capital (ROIC)</a:t>
            </a:r>
          </a:p>
          <a:p>
            <a:pPr lvl="1"/>
            <a:r>
              <a:rPr lang="en-US" sz="1800" dirty="0">
                <a:latin typeface="+mn-lt"/>
                <a:cs typeface="+mn-cs"/>
              </a:rPr>
              <a:t>Excel Functions and Techniques for Modelling including Interpolate Function</a:t>
            </a:r>
          </a:p>
          <a:p>
            <a:pPr lvl="1"/>
            <a:r>
              <a:rPr lang="en-US" sz="1800" dirty="0">
                <a:latin typeface="+mn-lt"/>
                <a:cs typeface="+mn-cs"/>
              </a:rPr>
              <a:t>Flexible Structure of Corporate Models</a:t>
            </a:r>
          </a:p>
          <a:p>
            <a:pPr lvl="1"/>
            <a:r>
              <a:rPr lang="en-US" sz="1800" dirty="0">
                <a:latin typeface="+mn-lt"/>
                <a:cs typeface="+mn-cs"/>
              </a:rPr>
              <a:t>Acquiring Data from Internet and From PDF files and Presentation of History</a:t>
            </a:r>
          </a:p>
          <a:p>
            <a:pPr lvl="1"/>
            <a:r>
              <a:rPr lang="en-US" sz="1800" dirty="0">
                <a:latin typeface="+mn-lt"/>
                <a:cs typeface="+mn-cs"/>
              </a:rPr>
              <a:t>Evaluating Fundamental Risks of Operating Cash Flow with Scenarios</a:t>
            </a:r>
          </a:p>
          <a:p>
            <a:pPr lvl="1"/>
            <a:r>
              <a:rPr lang="en-US" sz="1800" dirty="0">
                <a:latin typeface="+mn-lt"/>
                <a:cs typeface="+mn-cs"/>
              </a:rPr>
              <a:t>Objectives and Mechanics of ROIC using Direct and Indirect method</a:t>
            </a:r>
          </a:p>
          <a:p>
            <a:pPr lvl="1"/>
            <a:r>
              <a:rPr lang="en-US" sz="1800" dirty="0">
                <a:latin typeface="+mn-lt"/>
                <a:cs typeface="+mn-cs"/>
              </a:rPr>
              <a:t>Problems with Depreciation in Corporate Models</a:t>
            </a:r>
          </a:p>
        </p:txBody>
      </p:sp>
    </p:spTree>
    <p:extLst>
      <p:ext uri="{BB962C8B-B14F-4D97-AF65-F5344CB8AC3E}">
        <p14:creationId xmlns:p14="http://schemas.microsoft.com/office/powerpoint/2010/main" val="3994148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F936C06-C652-423D-A1C7-7D89E5F5A26B}"/>
              </a:ext>
            </a:extLst>
          </p:cNvPr>
          <p:cNvSpPr>
            <a:spLocks noGrp="1" noChangeArrowheads="1"/>
          </p:cNvSpPr>
          <p:nvPr>
            <p:ph type="title"/>
          </p:nvPr>
        </p:nvSpPr>
        <p:spPr/>
        <p:txBody>
          <a:bodyPr/>
          <a:lstStyle/>
          <a:p>
            <a:r>
              <a:rPr lang="en-US" altLang="en-US" dirty="0"/>
              <a:t>Computation of Debt Capacity</a:t>
            </a:r>
          </a:p>
        </p:txBody>
      </p:sp>
      <p:sp>
        <p:nvSpPr>
          <p:cNvPr id="60419" name="Rectangle 3">
            <a:extLst>
              <a:ext uri="{FF2B5EF4-FFF2-40B4-BE49-F238E27FC236}">
                <a16:creationId xmlns:a16="http://schemas.microsoft.com/office/drawing/2014/main" id="{ED4DCC4A-BF43-42FF-B2A8-762F04B07E42}"/>
              </a:ext>
            </a:extLst>
          </p:cNvPr>
          <p:cNvSpPr>
            <a:spLocks noGrp="1" noChangeArrowheads="1"/>
          </p:cNvSpPr>
          <p:nvPr>
            <p:ph type="body" idx="1"/>
          </p:nvPr>
        </p:nvSpPr>
        <p:spPr/>
        <p:txBody>
          <a:bodyPr>
            <a:normAutofit fontScale="92500" lnSpcReduction="10000"/>
          </a:bodyPr>
          <a:lstStyle/>
          <a:p>
            <a:pPr>
              <a:lnSpc>
                <a:spcPct val="80000"/>
              </a:lnSpc>
            </a:pPr>
            <a:r>
              <a:rPr lang="en-US" altLang="en-US" sz="2400" dirty="0"/>
              <a:t>Computation of debt capacity cannot be reduced to a simple formula:</a:t>
            </a:r>
          </a:p>
          <a:p>
            <a:pPr lvl="1">
              <a:lnSpc>
                <a:spcPct val="80000"/>
              </a:lnSpc>
            </a:pPr>
            <a:r>
              <a:rPr lang="en-US" altLang="en-US" sz="2400" dirty="0"/>
              <a:t>Re-calculate the debt capacity under many scenarios.</a:t>
            </a:r>
          </a:p>
          <a:p>
            <a:pPr lvl="1">
              <a:lnSpc>
                <a:spcPct val="80000"/>
              </a:lnSpc>
            </a:pPr>
            <a:r>
              <a:rPr lang="en-US" altLang="en-US" sz="2400" dirty="0"/>
              <a:t>Stress tests should include price and volume pressure resulting from unfavorable competitive or macro-economic pressures.</a:t>
            </a:r>
          </a:p>
          <a:p>
            <a:pPr lvl="1">
              <a:lnSpc>
                <a:spcPct val="80000"/>
              </a:lnSpc>
            </a:pPr>
            <a:r>
              <a:rPr lang="en-US" altLang="en-US" sz="2400" dirty="0"/>
              <a:t>Need assurance on cash flows in the first couple of years.</a:t>
            </a:r>
          </a:p>
          <a:p>
            <a:pPr>
              <a:lnSpc>
                <a:spcPct val="80000"/>
              </a:lnSpc>
            </a:pPr>
            <a:r>
              <a:rPr lang="en-US" altLang="en-US" sz="2400" dirty="0"/>
              <a:t>The debt is an important signal along with the equity investment of managers.</a:t>
            </a:r>
          </a:p>
          <a:p>
            <a:pPr>
              <a:lnSpc>
                <a:spcPct val="80000"/>
              </a:lnSpc>
            </a:pPr>
            <a:r>
              <a:rPr lang="en-US" altLang="en-US" sz="2400" dirty="0"/>
              <a:t>LBO financing is expressed in terms of debt to EBITDA</a:t>
            </a:r>
          </a:p>
          <a:p>
            <a:pPr lvl="1">
              <a:lnSpc>
                <a:spcPct val="80000"/>
              </a:lnSpc>
            </a:pPr>
            <a:r>
              <a:rPr lang="en-US" altLang="en-US" sz="2400" dirty="0"/>
              <a:t>Secured financing </a:t>
            </a:r>
          </a:p>
          <a:p>
            <a:pPr lvl="2">
              <a:lnSpc>
                <a:spcPct val="80000"/>
              </a:lnSpc>
            </a:pPr>
            <a:r>
              <a:rPr lang="en-US" altLang="en-US" sz="1600" dirty="0"/>
              <a:t>3 x EBITDA</a:t>
            </a:r>
          </a:p>
          <a:p>
            <a:pPr lvl="1">
              <a:lnSpc>
                <a:spcPct val="80000"/>
              </a:lnSpc>
            </a:pPr>
            <a:r>
              <a:rPr lang="en-US" altLang="en-US" sz="2400" dirty="0"/>
              <a:t>High yield</a:t>
            </a:r>
          </a:p>
          <a:p>
            <a:pPr lvl="2">
              <a:lnSpc>
                <a:spcPct val="80000"/>
              </a:lnSpc>
            </a:pPr>
            <a:r>
              <a:rPr lang="en-US" altLang="en-US" sz="1600" dirty="0"/>
              <a:t>2.5 to 3.5 x EBITDA Incremental</a:t>
            </a:r>
          </a:p>
          <a:p>
            <a:pPr lvl="1">
              <a:lnSpc>
                <a:spcPct val="80000"/>
              </a:lnSpc>
            </a:pPr>
            <a:r>
              <a:rPr lang="en-US" altLang="en-US" sz="2400" dirty="0"/>
              <a:t>Equity </a:t>
            </a:r>
          </a:p>
          <a:p>
            <a:pPr lvl="2">
              <a:lnSpc>
                <a:spcPct val="80000"/>
              </a:lnSpc>
            </a:pPr>
            <a:r>
              <a:rPr lang="en-US" altLang="en-US" sz="1600" dirty="0"/>
              <a:t>1.5 to 2 x EBITDA</a:t>
            </a:r>
          </a:p>
          <a:p>
            <a:pPr lvl="1">
              <a:lnSpc>
                <a:spcPct val="80000"/>
              </a:lnSpc>
            </a:pPr>
            <a:r>
              <a:rPr lang="en-US" altLang="en-US" sz="2400" dirty="0"/>
              <a:t>Total Transaction Value</a:t>
            </a:r>
          </a:p>
          <a:p>
            <a:pPr lvl="2">
              <a:lnSpc>
                <a:spcPct val="80000"/>
              </a:lnSpc>
            </a:pPr>
            <a:r>
              <a:rPr lang="en-US" altLang="en-US" sz="1600" dirty="0"/>
              <a:t>7 to 8 x EBITDA</a:t>
            </a:r>
          </a:p>
        </p:txBody>
      </p:sp>
    </p:spTree>
    <p:extLst>
      <p:ext uri="{BB962C8B-B14F-4D97-AF65-F5344CB8AC3E}">
        <p14:creationId xmlns:p14="http://schemas.microsoft.com/office/powerpoint/2010/main" val="33033694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3812141-BCDF-4C03-A36E-E715399F8130}"/>
              </a:ext>
            </a:extLst>
          </p:cNvPr>
          <p:cNvSpPr>
            <a:spLocks noGrp="1" noChangeArrowheads="1"/>
          </p:cNvSpPr>
          <p:nvPr>
            <p:ph type="title"/>
          </p:nvPr>
        </p:nvSpPr>
        <p:spPr/>
        <p:txBody>
          <a:bodyPr/>
          <a:lstStyle/>
          <a:p>
            <a:r>
              <a:rPr lang="en-US" altLang="en-US" dirty="0"/>
              <a:t>Debt Capacity Method</a:t>
            </a:r>
          </a:p>
        </p:txBody>
      </p:sp>
      <p:sp>
        <p:nvSpPr>
          <p:cNvPr id="62467" name="Rectangle 3">
            <a:extLst>
              <a:ext uri="{FF2B5EF4-FFF2-40B4-BE49-F238E27FC236}">
                <a16:creationId xmlns:a16="http://schemas.microsoft.com/office/drawing/2014/main" id="{A65208D5-4E0A-4223-AF02-39BB9508D986}"/>
              </a:ext>
            </a:extLst>
          </p:cNvPr>
          <p:cNvSpPr>
            <a:spLocks noGrp="1" noChangeArrowheads="1"/>
          </p:cNvSpPr>
          <p:nvPr>
            <p:ph type="body" idx="1"/>
          </p:nvPr>
        </p:nvSpPr>
        <p:spPr/>
        <p:txBody>
          <a:bodyPr/>
          <a:lstStyle/>
          <a:p>
            <a:r>
              <a:rPr lang="en-US" altLang="en-US" dirty="0"/>
              <a:t>Balance sheet approach</a:t>
            </a:r>
          </a:p>
          <a:p>
            <a:pPr lvl="1"/>
            <a:r>
              <a:rPr lang="en-US" altLang="en-US" dirty="0"/>
              <a:t>Market value of debt as percentage of market value of the firm</a:t>
            </a:r>
          </a:p>
          <a:p>
            <a:pPr lvl="1"/>
            <a:r>
              <a:rPr lang="en-US" altLang="en-US" dirty="0"/>
              <a:t>Compare with industry average</a:t>
            </a:r>
          </a:p>
          <a:p>
            <a:r>
              <a:rPr lang="en-US" altLang="en-US" dirty="0"/>
              <a:t>Free cash flow approach</a:t>
            </a:r>
          </a:p>
          <a:p>
            <a:pPr lvl="1"/>
            <a:r>
              <a:rPr lang="en-US" altLang="en-US" dirty="0"/>
              <a:t>Is there enough cash flow to pay more interest comfortably?</a:t>
            </a:r>
          </a:p>
          <a:p>
            <a:pPr lvl="1"/>
            <a:r>
              <a:rPr lang="en-US" altLang="en-US" dirty="0"/>
              <a:t>How much more interest?</a:t>
            </a:r>
          </a:p>
          <a:p>
            <a:pPr lvl="1"/>
            <a:r>
              <a:rPr lang="en-US" altLang="en-US" dirty="0"/>
              <a:t>How much more debt?</a:t>
            </a:r>
          </a:p>
          <a:p>
            <a:pPr lvl="1"/>
            <a:r>
              <a:rPr lang="en-US" altLang="en-US" dirty="0"/>
              <a:t>Debt/EDITDA, EBIT/Interest, other measures</a:t>
            </a:r>
          </a:p>
        </p:txBody>
      </p:sp>
    </p:spTree>
    <p:extLst>
      <p:ext uri="{BB962C8B-B14F-4D97-AF65-F5344CB8AC3E}">
        <p14:creationId xmlns:p14="http://schemas.microsoft.com/office/powerpoint/2010/main" val="39445675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Shape 77">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70" name="Title 1">
            <a:extLst>
              <a:ext uri="{FF2B5EF4-FFF2-40B4-BE49-F238E27FC236}">
                <a16:creationId xmlns:a16="http://schemas.microsoft.com/office/drawing/2014/main" id="{75C52444-D098-4538-B946-B164FA62810E}"/>
              </a:ext>
            </a:extLst>
          </p:cNvPr>
          <p:cNvSpPr>
            <a:spLocks noGrp="1"/>
          </p:cNvSpPr>
          <p:nvPr>
            <p:ph type="title"/>
          </p:nvPr>
        </p:nvSpPr>
        <p:spPr>
          <a:xfrm>
            <a:off x="701154" y="982272"/>
            <a:ext cx="2541314" cy="4560970"/>
          </a:xfrm>
        </p:spPr>
        <p:txBody>
          <a:bodyPr vert="horz" lIns="91440" tIns="45720" rIns="91440" bIns="45720" rtlCol="0" anchor="ctr">
            <a:normAutofit/>
          </a:bodyPr>
          <a:lstStyle/>
          <a:p>
            <a:pPr algn="l"/>
            <a:r>
              <a:rPr lang="en-US" altLang="en-US" sz="3500" kern="1200">
                <a:solidFill>
                  <a:srgbClr val="FFFFFF"/>
                </a:solidFill>
                <a:latin typeface="+mj-lt"/>
                <a:ea typeface="+mj-ea"/>
                <a:cs typeface="+mj-cs"/>
              </a:rPr>
              <a:t>Deal Sources</a:t>
            </a:r>
          </a:p>
        </p:txBody>
      </p:sp>
      <p:sp>
        <p:nvSpPr>
          <p:cNvPr id="80"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171" name="Content Placeholder 2">
            <a:extLst>
              <a:ext uri="{FF2B5EF4-FFF2-40B4-BE49-F238E27FC236}">
                <a16:creationId xmlns:a16="http://schemas.microsoft.com/office/drawing/2014/main" id="{EC3A4882-B431-43C0-8DCE-07F248ABA020}"/>
              </a:ext>
            </a:extLst>
          </p:cNvPr>
          <p:cNvSpPr>
            <a:spLocks noGrp="1"/>
          </p:cNvSpPr>
          <p:nvPr>
            <p:ph idx="1"/>
          </p:nvPr>
        </p:nvSpPr>
        <p:spPr>
          <a:xfrm>
            <a:off x="3916396" y="1719618"/>
            <a:ext cx="4461623" cy="4334629"/>
          </a:xfrm>
        </p:spPr>
        <p:txBody>
          <a:bodyPr vert="horz" lIns="91440" tIns="45720" rIns="91440" bIns="45720" rtlCol="0" anchor="ctr">
            <a:normAutofit/>
          </a:bodyPr>
          <a:lstStyle/>
          <a:p>
            <a:r>
              <a:rPr lang="en-US" altLang="en-US" sz="2100">
                <a:solidFill>
                  <a:srgbClr val="FEFFFF"/>
                </a:solidFill>
                <a:latin typeface="+mn-lt"/>
                <a:cs typeface="+mn-cs"/>
              </a:rPr>
              <a:t>Some of the Targets for Private Equity and LBO’s Include:</a:t>
            </a:r>
          </a:p>
          <a:p>
            <a:pPr lvl="1"/>
            <a:r>
              <a:rPr lang="en-US" altLang="en-US" sz="2100">
                <a:solidFill>
                  <a:srgbClr val="FEFFFF"/>
                </a:solidFill>
                <a:latin typeface="+mn-lt"/>
                <a:cs typeface="+mn-cs"/>
              </a:rPr>
              <a:t>Family Businesses (Seeking Partnerships)</a:t>
            </a:r>
          </a:p>
          <a:p>
            <a:pPr lvl="1"/>
            <a:r>
              <a:rPr lang="en-US" altLang="en-US" sz="2100">
                <a:solidFill>
                  <a:srgbClr val="FEFFFF"/>
                </a:solidFill>
                <a:latin typeface="+mn-lt"/>
                <a:cs typeface="+mn-cs"/>
              </a:rPr>
              <a:t>Divisions of Large Corporations (Non-Core)</a:t>
            </a:r>
          </a:p>
          <a:p>
            <a:pPr lvl="1"/>
            <a:r>
              <a:rPr lang="en-US" altLang="en-US" sz="2100">
                <a:solidFill>
                  <a:srgbClr val="FEFFFF"/>
                </a:solidFill>
                <a:latin typeface="+mn-lt"/>
                <a:cs typeface="+mn-cs"/>
              </a:rPr>
              <a:t>Privatizations</a:t>
            </a:r>
          </a:p>
          <a:p>
            <a:pPr lvl="1"/>
            <a:r>
              <a:rPr lang="en-US" altLang="en-US" sz="2100">
                <a:solidFill>
                  <a:srgbClr val="FEFFFF"/>
                </a:solidFill>
                <a:latin typeface="+mn-lt"/>
                <a:cs typeface="+mn-cs"/>
              </a:rPr>
              <a:t>Forced Divestitures</a:t>
            </a:r>
          </a:p>
          <a:p>
            <a:pPr lvl="1"/>
            <a:r>
              <a:rPr lang="en-US" altLang="en-US" sz="2100">
                <a:solidFill>
                  <a:srgbClr val="FEFFFF"/>
                </a:solidFill>
                <a:latin typeface="+mn-lt"/>
                <a:cs typeface="+mn-cs"/>
              </a:rPr>
              <a:t>Other Private Equity Firms</a:t>
            </a:r>
          </a:p>
          <a:p>
            <a:pPr lvl="1"/>
            <a:endParaRPr lang="en-US" altLang="en-US" sz="2100">
              <a:solidFill>
                <a:srgbClr val="FEFFFF"/>
              </a:solidFill>
              <a:latin typeface="+mn-lt"/>
              <a:cs typeface="+mn-cs"/>
            </a:endParaRPr>
          </a:p>
          <a:p>
            <a:pPr lvl="1"/>
            <a:endParaRPr lang="en-US" altLang="en-US" sz="2100">
              <a:solidFill>
                <a:srgbClr val="FEFFFF"/>
              </a:solidFill>
              <a:latin typeface="+mn-lt"/>
              <a:cs typeface="+mn-cs"/>
            </a:endParaRPr>
          </a:p>
          <a:p>
            <a:pPr lvl="1"/>
            <a:endParaRPr lang="en-US" altLang="en-US" sz="2100">
              <a:solidFill>
                <a:srgbClr val="FEFFFF"/>
              </a:solidFill>
              <a:latin typeface="+mn-lt"/>
              <a:cs typeface="+mn-cs"/>
            </a:endParaRPr>
          </a:p>
        </p:txBody>
      </p:sp>
    </p:spTree>
    <p:extLst>
      <p:ext uri="{BB962C8B-B14F-4D97-AF65-F5344CB8AC3E}">
        <p14:creationId xmlns:p14="http://schemas.microsoft.com/office/powerpoint/2010/main" val="6125043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7D450B-C012-4D00-9CA3-75EA736738C3}"/>
              </a:ext>
            </a:extLst>
          </p:cNvPr>
          <p:cNvSpPr>
            <a:spLocks noGrp="1"/>
          </p:cNvSpPr>
          <p:nvPr>
            <p:ph idx="1"/>
          </p:nvPr>
        </p:nvSpPr>
        <p:spPr/>
        <p:txBody>
          <a:bodyPr>
            <a:normAutofit fontScale="55000" lnSpcReduction="20000"/>
          </a:bodyPr>
          <a:lstStyle/>
          <a:p>
            <a:r>
              <a:rPr lang="en-US" dirty="0"/>
              <a:t>Modeling and key covenant drivers are based on “Adjusted” EBITDA </a:t>
            </a:r>
          </a:p>
          <a:p>
            <a:r>
              <a:rPr lang="en-US" dirty="0"/>
              <a:t>In a leveraged acquisition context, focus on non-recurring “add-backs” that determine Adjusted EBITDA, including </a:t>
            </a:r>
          </a:p>
          <a:p>
            <a:pPr lvl="1"/>
            <a:r>
              <a:rPr lang="en-US" dirty="0"/>
              <a:t>Transaction fees and expenses</a:t>
            </a:r>
          </a:p>
          <a:p>
            <a:pPr lvl="1"/>
            <a:r>
              <a:rPr lang="en-US" dirty="0"/>
              <a:t>“Public company” costs if acquiring a public company in a going private deal</a:t>
            </a:r>
          </a:p>
          <a:p>
            <a:pPr lvl="1"/>
            <a:r>
              <a:rPr lang="en-US" dirty="0"/>
              <a:t>Non-cash write-offs (e.g., goodwill adjustments) that arise under FASB rules</a:t>
            </a:r>
          </a:p>
          <a:p>
            <a:pPr lvl="1"/>
            <a:r>
              <a:rPr lang="en-US" dirty="0"/>
              <a:t>Non-cash compensation expenses relating to options, etc. </a:t>
            </a:r>
          </a:p>
          <a:p>
            <a:pPr lvl="1"/>
            <a:r>
              <a:rPr lang="en-US" dirty="0"/>
              <a:t>Retention bonuses for Target employees </a:t>
            </a:r>
          </a:p>
          <a:p>
            <a:pPr lvl="1"/>
            <a:r>
              <a:rPr lang="en-US" dirty="0"/>
              <a:t>Set up favorable TTM parameters going-in </a:t>
            </a:r>
          </a:p>
          <a:p>
            <a:endParaRPr lang="en-US" dirty="0"/>
          </a:p>
          <a:p>
            <a:r>
              <a:rPr lang="en-US" dirty="0"/>
              <a:t>Why covenant drivers use adjusted EBITDA? </a:t>
            </a:r>
          </a:p>
          <a:p>
            <a:r>
              <a:rPr lang="en-US" dirty="0"/>
              <a:t>EBITDA is a measure commonly used by the capital markets to value enterprises. Interest, taxes, depreciation and amortization can vary significantly between companies due in part to differences in accounting policies, tax strategies, levels of indebtedness and interest rates. </a:t>
            </a:r>
          </a:p>
          <a:p>
            <a:r>
              <a:rPr lang="en-US" dirty="0"/>
              <a:t>Excluding these items provides insight into the underlying results of operations and facilitates comparisons between Global and other companies. EBITDA is also a useful measure of the company’s ability to service debt and is one of the measures used for determining debt covenant compliance. EBITDA and adjusted EBITDA information is useful to investors for these reasons.</a:t>
            </a:r>
          </a:p>
        </p:txBody>
      </p:sp>
      <p:sp>
        <p:nvSpPr>
          <p:cNvPr id="3" name="Title 2">
            <a:extLst>
              <a:ext uri="{FF2B5EF4-FFF2-40B4-BE49-F238E27FC236}">
                <a16:creationId xmlns:a16="http://schemas.microsoft.com/office/drawing/2014/main" id="{ED8BB7F5-4806-471E-A427-94B747EED9F5}"/>
              </a:ext>
            </a:extLst>
          </p:cNvPr>
          <p:cNvSpPr>
            <a:spLocks noGrp="1"/>
          </p:cNvSpPr>
          <p:nvPr>
            <p:ph type="title"/>
          </p:nvPr>
        </p:nvSpPr>
        <p:spPr/>
        <p:txBody>
          <a:bodyPr/>
          <a:lstStyle/>
          <a:p>
            <a:r>
              <a:rPr lang="en-US"/>
              <a:t>Leveraged Buyout and Adjusted EBITDA</a:t>
            </a:r>
            <a:endParaRPr lang="en-US" dirty="0"/>
          </a:p>
        </p:txBody>
      </p:sp>
    </p:spTree>
    <p:extLst>
      <p:ext uri="{BB962C8B-B14F-4D97-AF65-F5344CB8AC3E}">
        <p14:creationId xmlns:p14="http://schemas.microsoft.com/office/powerpoint/2010/main" val="15412887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C9A2A22-EE84-4D5B-89A7-68666B57DAB0}"/>
              </a:ext>
            </a:extLst>
          </p:cNvPr>
          <p:cNvPicPr>
            <a:picLocks noGrp="1" noChangeAspect="1"/>
          </p:cNvPicPr>
          <p:nvPr>
            <p:ph idx="1"/>
          </p:nvPr>
        </p:nvPicPr>
        <p:blipFill>
          <a:blip r:embed="rId2"/>
          <a:stretch>
            <a:fillRect/>
          </a:stretch>
        </p:blipFill>
        <p:spPr>
          <a:xfrm>
            <a:off x="970106" y="1263650"/>
            <a:ext cx="7219662" cy="4913313"/>
          </a:xfrm>
          <a:prstGeom prst="rect">
            <a:avLst/>
          </a:prstGeom>
        </p:spPr>
      </p:pic>
      <p:sp>
        <p:nvSpPr>
          <p:cNvPr id="3" name="Title 2">
            <a:extLst>
              <a:ext uri="{FF2B5EF4-FFF2-40B4-BE49-F238E27FC236}">
                <a16:creationId xmlns:a16="http://schemas.microsoft.com/office/drawing/2014/main" id="{823FA3B6-8ED0-48C9-A574-C947DCE9113C}"/>
              </a:ext>
            </a:extLst>
          </p:cNvPr>
          <p:cNvSpPr>
            <a:spLocks noGrp="1"/>
          </p:cNvSpPr>
          <p:nvPr>
            <p:ph type="title"/>
          </p:nvPr>
        </p:nvSpPr>
        <p:spPr/>
        <p:txBody>
          <a:bodyPr>
            <a:normAutofit fontScale="90000"/>
          </a:bodyPr>
          <a:lstStyle/>
          <a:p>
            <a:r>
              <a:rPr lang="en-US" dirty="0"/>
              <a:t>IRR Targets and Returns in Private Equity and Target Returns</a:t>
            </a:r>
          </a:p>
        </p:txBody>
      </p:sp>
    </p:spTree>
    <p:extLst>
      <p:ext uri="{BB962C8B-B14F-4D97-AF65-F5344CB8AC3E}">
        <p14:creationId xmlns:p14="http://schemas.microsoft.com/office/powerpoint/2010/main" val="39781979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0286E59-76D8-46CA-9958-0DA9DE4CBD55}"/>
              </a:ext>
            </a:extLst>
          </p:cNvPr>
          <p:cNvSpPr>
            <a:spLocks noGrp="1" noChangeArrowheads="1"/>
          </p:cNvSpPr>
          <p:nvPr>
            <p:ph type="title"/>
          </p:nvPr>
        </p:nvSpPr>
        <p:spPr/>
        <p:txBody>
          <a:bodyPr>
            <a:normAutofit fontScale="90000"/>
          </a:bodyPr>
          <a:lstStyle/>
          <a:p>
            <a:r>
              <a:rPr lang="en-US" altLang="en-US" dirty="0"/>
              <a:t>Target IRR and Return on Alternative Investments</a:t>
            </a:r>
          </a:p>
        </p:txBody>
      </p:sp>
      <p:pic>
        <p:nvPicPr>
          <p:cNvPr id="22531" name="Picture 4">
            <a:extLst>
              <a:ext uri="{FF2B5EF4-FFF2-40B4-BE49-F238E27FC236}">
                <a16:creationId xmlns:a16="http://schemas.microsoft.com/office/drawing/2014/main" id="{3C04D15F-D2F7-49A8-AB91-9089ED453F1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91268" y="1311403"/>
            <a:ext cx="7807852" cy="5058917"/>
          </a:xfrm>
          <a:noFill/>
        </p:spPr>
      </p:pic>
    </p:spTree>
    <p:extLst>
      <p:ext uri="{BB962C8B-B14F-4D97-AF65-F5344CB8AC3E}">
        <p14:creationId xmlns:p14="http://schemas.microsoft.com/office/powerpoint/2010/main" val="42303870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CA2ED5-183A-4BB8-8112-B6F3A18BAB93}"/>
              </a:ext>
            </a:extLst>
          </p:cNvPr>
          <p:cNvSpPr txBox="1">
            <a:spLocks noGrp="1"/>
          </p:cNvSpPr>
          <p:nvPr/>
        </p:nvSpPr>
        <p:spPr bwMode="auto">
          <a:xfrm>
            <a:off x="0" y="6288088"/>
            <a:ext cx="2592388" cy="322262"/>
          </a:xfrm>
          <a:prstGeom prst="rect">
            <a:avLst/>
          </a:prstGeom>
          <a:noFill/>
          <a:ln w="9525">
            <a:noFill/>
            <a:miter lim="800000"/>
            <a:headEnd/>
            <a:tailEnd/>
          </a:ln>
        </p:spPr>
        <p:txBody>
          <a:bodyPr lIns="84654" tIns="42327" rIns="84654" bIns="42327" anchor="b"/>
          <a:lstStyle/>
          <a:p>
            <a:pPr defTabSz="846138" eaLnBrk="1" hangingPunct="1">
              <a:defRPr/>
            </a:pPr>
            <a:r>
              <a:rPr lang="en-US" sz="1100" dirty="0">
                <a:effectLst>
                  <a:outerShdw blurRad="38100" dist="38100" dir="2700000" algn="tl">
                    <a:srgbClr val="C0C0C0"/>
                  </a:outerShdw>
                </a:effectLst>
                <a:latin typeface="Arial" charset="0"/>
              </a:rPr>
              <a:t>Leveraged Buyout Modeling</a:t>
            </a:r>
          </a:p>
        </p:txBody>
      </p:sp>
      <p:sp>
        <p:nvSpPr>
          <p:cNvPr id="4" name="Slide Number Placeholder 3">
            <a:extLst>
              <a:ext uri="{FF2B5EF4-FFF2-40B4-BE49-F238E27FC236}">
                <a16:creationId xmlns:a16="http://schemas.microsoft.com/office/drawing/2014/main" id="{9EAB30C7-3199-4D57-A97B-38CD0FDC5DC5}"/>
              </a:ext>
            </a:extLst>
          </p:cNvPr>
          <p:cNvSpPr txBox="1">
            <a:spLocks noGrp="1"/>
          </p:cNvSpPr>
          <p:nvPr/>
        </p:nvSpPr>
        <p:spPr bwMode="auto">
          <a:xfrm>
            <a:off x="6551613" y="6288088"/>
            <a:ext cx="2592387" cy="322262"/>
          </a:xfrm>
          <a:prstGeom prst="rect">
            <a:avLst/>
          </a:prstGeom>
          <a:noFill/>
          <a:ln w="9525">
            <a:noFill/>
            <a:miter lim="800000"/>
            <a:headEnd/>
            <a:tailEnd/>
          </a:ln>
        </p:spPr>
        <p:txBody>
          <a:bodyPr lIns="84654" tIns="42327" rIns="84654" bIns="42327" anchor="b"/>
          <a:lstStyle>
            <a:lvl1pPr defTabSz="846138">
              <a:defRPr sz="1200">
                <a:solidFill>
                  <a:schemeClr val="tx1"/>
                </a:solidFill>
                <a:latin typeface="Arial" panose="020B0604020202020204" pitchFamily="34" charset="0"/>
              </a:defRPr>
            </a:lvl1pPr>
            <a:lvl2pPr marL="742950" indent="-285750" defTabSz="846138">
              <a:defRPr sz="1200">
                <a:solidFill>
                  <a:schemeClr val="tx1"/>
                </a:solidFill>
                <a:latin typeface="Arial" panose="020B0604020202020204" pitchFamily="34" charset="0"/>
              </a:defRPr>
            </a:lvl2pPr>
            <a:lvl3pPr marL="1143000" indent="-228600" defTabSz="846138">
              <a:defRPr sz="1200">
                <a:solidFill>
                  <a:schemeClr val="tx1"/>
                </a:solidFill>
                <a:latin typeface="Arial" panose="020B0604020202020204" pitchFamily="34" charset="0"/>
              </a:defRPr>
            </a:lvl3pPr>
            <a:lvl4pPr marL="1600200" indent="-228600" defTabSz="846138">
              <a:defRPr sz="1200">
                <a:solidFill>
                  <a:schemeClr val="tx1"/>
                </a:solidFill>
                <a:latin typeface="Arial" panose="020B0604020202020204" pitchFamily="34" charset="0"/>
              </a:defRPr>
            </a:lvl4pPr>
            <a:lvl5pPr marL="2057400" indent="-228600" defTabSz="846138">
              <a:defRPr sz="1200">
                <a:solidFill>
                  <a:schemeClr val="tx1"/>
                </a:solidFill>
                <a:latin typeface="Arial" panose="020B0604020202020204" pitchFamily="34" charset="0"/>
              </a:defRPr>
            </a:lvl5pPr>
            <a:lvl6pPr marL="2514600" indent="-228600" algn="ctr" defTabSz="846138"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846138"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846138"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846138"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defRPr/>
            </a:pPr>
            <a:fld id="{BF319C0F-ADA4-49AE-BAC6-891BD4878695}" type="slidenum">
              <a:rPr lang="en-US" sz="1100" smtClean="0">
                <a:effectLst>
                  <a:outerShdw blurRad="38100" dist="38100" dir="2700000" algn="tl">
                    <a:srgbClr val="C0C0C0"/>
                  </a:outerShdw>
                </a:effectLst>
              </a:rPr>
              <a:pPr algn="r" eaLnBrk="1" hangingPunct="1">
                <a:defRPr/>
              </a:pPr>
              <a:t>86</a:t>
            </a:fld>
            <a:endParaRPr lang="en-US" sz="1100" dirty="0">
              <a:effectLst>
                <a:outerShdw blurRad="38100" dist="38100" dir="2700000" algn="tl">
                  <a:srgbClr val="C0C0C0"/>
                </a:outerShdw>
              </a:effectLst>
            </a:endParaRPr>
          </a:p>
        </p:txBody>
      </p:sp>
      <p:pic>
        <p:nvPicPr>
          <p:cNvPr id="16388" name="Picture 2">
            <a:extLst>
              <a:ext uri="{FF2B5EF4-FFF2-40B4-BE49-F238E27FC236}">
                <a16:creationId xmlns:a16="http://schemas.microsoft.com/office/drawing/2014/main" id="{BD5340D6-C1EC-47CC-A55D-BB7702C63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66800"/>
            <a:ext cx="69342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721447"/>
      </p:ext>
    </p:extLst>
  </p:cSld>
  <p:clrMapOvr>
    <a:masterClrMapping/>
  </p:clrMapOvr>
  <p:transition>
    <p:zo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r>
              <a:rPr lang="en-029" dirty="0"/>
              <a:t>M&amp;A Analysis from Private Equity and LBO</a:t>
            </a:r>
          </a:p>
          <a:p>
            <a:pPr lvl="1"/>
            <a:r>
              <a:rPr lang="en-029" dirty="0"/>
              <a:t>Acquisition Model Mechanics</a:t>
            </a:r>
          </a:p>
          <a:p>
            <a:pPr lvl="1"/>
            <a:r>
              <a:rPr lang="en-029" dirty="0"/>
              <a:t>Acquisition Transaction Costs</a:t>
            </a:r>
          </a:p>
          <a:p>
            <a:pPr lvl="1"/>
            <a:r>
              <a:rPr lang="en-029" dirty="0"/>
              <a:t>Merger Models and LBO Models</a:t>
            </a:r>
          </a:p>
          <a:p>
            <a:pPr lvl="1"/>
            <a:r>
              <a:rPr lang="en-029" dirty="0"/>
              <a:t>Debt Provisions and Analysis in Acquisition Models</a:t>
            </a:r>
          </a:p>
          <a:p>
            <a:pPr lvl="1"/>
            <a:r>
              <a:rPr lang="en-029" dirty="0"/>
              <a:t>Tax Provisions and Analysis in Acquisition Models</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normAutofit fontScale="90000"/>
          </a:bodyPr>
          <a:lstStyle/>
          <a:p>
            <a:r>
              <a:rPr lang="en-029" dirty="0"/>
              <a:t>M&amp;A Analysis from Private Equity and LBO</a:t>
            </a:r>
          </a:p>
        </p:txBody>
      </p:sp>
    </p:spTree>
    <p:extLst>
      <p:ext uri="{BB962C8B-B14F-4D97-AF65-F5344CB8AC3E}">
        <p14:creationId xmlns:p14="http://schemas.microsoft.com/office/powerpoint/2010/main" val="11334781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A059B1-62C6-4A8A-9825-7D53DD39EB03}"/>
              </a:ext>
            </a:extLst>
          </p:cNvPr>
          <p:cNvPicPr>
            <a:picLocks noGrp="1" noChangeAspect="1"/>
          </p:cNvPicPr>
          <p:nvPr>
            <p:ph idx="1"/>
          </p:nvPr>
        </p:nvPicPr>
        <p:blipFill>
          <a:blip r:embed="rId2"/>
          <a:stretch>
            <a:fillRect/>
          </a:stretch>
        </p:blipFill>
        <p:spPr>
          <a:xfrm>
            <a:off x="2138732" y="1263650"/>
            <a:ext cx="4882411" cy="4913313"/>
          </a:xfrm>
          <a:prstGeom prst="rect">
            <a:avLst/>
          </a:prstGeom>
        </p:spPr>
      </p:pic>
      <p:sp>
        <p:nvSpPr>
          <p:cNvPr id="3" name="Title 2">
            <a:extLst>
              <a:ext uri="{FF2B5EF4-FFF2-40B4-BE49-F238E27FC236}">
                <a16:creationId xmlns:a16="http://schemas.microsoft.com/office/drawing/2014/main" id="{CEF21CF5-9BE6-40AD-ABF8-704E4AD2CBBB}"/>
              </a:ext>
            </a:extLst>
          </p:cNvPr>
          <p:cNvSpPr>
            <a:spLocks noGrp="1"/>
          </p:cNvSpPr>
          <p:nvPr>
            <p:ph type="title"/>
          </p:nvPr>
        </p:nvSpPr>
        <p:spPr/>
        <p:txBody>
          <a:bodyPr>
            <a:normAutofit fontScale="90000"/>
          </a:bodyPr>
          <a:lstStyle/>
          <a:p>
            <a:r>
              <a:rPr lang="en-US" dirty="0"/>
              <a:t>EV/EBITDA Entry and Exit Drives the Valuations in LBO</a:t>
            </a:r>
          </a:p>
        </p:txBody>
      </p:sp>
    </p:spTree>
    <p:extLst>
      <p:ext uri="{BB962C8B-B14F-4D97-AF65-F5344CB8AC3E}">
        <p14:creationId xmlns:p14="http://schemas.microsoft.com/office/powerpoint/2010/main" val="33798484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B645BD-2DB1-4460-A58F-479D36925FCC}"/>
              </a:ext>
            </a:extLst>
          </p:cNvPr>
          <p:cNvSpPr>
            <a:spLocks noGrp="1"/>
          </p:cNvSpPr>
          <p:nvPr>
            <p:ph idx="1"/>
          </p:nvPr>
        </p:nvSpPr>
        <p:spPr/>
        <p:txBody>
          <a:bodyPr>
            <a:normAutofit fontScale="70000" lnSpcReduction="20000"/>
          </a:bodyPr>
          <a:lstStyle/>
          <a:p>
            <a:r>
              <a:rPr lang="en-US" dirty="0"/>
              <a:t>A tax law change should not affect the P/E ratio, but should make the EV/EBITDA ratio greater</a:t>
            </a:r>
          </a:p>
          <a:p>
            <a:r>
              <a:rPr lang="en-US" dirty="0"/>
              <a:t>Assume that P/E is trailing and earnings do not reflect the change in the tax law.</a:t>
            </a:r>
          </a:p>
          <a:p>
            <a:r>
              <a:rPr lang="en-US" dirty="0"/>
              <a:t>Assume that companies are monopolies and they can retain savings from the tax reductions.</a:t>
            </a:r>
          </a:p>
          <a:p>
            <a:r>
              <a:rPr lang="en-US" dirty="0"/>
              <a:t>What is the equity cash flow increase from a tax reduction from 35% to 21%:</a:t>
            </a:r>
          </a:p>
          <a:p>
            <a:endParaRPr lang="en-US" dirty="0"/>
          </a:p>
          <a:p>
            <a:r>
              <a:rPr lang="en-US" dirty="0"/>
              <a:t>Pre-tax		100		100</a:t>
            </a:r>
          </a:p>
          <a:p>
            <a:r>
              <a:rPr lang="en-US" dirty="0"/>
              <a:t>Tax			  35		  21</a:t>
            </a:r>
          </a:p>
          <a:p>
            <a:r>
              <a:rPr lang="en-US" dirty="0"/>
              <a:t>After Tax		  65		  79</a:t>
            </a:r>
          </a:p>
          <a:p>
            <a:endParaRPr lang="en-US" dirty="0"/>
          </a:p>
          <a:p>
            <a:r>
              <a:rPr lang="en-US" dirty="0"/>
              <a:t>Percent increase in value: 79/65-1 = 21.5%</a:t>
            </a:r>
          </a:p>
        </p:txBody>
      </p:sp>
      <p:sp>
        <p:nvSpPr>
          <p:cNvPr id="3" name="Title 2">
            <a:extLst>
              <a:ext uri="{FF2B5EF4-FFF2-40B4-BE49-F238E27FC236}">
                <a16:creationId xmlns:a16="http://schemas.microsoft.com/office/drawing/2014/main" id="{E5D6DD18-BD0E-4D29-905C-87A4FF62BE86}"/>
              </a:ext>
            </a:extLst>
          </p:cNvPr>
          <p:cNvSpPr>
            <a:spLocks noGrp="1"/>
          </p:cNvSpPr>
          <p:nvPr>
            <p:ph type="title"/>
          </p:nvPr>
        </p:nvSpPr>
        <p:spPr/>
        <p:txBody>
          <a:bodyPr/>
          <a:lstStyle/>
          <a:p>
            <a:r>
              <a:rPr lang="en-US" dirty="0"/>
              <a:t>Effect of Taxes on P/E</a:t>
            </a:r>
          </a:p>
        </p:txBody>
      </p:sp>
    </p:spTree>
    <p:extLst>
      <p:ext uri="{BB962C8B-B14F-4D97-AF65-F5344CB8AC3E}">
        <p14:creationId xmlns:p14="http://schemas.microsoft.com/office/powerpoint/2010/main" val="2266268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r>
              <a:rPr lang="en-US" sz="3000" kern="1200" dirty="0">
                <a:solidFill>
                  <a:srgbClr val="FFFFFF"/>
                </a:solidFill>
                <a:latin typeface="+mj-lt"/>
                <a:ea typeface="+mj-ea"/>
                <a:cs typeface="+mj-cs"/>
              </a:rPr>
              <a:t>Introduction – Understand Valuation Mathematics Before Applying Simple Multiples</a:t>
            </a:r>
          </a:p>
        </p:txBody>
      </p:sp>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a:xfrm>
            <a:off x="839491" y="2490436"/>
            <a:ext cx="7467973" cy="4024664"/>
          </a:xfrm>
        </p:spPr>
        <p:txBody>
          <a:bodyPr vert="horz" lIns="91440" tIns="45720" rIns="91440" bIns="45720" rtlCol="0" anchor="ctr">
            <a:normAutofit/>
          </a:bodyPr>
          <a:lstStyle/>
          <a:p>
            <a:r>
              <a:rPr lang="en-US" sz="2100" dirty="0">
                <a:latin typeface="+mn-lt"/>
                <a:cs typeface="+mn-cs"/>
              </a:rPr>
              <a:t>Valuation from Multiples</a:t>
            </a:r>
          </a:p>
          <a:p>
            <a:pPr lvl="1"/>
            <a:r>
              <a:rPr lang="en-US" sz="2100" dirty="0">
                <a:latin typeface="+mn-lt"/>
                <a:cs typeface="+mn-cs"/>
              </a:rPr>
              <a:t>PE Ratio Analysis and Fundamental Value Drivers</a:t>
            </a:r>
          </a:p>
          <a:p>
            <a:pPr lvl="1"/>
            <a:r>
              <a:rPr lang="en-US" sz="2100" dirty="0">
                <a:latin typeface="+mn-lt"/>
                <a:cs typeface="+mn-cs"/>
              </a:rPr>
              <a:t>EV/EBITDA Analysis and Understanding the Importance of Asset Life, Taxes and Changes in Return</a:t>
            </a:r>
          </a:p>
          <a:p>
            <a:pPr lvl="1"/>
            <a:r>
              <a:rPr lang="en-US" sz="2100" dirty="0">
                <a:latin typeface="+mn-lt"/>
                <a:cs typeface="+mn-cs"/>
              </a:rPr>
              <a:t>Derivation of Simple Value Driver Formula (1-g/ROIC)/(WACC-g) with fundamental Financial Mathematics</a:t>
            </a:r>
          </a:p>
          <a:p>
            <a:pPr lvl="1"/>
            <a:r>
              <a:rPr lang="en-US" sz="2100" dirty="0">
                <a:latin typeface="+mn-lt"/>
                <a:cs typeface="+mn-cs"/>
              </a:rPr>
              <a:t>Understanding Problems with the Value Driver Formula</a:t>
            </a:r>
          </a:p>
          <a:p>
            <a:pPr lvl="1"/>
            <a:r>
              <a:rPr lang="en-US" sz="2100" dirty="0">
                <a:latin typeface="+mn-lt"/>
                <a:cs typeface="+mn-cs"/>
              </a:rPr>
              <a:t>Stable Relationships for Evaluating Capital Investments and Other Items</a:t>
            </a:r>
          </a:p>
          <a:p>
            <a:pPr lvl="1"/>
            <a:endParaRPr lang="en-US" sz="2100" dirty="0">
              <a:latin typeface="+mn-lt"/>
              <a:cs typeface="+mn-cs"/>
            </a:endParaRPr>
          </a:p>
          <a:p>
            <a:endParaRPr lang="en-US" sz="2100" dirty="0">
              <a:latin typeface="+mn-lt"/>
              <a:cs typeface="+mn-cs"/>
            </a:endParaRPr>
          </a:p>
        </p:txBody>
      </p:sp>
    </p:spTree>
    <p:extLst>
      <p:ext uri="{BB962C8B-B14F-4D97-AF65-F5344CB8AC3E}">
        <p14:creationId xmlns:p14="http://schemas.microsoft.com/office/powerpoint/2010/main" val="7745932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73D06B-687F-49BC-BDC9-97A4C394A8E8}"/>
              </a:ext>
            </a:extLst>
          </p:cNvPr>
          <p:cNvPicPr>
            <a:picLocks noGrp="1" noChangeAspect="1"/>
          </p:cNvPicPr>
          <p:nvPr>
            <p:ph idx="1"/>
          </p:nvPr>
        </p:nvPicPr>
        <p:blipFill>
          <a:blip r:embed="rId2"/>
          <a:stretch>
            <a:fillRect/>
          </a:stretch>
        </p:blipFill>
        <p:spPr>
          <a:xfrm>
            <a:off x="684429" y="1263650"/>
            <a:ext cx="7683724" cy="5005070"/>
          </a:xfrm>
          <a:prstGeom prst="rect">
            <a:avLst/>
          </a:prstGeom>
        </p:spPr>
      </p:pic>
      <p:sp>
        <p:nvSpPr>
          <p:cNvPr id="3" name="Title 2">
            <a:extLst>
              <a:ext uri="{FF2B5EF4-FFF2-40B4-BE49-F238E27FC236}">
                <a16:creationId xmlns:a16="http://schemas.microsoft.com/office/drawing/2014/main" id="{C712DC2E-79A0-4B80-A915-EA842E099908}"/>
              </a:ext>
            </a:extLst>
          </p:cNvPr>
          <p:cNvSpPr>
            <a:spLocks noGrp="1"/>
          </p:cNvSpPr>
          <p:nvPr>
            <p:ph type="title"/>
          </p:nvPr>
        </p:nvSpPr>
        <p:spPr/>
        <p:txBody>
          <a:bodyPr/>
          <a:lstStyle/>
          <a:p>
            <a:r>
              <a:rPr lang="en-US" dirty="0"/>
              <a:t>Overall Median EV/EBITDA Multiples</a:t>
            </a:r>
            <a:endParaRPr lang="en-CH" dirty="0"/>
          </a:p>
        </p:txBody>
      </p:sp>
    </p:spTree>
    <p:extLst>
      <p:ext uri="{BB962C8B-B14F-4D97-AF65-F5344CB8AC3E}">
        <p14:creationId xmlns:p14="http://schemas.microsoft.com/office/powerpoint/2010/main" val="3469307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C730C8-D025-4B48-B791-A49999DA0392}"/>
              </a:ext>
            </a:extLst>
          </p:cNvPr>
          <p:cNvPicPr>
            <a:picLocks noGrp="1" noChangeAspect="1"/>
          </p:cNvPicPr>
          <p:nvPr>
            <p:ph idx="1"/>
          </p:nvPr>
        </p:nvPicPr>
        <p:blipFill>
          <a:blip r:embed="rId2"/>
          <a:stretch>
            <a:fillRect/>
          </a:stretch>
        </p:blipFill>
        <p:spPr>
          <a:xfrm>
            <a:off x="628650" y="1409632"/>
            <a:ext cx="7902575" cy="4621348"/>
          </a:xfrm>
          <a:prstGeom prst="rect">
            <a:avLst/>
          </a:prstGeom>
        </p:spPr>
      </p:pic>
      <p:sp>
        <p:nvSpPr>
          <p:cNvPr id="3" name="Title 2">
            <a:extLst>
              <a:ext uri="{FF2B5EF4-FFF2-40B4-BE49-F238E27FC236}">
                <a16:creationId xmlns:a16="http://schemas.microsoft.com/office/drawing/2014/main" id="{FA0B9029-9E97-40C7-B794-FF224E472F18}"/>
              </a:ext>
            </a:extLst>
          </p:cNvPr>
          <p:cNvSpPr>
            <a:spLocks noGrp="1"/>
          </p:cNvSpPr>
          <p:nvPr>
            <p:ph type="title"/>
          </p:nvPr>
        </p:nvSpPr>
        <p:spPr/>
        <p:txBody>
          <a:bodyPr/>
          <a:lstStyle/>
          <a:p>
            <a:r>
              <a:rPr lang="en-US" dirty="0"/>
              <a:t>So Much for Small Company Premium</a:t>
            </a:r>
          </a:p>
        </p:txBody>
      </p:sp>
    </p:spTree>
    <p:extLst>
      <p:ext uri="{BB962C8B-B14F-4D97-AF65-F5344CB8AC3E}">
        <p14:creationId xmlns:p14="http://schemas.microsoft.com/office/powerpoint/2010/main" val="34827457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AF00CF20-0A5F-40EF-B42D-D10C66A2FE28}"/>
              </a:ext>
            </a:extLst>
          </p:cNvPr>
          <p:cNvSpPr>
            <a:spLocks noGrp="1" noChangeArrowheads="1"/>
          </p:cNvSpPr>
          <p:nvPr>
            <p:ph type="title"/>
          </p:nvPr>
        </p:nvSpPr>
        <p:spPr>
          <a:xfrm>
            <a:off x="609600" y="533400"/>
            <a:ext cx="7543800" cy="533400"/>
          </a:xfrm>
          <a:noFill/>
        </p:spPr>
        <p:txBody>
          <a:bodyPr lIns="91403" tIns="45701" rIns="91403" bIns="45701" anchor="ctr"/>
          <a:lstStyle/>
          <a:p>
            <a:r>
              <a:rPr lang="en-US" altLang="en-US" sz="2200" dirty="0"/>
              <a:t>Liquidity Determines Valuation Premium</a:t>
            </a:r>
          </a:p>
        </p:txBody>
      </p:sp>
      <p:sp>
        <p:nvSpPr>
          <p:cNvPr id="36868" name="Rectangle 4">
            <a:extLst>
              <a:ext uri="{FF2B5EF4-FFF2-40B4-BE49-F238E27FC236}">
                <a16:creationId xmlns:a16="http://schemas.microsoft.com/office/drawing/2014/main" id="{67062BE2-591C-46EA-8B05-F79953BDD1C2}"/>
              </a:ext>
            </a:extLst>
          </p:cNvPr>
          <p:cNvSpPr>
            <a:spLocks noChangeArrowheads="1"/>
          </p:cNvSpPr>
          <p:nvPr/>
        </p:nvSpPr>
        <p:spPr bwMode="auto">
          <a:xfrm>
            <a:off x="990600" y="1219200"/>
            <a:ext cx="72326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b"/>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a:lnSpc>
                <a:spcPct val="85000"/>
              </a:lnSpc>
            </a:pPr>
            <a:r>
              <a:rPr lang="en-US" altLang="en-US" sz="1600" b="1" dirty="0">
                <a:solidFill>
                  <a:schemeClr val="bg1"/>
                </a:solidFill>
              </a:rPr>
              <a:t>Median Transaction Multiples by Deal Size</a:t>
            </a:r>
          </a:p>
        </p:txBody>
      </p:sp>
      <p:sp>
        <p:nvSpPr>
          <p:cNvPr id="36869" name="Text Box 5">
            <a:extLst>
              <a:ext uri="{FF2B5EF4-FFF2-40B4-BE49-F238E27FC236}">
                <a16:creationId xmlns:a16="http://schemas.microsoft.com/office/drawing/2014/main" id="{68F87575-7E0D-4EB4-80C6-07AF8237D8F4}"/>
              </a:ext>
            </a:extLst>
          </p:cNvPr>
          <p:cNvSpPr txBox="1">
            <a:spLocks noChangeArrowheads="1"/>
          </p:cNvSpPr>
          <p:nvPr/>
        </p:nvSpPr>
        <p:spPr bwMode="auto">
          <a:xfrm rot="-5400000">
            <a:off x="342900" y="33909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lIns="91427" tIns="45714" rIns="91427" bIns="45714">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sz="1400" b="1" dirty="0">
                <a:solidFill>
                  <a:schemeClr val="bg1"/>
                </a:solidFill>
              </a:rPr>
              <a:t>Multiples</a:t>
            </a:r>
          </a:p>
        </p:txBody>
      </p:sp>
      <p:sp>
        <p:nvSpPr>
          <p:cNvPr id="36870" name="Text Box 6">
            <a:extLst>
              <a:ext uri="{FF2B5EF4-FFF2-40B4-BE49-F238E27FC236}">
                <a16:creationId xmlns:a16="http://schemas.microsoft.com/office/drawing/2014/main" id="{20A435ED-BCBB-47A1-A0A2-8046D77F8D58}"/>
              </a:ext>
            </a:extLst>
          </p:cNvPr>
          <p:cNvSpPr txBox="1">
            <a:spLocks noChangeArrowheads="1"/>
          </p:cNvSpPr>
          <p:nvPr/>
        </p:nvSpPr>
        <p:spPr bwMode="auto">
          <a:xfrm>
            <a:off x="533400" y="6461125"/>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a:r>
              <a:rPr lang="en-US" altLang="en-US" sz="1000" i="1" dirty="0">
                <a:solidFill>
                  <a:schemeClr val="bg1"/>
                </a:solidFill>
              </a:rPr>
              <a:t>Source: Merger stat (U.S. Only)</a:t>
            </a:r>
          </a:p>
          <a:p>
            <a:pPr algn="l"/>
            <a:r>
              <a:rPr lang="en-US" altLang="en-US" sz="1000" i="1" dirty="0">
                <a:solidFill>
                  <a:schemeClr val="bg1"/>
                </a:solidFill>
              </a:rPr>
              <a:t>Disclaimer:  Data is continually updated and is subject to change</a:t>
            </a:r>
          </a:p>
        </p:txBody>
      </p:sp>
      <p:pic>
        <p:nvPicPr>
          <p:cNvPr id="2" name="Picture 1">
            <a:extLst>
              <a:ext uri="{FF2B5EF4-FFF2-40B4-BE49-F238E27FC236}">
                <a16:creationId xmlns:a16="http://schemas.microsoft.com/office/drawing/2014/main" id="{AE368A34-2978-4826-BC95-42DC324DBF77}"/>
              </a:ext>
            </a:extLst>
          </p:cNvPr>
          <p:cNvPicPr>
            <a:picLocks noChangeAspect="1"/>
          </p:cNvPicPr>
          <p:nvPr/>
        </p:nvPicPr>
        <p:blipFill>
          <a:blip r:embed="rId3"/>
          <a:stretch>
            <a:fillRect/>
          </a:stretch>
        </p:blipFill>
        <p:spPr>
          <a:xfrm>
            <a:off x="914399" y="1695450"/>
            <a:ext cx="7112578" cy="3984716"/>
          </a:xfrm>
          <a:prstGeom prst="rect">
            <a:avLst/>
          </a:prstGeom>
        </p:spPr>
      </p:pic>
    </p:spTree>
    <p:extLst>
      <p:ext uri="{BB962C8B-B14F-4D97-AF65-F5344CB8AC3E}">
        <p14:creationId xmlns:p14="http://schemas.microsoft.com/office/powerpoint/2010/main" val="9043697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CF4F6E-2ACF-4EDD-9EFC-BDA9E705B895}"/>
              </a:ext>
            </a:extLst>
          </p:cNvPr>
          <p:cNvPicPr>
            <a:picLocks noGrp="1" noChangeAspect="1"/>
          </p:cNvPicPr>
          <p:nvPr>
            <p:ph idx="1"/>
          </p:nvPr>
        </p:nvPicPr>
        <p:blipFill>
          <a:blip r:embed="rId2"/>
          <a:stretch>
            <a:fillRect/>
          </a:stretch>
        </p:blipFill>
        <p:spPr>
          <a:xfrm>
            <a:off x="843281" y="1263651"/>
            <a:ext cx="7141607" cy="5096510"/>
          </a:xfrm>
          <a:prstGeom prst="rect">
            <a:avLst/>
          </a:prstGeom>
        </p:spPr>
      </p:pic>
      <p:sp>
        <p:nvSpPr>
          <p:cNvPr id="3" name="Title 2">
            <a:extLst>
              <a:ext uri="{FF2B5EF4-FFF2-40B4-BE49-F238E27FC236}">
                <a16:creationId xmlns:a16="http://schemas.microsoft.com/office/drawing/2014/main" id="{CFDE791B-F9D3-492F-B225-FA194B4F5BF1}"/>
              </a:ext>
            </a:extLst>
          </p:cNvPr>
          <p:cNvSpPr>
            <a:spLocks noGrp="1"/>
          </p:cNvSpPr>
          <p:nvPr>
            <p:ph type="title"/>
          </p:nvPr>
        </p:nvSpPr>
        <p:spPr/>
        <p:txBody>
          <a:bodyPr>
            <a:normAutofit fontScale="90000"/>
          </a:bodyPr>
          <a:lstStyle/>
          <a:p>
            <a:r>
              <a:rPr lang="en-US" dirty="0"/>
              <a:t>More Transactions with Really High EV/EBITDA</a:t>
            </a:r>
          </a:p>
        </p:txBody>
      </p:sp>
    </p:spTree>
    <p:extLst>
      <p:ext uri="{BB962C8B-B14F-4D97-AF65-F5344CB8AC3E}">
        <p14:creationId xmlns:p14="http://schemas.microsoft.com/office/powerpoint/2010/main" val="28204920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E282B1-8BFC-471D-9E7C-224DD97B1C5C}"/>
              </a:ext>
            </a:extLst>
          </p:cNvPr>
          <p:cNvSpPr>
            <a:spLocks noGrp="1"/>
          </p:cNvSpPr>
          <p:nvPr>
            <p:ph idx="1"/>
          </p:nvPr>
        </p:nvSpPr>
        <p:spPr/>
        <p:txBody>
          <a:bodyPr>
            <a:normAutofit fontScale="92500" lnSpcReduction="20000"/>
          </a:bodyPr>
          <a:lstStyle/>
          <a:p>
            <a:r>
              <a:rPr lang="en-US" dirty="0"/>
              <a:t>Compare buying a house that lasts for 100 years with buying a Tesla that lasts for 10 years.</a:t>
            </a:r>
          </a:p>
          <a:p>
            <a:r>
              <a:rPr lang="en-US" dirty="0"/>
              <a:t>How much money do you have to earn to support these investments (how much EBITDA do you need).</a:t>
            </a:r>
          </a:p>
          <a:p>
            <a:r>
              <a:rPr lang="en-US" dirty="0"/>
              <a:t>Assume no inflation and no return.  Then you could spread your money over 100 years for the house but only over 10 years for the car.</a:t>
            </a:r>
          </a:p>
          <a:p>
            <a:r>
              <a:rPr lang="en-US" dirty="0"/>
              <a:t>You need 10 times as much money to cover the value of the car than the house.</a:t>
            </a:r>
          </a:p>
          <a:p>
            <a:r>
              <a:rPr lang="en-US" dirty="0"/>
              <a:t>If you earn the same amount, then your are covering much less value in the case of the car and the value to EBITDA is less. </a:t>
            </a:r>
          </a:p>
        </p:txBody>
      </p:sp>
      <p:sp>
        <p:nvSpPr>
          <p:cNvPr id="3" name="Title 2">
            <a:extLst>
              <a:ext uri="{FF2B5EF4-FFF2-40B4-BE49-F238E27FC236}">
                <a16:creationId xmlns:a16="http://schemas.microsoft.com/office/drawing/2014/main" id="{34162DBB-B3D3-46EB-BC87-D8178ADF1B43}"/>
              </a:ext>
            </a:extLst>
          </p:cNvPr>
          <p:cNvSpPr>
            <a:spLocks noGrp="1"/>
          </p:cNvSpPr>
          <p:nvPr>
            <p:ph type="title"/>
          </p:nvPr>
        </p:nvSpPr>
        <p:spPr/>
        <p:txBody>
          <a:bodyPr/>
          <a:lstStyle/>
          <a:p>
            <a:r>
              <a:rPr lang="en-US" dirty="0"/>
              <a:t>Now Evaluate Effect of Asset Life</a:t>
            </a:r>
          </a:p>
        </p:txBody>
      </p:sp>
    </p:spTree>
    <p:extLst>
      <p:ext uri="{BB962C8B-B14F-4D97-AF65-F5344CB8AC3E}">
        <p14:creationId xmlns:p14="http://schemas.microsoft.com/office/powerpoint/2010/main" val="350380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A94C60-2212-42CC-A878-A9803F657FD8}"/>
              </a:ext>
            </a:extLst>
          </p:cNvPr>
          <p:cNvSpPr>
            <a:spLocks noGrp="1"/>
          </p:cNvSpPr>
          <p:nvPr>
            <p:ph idx="1"/>
          </p:nvPr>
        </p:nvSpPr>
        <p:spPr/>
        <p:txBody>
          <a:bodyPr>
            <a:normAutofit fontScale="77500" lnSpcReduction="20000"/>
          </a:bodyPr>
          <a:lstStyle/>
          <a:p>
            <a:r>
              <a:rPr lang="en-US" dirty="0"/>
              <a:t>Asset-Based Versus Cash Flow Loans </a:t>
            </a:r>
          </a:p>
          <a:p>
            <a:r>
              <a:rPr lang="en-US" dirty="0"/>
              <a:t>An asset-based loan is a loan, often for a short term, secured by a company‘s assets. </a:t>
            </a:r>
          </a:p>
          <a:p>
            <a:pPr lvl="1"/>
            <a:r>
              <a:rPr lang="en-US" dirty="0"/>
              <a:t>Real estate, A/R, inventory, and equipment are typical backing assets </a:t>
            </a:r>
          </a:p>
          <a:p>
            <a:r>
              <a:rPr lang="en-US" dirty="0"/>
              <a:t>A cash flow loan is a loan in which a bank lends funds against cash flows that a borrowing company generates.</a:t>
            </a:r>
          </a:p>
          <a:p>
            <a:pPr lvl="1"/>
            <a:r>
              <a:rPr lang="en-US" dirty="0"/>
              <a:t>To secure repayment, the bank installs covenants on levels and ratios such as EBITDA, total debt/EBITDA, etc. </a:t>
            </a:r>
          </a:p>
          <a:p>
            <a:pPr lvl="1"/>
            <a:r>
              <a:rPr lang="en-US" dirty="0"/>
              <a:t>Layering: Understand The Terms  </a:t>
            </a:r>
          </a:p>
          <a:p>
            <a:pPr lvl="1"/>
            <a:r>
              <a:rPr lang="en-US" dirty="0"/>
              <a:t>Revolver: A credit line that a firm can use as needed</a:t>
            </a:r>
          </a:p>
          <a:p>
            <a:pPr lvl="1"/>
            <a:r>
              <a:rPr lang="en-US" dirty="0"/>
              <a:t>Term Loans </a:t>
            </a:r>
          </a:p>
          <a:p>
            <a:pPr lvl="2"/>
            <a:r>
              <a:rPr lang="en-US" dirty="0"/>
              <a:t>Term “A”: “Amortizing Term Loans” that typically require substantial principal repayment throughout the life of the loan •</a:t>
            </a:r>
          </a:p>
          <a:p>
            <a:pPr lvl="2"/>
            <a:r>
              <a:rPr lang="en-US" dirty="0"/>
              <a:t>Term “B”: “Institutional Term Loans” that are non-amortizing loans with longer maturities and higher coupons (more prevalent than Term A loans in LBO financings)</a:t>
            </a:r>
          </a:p>
        </p:txBody>
      </p:sp>
      <p:sp>
        <p:nvSpPr>
          <p:cNvPr id="3" name="Title 2">
            <a:extLst>
              <a:ext uri="{FF2B5EF4-FFF2-40B4-BE49-F238E27FC236}">
                <a16:creationId xmlns:a16="http://schemas.microsoft.com/office/drawing/2014/main" id="{2C0584A9-3A6C-4AFF-8102-9F265D7A969A}"/>
              </a:ext>
            </a:extLst>
          </p:cNvPr>
          <p:cNvSpPr>
            <a:spLocks noGrp="1"/>
          </p:cNvSpPr>
          <p:nvPr>
            <p:ph type="title"/>
          </p:nvPr>
        </p:nvSpPr>
        <p:spPr/>
        <p:txBody>
          <a:bodyPr/>
          <a:lstStyle/>
          <a:p>
            <a:r>
              <a:rPr lang="en-US" dirty="0"/>
              <a:t>Leveraged Buyout</a:t>
            </a:r>
          </a:p>
        </p:txBody>
      </p:sp>
    </p:spTree>
    <p:extLst>
      <p:ext uri="{BB962C8B-B14F-4D97-AF65-F5344CB8AC3E}">
        <p14:creationId xmlns:p14="http://schemas.microsoft.com/office/powerpoint/2010/main" val="23048383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7B6FFF3-890F-406B-A06D-A74F3068D081}"/>
              </a:ext>
            </a:extLst>
          </p:cNvPr>
          <p:cNvPicPr>
            <a:picLocks noGrp="1" noChangeAspect="1"/>
          </p:cNvPicPr>
          <p:nvPr>
            <p:ph idx="1"/>
          </p:nvPr>
        </p:nvPicPr>
        <p:blipFill>
          <a:blip r:embed="rId2"/>
          <a:stretch>
            <a:fillRect/>
          </a:stretch>
        </p:blipFill>
        <p:spPr>
          <a:xfrm>
            <a:off x="696132" y="1263650"/>
            <a:ext cx="7484231" cy="5106670"/>
          </a:xfrm>
          <a:prstGeom prst="rect">
            <a:avLst/>
          </a:prstGeom>
        </p:spPr>
      </p:pic>
      <p:sp>
        <p:nvSpPr>
          <p:cNvPr id="3" name="Title 2">
            <a:extLst>
              <a:ext uri="{FF2B5EF4-FFF2-40B4-BE49-F238E27FC236}">
                <a16:creationId xmlns:a16="http://schemas.microsoft.com/office/drawing/2014/main" id="{A5EE113F-DE46-4A21-84E2-74B9BC99B2CD}"/>
              </a:ext>
            </a:extLst>
          </p:cNvPr>
          <p:cNvSpPr>
            <a:spLocks noGrp="1"/>
          </p:cNvSpPr>
          <p:nvPr>
            <p:ph type="title"/>
          </p:nvPr>
        </p:nvSpPr>
        <p:spPr/>
        <p:txBody>
          <a:bodyPr/>
          <a:lstStyle/>
          <a:p>
            <a:r>
              <a:rPr lang="en-US" dirty="0"/>
              <a:t>Debt in Leveraged Buyouts</a:t>
            </a:r>
          </a:p>
        </p:txBody>
      </p:sp>
    </p:spTree>
    <p:extLst>
      <p:ext uri="{BB962C8B-B14F-4D97-AF65-F5344CB8AC3E}">
        <p14:creationId xmlns:p14="http://schemas.microsoft.com/office/powerpoint/2010/main" val="12433903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2339D8-2FBA-43FB-8DCC-7D4DB39BA32A}"/>
              </a:ext>
            </a:extLst>
          </p:cNvPr>
          <p:cNvPicPr>
            <a:picLocks noGrp="1" noChangeAspect="1"/>
          </p:cNvPicPr>
          <p:nvPr>
            <p:ph idx="1"/>
          </p:nvPr>
        </p:nvPicPr>
        <p:blipFill>
          <a:blip r:embed="rId2"/>
          <a:stretch>
            <a:fillRect/>
          </a:stretch>
        </p:blipFill>
        <p:spPr>
          <a:xfrm>
            <a:off x="444581" y="1263650"/>
            <a:ext cx="7968979" cy="5106670"/>
          </a:xfrm>
          <a:prstGeom prst="rect">
            <a:avLst/>
          </a:prstGeom>
        </p:spPr>
      </p:pic>
      <p:sp>
        <p:nvSpPr>
          <p:cNvPr id="3" name="Title 2">
            <a:extLst>
              <a:ext uri="{FF2B5EF4-FFF2-40B4-BE49-F238E27FC236}">
                <a16:creationId xmlns:a16="http://schemas.microsoft.com/office/drawing/2014/main" id="{7036F922-7E37-4D4F-8909-5378EC98BD13}"/>
              </a:ext>
            </a:extLst>
          </p:cNvPr>
          <p:cNvSpPr>
            <a:spLocks noGrp="1"/>
          </p:cNvSpPr>
          <p:nvPr>
            <p:ph type="title"/>
          </p:nvPr>
        </p:nvSpPr>
        <p:spPr/>
        <p:txBody>
          <a:bodyPr/>
          <a:lstStyle/>
          <a:p>
            <a:r>
              <a:rPr lang="en-US" dirty="0"/>
              <a:t>Interest Rates and Maturity</a:t>
            </a:r>
          </a:p>
        </p:txBody>
      </p:sp>
    </p:spTree>
    <p:extLst>
      <p:ext uri="{BB962C8B-B14F-4D97-AF65-F5344CB8AC3E}">
        <p14:creationId xmlns:p14="http://schemas.microsoft.com/office/powerpoint/2010/main" val="14669983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ECE3564-D6FE-442E-8B22-27D97180D767}"/>
              </a:ext>
            </a:extLst>
          </p:cNvPr>
          <p:cNvSpPr>
            <a:spLocks noGrp="1" noChangeArrowheads="1"/>
          </p:cNvSpPr>
          <p:nvPr>
            <p:ph type="title"/>
          </p:nvPr>
        </p:nvSpPr>
        <p:spPr/>
        <p:txBody>
          <a:bodyPr/>
          <a:lstStyle/>
          <a:p>
            <a:r>
              <a:rPr lang="en-US" altLang="en-US" dirty="0"/>
              <a:t>LBO and Private Equity Terms</a:t>
            </a:r>
          </a:p>
        </p:txBody>
      </p:sp>
      <p:sp>
        <p:nvSpPr>
          <p:cNvPr id="4099" name="Rectangle 3">
            <a:extLst>
              <a:ext uri="{FF2B5EF4-FFF2-40B4-BE49-F238E27FC236}">
                <a16:creationId xmlns:a16="http://schemas.microsoft.com/office/drawing/2014/main" id="{531E319D-9ED2-4CF1-940A-D8716849CC50}"/>
              </a:ext>
            </a:extLst>
          </p:cNvPr>
          <p:cNvSpPr>
            <a:spLocks noGrp="1" noChangeArrowheads="1"/>
          </p:cNvSpPr>
          <p:nvPr>
            <p:ph type="body" idx="1"/>
          </p:nvPr>
        </p:nvSpPr>
        <p:spPr/>
        <p:txBody>
          <a:bodyPr/>
          <a:lstStyle/>
          <a:p>
            <a:r>
              <a:rPr lang="en-US" altLang="en-US" dirty="0"/>
              <a:t>Strategic Acquisition</a:t>
            </a:r>
          </a:p>
          <a:p>
            <a:pPr lvl="1"/>
            <a:r>
              <a:rPr lang="en-US" altLang="en-US" dirty="0"/>
              <a:t>Same industry, synergies</a:t>
            </a:r>
          </a:p>
          <a:p>
            <a:r>
              <a:rPr lang="en-US" altLang="en-US" dirty="0"/>
              <a:t>Financial Acquisition</a:t>
            </a:r>
          </a:p>
          <a:p>
            <a:pPr lvl="1"/>
            <a:r>
              <a:rPr lang="en-US" altLang="en-US" dirty="0"/>
              <a:t>Purely an investment without links to other businesses (e.g. private equity)</a:t>
            </a:r>
          </a:p>
          <a:p>
            <a:r>
              <a:rPr lang="en-US" altLang="en-US" dirty="0"/>
              <a:t>Trading Comparables and Public Comparables</a:t>
            </a:r>
          </a:p>
        </p:txBody>
      </p:sp>
    </p:spTree>
    <p:extLst>
      <p:ext uri="{BB962C8B-B14F-4D97-AF65-F5344CB8AC3E}">
        <p14:creationId xmlns:p14="http://schemas.microsoft.com/office/powerpoint/2010/main" val="12975162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625036-0E91-4FF0-AAC7-B398106038D1}"/>
              </a:ext>
            </a:extLst>
          </p:cNvPr>
          <p:cNvSpPr>
            <a:spLocks noGrp="1"/>
          </p:cNvSpPr>
          <p:nvPr>
            <p:ph idx="1"/>
          </p:nvPr>
        </p:nvSpPr>
        <p:spPr/>
        <p:txBody>
          <a:bodyPr/>
          <a:lstStyle/>
          <a:p>
            <a:r>
              <a:rPr lang="en-US" dirty="0"/>
              <a:t>EBITDA must be normalised</a:t>
            </a:r>
          </a:p>
          <a:p>
            <a:endParaRPr lang="en-CH" dirty="0"/>
          </a:p>
        </p:txBody>
      </p:sp>
      <p:sp>
        <p:nvSpPr>
          <p:cNvPr id="3" name="Title 2">
            <a:extLst>
              <a:ext uri="{FF2B5EF4-FFF2-40B4-BE49-F238E27FC236}">
                <a16:creationId xmlns:a16="http://schemas.microsoft.com/office/drawing/2014/main" id="{16432656-19C6-444C-B72B-9692B60F35EA}"/>
              </a:ext>
            </a:extLst>
          </p:cNvPr>
          <p:cNvSpPr>
            <a:spLocks noGrp="1"/>
          </p:cNvSpPr>
          <p:nvPr>
            <p:ph type="title"/>
          </p:nvPr>
        </p:nvSpPr>
        <p:spPr/>
        <p:txBody>
          <a:bodyPr>
            <a:normAutofit fontScale="90000"/>
          </a:bodyPr>
          <a:lstStyle/>
          <a:p>
            <a:r>
              <a:rPr lang="en-US" dirty="0"/>
              <a:t>Starting Point – Entry EV/EBITDA Multiples</a:t>
            </a:r>
            <a:endParaRPr lang="en-CH" dirty="0"/>
          </a:p>
        </p:txBody>
      </p:sp>
      <p:pic>
        <p:nvPicPr>
          <p:cNvPr id="5" name="Picture 4">
            <a:extLst>
              <a:ext uri="{FF2B5EF4-FFF2-40B4-BE49-F238E27FC236}">
                <a16:creationId xmlns:a16="http://schemas.microsoft.com/office/drawing/2014/main" id="{36D7470D-6374-43BE-B7A7-F142AC9F62BD}"/>
              </a:ext>
            </a:extLst>
          </p:cNvPr>
          <p:cNvPicPr>
            <a:picLocks noChangeAspect="1"/>
          </p:cNvPicPr>
          <p:nvPr/>
        </p:nvPicPr>
        <p:blipFill>
          <a:blip r:embed="rId2"/>
          <a:stretch>
            <a:fillRect/>
          </a:stretch>
        </p:blipFill>
        <p:spPr>
          <a:xfrm>
            <a:off x="742950" y="1789014"/>
            <a:ext cx="6924675" cy="4595338"/>
          </a:xfrm>
          <a:prstGeom prst="rect">
            <a:avLst/>
          </a:prstGeom>
        </p:spPr>
      </p:pic>
    </p:spTree>
    <p:extLst>
      <p:ext uri="{BB962C8B-B14F-4D97-AF65-F5344CB8AC3E}">
        <p14:creationId xmlns:p14="http://schemas.microsoft.com/office/powerpoint/2010/main" val="6655391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2233</TotalTime>
  <Words>26133</Words>
  <Application>Microsoft Office PowerPoint</Application>
  <PresentationFormat>On-screen Show (4:3)</PresentationFormat>
  <Paragraphs>2231</Paragraphs>
  <Slides>452</Slides>
  <Notes>15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4</vt:i4>
      </vt:variant>
      <vt:variant>
        <vt:lpstr>Slide Titles</vt:lpstr>
      </vt:variant>
      <vt:variant>
        <vt:i4>452</vt:i4>
      </vt:variant>
    </vt:vector>
  </HeadingPairs>
  <TitlesOfParts>
    <vt:vector size="467" baseType="lpstr">
      <vt:lpstr>맑은 고딕</vt:lpstr>
      <vt:lpstr>Arial</vt:lpstr>
      <vt:lpstr>Calibri</vt:lpstr>
      <vt:lpstr>Calibri Light</vt:lpstr>
      <vt:lpstr>Cambria</vt:lpstr>
      <vt:lpstr>FF</vt:lpstr>
      <vt:lpstr>Franklin Gothic Book</vt:lpstr>
      <vt:lpstr>Franklin Gothic Demi</vt:lpstr>
      <vt:lpstr>Times New Roman</vt:lpstr>
      <vt:lpstr>Wingdings</vt:lpstr>
      <vt:lpstr>Office Theme</vt:lpstr>
      <vt:lpstr>Picture</vt:lpstr>
      <vt:lpstr>Document</vt:lpstr>
      <vt:lpstr>Chart</vt:lpstr>
      <vt:lpstr>Worksheet</vt:lpstr>
      <vt:lpstr>Introduction</vt:lpstr>
      <vt:lpstr>Separate Sessions of Approximately Three Hours with Optional Extension for Questions</vt:lpstr>
      <vt:lpstr>Interactive Sessions with Participants Sharing Screen and Questions Encouraged at Any time</vt:lpstr>
      <vt:lpstr>Interactive Sessions with Participants Sharing Screen and Questions Encouraged at Any time</vt:lpstr>
      <vt:lpstr>Major Theme of Course: Do Not Teach Bureaucratic Rules that are BS, But How to be Creative in Financial Analysis and Modelling</vt:lpstr>
      <vt:lpstr>Major Subjects Covered in M&amp;A</vt:lpstr>
      <vt:lpstr>Introduction – Different Valuation Techniques</vt:lpstr>
      <vt:lpstr>Introduction - Corporate Modelling and Appropriate DCF Analysis</vt:lpstr>
      <vt:lpstr>Introduction – Understand Valuation Mathematics Before Applying Simple Multiples</vt:lpstr>
      <vt:lpstr>Issues with Each Method M&amp;A Valuation Method</vt:lpstr>
      <vt:lpstr>Nuanced and Corrected Valuation from DCF Analysis</vt:lpstr>
      <vt:lpstr>Cost of Capital</vt:lpstr>
      <vt:lpstr>Risk and Scenario Analysis</vt:lpstr>
      <vt:lpstr>Introduction: Football Field Diagram and Alternative Valuation Approaches with Different Ranges in Value for M&amp;A Evaluation</vt:lpstr>
      <vt:lpstr>General Valuation Ideas</vt:lpstr>
      <vt:lpstr>Different Methods to Measure Cost and Benefits of M&amp;A – All Founded on Related Valuation Methods</vt:lpstr>
      <vt:lpstr>Don’t be Intimidated by Fancy Terms – M&amp;A is a Valuation Problem with Some Wrinkles</vt:lpstr>
      <vt:lpstr>Corporate Finance, Risk Assessment and Magic Potion</vt:lpstr>
      <vt:lpstr>Football Field Diagram with Range of Values and Different Valuation Methods in M&amp;A</vt:lpstr>
      <vt:lpstr>Football Field Diagram – Seller </vt:lpstr>
      <vt:lpstr>Football Field Diagram – Sell Side</vt:lpstr>
      <vt:lpstr>Another Football Field</vt:lpstr>
      <vt:lpstr>Football Field Data Example</vt:lpstr>
      <vt:lpstr>Football Field Diagram in Exercise File</vt:lpstr>
      <vt:lpstr>Danger of Thinking You Are Too Smart and Making Things Un-necessarily Complex</vt:lpstr>
      <vt:lpstr>M&amp;A Language Does Not Mean You Need Different Analysis Techniques</vt:lpstr>
      <vt:lpstr>Standard Problems in Valuation</vt:lpstr>
      <vt:lpstr>Companies Used in McKinsey Book and Typical Examples</vt:lpstr>
      <vt:lpstr>Biggest Problems</vt:lpstr>
      <vt:lpstr>Problems with Valuation – Estimates of Cash Flow</vt:lpstr>
      <vt:lpstr>Contrast Two Companies in Evaluation of Corporate Finance</vt:lpstr>
      <vt:lpstr>But, What happens if …</vt:lpstr>
      <vt:lpstr>Also, What Happens if …</vt:lpstr>
      <vt:lpstr>Were the “New Economy” Ideas Not So Stupid</vt:lpstr>
      <vt:lpstr>M&amp;A Valuation and Rate of Return on Invested Capital</vt:lpstr>
      <vt:lpstr>Fundamental Valuation Ideas and Value Drivers</vt:lpstr>
      <vt:lpstr>Example of Classic Company – Food Business and Use of ROIC for Benchmarking</vt:lpstr>
      <vt:lpstr>Carlsberg Analysis – Forecasting Management Ability to Affect Return</vt:lpstr>
      <vt:lpstr>Analytical framework for Valuation – Combine Forecasts of Economic Performance with Cost of Capital</vt:lpstr>
      <vt:lpstr>The Value Matrix - Stock Categorization</vt:lpstr>
      <vt:lpstr>Consultant Slide on Value Creation</vt:lpstr>
      <vt:lpstr>Simplistic Analysis of Acquisitions</vt:lpstr>
      <vt:lpstr>The Interaction between Growth and Return with a Simulation</vt:lpstr>
      <vt:lpstr>Valuation and Return</vt:lpstr>
      <vt:lpstr>Statement about U.S. and Asian Companies by McKinsey</vt:lpstr>
      <vt:lpstr>Use of Return on Invested Capital to Assess Model</vt:lpstr>
      <vt:lpstr>ROE and ROIC Comparison</vt:lpstr>
      <vt:lpstr>Careful Calculation of ROIC</vt:lpstr>
      <vt:lpstr>Investment to Maintain Cash Flow and Profits</vt:lpstr>
      <vt:lpstr>Evaluate a Forecast with ROE or ROIC</vt:lpstr>
      <vt:lpstr>Method 1: Evaluation of Premiums and Synergies and Understanding Valuation</vt:lpstr>
      <vt:lpstr>Differences in Valuation for M&amp;A and Other Typical Valuations</vt:lpstr>
      <vt:lpstr>Basic Merger and Acquisition Background</vt:lpstr>
      <vt:lpstr>Valuing Synergies is Not Like Valuing Other Cash Flows and Should Not Apply the Same Discount Rate</vt:lpstr>
      <vt:lpstr>Synergy and Premium Example and Valuation of Target</vt:lpstr>
      <vt:lpstr>Illustrative Margin Growth</vt:lpstr>
      <vt:lpstr>Premium and Synergy Example</vt:lpstr>
      <vt:lpstr>Economic Analysis of Merger with NPV of After-Tax Synergies versus Premium</vt:lpstr>
      <vt:lpstr>Different Types of Synergies and Strategies</vt:lpstr>
      <vt:lpstr>M&amp;A Method 2: Accretion and Dilution</vt:lpstr>
      <vt:lpstr>Accretion and Dilution Example</vt:lpstr>
      <vt:lpstr>Step by Step Process in Acquisition Model</vt:lpstr>
      <vt:lpstr>Accretion and Dilution Analysis: Target – Low P/E Ratio</vt:lpstr>
      <vt:lpstr>Accretion and Dilution Analysis: Acquiring Company</vt:lpstr>
      <vt:lpstr>Demonstration of Accretion without Synergies</vt:lpstr>
      <vt:lpstr>Conversion of Standalone Model</vt:lpstr>
      <vt:lpstr>Add Acquisition Assumptions</vt:lpstr>
      <vt:lpstr>Sources and Uses and Pro-Forma</vt:lpstr>
      <vt:lpstr>Financing of Acquisition</vt:lpstr>
      <vt:lpstr>Example of Accretion and Dilution from Financial Model</vt:lpstr>
      <vt:lpstr>M&amp;A Valuation Method 3: Implied Valuation from LBO and EV/EBITDA Ratio</vt:lpstr>
      <vt:lpstr>Introduction – Structure of LBO and Valuation</vt:lpstr>
      <vt:lpstr>Leveraged Finance - Introduction</vt:lpstr>
      <vt:lpstr>Leveraged Buyout Process</vt:lpstr>
      <vt:lpstr>Method for Deriving Entry EV/EBITDA with LBO Analysis</vt:lpstr>
      <vt:lpstr>Similarities Between LBO Method and DCF</vt:lpstr>
      <vt:lpstr>Difference between LBO Valuation Method and DCF Method</vt:lpstr>
      <vt:lpstr>Theory of LBO and WACC</vt:lpstr>
      <vt:lpstr>Debt Capacity</vt:lpstr>
      <vt:lpstr>Computation of Debt Capacity</vt:lpstr>
      <vt:lpstr>Debt Capacity Method</vt:lpstr>
      <vt:lpstr>Deal Sources</vt:lpstr>
      <vt:lpstr>Leveraged Buyout and Adjusted EBITDA</vt:lpstr>
      <vt:lpstr>IRR Targets and Returns in Private Equity and Target Returns</vt:lpstr>
      <vt:lpstr>Target IRR and Return on Alternative Investments</vt:lpstr>
      <vt:lpstr>PowerPoint Presentation</vt:lpstr>
      <vt:lpstr>M&amp;A Analysis from Private Equity and LBO</vt:lpstr>
      <vt:lpstr>EV/EBITDA Entry and Exit Drives the Valuations in LBO</vt:lpstr>
      <vt:lpstr>Effect of Taxes on P/E</vt:lpstr>
      <vt:lpstr>Overall Median EV/EBITDA Multiples</vt:lpstr>
      <vt:lpstr>So Much for Small Company Premium</vt:lpstr>
      <vt:lpstr>Liquidity Determines Valuation Premium</vt:lpstr>
      <vt:lpstr>More Transactions with Really High EV/EBITDA</vt:lpstr>
      <vt:lpstr>Now Evaluate Effect of Asset Life</vt:lpstr>
      <vt:lpstr>Leveraged Buyout</vt:lpstr>
      <vt:lpstr>Debt in Leveraged Buyouts</vt:lpstr>
      <vt:lpstr>Interest Rates and Maturity</vt:lpstr>
      <vt:lpstr>LBO and Private Equity Terms</vt:lpstr>
      <vt:lpstr>Starting Point – Entry EV/EBITDA Multiples</vt:lpstr>
      <vt:lpstr>Gearing in Private Equity</vt:lpstr>
      <vt:lpstr>Typical LBO Structure – Earlier Data Divide by EBITDA in Computing EV/EBITDA and Debt/EBITDA</vt:lpstr>
      <vt:lpstr>PowerPoint Presentation</vt:lpstr>
      <vt:lpstr>Transaction Fees</vt:lpstr>
      <vt:lpstr>Earn Outs</vt:lpstr>
      <vt:lpstr>Use of Mezzanine Debt to Meet Objectives and Restrictions of Equity and Senior Debt LBO General Points</vt:lpstr>
      <vt:lpstr>Leveraged Buyout General Characteristics</vt:lpstr>
      <vt:lpstr>J-Curve or Hockey Stick and LBO’s</vt:lpstr>
      <vt:lpstr>Private Companies Sell At A Small Discount</vt:lpstr>
      <vt:lpstr>Default Rate for LBO’s</vt:lpstr>
      <vt:lpstr>Loan Pricing</vt:lpstr>
      <vt:lpstr>Premiums in Private Equity versus M&amp;A</vt:lpstr>
      <vt:lpstr>Private Equity Market</vt:lpstr>
      <vt:lpstr>Pre and Post Crisis Financing</vt:lpstr>
      <vt:lpstr>Average Sources of Proceeds for Leveraged Buyouts  by Company EBITDA of More Than $50M 2Q07</vt:lpstr>
      <vt:lpstr>Discussion of LBO Exit</vt:lpstr>
      <vt:lpstr>LBO Exit Possibilities</vt:lpstr>
      <vt:lpstr>Splitting Terminal Value</vt:lpstr>
      <vt:lpstr>Acquisition Financing</vt:lpstr>
      <vt:lpstr>Alternative Types of Financing for LBO’s</vt:lpstr>
      <vt:lpstr>PowerPoint Presentation</vt:lpstr>
      <vt:lpstr>Payment in Kind Notes</vt:lpstr>
      <vt:lpstr>Mezzanine Debt</vt:lpstr>
      <vt:lpstr>Mezzanine Debt</vt:lpstr>
      <vt:lpstr>Issuers of High Yield Bonds</vt:lpstr>
      <vt:lpstr>Covenants and Events of Default for High Yield Debt</vt:lpstr>
      <vt:lpstr>LBO Modelling Issues</vt:lpstr>
      <vt:lpstr>Leveraged Buyout Case Study</vt:lpstr>
      <vt:lpstr>M&amp;A Valuation  Method 4: Comparable Companies and Multiples</vt:lpstr>
      <vt:lpstr>Multiples in the Survey</vt:lpstr>
      <vt:lpstr>Survey of Practices of Using Multiples</vt:lpstr>
      <vt:lpstr>Application of Multiples in Valuation </vt:lpstr>
      <vt:lpstr>Public Comparables – Buy Side</vt:lpstr>
      <vt:lpstr>Precedent Transactions – Buy Side</vt:lpstr>
      <vt:lpstr>Investment Banker Analysis of Multiples</vt:lpstr>
      <vt:lpstr>Transaction versus Public Multiples in Football Field Diagram</vt:lpstr>
      <vt:lpstr>Basic Idea – Are Multiples Stable Across Companies in an Industry and Across Time</vt:lpstr>
      <vt:lpstr>EV/EBITDA versus P/E</vt:lpstr>
      <vt:lpstr>P/E Ratios for Selected Companies – More Extreme P/E Ratios for Amazon etc.</vt:lpstr>
      <vt:lpstr>EV to EBITDA for Selected Stocks</vt:lpstr>
      <vt:lpstr>Illustration of History and Forecast – Old Fashion Value Line </vt:lpstr>
      <vt:lpstr>Why P/E and EV/EBITDA Multiples are So Important</vt:lpstr>
      <vt:lpstr>Contrast Between P/E and EV/EBITDA Only Case where P/E and EV/EBITDA are the Same</vt:lpstr>
      <vt:lpstr>Differences between EV/EBITDA and P/E</vt:lpstr>
      <vt:lpstr>Pros and Cons of P/E and EV/EBITDA  P/E Discussion</vt:lpstr>
      <vt:lpstr>Pros and Cons of P/E and EV/EBITDA  EV/EBITDA Discussion</vt:lpstr>
      <vt:lpstr>Big Problem with EV/EBITDA – No Accounting for Asset Replacement</vt:lpstr>
      <vt:lpstr>Why is the P/E Ratio Higher for One Company than Another Company</vt:lpstr>
      <vt:lpstr>Why is the EV/EBITDA different for Different Companies</vt:lpstr>
      <vt:lpstr>Begin with One Industry</vt:lpstr>
      <vt:lpstr>Drivers of P/E and EV/EBITDA and Comparisons Over Time and Across Companies</vt:lpstr>
      <vt:lpstr>Return to Two Companies – Why does Lincoln have a Lower PE in the same industry</vt:lpstr>
      <vt:lpstr>Are Multiples the Same Across Over Time</vt:lpstr>
      <vt:lpstr>Examine Growth and then Multiples</vt:lpstr>
      <vt:lpstr>Increasing Multiples and Flat Income</vt:lpstr>
      <vt:lpstr>Tax Treatment and Multiples</vt:lpstr>
      <vt:lpstr>M&amp;A Valuation Method 5: Discounted Cash Flow</vt:lpstr>
      <vt:lpstr>Valuation Survey</vt:lpstr>
      <vt:lpstr>DCF Concepts From Survey</vt:lpstr>
      <vt:lpstr>Old Fashioned Models with History and Forecast</vt:lpstr>
      <vt:lpstr>Valuation from DCF Analysis</vt:lpstr>
      <vt:lpstr>Free Cash Flow</vt:lpstr>
      <vt:lpstr>Equity Cash Flow</vt:lpstr>
      <vt:lpstr>Valuation Diagram – DCF from Cash Flow </vt:lpstr>
      <vt:lpstr>Equity Cash Flow, Debt Cash Flow, Free Cash Flow and Cost of Equity, Cost of Debt and WACC</vt:lpstr>
      <vt:lpstr>Terminal Value in Corporate Model</vt:lpstr>
      <vt:lpstr>Presentation of DCF</vt:lpstr>
      <vt:lpstr>Terminal Value Methods</vt:lpstr>
      <vt:lpstr>Five Terminal Value Methods</vt:lpstr>
      <vt:lpstr>In DCF, Terminal Cash Flow is the Key</vt:lpstr>
      <vt:lpstr>Method 1: Using the Terminal Growth Rate and its Problems</vt:lpstr>
      <vt:lpstr>The Big Problem with The DCF</vt:lpstr>
      <vt:lpstr>Problems with DCF –  Range in Values</vt:lpstr>
      <vt:lpstr>Another Example of High Variation in Valuation from DCF Problems</vt:lpstr>
      <vt:lpstr>Method 2: Pros and Cons of Using EV/EBITDA Multiples for Terminal Value</vt:lpstr>
      <vt:lpstr>Relationship Between Multiples and DCF</vt:lpstr>
      <vt:lpstr>Method 3: Value Driver Method in the Terminal Value Starting with NOPAT</vt:lpstr>
      <vt:lpstr>Method 4: Value Driver Method with ROIC as the Base in the Terminal Value</vt:lpstr>
      <vt:lpstr>Presentation of the Implied EV/EBITDA Multiple or Implied P/E Ratio</vt:lpstr>
      <vt:lpstr>Terminal Value Method 3 – Use of Value Driver Formula</vt:lpstr>
      <vt:lpstr>Normalising Cash Flow in Terminal Period</vt:lpstr>
      <vt:lpstr>Importance of Terminal Value and Normalised Cash Flow</vt:lpstr>
      <vt:lpstr>Reasonable Estimates of Growth – Is this Graph Reasonable</vt:lpstr>
      <vt:lpstr>Normalised Cash Flow in Above Chart</vt:lpstr>
      <vt:lpstr>Evaluating ROIC in the Terminal Period</vt:lpstr>
      <vt:lpstr>Example of Danger – Terminal Value Assumptions</vt:lpstr>
      <vt:lpstr>Stable Capital Expenditures</vt:lpstr>
      <vt:lpstr>Stable Working Capital</vt:lpstr>
      <vt:lpstr>Holding Period and Stable Cash Flow for Industrial Company</vt:lpstr>
      <vt:lpstr>Terminal Value Progression Case 1: No Change in Growth</vt:lpstr>
      <vt:lpstr>Case 2: Change in Growth but No Change in Return with No Stable Adjustment</vt:lpstr>
      <vt:lpstr>Normalised Cash Flow Part 1</vt:lpstr>
      <vt:lpstr>Normalised Cash Flow by Adjusting Investment Growth in Terminal Period</vt:lpstr>
      <vt:lpstr>Case 3: Terminal Value with Stable Cash Flow Adjustments in terminal period</vt:lpstr>
      <vt:lpstr>Case 4: Change in Return but Not Change in Growth with Stable Value Adjustment for Return</vt:lpstr>
      <vt:lpstr>Case 5: Change in Return and Growth with Interpolation</vt:lpstr>
      <vt:lpstr>Terminal Value Assumptions – Industrial with Free Cash Flow and Insurance with Equity Cash Flow</vt:lpstr>
      <vt:lpstr>Terminal Value Method 4: Use the P/B Regression</vt:lpstr>
      <vt:lpstr>Cost of Capital and M&amp;A</vt:lpstr>
      <vt:lpstr>Innovations in Corporate Finance Theory</vt:lpstr>
      <vt:lpstr>Cost of Capital Relevance</vt:lpstr>
      <vt:lpstr>Original McKinsey Book</vt:lpstr>
      <vt:lpstr>Cost of Capital in Same Transaction</vt:lpstr>
      <vt:lpstr>Effect of WACC on DCF</vt:lpstr>
      <vt:lpstr>WACC Craziness – Website with WACC for Insurance</vt:lpstr>
      <vt:lpstr>Cost of Capital for Insurance Companies</vt:lpstr>
      <vt:lpstr>Ideas in Cost of Capital Not Previously Addressed</vt:lpstr>
      <vt:lpstr>What is the Cost of Capital</vt:lpstr>
      <vt:lpstr>Cost of Equity Capital Methods</vt:lpstr>
      <vt:lpstr>Computation of WACC – Buy Side of Analysis</vt:lpstr>
      <vt:lpstr>Asset Beta and Equity Beta</vt:lpstr>
      <vt:lpstr>Formulas</vt:lpstr>
      <vt:lpstr>Formulas</vt:lpstr>
      <vt:lpstr>Traditional Cost of Equity Capital for Insurance Companies</vt:lpstr>
      <vt:lpstr>Unlevered Beta without Debt Beta</vt:lpstr>
      <vt:lpstr>Unlevered Beta and Debt Beta</vt:lpstr>
      <vt:lpstr>Attempts to Compute Cost of Capital</vt:lpstr>
      <vt:lpstr>Standard CAPM – Equity Risk Premium</vt:lpstr>
      <vt:lpstr>Dividend Discount Method</vt:lpstr>
      <vt:lpstr>The Problem with This Method is Estimated Growth</vt:lpstr>
      <vt:lpstr>Dividend Discount Does Not Result in Reasonable Estimates Because of Growth</vt:lpstr>
      <vt:lpstr>Cost of Capital for Utility Companies</vt:lpstr>
      <vt:lpstr>Observed and Computed P/E</vt:lpstr>
      <vt:lpstr>Cost of Capital from P/E Formula and Correction for Inflation</vt:lpstr>
      <vt:lpstr>Cost of Capital from P/E Formula</vt:lpstr>
      <vt:lpstr>Simple Proof that P/E should Reflect Values Adjusted for Inflation – Real Values</vt:lpstr>
      <vt:lpstr>Including ROE with Inflation</vt:lpstr>
      <vt:lpstr>Beta with Tax Adjustment</vt:lpstr>
      <vt:lpstr>Inflation Can Be Tricky</vt:lpstr>
      <vt:lpstr>With Inflation, the Sensitivity is more extreme</vt:lpstr>
      <vt:lpstr>Estimate of Cost of Equity from P/E Ratio</vt:lpstr>
      <vt:lpstr>P/B and ROE Regression</vt:lpstr>
      <vt:lpstr>Insurance Companies: Note the Relation Between ROE and P/B </vt:lpstr>
      <vt:lpstr>Cost of Capital for Insurance Companies Using P/B and ROE Regression</vt:lpstr>
      <vt:lpstr>Using Idea that when M/B = 1, ROE = Cost of Equity</vt:lpstr>
      <vt:lpstr>Cost of Capital in Survey</vt:lpstr>
      <vt:lpstr>Equity Market Risk Premium Used</vt:lpstr>
      <vt:lpstr>Innovations in Corporate Modelling</vt:lpstr>
      <vt:lpstr>Innovations in Corporate Finance Data Analysis</vt:lpstr>
      <vt:lpstr>Tax Shields</vt:lpstr>
      <vt:lpstr>Corporate Credit Analysis</vt:lpstr>
      <vt:lpstr>Appendix: Mathematics of Multiples, Valuation and the Value Driver Formula</vt:lpstr>
      <vt:lpstr>The Value Driver Formula</vt:lpstr>
      <vt:lpstr>The Value Driver Formula for Equity Value</vt:lpstr>
      <vt:lpstr>The Value Driver Formula for Enterprise Value</vt:lpstr>
      <vt:lpstr>Problems with These Value Driver Formulas – They Only Work when All Items are Constant</vt:lpstr>
      <vt:lpstr>Lets Review How this Works Mathematically – Start with the No Growth Case</vt:lpstr>
      <vt:lpstr>What Happens when the ROI = Cost of Capital</vt:lpstr>
      <vt:lpstr>If you make Negative NPV Investments, Growth Hurts</vt:lpstr>
      <vt:lpstr>Interaction between Growth and Return</vt:lpstr>
      <vt:lpstr>Valuation Sensitivity in Simple Case</vt:lpstr>
      <vt:lpstr>Value Does not Change on a Linear Basis With the Variables – Instead there is an Interaction</vt:lpstr>
      <vt:lpstr>With Inflation, the Sensitivity is more extreme</vt:lpstr>
      <vt:lpstr>Two Basic Equations</vt:lpstr>
      <vt:lpstr>For Equity, All you Have to Do is Substitute</vt:lpstr>
      <vt:lpstr>Fundamental Idea about Investment Necessary to Generate Return</vt:lpstr>
      <vt:lpstr>Simple Case: Valuation with Constant ROE</vt:lpstr>
      <vt:lpstr>Quote from McKinsey Valuation Book</vt:lpstr>
      <vt:lpstr>Another Silly McKinsey Comment</vt:lpstr>
      <vt:lpstr>Of Course You Should Invest when Return Exceeds Cost of Capital – This is NPV Rule</vt:lpstr>
      <vt:lpstr>Changing ROE, Changing Growth and Changing Inflation</vt:lpstr>
      <vt:lpstr>Changing ROI and Growth</vt:lpstr>
      <vt:lpstr>ROIC instead of ROE and EV/EBITDA</vt:lpstr>
      <vt:lpstr>EV/EBITDA Analysis</vt:lpstr>
      <vt:lpstr>EV/EBITDA in Simple Case with No Taxes, No Working Capital, No Discount Rate, No Growth</vt:lpstr>
      <vt:lpstr>Now Evaluate Changes in Tax Rates on EV/EBITDA</vt:lpstr>
      <vt:lpstr>No Compare the EV/EBITDA for Different Asset Lives</vt:lpstr>
      <vt:lpstr>Evaluation of Net Plant Depreciation Rate and Capital Expenditures to Depreciation</vt:lpstr>
      <vt:lpstr>Ratios of Net Plant to Depreciation and Capital Expenditure to Depreciation with Longer Life</vt:lpstr>
      <vt:lpstr>Reasons for More Complex Formulas with Cap Exp to Depreciation, Working Capital etc.</vt:lpstr>
      <vt:lpstr>Return on New Capital and Return on Existing Capital</vt:lpstr>
      <vt:lpstr>Appendix: Corporate Model</vt:lpstr>
      <vt:lpstr>Corporate Modelling</vt:lpstr>
      <vt:lpstr>Corporate Modelling</vt:lpstr>
      <vt:lpstr>Corporate Finance Ideas for Simple Company</vt:lpstr>
      <vt:lpstr>For This Simple Company you Can Make an Elegant Financial Analysis</vt:lpstr>
      <vt:lpstr>Historic Switch</vt:lpstr>
      <vt:lpstr>Contrast Models and Simple Financial Statements for Alternative Types of Companies</vt:lpstr>
      <vt:lpstr>Start with Financials: Simple Example of Bank Versus Industrial</vt:lpstr>
      <vt:lpstr>Assumptions in Simple Industrial </vt:lpstr>
      <vt:lpstr>Operating Analysis in Industrial Case – Set-up Plant Balance and Net Debt Balance</vt:lpstr>
      <vt:lpstr>Financial Statement for Industrial Company – Net Cash Flow Goes onto Balance Sheet as Cash</vt:lpstr>
      <vt:lpstr>Acquisition and Analysis of History</vt:lpstr>
      <vt:lpstr>Example of Acquiring Data from Internet – Profit and Loss for Amazon</vt:lpstr>
      <vt:lpstr>Example of Reading from the Internet – Balance Sheet for Amazon</vt:lpstr>
      <vt:lpstr>Quarterly Historic Data from the Internet</vt:lpstr>
      <vt:lpstr>You Need to Understand and Not Bias Historical Analysis as the First Step in a Forecast</vt:lpstr>
      <vt:lpstr>Modelling Philosophy and Excel Functions</vt:lpstr>
      <vt:lpstr>Modelling Discussion and Exercises</vt:lpstr>
      <vt:lpstr>Financial Modelling Religion and FAST</vt:lpstr>
      <vt:lpstr>What does Flexibility Mean in Corporate Model</vt:lpstr>
      <vt:lpstr>Accurate/Appropriate</vt:lpstr>
      <vt:lpstr>My Rule: Laziness Principle</vt:lpstr>
      <vt:lpstr>Transparency</vt:lpstr>
      <vt:lpstr>Excel Functions</vt:lpstr>
      <vt:lpstr>Files to Use and Open</vt:lpstr>
      <vt:lpstr>Example of INDEX Function</vt:lpstr>
      <vt:lpstr>Use of LOOKUP Function</vt:lpstr>
      <vt:lpstr>Assumptions Step 1: Work Through Each Item and Compare Items to Historic Average</vt:lpstr>
      <vt:lpstr>Graphing Historic Data</vt:lpstr>
      <vt:lpstr>Allocate Assets and Liabilities with -1 and 1 to Compute Invested Capital </vt:lpstr>
      <vt:lpstr>Use of AVERAGEIF, SUMIF, COUNTIF</vt:lpstr>
      <vt:lpstr>Insurance Model – Step Two, Tedious Work Through of Accounts</vt:lpstr>
      <vt:lpstr>Using Historic Data to Develop Assumptions</vt:lpstr>
      <vt:lpstr>Graphs and Labels</vt:lpstr>
      <vt:lpstr>Valuation Model and Sensitivity</vt:lpstr>
      <vt:lpstr>Sensitivity Analysis – Use Tornado Diagram</vt:lpstr>
      <vt:lpstr>Effect of Growth on the Equity to Assets Ratio</vt:lpstr>
      <vt:lpstr>Using Algebra to Compute Required Equity Contributions</vt:lpstr>
      <vt:lpstr>Tax Shields and WACC</vt:lpstr>
      <vt:lpstr>DCF Explicit Period in Survey</vt:lpstr>
      <vt:lpstr>Need to Answer Fundamental Questions about Demand Growth, Prices and Cost Structure</vt:lpstr>
      <vt:lpstr>Need to Answer Fundamental Questions about Demand Growth, Prices and Cost Structure</vt:lpstr>
      <vt:lpstr>Still Volume and Price, But …</vt:lpstr>
      <vt:lpstr>No History and Problems with Volume Forecasts</vt:lpstr>
      <vt:lpstr>Obsolesce, Fashion, Uber</vt:lpstr>
      <vt:lpstr>The Saudi Market – A Classic Bubble</vt:lpstr>
      <vt:lpstr>Industry versus Firm Analysis</vt:lpstr>
      <vt:lpstr>Cyclical Industries</vt:lpstr>
      <vt:lpstr>Exercise on Cyclical Industry: Rates for Shipping</vt:lpstr>
      <vt:lpstr>Macro-economic Factors and Cyclicality</vt:lpstr>
      <vt:lpstr>Economics of Price Volatility in Industry Analysis</vt:lpstr>
      <vt:lpstr>Stock Prices of New Economy Stocks versus Old Economy Stocks</vt:lpstr>
      <vt:lpstr>Example of Application of Multiples – First Item in Football Field</vt:lpstr>
      <vt:lpstr>Current First Solar</vt:lpstr>
      <vt:lpstr>Reported Multiples of S&amp;P 500</vt:lpstr>
      <vt:lpstr>Example of P/E Ratios for Dow Companies – Generally from 20-25 (At the top of the market)</vt:lpstr>
      <vt:lpstr>Depreciation Issue in Corporate Models</vt:lpstr>
      <vt:lpstr>Depreciation Process</vt:lpstr>
      <vt:lpstr>Schedule of Existing Assets with Closing Balance of Zero at End of Life</vt:lpstr>
      <vt:lpstr>Use of Solver to Find Values</vt:lpstr>
      <vt:lpstr>Setting-up Depreciation Schedule</vt:lpstr>
      <vt:lpstr>Depreciation Expense from Financial Statements</vt:lpstr>
      <vt:lpstr>Difficulty in Classifying Assumptions and Risks</vt:lpstr>
      <vt:lpstr>Crazy Idea that ROIC = WACC in Long Run</vt:lpstr>
      <vt:lpstr>Now Look at Growth a Little More</vt:lpstr>
      <vt:lpstr>Now Move to Population – Some Industries Grow by Inflation and Population Like Beer</vt:lpstr>
      <vt:lpstr>Think About the Long-term Growth Prospects of Amazon – Look at GDP and Consumption</vt:lpstr>
      <vt:lpstr>Consumption and S&amp;P 500 in Real and Nominal Terms</vt:lpstr>
      <vt:lpstr>Now Return to Amazon – Returns and Growth</vt:lpstr>
      <vt:lpstr>Amazon Revenues in 5 Years Assuming EPS Growth = Revenue Growth</vt:lpstr>
      <vt:lpstr>Compare Assumption to Walmart</vt:lpstr>
      <vt:lpstr>Appendix LBO Examples</vt:lpstr>
      <vt:lpstr>Buyouts and Real Estate</vt:lpstr>
      <vt:lpstr>LBO Example – Michaels Stores</vt:lpstr>
      <vt:lpstr>LBO Example – RJR Nabisco</vt:lpstr>
      <vt:lpstr>LBO example – Toys R Us</vt:lpstr>
      <vt:lpstr>LBO Example – MediMedia – 1980’s</vt:lpstr>
      <vt:lpstr>LBO Example – Revco Late 1986</vt:lpstr>
      <vt:lpstr>LBO Example – Revco Drug Stores</vt:lpstr>
      <vt:lpstr>LBO of Ashell </vt:lpstr>
      <vt:lpstr>TRW Payment in Kind Note Example</vt:lpstr>
      <vt:lpstr>Woodstream</vt:lpstr>
      <vt:lpstr>Woodstream Debt</vt:lpstr>
      <vt:lpstr>Finance Theory and LBO’s</vt:lpstr>
      <vt:lpstr>General Concept</vt:lpstr>
      <vt:lpstr>LBO Bubble</vt:lpstr>
      <vt:lpstr>LBO Bubble - Continued</vt:lpstr>
      <vt:lpstr>LBO’s in the U.S. </vt:lpstr>
      <vt:lpstr>LBO Statistics</vt:lpstr>
      <vt:lpstr>Parked  Mechanics of Acquisition Modelling</vt:lpstr>
      <vt:lpstr>Corporate Credit Analysis</vt:lpstr>
      <vt:lpstr>Corporate Credit Analysis</vt:lpstr>
      <vt:lpstr>Corporate Versus Project Analysis</vt:lpstr>
      <vt:lpstr>Difference Between Ratios for Project Finance and Corporate Finance</vt:lpstr>
      <vt:lpstr>Why Ratios are Different in Project Finance and Corporate Finance</vt:lpstr>
      <vt:lpstr>Cash Flow and Credit Analysis: Primary Source of Repayment for Credit Analysis</vt:lpstr>
      <vt:lpstr>CFADS in Project Finance vs EBITDA in Corporate Finance</vt:lpstr>
      <vt:lpstr>Corporate and Project Finance Ratios and Cash Flow</vt:lpstr>
      <vt:lpstr>Illustration of Project Finance vs Corporate Finance with Volatility</vt:lpstr>
      <vt:lpstr>Small Business Loans and Movements in Cash Account</vt:lpstr>
      <vt:lpstr>Financial Ratios for Credit </vt:lpstr>
      <vt:lpstr>Key Point about Credit Ratios like DSCR and Debt/EBITDA</vt:lpstr>
      <vt:lpstr>Five Classes of Financial Ratios </vt:lpstr>
      <vt:lpstr>Credit Formula Definitions</vt:lpstr>
      <vt:lpstr>Formulas for Ratios - Continued</vt:lpstr>
      <vt:lpstr>Formulas for Ratios - Continued</vt:lpstr>
      <vt:lpstr>Buffer and Breakeven</vt:lpstr>
      <vt:lpstr>Solvency Ratios in Credit Analysis</vt:lpstr>
      <vt:lpstr>Liquidity Ratios in Credit Analysis</vt:lpstr>
      <vt:lpstr>Buffer for Coverage of Debt Service</vt:lpstr>
      <vt:lpstr>Philosophy Behind Debt to EBITDA and FFO to Debt</vt:lpstr>
      <vt:lpstr>Coverage of Collateral and Skin in Game</vt:lpstr>
      <vt:lpstr>Debt to Capital in Project Finance and Corporate Finance</vt:lpstr>
      <vt:lpstr>Coverage of Collateral and Debt to Capital Ratio</vt:lpstr>
      <vt:lpstr>EBITDA has a problem that it does not really account for project life of assets because it does not include depreciation</vt:lpstr>
      <vt:lpstr>Balance Sheet and Cash Flow and Ratios</vt:lpstr>
      <vt:lpstr>Reconciliation of FFO and EBITDA</vt:lpstr>
      <vt:lpstr>Key Point about Credit Ratios like DSCR and Debt/EBITDA</vt:lpstr>
      <vt:lpstr>Multicollinearity and Corporate Ratios</vt:lpstr>
      <vt:lpstr>Credit Scoring and Financial Ratio Benchmarks </vt:lpstr>
      <vt:lpstr>Credit Ratings and Financial Ratio Statistics</vt:lpstr>
      <vt:lpstr>Measurement of Credit Risk with Rating Systems – How Do you Come Up with Good Rating</vt:lpstr>
      <vt:lpstr>Limited Use of Liquidity Ratios: General S&amp;P Benchmarks </vt:lpstr>
      <vt:lpstr>Problems with Debt to EBITDA – Compare FFO to Debt and Debt to EBITA</vt:lpstr>
      <vt:lpstr>Consider Rating the Default Risk on a Marriage</vt:lpstr>
      <vt:lpstr>Use of Ratios Different Ratios in Different Industries: DSCR and Credit Ratings in Project Finance</vt:lpstr>
      <vt:lpstr>Complexities in Corporate Finance - Alternate S&amp;P Guidelines Depending on Business Risk Profile</vt:lpstr>
      <vt:lpstr>Use of Different Ratios in Different Industries: Example of Using Ratios to Gauge Credit Rating</vt:lpstr>
      <vt:lpstr>Use of Financial Ratios in Corporate Analysis - Credit Rating Standards and Business Risk</vt:lpstr>
      <vt:lpstr>Credit Ratings, Business Risk and Financial Risk</vt:lpstr>
      <vt:lpstr>Use of Financial Ratios in Corporate Analysis - Credit Rating Standards and Business Risk</vt:lpstr>
      <vt:lpstr>Detail Benchmarks</vt:lpstr>
      <vt:lpstr>Detailed Benchmarks Continued</vt:lpstr>
      <vt:lpstr>S&amp;P Risk Rating Example</vt:lpstr>
      <vt:lpstr>Assessment of Credit Risk and  Modelling</vt:lpstr>
      <vt:lpstr>More Rubbish - 5 Cs of Credit</vt:lpstr>
      <vt:lpstr>EBITDA Volatility – Peak to Trough Percent (PTT) – Even More Rubbish</vt:lpstr>
      <vt:lpstr>Why S&amp;P Credit Criteria is Rubbish</vt:lpstr>
      <vt:lpstr>Why S&amp;P Credit Criteria – More Rubbish</vt:lpstr>
      <vt:lpstr>Real Measures of Industry Operating Risk – Demand and Price</vt:lpstr>
      <vt:lpstr>Real Measures of Industry Operating Risk – Operating Cost and Capital Expenditures</vt:lpstr>
      <vt:lpstr>Real Measures of Company Position in Industry</vt:lpstr>
      <vt:lpstr>Contract Problems and Character</vt:lpstr>
      <vt:lpstr>Industry Data 2015: Industry Default History</vt:lpstr>
      <vt:lpstr>Industry Data 2001 and 2014: Industry Default History</vt:lpstr>
      <vt:lpstr>Industry Data 2003: Industry Default History</vt:lpstr>
      <vt:lpstr>Largest Defaults by Year</vt:lpstr>
      <vt:lpstr>Selected Defaults including Lehman Brothers in 2008</vt:lpstr>
      <vt:lpstr>Project Finance Defaults</vt:lpstr>
      <vt:lpstr>Demand Volatility with Mean Reversion</vt:lpstr>
      <vt:lpstr>Credit Spreads, Defaults and Loss Given Default</vt:lpstr>
      <vt:lpstr>Credit Spreads on Bonds</vt:lpstr>
      <vt:lpstr>Recent Credit Spreads</vt:lpstr>
      <vt:lpstr>Project Finance Defaults</vt:lpstr>
      <vt:lpstr>Corporate Defaults</vt:lpstr>
      <vt:lpstr>Default Rates and Bond Ratings</vt:lpstr>
      <vt:lpstr>Loss, Given Default</vt:lpstr>
      <vt:lpstr>Recovery of Project Finance Loans</vt:lpstr>
      <vt:lpstr>Risks and Causes of Project Failure</vt:lpstr>
      <vt:lpstr>Evaluating Cash Flow and EBITDA</vt:lpstr>
      <vt:lpstr>Evaluating Cash Flow and EBITDA</vt:lpstr>
      <vt:lpstr>EBITDA as Starting Point – General Discussion</vt:lpstr>
      <vt:lpstr>Review of Chesapeake Case – Why Make Adjustments to Accounting Data in Finance</vt:lpstr>
      <vt:lpstr>EBITDA has a Problem that it does not really account for project life of assets because it does not include depreciation</vt:lpstr>
      <vt:lpstr>Evaluation of EBITDA in Credit Analysis</vt:lpstr>
      <vt:lpstr>Summary of why EBITDA is Used in Credit Analysis and Valuation</vt:lpstr>
      <vt:lpstr>Short-term And Working Capital Credit Analysis</vt:lpstr>
      <vt:lpstr>Short-term Cash Flow Analysis and Liquidity</vt:lpstr>
      <vt:lpstr>Example of Indices</vt:lpstr>
      <vt:lpstr>S&amp;P 500 and DAX</vt:lpstr>
      <vt:lpstr>Telecom’s and the Dot.com Bubble</vt:lpstr>
      <vt:lpstr>Fundamental Economic Question of Economic Growth and Stock Value Growth</vt:lpstr>
      <vt:lpstr>Why Start with Introduction to Stock Prices</vt:lpstr>
      <vt:lpstr>Long-term Review of Corporate Profits and Stock Prices</vt:lpstr>
      <vt:lpstr>Again, this Type of Analysis Depends on the Start Point for the Analysis</vt:lpstr>
      <vt:lpstr>Compare the Corporate Profits with GDP</vt:lpstr>
      <vt:lpstr>Again, Look at More Recent Trends</vt:lpstr>
      <vt:lpstr>More Comparison of Stock Prices and Economic Indicies – GNP and Median Income</vt:lpstr>
      <vt:lpstr>Comparison of Priceline to Old Economy Stocks</vt:lpstr>
      <vt:lpstr>Now Add eBay</vt:lpstr>
      <vt:lpstr>Explosion in Amazon Share Price – Can it be Explained with a Financial Model</vt:lpstr>
      <vt:lpstr>Crash in Share Price of GE – A Company that Makes Investments in Factories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Monika Lewenski</dc:creator>
  <cp:lastModifiedBy>Monika Lewenski</cp:lastModifiedBy>
  <cp:revision>14</cp:revision>
  <dcterms:created xsi:type="dcterms:W3CDTF">2020-09-14T02:47:44Z</dcterms:created>
  <dcterms:modified xsi:type="dcterms:W3CDTF">2020-09-15T16:01:18Z</dcterms:modified>
</cp:coreProperties>
</file>