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4"/>
  </p:notesMasterIdLst>
  <p:handoutMasterIdLst>
    <p:handoutMasterId r:id="rId135"/>
  </p:handoutMasterIdLst>
  <p:sldIdLst>
    <p:sldId id="447" r:id="rId2"/>
    <p:sldId id="261" r:id="rId3"/>
    <p:sldId id="280" r:id="rId4"/>
    <p:sldId id="263" r:id="rId5"/>
    <p:sldId id="264" r:id="rId6"/>
    <p:sldId id="265" r:id="rId7"/>
    <p:sldId id="266" r:id="rId8"/>
    <p:sldId id="443" r:id="rId9"/>
    <p:sldId id="444" r:id="rId10"/>
    <p:sldId id="303" r:id="rId11"/>
    <p:sldId id="267" r:id="rId12"/>
    <p:sldId id="305" r:id="rId13"/>
    <p:sldId id="271" r:id="rId14"/>
    <p:sldId id="414" r:id="rId15"/>
    <p:sldId id="345" r:id="rId16"/>
    <p:sldId id="361" r:id="rId17"/>
    <p:sldId id="365" r:id="rId18"/>
    <p:sldId id="426" r:id="rId19"/>
    <p:sldId id="425" r:id="rId20"/>
    <p:sldId id="362" r:id="rId21"/>
    <p:sldId id="363" r:id="rId22"/>
    <p:sldId id="364" r:id="rId23"/>
    <p:sldId id="430" r:id="rId24"/>
    <p:sldId id="421" r:id="rId25"/>
    <p:sldId id="423" r:id="rId26"/>
    <p:sldId id="424" r:id="rId27"/>
    <p:sldId id="431" r:id="rId28"/>
    <p:sldId id="355" r:id="rId29"/>
    <p:sldId id="432" r:id="rId30"/>
    <p:sldId id="356" r:id="rId31"/>
    <p:sldId id="427" r:id="rId32"/>
    <p:sldId id="428" r:id="rId33"/>
    <p:sldId id="357" r:id="rId34"/>
    <p:sldId id="429" r:id="rId35"/>
    <p:sldId id="372" r:id="rId36"/>
    <p:sldId id="390" r:id="rId37"/>
    <p:sldId id="391" r:id="rId38"/>
    <p:sldId id="373" r:id="rId39"/>
    <p:sldId id="385" r:id="rId40"/>
    <p:sldId id="386" r:id="rId41"/>
    <p:sldId id="269" r:id="rId42"/>
    <p:sldId id="270" r:id="rId43"/>
    <p:sldId id="312" r:id="rId44"/>
    <p:sldId id="441" r:id="rId45"/>
    <p:sldId id="442" r:id="rId46"/>
    <p:sldId id="308" r:id="rId47"/>
    <p:sldId id="272" r:id="rId48"/>
    <p:sldId id="307" r:id="rId49"/>
    <p:sldId id="309" r:id="rId50"/>
    <p:sldId id="274" r:id="rId51"/>
    <p:sldId id="327" r:id="rId52"/>
    <p:sldId id="306" r:id="rId53"/>
    <p:sldId id="313" r:id="rId54"/>
    <p:sldId id="320" r:id="rId55"/>
    <p:sldId id="275" r:id="rId56"/>
    <p:sldId id="314" r:id="rId57"/>
    <p:sldId id="277" r:id="rId58"/>
    <p:sldId id="310" r:id="rId59"/>
    <p:sldId id="315" r:id="rId60"/>
    <p:sldId id="317" r:id="rId61"/>
    <p:sldId id="316" r:id="rId62"/>
    <p:sldId id="318" r:id="rId63"/>
    <p:sldId id="319" r:id="rId64"/>
    <p:sldId id="321" r:id="rId65"/>
    <p:sldId id="322" r:id="rId66"/>
    <p:sldId id="328" r:id="rId67"/>
    <p:sldId id="304" r:id="rId68"/>
    <p:sldId id="323" r:id="rId69"/>
    <p:sldId id="324" r:id="rId70"/>
    <p:sldId id="325" r:id="rId71"/>
    <p:sldId id="326" r:id="rId72"/>
    <p:sldId id="276" r:id="rId73"/>
    <p:sldId id="369" r:id="rId74"/>
    <p:sldId id="370" r:id="rId75"/>
    <p:sldId id="366" r:id="rId76"/>
    <p:sldId id="384" r:id="rId77"/>
    <p:sldId id="374" r:id="rId78"/>
    <p:sldId id="367" r:id="rId79"/>
    <p:sldId id="371" r:id="rId80"/>
    <p:sldId id="445" r:id="rId81"/>
    <p:sldId id="448" r:id="rId82"/>
    <p:sldId id="446" r:id="rId83"/>
    <p:sldId id="368" r:id="rId84"/>
    <p:sldId id="289" r:id="rId85"/>
    <p:sldId id="377" r:id="rId86"/>
    <p:sldId id="378" r:id="rId87"/>
    <p:sldId id="291" r:id="rId88"/>
    <p:sldId id="376" r:id="rId89"/>
    <p:sldId id="294" r:id="rId90"/>
    <p:sldId id="388" r:id="rId91"/>
    <p:sldId id="379" r:id="rId92"/>
    <p:sldId id="380" r:id="rId93"/>
    <p:sldId id="382" r:id="rId94"/>
    <p:sldId id="383" r:id="rId95"/>
    <p:sldId id="381" r:id="rId96"/>
    <p:sldId id="389" r:id="rId97"/>
    <p:sldId id="392" r:id="rId98"/>
    <p:sldId id="393" r:id="rId99"/>
    <p:sldId id="301" r:id="rId100"/>
    <p:sldId id="395" r:id="rId101"/>
    <p:sldId id="394" r:id="rId102"/>
    <p:sldId id="396" r:id="rId103"/>
    <p:sldId id="398" r:id="rId104"/>
    <p:sldId id="440" r:id="rId105"/>
    <p:sldId id="399"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5" r:id="rId121"/>
    <p:sldId id="417" r:id="rId122"/>
    <p:sldId id="416" r:id="rId123"/>
    <p:sldId id="418" r:id="rId124"/>
    <p:sldId id="419" r:id="rId125"/>
    <p:sldId id="420" r:id="rId126"/>
    <p:sldId id="433" r:id="rId127"/>
    <p:sldId id="434" r:id="rId128"/>
    <p:sldId id="435" r:id="rId129"/>
    <p:sldId id="436" r:id="rId130"/>
    <p:sldId id="437" r:id="rId131"/>
    <p:sldId id="438" r:id="rId132"/>
    <p:sldId id="439"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4"/>
      </p:cViewPr>
      <p:guideLst/>
    </p:cSldViewPr>
  </p:slideViewPr>
  <p:notesTextViewPr>
    <p:cViewPr>
      <p:scale>
        <a:sx n="1" d="1"/>
        <a:sy n="1" d="1"/>
      </p:scale>
      <p:origin x="0" y="0"/>
    </p:cViewPr>
  </p:notesTextViewPr>
  <p:sorterViewPr>
    <p:cViewPr>
      <p:scale>
        <a:sx n="70" d="100"/>
        <a:sy n="70" d="100"/>
      </p:scale>
      <p:origin x="0" y="-1032"/>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ka%20Lewenski\Courses\Chapter%205.%20Electricity\Renewable%20Energy\6.%20Resource%20Studies%20and%20Feasibility%20Studies\Solar%20Resource%20Studies\Solar%20PR%20from%20Temprature%20and%20Other%20Facto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Performance Ratio and Temperature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India!$R$12</c:f>
              <c:strCache>
                <c:ptCount val="1"/>
                <c:pt idx="0">
                  <c:v>PR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8.3519903762029751E-2"/>
                  <c:y val="-0.5224617235345582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India!$Q$13:$Q$24</c:f>
              <c:numCache>
                <c:formatCode>#,##0.00</c:formatCode>
                <c:ptCount val="12"/>
                <c:pt idx="0">
                  <c:v>21.3</c:v>
                </c:pt>
                <c:pt idx="1">
                  <c:v>24.1</c:v>
                </c:pt>
                <c:pt idx="2">
                  <c:v>28.3</c:v>
                </c:pt>
                <c:pt idx="3">
                  <c:v>31.6</c:v>
                </c:pt>
                <c:pt idx="4">
                  <c:v>32.4</c:v>
                </c:pt>
                <c:pt idx="5">
                  <c:v>28</c:v>
                </c:pt>
                <c:pt idx="6">
                  <c:v>26.1</c:v>
                </c:pt>
                <c:pt idx="7">
                  <c:v>24.8</c:v>
                </c:pt>
                <c:pt idx="8">
                  <c:v>25.2</c:v>
                </c:pt>
                <c:pt idx="9">
                  <c:v>25.2</c:v>
                </c:pt>
                <c:pt idx="10">
                  <c:v>22.8</c:v>
                </c:pt>
                <c:pt idx="11">
                  <c:v>21.09</c:v>
                </c:pt>
              </c:numCache>
            </c:numRef>
          </c:xVal>
          <c:yVal>
            <c:numRef>
              <c:f>India!$R$13:$R$24</c:f>
              <c:numCache>
                <c:formatCode>#,##0.00</c:formatCode>
                <c:ptCount val="12"/>
                <c:pt idx="0">
                  <c:v>83.333333333333329</c:v>
                </c:pt>
                <c:pt idx="1">
                  <c:v>82.195496282183584</c:v>
                </c:pt>
                <c:pt idx="2">
                  <c:v>79.946992961490565</c:v>
                </c:pt>
                <c:pt idx="3">
                  <c:v>77.944542846192874</c:v>
                </c:pt>
                <c:pt idx="4">
                  <c:v>78.406039418351298</c:v>
                </c:pt>
                <c:pt idx="5">
                  <c:v>80.765154294566045</c:v>
                </c:pt>
                <c:pt idx="6">
                  <c:v>81.38390491331667</c:v>
                </c:pt>
                <c:pt idx="7">
                  <c:v>81.810501978569206</c:v>
                </c:pt>
                <c:pt idx="8">
                  <c:v>81.969278166479498</c:v>
                </c:pt>
                <c:pt idx="9">
                  <c:v>81.900675499376675</c:v>
                </c:pt>
                <c:pt idx="10">
                  <c:v>83.095121116024245</c:v>
                </c:pt>
                <c:pt idx="11">
                  <c:v>83.764644403714854</c:v>
                </c:pt>
              </c:numCache>
            </c:numRef>
          </c:yVal>
          <c:smooth val="0"/>
          <c:extLst>
            <c:ext xmlns:c16="http://schemas.microsoft.com/office/drawing/2014/chart" uri="{C3380CC4-5D6E-409C-BE32-E72D297353CC}">
              <c16:uniqueId val="{00000001-0B18-4FFD-9E31-CDA93EE2EDF3}"/>
            </c:ext>
          </c:extLst>
        </c:ser>
        <c:dLbls>
          <c:showLegendKey val="0"/>
          <c:showVal val="0"/>
          <c:showCatName val="0"/>
          <c:showSerName val="0"/>
          <c:showPercent val="0"/>
          <c:showBubbleSize val="0"/>
        </c:dLbls>
        <c:axId val="1015020495"/>
        <c:axId val="164019407"/>
      </c:scatterChart>
      <c:valAx>
        <c:axId val="1015020495"/>
        <c:scaling>
          <c:orientation val="minMax"/>
          <c:min val="20"/>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19407"/>
        <c:crosses val="autoZero"/>
        <c:crossBetween val="midCat"/>
      </c:valAx>
      <c:valAx>
        <c:axId val="1640194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0204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62F11-EF12-47E8-9FF2-20E47D855694}" type="doc">
      <dgm:prSet loTypeId="urn:microsoft.com/office/officeart/2005/8/layout/vList2" loCatId="Inbox" qsTypeId="urn:microsoft.com/office/officeart/2005/8/quickstyle/simple1" qsCatId="simple" csTypeId="urn:microsoft.com/office/officeart/2005/8/colors/colorful2" csCatId="colorful"/>
      <dgm:spPr/>
      <dgm:t>
        <a:bodyPr/>
        <a:lstStyle/>
        <a:p>
          <a:endParaRPr lang="en-US"/>
        </a:p>
      </dgm:t>
    </dgm:pt>
    <dgm:pt modelId="{10CDB33D-F98F-4976-B0AF-C2ED7ACAF206}">
      <dgm:prSet/>
      <dgm:spPr/>
      <dgm:t>
        <a:bodyPr/>
        <a:lstStyle/>
        <a:p>
          <a:r>
            <a:rPr lang="en-US" dirty="0"/>
            <a:t>Solar Power History</a:t>
          </a:r>
        </a:p>
      </dgm:t>
    </dgm:pt>
    <dgm:pt modelId="{6DE0F5EC-79BA-492E-9C4F-EF2F6D97071C}" type="parTrans" cxnId="{D04DEF56-8990-41CA-822A-1B7D4BF433EA}">
      <dgm:prSet/>
      <dgm:spPr/>
      <dgm:t>
        <a:bodyPr/>
        <a:lstStyle/>
        <a:p>
          <a:endParaRPr lang="en-US"/>
        </a:p>
      </dgm:t>
    </dgm:pt>
    <dgm:pt modelId="{28D96F67-332A-4748-8A9F-C201A52C9C91}" type="sibTrans" cxnId="{D04DEF56-8990-41CA-822A-1B7D4BF433EA}">
      <dgm:prSet/>
      <dgm:spPr/>
      <dgm:t>
        <a:bodyPr/>
        <a:lstStyle/>
        <a:p>
          <a:endParaRPr lang="en-US"/>
        </a:p>
      </dgm:t>
    </dgm:pt>
    <dgm:pt modelId="{7F00C4F3-8751-4202-8D9B-DAE76A1E5370}">
      <dgm:prSet/>
      <dgm:spPr/>
      <dgm:t>
        <a:bodyPr/>
        <a:lstStyle/>
        <a:p>
          <a:r>
            <a:rPr lang="en-US" dirty="0"/>
            <a:t>Solar Power Yield</a:t>
          </a:r>
        </a:p>
      </dgm:t>
    </dgm:pt>
    <dgm:pt modelId="{F2637CD2-16D7-429D-A761-2A16306D44C9}" type="parTrans" cxnId="{59A5A111-2827-446D-A0BA-C0D6F93C7D7B}">
      <dgm:prSet/>
      <dgm:spPr/>
      <dgm:t>
        <a:bodyPr/>
        <a:lstStyle/>
        <a:p>
          <a:endParaRPr lang="en-US"/>
        </a:p>
      </dgm:t>
    </dgm:pt>
    <dgm:pt modelId="{A74B77BE-A0B3-4301-B7CF-BEE42B3686F6}" type="sibTrans" cxnId="{59A5A111-2827-446D-A0BA-C0D6F93C7D7B}">
      <dgm:prSet/>
      <dgm:spPr/>
      <dgm:t>
        <a:bodyPr/>
        <a:lstStyle/>
        <a:p>
          <a:endParaRPr lang="en-US"/>
        </a:p>
      </dgm:t>
    </dgm:pt>
    <dgm:pt modelId="{2C69914F-B9B8-4FB6-9518-0984C7A7665F}">
      <dgm:prSet/>
      <dgm:spPr/>
      <dgm:t>
        <a:bodyPr/>
        <a:lstStyle/>
        <a:p>
          <a:r>
            <a:rPr lang="en-US" dirty="0"/>
            <a:t>Temperature Coefficient and Performance Ratio</a:t>
          </a:r>
        </a:p>
      </dgm:t>
    </dgm:pt>
    <dgm:pt modelId="{DB2B1AC6-8256-4D51-A87D-59A826537DE1}" type="parTrans" cxnId="{14F7F216-B87E-4D01-A665-BAFECDEA6AD1}">
      <dgm:prSet/>
      <dgm:spPr/>
      <dgm:t>
        <a:bodyPr/>
        <a:lstStyle/>
        <a:p>
          <a:endParaRPr lang="en-US"/>
        </a:p>
      </dgm:t>
    </dgm:pt>
    <dgm:pt modelId="{2D4CC4A4-9271-4C33-9221-B7927C5623D8}" type="sibTrans" cxnId="{14F7F216-B87E-4D01-A665-BAFECDEA6AD1}">
      <dgm:prSet/>
      <dgm:spPr/>
      <dgm:t>
        <a:bodyPr/>
        <a:lstStyle/>
        <a:p>
          <a:endParaRPr lang="en-US"/>
        </a:p>
      </dgm:t>
    </dgm:pt>
    <dgm:pt modelId="{003BB67A-9509-409B-AE1A-80C725A44742}">
      <dgm:prSet/>
      <dgm:spPr/>
      <dgm:t>
        <a:bodyPr/>
        <a:lstStyle/>
        <a:p>
          <a:r>
            <a:rPr lang="en-US" dirty="0"/>
            <a:t>Solar Power Financial Model</a:t>
          </a:r>
        </a:p>
      </dgm:t>
    </dgm:pt>
    <dgm:pt modelId="{9E59F632-62DC-41A9-AA6F-8577721FEB17}" type="parTrans" cxnId="{AFB557AA-6D3B-42F8-9CB0-BFAB4CA6A947}">
      <dgm:prSet/>
      <dgm:spPr/>
      <dgm:t>
        <a:bodyPr/>
        <a:lstStyle/>
        <a:p>
          <a:endParaRPr lang="en-US"/>
        </a:p>
      </dgm:t>
    </dgm:pt>
    <dgm:pt modelId="{AA8560CD-6303-4DA6-810C-178B47D4ED0A}" type="sibTrans" cxnId="{AFB557AA-6D3B-42F8-9CB0-BFAB4CA6A947}">
      <dgm:prSet/>
      <dgm:spPr/>
      <dgm:t>
        <a:bodyPr/>
        <a:lstStyle/>
        <a:p>
          <a:endParaRPr lang="en-US"/>
        </a:p>
      </dgm:t>
    </dgm:pt>
    <dgm:pt modelId="{25F0677C-7BFE-474B-BDBB-0393C63764CA}">
      <dgm:prSet/>
      <dgm:spPr/>
      <dgm:t>
        <a:bodyPr/>
        <a:lstStyle/>
        <a:p>
          <a:r>
            <a:rPr lang="en-US" dirty="0"/>
            <a:t>Solar Power Carrying Charge Analysis</a:t>
          </a:r>
        </a:p>
      </dgm:t>
    </dgm:pt>
    <dgm:pt modelId="{1BA4EF23-1DA9-4980-BA22-8476DE14C7CB}" type="parTrans" cxnId="{9305041F-8908-48B3-BB82-C1EA98575726}">
      <dgm:prSet/>
      <dgm:spPr/>
      <dgm:t>
        <a:bodyPr/>
        <a:lstStyle/>
        <a:p>
          <a:endParaRPr lang="en-US"/>
        </a:p>
      </dgm:t>
    </dgm:pt>
    <dgm:pt modelId="{FB7B87EF-A03A-4992-AD28-980E36E4AB0E}" type="sibTrans" cxnId="{9305041F-8908-48B3-BB82-C1EA98575726}">
      <dgm:prSet/>
      <dgm:spPr/>
      <dgm:t>
        <a:bodyPr/>
        <a:lstStyle/>
        <a:p>
          <a:endParaRPr lang="en-US"/>
        </a:p>
      </dgm:t>
    </dgm:pt>
    <dgm:pt modelId="{B6F47124-4002-4695-ACB2-DFCA819D0380}" type="pres">
      <dgm:prSet presAssocID="{FB662F11-EF12-47E8-9FF2-20E47D855694}" presName="linear" presStyleCnt="0">
        <dgm:presLayoutVars>
          <dgm:animLvl val="lvl"/>
          <dgm:resizeHandles val="exact"/>
        </dgm:presLayoutVars>
      </dgm:prSet>
      <dgm:spPr/>
    </dgm:pt>
    <dgm:pt modelId="{6AD8FF28-9E2B-47A0-BC58-E5F467A2CC0D}" type="pres">
      <dgm:prSet presAssocID="{10CDB33D-F98F-4976-B0AF-C2ED7ACAF206}" presName="parentText" presStyleLbl="node1" presStyleIdx="0" presStyleCnt="5">
        <dgm:presLayoutVars>
          <dgm:chMax val="0"/>
          <dgm:bulletEnabled val="1"/>
        </dgm:presLayoutVars>
      </dgm:prSet>
      <dgm:spPr/>
    </dgm:pt>
    <dgm:pt modelId="{671CB07C-4DF7-4C2A-BDA7-0A2FDCEAE647}" type="pres">
      <dgm:prSet presAssocID="{28D96F67-332A-4748-8A9F-C201A52C9C91}" presName="spacer" presStyleCnt="0"/>
      <dgm:spPr/>
    </dgm:pt>
    <dgm:pt modelId="{0D51F5D6-D8B1-44D7-A246-1C6890D662DE}" type="pres">
      <dgm:prSet presAssocID="{7F00C4F3-8751-4202-8D9B-DAE76A1E5370}" presName="parentText" presStyleLbl="node1" presStyleIdx="1" presStyleCnt="5">
        <dgm:presLayoutVars>
          <dgm:chMax val="0"/>
          <dgm:bulletEnabled val="1"/>
        </dgm:presLayoutVars>
      </dgm:prSet>
      <dgm:spPr/>
    </dgm:pt>
    <dgm:pt modelId="{3A52E289-58E2-4AB1-9E41-0ACEC66884E9}" type="pres">
      <dgm:prSet presAssocID="{A74B77BE-A0B3-4301-B7CF-BEE42B3686F6}" presName="spacer" presStyleCnt="0"/>
      <dgm:spPr/>
    </dgm:pt>
    <dgm:pt modelId="{F7A79EB5-5201-4D3C-88EC-B0A97853830B}" type="pres">
      <dgm:prSet presAssocID="{2C69914F-B9B8-4FB6-9518-0984C7A7665F}" presName="parentText" presStyleLbl="node1" presStyleIdx="2" presStyleCnt="5">
        <dgm:presLayoutVars>
          <dgm:chMax val="0"/>
          <dgm:bulletEnabled val="1"/>
        </dgm:presLayoutVars>
      </dgm:prSet>
      <dgm:spPr/>
    </dgm:pt>
    <dgm:pt modelId="{70641367-A3CA-40D5-A755-1589A37C5BD6}" type="pres">
      <dgm:prSet presAssocID="{2D4CC4A4-9271-4C33-9221-B7927C5623D8}" presName="spacer" presStyleCnt="0"/>
      <dgm:spPr/>
    </dgm:pt>
    <dgm:pt modelId="{EA590B39-CA30-4124-88AA-E9ED2B44C5D8}" type="pres">
      <dgm:prSet presAssocID="{003BB67A-9509-409B-AE1A-80C725A44742}" presName="parentText" presStyleLbl="node1" presStyleIdx="3" presStyleCnt="5">
        <dgm:presLayoutVars>
          <dgm:chMax val="0"/>
          <dgm:bulletEnabled val="1"/>
        </dgm:presLayoutVars>
      </dgm:prSet>
      <dgm:spPr/>
    </dgm:pt>
    <dgm:pt modelId="{9AA531FD-4FBE-46BB-BDFD-2BC670B5526E}" type="pres">
      <dgm:prSet presAssocID="{AA8560CD-6303-4DA6-810C-178B47D4ED0A}" presName="spacer" presStyleCnt="0"/>
      <dgm:spPr/>
    </dgm:pt>
    <dgm:pt modelId="{AE7B8493-0A75-416F-BA90-0DCC5E0515D2}" type="pres">
      <dgm:prSet presAssocID="{25F0677C-7BFE-474B-BDBB-0393C63764CA}" presName="parentText" presStyleLbl="node1" presStyleIdx="4" presStyleCnt="5">
        <dgm:presLayoutVars>
          <dgm:chMax val="0"/>
          <dgm:bulletEnabled val="1"/>
        </dgm:presLayoutVars>
      </dgm:prSet>
      <dgm:spPr/>
    </dgm:pt>
  </dgm:ptLst>
  <dgm:cxnLst>
    <dgm:cxn modelId="{BAF43205-1947-48DB-ADF4-9CDC765606EC}" type="presOf" srcId="{003BB67A-9509-409B-AE1A-80C725A44742}" destId="{EA590B39-CA30-4124-88AA-E9ED2B44C5D8}" srcOrd="0" destOrd="0" presId="urn:microsoft.com/office/officeart/2005/8/layout/vList2"/>
    <dgm:cxn modelId="{59A5A111-2827-446D-A0BA-C0D6F93C7D7B}" srcId="{FB662F11-EF12-47E8-9FF2-20E47D855694}" destId="{7F00C4F3-8751-4202-8D9B-DAE76A1E5370}" srcOrd="1" destOrd="0" parTransId="{F2637CD2-16D7-429D-A761-2A16306D44C9}" sibTransId="{A74B77BE-A0B3-4301-B7CF-BEE42B3686F6}"/>
    <dgm:cxn modelId="{D6402E12-CC41-4738-A8D7-9E2643D9658C}" type="presOf" srcId="{2C69914F-B9B8-4FB6-9518-0984C7A7665F}" destId="{F7A79EB5-5201-4D3C-88EC-B0A97853830B}" srcOrd="0" destOrd="0" presId="urn:microsoft.com/office/officeart/2005/8/layout/vList2"/>
    <dgm:cxn modelId="{14F7F216-B87E-4D01-A665-BAFECDEA6AD1}" srcId="{FB662F11-EF12-47E8-9FF2-20E47D855694}" destId="{2C69914F-B9B8-4FB6-9518-0984C7A7665F}" srcOrd="2" destOrd="0" parTransId="{DB2B1AC6-8256-4D51-A87D-59A826537DE1}" sibTransId="{2D4CC4A4-9271-4C33-9221-B7927C5623D8}"/>
    <dgm:cxn modelId="{9305041F-8908-48B3-BB82-C1EA98575726}" srcId="{FB662F11-EF12-47E8-9FF2-20E47D855694}" destId="{25F0677C-7BFE-474B-BDBB-0393C63764CA}" srcOrd="4" destOrd="0" parTransId="{1BA4EF23-1DA9-4980-BA22-8476DE14C7CB}" sibTransId="{FB7B87EF-A03A-4992-AD28-980E36E4AB0E}"/>
    <dgm:cxn modelId="{D04DEF56-8990-41CA-822A-1B7D4BF433EA}" srcId="{FB662F11-EF12-47E8-9FF2-20E47D855694}" destId="{10CDB33D-F98F-4976-B0AF-C2ED7ACAF206}" srcOrd="0" destOrd="0" parTransId="{6DE0F5EC-79BA-492E-9C4F-EF2F6D97071C}" sibTransId="{28D96F67-332A-4748-8A9F-C201A52C9C91}"/>
    <dgm:cxn modelId="{83D88A77-4583-4E6C-BD50-92F97220FC52}" type="presOf" srcId="{7F00C4F3-8751-4202-8D9B-DAE76A1E5370}" destId="{0D51F5D6-D8B1-44D7-A246-1C6890D662DE}" srcOrd="0" destOrd="0" presId="urn:microsoft.com/office/officeart/2005/8/layout/vList2"/>
    <dgm:cxn modelId="{AFB557AA-6D3B-42F8-9CB0-BFAB4CA6A947}" srcId="{FB662F11-EF12-47E8-9FF2-20E47D855694}" destId="{003BB67A-9509-409B-AE1A-80C725A44742}" srcOrd="3" destOrd="0" parTransId="{9E59F632-62DC-41A9-AA6F-8577721FEB17}" sibTransId="{AA8560CD-6303-4DA6-810C-178B47D4ED0A}"/>
    <dgm:cxn modelId="{9D55D2BA-941F-41D4-9B9E-6F437A452FA7}" type="presOf" srcId="{FB662F11-EF12-47E8-9FF2-20E47D855694}" destId="{B6F47124-4002-4695-ACB2-DFCA819D0380}" srcOrd="0" destOrd="0" presId="urn:microsoft.com/office/officeart/2005/8/layout/vList2"/>
    <dgm:cxn modelId="{A3D2E1D1-E3AB-4B8D-9AEE-CAB0048D6EAE}" type="presOf" srcId="{25F0677C-7BFE-474B-BDBB-0393C63764CA}" destId="{AE7B8493-0A75-416F-BA90-0DCC5E0515D2}" srcOrd="0" destOrd="0" presId="urn:microsoft.com/office/officeart/2005/8/layout/vList2"/>
    <dgm:cxn modelId="{EC1B49F6-20E2-4EC9-8310-185D34ACE9D0}" type="presOf" srcId="{10CDB33D-F98F-4976-B0AF-C2ED7ACAF206}" destId="{6AD8FF28-9E2B-47A0-BC58-E5F467A2CC0D}" srcOrd="0" destOrd="0" presId="urn:microsoft.com/office/officeart/2005/8/layout/vList2"/>
    <dgm:cxn modelId="{0145933F-D010-428E-88CF-1233344D2552}" type="presParOf" srcId="{B6F47124-4002-4695-ACB2-DFCA819D0380}" destId="{6AD8FF28-9E2B-47A0-BC58-E5F467A2CC0D}" srcOrd="0" destOrd="0" presId="urn:microsoft.com/office/officeart/2005/8/layout/vList2"/>
    <dgm:cxn modelId="{31EEEA02-49B5-4222-86DF-7A9768E5AAB9}" type="presParOf" srcId="{B6F47124-4002-4695-ACB2-DFCA819D0380}" destId="{671CB07C-4DF7-4C2A-BDA7-0A2FDCEAE647}" srcOrd="1" destOrd="0" presId="urn:microsoft.com/office/officeart/2005/8/layout/vList2"/>
    <dgm:cxn modelId="{2FDAC7B9-8925-4A52-B133-896AF8CA14BF}" type="presParOf" srcId="{B6F47124-4002-4695-ACB2-DFCA819D0380}" destId="{0D51F5D6-D8B1-44D7-A246-1C6890D662DE}" srcOrd="2" destOrd="0" presId="urn:microsoft.com/office/officeart/2005/8/layout/vList2"/>
    <dgm:cxn modelId="{1375D423-C3CD-4A11-B797-56E8C99B6BB1}" type="presParOf" srcId="{B6F47124-4002-4695-ACB2-DFCA819D0380}" destId="{3A52E289-58E2-4AB1-9E41-0ACEC66884E9}" srcOrd="3" destOrd="0" presId="urn:microsoft.com/office/officeart/2005/8/layout/vList2"/>
    <dgm:cxn modelId="{5226675A-EF3E-427D-93E0-5CD555CA6CBC}" type="presParOf" srcId="{B6F47124-4002-4695-ACB2-DFCA819D0380}" destId="{F7A79EB5-5201-4D3C-88EC-B0A97853830B}" srcOrd="4" destOrd="0" presId="urn:microsoft.com/office/officeart/2005/8/layout/vList2"/>
    <dgm:cxn modelId="{09F04FA7-6E0F-450A-AE46-208A50011F37}" type="presParOf" srcId="{B6F47124-4002-4695-ACB2-DFCA819D0380}" destId="{70641367-A3CA-40D5-A755-1589A37C5BD6}" srcOrd="5" destOrd="0" presId="urn:microsoft.com/office/officeart/2005/8/layout/vList2"/>
    <dgm:cxn modelId="{B3BA36F3-DA82-43F3-B8E9-8D996D17B9E4}" type="presParOf" srcId="{B6F47124-4002-4695-ACB2-DFCA819D0380}" destId="{EA590B39-CA30-4124-88AA-E9ED2B44C5D8}" srcOrd="6" destOrd="0" presId="urn:microsoft.com/office/officeart/2005/8/layout/vList2"/>
    <dgm:cxn modelId="{BD8688B9-542E-46F8-9552-DB95F5EC3CDE}" type="presParOf" srcId="{B6F47124-4002-4695-ACB2-DFCA819D0380}" destId="{9AA531FD-4FBE-46BB-BDFD-2BC670B5526E}" srcOrd="7" destOrd="0" presId="urn:microsoft.com/office/officeart/2005/8/layout/vList2"/>
    <dgm:cxn modelId="{7754219F-19BA-41A7-B44D-B50365927E01}" type="presParOf" srcId="{B6F47124-4002-4695-ACB2-DFCA819D0380}" destId="{AE7B8493-0A75-416F-BA90-0DCC5E0515D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1D892-37F0-4686-AC73-69DCFED5EFED}" type="doc">
      <dgm:prSet loTypeId="urn:microsoft.com/office/officeart/2016/7/layout/LinearBlock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4997E60A-FD58-423B-9065-F3199DA60E55}">
      <dgm:prSet/>
      <dgm:spPr/>
      <dgm:t>
        <a:bodyPr/>
        <a:lstStyle/>
        <a:p>
          <a:r>
            <a:rPr lang="en-US" dirty="0"/>
            <a:t>Objective 1: Develop a reasonable method where you can use the temperature reported in the EU website and derive a reasonable production estimate.</a:t>
          </a:r>
        </a:p>
      </dgm:t>
    </dgm:pt>
    <dgm:pt modelId="{34F64CC2-EB12-4388-BC55-7190F255EAE9}" type="parTrans" cxnId="{0FA62843-0383-4A05-A351-F4340DE5D559}">
      <dgm:prSet/>
      <dgm:spPr/>
      <dgm:t>
        <a:bodyPr/>
        <a:lstStyle/>
        <a:p>
          <a:endParaRPr lang="en-US"/>
        </a:p>
      </dgm:t>
    </dgm:pt>
    <dgm:pt modelId="{056230E7-DFD4-4301-AF91-C18110E38092}" type="sibTrans" cxnId="{0FA62843-0383-4A05-A351-F4340DE5D559}">
      <dgm:prSet phldrT="01" phldr="0"/>
      <dgm:spPr/>
      <dgm:t>
        <a:bodyPr/>
        <a:lstStyle/>
        <a:p>
          <a:r>
            <a:rPr lang="en-US" dirty="0"/>
            <a:t>01</a:t>
          </a:r>
        </a:p>
      </dgm:t>
    </dgm:pt>
    <dgm:pt modelId="{D3742DB6-0885-46B3-9F39-CCB09FC912FF}">
      <dgm:prSet/>
      <dgm:spPr/>
      <dgm:t>
        <a:bodyPr/>
        <a:lstStyle/>
        <a:p>
          <a:r>
            <a:rPr lang="en-US" dirty="0"/>
            <a:t>Objective 2: Demonstrate a Financial Model with Costs and Ability to Update Circular References</a:t>
          </a:r>
        </a:p>
      </dgm:t>
    </dgm:pt>
    <dgm:pt modelId="{23AE5F7A-63B2-4576-ABA9-D50172F8A17D}" type="parTrans" cxnId="{F2BFF496-73AD-4226-8375-65261DE06B15}">
      <dgm:prSet/>
      <dgm:spPr/>
      <dgm:t>
        <a:bodyPr/>
        <a:lstStyle/>
        <a:p>
          <a:endParaRPr lang="en-US"/>
        </a:p>
      </dgm:t>
    </dgm:pt>
    <dgm:pt modelId="{97CBFD52-0A68-4613-B173-C1F05BBEBC32}" type="sibTrans" cxnId="{F2BFF496-73AD-4226-8375-65261DE06B15}">
      <dgm:prSet phldrT="02" phldr="0"/>
      <dgm:spPr/>
      <dgm:t>
        <a:bodyPr/>
        <a:lstStyle/>
        <a:p>
          <a:r>
            <a:rPr lang="en-US" dirty="0"/>
            <a:t>02</a:t>
          </a:r>
        </a:p>
      </dgm:t>
    </dgm:pt>
    <dgm:pt modelId="{5566B596-54FA-4BFB-8D58-E7A1B8399937}">
      <dgm:prSet/>
      <dgm:spPr/>
      <dgm:t>
        <a:bodyPr/>
        <a:lstStyle/>
        <a:p>
          <a:r>
            <a:rPr lang="en-US" dirty="0"/>
            <a:t>Objective 3: Illustrate how to use Carrying Charge Analysis as a Proxy for Project Finance Model to Evaluate Tracking Cost and Benefit</a:t>
          </a:r>
        </a:p>
      </dgm:t>
    </dgm:pt>
    <dgm:pt modelId="{D77262AF-987F-4FE9-A93C-14231769AB52}" type="parTrans" cxnId="{9FB21EFF-A804-4431-B432-F05CEA7DC683}">
      <dgm:prSet/>
      <dgm:spPr/>
      <dgm:t>
        <a:bodyPr/>
        <a:lstStyle/>
        <a:p>
          <a:endParaRPr lang="en-US"/>
        </a:p>
      </dgm:t>
    </dgm:pt>
    <dgm:pt modelId="{1CF36816-9FBA-4A0B-9ED1-5A91C030C635}" type="sibTrans" cxnId="{9FB21EFF-A804-4431-B432-F05CEA7DC683}">
      <dgm:prSet phldrT="03" phldr="0"/>
      <dgm:spPr/>
      <dgm:t>
        <a:bodyPr/>
        <a:lstStyle/>
        <a:p>
          <a:r>
            <a:rPr lang="en-US" dirty="0"/>
            <a:t>03</a:t>
          </a:r>
        </a:p>
      </dgm:t>
    </dgm:pt>
    <dgm:pt modelId="{64A3F753-08FC-45E9-B54C-C5B1ECD5870E}" type="pres">
      <dgm:prSet presAssocID="{3721D892-37F0-4686-AC73-69DCFED5EFED}" presName="Name0" presStyleCnt="0">
        <dgm:presLayoutVars>
          <dgm:animLvl val="lvl"/>
          <dgm:resizeHandles val="exact"/>
        </dgm:presLayoutVars>
      </dgm:prSet>
      <dgm:spPr/>
    </dgm:pt>
    <dgm:pt modelId="{35278537-17B3-4E07-94E7-A4AE22E15A95}" type="pres">
      <dgm:prSet presAssocID="{4997E60A-FD58-423B-9065-F3199DA60E55}" presName="compositeNode" presStyleCnt="0">
        <dgm:presLayoutVars>
          <dgm:bulletEnabled val="1"/>
        </dgm:presLayoutVars>
      </dgm:prSet>
      <dgm:spPr/>
    </dgm:pt>
    <dgm:pt modelId="{4D7D384A-D61C-446A-A029-45ED503A843C}" type="pres">
      <dgm:prSet presAssocID="{4997E60A-FD58-423B-9065-F3199DA60E55}" presName="bgRect" presStyleLbl="alignNode1" presStyleIdx="0" presStyleCnt="3"/>
      <dgm:spPr/>
    </dgm:pt>
    <dgm:pt modelId="{8072416C-90E1-41B6-95CA-5E91F899613D}" type="pres">
      <dgm:prSet presAssocID="{056230E7-DFD4-4301-AF91-C18110E38092}" presName="sibTransNodeRect" presStyleLbl="alignNode1" presStyleIdx="0" presStyleCnt="3">
        <dgm:presLayoutVars>
          <dgm:chMax val="0"/>
          <dgm:bulletEnabled val="1"/>
        </dgm:presLayoutVars>
      </dgm:prSet>
      <dgm:spPr/>
    </dgm:pt>
    <dgm:pt modelId="{90AEB7BF-05E3-4B09-9BDA-8B27CA456499}" type="pres">
      <dgm:prSet presAssocID="{4997E60A-FD58-423B-9065-F3199DA60E55}" presName="nodeRect" presStyleLbl="alignNode1" presStyleIdx="0" presStyleCnt="3">
        <dgm:presLayoutVars>
          <dgm:bulletEnabled val="1"/>
        </dgm:presLayoutVars>
      </dgm:prSet>
      <dgm:spPr/>
    </dgm:pt>
    <dgm:pt modelId="{4D9724CB-4C56-403E-B66D-B78349B9D188}" type="pres">
      <dgm:prSet presAssocID="{056230E7-DFD4-4301-AF91-C18110E38092}" presName="sibTrans" presStyleCnt="0"/>
      <dgm:spPr/>
    </dgm:pt>
    <dgm:pt modelId="{83167F19-7EA0-4873-AB70-B232FE1D1F92}" type="pres">
      <dgm:prSet presAssocID="{D3742DB6-0885-46B3-9F39-CCB09FC912FF}" presName="compositeNode" presStyleCnt="0">
        <dgm:presLayoutVars>
          <dgm:bulletEnabled val="1"/>
        </dgm:presLayoutVars>
      </dgm:prSet>
      <dgm:spPr/>
    </dgm:pt>
    <dgm:pt modelId="{ED8ABC90-D2A2-465E-A036-B3CF340E882B}" type="pres">
      <dgm:prSet presAssocID="{D3742DB6-0885-46B3-9F39-CCB09FC912FF}" presName="bgRect" presStyleLbl="alignNode1" presStyleIdx="1" presStyleCnt="3"/>
      <dgm:spPr/>
    </dgm:pt>
    <dgm:pt modelId="{70B83F7B-CF21-4AAD-8033-4D9D050B6C25}" type="pres">
      <dgm:prSet presAssocID="{97CBFD52-0A68-4613-B173-C1F05BBEBC32}" presName="sibTransNodeRect" presStyleLbl="alignNode1" presStyleIdx="1" presStyleCnt="3">
        <dgm:presLayoutVars>
          <dgm:chMax val="0"/>
          <dgm:bulletEnabled val="1"/>
        </dgm:presLayoutVars>
      </dgm:prSet>
      <dgm:spPr/>
    </dgm:pt>
    <dgm:pt modelId="{F8939172-2062-4E1E-BB65-CBCD124B8444}" type="pres">
      <dgm:prSet presAssocID="{D3742DB6-0885-46B3-9F39-CCB09FC912FF}" presName="nodeRect" presStyleLbl="alignNode1" presStyleIdx="1" presStyleCnt="3">
        <dgm:presLayoutVars>
          <dgm:bulletEnabled val="1"/>
        </dgm:presLayoutVars>
      </dgm:prSet>
      <dgm:spPr/>
    </dgm:pt>
    <dgm:pt modelId="{40748A12-085F-40C1-882C-6571B7E757C6}" type="pres">
      <dgm:prSet presAssocID="{97CBFD52-0A68-4613-B173-C1F05BBEBC32}" presName="sibTrans" presStyleCnt="0"/>
      <dgm:spPr/>
    </dgm:pt>
    <dgm:pt modelId="{50ECD328-BF9B-4410-8409-15FA6C0D087D}" type="pres">
      <dgm:prSet presAssocID="{5566B596-54FA-4BFB-8D58-E7A1B8399937}" presName="compositeNode" presStyleCnt="0">
        <dgm:presLayoutVars>
          <dgm:bulletEnabled val="1"/>
        </dgm:presLayoutVars>
      </dgm:prSet>
      <dgm:spPr/>
    </dgm:pt>
    <dgm:pt modelId="{AE4ED849-4E93-4B0B-8C44-21CEFACF4028}" type="pres">
      <dgm:prSet presAssocID="{5566B596-54FA-4BFB-8D58-E7A1B8399937}" presName="bgRect" presStyleLbl="alignNode1" presStyleIdx="2" presStyleCnt="3"/>
      <dgm:spPr/>
    </dgm:pt>
    <dgm:pt modelId="{22680BA3-F865-4E61-A2D4-3EFF487AEB7B}" type="pres">
      <dgm:prSet presAssocID="{1CF36816-9FBA-4A0B-9ED1-5A91C030C635}" presName="sibTransNodeRect" presStyleLbl="alignNode1" presStyleIdx="2" presStyleCnt="3">
        <dgm:presLayoutVars>
          <dgm:chMax val="0"/>
          <dgm:bulletEnabled val="1"/>
        </dgm:presLayoutVars>
      </dgm:prSet>
      <dgm:spPr/>
    </dgm:pt>
    <dgm:pt modelId="{FFCE97EF-08D7-460B-92C3-8186ED065422}" type="pres">
      <dgm:prSet presAssocID="{5566B596-54FA-4BFB-8D58-E7A1B8399937}" presName="nodeRect" presStyleLbl="alignNode1" presStyleIdx="2" presStyleCnt="3">
        <dgm:presLayoutVars>
          <dgm:bulletEnabled val="1"/>
        </dgm:presLayoutVars>
      </dgm:prSet>
      <dgm:spPr/>
    </dgm:pt>
  </dgm:ptLst>
  <dgm:cxnLst>
    <dgm:cxn modelId="{2EE91604-B6E5-4D5E-84B2-789A404247E0}" type="presOf" srcId="{3721D892-37F0-4686-AC73-69DCFED5EFED}" destId="{64A3F753-08FC-45E9-B54C-C5B1ECD5870E}" srcOrd="0" destOrd="0" presId="urn:microsoft.com/office/officeart/2016/7/layout/LinearBlockProcessNumbered"/>
    <dgm:cxn modelId="{EA0D2B0B-A12D-4E28-A32C-367BEBC337C1}" type="presOf" srcId="{D3742DB6-0885-46B3-9F39-CCB09FC912FF}" destId="{F8939172-2062-4E1E-BB65-CBCD124B8444}" srcOrd="1" destOrd="0" presId="urn:microsoft.com/office/officeart/2016/7/layout/LinearBlockProcessNumbered"/>
    <dgm:cxn modelId="{1DB47313-E065-4F20-983F-4F56DD126A1C}" type="presOf" srcId="{056230E7-DFD4-4301-AF91-C18110E38092}" destId="{8072416C-90E1-41B6-95CA-5E91F899613D}" srcOrd="0" destOrd="0" presId="urn:microsoft.com/office/officeart/2016/7/layout/LinearBlockProcessNumbered"/>
    <dgm:cxn modelId="{9F7E5934-4918-4954-8E97-8211F3E72C8D}" type="presOf" srcId="{4997E60A-FD58-423B-9065-F3199DA60E55}" destId="{4D7D384A-D61C-446A-A029-45ED503A843C}" srcOrd="0" destOrd="0" presId="urn:microsoft.com/office/officeart/2016/7/layout/LinearBlockProcessNumbered"/>
    <dgm:cxn modelId="{0FA62843-0383-4A05-A351-F4340DE5D559}" srcId="{3721D892-37F0-4686-AC73-69DCFED5EFED}" destId="{4997E60A-FD58-423B-9065-F3199DA60E55}" srcOrd="0" destOrd="0" parTransId="{34F64CC2-EB12-4388-BC55-7190F255EAE9}" sibTransId="{056230E7-DFD4-4301-AF91-C18110E38092}"/>
    <dgm:cxn modelId="{00B1D244-2D7D-4D5F-AC75-21B0FCDE1D14}" type="presOf" srcId="{5566B596-54FA-4BFB-8D58-E7A1B8399937}" destId="{AE4ED849-4E93-4B0B-8C44-21CEFACF4028}" srcOrd="0" destOrd="0" presId="urn:microsoft.com/office/officeart/2016/7/layout/LinearBlockProcessNumbered"/>
    <dgm:cxn modelId="{AA319282-58FF-442D-ADE0-2F91DA1EE884}" type="presOf" srcId="{D3742DB6-0885-46B3-9F39-CCB09FC912FF}" destId="{ED8ABC90-D2A2-465E-A036-B3CF340E882B}" srcOrd="0" destOrd="0" presId="urn:microsoft.com/office/officeart/2016/7/layout/LinearBlockProcessNumbered"/>
    <dgm:cxn modelId="{F7240995-86F6-4712-AB1B-4AFA10D50763}" type="presOf" srcId="{4997E60A-FD58-423B-9065-F3199DA60E55}" destId="{90AEB7BF-05E3-4B09-9BDA-8B27CA456499}" srcOrd="1" destOrd="0" presId="urn:microsoft.com/office/officeart/2016/7/layout/LinearBlockProcessNumbered"/>
    <dgm:cxn modelId="{F2BFF496-73AD-4226-8375-65261DE06B15}" srcId="{3721D892-37F0-4686-AC73-69DCFED5EFED}" destId="{D3742DB6-0885-46B3-9F39-CCB09FC912FF}" srcOrd="1" destOrd="0" parTransId="{23AE5F7A-63B2-4576-ABA9-D50172F8A17D}" sibTransId="{97CBFD52-0A68-4613-B173-C1F05BBEBC32}"/>
    <dgm:cxn modelId="{BA829D9F-552A-4F76-B76D-92C60B5B0D55}" type="presOf" srcId="{1CF36816-9FBA-4A0B-9ED1-5A91C030C635}" destId="{22680BA3-F865-4E61-A2D4-3EFF487AEB7B}" srcOrd="0" destOrd="0" presId="urn:microsoft.com/office/officeart/2016/7/layout/LinearBlockProcessNumbered"/>
    <dgm:cxn modelId="{FE9DCAAA-28F4-4E79-ADFA-1FC4AD7D44B2}" type="presOf" srcId="{97CBFD52-0A68-4613-B173-C1F05BBEBC32}" destId="{70B83F7B-CF21-4AAD-8033-4D9D050B6C25}" srcOrd="0" destOrd="0" presId="urn:microsoft.com/office/officeart/2016/7/layout/LinearBlockProcessNumbered"/>
    <dgm:cxn modelId="{1FCE9CC4-991B-443A-B555-593B9A2DCDF8}" type="presOf" srcId="{5566B596-54FA-4BFB-8D58-E7A1B8399937}" destId="{FFCE97EF-08D7-460B-92C3-8186ED065422}" srcOrd="1" destOrd="0" presId="urn:microsoft.com/office/officeart/2016/7/layout/LinearBlockProcessNumbered"/>
    <dgm:cxn modelId="{9FB21EFF-A804-4431-B432-F05CEA7DC683}" srcId="{3721D892-37F0-4686-AC73-69DCFED5EFED}" destId="{5566B596-54FA-4BFB-8D58-E7A1B8399937}" srcOrd="2" destOrd="0" parTransId="{D77262AF-987F-4FE9-A93C-14231769AB52}" sibTransId="{1CF36816-9FBA-4A0B-9ED1-5A91C030C635}"/>
    <dgm:cxn modelId="{ACAAB84B-7279-4A72-BACF-0925DC20D2C9}" type="presParOf" srcId="{64A3F753-08FC-45E9-B54C-C5B1ECD5870E}" destId="{35278537-17B3-4E07-94E7-A4AE22E15A95}" srcOrd="0" destOrd="0" presId="urn:microsoft.com/office/officeart/2016/7/layout/LinearBlockProcessNumbered"/>
    <dgm:cxn modelId="{AC3DDE19-86AA-48F5-8480-A41156633ECE}" type="presParOf" srcId="{35278537-17B3-4E07-94E7-A4AE22E15A95}" destId="{4D7D384A-D61C-446A-A029-45ED503A843C}" srcOrd="0" destOrd="0" presId="urn:microsoft.com/office/officeart/2016/7/layout/LinearBlockProcessNumbered"/>
    <dgm:cxn modelId="{87559A7D-5F36-4D39-86A9-A7A6BB7B5599}" type="presParOf" srcId="{35278537-17B3-4E07-94E7-A4AE22E15A95}" destId="{8072416C-90E1-41B6-95CA-5E91F899613D}" srcOrd="1" destOrd="0" presId="urn:microsoft.com/office/officeart/2016/7/layout/LinearBlockProcessNumbered"/>
    <dgm:cxn modelId="{B287FAA6-26DA-4B67-A2BB-ED117F4DF88F}" type="presParOf" srcId="{35278537-17B3-4E07-94E7-A4AE22E15A95}" destId="{90AEB7BF-05E3-4B09-9BDA-8B27CA456499}" srcOrd="2" destOrd="0" presId="urn:microsoft.com/office/officeart/2016/7/layout/LinearBlockProcessNumbered"/>
    <dgm:cxn modelId="{837ABED7-7445-4F1B-B324-6BA287AB8A96}" type="presParOf" srcId="{64A3F753-08FC-45E9-B54C-C5B1ECD5870E}" destId="{4D9724CB-4C56-403E-B66D-B78349B9D188}" srcOrd="1" destOrd="0" presId="urn:microsoft.com/office/officeart/2016/7/layout/LinearBlockProcessNumbered"/>
    <dgm:cxn modelId="{CCF10106-361E-4A09-B0FA-353E9913F9A7}" type="presParOf" srcId="{64A3F753-08FC-45E9-B54C-C5B1ECD5870E}" destId="{83167F19-7EA0-4873-AB70-B232FE1D1F92}" srcOrd="2" destOrd="0" presId="urn:microsoft.com/office/officeart/2016/7/layout/LinearBlockProcessNumbered"/>
    <dgm:cxn modelId="{A6528A69-59B9-4243-A25B-A130B4F97684}" type="presParOf" srcId="{83167F19-7EA0-4873-AB70-B232FE1D1F92}" destId="{ED8ABC90-D2A2-465E-A036-B3CF340E882B}" srcOrd="0" destOrd="0" presId="urn:microsoft.com/office/officeart/2016/7/layout/LinearBlockProcessNumbered"/>
    <dgm:cxn modelId="{9EB23496-489A-4EA5-85F6-8DB258360B82}" type="presParOf" srcId="{83167F19-7EA0-4873-AB70-B232FE1D1F92}" destId="{70B83F7B-CF21-4AAD-8033-4D9D050B6C25}" srcOrd="1" destOrd="0" presId="urn:microsoft.com/office/officeart/2016/7/layout/LinearBlockProcessNumbered"/>
    <dgm:cxn modelId="{D8180C37-CD76-4DAF-AE47-D131A8524BB2}" type="presParOf" srcId="{83167F19-7EA0-4873-AB70-B232FE1D1F92}" destId="{F8939172-2062-4E1E-BB65-CBCD124B8444}" srcOrd="2" destOrd="0" presId="urn:microsoft.com/office/officeart/2016/7/layout/LinearBlockProcessNumbered"/>
    <dgm:cxn modelId="{421455EF-0223-40F2-864E-63528749236B}" type="presParOf" srcId="{64A3F753-08FC-45E9-B54C-C5B1ECD5870E}" destId="{40748A12-085F-40C1-882C-6571B7E757C6}" srcOrd="3" destOrd="0" presId="urn:microsoft.com/office/officeart/2016/7/layout/LinearBlockProcessNumbered"/>
    <dgm:cxn modelId="{9F7BD521-A922-40CC-A27B-20EA6A7F3902}" type="presParOf" srcId="{64A3F753-08FC-45E9-B54C-C5B1ECD5870E}" destId="{50ECD328-BF9B-4410-8409-15FA6C0D087D}" srcOrd="4" destOrd="0" presId="urn:microsoft.com/office/officeart/2016/7/layout/LinearBlockProcessNumbered"/>
    <dgm:cxn modelId="{AC3F81DE-A9AD-41C3-8502-D8786C5D06AD}" type="presParOf" srcId="{50ECD328-BF9B-4410-8409-15FA6C0D087D}" destId="{AE4ED849-4E93-4B0B-8C44-21CEFACF4028}" srcOrd="0" destOrd="0" presId="urn:microsoft.com/office/officeart/2016/7/layout/LinearBlockProcessNumbered"/>
    <dgm:cxn modelId="{FFC39D17-3804-4F1B-8657-ED2BF21F2577}" type="presParOf" srcId="{50ECD328-BF9B-4410-8409-15FA6C0D087D}" destId="{22680BA3-F865-4E61-A2D4-3EFF487AEB7B}" srcOrd="1" destOrd="0" presId="urn:microsoft.com/office/officeart/2016/7/layout/LinearBlockProcessNumbered"/>
    <dgm:cxn modelId="{7D52781B-AC23-4912-AFDA-DB24B733CC92}" type="presParOf" srcId="{50ECD328-BF9B-4410-8409-15FA6C0D087D}" destId="{FFCE97EF-08D7-460B-92C3-8186ED06542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D812D-4A2D-46D3-8EF1-79BCEF3555DF}" type="doc">
      <dgm:prSet loTypeId="urn:microsoft.com/office/officeart/2005/8/layout/default" loCatId="Inbox" qsTypeId="urn:microsoft.com/office/officeart/2005/8/quickstyle/simple1" qsCatId="simple" csTypeId="urn:microsoft.com/office/officeart/2005/8/colors/colorful2" csCatId="colorful"/>
      <dgm:spPr/>
      <dgm:t>
        <a:bodyPr/>
        <a:lstStyle/>
        <a:p>
          <a:endParaRPr lang="en-US"/>
        </a:p>
      </dgm:t>
    </dgm:pt>
    <dgm:pt modelId="{CC93863E-3E36-4803-98C3-F382E86A657B}">
      <dgm:prSet/>
      <dgm:spPr/>
      <dgm:t>
        <a:bodyPr/>
        <a:lstStyle/>
        <a:p>
          <a:r>
            <a:rPr lang="en-US" dirty="0"/>
            <a:t>Read PVINSIGHT</a:t>
          </a:r>
        </a:p>
      </dgm:t>
    </dgm:pt>
    <dgm:pt modelId="{E20B40F9-550D-4C1D-81CE-A78225031F18}" type="parTrans" cxnId="{FF489BCB-22BB-460B-9EB1-4E88F94E8563}">
      <dgm:prSet/>
      <dgm:spPr/>
      <dgm:t>
        <a:bodyPr/>
        <a:lstStyle/>
        <a:p>
          <a:endParaRPr lang="en-US"/>
        </a:p>
      </dgm:t>
    </dgm:pt>
    <dgm:pt modelId="{21FA51B8-0BF1-41EB-9297-DC60F7B599F9}" type="sibTrans" cxnId="{FF489BCB-22BB-460B-9EB1-4E88F94E8563}">
      <dgm:prSet/>
      <dgm:spPr/>
      <dgm:t>
        <a:bodyPr/>
        <a:lstStyle/>
        <a:p>
          <a:endParaRPr lang="en-US"/>
        </a:p>
      </dgm:t>
    </dgm:pt>
    <dgm:pt modelId="{805BEA58-F395-41E5-8622-198E29EFC821}">
      <dgm:prSet/>
      <dgm:spPr/>
      <dgm:t>
        <a:bodyPr/>
        <a:lstStyle/>
        <a:p>
          <a:r>
            <a:rPr lang="en-US" dirty="0"/>
            <a:t>Read PDF to Excel for EU Website</a:t>
          </a:r>
        </a:p>
      </dgm:t>
    </dgm:pt>
    <dgm:pt modelId="{F970BF16-E71A-461E-92B4-02936A135507}" type="parTrans" cxnId="{FC83A0FC-2E64-4C8D-B67B-6EF028231F64}">
      <dgm:prSet/>
      <dgm:spPr/>
      <dgm:t>
        <a:bodyPr/>
        <a:lstStyle/>
        <a:p>
          <a:endParaRPr lang="en-US"/>
        </a:p>
      </dgm:t>
    </dgm:pt>
    <dgm:pt modelId="{5F139EF7-CDD0-40A4-A583-BDF173CDE2E7}" type="sibTrans" cxnId="{FC83A0FC-2E64-4C8D-B67B-6EF028231F64}">
      <dgm:prSet/>
      <dgm:spPr/>
      <dgm:t>
        <a:bodyPr/>
        <a:lstStyle/>
        <a:p>
          <a:endParaRPr lang="en-US"/>
        </a:p>
      </dgm:t>
    </dgm:pt>
    <dgm:pt modelId="{34750FA4-66D5-4768-8CB2-662B046B3ED6}">
      <dgm:prSet/>
      <dgm:spPr/>
      <dgm:t>
        <a:bodyPr/>
        <a:lstStyle/>
        <a:p>
          <a:r>
            <a:rPr lang="en-US" dirty="0"/>
            <a:t>MSE and Excel Tools for Evaluating P90, P95 etc.</a:t>
          </a:r>
        </a:p>
      </dgm:t>
    </dgm:pt>
    <dgm:pt modelId="{93C8B8FA-E25D-4C6F-B487-8FBD9C7C2DE4}" type="parTrans" cxnId="{FCA0369A-EB40-475C-92F9-10603023B64E}">
      <dgm:prSet/>
      <dgm:spPr/>
      <dgm:t>
        <a:bodyPr/>
        <a:lstStyle/>
        <a:p>
          <a:endParaRPr lang="en-US"/>
        </a:p>
      </dgm:t>
    </dgm:pt>
    <dgm:pt modelId="{D8046D40-2F22-46E6-9ED6-075B343B519D}" type="sibTrans" cxnId="{FCA0369A-EB40-475C-92F9-10603023B64E}">
      <dgm:prSet/>
      <dgm:spPr/>
      <dgm:t>
        <a:bodyPr/>
        <a:lstStyle/>
        <a:p>
          <a:endParaRPr lang="en-US"/>
        </a:p>
      </dgm:t>
    </dgm:pt>
    <dgm:pt modelId="{8AED51E6-09A8-4A7E-9CF1-A81FCE49B2CF}">
      <dgm:prSet/>
      <dgm:spPr/>
      <dgm:t>
        <a:bodyPr/>
        <a:lstStyle/>
        <a:p>
          <a:r>
            <a:rPr lang="en-US" dirty="0"/>
            <a:t>Database of Actual Solar Production</a:t>
          </a:r>
        </a:p>
      </dgm:t>
    </dgm:pt>
    <dgm:pt modelId="{68419692-7D3F-4324-9B58-62B8B0056972}" type="parTrans" cxnId="{6A24CA4C-ECB6-4992-B60D-9322E662E122}">
      <dgm:prSet/>
      <dgm:spPr/>
      <dgm:t>
        <a:bodyPr/>
        <a:lstStyle/>
        <a:p>
          <a:endParaRPr lang="en-US"/>
        </a:p>
      </dgm:t>
    </dgm:pt>
    <dgm:pt modelId="{A094E36C-554D-4DC7-89F2-014DCB616801}" type="sibTrans" cxnId="{6A24CA4C-ECB6-4992-B60D-9322E662E122}">
      <dgm:prSet/>
      <dgm:spPr/>
      <dgm:t>
        <a:bodyPr/>
        <a:lstStyle/>
        <a:p>
          <a:endParaRPr lang="en-US"/>
        </a:p>
      </dgm:t>
    </dgm:pt>
    <dgm:pt modelId="{769F4DE3-D8C1-4F6E-8FCE-2C26BCBA4424}">
      <dgm:prSet/>
      <dgm:spPr/>
      <dgm:t>
        <a:bodyPr/>
        <a:lstStyle/>
        <a:p>
          <a:r>
            <a:rPr lang="en-US" dirty="0"/>
            <a:t>Solver Analysis for Performance Ratio and Waterfall Charts</a:t>
          </a:r>
        </a:p>
      </dgm:t>
    </dgm:pt>
    <dgm:pt modelId="{C1CCAAA6-4A9B-4914-B0AB-6E304CF5C414}" type="parTrans" cxnId="{E348EABB-0736-4620-94B8-2D7C989168B4}">
      <dgm:prSet/>
      <dgm:spPr/>
      <dgm:t>
        <a:bodyPr/>
        <a:lstStyle/>
        <a:p>
          <a:endParaRPr lang="en-US"/>
        </a:p>
      </dgm:t>
    </dgm:pt>
    <dgm:pt modelId="{EC413082-F7BF-47E6-A0C8-69695559A673}" type="sibTrans" cxnId="{E348EABB-0736-4620-94B8-2D7C989168B4}">
      <dgm:prSet/>
      <dgm:spPr/>
      <dgm:t>
        <a:bodyPr/>
        <a:lstStyle/>
        <a:p>
          <a:endParaRPr lang="en-US"/>
        </a:p>
      </dgm:t>
    </dgm:pt>
    <dgm:pt modelId="{AC3C1C31-6ED0-4FF2-971D-D2ECDF923668}">
      <dgm:prSet/>
      <dgm:spPr/>
      <dgm:t>
        <a:bodyPr/>
        <a:lstStyle/>
        <a:p>
          <a:r>
            <a:rPr lang="en-US" dirty="0"/>
            <a:t>Solar Project Finance Models with Circular Reference Resolution and Re-financing</a:t>
          </a:r>
        </a:p>
      </dgm:t>
    </dgm:pt>
    <dgm:pt modelId="{DAF8FA2E-DE1B-467A-B344-80A88593AD10}" type="parTrans" cxnId="{1C8FF95B-7A6C-4FCF-B82A-FB86D70527BD}">
      <dgm:prSet/>
      <dgm:spPr/>
      <dgm:t>
        <a:bodyPr/>
        <a:lstStyle/>
        <a:p>
          <a:endParaRPr lang="en-US"/>
        </a:p>
      </dgm:t>
    </dgm:pt>
    <dgm:pt modelId="{EB63DA38-75B8-4149-A70A-F7219DEE3224}" type="sibTrans" cxnId="{1C8FF95B-7A6C-4FCF-B82A-FB86D70527BD}">
      <dgm:prSet/>
      <dgm:spPr/>
      <dgm:t>
        <a:bodyPr/>
        <a:lstStyle/>
        <a:p>
          <a:endParaRPr lang="en-US"/>
        </a:p>
      </dgm:t>
    </dgm:pt>
    <dgm:pt modelId="{39BF5B4D-0E72-4DB8-86FE-9F443788D90E}">
      <dgm:prSet/>
      <dgm:spPr/>
      <dgm:t>
        <a:bodyPr/>
        <a:lstStyle/>
        <a:p>
          <a:r>
            <a:rPr lang="en-US" dirty="0"/>
            <a:t>Cost of Debt and Equity Capital and Implied Inflation from Databases</a:t>
          </a:r>
        </a:p>
      </dgm:t>
    </dgm:pt>
    <dgm:pt modelId="{A1F6D81C-3F01-46F8-BE3A-62612483398A}" type="parTrans" cxnId="{9E59650C-C116-44CF-8799-D024288A0876}">
      <dgm:prSet/>
      <dgm:spPr/>
      <dgm:t>
        <a:bodyPr/>
        <a:lstStyle/>
        <a:p>
          <a:endParaRPr lang="en-US"/>
        </a:p>
      </dgm:t>
    </dgm:pt>
    <dgm:pt modelId="{45416DC6-82B0-4854-B66F-D234CCEA097C}" type="sibTrans" cxnId="{9E59650C-C116-44CF-8799-D024288A0876}">
      <dgm:prSet/>
      <dgm:spPr/>
      <dgm:t>
        <a:bodyPr/>
        <a:lstStyle/>
        <a:p>
          <a:endParaRPr lang="en-US"/>
        </a:p>
      </dgm:t>
    </dgm:pt>
    <dgm:pt modelId="{8BF2896E-D1C2-47B4-BCD2-EEC3813ABC98}">
      <dgm:prSet/>
      <dgm:spPr/>
      <dgm:t>
        <a:bodyPr/>
        <a:lstStyle/>
        <a:p>
          <a:r>
            <a:rPr lang="en-US" dirty="0"/>
            <a:t>Carrying Charge Analysis</a:t>
          </a:r>
        </a:p>
      </dgm:t>
    </dgm:pt>
    <dgm:pt modelId="{DBECAD1B-8028-4F67-9262-A8FEE231FA81}" type="parTrans" cxnId="{57810FC3-00D5-4087-99C6-3C4AF7AB06A4}">
      <dgm:prSet/>
      <dgm:spPr/>
      <dgm:t>
        <a:bodyPr/>
        <a:lstStyle/>
        <a:p>
          <a:endParaRPr lang="en-US"/>
        </a:p>
      </dgm:t>
    </dgm:pt>
    <dgm:pt modelId="{3E792E83-7D4D-4E0B-A3AB-A3CF1F0C5A68}" type="sibTrans" cxnId="{57810FC3-00D5-4087-99C6-3C4AF7AB06A4}">
      <dgm:prSet/>
      <dgm:spPr/>
      <dgm:t>
        <a:bodyPr/>
        <a:lstStyle/>
        <a:p>
          <a:endParaRPr lang="en-US"/>
        </a:p>
      </dgm:t>
    </dgm:pt>
    <dgm:pt modelId="{0D8C1CEE-B11E-4B67-ACFD-B3DAE55B8B45}">
      <dgm:prSet/>
      <dgm:spPr/>
      <dgm:t>
        <a:bodyPr/>
        <a:lstStyle/>
        <a:p>
          <a:r>
            <a:rPr lang="en-US" dirty="0"/>
            <a:t>LCOE Spreadsheet and Analysis</a:t>
          </a:r>
        </a:p>
      </dgm:t>
    </dgm:pt>
    <dgm:pt modelId="{B53C612E-094C-4C90-9088-87C51DA221EB}" type="parTrans" cxnId="{238A9100-B404-47A4-A239-98E499354B9C}">
      <dgm:prSet/>
      <dgm:spPr/>
      <dgm:t>
        <a:bodyPr/>
        <a:lstStyle/>
        <a:p>
          <a:endParaRPr lang="en-US"/>
        </a:p>
      </dgm:t>
    </dgm:pt>
    <dgm:pt modelId="{B7041410-CD4F-4429-A184-955015FB78AB}" type="sibTrans" cxnId="{238A9100-B404-47A4-A239-98E499354B9C}">
      <dgm:prSet/>
      <dgm:spPr/>
      <dgm:t>
        <a:bodyPr/>
        <a:lstStyle/>
        <a:p>
          <a:endParaRPr lang="en-US"/>
        </a:p>
      </dgm:t>
    </dgm:pt>
    <dgm:pt modelId="{24B49F04-792A-43EF-8477-BC54F78FCF32}" type="pres">
      <dgm:prSet presAssocID="{D46D812D-4A2D-46D3-8EF1-79BCEF3555DF}" presName="diagram" presStyleCnt="0">
        <dgm:presLayoutVars>
          <dgm:dir/>
          <dgm:resizeHandles val="exact"/>
        </dgm:presLayoutVars>
      </dgm:prSet>
      <dgm:spPr/>
    </dgm:pt>
    <dgm:pt modelId="{297E91D6-E5E0-44D4-A2DB-29B7D88C5836}" type="pres">
      <dgm:prSet presAssocID="{CC93863E-3E36-4803-98C3-F382E86A657B}" presName="node" presStyleLbl="node1" presStyleIdx="0" presStyleCnt="9">
        <dgm:presLayoutVars>
          <dgm:bulletEnabled val="1"/>
        </dgm:presLayoutVars>
      </dgm:prSet>
      <dgm:spPr/>
    </dgm:pt>
    <dgm:pt modelId="{D6A7F436-7268-4182-BF07-E65E05E45A7F}" type="pres">
      <dgm:prSet presAssocID="{21FA51B8-0BF1-41EB-9297-DC60F7B599F9}" presName="sibTrans" presStyleCnt="0"/>
      <dgm:spPr/>
    </dgm:pt>
    <dgm:pt modelId="{EB160B94-517F-40A4-9D1F-A399B3435A44}" type="pres">
      <dgm:prSet presAssocID="{805BEA58-F395-41E5-8622-198E29EFC821}" presName="node" presStyleLbl="node1" presStyleIdx="1" presStyleCnt="9">
        <dgm:presLayoutVars>
          <dgm:bulletEnabled val="1"/>
        </dgm:presLayoutVars>
      </dgm:prSet>
      <dgm:spPr/>
    </dgm:pt>
    <dgm:pt modelId="{60FD6FC6-CC8D-4E20-8C88-BECECB76F72B}" type="pres">
      <dgm:prSet presAssocID="{5F139EF7-CDD0-40A4-A583-BDF173CDE2E7}" presName="sibTrans" presStyleCnt="0"/>
      <dgm:spPr/>
    </dgm:pt>
    <dgm:pt modelId="{8C9E4D17-86F8-4117-AB5C-698B1F1E4CEA}" type="pres">
      <dgm:prSet presAssocID="{34750FA4-66D5-4768-8CB2-662B046B3ED6}" presName="node" presStyleLbl="node1" presStyleIdx="2" presStyleCnt="9">
        <dgm:presLayoutVars>
          <dgm:bulletEnabled val="1"/>
        </dgm:presLayoutVars>
      </dgm:prSet>
      <dgm:spPr/>
    </dgm:pt>
    <dgm:pt modelId="{C1704EC4-4C9B-4402-8C46-E7DD085BB840}" type="pres">
      <dgm:prSet presAssocID="{D8046D40-2F22-46E6-9ED6-075B343B519D}" presName="sibTrans" presStyleCnt="0"/>
      <dgm:spPr/>
    </dgm:pt>
    <dgm:pt modelId="{7F4E6DB3-0C00-4516-A52D-B4B4C403C859}" type="pres">
      <dgm:prSet presAssocID="{8AED51E6-09A8-4A7E-9CF1-A81FCE49B2CF}" presName="node" presStyleLbl="node1" presStyleIdx="3" presStyleCnt="9">
        <dgm:presLayoutVars>
          <dgm:bulletEnabled val="1"/>
        </dgm:presLayoutVars>
      </dgm:prSet>
      <dgm:spPr/>
    </dgm:pt>
    <dgm:pt modelId="{1A30AA92-9483-4099-844B-7E0CC998589D}" type="pres">
      <dgm:prSet presAssocID="{A094E36C-554D-4DC7-89F2-014DCB616801}" presName="sibTrans" presStyleCnt="0"/>
      <dgm:spPr/>
    </dgm:pt>
    <dgm:pt modelId="{86217EA8-9A95-4D57-9BCB-3855497BCE22}" type="pres">
      <dgm:prSet presAssocID="{769F4DE3-D8C1-4F6E-8FCE-2C26BCBA4424}" presName="node" presStyleLbl="node1" presStyleIdx="4" presStyleCnt="9">
        <dgm:presLayoutVars>
          <dgm:bulletEnabled val="1"/>
        </dgm:presLayoutVars>
      </dgm:prSet>
      <dgm:spPr/>
    </dgm:pt>
    <dgm:pt modelId="{897FB178-A2B9-48B5-940B-5D309FD89D8C}" type="pres">
      <dgm:prSet presAssocID="{EC413082-F7BF-47E6-A0C8-69695559A673}" presName="sibTrans" presStyleCnt="0"/>
      <dgm:spPr/>
    </dgm:pt>
    <dgm:pt modelId="{A9EF734E-3FE6-408B-B8F8-997350C6502B}" type="pres">
      <dgm:prSet presAssocID="{AC3C1C31-6ED0-4FF2-971D-D2ECDF923668}" presName="node" presStyleLbl="node1" presStyleIdx="5" presStyleCnt="9">
        <dgm:presLayoutVars>
          <dgm:bulletEnabled val="1"/>
        </dgm:presLayoutVars>
      </dgm:prSet>
      <dgm:spPr/>
    </dgm:pt>
    <dgm:pt modelId="{B29BB1F0-B713-4EBB-9044-1B8C7226DF06}" type="pres">
      <dgm:prSet presAssocID="{EB63DA38-75B8-4149-A70A-F7219DEE3224}" presName="sibTrans" presStyleCnt="0"/>
      <dgm:spPr/>
    </dgm:pt>
    <dgm:pt modelId="{BB81BD79-C749-4D43-A0A2-87C0201D53EE}" type="pres">
      <dgm:prSet presAssocID="{39BF5B4D-0E72-4DB8-86FE-9F443788D90E}" presName="node" presStyleLbl="node1" presStyleIdx="6" presStyleCnt="9">
        <dgm:presLayoutVars>
          <dgm:bulletEnabled val="1"/>
        </dgm:presLayoutVars>
      </dgm:prSet>
      <dgm:spPr/>
    </dgm:pt>
    <dgm:pt modelId="{25C5D88C-90B7-4B9C-A1F3-CE8D38DCF371}" type="pres">
      <dgm:prSet presAssocID="{45416DC6-82B0-4854-B66F-D234CCEA097C}" presName="sibTrans" presStyleCnt="0"/>
      <dgm:spPr/>
    </dgm:pt>
    <dgm:pt modelId="{ADB297C9-197B-42AD-A0EF-2F9756C87A17}" type="pres">
      <dgm:prSet presAssocID="{8BF2896E-D1C2-47B4-BCD2-EEC3813ABC98}" presName="node" presStyleLbl="node1" presStyleIdx="7" presStyleCnt="9">
        <dgm:presLayoutVars>
          <dgm:bulletEnabled val="1"/>
        </dgm:presLayoutVars>
      </dgm:prSet>
      <dgm:spPr/>
    </dgm:pt>
    <dgm:pt modelId="{7CA0F6D4-AF9E-49EF-9F15-CF8435502549}" type="pres">
      <dgm:prSet presAssocID="{3E792E83-7D4D-4E0B-A3AB-A3CF1F0C5A68}" presName="sibTrans" presStyleCnt="0"/>
      <dgm:spPr/>
    </dgm:pt>
    <dgm:pt modelId="{03D5516D-DA2D-466C-B55B-2A7473CF1044}" type="pres">
      <dgm:prSet presAssocID="{0D8C1CEE-B11E-4B67-ACFD-B3DAE55B8B45}" presName="node" presStyleLbl="node1" presStyleIdx="8" presStyleCnt="9">
        <dgm:presLayoutVars>
          <dgm:bulletEnabled val="1"/>
        </dgm:presLayoutVars>
      </dgm:prSet>
      <dgm:spPr/>
    </dgm:pt>
  </dgm:ptLst>
  <dgm:cxnLst>
    <dgm:cxn modelId="{238A9100-B404-47A4-A239-98E499354B9C}" srcId="{D46D812D-4A2D-46D3-8EF1-79BCEF3555DF}" destId="{0D8C1CEE-B11E-4B67-ACFD-B3DAE55B8B45}" srcOrd="8" destOrd="0" parTransId="{B53C612E-094C-4C90-9088-87C51DA221EB}" sibTransId="{B7041410-CD4F-4429-A184-955015FB78AB}"/>
    <dgm:cxn modelId="{CCC34806-86DA-4A4F-A07B-39C2714C6895}" type="presOf" srcId="{39BF5B4D-0E72-4DB8-86FE-9F443788D90E}" destId="{BB81BD79-C749-4D43-A0A2-87C0201D53EE}" srcOrd="0" destOrd="0" presId="urn:microsoft.com/office/officeart/2005/8/layout/default"/>
    <dgm:cxn modelId="{9E59650C-C116-44CF-8799-D024288A0876}" srcId="{D46D812D-4A2D-46D3-8EF1-79BCEF3555DF}" destId="{39BF5B4D-0E72-4DB8-86FE-9F443788D90E}" srcOrd="6" destOrd="0" parTransId="{A1F6D81C-3F01-46F8-BE3A-62612483398A}" sibTransId="{45416DC6-82B0-4854-B66F-D234CCEA097C}"/>
    <dgm:cxn modelId="{1AA9BA0F-9BC4-4656-9BCE-6958E893371A}" type="presOf" srcId="{34750FA4-66D5-4768-8CB2-662B046B3ED6}" destId="{8C9E4D17-86F8-4117-AB5C-698B1F1E4CEA}" srcOrd="0" destOrd="0" presId="urn:microsoft.com/office/officeart/2005/8/layout/default"/>
    <dgm:cxn modelId="{3A87C818-5A6C-44EB-AAA8-97C4F26B18F5}" type="presOf" srcId="{805BEA58-F395-41E5-8622-198E29EFC821}" destId="{EB160B94-517F-40A4-9D1F-A399B3435A44}" srcOrd="0" destOrd="0" presId="urn:microsoft.com/office/officeart/2005/8/layout/default"/>
    <dgm:cxn modelId="{31242D30-D005-405F-A0B9-E7B514EB2869}" type="presOf" srcId="{8BF2896E-D1C2-47B4-BCD2-EEC3813ABC98}" destId="{ADB297C9-197B-42AD-A0EF-2F9756C87A17}" srcOrd="0" destOrd="0" presId="urn:microsoft.com/office/officeart/2005/8/layout/default"/>
    <dgm:cxn modelId="{BA7F4533-5825-494E-A03A-291ADB2A5645}" type="presOf" srcId="{0D8C1CEE-B11E-4B67-ACFD-B3DAE55B8B45}" destId="{03D5516D-DA2D-466C-B55B-2A7473CF1044}" srcOrd="0" destOrd="0" presId="urn:microsoft.com/office/officeart/2005/8/layout/default"/>
    <dgm:cxn modelId="{1C8FF95B-7A6C-4FCF-B82A-FB86D70527BD}" srcId="{D46D812D-4A2D-46D3-8EF1-79BCEF3555DF}" destId="{AC3C1C31-6ED0-4FF2-971D-D2ECDF923668}" srcOrd="5" destOrd="0" parTransId="{DAF8FA2E-DE1B-467A-B344-80A88593AD10}" sibTransId="{EB63DA38-75B8-4149-A70A-F7219DEE3224}"/>
    <dgm:cxn modelId="{6A24CA4C-ECB6-4992-B60D-9322E662E122}" srcId="{D46D812D-4A2D-46D3-8EF1-79BCEF3555DF}" destId="{8AED51E6-09A8-4A7E-9CF1-A81FCE49B2CF}" srcOrd="3" destOrd="0" parTransId="{68419692-7D3F-4324-9B58-62B8B0056972}" sibTransId="{A094E36C-554D-4DC7-89F2-014DCB616801}"/>
    <dgm:cxn modelId="{CC207387-DBB1-409D-A31C-2818C1C45FA6}" type="presOf" srcId="{CC93863E-3E36-4803-98C3-F382E86A657B}" destId="{297E91D6-E5E0-44D4-A2DB-29B7D88C5836}" srcOrd="0" destOrd="0" presId="urn:microsoft.com/office/officeart/2005/8/layout/default"/>
    <dgm:cxn modelId="{09A9A395-E752-4E3B-8469-FF2BD5C97841}" type="presOf" srcId="{769F4DE3-D8C1-4F6E-8FCE-2C26BCBA4424}" destId="{86217EA8-9A95-4D57-9BCB-3855497BCE22}" srcOrd="0" destOrd="0" presId="urn:microsoft.com/office/officeart/2005/8/layout/default"/>
    <dgm:cxn modelId="{FCA0369A-EB40-475C-92F9-10603023B64E}" srcId="{D46D812D-4A2D-46D3-8EF1-79BCEF3555DF}" destId="{34750FA4-66D5-4768-8CB2-662B046B3ED6}" srcOrd="2" destOrd="0" parTransId="{93C8B8FA-E25D-4C6F-B487-8FBD9C7C2DE4}" sibTransId="{D8046D40-2F22-46E6-9ED6-075B343B519D}"/>
    <dgm:cxn modelId="{34378EA1-3CDD-477F-B669-298F077F2C78}" type="presOf" srcId="{D46D812D-4A2D-46D3-8EF1-79BCEF3555DF}" destId="{24B49F04-792A-43EF-8477-BC54F78FCF32}" srcOrd="0" destOrd="0" presId="urn:microsoft.com/office/officeart/2005/8/layout/default"/>
    <dgm:cxn modelId="{E348EABB-0736-4620-94B8-2D7C989168B4}" srcId="{D46D812D-4A2D-46D3-8EF1-79BCEF3555DF}" destId="{769F4DE3-D8C1-4F6E-8FCE-2C26BCBA4424}" srcOrd="4" destOrd="0" parTransId="{C1CCAAA6-4A9B-4914-B0AB-6E304CF5C414}" sibTransId="{EC413082-F7BF-47E6-A0C8-69695559A673}"/>
    <dgm:cxn modelId="{57810FC3-00D5-4087-99C6-3C4AF7AB06A4}" srcId="{D46D812D-4A2D-46D3-8EF1-79BCEF3555DF}" destId="{8BF2896E-D1C2-47B4-BCD2-EEC3813ABC98}" srcOrd="7" destOrd="0" parTransId="{DBECAD1B-8028-4F67-9262-A8FEE231FA81}" sibTransId="{3E792E83-7D4D-4E0B-A3AB-A3CF1F0C5A68}"/>
    <dgm:cxn modelId="{FF489BCB-22BB-460B-9EB1-4E88F94E8563}" srcId="{D46D812D-4A2D-46D3-8EF1-79BCEF3555DF}" destId="{CC93863E-3E36-4803-98C3-F382E86A657B}" srcOrd="0" destOrd="0" parTransId="{E20B40F9-550D-4C1D-81CE-A78225031F18}" sibTransId="{21FA51B8-0BF1-41EB-9297-DC60F7B599F9}"/>
    <dgm:cxn modelId="{9256AAF6-DCA7-43F1-958B-4EFDD6D9B709}" type="presOf" srcId="{AC3C1C31-6ED0-4FF2-971D-D2ECDF923668}" destId="{A9EF734E-3FE6-408B-B8F8-997350C6502B}" srcOrd="0" destOrd="0" presId="urn:microsoft.com/office/officeart/2005/8/layout/default"/>
    <dgm:cxn modelId="{808B59F7-3CA2-46A5-B11B-16FD9EE25D0B}" type="presOf" srcId="{8AED51E6-09A8-4A7E-9CF1-A81FCE49B2CF}" destId="{7F4E6DB3-0C00-4516-A52D-B4B4C403C859}" srcOrd="0" destOrd="0" presId="urn:microsoft.com/office/officeart/2005/8/layout/default"/>
    <dgm:cxn modelId="{FC83A0FC-2E64-4C8D-B67B-6EF028231F64}" srcId="{D46D812D-4A2D-46D3-8EF1-79BCEF3555DF}" destId="{805BEA58-F395-41E5-8622-198E29EFC821}" srcOrd="1" destOrd="0" parTransId="{F970BF16-E71A-461E-92B4-02936A135507}" sibTransId="{5F139EF7-CDD0-40A4-A583-BDF173CDE2E7}"/>
    <dgm:cxn modelId="{D1B66071-6D11-4175-B97E-8555C4476A0D}" type="presParOf" srcId="{24B49F04-792A-43EF-8477-BC54F78FCF32}" destId="{297E91D6-E5E0-44D4-A2DB-29B7D88C5836}" srcOrd="0" destOrd="0" presId="urn:microsoft.com/office/officeart/2005/8/layout/default"/>
    <dgm:cxn modelId="{83C45C97-C2F3-4D1B-918B-401A18C26732}" type="presParOf" srcId="{24B49F04-792A-43EF-8477-BC54F78FCF32}" destId="{D6A7F436-7268-4182-BF07-E65E05E45A7F}" srcOrd="1" destOrd="0" presId="urn:microsoft.com/office/officeart/2005/8/layout/default"/>
    <dgm:cxn modelId="{2E8AE993-8330-47AF-8F05-7B404F96991F}" type="presParOf" srcId="{24B49F04-792A-43EF-8477-BC54F78FCF32}" destId="{EB160B94-517F-40A4-9D1F-A399B3435A44}" srcOrd="2" destOrd="0" presId="urn:microsoft.com/office/officeart/2005/8/layout/default"/>
    <dgm:cxn modelId="{2CA9E85F-0D2E-49AB-B96D-6B4984225259}" type="presParOf" srcId="{24B49F04-792A-43EF-8477-BC54F78FCF32}" destId="{60FD6FC6-CC8D-4E20-8C88-BECECB76F72B}" srcOrd="3" destOrd="0" presId="urn:microsoft.com/office/officeart/2005/8/layout/default"/>
    <dgm:cxn modelId="{4A811829-BE66-4192-9308-CDC2FD89386E}" type="presParOf" srcId="{24B49F04-792A-43EF-8477-BC54F78FCF32}" destId="{8C9E4D17-86F8-4117-AB5C-698B1F1E4CEA}" srcOrd="4" destOrd="0" presId="urn:microsoft.com/office/officeart/2005/8/layout/default"/>
    <dgm:cxn modelId="{47AEE282-F0D3-4687-B268-A9B592E78659}" type="presParOf" srcId="{24B49F04-792A-43EF-8477-BC54F78FCF32}" destId="{C1704EC4-4C9B-4402-8C46-E7DD085BB840}" srcOrd="5" destOrd="0" presId="urn:microsoft.com/office/officeart/2005/8/layout/default"/>
    <dgm:cxn modelId="{AABEEC06-1C56-4806-A58D-1FCC9440F7B5}" type="presParOf" srcId="{24B49F04-792A-43EF-8477-BC54F78FCF32}" destId="{7F4E6DB3-0C00-4516-A52D-B4B4C403C859}" srcOrd="6" destOrd="0" presId="urn:microsoft.com/office/officeart/2005/8/layout/default"/>
    <dgm:cxn modelId="{7BCC805D-D9B4-43DF-B21C-D6D29E14F5E4}" type="presParOf" srcId="{24B49F04-792A-43EF-8477-BC54F78FCF32}" destId="{1A30AA92-9483-4099-844B-7E0CC998589D}" srcOrd="7" destOrd="0" presId="urn:microsoft.com/office/officeart/2005/8/layout/default"/>
    <dgm:cxn modelId="{2640A6C6-1510-46D9-A2A3-739868C00287}" type="presParOf" srcId="{24B49F04-792A-43EF-8477-BC54F78FCF32}" destId="{86217EA8-9A95-4D57-9BCB-3855497BCE22}" srcOrd="8" destOrd="0" presId="urn:microsoft.com/office/officeart/2005/8/layout/default"/>
    <dgm:cxn modelId="{EE384956-7DFF-46A5-A7F9-3B8500E8C120}" type="presParOf" srcId="{24B49F04-792A-43EF-8477-BC54F78FCF32}" destId="{897FB178-A2B9-48B5-940B-5D309FD89D8C}" srcOrd="9" destOrd="0" presId="urn:microsoft.com/office/officeart/2005/8/layout/default"/>
    <dgm:cxn modelId="{9500253C-5865-45D0-8996-CEB2152D79D0}" type="presParOf" srcId="{24B49F04-792A-43EF-8477-BC54F78FCF32}" destId="{A9EF734E-3FE6-408B-B8F8-997350C6502B}" srcOrd="10" destOrd="0" presId="urn:microsoft.com/office/officeart/2005/8/layout/default"/>
    <dgm:cxn modelId="{821F07CD-AA58-46EE-BF76-7214433204D9}" type="presParOf" srcId="{24B49F04-792A-43EF-8477-BC54F78FCF32}" destId="{B29BB1F0-B713-4EBB-9044-1B8C7226DF06}" srcOrd="11" destOrd="0" presId="urn:microsoft.com/office/officeart/2005/8/layout/default"/>
    <dgm:cxn modelId="{C51EA509-B9A0-4F62-A9F0-9A5FF8887CB6}" type="presParOf" srcId="{24B49F04-792A-43EF-8477-BC54F78FCF32}" destId="{BB81BD79-C749-4D43-A0A2-87C0201D53EE}" srcOrd="12" destOrd="0" presId="urn:microsoft.com/office/officeart/2005/8/layout/default"/>
    <dgm:cxn modelId="{6C724327-C908-4597-80E7-974E5AD436E9}" type="presParOf" srcId="{24B49F04-792A-43EF-8477-BC54F78FCF32}" destId="{25C5D88C-90B7-4B9C-A1F3-CE8D38DCF371}" srcOrd="13" destOrd="0" presId="urn:microsoft.com/office/officeart/2005/8/layout/default"/>
    <dgm:cxn modelId="{A9F41E39-FAED-424F-9929-616E7AFDD48D}" type="presParOf" srcId="{24B49F04-792A-43EF-8477-BC54F78FCF32}" destId="{ADB297C9-197B-42AD-A0EF-2F9756C87A17}" srcOrd="14" destOrd="0" presId="urn:microsoft.com/office/officeart/2005/8/layout/default"/>
    <dgm:cxn modelId="{C525991F-5E06-4598-8785-ECC260B71507}" type="presParOf" srcId="{24B49F04-792A-43EF-8477-BC54F78FCF32}" destId="{7CA0F6D4-AF9E-49EF-9F15-CF8435502549}" srcOrd="15" destOrd="0" presId="urn:microsoft.com/office/officeart/2005/8/layout/default"/>
    <dgm:cxn modelId="{23A5E864-9EA9-4CBC-9127-E015EA986057}" type="presParOf" srcId="{24B49F04-792A-43EF-8477-BC54F78FCF32}" destId="{03D5516D-DA2D-466C-B55B-2A7473CF104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75AF0-D46D-4BB5-B63B-5AD628CDF20D}" type="doc">
      <dgm:prSet loTypeId="urn:microsoft.com/office/officeart/2008/layout/LinedList" loCatId="Inbox" qsTypeId="urn:microsoft.com/office/officeart/2005/8/quickstyle/simple1" qsCatId="simple" csTypeId="urn:microsoft.com/office/officeart/2005/8/colors/colorful2" csCatId="colorful"/>
      <dgm:spPr/>
      <dgm:t>
        <a:bodyPr/>
        <a:lstStyle/>
        <a:p>
          <a:endParaRPr lang="en-US"/>
        </a:p>
      </dgm:t>
    </dgm:pt>
    <dgm:pt modelId="{540D2A0E-DD68-46A4-8CB4-EC264CA89311}">
      <dgm:prSet/>
      <dgm:spPr/>
      <dgm:t>
        <a:bodyPr/>
        <a:lstStyle/>
        <a:p>
          <a:r>
            <a:rPr lang="en-US" dirty="0"/>
            <a:t>There are two outputs whether for PVSyst or for the EU site or for the PVWATT</a:t>
          </a:r>
        </a:p>
      </dgm:t>
    </dgm:pt>
    <dgm:pt modelId="{1FAA11AD-17BE-4269-BB04-09DEAAC6F934}" type="parTrans" cxnId="{C17D9325-FAFD-4EBD-83D6-2DAB13FA7AC8}">
      <dgm:prSet/>
      <dgm:spPr/>
      <dgm:t>
        <a:bodyPr/>
        <a:lstStyle/>
        <a:p>
          <a:endParaRPr lang="en-US"/>
        </a:p>
      </dgm:t>
    </dgm:pt>
    <dgm:pt modelId="{347FAB30-BD9C-4248-9B46-85DB7CD3E37E}" type="sibTrans" cxnId="{C17D9325-FAFD-4EBD-83D6-2DAB13FA7AC8}">
      <dgm:prSet/>
      <dgm:spPr/>
      <dgm:t>
        <a:bodyPr/>
        <a:lstStyle/>
        <a:p>
          <a:endParaRPr lang="en-US"/>
        </a:p>
      </dgm:t>
    </dgm:pt>
    <dgm:pt modelId="{FB5FDDC6-E3D2-4917-8178-B6D1202D9056}">
      <dgm:prSet/>
      <dgm:spPr/>
      <dgm:t>
        <a:bodyPr/>
        <a:lstStyle/>
        <a:p>
          <a:r>
            <a:rPr lang="en-US" dirty="0"/>
            <a:t>Hm: Average monthly sum of global irradiation per square meter received by the modules of the given system [kWh/m²].  This could be called POA – point of access or it could be called Effective irradiance on collectors.</a:t>
          </a:r>
        </a:p>
      </dgm:t>
    </dgm:pt>
    <dgm:pt modelId="{950D5F93-E478-41DF-A6E0-8F92DAB9150D}" type="parTrans" cxnId="{3BA4665C-DFA1-43E7-8FBA-76F2E15B2AEE}">
      <dgm:prSet/>
      <dgm:spPr/>
      <dgm:t>
        <a:bodyPr/>
        <a:lstStyle/>
        <a:p>
          <a:endParaRPr lang="en-US"/>
        </a:p>
      </dgm:t>
    </dgm:pt>
    <dgm:pt modelId="{933D8F69-F6F7-4D94-8D9F-542097BB33AC}" type="sibTrans" cxnId="{3BA4665C-DFA1-43E7-8FBA-76F2E15B2AEE}">
      <dgm:prSet/>
      <dgm:spPr/>
      <dgm:t>
        <a:bodyPr/>
        <a:lstStyle/>
        <a:p>
          <a:endParaRPr lang="en-US"/>
        </a:p>
      </dgm:t>
    </dgm:pt>
    <dgm:pt modelId="{85FE13E2-53CE-497F-97BB-6B18A2CC1B3E}">
      <dgm:prSet/>
      <dgm:spPr/>
      <dgm:t>
        <a:bodyPr/>
        <a:lstStyle/>
        <a:p>
          <a:r>
            <a:rPr lang="en-US" dirty="0"/>
            <a:t>Em: Average monthly electricity production from the given system [kWh]. In PVSyst this is Earray or Energy Injected into the grid</a:t>
          </a:r>
        </a:p>
      </dgm:t>
    </dgm:pt>
    <dgm:pt modelId="{BE66BDCD-9359-4D87-9073-54BC5930D307}" type="parTrans" cxnId="{6F466376-6E3C-4682-A528-E7D2A94DF7AC}">
      <dgm:prSet/>
      <dgm:spPr/>
      <dgm:t>
        <a:bodyPr/>
        <a:lstStyle/>
        <a:p>
          <a:endParaRPr lang="en-US"/>
        </a:p>
      </dgm:t>
    </dgm:pt>
    <dgm:pt modelId="{17F2E94A-43C5-47A2-B077-E509004CDAC3}" type="sibTrans" cxnId="{6F466376-6E3C-4682-A528-E7D2A94DF7AC}">
      <dgm:prSet/>
      <dgm:spPr/>
      <dgm:t>
        <a:bodyPr/>
        <a:lstStyle/>
        <a:p>
          <a:endParaRPr lang="en-US"/>
        </a:p>
      </dgm:t>
    </dgm:pt>
    <dgm:pt modelId="{BFBBF67C-1CDE-4A26-B8D2-5F710C8E021B}" type="pres">
      <dgm:prSet presAssocID="{9B175AF0-D46D-4BB5-B63B-5AD628CDF20D}" presName="vert0" presStyleCnt="0">
        <dgm:presLayoutVars>
          <dgm:dir/>
          <dgm:animOne val="branch"/>
          <dgm:animLvl val="lvl"/>
        </dgm:presLayoutVars>
      </dgm:prSet>
      <dgm:spPr/>
    </dgm:pt>
    <dgm:pt modelId="{F3C860CE-3503-440B-B243-A2C26AB2F352}" type="pres">
      <dgm:prSet presAssocID="{540D2A0E-DD68-46A4-8CB4-EC264CA89311}" presName="thickLine" presStyleLbl="alignNode1" presStyleIdx="0" presStyleCnt="3"/>
      <dgm:spPr/>
    </dgm:pt>
    <dgm:pt modelId="{58FCC4D5-A442-42D9-AE84-3298E8779EC4}" type="pres">
      <dgm:prSet presAssocID="{540D2A0E-DD68-46A4-8CB4-EC264CA89311}" presName="horz1" presStyleCnt="0"/>
      <dgm:spPr/>
    </dgm:pt>
    <dgm:pt modelId="{0E848E46-BCF6-43CF-AB1B-01E88338B9FC}" type="pres">
      <dgm:prSet presAssocID="{540D2A0E-DD68-46A4-8CB4-EC264CA89311}" presName="tx1" presStyleLbl="revTx" presStyleIdx="0" presStyleCnt="3"/>
      <dgm:spPr/>
    </dgm:pt>
    <dgm:pt modelId="{497EB5FA-C49D-4FF6-812B-233D7787527B}" type="pres">
      <dgm:prSet presAssocID="{540D2A0E-DD68-46A4-8CB4-EC264CA89311}" presName="vert1" presStyleCnt="0"/>
      <dgm:spPr/>
    </dgm:pt>
    <dgm:pt modelId="{DC5B363F-6156-4DA8-8C60-526E2C41554C}" type="pres">
      <dgm:prSet presAssocID="{FB5FDDC6-E3D2-4917-8178-B6D1202D9056}" presName="thickLine" presStyleLbl="alignNode1" presStyleIdx="1" presStyleCnt="3"/>
      <dgm:spPr/>
    </dgm:pt>
    <dgm:pt modelId="{55143DC0-035E-42C1-B90F-B6DC74D6E662}" type="pres">
      <dgm:prSet presAssocID="{FB5FDDC6-E3D2-4917-8178-B6D1202D9056}" presName="horz1" presStyleCnt="0"/>
      <dgm:spPr/>
    </dgm:pt>
    <dgm:pt modelId="{DBF0F3A1-E8E0-46C8-A059-DC7353D31943}" type="pres">
      <dgm:prSet presAssocID="{FB5FDDC6-E3D2-4917-8178-B6D1202D9056}" presName="tx1" presStyleLbl="revTx" presStyleIdx="1" presStyleCnt="3"/>
      <dgm:spPr/>
    </dgm:pt>
    <dgm:pt modelId="{2D4B626B-31F7-411F-8375-546F23AF300E}" type="pres">
      <dgm:prSet presAssocID="{FB5FDDC6-E3D2-4917-8178-B6D1202D9056}" presName="vert1" presStyleCnt="0"/>
      <dgm:spPr/>
    </dgm:pt>
    <dgm:pt modelId="{2E2C9541-88B0-4166-BA22-9031E17E2B54}" type="pres">
      <dgm:prSet presAssocID="{85FE13E2-53CE-497F-97BB-6B18A2CC1B3E}" presName="thickLine" presStyleLbl="alignNode1" presStyleIdx="2" presStyleCnt="3"/>
      <dgm:spPr/>
    </dgm:pt>
    <dgm:pt modelId="{0CEE9147-051A-4683-A9F6-50DFF6B2D448}" type="pres">
      <dgm:prSet presAssocID="{85FE13E2-53CE-497F-97BB-6B18A2CC1B3E}" presName="horz1" presStyleCnt="0"/>
      <dgm:spPr/>
    </dgm:pt>
    <dgm:pt modelId="{B438F101-58D0-42B1-9EC8-0458CFF3CE31}" type="pres">
      <dgm:prSet presAssocID="{85FE13E2-53CE-497F-97BB-6B18A2CC1B3E}" presName="tx1" presStyleLbl="revTx" presStyleIdx="2" presStyleCnt="3"/>
      <dgm:spPr/>
    </dgm:pt>
    <dgm:pt modelId="{5BD5D827-12B6-41BE-A2AF-DE892FD00FD0}" type="pres">
      <dgm:prSet presAssocID="{85FE13E2-53CE-497F-97BB-6B18A2CC1B3E}" presName="vert1" presStyleCnt="0"/>
      <dgm:spPr/>
    </dgm:pt>
  </dgm:ptLst>
  <dgm:cxnLst>
    <dgm:cxn modelId="{96C7C60A-0AC2-4EBE-8E5D-E9CB78B94F87}" type="presOf" srcId="{540D2A0E-DD68-46A4-8CB4-EC264CA89311}" destId="{0E848E46-BCF6-43CF-AB1B-01E88338B9FC}" srcOrd="0" destOrd="0" presId="urn:microsoft.com/office/officeart/2008/layout/LinedList"/>
    <dgm:cxn modelId="{4B0DBE16-E59F-4E99-BCE3-367BC18CBA29}" type="presOf" srcId="{9B175AF0-D46D-4BB5-B63B-5AD628CDF20D}" destId="{BFBBF67C-1CDE-4A26-B8D2-5F710C8E021B}" srcOrd="0" destOrd="0" presId="urn:microsoft.com/office/officeart/2008/layout/LinedList"/>
    <dgm:cxn modelId="{BB060F1D-B9CC-431D-9045-01FA3319D1B7}" type="presOf" srcId="{85FE13E2-53CE-497F-97BB-6B18A2CC1B3E}" destId="{B438F101-58D0-42B1-9EC8-0458CFF3CE31}" srcOrd="0" destOrd="0" presId="urn:microsoft.com/office/officeart/2008/layout/LinedList"/>
    <dgm:cxn modelId="{C17D9325-FAFD-4EBD-83D6-2DAB13FA7AC8}" srcId="{9B175AF0-D46D-4BB5-B63B-5AD628CDF20D}" destId="{540D2A0E-DD68-46A4-8CB4-EC264CA89311}" srcOrd="0" destOrd="0" parTransId="{1FAA11AD-17BE-4269-BB04-09DEAAC6F934}" sibTransId="{347FAB30-BD9C-4248-9B46-85DB7CD3E37E}"/>
    <dgm:cxn modelId="{3BA4665C-DFA1-43E7-8FBA-76F2E15B2AEE}" srcId="{9B175AF0-D46D-4BB5-B63B-5AD628CDF20D}" destId="{FB5FDDC6-E3D2-4917-8178-B6D1202D9056}" srcOrd="1" destOrd="0" parTransId="{950D5F93-E478-41DF-A6E0-8F92DAB9150D}" sibTransId="{933D8F69-F6F7-4D94-8D9F-542097BB33AC}"/>
    <dgm:cxn modelId="{6F466376-6E3C-4682-A528-E7D2A94DF7AC}" srcId="{9B175AF0-D46D-4BB5-B63B-5AD628CDF20D}" destId="{85FE13E2-53CE-497F-97BB-6B18A2CC1B3E}" srcOrd="2" destOrd="0" parTransId="{BE66BDCD-9359-4D87-9073-54BC5930D307}" sibTransId="{17F2E94A-43C5-47A2-B077-E509004CDAC3}"/>
    <dgm:cxn modelId="{E86CBEEA-B140-4B6B-BC42-070C62E7B482}" type="presOf" srcId="{FB5FDDC6-E3D2-4917-8178-B6D1202D9056}" destId="{DBF0F3A1-E8E0-46C8-A059-DC7353D31943}" srcOrd="0" destOrd="0" presId="urn:microsoft.com/office/officeart/2008/layout/LinedList"/>
    <dgm:cxn modelId="{97B5BB1B-470C-4255-B85B-294FCDCBB834}" type="presParOf" srcId="{BFBBF67C-1CDE-4A26-B8D2-5F710C8E021B}" destId="{F3C860CE-3503-440B-B243-A2C26AB2F352}" srcOrd="0" destOrd="0" presId="urn:microsoft.com/office/officeart/2008/layout/LinedList"/>
    <dgm:cxn modelId="{37A6F725-8BD6-4FFD-A3F4-1B8E2D1A07B0}" type="presParOf" srcId="{BFBBF67C-1CDE-4A26-B8D2-5F710C8E021B}" destId="{58FCC4D5-A442-42D9-AE84-3298E8779EC4}" srcOrd="1" destOrd="0" presId="urn:microsoft.com/office/officeart/2008/layout/LinedList"/>
    <dgm:cxn modelId="{2CE173EE-B212-40D9-A2E6-89A0BB9E577E}" type="presParOf" srcId="{58FCC4D5-A442-42D9-AE84-3298E8779EC4}" destId="{0E848E46-BCF6-43CF-AB1B-01E88338B9FC}" srcOrd="0" destOrd="0" presId="urn:microsoft.com/office/officeart/2008/layout/LinedList"/>
    <dgm:cxn modelId="{80B94720-817E-4515-9EB0-81AD2C81258D}" type="presParOf" srcId="{58FCC4D5-A442-42D9-AE84-3298E8779EC4}" destId="{497EB5FA-C49D-4FF6-812B-233D7787527B}" srcOrd="1" destOrd="0" presId="urn:microsoft.com/office/officeart/2008/layout/LinedList"/>
    <dgm:cxn modelId="{7A342347-8295-4AC0-8E7E-D5E9D946CBEB}" type="presParOf" srcId="{BFBBF67C-1CDE-4A26-B8D2-5F710C8E021B}" destId="{DC5B363F-6156-4DA8-8C60-526E2C41554C}" srcOrd="2" destOrd="0" presId="urn:microsoft.com/office/officeart/2008/layout/LinedList"/>
    <dgm:cxn modelId="{537378D7-72D1-4713-B0A6-5A6F153BFC12}" type="presParOf" srcId="{BFBBF67C-1CDE-4A26-B8D2-5F710C8E021B}" destId="{55143DC0-035E-42C1-B90F-B6DC74D6E662}" srcOrd="3" destOrd="0" presId="urn:microsoft.com/office/officeart/2008/layout/LinedList"/>
    <dgm:cxn modelId="{5C21D794-04FB-4C8C-BC23-876F5DD3BD86}" type="presParOf" srcId="{55143DC0-035E-42C1-B90F-B6DC74D6E662}" destId="{DBF0F3A1-E8E0-46C8-A059-DC7353D31943}" srcOrd="0" destOrd="0" presId="urn:microsoft.com/office/officeart/2008/layout/LinedList"/>
    <dgm:cxn modelId="{29E7DA0C-51C3-41F1-B3F0-3BE718229FFC}" type="presParOf" srcId="{55143DC0-035E-42C1-B90F-B6DC74D6E662}" destId="{2D4B626B-31F7-411F-8375-546F23AF300E}" srcOrd="1" destOrd="0" presId="urn:microsoft.com/office/officeart/2008/layout/LinedList"/>
    <dgm:cxn modelId="{6C1BA297-10E5-4004-8F46-91C92D8AFFD6}" type="presParOf" srcId="{BFBBF67C-1CDE-4A26-B8D2-5F710C8E021B}" destId="{2E2C9541-88B0-4166-BA22-9031E17E2B54}" srcOrd="4" destOrd="0" presId="urn:microsoft.com/office/officeart/2008/layout/LinedList"/>
    <dgm:cxn modelId="{E68667B4-FDC7-47E2-96D0-09CABC3D0665}" type="presParOf" srcId="{BFBBF67C-1CDE-4A26-B8D2-5F710C8E021B}" destId="{0CEE9147-051A-4683-A9F6-50DFF6B2D448}" srcOrd="5" destOrd="0" presId="urn:microsoft.com/office/officeart/2008/layout/LinedList"/>
    <dgm:cxn modelId="{B52DCA36-871D-40A5-8509-265D053C437B}" type="presParOf" srcId="{0CEE9147-051A-4683-A9F6-50DFF6B2D448}" destId="{B438F101-58D0-42B1-9EC8-0458CFF3CE31}" srcOrd="0" destOrd="0" presId="urn:microsoft.com/office/officeart/2008/layout/LinedList"/>
    <dgm:cxn modelId="{4E27EA26-C400-49AA-9ECC-10BA358BEF52}" type="presParOf" srcId="{0CEE9147-051A-4683-A9F6-50DFF6B2D448}" destId="{5BD5D827-12B6-41BE-A2AF-DE892FD00F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378AD-A7CF-46C8-9552-087396B302C3}" type="doc">
      <dgm:prSet loTypeId="urn:microsoft.com/office/officeart/2005/8/layout/list1" loCatId="Inbox" qsTypeId="urn:microsoft.com/office/officeart/2005/8/quickstyle/simple1" qsCatId="simple" csTypeId="urn:microsoft.com/office/officeart/2005/8/colors/colorful2" csCatId="colorful" phldr="1"/>
      <dgm:spPr/>
      <dgm:t>
        <a:bodyPr/>
        <a:lstStyle/>
        <a:p>
          <a:endParaRPr lang="en-US"/>
        </a:p>
      </dgm:t>
    </dgm:pt>
    <dgm:pt modelId="{C03792B4-08EC-4995-976A-9227AE3A8766}">
      <dgm:prSet/>
      <dgm:spPr/>
      <dgm:t>
        <a:bodyPr/>
        <a:lstStyle/>
        <a:p>
          <a:r>
            <a:rPr lang="en-US" dirty="0"/>
            <a:t>Horizontal global irradiation </a:t>
          </a:r>
        </a:p>
      </dgm:t>
    </dgm:pt>
    <dgm:pt modelId="{979B5167-DA89-46B6-812B-691FAA1E1815}" type="parTrans" cxnId="{5828F7EF-DE3A-440C-96E7-F558C2181915}">
      <dgm:prSet/>
      <dgm:spPr/>
      <dgm:t>
        <a:bodyPr/>
        <a:lstStyle/>
        <a:p>
          <a:endParaRPr lang="en-US"/>
        </a:p>
      </dgm:t>
    </dgm:pt>
    <dgm:pt modelId="{1B151630-3EEE-4D6C-84F2-FBEA8D927E3D}" type="sibTrans" cxnId="{5828F7EF-DE3A-440C-96E7-F558C2181915}">
      <dgm:prSet/>
      <dgm:spPr/>
      <dgm:t>
        <a:bodyPr/>
        <a:lstStyle/>
        <a:p>
          <a:endParaRPr lang="en-US"/>
        </a:p>
      </dgm:t>
    </dgm:pt>
    <dgm:pt modelId="{04F587B8-0380-4C28-B0CD-534F43615442}">
      <dgm:prSet/>
      <dgm:spPr/>
      <dgm:t>
        <a:bodyPr/>
        <a:lstStyle/>
        <a:p>
          <a:r>
            <a:rPr lang="en-US" dirty="0"/>
            <a:t>This is only useful when there is no tilt.  The only case where it is optimal to have no tilt is when you are on the equator</a:t>
          </a:r>
        </a:p>
      </dgm:t>
    </dgm:pt>
    <dgm:pt modelId="{3B86B1C5-9775-4724-A6DD-289FC02A7D36}" type="parTrans" cxnId="{C1CAAC1D-BAED-440B-A69C-A66CC335ACED}">
      <dgm:prSet/>
      <dgm:spPr/>
      <dgm:t>
        <a:bodyPr/>
        <a:lstStyle/>
        <a:p>
          <a:endParaRPr lang="en-US"/>
        </a:p>
      </dgm:t>
    </dgm:pt>
    <dgm:pt modelId="{BB2C38A8-204D-4F74-8AB5-C2C8EE2F6732}" type="sibTrans" cxnId="{C1CAAC1D-BAED-440B-A69C-A66CC335ACED}">
      <dgm:prSet/>
      <dgm:spPr/>
      <dgm:t>
        <a:bodyPr/>
        <a:lstStyle/>
        <a:p>
          <a:endParaRPr lang="en-US"/>
        </a:p>
      </dgm:t>
    </dgm:pt>
    <dgm:pt modelId="{3089730A-EE7A-4310-B765-2BFE7A00411F}">
      <dgm:prSet/>
      <dgm:spPr/>
      <dgm:t>
        <a:bodyPr/>
        <a:lstStyle/>
        <a:p>
          <a:r>
            <a:rPr lang="en-US" dirty="0"/>
            <a:t>Effective irradiance on collectors</a:t>
          </a:r>
        </a:p>
      </dgm:t>
    </dgm:pt>
    <dgm:pt modelId="{BD8B10F6-F50C-425A-91FE-70934FE2FB79}" type="parTrans" cxnId="{2BBC590E-E464-44C5-A433-3DC6EBD8D96D}">
      <dgm:prSet/>
      <dgm:spPr/>
      <dgm:t>
        <a:bodyPr/>
        <a:lstStyle/>
        <a:p>
          <a:endParaRPr lang="en-US"/>
        </a:p>
      </dgm:t>
    </dgm:pt>
    <dgm:pt modelId="{7B80367F-E7FB-4AB0-BA79-D190820AD18D}" type="sibTrans" cxnId="{2BBC590E-E464-44C5-A433-3DC6EBD8D96D}">
      <dgm:prSet/>
      <dgm:spPr/>
      <dgm:t>
        <a:bodyPr/>
        <a:lstStyle/>
        <a:p>
          <a:endParaRPr lang="en-US"/>
        </a:p>
      </dgm:t>
    </dgm:pt>
    <dgm:pt modelId="{67AE3FE2-55A2-43C1-BA34-3D6138EF2B25}">
      <dgm:prSet/>
      <dgm:spPr/>
      <dgm:t>
        <a:bodyPr/>
        <a:lstStyle/>
        <a:p>
          <a:r>
            <a:rPr lang="en-US" dirty="0"/>
            <a:t>This accounts for tilt and tracking.  The capacity factor at this point is the basis for computing the performance ratio. Also called Point of Access Irradiation</a:t>
          </a:r>
        </a:p>
      </dgm:t>
    </dgm:pt>
    <dgm:pt modelId="{8F8F84AF-7476-4CB7-B0D2-C05240F12FFB}" type="parTrans" cxnId="{F4D1330C-CB6E-49A4-8908-133A91D2673F}">
      <dgm:prSet/>
      <dgm:spPr/>
      <dgm:t>
        <a:bodyPr/>
        <a:lstStyle/>
        <a:p>
          <a:endParaRPr lang="en-US"/>
        </a:p>
      </dgm:t>
    </dgm:pt>
    <dgm:pt modelId="{CBA59C82-53B4-4853-A4EC-3B5A5DA4993F}" type="sibTrans" cxnId="{F4D1330C-CB6E-49A4-8908-133A91D2673F}">
      <dgm:prSet/>
      <dgm:spPr/>
      <dgm:t>
        <a:bodyPr/>
        <a:lstStyle/>
        <a:p>
          <a:endParaRPr lang="en-US"/>
        </a:p>
      </dgm:t>
    </dgm:pt>
    <dgm:pt modelId="{C53B2FC4-BE86-4487-9298-59E852EFB138}">
      <dgm:prSet/>
      <dgm:spPr/>
      <dgm:t>
        <a:bodyPr/>
        <a:lstStyle/>
        <a:p>
          <a:r>
            <a:rPr lang="en-US" dirty="0"/>
            <a:t>Corrections for reflection (IAM) and soiling</a:t>
          </a:r>
        </a:p>
      </dgm:t>
    </dgm:pt>
    <dgm:pt modelId="{8DA9D85D-E46A-4CF9-8A2E-D6E8B679F405}" type="parTrans" cxnId="{10DE45A8-7E02-4007-B750-1C79FE365456}">
      <dgm:prSet/>
      <dgm:spPr/>
      <dgm:t>
        <a:bodyPr/>
        <a:lstStyle/>
        <a:p>
          <a:endParaRPr lang="en-US"/>
        </a:p>
      </dgm:t>
    </dgm:pt>
    <dgm:pt modelId="{57862D08-80A7-47E9-98DB-C74D831CAA31}" type="sibTrans" cxnId="{10DE45A8-7E02-4007-B750-1C79FE365456}">
      <dgm:prSet/>
      <dgm:spPr/>
      <dgm:t>
        <a:bodyPr/>
        <a:lstStyle/>
        <a:p>
          <a:endParaRPr lang="en-US"/>
        </a:p>
      </dgm:t>
    </dgm:pt>
    <dgm:pt modelId="{5D32D82A-C162-4AB9-9E82-B0B897B818D1}">
      <dgm:prSet/>
      <dgm:spPr/>
      <dgm:t>
        <a:bodyPr/>
        <a:lstStyle/>
        <a:p>
          <a:r>
            <a:rPr lang="en-US" dirty="0"/>
            <a:t>The IAM depends on tilt and soiling is estimated.  These are part of the performance ratio.</a:t>
          </a:r>
        </a:p>
      </dgm:t>
    </dgm:pt>
    <dgm:pt modelId="{F58F3FF3-BFD4-4310-8014-D707E80CCD6A}" type="parTrans" cxnId="{4DF83CDB-C4D8-4381-8625-984FEB1A54DB}">
      <dgm:prSet/>
      <dgm:spPr/>
      <dgm:t>
        <a:bodyPr/>
        <a:lstStyle/>
        <a:p>
          <a:endParaRPr lang="en-US"/>
        </a:p>
      </dgm:t>
    </dgm:pt>
    <dgm:pt modelId="{07E91FAC-3753-4535-BA50-983EF227CC73}" type="sibTrans" cxnId="{4DF83CDB-C4D8-4381-8625-984FEB1A54DB}">
      <dgm:prSet/>
      <dgm:spPr/>
      <dgm:t>
        <a:bodyPr/>
        <a:lstStyle/>
        <a:p>
          <a:endParaRPr lang="en-US"/>
        </a:p>
      </dgm:t>
    </dgm:pt>
    <dgm:pt modelId="{859A9E5B-8F7B-4A47-8D5D-4882B6D2D12E}">
      <dgm:prSet/>
      <dgm:spPr/>
      <dgm:t>
        <a:bodyPr/>
        <a:lstStyle/>
        <a:p>
          <a:r>
            <a:rPr lang="en-US" dirty="0"/>
            <a:t>Energy injected to grid at AC</a:t>
          </a:r>
        </a:p>
      </dgm:t>
    </dgm:pt>
    <dgm:pt modelId="{EECA5537-ECB9-48C4-9AF1-6470DF41F4B2}" type="parTrans" cxnId="{B990EB19-D9CB-4127-B588-0AA9F30AABFA}">
      <dgm:prSet/>
      <dgm:spPr/>
      <dgm:t>
        <a:bodyPr/>
        <a:lstStyle/>
        <a:p>
          <a:endParaRPr lang="en-US"/>
        </a:p>
      </dgm:t>
    </dgm:pt>
    <dgm:pt modelId="{CC1BDD57-941F-4C60-9DE4-562E51D0751C}" type="sibTrans" cxnId="{B990EB19-D9CB-4127-B588-0AA9F30AABFA}">
      <dgm:prSet/>
      <dgm:spPr/>
      <dgm:t>
        <a:bodyPr/>
        <a:lstStyle/>
        <a:p>
          <a:endParaRPr lang="en-US"/>
        </a:p>
      </dgm:t>
    </dgm:pt>
    <dgm:pt modelId="{F4AD1654-7A52-451A-AFCD-D24252F7C6D7}">
      <dgm:prSet/>
      <dgm:spPr/>
      <dgm:t>
        <a:bodyPr/>
        <a:lstStyle/>
        <a:p>
          <a:r>
            <a:rPr lang="en-US" dirty="0"/>
            <a:t>This is the final number of use in computing the performance ratio and in the final yield and capacity factor.</a:t>
          </a:r>
        </a:p>
      </dgm:t>
    </dgm:pt>
    <dgm:pt modelId="{C3121FDC-4DAA-4042-AF50-B39086FCDA57}" type="parTrans" cxnId="{D0E2819D-0D71-4E9B-9F6E-519019817AC0}">
      <dgm:prSet/>
      <dgm:spPr/>
      <dgm:t>
        <a:bodyPr/>
        <a:lstStyle/>
        <a:p>
          <a:endParaRPr lang="en-US"/>
        </a:p>
      </dgm:t>
    </dgm:pt>
    <dgm:pt modelId="{DF2D744D-24E0-4BB0-B8FB-EAC2F2CD57EF}" type="sibTrans" cxnId="{D0E2819D-0D71-4E9B-9F6E-519019817AC0}">
      <dgm:prSet/>
      <dgm:spPr/>
      <dgm:t>
        <a:bodyPr/>
        <a:lstStyle/>
        <a:p>
          <a:endParaRPr lang="en-US"/>
        </a:p>
      </dgm:t>
    </dgm:pt>
    <dgm:pt modelId="{A7A5FCC0-0F25-44CD-AC04-B525B26C8215}" type="pres">
      <dgm:prSet presAssocID="{DBA378AD-A7CF-46C8-9552-087396B302C3}" presName="linear" presStyleCnt="0">
        <dgm:presLayoutVars>
          <dgm:dir/>
          <dgm:animLvl val="lvl"/>
          <dgm:resizeHandles val="exact"/>
        </dgm:presLayoutVars>
      </dgm:prSet>
      <dgm:spPr/>
    </dgm:pt>
    <dgm:pt modelId="{67692B6B-38F8-428F-B1FD-AECC8A86AD55}" type="pres">
      <dgm:prSet presAssocID="{C03792B4-08EC-4995-976A-9227AE3A8766}" presName="parentLin" presStyleCnt="0"/>
      <dgm:spPr/>
    </dgm:pt>
    <dgm:pt modelId="{5CD8C4BD-4857-4CA1-9F07-E92B97F99185}" type="pres">
      <dgm:prSet presAssocID="{C03792B4-08EC-4995-976A-9227AE3A8766}" presName="parentLeftMargin" presStyleLbl="node1" presStyleIdx="0" presStyleCnt="4"/>
      <dgm:spPr/>
    </dgm:pt>
    <dgm:pt modelId="{78F43B5E-E816-4C76-8B5A-1793F2A5223C}" type="pres">
      <dgm:prSet presAssocID="{C03792B4-08EC-4995-976A-9227AE3A8766}" presName="parentText" presStyleLbl="node1" presStyleIdx="0" presStyleCnt="4">
        <dgm:presLayoutVars>
          <dgm:chMax val="0"/>
          <dgm:bulletEnabled val="1"/>
        </dgm:presLayoutVars>
      </dgm:prSet>
      <dgm:spPr/>
    </dgm:pt>
    <dgm:pt modelId="{07AD3F05-B2A8-4044-9758-283712E979BC}" type="pres">
      <dgm:prSet presAssocID="{C03792B4-08EC-4995-976A-9227AE3A8766}" presName="negativeSpace" presStyleCnt="0"/>
      <dgm:spPr/>
    </dgm:pt>
    <dgm:pt modelId="{6573B851-1E65-4B88-AA62-58B4D8C6F118}" type="pres">
      <dgm:prSet presAssocID="{C03792B4-08EC-4995-976A-9227AE3A8766}" presName="childText" presStyleLbl="conFgAcc1" presStyleIdx="0" presStyleCnt="4">
        <dgm:presLayoutVars>
          <dgm:bulletEnabled val="1"/>
        </dgm:presLayoutVars>
      </dgm:prSet>
      <dgm:spPr/>
    </dgm:pt>
    <dgm:pt modelId="{8C892BEB-D923-49A7-B85B-3114EB94B73A}" type="pres">
      <dgm:prSet presAssocID="{1B151630-3EEE-4D6C-84F2-FBEA8D927E3D}" presName="spaceBetweenRectangles" presStyleCnt="0"/>
      <dgm:spPr/>
    </dgm:pt>
    <dgm:pt modelId="{3A5BF67F-DC44-4A69-B1EC-613B108DCF2D}" type="pres">
      <dgm:prSet presAssocID="{3089730A-EE7A-4310-B765-2BFE7A00411F}" presName="parentLin" presStyleCnt="0"/>
      <dgm:spPr/>
    </dgm:pt>
    <dgm:pt modelId="{F17C352B-69CB-40DC-A382-FECDFB8C93FE}" type="pres">
      <dgm:prSet presAssocID="{3089730A-EE7A-4310-B765-2BFE7A00411F}" presName="parentLeftMargin" presStyleLbl="node1" presStyleIdx="0" presStyleCnt="4"/>
      <dgm:spPr/>
    </dgm:pt>
    <dgm:pt modelId="{502E49CC-6D7C-4A8F-97E7-F5981232CBC1}" type="pres">
      <dgm:prSet presAssocID="{3089730A-EE7A-4310-B765-2BFE7A00411F}" presName="parentText" presStyleLbl="node1" presStyleIdx="1" presStyleCnt="4">
        <dgm:presLayoutVars>
          <dgm:chMax val="0"/>
          <dgm:bulletEnabled val="1"/>
        </dgm:presLayoutVars>
      </dgm:prSet>
      <dgm:spPr/>
    </dgm:pt>
    <dgm:pt modelId="{20AC212D-76D7-4DB5-AACE-C049CD3D17A6}" type="pres">
      <dgm:prSet presAssocID="{3089730A-EE7A-4310-B765-2BFE7A00411F}" presName="negativeSpace" presStyleCnt="0"/>
      <dgm:spPr/>
    </dgm:pt>
    <dgm:pt modelId="{029CE61E-1D70-4745-90BD-1AF217D451B7}" type="pres">
      <dgm:prSet presAssocID="{3089730A-EE7A-4310-B765-2BFE7A00411F}" presName="childText" presStyleLbl="conFgAcc1" presStyleIdx="1" presStyleCnt="4">
        <dgm:presLayoutVars>
          <dgm:bulletEnabled val="1"/>
        </dgm:presLayoutVars>
      </dgm:prSet>
      <dgm:spPr/>
    </dgm:pt>
    <dgm:pt modelId="{9E6B430B-51FB-4046-ACCD-D29E52A795CF}" type="pres">
      <dgm:prSet presAssocID="{7B80367F-E7FB-4AB0-BA79-D190820AD18D}" presName="spaceBetweenRectangles" presStyleCnt="0"/>
      <dgm:spPr/>
    </dgm:pt>
    <dgm:pt modelId="{978413A6-C264-44B5-863E-720AC45A6635}" type="pres">
      <dgm:prSet presAssocID="{C53B2FC4-BE86-4487-9298-59E852EFB138}" presName="parentLin" presStyleCnt="0"/>
      <dgm:spPr/>
    </dgm:pt>
    <dgm:pt modelId="{986D6FA5-6F82-4267-AD0F-477C8E443AB7}" type="pres">
      <dgm:prSet presAssocID="{C53B2FC4-BE86-4487-9298-59E852EFB138}" presName="parentLeftMargin" presStyleLbl="node1" presStyleIdx="1" presStyleCnt="4"/>
      <dgm:spPr/>
    </dgm:pt>
    <dgm:pt modelId="{A7BD5DB6-1C67-4AC5-9FD4-431A836D9BAA}" type="pres">
      <dgm:prSet presAssocID="{C53B2FC4-BE86-4487-9298-59E852EFB138}" presName="parentText" presStyleLbl="node1" presStyleIdx="2" presStyleCnt="4">
        <dgm:presLayoutVars>
          <dgm:chMax val="0"/>
          <dgm:bulletEnabled val="1"/>
        </dgm:presLayoutVars>
      </dgm:prSet>
      <dgm:spPr/>
    </dgm:pt>
    <dgm:pt modelId="{0A130743-FDCC-4C03-B42E-EE877CE8E7E8}" type="pres">
      <dgm:prSet presAssocID="{C53B2FC4-BE86-4487-9298-59E852EFB138}" presName="negativeSpace" presStyleCnt="0"/>
      <dgm:spPr/>
    </dgm:pt>
    <dgm:pt modelId="{0422FA82-C064-4C51-94E9-9090AF172879}" type="pres">
      <dgm:prSet presAssocID="{C53B2FC4-BE86-4487-9298-59E852EFB138}" presName="childText" presStyleLbl="conFgAcc1" presStyleIdx="2" presStyleCnt="4">
        <dgm:presLayoutVars>
          <dgm:bulletEnabled val="1"/>
        </dgm:presLayoutVars>
      </dgm:prSet>
      <dgm:spPr/>
    </dgm:pt>
    <dgm:pt modelId="{15BCD21A-974D-4D49-BCC8-B8726F3014F0}" type="pres">
      <dgm:prSet presAssocID="{57862D08-80A7-47E9-98DB-C74D831CAA31}" presName="spaceBetweenRectangles" presStyleCnt="0"/>
      <dgm:spPr/>
    </dgm:pt>
    <dgm:pt modelId="{1E0EC816-F9EF-4B55-A0F2-00A2452B3730}" type="pres">
      <dgm:prSet presAssocID="{859A9E5B-8F7B-4A47-8D5D-4882B6D2D12E}" presName="parentLin" presStyleCnt="0"/>
      <dgm:spPr/>
    </dgm:pt>
    <dgm:pt modelId="{9AA36258-44DA-4136-8C11-C4C35AD6C232}" type="pres">
      <dgm:prSet presAssocID="{859A9E5B-8F7B-4A47-8D5D-4882B6D2D12E}" presName="parentLeftMargin" presStyleLbl="node1" presStyleIdx="2" presStyleCnt="4"/>
      <dgm:spPr/>
    </dgm:pt>
    <dgm:pt modelId="{C9CA2B50-6954-4B51-BD5A-19134314F1E8}" type="pres">
      <dgm:prSet presAssocID="{859A9E5B-8F7B-4A47-8D5D-4882B6D2D12E}" presName="parentText" presStyleLbl="node1" presStyleIdx="3" presStyleCnt="4">
        <dgm:presLayoutVars>
          <dgm:chMax val="0"/>
          <dgm:bulletEnabled val="1"/>
        </dgm:presLayoutVars>
      </dgm:prSet>
      <dgm:spPr/>
    </dgm:pt>
    <dgm:pt modelId="{EFBD72A8-C3C3-4FF7-98C5-462C61B0D85A}" type="pres">
      <dgm:prSet presAssocID="{859A9E5B-8F7B-4A47-8D5D-4882B6D2D12E}" presName="negativeSpace" presStyleCnt="0"/>
      <dgm:spPr/>
    </dgm:pt>
    <dgm:pt modelId="{04DF24CF-FEE2-478D-8A47-36F3CEE028A3}" type="pres">
      <dgm:prSet presAssocID="{859A9E5B-8F7B-4A47-8D5D-4882B6D2D12E}" presName="childText" presStyleLbl="conFgAcc1" presStyleIdx="3" presStyleCnt="4">
        <dgm:presLayoutVars>
          <dgm:bulletEnabled val="1"/>
        </dgm:presLayoutVars>
      </dgm:prSet>
      <dgm:spPr/>
    </dgm:pt>
  </dgm:ptLst>
  <dgm:cxnLst>
    <dgm:cxn modelId="{0BA2BF05-2B84-4439-BBC5-AC0D3E80F269}" type="presOf" srcId="{67AE3FE2-55A2-43C1-BA34-3D6138EF2B25}" destId="{029CE61E-1D70-4745-90BD-1AF217D451B7}" srcOrd="0" destOrd="0" presId="urn:microsoft.com/office/officeart/2005/8/layout/list1"/>
    <dgm:cxn modelId="{F4D1330C-CB6E-49A4-8908-133A91D2673F}" srcId="{3089730A-EE7A-4310-B765-2BFE7A00411F}" destId="{67AE3FE2-55A2-43C1-BA34-3D6138EF2B25}" srcOrd="0" destOrd="0" parTransId="{8F8F84AF-7476-4CB7-B0D2-C05240F12FFB}" sibTransId="{CBA59C82-53B4-4853-A4EC-3B5A5DA4993F}"/>
    <dgm:cxn modelId="{2BBC590E-E464-44C5-A433-3DC6EBD8D96D}" srcId="{DBA378AD-A7CF-46C8-9552-087396B302C3}" destId="{3089730A-EE7A-4310-B765-2BFE7A00411F}" srcOrd="1" destOrd="0" parTransId="{BD8B10F6-F50C-425A-91FE-70934FE2FB79}" sibTransId="{7B80367F-E7FB-4AB0-BA79-D190820AD18D}"/>
    <dgm:cxn modelId="{B990EB19-D9CB-4127-B588-0AA9F30AABFA}" srcId="{DBA378AD-A7CF-46C8-9552-087396B302C3}" destId="{859A9E5B-8F7B-4A47-8D5D-4882B6D2D12E}" srcOrd="3" destOrd="0" parTransId="{EECA5537-ECB9-48C4-9AF1-6470DF41F4B2}" sibTransId="{CC1BDD57-941F-4C60-9DE4-562E51D0751C}"/>
    <dgm:cxn modelId="{C1CAAC1D-BAED-440B-A69C-A66CC335ACED}" srcId="{C03792B4-08EC-4995-976A-9227AE3A8766}" destId="{04F587B8-0380-4C28-B0CD-534F43615442}" srcOrd="0" destOrd="0" parTransId="{3B86B1C5-9775-4724-A6DD-289FC02A7D36}" sibTransId="{BB2C38A8-204D-4F74-8AB5-C2C8EE2F6732}"/>
    <dgm:cxn modelId="{FADC2722-AF94-4C7E-80FA-AC8174A122CF}" type="presOf" srcId="{DBA378AD-A7CF-46C8-9552-087396B302C3}" destId="{A7A5FCC0-0F25-44CD-AC04-B525B26C8215}" srcOrd="0" destOrd="0" presId="urn:microsoft.com/office/officeart/2005/8/layout/list1"/>
    <dgm:cxn modelId="{C1635F29-DA52-42E3-B192-C8F8BECD0D44}" type="presOf" srcId="{859A9E5B-8F7B-4A47-8D5D-4882B6D2D12E}" destId="{9AA36258-44DA-4136-8C11-C4C35AD6C232}" srcOrd="0" destOrd="0" presId="urn:microsoft.com/office/officeart/2005/8/layout/list1"/>
    <dgm:cxn modelId="{0573BB3B-3D52-4B33-AAF0-AA7133ACB542}" type="presOf" srcId="{F4AD1654-7A52-451A-AFCD-D24252F7C6D7}" destId="{04DF24CF-FEE2-478D-8A47-36F3CEE028A3}" srcOrd="0" destOrd="0" presId="urn:microsoft.com/office/officeart/2005/8/layout/list1"/>
    <dgm:cxn modelId="{FC61FE61-980F-4D4D-9444-FD33BB9D3C21}" type="presOf" srcId="{C53B2FC4-BE86-4487-9298-59E852EFB138}" destId="{A7BD5DB6-1C67-4AC5-9FD4-431A836D9BAA}" srcOrd="1" destOrd="0" presId="urn:microsoft.com/office/officeart/2005/8/layout/list1"/>
    <dgm:cxn modelId="{2F9A1471-71A1-4F9E-AF65-D2F7FEFEF787}" type="presOf" srcId="{3089730A-EE7A-4310-B765-2BFE7A00411F}" destId="{F17C352B-69CB-40DC-A382-FECDFB8C93FE}" srcOrd="0" destOrd="0" presId="urn:microsoft.com/office/officeart/2005/8/layout/list1"/>
    <dgm:cxn modelId="{320E4956-953F-4BF4-93EA-77A1EDF2FC66}" type="presOf" srcId="{3089730A-EE7A-4310-B765-2BFE7A00411F}" destId="{502E49CC-6D7C-4A8F-97E7-F5981232CBC1}" srcOrd="1" destOrd="0" presId="urn:microsoft.com/office/officeart/2005/8/layout/list1"/>
    <dgm:cxn modelId="{527C337C-FE21-410A-B54B-2DD89A13FA8B}" type="presOf" srcId="{C03792B4-08EC-4995-976A-9227AE3A8766}" destId="{78F43B5E-E816-4C76-8B5A-1793F2A5223C}" srcOrd="1" destOrd="0" presId="urn:microsoft.com/office/officeart/2005/8/layout/list1"/>
    <dgm:cxn modelId="{0F171E91-2025-4082-8346-EFD66DE99858}" type="presOf" srcId="{C03792B4-08EC-4995-976A-9227AE3A8766}" destId="{5CD8C4BD-4857-4CA1-9F07-E92B97F99185}" srcOrd="0" destOrd="0" presId="urn:microsoft.com/office/officeart/2005/8/layout/list1"/>
    <dgm:cxn modelId="{D0E2819D-0D71-4E9B-9F6E-519019817AC0}" srcId="{859A9E5B-8F7B-4A47-8D5D-4882B6D2D12E}" destId="{F4AD1654-7A52-451A-AFCD-D24252F7C6D7}" srcOrd="0" destOrd="0" parTransId="{C3121FDC-4DAA-4042-AF50-B39086FCDA57}" sibTransId="{DF2D744D-24E0-4BB0-B8FB-EAC2F2CD57EF}"/>
    <dgm:cxn modelId="{845AB8A0-094A-44A3-9303-BCC0D79C9D25}" type="presOf" srcId="{859A9E5B-8F7B-4A47-8D5D-4882B6D2D12E}" destId="{C9CA2B50-6954-4B51-BD5A-19134314F1E8}" srcOrd="1" destOrd="0" presId="urn:microsoft.com/office/officeart/2005/8/layout/list1"/>
    <dgm:cxn modelId="{10DE45A8-7E02-4007-B750-1C79FE365456}" srcId="{DBA378AD-A7CF-46C8-9552-087396B302C3}" destId="{C53B2FC4-BE86-4487-9298-59E852EFB138}" srcOrd="2" destOrd="0" parTransId="{8DA9D85D-E46A-4CF9-8A2E-D6E8B679F405}" sibTransId="{57862D08-80A7-47E9-98DB-C74D831CAA31}"/>
    <dgm:cxn modelId="{6717FCA8-3B4B-40A4-BD84-C568FC4CC66B}" type="presOf" srcId="{5D32D82A-C162-4AB9-9E82-B0B897B818D1}" destId="{0422FA82-C064-4C51-94E9-9090AF172879}" srcOrd="0" destOrd="0" presId="urn:microsoft.com/office/officeart/2005/8/layout/list1"/>
    <dgm:cxn modelId="{4DF83CDB-C4D8-4381-8625-984FEB1A54DB}" srcId="{C53B2FC4-BE86-4487-9298-59E852EFB138}" destId="{5D32D82A-C162-4AB9-9E82-B0B897B818D1}" srcOrd="0" destOrd="0" parTransId="{F58F3FF3-BFD4-4310-8014-D707E80CCD6A}" sibTransId="{07E91FAC-3753-4535-BA50-983EF227CC73}"/>
    <dgm:cxn modelId="{E9590FEA-BBAA-4ECC-861E-6596D9188F77}" type="presOf" srcId="{C53B2FC4-BE86-4487-9298-59E852EFB138}" destId="{986D6FA5-6F82-4267-AD0F-477C8E443AB7}" srcOrd="0" destOrd="0" presId="urn:microsoft.com/office/officeart/2005/8/layout/list1"/>
    <dgm:cxn modelId="{01D01BEB-0DE7-4936-8CF1-F1754FFEED27}" type="presOf" srcId="{04F587B8-0380-4C28-B0CD-534F43615442}" destId="{6573B851-1E65-4B88-AA62-58B4D8C6F118}" srcOrd="0" destOrd="0" presId="urn:microsoft.com/office/officeart/2005/8/layout/list1"/>
    <dgm:cxn modelId="{5828F7EF-DE3A-440C-96E7-F558C2181915}" srcId="{DBA378AD-A7CF-46C8-9552-087396B302C3}" destId="{C03792B4-08EC-4995-976A-9227AE3A8766}" srcOrd="0" destOrd="0" parTransId="{979B5167-DA89-46B6-812B-691FAA1E1815}" sibTransId="{1B151630-3EEE-4D6C-84F2-FBEA8D927E3D}"/>
    <dgm:cxn modelId="{0C42CF3C-D548-43C0-9F81-CABCB49F65DC}" type="presParOf" srcId="{A7A5FCC0-0F25-44CD-AC04-B525B26C8215}" destId="{67692B6B-38F8-428F-B1FD-AECC8A86AD55}" srcOrd="0" destOrd="0" presId="urn:microsoft.com/office/officeart/2005/8/layout/list1"/>
    <dgm:cxn modelId="{E4E81F5F-8E4D-4A64-A2B3-30E9E3BA31E7}" type="presParOf" srcId="{67692B6B-38F8-428F-B1FD-AECC8A86AD55}" destId="{5CD8C4BD-4857-4CA1-9F07-E92B97F99185}" srcOrd="0" destOrd="0" presId="urn:microsoft.com/office/officeart/2005/8/layout/list1"/>
    <dgm:cxn modelId="{1BDFD11B-9ACE-40AB-A05D-8A500096B0C2}" type="presParOf" srcId="{67692B6B-38F8-428F-B1FD-AECC8A86AD55}" destId="{78F43B5E-E816-4C76-8B5A-1793F2A5223C}" srcOrd="1" destOrd="0" presId="urn:microsoft.com/office/officeart/2005/8/layout/list1"/>
    <dgm:cxn modelId="{092D7CA5-4E6E-4996-A044-AB929F7ADE2C}" type="presParOf" srcId="{A7A5FCC0-0F25-44CD-AC04-B525B26C8215}" destId="{07AD3F05-B2A8-4044-9758-283712E979BC}" srcOrd="1" destOrd="0" presId="urn:microsoft.com/office/officeart/2005/8/layout/list1"/>
    <dgm:cxn modelId="{50898412-423F-46B4-A752-2E5B36D8558D}" type="presParOf" srcId="{A7A5FCC0-0F25-44CD-AC04-B525B26C8215}" destId="{6573B851-1E65-4B88-AA62-58B4D8C6F118}" srcOrd="2" destOrd="0" presId="urn:microsoft.com/office/officeart/2005/8/layout/list1"/>
    <dgm:cxn modelId="{91DA7C9D-C9F9-4364-A7F1-22080044CEEA}" type="presParOf" srcId="{A7A5FCC0-0F25-44CD-AC04-B525B26C8215}" destId="{8C892BEB-D923-49A7-B85B-3114EB94B73A}" srcOrd="3" destOrd="0" presId="urn:microsoft.com/office/officeart/2005/8/layout/list1"/>
    <dgm:cxn modelId="{2B6A643D-F217-4FFB-A1DC-9EF40C908ECC}" type="presParOf" srcId="{A7A5FCC0-0F25-44CD-AC04-B525B26C8215}" destId="{3A5BF67F-DC44-4A69-B1EC-613B108DCF2D}" srcOrd="4" destOrd="0" presId="urn:microsoft.com/office/officeart/2005/8/layout/list1"/>
    <dgm:cxn modelId="{790DDD5B-16F8-448A-AFC4-6FA22684662E}" type="presParOf" srcId="{3A5BF67F-DC44-4A69-B1EC-613B108DCF2D}" destId="{F17C352B-69CB-40DC-A382-FECDFB8C93FE}" srcOrd="0" destOrd="0" presId="urn:microsoft.com/office/officeart/2005/8/layout/list1"/>
    <dgm:cxn modelId="{60038774-B1E5-42C9-8016-7A1F10B617E5}" type="presParOf" srcId="{3A5BF67F-DC44-4A69-B1EC-613B108DCF2D}" destId="{502E49CC-6D7C-4A8F-97E7-F5981232CBC1}" srcOrd="1" destOrd="0" presId="urn:microsoft.com/office/officeart/2005/8/layout/list1"/>
    <dgm:cxn modelId="{C474FE25-2A57-40A9-82A6-F75D607E3DDC}" type="presParOf" srcId="{A7A5FCC0-0F25-44CD-AC04-B525B26C8215}" destId="{20AC212D-76D7-4DB5-AACE-C049CD3D17A6}" srcOrd="5" destOrd="0" presId="urn:microsoft.com/office/officeart/2005/8/layout/list1"/>
    <dgm:cxn modelId="{03FA7BBA-7B4C-4866-9672-B0EEBF1BA70A}" type="presParOf" srcId="{A7A5FCC0-0F25-44CD-AC04-B525B26C8215}" destId="{029CE61E-1D70-4745-90BD-1AF217D451B7}" srcOrd="6" destOrd="0" presId="urn:microsoft.com/office/officeart/2005/8/layout/list1"/>
    <dgm:cxn modelId="{7B7E6F34-0959-4628-8F8F-DB6F2EEFA05B}" type="presParOf" srcId="{A7A5FCC0-0F25-44CD-AC04-B525B26C8215}" destId="{9E6B430B-51FB-4046-ACCD-D29E52A795CF}" srcOrd="7" destOrd="0" presId="urn:microsoft.com/office/officeart/2005/8/layout/list1"/>
    <dgm:cxn modelId="{60098AAA-13ED-4830-BD46-BBEB4731F07A}" type="presParOf" srcId="{A7A5FCC0-0F25-44CD-AC04-B525B26C8215}" destId="{978413A6-C264-44B5-863E-720AC45A6635}" srcOrd="8" destOrd="0" presId="urn:microsoft.com/office/officeart/2005/8/layout/list1"/>
    <dgm:cxn modelId="{BA122A94-ECB7-47C9-BD25-9923596EB0F7}" type="presParOf" srcId="{978413A6-C264-44B5-863E-720AC45A6635}" destId="{986D6FA5-6F82-4267-AD0F-477C8E443AB7}" srcOrd="0" destOrd="0" presId="urn:microsoft.com/office/officeart/2005/8/layout/list1"/>
    <dgm:cxn modelId="{E64970AF-DC95-44FD-8DEC-F15F7D2F5E81}" type="presParOf" srcId="{978413A6-C264-44B5-863E-720AC45A6635}" destId="{A7BD5DB6-1C67-4AC5-9FD4-431A836D9BAA}" srcOrd="1" destOrd="0" presId="urn:microsoft.com/office/officeart/2005/8/layout/list1"/>
    <dgm:cxn modelId="{469341B6-F2DF-4005-8F9E-33DC0E6307C3}" type="presParOf" srcId="{A7A5FCC0-0F25-44CD-AC04-B525B26C8215}" destId="{0A130743-FDCC-4C03-B42E-EE877CE8E7E8}" srcOrd="9" destOrd="0" presId="urn:microsoft.com/office/officeart/2005/8/layout/list1"/>
    <dgm:cxn modelId="{26AA90B6-F1D1-4D0B-A5AA-6C4A0D1D0E40}" type="presParOf" srcId="{A7A5FCC0-0F25-44CD-AC04-B525B26C8215}" destId="{0422FA82-C064-4C51-94E9-9090AF172879}" srcOrd="10" destOrd="0" presId="urn:microsoft.com/office/officeart/2005/8/layout/list1"/>
    <dgm:cxn modelId="{EBB2FF1B-F640-4A51-B79E-61E456FA4CB9}" type="presParOf" srcId="{A7A5FCC0-0F25-44CD-AC04-B525B26C8215}" destId="{15BCD21A-974D-4D49-BCC8-B8726F3014F0}" srcOrd="11" destOrd="0" presId="urn:microsoft.com/office/officeart/2005/8/layout/list1"/>
    <dgm:cxn modelId="{95769EB2-6F69-4483-BE18-916BA009F5D7}" type="presParOf" srcId="{A7A5FCC0-0F25-44CD-AC04-B525B26C8215}" destId="{1E0EC816-F9EF-4B55-A0F2-00A2452B3730}" srcOrd="12" destOrd="0" presId="urn:microsoft.com/office/officeart/2005/8/layout/list1"/>
    <dgm:cxn modelId="{188F5217-FB3A-4654-8D0D-D73FC67CC1F3}" type="presParOf" srcId="{1E0EC816-F9EF-4B55-A0F2-00A2452B3730}" destId="{9AA36258-44DA-4136-8C11-C4C35AD6C232}" srcOrd="0" destOrd="0" presId="urn:microsoft.com/office/officeart/2005/8/layout/list1"/>
    <dgm:cxn modelId="{040A0223-6884-41C9-9C10-0E777C10591F}" type="presParOf" srcId="{1E0EC816-F9EF-4B55-A0F2-00A2452B3730}" destId="{C9CA2B50-6954-4B51-BD5A-19134314F1E8}" srcOrd="1" destOrd="0" presId="urn:microsoft.com/office/officeart/2005/8/layout/list1"/>
    <dgm:cxn modelId="{A9C2343D-A084-42D5-8EFD-624697080F31}" type="presParOf" srcId="{A7A5FCC0-0F25-44CD-AC04-B525B26C8215}" destId="{EFBD72A8-C3C3-4FF7-98C5-462C61B0D85A}" srcOrd="13" destOrd="0" presId="urn:microsoft.com/office/officeart/2005/8/layout/list1"/>
    <dgm:cxn modelId="{F0EE5D0D-4DE5-4D03-84AC-F7D3CE3F1454}" type="presParOf" srcId="{A7A5FCC0-0F25-44CD-AC04-B525B26C8215}" destId="{04DF24CF-FEE2-478D-8A47-36F3CEE028A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25CE7-53D1-4C1E-B822-0B996496B54F}" type="doc">
      <dgm:prSet loTypeId="urn:microsoft.com/office/officeart/2005/8/layout/vList5" loCatId="Inbox" qsTypeId="urn:microsoft.com/office/officeart/2005/8/quickstyle/simple1" qsCatId="simple" csTypeId="urn:microsoft.com/office/officeart/2005/8/colors/colorful2" csCatId="colorful"/>
      <dgm:spPr/>
      <dgm:t>
        <a:bodyPr/>
        <a:lstStyle/>
        <a:p>
          <a:endParaRPr lang="en-US"/>
        </a:p>
      </dgm:t>
    </dgm:pt>
    <dgm:pt modelId="{3438DFB8-05FF-4167-AB57-DC8A8EAA0EAA}">
      <dgm:prSet/>
      <dgm:spPr/>
      <dgm:t>
        <a:bodyPr/>
        <a:lstStyle/>
        <a:p>
          <a:r>
            <a:rPr lang="en-US" dirty="0"/>
            <a:t>The final capacity factor can be expressed using the formula:</a:t>
          </a:r>
        </a:p>
      </dgm:t>
    </dgm:pt>
    <dgm:pt modelId="{9546F295-471C-4882-9CFF-9A2B84BF39E7}" type="parTrans" cxnId="{CDCDE273-7EED-4A48-98B0-A7E4B11580F8}">
      <dgm:prSet/>
      <dgm:spPr/>
      <dgm:t>
        <a:bodyPr/>
        <a:lstStyle/>
        <a:p>
          <a:endParaRPr lang="en-US"/>
        </a:p>
      </dgm:t>
    </dgm:pt>
    <dgm:pt modelId="{59A13C13-1840-4DF0-B9AB-88DB906647A3}" type="sibTrans" cxnId="{CDCDE273-7EED-4A48-98B0-A7E4B11580F8}">
      <dgm:prSet/>
      <dgm:spPr/>
      <dgm:t>
        <a:bodyPr/>
        <a:lstStyle/>
        <a:p>
          <a:endParaRPr lang="en-US"/>
        </a:p>
      </dgm:t>
    </dgm:pt>
    <dgm:pt modelId="{79C9E952-5AF2-41A0-9D8F-9B506F5BF5ED}">
      <dgm:prSet/>
      <dgm:spPr/>
      <dgm:t>
        <a:bodyPr/>
        <a:lstStyle/>
        <a:p>
          <a:r>
            <a:rPr lang="en-US" dirty="0"/>
            <a:t>Final CF = CF at POA x (1-loss1) x (1-loss2) x (1-loss3) x (1-loss4) ….</a:t>
          </a:r>
        </a:p>
      </dgm:t>
    </dgm:pt>
    <dgm:pt modelId="{3660D5BD-D688-49BA-AC08-F29FC68D270C}" type="parTrans" cxnId="{426D5721-219E-450C-B66D-AB80C7BE8C78}">
      <dgm:prSet/>
      <dgm:spPr/>
      <dgm:t>
        <a:bodyPr/>
        <a:lstStyle/>
        <a:p>
          <a:endParaRPr lang="en-US"/>
        </a:p>
      </dgm:t>
    </dgm:pt>
    <dgm:pt modelId="{A1D7E24A-5B79-4691-A360-C504AF3742EA}" type="sibTrans" cxnId="{426D5721-219E-450C-B66D-AB80C7BE8C78}">
      <dgm:prSet/>
      <dgm:spPr/>
      <dgm:t>
        <a:bodyPr/>
        <a:lstStyle/>
        <a:p>
          <a:endParaRPr lang="en-US"/>
        </a:p>
      </dgm:t>
    </dgm:pt>
    <dgm:pt modelId="{9485256C-775D-4EDB-8854-71E7C5D41433}">
      <dgm:prSet/>
      <dgm:spPr/>
      <dgm:t>
        <a:bodyPr/>
        <a:lstStyle/>
        <a:p>
          <a:r>
            <a:rPr lang="en-US" dirty="0"/>
            <a:t>This can also be expressed as:</a:t>
          </a:r>
        </a:p>
      </dgm:t>
    </dgm:pt>
    <dgm:pt modelId="{0D4F97CC-8596-44B5-AD0B-BF89239DE672}" type="parTrans" cxnId="{78AC5B0F-A1B4-4619-BAA0-899D41DCC9FE}">
      <dgm:prSet/>
      <dgm:spPr/>
      <dgm:t>
        <a:bodyPr/>
        <a:lstStyle/>
        <a:p>
          <a:endParaRPr lang="en-US"/>
        </a:p>
      </dgm:t>
    </dgm:pt>
    <dgm:pt modelId="{4CB4DB5C-118A-438C-8810-99D96583C23D}" type="sibTrans" cxnId="{78AC5B0F-A1B4-4619-BAA0-899D41DCC9FE}">
      <dgm:prSet/>
      <dgm:spPr/>
      <dgm:t>
        <a:bodyPr/>
        <a:lstStyle/>
        <a:p>
          <a:endParaRPr lang="en-US"/>
        </a:p>
      </dgm:t>
    </dgm:pt>
    <dgm:pt modelId="{34E4A259-4F8C-4D58-A850-DC14D3038AEB}">
      <dgm:prSet/>
      <dgm:spPr/>
      <dgm:t>
        <a:bodyPr/>
        <a:lstStyle/>
        <a:p>
          <a:r>
            <a:rPr lang="en-US" dirty="0"/>
            <a:t>Final CF = CF at POA x (1-Temprature) x (1-other losses)</a:t>
          </a:r>
        </a:p>
      </dgm:t>
    </dgm:pt>
    <dgm:pt modelId="{5210DFC5-6AE0-4CA3-B68E-F77218F18A84}" type="parTrans" cxnId="{138B6E42-FC0B-4275-A74D-DBB377BA7B36}">
      <dgm:prSet/>
      <dgm:spPr/>
      <dgm:t>
        <a:bodyPr/>
        <a:lstStyle/>
        <a:p>
          <a:endParaRPr lang="en-US"/>
        </a:p>
      </dgm:t>
    </dgm:pt>
    <dgm:pt modelId="{DCCE891E-F8DF-42E0-8069-F8C40B0A90CC}" type="sibTrans" cxnId="{138B6E42-FC0B-4275-A74D-DBB377BA7B36}">
      <dgm:prSet/>
      <dgm:spPr/>
      <dgm:t>
        <a:bodyPr/>
        <a:lstStyle/>
        <a:p>
          <a:endParaRPr lang="en-US"/>
        </a:p>
      </dgm:t>
    </dgm:pt>
    <dgm:pt modelId="{10BA11F4-3E58-473B-B26C-9D3B1D93B9EB}">
      <dgm:prSet/>
      <dgm:spPr/>
      <dgm:t>
        <a:bodyPr/>
        <a:lstStyle/>
        <a:p>
          <a:r>
            <a:rPr lang="en-US" dirty="0"/>
            <a:t>Since PR = Final CF/CF at POA, then</a:t>
          </a:r>
        </a:p>
      </dgm:t>
    </dgm:pt>
    <dgm:pt modelId="{932B052A-23E2-4506-B116-B4171E61BF2D}" type="parTrans" cxnId="{270C6043-DC67-4E97-9F90-56F34534EE19}">
      <dgm:prSet/>
      <dgm:spPr/>
      <dgm:t>
        <a:bodyPr/>
        <a:lstStyle/>
        <a:p>
          <a:endParaRPr lang="en-US"/>
        </a:p>
      </dgm:t>
    </dgm:pt>
    <dgm:pt modelId="{144620D4-CA4C-46AD-864B-3F461F1EEB4F}" type="sibTrans" cxnId="{270C6043-DC67-4E97-9F90-56F34534EE19}">
      <dgm:prSet/>
      <dgm:spPr/>
      <dgm:t>
        <a:bodyPr/>
        <a:lstStyle/>
        <a:p>
          <a:endParaRPr lang="en-US"/>
        </a:p>
      </dgm:t>
    </dgm:pt>
    <dgm:pt modelId="{8FF86B12-90C1-4351-8A98-129D21AA34F1}">
      <dgm:prSet/>
      <dgm:spPr/>
      <dgm:t>
        <a:bodyPr/>
        <a:lstStyle/>
        <a:p>
          <a:r>
            <a:rPr lang="en-US" dirty="0"/>
            <a:t>PR = (1-Temprature) x (1-other losses)</a:t>
          </a:r>
        </a:p>
      </dgm:t>
    </dgm:pt>
    <dgm:pt modelId="{EE92BF37-499C-4D34-AA92-095259CE253F}" type="parTrans" cxnId="{97520C46-F11E-49F6-9310-ACBED24E9574}">
      <dgm:prSet/>
      <dgm:spPr/>
      <dgm:t>
        <a:bodyPr/>
        <a:lstStyle/>
        <a:p>
          <a:endParaRPr lang="en-US"/>
        </a:p>
      </dgm:t>
    </dgm:pt>
    <dgm:pt modelId="{77A1B46A-44C0-4353-B577-681D4872FD45}" type="sibTrans" cxnId="{97520C46-F11E-49F6-9310-ACBED24E9574}">
      <dgm:prSet/>
      <dgm:spPr/>
      <dgm:t>
        <a:bodyPr/>
        <a:lstStyle/>
        <a:p>
          <a:endParaRPr lang="en-US"/>
        </a:p>
      </dgm:t>
    </dgm:pt>
    <dgm:pt modelId="{0668640A-CF0E-49E9-85B6-CDEFA61C1D93}" type="pres">
      <dgm:prSet presAssocID="{D2825CE7-53D1-4C1E-B822-0B996496B54F}" presName="Name0" presStyleCnt="0">
        <dgm:presLayoutVars>
          <dgm:dir/>
          <dgm:animLvl val="lvl"/>
          <dgm:resizeHandles val="exact"/>
        </dgm:presLayoutVars>
      </dgm:prSet>
      <dgm:spPr/>
    </dgm:pt>
    <dgm:pt modelId="{4B6BEE4B-4BD7-41F0-BDEE-2FDC17EB9940}" type="pres">
      <dgm:prSet presAssocID="{3438DFB8-05FF-4167-AB57-DC8A8EAA0EAA}" presName="linNode" presStyleCnt="0"/>
      <dgm:spPr/>
    </dgm:pt>
    <dgm:pt modelId="{478627BB-87B5-43AD-8FF7-D09CAECA1B4D}" type="pres">
      <dgm:prSet presAssocID="{3438DFB8-05FF-4167-AB57-DC8A8EAA0EAA}" presName="parentText" presStyleLbl="node1" presStyleIdx="0" presStyleCnt="3">
        <dgm:presLayoutVars>
          <dgm:chMax val="1"/>
          <dgm:bulletEnabled val="1"/>
        </dgm:presLayoutVars>
      </dgm:prSet>
      <dgm:spPr/>
    </dgm:pt>
    <dgm:pt modelId="{52EF7387-F5F2-4A3E-B3E1-CA16EF811916}" type="pres">
      <dgm:prSet presAssocID="{3438DFB8-05FF-4167-AB57-DC8A8EAA0EAA}" presName="descendantText" presStyleLbl="alignAccFollowNode1" presStyleIdx="0" presStyleCnt="3">
        <dgm:presLayoutVars>
          <dgm:bulletEnabled val="1"/>
        </dgm:presLayoutVars>
      </dgm:prSet>
      <dgm:spPr/>
    </dgm:pt>
    <dgm:pt modelId="{71A6E16D-8A4E-4EF4-913C-8C0874CDDFA2}" type="pres">
      <dgm:prSet presAssocID="{59A13C13-1840-4DF0-B9AB-88DB906647A3}" presName="sp" presStyleCnt="0"/>
      <dgm:spPr/>
    </dgm:pt>
    <dgm:pt modelId="{859A0F4F-3951-4636-926B-8C432977AA76}" type="pres">
      <dgm:prSet presAssocID="{9485256C-775D-4EDB-8854-71E7C5D41433}" presName="linNode" presStyleCnt="0"/>
      <dgm:spPr/>
    </dgm:pt>
    <dgm:pt modelId="{A3F962E5-49ED-4FD6-A3C3-249117A71C02}" type="pres">
      <dgm:prSet presAssocID="{9485256C-775D-4EDB-8854-71E7C5D41433}" presName="parentText" presStyleLbl="node1" presStyleIdx="1" presStyleCnt="3">
        <dgm:presLayoutVars>
          <dgm:chMax val="1"/>
          <dgm:bulletEnabled val="1"/>
        </dgm:presLayoutVars>
      </dgm:prSet>
      <dgm:spPr/>
    </dgm:pt>
    <dgm:pt modelId="{3662B2C7-A968-4557-AA46-DCCDC36676FD}" type="pres">
      <dgm:prSet presAssocID="{9485256C-775D-4EDB-8854-71E7C5D41433}" presName="descendantText" presStyleLbl="alignAccFollowNode1" presStyleIdx="1" presStyleCnt="3">
        <dgm:presLayoutVars>
          <dgm:bulletEnabled val="1"/>
        </dgm:presLayoutVars>
      </dgm:prSet>
      <dgm:spPr/>
    </dgm:pt>
    <dgm:pt modelId="{60BC84A3-8B65-4218-9BF7-CA83EDB237DE}" type="pres">
      <dgm:prSet presAssocID="{4CB4DB5C-118A-438C-8810-99D96583C23D}" presName="sp" presStyleCnt="0"/>
      <dgm:spPr/>
    </dgm:pt>
    <dgm:pt modelId="{9969C7CC-D3AA-40D0-998A-228603498F7F}" type="pres">
      <dgm:prSet presAssocID="{10BA11F4-3E58-473B-B26C-9D3B1D93B9EB}" presName="linNode" presStyleCnt="0"/>
      <dgm:spPr/>
    </dgm:pt>
    <dgm:pt modelId="{5077B7E2-D65F-4EA4-BC3A-761297282F18}" type="pres">
      <dgm:prSet presAssocID="{10BA11F4-3E58-473B-B26C-9D3B1D93B9EB}" presName="parentText" presStyleLbl="node1" presStyleIdx="2" presStyleCnt="3">
        <dgm:presLayoutVars>
          <dgm:chMax val="1"/>
          <dgm:bulletEnabled val="1"/>
        </dgm:presLayoutVars>
      </dgm:prSet>
      <dgm:spPr/>
    </dgm:pt>
    <dgm:pt modelId="{9DD33252-383C-4DE8-BB7D-78C46198BB32}" type="pres">
      <dgm:prSet presAssocID="{10BA11F4-3E58-473B-B26C-9D3B1D93B9EB}" presName="descendantText" presStyleLbl="alignAccFollowNode1" presStyleIdx="2" presStyleCnt="3">
        <dgm:presLayoutVars>
          <dgm:bulletEnabled val="1"/>
        </dgm:presLayoutVars>
      </dgm:prSet>
      <dgm:spPr/>
    </dgm:pt>
  </dgm:ptLst>
  <dgm:cxnLst>
    <dgm:cxn modelId="{78AC5B0F-A1B4-4619-BAA0-899D41DCC9FE}" srcId="{D2825CE7-53D1-4C1E-B822-0B996496B54F}" destId="{9485256C-775D-4EDB-8854-71E7C5D41433}" srcOrd="1" destOrd="0" parTransId="{0D4F97CC-8596-44B5-AD0B-BF89239DE672}" sibTransId="{4CB4DB5C-118A-438C-8810-99D96583C23D}"/>
    <dgm:cxn modelId="{426D5721-219E-450C-B66D-AB80C7BE8C78}" srcId="{3438DFB8-05FF-4167-AB57-DC8A8EAA0EAA}" destId="{79C9E952-5AF2-41A0-9D8F-9B506F5BF5ED}" srcOrd="0" destOrd="0" parTransId="{3660D5BD-D688-49BA-AC08-F29FC68D270C}" sibTransId="{A1D7E24A-5B79-4691-A360-C504AF3742EA}"/>
    <dgm:cxn modelId="{28D6A421-9486-4FCB-944D-59855BF81E68}" type="presOf" srcId="{8FF86B12-90C1-4351-8A98-129D21AA34F1}" destId="{9DD33252-383C-4DE8-BB7D-78C46198BB32}" srcOrd="0" destOrd="0" presId="urn:microsoft.com/office/officeart/2005/8/layout/vList5"/>
    <dgm:cxn modelId="{138B6E42-FC0B-4275-A74D-DBB377BA7B36}" srcId="{9485256C-775D-4EDB-8854-71E7C5D41433}" destId="{34E4A259-4F8C-4D58-A850-DC14D3038AEB}" srcOrd="0" destOrd="0" parTransId="{5210DFC5-6AE0-4CA3-B68E-F77218F18A84}" sibTransId="{DCCE891E-F8DF-42E0-8069-F8C40B0A90CC}"/>
    <dgm:cxn modelId="{270C6043-DC67-4E97-9F90-56F34534EE19}" srcId="{D2825CE7-53D1-4C1E-B822-0B996496B54F}" destId="{10BA11F4-3E58-473B-B26C-9D3B1D93B9EB}" srcOrd="2" destOrd="0" parTransId="{932B052A-23E2-4506-B116-B4171E61BF2D}" sibTransId="{144620D4-CA4C-46AD-864B-3F461F1EEB4F}"/>
    <dgm:cxn modelId="{97520C46-F11E-49F6-9310-ACBED24E9574}" srcId="{10BA11F4-3E58-473B-B26C-9D3B1D93B9EB}" destId="{8FF86B12-90C1-4351-8A98-129D21AA34F1}" srcOrd="0" destOrd="0" parTransId="{EE92BF37-499C-4D34-AA92-095259CE253F}" sibTransId="{77A1B46A-44C0-4353-B577-681D4872FD45}"/>
    <dgm:cxn modelId="{BCA8AB47-2405-40F3-8EF2-20C09532A120}" type="presOf" srcId="{D2825CE7-53D1-4C1E-B822-0B996496B54F}" destId="{0668640A-CF0E-49E9-85B6-CDEFA61C1D93}" srcOrd="0" destOrd="0" presId="urn:microsoft.com/office/officeart/2005/8/layout/vList5"/>
    <dgm:cxn modelId="{CDCDE273-7EED-4A48-98B0-A7E4B11580F8}" srcId="{D2825CE7-53D1-4C1E-B822-0B996496B54F}" destId="{3438DFB8-05FF-4167-AB57-DC8A8EAA0EAA}" srcOrd="0" destOrd="0" parTransId="{9546F295-471C-4882-9CFF-9A2B84BF39E7}" sibTransId="{59A13C13-1840-4DF0-B9AB-88DB906647A3}"/>
    <dgm:cxn modelId="{A8396054-3247-4798-A556-01F4B851363E}" type="presOf" srcId="{34E4A259-4F8C-4D58-A850-DC14D3038AEB}" destId="{3662B2C7-A968-4557-AA46-DCCDC36676FD}" srcOrd="0" destOrd="0" presId="urn:microsoft.com/office/officeart/2005/8/layout/vList5"/>
    <dgm:cxn modelId="{8B745D78-44A1-48EE-8955-925A25F82460}" type="presOf" srcId="{9485256C-775D-4EDB-8854-71E7C5D41433}" destId="{A3F962E5-49ED-4FD6-A3C3-249117A71C02}" srcOrd="0" destOrd="0" presId="urn:microsoft.com/office/officeart/2005/8/layout/vList5"/>
    <dgm:cxn modelId="{B44E077F-608A-49B0-830A-4FFC930C2A77}" type="presOf" srcId="{3438DFB8-05FF-4167-AB57-DC8A8EAA0EAA}" destId="{478627BB-87B5-43AD-8FF7-D09CAECA1B4D}" srcOrd="0" destOrd="0" presId="urn:microsoft.com/office/officeart/2005/8/layout/vList5"/>
    <dgm:cxn modelId="{9DF5ABBC-A113-4489-A982-534FCD92B227}" type="presOf" srcId="{10BA11F4-3E58-473B-B26C-9D3B1D93B9EB}" destId="{5077B7E2-D65F-4EA4-BC3A-761297282F18}" srcOrd="0" destOrd="0" presId="urn:microsoft.com/office/officeart/2005/8/layout/vList5"/>
    <dgm:cxn modelId="{0C8A5ADD-A5FD-42A0-8766-2813F57C0D5D}" type="presOf" srcId="{79C9E952-5AF2-41A0-9D8F-9B506F5BF5ED}" destId="{52EF7387-F5F2-4A3E-B3E1-CA16EF811916}" srcOrd="0" destOrd="0" presId="urn:microsoft.com/office/officeart/2005/8/layout/vList5"/>
    <dgm:cxn modelId="{7EA9E759-46CA-4878-83CC-79B4D2926A6C}" type="presParOf" srcId="{0668640A-CF0E-49E9-85B6-CDEFA61C1D93}" destId="{4B6BEE4B-4BD7-41F0-BDEE-2FDC17EB9940}" srcOrd="0" destOrd="0" presId="urn:microsoft.com/office/officeart/2005/8/layout/vList5"/>
    <dgm:cxn modelId="{404BA476-FB75-4BFC-96BB-F803E0AB5EE8}" type="presParOf" srcId="{4B6BEE4B-4BD7-41F0-BDEE-2FDC17EB9940}" destId="{478627BB-87B5-43AD-8FF7-D09CAECA1B4D}" srcOrd="0" destOrd="0" presId="urn:microsoft.com/office/officeart/2005/8/layout/vList5"/>
    <dgm:cxn modelId="{ED1039DC-4229-4A97-9CAA-09A2C9ADDE35}" type="presParOf" srcId="{4B6BEE4B-4BD7-41F0-BDEE-2FDC17EB9940}" destId="{52EF7387-F5F2-4A3E-B3E1-CA16EF811916}" srcOrd="1" destOrd="0" presId="urn:microsoft.com/office/officeart/2005/8/layout/vList5"/>
    <dgm:cxn modelId="{5ABF511B-B7C8-49E2-8375-BCBA5D8A9CE1}" type="presParOf" srcId="{0668640A-CF0E-49E9-85B6-CDEFA61C1D93}" destId="{71A6E16D-8A4E-4EF4-913C-8C0874CDDFA2}" srcOrd="1" destOrd="0" presId="urn:microsoft.com/office/officeart/2005/8/layout/vList5"/>
    <dgm:cxn modelId="{1564B4D0-F41D-474A-84FB-408BC3EA789C}" type="presParOf" srcId="{0668640A-CF0E-49E9-85B6-CDEFA61C1D93}" destId="{859A0F4F-3951-4636-926B-8C432977AA76}" srcOrd="2" destOrd="0" presId="urn:microsoft.com/office/officeart/2005/8/layout/vList5"/>
    <dgm:cxn modelId="{747BADC7-5F71-4951-9A01-74AAB2042080}" type="presParOf" srcId="{859A0F4F-3951-4636-926B-8C432977AA76}" destId="{A3F962E5-49ED-4FD6-A3C3-249117A71C02}" srcOrd="0" destOrd="0" presId="urn:microsoft.com/office/officeart/2005/8/layout/vList5"/>
    <dgm:cxn modelId="{605DA130-75B9-47D4-BD81-80F6B23DF01A}" type="presParOf" srcId="{859A0F4F-3951-4636-926B-8C432977AA76}" destId="{3662B2C7-A968-4557-AA46-DCCDC36676FD}" srcOrd="1" destOrd="0" presId="urn:microsoft.com/office/officeart/2005/8/layout/vList5"/>
    <dgm:cxn modelId="{4F2A85C9-19EF-4211-8963-B8E08DE0A005}" type="presParOf" srcId="{0668640A-CF0E-49E9-85B6-CDEFA61C1D93}" destId="{60BC84A3-8B65-4218-9BF7-CA83EDB237DE}" srcOrd="3" destOrd="0" presId="urn:microsoft.com/office/officeart/2005/8/layout/vList5"/>
    <dgm:cxn modelId="{2E177D1C-0457-4A51-98AB-5F43C4086055}" type="presParOf" srcId="{0668640A-CF0E-49E9-85B6-CDEFA61C1D93}" destId="{9969C7CC-D3AA-40D0-998A-228603498F7F}" srcOrd="4" destOrd="0" presId="urn:microsoft.com/office/officeart/2005/8/layout/vList5"/>
    <dgm:cxn modelId="{0A794227-ACB9-476F-94D1-102371BF95BF}" type="presParOf" srcId="{9969C7CC-D3AA-40D0-998A-228603498F7F}" destId="{5077B7E2-D65F-4EA4-BC3A-761297282F18}" srcOrd="0" destOrd="0" presId="urn:microsoft.com/office/officeart/2005/8/layout/vList5"/>
    <dgm:cxn modelId="{624D7FE3-B040-4CBE-B183-A5EC4F119B52}" type="presParOf" srcId="{9969C7CC-D3AA-40D0-998A-228603498F7F}" destId="{9DD33252-383C-4DE8-BB7D-78C46198BB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8FF28-9E2B-47A0-BC58-E5F467A2CC0D}">
      <dsp:nvSpPr>
        <dsp:cNvPr id="0" name=""/>
        <dsp:cNvSpPr/>
      </dsp:nvSpPr>
      <dsp:spPr>
        <a:xfrm>
          <a:off x="0" y="54167"/>
          <a:ext cx="4701778"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History</a:t>
          </a:r>
        </a:p>
      </dsp:txBody>
      <dsp:txXfrm>
        <a:off x="50420" y="104587"/>
        <a:ext cx="4600938" cy="932014"/>
      </dsp:txXfrm>
    </dsp:sp>
    <dsp:sp modelId="{0D51F5D6-D8B1-44D7-A246-1C6890D662DE}">
      <dsp:nvSpPr>
        <dsp:cNvPr id="0" name=""/>
        <dsp:cNvSpPr/>
      </dsp:nvSpPr>
      <dsp:spPr>
        <a:xfrm>
          <a:off x="0" y="1161901"/>
          <a:ext cx="4701778" cy="10328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Yield</a:t>
          </a:r>
        </a:p>
      </dsp:txBody>
      <dsp:txXfrm>
        <a:off x="50420" y="1212321"/>
        <a:ext cx="4600938" cy="932014"/>
      </dsp:txXfrm>
    </dsp:sp>
    <dsp:sp modelId="{F7A79EB5-5201-4D3C-88EC-B0A97853830B}">
      <dsp:nvSpPr>
        <dsp:cNvPr id="0" name=""/>
        <dsp:cNvSpPr/>
      </dsp:nvSpPr>
      <dsp:spPr>
        <a:xfrm>
          <a:off x="0" y="2269635"/>
          <a:ext cx="4701778"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Temperature Coefficient and Performance Ratio</a:t>
          </a:r>
        </a:p>
      </dsp:txBody>
      <dsp:txXfrm>
        <a:off x="50420" y="2320055"/>
        <a:ext cx="4600938" cy="932014"/>
      </dsp:txXfrm>
    </dsp:sp>
    <dsp:sp modelId="{EA590B39-CA30-4124-88AA-E9ED2B44C5D8}">
      <dsp:nvSpPr>
        <dsp:cNvPr id="0" name=""/>
        <dsp:cNvSpPr/>
      </dsp:nvSpPr>
      <dsp:spPr>
        <a:xfrm>
          <a:off x="0" y="3377369"/>
          <a:ext cx="4701778" cy="10328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Financial Model</a:t>
          </a:r>
        </a:p>
      </dsp:txBody>
      <dsp:txXfrm>
        <a:off x="50420" y="3427789"/>
        <a:ext cx="4600938" cy="932014"/>
      </dsp:txXfrm>
    </dsp:sp>
    <dsp:sp modelId="{AE7B8493-0A75-416F-BA90-0DCC5E0515D2}">
      <dsp:nvSpPr>
        <dsp:cNvPr id="0" name=""/>
        <dsp:cNvSpPr/>
      </dsp:nvSpPr>
      <dsp:spPr>
        <a:xfrm>
          <a:off x="0" y="4485103"/>
          <a:ext cx="4701778"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Solar Power Carrying Charge Analysis</a:t>
          </a:r>
        </a:p>
      </dsp:txBody>
      <dsp:txXfrm>
        <a:off x="50420" y="4535523"/>
        <a:ext cx="4600938"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384A-D61C-446A-A029-45ED503A843C}">
      <dsp:nvSpPr>
        <dsp:cNvPr id="0" name=""/>
        <dsp:cNvSpPr/>
      </dsp:nvSpPr>
      <dsp:spPr>
        <a:xfrm>
          <a:off x="616"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1: Develop a reasonable method where you can use the temperature reported in the EU website and derive a reasonable production estimate.</a:t>
          </a:r>
        </a:p>
      </dsp:txBody>
      <dsp:txXfrm>
        <a:off x="616" y="1876220"/>
        <a:ext cx="2495401" cy="1796688"/>
      </dsp:txXfrm>
    </dsp:sp>
    <dsp:sp modelId="{8072416C-90E1-41B6-95CA-5E91F899613D}">
      <dsp:nvSpPr>
        <dsp:cNvPr id="0" name=""/>
        <dsp:cNvSpPr/>
      </dsp:nvSpPr>
      <dsp:spPr>
        <a:xfrm>
          <a:off x="616"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01</a:t>
          </a:r>
        </a:p>
      </dsp:txBody>
      <dsp:txXfrm>
        <a:off x="616" y="678428"/>
        <a:ext cx="2495401" cy="1197792"/>
      </dsp:txXfrm>
    </dsp:sp>
    <dsp:sp modelId="{ED8ABC90-D2A2-465E-A036-B3CF340E882B}">
      <dsp:nvSpPr>
        <dsp:cNvPr id="0" name=""/>
        <dsp:cNvSpPr/>
      </dsp:nvSpPr>
      <dsp:spPr>
        <a:xfrm>
          <a:off x="2695649"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2: Demonstrate a Financial Model with Costs and Ability to Update Circular References</a:t>
          </a:r>
        </a:p>
      </dsp:txBody>
      <dsp:txXfrm>
        <a:off x="2695649" y="1876220"/>
        <a:ext cx="2495401" cy="1796688"/>
      </dsp:txXfrm>
    </dsp:sp>
    <dsp:sp modelId="{70B83F7B-CF21-4AAD-8033-4D9D050B6C25}">
      <dsp:nvSpPr>
        <dsp:cNvPr id="0" name=""/>
        <dsp:cNvSpPr/>
      </dsp:nvSpPr>
      <dsp:spPr>
        <a:xfrm>
          <a:off x="2695649"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02</a:t>
          </a:r>
        </a:p>
      </dsp:txBody>
      <dsp:txXfrm>
        <a:off x="2695649" y="678428"/>
        <a:ext cx="2495401" cy="1197792"/>
      </dsp:txXfrm>
    </dsp:sp>
    <dsp:sp modelId="{AE4ED849-4E93-4B0B-8C44-21CEFACF4028}">
      <dsp:nvSpPr>
        <dsp:cNvPr id="0" name=""/>
        <dsp:cNvSpPr/>
      </dsp:nvSpPr>
      <dsp:spPr>
        <a:xfrm>
          <a:off x="5390682" y="678428"/>
          <a:ext cx="2495401" cy="2994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66750">
            <a:lnSpc>
              <a:spcPct val="90000"/>
            </a:lnSpc>
            <a:spcBef>
              <a:spcPct val="0"/>
            </a:spcBef>
            <a:spcAft>
              <a:spcPct val="35000"/>
            </a:spcAft>
            <a:buNone/>
          </a:pPr>
          <a:r>
            <a:rPr lang="en-US" sz="1500" kern="1200" dirty="0"/>
            <a:t>Objective 3: Illustrate how to use Carrying Charge Analysis as a Proxy for Project Finance Model to Evaluate Tracking Cost and Benefit</a:t>
          </a:r>
        </a:p>
      </dsp:txBody>
      <dsp:txXfrm>
        <a:off x="5390682" y="1876220"/>
        <a:ext cx="2495401" cy="1796688"/>
      </dsp:txXfrm>
    </dsp:sp>
    <dsp:sp modelId="{22680BA3-F865-4E61-A2D4-3EFF487AEB7B}">
      <dsp:nvSpPr>
        <dsp:cNvPr id="0" name=""/>
        <dsp:cNvSpPr/>
      </dsp:nvSpPr>
      <dsp:spPr>
        <a:xfrm>
          <a:off x="5390682" y="678428"/>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dirty="0"/>
            <a:t>03</a:t>
          </a:r>
        </a:p>
      </dsp:txBody>
      <dsp:txXfrm>
        <a:off x="5390682" y="678428"/>
        <a:ext cx="2495401" cy="119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91D6-E5E0-44D4-A2DB-29B7D88C5836}">
      <dsp:nvSpPr>
        <dsp:cNvPr id="0" name=""/>
        <dsp:cNvSpPr/>
      </dsp:nvSpPr>
      <dsp:spPr>
        <a:xfrm>
          <a:off x="622309" y="1593"/>
          <a:ext cx="2075650" cy="12453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Read PVINSIGHT</a:t>
          </a:r>
        </a:p>
      </dsp:txBody>
      <dsp:txXfrm>
        <a:off x="622309" y="1593"/>
        <a:ext cx="2075650" cy="1245390"/>
      </dsp:txXfrm>
    </dsp:sp>
    <dsp:sp modelId="{EB160B94-517F-40A4-9D1F-A399B3435A44}">
      <dsp:nvSpPr>
        <dsp:cNvPr id="0" name=""/>
        <dsp:cNvSpPr/>
      </dsp:nvSpPr>
      <dsp:spPr>
        <a:xfrm>
          <a:off x="2905524" y="1593"/>
          <a:ext cx="2075650" cy="1245390"/>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Read PDF to Excel for EU Website</a:t>
          </a:r>
        </a:p>
      </dsp:txBody>
      <dsp:txXfrm>
        <a:off x="2905524" y="1593"/>
        <a:ext cx="2075650" cy="1245390"/>
      </dsp:txXfrm>
    </dsp:sp>
    <dsp:sp modelId="{8C9E4D17-86F8-4117-AB5C-698B1F1E4CEA}">
      <dsp:nvSpPr>
        <dsp:cNvPr id="0" name=""/>
        <dsp:cNvSpPr/>
      </dsp:nvSpPr>
      <dsp:spPr>
        <a:xfrm>
          <a:off x="5188740" y="1593"/>
          <a:ext cx="2075650" cy="124539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MSE and Excel Tools for Evaluating P90, P95 etc.</a:t>
          </a:r>
        </a:p>
      </dsp:txBody>
      <dsp:txXfrm>
        <a:off x="5188740" y="1593"/>
        <a:ext cx="2075650" cy="1245390"/>
      </dsp:txXfrm>
    </dsp:sp>
    <dsp:sp modelId="{7F4E6DB3-0C00-4516-A52D-B4B4C403C859}">
      <dsp:nvSpPr>
        <dsp:cNvPr id="0" name=""/>
        <dsp:cNvSpPr/>
      </dsp:nvSpPr>
      <dsp:spPr>
        <a:xfrm>
          <a:off x="622309" y="1454548"/>
          <a:ext cx="2075650" cy="1245390"/>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Database of Actual Solar Production</a:t>
          </a:r>
        </a:p>
      </dsp:txBody>
      <dsp:txXfrm>
        <a:off x="622309" y="1454548"/>
        <a:ext cx="2075650" cy="1245390"/>
      </dsp:txXfrm>
    </dsp:sp>
    <dsp:sp modelId="{86217EA8-9A95-4D57-9BCB-3855497BCE22}">
      <dsp:nvSpPr>
        <dsp:cNvPr id="0" name=""/>
        <dsp:cNvSpPr/>
      </dsp:nvSpPr>
      <dsp:spPr>
        <a:xfrm>
          <a:off x="2905524" y="1454548"/>
          <a:ext cx="2075650" cy="124539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Solver Analysis for Performance Ratio and Waterfall Charts</a:t>
          </a:r>
        </a:p>
      </dsp:txBody>
      <dsp:txXfrm>
        <a:off x="2905524" y="1454548"/>
        <a:ext cx="2075650" cy="1245390"/>
      </dsp:txXfrm>
    </dsp:sp>
    <dsp:sp modelId="{A9EF734E-3FE6-408B-B8F8-997350C6502B}">
      <dsp:nvSpPr>
        <dsp:cNvPr id="0" name=""/>
        <dsp:cNvSpPr/>
      </dsp:nvSpPr>
      <dsp:spPr>
        <a:xfrm>
          <a:off x="5188740" y="1454548"/>
          <a:ext cx="2075650" cy="1245390"/>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Solar Project Finance Models with Circular Reference Resolution and Re-financing</a:t>
          </a:r>
        </a:p>
      </dsp:txBody>
      <dsp:txXfrm>
        <a:off x="5188740" y="1454548"/>
        <a:ext cx="2075650" cy="1245390"/>
      </dsp:txXfrm>
    </dsp:sp>
    <dsp:sp modelId="{BB81BD79-C749-4D43-A0A2-87C0201D53EE}">
      <dsp:nvSpPr>
        <dsp:cNvPr id="0" name=""/>
        <dsp:cNvSpPr/>
      </dsp:nvSpPr>
      <dsp:spPr>
        <a:xfrm>
          <a:off x="622309" y="2907504"/>
          <a:ext cx="2075650" cy="124539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Cost of Debt and Equity Capital and Implied Inflation from Databases</a:t>
          </a:r>
        </a:p>
      </dsp:txBody>
      <dsp:txXfrm>
        <a:off x="622309" y="2907504"/>
        <a:ext cx="2075650" cy="1245390"/>
      </dsp:txXfrm>
    </dsp:sp>
    <dsp:sp modelId="{ADB297C9-197B-42AD-A0EF-2F9756C87A17}">
      <dsp:nvSpPr>
        <dsp:cNvPr id="0" name=""/>
        <dsp:cNvSpPr/>
      </dsp:nvSpPr>
      <dsp:spPr>
        <a:xfrm>
          <a:off x="2905524" y="2907504"/>
          <a:ext cx="2075650" cy="1245390"/>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Carrying Charge Analysis</a:t>
          </a:r>
        </a:p>
      </dsp:txBody>
      <dsp:txXfrm>
        <a:off x="2905524" y="2907504"/>
        <a:ext cx="2075650" cy="1245390"/>
      </dsp:txXfrm>
    </dsp:sp>
    <dsp:sp modelId="{03D5516D-DA2D-466C-B55B-2A7473CF1044}">
      <dsp:nvSpPr>
        <dsp:cNvPr id="0" name=""/>
        <dsp:cNvSpPr/>
      </dsp:nvSpPr>
      <dsp:spPr>
        <a:xfrm>
          <a:off x="5188740" y="2907504"/>
          <a:ext cx="2075650" cy="124539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LCOE Spreadsheet and Analysis</a:t>
          </a:r>
        </a:p>
      </dsp:txBody>
      <dsp:txXfrm>
        <a:off x="5188740" y="2907504"/>
        <a:ext cx="2075650" cy="1245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860CE-3503-440B-B243-A2C26AB2F352}">
      <dsp:nvSpPr>
        <dsp:cNvPr id="0" name=""/>
        <dsp:cNvSpPr/>
      </dsp:nvSpPr>
      <dsp:spPr>
        <a:xfrm>
          <a:off x="0" y="2028"/>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48E46-BCF6-43CF-AB1B-01E88338B9FC}">
      <dsp:nvSpPr>
        <dsp:cNvPr id="0" name=""/>
        <dsp:cNvSpPr/>
      </dsp:nvSpPr>
      <dsp:spPr>
        <a:xfrm>
          <a:off x="0" y="2028"/>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There are two outputs whether for PVSyst or for the EU site or for the PVWATT</a:t>
          </a:r>
        </a:p>
      </dsp:txBody>
      <dsp:txXfrm>
        <a:off x="0" y="2028"/>
        <a:ext cx="7886700" cy="1383476"/>
      </dsp:txXfrm>
    </dsp:sp>
    <dsp:sp modelId="{DC5B363F-6156-4DA8-8C60-526E2C41554C}">
      <dsp:nvSpPr>
        <dsp:cNvPr id="0" name=""/>
        <dsp:cNvSpPr/>
      </dsp:nvSpPr>
      <dsp:spPr>
        <a:xfrm>
          <a:off x="0" y="1385505"/>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0F3A1-E8E0-46C8-A059-DC7353D31943}">
      <dsp:nvSpPr>
        <dsp:cNvPr id="0" name=""/>
        <dsp:cNvSpPr/>
      </dsp:nvSpPr>
      <dsp:spPr>
        <a:xfrm>
          <a:off x="0" y="1385505"/>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Hm: Average monthly sum of global irradiation per square meter received by the modules of the given system [kWh/m²].  This could be called POA – point of access or it could be called Effective irradiance on collectors.</a:t>
          </a:r>
        </a:p>
      </dsp:txBody>
      <dsp:txXfrm>
        <a:off x="0" y="1385505"/>
        <a:ext cx="7886700" cy="1383476"/>
      </dsp:txXfrm>
    </dsp:sp>
    <dsp:sp modelId="{2E2C9541-88B0-4166-BA22-9031E17E2B54}">
      <dsp:nvSpPr>
        <dsp:cNvPr id="0" name=""/>
        <dsp:cNvSpPr/>
      </dsp:nvSpPr>
      <dsp:spPr>
        <a:xfrm>
          <a:off x="0" y="2768982"/>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8F101-58D0-42B1-9EC8-0458CFF3CE31}">
      <dsp:nvSpPr>
        <dsp:cNvPr id="0" name=""/>
        <dsp:cNvSpPr/>
      </dsp:nvSpPr>
      <dsp:spPr>
        <a:xfrm>
          <a:off x="0" y="2768982"/>
          <a:ext cx="78867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Em: Average monthly electricity production from the given system [kWh]. In PVSyst this is Earray or Energy Injected into the grid</a:t>
          </a:r>
        </a:p>
      </dsp:txBody>
      <dsp:txXfrm>
        <a:off x="0" y="2768982"/>
        <a:ext cx="7886700" cy="1383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B851-1E65-4B88-AA62-58B4D8C6F118}">
      <dsp:nvSpPr>
        <dsp:cNvPr id="0" name=""/>
        <dsp:cNvSpPr/>
      </dsp:nvSpPr>
      <dsp:spPr>
        <a:xfrm>
          <a:off x="0" y="294375"/>
          <a:ext cx="8220173" cy="90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is only useful when there is no tilt.  The only case where it is optimal to have no tilt is when you are on the equator</a:t>
          </a:r>
        </a:p>
      </dsp:txBody>
      <dsp:txXfrm>
        <a:off x="0" y="294375"/>
        <a:ext cx="8220173" cy="907200"/>
      </dsp:txXfrm>
    </dsp:sp>
    <dsp:sp modelId="{78F43B5E-E816-4C76-8B5A-1793F2A5223C}">
      <dsp:nvSpPr>
        <dsp:cNvPr id="0" name=""/>
        <dsp:cNvSpPr/>
      </dsp:nvSpPr>
      <dsp:spPr>
        <a:xfrm>
          <a:off x="411008" y="58215"/>
          <a:ext cx="5754121"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Horizontal global irradiation </a:t>
          </a:r>
        </a:p>
      </dsp:txBody>
      <dsp:txXfrm>
        <a:off x="434065" y="81272"/>
        <a:ext cx="5708007" cy="426206"/>
      </dsp:txXfrm>
    </dsp:sp>
    <dsp:sp modelId="{029CE61E-1D70-4745-90BD-1AF217D451B7}">
      <dsp:nvSpPr>
        <dsp:cNvPr id="0" name=""/>
        <dsp:cNvSpPr/>
      </dsp:nvSpPr>
      <dsp:spPr>
        <a:xfrm>
          <a:off x="0" y="1524135"/>
          <a:ext cx="8220173" cy="907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accounts for tilt and tracking.  The capacity factor at this point is the basis for computing the performance ratio. Also called Point of Access Irradiation</a:t>
          </a:r>
        </a:p>
      </dsp:txBody>
      <dsp:txXfrm>
        <a:off x="0" y="1524135"/>
        <a:ext cx="8220173" cy="907200"/>
      </dsp:txXfrm>
    </dsp:sp>
    <dsp:sp modelId="{502E49CC-6D7C-4A8F-97E7-F5981232CBC1}">
      <dsp:nvSpPr>
        <dsp:cNvPr id="0" name=""/>
        <dsp:cNvSpPr/>
      </dsp:nvSpPr>
      <dsp:spPr>
        <a:xfrm>
          <a:off x="411008" y="1287975"/>
          <a:ext cx="5754121" cy="4723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Effective irradiance on collectors</a:t>
          </a:r>
        </a:p>
      </dsp:txBody>
      <dsp:txXfrm>
        <a:off x="434065" y="1311032"/>
        <a:ext cx="5708007" cy="426206"/>
      </dsp:txXfrm>
    </dsp:sp>
    <dsp:sp modelId="{0422FA82-C064-4C51-94E9-9090AF172879}">
      <dsp:nvSpPr>
        <dsp:cNvPr id="0" name=""/>
        <dsp:cNvSpPr/>
      </dsp:nvSpPr>
      <dsp:spPr>
        <a:xfrm>
          <a:off x="0" y="2753896"/>
          <a:ext cx="8220173" cy="907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IAM depends on tilt and soiling is estimated.  These are part of the performance ratio.</a:t>
          </a:r>
        </a:p>
      </dsp:txBody>
      <dsp:txXfrm>
        <a:off x="0" y="2753896"/>
        <a:ext cx="8220173" cy="907200"/>
      </dsp:txXfrm>
    </dsp:sp>
    <dsp:sp modelId="{A7BD5DB6-1C67-4AC5-9FD4-431A836D9BAA}">
      <dsp:nvSpPr>
        <dsp:cNvPr id="0" name=""/>
        <dsp:cNvSpPr/>
      </dsp:nvSpPr>
      <dsp:spPr>
        <a:xfrm>
          <a:off x="411008" y="2517736"/>
          <a:ext cx="5754121" cy="4723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Corrections for reflection (IAM) and soiling</a:t>
          </a:r>
        </a:p>
      </dsp:txBody>
      <dsp:txXfrm>
        <a:off x="434065" y="2540793"/>
        <a:ext cx="5708007" cy="426206"/>
      </dsp:txXfrm>
    </dsp:sp>
    <dsp:sp modelId="{04DF24CF-FEE2-478D-8A47-36F3CEE028A3}">
      <dsp:nvSpPr>
        <dsp:cNvPr id="0" name=""/>
        <dsp:cNvSpPr/>
      </dsp:nvSpPr>
      <dsp:spPr>
        <a:xfrm>
          <a:off x="0" y="3983656"/>
          <a:ext cx="8220173" cy="907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7977" tIns="333248" rIns="63797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is the final number of use in computing the performance ratio and in the final yield and capacity factor.</a:t>
          </a:r>
        </a:p>
      </dsp:txBody>
      <dsp:txXfrm>
        <a:off x="0" y="3983656"/>
        <a:ext cx="8220173" cy="907200"/>
      </dsp:txXfrm>
    </dsp:sp>
    <dsp:sp modelId="{C9CA2B50-6954-4B51-BD5A-19134314F1E8}">
      <dsp:nvSpPr>
        <dsp:cNvPr id="0" name=""/>
        <dsp:cNvSpPr/>
      </dsp:nvSpPr>
      <dsp:spPr>
        <a:xfrm>
          <a:off x="411008" y="3747496"/>
          <a:ext cx="5754121"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92" tIns="0" rIns="217492" bIns="0" numCol="1" spcCol="1270" anchor="ctr" anchorCtr="0">
          <a:noAutofit/>
        </a:bodyPr>
        <a:lstStyle/>
        <a:p>
          <a:pPr marL="0" lvl="0" indent="0" algn="l" defTabSz="711200">
            <a:lnSpc>
              <a:spcPct val="90000"/>
            </a:lnSpc>
            <a:spcBef>
              <a:spcPct val="0"/>
            </a:spcBef>
            <a:spcAft>
              <a:spcPct val="35000"/>
            </a:spcAft>
            <a:buNone/>
          </a:pPr>
          <a:r>
            <a:rPr lang="en-US" sz="1600" kern="1200" dirty="0"/>
            <a:t>Energy injected to grid at AC</a:t>
          </a:r>
        </a:p>
      </dsp:txBody>
      <dsp:txXfrm>
        <a:off x="434065" y="3770553"/>
        <a:ext cx="5708007"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F7387-F5F2-4A3E-B3E1-CA16EF811916}">
      <dsp:nvSpPr>
        <dsp:cNvPr id="0" name=""/>
        <dsp:cNvSpPr/>
      </dsp:nvSpPr>
      <dsp:spPr>
        <a:xfrm rot="5400000">
          <a:off x="4827416" y="-1852291"/>
          <a:ext cx="1071078"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Final CF = CF at POA x (1-loss1) x (1-loss2) x (1-loss3) x (1-loss4) ….</a:t>
          </a:r>
        </a:p>
      </dsp:txBody>
      <dsp:txXfrm rot="-5400000">
        <a:off x="2839211" y="188200"/>
        <a:ext cx="4995202" cy="966506"/>
      </dsp:txXfrm>
    </dsp:sp>
    <dsp:sp modelId="{478627BB-87B5-43AD-8FF7-D09CAECA1B4D}">
      <dsp:nvSpPr>
        <dsp:cNvPr id="0" name=""/>
        <dsp:cNvSpPr/>
      </dsp:nvSpPr>
      <dsp:spPr>
        <a:xfrm>
          <a:off x="0" y="2028"/>
          <a:ext cx="2839212" cy="13388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final capacity factor can be expressed using the formula:</a:t>
          </a:r>
        </a:p>
      </dsp:txBody>
      <dsp:txXfrm>
        <a:off x="65357" y="67385"/>
        <a:ext cx="2708498" cy="1208134"/>
      </dsp:txXfrm>
    </dsp:sp>
    <dsp:sp modelId="{3662B2C7-A968-4557-AA46-DCCDC36676FD}">
      <dsp:nvSpPr>
        <dsp:cNvPr id="0" name=""/>
        <dsp:cNvSpPr/>
      </dsp:nvSpPr>
      <dsp:spPr>
        <a:xfrm rot="5400000">
          <a:off x="4827416" y="-446499"/>
          <a:ext cx="1071078" cy="5047488"/>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Final CF = CF at POA x (1-Temprature) x (1-other losses)</a:t>
          </a:r>
        </a:p>
      </dsp:txBody>
      <dsp:txXfrm rot="-5400000">
        <a:off x="2839211" y="1593992"/>
        <a:ext cx="4995202" cy="966506"/>
      </dsp:txXfrm>
    </dsp:sp>
    <dsp:sp modelId="{A3F962E5-49ED-4FD6-A3C3-249117A71C02}">
      <dsp:nvSpPr>
        <dsp:cNvPr id="0" name=""/>
        <dsp:cNvSpPr/>
      </dsp:nvSpPr>
      <dsp:spPr>
        <a:xfrm>
          <a:off x="0" y="1407819"/>
          <a:ext cx="2839212" cy="133884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This can also be expressed as:</a:t>
          </a:r>
        </a:p>
      </dsp:txBody>
      <dsp:txXfrm>
        <a:off x="65357" y="1473176"/>
        <a:ext cx="2708498" cy="1208134"/>
      </dsp:txXfrm>
    </dsp:sp>
    <dsp:sp modelId="{9DD33252-383C-4DE8-BB7D-78C46198BB32}">
      <dsp:nvSpPr>
        <dsp:cNvPr id="0" name=""/>
        <dsp:cNvSpPr/>
      </dsp:nvSpPr>
      <dsp:spPr>
        <a:xfrm rot="5400000">
          <a:off x="4827416" y="959291"/>
          <a:ext cx="1071078" cy="504748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PR = (1-Temprature) x (1-other losses)</a:t>
          </a:r>
        </a:p>
      </dsp:txBody>
      <dsp:txXfrm rot="-5400000">
        <a:off x="2839211" y="2999782"/>
        <a:ext cx="4995202" cy="966506"/>
      </dsp:txXfrm>
    </dsp:sp>
    <dsp:sp modelId="{5077B7E2-D65F-4EA4-BC3A-761297282F18}">
      <dsp:nvSpPr>
        <dsp:cNvPr id="0" name=""/>
        <dsp:cNvSpPr/>
      </dsp:nvSpPr>
      <dsp:spPr>
        <a:xfrm>
          <a:off x="0" y="2813610"/>
          <a:ext cx="2839212" cy="133884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Since PR = Final CF/CF at POA, then</a:t>
          </a:r>
        </a:p>
      </dsp:txBody>
      <dsp:txXfrm>
        <a:off x="65357" y="2878967"/>
        <a:ext cx="2708498" cy="12081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3/8/2021</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3/8/2021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31779055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53577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254876" y="6439256"/>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18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136652"/>
            <a:ext cx="8640524" cy="5221421"/>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992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1747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자유형 12">
            <a:extLst>
              <a:ext uri="{FF2B5EF4-FFF2-40B4-BE49-F238E27FC236}">
                <a16:creationId xmlns:a16="http://schemas.microsoft.com/office/drawing/2014/main" id="{E09B705A-D507-4F62-972A-A1394A025C15}"/>
              </a:ext>
            </a:extLst>
          </p:cNvPr>
          <p:cNvSpPr>
            <a:spLocks noEditPoints="1"/>
          </p:cNvSpPr>
          <p:nvPr userDrawn="1"/>
        </p:nvSpPr>
        <p:spPr bwMode="auto">
          <a:xfrm>
            <a:off x="0" y="386499"/>
            <a:ext cx="9144000" cy="6471501"/>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latinLnBrk="1"/>
            <a:endParaRPr lang="ko-KR">
              <a:solidFill>
                <a:schemeClr val="lt1"/>
              </a:solidFill>
              <a:latin typeface="맑은 고딕" panose="020B0503020000020004" pitchFamily="50" charset="-127"/>
              <a:ea typeface="맑은 고딕" panose="020B0503020000020004" pitchFamily="50" charset="-127"/>
            </a:endParaRPr>
          </a:p>
        </p:txBody>
      </p:sp>
      <p:sp>
        <p:nvSpPr>
          <p:cNvPr id="3" name="Title 2">
            <a:extLst>
              <a:ext uri="{FF2B5EF4-FFF2-40B4-BE49-F238E27FC236}">
                <a16:creationId xmlns:a16="http://schemas.microsoft.com/office/drawing/2014/main" id="{C016B144-F25F-4FB0-9D3A-80E11FE1E104}"/>
              </a:ext>
            </a:extLst>
          </p:cNvPr>
          <p:cNvSpPr>
            <a:spLocks noGrp="1"/>
          </p:cNvSpPr>
          <p:nvPr>
            <p:ph type="title"/>
          </p:nvPr>
        </p:nvSpPr>
        <p:spPr>
          <a:xfrm>
            <a:off x="628650" y="2570998"/>
            <a:ext cx="7886700" cy="1325563"/>
          </a:xfrm>
        </p:spPr>
        <p:txBody>
          <a:bodyPr>
            <a:normAutofit/>
          </a:bodyPr>
          <a:lstStyle>
            <a:lvl1pPr algn="ctr">
              <a:defRPr sz="4000">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22273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3" name="자유형 12"/>
          <p:cNvSpPr>
            <a:spLocks noEditPoints="1"/>
          </p:cNvSpPr>
          <p:nvPr userDrawn="1"/>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4406" tIns="42203" rIns="84406" bIns="42203" numCol="1" anchor="t" anchorCtr="0" compatLnSpc="1">
            <a:prstTxWarp prst="textNoShape">
              <a:avLst/>
            </a:prstTxWarp>
          </a:bodyPr>
          <a:lstStyle/>
          <a:p>
            <a:pPr lvl="0" latinLnBrk="1"/>
            <a:endParaRPr lang="ko-KR" altLang="en-US" sz="1108">
              <a:solidFill>
                <a:schemeClr val="lt1"/>
              </a:solidFill>
              <a:latin typeface="맑은 고딕" panose="020B0503020000020004" pitchFamily="50" charset="-127"/>
              <a:ea typeface="맑은 고딕" panose="020B0503020000020004" pitchFamily="50" charset="-127"/>
            </a:endParaRPr>
          </a:p>
        </p:txBody>
      </p:sp>
      <p:sp>
        <p:nvSpPr>
          <p:cNvPr id="11" name="TextBox 10"/>
          <p:cNvSpPr txBox="1"/>
          <p:nvPr userDrawn="1"/>
        </p:nvSpPr>
        <p:spPr>
          <a:xfrm>
            <a:off x="4505531" y="116633"/>
            <a:ext cx="4453418" cy="369332"/>
          </a:xfrm>
          <a:prstGeom prst="rect">
            <a:avLst/>
          </a:prstGeom>
          <a:noFill/>
        </p:spPr>
        <p:txBody>
          <a:bodyPr wrap="square" rtlCol="0">
            <a:spAutoFit/>
          </a:bodyPr>
          <a:lstStyle/>
          <a:p>
            <a:pPr algn="r"/>
            <a:r>
              <a:rPr lang="en-US" altLang="ko-KR" sz="1800" b="1" i="1" dirty="0">
                <a:latin typeface="Cambria" pitchFamily="18" charset="0"/>
              </a:rPr>
              <a:t>2016 Global Financial Leaders</a:t>
            </a:r>
            <a:r>
              <a:rPr lang="en-US" altLang="ko-KR" sz="1800" b="1" i="1" baseline="0" dirty="0">
                <a:latin typeface="Cambria" pitchFamily="18" charset="0"/>
              </a:rPr>
              <a:t> Program</a:t>
            </a:r>
          </a:p>
        </p:txBody>
      </p:sp>
      <p:sp>
        <p:nvSpPr>
          <p:cNvPr id="14" name="제목 1"/>
          <p:cNvSpPr>
            <a:spLocks noGrp="1"/>
          </p:cNvSpPr>
          <p:nvPr>
            <p:ph type="ctrTitle" hasCustomPrompt="1"/>
          </p:nvPr>
        </p:nvSpPr>
        <p:spPr>
          <a:xfrm>
            <a:off x="913448" y="1828801"/>
            <a:ext cx="7317105" cy="3048001"/>
          </a:xfrm>
        </p:spPr>
        <p:txBody>
          <a:bodyPr>
            <a:normAutofit/>
          </a:bodyPr>
          <a:lstStyle>
            <a:lvl1pPr latinLnBrk="1">
              <a:defRPr lang="ko-KR" sz="3692" b="0">
                <a:latin typeface="Franklin Gothic Demi" pitchFamily="34" charset="0"/>
                <a:ea typeface="맑은 고딕" panose="020B0503020000020004" pitchFamily="50" charset="-127"/>
                <a:cs typeface="Verdana" pitchFamily="34" charset="0"/>
              </a:defRPr>
            </a:lvl1pPr>
          </a:lstStyle>
          <a:p>
            <a:r>
              <a:rPr lang="en-US" altLang="ko-KR" dirty="0"/>
              <a:t>Title</a:t>
            </a:r>
            <a:endParaRPr lang="ko-KR" dirty="0"/>
          </a:p>
        </p:txBody>
      </p:sp>
    </p:spTree>
    <p:extLst>
      <p:ext uri="{BB962C8B-B14F-4D97-AF65-F5344CB8AC3E}">
        <p14:creationId xmlns:p14="http://schemas.microsoft.com/office/powerpoint/2010/main" val="199483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a:t>Click to edit Master text styles</a:t>
            </a:r>
            <a:endParaRPr lang="ko-KR" altLang="en-US" dirty="0"/>
          </a:p>
          <a:p>
            <a:pPr lvl="1"/>
            <a:r>
              <a:rPr lang="en-US" altLang="ko-KR" dirty="0"/>
              <a:t>Second Level</a:t>
            </a:r>
            <a:endParaRPr lang="ko-KR" altLang="en-US" dirty="0"/>
          </a:p>
          <a:p>
            <a:pPr lvl="2"/>
            <a:r>
              <a:rPr lang="en-US" altLang="ko-KR" dirty="0"/>
              <a:t>Third Level</a:t>
            </a:r>
            <a:endParaRPr lang="ko-KR" altLang="en-US" dirty="0"/>
          </a:p>
          <a:p>
            <a:pPr lvl="3"/>
            <a:r>
              <a:rPr lang="en-US" altLang="ko-KR" dirty="0"/>
              <a:t>Fourth Level</a:t>
            </a:r>
            <a:endParaRPr lang="ko-KR" altLang="en-US" dirty="0"/>
          </a:p>
          <a:p>
            <a:pPr lvl="4"/>
            <a:r>
              <a:rPr lang="en-US" altLang="ko-KR" dirty="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7235" y="6294684"/>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7" name="Date Placeholder 6"/>
          <p:cNvSpPr>
            <a:spLocks noGrp="1"/>
          </p:cNvSpPr>
          <p:nvPr>
            <p:ph type="dt" sz="half" idx="10"/>
          </p:nvPr>
        </p:nvSpPr>
        <p:spPr/>
        <p:txBody>
          <a:bodyPr/>
          <a:lstStyle/>
          <a:p>
            <a:endParaRPr lang="ko-KR" altLang="en-US"/>
          </a:p>
        </p:txBody>
      </p:sp>
      <p:sp>
        <p:nvSpPr>
          <p:cNvPr id="13" name="슬라이드 번호 개체 틀 5"/>
          <p:cNvSpPr>
            <a:spLocks noGrp="1"/>
          </p:cNvSpPr>
          <p:nvPr>
            <p:ph type="sldNum" sz="quarter" idx="12"/>
          </p:nvPr>
        </p:nvSpPr>
        <p:spPr>
          <a:xfrm>
            <a:off x="7864102" y="6591405"/>
            <a:ext cx="851303"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22396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35621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58915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52323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96780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804768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97140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81"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80.png"/><Relationship Id="rId4" Type="http://schemas.openxmlformats.org/officeDocument/2006/relationships/image" Target="../media/image79.JPG"/></Relationships>
</file>

<file path=ppt/slides/_rels/slide10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80.png"/><Relationship Id="rId4" Type="http://schemas.openxmlformats.org/officeDocument/2006/relationships/image" Target="../media/image79.JPG"/></Relationships>
</file>

<file path=ppt/slides/_rels/slide1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79.JPG"/></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9.JPG"/></Relationships>
</file>

<file path=ppt/slides/_rels/slide1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9.JPG"/></Relationships>
</file>

<file path=ppt/slides/_rels/slide1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9.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41.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E9707-2D88-488E-88E9-0B5BAAECA4A6}"/>
              </a:ext>
            </a:extLst>
          </p:cNvPr>
          <p:cNvSpPr>
            <a:spLocks noGrp="1"/>
          </p:cNvSpPr>
          <p:nvPr>
            <p:ph idx="1"/>
          </p:nvPr>
        </p:nvSpPr>
        <p:spPr/>
        <p:txBody>
          <a:bodyPr>
            <a:normAutofit lnSpcReduction="10000"/>
          </a:bodyPr>
          <a:lstStyle/>
          <a:p>
            <a:r>
              <a:rPr lang="en-US" dirty="0"/>
              <a:t>Short Review</a:t>
            </a:r>
          </a:p>
          <a:p>
            <a:r>
              <a:rPr lang="en-US" dirty="0"/>
              <a:t>Evaluation of One-Year and 10-Year P50/P90 in the Context of Solar as Introduction to Wind Later</a:t>
            </a:r>
          </a:p>
          <a:p>
            <a:r>
              <a:rPr lang="en-US" dirty="0"/>
              <a:t>Economic Analysis with LCOE Compared to Non-Renewable – Pure Economics</a:t>
            </a:r>
          </a:p>
          <a:p>
            <a:r>
              <a:rPr lang="en-US" dirty="0"/>
              <a:t>Carrying Charge on Batteries with Different Life, Degradation</a:t>
            </a:r>
          </a:p>
          <a:p>
            <a:r>
              <a:rPr lang="en-US" dirty="0"/>
              <a:t>Simulating Battery Capacity and Storage in Alternative Cases</a:t>
            </a:r>
          </a:p>
        </p:txBody>
      </p:sp>
      <p:sp>
        <p:nvSpPr>
          <p:cNvPr id="3" name="Title 2">
            <a:extLst>
              <a:ext uri="{FF2B5EF4-FFF2-40B4-BE49-F238E27FC236}">
                <a16:creationId xmlns:a16="http://schemas.microsoft.com/office/drawing/2014/main" id="{B6F3805A-4C88-4B25-8FBE-A4427229EF18}"/>
              </a:ext>
            </a:extLst>
          </p:cNvPr>
          <p:cNvSpPr>
            <a:spLocks noGrp="1"/>
          </p:cNvSpPr>
          <p:nvPr>
            <p:ph type="title"/>
          </p:nvPr>
        </p:nvSpPr>
        <p:spPr/>
        <p:txBody>
          <a:bodyPr/>
          <a:lstStyle/>
          <a:p>
            <a:r>
              <a:rPr lang="en-US" dirty="0"/>
              <a:t>Outline for Day 2</a:t>
            </a:r>
          </a:p>
        </p:txBody>
      </p:sp>
      <p:sp>
        <p:nvSpPr>
          <p:cNvPr id="4" name="Slide Number Placeholder 3">
            <a:extLst>
              <a:ext uri="{FF2B5EF4-FFF2-40B4-BE49-F238E27FC236}">
                <a16:creationId xmlns:a16="http://schemas.microsoft.com/office/drawing/2014/main" id="{41C5BCB4-C7CB-42E6-9BD2-95DDAE6C8AA1}"/>
              </a:ext>
            </a:extLst>
          </p:cNvPr>
          <p:cNvSpPr>
            <a:spLocks noGrp="1"/>
          </p:cNvSpPr>
          <p:nvPr>
            <p:ph type="sldNum" sz="quarter" idx="12"/>
          </p:nvPr>
        </p:nvSpPr>
        <p:spPr/>
        <p:txBody>
          <a:bodyPr/>
          <a:lstStyle/>
          <a:p>
            <a:pPr algn="ctr"/>
            <a:fld id="{0C3A1854-6B63-4059-B360-A3C4972BF0FC}" type="slidenum">
              <a:rPr lang="ko-KR" altLang="en-US" smtClean="0"/>
              <a:pPr algn="ctr"/>
              <a:t>1</a:t>
            </a:fld>
            <a:endParaRPr lang="ko-KR" altLang="en-US" dirty="0"/>
          </a:p>
        </p:txBody>
      </p:sp>
    </p:spTree>
    <p:extLst>
      <p:ext uri="{BB962C8B-B14F-4D97-AF65-F5344CB8AC3E}">
        <p14:creationId xmlns:p14="http://schemas.microsoft.com/office/powerpoint/2010/main" val="94023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5F181EF2-522D-4E57-B066-6087470FA267}"/>
              </a:ext>
            </a:extLst>
          </p:cNvPr>
          <p:cNvSpPr>
            <a:spLocks noGrp="1"/>
          </p:cNvSpPr>
          <p:nvPr>
            <p:ph idx="1"/>
          </p:nvPr>
        </p:nvSpPr>
        <p:spPr>
          <a:xfrm>
            <a:off x="119602" y="1825625"/>
            <a:ext cx="2849841" cy="2840643"/>
          </a:xfrm>
        </p:spPr>
        <p:txBody>
          <a:bodyPr vert="horz" lIns="91440" tIns="45720" rIns="91440" bIns="45720" rtlCol="0">
            <a:normAutofit/>
          </a:bodyPr>
          <a:lstStyle/>
          <a:p>
            <a:r>
              <a:rPr lang="en-US" sz="1700" dirty="0">
                <a:solidFill>
                  <a:schemeClr val="bg1"/>
                </a:solidFill>
                <a:latin typeface="+mn-lt"/>
                <a:cs typeface="+mn-cs"/>
              </a:rPr>
              <a:t>Higher or similar feed-in tariffs to Germany and much higher capacity factors.</a:t>
            </a:r>
          </a:p>
          <a:p>
            <a:r>
              <a:rPr lang="en-US" sz="1700" dirty="0">
                <a:solidFill>
                  <a:schemeClr val="bg1"/>
                </a:solidFill>
                <a:latin typeface="+mn-lt"/>
                <a:cs typeface="+mn-cs"/>
              </a:rPr>
              <a:t>Germany had limit on capacity, Spain did not.</a:t>
            </a:r>
          </a:p>
          <a:p>
            <a:r>
              <a:rPr lang="en-US" sz="1700" dirty="0">
                <a:solidFill>
                  <a:schemeClr val="bg1"/>
                </a:solidFill>
                <a:latin typeface="+mn-lt"/>
                <a:cs typeface="+mn-cs"/>
              </a:rPr>
              <a:t>Total Cost of 26.4 Billion Euros</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D6BB93D5-7F48-464B-AEA6-07A548C98611}"/>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Spanish Case and Political Risk</a:t>
            </a:r>
          </a:p>
        </p:txBody>
      </p:sp>
      <p:pic>
        <p:nvPicPr>
          <p:cNvPr id="5" name="Picture 4">
            <a:extLst>
              <a:ext uri="{FF2B5EF4-FFF2-40B4-BE49-F238E27FC236}">
                <a16:creationId xmlns:a16="http://schemas.microsoft.com/office/drawing/2014/main" id="{3699DAAA-FDA0-43A2-AC3A-2117AE1021A6}"/>
              </a:ext>
            </a:extLst>
          </p:cNvPr>
          <p:cNvPicPr>
            <a:picLocks noChangeAspect="1"/>
          </p:cNvPicPr>
          <p:nvPr/>
        </p:nvPicPr>
        <p:blipFill>
          <a:blip r:embed="rId2"/>
          <a:stretch>
            <a:fillRect/>
          </a:stretch>
        </p:blipFill>
        <p:spPr>
          <a:xfrm>
            <a:off x="3188668" y="1825625"/>
            <a:ext cx="5880872" cy="4279737"/>
          </a:xfrm>
          <a:prstGeom prst="rect">
            <a:avLst/>
          </a:prstGeom>
        </p:spPr>
      </p:pic>
    </p:spTree>
    <p:extLst>
      <p:ext uri="{BB962C8B-B14F-4D97-AF65-F5344CB8AC3E}">
        <p14:creationId xmlns:p14="http://schemas.microsoft.com/office/powerpoint/2010/main" val="34792594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92D538-8D61-47F6-B69A-D9A3279B59E6}"/>
              </a:ext>
            </a:extLst>
          </p:cNvPr>
          <p:cNvSpPr>
            <a:spLocks noGrp="1"/>
          </p:cNvSpPr>
          <p:nvPr>
            <p:ph idx="1"/>
          </p:nvPr>
        </p:nvSpPr>
        <p:spPr/>
        <p:txBody>
          <a:bodyPr/>
          <a:lstStyle/>
          <a:p>
            <a:r>
              <a:rPr lang="en-US" dirty="0"/>
              <a:t>Real Rate is the key to LCOE</a:t>
            </a:r>
          </a:p>
          <a:p>
            <a:endParaRPr lang="en-US" dirty="0"/>
          </a:p>
        </p:txBody>
      </p:sp>
      <p:sp>
        <p:nvSpPr>
          <p:cNvPr id="3" name="Title 2">
            <a:extLst>
              <a:ext uri="{FF2B5EF4-FFF2-40B4-BE49-F238E27FC236}">
                <a16:creationId xmlns:a16="http://schemas.microsoft.com/office/drawing/2014/main" id="{4DD3B435-8E84-456E-B4C3-167B1DA39DF8}"/>
              </a:ext>
            </a:extLst>
          </p:cNvPr>
          <p:cNvSpPr>
            <a:spLocks noGrp="1"/>
          </p:cNvSpPr>
          <p:nvPr>
            <p:ph type="title"/>
          </p:nvPr>
        </p:nvSpPr>
        <p:spPr>
          <a:xfrm>
            <a:off x="732344" y="158628"/>
            <a:ext cx="7666938" cy="690676"/>
          </a:xfrm>
        </p:spPr>
        <p:txBody>
          <a:bodyPr>
            <a:normAutofit/>
          </a:bodyPr>
          <a:lstStyle/>
          <a:p>
            <a:r>
              <a:rPr lang="en-US" dirty="0"/>
              <a:t>Inflation and Interest Rates in India</a:t>
            </a:r>
          </a:p>
        </p:txBody>
      </p:sp>
      <p:pic>
        <p:nvPicPr>
          <p:cNvPr id="5" name="Picture 4">
            <a:extLst>
              <a:ext uri="{FF2B5EF4-FFF2-40B4-BE49-F238E27FC236}">
                <a16:creationId xmlns:a16="http://schemas.microsoft.com/office/drawing/2014/main" id="{C74EF234-1481-4DA4-A645-6623D0B08D16}"/>
              </a:ext>
            </a:extLst>
          </p:cNvPr>
          <p:cNvPicPr>
            <a:picLocks noChangeAspect="1"/>
          </p:cNvPicPr>
          <p:nvPr/>
        </p:nvPicPr>
        <p:blipFill>
          <a:blip r:embed="rId2"/>
          <a:stretch>
            <a:fillRect/>
          </a:stretch>
        </p:blipFill>
        <p:spPr>
          <a:xfrm>
            <a:off x="257418" y="1835750"/>
            <a:ext cx="8160026" cy="5022250"/>
          </a:xfrm>
          <a:prstGeom prst="rect">
            <a:avLst/>
          </a:prstGeom>
        </p:spPr>
      </p:pic>
    </p:spTree>
    <p:extLst>
      <p:ext uri="{BB962C8B-B14F-4D97-AF65-F5344CB8AC3E}">
        <p14:creationId xmlns:p14="http://schemas.microsoft.com/office/powerpoint/2010/main" val="3458325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BA223-47CC-49A7-BBB9-2A9D6AE30D0A}"/>
              </a:ext>
            </a:extLst>
          </p:cNvPr>
          <p:cNvSpPr>
            <a:spLocks noGrp="1"/>
          </p:cNvSpPr>
          <p:nvPr>
            <p:ph idx="1"/>
          </p:nvPr>
        </p:nvSpPr>
        <p:spPr/>
        <p:txBody>
          <a:bodyPr/>
          <a:lstStyle/>
          <a:p>
            <a:r>
              <a:rPr lang="en-US" dirty="0"/>
              <a:t>BBB Spreads for Project Finance</a:t>
            </a:r>
          </a:p>
          <a:p>
            <a:endParaRPr lang="en-US" dirty="0"/>
          </a:p>
        </p:txBody>
      </p:sp>
      <p:sp>
        <p:nvSpPr>
          <p:cNvPr id="3" name="Title 2">
            <a:extLst>
              <a:ext uri="{FF2B5EF4-FFF2-40B4-BE49-F238E27FC236}">
                <a16:creationId xmlns:a16="http://schemas.microsoft.com/office/drawing/2014/main" id="{857392A0-359C-4050-8804-A3FA97DA34D9}"/>
              </a:ext>
            </a:extLst>
          </p:cNvPr>
          <p:cNvSpPr>
            <a:spLocks noGrp="1"/>
          </p:cNvSpPr>
          <p:nvPr>
            <p:ph type="title"/>
          </p:nvPr>
        </p:nvSpPr>
        <p:spPr>
          <a:xfrm>
            <a:off x="732344" y="158629"/>
            <a:ext cx="7666938" cy="690676"/>
          </a:xfrm>
        </p:spPr>
        <p:txBody>
          <a:bodyPr/>
          <a:lstStyle/>
          <a:p>
            <a:r>
              <a:rPr lang="en-US" dirty="0"/>
              <a:t>Credit Spreads</a:t>
            </a:r>
          </a:p>
        </p:txBody>
      </p:sp>
      <p:sp>
        <p:nvSpPr>
          <p:cNvPr id="4" name="Slide Number Placeholder 3">
            <a:extLst>
              <a:ext uri="{FF2B5EF4-FFF2-40B4-BE49-F238E27FC236}">
                <a16:creationId xmlns:a16="http://schemas.microsoft.com/office/drawing/2014/main" id="{48067093-13D5-43CD-AB02-482E645C9AA9}"/>
              </a:ext>
            </a:extLst>
          </p:cNvPr>
          <p:cNvSpPr>
            <a:spLocks noGrp="1"/>
          </p:cNvSpPr>
          <p:nvPr>
            <p:ph type="sldNum" sz="quarter" idx="12"/>
          </p:nvPr>
        </p:nvSpPr>
        <p:spPr/>
        <p:txBody>
          <a:bodyPr/>
          <a:lstStyle/>
          <a:p>
            <a:pPr algn="ctr"/>
            <a:fld id="{0C3A1854-6B63-4059-B360-A3C4972BF0FC}" type="slidenum">
              <a:rPr lang="ko-KR" altLang="en-US" smtClean="0"/>
              <a:pPr algn="ctr"/>
              <a:t>101</a:t>
            </a:fld>
            <a:endParaRPr lang="ko-KR" altLang="en-US" dirty="0"/>
          </a:p>
        </p:txBody>
      </p:sp>
      <p:pic>
        <p:nvPicPr>
          <p:cNvPr id="5" name="Picture 4">
            <a:extLst>
              <a:ext uri="{FF2B5EF4-FFF2-40B4-BE49-F238E27FC236}">
                <a16:creationId xmlns:a16="http://schemas.microsoft.com/office/drawing/2014/main" id="{DED47F52-172B-48DF-8EB3-864FDB94AC4B}"/>
              </a:ext>
            </a:extLst>
          </p:cNvPr>
          <p:cNvPicPr>
            <a:picLocks noChangeAspect="1"/>
          </p:cNvPicPr>
          <p:nvPr/>
        </p:nvPicPr>
        <p:blipFill>
          <a:blip r:embed="rId2"/>
          <a:stretch>
            <a:fillRect/>
          </a:stretch>
        </p:blipFill>
        <p:spPr>
          <a:xfrm>
            <a:off x="291719" y="1678405"/>
            <a:ext cx="8239539" cy="5071187"/>
          </a:xfrm>
          <a:prstGeom prst="rect">
            <a:avLst/>
          </a:prstGeom>
        </p:spPr>
      </p:pic>
    </p:spTree>
    <p:extLst>
      <p:ext uri="{BB962C8B-B14F-4D97-AF65-F5344CB8AC3E}">
        <p14:creationId xmlns:p14="http://schemas.microsoft.com/office/powerpoint/2010/main" val="3412048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7261B-7F84-4564-AD5A-65AD4DC4EF3E}"/>
              </a:ext>
            </a:extLst>
          </p:cNvPr>
          <p:cNvSpPr>
            <a:spLocks noGrp="1"/>
          </p:cNvSpPr>
          <p:nvPr>
            <p:ph idx="1"/>
          </p:nvPr>
        </p:nvSpPr>
        <p:spPr>
          <a:xfrm>
            <a:off x="732344" y="1045864"/>
            <a:ext cx="7902608" cy="4913771"/>
          </a:xfrm>
        </p:spPr>
        <p:txBody>
          <a:bodyPr/>
          <a:lstStyle/>
          <a:p>
            <a:r>
              <a:rPr lang="en-US" dirty="0"/>
              <a:t>Spreads between 1.3% and 2.2%</a:t>
            </a:r>
          </a:p>
          <a:p>
            <a:endParaRPr lang="en-US" dirty="0"/>
          </a:p>
        </p:txBody>
      </p:sp>
      <p:sp>
        <p:nvSpPr>
          <p:cNvPr id="3" name="Title 2">
            <a:extLst>
              <a:ext uri="{FF2B5EF4-FFF2-40B4-BE49-F238E27FC236}">
                <a16:creationId xmlns:a16="http://schemas.microsoft.com/office/drawing/2014/main" id="{8EDA838B-F177-40D0-A2A6-872C357F75D0}"/>
              </a:ext>
            </a:extLst>
          </p:cNvPr>
          <p:cNvSpPr>
            <a:spLocks noGrp="1"/>
          </p:cNvSpPr>
          <p:nvPr>
            <p:ph type="title"/>
          </p:nvPr>
        </p:nvSpPr>
        <p:spPr/>
        <p:txBody>
          <a:bodyPr/>
          <a:lstStyle/>
          <a:p>
            <a:r>
              <a:rPr lang="en-US" dirty="0"/>
              <a:t>Credit Spreads – More Detailed Graph</a:t>
            </a:r>
          </a:p>
        </p:txBody>
      </p:sp>
      <p:sp>
        <p:nvSpPr>
          <p:cNvPr id="4" name="Slide Number Placeholder 3">
            <a:extLst>
              <a:ext uri="{FF2B5EF4-FFF2-40B4-BE49-F238E27FC236}">
                <a16:creationId xmlns:a16="http://schemas.microsoft.com/office/drawing/2014/main" id="{0A19EAB2-37C3-4C01-8DDE-436847BAEC16}"/>
              </a:ext>
            </a:extLst>
          </p:cNvPr>
          <p:cNvSpPr>
            <a:spLocks noGrp="1"/>
          </p:cNvSpPr>
          <p:nvPr>
            <p:ph type="sldNum" sz="quarter" idx="12"/>
          </p:nvPr>
        </p:nvSpPr>
        <p:spPr/>
        <p:txBody>
          <a:bodyPr/>
          <a:lstStyle/>
          <a:p>
            <a:pPr algn="ctr"/>
            <a:fld id="{0C3A1854-6B63-4059-B360-A3C4972BF0FC}" type="slidenum">
              <a:rPr lang="ko-KR" altLang="en-US" smtClean="0"/>
              <a:pPr algn="ctr"/>
              <a:t>102</a:t>
            </a:fld>
            <a:endParaRPr lang="ko-KR" altLang="en-US" dirty="0"/>
          </a:p>
        </p:txBody>
      </p:sp>
      <p:pic>
        <p:nvPicPr>
          <p:cNvPr id="5" name="Picture 4">
            <a:extLst>
              <a:ext uri="{FF2B5EF4-FFF2-40B4-BE49-F238E27FC236}">
                <a16:creationId xmlns:a16="http://schemas.microsoft.com/office/drawing/2014/main" id="{8EF85D62-F2AE-4DAE-A989-FF71D5AAA33B}"/>
              </a:ext>
            </a:extLst>
          </p:cNvPr>
          <p:cNvPicPr>
            <a:picLocks noChangeAspect="1"/>
          </p:cNvPicPr>
          <p:nvPr/>
        </p:nvPicPr>
        <p:blipFill>
          <a:blip r:embed="rId2"/>
          <a:stretch>
            <a:fillRect/>
          </a:stretch>
        </p:blipFill>
        <p:spPr>
          <a:xfrm>
            <a:off x="298891" y="1854871"/>
            <a:ext cx="8100391" cy="4985546"/>
          </a:xfrm>
          <a:prstGeom prst="rect">
            <a:avLst/>
          </a:prstGeom>
        </p:spPr>
      </p:pic>
    </p:spTree>
    <p:extLst>
      <p:ext uri="{BB962C8B-B14F-4D97-AF65-F5344CB8AC3E}">
        <p14:creationId xmlns:p14="http://schemas.microsoft.com/office/powerpoint/2010/main" val="20814159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DC1D6-B455-46E7-AAF8-B87A4D66869B}"/>
              </a:ext>
            </a:extLst>
          </p:cNvPr>
          <p:cNvSpPr>
            <a:spLocks noGrp="1"/>
          </p:cNvSpPr>
          <p:nvPr>
            <p:ph idx="1"/>
          </p:nvPr>
        </p:nvSpPr>
        <p:spPr/>
        <p:txBody>
          <a:bodyPr/>
          <a:lstStyle/>
          <a:p>
            <a:r>
              <a:rPr lang="en-029" dirty="0"/>
              <a:t>Understanding the difference between kWh and kW in measuring capital and operating costs</a:t>
            </a:r>
          </a:p>
          <a:p>
            <a:r>
              <a:rPr lang="en-029" dirty="0"/>
              <a:t>What characteristics of batteries make most sense in terms of duration</a:t>
            </a:r>
          </a:p>
          <a:p>
            <a:r>
              <a:rPr lang="en-029" dirty="0"/>
              <a:t>Importance of battery life, degradation, replacement and cost of capital</a:t>
            </a:r>
          </a:p>
          <a:p>
            <a:r>
              <a:rPr lang="en-029" dirty="0"/>
              <a:t>True value of ancillary services</a:t>
            </a:r>
          </a:p>
        </p:txBody>
      </p:sp>
      <p:sp>
        <p:nvSpPr>
          <p:cNvPr id="3" name="Title 2">
            <a:extLst>
              <a:ext uri="{FF2B5EF4-FFF2-40B4-BE49-F238E27FC236}">
                <a16:creationId xmlns:a16="http://schemas.microsoft.com/office/drawing/2014/main" id="{3D983A66-D056-4074-84B1-E4C9530A2B65}"/>
              </a:ext>
            </a:extLst>
          </p:cNvPr>
          <p:cNvSpPr>
            <a:spLocks noGrp="1"/>
          </p:cNvSpPr>
          <p:nvPr>
            <p:ph type="title"/>
          </p:nvPr>
        </p:nvSpPr>
        <p:spPr/>
        <p:txBody>
          <a:bodyPr/>
          <a:lstStyle/>
          <a:p>
            <a:r>
              <a:rPr lang="en-029" dirty="0"/>
              <a:t>Key Points About Batteries</a:t>
            </a:r>
          </a:p>
        </p:txBody>
      </p:sp>
      <p:sp>
        <p:nvSpPr>
          <p:cNvPr id="4" name="Slide Number Placeholder 3">
            <a:extLst>
              <a:ext uri="{FF2B5EF4-FFF2-40B4-BE49-F238E27FC236}">
                <a16:creationId xmlns:a16="http://schemas.microsoft.com/office/drawing/2014/main" id="{85B1B72D-5B1B-4D67-83A3-81EB47C01EDC}"/>
              </a:ext>
            </a:extLst>
          </p:cNvPr>
          <p:cNvSpPr>
            <a:spLocks noGrp="1"/>
          </p:cNvSpPr>
          <p:nvPr>
            <p:ph type="sldNum" sz="quarter" idx="12"/>
          </p:nvPr>
        </p:nvSpPr>
        <p:spPr/>
        <p:txBody>
          <a:bodyPr/>
          <a:lstStyle/>
          <a:p>
            <a:pPr algn="ctr"/>
            <a:fld id="{0C3A1854-6B63-4059-B360-A3C4972BF0FC}" type="slidenum">
              <a:rPr lang="ko-KR" altLang="en-US" smtClean="0"/>
              <a:pPr algn="ctr"/>
              <a:t>103</a:t>
            </a:fld>
            <a:endParaRPr lang="ko-KR" altLang="en-US" dirty="0"/>
          </a:p>
        </p:txBody>
      </p:sp>
    </p:spTree>
    <p:extLst>
      <p:ext uri="{BB962C8B-B14F-4D97-AF65-F5344CB8AC3E}">
        <p14:creationId xmlns:p14="http://schemas.microsoft.com/office/powerpoint/2010/main" val="38930851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C75A40-F80B-4A8F-9F61-E4AF8BE5C172}"/>
              </a:ext>
            </a:extLst>
          </p:cNvPr>
          <p:cNvSpPr>
            <a:spLocks noGrp="1"/>
          </p:cNvSpPr>
          <p:nvPr>
            <p:ph idx="1"/>
          </p:nvPr>
        </p:nvSpPr>
        <p:spPr>
          <a:xfrm>
            <a:off x="732344" y="1055804"/>
            <a:ext cx="7585746" cy="2120016"/>
          </a:xfrm>
        </p:spPr>
        <p:txBody>
          <a:bodyPr>
            <a:normAutofit fontScale="92500" lnSpcReduction="20000"/>
          </a:bodyPr>
          <a:lstStyle/>
          <a:p>
            <a:r>
              <a:rPr lang="en-029" dirty="0"/>
              <a:t>Does this USD/MWH mean anything at all for you. </a:t>
            </a:r>
          </a:p>
          <a:p>
            <a:r>
              <a:rPr lang="en-029" dirty="0"/>
              <a:t>The cost is far higher than the cost of solar.</a:t>
            </a:r>
          </a:p>
          <a:p>
            <a:r>
              <a:rPr lang="en-029" dirty="0"/>
              <a:t>The cost of lithium seems to be lower than flow batteries</a:t>
            </a:r>
          </a:p>
          <a:p>
            <a:endParaRPr lang="en-029" dirty="0"/>
          </a:p>
          <a:p>
            <a:endParaRPr lang="en-029" dirty="0"/>
          </a:p>
        </p:txBody>
      </p:sp>
      <p:sp>
        <p:nvSpPr>
          <p:cNvPr id="3" name="Title 2">
            <a:extLst>
              <a:ext uri="{FF2B5EF4-FFF2-40B4-BE49-F238E27FC236}">
                <a16:creationId xmlns:a16="http://schemas.microsoft.com/office/drawing/2014/main" id="{7C7A9BAA-B149-4236-A93A-2F90C01B647F}"/>
              </a:ext>
            </a:extLst>
          </p:cNvPr>
          <p:cNvSpPr>
            <a:spLocks noGrp="1"/>
          </p:cNvSpPr>
          <p:nvPr>
            <p:ph type="title"/>
          </p:nvPr>
        </p:nvSpPr>
        <p:spPr/>
        <p:txBody>
          <a:bodyPr/>
          <a:lstStyle/>
          <a:p>
            <a:r>
              <a:rPr lang="en-029" dirty="0"/>
              <a:t>LCOS in Lazard Study</a:t>
            </a:r>
          </a:p>
        </p:txBody>
      </p:sp>
      <p:pic>
        <p:nvPicPr>
          <p:cNvPr id="6" name="Picture 5" descr="A screenshot of a cell phone&#10;&#10;Description generated with very high confidence">
            <a:extLst>
              <a:ext uri="{FF2B5EF4-FFF2-40B4-BE49-F238E27FC236}">
                <a16:creationId xmlns:a16="http://schemas.microsoft.com/office/drawing/2014/main" id="{3B56D419-AB77-44D8-9219-2D9D37656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69" y="3429000"/>
            <a:ext cx="7585746" cy="3116136"/>
          </a:xfrm>
          <a:prstGeom prst="rect">
            <a:avLst/>
          </a:prstGeom>
        </p:spPr>
      </p:pic>
    </p:spTree>
    <p:extLst>
      <p:ext uri="{BB962C8B-B14F-4D97-AF65-F5344CB8AC3E}">
        <p14:creationId xmlns:p14="http://schemas.microsoft.com/office/powerpoint/2010/main" val="2122892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E268-0D52-4DF8-BC7A-A3E206C35FCA}"/>
              </a:ext>
            </a:extLst>
          </p:cNvPr>
          <p:cNvSpPr>
            <a:spLocks noGrp="1"/>
          </p:cNvSpPr>
          <p:nvPr>
            <p:ph type="title"/>
          </p:nvPr>
        </p:nvSpPr>
        <p:spPr/>
        <p:txBody>
          <a:bodyPr/>
          <a:lstStyle/>
          <a:p>
            <a:r>
              <a:rPr lang="en-029" dirty="0"/>
              <a:t>Does the Charge (kW) or the Discharge (kWh) drive the Cost</a:t>
            </a:r>
          </a:p>
        </p:txBody>
      </p:sp>
    </p:spTree>
    <p:extLst>
      <p:ext uri="{BB962C8B-B14F-4D97-AF65-F5344CB8AC3E}">
        <p14:creationId xmlns:p14="http://schemas.microsoft.com/office/powerpoint/2010/main" val="1237362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F24364-1127-4D7B-BA00-3F2CF6433EC6}"/>
              </a:ext>
            </a:extLst>
          </p:cNvPr>
          <p:cNvPicPr>
            <a:picLocks noGrp="1" noChangeAspect="1"/>
          </p:cNvPicPr>
          <p:nvPr>
            <p:ph idx="1"/>
          </p:nvPr>
        </p:nvPicPr>
        <p:blipFill>
          <a:blip r:embed="rId2"/>
          <a:stretch>
            <a:fillRect/>
          </a:stretch>
        </p:blipFill>
        <p:spPr>
          <a:xfrm>
            <a:off x="449831" y="1517555"/>
            <a:ext cx="7543800" cy="2009775"/>
          </a:xfrm>
          <a:prstGeom prst="rect">
            <a:avLst/>
          </a:prstGeom>
        </p:spPr>
      </p:pic>
      <p:sp>
        <p:nvSpPr>
          <p:cNvPr id="3" name="Title 2">
            <a:extLst>
              <a:ext uri="{FF2B5EF4-FFF2-40B4-BE49-F238E27FC236}">
                <a16:creationId xmlns:a16="http://schemas.microsoft.com/office/drawing/2014/main" id="{1B914479-C2B9-4542-AC17-54330A25185B}"/>
              </a:ext>
            </a:extLst>
          </p:cNvPr>
          <p:cNvSpPr>
            <a:spLocks noGrp="1"/>
          </p:cNvSpPr>
          <p:nvPr>
            <p:ph type="title"/>
          </p:nvPr>
        </p:nvSpPr>
        <p:spPr/>
        <p:txBody>
          <a:bodyPr/>
          <a:lstStyle/>
          <a:p>
            <a:r>
              <a:rPr lang="en-029" dirty="0"/>
              <a:t>Do you Care about the Duration</a:t>
            </a:r>
          </a:p>
        </p:txBody>
      </p:sp>
      <p:pic>
        <p:nvPicPr>
          <p:cNvPr id="6" name="Picture 5">
            <a:extLst>
              <a:ext uri="{FF2B5EF4-FFF2-40B4-BE49-F238E27FC236}">
                <a16:creationId xmlns:a16="http://schemas.microsoft.com/office/drawing/2014/main" id="{F2AADFA6-FEDF-40EC-93AA-BF9FD50B76B9}"/>
              </a:ext>
            </a:extLst>
          </p:cNvPr>
          <p:cNvPicPr>
            <a:picLocks noChangeAspect="1"/>
          </p:cNvPicPr>
          <p:nvPr/>
        </p:nvPicPr>
        <p:blipFill>
          <a:blip r:embed="rId3"/>
          <a:stretch>
            <a:fillRect/>
          </a:stretch>
        </p:blipFill>
        <p:spPr>
          <a:xfrm>
            <a:off x="732344" y="4023346"/>
            <a:ext cx="7449424" cy="1849359"/>
          </a:xfrm>
          <a:prstGeom prst="rect">
            <a:avLst/>
          </a:prstGeom>
        </p:spPr>
      </p:pic>
      <p:cxnSp>
        <p:nvCxnSpPr>
          <p:cNvPr id="8" name="Straight Arrow Connector 7">
            <a:extLst>
              <a:ext uri="{FF2B5EF4-FFF2-40B4-BE49-F238E27FC236}">
                <a16:creationId xmlns:a16="http://schemas.microsoft.com/office/drawing/2014/main" id="{ADE77DB5-7728-42DF-8E0D-B1C1456B795F}"/>
              </a:ext>
            </a:extLst>
          </p:cNvPr>
          <p:cNvCxnSpPr>
            <a:cxnSpLocks/>
          </p:cNvCxnSpPr>
          <p:nvPr/>
        </p:nvCxnSpPr>
        <p:spPr>
          <a:xfrm flipV="1">
            <a:off x="1336351" y="2978092"/>
            <a:ext cx="3445374" cy="106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CCB8E4-8A02-47EB-9B53-A9FA856EB719}"/>
              </a:ext>
            </a:extLst>
          </p:cNvPr>
          <p:cNvCxnSpPr/>
          <p:nvPr/>
        </p:nvCxnSpPr>
        <p:spPr>
          <a:xfrm>
            <a:off x="1367406" y="4155824"/>
            <a:ext cx="3498209" cy="1184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170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BBEC97-647D-4BEB-B567-308F20F0481C}"/>
              </a:ext>
            </a:extLst>
          </p:cNvPr>
          <p:cNvPicPr>
            <a:picLocks noGrp="1" noChangeAspect="1"/>
          </p:cNvPicPr>
          <p:nvPr>
            <p:ph idx="1"/>
          </p:nvPr>
        </p:nvPicPr>
        <p:blipFill>
          <a:blip r:embed="rId2"/>
          <a:stretch>
            <a:fillRect/>
          </a:stretch>
        </p:blipFill>
        <p:spPr>
          <a:xfrm>
            <a:off x="1186401" y="2121694"/>
            <a:ext cx="2647950" cy="2781300"/>
          </a:xfrm>
          <a:prstGeom prst="rect">
            <a:avLst/>
          </a:prstGeom>
        </p:spPr>
      </p:pic>
      <p:sp>
        <p:nvSpPr>
          <p:cNvPr id="3" name="Title 2">
            <a:extLst>
              <a:ext uri="{FF2B5EF4-FFF2-40B4-BE49-F238E27FC236}">
                <a16:creationId xmlns:a16="http://schemas.microsoft.com/office/drawing/2014/main" id="{CC16069E-5019-4E0C-BC0D-15A68FDA9EAB}"/>
              </a:ext>
            </a:extLst>
          </p:cNvPr>
          <p:cNvSpPr>
            <a:spLocks noGrp="1"/>
          </p:cNvSpPr>
          <p:nvPr>
            <p:ph type="title"/>
          </p:nvPr>
        </p:nvSpPr>
        <p:spPr/>
        <p:txBody>
          <a:bodyPr/>
          <a:lstStyle/>
          <a:p>
            <a:r>
              <a:rPr lang="en-029" dirty="0"/>
              <a:t>Think of a Batter Like a Water Tower</a:t>
            </a:r>
          </a:p>
        </p:txBody>
      </p:sp>
      <p:sp>
        <p:nvSpPr>
          <p:cNvPr id="6" name="TextBox 5">
            <a:extLst>
              <a:ext uri="{FF2B5EF4-FFF2-40B4-BE49-F238E27FC236}">
                <a16:creationId xmlns:a16="http://schemas.microsoft.com/office/drawing/2014/main" id="{FEE3166C-F350-415A-93DA-B91040D75CAB}"/>
              </a:ext>
            </a:extLst>
          </p:cNvPr>
          <p:cNvSpPr txBox="1"/>
          <p:nvPr/>
        </p:nvSpPr>
        <p:spPr>
          <a:xfrm>
            <a:off x="4630723" y="4082638"/>
            <a:ext cx="3422708" cy="1477328"/>
          </a:xfrm>
          <a:prstGeom prst="rect">
            <a:avLst/>
          </a:prstGeom>
          <a:noFill/>
        </p:spPr>
        <p:txBody>
          <a:bodyPr wrap="square" rtlCol="0">
            <a:spAutoFit/>
          </a:bodyPr>
          <a:lstStyle/>
          <a:p>
            <a:r>
              <a:rPr lang="en-029" dirty="0"/>
              <a:t>The pipe is the capacity at any instant.  If this pipe capacity is 100 kW, then in one hour, the maximum that can be charged or delivered is 100 kWh</a:t>
            </a:r>
          </a:p>
        </p:txBody>
      </p:sp>
      <p:sp>
        <p:nvSpPr>
          <p:cNvPr id="7" name="TextBox 6">
            <a:extLst>
              <a:ext uri="{FF2B5EF4-FFF2-40B4-BE49-F238E27FC236}">
                <a16:creationId xmlns:a16="http://schemas.microsoft.com/office/drawing/2014/main" id="{C9B7FDE3-EEAD-41C4-8B64-45E157D2AAF8}"/>
              </a:ext>
            </a:extLst>
          </p:cNvPr>
          <p:cNvSpPr txBox="1"/>
          <p:nvPr/>
        </p:nvSpPr>
        <p:spPr>
          <a:xfrm>
            <a:off x="4630723" y="1898199"/>
            <a:ext cx="3100373" cy="1754326"/>
          </a:xfrm>
          <a:prstGeom prst="rect">
            <a:avLst/>
          </a:prstGeom>
          <a:noFill/>
        </p:spPr>
        <p:txBody>
          <a:bodyPr wrap="square" rtlCol="0">
            <a:spAutoFit/>
          </a:bodyPr>
          <a:lstStyle/>
          <a:p>
            <a:r>
              <a:rPr lang="en-029" dirty="0"/>
              <a:t>The storage tank is the number of hours that be stored and then delivered.  It is measured in kWh. If the capacity is 100 kW and the storage is 4 hours, then the kWh is 400 kWh.</a:t>
            </a:r>
          </a:p>
        </p:txBody>
      </p:sp>
    </p:spTree>
    <p:extLst>
      <p:ext uri="{BB962C8B-B14F-4D97-AF65-F5344CB8AC3E}">
        <p14:creationId xmlns:p14="http://schemas.microsoft.com/office/powerpoint/2010/main" val="22330234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2603089" y="2208684"/>
            <a:ext cx="2105025" cy="1533525"/>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p:txBody>
          <a:bodyPr>
            <a:normAutofit fontScale="90000"/>
          </a:bodyPr>
          <a:lstStyle/>
          <a:p>
            <a:r>
              <a:rPr lang="en-029" dirty="0"/>
              <a:t>Case 1 </a:t>
            </a:r>
            <a:br>
              <a:rPr lang="en-029" dirty="0"/>
            </a:br>
            <a:r>
              <a:rPr lang="en-029" dirty="0"/>
              <a:t>1 Hour of Sunlight and 1 Hour of Required Discharge for Lighting</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p:txBody>
          <a:bodyPr/>
          <a:lstStyle/>
          <a:p>
            <a:pPr algn="ctr"/>
            <a:fld id="{0C3A1854-6B63-4059-B360-A3C4972BF0FC}" type="slidenum">
              <a:rPr lang="ko-KR" altLang="en-US" smtClean="0"/>
              <a:pPr algn="ctr"/>
              <a:t>108</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623844" y="2396247"/>
            <a:ext cx="1473404" cy="1158400"/>
          </a:xfrm>
          <a:prstGeom prst="rect">
            <a:avLst/>
          </a:prstGeom>
        </p:spPr>
      </p:pic>
      <p:cxnSp>
        <p:nvCxnSpPr>
          <p:cNvPr id="8" name="Straight Arrow Connector 7">
            <a:extLst>
              <a:ext uri="{FF2B5EF4-FFF2-40B4-BE49-F238E27FC236}">
                <a16:creationId xmlns:a16="http://schemas.microsoft.com/office/drawing/2014/main" id="{154416DA-CA79-45A2-8C50-1415A5B03487}"/>
              </a:ext>
            </a:extLst>
          </p:cNvPr>
          <p:cNvCxnSpPr/>
          <p:nvPr/>
        </p:nvCxnSpPr>
        <p:spPr>
          <a:xfrm>
            <a:off x="4823670" y="2975446"/>
            <a:ext cx="1132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021E31-1C2A-4B57-BE41-0A957A0296C4}"/>
              </a:ext>
            </a:extLst>
          </p:cNvPr>
          <p:cNvSpPr txBox="1"/>
          <p:nvPr/>
        </p:nvSpPr>
        <p:spPr>
          <a:xfrm>
            <a:off x="4899171" y="2396247"/>
            <a:ext cx="1057012" cy="369332"/>
          </a:xfrm>
          <a:prstGeom prst="rect">
            <a:avLst/>
          </a:prstGeom>
          <a:noFill/>
        </p:spPr>
        <p:txBody>
          <a:bodyPr wrap="square" rtlCol="0">
            <a:spAutoFit/>
          </a:bodyPr>
          <a:lstStyle/>
          <a:p>
            <a:r>
              <a:rPr lang="en-029" dirty="0"/>
              <a:t>Charge</a:t>
            </a:r>
          </a:p>
        </p:txBody>
      </p:sp>
      <p:sp>
        <p:nvSpPr>
          <p:cNvPr id="10" name="TextBox 9">
            <a:extLst>
              <a:ext uri="{FF2B5EF4-FFF2-40B4-BE49-F238E27FC236}">
                <a16:creationId xmlns:a16="http://schemas.microsoft.com/office/drawing/2014/main" id="{65AD96A2-030F-42B0-B6F3-AA54EFA3F55E}"/>
              </a:ext>
            </a:extLst>
          </p:cNvPr>
          <p:cNvSpPr txBox="1"/>
          <p:nvPr/>
        </p:nvSpPr>
        <p:spPr>
          <a:xfrm>
            <a:off x="3196206" y="1921981"/>
            <a:ext cx="1082180" cy="369332"/>
          </a:xfrm>
          <a:prstGeom prst="rect">
            <a:avLst/>
          </a:prstGeom>
          <a:noFill/>
        </p:spPr>
        <p:txBody>
          <a:bodyPr wrap="square" rtlCol="0">
            <a:spAutoFit/>
          </a:bodyPr>
          <a:lstStyle/>
          <a:p>
            <a:r>
              <a:rPr lang="en-029" dirty="0"/>
              <a:t>1 MW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240" y="2239738"/>
            <a:ext cx="2089512" cy="1398822"/>
          </a:xfrm>
          <a:prstGeom prst="rect">
            <a:avLst/>
          </a:prstGeom>
        </p:spPr>
      </p:pic>
      <p:cxnSp>
        <p:nvCxnSpPr>
          <p:cNvPr id="14" name="Straight Arrow Connector 13">
            <a:extLst>
              <a:ext uri="{FF2B5EF4-FFF2-40B4-BE49-F238E27FC236}">
                <a16:creationId xmlns:a16="http://schemas.microsoft.com/office/drawing/2014/main" id="{8DB764E3-0E42-4B69-928C-3C14A30A38B7}"/>
              </a:ext>
            </a:extLst>
          </p:cNvPr>
          <p:cNvCxnSpPr/>
          <p:nvPr/>
        </p:nvCxnSpPr>
        <p:spPr>
          <a:xfrm>
            <a:off x="7071919" y="3742209"/>
            <a:ext cx="0" cy="871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FD1750-ABC0-4EA2-9E21-6566F9AC3503}"/>
              </a:ext>
            </a:extLst>
          </p:cNvPr>
          <p:cNvCxnSpPr/>
          <p:nvPr/>
        </p:nvCxnSpPr>
        <p:spPr>
          <a:xfrm flipH="1">
            <a:off x="4708114" y="4613945"/>
            <a:ext cx="2363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4F36B0-2B0F-46D0-AC71-28AB170F85E3}"/>
              </a:ext>
            </a:extLst>
          </p:cNvPr>
          <p:cNvSpPr txBox="1"/>
          <p:nvPr/>
        </p:nvSpPr>
        <p:spPr>
          <a:xfrm>
            <a:off x="659209" y="5112716"/>
            <a:ext cx="5775146" cy="923330"/>
          </a:xfrm>
          <a:prstGeom prst="rect">
            <a:avLst/>
          </a:prstGeom>
          <a:noFill/>
        </p:spPr>
        <p:txBody>
          <a:bodyPr wrap="square" rtlCol="0">
            <a:spAutoFit/>
          </a:bodyPr>
          <a:lstStyle/>
          <a:p>
            <a:r>
              <a:rPr lang="en-029" dirty="0"/>
              <a:t>In this case, it does not help to have a duration of 4 hours.  You pay for a kW of charge and the same 1 hour of discharge. Extra payment for long discharge is a waste</a:t>
            </a:r>
          </a:p>
        </p:txBody>
      </p:sp>
      <p:sp>
        <p:nvSpPr>
          <p:cNvPr id="18" name="TextBox 17">
            <a:extLst>
              <a:ext uri="{FF2B5EF4-FFF2-40B4-BE49-F238E27FC236}">
                <a16:creationId xmlns:a16="http://schemas.microsoft.com/office/drawing/2014/main" id="{2D984856-37B6-4ECF-864F-D5E61D0CC1DF}"/>
              </a:ext>
            </a:extLst>
          </p:cNvPr>
          <p:cNvSpPr txBox="1"/>
          <p:nvPr/>
        </p:nvSpPr>
        <p:spPr>
          <a:xfrm>
            <a:off x="5125673" y="4219662"/>
            <a:ext cx="1308682" cy="369332"/>
          </a:xfrm>
          <a:prstGeom prst="rect">
            <a:avLst/>
          </a:prstGeom>
          <a:noFill/>
        </p:spPr>
        <p:txBody>
          <a:bodyPr wrap="square" rtlCol="0">
            <a:spAutoFit/>
          </a:bodyPr>
          <a:lstStyle/>
          <a:p>
            <a:r>
              <a:rPr lang="en-029" dirty="0"/>
              <a:t>Discharge</a:t>
            </a:r>
          </a:p>
        </p:txBody>
      </p:sp>
      <p:pic>
        <p:nvPicPr>
          <p:cNvPr id="19" name="Picture 18">
            <a:extLst>
              <a:ext uri="{FF2B5EF4-FFF2-40B4-BE49-F238E27FC236}">
                <a16:creationId xmlns:a16="http://schemas.microsoft.com/office/drawing/2014/main" id="{D2248A4E-5F91-416C-ABD6-3A52BE9D3F0D}"/>
              </a:ext>
            </a:extLst>
          </p:cNvPr>
          <p:cNvPicPr>
            <a:picLocks noChangeAspect="1"/>
          </p:cNvPicPr>
          <p:nvPr/>
        </p:nvPicPr>
        <p:blipFill>
          <a:blip r:embed="rId5"/>
          <a:stretch>
            <a:fillRect/>
          </a:stretch>
        </p:blipFill>
        <p:spPr>
          <a:xfrm>
            <a:off x="3048498" y="3843768"/>
            <a:ext cx="955428" cy="1012858"/>
          </a:xfrm>
          <a:prstGeom prst="rect">
            <a:avLst/>
          </a:prstGeom>
        </p:spPr>
      </p:pic>
      <p:pic>
        <p:nvPicPr>
          <p:cNvPr id="20" name="Content Placeholder 4">
            <a:extLst>
              <a:ext uri="{FF2B5EF4-FFF2-40B4-BE49-F238E27FC236}">
                <a16:creationId xmlns:a16="http://schemas.microsoft.com/office/drawing/2014/main" id="{9B85344C-BBE2-4C0A-9FD5-D86B7C626E23}"/>
              </a:ext>
            </a:extLst>
          </p:cNvPr>
          <p:cNvPicPr>
            <a:picLocks noChangeAspect="1"/>
          </p:cNvPicPr>
          <p:nvPr/>
        </p:nvPicPr>
        <p:blipFill>
          <a:blip r:embed="rId6"/>
          <a:stretch>
            <a:fillRect/>
          </a:stretch>
        </p:blipFill>
        <p:spPr>
          <a:xfrm>
            <a:off x="7389139" y="5112715"/>
            <a:ext cx="1637988" cy="1720477"/>
          </a:xfrm>
          <a:prstGeom prst="rect">
            <a:avLst/>
          </a:prstGeom>
        </p:spPr>
      </p:pic>
      <p:sp>
        <p:nvSpPr>
          <p:cNvPr id="21" name="&quot;Not Allowed&quot; Symbol 20">
            <a:extLst>
              <a:ext uri="{FF2B5EF4-FFF2-40B4-BE49-F238E27FC236}">
                <a16:creationId xmlns:a16="http://schemas.microsoft.com/office/drawing/2014/main" id="{4754B308-3973-47CB-9640-084E46716114}"/>
              </a:ext>
            </a:extLst>
          </p:cNvPr>
          <p:cNvSpPr/>
          <p:nvPr/>
        </p:nvSpPr>
        <p:spPr>
          <a:xfrm>
            <a:off x="7935893" y="5259897"/>
            <a:ext cx="1057105" cy="54528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solidFill>
                <a:schemeClr val="tx1"/>
              </a:solidFill>
            </a:endParaRPr>
          </a:p>
        </p:txBody>
      </p:sp>
    </p:spTree>
    <p:extLst>
      <p:ext uri="{BB962C8B-B14F-4D97-AF65-F5344CB8AC3E}">
        <p14:creationId xmlns:p14="http://schemas.microsoft.com/office/powerpoint/2010/main" val="2033012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6B8827-5C93-4586-B542-0A45FB3F0E5E}"/>
              </a:ext>
            </a:extLst>
          </p:cNvPr>
          <p:cNvPicPr>
            <a:picLocks noGrp="1" noChangeAspect="1"/>
          </p:cNvPicPr>
          <p:nvPr>
            <p:ph idx="1"/>
          </p:nvPr>
        </p:nvPicPr>
        <p:blipFill>
          <a:blip r:embed="rId2"/>
          <a:stretch>
            <a:fillRect/>
          </a:stretch>
        </p:blipFill>
        <p:spPr>
          <a:xfrm>
            <a:off x="260058" y="1024688"/>
            <a:ext cx="3263317" cy="2113062"/>
          </a:xfrm>
          <a:prstGeom prst="rect">
            <a:avLst/>
          </a:prstGeom>
        </p:spPr>
      </p:pic>
      <p:sp>
        <p:nvSpPr>
          <p:cNvPr id="3" name="Title 2">
            <a:extLst>
              <a:ext uri="{FF2B5EF4-FFF2-40B4-BE49-F238E27FC236}">
                <a16:creationId xmlns:a16="http://schemas.microsoft.com/office/drawing/2014/main" id="{5CE7472C-CE26-4116-A8C6-36B0FC71AD48}"/>
              </a:ext>
            </a:extLst>
          </p:cNvPr>
          <p:cNvSpPr>
            <a:spLocks noGrp="1"/>
          </p:cNvSpPr>
          <p:nvPr>
            <p:ph type="title"/>
          </p:nvPr>
        </p:nvSpPr>
        <p:spPr/>
        <p:txBody>
          <a:bodyPr>
            <a:normAutofit fontScale="90000"/>
          </a:bodyPr>
          <a:lstStyle/>
          <a:p>
            <a:r>
              <a:rPr lang="en-029" dirty="0"/>
              <a:t>Which would you Rather Have in terms of Cost</a:t>
            </a:r>
          </a:p>
        </p:txBody>
      </p:sp>
      <p:sp>
        <p:nvSpPr>
          <p:cNvPr id="4" name="Slide Number Placeholder 3">
            <a:extLst>
              <a:ext uri="{FF2B5EF4-FFF2-40B4-BE49-F238E27FC236}">
                <a16:creationId xmlns:a16="http://schemas.microsoft.com/office/drawing/2014/main" id="{87A11BD5-1E3B-48CE-9D15-38823A83818D}"/>
              </a:ext>
            </a:extLst>
          </p:cNvPr>
          <p:cNvSpPr>
            <a:spLocks noGrp="1"/>
          </p:cNvSpPr>
          <p:nvPr>
            <p:ph type="sldNum" sz="quarter" idx="12"/>
          </p:nvPr>
        </p:nvSpPr>
        <p:spPr/>
        <p:txBody>
          <a:bodyPr/>
          <a:lstStyle/>
          <a:p>
            <a:pPr algn="ctr"/>
            <a:fld id="{0C3A1854-6B63-4059-B360-A3C4972BF0FC}" type="slidenum">
              <a:rPr lang="ko-KR" altLang="en-US" smtClean="0"/>
              <a:pPr algn="ctr"/>
              <a:t>109</a:t>
            </a:fld>
            <a:endParaRPr lang="ko-KR" altLang="en-US" dirty="0"/>
          </a:p>
        </p:txBody>
      </p:sp>
      <p:pic>
        <p:nvPicPr>
          <p:cNvPr id="6" name="Picture 5">
            <a:extLst>
              <a:ext uri="{FF2B5EF4-FFF2-40B4-BE49-F238E27FC236}">
                <a16:creationId xmlns:a16="http://schemas.microsoft.com/office/drawing/2014/main" id="{79302C4E-D761-4600-AC0B-674D52EFCB7F}"/>
              </a:ext>
            </a:extLst>
          </p:cNvPr>
          <p:cNvPicPr>
            <a:picLocks noChangeAspect="1"/>
          </p:cNvPicPr>
          <p:nvPr/>
        </p:nvPicPr>
        <p:blipFill>
          <a:blip r:embed="rId3"/>
          <a:stretch>
            <a:fillRect/>
          </a:stretch>
        </p:blipFill>
        <p:spPr>
          <a:xfrm>
            <a:off x="1308683" y="3273377"/>
            <a:ext cx="5117284" cy="2733268"/>
          </a:xfrm>
          <a:prstGeom prst="rect">
            <a:avLst/>
          </a:prstGeom>
        </p:spPr>
      </p:pic>
      <p:cxnSp>
        <p:nvCxnSpPr>
          <p:cNvPr id="9" name="Straight Arrow Connector 8">
            <a:extLst>
              <a:ext uri="{FF2B5EF4-FFF2-40B4-BE49-F238E27FC236}">
                <a16:creationId xmlns:a16="http://schemas.microsoft.com/office/drawing/2014/main" id="{F7D69783-A5A6-4299-AAF8-72CFE0D37EBF}"/>
              </a:ext>
            </a:extLst>
          </p:cNvPr>
          <p:cNvCxnSpPr>
            <a:cxnSpLocks/>
          </p:cNvCxnSpPr>
          <p:nvPr/>
        </p:nvCxnSpPr>
        <p:spPr>
          <a:xfrm flipH="1">
            <a:off x="3162651" y="1920756"/>
            <a:ext cx="4244828" cy="1099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31875B-5610-4C6A-9FE9-F1A0E01718B2}"/>
              </a:ext>
            </a:extLst>
          </p:cNvPr>
          <p:cNvCxnSpPr>
            <a:cxnSpLocks/>
          </p:cNvCxnSpPr>
          <p:nvPr/>
        </p:nvCxnSpPr>
        <p:spPr>
          <a:xfrm flipH="1">
            <a:off x="6040075" y="1597590"/>
            <a:ext cx="520116" cy="440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AFD66E-6D41-40D3-966D-294B4706A054}"/>
              </a:ext>
            </a:extLst>
          </p:cNvPr>
          <p:cNvSpPr txBox="1"/>
          <p:nvPr/>
        </p:nvSpPr>
        <p:spPr>
          <a:xfrm>
            <a:off x="5410898" y="1243326"/>
            <a:ext cx="3120360" cy="646331"/>
          </a:xfrm>
          <a:prstGeom prst="rect">
            <a:avLst/>
          </a:prstGeom>
          <a:noFill/>
        </p:spPr>
        <p:txBody>
          <a:bodyPr wrap="square" rtlCol="0">
            <a:spAutoFit/>
          </a:bodyPr>
          <a:lstStyle/>
          <a:p>
            <a:r>
              <a:rPr lang="en-029" dirty="0"/>
              <a:t>1,540 to 1,956 per kw versus 883 to 1,176 per kw</a:t>
            </a:r>
          </a:p>
        </p:txBody>
      </p:sp>
    </p:spTree>
    <p:extLst>
      <p:ext uri="{BB962C8B-B14F-4D97-AF65-F5344CB8AC3E}">
        <p14:creationId xmlns:p14="http://schemas.microsoft.com/office/powerpoint/2010/main" val="397785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8">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10">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CA8FF66-3846-41D5-949A-C6FA64F78BD6}"/>
              </a:ext>
            </a:extLst>
          </p:cNvPr>
          <p:cNvPicPr>
            <a:picLocks noChangeAspect="1"/>
          </p:cNvPicPr>
          <p:nvPr/>
        </p:nvPicPr>
        <p:blipFill>
          <a:blip r:embed="rId2"/>
          <a:stretch>
            <a:fillRect/>
          </a:stretch>
        </p:blipFill>
        <p:spPr>
          <a:xfrm>
            <a:off x="235671" y="2036190"/>
            <a:ext cx="8402653" cy="3189345"/>
          </a:xfrm>
          <a:prstGeom prst="rect">
            <a:avLst/>
          </a:prstGeom>
        </p:spPr>
      </p:pic>
      <p:sp>
        <p:nvSpPr>
          <p:cNvPr id="3" name="Content Placeholder 2">
            <a:extLst>
              <a:ext uri="{FF2B5EF4-FFF2-40B4-BE49-F238E27FC236}">
                <a16:creationId xmlns:a16="http://schemas.microsoft.com/office/drawing/2014/main" id="{116A7ED1-1962-4071-AF9C-ADA567C7FD81}"/>
              </a:ext>
            </a:extLst>
          </p:cNvPr>
          <p:cNvSpPr>
            <a:spLocks noGrp="1"/>
          </p:cNvSpPr>
          <p:nvPr>
            <p:ph idx="1"/>
          </p:nvPr>
        </p:nvSpPr>
        <p:spPr>
          <a:xfrm>
            <a:off x="235671" y="612743"/>
            <a:ext cx="8418136" cy="1423448"/>
          </a:xfrm>
        </p:spPr>
        <p:txBody>
          <a:bodyPr vert="horz" lIns="91440" tIns="45720" rIns="91440" bIns="45720" rtlCol="0" anchor="ctr">
            <a:normAutofit fontScale="92500" lnSpcReduction="10000"/>
          </a:bodyPr>
          <a:lstStyle/>
          <a:p>
            <a:r>
              <a:rPr lang="en-US" sz="2800" dirty="0">
                <a:latin typeface="+mn-lt"/>
                <a:cs typeface="+mn-cs"/>
              </a:rPr>
              <a:t>If produced at full capacity factor (kWp) during the day and nothing at night, the capacity factor would be 50% and the yield would be 8760/2 = 4380. Just need solar patterns over the day. Don’t need anything else.</a:t>
            </a:r>
          </a:p>
          <a:p>
            <a:endParaRPr lang="en-US" sz="2800" dirty="0">
              <a:latin typeface="+mn-lt"/>
              <a:cs typeface="+mn-cs"/>
            </a:endParaRPr>
          </a:p>
        </p:txBody>
      </p:sp>
      <p:sp>
        <p:nvSpPr>
          <p:cNvPr id="2" name="Title 1">
            <a:extLst>
              <a:ext uri="{FF2B5EF4-FFF2-40B4-BE49-F238E27FC236}">
                <a16:creationId xmlns:a16="http://schemas.microsoft.com/office/drawing/2014/main" id="{3919459D-9EAD-48E2-9E60-95A589E86E42}"/>
              </a:ext>
            </a:extLst>
          </p:cNvPr>
          <p:cNvSpPr>
            <a:spLocks noGrp="1"/>
          </p:cNvSpPr>
          <p:nvPr>
            <p:ph type="title"/>
          </p:nvPr>
        </p:nvSpPr>
        <p:spPr>
          <a:xfrm>
            <a:off x="712590" y="5529884"/>
            <a:ext cx="4270338" cy="1096331"/>
          </a:xfrm>
        </p:spPr>
        <p:txBody>
          <a:bodyPr vert="horz" lIns="91440" tIns="45720" rIns="91440" bIns="45720" rtlCol="0" anchor="ctr">
            <a:normAutofit/>
          </a:bodyPr>
          <a:lstStyle/>
          <a:p>
            <a:pPr algn="l"/>
            <a:r>
              <a:rPr lang="en-US" sz="3500" kern="1200" dirty="0">
                <a:solidFill>
                  <a:schemeClr val="tx1"/>
                </a:solidFill>
                <a:latin typeface="+mj-lt"/>
                <a:ea typeface="+mj-ea"/>
                <a:cs typeface="+mj-cs"/>
              </a:rPr>
              <a:t>Illustration of STC</a:t>
            </a:r>
          </a:p>
        </p:txBody>
      </p:sp>
    </p:spTree>
    <p:extLst>
      <p:ext uri="{BB962C8B-B14F-4D97-AF65-F5344CB8AC3E}">
        <p14:creationId xmlns:p14="http://schemas.microsoft.com/office/powerpoint/2010/main" val="730032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3009345" y="2224202"/>
            <a:ext cx="1052512" cy="766762"/>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p:txBody>
          <a:bodyPr>
            <a:normAutofit fontScale="90000"/>
          </a:bodyPr>
          <a:lstStyle/>
          <a:p>
            <a:r>
              <a:rPr lang="en-029" dirty="0"/>
              <a:t>Case 2</a:t>
            </a:r>
            <a:br>
              <a:rPr lang="en-029" dirty="0"/>
            </a:br>
            <a:r>
              <a:rPr lang="en-029" dirty="0"/>
              <a:t>1 Hour of Sunlight and 4 Hours of Required Discharge for Lighting</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p:txBody>
          <a:bodyPr/>
          <a:lstStyle/>
          <a:p>
            <a:pPr algn="ctr"/>
            <a:fld id="{0C3A1854-6B63-4059-B360-A3C4972BF0FC}" type="slidenum">
              <a:rPr lang="ko-KR" altLang="en-US" smtClean="0"/>
              <a:pPr algn="ctr"/>
              <a:t>110</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623844" y="2396247"/>
            <a:ext cx="1473404" cy="1158400"/>
          </a:xfrm>
          <a:prstGeom prst="rect">
            <a:avLst/>
          </a:prstGeom>
        </p:spPr>
      </p:pic>
      <p:cxnSp>
        <p:nvCxnSpPr>
          <p:cNvPr id="8" name="Straight Arrow Connector 7">
            <a:extLst>
              <a:ext uri="{FF2B5EF4-FFF2-40B4-BE49-F238E27FC236}">
                <a16:creationId xmlns:a16="http://schemas.microsoft.com/office/drawing/2014/main" id="{154416DA-CA79-45A2-8C50-1415A5B03487}"/>
              </a:ext>
            </a:extLst>
          </p:cNvPr>
          <p:cNvCxnSpPr/>
          <p:nvPr/>
        </p:nvCxnSpPr>
        <p:spPr>
          <a:xfrm>
            <a:off x="5142451" y="2975447"/>
            <a:ext cx="1132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021E31-1C2A-4B57-BE41-0A957A0296C4}"/>
              </a:ext>
            </a:extLst>
          </p:cNvPr>
          <p:cNvSpPr txBox="1"/>
          <p:nvPr/>
        </p:nvSpPr>
        <p:spPr>
          <a:xfrm>
            <a:off x="5161804" y="2382171"/>
            <a:ext cx="1057012" cy="369332"/>
          </a:xfrm>
          <a:prstGeom prst="rect">
            <a:avLst/>
          </a:prstGeom>
          <a:noFill/>
        </p:spPr>
        <p:txBody>
          <a:bodyPr wrap="square" rtlCol="0">
            <a:spAutoFit/>
          </a:bodyPr>
          <a:lstStyle/>
          <a:p>
            <a:r>
              <a:rPr lang="en-029" dirty="0"/>
              <a:t>Charge</a:t>
            </a:r>
          </a:p>
        </p:txBody>
      </p:sp>
      <p:sp>
        <p:nvSpPr>
          <p:cNvPr id="10" name="TextBox 9">
            <a:extLst>
              <a:ext uri="{FF2B5EF4-FFF2-40B4-BE49-F238E27FC236}">
                <a16:creationId xmlns:a16="http://schemas.microsoft.com/office/drawing/2014/main" id="{65AD96A2-030F-42B0-B6F3-AA54EFA3F55E}"/>
              </a:ext>
            </a:extLst>
          </p:cNvPr>
          <p:cNvSpPr txBox="1"/>
          <p:nvPr/>
        </p:nvSpPr>
        <p:spPr>
          <a:xfrm>
            <a:off x="3610813" y="1914988"/>
            <a:ext cx="1082180" cy="369332"/>
          </a:xfrm>
          <a:prstGeom prst="rect">
            <a:avLst/>
          </a:prstGeom>
          <a:noFill/>
        </p:spPr>
        <p:txBody>
          <a:bodyPr wrap="square" rtlCol="0">
            <a:spAutoFit/>
          </a:bodyPr>
          <a:lstStyle/>
          <a:p>
            <a:r>
              <a:rPr lang="en-029" dirty="0"/>
              <a:t>4 MW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796" y="2232809"/>
            <a:ext cx="1132506" cy="758155"/>
          </a:xfrm>
          <a:prstGeom prst="rect">
            <a:avLst/>
          </a:prstGeom>
        </p:spPr>
      </p:pic>
      <p:cxnSp>
        <p:nvCxnSpPr>
          <p:cNvPr id="14" name="Straight Arrow Connector 13">
            <a:extLst>
              <a:ext uri="{FF2B5EF4-FFF2-40B4-BE49-F238E27FC236}">
                <a16:creationId xmlns:a16="http://schemas.microsoft.com/office/drawing/2014/main" id="{8DB764E3-0E42-4B69-928C-3C14A30A38B7}"/>
              </a:ext>
            </a:extLst>
          </p:cNvPr>
          <p:cNvCxnSpPr/>
          <p:nvPr/>
        </p:nvCxnSpPr>
        <p:spPr>
          <a:xfrm>
            <a:off x="7071919" y="3742209"/>
            <a:ext cx="0" cy="871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FD1750-ABC0-4EA2-9E21-6566F9AC3503}"/>
              </a:ext>
            </a:extLst>
          </p:cNvPr>
          <p:cNvCxnSpPr/>
          <p:nvPr/>
        </p:nvCxnSpPr>
        <p:spPr>
          <a:xfrm flipH="1">
            <a:off x="4708114" y="4613945"/>
            <a:ext cx="2363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4F36B0-2B0F-46D0-AC71-28AB170F85E3}"/>
              </a:ext>
            </a:extLst>
          </p:cNvPr>
          <p:cNvSpPr txBox="1"/>
          <p:nvPr/>
        </p:nvSpPr>
        <p:spPr>
          <a:xfrm>
            <a:off x="364724" y="5126090"/>
            <a:ext cx="7235702" cy="923330"/>
          </a:xfrm>
          <a:prstGeom prst="rect">
            <a:avLst/>
          </a:prstGeom>
          <a:noFill/>
        </p:spPr>
        <p:txBody>
          <a:bodyPr wrap="square" rtlCol="0">
            <a:spAutoFit/>
          </a:bodyPr>
          <a:lstStyle/>
          <a:p>
            <a:r>
              <a:rPr lang="en-029" dirty="0"/>
              <a:t>In this case again, it does not help to have a duration of 4 hours or 2 hours on the battery.  If you had more duration you could not get any benefits because you can only get amount of the charge out of the battery</a:t>
            </a:r>
          </a:p>
        </p:txBody>
      </p:sp>
      <p:pic>
        <p:nvPicPr>
          <p:cNvPr id="13" name="Picture 12">
            <a:extLst>
              <a:ext uri="{FF2B5EF4-FFF2-40B4-BE49-F238E27FC236}">
                <a16:creationId xmlns:a16="http://schemas.microsoft.com/office/drawing/2014/main" id="{CB9FB455-4584-46B2-856D-C43023405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393" y="2217292"/>
            <a:ext cx="1132506" cy="758155"/>
          </a:xfrm>
          <a:prstGeom prst="rect">
            <a:avLst/>
          </a:prstGeom>
        </p:spPr>
      </p:pic>
      <p:pic>
        <p:nvPicPr>
          <p:cNvPr id="15" name="Picture 14">
            <a:extLst>
              <a:ext uri="{FF2B5EF4-FFF2-40B4-BE49-F238E27FC236}">
                <a16:creationId xmlns:a16="http://schemas.microsoft.com/office/drawing/2014/main" id="{F070B470-4ED3-45AE-B993-A9BD0B15C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796" y="3021023"/>
            <a:ext cx="1132506" cy="758155"/>
          </a:xfrm>
          <a:prstGeom prst="rect">
            <a:avLst/>
          </a:prstGeom>
        </p:spPr>
      </p:pic>
      <p:pic>
        <p:nvPicPr>
          <p:cNvPr id="18" name="Picture 17">
            <a:extLst>
              <a:ext uri="{FF2B5EF4-FFF2-40B4-BE49-F238E27FC236}">
                <a16:creationId xmlns:a16="http://schemas.microsoft.com/office/drawing/2014/main" id="{E288B4CA-14F0-48CF-B757-15AF8B675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393" y="3005506"/>
            <a:ext cx="1132506" cy="758155"/>
          </a:xfrm>
          <a:prstGeom prst="rect">
            <a:avLst/>
          </a:prstGeom>
        </p:spPr>
      </p:pic>
      <p:pic>
        <p:nvPicPr>
          <p:cNvPr id="19" name="Content Placeholder 4">
            <a:extLst>
              <a:ext uri="{FF2B5EF4-FFF2-40B4-BE49-F238E27FC236}">
                <a16:creationId xmlns:a16="http://schemas.microsoft.com/office/drawing/2014/main" id="{CB81637D-4269-436D-A472-09A8836D54CC}"/>
              </a:ext>
            </a:extLst>
          </p:cNvPr>
          <p:cNvPicPr>
            <a:picLocks noChangeAspect="1"/>
          </p:cNvPicPr>
          <p:nvPr/>
        </p:nvPicPr>
        <p:blipFill>
          <a:blip r:embed="rId2"/>
          <a:stretch>
            <a:fillRect/>
          </a:stretch>
        </p:blipFill>
        <p:spPr>
          <a:xfrm>
            <a:off x="4089939" y="2254261"/>
            <a:ext cx="1052512" cy="766762"/>
          </a:xfrm>
          <a:prstGeom prst="rect">
            <a:avLst/>
          </a:prstGeom>
        </p:spPr>
      </p:pic>
      <p:pic>
        <p:nvPicPr>
          <p:cNvPr id="20" name="Content Placeholder 4">
            <a:extLst>
              <a:ext uri="{FF2B5EF4-FFF2-40B4-BE49-F238E27FC236}">
                <a16:creationId xmlns:a16="http://schemas.microsoft.com/office/drawing/2014/main" id="{8B13A803-94FB-4729-A36A-89CB57792F83}"/>
              </a:ext>
            </a:extLst>
          </p:cNvPr>
          <p:cNvPicPr>
            <a:picLocks noChangeAspect="1"/>
          </p:cNvPicPr>
          <p:nvPr/>
        </p:nvPicPr>
        <p:blipFill>
          <a:blip r:embed="rId2"/>
          <a:stretch>
            <a:fillRect/>
          </a:stretch>
        </p:blipFill>
        <p:spPr>
          <a:xfrm>
            <a:off x="3048829" y="2980371"/>
            <a:ext cx="1052512" cy="766762"/>
          </a:xfrm>
          <a:prstGeom prst="rect">
            <a:avLst/>
          </a:prstGeom>
        </p:spPr>
      </p:pic>
      <p:pic>
        <p:nvPicPr>
          <p:cNvPr id="21" name="Content Placeholder 4">
            <a:extLst>
              <a:ext uri="{FF2B5EF4-FFF2-40B4-BE49-F238E27FC236}">
                <a16:creationId xmlns:a16="http://schemas.microsoft.com/office/drawing/2014/main" id="{A6B1B5C9-FFC8-434A-AB62-46A6F6015CD9}"/>
              </a:ext>
            </a:extLst>
          </p:cNvPr>
          <p:cNvPicPr>
            <a:picLocks noChangeAspect="1"/>
          </p:cNvPicPr>
          <p:nvPr/>
        </p:nvPicPr>
        <p:blipFill>
          <a:blip r:embed="rId2"/>
          <a:stretch>
            <a:fillRect/>
          </a:stretch>
        </p:blipFill>
        <p:spPr>
          <a:xfrm>
            <a:off x="4129423" y="3010430"/>
            <a:ext cx="1052512" cy="766762"/>
          </a:xfrm>
          <a:prstGeom prst="rect">
            <a:avLst/>
          </a:prstGeom>
        </p:spPr>
      </p:pic>
      <p:sp>
        <p:nvSpPr>
          <p:cNvPr id="22" name="TextBox 21">
            <a:extLst>
              <a:ext uri="{FF2B5EF4-FFF2-40B4-BE49-F238E27FC236}">
                <a16:creationId xmlns:a16="http://schemas.microsoft.com/office/drawing/2014/main" id="{F651543E-D847-4FDF-A4CC-2181AFF41A37}"/>
              </a:ext>
            </a:extLst>
          </p:cNvPr>
          <p:cNvSpPr txBox="1"/>
          <p:nvPr/>
        </p:nvSpPr>
        <p:spPr>
          <a:xfrm>
            <a:off x="623844" y="4065698"/>
            <a:ext cx="1082180" cy="369332"/>
          </a:xfrm>
          <a:prstGeom prst="rect">
            <a:avLst/>
          </a:prstGeom>
          <a:noFill/>
        </p:spPr>
        <p:txBody>
          <a:bodyPr wrap="square" rtlCol="0">
            <a:spAutoFit/>
          </a:bodyPr>
          <a:lstStyle/>
          <a:p>
            <a:r>
              <a:rPr lang="en-029" dirty="0"/>
              <a:t>1 MW</a:t>
            </a:r>
          </a:p>
        </p:txBody>
      </p:sp>
      <p:sp>
        <p:nvSpPr>
          <p:cNvPr id="23" name="TextBox 22">
            <a:extLst>
              <a:ext uri="{FF2B5EF4-FFF2-40B4-BE49-F238E27FC236}">
                <a16:creationId xmlns:a16="http://schemas.microsoft.com/office/drawing/2014/main" id="{76471D9B-FD04-499D-9497-F7FAB0AF7A2F}"/>
              </a:ext>
            </a:extLst>
          </p:cNvPr>
          <p:cNvSpPr txBox="1"/>
          <p:nvPr/>
        </p:nvSpPr>
        <p:spPr>
          <a:xfrm>
            <a:off x="1438975" y="4065698"/>
            <a:ext cx="1082180" cy="369332"/>
          </a:xfrm>
          <a:prstGeom prst="rect">
            <a:avLst/>
          </a:prstGeom>
          <a:noFill/>
        </p:spPr>
        <p:txBody>
          <a:bodyPr wrap="square" rtlCol="0">
            <a:spAutoFit/>
          </a:bodyPr>
          <a:lstStyle/>
          <a:p>
            <a:r>
              <a:rPr lang="en-029" dirty="0"/>
              <a:t>1 MW</a:t>
            </a:r>
          </a:p>
        </p:txBody>
      </p:sp>
      <p:sp>
        <p:nvSpPr>
          <p:cNvPr id="24" name="TextBox 23">
            <a:extLst>
              <a:ext uri="{FF2B5EF4-FFF2-40B4-BE49-F238E27FC236}">
                <a16:creationId xmlns:a16="http://schemas.microsoft.com/office/drawing/2014/main" id="{3E07E401-FC8E-4FB1-96E0-60932B0A512A}"/>
              </a:ext>
            </a:extLst>
          </p:cNvPr>
          <p:cNvSpPr txBox="1"/>
          <p:nvPr/>
        </p:nvSpPr>
        <p:spPr>
          <a:xfrm>
            <a:off x="2254106" y="4065698"/>
            <a:ext cx="1082180" cy="369332"/>
          </a:xfrm>
          <a:prstGeom prst="rect">
            <a:avLst/>
          </a:prstGeom>
          <a:noFill/>
        </p:spPr>
        <p:txBody>
          <a:bodyPr wrap="square" rtlCol="0">
            <a:spAutoFit/>
          </a:bodyPr>
          <a:lstStyle/>
          <a:p>
            <a:r>
              <a:rPr lang="en-029" dirty="0"/>
              <a:t>1 MW</a:t>
            </a:r>
          </a:p>
        </p:txBody>
      </p:sp>
      <p:sp>
        <p:nvSpPr>
          <p:cNvPr id="25" name="TextBox 24">
            <a:extLst>
              <a:ext uri="{FF2B5EF4-FFF2-40B4-BE49-F238E27FC236}">
                <a16:creationId xmlns:a16="http://schemas.microsoft.com/office/drawing/2014/main" id="{A3AD03FC-E11D-493D-8102-EE82880292A3}"/>
              </a:ext>
            </a:extLst>
          </p:cNvPr>
          <p:cNvSpPr txBox="1"/>
          <p:nvPr/>
        </p:nvSpPr>
        <p:spPr>
          <a:xfrm>
            <a:off x="3173267" y="4065698"/>
            <a:ext cx="1082180" cy="369332"/>
          </a:xfrm>
          <a:prstGeom prst="rect">
            <a:avLst/>
          </a:prstGeom>
          <a:noFill/>
        </p:spPr>
        <p:txBody>
          <a:bodyPr wrap="square" rtlCol="0">
            <a:spAutoFit/>
          </a:bodyPr>
          <a:lstStyle/>
          <a:p>
            <a:r>
              <a:rPr lang="en-029" dirty="0"/>
              <a:t>1 MW</a:t>
            </a:r>
          </a:p>
        </p:txBody>
      </p:sp>
      <p:sp>
        <p:nvSpPr>
          <p:cNvPr id="2" name="TextBox 1">
            <a:extLst>
              <a:ext uri="{FF2B5EF4-FFF2-40B4-BE49-F238E27FC236}">
                <a16:creationId xmlns:a16="http://schemas.microsoft.com/office/drawing/2014/main" id="{8A5FE278-2DC9-4947-9D16-AA7EE27F8431}"/>
              </a:ext>
            </a:extLst>
          </p:cNvPr>
          <p:cNvSpPr txBox="1"/>
          <p:nvPr/>
        </p:nvSpPr>
        <p:spPr>
          <a:xfrm>
            <a:off x="4884960" y="3983473"/>
            <a:ext cx="2117545" cy="646331"/>
          </a:xfrm>
          <a:prstGeom prst="rect">
            <a:avLst/>
          </a:prstGeom>
          <a:noFill/>
        </p:spPr>
        <p:txBody>
          <a:bodyPr wrap="square" rtlCol="0">
            <a:spAutoFit/>
          </a:bodyPr>
          <a:lstStyle/>
          <a:p>
            <a:r>
              <a:rPr lang="en-029" dirty="0"/>
              <a:t>Discharge 4 batteries with 1 MW</a:t>
            </a:r>
          </a:p>
        </p:txBody>
      </p:sp>
      <p:pic>
        <p:nvPicPr>
          <p:cNvPr id="7" name="Picture 6">
            <a:extLst>
              <a:ext uri="{FF2B5EF4-FFF2-40B4-BE49-F238E27FC236}">
                <a16:creationId xmlns:a16="http://schemas.microsoft.com/office/drawing/2014/main" id="{1748AE74-A931-4AEE-8186-07F878A351C4}"/>
              </a:ext>
            </a:extLst>
          </p:cNvPr>
          <p:cNvPicPr>
            <a:picLocks noChangeAspect="1"/>
          </p:cNvPicPr>
          <p:nvPr/>
        </p:nvPicPr>
        <p:blipFill>
          <a:blip r:embed="rId5"/>
          <a:stretch>
            <a:fillRect/>
          </a:stretch>
        </p:blipFill>
        <p:spPr>
          <a:xfrm>
            <a:off x="813651" y="4563148"/>
            <a:ext cx="468947" cy="497135"/>
          </a:xfrm>
          <a:prstGeom prst="rect">
            <a:avLst/>
          </a:prstGeom>
        </p:spPr>
      </p:pic>
      <p:pic>
        <p:nvPicPr>
          <p:cNvPr id="26" name="Picture 25">
            <a:extLst>
              <a:ext uri="{FF2B5EF4-FFF2-40B4-BE49-F238E27FC236}">
                <a16:creationId xmlns:a16="http://schemas.microsoft.com/office/drawing/2014/main" id="{88EBBE16-1F31-44C2-AAD6-DAC2BB4BC8BD}"/>
              </a:ext>
            </a:extLst>
          </p:cNvPr>
          <p:cNvPicPr>
            <a:picLocks noChangeAspect="1"/>
          </p:cNvPicPr>
          <p:nvPr/>
        </p:nvPicPr>
        <p:blipFill>
          <a:blip r:embed="rId5"/>
          <a:stretch>
            <a:fillRect/>
          </a:stretch>
        </p:blipFill>
        <p:spPr>
          <a:xfrm>
            <a:off x="1617430" y="4563148"/>
            <a:ext cx="468947" cy="497135"/>
          </a:xfrm>
          <a:prstGeom prst="rect">
            <a:avLst/>
          </a:prstGeom>
        </p:spPr>
      </p:pic>
      <p:pic>
        <p:nvPicPr>
          <p:cNvPr id="27" name="Picture 26">
            <a:extLst>
              <a:ext uri="{FF2B5EF4-FFF2-40B4-BE49-F238E27FC236}">
                <a16:creationId xmlns:a16="http://schemas.microsoft.com/office/drawing/2014/main" id="{F02503C7-0E96-4F99-B9EE-290FEBD24610}"/>
              </a:ext>
            </a:extLst>
          </p:cNvPr>
          <p:cNvPicPr>
            <a:picLocks noChangeAspect="1"/>
          </p:cNvPicPr>
          <p:nvPr/>
        </p:nvPicPr>
        <p:blipFill>
          <a:blip r:embed="rId5"/>
          <a:stretch>
            <a:fillRect/>
          </a:stretch>
        </p:blipFill>
        <p:spPr>
          <a:xfrm>
            <a:off x="2337412" y="4531992"/>
            <a:ext cx="468947" cy="497135"/>
          </a:xfrm>
          <a:prstGeom prst="rect">
            <a:avLst/>
          </a:prstGeom>
        </p:spPr>
      </p:pic>
      <p:pic>
        <p:nvPicPr>
          <p:cNvPr id="28" name="Picture 27">
            <a:extLst>
              <a:ext uri="{FF2B5EF4-FFF2-40B4-BE49-F238E27FC236}">
                <a16:creationId xmlns:a16="http://schemas.microsoft.com/office/drawing/2014/main" id="{AD132952-CBEB-4148-99F0-D27997F78155}"/>
              </a:ext>
            </a:extLst>
          </p:cNvPr>
          <p:cNvPicPr>
            <a:picLocks noChangeAspect="1"/>
          </p:cNvPicPr>
          <p:nvPr/>
        </p:nvPicPr>
        <p:blipFill>
          <a:blip r:embed="rId5"/>
          <a:stretch>
            <a:fillRect/>
          </a:stretch>
        </p:blipFill>
        <p:spPr>
          <a:xfrm>
            <a:off x="3277401" y="4563148"/>
            <a:ext cx="468947" cy="497135"/>
          </a:xfrm>
          <a:prstGeom prst="rect">
            <a:avLst/>
          </a:prstGeom>
        </p:spPr>
      </p:pic>
      <p:pic>
        <p:nvPicPr>
          <p:cNvPr id="29" name="Content Placeholder 4">
            <a:extLst>
              <a:ext uri="{FF2B5EF4-FFF2-40B4-BE49-F238E27FC236}">
                <a16:creationId xmlns:a16="http://schemas.microsoft.com/office/drawing/2014/main" id="{A31EEF8D-8B76-4A5F-8CF8-03FAE260F729}"/>
              </a:ext>
            </a:extLst>
          </p:cNvPr>
          <p:cNvPicPr>
            <a:picLocks noChangeAspect="1"/>
          </p:cNvPicPr>
          <p:nvPr/>
        </p:nvPicPr>
        <p:blipFill>
          <a:blip r:embed="rId6"/>
          <a:stretch>
            <a:fillRect/>
          </a:stretch>
        </p:blipFill>
        <p:spPr>
          <a:xfrm>
            <a:off x="7482301" y="5168309"/>
            <a:ext cx="1595535" cy="1675886"/>
          </a:xfrm>
          <a:prstGeom prst="rect">
            <a:avLst/>
          </a:prstGeom>
        </p:spPr>
      </p:pic>
      <p:sp>
        <p:nvSpPr>
          <p:cNvPr id="30" name="&quot;Not Allowed&quot; Symbol 29">
            <a:extLst>
              <a:ext uri="{FF2B5EF4-FFF2-40B4-BE49-F238E27FC236}">
                <a16:creationId xmlns:a16="http://schemas.microsoft.com/office/drawing/2014/main" id="{B14D22D7-D3AA-495D-87A7-3C531CE99DB0}"/>
              </a:ext>
            </a:extLst>
          </p:cNvPr>
          <p:cNvSpPr/>
          <p:nvPr/>
        </p:nvSpPr>
        <p:spPr>
          <a:xfrm>
            <a:off x="7885651" y="5268286"/>
            <a:ext cx="1132506" cy="57884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solidFill>
                <a:schemeClr val="tx1"/>
              </a:solidFill>
            </a:endParaRPr>
          </a:p>
        </p:txBody>
      </p:sp>
    </p:spTree>
    <p:extLst>
      <p:ext uri="{BB962C8B-B14F-4D97-AF65-F5344CB8AC3E}">
        <p14:creationId xmlns:p14="http://schemas.microsoft.com/office/powerpoint/2010/main" val="38128493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1576678" y="2670188"/>
            <a:ext cx="601468" cy="503757"/>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a:xfrm>
            <a:off x="732344" y="198384"/>
            <a:ext cx="7666938" cy="794053"/>
          </a:xfrm>
        </p:spPr>
        <p:txBody>
          <a:bodyPr>
            <a:normAutofit fontScale="90000"/>
          </a:bodyPr>
          <a:lstStyle/>
          <a:p>
            <a:r>
              <a:rPr lang="en-029" dirty="0"/>
              <a:t>Case 3</a:t>
            </a:r>
            <a:br>
              <a:rPr lang="en-029" dirty="0"/>
            </a:br>
            <a:r>
              <a:rPr lang="en-029" dirty="0"/>
              <a:t>4 Hours of Sunlight and 1 Hour of Required Discharge for Lighting – Try More Storage</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a:xfrm>
            <a:off x="8531258" y="6482601"/>
            <a:ext cx="546754" cy="306953"/>
          </a:xfrm>
        </p:spPr>
        <p:txBody>
          <a:bodyPr/>
          <a:lstStyle/>
          <a:p>
            <a:pPr algn="ctr"/>
            <a:fld id="{0C3A1854-6B63-4059-B360-A3C4972BF0FC}" type="slidenum">
              <a:rPr lang="ko-KR" altLang="en-US" smtClean="0"/>
              <a:pPr algn="ctr"/>
              <a:t>111</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623844" y="2975447"/>
            <a:ext cx="469765" cy="424612"/>
          </a:xfrm>
          <a:prstGeom prst="rect">
            <a:avLst/>
          </a:prstGeom>
        </p:spPr>
      </p:pic>
      <p:sp>
        <p:nvSpPr>
          <p:cNvPr id="9" name="TextBox 8">
            <a:extLst>
              <a:ext uri="{FF2B5EF4-FFF2-40B4-BE49-F238E27FC236}">
                <a16:creationId xmlns:a16="http://schemas.microsoft.com/office/drawing/2014/main" id="{05021E31-1C2A-4B57-BE41-0A957A0296C4}"/>
              </a:ext>
            </a:extLst>
          </p:cNvPr>
          <p:cNvSpPr txBox="1"/>
          <p:nvPr/>
        </p:nvSpPr>
        <p:spPr>
          <a:xfrm>
            <a:off x="3313621" y="1796762"/>
            <a:ext cx="1772650" cy="646331"/>
          </a:xfrm>
          <a:prstGeom prst="rect">
            <a:avLst/>
          </a:prstGeom>
          <a:noFill/>
        </p:spPr>
        <p:txBody>
          <a:bodyPr wrap="square" rtlCol="0">
            <a:spAutoFit/>
          </a:bodyPr>
          <a:lstStyle/>
          <a:p>
            <a:r>
              <a:rPr lang="en-029" dirty="0"/>
              <a:t>Energy 1 MWH</a:t>
            </a:r>
          </a:p>
          <a:p>
            <a:r>
              <a:rPr lang="en-029" dirty="0"/>
              <a:t>Capacity 250 kW</a:t>
            </a:r>
          </a:p>
        </p:txBody>
      </p:sp>
      <p:sp>
        <p:nvSpPr>
          <p:cNvPr id="10" name="TextBox 9">
            <a:extLst>
              <a:ext uri="{FF2B5EF4-FFF2-40B4-BE49-F238E27FC236}">
                <a16:creationId xmlns:a16="http://schemas.microsoft.com/office/drawing/2014/main" id="{65AD96A2-030F-42B0-B6F3-AA54EFA3F55E}"/>
              </a:ext>
            </a:extLst>
          </p:cNvPr>
          <p:cNvSpPr txBox="1"/>
          <p:nvPr/>
        </p:nvSpPr>
        <p:spPr>
          <a:xfrm>
            <a:off x="1530343" y="1346048"/>
            <a:ext cx="1082180" cy="369332"/>
          </a:xfrm>
          <a:prstGeom prst="rect">
            <a:avLst/>
          </a:prstGeom>
          <a:noFill/>
        </p:spPr>
        <p:txBody>
          <a:bodyPr wrap="square" rtlCol="0">
            <a:spAutoFit/>
          </a:bodyPr>
          <a:lstStyle/>
          <a:p>
            <a:r>
              <a:rPr lang="en-029" dirty="0"/>
              <a:t>250 kW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458" y="2563864"/>
            <a:ext cx="1670692" cy="1285847"/>
          </a:xfrm>
          <a:prstGeom prst="rect">
            <a:avLst/>
          </a:prstGeom>
        </p:spPr>
      </p:pic>
      <p:sp>
        <p:nvSpPr>
          <p:cNvPr id="17" name="TextBox 16">
            <a:extLst>
              <a:ext uri="{FF2B5EF4-FFF2-40B4-BE49-F238E27FC236}">
                <a16:creationId xmlns:a16="http://schemas.microsoft.com/office/drawing/2014/main" id="{4A4F36B0-2B0F-46D0-AC71-28AB170F85E3}"/>
              </a:ext>
            </a:extLst>
          </p:cNvPr>
          <p:cNvSpPr txBox="1"/>
          <p:nvPr/>
        </p:nvSpPr>
        <p:spPr>
          <a:xfrm>
            <a:off x="948243" y="4488755"/>
            <a:ext cx="7451039" cy="646331"/>
          </a:xfrm>
          <a:prstGeom prst="rect">
            <a:avLst/>
          </a:prstGeom>
          <a:noFill/>
        </p:spPr>
        <p:txBody>
          <a:bodyPr wrap="square" rtlCol="0">
            <a:spAutoFit/>
          </a:bodyPr>
          <a:lstStyle/>
          <a:p>
            <a:r>
              <a:rPr lang="en-029" dirty="0"/>
              <a:t>In this case it still does not help to have storage of 4 hours on the battery. You are limited by the rate of discharge in kW. </a:t>
            </a:r>
          </a:p>
        </p:txBody>
      </p:sp>
      <p:sp>
        <p:nvSpPr>
          <p:cNvPr id="22" name="TextBox 21">
            <a:extLst>
              <a:ext uri="{FF2B5EF4-FFF2-40B4-BE49-F238E27FC236}">
                <a16:creationId xmlns:a16="http://schemas.microsoft.com/office/drawing/2014/main" id="{F651543E-D847-4FDF-A4CC-2181AFF41A37}"/>
              </a:ext>
            </a:extLst>
          </p:cNvPr>
          <p:cNvSpPr txBox="1"/>
          <p:nvPr/>
        </p:nvSpPr>
        <p:spPr>
          <a:xfrm>
            <a:off x="6880255" y="3059668"/>
            <a:ext cx="1082180" cy="369332"/>
          </a:xfrm>
          <a:prstGeom prst="rect">
            <a:avLst/>
          </a:prstGeom>
          <a:noFill/>
        </p:spPr>
        <p:txBody>
          <a:bodyPr wrap="square" rtlCol="0">
            <a:spAutoFit/>
          </a:bodyPr>
          <a:lstStyle/>
          <a:p>
            <a:r>
              <a:rPr lang="en-029" dirty="0"/>
              <a:t>1 MW</a:t>
            </a:r>
          </a:p>
        </p:txBody>
      </p:sp>
      <p:pic>
        <p:nvPicPr>
          <p:cNvPr id="26" name="Picture 25">
            <a:extLst>
              <a:ext uri="{FF2B5EF4-FFF2-40B4-BE49-F238E27FC236}">
                <a16:creationId xmlns:a16="http://schemas.microsoft.com/office/drawing/2014/main" id="{3F005CDA-F35E-4C90-B32D-2F50647D8915}"/>
              </a:ext>
            </a:extLst>
          </p:cNvPr>
          <p:cNvPicPr>
            <a:picLocks noChangeAspect="1"/>
          </p:cNvPicPr>
          <p:nvPr/>
        </p:nvPicPr>
        <p:blipFill>
          <a:blip r:embed="rId3"/>
          <a:stretch>
            <a:fillRect/>
          </a:stretch>
        </p:blipFill>
        <p:spPr>
          <a:xfrm>
            <a:off x="623844" y="2347437"/>
            <a:ext cx="469765" cy="424612"/>
          </a:xfrm>
          <a:prstGeom prst="rect">
            <a:avLst/>
          </a:prstGeom>
        </p:spPr>
      </p:pic>
      <p:pic>
        <p:nvPicPr>
          <p:cNvPr id="27" name="Picture 26">
            <a:extLst>
              <a:ext uri="{FF2B5EF4-FFF2-40B4-BE49-F238E27FC236}">
                <a16:creationId xmlns:a16="http://schemas.microsoft.com/office/drawing/2014/main" id="{86E94618-9CFD-4F97-9AD3-FE292CDA504A}"/>
              </a:ext>
            </a:extLst>
          </p:cNvPr>
          <p:cNvPicPr>
            <a:picLocks noChangeAspect="1"/>
          </p:cNvPicPr>
          <p:nvPr/>
        </p:nvPicPr>
        <p:blipFill>
          <a:blip r:embed="rId3"/>
          <a:stretch>
            <a:fillRect/>
          </a:stretch>
        </p:blipFill>
        <p:spPr>
          <a:xfrm>
            <a:off x="623843" y="1781693"/>
            <a:ext cx="469765" cy="424612"/>
          </a:xfrm>
          <a:prstGeom prst="rect">
            <a:avLst/>
          </a:prstGeom>
        </p:spPr>
      </p:pic>
      <p:pic>
        <p:nvPicPr>
          <p:cNvPr id="28" name="Picture 27">
            <a:extLst>
              <a:ext uri="{FF2B5EF4-FFF2-40B4-BE49-F238E27FC236}">
                <a16:creationId xmlns:a16="http://schemas.microsoft.com/office/drawing/2014/main" id="{27D0B10B-DAA4-4A2F-BDF4-B8EEAE1C8B4C}"/>
              </a:ext>
            </a:extLst>
          </p:cNvPr>
          <p:cNvPicPr>
            <a:picLocks noChangeAspect="1"/>
          </p:cNvPicPr>
          <p:nvPr/>
        </p:nvPicPr>
        <p:blipFill>
          <a:blip r:embed="rId3"/>
          <a:stretch>
            <a:fillRect/>
          </a:stretch>
        </p:blipFill>
        <p:spPr>
          <a:xfrm>
            <a:off x="623844" y="3603457"/>
            <a:ext cx="469765" cy="403889"/>
          </a:xfrm>
          <a:prstGeom prst="rect">
            <a:avLst/>
          </a:prstGeom>
        </p:spPr>
      </p:pic>
      <p:cxnSp>
        <p:nvCxnSpPr>
          <p:cNvPr id="7" name="Straight Arrow Connector 6">
            <a:extLst>
              <a:ext uri="{FF2B5EF4-FFF2-40B4-BE49-F238E27FC236}">
                <a16:creationId xmlns:a16="http://schemas.microsoft.com/office/drawing/2014/main" id="{4EB0BBF5-D1BD-42F1-B738-E0968F4C7F1F}"/>
              </a:ext>
            </a:extLst>
          </p:cNvPr>
          <p:cNvCxnSpPr>
            <a:cxnSpLocks/>
          </p:cNvCxnSpPr>
          <p:nvPr/>
        </p:nvCxnSpPr>
        <p:spPr>
          <a:xfrm>
            <a:off x="1795244" y="1966359"/>
            <a:ext cx="1442906" cy="785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2F5857-0D1D-4019-B92C-B48B2E0F12C9}"/>
              </a:ext>
            </a:extLst>
          </p:cNvPr>
          <p:cNvCxnSpPr>
            <a:cxnSpLocks/>
          </p:cNvCxnSpPr>
          <p:nvPr/>
        </p:nvCxnSpPr>
        <p:spPr>
          <a:xfrm>
            <a:off x="1877412" y="2532103"/>
            <a:ext cx="1352349" cy="357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5E11C8-2CE5-46C0-9900-CA872C3EC3CE}"/>
              </a:ext>
            </a:extLst>
          </p:cNvPr>
          <p:cNvCxnSpPr>
            <a:cxnSpLocks/>
          </p:cNvCxnSpPr>
          <p:nvPr/>
        </p:nvCxnSpPr>
        <p:spPr>
          <a:xfrm flipV="1">
            <a:off x="2017981" y="3160114"/>
            <a:ext cx="1265783" cy="761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0787807-9707-444B-907F-5FDA4F4C9DF1}"/>
              </a:ext>
            </a:extLst>
          </p:cNvPr>
          <p:cNvCxnSpPr>
            <a:cxnSpLocks/>
          </p:cNvCxnSpPr>
          <p:nvPr/>
        </p:nvCxnSpPr>
        <p:spPr>
          <a:xfrm>
            <a:off x="5505456" y="3261674"/>
            <a:ext cx="1132006" cy="1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ACA226E-996C-4A75-82C5-E2DE4CAFC78A}"/>
              </a:ext>
            </a:extLst>
          </p:cNvPr>
          <p:cNvSpPr txBox="1"/>
          <p:nvPr/>
        </p:nvSpPr>
        <p:spPr>
          <a:xfrm>
            <a:off x="5779341" y="1993999"/>
            <a:ext cx="2390862" cy="923330"/>
          </a:xfrm>
          <a:prstGeom prst="rect">
            <a:avLst/>
          </a:prstGeom>
          <a:noFill/>
        </p:spPr>
        <p:txBody>
          <a:bodyPr wrap="square" rtlCol="0">
            <a:spAutoFit/>
          </a:bodyPr>
          <a:lstStyle/>
          <a:p>
            <a:r>
              <a:rPr lang="en-029" dirty="0"/>
              <a:t>Cannot Discharge more than 250 MW of capacity in one hour</a:t>
            </a:r>
          </a:p>
        </p:txBody>
      </p:sp>
      <p:sp>
        <p:nvSpPr>
          <p:cNvPr id="39" name="TextBox 38">
            <a:extLst>
              <a:ext uri="{FF2B5EF4-FFF2-40B4-BE49-F238E27FC236}">
                <a16:creationId xmlns:a16="http://schemas.microsoft.com/office/drawing/2014/main" id="{D7C0EA0E-6BB5-481C-9B0D-9BCFE586C858}"/>
              </a:ext>
            </a:extLst>
          </p:cNvPr>
          <p:cNvSpPr txBox="1"/>
          <p:nvPr/>
        </p:nvSpPr>
        <p:spPr>
          <a:xfrm>
            <a:off x="3572458" y="2532103"/>
            <a:ext cx="739483" cy="369332"/>
          </a:xfrm>
          <a:prstGeom prst="rect">
            <a:avLst/>
          </a:prstGeom>
          <a:solidFill>
            <a:schemeClr val="bg1"/>
          </a:solidFill>
        </p:spPr>
        <p:txBody>
          <a:bodyPr wrap="square" rtlCol="0">
            <a:spAutoFit/>
          </a:bodyPr>
          <a:lstStyle/>
          <a:p>
            <a:endParaRPr lang="en-029" dirty="0"/>
          </a:p>
        </p:txBody>
      </p:sp>
      <p:sp>
        <p:nvSpPr>
          <p:cNvPr id="40" name="&quot;Not Allowed&quot; Symbol 39">
            <a:extLst>
              <a:ext uri="{FF2B5EF4-FFF2-40B4-BE49-F238E27FC236}">
                <a16:creationId xmlns:a16="http://schemas.microsoft.com/office/drawing/2014/main" id="{565739B4-7643-47FD-B497-5CCF35357CEB}"/>
              </a:ext>
            </a:extLst>
          </p:cNvPr>
          <p:cNvSpPr/>
          <p:nvPr/>
        </p:nvSpPr>
        <p:spPr>
          <a:xfrm>
            <a:off x="5740011" y="3052780"/>
            <a:ext cx="529180" cy="39625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solidFill>
                <a:schemeClr val="tx1"/>
              </a:solidFill>
            </a:endParaRPr>
          </a:p>
        </p:txBody>
      </p:sp>
      <p:cxnSp>
        <p:nvCxnSpPr>
          <p:cNvPr id="21" name="Straight Arrow Connector 20">
            <a:extLst>
              <a:ext uri="{FF2B5EF4-FFF2-40B4-BE49-F238E27FC236}">
                <a16:creationId xmlns:a16="http://schemas.microsoft.com/office/drawing/2014/main" id="{F342C7B1-57AC-431B-9670-B91F43339884}"/>
              </a:ext>
            </a:extLst>
          </p:cNvPr>
          <p:cNvCxnSpPr>
            <a:cxnSpLocks/>
          </p:cNvCxnSpPr>
          <p:nvPr/>
        </p:nvCxnSpPr>
        <p:spPr>
          <a:xfrm flipV="1">
            <a:off x="1795244" y="3052780"/>
            <a:ext cx="1434517" cy="39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955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1576678" y="2670188"/>
            <a:ext cx="601468" cy="503757"/>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a:xfrm>
            <a:off x="732344" y="198384"/>
            <a:ext cx="7666938" cy="794053"/>
          </a:xfrm>
        </p:spPr>
        <p:txBody>
          <a:bodyPr>
            <a:normAutofit fontScale="90000"/>
          </a:bodyPr>
          <a:lstStyle/>
          <a:p>
            <a:r>
              <a:rPr lang="en-029" dirty="0"/>
              <a:t>Case 4</a:t>
            </a:r>
            <a:br>
              <a:rPr lang="en-029" dirty="0"/>
            </a:br>
            <a:r>
              <a:rPr lang="en-029" dirty="0"/>
              <a:t>4 Hours of Sunlight and 4 Hours of Required Discharge for Lighting – Try More Storage</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a:xfrm>
            <a:off x="8531258" y="6482601"/>
            <a:ext cx="546754" cy="306953"/>
          </a:xfrm>
        </p:spPr>
        <p:txBody>
          <a:bodyPr/>
          <a:lstStyle/>
          <a:p>
            <a:pPr algn="ctr"/>
            <a:fld id="{0C3A1854-6B63-4059-B360-A3C4972BF0FC}" type="slidenum">
              <a:rPr lang="ko-KR" altLang="en-US" smtClean="0"/>
              <a:pPr algn="ctr"/>
              <a:t>112</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1076323" y="2986194"/>
            <a:ext cx="361265" cy="424612"/>
          </a:xfrm>
          <a:prstGeom prst="rect">
            <a:avLst/>
          </a:prstGeom>
        </p:spPr>
      </p:pic>
      <p:sp>
        <p:nvSpPr>
          <p:cNvPr id="9" name="TextBox 8">
            <a:extLst>
              <a:ext uri="{FF2B5EF4-FFF2-40B4-BE49-F238E27FC236}">
                <a16:creationId xmlns:a16="http://schemas.microsoft.com/office/drawing/2014/main" id="{05021E31-1C2A-4B57-BE41-0A957A0296C4}"/>
              </a:ext>
            </a:extLst>
          </p:cNvPr>
          <p:cNvSpPr txBox="1"/>
          <p:nvPr/>
        </p:nvSpPr>
        <p:spPr>
          <a:xfrm>
            <a:off x="3313621" y="1796762"/>
            <a:ext cx="1772650" cy="646331"/>
          </a:xfrm>
          <a:prstGeom prst="rect">
            <a:avLst/>
          </a:prstGeom>
          <a:noFill/>
        </p:spPr>
        <p:txBody>
          <a:bodyPr wrap="square" rtlCol="0">
            <a:spAutoFit/>
          </a:bodyPr>
          <a:lstStyle/>
          <a:p>
            <a:r>
              <a:rPr lang="en-029" dirty="0"/>
              <a:t>Energy 1 MWH</a:t>
            </a:r>
          </a:p>
          <a:p>
            <a:r>
              <a:rPr lang="en-029" dirty="0"/>
              <a:t>Capacity 250 kW</a:t>
            </a:r>
          </a:p>
        </p:txBody>
      </p:sp>
      <p:sp>
        <p:nvSpPr>
          <p:cNvPr id="10" name="TextBox 9">
            <a:extLst>
              <a:ext uri="{FF2B5EF4-FFF2-40B4-BE49-F238E27FC236}">
                <a16:creationId xmlns:a16="http://schemas.microsoft.com/office/drawing/2014/main" id="{65AD96A2-030F-42B0-B6F3-AA54EFA3F55E}"/>
              </a:ext>
            </a:extLst>
          </p:cNvPr>
          <p:cNvSpPr txBox="1"/>
          <p:nvPr/>
        </p:nvSpPr>
        <p:spPr>
          <a:xfrm>
            <a:off x="64469" y="1766720"/>
            <a:ext cx="891033" cy="369332"/>
          </a:xfrm>
          <a:prstGeom prst="rect">
            <a:avLst/>
          </a:prstGeom>
          <a:noFill/>
        </p:spPr>
        <p:txBody>
          <a:bodyPr wrap="square" rtlCol="0">
            <a:spAutoFit/>
          </a:bodyPr>
          <a:lstStyle/>
          <a:p>
            <a:r>
              <a:rPr lang="en-029" dirty="0"/>
              <a:t>250 kW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458" y="2563864"/>
            <a:ext cx="1670692" cy="1285847"/>
          </a:xfrm>
          <a:prstGeom prst="rect">
            <a:avLst/>
          </a:prstGeom>
        </p:spPr>
      </p:pic>
      <p:sp>
        <p:nvSpPr>
          <p:cNvPr id="17" name="TextBox 16">
            <a:extLst>
              <a:ext uri="{FF2B5EF4-FFF2-40B4-BE49-F238E27FC236}">
                <a16:creationId xmlns:a16="http://schemas.microsoft.com/office/drawing/2014/main" id="{4A4F36B0-2B0F-46D0-AC71-28AB170F85E3}"/>
              </a:ext>
            </a:extLst>
          </p:cNvPr>
          <p:cNvSpPr txBox="1"/>
          <p:nvPr/>
        </p:nvSpPr>
        <p:spPr>
          <a:xfrm>
            <a:off x="109344" y="4502353"/>
            <a:ext cx="6249511" cy="1477328"/>
          </a:xfrm>
          <a:prstGeom prst="rect">
            <a:avLst/>
          </a:prstGeom>
          <a:noFill/>
        </p:spPr>
        <p:txBody>
          <a:bodyPr wrap="square" rtlCol="0">
            <a:spAutoFit/>
          </a:bodyPr>
          <a:lstStyle/>
          <a:p>
            <a:r>
              <a:rPr lang="en-029" dirty="0"/>
              <a:t>Finally, there is a case where the amount of the storage makes a difference.  Here, you are storing the solar in a big tank and pumping up the storage until you reach the capacity of the tank.  Then you are releasing the energy from the tank.  Here the cost per kWh matters and not the cost per kW.</a:t>
            </a:r>
          </a:p>
        </p:txBody>
      </p:sp>
      <p:sp>
        <p:nvSpPr>
          <p:cNvPr id="22" name="TextBox 21">
            <a:extLst>
              <a:ext uri="{FF2B5EF4-FFF2-40B4-BE49-F238E27FC236}">
                <a16:creationId xmlns:a16="http://schemas.microsoft.com/office/drawing/2014/main" id="{F651543E-D847-4FDF-A4CC-2181AFF41A37}"/>
              </a:ext>
            </a:extLst>
          </p:cNvPr>
          <p:cNvSpPr txBox="1"/>
          <p:nvPr/>
        </p:nvSpPr>
        <p:spPr>
          <a:xfrm>
            <a:off x="6880255" y="3389561"/>
            <a:ext cx="1082180" cy="369332"/>
          </a:xfrm>
          <a:prstGeom prst="rect">
            <a:avLst/>
          </a:prstGeom>
          <a:noFill/>
        </p:spPr>
        <p:txBody>
          <a:bodyPr wrap="square" rtlCol="0">
            <a:spAutoFit/>
          </a:bodyPr>
          <a:lstStyle/>
          <a:p>
            <a:r>
              <a:rPr lang="en-029" dirty="0"/>
              <a:t>250 kW</a:t>
            </a:r>
          </a:p>
        </p:txBody>
      </p:sp>
      <p:pic>
        <p:nvPicPr>
          <p:cNvPr id="26" name="Picture 25">
            <a:extLst>
              <a:ext uri="{FF2B5EF4-FFF2-40B4-BE49-F238E27FC236}">
                <a16:creationId xmlns:a16="http://schemas.microsoft.com/office/drawing/2014/main" id="{3F005CDA-F35E-4C90-B32D-2F50647D8915}"/>
              </a:ext>
            </a:extLst>
          </p:cNvPr>
          <p:cNvPicPr>
            <a:picLocks noChangeAspect="1"/>
          </p:cNvPicPr>
          <p:nvPr/>
        </p:nvPicPr>
        <p:blipFill>
          <a:blip r:embed="rId3"/>
          <a:stretch>
            <a:fillRect/>
          </a:stretch>
        </p:blipFill>
        <p:spPr>
          <a:xfrm>
            <a:off x="1076323" y="2358184"/>
            <a:ext cx="361265" cy="424612"/>
          </a:xfrm>
          <a:prstGeom prst="rect">
            <a:avLst/>
          </a:prstGeom>
        </p:spPr>
      </p:pic>
      <p:pic>
        <p:nvPicPr>
          <p:cNvPr id="27" name="Picture 26">
            <a:extLst>
              <a:ext uri="{FF2B5EF4-FFF2-40B4-BE49-F238E27FC236}">
                <a16:creationId xmlns:a16="http://schemas.microsoft.com/office/drawing/2014/main" id="{86E94618-9CFD-4F97-9AD3-FE292CDA504A}"/>
              </a:ext>
            </a:extLst>
          </p:cNvPr>
          <p:cNvPicPr>
            <a:picLocks noChangeAspect="1"/>
          </p:cNvPicPr>
          <p:nvPr/>
        </p:nvPicPr>
        <p:blipFill>
          <a:blip r:embed="rId3"/>
          <a:stretch>
            <a:fillRect/>
          </a:stretch>
        </p:blipFill>
        <p:spPr>
          <a:xfrm>
            <a:off x="1076322" y="1782383"/>
            <a:ext cx="361265" cy="424612"/>
          </a:xfrm>
          <a:prstGeom prst="rect">
            <a:avLst/>
          </a:prstGeom>
        </p:spPr>
      </p:pic>
      <p:pic>
        <p:nvPicPr>
          <p:cNvPr id="28" name="Picture 27">
            <a:extLst>
              <a:ext uri="{FF2B5EF4-FFF2-40B4-BE49-F238E27FC236}">
                <a16:creationId xmlns:a16="http://schemas.microsoft.com/office/drawing/2014/main" id="{27D0B10B-DAA4-4A2F-BDF4-B8EEAE1C8B4C}"/>
              </a:ext>
            </a:extLst>
          </p:cNvPr>
          <p:cNvPicPr>
            <a:picLocks noChangeAspect="1"/>
          </p:cNvPicPr>
          <p:nvPr/>
        </p:nvPicPr>
        <p:blipFill>
          <a:blip r:embed="rId3"/>
          <a:stretch>
            <a:fillRect/>
          </a:stretch>
        </p:blipFill>
        <p:spPr>
          <a:xfrm>
            <a:off x="1076323" y="3614204"/>
            <a:ext cx="361265" cy="403889"/>
          </a:xfrm>
          <a:prstGeom prst="rect">
            <a:avLst/>
          </a:prstGeom>
        </p:spPr>
      </p:pic>
      <p:cxnSp>
        <p:nvCxnSpPr>
          <p:cNvPr id="7" name="Straight Arrow Connector 6">
            <a:extLst>
              <a:ext uri="{FF2B5EF4-FFF2-40B4-BE49-F238E27FC236}">
                <a16:creationId xmlns:a16="http://schemas.microsoft.com/office/drawing/2014/main" id="{4EB0BBF5-D1BD-42F1-B738-E0968F4C7F1F}"/>
              </a:ext>
            </a:extLst>
          </p:cNvPr>
          <p:cNvCxnSpPr>
            <a:cxnSpLocks/>
          </p:cNvCxnSpPr>
          <p:nvPr/>
        </p:nvCxnSpPr>
        <p:spPr>
          <a:xfrm>
            <a:off x="1642658" y="2017273"/>
            <a:ext cx="1724729" cy="937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2F5857-0D1D-4019-B92C-B48B2E0F12C9}"/>
              </a:ext>
            </a:extLst>
          </p:cNvPr>
          <p:cNvCxnSpPr>
            <a:cxnSpLocks/>
          </p:cNvCxnSpPr>
          <p:nvPr/>
        </p:nvCxnSpPr>
        <p:spPr>
          <a:xfrm>
            <a:off x="1697616" y="2547507"/>
            <a:ext cx="1669771" cy="541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5E11C8-2CE5-46C0-9900-CA872C3EC3CE}"/>
              </a:ext>
            </a:extLst>
          </p:cNvPr>
          <p:cNvCxnSpPr>
            <a:cxnSpLocks/>
          </p:cNvCxnSpPr>
          <p:nvPr/>
        </p:nvCxnSpPr>
        <p:spPr>
          <a:xfrm flipV="1">
            <a:off x="1697616" y="3312031"/>
            <a:ext cx="1705780" cy="53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0787807-9707-444B-907F-5FDA4F4C9DF1}"/>
              </a:ext>
            </a:extLst>
          </p:cNvPr>
          <p:cNvCxnSpPr>
            <a:cxnSpLocks/>
          </p:cNvCxnSpPr>
          <p:nvPr/>
        </p:nvCxnSpPr>
        <p:spPr>
          <a:xfrm flipV="1">
            <a:off x="5503178" y="2206306"/>
            <a:ext cx="1208015" cy="108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C0EA0E-6BB5-481C-9B0D-9BCFE586C858}"/>
              </a:ext>
            </a:extLst>
          </p:cNvPr>
          <p:cNvSpPr txBox="1"/>
          <p:nvPr/>
        </p:nvSpPr>
        <p:spPr>
          <a:xfrm>
            <a:off x="3572458" y="2532103"/>
            <a:ext cx="739483" cy="369332"/>
          </a:xfrm>
          <a:prstGeom prst="rect">
            <a:avLst/>
          </a:prstGeom>
          <a:solidFill>
            <a:schemeClr val="bg1"/>
          </a:solidFill>
        </p:spPr>
        <p:txBody>
          <a:bodyPr wrap="square" rtlCol="0">
            <a:spAutoFit/>
          </a:bodyPr>
          <a:lstStyle/>
          <a:p>
            <a:endParaRPr lang="en-029" dirty="0"/>
          </a:p>
        </p:txBody>
      </p:sp>
      <p:cxnSp>
        <p:nvCxnSpPr>
          <p:cNvPr id="13" name="Straight Arrow Connector 12">
            <a:extLst>
              <a:ext uri="{FF2B5EF4-FFF2-40B4-BE49-F238E27FC236}">
                <a16:creationId xmlns:a16="http://schemas.microsoft.com/office/drawing/2014/main" id="{7FCEC3D1-559A-4DB0-9706-246F07DC0A8D}"/>
              </a:ext>
            </a:extLst>
          </p:cNvPr>
          <p:cNvCxnSpPr/>
          <p:nvPr/>
        </p:nvCxnSpPr>
        <p:spPr>
          <a:xfrm flipV="1">
            <a:off x="5531844" y="2901435"/>
            <a:ext cx="1191532" cy="38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E4036F-C2DA-4AC5-932C-9684D70D9210}"/>
              </a:ext>
            </a:extLst>
          </p:cNvPr>
          <p:cNvCxnSpPr/>
          <p:nvPr/>
        </p:nvCxnSpPr>
        <p:spPr>
          <a:xfrm>
            <a:off x="5531844" y="3400059"/>
            <a:ext cx="1179349" cy="203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587FA6-68C4-4F8E-BD46-9D0799EF1701}"/>
              </a:ext>
            </a:extLst>
          </p:cNvPr>
          <p:cNvCxnSpPr/>
          <p:nvPr/>
        </p:nvCxnSpPr>
        <p:spPr>
          <a:xfrm>
            <a:off x="5503178" y="3400059"/>
            <a:ext cx="1098958" cy="76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AA6E717-757D-40AD-B6E1-7EBC724BD622}"/>
              </a:ext>
            </a:extLst>
          </p:cNvPr>
          <p:cNvSpPr txBox="1"/>
          <p:nvPr/>
        </p:nvSpPr>
        <p:spPr>
          <a:xfrm>
            <a:off x="6916264" y="1980610"/>
            <a:ext cx="1082180" cy="369332"/>
          </a:xfrm>
          <a:prstGeom prst="rect">
            <a:avLst/>
          </a:prstGeom>
          <a:noFill/>
        </p:spPr>
        <p:txBody>
          <a:bodyPr wrap="square" rtlCol="0">
            <a:spAutoFit/>
          </a:bodyPr>
          <a:lstStyle/>
          <a:p>
            <a:r>
              <a:rPr lang="en-029" dirty="0"/>
              <a:t>250 kW</a:t>
            </a:r>
          </a:p>
        </p:txBody>
      </p:sp>
      <p:sp>
        <p:nvSpPr>
          <p:cNvPr id="32" name="TextBox 31">
            <a:extLst>
              <a:ext uri="{FF2B5EF4-FFF2-40B4-BE49-F238E27FC236}">
                <a16:creationId xmlns:a16="http://schemas.microsoft.com/office/drawing/2014/main" id="{59741632-6037-4878-8086-89EA8F4CF6DF}"/>
              </a:ext>
            </a:extLst>
          </p:cNvPr>
          <p:cNvSpPr txBox="1"/>
          <p:nvPr/>
        </p:nvSpPr>
        <p:spPr>
          <a:xfrm>
            <a:off x="6880255" y="2677758"/>
            <a:ext cx="1082180" cy="369332"/>
          </a:xfrm>
          <a:prstGeom prst="rect">
            <a:avLst/>
          </a:prstGeom>
          <a:noFill/>
        </p:spPr>
        <p:txBody>
          <a:bodyPr wrap="square" rtlCol="0">
            <a:spAutoFit/>
          </a:bodyPr>
          <a:lstStyle/>
          <a:p>
            <a:r>
              <a:rPr lang="en-029" dirty="0"/>
              <a:t>250 kW</a:t>
            </a:r>
          </a:p>
        </p:txBody>
      </p:sp>
      <p:sp>
        <p:nvSpPr>
          <p:cNvPr id="33" name="TextBox 32">
            <a:extLst>
              <a:ext uri="{FF2B5EF4-FFF2-40B4-BE49-F238E27FC236}">
                <a16:creationId xmlns:a16="http://schemas.microsoft.com/office/drawing/2014/main" id="{D6AD8FC6-4256-4346-AEE9-6A8FDDFB8258}"/>
              </a:ext>
            </a:extLst>
          </p:cNvPr>
          <p:cNvSpPr txBox="1"/>
          <p:nvPr/>
        </p:nvSpPr>
        <p:spPr>
          <a:xfrm>
            <a:off x="6862164" y="3976273"/>
            <a:ext cx="1082180" cy="369332"/>
          </a:xfrm>
          <a:prstGeom prst="rect">
            <a:avLst/>
          </a:prstGeom>
          <a:noFill/>
        </p:spPr>
        <p:txBody>
          <a:bodyPr wrap="square" rtlCol="0">
            <a:spAutoFit/>
          </a:bodyPr>
          <a:lstStyle/>
          <a:p>
            <a:r>
              <a:rPr lang="en-029" dirty="0"/>
              <a:t>250 kW</a:t>
            </a:r>
          </a:p>
        </p:txBody>
      </p:sp>
      <p:cxnSp>
        <p:nvCxnSpPr>
          <p:cNvPr id="34" name="Straight Arrow Connector 33">
            <a:extLst>
              <a:ext uri="{FF2B5EF4-FFF2-40B4-BE49-F238E27FC236}">
                <a16:creationId xmlns:a16="http://schemas.microsoft.com/office/drawing/2014/main" id="{838D326D-90C5-4BB6-9BE5-F7C6F0817F51}"/>
              </a:ext>
            </a:extLst>
          </p:cNvPr>
          <p:cNvCxnSpPr>
            <a:cxnSpLocks/>
          </p:cNvCxnSpPr>
          <p:nvPr/>
        </p:nvCxnSpPr>
        <p:spPr>
          <a:xfrm flipV="1">
            <a:off x="1700142" y="3168532"/>
            <a:ext cx="1658495" cy="3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Content Placeholder 4">
            <a:extLst>
              <a:ext uri="{FF2B5EF4-FFF2-40B4-BE49-F238E27FC236}">
                <a16:creationId xmlns:a16="http://schemas.microsoft.com/office/drawing/2014/main" id="{BCAA2CCE-B63A-4F5A-9480-EE1E17709CD1}"/>
              </a:ext>
            </a:extLst>
          </p:cNvPr>
          <p:cNvPicPr>
            <a:picLocks noChangeAspect="1"/>
          </p:cNvPicPr>
          <p:nvPr/>
        </p:nvPicPr>
        <p:blipFill>
          <a:blip r:embed="rId5"/>
          <a:stretch>
            <a:fillRect/>
          </a:stretch>
        </p:blipFill>
        <p:spPr>
          <a:xfrm>
            <a:off x="6864643" y="4808039"/>
            <a:ext cx="1951675" cy="2049961"/>
          </a:xfrm>
          <a:prstGeom prst="rect">
            <a:avLst/>
          </a:prstGeom>
        </p:spPr>
      </p:pic>
      <p:sp>
        <p:nvSpPr>
          <p:cNvPr id="43" name="TextBox 42">
            <a:extLst>
              <a:ext uri="{FF2B5EF4-FFF2-40B4-BE49-F238E27FC236}">
                <a16:creationId xmlns:a16="http://schemas.microsoft.com/office/drawing/2014/main" id="{2AA536C7-A0FA-467F-8881-9B16CD856A50}"/>
              </a:ext>
            </a:extLst>
          </p:cNvPr>
          <p:cNvSpPr txBox="1"/>
          <p:nvPr/>
        </p:nvSpPr>
        <p:spPr>
          <a:xfrm>
            <a:off x="60431" y="2342662"/>
            <a:ext cx="891033" cy="369332"/>
          </a:xfrm>
          <a:prstGeom prst="rect">
            <a:avLst/>
          </a:prstGeom>
          <a:noFill/>
        </p:spPr>
        <p:txBody>
          <a:bodyPr wrap="square" rtlCol="0">
            <a:spAutoFit/>
          </a:bodyPr>
          <a:lstStyle/>
          <a:p>
            <a:r>
              <a:rPr lang="en-029" dirty="0"/>
              <a:t>250 kW</a:t>
            </a:r>
          </a:p>
        </p:txBody>
      </p:sp>
      <p:sp>
        <p:nvSpPr>
          <p:cNvPr id="44" name="TextBox 43">
            <a:extLst>
              <a:ext uri="{FF2B5EF4-FFF2-40B4-BE49-F238E27FC236}">
                <a16:creationId xmlns:a16="http://schemas.microsoft.com/office/drawing/2014/main" id="{3C9D3D21-2877-460D-A2DE-E56CFD9D339F}"/>
              </a:ext>
            </a:extLst>
          </p:cNvPr>
          <p:cNvSpPr txBox="1"/>
          <p:nvPr/>
        </p:nvSpPr>
        <p:spPr>
          <a:xfrm>
            <a:off x="78379" y="2925131"/>
            <a:ext cx="891033" cy="369332"/>
          </a:xfrm>
          <a:prstGeom prst="rect">
            <a:avLst/>
          </a:prstGeom>
          <a:noFill/>
        </p:spPr>
        <p:txBody>
          <a:bodyPr wrap="square" rtlCol="0">
            <a:spAutoFit/>
          </a:bodyPr>
          <a:lstStyle/>
          <a:p>
            <a:r>
              <a:rPr lang="en-029" dirty="0"/>
              <a:t>250 kW</a:t>
            </a:r>
          </a:p>
        </p:txBody>
      </p:sp>
      <p:sp>
        <p:nvSpPr>
          <p:cNvPr id="45" name="TextBox 44">
            <a:extLst>
              <a:ext uri="{FF2B5EF4-FFF2-40B4-BE49-F238E27FC236}">
                <a16:creationId xmlns:a16="http://schemas.microsoft.com/office/drawing/2014/main" id="{08004EA7-BFE2-44D5-97DF-3D43C25EEA40}"/>
              </a:ext>
            </a:extLst>
          </p:cNvPr>
          <p:cNvSpPr txBox="1"/>
          <p:nvPr/>
        </p:nvSpPr>
        <p:spPr>
          <a:xfrm>
            <a:off x="78379" y="3594057"/>
            <a:ext cx="891033" cy="369332"/>
          </a:xfrm>
          <a:prstGeom prst="rect">
            <a:avLst/>
          </a:prstGeom>
          <a:noFill/>
        </p:spPr>
        <p:txBody>
          <a:bodyPr wrap="square" rtlCol="0">
            <a:spAutoFit/>
          </a:bodyPr>
          <a:lstStyle/>
          <a:p>
            <a:r>
              <a:rPr lang="en-029" dirty="0"/>
              <a:t>250 kW</a:t>
            </a:r>
          </a:p>
        </p:txBody>
      </p:sp>
      <p:cxnSp>
        <p:nvCxnSpPr>
          <p:cNvPr id="48" name="Straight Arrow Connector 47">
            <a:extLst>
              <a:ext uri="{FF2B5EF4-FFF2-40B4-BE49-F238E27FC236}">
                <a16:creationId xmlns:a16="http://schemas.microsoft.com/office/drawing/2014/main" id="{F0B1F55F-C0B3-42B8-946B-B7E97CF86D03}"/>
              </a:ext>
            </a:extLst>
          </p:cNvPr>
          <p:cNvCxnSpPr/>
          <p:nvPr/>
        </p:nvCxnSpPr>
        <p:spPr>
          <a:xfrm>
            <a:off x="5025006" y="3963389"/>
            <a:ext cx="2709644" cy="127762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2084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6B8827-5C93-4586-B542-0A45FB3F0E5E}"/>
              </a:ext>
            </a:extLst>
          </p:cNvPr>
          <p:cNvPicPr>
            <a:picLocks noGrp="1" noChangeAspect="1"/>
          </p:cNvPicPr>
          <p:nvPr>
            <p:ph idx="1"/>
          </p:nvPr>
        </p:nvPicPr>
        <p:blipFill>
          <a:blip r:embed="rId2"/>
          <a:stretch>
            <a:fillRect/>
          </a:stretch>
        </p:blipFill>
        <p:spPr>
          <a:xfrm>
            <a:off x="260058" y="1024688"/>
            <a:ext cx="3263317" cy="2113062"/>
          </a:xfrm>
          <a:prstGeom prst="rect">
            <a:avLst/>
          </a:prstGeom>
        </p:spPr>
      </p:pic>
      <p:sp>
        <p:nvSpPr>
          <p:cNvPr id="3" name="Title 2">
            <a:extLst>
              <a:ext uri="{FF2B5EF4-FFF2-40B4-BE49-F238E27FC236}">
                <a16:creationId xmlns:a16="http://schemas.microsoft.com/office/drawing/2014/main" id="{5CE7472C-CE26-4116-A8C6-36B0FC71AD48}"/>
              </a:ext>
            </a:extLst>
          </p:cNvPr>
          <p:cNvSpPr>
            <a:spLocks noGrp="1"/>
          </p:cNvSpPr>
          <p:nvPr>
            <p:ph type="title"/>
          </p:nvPr>
        </p:nvSpPr>
        <p:spPr/>
        <p:txBody>
          <a:bodyPr>
            <a:normAutofit fontScale="90000"/>
          </a:bodyPr>
          <a:lstStyle/>
          <a:p>
            <a:r>
              <a:rPr lang="en-029" dirty="0"/>
              <a:t>Which would you Rather Have in terms of Cost</a:t>
            </a:r>
          </a:p>
        </p:txBody>
      </p:sp>
      <p:sp>
        <p:nvSpPr>
          <p:cNvPr id="4" name="Slide Number Placeholder 3">
            <a:extLst>
              <a:ext uri="{FF2B5EF4-FFF2-40B4-BE49-F238E27FC236}">
                <a16:creationId xmlns:a16="http://schemas.microsoft.com/office/drawing/2014/main" id="{87A11BD5-1E3B-48CE-9D15-38823A83818D}"/>
              </a:ext>
            </a:extLst>
          </p:cNvPr>
          <p:cNvSpPr>
            <a:spLocks noGrp="1"/>
          </p:cNvSpPr>
          <p:nvPr>
            <p:ph type="sldNum" sz="quarter" idx="12"/>
          </p:nvPr>
        </p:nvSpPr>
        <p:spPr/>
        <p:txBody>
          <a:bodyPr/>
          <a:lstStyle/>
          <a:p>
            <a:pPr algn="ctr"/>
            <a:fld id="{0C3A1854-6B63-4059-B360-A3C4972BF0FC}" type="slidenum">
              <a:rPr lang="ko-KR" altLang="en-US" smtClean="0"/>
              <a:pPr algn="ctr"/>
              <a:t>113</a:t>
            </a:fld>
            <a:endParaRPr lang="ko-KR" altLang="en-US" dirty="0"/>
          </a:p>
        </p:txBody>
      </p:sp>
      <p:pic>
        <p:nvPicPr>
          <p:cNvPr id="6" name="Picture 5">
            <a:extLst>
              <a:ext uri="{FF2B5EF4-FFF2-40B4-BE49-F238E27FC236}">
                <a16:creationId xmlns:a16="http://schemas.microsoft.com/office/drawing/2014/main" id="{79302C4E-D761-4600-AC0B-674D52EFCB7F}"/>
              </a:ext>
            </a:extLst>
          </p:cNvPr>
          <p:cNvPicPr>
            <a:picLocks noChangeAspect="1"/>
          </p:cNvPicPr>
          <p:nvPr/>
        </p:nvPicPr>
        <p:blipFill>
          <a:blip r:embed="rId3"/>
          <a:stretch>
            <a:fillRect/>
          </a:stretch>
        </p:blipFill>
        <p:spPr>
          <a:xfrm>
            <a:off x="1308683" y="3273377"/>
            <a:ext cx="5117284" cy="2733268"/>
          </a:xfrm>
          <a:prstGeom prst="rect">
            <a:avLst/>
          </a:prstGeom>
        </p:spPr>
      </p:pic>
      <p:cxnSp>
        <p:nvCxnSpPr>
          <p:cNvPr id="9" name="Straight Arrow Connector 8">
            <a:extLst>
              <a:ext uri="{FF2B5EF4-FFF2-40B4-BE49-F238E27FC236}">
                <a16:creationId xmlns:a16="http://schemas.microsoft.com/office/drawing/2014/main" id="{F7D69783-A5A6-4299-AAF8-72CFE0D37EBF}"/>
              </a:ext>
            </a:extLst>
          </p:cNvPr>
          <p:cNvCxnSpPr>
            <a:cxnSpLocks/>
          </p:cNvCxnSpPr>
          <p:nvPr/>
        </p:nvCxnSpPr>
        <p:spPr>
          <a:xfrm flipH="1">
            <a:off x="3162651" y="1920756"/>
            <a:ext cx="4244828" cy="1099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31875B-5610-4C6A-9FE9-F1A0E01718B2}"/>
              </a:ext>
            </a:extLst>
          </p:cNvPr>
          <p:cNvCxnSpPr>
            <a:cxnSpLocks/>
          </p:cNvCxnSpPr>
          <p:nvPr/>
        </p:nvCxnSpPr>
        <p:spPr>
          <a:xfrm flipH="1">
            <a:off x="6040075" y="1597590"/>
            <a:ext cx="520116" cy="440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AFD66E-6D41-40D3-966D-294B4706A054}"/>
              </a:ext>
            </a:extLst>
          </p:cNvPr>
          <p:cNvSpPr txBox="1"/>
          <p:nvPr/>
        </p:nvSpPr>
        <p:spPr>
          <a:xfrm>
            <a:off x="5913894" y="1274425"/>
            <a:ext cx="2634143" cy="1200329"/>
          </a:xfrm>
          <a:prstGeom prst="rect">
            <a:avLst/>
          </a:prstGeom>
          <a:noFill/>
        </p:spPr>
        <p:txBody>
          <a:bodyPr wrap="square" rtlCol="0">
            <a:spAutoFit/>
          </a:bodyPr>
          <a:lstStyle/>
          <a:p>
            <a:r>
              <a:rPr lang="en-029" dirty="0"/>
              <a:t>Now it is the cost per kWh that matters – get enough batteries to meet the discharge requirements.</a:t>
            </a:r>
          </a:p>
        </p:txBody>
      </p:sp>
    </p:spTree>
    <p:extLst>
      <p:ext uri="{BB962C8B-B14F-4D97-AF65-F5344CB8AC3E}">
        <p14:creationId xmlns:p14="http://schemas.microsoft.com/office/powerpoint/2010/main" val="3595247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1576678" y="2670188"/>
            <a:ext cx="601468" cy="503757"/>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a:xfrm>
            <a:off x="732344" y="198384"/>
            <a:ext cx="7666938" cy="794053"/>
          </a:xfrm>
        </p:spPr>
        <p:txBody>
          <a:bodyPr>
            <a:normAutofit fontScale="90000"/>
          </a:bodyPr>
          <a:lstStyle/>
          <a:p>
            <a:r>
              <a:rPr lang="en-029" dirty="0"/>
              <a:t>Case 6</a:t>
            </a:r>
            <a:br>
              <a:rPr lang="en-029" dirty="0"/>
            </a:br>
            <a:r>
              <a:rPr lang="en-029" dirty="0"/>
              <a:t>4 Hours of Sunlight and 2 Hours of Required Discharge for Lighting – Limited More Storage</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a:xfrm>
            <a:off x="8531258" y="6482601"/>
            <a:ext cx="546754" cy="306953"/>
          </a:xfrm>
        </p:spPr>
        <p:txBody>
          <a:bodyPr/>
          <a:lstStyle/>
          <a:p>
            <a:pPr algn="ctr"/>
            <a:fld id="{0C3A1854-6B63-4059-B360-A3C4972BF0FC}" type="slidenum">
              <a:rPr lang="ko-KR" altLang="en-US" smtClean="0"/>
              <a:pPr algn="ctr"/>
              <a:t>114</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623844" y="2975447"/>
            <a:ext cx="469765" cy="424612"/>
          </a:xfrm>
          <a:prstGeom prst="rect">
            <a:avLst/>
          </a:prstGeom>
        </p:spPr>
      </p:pic>
      <p:sp>
        <p:nvSpPr>
          <p:cNvPr id="9" name="TextBox 8">
            <a:extLst>
              <a:ext uri="{FF2B5EF4-FFF2-40B4-BE49-F238E27FC236}">
                <a16:creationId xmlns:a16="http://schemas.microsoft.com/office/drawing/2014/main" id="{05021E31-1C2A-4B57-BE41-0A957A0296C4}"/>
              </a:ext>
            </a:extLst>
          </p:cNvPr>
          <p:cNvSpPr txBox="1"/>
          <p:nvPr/>
        </p:nvSpPr>
        <p:spPr>
          <a:xfrm>
            <a:off x="3313621" y="1796762"/>
            <a:ext cx="1772650" cy="646331"/>
          </a:xfrm>
          <a:prstGeom prst="rect">
            <a:avLst/>
          </a:prstGeom>
          <a:noFill/>
        </p:spPr>
        <p:txBody>
          <a:bodyPr wrap="square" rtlCol="0">
            <a:spAutoFit/>
          </a:bodyPr>
          <a:lstStyle/>
          <a:p>
            <a:r>
              <a:rPr lang="en-029" dirty="0"/>
              <a:t>Energy 1 MWH</a:t>
            </a:r>
          </a:p>
          <a:p>
            <a:r>
              <a:rPr lang="en-029" dirty="0"/>
              <a:t>Capacity 500 kW</a:t>
            </a:r>
          </a:p>
        </p:txBody>
      </p:sp>
      <p:sp>
        <p:nvSpPr>
          <p:cNvPr id="10" name="TextBox 9">
            <a:extLst>
              <a:ext uri="{FF2B5EF4-FFF2-40B4-BE49-F238E27FC236}">
                <a16:creationId xmlns:a16="http://schemas.microsoft.com/office/drawing/2014/main" id="{65AD96A2-030F-42B0-B6F3-AA54EFA3F55E}"/>
              </a:ext>
            </a:extLst>
          </p:cNvPr>
          <p:cNvSpPr txBox="1"/>
          <p:nvPr/>
        </p:nvSpPr>
        <p:spPr>
          <a:xfrm>
            <a:off x="1530343" y="1346048"/>
            <a:ext cx="1082180" cy="369332"/>
          </a:xfrm>
          <a:prstGeom prst="rect">
            <a:avLst/>
          </a:prstGeom>
          <a:noFill/>
        </p:spPr>
        <p:txBody>
          <a:bodyPr wrap="square" rtlCol="0">
            <a:spAutoFit/>
          </a:bodyPr>
          <a:lstStyle/>
          <a:p>
            <a:r>
              <a:rPr lang="en-029" dirty="0"/>
              <a:t>250 kW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458" y="2563864"/>
            <a:ext cx="1670692" cy="1285847"/>
          </a:xfrm>
          <a:prstGeom prst="rect">
            <a:avLst/>
          </a:prstGeom>
        </p:spPr>
      </p:pic>
      <p:sp>
        <p:nvSpPr>
          <p:cNvPr id="17" name="TextBox 16">
            <a:extLst>
              <a:ext uri="{FF2B5EF4-FFF2-40B4-BE49-F238E27FC236}">
                <a16:creationId xmlns:a16="http://schemas.microsoft.com/office/drawing/2014/main" id="{4A4F36B0-2B0F-46D0-AC71-28AB170F85E3}"/>
              </a:ext>
            </a:extLst>
          </p:cNvPr>
          <p:cNvSpPr txBox="1"/>
          <p:nvPr/>
        </p:nvSpPr>
        <p:spPr>
          <a:xfrm>
            <a:off x="109344" y="4502353"/>
            <a:ext cx="6249511" cy="1477328"/>
          </a:xfrm>
          <a:prstGeom prst="rect">
            <a:avLst/>
          </a:prstGeom>
          <a:noFill/>
        </p:spPr>
        <p:txBody>
          <a:bodyPr wrap="square" rtlCol="0">
            <a:spAutoFit/>
          </a:bodyPr>
          <a:lstStyle/>
          <a:p>
            <a:r>
              <a:rPr lang="en-029" dirty="0"/>
              <a:t>Here, there is a case where the amount of the storage makes a difference, but you only need two hours of storage.  You are storing the solar in a medium big tank and pumping up the storage until you reach the capacity of the tank.   You need capacity of 500 kW and a duration of 2 hours </a:t>
            </a:r>
          </a:p>
        </p:txBody>
      </p:sp>
      <p:sp>
        <p:nvSpPr>
          <p:cNvPr id="22" name="TextBox 21">
            <a:extLst>
              <a:ext uri="{FF2B5EF4-FFF2-40B4-BE49-F238E27FC236}">
                <a16:creationId xmlns:a16="http://schemas.microsoft.com/office/drawing/2014/main" id="{F651543E-D847-4FDF-A4CC-2181AFF41A37}"/>
              </a:ext>
            </a:extLst>
          </p:cNvPr>
          <p:cNvSpPr txBox="1"/>
          <p:nvPr/>
        </p:nvSpPr>
        <p:spPr>
          <a:xfrm>
            <a:off x="6880255" y="3389561"/>
            <a:ext cx="1082180" cy="369332"/>
          </a:xfrm>
          <a:prstGeom prst="rect">
            <a:avLst/>
          </a:prstGeom>
          <a:noFill/>
        </p:spPr>
        <p:txBody>
          <a:bodyPr wrap="square" rtlCol="0">
            <a:spAutoFit/>
          </a:bodyPr>
          <a:lstStyle/>
          <a:p>
            <a:r>
              <a:rPr lang="en-029" dirty="0"/>
              <a:t>500 kW</a:t>
            </a:r>
          </a:p>
        </p:txBody>
      </p:sp>
      <p:pic>
        <p:nvPicPr>
          <p:cNvPr id="26" name="Picture 25">
            <a:extLst>
              <a:ext uri="{FF2B5EF4-FFF2-40B4-BE49-F238E27FC236}">
                <a16:creationId xmlns:a16="http://schemas.microsoft.com/office/drawing/2014/main" id="{3F005CDA-F35E-4C90-B32D-2F50647D8915}"/>
              </a:ext>
            </a:extLst>
          </p:cNvPr>
          <p:cNvPicPr>
            <a:picLocks noChangeAspect="1"/>
          </p:cNvPicPr>
          <p:nvPr/>
        </p:nvPicPr>
        <p:blipFill>
          <a:blip r:embed="rId3"/>
          <a:stretch>
            <a:fillRect/>
          </a:stretch>
        </p:blipFill>
        <p:spPr>
          <a:xfrm>
            <a:off x="623844" y="2347437"/>
            <a:ext cx="469765" cy="424612"/>
          </a:xfrm>
          <a:prstGeom prst="rect">
            <a:avLst/>
          </a:prstGeom>
        </p:spPr>
      </p:pic>
      <p:pic>
        <p:nvPicPr>
          <p:cNvPr id="27" name="Picture 26">
            <a:extLst>
              <a:ext uri="{FF2B5EF4-FFF2-40B4-BE49-F238E27FC236}">
                <a16:creationId xmlns:a16="http://schemas.microsoft.com/office/drawing/2014/main" id="{86E94618-9CFD-4F97-9AD3-FE292CDA504A}"/>
              </a:ext>
            </a:extLst>
          </p:cNvPr>
          <p:cNvPicPr>
            <a:picLocks noChangeAspect="1"/>
          </p:cNvPicPr>
          <p:nvPr/>
        </p:nvPicPr>
        <p:blipFill>
          <a:blip r:embed="rId3"/>
          <a:stretch>
            <a:fillRect/>
          </a:stretch>
        </p:blipFill>
        <p:spPr>
          <a:xfrm>
            <a:off x="623843" y="1781693"/>
            <a:ext cx="469765" cy="424612"/>
          </a:xfrm>
          <a:prstGeom prst="rect">
            <a:avLst/>
          </a:prstGeom>
        </p:spPr>
      </p:pic>
      <p:pic>
        <p:nvPicPr>
          <p:cNvPr id="28" name="Picture 27">
            <a:extLst>
              <a:ext uri="{FF2B5EF4-FFF2-40B4-BE49-F238E27FC236}">
                <a16:creationId xmlns:a16="http://schemas.microsoft.com/office/drawing/2014/main" id="{27D0B10B-DAA4-4A2F-BDF4-B8EEAE1C8B4C}"/>
              </a:ext>
            </a:extLst>
          </p:cNvPr>
          <p:cNvPicPr>
            <a:picLocks noChangeAspect="1"/>
          </p:cNvPicPr>
          <p:nvPr/>
        </p:nvPicPr>
        <p:blipFill>
          <a:blip r:embed="rId3"/>
          <a:stretch>
            <a:fillRect/>
          </a:stretch>
        </p:blipFill>
        <p:spPr>
          <a:xfrm>
            <a:off x="623844" y="3603457"/>
            <a:ext cx="469765" cy="403889"/>
          </a:xfrm>
          <a:prstGeom prst="rect">
            <a:avLst/>
          </a:prstGeom>
        </p:spPr>
      </p:pic>
      <p:cxnSp>
        <p:nvCxnSpPr>
          <p:cNvPr id="7" name="Straight Arrow Connector 6">
            <a:extLst>
              <a:ext uri="{FF2B5EF4-FFF2-40B4-BE49-F238E27FC236}">
                <a16:creationId xmlns:a16="http://schemas.microsoft.com/office/drawing/2014/main" id="{4EB0BBF5-D1BD-42F1-B738-E0968F4C7F1F}"/>
              </a:ext>
            </a:extLst>
          </p:cNvPr>
          <p:cNvCxnSpPr>
            <a:cxnSpLocks/>
          </p:cNvCxnSpPr>
          <p:nvPr/>
        </p:nvCxnSpPr>
        <p:spPr>
          <a:xfrm>
            <a:off x="1795244" y="1966359"/>
            <a:ext cx="1572143" cy="988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2F5857-0D1D-4019-B92C-B48B2E0F12C9}"/>
              </a:ext>
            </a:extLst>
          </p:cNvPr>
          <p:cNvCxnSpPr>
            <a:cxnSpLocks/>
          </p:cNvCxnSpPr>
          <p:nvPr/>
        </p:nvCxnSpPr>
        <p:spPr>
          <a:xfrm>
            <a:off x="1763770" y="2419209"/>
            <a:ext cx="1559937" cy="660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5E11C8-2CE5-46C0-9900-CA872C3EC3CE}"/>
              </a:ext>
            </a:extLst>
          </p:cNvPr>
          <p:cNvCxnSpPr>
            <a:cxnSpLocks/>
          </p:cNvCxnSpPr>
          <p:nvPr/>
        </p:nvCxnSpPr>
        <p:spPr>
          <a:xfrm flipV="1">
            <a:off x="1700142" y="3312031"/>
            <a:ext cx="1703254" cy="59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C0EA0E-6BB5-481C-9B0D-9BCFE586C858}"/>
              </a:ext>
            </a:extLst>
          </p:cNvPr>
          <p:cNvSpPr txBox="1"/>
          <p:nvPr/>
        </p:nvSpPr>
        <p:spPr>
          <a:xfrm>
            <a:off x="3572458" y="2532103"/>
            <a:ext cx="739483" cy="369332"/>
          </a:xfrm>
          <a:prstGeom prst="rect">
            <a:avLst/>
          </a:prstGeom>
          <a:solidFill>
            <a:schemeClr val="bg1"/>
          </a:solidFill>
        </p:spPr>
        <p:txBody>
          <a:bodyPr wrap="square" rtlCol="0">
            <a:spAutoFit/>
          </a:bodyPr>
          <a:lstStyle/>
          <a:p>
            <a:endParaRPr lang="en-029" dirty="0"/>
          </a:p>
        </p:txBody>
      </p:sp>
      <p:cxnSp>
        <p:nvCxnSpPr>
          <p:cNvPr id="13" name="Straight Arrow Connector 12">
            <a:extLst>
              <a:ext uri="{FF2B5EF4-FFF2-40B4-BE49-F238E27FC236}">
                <a16:creationId xmlns:a16="http://schemas.microsoft.com/office/drawing/2014/main" id="{7FCEC3D1-559A-4DB0-9706-246F07DC0A8D}"/>
              </a:ext>
            </a:extLst>
          </p:cNvPr>
          <p:cNvCxnSpPr/>
          <p:nvPr/>
        </p:nvCxnSpPr>
        <p:spPr>
          <a:xfrm flipV="1">
            <a:off x="5531844" y="2901435"/>
            <a:ext cx="1191532" cy="38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E4036F-C2DA-4AC5-932C-9684D70D9210}"/>
              </a:ext>
            </a:extLst>
          </p:cNvPr>
          <p:cNvCxnSpPr/>
          <p:nvPr/>
        </p:nvCxnSpPr>
        <p:spPr>
          <a:xfrm>
            <a:off x="5531844" y="3400059"/>
            <a:ext cx="1179349" cy="203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9741632-6037-4878-8086-89EA8F4CF6DF}"/>
              </a:ext>
            </a:extLst>
          </p:cNvPr>
          <p:cNvSpPr txBox="1"/>
          <p:nvPr/>
        </p:nvSpPr>
        <p:spPr>
          <a:xfrm>
            <a:off x="6880255" y="2677758"/>
            <a:ext cx="1082180" cy="369332"/>
          </a:xfrm>
          <a:prstGeom prst="rect">
            <a:avLst/>
          </a:prstGeom>
          <a:noFill/>
        </p:spPr>
        <p:txBody>
          <a:bodyPr wrap="square" rtlCol="0">
            <a:spAutoFit/>
          </a:bodyPr>
          <a:lstStyle/>
          <a:p>
            <a:r>
              <a:rPr lang="en-029" dirty="0"/>
              <a:t>500 kW</a:t>
            </a:r>
          </a:p>
        </p:txBody>
      </p:sp>
      <p:cxnSp>
        <p:nvCxnSpPr>
          <p:cNvPr id="34" name="Straight Arrow Connector 33">
            <a:extLst>
              <a:ext uri="{FF2B5EF4-FFF2-40B4-BE49-F238E27FC236}">
                <a16:creationId xmlns:a16="http://schemas.microsoft.com/office/drawing/2014/main" id="{838D326D-90C5-4BB6-9BE5-F7C6F0817F51}"/>
              </a:ext>
            </a:extLst>
          </p:cNvPr>
          <p:cNvCxnSpPr>
            <a:cxnSpLocks/>
          </p:cNvCxnSpPr>
          <p:nvPr/>
        </p:nvCxnSpPr>
        <p:spPr>
          <a:xfrm flipV="1">
            <a:off x="1700142" y="3168532"/>
            <a:ext cx="1658495" cy="3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Content Placeholder 4">
            <a:extLst>
              <a:ext uri="{FF2B5EF4-FFF2-40B4-BE49-F238E27FC236}">
                <a16:creationId xmlns:a16="http://schemas.microsoft.com/office/drawing/2014/main" id="{BCAA2CCE-B63A-4F5A-9480-EE1E17709CD1}"/>
              </a:ext>
            </a:extLst>
          </p:cNvPr>
          <p:cNvPicPr>
            <a:picLocks noChangeAspect="1"/>
          </p:cNvPicPr>
          <p:nvPr/>
        </p:nvPicPr>
        <p:blipFill>
          <a:blip r:embed="rId5"/>
          <a:stretch>
            <a:fillRect/>
          </a:stretch>
        </p:blipFill>
        <p:spPr>
          <a:xfrm>
            <a:off x="6864643" y="4808039"/>
            <a:ext cx="1951675" cy="2049961"/>
          </a:xfrm>
          <a:prstGeom prst="rect">
            <a:avLst/>
          </a:prstGeom>
        </p:spPr>
      </p:pic>
    </p:spTree>
    <p:extLst>
      <p:ext uri="{BB962C8B-B14F-4D97-AF65-F5344CB8AC3E}">
        <p14:creationId xmlns:p14="http://schemas.microsoft.com/office/powerpoint/2010/main" val="31266335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95723F-F8BC-49A1-A6C1-39FD4E21FE2E}"/>
              </a:ext>
            </a:extLst>
          </p:cNvPr>
          <p:cNvPicPr>
            <a:picLocks noGrp="1" noChangeAspect="1"/>
          </p:cNvPicPr>
          <p:nvPr>
            <p:ph idx="1"/>
          </p:nvPr>
        </p:nvPicPr>
        <p:blipFill>
          <a:blip r:embed="rId2"/>
          <a:stretch>
            <a:fillRect/>
          </a:stretch>
        </p:blipFill>
        <p:spPr>
          <a:xfrm>
            <a:off x="1576678" y="2670188"/>
            <a:ext cx="601468" cy="503757"/>
          </a:xfrm>
          <a:prstGeom prst="rect">
            <a:avLst/>
          </a:prstGeom>
        </p:spPr>
      </p:pic>
      <p:sp>
        <p:nvSpPr>
          <p:cNvPr id="3" name="Title 2">
            <a:extLst>
              <a:ext uri="{FF2B5EF4-FFF2-40B4-BE49-F238E27FC236}">
                <a16:creationId xmlns:a16="http://schemas.microsoft.com/office/drawing/2014/main" id="{D9E2FCA1-23F0-4D9D-8B50-C1949261E94D}"/>
              </a:ext>
            </a:extLst>
          </p:cNvPr>
          <p:cNvSpPr>
            <a:spLocks noGrp="1"/>
          </p:cNvSpPr>
          <p:nvPr>
            <p:ph type="title"/>
          </p:nvPr>
        </p:nvSpPr>
        <p:spPr>
          <a:xfrm>
            <a:off x="732344" y="198384"/>
            <a:ext cx="7666938" cy="794053"/>
          </a:xfrm>
        </p:spPr>
        <p:txBody>
          <a:bodyPr>
            <a:normAutofit fontScale="90000"/>
          </a:bodyPr>
          <a:lstStyle/>
          <a:p>
            <a:r>
              <a:rPr lang="en-029" dirty="0"/>
              <a:t>Case 2</a:t>
            </a:r>
            <a:br>
              <a:rPr lang="en-029" dirty="0"/>
            </a:br>
            <a:r>
              <a:rPr lang="en-029" dirty="0"/>
              <a:t>2 Hours of Sunlight and 4 Hours of Required Discharge for Lighting – Limited Storage</a:t>
            </a:r>
          </a:p>
        </p:txBody>
      </p:sp>
      <p:sp>
        <p:nvSpPr>
          <p:cNvPr id="4" name="Slide Number Placeholder 3">
            <a:extLst>
              <a:ext uri="{FF2B5EF4-FFF2-40B4-BE49-F238E27FC236}">
                <a16:creationId xmlns:a16="http://schemas.microsoft.com/office/drawing/2014/main" id="{AD5A0223-1D57-4037-8A62-7D9816104EF5}"/>
              </a:ext>
            </a:extLst>
          </p:cNvPr>
          <p:cNvSpPr>
            <a:spLocks noGrp="1"/>
          </p:cNvSpPr>
          <p:nvPr>
            <p:ph type="sldNum" sz="quarter" idx="12"/>
          </p:nvPr>
        </p:nvSpPr>
        <p:spPr>
          <a:xfrm>
            <a:off x="8531258" y="6482601"/>
            <a:ext cx="546754" cy="306953"/>
          </a:xfrm>
        </p:spPr>
        <p:txBody>
          <a:bodyPr/>
          <a:lstStyle/>
          <a:p>
            <a:pPr algn="ctr"/>
            <a:fld id="{0C3A1854-6B63-4059-B360-A3C4972BF0FC}" type="slidenum">
              <a:rPr lang="ko-KR" altLang="en-US" smtClean="0"/>
              <a:pPr algn="ctr"/>
              <a:t>115</a:t>
            </a:fld>
            <a:endParaRPr lang="ko-KR" altLang="en-US" dirty="0"/>
          </a:p>
        </p:txBody>
      </p:sp>
      <p:pic>
        <p:nvPicPr>
          <p:cNvPr id="6" name="Picture 5">
            <a:extLst>
              <a:ext uri="{FF2B5EF4-FFF2-40B4-BE49-F238E27FC236}">
                <a16:creationId xmlns:a16="http://schemas.microsoft.com/office/drawing/2014/main" id="{ECEFEAFC-B419-4E44-BD62-5B174191C619}"/>
              </a:ext>
            </a:extLst>
          </p:cNvPr>
          <p:cNvPicPr>
            <a:picLocks noChangeAspect="1"/>
          </p:cNvPicPr>
          <p:nvPr/>
        </p:nvPicPr>
        <p:blipFill>
          <a:blip r:embed="rId3"/>
          <a:stretch>
            <a:fillRect/>
          </a:stretch>
        </p:blipFill>
        <p:spPr>
          <a:xfrm>
            <a:off x="623844" y="2975447"/>
            <a:ext cx="469765" cy="424612"/>
          </a:xfrm>
          <a:prstGeom prst="rect">
            <a:avLst/>
          </a:prstGeom>
        </p:spPr>
      </p:pic>
      <p:sp>
        <p:nvSpPr>
          <p:cNvPr id="9" name="TextBox 8">
            <a:extLst>
              <a:ext uri="{FF2B5EF4-FFF2-40B4-BE49-F238E27FC236}">
                <a16:creationId xmlns:a16="http://schemas.microsoft.com/office/drawing/2014/main" id="{05021E31-1C2A-4B57-BE41-0A957A0296C4}"/>
              </a:ext>
            </a:extLst>
          </p:cNvPr>
          <p:cNvSpPr txBox="1"/>
          <p:nvPr/>
        </p:nvSpPr>
        <p:spPr>
          <a:xfrm>
            <a:off x="3313621" y="1796762"/>
            <a:ext cx="1772650" cy="646331"/>
          </a:xfrm>
          <a:prstGeom prst="rect">
            <a:avLst/>
          </a:prstGeom>
          <a:noFill/>
        </p:spPr>
        <p:txBody>
          <a:bodyPr wrap="square" rtlCol="0">
            <a:spAutoFit/>
          </a:bodyPr>
          <a:lstStyle/>
          <a:p>
            <a:r>
              <a:rPr lang="en-029" dirty="0"/>
              <a:t>Energy 1 MWH</a:t>
            </a:r>
          </a:p>
          <a:p>
            <a:r>
              <a:rPr lang="en-029" dirty="0"/>
              <a:t>Capacity 500 kW</a:t>
            </a:r>
          </a:p>
        </p:txBody>
      </p:sp>
      <p:sp>
        <p:nvSpPr>
          <p:cNvPr id="10" name="TextBox 9">
            <a:extLst>
              <a:ext uri="{FF2B5EF4-FFF2-40B4-BE49-F238E27FC236}">
                <a16:creationId xmlns:a16="http://schemas.microsoft.com/office/drawing/2014/main" id="{65AD96A2-030F-42B0-B6F3-AA54EFA3F55E}"/>
              </a:ext>
            </a:extLst>
          </p:cNvPr>
          <p:cNvSpPr txBox="1"/>
          <p:nvPr/>
        </p:nvSpPr>
        <p:spPr>
          <a:xfrm>
            <a:off x="1530343" y="1864440"/>
            <a:ext cx="1082180" cy="369332"/>
          </a:xfrm>
          <a:prstGeom prst="rect">
            <a:avLst/>
          </a:prstGeom>
          <a:noFill/>
        </p:spPr>
        <p:txBody>
          <a:bodyPr wrap="square" rtlCol="0">
            <a:spAutoFit/>
          </a:bodyPr>
          <a:lstStyle/>
          <a:p>
            <a:r>
              <a:rPr lang="en-029" dirty="0"/>
              <a:t>500 kW</a:t>
            </a:r>
          </a:p>
        </p:txBody>
      </p:sp>
      <p:pic>
        <p:nvPicPr>
          <p:cNvPr id="12" name="Picture 11">
            <a:extLst>
              <a:ext uri="{FF2B5EF4-FFF2-40B4-BE49-F238E27FC236}">
                <a16:creationId xmlns:a16="http://schemas.microsoft.com/office/drawing/2014/main" id="{2B3ED87E-18EE-4E11-A2BA-5DDC73A6D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458" y="2563864"/>
            <a:ext cx="1670692" cy="1285847"/>
          </a:xfrm>
          <a:prstGeom prst="rect">
            <a:avLst/>
          </a:prstGeom>
        </p:spPr>
      </p:pic>
      <p:sp>
        <p:nvSpPr>
          <p:cNvPr id="17" name="TextBox 16">
            <a:extLst>
              <a:ext uri="{FF2B5EF4-FFF2-40B4-BE49-F238E27FC236}">
                <a16:creationId xmlns:a16="http://schemas.microsoft.com/office/drawing/2014/main" id="{4A4F36B0-2B0F-46D0-AC71-28AB170F85E3}"/>
              </a:ext>
            </a:extLst>
          </p:cNvPr>
          <p:cNvSpPr txBox="1"/>
          <p:nvPr/>
        </p:nvSpPr>
        <p:spPr>
          <a:xfrm>
            <a:off x="109344" y="4502353"/>
            <a:ext cx="6249511" cy="1477328"/>
          </a:xfrm>
          <a:prstGeom prst="rect">
            <a:avLst/>
          </a:prstGeom>
          <a:noFill/>
        </p:spPr>
        <p:txBody>
          <a:bodyPr wrap="square" rtlCol="0">
            <a:spAutoFit/>
          </a:bodyPr>
          <a:lstStyle/>
          <a:p>
            <a:r>
              <a:rPr lang="en-029" dirty="0"/>
              <a:t>Here, there is a case where the amount of the storage makes a difference, but you only need two hours of storage.  You are storing the solar in a medium big tank and pumping up the storage until you reach the capacity of the tank.   You need capacity of 500 kW and a duration of 2 hours </a:t>
            </a:r>
          </a:p>
        </p:txBody>
      </p:sp>
      <p:sp>
        <p:nvSpPr>
          <p:cNvPr id="22" name="TextBox 21">
            <a:extLst>
              <a:ext uri="{FF2B5EF4-FFF2-40B4-BE49-F238E27FC236}">
                <a16:creationId xmlns:a16="http://schemas.microsoft.com/office/drawing/2014/main" id="{F651543E-D847-4FDF-A4CC-2181AFF41A37}"/>
              </a:ext>
            </a:extLst>
          </p:cNvPr>
          <p:cNvSpPr txBox="1"/>
          <p:nvPr/>
        </p:nvSpPr>
        <p:spPr>
          <a:xfrm>
            <a:off x="6968497" y="3386691"/>
            <a:ext cx="1082180" cy="369332"/>
          </a:xfrm>
          <a:prstGeom prst="rect">
            <a:avLst/>
          </a:prstGeom>
          <a:noFill/>
        </p:spPr>
        <p:txBody>
          <a:bodyPr wrap="square" rtlCol="0">
            <a:spAutoFit/>
          </a:bodyPr>
          <a:lstStyle/>
          <a:p>
            <a:r>
              <a:rPr lang="en-029" dirty="0"/>
              <a:t>250 kW</a:t>
            </a:r>
          </a:p>
        </p:txBody>
      </p:sp>
      <p:pic>
        <p:nvPicPr>
          <p:cNvPr id="26" name="Picture 25">
            <a:extLst>
              <a:ext uri="{FF2B5EF4-FFF2-40B4-BE49-F238E27FC236}">
                <a16:creationId xmlns:a16="http://schemas.microsoft.com/office/drawing/2014/main" id="{3F005CDA-F35E-4C90-B32D-2F50647D8915}"/>
              </a:ext>
            </a:extLst>
          </p:cNvPr>
          <p:cNvPicPr>
            <a:picLocks noChangeAspect="1"/>
          </p:cNvPicPr>
          <p:nvPr/>
        </p:nvPicPr>
        <p:blipFill>
          <a:blip r:embed="rId3"/>
          <a:stretch>
            <a:fillRect/>
          </a:stretch>
        </p:blipFill>
        <p:spPr>
          <a:xfrm>
            <a:off x="623844" y="2347437"/>
            <a:ext cx="469765" cy="424612"/>
          </a:xfrm>
          <a:prstGeom prst="rect">
            <a:avLst/>
          </a:prstGeom>
        </p:spPr>
      </p:pic>
      <p:cxnSp>
        <p:nvCxnSpPr>
          <p:cNvPr id="7" name="Straight Arrow Connector 6">
            <a:extLst>
              <a:ext uri="{FF2B5EF4-FFF2-40B4-BE49-F238E27FC236}">
                <a16:creationId xmlns:a16="http://schemas.microsoft.com/office/drawing/2014/main" id="{4EB0BBF5-D1BD-42F1-B738-E0968F4C7F1F}"/>
              </a:ext>
            </a:extLst>
          </p:cNvPr>
          <p:cNvCxnSpPr>
            <a:cxnSpLocks/>
          </p:cNvCxnSpPr>
          <p:nvPr/>
        </p:nvCxnSpPr>
        <p:spPr>
          <a:xfrm>
            <a:off x="1700142" y="2532103"/>
            <a:ext cx="1667245" cy="42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B5E11C8-2CE5-46C0-9900-CA872C3EC3CE}"/>
              </a:ext>
            </a:extLst>
          </p:cNvPr>
          <p:cNvCxnSpPr>
            <a:cxnSpLocks/>
          </p:cNvCxnSpPr>
          <p:nvPr/>
        </p:nvCxnSpPr>
        <p:spPr>
          <a:xfrm flipV="1">
            <a:off x="1530343" y="3312031"/>
            <a:ext cx="1873053" cy="133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C0EA0E-6BB5-481C-9B0D-9BCFE586C858}"/>
              </a:ext>
            </a:extLst>
          </p:cNvPr>
          <p:cNvSpPr txBox="1"/>
          <p:nvPr/>
        </p:nvSpPr>
        <p:spPr>
          <a:xfrm>
            <a:off x="3572458" y="2532103"/>
            <a:ext cx="739483" cy="369332"/>
          </a:xfrm>
          <a:prstGeom prst="rect">
            <a:avLst/>
          </a:prstGeom>
          <a:solidFill>
            <a:schemeClr val="bg1"/>
          </a:solidFill>
        </p:spPr>
        <p:txBody>
          <a:bodyPr wrap="square" rtlCol="0">
            <a:spAutoFit/>
          </a:bodyPr>
          <a:lstStyle/>
          <a:p>
            <a:endParaRPr lang="en-029" dirty="0"/>
          </a:p>
        </p:txBody>
      </p:sp>
      <p:cxnSp>
        <p:nvCxnSpPr>
          <p:cNvPr id="13" name="Straight Arrow Connector 12">
            <a:extLst>
              <a:ext uri="{FF2B5EF4-FFF2-40B4-BE49-F238E27FC236}">
                <a16:creationId xmlns:a16="http://schemas.microsoft.com/office/drawing/2014/main" id="{7FCEC3D1-559A-4DB0-9706-246F07DC0A8D}"/>
              </a:ext>
            </a:extLst>
          </p:cNvPr>
          <p:cNvCxnSpPr/>
          <p:nvPr/>
        </p:nvCxnSpPr>
        <p:spPr>
          <a:xfrm flipV="1">
            <a:off x="5531844" y="2901435"/>
            <a:ext cx="1191532" cy="38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E4036F-C2DA-4AC5-932C-9684D70D9210}"/>
              </a:ext>
            </a:extLst>
          </p:cNvPr>
          <p:cNvCxnSpPr/>
          <p:nvPr/>
        </p:nvCxnSpPr>
        <p:spPr>
          <a:xfrm>
            <a:off x="5531844" y="3400059"/>
            <a:ext cx="1179349" cy="203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9741632-6037-4878-8086-89EA8F4CF6DF}"/>
              </a:ext>
            </a:extLst>
          </p:cNvPr>
          <p:cNvSpPr txBox="1"/>
          <p:nvPr/>
        </p:nvSpPr>
        <p:spPr>
          <a:xfrm>
            <a:off x="6934930" y="2715572"/>
            <a:ext cx="1082180" cy="369332"/>
          </a:xfrm>
          <a:prstGeom prst="rect">
            <a:avLst/>
          </a:prstGeom>
          <a:noFill/>
        </p:spPr>
        <p:txBody>
          <a:bodyPr wrap="square" rtlCol="0">
            <a:spAutoFit/>
          </a:bodyPr>
          <a:lstStyle/>
          <a:p>
            <a:r>
              <a:rPr lang="en-029" dirty="0"/>
              <a:t>250 kW</a:t>
            </a:r>
          </a:p>
        </p:txBody>
      </p:sp>
      <p:pic>
        <p:nvPicPr>
          <p:cNvPr id="41" name="Content Placeholder 4">
            <a:extLst>
              <a:ext uri="{FF2B5EF4-FFF2-40B4-BE49-F238E27FC236}">
                <a16:creationId xmlns:a16="http://schemas.microsoft.com/office/drawing/2014/main" id="{BCAA2CCE-B63A-4F5A-9480-EE1E17709CD1}"/>
              </a:ext>
            </a:extLst>
          </p:cNvPr>
          <p:cNvPicPr>
            <a:picLocks noChangeAspect="1"/>
          </p:cNvPicPr>
          <p:nvPr/>
        </p:nvPicPr>
        <p:blipFill>
          <a:blip r:embed="rId5"/>
          <a:stretch>
            <a:fillRect/>
          </a:stretch>
        </p:blipFill>
        <p:spPr>
          <a:xfrm>
            <a:off x="6864643" y="4808039"/>
            <a:ext cx="1951675" cy="2049961"/>
          </a:xfrm>
          <a:prstGeom prst="rect">
            <a:avLst/>
          </a:prstGeom>
        </p:spPr>
      </p:pic>
      <p:cxnSp>
        <p:nvCxnSpPr>
          <p:cNvPr id="25" name="Straight Arrow Connector 24">
            <a:extLst>
              <a:ext uri="{FF2B5EF4-FFF2-40B4-BE49-F238E27FC236}">
                <a16:creationId xmlns:a16="http://schemas.microsoft.com/office/drawing/2014/main" id="{A7D21FF9-8ED8-4557-9312-6F6A2232BB34}"/>
              </a:ext>
            </a:extLst>
          </p:cNvPr>
          <p:cNvCxnSpPr>
            <a:cxnSpLocks/>
          </p:cNvCxnSpPr>
          <p:nvPr/>
        </p:nvCxnSpPr>
        <p:spPr>
          <a:xfrm flipV="1">
            <a:off x="5519661" y="2491797"/>
            <a:ext cx="1117801" cy="61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2379D1-B7DB-489E-8A05-282156045550}"/>
              </a:ext>
            </a:extLst>
          </p:cNvPr>
          <p:cNvCxnSpPr>
            <a:cxnSpLocks/>
          </p:cNvCxnSpPr>
          <p:nvPr/>
        </p:nvCxnSpPr>
        <p:spPr>
          <a:xfrm>
            <a:off x="5595634" y="3567740"/>
            <a:ext cx="1041828" cy="467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0E1E83-1F7D-48F4-9712-58D9F6DEBE3D}"/>
              </a:ext>
            </a:extLst>
          </p:cNvPr>
          <p:cNvSpPr txBox="1"/>
          <p:nvPr/>
        </p:nvSpPr>
        <p:spPr>
          <a:xfrm>
            <a:off x="6934930" y="2194697"/>
            <a:ext cx="1082180" cy="369332"/>
          </a:xfrm>
          <a:prstGeom prst="rect">
            <a:avLst/>
          </a:prstGeom>
          <a:noFill/>
        </p:spPr>
        <p:txBody>
          <a:bodyPr wrap="square" rtlCol="0">
            <a:spAutoFit/>
          </a:bodyPr>
          <a:lstStyle/>
          <a:p>
            <a:r>
              <a:rPr lang="en-029" dirty="0"/>
              <a:t>250 kW</a:t>
            </a:r>
          </a:p>
        </p:txBody>
      </p:sp>
      <p:sp>
        <p:nvSpPr>
          <p:cNvPr id="35" name="TextBox 34">
            <a:extLst>
              <a:ext uri="{FF2B5EF4-FFF2-40B4-BE49-F238E27FC236}">
                <a16:creationId xmlns:a16="http://schemas.microsoft.com/office/drawing/2014/main" id="{64FB5EBF-4E3E-41F3-8B6B-5007BF9BB5ED}"/>
              </a:ext>
            </a:extLst>
          </p:cNvPr>
          <p:cNvSpPr txBox="1"/>
          <p:nvPr/>
        </p:nvSpPr>
        <p:spPr>
          <a:xfrm>
            <a:off x="6934930" y="3952254"/>
            <a:ext cx="1082180" cy="369332"/>
          </a:xfrm>
          <a:prstGeom prst="rect">
            <a:avLst/>
          </a:prstGeom>
          <a:noFill/>
        </p:spPr>
        <p:txBody>
          <a:bodyPr wrap="square" rtlCol="0">
            <a:spAutoFit/>
          </a:bodyPr>
          <a:lstStyle/>
          <a:p>
            <a:r>
              <a:rPr lang="en-029" dirty="0"/>
              <a:t>250 kW</a:t>
            </a:r>
          </a:p>
        </p:txBody>
      </p:sp>
    </p:spTree>
    <p:extLst>
      <p:ext uri="{BB962C8B-B14F-4D97-AF65-F5344CB8AC3E}">
        <p14:creationId xmlns:p14="http://schemas.microsoft.com/office/powerpoint/2010/main" val="11153631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5C303-B3E2-43E9-9163-D5DD50982633}"/>
              </a:ext>
            </a:extLst>
          </p:cNvPr>
          <p:cNvSpPr>
            <a:spLocks noGrp="1"/>
          </p:cNvSpPr>
          <p:nvPr>
            <p:ph idx="1"/>
          </p:nvPr>
        </p:nvSpPr>
        <p:spPr/>
        <p:txBody>
          <a:bodyPr/>
          <a:lstStyle/>
          <a:p>
            <a:r>
              <a:rPr lang="en-029" dirty="0"/>
              <a:t>Start with the amount of discharge per hour.</a:t>
            </a:r>
          </a:p>
          <a:p>
            <a:r>
              <a:rPr lang="en-029" dirty="0"/>
              <a:t>Make sure the capacity is high enough to meet the load required.</a:t>
            </a:r>
          </a:p>
          <a:p>
            <a:r>
              <a:rPr lang="en-029" dirty="0"/>
              <a:t>Make sure you have enough added solar capacity to meet the capacity requirement of the battery (including losses as explained below).</a:t>
            </a:r>
          </a:p>
        </p:txBody>
      </p:sp>
      <p:sp>
        <p:nvSpPr>
          <p:cNvPr id="3" name="Title 2">
            <a:extLst>
              <a:ext uri="{FF2B5EF4-FFF2-40B4-BE49-F238E27FC236}">
                <a16:creationId xmlns:a16="http://schemas.microsoft.com/office/drawing/2014/main" id="{52FF5467-46E6-48EC-9F4C-5BE3F5C374E8}"/>
              </a:ext>
            </a:extLst>
          </p:cNvPr>
          <p:cNvSpPr>
            <a:spLocks noGrp="1"/>
          </p:cNvSpPr>
          <p:nvPr>
            <p:ph type="title"/>
          </p:nvPr>
        </p:nvSpPr>
        <p:spPr/>
        <p:txBody>
          <a:bodyPr/>
          <a:lstStyle/>
          <a:p>
            <a:r>
              <a:rPr lang="en-029" dirty="0"/>
              <a:t>Conclusion</a:t>
            </a:r>
          </a:p>
        </p:txBody>
      </p:sp>
      <p:sp>
        <p:nvSpPr>
          <p:cNvPr id="4" name="Slide Number Placeholder 3">
            <a:extLst>
              <a:ext uri="{FF2B5EF4-FFF2-40B4-BE49-F238E27FC236}">
                <a16:creationId xmlns:a16="http://schemas.microsoft.com/office/drawing/2014/main" id="{27974459-CC1C-41CE-84F0-74888DDB3E21}"/>
              </a:ext>
            </a:extLst>
          </p:cNvPr>
          <p:cNvSpPr>
            <a:spLocks noGrp="1"/>
          </p:cNvSpPr>
          <p:nvPr>
            <p:ph type="sldNum" sz="quarter" idx="12"/>
          </p:nvPr>
        </p:nvSpPr>
        <p:spPr/>
        <p:txBody>
          <a:bodyPr/>
          <a:lstStyle/>
          <a:p>
            <a:pPr algn="ctr"/>
            <a:fld id="{0C3A1854-6B63-4059-B360-A3C4972BF0FC}" type="slidenum">
              <a:rPr lang="ko-KR" altLang="en-US" smtClean="0"/>
              <a:pPr algn="ctr"/>
              <a:t>116</a:t>
            </a:fld>
            <a:endParaRPr lang="ko-KR" altLang="en-US" dirty="0"/>
          </a:p>
        </p:txBody>
      </p:sp>
    </p:spTree>
    <p:extLst>
      <p:ext uri="{BB962C8B-B14F-4D97-AF65-F5344CB8AC3E}">
        <p14:creationId xmlns:p14="http://schemas.microsoft.com/office/powerpoint/2010/main" val="34620468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D6F6DA-2E03-4F30-9572-84F8534CB47C}"/>
              </a:ext>
            </a:extLst>
          </p:cNvPr>
          <p:cNvSpPr>
            <a:spLocks noGrp="1"/>
          </p:cNvSpPr>
          <p:nvPr>
            <p:ph idx="1"/>
          </p:nvPr>
        </p:nvSpPr>
        <p:spPr/>
        <p:txBody>
          <a:bodyPr/>
          <a:lstStyle/>
          <a:p>
            <a:r>
              <a:rPr lang="en-029" dirty="0"/>
              <a:t>Solar Variation in Different Hours</a:t>
            </a:r>
          </a:p>
          <a:p>
            <a:endParaRPr lang="en-029" dirty="0"/>
          </a:p>
        </p:txBody>
      </p:sp>
      <p:sp>
        <p:nvSpPr>
          <p:cNvPr id="3" name="Title 2">
            <a:extLst>
              <a:ext uri="{FF2B5EF4-FFF2-40B4-BE49-F238E27FC236}">
                <a16:creationId xmlns:a16="http://schemas.microsoft.com/office/drawing/2014/main" id="{B9B04993-0E12-4E1F-B827-64272E633050}"/>
              </a:ext>
            </a:extLst>
          </p:cNvPr>
          <p:cNvSpPr>
            <a:spLocks noGrp="1"/>
          </p:cNvSpPr>
          <p:nvPr>
            <p:ph type="title"/>
          </p:nvPr>
        </p:nvSpPr>
        <p:spPr/>
        <p:txBody>
          <a:bodyPr/>
          <a:lstStyle/>
          <a:p>
            <a:r>
              <a:rPr lang="en-029" dirty="0"/>
              <a:t>Spinning Reserve and Batteries</a:t>
            </a:r>
          </a:p>
        </p:txBody>
      </p:sp>
      <p:pic>
        <p:nvPicPr>
          <p:cNvPr id="5" name="Picture 4">
            <a:extLst>
              <a:ext uri="{FF2B5EF4-FFF2-40B4-BE49-F238E27FC236}">
                <a16:creationId xmlns:a16="http://schemas.microsoft.com/office/drawing/2014/main" id="{E23ECB1A-1D50-422E-9184-87F81BB70952}"/>
              </a:ext>
            </a:extLst>
          </p:cNvPr>
          <p:cNvPicPr>
            <a:picLocks noChangeAspect="1"/>
          </p:cNvPicPr>
          <p:nvPr/>
        </p:nvPicPr>
        <p:blipFill>
          <a:blip r:embed="rId2"/>
          <a:stretch>
            <a:fillRect/>
          </a:stretch>
        </p:blipFill>
        <p:spPr>
          <a:xfrm>
            <a:off x="1409744" y="1911106"/>
            <a:ext cx="5813177" cy="4225210"/>
          </a:xfrm>
          <a:prstGeom prst="rect">
            <a:avLst/>
          </a:prstGeom>
        </p:spPr>
      </p:pic>
      <p:sp>
        <p:nvSpPr>
          <p:cNvPr id="6" name="TextBox 5">
            <a:extLst>
              <a:ext uri="{FF2B5EF4-FFF2-40B4-BE49-F238E27FC236}">
                <a16:creationId xmlns:a16="http://schemas.microsoft.com/office/drawing/2014/main" id="{113DE172-E141-4198-A0F0-6A9B554E5591}"/>
              </a:ext>
            </a:extLst>
          </p:cNvPr>
          <p:cNvSpPr txBox="1"/>
          <p:nvPr/>
        </p:nvSpPr>
        <p:spPr>
          <a:xfrm>
            <a:off x="5687736" y="2592198"/>
            <a:ext cx="2642532" cy="923330"/>
          </a:xfrm>
          <a:prstGeom prst="rect">
            <a:avLst/>
          </a:prstGeom>
          <a:noFill/>
        </p:spPr>
        <p:txBody>
          <a:bodyPr wrap="square" rtlCol="0">
            <a:spAutoFit/>
          </a:bodyPr>
          <a:lstStyle/>
          <a:p>
            <a:r>
              <a:rPr lang="en-029" dirty="0"/>
              <a:t>Need to Ramp up the Diesel Plant when the clouds come</a:t>
            </a:r>
          </a:p>
        </p:txBody>
      </p:sp>
      <p:cxnSp>
        <p:nvCxnSpPr>
          <p:cNvPr id="8" name="Straight Arrow Connector 7">
            <a:extLst>
              <a:ext uri="{FF2B5EF4-FFF2-40B4-BE49-F238E27FC236}">
                <a16:creationId xmlns:a16="http://schemas.microsoft.com/office/drawing/2014/main" id="{F730F378-93C1-438E-B78C-ACD61CC27833}"/>
              </a:ext>
            </a:extLst>
          </p:cNvPr>
          <p:cNvCxnSpPr/>
          <p:nvPr/>
        </p:nvCxnSpPr>
        <p:spPr>
          <a:xfrm flipH="1">
            <a:off x="3707934" y="3515528"/>
            <a:ext cx="2374084" cy="1299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5670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763212-976B-4E7F-A4F3-070109A3F511}"/>
              </a:ext>
            </a:extLst>
          </p:cNvPr>
          <p:cNvPicPr>
            <a:picLocks noGrp="1" noChangeAspect="1"/>
          </p:cNvPicPr>
          <p:nvPr>
            <p:ph idx="1"/>
          </p:nvPr>
        </p:nvPicPr>
        <p:blipFill>
          <a:blip r:embed="rId2"/>
          <a:stretch>
            <a:fillRect/>
          </a:stretch>
        </p:blipFill>
        <p:spPr>
          <a:xfrm>
            <a:off x="1303181" y="1055688"/>
            <a:ext cx="6759889" cy="4913312"/>
          </a:xfrm>
          <a:prstGeom prst="rect">
            <a:avLst/>
          </a:prstGeom>
        </p:spPr>
      </p:pic>
      <p:sp>
        <p:nvSpPr>
          <p:cNvPr id="3" name="Title 2">
            <a:extLst>
              <a:ext uri="{FF2B5EF4-FFF2-40B4-BE49-F238E27FC236}">
                <a16:creationId xmlns:a16="http://schemas.microsoft.com/office/drawing/2014/main" id="{62099B39-0DD9-4550-B313-02D1BA64D8BA}"/>
              </a:ext>
            </a:extLst>
          </p:cNvPr>
          <p:cNvSpPr>
            <a:spLocks noGrp="1"/>
          </p:cNvSpPr>
          <p:nvPr>
            <p:ph type="title"/>
          </p:nvPr>
        </p:nvSpPr>
        <p:spPr/>
        <p:txBody>
          <a:bodyPr/>
          <a:lstStyle/>
          <a:p>
            <a:r>
              <a:rPr lang="en-029" dirty="0"/>
              <a:t>Weekly Solar Irradiation</a:t>
            </a:r>
          </a:p>
        </p:txBody>
      </p:sp>
      <p:sp>
        <p:nvSpPr>
          <p:cNvPr id="4" name="Slide Number Placeholder 3">
            <a:extLst>
              <a:ext uri="{FF2B5EF4-FFF2-40B4-BE49-F238E27FC236}">
                <a16:creationId xmlns:a16="http://schemas.microsoft.com/office/drawing/2014/main" id="{61E1DA0F-D540-4EA2-B57A-976689277BB9}"/>
              </a:ext>
            </a:extLst>
          </p:cNvPr>
          <p:cNvSpPr>
            <a:spLocks noGrp="1"/>
          </p:cNvSpPr>
          <p:nvPr>
            <p:ph type="sldNum" sz="quarter" idx="12"/>
          </p:nvPr>
        </p:nvSpPr>
        <p:spPr/>
        <p:txBody>
          <a:bodyPr/>
          <a:lstStyle/>
          <a:p>
            <a:pPr algn="ctr"/>
            <a:fld id="{0C3A1854-6B63-4059-B360-A3C4972BF0FC}" type="slidenum">
              <a:rPr lang="ko-KR" altLang="en-US" smtClean="0"/>
              <a:pPr algn="ctr"/>
              <a:t>118</a:t>
            </a:fld>
            <a:endParaRPr lang="ko-KR" altLang="en-US" dirty="0"/>
          </a:p>
        </p:txBody>
      </p:sp>
    </p:spTree>
    <p:extLst>
      <p:ext uri="{BB962C8B-B14F-4D97-AF65-F5344CB8AC3E}">
        <p14:creationId xmlns:p14="http://schemas.microsoft.com/office/powerpoint/2010/main" val="18133381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ACFB7-6FB3-4099-8329-25AA1E4D0729}"/>
              </a:ext>
            </a:extLst>
          </p:cNvPr>
          <p:cNvSpPr>
            <a:spLocks noGrp="1"/>
          </p:cNvSpPr>
          <p:nvPr>
            <p:ph idx="1"/>
          </p:nvPr>
        </p:nvSpPr>
        <p:spPr/>
        <p:txBody>
          <a:bodyPr/>
          <a:lstStyle/>
          <a:p>
            <a:r>
              <a:rPr lang="en-029" dirty="0"/>
              <a:t>Assume load of 100 MW during the sunlight hours.</a:t>
            </a:r>
          </a:p>
          <a:p>
            <a:r>
              <a:rPr lang="en-029" dirty="0"/>
              <a:t>If require the diesel for spinning reserve, must run the plant at minimum level (e.g. 25%)</a:t>
            </a:r>
          </a:p>
          <a:p>
            <a:r>
              <a:rPr lang="en-029" dirty="0"/>
              <a:t>In this case, should only install 75 MW instead of 100 MW</a:t>
            </a:r>
          </a:p>
          <a:p>
            <a:r>
              <a:rPr lang="en-029" dirty="0"/>
              <a:t>If you have a battery that can deliver 100MW and is charged, this could replace the minimum usage of the diesel plant</a:t>
            </a:r>
          </a:p>
        </p:txBody>
      </p:sp>
      <p:sp>
        <p:nvSpPr>
          <p:cNvPr id="3" name="Title 2">
            <a:extLst>
              <a:ext uri="{FF2B5EF4-FFF2-40B4-BE49-F238E27FC236}">
                <a16:creationId xmlns:a16="http://schemas.microsoft.com/office/drawing/2014/main" id="{230C0D8D-F766-4FF8-9ADA-0A4B90E8DC7F}"/>
              </a:ext>
            </a:extLst>
          </p:cNvPr>
          <p:cNvSpPr>
            <a:spLocks noGrp="1"/>
          </p:cNvSpPr>
          <p:nvPr>
            <p:ph type="title"/>
          </p:nvPr>
        </p:nvSpPr>
        <p:spPr/>
        <p:txBody>
          <a:bodyPr/>
          <a:lstStyle/>
          <a:p>
            <a:r>
              <a:rPr lang="en-029" dirty="0"/>
              <a:t>Reduction in Solar with Spinning Reserve</a:t>
            </a:r>
          </a:p>
        </p:txBody>
      </p:sp>
      <p:sp>
        <p:nvSpPr>
          <p:cNvPr id="4" name="Slide Number Placeholder 3">
            <a:extLst>
              <a:ext uri="{FF2B5EF4-FFF2-40B4-BE49-F238E27FC236}">
                <a16:creationId xmlns:a16="http://schemas.microsoft.com/office/drawing/2014/main" id="{F8AFB75C-38A9-44FF-8311-6FEC4B38061D}"/>
              </a:ext>
            </a:extLst>
          </p:cNvPr>
          <p:cNvSpPr>
            <a:spLocks noGrp="1"/>
          </p:cNvSpPr>
          <p:nvPr>
            <p:ph type="sldNum" sz="quarter" idx="12"/>
          </p:nvPr>
        </p:nvSpPr>
        <p:spPr/>
        <p:txBody>
          <a:bodyPr/>
          <a:lstStyle/>
          <a:p>
            <a:pPr algn="ctr"/>
            <a:fld id="{0C3A1854-6B63-4059-B360-A3C4972BF0FC}" type="slidenum">
              <a:rPr lang="ko-KR" altLang="en-US" smtClean="0"/>
              <a:pPr algn="ctr"/>
              <a:t>119</a:t>
            </a:fld>
            <a:endParaRPr lang="ko-KR" altLang="en-US" dirty="0"/>
          </a:p>
        </p:txBody>
      </p:sp>
    </p:spTree>
    <p:extLst>
      <p:ext uri="{BB962C8B-B14F-4D97-AF65-F5344CB8AC3E}">
        <p14:creationId xmlns:p14="http://schemas.microsoft.com/office/powerpoint/2010/main" val="336412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74D7237-020A-46CB-8FD6-2BF23883E08F}"/>
              </a:ext>
            </a:extLst>
          </p:cNvPr>
          <p:cNvSpPr>
            <a:spLocks noGrp="1"/>
          </p:cNvSpPr>
          <p:nvPr>
            <p:ph idx="1"/>
          </p:nvPr>
        </p:nvSpPr>
        <p:spPr>
          <a:xfrm>
            <a:off x="4072379" y="119375"/>
            <a:ext cx="4521029" cy="4905112"/>
          </a:xfrm>
        </p:spPr>
        <p:txBody>
          <a:bodyPr vert="horz" lIns="91440" tIns="45720" rIns="91440" bIns="45720" rtlCol="0" anchor="ctr">
            <a:normAutofit/>
          </a:bodyPr>
          <a:lstStyle/>
          <a:p>
            <a:r>
              <a:rPr lang="en-US" sz="2100" dirty="0">
                <a:solidFill>
                  <a:schemeClr val="bg1"/>
                </a:solidFill>
                <a:latin typeface="+mn-lt"/>
                <a:cs typeface="+mn-cs"/>
              </a:rPr>
              <a:t>Given that the STC at 1000 w/m2 defines the capacity, if you can find the average w/m2 for a year you can compute the capacity factor before the performance ratio:</a:t>
            </a:r>
          </a:p>
          <a:p>
            <a:pPr lvl="1"/>
            <a:r>
              <a:rPr lang="en-US" sz="2100" dirty="0">
                <a:solidFill>
                  <a:schemeClr val="bg1"/>
                </a:solidFill>
                <a:latin typeface="+mn-lt"/>
                <a:cs typeface="+mn-cs"/>
              </a:rPr>
              <a:t>If you have annual data on the kWh that hits a plane (a horizontal plane or an inclined plane), then the average per hour is the total divided by 8760.</a:t>
            </a:r>
          </a:p>
          <a:p>
            <a:pPr lvl="1"/>
            <a:r>
              <a:rPr lang="en-US" sz="2100" dirty="0">
                <a:solidFill>
                  <a:schemeClr val="bg1"/>
                </a:solidFill>
                <a:latin typeface="+mn-lt"/>
                <a:cs typeface="+mn-cs"/>
              </a:rPr>
              <a:t>If you have average daily data you can divide the number by 24</a:t>
            </a:r>
          </a:p>
        </p:txBody>
      </p:sp>
      <p:sp>
        <p:nvSpPr>
          <p:cNvPr id="3" name="Title 2">
            <a:extLst>
              <a:ext uri="{FF2B5EF4-FFF2-40B4-BE49-F238E27FC236}">
                <a16:creationId xmlns:a16="http://schemas.microsoft.com/office/drawing/2014/main" id="{D2A79F63-FEDE-4D56-8718-6FF3C7C961F9}"/>
              </a:ext>
            </a:extLst>
          </p:cNvPr>
          <p:cNvSpPr>
            <a:spLocks noGrp="1"/>
          </p:cNvSpPr>
          <p:nvPr>
            <p:ph type="title"/>
          </p:nvPr>
        </p:nvSpPr>
        <p:spPr>
          <a:xfrm>
            <a:off x="622335" y="2745736"/>
            <a:ext cx="27741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r>
              <a:rPr lang="en-US" sz="2800" kern="1200" dirty="0">
                <a:latin typeface="+mj-lt"/>
                <a:ea typeface="+mj-ea"/>
                <a:cs typeface="+mj-cs"/>
              </a:rPr>
              <a:t>STC and Capacity Factor</a:t>
            </a:r>
          </a:p>
        </p:txBody>
      </p:sp>
      <p:pic>
        <p:nvPicPr>
          <p:cNvPr id="5" name="Picture 4">
            <a:extLst>
              <a:ext uri="{FF2B5EF4-FFF2-40B4-BE49-F238E27FC236}">
                <a16:creationId xmlns:a16="http://schemas.microsoft.com/office/drawing/2014/main" id="{C8CEA4A4-E593-40EB-A96C-1654D2420B6E}"/>
              </a:ext>
            </a:extLst>
          </p:cNvPr>
          <p:cNvPicPr>
            <a:picLocks noChangeAspect="1"/>
          </p:cNvPicPr>
          <p:nvPr/>
        </p:nvPicPr>
        <p:blipFill>
          <a:blip r:embed="rId2"/>
          <a:stretch>
            <a:fillRect/>
          </a:stretch>
        </p:blipFill>
        <p:spPr>
          <a:xfrm>
            <a:off x="224168" y="5024487"/>
            <a:ext cx="8693589" cy="833632"/>
          </a:xfrm>
          <a:prstGeom prst="rect">
            <a:avLst/>
          </a:prstGeom>
        </p:spPr>
      </p:pic>
    </p:spTree>
    <p:extLst>
      <p:ext uri="{BB962C8B-B14F-4D97-AF65-F5344CB8AC3E}">
        <p14:creationId xmlns:p14="http://schemas.microsoft.com/office/powerpoint/2010/main" val="39369918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D3DB-6417-4C3C-B448-EA57EB07B7A6}"/>
              </a:ext>
            </a:extLst>
          </p:cNvPr>
          <p:cNvSpPr>
            <a:spLocks noGrp="1"/>
          </p:cNvSpPr>
          <p:nvPr>
            <p:ph type="title"/>
          </p:nvPr>
        </p:nvSpPr>
        <p:spPr/>
        <p:txBody>
          <a:bodyPr/>
          <a:lstStyle/>
          <a:p>
            <a:r>
              <a:rPr lang="en-029" dirty="0"/>
              <a:t>Battery Balance Calculation</a:t>
            </a:r>
          </a:p>
        </p:txBody>
      </p:sp>
    </p:spTree>
    <p:extLst>
      <p:ext uri="{BB962C8B-B14F-4D97-AF65-F5344CB8AC3E}">
        <p14:creationId xmlns:p14="http://schemas.microsoft.com/office/powerpoint/2010/main" val="5978957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78348-83AB-4D65-BAA4-56F71A056217}"/>
              </a:ext>
            </a:extLst>
          </p:cNvPr>
          <p:cNvSpPr>
            <a:spLocks noGrp="1"/>
          </p:cNvSpPr>
          <p:nvPr>
            <p:ph idx="1"/>
          </p:nvPr>
        </p:nvSpPr>
        <p:spPr/>
        <p:txBody>
          <a:bodyPr/>
          <a:lstStyle/>
          <a:p>
            <a:r>
              <a:rPr lang="en-029" dirty="0"/>
              <a:t>Set up account to track storage and make sure that you cannot store added amounts when the storage capacity is exceeded.</a:t>
            </a:r>
          </a:p>
          <a:p>
            <a:r>
              <a:rPr lang="en-029" dirty="0"/>
              <a:t>Include losses for efficiency.</a:t>
            </a:r>
          </a:p>
          <a:p>
            <a:r>
              <a:rPr lang="en-029" dirty="0"/>
              <a:t>Cannot store more than battery capacity or the maximum amount of storage</a:t>
            </a:r>
          </a:p>
          <a:p>
            <a:r>
              <a:rPr lang="en-029" dirty="0"/>
              <a:t>Cannot discharge more than the amount of the opening balance or the amount of the capacity</a:t>
            </a:r>
          </a:p>
          <a:p>
            <a:endParaRPr lang="en-029" dirty="0"/>
          </a:p>
        </p:txBody>
      </p:sp>
      <p:sp>
        <p:nvSpPr>
          <p:cNvPr id="3" name="Title 2">
            <a:extLst>
              <a:ext uri="{FF2B5EF4-FFF2-40B4-BE49-F238E27FC236}">
                <a16:creationId xmlns:a16="http://schemas.microsoft.com/office/drawing/2014/main" id="{DA4D9139-4655-4990-AB6D-77A16552DAC6}"/>
              </a:ext>
            </a:extLst>
          </p:cNvPr>
          <p:cNvSpPr>
            <a:spLocks noGrp="1"/>
          </p:cNvSpPr>
          <p:nvPr>
            <p:ph type="title"/>
          </p:nvPr>
        </p:nvSpPr>
        <p:spPr/>
        <p:txBody>
          <a:bodyPr/>
          <a:lstStyle/>
          <a:p>
            <a:r>
              <a:rPr lang="en-029" dirty="0"/>
              <a:t>Setting-up Battery Balance</a:t>
            </a:r>
          </a:p>
        </p:txBody>
      </p:sp>
      <p:sp>
        <p:nvSpPr>
          <p:cNvPr id="4" name="Slide Number Placeholder 3">
            <a:extLst>
              <a:ext uri="{FF2B5EF4-FFF2-40B4-BE49-F238E27FC236}">
                <a16:creationId xmlns:a16="http://schemas.microsoft.com/office/drawing/2014/main" id="{223C1446-BD77-473A-912A-7989523BD526}"/>
              </a:ext>
            </a:extLst>
          </p:cNvPr>
          <p:cNvSpPr>
            <a:spLocks noGrp="1"/>
          </p:cNvSpPr>
          <p:nvPr>
            <p:ph type="sldNum" sz="quarter" idx="12"/>
          </p:nvPr>
        </p:nvSpPr>
        <p:spPr/>
        <p:txBody>
          <a:bodyPr/>
          <a:lstStyle/>
          <a:p>
            <a:pPr algn="ctr"/>
            <a:fld id="{0C3A1854-6B63-4059-B360-A3C4972BF0FC}" type="slidenum">
              <a:rPr lang="ko-KR" altLang="en-US" smtClean="0"/>
              <a:pPr algn="ctr"/>
              <a:t>121</a:t>
            </a:fld>
            <a:endParaRPr lang="ko-KR" altLang="en-US" dirty="0"/>
          </a:p>
        </p:txBody>
      </p:sp>
    </p:spTree>
    <p:extLst>
      <p:ext uri="{BB962C8B-B14F-4D97-AF65-F5344CB8AC3E}">
        <p14:creationId xmlns:p14="http://schemas.microsoft.com/office/powerpoint/2010/main" val="3195464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54674B-E7BC-48C0-B426-DB2860D51E37}"/>
              </a:ext>
            </a:extLst>
          </p:cNvPr>
          <p:cNvSpPr>
            <a:spLocks noGrp="1"/>
          </p:cNvSpPr>
          <p:nvPr>
            <p:ph idx="1"/>
          </p:nvPr>
        </p:nvSpPr>
        <p:spPr/>
        <p:txBody>
          <a:bodyPr/>
          <a:lstStyle/>
          <a:p>
            <a:r>
              <a:rPr lang="en-029" dirty="0"/>
              <a:t>To understand how batteries work you can set a balance of the amount stored in batteries.</a:t>
            </a:r>
          </a:p>
          <a:p>
            <a:endParaRPr lang="en-029" dirty="0"/>
          </a:p>
        </p:txBody>
      </p:sp>
      <p:sp>
        <p:nvSpPr>
          <p:cNvPr id="3" name="Title 2">
            <a:extLst>
              <a:ext uri="{FF2B5EF4-FFF2-40B4-BE49-F238E27FC236}">
                <a16:creationId xmlns:a16="http://schemas.microsoft.com/office/drawing/2014/main" id="{50032FB1-FE63-4E78-B9C9-B5ED238A8DD0}"/>
              </a:ext>
            </a:extLst>
          </p:cNvPr>
          <p:cNvSpPr>
            <a:spLocks noGrp="1"/>
          </p:cNvSpPr>
          <p:nvPr>
            <p:ph type="title"/>
          </p:nvPr>
        </p:nvSpPr>
        <p:spPr/>
        <p:txBody>
          <a:bodyPr/>
          <a:lstStyle/>
          <a:p>
            <a:r>
              <a:rPr lang="en-029" dirty="0"/>
              <a:t>Set-up of Battery Balance</a:t>
            </a:r>
          </a:p>
        </p:txBody>
      </p:sp>
      <p:sp>
        <p:nvSpPr>
          <p:cNvPr id="4" name="Slide Number Placeholder 3">
            <a:extLst>
              <a:ext uri="{FF2B5EF4-FFF2-40B4-BE49-F238E27FC236}">
                <a16:creationId xmlns:a16="http://schemas.microsoft.com/office/drawing/2014/main" id="{616237B8-9242-4A95-A301-9BC51EC945A6}"/>
              </a:ext>
            </a:extLst>
          </p:cNvPr>
          <p:cNvSpPr>
            <a:spLocks noGrp="1"/>
          </p:cNvSpPr>
          <p:nvPr>
            <p:ph type="sldNum" sz="quarter" idx="12"/>
          </p:nvPr>
        </p:nvSpPr>
        <p:spPr/>
        <p:txBody>
          <a:bodyPr/>
          <a:lstStyle/>
          <a:p>
            <a:pPr algn="ctr"/>
            <a:fld id="{0C3A1854-6B63-4059-B360-A3C4972BF0FC}" type="slidenum">
              <a:rPr lang="ko-KR" altLang="en-US" smtClean="0"/>
              <a:pPr algn="ctr"/>
              <a:t>122</a:t>
            </a:fld>
            <a:endParaRPr lang="ko-KR" altLang="en-US" dirty="0"/>
          </a:p>
        </p:txBody>
      </p:sp>
      <p:pic>
        <p:nvPicPr>
          <p:cNvPr id="5" name="Picture 4">
            <a:extLst>
              <a:ext uri="{FF2B5EF4-FFF2-40B4-BE49-F238E27FC236}">
                <a16:creationId xmlns:a16="http://schemas.microsoft.com/office/drawing/2014/main" id="{3E23D3E8-2840-49B9-BC9F-A07BC99BE610}"/>
              </a:ext>
            </a:extLst>
          </p:cNvPr>
          <p:cNvPicPr>
            <a:picLocks noChangeAspect="1"/>
          </p:cNvPicPr>
          <p:nvPr/>
        </p:nvPicPr>
        <p:blipFill>
          <a:blip r:embed="rId2"/>
          <a:stretch>
            <a:fillRect/>
          </a:stretch>
        </p:blipFill>
        <p:spPr>
          <a:xfrm>
            <a:off x="366172" y="2950760"/>
            <a:ext cx="8634952" cy="3275327"/>
          </a:xfrm>
          <a:prstGeom prst="rect">
            <a:avLst/>
          </a:prstGeom>
        </p:spPr>
      </p:pic>
    </p:spTree>
    <p:extLst>
      <p:ext uri="{BB962C8B-B14F-4D97-AF65-F5344CB8AC3E}">
        <p14:creationId xmlns:p14="http://schemas.microsoft.com/office/powerpoint/2010/main" val="32760898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F358-D476-4983-B34D-C81D90E0A8A5}"/>
              </a:ext>
            </a:extLst>
          </p:cNvPr>
          <p:cNvSpPr>
            <a:spLocks noGrp="1"/>
          </p:cNvSpPr>
          <p:nvPr>
            <p:ph type="title"/>
          </p:nvPr>
        </p:nvSpPr>
        <p:spPr/>
        <p:txBody>
          <a:bodyPr>
            <a:normAutofit fontScale="90000"/>
          </a:bodyPr>
          <a:lstStyle/>
          <a:p>
            <a:r>
              <a:rPr lang="en-029" dirty="0"/>
              <a:t>Simple Battery Analysis with Merchant and without Ancillary Services</a:t>
            </a:r>
          </a:p>
        </p:txBody>
      </p:sp>
    </p:spTree>
    <p:extLst>
      <p:ext uri="{BB962C8B-B14F-4D97-AF65-F5344CB8AC3E}">
        <p14:creationId xmlns:p14="http://schemas.microsoft.com/office/powerpoint/2010/main" val="25083916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CFD067-AE0A-465A-B70D-8D078438F237}"/>
              </a:ext>
            </a:extLst>
          </p:cNvPr>
          <p:cNvSpPr>
            <a:spLocks noGrp="1"/>
          </p:cNvSpPr>
          <p:nvPr>
            <p:ph idx="1"/>
          </p:nvPr>
        </p:nvSpPr>
        <p:spPr/>
        <p:txBody>
          <a:bodyPr/>
          <a:lstStyle/>
          <a:p>
            <a:r>
              <a:rPr lang="en-029" dirty="0"/>
              <a:t>Begin with capital and operating costs. You need the carrying charge for the analysis.</a:t>
            </a:r>
          </a:p>
          <a:p>
            <a:endParaRPr lang="en-029" dirty="0"/>
          </a:p>
        </p:txBody>
      </p:sp>
      <p:sp>
        <p:nvSpPr>
          <p:cNvPr id="3" name="Title 2">
            <a:extLst>
              <a:ext uri="{FF2B5EF4-FFF2-40B4-BE49-F238E27FC236}">
                <a16:creationId xmlns:a16="http://schemas.microsoft.com/office/drawing/2014/main" id="{A80DED61-264B-445C-982C-6EC464C516E6}"/>
              </a:ext>
            </a:extLst>
          </p:cNvPr>
          <p:cNvSpPr>
            <a:spLocks noGrp="1"/>
          </p:cNvSpPr>
          <p:nvPr>
            <p:ph type="title"/>
          </p:nvPr>
        </p:nvSpPr>
        <p:spPr/>
        <p:txBody>
          <a:bodyPr>
            <a:normAutofit fontScale="90000"/>
          </a:bodyPr>
          <a:lstStyle/>
          <a:p>
            <a:r>
              <a:rPr lang="en-029" dirty="0"/>
              <a:t>First, Compute the Total Battery Cost per Day</a:t>
            </a:r>
          </a:p>
        </p:txBody>
      </p:sp>
      <p:sp>
        <p:nvSpPr>
          <p:cNvPr id="4" name="Slide Number Placeholder 3">
            <a:extLst>
              <a:ext uri="{FF2B5EF4-FFF2-40B4-BE49-F238E27FC236}">
                <a16:creationId xmlns:a16="http://schemas.microsoft.com/office/drawing/2014/main" id="{7B082414-B687-4690-8EAF-B447BFFBD307}"/>
              </a:ext>
            </a:extLst>
          </p:cNvPr>
          <p:cNvSpPr>
            <a:spLocks noGrp="1"/>
          </p:cNvSpPr>
          <p:nvPr>
            <p:ph type="sldNum" sz="quarter" idx="12"/>
          </p:nvPr>
        </p:nvSpPr>
        <p:spPr/>
        <p:txBody>
          <a:bodyPr/>
          <a:lstStyle/>
          <a:p>
            <a:pPr algn="ctr"/>
            <a:fld id="{0C3A1854-6B63-4059-B360-A3C4972BF0FC}" type="slidenum">
              <a:rPr lang="ko-KR" altLang="en-US" smtClean="0"/>
              <a:pPr algn="ctr"/>
              <a:t>124</a:t>
            </a:fld>
            <a:endParaRPr lang="ko-KR" altLang="en-US" dirty="0"/>
          </a:p>
        </p:txBody>
      </p:sp>
      <p:pic>
        <p:nvPicPr>
          <p:cNvPr id="5" name="Picture 4">
            <a:extLst>
              <a:ext uri="{FF2B5EF4-FFF2-40B4-BE49-F238E27FC236}">
                <a16:creationId xmlns:a16="http://schemas.microsoft.com/office/drawing/2014/main" id="{C82E5840-8B29-4FFA-B828-A9D9139F0946}"/>
              </a:ext>
            </a:extLst>
          </p:cNvPr>
          <p:cNvPicPr>
            <a:picLocks noChangeAspect="1"/>
          </p:cNvPicPr>
          <p:nvPr/>
        </p:nvPicPr>
        <p:blipFill>
          <a:blip r:embed="rId2"/>
          <a:stretch>
            <a:fillRect/>
          </a:stretch>
        </p:blipFill>
        <p:spPr>
          <a:xfrm>
            <a:off x="2585883" y="2254145"/>
            <a:ext cx="3778045" cy="4405470"/>
          </a:xfrm>
          <a:prstGeom prst="rect">
            <a:avLst/>
          </a:prstGeom>
        </p:spPr>
      </p:pic>
    </p:spTree>
    <p:extLst>
      <p:ext uri="{BB962C8B-B14F-4D97-AF65-F5344CB8AC3E}">
        <p14:creationId xmlns:p14="http://schemas.microsoft.com/office/powerpoint/2010/main" val="12643901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D74A7-3D91-4090-9139-A612E54F5F22}"/>
              </a:ext>
            </a:extLst>
          </p:cNvPr>
          <p:cNvSpPr>
            <a:spLocks noGrp="1"/>
          </p:cNvSpPr>
          <p:nvPr>
            <p:ph idx="1"/>
          </p:nvPr>
        </p:nvSpPr>
        <p:spPr/>
        <p:txBody>
          <a:bodyPr/>
          <a:lstStyle/>
          <a:p>
            <a:r>
              <a:rPr lang="en-029" dirty="0"/>
              <a:t>You can use the merchant price database to find the difference between on-peak and off-peak prices.</a:t>
            </a:r>
          </a:p>
          <a:p>
            <a:endParaRPr lang="en-029" dirty="0"/>
          </a:p>
        </p:txBody>
      </p:sp>
      <p:sp>
        <p:nvSpPr>
          <p:cNvPr id="3" name="Title 2">
            <a:extLst>
              <a:ext uri="{FF2B5EF4-FFF2-40B4-BE49-F238E27FC236}">
                <a16:creationId xmlns:a16="http://schemas.microsoft.com/office/drawing/2014/main" id="{CDE39F11-88B5-4512-A803-DB4F1852F8AE}"/>
              </a:ext>
            </a:extLst>
          </p:cNvPr>
          <p:cNvSpPr>
            <a:spLocks noGrp="1"/>
          </p:cNvSpPr>
          <p:nvPr>
            <p:ph type="title"/>
          </p:nvPr>
        </p:nvSpPr>
        <p:spPr/>
        <p:txBody>
          <a:bodyPr/>
          <a:lstStyle/>
          <a:p>
            <a:r>
              <a:rPr lang="en-029" dirty="0"/>
              <a:t>Compute the Net Revenues per Day</a:t>
            </a:r>
          </a:p>
        </p:txBody>
      </p:sp>
      <p:sp>
        <p:nvSpPr>
          <p:cNvPr id="4" name="Slide Number Placeholder 3">
            <a:extLst>
              <a:ext uri="{FF2B5EF4-FFF2-40B4-BE49-F238E27FC236}">
                <a16:creationId xmlns:a16="http://schemas.microsoft.com/office/drawing/2014/main" id="{BC9B26B4-0B8C-4EC7-BCFD-AD3B9F98F4D0}"/>
              </a:ext>
            </a:extLst>
          </p:cNvPr>
          <p:cNvSpPr>
            <a:spLocks noGrp="1"/>
          </p:cNvSpPr>
          <p:nvPr>
            <p:ph type="sldNum" sz="quarter" idx="12"/>
          </p:nvPr>
        </p:nvSpPr>
        <p:spPr/>
        <p:txBody>
          <a:bodyPr/>
          <a:lstStyle/>
          <a:p>
            <a:pPr algn="ctr"/>
            <a:fld id="{0C3A1854-6B63-4059-B360-A3C4972BF0FC}" type="slidenum">
              <a:rPr lang="ko-KR" altLang="en-US" smtClean="0"/>
              <a:pPr algn="ctr"/>
              <a:t>125</a:t>
            </a:fld>
            <a:endParaRPr lang="ko-KR" altLang="en-US" dirty="0"/>
          </a:p>
        </p:txBody>
      </p:sp>
      <p:pic>
        <p:nvPicPr>
          <p:cNvPr id="5" name="Picture 4">
            <a:extLst>
              <a:ext uri="{FF2B5EF4-FFF2-40B4-BE49-F238E27FC236}">
                <a16:creationId xmlns:a16="http://schemas.microsoft.com/office/drawing/2014/main" id="{25A9566A-C350-4BF4-8826-234B1AB69E3F}"/>
              </a:ext>
            </a:extLst>
          </p:cNvPr>
          <p:cNvPicPr>
            <a:picLocks noChangeAspect="1"/>
          </p:cNvPicPr>
          <p:nvPr/>
        </p:nvPicPr>
        <p:blipFill>
          <a:blip r:embed="rId2"/>
          <a:stretch>
            <a:fillRect/>
          </a:stretch>
        </p:blipFill>
        <p:spPr>
          <a:xfrm>
            <a:off x="3431889" y="2381377"/>
            <a:ext cx="4060292" cy="4368215"/>
          </a:xfrm>
          <a:prstGeom prst="rect">
            <a:avLst/>
          </a:prstGeom>
        </p:spPr>
      </p:pic>
    </p:spTree>
    <p:extLst>
      <p:ext uri="{BB962C8B-B14F-4D97-AF65-F5344CB8AC3E}">
        <p14:creationId xmlns:p14="http://schemas.microsoft.com/office/powerpoint/2010/main" val="9010131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CFECE-FC2F-4601-B3CF-AC88CE84A46D}"/>
              </a:ext>
            </a:extLst>
          </p:cNvPr>
          <p:cNvSpPr>
            <a:spLocks noGrp="1"/>
          </p:cNvSpPr>
          <p:nvPr>
            <p:ph idx="1"/>
          </p:nvPr>
        </p:nvSpPr>
        <p:spPr/>
        <p:txBody>
          <a:bodyPr/>
          <a:lstStyle/>
          <a:p>
            <a:r>
              <a:rPr lang="en-029" dirty="0"/>
              <a:t>The first part of the micro-grid analysis involves defining parameters similar to those used in evaluating the LCOE.</a:t>
            </a:r>
          </a:p>
          <a:p>
            <a:endParaRPr lang="en-029" dirty="0"/>
          </a:p>
        </p:txBody>
      </p:sp>
      <p:sp>
        <p:nvSpPr>
          <p:cNvPr id="3" name="Title 2">
            <a:extLst>
              <a:ext uri="{FF2B5EF4-FFF2-40B4-BE49-F238E27FC236}">
                <a16:creationId xmlns:a16="http://schemas.microsoft.com/office/drawing/2014/main" id="{71A5614F-FD5B-4D4D-A22D-B34B6A4FCF18}"/>
              </a:ext>
            </a:extLst>
          </p:cNvPr>
          <p:cNvSpPr>
            <a:spLocks noGrp="1"/>
          </p:cNvSpPr>
          <p:nvPr>
            <p:ph type="title"/>
          </p:nvPr>
        </p:nvSpPr>
        <p:spPr/>
        <p:txBody>
          <a:bodyPr>
            <a:normAutofit fontScale="90000"/>
          </a:bodyPr>
          <a:lstStyle/>
          <a:p>
            <a:r>
              <a:rPr lang="en-029" dirty="0"/>
              <a:t>Micro-Grid Analysis Part 1: Define Parameters</a:t>
            </a:r>
          </a:p>
        </p:txBody>
      </p:sp>
      <p:sp>
        <p:nvSpPr>
          <p:cNvPr id="4" name="Slide Number Placeholder 3">
            <a:extLst>
              <a:ext uri="{FF2B5EF4-FFF2-40B4-BE49-F238E27FC236}">
                <a16:creationId xmlns:a16="http://schemas.microsoft.com/office/drawing/2014/main" id="{A57D5CA1-3FA2-4D89-BCBA-9DB2ADE80758}"/>
              </a:ext>
            </a:extLst>
          </p:cNvPr>
          <p:cNvSpPr>
            <a:spLocks noGrp="1"/>
          </p:cNvSpPr>
          <p:nvPr>
            <p:ph type="sldNum" sz="quarter" idx="12"/>
          </p:nvPr>
        </p:nvSpPr>
        <p:spPr/>
        <p:txBody>
          <a:bodyPr/>
          <a:lstStyle/>
          <a:p>
            <a:pPr algn="ctr"/>
            <a:fld id="{0C3A1854-6B63-4059-B360-A3C4972BF0FC}" type="slidenum">
              <a:rPr lang="ko-KR" altLang="en-US" smtClean="0"/>
              <a:pPr algn="ctr"/>
              <a:t>126</a:t>
            </a:fld>
            <a:endParaRPr lang="ko-KR" altLang="en-US" dirty="0"/>
          </a:p>
        </p:txBody>
      </p:sp>
      <p:pic>
        <p:nvPicPr>
          <p:cNvPr id="5" name="Picture 4">
            <a:extLst>
              <a:ext uri="{FF2B5EF4-FFF2-40B4-BE49-F238E27FC236}">
                <a16:creationId xmlns:a16="http://schemas.microsoft.com/office/drawing/2014/main" id="{048F4098-0F80-4D38-85A6-D868759670E3}"/>
              </a:ext>
            </a:extLst>
          </p:cNvPr>
          <p:cNvPicPr>
            <a:picLocks noChangeAspect="1"/>
          </p:cNvPicPr>
          <p:nvPr/>
        </p:nvPicPr>
        <p:blipFill>
          <a:blip r:embed="rId2"/>
          <a:stretch>
            <a:fillRect/>
          </a:stretch>
        </p:blipFill>
        <p:spPr>
          <a:xfrm>
            <a:off x="1927123" y="2794942"/>
            <a:ext cx="4656956" cy="3448234"/>
          </a:xfrm>
          <a:prstGeom prst="rect">
            <a:avLst/>
          </a:prstGeom>
        </p:spPr>
      </p:pic>
    </p:spTree>
    <p:extLst>
      <p:ext uri="{BB962C8B-B14F-4D97-AF65-F5344CB8AC3E}">
        <p14:creationId xmlns:p14="http://schemas.microsoft.com/office/powerpoint/2010/main" val="26146425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047F4-F589-4C2A-8668-EA3A1003BBE2}"/>
              </a:ext>
            </a:extLst>
          </p:cNvPr>
          <p:cNvSpPr>
            <a:spLocks noGrp="1"/>
          </p:cNvSpPr>
          <p:nvPr>
            <p:ph idx="1"/>
          </p:nvPr>
        </p:nvSpPr>
        <p:spPr/>
        <p:txBody>
          <a:bodyPr/>
          <a:lstStyle/>
          <a:p>
            <a:r>
              <a:rPr lang="en-029" dirty="0"/>
              <a:t>Make the model flexible so can increase the amount of solar and battery capacity.</a:t>
            </a:r>
          </a:p>
          <a:p>
            <a:endParaRPr lang="en-029" dirty="0"/>
          </a:p>
        </p:txBody>
      </p:sp>
      <p:sp>
        <p:nvSpPr>
          <p:cNvPr id="3" name="Title 2">
            <a:extLst>
              <a:ext uri="{FF2B5EF4-FFF2-40B4-BE49-F238E27FC236}">
                <a16:creationId xmlns:a16="http://schemas.microsoft.com/office/drawing/2014/main" id="{511DD40C-AE48-41E2-B565-99F447F9CBDE}"/>
              </a:ext>
            </a:extLst>
          </p:cNvPr>
          <p:cNvSpPr>
            <a:spLocks noGrp="1"/>
          </p:cNvSpPr>
          <p:nvPr>
            <p:ph type="title"/>
          </p:nvPr>
        </p:nvSpPr>
        <p:spPr/>
        <p:txBody>
          <a:bodyPr>
            <a:normAutofit fontScale="90000"/>
          </a:bodyPr>
          <a:lstStyle/>
          <a:p>
            <a:r>
              <a:rPr lang="en-029" dirty="0"/>
              <a:t>Put in Capacity and Load Parameters for Different Scenarios</a:t>
            </a:r>
          </a:p>
        </p:txBody>
      </p:sp>
      <p:sp>
        <p:nvSpPr>
          <p:cNvPr id="4" name="Slide Number Placeholder 3">
            <a:extLst>
              <a:ext uri="{FF2B5EF4-FFF2-40B4-BE49-F238E27FC236}">
                <a16:creationId xmlns:a16="http://schemas.microsoft.com/office/drawing/2014/main" id="{4FF655BB-901A-4D95-A0B1-76955645A79A}"/>
              </a:ext>
            </a:extLst>
          </p:cNvPr>
          <p:cNvSpPr>
            <a:spLocks noGrp="1"/>
          </p:cNvSpPr>
          <p:nvPr>
            <p:ph type="sldNum" sz="quarter" idx="12"/>
          </p:nvPr>
        </p:nvSpPr>
        <p:spPr/>
        <p:txBody>
          <a:bodyPr/>
          <a:lstStyle/>
          <a:p>
            <a:pPr algn="ctr"/>
            <a:fld id="{0C3A1854-6B63-4059-B360-A3C4972BF0FC}" type="slidenum">
              <a:rPr lang="ko-KR" altLang="en-US" smtClean="0"/>
              <a:pPr algn="ctr"/>
              <a:t>127</a:t>
            </a:fld>
            <a:endParaRPr lang="ko-KR" altLang="en-US" dirty="0"/>
          </a:p>
        </p:txBody>
      </p:sp>
      <p:pic>
        <p:nvPicPr>
          <p:cNvPr id="5" name="Picture 4">
            <a:extLst>
              <a:ext uri="{FF2B5EF4-FFF2-40B4-BE49-F238E27FC236}">
                <a16:creationId xmlns:a16="http://schemas.microsoft.com/office/drawing/2014/main" id="{23247587-C41F-4804-99E9-4D66C6601F59}"/>
              </a:ext>
            </a:extLst>
          </p:cNvPr>
          <p:cNvPicPr>
            <a:picLocks noChangeAspect="1"/>
          </p:cNvPicPr>
          <p:nvPr/>
        </p:nvPicPr>
        <p:blipFill>
          <a:blip r:embed="rId2"/>
          <a:stretch>
            <a:fillRect/>
          </a:stretch>
        </p:blipFill>
        <p:spPr>
          <a:xfrm>
            <a:off x="1034957" y="2389743"/>
            <a:ext cx="7061712" cy="4269872"/>
          </a:xfrm>
          <a:prstGeom prst="rect">
            <a:avLst/>
          </a:prstGeom>
        </p:spPr>
      </p:pic>
    </p:spTree>
    <p:extLst>
      <p:ext uri="{BB962C8B-B14F-4D97-AF65-F5344CB8AC3E}">
        <p14:creationId xmlns:p14="http://schemas.microsoft.com/office/powerpoint/2010/main" val="6086414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689B2-72C5-48DD-8E86-38560DFAC87D}"/>
              </a:ext>
            </a:extLst>
          </p:cNvPr>
          <p:cNvSpPr>
            <a:spLocks noGrp="1"/>
          </p:cNvSpPr>
          <p:nvPr>
            <p:ph idx="1"/>
          </p:nvPr>
        </p:nvSpPr>
        <p:spPr/>
        <p:txBody>
          <a:bodyPr/>
          <a:lstStyle/>
          <a:p>
            <a:r>
              <a:rPr lang="en-029" dirty="0"/>
              <a:t>Use an approach similar to the LCOE to evaluate the total costs including fixed and variable cost.</a:t>
            </a:r>
          </a:p>
          <a:p>
            <a:endParaRPr lang="en-029" dirty="0"/>
          </a:p>
        </p:txBody>
      </p:sp>
      <p:sp>
        <p:nvSpPr>
          <p:cNvPr id="3" name="Title 2">
            <a:extLst>
              <a:ext uri="{FF2B5EF4-FFF2-40B4-BE49-F238E27FC236}">
                <a16:creationId xmlns:a16="http://schemas.microsoft.com/office/drawing/2014/main" id="{8FBEE714-292A-4B17-9A41-1856E3803BF4}"/>
              </a:ext>
            </a:extLst>
          </p:cNvPr>
          <p:cNvSpPr>
            <a:spLocks noGrp="1"/>
          </p:cNvSpPr>
          <p:nvPr>
            <p:ph type="title"/>
          </p:nvPr>
        </p:nvSpPr>
        <p:spPr/>
        <p:txBody>
          <a:bodyPr>
            <a:normAutofit fontScale="90000"/>
          </a:bodyPr>
          <a:lstStyle/>
          <a:p>
            <a:r>
              <a:rPr lang="en-029" dirty="0"/>
              <a:t>Compute the Total Cost by Adding the Fixed Costs of Solar and Battery to Diesel Cost</a:t>
            </a:r>
          </a:p>
        </p:txBody>
      </p:sp>
      <p:sp>
        <p:nvSpPr>
          <p:cNvPr id="4" name="Slide Number Placeholder 3">
            <a:extLst>
              <a:ext uri="{FF2B5EF4-FFF2-40B4-BE49-F238E27FC236}">
                <a16:creationId xmlns:a16="http://schemas.microsoft.com/office/drawing/2014/main" id="{2D55357D-6968-462B-9A5A-70914E20329F}"/>
              </a:ext>
            </a:extLst>
          </p:cNvPr>
          <p:cNvSpPr>
            <a:spLocks noGrp="1"/>
          </p:cNvSpPr>
          <p:nvPr>
            <p:ph type="sldNum" sz="quarter" idx="12"/>
          </p:nvPr>
        </p:nvSpPr>
        <p:spPr/>
        <p:txBody>
          <a:bodyPr/>
          <a:lstStyle/>
          <a:p>
            <a:pPr algn="ctr"/>
            <a:fld id="{0C3A1854-6B63-4059-B360-A3C4972BF0FC}" type="slidenum">
              <a:rPr lang="ko-KR" altLang="en-US" smtClean="0"/>
              <a:pPr algn="ctr"/>
              <a:t>128</a:t>
            </a:fld>
            <a:endParaRPr lang="ko-KR" altLang="en-US" dirty="0"/>
          </a:p>
        </p:txBody>
      </p:sp>
      <p:pic>
        <p:nvPicPr>
          <p:cNvPr id="5" name="Picture 4">
            <a:extLst>
              <a:ext uri="{FF2B5EF4-FFF2-40B4-BE49-F238E27FC236}">
                <a16:creationId xmlns:a16="http://schemas.microsoft.com/office/drawing/2014/main" id="{AF4B0BEC-1CF2-4943-9A95-F9D3F4664154}"/>
              </a:ext>
            </a:extLst>
          </p:cNvPr>
          <p:cNvPicPr>
            <a:picLocks noChangeAspect="1"/>
          </p:cNvPicPr>
          <p:nvPr/>
        </p:nvPicPr>
        <p:blipFill>
          <a:blip r:embed="rId2"/>
          <a:stretch>
            <a:fillRect/>
          </a:stretch>
        </p:blipFill>
        <p:spPr>
          <a:xfrm>
            <a:off x="2386627" y="2943225"/>
            <a:ext cx="3800475" cy="3409950"/>
          </a:xfrm>
          <a:prstGeom prst="rect">
            <a:avLst/>
          </a:prstGeom>
        </p:spPr>
      </p:pic>
    </p:spTree>
    <p:extLst>
      <p:ext uri="{BB962C8B-B14F-4D97-AF65-F5344CB8AC3E}">
        <p14:creationId xmlns:p14="http://schemas.microsoft.com/office/powerpoint/2010/main" val="3353829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D6D2FA-2121-400A-9BF3-10949978F5F9}"/>
              </a:ext>
            </a:extLst>
          </p:cNvPr>
          <p:cNvSpPr>
            <a:spLocks noGrp="1"/>
          </p:cNvSpPr>
          <p:nvPr>
            <p:ph idx="1"/>
          </p:nvPr>
        </p:nvSpPr>
        <p:spPr/>
        <p:txBody>
          <a:bodyPr/>
          <a:lstStyle/>
          <a:p>
            <a:r>
              <a:rPr lang="en-029" dirty="0"/>
              <a:t>Solar and Battery Results – Demonstrate the effect of the load shape and the battery.  Solar not coincident with load.</a:t>
            </a:r>
          </a:p>
          <a:p>
            <a:endParaRPr lang="en-029" dirty="0"/>
          </a:p>
        </p:txBody>
      </p:sp>
      <p:sp>
        <p:nvSpPr>
          <p:cNvPr id="3" name="Title 2">
            <a:extLst>
              <a:ext uri="{FF2B5EF4-FFF2-40B4-BE49-F238E27FC236}">
                <a16:creationId xmlns:a16="http://schemas.microsoft.com/office/drawing/2014/main" id="{AB9E34EB-E046-4768-B37E-719B54832E2F}"/>
              </a:ext>
            </a:extLst>
          </p:cNvPr>
          <p:cNvSpPr>
            <a:spLocks noGrp="1"/>
          </p:cNvSpPr>
          <p:nvPr>
            <p:ph type="title"/>
          </p:nvPr>
        </p:nvSpPr>
        <p:spPr/>
        <p:txBody>
          <a:bodyPr/>
          <a:lstStyle/>
          <a:p>
            <a:r>
              <a:rPr lang="en-029" dirty="0"/>
              <a:t>Presentation of Results</a:t>
            </a:r>
          </a:p>
        </p:txBody>
      </p:sp>
      <p:sp>
        <p:nvSpPr>
          <p:cNvPr id="4" name="Slide Number Placeholder 3">
            <a:extLst>
              <a:ext uri="{FF2B5EF4-FFF2-40B4-BE49-F238E27FC236}">
                <a16:creationId xmlns:a16="http://schemas.microsoft.com/office/drawing/2014/main" id="{39B26785-61AC-46D4-BEA6-08FFF0576BEC}"/>
              </a:ext>
            </a:extLst>
          </p:cNvPr>
          <p:cNvSpPr>
            <a:spLocks noGrp="1"/>
          </p:cNvSpPr>
          <p:nvPr>
            <p:ph type="sldNum" sz="quarter" idx="12"/>
          </p:nvPr>
        </p:nvSpPr>
        <p:spPr/>
        <p:txBody>
          <a:bodyPr/>
          <a:lstStyle/>
          <a:p>
            <a:pPr algn="ctr"/>
            <a:fld id="{0C3A1854-6B63-4059-B360-A3C4972BF0FC}" type="slidenum">
              <a:rPr lang="ko-KR" altLang="en-US" smtClean="0"/>
              <a:pPr algn="ctr"/>
              <a:t>129</a:t>
            </a:fld>
            <a:endParaRPr lang="ko-KR" altLang="en-US" dirty="0"/>
          </a:p>
        </p:txBody>
      </p:sp>
      <p:pic>
        <p:nvPicPr>
          <p:cNvPr id="5" name="Picture 4">
            <a:extLst>
              <a:ext uri="{FF2B5EF4-FFF2-40B4-BE49-F238E27FC236}">
                <a16:creationId xmlns:a16="http://schemas.microsoft.com/office/drawing/2014/main" id="{7AD7ED91-5995-4C87-8BCD-E9983A729F7D}"/>
              </a:ext>
            </a:extLst>
          </p:cNvPr>
          <p:cNvPicPr>
            <a:picLocks noChangeAspect="1"/>
          </p:cNvPicPr>
          <p:nvPr/>
        </p:nvPicPr>
        <p:blipFill>
          <a:blip r:embed="rId2"/>
          <a:stretch>
            <a:fillRect/>
          </a:stretch>
        </p:blipFill>
        <p:spPr>
          <a:xfrm>
            <a:off x="546468" y="3184370"/>
            <a:ext cx="8274359" cy="2785204"/>
          </a:xfrm>
          <a:prstGeom prst="rect">
            <a:avLst/>
          </a:prstGeom>
        </p:spPr>
      </p:pic>
    </p:spTree>
    <p:extLst>
      <p:ext uri="{BB962C8B-B14F-4D97-AF65-F5344CB8AC3E}">
        <p14:creationId xmlns:p14="http://schemas.microsoft.com/office/powerpoint/2010/main" val="93183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C43DE4C-79F1-40AB-B9BF-3F8D62CD7B46}"/>
              </a:ext>
            </a:extLst>
          </p:cNvPr>
          <p:cNvPicPr>
            <a:picLocks noGrp="1" noChangeAspect="1"/>
          </p:cNvPicPr>
          <p:nvPr>
            <p:ph idx="1"/>
          </p:nvPr>
        </p:nvPicPr>
        <p:blipFill>
          <a:blip r:embed="rId2"/>
          <a:stretch>
            <a:fillRect/>
          </a:stretch>
        </p:blipFill>
        <p:spPr>
          <a:xfrm>
            <a:off x="1303181" y="1055688"/>
            <a:ext cx="6759889" cy="4913312"/>
          </a:xfrm>
          <a:prstGeom prst="rect">
            <a:avLst/>
          </a:prstGeom>
        </p:spPr>
      </p:pic>
      <p:sp>
        <p:nvSpPr>
          <p:cNvPr id="3" name="Title 2">
            <a:extLst>
              <a:ext uri="{FF2B5EF4-FFF2-40B4-BE49-F238E27FC236}">
                <a16:creationId xmlns:a16="http://schemas.microsoft.com/office/drawing/2014/main" id="{0D1C72B9-9590-4A80-9549-20EEB1561235}"/>
              </a:ext>
            </a:extLst>
          </p:cNvPr>
          <p:cNvSpPr>
            <a:spLocks noGrp="1"/>
          </p:cNvSpPr>
          <p:nvPr>
            <p:ph type="title"/>
          </p:nvPr>
        </p:nvSpPr>
        <p:spPr/>
        <p:txBody>
          <a:bodyPr/>
          <a:lstStyle/>
          <a:p>
            <a:r>
              <a:rPr lang="en-US" dirty="0"/>
              <a:t>Where to Find Tools – PV Insight Read</a:t>
            </a:r>
          </a:p>
        </p:txBody>
      </p:sp>
    </p:spTree>
    <p:extLst>
      <p:ext uri="{BB962C8B-B14F-4D97-AF65-F5344CB8AC3E}">
        <p14:creationId xmlns:p14="http://schemas.microsoft.com/office/powerpoint/2010/main" val="31455068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E16A5-C8DD-4489-B90D-50F04E3F9187}"/>
              </a:ext>
            </a:extLst>
          </p:cNvPr>
          <p:cNvSpPr>
            <a:spLocks noGrp="1"/>
          </p:cNvSpPr>
          <p:nvPr>
            <p:ph idx="1"/>
          </p:nvPr>
        </p:nvSpPr>
        <p:spPr/>
        <p:txBody>
          <a:bodyPr/>
          <a:lstStyle/>
          <a:p>
            <a:r>
              <a:rPr lang="en-029" dirty="0"/>
              <a:t>Note the should adjust the amount of solar with the spinner box.</a:t>
            </a:r>
          </a:p>
          <a:p>
            <a:endParaRPr lang="en-029" dirty="0"/>
          </a:p>
          <a:p>
            <a:endParaRPr lang="en-029" dirty="0"/>
          </a:p>
        </p:txBody>
      </p:sp>
      <p:sp>
        <p:nvSpPr>
          <p:cNvPr id="3" name="Title 2">
            <a:extLst>
              <a:ext uri="{FF2B5EF4-FFF2-40B4-BE49-F238E27FC236}">
                <a16:creationId xmlns:a16="http://schemas.microsoft.com/office/drawing/2014/main" id="{BD02090A-0468-4BF3-A0AE-1A6AE983D9D4}"/>
              </a:ext>
            </a:extLst>
          </p:cNvPr>
          <p:cNvSpPr>
            <a:spLocks noGrp="1"/>
          </p:cNvSpPr>
          <p:nvPr>
            <p:ph type="title"/>
          </p:nvPr>
        </p:nvSpPr>
        <p:spPr/>
        <p:txBody>
          <a:bodyPr>
            <a:normAutofit fontScale="90000"/>
          </a:bodyPr>
          <a:lstStyle/>
          <a:p>
            <a:r>
              <a:rPr lang="en-029" dirty="0"/>
              <a:t>Scenario with Solar Only and Non-coincident Load – Use Much Less Solar</a:t>
            </a:r>
          </a:p>
        </p:txBody>
      </p:sp>
      <p:sp>
        <p:nvSpPr>
          <p:cNvPr id="4" name="Slide Number Placeholder 3">
            <a:extLst>
              <a:ext uri="{FF2B5EF4-FFF2-40B4-BE49-F238E27FC236}">
                <a16:creationId xmlns:a16="http://schemas.microsoft.com/office/drawing/2014/main" id="{9AEBCF38-76FC-4DEA-95EC-47906CF25145}"/>
              </a:ext>
            </a:extLst>
          </p:cNvPr>
          <p:cNvSpPr>
            <a:spLocks noGrp="1"/>
          </p:cNvSpPr>
          <p:nvPr>
            <p:ph type="sldNum" sz="quarter" idx="12"/>
          </p:nvPr>
        </p:nvSpPr>
        <p:spPr/>
        <p:txBody>
          <a:bodyPr/>
          <a:lstStyle/>
          <a:p>
            <a:pPr algn="ctr"/>
            <a:fld id="{0C3A1854-6B63-4059-B360-A3C4972BF0FC}" type="slidenum">
              <a:rPr lang="ko-KR" altLang="en-US" smtClean="0"/>
              <a:pPr algn="ctr"/>
              <a:t>130</a:t>
            </a:fld>
            <a:endParaRPr lang="ko-KR" altLang="en-US" dirty="0"/>
          </a:p>
        </p:txBody>
      </p:sp>
      <p:pic>
        <p:nvPicPr>
          <p:cNvPr id="5" name="Picture 4">
            <a:extLst>
              <a:ext uri="{FF2B5EF4-FFF2-40B4-BE49-F238E27FC236}">
                <a16:creationId xmlns:a16="http://schemas.microsoft.com/office/drawing/2014/main" id="{AB85068C-7295-483C-954D-8F1838B6F30B}"/>
              </a:ext>
            </a:extLst>
          </p:cNvPr>
          <p:cNvPicPr>
            <a:picLocks noChangeAspect="1"/>
          </p:cNvPicPr>
          <p:nvPr/>
        </p:nvPicPr>
        <p:blipFill>
          <a:blip r:embed="rId2"/>
          <a:stretch>
            <a:fillRect/>
          </a:stretch>
        </p:blipFill>
        <p:spPr>
          <a:xfrm>
            <a:off x="223296" y="3111356"/>
            <a:ext cx="8411656" cy="2591377"/>
          </a:xfrm>
          <a:prstGeom prst="rect">
            <a:avLst/>
          </a:prstGeom>
        </p:spPr>
      </p:pic>
    </p:spTree>
    <p:extLst>
      <p:ext uri="{BB962C8B-B14F-4D97-AF65-F5344CB8AC3E}">
        <p14:creationId xmlns:p14="http://schemas.microsoft.com/office/powerpoint/2010/main" val="10421275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4F9D7-DF3C-436D-A423-FE739E44FA2A}"/>
              </a:ext>
            </a:extLst>
          </p:cNvPr>
          <p:cNvSpPr>
            <a:spLocks noGrp="1"/>
          </p:cNvSpPr>
          <p:nvPr>
            <p:ph idx="1"/>
          </p:nvPr>
        </p:nvSpPr>
        <p:spPr/>
        <p:txBody>
          <a:bodyPr/>
          <a:lstStyle/>
          <a:p>
            <a:r>
              <a:rPr lang="en-029" dirty="0"/>
              <a:t>The case with only diesel has a higher cost.</a:t>
            </a:r>
          </a:p>
          <a:p>
            <a:endParaRPr lang="en-029" dirty="0"/>
          </a:p>
        </p:txBody>
      </p:sp>
      <p:sp>
        <p:nvSpPr>
          <p:cNvPr id="3" name="Title 2">
            <a:extLst>
              <a:ext uri="{FF2B5EF4-FFF2-40B4-BE49-F238E27FC236}">
                <a16:creationId xmlns:a16="http://schemas.microsoft.com/office/drawing/2014/main" id="{D27CE3AB-3C11-42BB-958D-3DDE4133A9A7}"/>
              </a:ext>
            </a:extLst>
          </p:cNvPr>
          <p:cNvSpPr>
            <a:spLocks noGrp="1"/>
          </p:cNvSpPr>
          <p:nvPr>
            <p:ph type="title"/>
          </p:nvPr>
        </p:nvSpPr>
        <p:spPr/>
        <p:txBody>
          <a:bodyPr/>
          <a:lstStyle/>
          <a:p>
            <a:r>
              <a:rPr lang="en-029" dirty="0"/>
              <a:t>Diesel Only Has Higher Cost</a:t>
            </a:r>
          </a:p>
        </p:txBody>
      </p:sp>
      <p:sp>
        <p:nvSpPr>
          <p:cNvPr id="4" name="Slide Number Placeholder 3">
            <a:extLst>
              <a:ext uri="{FF2B5EF4-FFF2-40B4-BE49-F238E27FC236}">
                <a16:creationId xmlns:a16="http://schemas.microsoft.com/office/drawing/2014/main" id="{DEA5B996-82C5-4B4B-823D-CC5FA6BCFBAC}"/>
              </a:ext>
            </a:extLst>
          </p:cNvPr>
          <p:cNvSpPr>
            <a:spLocks noGrp="1"/>
          </p:cNvSpPr>
          <p:nvPr>
            <p:ph type="sldNum" sz="quarter" idx="12"/>
          </p:nvPr>
        </p:nvSpPr>
        <p:spPr/>
        <p:txBody>
          <a:bodyPr/>
          <a:lstStyle/>
          <a:p>
            <a:pPr algn="ctr"/>
            <a:fld id="{0C3A1854-6B63-4059-B360-A3C4972BF0FC}" type="slidenum">
              <a:rPr lang="ko-KR" altLang="en-US" smtClean="0"/>
              <a:pPr algn="ctr"/>
              <a:t>131</a:t>
            </a:fld>
            <a:endParaRPr lang="ko-KR" altLang="en-US" dirty="0"/>
          </a:p>
        </p:txBody>
      </p:sp>
      <p:pic>
        <p:nvPicPr>
          <p:cNvPr id="5" name="Picture 4">
            <a:extLst>
              <a:ext uri="{FF2B5EF4-FFF2-40B4-BE49-F238E27FC236}">
                <a16:creationId xmlns:a16="http://schemas.microsoft.com/office/drawing/2014/main" id="{4B0D9726-FDD7-4106-ADF5-E66DE950A5EC}"/>
              </a:ext>
            </a:extLst>
          </p:cNvPr>
          <p:cNvPicPr>
            <a:picLocks noChangeAspect="1"/>
          </p:cNvPicPr>
          <p:nvPr/>
        </p:nvPicPr>
        <p:blipFill>
          <a:blip r:embed="rId2"/>
          <a:stretch>
            <a:fillRect/>
          </a:stretch>
        </p:blipFill>
        <p:spPr>
          <a:xfrm>
            <a:off x="235670" y="2905244"/>
            <a:ext cx="8399282" cy="2508817"/>
          </a:xfrm>
          <a:prstGeom prst="rect">
            <a:avLst/>
          </a:prstGeom>
        </p:spPr>
      </p:pic>
    </p:spTree>
    <p:extLst>
      <p:ext uri="{BB962C8B-B14F-4D97-AF65-F5344CB8AC3E}">
        <p14:creationId xmlns:p14="http://schemas.microsoft.com/office/powerpoint/2010/main" val="14141172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79A945-AB9C-4EAA-B904-57482552CCEA}"/>
              </a:ext>
            </a:extLst>
          </p:cNvPr>
          <p:cNvSpPr>
            <a:spLocks noGrp="1"/>
          </p:cNvSpPr>
          <p:nvPr>
            <p:ph idx="1"/>
          </p:nvPr>
        </p:nvSpPr>
        <p:spPr/>
        <p:txBody>
          <a:bodyPr/>
          <a:lstStyle/>
          <a:p>
            <a:r>
              <a:rPr lang="en-029" dirty="0"/>
              <a:t>Think of person running diesel plant.</a:t>
            </a:r>
          </a:p>
          <a:p>
            <a:r>
              <a:rPr lang="en-029" dirty="0"/>
              <a:t>If some clouds come, you cannot suddenly turn on the diesel.</a:t>
            </a:r>
          </a:p>
          <a:p>
            <a:r>
              <a:rPr lang="en-029" dirty="0"/>
              <a:t>If the diesel is running on partial load, the operator can look in the sky and see clouds coming and ramp-up the solar plant</a:t>
            </a:r>
          </a:p>
          <a:p>
            <a:r>
              <a:rPr lang="en-029" dirty="0"/>
              <a:t>If the diesel always has to run at minimum load, less solar should be installed.</a:t>
            </a:r>
          </a:p>
          <a:p>
            <a:r>
              <a:rPr lang="en-029" dirty="0"/>
              <a:t>A battery would solve all of these problems.</a:t>
            </a:r>
          </a:p>
        </p:txBody>
      </p:sp>
      <p:sp>
        <p:nvSpPr>
          <p:cNvPr id="3" name="Title 2">
            <a:extLst>
              <a:ext uri="{FF2B5EF4-FFF2-40B4-BE49-F238E27FC236}">
                <a16:creationId xmlns:a16="http://schemas.microsoft.com/office/drawing/2014/main" id="{9B46E022-CBDF-490F-BD61-721C306F2D27}"/>
              </a:ext>
            </a:extLst>
          </p:cNvPr>
          <p:cNvSpPr>
            <a:spLocks noGrp="1"/>
          </p:cNvSpPr>
          <p:nvPr>
            <p:ph type="title"/>
          </p:nvPr>
        </p:nvSpPr>
        <p:spPr/>
        <p:txBody>
          <a:bodyPr/>
          <a:lstStyle/>
          <a:p>
            <a:r>
              <a:rPr lang="en-029" dirty="0"/>
              <a:t>Ancillary Service and Micro-Grid</a:t>
            </a:r>
          </a:p>
        </p:txBody>
      </p:sp>
      <p:sp>
        <p:nvSpPr>
          <p:cNvPr id="4" name="Slide Number Placeholder 3">
            <a:extLst>
              <a:ext uri="{FF2B5EF4-FFF2-40B4-BE49-F238E27FC236}">
                <a16:creationId xmlns:a16="http://schemas.microsoft.com/office/drawing/2014/main" id="{EDACC32A-12B7-420E-9E16-DC72D963098E}"/>
              </a:ext>
            </a:extLst>
          </p:cNvPr>
          <p:cNvSpPr>
            <a:spLocks noGrp="1"/>
          </p:cNvSpPr>
          <p:nvPr>
            <p:ph type="sldNum" sz="quarter" idx="12"/>
          </p:nvPr>
        </p:nvSpPr>
        <p:spPr/>
        <p:txBody>
          <a:bodyPr/>
          <a:lstStyle/>
          <a:p>
            <a:pPr algn="ctr"/>
            <a:fld id="{0C3A1854-6B63-4059-B360-A3C4972BF0FC}" type="slidenum">
              <a:rPr lang="ko-KR" altLang="en-US" smtClean="0"/>
              <a:pPr algn="ctr"/>
              <a:t>132</a:t>
            </a:fld>
            <a:endParaRPr lang="ko-KR" altLang="en-US" dirty="0"/>
          </a:p>
        </p:txBody>
      </p:sp>
    </p:spTree>
    <p:extLst>
      <p:ext uri="{BB962C8B-B14F-4D97-AF65-F5344CB8AC3E}">
        <p14:creationId xmlns:p14="http://schemas.microsoft.com/office/powerpoint/2010/main" val="153798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C3B513-2D77-4016-ACA6-1D35C50A99EB}"/>
              </a:ext>
            </a:extLst>
          </p:cNvPr>
          <p:cNvPicPr>
            <a:picLocks noGrp="1" noChangeAspect="1"/>
          </p:cNvPicPr>
          <p:nvPr>
            <p:ph idx="1"/>
          </p:nvPr>
        </p:nvPicPr>
        <p:blipFill>
          <a:blip r:embed="rId2"/>
          <a:stretch>
            <a:fillRect/>
          </a:stretch>
        </p:blipFill>
        <p:spPr>
          <a:xfrm>
            <a:off x="731838" y="1277623"/>
            <a:ext cx="7902575" cy="4469441"/>
          </a:xfrm>
          <a:prstGeom prst="rect">
            <a:avLst/>
          </a:prstGeom>
        </p:spPr>
      </p:pic>
      <p:sp>
        <p:nvSpPr>
          <p:cNvPr id="3" name="Title 2">
            <a:extLst>
              <a:ext uri="{FF2B5EF4-FFF2-40B4-BE49-F238E27FC236}">
                <a16:creationId xmlns:a16="http://schemas.microsoft.com/office/drawing/2014/main" id="{6A189952-CAF6-4FB6-9F49-2A19564E594E}"/>
              </a:ext>
            </a:extLst>
          </p:cNvPr>
          <p:cNvSpPr>
            <a:spLocks noGrp="1"/>
          </p:cNvSpPr>
          <p:nvPr>
            <p:ph type="title"/>
          </p:nvPr>
        </p:nvSpPr>
        <p:spPr/>
        <p:txBody>
          <a:bodyPr/>
          <a:lstStyle/>
          <a:p>
            <a:r>
              <a:rPr lang="en-029" dirty="0"/>
              <a:t>Recent EPC Cost of Solar in India</a:t>
            </a:r>
          </a:p>
        </p:txBody>
      </p:sp>
    </p:spTree>
    <p:extLst>
      <p:ext uri="{BB962C8B-B14F-4D97-AF65-F5344CB8AC3E}">
        <p14:creationId xmlns:p14="http://schemas.microsoft.com/office/powerpoint/2010/main" val="72094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275CA1-2A1C-4DAB-8A61-860FDA6FEDD6}"/>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LCOE of Solar Power</a:t>
            </a:r>
          </a:p>
        </p:txBody>
      </p:sp>
    </p:spTree>
    <p:extLst>
      <p:ext uri="{BB962C8B-B14F-4D97-AF65-F5344CB8AC3E}">
        <p14:creationId xmlns:p14="http://schemas.microsoft.com/office/powerpoint/2010/main" val="16853856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BC473-476A-4340-982E-9C77DD50BA04}"/>
              </a:ext>
            </a:extLst>
          </p:cNvPr>
          <p:cNvSpPr>
            <a:spLocks noGrp="1"/>
          </p:cNvSpPr>
          <p:nvPr>
            <p:ph idx="1"/>
          </p:nvPr>
        </p:nvSpPr>
        <p:spPr/>
        <p:txBody>
          <a:bodyPr/>
          <a:lstStyle/>
          <a:p>
            <a:r>
              <a:rPr lang="en-US" dirty="0"/>
              <a:t>Understanding how to compute levelised cost per MWH from fixed and variable costs using the capacity factor</a:t>
            </a:r>
          </a:p>
          <a:p>
            <a:r>
              <a:rPr lang="en-US" dirty="0"/>
              <a:t>Use of a carrying charge rate to summarise financial ratios and project finance parameters</a:t>
            </a:r>
          </a:p>
          <a:p>
            <a:r>
              <a:rPr lang="en-US" dirty="0"/>
              <a:t>Effect of different drivers for different power plants</a:t>
            </a:r>
          </a:p>
          <a:p>
            <a:r>
              <a:rPr lang="en-US" dirty="0"/>
              <a:t>Importance of carrying charge rates for capital intensive plants </a:t>
            </a:r>
          </a:p>
          <a:p>
            <a:endParaRPr lang="en-US" dirty="0"/>
          </a:p>
        </p:txBody>
      </p:sp>
      <p:sp>
        <p:nvSpPr>
          <p:cNvPr id="3" name="Title 2">
            <a:extLst>
              <a:ext uri="{FF2B5EF4-FFF2-40B4-BE49-F238E27FC236}">
                <a16:creationId xmlns:a16="http://schemas.microsoft.com/office/drawing/2014/main" id="{4A6F7FA5-B6B8-421C-A389-B3D9BBB5E0A7}"/>
              </a:ext>
            </a:extLst>
          </p:cNvPr>
          <p:cNvSpPr>
            <a:spLocks noGrp="1"/>
          </p:cNvSpPr>
          <p:nvPr>
            <p:ph type="title"/>
          </p:nvPr>
        </p:nvSpPr>
        <p:spPr/>
        <p:txBody>
          <a:bodyPr/>
          <a:lstStyle/>
          <a:p>
            <a:r>
              <a:rPr lang="en-US" dirty="0"/>
              <a:t>LCOE Points</a:t>
            </a:r>
          </a:p>
        </p:txBody>
      </p:sp>
      <p:sp>
        <p:nvSpPr>
          <p:cNvPr id="4" name="Slide Number Placeholder 3">
            <a:extLst>
              <a:ext uri="{FF2B5EF4-FFF2-40B4-BE49-F238E27FC236}">
                <a16:creationId xmlns:a16="http://schemas.microsoft.com/office/drawing/2014/main" id="{9B67D243-64E9-491E-B987-9515E556CC28}"/>
              </a:ext>
            </a:extLst>
          </p:cNvPr>
          <p:cNvSpPr>
            <a:spLocks noGrp="1"/>
          </p:cNvSpPr>
          <p:nvPr>
            <p:ph type="sldNum" sz="quarter" idx="12"/>
          </p:nvPr>
        </p:nvSpPr>
        <p:spPr/>
        <p:txBody>
          <a:bodyPr/>
          <a:lstStyle/>
          <a:p>
            <a:pPr algn="ctr"/>
            <a:fld id="{0C3A1854-6B63-4059-B360-A3C4972BF0FC}" type="slidenum">
              <a:rPr lang="ko-KR" altLang="en-US" smtClean="0"/>
              <a:pPr algn="ctr"/>
              <a:t>16</a:t>
            </a:fld>
            <a:endParaRPr lang="ko-KR" altLang="en-US" dirty="0"/>
          </a:p>
        </p:txBody>
      </p:sp>
    </p:spTree>
    <p:extLst>
      <p:ext uri="{BB962C8B-B14F-4D97-AF65-F5344CB8AC3E}">
        <p14:creationId xmlns:p14="http://schemas.microsoft.com/office/powerpoint/2010/main" val="258614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8788-0784-4AB8-A2BC-F0D961E5D136}"/>
              </a:ext>
            </a:extLst>
          </p:cNvPr>
          <p:cNvSpPr>
            <a:spLocks noGrp="1"/>
          </p:cNvSpPr>
          <p:nvPr>
            <p:ph type="title"/>
          </p:nvPr>
        </p:nvSpPr>
        <p:spPr/>
        <p:txBody>
          <a:bodyPr/>
          <a:lstStyle/>
          <a:p>
            <a:r>
              <a:rPr lang="en-US" dirty="0"/>
              <a:t>LCOE Discussion</a:t>
            </a:r>
          </a:p>
        </p:txBody>
      </p:sp>
      <p:sp>
        <p:nvSpPr>
          <p:cNvPr id="3" name="Content Placeholder 2">
            <a:extLst>
              <a:ext uri="{FF2B5EF4-FFF2-40B4-BE49-F238E27FC236}">
                <a16:creationId xmlns:a16="http://schemas.microsoft.com/office/drawing/2014/main" id="{11A8412C-51F3-4696-BB9D-26CBDC5373DB}"/>
              </a:ext>
            </a:extLst>
          </p:cNvPr>
          <p:cNvSpPr>
            <a:spLocks noGrp="1"/>
          </p:cNvSpPr>
          <p:nvPr>
            <p:ph idx="1"/>
          </p:nvPr>
        </p:nvSpPr>
        <p:spPr/>
        <p:txBody>
          <a:bodyPr>
            <a:noAutofit/>
          </a:bodyPr>
          <a:lstStyle/>
          <a:p>
            <a:r>
              <a:rPr lang="en-US" sz="2000" dirty="0"/>
              <a:t>As the off-taker evaluates alternative PPA bids with levelized cost of electricity (LCOE), understanding details of the LCOE calculation is important. Basic calculation of the LCOE can be derived from factors that include the capital cost per kW, the capacity factor, the O&amp;M costs, the fuel costs and the carrying charge rate. </a:t>
            </a:r>
          </a:p>
          <a:p>
            <a:r>
              <a:rPr lang="en-US" sz="2000" dirty="0"/>
              <a:t>The carrying charge can be computed as the EBITDA divided by the capital cost of the plant or it can be computed from the project IRR of the project with the PMT function.  The carrying charge is driven by the required equity IRR, the debt cost, the debt tenor, the debt level and the tax rate. </a:t>
            </a:r>
          </a:p>
          <a:p>
            <a:r>
              <a:rPr lang="en-US" sz="2000" dirty="0"/>
              <a:t>The panel below shows where to find an example of using the different cost drivers to compute the LCOE and the right panel illustrates the effect of financial parameters on the LCOE. The first diagram illustrates short-run marginal cost with a supply curve and the second diagram shows an example of computing long-run marginal cost. </a:t>
            </a:r>
          </a:p>
        </p:txBody>
      </p:sp>
    </p:spTree>
    <p:extLst>
      <p:ext uri="{BB962C8B-B14F-4D97-AF65-F5344CB8AC3E}">
        <p14:creationId xmlns:p14="http://schemas.microsoft.com/office/powerpoint/2010/main" val="94095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A8DB-F089-4116-B482-30D3100E8DC5}"/>
              </a:ext>
            </a:extLst>
          </p:cNvPr>
          <p:cNvSpPr>
            <a:spLocks noGrp="1"/>
          </p:cNvSpPr>
          <p:nvPr>
            <p:ph type="title"/>
          </p:nvPr>
        </p:nvSpPr>
        <p:spPr/>
        <p:txBody>
          <a:bodyPr/>
          <a:lstStyle/>
          <a:p>
            <a:r>
              <a:rPr lang="en-US" dirty="0"/>
              <a:t>Introduction to LCOE</a:t>
            </a:r>
          </a:p>
        </p:txBody>
      </p:sp>
      <p:sp>
        <p:nvSpPr>
          <p:cNvPr id="3" name="Content Placeholder 2">
            <a:extLst>
              <a:ext uri="{FF2B5EF4-FFF2-40B4-BE49-F238E27FC236}">
                <a16:creationId xmlns:a16="http://schemas.microsoft.com/office/drawing/2014/main" id="{BDD063D4-ACA5-48B5-A240-E5EBA45A1394}"/>
              </a:ext>
            </a:extLst>
          </p:cNvPr>
          <p:cNvSpPr>
            <a:spLocks noGrp="1"/>
          </p:cNvSpPr>
          <p:nvPr>
            <p:ph idx="1"/>
          </p:nvPr>
        </p:nvSpPr>
        <p:spPr/>
        <p:txBody>
          <a:bodyPr>
            <a:normAutofit/>
          </a:bodyPr>
          <a:lstStyle/>
          <a:p>
            <a:r>
              <a:rPr lang="en-US" sz="2800" dirty="0"/>
              <a:t>Eight Factors that drive LCOE of electric generating facilities ranging from solar projects to NGCC projects</a:t>
            </a:r>
          </a:p>
          <a:p>
            <a:r>
              <a:rPr lang="en-US" sz="2800" dirty="0"/>
              <a:t>Understanding how to compute levelised cost per MWH from fixed and variable costs using the capacity factor</a:t>
            </a:r>
          </a:p>
          <a:p>
            <a:r>
              <a:rPr lang="en-US" sz="2800" dirty="0"/>
              <a:t>Use of a carrying charge rate to summarise financial ratios and project finance parameters</a:t>
            </a:r>
          </a:p>
          <a:p>
            <a:r>
              <a:rPr lang="en-US" sz="2800" dirty="0"/>
              <a:t>Effect of different drivers for different power plants</a:t>
            </a:r>
          </a:p>
          <a:p>
            <a:r>
              <a:rPr lang="en-US" sz="2800" dirty="0"/>
              <a:t>Importance of carrying charge rates for capital intensive plants </a:t>
            </a:r>
          </a:p>
        </p:txBody>
      </p:sp>
    </p:spTree>
    <p:extLst>
      <p:ext uri="{BB962C8B-B14F-4D97-AF65-F5344CB8AC3E}">
        <p14:creationId xmlns:p14="http://schemas.microsoft.com/office/powerpoint/2010/main" val="158070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Equations for Revenue Build Up</a:t>
            </a:r>
          </a:p>
        </p:txBody>
      </p:sp>
      <p:sp>
        <p:nvSpPr>
          <p:cNvPr id="3" name="Content Placeholder 2"/>
          <p:cNvSpPr>
            <a:spLocks noGrp="1"/>
          </p:cNvSpPr>
          <p:nvPr>
            <p:ph idx="1"/>
          </p:nvPr>
        </p:nvSpPr>
        <p:spPr/>
        <p:txBody>
          <a:bodyPr>
            <a:normAutofit/>
          </a:bodyPr>
          <a:lstStyle/>
          <a:p>
            <a:r>
              <a:rPr lang="en-US" sz="2000" dirty="0"/>
              <a:t>Electricity plants have capacity which is the ability to produce at an instant</a:t>
            </a:r>
          </a:p>
          <a:p>
            <a:pPr lvl="1"/>
            <a:r>
              <a:rPr lang="en-US" sz="2000" dirty="0"/>
              <a:t>kW, mW, W</a:t>
            </a:r>
          </a:p>
          <a:p>
            <a:r>
              <a:rPr lang="en-US" sz="2000" dirty="0"/>
              <a:t>For producing revenue, there must be some kind of time dimension attached to the capacity</a:t>
            </a:r>
          </a:p>
          <a:p>
            <a:pPr lvl="1"/>
            <a:r>
              <a:rPr lang="en-US" sz="2000" dirty="0"/>
              <a:t>Hours, months, years</a:t>
            </a:r>
          </a:p>
          <a:p>
            <a:pPr lvl="1"/>
            <a:r>
              <a:rPr lang="en-US" sz="2000" dirty="0"/>
              <a:t>kW x h, kW x month, kW x year</a:t>
            </a:r>
          </a:p>
          <a:p>
            <a:pPr lvl="1"/>
            <a:r>
              <a:rPr lang="en-US" sz="2000" dirty="0"/>
              <a:t>kWh, kW-month, kW-year</a:t>
            </a:r>
          </a:p>
          <a:p>
            <a:r>
              <a:rPr lang="en-US" sz="2000" dirty="0"/>
              <a:t>There is a basic distinction in project finance for availability and output based projects.  Output base projects earn revenues on production, availability based projects earn revenue as long as the plant is available to produce even if it does not produce.</a:t>
            </a:r>
          </a:p>
          <a:p>
            <a:pPr lvl="1"/>
            <a:r>
              <a:rPr lang="en-US" sz="2000" dirty="0"/>
              <a:t>Output based projects (renewable): revenue = price x kWh</a:t>
            </a:r>
          </a:p>
          <a:p>
            <a:pPr lvl="1"/>
            <a:r>
              <a:rPr lang="en-US" sz="2000" dirty="0"/>
              <a:t>Availability based projects (dispatchable): revenue = price x kW-month</a:t>
            </a:r>
          </a:p>
        </p:txBody>
      </p:sp>
    </p:spTree>
    <p:extLst>
      <p:ext uri="{BB962C8B-B14F-4D97-AF65-F5344CB8AC3E}">
        <p14:creationId xmlns:p14="http://schemas.microsoft.com/office/powerpoint/2010/main" val="331008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58797240"/>
              </p:ext>
            </p:extLst>
          </p:nvPr>
        </p:nvGraphicFramePr>
        <p:xfrm>
          <a:off x="482203" y="642938"/>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D1F7C83-9F56-4AB7-90E3-2AE348A50945}"/>
              </a:ext>
            </a:extLst>
          </p:cNvPr>
          <p:cNvSpPr>
            <a:spLocks noGrp="1"/>
          </p:cNvSpPr>
          <p:nvPr>
            <p:ph type="title"/>
          </p:nvPr>
        </p:nvSpPr>
        <p:spPr>
          <a:xfrm>
            <a:off x="6149594" y="642938"/>
            <a:ext cx="2753106"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Contents</a:t>
            </a:r>
          </a:p>
        </p:txBody>
      </p:sp>
    </p:spTree>
    <p:extLst>
      <p:ext uri="{BB962C8B-B14F-4D97-AF65-F5344CB8AC3E}">
        <p14:creationId xmlns:p14="http://schemas.microsoft.com/office/powerpoint/2010/main" val="154958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786E69-D176-49C3-A5EC-5D5A4CBEC52B}"/>
              </a:ext>
            </a:extLst>
          </p:cNvPr>
          <p:cNvSpPr>
            <a:spLocks noGrp="1"/>
          </p:cNvSpPr>
          <p:nvPr>
            <p:ph idx="1"/>
          </p:nvPr>
        </p:nvSpPr>
        <p:spPr/>
        <p:txBody>
          <a:bodyPr>
            <a:normAutofit fontScale="92500" lnSpcReduction="20000"/>
          </a:bodyPr>
          <a:lstStyle/>
          <a:p>
            <a:pPr lvl="0"/>
            <a:r>
              <a:rPr lang="en-029" dirty="0"/>
              <a:t>Convert the Cost per kW which is the crucial driver of power costs for many technologies by the carrying charge rate.  This gives the cost per kW-year.  The carrying charge can be thought of as the amount of annual EBITDA required for an amount of up-front cost. It can also be thought of as the return on and the return of capital to carry the investment.  It can also be thought of like the loan payment on a house divided by the price of the house.</a:t>
            </a:r>
            <a:endParaRPr lang="en-US" dirty="0"/>
          </a:p>
          <a:p>
            <a:pPr marL="0" indent="0">
              <a:buNone/>
            </a:pPr>
            <a:r>
              <a:rPr lang="en-029" dirty="0"/>
              <a:t> </a:t>
            </a:r>
            <a:endParaRPr lang="en-US" dirty="0"/>
          </a:p>
          <a:p>
            <a:r>
              <a:rPr lang="en-029" dirty="0"/>
              <a:t>Annual Carrying Charges = Cost/kW x Carrying Charge Rate</a:t>
            </a:r>
            <a:endParaRPr lang="en-US" dirty="0"/>
          </a:p>
          <a:p>
            <a:endParaRPr lang="en-US" dirty="0"/>
          </a:p>
        </p:txBody>
      </p:sp>
      <p:sp>
        <p:nvSpPr>
          <p:cNvPr id="3" name="Title 2">
            <a:extLst>
              <a:ext uri="{FF2B5EF4-FFF2-40B4-BE49-F238E27FC236}">
                <a16:creationId xmlns:a16="http://schemas.microsoft.com/office/drawing/2014/main" id="{20AAA25E-4E19-4363-B91C-A686F7AD01DE}"/>
              </a:ext>
            </a:extLst>
          </p:cNvPr>
          <p:cNvSpPr>
            <a:spLocks noGrp="1"/>
          </p:cNvSpPr>
          <p:nvPr>
            <p:ph type="title"/>
          </p:nvPr>
        </p:nvSpPr>
        <p:spPr/>
        <p:txBody>
          <a:bodyPr>
            <a:normAutofit fontScale="90000"/>
          </a:bodyPr>
          <a:lstStyle/>
          <a:p>
            <a:r>
              <a:rPr lang="en-US" dirty="0"/>
              <a:t>Step 1 of LCOE: Annual Carrying Charge per kW</a:t>
            </a:r>
          </a:p>
        </p:txBody>
      </p:sp>
    </p:spTree>
    <p:extLst>
      <p:ext uri="{BB962C8B-B14F-4D97-AF65-F5344CB8AC3E}">
        <p14:creationId xmlns:p14="http://schemas.microsoft.com/office/powerpoint/2010/main" val="350984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733B9E-D0EC-43B8-89EB-A2C6B11DA63B}"/>
              </a:ext>
            </a:extLst>
          </p:cNvPr>
          <p:cNvSpPr>
            <a:spLocks noGrp="1"/>
          </p:cNvSpPr>
          <p:nvPr>
            <p:ph idx="1"/>
          </p:nvPr>
        </p:nvSpPr>
        <p:spPr/>
        <p:txBody>
          <a:bodyPr/>
          <a:lstStyle/>
          <a:p>
            <a:pPr lvl="0"/>
            <a:r>
              <a:rPr lang="en-029" dirty="0"/>
              <a:t>Add the fixed O&amp;M costs expressed in Amount (e.g. USD) per kW-year to the annual carrying charges to derive the total annual cost per kW-year.</a:t>
            </a:r>
            <a:endParaRPr lang="en-US" dirty="0"/>
          </a:p>
          <a:p>
            <a:pPr marL="0" indent="0">
              <a:buNone/>
            </a:pPr>
            <a:r>
              <a:rPr lang="en-029" dirty="0"/>
              <a:t> </a:t>
            </a:r>
            <a:endParaRPr lang="en-US" dirty="0"/>
          </a:p>
          <a:p>
            <a:r>
              <a:rPr lang="en-029" dirty="0"/>
              <a:t>Total Annual Fixed Cost/kW-year = Annual Carrying Charges + Fixed O&amp;M Cost</a:t>
            </a:r>
            <a:endParaRPr lang="en-US" dirty="0"/>
          </a:p>
          <a:p>
            <a:endParaRPr lang="en-US" dirty="0"/>
          </a:p>
        </p:txBody>
      </p:sp>
      <p:sp>
        <p:nvSpPr>
          <p:cNvPr id="3" name="Title 2">
            <a:extLst>
              <a:ext uri="{FF2B5EF4-FFF2-40B4-BE49-F238E27FC236}">
                <a16:creationId xmlns:a16="http://schemas.microsoft.com/office/drawing/2014/main" id="{45F05EFD-3FFF-4C45-BAFD-CC51B9D02596}"/>
              </a:ext>
            </a:extLst>
          </p:cNvPr>
          <p:cNvSpPr>
            <a:spLocks noGrp="1"/>
          </p:cNvSpPr>
          <p:nvPr>
            <p:ph type="title"/>
          </p:nvPr>
        </p:nvSpPr>
        <p:spPr/>
        <p:txBody>
          <a:bodyPr/>
          <a:lstStyle/>
          <a:p>
            <a:r>
              <a:rPr lang="en-US" dirty="0"/>
              <a:t>Step 2: Total Fixed Cost per kW-year</a:t>
            </a:r>
          </a:p>
        </p:txBody>
      </p:sp>
    </p:spTree>
    <p:extLst>
      <p:ext uri="{BB962C8B-B14F-4D97-AF65-F5344CB8AC3E}">
        <p14:creationId xmlns:p14="http://schemas.microsoft.com/office/powerpoint/2010/main" val="4268505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C215EF-1289-4593-AB5F-3B1DC73DA3E7}"/>
              </a:ext>
            </a:extLst>
          </p:cNvPr>
          <p:cNvSpPr>
            <a:spLocks noGrp="1"/>
          </p:cNvSpPr>
          <p:nvPr>
            <p:ph idx="1"/>
          </p:nvPr>
        </p:nvSpPr>
        <p:spPr/>
        <p:txBody>
          <a:bodyPr>
            <a:normAutofit fontScale="92500" lnSpcReduction="10000"/>
          </a:bodyPr>
          <a:lstStyle/>
          <a:p>
            <a:pPr lvl="0"/>
            <a:r>
              <a:rPr lang="en-029" dirty="0"/>
              <a:t>Compute the total fixed cost based on energy rather than capacity.  To do this, you need the capacity factor (for renewable) or the availability factor for base load (assuming the plant will run whenever it is available).  The hours that must be covered by the fixed cost are 8766 x capacity factor.  The total annual fixed cost per MWH as the annual cost x 1000 divided by 8766 x capacity factor.</a:t>
            </a:r>
            <a:endParaRPr lang="en-US" dirty="0"/>
          </a:p>
          <a:p>
            <a:pPr marL="0" indent="0">
              <a:buNone/>
            </a:pPr>
            <a:r>
              <a:rPr lang="en-029" dirty="0"/>
              <a:t> </a:t>
            </a:r>
            <a:endParaRPr lang="en-US" dirty="0"/>
          </a:p>
          <a:p>
            <a:r>
              <a:rPr lang="en-029" dirty="0"/>
              <a:t>Total Annual Fixed Cost/MWH = Total Fixed Cost/kW-year x 1000/ (8766 x CF)</a:t>
            </a:r>
            <a:endParaRPr lang="en-US" dirty="0"/>
          </a:p>
          <a:p>
            <a:endParaRPr lang="en-US" dirty="0"/>
          </a:p>
        </p:txBody>
      </p:sp>
      <p:sp>
        <p:nvSpPr>
          <p:cNvPr id="3" name="Title 2">
            <a:extLst>
              <a:ext uri="{FF2B5EF4-FFF2-40B4-BE49-F238E27FC236}">
                <a16:creationId xmlns:a16="http://schemas.microsoft.com/office/drawing/2014/main" id="{71A85578-8946-4B96-AE56-408CA67F24A2}"/>
              </a:ext>
            </a:extLst>
          </p:cNvPr>
          <p:cNvSpPr>
            <a:spLocks noGrp="1"/>
          </p:cNvSpPr>
          <p:nvPr>
            <p:ph type="title"/>
          </p:nvPr>
        </p:nvSpPr>
        <p:spPr/>
        <p:txBody>
          <a:bodyPr>
            <a:normAutofit fontScale="90000"/>
          </a:bodyPr>
          <a:lstStyle/>
          <a:p>
            <a:r>
              <a:rPr lang="en-US" dirty="0"/>
              <a:t>Step 3: Compute the Fixed Cost to Turn on the Lights</a:t>
            </a:r>
          </a:p>
        </p:txBody>
      </p:sp>
    </p:spTree>
    <p:extLst>
      <p:ext uri="{BB962C8B-B14F-4D97-AF65-F5344CB8AC3E}">
        <p14:creationId xmlns:p14="http://schemas.microsoft.com/office/powerpoint/2010/main" val="272034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FD87-E00C-4258-ACB9-CF9866D50C72}"/>
              </a:ext>
            </a:extLst>
          </p:cNvPr>
          <p:cNvSpPr>
            <a:spLocks noGrp="1"/>
          </p:cNvSpPr>
          <p:nvPr>
            <p:ph type="title"/>
          </p:nvPr>
        </p:nvSpPr>
        <p:spPr/>
        <p:txBody>
          <a:bodyPr>
            <a:normAutofit fontScale="90000"/>
          </a:bodyPr>
          <a:lstStyle/>
          <a:p>
            <a:r>
              <a:rPr lang="en-US" dirty="0"/>
              <a:t>LCOE Calculation – Calculation of Cost per MWH </a:t>
            </a:r>
          </a:p>
        </p:txBody>
      </p:sp>
      <p:sp>
        <p:nvSpPr>
          <p:cNvPr id="3" name="Content Placeholder 2">
            <a:extLst>
              <a:ext uri="{FF2B5EF4-FFF2-40B4-BE49-F238E27FC236}">
                <a16:creationId xmlns:a16="http://schemas.microsoft.com/office/drawing/2014/main" id="{35B5A24C-19F9-4432-8DB7-BA5ACCA4A6AF}"/>
              </a:ext>
            </a:extLst>
          </p:cNvPr>
          <p:cNvSpPr>
            <a:spLocks noGrp="1"/>
          </p:cNvSpPr>
          <p:nvPr>
            <p:ph idx="1"/>
          </p:nvPr>
        </p:nvSpPr>
        <p:spPr/>
        <p:txBody>
          <a:bodyPr>
            <a:noAutofit/>
          </a:bodyPr>
          <a:lstStyle/>
          <a:p>
            <a:pPr lvl="0"/>
            <a:r>
              <a:rPr lang="en-029" sz="1800" dirty="0"/>
              <a:t>Compute the total fixed cost based on energy rather than capacity.  To do this, you need the capacity factor (for renewable) or the availability factor for base load (assuming the plant will run whenever it is available).  The hours that must be covered by the fixed cost are 8766 x capacity factor.  The total annual fixed cost per MWH as the annual cost x 1000 divided by 8766 x capacity factor.</a:t>
            </a:r>
            <a:endParaRPr lang="en-US" sz="1800" dirty="0"/>
          </a:p>
          <a:p>
            <a:r>
              <a:rPr lang="en-029" sz="1800" dirty="0"/>
              <a:t>Total Annual Fixed Cost/MWH = Total Fixed Cost/kW-year x 1000/ (8766 x CF)</a:t>
            </a:r>
            <a:endParaRPr lang="en-US" sz="1800" dirty="0"/>
          </a:p>
          <a:p>
            <a:pPr lvl="0"/>
            <a:r>
              <a:rPr lang="en-029" sz="1800" dirty="0"/>
              <a:t>Compute the fuel cost as the heat rate expressed in MMBTU/MWH with the Cost (e.g. USD/MMBTU) to derive the fuel cost per MWH. </a:t>
            </a:r>
            <a:endParaRPr lang="en-US" sz="1800" dirty="0"/>
          </a:p>
          <a:p>
            <a:r>
              <a:rPr lang="en-029" sz="1800" dirty="0"/>
              <a:t>Fuel Cost (USD/MWH) = Heat Rate (MMBTU/MWH) x Fuel Price (USD/MMBTU)</a:t>
            </a:r>
            <a:endParaRPr lang="en-US" sz="1800" dirty="0"/>
          </a:p>
          <a:p>
            <a:pPr lvl="0"/>
            <a:r>
              <a:rPr lang="en-029" sz="1800" dirty="0"/>
              <a:t>Add the variable O&amp;M per MWH to the fuel cost to derive the total variable cost per MWH.</a:t>
            </a:r>
            <a:endParaRPr lang="en-US" sz="1800" dirty="0"/>
          </a:p>
          <a:p>
            <a:r>
              <a:rPr lang="en-029" sz="1800" dirty="0"/>
              <a:t>Variable Cost (USD/MWH) = Fuel Cost + Variable O&amp;M</a:t>
            </a:r>
            <a:endParaRPr lang="en-US" sz="1800" dirty="0"/>
          </a:p>
          <a:p>
            <a:pPr lvl="0"/>
            <a:r>
              <a:rPr lang="en-029" sz="1800" dirty="0"/>
              <a:t>Add the total fixed cost to the variable cost to derive the levelized cost per MWH.</a:t>
            </a:r>
            <a:endParaRPr lang="en-US" sz="1800" dirty="0"/>
          </a:p>
          <a:p>
            <a:r>
              <a:rPr lang="en-029" sz="1800" dirty="0"/>
              <a:t>Levelised Cost/MWH = Total Fixed Cost/MWH + Total Variable Cost/MWH</a:t>
            </a:r>
            <a:endParaRPr lang="en-US" sz="1800" dirty="0"/>
          </a:p>
          <a:p>
            <a:pPr marL="58737" indent="0">
              <a:buNone/>
            </a:pPr>
            <a:endParaRPr lang="en-US" sz="1800" dirty="0"/>
          </a:p>
        </p:txBody>
      </p:sp>
    </p:spTree>
    <p:extLst>
      <p:ext uri="{BB962C8B-B14F-4D97-AF65-F5344CB8AC3E}">
        <p14:creationId xmlns:p14="http://schemas.microsoft.com/office/powerpoint/2010/main" val="341906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3A9BD-1B6E-4FA7-9B9C-4E09EA164E7C}"/>
              </a:ext>
            </a:extLst>
          </p:cNvPr>
          <p:cNvSpPr>
            <a:spLocks noGrp="1"/>
          </p:cNvSpPr>
          <p:nvPr>
            <p:ph idx="1"/>
          </p:nvPr>
        </p:nvSpPr>
        <p:spPr/>
        <p:txBody>
          <a:bodyPr/>
          <a:lstStyle/>
          <a:p>
            <a:r>
              <a:rPr lang="en-029" dirty="0"/>
              <a:t>First Need the Operating Parameters for Solar or for Diesel. Need the variable and fuel costs for diesel.</a:t>
            </a:r>
          </a:p>
          <a:p>
            <a:endParaRPr lang="en-029" dirty="0"/>
          </a:p>
        </p:txBody>
      </p:sp>
      <p:sp>
        <p:nvSpPr>
          <p:cNvPr id="3" name="Title 2">
            <a:extLst>
              <a:ext uri="{FF2B5EF4-FFF2-40B4-BE49-F238E27FC236}">
                <a16:creationId xmlns:a16="http://schemas.microsoft.com/office/drawing/2014/main" id="{2D9CBB84-8477-42DC-A8BD-3BDE05F4092E}"/>
              </a:ext>
            </a:extLst>
          </p:cNvPr>
          <p:cNvSpPr>
            <a:spLocks noGrp="1"/>
          </p:cNvSpPr>
          <p:nvPr>
            <p:ph type="title"/>
          </p:nvPr>
        </p:nvSpPr>
        <p:spPr/>
        <p:txBody>
          <a:bodyPr/>
          <a:lstStyle/>
          <a:p>
            <a:r>
              <a:rPr lang="en-029" dirty="0"/>
              <a:t>LCOE Basic Illustration</a:t>
            </a:r>
          </a:p>
        </p:txBody>
      </p:sp>
      <p:sp>
        <p:nvSpPr>
          <p:cNvPr id="4" name="Slide Number Placeholder 3">
            <a:extLst>
              <a:ext uri="{FF2B5EF4-FFF2-40B4-BE49-F238E27FC236}">
                <a16:creationId xmlns:a16="http://schemas.microsoft.com/office/drawing/2014/main" id="{EBF5930E-49DF-493A-89D8-D545E3C26671}"/>
              </a:ext>
            </a:extLst>
          </p:cNvPr>
          <p:cNvSpPr>
            <a:spLocks noGrp="1"/>
          </p:cNvSpPr>
          <p:nvPr>
            <p:ph type="sldNum" sz="quarter" idx="12"/>
          </p:nvPr>
        </p:nvSpPr>
        <p:spPr/>
        <p:txBody>
          <a:bodyPr/>
          <a:lstStyle/>
          <a:p>
            <a:pPr algn="ctr"/>
            <a:fld id="{0C3A1854-6B63-4059-B360-A3C4972BF0FC}" type="slidenum">
              <a:rPr lang="ko-KR" altLang="en-US" smtClean="0"/>
              <a:pPr algn="ctr"/>
              <a:t>24</a:t>
            </a:fld>
            <a:endParaRPr lang="ko-KR" altLang="en-US" dirty="0"/>
          </a:p>
        </p:txBody>
      </p:sp>
      <p:pic>
        <p:nvPicPr>
          <p:cNvPr id="5" name="Picture 4">
            <a:extLst>
              <a:ext uri="{FF2B5EF4-FFF2-40B4-BE49-F238E27FC236}">
                <a16:creationId xmlns:a16="http://schemas.microsoft.com/office/drawing/2014/main" id="{2CA50960-04F4-4BCD-8FF6-EBA6453373F5}"/>
              </a:ext>
            </a:extLst>
          </p:cNvPr>
          <p:cNvPicPr>
            <a:picLocks noChangeAspect="1"/>
          </p:cNvPicPr>
          <p:nvPr/>
        </p:nvPicPr>
        <p:blipFill>
          <a:blip r:embed="rId2"/>
          <a:stretch>
            <a:fillRect/>
          </a:stretch>
        </p:blipFill>
        <p:spPr>
          <a:xfrm>
            <a:off x="509048" y="3008670"/>
            <a:ext cx="4044745" cy="2498225"/>
          </a:xfrm>
          <a:prstGeom prst="rect">
            <a:avLst/>
          </a:prstGeom>
        </p:spPr>
      </p:pic>
      <p:pic>
        <p:nvPicPr>
          <p:cNvPr id="6" name="Picture 5">
            <a:extLst>
              <a:ext uri="{FF2B5EF4-FFF2-40B4-BE49-F238E27FC236}">
                <a16:creationId xmlns:a16="http://schemas.microsoft.com/office/drawing/2014/main" id="{F16EF9B1-BB49-4BE5-A75A-2C2F4E452E0F}"/>
              </a:ext>
            </a:extLst>
          </p:cNvPr>
          <p:cNvPicPr>
            <a:picLocks noChangeAspect="1"/>
          </p:cNvPicPr>
          <p:nvPr/>
        </p:nvPicPr>
        <p:blipFill>
          <a:blip r:embed="rId3"/>
          <a:stretch>
            <a:fillRect/>
          </a:stretch>
        </p:blipFill>
        <p:spPr>
          <a:xfrm>
            <a:off x="5035096" y="3008670"/>
            <a:ext cx="3905274" cy="2444391"/>
          </a:xfrm>
          <a:prstGeom prst="rect">
            <a:avLst/>
          </a:prstGeom>
        </p:spPr>
      </p:pic>
    </p:spTree>
    <p:extLst>
      <p:ext uri="{BB962C8B-B14F-4D97-AF65-F5344CB8AC3E}">
        <p14:creationId xmlns:p14="http://schemas.microsoft.com/office/powerpoint/2010/main" val="198379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B3A49-7893-49B3-A800-91DBE2FF2ACE}"/>
              </a:ext>
            </a:extLst>
          </p:cNvPr>
          <p:cNvSpPr>
            <a:spLocks noGrp="1"/>
          </p:cNvSpPr>
          <p:nvPr>
            <p:ph idx="1"/>
          </p:nvPr>
        </p:nvSpPr>
        <p:spPr/>
        <p:txBody>
          <a:bodyPr/>
          <a:lstStyle/>
          <a:p>
            <a:r>
              <a:rPr lang="en-029" dirty="0"/>
              <a:t>Carrying Charges can be computed with the PMT function. You can reconcile this to a simple financial model.  Can compute on a nominal or real basis.</a:t>
            </a:r>
          </a:p>
          <a:p>
            <a:endParaRPr lang="en-029" dirty="0"/>
          </a:p>
          <a:p>
            <a:endParaRPr lang="en-029" dirty="0"/>
          </a:p>
        </p:txBody>
      </p:sp>
      <p:sp>
        <p:nvSpPr>
          <p:cNvPr id="3" name="Title 2">
            <a:extLst>
              <a:ext uri="{FF2B5EF4-FFF2-40B4-BE49-F238E27FC236}">
                <a16:creationId xmlns:a16="http://schemas.microsoft.com/office/drawing/2014/main" id="{030C0A42-92AA-4030-9D73-F1AE1804CE84}"/>
              </a:ext>
            </a:extLst>
          </p:cNvPr>
          <p:cNvSpPr>
            <a:spLocks noGrp="1"/>
          </p:cNvSpPr>
          <p:nvPr>
            <p:ph type="title"/>
          </p:nvPr>
        </p:nvSpPr>
        <p:spPr/>
        <p:txBody>
          <a:bodyPr/>
          <a:lstStyle/>
          <a:p>
            <a:r>
              <a:rPr lang="en-029" dirty="0"/>
              <a:t>Now Move to Carrying Charges</a:t>
            </a:r>
          </a:p>
        </p:txBody>
      </p:sp>
      <p:sp>
        <p:nvSpPr>
          <p:cNvPr id="4" name="Slide Number Placeholder 3">
            <a:extLst>
              <a:ext uri="{FF2B5EF4-FFF2-40B4-BE49-F238E27FC236}">
                <a16:creationId xmlns:a16="http://schemas.microsoft.com/office/drawing/2014/main" id="{10C2F137-71A7-4632-A20A-0F3C4862858F}"/>
              </a:ext>
            </a:extLst>
          </p:cNvPr>
          <p:cNvSpPr>
            <a:spLocks noGrp="1"/>
          </p:cNvSpPr>
          <p:nvPr>
            <p:ph type="sldNum" sz="quarter" idx="12"/>
          </p:nvPr>
        </p:nvSpPr>
        <p:spPr/>
        <p:txBody>
          <a:bodyPr/>
          <a:lstStyle/>
          <a:p>
            <a:pPr algn="ctr"/>
            <a:fld id="{0C3A1854-6B63-4059-B360-A3C4972BF0FC}" type="slidenum">
              <a:rPr lang="ko-KR" altLang="en-US" smtClean="0"/>
              <a:pPr algn="ctr"/>
              <a:t>25</a:t>
            </a:fld>
            <a:endParaRPr lang="ko-KR" altLang="en-US" dirty="0"/>
          </a:p>
        </p:txBody>
      </p:sp>
      <p:pic>
        <p:nvPicPr>
          <p:cNvPr id="5" name="Picture 4">
            <a:extLst>
              <a:ext uri="{FF2B5EF4-FFF2-40B4-BE49-F238E27FC236}">
                <a16:creationId xmlns:a16="http://schemas.microsoft.com/office/drawing/2014/main" id="{D26345CF-7590-459D-894E-5CCC19025CF1}"/>
              </a:ext>
            </a:extLst>
          </p:cNvPr>
          <p:cNvPicPr>
            <a:picLocks noChangeAspect="1"/>
          </p:cNvPicPr>
          <p:nvPr/>
        </p:nvPicPr>
        <p:blipFill>
          <a:blip r:embed="rId2"/>
          <a:stretch>
            <a:fillRect/>
          </a:stretch>
        </p:blipFill>
        <p:spPr>
          <a:xfrm>
            <a:off x="1038533" y="3658522"/>
            <a:ext cx="6477000" cy="2647950"/>
          </a:xfrm>
          <a:prstGeom prst="rect">
            <a:avLst/>
          </a:prstGeom>
        </p:spPr>
      </p:pic>
    </p:spTree>
    <p:extLst>
      <p:ext uri="{BB962C8B-B14F-4D97-AF65-F5344CB8AC3E}">
        <p14:creationId xmlns:p14="http://schemas.microsoft.com/office/powerpoint/2010/main" val="279131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4DCB40-E681-4C4C-844E-ACB3B5AA89F6}"/>
              </a:ext>
            </a:extLst>
          </p:cNvPr>
          <p:cNvSpPr>
            <a:spLocks noGrp="1"/>
          </p:cNvSpPr>
          <p:nvPr>
            <p:ph idx="1"/>
          </p:nvPr>
        </p:nvSpPr>
        <p:spPr/>
        <p:txBody>
          <a:bodyPr/>
          <a:lstStyle/>
          <a:p>
            <a:r>
              <a:rPr lang="en-029" dirty="0"/>
              <a:t>Compute on both a nominal and real basis using alternative carrying charge rates.</a:t>
            </a:r>
          </a:p>
          <a:p>
            <a:endParaRPr lang="en-029" dirty="0"/>
          </a:p>
        </p:txBody>
      </p:sp>
      <p:sp>
        <p:nvSpPr>
          <p:cNvPr id="3" name="Title 2">
            <a:extLst>
              <a:ext uri="{FF2B5EF4-FFF2-40B4-BE49-F238E27FC236}">
                <a16:creationId xmlns:a16="http://schemas.microsoft.com/office/drawing/2014/main" id="{CCD6FA3C-D2CB-4F26-A436-73BA23866450}"/>
              </a:ext>
            </a:extLst>
          </p:cNvPr>
          <p:cNvSpPr>
            <a:spLocks noGrp="1"/>
          </p:cNvSpPr>
          <p:nvPr>
            <p:ph type="title"/>
          </p:nvPr>
        </p:nvSpPr>
        <p:spPr/>
        <p:txBody>
          <a:bodyPr/>
          <a:lstStyle/>
          <a:p>
            <a:r>
              <a:rPr lang="en-029" dirty="0"/>
              <a:t>LCOE on Nominal or Real Basis</a:t>
            </a:r>
          </a:p>
        </p:txBody>
      </p:sp>
      <p:pic>
        <p:nvPicPr>
          <p:cNvPr id="5" name="Picture 4">
            <a:extLst>
              <a:ext uri="{FF2B5EF4-FFF2-40B4-BE49-F238E27FC236}">
                <a16:creationId xmlns:a16="http://schemas.microsoft.com/office/drawing/2014/main" id="{530E9304-1E18-4CC9-AFA7-AB56B7A38E07}"/>
              </a:ext>
            </a:extLst>
          </p:cNvPr>
          <p:cNvPicPr>
            <a:picLocks noChangeAspect="1"/>
          </p:cNvPicPr>
          <p:nvPr/>
        </p:nvPicPr>
        <p:blipFill>
          <a:blip r:embed="rId2"/>
          <a:stretch>
            <a:fillRect/>
          </a:stretch>
        </p:blipFill>
        <p:spPr>
          <a:xfrm>
            <a:off x="1351125" y="2602014"/>
            <a:ext cx="6429375" cy="3895725"/>
          </a:xfrm>
          <a:prstGeom prst="rect">
            <a:avLst/>
          </a:prstGeom>
        </p:spPr>
      </p:pic>
    </p:spTree>
    <p:extLst>
      <p:ext uri="{BB962C8B-B14F-4D97-AF65-F5344CB8AC3E}">
        <p14:creationId xmlns:p14="http://schemas.microsoft.com/office/powerpoint/2010/main" val="363284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2CA11F-2172-4222-AF60-6FB39AB13313}"/>
              </a:ext>
            </a:extLst>
          </p:cNvPr>
          <p:cNvSpPr>
            <a:spLocks noGrp="1"/>
          </p:cNvSpPr>
          <p:nvPr>
            <p:ph idx="1"/>
          </p:nvPr>
        </p:nvSpPr>
        <p:spPr/>
        <p:txBody>
          <a:bodyPr/>
          <a:lstStyle/>
          <a:p>
            <a:r>
              <a:rPr lang="en-029" dirty="0"/>
              <a:t>Proof: Put in real rate with inflation.  Then put in the inflation rate for revenues and operating costs.</a:t>
            </a:r>
          </a:p>
          <a:p>
            <a:r>
              <a:rPr lang="en-029" dirty="0"/>
              <a:t>Demonstrate that the project IRR is achieved.</a:t>
            </a:r>
          </a:p>
        </p:txBody>
      </p:sp>
      <p:sp>
        <p:nvSpPr>
          <p:cNvPr id="3" name="Title 2">
            <a:extLst>
              <a:ext uri="{FF2B5EF4-FFF2-40B4-BE49-F238E27FC236}">
                <a16:creationId xmlns:a16="http://schemas.microsoft.com/office/drawing/2014/main" id="{382A6360-E7CB-430C-AC41-FFBF72C35EB8}"/>
              </a:ext>
            </a:extLst>
          </p:cNvPr>
          <p:cNvSpPr>
            <a:spLocks noGrp="1"/>
          </p:cNvSpPr>
          <p:nvPr>
            <p:ph type="title"/>
          </p:nvPr>
        </p:nvSpPr>
        <p:spPr/>
        <p:txBody>
          <a:bodyPr>
            <a:normAutofit fontScale="90000"/>
          </a:bodyPr>
          <a:lstStyle/>
          <a:p>
            <a:r>
              <a:rPr lang="en-029" dirty="0"/>
              <a:t>Reconciliation of LCOE and Project Finance Model</a:t>
            </a:r>
          </a:p>
        </p:txBody>
      </p:sp>
      <p:sp>
        <p:nvSpPr>
          <p:cNvPr id="4" name="Slide Number Placeholder 3">
            <a:extLst>
              <a:ext uri="{FF2B5EF4-FFF2-40B4-BE49-F238E27FC236}">
                <a16:creationId xmlns:a16="http://schemas.microsoft.com/office/drawing/2014/main" id="{193FCC50-6E97-45F9-B947-1761BFFA8ECC}"/>
              </a:ext>
            </a:extLst>
          </p:cNvPr>
          <p:cNvSpPr>
            <a:spLocks noGrp="1"/>
          </p:cNvSpPr>
          <p:nvPr>
            <p:ph type="sldNum" sz="quarter" idx="12"/>
          </p:nvPr>
        </p:nvSpPr>
        <p:spPr/>
        <p:txBody>
          <a:bodyPr/>
          <a:lstStyle/>
          <a:p>
            <a:pPr algn="ctr"/>
            <a:fld id="{0C3A1854-6B63-4059-B360-A3C4972BF0FC}" type="slidenum">
              <a:rPr lang="ko-KR" altLang="en-US" smtClean="0"/>
              <a:pPr algn="ctr"/>
              <a:t>27</a:t>
            </a:fld>
            <a:endParaRPr lang="ko-KR" altLang="en-US" dirty="0"/>
          </a:p>
        </p:txBody>
      </p:sp>
      <p:pic>
        <p:nvPicPr>
          <p:cNvPr id="5" name="Picture 4">
            <a:extLst>
              <a:ext uri="{FF2B5EF4-FFF2-40B4-BE49-F238E27FC236}">
                <a16:creationId xmlns:a16="http://schemas.microsoft.com/office/drawing/2014/main" id="{27666FFD-0388-4DF4-868D-866E2F8CA8BE}"/>
              </a:ext>
            </a:extLst>
          </p:cNvPr>
          <p:cNvPicPr>
            <a:picLocks noChangeAspect="1"/>
          </p:cNvPicPr>
          <p:nvPr/>
        </p:nvPicPr>
        <p:blipFill>
          <a:blip r:embed="rId2"/>
          <a:stretch>
            <a:fillRect/>
          </a:stretch>
        </p:blipFill>
        <p:spPr>
          <a:xfrm>
            <a:off x="167148" y="3552815"/>
            <a:ext cx="8634952" cy="2767419"/>
          </a:xfrm>
          <a:prstGeom prst="rect">
            <a:avLst/>
          </a:prstGeom>
        </p:spPr>
      </p:pic>
    </p:spTree>
    <p:extLst>
      <p:ext uri="{BB962C8B-B14F-4D97-AF65-F5344CB8AC3E}">
        <p14:creationId xmlns:p14="http://schemas.microsoft.com/office/powerpoint/2010/main" val="269629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8FD2-BE3D-4534-8918-083DED960B5F}"/>
              </a:ext>
            </a:extLst>
          </p:cNvPr>
          <p:cNvSpPr>
            <a:spLocks noGrp="1"/>
          </p:cNvSpPr>
          <p:nvPr>
            <p:ph type="title"/>
          </p:nvPr>
        </p:nvSpPr>
        <p:spPr/>
        <p:txBody>
          <a:bodyPr>
            <a:normAutofit fontScale="90000"/>
          </a:bodyPr>
          <a:lstStyle/>
          <a:p>
            <a:r>
              <a:rPr lang="en-US" dirty="0"/>
              <a:t>LCOE for Base Load and Intermittent Plant</a:t>
            </a:r>
          </a:p>
        </p:txBody>
      </p:sp>
      <p:sp>
        <p:nvSpPr>
          <p:cNvPr id="3" name="Content Placeholder 2">
            <a:extLst>
              <a:ext uri="{FF2B5EF4-FFF2-40B4-BE49-F238E27FC236}">
                <a16:creationId xmlns:a16="http://schemas.microsoft.com/office/drawing/2014/main" id="{CDEFB113-2B7F-4CBA-B380-2BADB196E5A6}"/>
              </a:ext>
            </a:extLst>
          </p:cNvPr>
          <p:cNvSpPr>
            <a:spLocks noGrp="1"/>
          </p:cNvSpPr>
          <p:nvPr>
            <p:ph idx="1"/>
          </p:nvPr>
        </p:nvSpPr>
        <p:spPr/>
        <p:txBody>
          <a:bodyPr>
            <a:noAutofit/>
          </a:bodyPr>
          <a:lstStyle/>
          <a:p>
            <a:r>
              <a:rPr lang="en-029" sz="2000" dirty="0"/>
              <a:t>Treat the levelized cost analysis differently for a base load plant and an intermittent low capacity factor renewable energy plant.  </a:t>
            </a:r>
            <a:endParaRPr lang="en-US" sz="2000" dirty="0"/>
          </a:p>
          <a:p>
            <a:r>
              <a:rPr lang="en-029" sz="2000" dirty="0"/>
              <a:t>For the base load plant measure the avoided cost of unavailable time.</a:t>
            </a:r>
            <a:endParaRPr lang="en-US" sz="2000" dirty="0"/>
          </a:p>
          <a:p>
            <a:r>
              <a:rPr lang="en-029" sz="2000" dirty="0"/>
              <a:t>For the intermittent plant with low capacity factor (e.g. solar and low capacity factor wind), measure the levelized cost relative to short-run avoided cost (should include the cost of ancillary services).</a:t>
            </a:r>
            <a:endParaRPr lang="en-US" sz="2000" dirty="0"/>
          </a:p>
          <a:p>
            <a:r>
              <a:rPr lang="en-029" sz="2000" dirty="0"/>
              <a:t>For the intermittent plant with a high capacity factor (e.g. off-shore wind and geothermal), could perform a loss of load probability analysis that credits the intermittent plant with some capacity value.</a:t>
            </a:r>
            <a:endParaRPr lang="en-US" sz="2000" dirty="0"/>
          </a:p>
          <a:p>
            <a:r>
              <a:rPr lang="en-029" sz="2000" dirty="0"/>
              <a:t>Note that the carrying charge formula is consistent with the formula:</a:t>
            </a:r>
            <a:endParaRPr lang="en-US" sz="2000" dirty="0"/>
          </a:p>
          <a:p>
            <a:r>
              <a:rPr lang="en-029" sz="2000" dirty="0"/>
              <a:t>LCOE = NPV(Revenues)/NPV(MWH) when degradation is accounted for in the carrying charges and the carrying charge formula includes inflation.  This implies that the carrying charges are computed on a real and not nominal basis if all the fuel and O&amp;M components are inflated on the same basis.</a:t>
            </a:r>
            <a:endParaRPr lang="en-US" sz="2000" dirty="0"/>
          </a:p>
          <a:p>
            <a:endParaRPr lang="en-US" sz="2000" dirty="0"/>
          </a:p>
        </p:txBody>
      </p:sp>
    </p:spTree>
    <p:extLst>
      <p:ext uri="{BB962C8B-B14F-4D97-AF65-F5344CB8AC3E}">
        <p14:creationId xmlns:p14="http://schemas.microsoft.com/office/powerpoint/2010/main" val="279912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E9DE8E-9855-43BE-BA73-D632E32D6E22}"/>
              </a:ext>
            </a:extLst>
          </p:cNvPr>
          <p:cNvSpPr>
            <a:spLocks noGrp="1"/>
          </p:cNvSpPr>
          <p:nvPr>
            <p:ph idx="1"/>
          </p:nvPr>
        </p:nvSpPr>
        <p:spPr>
          <a:xfrm>
            <a:off x="89453" y="1063486"/>
            <a:ext cx="8766312" cy="1490871"/>
          </a:xfrm>
        </p:spPr>
        <p:txBody>
          <a:bodyPr>
            <a:normAutofit/>
          </a:bodyPr>
          <a:lstStyle/>
          <a:p>
            <a:r>
              <a:rPr lang="en-US" dirty="0"/>
              <a:t>Compare Real LCOE (not nominal) to Current Variable Costs including Fuel and Variable O&amp;M. Can make adjustment for spinning reserve also.</a:t>
            </a:r>
          </a:p>
        </p:txBody>
      </p:sp>
      <p:sp>
        <p:nvSpPr>
          <p:cNvPr id="3" name="Title 2">
            <a:extLst>
              <a:ext uri="{FF2B5EF4-FFF2-40B4-BE49-F238E27FC236}">
                <a16:creationId xmlns:a16="http://schemas.microsoft.com/office/drawing/2014/main" id="{F83B6F65-B0D0-484D-91D1-B816CE62A624}"/>
              </a:ext>
            </a:extLst>
          </p:cNvPr>
          <p:cNvSpPr>
            <a:spLocks noGrp="1"/>
          </p:cNvSpPr>
          <p:nvPr>
            <p:ph type="title"/>
          </p:nvPr>
        </p:nvSpPr>
        <p:spPr/>
        <p:txBody>
          <a:bodyPr>
            <a:normAutofit fontScale="90000"/>
          </a:bodyPr>
          <a:lstStyle/>
          <a:p>
            <a:r>
              <a:rPr lang="en-US" dirty="0"/>
              <a:t>Use of LCOE for Comparison with Dispatchable Technologies</a:t>
            </a:r>
          </a:p>
        </p:txBody>
      </p:sp>
      <p:pic>
        <p:nvPicPr>
          <p:cNvPr id="5" name="Picture 4">
            <a:extLst>
              <a:ext uri="{FF2B5EF4-FFF2-40B4-BE49-F238E27FC236}">
                <a16:creationId xmlns:a16="http://schemas.microsoft.com/office/drawing/2014/main" id="{433EF830-3ACF-4E9D-BA85-54087DCDC788}"/>
              </a:ext>
            </a:extLst>
          </p:cNvPr>
          <p:cNvPicPr>
            <a:picLocks noChangeAspect="1"/>
          </p:cNvPicPr>
          <p:nvPr/>
        </p:nvPicPr>
        <p:blipFill>
          <a:blip r:embed="rId2"/>
          <a:stretch>
            <a:fillRect/>
          </a:stretch>
        </p:blipFill>
        <p:spPr>
          <a:xfrm>
            <a:off x="0" y="2870061"/>
            <a:ext cx="9024730" cy="3987939"/>
          </a:xfrm>
          <a:prstGeom prst="rect">
            <a:avLst/>
          </a:prstGeom>
        </p:spPr>
      </p:pic>
    </p:spTree>
    <p:extLst>
      <p:ext uri="{BB962C8B-B14F-4D97-AF65-F5344CB8AC3E}">
        <p14:creationId xmlns:p14="http://schemas.microsoft.com/office/powerpoint/2010/main" val="89740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1970976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0E0E9D1-1F3F-44CE-AFCC-B855634A45B6}"/>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General Objectives</a:t>
            </a:r>
          </a:p>
        </p:txBody>
      </p:sp>
    </p:spTree>
    <p:extLst>
      <p:ext uri="{BB962C8B-B14F-4D97-AF65-F5344CB8AC3E}">
        <p14:creationId xmlns:p14="http://schemas.microsoft.com/office/powerpoint/2010/main" val="1794774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Build-up and LCOE</a:t>
            </a:r>
          </a:p>
        </p:txBody>
      </p:sp>
      <p:sp>
        <p:nvSpPr>
          <p:cNvPr id="3" name="Content Placeholder 2"/>
          <p:cNvSpPr>
            <a:spLocks noGrp="1"/>
          </p:cNvSpPr>
          <p:nvPr>
            <p:ph idx="1"/>
          </p:nvPr>
        </p:nvSpPr>
        <p:spPr/>
        <p:txBody>
          <a:bodyPr>
            <a:normAutofit fontScale="92500" lnSpcReduction="20000"/>
          </a:bodyPr>
          <a:lstStyle/>
          <a:p>
            <a:r>
              <a:rPr lang="en-US" dirty="0"/>
              <a:t>LCOE is the levelized or weighted average price of electricity over the lifetime of a project</a:t>
            </a:r>
          </a:p>
          <a:p>
            <a:r>
              <a:rPr lang="en-US" dirty="0"/>
              <a:t>Cost of electricity is Revenue/MWH</a:t>
            </a:r>
          </a:p>
          <a:p>
            <a:r>
              <a:rPr lang="en-US" dirty="0"/>
              <a:t>LCOE is weighted Revenue/MWH over the lifetime of a plant</a:t>
            </a:r>
          </a:p>
          <a:p>
            <a:r>
              <a:rPr lang="en-US" dirty="0"/>
              <a:t>Weighting</a:t>
            </a:r>
          </a:p>
          <a:p>
            <a:pPr lvl="1"/>
            <a:r>
              <a:rPr lang="en-US" dirty="0"/>
              <a:t>Cost of capital so future revenues have lower weight than current revenues</a:t>
            </a:r>
          </a:p>
          <a:p>
            <a:pPr lvl="1"/>
            <a:r>
              <a:rPr lang="en-US" dirty="0"/>
              <a:t>Amount of generation so periods with more generation have more weight</a:t>
            </a:r>
          </a:p>
          <a:p>
            <a:r>
              <a:rPr lang="en-US" dirty="0"/>
              <a:t>Instead of detailed weighted average could use NPV formula where </a:t>
            </a:r>
          </a:p>
          <a:p>
            <a:r>
              <a:rPr lang="en-US" sz="2400" b="1" dirty="0"/>
              <a:t>LCOE = NPV of Revenues/NPV of Generation</a:t>
            </a:r>
          </a:p>
        </p:txBody>
      </p:sp>
    </p:spTree>
    <p:extLst>
      <p:ext uri="{BB962C8B-B14F-4D97-AF65-F5344CB8AC3E}">
        <p14:creationId xmlns:p14="http://schemas.microsoft.com/office/powerpoint/2010/main" val="105566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Risk Allocation  and Drivers in PPA Agreement</a:t>
            </a:r>
          </a:p>
        </p:txBody>
      </p:sp>
      <p:sp>
        <p:nvSpPr>
          <p:cNvPr id="9" name="Content Placeholder 8"/>
          <p:cNvSpPr>
            <a:spLocks noGrp="1"/>
          </p:cNvSpPr>
          <p:nvPr>
            <p:ph sz="half" idx="1"/>
          </p:nvPr>
        </p:nvSpPr>
        <p:spPr>
          <a:xfrm>
            <a:off x="543339" y="1920874"/>
            <a:ext cx="3733800" cy="4572000"/>
          </a:xfrm>
        </p:spPr>
        <p:txBody>
          <a:bodyPr>
            <a:normAutofit fontScale="92500" lnSpcReduction="20000"/>
          </a:bodyPr>
          <a:lstStyle/>
          <a:p>
            <a:pPr marL="515937" indent="-457200">
              <a:buFont typeface="+mj-lt"/>
              <a:buAutoNum type="arabicPeriod"/>
            </a:pPr>
            <a:r>
              <a:rPr lang="en-US" dirty="0"/>
              <a:t>Plant Cost and Construction Delay</a:t>
            </a:r>
          </a:p>
          <a:p>
            <a:pPr marL="515937" indent="-457200">
              <a:buFont typeface="+mj-lt"/>
              <a:buAutoNum type="arabicPeriod"/>
            </a:pPr>
            <a:r>
              <a:rPr lang="en-US" dirty="0"/>
              <a:t>Efficiency (Heat Rate)</a:t>
            </a:r>
          </a:p>
          <a:p>
            <a:pPr marL="515937" indent="-457200">
              <a:buFont typeface="+mj-lt"/>
              <a:buAutoNum type="arabicPeriod"/>
            </a:pPr>
            <a:r>
              <a:rPr lang="en-US" dirty="0"/>
              <a:t>Fuel Price</a:t>
            </a:r>
          </a:p>
          <a:p>
            <a:pPr marL="515937" indent="-457200">
              <a:buFont typeface="+mj-lt"/>
              <a:buAutoNum type="arabicPeriod"/>
            </a:pPr>
            <a:r>
              <a:rPr lang="en-US" dirty="0"/>
              <a:t>Capacity Factor and Availability Factor from Forced and Unforced </a:t>
            </a:r>
          </a:p>
          <a:p>
            <a:pPr marL="515937" indent="-457200">
              <a:buFont typeface="+mj-lt"/>
              <a:buAutoNum type="arabicPeriod"/>
            </a:pPr>
            <a:r>
              <a:rPr lang="en-US" dirty="0"/>
              <a:t>Variable O&amp;M Expense</a:t>
            </a:r>
          </a:p>
          <a:p>
            <a:pPr marL="515937" indent="-457200">
              <a:buFont typeface="+mj-lt"/>
              <a:buAutoNum type="arabicPeriod"/>
            </a:pPr>
            <a:r>
              <a:rPr lang="en-US" dirty="0"/>
              <a:t>Fixed O&amp;M Expense</a:t>
            </a:r>
          </a:p>
          <a:p>
            <a:pPr marL="515937" indent="-457200">
              <a:buFont typeface="+mj-lt"/>
              <a:buAutoNum type="arabicPeriod"/>
            </a:pPr>
            <a:r>
              <a:rPr lang="en-US" dirty="0"/>
              <a:t>Carrying Charge Rate</a:t>
            </a:r>
          </a:p>
          <a:p>
            <a:endParaRPr lang="en-US" dirty="0"/>
          </a:p>
        </p:txBody>
      </p:sp>
      <p:sp>
        <p:nvSpPr>
          <p:cNvPr id="10" name="Content Placeholder 9"/>
          <p:cNvSpPr>
            <a:spLocks noGrp="1"/>
          </p:cNvSpPr>
          <p:nvPr>
            <p:ph sz="half" idx="2"/>
          </p:nvPr>
        </p:nvSpPr>
        <p:spPr/>
        <p:txBody>
          <a:bodyPr>
            <a:noAutofit/>
          </a:bodyPr>
          <a:lstStyle/>
          <a:p>
            <a:pPr marL="515937" indent="-457200">
              <a:lnSpc>
                <a:spcPct val="80000"/>
              </a:lnSpc>
              <a:buFont typeface="+mj-lt"/>
              <a:buAutoNum type="arabicPeriod"/>
            </a:pPr>
            <a:r>
              <a:rPr lang="en-US" dirty="0"/>
              <a:t>IPP Controls and Takes Risk</a:t>
            </a:r>
          </a:p>
          <a:p>
            <a:pPr marL="515937" indent="-457200">
              <a:lnSpc>
                <a:spcPct val="80000"/>
              </a:lnSpc>
              <a:buFont typeface="+mj-lt"/>
              <a:buAutoNum type="arabicPeriod"/>
            </a:pPr>
            <a:r>
              <a:rPr lang="en-US" dirty="0"/>
              <a:t>IPP Control and Risk</a:t>
            </a:r>
          </a:p>
          <a:p>
            <a:pPr marL="515937" indent="-457200">
              <a:lnSpc>
                <a:spcPct val="80000"/>
              </a:lnSpc>
              <a:buFont typeface="+mj-lt"/>
              <a:buAutoNum type="arabicPeriod"/>
            </a:pPr>
            <a:r>
              <a:rPr lang="en-US" dirty="0"/>
              <a:t>Off-taker Risk</a:t>
            </a:r>
          </a:p>
          <a:p>
            <a:pPr marL="515937" indent="-457200">
              <a:lnSpc>
                <a:spcPct val="80000"/>
              </a:lnSpc>
              <a:buFont typeface="+mj-lt"/>
              <a:buAutoNum type="arabicPeriod"/>
            </a:pPr>
            <a:r>
              <a:rPr lang="en-US" dirty="0"/>
              <a:t>Off-taker Controls Dispatch, IPP controls Availability</a:t>
            </a:r>
          </a:p>
          <a:p>
            <a:pPr marL="515937" indent="-457200">
              <a:lnSpc>
                <a:spcPct val="80000"/>
              </a:lnSpc>
              <a:buFont typeface="+mj-lt"/>
              <a:buAutoNum type="arabicPeriod"/>
            </a:pPr>
            <a:r>
              <a:rPr lang="en-US" dirty="0"/>
              <a:t>IPP Control and Takes Risk</a:t>
            </a:r>
          </a:p>
          <a:p>
            <a:pPr marL="515937" indent="-457200">
              <a:lnSpc>
                <a:spcPct val="80000"/>
              </a:lnSpc>
              <a:buFont typeface="+mj-lt"/>
              <a:buAutoNum type="arabicPeriod"/>
            </a:pPr>
            <a:r>
              <a:rPr lang="en-US" dirty="0"/>
              <a:t>IPP Control and Risk</a:t>
            </a:r>
          </a:p>
          <a:p>
            <a:pPr marL="515937" indent="-457200">
              <a:lnSpc>
                <a:spcPct val="80000"/>
              </a:lnSpc>
              <a:buFont typeface="+mj-lt"/>
              <a:buAutoNum type="arabicPeriod"/>
            </a:pPr>
            <a:r>
              <a:rPr lang="en-US" dirty="0"/>
              <a:t>Off-taker</a:t>
            </a:r>
          </a:p>
          <a:p>
            <a:endParaRPr lang="en-US" dirty="0"/>
          </a:p>
        </p:txBody>
      </p:sp>
    </p:spTree>
    <p:extLst>
      <p:ext uri="{BB962C8B-B14F-4D97-AF65-F5344CB8AC3E}">
        <p14:creationId xmlns:p14="http://schemas.microsoft.com/office/powerpoint/2010/main" val="1419468616"/>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and Contracts - Renewable</a:t>
            </a:r>
          </a:p>
        </p:txBody>
      </p:sp>
      <p:sp>
        <p:nvSpPr>
          <p:cNvPr id="4" name="Content Placeholder 3"/>
          <p:cNvSpPr>
            <a:spLocks noGrp="1"/>
          </p:cNvSpPr>
          <p:nvPr>
            <p:ph sz="half" idx="1"/>
          </p:nvPr>
        </p:nvSpPr>
        <p:spPr/>
        <p:txBody>
          <a:bodyPr>
            <a:normAutofit/>
          </a:bodyPr>
          <a:lstStyle/>
          <a:p>
            <a:r>
              <a:rPr lang="en-US" dirty="0"/>
              <a:t>IPP Risks</a:t>
            </a:r>
          </a:p>
          <a:p>
            <a:r>
              <a:rPr lang="en-US" dirty="0"/>
              <a:t>Cost of Project, Time Delay and Technology Parameters</a:t>
            </a:r>
          </a:p>
          <a:p>
            <a:r>
              <a:rPr lang="en-US" dirty="0"/>
              <a:t>Capacity Factor Risk </a:t>
            </a:r>
          </a:p>
          <a:p>
            <a:r>
              <a:rPr lang="en-US" dirty="0"/>
              <a:t>O&amp;M Risk</a:t>
            </a:r>
          </a:p>
          <a:p>
            <a:r>
              <a:rPr lang="en-US" dirty="0"/>
              <a:t>Interest Rate Fluctuation</a:t>
            </a:r>
          </a:p>
        </p:txBody>
      </p:sp>
      <p:sp>
        <p:nvSpPr>
          <p:cNvPr id="5" name="Content Placeholder 4"/>
          <p:cNvSpPr>
            <a:spLocks noGrp="1"/>
          </p:cNvSpPr>
          <p:nvPr>
            <p:ph sz="half" idx="2"/>
          </p:nvPr>
        </p:nvSpPr>
        <p:spPr/>
        <p:txBody>
          <a:bodyPr>
            <a:normAutofit/>
          </a:bodyPr>
          <a:lstStyle/>
          <a:p>
            <a:r>
              <a:rPr lang="en-US" dirty="0"/>
              <a:t>Risk Mitigation</a:t>
            </a:r>
          </a:p>
          <a:p>
            <a:r>
              <a:rPr lang="en-US" dirty="0"/>
              <a:t>EPC Contract with Fixed Price and LD (LSTK)</a:t>
            </a:r>
          </a:p>
          <a:p>
            <a:r>
              <a:rPr lang="en-US" dirty="0"/>
              <a:t>NONE !!!</a:t>
            </a:r>
          </a:p>
          <a:p>
            <a:r>
              <a:rPr lang="en-US" dirty="0"/>
              <a:t>O&amp;M Contract</a:t>
            </a:r>
          </a:p>
          <a:p>
            <a:r>
              <a:rPr lang="en-US" dirty="0"/>
              <a:t>Interest Rate Contract (Fix Rates)</a:t>
            </a:r>
          </a:p>
        </p:txBody>
      </p:sp>
    </p:spTree>
    <p:extLst>
      <p:ext uri="{BB962C8B-B14F-4D97-AF65-F5344CB8AC3E}">
        <p14:creationId xmlns:p14="http://schemas.microsoft.com/office/powerpoint/2010/main" val="2130961627"/>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LCOE</a:t>
            </a:r>
          </a:p>
        </p:txBody>
      </p:sp>
      <p:sp>
        <p:nvSpPr>
          <p:cNvPr id="3" name="Content Placeholder 2"/>
          <p:cNvSpPr>
            <a:spLocks noGrp="1"/>
          </p:cNvSpPr>
          <p:nvPr>
            <p:ph sz="half" idx="1"/>
          </p:nvPr>
        </p:nvSpPr>
        <p:spPr/>
        <p:txBody>
          <a:bodyPr>
            <a:noAutofit/>
          </a:bodyPr>
          <a:lstStyle/>
          <a:p>
            <a:r>
              <a:rPr lang="en-US" sz="2400" dirty="0"/>
              <a:t>Prices</a:t>
            </a:r>
          </a:p>
          <a:p>
            <a:pPr lvl="1"/>
            <a:r>
              <a:rPr lang="en-US" dirty="0"/>
              <a:t>Price in Year 1 is 100</a:t>
            </a:r>
          </a:p>
          <a:p>
            <a:pPr lvl="1"/>
            <a:r>
              <a:rPr lang="en-US" dirty="0"/>
              <a:t>Price in Year 2 is 200</a:t>
            </a:r>
          </a:p>
          <a:p>
            <a:r>
              <a:rPr lang="en-US" sz="2400" dirty="0"/>
              <a:t>Generation</a:t>
            </a:r>
          </a:p>
          <a:p>
            <a:pPr lvl="1"/>
            <a:r>
              <a:rPr lang="en-US" dirty="0"/>
              <a:t>Generation is 500 in year 1</a:t>
            </a:r>
          </a:p>
          <a:p>
            <a:pPr lvl="1"/>
            <a:r>
              <a:rPr lang="en-US" dirty="0"/>
              <a:t>Generation is 1000 in year 2</a:t>
            </a:r>
          </a:p>
          <a:p>
            <a:r>
              <a:rPr lang="en-US" sz="2400" dirty="0"/>
              <a:t>Discount Rate is 10%</a:t>
            </a:r>
          </a:p>
          <a:p>
            <a:pPr lvl="1"/>
            <a:r>
              <a:rPr lang="en-US" dirty="0"/>
              <a:t>PV Factor is 1/1.1 = .909 in year 1</a:t>
            </a:r>
          </a:p>
          <a:p>
            <a:pPr lvl="1"/>
            <a:r>
              <a:rPr lang="en-US" dirty="0"/>
              <a:t>PV Factor is 1/1.21 = .826 in year 2</a:t>
            </a:r>
          </a:p>
        </p:txBody>
      </p:sp>
      <p:sp>
        <p:nvSpPr>
          <p:cNvPr id="6" name="Content Placeholder 5"/>
          <p:cNvSpPr>
            <a:spLocks noGrp="1"/>
          </p:cNvSpPr>
          <p:nvPr>
            <p:ph sz="half" idx="2"/>
          </p:nvPr>
        </p:nvSpPr>
        <p:spPr>
          <a:xfrm>
            <a:off x="4648199" y="1524000"/>
            <a:ext cx="4187687" cy="4572000"/>
          </a:xfrm>
        </p:spPr>
        <p:txBody>
          <a:bodyPr>
            <a:noAutofit/>
          </a:bodyPr>
          <a:lstStyle/>
          <a:p>
            <a:r>
              <a:rPr lang="en-US" sz="2400" dirty="0"/>
              <a:t>Average price is 150</a:t>
            </a:r>
          </a:p>
          <a:p>
            <a:r>
              <a:rPr lang="en-US" sz="2400" dirty="0"/>
              <a:t>Weighted average price for Generation is: 33 x 100 + .67 x 200 = 33 + 134 = 167. This can be computed as (100 x 500+200 x 100)/1,500 or 167.  This is sum of revenue/sum of generation</a:t>
            </a:r>
          </a:p>
          <a:p>
            <a:r>
              <a:rPr lang="en-US" sz="2400" dirty="0"/>
              <a:t>Weighted average price for discounting is .909 x 100 + .826 x 200 divided by (.909 + .826)</a:t>
            </a:r>
          </a:p>
          <a:p>
            <a:r>
              <a:rPr lang="en-US" sz="2400" dirty="0"/>
              <a:t>LCOE Combines weightings</a:t>
            </a:r>
          </a:p>
        </p:txBody>
      </p:sp>
    </p:spTree>
    <p:extLst>
      <p:ext uri="{BB962C8B-B14F-4D97-AF65-F5344CB8AC3E}">
        <p14:creationId xmlns:p14="http://schemas.microsoft.com/office/powerpoint/2010/main" val="3320268144"/>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E9822-55C5-480B-9752-65F718B93FC7}"/>
              </a:ext>
            </a:extLst>
          </p:cNvPr>
          <p:cNvSpPr>
            <a:spLocks noGrp="1"/>
          </p:cNvSpPr>
          <p:nvPr>
            <p:ph idx="1"/>
          </p:nvPr>
        </p:nvSpPr>
        <p:spPr/>
        <p:txBody>
          <a:bodyPr/>
          <a:lstStyle/>
          <a:p>
            <a:r>
              <a:rPr lang="en-US" dirty="0"/>
              <a:t>LCOE formula:</a:t>
            </a:r>
          </a:p>
          <a:p>
            <a:r>
              <a:rPr lang="en-US" dirty="0"/>
              <a:t>LCOE = NPV Revenues/NPV Units</a:t>
            </a:r>
          </a:p>
        </p:txBody>
      </p:sp>
      <p:sp>
        <p:nvSpPr>
          <p:cNvPr id="2" name="Title 1">
            <a:extLst>
              <a:ext uri="{FF2B5EF4-FFF2-40B4-BE49-F238E27FC236}">
                <a16:creationId xmlns:a16="http://schemas.microsoft.com/office/drawing/2014/main" id="{5ED66B63-EA17-447C-A920-358596ED9E57}"/>
              </a:ext>
            </a:extLst>
          </p:cNvPr>
          <p:cNvSpPr>
            <a:spLocks noGrp="1"/>
          </p:cNvSpPr>
          <p:nvPr>
            <p:ph type="title"/>
          </p:nvPr>
        </p:nvSpPr>
        <p:spPr/>
        <p:txBody>
          <a:bodyPr/>
          <a:lstStyle/>
          <a:p>
            <a:r>
              <a:rPr lang="en-US" dirty="0"/>
              <a:t>LCOE Illustration</a:t>
            </a:r>
          </a:p>
        </p:txBody>
      </p:sp>
      <p:pic>
        <p:nvPicPr>
          <p:cNvPr id="243715" name="Picture 1">
            <a:extLst>
              <a:ext uri="{FF2B5EF4-FFF2-40B4-BE49-F238E27FC236}">
                <a16:creationId xmlns:a16="http://schemas.microsoft.com/office/drawing/2014/main" id="{219351FE-25E8-4409-8B00-8839CF175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56" y="3071191"/>
            <a:ext cx="8891988" cy="23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60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BEB80D-59B6-422B-9F5B-604F7D26CFA9}"/>
              </a:ext>
            </a:extLst>
          </p:cNvPr>
          <p:cNvSpPr>
            <a:spLocks noGrp="1"/>
          </p:cNvSpPr>
          <p:nvPr>
            <p:ph idx="1"/>
          </p:nvPr>
        </p:nvSpPr>
        <p:spPr/>
        <p:txBody>
          <a:bodyPr/>
          <a:lstStyle/>
          <a:p>
            <a:r>
              <a:rPr lang="en-US" dirty="0"/>
              <a:t>Ask Questions about cost, O&amp;M, heat rate etc. in Biomass</a:t>
            </a:r>
          </a:p>
          <a:p>
            <a:endParaRPr lang="en-US" dirty="0"/>
          </a:p>
        </p:txBody>
      </p:sp>
      <p:sp>
        <p:nvSpPr>
          <p:cNvPr id="7" name="Title 6">
            <a:extLst>
              <a:ext uri="{FF2B5EF4-FFF2-40B4-BE49-F238E27FC236}">
                <a16:creationId xmlns:a16="http://schemas.microsoft.com/office/drawing/2014/main" id="{D21A53C4-889B-4F9D-948D-C813D0220C0D}"/>
              </a:ext>
            </a:extLst>
          </p:cNvPr>
          <p:cNvSpPr>
            <a:spLocks noGrp="1"/>
          </p:cNvSpPr>
          <p:nvPr>
            <p:ph type="title"/>
          </p:nvPr>
        </p:nvSpPr>
        <p:spPr/>
        <p:txBody>
          <a:bodyPr/>
          <a:lstStyle/>
          <a:p>
            <a:r>
              <a:rPr lang="en-US" dirty="0"/>
              <a:t>LCOE Benchmarking</a:t>
            </a:r>
          </a:p>
        </p:txBody>
      </p:sp>
      <p:pic>
        <p:nvPicPr>
          <p:cNvPr id="9" name="Picture 8">
            <a:extLst>
              <a:ext uri="{FF2B5EF4-FFF2-40B4-BE49-F238E27FC236}">
                <a16:creationId xmlns:a16="http://schemas.microsoft.com/office/drawing/2014/main" id="{65B19DEE-2179-4343-B554-7CDDCC940159}"/>
              </a:ext>
            </a:extLst>
          </p:cNvPr>
          <p:cNvPicPr>
            <a:picLocks noChangeAspect="1"/>
          </p:cNvPicPr>
          <p:nvPr/>
        </p:nvPicPr>
        <p:blipFill>
          <a:blip r:embed="rId2"/>
          <a:stretch>
            <a:fillRect/>
          </a:stretch>
        </p:blipFill>
        <p:spPr>
          <a:xfrm>
            <a:off x="0" y="2346945"/>
            <a:ext cx="8746435" cy="4511055"/>
          </a:xfrm>
          <a:prstGeom prst="rect">
            <a:avLst/>
          </a:prstGeom>
        </p:spPr>
      </p:pic>
    </p:spTree>
    <p:extLst>
      <p:ext uri="{BB962C8B-B14F-4D97-AF65-F5344CB8AC3E}">
        <p14:creationId xmlns:p14="http://schemas.microsoft.com/office/powerpoint/2010/main" val="141448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26080-A85B-47F6-A2B0-C795B388DDDC}"/>
              </a:ext>
            </a:extLst>
          </p:cNvPr>
          <p:cNvSpPr>
            <a:spLocks noGrp="1"/>
          </p:cNvSpPr>
          <p:nvPr>
            <p:ph type="title"/>
          </p:nvPr>
        </p:nvSpPr>
        <p:spPr/>
        <p:txBody>
          <a:bodyPr/>
          <a:lstStyle/>
          <a:p>
            <a:r>
              <a:rPr lang="en-US" dirty="0"/>
              <a:t>LCOE Benchmarking 2</a:t>
            </a:r>
          </a:p>
        </p:txBody>
      </p:sp>
      <p:pic>
        <p:nvPicPr>
          <p:cNvPr id="5" name="Content Placeholder 4">
            <a:extLst>
              <a:ext uri="{FF2B5EF4-FFF2-40B4-BE49-F238E27FC236}">
                <a16:creationId xmlns:a16="http://schemas.microsoft.com/office/drawing/2014/main" id="{11B22348-4EF3-42F5-B5A7-5812758AC905}"/>
              </a:ext>
            </a:extLst>
          </p:cNvPr>
          <p:cNvPicPr>
            <a:picLocks noGrp="1" noChangeAspect="1"/>
          </p:cNvPicPr>
          <p:nvPr>
            <p:ph idx="1"/>
          </p:nvPr>
        </p:nvPicPr>
        <p:blipFill>
          <a:blip r:embed="rId2"/>
          <a:stretch>
            <a:fillRect/>
          </a:stretch>
        </p:blipFill>
        <p:spPr>
          <a:xfrm>
            <a:off x="837076" y="1055688"/>
            <a:ext cx="7692099" cy="4913312"/>
          </a:xfrm>
          <a:prstGeom prst="rect">
            <a:avLst/>
          </a:prstGeom>
        </p:spPr>
      </p:pic>
    </p:spTree>
    <p:extLst>
      <p:ext uri="{BB962C8B-B14F-4D97-AF65-F5344CB8AC3E}">
        <p14:creationId xmlns:p14="http://schemas.microsoft.com/office/powerpoint/2010/main" val="1116670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331B04-E069-41F9-BD02-11F0902CEDC5}"/>
              </a:ext>
            </a:extLst>
          </p:cNvPr>
          <p:cNvSpPr>
            <a:spLocks noGrp="1"/>
          </p:cNvSpPr>
          <p:nvPr>
            <p:ph idx="1"/>
          </p:nvPr>
        </p:nvSpPr>
        <p:spPr/>
        <p:txBody>
          <a:bodyPr/>
          <a:lstStyle/>
          <a:p>
            <a:r>
              <a:rPr lang="en-US" dirty="0"/>
              <a:t>Which one should you believe – look at the Capital Cost of biomass</a:t>
            </a:r>
          </a:p>
          <a:p>
            <a:endParaRPr lang="en-US" dirty="0"/>
          </a:p>
        </p:txBody>
      </p:sp>
      <p:sp>
        <p:nvSpPr>
          <p:cNvPr id="3" name="Title 2">
            <a:extLst>
              <a:ext uri="{FF2B5EF4-FFF2-40B4-BE49-F238E27FC236}">
                <a16:creationId xmlns:a16="http://schemas.microsoft.com/office/drawing/2014/main" id="{54DA92DE-7BF8-4F72-B89F-367AF27A2550}"/>
              </a:ext>
            </a:extLst>
          </p:cNvPr>
          <p:cNvSpPr>
            <a:spLocks noGrp="1"/>
          </p:cNvSpPr>
          <p:nvPr>
            <p:ph type="title"/>
          </p:nvPr>
        </p:nvSpPr>
        <p:spPr/>
        <p:txBody>
          <a:bodyPr/>
          <a:lstStyle/>
          <a:p>
            <a:r>
              <a:rPr lang="en-US" dirty="0"/>
              <a:t>LCOE Benchmarking 3</a:t>
            </a:r>
          </a:p>
        </p:txBody>
      </p:sp>
      <p:pic>
        <p:nvPicPr>
          <p:cNvPr id="5" name="Picture 4">
            <a:extLst>
              <a:ext uri="{FF2B5EF4-FFF2-40B4-BE49-F238E27FC236}">
                <a16:creationId xmlns:a16="http://schemas.microsoft.com/office/drawing/2014/main" id="{ADBBD048-A45F-4570-8460-60584B7B5AC8}"/>
              </a:ext>
            </a:extLst>
          </p:cNvPr>
          <p:cNvPicPr>
            <a:picLocks noChangeAspect="1"/>
          </p:cNvPicPr>
          <p:nvPr/>
        </p:nvPicPr>
        <p:blipFill>
          <a:blip r:embed="rId2"/>
          <a:stretch>
            <a:fillRect/>
          </a:stretch>
        </p:blipFill>
        <p:spPr>
          <a:xfrm>
            <a:off x="814318" y="2182269"/>
            <a:ext cx="6978650" cy="4024088"/>
          </a:xfrm>
          <a:prstGeom prst="rect">
            <a:avLst/>
          </a:prstGeom>
        </p:spPr>
      </p:pic>
    </p:spTree>
    <p:extLst>
      <p:ext uri="{BB962C8B-B14F-4D97-AF65-F5344CB8AC3E}">
        <p14:creationId xmlns:p14="http://schemas.microsoft.com/office/powerpoint/2010/main" val="2577558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D9137D-A0A9-4CCE-B0A1-BAC32C13C56A}"/>
              </a:ext>
            </a:extLst>
          </p:cNvPr>
          <p:cNvSpPr>
            <a:spLocks noGrp="1"/>
          </p:cNvSpPr>
          <p:nvPr>
            <p:ph idx="1"/>
          </p:nvPr>
        </p:nvSpPr>
        <p:spPr/>
        <p:txBody>
          <a:bodyPr/>
          <a:lstStyle/>
          <a:p>
            <a:r>
              <a:rPr lang="en-US" dirty="0"/>
              <a:t>Solar LCOE with Different Carrying Charge Rates from Database</a:t>
            </a:r>
          </a:p>
          <a:p>
            <a:endParaRPr lang="en-US" dirty="0"/>
          </a:p>
        </p:txBody>
      </p:sp>
      <p:sp>
        <p:nvSpPr>
          <p:cNvPr id="3" name="Title 2">
            <a:extLst>
              <a:ext uri="{FF2B5EF4-FFF2-40B4-BE49-F238E27FC236}">
                <a16:creationId xmlns:a16="http://schemas.microsoft.com/office/drawing/2014/main" id="{41422461-EA55-4A06-A7B3-B13605D4348C}"/>
              </a:ext>
            </a:extLst>
          </p:cNvPr>
          <p:cNvSpPr>
            <a:spLocks noGrp="1"/>
          </p:cNvSpPr>
          <p:nvPr>
            <p:ph type="title"/>
          </p:nvPr>
        </p:nvSpPr>
        <p:spPr/>
        <p:txBody>
          <a:bodyPr/>
          <a:lstStyle/>
          <a:p>
            <a:r>
              <a:rPr lang="en-US" dirty="0"/>
              <a:t>Base Case LCOE from Database</a:t>
            </a:r>
          </a:p>
        </p:txBody>
      </p:sp>
      <p:pic>
        <p:nvPicPr>
          <p:cNvPr id="6" name="Picture 5">
            <a:extLst>
              <a:ext uri="{FF2B5EF4-FFF2-40B4-BE49-F238E27FC236}">
                <a16:creationId xmlns:a16="http://schemas.microsoft.com/office/drawing/2014/main" id="{EF4A1189-A218-4100-8C1A-818A5AA11FEE}"/>
              </a:ext>
            </a:extLst>
          </p:cNvPr>
          <p:cNvPicPr>
            <a:picLocks noChangeAspect="1"/>
          </p:cNvPicPr>
          <p:nvPr/>
        </p:nvPicPr>
        <p:blipFill>
          <a:blip r:embed="rId2"/>
          <a:stretch>
            <a:fillRect/>
          </a:stretch>
        </p:blipFill>
        <p:spPr>
          <a:xfrm>
            <a:off x="172846" y="2851776"/>
            <a:ext cx="8971154" cy="2950421"/>
          </a:xfrm>
          <a:prstGeom prst="rect">
            <a:avLst/>
          </a:prstGeom>
        </p:spPr>
      </p:pic>
    </p:spTree>
    <p:extLst>
      <p:ext uri="{BB962C8B-B14F-4D97-AF65-F5344CB8AC3E}">
        <p14:creationId xmlns:p14="http://schemas.microsoft.com/office/powerpoint/2010/main" val="493384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99750E-E7C8-4268-981F-F4CFA1D52F2B}"/>
              </a:ext>
            </a:extLst>
          </p:cNvPr>
          <p:cNvSpPr>
            <a:spLocks noGrp="1"/>
          </p:cNvSpPr>
          <p:nvPr>
            <p:ph idx="1"/>
          </p:nvPr>
        </p:nvSpPr>
        <p:spPr/>
        <p:txBody>
          <a:bodyPr/>
          <a:lstStyle/>
          <a:p>
            <a:r>
              <a:rPr lang="en-US" dirty="0"/>
              <a:t>Low real returns, high debt, low credit spreads</a:t>
            </a:r>
          </a:p>
          <a:p>
            <a:endParaRPr lang="en-US" dirty="0"/>
          </a:p>
        </p:txBody>
      </p:sp>
      <p:sp>
        <p:nvSpPr>
          <p:cNvPr id="3" name="Title 2">
            <a:extLst>
              <a:ext uri="{FF2B5EF4-FFF2-40B4-BE49-F238E27FC236}">
                <a16:creationId xmlns:a16="http://schemas.microsoft.com/office/drawing/2014/main" id="{C691FD08-7C50-4E9A-A1A5-8A29FE39CDBB}"/>
              </a:ext>
            </a:extLst>
          </p:cNvPr>
          <p:cNvSpPr>
            <a:spLocks noGrp="1"/>
          </p:cNvSpPr>
          <p:nvPr>
            <p:ph type="title"/>
          </p:nvPr>
        </p:nvSpPr>
        <p:spPr/>
        <p:txBody>
          <a:bodyPr/>
          <a:lstStyle/>
          <a:p>
            <a:r>
              <a:rPr lang="en-US" dirty="0"/>
              <a:t>LCOE Best Case</a:t>
            </a:r>
          </a:p>
        </p:txBody>
      </p:sp>
      <p:pic>
        <p:nvPicPr>
          <p:cNvPr id="6" name="Picture 5">
            <a:extLst>
              <a:ext uri="{FF2B5EF4-FFF2-40B4-BE49-F238E27FC236}">
                <a16:creationId xmlns:a16="http://schemas.microsoft.com/office/drawing/2014/main" id="{B6F03BE2-C13A-47DA-9C75-468C47A2AD2C}"/>
              </a:ext>
            </a:extLst>
          </p:cNvPr>
          <p:cNvPicPr>
            <a:picLocks noChangeAspect="1"/>
          </p:cNvPicPr>
          <p:nvPr/>
        </p:nvPicPr>
        <p:blipFill>
          <a:blip r:embed="rId2"/>
          <a:stretch>
            <a:fillRect/>
          </a:stretch>
        </p:blipFill>
        <p:spPr>
          <a:xfrm>
            <a:off x="509048" y="2104938"/>
            <a:ext cx="7740179" cy="4753062"/>
          </a:xfrm>
          <a:prstGeom prst="rect">
            <a:avLst/>
          </a:prstGeom>
        </p:spPr>
      </p:pic>
    </p:spTree>
    <p:extLst>
      <p:ext uri="{BB962C8B-B14F-4D97-AF65-F5344CB8AC3E}">
        <p14:creationId xmlns:p14="http://schemas.microsoft.com/office/powerpoint/2010/main" val="50515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746895410"/>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CD3414F-BC40-4B3C-AC1D-728CD36A98DC}"/>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Summary of Tools</a:t>
            </a:r>
          </a:p>
        </p:txBody>
      </p:sp>
    </p:spTree>
    <p:extLst>
      <p:ext uri="{BB962C8B-B14F-4D97-AF65-F5344CB8AC3E}">
        <p14:creationId xmlns:p14="http://schemas.microsoft.com/office/powerpoint/2010/main" val="90536243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578A2D-F960-4731-8873-8E56236B7BD2}"/>
              </a:ext>
            </a:extLst>
          </p:cNvPr>
          <p:cNvSpPr>
            <a:spLocks noGrp="1"/>
          </p:cNvSpPr>
          <p:nvPr>
            <p:ph idx="1"/>
          </p:nvPr>
        </p:nvSpPr>
        <p:spPr/>
        <p:txBody>
          <a:bodyPr/>
          <a:lstStyle/>
          <a:p>
            <a:r>
              <a:rPr lang="en-US" dirty="0"/>
              <a:t>High real returns, low debt, high credit spread. Note how costs are double.</a:t>
            </a:r>
          </a:p>
          <a:p>
            <a:endParaRPr lang="en-US" dirty="0"/>
          </a:p>
        </p:txBody>
      </p:sp>
      <p:sp>
        <p:nvSpPr>
          <p:cNvPr id="3" name="Title 2">
            <a:extLst>
              <a:ext uri="{FF2B5EF4-FFF2-40B4-BE49-F238E27FC236}">
                <a16:creationId xmlns:a16="http://schemas.microsoft.com/office/drawing/2014/main" id="{64C213CB-BE14-431C-A308-A3561231F98B}"/>
              </a:ext>
            </a:extLst>
          </p:cNvPr>
          <p:cNvSpPr>
            <a:spLocks noGrp="1"/>
          </p:cNvSpPr>
          <p:nvPr>
            <p:ph type="title"/>
          </p:nvPr>
        </p:nvSpPr>
        <p:spPr/>
        <p:txBody>
          <a:bodyPr/>
          <a:lstStyle/>
          <a:p>
            <a:r>
              <a:rPr lang="en-US" dirty="0"/>
              <a:t>LCOE Worst Case</a:t>
            </a:r>
          </a:p>
        </p:txBody>
      </p:sp>
      <p:pic>
        <p:nvPicPr>
          <p:cNvPr id="5" name="Picture 4">
            <a:extLst>
              <a:ext uri="{FF2B5EF4-FFF2-40B4-BE49-F238E27FC236}">
                <a16:creationId xmlns:a16="http://schemas.microsoft.com/office/drawing/2014/main" id="{D56D4D1F-E370-4418-9564-EFD8B13B2B57}"/>
              </a:ext>
            </a:extLst>
          </p:cNvPr>
          <p:cNvPicPr>
            <a:picLocks noChangeAspect="1"/>
          </p:cNvPicPr>
          <p:nvPr/>
        </p:nvPicPr>
        <p:blipFill>
          <a:blip r:embed="rId2"/>
          <a:stretch>
            <a:fillRect/>
          </a:stretch>
        </p:blipFill>
        <p:spPr>
          <a:xfrm>
            <a:off x="509048" y="2286564"/>
            <a:ext cx="7444409" cy="4571436"/>
          </a:xfrm>
          <a:prstGeom prst="rect">
            <a:avLst/>
          </a:prstGeom>
        </p:spPr>
      </p:pic>
    </p:spTree>
    <p:extLst>
      <p:ext uri="{BB962C8B-B14F-4D97-AF65-F5344CB8AC3E}">
        <p14:creationId xmlns:p14="http://schemas.microsoft.com/office/powerpoint/2010/main" val="128852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A061FA-B24D-4117-9187-D8969217208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Solar Power Yield and Capacity Factor</a:t>
            </a:r>
          </a:p>
        </p:txBody>
      </p:sp>
    </p:spTree>
    <p:extLst>
      <p:ext uri="{BB962C8B-B14F-4D97-AF65-F5344CB8AC3E}">
        <p14:creationId xmlns:p14="http://schemas.microsoft.com/office/powerpoint/2010/main" val="74712730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30432985"/>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DC4D916-F5D6-443D-9AF7-62622474BE58}"/>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Solar Yield Files – Read PDF and EU Site</a:t>
            </a:r>
          </a:p>
        </p:txBody>
      </p:sp>
    </p:spTree>
    <p:extLst>
      <p:ext uri="{BB962C8B-B14F-4D97-AF65-F5344CB8AC3E}">
        <p14:creationId xmlns:p14="http://schemas.microsoft.com/office/powerpoint/2010/main" val="332111496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762087-6B65-4DEE-A239-F2C73A26F491}"/>
              </a:ext>
            </a:extLst>
          </p:cNvPr>
          <p:cNvSpPr>
            <a:spLocks noGrp="1"/>
          </p:cNvSpPr>
          <p:nvPr>
            <p:ph idx="1"/>
          </p:nvPr>
        </p:nvSpPr>
        <p:spPr/>
        <p:txBody>
          <a:bodyPr/>
          <a:lstStyle/>
          <a:p>
            <a:r>
              <a:rPr lang="en-US" dirty="0"/>
              <a:t>Case study on comparison of yield from alternative sources.</a:t>
            </a:r>
          </a:p>
          <a:p>
            <a:r>
              <a:rPr lang="en-US" dirty="0"/>
              <a:t>Problem is that there is more variation from different sources than comes from the year by year variation.</a:t>
            </a:r>
          </a:p>
          <a:p>
            <a:r>
              <a:rPr lang="en-US" dirty="0"/>
              <a:t>Location of files on edbodmer.com</a:t>
            </a:r>
          </a:p>
        </p:txBody>
      </p:sp>
      <p:sp>
        <p:nvSpPr>
          <p:cNvPr id="3" name="Title 2">
            <a:extLst>
              <a:ext uri="{FF2B5EF4-FFF2-40B4-BE49-F238E27FC236}">
                <a16:creationId xmlns:a16="http://schemas.microsoft.com/office/drawing/2014/main" id="{8E95E7FF-04DF-4937-B643-628F8391EE53}"/>
              </a:ext>
            </a:extLst>
          </p:cNvPr>
          <p:cNvSpPr>
            <a:spLocks noGrp="1"/>
          </p:cNvSpPr>
          <p:nvPr>
            <p:ph type="title"/>
          </p:nvPr>
        </p:nvSpPr>
        <p:spPr/>
        <p:txBody>
          <a:bodyPr/>
          <a:lstStyle/>
          <a:p>
            <a:r>
              <a:rPr lang="en-US" dirty="0"/>
              <a:t>Solar Power Yield Files</a:t>
            </a:r>
          </a:p>
        </p:txBody>
      </p:sp>
    </p:spTree>
    <p:extLst>
      <p:ext uri="{BB962C8B-B14F-4D97-AF65-F5344CB8AC3E}">
        <p14:creationId xmlns:p14="http://schemas.microsoft.com/office/powerpoint/2010/main" val="3541124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D6F6DA-2E03-4F30-9572-84F8534CB47C}"/>
              </a:ext>
            </a:extLst>
          </p:cNvPr>
          <p:cNvSpPr>
            <a:spLocks noGrp="1"/>
          </p:cNvSpPr>
          <p:nvPr>
            <p:ph idx="1"/>
          </p:nvPr>
        </p:nvSpPr>
        <p:spPr/>
        <p:txBody>
          <a:bodyPr/>
          <a:lstStyle/>
          <a:p>
            <a:r>
              <a:rPr lang="en-029" dirty="0"/>
              <a:t>Solar Variation in Different Hours for a single day. You can use this to apply against an amount of capacity.</a:t>
            </a:r>
          </a:p>
          <a:p>
            <a:endParaRPr lang="en-029" dirty="0"/>
          </a:p>
        </p:txBody>
      </p:sp>
      <p:sp>
        <p:nvSpPr>
          <p:cNvPr id="3" name="Title 2">
            <a:extLst>
              <a:ext uri="{FF2B5EF4-FFF2-40B4-BE49-F238E27FC236}">
                <a16:creationId xmlns:a16="http://schemas.microsoft.com/office/drawing/2014/main" id="{B9B04993-0E12-4E1F-B827-64272E633050}"/>
              </a:ext>
            </a:extLst>
          </p:cNvPr>
          <p:cNvSpPr>
            <a:spLocks noGrp="1"/>
          </p:cNvSpPr>
          <p:nvPr>
            <p:ph type="title"/>
          </p:nvPr>
        </p:nvSpPr>
        <p:spPr/>
        <p:txBody>
          <a:bodyPr/>
          <a:lstStyle/>
          <a:p>
            <a:r>
              <a:rPr lang="en-029" dirty="0"/>
              <a:t>Spinning Reserve and Batteries</a:t>
            </a:r>
          </a:p>
        </p:txBody>
      </p:sp>
      <p:pic>
        <p:nvPicPr>
          <p:cNvPr id="5" name="Picture 4">
            <a:extLst>
              <a:ext uri="{FF2B5EF4-FFF2-40B4-BE49-F238E27FC236}">
                <a16:creationId xmlns:a16="http://schemas.microsoft.com/office/drawing/2014/main" id="{E23ECB1A-1D50-422E-9184-87F81BB70952}"/>
              </a:ext>
            </a:extLst>
          </p:cNvPr>
          <p:cNvPicPr>
            <a:picLocks noChangeAspect="1"/>
          </p:cNvPicPr>
          <p:nvPr/>
        </p:nvPicPr>
        <p:blipFill>
          <a:blip r:embed="rId2"/>
          <a:stretch>
            <a:fillRect/>
          </a:stretch>
        </p:blipFill>
        <p:spPr>
          <a:xfrm>
            <a:off x="2802834" y="3374708"/>
            <a:ext cx="4519478" cy="3284907"/>
          </a:xfrm>
          <a:prstGeom prst="rect">
            <a:avLst/>
          </a:prstGeom>
        </p:spPr>
      </p:pic>
      <p:sp>
        <p:nvSpPr>
          <p:cNvPr id="6" name="TextBox 5">
            <a:extLst>
              <a:ext uri="{FF2B5EF4-FFF2-40B4-BE49-F238E27FC236}">
                <a16:creationId xmlns:a16="http://schemas.microsoft.com/office/drawing/2014/main" id="{113DE172-E141-4198-A0F0-6A9B554E5591}"/>
              </a:ext>
            </a:extLst>
          </p:cNvPr>
          <p:cNvSpPr txBox="1"/>
          <p:nvPr/>
        </p:nvSpPr>
        <p:spPr>
          <a:xfrm>
            <a:off x="5687736" y="2592198"/>
            <a:ext cx="2642532" cy="923330"/>
          </a:xfrm>
          <a:prstGeom prst="rect">
            <a:avLst/>
          </a:prstGeom>
          <a:noFill/>
        </p:spPr>
        <p:txBody>
          <a:bodyPr wrap="square" rtlCol="0">
            <a:spAutoFit/>
          </a:bodyPr>
          <a:lstStyle/>
          <a:p>
            <a:r>
              <a:rPr lang="en-029" dirty="0"/>
              <a:t>Need to Ramp up the Diesel Plant when the clouds come</a:t>
            </a:r>
          </a:p>
        </p:txBody>
      </p:sp>
      <p:cxnSp>
        <p:nvCxnSpPr>
          <p:cNvPr id="8" name="Straight Arrow Connector 7">
            <a:extLst>
              <a:ext uri="{FF2B5EF4-FFF2-40B4-BE49-F238E27FC236}">
                <a16:creationId xmlns:a16="http://schemas.microsoft.com/office/drawing/2014/main" id="{F730F378-93C1-438E-B78C-ACD61CC27833}"/>
              </a:ext>
            </a:extLst>
          </p:cNvPr>
          <p:cNvCxnSpPr/>
          <p:nvPr/>
        </p:nvCxnSpPr>
        <p:spPr>
          <a:xfrm flipH="1">
            <a:off x="3707934" y="3515528"/>
            <a:ext cx="2374084" cy="1299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28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763212-976B-4E7F-A4F3-070109A3F511}"/>
              </a:ext>
            </a:extLst>
          </p:cNvPr>
          <p:cNvPicPr>
            <a:picLocks noGrp="1" noChangeAspect="1"/>
          </p:cNvPicPr>
          <p:nvPr>
            <p:ph idx="1"/>
          </p:nvPr>
        </p:nvPicPr>
        <p:blipFill>
          <a:blip r:embed="rId2"/>
          <a:stretch>
            <a:fillRect/>
          </a:stretch>
        </p:blipFill>
        <p:spPr>
          <a:xfrm>
            <a:off x="1303181" y="1093788"/>
            <a:ext cx="6759889" cy="4913312"/>
          </a:xfrm>
          <a:prstGeom prst="rect">
            <a:avLst/>
          </a:prstGeom>
        </p:spPr>
      </p:pic>
      <p:sp>
        <p:nvSpPr>
          <p:cNvPr id="3" name="Title 2">
            <a:extLst>
              <a:ext uri="{FF2B5EF4-FFF2-40B4-BE49-F238E27FC236}">
                <a16:creationId xmlns:a16="http://schemas.microsoft.com/office/drawing/2014/main" id="{62099B39-0DD9-4550-B313-02D1BA64D8BA}"/>
              </a:ext>
            </a:extLst>
          </p:cNvPr>
          <p:cNvSpPr>
            <a:spLocks noGrp="1"/>
          </p:cNvSpPr>
          <p:nvPr>
            <p:ph type="title"/>
          </p:nvPr>
        </p:nvSpPr>
        <p:spPr/>
        <p:txBody>
          <a:bodyPr/>
          <a:lstStyle/>
          <a:p>
            <a:r>
              <a:rPr lang="en-029" dirty="0"/>
              <a:t>Weekly Solar Irradiation</a:t>
            </a:r>
          </a:p>
        </p:txBody>
      </p:sp>
      <p:sp>
        <p:nvSpPr>
          <p:cNvPr id="4" name="Slide Number Placeholder 3">
            <a:extLst>
              <a:ext uri="{FF2B5EF4-FFF2-40B4-BE49-F238E27FC236}">
                <a16:creationId xmlns:a16="http://schemas.microsoft.com/office/drawing/2014/main" id="{61E1DA0F-D540-4EA2-B57A-976689277BB9}"/>
              </a:ext>
            </a:extLst>
          </p:cNvPr>
          <p:cNvSpPr>
            <a:spLocks noGrp="1"/>
          </p:cNvSpPr>
          <p:nvPr>
            <p:ph type="sldNum" sz="quarter" idx="12"/>
          </p:nvPr>
        </p:nvSpPr>
        <p:spPr/>
        <p:txBody>
          <a:bodyPr/>
          <a:lstStyle/>
          <a:p>
            <a:pPr algn="ctr"/>
            <a:fld id="{0C3A1854-6B63-4059-B360-A3C4972BF0FC}" type="slidenum">
              <a:rPr lang="ko-KR" altLang="en-US" smtClean="0"/>
              <a:pPr algn="ctr"/>
              <a:t>45</a:t>
            </a:fld>
            <a:endParaRPr lang="ko-KR" altLang="en-US" dirty="0"/>
          </a:p>
        </p:txBody>
      </p:sp>
    </p:spTree>
    <p:extLst>
      <p:ext uri="{BB962C8B-B14F-4D97-AF65-F5344CB8AC3E}">
        <p14:creationId xmlns:p14="http://schemas.microsoft.com/office/powerpoint/2010/main" val="309487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50FEB9-902F-4F40-8EC9-DEF386BE157F}"/>
              </a:ext>
            </a:extLst>
          </p:cNvPr>
          <p:cNvSpPr>
            <a:spLocks noGrp="1"/>
          </p:cNvSpPr>
          <p:nvPr>
            <p:ph idx="1"/>
          </p:nvPr>
        </p:nvSpPr>
        <p:spPr/>
        <p:txBody>
          <a:bodyPr/>
          <a:lstStyle/>
          <a:p>
            <a:r>
              <a:rPr lang="en-US" dirty="0"/>
              <a:t>The yield analysis demonstrates that different sources can give you different results and this comes from either the point of access energy or the performance ratio. </a:t>
            </a:r>
          </a:p>
          <a:p>
            <a:endParaRPr lang="en-US" dirty="0"/>
          </a:p>
        </p:txBody>
      </p:sp>
      <p:sp>
        <p:nvSpPr>
          <p:cNvPr id="3" name="Title 2">
            <a:extLst>
              <a:ext uri="{FF2B5EF4-FFF2-40B4-BE49-F238E27FC236}">
                <a16:creationId xmlns:a16="http://schemas.microsoft.com/office/drawing/2014/main" id="{86C4DD6F-8EEF-4D68-BD0B-90013F98B4E0}"/>
              </a:ext>
            </a:extLst>
          </p:cNvPr>
          <p:cNvSpPr>
            <a:spLocks noGrp="1"/>
          </p:cNvSpPr>
          <p:nvPr>
            <p:ph type="title"/>
          </p:nvPr>
        </p:nvSpPr>
        <p:spPr/>
        <p:txBody>
          <a:bodyPr>
            <a:normAutofit fontScale="90000"/>
          </a:bodyPr>
          <a:lstStyle/>
          <a:p>
            <a:r>
              <a:rPr lang="en-US" dirty="0"/>
              <a:t>Output from EU file on Point of Access and Output to Grid</a:t>
            </a:r>
          </a:p>
        </p:txBody>
      </p:sp>
      <p:pic>
        <p:nvPicPr>
          <p:cNvPr id="6" name="Picture 5">
            <a:extLst>
              <a:ext uri="{FF2B5EF4-FFF2-40B4-BE49-F238E27FC236}">
                <a16:creationId xmlns:a16="http://schemas.microsoft.com/office/drawing/2014/main" id="{FCCA3558-2212-4C64-93FC-DA0CC43E3924}"/>
              </a:ext>
            </a:extLst>
          </p:cNvPr>
          <p:cNvPicPr>
            <a:picLocks noChangeAspect="1"/>
          </p:cNvPicPr>
          <p:nvPr/>
        </p:nvPicPr>
        <p:blipFill>
          <a:blip r:embed="rId2"/>
          <a:stretch>
            <a:fillRect/>
          </a:stretch>
        </p:blipFill>
        <p:spPr>
          <a:xfrm>
            <a:off x="549798" y="3078791"/>
            <a:ext cx="8267700" cy="3057525"/>
          </a:xfrm>
          <a:prstGeom prst="rect">
            <a:avLst/>
          </a:prstGeom>
        </p:spPr>
      </p:pic>
    </p:spTree>
    <p:extLst>
      <p:ext uri="{BB962C8B-B14F-4D97-AF65-F5344CB8AC3E}">
        <p14:creationId xmlns:p14="http://schemas.microsoft.com/office/powerpoint/2010/main" val="407429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D6FB58-8EDE-40EB-9A67-779E2DAE4FE2}"/>
              </a:ext>
            </a:extLst>
          </p:cNvPr>
          <p:cNvSpPr>
            <a:spLocks noGrp="1"/>
          </p:cNvSpPr>
          <p:nvPr>
            <p:ph idx="1"/>
          </p:nvPr>
        </p:nvSpPr>
        <p:spPr/>
        <p:txBody>
          <a:bodyPr/>
          <a:lstStyle/>
          <a:p>
            <a:r>
              <a:rPr lang="en-US" dirty="0"/>
              <a:t>Note the small actual variation in solar production – the problem is the starting point and risk goes down after COD.</a:t>
            </a:r>
          </a:p>
          <a:p>
            <a:endParaRPr lang="en-US" dirty="0"/>
          </a:p>
        </p:txBody>
      </p:sp>
      <p:sp>
        <p:nvSpPr>
          <p:cNvPr id="3" name="Title 2">
            <a:extLst>
              <a:ext uri="{FF2B5EF4-FFF2-40B4-BE49-F238E27FC236}">
                <a16:creationId xmlns:a16="http://schemas.microsoft.com/office/drawing/2014/main" id="{7F7B71DA-21EE-44B1-9AED-D29773373BE6}"/>
              </a:ext>
            </a:extLst>
          </p:cNvPr>
          <p:cNvSpPr>
            <a:spLocks noGrp="1"/>
          </p:cNvSpPr>
          <p:nvPr>
            <p:ph type="title"/>
          </p:nvPr>
        </p:nvSpPr>
        <p:spPr/>
        <p:txBody>
          <a:bodyPr>
            <a:normAutofit fontScale="90000"/>
          </a:bodyPr>
          <a:lstStyle/>
          <a:p>
            <a:r>
              <a:rPr lang="en-US" dirty="0"/>
              <a:t>Solar Power Yield – Database of Actual Production</a:t>
            </a:r>
          </a:p>
        </p:txBody>
      </p:sp>
      <p:pic>
        <p:nvPicPr>
          <p:cNvPr id="5" name="Picture 4">
            <a:extLst>
              <a:ext uri="{FF2B5EF4-FFF2-40B4-BE49-F238E27FC236}">
                <a16:creationId xmlns:a16="http://schemas.microsoft.com/office/drawing/2014/main" id="{1C5A4199-1FD8-4C9A-A112-1A4AE08FB363}"/>
              </a:ext>
            </a:extLst>
          </p:cNvPr>
          <p:cNvPicPr>
            <a:picLocks noChangeAspect="1"/>
          </p:cNvPicPr>
          <p:nvPr/>
        </p:nvPicPr>
        <p:blipFill>
          <a:blip r:embed="rId2"/>
          <a:stretch>
            <a:fillRect/>
          </a:stretch>
        </p:blipFill>
        <p:spPr>
          <a:xfrm>
            <a:off x="0" y="2903968"/>
            <a:ext cx="8873616" cy="3075545"/>
          </a:xfrm>
          <a:prstGeom prst="rect">
            <a:avLst/>
          </a:prstGeom>
        </p:spPr>
      </p:pic>
    </p:spTree>
    <p:extLst>
      <p:ext uri="{BB962C8B-B14F-4D97-AF65-F5344CB8AC3E}">
        <p14:creationId xmlns:p14="http://schemas.microsoft.com/office/powerpoint/2010/main" val="1865626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222C3-0778-4C60-AC90-3DF94482C5FF}"/>
              </a:ext>
            </a:extLst>
          </p:cNvPr>
          <p:cNvSpPr>
            <a:spLocks noGrp="1"/>
          </p:cNvSpPr>
          <p:nvPr>
            <p:ph idx="1"/>
          </p:nvPr>
        </p:nvSpPr>
        <p:spPr/>
        <p:txBody>
          <a:bodyPr/>
          <a:lstStyle/>
          <a:p>
            <a:r>
              <a:rPr lang="en-US" dirty="0"/>
              <a:t>Compute the P90 level from standard deviation and average using NORMINV</a:t>
            </a:r>
          </a:p>
          <a:p>
            <a:endParaRPr lang="en-US" dirty="0"/>
          </a:p>
        </p:txBody>
      </p:sp>
      <p:sp>
        <p:nvSpPr>
          <p:cNvPr id="3" name="Title 2">
            <a:extLst>
              <a:ext uri="{FF2B5EF4-FFF2-40B4-BE49-F238E27FC236}">
                <a16:creationId xmlns:a16="http://schemas.microsoft.com/office/drawing/2014/main" id="{2ABCC4D7-8EE7-4B54-B97E-04EE1FCBAD71}"/>
              </a:ext>
            </a:extLst>
          </p:cNvPr>
          <p:cNvSpPr>
            <a:spLocks noGrp="1"/>
          </p:cNvSpPr>
          <p:nvPr>
            <p:ph type="title"/>
          </p:nvPr>
        </p:nvSpPr>
        <p:spPr/>
        <p:txBody>
          <a:bodyPr/>
          <a:lstStyle/>
          <a:p>
            <a:r>
              <a:rPr lang="en-US" dirty="0"/>
              <a:t>Year by Year Variation</a:t>
            </a:r>
          </a:p>
        </p:txBody>
      </p:sp>
      <p:sp>
        <p:nvSpPr>
          <p:cNvPr id="4" name="Slide Number Placeholder 3">
            <a:extLst>
              <a:ext uri="{FF2B5EF4-FFF2-40B4-BE49-F238E27FC236}">
                <a16:creationId xmlns:a16="http://schemas.microsoft.com/office/drawing/2014/main" id="{8073F26C-3192-4060-B0CD-8E53DC962079}"/>
              </a:ext>
            </a:extLst>
          </p:cNvPr>
          <p:cNvSpPr>
            <a:spLocks noGrp="1"/>
          </p:cNvSpPr>
          <p:nvPr>
            <p:ph type="sldNum" sz="quarter" idx="12"/>
          </p:nvPr>
        </p:nvSpPr>
        <p:spPr/>
        <p:txBody>
          <a:bodyPr/>
          <a:lstStyle/>
          <a:p>
            <a:pPr algn="ctr"/>
            <a:fld id="{0C3A1854-6B63-4059-B360-A3C4972BF0FC}" type="slidenum">
              <a:rPr lang="ko-KR" altLang="en-US" smtClean="0"/>
              <a:pPr algn="ctr"/>
              <a:t>48</a:t>
            </a:fld>
            <a:endParaRPr lang="ko-KR" altLang="en-US" dirty="0"/>
          </a:p>
        </p:txBody>
      </p:sp>
      <p:pic>
        <p:nvPicPr>
          <p:cNvPr id="5" name="Picture 4">
            <a:extLst>
              <a:ext uri="{FF2B5EF4-FFF2-40B4-BE49-F238E27FC236}">
                <a16:creationId xmlns:a16="http://schemas.microsoft.com/office/drawing/2014/main" id="{C0FA1E92-0E51-4DD4-9536-96EA891F9081}"/>
              </a:ext>
            </a:extLst>
          </p:cNvPr>
          <p:cNvPicPr>
            <a:picLocks noChangeAspect="1"/>
          </p:cNvPicPr>
          <p:nvPr/>
        </p:nvPicPr>
        <p:blipFill>
          <a:blip r:embed="rId2"/>
          <a:stretch>
            <a:fillRect/>
          </a:stretch>
        </p:blipFill>
        <p:spPr>
          <a:xfrm>
            <a:off x="233870" y="2281287"/>
            <a:ext cx="8570766" cy="3578750"/>
          </a:xfrm>
          <a:prstGeom prst="rect">
            <a:avLst/>
          </a:prstGeom>
        </p:spPr>
      </p:pic>
    </p:spTree>
    <p:extLst>
      <p:ext uri="{BB962C8B-B14F-4D97-AF65-F5344CB8AC3E}">
        <p14:creationId xmlns:p14="http://schemas.microsoft.com/office/powerpoint/2010/main" val="3322900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1713EB-7E42-4297-A099-0F277F2FD03C}"/>
              </a:ext>
            </a:extLst>
          </p:cNvPr>
          <p:cNvSpPr>
            <a:spLocks noGrp="1"/>
          </p:cNvSpPr>
          <p:nvPr>
            <p:ph idx="1"/>
          </p:nvPr>
        </p:nvSpPr>
        <p:spPr/>
        <p:txBody>
          <a:bodyPr/>
          <a:lstStyle/>
          <a:p>
            <a:r>
              <a:rPr lang="en-US" dirty="0"/>
              <a:t>Actual case where P50 and P90 were estimated.</a:t>
            </a:r>
          </a:p>
          <a:p>
            <a:endParaRPr lang="en-US" dirty="0"/>
          </a:p>
        </p:txBody>
      </p:sp>
      <p:sp>
        <p:nvSpPr>
          <p:cNvPr id="3" name="Title 2">
            <a:extLst>
              <a:ext uri="{FF2B5EF4-FFF2-40B4-BE49-F238E27FC236}">
                <a16:creationId xmlns:a16="http://schemas.microsoft.com/office/drawing/2014/main" id="{EE334022-A8E4-48FA-BFC9-DF1C1870B0AE}"/>
              </a:ext>
            </a:extLst>
          </p:cNvPr>
          <p:cNvSpPr>
            <a:spLocks noGrp="1"/>
          </p:cNvSpPr>
          <p:nvPr>
            <p:ph type="title"/>
          </p:nvPr>
        </p:nvSpPr>
        <p:spPr/>
        <p:txBody>
          <a:bodyPr/>
          <a:lstStyle/>
          <a:p>
            <a:r>
              <a:rPr lang="en-US" dirty="0"/>
              <a:t>P90 and P50 DSCR with Actual Case</a:t>
            </a:r>
          </a:p>
        </p:txBody>
      </p:sp>
      <p:pic>
        <p:nvPicPr>
          <p:cNvPr id="5" name="Picture 4">
            <a:extLst>
              <a:ext uri="{FF2B5EF4-FFF2-40B4-BE49-F238E27FC236}">
                <a16:creationId xmlns:a16="http://schemas.microsoft.com/office/drawing/2014/main" id="{DF1CE7D3-AB8C-4808-9065-8C1B8F6C3365}"/>
              </a:ext>
            </a:extLst>
          </p:cNvPr>
          <p:cNvPicPr>
            <a:picLocks noChangeAspect="1"/>
          </p:cNvPicPr>
          <p:nvPr/>
        </p:nvPicPr>
        <p:blipFill>
          <a:blip r:embed="rId2"/>
          <a:stretch>
            <a:fillRect/>
          </a:stretch>
        </p:blipFill>
        <p:spPr>
          <a:xfrm>
            <a:off x="329938" y="2700650"/>
            <a:ext cx="8458974" cy="2785749"/>
          </a:xfrm>
          <a:prstGeom prst="rect">
            <a:avLst/>
          </a:prstGeom>
        </p:spPr>
      </p:pic>
    </p:spTree>
    <p:extLst>
      <p:ext uri="{BB962C8B-B14F-4D97-AF65-F5344CB8AC3E}">
        <p14:creationId xmlns:p14="http://schemas.microsoft.com/office/powerpoint/2010/main" val="51945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7E35B3-2CC7-45D3-A021-25E2B195D2E8}"/>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Solar Power History and Parameters</a:t>
            </a:r>
          </a:p>
        </p:txBody>
      </p:sp>
    </p:spTree>
    <p:extLst>
      <p:ext uri="{BB962C8B-B14F-4D97-AF65-F5344CB8AC3E}">
        <p14:creationId xmlns:p14="http://schemas.microsoft.com/office/powerpoint/2010/main" val="350757491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9E0687F-67AC-4794-819F-B80F6CD272E2}"/>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Performance Ratio</a:t>
            </a:r>
          </a:p>
        </p:txBody>
      </p:sp>
    </p:spTree>
    <p:extLst>
      <p:ext uri="{BB962C8B-B14F-4D97-AF65-F5344CB8AC3E}">
        <p14:creationId xmlns:p14="http://schemas.microsoft.com/office/powerpoint/2010/main" val="3140078498"/>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6BCB6D-316A-42DA-B6F4-8853C2C982C2}"/>
              </a:ext>
            </a:extLst>
          </p:cNvPr>
          <p:cNvSpPr>
            <a:spLocks noGrp="1"/>
          </p:cNvSpPr>
          <p:nvPr>
            <p:ph idx="1"/>
          </p:nvPr>
        </p:nvSpPr>
        <p:spPr/>
        <p:txBody>
          <a:bodyPr>
            <a:normAutofit fontScale="92500" lnSpcReduction="20000"/>
          </a:bodyPr>
          <a:lstStyle/>
          <a:p>
            <a:r>
              <a:rPr lang="en-US" dirty="0"/>
              <a:t>Objective: Come up with a reasonable method where you can use the temperature reported in the EU website and derive a reasonable production estimate.</a:t>
            </a:r>
          </a:p>
          <a:p>
            <a:r>
              <a:rPr lang="en-US" dirty="0"/>
              <a:t>At the end of the section you can do the following with the EU data:</a:t>
            </a:r>
          </a:p>
          <a:p>
            <a:r>
              <a:rPr lang="en-US" dirty="0"/>
              <a:t>Compute the Panel Temperature from the Ambient Temperature</a:t>
            </a:r>
          </a:p>
          <a:p>
            <a:pPr lvl="1"/>
            <a:r>
              <a:rPr lang="en-US" dirty="0"/>
              <a:t>For example, Panel = 20 + 1.2 * Ambient</a:t>
            </a:r>
          </a:p>
          <a:p>
            <a:pPr lvl="1"/>
            <a:r>
              <a:rPr lang="en-US" dirty="0"/>
              <a:t>Apply the temperature coefficient to the panel temperature</a:t>
            </a:r>
          </a:p>
          <a:p>
            <a:pPr lvl="1"/>
            <a:r>
              <a:rPr lang="en-US" dirty="0"/>
              <a:t>Use a typical loss factor for other items</a:t>
            </a:r>
          </a:p>
          <a:p>
            <a:pPr lvl="1"/>
            <a:r>
              <a:rPr lang="en-US" dirty="0"/>
              <a:t>Therefore, derive a performance ratio that is a function of the temperature </a:t>
            </a:r>
          </a:p>
        </p:txBody>
      </p:sp>
      <p:sp>
        <p:nvSpPr>
          <p:cNvPr id="3" name="Title 2">
            <a:extLst>
              <a:ext uri="{FF2B5EF4-FFF2-40B4-BE49-F238E27FC236}">
                <a16:creationId xmlns:a16="http://schemas.microsoft.com/office/drawing/2014/main" id="{F51007E4-0A07-422D-AB9D-74D9B1F03105}"/>
              </a:ext>
            </a:extLst>
          </p:cNvPr>
          <p:cNvSpPr>
            <a:spLocks noGrp="1"/>
          </p:cNvSpPr>
          <p:nvPr>
            <p:ph type="title"/>
          </p:nvPr>
        </p:nvSpPr>
        <p:spPr/>
        <p:txBody>
          <a:bodyPr>
            <a:normAutofit fontScale="90000"/>
          </a:bodyPr>
          <a:lstStyle/>
          <a:p>
            <a:r>
              <a:rPr lang="en-US" dirty="0"/>
              <a:t>Use of Regression to Find the Implied Temperature on the Panels</a:t>
            </a:r>
          </a:p>
        </p:txBody>
      </p:sp>
    </p:spTree>
    <p:extLst>
      <p:ext uri="{BB962C8B-B14F-4D97-AF65-F5344CB8AC3E}">
        <p14:creationId xmlns:p14="http://schemas.microsoft.com/office/powerpoint/2010/main" val="496605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4010972194"/>
              </p:ext>
            </p:extLst>
          </p:nvPr>
        </p:nvGraphicFramePr>
        <p:xfrm>
          <a:off x="461913" y="1451728"/>
          <a:ext cx="8220173" cy="494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94374AF-761E-4576-92B7-1B25A6CFAE6A}"/>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First, Some Terms</a:t>
            </a:r>
          </a:p>
        </p:txBody>
      </p:sp>
    </p:spTree>
    <p:extLst>
      <p:ext uri="{BB962C8B-B14F-4D97-AF65-F5344CB8AC3E}">
        <p14:creationId xmlns:p14="http://schemas.microsoft.com/office/powerpoint/2010/main" val="191026202"/>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1D2145-891B-453C-B137-E38F48BDD674}"/>
              </a:ext>
            </a:extLst>
          </p:cNvPr>
          <p:cNvSpPr>
            <a:spLocks noGrp="1"/>
          </p:cNvSpPr>
          <p:nvPr>
            <p:ph idx="1"/>
          </p:nvPr>
        </p:nvSpPr>
        <p:spPr/>
        <p:txBody>
          <a:bodyPr/>
          <a:lstStyle/>
          <a:p>
            <a:r>
              <a:rPr lang="en-US" dirty="0"/>
              <a:t>The energy from a solar project can expressed as capacity factor or yield.  The energy hitting the solar plane (point of access) can be expressed as a capacity factor – watt hour on average over the year divided by 1000.</a:t>
            </a:r>
          </a:p>
          <a:p>
            <a:r>
              <a:rPr lang="en-US" dirty="0"/>
              <a:t>The energy produced can also be expressed as a capacity factor:</a:t>
            </a:r>
          </a:p>
          <a:p>
            <a:r>
              <a:rPr lang="en-US" dirty="0"/>
              <a:t>Capacity Factor = (Energy/8760)/Capacity</a:t>
            </a:r>
          </a:p>
        </p:txBody>
      </p:sp>
      <p:sp>
        <p:nvSpPr>
          <p:cNvPr id="3" name="Title 2">
            <a:extLst>
              <a:ext uri="{FF2B5EF4-FFF2-40B4-BE49-F238E27FC236}">
                <a16:creationId xmlns:a16="http://schemas.microsoft.com/office/drawing/2014/main" id="{60842232-3D2F-4D6A-B6A0-2DECB483FA5B}"/>
              </a:ext>
            </a:extLst>
          </p:cNvPr>
          <p:cNvSpPr>
            <a:spLocks noGrp="1"/>
          </p:cNvSpPr>
          <p:nvPr>
            <p:ph type="title"/>
          </p:nvPr>
        </p:nvSpPr>
        <p:spPr/>
        <p:txBody>
          <a:bodyPr/>
          <a:lstStyle/>
          <a:p>
            <a:r>
              <a:rPr lang="en-US" dirty="0"/>
              <a:t>Formulas</a:t>
            </a:r>
          </a:p>
        </p:txBody>
      </p:sp>
    </p:spTree>
    <p:extLst>
      <p:ext uri="{BB962C8B-B14F-4D97-AF65-F5344CB8AC3E}">
        <p14:creationId xmlns:p14="http://schemas.microsoft.com/office/powerpoint/2010/main" val="505031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32344" y="127265"/>
            <a:ext cx="7666938" cy="690676"/>
          </a:xfrm>
        </p:spPr>
        <p:txBody>
          <a:bodyPr>
            <a:normAutofit fontScale="90000"/>
          </a:bodyPr>
          <a:lstStyle/>
          <a:p>
            <a:r>
              <a:rPr lang="en-US" dirty="0"/>
              <a:t>Case 1: Pretend for One Hour the Sunlight Irradiation is 1000 Watts per M</a:t>
            </a:r>
            <a:endParaRPr lang="en-JM" dirty="0"/>
          </a:p>
        </p:txBody>
      </p:sp>
      <p:sp>
        <p:nvSpPr>
          <p:cNvPr id="63491" name="Date Placeholder 3"/>
          <p:cNvSpPr>
            <a:spLocks noGrp="1"/>
          </p:cNvSpPr>
          <p:nvPr>
            <p:ph type="dt" sz="quarter" idx="10"/>
          </p:nvPr>
        </p:nvSpPr>
        <p:spPr>
          <a:noFill/>
        </p:spPr>
        <p:txBody>
          <a:bodyPr/>
          <a:lstStyle/>
          <a:p>
            <a:endParaRPr lang="en-US" dirty="0"/>
          </a:p>
        </p:txBody>
      </p:sp>
      <p:sp>
        <p:nvSpPr>
          <p:cNvPr id="63492" name="Footer Placeholder 4"/>
          <p:cNvSpPr>
            <a:spLocks noGrp="1"/>
          </p:cNvSpPr>
          <p:nvPr>
            <p:ph type="ftr" sz="quarter" idx="11"/>
          </p:nvPr>
        </p:nvSpPr>
        <p:spPr>
          <a:noFill/>
        </p:spPr>
        <p:txBody>
          <a:bodyPr/>
          <a:lstStyle/>
          <a:p>
            <a:endParaRPr lang="en-US" dirty="0"/>
          </a:p>
        </p:txBody>
      </p:sp>
      <p:sp>
        <p:nvSpPr>
          <p:cNvPr id="63493" name="Slide Number Placeholder 5"/>
          <p:cNvSpPr>
            <a:spLocks noGrp="1"/>
          </p:cNvSpPr>
          <p:nvPr>
            <p:ph type="sldNum" sz="quarter" idx="12"/>
          </p:nvPr>
        </p:nvSpPr>
        <p:spPr>
          <a:noFill/>
        </p:spPr>
        <p:txBody>
          <a:bodyPr/>
          <a:lstStyle/>
          <a:p>
            <a:fld id="{CDE37BF2-727F-4C36-9C74-091C763783B2}" type="slidenum">
              <a:rPr lang="en-US" smtClean="0"/>
              <a:pPr/>
              <a:t>54</a:t>
            </a:fld>
            <a:endParaRPr lang="en-US" dirty="0"/>
          </a:p>
        </p:txBody>
      </p:sp>
      <p:pic>
        <p:nvPicPr>
          <p:cNvPr id="63494" name="Picture 7" descr="http://www.standardandpoors.com/spf/fgr_articles/778885/5524601.gif"/>
          <p:cNvPicPr>
            <a:picLocks noChangeAspect="1" noChangeArrowheads="1"/>
          </p:cNvPicPr>
          <p:nvPr/>
        </p:nvPicPr>
        <p:blipFill>
          <a:blip r:embed="rId2" cstate="print"/>
          <a:srcRect/>
          <a:stretch>
            <a:fillRect/>
          </a:stretch>
        </p:blipFill>
        <p:spPr bwMode="auto">
          <a:xfrm>
            <a:off x="914400" y="1676400"/>
            <a:ext cx="7010400" cy="4503738"/>
          </a:xfrm>
          <a:prstGeom prst="rect">
            <a:avLst/>
          </a:prstGeom>
          <a:noFill/>
          <a:ln w="9525">
            <a:noFill/>
            <a:miter lim="800000"/>
            <a:headEnd/>
            <a:tailEnd/>
          </a:ln>
        </p:spPr>
      </p:pic>
      <p:sp>
        <p:nvSpPr>
          <p:cNvPr id="2" name="TextBox 1">
            <a:extLst>
              <a:ext uri="{FF2B5EF4-FFF2-40B4-BE49-F238E27FC236}">
                <a16:creationId xmlns:a16="http://schemas.microsoft.com/office/drawing/2014/main" id="{265A1E2D-22F2-4D6B-A997-9CD080D5D90D}"/>
              </a:ext>
            </a:extLst>
          </p:cNvPr>
          <p:cNvSpPr txBox="1"/>
          <p:nvPr/>
        </p:nvSpPr>
        <p:spPr>
          <a:xfrm>
            <a:off x="452487" y="2950590"/>
            <a:ext cx="2139884" cy="1477328"/>
          </a:xfrm>
          <a:prstGeom prst="rect">
            <a:avLst/>
          </a:prstGeom>
          <a:solidFill>
            <a:srgbClr val="FFC000"/>
          </a:solidFill>
        </p:spPr>
        <p:txBody>
          <a:bodyPr wrap="square" rtlCol="0">
            <a:spAutoFit/>
          </a:bodyPr>
          <a:lstStyle/>
          <a:p>
            <a:r>
              <a:rPr lang="en-US" dirty="0"/>
              <a:t>Capacity Factor of Sunlight – Average Sunlight Divided by Capacity of Sunlight Defined as 1000 w</a:t>
            </a:r>
          </a:p>
        </p:txBody>
      </p:sp>
      <p:cxnSp>
        <p:nvCxnSpPr>
          <p:cNvPr id="4" name="Straight Arrow Connector 3">
            <a:extLst>
              <a:ext uri="{FF2B5EF4-FFF2-40B4-BE49-F238E27FC236}">
                <a16:creationId xmlns:a16="http://schemas.microsoft.com/office/drawing/2014/main" id="{3F3EA136-059D-4FBB-9495-375E5436F3F0}"/>
              </a:ext>
            </a:extLst>
          </p:cNvPr>
          <p:cNvCxnSpPr/>
          <p:nvPr/>
        </p:nvCxnSpPr>
        <p:spPr>
          <a:xfrm>
            <a:off x="2592371" y="3638746"/>
            <a:ext cx="697584" cy="923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F9C78F-2096-4C17-9DD5-366566BC436E}"/>
              </a:ext>
            </a:extLst>
          </p:cNvPr>
          <p:cNvSpPr txBox="1"/>
          <p:nvPr/>
        </p:nvSpPr>
        <p:spPr>
          <a:xfrm>
            <a:off x="6711885" y="1423447"/>
            <a:ext cx="2083323" cy="923330"/>
          </a:xfrm>
          <a:prstGeom prst="rect">
            <a:avLst/>
          </a:prstGeom>
          <a:solidFill>
            <a:srgbClr val="FFC000"/>
          </a:solidFill>
        </p:spPr>
        <p:txBody>
          <a:bodyPr wrap="square" rtlCol="0">
            <a:spAutoFit/>
          </a:bodyPr>
          <a:lstStyle/>
          <a:p>
            <a:r>
              <a:rPr lang="en-US" dirty="0"/>
              <a:t>Capacity Factor of Generation to Grid relative to kWp</a:t>
            </a:r>
          </a:p>
        </p:txBody>
      </p:sp>
      <p:cxnSp>
        <p:nvCxnSpPr>
          <p:cNvPr id="7" name="Straight Arrow Connector 6">
            <a:extLst>
              <a:ext uri="{FF2B5EF4-FFF2-40B4-BE49-F238E27FC236}">
                <a16:creationId xmlns:a16="http://schemas.microsoft.com/office/drawing/2014/main" id="{B6188133-C76A-4450-840F-F55A0605EFA2}"/>
              </a:ext>
            </a:extLst>
          </p:cNvPr>
          <p:cNvCxnSpPr/>
          <p:nvPr/>
        </p:nvCxnSpPr>
        <p:spPr>
          <a:xfrm>
            <a:off x="6711885" y="2064470"/>
            <a:ext cx="0" cy="1055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8437C4-50F8-4174-BF20-EB5FF2A4F6C4}"/>
              </a:ext>
            </a:extLst>
          </p:cNvPr>
          <p:cNvSpPr txBox="1"/>
          <p:nvPr/>
        </p:nvSpPr>
        <p:spPr>
          <a:xfrm>
            <a:off x="5561814" y="4279769"/>
            <a:ext cx="2677213" cy="1754326"/>
          </a:xfrm>
          <a:prstGeom prst="rect">
            <a:avLst/>
          </a:prstGeom>
          <a:solidFill>
            <a:srgbClr val="FFFF00"/>
          </a:solidFill>
        </p:spPr>
        <p:txBody>
          <a:bodyPr wrap="square" rtlCol="0">
            <a:spAutoFit/>
          </a:bodyPr>
          <a:lstStyle/>
          <a:p>
            <a:r>
              <a:rPr lang="en-US" dirty="0"/>
              <a:t>Performance Ratio is the Capacity Factor of the Final Divided by the Capacity Factor of Amounts that Hit the Array</a:t>
            </a:r>
          </a:p>
        </p:txBody>
      </p:sp>
      <p:sp>
        <p:nvSpPr>
          <p:cNvPr id="3" name="TextBox 2">
            <a:extLst>
              <a:ext uri="{FF2B5EF4-FFF2-40B4-BE49-F238E27FC236}">
                <a16:creationId xmlns:a16="http://schemas.microsoft.com/office/drawing/2014/main" id="{F4D829F6-19DA-4C13-A6A2-CD4686A8C8AD}"/>
              </a:ext>
            </a:extLst>
          </p:cNvPr>
          <p:cNvSpPr txBox="1"/>
          <p:nvPr/>
        </p:nvSpPr>
        <p:spPr>
          <a:xfrm>
            <a:off x="71120" y="914400"/>
            <a:ext cx="4836160" cy="923330"/>
          </a:xfrm>
          <a:prstGeom prst="rect">
            <a:avLst/>
          </a:prstGeom>
          <a:solidFill>
            <a:srgbClr val="FFFF00"/>
          </a:solidFill>
        </p:spPr>
        <p:txBody>
          <a:bodyPr wrap="square" rtlCol="0">
            <a:spAutoFit/>
          </a:bodyPr>
          <a:lstStyle/>
          <a:p>
            <a:r>
              <a:rPr lang="en-US" dirty="0"/>
              <a:t>If the performance ratio is 100% (Don’t lose from dirt, sizing, temperature etc., the capacity factor is 100%</a:t>
            </a:r>
          </a:p>
        </p:txBody>
      </p:sp>
    </p:spTree>
    <p:extLst>
      <p:ext uri="{BB962C8B-B14F-4D97-AF65-F5344CB8AC3E}">
        <p14:creationId xmlns:p14="http://schemas.microsoft.com/office/powerpoint/2010/main" val="3831333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EA06D021-252D-468E-B160-4DFB5757101A}"/>
              </a:ext>
            </a:extLst>
          </p:cNvPr>
          <p:cNvSpPr>
            <a:spLocks noGrp="1"/>
          </p:cNvSpPr>
          <p:nvPr>
            <p:ph idx="1"/>
          </p:nvPr>
        </p:nvSpPr>
        <p:spPr>
          <a:xfrm>
            <a:off x="103695" y="1825625"/>
            <a:ext cx="2356701" cy="4358359"/>
          </a:xfrm>
        </p:spPr>
        <p:txBody>
          <a:bodyPr vert="horz" lIns="91440" tIns="45720" rIns="91440" bIns="45720" rtlCol="0">
            <a:normAutofit/>
          </a:bodyPr>
          <a:lstStyle/>
          <a:p>
            <a:r>
              <a:rPr lang="en-US" sz="1700" dirty="0">
                <a:solidFill>
                  <a:schemeClr val="bg1"/>
                </a:solidFill>
                <a:latin typeface="+mn-lt"/>
                <a:cs typeface="+mn-cs"/>
              </a:rPr>
              <a:t>Don’t need anything other than the column of Effective Irradiance on Collectors as well as Energy Injected into the Grid.  Convert both of these to capacity factors and then divide the energy into grid by the irradiation on collectors.</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3CABD9ED-655C-4B60-BD39-BE027DF04326}"/>
              </a:ext>
            </a:extLst>
          </p:cNvPr>
          <p:cNvSpPr>
            <a:spLocks noGrp="1"/>
          </p:cNvSpPr>
          <p:nvPr>
            <p:ph type="title"/>
          </p:nvPr>
        </p:nvSpPr>
        <p:spPr>
          <a:xfrm>
            <a:off x="628649" y="3270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Work Through PVSyst</a:t>
            </a:r>
          </a:p>
        </p:txBody>
      </p:sp>
      <p:pic>
        <p:nvPicPr>
          <p:cNvPr id="5" name="Picture 4">
            <a:extLst>
              <a:ext uri="{FF2B5EF4-FFF2-40B4-BE49-F238E27FC236}">
                <a16:creationId xmlns:a16="http://schemas.microsoft.com/office/drawing/2014/main" id="{D15609D8-EF57-4A42-90ED-AE1946F9C544}"/>
              </a:ext>
            </a:extLst>
          </p:cNvPr>
          <p:cNvPicPr>
            <a:picLocks noChangeAspect="1"/>
          </p:cNvPicPr>
          <p:nvPr/>
        </p:nvPicPr>
        <p:blipFill>
          <a:blip r:embed="rId2"/>
          <a:stretch>
            <a:fillRect/>
          </a:stretch>
        </p:blipFill>
        <p:spPr>
          <a:xfrm>
            <a:off x="2595339" y="1933791"/>
            <a:ext cx="6548661" cy="4142026"/>
          </a:xfrm>
          <a:prstGeom prst="rect">
            <a:avLst/>
          </a:prstGeom>
        </p:spPr>
      </p:pic>
      <p:cxnSp>
        <p:nvCxnSpPr>
          <p:cNvPr id="7" name="Straight Arrow Connector 6">
            <a:extLst>
              <a:ext uri="{FF2B5EF4-FFF2-40B4-BE49-F238E27FC236}">
                <a16:creationId xmlns:a16="http://schemas.microsoft.com/office/drawing/2014/main" id="{F2C8C4DC-2BBA-487E-B56D-37B61B0D7C12}"/>
              </a:ext>
            </a:extLst>
          </p:cNvPr>
          <p:cNvCxnSpPr>
            <a:cxnSpLocks/>
          </p:cNvCxnSpPr>
          <p:nvPr/>
        </p:nvCxnSpPr>
        <p:spPr>
          <a:xfrm flipH="1">
            <a:off x="6363093" y="461913"/>
            <a:ext cx="1008668" cy="509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ED7DC6-7F9D-4FDF-83A6-A4A220FB8F7A}"/>
              </a:ext>
            </a:extLst>
          </p:cNvPr>
          <p:cNvCxnSpPr>
            <a:cxnSpLocks/>
          </p:cNvCxnSpPr>
          <p:nvPr/>
        </p:nvCxnSpPr>
        <p:spPr>
          <a:xfrm>
            <a:off x="7475456" y="461913"/>
            <a:ext cx="1338606" cy="509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DEE028-653B-437A-A4A4-DB7970E6094B}"/>
              </a:ext>
            </a:extLst>
          </p:cNvPr>
          <p:cNvSpPr txBox="1"/>
          <p:nvPr/>
        </p:nvSpPr>
        <p:spPr>
          <a:xfrm>
            <a:off x="5869669" y="365125"/>
            <a:ext cx="2765284" cy="923330"/>
          </a:xfrm>
          <a:prstGeom prst="rect">
            <a:avLst/>
          </a:prstGeom>
          <a:solidFill>
            <a:srgbClr val="92D050"/>
          </a:solidFill>
        </p:spPr>
        <p:txBody>
          <a:bodyPr wrap="square" rtlCol="0">
            <a:spAutoFit/>
          </a:bodyPr>
          <a:lstStyle/>
          <a:p>
            <a:r>
              <a:rPr lang="en-US" dirty="0"/>
              <a:t>Can divide the energy injected to grid divided by radiation on collectors</a:t>
            </a:r>
          </a:p>
        </p:txBody>
      </p:sp>
    </p:spTree>
    <p:extLst>
      <p:ext uri="{BB962C8B-B14F-4D97-AF65-F5344CB8AC3E}">
        <p14:creationId xmlns:p14="http://schemas.microsoft.com/office/powerpoint/2010/main" val="3345035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B4C5B-3B28-48AC-B472-BFE7E68C938C}"/>
              </a:ext>
            </a:extLst>
          </p:cNvPr>
          <p:cNvPicPr>
            <a:picLocks noChangeAspect="1"/>
          </p:cNvPicPr>
          <p:nvPr/>
        </p:nvPicPr>
        <p:blipFill rotWithShape="1">
          <a:blip r:embed="rId2"/>
          <a:srcRect l="3480" r="5" b="5"/>
          <a:stretch/>
        </p:blipFill>
        <p:spPr>
          <a:xfrm>
            <a:off x="3516375" y="1604013"/>
            <a:ext cx="5187246" cy="5577837"/>
          </a:xfrm>
          <a:prstGeom prst="rect">
            <a:avLst/>
          </a:prstGeom>
          <a:effectLst/>
        </p:spPr>
      </p:pic>
      <p:sp>
        <p:nvSpPr>
          <p:cNvPr id="4" name="Content Placeholder 3">
            <a:extLst>
              <a:ext uri="{FF2B5EF4-FFF2-40B4-BE49-F238E27FC236}">
                <a16:creationId xmlns:a16="http://schemas.microsoft.com/office/drawing/2014/main" id="{5D6EF402-8349-49EA-80AE-59EC23037286}"/>
              </a:ext>
            </a:extLst>
          </p:cNvPr>
          <p:cNvSpPr>
            <a:spLocks noGrp="1"/>
          </p:cNvSpPr>
          <p:nvPr>
            <p:ph idx="1"/>
          </p:nvPr>
        </p:nvSpPr>
        <p:spPr>
          <a:xfrm>
            <a:off x="486697" y="2447827"/>
            <a:ext cx="2750278" cy="3785419"/>
          </a:xfrm>
        </p:spPr>
        <p:txBody>
          <a:bodyPr vert="horz" lIns="91440" tIns="45720" rIns="91440" bIns="45720" rtlCol="0">
            <a:normAutofit/>
          </a:bodyPr>
          <a:lstStyle/>
          <a:p>
            <a:r>
              <a:rPr lang="en-US" sz="1600" dirty="0">
                <a:latin typeface="+mn-lt"/>
                <a:cs typeface="+mn-cs"/>
              </a:rPr>
              <a:t>Convert loss diagram into capacity factor and compare different cases.</a:t>
            </a:r>
          </a:p>
          <a:p>
            <a:r>
              <a:rPr lang="en-US" sz="1600" dirty="0">
                <a:latin typeface="+mn-lt"/>
                <a:cs typeface="+mn-cs"/>
              </a:rPr>
              <a:t>Difficult to compute performance ratio from these diagrams.</a:t>
            </a:r>
          </a:p>
          <a:p>
            <a:r>
              <a:rPr lang="en-US" sz="1600" dirty="0">
                <a:latin typeface="+mn-lt"/>
                <a:cs typeface="+mn-cs"/>
              </a:rPr>
              <a:t>Generally, the loss due to temperature is the largest loss factor.</a:t>
            </a:r>
          </a:p>
        </p:txBody>
      </p:sp>
      <p:sp>
        <p:nvSpPr>
          <p:cNvPr id="3" name="Title 2">
            <a:extLst>
              <a:ext uri="{FF2B5EF4-FFF2-40B4-BE49-F238E27FC236}">
                <a16:creationId xmlns:a16="http://schemas.microsoft.com/office/drawing/2014/main" id="{12F23BE8-7954-4BFA-81B5-07F3E1DC46F3}"/>
              </a:ext>
            </a:extLst>
          </p:cNvPr>
          <p:cNvSpPr>
            <a:spLocks noGrp="1"/>
          </p:cNvSpPr>
          <p:nvPr>
            <p:ph type="title"/>
          </p:nvPr>
        </p:nvSpPr>
        <p:spPr>
          <a:xfrm>
            <a:off x="486696" y="629266"/>
            <a:ext cx="2750280" cy="1676603"/>
          </a:xfrm>
        </p:spPr>
        <p:txBody>
          <a:bodyPr vert="horz" lIns="91440" tIns="45720" rIns="91440" bIns="45720" rtlCol="0" anchor="ctr">
            <a:normAutofit/>
          </a:bodyPr>
          <a:lstStyle/>
          <a:p>
            <a:pPr algn="l"/>
            <a:r>
              <a:rPr lang="en-US" sz="3700" dirty="0">
                <a:latin typeface="+mj-lt"/>
                <a:cs typeface="+mj-cs"/>
              </a:rPr>
              <a:t>Loss Diagram Illustration</a:t>
            </a:r>
          </a:p>
        </p:txBody>
      </p:sp>
      <p:pic>
        <p:nvPicPr>
          <p:cNvPr id="2" name="Picture 1">
            <a:extLst>
              <a:ext uri="{FF2B5EF4-FFF2-40B4-BE49-F238E27FC236}">
                <a16:creationId xmlns:a16="http://schemas.microsoft.com/office/drawing/2014/main" id="{EB8C9DED-5558-4A83-888A-5CDBDCAC453F}"/>
              </a:ext>
            </a:extLst>
          </p:cNvPr>
          <p:cNvPicPr>
            <a:picLocks noChangeAspect="1"/>
          </p:cNvPicPr>
          <p:nvPr/>
        </p:nvPicPr>
        <p:blipFill>
          <a:blip r:embed="rId3"/>
          <a:stretch>
            <a:fillRect/>
          </a:stretch>
        </p:blipFill>
        <p:spPr>
          <a:xfrm>
            <a:off x="105541" y="5103026"/>
            <a:ext cx="1892752" cy="1272178"/>
          </a:xfrm>
          <a:prstGeom prst="rect">
            <a:avLst/>
          </a:prstGeom>
        </p:spPr>
      </p:pic>
      <p:pic>
        <p:nvPicPr>
          <p:cNvPr id="6" name="Picture 5">
            <a:extLst>
              <a:ext uri="{FF2B5EF4-FFF2-40B4-BE49-F238E27FC236}">
                <a16:creationId xmlns:a16="http://schemas.microsoft.com/office/drawing/2014/main" id="{42ABA28F-BBA1-43D2-B5DF-D208EEE4C4A5}"/>
              </a:ext>
            </a:extLst>
          </p:cNvPr>
          <p:cNvPicPr>
            <a:picLocks noChangeAspect="1"/>
          </p:cNvPicPr>
          <p:nvPr/>
        </p:nvPicPr>
        <p:blipFill>
          <a:blip r:embed="rId4"/>
          <a:stretch>
            <a:fillRect/>
          </a:stretch>
        </p:blipFill>
        <p:spPr>
          <a:xfrm>
            <a:off x="2282369" y="5103026"/>
            <a:ext cx="1447652" cy="1272179"/>
          </a:xfrm>
          <a:prstGeom prst="rect">
            <a:avLst/>
          </a:prstGeom>
        </p:spPr>
      </p:pic>
    </p:spTree>
    <p:extLst>
      <p:ext uri="{BB962C8B-B14F-4D97-AF65-F5344CB8AC3E}">
        <p14:creationId xmlns:p14="http://schemas.microsoft.com/office/powerpoint/2010/main" val="72100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F99482-7BF4-4ABF-BE5B-3E7B5087EABD}"/>
              </a:ext>
            </a:extLst>
          </p:cNvPr>
          <p:cNvPicPr>
            <a:picLocks noChangeAspect="1"/>
          </p:cNvPicPr>
          <p:nvPr/>
        </p:nvPicPr>
        <p:blipFill>
          <a:blip r:embed="rId2"/>
          <a:stretch>
            <a:fillRect/>
          </a:stretch>
        </p:blipFill>
        <p:spPr>
          <a:xfrm>
            <a:off x="3891985" y="1795223"/>
            <a:ext cx="4839321" cy="3514804"/>
          </a:xfrm>
          <a:prstGeom prst="rect">
            <a:avLst/>
          </a:prstGeom>
          <a:effectLst/>
        </p:spPr>
      </p:pic>
      <p:sp>
        <p:nvSpPr>
          <p:cNvPr id="4" name="Content Placeholder 3">
            <a:extLst>
              <a:ext uri="{FF2B5EF4-FFF2-40B4-BE49-F238E27FC236}">
                <a16:creationId xmlns:a16="http://schemas.microsoft.com/office/drawing/2014/main" id="{DE0DF2B9-C247-4CB5-BD24-52FDDD99DAD6}"/>
              </a:ext>
            </a:extLst>
          </p:cNvPr>
          <p:cNvSpPr>
            <a:spLocks noGrp="1"/>
          </p:cNvSpPr>
          <p:nvPr>
            <p:ph idx="1"/>
          </p:nvPr>
        </p:nvSpPr>
        <p:spPr>
          <a:xfrm>
            <a:off x="312561" y="2752627"/>
            <a:ext cx="2939686" cy="3150681"/>
          </a:xfrm>
        </p:spPr>
        <p:txBody>
          <a:bodyPr vert="horz" lIns="91440" tIns="45720" rIns="91440" bIns="45720" rtlCol="0">
            <a:normAutofit/>
          </a:bodyPr>
          <a:lstStyle/>
          <a:p>
            <a:pPr marL="0"/>
            <a:r>
              <a:rPr lang="en-US" sz="1700" dirty="0">
                <a:latin typeface="+mn-lt"/>
                <a:cs typeface="+mn-cs"/>
              </a:rPr>
              <a:t>You can use the waterfall macro to make this chart. Note the temperature coefficient is the largest negative bar.</a:t>
            </a:r>
          </a:p>
          <a:p>
            <a:pPr marL="0"/>
            <a:r>
              <a:rPr lang="en-US" sz="1700" dirty="0">
                <a:latin typeface="+mn-lt"/>
                <a:cs typeface="+mn-cs"/>
              </a:rPr>
              <a:t>The performance ratio is computed from dividing the final bar by the second blue bar.</a:t>
            </a:r>
          </a:p>
          <a:p>
            <a:pPr marL="0"/>
            <a:r>
              <a:rPr lang="en-US" sz="1700" dirty="0">
                <a:latin typeface="+mn-lt"/>
                <a:cs typeface="+mn-cs"/>
              </a:rPr>
              <a:t>PR is 22.34/26.94 or 81.12%</a:t>
            </a:r>
          </a:p>
          <a:p>
            <a:pPr marL="0"/>
            <a:endParaRPr lang="en-US" sz="1700" dirty="0">
              <a:latin typeface="+mn-lt"/>
              <a:cs typeface="+mn-cs"/>
            </a:endParaRPr>
          </a:p>
        </p:txBody>
      </p:sp>
      <p:sp>
        <p:nvSpPr>
          <p:cNvPr id="3" name="Title 2">
            <a:extLst>
              <a:ext uri="{FF2B5EF4-FFF2-40B4-BE49-F238E27FC236}">
                <a16:creationId xmlns:a16="http://schemas.microsoft.com/office/drawing/2014/main" id="{3E0B7467-2B14-4F1D-866C-CC33611CADDE}"/>
              </a:ext>
            </a:extLst>
          </p:cNvPr>
          <p:cNvSpPr>
            <a:spLocks noGrp="1"/>
          </p:cNvSpPr>
          <p:nvPr>
            <p:ph type="title"/>
          </p:nvPr>
        </p:nvSpPr>
        <p:spPr>
          <a:xfrm>
            <a:off x="486696" y="629266"/>
            <a:ext cx="2629122" cy="1622321"/>
          </a:xfrm>
        </p:spPr>
        <p:txBody>
          <a:bodyPr vert="horz" lIns="91440" tIns="45720" rIns="91440" bIns="45720" rtlCol="0" anchor="ctr">
            <a:normAutofit fontScale="90000"/>
          </a:bodyPr>
          <a:lstStyle/>
          <a:p>
            <a:pPr algn="l"/>
            <a:r>
              <a:rPr lang="en-US" sz="3700" kern="1200" dirty="0">
                <a:solidFill>
                  <a:schemeClr val="tx1"/>
                </a:solidFill>
                <a:latin typeface="+mj-lt"/>
                <a:ea typeface="+mj-ea"/>
                <a:cs typeface="+mj-cs"/>
              </a:rPr>
              <a:t>PVSyst and Waterfall Chart for Capacity Factor</a:t>
            </a:r>
          </a:p>
        </p:txBody>
      </p:sp>
    </p:spTree>
    <p:extLst>
      <p:ext uri="{BB962C8B-B14F-4D97-AF65-F5344CB8AC3E}">
        <p14:creationId xmlns:p14="http://schemas.microsoft.com/office/powerpoint/2010/main" val="958546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5895733-A2D8-4026-828F-CB0386A66D7A}"/>
              </a:ext>
            </a:extLst>
          </p:cNvPr>
          <p:cNvPicPr>
            <a:picLocks noChangeAspect="1"/>
          </p:cNvPicPr>
          <p:nvPr/>
        </p:nvPicPr>
        <p:blipFill>
          <a:blip r:embed="rId2"/>
          <a:stretch>
            <a:fillRect/>
          </a:stretch>
        </p:blipFill>
        <p:spPr>
          <a:xfrm>
            <a:off x="3978112" y="1823117"/>
            <a:ext cx="4675694" cy="3395961"/>
          </a:xfrm>
          <a:prstGeom prst="rect">
            <a:avLst/>
          </a:prstGeom>
          <a:effectLst/>
        </p:spPr>
      </p:pic>
      <p:sp>
        <p:nvSpPr>
          <p:cNvPr id="2" name="Content Placeholder 1">
            <a:extLst>
              <a:ext uri="{FF2B5EF4-FFF2-40B4-BE49-F238E27FC236}">
                <a16:creationId xmlns:a16="http://schemas.microsoft.com/office/drawing/2014/main" id="{CA90D871-2C27-4CA8-80C0-CFCB69C18052}"/>
              </a:ext>
            </a:extLst>
          </p:cNvPr>
          <p:cNvSpPr>
            <a:spLocks noGrp="1"/>
          </p:cNvSpPr>
          <p:nvPr>
            <p:ph idx="1"/>
          </p:nvPr>
        </p:nvSpPr>
        <p:spPr>
          <a:xfrm>
            <a:off x="216816" y="2460396"/>
            <a:ext cx="2899002" cy="3763423"/>
          </a:xfrm>
        </p:spPr>
        <p:txBody>
          <a:bodyPr vert="horz" lIns="91440" tIns="45720" rIns="91440" bIns="45720" rtlCol="0">
            <a:normAutofit/>
          </a:bodyPr>
          <a:lstStyle/>
          <a:p>
            <a:r>
              <a:rPr lang="en-US" sz="1700" dirty="0">
                <a:latin typeface="+mn-lt"/>
                <a:cs typeface="+mn-cs"/>
              </a:rPr>
              <a:t>Loss diagram from using waterfall diagram macro in terms of capacity factor.  Again the temperature is the biggest factor.</a:t>
            </a:r>
          </a:p>
          <a:p>
            <a:r>
              <a:rPr lang="en-US" sz="1700" dirty="0">
                <a:latin typeface="+mn-lt"/>
                <a:cs typeface="+mn-cs"/>
              </a:rPr>
              <a:t>PR = 22.32/27.47 or 81.31%</a:t>
            </a:r>
          </a:p>
          <a:p>
            <a:endParaRPr lang="en-US" sz="1700" dirty="0">
              <a:latin typeface="+mn-lt"/>
              <a:cs typeface="+mn-cs"/>
            </a:endParaRPr>
          </a:p>
        </p:txBody>
      </p:sp>
      <p:sp>
        <p:nvSpPr>
          <p:cNvPr id="3" name="Title 2">
            <a:extLst>
              <a:ext uri="{FF2B5EF4-FFF2-40B4-BE49-F238E27FC236}">
                <a16:creationId xmlns:a16="http://schemas.microsoft.com/office/drawing/2014/main" id="{907C5769-DE82-4452-BA2B-4E1698A4F86B}"/>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r>
              <a:rPr lang="en-US" sz="3700" kern="1200" dirty="0">
                <a:solidFill>
                  <a:schemeClr val="tx1"/>
                </a:solidFill>
                <a:latin typeface="+mj-lt"/>
                <a:ea typeface="+mj-ea"/>
                <a:cs typeface="+mj-cs"/>
              </a:rPr>
              <a:t>Loss Diagram for Australia</a:t>
            </a:r>
          </a:p>
        </p:txBody>
      </p:sp>
      <p:sp>
        <p:nvSpPr>
          <p:cNvPr id="4" name="Slide Number Placeholder 3">
            <a:extLst>
              <a:ext uri="{FF2B5EF4-FFF2-40B4-BE49-F238E27FC236}">
                <a16:creationId xmlns:a16="http://schemas.microsoft.com/office/drawing/2014/main" id="{2DBBFDF3-FBCF-4110-A4F1-292038C8D40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58</a:t>
            </a:fld>
            <a:endParaRPr lang="en-US" altLang="ko-KR" sz="1200" dirty="0">
              <a:solidFill>
                <a:schemeClr val="tx1">
                  <a:tint val="75000"/>
                </a:schemeClr>
              </a:solidFill>
            </a:endParaRPr>
          </a:p>
        </p:txBody>
      </p:sp>
    </p:spTree>
    <p:extLst>
      <p:ext uri="{BB962C8B-B14F-4D97-AF65-F5344CB8AC3E}">
        <p14:creationId xmlns:p14="http://schemas.microsoft.com/office/powerpoint/2010/main" val="1782004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9E73001-CEEB-498E-AB89-B3A80E397C0E}"/>
              </a:ext>
            </a:extLst>
          </p:cNvPr>
          <p:cNvPicPr>
            <a:picLocks noChangeAspect="1"/>
          </p:cNvPicPr>
          <p:nvPr/>
        </p:nvPicPr>
        <p:blipFill>
          <a:blip r:embed="rId2"/>
          <a:stretch>
            <a:fillRect/>
          </a:stretch>
        </p:blipFill>
        <p:spPr>
          <a:xfrm>
            <a:off x="3987538" y="1823118"/>
            <a:ext cx="4722829" cy="3430196"/>
          </a:xfrm>
          <a:prstGeom prst="rect">
            <a:avLst/>
          </a:prstGeom>
          <a:effectLst/>
        </p:spPr>
      </p:pic>
      <p:sp>
        <p:nvSpPr>
          <p:cNvPr id="4" name="Content Placeholder 3">
            <a:extLst>
              <a:ext uri="{FF2B5EF4-FFF2-40B4-BE49-F238E27FC236}">
                <a16:creationId xmlns:a16="http://schemas.microsoft.com/office/drawing/2014/main" id="{5F0F937C-C898-4E0C-8322-3F0E9D22AFB5}"/>
              </a:ext>
            </a:extLst>
          </p:cNvPr>
          <p:cNvSpPr>
            <a:spLocks noGrp="1"/>
          </p:cNvSpPr>
          <p:nvPr>
            <p:ph idx="1"/>
          </p:nvPr>
        </p:nvSpPr>
        <p:spPr>
          <a:xfrm>
            <a:off x="486698" y="2438400"/>
            <a:ext cx="2629120" cy="3785419"/>
          </a:xfrm>
        </p:spPr>
        <p:txBody>
          <a:bodyPr vert="horz" lIns="91440" tIns="45720" rIns="91440" bIns="45720" rtlCol="0">
            <a:normAutofit/>
          </a:bodyPr>
          <a:lstStyle/>
          <a:p>
            <a:r>
              <a:rPr lang="en-US" sz="1700" dirty="0">
                <a:latin typeface="+mn-lt"/>
                <a:cs typeface="+mn-cs"/>
              </a:rPr>
              <a:t>Again, the largest loss factor is the temperature effect.</a:t>
            </a:r>
          </a:p>
          <a:p>
            <a:endParaRPr lang="en-US" sz="1700" dirty="0">
              <a:latin typeface="+mn-lt"/>
              <a:cs typeface="+mn-cs"/>
            </a:endParaRPr>
          </a:p>
        </p:txBody>
      </p:sp>
      <p:sp>
        <p:nvSpPr>
          <p:cNvPr id="3" name="Title 2">
            <a:extLst>
              <a:ext uri="{FF2B5EF4-FFF2-40B4-BE49-F238E27FC236}">
                <a16:creationId xmlns:a16="http://schemas.microsoft.com/office/drawing/2014/main" id="{D9E6D46A-4A5D-4AC2-93A5-4E8917B60D60}"/>
              </a:ext>
            </a:extLst>
          </p:cNvPr>
          <p:cNvSpPr>
            <a:spLocks noGrp="1"/>
          </p:cNvSpPr>
          <p:nvPr>
            <p:ph type="title"/>
          </p:nvPr>
        </p:nvSpPr>
        <p:spPr>
          <a:xfrm>
            <a:off x="486696" y="629266"/>
            <a:ext cx="2629122" cy="1622321"/>
          </a:xfrm>
        </p:spPr>
        <p:txBody>
          <a:bodyPr vert="horz" lIns="91440" tIns="45720" rIns="91440" bIns="45720" rtlCol="0" anchor="ctr">
            <a:normAutofit fontScale="90000"/>
          </a:bodyPr>
          <a:lstStyle/>
          <a:p>
            <a:pPr algn="l"/>
            <a:r>
              <a:rPr lang="en-US" sz="4400" kern="1200" dirty="0">
                <a:solidFill>
                  <a:schemeClr val="tx1"/>
                </a:solidFill>
                <a:latin typeface="+mj-lt"/>
                <a:ea typeface="+mj-ea"/>
                <a:cs typeface="+mj-cs"/>
              </a:rPr>
              <a:t>Mexico Loss Factor </a:t>
            </a:r>
          </a:p>
        </p:txBody>
      </p:sp>
    </p:spTree>
    <p:extLst>
      <p:ext uri="{BB962C8B-B14F-4D97-AF65-F5344CB8AC3E}">
        <p14:creationId xmlns:p14="http://schemas.microsoft.com/office/powerpoint/2010/main" val="334870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A screenshot of a cell phone&#10;&#10;Description generated with very high confidence">
            <a:extLst>
              <a:ext uri="{FF2B5EF4-FFF2-40B4-BE49-F238E27FC236}">
                <a16:creationId xmlns:a16="http://schemas.microsoft.com/office/drawing/2014/main" id="{1EBB4F12-39AE-4D74-B71E-FB4EFC9342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518" y="1675227"/>
            <a:ext cx="6060963"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3C270AD0-6785-4405-AEDF-C9C7E2D09004}"/>
              </a:ext>
            </a:extLst>
          </p:cNvPr>
          <p:cNvSpPr>
            <a:spLocks noGrp="1"/>
          </p:cNvSpPr>
          <p:nvPr>
            <p:ph type="title"/>
          </p:nvPr>
        </p:nvSpPr>
        <p:spPr>
          <a:xfrm>
            <a:off x="417399" y="643467"/>
            <a:ext cx="8408193" cy="744836"/>
          </a:xfrm>
        </p:spPr>
        <p:txBody>
          <a:bodyPr vert="horz" lIns="91440" tIns="45720" rIns="91440" bIns="45720" rtlCol="0" anchor="ctr">
            <a:normAutofit/>
          </a:bodyPr>
          <a:lstStyle/>
          <a:p>
            <a:r>
              <a:rPr lang="en-US" sz="2800" kern="1200" dirty="0">
                <a:solidFill>
                  <a:schemeClr val="bg1"/>
                </a:solidFill>
                <a:latin typeface="+mj-lt"/>
                <a:ea typeface="+mj-ea"/>
                <a:cs typeface="+mj-cs"/>
              </a:rPr>
              <a:t>German Feed-In Tariffs</a:t>
            </a:r>
          </a:p>
        </p:txBody>
      </p:sp>
    </p:spTree>
    <p:extLst>
      <p:ext uri="{BB962C8B-B14F-4D97-AF65-F5344CB8AC3E}">
        <p14:creationId xmlns:p14="http://schemas.microsoft.com/office/powerpoint/2010/main" val="3399008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37270326"/>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BB24CAE-5921-4285-8551-578DB51EB435}"/>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Decomposing the Performance Ratio</a:t>
            </a:r>
          </a:p>
        </p:txBody>
      </p:sp>
    </p:spTree>
    <p:extLst>
      <p:ext uri="{BB962C8B-B14F-4D97-AF65-F5344CB8AC3E}">
        <p14:creationId xmlns:p14="http://schemas.microsoft.com/office/powerpoint/2010/main" val="286944087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9012D2-7BC5-4719-BC61-59097A433FCE}"/>
              </a:ext>
            </a:extLst>
          </p:cNvPr>
          <p:cNvSpPr>
            <a:spLocks noGrp="1"/>
          </p:cNvSpPr>
          <p:nvPr>
            <p:ph idx="1"/>
          </p:nvPr>
        </p:nvSpPr>
        <p:spPr/>
        <p:txBody>
          <a:bodyPr/>
          <a:lstStyle/>
          <a:p>
            <a:r>
              <a:rPr lang="en-US" dirty="0"/>
              <a:t>The table below shows that expected correlations between temperature coefficient and temperature loss is not consistent.</a:t>
            </a:r>
          </a:p>
          <a:p>
            <a:r>
              <a:rPr lang="en-US" dirty="0"/>
              <a:t>This should be the basis for questions rather than going through the detail.</a:t>
            </a:r>
          </a:p>
        </p:txBody>
      </p:sp>
      <p:sp>
        <p:nvSpPr>
          <p:cNvPr id="3" name="Title 2">
            <a:extLst>
              <a:ext uri="{FF2B5EF4-FFF2-40B4-BE49-F238E27FC236}">
                <a16:creationId xmlns:a16="http://schemas.microsoft.com/office/drawing/2014/main" id="{45A5BF2F-E345-4A53-856C-0F23EEEFD13E}"/>
              </a:ext>
            </a:extLst>
          </p:cNvPr>
          <p:cNvSpPr>
            <a:spLocks noGrp="1"/>
          </p:cNvSpPr>
          <p:nvPr>
            <p:ph type="title"/>
          </p:nvPr>
        </p:nvSpPr>
        <p:spPr/>
        <p:txBody>
          <a:bodyPr>
            <a:normAutofit fontScale="90000"/>
          </a:bodyPr>
          <a:lstStyle/>
          <a:p>
            <a:r>
              <a:rPr lang="en-US" dirty="0"/>
              <a:t>Looking for Correlation between Temperature Loss and Temperature Levels</a:t>
            </a:r>
          </a:p>
        </p:txBody>
      </p:sp>
      <p:pic>
        <p:nvPicPr>
          <p:cNvPr id="5" name="Picture 4">
            <a:extLst>
              <a:ext uri="{FF2B5EF4-FFF2-40B4-BE49-F238E27FC236}">
                <a16:creationId xmlns:a16="http://schemas.microsoft.com/office/drawing/2014/main" id="{D23E0734-79D4-4743-9BE4-C3C7DF6E3068}"/>
              </a:ext>
            </a:extLst>
          </p:cNvPr>
          <p:cNvPicPr>
            <a:picLocks noChangeAspect="1"/>
          </p:cNvPicPr>
          <p:nvPr/>
        </p:nvPicPr>
        <p:blipFill>
          <a:blip r:embed="rId2"/>
          <a:stretch>
            <a:fillRect/>
          </a:stretch>
        </p:blipFill>
        <p:spPr>
          <a:xfrm>
            <a:off x="358218" y="3839876"/>
            <a:ext cx="8144759" cy="2129698"/>
          </a:xfrm>
          <a:prstGeom prst="rect">
            <a:avLst/>
          </a:prstGeom>
        </p:spPr>
      </p:pic>
    </p:spTree>
    <p:extLst>
      <p:ext uri="{BB962C8B-B14F-4D97-AF65-F5344CB8AC3E}">
        <p14:creationId xmlns:p14="http://schemas.microsoft.com/office/powerpoint/2010/main" val="3260524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264FCF-E8DC-4692-A94D-186F19CD4399}"/>
              </a:ext>
            </a:extLst>
          </p:cNvPr>
          <p:cNvSpPr>
            <a:spLocks noGrp="1"/>
          </p:cNvSpPr>
          <p:nvPr>
            <p:ph idx="1"/>
          </p:nvPr>
        </p:nvSpPr>
        <p:spPr/>
        <p:txBody>
          <a:bodyPr/>
          <a:lstStyle/>
          <a:p>
            <a:r>
              <a:rPr lang="en-US" dirty="0"/>
              <a:t>The performance ratio can be computed on a month by month, recognizing that:</a:t>
            </a:r>
          </a:p>
          <a:p>
            <a:pPr lvl="1"/>
            <a:r>
              <a:rPr lang="en-US" dirty="0"/>
              <a:t>PR = Final CF/CF at POA.</a:t>
            </a:r>
          </a:p>
          <a:p>
            <a:pPr lvl="1"/>
            <a:endParaRPr lang="en-US" dirty="0"/>
          </a:p>
        </p:txBody>
      </p:sp>
      <p:sp>
        <p:nvSpPr>
          <p:cNvPr id="3" name="Title 2">
            <a:extLst>
              <a:ext uri="{FF2B5EF4-FFF2-40B4-BE49-F238E27FC236}">
                <a16:creationId xmlns:a16="http://schemas.microsoft.com/office/drawing/2014/main" id="{481560F4-84E7-4671-9C5A-F27F1E4354D0}"/>
              </a:ext>
            </a:extLst>
          </p:cNvPr>
          <p:cNvSpPr>
            <a:spLocks noGrp="1"/>
          </p:cNvSpPr>
          <p:nvPr>
            <p:ph type="title"/>
          </p:nvPr>
        </p:nvSpPr>
        <p:spPr/>
        <p:txBody>
          <a:bodyPr/>
          <a:lstStyle/>
          <a:p>
            <a:r>
              <a:rPr lang="en-US" dirty="0"/>
              <a:t>Performance Ratio within Year</a:t>
            </a:r>
          </a:p>
        </p:txBody>
      </p:sp>
      <p:pic>
        <p:nvPicPr>
          <p:cNvPr id="5" name="Picture 4">
            <a:extLst>
              <a:ext uri="{FF2B5EF4-FFF2-40B4-BE49-F238E27FC236}">
                <a16:creationId xmlns:a16="http://schemas.microsoft.com/office/drawing/2014/main" id="{C014B1D0-4A92-4027-B01A-90C773246CB9}"/>
              </a:ext>
            </a:extLst>
          </p:cNvPr>
          <p:cNvPicPr>
            <a:picLocks noChangeAspect="1"/>
          </p:cNvPicPr>
          <p:nvPr/>
        </p:nvPicPr>
        <p:blipFill>
          <a:blip r:embed="rId2"/>
          <a:stretch>
            <a:fillRect/>
          </a:stretch>
        </p:blipFill>
        <p:spPr>
          <a:xfrm>
            <a:off x="248014" y="2818405"/>
            <a:ext cx="8650889" cy="3012073"/>
          </a:xfrm>
          <a:prstGeom prst="rect">
            <a:avLst/>
          </a:prstGeom>
        </p:spPr>
      </p:pic>
    </p:spTree>
    <p:extLst>
      <p:ext uri="{BB962C8B-B14F-4D97-AF65-F5344CB8AC3E}">
        <p14:creationId xmlns:p14="http://schemas.microsoft.com/office/powerpoint/2010/main" val="2113904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02DE73-FF20-41EC-B4AB-6723A4627320}"/>
              </a:ext>
            </a:extLst>
          </p:cNvPr>
          <p:cNvSpPr>
            <a:spLocks noGrp="1"/>
          </p:cNvSpPr>
          <p:nvPr>
            <p:ph idx="1"/>
          </p:nvPr>
        </p:nvSpPr>
        <p:spPr/>
        <p:txBody>
          <a:bodyPr/>
          <a:lstStyle/>
          <a:p>
            <a:r>
              <a:rPr lang="en-US" dirty="0"/>
              <a:t>You can create scatter plots within a year and there should be a strong negative relationship. Note the temperature coefficient is about -.4 % change to C.</a:t>
            </a:r>
          </a:p>
        </p:txBody>
      </p:sp>
      <p:sp>
        <p:nvSpPr>
          <p:cNvPr id="3" name="Title 2">
            <a:extLst>
              <a:ext uri="{FF2B5EF4-FFF2-40B4-BE49-F238E27FC236}">
                <a16:creationId xmlns:a16="http://schemas.microsoft.com/office/drawing/2014/main" id="{F1D9DDB6-B933-45C2-8196-41718C96E985}"/>
              </a:ext>
            </a:extLst>
          </p:cNvPr>
          <p:cNvSpPr>
            <a:spLocks noGrp="1"/>
          </p:cNvSpPr>
          <p:nvPr>
            <p:ph type="title"/>
          </p:nvPr>
        </p:nvSpPr>
        <p:spPr/>
        <p:txBody>
          <a:bodyPr/>
          <a:lstStyle/>
          <a:p>
            <a:r>
              <a:rPr lang="en-US" dirty="0"/>
              <a:t>Scatter Plots of PR and Temperature</a:t>
            </a:r>
          </a:p>
        </p:txBody>
      </p:sp>
      <p:graphicFrame>
        <p:nvGraphicFramePr>
          <p:cNvPr id="6" name="Chart 5">
            <a:extLst>
              <a:ext uri="{FF2B5EF4-FFF2-40B4-BE49-F238E27FC236}">
                <a16:creationId xmlns:a16="http://schemas.microsoft.com/office/drawing/2014/main" id="{A45F44DC-D547-4B0A-8EA7-17C762B9B584}"/>
              </a:ext>
            </a:extLst>
          </p:cNvPr>
          <p:cNvGraphicFramePr>
            <a:graphicFrameLocks/>
          </p:cNvGraphicFramePr>
          <p:nvPr>
            <p:extLst>
              <p:ext uri="{D42A27DB-BD31-4B8C-83A1-F6EECF244321}">
                <p14:modId xmlns:p14="http://schemas.microsoft.com/office/powerpoint/2010/main" val="3821560103"/>
              </p:ext>
            </p:extLst>
          </p:nvPr>
        </p:nvGraphicFramePr>
        <p:xfrm>
          <a:off x="2397648" y="300950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5677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F190C-52C4-4A6D-A0FA-152E66033E43}"/>
              </a:ext>
            </a:extLst>
          </p:cNvPr>
          <p:cNvSpPr>
            <a:spLocks noGrp="1"/>
          </p:cNvSpPr>
          <p:nvPr>
            <p:ph idx="1"/>
          </p:nvPr>
        </p:nvSpPr>
        <p:spPr/>
        <p:txBody>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56E407B5-32D1-425A-8437-D7EBDBB5462F}"/>
              </a:ext>
            </a:extLst>
          </p:cNvPr>
          <p:cNvSpPr>
            <a:spLocks noGrp="1"/>
          </p:cNvSpPr>
          <p:nvPr>
            <p:ph type="title"/>
          </p:nvPr>
        </p:nvSpPr>
        <p:spPr/>
        <p:txBody>
          <a:bodyPr>
            <a:normAutofit fontScale="90000"/>
          </a:bodyPr>
          <a:lstStyle/>
          <a:p>
            <a:r>
              <a:rPr lang="en-US" dirty="0"/>
              <a:t>Performance Ratio and Temperature in Other Cases</a:t>
            </a:r>
          </a:p>
        </p:txBody>
      </p:sp>
      <p:sp>
        <p:nvSpPr>
          <p:cNvPr id="4" name="Slide Number Placeholder 3">
            <a:extLst>
              <a:ext uri="{FF2B5EF4-FFF2-40B4-BE49-F238E27FC236}">
                <a16:creationId xmlns:a16="http://schemas.microsoft.com/office/drawing/2014/main" id="{A8118DD1-0FD1-486B-9F6C-920F6FA6399C}"/>
              </a:ext>
            </a:extLst>
          </p:cNvPr>
          <p:cNvSpPr>
            <a:spLocks noGrp="1"/>
          </p:cNvSpPr>
          <p:nvPr>
            <p:ph type="sldNum" sz="quarter" idx="12"/>
          </p:nvPr>
        </p:nvSpPr>
        <p:spPr/>
        <p:txBody>
          <a:bodyPr/>
          <a:lstStyle/>
          <a:p>
            <a:pPr algn="ctr"/>
            <a:fld id="{0C3A1854-6B63-4059-B360-A3C4972BF0FC}" type="slidenum">
              <a:rPr lang="ko-KR" altLang="en-US" smtClean="0"/>
              <a:pPr algn="ctr"/>
              <a:t>64</a:t>
            </a:fld>
            <a:endParaRPr lang="ko-KR" altLang="en-US" dirty="0"/>
          </a:p>
        </p:txBody>
      </p:sp>
      <p:pic>
        <p:nvPicPr>
          <p:cNvPr id="7" name="Picture 6">
            <a:extLst>
              <a:ext uri="{FF2B5EF4-FFF2-40B4-BE49-F238E27FC236}">
                <a16:creationId xmlns:a16="http://schemas.microsoft.com/office/drawing/2014/main" id="{DCD21A4B-4CD4-475D-9EFB-EC038141B47C}"/>
              </a:ext>
            </a:extLst>
          </p:cNvPr>
          <p:cNvPicPr>
            <a:picLocks noChangeAspect="1"/>
          </p:cNvPicPr>
          <p:nvPr/>
        </p:nvPicPr>
        <p:blipFill>
          <a:blip r:embed="rId2"/>
          <a:stretch>
            <a:fillRect/>
          </a:stretch>
        </p:blipFill>
        <p:spPr>
          <a:xfrm>
            <a:off x="357351" y="1326831"/>
            <a:ext cx="3966488" cy="2387000"/>
          </a:xfrm>
          <a:prstGeom prst="rect">
            <a:avLst/>
          </a:prstGeom>
        </p:spPr>
      </p:pic>
      <p:pic>
        <p:nvPicPr>
          <p:cNvPr id="11" name="Picture 10">
            <a:extLst>
              <a:ext uri="{FF2B5EF4-FFF2-40B4-BE49-F238E27FC236}">
                <a16:creationId xmlns:a16="http://schemas.microsoft.com/office/drawing/2014/main" id="{850F7122-8BE2-44A5-BC3A-CB1AB9CA8E3E}"/>
              </a:ext>
            </a:extLst>
          </p:cNvPr>
          <p:cNvPicPr>
            <a:picLocks noChangeAspect="1"/>
          </p:cNvPicPr>
          <p:nvPr/>
        </p:nvPicPr>
        <p:blipFill>
          <a:blip r:embed="rId3"/>
          <a:stretch>
            <a:fillRect/>
          </a:stretch>
        </p:blipFill>
        <p:spPr>
          <a:xfrm>
            <a:off x="4570264" y="1597859"/>
            <a:ext cx="3898714" cy="2019244"/>
          </a:xfrm>
          <a:prstGeom prst="rect">
            <a:avLst/>
          </a:prstGeom>
        </p:spPr>
      </p:pic>
      <p:pic>
        <p:nvPicPr>
          <p:cNvPr id="12" name="Picture 11">
            <a:extLst>
              <a:ext uri="{FF2B5EF4-FFF2-40B4-BE49-F238E27FC236}">
                <a16:creationId xmlns:a16="http://schemas.microsoft.com/office/drawing/2014/main" id="{9DF7B7A6-F02D-4B7F-8C1D-426B897C2A3B}"/>
              </a:ext>
            </a:extLst>
          </p:cNvPr>
          <p:cNvPicPr>
            <a:picLocks noChangeAspect="1"/>
          </p:cNvPicPr>
          <p:nvPr/>
        </p:nvPicPr>
        <p:blipFill>
          <a:blip r:embed="rId4"/>
          <a:stretch>
            <a:fillRect/>
          </a:stretch>
        </p:blipFill>
        <p:spPr>
          <a:xfrm>
            <a:off x="362845" y="3859102"/>
            <a:ext cx="3960994" cy="2381500"/>
          </a:xfrm>
          <a:prstGeom prst="rect">
            <a:avLst/>
          </a:prstGeom>
        </p:spPr>
      </p:pic>
      <p:pic>
        <p:nvPicPr>
          <p:cNvPr id="13" name="Picture 12">
            <a:extLst>
              <a:ext uri="{FF2B5EF4-FFF2-40B4-BE49-F238E27FC236}">
                <a16:creationId xmlns:a16="http://schemas.microsoft.com/office/drawing/2014/main" id="{E4F12981-73C6-42B5-A701-4D38FF7DD679}"/>
              </a:ext>
            </a:extLst>
          </p:cNvPr>
          <p:cNvPicPr>
            <a:picLocks noChangeAspect="1"/>
          </p:cNvPicPr>
          <p:nvPr/>
        </p:nvPicPr>
        <p:blipFill>
          <a:blip r:embed="rId5"/>
          <a:stretch>
            <a:fillRect/>
          </a:stretch>
        </p:blipFill>
        <p:spPr>
          <a:xfrm>
            <a:off x="4570264" y="3844588"/>
            <a:ext cx="3960994" cy="2381500"/>
          </a:xfrm>
          <a:prstGeom prst="rect">
            <a:avLst/>
          </a:prstGeom>
        </p:spPr>
      </p:pic>
    </p:spTree>
    <p:extLst>
      <p:ext uri="{BB962C8B-B14F-4D97-AF65-F5344CB8AC3E}">
        <p14:creationId xmlns:p14="http://schemas.microsoft.com/office/powerpoint/2010/main" val="2898124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D5178C-E70F-4297-B7E9-6146F835665E}"/>
              </a:ext>
            </a:extLst>
          </p:cNvPr>
          <p:cNvSpPr>
            <a:spLocks noGrp="1"/>
          </p:cNvSpPr>
          <p:nvPr>
            <p:ph idx="1"/>
          </p:nvPr>
        </p:nvSpPr>
        <p:spPr/>
        <p:txBody>
          <a:bodyPr>
            <a:normAutofit lnSpcReduction="10000"/>
          </a:bodyPr>
          <a:lstStyle/>
          <a:p>
            <a:r>
              <a:rPr lang="en-US" dirty="0"/>
              <a:t>The temperature coefficient is the value of the slope for the percent change in output versus the change in temperature. </a:t>
            </a:r>
          </a:p>
          <a:p>
            <a:pPr lvl="1"/>
            <a:r>
              <a:rPr lang="en-US" dirty="0"/>
              <a:t>For example, the temperature coefficient of a Sharp Solar Panel NU-U230F3 is -.485% per 1 degree Celsius. </a:t>
            </a:r>
          </a:p>
          <a:p>
            <a:pPr lvl="1"/>
            <a:r>
              <a:rPr lang="en-US" dirty="0"/>
              <a:t>So, for every degree above 25°C, the maximum power of the Sharp solar panel falls by .485%, for every degree below, it increases by .485%. </a:t>
            </a:r>
          </a:p>
          <a:p>
            <a:r>
              <a:rPr lang="en-US" dirty="0"/>
              <a:t>The problem is that the temperature is not the Ambient Temperature but the temperature of the panels.</a:t>
            </a:r>
          </a:p>
          <a:p>
            <a:endParaRPr lang="en-US" dirty="0"/>
          </a:p>
        </p:txBody>
      </p:sp>
      <p:sp>
        <p:nvSpPr>
          <p:cNvPr id="3" name="Title 2">
            <a:extLst>
              <a:ext uri="{FF2B5EF4-FFF2-40B4-BE49-F238E27FC236}">
                <a16:creationId xmlns:a16="http://schemas.microsoft.com/office/drawing/2014/main" id="{50F4E491-D7ED-420B-B2FB-56FA1E8C1810}"/>
              </a:ext>
            </a:extLst>
          </p:cNvPr>
          <p:cNvSpPr>
            <a:spLocks noGrp="1"/>
          </p:cNvSpPr>
          <p:nvPr>
            <p:ph type="title"/>
          </p:nvPr>
        </p:nvSpPr>
        <p:spPr/>
        <p:txBody>
          <a:bodyPr/>
          <a:lstStyle/>
          <a:p>
            <a:r>
              <a:rPr lang="en-US" dirty="0"/>
              <a:t>Temperature Coefficient</a:t>
            </a:r>
          </a:p>
        </p:txBody>
      </p:sp>
    </p:spTree>
    <p:extLst>
      <p:ext uri="{BB962C8B-B14F-4D97-AF65-F5344CB8AC3E}">
        <p14:creationId xmlns:p14="http://schemas.microsoft.com/office/powerpoint/2010/main" val="2526092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2A823-3369-41C7-AD2B-4601AD446539}"/>
              </a:ext>
            </a:extLst>
          </p:cNvPr>
          <p:cNvSpPr>
            <a:spLocks noGrp="1"/>
          </p:cNvSpPr>
          <p:nvPr>
            <p:ph idx="1"/>
          </p:nvPr>
        </p:nvSpPr>
        <p:spPr/>
        <p:txBody>
          <a:bodyPr/>
          <a:lstStyle/>
          <a:p>
            <a:r>
              <a:rPr lang="en-US" dirty="0"/>
              <a:t>You can find temperature coefficients – some examples are listed below.</a:t>
            </a:r>
          </a:p>
          <a:p>
            <a:endParaRPr lang="en-US" dirty="0"/>
          </a:p>
        </p:txBody>
      </p:sp>
      <p:sp>
        <p:nvSpPr>
          <p:cNvPr id="3" name="Title 2">
            <a:extLst>
              <a:ext uri="{FF2B5EF4-FFF2-40B4-BE49-F238E27FC236}">
                <a16:creationId xmlns:a16="http://schemas.microsoft.com/office/drawing/2014/main" id="{0AF41DAA-A5B8-4F5A-9BAF-88760595BBE0}"/>
              </a:ext>
            </a:extLst>
          </p:cNvPr>
          <p:cNvSpPr>
            <a:spLocks noGrp="1"/>
          </p:cNvSpPr>
          <p:nvPr>
            <p:ph type="title"/>
          </p:nvPr>
        </p:nvSpPr>
        <p:spPr/>
        <p:txBody>
          <a:bodyPr/>
          <a:lstStyle/>
          <a:p>
            <a:r>
              <a:rPr lang="en-US" dirty="0"/>
              <a:t>Example of Temperature Coefficient</a:t>
            </a:r>
          </a:p>
        </p:txBody>
      </p:sp>
      <p:pic>
        <p:nvPicPr>
          <p:cNvPr id="5" name="Picture 4">
            <a:extLst>
              <a:ext uri="{FF2B5EF4-FFF2-40B4-BE49-F238E27FC236}">
                <a16:creationId xmlns:a16="http://schemas.microsoft.com/office/drawing/2014/main" id="{4B1749D3-AB14-4749-B2FA-72BBDF4D86AF}"/>
              </a:ext>
            </a:extLst>
          </p:cNvPr>
          <p:cNvPicPr>
            <a:picLocks noChangeAspect="1"/>
          </p:cNvPicPr>
          <p:nvPr/>
        </p:nvPicPr>
        <p:blipFill>
          <a:blip r:embed="rId2"/>
          <a:stretch>
            <a:fillRect/>
          </a:stretch>
        </p:blipFill>
        <p:spPr>
          <a:xfrm>
            <a:off x="2292317" y="2546601"/>
            <a:ext cx="5238095" cy="2971429"/>
          </a:xfrm>
          <a:prstGeom prst="rect">
            <a:avLst/>
          </a:prstGeom>
        </p:spPr>
      </p:pic>
    </p:spTree>
    <p:extLst>
      <p:ext uri="{BB962C8B-B14F-4D97-AF65-F5344CB8AC3E}">
        <p14:creationId xmlns:p14="http://schemas.microsoft.com/office/powerpoint/2010/main" val="1098571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B25820-A0B0-4347-B539-420F81C8B494}"/>
              </a:ext>
            </a:extLst>
          </p:cNvPr>
          <p:cNvSpPr>
            <a:spLocks noGrp="1"/>
          </p:cNvSpPr>
          <p:nvPr>
            <p:ph idx="1"/>
          </p:nvPr>
        </p:nvSpPr>
        <p:spPr/>
        <p:txBody>
          <a:bodyPr/>
          <a:lstStyle/>
          <a:p>
            <a:r>
              <a:rPr lang="en-US" dirty="0"/>
              <a:t>Note how the example adds 30 degrees to the panel.</a:t>
            </a:r>
          </a:p>
          <a:p>
            <a:endParaRPr lang="en-US" dirty="0"/>
          </a:p>
        </p:txBody>
      </p:sp>
      <p:sp>
        <p:nvSpPr>
          <p:cNvPr id="3" name="Title 2">
            <a:extLst>
              <a:ext uri="{FF2B5EF4-FFF2-40B4-BE49-F238E27FC236}">
                <a16:creationId xmlns:a16="http://schemas.microsoft.com/office/drawing/2014/main" id="{8D38D4A4-277A-4248-B432-F87FDCDBE395}"/>
              </a:ext>
            </a:extLst>
          </p:cNvPr>
          <p:cNvSpPr>
            <a:spLocks noGrp="1"/>
          </p:cNvSpPr>
          <p:nvPr>
            <p:ph type="title"/>
          </p:nvPr>
        </p:nvSpPr>
        <p:spPr/>
        <p:txBody>
          <a:bodyPr>
            <a:normAutofit fontScale="90000"/>
          </a:bodyPr>
          <a:lstStyle/>
          <a:p>
            <a:r>
              <a:rPr lang="en-US" dirty="0"/>
              <a:t>Problems with Measuring Temperature on Panels versus Ambient Temperature</a:t>
            </a:r>
          </a:p>
        </p:txBody>
      </p:sp>
      <p:sp>
        <p:nvSpPr>
          <p:cNvPr id="4" name="Slide Number Placeholder 3">
            <a:extLst>
              <a:ext uri="{FF2B5EF4-FFF2-40B4-BE49-F238E27FC236}">
                <a16:creationId xmlns:a16="http://schemas.microsoft.com/office/drawing/2014/main" id="{246BDFFD-CD5F-4D41-A465-237C07B2B338}"/>
              </a:ext>
            </a:extLst>
          </p:cNvPr>
          <p:cNvSpPr>
            <a:spLocks noGrp="1"/>
          </p:cNvSpPr>
          <p:nvPr>
            <p:ph type="sldNum" sz="quarter" idx="12"/>
          </p:nvPr>
        </p:nvSpPr>
        <p:spPr/>
        <p:txBody>
          <a:bodyPr/>
          <a:lstStyle/>
          <a:p>
            <a:pPr algn="ctr"/>
            <a:fld id="{0C3A1854-6B63-4059-B360-A3C4972BF0FC}" type="slidenum">
              <a:rPr lang="ko-KR" altLang="en-US" smtClean="0"/>
              <a:pPr algn="ctr"/>
              <a:t>67</a:t>
            </a:fld>
            <a:endParaRPr lang="ko-KR" altLang="en-US" dirty="0"/>
          </a:p>
        </p:txBody>
      </p:sp>
      <p:pic>
        <p:nvPicPr>
          <p:cNvPr id="6" name="Picture 5">
            <a:extLst>
              <a:ext uri="{FF2B5EF4-FFF2-40B4-BE49-F238E27FC236}">
                <a16:creationId xmlns:a16="http://schemas.microsoft.com/office/drawing/2014/main" id="{76EAEB72-0592-46F1-B23D-FEEF2F848346}"/>
              </a:ext>
            </a:extLst>
          </p:cNvPr>
          <p:cNvPicPr>
            <a:picLocks noChangeAspect="1"/>
          </p:cNvPicPr>
          <p:nvPr/>
        </p:nvPicPr>
        <p:blipFill>
          <a:blip r:embed="rId2"/>
          <a:stretch>
            <a:fillRect/>
          </a:stretch>
        </p:blipFill>
        <p:spPr>
          <a:xfrm>
            <a:off x="212864" y="2534075"/>
            <a:ext cx="8560503" cy="2207607"/>
          </a:xfrm>
          <a:prstGeom prst="rect">
            <a:avLst/>
          </a:prstGeom>
        </p:spPr>
      </p:pic>
    </p:spTree>
    <p:extLst>
      <p:ext uri="{BB962C8B-B14F-4D97-AF65-F5344CB8AC3E}">
        <p14:creationId xmlns:p14="http://schemas.microsoft.com/office/powerpoint/2010/main" val="3253355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2003A0-A9B0-475D-9F1A-A0DC6A547FCF}"/>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Percent Loss * 100 = (Panel Temp - 25) x Temperature Coefficient</a:t>
            </a:r>
          </a:p>
          <a:p>
            <a:endParaRPr lang="en-US" dirty="0"/>
          </a:p>
          <a:p>
            <a:r>
              <a:rPr lang="en-US" dirty="0"/>
              <a:t>Input Temperature Coefficient</a:t>
            </a:r>
          </a:p>
          <a:p>
            <a:r>
              <a:rPr lang="en-US" dirty="0"/>
              <a:t>Compute Loss from PR and Other Losses</a:t>
            </a:r>
          </a:p>
          <a:p>
            <a:r>
              <a:rPr lang="en-US" dirty="0"/>
              <a:t>Derive Panel Temperature from Equation Below</a:t>
            </a:r>
          </a:p>
          <a:p>
            <a:endParaRPr lang="en-US" dirty="0"/>
          </a:p>
          <a:p>
            <a:r>
              <a:rPr lang="en-US" dirty="0"/>
              <a:t>Percent Loss * 100/Temp Coefficient = (Panel -25)</a:t>
            </a:r>
          </a:p>
          <a:p>
            <a:r>
              <a:rPr lang="en-US" dirty="0"/>
              <a:t>Panel = Percent Loss * 100/Temp Coefficient + 25</a:t>
            </a:r>
          </a:p>
          <a:p>
            <a:r>
              <a:rPr lang="en-US" dirty="0"/>
              <a:t>Panel Temp = Amb Temp * Mult Factor + Constant Factor</a:t>
            </a:r>
          </a:p>
          <a:p>
            <a:endParaRPr lang="en-US" dirty="0"/>
          </a:p>
        </p:txBody>
      </p:sp>
      <p:sp>
        <p:nvSpPr>
          <p:cNvPr id="3" name="Title 2">
            <a:extLst>
              <a:ext uri="{FF2B5EF4-FFF2-40B4-BE49-F238E27FC236}">
                <a16:creationId xmlns:a16="http://schemas.microsoft.com/office/drawing/2014/main" id="{EA399F37-5B9D-4EE2-8912-DBAFCD7BD853}"/>
              </a:ext>
            </a:extLst>
          </p:cNvPr>
          <p:cNvSpPr>
            <a:spLocks noGrp="1"/>
          </p:cNvSpPr>
          <p:nvPr>
            <p:ph type="title"/>
          </p:nvPr>
        </p:nvSpPr>
        <p:spPr/>
        <p:txBody>
          <a:bodyPr/>
          <a:lstStyle/>
          <a:p>
            <a:r>
              <a:rPr lang="en-US" dirty="0"/>
              <a:t>Derive Implied Panel Temperature </a:t>
            </a:r>
          </a:p>
        </p:txBody>
      </p:sp>
    </p:spTree>
    <p:extLst>
      <p:ext uri="{BB962C8B-B14F-4D97-AF65-F5344CB8AC3E}">
        <p14:creationId xmlns:p14="http://schemas.microsoft.com/office/powerpoint/2010/main" val="2750620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64792C-221E-4DB9-A0B6-CAF706CE8B04}"/>
              </a:ext>
            </a:extLst>
          </p:cNvPr>
          <p:cNvSpPr>
            <a:spLocks noGrp="1"/>
          </p:cNvSpPr>
          <p:nvPr>
            <p:ph idx="1"/>
          </p:nvPr>
        </p:nvSpPr>
        <p:spPr>
          <a:xfrm>
            <a:off x="609795" y="1065230"/>
            <a:ext cx="7902608" cy="4913771"/>
          </a:xfrm>
        </p:spPr>
        <p:txBody>
          <a:bodyPr/>
          <a:lstStyle/>
          <a:p>
            <a:r>
              <a:rPr lang="en-US" dirty="0"/>
              <a:t>This example works through the equations and comes up with a slope and intercept.</a:t>
            </a:r>
          </a:p>
          <a:p>
            <a:r>
              <a:rPr lang="en-US" dirty="0"/>
              <a:t>In this case Panel = 15.26 + Amb * 1.18</a:t>
            </a:r>
          </a:p>
          <a:p>
            <a:endParaRPr lang="en-US" dirty="0"/>
          </a:p>
        </p:txBody>
      </p:sp>
      <p:sp>
        <p:nvSpPr>
          <p:cNvPr id="3" name="Title 2">
            <a:extLst>
              <a:ext uri="{FF2B5EF4-FFF2-40B4-BE49-F238E27FC236}">
                <a16:creationId xmlns:a16="http://schemas.microsoft.com/office/drawing/2014/main" id="{617A1DDB-DE7C-4039-ACCB-16BEACDE65EB}"/>
              </a:ext>
            </a:extLst>
          </p:cNvPr>
          <p:cNvSpPr>
            <a:spLocks noGrp="1"/>
          </p:cNvSpPr>
          <p:nvPr>
            <p:ph type="title"/>
          </p:nvPr>
        </p:nvSpPr>
        <p:spPr/>
        <p:txBody>
          <a:bodyPr>
            <a:normAutofit fontScale="90000"/>
          </a:bodyPr>
          <a:lstStyle/>
          <a:p>
            <a:r>
              <a:rPr lang="en-US" dirty="0"/>
              <a:t>Example of Finding Implied Panel Temperature</a:t>
            </a:r>
          </a:p>
        </p:txBody>
      </p:sp>
      <p:pic>
        <p:nvPicPr>
          <p:cNvPr id="5" name="Picture 4">
            <a:extLst>
              <a:ext uri="{FF2B5EF4-FFF2-40B4-BE49-F238E27FC236}">
                <a16:creationId xmlns:a16="http://schemas.microsoft.com/office/drawing/2014/main" id="{BFEA9594-37D3-437E-A382-8E518A5DA6B5}"/>
              </a:ext>
            </a:extLst>
          </p:cNvPr>
          <p:cNvPicPr>
            <a:picLocks noChangeAspect="1"/>
          </p:cNvPicPr>
          <p:nvPr/>
        </p:nvPicPr>
        <p:blipFill>
          <a:blip r:embed="rId2"/>
          <a:stretch>
            <a:fillRect/>
          </a:stretch>
        </p:blipFill>
        <p:spPr>
          <a:xfrm>
            <a:off x="989814" y="2895162"/>
            <a:ext cx="6749591" cy="3877997"/>
          </a:xfrm>
          <a:prstGeom prst="rect">
            <a:avLst/>
          </a:prstGeom>
        </p:spPr>
      </p:pic>
    </p:spTree>
    <p:extLst>
      <p:ext uri="{BB962C8B-B14F-4D97-AF65-F5344CB8AC3E}">
        <p14:creationId xmlns:p14="http://schemas.microsoft.com/office/powerpoint/2010/main" val="305542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9B26D7A-D3AA-4710-9D6B-B8B66BBAD3C1}"/>
              </a:ext>
            </a:extLst>
          </p:cNvPr>
          <p:cNvSpPr>
            <a:spLocks noGrp="1"/>
          </p:cNvSpPr>
          <p:nvPr>
            <p:ph idx="1"/>
          </p:nvPr>
        </p:nvSpPr>
        <p:spPr>
          <a:xfrm>
            <a:off x="213869" y="1775175"/>
            <a:ext cx="2651879" cy="3701797"/>
          </a:xfrm>
        </p:spPr>
        <p:txBody>
          <a:bodyPr vert="horz" lIns="91440" tIns="45720" rIns="91440" bIns="45720" rtlCol="0">
            <a:normAutofit/>
          </a:bodyPr>
          <a:lstStyle/>
          <a:p>
            <a:r>
              <a:rPr lang="en-US" sz="1700" dirty="0">
                <a:solidFill>
                  <a:schemeClr val="bg1"/>
                </a:solidFill>
                <a:latin typeface="+mn-lt"/>
                <a:cs typeface="+mn-cs"/>
              </a:rPr>
              <a:t>The feed-in tariffs were dramatically higher than wholesale prices of generation as shown in the graph.</a:t>
            </a:r>
          </a:p>
          <a:p>
            <a:r>
              <a:rPr lang="en-US" sz="1700" dirty="0">
                <a:solidFill>
                  <a:schemeClr val="bg1"/>
                </a:solidFill>
                <a:latin typeface="+mn-lt"/>
                <a:cs typeface="+mn-cs"/>
              </a:rPr>
              <a:t>The 45.70 (or Euro 450.7/MWH) is way off the chart.</a:t>
            </a:r>
          </a:p>
          <a:p>
            <a:r>
              <a:rPr lang="en-US" sz="1700" dirty="0">
                <a:solidFill>
                  <a:schemeClr val="bg1"/>
                </a:solidFill>
                <a:latin typeface="+mn-lt"/>
                <a:cs typeface="+mn-cs"/>
              </a:rPr>
              <a:t>The 9.47 or Euro 94.7/MWH is also off the scale.</a:t>
            </a:r>
          </a:p>
          <a:p>
            <a:endParaRPr lang="en-US" sz="1700" dirty="0">
              <a:solidFill>
                <a:schemeClr val="bg1"/>
              </a:solidFill>
              <a:latin typeface="+mn-lt"/>
              <a:cs typeface="+mn-cs"/>
            </a:endParaRPr>
          </a:p>
          <a:p>
            <a:endParaRPr lang="en-US" sz="1700" dirty="0">
              <a:solidFill>
                <a:schemeClr val="bg1"/>
              </a:solidFill>
              <a:latin typeface="+mn-lt"/>
              <a:cs typeface="+mn-cs"/>
            </a:endParaRPr>
          </a:p>
        </p:txBody>
      </p:sp>
      <p:sp>
        <p:nvSpPr>
          <p:cNvPr id="2" name="Title 1">
            <a:extLst>
              <a:ext uri="{FF2B5EF4-FFF2-40B4-BE49-F238E27FC236}">
                <a16:creationId xmlns:a16="http://schemas.microsoft.com/office/drawing/2014/main" id="{402C6FD5-7E29-4B7E-B642-78D3D679E04B}"/>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4400" kern="1200" dirty="0">
                <a:solidFill>
                  <a:schemeClr val="bg1"/>
                </a:solidFill>
                <a:latin typeface="+mj-lt"/>
                <a:ea typeface="+mj-ea"/>
                <a:cs typeface="+mj-cs"/>
              </a:rPr>
              <a:t>Merchant Prices in Germany</a:t>
            </a:r>
          </a:p>
        </p:txBody>
      </p:sp>
      <p:pic>
        <p:nvPicPr>
          <p:cNvPr id="5" name="Picture 4">
            <a:extLst>
              <a:ext uri="{FF2B5EF4-FFF2-40B4-BE49-F238E27FC236}">
                <a16:creationId xmlns:a16="http://schemas.microsoft.com/office/drawing/2014/main" id="{04A936B5-9489-431B-8953-90E4FF6E9A2F}"/>
              </a:ext>
            </a:extLst>
          </p:cNvPr>
          <p:cNvPicPr>
            <a:picLocks noChangeAspect="1"/>
          </p:cNvPicPr>
          <p:nvPr/>
        </p:nvPicPr>
        <p:blipFill>
          <a:blip r:embed="rId2"/>
          <a:stretch>
            <a:fillRect/>
          </a:stretch>
        </p:blipFill>
        <p:spPr>
          <a:xfrm>
            <a:off x="3439023" y="1775175"/>
            <a:ext cx="5600121" cy="4072600"/>
          </a:xfrm>
          <a:prstGeom prst="rect">
            <a:avLst/>
          </a:prstGeom>
        </p:spPr>
      </p:pic>
    </p:spTree>
    <p:extLst>
      <p:ext uri="{BB962C8B-B14F-4D97-AF65-F5344CB8AC3E}">
        <p14:creationId xmlns:p14="http://schemas.microsoft.com/office/powerpoint/2010/main" val="2728085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6767C4-8679-4C91-812A-D804B8F8AD0C}"/>
              </a:ext>
            </a:extLst>
          </p:cNvPr>
          <p:cNvSpPr>
            <a:spLocks noGrp="1"/>
          </p:cNvSpPr>
          <p:nvPr>
            <p:ph idx="1"/>
          </p:nvPr>
        </p:nvSpPr>
        <p:spPr/>
        <p:txBody>
          <a:bodyPr/>
          <a:lstStyle/>
          <a:p>
            <a:r>
              <a:rPr lang="en-US" dirty="0"/>
              <a:t>The implied panel temperature depends on input for the temperature coefficient and the performance ratio.</a:t>
            </a:r>
          </a:p>
        </p:txBody>
      </p:sp>
      <p:sp>
        <p:nvSpPr>
          <p:cNvPr id="3" name="Title 2">
            <a:extLst>
              <a:ext uri="{FF2B5EF4-FFF2-40B4-BE49-F238E27FC236}">
                <a16:creationId xmlns:a16="http://schemas.microsoft.com/office/drawing/2014/main" id="{8726771A-07D1-4963-AC8B-D57442BCAC22}"/>
              </a:ext>
            </a:extLst>
          </p:cNvPr>
          <p:cNvSpPr>
            <a:spLocks noGrp="1"/>
          </p:cNvSpPr>
          <p:nvPr>
            <p:ph type="title"/>
          </p:nvPr>
        </p:nvSpPr>
        <p:spPr>
          <a:xfrm>
            <a:off x="732344" y="132398"/>
            <a:ext cx="7666938" cy="690676"/>
          </a:xfrm>
        </p:spPr>
        <p:txBody>
          <a:bodyPr>
            <a:normAutofit fontScale="90000"/>
          </a:bodyPr>
          <a:lstStyle/>
          <a:p>
            <a:r>
              <a:rPr lang="en-US" dirty="0"/>
              <a:t>Second Example of Finding Panel Temperature</a:t>
            </a:r>
          </a:p>
        </p:txBody>
      </p:sp>
      <p:pic>
        <p:nvPicPr>
          <p:cNvPr id="5" name="Picture 4">
            <a:extLst>
              <a:ext uri="{FF2B5EF4-FFF2-40B4-BE49-F238E27FC236}">
                <a16:creationId xmlns:a16="http://schemas.microsoft.com/office/drawing/2014/main" id="{562DD465-8006-4564-A95C-D92EEDF4AC43}"/>
              </a:ext>
            </a:extLst>
          </p:cNvPr>
          <p:cNvPicPr>
            <a:picLocks noChangeAspect="1"/>
          </p:cNvPicPr>
          <p:nvPr/>
        </p:nvPicPr>
        <p:blipFill>
          <a:blip r:embed="rId2"/>
          <a:stretch>
            <a:fillRect/>
          </a:stretch>
        </p:blipFill>
        <p:spPr>
          <a:xfrm>
            <a:off x="348791" y="3350203"/>
            <a:ext cx="8286161" cy="3372486"/>
          </a:xfrm>
          <a:prstGeom prst="rect">
            <a:avLst/>
          </a:prstGeom>
        </p:spPr>
      </p:pic>
    </p:spTree>
    <p:extLst>
      <p:ext uri="{BB962C8B-B14F-4D97-AF65-F5344CB8AC3E}">
        <p14:creationId xmlns:p14="http://schemas.microsoft.com/office/powerpoint/2010/main" val="1704195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0DF110-305A-46BE-A8FD-6BDB7CF3E389}"/>
              </a:ext>
            </a:extLst>
          </p:cNvPr>
          <p:cNvSpPr>
            <a:spLocks noGrp="1"/>
          </p:cNvSpPr>
          <p:nvPr>
            <p:ph idx="1"/>
          </p:nvPr>
        </p:nvSpPr>
        <p:spPr/>
        <p:txBody>
          <a:bodyPr/>
          <a:lstStyle/>
          <a:p>
            <a:r>
              <a:rPr lang="en-US" dirty="0"/>
              <a:t>If the results would be consistent in terms of the slope and the intercept, then an independent equation with the temperature coefficient could be applied. </a:t>
            </a:r>
          </a:p>
          <a:p>
            <a:endParaRPr lang="en-US" dirty="0"/>
          </a:p>
        </p:txBody>
      </p:sp>
      <p:sp>
        <p:nvSpPr>
          <p:cNvPr id="3" name="Title 2">
            <a:extLst>
              <a:ext uri="{FF2B5EF4-FFF2-40B4-BE49-F238E27FC236}">
                <a16:creationId xmlns:a16="http://schemas.microsoft.com/office/drawing/2014/main" id="{29BE4B34-40FA-4699-A5FA-CFD353FC4950}"/>
              </a:ext>
            </a:extLst>
          </p:cNvPr>
          <p:cNvSpPr>
            <a:spLocks noGrp="1"/>
          </p:cNvSpPr>
          <p:nvPr>
            <p:ph type="title"/>
          </p:nvPr>
        </p:nvSpPr>
        <p:spPr/>
        <p:txBody>
          <a:bodyPr/>
          <a:lstStyle/>
          <a:p>
            <a:r>
              <a:rPr lang="en-US" dirty="0"/>
              <a:t>Inconsistent Results</a:t>
            </a:r>
          </a:p>
        </p:txBody>
      </p:sp>
      <p:pic>
        <p:nvPicPr>
          <p:cNvPr id="5" name="Picture 4">
            <a:extLst>
              <a:ext uri="{FF2B5EF4-FFF2-40B4-BE49-F238E27FC236}">
                <a16:creationId xmlns:a16="http://schemas.microsoft.com/office/drawing/2014/main" id="{045BEDFF-9A6F-4AFC-BE10-FC4A43EB707C}"/>
              </a:ext>
            </a:extLst>
          </p:cNvPr>
          <p:cNvPicPr>
            <a:picLocks noChangeAspect="1"/>
          </p:cNvPicPr>
          <p:nvPr/>
        </p:nvPicPr>
        <p:blipFill>
          <a:blip r:embed="rId2"/>
          <a:stretch>
            <a:fillRect/>
          </a:stretch>
        </p:blipFill>
        <p:spPr>
          <a:xfrm>
            <a:off x="273377" y="3188091"/>
            <a:ext cx="8026644" cy="2458566"/>
          </a:xfrm>
          <a:prstGeom prst="rect">
            <a:avLst/>
          </a:prstGeom>
        </p:spPr>
      </p:pic>
    </p:spTree>
    <p:extLst>
      <p:ext uri="{BB962C8B-B14F-4D97-AF65-F5344CB8AC3E}">
        <p14:creationId xmlns:p14="http://schemas.microsoft.com/office/powerpoint/2010/main" val="3189995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6" descr="A screenshot of a cell phone&#10;&#10;Description generated with very high confidence">
            <a:extLst>
              <a:ext uri="{FF2B5EF4-FFF2-40B4-BE49-F238E27FC236}">
                <a16:creationId xmlns:a16="http://schemas.microsoft.com/office/drawing/2014/main" id="{F34F519A-A2C1-4BFF-AF03-E254F63C7BE7}"/>
              </a:ext>
            </a:extLst>
          </p:cNvPr>
          <p:cNvPicPr>
            <a:picLocks noChangeAspect="1"/>
          </p:cNvPicPr>
          <p:nvPr/>
        </p:nvPicPr>
        <p:blipFill rotWithShape="1">
          <a:blip r:embed="rId2"/>
          <a:srcRect l="18182" r="16256" b="2"/>
          <a:stretch/>
        </p:blipFill>
        <p:spPr>
          <a:xfrm>
            <a:off x="3477006" y="640082"/>
            <a:ext cx="5187246" cy="5577837"/>
          </a:xfrm>
          <a:prstGeom prst="rect">
            <a:avLst/>
          </a:prstGeom>
          <a:effectLst/>
        </p:spPr>
      </p:pic>
      <p:sp>
        <p:nvSpPr>
          <p:cNvPr id="2" name="Content Placeholder 1">
            <a:extLst>
              <a:ext uri="{FF2B5EF4-FFF2-40B4-BE49-F238E27FC236}">
                <a16:creationId xmlns:a16="http://schemas.microsoft.com/office/drawing/2014/main" id="{FB00EB46-2514-4A9F-B8C7-7EC20413F6D9}"/>
              </a:ext>
            </a:extLst>
          </p:cNvPr>
          <p:cNvSpPr>
            <a:spLocks noGrp="1"/>
          </p:cNvSpPr>
          <p:nvPr>
            <p:ph idx="1"/>
          </p:nvPr>
        </p:nvSpPr>
        <p:spPr>
          <a:xfrm>
            <a:off x="486697" y="2438400"/>
            <a:ext cx="2750278" cy="3785419"/>
          </a:xfrm>
        </p:spPr>
        <p:txBody>
          <a:bodyPr vert="horz" lIns="91440" tIns="45720" rIns="91440" bIns="45720" rtlCol="0">
            <a:normAutofit/>
          </a:bodyPr>
          <a:lstStyle/>
          <a:p>
            <a:r>
              <a:rPr lang="en-US" sz="1600" dirty="0">
                <a:latin typeface="+mn-lt"/>
                <a:cs typeface="+mn-cs"/>
              </a:rPr>
              <a:t>Definition – Percent Change in Production Divided by Change in Temperature</a:t>
            </a:r>
          </a:p>
          <a:p>
            <a:endParaRPr lang="en-US" sz="1600" dirty="0">
              <a:latin typeface="+mn-lt"/>
              <a:cs typeface="+mn-cs"/>
            </a:endParaRPr>
          </a:p>
          <a:p>
            <a:endParaRPr lang="en-US" sz="1600" dirty="0">
              <a:latin typeface="+mn-lt"/>
              <a:cs typeface="+mn-cs"/>
            </a:endParaRPr>
          </a:p>
          <a:p>
            <a:endParaRPr lang="en-US" sz="1600" dirty="0">
              <a:latin typeface="+mn-lt"/>
              <a:cs typeface="+mn-cs"/>
            </a:endParaRPr>
          </a:p>
        </p:txBody>
      </p:sp>
      <p:sp>
        <p:nvSpPr>
          <p:cNvPr id="3" name="Title 2">
            <a:extLst>
              <a:ext uri="{FF2B5EF4-FFF2-40B4-BE49-F238E27FC236}">
                <a16:creationId xmlns:a16="http://schemas.microsoft.com/office/drawing/2014/main" id="{CF6634E3-F368-442E-9B2B-CE9DE0DFDA7D}"/>
              </a:ext>
            </a:extLst>
          </p:cNvPr>
          <p:cNvSpPr>
            <a:spLocks noGrp="1"/>
          </p:cNvSpPr>
          <p:nvPr>
            <p:ph type="title"/>
          </p:nvPr>
        </p:nvSpPr>
        <p:spPr>
          <a:xfrm>
            <a:off x="486696" y="629266"/>
            <a:ext cx="2750280" cy="1676603"/>
          </a:xfrm>
        </p:spPr>
        <p:txBody>
          <a:bodyPr vert="horz" lIns="91440" tIns="45720" rIns="91440" bIns="45720" rtlCol="0" anchor="ctr">
            <a:normAutofit/>
          </a:bodyPr>
          <a:lstStyle/>
          <a:p>
            <a:pPr algn="l"/>
            <a:r>
              <a:rPr lang="en-US" sz="3700" dirty="0">
                <a:latin typeface="+mj-lt"/>
                <a:cs typeface="+mj-cs"/>
              </a:rPr>
              <a:t>Temperature and Power Reduction</a:t>
            </a:r>
          </a:p>
        </p:txBody>
      </p:sp>
      <p:sp>
        <p:nvSpPr>
          <p:cNvPr id="4" name="Slide Number Placeholder 3">
            <a:extLst>
              <a:ext uri="{FF2B5EF4-FFF2-40B4-BE49-F238E27FC236}">
                <a16:creationId xmlns:a16="http://schemas.microsoft.com/office/drawing/2014/main" id="{EA6B7F91-7489-4B8B-828C-BE00DFDF8F1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0C3A1854-6B63-4059-B360-A3C4972BF0FC}" type="slidenum">
              <a:rPr lang="en-US" altLang="ko-KR" sz="1200" smtClean="0">
                <a:solidFill>
                  <a:prstClr val="black">
                    <a:tint val="75000"/>
                  </a:prstClr>
                </a:solidFill>
                <a:latin typeface="Calibri" panose="020F0502020204030204"/>
              </a:rPr>
              <a:pPr algn="r" defTabSz="914400">
                <a:spcAft>
                  <a:spcPts val="600"/>
                </a:spcAft>
                <a:defRPr/>
              </a:pPr>
              <a:t>72</a:t>
            </a:fld>
            <a:endParaRPr lang="en-US" altLang="ko-KR"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554032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0AE8E2-157C-4B6A-B854-FAA0F674DB9A}"/>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Capital Cost per kW</a:t>
            </a:r>
          </a:p>
        </p:txBody>
      </p:sp>
    </p:spTree>
    <p:extLst>
      <p:ext uri="{BB962C8B-B14F-4D97-AF65-F5344CB8AC3E}">
        <p14:creationId xmlns:p14="http://schemas.microsoft.com/office/powerpoint/2010/main" val="3729479271"/>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5ADA65-C22C-4F17-A1D6-C30701F0920A}"/>
              </a:ext>
            </a:extLst>
          </p:cNvPr>
          <p:cNvSpPr>
            <a:spLocks noGrp="1"/>
          </p:cNvSpPr>
          <p:nvPr>
            <p:ph idx="1"/>
          </p:nvPr>
        </p:nvSpPr>
        <p:spPr/>
        <p:txBody>
          <a:bodyPr/>
          <a:lstStyle/>
          <a:p>
            <a:r>
              <a:rPr lang="en-US" dirty="0"/>
              <a:t>Cancun Estimate</a:t>
            </a:r>
          </a:p>
          <a:p>
            <a:endParaRPr lang="en-US" dirty="0"/>
          </a:p>
        </p:txBody>
      </p:sp>
      <p:sp>
        <p:nvSpPr>
          <p:cNvPr id="3" name="Title 2">
            <a:extLst>
              <a:ext uri="{FF2B5EF4-FFF2-40B4-BE49-F238E27FC236}">
                <a16:creationId xmlns:a16="http://schemas.microsoft.com/office/drawing/2014/main" id="{40CDA8DF-C615-4BAC-86CD-DF783D104B00}"/>
              </a:ext>
            </a:extLst>
          </p:cNvPr>
          <p:cNvSpPr>
            <a:spLocks noGrp="1"/>
          </p:cNvSpPr>
          <p:nvPr>
            <p:ph type="title"/>
          </p:nvPr>
        </p:nvSpPr>
        <p:spPr/>
        <p:txBody>
          <a:bodyPr/>
          <a:lstStyle/>
          <a:p>
            <a:r>
              <a:rPr lang="en-US" dirty="0"/>
              <a:t>Example of Aggressive Cost Estimate</a:t>
            </a:r>
          </a:p>
        </p:txBody>
      </p:sp>
      <p:pic>
        <p:nvPicPr>
          <p:cNvPr id="5" name="Picture 4">
            <a:extLst>
              <a:ext uri="{FF2B5EF4-FFF2-40B4-BE49-F238E27FC236}">
                <a16:creationId xmlns:a16="http://schemas.microsoft.com/office/drawing/2014/main" id="{68A430AD-0ECE-4500-9347-86E9B8D96767}"/>
              </a:ext>
            </a:extLst>
          </p:cNvPr>
          <p:cNvPicPr>
            <a:picLocks noChangeAspect="1"/>
          </p:cNvPicPr>
          <p:nvPr/>
        </p:nvPicPr>
        <p:blipFill>
          <a:blip r:embed="rId2"/>
          <a:stretch>
            <a:fillRect/>
          </a:stretch>
        </p:blipFill>
        <p:spPr>
          <a:xfrm>
            <a:off x="1301818" y="2125547"/>
            <a:ext cx="6162675" cy="3676650"/>
          </a:xfrm>
          <a:prstGeom prst="rect">
            <a:avLst/>
          </a:prstGeom>
        </p:spPr>
      </p:pic>
    </p:spTree>
    <p:extLst>
      <p:ext uri="{BB962C8B-B14F-4D97-AF65-F5344CB8AC3E}">
        <p14:creationId xmlns:p14="http://schemas.microsoft.com/office/powerpoint/2010/main" val="33052759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2F5BD29-3687-40E5-9529-6D6CDD89232C}"/>
              </a:ext>
            </a:extLst>
          </p:cNvPr>
          <p:cNvPicPr>
            <a:picLocks noGrp="1" noChangeAspect="1"/>
          </p:cNvPicPr>
          <p:nvPr>
            <p:ph idx="1"/>
          </p:nvPr>
        </p:nvPicPr>
        <p:blipFill>
          <a:blip r:embed="rId2"/>
          <a:stretch>
            <a:fillRect/>
          </a:stretch>
        </p:blipFill>
        <p:spPr>
          <a:xfrm>
            <a:off x="1403945" y="1055688"/>
            <a:ext cx="6558361" cy="4913312"/>
          </a:xfrm>
          <a:prstGeom prst="rect">
            <a:avLst/>
          </a:prstGeom>
        </p:spPr>
      </p:pic>
      <p:sp>
        <p:nvSpPr>
          <p:cNvPr id="3" name="Title 2">
            <a:extLst>
              <a:ext uri="{FF2B5EF4-FFF2-40B4-BE49-F238E27FC236}">
                <a16:creationId xmlns:a16="http://schemas.microsoft.com/office/drawing/2014/main" id="{41B4FD61-7AD9-4625-8093-B609AC913D76}"/>
              </a:ext>
            </a:extLst>
          </p:cNvPr>
          <p:cNvSpPr>
            <a:spLocks noGrp="1"/>
          </p:cNvSpPr>
          <p:nvPr>
            <p:ph type="title"/>
          </p:nvPr>
        </p:nvSpPr>
        <p:spPr/>
        <p:txBody>
          <a:bodyPr/>
          <a:lstStyle/>
          <a:p>
            <a:r>
              <a:rPr lang="en-US" dirty="0"/>
              <a:t>Cost of Items other than Modules</a:t>
            </a:r>
          </a:p>
        </p:txBody>
      </p:sp>
    </p:spTree>
    <p:extLst>
      <p:ext uri="{BB962C8B-B14F-4D97-AF65-F5344CB8AC3E}">
        <p14:creationId xmlns:p14="http://schemas.microsoft.com/office/powerpoint/2010/main" val="2953785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F8D510-5B16-40C4-B4F3-6D4DE540043F}"/>
              </a:ext>
            </a:extLst>
          </p:cNvPr>
          <p:cNvSpPr>
            <a:spLocks noGrp="1"/>
          </p:cNvSpPr>
          <p:nvPr>
            <p:ph idx="1"/>
          </p:nvPr>
        </p:nvSpPr>
        <p:spPr/>
        <p:txBody>
          <a:bodyPr/>
          <a:lstStyle/>
          <a:p>
            <a:r>
              <a:rPr lang="en-US" dirty="0"/>
              <a:t>Note cost/kW</a:t>
            </a:r>
          </a:p>
          <a:p>
            <a:endParaRPr lang="en-US" dirty="0"/>
          </a:p>
        </p:txBody>
      </p:sp>
      <p:sp>
        <p:nvSpPr>
          <p:cNvPr id="3" name="Title 2">
            <a:extLst>
              <a:ext uri="{FF2B5EF4-FFF2-40B4-BE49-F238E27FC236}">
                <a16:creationId xmlns:a16="http://schemas.microsoft.com/office/drawing/2014/main" id="{38B9D878-51A0-4CC5-87B1-6F3A8C388844}"/>
              </a:ext>
            </a:extLst>
          </p:cNvPr>
          <p:cNvSpPr>
            <a:spLocks noGrp="1"/>
          </p:cNvSpPr>
          <p:nvPr>
            <p:ph type="title"/>
          </p:nvPr>
        </p:nvSpPr>
        <p:spPr/>
        <p:txBody>
          <a:bodyPr/>
          <a:lstStyle/>
          <a:p>
            <a:r>
              <a:rPr lang="en-US" dirty="0"/>
              <a:t>Example of High Cost – NY Project</a:t>
            </a:r>
          </a:p>
        </p:txBody>
      </p:sp>
      <p:pic>
        <p:nvPicPr>
          <p:cNvPr id="6" name="Picture 5">
            <a:extLst>
              <a:ext uri="{FF2B5EF4-FFF2-40B4-BE49-F238E27FC236}">
                <a16:creationId xmlns:a16="http://schemas.microsoft.com/office/drawing/2014/main" id="{6DA6283F-DD3A-4B77-AEBA-DB78C0562258}"/>
              </a:ext>
            </a:extLst>
          </p:cNvPr>
          <p:cNvPicPr>
            <a:picLocks noChangeAspect="1"/>
          </p:cNvPicPr>
          <p:nvPr/>
        </p:nvPicPr>
        <p:blipFill>
          <a:blip r:embed="rId2"/>
          <a:stretch>
            <a:fillRect/>
          </a:stretch>
        </p:blipFill>
        <p:spPr>
          <a:xfrm>
            <a:off x="262979" y="1925555"/>
            <a:ext cx="8841337" cy="4734060"/>
          </a:xfrm>
          <a:prstGeom prst="rect">
            <a:avLst/>
          </a:prstGeom>
        </p:spPr>
      </p:pic>
    </p:spTree>
    <p:extLst>
      <p:ext uri="{BB962C8B-B14F-4D97-AF65-F5344CB8AC3E}">
        <p14:creationId xmlns:p14="http://schemas.microsoft.com/office/powerpoint/2010/main" val="443157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A3ECCC-F10E-422F-B216-565C71D58AE6}"/>
              </a:ext>
            </a:extLst>
          </p:cNvPr>
          <p:cNvSpPr>
            <a:spLocks noGrp="1"/>
          </p:cNvSpPr>
          <p:nvPr>
            <p:ph idx="1"/>
          </p:nvPr>
        </p:nvSpPr>
        <p:spPr/>
        <p:txBody>
          <a:bodyPr/>
          <a:lstStyle/>
          <a:p>
            <a:r>
              <a:rPr lang="en-US" dirty="0"/>
              <a:t>From Lazard, IEA, EIA</a:t>
            </a:r>
          </a:p>
          <a:p>
            <a:endParaRPr lang="en-US" dirty="0"/>
          </a:p>
        </p:txBody>
      </p:sp>
      <p:sp>
        <p:nvSpPr>
          <p:cNvPr id="3" name="Title 2">
            <a:extLst>
              <a:ext uri="{FF2B5EF4-FFF2-40B4-BE49-F238E27FC236}">
                <a16:creationId xmlns:a16="http://schemas.microsoft.com/office/drawing/2014/main" id="{A065BA35-A9D3-49E4-959C-E829F39087E6}"/>
              </a:ext>
            </a:extLst>
          </p:cNvPr>
          <p:cNvSpPr>
            <a:spLocks noGrp="1"/>
          </p:cNvSpPr>
          <p:nvPr>
            <p:ph type="title"/>
          </p:nvPr>
        </p:nvSpPr>
        <p:spPr/>
        <p:txBody>
          <a:bodyPr>
            <a:normAutofit fontScale="90000"/>
          </a:bodyPr>
          <a:lstStyle/>
          <a:p>
            <a:r>
              <a:rPr lang="en-US" dirty="0"/>
              <a:t>Surprising Range in Capital Cost from Published Databases – A little Out of Date</a:t>
            </a:r>
          </a:p>
        </p:txBody>
      </p:sp>
      <p:pic>
        <p:nvPicPr>
          <p:cNvPr id="6" name="Picture 5">
            <a:extLst>
              <a:ext uri="{FF2B5EF4-FFF2-40B4-BE49-F238E27FC236}">
                <a16:creationId xmlns:a16="http://schemas.microsoft.com/office/drawing/2014/main" id="{A01E04B5-D6C3-4174-84BA-378D1B0BB8C4}"/>
              </a:ext>
            </a:extLst>
          </p:cNvPr>
          <p:cNvPicPr>
            <a:picLocks noChangeAspect="1"/>
          </p:cNvPicPr>
          <p:nvPr/>
        </p:nvPicPr>
        <p:blipFill>
          <a:blip r:embed="rId2"/>
          <a:stretch>
            <a:fillRect/>
          </a:stretch>
        </p:blipFill>
        <p:spPr>
          <a:xfrm>
            <a:off x="381899" y="1849707"/>
            <a:ext cx="8155814" cy="5008293"/>
          </a:xfrm>
          <a:prstGeom prst="rect">
            <a:avLst/>
          </a:prstGeom>
        </p:spPr>
      </p:pic>
    </p:spTree>
    <p:extLst>
      <p:ext uri="{BB962C8B-B14F-4D97-AF65-F5344CB8AC3E}">
        <p14:creationId xmlns:p14="http://schemas.microsoft.com/office/powerpoint/2010/main" val="41081173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26373F-4718-4293-BB45-B63E06A4906F}"/>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B1907FBF-16E4-4738-9D21-88DD6DF98F2B}"/>
              </a:ext>
            </a:extLst>
          </p:cNvPr>
          <p:cNvSpPr>
            <a:spLocks noGrp="1"/>
          </p:cNvSpPr>
          <p:nvPr>
            <p:ph type="title"/>
          </p:nvPr>
        </p:nvSpPr>
        <p:spPr/>
        <p:txBody>
          <a:bodyPr/>
          <a:lstStyle/>
          <a:p>
            <a:r>
              <a:rPr lang="en-US" dirty="0"/>
              <a:t>Tracking Notes</a:t>
            </a:r>
          </a:p>
        </p:txBody>
      </p:sp>
      <p:pic>
        <p:nvPicPr>
          <p:cNvPr id="5" name="Picture 4">
            <a:extLst>
              <a:ext uri="{FF2B5EF4-FFF2-40B4-BE49-F238E27FC236}">
                <a16:creationId xmlns:a16="http://schemas.microsoft.com/office/drawing/2014/main" id="{D5C46899-EF6F-4CB3-B006-119A8E546C31}"/>
              </a:ext>
            </a:extLst>
          </p:cNvPr>
          <p:cNvPicPr>
            <a:picLocks noChangeAspect="1"/>
          </p:cNvPicPr>
          <p:nvPr/>
        </p:nvPicPr>
        <p:blipFill>
          <a:blip r:embed="rId2"/>
          <a:stretch>
            <a:fillRect/>
          </a:stretch>
        </p:blipFill>
        <p:spPr>
          <a:xfrm>
            <a:off x="195631" y="1523434"/>
            <a:ext cx="8329614" cy="3366618"/>
          </a:xfrm>
          <a:prstGeom prst="rect">
            <a:avLst/>
          </a:prstGeom>
        </p:spPr>
      </p:pic>
    </p:spTree>
    <p:extLst>
      <p:ext uri="{BB962C8B-B14F-4D97-AF65-F5344CB8AC3E}">
        <p14:creationId xmlns:p14="http://schemas.microsoft.com/office/powerpoint/2010/main" val="16488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356517-5D4E-4327-B05C-EB33562C5D3A}"/>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C77BB007-6674-42FB-AD85-77F1859D1B6A}"/>
              </a:ext>
            </a:extLst>
          </p:cNvPr>
          <p:cNvSpPr>
            <a:spLocks noGrp="1"/>
          </p:cNvSpPr>
          <p:nvPr>
            <p:ph type="title"/>
          </p:nvPr>
        </p:nvSpPr>
        <p:spPr/>
        <p:txBody>
          <a:bodyPr/>
          <a:lstStyle/>
          <a:p>
            <a:r>
              <a:rPr lang="en-US" dirty="0"/>
              <a:t>Cost of Tracking</a:t>
            </a:r>
          </a:p>
        </p:txBody>
      </p:sp>
      <p:pic>
        <p:nvPicPr>
          <p:cNvPr id="5" name="Picture 4">
            <a:extLst>
              <a:ext uri="{FF2B5EF4-FFF2-40B4-BE49-F238E27FC236}">
                <a16:creationId xmlns:a16="http://schemas.microsoft.com/office/drawing/2014/main" id="{9CC23ABE-8B04-4AC0-B028-EADD7CBC5296}"/>
              </a:ext>
            </a:extLst>
          </p:cNvPr>
          <p:cNvPicPr>
            <a:picLocks noChangeAspect="1"/>
          </p:cNvPicPr>
          <p:nvPr/>
        </p:nvPicPr>
        <p:blipFill>
          <a:blip r:embed="rId2"/>
          <a:stretch>
            <a:fillRect/>
          </a:stretch>
        </p:blipFill>
        <p:spPr>
          <a:xfrm>
            <a:off x="219738" y="3729277"/>
            <a:ext cx="5729827" cy="2155455"/>
          </a:xfrm>
          <a:prstGeom prst="rect">
            <a:avLst/>
          </a:prstGeom>
        </p:spPr>
      </p:pic>
      <p:pic>
        <p:nvPicPr>
          <p:cNvPr id="6" name="Picture 5">
            <a:extLst>
              <a:ext uri="{FF2B5EF4-FFF2-40B4-BE49-F238E27FC236}">
                <a16:creationId xmlns:a16="http://schemas.microsoft.com/office/drawing/2014/main" id="{419A0C5B-AA54-4B3E-9421-E0AC926D2C55}"/>
              </a:ext>
            </a:extLst>
          </p:cNvPr>
          <p:cNvPicPr>
            <a:picLocks noChangeAspect="1"/>
          </p:cNvPicPr>
          <p:nvPr/>
        </p:nvPicPr>
        <p:blipFill>
          <a:blip r:embed="rId3"/>
          <a:stretch>
            <a:fillRect/>
          </a:stretch>
        </p:blipFill>
        <p:spPr>
          <a:xfrm>
            <a:off x="3180042" y="939761"/>
            <a:ext cx="2140720" cy="3109308"/>
          </a:xfrm>
          <a:prstGeom prst="rect">
            <a:avLst/>
          </a:prstGeom>
        </p:spPr>
      </p:pic>
      <p:pic>
        <p:nvPicPr>
          <p:cNvPr id="7" name="Picture 6">
            <a:extLst>
              <a:ext uri="{FF2B5EF4-FFF2-40B4-BE49-F238E27FC236}">
                <a16:creationId xmlns:a16="http://schemas.microsoft.com/office/drawing/2014/main" id="{EFFDEA66-A3F5-4F9B-9E53-B1CD9727108E}"/>
              </a:ext>
            </a:extLst>
          </p:cNvPr>
          <p:cNvPicPr>
            <a:picLocks noChangeAspect="1"/>
          </p:cNvPicPr>
          <p:nvPr/>
        </p:nvPicPr>
        <p:blipFill>
          <a:blip r:embed="rId4"/>
          <a:stretch>
            <a:fillRect/>
          </a:stretch>
        </p:blipFill>
        <p:spPr>
          <a:xfrm>
            <a:off x="6757294" y="2331362"/>
            <a:ext cx="2093251" cy="3091991"/>
          </a:xfrm>
          <a:prstGeom prst="rect">
            <a:avLst/>
          </a:prstGeom>
        </p:spPr>
      </p:pic>
      <p:pic>
        <p:nvPicPr>
          <p:cNvPr id="8" name="Picture 7">
            <a:extLst>
              <a:ext uri="{FF2B5EF4-FFF2-40B4-BE49-F238E27FC236}">
                <a16:creationId xmlns:a16="http://schemas.microsoft.com/office/drawing/2014/main" id="{88651DD7-E136-4D16-93EC-B6694A0F2008}"/>
              </a:ext>
            </a:extLst>
          </p:cNvPr>
          <p:cNvPicPr>
            <a:picLocks noChangeAspect="1"/>
          </p:cNvPicPr>
          <p:nvPr/>
        </p:nvPicPr>
        <p:blipFill>
          <a:blip r:embed="rId5"/>
          <a:stretch>
            <a:fillRect/>
          </a:stretch>
        </p:blipFill>
        <p:spPr>
          <a:xfrm>
            <a:off x="0" y="5935432"/>
            <a:ext cx="7937369" cy="885836"/>
          </a:xfrm>
          <a:prstGeom prst="rect">
            <a:avLst/>
          </a:prstGeom>
        </p:spPr>
      </p:pic>
    </p:spTree>
    <p:extLst>
      <p:ext uri="{BB962C8B-B14F-4D97-AF65-F5344CB8AC3E}">
        <p14:creationId xmlns:p14="http://schemas.microsoft.com/office/powerpoint/2010/main" val="103584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020FB1-3C9A-4175-B825-6AD090A98AA1}"/>
              </a:ext>
            </a:extLst>
          </p:cNvPr>
          <p:cNvSpPr>
            <a:spLocks noGrp="1"/>
          </p:cNvSpPr>
          <p:nvPr>
            <p:ph idx="1"/>
          </p:nvPr>
        </p:nvSpPr>
        <p:spPr/>
        <p:txBody>
          <a:bodyPr/>
          <a:lstStyle/>
          <a:p>
            <a:r>
              <a:rPr lang="en-US" dirty="0"/>
              <a:t>Gas to Electricity</a:t>
            </a:r>
          </a:p>
          <a:p>
            <a:pPr lvl="1"/>
            <a:r>
              <a:rPr lang="en-US" dirty="0"/>
              <a:t>New Natural Gas – 6.5 MMBTU/MWH</a:t>
            </a:r>
          </a:p>
          <a:p>
            <a:pPr lvl="1"/>
            <a:r>
              <a:rPr lang="en-US" dirty="0"/>
              <a:t>New Turbine – 10 MMBTU/MWH</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F3498E47-7B29-430F-8DF1-BD5CF53842E0}"/>
              </a:ext>
            </a:extLst>
          </p:cNvPr>
          <p:cNvSpPr>
            <a:spLocks noGrp="1"/>
          </p:cNvSpPr>
          <p:nvPr>
            <p:ph type="title"/>
          </p:nvPr>
        </p:nvSpPr>
        <p:spPr/>
        <p:txBody>
          <a:bodyPr/>
          <a:lstStyle/>
          <a:p>
            <a:r>
              <a:rPr lang="en-US" dirty="0"/>
              <a:t>Natural Gas as Benchmark</a:t>
            </a:r>
          </a:p>
        </p:txBody>
      </p:sp>
      <p:sp>
        <p:nvSpPr>
          <p:cNvPr id="4" name="Slide Number Placeholder 3">
            <a:extLst>
              <a:ext uri="{FF2B5EF4-FFF2-40B4-BE49-F238E27FC236}">
                <a16:creationId xmlns:a16="http://schemas.microsoft.com/office/drawing/2014/main" id="{89E0CF23-E958-4AE3-8827-1E07AB28CF41}"/>
              </a:ext>
            </a:extLst>
          </p:cNvPr>
          <p:cNvSpPr>
            <a:spLocks noGrp="1"/>
          </p:cNvSpPr>
          <p:nvPr>
            <p:ph type="sldNum" sz="quarter" idx="12"/>
          </p:nvPr>
        </p:nvSpPr>
        <p:spPr/>
        <p:txBody>
          <a:bodyPr/>
          <a:lstStyle/>
          <a:p>
            <a:pPr algn="ctr"/>
            <a:fld id="{0C3A1854-6B63-4059-B360-A3C4972BF0FC}" type="slidenum">
              <a:rPr lang="ko-KR" altLang="en-US" smtClean="0"/>
              <a:pPr algn="ctr"/>
              <a:t>8</a:t>
            </a:fld>
            <a:endParaRPr lang="ko-KR" altLang="en-US" dirty="0"/>
          </a:p>
        </p:txBody>
      </p:sp>
      <p:pic>
        <p:nvPicPr>
          <p:cNvPr id="8" name="Picture 7">
            <a:extLst>
              <a:ext uri="{FF2B5EF4-FFF2-40B4-BE49-F238E27FC236}">
                <a16:creationId xmlns:a16="http://schemas.microsoft.com/office/drawing/2014/main" id="{D410E5CD-B6B5-4C35-B815-F0D83F37BE84}"/>
              </a:ext>
            </a:extLst>
          </p:cNvPr>
          <p:cNvPicPr>
            <a:picLocks noChangeAspect="1"/>
          </p:cNvPicPr>
          <p:nvPr/>
        </p:nvPicPr>
        <p:blipFill>
          <a:blip r:embed="rId2"/>
          <a:stretch>
            <a:fillRect/>
          </a:stretch>
        </p:blipFill>
        <p:spPr>
          <a:xfrm>
            <a:off x="1148080" y="2691560"/>
            <a:ext cx="6593840" cy="4019692"/>
          </a:xfrm>
          <a:prstGeom prst="rect">
            <a:avLst/>
          </a:prstGeom>
        </p:spPr>
      </p:pic>
    </p:spTree>
    <p:extLst>
      <p:ext uri="{BB962C8B-B14F-4D97-AF65-F5344CB8AC3E}">
        <p14:creationId xmlns:p14="http://schemas.microsoft.com/office/powerpoint/2010/main" val="1733464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D3DF7-D402-4F88-8698-9619EB63E280}"/>
              </a:ext>
            </a:extLst>
          </p:cNvPr>
          <p:cNvSpPr>
            <a:spLocks noGrp="1"/>
          </p:cNvSpPr>
          <p:nvPr>
            <p:ph idx="1"/>
          </p:nvPr>
        </p:nvSpPr>
        <p:spPr/>
        <p:txBody>
          <a:bodyPr/>
          <a:lstStyle/>
          <a:p>
            <a:r>
              <a:rPr lang="en-US" dirty="0"/>
              <a:t>Natural Gas and Coal</a:t>
            </a:r>
          </a:p>
        </p:txBody>
      </p:sp>
      <p:sp>
        <p:nvSpPr>
          <p:cNvPr id="3" name="Title 2">
            <a:extLst>
              <a:ext uri="{FF2B5EF4-FFF2-40B4-BE49-F238E27FC236}">
                <a16:creationId xmlns:a16="http://schemas.microsoft.com/office/drawing/2014/main" id="{12EF2560-594D-49CD-9AC1-A874A5C23D68}"/>
              </a:ext>
            </a:extLst>
          </p:cNvPr>
          <p:cNvSpPr>
            <a:spLocks noGrp="1"/>
          </p:cNvSpPr>
          <p:nvPr>
            <p:ph type="title"/>
          </p:nvPr>
        </p:nvSpPr>
        <p:spPr/>
        <p:txBody>
          <a:bodyPr>
            <a:normAutofit fontScale="90000"/>
          </a:bodyPr>
          <a:lstStyle/>
          <a:p>
            <a:r>
              <a:rPr lang="en-US" dirty="0"/>
              <a:t>Capital Cost, Operating Cost and Efficiency</a:t>
            </a:r>
          </a:p>
        </p:txBody>
      </p:sp>
      <p:sp>
        <p:nvSpPr>
          <p:cNvPr id="4" name="Slide Number Placeholder 3">
            <a:extLst>
              <a:ext uri="{FF2B5EF4-FFF2-40B4-BE49-F238E27FC236}">
                <a16:creationId xmlns:a16="http://schemas.microsoft.com/office/drawing/2014/main" id="{CDECBCEA-87E9-4B62-B73D-5331DFD7A05C}"/>
              </a:ext>
            </a:extLst>
          </p:cNvPr>
          <p:cNvSpPr>
            <a:spLocks noGrp="1"/>
          </p:cNvSpPr>
          <p:nvPr>
            <p:ph type="sldNum" sz="quarter" idx="12"/>
          </p:nvPr>
        </p:nvSpPr>
        <p:spPr/>
        <p:txBody>
          <a:bodyPr/>
          <a:lstStyle/>
          <a:p>
            <a:pPr algn="ctr"/>
            <a:fld id="{0C3A1854-6B63-4059-B360-A3C4972BF0FC}" type="slidenum">
              <a:rPr lang="ko-KR" altLang="en-US" smtClean="0"/>
              <a:pPr algn="ctr"/>
              <a:t>80</a:t>
            </a:fld>
            <a:endParaRPr lang="ko-KR" altLang="en-US" dirty="0"/>
          </a:p>
        </p:txBody>
      </p:sp>
      <p:pic>
        <p:nvPicPr>
          <p:cNvPr id="6" name="Picture 5">
            <a:extLst>
              <a:ext uri="{FF2B5EF4-FFF2-40B4-BE49-F238E27FC236}">
                <a16:creationId xmlns:a16="http://schemas.microsoft.com/office/drawing/2014/main" id="{607DB441-9C49-495F-81D3-388E735A131E}"/>
              </a:ext>
            </a:extLst>
          </p:cNvPr>
          <p:cNvPicPr>
            <a:picLocks noChangeAspect="1"/>
          </p:cNvPicPr>
          <p:nvPr/>
        </p:nvPicPr>
        <p:blipFill>
          <a:blip r:embed="rId2"/>
          <a:stretch>
            <a:fillRect/>
          </a:stretch>
        </p:blipFill>
        <p:spPr>
          <a:xfrm>
            <a:off x="322758" y="1740733"/>
            <a:ext cx="8486110" cy="4395583"/>
          </a:xfrm>
          <a:prstGeom prst="rect">
            <a:avLst/>
          </a:prstGeom>
        </p:spPr>
      </p:pic>
    </p:spTree>
    <p:extLst>
      <p:ext uri="{BB962C8B-B14F-4D97-AF65-F5344CB8AC3E}">
        <p14:creationId xmlns:p14="http://schemas.microsoft.com/office/powerpoint/2010/main" val="3155264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1D97593-741F-437A-9C09-B67988B8273F}"/>
              </a:ext>
            </a:extLst>
          </p:cNvPr>
          <p:cNvPicPr>
            <a:picLocks noGrp="1" noChangeAspect="1"/>
          </p:cNvPicPr>
          <p:nvPr>
            <p:ph idx="1"/>
          </p:nvPr>
        </p:nvPicPr>
        <p:blipFill>
          <a:blip r:embed="rId2"/>
          <a:stretch>
            <a:fillRect/>
          </a:stretch>
        </p:blipFill>
        <p:spPr>
          <a:xfrm>
            <a:off x="1158041" y="1724701"/>
            <a:ext cx="7741048" cy="4591286"/>
          </a:xfrm>
        </p:spPr>
      </p:pic>
      <p:sp>
        <p:nvSpPr>
          <p:cNvPr id="3" name="Title 2">
            <a:extLst>
              <a:ext uri="{FF2B5EF4-FFF2-40B4-BE49-F238E27FC236}">
                <a16:creationId xmlns:a16="http://schemas.microsoft.com/office/drawing/2014/main" id="{EFF343FA-2BBA-437A-A1F3-60B816658CCD}"/>
              </a:ext>
            </a:extLst>
          </p:cNvPr>
          <p:cNvSpPr>
            <a:spLocks noGrp="1"/>
          </p:cNvSpPr>
          <p:nvPr>
            <p:ph type="title"/>
          </p:nvPr>
        </p:nvSpPr>
        <p:spPr/>
        <p:txBody>
          <a:bodyPr/>
          <a:lstStyle/>
          <a:p>
            <a:r>
              <a:rPr lang="en-US" dirty="0"/>
              <a:t>Wind and Geothermal</a:t>
            </a:r>
          </a:p>
        </p:txBody>
      </p:sp>
      <p:sp>
        <p:nvSpPr>
          <p:cNvPr id="4" name="Slide Number Placeholder 3">
            <a:extLst>
              <a:ext uri="{FF2B5EF4-FFF2-40B4-BE49-F238E27FC236}">
                <a16:creationId xmlns:a16="http://schemas.microsoft.com/office/drawing/2014/main" id="{A572EB5F-640F-4B79-9C67-540C9B619526}"/>
              </a:ext>
            </a:extLst>
          </p:cNvPr>
          <p:cNvSpPr>
            <a:spLocks noGrp="1"/>
          </p:cNvSpPr>
          <p:nvPr>
            <p:ph type="sldNum" sz="quarter" idx="12"/>
          </p:nvPr>
        </p:nvSpPr>
        <p:spPr/>
        <p:txBody>
          <a:bodyPr/>
          <a:lstStyle/>
          <a:p>
            <a:pPr algn="ctr"/>
            <a:fld id="{0C3A1854-6B63-4059-B360-A3C4972BF0FC}" type="slidenum">
              <a:rPr lang="ko-KR" altLang="en-US" smtClean="0"/>
              <a:pPr algn="ctr"/>
              <a:t>81</a:t>
            </a:fld>
            <a:endParaRPr lang="ko-KR" altLang="en-US" dirty="0"/>
          </a:p>
        </p:txBody>
      </p:sp>
    </p:spTree>
    <p:extLst>
      <p:ext uri="{BB962C8B-B14F-4D97-AF65-F5344CB8AC3E}">
        <p14:creationId xmlns:p14="http://schemas.microsoft.com/office/powerpoint/2010/main" val="1114238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27443C-352E-4B31-96D5-EC56AD61A4F5}"/>
              </a:ext>
            </a:extLst>
          </p:cNvPr>
          <p:cNvSpPr>
            <a:spLocks noGrp="1"/>
          </p:cNvSpPr>
          <p:nvPr>
            <p:ph idx="1"/>
          </p:nvPr>
        </p:nvSpPr>
        <p:spPr/>
        <p:txBody>
          <a:bodyPr/>
          <a:lstStyle/>
          <a:p>
            <a:r>
              <a:rPr lang="en-US" dirty="0"/>
              <a:t>Price per </a:t>
            </a:r>
            <a:r>
              <a:rPr lang="en-US" dirty="0" err="1"/>
              <a:t>Litre</a:t>
            </a:r>
            <a:endParaRPr lang="en-US" dirty="0"/>
          </a:p>
          <a:p>
            <a:r>
              <a:rPr lang="en-US" dirty="0"/>
              <a:t>BTU/</a:t>
            </a:r>
            <a:r>
              <a:rPr lang="en-US" dirty="0" err="1"/>
              <a:t>Litre</a:t>
            </a:r>
            <a:r>
              <a:rPr lang="en-US" dirty="0"/>
              <a:t> = 139,000 MMBTU/</a:t>
            </a:r>
            <a:r>
              <a:rPr lang="en-US" dirty="0" err="1"/>
              <a:t>Litre</a:t>
            </a:r>
            <a:r>
              <a:rPr lang="en-US" dirty="0"/>
              <a:t> = .139</a:t>
            </a:r>
          </a:p>
          <a:p>
            <a:r>
              <a:rPr lang="en-US" dirty="0"/>
              <a:t>Euro/</a:t>
            </a:r>
            <a:r>
              <a:rPr lang="en-US" dirty="0" err="1"/>
              <a:t>Litre</a:t>
            </a:r>
            <a:r>
              <a:rPr lang="en-US" dirty="0"/>
              <a:t> = 1.25/.139 = 8.99 Euro/</a:t>
            </a:r>
            <a:r>
              <a:rPr lang="en-US" dirty="0" err="1"/>
              <a:t>Litre</a:t>
            </a:r>
            <a:endParaRPr lang="en-US" dirty="0"/>
          </a:p>
          <a:p>
            <a:endParaRPr lang="en-US" dirty="0"/>
          </a:p>
          <a:p>
            <a:endParaRPr lang="en-US" dirty="0"/>
          </a:p>
        </p:txBody>
      </p:sp>
      <p:sp>
        <p:nvSpPr>
          <p:cNvPr id="3" name="Title 2">
            <a:extLst>
              <a:ext uri="{FF2B5EF4-FFF2-40B4-BE49-F238E27FC236}">
                <a16:creationId xmlns:a16="http://schemas.microsoft.com/office/drawing/2014/main" id="{4DF46624-C318-4953-A30C-EA9B6DEB7269}"/>
              </a:ext>
            </a:extLst>
          </p:cNvPr>
          <p:cNvSpPr>
            <a:spLocks noGrp="1"/>
          </p:cNvSpPr>
          <p:nvPr>
            <p:ph type="title"/>
          </p:nvPr>
        </p:nvSpPr>
        <p:spPr/>
        <p:txBody>
          <a:bodyPr/>
          <a:lstStyle/>
          <a:p>
            <a:r>
              <a:rPr lang="en-US" dirty="0"/>
              <a:t>Converting Diesel Price</a:t>
            </a:r>
          </a:p>
        </p:txBody>
      </p:sp>
      <p:sp>
        <p:nvSpPr>
          <p:cNvPr id="4" name="Slide Number Placeholder 3">
            <a:extLst>
              <a:ext uri="{FF2B5EF4-FFF2-40B4-BE49-F238E27FC236}">
                <a16:creationId xmlns:a16="http://schemas.microsoft.com/office/drawing/2014/main" id="{AA9E28C8-DEF5-4AA3-B7EF-EB694F2D75A0}"/>
              </a:ext>
            </a:extLst>
          </p:cNvPr>
          <p:cNvSpPr>
            <a:spLocks noGrp="1"/>
          </p:cNvSpPr>
          <p:nvPr>
            <p:ph type="sldNum" sz="quarter" idx="12"/>
          </p:nvPr>
        </p:nvSpPr>
        <p:spPr/>
        <p:txBody>
          <a:bodyPr/>
          <a:lstStyle/>
          <a:p>
            <a:pPr algn="ctr"/>
            <a:fld id="{0C3A1854-6B63-4059-B360-A3C4972BF0FC}" type="slidenum">
              <a:rPr lang="ko-KR" altLang="en-US" smtClean="0"/>
              <a:pPr algn="ctr"/>
              <a:t>82</a:t>
            </a:fld>
            <a:endParaRPr lang="ko-KR" altLang="en-US" dirty="0"/>
          </a:p>
        </p:txBody>
      </p:sp>
      <p:pic>
        <p:nvPicPr>
          <p:cNvPr id="8" name="Picture 7">
            <a:extLst>
              <a:ext uri="{FF2B5EF4-FFF2-40B4-BE49-F238E27FC236}">
                <a16:creationId xmlns:a16="http://schemas.microsoft.com/office/drawing/2014/main" id="{B80D2451-F6BC-4A6D-B101-EF19D983E12E}"/>
              </a:ext>
            </a:extLst>
          </p:cNvPr>
          <p:cNvPicPr>
            <a:picLocks noChangeAspect="1"/>
          </p:cNvPicPr>
          <p:nvPr/>
        </p:nvPicPr>
        <p:blipFill>
          <a:blip r:embed="rId2"/>
          <a:stretch>
            <a:fillRect/>
          </a:stretch>
        </p:blipFill>
        <p:spPr>
          <a:xfrm>
            <a:off x="234025" y="4343100"/>
            <a:ext cx="4419255" cy="1882987"/>
          </a:xfrm>
          <a:prstGeom prst="rect">
            <a:avLst/>
          </a:prstGeom>
        </p:spPr>
      </p:pic>
      <p:pic>
        <p:nvPicPr>
          <p:cNvPr id="10" name="Picture 9">
            <a:extLst>
              <a:ext uri="{FF2B5EF4-FFF2-40B4-BE49-F238E27FC236}">
                <a16:creationId xmlns:a16="http://schemas.microsoft.com/office/drawing/2014/main" id="{9366F224-D654-4C89-BA30-F88FD07D3866}"/>
              </a:ext>
            </a:extLst>
          </p:cNvPr>
          <p:cNvPicPr>
            <a:picLocks noChangeAspect="1"/>
          </p:cNvPicPr>
          <p:nvPr/>
        </p:nvPicPr>
        <p:blipFill>
          <a:blip r:embed="rId3"/>
          <a:stretch>
            <a:fillRect/>
          </a:stretch>
        </p:blipFill>
        <p:spPr>
          <a:xfrm>
            <a:off x="4434179" y="3129280"/>
            <a:ext cx="4364035" cy="1601226"/>
          </a:xfrm>
          <a:prstGeom prst="rect">
            <a:avLst/>
          </a:prstGeom>
        </p:spPr>
      </p:pic>
    </p:spTree>
    <p:extLst>
      <p:ext uri="{BB962C8B-B14F-4D97-AF65-F5344CB8AC3E}">
        <p14:creationId xmlns:p14="http://schemas.microsoft.com/office/powerpoint/2010/main" val="1719581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5E3-4539-4F0F-8321-84ACF86DFFF6}"/>
              </a:ext>
            </a:extLst>
          </p:cNvPr>
          <p:cNvSpPr>
            <a:spLocks noGrp="1"/>
          </p:cNvSpPr>
          <p:nvPr>
            <p:ph type="title"/>
          </p:nvPr>
        </p:nvSpPr>
        <p:spPr/>
        <p:txBody>
          <a:bodyPr/>
          <a:lstStyle/>
          <a:p>
            <a:r>
              <a:rPr lang="en-US" dirty="0"/>
              <a:t>Reconciliation of Carrying Charge Rates and Project Finance</a:t>
            </a:r>
          </a:p>
        </p:txBody>
      </p:sp>
    </p:spTree>
    <p:extLst>
      <p:ext uri="{BB962C8B-B14F-4D97-AF65-F5344CB8AC3E}">
        <p14:creationId xmlns:p14="http://schemas.microsoft.com/office/powerpoint/2010/main" val="18108704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406F-0A94-4221-8614-29E33385F51D}"/>
              </a:ext>
            </a:extLst>
          </p:cNvPr>
          <p:cNvSpPr>
            <a:spLocks noGrp="1"/>
          </p:cNvSpPr>
          <p:nvPr>
            <p:ph type="title"/>
          </p:nvPr>
        </p:nvSpPr>
        <p:spPr/>
        <p:txBody>
          <a:bodyPr/>
          <a:lstStyle/>
          <a:p>
            <a:r>
              <a:rPr lang="en-US" dirty="0"/>
              <a:t>Solar Operating and Maintenance Expenses</a:t>
            </a:r>
          </a:p>
        </p:txBody>
      </p:sp>
    </p:spTree>
    <p:extLst>
      <p:ext uri="{BB962C8B-B14F-4D97-AF65-F5344CB8AC3E}">
        <p14:creationId xmlns:p14="http://schemas.microsoft.com/office/powerpoint/2010/main" val="23493211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7A1B55-D7E8-4E69-B449-98C672C929CE}"/>
              </a:ext>
            </a:extLst>
          </p:cNvPr>
          <p:cNvSpPr>
            <a:spLocks noGrp="1"/>
          </p:cNvSpPr>
          <p:nvPr>
            <p:ph idx="1"/>
          </p:nvPr>
        </p:nvSpPr>
        <p:spPr/>
        <p:txBody>
          <a:bodyPr/>
          <a:lstStyle/>
          <a:p>
            <a:r>
              <a:rPr lang="en-US" dirty="0"/>
              <a:t>Quite a large range in cost – what exactly is in O&amp;M cost is an issue.</a:t>
            </a:r>
          </a:p>
          <a:p>
            <a:endParaRPr lang="en-US" dirty="0"/>
          </a:p>
        </p:txBody>
      </p:sp>
      <p:sp>
        <p:nvSpPr>
          <p:cNvPr id="3" name="Title 2">
            <a:extLst>
              <a:ext uri="{FF2B5EF4-FFF2-40B4-BE49-F238E27FC236}">
                <a16:creationId xmlns:a16="http://schemas.microsoft.com/office/drawing/2014/main" id="{5B2A8D7E-E886-460E-9EF4-C449E51DBCC9}"/>
              </a:ext>
            </a:extLst>
          </p:cNvPr>
          <p:cNvSpPr>
            <a:spLocks noGrp="1"/>
          </p:cNvSpPr>
          <p:nvPr>
            <p:ph type="title"/>
          </p:nvPr>
        </p:nvSpPr>
        <p:spPr/>
        <p:txBody>
          <a:bodyPr>
            <a:normAutofit fontScale="90000"/>
          </a:bodyPr>
          <a:lstStyle/>
          <a:p>
            <a:r>
              <a:rPr lang="en-US" dirty="0"/>
              <a:t>Solar O&amp;M Cost per kW-year from LCOE Databases</a:t>
            </a:r>
          </a:p>
        </p:txBody>
      </p:sp>
      <p:pic>
        <p:nvPicPr>
          <p:cNvPr id="6" name="Picture 5">
            <a:extLst>
              <a:ext uri="{FF2B5EF4-FFF2-40B4-BE49-F238E27FC236}">
                <a16:creationId xmlns:a16="http://schemas.microsoft.com/office/drawing/2014/main" id="{3A506FE8-5DF6-4D8F-8A99-FC237933E6A9}"/>
              </a:ext>
            </a:extLst>
          </p:cNvPr>
          <p:cNvPicPr>
            <a:picLocks noChangeAspect="1"/>
          </p:cNvPicPr>
          <p:nvPr/>
        </p:nvPicPr>
        <p:blipFill>
          <a:blip r:embed="rId2"/>
          <a:stretch>
            <a:fillRect/>
          </a:stretch>
        </p:blipFill>
        <p:spPr>
          <a:xfrm>
            <a:off x="808680" y="2243667"/>
            <a:ext cx="7514265" cy="4614333"/>
          </a:xfrm>
          <a:prstGeom prst="rect">
            <a:avLst/>
          </a:prstGeom>
        </p:spPr>
      </p:pic>
    </p:spTree>
    <p:extLst>
      <p:ext uri="{BB962C8B-B14F-4D97-AF65-F5344CB8AC3E}">
        <p14:creationId xmlns:p14="http://schemas.microsoft.com/office/powerpoint/2010/main" val="459489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BB9772-D830-4D41-BB76-097E70C3C95E}"/>
              </a:ext>
            </a:extLst>
          </p:cNvPr>
          <p:cNvSpPr>
            <a:spLocks noGrp="1"/>
          </p:cNvSpPr>
          <p:nvPr>
            <p:ph idx="1"/>
          </p:nvPr>
        </p:nvSpPr>
        <p:spPr/>
        <p:txBody>
          <a:bodyPr/>
          <a:lstStyle/>
          <a:p>
            <a:r>
              <a:rPr lang="en-US" dirty="0"/>
              <a:t>There is a big variation in Fixed O&amp;M cost expressed in USD/kwyr</a:t>
            </a:r>
          </a:p>
          <a:p>
            <a:endParaRPr lang="en-US" dirty="0"/>
          </a:p>
        </p:txBody>
      </p:sp>
      <p:sp>
        <p:nvSpPr>
          <p:cNvPr id="3" name="Title 2">
            <a:extLst>
              <a:ext uri="{FF2B5EF4-FFF2-40B4-BE49-F238E27FC236}">
                <a16:creationId xmlns:a16="http://schemas.microsoft.com/office/drawing/2014/main" id="{02725E97-E044-4EB2-AB97-F139A8D9AEEA}"/>
              </a:ext>
            </a:extLst>
          </p:cNvPr>
          <p:cNvSpPr>
            <a:spLocks noGrp="1"/>
          </p:cNvSpPr>
          <p:nvPr>
            <p:ph type="title"/>
          </p:nvPr>
        </p:nvSpPr>
        <p:spPr/>
        <p:txBody>
          <a:bodyPr>
            <a:normAutofit fontScale="90000"/>
          </a:bodyPr>
          <a:lstStyle/>
          <a:p>
            <a:r>
              <a:rPr lang="en-US" dirty="0"/>
              <a:t>Operating and Maintenance Cost for Commercial </a:t>
            </a:r>
          </a:p>
        </p:txBody>
      </p:sp>
      <p:pic>
        <p:nvPicPr>
          <p:cNvPr id="2" name="Picture 1">
            <a:extLst>
              <a:ext uri="{FF2B5EF4-FFF2-40B4-BE49-F238E27FC236}">
                <a16:creationId xmlns:a16="http://schemas.microsoft.com/office/drawing/2014/main" id="{658BAB86-5183-436D-BE1B-6FD7A667FEEA}"/>
              </a:ext>
            </a:extLst>
          </p:cNvPr>
          <p:cNvPicPr>
            <a:picLocks noChangeAspect="1"/>
          </p:cNvPicPr>
          <p:nvPr/>
        </p:nvPicPr>
        <p:blipFill>
          <a:blip r:embed="rId2"/>
          <a:stretch>
            <a:fillRect/>
          </a:stretch>
        </p:blipFill>
        <p:spPr>
          <a:xfrm>
            <a:off x="282844" y="2206935"/>
            <a:ext cx="7251018" cy="4452679"/>
          </a:xfrm>
          <a:prstGeom prst="rect">
            <a:avLst/>
          </a:prstGeom>
        </p:spPr>
      </p:pic>
    </p:spTree>
    <p:extLst>
      <p:ext uri="{BB962C8B-B14F-4D97-AF65-F5344CB8AC3E}">
        <p14:creationId xmlns:p14="http://schemas.microsoft.com/office/powerpoint/2010/main" val="3706888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70225A-BD0C-4CAE-A75E-848AC9AFFBF3}"/>
              </a:ext>
            </a:extLst>
          </p:cNvPr>
          <p:cNvSpPr>
            <a:spLocks noGrp="1"/>
          </p:cNvSpPr>
          <p:nvPr>
            <p:ph idx="1"/>
          </p:nvPr>
        </p:nvSpPr>
        <p:spPr/>
        <p:txBody>
          <a:bodyPr/>
          <a:lstStyle/>
          <a:p>
            <a:r>
              <a:rPr lang="en-US" dirty="0"/>
              <a:t>Levelized cost of inverter replacement should be in O&amp;M.  Sometimes called life cycle costs.</a:t>
            </a:r>
          </a:p>
          <a:p>
            <a:endParaRPr lang="en-US" dirty="0"/>
          </a:p>
        </p:txBody>
      </p:sp>
      <p:sp>
        <p:nvSpPr>
          <p:cNvPr id="3" name="Title 2">
            <a:extLst>
              <a:ext uri="{FF2B5EF4-FFF2-40B4-BE49-F238E27FC236}">
                <a16:creationId xmlns:a16="http://schemas.microsoft.com/office/drawing/2014/main" id="{D74CAB65-6DC9-4680-8AD3-B4394558429D}"/>
              </a:ext>
            </a:extLst>
          </p:cNvPr>
          <p:cNvSpPr>
            <a:spLocks noGrp="1"/>
          </p:cNvSpPr>
          <p:nvPr>
            <p:ph type="title"/>
          </p:nvPr>
        </p:nvSpPr>
        <p:spPr/>
        <p:txBody>
          <a:bodyPr/>
          <a:lstStyle/>
          <a:p>
            <a:r>
              <a:rPr lang="en-US" dirty="0"/>
              <a:t>Analysis of Inverter Replacement</a:t>
            </a:r>
          </a:p>
        </p:txBody>
      </p:sp>
      <p:pic>
        <p:nvPicPr>
          <p:cNvPr id="2" name="Picture 1">
            <a:extLst>
              <a:ext uri="{FF2B5EF4-FFF2-40B4-BE49-F238E27FC236}">
                <a16:creationId xmlns:a16="http://schemas.microsoft.com/office/drawing/2014/main" id="{8EB7AD9E-0EA5-49C1-BD46-227EA5B948B5}"/>
              </a:ext>
            </a:extLst>
          </p:cNvPr>
          <p:cNvPicPr>
            <a:picLocks noChangeAspect="1"/>
          </p:cNvPicPr>
          <p:nvPr/>
        </p:nvPicPr>
        <p:blipFill>
          <a:blip r:embed="rId2"/>
          <a:stretch>
            <a:fillRect/>
          </a:stretch>
        </p:blipFill>
        <p:spPr>
          <a:xfrm>
            <a:off x="113082" y="2769853"/>
            <a:ext cx="8905461" cy="2906907"/>
          </a:xfrm>
          <a:prstGeom prst="rect">
            <a:avLst/>
          </a:prstGeom>
        </p:spPr>
      </p:pic>
    </p:spTree>
    <p:extLst>
      <p:ext uri="{BB962C8B-B14F-4D97-AF65-F5344CB8AC3E}">
        <p14:creationId xmlns:p14="http://schemas.microsoft.com/office/powerpoint/2010/main" val="1501282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152D4E-C068-4173-A28E-77CE2F8E0D5E}"/>
              </a:ext>
            </a:extLst>
          </p:cNvPr>
          <p:cNvSpPr>
            <a:spLocks noGrp="1"/>
          </p:cNvSpPr>
          <p:nvPr>
            <p:ph idx="1"/>
          </p:nvPr>
        </p:nvSpPr>
        <p:spPr/>
        <p:txBody>
          <a:bodyPr/>
          <a:lstStyle/>
          <a:p>
            <a:r>
              <a:rPr lang="en-US" dirty="0"/>
              <a:t>Example from New York</a:t>
            </a:r>
          </a:p>
          <a:p>
            <a:endParaRPr lang="en-US" dirty="0"/>
          </a:p>
        </p:txBody>
      </p:sp>
      <p:sp>
        <p:nvSpPr>
          <p:cNvPr id="3" name="Title 2">
            <a:extLst>
              <a:ext uri="{FF2B5EF4-FFF2-40B4-BE49-F238E27FC236}">
                <a16:creationId xmlns:a16="http://schemas.microsoft.com/office/drawing/2014/main" id="{8A8406BD-3F91-470F-9D94-D423377401A5}"/>
              </a:ext>
            </a:extLst>
          </p:cNvPr>
          <p:cNvSpPr>
            <a:spLocks noGrp="1"/>
          </p:cNvSpPr>
          <p:nvPr>
            <p:ph type="title"/>
          </p:nvPr>
        </p:nvSpPr>
        <p:spPr/>
        <p:txBody>
          <a:bodyPr/>
          <a:lstStyle/>
          <a:p>
            <a:r>
              <a:rPr lang="en-US" dirty="0"/>
              <a:t>All of the Costs on Top of Pure O&amp;M</a:t>
            </a:r>
          </a:p>
        </p:txBody>
      </p:sp>
      <p:pic>
        <p:nvPicPr>
          <p:cNvPr id="5" name="Picture 4">
            <a:extLst>
              <a:ext uri="{FF2B5EF4-FFF2-40B4-BE49-F238E27FC236}">
                <a16:creationId xmlns:a16="http://schemas.microsoft.com/office/drawing/2014/main" id="{FF807845-A166-4673-97F6-0BBB0B54E024}"/>
              </a:ext>
            </a:extLst>
          </p:cNvPr>
          <p:cNvPicPr>
            <a:picLocks noChangeAspect="1"/>
          </p:cNvPicPr>
          <p:nvPr/>
        </p:nvPicPr>
        <p:blipFill>
          <a:blip r:embed="rId2"/>
          <a:stretch>
            <a:fillRect/>
          </a:stretch>
        </p:blipFill>
        <p:spPr>
          <a:xfrm>
            <a:off x="203752" y="1898321"/>
            <a:ext cx="8736496" cy="3903876"/>
          </a:xfrm>
          <a:prstGeom prst="rect">
            <a:avLst/>
          </a:prstGeom>
        </p:spPr>
      </p:pic>
    </p:spTree>
    <p:extLst>
      <p:ext uri="{BB962C8B-B14F-4D97-AF65-F5344CB8AC3E}">
        <p14:creationId xmlns:p14="http://schemas.microsoft.com/office/powerpoint/2010/main" val="2022287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FC32-1ADC-40AB-A1CC-E432866054FA}"/>
              </a:ext>
            </a:extLst>
          </p:cNvPr>
          <p:cNvSpPr>
            <a:spLocks noGrp="1"/>
          </p:cNvSpPr>
          <p:nvPr>
            <p:ph type="title"/>
          </p:nvPr>
        </p:nvSpPr>
        <p:spPr/>
        <p:txBody>
          <a:bodyPr>
            <a:normAutofit/>
          </a:bodyPr>
          <a:lstStyle/>
          <a:p>
            <a:r>
              <a:rPr lang="en-US" dirty="0"/>
              <a:t>Reconciling Project Finance Model and Carrying Charge Rates</a:t>
            </a:r>
          </a:p>
        </p:txBody>
      </p:sp>
    </p:spTree>
    <p:extLst>
      <p:ext uri="{BB962C8B-B14F-4D97-AF65-F5344CB8AC3E}">
        <p14:creationId xmlns:p14="http://schemas.microsoft.com/office/powerpoint/2010/main" val="283051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FBACA-1387-43F2-AF7A-749C651D7E96}"/>
              </a:ext>
            </a:extLst>
          </p:cNvPr>
          <p:cNvSpPr>
            <a:spLocks noGrp="1"/>
          </p:cNvSpPr>
          <p:nvPr>
            <p:ph idx="1"/>
          </p:nvPr>
        </p:nvSpPr>
        <p:spPr/>
        <p:txBody>
          <a:bodyPr/>
          <a:lstStyle/>
          <a:p>
            <a:r>
              <a:rPr lang="en-US" dirty="0"/>
              <a:t> </a:t>
            </a:r>
          </a:p>
          <a:p>
            <a:endParaRPr lang="en-US" dirty="0"/>
          </a:p>
        </p:txBody>
      </p:sp>
      <p:sp>
        <p:nvSpPr>
          <p:cNvPr id="3" name="Title 2">
            <a:extLst>
              <a:ext uri="{FF2B5EF4-FFF2-40B4-BE49-F238E27FC236}">
                <a16:creationId xmlns:a16="http://schemas.microsoft.com/office/drawing/2014/main" id="{094AEF9E-79A8-4BF4-BFC6-281B89A10B4F}"/>
              </a:ext>
            </a:extLst>
          </p:cNvPr>
          <p:cNvSpPr>
            <a:spLocks noGrp="1"/>
          </p:cNvSpPr>
          <p:nvPr>
            <p:ph type="title"/>
          </p:nvPr>
        </p:nvSpPr>
        <p:spPr/>
        <p:txBody>
          <a:bodyPr/>
          <a:lstStyle/>
          <a:p>
            <a:r>
              <a:rPr lang="en-US" dirty="0"/>
              <a:t>Europe and US Natural Gas Price</a:t>
            </a:r>
          </a:p>
        </p:txBody>
      </p:sp>
      <p:sp>
        <p:nvSpPr>
          <p:cNvPr id="4" name="Slide Number Placeholder 3">
            <a:extLst>
              <a:ext uri="{FF2B5EF4-FFF2-40B4-BE49-F238E27FC236}">
                <a16:creationId xmlns:a16="http://schemas.microsoft.com/office/drawing/2014/main" id="{21DE8697-E16D-42CD-B17E-EBD3B85A0B99}"/>
              </a:ext>
            </a:extLst>
          </p:cNvPr>
          <p:cNvSpPr>
            <a:spLocks noGrp="1"/>
          </p:cNvSpPr>
          <p:nvPr>
            <p:ph type="sldNum" sz="quarter" idx="12"/>
          </p:nvPr>
        </p:nvSpPr>
        <p:spPr/>
        <p:txBody>
          <a:bodyPr/>
          <a:lstStyle/>
          <a:p>
            <a:pPr algn="ctr"/>
            <a:fld id="{0C3A1854-6B63-4059-B360-A3C4972BF0FC}" type="slidenum">
              <a:rPr lang="ko-KR" altLang="en-US" smtClean="0"/>
              <a:pPr algn="ctr"/>
              <a:t>9</a:t>
            </a:fld>
            <a:endParaRPr lang="ko-KR" altLang="en-US" dirty="0"/>
          </a:p>
        </p:txBody>
      </p:sp>
      <p:pic>
        <p:nvPicPr>
          <p:cNvPr id="6" name="Picture 5">
            <a:extLst>
              <a:ext uri="{FF2B5EF4-FFF2-40B4-BE49-F238E27FC236}">
                <a16:creationId xmlns:a16="http://schemas.microsoft.com/office/drawing/2014/main" id="{A5278E1A-C5A7-4869-8DA5-7DD30F724AEE}"/>
              </a:ext>
            </a:extLst>
          </p:cNvPr>
          <p:cNvPicPr>
            <a:picLocks noChangeAspect="1"/>
          </p:cNvPicPr>
          <p:nvPr/>
        </p:nvPicPr>
        <p:blipFill>
          <a:blip r:embed="rId2"/>
          <a:stretch>
            <a:fillRect/>
          </a:stretch>
        </p:blipFill>
        <p:spPr>
          <a:xfrm>
            <a:off x="700892" y="1758863"/>
            <a:ext cx="7416948" cy="4546987"/>
          </a:xfrm>
          <a:prstGeom prst="rect">
            <a:avLst/>
          </a:prstGeom>
        </p:spPr>
      </p:pic>
    </p:spTree>
    <p:extLst>
      <p:ext uri="{BB962C8B-B14F-4D97-AF65-F5344CB8AC3E}">
        <p14:creationId xmlns:p14="http://schemas.microsoft.com/office/powerpoint/2010/main" val="7361510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011214-7B64-4510-B2A0-42A3397DA3AD}"/>
              </a:ext>
            </a:extLst>
          </p:cNvPr>
          <p:cNvSpPr>
            <a:spLocks noGrp="1"/>
          </p:cNvSpPr>
          <p:nvPr>
            <p:ph idx="1"/>
          </p:nvPr>
        </p:nvSpPr>
        <p:spPr/>
        <p:txBody>
          <a:bodyPr/>
          <a:lstStyle/>
          <a:p>
            <a:r>
              <a:rPr lang="en-US" dirty="0"/>
              <a:t>Compute the carrying charge from cost of capital, plant life, tax, debt etc.</a:t>
            </a:r>
          </a:p>
        </p:txBody>
      </p:sp>
      <p:sp>
        <p:nvSpPr>
          <p:cNvPr id="3" name="Title 2">
            <a:extLst>
              <a:ext uri="{FF2B5EF4-FFF2-40B4-BE49-F238E27FC236}">
                <a16:creationId xmlns:a16="http://schemas.microsoft.com/office/drawing/2014/main" id="{7CB4FB17-901F-4523-B6C9-71FAC163AF74}"/>
              </a:ext>
            </a:extLst>
          </p:cNvPr>
          <p:cNvSpPr>
            <a:spLocks noGrp="1"/>
          </p:cNvSpPr>
          <p:nvPr>
            <p:ph type="title"/>
          </p:nvPr>
        </p:nvSpPr>
        <p:spPr/>
        <p:txBody>
          <a:bodyPr/>
          <a:lstStyle/>
          <a:p>
            <a:r>
              <a:rPr lang="en-US" dirty="0"/>
              <a:t>Carrying Charge File</a:t>
            </a:r>
          </a:p>
        </p:txBody>
      </p:sp>
      <p:pic>
        <p:nvPicPr>
          <p:cNvPr id="5" name="Picture 4">
            <a:extLst>
              <a:ext uri="{FF2B5EF4-FFF2-40B4-BE49-F238E27FC236}">
                <a16:creationId xmlns:a16="http://schemas.microsoft.com/office/drawing/2014/main" id="{1391F361-E47E-45AC-A9B0-780BCC1D8C26}"/>
              </a:ext>
            </a:extLst>
          </p:cNvPr>
          <p:cNvPicPr>
            <a:picLocks noChangeAspect="1"/>
          </p:cNvPicPr>
          <p:nvPr/>
        </p:nvPicPr>
        <p:blipFill>
          <a:blip r:embed="rId2"/>
          <a:stretch>
            <a:fillRect/>
          </a:stretch>
        </p:blipFill>
        <p:spPr>
          <a:xfrm>
            <a:off x="0" y="2238162"/>
            <a:ext cx="9034670" cy="4523636"/>
          </a:xfrm>
          <a:prstGeom prst="rect">
            <a:avLst/>
          </a:prstGeom>
        </p:spPr>
      </p:pic>
    </p:spTree>
    <p:extLst>
      <p:ext uri="{BB962C8B-B14F-4D97-AF65-F5344CB8AC3E}">
        <p14:creationId xmlns:p14="http://schemas.microsoft.com/office/powerpoint/2010/main" val="40168497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E234365-09DE-4093-AD5A-F634E6B03652}"/>
              </a:ext>
            </a:extLst>
          </p:cNvPr>
          <p:cNvSpPr>
            <a:spLocks noGrp="1"/>
          </p:cNvSpPr>
          <p:nvPr>
            <p:ph idx="1"/>
          </p:nvPr>
        </p:nvSpPr>
        <p:spPr>
          <a:xfrm>
            <a:off x="4536886" y="802638"/>
            <a:ext cx="4056522" cy="5252722"/>
          </a:xfrm>
        </p:spPr>
        <p:txBody>
          <a:bodyPr vert="horz" lIns="91440" tIns="45720" rIns="91440" bIns="45720" rtlCol="0" anchor="ctr">
            <a:normAutofit/>
          </a:bodyPr>
          <a:lstStyle/>
          <a:p>
            <a:r>
              <a:rPr lang="en-US" sz="1600" dirty="0">
                <a:solidFill>
                  <a:schemeClr val="bg1"/>
                </a:solidFill>
                <a:latin typeface="+mn-lt"/>
                <a:cs typeface="+mn-cs"/>
              </a:rPr>
              <a:t>No Debt</a:t>
            </a:r>
          </a:p>
          <a:p>
            <a:r>
              <a:rPr lang="en-US" sz="1600" dirty="0">
                <a:solidFill>
                  <a:schemeClr val="bg1"/>
                </a:solidFill>
                <a:latin typeface="+mn-lt"/>
                <a:cs typeface="+mn-cs"/>
              </a:rPr>
              <a:t>No Inflation</a:t>
            </a:r>
          </a:p>
          <a:p>
            <a:r>
              <a:rPr lang="en-US" sz="1600" dirty="0">
                <a:solidFill>
                  <a:schemeClr val="bg1"/>
                </a:solidFill>
                <a:latin typeface="+mn-lt"/>
                <a:cs typeface="+mn-cs"/>
              </a:rPr>
              <a:t>Constant Cost of Capital</a:t>
            </a:r>
          </a:p>
          <a:p>
            <a:r>
              <a:rPr lang="en-US" sz="1600" dirty="0">
                <a:solidFill>
                  <a:schemeClr val="bg1"/>
                </a:solidFill>
                <a:latin typeface="+mn-lt"/>
                <a:cs typeface="+mn-cs"/>
              </a:rPr>
              <a:t>No Taxes</a:t>
            </a:r>
          </a:p>
          <a:p>
            <a:r>
              <a:rPr lang="en-US" sz="1600" dirty="0">
                <a:solidFill>
                  <a:schemeClr val="bg1"/>
                </a:solidFill>
                <a:latin typeface="+mn-lt"/>
                <a:cs typeface="+mn-cs"/>
              </a:rPr>
              <a:t>No Construction Period</a:t>
            </a:r>
          </a:p>
          <a:p>
            <a:endParaRPr lang="en-US" sz="1600" dirty="0">
              <a:solidFill>
                <a:schemeClr val="bg1"/>
              </a:solidFill>
              <a:latin typeface="+mn-lt"/>
              <a:cs typeface="+mn-cs"/>
            </a:endParaRPr>
          </a:p>
          <a:p>
            <a:r>
              <a:rPr lang="en-US" sz="1600" dirty="0">
                <a:solidFill>
                  <a:schemeClr val="bg1"/>
                </a:solidFill>
                <a:latin typeface="+mn-lt"/>
                <a:cs typeface="+mn-cs"/>
              </a:rPr>
              <a:t>PMT function and Project Finance Model with Equity IRR and Goal Seek Produce the Same Result</a:t>
            </a:r>
          </a:p>
          <a:p>
            <a:r>
              <a:rPr lang="en-US" sz="1600" dirty="0">
                <a:solidFill>
                  <a:schemeClr val="bg1"/>
                </a:solidFill>
                <a:latin typeface="+mn-lt"/>
                <a:cs typeface="+mn-cs"/>
              </a:rPr>
              <a:t>Demonstrate that you can just use the capital cost and a carrying charge rate with inflation or a project finance model</a:t>
            </a:r>
          </a:p>
          <a:p>
            <a:pPr lvl="1"/>
            <a:r>
              <a:rPr lang="en-US" sz="1600" dirty="0">
                <a:solidFill>
                  <a:schemeClr val="bg1"/>
                </a:solidFill>
                <a:latin typeface="+mn-lt"/>
                <a:cs typeface="+mn-cs"/>
              </a:rPr>
              <a:t>Required EBITDA = Capital Cost x Carrying Charge Rate</a:t>
            </a:r>
          </a:p>
          <a:p>
            <a:pPr lvl="1"/>
            <a:r>
              <a:rPr lang="en-US" sz="1600" dirty="0">
                <a:solidFill>
                  <a:schemeClr val="bg1"/>
                </a:solidFill>
                <a:latin typeface="+mn-lt"/>
                <a:cs typeface="+mn-cs"/>
              </a:rPr>
              <a:t>Required Revenue = EBITDA + Operating Expenses</a:t>
            </a:r>
          </a:p>
          <a:p>
            <a:pPr lvl="1"/>
            <a:r>
              <a:rPr lang="en-US" sz="1600" dirty="0">
                <a:solidFill>
                  <a:schemeClr val="bg1"/>
                </a:solidFill>
                <a:latin typeface="+mn-lt"/>
                <a:cs typeface="+mn-cs"/>
              </a:rPr>
              <a:t>Level Price = Required Revenue/Generation</a:t>
            </a:r>
          </a:p>
        </p:txBody>
      </p:sp>
      <p:sp>
        <p:nvSpPr>
          <p:cNvPr id="3" name="Title 2">
            <a:extLst>
              <a:ext uri="{FF2B5EF4-FFF2-40B4-BE49-F238E27FC236}">
                <a16:creationId xmlns:a16="http://schemas.microsoft.com/office/drawing/2014/main" id="{3549F141-E51F-4873-B838-D35E86656A14}"/>
              </a:ext>
            </a:extLst>
          </p:cNvPr>
          <p:cNvSpPr>
            <a:spLocks noGrp="1"/>
          </p:cNvSpPr>
          <p:nvPr>
            <p:ph type="title"/>
          </p:nvPr>
        </p:nvSpPr>
        <p:spPr>
          <a:xfrm>
            <a:off x="622335" y="2745736"/>
            <a:ext cx="27741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r>
              <a:rPr lang="en-US" sz="2800" kern="1200" dirty="0">
                <a:latin typeface="+mj-lt"/>
                <a:ea typeface="+mj-ea"/>
                <a:cs typeface="+mj-cs"/>
              </a:rPr>
              <a:t>Case 1: Starting Point</a:t>
            </a:r>
          </a:p>
        </p:txBody>
      </p:sp>
    </p:spTree>
    <p:extLst>
      <p:ext uri="{BB962C8B-B14F-4D97-AF65-F5344CB8AC3E}">
        <p14:creationId xmlns:p14="http://schemas.microsoft.com/office/powerpoint/2010/main" val="20690397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D0AFE117-0A06-4779-BFAA-071B63FEAEDF}"/>
              </a:ext>
            </a:extLst>
          </p:cNvPr>
          <p:cNvSpPr>
            <a:spLocks noGrp="1"/>
          </p:cNvSpPr>
          <p:nvPr>
            <p:ph idx="1"/>
          </p:nvPr>
        </p:nvSpPr>
        <p:spPr>
          <a:xfrm>
            <a:off x="4536886" y="802638"/>
            <a:ext cx="4056522" cy="5252722"/>
          </a:xfrm>
        </p:spPr>
        <p:txBody>
          <a:bodyPr vert="horz" lIns="91440" tIns="45720" rIns="91440" bIns="45720" rtlCol="0" anchor="ctr">
            <a:normAutofit/>
          </a:bodyPr>
          <a:lstStyle/>
          <a:p>
            <a:r>
              <a:rPr lang="en-US" sz="1900" dirty="0">
                <a:solidFill>
                  <a:schemeClr val="bg1"/>
                </a:solidFill>
                <a:latin typeface="+mn-lt"/>
                <a:cs typeface="+mn-cs"/>
              </a:rPr>
              <a:t>Allow Price to Inflate in the simple project finance model</a:t>
            </a:r>
          </a:p>
          <a:p>
            <a:r>
              <a:rPr lang="en-US" sz="1900" dirty="0">
                <a:solidFill>
                  <a:schemeClr val="bg1"/>
                </a:solidFill>
                <a:latin typeface="+mn-lt"/>
                <a:cs typeface="+mn-cs"/>
              </a:rPr>
              <a:t>Think about an alternative project with only fuel cost and where fuel cost increases with inflation</a:t>
            </a:r>
          </a:p>
          <a:p>
            <a:endParaRPr lang="en-US" sz="1900" dirty="0">
              <a:solidFill>
                <a:schemeClr val="bg1"/>
              </a:solidFill>
              <a:latin typeface="+mn-lt"/>
              <a:cs typeface="+mn-cs"/>
            </a:endParaRPr>
          </a:p>
          <a:p>
            <a:r>
              <a:rPr lang="en-US" sz="1900" dirty="0">
                <a:solidFill>
                  <a:schemeClr val="bg1"/>
                </a:solidFill>
                <a:latin typeface="+mn-lt"/>
                <a:cs typeface="+mn-cs"/>
              </a:rPr>
              <a:t>Financial Model – Inflation and Goal Seek to get target IRR</a:t>
            </a:r>
          </a:p>
          <a:p>
            <a:pPr marL="0"/>
            <a:endParaRPr lang="en-US" sz="1900" dirty="0">
              <a:solidFill>
                <a:schemeClr val="bg1"/>
              </a:solidFill>
              <a:latin typeface="+mn-lt"/>
              <a:cs typeface="+mn-cs"/>
            </a:endParaRPr>
          </a:p>
          <a:p>
            <a:r>
              <a:rPr lang="en-US" sz="1900" dirty="0">
                <a:solidFill>
                  <a:schemeClr val="bg1"/>
                </a:solidFill>
                <a:latin typeface="+mn-lt"/>
                <a:cs typeface="+mn-cs"/>
              </a:rPr>
              <a:t>PMT function – Use Real Rate and then Inflate the PMT</a:t>
            </a:r>
          </a:p>
          <a:p>
            <a:pPr lvl="1"/>
            <a:r>
              <a:rPr lang="en-US" sz="1900" dirty="0">
                <a:solidFill>
                  <a:schemeClr val="bg1"/>
                </a:solidFill>
                <a:latin typeface="+mn-lt"/>
                <a:cs typeface="+mn-cs"/>
              </a:rPr>
              <a:t>Real rate is (1+target IRR)/(1+ Inflation)-1</a:t>
            </a:r>
          </a:p>
          <a:p>
            <a:pPr lvl="1"/>
            <a:r>
              <a:rPr lang="en-US" sz="1900" dirty="0">
                <a:solidFill>
                  <a:schemeClr val="bg1"/>
                </a:solidFill>
                <a:latin typeface="+mn-lt"/>
                <a:cs typeface="+mn-cs"/>
              </a:rPr>
              <a:t>Now the EBITDA is the first year EBITDA</a:t>
            </a:r>
          </a:p>
          <a:p>
            <a:pPr lvl="1"/>
            <a:r>
              <a:rPr lang="en-US" sz="1900" dirty="0">
                <a:solidFill>
                  <a:schemeClr val="bg1"/>
                </a:solidFill>
                <a:latin typeface="+mn-lt"/>
                <a:cs typeface="+mn-cs"/>
              </a:rPr>
              <a:t>Now the LCOE is the Real LCOE</a:t>
            </a:r>
          </a:p>
        </p:txBody>
      </p:sp>
      <p:sp>
        <p:nvSpPr>
          <p:cNvPr id="3" name="Title 2">
            <a:extLst>
              <a:ext uri="{FF2B5EF4-FFF2-40B4-BE49-F238E27FC236}">
                <a16:creationId xmlns:a16="http://schemas.microsoft.com/office/drawing/2014/main" id="{2F214E04-7B9A-4011-A8FA-2A6B7BA5FEA8}"/>
              </a:ext>
            </a:extLst>
          </p:cNvPr>
          <p:cNvSpPr>
            <a:spLocks noGrp="1"/>
          </p:cNvSpPr>
          <p:nvPr>
            <p:ph type="title"/>
          </p:nvPr>
        </p:nvSpPr>
        <p:spPr>
          <a:xfrm>
            <a:off x="622335" y="2745736"/>
            <a:ext cx="27741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r>
              <a:rPr lang="en-US" sz="2200" kern="1200" dirty="0">
                <a:latin typeface="+mj-lt"/>
                <a:ea typeface="+mj-ea"/>
                <a:cs typeface="+mj-cs"/>
              </a:rPr>
              <a:t>Case 2: Understanding of Real vs Nominal LCOE</a:t>
            </a:r>
          </a:p>
        </p:txBody>
      </p:sp>
    </p:spTree>
    <p:extLst>
      <p:ext uri="{BB962C8B-B14F-4D97-AF65-F5344CB8AC3E}">
        <p14:creationId xmlns:p14="http://schemas.microsoft.com/office/powerpoint/2010/main" val="35953813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46C09CC-8D27-471F-AC35-5194D86928FC}"/>
              </a:ext>
            </a:extLst>
          </p:cNvPr>
          <p:cNvSpPr>
            <a:spLocks noGrp="1"/>
          </p:cNvSpPr>
          <p:nvPr>
            <p:ph idx="1"/>
          </p:nvPr>
        </p:nvSpPr>
        <p:spPr>
          <a:xfrm>
            <a:off x="4536886" y="802638"/>
            <a:ext cx="4056522" cy="5252722"/>
          </a:xfrm>
        </p:spPr>
        <p:txBody>
          <a:bodyPr vert="horz" lIns="91440" tIns="45720" rIns="91440" bIns="45720" rtlCol="0" anchor="ctr">
            <a:normAutofit/>
          </a:bodyPr>
          <a:lstStyle/>
          <a:p>
            <a:r>
              <a:rPr lang="en-US" sz="2100" dirty="0">
                <a:solidFill>
                  <a:schemeClr val="bg1"/>
                </a:solidFill>
                <a:latin typeface="+mn-lt"/>
                <a:cs typeface="+mn-cs"/>
              </a:rPr>
              <a:t>In project finance model put in reduction in output – if panels lose 15% of output in 25 years, then the annual degradation is:</a:t>
            </a:r>
          </a:p>
          <a:p>
            <a:pPr lvl="1"/>
            <a:r>
              <a:rPr lang="en-US" sz="2100" dirty="0">
                <a:solidFill>
                  <a:schemeClr val="bg1"/>
                </a:solidFill>
                <a:latin typeface="+mn-lt"/>
                <a:cs typeface="+mn-cs"/>
              </a:rPr>
              <a:t>Annual = (1+15%)^(1/25)-1</a:t>
            </a:r>
          </a:p>
          <a:p>
            <a:r>
              <a:rPr lang="en-US" sz="2100" dirty="0">
                <a:solidFill>
                  <a:schemeClr val="bg1"/>
                </a:solidFill>
                <a:latin typeface="+mn-lt"/>
                <a:cs typeface="+mn-cs"/>
              </a:rPr>
              <a:t>Include a reduction in generation in the project finance model and re-do the target IRR.</a:t>
            </a:r>
          </a:p>
          <a:p>
            <a:r>
              <a:rPr lang="en-US" sz="2100" dirty="0">
                <a:solidFill>
                  <a:schemeClr val="bg1"/>
                </a:solidFill>
                <a:latin typeface="+mn-lt"/>
                <a:cs typeface="+mn-cs"/>
              </a:rPr>
              <a:t>When using the PMT function, treat like negative inflation</a:t>
            </a:r>
          </a:p>
          <a:p>
            <a:r>
              <a:rPr lang="en-US" sz="2100" dirty="0">
                <a:solidFill>
                  <a:schemeClr val="bg1"/>
                </a:solidFill>
                <a:latin typeface="+mn-lt"/>
                <a:cs typeface="+mn-cs"/>
              </a:rPr>
              <a:t>Point about the generation changing too and the reason for LCOE formula where:</a:t>
            </a:r>
          </a:p>
          <a:p>
            <a:pPr lvl="1"/>
            <a:r>
              <a:rPr lang="en-US" sz="2100" dirty="0">
                <a:solidFill>
                  <a:schemeClr val="bg1"/>
                </a:solidFill>
                <a:latin typeface="+mn-lt"/>
                <a:cs typeface="+mn-cs"/>
              </a:rPr>
              <a:t>Real LCOE = NPV(Nominal Rate, Revenues)/NPV(Real Rate, Generation)</a:t>
            </a:r>
          </a:p>
          <a:p>
            <a:endParaRPr lang="en-US" sz="2100" dirty="0">
              <a:solidFill>
                <a:schemeClr val="bg1"/>
              </a:solidFill>
              <a:latin typeface="+mn-lt"/>
              <a:cs typeface="+mn-cs"/>
            </a:endParaRPr>
          </a:p>
        </p:txBody>
      </p:sp>
      <p:sp>
        <p:nvSpPr>
          <p:cNvPr id="3" name="Title 2">
            <a:extLst>
              <a:ext uri="{FF2B5EF4-FFF2-40B4-BE49-F238E27FC236}">
                <a16:creationId xmlns:a16="http://schemas.microsoft.com/office/drawing/2014/main" id="{A29093EA-D45F-462A-9478-F115A442E26E}"/>
              </a:ext>
            </a:extLst>
          </p:cNvPr>
          <p:cNvSpPr>
            <a:spLocks noGrp="1"/>
          </p:cNvSpPr>
          <p:nvPr>
            <p:ph type="title"/>
          </p:nvPr>
        </p:nvSpPr>
        <p:spPr>
          <a:xfrm>
            <a:off x="622335" y="2745736"/>
            <a:ext cx="27741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r>
              <a:rPr lang="en-US" sz="2800" kern="1200" dirty="0">
                <a:latin typeface="+mj-lt"/>
                <a:ea typeface="+mj-ea"/>
                <a:cs typeface="+mj-cs"/>
              </a:rPr>
              <a:t>Case 3: Degradation</a:t>
            </a:r>
          </a:p>
        </p:txBody>
      </p:sp>
    </p:spTree>
    <p:extLst>
      <p:ext uri="{BB962C8B-B14F-4D97-AF65-F5344CB8AC3E}">
        <p14:creationId xmlns:p14="http://schemas.microsoft.com/office/powerpoint/2010/main" val="3138165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6DF18D-1CD8-4CBE-8F49-A4AB9ABCAE1B}"/>
              </a:ext>
            </a:extLst>
          </p:cNvPr>
          <p:cNvSpPr>
            <a:spLocks noGrp="1"/>
          </p:cNvSpPr>
          <p:nvPr>
            <p:ph idx="1"/>
          </p:nvPr>
        </p:nvSpPr>
        <p:spPr/>
        <p:txBody>
          <a:bodyPr>
            <a:normAutofit fontScale="77500" lnSpcReduction="20000"/>
          </a:bodyPr>
          <a:lstStyle/>
          <a:p>
            <a:r>
              <a:rPr lang="en-US" dirty="0"/>
              <a:t>Note how leave debt to the end.</a:t>
            </a:r>
          </a:p>
          <a:p>
            <a:r>
              <a:rPr lang="en-US" dirty="0"/>
              <a:t>In project finance model include depreciation and then multiply EBITDA by taxes.  Then use Target IRR.</a:t>
            </a:r>
          </a:p>
          <a:p>
            <a:r>
              <a:rPr lang="en-US" dirty="0"/>
              <a:t>In case with PMT, need to first compute depreciation from capital cost.</a:t>
            </a:r>
          </a:p>
          <a:p>
            <a:r>
              <a:rPr lang="en-US" dirty="0"/>
              <a:t>Then use algebra:</a:t>
            </a:r>
          </a:p>
          <a:p>
            <a:pPr lvl="1"/>
            <a:r>
              <a:rPr lang="en-US" dirty="0"/>
              <a:t>Revenues = Equity Return + Taxes</a:t>
            </a:r>
          </a:p>
          <a:p>
            <a:pPr lvl="1"/>
            <a:r>
              <a:rPr lang="en-US" dirty="0"/>
              <a:t>Taxes = (Revenues – Depreciation) x Tax Rate</a:t>
            </a:r>
          </a:p>
          <a:p>
            <a:pPr lvl="1"/>
            <a:r>
              <a:rPr lang="en-US" dirty="0"/>
              <a:t>Revenues = Equity Return + (Revenues – Depreciation) x Tax Rate</a:t>
            </a:r>
          </a:p>
          <a:p>
            <a:pPr lvl="1"/>
            <a:r>
              <a:rPr lang="en-US" dirty="0"/>
              <a:t>Revenues – Revenues x Tax Rate = Equity Return – Depreciation x Tax Rate</a:t>
            </a:r>
          </a:p>
          <a:p>
            <a:pPr lvl="1"/>
            <a:r>
              <a:rPr lang="en-US" dirty="0"/>
              <a:t>Revenues = (Equity Return – Depreciation x Tax)/(1-Tax Rate)</a:t>
            </a:r>
          </a:p>
          <a:p>
            <a:pPr lvl="1"/>
            <a:r>
              <a:rPr lang="en-US" dirty="0"/>
              <a:t>Revenues = (PMT with Inflation – Deprecation x Tax)/(1-Tax) </a:t>
            </a:r>
          </a:p>
        </p:txBody>
      </p:sp>
      <p:sp>
        <p:nvSpPr>
          <p:cNvPr id="3" name="Title 2">
            <a:extLst>
              <a:ext uri="{FF2B5EF4-FFF2-40B4-BE49-F238E27FC236}">
                <a16:creationId xmlns:a16="http://schemas.microsoft.com/office/drawing/2014/main" id="{01E53DF0-8713-4EC8-A007-78F2B1EBAD52}"/>
              </a:ext>
            </a:extLst>
          </p:cNvPr>
          <p:cNvSpPr>
            <a:spLocks noGrp="1"/>
          </p:cNvSpPr>
          <p:nvPr>
            <p:ph type="title"/>
          </p:nvPr>
        </p:nvSpPr>
        <p:spPr/>
        <p:txBody>
          <a:bodyPr/>
          <a:lstStyle/>
          <a:p>
            <a:r>
              <a:rPr lang="en-US" dirty="0"/>
              <a:t>Case 4: Taxes and No Debt</a:t>
            </a:r>
          </a:p>
        </p:txBody>
      </p:sp>
      <p:sp>
        <p:nvSpPr>
          <p:cNvPr id="4" name="Slide Number Placeholder 3">
            <a:extLst>
              <a:ext uri="{FF2B5EF4-FFF2-40B4-BE49-F238E27FC236}">
                <a16:creationId xmlns:a16="http://schemas.microsoft.com/office/drawing/2014/main" id="{A703CA99-F4CA-4CF2-98ED-8A4FAFA22BAF}"/>
              </a:ext>
            </a:extLst>
          </p:cNvPr>
          <p:cNvSpPr>
            <a:spLocks noGrp="1"/>
          </p:cNvSpPr>
          <p:nvPr>
            <p:ph type="sldNum" sz="quarter" idx="12"/>
          </p:nvPr>
        </p:nvSpPr>
        <p:spPr/>
        <p:txBody>
          <a:bodyPr/>
          <a:lstStyle/>
          <a:p>
            <a:pPr algn="ctr"/>
            <a:fld id="{0C3A1854-6B63-4059-B360-A3C4972BF0FC}" type="slidenum">
              <a:rPr lang="ko-KR" altLang="en-US" smtClean="0"/>
              <a:pPr algn="ctr"/>
              <a:t>94</a:t>
            </a:fld>
            <a:endParaRPr lang="ko-KR" altLang="en-US" dirty="0"/>
          </a:p>
        </p:txBody>
      </p:sp>
    </p:spTree>
    <p:extLst>
      <p:ext uri="{BB962C8B-B14F-4D97-AF65-F5344CB8AC3E}">
        <p14:creationId xmlns:p14="http://schemas.microsoft.com/office/powerpoint/2010/main" val="38590897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185E29-93AE-442C-A2A0-69B32E844C6D}"/>
              </a:ext>
            </a:extLst>
          </p:cNvPr>
          <p:cNvSpPr>
            <a:spLocks noGrp="1"/>
          </p:cNvSpPr>
          <p:nvPr>
            <p:ph idx="1"/>
          </p:nvPr>
        </p:nvSpPr>
        <p:spPr/>
        <p:txBody>
          <a:bodyPr/>
          <a:lstStyle/>
          <a:p>
            <a:r>
              <a:rPr lang="en-US" dirty="0"/>
              <a:t>Run project finance model and add a construction period</a:t>
            </a:r>
          </a:p>
          <a:p>
            <a:r>
              <a:rPr lang="en-US" dirty="0"/>
              <a:t>Use PMT function with FV instead of simple plant cost</a:t>
            </a:r>
          </a:p>
          <a:p>
            <a:r>
              <a:rPr lang="en-US" dirty="0"/>
              <a:t>When using FV use the real required equity IRR</a:t>
            </a:r>
          </a:p>
          <a:p>
            <a:r>
              <a:rPr lang="en-US" dirty="0"/>
              <a:t>Note that everything depends on the IRR premium above the rate of inflation </a:t>
            </a:r>
          </a:p>
        </p:txBody>
      </p:sp>
      <p:sp>
        <p:nvSpPr>
          <p:cNvPr id="3" name="Title 2">
            <a:extLst>
              <a:ext uri="{FF2B5EF4-FFF2-40B4-BE49-F238E27FC236}">
                <a16:creationId xmlns:a16="http://schemas.microsoft.com/office/drawing/2014/main" id="{FEC41A18-4553-455D-82C9-32AC074A49E3}"/>
              </a:ext>
            </a:extLst>
          </p:cNvPr>
          <p:cNvSpPr>
            <a:spLocks noGrp="1"/>
          </p:cNvSpPr>
          <p:nvPr>
            <p:ph type="title"/>
          </p:nvPr>
        </p:nvSpPr>
        <p:spPr/>
        <p:txBody>
          <a:bodyPr>
            <a:normAutofit fontScale="90000"/>
          </a:bodyPr>
          <a:lstStyle/>
          <a:p>
            <a:r>
              <a:rPr lang="en-US" dirty="0"/>
              <a:t>Case 5: Construction Period but Still No Debt</a:t>
            </a:r>
          </a:p>
        </p:txBody>
      </p:sp>
    </p:spTree>
    <p:extLst>
      <p:ext uri="{BB962C8B-B14F-4D97-AF65-F5344CB8AC3E}">
        <p14:creationId xmlns:p14="http://schemas.microsoft.com/office/powerpoint/2010/main" val="2254940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948669A-53EC-4A86-9D5B-0B4E681F8292}"/>
              </a:ext>
            </a:extLst>
          </p:cNvPr>
          <p:cNvSpPr>
            <a:spLocks noGrp="1"/>
          </p:cNvSpPr>
          <p:nvPr>
            <p:ph idx="1"/>
          </p:nvPr>
        </p:nvSpPr>
        <p:spPr/>
        <p:txBody>
          <a:bodyPr/>
          <a:lstStyle/>
          <a:p>
            <a:r>
              <a:rPr lang="en-US" dirty="0"/>
              <a:t>Alternative debt assumptions</a:t>
            </a:r>
          </a:p>
          <a:p>
            <a:pPr lvl="1"/>
            <a:r>
              <a:rPr lang="en-US" dirty="0"/>
              <a:t>Sculpting</a:t>
            </a:r>
          </a:p>
          <a:p>
            <a:pPr lvl="1"/>
            <a:r>
              <a:rPr lang="en-US" dirty="0"/>
              <a:t>Re-financing</a:t>
            </a:r>
          </a:p>
          <a:p>
            <a:pPr lvl="1"/>
            <a:r>
              <a:rPr lang="en-US" dirty="0"/>
              <a:t>Tail by the end of re-financing</a:t>
            </a:r>
          </a:p>
          <a:p>
            <a:r>
              <a:rPr lang="en-US" dirty="0"/>
              <a:t>Key is the interest rate relative to inflation</a:t>
            </a:r>
          </a:p>
          <a:p>
            <a:r>
              <a:rPr lang="en-US" dirty="0"/>
              <a:t>With re-financing, the amount of debt and the credit spread really matter and not the tenor of the debt</a:t>
            </a:r>
          </a:p>
        </p:txBody>
      </p:sp>
      <p:sp>
        <p:nvSpPr>
          <p:cNvPr id="3" name="Title 2">
            <a:extLst>
              <a:ext uri="{FF2B5EF4-FFF2-40B4-BE49-F238E27FC236}">
                <a16:creationId xmlns:a16="http://schemas.microsoft.com/office/drawing/2014/main" id="{36AC8551-1613-481C-933B-483829F7D386}"/>
              </a:ext>
            </a:extLst>
          </p:cNvPr>
          <p:cNvSpPr>
            <a:spLocks noGrp="1"/>
          </p:cNvSpPr>
          <p:nvPr>
            <p:ph type="title"/>
          </p:nvPr>
        </p:nvSpPr>
        <p:spPr/>
        <p:txBody>
          <a:bodyPr/>
          <a:lstStyle/>
          <a:p>
            <a:r>
              <a:rPr lang="en-US" dirty="0"/>
              <a:t>Case 6: Debt</a:t>
            </a:r>
          </a:p>
        </p:txBody>
      </p:sp>
    </p:spTree>
    <p:extLst>
      <p:ext uri="{BB962C8B-B14F-4D97-AF65-F5344CB8AC3E}">
        <p14:creationId xmlns:p14="http://schemas.microsoft.com/office/powerpoint/2010/main" val="3681289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5D33F1-EA82-4065-8F2B-6E56B11CB2FF}"/>
              </a:ext>
            </a:extLst>
          </p:cNvPr>
          <p:cNvSpPr>
            <a:spLocks noGrp="1"/>
          </p:cNvSpPr>
          <p:nvPr>
            <p:ph idx="1"/>
          </p:nvPr>
        </p:nvSpPr>
        <p:spPr/>
        <p:txBody>
          <a:bodyPr/>
          <a:lstStyle/>
          <a:p>
            <a:r>
              <a:rPr lang="en-US" dirty="0"/>
              <a:t>Interest Rates Related to Inflation – US. Negative Real Rate</a:t>
            </a:r>
          </a:p>
          <a:p>
            <a:endParaRPr lang="en-US" dirty="0"/>
          </a:p>
        </p:txBody>
      </p:sp>
      <p:sp>
        <p:nvSpPr>
          <p:cNvPr id="3" name="Title 2">
            <a:extLst>
              <a:ext uri="{FF2B5EF4-FFF2-40B4-BE49-F238E27FC236}">
                <a16:creationId xmlns:a16="http://schemas.microsoft.com/office/drawing/2014/main" id="{AA21DCF0-D759-45B8-9142-BD37D74A87B1}"/>
              </a:ext>
            </a:extLst>
          </p:cNvPr>
          <p:cNvSpPr>
            <a:spLocks noGrp="1"/>
          </p:cNvSpPr>
          <p:nvPr>
            <p:ph type="title"/>
          </p:nvPr>
        </p:nvSpPr>
        <p:spPr/>
        <p:txBody>
          <a:bodyPr/>
          <a:lstStyle/>
          <a:p>
            <a:r>
              <a:rPr lang="en-US" dirty="0"/>
              <a:t>Interest Rates and Inflation</a:t>
            </a:r>
          </a:p>
        </p:txBody>
      </p:sp>
      <p:pic>
        <p:nvPicPr>
          <p:cNvPr id="5" name="Picture 4">
            <a:extLst>
              <a:ext uri="{FF2B5EF4-FFF2-40B4-BE49-F238E27FC236}">
                <a16:creationId xmlns:a16="http://schemas.microsoft.com/office/drawing/2014/main" id="{9859F43B-450F-4E34-B414-0196F3CE2B2D}"/>
              </a:ext>
            </a:extLst>
          </p:cNvPr>
          <p:cNvPicPr>
            <a:picLocks noChangeAspect="1"/>
          </p:cNvPicPr>
          <p:nvPr/>
        </p:nvPicPr>
        <p:blipFill>
          <a:blip r:embed="rId2"/>
          <a:stretch>
            <a:fillRect/>
          </a:stretch>
        </p:blipFill>
        <p:spPr>
          <a:xfrm>
            <a:off x="444113" y="1944229"/>
            <a:ext cx="7902608" cy="4863817"/>
          </a:xfrm>
          <a:prstGeom prst="rect">
            <a:avLst/>
          </a:prstGeom>
        </p:spPr>
      </p:pic>
    </p:spTree>
    <p:extLst>
      <p:ext uri="{BB962C8B-B14F-4D97-AF65-F5344CB8AC3E}">
        <p14:creationId xmlns:p14="http://schemas.microsoft.com/office/powerpoint/2010/main" val="4259094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5D33F1-EA82-4065-8F2B-6E56B11CB2FF}"/>
              </a:ext>
            </a:extLst>
          </p:cNvPr>
          <p:cNvSpPr>
            <a:spLocks noGrp="1"/>
          </p:cNvSpPr>
          <p:nvPr>
            <p:ph idx="1"/>
          </p:nvPr>
        </p:nvSpPr>
        <p:spPr/>
        <p:txBody>
          <a:bodyPr/>
          <a:lstStyle/>
          <a:p>
            <a:r>
              <a:rPr lang="en-US" dirty="0"/>
              <a:t>Interest Rates Related to Inflation - US</a:t>
            </a:r>
          </a:p>
          <a:p>
            <a:endParaRPr lang="en-US" dirty="0"/>
          </a:p>
        </p:txBody>
      </p:sp>
      <p:sp>
        <p:nvSpPr>
          <p:cNvPr id="3" name="Title 2">
            <a:extLst>
              <a:ext uri="{FF2B5EF4-FFF2-40B4-BE49-F238E27FC236}">
                <a16:creationId xmlns:a16="http://schemas.microsoft.com/office/drawing/2014/main" id="{AA21DCF0-D759-45B8-9142-BD37D74A87B1}"/>
              </a:ext>
            </a:extLst>
          </p:cNvPr>
          <p:cNvSpPr>
            <a:spLocks noGrp="1"/>
          </p:cNvSpPr>
          <p:nvPr>
            <p:ph type="title"/>
          </p:nvPr>
        </p:nvSpPr>
        <p:spPr/>
        <p:txBody>
          <a:bodyPr/>
          <a:lstStyle/>
          <a:p>
            <a:r>
              <a:rPr lang="en-US" dirty="0"/>
              <a:t>Interest Rates and Inflation</a:t>
            </a:r>
          </a:p>
        </p:txBody>
      </p:sp>
      <p:pic>
        <p:nvPicPr>
          <p:cNvPr id="2" name="Picture 1">
            <a:extLst>
              <a:ext uri="{FF2B5EF4-FFF2-40B4-BE49-F238E27FC236}">
                <a16:creationId xmlns:a16="http://schemas.microsoft.com/office/drawing/2014/main" id="{4DC62450-ECA7-4EA2-A028-2F5AF0A7AF95}"/>
              </a:ext>
            </a:extLst>
          </p:cNvPr>
          <p:cNvPicPr>
            <a:picLocks noChangeAspect="1"/>
          </p:cNvPicPr>
          <p:nvPr/>
        </p:nvPicPr>
        <p:blipFill>
          <a:blip r:embed="rId2"/>
          <a:stretch>
            <a:fillRect/>
          </a:stretch>
        </p:blipFill>
        <p:spPr>
          <a:xfrm>
            <a:off x="509049" y="1903229"/>
            <a:ext cx="7902607" cy="4863816"/>
          </a:xfrm>
          <a:prstGeom prst="rect">
            <a:avLst/>
          </a:prstGeom>
        </p:spPr>
      </p:pic>
    </p:spTree>
    <p:extLst>
      <p:ext uri="{BB962C8B-B14F-4D97-AF65-F5344CB8AC3E}">
        <p14:creationId xmlns:p14="http://schemas.microsoft.com/office/powerpoint/2010/main" val="4783418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92D538-8D61-47F6-B69A-D9A3279B59E6}"/>
              </a:ext>
            </a:extLst>
          </p:cNvPr>
          <p:cNvSpPr>
            <a:spLocks noGrp="1"/>
          </p:cNvSpPr>
          <p:nvPr>
            <p:ph idx="1"/>
          </p:nvPr>
        </p:nvSpPr>
        <p:spPr/>
        <p:txBody>
          <a:bodyPr/>
          <a:lstStyle/>
          <a:p>
            <a:r>
              <a:rPr lang="en-US" dirty="0"/>
              <a:t>Expected inflation from Index bond less nominal interest rate</a:t>
            </a:r>
          </a:p>
          <a:p>
            <a:endParaRPr lang="en-US" dirty="0"/>
          </a:p>
        </p:txBody>
      </p:sp>
      <p:sp>
        <p:nvSpPr>
          <p:cNvPr id="3" name="Title 2">
            <a:extLst>
              <a:ext uri="{FF2B5EF4-FFF2-40B4-BE49-F238E27FC236}">
                <a16:creationId xmlns:a16="http://schemas.microsoft.com/office/drawing/2014/main" id="{4DD3B435-8E84-456E-B4C3-167B1DA39DF8}"/>
              </a:ext>
            </a:extLst>
          </p:cNvPr>
          <p:cNvSpPr>
            <a:spLocks noGrp="1"/>
          </p:cNvSpPr>
          <p:nvPr>
            <p:ph type="title"/>
          </p:nvPr>
        </p:nvSpPr>
        <p:spPr/>
        <p:txBody>
          <a:bodyPr/>
          <a:lstStyle/>
          <a:p>
            <a:r>
              <a:rPr lang="en-US" dirty="0"/>
              <a:t>Inflation Expectations in Cost of Capital</a:t>
            </a:r>
          </a:p>
        </p:txBody>
      </p:sp>
      <p:pic>
        <p:nvPicPr>
          <p:cNvPr id="2" name="Picture 1">
            <a:extLst>
              <a:ext uri="{FF2B5EF4-FFF2-40B4-BE49-F238E27FC236}">
                <a16:creationId xmlns:a16="http://schemas.microsoft.com/office/drawing/2014/main" id="{2E86C629-FB6F-4360-8049-44DB0FA880AC}"/>
              </a:ext>
            </a:extLst>
          </p:cNvPr>
          <p:cNvPicPr>
            <a:picLocks noChangeAspect="1"/>
          </p:cNvPicPr>
          <p:nvPr/>
        </p:nvPicPr>
        <p:blipFill>
          <a:blip r:embed="rId2"/>
          <a:stretch>
            <a:fillRect/>
          </a:stretch>
        </p:blipFill>
        <p:spPr>
          <a:xfrm>
            <a:off x="568017" y="1972723"/>
            <a:ext cx="7831265" cy="4819907"/>
          </a:xfrm>
          <a:prstGeom prst="rect">
            <a:avLst/>
          </a:prstGeom>
        </p:spPr>
      </p:pic>
    </p:spTree>
    <p:extLst>
      <p:ext uri="{BB962C8B-B14F-4D97-AF65-F5344CB8AC3E}">
        <p14:creationId xmlns:p14="http://schemas.microsoft.com/office/powerpoint/2010/main" val="417230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52371</TotalTime>
  <Words>5566</Words>
  <Application>Microsoft Office PowerPoint</Application>
  <PresentationFormat>On-screen Show (4:3)</PresentationFormat>
  <Paragraphs>541</Paragraphs>
  <Slides>132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132</vt:i4>
      </vt:variant>
    </vt:vector>
  </HeadingPairs>
  <TitlesOfParts>
    <vt:vector size="143" baseType="lpstr">
      <vt:lpstr>맑은 고딕</vt:lpstr>
      <vt:lpstr>Arial</vt:lpstr>
      <vt:lpstr>Calibri</vt:lpstr>
      <vt:lpstr>Calibri Light</vt:lpstr>
      <vt:lpstr>Cambria</vt:lpstr>
      <vt:lpstr>Courier New</vt:lpstr>
      <vt:lpstr>Franklin Gothic Demi</vt:lpstr>
      <vt:lpstr>Times New Roman</vt:lpstr>
      <vt:lpstr>Wingdings</vt:lpstr>
      <vt:lpstr>Wingdings 2</vt:lpstr>
      <vt:lpstr>Office Theme</vt:lpstr>
      <vt:lpstr>Outline for Day 2</vt:lpstr>
      <vt:lpstr>Contents</vt:lpstr>
      <vt:lpstr>General Objectives</vt:lpstr>
      <vt:lpstr>Summary of Tools</vt:lpstr>
      <vt:lpstr>Solar Power History and Parameters</vt:lpstr>
      <vt:lpstr>German Feed-In Tariffs</vt:lpstr>
      <vt:lpstr>Merchant Prices in Germany</vt:lpstr>
      <vt:lpstr>Natural Gas as Benchmark</vt:lpstr>
      <vt:lpstr>Europe and US Natural Gas Price</vt:lpstr>
      <vt:lpstr>Spanish Case and Political Risk</vt:lpstr>
      <vt:lpstr>Illustration of STC</vt:lpstr>
      <vt:lpstr>STC and Capacity Factor</vt:lpstr>
      <vt:lpstr>Where to Find Tools – PV Insight Read</vt:lpstr>
      <vt:lpstr>Recent EPC Cost of Solar in India</vt:lpstr>
      <vt:lpstr>LCOE of Solar Power</vt:lpstr>
      <vt:lpstr>LCOE Points</vt:lpstr>
      <vt:lpstr>LCOE Discussion</vt:lpstr>
      <vt:lpstr>Introduction to LCOE</vt:lpstr>
      <vt:lpstr>Basic Equations for Revenue Build Up</vt:lpstr>
      <vt:lpstr>Step 1 of LCOE: Annual Carrying Charge per kW</vt:lpstr>
      <vt:lpstr>Step 2: Total Fixed Cost per kW-year</vt:lpstr>
      <vt:lpstr>Step 3: Compute the Fixed Cost to Turn on the Lights</vt:lpstr>
      <vt:lpstr>LCOE Calculation – Calculation of Cost per MWH </vt:lpstr>
      <vt:lpstr>LCOE Basic Illustration</vt:lpstr>
      <vt:lpstr>Now Move to Carrying Charges</vt:lpstr>
      <vt:lpstr>LCOE on Nominal or Real Basis</vt:lpstr>
      <vt:lpstr>Reconciliation of LCOE and Project Finance Model</vt:lpstr>
      <vt:lpstr>LCOE for Base Load and Intermittent Plant</vt:lpstr>
      <vt:lpstr>Use of LCOE for Comparison with Dispatchable Technologies</vt:lpstr>
      <vt:lpstr>Revenue Build-up and LCOE</vt:lpstr>
      <vt:lpstr>Risk Allocation  and Drivers in PPA Agreement</vt:lpstr>
      <vt:lpstr>Drivers and Contracts - Renewable</vt:lpstr>
      <vt:lpstr>Example of LCOE</vt:lpstr>
      <vt:lpstr>LCOE Illustration</vt:lpstr>
      <vt:lpstr>LCOE Benchmarking</vt:lpstr>
      <vt:lpstr>LCOE Benchmarking 2</vt:lpstr>
      <vt:lpstr>LCOE Benchmarking 3</vt:lpstr>
      <vt:lpstr>Base Case LCOE from Database</vt:lpstr>
      <vt:lpstr>LCOE Best Case</vt:lpstr>
      <vt:lpstr>LCOE Worst Case</vt:lpstr>
      <vt:lpstr>Solar Power Yield and Capacity Factor</vt:lpstr>
      <vt:lpstr>Solar Yield Files – Read PDF and EU Site</vt:lpstr>
      <vt:lpstr>Solar Power Yield Files</vt:lpstr>
      <vt:lpstr>Spinning Reserve and Batteries</vt:lpstr>
      <vt:lpstr>Weekly Solar Irradiation</vt:lpstr>
      <vt:lpstr>Output from EU file on Point of Access and Output to Grid</vt:lpstr>
      <vt:lpstr>Solar Power Yield – Database of Actual Production</vt:lpstr>
      <vt:lpstr>Year by Year Variation</vt:lpstr>
      <vt:lpstr>P90 and P50 DSCR with Actual Case</vt:lpstr>
      <vt:lpstr>Performance Ratio</vt:lpstr>
      <vt:lpstr>Use of Regression to Find the Implied Temperature on the Panels</vt:lpstr>
      <vt:lpstr>First, Some Terms</vt:lpstr>
      <vt:lpstr>Formulas</vt:lpstr>
      <vt:lpstr>Case 1: Pretend for One Hour the Sunlight Irradiation is 1000 Watts per M</vt:lpstr>
      <vt:lpstr>Work Through PVSyst</vt:lpstr>
      <vt:lpstr>Loss Diagram Illustration</vt:lpstr>
      <vt:lpstr>PVSyst and Waterfall Chart for Capacity Factor</vt:lpstr>
      <vt:lpstr>Loss Diagram for Australia</vt:lpstr>
      <vt:lpstr>Mexico Loss Factor </vt:lpstr>
      <vt:lpstr>Decomposing the Performance Ratio</vt:lpstr>
      <vt:lpstr>Looking for Correlation between Temperature Loss and Temperature Levels</vt:lpstr>
      <vt:lpstr>Performance Ratio within Year</vt:lpstr>
      <vt:lpstr>Scatter Plots of PR and Temperature</vt:lpstr>
      <vt:lpstr>Performance Ratio and Temperature in Other Cases</vt:lpstr>
      <vt:lpstr>Temperature Coefficient</vt:lpstr>
      <vt:lpstr>Example of Temperature Coefficient</vt:lpstr>
      <vt:lpstr>Problems with Measuring Temperature on Panels versus Ambient Temperature</vt:lpstr>
      <vt:lpstr>Derive Implied Panel Temperature </vt:lpstr>
      <vt:lpstr>Example of Finding Implied Panel Temperature</vt:lpstr>
      <vt:lpstr>Second Example of Finding Panel Temperature</vt:lpstr>
      <vt:lpstr>Inconsistent Results</vt:lpstr>
      <vt:lpstr>Temperature and Power Reduction</vt:lpstr>
      <vt:lpstr>Capital Cost per kW</vt:lpstr>
      <vt:lpstr>Example of Aggressive Cost Estimate</vt:lpstr>
      <vt:lpstr>Cost of Items other than Modules</vt:lpstr>
      <vt:lpstr>Example of High Cost – NY Project</vt:lpstr>
      <vt:lpstr>Surprising Range in Capital Cost from Published Databases – A little Out of Date</vt:lpstr>
      <vt:lpstr>Tracking Notes</vt:lpstr>
      <vt:lpstr>Cost of Tracking</vt:lpstr>
      <vt:lpstr>Capital Cost, Operating Cost and Efficiency</vt:lpstr>
      <vt:lpstr>Wind and Geothermal</vt:lpstr>
      <vt:lpstr>Converting Diesel Price</vt:lpstr>
      <vt:lpstr>Reconciliation of Carrying Charge Rates and Project Finance</vt:lpstr>
      <vt:lpstr>Solar Operating and Maintenance Expenses</vt:lpstr>
      <vt:lpstr>Solar O&amp;M Cost per kW-year from LCOE Databases</vt:lpstr>
      <vt:lpstr>Operating and Maintenance Cost for Commercial </vt:lpstr>
      <vt:lpstr>Analysis of Inverter Replacement</vt:lpstr>
      <vt:lpstr>All of the Costs on Top of Pure O&amp;M</vt:lpstr>
      <vt:lpstr>Reconciling Project Finance Model and Carrying Charge Rates</vt:lpstr>
      <vt:lpstr>Carrying Charge File</vt:lpstr>
      <vt:lpstr>Case 1: Starting Point</vt:lpstr>
      <vt:lpstr>Case 2: Understanding of Real vs Nominal LCOE</vt:lpstr>
      <vt:lpstr>Case 3: Degradation</vt:lpstr>
      <vt:lpstr>Case 4: Taxes and No Debt</vt:lpstr>
      <vt:lpstr>Case 5: Construction Period but Still No Debt</vt:lpstr>
      <vt:lpstr>Case 6: Debt</vt:lpstr>
      <vt:lpstr>Interest Rates and Inflation</vt:lpstr>
      <vt:lpstr>Interest Rates and Inflation</vt:lpstr>
      <vt:lpstr>Inflation Expectations in Cost of Capital</vt:lpstr>
      <vt:lpstr>Inflation and Interest Rates in India</vt:lpstr>
      <vt:lpstr>Credit Spreads</vt:lpstr>
      <vt:lpstr>Credit Spreads – More Detailed Graph</vt:lpstr>
      <vt:lpstr>Key Points About Batteries</vt:lpstr>
      <vt:lpstr>LCOS in Lazard Study</vt:lpstr>
      <vt:lpstr>Does the Charge (kW) or the Discharge (kWh) drive the Cost</vt:lpstr>
      <vt:lpstr>Do you Care about the Duration</vt:lpstr>
      <vt:lpstr>Think of a Batter Like a Water Tower</vt:lpstr>
      <vt:lpstr>Case 1  1 Hour of Sunlight and 1 Hour of Required Discharge for Lighting</vt:lpstr>
      <vt:lpstr>Which would you Rather Have in terms of Cost</vt:lpstr>
      <vt:lpstr>Case 2 1 Hour of Sunlight and 4 Hours of Required Discharge for Lighting</vt:lpstr>
      <vt:lpstr>Case 3 4 Hours of Sunlight and 1 Hour of Required Discharge for Lighting – Try More Storage</vt:lpstr>
      <vt:lpstr>Case 4 4 Hours of Sunlight and 4 Hours of Required Discharge for Lighting – Try More Storage</vt:lpstr>
      <vt:lpstr>Which would you Rather Have in terms of Cost</vt:lpstr>
      <vt:lpstr>Case 6 4 Hours of Sunlight and 2 Hours of Required Discharge for Lighting – Limited More Storage</vt:lpstr>
      <vt:lpstr>Case 2 2 Hours of Sunlight and 4 Hours of Required Discharge for Lighting – Limited Storage</vt:lpstr>
      <vt:lpstr>Conclusion</vt:lpstr>
      <vt:lpstr>Spinning Reserve and Batteries</vt:lpstr>
      <vt:lpstr>Weekly Solar Irradiation</vt:lpstr>
      <vt:lpstr>Reduction in Solar with Spinning Reserve</vt:lpstr>
      <vt:lpstr>Battery Balance Calculation</vt:lpstr>
      <vt:lpstr>Setting-up Battery Balance</vt:lpstr>
      <vt:lpstr>Set-up of Battery Balance</vt:lpstr>
      <vt:lpstr>Simple Battery Analysis with Merchant and without Ancillary Services</vt:lpstr>
      <vt:lpstr>First, Compute the Total Battery Cost per Day</vt:lpstr>
      <vt:lpstr>Compute the Net Revenues per Day</vt:lpstr>
      <vt:lpstr>Micro-Grid Analysis Part 1: Define Parameters</vt:lpstr>
      <vt:lpstr>Put in Capacity and Load Parameters for Different Scenarios</vt:lpstr>
      <vt:lpstr>Compute the Total Cost by Adding the Fixed Costs of Solar and Battery to Diesel Cost</vt:lpstr>
      <vt:lpstr>Presentation of Results</vt:lpstr>
      <vt:lpstr>Scenario with Solar Only and Non-coincident Load – Use Much Less Solar</vt:lpstr>
      <vt:lpstr>Diesel Only Has Higher Cost</vt:lpstr>
      <vt:lpstr>Ancillary Service and Micro-Grid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Edward Bodmer</cp:lastModifiedBy>
  <cp:revision>480</cp:revision>
  <dcterms:created xsi:type="dcterms:W3CDTF">2017-09-08T10:05:56Z</dcterms:created>
  <dcterms:modified xsi:type="dcterms:W3CDTF">2021-03-09T02:33:09Z</dcterms:modified>
</cp:coreProperties>
</file>