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1"/>
  </p:notesMasterIdLst>
  <p:handoutMasterIdLst>
    <p:handoutMasterId r:id="rId322"/>
  </p:handoutMasterIdLst>
  <p:sldIdLst>
    <p:sldId id="2344" r:id="rId2"/>
    <p:sldId id="2343" r:id="rId3"/>
    <p:sldId id="2345" r:id="rId4"/>
    <p:sldId id="2347" r:id="rId5"/>
    <p:sldId id="2341" r:id="rId6"/>
    <p:sldId id="2346" r:id="rId7"/>
    <p:sldId id="2348" r:id="rId8"/>
    <p:sldId id="2350" r:id="rId9"/>
    <p:sldId id="2349" r:id="rId10"/>
    <p:sldId id="2351" r:id="rId11"/>
    <p:sldId id="2333" r:id="rId12"/>
    <p:sldId id="2329" r:id="rId13"/>
    <p:sldId id="2331" r:id="rId14"/>
    <p:sldId id="263" r:id="rId15"/>
    <p:sldId id="2243" r:id="rId16"/>
    <p:sldId id="2232" r:id="rId17"/>
    <p:sldId id="797" r:id="rId18"/>
    <p:sldId id="798" r:id="rId19"/>
    <p:sldId id="832" r:id="rId20"/>
    <p:sldId id="711" r:id="rId21"/>
    <p:sldId id="712" r:id="rId22"/>
    <p:sldId id="713" r:id="rId23"/>
    <p:sldId id="2233" r:id="rId24"/>
    <p:sldId id="714" r:id="rId25"/>
    <p:sldId id="2235" r:id="rId26"/>
    <p:sldId id="265" r:id="rId27"/>
    <p:sldId id="1445" r:id="rId28"/>
    <p:sldId id="2303" r:id="rId29"/>
    <p:sldId id="2305" r:id="rId30"/>
    <p:sldId id="2304" r:id="rId31"/>
    <p:sldId id="2306" r:id="rId32"/>
    <p:sldId id="2241" r:id="rId33"/>
    <p:sldId id="2239" r:id="rId34"/>
    <p:sldId id="2240" r:id="rId35"/>
    <p:sldId id="2309" r:id="rId36"/>
    <p:sldId id="2308" r:id="rId37"/>
    <p:sldId id="2322" r:id="rId38"/>
    <p:sldId id="2318" r:id="rId39"/>
    <p:sldId id="2335" r:id="rId40"/>
    <p:sldId id="2334" r:id="rId41"/>
    <p:sldId id="2310" r:id="rId42"/>
    <p:sldId id="1428" r:id="rId43"/>
    <p:sldId id="2231" r:id="rId44"/>
    <p:sldId id="819" r:id="rId45"/>
    <p:sldId id="2302" r:id="rId46"/>
    <p:sldId id="544" r:id="rId47"/>
    <p:sldId id="342" r:id="rId48"/>
    <p:sldId id="744" r:id="rId49"/>
    <p:sldId id="822" r:id="rId50"/>
    <p:sldId id="689" r:id="rId51"/>
    <p:sldId id="371" r:id="rId52"/>
    <p:sldId id="2338" r:id="rId53"/>
    <p:sldId id="2337" r:id="rId54"/>
    <p:sldId id="2301" r:id="rId55"/>
    <p:sldId id="374" r:id="rId56"/>
    <p:sldId id="366" r:id="rId57"/>
    <p:sldId id="384" r:id="rId58"/>
    <p:sldId id="2307" r:id="rId59"/>
    <p:sldId id="2321" r:id="rId60"/>
    <p:sldId id="2316" r:id="rId61"/>
    <p:sldId id="2317" r:id="rId62"/>
    <p:sldId id="429" r:id="rId63"/>
    <p:sldId id="289" r:id="rId64"/>
    <p:sldId id="336" r:id="rId65"/>
    <p:sldId id="348" r:id="rId66"/>
    <p:sldId id="2311" r:id="rId67"/>
    <p:sldId id="376" r:id="rId68"/>
    <p:sldId id="2313" r:id="rId69"/>
    <p:sldId id="2314" r:id="rId70"/>
    <p:sldId id="378" r:id="rId71"/>
    <p:sldId id="2315" r:id="rId72"/>
    <p:sldId id="2319" r:id="rId73"/>
    <p:sldId id="2324" r:id="rId74"/>
    <p:sldId id="291" r:id="rId75"/>
    <p:sldId id="2249" r:id="rId76"/>
    <p:sldId id="449" r:id="rId77"/>
    <p:sldId id="2323" r:id="rId78"/>
    <p:sldId id="2325" r:id="rId79"/>
    <p:sldId id="364" r:id="rId80"/>
    <p:sldId id="2326" r:id="rId81"/>
    <p:sldId id="2327" r:id="rId82"/>
    <p:sldId id="2328" r:id="rId83"/>
    <p:sldId id="320" r:id="rId84"/>
    <p:sldId id="306" r:id="rId85"/>
    <p:sldId id="2366" r:id="rId86"/>
    <p:sldId id="313" r:id="rId87"/>
    <p:sldId id="801" r:id="rId88"/>
    <p:sldId id="802" r:id="rId89"/>
    <p:sldId id="804" r:id="rId90"/>
    <p:sldId id="1040" r:id="rId91"/>
    <p:sldId id="805" r:id="rId92"/>
    <p:sldId id="442" r:id="rId93"/>
    <p:sldId id="2250" r:id="rId94"/>
    <p:sldId id="269" r:id="rId95"/>
    <p:sldId id="2352" r:id="rId96"/>
    <p:sldId id="2353" r:id="rId97"/>
    <p:sldId id="2354" r:id="rId98"/>
    <p:sldId id="2355" r:id="rId99"/>
    <p:sldId id="2356" r:id="rId100"/>
    <p:sldId id="2357" r:id="rId101"/>
    <p:sldId id="2358" r:id="rId102"/>
    <p:sldId id="2359" r:id="rId103"/>
    <p:sldId id="2360" r:id="rId104"/>
    <p:sldId id="2362" r:id="rId105"/>
    <p:sldId id="2363" r:id="rId106"/>
    <p:sldId id="274" r:id="rId107"/>
    <p:sldId id="2256" r:id="rId108"/>
    <p:sldId id="764" r:id="rId109"/>
    <p:sldId id="765" r:id="rId110"/>
    <p:sldId id="813" r:id="rId111"/>
    <p:sldId id="722" r:id="rId112"/>
    <p:sldId id="275" r:id="rId113"/>
    <p:sldId id="314" r:id="rId114"/>
    <p:sldId id="277" r:id="rId115"/>
    <p:sldId id="310" r:id="rId116"/>
    <p:sldId id="315" r:id="rId117"/>
    <p:sldId id="317" r:id="rId118"/>
    <p:sldId id="316" r:id="rId119"/>
    <p:sldId id="318" r:id="rId120"/>
    <p:sldId id="1042" r:id="rId121"/>
    <p:sldId id="327" r:id="rId122"/>
    <p:sldId id="319" r:id="rId123"/>
    <p:sldId id="321" r:id="rId124"/>
    <p:sldId id="278" r:id="rId125"/>
    <p:sldId id="279" r:id="rId126"/>
    <p:sldId id="322" r:id="rId127"/>
    <p:sldId id="328" r:id="rId128"/>
    <p:sldId id="304" r:id="rId129"/>
    <p:sldId id="323" r:id="rId130"/>
    <p:sldId id="324" r:id="rId131"/>
    <p:sldId id="325" r:id="rId132"/>
    <p:sldId id="326" r:id="rId133"/>
    <p:sldId id="276" r:id="rId134"/>
    <p:sldId id="1039" r:id="rId135"/>
    <p:sldId id="1034" r:id="rId136"/>
    <p:sldId id="2365" r:id="rId137"/>
    <p:sldId id="959" r:id="rId138"/>
    <p:sldId id="960" r:id="rId139"/>
    <p:sldId id="962" r:id="rId140"/>
    <p:sldId id="2364" r:id="rId141"/>
    <p:sldId id="2260" r:id="rId142"/>
    <p:sldId id="2297" r:id="rId143"/>
    <p:sldId id="355" r:id="rId144"/>
    <p:sldId id="2330" r:id="rId145"/>
    <p:sldId id="2244" r:id="rId146"/>
    <p:sldId id="432" r:id="rId147"/>
    <p:sldId id="356" r:id="rId148"/>
    <p:sldId id="357" r:id="rId149"/>
    <p:sldId id="2259" r:id="rId150"/>
    <p:sldId id="294" r:id="rId151"/>
    <p:sldId id="2261" r:id="rId152"/>
    <p:sldId id="2245" r:id="rId153"/>
    <p:sldId id="2262" r:id="rId154"/>
    <p:sldId id="2263" r:id="rId155"/>
    <p:sldId id="1086" r:id="rId156"/>
    <p:sldId id="890" r:id="rId157"/>
    <p:sldId id="303" r:id="rId158"/>
    <p:sldId id="1085" r:id="rId159"/>
    <p:sldId id="2126" r:id="rId160"/>
    <p:sldId id="892" r:id="rId161"/>
    <p:sldId id="2124" r:id="rId162"/>
    <p:sldId id="2264" r:id="rId163"/>
    <p:sldId id="2265" r:id="rId164"/>
    <p:sldId id="2268" r:id="rId165"/>
    <p:sldId id="2247" r:id="rId166"/>
    <p:sldId id="2269" r:id="rId167"/>
    <p:sldId id="379" r:id="rId168"/>
    <p:sldId id="380" r:id="rId169"/>
    <p:sldId id="382" r:id="rId170"/>
    <p:sldId id="383" r:id="rId171"/>
    <p:sldId id="381" r:id="rId172"/>
    <p:sldId id="389" r:id="rId173"/>
    <p:sldId id="2251" r:id="rId174"/>
    <p:sldId id="392" r:id="rId175"/>
    <p:sldId id="393" r:id="rId176"/>
    <p:sldId id="301" r:id="rId177"/>
    <p:sldId id="395" r:id="rId178"/>
    <p:sldId id="394" r:id="rId179"/>
    <p:sldId id="396" r:id="rId180"/>
    <p:sldId id="2253" r:id="rId181"/>
    <p:sldId id="2254" r:id="rId182"/>
    <p:sldId id="412" r:id="rId183"/>
    <p:sldId id="2267" r:id="rId184"/>
    <p:sldId id="807" r:id="rId185"/>
    <p:sldId id="808" r:id="rId186"/>
    <p:sldId id="809" r:id="rId187"/>
    <p:sldId id="2187" r:id="rId188"/>
    <p:sldId id="810" r:id="rId189"/>
    <p:sldId id="811" r:id="rId190"/>
    <p:sldId id="812" r:id="rId191"/>
    <p:sldId id="308" r:id="rId192"/>
    <p:sldId id="272" r:id="rId193"/>
    <p:sldId id="307" r:id="rId194"/>
    <p:sldId id="309" r:id="rId195"/>
    <p:sldId id="2151" r:id="rId196"/>
    <p:sldId id="2096" r:id="rId197"/>
    <p:sldId id="2069" r:id="rId198"/>
    <p:sldId id="1033" r:id="rId199"/>
    <p:sldId id="2266" r:id="rId200"/>
    <p:sldId id="853" r:id="rId201"/>
    <p:sldId id="2284" r:id="rId202"/>
    <p:sldId id="2283" r:id="rId203"/>
    <p:sldId id="857" r:id="rId204"/>
    <p:sldId id="816" r:id="rId205"/>
    <p:sldId id="2285" r:id="rId206"/>
    <p:sldId id="2286" r:id="rId207"/>
    <p:sldId id="2246" r:id="rId208"/>
    <p:sldId id="2287" r:id="rId209"/>
    <p:sldId id="589" r:id="rId210"/>
    <p:sldId id="854" r:id="rId211"/>
    <p:sldId id="855" r:id="rId212"/>
    <p:sldId id="856" r:id="rId213"/>
    <p:sldId id="762" r:id="rId214"/>
    <p:sldId id="763" r:id="rId215"/>
    <p:sldId id="2288" r:id="rId216"/>
    <p:sldId id="2289" r:id="rId217"/>
    <p:sldId id="858" r:id="rId218"/>
    <p:sldId id="859" r:id="rId219"/>
    <p:sldId id="2270" r:id="rId220"/>
    <p:sldId id="2271" r:id="rId221"/>
    <p:sldId id="339" r:id="rId222"/>
    <p:sldId id="1056" r:id="rId223"/>
    <p:sldId id="1057" r:id="rId224"/>
    <p:sldId id="1116" r:id="rId225"/>
    <p:sldId id="1050" r:id="rId226"/>
    <p:sldId id="1051" r:id="rId227"/>
    <p:sldId id="1052" r:id="rId228"/>
    <p:sldId id="1053" r:id="rId229"/>
    <p:sldId id="1055" r:id="rId230"/>
    <p:sldId id="2280" r:id="rId231"/>
    <p:sldId id="2281" r:id="rId232"/>
    <p:sldId id="1043" r:id="rId233"/>
    <p:sldId id="2298" r:id="rId234"/>
    <p:sldId id="2054" r:id="rId235"/>
    <p:sldId id="1118" r:id="rId236"/>
    <p:sldId id="1119" r:id="rId237"/>
    <p:sldId id="1120" r:id="rId238"/>
    <p:sldId id="2275" r:id="rId239"/>
    <p:sldId id="2277" r:id="rId240"/>
    <p:sldId id="2278" r:id="rId241"/>
    <p:sldId id="2276" r:id="rId242"/>
    <p:sldId id="2279" r:id="rId243"/>
    <p:sldId id="296" r:id="rId244"/>
    <p:sldId id="295" r:id="rId245"/>
    <p:sldId id="2282" r:id="rId246"/>
    <p:sldId id="600" r:id="rId247"/>
    <p:sldId id="596" r:id="rId248"/>
    <p:sldId id="597" r:id="rId249"/>
    <p:sldId id="601" r:id="rId250"/>
    <p:sldId id="734" r:id="rId251"/>
    <p:sldId id="766" r:id="rId252"/>
    <p:sldId id="2101" r:id="rId253"/>
    <p:sldId id="2102" r:id="rId254"/>
    <p:sldId id="2062" r:id="rId255"/>
    <p:sldId id="2272" r:id="rId256"/>
    <p:sldId id="2290" r:id="rId257"/>
    <p:sldId id="2291" r:id="rId258"/>
    <p:sldId id="2292" r:id="rId259"/>
    <p:sldId id="2293" r:id="rId260"/>
    <p:sldId id="826" r:id="rId261"/>
    <p:sldId id="836" r:id="rId262"/>
    <p:sldId id="824" r:id="rId263"/>
    <p:sldId id="864" r:id="rId264"/>
    <p:sldId id="825" r:id="rId265"/>
    <p:sldId id="828" r:id="rId266"/>
    <p:sldId id="830" r:id="rId267"/>
    <p:sldId id="2294" r:id="rId268"/>
    <p:sldId id="834" r:id="rId269"/>
    <p:sldId id="838" r:id="rId270"/>
    <p:sldId id="820" r:id="rId271"/>
    <p:sldId id="835" r:id="rId272"/>
    <p:sldId id="725" r:id="rId273"/>
    <p:sldId id="720" r:id="rId274"/>
    <p:sldId id="726" r:id="rId275"/>
    <p:sldId id="679" r:id="rId276"/>
    <p:sldId id="727" r:id="rId277"/>
    <p:sldId id="862" r:id="rId278"/>
    <p:sldId id="863" r:id="rId279"/>
    <p:sldId id="2049" r:id="rId280"/>
    <p:sldId id="823" r:id="rId281"/>
    <p:sldId id="2098" r:id="rId282"/>
    <p:sldId id="2045" r:id="rId283"/>
    <p:sldId id="2097" r:id="rId284"/>
    <p:sldId id="2295" r:id="rId285"/>
    <p:sldId id="2296" r:id="rId286"/>
    <p:sldId id="2046" r:id="rId287"/>
    <p:sldId id="2047" r:id="rId288"/>
    <p:sldId id="2332" r:id="rId289"/>
    <p:sldId id="799" r:id="rId290"/>
    <p:sldId id="800" r:id="rId291"/>
    <p:sldId id="450" r:id="rId292"/>
    <p:sldId id="2234" r:id="rId293"/>
    <p:sldId id="715" r:id="rId294"/>
    <p:sldId id="567" r:id="rId295"/>
    <p:sldId id="821" r:id="rId296"/>
    <p:sldId id="644" r:id="rId297"/>
    <p:sldId id="707" r:id="rId298"/>
    <p:sldId id="818" r:id="rId299"/>
    <p:sldId id="1447" r:id="rId300"/>
    <p:sldId id="350" r:id="rId301"/>
    <p:sldId id="647" r:id="rId302"/>
    <p:sldId id="817" r:id="rId303"/>
    <p:sldId id="414" r:id="rId304"/>
    <p:sldId id="814" r:id="rId305"/>
    <p:sldId id="370" r:id="rId306"/>
    <p:sldId id="267" r:id="rId307"/>
    <p:sldId id="2257" r:id="rId308"/>
    <p:sldId id="426" r:id="rId309"/>
    <p:sldId id="361" r:id="rId310"/>
    <p:sldId id="362" r:id="rId311"/>
    <p:sldId id="363" r:id="rId312"/>
    <p:sldId id="365" r:id="rId313"/>
    <p:sldId id="425" r:id="rId314"/>
    <p:sldId id="2299" r:id="rId315"/>
    <p:sldId id="391" r:id="rId316"/>
    <p:sldId id="385" r:id="rId317"/>
    <p:sldId id="445" r:id="rId318"/>
    <p:sldId id="446" r:id="rId319"/>
    <p:sldId id="2320" r:id="rId3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012" y="64"/>
      </p:cViewPr>
      <p:guideLst/>
    </p:cSldViewPr>
  </p:slideViewPr>
  <p:notesTextViewPr>
    <p:cViewPr>
      <p:scale>
        <a:sx n="1" d="1"/>
        <a:sy n="1" d="1"/>
      </p:scale>
      <p:origin x="0" y="0"/>
    </p:cViewPr>
  </p:notesTextViewPr>
  <p:sorterViewPr>
    <p:cViewPr>
      <p:scale>
        <a:sx n="80" d="100"/>
        <a:sy n="80" d="100"/>
      </p:scale>
      <p:origin x="0" y="-2604"/>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viewProps" Target="viewProp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tableStyles" Target="tableStyles.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theme" Target="theme/theme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s>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nika%20Lewenski\Courses\Chapter%205.%20Electricity\Renewable%20Energy\6.%20Resource%20Studies%20and%20Feasibility%20Studies\Solar%20Resource%20Studies\Solar%20PR%20from%20Temprature%20and%20Other%20Facto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Performance Ratio and Temperature by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219816272965887E-2"/>
          <c:y val="0.15319444444444447"/>
          <c:w val="0.84273862642169728"/>
          <c:h val="0.72088764946048411"/>
        </c:manualLayout>
      </c:layout>
      <c:scatterChart>
        <c:scatterStyle val="lineMarker"/>
        <c:varyColors val="0"/>
        <c:ser>
          <c:idx val="0"/>
          <c:order val="0"/>
          <c:tx>
            <c:strRef>
              <c:f>India!$R$12</c:f>
              <c:strCache>
                <c:ptCount val="1"/>
                <c:pt idx="0">
                  <c:v>PR</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8.3519903762029751E-2"/>
                  <c:y val="-0.52246172353455822"/>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xVal>
            <c:numRef>
              <c:f>India!$Q$13:$Q$24</c:f>
              <c:numCache>
                <c:formatCode>#,##0.00</c:formatCode>
                <c:ptCount val="12"/>
                <c:pt idx="0">
                  <c:v>21.3</c:v>
                </c:pt>
                <c:pt idx="1">
                  <c:v>24.1</c:v>
                </c:pt>
                <c:pt idx="2">
                  <c:v>28.3</c:v>
                </c:pt>
                <c:pt idx="3">
                  <c:v>31.6</c:v>
                </c:pt>
                <c:pt idx="4">
                  <c:v>32.4</c:v>
                </c:pt>
                <c:pt idx="5">
                  <c:v>28</c:v>
                </c:pt>
                <c:pt idx="6">
                  <c:v>26.1</c:v>
                </c:pt>
                <c:pt idx="7">
                  <c:v>24.8</c:v>
                </c:pt>
                <c:pt idx="8">
                  <c:v>25.2</c:v>
                </c:pt>
                <c:pt idx="9">
                  <c:v>25.2</c:v>
                </c:pt>
                <c:pt idx="10">
                  <c:v>22.8</c:v>
                </c:pt>
                <c:pt idx="11">
                  <c:v>21.09</c:v>
                </c:pt>
              </c:numCache>
            </c:numRef>
          </c:xVal>
          <c:yVal>
            <c:numRef>
              <c:f>India!$R$13:$R$24</c:f>
              <c:numCache>
                <c:formatCode>#,##0.00</c:formatCode>
                <c:ptCount val="12"/>
                <c:pt idx="0">
                  <c:v>83.333333333333329</c:v>
                </c:pt>
                <c:pt idx="1">
                  <c:v>82.195496282183584</c:v>
                </c:pt>
                <c:pt idx="2">
                  <c:v>79.946992961490565</c:v>
                </c:pt>
                <c:pt idx="3">
                  <c:v>77.944542846192874</c:v>
                </c:pt>
                <c:pt idx="4">
                  <c:v>78.406039418351298</c:v>
                </c:pt>
                <c:pt idx="5">
                  <c:v>80.765154294566045</c:v>
                </c:pt>
                <c:pt idx="6">
                  <c:v>81.38390491331667</c:v>
                </c:pt>
                <c:pt idx="7">
                  <c:v>81.810501978569206</c:v>
                </c:pt>
                <c:pt idx="8">
                  <c:v>81.969278166479498</c:v>
                </c:pt>
                <c:pt idx="9">
                  <c:v>81.900675499376675</c:v>
                </c:pt>
                <c:pt idx="10">
                  <c:v>83.095121116024245</c:v>
                </c:pt>
                <c:pt idx="11">
                  <c:v>83.764644403714854</c:v>
                </c:pt>
              </c:numCache>
            </c:numRef>
          </c:yVal>
          <c:smooth val="0"/>
          <c:extLst>
            <c:ext xmlns:c16="http://schemas.microsoft.com/office/drawing/2014/chart" uri="{C3380CC4-5D6E-409C-BE32-E72D297353CC}">
              <c16:uniqueId val="{00000001-0B18-4FFD-9E31-CDA93EE2EDF3}"/>
            </c:ext>
          </c:extLst>
        </c:ser>
        <c:dLbls>
          <c:showLegendKey val="0"/>
          <c:showVal val="0"/>
          <c:showCatName val="0"/>
          <c:showSerName val="0"/>
          <c:showPercent val="0"/>
          <c:showBubbleSize val="0"/>
        </c:dLbls>
        <c:axId val="1015020495"/>
        <c:axId val="164019407"/>
      </c:scatterChart>
      <c:valAx>
        <c:axId val="1015020495"/>
        <c:scaling>
          <c:orientation val="minMax"/>
          <c:min val="20"/>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19407"/>
        <c:crosses val="autoZero"/>
        <c:crossBetween val="midCat"/>
      </c:valAx>
      <c:valAx>
        <c:axId val="16401940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50204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7300014840635"/>
          <c:y val="4.4494281643091937E-2"/>
          <c:w val="0.71445528507527167"/>
          <c:h val="0.7686550595137369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New system efficiency</c:v>
                </c:pt>
                <c:pt idx="1">
                  <c:v>20 yr system efficiency</c:v>
                </c:pt>
                <c:pt idx="2">
                  <c:v>20 yr module efficiency</c:v>
                </c:pt>
              </c:strCache>
            </c:strRef>
          </c:cat>
          <c:val>
            <c:numRef>
              <c:f>Sheet1!$B$2:$B$4</c:f>
              <c:numCache>
                <c:formatCode>0.0%</c:formatCode>
                <c:ptCount val="3"/>
                <c:pt idx="0" formatCode="0%">
                  <c:v>0.77000000000000768</c:v>
                </c:pt>
                <c:pt idx="1">
                  <c:v>0.61100000000000065</c:v>
                </c:pt>
                <c:pt idx="2" formatCode="0%">
                  <c:v>0.8</c:v>
                </c:pt>
              </c:numCache>
            </c:numRef>
          </c:val>
          <c:extLst>
            <c:ext xmlns:c16="http://schemas.microsoft.com/office/drawing/2014/chart" uri="{C3380CC4-5D6E-409C-BE32-E72D297353CC}">
              <c16:uniqueId val="{00000000-AC4D-4EEF-927A-5930FDB4899C}"/>
            </c:ext>
          </c:extLst>
        </c:ser>
        <c:dLbls>
          <c:showLegendKey val="0"/>
          <c:showVal val="1"/>
          <c:showCatName val="0"/>
          <c:showSerName val="0"/>
          <c:showPercent val="0"/>
          <c:showBubbleSize val="0"/>
        </c:dLbls>
        <c:gapWidth val="359"/>
        <c:axId val="386597280"/>
        <c:axId val="202858736"/>
      </c:barChart>
      <c:catAx>
        <c:axId val="386597280"/>
        <c:scaling>
          <c:orientation val="minMax"/>
        </c:scaling>
        <c:delete val="0"/>
        <c:axPos val="b"/>
        <c:numFmt formatCode="General" sourceLinked="0"/>
        <c:majorTickMark val="none"/>
        <c:minorTickMark val="none"/>
        <c:tickLblPos val="nextTo"/>
        <c:txPr>
          <a:bodyPr/>
          <a:lstStyle/>
          <a:p>
            <a:pPr>
              <a:defRPr sz="1400"/>
            </a:pPr>
            <a:endParaRPr lang="en-US"/>
          </a:p>
        </c:txPr>
        <c:crossAx val="202858736"/>
        <c:crosses val="autoZero"/>
        <c:auto val="1"/>
        <c:lblAlgn val="ctr"/>
        <c:lblOffset val="100"/>
        <c:noMultiLvlLbl val="0"/>
      </c:catAx>
      <c:valAx>
        <c:axId val="202858736"/>
        <c:scaling>
          <c:orientation val="minMax"/>
          <c:max val="1"/>
        </c:scaling>
        <c:delete val="0"/>
        <c:axPos val="l"/>
        <c:numFmt formatCode="0%" sourceLinked="1"/>
        <c:majorTickMark val="out"/>
        <c:minorTickMark val="none"/>
        <c:tickLblPos val="nextTo"/>
        <c:crossAx val="386597280"/>
        <c:crosses val="autoZero"/>
        <c:crossBetween val="between"/>
        <c:majorUnit val="0.2"/>
      </c:valAx>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D812D-4A2D-46D3-8EF1-79BCEF3555DF}"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CC93863E-3E36-4803-98C3-F382E86A657B}">
      <dgm:prSet/>
      <dgm:spPr/>
      <dgm:t>
        <a:bodyPr/>
        <a:lstStyle/>
        <a:p>
          <a:r>
            <a:rPr lang="en-US" dirty="0"/>
            <a:t>Read PVINSIGHT to Track Module Cost</a:t>
          </a:r>
        </a:p>
      </dgm:t>
    </dgm:pt>
    <dgm:pt modelId="{E20B40F9-550D-4C1D-81CE-A78225031F18}" type="parTrans" cxnId="{FF489BCB-22BB-460B-9EB1-4E88F94E8563}">
      <dgm:prSet/>
      <dgm:spPr/>
      <dgm:t>
        <a:bodyPr/>
        <a:lstStyle/>
        <a:p>
          <a:endParaRPr lang="en-US"/>
        </a:p>
      </dgm:t>
    </dgm:pt>
    <dgm:pt modelId="{21FA51B8-0BF1-41EB-9297-DC60F7B599F9}" type="sibTrans" cxnId="{FF489BCB-22BB-460B-9EB1-4E88F94E8563}">
      <dgm:prSet/>
      <dgm:spPr/>
      <dgm:t>
        <a:bodyPr/>
        <a:lstStyle/>
        <a:p>
          <a:endParaRPr lang="en-US"/>
        </a:p>
      </dgm:t>
    </dgm:pt>
    <dgm:pt modelId="{805BEA58-F395-41E5-8622-198E29EFC821}">
      <dgm:prSet/>
      <dgm:spPr/>
      <dgm:t>
        <a:bodyPr/>
        <a:lstStyle/>
        <a:p>
          <a:r>
            <a:rPr lang="en-US" dirty="0"/>
            <a:t>Read PDF to Excel for EU Website</a:t>
          </a:r>
        </a:p>
      </dgm:t>
    </dgm:pt>
    <dgm:pt modelId="{F970BF16-E71A-461E-92B4-02936A135507}" type="parTrans" cxnId="{FC83A0FC-2E64-4C8D-B67B-6EF028231F64}">
      <dgm:prSet/>
      <dgm:spPr/>
      <dgm:t>
        <a:bodyPr/>
        <a:lstStyle/>
        <a:p>
          <a:endParaRPr lang="en-US"/>
        </a:p>
      </dgm:t>
    </dgm:pt>
    <dgm:pt modelId="{5F139EF7-CDD0-40A4-A583-BDF173CDE2E7}" type="sibTrans" cxnId="{FC83A0FC-2E64-4C8D-B67B-6EF028231F64}">
      <dgm:prSet/>
      <dgm:spPr/>
      <dgm:t>
        <a:bodyPr/>
        <a:lstStyle/>
        <a:p>
          <a:endParaRPr lang="en-US"/>
        </a:p>
      </dgm:t>
    </dgm:pt>
    <dgm:pt modelId="{34750FA4-66D5-4768-8CB2-662B046B3ED6}">
      <dgm:prSet/>
      <dgm:spPr/>
      <dgm:t>
        <a:bodyPr/>
        <a:lstStyle/>
        <a:p>
          <a:r>
            <a:rPr lang="en-US" dirty="0"/>
            <a:t>MSE and Excel Tools for Evaluating P90, P95 etc.</a:t>
          </a:r>
        </a:p>
      </dgm:t>
    </dgm:pt>
    <dgm:pt modelId="{93C8B8FA-E25D-4C6F-B487-8FBD9C7C2DE4}" type="parTrans" cxnId="{FCA0369A-EB40-475C-92F9-10603023B64E}">
      <dgm:prSet/>
      <dgm:spPr/>
      <dgm:t>
        <a:bodyPr/>
        <a:lstStyle/>
        <a:p>
          <a:endParaRPr lang="en-US"/>
        </a:p>
      </dgm:t>
    </dgm:pt>
    <dgm:pt modelId="{D8046D40-2F22-46E6-9ED6-075B343B519D}" type="sibTrans" cxnId="{FCA0369A-EB40-475C-92F9-10603023B64E}">
      <dgm:prSet/>
      <dgm:spPr/>
      <dgm:t>
        <a:bodyPr/>
        <a:lstStyle/>
        <a:p>
          <a:endParaRPr lang="en-US"/>
        </a:p>
      </dgm:t>
    </dgm:pt>
    <dgm:pt modelId="{8AED51E6-09A8-4A7E-9CF1-A81FCE49B2CF}">
      <dgm:prSet/>
      <dgm:spPr/>
      <dgm:t>
        <a:bodyPr/>
        <a:lstStyle/>
        <a:p>
          <a:r>
            <a:rPr lang="en-US" dirty="0"/>
            <a:t>Database of Actual Solar Production</a:t>
          </a:r>
        </a:p>
      </dgm:t>
    </dgm:pt>
    <dgm:pt modelId="{68419692-7D3F-4324-9B58-62B8B0056972}" type="parTrans" cxnId="{6A24CA4C-ECB6-4992-B60D-9322E662E122}">
      <dgm:prSet/>
      <dgm:spPr/>
      <dgm:t>
        <a:bodyPr/>
        <a:lstStyle/>
        <a:p>
          <a:endParaRPr lang="en-US"/>
        </a:p>
      </dgm:t>
    </dgm:pt>
    <dgm:pt modelId="{A094E36C-554D-4DC7-89F2-014DCB616801}" type="sibTrans" cxnId="{6A24CA4C-ECB6-4992-B60D-9322E662E122}">
      <dgm:prSet/>
      <dgm:spPr/>
      <dgm:t>
        <a:bodyPr/>
        <a:lstStyle/>
        <a:p>
          <a:endParaRPr lang="en-US"/>
        </a:p>
      </dgm:t>
    </dgm:pt>
    <dgm:pt modelId="{769F4DE3-D8C1-4F6E-8FCE-2C26BCBA4424}">
      <dgm:prSet/>
      <dgm:spPr/>
      <dgm:t>
        <a:bodyPr/>
        <a:lstStyle/>
        <a:p>
          <a:r>
            <a:rPr lang="en-US" dirty="0"/>
            <a:t>Solver Analysis for Performance Ratio and Waterfall Charts</a:t>
          </a:r>
        </a:p>
      </dgm:t>
    </dgm:pt>
    <dgm:pt modelId="{C1CCAAA6-4A9B-4914-B0AB-6E304CF5C414}" type="parTrans" cxnId="{E348EABB-0736-4620-94B8-2D7C989168B4}">
      <dgm:prSet/>
      <dgm:spPr/>
      <dgm:t>
        <a:bodyPr/>
        <a:lstStyle/>
        <a:p>
          <a:endParaRPr lang="en-US"/>
        </a:p>
      </dgm:t>
    </dgm:pt>
    <dgm:pt modelId="{EC413082-F7BF-47E6-A0C8-69695559A673}" type="sibTrans" cxnId="{E348EABB-0736-4620-94B8-2D7C989168B4}">
      <dgm:prSet/>
      <dgm:spPr/>
      <dgm:t>
        <a:bodyPr/>
        <a:lstStyle/>
        <a:p>
          <a:endParaRPr lang="en-US"/>
        </a:p>
      </dgm:t>
    </dgm:pt>
    <dgm:pt modelId="{AC3C1C31-6ED0-4FF2-971D-D2ECDF923668}">
      <dgm:prSet/>
      <dgm:spPr/>
      <dgm:t>
        <a:bodyPr/>
        <a:lstStyle/>
        <a:p>
          <a:r>
            <a:rPr lang="en-US" dirty="0"/>
            <a:t>Solar Project Finance Models with Circular Reference Resolution and Re-financing</a:t>
          </a:r>
        </a:p>
      </dgm:t>
    </dgm:pt>
    <dgm:pt modelId="{DAF8FA2E-DE1B-467A-B344-80A88593AD10}" type="parTrans" cxnId="{1C8FF95B-7A6C-4FCF-B82A-FB86D70527BD}">
      <dgm:prSet/>
      <dgm:spPr/>
      <dgm:t>
        <a:bodyPr/>
        <a:lstStyle/>
        <a:p>
          <a:endParaRPr lang="en-US"/>
        </a:p>
      </dgm:t>
    </dgm:pt>
    <dgm:pt modelId="{EB63DA38-75B8-4149-A70A-F7219DEE3224}" type="sibTrans" cxnId="{1C8FF95B-7A6C-4FCF-B82A-FB86D70527BD}">
      <dgm:prSet/>
      <dgm:spPr/>
      <dgm:t>
        <a:bodyPr/>
        <a:lstStyle/>
        <a:p>
          <a:endParaRPr lang="en-US"/>
        </a:p>
      </dgm:t>
    </dgm:pt>
    <dgm:pt modelId="{39BF5B4D-0E72-4DB8-86FE-9F443788D90E}">
      <dgm:prSet/>
      <dgm:spPr/>
      <dgm:t>
        <a:bodyPr/>
        <a:lstStyle/>
        <a:p>
          <a:r>
            <a:rPr lang="en-US" dirty="0"/>
            <a:t>Cost of Debt and Equity Capital and Implied Inflation from Databases</a:t>
          </a:r>
        </a:p>
      </dgm:t>
    </dgm:pt>
    <dgm:pt modelId="{A1F6D81C-3F01-46F8-BE3A-62612483398A}" type="parTrans" cxnId="{9E59650C-C116-44CF-8799-D024288A0876}">
      <dgm:prSet/>
      <dgm:spPr/>
      <dgm:t>
        <a:bodyPr/>
        <a:lstStyle/>
        <a:p>
          <a:endParaRPr lang="en-US"/>
        </a:p>
      </dgm:t>
    </dgm:pt>
    <dgm:pt modelId="{45416DC6-82B0-4854-B66F-D234CCEA097C}" type="sibTrans" cxnId="{9E59650C-C116-44CF-8799-D024288A0876}">
      <dgm:prSet/>
      <dgm:spPr/>
      <dgm:t>
        <a:bodyPr/>
        <a:lstStyle/>
        <a:p>
          <a:endParaRPr lang="en-US"/>
        </a:p>
      </dgm:t>
    </dgm:pt>
    <dgm:pt modelId="{8BF2896E-D1C2-47B4-BCD2-EEC3813ABC98}">
      <dgm:prSet/>
      <dgm:spPr/>
      <dgm:t>
        <a:bodyPr/>
        <a:lstStyle/>
        <a:p>
          <a:r>
            <a:rPr lang="en-US" dirty="0"/>
            <a:t>Carrying Charge Analysis</a:t>
          </a:r>
        </a:p>
      </dgm:t>
    </dgm:pt>
    <dgm:pt modelId="{DBECAD1B-8028-4F67-9262-A8FEE231FA81}" type="parTrans" cxnId="{57810FC3-00D5-4087-99C6-3C4AF7AB06A4}">
      <dgm:prSet/>
      <dgm:spPr/>
      <dgm:t>
        <a:bodyPr/>
        <a:lstStyle/>
        <a:p>
          <a:endParaRPr lang="en-US"/>
        </a:p>
      </dgm:t>
    </dgm:pt>
    <dgm:pt modelId="{3E792E83-7D4D-4E0B-A3AB-A3CF1F0C5A68}" type="sibTrans" cxnId="{57810FC3-00D5-4087-99C6-3C4AF7AB06A4}">
      <dgm:prSet/>
      <dgm:spPr/>
      <dgm:t>
        <a:bodyPr/>
        <a:lstStyle/>
        <a:p>
          <a:endParaRPr lang="en-US"/>
        </a:p>
      </dgm:t>
    </dgm:pt>
    <dgm:pt modelId="{0D8C1CEE-B11E-4B67-ACFD-B3DAE55B8B45}">
      <dgm:prSet/>
      <dgm:spPr/>
      <dgm:t>
        <a:bodyPr/>
        <a:lstStyle/>
        <a:p>
          <a:r>
            <a:rPr lang="en-US" dirty="0"/>
            <a:t>LCOE Calculation Tool with Taxes Analysis</a:t>
          </a:r>
        </a:p>
      </dgm:t>
    </dgm:pt>
    <dgm:pt modelId="{B53C612E-094C-4C90-9088-87C51DA221EB}" type="parTrans" cxnId="{238A9100-B404-47A4-A239-98E499354B9C}">
      <dgm:prSet/>
      <dgm:spPr/>
      <dgm:t>
        <a:bodyPr/>
        <a:lstStyle/>
        <a:p>
          <a:endParaRPr lang="en-US"/>
        </a:p>
      </dgm:t>
    </dgm:pt>
    <dgm:pt modelId="{B7041410-CD4F-4429-A184-955015FB78AB}" type="sibTrans" cxnId="{238A9100-B404-47A4-A239-98E499354B9C}">
      <dgm:prSet/>
      <dgm:spPr/>
      <dgm:t>
        <a:bodyPr/>
        <a:lstStyle/>
        <a:p>
          <a:endParaRPr lang="en-US"/>
        </a:p>
      </dgm:t>
    </dgm:pt>
    <dgm:pt modelId="{24B49F04-792A-43EF-8477-BC54F78FCF32}" type="pres">
      <dgm:prSet presAssocID="{D46D812D-4A2D-46D3-8EF1-79BCEF3555DF}" presName="diagram" presStyleCnt="0">
        <dgm:presLayoutVars>
          <dgm:dir/>
          <dgm:resizeHandles val="exact"/>
        </dgm:presLayoutVars>
      </dgm:prSet>
      <dgm:spPr/>
    </dgm:pt>
    <dgm:pt modelId="{297E91D6-E5E0-44D4-A2DB-29B7D88C5836}" type="pres">
      <dgm:prSet presAssocID="{CC93863E-3E36-4803-98C3-F382E86A657B}" presName="node" presStyleLbl="node1" presStyleIdx="0" presStyleCnt="9">
        <dgm:presLayoutVars>
          <dgm:bulletEnabled val="1"/>
        </dgm:presLayoutVars>
      </dgm:prSet>
      <dgm:spPr/>
    </dgm:pt>
    <dgm:pt modelId="{D6A7F436-7268-4182-BF07-E65E05E45A7F}" type="pres">
      <dgm:prSet presAssocID="{21FA51B8-0BF1-41EB-9297-DC60F7B599F9}" presName="sibTrans" presStyleCnt="0"/>
      <dgm:spPr/>
    </dgm:pt>
    <dgm:pt modelId="{EB160B94-517F-40A4-9D1F-A399B3435A44}" type="pres">
      <dgm:prSet presAssocID="{805BEA58-F395-41E5-8622-198E29EFC821}" presName="node" presStyleLbl="node1" presStyleIdx="1" presStyleCnt="9">
        <dgm:presLayoutVars>
          <dgm:bulletEnabled val="1"/>
        </dgm:presLayoutVars>
      </dgm:prSet>
      <dgm:spPr/>
    </dgm:pt>
    <dgm:pt modelId="{60FD6FC6-CC8D-4E20-8C88-BECECB76F72B}" type="pres">
      <dgm:prSet presAssocID="{5F139EF7-CDD0-40A4-A583-BDF173CDE2E7}" presName="sibTrans" presStyleCnt="0"/>
      <dgm:spPr/>
    </dgm:pt>
    <dgm:pt modelId="{8C9E4D17-86F8-4117-AB5C-698B1F1E4CEA}" type="pres">
      <dgm:prSet presAssocID="{34750FA4-66D5-4768-8CB2-662B046B3ED6}" presName="node" presStyleLbl="node1" presStyleIdx="2" presStyleCnt="9">
        <dgm:presLayoutVars>
          <dgm:bulletEnabled val="1"/>
        </dgm:presLayoutVars>
      </dgm:prSet>
      <dgm:spPr/>
    </dgm:pt>
    <dgm:pt modelId="{C1704EC4-4C9B-4402-8C46-E7DD085BB840}" type="pres">
      <dgm:prSet presAssocID="{D8046D40-2F22-46E6-9ED6-075B343B519D}" presName="sibTrans" presStyleCnt="0"/>
      <dgm:spPr/>
    </dgm:pt>
    <dgm:pt modelId="{7F4E6DB3-0C00-4516-A52D-B4B4C403C859}" type="pres">
      <dgm:prSet presAssocID="{8AED51E6-09A8-4A7E-9CF1-A81FCE49B2CF}" presName="node" presStyleLbl="node1" presStyleIdx="3" presStyleCnt="9">
        <dgm:presLayoutVars>
          <dgm:bulletEnabled val="1"/>
        </dgm:presLayoutVars>
      </dgm:prSet>
      <dgm:spPr/>
    </dgm:pt>
    <dgm:pt modelId="{1A30AA92-9483-4099-844B-7E0CC998589D}" type="pres">
      <dgm:prSet presAssocID="{A094E36C-554D-4DC7-89F2-014DCB616801}" presName="sibTrans" presStyleCnt="0"/>
      <dgm:spPr/>
    </dgm:pt>
    <dgm:pt modelId="{86217EA8-9A95-4D57-9BCB-3855497BCE22}" type="pres">
      <dgm:prSet presAssocID="{769F4DE3-D8C1-4F6E-8FCE-2C26BCBA4424}" presName="node" presStyleLbl="node1" presStyleIdx="4" presStyleCnt="9">
        <dgm:presLayoutVars>
          <dgm:bulletEnabled val="1"/>
        </dgm:presLayoutVars>
      </dgm:prSet>
      <dgm:spPr/>
    </dgm:pt>
    <dgm:pt modelId="{897FB178-A2B9-48B5-940B-5D309FD89D8C}" type="pres">
      <dgm:prSet presAssocID="{EC413082-F7BF-47E6-A0C8-69695559A673}" presName="sibTrans" presStyleCnt="0"/>
      <dgm:spPr/>
    </dgm:pt>
    <dgm:pt modelId="{A9EF734E-3FE6-408B-B8F8-997350C6502B}" type="pres">
      <dgm:prSet presAssocID="{AC3C1C31-6ED0-4FF2-971D-D2ECDF923668}" presName="node" presStyleLbl="node1" presStyleIdx="5" presStyleCnt="9">
        <dgm:presLayoutVars>
          <dgm:bulletEnabled val="1"/>
        </dgm:presLayoutVars>
      </dgm:prSet>
      <dgm:spPr/>
    </dgm:pt>
    <dgm:pt modelId="{B29BB1F0-B713-4EBB-9044-1B8C7226DF06}" type="pres">
      <dgm:prSet presAssocID="{EB63DA38-75B8-4149-A70A-F7219DEE3224}" presName="sibTrans" presStyleCnt="0"/>
      <dgm:spPr/>
    </dgm:pt>
    <dgm:pt modelId="{BB81BD79-C749-4D43-A0A2-87C0201D53EE}" type="pres">
      <dgm:prSet presAssocID="{39BF5B4D-0E72-4DB8-86FE-9F443788D90E}" presName="node" presStyleLbl="node1" presStyleIdx="6" presStyleCnt="9">
        <dgm:presLayoutVars>
          <dgm:bulletEnabled val="1"/>
        </dgm:presLayoutVars>
      </dgm:prSet>
      <dgm:spPr/>
    </dgm:pt>
    <dgm:pt modelId="{25C5D88C-90B7-4B9C-A1F3-CE8D38DCF371}" type="pres">
      <dgm:prSet presAssocID="{45416DC6-82B0-4854-B66F-D234CCEA097C}" presName="sibTrans" presStyleCnt="0"/>
      <dgm:spPr/>
    </dgm:pt>
    <dgm:pt modelId="{ADB297C9-197B-42AD-A0EF-2F9756C87A17}" type="pres">
      <dgm:prSet presAssocID="{8BF2896E-D1C2-47B4-BCD2-EEC3813ABC98}" presName="node" presStyleLbl="node1" presStyleIdx="7" presStyleCnt="9">
        <dgm:presLayoutVars>
          <dgm:bulletEnabled val="1"/>
        </dgm:presLayoutVars>
      </dgm:prSet>
      <dgm:spPr/>
    </dgm:pt>
    <dgm:pt modelId="{7CA0F6D4-AF9E-49EF-9F15-CF8435502549}" type="pres">
      <dgm:prSet presAssocID="{3E792E83-7D4D-4E0B-A3AB-A3CF1F0C5A68}" presName="sibTrans" presStyleCnt="0"/>
      <dgm:spPr/>
    </dgm:pt>
    <dgm:pt modelId="{03D5516D-DA2D-466C-B55B-2A7473CF1044}" type="pres">
      <dgm:prSet presAssocID="{0D8C1CEE-B11E-4B67-ACFD-B3DAE55B8B45}" presName="node" presStyleLbl="node1" presStyleIdx="8" presStyleCnt="9">
        <dgm:presLayoutVars>
          <dgm:bulletEnabled val="1"/>
        </dgm:presLayoutVars>
      </dgm:prSet>
      <dgm:spPr/>
    </dgm:pt>
  </dgm:ptLst>
  <dgm:cxnLst>
    <dgm:cxn modelId="{238A9100-B404-47A4-A239-98E499354B9C}" srcId="{D46D812D-4A2D-46D3-8EF1-79BCEF3555DF}" destId="{0D8C1CEE-B11E-4B67-ACFD-B3DAE55B8B45}" srcOrd="8" destOrd="0" parTransId="{B53C612E-094C-4C90-9088-87C51DA221EB}" sibTransId="{B7041410-CD4F-4429-A184-955015FB78AB}"/>
    <dgm:cxn modelId="{CCC34806-86DA-4A4F-A07B-39C2714C6895}" type="presOf" srcId="{39BF5B4D-0E72-4DB8-86FE-9F443788D90E}" destId="{BB81BD79-C749-4D43-A0A2-87C0201D53EE}" srcOrd="0" destOrd="0" presId="urn:microsoft.com/office/officeart/2005/8/layout/default"/>
    <dgm:cxn modelId="{9E59650C-C116-44CF-8799-D024288A0876}" srcId="{D46D812D-4A2D-46D3-8EF1-79BCEF3555DF}" destId="{39BF5B4D-0E72-4DB8-86FE-9F443788D90E}" srcOrd="6" destOrd="0" parTransId="{A1F6D81C-3F01-46F8-BE3A-62612483398A}" sibTransId="{45416DC6-82B0-4854-B66F-D234CCEA097C}"/>
    <dgm:cxn modelId="{1AA9BA0F-9BC4-4656-9BCE-6958E893371A}" type="presOf" srcId="{34750FA4-66D5-4768-8CB2-662B046B3ED6}" destId="{8C9E4D17-86F8-4117-AB5C-698B1F1E4CEA}" srcOrd="0" destOrd="0" presId="urn:microsoft.com/office/officeart/2005/8/layout/default"/>
    <dgm:cxn modelId="{3A87C818-5A6C-44EB-AAA8-97C4F26B18F5}" type="presOf" srcId="{805BEA58-F395-41E5-8622-198E29EFC821}" destId="{EB160B94-517F-40A4-9D1F-A399B3435A44}" srcOrd="0" destOrd="0" presId="urn:microsoft.com/office/officeart/2005/8/layout/default"/>
    <dgm:cxn modelId="{31242D30-D005-405F-A0B9-E7B514EB2869}" type="presOf" srcId="{8BF2896E-D1C2-47B4-BCD2-EEC3813ABC98}" destId="{ADB297C9-197B-42AD-A0EF-2F9756C87A17}" srcOrd="0" destOrd="0" presId="urn:microsoft.com/office/officeart/2005/8/layout/default"/>
    <dgm:cxn modelId="{BA7F4533-5825-494E-A03A-291ADB2A5645}" type="presOf" srcId="{0D8C1CEE-B11E-4B67-ACFD-B3DAE55B8B45}" destId="{03D5516D-DA2D-466C-B55B-2A7473CF1044}" srcOrd="0" destOrd="0" presId="urn:microsoft.com/office/officeart/2005/8/layout/default"/>
    <dgm:cxn modelId="{1C8FF95B-7A6C-4FCF-B82A-FB86D70527BD}" srcId="{D46D812D-4A2D-46D3-8EF1-79BCEF3555DF}" destId="{AC3C1C31-6ED0-4FF2-971D-D2ECDF923668}" srcOrd="5" destOrd="0" parTransId="{DAF8FA2E-DE1B-467A-B344-80A88593AD10}" sibTransId="{EB63DA38-75B8-4149-A70A-F7219DEE3224}"/>
    <dgm:cxn modelId="{6A24CA4C-ECB6-4992-B60D-9322E662E122}" srcId="{D46D812D-4A2D-46D3-8EF1-79BCEF3555DF}" destId="{8AED51E6-09A8-4A7E-9CF1-A81FCE49B2CF}" srcOrd="3" destOrd="0" parTransId="{68419692-7D3F-4324-9B58-62B8B0056972}" sibTransId="{A094E36C-554D-4DC7-89F2-014DCB616801}"/>
    <dgm:cxn modelId="{CC207387-DBB1-409D-A31C-2818C1C45FA6}" type="presOf" srcId="{CC93863E-3E36-4803-98C3-F382E86A657B}" destId="{297E91D6-E5E0-44D4-A2DB-29B7D88C5836}" srcOrd="0" destOrd="0" presId="urn:microsoft.com/office/officeart/2005/8/layout/default"/>
    <dgm:cxn modelId="{09A9A395-E752-4E3B-8469-FF2BD5C97841}" type="presOf" srcId="{769F4DE3-D8C1-4F6E-8FCE-2C26BCBA4424}" destId="{86217EA8-9A95-4D57-9BCB-3855497BCE22}" srcOrd="0" destOrd="0" presId="urn:microsoft.com/office/officeart/2005/8/layout/default"/>
    <dgm:cxn modelId="{FCA0369A-EB40-475C-92F9-10603023B64E}" srcId="{D46D812D-4A2D-46D3-8EF1-79BCEF3555DF}" destId="{34750FA4-66D5-4768-8CB2-662B046B3ED6}" srcOrd="2" destOrd="0" parTransId="{93C8B8FA-E25D-4C6F-B487-8FBD9C7C2DE4}" sibTransId="{D8046D40-2F22-46E6-9ED6-075B343B519D}"/>
    <dgm:cxn modelId="{34378EA1-3CDD-477F-B669-298F077F2C78}" type="presOf" srcId="{D46D812D-4A2D-46D3-8EF1-79BCEF3555DF}" destId="{24B49F04-792A-43EF-8477-BC54F78FCF32}" srcOrd="0" destOrd="0" presId="urn:microsoft.com/office/officeart/2005/8/layout/default"/>
    <dgm:cxn modelId="{E348EABB-0736-4620-94B8-2D7C989168B4}" srcId="{D46D812D-4A2D-46D3-8EF1-79BCEF3555DF}" destId="{769F4DE3-D8C1-4F6E-8FCE-2C26BCBA4424}" srcOrd="4" destOrd="0" parTransId="{C1CCAAA6-4A9B-4914-B0AB-6E304CF5C414}" sibTransId="{EC413082-F7BF-47E6-A0C8-69695559A673}"/>
    <dgm:cxn modelId="{57810FC3-00D5-4087-99C6-3C4AF7AB06A4}" srcId="{D46D812D-4A2D-46D3-8EF1-79BCEF3555DF}" destId="{8BF2896E-D1C2-47B4-BCD2-EEC3813ABC98}" srcOrd="7" destOrd="0" parTransId="{DBECAD1B-8028-4F67-9262-A8FEE231FA81}" sibTransId="{3E792E83-7D4D-4E0B-A3AB-A3CF1F0C5A68}"/>
    <dgm:cxn modelId="{FF489BCB-22BB-460B-9EB1-4E88F94E8563}" srcId="{D46D812D-4A2D-46D3-8EF1-79BCEF3555DF}" destId="{CC93863E-3E36-4803-98C3-F382E86A657B}" srcOrd="0" destOrd="0" parTransId="{E20B40F9-550D-4C1D-81CE-A78225031F18}" sibTransId="{21FA51B8-0BF1-41EB-9297-DC60F7B599F9}"/>
    <dgm:cxn modelId="{9256AAF6-DCA7-43F1-958B-4EFDD6D9B709}" type="presOf" srcId="{AC3C1C31-6ED0-4FF2-971D-D2ECDF923668}" destId="{A9EF734E-3FE6-408B-B8F8-997350C6502B}" srcOrd="0" destOrd="0" presId="urn:microsoft.com/office/officeart/2005/8/layout/default"/>
    <dgm:cxn modelId="{808B59F7-3CA2-46A5-B11B-16FD9EE25D0B}" type="presOf" srcId="{8AED51E6-09A8-4A7E-9CF1-A81FCE49B2CF}" destId="{7F4E6DB3-0C00-4516-A52D-B4B4C403C859}" srcOrd="0" destOrd="0" presId="urn:microsoft.com/office/officeart/2005/8/layout/default"/>
    <dgm:cxn modelId="{FC83A0FC-2E64-4C8D-B67B-6EF028231F64}" srcId="{D46D812D-4A2D-46D3-8EF1-79BCEF3555DF}" destId="{805BEA58-F395-41E5-8622-198E29EFC821}" srcOrd="1" destOrd="0" parTransId="{F970BF16-E71A-461E-92B4-02936A135507}" sibTransId="{5F139EF7-CDD0-40A4-A583-BDF173CDE2E7}"/>
    <dgm:cxn modelId="{D1B66071-6D11-4175-B97E-8555C4476A0D}" type="presParOf" srcId="{24B49F04-792A-43EF-8477-BC54F78FCF32}" destId="{297E91D6-E5E0-44D4-A2DB-29B7D88C5836}" srcOrd="0" destOrd="0" presId="urn:microsoft.com/office/officeart/2005/8/layout/default"/>
    <dgm:cxn modelId="{83C45C97-C2F3-4D1B-918B-401A18C26732}" type="presParOf" srcId="{24B49F04-792A-43EF-8477-BC54F78FCF32}" destId="{D6A7F436-7268-4182-BF07-E65E05E45A7F}" srcOrd="1" destOrd="0" presId="urn:microsoft.com/office/officeart/2005/8/layout/default"/>
    <dgm:cxn modelId="{2E8AE993-8330-47AF-8F05-7B404F96991F}" type="presParOf" srcId="{24B49F04-792A-43EF-8477-BC54F78FCF32}" destId="{EB160B94-517F-40A4-9D1F-A399B3435A44}" srcOrd="2" destOrd="0" presId="urn:microsoft.com/office/officeart/2005/8/layout/default"/>
    <dgm:cxn modelId="{2CA9E85F-0D2E-49AB-B96D-6B4984225259}" type="presParOf" srcId="{24B49F04-792A-43EF-8477-BC54F78FCF32}" destId="{60FD6FC6-CC8D-4E20-8C88-BECECB76F72B}" srcOrd="3" destOrd="0" presId="urn:microsoft.com/office/officeart/2005/8/layout/default"/>
    <dgm:cxn modelId="{4A811829-BE66-4192-9308-CDC2FD89386E}" type="presParOf" srcId="{24B49F04-792A-43EF-8477-BC54F78FCF32}" destId="{8C9E4D17-86F8-4117-AB5C-698B1F1E4CEA}" srcOrd="4" destOrd="0" presId="urn:microsoft.com/office/officeart/2005/8/layout/default"/>
    <dgm:cxn modelId="{47AEE282-F0D3-4687-B268-A9B592E78659}" type="presParOf" srcId="{24B49F04-792A-43EF-8477-BC54F78FCF32}" destId="{C1704EC4-4C9B-4402-8C46-E7DD085BB840}" srcOrd="5" destOrd="0" presId="urn:microsoft.com/office/officeart/2005/8/layout/default"/>
    <dgm:cxn modelId="{AABEEC06-1C56-4806-A58D-1FCC9440F7B5}" type="presParOf" srcId="{24B49F04-792A-43EF-8477-BC54F78FCF32}" destId="{7F4E6DB3-0C00-4516-A52D-B4B4C403C859}" srcOrd="6" destOrd="0" presId="urn:microsoft.com/office/officeart/2005/8/layout/default"/>
    <dgm:cxn modelId="{7BCC805D-D9B4-43DF-B21C-D6D29E14F5E4}" type="presParOf" srcId="{24B49F04-792A-43EF-8477-BC54F78FCF32}" destId="{1A30AA92-9483-4099-844B-7E0CC998589D}" srcOrd="7" destOrd="0" presId="urn:microsoft.com/office/officeart/2005/8/layout/default"/>
    <dgm:cxn modelId="{2640A6C6-1510-46D9-A2A3-739868C00287}" type="presParOf" srcId="{24B49F04-792A-43EF-8477-BC54F78FCF32}" destId="{86217EA8-9A95-4D57-9BCB-3855497BCE22}" srcOrd="8" destOrd="0" presId="urn:microsoft.com/office/officeart/2005/8/layout/default"/>
    <dgm:cxn modelId="{EE384956-7DFF-46A5-A7F9-3B8500E8C120}" type="presParOf" srcId="{24B49F04-792A-43EF-8477-BC54F78FCF32}" destId="{897FB178-A2B9-48B5-940B-5D309FD89D8C}" srcOrd="9" destOrd="0" presId="urn:microsoft.com/office/officeart/2005/8/layout/default"/>
    <dgm:cxn modelId="{9500253C-5865-45D0-8996-CEB2152D79D0}" type="presParOf" srcId="{24B49F04-792A-43EF-8477-BC54F78FCF32}" destId="{A9EF734E-3FE6-408B-B8F8-997350C6502B}" srcOrd="10" destOrd="0" presId="urn:microsoft.com/office/officeart/2005/8/layout/default"/>
    <dgm:cxn modelId="{821F07CD-AA58-46EE-BF76-7214433204D9}" type="presParOf" srcId="{24B49F04-792A-43EF-8477-BC54F78FCF32}" destId="{B29BB1F0-B713-4EBB-9044-1B8C7226DF06}" srcOrd="11" destOrd="0" presId="urn:microsoft.com/office/officeart/2005/8/layout/default"/>
    <dgm:cxn modelId="{C51EA509-B9A0-4F62-A9F0-9A5FF8887CB6}" type="presParOf" srcId="{24B49F04-792A-43EF-8477-BC54F78FCF32}" destId="{BB81BD79-C749-4D43-A0A2-87C0201D53EE}" srcOrd="12" destOrd="0" presId="urn:microsoft.com/office/officeart/2005/8/layout/default"/>
    <dgm:cxn modelId="{6C724327-C908-4597-80E7-974E5AD436E9}" type="presParOf" srcId="{24B49F04-792A-43EF-8477-BC54F78FCF32}" destId="{25C5D88C-90B7-4B9C-A1F3-CE8D38DCF371}" srcOrd="13" destOrd="0" presId="urn:microsoft.com/office/officeart/2005/8/layout/default"/>
    <dgm:cxn modelId="{A9F41E39-FAED-424F-9929-616E7AFDD48D}" type="presParOf" srcId="{24B49F04-792A-43EF-8477-BC54F78FCF32}" destId="{ADB297C9-197B-42AD-A0EF-2F9756C87A17}" srcOrd="14" destOrd="0" presId="urn:microsoft.com/office/officeart/2005/8/layout/default"/>
    <dgm:cxn modelId="{C525991F-5E06-4598-8785-ECC260B71507}" type="presParOf" srcId="{24B49F04-792A-43EF-8477-BC54F78FCF32}" destId="{7CA0F6D4-AF9E-49EF-9F15-CF8435502549}" srcOrd="15" destOrd="0" presId="urn:microsoft.com/office/officeart/2005/8/layout/default"/>
    <dgm:cxn modelId="{23A5E864-9EA9-4CBC-9127-E015EA986057}" type="presParOf" srcId="{24B49F04-792A-43EF-8477-BC54F78FCF32}" destId="{03D5516D-DA2D-466C-B55B-2A7473CF104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D87D3-1C18-4991-9E70-8C8BC5671FCA}" type="doc">
      <dgm:prSet loTypeId="urn:microsoft.com/office/officeart/2005/8/layout/vList5" loCatId="list" qsTypeId="urn:microsoft.com/office/officeart/2005/8/quickstyle/simple1#1" qsCatId="simple" csTypeId="urn:microsoft.com/office/officeart/2005/8/colors/accent6_5" csCatId="accent6" phldr="1"/>
      <dgm:spPr/>
      <dgm:t>
        <a:bodyPr/>
        <a:lstStyle/>
        <a:p>
          <a:endParaRPr lang="en-US"/>
        </a:p>
      </dgm:t>
    </dgm:pt>
    <dgm:pt modelId="{89FE2645-BBE6-4933-AB88-1A94C8822BA5}">
      <dgm:prSet phldrT="[Text]" custT="1"/>
      <dgm:spPr/>
      <dgm:t>
        <a:bodyPr/>
        <a:lstStyle/>
        <a:p>
          <a:r>
            <a:rPr lang="en-US" sz="1800" noProof="0" dirty="0"/>
            <a:t>Silicon</a:t>
          </a:r>
        </a:p>
      </dgm:t>
    </dgm:pt>
    <dgm:pt modelId="{882AD624-2B90-40ED-B378-3E8487A43EB5}" type="parTrans" cxnId="{2B7E4C65-1CB7-4EC1-9311-5E3C43043436}">
      <dgm:prSet/>
      <dgm:spPr/>
      <dgm:t>
        <a:bodyPr/>
        <a:lstStyle/>
        <a:p>
          <a:endParaRPr lang="en-US" sz="1800" noProof="0"/>
        </a:p>
      </dgm:t>
    </dgm:pt>
    <dgm:pt modelId="{C97FE166-AC37-4CC7-8C79-8DA02EF57453}" type="sibTrans" cxnId="{2B7E4C65-1CB7-4EC1-9311-5E3C43043436}">
      <dgm:prSet/>
      <dgm:spPr/>
      <dgm:t>
        <a:bodyPr/>
        <a:lstStyle/>
        <a:p>
          <a:endParaRPr lang="en-US" sz="1800" noProof="0"/>
        </a:p>
      </dgm:t>
    </dgm:pt>
    <dgm:pt modelId="{8DB46347-28BB-4639-883A-B3206D34AA18}">
      <dgm:prSet phldrT="[Text]" custT="1"/>
      <dgm:spPr/>
      <dgm:t>
        <a:bodyPr/>
        <a:lstStyle/>
        <a:p>
          <a:r>
            <a:rPr lang="en-US" sz="1800" noProof="0" dirty="0"/>
            <a:t>Ingot</a:t>
          </a:r>
        </a:p>
      </dgm:t>
    </dgm:pt>
    <dgm:pt modelId="{3F5BF2D7-1763-4EEE-BA48-D4BE2BB52535}" type="parTrans" cxnId="{D3A89DB7-EE1C-400D-9FAB-09940BE022FF}">
      <dgm:prSet/>
      <dgm:spPr/>
      <dgm:t>
        <a:bodyPr/>
        <a:lstStyle/>
        <a:p>
          <a:endParaRPr lang="en-US" sz="1800" noProof="0"/>
        </a:p>
      </dgm:t>
    </dgm:pt>
    <dgm:pt modelId="{29E90918-2140-479C-B560-AAB0CABF78A7}" type="sibTrans" cxnId="{D3A89DB7-EE1C-400D-9FAB-09940BE022FF}">
      <dgm:prSet/>
      <dgm:spPr/>
      <dgm:t>
        <a:bodyPr/>
        <a:lstStyle/>
        <a:p>
          <a:endParaRPr lang="en-US" sz="1800" noProof="0"/>
        </a:p>
      </dgm:t>
    </dgm:pt>
    <dgm:pt modelId="{4685A60A-BCC8-48D5-A836-ED9757D7BE65}">
      <dgm:prSet phldrT="[Text]" custT="1"/>
      <dgm:spPr/>
      <dgm:t>
        <a:bodyPr/>
        <a:lstStyle/>
        <a:p>
          <a:r>
            <a:rPr lang="en-US" sz="1800" noProof="0" dirty="0"/>
            <a:t>Wafer</a:t>
          </a:r>
        </a:p>
      </dgm:t>
    </dgm:pt>
    <dgm:pt modelId="{765095A2-0069-465E-9EFD-46095C1D5B18}" type="parTrans" cxnId="{10DBBD8C-2BC9-47F6-A116-4DD26A4F5412}">
      <dgm:prSet/>
      <dgm:spPr/>
      <dgm:t>
        <a:bodyPr/>
        <a:lstStyle/>
        <a:p>
          <a:endParaRPr lang="en-US" sz="1800" noProof="0"/>
        </a:p>
      </dgm:t>
    </dgm:pt>
    <dgm:pt modelId="{87ED8A7B-4C5A-461B-9685-BB72A866CB7E}" type="sibTrans" cxnId="{10DBBD8C-2BC9-47F6-A116-4DD26A4F5412}">
      <dgm:prSet/>
      <dgm:spPr/>
      <dgm:t>
        <a:bodyPr/>
        <a:lstStyle/>
        <a:p>
          <a:endParaRPr lang="en-US" sz="1800" noProof="0"/>
        </a:p>
      </dgm:t>
    </dgm:pt>
    <dgm:pt modelId="{0DECEDB4-DF4B-494E-986D-1F51D99658B0}">
      <dgm:prSet phldrT="[Text]" custT="1"/>
      <dgm:spPr/>
      <dgm:t>
        <a:bodyPr/>
        <a:lstStyle/>
        <a:p>
          <a:r>
            <a:rPr lang="en-US" sz="1800" noProof="0" dirty="0"/>
            <a:t>Cell</a:t>
          </a:r>
        </a:p>
      </dgm:t>
    </dgm:pt>
    <dgm:pt modelId="{21891DE7-87EE-49CC-AA6A-C8DBDE90226B}" type="parTrans" cxnId="{B66A4770-1783-424D-857E-6F9B79C54068}">
      <dgm:prSet/>
      <dgm:spPr/>
      <dgm:t>
        <a:bodyPr/>
        <a:lstStyle/>
        <a:p>
          <a:endParaRPr lang="en-US" sz="1800" noProof="0"/>
        </a:p>
      </dgm:t>
    </dgm:pt>
    <dgm:pt modelId="{190CB5E9-BB4A-4779-9D3E-DBED07DA4D90}" type="sibTrans" cxnId="{B66A4770-1783-424D-857E-6F9B79C54068}">
      <dgm:prSet/>
      <dgm:spPr/>
      <dgm:t>
        <a:bodyPr/>
        <a:lstStyle/>
        <a:p>
          <a:endParaRPr lang="en-US" sz="1800" noProof="0"/>
        </a:p>
      </dgm:t>
    </dgm:pt>
    <dgm:pt modelId="{37967F2A-88EA-43CD-BF89-1999FAB984ED}">
      <dgm:prSet phldrT="[Text]" custT="1"/>
      <dgm:spPr/>
      <dgm:t>
        <a:bodyPr/>
        <a:lstStyle/>
        <a:p>
          <a:r>
            <a:rPr lang="en-US" sz="1800" noProof="0" dirty="0"/>
            <a:t>Module</a:t>
          </a:r>
        </a:p>
      </dgm:t>
    </dgm:pt>
    <dgm:pt modelId="{6ADD3638-5427-4109-8AC8-98E25E7DD789}" type="parTrans" cxnId="{43F2DFF9-EA0D-4E27-BC46-70DEE735242E}">
      <dgm:prSet/>
      <dgm:spPr/>
      <dgm:t>
        <a:bodyPr/>
        <a:lstStyle/>
        <a:p>
          <a:endParaRPr lang="en-US" sz="1800" noProof="0"/>
        </a:p>
      </dgm:t>
    </dgm:pt>
    <dgm:pt modelId="{8E8FB20E-A0E1-41E4-A6AA-EAC48232717D}" type="sibTrans" cxnId="{43F2DFF9-EA0D-4E27-BC46-70DEE735242E}">
      <dgm:prSet/>
      <dgm:spPr/>
      <dgm:t>
        <a:bodyPr/>
        <a:lstStyle/>
        <a:p>
          <a:endParaRPr lang="en-US" sz="1800" noProof="0"/>
        </a:p>
      </dgm:t>
    </dgm:pt>
    <dgm:pt modelId="{8F1B6645-7223-4BEE-9C17-B60EC4C25CEC}" type="pres">
      <dgm:prSet presAssocID="{838D87D3-1C18-4991-9E70-8C8BC5671FCA}" presName="Name0" presStyleCnt="0">
        <dgm:presLayoutVars>
          <dgm:dir/>
          <dgm:animLvl val="lvl"/>
          <dgm:resizeHandles val="exact"/>
        </dgm:presLayoutVars>
      </dgm:prSet>
      <dgm:spPr/>
    </dgm:pt>
    <dgm:pt modelId="{3CB3EF1C-2E09-4867-9823-9141E2612F96}" type="pres">
      <dgm:prSet presAssocID="{89FE2645-BBE6-4933-AB88-1A94C8822BA5}" presName="linNode" presStyleCnt="0"/>
      <dgm:spPr/>
    </dgm:pt>
    <dgm:pt modelId="{7670EC3F-8105-45DF-966A-7ECDA4569D8A}" type="pres">
      <dgm:prSet presAssocID="{89FE2645-BBE6-4933-AB88-1A94C8822BA5}" presName="parentText" presStyleLbl="node1" presStyleIdx="0" presStyleCnt="5">
        <dgm:presLayoutVars>
          <dgm:chMax val="1"/>
          <dgm:bulletEnabled val="1"/>
        </dgm:presLayoutVars>
      </dgm:prSet>
      <dgm:spPr/>
    </dgm:pt>
    <dgm:pt modelId="{8EE297B0-934F-40B6-B39E-653C94057B31}" type="pres">
      <dgm:prSet presAssocID="{C97FE166-AC37-4CC7-8C79-8DA02EF57453}" presName="sp" presStyleCnt="0"/>
      <dgm:spPr/>
    </dgm:pt>
    <dgm:pt modelId="{11623AA1-E5C0-4E8F-8137-6130ECC8CE29}" type="pres">
      <dgm:prSet presAssocID="{8DB46347-28BB-4639-883A-B3206D34AA18}" presName="linNode" presStyleCnt="0"/>
      <dgm:spPr/>
    </dgm:pt>
    <dgm:pt modelId="{09B2EBC9-1215-48AD-996B-D7E506284BB2}" type="pres">
      <dgm:prSet presAssocID="{8DB46347-28BB-4639-883A-B3206D34AA18}" presName="parentText" presStyleLbl="node1" presStyleIdx="1" presStyleCnt="5">
        <dgm:presLayoutVars>
          <dgm:chMax val="1"/>
          <dgm:bulletEnabled val="1"/>
        </dgm:presLayoutVars>
      </dgm:prSet>
      <dgm:spPr/>
    </dgm:pt>
    <dgm:pt modelId="{2DC1491E-0F4D-43FF-858F-D7C55CB71CE2}" type="pres">
      <dgm:prSet presAssocID="{29E90918-2140-479C-B560-AAB0CABF78A7}" presName="sp" presStyleCnt="0"/>
      <dgm:spPr/>
    </dgm:pt>
    <dgm:pt modelId="{2F9E7997-F174-4DBE-9D80-C69E4EF2136E}" type="pres">
      <dgm:prSet presAssocID="{4685A60A-BCC8-48D5-A836-ED9757D7BE65}" presName="linNode" presStyleCnt="0"/>
      <dgm:spPr/>
    </dgm:pt>
    <dgm:pt modelId="{5042F1B8-6237-4788-AC79-A37301897D13}" type="pres">
      <dgm:prSet presAssocID="{4685A60A-BCC8-48D5-A836-ED9757D7BE65}" presName="parentText" presStyleLbl="node1" presStyleIdx="2" presStyleCnt="5">
        <dgm:presLayoutVars>
          <dgm:chMax val="1"/>
          <dgm:bulletEnabled val="1"/>
        </dgm:presLayoutVars>
      </dgm:prSet>
      <dgm:spPr/>
    </dgm:pt>
    <dgm:pt modelId="{F91EEE93-8E89-4043-A5B3-C1C71E1B9301}" type="pres">
      <dgm:prSet presAssocID="{87ED8A7B-4C5A-461B-9685-BB72A866CB7E}" presName="sp" presStyleCnt="0"/>
      <dgm:spPr/>
    </dgm:pt>
    <dgm:pt modelId="{CA592BA4-23E0-4889-9F40-E2265169C34B}" type="pres">
      <dgm:prSet presAssocID="{0DECEDB4-DF4B-494E-986D-1F51D99658B0}" presName="linNode" presStyleCnt="0"/>
      <dgm:spPr/>
    </dgm:pt>
    <dgm:pt modelId="{D32A05F4-7DF4-4A87-AC97-693B810DC289}" type="pres">
      <dgm:prSet presAssocID="{0DECEDB4-DF4B-494E-986D-1F51D99658B0}" presName="parentText" presStyleLbl="node1" presStyleIdx="3" presStyleCnt="5">
        <dgm:presLayoutVars>
          <dgm:chMax val="1"/>
          <dgm:bulletEnabled val="1"/>
        </dgm:presLayoutVars>
      </dgm:prSet>
      <dgm:spPr/>
    </dgm:pt>
    <dgm:pt modelId="{F9EA8E1D-6E45-4C77-AEC5-992768611E2F}" type="pres">
      <dgm:prSet presAssocID="{190CB5E9-BB4A-4779-9D3E-DBED07DA4D90}" presName="sp" presStyleCnt="0"/>
      <dgm:spPr/>
    </dgm:pt>
    <dgm:pt modelId="{D9E787C1-B59B-4912-84F9-93E5C9B1900D}" type="pres">
      <dgm:prSet presAssocID="{37967F2A-88EA-43CD-BF89-1999FAB984ED}" presName="linNode" presStyleCnt="0"/>
      <dgm:spPr/>
    </dgm:pt>
    <dgm:pt modelId="{D0556B7F-177A-4ED8-A1CF-48DFC9B396D3}" type="pres">
      <dgm:prSet presAssocID="{37967F2A-88EA-43CD-BF89-1999FAB984ED}" presName="parentText" presStyleLbl="node1" presStyleIdx="4" presStyleCnt="5">
        <dgm:presLayoutVars>
          <dgm:chMax val="1"/>
          <dgm:bulletEnabled val="1"/>
        </dgm:presLayoutVars>
      </dgm:prSet>
      <dgm:spPr/>
    </dgm:pt>
  </dgm:ptLst>
  <dgm:cxnLst>
    <dgm:cxn modelId="{7674A031-85A8-450A-9A3E-D282A7F0A42E}" type="presOf" srcId="{838D87D3-1C18-4991-9E70-8C8BC5671FCA}" destId="{8F1B6645-7223-4BEE-9C17-B60EC4C25CEC}" srcOrd="0" destOrd="0" presId="urn:microsoft.com/office/officeart/2005/8/layout/vList5"/>
    <dgm:cxn modelId="{C5DC9C35-946A-4E7D-A0D1-9A53F213A991}" type="presOf" srcId="{37967F2A-88EA-43CD-BF89-1999FAB984ED}" destId="{D0556B7F-177A-4ED8-A1CF-48DFC9B396D3}" srcOrd="0" destOrd="0" presId="urn:microsoft.com/office/officeart/2005/8/layout/vList5"/>
    <dgm:cxn modelId="{98577A5E-DCFB-407B-9E7B-3265B5180C8C}" type="presOf" srcId="{0DECEDB4-DF4B-494E-986D-1F51D99658B0}" destId="{D32A05F4-7DF4-4A87-AC97-693B810DC289}" srcOrd="0" destOrd="0" presId="urn:microsoft.com/office/officeart/2005/8/layout/vList5"/>
    <dgm:cxn modelId="{2B7E4C65-1CB7-4EC1-9311-5E3C43043436}" srcId="{838D87D3-1C18-4991-9E70-8C8BC5671FCA}" destId="{89FE2645-BBE6-4933-AB88-1A94C8822BA5}" srcOrd="0" destOrd="0" parTransId="{882AD624-2B90-40ED-B378-3E8487A43EB5}" sibTransId="{C97FE166-AC37-4CC7-8C79-8DA02EF57453}"/>
    <dgm:cxn modelId="{B66A4770-1783-424D-857E-6F9B79C54068}" srcId="{838D87D3-1C18-4991-9E70-8C8BC5671FCA}" destId="{0DECEDB4-DF4B-494E-986D-1F51D99658B0}" srcOrd="3" destOrd="0" parTransId="{21891DE7-87EE-49CC-AA6A-C8DBDE90226B}" sibTransId="{190CB5E9-BB4A-4779-9D3E-DBED07DA4D90}"/>
    <dgm:cxn modelId="{1AC57F54-02AB-47D8-9B55-45D5C4ADFAD7}" type="presOf" srcId="{4685A60A-BCC8-48D5-A836-ED9757D7BE65}" destId="{5042F1B8-6237-4788-AC79-A37301897D13}" srcOrd="0" destOrd="0" presId="urn:microsoft.com/office/officeart/2005/8/layout/vList5"/>
    <dgm:cxn modelId="{10DBBD8C-2BC9-47F6-A116-4DD26A4F5412}" srcId="{838D87D3-1C18-4991-9E70-8C8BC5671FCA}" destId="{4685A60A-BCC8-48D5-A836-ED9757D7BE65}" srcOrd="2" destOrd="0" parTransId="{765095A2-0069-465E-9EFD-46095C1D5B18}" sibTransId="{87ED8A7B-4C5A-461B-9685-BB72A866CB7E}"/>
    <dgm:cxn modelId="{98CCC99E-232B-494A-AC9F-16B8FA5F4D93}" type="presOf" srcId="{8DB46347-28BB-4639-883A-B3206D34AA18}" destId="{09B2EBC9-1215-48AD-996B-D7E506284BB2}" srcOrd="0" destOrd="0" presId="urn:microsoft.com/office/officeart/2005/8/layout/vList5"/>
    <dgm:cxn modelId="{222B64AF-302C-44A8-8A5D-67274B1B9413}" type="presOf" srcId="{89FE2645-BBE6-4933-AB88-1A94C8822BA5}" destId="{7670EC3F-8105-45DF-966A-7ECDA4569D8A}" srcOrd="0" destOrd="0" presId="urn:microsoft.com/office/officeart/2005/8/layout/vList5"/>
    <dgm:cxn modelId="{D3A89DB7-EE1C-400D-9FAB-09940BE022FF}" srcId="{838D87D3-1C18-4991-9E70-8C8BC5671FCA}" destId="{8DB46347-28BB-4639-883A-B3206D34AA18}" srcOrd="1" destOrd="0" parTransId="{3F5BF2D7-1763-4EEE-BA48-D4BE2BB52535}" sibTransId="{29E90918-2140-479C-B560-AAB0CABF78A7}"/>
    <dgm:cxn modelId="{43F2DFF9-EA0D-4E27-BC46-70DEE735242E}" srcId="{838D87D3-1C18-4991-9E70-8C8BC5671FCA}" destId="{37967F2A-88EA-43CD-BF89-1999FAB984ED}" srcOrd="4" destOrd="0" parTransId="{6ADD3638-5427-4109-8AC8-98E25E7DD789}" sibTransId="{8E8FB20E-A0E1-41E4-A6AA-EAC48232717D}"/>
    <dgm:cxn modelId="{BEE36F1B-DD25-4DD0-B56B-3EAB08308ACD}" type="presParOf" srcId="{8F1B6645-7223-4BEE-9C17-B60EC4C25CEC}" destId="{3CB3EF1C-2E09-4867-9823-9141E2612F96}" srcOrd="0" destOrd="0" presId="urn:microsoft.com/office/officeart/2005/8/layout/vList5"/>
    <dgm:cxn modelId="{4145056C-D790-4174-A65E-C051B8800AC6}" type="presParOf" srcId="{3CB3EF1C-2E09-4867-9823-9141E2612F96}" destId="{7670EC3F-8105-45DF-966A-7ECDA4569D8A}" srcOrd="0" destOrd="0" presId="urn:microsoft.com/office/officeart/2005/8/layout/vList5"/>
    <dgm:cxn modelId="{D080C934-229F-4DDA-BF4B-600CD640D687}" type="presParOf" srcId="{8F1B6645-7223-4BEE-9C17-B60EC4C25CEC}" destId="{8EE297B0-934F-40B6-B39E-653C94057B31}" srcOrd="1" destOrd="0" presId="urn:microsoft.com/office/officeart/2005/8/layout/vList5"/>
    <dgm:cxn modelId="{5571E4CF-2850-4F09-9BFE-B7BFCF7235D1}" type="presParOf" srcId="{8F1B6645-7223-4BEE-9C17-B60EC4C25CEC}" destId="{11623AA1-E5C0-4E8F-8137-6130ECC8CE29}" srcOrd="2" destOrd="0" presId="urn:microsoft.com/office/officeart/2005/8/layout/vList5"/>
    <dgm:cxn modelId="{DF2BFBD6-7777-4011-A748-6A36D9546533}" type="presParOf" srcId="{11623AA1-E5C0-4E8F-8137-6130ECC8CE29}" destId="{09B2EBC9-1215-48AD-996B-D7E506284BB2}" srcOrd="0" destOrd="0" presId="urn:microsoft.com/office/officeart/2005/8/layout/vList5"/>
    <dgm:cxn modelId="{328B5FB5-538C-4DAB-9FCB-7B0A2E19F35E}" type="presParOf" srcId="{8F1B6645-7223-4BEE-9C17-B60EC4C25CEC}" destId="{2DC1491E-0F4D-43FF-858F-D7C55CB71CE2}" srcOrd="3" destOrd="0" presId="urn:microsoft.com/office/officeart/2005/8/layout/vList5"/>
    <dgm:cxn modelId="{E97F4462-71B2-4198-8112-0B47B8CB62FE}" type="presParOf" srcId="{8F1B6645-7223-4BEE-9C17-B60EC4C25CEC}" destId="{2F9E7997-F174-4DBE-9D80-C69E4EF2136E}" srcOrd="4" destOrd="0" presId="urn:microsoft.com/office/officeart/2005/8/layout/vList5"/>
    <dgm:cxn modelId="{4361E1DF-5BE1-4BA3-8C24-AEE9E4887622}" type="presParOf" srcId="{2F9E7997-F174-4DBE-9D80-C69E4EF2136E}" destId="{5042F1B8-6237-4788-AC79-A37301897D13}" srcOrd="0" destOrd="0" presId="urn:microsoft.com/office/officeart/2005/8/layout/vList5"/>
    <dgm:cxn modelId="{D5D4A7E0-1086-455B-97EE-AA6C78D71984}" type="presParOf" srcId="{8F1B6645-7223-4BEE-9C17-B60EC4C25CEC}" destId="{F91EEE93-8E89-4043-A5B3-C1C71E1B9301}" srcOrd="5" destOrd="0" presId="urn:microsoft.com/office/officeart/2005/8/layout/vList5"/>
    <dgm:cxn modelId="{FEB90370-3874-49B2-954A-97CDDD3D5A21}" type="presParOf" srcId="{8F1B6645-7223-4BEE-9C17-B60EC4C25CEC}" destId="{CA592BA4-23E0-4889-9F40-E2265169C34B}" srcOrd="6" destOrd="0" presId="urn:microsoft.com/office/officeart/2005/8/layout/vList5"/>
    <dgm:cxn modelId="{8479C5CE-500C-471A-A70E-E0F80920CC28}" type="presParOf" srcId="{CA592BA4-23E0-4889-9F40-E2265169C34B}" destId="{D32A05F4-7DF4-4A87-AC97-693B810DC289}" srcOrd="0" destOrd="0" presId="urn:microsoft.com/office/officeart/2005/8/layout/vList5"/>
    <dgm:cxn modelId="{F6C3E8BA-1AFD-4325-BABB-342A9435BE6A}" type="presParOf" srcId="{8F1B6645-7223-4BEE-9C17-B60EC4C25CEC}" destId="{F9EA8E1D-6E45-4C77-AEC5-992768611E2F}" srcOrd="7" destOrd="0" presId="urn:microsoft.com/office/officeart/2005/8/layout/vList5"/>
    <dgm:cxn modelId="{51813F8E-12CD-490E-AFDC-A832DC7CEDB7}" type="presParOf" srcId="{8F1B6645-7223-4BEE-9C17-B60EC4C25CEC}" destId="{D9E787C1-B59B-4912-84F9-93E5C9B1900D}" srcOrd="8" destOrd="0" presId="urn:microsoft.com/office/officeart/2005/8/layout/vList5"/>
    <dgm:cxn modelId="{410A7233-DF1D-48C2-B815-E6644BECBCEC}" type="presParOf" srcId="{D9E787C1-B59B-4912-84F9-93E5C9B1900D}" destId="{D0556B7F-177A-4ED8-A1CF-48DFC9B396D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8D87D3-1C18-4991-9E70-8C8BC5671FCA}" type="doc">
      <dgm:prSet loTypeId="urn:microsoft.com/office/officeart/2005/8/layout/vList5" loCatId="list" qsTypeId="urn:microsoft.com/office/officeart/2005/8/quickstyle/simple1#2" qsCatId="simple" csTypeId="urn:microsoft.com/office/officeart/2005/8/colors/accent6_5" csCatId="accent6" phldr="1"/>
      <dgm:spPr/>
      <dgm:t>
        <a:bodyPr/>
        <a:lstStyle/>
        <a:p>
          <a:endParaRPr lang="en-US"/>
        </a:p>
      </dgm:t>
    </dgm:pt>
    <dgm:pt modelId="{89FE2645-BBE6-4933-AB88-1A94C8822BA5}">
      <dgm:prSet phldrT="[Text]" custT="1"/>
      <dgm:spPr/>
      <dgm:t>
        <a:bodyPr/>
        <a:lstStyle/>
        <a:p>
          <a:r>
            <a:rPr lang="en-US" sz="1400" noProof="0" dirty="0"/>
            <a:t>Semi conductor material</a:t>
          </a:r>
        </a:p>
      </dgm:t>
    </dgm:pt>
    <dgm:pt modelId="{882AD624-2B90-40ED-B378-3E8487A43EB5}" type="parTrans" cxnId="{2B7E4C65-1CB7-4EC1-9311-5E3C43043436}">
      <dgm:prSet/>
      <dgm:spPr/>
      <dgm:t>
        <a:bodyPr/>
        <a:lstStyle/>
        <a:p>
          <a:endParaRPr lang="en-US" sz="1400" noProof="0"/>
        </a:p>
      </dgm:t>
    </dgm:pt>
    <dgm:pt modelId="{C97FE166-AC37-4CC7-8C79-8DA02EF57453}" type="sibTrans" cxnId="{2B7E4C65-1CB7-4EC1-9311-5E3C43043436}">
      <dgm:prSet/>
      <dgm:spPr/>
      <dgm:t>
        <a:bodyPr/>
        <a:lstStyle/>
        <a:p>
          <a:endParaRPr lang="en-US" sz="1400" noProof="0"/>
        </a:p>
      </dgm:t>
    </dgm:pt>
    <dgm:pt modelId="{8DB46347-28BB-4639-883A-B3206D34AA18}">
      <dgm:prSet phldrT="[Text]" custT="1"/>
      <dgm:spPr/>
      <dgm:t>
        <a:bodyPr/>
        <a:lstStyle/>
        <a:p>
          <a:r>
            <a:rPr lang="en-US" sz="1400" noProof="0" dirty="0"/>
            <a:t>Substrate</a:t>
          </a:r>
        </a:p>
      </dgm:t>
    </dgm:pt>
    <dgm:pt modelId="{3F5BF2D7-1763-4EEE-BA48-D4BE2BB52535}" type="parTrans" cxnId="{D3A89DB7-EE1C-400D-9FAB-09940BE022FF}">
      <dgm:prSet/>
      <dgm:spPr/>
      <dgm:t>
        <a:bodyPr/>
        <a:lstStyle/>
        <a:p>
          <a:endParaRPr lang="en-US" sz="1400" noProof="0"/>
        </a:p>
      </dgm:t>
    </dgm:pt>
    <dgm:pt modelId="{29E90918-2140-479C-B560-AAB0CABF78A7}" type="sibTrans" cxnId="{D3A89DB7-EE1C-400D-9FAB-09940BE022FF}">
      <dgm:prSet/>
      <dgm:spPr/>
      <dgm:t>
        <a:bodyPr/>
        <a:lstStyle/>
        <a:p>
          <a:endParaRPr lang="en-US" sz="1400" noProof="0"/>
        </a:p>
      </dgm:t>
    </dgm:pt>
    <dgm:pt modelId="{4685A60A-BCC8-48D5-A836-ED9757D7BE65}">
      <dgm:prSet phldrT="[Text]" custT="1"/>
      <dgm:spPr/>
      <dgm:t>
        <a:bodyPr/>
        <a:lstStyle/>
        <a:p>
          <a:r>
            <a:rPr lang="en-US" sz="1400" noProof="0" dirty="0"/>
            <a:t>Depositing of material</a:t>
          </a:r>
        </a:p>
      </dgm:t>
    </dgm:pt>
    <dgm:pt modelId="{765095A2-0069-465E-9EFD-46095C1D5B18}" type="parTrans" cxnId="{10DBBD8C-2BC9-47F6-A116-4DD26A4F5412}">
      <dgm:prSet/>
      <dgm:spPr/>
      <dgm:t>
        <a:bodyPr/>
        <a:lstStyle/>
        <a:p>
          <a:endParaRPr lang="en-US" sz="1400" noProof="0"/>
        </a:p>
      </dgm:t>
    </dgm:pt>
    <dgm:pt modelId="{87ED8A7B-4C5A-461B-9685-BB72A866CB7E}" type="sibTrans" cxnId="{10DBBD8C-2BC9-47F6-A116-4DD26A4F5412}">
      <dgm:prSet/>
      <dgm:spPr/>
      <dgm:t>
        <a:bodyPr/>
        <a:lstStyle/>
        <a:p>
          <a:endParaRPr lang="en-US" sz="1400" noProof="0"/>
        </a:p>
      </dgm:t>
    </dgm:pt>
    <dgm:pt modelId="{0DECEDB4-DF4B-494E-986D-1F51D99658B0}">
      <dgm:prSet phldrT="[Text]" custT="1"/>
      <dgm:spPr/>
      <dgm:t>
        <a:bodyPr/>
        <a:lstStyle/>
        <a:p>
          <a:r>
            <a:rPr lang="en-US" sz="1400" noProof="0" dirty="0"/>
            <a:t>Module</a:t>
          </a:r>
        </a:p>
      </dgm:t>
    </dgm:pt>
    <dgm:pt modelId="{21891DE7-87EE-49CC-AA6A-C8DBDE90226B}" type="parTrans" cxnId="{B66A4770-1783-424D-857E-6F9B79C54068}">
      <dgm:prSet/>
      <dgm:spPr/>
      <dgm:t>
        <a:bodyPr/>
        <a:lstStyle/>
        <a:p>
          <a:endParaRPr lang="en-US" sz="1400" noProof="0"/>
        </a:p>
      </dgm:t>
    </dgm:pt>
    <dgm:pt modelId="{190CB5E9-BB4A-4779-9D3E-DBED07DA4D90}" type="sibTrans" cxnId="{B66A4770-1783-424D-857E-6F9B79C54068}">
      <dgm:prSet/>
      <dgm:spPr/>
      <dgm:t>
        <a:bodyPr/>
        <a:lstStyle/>
        <a:p>
          <a:endParaRPr lang="en-US" sz="1400" noProof="0"/>
        </a:p>
      </dgm:t>
    </dgm:pt>
    <dgm:pt modelId="{8F1B6645-7223-4BEE-9C17-B60EC4C25CEC}" type="pres">
      <dgm:prSet presAssocID="{838D87D3-1C18-4991-9E70-8C8BC5671FCA}" presName="Name0" presStyleCnt="0">
        <dgm:presLayoutVars>
          <dgm:dir/>
          <dgm:animLvl val="lvl"/>
          <dgm:resizeHandles val="exact"/>
        </dgm:presLayoutVars>
      </dgm:prSet>
      <dgm:spPr/>
    </dgm:pt>
    <dgm:pt modelId="{3CB3EF1C-2E09-4867-9823-9141E2612F96}" type="pres">
      <dgm:prSet presAssocID="{89FE2645-BBE6-4933-AB88-1A94C8822BA5}" presName="linNode" presStyleCnt="0"/>
      <dgm:spPr/>
    </dgm:pt>
    <dgm:pt modelId="{7670EC3F-8105-45DF-966A-7ECDA4569D8A}" type="pres">
      <dgm:prSet presAssocID="{89FE2645-BBE6-4933-AB88-1A94C8822BA5}" presName="parentText" presStyleLbl="node1" presStyleIdx="0" presStyleCnt="4">
        <dgm:presLayoutVars>
          <dgm:chMax val="1"/>
          <dgm:bulletEnabled val="1"/>
        </dgm:presLayoutVars>
      </dgm:prSet>
      <dgm:spPr/>
    </dgm:pt>
    <dgm:pt modelId="{8EE297B0-934F-40B6-B39E-653C94057B31}" type="pres">
      <dgm:prSet presAssocID="{C97FE166-AC37-4CC7-8C79-8DA02EF57453}" presName="sp" presStyleCnt="0"/>
      <dgm:spPr/>
    </dgm:pt>
    <dgm:pt modelId="{11623AA1-E5C0-4E8F-8137-6130ECC8CE29}" type="pres">
      <dgm:prSet presAssocID="{8DB46347-28BB-4639-883A-B3206D34AA18}" presName="linNode" presStyleCnt="0"/>
      <dgm:spPr/>
    </dgm:pt>
    <dgm:pt modelId="{09B2EBC9-1215-48AD-996B-D7E506284BB2}" type="pres">
      <dgm:prSet presAssocID="{8DB46347-28BB-4639-883A-B3206D34AA18}" presName="parentText" presStyleLbl="node1" presStyleIdx="1" presStyleCnt="4">
        <dgm:presLayoutVars>
          <dgm:chMax val="1"/>
          <dgm:bulletEnabled val="1"/>
        </dgm:presLayoutVars>
      </dgm:prSet>
      <dgm:spPr/>
    </dgm:pt>
    <dgm:pt modelId="{2DC1491E-0F4D-43FF-858F-D7C55CB71CE2}" type="pres">
      <dgm:prSet presAssocID="{29E90918-2140-479C-B560-AAB0CABF78A7}" presName="sp" presStyleCnt="0"/>
      <dgm:spPr/>
    </dgm:pt>
    <dgm:pt modelId="{2F9E7997-F174-4DBE-9D80-C69E4EF2136E}" type="pres">
      <dgm:prSet presAssocID="{4685A60A-BCC8-48D5-A836-ED9757D7BE65}" presName="linNode" presStyleCnt="0"/>
      <dgm:spPr/>
    </dgm:pt>
    <dgm:pt modelId="{5042F1B8-6237-4788-AC79-A37301897D13}" type="pres">
      <dgm:prSet presAssocID="{4685A60A-BCC8-48D5-A836-ED9757D7BE65}" presName="parentText" presStyleLbl="node1" presStyleIdx="2" presStyleCnt="4">
        <dgm:presLayoutVars>
          <dgm:chMax val="1"/>
          <dgm:bulletEnabled val="1"/>
        </dgm:presLayoutVars>
      </dgm:prSet>
      <dgm:spPr/>
    </dgm:pt>
    <dgm:pt modelId="{F91EEE93-8E89-4043-A5B3-C1C71E1B9301}" type="pres">
      <dgm:prSet presAssocID="{87ED8A7B-4C5A-461B-9685-BB72A866CB7E}" presName="sp" presStyleCnt="0"/>
      <dgm:spPr/>
    </dgm:pt>
    <dgm:pt modelId="{CA592BA4-23E0-4889-9F40-E2265169C34B}" type="pres">
      <dgm:prSet presAssocID="{0DECEDB4-DF4B-494E-986D-1F51D99658B0}" presName="linNode" presStyleCnt="0"/>
      <dgm:spPr/>
    </dgm:pt>
    <dgm:pt modelId="{D32A05F4-7DF4-4A87-AC97-693B810DC289}" type="pres">
      <dgm:prSet presAssocID="{0DECEDB4-DF4B-494E-986D-1F51D99658B0}" presName="parentText" presStyleLbl="node1" presStyleIdx="3" presStyleCnt="4">
        <dgm:presLayoutVars>
          <dgm:chMax val="1"/>
          <dgm:bulletEnabled val="1"/>
        </dgm:presLayoutVars>
      </dgm:prSet>
      <dgm:spPr/>
    </dgm:pt>
  </dgm:ptLst>
  <dgm:cxnLst>
    <dgm:cxn modelId="{579BCD10-3EAC-4C25-B0A2-DECB72C21B85}" type="presOf" srcId="{838D87D3-1C18-4991-9E70-8C8BC5671FCA}" destId="{8F1B6645-7223-4BEE-9C17-B60EC4C25CEC}" srcOrd="0" destOrd="0" presId="urn:microsoft.com/office/officeart/2005/8/layout/vList5"/>
    <dgm:cxn modelId="{34F57533-7D03-460E-A4CF-E978C6421885}" type="presOf" srcId="{4685A60A-BCC8-48D5-A836-ED9757D7BE65}" destId="{5042F1B8-6237-4788-AC79-A37301897D13}" srcOrd="0" destOrd="0" presId="urn:microsoft.com/office/officeart/2005/8/layout/vList5"/>
    <dgm:cxn modelId="{2B7E4C65-1CB7-4EC1-9311-5E3C43043436}" srcId="{838D87D3-1C18-4991-9E70-8C8BC5671FCA}" destId="{89FE2645-BBE6-4933-AB88-1A94C8822BA5}" srcOrd="0" destOrd="0" parTransId="{882AD624-2B90-40ED-B378-3E8487A43EB5}" sibTransId="{C97FE166-AC37-4CC7-8C79-8DA02EF57453}"/>
    <dgm:cxn modelId="{B66A4770-1783-424D-857E-6F9B79C54068}" srcId="{838D87D3-1C18-4991-9E70-8C8BC5671FCA}" destId="{0DECEDB4-DF4B-494E-986D-1F51D99658B0}" srcOrd="3" destOrd="0" parTransId="{21891DE7-87EE-49CC-AA6A-C8DBDE90226B}" sibTransId="{190CB5E9-BB4A-4779-9D3E-DBED07DA4D90}"/>
    <dgm:cxn modelId="{9070E780-E6F9-45C5-8BA6-32003C5E385D}" type="presOf" srcId="{89FE2645-BBE6-4933-AB88-1A94C8822BA5}" destId="{7670EC3F-8105-45DF-966A-7ECDA4569D8A}" srcOrd="0" destOrd="0" presId="urn:microsoft.com/office/officeart/2005/8/layout/vList5"/>
    <dgm:cxn modelId="{D68C6787-7E3E-4CC8-9F91-C38C3983EE1D}" type="presOf" srcId="{8DB46347-28BB-4639-883A-B3206D34AA18}" destId="{09B2EBC9-1215-48AD-996B-D7E506284BB2}" srcOrd="0" destOrd="0" presId="urn:microsoft.com/office/officeart/2005/8/layout/vList5"/>
    <dgm:cxn modelId="{10DBBD8C-2BC9-47F6-A116-4DD26A4F5412}" srcId="{838D87D3-1C18-4991-9E70-8C8BC5671FCA}" destId="{4685A60A-BCC8-48D5-A836-ED9757D7BE65}" srcOrd="2" destOrd="0" parTransId="{765095A2-0069-465E-9EFD-46095C1D5B18}" sibTransId="{87ED8A7B-4C5A-461B-9685-BB72A866CB7E}"/>
    <dgm:cxn modelId="{E3AD669E-DA8F-428C-B2CC-701023E52DD7}" type="presOf" srcId="{0DECEDB4-DF4B-494E-986D-1F51D99658B0}" destId="{D32A05F4-7DF4-4A87-AC97-693B810DC289}" srcOrd="0" destOrd="0" presId="urn:microsoft.com/office/officeart/2005/8/layout/vList5"/>
    <dgm:cxn modelId="{D3A89DB7-EE1C-400D-9FAB-09940BE022FF}" srcId="{838D87D3-1C18-4991-9E70-8C8BC5671FCA}" destId="{8DB46347-28BB-4639-883A-B3206D34AA18}" srcOrd="1" destOrd="0" parTransId="{3F5BF2D7-1763-4EEE-BA48-D4BE2BB52535}" sibTransId="{29E90918-2140-479C-B560-AAB0CABF78A7}"/>
    <dgm:cxn modelId="{E5157450-BEA7-4C5A-8018-69AA43630532}" type="presParOf" srcId="{8F1B6645-7223-4BEE-9C17-B60EC4C25CEC}" destId="{3CB3EF1C-2E09-4867-9823-9141E2612F96}" srcOrd="0" destOrd="0" presId="urn:microsoft.com/office/officeart/2005/8/layout/vList5"/>
    <dgm:cxn modelId="{4B5ADB2D-F39F-4192-8D2A-73A79F722A12}" type="presParOf" srcId="{3CB3EF1C-2E09-4867-9823-9141E2612F96}" destId="{7670EC3F-8105-45DF-966A-7ECDA4569D8A}" srcOrd="0" destOrd="0" presId="urn:microsoft.com/office/officeart/2005/8/layout/vList5"/>
    <dgm:cxn modelId="{D3C37ED4-B45E-4548-B839-9FB22569BDBC}" type="presParOf" srcId="{8F1B6645-7223-4BEE-9C17-B60EC4C25CEC}" destId="{8EE297B0-934F-40B6-B39E-653C94057B31}" srcOrd="1" destOrd="0" presId="urn:microsoft.com/office/officeart/2005/8/layout/vList5"/>
    <dgm:cxn modelId="{73FFF5B6-130A-4494-9ADD-FDF21485CF56}" type="presParOf" srcId="{8F1B6645-7223-4BEE-9C17-B60EC4C25CEC}" destId="{11623AA1-E5C0-4E8F-8137-6130ECC8CE29}" srcOrd="2" destOrd="0" presId="urn:microsoft.com/office/officeart/2005/8/layout/vList5"/>
    <dgm:cxn modelId="{8D1FD7A3-D5AE-41D5-99CF-0ADA39011856}" type="presParOf" srcId="{11623AA1-E5C0-4E8F-8137-6130ECC8CE29}" destId="{09B2EBC9-1215-48AD-996B-D7E506284BB2}" srcOrd="0" destOrd="0" presId="urn:microsoft.com/office/officeart/2005/8/layout/vList5"/>
    <dgm:cxn modelId="{88EA6430-3B5D-4B37-AA8B-1D3B3C227837}" type="presParOf" srcId="{8F1B6645-7223-4BEE-9C17-B60EC4C25CEC}" destId="{2DC1491E-0F4D-43FF-858F-D7C55CB71CE2}" srcOrd="3" destOrd="0" presId="urn:microsoft.com/office/officeart/2005/8/layout/vList5"/>
    <dgm:cxn modelId="{29D2E4AE-D01D-4A04-A6D2-06FB1C795DF8}" type="presParOf" srcId="{8F1B6645-7223-4BEE-9C17-B60EC4C25CEC}" destId="{2F9E7997-F174-4DBE-9D80-C69E4EF2136E}" srcOrd="4" destOrd="0" presId="urn:microsoft.com/office/officeart/2005/8/layout/vList5"/>
    <dgm:cxn modelId="{CD1DAE28-832E-489B-BDC9-62A53F550E28}" type="presParOf" srcId="{2F9E7997-F174-4DBE-9D80-C69E4EF2136E}" destId="{5042F1B8-6237-4788-AC79-A37301897D13}" srcOrd="0" destOrd="0" presId="urn:microsoft.com/office/officeart/2005/8/layout/vList5"/>
    <dgm:cxn modelId="{B4ACB71F-2BC9-40E8-AF77-115DFCE92C07}" type="presParOf" srcId="{8F1B6645-7223-4BEE-9C17-B60EC4C25CEC}" destId="{F91EEE93-8E89-4043-A5B3-C1C71E1B9301}" srcOrd="5" destOrd="0" presId="urn:microsoft.com/office/officeart/2005/8/layout/vList5"/>
    <dgm:cxn modelId="{EA31A978-84FC-4CCC-95CE-8CF6224098BE}" type="presParOf" srcId="{8F1B6645-7223-4BEE-9C17-B60EC4C25CEC}" destId="{CA592BA4-23E0-4889-9F40-E2265169C34B}" srcOrd="6" destOrd="0" presId="urn:microsoft.com/office/officeart/2005/8/layout/vList5"/>
    <dgm:cxn modelId="{1DB7B696-BD65-4352-A859-5E6520565BCA}" type="presParOf" srcId="{CA592BA4-23E0-4889-9F40-E2265169C34B}" destId="{D32A05F4-7DF4-4A87-AC97-693B810DC28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A378AD-A7CF-46C8-9552-087396B302C3}" type="doc">
      <dgm:prSet loTypeId="urn:microsoft.com/office/officeart/2005/8/layout/list1" loCatId="Inbox" qsTypeId="urn:microsoft.com/office/officeart/2005/8/quickstyle/simple1" qsCatId="simple" csTypeId="urn:microsoft.com/office/officeart/2005/8/colors/colorful2" csCatId="colorful" phldr="1"/>
      <dgm:spPr/>
      <dgm:t>
        <a:bodyPr/>
        <a:lstStyle/>
        <a:p>
          <a:endParaRPr lang="en-US"/>
        </a:p>
      </dgm:t>
    </dgm:pt>
    <dgm:pt modelId="{C03792B4-08EC-4995-976A-9227AE3A8766}">
      <dgm:prSet/>
      <dgm:spPr/>
      <dgm:t>
        <a:bodyPr/>
        <a:lstStyle/>
        <a:p>
          <a:r>
            <a:rPr lang="en-US" dirty="0"/>
            <a:t>Horizontal global irradiation </a:t>
          </a:r>
        </a:p>
      </dgm:t>
    </dgm:pt>
    <dgm:pt modelId="{979B5167-DA89-46B6-812B-691FAA1E1815}" type="parTrans" cxnId="{5828F7EF-DE3A-440C-96E7-F558C2181915}">
      <dgm:prSet/>
      <dgm:spPr/>
      <dgm:t>
        <a:bodyPr/>
        <a:lstStyle/>
        <a:p>
          <a:endParaRPr lang="en-US"/>
        </a:p>
      </dgm:t>
    </dgm:pt>
    <dgm:pt modelId="{1B151630-3EEE-4D6C-84F2-FBEA8D927E3D}" type="sibTrans" cxnId="{5828F7EF-DE3A-440C-96E7-F558C2181915}">
      <dgm:prSet/>
      <dgm:spPr/>
      <dgm:t>
        <a:bodyPr/>
        <a:lstStyle/>
        <a:p>
          <a:endParaRPr lang="en-US"/>
        </a:p>
      </dgm:t>
    </dgm:pt>
    <dgm:pt modelId="{04F587B8-0380-4C28-B0CD-534F43615442}">
      <dgm:prSet/>
      <dgm:spPr/>
      <dgm:t>
        <a:bodyPr/>
        <a:lstStyle/>
        <a:p>
          <a:r>
            <a:rPr lang="en-US" dirty="0"/>
            <a:t>This is only useful when there is no tilt.  The only case where it is optimal to have no tilt is when you are on the equator. It can be useful for benchmarking</a:t>
          </a:r>
        </a:p>
      </dgm:t>
    </dgm:pt>
    <dgm:pt modelId="{3B86B1C5-9775-4724-A6DD-289FC02A7D36}" type="parTrans" cxnId="{C1CAAC1D-BAED-440B-A69C-A66CC335ACED}">
      <dgm:prSet/>
      <dgm:spPr/>
      <dgm:t>
        <a:bodyPr/>
        <a:lstStyle/>
        <a:p>
          <a:endParaRPr lang="en-US"/>
        </a:p>
      </dgm:t>
    </dgm:pt>
    <dgm:pt modelId="{BB2C38A8-204D-4F74-8AB5-C2C8EE2F6732}" type="sibTrans" cxnId="{C1CAAC1D-BAED-440B-A69C-A66CC335ACED}">
      <dgm:prSet/>
      <dgm:spPr/>
      <dgm:t>
        <a:bodyPr/>
        <a:lstStyle/>
        <a:p>
          <a:endParaRPr lang="en-US"/>
        </a:p>
      </dgm:t>
    </dgm:pt>
    <dgm:pt modelId="{3089730A-EE7A-4310-B765-2BFE7A00411F}">
      <dgm:prSet/>
      <dgm:spPr/>
      <dgm:t>
        <a:bodyPr/>
        <a:lstStyle/>
        <a:p>
          <a:r>
            <a:rPr lang="en-US" dirty="0"/>
            <a:t>Effective irradiance on collectors</a:t>
          </a:r>
        </a:p>
      </dgm:t>
    </dgm:pt>
    <dgm:pt modelId="{BD8B10F6-F50C-425A-91FE-70934FE2FB79}" type="parTrans" cxnId="{2BBC590E-E464-44C5-A433-3DC6EBD8D96D}">
      <dgm:prSet/>
      <dgm:spPr/>
      <dgm:t>
        <a:bodyPr/>
        <a:lstStyle/>
        <a:p>
          <a:endParaRPr lang="en-US"/>
        </a:p>
      </dgm:t>
    </dgm:pt>
    <dgm:pt modelId="{7B80367F-E7FB-4AB0-BA79-D190820AD18D}" type="sibTrans" cxnId="{2BBC590E-E464-44C5-A433-3DC6EBD8D96D}">
      <dgm:prSet/>
      <dgm:spPr/>
      <dgm:t>
        <a:bodyPr/>
        <a:lstStyle/>
        <a:p>
          <a:endParaRPr lang="en-US"/>
        </a:p>
      </dgm:t>
    </dgm:pt>
    <dgm:pt modelId="{67AE3FE2-55A2-43C1-BA34-3D6138EF2B25}">
      <dgm:prSet/>
      <dgm:spPr/>
      <dgm:t>
        <a:bodyPr/>
        <a:lstStyle/>
        <a:p>
          <a:r>
            <a:rPr lang="en-US" dirty="0"/>
            <a:t>This accounts for tilt and tracking.  The capacity factor at this point is the basis for computing the performance ratio. Also called Point of Access Irradiation</a:t>
          </a:r>
        </a:p>
      </dgm:t>
    </dgm:pt>
    <dgm:pt modelId="{8F8F84AF-7476-4CB7-B0D2-C05240F12FFB}" type="parTrans" cxnId="{F4D1330C-CB6E-49A4-8908-133A91D2673F}">
      <dgm:prSet/>
      <dgm:spPr/>
      <dgm:t>
        <a:bodyPr/>
        <a:lstStyle/>
        <a:p>
          <a:endParaRPr lang="en-US"/>
        </a:p>
      </dgm:t>
    </dgm:pt>
    <dgm:pt modelId="{CBA59C82-53B4-4853-A4EC-3B5A5DA4993F}" type="sibTrans" cxnId="{F4D1330C-CB6E-49A4-8908-133A91D2673F}">
      <dgm:prSet/>
      <dgm:spPr/>
      <dgm:t>
        <a:bodyPr/>
        <a:lstStyle/>
        <a:p>
          <a:endParaRPr lang="en-US"/>
        </a:p>
      </dgm:t>
    </dgm:pt>
    <dgm:pt modelId="{C53B2FC4-BE86-4487-9298-59E852EFB138}">
      <dgm:prSet/>
      <dgm:spPr/>
      <dgm:t>
        <a:bodyPr/>
        <a:lstStyle/>
        <a:p>
          <a:r>
            <a:rPr lang="en-US" dirty="0"/>
            <a:t>Corrections for reflection (IAM) and soiling</a:t>
          </a:r>
        </a:p>
      </dgm:t>
    </dgm:pt>
    <dgm:pt modelId="{8DA9D85D-E46A-4CF9-8A2E-D6E8B679F405}" type="parTrans" cxnId="{10DE45A8-7E02-4007-B750-1C79FE365456}">
      <dgm:prSet/>
      <dgm:spPr/>
      <dgm:t>
        <a:bodyPr/>
        <a:lstStyle/>
        <a:p>
          <a:endParaRPr lang="en-US"/>
        </a:p>
      </dgm:t>
    </dgm:pt>
    <dgm:pt modelId="{57862D08-80A7-47E9-98DB-C74D831CAA31}" type="sibTrans" cxnId="{10DE45A8-7E02-4007-B750-1C79FE365456}">
      <dgm:prSet/>
      <dgm:spPr/>
      <dgm:t>
        <a:bodyPr/>
        <a:lstStyle/>
        <a:p>
          <a:endParaRPr lang="en-US"/>
        </a:p>
      </dgm:t>
    </dgm:pt>
    <dgm:pt modelId="{5D32D82A-C162-4AB9-9E82-B0B897B818D1}">
      <dgm:prSet/>
      <dgm:spPr/>
      <dgm:t>
        <a:bodyPr/>
        <a:lstStyle/>
        <a:p>
          <a:r>
            <a:rPr lang="en-US" dirty="0"/>
            <a:t>The IAM depends on tilt and soiling is estimated.  These are part of the performance ratio.</a:t>
          </a:r>
        </a:p>
      </dgm:t>
    </dgm:pt>
    <dgm:pt modelId="{F58F3FF3-BFD4-4310-8014-D707E80CCD6A}" type="parTrans" cxnId="{4DF83CDB-C4D8-4381-8625-984FEB1A54DB}">
      <dgm:prSet/>
      <dgm:spPr/>
      <dgm:t>
        <a:bodyPr/>
        <a:lstStyle/>
        <a:p>
          <a:endParaRPr lang="en-US"/>
        </a:p>
      </dgm:t>
    </dgm:pt>
    <dgm:pt modelId="{07E91FAC-3753-4535-BA50-983EF227CC73}" type="sibTrans" cxnId="{4DF83CDB-C4D8-4381-8625-984FEB1A54DB}">
      <dgm:prSet/>
      <dgm:spPr/>
      <dgm:t>
        <a:bodyPr/>
        <a:lstStyle/>
        <a:p>
          <a:endParaRPr lang="en-US"/>
        </a:p>
      </dgm:t>
    </dgm:pt>
    <dgm:pt modelId="{859A9E5B-8F7B-4A47-8D5D-4882B6D2D12E}">
      <dgm:prSet/>
      <dgm:spPr/>
      <dgm:t>
        <a:bodyPr/>
        <a:lstStyle/>
        <a:p>
          <a:r>
            <a:rPr lang="en-US" dirty="0"/>
            <a:t>Energy injected to grid at AC</a:t>
          </a:r>
        </a:p>
      </dgm:t>
    </dgm:pt>
    <dgm:pt modelId="{EECA5537-ECB9-48C4-9AF1-6470DF41F4B2}" type="parTrans" cxnId="{B990EB19-D9CB-4127-B588-0AA9F30AABFA}">
      <dgm:prSet/>
      <dgm:spPr/>
      <dgm:t>
        <a:bodyPr/>
        <a:lstStyle/>
        <a:p>
          <a:endParaRPr lang="en-US"/>
        </a:p>
      </dgm:t>
    </dgm:pt>
    <dgm:pt modelId="{CC1BDD57-941F-4C60-9DE4-562E51D0751C}" type="sibTrans" cxnId="{B990EB19-D9CB-4127-B588-0AA9F30AABFA}">
      <dgm:prSet/>
      <dgm:spPr/>
      <dgm:t>
        <a:bodyPr/>
        <a:lstStyle/>
        <a:p>
          <a:endParaRPr lang="en-US"/>
        </a:p>
      </dgm:t>
    </dgm:pt>
    <dgm:pt modelId="{F4AD1654-7A52-451A-AFCD-D24252F7C6D7}">
      <dgm:prSet/>
      <dgm:spPr/>
      <dgm:t>
        <a:bodyPr/>
        <a:lstStyle/>
        <a:p>
          <a:r>
            <a:rPr lang="en-US" dirty="0"/>
            <a:t>This is the final number of use in computing the performance ratio and in the final yield and capacity factor.</a:t>
          </a:r>
        </a:p>
      </dgm:t>
    </dgm:pt>
    <dgm:pt modelId="{C3121FDC-4DAA-4042-AF50-B39086FCDA57}" type="parTrans" cxnId="{D0E2819D-0D71-4E9B-9F6E-519019817AC0}">
      <dgm:prSet/>
      <dgm:spPr/>
      <dgm:t>
        <a:bodyPr/>
        <a:lstStyle/>
        <a:p>
          <a:endParaRPr lang="en-US"/>
        </a:p>
      </dgm:t>
    </dgm:pt>
    <dgm:pt modelId="{DF2D744D-24E0-4BB0-B8FB-EAC2F2CD57EF}" type="sibTrans" cxnId="{D0E2819D-0D71-4E9B-9F6E-519019817AC0}">
      <dgm:prSet/>
      <dgm:spPr/>
      <dgm:t>
        <a:bodyPr/>
        <a:lstStyle/>
        <a:p>
          <a:endParaRPr lang="en-US"/>
        </a:p>
      </dgm:t>
    </dgm:pt>
    <dgm:pt modelId="{A7A5FCC0-0F25-44CD-AC04-B525B26C8215}" type="pres">
      <dgm:prSet presAssocID="{DBA378AD-A7CF-46C8-9552-087396B302C3}" presName="linear" presStyleCnt="0">
        <dgm:presLayoutVars>
          <dgm:dir/>
          <dgm:animLvl val="lvl"/>
          <dgm:resizeHandles val="exact"/>
        </dgm:presLayoutVars>
      </dgm:prSet>
      <dgm:spPr/>
    </dgm:pt>
    <dgm:pt modelId="{67692B6B-38F8-428F-B1FD-AECC8A86AD55}" type="pres">
      <dgm:prSet presAssocID="{C03792B4-08EC-4995-976A-9227AE3A8766}" presName="parentLin" presStyleCnt="0"/>
      <dgm:spPr/>
    </dgm:pt>
    <dgm:pt modelId="{5CD8C4BD-4857-4CA1-9F07-E92B97F99185}" type="pres">
      <dgm:prSet presAssocID="{C03792B4-08EC-4995-976A-9227AE3A8766}" presName="parentLeftMargin" presStyleLbl="node1" presStyleIdx="0" presStyleCnt="4"/>
      <dgm:spPr/>
    </dgm:pt>
    <dgm:pt modelId="{78F43B5E-E816-4C76-8B5A-1793F2A5223C}" type="pres">
      <dgm:prSet presAssocID="{C03792B4-08EC-4995-976A-9227AE3A8766}" presName="parentText" presStyleLbl="node1" presStyleIdx="0" presStyleCnt="4">
        <dgm:presLayoutVars>
          <dgm:chMax val="0"/>
          <dgm:bulletEnabled val="1"/>
        </dgm:presLayoutVars>
      </dgm:prSet>
      <dgm:spPr/>
    </dgm:pt>
    <dgm:pt modelId="{07AD3F05-B2A8-4044-9758-283712E979BC}" type="pres">
      <dgm:prSet presAssocID="{C03792B4-08EC-4995-976A-9227AE3A8766}" presName="negativeSpace" presStyleCnt="0"/>
      <dgm:spPr/>
    </dgm:pt>
    <dgm:pt modelId="{6573B851-1E65-4B88-AA62-58B4D8C6F118}" type="pres">
      <dgm:prSet presAssocID="{C03792B4-08EC-4995-976A-9227AE3A8766}" presName="childText" presStyleLbl="conFgAcc1" presStyleIdx="0" presStyleCnt="4">
        <dgm:presLayoutVars>
          <dgm:bulletEnabled val="1"/>
        </dgm:presLayoutVars>
      </dgm:prSet>
      <dgm:spPr/>
    </dgm:pt>
    <dgm:pt modelId="{8C892BEB-D923-49A7-B85B-3114EB94B73A}" type="pres">
      <dgm:prSet presAssocID="{1B151630-3EEE-4D6C-84F2-FBEA8D927E3D}" presName="spaceBetweenRectangles" presStyleCnt="0"/>
      <dgm:spPr/>
    </dgm:pt>
    <dgm:pt modelId="{3A5BF67F-DC44-4A69-B1EC-613B108DCF2D}" type="pres">
      <dgm:prSet presAssocID="{3089730A-EE7A-4310-B765-2BFE7A00411F}" presName="parentLin" presStyleCnt="0"/>
      <dgm:spPr/>
    </dgm:pt>
    <dgm:pt modelId="{F17C352B-69CB-40DC-A382-FECDFB8C93FE}" type="pres">
      <dgm:prSet presAssocID="{3089730A-EE7A-4310-B765-2BFE7A00411F}" presName="parentLeftMargin" presStyleLbl="node1" presStyleIdx="0" presStyleCnt="4"/>
      <dgm:spPr/>
    </dgm:pt>
    <dgm:pt modelId="{502E49CC-6D7C-4A8F-97E7-F5981232CBC1}" type="pres">
      <dgm:prSet presAssocID="{3089730A-EE7A-4310-B765-2BFE7A00411F}" presName="parentText" presStyleLbl="node1" presStyleIdx="1" presStyleCnt="4">
        <dgm:presLayoutVars>
          <dgm:chMax val="0"/>
          <dgm:bulletEnabled val="1"/>
        </dgm:presLayoutVars>
      </dgm:prSet>
      <dgm:spPr/>
    </dgm:pt>
    <dgm:pt modelId="{20AC212D-76D7-4DB5-AACE-C049CD3D17A6}" type="pres">
      <dgm:prSet presAssocID="{3089730A-EE7A-4310-B765-2BFE7A00411F}" presName="negativeSpace" presStyleCnt="0"/>
      <dgm:spPr/>
    </dgm:pt>
    <dgm:pt modelId="{029CE61E-1D70-4745-90BD-1AF217D451B7}" type="pres">
      <dgm:prSet presAssocID="{3089730A-EE7A-4310-B765-2BFE7A00411F}" presName="childText" presStyleLbl="conFgAcc1" presStyleIdx="1" presStyleCnt="4">
        <dgm:presLayoutVars>
          <dgm:bulletEnabled val="1"/>
        </dgm:presLayoutVars>
      </dgm:prSet>
      <dgm:spPr/>
    </dgm:pt>
    <dgm:pt modelId="{9E6B430B-51FB-4046-ACCD-D29E52A795CF}" type="pres">
      <dgm:prSet presAssocID="{7B80367F-E7FB-4AB0-BA79-D190820AD18D}" presName="spaceBetweenRectangles" presStyleCnt="0"/>
      <dgm:spPr/>
    </dgm:pt>
    <dgm:pt modelId="{978413A6-C264-44B5-863E-720AC45A6635}" type="pres">
      <dgm:prSet presAssocID="{C53B2FC4-BE86-4487-9298-59E852EFB138}" presName="parentLin" presStyleCnt="0"/>
      <dgm:spPr/>
    </dgm:pt>
    <dgm:pt modelId="{986D6FA5-6F82-4267-AD0F-477C8E443AB7}" type="pres">
      <dgm:prSet presAssocID="{C53B2FC4-BE86-4487-9298-59E852EFB138}" presName="parentLeftMargin" presStyleLbl="node1" presStyleIdx="1" presStyleCnt="4"/>
      <dgm:spPr/>
    </dgm:pt>
    <dgm:pt modelId="{A7BD5DB6-1C67-4AC5-9FD4-431A836D9BAA}" type="pres">
      <dgm:prSet presAssocID="{C53B2FC4-BE86-4487-9298-59E852EFB138}" presName="parentText" presStyleLbl="node1" presStyleIdx="2" presStyleCnt="4">
        <dgm:presLayoutVars>
          <dgm:chMax val="0"/>
          <dgm:bulletEnabled val="1"/>
        </dgm:presLayoutVars>
      </dgm:prSet>
      <dgm:spPr/>
    </dgm:pt>
    <dgm:pt modelId="{0A130743-FDCC-4C03-B42E-EE877CE8E7E8}" type="pres">
      <dgm:prSet presAssocID="{C53B2FC4-BE86-4487-9298-59E852EFB138}" presName="negativeSpace" presStyleCnt="0"/>
      <dgm:spPr/>
    </dgm:pt>
    <dgm:pt modelId="{0422FA82-C064-4C51-94E9-9090AF172879}" type="pres">
      <dgm:prSet presAssocID="{C53B2FC4-BE86-4487-9298-59E852EFB138}" presName="childText" presStyleLbl="conFgAcc1" presStyleIdx="2" presStyleCnt="4">
        <dgm:presLayoutVars>
          <dgm:bulletEnabled val="1"/>
        </dgm:presLayoutVars>
      </dgm:prSet>
      <dgm:spPr/>
    </dgm:pt>
    <dgm:pt modelId="{15BCD21A-974D-4D49-BCC8-B8726F3014F0}" type="pres">
      <dgm:prSet presAssocID="{57862D08-80A7-47E9-98DB-C74D831CAA31}" presName="spaceBetweenRectangles" presStyleCnt="0"/>
      <dgm:spPr/>
    </dgm:pt>
    <dgm:pt modelId="{1E0EC816-F9EF-4B55-A0F2-00A2452B3730}" type="pres">
      <dgm:prSet presAssocID="{859A9E5B-8F7B-4A47-8D5D-4882B6D2D12E}" presName="parentLin" presStyleCnt="0"/>
      <dgm:spPr/>
    </dgm:pt>
    <dgm:pt modelId="{9AA36258-44DA-4136-8C11-C4C35AD6C232}" type="pres">
      <dgm:prSet presAssocID="{859A9E5B-8F7B-4A47-8D5D-4882B6D2D12E}" presName="parentLeftMargin" presStyleLbl="node1" presStyleIdx="2" presStyleCnt="4"/>
      <dgm:spPr/>
    </dgm:pt>
    <dgm:pt modelId="{C9CA2B50-6954-4B51-BD5A-19134314F1E8}" type="pres">
      <dgm:prSet presAssocID="{859A9E5B-8F7B-4A47-8D5D-4882B6D2D12E}" presName="parentText" presStyleLbl="node1" presStyleIdx="3" presStyleCnt="4">
        <dgm:presLayoutVars>
          <dgm:chMax val="0"/>
          <dgm:bulletEnabled val="1"/>
        </dgm:presLayoutVars>
      </dgm:prSet>
      <dgm:spPr/>
    </dgm:pt>
    <dgm:pt modelId="{EFBD72A8-C3C3-4FF7-98C5-462C61B0D85A}" type="pres">
      <dgm:prSet presAssocID="{859A9E5B-8F7B-4A47-8D5D-4882B6D2D12E}" presName="negativeSpace" presStyleCnt="0"/>
      <dgm:spPr/>
    </dgm:pt>
    <dgm:pt modelId="{04DF24CF-FEE2-478D-8A47-36F3CEE028A3}" type="pres">
      <dgm:prSet presAssocID="{859A9E5B-8F7B-4A47-8D5D-4882B6D2D12E}" presName="childText" presStyleLbl="conFgAcc1" presStyleIdx="3" presStyleCnt="4">
        <dgm:presLayoutVars>
          <dgm:bulletEnabled val="1"/>
        </dgm:presLayoutVars>
      </dgm:prSet>
      <dgm:spPr/>
    </dgm:pt>
  </dgm:ptLst>
  <dgm:cxnLst>
    <dgm:cxn modelId="{0BA2BF05-2B84-4439-BBC5-AC0D3E80F269}" type="presOf" srcId="{67AE3FE2-55A2-43C1-BA34-3D6138EF2B25}" destId="{029CE61E-1D70-4745-90BD-1AF217D451B7}" srcOrd="0" destOrd="0" presId="urn:microsoft.com/office/officeart/2005/8/layout/list1"/>
    <dgm:cxn modelId="{F4D1330C-CB6E-49A4-8908-133A91D2673F}" srcId="{3089730A-EE7A-4310-B765-2BFE7A00411F}" destId="{67AE3FE2-55A2-43C1-BA34-3D6138EF2B25}" srcOrd="0" destOrd="0" parTransId="{8F8F84AF-7476-4CB7-B0D2-C05240F12FFB}" sibTransId="{CBA59C82-53B4-4853-A4EC-3B5A5DA4993F}"/>
    <dgm:cxn modelId="{2BBC590E-E464-44C5-A433-3DC6EBD8D96D}" srcId="{DBA378AD-A7CF-46C8-9552-087396B302C3}" destId="{3089730A-EE7A-4310-B765-2BFE7A00411F}" srcOrd="1" destOrd="0" parTransId="{BD8B10F6-F50C-425A-91FE-70934FE2FB79}" sibTransId="{7B80367F-E7FB-4AB0-BA79-D190820AD18D}"/>
    <dgm:cxn modelId="{B990EB19-D9CB-4127-B588-0AA9F30AABFA}" srcId="{DBA378AD-A7CF-46C8-9552-087396B302C3}" destId="{859A9E5B-8F7B-4A47-8D5D-4882B6D2D12E}" srcOrd="3" destOrd="0" parTransId="{EECA5537-ECB9-48C4-9AF1-6470DF41F4B2}" sibTransId="{CC1BDD57-941F-4C60-9DE4-562E51D0751C}"/>
    <dgm:cxn modelId="{C1CAAC1D-BAED-440B-A69C-A66CC335ACED}" srcId="{C03792B4-08EC-4995-976A-9227AE3A8766}" destId="{04F587B8-0380-4C28-B0CD-534F43615442}" srcOrd="0" destOrd="0" parTransId="{3B86B1C5-9775-4724-A6DD-289FC02A7D36}" sibTransId="{BB2C38A8-204D-4F74-8AB5-C2C8EE2F6732}"/>
    <dgm:cxn modelId="{FADC2722-AF94-4C7E-80FA-AC8174A122CF}" type="presOf" srcId="{DBA378AD-A7CF-46C8-9552-087396B302C3}" destId="{A7A5FCC0-0F25-44CD-AC04-B525B26C8215}" srcOrd="0" destOrd="0" presId="urn:microsoft.com/office/officeart/2005/8/layout/list1"/>
    <dgm:cxn modelId="{C1635F29-DA52-42E3-B192-C8F8BECD0D44}" type="presOf" srcId="{859A9E5B-8F7B-4A47-8D5D-4882B6D2D12E}" destId="{9AA36258-44DA-4136-8C11-C4C35AD6C232}" srcOrd="0" destOrd="0" presId="urn:microsoft.com/office/officeart/2005/8/layout/list1"/>
    <dgm:cxn modelId="{0573BB3B-3D52-4B33-AAF0-AA7133ACB542}" type="presOf" srcId="{F4AD1654-7A52-451A-AFCD-D24252F7C6D7}" destId="{04DF24CF-FEE2-478D-8A47-36F3CEE028A3}" srcOrd="0" destOrd="0" presId="urn:microsoft.com/office/officeart/2005/8/layout/list1"/>
    <dgm:cxn modelId="{FC61FE61-980F-4D4D-9444-FD33BB9D3C21}" type="presOf" srcId="{C53B2FC4-BE86-4487-9298-59E852EFB138}" destId="{A7BD5DB6-1C67-4AC5-9FD4-431A836D9BAA}" srcOrd="1" destOrd="0" presId="urn:microsoft.com/office/officeart/2005/8/layout/list1"/>
    <dgm:cxn modelId="{2F9A1471-71A1-4F9E-AF65-D2F7FEFEF787}" type="presOf" srcId="{3089730A-EE7A-4310-B765-2BFE7A00411F}" destId="{F17C352B-69CB-40DC-A382-FECDFB8C93FE}" srcOrd="0" destOrd="0" presId="urn:microsoft.com/office/officeart/2005/8/layout/list1"/>
    <dgm:cxn modelId="{320E4956-953F-4BF4-93EA-77A1EDF2FC66}" type="presOf" srcId="{3089730A-EE7A-4310-B765-2BFE7A00411F}" destId="{502E49CC-6D7C-4A8F-97E7-F5981232CBC1}" srcOrd="1" destOrd="0" presId="urn:microsoft.com/office/officeart/2005/8/layout/list1"/>
    <dgm:cxn modelId="{527C337C-FE21-410A-B54B-2DD89A13FA8B}" type="presOf" srcId="{C03792B4-08EC-4995-976A-9227AE3A8766}" destId="{78F43B5E-E816-4C76-8B5A-1793F2A5223C}" srcOrd="1" destOrd="0" presId="urn:microsoft.com/office/officeart/2005/8/layout/list1"/>
    <dgm:cxn modelId="{0F171E91-2025-4082-8346-EFD66DE99858}" type="presOf" srcId="{C03792B4-08EC-4995-976A-9227AE3A8766}" destId="{5CD8C4BD-4857-4CA1-9F07-E92B97F99185}" srcOrd="0" destOrd="0" presId="urn:microsoft.com/office/officeart/2005/8/layout/list1"/>
    <dgm:cxn modelId="{D0E2819D-0D71-4E9B-9F6E-519019817AC0}" srcId="{859A9E5B-8F7B-4A47-8D5D-4882B6D2D12E}" destId="{F4AD1654-7A52-451A-AFCD-D24252F7C6D7}" srcOrd="0" destOrd="0" parTransId="{C3121FDC-4DAA-4042-AF50-B39086FCDA57}" sibTransId="{DF2D744D-24E0-4BB0-B8FB-EAC2F2CD57EF}"/>
    <dgm:cxn modelId="{845AB8A0-094A-44A3-9303-BCC0D79C9D25}" type="presOf" srcId="{859A9E5B-8F7B-4A47-8D5D-4882B6D2D12E}" destId="{C9CA2B50-6954-4B51-BD5A-19134314F1E8}" srcOrd="1" destOrd="0" presId="urn:microsoft.com/office/officeart/2005/8/layout/list1"/>
    <dgm:cxn modelId="{10DE45A8-7E02-4007-B750-1C79FE365456}" srcId="{DBA378AD-A7CF-46C8-9552-087396B302C3}" destId="{C53B2FC4-BE86-4487-9298-59E852EFB138}" srcOrd="2" destOrd="0" parTransId="{8DA9D85D-E46A-4CF9-8A2E-D6E8B679F405}" sibTransId="{57862D08-80A7-47E9-98DB-C74D831CAA31}"/>
    <dgm:cxn modelId="{6717FCA8-3B4B-40A4-BD84-C568FC4CC66B}" type="presOf" srcId="{5D32D82A-C162-4AB9-9E82-B0B897B818D1}" destId="{0422FA82-C064-4C51-94E9-9090AF172879}" srcOrd="0" destOrd="0" presId="urn:microsoft.com/office/officeart/2005/8/layout/list1"/>
    <dgm:cxn modelId="{4DF83CDB-C4D8-4381-8625-984FEB1A54DB}" srcId="{C53B2FC4-BE86-4487-9298-59E852EFB138}" destId="{5D32D82A-C162-4AB9-9E82-B0B897B818D1}" srcOrd="0" destOrd="0" parTransId="{F58F3FF3-BFD4-4310-8014-D707E80CCD6A}" sibTransId="{07E91FAC-3753-4535-BA50-983EF227CC73}"/>
    <dgm:cxn modelId="{E9590FEA-BBAA-4ECC-861E-6596D9188F77}" type="presOf" srcId="{C53B2FC4-BE86-4487-9298-59E852EFB138}" destId="{986D6FA5-6F82-4267-AD0F-477C8E443AB7}" srcOrd="0" destOrd="0" presId="urn:microsoft.com/office/officeart/2005/8/layout/list1"/>
    <dgm:cxn modelId="{01D01BEB-0DE7-4936-8CF1-F1754FFEED27}" type="presOf" srcId="{04F587B8-0380-4C28-B0CD-534F43615442}" destId="{6573B851-1E65-4B88-AA62-58B4D8C6F118}" srcOrd="0" destOrd="0" presId="urn:microsoft.com/office/officeart/2005/8/layout/list1"/>
    <dgm:cxn modelId="{5828F7EF-DE3A-440C-96E7-F558C2181915}" srcId="{DBA378AD-A7CF-46C8-9552-087396B302C3}" destId="{C03792B4-08EC-4995-976A-9227AE3A8766}" srcOrd="0" destOrd="0" parTransId="{979B5167-DA89-46B6-812B-691FAA1E1815}" sibTransId="{1B151630-3EEE-4D6C-84F2-FBEA8D927E3D}"/>
    <dgm:cxn modelId="{0C42CF3C-D548-43C0-9F81-CABCB49F65DC}" type="presParOf" srcId="{A7A5FCC0-0F25-44CD-AC04-B525B26C8215}" destId="{67692B6B-38F8-428F-B1FD-AECC8A86AD55}" srcOrd="0" destOrd="0" presId="urn:microsoft.com/office/officeart/2005/8/layout/list1"/>
    <dgm:cxn modelId="{E4E81F5F-8E4D-4A64-A2B3-30E9E3BA31E7}" type="presParOf" srcId="{67692B6B-38F8-428F-B1FD-AECC8A86AD55}" destId="{5CD8C4BD-4857-4CA1-9F07-E92B97F99185}" srcOrd="0" destOrd="0" presId="urn:microsoft.com/office/officeart/2005/8/layout/list1"/>
    <dgm:cxn modelId="{1BDFD11B-9ACE-40AB-A05D-8A500096B0C2}" type="presParOf" srcId="{67692B6B-38F8-428F-B1FD-AECC8A86AD55}" destId="{78F43B5E-E816-4C76-8B5A-1793F2A5223C}" srcOrd="1" destOrd="0" presId="urn:microsoft.com/office/officeart/2005/8/layout/list1"/>
    <dgm:cxn modelId="{092D7CA5-4E6E-4996-A044-AB929F7ADE2C}" type="presParOf" srcId="{A7A5FCC0-0F25-44CD-AC04-B525B26C8215}" destId="{07AD3F05-B2A8-4044-9758-283712E979BC}" srcOrd="1" destOrd="0" presId="urn:microsoft.com/office/officeart/2005/8/layout/list1"/>
    <dgm:cxn modelId="{50898412-423F-46B4-A752-2E5B36D8558D}" type="presParOf" srcId="{A7A5FCC0-0F25-44CD-AC04-B525B26C8215}" destId="{6573B851-1E65-4B88-AA62-58B4D8C6F118}" srcOrd="2" destOrd="0" presId="urn:microsoft.com/office/officeart/2005/8/layout/list1"/>
    <dgm:cxn modelId="{91DA7C9D-C9F9-4364-A7F1-22080044CEEA}" type="presParOf" srcId="{A7A5FCC0-0F25-44CD-AC04-B525B26C8215}" destId="{8C892BEB-D923-49A7-B85B-3114EB94B73A}" srcOrd="3" destOrd="0" presId="urn:microsoft.com/office/officeart/2005/8/layout/list1"/>
    <dgm:cxn modelId="{2B6A643D-F217-4FFB-A1DC-9EF40C908ECC}" type="presParOf" srcId="{A7A5FCC0-0F25-44CD-AC04-B525B26C8215}" destId="{3A5BF67F-DC44-4A69-B1EC-613B108DCF2D}" srcOrd="4" destOrd="0" presId="urn:microsoft.com/office/officeart/2005/8/layout/list1"/>
    <dgm:cxn modelId="{790DDD5B-16F8-448A-AFC4-6FA22684662E}" type="presParOf" srcId="{3A5BF67F-DC44-4A69-B1EC-613B108DCF2D}" destId="{F17C352B-69CB-40DC-A382-FECDFB8C93FE}" srcOrd="0" destOrd="0" presId="urn:microsoft.com/office/officeart/2005/8/layout/list1"/>
    <dgm:cxn modelId="{60038774-B1E5-42C9-8016-7A1F10B617E5}" type="presParOf" srcId="{3A5BF67F-DC44-4A69-B1EC-613B108DCF2D}" destId="{502E49CC-6D7C-4A8F-97E7-F5981232CBC1}" srcOrd="1" destOrd="0" presId="urn:microsoft.com/office/officeart/2005/8/layout/list1"/>
    <dgm:cxn modelId="{C474FE25-2A57-40A9-82A6-F75D607E3DDC}" type="presParOf" srcId="{A7A5FCC0-0F25-44CD-AC04-B525B26C8215}" destId="{20AC212D-76D7-4DB5-AACE-C049CD3D17A6}" srcOrd="5" destOrd="0" presId="urn:microsoft.com/office/officeart/2005/8/layout/list1"/>
    <dgm:cxn modelId="{03FA7BBA-7B4C-4866-9672-B0EEBF1BA70A}" type="presParOf" srcId="{A7A5FCC0-0F25-44CD-AC04-B525B26C8215}" destId="{029CE61E-1D70-4745-90BD-1AF217D451B7}" srcOrd="6" destOrd="0" presId="urn:microsoft.com/office/officeart/2005/8/layout/list1"/>
    <dgm:cxn modelId="{7B7E6F34-0959-4628-8F8F-DB6F2EEFA05B}" type="presParOf" srcId="{A7A5FCC0-0F25-44CD-AC04-B525B26C8215}" destId="{9E6B430B-51FB-4046-ACCD-D29E52A795CF}" srcOrd="7" destOrd="0" presId="urn:microsoft.com/office/officeart/2005/8/layout/list1"/>
    <dgm:cxn modelId="{60098AAA-13ED-4830-BD46-BBEB4731F07A}" type="presParOf" srcId="{A7A5FCC0-0F25-44CD-AC04-B525B26C8215}" destId="{978413A6-C264-44B5-863E-720AC45A6635}" srcOrd="8" destOrd="0" presId="urn:microsoft.com/office/officeart/2005/8/layout/list1"/>
    <dgm:cxn modelId="{BA122A94-ECB7-47C9-BD25-9923596EB0F7}" type="presParOf" srcId="{978413A6-C264-44B5-863E-720AC45A6635}" destId="{986D6FA5-6F82-4267-AD0F-477C8E443AB7}" srcOrd="0" destOrd="0" presId="urn:microsoft.com/office/officeart/2005/8/layout/list1"/>
    <dgm:cxn modelId="{E64970AF-DC95-44FD-8DEC-F15F7D2F5E81}" type="presParOf" srcId="{978413A6-C264-44B5-863E-720AC45A6635}" destId="{A7BD5DB6-1C67-4AC5-9FD4-431A836D9BAA}" srcOrd="1" destOrd="0" presId="urn:microsoft.com/office/officeart/2005/8/layout/list1"/>
    <dgm:cxn modelId="{469341B6-F2DF-4005-8F9E-33DC0E6307C3}" type="presParOf" srcId="{A7A5FCC0-0F25-44CD-AC04-B525B26C8215}" destId="{0A130743-FDCC-4C03-B42E-EE877CE8E7E8}" srcOrd="9" destOrd="0" presId="urn:microsoft.com/office/officeart/2005/8/layout/list1"/>
    <dgm:cxn modelId="{26AA90B6-F1D1-4D0B-A5AA-6C4A0D1D0E40}" type="presParOf" srcId="{A7A5FCC0-0F25-44CD-AC04-B525B26C8215}" destId="{0422FA82-C064-4C51-94E9-9090AF172879}" srcOrd="10" destOrd="0" presId="urn:microsoft.com/office/officeart/2005/8/layout/list1"/>
    <dgm:cxn modelId="{EBB2FF1B-F640-4A51-B79E-61E456FA4CB9}" type="presParOf" srcId="{A7A5FCC0-0F25-44CD-AC04-B525B26C8215}" destId="{15BCD21A-974D-4D49-BCC8-B8726F3014F0}" srcOrd="11" destOrd="0" presId="urn:microsoft.com/office/officeart/2005/8/layout/list1"/>
    <dgm:cxn modelId="{95769EB2-6F69-4483-BE18-916BA009F5D7}" type="presParOf" srcId="{A7A5FCC0-0F25-44CD-AC04-B525B26C8215}" destId="{1E0EC816-F9EF-4B55-A0F2-00A2452B3730}" srcOrd="12" destOrd="0" presId="urn:microsoft.com/office/officeart/2005/8/layout/list1"/>
    <dgm:cxn modelId="{188F5217-FB3A-4654-8D0D-D73FC67CC1F3}" type="presParOf" srcId="{1E0EC816-F9EF-4B55-A0F2-00A2452B3730}" destId="{9AA36258-44DA-4136-8C11-C4C35AD6C232}" srcOrd="0" destOrd="0" presId="urn:microsoft.com/office/officeart/2005/8/layout/list1"/>
    <dgm:cxn modelId="{040A0223-6884-41C9-9C10-0E777C10591F}" type="presParOf" srcId="{1E0EC816-F9EF-4B55-A0F2-00A2452B3730}" destId="{C9CA2B50-6954-4B51-BD5A-19134314F1E8}" srcOrd="1" destOrd="0" presId="urn:microsoft.com/office/officeart/2005/8/layout/list1"/>
    <dgm:cxn modelId="{A9C2343D-A084-42D5-8EFD-624697080F31}" type="presParOf" srcId="{A7A5FCC0-0F25-44CD-AC04-B525B26C8215}" destId="{EFBD72A8-C3C3-4FF7-98C5-462C61B0D85A}" srcOrd="13" destOrd="0" presId="urn:microsoft.com/office/officeart/2005/8/layout/list1"/>
    <dgm:cxn modelId="{F0EE5D0D-4DE5-4D03-84AC-F7D3CE3F1454}" type="presParOf" srcId="{A7A5FCC0-0F25-44CD-AC04-B525B26C8215}" destId="{04DF24CF-FEE2-478D-8A47-36F3CEE028A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825CE7-53D1-4C1E-B822-0B996496B54F}" type="doc">
      <dgm:prSet loTypeId="urn:microsoft.com/office/officeart/2005/8/layout/vList5" loCatId="Inbox" qsTypeId="urn:microsoft.com/office/officeart/2005/8/quickstyle/simple1" qsCatId="simple" csTypeId="urn:microsoft.com/office/officeart/2005/8/colors/colorful2" csCatId="colorful"/>
      <dgm:spPr/>
      <dgm:t>
        <a:bodyPr/>
        <a:lstStyle/>
        <a:p>
          <a:endParaRPr lang="en-US"/>
        </a:p>
      </dgm:t>
    </dgm:pt>
    <dgm:pt modelId="{3438DFB8-05FF-4167-AB57-DC8A8EAA0EAA}">
      <dgm:prSet/>
      <dgm:spPr/>
      <dgm:t>
        <a:bodyPr/>
        <a:lstStyle/>
        <a:p>
          <a:r>
            <a:rPr lang="en-US" dirty="0"/>
            <a:t>The final capacity factor can be expressed using the formula:</a:t>
          </a:r>
        </a:p>
      </dgm:t>
    </dgm:pt>
    <dgm:pt modelId="{9546F295-471C-4882-9CFF-9A2B84BF39E7}" type="parTrans" cxnId="{CDCDE273-7EED-4A48-98B0-A7E4B11580F8}">
      <dgm:prSet/>
      <dgm:spPr/>
      <dgm:t>
        <a:bodyPr/>
        <a:lstStyle/>
        <a:p>
          <a:endParaRPr lang="en-US"/>
        </a:p>
      </dgm:t>
    </dgm:pt>
    <dgm:pt modelId="{59A13C13-1840-4DF0-B9AB-88DB906647A3}" type="sibTrans" cxnId="{CDCDE273-7EED-4A48-98B0-A7E4B11580F8}">
      <dgm:prSet/>
      <dgm:spPr/>
      <dgm:t>
        <a:bodyPr/>
        <a:lstStyle/>
        <a:p>
          <a:endParaRPr lang="en-US"/>
        </a:p>
      </dgm:t>
    </dgm:pt>
    <dgm:pt modelId="{79C9E952-5AF2-41A0-9D8F-9B506F5BF5ED}">
      <dgm:prSet/>
      <dgm:spPr/>
      <dgm:t>
        <a:bodyPr/>
        <a:lstStyle/>
        <a:p>
          <a:r>
            <a:rPr lang="en-US" dirty="0"/>
            <a:t>Final CF = CF at POA x (1-loss1) x (1-loss2) x (1-loss3) x (1-loss4) ….</a:t>
          </a:r>
        </a:p>
      </dgm:t>
    </dgm:pt>
    <dgm:pt modelId="{3660D5BD-D688-49BA-AC08-F29FC68D270C}" type="parTrans" cxnId="{426D5721-219E-450C-B66D-AB80C7BE8C78}">
      <dgm:prSet/>
      <dgm:spPr/>
      <dgm:t>
        <a:bodyPr/>
        <a:lstStyle/>
        <a:p>
          <a:endParaRPr lang="en-US"/>
        </a:p>
      </dgm:t>
    </dgm:pt>
    <dgm:pt modelId="{A1D7E24A-5B79-4691-A360-C504AF3742EA}" type="sibTrans" cxnId="{426D5721-219E-450C-B66D-AB80C7BE8C78}">
      <dgm:prSet/>
      <dgm:spPr/>
      <dgm:t>
        <a:bodyPr/>
        <a:lstStyle/>
        <a:p>
          <a:endParaRPr lang="en-US"/>
        </a:p>
      </dgm:t>
    </dgm:pt>
    <dgm:pt modelId="{9485256C-775D-4EDB-8854-71E7C5D41433}">
      <dgm:prSet/>
      <dgm:spPr/>
      <dgm:t>
        <a:bodyPr/>
        <a:lstStyle/>
        <a:p>
          <a:r>
            <a:rPr lang="en-US" dirty="0"/>
            <a:t>This can also be expressed as:</a:t>
          </a:r>
        </a:p>
      </dgm:t>
    </dgm:pt>
    <dgm:pt modelId="{0D4F97CC-8596-44B5-AD0B-BF89239DE672}" type="parTrans" cxnId="{78AC5B0F-A1B4-4619-BAA0-899D41DCC9FE}">
      <dgm:prSet/>
      <dgm:spPr/>
      <dgm:t>
        <a:bodyPr/>
        <a:lstStyle/>
        <a:p>
          <a:endParaRPr lang="en-US"/>
        </a:p>
      </dgm:t>
    </dgm:pt>
    <dgm:pt modelId="{4CB4DB5C-118A-438C-8810-99D96583C23D}" type="sibTrans" cxnId="{78AC5B0F-A1B4-4619-BAA0-899D41DCC9FE}">
      <dgm:prSet/>
      <dgm:spPr/>
      <dgm:t>
        <a:bodyPr/>
        <a:lstStyle/>
        <a:p>
          <a:endParaRPr lang="en-US"/>
        </a:p>
      </dgm:t>
    </dgm:pt>
    <dgm:pt modelId="{34E4A259-4F8C-4D58-A850-DC14D3038AEB}">
      <dgm:prSet/>
      <dgm:spPr/>
      <dgm:t>
        <a:bodyPr/>
        <a:lstStyle/>
        <a:p>
          <a:r>
            <a:rPr lang="en-US" dirty="0"/>
            <a:t>Final CF = CF at POA x (1-Temprature) x (1-other losses)</a:t>
          </a:r>
        </a:p>
      </dgm:t>
    </dgm:pt>
    <dgm:pt modelId="{5210DFC5-6AE0-4CA3-B68E-F77218F18A84}" type="parTrans" cxnId="{138B6E42-FC0B-4275-A74D-DBB377BA7B36}">
      <dgm:prSet/>
      <dgm:spPr/>
      <dgm:t>
        <a:bodyPr/>
        <a:lstStyle/>
        <a:p>
          <a:endParaRPr lang="en-US"/>
        </a:p>
      </dgm:t>
    </dgm:pt>
    <dgm:pt modelId="{DCCE891E-F8DF-42E0-8069-F8C40B0A90CC}" type="sibTrans" cxnId="{138B6E42-FC0B-4275-A74D-DBB377BA7B36}">
      <dgm:prSet/>
      <dgm:spPr/>
      <dgm:t>
        <a:bodyPr/>
        <a:lstStyle/>
        <a:p>
          <a:endParaRPr lang="en-US"/>
        </a:p>
      </dgm:t>
    </dgm:pt>
    <dgm:pt modelId="{10BA11F4-3E58-473B-B26C-9D3B1D93B9EB}">
      <dgm:prSet/>
      <dgm:spPr/>
      <dgm:t>
        <a:bodyPr/>
        <a:lstStyle/>
        <a:p>
          <a:r>
            <a:rPr lang="en-US" dirty="0"/>
            <a:t>Since PR = Final CF/CF at POA, then</a:t>
          </a:r>
        </a:p>
      </dgm:t>
    </dgm:pt>
    <dgm:pt modelId="{932B052A-23E2-4506-B116-B4171E61BF2D}" type="parTrans" cxnId="{270C6043-DC67-4E97-9F90-56F34534EE19}">
      <dgm:prSet/>
      <dgm:spPr/>
      <dgm:t>
        <a:bodyPr/>
        <a:lstStyle/>
        <a:p>
          <a:endParaRPr lang="en-US"/>
        </a:p>
      </dgm:t>
    </dgm:pt>
    <dgm:pt modelId="{144620D4-CA4C-46AD-864B-3F461F1EEB4F}" type="sibTrans" cxnId="{270C6043-DC67-4E97-9F90-56F34534EE19}">
      <dgm:prSet/>
      <dgm:spPr/>
      <dgm:t>
        <a:bodyPr/>
        <a:lstStyle/>
        <a:p>
          <a:endParaRPr lang="en-US"/>
        </a:p>
      </dgm:t>
    </dgm:pt>
    <dgm:pt modelId="{8FF86B12-90C1-4351-8A98-129D21AA34F1}">
      <dgm:prSet/>
      <dgm:spPr/>
      <dgm:t>
        <a:bodyPr/>
        <a:lstStyle/>
        <a:p>
          <a:r>
            <a:rPr lang="en-US" dirty="0"/>
            <a:t>PR = (1-Temprature) x (1-other losses)</a:t>
          </a:r>
        </a:p>
      </dgm:t>
    </dgm:pt>
    <dgm:pt modelId="{EE92BF37-499C-4D34-AA92-095259CE253F}" type="parTrans" cxnId="{97520C46-F11E-49F6-9310-ACBED24E9574}">
      <dgm:prSet/>
      <dgm:spPr/>
      <dgm:t>
        <a:bodyPr/>
        <a:lstStyle/>
        <a:p>
          <a:endParaRPr lang="en-US"/>
        </a:p>
      </dgm:t>
    </dgm:pt>
    <dgm:pt modelId="{77A1B46A-44C0-4353-B577-681D4872FD45}" type="sibTrans" cxnId="{97520C46-F11E-49F6-9310-ACBED24E9574}">
      <dgm:prSet/>
      <dgm:spPr/>
      <dgm:t>
        <a:bodyPr/>
        <a:lstStyle/>
        <a:p>
          <a:endParaRPr lang="en-US"/>
        </a:p>
      </dgm:t>
    </dgm:pt>
    <dgm:pt modelId="{0668640A-CF0E-49E9-85B6-CDEFA61C1D93}" type="pres">
      <dgm:prSet presAssocID="{D2825CE7-53D1-4C1E-B822-0B996496B54F}" presName="Name0" presStyleCnt="0">
        <dgm:presLayoutVars>
          <dgm:dir/>
          <dgm:animLvl val="lvl"/>
          <dgm:resizeHandles val="exact"/>
        </dgm:presLayoutVars>
      </dgm:prSet>
      <dgm:spPr/>
    </dgm:pt>
    <dgm:pt modelId="{4B6BEE4B-4BD7-41F0-BDEE-2FDC17EB9940}" type="pres">
      <dgm:prSet presAssocID="{3438DFB8-05FF-4167-AB57-DC8A8EAA0EAA}" presName="linNode" presStyleCnt="0"/>
      <dgm:spPr/>
    </dgm:pt>
    <dgm:pt modelId="{478627BB-87B5-43AD-8FF7-D09CAECA1B4D}" type="pres">
      <dgm:prSet presAssocID="{3438DFB8-05FF-4167-AB57-DC8A8EAA0EAA}" presName="parentText" presStyleLbl="node1" presStyleIdx="0" presStyleCnt="3">
        <dgm:presLayoutVars>
          <dgm:chMax val="1"/>
          <dgm:bulletEnabled val="1"/>
        </dgm:presLayoutVars>
      </dgm:prSet>
      <dgm:spPr/>
    </dgm:pt>
    <dgm:pt modelId="{52EF7387-F5F2-4A3E-B3E1-CA16EF811916}" type="pres">
      <dgm:prSet presAssocID="{3438DFB8-05FF-4167-AB57-DC8A8EAA0EAA}" presName="descendantText" presStyleLbl="alignAccFollowNode1" presStyleIdx="0" presStyleCnt="3">
        <dgm:presLayoutVars>
          <dgm:bulletEnabled val="1"/>
        </dgm:presLayoutVars>
      </dgm:prSet>
      <dgm:spPr/>
    </dgm:pt>
    <dgm:pt modelId="{71A6E16D-8A4E-4EF4-913C-8C0874CDDFA2}" type="pres">
      <dgm:prSet presAssocID="{59A13C13-1840-4DF0-B9AB-88DB906647A3}" presName="sp" presStyleCnt="0"/>
      <dgm:spPr/>
    </dgm:pt>
    <dgm:pt modelId="{859A0F4F-3951-4636-926B-8C432977AA76}" type="pres">
      <dgm:prSet presAssocID="{9485256C-775D-4EDB-8854-71E7C5D41433}" presName="linNode" presStyleCnt="0"/>
      <dgm:spPr/>
    </dgm:pt>
    <dgm:pt modelId="{A3F962E5-49ED-4FD6-A3C3-249117A71C02}" type="pres">
      <dgm:prSet presAssocID="{9485256C-775D-4EDB-8854-71E7C5D41433}" presName="parentText" presStyleLbl="node1" presStyleIdx="1" presStyleCnt="3">
        <dgm:presLayoutVars>
          <dgm:chMax val="1"/>
          <dgm:bulletEnabled val="1"/>
        </dgm:presLayoutVars>
      </dgm:prSet>
      <dgm:spPr/>
    </dgm:pt>
    <dgm:pt modelId="{3662B2C7-A968-4557-AA46-DCCDC36676FD}" type="pres">
      <dgm:prSet presAssocID="{9485256C-775D-4EDB-8854-71E7C5D41433}" presName="descendantText" presStyleLbl="alignAccFollowNode1" presStyleIdx="1" presStyleCnt="3">
        <dgm:presLayoutVars>
          <dgm:bulletEnabled val="1"/>
        </dgm:presLayoutVars>
      </dgm:prSet>
      <dgm:spPr/>
    </dgm:pt>
    <dgm:pt modelId="{60BC84A3-8B65-4218-9BF7-CA83EDB237DE}" type="pres">
      <dgm:prSet presAssocID="{4CB4DB5C-118A-438C-8810-99D96583C23D}" presName="sp" presStyleCnt="0"/>
      <dgm:spPr/>
    </dgm:pt>
    <dgm:pt modelId="{9969C7CC-D3AA-40D0-998A-228603498F7F}" type="pres">
      <dgm:prSet presAssocID="{10BA11F4-3E58-473B-B26C-9D3B1D93B9EB}" presName="linNode" presStyleCnt="0"/>
      <dgm:spPr/>
    </dgm:pt>
    <dgm:pt modelId="{5077B7E2-D65F-4EA4-BC3A-761297282F18}" type="pres">
      <dgm:prSet presAssocID="{10BA11F4-3E58-473B-B26C-9D3B1D93B9EB}" presName="parentText" presStyleLbl="node1" presStyleIdx="2" presStyleCnt="3">
        <dgm:presLayoutVars>
          <dgm:chMax val="1"/>
          <dgm:bulletEnabled val="1"/>
        </dgm:presLayoutVars>
      </dgm:prSet>
      <dgm:spPr/>
    </dgm:pt>
    <dgm:pt modelId="{9DD33252-383C-4DE8-BB7D-78C46198BB32}" type="pres">
      <dgm:prSet presAssocID="{10BA11F4-3E58-473B-B26C-9D3B1D93B9EB}" presName="descendantText" presStyleLbl="alignAccFollowNode1" presStyleIdx="2" presStyleCnt="3">
        <dgm:presLayoutVars>
          <dgm:bulletEnabled val="1"/>
        </dgm:presLayoutVars>
      </dgm:prSet>
      <dgm:spPr/>
    </dgm:pt>
  </dgm:ptLst>
  <dgm:cxnLst>
    <dgm:cxn modelId="{78AC5B0F-A1B4-4619-BAA0-899D41DCC9FE}" srcId="{D2825CE7-53D1-4C1E-B822-0B996496B54F}" destId="{9485256C-775D-4EDB-8854-71E7C5D41433}" srcOrd="1" destOrd="0" parTransId="{0D4F97CC-8596-44B5-AD0B-BF89239DE672}" sibTransId="{4CB4DB5C-118A-438C-8810-99D96583C23D}"/>
    <dgm:cxn modelId="{426D5721-219E-450C-B66D-AB80C7BE8C78}" srcId="{3438DFB8-05FF-4167-AB57-DC8A8EAA0EAA}" destId="{79C9E952-5AF2-41A0-9D8F-9B506F5BF5ED}" srcOrd="0" destOrd="0" parTransId="{3660D5BD-D688-49BA-AC08-F29FC68D270C}" sibTransId="{A1D7E24A-5B79-4691-A360-C504AF3742EA}"/>
    <dgm:cxn modelId="{28D6A421-9486-4FCB-944D-59855BF81E68}" type="presOf" srcId="{8FF86B12-90C1-4351-8A98-129D21AA34F1}" destId="{9DD33252-383C-4DE8-BB7D-78C46198BB32}" srcOrd="0" destOrd="0" presId="urn:microsoft.com/office/officeart/2005/8/layout/vList5"/>
    <dgm:cxn modelId="{138B6E42-FC0B-4275-A74D-DBB377BA7B36}" srcId="{9485256C-775D-4EDB-8854-71E7C5D41433}" destId="{34E4A259-4F8C-4D58-A850-DC14D3038AEB}" srcOrd="0" destOrd="0" parTransId="{5210DFC5-6AE0-4CA3-B68E-F77218F18A84}" sibTransId="{DCCE891E-F8DF-42E0-8069-F8C40B0A90CC}"/>
    <dgm:cxn modelId="{270C6043-DC67-4E97-9F90-56F34534EE19}" srcId="{D2825CE7-53D1-4C1E-B822-0B996496B54F}" destId="{10BA11F4-3E58-473B-B26C-9D3B1D93B9EB}" srcOrd="2" destOrd="0" parTransId="{932B052A-23E2-4506-B116-B4171E61BF2D}" sibTransId="{144620D4-CA4C-46AD-864B-3F461F1EEB4F}"/>
    <dgm:cxn modelId="{97520C46-F11E-49F6-9310-ACBED24E9574}" srcId="{10BA11F4-3E58-473B-B26C-9D3B1D93B9EB}" destId="{8FF86B12-90C1-4351-8A98-129D21AA34F1}" srcOrd="0" destOrd="0" parTransId="{EE92BF37-499C-4D34-AA92-095259CE253F}" sibTransId="{77A1B46A-44C0-4353-B577-681D4872FD45}"/>
    <dgm:cxn modelId="{BCA8AB47-2405-40F3-8EF2-20C09532A120}" type="presOf" srcId="{D2825CE7-53D1-4C1E-B822-0B996496B54F}" destId="{0668640A-CF0E-49E9-85B6-CDEFA61C1D93}" srcOrd="0" destOrd="0" presId="urn:microsoft.com/office/officeart/2005/8/layout/vList5"/>
    <dgm:cxn modelId="{CDCDE273-7EED-4A48-98B0-A7E4B11580F8}" srcId="{D2825CE7-53D1-4C1E-B822-0B996496B54F}" destId="{3438DFB8-05FF-4167-AB57-DC8A8EAA0EAA}" srcOrd="0" destOrd="0" parTransId="{9546F295-471C-4882-9CFF-9A2B84BF39E7}" sibTransId="{59A13C13-1840-4DF0-B9AB-88DB906647A3}"/>
    <dgm:cxn modelId="{A8396054-3247-4798-A556-01F4B851363E}" type="presOf" srcId="{34E4A259-4F8C-4D58-A850-DC14D3038AEB}" destId="{3662B2C7-A968-4557-AA46-DCCDC36676FD}" srcOrd="0" destOrd="0" presId="urn:microsoft.com/office/officeart/2005/8/layout/vList5"/>
    <dgm:cxn modelId="{8B745D78-44A1-48EE-8955-925A25F82460}" type="presOf" srcId="{9485256C-775D-4EDB-8854-71E7C5D41433}" destId="{A3F962E5-49ED-4FD6-A3C3-249117A71C02}" srcOrd="0" destOrd="0" presId="urn:microsoft.com/office/officeart/2005/8/layout/vList5"/>
    <dgm:cxn modelId="{B44E077F-608A-49B0-830A-4FFC930C2A77}" type="presOf" srcId="{3438DFB8-05FF-4167-AB57-DC8A8EAA0EAA}" destId="{478627BB-87B5-43AD-8FF7-D09CAECA1B4D}" srcOrd="0" destOrd="0" presId="urn:microsoft.com/office/officeart/2005/8/layout/vList5"/>
    <dgm:cxn modelId="{9DF5ABBC-A113-4489-A982-534FCD92B227}" type="presOf" srcId="{10BA11F4-3E58-473B-B26C-9D3B1D93B9EB}" destId="{5077B7E2-D65F-4EA4-BC3A-761297282F18}" srcOrd="0" destOrd="0" presId="urn:microsoft.com/office/officeart/2005/8/layout/vList5"/>
    <dgm:cxn modelId="{0C8A5ADD-A5FD-42A0-8766-2813F57C0D5D}" type="presOf" srcId="{79C9E952-5AF2-41A0-9D8F-9B506F5BF5ED}" destId="{52EF7387-F5F2-4A3E-B3E1-CA16EF811916}" srcOrd="0" destOrd="0" presId="urn:microsoft.com/office/officeart/2005/8/layout/vList5"/>
    <dgm:cxn modelId="{7EA9E759-46CA-4878-83CC-79B4D2926A6C}" type="presParOf" srcId="{0668640A-CF0E-49E9-85B6-CDEFA61C1D93}" destId="{4B6BEE4B-4BD7-41F0-BDEE-2FDC17EB9940}" srcOrd="0" destOrd="0" presId="urn:microsoft.com/office/officeart/2005/8/layout/vList5"/>
    <dgm:cxn modelId="{404BA476-FB75-4BFC-96BB-F803E0AB5EE8}" type="presParOf" srcId="{4B6BEE4B-4BD7-41F0-BDEE-2FDC17EB9940}" destId="{478627BB-87B5-43AD-8FF7-D09CAECA1B4D}" srcOrd="0" destOrd="0" presId="urn:microsoft.com/office/officeart/2005/8/layout/vList5"/>
    <dgm:cxn modelId="{ED1039DC-4229-4A97-9CAA-09A2C9ADDE35}" type="presParOf" srcId="{4B6BEE4B-4BD7-41F0-BDEE-2FDC17EB9940}" destId="{52EF7387-F5F2-4A3E-B3E1-CA16EF811916}" srcOrd="1" destOrd="0" presId="urn:microsoft.com/office/officeart/2005/8/layout/vList5"/>
    <dgm:cxn modelId="{5ABF511B-B7C8-49E2-8375-BCBA5D8A9CE1}" type="presParOf" srcId="{0668640A-CF0E-49E9-85B6-CDEFA61C1D93}" destId="{71A6E16D-8A4E-4EF4-913C-8C0874CDDFA2}" srcOrd="1" destOrd="0" presId="urn:microsoft.com/office/officeart/2005/8/layout/vList5"/>
    <dgm:cxn modelId="{1564B4D0-F41D-474A-84FB-408BC3EA789C}" type="presParOf" srcId="{0668640A-CF0E-49E9-85B6-CDEFA61C1D93}" destId="{859A0F4F-3951-4636-926B-8C432977AA76}" srcOrd="2" destOrd="0" presId="urn:microsoft.com/office/officeart/2005/8/layout/vList5"/>
    <dgm:cxn modelId="{747BADC7-5F71-4951-9A01-74AAB2042080}" type="presParOf" srcId="{859A0F4F-3951-4636-926B-8C432977AA76}" destId="{A3F962E5-49ED-4FD6-A3C3-249117A71C02}" srcOrd="0" destOrd="0" presId="urn:microsoft.com/office/officeart/2005/8/layout/vList5"/>
    <dgm:cxn modelId="{605DA130-75B9-47D4-BD81-80F6B23DF01A}" type="presParOf" srcId="{859A0F4F-3951-4636-926B-8C432977AA76}" destId="{3662B2C7-A968-4557-AA46-DCCDC36676FD}" srcOrd="1" destOrd="0" presId="urn:microsoft.com/office/officeart/2005/8/layout/vList5"/>
    <dgm:cxn modelId="{4F2A85C9-19EF-4211-8963-B8E08DE0A005}" type="presParOf" srcId="{0668640A-CF0E-49E9-85B6-CDEFA61C1D93}" destId="{60BC84A3-8B65-4218-9BF7-CA83EDB237DE}" srcOrd="3" destOrd="0" presId="urn:microsoft.com/office/officeart/2005/8/layout/vList5"/>
    <dgm:cxn modelId="{2E177D1C-0457-4A51-98AB-5F43C4086055}" type="presParOf" srcId="{0668640A-CF0E-49E9-85B6-CDEFA61C1D93}" destId="{9969C7CC-D3AA-40D0-998A-228603498F7F}" srcOrd="4" destOrd="0" presId="urn:microsoft.com/office/officeart/2005/8/layout/vList5"/>
    <dgm:cxn modelId="{0A794227-ACB9-476F-94D1-102371BF95BF}" type="presParOf" srcId="{9969C7CC-D3AA-40D0-998A-228603498F7F}" destId="{5077B7E2-D65F-4EA4-BC3A-761297282F18}" srcOrd="0" destOrd="0" presId="urn:microsoft.com/office/officeart/2005/8/layout/vList5"/>
    <dgm:cxn modelId="{624D7FE3-B040-4CBE-B183-A5EC4F119B52}" type="presParOf" srcId="{9969C7CC-D3AA-40D0-998A-228603498F7F}" destId="{9DD33252-383C-4DE8-BB7D-78C46198BB3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E91D6-E5E0-44D4-A2DB-29B7D88C5836}">
      <dsp:nvSpPr>
        <dsp:cNvPr id="0" name=""/>
        <dsp:cNvSpPr/>
      </dsp:nvSpPr>
      <dsp:spPr>
        <a:xfrm>
          <a:off x="622309" y="1593"/>
          <a:ext cx="2075650" cy="12453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Read PVINSIGHT to Track Module Cost</a:t>
          </a:r>
        </a:p>
      </dsp:txBody>
      <dsp:txXfrm>
        <a:off x="622309" y="1593"/>
        <a:ext cx="2075650" cy="1245390"/>
      </dsp:txXfrm>
    </dsp:sp>
    <dsp:sp modelId="{EB160B94-517F-40A4-9D1F-A399B3435A44}">
      <dsp:nvSpPr>
        <dsp:cNvPr id="0" name=""/>
        <dsp:cNvSpPr/>
      </dsp:nvSpPr>
      <dsp:spPr>
        <a:xfrm>
          <a:off x="2905524" y="1593"/>
          <a:ext cx="2075650" cy="1245390"/>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Read PDF to Excel for EU Website</a:t>
          </a:r>
        </a:p>
      </dsp:txBody>
      <dsp:txXfrm>
        <a:off x="2905524" y="1593"/>
        <a:ext cx="2075650" cy="1245390"/>
      </dsp:txXfrm>
    </dsp:sp>
    <dsp:sp modelId="{8C9E4D17-86F8-4117-AB5C-698B1F1E4CEA}">
      <dsp:nvSpPr>
        <dsp:cNvPr id="0" name=""/>
        <dsp:cNvSpPr/>
      </dsp:nvSpPr>
      <dsp:spPr>
        <a:xfrm>
          <a:off x="5188740" y="1593"/>
          <a:ext cx="2075650" cy="1245390"/>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MSE and Excel Tools for Evaluating P90, P95 etc.</a:t>
          </a:r>
        </a:p>
      </dsp:txBody>
      <dsp:txXfrm>
        <a:off x="5188740" y="1593"/>
        <a:ext cx="2075650" cy="1245390"/>
      </dsp:txXfrm>
    </dsp:sp>
    <dsp:sp modelId="{7F4E6DB3-0C00-4516-A52D-B4B4C403C859}">
      <dsp:nvSpPr>
        <dsp:cNvPr id="0" name=""/>
        <dsp:cNvSpPr/>
      </dsp:nvSpPr>
      <dsp:spPr>
        <a:xfrm>
          <a:off x="622309" y="1454548"/>
          <a:ext cx="2075650" cy="1245390"/>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Database of Actual Solar Production</a:t>
          </a:r>
        </a:p>
      </dsp:txBody>
      <dsp:txXfrm>
        <a:off x="622309" y="1454548"/>
        <a:ext cx="2075650" cy="1245390"/>
      </dsp:txXfrm>
    </dsp:sp>
    <dsp:sp modelId="{86217EA8-9A95-4D57-9BCB-3855497BCE22}">
      <dsp:nvSpPr>
        <dsp:cNvPr id="0" name=""/>
        <dsp:cNvSpPr/>
      </dsp:nvSpPr>
      <dsp:spPr>
        <a:xfrm>
          <a:off x="2905524" y="1454548"/>
          <a:ext cx="2075650" cy="124539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Solver Analysis for Performance Ratio and Waterfall Charts</a:t>
          </a:r>
        </a:p>
      </dsp:txBody>
      <dsp:txXfrm>
        <a:off x="2905524" y="1454548"/>
        <a:ext cx="2075650" cy="1245390"/>
      </dsp:txXfrm>
    </dsp:sp>
    <dsp:sp modelId="{A9EF734E-3FE6-408B-B8F8-997350C6502B}">
      <dsp:nvSpPr>
        <dsp:cNvPr id="0" name=""/>
        <dsp:cNvSpPr/>
      </dsp:nvSpPr>
      <dsp:spPr>
        <a:xfrm>
          <a:off x="5188740" y="1454548"/>
          <a:ext cx="2075650" cy="1245390"/>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Solar Project Finance Models with Circular Reference Resolution and Re-financing</a:t>
          </a:r>
        </a:p>
      </dsp:txBody>
      <dsp:txXfrm>
        <a:off x="5188740" y="1454548"/>
        <a:ext cx="2075650" cy="1245390"/>
      </dsp:txXfrm>
    </dsp:sp>
    <dsp:sp modelId="{BB81BD79-C749-4D43-A0A2-87C0201D53EE}">
      <dsp:nvSpPr>
        <dsp:cNvPr id="0" name=""/>
        <dsp:cNvSpPr/>
      </dsp:nvSpPr>
      <dsp:spPr>
        <a:xfrm>
          <a:off x="622309" y="2907504"/>
          <a:ext cx="2075650" cy="1245390"/>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Cost of Debt and Equity Capital and Implied Inflation from Databases</a:t>
          </a:r>
        </a:p>
      </dsp:txBody>
      <dsp:txXfrm>
        <a:off x="622309" y="2907504"/>
        <a:ext cx="2075650" cy="1245390"/>
      </dsp:txXfrm>
    </dsp:sp>
    <dsp:sp modelId="{ADB297C9-197B-42AD-A0EF-2F9756C87A17}">
      <dsp:nvSpPr>
        <dsp:cNvPr id="0" name=""/>
        <dsp:cNvSpPr/>
      </dsp:nvSpPr>
      <dsp:spPr>
        <a:xfrm>
          <a:off x="2905524" y="2907504"/>
          <a:ext cx="2075650" cy="1245390"/>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Carrying Charge Analysis</a:t>
          </a:r>
        </a:p>
      </dsp:txBody>
      <dsp:txXfrm>
        <a:off x="2905524" y="2907504"/>
        <a:ext cx="2075650" cy="1245390"/>
      </dsp:txXfrm>
    </dsp:sp>
    <dsp:sp modelId="{03D5516D-DA2D-466C-B55B-2A7473CF1044}">
      <dsp:nvSpPr>
        <dsp:cNvPr id="0" name=""/>
        <dsp:cNvSpPr/>
      </dsp:nvSpPr>
      <dsp:spPr>
        <a:xfrm>
          <a:off x="5188740" y="2907504"/>
          <a:ext cx="2075650" cy="124539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LCOE Calculation Tool with Taxes Analysis</a:t>
          </a:r>
        </a:p>
      </dsp:txBody>
      <dsp:txXfrm>
        <a:off x="5188740" y="2907504"/>
        <a:ext cx="2075650" cy="1245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0EC3F-8105-45DF-966A-7ECDA4569D8A}">
      <dsp:nvSpPr>
        <dsp:cNvPr id="0" name=""/>
        <dsp:cNvSpPr/>
      </dsp:nvSpPr>
      <dsp:spPr>
        <a:xfrm>
          <a:off x="1041721" y="2165"/>
          <a:ext cx="1171936" cy="946821"/>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Silicon</a:t>
          </a:r>
        </a:p>
      </dsp:txBody>
      <dsp:txXfrm>
        <a:off x="1087941" y="48385"/>
        <a:ext cx="1079496" cy="854381"/>
      </dsp:txXfrm>
    </dsp:sp>
    <dsp:sp modelId="{09B2EBC9-1215-48AD-996B-D7E506284BB2}">
      <dsp:nvSpPr>
        <dsp:cNvPr id="0" name=""/>
        <dsp:cNvSpPr/>
      </dsp:nvSpPr>
      <dsp:spPr>
        <a:xfrm>
          <a:off x="1041721" y="996327"/>
          <a:ext cx="1171936" cy="946821"/>
        </a:xfrm>
        <a:prstGeom prst="roundRect">
          <a:avLst/>
        </a:prstGeom>
        <a:solidFill>
          <a:schemeClr val="accent6">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Ingot</a:t>
          </a:r>
        </a:p>
      </dsp:txBody>
      <dsp:txXfrm>
        <a:off x="1087941" y="1042547"/>
        <a:ext cx="1079496" cy="854381"/>
      </dsp:txXfrm>
    </dsp:sp>
    <dsp:sp modelId="{5042F1B8-6237-4788-AC79-A37301897D13}">
      <dsp:nvSpPr>
        <dsp:cNvPr id="0" name=""/>
        <dsp:cNvSpPr/>
      </dsp:nvSpPr>
      <dsp:spPr>
        <a:xfrm>
          <a:off x="1041721" y="1990489"/>
          <a:ext cx="1171936" cy="946821"/>
        </a:xfrm>
        <a:prstGeom prst="roundRect">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Wafer</a:t>
          </a:r>
        </a:p>
      </dsp:txBody>
      <dsp:txXfrm>
        <a:off x="1087941" y="2036709"/>
        <a:ext cx="1079496" cy="854381"/>
      </dsp:txXfrm>
    </dsp:sp>
    <dsp:sp modelId="{D32A05F4-7DF4-4A87-AC97-693B810DC289}">
      <dsp:nvSpPr>
        <dsp:cNvPr id="0" name=""/>
        <dsp:cNvSpPr/>
      </dsp:nvSpPr>
      <dsp:spPr>
        <a:xfrm>
          <a:off x="1041721" y="2984652"/>
          <a:ext cx="1171936" cy="946821"/>
        </a:xfrm>
        <a:prstGeom prst="roundRect">
          <a:avLst/>
        </a:prstGeom>
        <a:solidFill>
          <a:schemeClr val="accent6">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Cell</a:t>
          </a:r>
        </a:p>
      </dsp:txBody>
      <dsp:txXfrm>
        <a:off x="1087941" y="3030872"/>
        <a:ext cx="1079496" cy="854381"/>
      </dsp:txXfrm>
    </dsp:sp>
    <dsp:sp modelId="{D0556B7F-177A-4ED8-A1CF-48DFC9B396D3}">
      <dsp:nvSpPr>
        <dsp:cNvPr id="0" name=""/>
        <dsp:cNvSpPr/>
      </dsp:nvSpPr>
      <dsp:spPr>
        <a:xfrm>
          <a:off x="1041721" y="3978814"/>
          <a:ext cx="1171936" cy="946821"/>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Module</a:t>
          </a:r>
        </a:p>
      </dsp:txBody>
      <dsp:txXfrm>
        <a:off x="1087941" y="4025034"/>
        <a:ext cx="1079496" cy="854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0EC3F-8105-45DF-966A-7ECDA4569D8A}">
      <dsp:nvSpPr>
        <dsp:cNvPr id="0" name=""/>
        <dsp:cNvSpPr/>
      </dsp:nvSpPr>
      <dsp:spPr>
        <a:xfrm>
          <a:off x="957131" y="2378"/>
          <a:ext cx="1076772" cy="1144089"/>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Semi conductor material</a:t>
          </a:r>
        </a:p>
      </dsp:txBody>
      <dsp:txXfrm>
        <a:off x="1009695" y="54942"/>
        <a:ext cx="971644" cy="1038961"/>
      </dsp:txXfrm>
    </dsp:sp>
    <dsp:sp modelId="{09B2EBC9-1215-48AD-996B-D7E506284BB2}">
      <dsp:nvSpPr>
        <dsp:cNvPr id="0" name=""/>
        <dsp:cNvSpPr/>
      </dsp:nvSpPr>
      <dsp:spPr>
        <a:xfrm>
          <a:off x="957131" y="1203672"/>
          <a:ext cx="1076772" cy="1144089"/>
        </a:xfrm>
        <a:prstGeom prst="roundRect">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Substrate</a:t>
          </a:r>
        </a:p>
      </dsp:txBody>
      <dsp:txXfrm>
        <a:off x="1009695" y="1256236"/>
        <a:ext cx="971644" cy="1038961"/>
      </dsp:txXfrm>
    </dsp:sp>
    <dsp:sp modelId="{5042F1B8-6237-4788-AC79-A37301897D13}">
      <dsp:nvSpPr>
        <dsp:cNvPr id="0" name=""/>
        <dsp:cNvSpPr/>
      </dsp:nvSpPr>
      <dsp:spPr>
        <a:xfrm>
          <a:off x="957131" y="2404965"/>
          <a:ext cx="1076772" cy="1144089"/>
        </a:xfrm>
        <a:prstGeom prst="roundRect">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Depositing of material</a:t>
          </a:r>
        </a:p>
      </dsp:txBody>
      <dsp:txXfrm>
        <a:off x="1009695" y="2457529"/>
        <a:ext cx="971644" cy="1038961"/>
      </dsp:txXfrm>
    </dsp:sp>
    <dsp:sp modelId="{D32A05F4-7DF4-4A87-AC97-693B810DC289}">
      <dsp:nvSpPr>
        <dsp:cNvPr id="0" name=""/>
        <dsp:cNvSpPr/>
      </dsp:nvSpPr>
      <dsp:spPr>
        <a:xfrm>
          <a:off x="957131" y="3606259"/>
          <a:ext cx="1076772" cy="1144089"/>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Module</a:t>
          </a:r>
        </a:p>
      </dsp:txBody>
      <dsp:txXfrm>
        <a:off x="1009695" y="3658823"/>
        <a:ext cx="971644" cy="1038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3B851-1E65-4B88-AA62-58B4D8C6F118}">
      <dsp:nvSpPr>
        <dsp:cNvPr id="0" name=""/>
        <dsp:cNvSpPr/>
      </dsp:nvSpPr>
      <dsp:spPr>
        <a:xfrm>
          <a:off x="0" y="294375"/>
          <a:ext cx="8220173" cy="90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77" tIns="333248" rIns="63797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This is only useful when there is no tilt.  The only case where it is optimal to have no tilt is when you are on the equator. It can be useful for benchmarking</a:t>
          </a:r>
        </a:p>
      </dsp:txBody>
      <dsp:txXfrm>
        <a:off x="0" y="294375"/>
        <a:ext cx="8220173" cy="907200"/>
      </dsp:txXfrm>
    </dsp:sp>
    <dsp:sp modelId="{78F43B5E-E816-4C76-8B5A-1793F2A5223C}">
      <dsp:nvSpPr>
        <dsp:cNvPr id="0" name=""/>
        <dsp:cNvSpPr/>
      </dsp:nvSpPr>
      <dsp:spPr>
        <a:xfrm>
          <a:off x="411008" y="58215"/>
          <a:ext cx="5754121"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92" tIns="0" rIns="217492" bIns="0" numCol="1" spcCol="1270" anchor="ctr" anchorCtr="0">
          <a:noAutofit/>
        </a:bodyPr>
        <a:lstStyle/>
        <a:p>
          <a:pPr marL="0" lvl="0" indent="0" algn="l" defTabSz="711200">
            <a:lnSpc>
              <a:spcPct val="90000"/>
            </a:lnSpc>
            <a:spcBef>
              <a:spcPct val="0"/>
            </a:spcBef>
            <a:spcAft>
              <a:spcPct val="35000"/>
            </a:spcAft>
            <a:buNone/>
          </a:pPr>
          <a:r>
            <a:rPr lang="en-US" sz="1600" kern="1200" dirty="0"/>
            <a:t>Horizontal global irradiation </a:t>
          </a:r>
        </a:p>
      </dsp:txBody>
      <dsp:txXfrm>
        <a:off x="434065" y="81272"/>
        <a:ext cx="5708007" cy="426206"/>
      </dsp:txXfrm>
    </dsp:sp>
    <dsp:sp modelId="{029CE61E-1D70-4745-90BD-1AF217D451B7}">
      <dsp:nvSpPr>
        <dsp:cNvPr id="0" name=""/>
        <dsp:cNvSpPr/>
      </dsp:nvSpPr>
      <dsp:spPr>
        <a:xfrm>
          <a:off x="0" y="1524135"/>
          <a:ext cx="8220173" cy="9072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77" tIns="333248" rIns="63797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This accounts for tilt and tracking.  The capacity factor at this point is the basis for computing the performance ratio. Also called Point of Access Irradiation</a:t>
          </a:r>
        </a:p>
      </dsp:txBody>
      <dsp:txXfrm>
        <a:off x="0" y="1524135"/>
        <a:ext cx="8220173" cy="907200"/>
      </dsp:txXfrm>
    </dsp:sp>
    <dsp:sp modelId="{502E49CC-6D7C-4A8F-97E7-F5981232CBC1}">
      <dsp:nvSpPr>
        <dsp:cNvPr id="0" name=""/>
        <dsp:cNvSpPr/>
      </dsp:nvSpPr>
      <dsp:spPr>
        <a:xfrm>
          <a:off x="411008" y="1287975"/>
          <a:ext cx="5754121" cy="4723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92" tIns="0" rIns="217492" bIns="0" numCol="1" spcCol="1270" anchor="ctr" anchorCtr="0">
          <a:noAutofit/>
        </a:bodyPr>
        <a:lstStyle/>
        <a:p>
          <a:pPr marL="0" lvl="0" indent="0" algn="l" defTabSz="711200">
            <a:lnSpc>
              <a:spcPct val="90000"/>
            </a:lnSpc>
            <a:spcBef>
              <a:spcPct val="0"/>
            </a:spcBef>
            <a:spcAft>
              <a:spcPct val="35000"/>
            </a:spcAft>
            <a:buNone/>
          </a:pPr>
          <a:r>
            <a:rPr lang="en-US" sz="1600" kern="1200" dirty="0"/>
            <a:t>Effective irradiance on collectors</a:t>
          </a:r>
        </a:p>
      </dsp:txBody>
      <dsp:txXfrm>
        <a:off x="434065" y="1311032"/>
        <a:ext cx="5708007" cy="426206"/>
      </dsp:txXfrm>
    </dsp:sp>
    <dsp:sp modelId="{0422FA82-C064-4C51-94E9-9090AF172879}">
      <dsp:nvSpPr>
        <dsp:cNvPr id="0" name=""/>
        <dsp:cNvSpPr/>
      </dsp:nvSpPr>
      <dsp:spPr>
        <a:xfrm>
          <a:off x="0" y="2753896"/>
          <a:ext cx="8220173" cy="9072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77" tIns="333248" rIns="63797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IAM depends on tilt and soiling is estimated.  These are part of the performance ratio.</a:t>
          </a:r>
        </a:p>
      </dsp:txBody>
      <dsp:txXfrm>
        <a:off x="0" y="2753896"/>
        <a:ext cx="8220173" cy="907200"/>
      </dsp:txXfrm>
    </dsp:sp>
    <dsp:sp modelId="{A7BD5DB6-1C67-4AC5-9FD4-431A836D9BAA}">
      <dsp:nvSpPr>
        <dsp:cNvPr id="0" name=""/>
        <dsp:cNvSpPr/>
      </dsp:nvSpPr>
      <dsp:spPr>
        <a:xfrm>
          <a:off x="411008" y="2517736"/>
          <a:ext cx="5754121" cy="4723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92" tIns="0" rIns="217492" bIns="0" numCol="1" spcCol="1270" anchor="ctr" anchorCtr="0">
          <a:noAutofit/>
        </a:bodyPr>
        <a:lstStyle/>
        <a:p>
          <a:pPr marL="0" lvl="0" indent="0" algn="l" defTabSz="711200">
            <a:lnSpc>
              <a:spcPct val="90000"/>
            </a:lnSpc>
            <a:spcBef>
              <a:spcPct val="0"/>
            </a:spcBef>
            <a:spcAft>
              <a:spcPct val="35000"/>
            </a:spcAft>
            <a:buNone/>
          </a:pPr>
          <a:r>
            <a:rPr lang="en-US" sz="1600" kern="1200" dirty="0"/>
            <a:t>Corrections for reflection (IAM) and soiling</a:t>
          </a:r>
        </a:p>
      </dsp:txBody>
      <dsp:txXfrm>
        <a:off x="434065" y="2540793"/>
        <a:ext cx="5708007" cy="426206"/>
      </dsp:txXfrm>
    </dsp:sp>
    <dsp:sp modelId="{04DF24CF-FEE2-478D-8A47-36F3CEE028A3}">
      <dsp:nvSpPr>
        <dsp:cNvPr id="0" name=""/>
        <dsp:cNvSpPr/>
      </dsp:nvSpPr>
      <dsp:spPr>
        <a:xfrm>
          <a:off x="0" y="3983656"/>
          <a:ext cx="8220173" cy="907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77" tIns="333248" rIns="63797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This is the final number of use in computing the performance ratio and in the final yield and capacity factor.</a:t>
          </a:r>
        </a:p>
      </dsp:txBody>
      <dsp:txXfrm>
        <a:off x="0" y="3983656"/>
        <a:ext cx="8220173" cy="907200"/>
      </dsp:txXfrm>
    </dsp:sp>
    <dsp:sp modelId="{C9CA2B50-6954-4B51-BD5A-19134314F1E8}">
      <dsp:nvSpPr>
        <dsp:cNvPr id="0" name=""/>
        <dsp:cNvSpPr/>
      </dsp:nvSpPr>
      <dsp:spPr>
        <a:xfrm>
          <a:off x="411008" y="3747496"/>
          <a:ext cx="5754121"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92" tIns="0" rIns="217492" bIns="0" numCol="1" spcCol="1270" anchor="ctr" anchorCtr="0">
          <a:noAutofit/>
        </a:bodyPr>
        <a:lstStyle/>
        <a:p>
          <a:pPr marL="0" lvl="0" indent="0" algn="l" defTabSz="711200">
            <a:lnSpc>
              <a:spcPct val="90000"/>
            </a:lnSpc>
            <a:spcBef>
              <a:spcPct val="0"/>
            </a:spcBef>
            <a:spcAft>
              <a:spcPct val="35000"/>
            </a:spcAft>
            <a:buNone/>
          </a:pPr>
          <a:r>
            <a:rPr lang="en-US" sz="1600" kern="1200" dirty="0"/>
            <a:t>Energy injected to grid at AC</a:t>
          </a:r>
        </a:p>
      </dsp:txBody>
      <dsp:txXfrm>
        <a:off x="434065" y="3770553"/>
        <a:ext cx="5708007"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F7387-F5F2-4A3E-B3E1-CA16EF811916}">
      <dsp:nvSpPr>
        <dsp:cNvPr id="0" name=""/>
        <dsp:cNvSpPr/>
      </dsp:nvSpPr>
      <dsp:spPr>
        <a:xfrm rot="5400000">
          <a:off x="4827416" y="-1852291"/>
          <a:ext cx="1071078" cy="504748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Final CF = CF at POA x (1-loss1) x (1-loss2) x (1-loss3) x (1-loss4) ….</a:t>
          </a:r>
        </a:p>
      </dsp:txBody>
      <dsp:txXfrm rot="-5400000">
        <a:off x="2839211" y="188200"/>
        <a:ext cx="4995202" cy="966506"/>
      </dsp:txXfrm>
    </dsp:sp>
    <dsp:sp modelId="{478627BB-87B5-43AD-8FF7-D09CAECA1B4D}">
      <dsp:nvSpPr>
        <dsp:cNvPr id="0" name=""/>
        <dsp:cNvSpPr/>
      </dsp:nvSpPr>
      <dsp:spPr>
        <a:xfrm>
          <a:off x="0" y="2028"/>
          <a:ext cx="2839212" cy="13388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The final capacity factor can be expressed using the formula:</a:t>
          </a:r>
        </a:p>
      </dsp:txBody>
      <dsp:txXfrm>
        <a:off x="65357" y="67385"/>
        <a:ext cx="2708498" cy="1208134"/>
      </dsp:txXfrm>
    </dsp:sp>
    <dsp:sp modelId="{3662B2C7-A968-4557-AA46-DCCDC36676FD}">
      <dsp:nvSpPr>
        <dsp:cNvPr id="0" name=""/>
        <dsp:cNvSpPr/>
      </dsp:nvSpPr>
      <dsp:spPr>
        <a:xfrm rot="5400000">
          <a:off x="4827416" y="-446499"/>
          <a:ext cx="1071078" cy="5047488"/>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Final CF = CF at POA x (1-Temprature) x (1-other losses)</a:t>
          </a:r>
        </a:p>
      </dsp:txBody>
      <dsp:txXfrm rot="-5400000">
        <a:off x="2839211" y="1593992"/>
        <a:ext cx="4995202" cy="966506"/>
      </dsp:txXfrm>
    </dsp:sp>
    <dsp:sp modelId="{A3F962E5-49ED-4FD6-A3C3-249117A71C02}">
      <dsp:nvSpPr>
        <dsp:cNvPr id="0" name=""/>
        <dsp:cNvSpPr/>
      </dsp:nvSpPr>
      <dsp:spPr>
        <a:xfrm>
          <a:off x="0" y="1407819"/>
          <a:ext cx="2839212" cy="133884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This can also be expressed as:</a:t>
          </a:r>
        </a:p>
      </dsp:txBody>
      <dsp:txXfrm>
        <a:off x="65357" y="1473176"/>
        <a:ext cx="2708498" cy="1208134"/>
      </dsp:txXfrm>
    </dsp:sp>
    <dsp:sp modelId="{9DD33252-383C-4DE8-BB7D-78C46198BB32}">
      <dsp:nvSpPr>
        <dsp:cNvPr id="0" name=""/>
        <dsp:cNvSpPr/>
      </dsp:nvSpPr>
      <dsp:spPr>
        <a:xfrm rot="5400000">
          <a:off x="4827416" y="959291"/>
          <a:ext cx="1071078" cy="5047488"/>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PR = (1-Temprature) x (1-other losses)</a:t>
          </a:r>
        </a:p>
      </dsp:txBody>
      <dsp:txXfrm rot="-5400000">
        <a:off x="2839211" y="2999782"/>
        <a:ext cx="4995202" cy="966506"/>
      </dsp:txXfrm>
    </dsp:sp>
    <dsp:sp modelId="{5077B7E2-D65F-4EA4-BC3A-761297282F18}">
      <dsp:nvSpPr>
        <dsp:cNvPr id="0" name=""/>
        <dsp:cNvSpPr/>
      </dsp:nvSpPr>
      <dsp:spPr>
        <a:xfrm>
          <a:off x="0" y="2813610"/>
          <a:ext cx="2839212" cy="133884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Since PR = Final CF/CF at POA, then</a:t>
          </a:r>
        </a:p>
      </dsp:txBody>
      <dsp:txXfrm>
        <a:off x="65357" y="2878967"/>
        <a:ext cx="2708498" cy="12081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7/18/2021</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7/18/2021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64423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Rot="1" noChangeAspect="1" noChangeArrowheads="1" noTextEdit="1"/>
          </p:cNvSpPr>
          <p:nvPr>
            <p:ph type="sldImg"/>
          </p:nvPr>
        </p:nvSpPr>
        <p:spPr bwMode="auto">
          <a:xfrm>
            <a:off x="1293813" y="796925"/>
            <a:ext cx="42703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63129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1293813" y="796925"/>
            <a:ext cx="42719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dirty="0"/>
          </a:p>
        </p:txBody>
      </p:sp>
    </p:spTree>
    <p:extLst>
      <p:ext uri="{BB962C8B-B14F-4D97-AF65-F5344CB8AC3E}">
        <p14:creationId xmlns:p14="http://schemas.microsoft.com/office/powerpoint/2010/main" val="312313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92391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Cell</a:t>
            </a:r>
          </a:p>
          <a:p>
            <a:r>
              <a:rPr lang="en-US" dirty="0"/>
              <a:t>In c-Si, wafers typically undergo a process sequence of etching, diffusion, and screen-printing steps before they are tested and graded for incorporation into modules.</a:t>
            </a:r>
          </a:p>
          <a:p>
            <a:endParaRPr lang="en-US" dirty="0"/>
          </a:p>
          <a:p>
            <a:r>
              <a:rPr lang="en-US" dirty="0"/>
              <a:t>Module</a:t>
            </a:r>
          </a:p>
          <a:p>
            <a:r>
              <a:rPr lang="en-US" dirty="0"/>
              <a:t>Frames are usually created to allow for mounting in the field. The laminates may also be separately integrated into a mounting system for a specific application, such as building integration.</a:t>
            </a:r>
          </a:p>
          <a:p>
            <a:endParaRPr lang="en-US" dirty="0"/>
          </a:p>
          <a:p>
            <a:r>
              <a:rPr lang="en-US" dirty="0"/>
              <a:t>Module vs cell: less IP, more easy process</a:t>
            </a:r>
          </a:p>
        </p:txBody>
      </p:sp>
    </p:spTree>
    <p:extLst>
      <p:ext uri="{BB962C8B-B14F-4D97-AF65-F5344CB8AC3E}">
        <p14:creationId xmlns:p14="http://schemas.microsoft.com/office/powerpoint/2010/main" val="28720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8492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1160512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81625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5EFA8EB-7A84-483D-AD9E-10B981DE9A8C}"/>
              </a:ext>
            </a:extLst>
          </p:cNvPr>
          <p:cNvSpPr>
            <a:spLocks noGrp="1" noRot="1" noChangeAspect="1" noTextEdit="1"/>
          </p:cNvSpPr>
          <p:nvPr>
            <p:ph type="sldImg"/>
          </p:nvPr>
        </p:nvSpPr>
        <p:spPr>
          <a:ln>
            <a:solidFill>
              <a:srgbClr val="000000"/>
            </a:solidFill>
            <a:miter lim="800000"/>
            <a:headEnd/>
            <a:tailEnd/>
          </a:ln>
        </p:spPr>
      </p:sp>
      <p:sp>
        <p:nvSpPr>
          <p:cNvPr id="26627" name="Notes Placeholder 2">
            <a:extLst>
              <a:ext uri="{FF2B5EF4-FFF2-40B4-BE49-F238E27FC236}">
                <a16:creationId xmlns:a16="http://schemas.microsoft.com/office/drawing/2014/main" id="{B95A0334-993D-440D-B1EF-3D20682046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99AC5C2-5CCB-403F-9759-4423B110DAC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7" name="Rectangle 3">
            <a:extLst>
              <a:ext uri="{FF2B5EF4-FFF2-40B4-BE49-F238E27FC236}">
                <a16:creationId xmlns:a16="http://schemas.microsoft.com/office/drawing/2014/main" id="{0AEBE712-7071-4B63-8595-993CE9145C3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5AF842E-7A68-47A7-AA81-BEB9C7B954B3}"/>
              </a:ext>
            </a:extLst>
          </p:cNvPr>
          <p:cNvSpPr>
            <a:spLocks noGrp="1" noRot="1" noChangeAspect="1" noChangeArrowheads="1" noTextEdit="1"/>
          </p:cNvSpPr>
          <p:nvPr>
            <p:ph type="sldImg"/>
          </p:nvPr>
        </p:nvSpPr>
        <p:spPr bwMode="auto">
          <a:xfrm>
            <a:off x="1144588" y="684213"/>
            <a:ext cx="4572000" cy="3429000"/>
          </a:xfrm>
          <a:prstGeom prst="rect">
            <a:avLst/>
          </a:prstGeom>
          <a:solidFill>
            <a:srgbClr val="FFFFFF"/>
          </a:solidFill>
          <a:ln>
            <a:solidFill>
              <a:srgbClr val="000000"/>
            </a:solidFill>
            <a:miter lim="800000"/>
            <a:headEnd/>
            <a:tailEnd/>
          </a:ln>
        </p:spPr>
      </p:sp>
      <p:sp>
        <p:nvSpPr>
          <p:cNvPr id="78851" name="Rectangle 3">
            <a:extLst>
              <a:ext uri="{FF2B5EF4-FFF2-40B4-BE49-F238E27FC236}">
                <a16:creationId xmlns:a16="http://schemas.microsoft.com/office/drawing/2014/main" id="{9CE5B5FB-1370-4928-BD56-DEE4800E4668}"/>
              </a:ext>
            </a:extLst>
          </p:cNvPr>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86493" tIns="43247" rIns="86493" bIns="43247"/>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1803199-F307-47DB-ABD5-54B9A2112F1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875" name="Rectangle 3">
            <a:extLst>
              <a:ext uri="{FF2B5EF4-FFF2-40B4-BE49-F238E27FC236}">
                <a16:creationId xmlns:a16="http://schemas.microsoft.com/office/drawing/2014/main" id="{FED339E4-8BF6-44F6-ADA0-A5B26C0C6DD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99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D4D5F06-8343-4365-8D08-0BBB5A7E3240}" type="slidenum">
              <a:rPr lang="en-US"/>
              <a:pPr>
                <a:defRPr/>
              </a:pPr>
              <a:t>‹#›</a:t>
            </a:fld>
            <a:endParaRPr lang="en-US" dirty="0"/>
          </a:p>
        </p:txBody>
      </p:sp>
    </p:spTree>
    <p:extLst>
      <p:ext uri="{BB962C8B-B14F-4D97-AF65-F5344CB8AC3E}">
        <p14:creationId xmlns:p14="http://schemas.microsoft.com/office/powerpoint/2010/main" val="1867394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06518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1471225"/>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69225" cy="1431925"/>
          </a:xfrm>
        </p:spPr>
        <p:txBody>
          <a:bodyPr/>
          <a:lstStyle/>
          <a:p>
            <a:r>
              <a:rPr lang="en-US"/>
              <a:t>Click to edit Master title style</a:t>
            </a:r>
          </a:p>
        </p:txBody>
      </p:sp>
      <p:sp>
        <p:nvSpPr>
          <p:cNvPr id="3" name="Rectangle 3">
            <a:extLst>
              <a:ext uri="{FF2B5EF4-FFF2-40B4-BE49-F238E27FC236}">
                <a16:creationId xmlns:a16="http://schemas.microsoft.com/office/drawing/2014/main" id="{86C1D620-E5F8-486F-A182-31B94E2ED0DB}"/>
              </a:ext>
            </a:extLst>
          </p:cNvPr>
          <p:cNvSpPr>
            <a:spLocks noGrp="1" noChangeArrowheads="1"/>
          </p:cNvSpPr>
          <p:nvPr>
            <p:ph type="dt" idx="10"/>
          </p:nvPr>
        </p:nvSpPr>
        <p:spPr>
          <a:ln/>
        </p:spPr>
        <p:txBody>
          <a:bodyPr/>
          <a:lstStyle>
            <a:lvl1pPr>
              <a:defRPr/>
            </a:lvl1pPr>
          </a:lstStyle>
          <a:p>
            <a:pPr>
              <a:defRPr/>
            </a:pPr>
            <a:endParaRPr lang="en-GB" dirty="0"/>
          </a:p>
        </p:txBody>
      </p:sp>
      <p:sp>
        <p:nvSpPr>
          <p:cNvPr id="4" name="Rectangle 4">
            <a:extLst>
              <a:ext uri="{FF2B5EF4-FFF2-40B4-BE49-F238E27FC236}">
                <a16:creationId xmlns:a16="http://schemas.microsoft.com/office/drawing/2014/main" id="{3A39FF3C-AC01-4159-BE99-7B0A92FD757F}"/>
              </a:ext>
            </a:extLst>
          </p:cNvPr>
          <p:cNvSpPr>
            <a:spLocks noGrp="1" noChangeArrowheads="1"/>
          </p:cNvSpPr>
          <p:nvPr>
            <p:ph type="ftr" idx="11"/>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3D55C542-51A8-4C5E-BFFC-E695567F38D9}"/>
              </a:ext>
            </a:extLst>
          </p:cNvPr>
          <p:cNvSpPr>
            <a:spLocks noGrp="1" noChangeArrowheads="1"/>
          </p:cNvSpPr>
          <p:nvPr>
            <p:ph type="sldNum" idx="12"/>
          </p:nvPr>
        </p:nvSpPr>
        <p:spPr>
          <a:ln/>
        </p:spPr>
        <p:txBody>
          <a:bodyPr/>
          <a:lstStyle>
            <a:lvl1pPr>
              <a:defRPr/>
            </a:lvl1pPr>
          </a:lstStyle>
          <a:p>
            <a:fld id="{6384215D-1681-45E8-A617-9F57DB1CCDA1}" type="slidenum">
              <a:rPr lang="en-GB" altLang="en-US"/>
              <a:pPr/>
              <a:t>‹#›</a:t>
            </a:fld>
            <a:endParaRPr lang="en-GB" altLang="en-US" dirty="0"/>
          </a:p>
        </p:txBody>
      </p:sp>
    </p:spTree>
    <p:extLst>
      <p:ext uri="{BB962C8B-B14F-4D97-AF65-F5344CB8AC3E}">
        <p14:creationId xmlns:p14="http://schemas.microsoft.com/office/powerpoint/2010/main" val="1087925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81AA84C9-BA70-4242-A3D8-AF3ACC84E794}"/>
              </a:ext>
            </a:extLst>
          </p:cNvPr>
          <p:cNvSpPr>
            <a:spLocks noGrp="1" noChangeArrowheads="1"/>
          </p:cNvSpPr>
          <p:nvPr>
            <p:ph type="dt" idx="10"/>
          </p:nvPr>
        </p:nvSpPr>
        <p:spPr>
          <a:ln/>
        </p:spPr>
        <p:txBody>
          <a:bodyPr/>
          <a:lstStyle>
            <a:lvl1pPr>
              <a:defRPr/>
            </a:lvl1pPr>
          </a:lstStyle>
          <a:p>
            <a:pPr>
              <a:defRPr/>
            </a:pPr>
            <a:endParaRPr lang="en-GB" dirty="0"/>
          </a:p>
        </p:txBody>
      </p:sp>
      <p:sp>
        <p:nvSpPr>
          <p:cNvPr id="5" name="Rectangle 4">
            <a:extLst>
              <a:ext uri="{FF2B5EF4-FFF2-40B4-BE49-F238E27FC236}">
                <a16:creationId xmlns:a16="http://schemas.microsoft.com/office/drawing/2014/main" id="{59B5B2EF-1104-417B-B699-C5129DE4DCEB}"/>
              </a:ext>
            </a:extLst>
          </p:cNvPr>
          <p:cNvSpPr>
            <a:spLocks noGrp="1" noChangeArrowheads="1"/>
          </p:cNvSpPr>
          <p:nvPr>
            <p:ph type="ftr" idx="11"/>
          </p:nvPr>
        </p:nvSpPr>
        <p:spPr>
          <a:ln/>
        </p:spPr>
        <p:txBody>
          <a:bodyPr/>
          <a:lstStyle>
            <a:lvl1pPr>
              <a:defRPr/>
            </a:lvl1pPr>
          </a:lstStyle>
          <a:p>
            <a:pPr>
              <a:defRPr/>
            </a:pPr>
            <a:endParaRPr lang="en-GB" dirty="0"/>
          </a:p>
        </p:txBody>
      </p:sp>
      <p:sp>
        <p:nvSpPr>
          <p:cNvPr id="6" name="Rectangle 5">
            <a:extLst>
              <a:ext uri="{FF2B5EF4-FFF2-40B4-BE49-F238E27FC236}">
                <a16:creationId xmlns:a16="http://schemas.microsoft.com/office/drawing/2014/main" id="{C152D292-2F1A-4D83-9E63-159F313E5463}"/>
              </a:ext>
            </a:extLst>
          </p:cNvPr>
          <p:cNvSpPr>
            <a:spLocks noGrp="1" noChangeArrowheads="1"/>
          </p:cNvSpPr>
          <p:nvPr>
            <p:ph type="sldNum" idx="12"/>
          </p:nvPr>
        </p:nvSpPr>
        <p:spPr>
          <a:ln/>
        </p:spPr>
        <p:txBody>
          <a:bodyPr/>
          <a:lstStyle>
            <a:lvl1pPr>
              <a:defRPr/>
            </a:lvl1pPr>
          </a:lstStyle>
          <a:p>
            <a:fld id="{A6E61EB0-1457-4DE9-842D-F973325FA7AE}" type="slidenum">
              <a:rPr lang="en-GB" altLang="en-US"/>
              <a:pPr/>
              <a:t>‹#›</a:t>
            </a:fld>
            <a:endParaRPr lang="en-GB" altLang="en-US" dirty="0"/>
          </a:p>
        </p:txBody>
      </p:sp>
    </p:spTree>
    <p:extLst>
      <p:ext uri="{BB962C8B-B14F-4D97-AF65-F5344CB8AC3E}">
        <p14:creationId xmlns:p14="http://schemas.microsoft.com/office/powerpoint/2010/main" val="192006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222736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9948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428597" y="346076"/>
            <a:ext cx="8286808" cy="654032"/>
          </a:xfrm>
        </p:spPr>
        <p:txBody>
          <a:bodyPr>
            <a:normAutofit/>
          </a:bodyPr>
          <a:lstStyle>
            <a:lvl1pPr>
              <a:defRPr sz="2954" baseline="0">
                <a:latin typeface="Franklin Gothic Demi" pitchFamily="34" charset="0"/>
              </a:defRPr>
            </a:lvl1pPr>
          </a:lstStyle>
          <a:p>
            <a:r>
              <a:rPr lang="en-US" altLang="ko-KR" dirty="0"/>
              <a:t>Click to edit Master text styles</a:t>
            </a:r>
            <a:endParaRPr lang="ko-KR" altLang="en-US" dirty="0"/>
          </a:p>
        </p:txBody>
      </p:sp>
      <p:sp>
        <p:nvSpPr>
          <p:cNvPr id="3" name="내용 개체 틀 2"/>
          <p:cNvSpPr>
            <a:spLocks noGrp="1"/>
          </p:cNvSpPr>
          <p:nvPr>
            <p:ph idx="1" hasCustomPrompt="1"/>
          </p:nvPr>
        </p:nvSpPr>
        <p:spPr>
          <a:xfrm>
            <a:off x="428597" y="1357298"/>
            <a:ext cx="8286808" cy="4929222"/>
          </a:xfrm>
        </p:spPr>
        <p:txBody>
          <a:bodyPr/>
          <a:lstStyle>
            <a:lvl1pPr>
              <a:defRPr>
                <a:latin typeface="Times New Roman" pitchFamily="18" charset="0"/>
                <a:cs typeface="Times New Roman" pitchFamily="18" charset="0"/>
              </a:defRPr>
            </a:lvl1pPr>
            <a:lvl2pPr>
              <a:defRPr baseline="0">
                <a:latin typeface="Times New Roman" pitchFamily="18" charset="0"/>
                <a:ea typeface="Arial Unicode MS" pitchFamily="50" charset="-127"/>
                <a:cs typeface="Times New Roman" pitchFamily="18" charset="0"/>
              </a:defRPr>
            </a:lvl2pPr>
            <a:lvl3pPr>
              <a:defRPr baseline="0">
                <a:latin typeface="Times New Roman" pitchFamily="18" charset="0"/>
                <a:ea typeface="Arial Unicode MS" pitchFamily="50" charset="-127"/>
                <a:cs typeface="Times New Roman" pitchFamily="18" charset="0"/>
              </a:defRPr>
            </a:lvl3pPr>
            <a:lvl4pPr>
              <a:defRPr baseline="0">
                <a:latin typeface="Times New Roman" pitchFamily="18" charset="0"/>
                <a:ea typeface="Arial Unicode MS" pitchFamily="50" charset="-127"/>
                <a:cs typeface="Times New Roman" pitchFamily="18" charset="0"/>
              </a:defRPr>
            </a:lvl4pPr>
            <a:lvl5pPr>
              <a:defRPr baseline="0">
                <a:latin typeface="Times New Roman" pitchFamily="18" charset="0"/>
                <a:ea typeface="Arial Unicode MS" pitchFamily="50" charset="-127"/>
                <a:cs typeface="Times New Roman" pitchFamily="18" charset="0"/>
              </a:defRPr>
            </a:lvl5pPr>
          </a:lstStyle>
          <a:p>
            <a:pPr lvl="0"/>
            <a:r>
              <a:rPr lang="en-US" altLang="ko-KR" dirty="0"/>
              <a:t>Click to edit Master text styles</a:t>
            </a:r>
            <a:endParaRPr lang="ko-KR" altLang="en-US" dirty="0"/>
          </a:p>
          <a:p>
            <a:pPr lvl="1"/>
            <a:r>
              <a:rPr lang="en-US" altLang="ko-KR" dirty="0"/>
              <a:t>Second Level</a:t>
            </a:r>
            <a:endParaRPr lang="ko-KR" altLang="en-US" dirty="0"/>
          </a:p>
          <a:p>
            <a:pPr lvl="2"/>
            <a:r>
              <a:rPr lang="en-US" altLang="ko-KR" dirty="0"/>
              <a:t>Third Level</a:t>
            </a:r>
            <a:endParaRPr lang="ko-KR" altLang="en-US" dirty="0"/>
          </a:p>
          <a:p>
            <a:pPr lvl="3"/>
            <a:r>
              <a:rPr lang="en-US" altLang="ko-KR" dirty="0"/>
              <a:t>Fourth Level</a:t>
            </a:r>
            <a:endParaRPr lang="ko-KR" altLang="en-US" dirty="0"/>
          </a:p>
          <a:p>
            <a:pPr lvl="4"/>
            <a:r>
              <a:rPr lang="en-US" altLang="ko-KR" dirty="0"/>
              <a:t>Fifth Level</a:t>
            </a:r>
            <a:endParaRPr lang="ko-KR" altLang="en-US" dirty="0"/>
          </a:p>
        </p:txBody>
      </p:sp>
      <p:sp>
        <p:nvSpPr>
          <p:cNvPr id="43" name="직사각형 42"/>
          <p:cNvSpPr/>
          <p:nvPr userDrawn="1"/>
        </p:nvSpPr>
        <p:spPr>
          <a:xfrm>
            <a:off x="7235" y="629468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7" name="Date Placeholder 6"/>
          <p:cNvSpPr>
            <a:spLocks noGrp="1"/>
          </p:cNvSpPr>
          <p:nvPr>
            <p:ph type="dt" sz="half" idx="10"/>
          </p:nvPr>
        </p:nvSpPr>
        <p:spPr/>
        <p:style>
          <a:lnRef idx="2">
            <a:schemeClr val="dk1"/>
          </a:lnRef>
          <a:fillRef idx="1">
            <a:schemeClr val="lt1"/>
          </a:fillRef>
          <a:effectRef idx="0">
            <a:schemeClr val="dk1"/>
          </a:effectRef>
          <a:fontRef idx="minor">
            <a:schemeClr val="dk1"/>
          </a:fontRef>
        </p:style>
        <p:txBody>
          <a:bodyPr/>
          <a:lstStyle/>
          <a:p>
            <a:endParaRPr lang="ko-KR" altLang="en-US" dirty="0"/>
          </a:p>
        </p:txBody>
      </p:sp>
      <p:sp>
        <p:nvSpPr>
          <p:cNvPr id="13" name="슬라이드 번호 개체 틀 5"/>
          <p:cNvSpPr>
            <a:spLocks noGrp="1"/>
          </p:cNvSpPr>
          <p:nvPr>
            <p:ph type="sldNum" sz="quarter" idx="12"/>
          </p:nvPr>
        </p:nvSpPr>
        <p:spPr>
          <a:xfrm>
            <a:off x="7864102" y="6591405"/>
            <a:ext cx="851303"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22396211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96780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4" r:id="rId4"/>
    <p:sldLayoutId id="2147483681" r:id="rId5"/>
    <p:sldLayoutId id="2147483683" r:id="rId6"/>
    <p:sldLayoutId id="2147483684" r:id="rId7"/>
    <p:sldLayoutId id="2147483685" r:id="rId8"/>
    <p:sldLayoutId id="2147483686" r:id="rId9"/>
    <p:sldLayoutId id="2147483687" r:id="rId10"/>
    <p:sldLayoutId id="2147483688" r:id="rId11"/>
    <p:sldLayoutId id="2147483690" r:id="rId12"/>
    <p:sldLayoutId id="2147483691" r:id="rId13"/>
    <p:sldLayoutId id="2147483692" r:id="rId14"/>
    <p:sldLayoutId id="2147483693" r:id="rId15"/>
    <p:sldLayoutId id="2147483694"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1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1.xml"/><Relationship Id="rId5" Type="http://schemas.openxmlformats.org/officeDocument/2006/relationships/image" Target="../media/image110.emf"/><Relationship Id="rId4" Type="http://schemas.openxmlformats.org/officeDocument/2006/relationships/image" Target="../media/image109.emf"/></Relationships>
</file>

<file path=ppt/slides/_rels/slide1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12" Type="http://schemas.openxmlformats.org/officeDocument/2006/relationships/image" Target="../media/image37.jpeg"/><Relationship Id="rId2" Type="http://schemas.openxmlformats.org/officeDocument/2006/relationships/image" Target="../media/image111.jpeg"/><Relationship Id="rId1" Type="http://schemas.openxmlformats.org/officeDocument/2006/relationships/slideLayout" Target="../slideLayouts/slideLayout15.xml"/><Relationship Id="rId6" Type="http://schemas.openxmlformats.org/officeDocument/2006/relationships/image" Target="../media/image115.jpe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png"/></Relationships>
</file>

<file path=ppt/slides/_rels/slide12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15.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4.wm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11.jpeg"/><Relationship Id="rId5" Type="http://schemas.openxmlformats.org/officeDocument/2006/relationships/diagramQuickStyle" Target="../diagrams/quickStyle2.xml"/><Relationship Id="rId10" Type="http://schemas.openxmlformats.org/officeDocument/2006/relationships/image" Target="../media/image10.png"/><Relationship Id="rId4" Type="http://schemas.openxmlformats.org/officeDocument/2006/relationships/diagramLayout" Target="../diagrams/layout2.xml"/><Relationship Id="rId9" Type="http://schemas.openxmlformats.org/officeDocument/2006/relationships/image" Target="../media/image9.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openxmlformats.org/officeDocument/2006/relationships/image" Target="../media/image12.jpeg"/><Relationship Id="rId5" Type="http://schemas.openxmlformats.org/officeDocument/2006/relationships/diagramColors" Target="../diagrams/colors3.xml"/><Relationship Id="rId10" Type="http://schemas.openxmlformats.org/officeDocument/2006/relationships/image" Target="../media/image15.jpeg"/><Relationship Id="rId4" Type="http://schemas.openxmlformats.org/officeDocument/2006/relationships/diagramQuickStyle" Target="../diagrams/quickStyle3.xml"/><Relationship Id="rId9" Type="http://schemas.openxmlformats.org/officeDocument/2006/relationships/hyperlink" Target="http://upload.wikimedia.org/wikipedia/commons/8/8b/CdTe.jpg"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22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slideLayout" Target="../slideLayouts/slideLayout12.xml"/></Relationships>
</file>

<file path=ppt/slides/_rels/slide231.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218.wmf"/><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5.xml"/><Relationship Id="rId6" Type="http://schemas.openxmlformats.org/officeDocument/2006/relationships/image" Target="../media/image67.jpeg"/><Relationship Id="rId11" Type="http://schemas.openxmlformats.org/officeDocument/2006/relationships/image" Target="../media/image37.jpe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DF3A63-4D8D-41B3-B0B7-ECECA2DD6241}"/>
              </a:ext>
            </a:extLst>
          </p:cNvPr>
          <p:cNvSpPr>
            <a:spLocks noGrp="1"/>
          </p:cNvSpPr>
          <p:nvPr>
            <p:ph idx="1"/>
          </p:nvPr>
        </p:nvSpPr>
        <p:spPr/>
        <p:txBody>
          <a:bodyPr>
            <a:normAutofit fontScale="92500" lnSpcReduction="20000"/>
          </a:bodyPr>
          <a:lstStyle/>
          <a:p>
            <a:pPr marL="0" indent="0">
              <a:buNone/>
            </a:pPr>
            <a:r>
              <a:rPr lang="en-US" sz="4800" dirty="0"/>
              <a:t>Solar Power Revolution </a:t>
            </a:r>
          </a:p>
          <a:p>
            <a:pPr marL="0" indent="0">
              <a:buNone/>
            </a:pPr>
            <a:endParaRPr lang="en-US" sz="4800" dirty="0"/>
          </a:p>
          <a:p>
            <a:pPr marL="0" indent="0">
              <a:buNone/>
            </a:pPr>
            <a:r>
              <a:rPr lang="en-US" sz="4800" dirty="0"/>
              <a:t>After the dramatic changes in the cost of renewable energy, It is hard to overstate the dramatic change in the cost and economics of solar power over the past decade and where this will lead in the future.</a:t>
            </a:r>
          </a:p>
        </p:txBody>
      </p:sp>
      <p:sp>
        <p:nvSpPr>
          <p:cNvPr id="3" name="Title 2">
            <a:extLst>
              <a:ext uri="{FF2B5EF4-FFF2-40B4-BE49-F238E27FC236}">
                <a16:creationId xmlns:a16="http://schemas.microsoft.com/office/drawing/2014/main" id="{A01A393B-828F-4498-BC48-F25220A33BA1}"/>
              </a:ext>
            </a:extLst>
          </p:cNvPr>
          <p:cNvSpPr>
            <a:spLocks noGrp="1"/>
          </p:cNvSpPr>
          <p:nvPr>
            <p:ph type="title"/>
          </p:nvPr>
        </p:nvSpPr>
        <p:spPr/>
        <p:txBody>
          <a:bodyPr>
            <a:normAutofit fontScale="90000"/>
          </a:bodyPr>
          <a:lstStyle/>
          <a:p>
            <a:r>
              <a:rPr lang="en-US" dirty="0"/>
              <a:t>Economics and Financial Analysis of Solar Power</a:t>
            </a:r>
          </a:p>
        </p:txBody>
      </p:sp>
    </p:spTree>
    <p:extLst>
      <p:ext uri="{BB962C8B-B14F-4D97-AF65-F5344CB8AC3E}">
        <p14:creationId xmlns:p14="http://schemas.microsoft.com/office/powerpoint/2010/main" val="2716556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71EBA-4A83-4DC4-8091-DC1638584FFA}"/>
              </a:ext>
            </a:extLst>
          </p:cNvPr>
          <p:cNvSpPr>
            <a:spLocks noGrp="1"/>
          </p:cNvSpPr>
          <p:nvPr>
            <p:ph idx="1"/>
          </p:nvPr>
        </p:nvSpPr>
        <p:spPr/>
        <p:txBody>
          <a:bodyPr>
            <a:normAutofit/>
          </a:bodyPr>
          <a:lstStyle/>
          <a:p>
            <a:r>
              <a:rPr lang="en-US" sz="6000" dirty="0"/>
              <a:t>Demonstrating how the low cost of solar power can be used in the context of energy storage and hydrogen</a:t>
            </a:r>
          </a:p>
        </p:txBody>
      </p:sp>
      <p:sp>
        <p:nvSpPr>
          <p:cNvPr id="3" name="Title 2">
            <a:extLst>
              <a:ext uri="{FF2B5EF4-FFF2-40B4-BE49-F238E27FC236}">
                <a16:creationId xmlns:a16="http://schemas.microsoft.com/office/drawing/2014/main" id="{48EBE6B6-E5CA-4245-A9ED-CDFCE0EC1144}"/>
              </a:ext>
            </a:extLst>
          </p:cNvPr>
          <p:cNvSpPr>
            <a:spLocks noGrp="1"/>
          </p:cNvSpPr>
          <p:nvPr>
            <p:ph type="title"/>
          </p:nvPr>
        </p:nvSpPr>
        <p:spPr/>
        <p:txBody>
          <a:bodyPr>
            <a:normAutofit fontScale="90000"/>
          </a:bodyPr>
          <a:lstStyle/>
          <a:p>
            <a:r>
              <a:rPr lang="en-US" dirty="0"/>
              <a:t>Understanding Financial Issues Related to Solar Power</a:t>
            </a:r>
          </a:p>
        </p:txBody>
      </p:sp>
    </p:spTree>
    <p:extLst>
      <p:ext uri="{BB962C8B-B14F-4D97-AF65-F5344CB8AC3E}">
        <p14:creationId xmlns:p14="http://schemas.microsoft.com/office/powerpoint/2010/main" val="924025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EC99BC-DD10-4B25-A503-64C359D3FFD9}"/>
              </a:ext>
            </a:extLst>
          </p:cNvPr>
          <p:cNvPicPr>
            <a:picLocks noGrp="1" noChangeAspect="1"/>
          </p:cNvPicPr>
          <p:nvPr>
            <p:ph idx="1"/>
          </p:nvPr>
        </p:nvPicPr>
        <p:blipFill>
          <a:blip r:embed="rId2"/>
          <a:stretch>
            <a:fillRect/>
          </a:stretch>
        </p:blipFill>
        <p:spPr>
          <a:xfrm>
            <a:off x="731838" y="1635541"/>
            <a:ext cx="7902575" cy="3753606"/>
          </a:xfrm>
        </p:spPr>
      </p:pic>
      <p:sp>
        <p:nvSpPr>
          <p:cNvPr id="3" name="Title 2">
            <a:extLst>
              <a:ext uri="{FF2B5EF4-FFF2-40B4-BE49-F238E27FC236}">
                <a16:creationId xmlns:a16="http://schemas.microsoft.com/office/drawing/2014/main" id="{81274D00-DB8B-4AB9-84B1-468C8A275326}"/>
              </a:ext>
            </a:extLst>
          </p:cNvPr>
          <p:cNvSpPr>
            <a:spLocks noGrp="1"/>
          </p:cNvSpPr>
          <p:nvPr>
            <p:ph type="title"/>
          </p:nvPr>
        </p:nvSpPr>
        <p:spPr/>
        <p:txBody>
          <a:bodyPr/>
          <a:lstStyle/>
          <a:p>
            <a:r>
              <a:rPr lang="en-US" dirty="0"/>
              <a:t>Horizontal – 1869.58 kWh/m2</a:t>
            </a:r>
          </a:p>
        </p:txBody>
      </p:sp>
    </p:spTree>
    <p:extLst>
      <p:ext uri="{BB962C8B-B14F-4D97-AF65-F5344CB8AC3E}">
        <p14:creationId xmlns:p14="http://schemas.microsoft.com/office/powerpoint/2010/main" val="3771729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2DD6F0-EC6A-4272-863B-5B276336A295}"/>
              </a:ext>
            </a:extLst>
          </p:cNvPr>
          <p:cNvPicPr>
            <a:picLocks noGrp="1" noChangeAspect="1"/>
          </p:cNvPicPr>
          <p:nvPr>
            <p:ph idx="1"/>
          </p:nvPr>
        </p:nvPicPr>
        <p:blipFill>
          <a:blip r:embed="rId2"/>
          <a:stretch>
            <a:fillRect/>
          </a:stretch>
        </p:blipFill>
        <p:spPr>
          <a:xfrm>
            <a:off x="731838" y="1405604"/>
            <a:ext cx="7902575" cy="4213480"/>
          </a:xfrm>
        </p:spPr>
      </p:pic>
      <p:sp>
        <p:nvSpPr>
          <p:cNvPr id="3" name="Title 2">
            <a:extLst>
              <a:ext uri="{FF2B5EF4-FFF2-40B4-BE49-F238E27FC236}">
                <a16:creationId xmlns:a16="http://schemas.microsoft.com/office/drawing/2014/main" id="{D265E4E7-462F-4C66-B0CC-25550028C17D}"/>
              </a:ext>
            </a:extLst>
          </p:cNvPr>
          <p:cNvSpPr>
            <a:spLocks noGrp="1"/>
          </p:cNvSpPr>
          <p:nvPr>
            <p:ph type="title"/>
          </p:nvPr>
        </p:nvSpPr>
        <p:spPr/>
        <p:txBody>
          <a:bodyPr/>
          <a:lstStyle/>
          <a:p>
            <a:r>
              <a:rPr lang="en-US" dirty="0"/>
              <a:t>PV GIS with Tracking</a:t>
            </a:r>
          </a:p>
        </p:txBody>
      </p:sp>
    </p:spTree>
    <p:extLst>
      <p:ext uri="{BB962C8B-B14F-4D97-AF65-F5344CB8AC3E}">
        <p14:creationId xmlns:p14="http://schemas.microsoft.com/office/powerpoint/2010/main" val="13500929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43784-619B-4AE6-8D65-B0A9AA90FE3B}"/>
              </a:ext>
            </a:extLst>
          </p:cNvPr>
          <p:cNvSpPr>
            <a:spLocks noGrp="1"/>
          </p:cNvSpPr>
          <p:nvPr>
            <p:ph type="title"/>
          </p:nvPr>
        </p:nvSpPr>
        <p:spPr/>
        <p:txBody>
          <a:bodyPr/>
          <a:lstStyle/>
          <a:p>
            <a:r>
              <a:rPr lang="en-US" dirty="0"/>
              <a:t>PV Watts</a:t>
            </a:r>
          </a:p>
        </p:txBody>
      </p:sp>
      <p:pic>
        <p:nvPicPr>
          <p:cNvPr id="4" name="Picture 3">
            <a:extLst>
              <a:ext uri="{FF2B5EF4-FFF2-40B4-BE49-F238E27FC236}">
                <a16:creationId xmlns:a16="http://schemas.microsoft.com/office/drawing/2014/main" id="{3E4C17F0-3502-40D4-BA62-04CFB356058E}"/>
              </a:ext>
            </a:extLst>
          </p:cNvPr>
          <p:cNvPicPr>
            <a:picLocks noChangeAspect="1"/>
          </p:cNvPicPr>
          <p:nvPr/>
        </p:nvPicPr>
        <p:blipFill>
          <a:blip r:embed="rId2"/>
          <a:stretch>
            <a:fillRect/>
          </a:stretch>
        </p:blipFill>
        <p:spPr>
          <a:xfrm>
            <a:off x="1234871" y="1266241"/>
            <a:ext cx="6201099" cy="5063028"/>
          </a:xfrm>
          <a:prstGeom prst="rect">
            <a:avLst/>
          </a:prstGeom>
        </p:spPr>
      </p:pic>
      <p:sp>
        <p:nvSpPr>
          <p:cNvPr id="5" name="TextBox 4">
            <a:extLst>
              <a:ext uri="{FF2B5EF4-FFF2-40B4-BE49-F238E27FC236}">
                <a16:creationId xmlns:a16="http://schemas.microsoft.com/office/drawing/2014/main" id="{5A06E81F-B3D1-44BC-BDFF-D708453C382A}"/>
              </a:ext>
            </a:extLst>
          </p:cNvPr>
          <p:cNvSpPr txBox="1"/>
          <p:nvPr/>
        </p:nvSpPr>
        <p:spPr>
          <a:xfrm>
            <a:off x="7875917" y="2527540"/>
            <a:ext cx="1009291" cy="646331"/>
          </a:xfrm>
          <a:prstGeom prst="rect">
            <a:avLst/>
          </a:prstGeom>
          <a:noFill/>
        </p:spPr>
        <p:txBody>
          <a:bodyPr wrap="square" rtlCol="0">
            <a:spAutoFit/>
          </a:bodyPr>
          <a:lstStyle/>
          <a:p>
            <a:r>
              <a:rPr lang="en-US" dirty="0"/>
              <a:t>5.53 x 365 =</a:t>
            </a:r>
          </a:p>
        </p:txBody>
      </p:sp>
    </p:spTree>
    <p:extLst>
      <p:ext uri="{BB962C8B-B14F-4D97-AF65-F5344CB8AC3E}">
        <p14:creationId xmlns:p14="http://schemas.microsoft.com/office/powerpoint/2010/main" val="23016510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378CF-3CBD-4E6A-90B7-57B02CB17AC0}"/>
              </a:ext>
            </a:extLst>
          </p:cNvPr>
          <p:cNvSpPr>
            <a:spLocks noGrp="1"/>
          </p:cNvSpPr>
          <p:nvPr>
            <p:ph type="title"/>
          </p:nvPr>
        </p:nvSpPr>
        <p:spPr/>
        <p:txBody>
          <a:bodyPr/>
          <a:lstStyle/>
          <a:p>
            <a:r>
              <a:rPr lang="en-US" dirty="0"/>
              <a:t>From World Bank</a:t>
            </a:r>
          </a:p>
        </p:txBody>
      </p:sp>
      <p:pic>
        <p:nvPicPr>
          <p:cNvPr id="9" name="Content Placeholder 8">
            <a:extLst>
              <a:ext uri="{FF2B5EF4-FFF2-40B4-BE49-F238E27FC236}">
                <a16:creationId xmlns:a16="http://schemas.microsoft.com/office/drawing/2014/main" id="{E62AD749-0F1F-4FB1-8B6C-2E290601EBDA}"/>
              </a:ext>
            </a:extLst>
          </p:cNvPr>
          <p:cNvPicPr>
            <a:picLocks noGrp="1" noChangeAspect="1"/>
          </p:cNvPicPr>
          <p:nvPr>
            <p:ph idx="1"/>
          </p:nvPr>
        </p:nvPicPr>
        <p:blipFill>
          <a:blip r:embed="rId2"/>
          <a:stretch>
            <a:fillRect/>
          </a:stretch>
        </p:blipFill>
        <p:spPr>
          <a:xfrm>
            <a:off x="731838" y="1391585"/>
            <a:ext cx="7902575" cy="4241518"/>
          </a:xfrm>
        </p:spPr>
      </p:pic>
    </p:spTree>
    <p:extLst>
      <p:ext uri="{BB962C8B-B14F-4D97-AF65-F5344CB8AC3E}">
        <p14:creationId xmlns:p14="http://schemas.microsoft.com/office/powerpoint/2010/main" val="31670050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a:t>
            </a:r>
          </a:p>
          <a:p>
            <a:endParaRPr lang="en-US" dirty="0"/>
          </a:p>
        </p:txBody>
      </p:sp>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lstStyle/>
          <a:p>
            <a:r>
              <a:rPr lang="en-US" dirty="0"/>
              <a:t>Different Models of Solar Resource</a:t>
            </a:r>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321644" y="2263934"/>
            <a:ext cx="7502514" cy="4216014"/>
          </a:xfrm>
          <a:prstGeom prst="rect">
            <a:avLst/>
          </a:prstGeom>
        </p:spPr>
      </p:pic>
      <p:sp>
        <p:nvSpPr>
          <p:cNvPr id="7" name="TextBox 6">
            <a:extLst>
              <a:ext uri="{FF2B5EF4-FFF2-40B4-BE49-F238E27FC236}">
                <a16:creationId xmlns:a16="http://schemas.microsoft.com/office/drawing/2014/main" id="{82F92544-20EA-4DA5-9F9F-8BE274238B0E}"/>
              </a:ext>
            </a:extLst>
          </p:cNvPr>
          <p:cNvSpPr txBox="1"/>
          <p:nvPr/>
        </p:nvSpPr>
        <p:spPr>
          <a:xfrm>
            <a:off x="4925683" y="1618472"/>
            <a:ext cx="3965684" cy="369332"/>
          </a:xfrm>
          <a:prstGeom prst="rect">
            <a:avLst/>
          </a:prstGeom>
          <a:solidFill>
            <a:srgbClr val="FFFF00"/>
          </a:solidFill>
        </p:spPr>
        <p:txBody>
          <a:bodyPr wrap="square" rtlCol="0">
            <a:spAutoFit/>
          </a:bodyPr>
          <a:lstStyle/>
          <a:p>
            <a:r>
              <a:rPr lang="en-US" dirty="0"/>
              <a:t>2210/2110 == 5% Difference</a:t>
            </a:r>
          </a:p>
        </p:txBody>
      </p:sp>
    </p:spTree>
    <p:extLst>
      <p:ext uri="{BB962C8B-B14F-4D97-AF65-F5344CB8AC3E}">
        <p14:creationId xmlns:p14="http://schemas.microsoft.com/office/powerpoint/2010/main" val="19408610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AD41F-321F-4ED9-B9A6-4AD86517A915}"/>
              </a:ext>
            </a:extLst>
          </p:cNvPr>
          <p:cNvSpPr>
            <a:spLocks noGrp="1"/>
          </p:cNvSpPr>
          <p:nvPr>
            <p:ph type="title"/>
          </p:nvPr>
        </p:nvSpPr>
        <p:spPr/>
        <p:txBody>
          <a:bodyPr/>
          <a:lstStyle/>
          <a:p>
            <a:r>
              <a:rPr lang="en-US" dirty="0"/>
              <a:t>Comparison of Estimates</a:t>
            </a:r>
          </a:p>
        </p:txBody>
      </p:sp>
      <p:pic>
        <p:nvPicPr>
          <p:cNvPr id="9" name="Picture 8">
            <a:extLst>
              <a:ext uri="{FF2B5EF4-FFF2-40B4-BE49-F238E27FC236}">
                <a16:creationId xmlns:a16="http://schemas.microsoft.com/office/drawing/2014/main" id="{1002229B-7A9D-4761-866E-EC94B82CE215}"/>
              </a:ext>
            </a:extLst>
          </p:cNvPr>
          <p:cNvPicPr>
            <a:picLocks noChangeAspect="1"/>
          </p:cNvPicPr>
          <p:nvPr/>
        </p:nvPicPr>
        <p:blipFill>
          <a:blip r:embed="rId2"/>
          <a:stretch>
            <a:fillRect/>
          </a:stretch>
        </p:blipFill>
        <p:spPr>
          <a:xfrm>
            <a:off x="272745" y="1805593"/>
            <a:ext cx="8448560" cy="3690753"/>
          </a:xfrm>
          <a:prstGeom prst="rect">
            <a:avLst/>
          </a:prstGeom>
        </p:spPr>
      </p:pic>
    </p:spTree>
    <p:extLst>
      <p:ext uri="{BB962C8B-B14F-4D97-AF65-F5344CB8AC3E}">
        <p14:creationId xmlns:p14="http://schemas.microsoft.com/office/powerpoint/2010/main" val="3398738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687F-67AC-4794-819F-B80F6CD272E2}"/>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b="1" kern="1200" dirty="0">
                <a:latin typeface="+mj-lt"/>
                <a:ea typeface="+mj-ea"/>
                <a:cs typeface="+mj-cs"/>
              </a:rPr>
              <a:t>Performance Ratio</a:t>
            </a:r>
          </a:p>
        </p:txBody>
      </p:sp>
    </p:spTree>
    <p:extLst>
      <p:ext uri="{BB962C8B-B14F-4D97-AF65-F5344CB8AC3E}">
        <p14:creationId xmlns:p14="http://schemas.microsoft.com/office/powerpoint/2010/main" val="3552442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127265"/>
            <a:ext cx="7666938" cy="690676"/>
          </a:xfrm>
        </p:spPr>
        <p:txBody>
          <a:bodyPr>
            <a:normAutofit fontScale="90000"/>
          </a:bodyPr>
          <a:lstStyle/>
          <a:p>
            <a:r>
              <a:rPr lang="en-US" dirty="0"/>
              <a:t>Case 1: Pretend for One Hour the Sunlight Irradiation is 1000 Watts per M</a:t>
            </a:r>
            <a:endParaRPr lang="en-JM"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452487" y="2950590"/>
            <a:ext cx="2139884" cy="1477328"/>
          </a:xfrm>
          <a:prstGeom prst="rect">
            <a:avLst/>
          </a:prstGeom>
          <a:solidFill>
            <a:srgbClr val="FFC000"/>
          </a:solidFill>
        </p:spPr>
        <p:txBody>
          <a:bodyPr wrap="square" rtlCol="0">
            <a:spAutoFit/>
          </a:bodyPr>
          <a:lstStyle/>
          <a:p>
            <a:r>
              <a:rPr lang="en-US" dirty="0"/>
              <a:t>Capacity Factor of Sunlight – Average Sunlight Divided by Capacity of Sunlight Defined as 1000 w</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561814"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sp>
        <p:nvSpPr>
          <p:cNvPr id="3" name="TextBox 2">
            <a:extLst>
              <a:ext uri="{FF2B5EF4-FFF2-40B4-BE49-F238E27FC236}">
                <a16:creationId xmlns:a16="http://schemas.microsoft.com/office/drawing/2014/main" id="{F4D829F6-19DA-4C13-A6A2-CD4686A8C8AD}"/>
              </a:ext>
            </a:extLst>
          </p:cNvPr>
          <p:cNvSpPr txBox="1"/>
          <p:nvPr/>
        </p:nvSpPr>
        <p:spPr>
          <a:xfrm>
            <a:off x="71120" y="914400"/>
            <a:ext cx="4836160" cy="923330"/>
          </a:xfrm>
          <a:prstGeom prst="rect">
            <a:avLst/>
          </a:prstGeom>
          <a:solidFill>
            <a:srgbClr val="FFFF00"/>
          </a:solidFill>
        </p:spPr>
        <p:txBody>
          <a:bodyPr wrap="square" rtlCol="0">
            <a:spAutoFit/>
          </a:bodyPr>
          <a:lstStyle/>
          <a:p>
            <a:r>
              <a:rPr lang="en-US" dirty="0"/>
              <a:t>If the performance ratio is 100% (Don’t lose from dirt, sizing, temperature etc., the capacity factor is 100%</a:t>
            </a:r>
          </a:p>
        </p:txBody>
      </p:sp>
    </p:spTree>
    <p:extLst>
      <p:ext uri="{BB962C8B-B14F-4D97-AF65-F5344CB8AC3E}">
        <p14:creationId xmlns:p14="http://schemas.microsoft.com/office/powerpoint/2010/main" val="25520425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Ratio</a:t>
            </a:r>
          </a:p>
        </p:txBody>
      </p:sp>
      <p:sp>
        <p:nvSpPr>
          <p:cNvPr id="3" name="Content Placeholder 2"/>
          <p:cNvSpPr>
            <a:spLocks noGrp="1"/>
          </p:cNvSpPr>
          <p:nvPr>
            <p:ph idx="1"/>
          </p:nvPr>
        </p:nvSpPr>
        <p:spPr/>
        <p:txBody>
          <a:bodyPr>
            <a:normAutofit fontScale="92500" lnSpcReduction="10000"/>
          </a:bodyPr>
          <a:lstStyle/>
          <a:p>
            <a:r>
              <a:rPr lang="en-US" sz="1600" dirty="0"/>
              <a:t>The performance ratio is a measure of the quality of a PV plant that is independent of location and it therefore often described as a  quality factor. The performance ratio (PR) is stated as percent and describes the relationship between the actual and theoretical energy outputs of the PV plant. It thus shows the proportion of the energy that is actually available for export to the grid after deduction of energy loss (e.g., due to thermal losses and conduction losses ) and of energy consumption for operation.</a:t>
            </a:r>
          </a:p>
          <a:p>
            <a:r>
              <a:rPr lang="en-US" sz="1600" dirty="0"/>
              <a:t>The closer the PR value determined for a PV plant approaches 100 %, the more efficiently the respective PV plant is operating. In real life, a value of 100 % cannot be achieved, as unavoidable losses always arise with the operation of the PV plant (e.g. thermal loss due to heating of the PV modules). High-performance PV plants can however reach a performance ratio of up to 80 %.  The performance ratio informs you as to how energy efficient and reliable your PV plant is. With the performance ratio you can compare the energy output of your PV plant with that of other PV plants or monitor the status of your PV plant over a prolonged period.</a:t>
            </a:r>
          </a:p>
          <a:p>
            <a:r>
              <a:rPr lang="en-US" sz="1600" dirty="0"/>
              <a:t>The determination of the performance ratio at fixed regular intervals does not provide an absolute comparison. Instead, it provides the operator with the option of checking performance and output: if it is assumed that the PV plant is running optimally on being commissioned, and hence that the initial value for the performance ratio is 100%, then taking of further PR values over time enables the identification of deviations, meaning that appropriate countermeasures can be promptly initiated. Deviations in the PR value in the form of values below the normal range therefore indicate a possible fault in your PV plant at an early stage.</a:t>
            </a:r>
          </a:p>
          <a:p>
            <a:r>
              <a:rPr lang="en-US" sz="1600" dirty="0"/>
              <a:t>Formula for manual calculation of the performance ratio</a:t>
            </a:r>
          </a:p>
          <a:p>
            <a:r>
              <a:rPr lang="en-US" sz="1600" dirty="0"/>
              <a:t> PR = Actual reading of plant output in kWh p.a. / Calculated, nominal plant output in kWh p.a</a:t>
            </a:r>
          </a:p>
          <a:p>
            <a:endParaRPr lang="en-US" sz="1600" dirty="0"/>
          </a:p>
        </p:txBody>
      </p:sp>
    </p:spTree>
    <p:extLst>
      <p:ext uri="{BB962C8B-B14F-4D97-AF65-F5344CB8AC3E}">
        <p14:creationId xmlns:p14="http://schemas.microsoft.com/office/powerpoint/2010/main" val="3389265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Computing Solar Output</a:t>
            </a:r>
          </a:p>
        </p:txBody>
      </p:sp>
      <p:sp>
        <p:nvSpPr>
          <p:cNvPr id="3" name="Content Placeholder 2"/>
          <p:cNvSpPr>
            <a:spLocks noGrp="1"/>
          </p:cNvSpPr>
          <p:nvPr>
            <p:ph idx="1"/>
          </p:nvPr>
        </p:nvSpPr>
        <p:spPr>
          <a:xfrm>
            <a:off x="732344" y="1055803"/>
            <a:ext cx="8006214" cy="5457140"/>
          </a:xfrm>
        </p:spPr>
        <p:txBody>
          <a:bodyPr>
            <a:normAutofit fontScale="92500" lnSpcReduction="10000"/>
          </a:bodyPr>
          <a:lstStyle/>
          <a:p>
            <a:r>
              <a:rPr lang="en-US" sz="1800" dirty="0"/>
              <a:t>Measured average solar irradiation intensity in 1 year: 120 kWh/m2</a:t>
            </a:r>
          </a:p>
          <a:p>
            <a:r>
              <a:rPr lang="en-US" sz="1800" dirty="0"/>
              <a:t>Efficiency factor of the PV modules: 15 % [  “Assume typical”  The energy conversion level of the solar cell or solar module.] Electrical energy actually exported by plant to grid: 110 kWh</a:t>
            </a:r>
          </a:p>
          <a:p>
            <a:r>
              <a:rPr lang="en-US" sz="1800" dirty="0"/>
              <a:t>The irradiation values measured on location yields an average solar irradiation for the entire analysis period of 120 kWh/m2 This irradiation value is extrapolated to the modular area of the PV plant as follows:</a:t>
            </a:r>
          </a:p>
          <a:p>
            <a:r>
              <a:rPr lang="en-US" sz="1800" dirty="0"/>
              <a:t>Irradiation value in kWh/m2 x plant area in m2= 120 kWh/m2 x 10 m2= 1,200 kWh</a:t>
            </a:r>
          </a:p>
          <a:p>
            <a:r>
              <a:rPr lang="en-US" sz="1800" dirty="0"/>
              <a:t>In order to subsequently calculate the nominal plant output, the irradiation value for the PV plant is multiplied by the modular efficiency: 1,200 kWh x 15 % = 1,200 kWh x 0.15 = 180 kWh.  This anticipated nominal plant output corresponds to a performance ratio of 100 %.  </a:t>
            </a:r>
          </a:p>
          <a:p>
            <a:r>
              <a:rPr lang="en-US" sz="1800" dirty="0"/>
              <a:t>However, the actual value for electrical energy exported by the PV plant to the grid is only 110 kWh. If this value and the calculated nominal plant output are fed into the formula for calculating the performance ratio, the following result is obtained:</a:t>
            </a:r>
          </a:p>
          <a:p>
            <a:r>
              <a:rPr lang="en-US" sz="1800" dirty="0"/>
              <a:t>The PR value is approx. 61 %. This means that approx. 39 % of the incident solar energy in the analysis period is not converted into usable energy due to circumstances such as conduction loss, thermal loss or, for example, defects in components. Here the performance ratio acts as an indicator and can prompt more detailed inspection of the PV plant so that, for example, soiling of the PV modules is removed or defective components can be repaired or replaced. </a:t>
            </a:r>
          </a:p>
          <a:p>
            <a:endParaRPr lang="en-US" sz="1800" dirty="0"/>
          </a:p>
        </p:txBody>
      </p:sp>
    </p:spTree>
    <p:extLst>
      <p:ext uri="{BB962C8B-B14F-4D97-AF65-F5344CB8AC3E}">
        <p14:creationId xmlns:p14="http://schemas.microsoft.com/office/powerpoint/2010/main" val="186506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A5BD74-4C36-4036-9617-38F269D10BB5}"/>
              </a:ext>
            </a:extLst>
          </p:cNvPr>
          <p:cNvSpPr>
            <a:spLocks noGrp="1"/>
          </p:cNvSpPr>
          <p:nvPr>
            <p:ph type="title"/>
          </p:nvPr>
        </p:nvSpPr>
        <p:spPr/>
        <p:txBody>
          <a:bodyPr/>
          <a:lstStyle/>
          <a:p>
            <a:r>
              <a:rPr lang="en-US" dirty="0"/>
              <a:t>Course Introduction</a:t>
            </a:r>
          </a:p>
        </p:txBody>
      </p:sp>
    </p:spTree>
    <p:extLst>
      <p:ext uri="{BB962C8B-B14F-4D97-AF65-F5344CB8AC3E}">
        <p14:creationId xmlns:p14="http://schemas.microsoft.com/office/powerpoint/2010/main" val="36575147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normAutofit fontScale="90000"/>
          </a:bodyPr>
          <a:lstStyle/>
          <a:p>
            <a:r>
              <a:rPr lang="en-US" sz="2800" dirty="0"/>
              <a:t>Differences in Output Due to Factors Other Than Solar Radiation – Explained by Performance Ratio</a:t>
            </a:r>
          </a:p>
        </p:txBody>
      </p:sp>
      <p:pic>
        <p:nvPicPr>
          <p:cNvPr id="167939" name="Picture 3"/>
          <p:cNvPicPr>
            <a:picLocks noGrp="1" noChangeAspect="1" noChangeArrowheads="1"/>
          </p:cNvPicPr>
          <p:nvPr>
            <p:ph type="body" idx="1"/>
          </p:nvPr>
        </p:nvPicPr>
        <p:blipFill>
          <a:blip r:embed="rId2" cstate="print"/>
          <a:srcRect/>
          <a:stretch>
            <a:fillRect/>
          </a:stretch>
        </p:blipFill>
        <p:spPr>
          <a:xfrm>
            <a:off x="1538288" y="1865313"/>
            <a:ext cx="5784850" cy="4087812"/>
          </a:xfrm>
        </p:spPr>
      </p:pic>
    </p:spTree>
    <p:extLst>
      <p:ext uri="{BB962C8B-B14F-4D97-AF65-F5344CB8AC3E}">
        <p14:creationId xmlns:p14="http://schemas.microsoft.com/office/powerpoint/2010/main" val="2590599324"/>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a:t>Balance of System and Inverter</a:t>
            </a:r>
          </a:p>
        </p:txBody>
      </p:sp>
      <p:sp>
        <p:nvSpPr>
          <p:cNvPr id="75779" name="Content Placeholder 2"/>
          <p:cNvSpPr>
            <a:spLocks noGrp="1"/>
          </p:cNvSpPr>
          <p:nvPr>
            <p:ph idx="1"/>
          </p:nvPr>
        </p:nvSpPr>
        <p:spPr/>
        <p:txBody>
          <a:bodyPr>
            <a:normAutofit fontScale="92500" lnSpcReduction="10000"/>
          </a:bodyPr>
          <a:lstStyle/>
          <a:p>
            <a:r>
              <a:rPr lang="en-US" dirty="0"/>
              <a:t>Inverters convert the direct current (DC) that is generated by the PV modules into alternating current (AC)</a:t>
            </a:r>
          </a:p>
          <a:p>
            <a:r>
              <a:rPr lang="en-US" dirty="0"/>
              <a:t>Required for grid-connected systems, the grid only accepts AC power. </a:t>
            </a:r>
          </a:p>
          <a:p>
            <a:r>
              <a:rPr lang="en-US" dirty="0"/>
              <a:t>The inverter plays a crucial role in a PV system, as the inverter defines a large part the </a:t>
            </a:r>
          </a:p>
          <a:p>
            <a:r>
              <a:rPr lang="en-US" dirty="0"/>
              <a:t>	(1) efficiency</a:t>
            </a:r>
          </a:p>
          <a:p>
            <a:r>
              <a:rPr lang="en-US" dirty="0"/>
              <a:t>	(2) reliability </a:t>
            </a:r>
          </a:p>
          <a:p>
            <a:r>
              <a:rPr lang="en-US" dirty="0"/>
              <a:t>	(3) yield of a PV system </a:t>
            </a:r>
          </a:p>
          <a:p>
            <a:r>
              <a:rPr lang="en-US" dirty="0"/>
              <a:t>Micro Inverters avoid the Christmas Tree effect</a:t>
            </a:r>
          </a:p>
        </p:txBody>
      </p:sp>
    </p:spTree>
    <p:extLst>
      <p:ext uri="{BB962C8B-B14F-4D97-AF65-F5344CB8AC3E}">
        <p14:creationId xmlns:p14="http://schemas.microsoft.com/office/powerpoint/2010/main" val="31028478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06D021-252D-468E-B160-4DFB5757101A}"/>
              </a:ext>
            </a:extLst>
          </p:cNvPr>
          <p:cNvSpPr>
            <a:spLocks noGrp="1"/>
          </p:cNvSpPr>
          <p:nvPr>
            <p:ph idx="1"/>
          </p:nvPr>
        </p:nvSpPr>
        <p:spPr>
          <a:xfrm>
            <a:off x="103695" y="1825625"/>
            <a:ext cx="2356701" cy="4358359"/>
          </a:xfrm>
        </p:spPr>
        <p:txBody>
          <a:bodyPr vert="horz" lIns="91440" tIns="45720" rIns="91440" bIns="45720" rtlCol="0">
            <a:normAutofit/>
          </a:bodyPr>
          <a:lstStyle/>
          <a:p>
            <a:r>
              <a:rPr lang="en-US" sz="1700" dirty="0">
                <a:latin typeface="+mn-lt"/>
                <a:cs typeface="+mn-cs"/>
              </a:rPr>
              <a:t>Don’t need anything other than the column of Effective Irradiance on Collectors as well as Energy Injected into the Grid.  Convert both of these to capacity factors and then divide the energy into grid by the irradiation on collectors.</a:t>
            </a:r>
          </a:p>
          <a:p>
            <a:endParaRPr lang="en-US" sz="1700" dirty="0">
              <a:latin typeface="+mn-lt"/>
              <a:cs typeface="+mn-cs"/>
            </a:endParaRPr>
          </a:p>
          <a:p>
            <a:endParaRPr lang="en-US" sz="1700" dirty="0">
              <a:latin typeface="+mn-lt"/>
              <a:cs typeface="+mn-cs"/>
            </a:endParaRPr>
          </a:p>
        </p:txBody>
      </p:sp>
      <p:sp>
        <p:nvSpPr>
          <p:cNvPr id="3" name="Title 2">
            <a:extLst>
              <a:ext uri="{FF2B5EF4-FFF2-40B4-BE49-F238E27FC236}">
                <a16:creationId xmlns:a16="http://schemas.microsoft.com/office/drawing/2014/main" id="{3CABD9ED-655C-4B60-BD39-BE027DF04326}"/>
              </a:ext>
            </a:extLst>
          </p:cNvPr>
          <p:cNvSpPr>
            <a:spLocks noGrp="1"/>
          </p:cNvSpPr>
          <p:nvPr>
            <p:ph type="title"/>
          </p:nvPr>
        </p:nvSpPr>
        <p:spPr>
          <a:xfrm>
            <a:off x="628649" y="327025"/>
            <a:ext cx="4147457" cy="1325563"/>
          </a:xfrm>
        </p:spPr>
        <p:txBody>
          <a:bodyPr vert="horz" lIns="91440" tIns="45720" rIns="91440" bIns="45720" rtlCol="0" anchor="ctr">
            <a:normAutofit/>
          </a:bodyPr>
          <a:lstStyle/>
          <a:p>
            <a:pPr algn="l"/>
            <a:r>
              <a:rPr lang="en-US" sz="4400" kern="1200" dirty="0">
                <a:solidFill>
                  <a:schemeClr val="bg1"/>
                </a:solidFill>
                <a:latin typeface="+mj-lt"/>
                <a:ea typeface="+mj-ea"/>
                <a:cs typeface="+mj-cs"/>
              </a:rPr>
              <a:t>Work Through PVSyst</a:t>
            </a:r>
          </a:p>
        </p:txBody>
      </p:sp>
      <p:pic>
        <p:nvPicPr>
          <p:cNvPr id="5" name="Picture 4">
            <a:extLst>
              <a:ext uri="{FF2B5EF4-FFF2-40B4-BE49-F238E27FC236}">
                <a16:creationId xmlns:a16="http://schemas.microsoft.com/office/drawing/2014/main" id="{D15609D8-EF57-4A42-90ED-AE1946F9C544}"/>
              </a:ext>
            </a:extLst>
          </p:cNvPr>
          <p:cNvPicPr>
            <a:picLocks noChangeAspect="1"/>
          </p:cNvPicPr>
          <p:nvPr/>
        </p:nvPicPr>
        <p:blipFill>
          <a:blip r:embed="rId2"/>
          <a:stretch>
            <a:fillRect/>
          </a:stretch>
        </p:blipFill>
        <p:spPr>
          <a:xfrm>
            <a:off x="2595339" y="1933791"/>
            <a:ext cx="6548661" cy="4142026"/>
          </a:xfrm>
          <a:prstGeom prst="rect">
            <a:avLst/>
          </a:prstGeom>
        </p:spPr>
      </p:pic>
      <p:cxnSp>
        <p:nvCxnSpPr>
          <p:cNvPr id="7" name="Straight Arrow Connector 6">
            <a:extLst>
              <a:ext uri="{FF2B5EF4-FFF2-40B4-BE49-F238E27FC236}">
                <a16:creationId xmlns:a16="http://schemas.microsoft.com/office/drawing/2014/main" id="{F2C8C4DC-2BBA-487E-B56D-37B61B0D7C12}"/>
              </a:ext>
            </a:extLst>
          </p:cNvPr>
          <p:cNvCxnSpPr>
            <a:cxnSpLocks/>
          </p:cNvCxnSpPr>
          <p:nvPr/>
        </p:nvCxnSpPr>
        <p:spPr>
          <a:xfrm flipH="1">
            <a:off x="6363093" y="461913"/>
            <a:ext cx="1008668"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ED7DC6-7F9D-4FDF-83A6-A4A220FB8F7A}"/>
              </a:ext>
            </a:extLst>
          </p:cNvPr>
          <p:cNvCxnSpPr>
            <a:cxnSpLocks/>
          </p:cNvCxnSpPr>
          <p:nvPr/>
        </p:nvCxnSpPr>
        <p:spPr>
          <a:xfrm>
            <a:off x="7475456" y="461913"/>
            <a:ext cx="1338606"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DEE028-653B-437A-A4A4-DB7970E6094B}"/>
              </a:ext>
            </a:extLst>
          </p:cNvPr>
          <p:cNvSpPr txBox="1"/>
          <p:nvPr/>
        </p:nvSpPr>
        <p:spPr>
          <a:xfrm>
            <a:off x="5869669" y="365125"/>
            <a:ext cx="2765284" cy="923330"/>
          </a:xfrm>
          <a:prstGeom prst="rect">
            <a:avLst/>
          </a:prstGeom>
          <a:solidFill>
            <a:srgbClr val="92D050"/>
          </a:solidFill>
        </p:spPr>
        <p:txBody>
          <a:bodyPr wrap="square" rtlCol="0">
            <a:spAutoFit/>
          </a:bodyPr>
          <a:lstStyle/>
          <a:p>
            <a:r>
              <a:rPr lang="en-US" dirty="0"/>
              <a:t>Can divide the energy injected to grid divided by radiation on collectors</a:t>
            </a:r>
          </a:p>
        </p:txBody>
      </p:sp>
    </p:spTree>
    <p:extLst>
      <p:ext uri="{BB962C8B-B14F-4D97-AF65-F5344CB8AC3E}">
        <p14:creationId xmlns:p14="http://schemas.microsoft.com/office/powerpoint/2010/main" val="21630660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3516375" y="1604013"/>
            <a:ext cx="5187246" cy="5577837"/>
          </a:xfrm>
          <a:prstGeom prst="rect">
            <a:avLst/>
          </a:prstGeom>
          <a:effectLst/>
        </p:spPr>
      </p:pic>
      <p:sp>
        <p:nvSpPr>
          <p:cNvPr id="4" name="Content Placeholder 3">
            <a:extLst>
              <a:ext uri="{FF2B5EF4-FFF2-40B4-BE49-F238E27FC236}">
                <a16:creationId xmlns:a16="http://schemas.microsoft.com/office/drawing/2014/main" id="{5D6EF402-8349-49EA-80AE-59EC23037286}"/>
              </a:ext>
            </a:extLst>
          </p:cNvPr>
          <p:cNvSpPr>
            <a:spLocks noGrp="1"/>
          </p:cNvSpPr>
          <p:nvPr>
            <p:ph idx="1"/>
          </p:nvPr>
        </p:nvSpPr>
        <p:spPr>
          <a:xfrm>
            <a:off x="486697" y="2447827"/>
            <a:ext cx="2750278" cy="3785419"/>
          </a:xfrm>
        </p:spPr>
        <p:txBody>
          <a:bodyPr vert="horz" lIns="91440" tIns="45720" rIns="91440" bIns="45720" rtlCol="0">
            <a:normAutofit/>
          </a:bodyPr>
          <a:lstStyle/>
          <a:p>
            <a:r>
              <a:rPr lang="en-US" sz="1600" dirty="0">
                <a:latin typeface="+mn-lt"/>
                <a:cs typeface="+mn-cs"/>
              </a:rPr>
              <a:t>Convert loss diagram into capacity factor and compare different cases.</a:t>
            </a:r>
          </a:p>
          <a:p>
            <a:r>
              <a:rPr lang="en-US" sz="1600" dirty="0">
                <a:latin typeface="+mn-lt"/>
                <a:cs typeface="+mn-cs"/>
              </a:rPr>
              <a:t>Difficult to compute performance ratio from these diagrams.</a:t>
            </a:r>
          </a:p>
          <a:p>
            <a:r>
              <a:rPr lang="en-US" sz="1600" dirty="0">
                <a:latin typeface="+mn-lt"/>
                <a:cs typeface="+mn-cs"/>
              </a:rPr>
              <a:t>Generally, the loss due to temperature is the largest loss factor.</a:t>
            </a:r>
          </a:p>
        </p:txBody>
      </p:sp>
      <p:sp>
        <p:nvSpPr>
          <p:cNvPr id="3" name="Title 2">
            <a:extLst>
              <a:ext uri="{FF2B5EF4-FFF2-40B4-BE49-F238E27FC236}">
                <a16:creationId xmlns:a16="http://schemas.microsoft.com/office/drawing/2014/main" id="{12F23BE8-7954-4BFA-81B5-07F3E1DC46F3}"/>
              </a:ext>
            </a:extLst>
          </p:cNvPr>
          <p:cNvSpPr>
            <a:spLocks noGrp="1"/>
          </p:cNvSpPr>
          <p:nvPr>
            <p:ph type="title"/>
          </p:nvPr>
        </p:nvSpPr>
        <p:spPr>
          <a:xfrm>
            <a:off x="486696" y="629266"/>
            <a:ext cx="2750280" cy="1676603"/>
          </a:xfrm>
        </p:spPr>
        <p:txBody>
          <a:bodyPr vert="horz" lIns="91440" tIns="45720" rIns="91440" bIns="45720" rtlCol="0" anchor="ctr">
            <a:normAutofit/>
          </a:bodyPr>
          <a:lstStyle/>
          <a:p>
            <a:pPr algn="l"/>
            <a:r>
              <a:rPr lang="en-US" sz="3700" dirty="0">
                <a:latin typeface="+mj-lt"/>
                <a:cs typeface="+mj-cs"/>
              </a:rPr>
              <a:t>Loss Diagram Illustration</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05541" y="5103026"/>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2282369" y="5103026"/>
            <a:ext cx="1447652" cy="1272179"/>
          </a:xfrm>
          <a:prstGeom prst="rect">
            <a:avLst/>
          </a:prstGeom>
        </p:spPr>
      </p:pic>
    </p:spTree>
    <p:extLst>
      <p:ext uri="{BB962C8B-B14F-4D97-AF65-F5344CB8AC3E}">
        <p14:creationId xmlns:p14="http://schemas.microsoft.com/office/powerpoint/2010/main" val="82625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F99482-7BF4-4ABF-BE5B-3E7B5087EABD}"/>
              </a:ext>
            </a:extLst>
          </p:cNvPr>
          <p:cNvPicPr>
            <a:picLocks noChangeAspect="1"/>
          </p:cNvPicPr>
          <p:nvPr/>
        </p:nvPicPr>
        <p:blipFill>
          <a:blip r:embed="rId2"/>
          <a:stretch>
            <a:fillRect/>
          </a:stretch>
        </p:blipFill>
        <p:spPr>
          <a:xfrm>
            <a:off x="3891985" y="1795223"/>
            <a:ext cx="4839321" cy="3514804"/>
          </a:xfrm>
          <a:prstGeom prst="rect">
            <a:avLst/>
          </a:prstGeom>
          <a:effectLst/>
        </p:spPr>
      </p:pic>
      <p:sp>
        <p:nvSpPr>
          <p:cNvPr id="4" name="Content Placeholder 3">
            <a:extLst>
              <a:ext uri="{FF2B5EF4-FFF2-40B4-BE49-F238E27FC236}">
                <a16:creationId xmlns:a16="http://schemas.microsoft.com/office/drawing/2014/main" id="{DE0DF2B9-C247-4CB5-BD24-52FDDD99DAD6}"/>
              </a:ext>
            </a:extLst>
          </p:cNvPr>
          <p:cNvSpPr>
            <a:spLocks noGrp="1"/>
          </p:cNvSpPr>
          <p:nvPr>
            <p:ph idx="1"/>
          </p:nvPr>
        </p:nvSpPr>
        <p:spPr>
          <a:xfrm>
            <a:off x="312561" y="2752627"/>
            <a:ext cx="2939686" cy="3150681"/>
          </a:xfrm>
        </p:spPr>
        <p:txBody>
          <a:bodyPr vert="horz" lIns="91440" tIns="45720" rIns="91440" bIns="45720" rtlCol="0">
            <a:normAutofit/>
          </a:bodyPr>
          <a:lstStyle/>
          <a:p>
            <a:pPr marL="0"/>
            <a:r>
              <a:rPr lang="en-US" sz="1700" dirty="0">
                <a:latin typeface="+mn-lt"/>
                <a:cs typeface="+mn-cs"/>
              </a:rPr>
              <a:t>You can use the waterfall macro to make this chart. Note the temperature coefficient is the largest negative bar.</a:t>
            </a:r>
          </a:p>
          <a:p>
            <a:pPr marL="0"/>
            <a:r>
              <a:rPr lang="en-US" sz="1700" dirty="0">
                <a:latin typeface="+mn-lt"/>
                <a:cs typeface="+mn-cs"/>
              </a:rPr>
              <a:t>The performance ratio is computed from dividing the final bar by the second blue bar.</a:t>
            </a:r>
          </a:p>
          <a:p>
            <a:pPr marL="0"/>
            <a:r>
              <a:rPr lang="en-US" sz="1700" dirty="0">
                <a:latin typeface="+mn-lt"/>
                <a:cs typeface="+mn-cs"/>
              </a:rPr>
              <a:t>PR is 22.34/26.94 or 81.12%</a:t>
            </a:r>
          </a:p>
          <a:p>
            <a:pPr marL="0"/>
            <a:endParaRPr lang="en-US" sz="1700" dirty="0">
              <a:latin typeface="+mn-lt"/>
              <a:cs typeface="+mn-cs"/>
            </a:endParaRPr>
          </a:p>
        </p:txBody>
      </p:sp>
      <p:sp>
        <p:nvSpPr>
          <p:cNvPr id="3" name="Title 2">
            <a:extLst>
              <a:ext uri="{FF2B5EF4-FFF2-40B4-BE49-F238E27FC236}">
                <a16:creationId xmlns:a16="http://schemas.microsoft.com/office/drawing/2014/main" id="{3E0B7467-2B14-4F1D-866C-CC33611CADDE}"/>
              </a:ext>
            </a:extLst>
          </p:cNvPr>
          <p:cNvSpPr>
            <a:spLocks noGrp="1"/>
          </p:cNvSpPr>
          <p:nvPr>
            <p:ph type="title"/>
          </p:nvPr>
        </p:nvSpPr>
        <p:spPr>
          <a:xfrm>
            <a:off x="486696" y="629266"/>
            <a:ext cx="2629122" cy="1622321"/>
          </a:xfrm>
        </p:spPr>
        <p:txBody>
          <a:bodyPr vert="horz" lIns="91440" tIns="45720" rIns="91440" bIns="45720" rtlCol="0" anchor="ctr">
            <a:normAutofit fontScale="90000"/>
          </a:bodyPr>
          <a:lstStyle/>
          <a:p>
            <a:pPr algn="l"/>
            <a:r>
              <a:rPr lang="en-US" sz="3700" kern="1200" dirty="0">
                <a:solidFill>
                  <a:schemeClr val="tx1"/>
                </a:solidFill>
                <a:latin typeface="+mj-lt"/>
                <a:ea typeface="+mj-ea"/>
                <a:cs typeface="+mj-cs"/>
              </a:rPr>
              <a:t>PVSyst and Waterfall Chart for Capacity Factor</a:t>
            </a:r>
          </a:p>
        </p:txBody>
      </p:sp>
    </p:spTree>
    <p:extLst>
      <p:ext uri="{BB962C8B-B14F-4D97-AF65-F5344CB8AC3E}">
        <p14:creationId xmlns:p14="http://schemas.microsoft.com/office/powerpoint/2010/main" val="18245752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895733-A2D8-4026-828F-CB0386A66D7A}"/>
              </a:ext>
            </a:extLst>
          </p:cNvPr>
          <p:cNvPicPr>
            <a:picLocks noChangeAspect="1"/>
          </p:cNvPicPr>
          <p:nvPr/>
        </p:nvPicPr>
        <p:blipFill>
          <a:blip r:embed="rId2"/>
          <a:stretch>
            <a:fillRect/>
          </a:stretch>
        </p:blipFill>
        <p:spPr>
          <a:xfrm>
            <a:off x="3978112" y="1823117"/>
            <a:ext cx="4675694" cy="3395961"/>
          </a:xfrm>
          <a:prstGeom prst="rect">
            <a:avLst/>
          </a:prstGeom>
          <a:effectLst/>
        </p:spPr>
      </p:pic>
      <p:sp>
        <p:nvSpPr>
          <p:cNvPr id="2" name="Content Placeholder 1">
            <a:extLst>
              <a:ext uri="{FF2B5EF4-FFF2-40B4-BE49-F238E27FC236}">
                <a16:creationId xmlns:a16="http://schemas.microsoft.com/office/drawing/2014/main" id="{CA90D871-2C27-4CA8-80C0-CFCB69C18052}"/>
              </a:ext>
            </a:extLst>
          </p:cNvPr>
          <p:cNvSpPr>
            <a:spLocks noGrp="1"/>
          </p:cNvSpPr>
          <p:nvPr>
            <p:ph idx="1"/>
          </p:nvPr>
        </p:nvSpPr>
        <p:spPr>
          <a:xfrm>
            <a:off x="216816" y="2460396"/>
            <a:ext cx="2899002" cy="3763423"/>
          </a:xfrm>
        </p:spPr>
        <p:txBody>
          <a:bodyPr vert="horz" lIns="91440" tIns="45720" rIns="91440" bIns="45720" rtlCol="0">
            <a:normAutofit/>
          </a:bodyPr>
          <a:lstStyle/>
          <a:p>
            <a:r>
              <a:rPr lang="en-US" sz="1700" dirty="0">
                <a:latin typeface="+mn-lt"/>
                <a:cs typeface="+mn-cs"/>
              </a:rPr>
              <a:t>Loss diagram from using waterfall diagram macro in terms of capacity factor.  Again the temperature is the biggest factor.</a:t>
            </a:r>
          </a:p>
          <a:p>
            <a:r>
              <a:rPr lang="en-US" sz="1700" dirty="0">
                <a:latin typeface="+mn-lt"/>
                <a:cs typeface="+mn-cs"/>
              </a:rPr>
              <a:t>PR = 22.32/27.47 or 81.31%</a:t>
            </a:r>
          </a:p>
          <a:p>
            <a:endParaRPr lang="en-US" sz="1700" dirty="0">
              <a:latin typeface="+mn-lt"/>
              <a:cs typeface="+mn-cs"/>
            </a:endParaRPr>
          </a:p>
        </p:txBody>
      </p:sp>
      <p:sp>
        <p:nvSpPr>
          <p:cNvPr id="3" name="Title 2">
            <a:extLst>
              <a:ext uri="{FF2B5EF4-FFF2-40B4-BE49-F238E27FC236}">
                <a16:creationId xmlns:a16="http://schemas.microsoft.com/office/drawing/2014/main" id="{907C5769-DE82-4452-BA2B-4E1698A4F86B}"/>
              </a:ext>
            </a:extLst>
          </p:cNvPr>
          <p:cNvSpPr>
            <a:spLocks noGrp="1"/>
          </p:cNvSpPr>
          <p:nvPr>
            <p:ph type="title"/>
          </p:nvPr>
        </p:nvSpPr>
        <p:spPr>
          <a:xfrm>
            <a:off x="486696" y="629266"/>
            <a:ext cx="2629122" cy="1622321"/>
          </a:xfrm>
        </p:spPr>
        <p:txBody>
          <a:bodyPr vert="horz" lIns="91440" tIns="45720" rIns="91440" bIns="45720" rtlCol="0" anchor="ctr">
            <a:normAutofit/>
          </a:bodyPr>
          <a:lstStyle/>
          <a:p>
            <a:pPr algn="l"/>
            <a:r>
              <a:rPr lang="en-US" sz="3700" kern="1200" dirty="0">
                <a:solidFill>
                  <a:schemeClr val="tx1"/>
                </a:solidFill>
                <a:latin typeface="+mj-lt"/>
                <a:ea typeface="+mj-ea"/>
                <a:cs typeface="+mj-cs"/>
              </a:rPr>
              <a:t>Loss Diagram for Australia</a:t>
            </a:r>
          </a:p>
        </p:txBody>
      </p:sp>
    </p:spTree>
    <p:extLst>
      <p:ext uri="{BB962C8B-B14F-4D97-AF65-F5344CB8AC3E}">
        <p14:creationId xmlns:p14="http://schemas.microsoft.com/office/powerpoint/2010/main" val="35213771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73001-CEEB-498E-AB89-B3A80E397C0E}"/>
              </a:ext>
            </a:extLst>
          </p:cNvPr>
          <p:cNvPicPr>
            <a:picLocks noChangeAspect="1"/>
          </p:cNvPicPr>
          <p:nvPr/>
        </p:nvPicPr>
        <p:blipFill>
          <a:blip r:embed="rId2"/>
          <a:stretch>
            <a:fillRect/>
          </a:stretch>
        </p:blipFill>
        <p:spPr>
          <a:xfrm>
            <a:off x="3987538" y="1823118"/>
            <a:ext cx="4722829" cy="3430196"/>
          </a:xfrm>
          <a:prstGeom prst="rect">
            <a:avLst/>
          </a:prstGeom>
          <a:effectLst/>
        </p:spPr>
      </p:pic>
      <p:sp>
        <p:nvSpPr>
          <p:cNvPr id="4" name="Content Placeholder 3">
            <a:extLst>
              <a:ext uri="{FF2B5EF4-FFF2-40B4-BE49-F238E27FC236}">
                <a16:creationId xmlns:a16="http://schemas.microsoft.com/office/drawing/2014/main" id="{5F0F937C-C898-4E0C-8322-3F0E9D22AFB5}"/>
              </a:ext>
            </a:extLst>
          </p:cNvPr>
          <p:cNvSpPr>
            <a:spLocks noGrp="1"/>
          </p:cNvSpPr>
          <p:nvPr>
            <p:ph idx="1"/>
          </p:nvPr>
        </p:nvSpPr>
        <p:spPr>
          <a:xfrm>
            <a:off x="486698" y="2438400"/>
            <a:ext cx="2629120" cy="3785419"/>
          </a:xfrm>
        </p:spPr>
        <p:txBody>
          <a:bodyPr vert="horz" lIns="91440" tIns="45720" rIns="91440" bIns="45720" rtlCol="0">
            <a:normAutofit/>
          </a:bodyPr>
          <a:lstStyle/>
          <a:p>
            <a:r>
              <a:rPr lang="en-US" sz="1700" dirty="0">
                <a:latin typeface="+mn-lt"/>
                <a:cs typeface="+mn-cs"/>
              </a:rPr>
              <a:t>Again, the largest loss factor is the temperature effect.</a:t>
            </a:r>
          </a:p>
          <a:p>
            <a:endParaRPr lang="en-US" sz="1700" dirty="0">
              <a:latin typeface="+mn-lt"/>
              <a:cs typeface="+mn-cs"/>
            </a:endParaRPr>
          </a:p>
        </p:txBody>
      </p:sp>
      <p:sp>
        <p:nvSpPr>
          <p:cNvPr id="3" name="Title 2">
            <a:extLst>
              <a:ext uri="{FF2B5EF4-FFF2-40B4-BE49-F238E27FC236}">
                <a16:creationId xmlns:a16="http://schemas.microsoft.com/office/drawing/2014/main" id="{D9E6D46A-4A5D-4AC2-93A5-4E8917B60D60}"/>
              </a:ext>
            </a:extLst>
          </p:cNvPr>
          <p:cNvSpPr>
            <a:spLocks noGrp="1"/>
          </p:cNvSpPr>
          <p:nvPr>
            <p:ph type="title"/>
          </p:nvPr>
        </p:nvSpPr>
        <p:spPr>
          <a:xfrm>
            <a:off x="486696" y="629266"/>
            <a:ext cx="2629122" cy="1622321"/>
          </a:xfrm>
        </p:spPr>
        <p:txBody>
          <a:bodyPr vert="horz" lIns="91440" tIns="45720" rIns="91440" bIns="45720" rtlCol="0" anchor="ctr">
            <a:normAutofit fontScale="90000"/>
          </a:bodyPr>
          <a:lstStyle/>
          <a:p>
            <a:pPr algn="l"/>
            <a:r>
              <a:rPr lang="en-US" sz="4400" kern="1200" dirty="0">
                <a:solidFill>
                  <a:schemeClr val="tx1"/>
                </a:solidFill>
                <a:latin typeface="+mj-lt"/>
                <a:ea typeface="+mj-ea"/>
                <a:cs typeface="+mj-cs"/>
              </a:rPr>
              <a:t>Mexico Loss Factor </a:t>
            </a:r>
          </a:p>
        </p:txBody>
      </p:sp>
    </p:spTree>
    <p:extLst>
      <p:ext uri="{BB962C8B-B14F-4D97-AF65-F5344CB8AC3E}">
        <p14:creationId xmlns:p14="http://schemas.microsoft.com/office/powerpoint/2010/main" val="21366538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0BB24CAE-5921-4285-8551-578DB51EB435}"/>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Decomposing the Performance Ratio – POA is point of Access</a:t>
            </a:r>
          </a:p>
        </p:txBody>
      </p:sp>
    </p:spTree>
    <p:extLst>
      <p:ext uri="{BB962C8B-B14F-4D97-AF65-F5344CB8AC3E}">
        <p14:creationId xmlns:p14="http://schemas.microsoft.com/office/powerpoint/2010/main" val="6883028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9012D2-7BC5-4719-BC61-59097A433FCE}"/>
              </a:ext>
            </a:extLst>
          </p:cNvPr>
          <p:cNvSpPr>
            <a:spLocks noGrp="1"/>
          </p:cNvSpPr>
          <p:nvPr>
            <p:ph idx="1"/>
          </p:nvPr>
        </p:nvSpPr>
        <p:spPr/>
        <p:txBody>
          <a:bodyPr/>
          <a:lstStyle/>
          <a:p>
            <a:r>
              <a:rPr lang="en-US" dirty="0"/>
              <a:t>The table below shows that expected correlations between temperature coefficient and temperature loss is not consistent.</a:t>
            </a:r>
          </a:p>
          <a:p>
            <a:r>
              <a:rPr lang="en-US" dirty="0"/>
              <a:t>This should be the basis for questions rather than going through the detail.</a:t>
            </a:r>
          </a:p>
        </p:txBody>
      </p:sp>
      <p:sp>
        <p:nvSpPr>
          <p:cNvPr id="3" name="Title 2">
            <a:extLst>
              <a:ext uri="{FF2B5EF4-FFF2-40B4-BE49-F238E27FC236}">
                <a16:creationId xmlns:a16="http://schemas.microsoft.com/office/drawing/2014/main" id="{45A5BF2F-E345-4A53-856C-0F23EEEFD13E}"/>
              </a:ext>
            </a:extLst>
          </p:cNvPr>
          <p:cNvSpPr>
            <a:spLocks noGrp="1"/>
          </p:cNvSpPr>
          <p:nvPr>
            <p:ph type="title"/>
          </p:nvPr>
        </p:nvSpPr>
        <p:spPr/>
        <p:txBody>
          <a:bodyPr>
            <a:normAutofit fontScale="90000"/>
          </a:bodyPr>
          <a:lstStyle/>
          <a:p>
            <a:r>
              <a:rPr lang="en-US" dirty="0"/>
              <a:t>Looking for Correlation between Temperature Loss and Temperature Levels</a:t>
            </a:r>
          </a:p>
        </p:txBody>
      </p:sp>
      <p:pic>
        <p:nvPicPr>
          <p:cNvPr id="5" name="Picture 4">
            <a:extLst>
              <a:ext uri="{FF2B5EF4-FFF2-40B4-BE49-F238E27FC236}">
                <a16:creationId xmlns:a16="http://schemas.microsoft.com/office/drawing/2014/main" id="{D23E0734-79D4-4743-9BE4-C3C7DF6E3068}"/>
              </a:ext>
            </a:extLst>
          </p:cNvPr>
          <p:cNvPicPr>
            <a:picLocks noChangeAspect="1"/>
          </p:cNvPicPr>
          <p:nvPr/>
        </p:nvPicPr>
        <p:blipFill>
          <a:blip r:embed="rId2"/>
          <a:stretch>
            <a:fillRect/>
          </a:stretch>
        </p:blipFill>
        <p:spPr>
          <a:xfrm>
            <a:off x="358218" y="3839876"/>
            <a:ext cx="8144759" cy="2129698"/>
          </a:xfrm>
          <a:prstGeom prst="rect">
            <a:avLst/>
          </a:prstGeom>
        </p:spPr>
      </p:pic>
    </p:spTree>
    <p:extLst>
      <p:ext uri="{BB962C8B-B14F-4D97-AF65-F5344CB8AC3E}">
        <p14:creationId xmlns:p14="http://schemas.microsoft.com/office/powerpoint/2010/main" val="5013881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264FCF-E8DC-4692-A94D-186F19CD4399}"/>
              </a:ext>
            </a:extLst>
          </p:cNvPr>
          <p:cNvSpPr>
            <a:spLocks noGrp="1"/>
          </p:cNvSpPr>
          <p:nvPr>
            <p:ph idx="1"/>
          </p:nvPr>
        </p:nvSpPr>
        <p:spPr/>
        <p:txBody>
          <a:bodyPr/>
          <a:lstStyle/>
          <a:p>
            <a:r>
              <a:rPr lang="en-US" dirty="0"/>
              <a:t>The performance ratio can be computed on a month by month, recognizing that:</a:t>
            </a:r>
          </a:p>
          <a:p>
            <a:pPr lvl="1"/>
            <a:r>
              <a:rPr lang="en-US" dirty="0"/>
              <a:t>PR = Final CF/CF at POA.</a:t>
            </a:r>
          </a:p>
          <a:p>
            <a:pPr lvl="1"/>
            <a:endParaRPr lang="en-US" dirty="0"/>
          </a:p>
        </p:txBody>
      </p:sp>
      <p:sp>
        <p:nvSpPr>
          <p:cNvPr id="3" name="Title 2">
            <a:extLst>
              <a:ext uri="{FF2B5EF4-FFF2-40B4-BE49-F238E27FC236}">
                <a16:creationId xmlns:a16="http://schemas.microsoft.com/office/drawing/2014/main" id="{481560F4-84E7-4671-9C5A-F27F1E4354D0}"/>
              </a:ext>
            </a:extLst>
          </p:cNvPr>
          <p:cNvSpPr>
            <a:spLocks noGrp="1"/>
          </p:cNvSpPr>
          <p:nvPr>
            <p:ph type="title"/>
          </p:nvPr>
        </p:nvSpPr>
        <p:spPr/>
        <p:txBody>
          <a:bodyPr/>
          <a:lstStyle/>
          <a:p>
            <a:r>
              <a:rPr lang="en-US" dirty="0"/>
              <a:t>Performance Ratio within Year</a:t>
            </a:r>
          </a:p>
        </p:txBody>
      </p:sp>
      <p:pic>
        <p:nvPicPr>
          <p:cNvPr id="5" name="Picture 4">
            <a:extLst>
              <a:ext uri="{FF2B5EF4-FFF2-40B4-BE49-F238E27FC236}">
                <a16:creationId xmlns:a16="http://schemas.microsoft.com/office/drawing/2014/main" id="{C014B1D0-4A92-4027-B01A-90C773246CB9}"/>
              </a:ext>
            </a:extLst>
          </p:cNvPr>
          <p:cNvPicPr>
            <a:picLocks noChangeAspect="1"/>
          </p:cNvPicPr>
          <p:nvPr/>
        </p:nvPicPr>
        <p:blipFill>
          <a:blip r:embed="rId2"/>
          <a:stretch>
            <a:fillRect/>
          </a:stretch>
        </p:blipFill>
        <p:spPr>
          <a:xfrm>
            <a:off x="248014" y="2818405"/>
            <a:ext cx="8650889" cy="3012073"/>
          </a:xfrm>
          <a:prstGeom prst="rect">
            <a:avLst/>
          </a:prstGeom>
        </p:spPr>
      </p:pic>
    </p:spTree>
    <p:extLst>
      <p:ext uri="{BB962C8B-B14F-4D97-AF65-F5344CB8AC3E}">
        <p14:creationId xmlns:p14="http://schemas.microsoft.com/office/powerpoint/2010/main" val="25256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8C91A-AE45-4D94-B487-0FE805486C5C}"/>
              </a:ext>
            </a:extLst>
          </p:cNvPr>
          <p:cNvSpPr>
            <a:spLocks noGrp="1"/>
          </p:cNvSpPr>
          <p:nvPr>
            <p:ph idx="1"/>
          </p:nvPr>
        </p:nvSpPr>
        <p:spPr>
          <a:xfrm>
            <a:off x="274320" y="1055803"/>
            <a:ext cx="8360632" cy="4912735"/>
          </a:xfrm>
        </p:spPr>
        <p:txBody>
          <a:bodyPr>
            <a:normAutofit fontScale="92500" lnSpcReduction="10000"/>
          </a:bodyPr>
          <a:lstStyle/>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Very High-Level Introduction to Technical Aspects</a:t>
            </a: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Economic History of Solar Power Revolution </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Computing the Cost of Solar Power and Explaining the Key Drivers Leading to the Revolution</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Capital Cost of Solar Power and Database of </a:t>
            </a:r>
            <a:r>
              <a:rPr lang="en-GB" sz="2800" dirty="0">
                <a:latin typeface="Calibri" panose="020F0502020204030204" pitchFamily="34" charset="0"/>
                <a:ea typeface="Times New Roman" panose="02020603050405020304" pitchFamily="18" charset="0"/>
                <a:cs typeface="Arial" panose="020B0604020202020204" pitchFamily="34" charset="0"/>
              </a:rPr>
              <a:t>Module Costs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Evaluating Operation </a:t>
            </a:r>
            <a:r>
              <a:rPr lang="en-GB" sz="2800" dirty="0">
                <a:latin typeface="Calibri" panose="020F0502020204030204" pitchFamily="34" charset="0"/>
                <a:ea typeface="Times New Roman" panose="02020603050405020304" pitchFamily="18" charset="0"/>
                <a:cs typeface="Arial" panose="020B0604020202020204" pitchFamily="34" charset="0"/>
              </a:rPr>
              <a:t>and Maintenance Costs and Adjustments for Inflation and Degradation</a:t>
            </a: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Resource Analysis with Case Study – Understanding of Performance Ratio Benchmarks and Solar </a:t>
            </a:r>
            <a:r>
              <a:rPr lang="en-GB" sz="2800" dirty="0" err="1">
                <a:effectLst/>
                <a:latin typeface="Calibri" panose="020F0502020204030204" pitchFamily="34" charset="0"/>
                <a:ea typeface="Times New Roman" panose="02020603050405020304" pitchFamily="18" charset="0"/>
                <a:cs typeface="Arial" panose="020B0604020202020204" pitchFamily="34" charset="0"/>
              </a:rPr>
              <a:t>Irriadiation</a:t>
            </a:r>
            <a:r>
              <a:rPr lang="en-GB" sz="2800" dirty="0">
                <a:effectLst/>
                <a:latin typeface="Calibri" panose="020F0502020204030204" pitchFamily="34" charset="0"/>
                <a:ea typeface="Times New Roman" panose="02020603050405020304" pitchFamily="18" charset="0"/>
                <a:cs typeface="Arial" panose="020B0604020202020204" pitchFamily="34" charset="0"/>
              </a:rPr>
              <a:t> that Hits the Collector </a:t>
            </a: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Two Ways of Computing Cost of Capital for LCOE with Project Finance and Constant Capital Structure and Reconciliation of LCOE with a Financial Model</a:t>
            </a:r>
          </a:p>
        </p:txBody>
      </p:sp>
      <p:sp>
        <p:nvSpPr>
          <p:cNvPr id="3" name="Title 2">
            <a:extLst>
              <a:ext uri="{FF2B5EF4-FFF2-40B4-BE49-F238E27FC236}">
                <a16:creationId xmlns:a16="http://schemas.microsoft.com/office/drawing/2014/main" id="{2FD2318E-2EEB-4BA1-833F-14140E4CB5CE}"/>
              </a:ext>
            </a:extLst>
          </p:cNvPr>
          <p:cNvSpPr>
            <a:spLocks noGrp="1"/>
          </p:cNvSpPr>
          <p:nvPr>
            <p:ph type="title"/>
          </p:nvPr>
        </p:nvSpPr>
        <p:spPr/>
        <p:txBody>
          <a:bodyPr>
            <a:normAutofit fontScale="90000"/>
          </a:bodyPr>
          <a:lstStyle/>
          <a:p>
            <a:r>
              <a:rPr lang="en-US" dirty="0"/>
              <a:t>General Course Overview – Economic and Financial Analysis</a:t>
            </a:r>
          </a:p>
        </p:txBody>
      </p:sp>
    </p:spTree>
    <p:extLst>
      <p:ext uri="{BB962C8B-B14F-4D97-AF65-F5344CB8AC3E}">
        <p14:creationId xmlns:p14="http://schemas.microsoft.com/office/powerpoint/2010/main" val="36625648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Diagram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9671"/>
            <a:ext cx="7620000" cy="501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1911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6BCB6D-316A-42DA-B6F4-8853C2C982C2}"/>
              </a:ext>
            </a:extLst>
          </p:cNvPr>
          <p:cNvSpPr>
            <a:spLocks noGrp="1"/>
          </p:cNvSpPr>
          <p:nvPr>
            <p:ph idx="1"/>
          </p:nvPr>
        </p:nvSpPr>
        <p:spPr/>
        <p:txBody>
          <a:bodyPr>
            <a:normAutofit fontScale="92500" lnSpcReduction="20000"/>
          </a:bodyPr>
          <a:lstStyle/>
          <a:p>
            <a:r>
              <a:rPr lang="en-US" dirty="0"/>
              <a:t>Objective: Come up with a reasonable method where you can use the temperature reported in the EU website and derive a reasonable production estimate.</a:t>
            </a:r>
          </a:p>
          <a:p>
            <a:r>
              <a:rPr lang="en-US" dirty="0"/>
              <a:t>At the end of the section you can do the following with the EU data:</a:t>
            </a:r>
          </a:p>
          <a:p>
            <a:r>
              <a:rPr lang="en-US" dirty="0"/>
              <a:t>Compute the Panel Temperature from the Ambient Temperature</a:t>
            </a:r>
          </a:p>
          <a:p>
            <a:pPr lvl="1"/>
            <a:r>
              <a:rPr lang="en-US" dirty="0"/>
              <a:t>For example, Panel = 20 + 1.2 * Ambient</a:t>
            </a:r>
          </a:p>
          <a:p>
            <a:pPr lvl="1"/>
            <a:r>
              <a:rPr lang="en-US" dirty="0"/>
              <a:t>Apply the temperature coefficient to the panel temperature</a:t>
            </a:r>
          </a:p>
          <a:p>
            <a:pPr lvl="1"/>
            <a:r>
              <a:rPr lang="en-US" dirty="0"/>
              <a:t>Use a typical loss factor for other items</a:t>
            </a:r>
          </a:p>
          <a:p>
            <a:pPr lvl="1"/>
            <a:r>
              <a:rPr lang="en-US" dirty="0"/>
              <a:t>Therefore, derive a performance ratio that is a function of the temperature </a:t>
            </a:r>
          </a:p>
        </p:txBody>
      </p:sp>
      <p:sp>
        <p:nvSpPr>
          <p:cNvPr id="3" name="Title 2">
            <a:extLst>
              <a:ext uri="{FF2B5EF4-FFF2-40B4-BE49-F238E27FC236}">
                <a16:creationId xmlns:a16="http://schemas.microsoft.com/office/drawing/2014/main" id="{F51007E4-0A07-422D-AB9D-74D9B1F03105}"/>
              </a:ext>
            </a:extLst>
          </p:cNvPr>
          <p:cNvSpPr>
            <a:spLocks noGrp="1"/>
          </p:cNvSpPr>
          <p:nvPr>
            <p:ph type="title"/>
          </p:nvPr>
        </p:nvSpPr>
        <p:spPr/>
        <p:txBody>
          <a:bodyPr>
            <a:normAutofit fontScale="90000"/>
          </a:bodyPr>
          <a:lstStyle/>
          <a:p>
            <a:r>
              <a:rPr lang="en-US" dirty="0"/>
              <a:t>Use of Regression to Find the Implied Temperature on the Panels</a:t>
            </a:r>
          </a:p>
        </p:txBody>
      </p:sp>
    </p:spTree>
    <p:extLst>
      <p:ext uri="{BB962C8B-B14F-4D97-AF65-F5344CB8AC3E}">
        <p14:creationId xmlns:p14="http://schemas.microsoft.com/office/powerpoint/2010/main" val="6867008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02DE73-FF20-41EC-B4AB-6723A4627320}"/>
              </a:ext>
            </a:extLst>
          </p:cNvPr>
          <p:cNvSpPr>
            <a:spLocks noGrp="1"/>
          </p:cNvSpPr>
          <p:nvPr>
            <p:ph idx="1"/>
          </p:nvPr>
        </p:nvSpPr>
        <p:spPr/>
        <p:txBody>
          <a:bodyPr/>
          <a:lstStyle/>
          <a:p>
            <a:r>
              <a:rPr lang="en-US" dirty="0"/>
              <a:t>You can create scatter plots within a year and there should be a strong negative relationship. Note the temperature coefficient is about -.4 % change to C.</a:t>
            </a:r>
          </a:p>
        </p:txBody>
      </p:sp>
      <p:sp>
        <p:nvSpPr>
          <p:cNvPr id="3" name="Title 2">
            <a:extLst>
              <a:ext uri="{FF2B5EF4-FFF2-40B4-BE49-F238E27FC236}">
                <a16:creationId xmlns:a16="http://schemas.microsoft.com/office/drawing/2014/main" id="{F1D9DDB6-B933-45C2-8196-41718C96E985}"/>
              </a:ext>
            </a:extLst>
          </p:cNvPr>
          <p:cNvSpPr>
            <a:spLocks noGrp="1"/>
          </p:cNvSpPr>
          <p:nvPr>
            <p:ph type="title"/>
          </p:nvPr>
        </p:nvSpPr>
        <p:spPr/>
        <p:txBody>
          <a:bodyPr/>
          <a:lstStyle/>
          <a:p>
            <a:r>
              <a:rPr lang="en-US" dirty="0"/>
              <a:t>Scatter Plots of PR and Temperature</a:t>
            </a:r>
          </a:p>
        </p:txBody>
      </p:sp>
      <p:graphicFrame>
        <p:nvGraphicFramePr>
          <p:cNvPr id="6" name="Chart 5">
            <a:extLst>
              <a:ext uri="{FF2B5EF4-FFF2-40B4-BE49-F238E27FC236}">
                <a16:creationId xmlns:a16="http://schemas.microsoft.com/office/drawing/2014/main" id="{A45F44DC-D547-4B0A-8EA7-17C762B9B584}"/>
              </a:ext>
            </a:extLst>
          </p:cNvPr>
          <p:cNvGraphicFramePr>
            <a:graphicFrameLocks/>
          </p:cNvGraphicFramePr>
          <p:nvPr/>
        </p:nvGraphicFramePr>
        <p:xfrm>
          <a:off x="2397648" y="3058996"/>
          <a:ext cx="5415392" cy="29105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89460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1F190C-52C4-4A6D-A0FA-152E66033E43}"/>
              </a:ext>
            </a:extLst>
          </p:cNvPr>
          <p:cNvSpPr>
            <a:spLocks noGrp="1"/>
          </p:cNvSpPr>
          <p:nvPr>
            <p:ph idx="1"/>
          </p:nvPr>
        </p:nvSpPr>
        <p:spPr/>
        <p:txBody>
          <a:bodyPr/>
          <a:lstStyle/>
          <a:p>
            <a:pPr marL="0" indent="0">
              <a:buNone/>
            </a:pPr>
            <a:endParaRPr lang="en-US" dirty="0"/>
          </a:p>
          <a:p>
            <a:endParaRPr lang="en-US" dirty="0"/>
          </a:p>
        </p:txBody>
      </p:sp>
      <p:sp>
        <p:nvSpPr>
          <p:cNvPr id="3" name="Title 2">
            <a:extLst>
              <a:ext uri="{FF2B5EF4-FFF2-40B4-BE49-F238E27FC236}">
                <a16:creationId xmlns:a16="http://schemas.microsoft.com/office/drawing/2014/main" id="{56E407B5-32D1-425A-8437-D7EBDBB5462F}"/>
              </a:ext>
            </a:extLst>
          </p:cNvPr>
          <p:cNvSpPr>
            <a:spLocks noGrp="1"/>
          </p:cNvSpPr>
          <p:nvPr>
            <p:ph type="title"/>
          </p:nvPr>
        </p:nvSpPr>
        <p:spPr/>
        <p:txBody>
          <a:bodyPr>
            <a:normAutofit fontScale="90000"/>
          </a:bodyPr>
          <a:lstStyle/>
          <a:p>
            <a:r>
              <a:rPr lang="en-US" dirty="0"/>
              <a:t>Performance Ratio and Temperature in Other Cases</a:t>
            </a:r>
          </a:p>
        </p:txBody>
      </p:sp>
      <p:pic>
        <p:nvPicPr>
          <p:cNvPr id="7" name="Picture 6">
            <a:extLst>
              <a:ext uri="{FF2B5EF4-FFF2-40B4-BE49-F238E27FC236}">
                <a16:creationId xmlns:a16="http://schemas.microsoft.com/office/drawing/2014/main" id="{DCD21A4B-4CD4-475D-9EFB-EC038141B47C}"/>
              </a:ext>
            </a:extLst>
          </p:cNvPr>
          <p:cNvPicPr>
            <a:picLocks noChangeAspect="1"/>
          </p:cNvPicPr>
          <p:nvPr/>
        </p:nvPicPr>
        <p:blipFill>
          <a:blip r:embed="rId2"/>
          <a:stretch>
            <a:fillRect/>
          </a:stretch>
        </p:blipFill>
        <p:spPr>
          <a:xfrm>
            <a:off x="357351" y="1326831"/>
            <a:ext cx="3966488" cy="2387000"/>
          </a:xfrm>
          <a:prstGeom prst="rect">
            <a:avLst/>
          </a:prstGeom>
        </p:spPr>
      </p:pic>
      <p:pic>
        <p:nvPicPr>
          <p:cNvPr id="11" name="Picture 10">
            <a:extLst>
              <a:ext uri="{FF2B5EF4-FFF2-40B4-BE49-F238E27FC236}">
                <a16:creationId xmlns:a16="http://schemas.microsoft.com/office/drawing/2014/main" id="{850F7122-8BE2-44A5-BC3A-CB1AB9CA8E3E}"/>
              </a:ext>
            </a:extLst>
          </p:cNvPr>
          <p:cNvPicPr>
            <a:picLocks noChangeAspect="1"/>
          </p:cNvPicPr>
          <p:nvPr/>
        </p:nvPicPr>
        <p:blipFill>
          <a:blip r:embed="rId3"/>
          <a:stretch>
            <a:fillRect/>
          </a:stretch>
        </p:blipFill>
        <p:spPr>
          <a:xfrm>
            <a:off x="4570264" y="1597859"/>
            <a:ext cx="3898714" cy="2019244"/>
          </a:xfrm>
          <a:prstGeom prst="rect">
            <a:avLst/>
          </a:prstGeom>
        </p:spPr>
      </p:pic>
      <p:pic>
        <p:nvPicPr>
          <p:cNvPr id="12" name="Picture 11">
            <a:extLst>
              <a:ext uri="{FF2B5EF4-FFF2-40B4-BE49-F238E27FC236}">
                <a16:creationId xmlns:a16="http://schemas.microsoft.com/office/drawing/2014/main" id="{9DF7B7A6-F02D-4B7F-8C1D-426B897C2A3B}"/>
              </a:ext>
            </a:extLst>
          </p:cNvPr>
          <p:cNvPicPr>
            <a:picLocks noChangeAspect="1"/>
          </p:cNvPicPr>
          <p:nvPr/>
        </p:nvPicPr>
        <p:blipFill>
          <a:blip r:embed="rId4"/>
          <a:stretch>
            <a:fillRect/>
          </a:stretch>
        </p:blipFill>
        <p:spPr>
          <a:xfrm>
            <a:off x="362845" y="3859102"/>
            <a:ext cx="3960994" cy="2381500"/>
          </a:xfrm>
          <a:prstGeom prst="rect">
            <a:avLst/>
          </a:prstGeom>
        </p:spPr>
      </p:pic>
      <p:pic>
        <p:nvPicPr>
          <p:cNvPr id="13" name="Picture 12">
            <a:extLst>
              <a:ext uri="{FF2B5EF4-FFF2-40B4-BE49-F238E27FC236}">
                <a16:creationId xmlns:a16="http://schemas.microsoft.com/office/drawing/2014/main" id="{E4F12981-73C6-42B5-A701-4D38FF7DD679}"/>
              </a:ext>
            </a:extLst>
          </p:cNvPr>
          <p:cNvPicPr>
            <a:picLocks noChangeAspect="1"/>
          </p:cNvPicPr>
          <p:nvPr/>
        </p:nvPicPr>
        <p:blipFill>
          <a:blip r:embed="rId5"/>
          <a:stretch>
            <a:fillRect/>
          </a:stretch>
        </p:blipFill>
        <p:spPr>
          <a:xfrm>
            <a:off x="4570264" y="3844588"/>
            <a:ext cx="3960994" cy="2381500"/>
          </a:xfrm>
          <a:prstGeom prst="rect">
            <a:avLst/>
          </a:prstGeom>
        </p:spPr>
      </p:pic>
    </p:spTree>
    <p:extLst>
      <p:ext uri="{BB962C8B-B14F-4D97-AF65-F5344CB8AC3E}">
        <p14:creationId xmlns:p14="http://schemas.microsoft.com/office/powerpoint/2010/main" val="2198658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o_2.JPG">
            <a:extLst>
              <a:ext uri="{FF2B5EF4-FFF2-40B4-BE49-F238E27FC236}">
                <a16:creationId xmlns:a16="http://schemas.microsoft.com/office/drawing/2014/main" id="{1A498204-347D-4C5C-815C-235EBD620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9344144-8F4D-47DD-A6EE-46A25B07EF21}"/>
              </a:ext>
            </a:extLst>
          </p:cNvPr>
          <p:cNvSpPr txBox="1">
            <a:spLocks noChangeArrowheads="1"/>
          </p:cNvSpPr>
          <p:nvPr/>
        </p:nvSpPr>
        <p:spPr bwMode="auto">
          <a:xfrm>
            <a:off x="0" y="914400"/>
            <a:ext cx="1828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i="1" dirty="0">
                <a:solidFill>
                  <a:srgbClr val="FF0000"/>
                </a:solidFill>
              </a:rPr>
              <a:t>Monocrystalline silicon</a:t>
            </a:r>
            <a:endParaRPr lang="en-US" altLang="en-US" sz="1100" b="1" i="1" dirty="0">
              <a:solidFill>
                <a:srgbClr val="FF0000"/>
              </a:solidFill>
            </a:endParaRPr>
          </a:p>
        </p:txBody>
      </p:sp>
      <p:pic>
        <p:nvPicPr>
          <p:cNvPr id="6" name="Picture 5" descr="poly_2.JPG">
            <a:extLst>
              <a:ext uri="{FF2B5EF4-FFF2-40B4-BE49-F238E27FC236}">
                <a16:creationId xmlns:a16="http://schemas.microsoft.com/office/drawing/2014/main" id="{DD13E473-E9FC-4A20-A2AB-A565251BB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79" b="16446"/>
          <a:stretch>
            <a:fillRect/>
          </a:stretch>
        </p:blipFill>
        <p:spPr bwMode="auto">
          <a:xfrm>
            <a:off x="2667000" y="1143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35D468D-3D87-46FC-B9E6-C3792659477D}"/>
              </a:ext>
            </a:extLst>
          </p:cNvPr>
          <p:cNvSpPr txBox="1">
            <a:spLocks noChangeArrowheads="1"/>
          </p:cNvSpPr>
          <p:nvPr/>
        </p:nvSpPr>
        <p:spPr bwMode="auto">
          <a:xfrm>
            <a:off x="2133600" y="914400"/>
            <a:ext cx="1752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i="1" dirty="0">
                <a:solidFill>
                  <a:srgbClr val="FF0000"/>
                </a:solidFill>
              </a:rPr>
              <a:t>Policrystalline silicon</a:t>
            </a:r>
            <a:endParaRPr lang="en-US" altLang="en-US" sz="1100" b="1" i="1" dirty="0">
              <a:solidFill>
                <a:srgbClr val="FF0000"/>
              </a:solidFill>
            </a:endParaRPr>
          </a:p>
        </p:txBody>
      </p:sp>
      <p:pic>
        <p:nvPicPr>
          <p:cNvPr id="8" name="Picture 7" descr="amorph.jpg">
            <a:extLst>
              <a:ext uri="{FF2B5EF4-FFF2-40B4-BE49-F238E27FC236}">
                <a16:creationId xmlns:a16="http://schemas.microsoft.com/office/drawing/2014/main" id="{A32E49BC-64D6-41A7-BCCF-7EC6EEF03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7429635-9D33-4EB1-9DA6-397C81D1672C}"/>
              </a:ext>
            </a:extLst>
          </p:cNvPr>
          <p:cNvSpPr txBox="1">
            <a:spLocks noChangeArrowheads="1"/>
          </p:cNvSpPr>
          <p:nvPr/>
        </p:nvSpPr>
        <p:spPr bwMode="auto">
          <a:xfrm>
            <a:off x="4191000" y="914400"/>
            <a:ext cx="152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i="1" dirty="0">
                <a:solidFill>
                  <a:srgbClr val="FF0000"/>
                </a:solidFill>
              </a:rPr>
              <a:t>Amorphous  silicon</a:t>
            </a:r>
            <a:endParaRPr lang="en-US" altLang="en-US" sz="1100" b="1" i="1" dirty="0">
              <a:solidFill>
                <a:srgbClr val="FF0000"/>
              </a:solidFill>
            </a:endParaRPr>
          </a:p>
        </p:txBody>
      </p:sp>
      <p:pic>
        <p:nvPicPr>
          <p:cNvPr id="10" name="Picture 9" descr="CdTe.JPG">
            <a:extLst>
              <a:ext uri="{FF2B5EF4-FFF2-40B4-BE49-F238E27FC236}">
                <a16:creationId xmlns:a16="http://schemas.microsoft.com/office/drawing/2014/main" id="{5914147D-D46C-4E9B-A439-6F2EC2781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192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778DA1F-147C-44CC-9A54-DAE1071B0E95}"/>
              </a:ext>
            </a:extLst>
          </p:cNvPr>
          <p:cNvSpPr txBox="1">
            <a:spLocks noChangeArrowheads="1"/>
          </p:cNvSpPr>
          <p:nvPr/>
        </p:nvSpPr>
        <p:spPr bwMode="auto">
          <a:xfrm>
            <a:off x="5715000" y="914400"/>
            <a:ext cx="152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dirty="0">
                <a:solidFill>
                  <a:srgbClr val="FF0000"/>
                </a:solidFill>
              </a:rPr>
              <a:t>Cadmium telluride </a:t>
            </a:r>
            <a:endParaRPr lang="en-US" altLang="en-US" sz="1100" b="1" i="1" dirty="0">
              <a:solidFill>
                <a:srgbClr val="FF0000"/>
              </a:solidFill>
            </a:endParaRPr>
          </a:p>
        </p:txBody>
      </p:sp>
      <p:graphicFrame>
        <p:nvGraphicFramePr>
          <p:cNvPr id="12" name="Table 11">
            <a:extLst>
              <a:ext uri="{FF2B5EF4-FFF2-40B4-BE49-F238E27FC236}">
                <a16:creationId xmlns:a16="http://schemas.microsoft.com/office/drawing/2014/main" id="{698548AD-B6C1-4D0B-BDF0-3AB2B2A51FA8}"/>
              </a:ext>
            </a:extLst>
          </p:cNvPr>
          <p:cNvGraphicFramePr>
            <a:graphicFrameLocks noGrp="1"/>
          </p:cNvGraphicFramePr>
          <p:nvPr/>
        </p:nvGraphicFramePr>
        <p:xfrm>
          <a:off x="304800" y="3657600"/>
          <a:ext cx="6553200" cy="3038476"/>
        </p:xfrm>
        <a:graphic>
          <a:graphicData uri="http://schemas.openxmlformats.org/drawingml/2006/table">
            <a:tbl>
              <a:tblPr/>
              <a:tblGrid>
                <a:gridCol w="341313">
                  <a:extLst>
                    <a:ext uri="{9D8B030D-6E8A-4147-A177-3AD203B41FA5}">
                      <a16:colId xmlns:a16="http://schemas.microsoft.com/office/drawing/2014/main" val="3082423086"/>
                    </a:ext>
                  </a:extLst>
                </a:gridCol>
                <a:gridCol w="1160462">
                  <a:extLst>
                    <a:ext uri="{9D8B030D-6E8A-4147-A177-3AD203B41FA5}">
                      <a16:colId xmlns:a16="http://schemas.microsoft.com/office/drawing/2014/main" val="219315155"/>
                    </a:ext>
                  </a:extLst>
                </a:gridCol>
                <a:gridCol w="841375">
                  <a:extLst>
                    <a:ext uri="{9D8B030D-6E8A-4147-A177-3AD203B41FA5}">
                      <a16:colId xmlns:a16="http://schemas.microsoft.com/office/drawing/2014/main" val="2243126165"/>
                    </a:ext>
                  </a:extLst>
                </a:gridCol>
                <a:gridCol w="865188">
                  <a:extLst>
                    <a:ext uri="{9D8B030D-6E8A-4147-A177-3AD203B41FA5}">
                      <a16:colId xmlns:a16="http://schemas.microsoft.com/office/drawing/2014/main" val="3412616883"/>
                    </a:ext>
                  </a:extLst>
                </a:gridCol>
                <a:gridCol w="819150">
                  <a:extLst>
                    <a:ext uri="{9D8B030D-6E8A-4147-A177-3AD203B41FA5}">
                      <a16:colId xmlns:a16="http://schemas.microsoft.com/office/drawing/2014/main" val="3596092287"/>
                    </a:ext>
                  </a:extLst>
                </a:gridCol>
                <a:gridCol w="841375">
                  <a:extLst>
                    <a:ext uri="{9D8B030D-6E8A-4147-A177-3AD203B41FA5}">
                      <a16:colId xmlns:a16="http://schemas.microsoft.com/office/drawing/2014/main" val="2890256874"/>
                    </a:ext>
                  </a:extLst>
                </a:gridCol>
                <a:gridCol w="841375">
                  <a:extLst>
                    <a:ext uri="{9D8B030D-6E8A-4147-A177-3AD203B41FA5}">
                      <a16:colId xmlns:a16="http://schemas.microsoft.com/office/drawing/2014/main" val="2459511276"/>
                    </a:ext>
                  </a:extLst>
                </a:gridCol>
                <a:gridCol w="842962">
                  <a:extLst>
                    <a:ext uri="{9D8B030D-6E8A-4147-A177-3AD203B41FA5}">
                      <a16:colId xmlns:a16="http://schemas.microsoft.com/office/drawing/2014/main" val="3998294543"/>
                    </a:ext>
                  </a:extLst>
                </a:gridCol>
              </a:tblGrid>
              <a:tr h="214313">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ts val="1600"/>
                        </a:lnSpc>
                        <a:spcBef>
                          <a:spcPct val="0"/>
                        </a:spcBef>
                        <a:spcAft>
                          <a:spcPts val="80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Type of cell</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gridSpan="2">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Crystalline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hMerge="1">
                  <a:txBody>
                    <a:bodyPr/>
                    <a:lstStyle/>
                    <a:p>
                      <a:endParaRPr lang="en-US"/>
                    </a:p>
                  </a:txBody>
                  <a:tcPr/>
                </a:tc>
                <a:tc gridSpan="4">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Thin film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9515873"/>
                  </a:ext>
                </a:extLst>
              </a:tr>
              <a:tr h="4667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Number</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Types of material</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Monocrystalline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Polycrystalline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Amorphous silicon tandem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Micromorphous silicon</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CIS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Cadmium telluride CdTe</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8236283"/>
                  </a:ext>
                </a:extLst>
              </a:tr>
              <a:tr h="214313">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Efficiency*</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16% - 20%</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14% - 17%</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 - 7%</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 - 10%</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- 14%</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9% - 12%</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3671750448"/>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Temperature influence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High</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High</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Low</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2837862"/>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 material</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aluminium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aluminium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frameless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frameless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frameless or aluminium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frameless</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434911253"/>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Backside cover</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Plastic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Plastic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Glass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Glass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Glass or plastic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Glass</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6714915"/>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5</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Max. operating temperature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80 – 125°C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 – 90°C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85°C</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2194125436"/>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6</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Long time experience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20-30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20-30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5-10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5-10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5-10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Approx. 5-10 years</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4351044"/>
                  </a:ext>
                </a:extLst>
              </a:tr>
            </a:tbl>
          </a:graphicData>
        </a:graphic>
      </p:graphicFrame>
      <p:pic>
        <p:nvPicPr>
          <p:cNvPr id="13" name="Picture 12" descr="CIS_2.JPG">
            <a:extLst>
              <a:ext uri="{FF2B5EF4-FFF2-40B4-BE49-F238E27FC236}">
                <a16:creationId xmlns:a16="http://schemas.microsoft.com/office/drawing/2014/main" id="{60462DFD-9F9E-4D27-BAC1-D393182630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219200"/>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DB78F91-A78B-40F8-814B-29529A6F58F9}"/>
              </a:ext>
            </a:extLst>
          </p:cNvPr>
          <p:cNvSpPr txBox="1">
            <a:spLocks noChangeArrowheads="1"/>
          </p:cNvSpPr>
          <p:nvPr/>
        </p:nvSpPr>
        <p:spPr bwMode="auto">
          <a:xfrm>
            <a:off x="7162800" y="914400"/>
            <a:ext cx="1828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100" b="1" i="1" dirty="0">
                <a:solidFill>
                  <a:srgbClr val="FF0000"/>
                </a:solidFill>
              </a:rPr>
              <a:t>Copper indium selenium (CIS)</a:t>
            </a:r>
            <a:endParaRPr lang="en-US" altLang="en-US" sz="1100" b="1" i="1" dirty="0">
              <a:solidFill>
                <a:srgbClr val="FF0000"/>
              </a:solidFill>
            </a:endParaRPr>
          </a:p>
        </p:txBody>
      </p:sp>
      <p:sp>
        <p:nvSpPr>
          <p:cNvPr id="15" name="Rounded Rectangle 14">
            <a:extLst>
              <a:ext uri="{FF2B5EF4-FFF2-40B4-BE49-F238E27FC236}">
                <a16:creationId xmlns:a16="http://schemas.microsoft.com/office/drawing/2014/main" id="{7ADC07C0-7A1D-40B7-9682-9C847ECD42BE}"/>
              </a:ext>
            </a:extLst>
          </p:cNvPr>
          <p:cNvSpPr/>
          <p:nvPr/>
        </p:nvSpPr>
        <p:spPr>
          <a:xfrm>
            <a:off x="457200" y="152400"/>
            <a:ext cx="2590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800" b="1" dirty="0"/>
              <a:t>CHRISTALINE</a:t>
            </a:r>
          </a:p>
          <a:p>
            <a:pPr algn="ctr">
              <a:lnSpc>
                <a:spcPct val="92000"/>
              </a:lnSpc>
              <a:buClr>
                <a:srgbClr val="000000"/>
              </a:buClr>
              <a:buSzPct val="100000"/>
              <a:buFont typeface="Arial" charset="0"/>
              <a:buNone/>
              <a:defRPr/>
            </a:pPr>
            <a:r>
              <a:rPr lang="en-GB" sz="1800" b="1" dirty="0"/>
              <a:t>TECHNOLOGY </a:t>
            </a:r>
          </a:p>
        </p:txBody>
      </p:sp>
      <p:sp>
        <p:nvSpPr>
          <p:cNvPr id="16" name="Rounded Rectangle 15">
            <a:extLst>
              <a:ext uri="{FF2B5EF4-FFF2-40B4-BE49-F238E27FC236}">
                <a16:creationId xmlns:a16="http://schemas.microsoft.com/office/drawing/2014/main" id="{074993C4-CBE6-40A7-A61A-4B4DEB5B9EFD}"/>
              </a:ext>
            </a:extLst>
          </p:cNvPr>
          <p:cNvSpPr/>
          <p:nvPr/>
        </p:nvSpPr>
        <p:spPr>
          <a:xfrm>
            <a:off x="5181600" y="152400"/>
            <a:ext cx="2819400" cy="6096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800" dirty="0"/>
              <a:t>THIN FILM TECHNOLOGY </a:t>
            </a:r>
          </a:p>
        </p:txBody>
      </p:sp>
      <p:pic>
        <p:nvPicPr>
          <p:cNvPr id="17" name="Picture 12">
            <a:extLst>
              <a:ext uri="{FF2B5EF4-FFF2-40B4-BE49-F238E27FC236}">
                <a16:creationId xmlns:a16="http://schemas.microsoft.com/office/drawing/2014/main" id="{4D06EF1D-040F-4D7B-9111-03B7F0D06BD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362200"/>
            <a:ext cx="2362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a:extLst>
              <a:ext uri="{FF2B5EF4-FFF2-40B4-BE49-F238E27FC236}">
                <a16:creationId xmlns:a16="http://schemas.microsoft.com/office/drawing/2014/main" id="{326A9C8E-2882-4B95-87C0-8CC48319FD4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819400"/>
            <a:ext cx="400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4A39B2CC-B158-481B-ABF3-86AF879ED9A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095625"/>
            <a:ext cx="3524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3">
            <a:extLst>
              <a:ext uri="{FF2B5EF4-FFF2-40B4-BE49-F238E27FC236}">
                <a16:creationId xmlns:a16="http://schemas.microsoft.com/office/drawing/2014/main" id="{FC0D00C4-059A-47E7-8557-F9A9CE510431}"/>
              </a:ext>
            </a:extLst>
          </p:cNvPr>
          <p:cNvSpPr>
            <a:spLocks noChangeArrowheads="1"/>
          </p:cNvSpPr>
          <p:nvPr/>
        </p:nvSpPr>
        <p:spPr bwMode="auto">
          <a:xfrm>
            <a:off x="3505200" y="2582863"/>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defTabSz="914400" eaLnBrk="1" hangingPunct="1"/>
            <a:r>
              <a:rPr lang="en-GB" altLang="en-US" sz="1100" dirty="0">
                <a:solidFill>
                  <a:schemeClr val="tx1"/>
                </a:solidFill>
                <a:cs typeface="Times New Roman" panose="02020603050405020304" pitchFamily="18" charset="0"/>
              </a:rPr>
              <a:t>The module</a:t>
            </a:r>
            <a:r>
              <a:rPr lang="en-GB" altLang="en-US" sz="1100" b="1" dirty="0">
                <a:solidFill>
                  <a:srgbClr val="FF0000"/>
                </a:solidFill>
                <a:cs typeface="Times New Roman" panose="02020603050405020304" pitchFamily="18" charset="0"/>
              </a:rPr>
              <a:t> efficiency </a:t>
            </a:r>
          </a:p>
          <a:p>
            <a:pPr algn="ctr" defTabSz="914400" eaLnBrk="1" hangingPunct="1"/>
            <a:r>
              <a:rPr lang="en-GB" altLang="en-US" sz="1100" dirty="0">
                <a:solidFill>
                  <a:schemeClr val="tx1"/>
                </a:solidFill>
                <a:cs typeface="Times New Roman" panose="02020603050405020304" pitchFamily="18" charset="0"/>
              </a:rPr>
              <a:t>is described by the formula:</a:t>
            </a:r>
            <a:endParaRPr lang="en-US" altLang="en-US" sz="900" dirty="0">
              <a:solidFill>
                <a:schemeClr val="tx1"/>
              </a:solidFill>
            </a:endParaRPr>
          </a:p>
          <a:p>
            <a:pPr defTabSz="914400"/>
            <a:endParaRPr lang="en-US" altLang="en-US" sz="1800" dirty="0">
              <a:solidFill>
                <a:schemeClr val="tx1"/>
              </a:solidFill>
            </a:endParaRPr>
          </a:p>
        </p:txBody>
      </p:sp>
      <p:sp>
        <p:nvSpPr>
          <p:cNvPr id="21" name="Rectangle 15">
            <a:extLst>
              <a:ext uri="{FF2B5EF4-FFF2-40B4-BE49-F238E27FC236}">
                <a16:creationId xmlns:a16="http://schemas.microsoft.com/office/drawing/2014/main" id="{225DC6D2-DB4B-457B-BDF4-015783B44CD6}"/>
              </a:ext>
            </a:extLst>
          </p:cNvPr>
          <p:cNvSpPr>
            <a:spLocks noChangeArrowheads="1"/>
          </p:cNvSpPr>
          <p:nvPr/>
        </p:nvSpPr>
        <p:spPr bwMode="auto">
          <a:xfrm>
            <a:off x="838200" y="2819400"/>
            <a:ext cx="297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just" defTabSz="914400" eaLnBrk="1" hangingPunct="1"/>
            <a:r>
              <a:rPr lang="en-GB" altLang="en-US" sz="1100" dirty="0">
                <a:solidFill>
                  <a:schemeClr val="tx1"/>
                </a:solidFill>
                <a:cs typeface="Times New Roman" panose="02020603050405020304" pitchFamily="18" charset="0"/>
              </a:rPr>
              <a:t> Voltage at maximum power point</a:t>
            </a:r>
            <a:endParaRPr lang="en-US" altLang="en-US" sz="900" dirty="0">
              <a:solidFill>
                <a:schemeClr val="tx1"/>
              </a:solidFill>
            </a:endParaRPr>
          </a:p>
          <a:p>
            <a:pPr algn="just" defTabSz="914400"/>
            <a:r>
              <a:rPr lang="en-GB" altLang="en-US" sz="1100" dirty="0">
                <a:solidFill>
                  <a:schemeClr val="tx1"/>
                </a:solidFill>
                <a:cs typeface="Times New Roman" panose="02020603050405020304" pitchFamily="18" charset="0"/>
              </a:rPr>
              <a:t>                               </a:t>
            </a:r>
            <a:endParaRPr lang="en-GB" altLang="en-US" sz="1800" dirty="0">
              <a:solidFill>
                <a:schemeClr val="tx1"/>
              </a:solidFill>
            </a:endParaRPr>
          </a:p>
        </p:txBody>
      </p:sp>
      <p:sp>
        <p:nvSpPr>
          <p:cNvPr id="22" name="Rectangle 16">
            <a:extLst>
              <a:ext uri="{FF2B5EF4-FFF2-40B4-BE49-F238E27FC236}">
                <a16:creationId xmlns:a16="http://schemas.microsoft.com/office/drawing/2014/main" id="{05C7F6BC-2F96-41E7-8B8E-D0368DE34981}"/>
              </a:ext>
            </a:extLst>
          </p:cNvPr>
          <p:cNvSpPr>
            <a:spLocks noChangeArrowheads="1"/>
          </p:cNvSpPr>
          <p:nvPr/>
        </p:nvSpPr>
        <p:spPr bwMode="auto">
          <a:xfrm>
            <a:off x="838200" y="3048000"/>
            <a:ext cx="2743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just" defTabSz="914400" eaLnBrk="1" hangingPunct="1"/>
            <a:r>
              <a:rPr lang="en-GB" altLang="en-US" sz="1100" dirty="0">
                <a:solidFill>
                  <a:schemeClr val="tx1"/>
                </a:solidFill>
                <a:cs typeface="Times New Roman" panose="02020603050405020304" pitchFamily="18" charset="0"/>
              </a:rPr>
              <a:t> Current at maximum power point</a:t>
            </a:r>
            <a:endParaRPr lang="en-GB" altLang="en-US" sz="1800" dirty="0">
              <a:solidFill>
                <a:schemeClr val="tx1"/>
              </a:solidFill>
            </a:endParaRPr>
          </a:p>
        </p:txBody>
      </p:sp>
      <p:sp>
        <p:nvSpPr>
          <p:cNvPr id="6243" name="Rectangle 2">
            <a:extLst>
              <a:ext uri="{FF2B5EF4-FFF2-40B4-BE49-F238E27FC236}">
                <a16:creationId xmlns:a16="http://schemas.microsoft.com/office/drawing/2014/main" id="{D61C6922-3B56-49F4-8DDD-584E456A89F6}"/>
              </a:ext>
            </a:extLst>
          </p:cNvPr>
          <p:cNvSpPr>
            <a:spLocks noChangeArrowheads="1"/>
          </p:cNvSpPr>
          <p:nvPr/>
        </p:nvSpPr>
        <p:spPr bwMode="auto">
          <a:xfrm>
            <a:off x="838200" y="3352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defTabSz="914400" eaLnBrk="1" hangingPunct="1"/>
            <a:endParaRPr lang="en-US" altLang="en-US" sz="1800" dirty="0">
              <a:solidFill>
                <a:schemeClr val="tx1"/>
              </a:solidFill>
            </a:endParaRPr>
          </a:p>
        </p:txBody>
      </p:sp>
      <p:pic>
        <p:nvPicPr>
          <p:cNvPr id="24" name="Picture 1">
            <a:extLst>
              <a:ext uri="{FF2B5EF4-FFF2-40B4-BE49-F238E27FC236}">
                <a16:creationId xmlns:a16="http://schemas.microsoft.com/office/drawing/2014/main" id="{E5FF056E-FF50-4D86-A5B9-C3AA2BA0A84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352800"/>
            <a:ext cx="4857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F6C37F-5DD8-44CA-928C-5D1540786F42}"/>
              </a:ext>
            </a:extLst>
          </p:cNvPr>
          <p:cNvSpPr>
            <a:spLocks noChangeArrowheads="1"/>
          </p:cNvSpPr>
          <p:nvPr/>
        </p:nvSpPr>
        <p:spPr bwMode="auto">
          <a:xfrm>
            <a:off x="990600" y="3352800"/>
            <a:ext cx="19415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dirty="0">
                <a:solidFill>
                  <a:schemeClr val="tx1"/>
                </a:solidFill>
                <a:cs typeface="Times New Roman" panose="02020603050405020304" pitchFamily="18" charset="0"/>
              </a:rPr>
              <a:t>Global horizontal irradiance </a:t>
            </a:r>
            <a:endParaRPr lang="en-GB" altLang="en-US" sz="1100" dirty="0">
              <a:solidFill>
                <a:schemeClr val="tx1"/>
              </a:solidFill>
            </a:endParaRPr>
          </a:p>
        </p:txBody>
      </p:sp>
      <p:pic>
        <p:nvPicPr>
          <p:cNvPr id="26" name="Picture 6">
            <a:extLst>
              <a:ext uri="{FF2B5EF4-FFF2-40B4-BE49-F238E27FC236}">
                <a16:creationId xmlns:a16="http://schemas.microsoft.com/office/drawing/2014/main" id="{A72AD161-E8B5-4E98-A6F7-AB73707A95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7075" y="4953000"/>
            <a:ext cx="206692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rved Up Arrow 26">
            <a:extLst>
              <a:ext uri="{FF2B5EF4-FFF2-40B4-BE49-F238E27FC236}">
                <a16:creationId xmlns:a16="http://schemas.microsoft.com/office/drawing/2014/main" id="{37A4F508-3A7D-4179-B2E0-2B908E315417}"/>
              </a:ext>
            </a:extLst>
          </p:cNvPr>
          <p:cNvSpPr>
            <a:spLocks noChangeArrowheads="1"/>
          </p:cNvSpPr>
          <p:nvPr/>
        </p:nvSpPr>
        <p:spPr bwMode="auto">
          <a:xfrm rot="-9087665">
            <a:off x="6916738" y="4591050"/>
            <a:ext cx="835025" cy="457200"/>
          </a:xfrm>
          <a:prstGeom prst="curvedUpArrow">
            <a:avLst>
              <a:gd name="adj1" fmla="val 24986"/>
              <a:gd name="adj2" fmla="val 49964"/>
              <a:gd name="adj3" fmla="val 25000"/>
            </a:avLst>
          </a:prstGeom>
          <a:solidFill>
            <a:srgbClr val="FF0000"/>
          </a:solidFill>
          <a:ln w="9525" algn="ctr">
            <a:solidFill>
              <a:schemeClr val="tx1"/>
            </a:solidFill>
            <a:round/>
            <a:headEnd/>
            <a:tailEnd/>
          </a:ln>
        </p:spPr>
        <p:txBody>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endParaRPr lang="en-US" altLang="en-US" dirty="0"/>
          </a:p>
        </p:txBody>
      </p:sp>
      <p:sp>
        <p:nvSpPr>
          <p:cNvPr id="28" name="Oval Callout 27">
            <a:extLst>
              <a:ext uri="{FF2B5EF4-FFF2-40B4-BE49-F238E27FC236}">
                <a16:creationId xmlns:a16="http://schemas.microsoft.com/office/drawing/2014/main" id="{AA6E1F8A-0F29-4698-87B0-6486E2C6E51D}"/>
              </a:ext>
            </a:extLst>
          </p:cNvPr>
          <p:cNvSpPr>
            <a:spLocks noChangeArrowheads="1"/>
          </p:cNvSpPr>
          <p:nvPr/>
        </p:nvSpPr>
        <p:spPr bwMode="auto">
          <a:xfrm>
            <a:off x="3429000" y="2362200"/>
            <a:ext cx="2209800" cy="990600"/>
          </a:xfrm>
          <a:prstGeom prst="wedgeEllipseCallout">
            <a:avLst>
              <a:gd name="adj1" fmla="val -73338"/>
              <a:gd name="adj2" fmla="val -37750"/>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endParaRPr lang="en-US" altLang="en-US" dirty="0"/>
          </a:p>
        </p:txBody>
      </p:sp>
      <p:sp>
        <p:nvSpPr>
          <p:cNvPr id="29" name="Oval Callout 28">
            <a:extLst>
              <a:ext uri="{FF2B5EF4-FFF2-40B4-BE49-F238E27FC236}">
                <a16:creationId xmlns:a16="http://schemas.microsoft.com/office/drawing/2014/main" id="{D8761A87-D766-4509-847F-1DE4A1DE1877}"/>
              </a:ext>
            </a:extLst>
          </p:cNvPr>
          <p:cNvSpPr>
            <a:spLocks noChangeArrowheads="1"/>
          </p:cNvSpPr>
          <p:nvPr/>
        </p:nvSpPr>
        <p:spPr bwMode="auto">
          <a:xfrm>
            <a:off x="6248400" y="2362200"/>
            <a:ext cx="2667000" cy="1066800"/>
          </a:xfrm>
          <a:prstGeom prst="wedgeEllipseCallout">
            <a:avLst>
              <a:gd name="adj1" fmla="val -10662"/>
              <a:gd name="adj2" fmla="val 116667"/>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endParaRPr lang="en-US" altLang="en-US" dirty="0"/>
          </a:p>
        </p:txBody>
      </p:sp>
      <p:sp>
        <p:nvSpPr>
          <p:cNvPr id="30" name="Rectangle 13">
            <a:extLst>
              <a:ext uri="{FF2B5EF4-FFF2-40B4-BE49-F238E27FC236}">
                <a16:creationId xmlns:a16="http://schemas.microsoft.com/office/drawing/2014/main" id="{B097417C-7182-4359-A0AB-73B5A319614C}"/>
              </a:ext>
            </a:extLst>
          </p:cNvPr>
          <p:cNvSpPr>
            <a:spLocks noChangeArrowheads="1"/>
          </p:cNvSpPr>
          <p:nvPr/>
        </p:nvSpPr>
        <p:spPr bwMode="auto">
          <a:xfrm>
            <a:off x="6629400" y="2493963"/>
            <a:ext cx="1981200" cy="900112"/>
          </a:xfrm>
          <a:prstGeom prst="rect">
            <a:avLst/>
          </a:prstGeom>
          <a:noFill/>
          <a:ln w="9525">
            <a:noFill/>
            <a:miter lim="800000"/>
            <a:headEnd/>
            <a:tailEnd/>
          </a:ln>
          <a:effectLst/>
        </p:spPr>
        <p:txBody>
          <a:bodyPr anchor="ctr">
            <a:spAutoFit/>
          </a:bodyPr>
          <a:lstStyle/>
          <a:p>
            <a:pPr algn="ctr" defTabSz="914400" eaLnBrk="1" hangingPunct="1">
              <a:defRPr/>
            </a:pPr>
            <a:r>
              <a:rPr lang="en-GB" sz="1050" dirty="0">
                <a:solidFill>
                  <a:schemeClr val="tx1"/>
                </a:solidFill>
                <a:ea typeface="Times New Roman" pitchFamily="18" charset="0"/>
                <a:cs typeface="Times New Roman" pitchFamily="18" charset="0"/>
              </a:rPr>
              <a:t>The modules  are thermally sensitive</a:t>
            </a:r>
            <a:endParaRPr lang="en-GB" sz="1050" b="1" dirty="0">
              <a:solidFill>
                <a:srgbClr val="FF0000"/>
              </a:solidFill>
              <a:ea typeface="Times New Roman" pitchFamily="18" charset="0"/>
              <a:cs typeface="Times New Roman" pitchFamily="18" charset="0"/>
            </a:endParaRPr>
          </a:p>
          <a:p>
            <a:pPr algn="ctr" defTabSz="914400">
              <a:defRPr/>
            </a:pPr>
            <a:r>
              <a:rPr lang="en-US" sz="1050" b="1" dirty="0">
                <a:solidFill>
                  <a:srgbClr val="FF0000"/>
                </a:solidFill>
              </a:rPr>
              <a:t>HIGHER</a:t>
            </a:r>
            <a:r>
              <a:rPr lang="en-US" sz="1050" dirty="0">
                <a:solidFill>
                  <a:schemeClr val="tx1"/>
                </a:solidFill>
              </a:rPr>
              <a:t>  the ambient temperature-</a:t>
            </a:r>
            <a:r>
              <a:rPr lang="en-US" sz="1050" b="1" dirty="0">
                <a:solidFill>
                  <a:srgbClr val="FF0000"/>
                </a:solidFill>
              </a:rPr>
              <a:t> LOWER </a:t>
            </a:r>
            <a:r>
              <a:rPr lang="en-US" sz="1050" dirty="0">
                <a:solidFill>
                  <a:schemeClr val="tx1"/>
                </a:solidFill>
              </a:rPr>
              <a:t>the output</a:t>
            </a:r>
          </a:p>
        </p:txBody>
      </p:sp>
      <p:pic>
        <p:nvPicPr>
          <p:cNvPr id="6251" name="Picture 6" descr="http://www.brandsoftheworld.com/sites/default/files/styles/logo-original-577x577/public/0021/6863/brand.gif">
            <a:extLst>
              <a:ext uri="{FF2B5EF4-FFF2-40B4-BE49-F238E27FC236}">
                <a16:creationId xmlns:a16="http://schemas.microsoft.com/office/drawing/2014/main" id="{82F226E6-9727-4846-872A-1F5F619AA9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68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77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linds(horizontal)">
                                      <p:cBhvr>
                                        <p:cTn id="62" dur="500"/>
                                        <p:tgtEl>
                                          <p:spTgt spid="26"/>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4" grpId="0"/>
      <p:bldP spid="15" grpId="0" animBg="1"/>
      <p:bldP spid="16" grpId="0" animBg="1"/>
      <p:bldP spid="20" grpId="0"/>
      <p:bldP spid="21" grpId="0"/>
      <p:bldP spid="22" grpId="0"/>
      <p:bldP spid="25" grpId="0"/>
      <p:bldP spid="27" grpId="0" animBg="1"/>
      <p:bldP spid="28" grpId="0" animBg="1"/>
      <p:bldP spid="29" grpId="0" animBg="1"/>
      <p:bldP spid="3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rs.els-cdn.com/content/image/1-s2.0-S0960148109003085-gr1.jpg">
            <a:extLst>
              <a:ext uri="{FF2B5EF4-FFF2-40B4-BE49-F238E27FC236}">
                <a16:creationId xmlns:a16="http://schemas.microsoft.com/office/drawing/2014/main" id="{4FF6EC5D-73DE-4521-A370-B5C1E2DD4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58642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engineerzero.files.wordpress.com/2011/03/japan-solar-01.png">
            <a:extLst>
              <a:ext uri="{FF2B5EF4-FFF2-40B4-BE49-F238E27FC236}">
                <a16:creationId xmlns:a16="http://schemas.microsoft.com/office/drawing/2014/main" id="{4AB85E8C-A242-4F83-8127-C5C38556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7200"/>
            <a:ext cx="26892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engineerzero.files.wordpress.com/2011/03/japan-solar-01.png">
            <a:extLst>
              <a:ext uri="{FF2B5EF4-FFF2-40B4-BE49-F238E27FC236}">
                <a16:creationId xmlns:a16="http://schemas.microsoft.com/office/drawing/2014/main" id="{07002E49-B6AE-4DAF-AE8C-82A7E305D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14600"/>
            <a:ext cx="26892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Data 5">
            <a:extLst>
              <a:ext uri="{FF2B5EF4-FFF2-40B4-BE49-F238E27FC236}">
                <a16:creationId xmlns:a16="http://schemas.microsoft.com/office/drawing/2014/main" id="{E44361FD-DF63-45D1-B8A0-A3C1EEF5E318}"/>
              </a:ext>
            </a:extLst>
          </p:cNvPr>
          <p:cNvSpPr/>
          <p:nvPr/>
        </p:nvSpPr>
        <p:spPr>
          <a:xfrm flipH="1">
            <a:off x="7924800" y="2819400"/>
            <a:ext cx="914400" cy="838200"/>
          </a:xfrm>
          <a:prstGeom prst="flowChartInputOutput">
            <a:avLst/>
          </a:prstGeom>
          <a:solidFill>
            <a:srgbClr val="7DD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7" name="Rounded Rectangle 6">
            <a:extLst>
              <a:ext uri="{FF2B5EF4-FFF2-40B4-BE49-F238E27FC236}">
                <a16:creationId xmlns:a16="http://schemas.microsoft.com/office/drawing/2014/main" id="{68F59FE7-B891-4993-AF7A-3AEC735A965E}"/>
              </a:ext>
            </a:extLst>
          </p:cNvPr>
          <p:cNvSpPr/>
          <p:nvPr/>
        </p:nvSpPr>
        <p:spPr>
          <a:xfrm>
            <a:off x="6248400" y="1752600"/>
            <a:ext cx="2667000" cy="381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400" b="1" dirty="0"/>
              <a:t>Thin Film – 9 m</a:t>
            </a:r>
            <a:r>
              <a:rPr lang="en-GB" sz="1400" b="1" baseline="30000" dirty="0"/>
              <a:t>2</a:t>
            </a:r>
            <a:r>
              <a:rPr lang="en-GB" sz="1400" b="1" dirty="0"/>
              <a:t> / kW</a:t>
            </a:r>
          </a:p>
        </p:txBody>
      </p:sp>
      <p:sp>
        <p:nvSpPr>
          <p:cNvPr id="8" name="Rounded Rectangle 7">
            <a:extLst>
              <a:ext uri="{FF2B5EF4-FFF2-40B4-BE49-F238E27FC236}">
                <a16:creationId xmlns:a16="http://schemas.microsoft.com/office/drawing/2014/main" id="{30530EB7-6CCE-4AA9-953F-4F91634AF36A}"/>
              </a:ext>
            </a:extLst>
          </p:cNvPr>
          <p:cNvSpPr/>
          <p:nvPr/>
        </p:nvSpPr>
        <p:spPr>
          <a:xfrm>
            <a:off x="6248400" y="3733800"/>
            <a:ext cx="26670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400" b="1" dirty="0"/>
              <a:t>Crystalline (Si) – 6,5 m</a:t>
            </a:r>
            <a:r>
              <a:rPr lang="en-GB" sz="1400" b="1" baseline="30000" dirty="0"/>
              <a:t>2</a:t>
            </a:r>
            <a:r>
              <a:rPr lang="en-GB" sz="1400" b="1" dirty="0"/>
              <a:t> / kW</a:t>
            </a:r>
          </a:p>
        </p:txBody>
      </p:sp>
      <p:pic>
        <p:nvPicPr>
          <p:cNvPr id="5123" name="Picture 3">
            <a:extLst>
              <a:ext uri="{FF2B5EF4-FFF2-40B4-BE49-F238E27FC236}">
                <a16:creationId xmlns:a16="http://schemas.microsoft.com/office/drawing/2014/main" id="{1D541693-CECE-412A-B30B-D928C703C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51313"/>
            <a:ext cx="58674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10ADAA-3131-4CD1-B2C7-3DC3DE3DB39A}"/>
              </a:ext>
            </a:extLst>
          </p:cNvPr>
          <p:cNvSpPr/>
          <p:nvPr/>
        </p:nvSpPr>
        <p:spPr>
          <a:xfrm rot="20783413">
            <a:off x="6722759" y="226255"/>
            <a:ext cx="1872841" cy="34714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2000"/>
              </a:lnSpc>
              <a:buClr>
                <a:srgbClr val="000000"/>
              </a:buClr>
              <a:buSzPct val="100000"/>
              <a:buFont typeface="Arial" charset="0"/>
              <a:buNone/>
              <a:defRPr/>
            </a:pPr>
            <a:r>
              <a:rPr lang="en-US" sz="1800" b="1" dirty="0">
                <a:ln w="11430"/>
                <a:solidFill>
                  <a:srgbClr val="FF0000"/>
                </a:solidFill>
                <a:effectLst>
                  <a:outerShdw blurRad="50800" dist="39000" dir="5460000" algn="tl">
                    <a:srgbClr val="000000">
                      <a:alpha val="38000"/>
                    </a:srgbClr>
                  </a:outerShdw>
                </a:effectLst>
                <a:latin typeface="Arial" charset="0"/>
                <a:cs typeface="+mn-cs"/>
              </a:rPr>
              <a:t>7000 AED / kW</a:t>
            </a:r>
          </a:p>
        </p:txBody>
      </p:sp>
      <p:sp>
        <p:nvSpPr>
          <p:cNvPr id="11" name="Rectangle 10">
            <a:extLst>
              <a:ext uri="{FF2B5EF4-FFF2-40B4-BE49-F238E27FC236}">
                <a16:creationId xmlns:a16="http://schemas.microsoft.com/office/drawing/2014/main" id="{FCDE1D78-0A26-489A-9F26-BB67730ED609}"/>
              </a:ext>
            </a:extLst>
          </p:cNvPr>
          <p:cNvSpPr/>
          <p:nvPr/>
        </p:nvSpPr>
        <p:spPr>
          <a:xfrm rot="20783413">
            <a:off x="6951999" y="2354503"/>
            <a:ext cx="1827356" cy="34714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2000"/>
              </a:lnSpc>
              <a:buClr>
                <a:srgbClr val="000000"/>
              </a:buClr>
              <a:buSzPct val="100000"/>
              <a:buFont typeface="Arial" charset="0"/>
              <a:buNone/>
              <a:defRPr/>
            </a:pPr>
            <a:r>
              <a:rPr lang="en-US" sz="1800" b="1" dirty="0">
                <a:ln w="11430"/>
                <a:solidFill>
                  <a:srgbClr val="FF0000"/>
                </a:solidFill>
                <a:effectLst>
                  <a:outerShdw blurRad="50800" dist="39000" dir="5460000" algn="tl">
                    <a:srgbClr val="000000">
                      <a:alpha val="38000"/>
                    </a:srgbClr>
                  </a:outerShdw>
                </a:effectLst>
                <a:latin typeface="Arial" charset="0"/>
                <a:cs typeface="+mn-cs"/>
              </a:rPr>
              <a:t>7000 AED / kW</a:t>
            </a:r>
          </a:p>
        </p:txBody>
      </p:sp>
      <p:pic>
        <p:nvPicPr>
          <p:cNvPr id="5125" name="Picture 5" descr="http://www.pv-magazine.com/fileadmin/uploads/bilder/pvi_Bilder_fur_Nachrichten/Enfinity_ground_mounted_PV_project_Image_Enfinity..jpg">
            <a:extLst>
              <a:ext uri="{FF2B5EF4-FFF2-40B4-BE49-F238E27FC236}">
                <a16:creationId xmlns:a16="http://schemas.microsoft.com/office/drawing/2014/main" id="{78CA34B9-F859-4110-91C2-738334E5F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648200"/>
            <a:ext cx="14478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issolarventures.com/images/Australian-largest-rooftop-solar-installation_PV_Tech.jpg">
            <a:extLst>
              <a:ext uri="{FF2B5EF4-FFF2-40B4-BE49-F238E27FC236}">
                <a16:creationId xmlns:a16="http://schemas.microsoft.com/office/drawing/2014/main" id="{D2DE116D-91A1-4454-A414-281F2982A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5867400"/>
            <a:ext cx="14303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EFAD787-CD30-4D8A-9E7D-863A026CB71A}"/>
              </a:ext>
            </a:extLst>
          </p:cNvPr>
          <p:cNvSpPr/>
          <p:nvPr/>
        </p:nvSpPr>
        <p:spPr>
          <a:xfrm>
            <a:off x="6248400" y="4267200"/>
            <a:ext cx="1447800" cy="381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200" b="1" dirty="0"/>
              <a:t>LAND MOUNTING</a:t>
            </a:r>
          </a:p>
        </p:txBody>
      </p:sp>
      <p:sp>
        <p:nvSpPr>
          <p:cNvPr id="14" name="Rectangle 13">
            <a:extLst>
              <a:ext uri="{FF2B5EF4-FFF2-40B4-BE49-F238E27FC236}">
                <a16:creationId xmlns:a16="http://schemas.microsoft.com/office/drawing/2014/main" id="{4FD96BCB-5F74-4189-BB9D-692055063423}"/>
              </a:ext>
            </a:extLst>
          </p:cNvPr>
          <p:cNvSpPr/>
          <p:nvPr/>
        </p:nvSpPr>
        <p:spPr>
          <a:xfrm>
            <a:off x="7467600" y="5486400"/>
            <a:ext cx="1447800" cy="381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200" b="1" dirty="0"/>
              <a:t>ROOF MOUNTING</a:t>
            </a:r>
          </a:p>
        </p:txBody>
      </p:sp>
      <p:sp>
        <p:nvSpPr>
          <p:cNvPr id="15" name="Left Arrow Callout 14">
            <a:extLst>
              <a:ext uri="{FF2B5EF4-FFF2-40B4-BE49-F238E27FC236}">
                <a16:creationId xmlns:a16="http://schemas.microsoft.com/office/drawing/2014/main" id="{498C1901-21D0-4B4D-8845-51385A6F7333}"/>
              </a:ext>
            </a:extLst>
          </p:cNvPr>
          <p:cNvSpPr/>
          <p:nvPr/>
        </p:nvSpPr>
        <p:spPr>
          <a:xfrm>
            <a:off x="7772400" y="4572000"/>
            <a:ext cx="1143000" cy="762000"/>
          </a:xfrm>
          <a:prstGeom prst="leftArrowCallout">
            <a:avLst>
              <a:gd name="adj1" fmla="val 25000"/>
              <a:gd name="adj2" fmla="val 25000"/>
              <a:gd name="adj3" fmla="val 25000"/>
              <a:gd name="adj4" fmla="val 7305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200" b="1" dirty="0"/>
              <a:t>THIN</a:t>
            </a:r>
          </a:p>
          <a:p>
            <a:pPr algn="ctr">
              <a:lnSpc>
                <a:spcPct val="92000"/>
              </a:lnSpc>
              <a:buClr>
                <a:srgbClr val="000000"/>
              </a:buClr>
              <a:buSzPct val="100000"/>
              <a:buFont typeface="Arial" charset="0"/>
              <a:buNone/>
              <a:defRPr/>
            </a:pPr>
            <a:r>
              <a:rPr lang="en-GB" sz="1200" b="1" dirty="0"/>
              <a:t>FILM</a:t>
            </a:r>
          </a:p>
        </p:txBody>
      </p:sp>
      <p:sp>
        <p:nvSpPr>
          <p:cNvPr id="16" name="Right Arrow Callout 15">
            <a:extLst>
              <a:ext uri="{FF2B5EF4-FFF2-40B4-BE49-F238E27FC236}">
                <a16:creationId xmlns:a16="http://schemas.microsoft.com/office/drawing/2014/main" id="{47EF20B4-5B0D-4254-A357-FD8874C54285}"/>
              </a:ext>
            </a:extLst>
          </p:cNvPr>
          <p:cNvSpPr/>
          <p:nvPr/>
        </p:nvSpPr>
        <p:spPr>
          <a:xfrm>
            <a:off x="6248400" y="5715000"/>
            <a:ext cx="1219200" cy="838200"/>
          </a:xfrm>
          <a:prstGeom prst="rightArrowCallout">
            <a:avLst>
              <a:gd name="adj1" fmla="val 25000"/>
              <a:gd name="adj2" fmla="val 25000"/>
              <a:gd name="adj3" fmla="val 25000"/>
              <a:gd name="adj4" fmla="val 71465"/>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2000"/>
              </a:lnSpc>
              <a:buClr>
                <a:srgbClr val="000000"/>
              </a:buClr>
              <a:buSzPct val="100000"/>
              <a:buFont typeface="Arial" charset="0"/>
              <a:buNone/>
              <a:defRPr/>
            </a:pPr>
            <a:r>
              <a:rPr lang="en-GB" sz="1200" b="1" dirty="0"/>
              <a:t>Poli &amp; Mono</a:t>
            </a:r>
          </a:p>
          <a:p>
            <a:pPr algn="ctr">
              <a:lnSpc>
                <a:spcPct val="92000"/>
              </a:lnSpc>
              <a:buClr>
                <a:srgbClr val="000000"/>
              </a:buClr>
              <a:buSzPct val="100000"/>
              <a:buFont typeface="Arial" charset="0"/>
              <a:buNone/>
              <a:defRPr/>
            </a:pPr>
            <a:r>
              <a:rPr lang="en-GB" sz="1200" b="1" dirty="0"/>
              <a:t>Crystalline</a:t>
            </a:r>
          </a:p>
        </p:txBody>
      </p:sp>
      <p:sp>
        <p:nvSpPr>
          <p:cNvPr id="18" name="Oval 17">
            <a:extLst>
              <a:ext uri="{FF2B5EF4-FFF2-40B4-BE49-F238E27FC236}">
                <a16:creationId xmlns:a16="http://schemas.microsoft.com/office/drawing/2014/main" id="{2D08FEE8-A00C-435D-ADE0-97B8433D3C74}"/>
              </a:ext>
            </a:extLst>
          </p:cNvPr>
          <p:cNvSpPr/>
          <p:nvPr/>
        </p:nvSpPr>
        <p:spPr>
          <a:xfrm>
            <a:off x="1828800" y="3200400"/>
            <a:ext cx="990600" cy="4572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2000"/>
              </a:lnSpc>
              <a:buClr>
                <a:srgbClr val="000000"/>
              </a:buClr>
              <a:buSzPct val="100000"/>
              <a:buFont typeface="Arial" charset="0"/>
              <a:buNone/>
              <a:defRPr/>
            </a:pPr>
            <a:r>
              <a:rPr lang="en-GB" sz="1200" b="1" dirty="0"/>
              <a:t>THIN FILM</a:t>
            </a:r>
          </a:p>
        </p:txBody>
      </p:sp>
      <p:sp>
        <p:nvSpPr>
          <p:cNvPr id="19" name="Oval 18">
            <a:extLst>
              <a:ext uri="{FF2B5EF4-FFF2-40B4-BE49-F238E27FC236}">
                <a16:creationId xmlns:a16="http://schemas.microsoft.com/office/drawing/2014/main" id="{4D035329-439D-4533-A818-A1B8BE775A58}"/>
              </a:ext>
            </a:extLst>
          </p:cNvPr>
          <p:cNvSpPr/>
          <p:nvPr/>
        </p:nvSpPr>
        <p:spPr>
          <a:xfrm>
            <a:off x="990600" y="381000"/>
            <a:ext cx="457200" cy="990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20" name="Oval 19">
            <a:extLst>
              <a:ext uri="{FF2B5EF4-FFF2-40B4-BE49-F238E27FC236}">
                <a16:creationId xmlns:a16="http://schemas.microsoft.com/office/drawing/2014/main" id="{FD68910A-136C-4AE1-9683-9DE86A1FFBC1}"/>
              </a:ext>
            </a:extLst>
          </p:cNvPr>
          <p:cNvSpPr/>
          <p:nvPr/>
        </p:nvSpPr>
        <p:spPr>
          <a:xfrm>
            <a:off x="1143000" y="2209800"/>
            <a:ext cx="304800" cy="457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21" name="Arc 20">
            <a:extLst>
              <a:ext uri="{FF2B5EF4-FFF2-40B4-BE49-F238E27FC236}">
                <a16:creationId xmlns:a16="http://schemas.microsoft.com/office/drawing/2014/main" id="{811203DD-5783-48D7-A04F-68047E7EADFB}"/>
              </a:ext>
            </a:extLst>
          </p:cNvPr>
          <p:cNvSpPr/>
          <p:nvPr/>
        </p:nvSpPr>
        <p:spPr>
          <a:xfrm rot="20199281">
            <a:off x="1271588" y="234950"/>
            <a:ext cx="1295400" cy="533400"/>
          </a:xfrm>
          <a:prstGeom prst="arc">
            <a:avLst>
              <a:gd name="adj1" fmla="val 11945870"/>
              <a:gd name="adj2" fmla="val 0"/>
            </a:avLst>
          </a:prstGeom>
          <a:ln w="3175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txBody>
          <a:bodyPr anchor="ctr"/>
          <a:lstStyle/>
          <a:p>
            <a:pPr algn="ctr">
              <a:lnSpc>
                <a:spcPct val="92000"/>
              </a:lnSpc>
              <a:buClr>
                <a:srgbClr val="000000"/>
              </a:buClr>
              <a:buSzPct val="100000"/>
              <a:buFont typeface="Arial" charset="0"/>
              <a:buNone/>
              <a:defRPr/>
            </a:pPr>
            <a:endParaRPr lang="en-GB" dirty="0"/>
          </a:p>
        </p:txBody>
      </p:sp>
      <p:sp>
        <p:nvSpPr>
          <p:cNvPr id="22" name="Arc 21">
            <a:extLst>
              <a:ext uri="{FF2B5EF4-FFF2-40B4-BE49-F238E27FC236}">
                <a16:creationId xmlns:a16="http://schemas.microsoft.com/office/drawing/2014/main" id="{6B4AC60C-26C4-4F22-B0DF-9265CB1EF919}"/>
              </a:ext>
            </a:extLst>
          </p:cNvPr>
          <p:cNvSpPr/>
          <p:nvPr/>
        </p:nvSpPr>
        <p:spPr>
          <a:xfrm rot="1306131">
            <a:off x="915988" y="2549525"/>
            <a:ext cx="1219200" cy="1066800"/>
          </a:xfrm>
          <a:prstGeom prst="arc">
            <a:avLst>
              <a:gd name="adj1" fmla="val 14465290"/>
              <a:gd name="adj2" fmla="val 0"/>
            </a:avLst>
          </a:prstGeom>
          <a:ln w="22225">
            <a:solidFill>
              <a:srgbClr val="0070C0"/>
            </a:solidFill>
            <a:headEnd type="stealth"/>
          </a:ln>
        </p:spPr>
        <p:style>
          <a:lnRef idx="1">
            <a:schemeClr val="accent1"/>
          </a:lnRef>
          <a:fillRef idx="0">
            <a:schemeClr val="accent1"/>
          </a:fillRef>
          <a:effectRef idx="0">
            <a:schemeClr val="accent1"/>
          </a:effectRef>
          <a:fontRef idx="minor">
            <a:schemeClr val="tx1"/>
          </a:fontRef>
        </p:style>
        <p:txBody>
          <a:bodyPr anchor="ctr"/>
          <a:lstStyle/>
          <a:p>
            <a:pPr algn="ctr">
              <a:lnSpc>
                <a:spcPct val="92000"/>
              </a:lnSpc>
              <a:buClr>
                <a:srgbClr val="000000"/>
              </a:buClr>
              <a:buSzPct val="100000"/>
              <a:buFont typeface="Arial" charset="0"/>
              <a:buNone/>
              <a:defRPr/>
            </a:pPr>
            <a:endParaRPr lang="en-GB" dirty="0"/>
          </a:p>
        </p:txBody>
      </p:sp>
      <p:sp>
        <p:nvSpPr>
          <p:cNvPr id="24" name="Rectangle 23">
            <a:extLst>
              <a:ext uri="{FF2B5EF4-FFF2-40B4-BE49-F238E27FC236}">
                <a16:creationId xmlns:a16="http://schemas.microsoft.com/office/drawing/2014/main" id="{091A034B-93E2-4901-8C76-E2A46B559253}"/>
              </a:ext>
            </a:extLst>
          </p:cNvPr>
          <p:cNvSpPr/>
          <p:nvPr/>
        </p:nvSpPr>
        <p:spPr>
          <a:xfrm>
            <a:off x="3048000" y="381000"/>
            <a:ext cx="3048000" cy="3581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b="1" dirty="0"/>
          </a:p>
          <a:p>
            <a:pPr algn="ctr">
              <a:lnSpc>
                <a:spcPct val="92000"/>
              </a:lnSpc>
              <a:buClr>
                <a:srgbClr val="000000"/>
              </a:buClr>
              <a:buSzPct val="100000"/>
              <a:buFont typeface="Arial" charset="0"/>
              <a:buNone/>
              <a:defRPr/>
            </a:pPr>
            <a:endParaRPr lang="en-US" sz="1600" b="1" dirty="0"/>
          </a:p>
          <a:p>
            <a:pPr algn="ctr">
              <a:lnSpc>
                <a:spcPct val="92000"/>
              </a:lnSpc>
              <a:buClr>
                <a:srgbClr val="000000"/>
              </a:buClr>
              <a:buSzPct val="100000"/>
              <a:buFont typeface="Arial" charset="0"/>
              <a:buNone/>
              <a:defRPr/>
            </a:pPr>
            <a:r>
              <a:rPr lang="en-US" sz="1600" b="1" dirty="0"/>
              <a:t> 13 MW PV Plant 15 days</a:t>
            </a: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r>
              <a:rPr lang="en-US" sz="2000" b="1" u="sng" dirty="0"/>
              <a:t>Performance Ratio:</a:t>
            </a:r>
          </a:p>
          <a:p>
            <a:pPr algn="ctr">
              <a:lnSpc>
                <a:spcPct val="92000"/>
              </a:lnSpc>
              <a:buClr>
                <a:srgbClr val="000000"/>
              </a:buClr>
              <a:buSzPct val="100000"/>
              <a:buFont typeface="Arial" charset="0"/>
              <a:buNone/>
              <a:defRPr/>
            </a:pPr>
            <a:endParaRPr lang="en-US" sz="1600" u="sng" dirty="0"/>
          </a:p>
          <a:p>
            <a:pPr algn="ctr">
              <a:lnSpc>
                <a:spcPct val="92000"/>
              </a:lnSpc>
              <a:buClr>
                <a:srgbClr val="000000"/>
              </a:buClr>
              <a:buSzPct val="100000"/>
              <a:buFont typeface="Arial" charset="0"/>
              <a:buNone/>
              <a:defRPr/>
            </a:pPr>
            <a:r>
              <a:rPr lang="en-US" sz="1400" dirty="0"/>
              <a:t>1,079,617 </a:t>
            </a:r>
            <a:r>
              <a:rPr lang="en-US" sz="1200" dirty="0"/>
              <a:t>(kWh) </a:t>
            </a:r>
          </a:p>
          <a:p>
            <a:pPr algn="ctr">
              <a:lnSpc>
                <a:spcPct val="92000"/>
              </a:lnSpc>
              <a:buClr>
                <a:srgbClr val="000000"/>
              </a:buClr>
              <a:buSzPct val="100000"/>
              <a:buFont typeface="Arial" charset="0"/>
              <a:buNone/>
              <a:defRPr/>
            </a:pPr>
            <a:r>
              <a:rPr lang="en-US" sz="1400" dirty="0"/>
              <a:t>96.5</a:t>
            </a:r>
            <a:r>
              <a:rPr lang="en-US" sz="1200" dirty="0"/>
              <a:t> (kWh/m</a:t>
            </a:r>
            <a:r>
              <a:rPr lang="en-US" sz="1200" baseline="30000" dirty="0"/>
              <a:t>2</a:t>
            </a:r>
            <a:r>
              <a:rPr lang="en-US" sz="1200" dirty="0"/>
              <a:t>) </a:t>
            </a:r>
            <a:r>
              <a:rPr lang="en-US" sz="1400" dirty="0"/>
              <a:t>x 110,073 (</a:t>
            </a:r>
            <a:r>
              <a:rPr lang="en-US" sz="1200" dirty="0"/>
              <a:t>m</a:t>
            </a:r>
            <a:r>
              <a:rPr lang="en-US" sz="1200" baseline="30000" dirty="0"/>
              <a:t>2</a:t>
            </a:r>
            <a:r>
              <a:rPr lang="en-US" sz="1200" dirty="0"/>
              <a:t>)</a:t>
            </a:r>
            <a:r>
              <a:rPr lang="en-US" sz="1400" dirty="0"/>
              <a:t> x 0.119</a:t>
            </a:r>
          </a:p>
          <a:p>
            <a:pPr algn="ctr">
              <a:lnSpc>
                <a:spcPct val="92000"/>
              </a:lnSpc>
              <a:buClr>
                <a:srgbClr val="000000"/>
              </a:buClr>
              <a:buSzPct val="100000"/>
              <a:buFont typeface="Arial" charset="0"/>
              <a:buNone/>
              <a:defRPr/>
            </a:pPr>
            <a:endParaRPr lang="en-US" sz="1400" dirty="0"/>
          </a:p>
          <a:p>
            <a:pPr algn="ctr">
              <a:lnSpc>
                <a:spcPct val="92000"/>
              </a:lnSpc>
              <a:buClr>
                <a:srgbClr val="000000"/>
              </a:buClr>
              <a:buSzPct val="100000"/>
              <a:buFont typeface="Arial" charset="0"/>
              <a:buNone/>
              <a:defRPr/>
            </a:pPr>
            <a:r>
              <a:rPr lang="en-US" sz="1600" b="1" dirty="0"/>
              <a:t>= 85.5%</a:t>
            </a:r>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r>
              <a:rPr lang="en-US" sz="1600" dirty="0"/>
              <a:t>Yearly Degradation expected</a:t>
            </a:r>
          </a:p>
          <a:p>
            <a:pPr algn="ctr">
              <a:lnSpc>
                <a:spcPct val="92000"/>
              </a:lnSpc>
              <a:buClr>
                <a:srgbClr val="000000"/>
              </a:buClr>
              <a:buSzPct val="100000"/>
              <a:buFont typeface="Arial" charset="0"/>
              <a:buNone/>
              <a:defRPr/>
            </a:pPr>
            <a:r>
              <a:rPr lang="en-US" sz="1600" dirty="0"/>
              <a:t>~1% or 25% in 25 years</a:t>
            </a:r>
            <a:endParaRPr lang="en-US" dirty="0"/>
          </a:p>
          <a:p>
            <a:pPr algn="ctr">
              <a:lnSpc>
                <a:spcPct val="92000"/>
              </a:lnSpc>
              <a:buClr>
                <a:srgbClr val="000000"/>
              </a:buClr>
              <a:buSzPct val="100000"/>
              <a:buFont typeface="Arial" charset="0"/>
              <a:buNone/>
              <a:defRPr/>
            </a:pPr>
            <a:endParaRPr lang="en-US" dirty="0"/>
          </a:p>
          <a:p>
            <a:pPr algn="ctr">
              <a:lnSpc>
                <a:spcPct val="92000"/>
              </a:lnSpc>
              <a:buClr>
                <a:srgbClr val="000000"/>
              </a:buClr>
              <a:buSzPct val="100000"/>
              <a:buFont typeface="Arial" charset="0"/>
              <a:buNone/>
              <a:defRPr/>
            </a:pPr>
            <a:endParaRPr lang="en-US" dirty="0"/>
          </a:p>
        </p:txBody>
      </p:sp>
      <p:sp>
        <p:nvSpPr>
          <p:cNvPr id="17" name="Oval 16">
            <a:extLst>
              <a:ext uri="{FF2B5EF4-FFF2-40B4-BE49-F238E27FC236}">
                <a16:creationId xmlns:a16="http://schemas.microsoft.com/office/drawing/2014/main" id="{A695F226-5AE9-4B33-8977-414F1A4B3BD2}"/>
              </a:ext>
            </a:extLst>
          </p:cNvPr>
          <p:cNvSpPr/>
          <p:nvPr/>
        </p:nvSpPr>
        <p:spPr>
          <a:xfrm>
            <a:off x="2286000" y="152400"/>
            <a:ext cx="12954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2000"/>
              </a:lnSpc>
              <a:buClr>
                <a:srgbClr val="000000"/>
              </a:buClr>
              <a:buSzPct val="100000"/>
              <a:buFont typeface="Arial" charset="0"/>
              <a:buNone/>
              <a:defRPr/>
            </a:pPr>
            <a:r>
              <a:rPr lang="en-GB" sz="1200" b="1" dirty="0"/>
              <a:t>CHRYSTALLINE</a:t>
            </a:r>
          </a:p>
        </p:txBody>
      </p:sp>
      <p:pic>
        <p:nvPicPr>
          <p:cNvPr id="7192" name="Picture 24" descr="eq_performance_ratio.jpg">
            <a:extLst>
              <a:ext uri="{FF2B5EF4-FFF2-40B4-BE49-F238E27FC236}">
                <a16:creationId xmlns:a16="http://schemas.microsoft.com/office/drawing/2014/main" id="{0DDBA00A-1719-47ED-92BC-26F9C17AA4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685800"/>
            <a:ext cx="239712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a:extLst>
              <a:ext uri="{FF2B5EF4-FFF2-40B4-BE49-F238E27FC236}">
                <a16:creationId xmlns:a16="http://schemas.microsoft.com/office/drawing/2014/main" id="{B118DD22-52BA-4239-AA25-CE11CC74A899}"/>
              </a:ext>
            </a:extLst>
          </p:cNvPr>
          <p:cNvCxnSpPr/>
          <p:nvPr/>
        </p:nvCxnSpPr>
        <p:spPr>
          <a:xfrm>
            <a:off x="3200400" y="2514600"/>
            <a:ext cx="281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194" name="Picture 6" descr="http://www.brandsoftheworld.com/sites/default/files/styles/logo-original-577x577/public/0021/6863/brand.gif">
            <a:extLst>
              <a:ext uri="{FF2B5EF4-FFF2-40B4-BE49-F238E27FC236}">
                <a16:creationId xmlns:a16="http://schemas.microsoft.com/office/drawing/2014/main" id="{992DAF0E-ED13-49D3-AFFF-BEBB109C14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3000" y="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307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heckerboard(across)">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dissolve">
                                      <p:cBhvr>
                                        <p:cTn id="15" dur="500"/>
                                        <p:tgtEl>
                                          <p:spTgt spid="51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9" presetClass="entr" presetSubtype="0" fill="hold" nodeType="withEffect">
                                  <p:stCondLst>
                                    <p:cond delay="0"/>
                                  </p:stCondLst>
                                  <p:childTnLst>
                                    <p:set>
                                      <p:cBhvr>
                                        <p:cTn id="39" dur="1" fill="hold">
                                          <p:stCondLst>
                                            <p:cond delay="0"/>
                                          </p:stCondLst>
                                        </p:cTn>
                                        <p:tgtEl>
                                          <p:spTgt spid="5125"/>
                                        </p:tgtEl>
                                        <p:attrNameLst>
                                          <p:attrName>style.visibility</p:attrName>
                                        </p:attrNameLst>
                                      </p:cBhvr>
                                      <p:to>
                                        <p:strVal val="visible"/>
                                      </p:to>
                                    </p:set>
                                    <p:animEffect transition="in" filter="dissolve">
                                      <p:cBhvr>
                                        <p:cTn id="40" dur="500"/>
                                        <p:tgtEl>
                                          <p:spTgt spid="51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par>
                                <p:cTn id="52" presetID="9"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dissolv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4" grpId="0" animBg="1"/>
      <p:bldP spid="15" grpId="0" animBg="1"/>
      <p:bldP spid="1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D5178C-E70F-4297-B7E9-6146F835665E}"/>
              </a:ext>
            </a:extLst>
          </p:cNvPr>
          <p:cNvSpPr>
            <a:spLocks noGrp="1"/>
          </p:cNvSpPr>
          <p:nvPr>
            <p:ph idx="1"/>
          </p:nvPr>
        </p:nvSpPr>
        <p:spPr/>
        <p:txBody>
          <a:bodyPr>
            <a:normAutofit lnSpcReduction="10000"/>
          </a:bodyPr>
          <a:lstStyle/>
          <a:p>
            <a:r>
              <a:rPr lang="en-US" dirty="0"/>
              <a:t>The temperature coefficient is the value of the slope for the percent change in output versus the change in temperature. </a:t>
            </a:r>
          </a:p>
          <a:p>
            <a:pPr lvl="1"/>
            <a:r>
              <a:rPr lang="en-US" dirty="0"/>
              <a:t>For example, the temperature coefficient of a Sharp Solar Panel NU-U230F3 is -.485% per 1 degree Celsius. </a:t>
            </a:r>
          </a:p>
          <a:p>
            <a:pPr lvl="1"/>
            <a:r>
              <a:rPr lang="en-US" dirty="0"/>
              <a:t>So, for every degree above 25°C, the maximum power of the Sharp solar panel falls by .485%, for every degree below, it increases by .485%. </a:t>
            </a:r>
          </a:p>
          <a:p>
            <a:r>
              <a:rPr lang="en-US" dirty="0"/>
              <a:t>The problem is that the temperature is not the Ambient Temperature but the temperature of the panels.</a:t>
            </a:r>
          </a:p>
          <a:p>
            <a:endParaRPr lang="en-US" dirty="0"/>
          </a:p>
        </p:txBody>
      </p:sp>
      <p:sp>
        <p:nvSpPr>
          <p:cNvPr id="3" name="Title 2">
            <a:extLst>
              <a:ext uri="{FF2B5EF4-FFF2-40B4-BE49-F238E27FC236}">
                <a16:creationId xmlns:a16="http://schemas.microsoft.com/office/drawing/2014/main" id="{50F4E491-D7ED-420B-B2FB-56FA1E8C1810}"/>
              </a:ext>
            </a:extLst>
          </p:cNvPr>
          <p:cNvSpPr>
            <a:spLocks noGrp="1"/>
          </p:cNvSpPr>
          <p:nvPr>
            <p:ph type="title"/>
          </p:nvPr>
        </p:nvSpPr>
        <p:spPr/>
        <p:txBody>
          <a:bodyPr/>
          <a:lstStyle/>
          <a:p>
            <a:r>
              <a:rPr lang="en-US" dirty="0"/>
              <a:t>Temperature Coefficient</a:t>
            </a:r>
          </a:p>
        </p:txBody>
      </p:sp>
    </p:spTree>
    <p:extLst>
      <p:ext uri="{BB962C8B-B14F-4D97-AF65-F5344CB8AC3E}">
        <p14:creationId xmlns:p14="http://schemas.microsoft.com/office/powerpoint/2010/main" val="35053291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62A823-3369-41C7-AD2B-4601AD446539}"/>
              </a:ext>
            </a:extLst>
          </p:cNvPr>
          <p:cNvSpPr>
            <a:spLocks noGrp="1"/>
          </p:cNvSpPr>
          <p:nvPr>
            <p:ph idx="1"/>
          </p:nvPr>
        </p:nvSpPr>
        <p:spPr/>
        <p:txBody>
          <a:bodyPr/>
          <a:lstStyle/>
          <a:p>
            <a:r>
              <a:rPr lang="en-US" dirty="0"/>
              <a:t>You can find temperature coefficients – some examples are listed below.</a:t>
            </a:r>
          </a:p>
          <a:p>
            <a:endParaRPr lang="en-US" dirty="0"/>
          </a:p>
        </p:txBody>
      </p:sp>
      <p:sp>
        <p:nvSpPr>
          <p:cNvPr id="3" name="Title 2">
            <a:extLst>
              <a:ext uri="{FF2B5EF4-FFF2-40B4-BE49-F238E27FC236}">
                <a16:creationId xmlns:a16="http://schemas.microsoft.com/office/drawing/2014/main" id="{0AF41DAA-A5B8-4F5A-9BAF-88760595BBE0}"/>
              </a:ext>
            </a:extLst>
          </p:cNvPr>
          <p:cNvSpPr>
            <a:spLocks noGrp="1"/>
          </p:cNvSpPr>
          <p:nvPr>
            <p:ph type="title"/>
          </p:nvPr>
        </p:nvSpPr>
        <p:spPr/>
        <p:txBody>
          <a:bodyPr/>
          <a:lstStyle/>
          <a:p>
            <a:r>
              <a:rPr lang="en-US" dirty="0"/>
              <a:t>Example of Temperature Coefficient</a:t>
            </a:r>
          </a:p>
        </p:txBody>
      </p:sp>
      <p:pic>
        <p:nvPicPr>
          <p:cNvPr id="5" name="Picture 4">
            <a:extLst>
              <a:ext uri="{FF2B5EF4-FFF2-40B4-BE49-F238E27FC236}">
                <a16:creationId xmlns:a16="http://schemas.microsoft.com/office/drawing/2014/main" id="{4B1749D3-AB14-4749-B2FA-72BBDF4D86AF}"/>
              </a:ext>
            </a:extLst>
          </p:cNvPr>
          <p:cNvPicPr>
            <a:picLocks noChangeAspect="1"/>
          </p:cNvPicPr>
          <p:nvPr/>
        </p:nvPicPr>
        <p:blipFill>
          <a:blip r:embed="rId2"/>
          <a:stretch>
            <a:fillRect/>
          </a:stretch>
        </p:blipFill>
        <p:spPr>
          <a:xfrm>
            <a:off x="2292317" y="2546601"/>
            <a:ext cx="5238095" cy="2971429"/>
          </a:xfrm>
          <a:prstGeom prst="rect">
            <a:avLst/>
          </a:prstGeom>
        </p:spPr>
      </p:pic>
    </p:spTree>
    <p:extLst>
      <p:ext uri="{BB962C8B-B14F-4D97-AF65-F5344CB8AC3E}">
        <p14:creationId xmlns:p14="http://schemas.microsoft.com/office/powerpoint/2010/main" val="35436260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B25820-A0B0-4347-B539-420F81C8B494}"/>
              </a:ext>
            </a:extLst>
          </p:cNvPr>
          <p:cNvSpPr>
            <a:spLocks noGrp="1"/>
          </p:cNvSpPr>
          <p:nvPr>
            <p:ph idx="1"/>
          </p:nvPr>
        </p:nvSpPr>
        <p:spPr/>
        <p:txBody>
          <a:bodyPr/>
          <a:lstStyle/>
          <a:p>
            <a:r>
              <a:rPr lang="en-US" dirty="0"/>
              <a:t>Note how the example adds 30 degrees to the panel.</a:t>
            </a:r>
          </a:p>
          <a:p>
            <a:endParaRPr lang="en-US" dirty="0"/>
          </a:p>
        </p:txBody>
      </p:sp>
      <p:sp>
        <p:nvSpPr>
          <p:cNvPr id="3" name="Title 2">
            <a:extLst>
              <a:ext uri="{FF2B5EF4-FFF2-40B4-BE49-F238E27FC236}">
                <a16:creationId xmlns:a16="http://schemas.microsoft.com/office/drawing/2014/main" id="{8D38D4A4-277A-4248-B432-F87FDCDBE395}"/>
              </a:ext>
            </a:extLst>
          </p:cNvPr>
          <p:cNvSpPr>
            <a:spLocks noGrp="1"/>
          </p:cNvSpPr>
          <p:nvPr>
            <p:ph type="title"/>
          </p:nvPr>
        </p:nvSpPr>
        <p:spPr/>
        <p:txBody>
          <a:bodyPr>
            <a:normAutofit fontScale="90000"/>
          </a:bodyPr>
          <a:lstStyle/>
          <a:p>
            <a:r>
              <a:rPr lang="en-US" dirty="0"/>
              <a:t>Problems with Measuring Temperature on Panels versus Ambient Temperature</a:t>
            </a:r>
          </a:p>
        </p:txBody>
      </p:sp>
      <p:pic>
        <p:nvPicPr>
          <p:cNvPr id="6" name="Picture 5">
            <a:extLst>
              <a:ext uri="{FF2B5EF4-FFF2-40B4-BE49-F238E27FC236}">
                <a16:creationId xmlns:a16="http://schemas.microsoft.com/office/drawing/2014/main" id="{76EAEB72-0592-46F1-B23D-FEEF2F848346}"/>
              </a:ext>
            </a:extLst>
          </p:cNvPr>
          <p:cNvPicPr>
            <a:picLocks noChangeAspect="1"/>
          </p:cNvPicPr>
          <p:nvPr/>
        </p:nvPicPr>
        <p:blipFill>
          <a:blip r:embed="rId2"/>
          <a:stretch>
            <a:fillRect/>
          </a:stretch>
        </p:blipFill>
        <p:spPr>
          <a:xfrm>
            <a:off x="212864" y="2534075"/>
            <a:ext cx="8560503" cy="2207607"/>
          </a:xfrm>
          <a:prstGeom prst="rect">
            <a:avLst/>
          </a:prstGeom>
        </p:spPr>
      </p:pic>
    </p:spTree>
    <p:extLst>
      <p:ext uri="{BB962C8B-B14F-4D97-AF65-F5344CB8AC3E}">
        <p14:creationId xmlns:p14="http://schemas.microsoft.com/office/powerpoint/2010/main" val="30087460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32003A0-A9B0-475D-9F1A-A0DC6A547FCF}"/>
              </a:ext>
            </a:extLst>
          </p:cNvPr>
          <p:cNvSpPr>
            <a:spLocks noGrp="1"/>
          </p:cNvSpPr>
          <p:nvPr>
            <p:ph idx="1"/>
          </p:nvPr>
        </p:nvSpPr>
        <p:spPr/>
        <p:txBody>
          <a:bodyPr>
            <a:normAutofit fontScale="85000" lnSpcReduction="20000"/>
          </a:bodyPr>
          <a:lstStyle/>
          <a:p>
            <a:pPr marL="0" indent="0">
              <a:buNone/>
            </a:pPr>
            <a:endParaRPr lang="en-US" dirty="0"/>
          </a:p>
          <a:p>
            <a:pPr marL="0" indent="0">
              <a:buNone/>
            </a:pPr>
            <a:r>
              <a:rPr lang="en-US" dirty="0"/>
              <a:t>Percent Loss * 100 = (Panel Temp - 25) x Temperature Coefficient</a:t>
            </a:r>
          </a:p>
          <a:p>
            <a:endParaRPr lang="en-US" dirty="0"/>
          </a:p>
          <a:p>
            <a:r>
              <a:rPr lang="en-US" dirty="0"/>
              <a:t>Input Temperature Coefficient</a:t>
            </a:r>
          </a:p>
          <a:p>
            <a:r>
              <a:rPr lang="en-US" dirty="0"/>
              <a:t>Compute Loss from PR and Other Losses</a:t>
            </a:r>
          </a:p>
          <a:p>
            <a:r>
              <a:rPr lang="en-US" dirty="0"/>
              <a:t>Derive Panel Temperature from Equation Below</a:t>
            </a:r>
          </a:p>
          <a:p>
            <a:endParaRPr lang="en-US" dirty="0"/>
          </a:p>
          <a:p>
            <a:r>
              <a:rPr lang="en-US" dirty="0"/>
              <a:t>Percent Loss * 100/Temp Coefficient = (Panel -25)</a:t>
            </a:r>
          </a:p>
          <a:p>
            <a:r>
              <a:rPr lang="en-US" dirty="0"/>
              <a:t>Panel = Percent Loss * 100/Temp Coefficient + 25</a:t>
            </a:r>
          </a:p>
          <a:p>
            <a:r>
              <a:rPr lang="en-US" dirty="0"/>
              <a:t>Panel Temp = Amb Temp * Mult Factor + Constant Factor</a:t>
            </a:r>
          </a:p>
          <a:p>
            <a:endParaRPr lang="en-US" dirty="0"/>
          </a:p>
        </p:txBody>
      </p:sp>
      <p:sp>
        <p:nvSpPr>
          <p:cNvPr id="3" name="Title 2">
            <a:extLst>
              <a:ext uri="{FF2B5EF4-FFF2-40B4-BE49-F238E27FC236}">
                <a16:creationId xmlns:a16="http://schemas.microsoft.com/office/drawing/2014/main" id="{EA399F37-5B9D-4EE2-8912-DBAFCD7BD853}"/>
              </a:ext>
            </a:extLst>
          </p:cNvPr>
          <p:cNvSpPr>
            <a:spLocks noGrp="1"/>
          </p:cNvSpPr>
          <p:nvPr>
            <p:ph type="title"/>
          </p:nvPr>
        </p:nvSpPr>
        <p:spPr/>
        <p:txBody>
          <a:bodyPr/>
          <a:lstStyle/>
          <a:p>
            <a:r>
              <a:rPr lang="en-US" dirty="0"/>
              <a:t>Derive Implied Panel Temperature </a:t>
            </a:r>
          </a:p>
        </p:txBody>
      </p:sp>
    </p:spTree>
    <p:extLst>
      <p:ext uri="{BB962C8B-B14F-4D97-AF65-F5344CB8AC3E}">
        <p14:creationId xmlns:p14="http://schemas.microsoft.com/office/powerpoint/2010/main" val="3815013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8C91A-AE45-4D94-B487-0FE805486C5C}"/>
              </a:ext>
            </a:extLst>
          </p:cNvPr>
          <p:cNvSpPr>
            <a:spLocks noGrp="1"/>
          </p:cNvSpPr>
          <p:nvPr>
            <p:ph idx="1"/>
          </p:nvPr>
        </p:nvSpPr>
        <p:spPr>
          <a:xfrm>
            <a:off x="274320" y="1055803"/>
            <a:ext cx="8360632" cy="4912735"/>
          </a:xfrm>
        </p:spPr>
        <p:txBody>
          <a:bodyPr>
            <a:normAutofit fontScale="62500" lnSpcReduction="20000"/>
          </a:bodyPr>
          <a:lstStyle/>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After-tax Carrying Charges for Solar Power and Putting things Together to Evaluate LCOE</a:t>
            </a:r>
            <a:endParaRPr lang="en-GB" sz="3600" dirty="0">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latin typeface="Calibri" panose="020F0502020204030204" pitchFamily="34" charset="0"/>
                <a:ea typeface="Times New Roman" panose="02020603050405020304" pitchFamily="18" charset="0"/>
                <a:cs typeface="Arial" panose="020B0604020202020204" pitchFamily="34" charset="0"/>
              </a:rPr>
              <a:t>Evaluation of Solar Power Economics with Short-run and Long-run Marginal Cost</a:t>
            </a:r>
            <a:endParaRPr lang="en-GB" sz="3600" dirty="0">
              <a:effectLst/>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General </a:t>
            </a:r>
            <a:r>
              <a:rPr lang="en-GB" sz="3600" dirty="0">
                <a:latin typeface="Calibri" panose="020F0502020204030204" pitchFamily="34" charset="0"/>
                <a:ea typeface="Times New Roman" panose="02020603050405020304" pitchFamily="18" charset="0"/>
                <a:cs typeface="Arial" panose="020B0604020202020204" pitchFamily="34" charset="0"/>
              </a:rPr>
              <a:t>Risk Analysis of Solar Power and Example of Credit Evaluation (Degradation, O&amp;M cost, Inverter Cost, Merchant Pricing, Resource Analysis)</a:t>
            </a:r>
            <a:endParaRPr lang="en-GB" sz="3600" dirty="0">
              <a:effectLst/>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Risk Analysis </a:t>
            </a:r>
            <a:r>
              <a:rPr lang="en-GB" sz="3600" dirty="0">
                <a:latin typeface="Calibri" panose="020F0502020204030204" pitchFamily="34" charset="0"/>
                <a:ea typeface="Times New Roman" panose="02020603050405020304" pitchFamily="18" charset="0"/>
                <a:cs typeface="Arial" panose="020B0604020202020204" pitchFamily="34" charset="0"/>
              </a:rPr>
              <a:t>of Resource and P50, P90, P95 etc. </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Pr</a:t>
            </a:r>
            <a:r>
              <a:rPr lang="en-GB" sz="3600" dirty="0">
                <a:latin typeface="Calibri" panose="020F0502020204030204" pitchFamily="34" charset="0"/>
                <a:ea typeface="Times New Roman" panose="02020603050405020304" pitchFamily="18" charset="0"/>
                <a:cs typeface="Arial" panose="020B0604020202020204" pitchFamily="34" charset="0"/>
              </a:rPr>
              <a:t>oject Finance of Solar Power and Changing Risk over the Lifetime of a Solar Power Investment</a:t>
            </a:r>
            <a:endParaRPr lang="en-GB" sz="3600" dirty="0">
              <a:effectLst/>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Debt Sizing and Risk Analysis using Different DSCR’s and Different Probability Levels</a:t>
            </a: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Economic Analysis During the Development Phase and Development Premiums and Fees</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Project Finance </a:t>
            </a:r>
            <a:r>
              <a:rPr lang="en-GB" sz="3600" dirty="0">
                <a:latin typeface="Calibri" panose="020F0502020204030204" pitchFamily="34" charset="0"/>
                <a:ea typeface="Times New Roman" panose="02020603050405020304" pitchFamily="18" charset="0"/>
                <a:cs typeface="Arial" panose="020B0604020202020204" pitchFamily="34" charset="0"/>
              </a:rPr>
              <a:t>Issues from Re-financing, Asset Sales, Equity Bridge Loans, Mini-Perms and IRR Measurement</a:t>
            </a:r>
          </a:p>
          <a:p>
            <a:pPr marL="1139825" lvl="4" indent="-742950">
              <a:spcBef>
                <a:spcPts val="0"/>
              </a:spcBef>
              <a:buFont typeface="+mj-lt"/>
              <a:buAutoNum type="arabicPeriod" startAt="8"/>
            </a:pPr>
            <a:r>
              <a:rPr lang="en-GB" sz="3600" dirty="0">
                <a:latin typeface="Calibri" panose="020F0502020204030204" pitchFamily="34" charset="0"/>
                <a:ea typeface="Times New Roman" panose="02020603050405020304" pitchFamily="18" charset="0"/>
                <a:cs typeface="Arial" panose="020B0604020202020204" pitchFamily="34" charset="0"/>
              </a:rPr>
              <a:t>Evaluation Implications of Low-cost Solar for Other Issues Like  Hydrogen, Storage, Electric Vehicles, Duck Curve</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FD2318E-2EEB-4BA1-833F-14140E4CB5CE}"/>
              </a:ext>
            </a:extLst>
          </p:cNvPr>
          <p:cNvSpPr>
            <a:spLocks noGrp="1"/>
          </p:cNvSpPr>
          <p:nvPr>
            <p:ph type="title"/>
          </p:nvPr>
        </p:nvSpPr>
        <p:spPr/>
        <p:txBody>
          <a:bodyPr>
            <a:normAutofit fontScale="90000"/>
          </a:bodyPr>
          <a:lstStyle/>
          <a:p>
            <a:r>
              <a:rPr lang="en-US" dirty="0"/>
              <a:t>General Course Overview – Economic and Financial Analysis</a:t>
            </a:r>
          </a:p>
        </p:txBody>
      </p:sp>
    </p:spTree>
    <p:extLst>
      <p:ext uri="{BB962C8B-B14F-4D97-AF65-F5344CB8AC3E}">
        <p14:creationId xmlns:p14="http://schemas.microsoft.com/office/powerpoint/2010/main" val="36997746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64792C-221E-4DB9-A0B6-CAF706CE8B04}"/>
              </a:ext>
            </a:extLst>
          </p:cNvPr>
          <p:cNvSpPr>
            <a:spLocks noGrp="1"/>
          </p:cNvSpPr>
          <p:nvPr>
            <p:ph idx="1"/>
          </p:nvPr>
        </p:nvSpPr>
        <p:spPr>
          <a:xfrm>
            <a:off x="609795" y="1065230"/>
            <a:ext cx="7902608" cy="4913771"/>
          </a:xfrm>
        </p:spPr>
        <p:txBody>
          <a:bodyPr/>
          <a:lstStyle/>
          <a:p>
            <a:r>
              <a:rPr lang="en-US" dirty="0"/>
              <a:t>This example works through the equations and comes up with a slope and intercept.</a:t>
            </a:r>
          </a:p>
          <a:p>
            <a:r>
              <a:rPr lang="en-US" dirty="0"/>
              <a:t>In this case Panel = 15.26 + Amb * 1.18</a:t>
            </a:r>
          </a:p>
          <a:p>
            <a:endParaRPr lang="en-US" dirty="0"/>
          </a:p>
        </p:txBody>
      </p:sp>
      <p:sp>
        <p:nvSpPr>
          <p:cNvPr id="3" name="Title 2">
            <a:extLst>
              <a:ext uri="{FF2B5EF4-FFF2-40B4-BE49-F238E27FC236}">
                <a16:creationId xmlns:a16="http://schemas.microsoft.com/office/drawing/2014/main" id="{617A1DDB-DE7C-4039-ACCB-16BEACDE65EB}"/>
              </a:ext>
            </a:extLst>
          </p:cNvPr>
          <p:cNvSpPr>
            <a:spLocks noGrp="1"/>
          </p:cNvSpPr>
          <p:nvPr>
            <p:ph type="title"/>
          </p:nvPr>
        </p:nvSpPr>
        <p:spPr/>
        <p:txBody>
          <a:bodyPr>
            <a:normAutofit fontScale="90000"/>
          </a:bodyPr>
          <a:lstStyle/>
          <a:p>
            <a:r>
              <a:rPr lang="en-US" dirty="0"/>
              <a:t>Example of Finding Implied Panel Temperature</a:t>
            </a:r>
          </a:p>
        </p:txBody>
      </p:sp>
      <p:pic>
        <p:nvPicPr>
          <p:cNvPr id="5" name="Picture 4">
            <a:extLst>
              <a:ext uri="{FF2B5EF4-FFF2-40B4-BE49-F238E27FC236}">
                <a16:creationId xmlns:a16="http://schemas.microsoft.com/office/drawing/2014/main" id="{BFEA9594-37D3-437E-A382-8E518A5DA6B5}"/>
              </a:ext>
            </a:extLst>
          </p:cNvPr>
          <p:cNvPicPr>
            <a:picLocks noChangeAspect="1"/>
          </p:cNvPicPr>
          <p:nvPr/>
        </p:nvPicPr>
        <p:blipFill>
          <a:blip r:embed="rId2"/>
          <a:stretch>
            <a:fillRect/>
          </a:stretch>
        </p:blipFill>
        <p:spPr>
          <a:xfrm>
            <a:off x="989814" y="2895162"/>
            <a:ext cx="6749591" cy="3877997"/>
          </a:xfrm>
          <a:prstGeom prst="rect">
            <a:avLst/>
          </a:prstGeom>
        </p:spPr>
      </p:pic>
    </p:spTree>
    <p:extLst>
      <p:ext uri="{BB962C8B-B14F-4D97-AF65-F5344CB8AC3E}">
        <p14:creationId xmlns:p14="http://schemas.microsoft.com/office/powerpoint/2010/main" val="7665136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6767C4-8679-4C91-812A-D804B8F8AD0C}"/>
              </a:ext>
            </a:extLst>
          </p:cNvPr>
          <p:cNvSpPr>
            <a:spLocks noGrp="1"/>
          </p:cNvSpPr>
          <p:nvPr>
            <p:ph idx="1"/>
          </p:nvPr>
        </p:nvSpPr>
        <p:spPr/>
        <p:txBody>
          <a:bodyPr/>
          <a:lstStyle/>
          <a:p>
            <a:r>
              <a:rPr lang="en-US" dirty="0"/>
              <a:t>The implied panel temperature depends on input for the temperature coefficient and the performance ratio.</a:t>
            </a:r>
          </a:p>
        </p:txBody>
      </p:sp>
      <p:sp>
        <p:nvSpPr>
          <p:cNvPr id="3" name="Title 2">
            <a:extLst>
              <a:ext uri="{FF2B5EF4-FFF2-40B4-BE49-F238E27FC236}">
                <a16:creationId xmlns:a16="http://schemas.microsoft.com/office/drawing/2014/main" id="{8726771A-07D1-4963-AC8B-D57442BCAC22}"/>
              </a:ext>
            </a:extLst>
          </p:cNvPr>
          <p:cNvSpPr>
            <a:spLocks noGrp="1"/>
          </p:cNvSpPr>
          <p:nvPr>
            <p:ph type="title"/>
          </p:nvPr>
        </p:nvSpPr>
        <p:spPr>
          <a:xfrm>
            <a:off x="732344" y="132398"/>
            <a:ext cx="7666938" cy="690676"/>
          </a:xfrm>
        </p:spPr>
        <p:txBody>
          <a:bodyPr>
            <a:normAutofit fontScale="90000"/>
          </a:bodyPr>
          <a:lstStyle/>
          <a:p>
            <a:r>
              <a:rPr lang="en-US" dirty="0"/>
              <a:t>Second Example of Finding Panel Temperature</a:t>
            </a:r>
          </a:p>
        </p:txBody>
      </p:sp>
      <p:pic>
        <p:nvPicPr>
          <p:cNvPr id="5" name="Picture 4">
            <a:extLst>
              <a:ext uri="{FF2B5EF4-FFF2-40B4-BE49-F238E27FC236}">
                <a16:creationId xmlns:a16="http://schemas.microsoft.com/office/drawing/2014/main" id="{562DD465-8006-4564-A95C-D92EEDF4AC43}"/>
              </a:ext>
            </a:extLst>
          </p:cNvPr>
          <p:cNvPicPr>
            <a:picLocks noChangeAspect="1"/>
          </p:cNvPicPr>
          <p:nvPr/>
        </p:nvPicPr>
        <p:blipFill>
          <a:blip r:embed="rId2"/>
          <a:stretch>
            <a:fillRect/>
          </a:stretch>
        </p:blipFill>
        <p:spPr>
          <a:xfrm>
            <a:off x="348791" y="3350203"/>
            <a:ext cx="8286161" cy="3372486"/>
          </a:xfrm>
          <a:prstGeom prst="rect">
            <a:avLst/>
          </a:prstGeom>
        </p:spPr>
      </p:pic>
    </p:spTree>
    <p:extLst>
      <p:ext uri="{BB962C8B-B14F-4D97-AF65-F5344CB8AC3E}">
        <p14:creationId xmlns:p14="http://schemas.microsoft.com/office/powerpoint/2010/main" val="6919429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0DF110-305A-46BE-A8FD-6BDB7CF3E389}"/>
              </a:ext>
            </a:extLst>
          </p:cNvPr>
          <p:cNvSpPr>
            <a:spLocks noGrp="1"/>
          </p:cNvSpPr>
          <p:nvPr>
            <p:ph idx="1"/>
          </p:nvPr>
        </p:nvSpPr>
        <p:spPr/>
        <p:txBody>
          <a:bodyPr/>
          <a:lstStyle/>
          <a:p>
            <a:r>
              <a:rPr lang="en-US" dirty="0"/>
              <a:t>If the results would be consistent in terms of the slope and the intercept, then an independent equation with the temperature coefficient could be applied. </a:t>
            </a:r>
          </a:p>
          <a:p>
            <a:endParaRPr lang="en-US" dirty="0"/>
          </a:p>
        </p:txBody>
      </p:sp>
      <p:sp>
        <p:nvSpPr>
          <p:cNvPr id="3" name="Title 2">
            <a:extLst>
              <a:ext uri="{FF2B5EF4-FFF2-40B4-BE49-F238E27FC236}">
                <a16:creationId xmlns:a16="http://schemas.microsoft.com/office/drawing/2014/main" id="{29BE4B34-40FA-4699-A5FA-CFD353FC4950}"/>
              </a:ext>
            </a:extLst>
          </p:cNvPr>
          <p:cNvSpPr>
            <a:spLocks noGrp="1"/>
          </p:cNvSpPr>
          <p:nvPr>
            <p:ph type="title"/>
          </p:nvPr>
        </p:nvSpPr>
        <p:spPr/>
        <p:txBody>
          <a:bodyPr/>
          <a:lstStyle/>
          <a:p>
            <a:r>
              <a:rPr lang="en-US" dirty="0"/>
              <a:t>Inconsistent Results</a:t>
            </a:r>
          </a:p>
        </p:txBody>
      </p:sp>
      <p:pic>
        <p:nvPicPr>
          <p:cNvPr id="5" name="Picture 4">
            <a:extLst>
              <a:ext uri="{FF2B5EF4-FFF2-40B4-BE49-F238E27FC236}">
                <a16:creationId xmlns:a16="http://schemas.microsoft.com/office/drawing/2014/main" id="{045BEDFF-9A6F-4AFC-BE10-FC4A43EB707C}"/>
              </a:ext>
            </a:extLst>
          </p:cNvPr>
          <p:cNvPicPr>
            <a:picLocks noChangeAspect="1"/>
          </p:cNvPicPr>
          <p:nvPr/>
        </p:nvPicPr>
        <p:blipFill>
          <a:blip r:embed="rId2"/>
          <a:stretch>
            <a:fillRect/>
          </a:stretch>
        </p:blipFill>
        <p:spPr>
          <a:xfrm>
            <a:off x="273377" y="3188091"/>
            <a:ext cx="8026644" cy="2458566"/>
          </a:xfrm>
          <a:prstGeom prst="rect">
            <a:avLst/>
          </a:prstGeom>
        </p:spPr>
      </p:pic>
    </p:spTree>
    <p:extLst>
      <p:ext uri="{BB962C8B-B14F-4D97-AF65-F5344CB8AC3E}">
        <p14:creationId xmlns:p14="http://schemas.microsoft.com/office/powerpoint/2010/main" val="17976670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screenshot of a cell phone&#10;&#10;Description generated with very high confidence">
            <a:extLst>
              <a:ext uri="{FF2B5EF4-FFF2-40B4-BE49-F238E27FC236}">
                <a16:creationId xmlns:a16="http://schemas.microsoft.com/office/drawing/2014/main" id="{F34F519A-A2C1-4BFF-AF03-E254F63C7BE7}"/>
              </a:ext>
            </a:extLst>
          </p:cNvPr>
          <p:cNvPicPr>
            <a:picLocks noChangeAspect="1"/>
          </p:cNvPicPr>
          <p:nvPr/>
        </p:nvPicPr>
        <p:blipFill rotWithShape="1">
          <a:blip r:embed="rId2"/>
          <a:srcRect l="18182" r="16256" b="2"/>
          <a:stretch/>
        </p:blipFill>
        <p:spPr>
          <a:xfrm>
            <a:off x="3477006" y="640082"/>
            <a:ext cx="5187246" cy="5577837"/>
          </a:xfrm>
          <a:prstGeom prst="rect">
            <a:avLst/>
          </a:prstGeom>
          <a:effectLst/>
        </p:spPr>
      </p:pic>
      <p:sp>
        <p:nvSpPr>
          <p:cNvPr id="2" name="Content Placeholder 1">
            <a:extLst>
              <a:ext uri="{FF2B5EF4-FFF2-40B4-BE49-F238E27FC236}">
                <a16:creationId xmlns:a16="http://schemas.microsoft.com/office/drawing/2014/main" id="{FB00EB46-2514-4A9F-B8C7-7EC20413F6D9}"/>
              </a:ext>
            </a:extLst>
          </p:cNvPr>
          <p:cNvSpPr>
            <a:spLocks noGrp="1"/>
          </p:cNvSpPr>
          <p:nvPr>
            <p:ph idx="1"/>
          </p:nvPr>
        </p:nvSpPr>
        <p:spPr>
          <a:xfrm>
            <a:off x="486697" y="2438400"/>
            <a:ext cx="2750278" cy="3785419"/>
          </a:xfrm>
        </p:spPr>
        <p:txBody>
          <a:bodyPr vert="horz" lIns="91440" tIns="45720" rIns="91440" bIns="45720" rtlCol="0">
            <a:normAutofit/>
          </a:bodyPr>
          <a:lstStyle/>
          <a:p>
            <a:r>
              <a:rPr lang="en-US" sz="1600" dirty="0">
                <a:latin typeface="+mn-lt"/>
                <a:cs typeface="+mn-cs"/>
              </a:rPr>
              <a:t>Definition – Percent Change in Production Divided by Change in Temperature</a:t>
            </a:r>
          </a:p>
          <a:p>
            <a:endParaRPr lang="en-US" sz="1600" dirty="0">
              <a:latin typeface="+mn-lt"/>
              <a:cs typeface="+mn-cs"/>
            </a:endParaRPr>
          </a:p>
          <a:p>
            <a:endParaRPr lang="en-US" sz="1600" dirty="0">
              <a:latin typeface="+mn-lt"/>
              <a:cs typeface="+mn-cs"/>
            </a:endParaRPr>
          </a:p>
          <a:p>
            <a:endParaRPr lang="en-US" sz="1600" dirty="0">
              <a:latin typeface="+mn-lt"/>
              <a:cs typeface="+mn-cs"/>
            </a:endParaRPr>
          </a:p>
        </p:txBody>
      </p:sp>
      <p:sp>
        <p:nvSpPr>
          <p:cNvPr id="3" name="Title 2">
            <a:extLst>
              <a:ext uri="{FF2B5EF4-FFF2-40B4-BE49-F238E27FC236}">
                <a16:creationId xmlns:a16="http://schemas.microsoft.com/office/drawing/2014/main" id="{CF6634E3-F368-442E-9B2B-CE9DE0DFDA7D}"/>
              </a:ext>
            </a:extLst>
          </p:cNvPr>
          <p:cNvSpPr>
            <a:spLocks noGrp="1"/>
          </p:cNvSpPr>
          <p:nvPr>
            <p:ph type="title"/>
          </p:nvPr>
        </p:nvSpPr>
        <p:spPr>
          <a:xfrm>
            <a:off x="486696" y="629266"/>
            <a:ext cx="2750280" cy="1676603"/>
          </a:xfrm>
        </p:spPr>
        <p:txBody>
          <a:bodyPr vert="horz" lIns="91440" tIns="45720" rIns="91440" bIns="45720" rtlCol="0" anchor="ctr">
            <a:normAutofit/>
          </a:bodyPr>
          <a:lstStyle/>
          <a:p>
            <a:pPr algn="l"/>
            <a:r>
              <a:rPr lang="en-US" sz="3700" dirty="0">
                <a:latin typeface="+mj-lt"/>
                <a:cs typeface="+mj-cs"/>
              </a:rPr>
              <a:t>Temperature and Power Reduction</a:t>
            </a:r>
          </a:p>
        </p:txBody>
      </p:sp>
    </p:spTree>
    <p:extLst>
      <p:ext uri="{BB962C8B-B14F-4D97-AF65-F5344CB8AC3E}">
        <p14:creationId xmlns:p14="http://schemas.microsoft.com/office/powerpoint/2010/main" val="27229511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Effect of Temperature on Output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5152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0714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dirty="0"/>
              <a:t>Exercise of Matching PV Array to Inverter</a:t>
            </a:r>
          </a:p>
        </p:txBody>
      </p:sp>
      <p:pic>
        <p:nvPicPr>
          <p:cNvPr id="169990" name="Picture 2"/>
          <p:cNvPicPr>
            <a:picLocks noGrp="1" noChangeAspect="1" noChangeArrowheads="1"/>
          </p:cNvPicPr>
          <p:nvPr>
            <p:ph idx="1"/>
          </p:nvPr>
        </p:nvPicPr>
        <p:blipFill>
          <a:blip r:embed="rId2" cstate="print"/>
          <a:srcRect/>
          <a:stretch>
            <a:fillRect/>
          </a:stretch>
        </p:blipFill>
        <p:spPr>
          <a:xfrm>
            <a:off x="369888" y="1676400"/>
            <a:ext cx="8493125" cy="4419600"/>
          </a:xfrm>
          <a:noFill/>
        </p:spPr>
      </p:pic>
    </p:spTree>
    <p:extLst>
      <p:ext uri="{BB962C8B-B14F-4D97-AF65-F5344CB8AC3E}">
        <p14:creationId xmlns:p14="http://schemas.microsoft.com/office/powerpoint/2010/main" val="22404913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40B9-B7C5-4327-A8D0-2098E525C22C}"/>
              </a:ext>
            </a:extLst>
          </p:cNvPr>
          <p:cNvSpPr>
            <a:spLocks noGrp="1"/>
          </p:cNvSpPr>
          <p:nvPr>
            <p:ph type="title"/>
          </p:nvPr>
        </p:nvSpPr>
        <p:spPr/>
        <p:txBody>
          <a:bodyPr/>
          <a:lstStyle/>
          <a:p>
            <a:r>
              <a:rPr lang="en-US" dirty="0"/>
              <a:t>Degradation</a:t>
            </a:r>
          </a:p>
        </p:txBody>
      </p:sp>
    </p:spTree>
    <p:extLst>
      <p:ext uri="{BB962C8B-B14F-4D97-AF65-F5344CB8AC3E}">
        <p14:creationId xmlns:p14="http://schemas.microsoft.com/office/powerpoint/2010/main" val="6450532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GB" dirty="0"/>
              <a:t>Degradation in PV system performance</a:t>
            </a:r>
          </a:p>
        </p:txBody>
      </p:sp>
      <p:sp>
        <p:nvSpPr>
          <p:cNvPr id="168963" name="Content Placeholder 2"/>
          <p:cNvSpPr>
            <a:spLocks noGrp="1"/>
          </p:cNvSpPr>
          <p:nvPr>
            <p:ph idx="1"/>
          </p:nvPr>
        </p:nvSpPr>
        <p:spPr>
          <a:xfrm>
            <a:off x="4648200" y="1219200"/>
            <a:ext cx="4038600" cy="4906963"/>
          </a:xfrm>
        </p:spPr>
        <p:txBody>
          <a:bodyPr/>
          <a:lstStyle/>
          <a:p>
            <a:r>
              <a:rPr lang="en-US" sz="2000" dirty="0"/>
              <a:t>PV module is not the main cause of performance degradation.</a:t>
            </a:r>
          </a:p>
          <a:p>
            <a:r>
              <a:rPr lang="en-US" sz="2000" dirty="0"/>
              <a:t>Latest trends indicate that R&amp;D and innovation is shifting from efficiency improvements at cell level to system level improvements including inverter</a:t>
            </a:r>
          </a:p>
          <a:p>
            <a:r>
              <a:rPr lang="en-US" sz="2000" dirty="0"/>
              <a:t>Balance of System, O&amp;M and project management improvements and the enhancing the efficiency of existing installations at the module level</a:t>
            </a:r>
            <a:r>
              <a:rPr lang="en-GB" sz="2000" dirty="0"/>
              <a:t>.</a:t>
            </a:r>
            <a:endParaRPr lang="en-US" sz="2000" dirty="0"/>
          </a:p>
        </p:txBody>
      </p:sp>
      <p:graphicFrame>
        <p:nvGraphicFramePr>
          <p:cNvPr id="5" name="Chart 4"/>
          <p:cNvGraphicFramePr/>
          <p:nvPr/>
        </p:nvGraphicFramePr>
        <p:xfrm>
          <a:off x="716803" y="1700808"/>
          <a:ext cx="3921666" cy="4549034"/>
        </p:xfrm>
        <a:graphic>
          <a:graphicData uri="http://schemas.openxmlformats.org/drawingml/2006/chart">
            <c:chart xmlns:c="http://schemas.openxmlformats.org/drawingml/2006/chart" xmlns:r="http://schemas.openxmlformats.org/officeDocument/2006/relationships" r:id="rId2"/>
          </a:graphicData>
        </a:graphic>
      </p:graphicFrame>
      <p:sp>
        <p:nvSpPr>
          <p:cNvPr id="7" name="Arc 6"/>
          <p:cNvSpPr/>
          <p:nvPr/>
        </p:nvSpPr>
        <p:spPr>
          <a:xfrm>
            <a:off x="2244725" y="2420938"/>
            <a:ext cx="936625" cy="977900"/>
          </a:xfrm>
          <a:prstGeom prst="arc">
            <a:avLst>
              <a:gd name="adj1" fmla="val 16200000"/>
              <a:gd name="adj2" fmla="val 20186506"/>
            </a:avLst>
          </a:prstGeom>
          <a:noFill/>
          <a:ln w="38100" cap="flat" cmpd="sng" algn="ctr">
            <a:solidFill>
              <a:srgbClr val="4F81BD">
                <a:shade val="95000"/>
                <a:satMod val="105000"/>
              </a:srgbClr>
            </a:solidFill>
            <a:prstDash val="solid"/>
            <a:tailEnd type="stealth"/>
          </a:ln>
          <a:effectLst/>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en-US" dirty="0"/>
          </a:p>
        </p:txBody>
      </p:sp>
    </p:spTree>
    <p:extLst>
      <p:ext uri="{BB962C8B-B14F-4D97-AF65-F5344CB8AC3E}">
        <p14:creationId xmlns:p14="http://schemas.microsoft.com/office/powerpoint/2010/main" val="30335525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dirty="0"/>
              <a:t>PV warranties</a:t>
            </a:r>
            <a:endParaRPr lang="en-GB" dirty="0"/>
          </a:p>
        </p:txBody>
      </p:sp>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defRPr/>
            </a:pPr>
            <a:r>
              <a:rPr lang="en-US" sz="1800" dirty="0"/>
              <a:t>Bankability of PV modules has (partly) to do with the warranty…</a:t>
            </a:r>
          </a:p>
          <a:p>
            <a:pPr marL="742950" lvl="2" indent="-342900">
              <a:buFont typeface="Arial" pitchFamily="34" charset="0"/>
              <a:buChar char="•"/>
              <a:defRPr/>
            </a:pPr>
            <a:r>
              <a:rPr lang="en-US" dirty="0"/>
              <a:t>… but the first questions to answer are: (1) are certifications in place, (2) is there a track record and (3) to whom did the company sell its modules</a:t>
            </a:r>
          </a:p>
          <a:p>
            <a:pPr marL="742950" lvl="2" indent="-342900">
              <a:buFont typeface="Arial" pitchFamily="34" charset="0"/>
              <a:buChar char="•"/>
              <a:defRPr/>
            </a:pPr>
            <a:endParaRPr lang="en-US" dirty="0"/>
          </a:p>
          <a:p>
            <a:pPr marL="342900" lvl="1" indent="-342900">
              <a:buFont typeface="Arial" pitchFamily="34" charset="0"/>
              <a:buChar char="•"/>
              <a:defRPr/>
            </a:pPr>
            <a:r>
              <a:rPr lang="en-US" sz="1800" dirty="0"/>
              <a:t>Almost all module manufacturers offer the same warranties</a:t>
            </a:r>
          </a:p>
          <a:p>
            <a:pPr lvl="1">
              <a:defRPr/>
            </a:pPr>
            <a:r>
              <a:rPr lang="en-US" sz="1800" dirty="0"/>
              <a:t>90% output in 10 years and 80% output after 20 years.</a:t>
            </a:r>
          </a:p>
          <a:p>
            <a:pPr marL="342900" lvl="1" indent="-342900">
              <a:buFont typeface="Arial" pitchFamily="34" charset="0"/>
              <a:buChar char="•"/>
              <a:defRPr/>
            </a:pPr>
            <a:r>
              <a:rPr lang="en-US" sz="1800" dirty="0"/>
              <a:t>Nobody really knows if panels can stand the test of time. </a:t>
            </a:r>
          </a:p>
          <a:p>
            <a:pPr marL="342900" lvl="1" indent="-342900">
              <a:buFont typeface="Arial" pitchFamily="34" charset="0"/>
              <a:buChar char="•"/>
              <a:defRPr/>
            </a:pPr>
            <a:r>
              <a:rPr lang="en-US" sz="1800" dirty="0"/>
              <a:t>Corrosion, yellowing plastics, dopants that move or electro migration can always happen!</a:t>
            </a:r>
          </a:p>
          <a:p>
            <a:pPr marL="342900" lvl="1" indent="-342900">
              <a:buFont typeface="Verdana" pitchFamily="34" charset="0"/>
              <a:buNone/>
              <a:defRPr/>
            </a:pPr>
            <a:endParaRPr lang="en-US" sz="1800" dirty="0"/>
          </a:p>
          <a:p>
            <a:pPr>
              <a:buFont typeface="Arial" pitchFamily="34" charset="0"/>
              <a:buChar char="•"/>
              <a:defRPr/>
            </a:pPr>
            <a:r>
              <a:rPr lang="en-US" dirty="0"/>
              <a:t>Warranties only make sense if the company offering such warranties has a strong enough balance sheet and a prosperous future. </a:t>
            </a:r>
          </a:p>
          <a:p>
            <a:pPr>
              <a:buFontTx/>
              <a:buNone/>
              <a:defRPr/>
            </a:pPr>
            <a:endParaRPr lang="en-US" dirty="0"/>
          </a:p>
        </p:txBody>
      </p:sp>
    </p:spTree>
    <p:extLst>
      <p:ext uri="{BB962C8B-B14F-4D97-AF65-F5344CB8AC3E}">
        <p14:creationId xmlns:p14="http://schemas.microsoft.com/office/powerpoint/2010/main" val="25838477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dirty="0"/>
              <a:t>Land Use and Solar Power</a:t>
            </a:r>
          </a:p>
        </p:txBody>
      </p:sp>
      <p:sp>
        <p:nvSpPr>
          <p:cNvPr id="172035" name="Content Placeholder 2"/>
          <p:cNvSpPr>
            <a:spLocks noGrp="1"/>
          </p:cNvSpPr>
          <p:nvPr>
            <p:ph idx="1"/>
          </p:nvPr>
        </p:nvSpPr>
        <p:spPr>
          <a:xfrm>
            <a:off x="732343" y="1055803"/>
            <a:ext cx="7937203" cy="5448514"/>
          </a:xfrm>
        </p:spPr>
        <p:txBody>
          <a:bodyPr>
            <a:normAutofit fontScale="92500" lnSpcReduction="20000"/>
          </a:bodyPr>
          <a:lstStyle/>
          <a:p>
            <a:r>
              <a:rPr lang="en-US" dirty="0"/>
              <a:t>Solar radiation has a low energy density relative to other conventional energy sources, and for all but the smallest power applications, therefore, requires a relatively large area to collect an appreciable amount of energy. </a:t>
            </a:r>
          </a:p>
          <a:p>
            <a:pPr lvl="1"/>
            <a:r>
              <a:rPr lang="en-US" sz="2400" dirty="0"/>
              <a:t>Typical solar power plant designs, require about 5 acres per megawatt of generating capacity. For example, a 200 MW thermal trough plant would require about 1,000 acres of land. Likewise, a 30 MW thin-film PV array in central Texas would require about 168 acres.</a:t>
            </a:r>
            <a:r>
              <a:rPr lang="en-US" sz="2400" dirty="0">
                <a:hlinkClick r:id="" action="ppaction://hlinkfile"/>
              </a:rPr>
              <a:t>4</a:t>
            </a:r>
            <a:endParaRPr lang="en-US" sz="2400" dirty="0"/>
          </a:p>
          <a:p>
            <a:r>
              <a:rPr lang="en-US" dirty="0"/>
              <a:t>While the construction of large solar power plants is technologically feasible, their size requires that land use issues be considered.</a:t>
            </a:r>
          </a:p>
          <a:p>
            <a:pPr lvl="1"/>
            <a:r>
              <a:rPr lang="en-US" sz="2400" dirty="0"/>
              <a:t>These concerns may be mitigated to some extent since large solar power plants tend to be located in remote, unpopulated areas, and since small, distributed solar facilities are typically located on rooftops of existing buildings. </a:t>
            </a:r>
          </a:p>
        </p:txBody>
      </p:sp>
    </p:spTree>
    <p:extLst>
      <p:ext uri="{BB962C8B-B14F-4D97-AF65-F5344CB8AC3E}">
        <p14:creationId xmlns:p14="http://schemas.microsoft.com/office/powerpoint/2010/main" val="602781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1605541794"/>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CD3414F-BC40-4B3C-AC1D-728CD36A98DC}"/>
              </a:ext>
            </a:extLst>
          </p:cNvPr>
          <p:cNvSpPr>
            <a:spLocks noGrp="1"/>
          </p:cNvSpPr>
          <p:nvPr>
            <p:ph type="title"/>
          </p:nvPr>
        </p:nvSpPr>
        <p:spPr>
          <a:xfrm>
            <a:off x="624751" y="365125"/>
            <a:ext cx="7890527" cy="1325563"/>
          </a:xfrm>
        </p:spPr>
        <p:txBody>
          <a:bodyPr vert="horz" lIns="91440" tIns="45720" rIns="91440" bIns="45720" rtlCol="0" anchor="ctr">
            <a:normAutofit/>
          </a:bodyPr>
          <a:lstStyle/>
          <a:p>
            <a:r>
              <a:rPr lang="en-US" sz="2900" dirty="0"/>
              <a:t>Summary of Tools Provided in the Course</a:t>
            </a:r>
          </a:p>
        </p:txBody>
      </p:sp>
    </p:spTree>
    <p:extLst>
      <p:ext uri="{BB962C8B-B14F-4D97-AF65-F5344CB8AC3E}">
        <p14:creationId xmlns:p14="http://schemas.microsoft.com/office/powerpoint/2010/main" val="2705794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FE90F-78B9-4AC7-8F13-969B25E42F3F}"/>
              </a:ext>
            </a:extLst>
          </p:cNvPr>
          <p:cNvSpPr>
            <a:spLocks noGrp="1"/>
          </p:cNvSpPr>
          <p:nvPr>
            <p:ph type="title"/>
          </p:nvPr>
        </p:nvSpPr>
        <p:spPr/>
        <p:txBody>
          <a:bodyPr/>
          <a:lstStyle/>
          <a:p>
            <a:r>
              <a:rPr lang="en-US" dirty="0"/>
              <a:t>Evaluation of LCOE</a:t>
            </a:r>
          </a:p>
        </p:txBody>
      </p:sp>
    </p:spTree>
    <p:extLst>
      <p:ext uri="{BB962C8B-B14F-4D97-AF65-F5344CB8AC3E}">
        <p14:creationId xmlns:p14="http://schemas.microsoft.com/office/powerpoint/2010/main" val="32400230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FFF8E9-C92A-470F-8F43-F122AB70E5D1}"/>
              </a:ext>
            </a:extLst>
          </p:cNvPr>
          <p:cNvSpPr>
            <a:spLocks noGrp="1"/>
          </p:cNvSpPr>
          <p:nvPr>
            <p:ph idx="1"/>
          </p:nvPr>
        </p:nvSpPr>
        <p:spPr/>
        <p:txBody>
          <a:bodyPr>
            <a:normAutofit fontScale="92500" lnSpcReduction="20000"/>
          </a:bodyPr>
          <a:lstStyle/>
          <a:p>
            <a:r>
              <a:rPr lang="en-US" sz="2400" dirty="0"/>
              <a:t>A central question in evaluating the economics of solar or just about anything  is whether the ultimate long-run production cost -- the levelised cost  -- LCOE, or LCOH for hydrogen, or LCOS for storage -- is less than then alternatives measured at their short-term or long-term marginal cost.  For example, is the cost of solar less than the operating cost of natural gas or the variable charge on your electric bill.</a:t>
            </a:r>
          </a:p>
          <a:p>
            <a:r>
              <a:rPr lang="en-US" sz="2400" dirty="0"/>
              <a:t>One way to use the LCOE, LCOH, LCOS or the levelised cost per unit of just about anything is to make an initial evaluation of the business case for different strategies.  </a:t>
            </a:r>
          </a:p>
          <a:p>
            <a:r>
              <a:rPr lang="en-US" sz="2400" dirty="0"/>
              <a:t>LCOE depends on the cost of capital, taxes, inflation, the life of the asset and the degradation rate in the productivity of an asset. </a:t>
            </a:r>
          </a:p>
          <a:p>
            <a:r>
              <a:rPr lang="en-US" sz="2400" dirty="0"/>
              <a:t>This section works through how to compute the carrying charge components of the LCOE.  With the carrying charge rate, you can put your own capital cost per kW, operating cost, capacity factor and derive the total LCOE.  Then you can evaluate the marginal cost of energy, then consumer bills will be reduced from using more solar power. </a:t>
            </a:r>
          </a:p>
        </p:txBody>
      </p:sp>
      <p:sp>
        <p:nvSpPr>
          <p:cNvPr id="3" name="Title 2">
            <a:extLst>
              <a:ext uri="{FF2B5EF4-FFF2-40B4-BE49-F238E27FC236}">
                <a16:creationId xmlns:a16="http://schemas.microsoft.com/office/drawing/2014/main" id="{BE333D72-287C-41FF-8F06-898FE9392E85}"/>
              </a:ext>
            </a:extLst>
          </p:cNvPr>
          <p:cNvSpPr>
            <a:spLocks noGrp="1"/>
          </p:cNvSpPr>
          <p:nvPr>
            <p:ph type="title"/>
          </p:nvPr>
        </p:nvSpPr>
        <p:spPr/>
        <p:txBody>
          <a:bodyPr>
            <a:normAutofit fontScale="90000"/>
          </a:bodyPr>
          <a:lstStyle/>
          <a:p>
            <a:r>
              <a:rPr lang="en-US" dirty="0"/>
              <a:t>Economics, Marginal Cost and Levelised Cost</a:t>
            </a:r>
          </a:p>
        </p:txBody>
      </p:sp>
    </p:spTree>
    <p:extLst>
      <p:ext uri="{BB962C8B-B14F-4D97-AF65-F5344CB8AC3E}">
        <p14:creationId xmlns:p14="http://schemas.microsoft.com/office/powerpoint/2010/main" val="36765503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F8EFEB-9EEC-45D9-9C5B-122C397CCDF9}"/>
              </a:ext>
            </a:extLst>
          </p:cNvPr>
          <p:cNvSpPr>
            <a:spLocks noGrp="1"/>
          </p:cNvSpPr>
          <p:nvPr>
            <p:ph idx="1"/>
          </p:nvPr>
        </p:nvSpPr>
        <p:spPr/>
        <p:txBody>
          <a:bodyPr/>
          <a:lstStyle/>
          <a:p>
            <a:r>
              <a:rPr lang="en-US" dirty="0"/>
              <a:t>Focus on variable charges</a:t>
            </a:r>
          </a:p>
          <a:p>
            <a:endParaRPr lang="en-US" dirty="0"/>
          </a:p>
        </p:txBody>
      </p:sp>
      <p:sp>
        <p:nvSpPr>
          <p:cNvPr id="3" name="Title 2">
            <a:extLst>
              <a:ext uri="{FF2B5EF4-FFF2-40B4-BE49-F238E27FC236}">
                <a16:creationId xmlns:a16="http://schemas.microsoft.com/office/drawing/2014/main" id="{CBEE2846-E625-471A-80C0-F308A7DC6441}"/>
              </a:ext>
            </a:extLst>
          </p:cNvPr>
          <p:cNvSpPr>
            <a:spLocks noGrp="1"/>
          </p:cNvSpPr>
          <p:nvPr>
            <p:ph type="title"/>
          </p:nvPr>
        </p:nvSpPr>
        <p:spPr/>
        <p:txBody>
          <a:bodyPr/>
          <a:lstStyle/>
          <a:p>
            <a:r>
              <a:rPr lang="en-US" dirty="0"/>
              <a:t>Example of LCOE versus Electric Bill</a:t>
            </a:r>
          </a:p>
        </p:txBody>
      </p:sp>
      <p:pic>
        <p:nvPicPr>
          <p:cNvPr id="6" name="Picture 5">
            <a:extLst>
              <a:ext uri="{FF2B5EF4-FFF2-40B4-BE49-F238E27FC236}">
                <a16:creationId xmlns:a16="http://schemas.microsoft.com/office/drawing/2014/main" id="{D7FFFCCE-668F-4269-808B-81499F14C207}"/>
              </a:ext>
            </a:extLst>
          </p:cNvPr>
          <p:cNvPicPr>
            <a:picLocks noChangeAspect="1"/>
          </p:cNvPicPr>
          <p:nvPr/>
        </p:nvPicPr>
        <p:blipFill>
          <a:blip r:embed="rId2"/>
          <a:stretch>
            <a:fillRect/>
          </a:stretch>
        </p:blipFill>
        <p:spPr>
          <a:xfrm>
            <a:off x="1635761" y="1701035"/>
            <a:ext cx="5892316" cy="4772080"/>
          </a:xfrm>
          <a:prstGeom prst="rect">
            <a:avLst/>
          </a:prstGeom>
        </p:spPr>
      </p:pic>
      <p:sp>
        <p:nvSpPr>
          <p:cNvPr id="7" name="TextBox 6">
            <a:extLst>
              <a:ext uri="{FF2B5EF4-FFF2-40B4-BE49-F238E27FC236}">
                <a16:creationId xmlns:a16="http://schemas.microsoft.com/office/drawing/2014/main" id="{3C4EC737-FA2B-4F12-BA94-095A6F7B9829}"/>
              </a:ext>
            </a:extLst>
          </p:cNvPr>
          <p:cNvSpPr txBox="1"/>
          <p:nvPr/>
        </p:nvSpPr>
        <p:spPr>
          <a:xfrm>
            <a:off x="1849120" y="2611120"/>
            <a:ext cx="2011680" cy="690880"/>
          </a:xfrm>
          <a:prstGeom prst="rect">
            <a:avLst/>
          </a:prstGeom>
          <a:solidFill>
            <a:schemeClr val="bg1"/>
          </a:solidFill>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1D1B7B52-1521-46EF-956B-67FC74DB326F}"/>
              </a:ext>
            </a:extLst>
          </p:cNvPr>
          <p:cNvCxnSpPr/>
          <p:nvPr/>
        </p:nvCxnSpPr>
        <p:spPr>
          <a:xfrm flipH="1">
            <a:off x="5394960" y="2143760"/>
            <a:ext cx="2814320" cy="250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5852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8FD2-BE3D-4534-8918-083DED960B5F}"/>
              </a:ext>
            </a:extLst>
          </p:cNvPr>
          <p:cNvSpPr>
            <a:spLocks noGrp="1"/>
          </p:cNvSpPr>
          <p:nvPr>
            <p:ph type="title"/>
          </p:nvPr>
        </p:nvSpPr>
        <p:spPr/>
        <p:txBody>
          <a:bodyPr>
            <a:normAutofit fontScale="90000"/>
          </a:bodyPr>
          <a:lstStyle/>
          <a:p>
            <a:r>
              <a:rPr lang="en-US" dirty="0"/>
              <a:t>LCOE for Base Load and Intermittent Plant</a:t>
            </a:r>
          </a:p>
        </p:txBody>
      </p:sp>
      <p:sp>
        <p:nvSpPr>
          <p:cNvPr id="3" name="Content Placeholder 2">
            <a:extLst>
              <a:ext uri="{FF2B5EF4-FFF2-40B4-BE49-F238E27FC236}">
                <a16:creationId xmlns:a16="http://schemas.microsoft.com/office/drawing/2014/main" id="{CDEFB113-2B7F-4CBA-B380-2BADB196E5A6}"/>
              </a:ext>
            </a:extLst>
          </p:cNvPr>
          <p:cNvSpPr>
            <a:spLocks noGrp="1"/>
          </p:cNvSpPr>
          <p:nvPr>
            <p:ph idx="1"/>
          </p:nvPr>
        </p:nvSpPr>
        <p:spPr/>
        <p:txBody>
          <a:bodyPr>
            <a:noAutofit/>
          </a:bodyPr>
          <a:lstStyle/>
          <a:p>
            <a:r>
              <a:rPr lang="en-029" sz="2000" dirty="0"/>
              <a:t>Treat the levelized cost analysis differently for a base load plant and an intermittent low-capacity factor renewable energy plant.  </a:t>
            </a:r>
            <a:endParaRPr lang="en-US" sz="2000" dirty="0"/>
          </a:p>
          <a:p>
            <a:r>
              <a:rPr lang="en-029" sz="2000" dirty="0"/>
              <a:t>For the base load plant measure the avoided cost of unavailable time.</a:t>
            </a:r>
            <a:endParaRPr lang="en-US" sz="2000" dirty="0"/>
          </a:p>
          <a:p>
            <a:r>
              <a:rPr lang="en-029" sz="2000" dirty="0"/>
              <a:t>For the intermittent plant with low-capacity factor (e.g., solar and low-capacity factor wind), measure the levelized cost relative to short-run avoided cost (should include the cost of ancillary services).</a:t>
            </a:r>
            <a:endParaRPr lang="en-US" sz="2000" dirty="0"/>
          </a:p>
          <a:p>
            <a:r>
              <a:rPr lang="en-029" sz="2000" dirty="0"/>
              <a:t>For the intermittent plant with a high-capacity factor (e.g., off-shore wind and geothermal), could perform a loss of load probability analysis that credits the intermittent plant with some capacity value.</a:t>
            </a:r>
            <a:endParaRPr lang="en-US" sz="2000" dirty="0"/>
          </a:p>
          <a:p>
            <a:r>
              <a:rPr lang="en-029" sz="2000" dirty="0"/>
              <a:t>Note that the carrying charge formula is consistent with the formula:</a:t>
            </a:r>
            <a:endParaRPr lang="en-US" sz="2000" dirty="0"/>
          </a:p>
          <a:p>
            <a:r>
              <a:rPr lang="en-029" sz="2000" dirty="0"/>
              <a:t>LCOE = NPV(Revenues)/NPV(MWH) when degradation is accounted for in the carrying charges and the carrying charge formula includes inflation.  This implies that the carrying charges are computed on a real and not nominal basis if all the fuel and O&amp;M components are inflated on the same basis.</a:t>
            </a:r>
            <a:endParaRPr lang="en-US" sz="2000" dirty="0"/>
          </a:p>
          <a:p>
            <a:endParaRPr lang="en-US" sz="2000" dirty="0"/>
          </a:p>
        </p:txBody>
      </p:sp>
    </p:spTree>
    <p:extLst>
      <p:ext uri="{BB962C8B-B14F-4D97-AF65-F5344CB8AC3E}">
        <p14:creationId xmlns:p14="http://schemas.microsoft.com/office/powerpoint/2010/main" val="39708808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DA41-C948-4BA2-984F-89DD3B92AED4}"/>
              </a:ext>
            </a:extLst>
          </p:cNvPr>
          <p:cNvSpPr>
            <a:spLocks noGrp="1"/>
          </p:cNvSpPr>
          <p:nvPr>
            <p:ph type="title"/>
          </p:nvPr>
        </p:nvSpPr>
        <p:spPr/>
        <p:txBody>
          <a:bodyPr>
            <a:normAutofit fontScale="90000"/>
          </a:bodyPr>
          <a:lstStyle/>
          <a:p>
            <a:r>
              <a:rPr lang="en-US" dirty="0"/>
              <a:t>Carrying Charges, Cost of Capital and Financial Modelling versus LCOE</a:t>
            </a:r>
          </a:p>
        </p:txBody>
      </p:sp>
    </p:spTree>
    <p:extLst>
      <p:ext uri="{BB962C8B-B14F-4D97-AF65-F5344CB8AC3E}">
        <p14:creationId xmlns:p14="http://schemas.microsoft.com/office/powerpoint/2010/main" val="8350788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C190E0-F606-496E-9751-D789C85ADF56}"/>
              </a:ext>
            </a:extLst>
          </p:cNvPr>
          <p:cNvSpPr>
            <a:spLocks noGrp="1"/>
          </p:cNvSpPr>
          <p:nvPr>
            <p:ph idx="1"/>
          </p:nvPr>
        </p:nvSpPr>
        <p:spPr/>
        <p:txBody>
          <a:bodyPr>
            <a:normAutofit/>
          </a:bodyPr>
          <a:lstStyle/>
          <a:p>
            <a:pPr marL="517525" marR="0" lvl="2" indent="-406400">
              <a:spcBef>
                <a:spcPts val="0"/>
              </a:spcBef>
              <a:spcAft>
                <a:spcPts val="0"/>
              </a:spcAft>
              <a:buFont typeface="Wingdings" panose="05000000000000000000" pitchFamily="2"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General objectives an importance of financial model.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457200">
              <a:spcBef>
                <a:spcPts val="0"/>
              </a:spcBef>
              <a:spcAft>
                <a:spcPts val="0"/>
              </a:spcAft>
              <a:buFont typeface="Wingdings" panose="05000000000000000000" pitchFamily="2"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Key outputs of financial model and meaning of IRR</a:t>
            </a:r>
          </a:p>
          <a:p>
            <a:pPr marL="517525" marR="0" lvl="2" indent="-406400">
              <a:spcBef>
                <a:spcPts val="0"/>
              </a:spcBef>
              <a:spcAft>
                <a:spcPts val="0"/>
              </a:spcAft>
              <a:buFont typeface="Wingdings" panose="05000000000000000000" pitchFamily="2"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Structure of financial model using LCOE as price of power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16C0FE9-B399-4335-9249-7B379C642B81}"/>
              </a:ext>
            </a:extLst>
          </p:cNvPr>
          <p:cNvSpPr>
            <a:spLocks noGrp="1"/>
          </p:cNvSpPr>
          <p:nvPr>
            <p:ph type="title"/>
          </p:nvPr>
        </p:nvSpPr>
        <p:spPr/>
        <p:txBody>
          <a:bodyPr/>
          <a:lstStyle/>
          <a:p>
            <a:r>
              <a:rPr lang="en-US" dirty="0"/>
              <a:t>Objectives of Session</a:t>
            </a:r>
          </a:p>
        </p:txBody>
      </p:sp>
    </p:spTree>
    <p:extLst>
      <p:ext uri="{BB962C8B-B14F-4D97-AF65-F5344CB8AC3E}">
        <p14:creationId xmlns:p14="http://schemas.microsoft.com/office/powerpoint/2010/main" val="2719512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2E9DE8E-9855-43BE-BA73-D632E32D6E22}"/>
              </a:ext>
            </a:extLst>
          </p:cNvPr>
          <p:cNvSpPr>
            <a:spLocks noGrp="1"/>
          </p:cNvSpPr>
          <p:nvPr>
            <p:ph idx="1"/>
          </p:nvPr>
        </p:nvSpPr>
        <p:spPr>
          <a:xfrm>
            <a:off x="89453" y="1063486"/>
            <a:ext cx="8766312" cy="1490871"/>
          </a:xfrm>
        </p:spPr>
        <p:txBody>
          <a:bodyPr>
            <a:normAutofit/>
          </a:bodyPr>
          <a:lstStyle/>
          <a:p>
            <a:r>
              <a:rPr lang="en-US" dirty="0"/>
              <a:t>Compare Real LCOE (not nominal) to Current Variable Costs including Fuel and Variable O&amp;M. Can make adjustment for spinning reserve also.</a:t>
            </a:r>
          </a:p>
        </p:txBody>
      </p:sp>
      <p:sp>
        <p:nvSpPr>
          <p:cNvPr id="3" name="Title 2">
            <a:extLst>
              <a:ext uri="{FF2B5EF4-FFF2-40B4-BE49-F238E27FC236}">
                <a16:creationId xmlns:a16="http://schemas.microsoft.com/office/drawing/2014/main" id="{F83B6F65-B0D0-484D-91D1-B816CE62A624}"/>
              </a:ext>
            </a:extLst>
          </p:cNvPr>
          <p:cNvSpPr>
            <a:spLocks noGrp="1"/>
          </p:cNvSpPr>
          <p:nvPr>
            <p:ph type="title"/>
          </p:nvPr>
        </p:nvSpPr>
        <p:spPr/>
        <p:txBody>
          <a:bodyPr>
            <a:normAutofit fontScale="90000"/>
          </a:bodyPr>
          <a:lstStyle/>
          <a:p>
            <a:r>
              <a:rPr lang="en-US" dirty="0"/>
              <a:t>Use of LCOE for Comparison with Dispatchable Technologies</a:t>
            </a:r>
          </a:p>
        </p:txBody>
      </p:sp>
      <p:pic>
        <p:nvPicPr>
          <p:cNvPr id="5" name="Picture 4">
            <a:extLst>
              <a:ext uri="{FF2B5EF4-FFF2-40B4-BE49-F238E27FC236}">
                <a16:creationId xmlns:a16="http://schemas.microsoft.com/office/drawing/2014/main" id="{433EF830-3ACF-4E9D-BA85-54087DCDC788}"/>
              </a:ext>
            </a:extLst>
          </p:cNvPr>
          <p:cNvPicPr>
            <a:picLocks noChangeAspect="1"/>
          </p:cNvPicPr>
          <p:nvPr/>
        </p:nvPicPr>
        <p:blipFill>
          <a:blip r:embed="rId2"/>
          <a:stretch>
            <a:fillRect/>
          </a:stretch>
        </p:blipFill>
        <p:spPr>
          <a:xfrm>
            <a:off x="410421" y="2728782"/>
            <a:ext cx="8323158" cy="3677921"/>
          </a:xfrm>
          <a:prstGeom prst="rect">
            <a:avLst/>
          </a:prstGeom>
        </p:spPr>
      </p:pic>
    </p:spTree>
    <p:extLst>
      <p:ext uri="{BB962C8B-B14F-4D97-AF65-F5344CB8AC3E}">
        <p14:creationId xmlns:p14="http://schemas.microsoft.com/office/powerpoint/2010/main" val="30380155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Build-up and LCOE</a:t>
            </a:r>
          </a:p>
        </p:txBody>
      </p:sp>
      <p:sp>
        <p:nvSpPr>
          <p:cNvPr id="3" name="Content Placeholder 2"/>
          <p:cNvSpPr>
            <a:spLocks noGrp="1"/>
          </p:cNvSpPr>
          <p:nvPr>
            <p:ph idx="1"/>
          </p:nvPr>
        </p:nvSpPr>
        <p:spPr/>
        <p:txBody>
          <a:bodyPr>
            <a:normAutofit fontScale="92500" lnSpcReduction="20000"/>
          </a:bodyPr>
          <a:lstStyle/>
          <a:p>
            <a:r>
              <a:rPr lang="en-US" dirty="0"/>
              <a:t>LCOE is the levelized or weighted average price of electricity over the lifetime of a project</a:t>
            </a:r>
          </a:p>
          <a:p>
            <a:r>
              <a:rPr lang="en-US" dirty="0"/>
              <a:t>Cost of electricity is Revenue/MWH</a:t>
            </a:r>
          </a:p>
          <a:p>
            <a:r>
              <a:rPr lang="en-US" dirty="0"/>
              <a:t>LCOE is weighted Revenue/MWH over the lifetime of a plant</a:t>
            </a:r>
          </a:p>
          <a:p>
            <a:r>
              <a:rPr lang="en-US" dirty="0"/>
              <a:t>Weighting</a:t>
            </a:r>
          </a:p>
          <a:p>
            <a:pPr lvl="1"/>
            <a:r>
              <a:rPr lang="en-US" dirty="0"/>
              <a:t>Cost of capital so future revenues have lower weight than current revenues</a:t>
            </a:r>
          </a:p>
          <a:p>
            <a:pPr lvl="1"/>
            <a:r>
              <a:rPr lang="en-US" dirty="0"/>
              <a:t>Amount of generation so periods with more generation have more weight</a:t>
            </a:r>
          </a:p>
          <a:p>
            <a:r>
              <a:rPr lang="en-US" dirty="0"/>
              <a:t>Instead of detailed weighted average could use NPV formula where </a:t>
            </a:r>
          </a:p>
          <a:p>
            <a:r>
              <a:rPr lang="en-US" sz="2400" b="1" dirty="0"/>
              <a:t>LCOE = NPV of Revenues/NPV of Generation</a:t>
            </a:r>
          </a:p>
        </p:txBody>
      </p:sp>
    </p:spTree>
    <p:extLst>
      <p:ext uri="{BB962C8B-B14F-4D97-AF65-F5344CB8AC3E}">
        <p14:creationId xmlns:p14="http://schemas.microsoft.com/office/powerpoint/2010/main" val="12274529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756225" cy="678670"/>
          </a:xfrm>
        </p:spPr>
        <p:txBody>
          <a:bodyPr>
            <a:normAutofit/>
          </a:bodyPr>
          <a:lstStyle/>
          <a:p>
            <a:pPr algn="ctr"/>
            <a:r>
              <a:rPr lang="en-US" sz="3200" dirty="0">
                <a:latin typeface="Franklin Gothic Demi" panose="020B0703020102020204" pitchFamily="34" charset="0"/>
                <a:cs typeface="Times New Roman" panose="02020603050405020304" pitchFamily="18" charset="0"/>
              </a:rPr>
              <a:t>Example of LCOE</a:t>
            </a:r>
          </a:p>
        </p:txBody>
      </p:sp>
      <p:sp>
        <p:nvSpPr>
          <p:cNvPr id="3" name="Content Placeholder 2"/>
          <p:cNvSpPr>
            <a:spLocks noGrp="1"/>
          </p:cNvSpPr>
          <p:nvPr>
            <p:ph sz="half" idx="1"/>
          </p:nvPr>
        </p:nvSpPr>
        <p:spPr/>
        <p:txBody>
          <a:bodyPr>
            <a:noAutofit/>
          </a:bodyPr>
          <a:lstStyle/>
          <a:p>
            <a:r>
              <a:rPr lang="en-US" sz="2400" dirty="0"/>
              <a:t>Prices</a:t>
            </a:r>
          </a:p>
          <a:p>
            <a:pPr lvl="1"/>
            <a:r>
              <a:rPr lang="en-US" dirty="0"/>
              <a:t>Price in Year 1 is 100</a:t>
            </a:r>
          </a:p>
          <a:p>
            <a:pPr lvl="1"/>
            <a:r>
              <a:rPr lang="en-US" dirty="0"/>
              <a:t>Price in Year 2 is 200</a:t>
            </a:r>
          </a:p>
          <a:p>
            <a:r>
              <a:rPr lang="en-US" sz="2400" dirty="0"/>
              <a:t>Generation</a:t>
            </a:r>
          </a:p>
          <a:p>
            <a:pPr lvl="1"/>
            <a:r>
              <a:rPr lang="en-US" dirty="0"/>
              <a:t>Generation is 500 in year 1</a:t>
            </a:r>
          </a:p>
          <a:p>
            <a:pPr lvl="1"/>
            <a:r>
              <a:rPr lang="en-US" dirty="0"/>
              <a:t>Generation is 1000 in year 2</a:t>
            </a:r>
          </a:p>
          <a:p>
            <a:r>
              <a:rPr lang="en-US" sz="2400" dirty="0"/>
              <a:t>Discount Rate is 10%</a:t>
            </a:r>
          </a:p>
          <a:p>
            <a:pPr lvl="1"/>
            <a:r>
              <a:rPr lang="en-US" dirty="0"/>
              <a:t>PV Factor is 1/1.1 = .909 in year 1</a:t>
            </a:r>
          </a:p>
          <a:p>
            <a:pPr lvl="1"/>
            <a:r>
              <a:rPr lang="en-US" dirty="0"/>
              <a:t>PV Factor is 1/1.21 = .826 in year 2</a:t>
            </a:r>
          </a:p>
        </p:txBody>
      </p:sp>
      <p:sp>
        <p:nvSpPr>
          <p:cNvPr id="6" name="Content Placeholder 5"/>
          <p:cNvSpPr>
            <a:spLocks noGrp="1"/>
          </p:cNvSpPr>
          <p:nvPr>
            <p:ph sz="half" idx="2"/>
          </p:nvPr>
        </p:nvSpPr>
        <p:spPr>
          <a:xfrm>
            <a:off x="4648199" y="1524000"/>
            <a:ext cx="4187687" cy="4572000"/>
          </a:xfrm>
        </p:spPr>
        <p:txBody>
          <a:bodyPr>
            <a:noAutofit/>
          </a:bodyPr>
          <a:lstStyle/>
          <a:p>
            <a:r>
              <a:rPr lang="en-US" sz="2400" dirty="0"/>
              <a:t>Average price is 150</a:t>
            </a:r>
          </a:p>
          <a:p>
            <a:r>
              <a:rPr lang="en-US" sz="2400" dirty="0"/>
              <a:t>Weighted average price for Generation is: 33 x 100 + .67 x 200 = 33 + 134 = 167. This can be computed as (100 x 500+200 x 100)/1,500 or 167.  This is sum of revenue/sum of generation</a:t>
            </a:r>
          </a:p>
          <a:p>
            <a:r>
              <a:rPr lang="en-US" sz="2400" dirty="0"/>
              <a:t>Weighted average price for discounting is .909 x 100 + .826 x 200 divided by (.909 + .826)</a:t>
            </a:r>
          </a:p>
          <a:p>
            <a:r>
              <a:rPr lang="en-US" sz="2400" dirty="0"/>
              <a:t>LCOE Combines weightings</a:t>
            </a:r>
          </a:p>
        </p:txBody>
      </p:sp>
    </p:spTree>
    <p:extLst>
      <p:ext uri="{BB962C8B-B14F-4D97-AF65-F5344CB8AC3E}">
        <p14:creationId xmlns:p14="http://schemas.microsoft.com/office/powerpoint/2010/main" val="3471792775"/>
      </p:ext>
    </p:extLst>
  </p:cSld>
  <p:clrMapOvr>
    <a:masterClrMapping/>
  </p:clrMapOvr>
  <p:transition>
    <p:zo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D801A7-0B94-488A-B1FF-30DBC10FB25B}"/>
              </a:ext>
            </a:extLst>
          </p:cNvPr>
          <p:cNvSpPr>
            <a:spLocks noGrp="1"/>
          </p:cNvSpPr>
          <p:nvPr>
            <p:ph idx="1"/>
          </p:nvPr>
        </p:nvSpPr>
        <p:spPr/>
        <p:txBody>
          <a:bodyPr/>
          <a:lstStyle/>
          <a:p>
            <a:r>
              <a:rPr lang="en-US" dirty="0"/>
              <a:t>This chart illustrates the large effects of taxes and inflation on the measurement of carrying charges.</a:t>
            </a:r>
          </a:p>
          <a:p>
            <a:endParaRPr lang="en-US" dirty="0"/>
          </a:p>
          <a:p>
            <a:endParaRPr lang="en-US" dirty="0"/>
          </a:p>
        </p:txBody>
      </p:sp>
      <p:sp>
        <p:nvSpPr>
          <p:cNvPr id="3" name="Title 2">
            <a:extLst>
              <a:ext uri="{FF2B5EF4-FFF2-40B4-BE49-F238E27FC236}">
                <a16:creationId xmlns:a16="http://schemas.microsoft.com/office/drawing/2014/main" id="{889A314E-1452-4905-8CC4-6F55A70D7D2D}"/>
              </a:ext>
            </a:extLst>
          </p:cNvPr>
          <p:cNvSpPr>
            <a:spLocks noGrp="1"/>
          </p:cNvSpPr>
          <p:nvPr>
            <p:ph type="title"/>
          </p:nvPr>
        </p:nvSpPr>
        <p:spPr/>
        <p:txBody>
          <a:bodyPr>
            <a:normAutofit fontScale="90000"/>
          </a:bodyPr>
          <a:lstStyle/>
          <a:p>
            <a:r>
              <a:rPr lang="en-US" dirty="0"/>
              <a:t>Computing the Carrying Charge to Switch Capital Investment into a Annual Fixed Cost</a:t>
            </a:r>
          </a:p>
        </p:txBody>
      </p:sp>
      <p:pic>
        <p:nvPicPr>
          <p:cNvPr id="10" name="Picture 9">
            <a:extLst>
              <a:ext uri="{FF2B5EF4-FFF2-40B4-BE49-F238E27FC236}">
                <a16:creationId xmlns:a16="http://schemas.microsoft.com/office/drawing/2014/main" id="{B719D0C8-D134-442C-8585-192E0600DC03}"/>
              </a:ext>
            </a:extLst>
          </p:cNvPr>
          <p:cNvPicPr>
            <a:picLocks noChangeAspect="1"/>
          </p:cNvPicPr>
          <p:nvPr/>
        </p:nvPicPr>
        <p:blipFill>
          <a:blip r:embed="rId2"/>
          <a:stretch>
            <a:fillRect/>
          </a:stretch>
        </p:blipFill>
        <p:spPr>
          <a:xfrm>
            <a:off x="2593339" y="2286000"/>
            <a:ext cx="6041613" cy="4373615"/>
          </a:xfrm>
          <a:prstGeom prst="rect">
            <a:avLst/>
          </a:prstGeom>
        </p:spPr>
      </p:pic>
    </p:spTree>
    <p:extLst>
      <p:ext uri="{BB962C8B-B14F-4D97-AF65-F5344CB8AC3E}">
        <p14:creationId xmlns:p14="http://schemas.microsoft.com/office/powerpoint/2010/main" val="25016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AA65-3D43-4CA1-AA60-738BC303139A}"/>
              </a:ext>
            </a:extLst>
          </p:cNvPr>
          <p:cNvSpPr>
            <a:spLocks noGrp="1"/>
          </p:cNvSpPr>
          <p:nvPr>
            <p:ph type="title"/>
          </p:nvPr>
        </p:nvSpPr>
        <p:spPr/>
        <p:txBody>
          <a:bodyPr/>
          <a:lstStyle/>
          <a:p>
            <a:r>
              <a:rPr lang="en-US" dirty="0"/>
              <a:t>Session 1</a:t>
            </a:r>
          </a:p>
        </p:txBody>
      </p:sp>
    </p:spTree>
    <p:extLst>
      <p:ext uri="{BB962C8B-B14F-4D97-AF65-F5344CB8AC3E}">
        <p14:creationId xmlns:p14="http://schemas.microsoft.com/office/powerpoint/2010/main" val="262494144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FC32-1ADC-40AB-A1CC-E432866054FA}"/>
              </a:ext>
            </a:extLst>
          </p:cNvPr>
          <p:cNvSpPr>
            <a:spLocks noGrp="1"/>
          </p:cNvSpPr>
          <p:nvPr>
            <p:ph type="title"/>
          </p:nvPr>
        </p:nvSpPr>
        <p:spPr/>
        <p:txBody>
          <a:bodyPr>
            <a:normAutofit/>
          </a:bodyPr>
          <a:lstStyle/>
          <a:p>
            <a:r>
              <a:rPr lang="en-US" dirty="0"/>
              <a:t>Reconciling Project Finance Model and Carrying Charge Rates</a:t>
            </a:r>
          </a:p>
        </p:txBody>
      </p:sp>
    </p:spTree>
    <p:extLst>
      <p:ext uri="{BB962C8B-B14F-4D97-AF65-F5344CB8AC3E}">
        <p14:creationId xmlns:p14="http://schemas.microsoft.com/office/powerpoint/2010/main" val="30808988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51BA8E-4CAF-48C4-9CB7-202072AEDBAD}"/>
              </a:ext>
            </a:extLst>
          </p:cNvPr>
          <p:cNvSpPr>
            <a:spLocks noGrp="1"/>
          </p:cNvSpPr>
          <p:nvPr>
            <p:ph idx="1"/>
          </p:nvPr>
        </p:nvSpPr>
        <p:spPr/>
        <p:txBody>
          <a:bodyPr/>
          <a:lstStyle/>
          <a:p>
            <a:r>
              <a:rPr lang="en-US" dirty="0"/>
              <a:t>In this section I work through a financial model and demonstrate the LCOE and the results of a financial model are the same thing, just presented in a different way.</a:t>
            </a:r>
          </a:p>
          <a:p>
            <a:r>
              <a:rPr lang="en-US" dirty="0"/>
              <a:t>The LCOE starts with the required IRR and financing assumptions and derives prices</a:t>
            </a:r>
          </a:p>
          <a:p>
            <a:r>
              <a:rPr lang="en-US" dirty="0"/>
              <a:t>A financial model starts with the price (from LCOE analysis) and derives the IRR</a:t>
            </a:r>
          </a:p>
        </p:txBody>
      </p:sp>
      <p:sp>
        <p:nvSpPr>
          <p:cNvPr id="3" name="Title 2">
            <a:extLst>
              <a:ext uri="{FF2B5EF4-FFF2-40B4-BE49-F238E27FC236}">
                <a16:creationId xmlns:a16="http://schemas.microsoft.com/office/drawing/2014/main" id="{7652ED7D-2536-4B33-8029-98DFDDFAA134}"/>
              </a:ext>
            </a:extLst>
          </p:cNvPr>
          <p:cNvSpPr>
            <a:spLocks noGrp="1"/>
          </p:cNvSpPr>
          <p:nvPr>
            <p:ph type="title"/>
          </p:nvPr>
        </p:nvSpPr>
        <p:spPr/>
        <p:txBody>
          <a:bodyPr>
            <a:normAutofit fontScale="90000"/>
          </a:bodyPr>
          <a:lstStyle/>
          <a:p>
            <a:r>
              <a:rPr lang="en-US" dirty="0"/>
              <a:t>Financial Model and LCOE are the Same Thing</a:t>
            </a:r>
          </a:p>
        </p:txBody>
      </p:sp>
    </p:spTree>
    <p:extLst>
      <p:ext uri="{BB962C8B-B14F-4D97-AF65-F5344CB8AC3E}">
        <p14:creationId xmlns:p14="http://schemas.microsoft.com/office/powerpoint/2010/main" val="7079177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4EB98-D5FE-489E-A0B3-632C971803C0}"/>
              </a:ext>
            </a:extLst>
          </p:cNvPr>
          <p:cNvSpPr>
            <a:spLocks noGrp="1"/>
          </p:cNvSpPr>
          <p:nvPr>
            <p:ph idx="1"/>
          </p:nvPr>
        </p:nvSpPr>
        <p:spPr/>
        <p:txBody>
          <a:bodyPr>
            <a:normAutofit/>
          </a:bodyPr>
          <a:lstStyle/>
          <a:p>
            <a:pPr marL="517525" marR="0" lvl="2" indent="-284163">
              <a:spcBef>
                <a:spcPts val="0"/>
              </a:spcBef>
              <a:spcAft>
                <a:spcPts val="0"/>
              </a:spcAft>
              <a:buFont typeface="Wingdings" panose="05000000000000000000" pitchFamily="2"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General Objectives of Financial Model</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974725" lvl="4" indent="-284163">
              <a:spcBef>
                <a:spcPts val="0"/>
              </a:spcBef>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Database of relevant information for debt and equity investors</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974725" lvl="4" indent="-284163">
              <a:spcBef>
                <a:spcPts val="0"/>
              </a:spcBef>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Financial model the same as LCOE in another format</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974725" lvl="4" indent="-284163">
              <a:spcBef>
                <a:spcPts val="0"/>
              </a:spcBef>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Key outputs of financial model – IRR and DSCR</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974725" lvl="4" indent="-284163">
              <a:spcBef>
                <a:spcPts val="0"/>
              </a:spcBef>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Presentation of key drivers in financial model – cost/kWp, O&amp;M cost/kW-year, capacity factor and financing</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974725" lvl="4" indent="-284163">
              <a:spcBef>
                <a:spcPts val="0"/>
              </a:spcBef>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Price of power in real or nominal terms in model</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690562" lvl="4" indent="0">
              <a:spcBef>
                <a:spcPts val="0"/>
              </a:spcBef>
              <a:buNone/>
            </a:pPr>
            <a:endParaRPr lang="en-GB" sz="2400" dirty="0">
              <a:latin typeface="Calibri" panose="020F0502020204030204" pitchFamily="34" charset="0"/>
              <a:ea typeface="Times New Roman" panose="02020603050405020304" pitchFamily="18" charset="0"/>
              <a:cs typeface="Arial" panose="020B0604020202020204" pitchFamily="34" charset="0"/>
            </a:endParaRPr>
          </a:p>
          <a:p>
            <a:pPr marL="517525" lvl="3" indent="-284163">
              <a:spcBef>
                <a:spcPts val="0"/>
              </a:spcBef>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Review of selected actual models</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indent="-284163"/>
            <a:endParaRPr lang="en-US" sz="6000" dirty="0"/>
          </a:p>
        </p:txBody>
      </p:sp>
      <p:sp>
        <p:nvSpPr>
          <p:cNvPr id="3" name="Title 2">
            <a:extLst>
              <a:ext uri="{FF2B5EF4-FFF2-40B4-BE49-F238E27FC236}">
                <a16:creationId xmlns:a16="http://schemas.microsoft.com/office/drawing/2014/main" id="{6BAB4FD1-E4F4-4205-98EB-8B4CDE4C1AD1}"/>
              </a:ext>
            </a:extLst>
          </p:cNvPr>
          <p:cNvSpPr>
            <a:spLocks noGrp="1"/>
          </p:cNvSpPr>
          <p:nvPr>
            <p:ph type="title"/>
          </p:nvPr>
        </p:nvSpPr>
        <p:spPr/>
        <p:txBody>
          <a:bodyPr/>
          <a:lstStyle/>
          <a:p>
            <a:r>
              <a:rPr lang="en-US" dirty="0"/>
              <a:t>Financial Model Objectives</a:t>
            </a:r>
          </a:p>
        </p:txBody>
      </p:sp>
    </p:spTree>
    <p:extLst>
      <p:ext uri="{BB962C8B-B14F-4D97-AF65-F5344CB8AC3E}">
        <p14:creationId xmlns:p14="http://schemas.microsoft.com/office/powerpoint/2010/main" val="22092016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35CE7D-C16D-45A3-BEBC-D5C16BC56D60}"/>
              </a:ext>
            </a:extLst>
          </p:cNvPr>
          <p:cNvSpPr>
            <a:spLocks noGrp="1"/>
          </p:cNvSpPr>
          <p:nvPr>
            <p:ph idx="1"/>
          </p:nvPr>
        </p:nvSpPr>
        <p:spPr/>
        <p:txBody>
          <a:bodyPr>
            <a:normAutofit fontScale="92500" lnSpcReduction="10000"/>
          </a:bodyPr>
          <a:lstStyle/>
          <a:p>
            <a:r>
              <a:rPr lang="en-US" sz="2800" b="0" i="0" dirty="0">
                <a:solidFill>
                  <a:srgbClr val="1E1E1E"/>
                </a:solidFill>
                <a:effectLst/>
                <a:latin typeface="Noto Serif"/>
              </a:rPr>
              <a:t>Making a well structured, flexible, accurate and transparent model (the FAST letters). </a:t>
            </a:r>
          </a:p>
          <a:p>
            <a:r>
              <a:rPr lang="en-US" sz="2800" b="0" i="0" dirty="0">
                <a:solidFill>
                  <a:srgbClr val="1E1E1E"/>
                </a:solidFill>
                <a:effectLst/>
                <a:latin typeface="Noto Serif"/>
              </a:rPr>
              <a:t>Do not worry about silly rules, just keep these ideas in the back of your head somewhere. </a:t>
            </a:r>
          </a:p>
          <a:p>
            <a:pPr lvl="1"/>
            <a:r>
              <a:rPr lang="en-US" sz="2400" b="0" i="0" dirty="0">
                <a:solidFill>
                  <a:srgbClr val="1E1E1E"/>
                </a:solidFill>
                <a:effectLst/>
                <a:latin typeface="Noto Serif"/>
              </a:rPr>
              <a:t>Flexibility is illustrated by learning how to make timelines in seconds with a differentiation between the pre-COD and post-COD periods. </a:t>
            </a:r>
          </a:p>
          <a:p>
            <a:pPr lvl="1"/>
            <a:r>
              <a:rPr lang="en-US" sz="2400" b="0" i="0" dirty="0">
                <a:solidFill>
                  <a:srgbClr val="1E1E1E"/>
                </a:solidFill>
                <a:effectLst/>
                <a:latin typeface="Noto Serif"/>
              </a:rPr>
              <a:t>Accuracy is covered by using TRUE/FALSE switches that assure that the balance sheet balances among others.</a:t>
            </a:r>
          </a:p>
          <a:p>
            <a:pPr lvl="1"/>
            <a:r>
              <a:rPr lang="en-US" sz="2400" b="0" i="0" dirty="0">
                <a:solidFill>
                  <a:srgbClr val="1E1E1E"/>
                </a:solidFill>
                <a:effectLst/>
                <a:latin typeface="Noto Serif"/>
              </a:rPr>
              <a:t>Structured means that you should first compute the project IRR pre-tax; then add taxes; and put the financing in only after the after-tax project IRR is computed. </a:t>
            </a:r>
          </a:p>
          <a:p>
            <a:pPr lvl="1"/>
            <a:r>
              <a:rPr lang="en-US" sz="2400" b="0" i="0" dirty="0">
                <a:solidFill>
                  <a:srgbClr val="1E1E1E"/>
                </a:solidFill>
                <a:effectLst/>
                <a:latin typeface="Noto Serif"/>
              </a:rPr>
              <a:t>Transparency means that you can see everything with simple formulas using F2 and that you can find the source of the inputs in driver columns to the left and then use the CNTL [.</a:t>
            </a:r>
            <a:endParaRPr lang="en-US" sz="2400" dirty="0"/>
          </a:p>
        </p:txBody>
      </p:sp>
      <p:sp>
        <p:nvSpPr>
          <p:cNvPr id="3" name="Title 2">
            <a:extLst>
              <a:ext uri="{FF2B5EF4-FFF2-40B4-BE49-F238E27FC236}">
                <a16:creationId xmlns:a16="http://schemas.microsoft.com/office/drawing/2014/main" id="{25A7FAB1-428F-49C0-A8A7-8C14A8BF577B}"/>
              </a:ext>
            </a:extLst>
          </p:cNvPr>
          <p:cNvSpPr>
            <a:spLocks noGrp="1"/>
          </p:cNvSpPr>
          <p:nvPr>
            <p:ph type="title"/>
          </p:nvPr>
        </p:nvSpPr>
        <p:spPr/>
        <p:txBody>
          <a:bodyPr>
            <a:normAutofit fontScale="90000"/>
          </a:bodyPr>
          <a:lstStyle/>
          <a:p>
            <a:r>
              <a:rPr lang="en-US" dirty="0"/>
              <a:t>Fundamental of Creating Any Financial Model</a:t>
            </a:r>
          </a:p>
        </p:txBody>
      </p:sp>
    </p:spTree>
    <p:extLst>
      <p:ext uri="{BB962C8B-B14F-4D97-AF65-F5344CB8AC3E}">
        <p14:creationId xmlns:p14="http://schemas.microsoft.com/office/powerpoint/2010/main" val="2496150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5DBFB1-3821-4313-A6AE-584A642C3A7F}"/>
              </a:ext>
            </a:extLst>
          </p:cNvPr>
          <p:cNvSpPr>
            <a:spLocks noGrp="1"/>
          </p:cNvSpPr>
          <p:nvPr>
            <p:ph idx="1"/>
          </p:nvPr>
        </p:nvSpPr>
        <p:spPr/>
        <p:txBody>
          <a:bodyPr>
            <a:normAutofit fontScale="70000" lnSpcReduction="20000"/>
          </a:bodyPr>
          <a:lstStyle/>
          <a:p>
            <a:r>
              <a:rPr lang="en-US" dirty="0"/>
              <a:t>Creating a financial model from the LCOE makes you think about some of the fundamental principles of making a financial model. </a:t>
            </a:r>
          </a:p>
          <a:p>
            <a:r>
              <a:rPr lang="en-US" dirty="0"/>
              <a:t>This is to make a well structured, flexible, accurate and transparent model (the FAST letters). Do not worry about silly rules, just keep these ideas in the back of your head somewhere. </a:t>
            </a:r>
          </a:p>
          <a:p>
            <a:r>
              <a:rPr lang="en-US" dirty="0"/>
              <a:t>Flexibility is illustrated by learning how to make timelines in seconds with a differentiation between the pre-COD and post-COD periods. </a:t>
            </a:r>
          </a:p>
          <a:p>
            <a:r>
              <a:rPr lang="en-US" dirty="0"/>
              <a:t>Accuracy is covered by using TRUE/FALSE switches that assure that the balance sheet balances among others. </a:t>
            </a:r>
          </a:p>
          <a:p>
            <a:r>
              <a:rPr lang="en-US" dirty="0"/>
              <a:t>Structured means that you should first compute the project IRR pre-tax; then add taxes; and put the financing in only after the after-tax project IRR is computed. </a:t>
            </a:r>
          </a:p>
          <a:p>
            <a:r>
              <a:rPr lang="en-US" dirty="0"/>
              <a:t>Finally, transparency means that you can see everything with simple formulas using F2 and that you can find the source of the inputs in driver columns to the left and then use the CNTL [.</a:t>
            </a:r>
          </a:p>
          <a:p>
            <a:endParaRPr lang="en-US" dirty="0"/>
          </a:p>
        </p:txBody>
      </p:sp>
      <p:sp>
        <p:nvSpPr>
          <p:cNvPr id="3" name="Title 2">
            <a:extLst>
              <a:ext uri="{FF2B5EF4-FFF2-40B4-BE49-F238E27FC236}">
                <a16:creationId xmlns:a16="http://schemas.microsoft.com/office/drawing/2014/main" id="{1D8FE847-2A66-4D6F-833A-94CBA03F214D}"/>
              </a:ext>
            </a:extLst>
          </p:cNvPr>
          <p:cNvSpPr>
            <a:spLocks noGrp="1"/>
          </p:cNvSpPr>
          <p:nvPr>
            <p:ph type="title"/>
          </p:nvPr>
        </p:nvSpPr>
        <p:spPr/>
        <p:txBody>
          <a:bodyPr>
            <a:normAutofit/>
          </a:bodyPr>
          <a:lstStyle/>
          <a:p>
            <a:r>
              <a:rPr lang="en-US" dirty="0"/>
              <a:t>Principles of Creating a Financial Model</a:t>
            </a:r>
          </a:p>
        </p:txBody>
      </p:sp>
    </p:spTree>
    <p:extLst>
      <p:ext uri="{BB962C8B-B14F-4D97-AF65-F5344CB8AC3E}">
        <p14:creationId xmlns:p14="http://schemas.microsoft.com/office/powerpoint/2010/main" val="18589183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E237-BF9F-40F5-AC85-9556649D9A30}"/>
              </a:ext>
            </a:extLst>
          </p:cNvPr>
          <p:cNvSpPr>
            <a:spLocks noGrp="1"/>
          </p:cNvSpPr>
          <p:nvPr>
            <p:ph type="title"/>
          </p:nvPr>
        </p:nvSpPr>
        <p:spPr>
          <a:xfrm>
            <a:off x="1625067" y="597770"/>
            <a:ext cx="5750204" cy="518007"/>
          </a:xfrm>
        </p:spPr>
        <p:txBody>
          <a:bodyPr>
            <a:normAutofit fontScale="90000"/>
          </a:bodyPr>
          <a:lstStyle/>
          <a:p>
            <a:r>
              <a:rPr lang="en-US" dirty="0"/>
              <a:t>Project Finance Model Structure Changes at COD</a:t>
            </a:r>
          </a:p>
        </p:txBody>
      </p:sp>
      <p:cxnSp>
        <p:nvCxnSpPr>
          <p:cNvPr id="6" name="Straight Connector 5">
            <a:extLst>
              <a:ext uri="{FF2B5EF4-FFF2-40B4-BE49-F238E27FC236}">
                <a16:creationId xmlns:a16="http://schemas.microsoft.com/office/drawing/2014/main" id="{B6DF68ED-81DF-46BA-B09B-A9571628D205}"/>
              </a:ext>
            </a:extLst>
          </p:cNvPr>
          <p:cNvCxnSpPr/>
          <p:nvPr/>
        </p:nvCxnSpPr>
        <p:spPr>
          <a:xfrm>
            <a:off x="2003051" y="5069984"/>
            <a:ext cx="51894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682621" y="4269185"/>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1675473" y="4449407"/>
            <a:ext cx="1424625" cy="577081"/>
          </a:xfrm>
          <a:prstGeom prst="rect">
            <a:avLst/>
          </a:prstGeom>
          <a:solidFill>
            <a:srgbClr val="00B0F0"/>
          </a:solidFill>
        </p:spPr>
        <p:txBody>
          <a:bodyPr wrap="square" rtlCol="0">
            <a:spAutoFit/>
          </a:bodyPr>
          <a:lstStyle/>
          <a:p>
            <a:r>
              <a:rPr lang="en-US" sz="105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3342836" y="4269184"/>
            <a:ext cx="1" cy="8008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3049693" y="3604815"/>
            <a:ext cx="680695" cy="572457"/>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1804136" y="5327084"/>
            <a:ext cx="828248" cy="545944"/>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876389" y="5245112"/>
            <a:ext cx="1194583" cy="715581"/>
          </a:xfrm>
          <a:prstGeom prst="rect">
            <a:avLst/>
          </a:prstGeom>
          <a:solidFill>
            <a:schemeClr val="accent1">
              <a:lumMod val="20000"/>
              <a:lumOff val="80000"/>
            </a:schemeClr>
          </a:solidFill>
        </p:spPr>
        <p:txBody>
          <a:bodyPr wrap="square" rtlCol="0">
            <a:spAutoFit/>
          </a:bodyPr>
          <a:lstStyle/>
          <a:p>
            <a:r>
              <a:rPr lang="en-US" sz="1350" dirty="0"/>
              <a:t>FC is just after engagement date</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7192506" y="4223229"/>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5087733" y="4424075"/>
            <a:ext cx="1811714" cy="577081"/>
          </a:xfrm>
          <a:prstGeom prst="rect">
            <a:avLst/>
          </a:prstGeom>
          <a:solidFill>
            <a:srgbClr val="00B0F0"/>
          </a:solidFill>
        </p:spPr>
        <p:txBody>
          <a:bodyPr wrap="square" rtlCol="0">
            <a:spAutoFit/>
          </a:bodyPr>
          <a:lstStyle/>
          <a:p>
            <a:r>
              <a:rPr lang="en-US" sz="105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6992090" y="3541333"/>
            <a:ext cx="436883" cy="680018"/>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3572614" y="3033796"/>
            <a:ext cx="523187" cy="65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638899" y="2871449"/>
            <a:ext cx="1081727" cy="507831"/>
          </a:xfrm>
          <a:prstGeom prst="rect">
            <a:avLst/>
          </a:prstGeom>
          <a:solidFill>
            <a:srgbClr val="FFFF00"/>
          </a:solidFill>
        </p:spPr>
        <p:txBody>
          <a:bodyPr wrap="square" rtlCol="0">
            <a:spAutoFit/>
          </a:bodyPr>
          <a:lstStyle/>
          <a:p>
            <a:r>
              <a:rPr lang="en-US" sz="1350"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500575" y="5253807"/>
            <a:ext cx="1419913" cy="507831"/>
          </a:xfrm>
          <a:prstGeom prst="rect">
            <a:avLst/>
          </a:prstGeom>
          <a:solidFill>
            <a:schemeClr val="accent1">
              <a:lumMod val="40000"/>
              <a:lumOff val="60000"/>
            </a:schemeClr>
          </a:solidFill>
        </p:spPr>
        <p:txBody>
          <a:bodyPr wrap="square" rtlCol="0">
            <a:spAutoFit/>
          </a:bodyPr>
          <a:lstStyle/>
          <a:p>
            <a:r>
              <a:rPr lang="en-US" sz="1350"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1625067" y="2821691"/>
            <a:ext cx="1141556" cy="1131079"/>
          </a:xfrm>
          <a:prstGeom prst="rect">
            <a:avLst/>
          </a:prstGeom>
          <a:solidFill>
            <a:srgbClr val="FFFF00"/>
          </a:solidFill>
        </p:spPr>
        <p:txBody>
          <a:bodyPr wrap="square" rtlCol="0">
            <a:spAutoFit/>
          </a:bodyPr>
          <a:lstStyle/>
          <a:p>
            <a:r>
              <a:rPr lang="en-US" sz="1350"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2533310" y="3929687"/>
            <a:ext cx="876692" cy="1140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3447668" y="4518658"/>
            <a:ext cx="1121345" cy="507831"/>
          </a:xfrm>
          <a:prstGeom prst="rect">
            <a:avLst/>
          </a:prstGeom>
          <a:solidFill>
            <a:srgbClr val="00B0F0"/>
          </a:solidFill>
        </p:spPr>
        <p:txBody>
          <a:bodyPr wrap="square" rtlCol="0">
            <a:spAutoFit/>
          </a:bodyPr>
          <a:lstStyle/>
          <a:p>
            <a:r>
              <a:rPr lang="en-US" sz="9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4700645" y="2177775"/>
            <a:ext cx="0" cy="4122254"/>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035124" y="2054721"/>
            <a:ext cx="1811714" cy="923330"/>
          </a:xfrm>
          <a:prstGeom prst="rect">
            <a:avLst/>
          </a:prstGeom>
          <a:solidFill>
            <a:srgbClr val="92D050"/>
          </a:solidFill>
        </p:spPr>
        <p:txBody>
          <a:bodyPr wrap="square" rtlCol="0">
            <a:spAutoFit/>
          </a:bodyPr>
          <a:lstStyle/>
          <a:p>
            <a:r>
              <a:rPr lang="en-US" sz="1350"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2597618" y="1978739"/>
            <a:ext cx="1811714" cy="923330"/>
          </a:xfrm>
          <a:prstGeom prst="rect">
            <a:avLst/>
          </a:prstGeom>
          <a:solidFill>
            <a:srgbClr val="92D050"/>
          </a:solidFill>
        </p:spPr>
        <p:txBody>
          <a:bodyPr wrap="square" rtlCol="0">
            <a:spAutoFit/>
          </a:bodyPr>
          <a:lstStyle/>
          <a:p>
            <a:r>
              <a:rPr lang="en-US" sz="1350"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407585" y="3561275"/>
            <a:ext cx="586119" cy="70791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289349" y="5253806"/>
            <a:ext cx="862553" cy="715581"/>
          </a:xfrm>
          <a:prstGeom prst="rect">
            <a:avLst/>
          </a:prstGeom>
          <a:solidFill>
            <a:schemeClr val="accent1">
              <a:lumMod val="40000"/>
              <a:lumOff val="60000"/>
            </a:schemeClr>
          </a:solidFill>
        </p:spPr>
        <p:txBody>
          <a:bodyPr wrap="square" rtlCol="0">
            <a:spAutoFit/>
          </a:bodyPr>
          <a:lstStyle/>
          <a:p>
            <a:r>
              <a:rPr lang="en-US" sz="1350" dirty="0"/>
              <a:t>COD is Wedding Date</a:t>
            </a:r>
          </a:p>
        </p:txBody>
      </p:sp>
    </p:spTree>
    <p:extLst>
      <p:ext uri="{BB962C8B-B14F-4D97-AF65-F5344CB8AC3E}">
        <p14:creationId xmlns:p14="http://schemas.microsoft.com/office/powerpoint/2010/main" val="2419104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98CFFD-5F52-4E12-B3A7-CA51173D2C8E}"/>
              </a:ext>
            </a:extLst>
          </p:cNvPr>
          <p:cNvSpPr>
            <a:spLocks noGrp="1"/>
          </p:cNvSpPr>
          <p:nvPr>
            <p:ph idx="1"/>
          </p:nvPr>
        </p:nvSpPr>
        <p:spPr/>
        <p:txBody>
          <a:bodyPr>
            <a:normAutofit/>
          </a:bodyPr>
          <a:lstStyle/>
          <a:p>
            <a:r>
              <a:rPr lang="en-US" sz="2400" dirty="0"/>
              <a:t>In the last diagram it would be crazy to assume the risks associated with a relationship are the same over the course of the relationship.</a:t>
            </a:r>
          </a:p>
          <a:p>
            <a:r>
              <a:rPr lang="en-US" sz="2400" dirty="0"/>
              <a:t>Similarly, assuming that the risk of a project is the same over the life of a project makes no sense at all.</a:t>
            </a:r>
          </a:p>
          <a:p>
            <a:r>
              <a:rPr lang="en-US" sz="2400" dirty="0"/>
              <a:t>Additionally, the equity to capital ratio on a book or an economic basis is not the same over the life of a project.</a:t>
            </a:r>
          </a:p>
          <a:p>
            <a:r>
              <a:rPr lang="en-US" sz="2400" dirty="0"/>
              <a:t>This is unlike project finance, a corporation with portfolios of projects may have a reasonably constant WACC</a:t>
            </a:r>
          </a:p>
        </p:txBody>
      </p:sp>
      <p:sp>
        <p:nvSpPr>
          <p:cNvPr id="3" name="Title 2">
            <a:extLst>
              <a:ext uri="{FF2B5EF4-FFF2-40B4-BE49-F238E27FC236}">
                <a16:creationId xmlns:a16="http://schemas.microsoft.com/office/drawing/2014/main" id="{F46B93C9-519E-45FB-87FB-9265BB922C6C}"/>
              </a:ext>
            </a:extLst>
          </p:cNvPr>
          <p:cNvSpPr>
            <a:spLocks noGrp="1"/>
          </p:cNvSpPr>
          <p:nvPr>
            <p:ph type="title"/>
          </p:nvPr>
        </p:nvSpPr>
        <p:spPr/>
        <p:txBody>
          <a:bodyPr/>
          <a:lstStyle/>
          <a:p>
            <a:r>
              <a:rPr lang="en-US" dirty="0"/>
              <a:t>Project Finance and WACC</a:t>
            </a:r>
          </a:p>
        </p:txBody>
      </p:sp>
    </p:spTree>
    <p:extLst>
      <p:ext uri="{BB962C8B-B14F-4D97-AF65-F5344CB8AC3E}">
        <p14:creationId xmlns:p14="http://schemas.microsoft.com/office/powerpoint/2010/main" val="3277232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BB93D5-7F48-464B-AEA6-07A548C98611}"/>
              </a:ext>
            </a:extLst>
          </p:cNvPr>
          <p:cNvSpPr>
            <a:spLocks noGrp="1"/>
          </p:cNvSpPr>
          <p:nvPr>
            <p:ph type="title"/>
          </p:nvPr>
        </p:nvSpPr>
        <p:spPr>
          <a:xfrm>
            <a:off x="526008" y="710273"/>
            <a:ext cx="3264236" cy="2813320"/>
          </a:xfrm>
        </p:spPr>
        <p:txBody>
          <a:bodyPr vert="horz" lIns="91440" tIns="45720" rIns="91440" bIns="45720" rtlCol="0" anchor="ctr">
            <a:normAutofit/>
          </a:bodyPr>
          <a:lstStyle/>
          <a:p>
            <a:r>
              <a:rPr lang="en-US" dirty="0"/>
              <a:t>Spanish Case and Political Risk with PIRR Assessment</a:t>
            </a:r>
          </a:p>
        </p:txBody>
      </p:sp>
      <p:pic>
        <p:nvPicPr>
          <p:cNvPr id="5" name="Picture 4">
            <a:extLst>
              <a:ext uri="{FF2B5EF4-FFF2-40B4-BE49-F238E27FC236}">
                <a16:creationId xmlns:a16="http://schemas.microsoft.com/office/drawing/2014/main" id="{3699DAAA-FDA0-43A2-AC3A-2117AE1021A6}"/>
              </a:ext>
            </a:extLst>
          </p:cNvPr>
          <p:cNvPicPr>
            <a:picLocks noChangeAspect="1"/>
          </p:cNvPicPr>
          <p:nvPr/>
        </p:nvPicPr>
        <p:blipFill>
          <a:blip r:embed="rId2"/>
          <a:stretch>
            <a:fillRect/>
          </a:stretch>
        </p:blipFill>
        <p:spPr>
          <a:xfrm>
            <a:off x="4154121" y="710273"/>
            <a:ext cx="4483411" cy="3259043"/>
          </a:xfrm>
          <a:prstGeom prst="rect">
            <a:avLst/>
          </a:prstGeom>
        </p:spPr>
      </p:pic>
      <p:sp>
        <p:nvSpPr>
          <p:cNvPr id="4" name="Content Placeholder 3">
            <a:extLst>
              <a:ext uri="{FF2B5EF4-FFF2-40B4-BE49-F238E27FC236}">
                <a16:creationId xmlns:a16="http://schemas.microsoft.com/office/drawing/2014/main" id="{5F181EF2-522D-4E57-B066-6087470FA267}"/>
              </a:ext>
            </a:extLst>
          </p:cNvPr>
          <p:cNvSpPr>
            <a:spLocks noGrp="1"/>
          </p:cNvSpPr>
          <p:nvPr>
            <p:ph idx="1"/>
          </p:nvPr>
        </p:nvSpPr>
        <p:spPr>
          <a:xfrm>
            <a:off x="548639" y="4099034"/>
            <a:ext cx="8088893" cy="2196771"/>
          </a:xfrm>
        </p:spPr>
        <p:txBody>
          <a:bodyPr vert="horz" lIns="91440" tIns="45720" rIns="91440" bIns="45720" rtlCol="0" anchor="ctr">
            <a:normAutofit/>
          </a:bodyPr>
          <a:lstStyle/>
          <a:p>
            <a:r>
              <a:rPr lang="en-US" sz="1700" dirty="0">
                <a:latin typeface="+mn-lt"/>
                <a:cs typeface="+mn-cs"/>
              </a:rPr>
              <a:t>Higher or similar feed-in tariffs to Germany and much higher capacity factors.</a:t>
            </a:r>
          </a:p>
          <a:p>
            <a:r>
              <a:rPr lang="en-US" sz="1700" dirty="0">
                <a:latin typeface="+mn-lt"/>
                <a:cs typeface="+mn-cs"/>
              </a:rPr>
              <a:t>Germany had limit on capacity, Spain did not.</a:t>
            </a:r>
          </a:p>
          <a:p>
            <a:r>
              <a:rPr lang="en-US" sz="1700" dirty="0">
                <a:latin typeface="+mn-lt"/>
                <a:cs typeface="+mn-cs"/>
              </a:rPr>
              <a:t>Total Cost of 26.4 Billion Euros</a:t>
            </a:r>
          </a:p>
        </p:txBody>
      </p:sp>
    </p:spTree>
    <p:extLst>
      <p:ext uri="{BB962C8B-B14F-4D97-AF65-F5344CB8AC3E}">
        <p14:creationId xmlns:p14="http://schemas.microsoft.com/office/powerpoint/2010/main" val="10256872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r>
              <a:rPr lang="en-US" dirty="0"/>
              <a:t>Time-Line and Changing Risk are Crucial in Project Finance</a:t>
            </a:r>
          </a:p>
        </p:txBody>
      </p:sp>
      <p:sp>
        <p:nvSpPr>
          <p:cNvPr id="1028" name="Rectangle 3"/>
          <p:cNvSpPr>
            <a:spLocks noChangeArrowheads="1"/>
          </p:cNvSpPr>
          <p:nvPr/>
        </p:nvSpPr>
        <p:spPr bwMode="invGray">
          <a:xfrm>
            <a:off x="1143001" y="2083623"/>
            <a:ext cx="184731" cy="300082"/>
          </a:xfrm>
          <a:prstGeom prst="rect">
            <a:avLst/>
          </a:prstGeom>
          <a:noFill/>
          <a:ln w="9525">
            <a:noFill/>
            <a:miter lim="800000"/>
            <a:headEnd/>
            <a:tailEnd/>
          </a:ln>
        </p:spPr>
        <p:txBody>
          <a:bodyPr wrap="none" anchor="ctr">
            <a:spAutoFit/>
          </a:bodyPr>
          <a:lstStyle/>
          <a:p>
            <a:endParaRPr lang="en-US" sz="1350" dirty="0"/>
          </a:p>
        </p:txBody>
      </p:sp>
      <p:graphicFrame>
        <p:nvGraphicFramePr>
          <p:cNvPr id="1026" name="Object 4"/>
          <p:cNvGraphicFramePr>
            <a:graphicFrameLocks noChangeAspect="1"/>
          </p:cNvGraphicFramePr>
          <p:nvPr/>
        </p:nvGraphicFramePr>
        <p:xfrm>
          <a:off x="1143000" y="2286000"/>
          <a:ext cx="6515100" cy="3330179"/>
        </p:xfrm>
        <a:graphic>
          <a:graphicData uri="http://schemas.openxmlformats.org/presentationml/2006/ole">
            <mc:AlternateContent xmlns:mc="http://schemas.openxmlformats.org/markup-compatibility/2006">
              <mc:Choice xmlns:v="urn:schemas-microsoft-com:vml" Requires="v">
                <p:oleObj name="Document" r:id="rId3" imgW="6391656" imgH="3265932" progId="Word.Document.8">
                  <p:embed/>
                </p:oleObj>
              </mc:Choice>
              <mc:Fallback>
                <p:oleObj name="Document" r:id="rId3" imgW="6391656" imgH="3265932" progId="Word.Document.8">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0"/>
                        <a:ext cx="6515100" cy="3330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1143001" y="4504113"/>
            <a:ext cx="184731" cy="300082"/>
          </a:xfrm>
          <a:prstGeom prst="rect">
            <a:avLst/>
          </a:prstGeom>
          <a:noFill/>
          <a:ln w="9525">
            <a:noFill/>
            <a:miter lim="800000"/>
            <a:headEnd/>
            <a:tailEnd/>
          </a:ln>
        </p:spPr>
        <p:txBody>
          <a:bodyPr wrap="none" anchor="ctr">
            <a:spAutoFit/>
          </a:bodyPr>
          <a:lstStyle/>
          <a:p>
            <a:endParaRPr lang="en-US" sz="1350" dirty="0"/>
          </a:p>
        </p:txBody>
      </p:sp>
      <p:sp>
        <p:nvSpPr>
          <p:cNvPr id="1030" name="Text Box 6"/>
          <p:cNvSpPr txBox="1">
            <a:spLocks noChangeArrowheads="1"/>
          </p:cNvSpPr>
          <p:nvPr/>
        </p:nvSpPr>
        <p:spPr bwMode="auto">
          <a:xfrm>
            <a:off x="5657850" y="2971801"/>
            <a:ext cx="1257300" cy="507831"/>
          </a:xfrm>
          <a:prstGeom prst="rect">
            <a:avLst/>
          </a:prstGeom>
          <a:noFill/>
          <a:ln w="12700">
            <a:noFill/>
            <a:miter lim="800000"/>
            <a:headEnd type="none" w="sm" len="sm"/>
            <a:tailEnd type="none" w="sm" len="sm"/>
          </a:ln>
        </p:spPr>
        <p:txBody>
          <a:bodyPr>
            <a:spAutoFit/>
          </a:bodyPr>
          <a:lstStyle/>
          <a:p>
            <a:pPr algn="l">
              <a:spcBef>
                <a:spcPct val="50000"/>
              </a:spcBef>
            </a:pPr>
            <a:r>
              <a:rPr lang="en-US" sz="1350" dirty="0"/>
              <a:t>Completion Test</a:t>
            </a:r>
          </a:p>
        </p:txBody>
      </p:sp>
      <p:sp>
        <p:nvSpPr>
          <p:cNvPr id="1031" name="Line 7"/>
          <p:cNvSpPr>
            <a:spLocks noChangeShapeType="1"/>
          </p:cNvSpPr>
          <p:nvPr/>
        </p:nvSpPr>
        <p:spPr bwMode="auto">
          <a:xfrm>
            <a:off x="6115050" y="3257550"/>
            <a:ext cx="971550" cy="571500"/>
          </a:xfrm>
          <a:prstGeom prst="line">
            <a:avLst/>
          </a:prstGeom>
          <a:noFill/>
          <a:ln w="12700">
            <a:solidFill>
              <a:schemeClr val="tx1"/>
            </a:solidFill>
            <a:round/>
            <a:headEnd type="none" w="sm" len="sm"/>
            <a:tailEnd type="triangle" w="sm" len="sm"/>
          </a:ln>
        </p:spPr>
        <p:txBody>
          <a:bodyPr/>
          <a:lstStyle/>
          <a:p>
            <a:endParaRPr lang="en-US" sz="1350" dirty="0"/>
          </a:p>
        </p:txBody>
      </p:sp>
      <p:sp>
        <p:nvSpPr>
          <p:cNvPr id="2" name="TextBox 1">
            <a:extLst>
              <a:ext uri="{FF2B5EF4-FFF2-40B4-BE49-F238E27FC236}">
                <a16:creationId xmlns:a16="http://schemas.microsoft.com/office/drawing/2014/main" id="{9217C463-3F92-44E0-9C84-7A8C2F2B0288}"/>
              </a:ext>
            </a:extLst>
          </p:cNvPr>
          <p:cNvSpPr txBox="1"/>
          <p:nvPr/>
        </p:nvSpPr>
        <p:spPr>
          <a:xfrm>
            <a:off x="4413183" y="2900212"/>
            <a:ext cx="924026" cy="507831"/>
          </a:xfrm>
          <a:prstGeom prst="rect">
            <a:avLst/>
          </a:prstGeom>
          <a:solidFill>
            <a:srgbClr val="FFFF00"/>
          </a:solidFill>
        </p:spPr>
        <p:txBody>
          <a:bodyPr wrap="square" rtlCol="0">
            <a:spAutoFit/>
          </a:bodyPr>
          <a:lstStyle/>
          <a:p>
            <a:r>
              <a:rPr lang="en-US" sz="1350"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4413183" y="3384961"/>
            <a:ext cx="649706" cy="96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4888810" y="1544542"/>
            <a:ext cx="2452481" cy="715581"/>
          </a:xfrm>
          <a:prstGeom prst="rect">
            <a:avLst/>
          </a:prstGeom>
          <a:solidFill>
            <a:srgbClr val="FFFF00"/>
          </a:solidFill>
        </p:spPr>
        <p:txBody>
          <a:bodyPr wrap="square" rtlCol="0">
            <a:spAutoFit/>
          </a:bodyPr>
          <a:lstStyle/>
          <a:p>
            <a:r>
              <a:rPr lang="en-US" sz="1350"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2268607" y="1885951"/>
            <a:ext cx="4263887" cy="916885"/>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3042172" y="1666047"/>
            <a:ext cx="1809131" cy="553998"/>
          </a:xfrm>
          <a:prstGeom prst="rect">
            <a:avLst/>
          </a:prstGeom>
          <a:noFill/>
        </p:spPr>
        <p:txBody>
          <a:bodyPr wrap="square" rtlCol="0">
            <a:spAutoFit/>
          </a:bodyPr>
          <a:lstStyle/>
          <a:p>
            <a:r>
              <a:rPr lang="en-US" sz="3000" b="1" dirty="0"/>
              <a:t>RISK</a:t>
            </a:r>
          </a:p>
        </p:txBody>
      </p:sp>
    </p:spTree>
    <p:extLst>
      <p:ext uri="{BB962C8B-B14F-4D97-AF65-F5344CB8AC3E}">
        <p14:creationId xmlns:p14="http://schemas.microsoft.com/office/powerpoint/2010/main" val="33958524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E0380-6BD6-463A-9DE4-24E33423257B}"/>
              </a:ext>
            </a:extLst>
          </p:cNvPr>
          <p:cNvSpPr>
            <a:spLocks noGrp="1"/>
          </p:cNvSpPr>
          <p:nvPr>
            <p:ph idx="1"/>
          </p:nvPr>
        </p:nvSpPr>
        <p:spPr/>
        <p:txBody>
          <a:bodyPr>
            <a:normAutofit/>
          </a:bodyPr>
          <a:lstStyle/>
          <a:p>
            <a:r>
              <a:rPr lang="en-US" sz="2100" dirty="0"/>
              <a:t>Project Finance in Western Countries may not be effective or efficient for development in Africa</a:t>
            </a:r>
          </a:p>
          <a:p>
            <a:r>
              <a:rPr lang="en-US" sz="2100" dirty="0"/>
              <a:t>When evaluating financing in project finance, things come down to the equity IRR and the DSCR – understand these ratios at a very deep level</a:t>
            </a:r>
          </a:p>
          <a:p>
            <a:r>
              <a:rPr lang="en-US" sz="2100" dirty="0"/>
              <a:t>Cannot make an investment decision without fully understanding the economics of the project (a high IRR without a lot of risk suggests something is too good to be true)</a:t>
            </a:r>
          </a:p>
          <a:p>
            <a:r>
              <a:rPr lang="en-US" sz="2100" dirty="0"/>
              <a:t>Need to decipher financial models and to translate project documents – this can be torture, but you should know what to look for</a:t>
            </a:r>
          </a:p>
        </p:txBody>
      </p:sp>
      <p:sp>
        <p:nvSpPr>
          <p:cNvPr id="3" name="Title 2">
            <a:extLst>
              <a:ext uri="{FF2B5EF4-FFF2-40B4-BE49-F238E27FC236}">
                <a16:creationId xmlns:a16="http://schemas.microsoft.com/office/drawing/2014/main" id="{B306303D-B037-4E7B-9A7E-BDDF05B1C8EB}"/>
              </a:ext>
            </a:extLst>
          </p:cNvPr>
          <p:cNvSpPr>
            <a:spLocks noGrp="1"/>
          </p:cNvSpPr>
          <p:nvPr>
            <p:ph type="title"/>
          </p:nvPr>
        </p:nvSpPr>
        <p:spPr/>
        <p:txBody>
          <a:bodyPr/>
          <a:lstStyle/>
          <a:p>
            <a:r>
              <a:rPr lang="en-US" dirty="0"/>
              <a:t>Some General Ideas</a:t>
            </a:r>
          </a:p>
        </p:txBody>
      </p:sp>
    </p:spTree>
    <p:extLst>
      <p:ext uri="{BB962C8B-B14F-4D97-AF65-F5344CB8AC3E}">
        <p14:creationId xmlns:p14="http://schemas.microsoft.com/office/powerpoint/2010/main" val="3308548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8C91A-AE45-4D94-B487-0FE805486C5C}"/>
              </a:ext>
            </a:extLst>
          </p:cNvPr>
          <p:cNvSpPr>
            <a:spLocks noGrp="1"/>
          </p:cNvSpPr>
          <p:nvPr>
            <p:ph idx="1"/>
          </p:nvPr>
        </p:nvSpPr>
        <p:spPr>
          <a:xfrm>
            <a:off x="274320" y="1055803"/>
            <a:ext cx="8360632" cy="4912735"/>
          </a:xfrm>
        </p:spPr>
        <p:txBody>
          <a:bodyPr>
            <a:normAutofit fontScale="92500" lnSpcReduction="20000"/>
          </a:bodyPr>
          <a:lstStyle/>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Physical Properties Photoelectric Effect at a Very High Level</a:t>
            </a:r>
          </a:p>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Characteristics of Different Solar Modules </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German European Feed-in Tariffs to  Current Mideast Bids </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Solar Power Drivers Including Capital Expenditure Cost, Resource, Operating Costs and Financing Cost</a:t>
            </a:r>
          </a:p>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Detailed Discussion of Capital Cost of Solar Modules and Data Retrieval</a:t>
            </a:r>
          </a:p>
          <a:p>
            <a:pPr marL="1025525" lvl="4" indent="-628650">
              <a:spcBef>
                <a:spcPts val="0"/>
              </a:spcBef>
              <a:buFont typeface="Symbol" panose="05050102010706020507" pitchFamily="18" charset="2"/>
              <a:buChar char=""/>
            </a:pPr>
            <a:r>
              <a:rPr lang="en-GB" sz="3600" dirty="0">
                <a:latin typeface="Calibri" panose="020F0502020204030204" pitchFamily="34" charset="0"/>
                <a:ea typeface="Times New Roman" panose="02020603050405020304" pitchFamily="18" charset="0"/>
                <a:cs typeface="Arial" panose="020B0604020202020204" pitchFamily="34" charset="0"/>
              </a:rPr>
              <a:t>Other Capital Expenditure Items Including Inverters, Racking, Trackers, Bi-facial Panels, Wiring and Labour</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FD2318E-2EEB-4BA1-833F-14140E4CB5CE}"/>
              </a:ext>
            </a:extLst>
          </p:cNvPr>
          <p:cNvSpPr>
            <a:spLocks noGrp="1"/>
          </p:cNvSpPr>
          <p:nvPr>
            <p:ph type="title"/>
          </p:nvPr>
        </p:nvSpPr>
        <p:spPr/>
        <p:txBody>
          <a:bodyPr/>
          <a:lstStyle/>
          <a:p>
            <a:r>
              <a:rPr lang="en-US" dirty="0"/>
              <a:t>General Overview of Solar Power</a:t>
            </a:r>
          </a:p>
        </p:txBody>
      </p:sp>
    </p:spTree>
    <p:extLst>
      <p:ext uri="{BB962C8B-B14F-4D97-AF65-F5344CB8AC3E}">
        <p14:creationId xmlns:p14="http://schemas.microsoft.com/office/powerpoint/2010/main" val="36539038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616875" y="2935534"/>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2450916" y="4251028"/>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65335" y="2362460"/>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820261" y="3244659"/>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00800" y="375570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143001" y="3770478"/>
            <a:ext cx="1307915" cy="9715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62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5000746"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3"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71149" y="401949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62280" y="714544"/>
            <a:ext cx="7917180" cy="345728"/>
          </a:xfrm>
        </p:spPr>
        <p:txBody>
          <a:bodyPr>
            <a:normAutofit fontScale="90000"/>
          </a:bodyPr>
          <a:lstStyle/>
          <a:p>
            <a:r>
              <a:rPr lang="en-US" dirty="0"/>
              <a:t>Classic Project Finance Diagram – Is it Really Good for Africa – Follow the Money and Start with Revenues</a:t>
            </a:r>
          </a:p>
        </p:txBody>
      </p:sp>
      <p:sp>
        <p:nvSpPr>
          <p:cNvPr id="47" name="Rectangle 46"/>
          <p:cNvSpPr/>
          <p:nvPr/>
        </p:nvSpPr>
        <p:spPr bwMode="auto">
          <a:xfrm>
            <a:off x="3163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00651"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662510" y="4399373"/>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5902750" y="1771650"/>
            <a:ext cx="1612474" cy="1338828"/>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86928" y="2647932"/>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836320" y="5654502"/>
            <a:ext cx="1287349"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737465" y="5606789"/>
            <a:ext cx="1287349" cy="369332"/>
          </a:xfrm>
          <a:prstGeom prst="rect">
            <a:avLst/>
          </a:prstGeom>
          <a:solidFill>
            <a:srgbClr val="92D050"/>
          </a:solidFill>
        </p:spPr>
        <p:txBody>
          <a:bodyPr wrap="square" rtlCol="0">
            <a:spAutoFit/>
          </a:bodyPr>
          <a:lstStyle/>
          <a:p>
            <a:r>
              <a:rPr lang="en-US" sz="900" dirty="0"/>
              <a:t>Invest with paid in cap; payback dividends</a:t>
            </a:r>
          </a:p>
        </p:txBody>
      </p:sp>
    </p:spTree>
    <p:extLst>
      <p:ext uri="{BB962C8B-B14F-4D97-AF65-F5344CB8AC3E}">
        <p14:creationId xmlns:p14="http://schemas.microsoft.com/office/powerpoint/2010/main" val="2793705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81EC3-03B3-4C70-94D2-D512B850974D}"/>
              </a:ext>
            </a:extLst>
          </p:cNvPr>
          <p:cNvSpPr>
            <a:spLocks noGrp="1"/>
          </p:cNvSpPr>
          <p:nvPr>
            <p:ph idx="1"/>
          </p:nvPr>
        </p:nvSpPr>
        <p:spPr>
          <a:xfrm>
            <a:off x="596267" y="1590347"/>
            <a:ext cx="7546623" cy="670034"/>
          </a:xfrm>
        </p:spPr>
        <p:txBody>
          <a:bodyPr>
            <a:normAutofit fontScale="47500" lnSpcReduction="20000"/>
          </a:bodyPr>
          <a:lstStyle/>
          <a:p>
            <a:r>
              <a:rPr lang="en-US" dirty="0"/>
              <a:t>Volume or price or availability risk in model, and then, the IRR’s of each party and the DSCR’s of the lenders. Include cost to off-taker for the project economics.</a:t>
            </a:r>
          </a:p>
        </p:txBody>
      </p:sp>
      <p:sp>
        <p:nvSpPr>
          <p:cNvPr id="3" name="Title 2">
            <a:extLst>
              <a:ext uri="{FF2B5EF4-FFF2-40B4-BE49-F238E27FC236}">
                <a16:creationId xmlns:a16="http://schemas.microsoft.com/office/drawing/2014/main" id="{233E7395-B026-4386-ADF5-FACF597E559B}"/>
              </a:ext>
            </a:extLst>
          </p:cNvPr>
          <p:cNvSpPr>
            <a:spLocks noGrp="1"/>
          </p:cNvSpPr>
          <p:nvPr>
            <p:ph type="title"/>
          </p:nvPr>
        </p:nvSpPr>
        <p:spPr/>
        <p:txBody>
          <a:bodyPr/>
          <a:lstStyle/>
          <a:p>
            <a:r>
              <a:rPr lang="en-US" dirty="0"/>
              <a:t>Diagram of Project Finance</a:t>
            </a:r>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596266" y="2430112"/>
            <a:ext cx="7620392" cy="2991004"/>
          </a:xfrm>
          <a:prstGeom prst="rect">
            <a:avLst/>
          </a:prstGeom>
        </p:spPr>
      </p:pic>
    </p:spTree>
    <p:extLst>
      <p:ext uri="{BB962C8B-B14F-4D97-AF65-F5344CB8AC3E}">
        <p14:creationId xmlns:p14="http://schemas.microsoft.com/office/powerpoint/2010/main" val="9737779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C8161-209C-40E7-A605-6471151961F2}"/>
              </a:ext>
            </a:extLst>
          </p:cNvPr>
          <p:cNvSpPr>
            <a:spLocks noGrp="1"/>
          </p:cNvSpPr>
          <p:nvPr>
            <p:ph idx="1"/>
          </p:nvPr>
        </p:nvSpPr>
        <p:spPr/>
        <p:txBody>
          <a:bodyPr>
            <a:normAutofit fontScale="77500" lnSpcReduction="20000"/>
          </a:bodyPr>
          <a:lstStyle/>
          <a:p>
            <a:r>
              <a:rPr lang="en-US" dirty="0"/>
              <a:t>The screenshot below illustrates the first part of a financial model with concepts of a flexible timeline; transparent input presentation at the left and structuring with a project IRR.  Note the price comes from the real LCOE.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sp>
        <p:nvSpPr>
          <p:cNvPr id="3" name="Title 2">
            <a:extLst>
              <a:ext uri="{FF2B5EF4-FFF2-40B4-BE49-F238E27FC236}">
                <a16:creationId xmlns:a16="http://schemas.microsoft.com/office/drawing/2014/main" id="{6C76F749-C7C6-41BF-AD28-3DE47953BBC6}"/>
              </a:ext>
            </a:extLst>
          </p:cNvPr>
          <p:cNvSpPr>
            <a:spLocks noGrp="1"/>
          </p:cNvSpPr>
          <p:nvPr>
            <p:ph type="title"/>
          </p:nvPr>
        </p:nvSpPr>
        <p:spPr/>
        <p:txBody>
          <a:bodyPr/>
          <a:lstStyle/>
          <a:p>
            <a:r>
              <a:rPr lang="en-US" dirty="0"/>
              <a:t>Example of Timelines and Project IRR</a:t>
            </a:r>
          </a:p>
        </p:txBody>
      </p:sp>
      <p:pic>
        <p:nvPicPr>
          <p:cNvPr id="6" name="Picture 5">
            <a:extLst>
              <a:ext uri="{FF2B5EF4-FFF2-40B4-BE49-F238E27FC236}">
                <a16:creationId xmlns:a16="http://schemas.microsoft.com/office/drawing/2014/main" id="{0EC0212D-C6DC-44DC-BCEF-2C93A07483D5}"/>
              </a:ext>
            </a:extLst>
          </p:cNvPr>
          <p:cNvPicPr>
            <a:picLocks noChangeAspect="1"/>
          </p:cNvPicPr>
          <p:nvPr/>
        </p:nvPicPr>
        <p:blipFill>
          <a:blip r:embed="rId2"/>
          <a:stretch>
            <a:fillRect/>
          </a:stretch>
        </p:blipFill>
        <p:spPr>
          <a:xfrm>
            <a:off x="222202" y="2454349"/>
            <a:ext cx="8495078" cy="4136347"/>
          </a:xfrm>
          <a:prstGeom prst="rect">
            <a:avLst/>
          </a:prstGeom>
        </p:spPr>
      </p:pic>
    </p:spTree>
    <p:extLst>
      <p:ext uri="{BB962C8B-B14F-4D97-AF65-F5344CB8AC3E}">
        <p14:creationId xmlns:p14="http://schemas.microsoft.com/office/powerpoint/2010/main" val="25099936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3C1B77-B029-43C2-BDE5-31E30950580C}"/>
              </a:ext>
            </a:extLst>
          </p:cNvPr>
          <p:cNvSpPr>
            <a:spLocks noGrp="1"/>
          </p:cNvSpPr>
          <p:nvPr>
            <p:ph idx="1"/>
          </p:nvPr>
        </p:nvSpPr>
        <p:spPr>
          <a:xfrm>
            <a:off x="233680" y="1055803"/>
            <a:ext cx="8676640" cy="1880437"/>
          </a:xfrm>
        </p:spPr>
        <p:txBody>
          <a:bodyPr>
            <a:normAutofit fontScale="62500" lnSpcReduction="20000"/>
          </a:bodyPr>
          <a:lstStyle/>
          <a:p>
            <a:r>
              <a:rPr lang="en-US" b="0" i="0" dirty="0">
                <a:solidFill>
                  <a:srgbClr val="1E1E1E"/>
                </a:solidFill>
                <a:effectLst/>
                <a:latin typeface="Noto Serif"/>
              </a:rPr>
              <a:t>After establishing the pre-tax and post-tax project IRR, you are ready to work on the financing part of a model. The big issue in modelling is often deriving the method of debt repayment. In this example, I use the economic depreciation to compute the capital associated with the project. This economic capital is used to divide the capital between debt and equity. Once you have the debt balance, you can derive the debt repayment. Then, in any model there should always be a debt balance and an interest computation. Note in this case that the after-tax interest rate is below the after-tax project IRR. </a:t>
            </a:r>
            <a:endParaRPr lang="en-US" dirty="0"/>
          </a:p>
        </p:txBody>
      </p:sp>
      <p:sp>
        <p:nvSpPr>
          <p:cNvPr id="3" name="Title 2">
            <a:extLst>
              <a:ext uri="{FF2B5EF4-FFF2-40B4-BE49-F238E27FC236}">
                <a16:creationId xmlns:a16="http://schemas.microsoft.com/office/drawing/2014/main" id="{5D2D0A53-50B8-43DC-A803-FAAB24295DBD}"/>
              </a:ext>
            </a:extLst>
          </p:cNvPr>
          <p:cNvSpPr>
            <a:spLocks noGrp="1"/>
          </p:cNvSpPr>
          <p:nvPr>
            <p:ph type="title"/>
          </p:nvPr>
        </p:nvSpPr>
        <p:spPr/>
        <p:txBody>
          <a:bodyPr/>
          <a:lstStyle/>
          <a:p>
            <a:r>
              <a:rPr lang="en-US" dirty="0"/>
              <a:t>Financing and Debt Schedule</a:t>
            </a:r>
          </a:p>
        </p:txBody>
      </p:sp>
      <p:pic>
        <p:nvPicPr>
          <p:cNvPr id="6" name="Picture 5">
            <a:extLst>
              <a:ext uri="{FF2B5EF4-FFF2-40B4-BE49-F238E27FC236}">
                <a16:creationId xmlns:a16="http://schemas.microsoft.com/office/drawing/2014/main" id="{BAB3A319-3F6F-4C0E-B8F9-E0366038C46B}"/>
              </a:ext>
            </a:extLst>
          </p:cNvPr>
          <p:cNvPicPr>
            <a:picLocks noChangeAspect="1"/>
          </p:cNvPicPr>
          <p:nvPr/>
        </p:nvPicPr>
        <p:blipFill>
          <a:blip r:embed="rId2"/>
          <a:stretch>
            <a:fillRect/>
          </a:stretch>
        </p:blipFill>
        <p:spPr>
          <a:xfrm>
            <a:off x="509048" y="3169434"/>
            <a:ext cx="7914121" cy="3572734"/>
          </a:xfrm>
          <a:prstGeom prst="rect">
            <a:avLst/>
          </a:prstGeom>
        </p:spPr>
      </p:pic>
    </p:spTree>
    <p:extLst>
      <p:ext uri="{BB962C8B-B14F-4D97-AF65-F5344CB8AC3E}">
        <p14:creationId xmlns:p14="http://schemas.microsoft.com/office/powerpoint/2010/main" val="15989707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FD5165-60D3-446A-B372-614C800D67DC}"/>
              </a:ext>
            </a:extLst>
          </p:cNvPr>
          <p:cNvSpPr>
            <a:spLocks noGrp="1"/>
          </p:cNvSpPr>
          <p:nvPr>
            <p:ph idx="1"/>
          </p:nvPr>
        </p:nvSpPr>
        <p:spPr>
          <a:xfrm>
            <a:off x="223520" y="965201"/>
            <a:ext cx="8605520" cy="2001519"/>
          </a:xfrm>
        </p:spPr>
        <p:txBody>
          <a:bodyPr>
            <a:normAutofit fontScale="92500" lnSpcReduction="10000"/>
          </a:bodyPr>
          <a:lstStyle/>
          <a:p>
            <a:r>
              <a:rPr lang="en-US" b="0" i="0" dirty="0">
                <a:solidFill>
                  <a:srgbClr val="1E1E1E"/>
                </a:solidFill>
                <a:effectLst/>
                <a:latin typeface="Noto Serif"/>
              </a:rPr>
              <a:t>The final part of the model includes a cash flow waterfall and calculation of equity cash flow that includes the initial sources and uses of cash. You can then also derive the DSCR implied by the debt to capital ratio. </a:t>
            </a:r>
          </a:p>
          <a:p>
            <a:endParaRPr lang="en-US" dirty="0"/>
          </a:p>
        </p:txBody>
      </p:sp>
      <p:sp>
        <p:nvSpPr>
          <p:cNvPr id="3" name="Title 2">
            <a:extLst>
              <a:ext uri="{FF2B5EF4-FFF2-40B4-BE49-F238E27FC236}">
                <a16:creationId xmlns:a16="http://schemas.microsoft.com/office/drawing/2014/main" id="{C886F0B2-9B07-4B02-968C-6CC2EA9061CF}"/>
              </a:ext>
            </a:extLst>
          </p:cNvPr>
          <p:cNvSpPr>
            <a:spLocks noGrp="1"/>
          </p:cNvSpPr>
          <p:nvPr>
            <p:ph type="title"/>
          </p:nvPr>
        </p:nvSpPr>
        <p:spPr/>
        <p:txBody>
          <a:bodyPr/>
          <a:lstStyle/>
          <a:p>
            <a:r>
              <a:rPr lang="en-US" dirty="0"/>
              <a:t>Equity Cash Flow, IRR and DSCR</a:t>
            </a:r>
          </a:p>
        </p:txBody>
      </p:sp>
      <p:pic>
        <p:nvPicPr>
          <p:cNvPr id="6" name="Picture 5">
            <a:extLst>
              <a:ext uri="{FF2B5EF4-FFF2-40B4-BE49-F238E27FC236}">
                <a16:creationId xmlns:a16="http://schemas.microsoft.com/office/drawing/2014/main" id="{5C050FD7-C409-42B7-8A77-514155A6A3D0}"/>
              </a:ext>
            </a:extLst>
          </p:cNvPr>
          <p:cNvPicPr>
            <a:picLocks noChangeAspect="1"/>
          </p:cNvPicPr>
          <p:nvPr/>
        </p:nvPicPr>
        <p:blipFill>
          <a:blip r:embed="rId2"/>
          <a:stretch>
            <a:fillRect/>
          </a:stretch>
        </p:blipFill>
        <p:spPr>
          <a:xfrm>
            <a:off x="433738" y="3073744"/>
            <a:ext cx="8097520" cy="3675848"/>
          </a:xfrm>
          <a:prstGeom prst="rect">
            <a:avLst/>
          </a:prstGeom>
        </p:spPr>
      </p:pic>
    </p:spTree>
    <p:extLst>
      <p:ext uri="{BB962C8B-B14F-4D97-AF65-F5344CB8AC3E}">
        <p14:creationId xmlns:p14="http://schemas.microsoft.com/office/powerpoint/2010/main" val="32224968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A25905-D420-4078-BA9C-ED694801E8DF}"/>
              </a:ext>
            </a:extLst>
          </p:cNvPr>
          <p:cNvSpPr>
            <a:spLocks noGrp="1"/>
          </p:cNvSpPr>
          <p:nvPr>
            <p:ph idx="1"/>
          </p:nvPr>
        </p:nvSpPr>
        <p:spPr/>
        <p:txBody>
          <a:bodyPr>
            <a:normAutofit lnSpcReduction="10000"/>
          </a:bodyPr>
          <a:lstStyle/>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Interest rate as IRR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IRR as growth rate with re-investment</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Total cash collected with different IRR’s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Project IRR compared to debt interest rate – pre-tax</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Goldie Locks principle and IRR – Case of Spain and Africa</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Equity IRR and levels of debt </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Target IRR as cost of equity capital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Target IRR’s and compression for existing solar projects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Computing price from Target IRR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Verification of LCOE with financial model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CE4655D2-A4B7-453E-8539-8526C4418EF7}"/>
              </a:ext>
            </a:extLst>
          </p:cNvPr>
          <p:cNvSpPr>
            <a:spLocks noGrp="1"/>
          </p:cNvSpPr>
          <p:nvPr>
            <p:ph type="title"/>
          </p:nvPr>
        </p:nvSpPr>
        <p:spPr/>
        <p:txBody>
          <a:bodyPr/>
          <a:lstStyle/>
          <a:p>
            <a:r>
              <a:rPr lang="en-US" dirty="0"/>
              <a:t>Interpretation of IRR</a:t>
            </a:r>
          </a:p>
        </p:txBody>
      </p:sp>
    </p:spTree>
    <p:extLst>
      <p:ext uri="{BB962C8B-B14F-4D97-AF65-F5344CB8AC3E}">
        <p14:creationId xmlns:p14="http://schemas.microsoft.com/office/powerpoint/2010/main" val="10722432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F97F82-1E15-459A-86F1-7301D87DF68A}"/>
              </a:ext>
            </a:extLst>
          </p:cNvPr>
          <p:cNvSpPr>
            <a:spLocks noGrp="1"/>
          </p:cNvSpPr>
          <p:nvPr>
            <p:ph idx="1"/>
          </p:nvPr>
        </p:nvSpPr>
        <p:spPr>
          <a:xfrm>
            <a:off x="732344" y="1055803"/>
            <a:ext cx="7666938" cy="1982037"/>
          </a:xfrm>
        </p:spPr>
        <p:txBody>
          <a:bodyPr>
            <a:normAutofit fontScale="92500" lnSpcReduction="10000"/>
          </a:bodyPr>
          <a:lstStyle/>
          <a:p>
            <a:r>
              <a:rPr lang="en-US" dirty="0"/>
              <a:t>In IRR, you compute can compute the cash flows generated from re-investing.  The example below over 60 years illustrates that a small difference in cash flow results in a big difference in accumulated cash.</a:t>
            </a:r>
          </a:p>
          <a:p>
            <a:endParaRPr lang="en-US" dirty="0"/>
          </a:p>
        </p:txBody>
      </p:sp>
      <p:sp>
        <p:nvSpPr>
          <p:cNvPr id="3" name="Title 2">
            <a:extLst>
              <a:ext uri="{FF2B5EF4-FFF2-40B4-BE49-F238E27FC236}">
                <a16:creationId xmlns:a16="http://schemas.microsoft.com/office/drawing/2014/main" id="{3970C664-9B7A-4C89-8108-53578360C17B}"/>
              </a:ext>
            </a:extLst>
          </p:cNvPr>
          <p:cNvSpPr>
            <a:spLocks noGrp="1"/>
          </p:cNvSpPr>
          <p:nvPr>
            <p:ph type="title"/>
          </p:nvPr>
        </p:nvSpPr>
        <p:spPr/>
        <p:txBody>
          <a:bodyPr/>
          <a:lstStyle/>
          <a:p>
            <a:r>
              <a:rPr lang="en-US" dirty="0"/>
              <a:t>Nominal Cash Flow</a:t>
            </a:r>
          </a:p>
        </p:txBody>
      </p:sp>
      <p:pic>
        <p:nvPicPr>
          <p:cNvPr id="6" name="Picture 5">
            <a:extLst>
              <a:ext uri="{FF2B5EF4-FFF2-40B4-BE49-F238E27FC236}">
                <a16:creationId xmlns:a16="http://schemas.microsoft.com/office/drawing/2014/main" id="{B786B427-266B-4EBC-97AF-3F90341EA955}"/>
              </a:ext>
            </a:extLst>
          </p:cNvPr>
          <p:cNvPicPr>
            <a:picLocks noChangeAspect="1"/>
          </p:cNvPicPr>
          <p:nvPr/>
        </p:nvPicPr>
        <p:blipFill>
          <a:blip r:embed="rId2"/>
          <a:stretch>
            <a:fillRect/>
          </a:stretch>
        </p:blipFill>
        <p:spPr>
          <a:xfrm>
            <a:off x="284480" y="3204350"/>
            <a:ext cx="7752080" cy="3545242"/>
          </a:xfrm>
          <a:prstGeom prst="rect">
            <a:avLst/>
          </a:prstGeom>
        </p:spPr>
      </p:pic>
    </p:spTree>
    <p:extLst>
      <p:ext uri="{BB962C8B-B14F-4D97-AF65-F5344CB8AC3E}">
        <p14:creationId xmlns:p14="http://schemas.microsoft.com/office/powerpoint/2010/main" val="27974088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8E234365-09DE-4093-AD5A-F634E6B03652}"/>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600" dirty="0">
                <a:solidFill>
                  <a:schemeClr val="bg1"/>
                </a:solidFill>
                <a:latin typeface="+mn-lt"/>
                <a:cs typeface="+mn-cs"/>
              </a:rPr>
              <a:t>No Debt</a:t>
            </a:r>
          </a:p>
          <a:p>
            <a:r>
              <a:rPr lang="en-US" sz="1600" dirty="0">
                <a:solidFill>
                  <a:schemeClr val="bg1"/>
                </a:solidFill>
                <a:latin typeface="+mn-lt"/>
                <a:cs typeface="+mn-cs"/>
              </a:rPr>
              <a:t>No Inflation</a:t>
            </a:r>
          </a:p>
          <a:p>
            <a:r>
              <a:rPr lang="en-US" sz="1600" dirty="0">
                <a:solidFill>
                  <a:schemeClr val="bg1"/>
                </a:solidFill>
                <a:latin typeface="+mn-lt"/>
                <a:cs typeface="+mn-cs"/>
              </a:rPr>
              <a:t>Constant Cost of Capital</a:t>
            </a:r>
          </a:p>
          <a:p>
            <a:r>
              <a:rPr lang="en-US" sz="1600" dirty="0">
                <a:solidFill>
                  <a:schemeClr val="bg1"/>
                </a:solidFill>
                <a:latin typeface="+mn-lt"/>
                <a:cs typeface="+mn-cs"/>
              </a:rPr>
              <a:t>No Taxes</a:t>
            </a:r>
          </a:p>
          <a:p>
            <a:r>
              <a:rPr lang="en-US" sz="1600" dirty="0">
                <a:solidFill>
                  <a:schemeClr val="bg1"/>
                </a:solidFill>
                <a:latin typeface="+mn-lt"/>
                <a:cs typeface="+mn-cs"/>
              </a:rPr>
              <a:t>No Construction Period</a:t>
            </a:r>
          </a:p>
          <a:p>
            <a:endParaRPr lang="en-US" sz="1600" dirty="0">
              <a:solidFill>
                <a:schemeClr val="bg1"/>
              </a:solidFill>
              <a:latin typeface="+mn-lt"/>
              <a:cs typeface="+mn-cs"/>
            </a:endParaRPr>
          </a:p>
          <a:p>
            <a:r>
              <a:rPr lang="en-US" sz="1600" dirty="0">
                <a:solidFill>
                  <a:schemeClr val="bg1"/>
                </a:solidFill>
                <a:latin typeface="+mn-lt"/>
                <a:cs typeface="+mn-cs"/>
              </a:rPr>
              <a:t>PMT function and Project Finance Model with Equity IRR and Goal Seek Produce the Same Result</a:t>
            </a:r>
          </a:p>
          <a:p>
            <a:r>
              <a:rPr lang="en-US" sz="1600" dirty="0">
                <a:solidFill>
                  <a:schemeClr val="bg1"/>
                </a:solidFill>
                <a:latin typeface="+mn-lt"/>
                <a:cs typeface="+mn-cs"/>
              </a:rPr>
              <a:t>Demonstrate that you can just use the capital cost and a carrying charge rate with inflation or a project finance model</a:t>
            </a:r>
          </a:p>
          <a:p>
            <a:pPr lvl="1"/>
            <a:r>
              <a:rPr lang="en-US" sz="1600" dirty="0">
                <a:solidFill>
                  <a:schemeClr val="bg1"/>
                </a:solidFill>
                <a:latin typeface="+mn-lt"/>
                <a:cs typeface="+mn-cs"/>
              </a:rPr>
              <a:t>Required EBITDA = Capital Cost x Carrying Charge Rate</a:t>
            </a:r>
          </a:p>
          <a:p>
            <a:pPr lvl="1"/>
            <a:r>
              <a:rPr lang="en-US" sz="1600" dirty="0">
                <a:solidFill>
                  <a:schemeClr val="bg1"/>
                </a:solidFill>
                <a:latin typeface="+mn-lt"/>
                <a:cs typeface="+mn-cs"/>
              </a:rPr>
              <a:t>Required Revenue = EBITDA + Operating Expenses</a:t>
            </a:r>
          </a:p>
          <a:p>
            <a:pPr lvl="1"/>
            <a:r>
              <a:rPr lang="en-US" sz="1600" dirty="0">
                <a:solidFill>
                  <a:schemeClr val="bg1"/>
                </a:solidFill>
                <a:latin typeface="+mn-lt"/>
                <a:cs typeface="+mn-cs"/>
              </a:rPr>
              <a:t>Level Price = Required Revenue/Generation</a:t>
            </a:r>
          </a:p>
        </p:txBody>
      </p:sp>
      <p:sp>
        <p:nvSpPr>
          <p:cNvPr id="3" name="Title 2">
            <a:extLst>
              <a:ext uri="{FF2B5EF4-FFF2-40B4-BE49-F238E27FC236}">
                <a16:creationId xmlns:a16="http://schemas.microsoft.com/office/drawing/2014/main" id="{3549F141-E51F-4873-B838-D35E86656A14}"/>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Case 1: Starting Point</a:t>
            </a:r>
          </a:p>
        </p:txBody>
      </p:sp>
    </p:spTree>
    <p:extLst>
      <p:ext uri="{BB962C8B-B14F-4D97-AF65-F5344CB8AC3E}">
        <p14:creationId xmlns:p14="http://schemas.microsoft.com/office/powerpoint/2010/main" val="20690397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0AFE117-0A06-4779-BFAA-071B63FEAEDF}"/>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900" dirty="0">
                <a:solidFill>
                  <a:schemeClr val="bg1"/>
                </a:solidFill>
                <a:latin typeface="+mn-lt"/>
                <a:cs typeface="+mn-cs"/>
              </a:rPr>
              <a:t>Allow Price to Inflate in the simple project finance model</a:t>
            </a:r>
          </a:p>
          <a:p>
            <a:r>
              <a:rPr lang="en-US" sz="1900" dirty="0">
                <a:solidFill>
                  <a:schemeClr val="bg1"/>
                </a:solidFill>
                <a:latin typeface="+mn-lt"/>
                <a:cs typeface="+mn-cs"/>
              </a:rPr>
              <a:t>Think about an alternative project with only fuel cost and where fuel cost increases with inflation</a:t>
            </a:r>
          </a:p>
          <a:p>
            <a:endParaRPr lang="en-US" sz="1900" dirty="0">
              <a:solidFill>
                <a:schemeClr val="bg1"/>
              </a:solidFill>
              <a:latin typeface="+mn-lt"/>
              <a:cs typeface="+mn-cs"/>
            </a:endParaRPr>
          </a:p>
          <a:p>
            <a:r>
              <a:rPr lang="en-US" sz="1900" dirty="0">
                <a:solidFill>
                  <a:schemeClr val="bg1"/>
                </a:solidFill>
                <a:latin typeface="+mn-lt"/>
                <a:cs typeface="+mn-cs"/>
              </a:rPr>
              <a:t>Financial Model – Inflation and Goal Seek to get target IRR</a:t>
            </a:r>
          </a:p>
          <a:p>
            <a:pPr marL="0"/>
            <a:endParaRPr lang="en-US" sz="1900" dirty="0">
              <a:solidFill>
                <a:schemeClr val="bg1"/>
              </a:solidFill>
              <a:latin typeface="+mn-lt"/>
              <a:cs typeface="+mn-cs"/>
            </a:endParaRPr>
          </a:p>
          <a:p>
            <a:r>
              <a:rPr lang="en-US" sz="1900" dirty="0">
                <a:solidFill>
                  <a:schemeClr val="bg1"/>
                </a:solidFill>
                <a:latin typeface="+mn-lt"/>
                <a:cs typeface="+mn-cs"/>
              </a:rPr>
              <a:t>PMT function – Use Real Rate and then Inflate the PMT</a:t>
            </a:r>
          </a:p>
          <a:p>
            <a:pPr lvl="1"/>
            <a:r>
              <a:rPr lang="en-US" sz="1900" dirty="0">
                <a:solidFill>
                  <a:schemeClr val="bg1"/>
                </a:solidFill>
                <a:latin typeface="+mn-lt"/>
                <a:cs typeface="+mn-cs"/>
              </a:rPr>
              <a:t>Real rate is (1+target IRR)/(1+ Inflation)-1</a:t>
            </a:r>
          </a:p>
          <a:p>
            <a:pPr lvl="1"/>
            <a:r>
              <a:rPr lang="en-US" sz="1900" dirty="0">
                <a:solidFill>
                  <a:schemeClr val="bg1"/>
                </a:solidFill>
                <a:latin typeface="+mn-lt"/>
                <a:cs typeface="+mn-cs"/>
              </a:rPr>
              <a:t>Now the EBITDA is the first year EBITDA</a:t>
            </a:r>
          </a:p>
          <a:p>
            <a:pPr lvl="1"/>
            <a:r>
              <a:rPr lang="en-US" sz="1900" dirty="0">
                <a:solidFill>
                  <a:schemeClr val="bg1"/>
                </a:solidFill>
                <a:latin typeface="+mn-lt"/>
                <a:cs typeface="+mn-cs"/>
              </a:rPr>
              <a:t>Now the LCOE is the Real LCOE</a:t>
            </a:r>
          </a:p>
        </p:txBody>
      </p:sp>
      <p:sp>
        <p:nvSpPr>
          <p:cNvPr id="3" name="Title 2">
            <a:extLst>
              <a:ext uri="{FF2B5EF4-FFF2-40B4-BE49-F238E27FC236}">
                <a16:creationId xmlns:a16="http://schemas.microsoft.com/office/drawing/2014/main" id="{2F214E04-7B9A-4011-A8FA-2A6B7BA5FEA8}"/>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200" kern="1200" dirty="0">
                <a:latin typeface="+mj-lt"/>
                <a:ea typeface="+mj-ea"/>
                <a:cs typeface="+mj-cs"/>
              </a:rPr>
              <a:t>Case 2: Understanding of Real vs Nominal LCOE</a:t>
            </a:r>
          </a:p>
        </p:txBody>
      </p:sp>
    </p:spTree>
    <p:extLst>
      <p:ext uri="{BB962C8B-B14F-4D97-AF65-F5344CB8AC3E}">
        <p14:creationId xmlns:p14="http://schemas.microsoft.com/office/powerpoint/2010/main" val="35953813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646C09CC-8D27-471F-AC35-5194D86928FC}"/>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2100" dirty="0">
                <a:solidFill>
                  <a:schemeClr val="bg1"/>
                </a:solidFill>
                <a:latin typeface="+mn-lt"/>
                <a:cs typeface="+mn-cs"/>
              </a:rPr>
              <a:t>In project finance model put in reduction in output – if panels lose 15% of output in 25 years, then the annual degradation is:</a:t>
            </a:r>
          </a:p>
          <a:p>
            <a:pPr lvl="1"/>
            <a:r>
              <a:rPr lang="en-US" sz="2100" dirty="0">
                <a:solidFill>
                  <a:schemeClr val="bg1"/>
                </a:solidFill>
                <a:latin typeface="+mn-lt"/>
                <a:cs typeface="+mn-cs"/>
              </a:rPr>
              <a:t>Annual = (1+15%)^(1/25)-1</a:t>
            </a:r>
          </a:p>
          <a:p>
            <a:r>
              <a:rPr lang="en-US" sz="2100" dirty="0">
                <a:solidFill>
                  <a:schemeClr val="bg1"/>
                </a:solidFill>
                <a:latin typeface="+mn-lt"/>
                <a:cs typeface="+mn-cs"/>
              </a:rPr>
              <a:t>Include a reduction in generation in the project finance model and re-do the target IRR.</a:t>
            </a:r>
          </a:p>
          <a:p>
            <a:r>
              <a:rPr lang="en-US" sz="2100" dirty="0">
                <a:solidFill>
                  <a:schemeClr val="bg1"/>
                </a:solidFill>
                <a:latin typeface="+mn-lt"/>
                <a:cs typeface="+mn-cs"/>
              </a:rPr>
              <a:t>When using the PMT function, treat like negative inflation</a:t>
            </a:r>
          </a:p>
          <a:p>
            <a:r>
              <a:rPr lang="en-US" sz="2100" dirty="0">
                <a:solidFill>
                  <a:schemeClr val="bg1"/>
                </a:solidFill>
                <a:latin typeface="+mn-lt"/>
                <a:cs typeface="+mn-cs"/>
              </a:rPr>
              <a:t>Point about the generation changing too and the reason for LCOE formula where:</a:t>
            </a:r>
          </a:p>
          <a:p>
            <a:pPr lvl="1"/>
            <a:r>
              <a:rPr lang="en-US" sz="2100" dirty="0">
                <a:solidFill>
                  <a:schemeClr val="bg1"/>
                </a:solidFill>
                <a:latin typeface="+mn-lt"/>
                <a:cs typeface="+mn-cs"/>
              </a:rPr>
              <a:t>Real LCOE = NPV(Nominal Rate, Revenues)/NPV(Real Rate, Generation)</a:t>
            </a:r>
          </a:p>
          <a:p>
            <a:endParaRPr lang="en-US" sz="2100" dirty="0">
              <a:solidFill>
                <a:schemeClr val="bg1"/>
              </a:solidFill>
              <a:latin typeface="+mn-lt"/>
              <a:cs typeface="+mn-cs"/>
            </a:endParaRPr>
          </a:p>
        </p:txBody>
      </p:sp>
      <p:sp>
        <p:nvSpPr>
          <p:cNvPr id="3" name="Title 2">
            <a:extLst>
              <a:ext uri="{FF2B5EF4-FFF2-40B4-BE49-F238E27FC236}">
                <a16:creationId xmlns:a16="http://schemas.microsoft.com/office/drawing/2014/main" id="{A29093EA-D45F-462A-9478-F115A442E26E}"/>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Case 3: Degradation</a:t>
            </a:r>
          </a:p>
        </p:txBody>
      </p:sp>
    </p:spTree>
    <p:extLst>
      <p:ext uri="{BB962C8B-B14F-4D97-AF65-F5344CB8AC3E}">
        <p14:creationId xmlns:p14="http://schemas.microsoft.com/office/powerpoint/2010/main" val="3138165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fontScale="90000"/>
          </a:bodyPr>
          <a:lstStyle/>
          <a:p>
            <a:r>
              <a:rPr lang="en-US" dirty="0"/>
              <a:t>Photoelectric Effect – 1839 French Physicist  </a:t>
            </a:r>
            <a:r>
              <a:rPr lang="en-US" b="1" i="0" dirty="0">
                <a:solidFill>
                  <a:srgbClr val="000000"/>
                </a:solidFill>
                <a:effectLst/>
                <a:latin typeface="Arial" panose="020B0604020202020204" pitchFamily="34" charset="0"/>
              </a:rPr>
              <a:t>Edmond Becquerel</a:t>
            </a:r>
            <a:endParaRPr lang="en-US" dirty="0"/>
          </a:p>
        </p:txBody>
      </p:sp>
      <p:sp>
        <p:nvSpPr>
          <p:cNvPr id="151555" name="Content Placeholder 2"/>
          <p:cNvSpPr>
            <a:spLocks noGrp="1"/>
          </p:cNvSpPr>
          <p:nvPr>
            <p:ph idx="1"/>
          </p:nvPr>
        </p:nvSpPr>
        <p:spPr>
          <a:xfrm>
            <a:off x="732344" y="1055803"/>
            <a:ext cx="5909525" cy="4954299"/>
          </a:xfrm>
        </p:spPr>
        <p:txBody>
          <a:bodyPr>
            <a:noAutofit/>
          </a:bodyPr>
          <a:lstStyle/>
          <a:p>
            <a:r>
              <a:rPr lang="en-US" sz="2000" dirty="0"/>
              <a:t>PV cells convert sunlight directly into electricity by taking advantage of the photoelectric effect. </a:t>
            </a:r>
          </a:p>
          <a:p>
            <a:r>
              <a:rPr lang="en-US" sz="2000" dirty="0"/>
              <a:t>PV cells are constructed from conductive materials coated with light-absorbing materials on the top and on the bottom. </a:t>
            </a:r>
          </a:p>
          <a:p>
            <a:r>
              <a:rPr lang="en-US" sz="2000" dirty="0"/>
              <a:t>When photons in sunlight strike the top layer of a PV cell, they provide sufficient energy to excite electrons and knock them through the semiconductor to a bottom layer, causing a separation of electric charges on the top and bottom of the solar cell. </a:t>
            </a:r>
          </a:p>
          <a:p>
            <a:r>
              <a:rPr lang="en-US" sz="2000" dirty="0"/>
              <a:t>Connecting the bottom layer to the top with a conductor makes an electrical circuit and allows the electrons to flow back to the top, creating an electric current. The cycle repeats with more sunlight.</a:t>
            </a:r>
          </a:p>
        </p:txBody>
      </p:sp>
      <p:pic>
        <p:nvPicPr>
          <p:cNvPr id="3" name="Picture 2">
            <a:extLst>
              <a:ext uri="{FF2B5EF4-FFF2-40B4-BE49-F238E27FC236}">
                <a16:creationId xmlns:a16="http://schemas.microsoft.com/office/drawing/2014/main" id="{717E2012-3261-4381-BD7C-FB74761559BE}"/>
              </a:ext>
            </a:extLst>
          </p:cNvPr>
          <p:cNvPicPr>
            <a:picLocks noChangeAspect="1"/>
          </p:cNvPicPr>
          <p:nvPr/>
        </p:nvPicPr>
        <p:blipFill>
          <a:blip r:embed="rId2"/>
          <a:stretch>
            <a:fillRect/>
          </a:stretch>
        </p:blipFill>
        <p:spPr>
          <a:xfrm>
            <a:off x="6785021" y="2171700"/>
            <a:ext cx="1877965" cy="2636043"/>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DF18D-1CD8-4CBE-8F49-A4AB9ABCAE1B}"/>
              </a:ext>
            </a:extLst>
          </p:cNvPr>
          <p:cNvSpPr>
            <a:spLocks noGrp="1"/>
          </p:cNvSpPr>
          <p:nvPr>
            <p:ph idx="1"/>
          </p:nvPr>
        </p:nvSpPr>
        <p:spPr/>
        <p:txBody>
          <a:bodyPr>
            <a:normAutofit fontScale="77500" lnSpcReduction="20000"/>
          </a:bodyPr>
          <a:lstStyle/>
          <a:p>
            <a:r>
              <a:rPr lang="en-US" dirty="0"/>
              <a:t>Note how leave debt to the end.</a:t>
            </a:r>
          </a:p>
          <a:p>
            <a:r>
              <a:rPr lang="en-US" dirty="0"/>
              <a:t>In project finance model include depreciation and then multiply EBITDA by taxes.  Then use Target IRR.</a:t>
            </a:r>
          </a:p>
          <a:p>
            <a:r>
              <a:rPr lang="en-US" dirty="0"/>
              <a:t>In case with PMT, need to first compute depreciation from capital cost.</a:t>
            </a:r>
          </a:p>
          <a:p>
            <a:r>
              <a:rPr lang="en-US" dirty="0"/>
              <a:t>Then use algebra:</a:t>
            </a:r>
          </a:p>
          <a:p>
            <a:pPr lvl="1"/>
            <a:r>
              <a:rPr lang="en-US" dirty="0"/>
              <a:t>Revenues = Equity Return + Taxes</a:t>
            </a:r>
          </a:p>
          <a:p>
            <a:pPr lvl="1"/>
            <a:r>
              <a:rPr lang="en-US" dirty="0"/>
              <a:t>Taxes = (Revenues – Depreciation) x Tax Rate</a:t>
            </a:r>
          </a:p>
          <a:p>
            <a:pPr lvl="1"/>
            <a:r>
              <a:rPr lang="en-US" dirty="0"/>
              <a:t>Revenues = Equity Return + (Revenues – Depreciation) x Tax Rate</a:t>
            </a:r>
          </a:p>
          <a:p>
            <a:pPr lvl="1"/>
            <a:r>
              <a:rPr lang="en-US" dirty="0"/>
              <a:t>Revenues – Revenues x Tax Rate = Equity Return – Depreciation x Tax Rate</a:t>
            </a:r>
          </a:p>
          <a:p>
            <a:pPr lvl="1"/>
            <a:r>
              <a:rPr lang="en-US" dirty="0"/>
              <a:t>Revenues = (Equity Return – Depreciation x Tax)/(1-Tax Rate)</a:t>
            </a:r>
          </a:p>
          <a:p>
            <a:pPr lvl="1"/>
            <a:r>
              <a:rPr lang="en-US" dirty="0"/>
              <a:t>Revenues = (PMT with Inflation – Deprecation x Tax)/(1-Tax) </a:t>
            </a:r>
          </a:p>
        </p:txBody>
      </p:sp>
      <p:sp>
        <p:nvSpPr>
          <p:cNvPr id="3" name="Title 2">
            <a:extLst>
              <a:ext uri="{FF2B5EF4-FFF2-40B4-BE49-F238E27FC236}">
                <a16:creationId xmlns:a16="http://schemas.microsoft.com/office/drawing/2014/main" id="{01E53DF0-8713-4EC8-A007-78F2B1EBAD52}"/>
              </a:ext>
            </a:extLst>
          </p:cNvPr>
          <p:cNvSpPr>
            <a:spLocks noGrp="1"/>
          </p:cNvSpPr>
          <p:nvPr>
            <p:ph type="title"/>
          </p:nvPr>
        </p:nvSpPr>
        <p:spPr/>
        <p:txBody>
          <a:bodyPr/>
          <a:lstStyle/>
          <a:p>
            <a:r>
              <a:rPr lang="en-US" dirty="0"/>
              <a:t>Case 4: Taxes and No Debt</a:t>
            </a:r>
          </a:p>
        </p:txBody>
      </p:sp>
    </p:spTree>
    <p:extLst>
      <p:ext uri="{BB962C8B-B14F-4D97-AF65-F5344CB8AC3E}">
        <p14:creationId xmlns:p14="http://schemas.microsoft.com/office/powerpoint/2010/main" val="38590897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185E29-93AE-442C-A2A0-69B32E844C6D}"/>
              </a:ext>
            </a:extLst>
          </p:cNvPr>
          <p:cNvSpPr>
            <a:spLocks noGrp="1"/>
          </p:cNvSpPr>
          <p:nvPr>
            <p:ph idx="1"/>
          </p:nvPr>
        </p:nvSpPr>
        <p:spPr/>
        <p:txBody>
          <a:bodyPr/>
          <a:lstStyle/>
          <a:p>
            <a:r>
              <a:rPr lang="en-US" dirty="0"/>
              <a:t>Run project finance model and add a construction period</a:t>
            </a:r>
          </a:p>
          <a:p>
            <a:r>
              <a:rPr lang="en-US" dirty="0"/>
              <a:t>Use PMT function with FV instead of simple plant cost</a:t>
            </a:r>
          </a:p>
          <a:p>
            <a:r>
              <a:rPr lang="en-US" dirty="0"/>
              <a:t>When using FV use the real required equity IRR</a:t>
            </a:r>
          </a:p>
          <a:p>
            <a:r>
              <a:rPr lang="en-US" dirty="0"/>
              <a:t>Note that everything depends on the IRR premium above the rate of inflation </a:t>
            </a:r>
          </a:p>
        </p:txBody>
      </p:sp>
      <p:sp>
        <p:nvSpPr>
          <p:cNvPr id="3" name="Title 2">
            <a:extLst>
              <a:ext uri="{FF2B5EF4-FFF2-40B4-BE49-F238E27FC236}">
                <a16:creationId xmlns:a16="http://schemas.microsoft.com/office/drawing/2014/main" id="{FEC41A18-4553-455D-82C9-32AC074A49E3}"/>
              </a:ext>
            </a:extLst>
          </p:cNvPr>
          <p:cNvSpPr>
            <a:spLocks noGrp="1"/>
          </p:cNvSpPr>
          <p:nvPr>
            <p:ph type="title"/>
          </p:nvPr>
        </p:nvSpPr>
        <p:spPr/>
        <p:txBody>
          <a:bodyPr>
            <a:normAutofit fontScale="90000"/>
          </a:bodyPr>
          <a:lstStyle/>
          <a:p>
            <a:r>
              <a:rPr lang="en-US" dirty="0"/>
              <a:t>Case 5: Construction Period but Still No Debt</a:t>
            </a:r>
          </a:p>
        </p:txBody>
      </p:sp>
    </p:spTree>
    <p:extLst>
      <p:ext uri="{BB962C8B-B14F-4D97-AF65-F5344CB8AC3E}">
        <p14:creationId xmlns:p14="http://schemas.microsoft.com/office/powerpoint/2010/main" val="22549409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48669A-53EC-4A86-9D5B-0B4E681F8292}"/>
              </a:ext>
            </a:extLst>
          </p:cNvPr>
          <p:cNvSpPr>
            <a:spLocks noGrp="1"/>
          </p:cNvSpPr>
          <p:nvPr>
            <p:ph idx="1"/>
          </p:nvPr>
        </p:nvSpPr>
        <p:spPr/>
        <p:txBody>
          <a:bodyPr/>
          <a:lstStyle/>
          <a:p>
            <a:r>
              <a:rPr lang="en-US" dirty="0"/>
              <a:t>Alternative debt assumptions</a:t>
            </a:r>
          </a:p>
          <a:p>
            <a:pPr lvl="1"/>
            <a:r>
              <a:rPr lang="en-US" dirty="0"/>
              <a:t>Sculpting</a:t>
            </a:r>
          </a:p>
          <a:p>
            <a:pPr lvl="1"/>
            <a:r>
              <a:rPr lang="en-US" dirty="0"/>
              <a:t>Re-financing</a:t>
            </a:r>
          </a:p>
          <a:p>
            <a:pPr lvl="1"/>
            <a:r>
              <a:rPr lang="en-US" dirty="0"/>
              <a:t>Tail by the end of re-financing</a:t>
            </a:r>
          </a:p>
          <a:p>
            <a:r>
              <a:rPr lang="en-US" dirty="0"/>
              <a:t>Key is the interest rate relative to inflation</a:t>
            </a:r>
          </a:p>
          <a:p>
            <a:r>
              <a:rPr lang="en-US" dirty="0"/>
              <a:t>With re-financing, the amount of debt and the credit spread really matter and not the tenor of the debt</a:t>
            </a:r>
          </a:p>
        </p:txBody>
      </p:sp>
      <p:sp>
        <p:nvSpPr>
          <p:cNvPr id="3" name="Title 2">
            <a:extLst>
              <a:ext uri="{FF2B5EF4-FFF2-40B4-BE49-F238E27FC236}">
                <a16:creationId xmlns:a16="http://schemas.microsoft.com/office/drawing/2014/main" id="{36AC8551-1613-481C-933B-483829F7D386}"/>
              </a:ext>
            </a:extLst>
          </p:cNvPr>
          <p:cNvSpPr>
            <a:spLocks noGrp="1"/>
          </p:cNvSpPr>
          <p:nvPr>
            <p:ph type="title"/>
          </p:nvPr>
        </p:nvSpPr>
        <p:spPr/>
        <p:txBody>
          <a:bodyPr/>
          <a:lstStyle/>
          <a:p>
            <a:r>
              <a:rPr lang="en-US" dirty="0"/>
              <a:t>Case 6: Debt</a:t>
            </a:r>
          </a:p>
        </p:txBody>
      </p:sp>
    </p:spTree>
    <p:extLst>
      <p:ext uri="{BB962C8B-B14F-4D97-AF65-F5344CB8AC3E}">
        <p14:creationId xmlns:p14="http://schemas.microsoft.com/office/powerpoint/2010/main" val="36812897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DB2A-91A1-4FBB-8F65-38D04D171B7F}"/>
              </a:ext>
            </a:extLst>
          </p:cNvPr>
          <p:cNvSpPr>
            <a:spLocks noGrp="1"/>
          </p:cNvSpPr>
          <p:nvPr>
            <p:ph type="title"/>
          </p:nvPr>
        </p:nvSpPr>
        <p:spPr/>
        <p:txBody>
          <a:bodyPr/>
          <a:lstStyle/>
          <a:p>
            <a:r>
              <a:rPr lang="en-US" dirty="0"/>
              <a:t>Day 2, Session 2: Project Financing of Solar Power</a:t>
            </a:r>
          </a:p>
        </p:txBody>
      </p:sp>
    </p:spTree>
    <p:extLst>
      <p:ext uri="{BB962C8B-B14F-4D97-AF65-F5344CB8AC3E}">
        <p14:creationId xmlns:p14="http://schemas.microsoft.com/office/powerpoint/2010/main" val="267749444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5D33F1-EA82-4065-8F2B-6E56B11CB2FF}"/>
              </a:ext>
            </a:extLst>
          </p:cNvPr>
          <p:cNvSpPr>
            <a:spLocks noGrp="1"/>
          </p:cNvSpPr>
          <p:nvPr>
            <p:ph idx="1"/>
          </p:nvPr>
        </p:nvSpPr>
        <p:spPr/>
        <p:txBody>
          <a:bodyPr/>
          <a:lstStyle/>
          <a:p>
            <a:r>
              <a:rPr lang="en-US" dirty="0"/>
              <a:t>Interest Rates Related to Inflation – US. Negative Real Rate</a:t>
            </a:r>
          </a:p>
          <a:p>
            <a:endParaRPr lang="en-US" dirty="0"/>
          </a:p>
        </p:txBody>
      </p:sp>
      <p:sp>
        <p:nvSpPr>
          <p:cNvPr id="3" name="Title 2">
            <a:extLst>
              <a:ext uri="{FF2B5EF4-FFF2-40B4-BE49-F238E27FC236}">
                <a16:creationId xmlns:a16="http://schemas.microsoft.com/office/drawing/2014/main" id="{AA21DCF0-D759-45B8-9142-BD37D74A87B1}"/>
              </a:ext>
            </a:extLst>
          </p:cNvPr>
          <p:cNvSpPr>
            <a:spLocks noGrp="1"/>
          </p:cNvSpPr>
          <p:nvPr>
            <p:ph type="title"/>
          </p:nvPr>
        </p:nvSpPr>
        <p:spPr/>
        <p:txBody>
          <a:bodyPr/>
          <a:lstStyle/>
          <a:p>
            <a:r>
              <a:rPr lang="en-US" dirty="0"/>
              <a:t>Interest Rates and Inflation</a:t>
            </a:r>
          </a:p>
        </p:txBody>
      </p:sp>
      <p:pic>
        <p:nvPicPr>
          <p:cNvPr id="5" name="Picture 4">
            <a:extLst>
              <a:ext uri="{FF2B5EF4-FFF2-40B4-BE49-F238E27FC236}">
                <a16:creationId xmlns:a16="http://schemas.microsoft.com/office/drawing/2014/main" id="{9859F43B-450F-4E34-B414-0196F3CE2B2D}"/>
              </a:ext>
            </a:extLst>
          </p:cNvPr>
          <p:cNvPicPr>
            <a:picLocks noChangeAspect="1"/>
          </p:cNvPicPr>
          <p:nvPr/>
        </p:nvPicPr>
        <p:blipFill>
          <a:blip r:embed="rId2"/>
          <a:stretch>
            <a:fillRect/>
          </a:stretch>
        </p:blipFill>
        <p:spPr>
          <a:xfrm>
            <a:off x="444113" y="1944229"/>
            <a:ext cx="7902608" cy="4863817"/>
          </a:xfrm>
          <a:prstGeom prst="rect">
            <a:avLst/>
          </a:prstGeom>
        </p:spPr>
      </p:pic>
    </p:spTree>
    <p:extLst>
      <p:ext uri="{BB962C8B-B14F-4D97-AF65-F5344CB8AC3E}">
        <p14:creationId xmlns:p14="http://schemas.microsoft.com/office/powerpoint/2010/main" val="42590941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5D33F1-EA82-4065-8F2B-6E56B11CB2FF}"/>
              </a:ext>
            </a:extLst>
          </p:cNvPr>
          <p:cNvSpPr>
            <a:spLocks noGrp="1"/>
          </p:cNvSpPr>
          <p:nvPr>
            <p:ph idx="1"/>
          </p:nvPr>
        </p:nvSpPr>
        <p:spPr/>
        <p:txBody>
          <a:bodyPr/>
          <a:lstStyle/>
          <a:p>
            <a:r>
              <a:rPr lang="en-US" dirty="0"/>
              <a:t>Interest Rates Related to Inflation - US</a:t>
            </a:r>
          </a:p>
          <a:p>
            <a:endParaRPr lang="en-US" dirty="0"/>
          </a:p>
        </p:txBody>
      </p:sp>
      <p:sp>
        <p:nvSpPr>
          <p:cNvPr id="3" name="Title 2">
            <a:extLst>
              <a:ext uri="{FF2B5EF4-FFF2-40B4-BE49-F238E27FC236}">
                <a16:creationId xmlns:a16="http://schemas.microsoft.com/office/drawing/2014/main" id="{AA21DCF0-D759-45B8-9142-BD37D74A87B1}"/>
              </a:ext>
            </a:extLst>
          </p:cNvPr>
          <p:cNvSpPr>
            <a:spLocks noGrp="1"/>
          </p:cNvSpPr>
          <p:nvPr>
            <p:ph type="title"/>
          </p:nvPr>
        </p:nvSpPr>
        <p:spPr/>
        <p:txBody>
          <a:bodyPr/>
          <a:lstStyle/>
          <a:p>
            <a:r>
              <a:rPr lang="en-US" dirty="0"/>
              <a:t>Interest Rates and Inflation</a:t>
            </a:r>
          </a:p>
        </p:txBody>
      </p:sp>
      <p:pic>
        <p:nvPicPr>
          <p:cNvPr id="2" name="Picture 1">
            <a:extLst>
              <a:ext uri="{FF2B5EF4-FFF2-40B4-BE49-F238E27FC236}">
                <a16:creationId xmlns:a16="http://schemas.microsoft.com/office/drawing/2014/main" id="{4DC62450-ECA7-4EA2-A028-2F5AF0A7AF95}"/>
              </a:ext>
            </a:extLst>
          </p:cNvPr>
          <p:cNvPicPr>
            <a:picLocks noChangeAspect="1"/>
          </p:cNvPicPr>
          <p:nvPr/>
        </p:nvPicPr>
        <p:blipFill>
          <a:blip r:embed="rId2"/>
          <a:stretch>
            <a:fillRect/>
          </a:stretch>
        </p:blipFill>
        <p:spPr>
          <a:xfrm>
            <a:off x="509049" y="1903229"/>
            <a:ext cx="7902607" cy="4863816"/>
          </a:xfrm>
          <a:prstGeom prst="rect">
            <a:avLst/>
          </a:prstGeom>
        </p:spPr>
      </p:pic>
    </p:spTree>
    <p:extLst>
      <p:ext uri="{BB962C8B-B14F-4D97-AF65-F5344CB8AC3E}">
        <p14:creationId xmlns:p14="http://schemas.microsoft.com/office/powerpoint/2010/main" val="4783418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92D538-8D61-47F6-B69A-D9A3279B59E6}"/>
              </a:ext>
            </a:extLst>
          </p:cNvPr>
          <p:cNvSpPr>
            <a:spLocks noGrp="1"/>
          </p:cNvSpPr>
          <p:nvPr>
            <p:ph idx="1"/>
          </p:nvPr>
        </p:nvSpPr>
        <p:spPr/>
        <p:txBody>
          <a:bodyPr/>
          <a:lstStyle/>
          <a:p>
            <a:r>
              <a:rPr lang="en-US" dirty="0"/>
              <a:t>Expected inflation from Index bond less nominal interest rate</a:t>
            </a:r>
          </a:p>
          <a:p>
            <a:endParaRPr lang="en-US" dirty="0"/>
          </a:p>
        </p:txBody>
      </p:sp>
      <p:sp>
        <p:nvSpPr>
          <p:cNvPr id="3" name="Title 2">
            <a:extLst>
              <a:ext uri="{FF2B5EF4-FFF2-40B4-BE49-F238E27FC236}">
                <a16:creationId xmlns:a16="http://schemas.microsoft.com/office/drawing/2014/main" id="{4DD3B435-8E84-456E-B4C3-167B1DA39DF8}"/>
              </a:ext>
            </a:extLst>
          </p:cNvPr>
          <p:cNvSpPr>
            <a:spLocks noGrp="1"/>
          </p:cNvSpPr>
          <p:nvPr>
            <p:ph type="title"/>
          </p:nvPr>
        </p:nvSpPr>
        <p:spPr/>
        <p:txBody>
          <a:bodyPr/>
          <a:lstStyle/>
          <a:p>
            <a:r>
              <a:rPr lang="en-US" dirty="0"/>
              <a:t>Inflation Expectations in Cost of Capital</a:t>
            </a:r>
          </a:p>
        </p:txBody>
      </p:sp>
      <p:pic>
        <p:nvPicPr>
          <p:cNvPr id="2" name="Picture 1">
            <a:extLst>
              <a:ext uri="{FF2B5EF4-FFF2-40B4-BE49-F238E27FC236}">
                <a16:creationId xmlns:a16="http://schemas.microsoft.com/office/drawing/2014/main" id="{2E86C629-FB6F-4360-8049-44DB0FA880AC}"/>
              </a:ext>
            </a:extLst>
          </p:cNvPr>
          <p:cNvPicPr>
            <a:picLocks noChangeAspect="1"/>
          </p:cNvPicPr>
          <p:nvPr/>
        </p:nvPicPr>
        <p:blipFill>
          <a:blip r:embed="rId2"/>
          <a:stretch>
            <a:fillRect/>
          </a:stretch>
        </p:blipFill>
        <p:spPr>
          <a:xfrm>
            <a:off x="568017" y="1972723"/>
            <a:ext cx="7831265" cy="4819907"/>
          </a:xfrm>
          <a:prstGeom prst="rect">
            <a:avLst/>
          </a:prstGeom>
        </p:spPr>
      </p:pic>
    </p:spTree>
    <p:extLst>
      <p:ext uri="{BB962C8B-B14F-4D97-AF65-F5344CB8AC3E}">
        <p14:creationId xmlns:p14="http://schemas.microsoft.com/office/powerpoint/2010/main" val="4172308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92D538-8D61-47F6-B69A-D9A3279B59E6}"/>
              </a:ext>
            </a:extLst>
          </p:cNvPr>
          <p:cNvSpPr>
            <a:spLocks noGrp="1"/>
          </p:cNvSpPr>
          <p:nvPr>
            <p:ph idx="1"/>
          </p:nvPr>
        </p:nvSpPr>
        <p:spPr/>
        <p:txBody>
          <a:bodyPr/>
          <a:lstStyle/>
          <a:p>
            <a:r>
              <a:rPr lang="en-US" dirty="0"/>
              <a:t>Real Rate is the key to LCOE</a:t>
            </a:r>
          </a:p>
          <a:p>
            <a:endParaRPr lang="en-US" dirty="0"/>
          </a:p>
        </p:txBody>
      </p:sp>
      <p:sp>
        <p:nvSpPr>
          <p:cNvPr id="3" name="Title 2">
            <a:extLst>
              <a:ext uri="{FF2B5EF4-FFF2-40B4-BE49-F238E27FC236}">
                <a16:creationId xmlns:a16="http://schemas.microsoft.com/office/drawing/2014/main" id="{4DD3B435-8E84-456E-B4C3-167B1DA39DF8}"/>
              </a:ext>
            </a:extLst>
          </p:cNvPr>
          <p:cNvSpPr>
            <a:spLocks noGrp="1"/>
          </p:cNvSpPr>
          <p:nvPr>
            <p:ph type="title"/>
          </p:nvPr>
        </p:nvSpPr>
        <p:spPr>
          <a:xfrm>
            <a:off x="732344" y="158628"/>
            <a:ext cx="7666938" cy="690676"/>
          </a:xfrm>
        </p:spPr>
        <p:txBody>
          <a:bodyPr>
            <a:normAutofit/>
          </a:bodyPr>
          <a:lstStyle/>
          <a:p>
            <a:r>
              <a:rPr lang="en-US" dirty="0"/>
              <a:t>Inflation and Interest Rates in India</a:t>
            </a:r>
          </a:p>
        </p:txBody>
      </p:sp>
      <p:pic>
        <p:nvPicPr>
          <p:cNvPr id="5" name="Picture 4">
            <a:extLst>
              <a:ext uri="{FF2B5EF4-FFF2-40B4-BE49-F238E27FC236}">
                <a16:creationId xmlns:a16="http://schemas.microsoft.com/office/drawing/2014/main" id="{C74EF234-1481-4DA4-A645-6623D0B08D16}"/>
              </a:ext>
            </a:extLst>
          </p:cNvPr>
          <p:cNvPicPr>
            <a:picLocks noChangeAspect="1"/>
          </p:cNvPicPr>
          <p:nvPr/>
        </p:nvPicPr>
        <p:blipFill>
          <a:blip r:embed="rId2"/>
          <a:stretch>
            <a:fillRect/>
          </a:stretch>
        </p:blipFill>
        <p:spPr>
          <a:xfrm>
            <a:off x="257418" y="1835750"/>
            <a:ext cx="8160026" cy="5022250"/>
          </a:xfrm>
          <a:prstGeom prst="rect">
            <a:avLst/>
          </a:prstGeom>
        </p:spPr>
      </p:pic>
    </p:spTree>
    <p:extLst>
      <p:ext uri="{BB962C8B-B14F-4D97-AF65-F5344CB8AC3E}">
        <p14:creationId xmlns:p14="http://schemas.microsoft.com/office/powerpoint/2010/main" val="34583257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BA223-47CC-49A7-BBB9-2A9D6AE30D0A}"/>
              </a:ext>
            </a:extLst>
          </p:cNvPr>
          <p:cNvSpPr>
            <a:spLocks noGrp="1"/>
          </p:cNvSpPr>
          <p:nvPr>
            <p:ph idx="1"/>
          </p:nvPr>
        </p:nvSpPr>
        <p:spPr/>
        <p:txBody>
          <a:bodyPr/>
          <a:lstStyle/>
          <a:p>
            <a:r>
              <a:rPr lang="en-US" dirty="0"/>
              <a:t>BBB Spreads for Project Finance</a:t>
            </a:r>
          </a:p>
          <a:p>
            <a:endParaRPr lang="en-US" dirty="0"/>
          </a:p>
        </p:txBody>
      </p:sp>
      <p:sp>
        <p:nvSpPr>
          <p:cNvPr id="3" name="Title 2">
            <a:extLst>
              <a:ext uri="{FF2B5EF4-FFF2-40B4-BE49-F238E27FC236}">
                <a16:creationId xmlns:a16="http://schemas.microsoft.com/office/drawing/2014/main" id="{857392A0-359C-4050-8804-A3FA97DA34D9}"/>
              </a:ext>
            </a:extLst>
          </p:cNvPr>
          <p:cNvSpPr>
            <a:spLocks noGrp="1"/>
          </p:cNvSpPr>
          <p:nvPr>
            <p:ph type="title"/>
          </p:nvPr>
        </p:nvSpPr>
        <p:spPr>
          <a:xfrm>
            <a:off x="732344" y="158629"/>
            <a:ext cx="7666938" cy="690676"/>
          </a:xfrm>
        </p:spPr>
        <p:txBody>
          <a:bodyPr/>
          <a:lstStyle/>
          <a:p>
            <a:r>
              <a:rPr lang="en-US" dirty="0"/>
              <a:t>Credit Spreads</a:t>
            </a:r>
          </a:p>
        </p:txBody>
      </p:sp>
      <p:pic>
        <p:nvPicPr>
          <p:cNvPr id="5" name="Picture 4">
            <a:extLst>
              <a:ext uri="{FF2B5EF4-FFF2-40B4-BE49-F238E27FC236}">
                <a16:creationId xmlns:a16="http://schemas.microsoft.com/office/drawing/2014/main" id="{DED47F52-172B-48DF-8EB3-864FDB94AC4B}"/>
              </a:ext>
            </a:extLst>
          </p:cNvPr>
          <p:cNvPicPr>
            <a:picLocks noChangeAspect="1"/>
          </p:cNvPicPr>
          <p:nvPr/>
        </p:nvPicPr>
        <p:blipFill>
          <a:blip r:embed="rId2"/>
          <a:stretch>
            <a:fillRect/>
          </a:stretch>
        </p:blipFill>
        <p:spPr>
          <a:xfrm>
            <a:off x="291719" y="1678405"/>
            <a:ext cx="8239539" cy="5071187"/>
          </a:xfrm>
          <a:prstGeom prst="rect">
            <a:avLst/>
          </a:prstGeom>
        </p:spPr>
      </p:pic>
    </p:spTree>
    <p:extLst>
      <p:ext uri="{BB962C8B-B14F-4D97-AF65-F5344CB8AC3E}">
        <p14:creationId xmlns:p14="http://schemas.microsoft.com/office/powerpoint/2010/main" val="34120481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37261B-7F84-4564-AD5A-65AD4DC4EF3E}"/>
              </a:ext>
            </a:extLst>
          </p:cNvPr>
          <p:cNvSpPr>
            <a:spLocks noGrp="1"/>
          </p:cNvSpPr>
          <p:nvPr>
            <p:ph idx="1"/>
          </p:nvPr>
        </p:nvSpPr>
        <p:spPr>
          <a:xfrm>
            <a:off x="732344" y="1045864"/>
            <a:ext cx="7902608" cy="4913771"/>
          </a:xfrm>
        </p:spPr>
        <p:txBody>
          <a:bodyPr/>
          <a:lstStyle/>
          <a:p>
            <a:r>
              <a:rPr lang="en-US" dirty="0"/>
              <a:t>Spreads between 1.3% and 2.2%</a:t>
            </a:r>
          </a:p>
          <a:p>
            <a:endParaRPr lang="en-US" dirty="0"/>
          </a:p>
        </p:txBody>
      </p:sp>
      <p:sp>
        <p:nvSpPr>
          <p:cNvPr id="3" name="Title 2">
            <a:extLst>
              <a:ext uri="{FF2B5EF4-FFF2-40B4-BE49-F238E27FC236}">
                <a16:creationId xmlns:a16="http://schemas.microsoft.com/office/drawing/2014/main" id="{8EDA838B-F177-40D0-A2A6-872C357F75D0}"/>
              </a:ext>
            </a:extLst>
          </p:cNvPr>
          <p:cNvSpPr>
            <a:spLocks noGrp="1"/>
          </p:cNvSpPr>
          <p:nvPr>
            <p:ph type="title"/>
          </p:nvPr>
        </p:nvSpPr>
        <p:spPr/>
        <p:txBody>
          <a:bodyPr/>
          <a:lstStyle/>
          <a:p>
            <a:r>
              <a:rPr lang="en-US" dirty="0"/>
              <a:t>Credit Spreads – More Detailed Graph</a:t>
            </a:r>
          </a:p>
        </p:txBody>
      </p:sp>
      <p:pic>
        <p:nvPicPr>
          <p:cNvPr id="5" name="Picture 4">
            <a:extLst>
              <a:ext uri="{FF2B5EF4-FFF2-40B4-BE49-F238E27FC236}">
                <a16:creationId xmlns:a16="http://schemas.microsoft.com/office/drawing/2014/main" id="{8EF85D62-F2AE-4DAE-A989-FF71D5AAA33B}"/>
              </a:ext>
            </a:extLst>
          </p:cNvPr>
          <p:cNvPicPr>
            <a:picLocks noChangeAspect="1"/>
          </p:cNvPicPr>
          <p:nvPr/>
        </p:nvPicPr>
        <p:blipFill>
          <a:blip r:embed="rId2"/>
          <a:stretch>
            <a:fillRect/>
          </a:stretch>
        </p:blipFill>
        <p:spPr>
          <a:xfrm>
            <a:off x="298891" y="1854871"/>
            <a:ext cx="8100391" cy="4985546"/>
          </a:xfrm>
          <a:prstGeom prst="rect">
            <a:avLst/>
          </a:prstGeom>
        </p:spPr>
      </p:pic>
    </p:spTree>
    <p:extLst>
      <p:ext uri="{BB962C8B-B14F-4D97-AF65-F5344CB8AC3E}">
        <p14:creationId xmlns:p14="http://schemas.microsoft.com/office/powerpoint/2010/main" val="2081415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dirty="0"/>
              <a:t>Illustration of the Photoelectric Effect</a:t>
            </a:r>
          </a:p>
        </p:txBody>
      </p:sp>
      <p:pic>
        <p:nvPicPr>
          <p:cNvPr id="152579" name="Content Placeholder 6" descr="exhibit3-16.jpg"/>
          <p:cNvPicPr>
            <a:picLocks noGrp="1" noChangeAspect="1"/>
          </p:cNvPicPr>
          <p:nvPr>
            <p:ph idx="1"/>
          </p:nvPr>
        </p:nvPicPr>
        <p:blipFill>
          <a:blip r:embed="rId2" cstate="print"/>
          <a:srcRect/>
          <a:stretch>
            <a:fillRect/>
          </a:stretch>
        </p:blipFill>
        <p:spPr>
          <a:xfrm>
            <a:off x="457200" y="1274763"/>
            <a:ext cx="8229600" cy="4719637"/>
          </a:xfrm>
        </p:spPr>
      </p:pic>
    </p:spTree>
    <p:extLst>
      <p:ext uri="{BB962C8B-B14F-4D97-AF65-F5344CB8AC3E}">
        <p14:creationId xmlns:p14="http://schemas.microsoft.com/office/powerpoint/2010/main" val="330230014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F5BE-0CDB-4FD7-9166-7E6C8E486C1E}"/>
              </a:ext>
            </a:extLst>
          </p:cNvPr>
          <p:cNvSpPr>
            <a:spLocks noGrp="1"/>
          </p:cNvSpPr>
          <p:nvPr>
            <p:ph type="title"/>
          </p:nvPr>
        </p:nvSpPr>
        <p:spPr/>
        <p:txBody>
          <a:bodyPr>
            <a:normAutofit fontScale="90000"/>
          </a:bodyPr>
          <a:lstStyle/>
          <a:p>
            <a:r>
              <a:rPr lang="en-US" dirty="0"/>
              <a:t>Day 2, Session 2: </a:t>
            </a:r>
            <a:br>
              <a:rPr lang="en-US" dirty="0"/>
            </a:br>
            <a:r>
              <a:rPr lang="en-US" dirty="0"/>
              <a:t>Risk Analysis of Resource and P90/P95/P99</a:t>
            </a:r>
          </a:p>
        </p:txBody>
      </p:sp>
    </p:spTree>
    <p:extLst>
      <p:ext uri="{BB962C8B-B14F-4D97-AF65-F5344CB8AC3E}">
        <p14:creationId xmlns:p14="http://schemas.microsoft.com/office/powerpoint/2010/main" val="4524207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66670D-1253-4F76-81F3-9CC281B15EE4}"/>
              </a:ext>
            </a:extLst>
          </p:cNvPr>
          <p:cNvSpPr>
            <a:spLocks noGrp="1"/>
          </p:cNvSpPr>
          <p:nvPr>
            <p:ph idx="1"/>
          </p:nvPr>
        </p:nvSpPr>
        <p:spPr>
          <a:xfrm>
            <a:off x="732344" y="1025323"/>
            <a:ext cx="7902608" cy="4913771"/>
          </a:xfrm>
        </p:spPr>
        <p:txBody>
          <a:bodyPr>
            <a:normAutofit lnSpcReduction="10000"/>
          </a:bodyPr>
          <a:lstStyle/>
          <a:p>
            <a:pPr marL="568325" marR="0" lvl="2" indent="-395288">
              <a:spcBef>
                <a:spcPts val="0"/>
              </a:spcBef>
              <a:spcAft>
                <a:spcPts val="0"/>
              </a:spcAft>
              <a:buFont typeface="Wingdings" panose="05000000000000000000" pitchFamily="2"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Review and understand solar resource studies and importance of solar resource analysis in risk analysis</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2" indent="-395288">
              <a:spcBef>
                <a:spcPts val="0"/>
              </a:spcBef>
              <a:spcAft>
                <a:spcPts val="0"/>
              </a:spcAft>
              <a:buFont typeface="Wingdings" panose="05000000000000000000" pitchFamily="2"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Analyse In-plain resource and yield</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2" indent="-395288">
              <a:spcBef>
                <a:spcPts val="0"/>
              </a:spcBef>
              <a:spcAft>
                <a:spcPts val="0"/>
              </a:spcAft>
              <a:buFont typeface="Wingdings" panose="05000000000000000000" pitchFamily="2"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Performance ratio and understanding PVSYST</a:t>
            </a: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Reason for studying uncertainty – output-based project</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Resource uncertainty and DSCR analysis – Percent Acceptable = (DSCR-1)/DSCR</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Intuition behind P90/P95/P99</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Normal distribution and estimation of probability levels</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Risks that are mean reverting and risks that are non-mean reverting</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Sources of mean reverting and non-mean reverting uncertainty</a:t>
            </a:r>
            <a:endParaRPr lang="en-US" sz="2600" dirty="0">
              <a:effectLst/>
              <a:latin typeface="Calibri" panose="020F0502020204030204" pitchFamily="34" charset="0"/>
              <a:ea typeface="Times New Roman" panose="02020603050405020304" pitchFamily="18"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0D27066-EA6E-4144-B1F8-7E9D72C91D64}"/>
              </a:ext>
            </a:extLst>
          </p:cNvPr>
          <p:cNvSpPr>
            <a:spLocks noGrp="1"/>
          </p:cNvSpPr>
          <p:nvPr>
            <p:ph type="title"/>
          </p:nvPr>
        </p:nvSpPr>
        <p:spPr/>
        <p:txBody>
          <a:bodyPr/>
          <a:lstStyle/>
          <a:p>
            <a:r>
              <a:rPr lang="en-US" dirty="0"/>
              <a:t>Resource Analysis</a:t>
            </a:r>
          </a:p>
        </p:txBody>
      </p:sp>
    </p:spTree>
    <p:extLst>
      <p:ext uri="{BB962C8B-B14F-4D97-AF65-F5344CB8AC3E}">
        <p14:creationId xmlns:p14="http://schemas.microsoft.com/office/powerpoint/2010/main" val="32853804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1303181" y="1055688"/>
            <a:ext cx="6759889" cy="4913312"/>
          </a:xfrm>
          <a:prstGeom prst="rect">
            <a:avLst/>
          </a:prstGeom>
        </p:spPr>
      </p:pic>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lstStyle/>
          <a:p>
            <a:r>
              <a:rPr lang="en-029" dirty="0"/>
              <a:t>Weekly Solar Irradiation</a:t>
            </a:r>
          </a:p>
        </p:txBody>
      </p:sp>
    </p:spTree>
    <p:extLst>
      <p:ext uri="{BB962C8B-B14F-4D97-AF65-F5344CB8AC3E}">
        <p14:creationId xmlns:p14="http://schemas.microsoft.com/office/powerpoint/2010/main" val="18133381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83016A-9193-46FD-87EB-12DFA413B0BE}"/>
              </a:ext>
            </a:extLst>
          </p:cNvPr>
          <p:cNvSpPr>
            <a:spLocks noGrp="1"/>
          </p:cNvSpPr>
          <p:nvPr>
            <p:ph idx="1"/>
          </p:nvPr>
        </p:nvSpPr>
        <p:spPr/>
        <p:txBody>
          <a:bodyPr>
            <a:normAutofit/>
          </a:bodyPr>
          <a:lstStyle/>
          <a:p>
            <a:pPr marL="568325" marR="0" lvl="2" indent="-568325">
              <a:spcBef>
                <a:spcPts val="0"/>
              </a:spcBef>
              <a:spcAft>
                <a:spcPts val="0"/>
              </a:spcAft>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Uncertainty and P90/P95/P99 from Radiation Uncertainty</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Computation of standard deviation of monthly and annual resource</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Comparison of standard deviation for different regions and for tracking/non-tracking</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Calculation of P90/P95/P99 from standard deviation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DSCR from in-plane resource variation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Interpretation of DSCR in terms of probability of default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2" indent="-568325">
              <a:spcBef>
                <a:spcPts val="0"/>
              </a:spcBef>
              <a:spcAft>
                <a:spcPts val="0"/>
              </a:spcAft>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Uncertainty from Modelling/Data/Configuration Errors</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Example of errors from data sources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Errors in modelling soiling/losses/inverter performance</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Errors in modelling temperature coefficient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Combining uncertainty with mean squared error</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Calculation of one-year P90/P95/P99 from combined standard deviation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Calculation of 10-year P90/P95/P99 from non-mean reverting standard deviation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Judgement in computing standard deviation from modelling errors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5EF4D338-80BA-4564-A488-EB7B98CEC395}"/>
              </a:ext>
            </a:extLst>
          </p:cNvPr>
          <p:cNvSpPr>
            <a:spLocks noGrp="1"/>
          </p:cNvSpPr>
          <p:nvPr>
            <p:ph type="title"/>
          </p:nvPr>
        </p:nvSpPr>
        <p:spPr/>
        <p:txBody>
          <a:bodyPr/>
          <a:lstStyle/>
          <a:p>
            <a:r>
              <a:rPr lang="en-US" dirty="0"/>
              <a:t>Sources of Uncertainty</a:t>
            </a:r>
          </a:p>
        </p:txBody>
      </p:sp>
    </p:spTree>
    <p:extLst>
      <p:ext uri="{BB962C8B-B14F-4D97-AF65-F5344CB8AC3E}">
        <p14:creationId xmlns:p14="http://schemas.microsoft.com/office/powerpoint/2010/main" val="7495439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dirty="0"/>
              <a:t>Solar Data Reliability</a:t>
            </a:r>
          </a:p>
        </p:txBody>
      </p:sp>
      <p:sp>
        <p:nvSpPr>
          <p:cNvPr id="161795" name="Rectangle 3"/>
          <p:cNvSpPr>
            <a:spLocks noGrp="1" noChangeArrowheads="1"/>
          </p:cNvSpPr>
          <p:nvPr>
            <p:ph type="body" idx="1"/>
          </p:nvPr>
        </p:nvSpPr>
        <p:spPr/>
        <p:txBody>
          <a:bodyPr/>
          <a:lstStyle/>
          <a:p>
            <a:pPr>
              <a:lnSpc>
                <a:spcPct val="90000"/>
              </a:lnSpc>
            </a:pPr>
            <a:r>
              <a:rPr lang="en-US" sz="2000" dirty="0"/>
              <a:t>There are various data sets for both DNI and global. Generally, ground measurement for DNI and global is more accurate than satellite data. The most accurate ground measurement is about 3% for DNI and about 5% for global. </a:t>
            </a:r>
          </a:p>
          <a:p>
            <a:pPr>
              <a:lnSpc>
                <a:spcPct val="90000"/>
              </a:lnSpc>
            </a:pPr>
            <a:r>
              <a:rPr lang="en-US" sz="2000" dirty="0"/>
              <a:t>In conjunction with the independent solar resource consultant's assessment, we will factor in the knowledge of institutions such as the U.S. National Renewal Energy Laboratory (NREL) to reach a conclusion on the likely accuracy of the resource data. </a:t>
            </a:r>
          </a:p>
          <a:p>
            <a:pPr lvl="1">
              <a:lnSpc>
                <a:spcPct val="90000"/>
              </a:lnSpc>
            </a:pPr>
            <a:r>
              <a:rPr lang="en-US" sz="1600" dirty="0"/>
              <a:t>For example, according to NREL, the National Solar Radiation Database (a composite model) data accuracy has a range of 9%-15% uncertainty with DNI being closer to 15% and global 9%. </a:t>
            </a:r>
          </a:p>
          <a:p>
            <a:pPr lvl="1">
              <a:lnSpc>
                <a:spcPct val="90000"/>
              </a:lnSpc>
            </a:pPr>
            <a:r>
              <a:rPr lang="en-US" sz="1600" dirty="0"/>
              <a:t>NREL indicates that accuracy could improve with the use of ground-based measurements at the project site; and, based on discussions with many industry participants, we believe several project developers will likely make ground-based measurements of the resource at the project sites to gain accuracy and increase confidence in the solar data. </a:t>
            </a:r>
          </a:p>
        </p:txBody>
      </p:sp>
    </p:spTree>
    <p:extLst>
      <p:ext uri="{BB962C8B-B14F-4D97-AF65-F5344CB8AC3E}">
        <p14:creationId xmlns:p14="http://schemas.microsoft.com/office/powerpoint/2010/main" val="330883614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Grp="1" noChangeAspect="1" noChangeArrowheads="1"/>
          </p:cNvPicPr>
          <p:nvPr>
            <p:ph idx="1"/>
          </p:nvPr>
        </p:nvPicPr>
        <p:blipFill>
          <a:blip r:embed="rId2" cstate="print"/>
          <a:srcRect/>
          <a:stretch>
            <a:fillRect/>
          </a:stretch>
        </p:blipFill>
        <p:spPr>
          <a:xfrm>
            <a:off x="934720" y="1391253"/>
            <a:ext cx="7078378" cy="4247027"/>
          </a:xfrm>
          <a:noFill/>
        </p:spPr>
      </p:pic>
      <p:sp>
        <p:nvSpPr>
          <p:cNvPr id="162819" name="Title 1"/>
          <p:cNvSpPr>
            <a:spLocks noGrp="1"/>
          </p:cNvSpPr>
          <p:nvPr>
            <p:ph type="title"/>
          </p:nvPr>
        </p:nvSpPr>
        <p:spPr/>
        <p:txBody>
          <a:bodyPr/>
          <a:lstStyle/>
          <a:p>
            <a:r>
              <a:rPr lang="en-US" dirty="0"/>
              <a:t>Differences in Data Sources</a:t>
            </a:r>
          </a:p>
        </p:txBody>
      </p:sp>
    </p:spTree>
    <p:extLst>
      <p:ext uri="{BB962C8B-B14F-4D97-AF65-F5344CB8AC3E}">
        <p14:creationId xmlns:p14="http://schemas.microsoft.com/office/powerpoint/2010/main" val="20286224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t>On-Site and Simulated Solar Power</a:t>
            </a:r>
          </a:p>
        </p:txBody>
      </p:sp>
      <p:pic>
        <p:nvPicPr>
          <p:cNvPr id="163846" name="Picture 2"/>
          <p:cNvPicPr>
            <a:picLocks noGrp="1" noChangeAspect="1" noChangeArrowheads="1"/>
          </p:cNvPicPr>
          <p:nvPr>
            <p:ph idx="1"/>
          </p:nvPr>
        </p:nvPicPr>
        <p:blipFill>
          <a:blip r:embed="rId2" cstate="print"/>
          <a:srcRect/>
          <a:stretch>
            <a:fillRect/>
          </a:stretch>
        </p:blipFill>
        <p:spPr>
          <a:xfrm>
            <a:off x="304800" y="1295400"/>
            <a:ext cx="8394700" cy="5037138"/>
          </a:xfrm>
          <a:noFill/>
        </p:spPr>
      </p:pic>
      <p:sp>
        <p:nvSpPr>
          <p:cNvPr id="163847" name="TextBox 7"/>
          <p:cNvSpPr txBox="1">
            <a:spLocks noChangeArrowheads="1"/>
          </p:cNvSpPr>
          <p:nvPr/>
        </p:nvSpPr>
        <p:spPr bwMode="auto">
          <a:xfrm>
            <a:off x="0" y="4419600"/>
            <a:ext cx="1524000" cy="738188"/>
          </a:xfrm>
          <a:prstGeom prst="rect">
            <a:avLst/>
          </a:prstGeom>
          <a:solidFill>
            <a:srgbClr val="FFFF00"/>
          </a:solidFill>
          <a:ln w="9525">
            <a:noFill/>
            <a:miter lim="800000"/>
            <a:headEnd/>
            <a:tailEnd/>
          </a:ln>
        </p:spPr>
        <p:txBody>
          <a:bodyPr>
            <a:spAutoFit/>
          </a:bodyPr>
          <a:lstStyle/>
          <a:p>
            <a:r>
              <a:rPr lang="en-US" sz="1400" dirty="0"/>
              <a:t>Compute P50 for P90 for wind versus solar</a:t>
            </a:r>
          </a:p>
        </p:txBody>
      </p:sp>
    </p:spTree>
    <p:extLst>
      <p:ext uri="{BB962C8B-B14F-4D97-AF65-F5344CB8AC3E}">
        <p14:creationId xmlns:p14="http://schemas.microsoft.com/office/powerpoint/2010/main" val="190600647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a:t>
            </a:r>
          </a:p>
          <a:p>
            <a:endParaRPr lang="en-US" dirty="0"/>
          </a:p>
        </p:txBody>
      </p:sp>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lstStyle/>
          <a:p>
            <a:r>
              <a:rPr lang="en-US" dirty="0"/>
              <a:t>Where Uncertainty Comes From</a:t>
            </a:r>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367406" y="2263934"/>
            <a:ext cx="5845249" cy="3284719"/>
          </a:xfrm>
          <a:prstGeom prst="rect">
            <a:avLst/>
          </a:prstGeom>
        </p:spPr>
      </p:pic>
    </p:spTree>
    <p:extLst>
      <p:ext uri="{BB962C8B-B14F-4D97-AF65-F5344CB8AC3E}">
        <p14:creationId xmlns:p14="http://schemas.microsoft.com/office/powerpoint/2010/main" val="36714729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dirty="0"/>
              <a:t>Variation in Solar Radiation</a:t>
            </a:r>
          </a:p>
        </p:txBody>
      </p:sp>
      <p:sp>
        <p:nvSpPr>
          <p:cNvPr id="164867" name="Content Placeholder 2"/>
          <p:cNvSpPr>
            <a:spLocks noGrp="1"/>
          </p:cNvSpPr>
          <p:nvPr>
            <p:ph idx="1"/>
          </p:nvPr>
        </p:nvSpPr>
        <p:spPr/>
        <p:txBody>
          <a:bodyPr/>
          <a:lstStyle/>
          <a:p>
            <a:r>
              <a:rPr lang="en-US" dirty="0"/>
              <a:t>Solar radiation varies according to a combination of predictable annual and daily cycles, and irregular (though not entirely unpredictable) changes in weather. </a:t>
            </a:r>
          </a:p>
          <a:p>
            <a:r>
              <a:rPr lang="en-US" dirty="0"/>
              <a:t>The annual and daily average variation is predictable within certain bounds; </a:t>
            </a:r>
          </a:p>
          <a:p>
            <a:pPr lvl="1"/>
            <a:r>
              <a:rPr lang="en-US" sz="1800" dirty="0"/>
              <a:t>hourly variation over the course of a day is more difficult to predict. </a:t>
            </a:r>
          </a:p>
          <a:p>
            <a:pPr lvl="1"/>
            <a:r>
              <a:rPr lang="en-US" sz="1800" dirty="0"/>
              <a:t>Certain events such as major forest fires and, even more significantly volcanic eruptions, can produce unexpected declines in solar irradiance for extended periods of time. </a:t>
            </a:r>
          </a:p>
        </p:txBody>
      </p:sp>
    </p:spTree>
    <p:extLst>
      <p:ext uri="{BB962C8B-B14F-4D97-AF65-F5344CB8AC3E}">
        <p14:creationId xmlns:p14="http://schemas.microsoft.com/office/powerpoint/2010/main" val="1785803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a:t>Variation in Solar Resource</a:t>
            </a:r>
            <a:endParaRPr lang="en-JM" dirty="0"/>
          </a:p>
        </p:txBody>
      </p:sp>
      <p:sp>
        <p:nvSpPr>
          <p:cNvPr id="165891" name="Content Placeholder 2"/>
          <p:cNvSpPr>
            <a:spLocks noGrp="1"/>
          </p:cNvSpPr>
          <p:nvPr>
            <p:ph idx="1"/>
          </p:nvPr>
        </p:nvSpPr>
        <p:spPr/>
        <p:txBody>
          <a:bodyPr/>
          <a:lstStyle/>
          <a:p>
            <a:r>
              <a:rPr lang="en-US" sz="1800" dirty="0"/>
              <a:t>In general, most sources indicate that the solar resource is fairly stable from year to year. </a:t>
            </a:r>
          </a:p>
          <a:p>
            <a:pPr lvl="1"/>
            <a:r>
              <a:rPr lang="en-US" sz="1600" dirty="0"/>
              <a:t>For instance, there is a low annual standard deviation (3% to 5%) of global solar insolation for select cities in the U.S. as a percentage of the mean based on the National Solar Resource Database's 45 years of measured and modeled data (see table 1). </a:t>
            </a:r>
          </a:p>
          <a:p>
            <a:r>
              <a:rPr lang="en-US" sz="1800" dirty="0"/>
              <a:t>This suggests that annual generation levels based on insolation should be stable. </a:t>
            </a:r>
            <a:endParaRPr lang="en-JM" sz="1800" dirty="0"/>
          </a:p>
        </p:txBody>
      </p:sp>
      <p:pic>
        <p:nvPicPr>
          <p:cNvPr id="165895" name="Picture 2"/>
          <p:cNvPicPr>
            <a:picLocks noChangeAspect="1" noChangeArrowheads="1"/>
          </p:cNvPicPr>
          <p:nvPr/>
        </p:nvPicPr>
        <p:blipFill>
          <a:blip r:embed="rId2" cstate="print"/>
          <a:srcRect/>
          <a:stretch>
            <a:fillRect/>
          </a:stretch>
        </p:blipFill>
        <p:spPr bwMode="auto">
          <a:xfrm>
            <a:off x="4572000" y="3741738"/>
            <a:ext cx="3951288" cy="2870200"/>
          </a:xfrm>
          <a:prstGeom prst="rect">
            <a:avLst/>
          </a:prstGeom>
          <a:noFill/>
          <a:ln w="9525">
            <a:noFill/>
            <a:miter lim="800000"/>
            <a:headEnd/>
            <a:tailEnd/>
          </a:ln>
        </p:spPr>
      </p:pic>
    </p:spTree>
    <p:extLst>
      <p:ext uri="{BB962C8B-B14F-4D97-AF65-F5344CB8AC3E}">
        <p14:creationId xmlns:p14="http://schemas.microsoft.com/office/powerpoint/2010/main" val="2406636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a:blip r:embed="rId2"/>
          <a:stretch>
            <a:fillRect/>
          </a:stretch>
        </p:blipFill>
        <p:spPr>
          <a:xfrm>
            <a:off x="228600" y="685800"/>
            <a:ext cx="8534400" cy="4495800"/>
          </a:xfrm>
          <a:prstGeom prst="rect">
            <a:avLst/>
          </a:prstGeom>
        </p:spPr>
      </p:pic>
      <p:sp>
        <p:nvSpPr>
          <p:cNvPr id="3" name="TextBox 9">
            <a:extLst>
              <a:ext uri="{FF2B5EF4-FFF2-40B4-BE49-F238E27FC236}">
                <a16:creationId xmlns:a16="http://schemas.microsoft.com/office/drawing/2014/main" id="{D1ADD108-AF4F-4622-8F3C-3A040E2AB62E}"/>
              </a:ext>
            </a:extLst>
          </p:cNvPr>
          <p:cNvSpPr txBox="1">
            <a:spLocks noChangeArrowheads="1"/>
          </p:cNvSpPr>
          <p:nvPr/>
        </p:nvSpPr>
        <p:spPr bwMode="auto">
          <a:xfrm>
            <a:off x="1415934" y="4285211"/>
            <a:ext cx="2209800" cy="2308324"/>
          </a:xfrm>
          <a:prstGeom prst="rect">
            <a:avLst/>
          </a:prstGeom>
          <a:solidFill>
            <a:srgbClr val="FFFF00"/>
          </a:solidFill>
          <a:ln w="9525">
            <a:noFill/>
            <a:miter lim="800000"/>
            <a:headEnd/>
            <a:tailEnd/>
          </a:ln>
        </p:spPr>
        <p:txBody>
          <a:bodyPr>
            <a:spAutoFit/>
          </a:bodyPr>
          <a:lstStyle/>
          <a:p>
            <a:r>
              <a:rPr lang="en-US" dirty="0"/>
              <a:t>Depending on the Cost of racking, inverters, labour, tracking, cells could  account for 30 to 45 percent of the manufacturing cost of a solar panel. </a:t>
            </a:r>
          </a:p>
        </p:txBody>
      </p:sp>
    </p:spTree>
    <p:extLst>
      <p:ext uri="{BB962C8B-B14F-4D97-AF65-F5344CB8AC3E}">
        <p14:creationId xmlns:p14="http://schemas.microsoft.com/office/powerpoint/2010/main" val="2531004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Grp="1" noChangeAspect="1" noChangeArrowheads="1"/>
          </p:cNvPicPr>
          <p:nvPr>
            <p:ph idx="1"/>
          </p:nvPr>
        </p:nvPicPr>
        <p:blipFill>
          <a:blip r:embed="rId2" cstate="print"/>
          <a:srcRect/>
          <a:stretch>
            <a:fillRect/>
          </a:stretch>
        </p:blipFill>
        <p:spPr>
          <a:xfrm>
            <a:off x="457200" y="1295400"/>
            <a:ext cx="8305800" cy="4983163"/>
          </a:xfrm>
          <a:noFill/>
        </p:spPr>
      </p:pic>
      <p:sp>
        <p:nvSpPr>
          <p:cNvPr id="166915" name="Title 1"/>
          <p:cNvSpPr>
            <a:spLocks noGrp="1"/>
          </p:cNvSpPr>
          <p:nvPr>
            <p:ph type="title"/>
          </p:nvPr>
        </p:nvSpPr>
        <p:spPr/>
        <p:txBody>
          <a:bodyPr/>
          <a:lstStyle/>
          <a:p>
            <a:r>
              <a:rPr lang="en-US" dirty="0"/>
              <a:t>Variation in Solar Irradiation</a:t>
            </a:r>
          </a:p>
        </p:txBody>
      </p:sp>
      <p:sp>
        <p:nvSpPr>
          <p:cNvPr id="166919" name="TextBox 7"/>
          <p:cNvSpPr txBox="1">
            <a:spLocks noChangeArrowheads="1"/>
          </p:cNvSpPr>
          <p:nvPr/>
        </p:nvSpPr>
        <p:spPr bwMode="auto">
          <a:xfrm>
            <a:off x="7467600" y="1828800"/>
            <a:ext cx="1447800" cy="1816100"/>
          </a:xfrm>
          <a:prstGeom prst="rect">
            <a:avLst/>
          </a:prstGeom>
          <a:solidFill>
            <a:srgbClr val="FFFF00"/>
          </a:solidFill>
          <a:ln w="9525">
            <a:noFill/>
            <a:miter lim="800000"/>
            <a:headEnd/>
            <a:tailEnd/>
          </a:ln>
        </p:spPr>
        <p:txBody>
          <a:bodyPr>
            <a:spAutoFit/>
          </a:bodyPr>
          <a:lstStyle/>
          <a:p>
            <a:r>
              <a:rPr lang="en-US" sz="1600" dirty="0"/>
              <a:t>Compute P50 and P90 and compare to wind distribution and hydro distribution</a:t>
            </a:r>
          </a:p>
        </p:txBody>
      </p:sp>
    </p:spTree>
    <p:extLst>
      <p:ext uri="{BB962C8B-B14F-4D97-AF65-F5344CB8AC3E}">
        <p14:creationId xmlns:p14="http://schemas.microsoft.com/office/powerpoint/2010/main" val="25777797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50FEB9-902F-4F40-8EC9-DEF386BE157F}"/>
              </a:ext>
            </a:extLst>
          </p:cNvPr>
          <p:cNvSpPr>
            <a:spLocks noGrp="1"/>
          </p:cNvSpPr>
          <p:nvPr>
            <p:ph idx="1"/>
          </p:nvPr>
        </p:nvSpPr>
        <p:spPr/>
        <p:txBody>
          <a:bodyPr/>
          <a:lstStyle/>
          <a:p>
            <a:r>
              <a:rPr lang="en-US" dirty="0"/>
              <a:t>The yield analysis demonstrates that different sources can give you different results and this comes from either the point of access energy or the performance ratio. </a:t>
            </a:r>
          </a:p>
          <a:p>
            <a:endParaRPr lang="en-US" dirty="0"/>
          </a:p>
        </p:txBody>
      </p:sp>
      <p:sp>
        <p:nvSpPr>
          <p:cNvPr id="3" name="Title 2">
            <a:extLst>
              <a:ext uri="{FF2B5EF4-FFF2-40B4-BE49-F238E27FC236}">
                <a16:creationId xmlns:a16="http://schemas.microsoft.com/office/drawing/2014/main" id="{86C4DD6F-8EEF-4D68-BD0B-90013F98B4E0}"/>
              </a:ext>
            </a:extLst>
          </p:cNvPr>
          <p:cNvSpPr>
            <a:spLocks noGrp="1"/>
          </p:cNvSpPr>
          <p:nvPr>
            <p:ph type="title"/>
          </p:nvPr>
        </p:nvSpPr>
        <p:spPr/>
        <p:txBody>
          <a:bodyPr>
            <a:normAutofit fontScale="90000"/>
          </a:bodyPr>
          <a:lstStyle/>
          <a:p>
            <a:r>
              <a:rPr lang="en-US" dirty="0"/>
              <a:t>Output from EU file on Point of Access and Output to Grid</a:t>
            </a:r>
          </a:p>
        </p:txBody>
      </p:sp>
      <p:pic>
        <p:nvPicPr>
          <p:cNvPr id="6" name="Picture 5">
            <a:extLst>
              <a:ext uri="{FF2B5EF4-FFF2-40B4-BE49-F238E27FC236}">
                <a16:creationId xmlns:a16="http://schemas.microsoft.com/office/drawing/2014/main" id="{FCCA3558-2212-4C64-93FC-DA0CC43E3924}"/>
              </a:ext>
            </a:extLst>
          </p:cNvPr>
          <p:cNvPicPr>
            <a:picLocks noChangeAspect="1"/>
          </p:cNvPicPr>
          <p:nvPr/>
        </p:nvPicPr>
        <p:blipFill>
          <a:blip r:embed="rId2"/>
          <a:stretch>
            <a:fillRect/>
          </a:stretch>
        </p:blipFill>
        <p:spPr>
          <a:xfrm>
            <a:off x="549798" y="3078791"/>
            <a:ext cx="8267700" cy="3057525"/>
          </a:xfrm>
          <a:prstGeom prst="rect">
            <a:avLst/>
          </a:prstGeom>
        </p:spPr>
      </p:pic>
    </p:spTree>
    <p:extLst>
      <p:ext uri="{BB962C8B-B14F-4D97-AF65-F5344CB8AC3E}">
        <p14:creationId xmlns:p14="http://schemas.microsoft.com/office/powerpoint/2010/main" val="328859284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D6FB58-8EDE-40EB-9A67-779E2DAE4FE2}"/>
              </a:ext>
            </a:extLst>
          </p:cNvPr>
          <p:cNvSpPr>
            <a:spLocks noGrp="1"/>
          </p:cNvSpPr>
          <p:nvPr>
            <p:ph idx="1"/>
          </p:nvPr>
        </p:nvSpPr>
        <p:spPr/>
        <p:txBody>
          <a:bodyPr/>
          <a:lstStyle/>
          <a:p>
            <a:r>
              <a:rPr lang="en-US" dirty="0"/>
              <a:t>Note the small actual variation in solar production – the problem is the starting point and risk goes down after COD.</a:t>
            </a:r>
          </a:p>
          <a:p>
            <a:endParaRPr lang="en-US" dirty="0"/>
          </a:p>
        </p:txBody>
      </p:sp>
      <p:sp>
        <p:nvSpPr>
          <p:cNvPr id="3" name="Title 2">
            <a:extLst>
              <a:ext uri="{FF2B5EF4-FFF2-40B4-BE49-F238E27FC236}">
                <a16:creationId xmlns:a16="http://schemas.microsoft.com/office/drawing/2014/main" id="{7F7B71DA-21EE-44B1-9AED-D29773373BE6}"/>
              </a:ext>
            </a:extLst>
          </p:cNvPr>
          <p:cNvSpPr>
            <a:spLocks noGrp="1"/>
          </p:cNvSpPr>
          <p:nvPr>
            <p:ph type="title"/>
          </p:nvPr>
        </p:nvSpPr>
        <p:spPr/>
        <p:txBody>
          <a:bodyPr>
            <a:normAutofit fontScale="90000"/>
          </a:bodyPr>
          <a:lstStyle/>
          <a:p>
            <a:r>
              <a:rPr lang="en-US" dirty="0"/>
              <a:t>Solar Power Yield – Database of Actual Production</a:t>
            </a:r>
          </a:p>
        </p:txBody>
      </p:sp>
      <p:pic>
        <p:nvPicPr>
          <p:cNvPr id="5" name="Picture 4">
            <a:extLst>
              <a:ext uri="{FF2B5EF4-FFF2-40B4-BE49-F238E27FC236}">
                <a16:creationId xmlns:a16="http://schemas.microsoft.com/office/drawing/2014/main" id="{1C5A4199-1FD8-4C9A-A112-1A4AE08FB363}"/>
              </a:ext>
            </a:extLst>
          </p:cNvPr>
          <p:cNvPicPr>
            <a:picLocks noChangeAspect="1"/>
          </p:cNvPicPr>
          <p:nvPr/>
        </p:nvPicPr>
        <p:blipFill>
          <a:blip r:embed="rId2"/>
          <a:stretch>
            <a:fillRect/>
          </a:stretch>
        </p:blipFill>
        <p:spPr>
          <a:xfrm>
            <a:off x="0" y="2903968"/>
            <a:ext cx="8873616" cy="3075545"/>
          </a:xfrm>
          <a:prstGeom prst="rect">
            <a:avLst/>
          </a:prstGeom>
        </p:spPr>
      </p:pic>
    </p:spTree>
    <p:extLst>
      <p:ext uri="{BB962C8B-B14F-4D97-AF65-F5344CB8AC3E}">
        <p14:creationId xmlns:p14="http://schemas.microsoft.com/office/powerpoint/2010/main" val="33691609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3222C3-0778-4C60-AC90-3DF94482C5FF}"/>
              </a:ext>
            </a:extLst>
          </p:cNvPr>
          <p:cNvSpPr>
            <a:spLocks noGrp="1"/>
          </p:cNvSpPr>
          <p:nvPr>
            <p:ph idx="1"/>
          </p:nvPr>
        </p:nvSpPr>
        <p:spPr/>
        <p:txBody>
          <a:bodyPr/>
          <a:lstStyle/>
          <a:p>
            <a:r>
              <a:rPr lang="en-US" dirty="0"/>
              <a:t>Compute the P90 level from standard deviation and average using NORMINV</a:t>
            </a:r>
          </a:p>
          <a:p>
            <a:endParaRPr lang="en-US" dirty="0"/>
          </a:p>
        </p:txBody>
      </p:sp>
      <p:sp>
        <p:nvSpPr>
          <p:cNvPr id="3" name="Title 2">
            <a:extLst>
              <a:ext uri="{FF2B5EF4-FFF2-40B4-BE49-F238E27FC236}">
                <a16:creationId xmlns:a16="http://schemas.microsoft.com/office/drawing/2014/main" id="{2ABCC4D7-8EE7-4B54-B97E-04EE1FCBAD71}"/>
              </a:ext>
            </a:extLst>
          </p:cNvPr>
          <p:cNvSpPr>
            <a:spLocks noGrp="1"/>
          </p:cNvSpPr>
          <p:nvPr>
            <p:ph type="title"/>
          </p:nvPr>
        </p:nvSpPr>
        <p:spPr/>
        <p:txBody>
          <a:bodyPr/>
          <a:lstStyle/>
          <a:p>
            <a:r>
              <a:rPr lang="en-US" dirty="0"/>
              <a:t>Year by Year Variation</a:t>
            </a:r>
          </a:p>
        </p:txBody>
      </p:sp>
      <p:pic>
        <p:nvPicPr>
          <p:cNvPr id="5" name="Picture 4">
            <a:extLst>
              <a:ext uri="{FF2B5EF4-FFF2-40B4-BE49-F238E27FC236}">
                <a16:creationId xmlns:a16="http://schemas.microsoft.com/office/drawing/2014/main" id="{C0FA1E92-0E51-4DD4-9536-96EA891F9081}"/>
              </a:ext>
            </a:extLst>
          </p:cNvPr>
          <p:cNvPicPr>
            <a:picLocks noChangeAspect="1"/>
          </p:cNvPicPr>
          <p:nvPr/>
        </p:nvPicPr>
        <p:blipFill>
          <a:blip r:embed="rId2"/>
          <a:stretch>
            <a:fillRect/>
          </a:stretch>
        </p:blipFill>
        <p:spPr>
          <a:xfrm>
            <a:off x="233870" y="2281287"/>
            <a:ext cx="8570766" cy="3578750"/>
          </a:xfrm>
          <a:prstGeom prst="rect">
            <a:avLst/>
          </a:prstGeom>
        </p:spPr>
      </p:pic>
    </p:spTree>
    <p:extLst>
      <p:ext uri="{BB962C8B-B14F-4D97-AF65-F5344CB8AC3E}">
        <p14:creationId xmlns:p14="http://schemas.microsoft.com/office/powerpoint/2010/main" val="14912431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1713EB-7E42-4297-A099-0F277F2FD03C}"/>
              </a:ext>
            </a:extLst>
          </p:cNvPr>
          <p:cNvSpPr>
            <a:spLocks noGrp="1"/>
          </p:cNvSpPr>
          <p:nvPr>
            <p:ph idx="1"/>
          </p:nvPr>
        </p:nvSpPr>
        <p:spPr/>
        <p:txBody>
          <a:bodyPr/>
          <a:lstStyle/>
          <a:p>
            <a:r>
              <a:rPr lang="en-US" dirty="0"/>
              <a:t>Actual case where P50 and P90 were estimated.</a:t>
            </a:r>
          </a:p>
          <a:p>
            <a:endParaRPr lang="en-US" dirty="0"/>
          </a:p>
        </p:txBody>
      </p:sp>
      <p:sp>
        <p:nvSpPr>
          <p:cNvPr id="3" name="Title 2">
            <a:extLst>
              <a:ext uri="{FF2B5EF4-FFF2-40B4-BE49-F238E27FC236}">
                <a16:creationId xmlns:a16="http://schemas.microsoft.com/office/drawing/2014/main" id="{EE334022-A8E4-48FA-BFC9-DF1C1870B0AE}"/>
              </a:ext>
            </a:extLst>
          </p:cNvPr>
          <p:cNvSpPr>
            <a:spLocks noGrp="1"/>
          </p:cNvSpPr>
          <p:nvPr>
            <p:ph type="title"/>
          </p:nvPr>
        </p:nvSpPr>
        <p:spPr/>
        <p:txBody>
          <a:bodyPr/>
          <a:lstStyle/>
          <a:p>
            <a:r>
              <a:rPr lang="en-US" dirty="0"/>
              <a:t>P90 and P50 DSCR with Actual Case</a:t>
            </a:r>
          </a:p>
        </p:txBody>
      </p:sp>
      <p:pic>
        <p:nvPicPr>
          <p:cNvPr id="5" name="Picture 4">
            <a:extLst>
              <a:ext uri="{FF2B5EF4-FFF2-40B4-BE49-F238E27FC236}">
                <a16:creationId xmlns:a16="http://schemas.microsoft.com/office/drawing/2014/main" id="{DF1CE7D3-AB8C-4808-9065-8C1B8F6C3365}"/>
              </a:ext>
            </a:extLst>
          </p:cNvPr>
          <p:cNvPicPr>
            <a:picLocks noChangeAspect="1"/>
          </p:cNvPicPr>
          <p:nvPr/>
        </p:nvPicPr>
        <p:blipFill>
          <a:blip r:embed="rId2"/>
          <a:stretch>
            <a:fillRect/>
          </a:stretch>
        </p:blipFill>
        <p:spPr>
          <a:xfrm>
            <a:off x="329938" y="2700650"/>
            <a:ext cx="8458974" cy="2785749"/>
          </a:xfrm>
          <a:prstGeom prst="rect">
            <a:avLst/>
          </a:prstGeom>
        </p:spPr>
      </p:pic>
    </p:spTree>
    <p:extLst>
      <p:ext uri="{BB962C8B-B14F-4D97-AF65-F5344CB8AC3E}">
        <p14:creationId xmlns:p14="http://schemas.microsoft.com/office/powerpoint/2010/main" val="921016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P50, P90 etc.</a:t>
            </a:r>
          </a:p>
        </p:txBody>
      </p:sp>
      <p:pic>
        <p:nvPicPr>
          <p:cNvPr id="4" name="Content Placeholder 3"/>
          <p:cNvPicPr>
            <a:picLocks noGrp="1" noChangeAspect="1"/>
          </p:cNvPicPr>
          <p:nvPr>
            <p:ph idx="1"/>
          </p:nvPr>
        </p:nvPicPr>
        <p:blipFill>
          <a:blip r:embed="rId2"/>
          <a:stretch>
            <a:fillRect/>
          </a:stretch>
        </p:blipFill>
        <p:spPr>
          <a:xfrm>
            <a:off x="1833334" y="1728938"/>
            <a:ext cx="5972933" cy="4000500"/>
          </a:xfrm>
          <a:prstGeom prst="rect">
            <a:avLst/>
          </a:prstGeom>
        </p:spPr>
      </p:pic>
    </p:spTree>
    <p:extLst>
      <p:ext uri="{BB962C8B-B14F-4D97-AF65-F5344CB8AC3E}">
        <p14:creationId xmlns:p14="http://schemas.microsoft.com/office/powerpoint/2010/main" val="28185347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985439" y="2230084"/>
            <a:ext cx="4955408" cy="3054251"/>
          </a:xfrm>
          <a:prstGeom prst="rect">
            <a:avLst/>
          </a:prstGeom>
        </p:spPr>
      </p:pic>
    </p:spTree>
    <p:extLst>
      <p:ext uri="{BB962C8B-B14F-4D97-AF65-F5344CB8AC3E}">
        <p14:creationId xmlns:p14="http://schemas.microsoft.com/office/powerpoint/2010/main" val="3878616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3E0C7-C5FA-4400-8439-FC5A948B7D69}"/>
              </a:ext>
            </a:extLst>
          </p:cNvPr>
          <p:cNvSpPr>
            <a:spLocks noGrp="1"/>
          </p:cNvSpPr>
          <p:nvPr>
            <p:ph idx="1"/>
          </p:nvPr>
        </p:nvSpPr>
        <p:spPr/>
        <p:txBody>
          <a:bodyPr>
            <a:normAutofit fontScale="92500" lnSpcReduction="20000"/>
          </a:bodyPr>
          <a:lstStyle/>
          <a:p>
            <a:pPr fontAlgn="base"/>
            <a:r>
              <a:rPr lang="en-US" dirty="0"/>
              <a:t>“</a:t>
            </a:r>
            <a:r>
              <a:rPr lang="en-US" b="1" dirty="0"/>
              <a:t>P50 Production Level</a:t>
            </a:r>
            <a:r>
              <a:rPr lang="en-US" dirty="0"/>
              <a:t>” means the aggregate annual energy production level of the Project that has a probability of exceedance of 50% over a one-year period of time, according to the Independent Engineer’s solar production forecasts included in the report delivered to Administrative Agent.</a:t>
            </a:r>
            <a:endParaRPr lang="en-CH" dirty="0"/>
          </a:p>
          <a:p>
            <a:pPr fontAlgn="base"/>
            <a:r>
              <a:rPr lang="en-US" dirty="0"/>
              <a:t>“</a:t>
            </a:r>
            <a:r>
              <a:rPr lang="en-US" b="1" dirty="0"/>
              <a:t>P99 Production Level</a:t>
            </a:r>
            <a:r>
              <a:rPr lang="en-US" dirty="0"/>
              <a:t>” means the aggregate annual energy production level of the Project that has a probability of exceedance of 99% over a one-year period of time, according to the Independent Engineer’s solar production forecasts included in the report delivered to Administrative Agent.</a:t>
            </a:r>
            <a:endParaRPr lang="en-CH" dirty="0"/>
          </a:p>
          <a:p>
            <a:endParaRPr lang="en-CH" dirty="0"/>
          </a:p>
        </p:txBody>
      </p:sp>
      <p:sp>
        <p:nvSpPr>
          <p:cNvPr id="3" name="Title 2">
            <a:extLst>
              <a:ext uri="{FF2B5EF4-FFF2-40B4-BE49-F238E27FC236}">
                <a16:creationId xmlns:a16="http://schemas.microsoft.com/office/drawing/2014/main" id="{0012CBB7-E34B-420C-BADB-56592F7326C0}"/>
              </a:ext>
            </a:extLst>
          </p:cNvPr>
          <p:cNvSpPr>
            <a:spLocks noGrp="1"/>
          </p:cNvSpPr>
          <p:nvPr>
            <p:ph type="title"/>
          </p:nvPr>
        </p:nvSpPr>
        <p:spPr/>
        <p:txBody>
          <a:bodyPr/>
          <a:lstStyle/>
          <a:p>
            <a:r>
              <a:rPr lang="en-US" dirty="0"/>
              <a:t>P50 and P90 in Solar Case</a:t>
            </a:r>
            <a:endParaRPr lang="en-CH" dirty="0"/>
          </a:p>
        </p:txBody>
      </p:sp>
    </p:spTree>
    <p:extLst>
      <p:ext uri="{BB962C8B-B14F-4D97-AF65-F5344CB8AC3E}">
        <p14:creationId xmlns:p14="http://schemas.microsoft.com/office/powerpoint/2010/main" val="103006061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type="body" idx="1"/>
          </p:nvPr>
        </p:nvPicPr>
        <p:blipFill>
          <a:blip r:embed="rId2" cstate="print"/>
          <a:srcRect/>
          <a:stretch>
            <a:fillRect/>
          </a:stretch>
        </p:blipFill>
        <p:spPr>
          <a:xfrm>
            <a:off x="2057400" y="2057400"/>
            <a:ext cx="5372100" cy="3657600"/>
          </a:xfrm>
          <a:noFill/>
        </p:spPr>
      </p:pic>
    </p:spTree>
    <p:extLst>
      <p:ext uri="{BB962C8B-B14F-4D97-AF65-F5344CB8AC3E}">
        <p14:creationId xmlns:p14="http://schemas.microsoft.com/office/powerpoint/2010/main" val="274117975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3E0-711E-41D3-B9E1-54AEBFBBB7DA}"/>
              </a:ext>
            </a:extLst>
          </p:cNvPr>
          <p:cNvSpPr>
            <a:spLocks noGrp="1"/>
          </p:cNvSpPr>
          <p:nvPr>
            <p:ph type="title"/>
          </p:nvPr>
        </p:nvSpPr>
        <p:spPr/>
        <p:txBody>
          <a:bodyPr/>
          <a:lstStyle/>
          <a:p>
            <a:r>
              <a:rPr lang="en-US" dirty="0"/>
              <a:t>Day 2, Session 3: Debt Capacity and Debt Sculpting</a:t>
            </a:r>
          </a:p>
        </p:txBody>
      </p:sp>
    </p:spTree>
    <p:extLst>
      <p:ext uri="{BB962C8B-B14F-4D97-AF65-F5344CB8AC3E}">
        <p14:creationId xmlns:p14="http://schemas.microsoft.com/office/powerpoint/2010/main" val="32237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05261-9B4E-4DBC-A6E8-DAF8B82BBDE2}"/>
              </a:ext>
            </a:extLst>
          </p:cNvPr>
          <p:cNvSpPr>
            <a:spLocks noGrp="1"/>
          </p:cNvSpPr>
          <p:nvPr>
            <p:ph idx="1"/>
          </p:nvPr>
        </p:nvSpPr>
        <p:spPr/>
        <p:txBody>
          <a:bodyPr>
            <a:normAutofit fontScale="85000" lnSpcReduction="20000"/>
          </a:bodyPr>
          <a:lstStyle/>
          <a:p>
            <a:r>
              <a:rPr lang="en-US" sz="4000" dirty="0"/>
              <a:t>Maybe you are starting a career in the energy business,</a:t>
            </a:r>
          </a:p>
          <a:p>
            <a:r>
              <a:rPr lang="en-US" sz="4000" dirty="0"/>
              <a:t>or you have been around a long-time but not had time to work through all the aspects of how solar power works,</a:t>
            </a:r>
          </a:p>
          <a:p>
            <a:r>
              <a:rPr lang="en-US" sz="4000" dirty="0"/>
              <a:t>or you are an engineer and a bit intimated by financial language</a:t>
            </a:r>
          </a:p>
          <a:p>
            <a:pPr marL="0" indent="0">
              <a:buNone/>
            </a:pPr>
            <a:endParaRPr lang="en-US" sz="4000" dirty="0"/>
          </a:p>
          <a:p>
            <a:pPr marL="0" indent="0">
              <a:buNone/>
            </a:pPr>
            <a:r>
              <a:rPr lang="en-US" sz="4000" dirty="0"/>
              <a:t>Remove any reluctance to do analysis yourself and evaluate the economics and financing of solar from A-Z</a:t>
            </a:r>
          </a:p>
          <a:p>
            <a:endParaRPr lang="en-US" sz="4000" dirty="0"/>
          </a:p>
          <a:p>
            <a:endParaRPr lang="en-US" sz="4000" dirty="0"/>
          </a:p>
          <a:p>
            <a:endParaRPr lang="en-US" sz="4000" dirty="0"/>
          </a:p>
        </p:txBody>
      </p:sp>
      <p:sp>
        <p:nvSpPr>
          <p:cNvPr id="3" name="Title 2">
            <a:extLst>
              <a:ext uri="{FF2B5EF4-FFF2-40B4-BE49-F238E27FC236}">
                <a16:creationId xmlns:a16="http://schemas.microsoft.com/office/drawing/2014/main" id="{C0A05133-B2E8-453A-A581-C765B1B5E9F7}"/>
              </a:ext>
            </a:extLst>
          </p:cNvPr>
          <p:cNvSpPr>
            <a:spLocks noGrp="1"/>
          </p:cNvSpPr>
          <p:nvPr>
            <p:ph type="title"/>
          </p:nvPr>
        </p:nvSpPr>
        <p:spPr/>
        <p:txBody>
          <a:bodyPr>
            <a:normAutofit fontScale="90000"/>
          </a:bodyPr>
          <a:lstStyle/>
          <a:p>
            <a:r>
              <a:rPr lang="en-US" dirty="0"/>
              <a:t>Why Study the Economics and Financing of Solar Power in a Structured Manner</a:t>
            </a:r>
          </a:p>
        </p:txBody>
      </p:sp>
    </p:spTree>
    <p:extLst>
      <p:ext uri="{BB962C8B-B14F-4D97-AF65-F5344CB8AC3E}">
        <p14:creationId xmlns:p14="http://schemas.microsoft.com/office/powerpoint/2010/main" val="399170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rmAutofit fontScale="90000"/>
          </a:bodyPr>
          <a:lstStyle/>
          <a:p>
            <a:r>
              <a:rPr lang="en-US" dirty="0"/>
              <a:t>Main Difference Between Poly Silicon and Thin Film</a:t>
            </a:r>
          </a:p>
        </p:txBody>
      </p:sp>
      <p:sp>
        <p:nvSpPr>
          <p:cNvPr id="66563" name="Content Placeholder 4"/>
          <p:cNvSpPr>
            <a:spLocks noGrp="1"/>
          </p:cNvSpPr>
          <p:nvPr>
            <p:ph idx="1"/>
          </p:nvPr>
        </p:nvSpPr>
        <p:spPr/>
        <p:txBody>
          <a:bodyPr>
            <a:normAutofit/>
          </a:bodyPr>
          <a:lstStyle/>
          <a:p>
            <a:r>
              <a:rPr lang="en-US" sz="1800" dirty="0"/>
              <a:t>Four main module types:</a:t>
            </a:r>
          </a:p>
          <a:p>
            <a:pPr lvl="1"/>
            <a:endParaRPr lang="en-US" sz="1800" dirty="0"/>
          </a:p>
          <a:p>
            <a:pPr lvl="1"/>
            <a:r>
              <a:rPr lang="en-US" sz="1800" dirty="0"/>
              <a:t>Mono crystalline silicon PV (mono c-Si)</a:t>
            </a:r>
          </a:p>
          <a:p>
            <a:pPr marL="457200" lvl="1" indent="0">
              <a:buNone/>
            </a:pPr>
            <a:r>
              <a:rPr lang="en-US" sz="1800" dirty="0"/>
              <a:t>    Cut from a single source of silicon – </a:t>
            </a:r>
          </a:p>
          <a:p>
            <a:pPr marL="457200" lvl="1" indent="0">
              <a:buNone/>
            </a:pPr>
            <a:r>
              <a:rPr lang="en-US" sz="1800" dirty="0"/>
              <a:t>    More efficient</a:t>
            </a:r>
          </a:p>
          <a:p>
            <a:pPr marL="457200" lvl="1" indent="0">
              <a:buNone/>
            </a:pPr>
            <a:endParaRPr lang="en-US" sz="1800" dirty="0"/>
          </a:p>
          <a:p>
            <a:pPr lvl="1"/>
            <a:r>
              <a:rPr lang="en-US" sz="1800" dirty="0"/>
              <a:t>Poly or multi crystalline silicon PV (multi c-Si)</a:t>
            </a:r>
          </a:p>
          <a:p>
            <a:pPr marL="457200" lvl="1" indent="0">
              <a:buNone/>
            </a:pPr>
            <a:r>
              <a:rPr lang="en-US" sz="1800" dirty="0"/>
              <a:t>    Cut from multiple sources of silicon</a:t>
            </a:r>
          </a:p>
          <a:p>
            <a:pPr lvl="1"/>
            <a:endParaRPr lang="en-US" sz="1800" dirty="0"/>
          </a:p>
          <a:p>
            <a:pPr lvl="1"/>
            <a:endParaRPr lang="en-US" sz="1800" dirty="0"/>
          </a:p>
          <a:p>
            <a:pPr lvl="1"/>
            <a:r>
              <a:rPr lang="en-US" sz="1800" dirty="0"/>
              <a:t>Thin film PV: a-Si, CdTe, CIGS/CIS</a:t>
            </a:r>
          </a:p>
          <a:p>
            <a:pPr lvl="1"/>
            <a:endParaRPr lang="en-US" sz="1800" dirty="0"/>
          </a:p>
          <a:p>
            <a:pPr lvl="1"/>
            <a:endParaRPr lang="en-US" sz="1800" dirty="0"/>
          </a:p>
          <a:p>
            <a:pPr lvl="1"/>
            <a:endParaRPr lang="en-US" sz="1800" dirty="0"/>
          </a:p>
          <a:p>
            <a:pPr lvl="1"/>
            <a:r>
              <a:rPr lang="en-US" sz="1800" dirty="0"/>
              <a:t>Concentrating PV (CPV)</a:t>
            </a:r>
          </a:p>
          <a:p>
            <a:endParaRPr lang="en-US" sz="1800" dirty="0"/>
          </a:p>
          <a:p>
            <a:endParaRPr lang="en-US" sz="1800" dirty="0"/>
          </a:p>
        </p:txBody>
      </p:sp>
      <p:grpSp>
        <p:nvGrpSpPr>
          <p:cNvPr id="66564" name="Group 6"/>
          <p:cNvGrpSpPr>
            <a:grpSpLocks/>
          </p:cNvGrpSpPr>
          <p:nvPr/>
        </p:nvGrpSpPr>
        <p:grpSpPr bwMode="auto">
          <a:xfrm>
            <a:off x="6400800" y="954087"/>
            <a:ext cx="1928813" cy="5294313"/>
            <a:chOff x="7972425" y="1778000"/>
            <a:chExt cx="1701800" cy="4315297"/>
          </a:xfrm>
        </p:grpSpPr>
        <p:pic>
          <p:nvPicPr>
            <p:cNvPr id="66570" name="Picture 2"/>
            <p:cNvPicPr>
              <a:picLocks noChangeAspect="1" noChangeArrowheads="1"/>
            </p:cNvPicPr>
            <p:nvPr/>
          </p:nvPicPr>
          <p:blipFill>
            <a:blip r:embed="rId3" cstate="print"/>
            <a:srcRect/>
            <a:stretch>
              <a:fillRect/>
            </a:stretch>
          </p:blipFill>
          <p:spPr bwMode="auto">
            <a:xfrm rot="5400000">
              <a:off x="8337550" y="1412875"/>
              <a:ext cx="971550" cy="1701800"/>
            </a:xfrm>
            <a:prstGeom prst="rect">
              <a:avLst/>
            </a:prstGeom>
            <a:noFill/>
            <a:ln w="9525">
              <a:noFill/>
              <a:miter lim="800000"/>
              <a:headEnd/>
              <a:tailEnd/>
            </a:ln>
          </p:spPr>
        </p:pic>
        <p:pic>
          <p:nvPicPr>
            <p:cNvPr id="66571" name="Picture 3"/>
            <p:cNvPicPr>
              <a:picLocks noChangeAspect="1" noChangeArrowheads="1"/>
            </p:cNvPicPr>
            <p:nvPr/>
          </p:nvPicPr>
          <p:blipFill>
            <a:blip r:embed="rId4" cstate="print"/>
            <a:srcRect/>
            <a:stretch>
              <a:fillRect/>
            </a:stretch>
          </p:blipFill>
          <p:spPr bwMode="auto">
            <a:xfrm rot="5400000">
              <a:off x="8337550" y="2517974"/>
              <a:ext cx="939800" cy="1609725"/>
            </a:xfrm>
            <a:prstGeom prst="rect">
              <a:avLst/>
            </a:prstGeom>
            <a:noFill/>
            <a:ln w="9525">
              <a:noFill/>
              <a:miter lim="800000"/>
              <a:headEnd/>
              <a:tailEnd/>
            </a:ln>
          </p:spPr>
        </p:pic>
        <p:pic>
          <p:nvPicPr>
            <p:cNvPr id="66572" name="Picture 4"/>
            <p:cNvPicPr>
              <a:picLocks noChangeAspect="1" noChangeArrowheads="1"/>
            </p:cNvPicPr>
            <p:nvPr/>
          </p:nvPicPr>
          <p:blipFill>
            <a:blip r:embed="rId5" cstate="print"/>
            <a:srcRect/>
            <a:stretch>
              <a:fillRect/>
            </a:stretch>
          </p:blipFill>
          <p:spPr bwMode="auto">
            <a:xfrm rot="5400000">
              <a:off x="8337550" y="3710583"/>
              <a:ext cx="1014413" cy="1603375"/>
            </a:xfrm>
            <a:prstGeom prst="rect">
              <a:avLst/>
            </a:prstGeom>
            <a:noFill/>
            <a:ln w="9525">
              <a:noFill/>
              <a:miter lim="800000"/>
              <a:headEnd/>
              <a:tailEnd/>
            </a:ln>
          </p:spPr>
        </p:pic>
        <p:pic>
          <p:nvPicPr>
            <p:cNvPr id="66573" name="Picture 2" descr="http://www.treehugger.com/20081104-solfocus-concentrating-solar-pv.jpg"/>
            <p:cNvPicPr>
              <a:picLocks noChangeAspect="1" noChangeArrowheads="1"/>
            </p:cNvPicPr>
            <p:nvPr/>
          </p:nvPicPr>
          <p:blipFill>
            <a:blip r:embed="rId6" cstate="print"/>
            <a:srcRect/>
            <a:stretch>
              <a:fillRect/>
            </a:stretch>
          </p:blipFill>
          <p:spPr bwMode="auto">
            <a:xfrm>
              <a:off x="8049344" y="5157193"/>
              <a:ext cx="1584325" cy="936104"/>
            </a:xfrm>
            <a:prstGeom prst="rect">
              <a:avLst/>
            </a:prstGeom>
            <a:noFill/>
            <a:ln w="9525">
              <a:noFill/>
              <a:miter lim="800000"/>
              <a:headEnd/>
              <a:tailEnd/>
            </a:ln>
          </p:spPr>
        </p:pic>
      </p:grpSp>
      <p:sp>
        <p:nvSpPr>
          <p:cNvPr id="66565" name="TextBox 14"/>
          <p:cNvSpPr txBox="1">
            <a:spLocks noChangeArrowheads="1"/>
          </p:cNvSpPr>
          <p:nvPr/>
        </p:nvSpPr>
        <p:spPr bwMode="auto">
          <a:xfrm>
            <a:off x="1295400" y="5867400"/>
            <a:ext cx="1676400" cy="646113"/>
          </a:xfrm>
          <a:prstGeom prst="rect">
            <a:avLst/>
          </a:prstGeom>
          <a:noFill/>
          <a:ln w="9525">
            <a:noFill/>
            <a:miter lim="800000"/>
            <a:headEnd/>
            <a:tailEnd/>
          </a:ln>
        </p:spPr>
        <p:txBody>
          <a:bodyPr>
            <a:spAutoFit/>
          </a:bodyPr>
          <a:lstStyle/>
          <a:p>
            <a:r>
              <a:rPr lang="en-US" sz="1200" dirty="0"/>
              <a:t>Currently: over 5,252 modules from 204 module makers</a:t>
            </a:r>
          </a:p>
        </p:txBody>
      </p:sp>
      <p:cxnSp>
        <p:nvCxnSpPr>
          <p:cNvPr id="22" name="Straight Arrow Connector 21"/>
          <p:cNvCxnSpPr/>
          <p:nvPr/>
        </p:nvCxnSpPr>
        <p:spPr>
          <a:xfrm flipV="1">
            <a:off x="5410200" y="1524000"/>
            <a:ext cx="914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00600" y="2785305"/>
            <a:ext cx="1600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800600" y="4495800"/>
            <a:ext cx="1600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800600" y="5486400"/>
            <a:ext cx="1600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0691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normAutofit fontScale="92500" lnSpcReduction="20000"/>
          </a:bodyPr>
          <a:lstStyle/>
          <a:p>
            <a:r>
              <a:rPr lang="en-US" altLang="en-US" dirty="0"/>
              <a:t>The structure of debt (the draw down and term to maturity) can seem to have more important impacts on the value of a project than the size of the debt and certainly more than the interest rate on the debt.</a:t>
            </a:r>
          </a:p>
          <a:p>
            <a:r>
              <a:rPr lang="en-US" altLang="en-US" dirty="0"/>
              <a:t>Average life is the general way in project finance to measure the length of the debt although duration is a is better way in theory to measure the effective term of the debt.</a:t>
            </a:r>
          </a:p>
          <a:p>
            <a:r>
              <a:rPr lang="en-US" altLang="en-US" dirty="0"/>
              <a:t>The debt structure should depend on the economic characteristics of a project such as the revenue and expense contracts. But it may be able to re-finance debt.</a:t>
            </a:r>
          </a:p>
        </p:txBody>
      </p:sp>
      <p:sp>
        <p:nvSpPr>
          <p:cNvPr id="22530" name="Rectangle 2"/>
          <p:cNvSpPr>
            <a:spLocks noGrp="1" noChangeArrowheads="1"/>
          </p:cNvSpPr>
          <p:nvPr>
            <p:ph type="title"/>
          </p:nvPr>
        </p:nvSpPr>
        <p:spPr/>
        <p:txBody>
          <a:bodyPr/>
          <a:lstStyle/>
          <a:p>
            <a:pPr algn="ctr"/>
            <a:r>
              <a:rPr lang="en-US" altLang="en-US" dirty="0"/>
              <a:t>Debt Repayment - General</a:t>
            </a:r>
          </a:p>
        </p:txBody>
      </p:sp>
    </p:spTree>
    <p:extLst>
      <p:ext uri="{BB962C8B-B14F-4D97-AF65-F5344CB8AC3E}">
        <p14:creationId xmlns:p14="http://schemas.microsoft.com/office/powerpoint/2010/main" val="257877544"/>
      </p:ext>
    </p:extLst>
  </p:cSld>
  <p:clrMapOvr>
    <a:masterClrMapping/>
  </p:clrMapOvr>
  <p:transition>
    <p:zoom dir="in"/>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p:cNvSpPr>
            <a:spLocks noGrp="1" noChangeArrowheads="1"/>
          </p:cNvSpPr>
          <p:nvPr>
            <p:ph idx="1"/>
          </p:nvPr>
        </p:nvSpPr>
        <p:spPr/>
        <p:txBody>
          <a:bodyPr>
            <a:normAutofit fontScale="92500"/>
          </a:bodyPr>
          <a:lstStyle/>
          <a:p>
            <a:r>
              <a:rPr lang="en-US" altLang="en-US" dirty="0"/>
              <a:t>A project's debt amortization schedule often influences the rating, more so than the degree of leverage. </a:t>
            </a:r>
          </a:p>
          <a:p>
            <a:r>
              <a:rPr lang="en-US" altLang="en-US" dirty="0"/>
              <a:t>Front-loaded principal amortization schedules that capitalize on the more predictable project cash flows in the near term may be less risky that those with whose delayed amortizations seek to take advantage of long-term inflation effects.</a:t>
            </a:r>
          </a:p>
          <a:p>
            <a:r>
              <a:rPr lang="en-US" altLang="en-US" dirty="0"/>
              <a:t>Flexible re-payment structures can be developed where the project has irregular cash flows.  </a:t>
            </a:r>
          </a:p>
          <a:p>
            <a:pPr>
              <a:buFontTx/>
              <a:buNone/>
            </a:pPr>
            <a:endParaRPr lang="en-US" altLang="en-US" dirty="0"/>
          </a:p>
          <a:p>
            <a:pPr>
              <a:buFontTx/>
              <a:buNone/>
            </a:pPr>
            <a:endParaRPr lang="en-US" altLang="en-US" dirty="0"/>
          </a:p>
        </p:txBody>
      </p:sp>
      <p:sp>
        <p:nvSpPr>
          <p:cNvPr id="30722" name="Rectangle 2"/>
          <p:cNvSpPr>
            <a:spLocks noGrp="1" noChangeArrowheads="1"/>
          </p:cNvSpPr>
          <p:nvPr>
            <p:ph type="title"/>
          </p:nvPr>
        </p:nvSpPr>
        <p:spPr/>
        <p:txBody>
          <a:bodyPr/>
          <a:lstStyle/>
          <a:p>
            <a:r>
              <a:rPr lang="en-US" altLang="en-US" dirty="0"/>
              <a:t>Debt Repayment Structure and Risk</a:t>
            </a:r>
          </a:p>
        </p:txBody>
      </p:sp>
    </p:spTree>
    <p:extLst>
      <p:ext uri="{BB962C8B-B14F-4D97-AF65-F5344CB8AC3E}">
        <p14:creationId xmlns:p14="http://schemas.microsoft.com/office/powerpoint/2010/main" val="394882044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C73F75-B756-4DAA-8250-E6C793100958}"/>
              </a:ext>
            </a:extLst>
          </p:cNvPr>
          <p:cNvSpPr>
            <a:spLocks noGrp="1"/>
          </p:cNvSpPr>
          <p:nvPr>
            <p:ph idx="1"/>
          </p:nvPr>
        </p:nvSpPr>
        <p:spPr/>
        <p:txBody>
          <a:bodyPr/>
          <a:lstStyle/>
          <a:p>
            <a:r>
              <a:rPr lang="en-US" dirty="0"/>
              <a:t>It seems that the debt tenure is more important than the interest rate (depending on the relationship between the project return and the interest rate).</a:t>
            </a:r>
          </a:p>
          <a:p>
            <a:r>
              <a:rPr lang="en-US" dirty="0"/>
              <a:t>You can try some different debt amounts and interest rates and see how the length of the debt is a crucial element (two-way data tables).</a:t>
            </a:r>
          </a:p>
          <a:p>
            <a:r>
              <a:rPr lang="en-US" dirty="0"/>
              <a:t>The problem with this is that it does not account for re-financing.</a:t>
            </a:r>
          </a:p>
        </p:txBody>
      </p:sp>
      <p:sp>
        <p:nvSpPr>
          <p:cNvPr id="3" name="Title 2">
            <a:extLst>
              <a:ext uri="{FF2B5EF4-FFF2-40B4-BE49-F238E27FC236}">
                <a16:creationId xmlns:a16="http://schemas.microsoft.com/office/drawing/2014/main" id="{2F7A4302-817A-44EC-8012-BE52871F675B}"/>
              </a:ext>
            </a:extLst>
          </p:cNvPr>
          <p:cNvSpPr>
            <a:spLocks noGrp="1"/>
          </p:cNvSpPr>
          <p:nvPr>
            <p:ph type="title"/>
          </p:nvPr>
        </p:nvSpPr>
        <p:spPr/>
        <p:txBody>
          <a:bodyPr/>
          <a:lstStyle/>
          <a:p>
            <a:r>
              <a:rPr lang="en-US" dirty="0"/>
              <a:t>Debt Tenure and Return</a:t>
            </a:r>
          </a:p>
        </p:txBody>
      </p:sp>
    </p:spTree>
    <p:extLst>
      <p:ext uri="{BB962C8B-B14F-4D97-AF65-F5344CB8AC3E}">
        <p14:creationId xmlns:p14="http://schemas.microsoft.com/office/powerpoint/2010/main" val="29851812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Debt to Capital Constraint</a:t>
            </a:r>
          </a:p>
        </p:txBody>
      </p:sp>
      <p:pic>
        <p:nvPicPr>
          <p:cNvPr id="2" name="Picture 1">
            <a:extLst>
              <a:ext uri="{FF2B5EF4-FFF2-40B4-BE49-F238E27FC236}">
                <a16:creationId xmlns:a16="http://schemas.microsoft.com/office/drawing/2014/main" id="{F80049A1-A4FC-4C6B-9B1E-EF40D28FAF44}"/>
              </a:ext>
            </a:extLst>
          </p:cNvPr>
          <p:cNvPicPr>
            <a:picLocks noChangeAspect="1"/>
          </p:cNvPicPr>
          <p:nvPr/>
        </p:nvPicPr>
        <p:blipFill>
          <a:blip r:embed="rId2"/>
          <a:stretch>
            <a:fillRect/>
          </a:stretch>
        </p:blipFill>
        <p:spPr>
          <a:xfrm>
            <a:off x="375920" y="2678140"/>
            <a:ext cx="4221954" cy="2850439"/>
          </a:xfrm>
          <a:prstGeom prst="rect">
            <a:avLst/>
          </a:prstGeom>
        </p:spPr>
      </p:pic>
      <p:pic>
        <p:nvPicPr>
          <p:cNvPr id="4" name="Picture 3">
            <a:extLst>
              <a:ext uri="{FF2B5EF4-FFF2-40B4-BE49-F238E27FC236}">
                <a16:creationId xmlns:a16="http://schemas.microsoft.com/office/drawing/2014/main" id="{588C545F-D455-41A6-A88D-C8F8444655EC}"/>
              </a:ext>
            </a:extLst>
          </p:cNvPr>
          <p:cNvPicPr>
            <a:picLocks noChangeAspect="1"/>
          </p:cNvPicPr>
          <p:nvPr/>
        </p:nvPicPr>
        <p:blipFill>
          <a:blip r:embed="rId3"/>
          <a:stretch>
            <a:fillRect/>
          </a:stretch>
        </p:blipFill>
        <p:spPr>
          <a:xfrm>
            <a:off x="4719795" y="2678140"/>
            <a:ext cx="3984482" cy="2850438"/>
          </a:xfrm>
          <a:prstGeom prst="rect">
            <a:avLst/>
          </a:prstGeom>
        </p:spPr>
      </p:pic>
    </p:spTree>
    <p:extLst>
      <p:ext uri="{BB962C8B-B14F-4D97-AF65-F5344CB8AC3E}">
        <p14:creationId xmlns:p14="http://schemas.microsoft.com/office/powerpoint/2010/main" val="11013285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1"/>
          </p:nvPr>
        </p:nvPicPr>
        <p:blipFill>
          <a:blip r:embed="rId2"/>
          <a:stretch>
            <a:fillRect/>
          </a:stretch>
        </p:blipFill>
        <p:spPr>
          <a:xfrm>
            <a:off x="238587" y="2669205"/>
            <a:ext cx="4268444" cy="3061035"/>
          </a:xfrm>
          <a:prstGeom prst="rect">
            <a:avLst/>
          </a:prstGeom>
        </p:spPr>
      </p:pic>
      <p:sp>
        <p:nvSpPr>
          <p:cNvPr id="3" name="Title 2">
            <a:extLst>
              <a:ext uri="{FF2B5EF4-FFF2-40B4-BE49-F238E27FC236}">
                <a16:creationId xmlns:a16="http://schemas.microsoft.com/office/drawing/2014/main" id="{EAC0AA32-C437-4BE7-B92E-D4937C4DB792}"/>
              </a:ext>
            </a:extLst>
          </p:cNvPr>
          <p:cNvSpPr>
            <a:spLocks noGrp="1"/>
          </p:cNvSpPr>
          <p:nvPr>
            <p:ph type="title"/>
          </p:nvPr>
        </p:nvSpPr>
        <p:spPr/>
        <p:txBody>
          <a:bodyPr>
            <a:normAutofit fontScale="90000"/>
          </a:bodyPr>
          <a:lstStyle/>
          <a:p>
            <a:r>
              <a:rPr lang="en-US" dirty="0"/>
              <a:t>Fundamental Effect of Debt Tenure with Debt to Capital Constraint</a:t>
            </a:r>
          </a:p>
        </p:txBody>
      </p:sp>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864848" y="2669206"/>
            <a:ext cx="4165798" cy="2969594"/>
          </a:xfrm>
          <a:prstGeom prst="rect">
            <a:avLst/>
          </a:prstGeom>
        </p:spPr>
      </p:pic>
    </p:spTree>
    <p:extLst>
      <p:ext uri="{BB962C8B-B14F-4D97-AF65-F5344CB8AC3E}">
        <p14:creationId xmlns:p14="http://schemas.microsoft.com/office/powerpoint/2010/main" val="14023622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42710714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7138917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fontScale="62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294742125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fontScale="70000" lnSpcReduction="20000"/>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Tree>
    <p:extLst>
      <p:ext uri="{BB962C8B-B14F-4D97-AF65-F5344CB8AC3E}">
        <p14:creationId xmlns:p14="http://schemas.microsoft.com/office/powerpoint/2010/main" val="181179039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Evaluation with Geometry and NPV Formula</a:t>
            </a:r>
          </a:p>
        </p:txBody>
      </p:sp>
      <p:pic>
        <p:nvPicPr>
          <p:cNvPr id="5" name="Content Placeholder 4"/>
          <p:cNvPicPr>
            <a:picLocks noGrp="1" noChangeAspect="1"/>
          </p:cNvPicPr>
          <p:nvPr>
            <p:ph idx="1"/>
          </p:nvPr>
        </p:nvPicPr>
        <p:blipFill>
          <a:blip r:embed="rId2"/>
          <a:stretch>
            <a:fillRect/>
          </a:stretch>
        </p:blipFill>
        <p:spPr>
          <a:xfrm>
            <a:off x="1796783" y="2101589"/>
            <a:ext cx="5157842" cy="3005109"/>
          </a:xfrm>
          <a:prstGeom prst="rect">
            <a:avLst/>
          </a:prstGeom>
        </p:spPr>
      </p:pic>
    </p:spTree>
    <p:extLst>
      <p:ext uri="{BB962C8B-B14F-4D97-AF65-F5344CB8AC3E}">
        <p14:creationId xmlns:p14="http://schemas.microsoft.com/office/powerpoint/2010/main" val="625400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rmAutofit/>
          </a:bodyPr>
          <a:lstStyle/>
          <a:p>
            <a:r>
              <a:rPr lang="en-US" dirty="0"/>
              <a:t>How Polysilicon Panels are Made</a:t>
            </a:r>
          </a:p>
        </p:txBody>
      </p:sp>
      <p:sp>
        <p:nvSpPr>
          <p:cNvPr id="67587" name="Content Placeholder 11"/>
          <p:cNvSpPr>
            <a:spLocks noGrp="1"/>
          </p:cNvSpPr>
          <p:nvPr>
            <p:ph idx="1"/>
          </p:nvPr>
        </p:nvSpPr>
        <p:spPr>
          <a:xfrm>
            <a:off x="3048000" y="1371600"/>
            <a:ext cx="5638800" cy="4754563"/>
          </a:xfrm>
        </p:spPr>
        <p:txBody>
          <a:bodyPr>
            <a:normAutofit fontScale="92500" lnSpcReduction="20000"/>
          </a:bodyPr>
          <a:lstStyle/>
          <a:p>
            <a:endParaRPr lang="en-US" sz="1600" dirty="0"/>
          </a:p>
          <a:p>
            <a:r>
              <a:rPr lang="en-US" sz="1600" dirty="0"/>
              <a:t>Crystal growing and casting (refining that takes time)</a:t>
            </a:r>
          </a:p>
          <a:p>
            <a:r>
              <a:rPr lang="en-US" sz="1600" dirty="0"/>
              <a:t>Relatively energy-intensive metallurgical processes </a:t>
            </a:r>
          </a:p>
          <a:p>
            <a:endParaRPr lang="en-US" sz="1600" dirty="0"/>
          </a:p>
          <a:p>
            <a:endParaRPr lang="en-US" sz="1600" dirty="0"/>
          </a:p>
          <a:p>
            <a:r>
              <a:rPr lang="en-US" sz="1600" dirty="0"/>
              <a:t>Ingot is sawed into bars…</a:t>
            </a:r>
          </a:p>
          <a:p>
            <a:endParaRPr lang="en-US" sz="1600" dirty="0"/>
          </a:p>
          <a:p>
            <a:endParaRPr lang="en-US" sz="1600" dirty="0"/>
          </a:p>
          <a:p>
            <a:r>
              <a:rPr lang="en-US" sz="1600" dirty="0"/>
              <a:t>…and then wafers </a:t>
            </a:r>
          </a:p>
          <a:p>
            <a:endParaRPr lang="en-US" sz="1600" dirty="0"/>
          </a:p>
          <a:p>
            <a:endParaRPr lang="en-US" sz="1600" dirty="0"/>
          </a:p>
          <a:p>
            <a:r>
              <a:rPr lang="en-US" sz="1600" dirty="0"/>
              <a:t>The wafer is taken through a high technology semiconductor processing sequence to create working solar cells</a:t>
            </a:r>
          </a:p>
          <a:p>
            <a:endParaRPr lang="en-US" sz="1600" dirty="0"/>
          </a:p>
          <a:p>
            <a:r>
              <a:rPr lang="en-US" sz="1600" dirty="0"/>
              <a:t>Cells are soldered together to produce a string of cells, and then laminating it between toughened glass on top and a polymeric backing sheet on bottom. </a:t>
            </a:r>
          </a:p>
          <a:p>
            <a:pPr>
              <a:buFontTx/>
              <a:buNone/>
            </a:pPr>
            <a:endParaRPr lang="en-US" sz="1600" dirty="0"/>
          </a:p>
          <a:p>
            <a:endParaRPr lang="en-US" sz="1600" dirty="0"/>
          </a:p>
        </p:txBody>
      </p:sp>
      <p:grpSp>
        <p:nvGrpSpPr>
          <p:cNvPr id="67588" name="Group 45"/>
          <p:cNvGrpSpPr>
            <a:grpSpLocks/>
          </p:cNvGrpSpPr>
          <p:nvPr/>
        </p:nvGrpSpPr>
        <p:grpSpPr bwMode="auto">
          <a:xfrm>
            <a:off x="-762000" y="1524000"/>
            <a:ext cx="3700463" cy="4946650"/>
            <a:chOff x="416617" y="1412678"/>
            <a:chExt cx="3683389" cy="5125338"/>
          </a:xfrm>
        </p:grpSpPr>
        <p:graphicFrame>
          <p:nvGraphicFramePr>
            <p:cNvPr id="6" name="Diagram 5"/>
            <p:cNvGraphicFramePr/>
            <p:nvPr/>
          </p:nvGraphicFramePr>
          <p:xfrm>
            <a:off x="416617" y="1412678"/>
            <a:ext cx="3240360" cy="5105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7590" name="Picture 18" descr="800px-SiliconCroda"/>
            <p:cNvPicPr>
              <a:picLocks noChangeAspect="1" noChangeArrowheads="1"/>
            </p:cNvPicPr>
            <p:nvPr/>
          </p:nvPicPr>
          <p:blipFill>
            <a:blip r:embed="rId8" cstate="print"/>
            <a:srcRect/>
            <a:stretch>
              <a:fillRect/>
            </a:stretch>
          </p:blipFill>
          <p:spPr bwMode="auto">
            <a:xfrm>
              <a:off x="2648914" y="1412678"/>
              <a:ext cx="1378907" cy="763601"/>
            </a:xfrm>
            <a:prstGeom prst="rect">
              <a:avLst/>
            </a:prstGeom>
            <a:noFill/>
            <a:ln w="9525">
              <a:noFill/>
              <a:miter lim="800000"/>
              <a:headEnd/>
              <a:tailEnd/>
            </a:ln>
          </p:spPr>
        </p:pic>
        <p:pic>
          <p:nvPicPr>
            <p:cNvPr id="67591" name="Picture 17" descr="796px-Polycrystalline_silicon_rod"/>
            <p:cNvPicPr>
              <a:picLocks noChangeAspect="1" noChangeArrowheads="1"/>
            </p:cNvPicPr>
            <p:nvPr/>
          </p:nvPicPr>
          <p:blipFill>
            <a:blip r:embed="rId9" cstate="print"/>
            <a:srcRect/>
            <a:stretch>
              <a:fillRect/>
            </a:stretch>
          </p:blipFill>
          <p:spPr bwMode="auto">
            <a:xfrm>
              <a:off x="2649090" y="2564656"/>
              <a:ext cx="1378906" cy="786672"/>
            </a:xfrm>
            <a:prstGeom prst="rect">
              <a:avLst/>
            </a:prstGeom>
            <a:noFill/>
            <a:ln w="9525">
              <a:noFill/>
              <a:miter lim="800000"/>
              <a:headEnd/>
              <a:tailEnd/>
            </a:ln>
          </p:spPr>
        </p:pic>
        <p:pic>
          <p:nvPicPr>
            <p:cNvPr id="67592" name="Picture 7" descr="silicon-wafer1"/>
            <p:cNvPicPr>
              <a:picLocks noChangeAspect="1" noChangeArrowheads="1"/>
            </p:cNvPicPr>
            <p:nvPr/>
          </p:nvPicPr>
          <p:blipFill>
            <a:blip r:embed="rId10" cstate="print"/>
            <a:srcRect l="6250" t="7675" r="19469" b="13240"/>
            <a:stretch>
              <a:fillRect/>
            </a:stretch>
          </p:blipFill>
          <p:spPr bwMode="auto">
            <a:xfrm>
              <a:off x="2710198" y="3613246"/>
              <a:ext cx="1378907" cy="784367"/>
            </a:xfrm>
            <a:prstGeom prst="rect">
              <a:avLst/>
            </a:prstGeom>
            <a:noFill/>
            <a:ln w="9525">
              <a:noFill/>
              <a:miter lim="800000"/>
              <a:headEnd/>
              <a:tailEnd/>
            </a:ln>
          </p:spPr>
        </p:pic>
        <p:pic>
          <p:nvPicPr>
            <p:cNvPr id="67593" name="Picture 5" descr="Solar_cell"/>
            <p:cNvPicPr>
              <a:picLocks noChangeAspect="1" noChangeArrowheads="1"/>
            </p:cNvPicPr>
            <p:nvPr/>
          </p:nvPicPr>
          <p:blipFill>
            <a:blip r:embed="rId11" cstate="print"/>
            <a:srcRect/>
            <a:stretch>
              <a:fillRect/>
            </a:stretch>
          </p:blipFill>
          <p:spPr bwMode="auto">
            <a:xfrm>
              <a:off x="2721099" y="4652808"/>
              <a:ext cx="1378907" cy="795901"/>
            </a:xfrm>
            <a:prstGeom prst="rect">
              <a:avLst/>
            </a:prstGeom>
            <a:noFill/>
            <a:ln w="9525">
              <a:noFill/>
              <a:miter lim="800000"/>
              <a:headEnd/>
              <a:tailEnd/>
            </a:ln>
          </p:spPr>
        </p:pic>
        <p:pic>
          <p:nvPicPr>
            <p:cNvPr id="67594" name="Picture 6" descr="Modules-Flesandrigid"/>
            <p:cNvPicPr>
              <a:picLocks noChangeAspect="1" noChangeArrowheads="1"/>
            </p:cNvPicPr>
            <p:nvPr/>
          </p:nvPicPr>
          <p:blipFill>
            <a:blip r:embed="rId12" cstate="print"/>
            <a:srcRect/>
            <a:stretch>
              <a:fillRect/>
            </a:stretch>
          </p:blipFill>
          <p:spPr bwMode="auto">
            <a:xfrm>
              <a:off x="2649090" y="5732886"/>
              <a:ext cx="1378906" cy="805130"/>
            </a:xfrm>
            <a:prstGeom prst="rect">
              <a:avLst/>
            </a:prstGeom>
            <a:noFill/>
            <a:ln w="9525">
              <a:noFill/>
              <a:miter lim="800000"/>
              <a:headEnd/>
              <a:tailEnd/>
            </a:ln>
          </p:spPr>
        </p:pic>
      </p:grpSp>
    </p:spTree>
    <p:extLst>
      <p:ext uri="{BB962C8B-B14F-4D97-AF65-F5344CB8AC3E}">
        <p14:creationId xmlns:p14="http://schemas.microsoft.com/office/powerpoint/2010/main" val="19413081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Multiple Capacity Charges and Optimisation of Debt Repayment</a:t>
            </a:r>
          </a:p>
        </p:txBody>
      </p:sp>
      <p:sp>
        <p:nvSpPr>
          <p:cNvPr id="3" name="Content Placeholder 2"/>
          <p:cNvSpPr>
            <a:spLocks noGrp="1"/>
          </p:cNvSpPr>
          <p:nvPr>
            <p:ph idx="1"/>
          </p:nvPr>
        </p:nvSpPr>
        <p:spPr>
          <a:xfrm>
            <a:off x="571500" y="1966194"/>
            <a:ext cx="8156122" cy="3054842"/>
          </a:xfrm>
        </p:spPr>
        <p:txBody>
          <a:bodyPr>
            <a:normAutofit fontScale="70000" lnSpcReduction="20000"/>
          </a:bodyPr>
          <a:lstStyle/>
          <a:p>
            <a:r>
              <a:rPr lang="en-US" dirty="0"/>
              <a:t>For some countries and financial institutions, DSCR constraints and debt repayment patterns are given. </a:t>
            </a:r>
          </a:p>
          <a:p>
            <a:r>
              <a:rPr lang="en-US" dirty="0"/>
              <a:t>In these cases, synthetic sculpting can be developed with alternative tariff structures that have a step down element (Malaysia, Pakistan).</a:t>
            </a:r>
          </a:p>
          <a:p>
            <a:r>
              <a:rPr lang="en-US" dirty="0"/>
              <a:t>In other cases a flexible maintenance contract can be used to create synthetic sculpting (Brazil). </a:t>
            </a:r>
          </a:p>
          <a:p>
            <a:r>
              <a:rPr lang="en-US" dirty="0"/>
              <a:t>Incentive issues associated with step-down tariffs where sponsors can have an incentive to walk away from the project and techniques to measure the cost and benefits of alternative maintenance structures will be addressed as part of the session.</a:t>
            </a:r>
          </a:p>
        </p:txBody>
      </p:sp>
    </p:spTree>
    <p:extLst>
      <p:ext uri="{BB962C8B-B14F-4D97-AF65-F5344CB8AC3E}">
        <p14:creationId xmlns:p14="http://schemas.microsoft.com/office/powerpoint/2010/main" val="60168357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F1F6C21-9E27-46DC-A029-BC9296656F76}"/>
              </a:ext>
            </a:extLst>
          </p:cNvPr>
          <p:cNvSpPr>
            <a:spLocks noGrp="1" noChangeArrowheads="1"/>
          </p:cNvSpPr>
          <p:nvPr>
            <p:ph type="title"/>
          </p:nvPr>
        </p:nvSpPr>
        <p:spPr/>
        <p:txBody>
          <a:bodyPr>
            <a:normAutofit fontScale="90000"/>
          </a:bodyPr>
          <a:lstStyle/>
          <a:p>
            <a:r>
              <a:rPr lang="en-US" altLang="en-US" dirty="0"/>
              <a:t>Example of Repayment (Bullet Not Shown)</a:t>
            </a:r>
          </a:p>
        </p:txBody>
      </p:sp>
      <p:sp>
        <p:nvSpPr>
          <p:cNvPr id="72707" name="Content Placeholder 2">
            <a:extLst>
              <a:ext uri="{FF2B5EF4-FFF2-40B4-BE49-F238E27FC236}">
                <a16:creationId xmlns:a16="http://schemas.microsoft.com/office/drawing/2014/main" id="{A1DC58E0-833A-4628-A551-61A176D1E8D7}"/>
              </a:ext>
            </a:extLst>
          </p:cNvPr>
          <p:cNvSpPr>
            <a:spLocks noGrp="1" noChangeArrowheads="1"/>
          </p:cNvSpPr>
          <p:nvPr>
            <p:ph idx="1"/>
          </p:nvPr>
        </p:nvSpPr>
        <p:spPr>
          <a:xfrm>
            <a:off x="1371600" y="2000250"/>
            <a:ext cx="2971800" cy="3429000"/>
          </a:xfrm>
        </p:spPr>
        <p:txBody>
          <a:bodyPr>
            <a:normAutofit fontScale="77500" lnSpcReduction="20000"/>
          </a:bodyPr>
          <a:lstStyle/>
          <a:p>
            <a:r>
              <a:rPr lang="en-US" altLang="en-US" dirty="0"/>
              <a:t>Loan tenor is explained by the repayment period is still within the PPA terms (i.e. 20 years from PCOD), giving a one year tail, and the project is a Build, Own and Operate (BOO) and a BOOT. </a:t>
            </a:r>
          </a:p>
          <a:p>
            <a:pPr lvl="1"/>
            <a:endParaRPr lang="en-US" altLang="en-US" dirty="0"/>
          </a:p>
        </p:txBody>
      </p:sp>
      <p:pic>
        <p:nvPicPr>
          <p:cNvPr id="72708" name="Picture 3">
            <a:extLst>
              <a:ext uri="{FF2B5EF4-FFF2-40B4-BE49-F238E27FC236}">
                <a16:creationId xmlns:a16="http://schemas.microsoft.com/office/drawing/2014/main" id="{6A5828CA-E755-4B18-9E4F-A3296E4D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2571751"/>
            <a:ext cx="3600450" cy="261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6518986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89590" y="2997037"/>
            <a:ext cx="3220186" cy="2136470"/>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1422703" y="3011285"/>
            <a:ext cx="2987479" cy="2122221"/>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1872114" y="1954531"/>
            <a:ext cx="4973855" cy="715581"/>
          </a:xfrm>
          <a:prstGeom prst="rect">
            <a:avLst/>
          </a:prstGeom>
          <a:noFill/>
        </p:spPr>
        <p:txBody>
          <a:bodyPr wrap="square" rtlCol="0">
            <a:spAutoFit/>
          </a:bodyPr>
          <a:lstStyle/>
          <a:p>
            <a:r>
              <a:rPr lang="en-US" sz="1350"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2632002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36760440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5802649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fontScale="62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157295564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fontScale="70000" lnSpcReduction="20000"/>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Tree>
    <p:extLst>
      <p:ext uri="{BB962C8B-B14F-4D97-AF65-F5344CB8AC3E}">
        <p14:creationId xmlns:p14="http://schemas.microsoft.com/office/powerpoint/2010/main" val="229849440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Repayment Patterns</a:t>
            </a:r>
          </a:p>
        </p:txBody>
      </p:sp>
      <p:sp>
        <p:nvSpPr>
          <p:cNvPr id="3" name="Content Placeholder 2"/>
          <p:cNvSpPr>
            <a:spLocks noGrp="1"/>
          </p:cNvSpPr>
          <p:nvPr>
            <p:ph idx="1"/>
          </p:nvPr>
        </p:nvSpPr>
        <p:spPr/>
        <p:txBody>
          <a:bodyPr>
            <a:normAutofit fontScale="85000" lnSpcReduction="10000"/>
          </a:bodyPr>
          <a:lstStyle/>
          <a:p>
            <a:r>
              <a:rPr lang="en-US" dirty="0"/>
              <a:t>Given a DSCR constraint and the formula that the present value of debt service equals the amount of debt at COD, use geometry to maximize debt. </a:t>
            </a:r>
          </a:p>
          <a:p>
            <a:r>
              <a:rPr lang="en-US" dirty="0"/>
              <a:t>The general idea of maintaining a constant DSCR over the life of a project in sculpting when the risks can increase over time. </a:t>
            </a:r>
          </a:p>
          <a:p>
            <a:r>
              <a:rPr lang="en-US" dirty="0"/>
              <a:t>Contrasts to the requirement that banks must increase capital with longer terms and that an implicit assumption of constant credit spreads is increasing risk over time. </a:t>
            </a:r>
          </a:p>
          <a:p>
            <a:r>
              <a:rPr lang="en-US" dirty="0"/>
              <a:t>Sculpting versus alternative methods in the context of different revenue patterns (indexation, flat fee-in tariffs, tax depreciation, etc.)</a:t>
            </a:r>
          </a:p>
        </p:txBody>
      </p:sp>
    </p:spTree>
    <p:extLst>
      <p:ext uri="{BB962C8B-B14F-4D97-AF65-F5344CB8AC3E}">
        <p14:creationId xmlns:p14="http://schemas.microsoft.com/office/powerpoint/2010/main" val="283928917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Sculpting Issues</a:t>
            </a:r>
          </a:p>
        </p:txBody>
      </p:sp>
      <p:sp>
        <p:nvSpPr>
          <p:cNvPr id="3" name="Content Placeholder 2"/>
          <p:cNvSpPr>
            <a:spLocks noGrp="1"/>
          </p:cNvSpPr>
          <p:nvPr>
            <p:ph idx="1"/>
          </p:nvPr>
        </p:nvSpPr>
        <p:spPr/>
        <p:txBody>
          <a:bodyPr/>
          <a:lstStyle/>
          <a:p>
            <a:r>
              <a:rPr lang="en-US" dirty="0"/>
              <a:t>Complex sculpting issues can involve:</a:t>
            </a:r>
          </a:p>
          <a:p>
            <a:pPr lvl="1"/>
            <a:r>
              <a:rPr lang="en-US" dirty="0"/>
              <a:t>Letter of credit fees</a:t>
            </a:r>
          </a:p>
          <a:p>
            <a:pPr lvl="1"/>
            <a:r>
              <a:rPr lang="en-US" dirty="0"/>
              <a:t>Balloon payments as a percent of the loan amount</a:t>
            </a:r>
          </a:p>
          <a:p>
            <a:pPr lvl="1"/>
            <a:r>
              <a:rPr lang="en-US" dirty="0"/>
              <a:t>Interest income on sweeps for balloon payment</a:t>
            </a:r>
          </a:p>
          <a:p>
            <a:pPr lvl="1"/>
            <a:r>
              <a:rPr lang="en-US" dirty="0"/>
              <a:t>Taxes and net operating losses</a:t>
            </a:r>
          </a:p>
          <a:p>
            <a:pPr lvl="1"/>
            <a:r>
              <a:rPr lang="en-US" dirty="0"/>
              <a:t>DSRA as final debt payment</a:t>
            </a:r>
          </a:p>
          <a:p>
            <a:r>
              <a:rPr lang="en-US" dirty="0"/>
              <a:t>To resolve these issues use equations and some fancy excel. Do not try to use brute force.</a:t>
            </a:r>
          </a:p>
        </p:txBody>
      </p:sp>
    </p:spTree>
    <p:extLst>
      <p:ext uri="{BB962C8B-B14F-4D97-AF65-F5344CB8AC3E}">
        <p14:creationId xmlns:p14="http://schemas.microsoft.com/office/powerpoint/2010/main" val="6868329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8C22-760A-4A0C-8995-7AD3218A2431}"/>
              </a:ext>
            </a:extLst>
          </p:cNvPr>
          <p:cNvSpPr>
            <a:spLocks noGrp="1"/>
          </p:cNvSpPr>
          <p:nvPr>
            <p:ph type="title"/>
          </p:nvPr>
        </p:nvSpPr>
        <p:spPr/>
        <p:txBody>
          <a:bodyPr>
            <a:normAutofit fontScale="90000"/>
          </a:bodyPr>
          <a:lstStyle/>
          <a:p>
            <a:r>
              <a:rPr lang="en-US" dirty="0"/>
              <a:t>Day 2, Session 4: </a:t>
            </a:r>
            <a:br>
              <a:rPr lang="en-US" dirty="0"/>
            </a:br>
            <a:r>
              <a:rPr lang="en-US" dirty="0"/>
              <a:t>Development Costs, Development Fees and Risk Changes</a:t>
            </a:r>
          </a:p>
        </p:txBody>
      </p:sp>
    </p:spTree>
    <p:extLst>
      <p:ext uri="{BB962C8B-B14F-4D97-AF65-F5344CB8AC3E}">
        <p14:creationId xmlns:p14="http://schemas.microsoft.com/office/powerpoint/2010/main" val="992839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346700" y="1772816"/>
          <a:ext cx="2991036" cy="475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659" name="Title 1"/>
          <p:cNvSpPr>
            <a:spLocks noGrp="1"/>
          </p:cNvSpPr>
          <p:nvPr>
            <p:ph type="title"/>
          </p:nvPr>
        </p:nvSpPr>
        <p:spPr>
          <a:xfrm>
            <a:off x="732344" y="148509"/>
            <a:ext cx="7666938" cy="690676"/>
          </a:xfrm>
        </p:spPr>
        <p:txBody>
          <a:bodyPr/>
          <a:lstStyle/>
          <a:p>
            <a:r>
              <a:rPr lang="en-US" dirty="0"/>
              <a:t>Thin Film value chain (First Solar)</a:t>
            </a:r>
          </a:p>
        </p:txBody>
      </p:sp>
      <p:sp>
        <p:nvSpPr>
          <p:cNvPr id="70660" name="Content Placeholder 10"/>
          <p:cNvSpPr>
            <a:spLocks noGrp="1"/>
          </p:cNvSpPr>
          <p:nvPr>
            <p:ph idx="1"/>
          </p:nvPr>
        </p:nvSpPr>
        <p:spPr>
          <a:xfrm>
            <a:off x="3505200" y="1295400"/>
            <a:ext cx="5181600" cy="4830763"/>
          </a:xfrm>
        </p:spPr>
        <p:txBody>
          <a:bodyPr/>
          <a:lstStyle/>
          <a:p>
            <a:r>
              <a:rPr lang="en-US" sz="1800" dirty="0"/>
              <a:t>Thin layers of photo-active material are deposited (like being painted) on a (flexible) surface rather than cutting wafers from ingots of silicon (do not need to wait for material to form or have a refining process)</a:t>
            </a:r>
          </a:p>
          <a:p>
            <a:r>
              <a:rPr lang="en-US" sz="1800" dirty="0"/>
              <a:t>Glass or stainless-steel substrates (at the bottom of the panel) are processed through steps of:</a:t>
            </a:r>
          </a:p>
          <a:p>
            <a:pPr lvl="1"/>
            <a:r>
              <a:rPr lang="en-US" sz="1400" dirty="0"/>
              <a:t>transparent conducting oxide deposition</a:t>
            </a:r>
          </a:p>
          <a:p>
            <a:pPr lvl="1"/>
            <a:r>
              <a:rPr lang="en-US" sz="1400" dirty="0"/>
              <a:t>semiconductor layer growth</a:t>
            </a:r>
          </a:p>
          <a:p>
            <a:pPr lvl="1"/>
            <a:r>
              <a:rPr lang="en-US" sz="1400" dirty="0"/>
              <a:t>laser scribing</a:t>
            </a:r>
          </a:p>
          <a:p>
            <a:pPr lvl="1"/>
            <a:r>
              <a:rPr lang="en-US" sz="1400" dirty="0"/>
              <a:t>metallization</a:t>
            </a:r>
            <a:endParaRPr lang="en-US" sz="1800" dirty="0"/>
          </a:p>
          <a:p>
            <a:r>
              <a:rPr lang="en-US" sz="1800" dirty="0"/>
              <a:t>Once the deposition of the semi-conductor material is completed, the module is basically finished, except for soldering the connections and laminating the module. </a:t>
            </a:r>
          </a:p>
          <a:p>
            <a:endParaRPr lang="en-US" dirty="0"/>
          </a:p>
        </p:txBody>
      </p:sp>
      <p:grpSp>
        <p:nvGrpSpPr>
          <p:cNvPr id="70661" name="Group 10"/>
          <p:cNvGrpSpPr>
            <a:grpSpLocks/>
          </p:cNvGrpSpPr>
          <p:nvPr/>
        </p:nvGrpSpPr>
        <p:grpSpPr bwMode="auto">
          <a:xfrm>
            <a:off x="1714500" y="1916113"/>
            <a:ext cx="1062038" cy="4465637"/>
            <a:chOff x="1803491" y="1599206"/>
            <a:chExt cx="792987" cy="2336915"/>
          </a:xfrm>
        </p:grpSpPr>
        <p:pic>
          <p:nvPicPr>
            <p:cNvPr id="70662" name="Picture 2" descr="http://www.sputtering-target.net/wp-content/uploads/2010/03/sputtering.gif"/>
            <p:cNvPicPr>
              <a:picLocks noChangeAspect="1" noChangeArrowheads="1"/>
            </p:cNvPicPr>
            <p:nvPr/>
          </p:nvPicPr>
          <p:blipFill>
            <a:blip r:embed="rId7" cstate="print"/>
            <a:srcRect/>
            <a:stretch>
              <a:fillRect/>
            </a:stretch>
          </p:blipFill>
          <p:spPr bwMode="auto">
            <a:xfrm>
              <a:off x="1803491" y="2843048"/>
              <a:ext cx="781402" cy="455526"/>
            </a:xfrm>
            <a:prstGeom prst="rect">
              <a:avLst/>
            </a:prstGeom>
            <a:noFill/>
            <a:ln w="9525">
              <a:noFill/>
              <a:miter lim="800000"/>
              <a:headEnd/>
              <a:tailEnd/>
            </a:ln>
          </p:spPr>
        </p:pic>
        <p:pic>
          <p:nvPicPr>
            <p:cNvPr id="70663" name="Picture 4" descr="http://www.pv-tech.org/images/uploads/odersun/odersun_supercell.jpg"/>
            <p:cNvPicPr>
              <a:picLocks noChangeAspect="1" noChangeArrowheads="1"/>
            </p:cNvPicPr>
            <p:nvPr/>
          </p:nvPicPr>
          <p:blipFill>
            <a:blip r:embed="rId8" cstate="print"/>
            <a:srcRect/>
            <a:stretch>
              <a:fillRect/>
            </a:stretch>
          </p:blipFill>
          <p:spPr bwMode="auto">
            <a:xfrm>
              <a:off x="2002689" y="2235927"/>
              <a:ext cx="494665" cy="418660"/>
            </a:xfrm>
            <a:prstGeom prst="rect">
              <a:avLst/>
            </a:prstGeom>
            <a:noFill/>
            <a:ln w="9525">
              <a:noFill/>
              <a:miter lim="800000"/>
              <a:headEnd/>
              <a:tailEnd/>
            </a:ln>
          </p:spPr>
        </p:pic>
        <p:pic>
          <p:nvPicPr>
            <p:cNvPr id="70664" name="Picture 6" descr="File:CdTe.jpg">
              <a:hlinkClick r:id="rId9"/>
            </p:cNvPr>
            <p:cNvPicPr>
              <a:picLocks noChangeAspect="1" noChangeArrowheads="1"/>
            </p:cNvPicPr>
            <p:nvPr/>
          </p:nvPicPr>
          <p:blipFill>
            <a:blip r:embed="rId10" cstate="print"/>
            <a:srcRect/>
            <a:stretch>
              <a:fillRect/>
            </a:stretch>
          </p:blipFill>
          <p:spPr bwMode="auto">
            <a:xfrm>
              <a:off x="1903565" y="1599206"/>
              <a:ext cx="692912" cy="513621"/>
            </a:xfrm>
            <a:prstGeom prst="rect">
              <a:avLst/>
            </a:prstGeom>
            <a:noFill/>
            <a:ln w="9525">
              <a:noFill/>
              <a:miter lim="800000"/>
              <a:headEnd/>
              <a:tailEnd/>
            </a:ln>
          </p:spPr>
        </p:pic>
        <p:pic>
          <p:nvPicPr>
            <p:cNvPr id="70665" name="Picture 6" descr="Modules-Flesandrigid"/>
            <p:cNvPicPr>
              <a:picLocks noChangeAspect="1" noChangeArrowheads="1"/>
            </p:cNvPicPr>
            <p:nvPr/>
          </p:nvPicPr>
          <p:blipFill>
            <a:blip r:embed="rId11" cstate="print"/>
            <a:srcRect/>
            <a:stretch>
              <a:fillRect/>
            </a:stretch>
          </p:blipFill>
          <p:spPr bwMode="auto">
            <a:xfrm>
              <a:off x="1902616" y="3522303"/>
              <a:ext cx="693862" cy="413818"/>
            </a:xfrm>
            <a:prstGeom prst="rect">
              <a:avLst/>
            </a:prstGeom>
            <a:noFill/>
            <a:ln w="9525">
              <a:noFill/>
              <a:miter lim="800000"/>
              <a:headEnd/>
              <a:tailEnd/>
            </a:ln>
          </p:spPr>
        </p:pic>
      </p:grpSp>
    </p:spTree>
    <p:extLst>
      <p:ext uri="{BB962C8B-B14F-4D97-AF65-F5344CB8AC3E}">
        <p14:creationId xmlns:p14="http://schemas.microsoft.com/office/powerpoint/2010/main" val="408450433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F3848B-2525-4029-960A-87EFAFAE0AE7}"/>
              </a:ext>
            </a:extLst>
          </p:cNvPr>
          <p:cNvSpPr>
            <a:spLocks noGrp="1"/>
          </p:cNvSpPr>
          <p:nvPr>
            <p:ph idx="1"/>
          </p:nvPr>
        </p:nvSpPr>
        <p:spPr/>
        <p:txBody>
          <a:bodyPr/>
          <a:lstStyle/>
          <a:p>
            <a:pPr marL="517525" marR="0" lvl="2" indent="-517525">
              <a:spcBef>
                <a:spcPts val="0"/>
              </a:spcBef>
              <a:spcAft>
                <a:spcPts val="0"/>
              </a:spcAft>
              <a:buFont typeface="Wingdings" panose="05000000000000000000" pitchFamily="2"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Understand Solar Risks of Failure During Development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517525">
              <a:spcBef>
                <a:spcPts val="0"/>
              </a:spcBef>
              <a:spcAft>
                <a:spcPts val="0"/>
              </a:spcAft>
              <a:buFont typeface="Wingdings" panose="05000000000000000000" pitchFamily="2"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Quantifying Solar Risks from Probability of Success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517525">
              <a:spcBef>
                <a:spcPts val="0"/>
              </a:spcBef>
              <a:spcAft>
                <a:spcPts val="0"/>
              </a:spcAft>
              <a:buFont typeface="Wingdings" panose="05000000000000000000" pitchFamily="2"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Compensation for Development Risk from Development Fee</a:t>
            </a:r>
          </a:p>
          <a:p>
            <a:pPr marL="517525" marR="0" lvl="2" indent="-517525">
              <a:spcBef>
                <a:spcPts val="0"/>
              </a:spcBef>
              <a:spcAft>
                <a:spcPts val="0"/>
              </a:spcAft>
              <a:buFont typeface="Wingdings" panose="05000000000000000000" pitchFamily="2" charset="2"/>
              <a:buChar char=""/>
            </a:pPr>
            <a:endParaRPr lang="en-GB" dirty="0">
              <a:latin typeface="Calibri" panose="020F0502020204030204" pitchFamily="34" charset="0"/>
              <a:ea typeface="Times New Roman" panose="02020603050405020304" pitchFamily="18" charset="0"/>
              <a:cs typeface="Arial" panose="020B0604020202020204" pitchFamily="34" charset="0"/>
            </a:endParaRPr>
          </a:p>
          <a:p>
            <a:pPr marL="517525" marR="0" lvl="2" indent="-517525">
              <a:spcBef>
                <a:spcPts val="0"/>
              </a:spcBef>
              <a:spcAft>
                <a:spcPts val="0"/>
              </a:spcAft>
              <a:buFont typeface="Wingdings" panose="05000000000000000000" pitchFamily="2" charset="2"/>
              <a:buChar char=""/>
            </a:pPr>
            <a:r>
              <a:rPr lang="en-GB" sz="2000" dirty="0">
                <a:effectLst/>
                <a:latin typeface="Calibri" panose="020F0502020204030204" pitchFamily="34" charset="0"/>
                <a:ea typeface="Times New Roman" panose="02020603050405020304" pitchFamily="18" charset="0"/>
                <a:cs typeface="Arial" panose="020B0604020202020204" pitchFamily="34" charset="0"/>
              </a:rPr>
              <a:t>Risks of failure during development </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Probability of success when bidding on projects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Costs of development relative to construction costs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Costs of feasibility, permits, contracts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Compensation for unsuccessful projects from successful projects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Examples of development costs and project failures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517525">
              <a:spcBef>
                <a:spcPts val="0"/>
              </a:spcBef>
              <a:spcAft>
                <a:spcPts val="0"/>
              </a:spcAft>
              <a:buFont typeface="Wingdings" panose="05000000000000000000" pitchFamily="2" charset="2"/>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indent="-517525"/>
            <a:endParaRPr lang="en-US" dirty="0"/>
          </a:p>
        </p:txBody>
      </p:sp>
      <p:sp>
        <p:nvSpPr>
          <p:cNvPr id="3" name="Title 2">
            <a:extLst>
              <a:ext uri="{FF2B5EF4-FFF2-40B4-BE49-F238E27FC236}">
                <a16:creationId xmlns:a16="http://schemas.microsoft.com/office/drawing/2014/main" id="{17312E07-FDA1-481F-98B5-7E294331D96B}"/>
              </a:ext>
            </a:extLst>
          </p:cNvPr>
          <p:cNvSpPr>
            <a:spLocks noGrp="1"/>
          </p:cNvSpPr>
          <p:nvPr>
            <p:ph type="title"/>
          </p:nvPr>
        </p:nvSpPr>
        <p:spPr/>
        <p:txBody>
          <a:bodyPr/>
          <a:lstStyle/>
          <a:p>
            <a:r>
              <a:rPr lang="en-US" dirty="0"/>
              <a:t>Objectives of Session</a:t>
            </a:r>
          </a:p>
        </p:txBody>
      </p:sp>
    </p:spTree>
    <p:extLst>
      <p:ext uri="{BB962C8B-B14F-4D97-AF65-F5344CB8AC3E}">
        <p14:creationId xmlns:p14="http://schemas.microsoft.com/office/powerpoint/2010/main" val="207909603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a:extLst>
              <a:ext uri="{FF2B5EF4-FFF2-40B4-BE49-F238E27FC236}">
                <a16:creationId xmlns:a16="http://schemas.microsoft.com/office/drawing/2014/main" id="{6D8A8D53-A8A5-44BB-B7FB-00808FBE3C67}"/>
              </a:ext>
            </a:extLst>
          </p:cNvPr>
          <p:cNvSpPr>
            <a:spLocks noGrp="1"/>
          </p:cNvSpPr>
          <p:nvPr>
            <p:ph type="title"/>
          </p:nvPr>
        </p:nvSpPr>
        <p:spPr>
          <a:xfrm>
            <a:off x="363538" y="76200"/>
            <a:ext cx="5427662" cy="633413"/>
          </a:xfrm>
        </p:spPr>
        <p:txBody>
          <a:bodyPr/>
          <a:lstStyle/>
          <a:p>
            <a:pPr algn="l" eaLnBrk="1" hangingPunct="1"/>
            <a:r>
              <a:rPr lang="en-US" altLang="en-US" sz="3200" u="sng" dirty="0"/>
              <a:t>Efficiently Executed Project</a:t>
            </a:r>
          </a:p>
        </p:txBody>
      </p:sp>
      <p:sp>
        <p:nvSpPr>
          <p:cNvPr id="5" name="Rectangle 4">
            <a:extLst>
              <a:ext uri="{FF2B5EF4-FFF2-40B4-BE49-F238E27FC236}">
                <a16:creationId xmlns:a16="http://schemas.microsoft.com/office/drawing/2014/main" id="{E66966D9-BCD0-453F-8F3C-CBC0F1E232C4}"/>
              </a:ext>
            </a:extLst>
          </p:cNvPr>
          <p:cNvSpPr/>
          <p:nvPr/>
        </p:nvSpPr>
        <p:spPr>
          <a:xfrm flipV="1">
            <a:off x="762000" y="3087688"/>
            <a:ext cx="7696200" cy="4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US" dirty="0"/>
          </a:p>
        </p:txBody>
      </p:sp>
      <p:sp>
        <p:nvSpPr>
          <p:cNvPr id="6" name="Down Arrow Callout 5">
            <a:extLst>
              <a:ext uri="{FF2B5EF4-FFF2-40B4-BE49-F238E27FC236}">
                <a16:creationId xmlns:a16="http://schemas.microsoft.com/office/drawing/2014/main" id="{03C116DB-9F52-4789-84D4-D09D1C43C336}"/>
              </a:ext>
            </a:extLst>
          </p:cNvPr>
          <p:cNvSpPr/>
          <p:nvPr/>
        </p:nvSpPr>
        <p:spPr>
          <a:xfrm>
            <a:off x="711200" y="2233613"/>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Consultant Selection</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22 Feb 2012</a:t>
            </a:r>
          </a:p>
        </p:txBody>
      </p:sp>
      <p:sp>
        <p:nvSpPr>
          <p:cNvPr id="9" name="Up Arrow Callout 8">
            <a:extLst>
              <a:ext uri="{FF2B5EF4-FFF2-40B4-BE49-F238E27FC236}">
                <a16:creationId xmlns:a16="http://schemas.microsoft.com/office/drawing/2014/main" id="{5C3E17EF-4E78-4C0C-B367-65A0F4415B6E}"/>
              </a:ext>
            </a:extLst>
          </p:cNvPr>
          <p:cNvSpPr/>
          <p:nvPr/>
        </p:nvSpPr>
        <p:spPr>
          <a:xfrm>
            <a:off x="685800" y="3148013"/>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50" b="1" dirty="0">
                <a:solidFill>
                  <a:schemeClr val="tx1"/>
                </a:solidFill>
              </a:rPr>
              <a:t>Consultant Selected</a:t>
            </a:r>
          </a:p>
          <a:p>
            <a:pPr algn="ctr" fontAlgn="auto">
              <a:lnSpc>
                <a:spcPct val="92000"/>
              </a:lnSpc>
              <a:spcBef>
                <a:spcPts val="0"/>
              </a:spcBef>
              <a:spcAft>
                <a:spcPts val="0"/>
              </a:spcAft>
              <a:buClr>
                <a:srgbClr val="000000"/>
              </a:buClr>
              <a:buSzPct val="100000"/>
              <a:buFont typeface="Arial" charset="0"/>
              <a:buNone/>
              <a:defRPr/>
            </a:pPr>
            <a:r>
              <a:rPr lang="en-US" sz="1050" b="1" dirty="0">
                <a:solidFill>
                  <a:schemeClr val="tx1"/>
                </a:solidFill>
              </a:rPr>
              <a:t>22 Feb 2012</a:t>
            </a:r>
          </a:p>
        </p:txBody>
      </p:sp>
      <p:sp>
        <p:nvSpPr>
          <p:cNvPr id="10" name="Down Arrow Callout 9">
            <a:extLst>
              <a:ext uri="{FF2B5EF4-FFF2-40B4-BE49-F238E27FC236}">
                <a16:creationId xmlns:a16="http://schemas.microsoft.com/office/drawing/2014/main" id="{C0181863-9C0C-4D83-ABF3-CA7B34C1DDDA}"/>
              </a:ext>
            </a:extLst>
          </p:cNvPr>
          <p:cNvSpPr/>
          <p:nvPr/>
        </p:nvSpPr>
        <p:spPr>
          <a:xfrm>
            <a:off x="1677988" y="2233613"/>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Module Selection</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30 Mar 2012</a:t>
            </a:r>
          </a:p>
        </p:txBody>
      </p:sp>
      <p:sp>
        <p:nvSpPr>
          <p:cNvPr id="11" name="Up Arrow Callout 10">
            <a:extLst>
              <a:ext uri="{FF2B5EF4-FFF2-40B4-BE49-F238E27FC236}">
                <a16:creationId xmlns:a16="http://schemas.microsoft.com/office/drawing/2014/main" id="{96BDED87-8080-42B2-80C1-BE2EF4DE365B}"/>
              </a:ext>
            </a:extLst>
          </p:cNvPr>
          <p:cNvSpPr/>
          <p:nvPr/>
        </p:nvSpPr>
        <p:spPr>
          <a:xfrm>
            <a:off x="1643063" y="3157538"/>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Module Selection</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30 Mar 2012</a:t>
            </a:r>
          </a:p>
        </p:txBody>
      </p:sp>
      <p:sp>
        <p:nvSpPr>
          <p:cNvPr id="12" name="Down Arrow Callout 11">
            <a:extLst>
              <a:ext uri="{FF2B5EF4-FFF2-40B4-BE49-F238E27FC236}">
                <a16:creationId xmlns:a16="http://schemas.microsoft.com/office/drawing/2014/main" id="{67D949E3-B51A-4435-BE2E-8CDC10773C3C}"/>
              </a:ext>
            </a:extLst>
          </p:cNvPr>
          <p:cNvSpPr/>
          <p:nvPr/>
        </p:nvSpPr>
        <p:spPr>
          <a:xfrm>
            <a:off x="2635250" y="2233613"/>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EPC Tender Floating</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26 Jun 2012</a:t>
            </a:r>
          </a:p>
        </p:txBody>
      </p:sp>
      <p:sp>
        <p:nvSpPr>
          <p:cNvPr id="13" name="Up Arrow Callout 12">
            <a:extLst>
              <a:ext uri="{FF2B5EF4-FFF2-40B4-BE49-F238E27FC236}">
                <a16:creationId xmlns:a16="http://schemas.microsoft.com/office/drawing/2014/main" id="{3A0BE6E4-7394-4849-85F1-D67635FA1C92}"/>
              </a:ext>
            </a:extLst>
          </p:cNvPr>
          <p:cNvSpPr/>
          <p:nvPr/>
        </p:nvSpPr>
        <p:spPr>
          <a:xfrm>
            <a:off x="2601913" y="3157538"/>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EPC Tender Float</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26 Jun 2012</a:t>
            </a:r>
          </a:p>
        </p:txBody>
      </p:sp>
      <p:sp>
        <p:nvSpPr>
          <p:cNvPr id="15" name="Down Arrow Callout 14">
            <a:extLst>
              <a:ext uri="{FF2B5EF4-FFF2-40B4-BE49-F238E27FC236}">
                <a16:creationId xmlns:a16="http://schemas.microsoft.com/office/drawing/2014/main" id="{110D190B-1AD0-4225-9850-A8E666D9942F}"/>
              </a:ext>
            </a:extLst>
          </p:cNvPr>
          <p:cNvSpPr/>
          <p:nvPr/>
        </p:nvSpPr>
        <p:spPr>
          <a:xfrm>
            <a:off x="3657600" y="2209800"/>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FF0000"/>
                </a:solidFill>
              </a:rPr>
              <a:t>LOA</a:t>
            </a:r>
          </a:p>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FF0000"/>
                </a:solidFill>
              </a:rPr>
              <a:t>10 Oct 2012</a:t>
            </a:r>
          </a:p>
        </p:txBody>
      </p:sp>
      <p:sp>
        <p:nvSpPr>
          <p:cNvPr id="16" name="Up Arrow Callout 15">
            <a:extLst>
              <a:ext uri="{FF2B5EF4-FFF2-40B4-BE49-F238E27FC236}">
                <a16:creationId xmlns:a16="http://schemas.microsoft.com/office/drawing/2014/main" id="{A6BDCBAD-2352-4345-8C9F-E18ACCA7A7B8}"/>
              </a:ext>
            </a:extLst>
          </p:cNvPr>
          <p:cNvSpPr/>
          <p:nvPr/>
        </p:nvSpPr>
        <p:spPr>
          <a:xfrm>
            <a:off x="3563938" y="3157538"/>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00B050"/>
                </a:solidFill>
              </a:rPr>
              <a:t>LOA</a:t>
            </a:r>
          </a:p>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00B050"/>
                </a:solidFill>
              </a:rPr>
              <a:t>08 Oct 2012</a:t>
            </a:r>
          </a:p>
        </p:txBody>
      </p:sp>
      <p:sp>
        <p:nvSpPr>
          <p:cNvPr id="17" name="Rectangle 16">
            <a:extLst>
              <a:ext uri="{FF2B5EF4-FFF2-40B4-BE49-F238E27FC236}">
                <a16:creationId xmlns:a16="http://schemas.microsoft.com/office/drawing/2014/main" id="{3722C236-8E49-4C57-A2BB-1BA950013BA3}"/>
              </a:ext>
            </a:extLst>
          </p:cNvPr>
          <p:cNvSpPr/>
          <p:nvPr/>
        </p:nvSpPr>
        <p:spPr>
          <a:xfrm>
            <a:off x="7620000" y="2890838"/>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18" name="Rectangle 17">
            <a:extLst>
              <a:ext uri="{FF2B5EF4-FFF2-40B4-BE49-F238E27FC236}">
                <a16:creationId xmlns:a16="http://schemas.microsoft.com/office/drawing/2014/main" id="{D5B18362-0F0E-4558-A4BE-4597FA57BFFE}"/>
              </a:ext>
            </a:extLst>
          </p:cNvPr>
          <p:cNvSpPr/>
          <p:nvPr/>
        </p:nvSpPr>
        <p:spPr>
          <a:xfrm>
            <a:off x="838200" y="2890838"/>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19" name="Rectangle 18">
            <a:extLst>
              <a:ext uri="{FF2B5EF4-FFF2-40B4-BE49-F238E27FC236}">
                <a16:creationId xmlns:a16="http://schemas.microsoft.com/office/drawing/2014/main" id="{58E62642-1124-4EFE-9F31-87D41AC99346}"/>
              </a:ext>
            </a:extLst>
          </p:cNvPr>
          <p:cNvSpPr/>
          <p:nvPr/>
        </p:nvSpPr>
        <p:spPr>
          <a:xfrm>
            <a:off x="685800" y="2901950"/>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2064" name="TextBox 32">
            <a:extLst>
              <a:ext uri="{FF2B5EF4-FFF2-40B4-BE49-F238E27FC236}">
                <a16:creationId xmlns:a16="http://schemas.microsoft.com/office/drawing/2014/main" id="{E05A5AC2-10F7-4988-8542-6F80188886AD}"/>
              </a:ext>
            </a:extLst>
          </p:cNvPr>
          <p:cNvSpPr txBox="1">
            <a:spLocks noChangeArrowheads="1"/>
          </p:cNvSpPr>
          <p:nvPr/>
        </p:nvSpPr>
        <p:spPr bwMode="auto">
          <a:xfrm>
            <a:off x="0" y="2617788"/>
            <a:ext cx="647700" cy="87153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2000"/>
              </a:lnSpc>
              <a:buClr>
                <a:srgbClr val="000000"/>
              </a:buClr>
              <a:buSzPct val="100000"/>
              <a:buFont typeface="Arial" charset="0"/>
              <a:buNone/>
              <a:defRPr/>
            </a:pPr>
            <a:r>
              <a:rPr lang="en-US" sz="1100" b="1" dirty="0">
                <a:solidFill>
                  <a:srgbClr val="FF0000"/>
                </a:solidFill>
                <a:latin typeface="Calibri" pitchFamily="34" charset="0"/>
              </a:rPr>
              <a:t>Launch of the Project</a:t>
            </a:r>
          </a:p>
          <a:p>
            <a:pPr algn="ctr" eaLnBrk="1" hangingPunct="1">
              <a:lnSpc>
                <a:spcPct val="92000"/>
              </a:lnSpc>
              <a:buClr>
                <a:srgbClr val="000000"/>
              </a:buClr>
              <a:buSzPct val="100000"/>
              <a:buFont typeface="Arial" charset="0"/>
              <a:buNone/>
              <a:defRPr/>
            </a:pPr>
            <a:r>
              <a:rPr lang="en-US" sz="1100" b="1" dirty="0">
                <a:solidFill>
                  <a:srgbClr val="FF0000"/>
                </a:solidFill>
                <a:latin typeface="Calibri" pitchFamily="34" charset="0"/>
              </a:rPr>
              <a:t>Jan 2012</a:t>
            </a:r>
          </a:p>
        </p:txBody>
      </p:sp>
      <p:sp>
        <p:nvSpPr>
          <p:cNvPr id="10257" name="TextBox 33">
            <a:extLst>
              <a:ext uri="{FF2B5EF4-FFF2-40B4-BE49-F238E27FC236}">
                <a16:creationId xmlns:a16="http://schemas.microsoft.com/office/drawing/2014/main" id="{56F387AC-395A-4E9C-AE15-CA3FF81B0398}"/>
              </a:ext>
            </a:extLst>
          </p:cNvPr>
          <p:cNvSpPr txBox="1">
            <a:spLocks noChangeArrowheads="1"/>
          </p:cNvSpPr>
          <p:nvPr/>
        </p:nvSpPr>
        <p:spPr bwMode="auto">
          <a:xfrm>
            <a:off x="8839200" y="3548063"/>
            <a:ext cx="458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eaLnBrk="1" hangingPunct="1">
              <a:lnSpc>
                <a:spcPct val="92000"/>
              </a:lnSpc>
              <a:buClr>
                <a:srgbClr val="000000"/>
              </a:buClr>
              <a:buSzPct val="100000"/>
              <a:buFont typeface="Arial" panose="020B0604020202020204" pitchFamily="34" charset="0"/>
              <a:buNone/>
            </a:pPr>
            <a:r>
              <a:rPr lang="en-US" altLang="en-US" sz="800" b="1" dirty="0">
                <a:solidFill>
                  <a:schemeClr val="tx1"/>
                </a:solidFill>
                <a:latin typeface="Calibri" panose="020F0502020204030204" pitchFamily="34" charset="0"/>
              </a:rPr>
              <a:t>OCT 2015</a:t>
            </a:r>
          </a:p>
        </p:txBody>
      </p:sp>
      <p:sp>
        <p:nvSpPr>
          <p:cNvPr id="22" name="Up Arrow Callout 21">
            <a:extLst>
              <a:ext uri="{FF2B5EF4-FFF2-40B4-BE49-F238E27FC236}">
                <a16:creationId xmlns:a16="http://schemas.microsoft.com/office/drawing/2014/main" id="{473CF286-71B2-4078-98B4-93DB76E8A0D7}"/>
              </a:ext>
            </a:extLst>
          </p:cNvPr>
          <p:cNvSpPr/>
          <p:nvPr/>
        </p:nvSpPr>
        <p:spPr>
          <a:xfrm>
            <a:off x="8001000" y="3200400"/>
            <a:ext cx="990600" cy="914400"/>
          </a:xfrm>
          <a:prstGeom prst="upArrowCallout">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100" b="1" dirty="0">
                <a:solidFill>
                  <a:schemeClr val="tx1"/>
                </a:solidFill>
              </a:rPr>
              <a:t>DLC</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(Defect Liability Certificate)</a:t>
            </a:r>
          </a:p>
        </p:txBody>
      </p:sp>
      <p:sp>
        <p:nvSpPr>
          <p:cNvPr id="27" name="Rectangle 26">
            <a:extLst>
              <a:ext uri="{FF2B5EF4-FFF2-40B4-BE49-F238E27FC236}">
                <a16:creationId xmlns:a16="http://schemas.microsoft.com/office/drawing/2014/main" id="{B36EC490-EB52-46AB-A090-D2A360E92DC8}"/>
              </a:ext>
            </a:extLst>
          </p:cNvPr>
          <p:cNvSpPr/>
          <p:nvPr/>
        </p:nvSpPr>
        <p:spPr>
          <a:xfrm>
            <a:off x="7772400" y="2900363"/>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28" name="Rectangle 27">
            <a:extLst>
              <a:ext uri="{FF2B5EF4-FFF2-40B4-BE49-F238E27FC236}">
                <a16:creationId xmlns:a16="http://schemas.microsoft.com/office/drawing/2014/main" id="{5A96FC93-6AEB-4D33-BF45-966797DC99DE}"/>
              </a:ext>
            </a:extLst>
          </p:cNvPr>
          <p:cNvSpPr/>
          <p:nvPr/>
        </p:nvSpPr>
        <p:spPr>
          <a:xfrm>
            <a:off x="7956550" y="2900363"/>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29" name="Left-Right Arrow 28">
            <a:extLst>
              <a:ext uri="{FF2B5EF4-FFF2-40B4-BE49-F238E27FC236}">
                <a16:creationId xmlns:a16="http://schemas.microsoft.com/office/drawing/2014/main" id="{487FCDFA-C2FD-4223-8BD6-34816BFD9A24}"/>
              </a:ext>
            </a:extLst>
          </p:cNvPr>
          <p:cNvSpPr/>
          <p:nvPr/>
        </p:nvSpPr>
        <p:spPr>
          <a:xfrm>
            <a:off x="549275" y="1600200"/>
            <a:ext cx="8416925" cy="569913"/>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GB" sz="2000" b="1" dirty="0">
                <a:solidFill>
                  <a:srgbClr val="003300"/>
                </a:solidFill>
              </a:rPr>
              <a:t>Planned</a:t>
            </a:r>
            <a:r>
              <a:rPr lang="en-GB" b="1" dirty="0">
                <a:solidFill>
                  <a:srgbClr val="003300"/>
                </a:solidFill>
              </a:rPr>
              <a:t> </a:t>
            </a:r>
          </a:p>
        </p:txBody>
      </p:sp>
      <p:sp>
        <p:nvSpPr>
          <p:cNvPr id="30" name="Left-Right Arrow 29">
            <a:extLst>
              <a:ext uri="{FF2B5EF4-FFF2-40B4-BE49-F238E27FC236}">
                <a16:creationId xmlns:a16="http://schemas.microsoft.com/office/drawing/2014/main" id="{8AAEEC0B-7E63-4E46-943F-C89E8F95C313}"/>
              </a:ext>
            </a:extLst>
          </p:cNvPr>
          <p:cNvSpPr/>
          <p:nvPr/>
        </p:nvSpPr>
        <p:spPr>
          <a:xfrm>
            <a:off x="565150" y="4191000"/>
            <a:ext cx="8416925" cy="457200"/>
          </a:xfrm>
          <a:prstGeom prst="lef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GB" b="1" dirty="0">
                <a:solidFill>
                  <a:srgbClr val="0033CC"/>
                </a:solidFill>
              </a:rPr>
              <a:t>Actual </a:t>
            </a:r>
          </a:p>
        </p:txBody>
      </p:sp>
      <p:sp>
        <p:nvSpPr>
          <p:cNvPr id="32" name="Down Arrow Callout 31">
            <a:extLst>
              <a:ext uri="{FF2B5EF4-FFF2-40B4-BE49-F238E27FC236}">
                <a16:creationId xmlns:a16="http://schemas.microsoft.com/office/drawing/2014/main" id="{D34141BD-BD24-498A-803C-4A7F47D5B7BA}"/>
              </a:ext>
            </a:extLst>
          </p:cNvPr>
          <p:cNvSpPr/>
          <p:nvPr/>
        </p:nvSpPr>
        <p:spPr>
          <a:xfrm>
            <a:off x="4537075" y="2209800"/>
            <a:ext cx="949325" cy="860425"/>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Construction Start</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08 Dec 2012</a:t>
            </a:r>
          </a:p>
        </p:txBody>
      </p:sp>
      <p:sp>
        <p:nvSpPr>
          <p:cNvPr id="33" name="Up Arrow Callout 32">
            <a:extLst>
              <a:ext uri="{FF2B5EF4-FFF2-40B4-BE49-F238E27FC236}">
                <a16:creationId xmlns:a16="http://schemas.microsoft.com/office/drawing/2014/main" id="{801388EC-71D2-4390-9600-59E92CF57067}"/>
              </a:ext>
            </a:extLst>
          </p:cNvPr>
          <p:cNvSpPr/>
          <p:nvPr/>
        </p:nvSpPr>
        <p:spPr>
          <a:xfrm>
            <a:off x="4648200" y="3167063"/>
            <a:ext cx="1025525"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Construction Started</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06 Feb 2013</a:t>
            </a:r>
          </a:p>
        </p:txBody>
      </p:sp>
      <p:sp>
        <p:nvSpPr>
          <p:cNvPr id="34" name="Up Arrow Callout 33">
            <a:extLst>
              <a:ext uri="{FF2B5EF4-FFF2-40B4-BE49-F238E27FC236}">
                <a16:creationId xmlns:a16="http://schemas.microsoft.com/office/drawing/2014/main" id="{44337A48-F806-4FD4-8C8E-D3445B884699}"/>
              </a:ext>
            </a:extLst>
          </p:cNvPr>
          <p:cNvSpPr/>
          <p:nvPr/>
        </p:nvSpPr>
        <p:spPr>
          <a:xfrm>
            <a:off x="5727700" y="3170238"/>
            <a:ext cx="9779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Commissi. Started </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29 Aug 2013 </a:t>
            </a:r>
          </a:p>
        </p:txBody>
      </p:sp>
      <p:sp>
        <p:nvSpPr>
          <p:cNvPr id="35" name="Down Arrow Callout 34">
            <a:extLst>
              <a:ext uri="{FF2B5EF4-FFF2-40B4-BE49-F238E27FC236}">
                <a16:creationId xmlns:a16="http://schemas.microsoft.com/office/drawing/2014/main" id="{AE43DAC8-863F-4A1C-AD6B-EBD983314825}"/>
              </a:ext>
            </a:extLst>
          </p:cNvPr>
          <p:cNvSpPr/>
          <p:nvPr/>
        </p:nvSpPr>
        <p:spPr>
          <a:xfrm>
            <a:off x="5562600" y="2209800"/>
            <a:ext cx="938213"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Commiss. Start</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15 Jun 2013 </a:t>
            </a:r>
          </a:p>
        </p:txBody>
      </p:sp>
      <p:sp>
        <p:nvSpPr>
          <p:cNvPr id="36" name="Down Arrow Callout 35">
            <a:extLst>
              <a:ext uri="{FF2B5EF4-FFF2-40B4-BE49-F238E27FC236}">
                <a16:creationId xmlns:a16="http://schemas.microsoft.com/office/drawing/2014/main" id="{748634B5-487D-4CA0-8B30-A0D9F90F73BC}"/>
              </a:ext>
            </a:extLst>
          </p:cNvPr>
          <p:cNvSpPr/>
          <p:nvPr/>
        </p:nvSpPr>
        <p:spPr>
          <a:xfrm>
            <a:off x="6813550" y="2232025"/>
            <a:ext cx="938213"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US" sz="1100" b="1" dirty="0">
              <a:solidFill>
                <a:schemeClr val="tx1"/>
              </a:solidFill>
            </a:endParaRPr>
          </a:p>
          <a:p>
            <a:pPr algn="ctr" fontAlgn="auto">
              <a:lnSpc>
                <a:spcPct val="92000"/>
              </a:lnSpc>
              <a:spcBef>
                <a:spcPts val="0"/>
              </a:spcBef>
              <a:spcAft>
                <a:spcPts val="0"/>
              </a:spcAft>
              <a:buClr>
                <a:srgbClr val="000000"/>
              </a:buClr>
              <a:buSzPct val="100000"/>
              <a:buFont typeface="Arial" charset="0"/>
              <a:buNone/>
              <a:defRPr/>
            </a:pPr>
            <a:r>
              <a:rPr lang="en-US" sz="900" b="1" dirty="0">
                <a:solidFill>
                  <a:srgbClr val="FF0000"/>
                </a:solidFill>
              </a:rPr>
              <a:t>Plant Energization</a:t>
            </a:r>
          </a:p>
          <a:p>
            <a:pPr algn="ctr" fontAlgn="auto">
              <a:lnSpc>
                <a:spcPct val="92000"/>
              </a:lnSpc>
              <a:spcBef>
                <a:spcPts val="0"/>
              </a:spcBef>
              <a:spcAft>
                <a:spcPts val="0"/>
              </a:spcAft>
              <a:buClr>
                <a:srgbClr val="000000"/>
              </a:buClr>
              <a:buSzPct val="100000"/>
              <a:buFont typeface="Arial" charset="0"/>
              <a:buNone/>
              <a:defRPr/>
            </a:pPr>
            <a:r>
              <a:rPr lang="en-US" sz="900" b="1" dirty="0">
                <a:solidFill>
                  <a:srgbClr val="FF0000"/>
                </a:solidFill>
              </a:rPr>
              <a:t>07 Oct 2013</a:t>
            </a:r>
            <a:r>
              <a:rPr lang="en-US" sz="900" dirty="0">
                <a:solidFill>
                  <a:srgbClr val="FF0000"/>
                </a:solidFill>
              </a:rPr>
              <a:t> </a:t>
            </a:r>
          </a:p>
          <a:p>
            <a:pPr algn="ctr" fontAlgn="auto">
              <a:lnSpc>
                <a:spcPct val="92000"/>
              </a:lnSpc>
              <a:spcBef>
                <a:spcPts val="0"/>
              </a:spcBef>
              <a:spcAft>
                <a:spcPts val="0"/>
              </a:spcAft>
              <a:buClr>
                <a:srgbClr val="000000"/>
              </a:buClr>
              <a:buSzPct val="100000"/>
              <a:buFont typeface="Arial" charset="0"/>
              <a:buNone/>
              <a:defRPr/>
            </a:pPr>
            <a:endParaRPr lang="en-US" sz="900" dirty="0">
              <a:solidFill>
                <a:schemeClr val="tx1"/>
              </a:solidFill>
            </a:endParaRPr>
          </a:p>
        </p:txBody>
      </p:sp>
      <p:sp>
        <p:nvSpPr>
          <p:cNvPr id="37" name="Down Arrow Callout 36">
            <a:extLst>
              <a:ext uri="{FF2B5EF4-FFF2-40B4-BE49-F238E27FC236}">
                <a16:creationId xmlns:a16="http://schemas.microsoft.com/office/drawing/2014/main" id="{2D547184-3F76-4435-8362-1115B99C6946}"/>
              </a:ext>
            </a:extLst>
          </p:cNvPr>
          <p:cNvSpPr/>
          <p:nvPr/>
        </p:nvSpPr>
        <p:spPr>
          <a:xfrm>
            <a:off x="8001000" y="2209800"/>
            <a:ext cx="938213" cy="838200"/>
          </a:xfrm>
          <a:prstGeom prst="downArrowCallout">
            <a:avLst>
              <a:gd name="adj1" fmla="val 21883"/>
              <a:gd name="adj2" fmla="val 21883"/>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US" sz="1050" b="1" dirty="0">
              <a:solidFill>
                <a:schemeClr val="tx1"/>
              </a:solidFill>
            </a:endParaRP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Warranty End</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07 Oct 2015</a:t>
            </a:r>
          </a:p>
          <a:p>
            <a:pPr algn="ctr" fontAlgn="auto">
              <a:lnSpc>
                <a:spcPct val="92000"/>
              </a:lnSpc>
              <a:spcBef>
                <a:spcPts val="0"/>
              </a:spcBef>
              <a:spcAft>
                <a:spcPts val="0"/>
              </a:spcAft>
              <a:buClr>
                <a:srgbClr val="000000"/>
              </a:buClr>
              <a:buSzPct val="100000"/>
              <a:buFont typeface="Arial" charset="0"/>
              <a:buNone/>
              <a:defRPr/>
            </a:pPr>
            <a:endParaRPr lang="en-US" sz="900" dirty="0">
              <a:solidFill>
                <a:schemeClr val="tx1"/>
              </a:solidFill>
            </a:endParaRPr>
          </a:p>
        </p:txBody>
      </p:sp>
      <p:sp>
        <p:nvSpPr>
          <p:cNvPr id="40" name="Up Arrow Callout 39">
            <a:extLst>
              <a:ext uri="{FF2B5EF4-FFF2-40B4-BE49-F238E27FC236}">
                <a16:creationId xmlns:a16="http://schemas.microsoft.com/office/drawing/2014/main" id="{18F0B82F-FE40-4317-8622-48BC96A274C5}"/>
              </a:ext>
            </a:extLst>
          </p:cNvPr>
          <p:cNvSpPr/>
          <p:nvPr/>
        </p:nvSpPr>
        <p:spPr>
          <a:xfrm>
            <a:off x="6781800" y="3200400"/>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rgbClr val="00B050"/>
                </a:solidFill>
              </a:rPr>
              <a:t>Plant Energized</a:t>
            </a:r>
          </a:p>
          <a:p>
            <a:pPr algn="ctr" fontAlgn="auto">
              <a:lnSpc>
                <a:spcPct val="92000"/>
              </a:lnSpc>
              <a:spcBef>
                <a:spcPts val="0"/>
              </a:spcBef>
              <a:spcAft>
                <a:spcPts val="0"/>
              </a:spcAft>
              <a:buClr>
                <a:srgbClr val="000000"/>
              </a:buClr>
              <a:buSzPct val="100000"/>
              <a:buFont typeface="Arial" charset="0"/>
              <a:buNone/>
              <a:defRPr/>
            </a:pPr>
            <a:r>
              <a:rPr lang="en-US" sz="1000" b="1" dirty="0">
                <a:solidFill>
                  <a:srgbClr val="00B050"/>
                </a:solidFill>
              </a:rPr>
              <a:t>26.09.2013</a:t>
            </a:r>
          </a:p>
        </p:txBody>
      </p:sp>
      <p:pic>
        <p:nvPicPr>
          <p:cNvPr id="10272" name="Picture 2" descr="C:\Users\nebojsa.simic\AppData\Local\Microsoft\Windows\Temporary Internet Files\Content.Outlook\33YPD74I\G0034005 (2).jpg">
            <a:extLst>
              <a:ext uri="{FF2B5EF4-FFF2-40B4-BE49-F238E27FC236}">
                <a16:creationId xmlns:a16="http://schemas.microsoft.com/office/drawing/2014/main" id="{9A93F37C-CC5C-4FF0-A235-2CD50A41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5410200"/>
            <a:ext cx="1219200" cy="914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73" name="Picture 42">
            <a:extLst>
              <a:ext uri="{FF2B5EF4-FFF2-40B4-BE49-F238E27FC236}">
                <a16:creationId xmlns:a16="http://schemas.microsoft.com/office/drawing/2014/main" id="{3E31AF97-1BFF-4B50-9C99-298F22E91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949" b="2588"/>
          <a:stretch>
            <a:fillRect/>
          </a:stretch>
        </p:blipFill>
        <p:spPr bwMode="auto">
          <a:xfrm>
            <a:off x="2667000" y="54102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3" descr="C:\Users\nebojsa.simic\Documents\Solar  13 MW PV Project Execution\Photo 24 April 2013\DSC09210.JPG">
            <a:extLst>
              <a:ext uri="{FF2B5EF4-FFF2-40B4-BE49-F238E27FC236}">
                <a16:creationId xmlns:a16="http://schemas.microsoft.com/office/drawing/2014/main" id="{BFEC3BC1-4957-4ED0-B9BC-83F615819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4102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4" descr="C:\Users\nebojsa.simic\Documents\Solar  13 MW PV Project Execution\Site visit 17 April\DSCN0857.JPG">
            <a:extLst>
              <a:ext uri="{FF2B5EF4-FFF2-40B4-BE49-F238E27FC236}">
                <a16:creationId xmlns:a16="http://schemas.microsoft.com/office/drawing/2014/main" id="{540E1F5A-F677-4D2B-8873-45F0D37A1E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54102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6" descr="http://www.brandsoftheworld.com/sites/default/files/styles/logo-original-577x577/public/0021/6863/brand.gif">
            <a:extLst>
              <a:ext uri="{FF2B5EF4-FFF2-40B4-BE49-F238E27FC236}">
                <a16:creationId xmlns:a16="http://schemas.microsoft.com/office/drawing/2014/main" id="{F4BC4FC2-40DE-4125-82C7-2EDF116DC7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9AA488C5-EB54-4BC8-B69E-2C41EB36C391}"/>
              </a:ext>
            </a:extLst>
          </p:cNvPr>
          <p:cNvSpPr>
            <a:spLocks noGrp="1"/>
          </p:cNvSpPr>
          <p:nvPr>
            <p:ph type="title"/>
          </p:nvPr>
        </p:nvSpPr>
        <p:spPr/>
        <p:txBody>
          <a:bodyPr/>
          <a:lstStyle/>
          <a:p>
            <a:r>
              <a:rPr lang="en-US" altLang="en-US" dirty="0"/>
              <a:t>Elements of Renewable Development</a:t>
            </a:r>
            <a:endParaRPr lang="en-JM" altLang="en-US" dirty="0"/>
          </a:p>
        </p:txBody>
      </p:sp>
      <p:pic>
        <p:nvPicPr>
          <p:cNvPr id="4099" name="Picture 3">
            <a:extLst>
              <a:ext uri="{FF2B5EF4-FFF2-40B4-BE49-F238E27FC236}">
                <a16:creationId xmlns:a16="http://schemas.microsoft.com/office/drawing/2014/main" id="{316D432A-D5B6-46C9-90EF-EC6E994BF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720" y="2000885"/>
            <a:ext cx="65706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zoom/>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a:extLst>
              <a:ext uri="{FF2B5EF4-FFF2-40B4-BE49-F238E27FC236}">
                <a16:creationId xmlns:a16="http://schemas.microsoft.com/office/drawing/2014/main" id="{26C2A475-67F3-4CDC-BC37-AD73EBE340B7}"/>
              </a:ext>
            </a:extLst>
          </p:cNvPr>
          <p:cNvSpPr>
            <a:spLocks noGrp="1"/>
          </p:cNvSpPr>
          <p:nvPr>
            <p:ph type="title"/>
          </p:nvPr>
        </p:nvSpPr>
        <p:spPr/>
        <p:txBody>
          <a:bodyPr>
            <a:normAutofit fontScale="90000"/>
          </a:bodyPr>
          <a:lstStyle/>
          <a:p>
            <a:r>
              <a:rPr lang="en-US" altLang="en-US" dirty="0"/>
              <a:t>Stages of Development – If do not pass, the project can be cancelled at any stage</a:t>
            </a:r>
            <a:endParaRPr lang="en-JM" altLang="en-US" dirty="0"/>
          </a:p>
        </p:txBody>
      </p:sp>
      <p:pic>
        <p:nvPicPr>
          <p:cNvPr id="5123" name="Picture 2">
            <a:extLst>
              <a:ext uri="{FF2B5EF4-FFF2-40B4-BE49-F238E27FC236}">
                <a16:creationId xmlns:a16="http://schemas.microsoft.com/office/drawing/2014/main" id="{38217BCA-F932-4BA4-8941-F769523BD3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395413"/>
            <a:ext cx="7620000" cy="4676775"/>
          </a:xfr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E02AEB-56ED-4C1C-B75D-17B984FD680F}"/>
              </a:ext>
            </a:extLst>
          </p:cNvPr>
          <p:cNvSpPr>
            <a:spLocks noGrp="1"/>
          </p:cNvSpPr>
          <p:nvPr>
            <p:ph type="title"/>
          </p:nvPr>
        </p:nvSpPr>
        <p:spPr/>
        <p:txBody>
          <a:bodyPr/>
          <a:lstStyle/>
          <a:p>
            <a:r>
              <a:rPr lang="en-US" altLang="en-US" dirty="0"/>
              <a:t>Development Cost Study</a:t>
            </a:r>
          </a:p>
        </p:txBody>
      </p:sp>
      <p:pic>
        <p:nvPicPr>
          <p:cNvPr id="6147" name="Picture 2">
            <a:extLst>
              <a:ext uri="{FF2B5EF4-FFF2-40B4-BE49-F238E27FC236}">
                <a16:creationId xmlns:a16="http://schemas.microsoft.com/office/drawing/2014/main" id="{8D332E45-3C99-44B7-8005-BA92C4D0B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666163"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148" name="Rectangle 3">
            <a:extLst>
              <a:ext uri="{FF2B5EF4-FFF2-40B4-BE49-F238E27FC236}">
                <a16:creationId xmlns:a16="http://schemas.microsoft.com/office/drawing/2014/main" id="{679AE583-BE78-4119-B569-9F68F70F4947}"/>
              </a:ext>
            </a:extLst>
          </p:cNvPr>
          <p:cNvSpPr>
            <a:spLocks noChangeArrowheads="1"/>
          </p:cNvSpPr>
          <p:nvPr/>
        </p:nvSpPr>
        <p:spPr bwMode="auto">
          <a:xfrm>
            <a:off x="6172200" y="838200"/>
            <a:ext cx="2646363" cy="12954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en-US" altLang="en-US" dirty="0"/>
              <a:t>Using total project cost of about USD 2,000 per kW and exchange rate of 1.6, the development cost is </a:t>
            </a:r>
          </a:p>
          <a:p>
            <a:r>
              <a:rPr lang="en-US" altLang="en-US" dirty="0"/>
              <a:t>78.6 x 1.6 =  125</a:t>
            </a:r>
          </a:p>
          <a:p>
            <a:endParaRPr lang="en-US" altLang="en-US" dirty="0"/>
          </a:p>
          <a:p>
            <a:r>
              <a:rPr lang="en-US" altLang="en-US" dirty="0"/>
              <a:t>125/2000 = 6.5%</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D000073-7792-460A-A137-72A50CACB783}"/>
              </a:ext>
            </a:extLst>
          </p:cNvPr>
          <p:cNvSpPr>
            <a:spLocks noGrp="1"/>
          </p:cNvSpPr>
          <p:nvPr>
            <p:ph type="title" idx="4294967295"/>
          </p:nvPr>
        </p:nvSpPr>
        <p:spPr/>
        <p:txBody>
          <a:bodyPr/>
          <a:lstStyle/>
          <a:p>
            <a:r>
              <a:rPr lang="en-US" altLang="en-US" dirty="0"/>
              <a:t>Steps in Development Phase</a:t>
            </a:r>
          </a:p>
        </p:txBody>
      </p:sp>
      <p:pic>
        <p:nvPicPr>
          <p:cNvPr id="7171" name="Picture 2">
            <a:extLst>
              <a:ext uri="{FF2B5EF4-FFF2-40B4-BE49-F238E27FC236}">
                <a16:creationId xmlns:a16="http://schemas.microsoft.com/office/drawing/2014/main" id="{AA1BB1E8-41AA-417C-97F7-6D0E96374FB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79600" y="1595120"/>
            <a:ext cx="4216400" cy="5478569"/>
          </a:xfr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515A7FF-D775-467E-8948-42A0D12CEAE6}"/>
              </a:ext>
            </a:extLst>
          </p:cNvPr>
          <p:cNvSpPr>
            <a:spLocks noGrp="1"/>
          </p:cNvSpPr>
          <p:nvPr>
            <p:ph type="title" idx="4294967295"/>
          </p:nvPr>
        </p:nvSpPr>
        <p:spPr/>
        <p:txBody>
          <a:bodyPr>
            <a:normAutofit fontScale="90000"/>
          </a:bodyPr>
          <a:lstStyle/>
          <a:p>
            <a:r>
              <a:rPr lang="en-US" altLang="en-US" dirty="0"/>
              <a:t>Valuation of Development Expenditures and Probability of Proceeding</a:t>
            </a:r>
          </a:p>
        </p:txBody>
      </p:sp>
      <p:sp>
        <p:nvSpPr>
          <p:cNvPr id="8195" name="Content Placeholder 2">
            <a:extLst>
              <a:ext uri="{FF2B5EF4-FFF2-40B4-BE49-F238E27FC236}">
                <a16:creationId xmlns:a16="http://schemas.microsoft.com/office/drawing/2014/main" id="{72F2D868-A4A7-4216-B894-36B85B2044C6}"/>
              </a:ext>
            </a:extLst>
          </p:cNvPr>
          <p:cNvSpPr>
            <a:spLocks noGrp="1"/>
          </p:cNvSpPr>
          <p:nvPr>
            <p:ph idx="4294967295"/>
          </p:nvPr>
        </p:nvSpPr>
        <p:spPr/>
        <p:txBody>
          <a:bodyPr>
            <a:normAutofit lnSpcReduction="10000"/>
          </a:bodyPr>
          <a:lstStyle/>
          <a:p>
            <a:r>
              <a:rPr lang="en-US" altLang="en-US" dirty="0"/>
              <a:t>Simple approach</a:t>
            </a:r>
          </a:p>
          <a:p>
            <a:pPr lvl="1"/>
            <a:r>
              <a:rPr lang="en-US" altLang="en-US" dirty="0"/>
              <a:t>If 10% chance of proceeding, development expenditure is worth 10 times as much as other construction expenditure.</a:t>
            </a:r>
          </a:p>
          <a:p>
            <a:pPr lvl="1"/>
            <a:r>
              <a:rPr lang="en-US" altLang="en-US" dirty="0"/>
              <a:t>Example: 2% of development cost really has a cost of 20% of the project</a:t>
            </a:r>
          </a:p>
          <a:p>
            <a:r>
              <a:rPr lang="en-US" altLang="en-US" dirty="0"/>
              <a:t>Progress of probability after success at various stages</a:t>
            </a:r>
          </a:p>
          <a:p>
            <a:pPr lvl="1"/>
            <a:r>
              <a:rPr lang="en-US" altLang="en-US" dirty="0"/>
              <a:t>If probability of cancelling during the first stage is 90% and it is 50% at the second stage, then the costs of the first stage have 10 times the value and expenditures at the second stage have 2 times the value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0EE89E06-DCAD-4A0C-832D-A5EEBBBA1D12}"/>
              </a:ext>
            </a:extLst>
          </p:cNvPr>
          <p:cNvSpPr>
            <a:spLocks noGrp="1"/>
          </p:cNvSpPr>
          <p:nvPr>
            <p:ph type="title" idx="4294967295"/>
          </p:nvPr>
        </p:nvSpPr>
        <p:spPr/>
        <p:txBody>
          <a:bodyPr/>
          <a:lstStyle/>
          <a:p>
            <a:r>
              <a:rPr lang="en-US" altLang="en-US" dirty="0"/>
              <a:t>Uncertainty of Costs and Time to Development</a:t>
            </a:r>
          </a:p>
        </p:txBody>
      </p:sp>
      <p:pic>
        <p:nvPicPr>
          <p:cNvPr id="9219" name="Picture 2">
            <a:extLst>
              <a:ext uri="{FF2B5EF4-FFF2-40B4-BE49-F238E27FC236}">
                <a16:creationId xmlns:a16="http://schemas.microsoft.com/office/drawing/2014/main" id="{B55E73D8-26BE-4A3D-944E-4E6AA7B8F98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43000" y="990600"/>
            <a:ext cx="7013575" cy="5218113"/>
          </a:xfr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0042FED-AEB4-42E3-A2A3-2751FF07A3F2}"/>
              </a:ext>
            </a:extLst>
          </p:cNvPr>
          <p:cNvSpPr>
            <a:spLocks noGrp="1" noChangeArrowheads="1"/>
          </p:cNvSpPr>
          <p:nvPr>
            <p:ph type="title" idx="4294967295"/>
          </p:nvPr>
        </p:nvSpPr>
        <p:spPr/>
        <p:txBody>
          <a:bodyPr/>
          <a:lstStyle/>
          <a:p>
            <a:r>
              <a:rPr lang="en-US" altLang="en-US" dirty="0"/>
              <a:t>Project Finance Timing and Finance</a:t>
            </a:r>
            <a:endParaRPr lang="en-US" altLang="en-US" sz="1400" dirty="0"/>
          </a:p>
        </p:txBody>
      </p:sp>
      <p:sp>
        <p:nvSpPr>
          <p:cNvPr id="10243" name="Rectangle 3">
            <a:extLst>
              <a:ext uri="{FF2B5EF4-FFF2-40B4-BE49-F238E27FC236}">
                <a16:creationId xmlns:a16="http://schemas.microsoft.com/office/drawing/2014/main" id="{A681A6F3-1531-4C8D-9D2B-DA42FF666EED}"/>
              </a:ext>
            </a:extLst>
          </p:cNvPr>
          <p:cNvSpPr>
            <a:spLocks noGrp="1" noChangeArrowheads="1"/>
          </p:cNvSpPr>
          <p:nvPr>
            <p:ph type="body" idx="4294967295"/>
          </p:nvPr>
        </p:nvSpPr>
        <p:spPr/>
        <p:txBody>
          <a:bodyPr/>
          <a:lstStyle/>
          <a:p>
            <a:pPr>
              <a:lnSpc>
                <a:spcPct val="90000"/>
              </a:lnSpc>
            </a:pPr>
            <a:r>
              <a:rPr lang="en-US" altLang="en-US" sz="1600" dirty="0"/>
              <a:t>Finance is critical path.</a:t>
            </a:r>
          </a:p>
          <a:p>
            <a:pPr lvl="1">
              <a:lnSpc>
                <a:spcPct val="90000"/>
              </a:lnSpc>
            </a:pPr>
            <a:r>
              <a:rPr lang="en-US" altLang="en-US" sz="1600" dirty="0"/>
              <a:t>After the Commercial Operation Date, the Permanent Loan is Repaid.</a:t>
            </a:r>
          </a:p>
          <a:p>
            <a:pPr lvl="2">
              <a:lnSpc>
                <a:spcPct val="90000"/>
              </a:lnSpc>
            </a:pPr>
            <a:r>
              <a:rPr lang="en-US" altLang="en-US" sz="1400" dirty="0"/>
              <a:t>The slower the loan is repaid, the better the financial results of the project.</a:t>
            </a:r>
          </a:p>
          <a:p>
            <a:pPr lvl="2">
              <a:lnSpc>
                <a:spcPct val="90000"/>
              </a:lnSpc>
            </a:pPr>
            <a:r>
              <a:rPr lang="en-US" altLang="en-US" sz="1400" dirty="0"/>
              <a:t>Bankers are reluctant to make loans with tenors that extend for the life of the project.</a:t>
            </a:r>
          </a:p>
          <a:p>
            <a:pPr lvl="1">
              <a:lnSpc>
                <a:spcPct val="90000"/>
              </a:lnSpc>
            </a:pPr>
            <a:r>
              <a:rPr lang="en-US" altLang="en-US" sz="1600" dirty="0"/>
              <a:t>After the Commercial Operation Date, the Project can Begin to Pay Dividends</a:t>
            </a:r>
          </a:p>
          <a:p>
            <a:pPr lvl="2">
              <a:lnSpc>
                <a:spcPct val="90000"/>
              </a:lnSpc>
            </a:pPr>
            <a:r>
              <a:rPr lang="en-US" altLang="en-US" sz="1400" dirty="0"/>
              <a:t>Dividends or Distributions Define the Equity Cash Flow of the Project.</a:t>
            </a:r>
          </a:p>
          <a:p>
            <a:pPr lvl="2">
              <a:lnSpc>
                <a:spcPct val="90000"/>
              </a:lnSpc>
            </a:pPr>
            <a:r>
              <a:rPr lang="en-US" altLang="en-US" sz="1400" dirty="0"/>
              <a:t>Dividend Payments can be Limited by Covenants and Cash Flow Sweeps.</a:t>
            </a:r>
          </a:p>
          <a:p>
            <a:pPr lvl="1">
              <a:lnSpc>
                <a:spcPct val="90000"/>
              </a:lnSpc>
            </a:pPr>
            <a:r>
              <a:rPr lang="en-US" altLang="en-US" sz="1600" dirty="0"/>
              <a:t>Financial Metrics in Project Finance</a:t>
            </a:r>
          </a:p>
          <a:p>
            <a:pPr lvl="2">
              <a:lnSpc>
                <a:spcPct val="90000"/>
              </a:lnSpc>
            </a:pPr>
            <a:r>
              <a:rPr lang="en-US" altLang="en-US" sz="1400" dirty="0"/>
              <a:t>Equity IRR – The amount of money you invest relative to the amount you get back.</a:t>
            </a:r>
          </a:p>
          <a:p>
            <a:pPr lvl="2">
              <a:lnSpc>
                <a:spcPct val="90000"/>
              </a:lnSpc>
            </a:pPr>
            <a:r>
              <a:rPr lang="en-US" altLang="en-US" sz="1400" dirty="0"/>
              <a:t>Debt Service Coverage – The cash flow of the project on a year to year basis relative to the amount of money (interest and principal) you have to repay.</a:t>
            </a:r>
          </a:p>
          <a:p>
            <a:pPr lvl="2">
              <a:lnSpc>
                <a:spcPct val="90000"/>
              </a:lnSpc>
              <a:buFont typeface="Wingdings" panose="05000000000000000000" pitchFamily="2" charset="2"/>
              <a:buNone/>
            </a:pPr>
            <a:endParaRPr lang="en-US" altLang="en-US" sz="140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85D1C57B-3AC2-4B9D-9689-7DCECE508824}"/>
              </a:ext>
            </a:extLst>
          </p:cNvPr>
          <p:cNvSpPr>
            <a:spLocks noChangeArrowheads="1"/>
          </p:cNvSpPr>
          <p:nvPr/>
        </p:nvSpPr>
        <p:spPr bwMode="auto">
          <a:xfrm>
            <a:off x="85725" y="2286000"/>
            <a:ext cx="838200" cy="8382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1000" b="1" dirty="0">
                <a:latin typeface="Trebuchet MS" panose="020B0603020202020204" pitchFamily="34" charset="0"/>
              </a:rPr>
              <a:t>Project</a:t>
            </a:r>
          </a:p>
          <a:p>
            <a:pPr algn="ctr"/>
            <a:r>
              <a:rPr lang="en-US" altLang="en-US" sz="1000" b="1" dirty="0">
                <a:latin typeface="Trebuchet MS" panose="020B0603020202020204" pitchFamily="34" charset="0"/>
              </a:rPr>
              <a:t>Identification</a:t>
            </a:r>
            <a:endParaRPr lang="en-US" altLang="en-US" sz="2400" b="1" dirty="0">
              <a:latin typeface="Trebuchet MS" panose="020B0603020202020204" pitchFamily="34" charset="0"/>
            </a:endParaRPr>
          </a:p>
        </p:txBody>
      </p:sp>
      <p:sp>
        <p:nvSpPr>
          <p:cNvPr id="11267" name="Rectangle 4">
            <a:extLst>
              <a:ext uri="{FF2B5EF4-FFF2-40B4-BE49-F238E27FC236}">
                <a16:creationId xmlns:a16="http://schemas.microsoft.com/office/drawing/2014/main" id="{F812E136-5E9D-4137-87EF-21A55227D6F4}"/>
              </a:ext>
            </a:extLst>
          </p:cNvPr>
          <p:cNvSpPr>
            <a:spLocks noChangeArrowheads="1"/>
          </p:cNvSpPr>
          <p:nvPr/>
        </p:nvSpPr>
        <p:spPr bwMode="auto">
          <a:xfrm>
            <a:off x="304800" y="5029200"/>
            <a:ext cx="7924800" cy="304800"/>
          </a:xfrm>
          <a:prstGeom prst="rect">
            <a:avLst/>
          </a:prstGeom>
          <a:solidFill>
            <a:srgbClr val="FF33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68" name="Rectangle 5">
            <a:extLst>
              <a:ext uri="{FF2B5EF4-FFF2-40B4-BE49-F238E27FC236}">
                <a16:creationId xmlns:a16="http://schemas.microsoft.com/office/drawing/2014/main" id="{354265A7-75BB-4EC9-94DF-4198B4AC7B32}"/>
              </a:ext>
            </a:extLst>
          </p:cNvPr>
          <p:cNvSpPr>
            <a:spLocks noChangeArrowheads="1"/>
          </p:cNvSpPr>
          <p:nvPr/>
        </p:nvSpPr>
        <p:spPr bwMode="auto">
          <a:xfrm>
            <a:off x="1295400" y="2590800"/>
            <a:ext cx="685800" cy="3810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“Go-Ahead”</a:t>
            </a:r>
          </a:p>
          <a:p>
            <a:pPr algn="ctr"/>
            <a:r>
              <a:rPr lang="en-US" altLang="en-US" sz="800" b="1" dirty="0">
                <a:latin typeface="Trebuchet MS" panose="020B0603020202020204" pitchFamily="34" charset="0"/>
              </a:rPr>
              <a:t>Approval</a:t>
            </a:r>
          </a:p>
        </p:txBody>
      </p:sp>
      <p:sp>
        <p:nvSpPr>
          <p:cNvPr id="11269" name="Rectangle 6">
            <a:extLst>
              <a:ext uri="{FF2B5EF4-FFF2-40B4-BE49-F238E27FC236}">
                <a16:creationId xmlns:a16="http://schemas.microsoft.com/office/drawing/2014/main" id="{C3E4D83B-6E9C-4898-A6BE-0BF2C5CED348}"/>
              </a:ext>
            </a:extLst>
          </p:cNvPr>
          <p:cNvSpPr>
            <a:spLocks noChangeArrowheads="1"/>
          </p:cNvSpPr>
          <p:nvPr/>
        </p:nvSpPr>
        <p:spPr bwMode="auto">
          <a:xfrm>
            <a:off x="3352800" y="2514600"/>
            <a:ext cx="457200" cy="533400"/>
          </a:xfrm>
          <a:prstGeom prst="rect">
            <a:avLst/>
          </a:prstGeom>
          <a:solidFill>
            <a:schemeClr val="bg1"/>
          </a:solidFill>
          <a:ln w="9525">
            <a:solidFill>
              <a:schemeClr val="tx1"/>
            </a:solidFill>
            <a:prstDash val="sysDot"/>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0" name="Rectangle 7">
            <a:extLst>
              <a:ext uri="{FF2B5EF4-FFF2-40B4-BE49-F238E27FC236}">
                <a16:creationId xmlns:a16="http://schemas.microsoft.com/office/drawing/2014/main" id="{FF5FB1DC-F892-413E-A685-7B8C751617D3}"/>
              </a:ext>
            </a:extLst>
          </p:cNvPr>
          <p:cNvSpPr>
            <a:spLocks noChangeArrowheads="1"/>
          </p:cNvSpPr>
          <p:nvPr/>
        </p:nvSpPr>
        <p:spPr bwMode="auto">
          <a:xfrm>
            <a:off x="4419600" y="2209800"/>
            <a:ext cx="533400" cy="1524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1" name="Rectangle 8">
            <a:extLst>
              <a:ext uri="{FF2B5EF4-FFF2-40B4-BE49-F238E27FC236}">
                <a16:creationId xmlns:a16="http://schemas.microsoft.com/office/drawing/2014/main" id="{72C8EE53-65CB-4F80-9115-1E358E3519C0}"/>
              </a:ext>
            </a:extLst>
          </p:cNvPr>
          <p:cNvSpPr>
            <a:spLocks noChangeArrowheads="1"/>
          </p:cNvSpPr>
          <p:nvPr/>
        </p:nvSpPr>
        <p:spPr bwMode="auto">
          <a:xfrm>
            <a:off x="3733800" y="2514600"/>
            <a:ext cx="228600" cy="5334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2" name="Line 9">
            <a:extLst>
              <a:ext uri="{FF2B5EF4-FFF2-40B4-BE49-F238E27FC236}">
                <a16:creationId xmlns:a16="http://schemas.microsoft.com/office/drawing/2014/main" id="{77E48109-B3FC-4A1B-93A6-F4819239044B}"/>
              </a:ext>
            </a:extLst>
          </p:cNvPr>
          <p:cNvSpPr>
            <a:spLocks noChangeShapeType="1"/>
          </p:cNvSpPr>
          <p:nvPr/>
        </p:nvSpPr>
        <p:spPr bwMode="auto">
          <a:xfrm>
            <a:off x="2743200" y="3048000"/>
            <a:ext cx="144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273" name="Rectangle 10">
            <a:extLst>
              <a:ext uri="{FF2B5EF4-FFF2-40B4-BE49-F238E27FC236}">
                <a16:creationId xmlns:a16="http://schemas.microsoft.com/office/drawing/2014/main" id="{2B6A8998-B5FA-4889-9C53-56FD1DB74D83}"/>
              </a:ext>
            </a:extLst>
          </p:cNvPr>
          <p:cNvSpPr>
            <a:spLocks noChangeArrowheads="1"/>
          </p:cNvSpPr>
          <p:nvPr/>
        </p:nvSpPr>
        <p:spPr bwMode="auto">
          <a:xfrm>
            <a:off x="3429000" y="2514600"/>
            <a:ext cx="914400" cy="1524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4" name="Text Box 11">
            <a:extLst>
              <a:ext uri="{FF2B5EF4-FFF2-40B4-BE49-F238E27FC236}">
                <a16:creationId xmlns:a16="http://schemas.microsoft.com/office/drawing/2014/main" id="{A7F441ED-EE8D-465B-AA56-F36411E8181D}"/>
              </a:ext>
            </a:extLst>
          </p:cNvPr>
          <p:cNvSpPr txBox="1">
            <a:spLocks noChangeArrowheads="1"/>
          </p:cNvSpPr>
          <p:nvPr/>
        </p:nvSpPr>
        <p:spPr bwMode="auto">
          <a:xfrm>
            <a:off x="3352800" y="2590800"/>
            <a:ext cx="100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600" b="1" dirty="0">
                <a:latin typeface="Trebuchet MS" panose="020B0603020202020204" pitchFamily="34" charset="0"/>
              </a:rPr>
              <a:t>Site</a:t>
            </a:r>
            <a:endParaRPr lang="en-US" altLang="en-US" sz="600" dirty="0">
              <a:latin typeface="Trebuchet MS" panose="020B0603020202020204" pitchFamily="34" charset="0"/>
            </a:endParaRPr>
          </a:p>
        </p:txBody>
      </p:sp>
      <p:sp>
        <p:nvSpPr>
          <p:cNvPr id="11275" name="Text Box 12">
            <a:extLst>
              <a:ext uri="{FF2B5EF4-FFF2-40B4-BE49-F238E27FC236}">
                <a16:creationId xmlns:a16="http://schemas.microsoft.com/office/drawing/2014/main" id="{B57CD7DC-2784-4B06-9E0F-FAE03D5E6487}"/>
              </a:ext>
            </a:extLst>
          </p:cNvPr>
          <p:cNvSpPr txBox="1">
            <a:spLocks noChangeArrowheads="1"/>
          </p:cNvSpPr>
          <p:nvPr/>
        </p:nvSpPr>
        <p:spPr bwMode="auto">
          <a:xfrm>
            <a:off x="3886200" y="2667000"/>
            <a:ext cx="22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b="1" dirty="0">
                <a:latin typeface="Trebuchet MS" panose="020B0603020202020204" pitchFamily="34" charset="0"/>
              </a:rPr>
              <a:t>O</a:t>
            </a:r>
            <a:endParaRPr lang="en-US" altLang="en-US" sz="600" dirty="0">
              <a:latin typeface="Trebuchet MS" panose="020B0603020202020204" pitchFamily="34" charset="0"/>
            </a:endParaRPr>
          </a:p>
          <a:p>
            <a:pPr algn="ctr"/>
            <a:r>
              <a:rPr lang="en-US" altLang="en-US" sz="600" b="1" dirty="0">
                <a:latin typeface="Trebuchet MS" panose="020B0603020202020204" pitchFamily="34" charset="0"/>
              </a:rPr>
              <a:t>&amp;</a:t>
            </a:r>
            <a:endParaRPr lang="en-US" altLang="en-US" sz="600" dirty="0">
              <a:latin typeface="Trebuchet MS" panose="020B0603020202020204" pitchFamily="34" charset="0"/>
            </a:endParaRPr>
          </a:p>
          <a:p>
            <a:pPr algn="ctr"/>
            <a:r>
              <a:rPr lang="en-US" altLang="en-US" sz="600" b="1" dirty="0">
                <a:latin typeface="Trebuchet MS" panose="020B0603020202020204" pitchFamily="34" charset="0"/>
              </a:rPr>
              <a:t>M</a:t>
            </a:r>
            <a:endParaRPr lang="en-US" altLang="en-US" sz="600" dirty="0">
              <a:latin typeface="Trebuchet MS" panose="020B0603020202020204" pitchFamily="34" charset="0"/>
            </a:endParaRPr>
          </a:p>
          <a:p>
            <a:pPr algn="ctr"/>
            <a:endParaRPr lang="en-US" altLang="en-US" sz="600" dirty="0">
              <a:latin typeface="Trebuchet MS" panose="020B0603020202020204" pitchFamily="34" charset="0"/>
            </a:endParaRPr>
          </a:p>
        </p:txBody>
      </p:sp>
      <p:sp>
        <p:nvSpPr>
          <p:cNvPr id="11276" name="Rectangle 13">
            <a:extLst>
              <a:ext uri="{FF2B5EF4-FFF2-40B4-BE49-F238E27FC236}">
                <a16:creationId xmlns:a16="http://schemas.microsoft.com/office/drawing/2014/main" id="{54F07FEC-382C-4833-AE26-63BE567DCACF}"/>
              </a:ext>
            </a:extLst>
          </p:cNvPr>
          <p:cNvSpPr>
            <a:spLocks noChangeArrowheads="1"/>
          </p:cNvSpPr>
          <p:nvPr/>
        </p:nvSpPr>
        <p:spPr bwMode="auto">
          <a:xfrm>
            <a:off x="3048000" y="2362200"/>
            <a:ext cx="304800" cy="685800"/>
          </a:xfrm>
          <a:prstGeom prst="rect">
            <a:avLst/>
          </a:prstGeom>
          <a:solidFill>
            <a:srgbClr val="FFFF00"/>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7" name="Rectangle 14">
            <a:extLst>
              <a:ext uri="{FF2B5EF4-FFF2-40B4-BE49-F238E27FC236}">
                <a16:creationId xmlns:a16="http://schemas.microsoft.com/office/drawing/2014/main" id="{F8BB436E-02CA-4D87-85B3-C013F5D7DEB9}"/>
              </a:ext>
            </a:extLst>
          </p:cNvPr>
          <p:cNvSpPr>
            <a:spLocks noChangeArrowheads="1"/>
          </p:cNvSpPr>
          <p:nvPr/>
        </p:nvSpPr>
        <p:spPr bwMode="auto">
          <a:xfrm>
            <a:off x="2819400" y="2209800"/>
            <a:ext cx="5105400" cy="9144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278" name="Rectangle 15">
            <a:extLst>
              <a:ext uri="{FF2B5EF4-FFF2-40B4-BE49-F238E27FC236}">
                <a16:creationId xmlns:a16="http://schemas.microsoft.com/office/drawing/2014/main" id="{50189915-7269-4ACE-A11D-71AB35A1DFF6}"/>
              </a:ext>
            </a:extLst>
          </p:cNvPr>
          <p:cNvSpPr>
            <a:spLocks noChangeArrowheads="1"/>
          </p:cNvSpPr>
          <p:nvPr/>
        </p:nvSpPr>
        <p:spPr bwMode="auto">
          <a:xfrm>
            <a:off x="3886200" y="2590800"/>
            <a:ext cx="381000" cy="5334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9" name="Rectangle 16">
            <a:extLst>
              <a:ext uri="{FF2B5EF4-FFF2-40B4-BE49-F238E27FC236}">
                <a16:creationId xmlns:a16="http://schemas.microsoft.com/office/drawing/2014/main" id="{5486FCF4-6415-478E-9F1E-F8D87BBD52D0}"/>
              </a:ext>
            </a:extLst>
          </p:cNvPr>
          <p:cNvSpPr>
            <a:spLocks noChangeArrowheads="1"/>
          </p:cNvSpPr>
          <p:nvPr/>
        </p:nvSpPr>
        <p:spPr bwMode="auto">
          <a:xfrm>
            <a:off x="2133600" y="2362200"/>
            <a:ext cx="533400" cy="7620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0" name="Rectangle 17">
            <a:extLst>
              <a:ext uri="{FF2B5EF4-FFF2-40B4-BE49-F238E27FC236}">
                <a16:creationId xmlns:a16="http://schemas.microsoft.com/office/drawing/2014/main" id="{222464EE-5B5B-4C4A-B428-6C51C5B47262}"/>
              </a:ext>
            </a:extLst>
          </p:cNvPr>
          <p:cNvSpPr>
            <a:spLocks noChangeArrowheads="1"/>
          </p:cNvSpPr>
          <p:nvPr/>
        </p:nvSpPr>
        <p:spPr bwMode="auto">
          <a:xfrm>
            <a:off x="7924800" y="2209800"/>
            <a:ext cx="304800" cy="9144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1" name="Rectangle 18">
            <a:extLst>
              <a:ext uri="{FF2B5EF4-FFF2-40B4-BE49-F238E27FC236}">
                <a16:creationId xmlns:a16="http://schemas.microsoft.com/office/drawing/2014/main" id="{59D711CC-92DC-403A-BF41-AA26BB04FB2A}"/>
              </a:ext>
            </a:extLst>
          </p:cNvPr>
          <p:cNvSpPr>
            <a:spLocks noChangeArrowheads="1"/>
          </p:cNvSpPr>
          <p:nvPr/>
        </p:nvSpPr>
        <p:spPr bwMode="auto">
          <a:xfrm>
            <a:off x="3505200" y="2514600"/>
            <a:ext cx="381000" cy="6096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282" name="Rectangle 19">
            <a:extLst>
              <a:ext uri="{FF2B5EF4-FFF2-40B4-BE49-F238E27FC236}">
                <a16:creationId xmlns:a16="http://schemas.microsoft.com/office/drawing/2014/main" id="{4A82B2CE-B886-4C26-A568-F0B6474CC4E6}"/>
              </a:ext>
            </a:extLst>
          </p:cNvPr>
          <p:cNvSpPr>
            <a:spLocks noChangeArrowheads="1"/>
          </p:cNvSpPr>
          <p:nvPr/>
        </p:nvSpPr>
        <p:spPr bwMode="auto">
          <a:xfrm>
            <a:off x="4648200" y="2514600"/>
            <a:ext cx="304800" cy="6096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3" name="Rectangle 20">
            <a:extLst>
              <a:ext uri="{FF2B5EF4-FFF2-40B4-BE49-F238E27FC236}">
                <a16:creationId xmlns:a16="http://schemas.microsoft.com/office/drawing/2014/main" id="{96352F47-13C0-4036-8DF4-53F346908E50}"/>
              </a:ext>
            </a:extLst>
          </p:cNvPr>
          <p:cNvSpPr>
            <a:spLocks noChangeArrowheads="1"/>
          </p:cNvSpPr>
          <p:nvPr/>
        </p:nvSpPr>
        <p:spPr bwMode="auto">
          <a:xfrm>
            <a:off x="2667000" y="2362200"/>
            <a:ext cx="609600" cy="762000"/>
          </a:xfrm>
          <a:prstGeom prst="rect">
            <a:avLst/>
          </a:prstGeom>
          <a:solidFill>
            <a:srgbClr val="FFFF00"/>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4" name="Rectangle 21">
            <a:extLst>
              <a:ext uri="{FF2B5EF4-FFF2-40B4-BE49-F238E27FC236}">
                <a16:creationId xmlns:a16="http://schemas.microsoft.com/office/drawing/2014/main" id="{680D4A9D-2062-4968-A741-2AF31C7C590D}"/>
              </a:ext>
            </a:extLst>
          </p:cNvPr>
          <p:cNvSpPr>
            <a:spLocks noChangeArrowheads="1"/>
          </p:cNvSpPr>
          <p:nvPr/>
        </p:nvSpPr>
        <p:spPr bwMode="auto">
          <a:xfrm>
            <a:off x="2133600" y="2209800"/>
            <a:ext cx="3124200" cy="1524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5" name="Text Box 22">
            <a:extLst>
              <a:ext uri="{FF2B5EF4-FFF2-40B4-BE49-F238E27FC236}">
                <a16:creationId xmlns:a16="http://schemas.microsoft.com/office/drawing/2014/main" id="{B147BDE2-744E-4404-8A13-68D62933E062}"/>
              </a:ext>
            </a:extLst>
          </p:cNvPr>
          <p:cNvSpPr txBox="1">
            <a:spLocks noChangeArrowheads="1"/>
          </p:cNvSpPr>
          <p:nvPr/>
        </p:nvSpPr>
        <p:spPr bwMode="auto">
          <a:xfrm rot="-24748">
            <a:off x="2019300" y="2590800"/>
            <a:ext cx="785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dirty="0">
                <a:latin typeface="Trebuchet MS" panose="020B0603020202020204" pitchFamily="34" charset="0"/>
              </a:rPr>
              <a:t>Feasibility</a:t>
            </a:r>
          </a:p>
          <a:p>
            <a:pPr algn="ctr"/>
            <a:r>
              <a:rPr lang="en-US" altLang="en-US" sz="800" dirty="0">
                <a:latin typeface="Trebuchet MS" panose="020B0603020202020204" pitchFamily="34" charset="0"/>
              </a:rPr>
              <a:t>Study</a:t>
            </a:r>
          </a:p>
        </p:txBody>
      </p:sp>
      <p:sp>
        <p:nvSpPr>
          <p:cNvPr id="11286" name="Text Box 23">
            <a:extLst>
              <a:ext uri="{FF2B5EF4-FFF2-40B4-BE49-F238E27FC236}">
                <a16:creationId xmlns:a16="http://schemas.microsoft.com/office/drawing/2014/main" id="{B6E5855A-BDA9-484E-9AE7-51A661809F4F}"/>
              </a:ext>
            </a:extLst>
          </p:cNvPr>
          <p:cNvSpPr txBox="1">
            <a:spLocks noChangeArrowheads="1"/>
          </p:cNvSpPr>
          <p:nvPr/>
        </p:nvSpPr>
        <p:spPr bwMode="auto">
          <a:xfrm rot="-5400000">
            <a:off x="2386806" y="2642394"/>
            <a:ext cx="836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b="1" dirty="0">
                <a:latin typeface="Trebuchet MS" panose="020B0603020202020204" pitchFamily="34" charset="0"/>
              </a:rPr>
              <a:t>Partner </a:t>
            </a:r>
          </a:p>
          <a:p>
            <a:pPr algn="ctr"/>
            <a:r>
              <a:rPr lang="en-US" altLang="en-US" sz="600" b="1" dirty="0">
                <a:latin typeface="Trebuchet MS" panose="020B0603020202020204" pitchFamily="34" charset="0"/>
              </a:rPr>
              <a:t>(JVA or JDA)</a:t>
            </a:r>
            <a:endParaRPr lang="en-US" altLang="en-US" sz="800" b="1" dirty="0">
              <a:latin typeface="Trebuchet MS" panose="020B0603020202020204" pitchFamily="34" charset="0"/>
            </a:endParaRPr>
          </a:p>
        </p:txBody>
      </p:sp>
      <p:sp>
        <p:nvSpPr>
          <p:cNvPr id="11287" name="Rectangle 24" descr="Wide upward diagonal">
            <a:extLst>
              <a:ext uri="{FF2B5EF4-FFF2-40B4-BE49-F238E27FC236}">
                <a16:creationId xmlns:a16="http://schemas.microsoft.com/office/drawing/2014/main" id="{558EDF46-FB41-42B5-96FE-6A0D4797F95C}"/>
              </a:ext>
            </a:extLst>
          </p:cNvPr>
          <p:cNvSpPr>
            <a:spLocks noChangeArrowheads="1"/>
          </p:cNvSpPr>
          <p:nvPr/>
        </p:nvSpPr>
        <p:spPr bwMode="auto">
          <a:xfrm>
            <a:off x="5257800" y="2209800"/>
            <a:ext cx="228600" cy="914400"/>
          </a:xfrm>
          <a:prstGeom prst="rect">
            <a:avLst/>
          </a:prstGeom>
          <a:pattFill prst="wdUpDiag">
            <a:fgClr>
              <a:schemeClr val="tx2"/>
            </a:fgClr>
            <a:bgClr>
              <a:srgbClr val="FFFFFF"/>
            </a:bgClr>
          </a:patt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288" name="Text Box 25">
            <a:extLst>
              <a:ext uri="{FF2B5EF4-FFF2-40B4-BE49-F238E27FC236}">
                <a16:creationId xmlns:a16="http://schemas.microsoft.com/office/drawing/2014/main" id="{83517E91-9CB1-40BA-8773-AD9DC28AF658}"/>
              </a:ext>
            </a:extLst>
          </p:cNvPr>
          <p:cNvSpPr txBox="1">
            <a:spLocks noChangeArrowheads="1"/>
          </p:cNvSpPr>
          <p:nvPr/>
        </p:nvSpPr>
        <p:spPr bwMode="auto">
          <a:xfrm>
            <a:off x="3733800" y="28194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700" b="1" dirty="0">
                <a:latin typeface="Trebuchet MS" panose="020B0603020202020204" pitchFamily="34" charset="0"/>
              </a:rPr>
              <a:t>Offtake Contract</a:t>
            </a:r>
            <a:endParaRPr lang="en-US" altLang="en-US" sz="700" dirty="0">
              <a:latin typeface="Trebuchet MS" panose="020B0603020202020204" pitchFamily="34" charset="0"/>
            </a:endParaRPr>
          </a:p>
        </p:txBody>
      </p:sp>
      <p:sp>
        <p:nvSpPr>
          <p:cNvPr id="11289" name="Text Box 26">
            <a:extLst>
              <a:ext uri="{FF2B5EF4-FFF2-40B4-BE49-F238E27FC236}">
                <a16:creationId xmlns:a16="http://schemas.microsoft.com/office/drawing/2014/main" id="{EFBB30C7-4217-4138-96F6-30C031CF266D}"/>
              </a:ext>
            </a:extLst>
          </p:cNvPr>
          <p:cNvSpPr txBox="1">
            <a:spLocks noChangeArrowheads="1"/>
          </p:cNvSpPr>
          <p:nvPr/>
        </p:nvSpPr>
        <p:spPr bwMode="auto">
          <a:xfrm>
            <a:off x="4191000" y="28194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700" dirty="0">
                <a:latin typeface="Trebuchet MS" panose="020B0603020202020204" pitchFamily="34" charset="0"/>
              </a:rPr>
              <a:t>Fuel Supply</a:t>
            </a:r>
          </a:p>
        </p:txBody>
      </p:sp>
      <p:sp>
        <p:nvSpPr>
          <p:cNvPr id="11290" name="Text Box 27">
            <a:extLst>
              <a:ext uri="{FF2B5EF4-FFF2-40B4-BE49-F238E27FC236}">
                <a16:creationId xmlns:a16="http://schemas.microsoft.com/office/drawing/2014/main" id="{A4A9183A-CF14-4603-A4C5-6CC6C9F14520}"/>
              </a:ext>
            </a:extLst>
          </p:cNvPr>
          <p:cNvSpPr txBox="1">
            <a:spLocks noChangeArrowheads="1"/>
          </p:cNvSpPr>
          <p:nvPr/>
        </p:nvSpPr>
        <p:spPr bwMode="auto">
          <a:xfrm rot="-5400000">
            <a:off x="2652713" y="2600325"/>
            <a:ext cx="90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b="1" dirty="0">
                <a:latin typeface="Trebuchet MS" panose="020B0603020202020204" pitchFamily="34" charset="0"/>
              </a:rPr>
              <a:t>Form </a:t>
            </a:r>
          </a:p>
          <a:p>
            <a:pPr algn="ctr"/>
            <a:r>
              <a:rPr lang="en-US" altLang="en-US" sz="600" b="1" dirty="0">
                <a:latin typeface="Trebuchet MS" panose="020B0603020202020204" pitchFamily="34" charset="0"/>
              </a:rPr>
              <a:t>Project Co.</a:t>
            </a:r>
            <a:endParaRPr lang="en-US" altLang="en-US" sz="800" dirty="0">
              <a:latin typeface="Trebuchet MS" panose="020B0603020202020204" pitchFamily="34" charset="0"/>
            </a:endParaRPr>
          </a:p>
        </p:txBody>
      </p:sp>
      <p:sp>
        <p:nvSpPr>
          <p:cNvPr id="11291" name="Rectangle 28">
            <a:extLst>
              <a:ext uri="{FF2B5EF4-FFF2-40B4-BE49-F238E27FC236}">
                <a16:creationId xmlns:a16="http://schemas.microsoft.com/office/drawing/2014/main" id="{7FFE66D2-E07A-498D-8FEE-0A7A706D0D9A}"/>
              </a:ext>
            </a:extLst>
          </p:cNvPr>
          <p:cNvSpPr>
            <a:spLocks noChangeArrowheads="1"/>
          </p:cNvSpPr>
          <p:nvPr/>
        </p:nvSpPr>
        <p:spPr bwMode="auto">
          <a:xfrm>
            <a:off x="5486400" y="2362200"/>
            <a:ext cx="2438400" cy="3048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b="1" dirty="0">
                <a:latin typeface="Trebuchet MS" panose="020B0603020202020204" pitchFamily="34" charset="0"/>
              </a:rPr>
              <a:t>Financing Negotiations</a:t>
            </a:r>
          </a:p>
        </p:txBody>
      </p:sp>
      <p:sp>
        <p:nvSpPr>
          <p:cNvPr id="11292" name="Rectangle 29">
            <a:extLst>
              <a:ext uri="{FF2B5EF4-FFF2-40B4-BE49-F238E27FC236}">
                <a16:creationId xmlns:a16="http://schemas.microsoft.com/office/drawing/2014/main" id="{B98C7E6D-2730-4D03-9D57-67540F1642B9}"/>
              </a:ext>
            </a:extLst>
          </p:cNvPr>
          <p:cNvSpPr>
            <a:spLocks noChangeArrowheads="1"/>
          </p:cNvSpPr>
          <p:nvPr/>
        </p:nvSpPr>
        <p:spPr bwMode="auto">
          <a:xfrm>
            <a:off x="3124200" y="22098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Development Stage</a:t>
            </a:r>
          </a:p>
        </p:txBody>
      </p:sp>
      <p:sp>
        <p:nvSpPr>
          <p:cNvPr id="11293" name="Text Box 30">
            <a:extLst>
              <a:ext uri="{FF2B5EF4-FFF2-40B4-BE49-F238E27FC236}">
                <a16:creationId xmlns:a16="http://schemas.microsoft.com/office/drawing/2014/main" id="{FE3D8FD1-B8E4-44EB-9765-D129076F107B}"/>
              </a:ext>
            </a:extLst>
          </p:cNvPr>
          <p:cNvSpPr txBox="1">
            <a:spLocks noChangeArrowheads="1"/>
          </p:cNvSpPr>
          <p:nvPr/>
        </p:nvSpPr>
        <p:spPr bwMode="auto">
          <a:xfrm>
            <a:off x="7772400" y="2209800"/>
            <a:ext cx="5334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C</a:t>
            </a:r>
          </a:p>
          <a:p>
            <a:pPr algn="ctr"/>
            <a:r>
              <a:rPr lang="en-US" altLang="en-US" sz="900" b="1" dirty="0">
                <a:latin typeface="Trebuchet MS" panose="020B0603020202020204" pitchFamily="34" charset="0"/>
              </a:rPr>
              <a:t>L</a:t>
            </a:r>
          </a:p>
          <a:p>
            <a:pPr algn="ctr"/>
            <a:r>
              <a:rPr lang="en-US" altLang="en-US" sz="900" b="1" dirty="0">
                <a:latin typeface="Trebuchet MS" panose="020B0603020202020204" pitchFamily="34" charset="0"/>
              </a:rPr>
              <a:t>O</a:t>
            </a:r>
          </a:p>
          <a:p>
            <a:pPr algn="ctr"/>
            <a:r>
              <a:rPr lang="en-US" altLang="en-US" sz="900" b="1" dirty="0">
                <a:latin typeface="Trebuchet MS" panose="020B0603020202020204" pitchFamily="34" charset="0"/>
              </a:rPr>
              <a:t>S</a:t>
            </a:r>
          </a:p>
          <a:p>
            <a:pPr algn="ctr"/>
            <a:r>
              <a:rPr lang="en-US" altLang="en-US" sz="900" b="1" dirty="0">
                <a:latin typeface="Trebuchet MS" panose="020B0603020202020204" pitchFamily="34" charset="0"/>
              </a:rPr>
              <a:t>E</a:t>
            </a:r>
          </a:p>
          <a:p>
            <a:pPr algn="ctr"/>
            <a:endParaRPr lang="en-US" altLang="en-US" sz="800" dirty="0">
              <a:latin typeface="Trebuchet MS" panose="020B0603020202020204" pitchFamily="34" charset="0"/>
            </a:endParaRPr>
          </a:p>
        </p:txBody>
      </p:sp>
      <p:sp>
        <p:nvSpPr>
          <p:cNvPr id="11294" name="Line 31">
            <a:extLst>
              <a:ext uri="{FF2B5EF4-FFF2-40B4-BE49-F238E27FC236}">
                <a16:creationId xmlns:a16="http://schemas.microsoft.com/office/drawing/2014/main" id="{141AE56A-EFFD-457D-9DDB-C2A81182291C}"/>
              </a:ext>
            </a:extLst>
          </p:cNvPr>
          <p:cNvSpPr>
            <a:spLocks noChangeShapeType="1"/>
          </p:cNvSpPr>
          <p:nvPr/>
        </p:nvSpPr>
        <p:spPr bwMode="auto">
          <a:xfrm>
            <a:off x="1676400" y="50292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295" name="Rectangle 32">
            <a:extLst>
              <a:ext uri="{FF2B5EF4-FFF2-40B4-BE49-F238E27FC236}">
                <a16:creationId xmlns:a16="http://schemas.microsoft.com/office/drawing/2014/main" id="{9DE74B49-E36D-4199-A87C-E83E9B5E2D33}"/>
              </a:ext>
            </a:extLst>
          </p:cNvPr>
          <p:cNvSpPr>
            <a:spLocks noChangeArrowheads="1"/>
          </p:cNvSpPr>
          <p:nvPr/>
        </p:nvSpPr>
        <p:spPr bwMode="auto">
          <a:xfrm>
            <a:off x="304800" y="5105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“Pre-Development” Costs</a:t>
            </a:r>
            <a:endParaRPr lang="en-US" altLang="en-US" sz="2400" b="1" dirty="0">
              <a:latin typeface="Trebuchet MS" panose="020B0603020202020204" pitchFamily="34" charset="0"/>
            </a:endParaRPr>
          </a:p>
        </p:txBody>
      </p:sp>
      <p:sp>
        <p:nvSpPr>
          <p:cNvPr id="11296" name="Rectangle 33">
            <a:extLst>
              <a:ext uri="{FF2B5EF4-FFF2-40B4-BE49-F238E27FC236}">
                <a16:creationId xmlns:a16="http://schemas.microsoft.com/office/drawing/2014/main" id="{F8DA69A3-93E7-40A4-8526-AB885B03BC67}"/>
              </a:ext>
            </a:extLst>
          </p:cNvPr>
          <p:cNvSpPr>
            <a:spLocks noChangeArrowheads="1"/>
          </p:cNvSpPr>
          <p:nvPr/>
        </p:nvSpPr>
        <p:spPr bwMode="auto">
          <a:xfrm>
            <a:off x="2971800" y="5105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Phase I Development  Costs &amp; Expenses</a:t>
            </a:r>
            <a:endParaRPr lang="en-US" altLang="en-US" sz="2400" b="1" dirty="0">
              <a:latin typeface="Trebuchet MS" panose="020B0603020202020204" pitchFamily="34" charset="0"/>
            </a:endParaRPr>
          </a:p>
        </p:txBody>
      </p:sp>
      <p:sp>
        <p:nvSpPr>
          <p:cNvPr id="11297" name="Rectangle 34">
            <a:extLst>
              <a:ext uri="{FF2B5EF4-FFF2-40B4-BE49-F238E27FC236}">
                <a16:creationId xmlns:a16="http://schemas.microsoft.com/office/drawing/2014/main" id="{45876AC0-183A-4306-A055-FF1898A0EA9A}"/>
              </a:ext>
            </a:extLst>
          </p:cNvPr>
          <p:cNvSpPr>
            <a:spLocks noChangeArrowheads="1"/>
          </p:cNvSpPr>
          <p:nvPr/>
        </p:nvSpPr>
        <p:spPr bwMode="auto">
          <a:xfrm>
            <a:off x="6400800" y="510540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Phase II Development  Costs &amp; Expenses</a:t>
            </a:r>
          </a:p>
        </p:txBody>
      </p:sp>
      <p:sp>
        <p:nvSpPr>
          <p:cNvPr id="11298" name="Text Box 35">
            <a:extLst>
              <a:ext uri="{FF2B5EF4-FFF2-40B4-BE49-F238E27FC236}">
                <a16:creationId xmlns:a16="http://schemas.microsoft.com/office/drawing/2014/main" id="{44387D06-8E5B-4517-B316-C78E7B026275}"/>
              </a:ext>
            </a:extLst>
          </p:cNvPr>
          <p:cNvSpPr txBox="1">
            <a:spLocks noChangeArrowheads="1"/>
          </p:cNvSpPr>
          <p:nvPr/>
        </p:nvSpPr>
        <p:spPr bwMode="auto">
          <a:xfrm>
            <a:off x="4572000" y="28194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700" dirty="0">
                <a:latin typeface="Trebuchet MS" panose="020B0603020202020204" pitchFamily="34" charset="0"/>
              </a:rPr>
              <a:t> EPC</a:t>
            </a:r>
          </a:p>
          <a:p>
            <a:pPr algn="ctr"/>
            <a:r>
              <a:rPr lang="en-US" altLang="en-US" sz="700" dirty="0">
                <a:latin typeface="Trebuchet MS" panose="020B0603020202020204" pitchFamily="34" charset="0"/>
              </a:rPr>
              <a:t> O&amp;M</a:t>
            </a:r>
          </a:p>
        </p:txBody>
      </p:sp>
      <p:sp>
        <p:nvSpPr>
          <p:cNvPr id="11299" name="Line 36">
            <a:extLst>
              <a:ext uri="{FF2B5EF4-FFF2-40B4-BE49-F238E27FC236}">
                <a16:creationId xmlns:a16="http://schemas.microsoft.com/office/drawing/2014/main" id="{2EFA0577-13E4-4A23-8D92-2F43AC7A6E08}"/>
              </a:ext>
            </a:extLst>
          </p:cNvPr>
          <p:cNvSpPr>
            <a:spLocks noChangeShapeType="1"/>
          </p:cNvSpPr>
          <p:nvPr/>
        </p:nvSpPr>
        <p:spPr bwMode="auto">
          <a:xfrm>
            <a:off x="2362200" y="3124200"/>
            <a:ext cx="167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00" name="Rectangle 37">
            <a:extLst>
              <a:ext uri="{FF2B5EF4-FFF2-40B4-BE49-F238E27FC236}">
                <a16:creationId xmlns:a16="http://schemas.microsoft.com/office/drawing/2014/main" id="{B259BED1-26DA-448C-9D87-A7D1CD3E2E1F}"/>
              </a:ext>
            </a:extLst>
          </p:cNvPr>
          <p:cNvSpPr>
            <a:spLocks noChangeArrowheads="1"/>
          </p:cNvSpPr>
          <p:nvPr/>
        </p:nvSpPr>
        <p:spPr bwMode="auto">
          <a:xfrm>
            <a:off x="3276600" y="2362200"/>
            <a:ext cx="1981200" cy="15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01" name="Text Box 38">
            <a:extLst>
              <a:ext uri="{FF2B5EF4-FFF2-40B4-BE49-F238E27FC236}">
                <a16:creationId xmlns:a16="http://schemas.microsoft.com/office/drawing/2014/main" id="{E5D5D84C-16E2-45FE-94A1-9DEC07F5C207}"/>
              </a:ext>
            </a:extLst>
          </p:cNvPr>
          <p:cNvSpPr txBox="1">
            <a:spLocks noChangeArrowheads="1"/>
          </p:cNvSpPr>
          <p:nvPr/>
        </p:nvSpPr>
        <p:spPr bwMode="auto">
          <a:xfrm>
            <a:off x="3429000" y="2743200"/>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dirty="0">
                <a:latin typeface="Trebuchet MS" panose="020B0603020202020204" pitchFamily="34" charset="0"/>
              </a:rPr>
              <a:t>Site &amp; Gov’t Approval</a:t>
            </a:r>
          </a:p>
        </p:txBody>
      </p:sp>
      <p:sp>
        <p:nvSpPr>
          <p:cNvPr id="11302" name="Rectangle 39">
            <a:extLst>
              <a:ext uri="{FF2B5EF4-FFF2-40B4-BE49-F238E27FC236}">
                <a16:creationId xmlns:a16="http://schemas.microsoft.com/office/drawing/2014/main" id="{A5263CDF-FEF6-4C4F-B953-8B328DE7745A}"/>
              </a:ext>
            </a:extLst>
          </p:cNvPr>
          <p:cNvSpPr>
            <a:spLocks noChangeArrowheads="1"/>
          </p:cNvSpPr>
          <p:nvPr/>
        </p:nvSpPr>
        <p:spPr bwMode="auto">
          <a:xfrm>
            <a:off x="3810000" y="236220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Negotiations</a:t>
            </a:r>
          </a:p>
        </p:txBody>
      </p:sp>
      <p:sp>
        <p:nvSpPr>
          <p:cNvPr id="11303" name="Rectangle 40">
            <a:extLst>
              <a:ext uri="{FF2B5EF4-FFF2-40B4-BE49-F238E27FC236}">
                <a16:creationId xmlns:a16="http://schemas.microsoft.com/office/drawing/2014/main" id="{741CB110-0B6C-4C95-8B65-D76181F220A3}"/>
              </a:ext>
            </a:extLst>
          </p:cNvPr>
          <p:cNvSpPr>
            <a:spLocks noChangeArrowheads="1"/>
          </p:cNvSpPr>
          <p:nvPr/>
        </p:nvSpPr>
        <p:spPr bwMode="auto">
          <a:xfrm>
            <a:off x="4953000" y="3352800"/>
            <a:ext cx="3505200" cy="3048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04" name="Rectangle 41">
            <a:extLst>
              <a:ext uri="{FF2B5EF4-FFF2-40B4-BE49-F238E27FC236}">
                <a16:creationId xmlns:a16="http://schemas.microsoft.com/office/drawing/2014/main" id="{63737FA6-C3B4-407C-B690-C1481B73772E}"/>
              </a:ext>
            </a:extLst>
          </p:cNvPr>
          <p:cNvSpPr>
            <a:spLocks noChangeArrowheads="1"/>
          </p:cNvSpPr>
          <p:nvPr/>
        </p:nvSpPr>
        <p:spPr bwMode="auto">
          <a:xfrm>
            <a:off x="5715000" y="33528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b="1" dirty="0">
                <a:latin typeface="Trebuchet MS" panose="020B0603020202020204" pitchFamily="34" charset="0"/>
              </a:rPr>
              <a:t>Design, Engineering &amp; Procurement</a:t>
            </a:r>
            <a:endParaRPr lang="en-US" altLang="en-US" sz="600" b="1" dirty="0">
              <a:latin typeface="Trebuchet MS" panose="020B0603020202020204" pitchFamily="34" charset="0"/>
            </a:endParaRPr>
          </a:p>
        </p:txBody>
      </p:sp>
      <p:sp>
        <p:nvSpPr>
          <p:cNvPr id="11305" name="Line 42">
            <a:extLst>
              <a:ext uri="{FF2B5EF4-FFF2-40B4-BE49-F238E27FC236}">
                <a16:creationId xmlns:a16="http://schemas.microsoft.com/office/drawing/2014/main" id="{C62EA0DD-74B2-48FE-B770-CFE9816C2104}"/>
              </a:ext>
            </a:extLst>
          </p:cNvPr>
          <p:cNvSpPr>
            <a:spLocks noChangeShapeType="1"/>
          </p:cNvSpPr>
          <p:nvPr/>
        </p:nvSpPr>
        <p:spPr bwMode="auto">
          <a:xfrm>
            <a:off x="2819400" y="3124200"/>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06" name="Line 43">
            <a:extLst>
              <a:ext uri="{FF2B5EF4-FFF2-40B4-BE49-F238E27FC236}">
                <a16:creationId xmlns:a16="http://schemas.microsoft.com/office/drawing/2014/main" id="{736DDFBD-1A34-419A-AD0B-4F3043C40F94}"/>
              </a:ext>
            </a:extLst>
          </p:cNvPr>
          <p:cNvSpPr>
            <a:spLocks noChangeShapeType="1"/>
          </p:cNvSpPr>
          <p:nvPr/>
        </p:nvSpPr>
        <p:spPr bwMode="auto">
          <a:xfrm>
            <a:off x="1676400" y="2971800"/>
            <a:ext cx="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07" name="Line 44">
            <a:extLst>
              <a:ext uri="{FF2B5EF4-FFF2-40B4-BE49-F238E27FC236}">
                <a16:creationId xmlns:a16="http://schemas.microsoft.com/office/drawing/2014/main" id="{317618FB-C281-4B8D-BB70-0A0C0FDF7496}"/>
              </a:ext>
            </a:extLst>
          </p:cNvPr>
          <p:cNvSpPr>
            <a:spLocks noChangeShapeType="1"/>
          </p:cNvSpPr>
          <p:nvPr/>
        </p:nvSpPr>
        <p:spPr bwMode="auto">
          <a:xfrm>
            <a:off x="485775" y="3124200"/>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08" name="Line 45">
            <a:extLst>
              <a:ext uri="{FF2B5EF4-FFF2-40B4-BE49-F238E27FC236}">
                <a16:creationId xmlns:a16="http://schemas.microsoft.com/office/drawing/2014/main" id="{543762B9-05B5-4E3B-8530-930A59AAA11D}"/>
              </a:ext>
            </a:extLst>
          </p:cNvPr>
          <p:cNvSpPr>
            <a:spLocks noChangeShapeType="1"/>
          </p:cNvSpPr>
          <p:nvPr/>
        </p:nvSpPr>
        <p:spPr bwMode="auto">
          <a:xfrm>
            <a:off x="2133600" y="1676400"/>
            <a:ext cx="1588"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09" name="Line 46">
            <a:extLst>
              <a:ext uri="{FF2B5EF4-FFF2-40B4-BE49-F238E27FC236}">
                <a16:creationId xmlns:a16="http://schemas.microsoft.com/office/drawing/2014/main" id="{7B82351E-5F8C-47BE-8F2B-EE89893CADEB}"/>
              </a:ext>
            </a:extLst>
          </p:cNvPr>
          <p:cNvSpPr>
            <a:spLocks noChangeShapeType="1"/>
          </p:cNvSpPr>
          <p:nvPr/>
        </p:nvSpPr>
        <p:spPr bwMode="auto">
          <a:xfrm>
            <a:off x="5334000" y="1905000"/>
            <a:ext cx="1588"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10" name="Line 47">
            <a:extLst>
              <a:ext uri="{FF2B5EF4-FFF2-40B4-BE49-F238E27FC236}">
                <a16:creationId xmlns:a16="http://schemas.microsoft.com/office/drawing/2014/main" id="{39D6F3E7-C79B-464E-A509-24817FE1A634}"/>
              </a:ext>
            </a:extLst>
          </p:cNvPr>
          <p:cNvSpPr>
            <a:spLocks noChangeShapeType="1"/>
          </p:cNvSpPr>
          <p:nvPr/>
        </p:nvSpPr>
        <p:spPr bwMode="auto">
          <a:xfrm>
            <a:off x="8229600" y="1676400"/>
            <a:ext cx="1588"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11" name="Line 48">
            <a:extLst>
              <a:ext uri="{FF2B5EF4-FFF2-40B4-BE49-F238E27FC236}">
                <a16:creationId xmlns:a16="http://schemas.microsoft.com/office/drawing/2014/main" id="{CBF965E9-6495-4BDD-AD79-AB6FA54033CB}"/>
              </a:ext>
            </a:extLst>
          </p:cNvPr>
          <p:cNvSpPr>
            <a:spLocks noChangeShapeType="1"/>
          </p:cNvSpPr>
          <p:nvPr/>
        </p:nvSpPr>
        <p:spPr bwMode="auto">
          <a:xfrm>
            <a:off x="7239000" y="1981200"/>
            <a:ext cx="990600" cy="1588"/>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2" name="Line 49">
            <a:extLst>
              <a:ext uri="{FF2B5EF4-FFF2-40B4-BE49-F238E27FC236}">
                <a16:creationId xmlns:a16="http://schemas.microsoft.com/office/drawing/2014/main" id="{A44B79C1-B12A-4723-B944-4B8D7CF8F5C3}"/>
              </a:ext>
            </a:extLst>
          </p:cNvPr>
          <p:cNvSpPr>
            <a:spLocks noChangeShapeType="1"/>
          </p:cNvSpPr>
          <p:nvPr/>
        </p:nvSpPr>
        <p:spPr bwMode="auto">
          <a:xfrm flipH="1">
            <a:off x="5334000" y="1981200"/>
            <a:ext cx="11430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3" name="Text Box 50">
            <a:extLst>
              <a:ext uri="{FF2B5EF4-FFF2-40B4-BE49-F238E27FC236}">
                <a16:creationId xmlns:a16="http://schemas.microsoft.com/office/drawing/2014/main" id="{D2C1BF17-D2CB-4FB1-8BEE-7E608086A849}"/>
              </a:ext>
            </a:extLst>
          </p:cNvPr>
          <p:cNvSpPr txBox="1">
            <a:spLocks noChangeArrowheads="1"/>
          </p:cNvSpPr>
          <p:nvPr/>
        </p:nvSpPr>
        <p:spPr bwMode="auto">
          <a:xfrm>
            <a:off x="6553200" y="1828800"/>
            <a:ext cx="68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1000" b="1" dirty="0">
                <a:latin typeface="Trebuchet MS" panose="020B0603020202020204" pitchFamily="34" charset="0"/>
              </a:rPr>
              <a:t>1 YR</a:t>
            </a:r>
          </a:p>
        </p:txBody>
      </p:sp>
      <p:sp>
        <p:nvSpPr>
          <p:cNvPr id="11314" name="Line 51">
            <a:extLst>
              <a:ext uri="{FF2B5EF4-FFF2-40B4-BE49-F238E27FC236}">
                <a16:creationId xmlns:a16="http://schemas.microsoft.com/office/drawing/2014/main" id="{C7E6FB8F-BE92-4685-82F4-0BD63766FA48}"/>
              </a:ext>
            </a:extLst>
          </p:cNvPr>
          <p:cNvSpPr>
            <a:spLocks noChangeShapeType="1"/>
          </p:cNvSpPr>
          <p:nvPr/>
        </p:nvSpPr>
        <p:spPr bwMode="auto">
          <a:xfrm flipH="1">
            <a:off x="2133600" y="1828800"/>
            <a:ext cx="6096000" cy="1588"/>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5" name="Text Box 52">
            <a:extLst>
              <a:ext uri="{FF2B5EF4-FFF2-40B4-BE49-F238E27FC236}">
                <a16:creationId xmlns:a16="http://schemas.microsoft.com/office/drawing/2014/main" id="{C9F200AE-1331-4E53-ADFC-7910A20FAB87}"/>
              </a:ext>
            </a:extLst>
          </p:cNvPr>
          <p:cNvSpPr txBox="1">
            <a:spLocks noChangeArrowheads="1"/>
          </p:cNvSpPr>
          <p:nvPr/>
        </p:nvSpPr>
        <p:spPr bwMode="auto">
          <a:xfrm>
            <a:off x="4419600" y="1676400"/>
            <a:ext cx="7620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1000" b="1" dirty="0">
                <a:latin typeface="Trebuchet MS" panose="020B0603020202020204" pitchFamily="34" charset="0"/>
              </a:rPr>
              <a:t>2-3 YRS.</a:t>
            </a:r>
          </a:p>
        </p:txBody>
      </p:sp>
      <p:sp>
        <p:nvSpPr>
          <p:cNvPr id="11316" name="Line 53">
            <a:extLst>
              <a:ext uri="{FF2B5EF4-FFF2-40B4-BE49-F238E27FC236}">
                <a16:creationId xmlns:a16="http://schemas.microsoft.com/office/drawing/2014/main" id="{B7628BB5-4AC0-4642-BAB5-969651798C39}"/>
              </a:ext>
            </a:extLst>
          </p:cNvPr>
          <p:cNvSpPr>
            <a:spLocks noChangeShapeType="1"/>
          </p:cNvSpPr>
          <p:nvPr/>
        </p:nvSpPr>
        <p:spPr bwMode="auto">
          <a:xfrm>
            <a:off x="923925" y="2743200"/>
            <a:ext cx="3810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7" name="Line 54">
            <a:extLst>
              <a:ext uri="{FF2B5EF4-FFF2-40B4-BE49-F238E27FC236}">
                <a16:creationId xmlns:a16="http://schemas.microsoft.com/office/drawing/2014/main" id="{68551046-CD9B-45D2-9410-56F7B0BAAB9E}"/>
              </a:ext>
            </a:extLst>
          </p:cNvPr>
          <p:cNvSpPr>
            <a:spLocks noChangeShapeType="1"/>
          </p:cNvSpPr>
          <p:nvPr/>
        </p:nvSpPr>
        <p:spPr bwMode="auto">
          <a:xfrm>
            <a:off x="1981200" y="2743200"/>
            <a:ext cx="1524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8" name="Line 55">
            <a:extLst>
              <a:ext uri="{FF2B5EF4-FFF2-40B4-BE49-F238E27FC236}">
                <a16:creationId xmlns:a16="http://schemas.microsoft.com/office/drawing/2014/main" id="{EFD13E3F-CD7B-46A7-9727-D77BF017AA1A}"/>
              </a:ext>
            </a:extLst>
          </p:cNvPr>
          <p:cNvSpPr>
            <a:spLocks noChangeShapeType="1"/>
          </p:cNvSpPr>
          <p:nvPr/>
        </p:nvSpPr>
        <p:spPr bwMode="auto">
          <a:xfrm>
            <a:off x="1676400" y="2438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19" name="Line 56">
            <a:extLst>
              <a:ext uri="{FF2B5EF4-FFF2-40B4-BE49-F238E27FC236}">
                <a16:creationId xmlns:a16="http://schemas.microsoft.com/office/drawing/2014/main" id="{9EB774F7-F7C3-4316-A4BB-2548CBF417C7}"/>
              </a:ext>
            </a:extLst>
          </p:cNvPr>
          <p:cNvSpPr>
            <a:spLocks noChangeShapeType="1"/>
          </p:cNvSpPr>
          <p:nvPr/>
        </p:nvSpPr>
        <p:spPr bwMode="auto">
          <a:xfrm>
            <a:off x="4648200" y="3505200"/>
            <a:ext cx="3048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20" name="Line 57">
            <a:extLst>
              <a:ext uri="{FF2B5EF4-FFF2-40B4-BE49-F238E27FC236}">
                <a16:creationId xmlns:a16="http://schemas.microsoft.com/office/drawing/2014/main" id="{9BF62232-867A-4B2A-97FF-80C2EF1EF69F}"/>
              </a:ext>
            </a:extLst>
          </p:cNvPr>
          <p:cNvSpPr>
            <a:spLocks noChangeShapeType="1"/>
          </p:cNvSpPr>
          <p:nvPr/>
        </p:nvSpPr>
        <p:spPr bwMode="auto">
          <a:xfrm>
            <a:off x="4648200" y="3124200"/>
            <a:ext cx="0" cy="381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1" name="Line 58">
            <a:extLst>
              <a:ext uri="{FF2B5EF4-FFF2-40B4-BE49-F238E27FC236}">
                <a16:creationId xmlns:a16="http://schemas.microsoft.com/office/drawing/2014/main" id="{88A588B3-2BF3-44EE-B88A-2D75B815D77E}"/>
              </a:ext>
            </a:extLst>
          </p:cNvPr>
          <p:cNvSpPr>
            <a:spLocks noChangeShapeType="1"/>
          </p:cNvSpPr>
          <p:nvPr/>
        </p:nvSpPr>
        <p:spPr bwMode="auto">
          <a:xfrm>
            <a:off x="2971800" y="2362200"/>
            <a:ext cx="0" cy="762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2" name="Rectangle 59">
            <a:extLst>
              <a:ext uri="{FF2B5EF4-FFF2-40B4-BE49-F238E27FC236}">
                <a16:creationId xmlns:a16="http://schemas.microsoft.com/office/drawing/2014/main" id="{40B2B960-EDCE-4B0A-98F8-DC8262B1FF58}"/>
              </a:ext>
            </a:extLst>
          </p:cNvPr>
          <p:cNvSpPr>
            <a:spLocks noChangeArrowheads="1"/>
          </p:cNvSpPr>
          <p:nvPr/>
        </p:nvSpPr>
        <p:spPr bwMode="auto">
          <a:xfrm>
            <a:off x="3581400" y="2514600"/>
            <a:ext cx="1676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23" name="Rectangle 60">
            <a:extLst>
              <a:ext uri="{FF2B5EF4-FFF2-40B4-BE49-F238E27FC236}">
                <a16:creationId xmlns:a16="http://schemas.microsoft.com/office/drawing/2014/main" id="{22E65D59-E431-4172-B5FA-14FFCE601E81}"/>
              </a:ext>
            </a:extLst>
          </p:cNvPr>
          <p:cNvSpPr>
            <a:spLocks noChangeArrowheads="1"/>
          </p:cNvSpPr>
          <p:nvPr/>
        </p:nvSpPr>
        <p:spPr bwMode="auto">
          <a:xfrm>
            <a:off x="3733800" y="251460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Project  Contracts</a:t>
            </a:r>
            <a:endParaRPr lang="en-US" altLang="en-US" sz="600" b="1" dirty="0">
              <a:latin typeface="Trebuchet MS" panose="020B0603020202020204" pitchFamily="34" charset="0"/>
            </a:endParaRPr>
          </a:p>
        </p:txBody>
      </p:sp>
      <p:sp>
        <p:nvSpPr>
          <p:cNvPr id="11324" name="Rectangle 61">
            <a:extLst>
              <a:ext uri="{FF2B5EF4-FFF2-40B4-BE49-F238E27FC236}">
                <a16:creationId xmlns:a16="http://schemas.microsoft.com/office/drawing/2014/main" id="{81DF0528-89EA-4686-9274-56BE5A24550B}"/>
              </a:ext>
            </a:extLst>
          </p:cNvPr>
          <p:cNvSpPr>
            <a:spLocks noChangeArrowheads="1"/>
          </p:cNvSpPr>
          <p:nvPr/>
        </p:nvSpPr>
        <p:spPr bwMode="auto">
          <a:xfrm>
            <a:off x="3276600" y="2514600"/>
            <a:ext cx="76200" cy="1524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25" name="Line 62">
            <a:extLst>
              <a:ext uri="{FF2B5EF4-FFF2-40B4-BE49-F238E27FC236}">
                <a16:creationId xmlns:a16="http://schemas.microsoft.com/office/drawing/2014/main" id="{D2FA3EDC-F7C3-4A2C-BB55-B30F61029F68}"/>
              </a:ext>
            </a:extLst>
          </p:cNvPr>
          <p:cNvSpPr>
            <a:spLocks noChangeShapeType="1"/>
          </p:cNvSpPr>
          <p:nvPr/>
        </p:nvSpPr>
        <p:spPr bwMode="auto">
          <a:xfrm flipH="1">
            <a:off x="3276600" y="2514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6" name="Rectangle 63" descr="Wide upward diagonal">
            <a:extLst>
              <a:ext uri="{FF2B5EF4-FFF2-40B4-BE49-F238E27FC236}">
                <a16:creationId xmlns:a16="http://schemas.microsoft.com/office/drawing/2014/main" id="{AAF5707F-87B3-4042-A60C-357BC4E663E5}"/>
              </a:ext>
            </a:extLst>
          </p:cNvPr>
          <p:cNvSpPr>
            <a:spLocks noChangeArrowheads="1"/>
          </p:cNvSpPr>
          <p:nvPr/>
        </p:nvSpPr>
        <p:spPr bwMode="auto">
          <a:xfrm>
            <a:off x="5257800" y="5029200"/>
            <a:ext cx="228600" cy="304800"/>
          </a:xfrm>
          <a:prstGeom prst="rect">
            <a:avLst/>
          </a:prstGeom>
          <a:pattFill prst="wdUpDiag">
            <a:fgClr>
              <a:schemeClr val="tx2"/>
            </a:fgClr>
            <a:bgClr>
              <a:srgbClr val="FF3300"/>
            </a:bgClr>
          </a:patt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327" name="Line 64">
            <a:extLst>
              <a:ext uri="{FF2B5EF4-FFF2-40B4-BE49-F238E27FC236}">
                <a16:creationId xmlns:a16="http://schemas.microsoft.com/office/drawing/2014/main" id="{C3C67368-18C8-4C99-A12F-E6F750A1027E}"/>
              </a:ext>
            </a:extLst>
          </p:cNvPr>
          <p:cNvSpPr>
            <a:spLocks noChangeShapeType="1"/>
          </p:cNvSpPr>
          <p:nvPr/>
        </p:nvSpPr>
        <p:spPr bwMode="auto">
          <a:xfrm flipV="1">
            <a:off x="3276600" y="2514600"/>
            <a:ext cx="0" cy="152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8" name="Line 65">
            <a:extLst>
              <a:ext uri="{FF2B5EF4-FFF2-40B4-BE49-F238E27FC236}">
                <a16:creationId xmlns:a16="http://schemas.microsoft.com/office/drawing/2014/main" id="{A3D63686-774D-42BE-8C2B-BDC15889B217}"/>
              </a:ext>
            </a:extLst>
          </p:cNvPr>
          <p:cNvSpPr>
            <a:spLocks noChangeShapeType="1"/>
          </p:cNvSpPr>
          <p:nvPr/>
        </p:nvSpPr>
        <p:spPr bwMode="auto">
          <a:xfrm>
            <a:off x="3505200" y="2514600"/>
            <a:ext cx="175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9" name="Line 66">
            <a:extLst>
              <a:ext uri="{FF2B5EF4-FFF2-40B4-BE49-F238E27FC236}">
                <a16:creationId xmlns:a16="http://schemas.microsoft.com/office/drawing/2014/main" id="{88FFAC27-8A60-4495-9641-A61D6B1CE72E}"/>
              </a:ext>
            </a:extLst>
          </p:cNvPr>
          <p:cNvSpPr>
            <a:spLocks noChangeShapeType="1"/>
          </p:cNvSpPr>
          <p:nvPr/>
        </p:nvSpPr>
        <p:spPr bwMode="auto">
          <a:xfrm>
            <a:off x="3505200" y="2667000"/>
            <a:ext cx="175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30" name="Text Box 67">
            <a:extLst>
              <a:ext uri="{FF2B5EF4-FFF2-40B4-BE49-F238E27FC236}">
                <a16:creationId xmlns:a16="http://schemas.microsoft.com/office/drawing/2014/main" id="{FA5A12D6-0B42-4950-8C3D-9E1009A85C80}"/>
              </a:ext>
            </a:extLst>
          </p:cNvPr>
          <p:cNvSpPr txBox="1">
            <a:spLocks noChangeArrowheads="1"/>
          </p:cNvSpPr>
          <p:nvPr/>
        </p:nvSpPr>
        <p:spPr bwMode="auto">
          <a:xfrm>
            <a:off x="4876800" y="2830513"/>
            <a:ext cx="377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dirty="0">
                <a:latin typeface="Trebuchet MS" panose="020B0603020202020204" pitchFamily="34" charset="0"/>
              </a:rPr>
              <a:t>Other</a:t>
            </a:r>
          </a:p>
        </p:txBody>
      </p:sp>
      <p:sp>
        <p:nvSpPr>
          <p:cNvPr id="11331" name="Rectangle 68">
            <a:extLst>
              <a:ext uri="{FF2B5EF4-FFF2-40B4-BE49-F238E27FC236}">
                <a16:creationId xmlns:a16="http://schemas.microsoft.com/office/drawing/2014/main" id="{BC0BFF44-D1C5-47F7-BA99-87EAD4FD8CBA}"/>
              </a:ext>
            </a:extLst>
          </p:cNvPr>
          <p:cNvSpPr>
            <a:spLocks noChangeArrowheads="1"/>
          </p:cNvSpPr>
          <p:nvPr/>
        </p:nvSpPr>
        <p:spPr bwMode="auto">
          <a:xfrm>
            <a:off x="5486400" y="2667000"/>
            <a:ext cx="24384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Further Engineering</a:t>
            </a:r>
          </a:p>
        </p:txBody>
      </p:sp>
      <p:sp>
        <p:nvSpPr>
          <p:cNvPr id="11332" name="Rectangle 69">
            <a:extLst>
              <a:ext uri="{FF2B5EF4-FFF2-40B4-BE49-F238E27FC236}">
                <a16:creationId xmlns:a16="http://schemas.microsoft.com/office/drawing/2014/main" id="{0E8FE669-9E55-4608-AD93-AF23E9FAC537}"/>
              </a:ext>
            </a:extLst>
          </p:cNvPr>
          <p:cNvSpPr>
            <a:spLocks noChangeArrowheads="1"/>
          </p:cNvSpPr>
          <p:nvPr/>
        </p:nvSpPr>
        <p:spPr bwMode="auto">
          <a:xfrm>
            <a:off x="5495925" y="2895600"/>
            <a:ext cx="24384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Finalizing EPC and Commercial Contracts</a:t>
            </a:r>
          </a:p>
        </p:txBody>
      </p:sp>
      <p:sp>
        <p:nvSpPr>
          <p:cNvPr id="11333" name="Rectangle 70">
            <a:extLst>
              <a:ext uri="{FF2B5EF4-FFF2-40B4-BE49-F238E27FC236}">
                <a16:creationId xmlns:a16="http://schemas.microsoft.com/office/drawing/2014/main" id="{2C5165E5-3643-49E2-8867-3FDBBC301303}"/>
              </a:ext>
            </a:extLst>
          </p:cNvPr>
          <p:cNvSpPr>
            <a:spLocks noGrp="1" noChangeArrowheads="1"/>
          </p:cNvSpPr>
          <p:nvPr>
            <p:ph type="title" idx="4294967295"/>
          </p:nvPr>
        </p:nvSpPr>
        <p:spPr/>
        <p:txBody>
          <a:bodyPr/>
          <a:lstStyle/>
          <a:p>
            <a:r>
              <a:rPr lang="en-US" altLang="en-US" dirty="0"/>
              <a:t>Timeline Before Commercial Operation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332838319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B7C71C4-5B63-474C-8A57-4EAA483AB5BA}"/>
              </a:ext>
            </a:extLst>
          </p:cNvPr>
          <p:cNvSpPr>
            <a:spLocks noGrp="1" noChangeArrowheads="1"/>
          </p:cNvSpPr>
          <p:nvPr>
            <p:ph type="title" idx="4294967295"/>
          </p:nvPr>
        </p:nvSpPr>
        <p:spPr/>
        <p:txBody>
          <a:bodyPr/>
          <a:lstStyle/>
          <a:p>
            <a:r>
              <a:rPr lang="en-US" altLang="en-US" dirty="0"/>
              <a:t>Illustration of Development Stage for Wind Farms</a:t>
            </a:r>
          </a:p>
        </p:txBody>
      </p:sp>
      <p:pic>
        <p:nvPicPr>
          <p:cNvPr id="12291" name="Picture 3">
            <a:extLst>
              <a:ext uri="{FF2B5EF4-FFF2-40B4-BE49-F238E27FC236}">
                <a16:creationId xmlns:a16="http://schemas.microsoft.com/office/drawing/2014/main" id="{618B5E75-011F-4E4E-9252-14383772C2E6}"/>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066800" y="1103313"/>
            <a:ext cx="6934200" cy="5205412"/>
          </a:xfr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F3384AE-497B-4EFD-AF8D-79D531BFDC38}"/>
              </a:ext>
            </a:extLst>
          </p:cNvPr>
          <p:cNvSpPr>
            <a:spLocks noGrp="1" noChangeArrowheads="1"/>
          </p:cNvSpPr>
          <p:nvPr>
            <p:ph type="title" idx="4294967295"/>
          </p:nvPr>
        </p:nvSpPr>
        <p:spPr/>
        <p:txBody>
          <a:bodyPr>
            <a:normAutofit fontScale="90000"/>
          </a:bodyPr>
          <a:lstStyle/>
          <a:p>
            <a:r>
              <a:rPr lang="en-US" altLang="en-US" dirty="0"/>
              <a:t>Project Timing and Tasks During the Development Phase (Before the Completion Date)</a:t>
            </a:r>
          </a:p>
        </p:txBody>
      </p:sp>
      <p:sp>
        <p:nvSpPr>
          <p:cNvPr id="13315" name="Rectangle 3">
            <a:extLst>
              <a:ext uri="{FF2B5EF4-FFF2-40B4-BE49-F238E27FC236}">
                <a16:creationId xmlns:a16="http://schemas.microsoft.com/office/drawing/2014/main" id="{ED02EA44-95F1-4ED1-803E-7F1AD303E55F}"/>
              </a:ext>
            </a:extLst>
          </p:cNvPr>
          <p:cNvSpPr>
            <a:spLocks noGrp="1" noChangeArrowheads="1"/>
          </p:cNvSpPr>
          <p:nvPr>
            <p:ph type="body" idx="4294967295"/>
          </p:nvPr>
        </p:nvSpPr>
        <p:spPr/>
        <p:txBody>
          <a:bodyPr/>
          <a:lstStyle/>
          <a:p>
            <a:pPr marL="231775" indent="-173038"/>
            <a:r>
              <a:rPr lang="en-US" altLang="en-US" sz="1600" dirty="0"/>
              <a:t>Projects usually undergo two main phases (construction and operation) characterized by quite </a:t>
            </a:r>
            <a:r>
              <a:rPr lang="en-US" altLang="en-US" sz="1600" b="1" i="1" dirty="0">
                <a:solidFill>
                  <a:srgbClr val="0066CC"/>
                </a:solidFill>
              </a:rPr>
              <a:t>different risks and cash flow patterns</a:t>
            </a:r>
            <a:r>
              <a:rPr lang="en-US" altLang="en-US" sz="1600" dirty="0"/>
              <a:t>.</a:t>
            </a:r>
          </a:p>
          <a:p>
            <a:pPr marL="231775" indent="-173038"/>
            <a:r>
              <a:rPr lang="en-US" altLang="en-US" sz="1600" dirty="0"/>
              <a:t>Construction primarily involves technological and environmental risks, whereas operation is exposed to market risk (fluctuations in prices of inputs and outputs) and political risk.  Most of the capital expenditures are concentrated in the initial construction phases, with revenues starting to accrue only after the project has begun.</a:t>
            </a:r>
          </a:p>
        </p:txBody>
      </p:sp>
      <p:pic>
        <p:nvPicPr>
          <p:cNvPr id="13316" name="Picture 4">
            <a:extLst>
              <a:ext uri="{FF2B5EF4-FFF2-40B4-BE49-F238E27FC236}">
                <a16:creationId xmlns:a16="http://schemas.microsoft.com/office/drawing/2014/main" id="{69609F6E-583A-46E9-B69B-7CA01FA86CEC}"/>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14400" y="3581400"/>
            <a:ext cx="7924800" cy="2438400"/>
          </a:xfr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3498820-F67E-48D2-92BA-35C0A9E9C491}"/>
              </a:ext>
            </a:extLst>
          </p:cNvPr>
          <p:cNvSpPr>
            <a:spLocks noGrp="1" noChangeArrowheads="1"/>
          </p:cNvSpPr>
          <p:nvPr>
            <p:ph type="title" idx="4294967295"/>
          </p:nvPr>
        </p:nvSpPr>
        <p:spPr/>
        <p:txBody>
          <a:bodyPr/>
          <a:lstStyle/>
          <a:p>
            <a:r>
              <a:rPr lang="en-US" altLang="en-US" sz="1800" dirty="0"/>
              <a:t>Example of Development Cost in Different Wind Projects</a:t>
            </a:r>
          </a:p>
        </p:txBody>
      </p:sp>
      <p:pic>
        <p:nvPicPr>
          <p:cNvPr id="14339" name="Picture 3">
            <a:extLst>
              <a:ext uri="{FF2B5EF4-FFF2-40B4-BE49-F238E27FC236}">
                <a16:creationId xmlns:a16="http://schemas.microsoft.com/office/drawing/2014/main" id="{61363F72-18FB-4607-8C54-F7824543AA35}"/>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92225" y="1295400"/>
            <a:ext cx="6559550" cy="4876800"/>
          </a:xfr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E5C116-6196-4E03-BDE5-1B4C328F57F5}"/>
              </a:ext>
            </a:extLst>
          </p:cNvPr>
          <p:cNvSpPr>
            <a:spLocks noGrp="1"/>
          </p:cNvSpPr>
          <p:nvPr>
            <p:ph idx="1"/>
          </p:nvPr>
        </p:nvSpPr>
        <p:spPr/>
        <p:txBody>
          <a:bodyPr/>
          <a:lstStyle/>
          <a:p>
            <a:endParaRPr lang="en-US" dirty="0"/>
          </a:p>
          <a:p>
            <a:endParaRPr lang="en-US" dirty="0"/>
          </a:p>
        </p:txBody>
      </p:sp>
      <p:sp>
        <p:nvSpPr>
          <p:cNvPr id="3" name="Title 2">
            <a:extLst>
              <a:ext uri="{FF2B5EF4-FFF2-40B4-BE49-F238E27FC236}">
                <a16:creationId xmlns:a16="http://schemas.microsoft.com/office/drawing/2014/main" id="{BA84C904-F2AC-4765-BB9D-3947824A3371}"/>
              </a:ext>
            </a:extLst>
          </p:cNvPr>
          <p:cNvSpPr>
            <a:spLocks noGrp="1"/>
          </p:cNvSpPr>
          <p:nvPr>
            <p:ph type="title"/>
          </p:nvPr>
        </p:nvSpPr>
        <p:spPr/>
        <p:txBody>
          <a:bodyPr/>
          <a:lstStyle/>
          <a:p>
            <a:r>
              <a:rPr lang="en-US" dirty="0"/>
              <a:t>Example of Development in Solar</a:t>
            </a:r>
          </a:p>
        </p:txBody>
      </p:sp>
      <p:pic>
        <p:nvPicPr>
          <p:cNvPr id="6" name="Picture 5">
            <a:extLst>
              <a:ext uri="{FF2B5EF4-FFF2-40B4-BE49-F238E27FC236}">
                <a16:creationId xmlns:a16="http://schemas.microsoft.com/office/drawing/2014/main" id="{0992D218-5E8A-4316-804A-4F3883D588D7}"/>
              </a:ext>
            </a:extLst>
          </p:cNvPr>
          <p:cNvPicPr>
            <a:picLocks noChangeAspect="1"/>
          </p:cNvPicPr>
          <p:nvPr/>
        </p:nvPicPr>
        <p:blipFill>
          <a:blip r:embed="rId2"/>
          <a:stretch>
            <a:fillRect/>
          </a:stretch>
        </p:blipFill>
        <p:spPr>
          <a:xfrm>
            <a:off x="625272" y="2266890"/>
            <a:ext cx="7893456" cy="2324219"/>
          </a:xfrm>
          <a:prstGeom prst="rect">
            <a:avLst/>
          </a:prstGeom>
        </p:spPr>
      </p:pic>
    </p:spTree>
    <p:extLst>
      <p:ext uri="{BB962C8B-B14F-4D97-AF65-F5344CB8AC3E}">
        <p14:creationId xmlns:p14="http://schemas.microsoft.com/office/powerpoint/2010/main" val="8143456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E34F8-343C-4CD3-867C-CC47F94F64EB}"/>
              </a:ext>
            </a:extLst>
          </p:cNvPr>
          <p:cNvSpPr>
            <a:spLocks noGrp="1"/>
          </p:cNvSpPr>
          <p:nvPr>
            <p:ph idx="1"/>
          </p:nvPr>
        </p:nvSpPr>
        <p:spPr/>
        <p:txBody>
          <a:bodyPr>
            <a:normAutofit/>
          </a:bodyPr>
          <a:lstStyle/>
          <a:p>
            <a:r>
              <a:rPr lang="en-US" u="sng" dirty="0"/>
              <a:t>Equity Contribution</a:t>
            </a:r>
            <a:r>
              <a:rPr lang="en-US" dirty="0"/>
              <a:t>.  </a:t>
            </a:r>
          </a:p>
          <a:p>
            <a:r>
              <a:rPr lang="en-US" dirty="0"/>
              <a:t>(i) evidence (including copies of invoices and other documentation, as reviewed and confirmed by the Independent Engineer) of the payment of Project Costs in connection with the development and construction of the Project on or prior to the Closing Date</a:t>
            </a:r>
          </a:p>
          <a:p>
            <a:endParaRPr lang="en-CH" dirty="0"/>
          </a:p>
        </p:txBody>
      </p:sp>
      <p:sp>
        <p:nvSpPr>
          <p:cNvPr id="3" name="Title 2">
            <a:extLst>
              <a:ext uri="{FF2B5EF4-FFF2-40B4-BE49-F238E27FC236}">
                <a16:creationId xmlns:a16="http://schemas.microsoft.com/office/drawing/2014/main" id="{300B92B4-412A-4244-BEA7-651055BF4AAC}"/>
              </a:ext>
            </a:extLst>
          </p:cNvPr>
          <p:cNvSpPr>
            <a:spLocks noGrp="1"/>
          </p:cNvSpPr>
          <p:nvPr>
            <p:ph type="title"/>
          </p:nvPr>
        </p:nvSpPr>
        <p:spPr/>
        <p:txBody>
          <a:bodyPr/>
          <a:lstStyle/>
          <a:p>
            <a:r>
              <a:rPr lang="en-US" dirty="0"/>
              <a:t>Development Cost Documentation</a:t>
            </a:r>
            <a:endParaRPr lang="en-CH" dirty="0"/>
          </a:p>
        </p:txBody>
      </p:sp>
    </p:spTree>
    <p:extLst>
      <p:ext uri="{BB962C8B-B14F-4D97-AF65-F5344CB8AC3E}">
        <p14:creationId xmlns:p14="http://schemas.microsoft.com/office/powerpoint/2010/main" val="18998579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919377A0-2754-4DCC-863A-82107A85EBBF}"/>
              </a:ext>
            </a:extLst>
          </p:cNvPr>
          <p:cNvSpPr>
            <a:spLocks noGrp="1"/>
          </p:cNvSpPr>
          <p:nvPr>
            <p:ph type="title"/>
          </p:nvPr>
        </p:nvSpPr>
        <p:spPr/>
        <p:txBody>
          <a:bodyPr>
            <a:normAutofit fontScale="90000"/>
          </a:bodyPr>
          <a:lstStyle/>
          <a:p>
            <a:r>
              <a:rPr lang="en-US" altLang="en-US" dirty="0"/>
              <a:t>Example of Development Cost – Environmental Permits </a:t>
            </a:r>
          </a:p>
        </p:txBody>
      </p:sp>
      <p:sp>
        <p:nvSpPr>
          <p:cNvPr id="15363" name="Content Placeholder 3">
            <a:extLst>
              <a:ext uri="{FF2B5EF4-FFF2-40B4-BE49-F238E27FC236}">
                <a16:creationId xmlns:a16="http://schemas.microsoft.com/office/drawing/2014/main" id="{3AEE8169-2F3E-40FB-803B-2A9A5FD75A43}"/>
              </a:ext>
            </a:extLst>
          </p:cNvPr>
          <p:cNvSpPr>
            <a:spLocks noGrp="1"/>
          </p:cNvSpPr>
          <p:nvPr>
            <p:ph idx="1"/>
          </p:nvPr>
        </p:nvSpPr>
        <p:spPr/>
        <p:txBody>
          <a:bodyPr/>
          <a:lstStyle/>
          <a:p>
            <a:r>
              <a:rPr lang="en-US" altLang="en-US" sz="1200" dirty="0"/>
              <a:t>Northwest wind plans dropped in face of strict regulations</a:t>
            </a:r>
          </a:p>
          <a:p>
            <a:r>
              <a:rPr lang="en-US" altLang="en-US" sz="1200" dirty="0"/>
              <a:t>Developers attempting to claim new territory for wind development in the US Pacific Northwest have dropped plans for three projects in the face of strict regulatory conditions and business concerns. </a:t>
            </a:r>
          </a:p>
          <a:p>
            <a:r>
              <a:rPr lang="en-US" altLang="en-US" sz="1200" dirty="0"/>
              <a:t>Radar Ridge, one of the first large-scale wind projects to be proposed in the forested, coastal hills on the west side of Washington state has been scrapped, because regulatory mandates to protect a threatened seabird were “untenable”, according to Jack Baker, vice president of Energy Northwest, which was developing the 82MW project with a coalition of four public utilities. </a:t>
            </a:r>
          </a:p>
          <a:p>
            <a:r>
              <a:rPr lang="en-US" altLang="en-US" sz="1200" dirty="0"/>
              <a:t>The group invested $4m and four years of effort into development before being told by the US Fish and Wildlife Service (USFWS) that the project would have to shut down for more than half the year to avoid harming the marbled murrelet, which nests in the region, though Energy Northwest maintains that “extensive, independent, scientific studies found that no murrelets nest atop the Radar Ridge site and few fly through the area”. </a:t>
            </a:r>
          </a:p>
          <a:p>
            <a:r>
              <a:rPr lang="en-US" altLang="en-US" sz="1200" b="1" dirty="0"/>
              <a:t>4 million/82 MW is USD 48/MW or about 2.5% of total cost.  </a:t>
            </a:r>
          </a:p>
          <a:p>
            <a:r>
              <a:rPr lang="en-US" altLang="en-US" sz="1200" b="1" dirty="0"/>
              <a:t>Note economies of scale in development cost.</a:t>
            </a:r>
          </a:p>
          <a:p>
            <a:r>
              <a:rPr lang="en-US" altLang="en-US" sz="1200" dirty="0"/>
              <a:t>Meanwhile, in empty southeast Oregon, another part of the region that has seen no wind built, and which also features a winter-peaking wind regime, Columbia Energy Partners scrapped its plans for the East and West Ridge projects. </a:t>
            </a:r>
          </a:p>
          <a:p>
            <a:r>
              <a:rPr lang="en-US" altLang="en-US" sz="1200" dirty="0"/>
              <a:t>The two projects, on private land, would have had a combined capacity of about 200MW. The developer faced opposition from conservation groups and residents on the grounds that they would spoil a dramatic, empty landscape. The company told The Oregonian newspaper that “business, regulatory and environmental” concerns prompted the decision. </a:t>
            </a:r>
          </a:p>
          <a:p>
            <a:endParaRPr lang="en-US" altLang="en-US" sz="1200" dirty="0"/>
          </a:p>
          <a:p>
            <a:endParaRPr lang="en-US" altLang="en-US" sz="12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63917AA-C7DD-4D76-8647-9041B40C442A}"/>
              </a:ext>
            </a:extLst>
          </p:cNvPr>
          <p:cNvSpPr>
            <a:spLocks noGrp="1"/>
          </p:cNvSpPr>
          <p:nvPr>
            <p:ph type="title"/>
          </p:nvPr>
        </p:nvSpPr>
        <p:spPr/>
        <p:txBody>
          <a:bodyPr>
            <a:normAutofit fontScale="90000"/>
          </a:bodyPr>
          <a:lstStyle/>
          <a:p>
            <a:r>
              <a:rPr lang="en-US" altLang="en-US" dirty="0"/>
              <a:t>Development Problems – Local Opposition</a:t>
            </a:r>
          </a:p>
        </p:txBody>
      </p:sp>
      <p:sp>
        <p:nvSpPr>
          <p:cNvPr id="3" name="Content Placeholder 2">
            <a:extLst>
              <a:ext uri="{FF2B5EF4-FFF2-40B4-BE49-F238E27FC236}">
                <a16:creationId xmlns:a16="http://schemas.microsoft.com/office/drawing/2014/main" id="{006BCF18-07C1-48A2-BEB5-0EB9C40F5A16}"/>
              </a:ext>
            </a:extLst>
          </p:cNvPr>
          <p:cNvSpPr>
            <a:spLocks noGrp="1"/>
          </p:cNvSpPr>
          <p:nvPr>
            <p:ph idx="1"/>
          </p:nvPr>
        </p:nvSpPr>
        <p:spPr/>
        <p:txBody>
          <a:bodyPr/>
          <a:lstStyle/>
          <a:p>
            <a:pPr>
              <a:defRPr/>
            </a:pPr>
            <a:r>
              <a:rPr lang="en-US" sz="1050" dirty="0"/>
              <a:t>Meridian scraps plans for 633MW New Zealand wind farm</a:t>
            </a:r>
          </a:p>
          <a:p>
            <a:pPr>
              <a:defRPr/>
            </a:pPr>
            <a:r>
              <a:rPr lang="en-US" sz="1050" dirty="0"/>
              <a:t>New Zealand’s Meridian Energy has scrapped plans for a 633MW wind farm after a five-year planning battle. </a:t>
            </a:r>
          </a:p>
          <a:p>
            <a:pPr>
              <a:defRPr/>
            </a:pPr>
            <a:r>
              <a:rPr lang="en-US" sz="1050" dirty="0"/>
              <a:t>Meridian says it is withdrawing consent applications for the proposed NZ$2bn ($1.6bn) wind farm, known as Project Hayes, following a review of its renewable development portfolio. </a:t>
            </a:r>
          </a:p>
          <a:p>
            <a:pPr>
              <a:defRPr/>
            </a:pPr>
            <a:r>
              <a:rPr lang="en-US" sz="1050" dirty="0"/>
              <a:t>The development in the Central Otago region of New Zealand's South Island would have been the nation’s biggest wind farm. </a:t>
            </a:r>
          </a:p>
          <a:p>
            <a:pPr>
              <a:defRPr/>
            </a:pPr>
            <a:r>
              <a:rPr lang="en-US" sz="1050" dirty="0"/>
              <a:t>But the 176-turbine project encountered determined opposition because of its location in an area of natural beauty. </a:t>
            </a:r>
          </a:p>
          <a:p>
            <a:pPr>
              <a:defRPr/>
            </a:pPr>
            <a:r>
              <a:rPr lang="en-US" sz="1050" dirty="0"/>
              <a:t>Meridian launched the project in 2006 and won local planning consents the following year. But appeals forced the project back to New Zealand’s Environmental Court and it has remained in a legal quagmire ever since. </a:t>
            </a:r>
          </a:p>
          <a:p>
            <a:pPr>
              <a:defRPr/>
            </a:pPr>
            <a:r>
              <a:rPr lang="en-US" sz="1050" dirty="0"/>
              <a:t>Meridian chief executive Mark Binns says: “Our portfolio has developed considerably and our review showed us that other projects now are a higher commercial priority than Project Hayes. </a:t>
            </a:r>
          </a:p>
          <a:p>
            <a:pPr>
              <a:defRPr/>
            </a:pPr>
            <a:r>
              <a:rPr lang="en-US" sz="1050" dirty="0"/>
              <a:t>"Withdrawing the consent applications is not only the most prudent commercial decision for Meridian, but also avoids prolonging uncertainty about this project for the community and the project’s supporters” </a:t>
            </a:r>
          </a:p>
          <a:p>
            <a:pPr>
              <a:defRPr/>
            </a:pPr>
            <a:r>
              <a:rPr lang="en-US" sz="1050" dirty="0"/>
              <a:t>“One of the disappointing things about this whole project was that the area it was to be built in had not been declared an outstanding landscape.  "The local councils had done a fairly comprehensive land assessment not long before Project Hayes proposal was made, and so you have to ask questions about the veracity of the landscape planning process in New Zealand,” Pyle says. </a:t>
            </a:r>
          </a:p>
          <a:p>
            <a:pPr>
              <a:defRPr/>
            </a:pPr>
            <a:r>
              <a:rPr lang="en-US" sz="1050" dirty="0"/>
              <a:t>“We are very keen to see...landscapes more clearly identified to give the industry more certainty.” </a:t>
            </a:r>
          </a:p>
          <a:p>
            <a:pPr>
              <a:defRPr/>
            </a:pPr>
            <a:r>
              <a:rPr lang="en-US" sz="1050" dirty="0"/>
              <a:t>“I don’t think we’re through the process yet of really exploring New Zealand and really understanding the sites. That will take us a few years to do.”  The whole exercise cost Meridian, which is state-owned but slated for privatisation, NZ$8.9m, a company spokeswoman confirms. </a:t>
            </a:r>
          </a:p>
          <a:p>
            <a:pPr>
              <a:defRPr/>
            </a:pPr>
            <a:r>
              <a:rPr lang="en-US" sz="1050" dirty="0"/>
              <a:t>Cost of about 14/kW or about 1% of total cost</a:t>
            </a:r>
          </a:p>
          <a:p>
            <a:pPr>
              <a:defRPr/>
            </a:pPr>
            <a:endParaRPr lang="en-US" sz="105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2586A6B-0B5A-402A-93BA-396C2A8435F5}"/>
              </a:ext>
            </a:extLst>
          </p:cNvPr>
          <p:cNvSpPr>
            <a:spLocks noGrp="1"/>
          </p:cNvSpPr>
          <p:nvPr>
            <p:ph type="title"/>
          </p:nvPr>
        </p:nvSpPr>
        <p:spPr/>
        <p:txBody>
          <a:bodyPr/>
          <a:lstStyle/>
          <a:p>
            <a:r>
              <a:rPr lang="en-US" altLang="en-US" dirty="0"/>
              <a:t>Local Opposition and Compromise</a:t>
            </a:r>
          </a:p>
        </p:txBody>
      </p:sp>
      <p:sp>
        <p:nvSpPr>
          <p:cNvPr id="17411" name="Content Placeholder 2">
            <a:extLst>
              <a:ext uri="{FF2B5EF4-FFF2-40B4-BE49-F238E27FC236}">
                <a16:creationId xmlns:a16="http://schemas.microsoft.com/office/drawing/2014/main" id="{1290159F-171C-485C-9631-805F29DE994D}"/>
              </a:ext>
            </a:extLst>
          </p:cNvPr>
          <p:cNvSpPr>
            <a:spLocks noGrp="1"/>
          </p:cNvSpPr>
          <p:nvPr>
            <p:ph idx="1"/>
          </p:nvPr>
        </p:nvSpPr>
        <p:spPr/>
        <p:txBody>
          <a:bodyPr/>
          <a:lstStyle/>
          <a:p>
            <a:r>
              <a:rPr lang="en-US" altLang="en-US" sz="900" dirty="0"/>
              <a:t>Scotland says yes to 371MW Viking wind farm on Shetland</a:t>
            </a:r>
          </a:p>
          <a:p>
            <a:r>
              <a:rPr lang="en-US" altLang="en-US" sz="900" dirty="0"/>
              <a:t>The Scottish government has given a green light to Viking Energy’s huge wind farm on the Shetland Islands, drawing a line under an acrimonious planning debate that has raged since the application was submitted nearly three years ago. </a:t>
            </a:r>
          </a:p>
          <a:p>
            <a:r>
              <a:rPr lang="en-US" altLang="en-US" sz="900" dirty="0"/>
              <a:t>As part of its approval, the government has forced the project to downsize from 127 Siemens 3.6MW turbines to 103 – thereby dropping the total capacity from 457MW to 371MW – due to radar concerns at the nearby Scatsta Airport. </a:t>
            </a:r>
          </a:p>
          <a:p>
            <a:r>
              <a:rPr lang="en-US" altLang="en-US" sz="900" dirty="0"/>
              <a:t>The wind farm was originally slated to use 150 turbines, although the developers reduced the proposed count to 127 in late October 2010 to allay environmental concerns. The approval nevertheless represents a major victory both for Viking Energy – owned by Scottish utility SSE (50%), the Shetland Charitable Trust (45%) and a local wind developer (5%) – and for the Scottish government, which has become increasingly forceful in consenting projects in the face of noisy local resistance. </a:t>
            </a:r>
          </a:p>
          <a:p>
            <a:r>
              <a:rPr lang="en-US" altLang="en-US" sz="900" dirty="0"/>
              <a:t>The Edinburgh government says it received 2,772 public objections to the Viking project and just 1,115 responses in support. </a:t>
            </a:r>
          </a:p>
          <a:p>
            <a:r>
              <a:rPr lang="en-US" altLang="en-US" sz="900" dirty="0"/>
              <a:t>In addition to being a major project in its own right – Viking will be the third-largest in Scotland upon its completion – the wind farm will also open the Shetlands to further renewables development by making it economical to build an interconnector to the mainland for the first time. </a:t>
            </a:r>
          </a:p>
          <a:p>
            <a:r>
              <a:rPr lang="en-US" altLang="en-US" sz="900" dirty="0"/>
              <a:t>Shetland’s first connection to the National Grid will make it an attractive candidate for marine renewable projects in future, as well as other community wind farms, according to Scottish energy minister Fergus Ewing. </a:t>
            </a:r>
          </a:p>
          <a:p>
            <a:r>
              <a:rPr lang="en-US" altLang="en-US" sz="900" dirty="0"/>
              <a:t>The wind farm itself will take five years to build, although it could be held up by installation of the interconnector. </a:t>
            </a:r>
          </a:p>
          <a:p>
            <a:r>
              <a:rPr lang="en-US" altLang="en-US" sz="900" dirty="0"/>
              <a:t>The Viking project will produce 16 times more electricity than is consumed in the Shetlands, an archipelago lying more than 100 miles off the northern tip of mainland Scotland, with a population of about 22,000. </a:t>
            </a:r>
          </a:p>
          <a:p>
            <a:r>
              <a:rPr lang="en-US" altLang="en-US" sz="900" dirty="0"/>
              <a:t>Due to the reduction in turbines, the total price of the project has dropped to £566m ($899m), with 140 jobs to be created during construction – and 34 to stay on permanently. </a:t>
            </a:r>
          </a:p>
          <a:p>
            <a:r>
              <a:rPr lang="en-US" altLang="en-US" sz="900" dirty="0"/>
              <a:t>The wind farm has proven one of the most controversial issues the Shetlands have faced in recent memory. </a:t>
            </a:r>
          </a:p>
          <a:p>
            <a:r>
              <a:rPr lang="en-US" altLang="en-US" sz="900" dirty="0"/>
              <a:t>The developers argue that it will bring unprecedented economic opportunity, with some £30m a year to be generated for the local community, £20m of which will be funnelled through the Shetland Charitable Trust. </a:t>
            </a:r>
          </a:p>
          <a:p>
            <a:r>
              <a:rPr lang="en-US" altLang="en-US" sz="900" dirty="0"/>
              <a:t>Many locals, however, have opposed the project vociferously, claiming it will spoil the natural beauty of the archipelago and dent the tourism industry. </a:t>
            </a:r>
          </a:p>
          <a:p>
            <a:endParaRPr lang="en-US" altLang="en-US" sz="900" dirty="0"/>
          </a:p>
          <a:p>
            <a:endParaRPr lang="en-US" altLang="en-US" sz="900"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C8A929-2153-41A1-92BA-C51A94E40C76}"/>
              </a:ext>
            </a:extLst>
          </p:cNvPr>
          <p:cNvSpPr>
            <a:spLocks noGrp="1"/>
          </p:cNvSpPr>
          <p:nvPr>
            <p:ph idx="1"/>
          </p:nvPr>
        </p:nvSpPr>
        <p:spPr/>
        <p:txBody>
          <a:bodyPr/>
          <a:lstStyle/>
          <a:p>
            <a:pPr marL="284163" marR="0" lvl="3" indent="-284163">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Compensation for probability with single stage (bidding)</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84163">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Compensation for probability of failure with multiple stages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84163">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Use of decision tree to evaluate the risk of development</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84163">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Translation of probability into required IRR</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B825366E-0DEF-4BE6-892F-0DC36B30D104}"/>
              </a:ext>
            </a:extLst>
          </p:cNvPr>
          <p:cNvSpPr>
            <a:spLocks noGrp="1"/>
          </p:cNvSpPr>
          <p:nvPr>
            <p:ph type="title"/>
          </p:nvPr>
        </p:nvSpPr>
        <p:spPr/>
        <p:txBody>
          <a:bodyPr/>
          <a:lstStyle/>
          <a:p>
            <a:r>
              <a:rPr lang="en-US" dirty="0"/>
              <a:t>Quantifying Development Risks</a:t>
            </a:r>
          </a:p>
        </p:txBody>
      </p:sp>
    </p:spTree>
    <p:extLst>
      <p:ext uri="{BB962C8B-B14F-4D97-AF65-F5344CB8AC3E}">
        <p14:creationId xmlns:p14="http://schemas.microsoft.com/office/powerpoint/2010/main" val="40231240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C3FAF5-4B17-4C44-BBAE-8D3C09765D05}"/>
              </a:ext>
            </a:extLst>
          </p:cNvPr>
          <p:cNvSpPr>
            <a:spLocks noGrp="1"/>
          </p:cNvSpPr>
          <p:nvPr>
            <p:ph idx="1"/>
          </p:nvPr>
        </p:nvSpPr>
        <p:spPr/>
        <p:txBody>
          <a:bodyPr/>
          <a:lstStyle/>
          <a:p>
            <a:r>
              <a:rPr lang="en-US" dirty="0"/>
              <a:t>Illustration of bidder risk</a:t>
            </a:r>
          </a:p>
          <a:p>
            <a:endParaRPr lang="en-US" dirty="0"/>
          </a:p>
        </p:txBody>
      </p:sp>
      <p:sp>
        <p:nvSpPr>
          <p:cNvPr id="3" name="Title 2">
            <a:extLst>
              <a:ext uri="{FF2B5EF4-FFF2-40B4-BE49-F238E27FC236}">
                <a16:creationId xmlns:a16="http://schemas.microsoft.com/office/drawing/2014/main" id="{BAA897AB-4562-4699-AA12-C60930E7CB62}"/>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6515C1B3-62D5-4AB7-9610-7AEEE22C40BD}"/>
              </a:ext>
            </a:extLst>
          </p:cNvPr>
          <p:cNvPicPr>
            <a:picLocks noChangeAspect="1"/>
          </p:cNvPicPr>
          <p:nvPr/>
        </p:nvPicPr>
        <p:blipFill>
          <a:blip r:embed="rId2"/>
          <a:stretch>
            <a:fillRect/>
          </a:stretch>
        </p:blipFill>
        <p:spPr>
          <a:xfrm>
            <a:off x="732344" y="2653077"/>
            <a:ext cx="8280400" cy="3149120"/>
          </a:xfrm>
          <a:prstGeom prst="rect">
            <a:avLst/>
          </a:prstGeom>
        </p:spPr>
      </p:pic>
    </p:spTree>
    <p:extLst>
      <p:ext uri="{BB962C8B-B14F-4D97-AF65-F5344CB8AC3E}">
        <p14:creationId xmlns:p14="http://schemas.microsoft.com/office/powerpoint/2010/main" val="236740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a:t>Polysilicon versus Thin Film</a:t>
            </a:r>
          </a:p>
        </p:txBody>
      </p:sp>
      <p:sp>
        <p:nvSpPr>
          <p:cNvPr id="69635" name="Content Placeholder 2"/>
          <p:cNvSpPr>
            <a:spLocks noGrp="1"/>
          </p:cNvSpPr>
          <p:nvPr>
            <p:ph idx="1"/>
          </p:nvPr>
        </p:nvSpPr>
        <p:spPr/>
        <p:txBody>
          <a:bodyPr>
            <a:normAutofit fontScale="77500" lnSpcReduction="20000"/>
          </a:bodyPr>
          <a:lstStyle/>
          <a:p>
            <a:r>
              <a:rPr lang="en-US" dirty="0"/>
              <a:t>Polysilicon</a:t>
            </a:r>
          </a:p>
          <a:p>
            <a:pPr lvl="1"/>
            <a:r>
              <a:rPr lang="en-US" dirty="0"/>
              <a:t>Proven technology: in the market for decennia</a:t>
            </a:r>
          </a:p>
          <a:p>
            <a:pPr lvl="1"/>
            <a:r>
              <a:rPr lang="en-US" dirty="0"/>
              <a:t>Large share -- about 80% of all globally installed PV capacity</a:t>
            </a:r>
          </a:p>
          <a:p>
            <a:pPr lvl="1"/>
            <a:r>
              <a:rPr lang="en-US" dirty="0"/>
              <a:t>Chinese players dominate the market  - (previously Germany and the US)</a:t>
            </a:r>
          </a:p>
          <a:p>
            <a:pPr lvl="1"/>
            <a:r>
              <a:rPr lang="en-US" dirty="0"/>
              <a:t>Performance more affected in diffuse light (clouds) than thin film PV</a:t>
            </a:r>
          </a:p>
          <a:p>
            <a:pPr lvl="1"/>
            <a:r>
              <a:rPr lang="en-US" dirty="0"/>
              <a:t>Higher efficiency than thin film (affects area required for producing kW’s)</a:t>
            </a:r>
          </a:p>
          <a:p>
            <a:r>
              <a:rPr lang="en-US" dirty="0"/>
              <a:t>Thin Film</a:t>
            </a:r>
          </a:p>
          <a:p>
            <a:pPr lvl="1"/>
            <a:r>
              <a:rPr lang="en-US" dirty="0"/>
              <a:t>Less semi-conductor material use than c-Si</a:t>
            </a:r>
          </a:p>
          <a:p>
            <a:pPr lvl="1"/>
            <a:r>
              <a:rPr lang="en-US" dirty="0"/>
              <a:t>Continuous process without waiting for silicon to form</a:t>
            </a:r>
          </a:p>
          <a:p>
            <a:pPr lvl="1"/>
            <a:r>
              <a:rPr lang="en-US" dirty="0"/>
              <a:t>Better diffuse light performance than c-Si</a:t>
            </a:r>
          </a:p>
          <a:p>
            <a:pPr lvl="1"/>
            <a:r>
              <a:rPr lang="en-US" dirty="0"/>
              <a:t>Better high ambient temperature performance than c-Si</a:t>
            </a:r>
          </a:p>
          <a:p>
            <a:pPr lvl="1"/>
            <a:r>
              <a:rPr lang="en-US" dirty="0"/>
              <a:t>Higher total construction and installation expenses (when installing the same capacity as c-Si)</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3477709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339409-7038-4280-BCE3-494D3CA6B26C}"/>
              </a:ext>
            </a:extLst>
          </p:cNvPr>
          <p:cNvSpPr>
            <a:spLocks noGrp="1"/>
          </p:cNvSpPr>
          <p:nvPr>
            <p:ph idx="1"/>
          </p:nvPr>
        </p:nvSpPr>
        <p:spPr/>
        <p:txBody>
          <a:bodyPr/>
          <a:lstStyle/>
          <a:p>
            <a:r>
              <a:rPr lang="en-US" dirty="0"/>
              <a:t>Case with probabilities and stages</a:t>
            </a:r>
          </a:p>
          <a:p>
            <a:endParaRPr lang="en-US" dirty="0"/>
          </a:p>
        </p:txBody>
      </p:sp>
      <p:sp>
        <p:nvSpPr>
          <p:cNvPr id="3" name="Title 2">
            <a:extLst>
              <a:ext uri="{FF2B5EF4-FFF2-40B4-BE49-F238E27FC236}">
                <a16:creationId xmlns:a16="http://schemas.microsoft.com/office/drawing/2014/main" id="{6B140253-FD71-48BE-A845-1FFF44EA6D3D}"/>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49D853E9-855F-405B-AA58-D9A4860ADE14}"/>
              </a:ext>
            </a:extLst>
          </p:cNvPr>
          <p:cNvPicPr>
            <a:picLocks noChangeAspect="1"/>
          </p:cNvPicPr>
          <p:nvPr/>
        </p:nvPicPr>
        <p:blipFill>
          <a:blip r:embed="rId2"/>
          <a:stretch>
            <a:fillRect/>
          </a:stretch>
        </p:blipFill>
        <p:spPr>
          <a:xfrm>
            <a:off x="230642" y="2611120"/>
            <a:ext cx="8616318" cy="2889690"/>
          </a:xfrm>
          <a:prstGeom prst="rect">
            <a:avLst/>
          </a:prstGeom>
        </p:spPr>
      </p:pic>
    </p:spTree>
    <p:extLst>
      <p:ext uri="{BB962C8B-B14F-4D97-AF65-F5344CB8AC3E}">
        <p14:creationId xmlns:p14="http://schemas.microsoft.com/office/powerpoint/2010/main" val="200039336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8A43EE-1A6B-4401-99B5-649E9DECF654}"/>
              </a:ext>
            </a:extLst>
          </p:cNvPr>
          <p:cNvSpPr>
            <a:spLocks noGrp="1"/>
          </p:cNvSpPr>
          <p:nvPr>
            <p:ph idx="1"/>
          </p:nvPr>
        </p:nvSpPr>
        <p:spPr/>
        <p:txBody>
          <a:bodyPr/>
          <a:lstStyle/>
          <a:p>
            <a:pPr marL="1143000" marR="0" lvl="2" indent="-228600">
              <a:spcBef>
                <a:spcPts val="0"/>
              </a:spcBef>
              <a:spcAft>
                <a:spcPts val="0"/>
              </a:spcAft>
              <a:buFont typeface="Wingdings" panose="05000000000000000000" pitchFamily="2"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Compensation for Development Risk from Development Fee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Measurement of IRR with and without Development Fee as Cost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Development fee impacts on debt financing and equity IRR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Development fee impacts on IRR to partners in joint venture financing</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1600200" marR="0" lvl="3" indent="-228600">
              <a:spcBef>
                <a:spcPts val="0"/>
              </a:spcBef>
              <a:spcAft>
                <a:spcPts val="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Measuring Costs in Real and Nominal Terms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FDBE7DD2-7EF8-42FA-BDA5-C50D9D897C0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92548160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DC6914-987D-46D5-AB83-023C2A2ADD8F}"/>
              </a:ext>
            </a:extLst>
          </p:cNvPr>
          <p:cNvSpPr>
            <a:spLocks noGrp="1"/>
          </p:cNvSpPr>
          <p:nvPr>
            <p:ph idx="1"/>
          </p:nvPr>
        </p:nvSpPr>
        <p:spPr/>
        <p:txBody>
          <a:bodyPr/>
          <a:lstStyle/>
          <a:p>
            <a:r>
              <a:rPr lang="en-US" dirty="0"/>
              <a:t>Example of development fee structure</a:t>
            </a:r>
          </a:p>
          <a:p>
            <a:endParaRPr lang="en-US" dirty="0"/>
          </a:p>
        </p:txBody>
      </p:sp>
      <p:sp>
        <p:nvSpPr>
          <p:cNvPr id="3" name="Title 2">
            <a:extLst>
              <a:ext uri="{FF2B5EF4-FFF2-40B4-BE49-F238E27FC236}">
                <a16:creationId xmlns:a16="http://schemas.microsoft.com/office/drawing/2014/main" id="{5A72E1E2-BA05-4A01-84B9-CC075D3D014D}"/>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EE75EB4A-92D5-4909-9E4D-059B38CC6F48}"/>
              </a:ext>
            </a:extLst>
          </p:cNvPr>
          <p:cNvPicPr>
            <a:picLocks noChangeAspect="1"/>
          </p:cNvPicPr>
          <p:nvPr/>
        </p:nvPicPr>
        <p:blipFill>
          <a:blip r:embed="rId2"/>
          <a:stretch>
            <a:fillRect/>
          </a:stretch>
        </p:blipFill>
        <p:spPr>
          <a:xfrm>
            <a:off x="1826144" y="1836703"/>
            <a:ext cx="4496031" cy="4635738"/>
          </a:xfrm>
          <a:prstGeom prst="rect">
            <a:avLst/>
          </a:prstGeom>
        </p:spPr>
      </p:pic>
    </p:spTree>
    <p:extLst>
      <p:ext uri="{BB962C8B-B14F-4D97-AF65-F5344CB8AC3E}">
        <p14:creationId xmlns:p14="http://schemas.microsoft.com/office/powerpoint/2010/main" val="7184704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type="body" idx="1"/>
          </p:nvPr>
        </p:nvSpPr>
        <p:spPr/>
        <p:txBody>
          <a:bodyPr>
            <a:normAutofit fontScale="85000" lnSpcReduction="10000"/>
          </a:bodyPr>
          <a:lstStyle/>
          <a:p>
            <a:r>
              <a:rPr lang="en-US" dirty="0"/>
              <a:t>15 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201209251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124576" y="3993356"/>
            <a:ext cx="1534073" cy="531397"/>
          </a:xfrm>
          <a:prstGeom prst="rect">
            <a:avLst/>
          </a:prstGeom>
          <a:noFill/>
          <a:ln w="47625" cmpd="thinThick">
            <a:solidFill>
              <a:schemeClr val="tx1"/>
            </a:solidFill>
            <a:miter lim="800000"/>
            <a:headEnd/>
            <a:tailEnd/>
          </a:ln>
        </p:spPr>
        <p:txBody>
          <a:bodyPr wrap="none" lIns="69056" tIns="34529" rIns="69056" bIns="34529">
            <a:spAutoFit/>
          </a:bodyPr>
          <a:lstStyle/>
          <a:p>
            <a:r>
              <a:rPr lang="en-AU" sz="1500" b="1" dirty="0">
                <a:latin typeface="Times New Roman" pitchFamily="18" charset="0"/>
              </a:rPr>
              <a:t>Enron Power</a:t>
            </a:r>
          </a:p>
          <a:p>
            <a:r>
              <a:rPr lang="en-AU" sz="1500" b="1" dirty="0">
                <a:latin typeface="Times New Roman" pitchFamily="18" charset="0"/>
              </a:rPr>
              <a:t>Philippines Corp</a:t>
            </a:r>
          </a:p>
        </p:txBody>
      </p:sp>
      <p:sp>
        <p:nvSpPr>
          <p:cNvPr id="131075" name="Rectangle 3"/>
          <p:cNvSpPr>
            <a:spLocks noChangeArrowheads="1"/>
          </p:cNvSpPr>
          <p:nvPr/>
        </p:nvSpPr>
        <p:spPr bwMode="auto">
          <a:xfrm>
            <a:off x="1840708" y="2000251"/>
            <a:ext cx="1383391" cy="623730"/>
          </a:xfrm>
          <a:prstGeom prst="rect">
            <a:avLst/>
          </a:prstGeom>
          <a:noFill/>
          <a:ln w="47625" cmpd="thinThick">
            <a:solidFill>
              <a:schemeClr val="tx1"/>
            </a:solidFill>
            <a:miter lim="800000"/>
            <a:headEnd/>
            <a:tailEnd/>
          </a:ln>
        </p:spPr>
        <p:txBody>
          <a:bodyPr wrap="none" lIns="69056" tIns="34529" rIns="69056" bIns="34529">
            <a:spAutoFit/>
          </a:bodyPr>
          <a:lstStyle/>
          <a:p>
            <a:r>
              <a:rPr lang="en-AU" b="1" dirty="0">
                <a:latin typeface="Times New Roman" pitchFamily="18" charset="0"/>
              </a:rPr>
              <a:t>Philippines</a:t>
            </a:r>
          </a:p>
          <a:p>
            <a:r>
              <a:rPr lang="en-AU" b="1" dirty="0">
                <a:latin typeface="Times New Roman" pitchFamily="18" charset="0"/>
              </a:rPr>
              <a:t>Government</a:t>
            </a:r>
          </a:p>
        </p:txBody>
      </p:sp>
      <p:sp>
        <p:nvSpPr>
          <p:cNvPr id="131076" name="Rectangle 4"/>
          <p:cNvSpPr>
            <a:spLocks noChangeArrowheads="1"/>
          </p:cNvSpPr>
          <p:nvPr/>
        </p:nvSpPr>
        <p:spPr bwMode="auto">
          <a:xfrm>
            <a:off x="7069931" y="2587230"/>
            <a:ext cx="763671" cy="623730"/>
          </a:xfrm>
          <a:prstGeom prst="rect">
            <a:avLst/>
          </a:prstGeom>
          <a:noFill/>
          <a:ln w="47625" cmpd="thinThick">
            <a:solidFill>
              <a:schemeClr val="tx1"/>
            </a:solidFill>
            <a:miter lim="800000"/>
            <a:headEnd/>
            <a:tailEnd/>
          </a:ln>
        </p:spPr>
        <p:txBody>
          <a:bodyPr wrap="none" lIns="69056" tIns="34529" rIns="69056" bIns="34529">
            <a:spAutoFit/>
          </a:bodyPr>
          <a:lstStyle/>
          <a:p>
            <a:r>
              <a:rPr lang="en-AU" b="1" dirty="0">
                <a:latin typeface="Times New Roman" pitchFamily="18" charset="0"/>
              </a:rPr>
              <a:t>Enron</a:t>
            </a:r>
          </a:p>
          <a:p>
            <a:r>
              <a:rPr lang="en-AU" b="1" dirty="0">
                <a:latin typeface="Times New Roman" pitchFamily="18" charset="0"/>
              </a:rPr>
              <a:t>Corp.</a:t>
            </a:r>
          </a:p>
        </p:txBody>
      </p:sp>
      <p:sp>
        <p:nvSpPr>
          <p:cNvPr id="131077" name="Rectangle 5"/>
          <p:cNvSpPr>
            <a:spLocks noChangeArrowheads="1"/>
          </p:cNvSpPr>
          <p:nvPr/>
        </p:nvSpPr>
        <p:spPr bwMode="auto">
          <a:xfrm>
            <a:off x="4021932" y="3765949"/>
            <a:ext cx="921791" cy="1177728"/>
          </a:xfrm>
          <a:prstGeom prst="rect">
            <a:avLst/>
          </a:prstGeom>
          <a:noFill/>
          <a:ln w="57150" cmpd="tri">
            <a:solidFill>
              <a:schemeClr val="tx1"/>
            </a:solidFill>
            <a:miter lim="800000"/>
            <a:headEnd/>
            <a:tailEnd/>
          </a:ln>
        </p:spPr>
        <p:txBody>
          <a:bodyPr wrap="none" lIns="69056" tIns="34529" rIns="69056" bIns="34529">
            <a:spAutoFit/>
          </a:bodyPr>
          <a:lstStyle/>
          <a:p>
            <a:r>
              <a:rPr lang="en-AU" b="1" dirty="0">
                <a:latin typeface="Times New Roman" pitchFamily="18" charset="0"/>
              </a:rPr>
              <a:t>113MW</a:t>
            </a:r>
          </a:p>
          <a:p>
            <a:r>
              <a:rPr lang="en-AU" b="1" dirty="0">
                <a:latin typeface="Times New Roman" pitchFamily="18" charset="0"/>
              </a:rPr>
              <a:t>Subic</a:t>
            </a:r>
          </a:p>
          <a:p>
            <a:r>
              <a:rPr lang="en-AU" b="1" dirty="0">
                <a:latin typeface="Times New Roman" pitchFamily="18" charset="0"/>
              </a:rPr>
              <a:t>Power</a:t>
            </a:r>
          </a:p>
          <a:p>
            <a:r>
              <a:rPr lang="en-AU" b="1" dirty="0">
                <a:latin typeface="Times New Roman" pitchFamily="18" charset="0"/>
              </a:rPr>
              <a:t>Corp.</a:t>
            </a:r>
          </a:p>
        </p:txBody>
      </p:sp>
      <p:sp>
        <p:nvSpPr>
          <p:cNvPr id="131078" name="Line 6"/>
          <p:cNvSpPr>
            <a:spLocks noChangeShapeType="1"/>
          </p:cNvSpPr>
          <p:nvPr/>
        </p:nvSpPr>
        <p:spPr bwMode="auto">
          <a:xfrm>
            <a:off x="7715250" y="3259932"/>
            <a:ext cx="0" cy="6262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79" name="Rectangle 7"/>
          <p:cNvSpPr>
            <a:spLocks noChangeArrowheads="1"/>
          </p:cNvSpPr>
          <p:nvPr/>
        </p:nvSpPr>
        <p:spPr bwMode="auto">
          <a:xfrm>
            <a:off x="6057900" y="4743450"/>
            <a:ext cx="982640" cy="531397"/>
          </a:xfrm>
          <a:prstGeom prst="rect">
            <a:avLst/>
          </a:prstGeom>
          <a:noFill/>
          <a:ln w="47625" cmpd="thinThick">
            <a:solidFill>
              <a:schemeClr val="tx1"/>
            </a:solidFill>
            <a:miter lim="800000"/>
            <a:headEnd/>
            <a:tailEnd/>
          </a:ln>
        </p:spPr>
        <p:txBody>
          <a:bodyPr wrap="none" lIns="69056" tIns="34529" rIns="69056" bIns="34529">
            <a:spAutoFit/>
          </a:bodyPr>
          <a:lstStyle/>
          <a:p>
            <a:r>
              <a:rPr lang="en-AU" sz="1500" b="1" dirty="0">
                <a:latin typeface="Times New Roman" pitchFamily="18" charset="0"/>
              </a:rPr>
              <a:t>Philippine</a:t>
            </a:r>
          </a:p>
          <a:p>
            <a:r>
              <a:rPr lang="en-AU" sz="1500" b="1" dirty="0">
                <a:latin typeface="Times New Roman" pitchFamily="18" charset="0"/>
              </a:rPr>
              <a:t>Investors</a:t>
            </a:r>
          </a:p>
        </p:txBody>
      </p:sp>
      <p:sp>
        <p:nvSpPr>
          <p:cNvPr id="131080" name="Line 8"/>
          <p:cNvSpPr>
            <a:spLocks noChangeShapeType="1"/>
          </p:cNvSpPr>
          <p:nvPr/>
        </p:nvSpPr>
        <p:spPr bwMode="auto">
          <a:xfrm flipH="1">
            <a:off x="4960145" y="4842272"/>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81" name="Rectangle 9"/>
          <p:cNvSpPr>
            <a:spLocks noChangeArrowheads="1"/>
          </p:cNvSpPr>
          <p:nvPr/>
        </p:nvSpPr>
        <p:spPr bwMode="auto">
          <a:xfrm>
            <a:off x="3231357" y="2726532"/>
            <a:ext cx="849592" cy="623730"/>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15-year</a:t>
            </a:r>
          </a:p>
          <a:p>
            <a:pPr algn="l"/>
            <a:r>
              <a:rPr lang="en-AU" sz="1200" dirty="0">
                <a:latin typeface="Times New Roman" pitchFamily="18" charset="0"/>
              </a:rPr>
              <a:t>BOT</a:t>
            </a:r>
          </a:p>
          <a:p>
            <a:pPr algn="l"/>
            <a:r>
              <a:rPr lang="en-AU" sz="1200" dirty="0">
                <a:latin typeface="Times New Roman" pitchFamily="18" charset="0"/>
              </a:rPr>
              <a:t>Concession</a:t>
            </a:r>
          </a:p>
        </p:txBody>
      </p:sp>
      <p:sp>
        <p:nvSpPr>
          <p:cNvPr id="131082" name="Rectangle 10"/>
          <p:cNvSpPr>
            <a:spLocks noChangeArrowheads="1"/>
          </p:cNvSpPr>
          <p:nvPr/>
        </p:nvSpPr>
        <p:spPr bwMode="auto">
          <a:xfrm>
            <a:off x="1829991" y="3543301"/>
            <a:ext cx="985846" cy="346731"/>
          </a:xfrm>
          <a:prstGeom prst="rect">
            <a:avLst/>
          </a:prstGeom>
          <a:noFill/>
          <a:ln w="47625" cmpd="thinThick">
            <a:solidFill>
              <a:schemeClr val="tx1"/>
            </a:solidFill>
            <a:miter lim="800000"/>
            <a:headEnd/>
            <a:tailEnd/>
          </a:ln>
        </p:spPr>
        <p:txBody>
          <a:bodyPr wrap="none" lIns="69056" tIns="34529" rIns="69056" bIns="34529">
            <a:spAutoFit/>
          </a:bodyPr>
          <a:lstStyle/>
          <a:p>
            <a:pPr algn="l"/>
            <a:r>
              <a:rPr lang="en-AU" b="1" dirty="0">
                <a:latin typeface="Times New Roman" pitchFamily="18" charset="0"/>
              </a:rPr>
              <a:t>Napocor</a:t>
            </a:r>
          </a:p>
        </p:txBody>
      </p:sp>
      <p:sp>
        <p:nvSpPr>
          <p:cNvPr id="131083" name="Rectangle 11"/>
          <p:cNvSpPr>
            <a:spLocks noChangeArrowheads="1"/>
          </p:cNvSpPr>
          <p:nvPr/>
        </p:nvSpPr>
        <p:spPr bwMode="auto">
          <a:xfrm>
            <a:off x="3162301" y="3469482"/>
            <a:ext cx="726160" cy="439064"/>
          </a:xfrm>
          <a:prstGeom prst="rect">
            <a:avLst/>
          </a:prstGeom>
          <a:noFill/>
          <a:ln w="9525">
            <a:noFill/>
            <a:miter lim="800000"/>
            <a:headEnd/>
            <a:tailEnd/>
          </a:ln>
        </p:spPr>
        <p:txBody>
          <a:bodyPr wrap="none" lIns="69056" tIns="34529" rIns="69056" bIns="34529">
            <a:spAutoFit/>
          </a:bodyPr>
          <a:lstStyle/>
          <a:p>
            <a:r>
              <a:rPr lang="en-AU" sz="1200" dirty="0">
                <a:latin typeface="Times New Roman" pitchFamily="18" charset="0"/>
              </a:rPr>
              <a:t>Supply</a:t>
            </a:r>
          </a:p>
          <a:p>
            <a:r>
              <a:rPr lang="en-AU" sz="1200" dirty="0">
                <a:latin typeface="Times New Roman" pitchFamily="18" charset="0"/>
              </a:rPr>
              <a:t>Fuel Free</a:t>
            </a:r>
          </a:p>
        </p:txBody>
      </p:sp>
      <p:sp>
        <p:nvSpPr>
          <p:cNvPr id="131084" name="Rectangle 12"/>
          <p:cNvSpPr>
            <a:spLocks noChangeArrowheads="1"/>
          </p:cNvSpPr>
          <p:nvPr/>
        </p:nvSpPr>
        <p:spPr bwMode="auto">
          <a:xfrm>
            <a:off x="1968103" y="4854180"/>
            <a:ext cx="1083630" cy="739146"/>
          </a:xfrm>
          <a:prstGeom prst="rect">
            <a:avLst/>
          </a:prstGeom>
          <a:noFill/>
          <a:ln w="12700">
            <a:solidFill>
              <a:schemeClr val="tx1"/>
            </a:solidFill>
            <a:prstDash val="dashDot"/>
            <a:miter lim="800000"/>
            <a:headEnd/>
            <a:tailEnd/>
          </a:ln>
        </p:spPr>
        <p:txBody>
          <a:bodyPr wrap="none" lIns="69056" tIns="34529" rIns="69056" bIns="34529">
            <a:spAutoFit/>
          </a:bodyPr>
          <a:lstStyle/>
          <a:p>
            <a:pPr>
              <a:buFontTx/>
              <a:buChar char="•"/>
            </a:pPr>
            <a:r>
              <a:rPr lang="en-AU" sz="1050" dirty="0">
                <a:latin typeface="Times New Roman" pitchFamily="18" charset="0"/>
              </a:rPr>
              <a:t>Capacity Charge</a:t>
            </a:r>
          </a:p>
          <a:p>
            <a:pPr>
              <a:buFontTx/>
              <a:buChar char="•"/>
            </a:pPr>
            <a:r>
              <a:rPr lang="en-AU" sz="1050" dirty="0">
                <a:latin typeface="Times New Roman" pitchFamily="18" charset="0"/>
              </a:rPr>
              <a:t>O&amp;M Charge</a:t>
            </a:r>
          </a:p>
          <a:p>
            <a:pPr>
              <a:buFontTx/>
              <a:buChar char="•"/>
            </a:pPr>
            <a:r>
              <a:rPr lang="en-AU" sz="1050" dirty="0">
                <a:latin typeface="Times New Roman" pitchFamily="18" charset="0"/>
              </a:rPr>
              <a:t>Energy Charge</a:t>
            </a:r>
          </a:p>
          <a:p>
            <a:r>
              <a:rPr lang="en-AU" sz="1200" b="1" dirty="0">
                <a:latin typeface="Times New Roman" pitchFamily="18" charset="0"/>
              </a:rPr>
              <a:t>PPA</a:t>
            </a:r>
          </a:p>
        </p:txBody>
      </p:sp>
      <p:sp>
        <p:nvSpPr>
          <p:cNvPr id="131085" name="Rectangle 13"/>
          <p:cNvSpPr>
            <a:spLocks noChangeArrowheads="1"/>
          </p:cNvSpPr>
          <p:nvPr/>
        </p:nvSpPr>
        <p:spPr bwMode="auto">
          <a:xfrm>
            <a:off x="5617369" y="2009776"/>
            <a:ext cx="1120499" cy="485231"/>
          </a:xfrm>
          <a:prstGeom prst="rect">
            <a:avLst/>
          </a:prstGeom>
          <a:noFill/>
          <a:ln w="38100" cmpd="dbl">
            <a:solidFill>
              <a:schemeClr val="tx1"/>
            </a:solidFill>
            <a:miter lim="800000"/>
            <a:headEnd/>
            <a:tailEnd/>
          </a:ln>
        </p:spPr>
        <p:txBody>
          <a:bodyPr wrap="none" lIns="69056" tIns="34529" rIns="69056" bIns="34529">
            <a:spAutoFit/>
          </a:bodyPr>
          <a:lstStyle/>
          <a:p>
            <a:pPr algn="l"/>
            <a:r>
              <a:rPr lang="en-AU" sz="1350" dirty="0">
                <a:latin typeface="Times New Roman" pitchFamily="18" charset="0"/>
              </a:rPr>
              <a:t>Enron Power</a:t>
            </a:r>
          </a:p>
          <a:p>
            <a:pPr algn="l"/>
            <a:r>
              <a:rPr lang="en-AU" sz="1350" dirty="0">
                <a:latin typeface="Times New Roman" pitchFamily="18" charset="0"/>
              </a:rPr>
              <a:t>Operating Co.</a:t>
            </a:r>
          </a:p>
        </p:txBody>
      </p:sp>
      <p:sp>
        <p:nvSpPr>
          <p:cNvPr id="131086" name="Rectangle 14"/>
          <p:cNvSpPr>
            <a:spLocks noChangeArrowheads="1"/>
          </p:cNvSpPr>
          <p:nvPr/>
        </p:nvSpPr>
        <p:spPr bwMode="auto">
          <a:xfrm>
            <a:off x="4317207" y="2726532"/>
            <a:ext cx="936154" cy="623730"/>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Turnkey</a:t>
            </a:r>
          </a:p>
          <a:p>
            <a:pPr algn="l"/>
            <a:r>
              <a:rPr lang="en-AU" sz="1200" dirty="0">
                <a:latin typeface="Times New Roman" pitchFamily="18" charset="0"/>
              </a:rPr>
              <a:t>Construction</a:t>
            </a:r>
          </a:p>
          <a:p>
            <a:pPr algn="l"/>
            <a:r>
              <a:rPr lang="en-AU" sz="1200" dirty="0">
                <a:latin typeface="Times New Roman" pitchFamily="18" charset="0"/>
              </a:rPr>
              <a:t>Contract</a:t>
            </a:r>
          </a:p>
        </p:txBody>
      </p:sp>
      <p:sp>
        <p:nvSpPr>
          <p:cNvPr id="131087" name="Rectangle 15"/>
          <p:cNvSpPr>
            <a:spLocks noChangeArrowheads="1"/>
          </p:cNvSpPr>
          <p:nvPr/>
        </p:nvSpPr>
        <p:spPr bwMode="auto">
          <a:xfrm>
            <a:off x="7074694" y="2056210"/>
            <a:ext cx="868828"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Completion</a:t>
            </a:r>
          </a:p>
          <a:p>
            <a:pPr algn="l"/>
            <a:r>
              <a:rPr lang="en-AU" sz="1200" dirty="0">
                <a:latin typeface="Times New Roman" pitchFamily="18" charset="0"/>
              </a:rPr>
              <a:t>Guarantee</a:t>
            </a:r>
          </a:p>
        </p:txBody>
      </p:sp>
      <p:sp>
        <p:nvSpPr>
          <p:cNvPr id="131088" name="Rectangle 16"/>
          <p:cNvSpPr>
            <a:spLocks noChangeArrowheads="1"/>
          </p:cNvSpPr>
          <p:nvPr/>
        </p:nvSpPr>
        <p:spPr bwMode="auto">
          <a:xfrm>
            <a:off x="3455194" y="1945482"/>
            <a:ext cx="1107418" cy="300565"/>
          </a:xfrm>
          <a:prstGeom prst="rect">
            <a:avLst/>
          </a:prstGeom>
          <a:noFill/>
          <a:ln w="12700">
            <a:solidFill>
              <a:schemeClr val="tx1"/>
            </a:solidFill>
            <a:miter lim="800000"/>
            <a:headEnd/>
            <a:tailEnd/>
          </a:ln>
        </p:spPr>
        <p:txBody>
          <a:bodyPr wrap="none" lIns="69056" tIns="34529" rIns="69056" bIns="34529">
            <a:spAutoFit/>
          </a:bodyPr>
          <a:lstStyle/>
          <a:p>
            <a:pPr algn="l"/>
            <a:r>
              <a:rPr lang="en-AU" sz="1500" dirty="0">
                <a:latin typeface="Times New Roman" pitchFamily="18" charset="0"/>
              </a:rPr>
              <a:t>Equip’t Cos.</a:t>
            </a:r>
          </a:p>
        </p:txBody>
      </p:sp>
      <p:sp>
        <p:nvSpPr>
          <p:cNvPr id="131089" name="Rectangle 17"/>
          <p:cNvSpPr>
            <a:spLocks noChangeArrowheads="1"/>
          </p:cNvSpPr>
          <p:nvPr/>
        </p:nvSpPr>
        <p:spPr bwMode="auto">
          <a:xfrm>
            <a:off x="4602956" y="1983582"/>
            <a:ext cx="805220"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Warranties</a:t>
            </a:r>
          </a:p>
        </p:txBody>
      </p:sp>
      <p:sp>
        <p:nvSpPr>
          <p:cNvPr id="131090" name="Rectangle 18"/>
          <p:cNvSpPr>
            <a:spLocks noChangeArrowheads="1"/>
          </p:cNvSpPr>
          <p:nvPr/>
        </p:nvSpPr>
        <p:spPr bwMode="auto">
          <a:xfrm>
            <a:off x="3288507" y="5338763"/>
            <a:ext cx="2367699" cy="277482"/>
          </a:xfrm>
          <a:prstGeom prst="rect">
            <a:avLst/>
          </a:prstGeom>
          <a:noFill/>
          <a:ln w="9525">
            <a:noFill/>
            <a:miter lim="800000"/>
            <a:headEnd/>
            <a:tailEnd/>
          </a:ln>
        </p:spPr>
        <p:txBody>
          <a:bodyPr wrap="none" lIns="69056" tIns="34529" rIns="69056" bIns="34529">
            <a:spAutoFit/>
          </a:bodyPr>
          <a:lstStyle/>
          <a:p>
            <a:pPr algn="l"/>
            <a:r>
              <a:rPr lang="en-AU" sz="1350" b="1" dirty="0">
                <a:latin typeface="Times New Roman" pitchFamily="18" charset="0"/>
              </a:rPr>
              <a:t>US$105 million, 15-year Notes</a:t>
            </a:r>
          </a:p>
        </p:txBody>
      </p:sp>
      <p:sp>
        <p:nvSpPr>
          <p:cNvPr id="131091" name="Line 19"/>
          <p:cNvSpPr>
            <a:spLocks noChangeShapeType="1"/>
          </p:cNvSpPr>
          <p:nvPr/>
        </p:nvSpPr>
        <p:spPr bwMode="auto">
          <a:xfrm flipH="1">
            <a:off x="5017295" y="4270772"/>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2" name="Rectangle 20"/>
          <p:cNvSpPr>
            <a:spLocks noChangeArrowheads="1"/>
          </p:cNvSpPr>
          <p:nvPr/>
        </p:nvSpPr>
        <p:spPr bwMode="auto">
          <a:xfrm>
            <a:off x="2374107" y="4326733"/>
            <a:ext cx="593111"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Buyout</a:t>
            </a:r>
          </a:p>
          <a:p>
            <a:pPr algn="l"/>
            <a:r>
              <a:rPr lang="en-AU" sz="1200" dirty="0">
                <a:latin typeface="Times New Roman" pitchFamily="18" charset="0"/>
              </a:rPr>
              <a:t>Rights</a:t>
            </a:r>
          </a:p>
        </p:txBody>
      </p:sp>
      <p:sp>
        <p:nvSpPr>
          <p:cNvPr id="131093" name="Rectangle 21"/>
          <p:cNvSpPr>
            <a:spLocks noChangeArrowheads="1"/>
          </p:cNvSpPr>
          <p:nvPr/>
        </p:nvSpPr>
        <p:spPr bwMode="auto">
          <a:xfrm>
            <a:off x="6198394" y="3219450"/>
            <a:ext cx="1000274" cy="485231"/>
          </a:xfrm>
          <a:prstGeom prst="rect">
            <a:avLst/>
          </a:prstGeom>
          <a:noFill/>
          <a:ln w="12700">
            <a:solidFill>
              <a:schemeClr val="tx1"/>
            </a:solidFill>
            <a:miter lim="800000"/>
            <a:headEnd/>
            <a:tailEnd/>
          </a:ln>
        </p:spPr>
        <p:txBody>
          <a:bodyPr wrap="none" lIns="69056" tIns="34529" rIns="69056" bIns="34529">
            <a:spAutoFit/>
          </a:bodyPr>
          <a:lstStyle/>
          <a:p>
            <a:pPr algn="l"/>
            <a:r>
              <a:rPr lang="en-AU" sz="1350" dirty="0">
                <a:latin typeface="Times New Roman" pitchFamily="18" charset="0"/>
              </a:rPr>
              <a:t>Enron Subic</a:t>
            </a:r>
          </a:p>
          <a:p>
            <a:pPr algn="l"/>
            <a:r>
              <a:rPr lang="en-AU" sz="1350" dirty="0">
                <a:latin typeface="Times New Roman" pitchFamily="18" charset="0"/>
              </a:rPr>
              <a:t>Power Corp</a:t>
            </a:r>
          </a:p>
        </p:txBody>
      </p:sp>
      <p:sp>
        <p:nvSpPr>
          <p:cNvPr id="131094" name="Rectangle 22"/>
          <p:cNvSpPr>
            <a:spLocks noChangeArrowheads="1"/>
          </p:cNvSpPr>
          <p:nvPr/>
        </p:nvSpPr>
        <p:spPr bwMode="auto">
          <a:xfrm>
            <a:off x="5062537" y="3298032"/>
            <a:ext cx="825546" cy="439064"/>
          </a:xfrm>
          <a:prstGeom prst="rect">
            <a:avLst/>
          </a:prstGeom>
          <a:noFill/>
          <a:ln w="9525">
            <a:noFill/>
            <a:miter lim="800000"/>
            <a:headEnd/>
            <a:tailEnd/>
          </a:ln>
        </p:spPr>
        <p:txBody>
          <a:bodyPr wrap="none" lIns="69056" tIns="34529" rIns="69056" bIns="34529">
            <a:spAutoFit/>
          </a:bodyPr>
          <a:lstStyle/>
          <a:p>
            <a:r>
              <a:rPr lang="en-AU" sz="1200" dirty="0">
                <a:latin typeface="Times New Roman" pitchFamily="18" charset="0"/>
              </a:rPr>
              <a:t>O&amp;M</a:t>
            </a:r>
          </a:p>
          <a:p>
            <a:r>
              <a:rPr lang="en-AU" sz="1200" dirty="0">
                <a:latin typeface="Times New Roman" pitchFamily="18" charset="0"/>
              </a:rPr>
              <a:t>Agreement</a:t>
            </a:r>
          </a:p>
        </p:txBody>
      </p:sp>
      <p:sp>
        <p:nvSpPr>
          <p:cNvPr id="131095" name="Line 23"/>
          <p:cNvSpPr>
            <a:spLocks noChangeShapeType="1"/>
          </p:cNvSpPr>
          <p:nvPr/>
        </p:nvSpPr>
        <p:spPr bwMode="auto">
          <a:xfrm flipH="1">
            <a:off x="7188995" y="3073005"/>
            <a:ext cx="283369" cy="3405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6" name="Line 24"/>
          <p:cNvSpPr>
            <a:spLocks noChangeShapeType="1"/>
          </p:cNvSpPr>
          <p:nvPr/>
        </p:nvSpPr>
        <p:spPr bwMode="auto">
          <a:xfrm flipH="1" flipV="1">
            <a:off x="6730605" y="2214564"/>
            <a:ext cx="511969"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7" name="Oval 25"/>
          <p:cNvSpPr>
            <a:spLocks noChangeArrowheads="1"/>
          </p:cNvSpPr>
          <p:nvPr/>
        </p:nvSpPr>
        <p:spPr bwMode="auto">
          <a:xfrm>
            <a:off x="4562475" y="1989535"/>
            <a:ext cx="790575" cy="219075"/>
          </a:xfrm>
          <a:prstGeom prst="ellipse">
            <a:avLst/>
          </a:prstGeom>
          <a:noFill/>
          <a:ln w="12700">
            <a:solidFill>
              <a:schemeClr val="tx1"/>
            </a:solidFill>
            <a:round/>
            <a:headEnd/>
            <a:tailEnd/>
          </a:ln>
        </p:spPr>
        <p:txBody>
          <a:bodyPr wrap="none" anchor="ctr"/>
          <a:lstStyle/>
          <a:p>
            <a:endParaRPr lang="en-US" sz="1350" dirty="0"/>
          </a:p>
        </p:txBody>
      </p:sp>
      <p:sp>
        <p:nvSpPr>
          <p:cNvPr id="131098" name="Oval 26"/>
          <p:cNvSpPr>
            <a:spLocks noChangeArrowheads="1"/>
          </p:cNvSpPr>
          <p:nvPr/>
        </p:nvSpPr>
        <p:spPr bwMode="auto">
          <a:xfrm>
            <a:off x="3190875" y="2732485"/>
            <a:ext cx="904875" cy="676275"/>
          </a:xfrm>
          <a:prstGeom prst="ellipse">
            <a:avLst/>
          </a:prstGeom>
          <a:noFill/>
          <a:ln w="12700">
            <a:solidFill>
              <a:schemeClr val="tx1"/>
            </a:solidFill>
            <a:round/>
            <a:headEnd/>
            <a:tailEnd/>
          </a:ln>
        </p:spPr>
        <p:txBody>
          <a:bodyPr wrap="none" anchor="ctr"/>
          <a:lstStyle/>
          <a:p>
            <a:endParaRPr lang="en-US" sz="1350" dirty="0"/>
          </a:p>
        </p:txBody>
      </p:sp>
      <p:sp>
        <p:nvSpPr>
          <p:cNvPr id="131099" name="Oval 27"/>
          <p:cNvSpPr>
            <a:spLocks noChangeArrowheads="1"/>
          </p:cNvSpPr>
          <p:nvPr/>
        </p:nvSpPr>
        <p:spPr bwMode="auto">
          <a:xfrm>
            <a:off x="3133725" y="3475435"/>
            <a:ext cx="733425" cy="447675"/>
          </a:xfrm>
          <a:prstGeom prst="ellipse">
            <a:avLst/>
          </a:prstGeom>
          <a:noFill/>
          <a:ln w="12700">
            <a:solidFill>
              <a:schemeClr val="tx1"/>
            </a:solidFill>
            <a:round/>
            <a:headEnd/>
            <a:tailEnd/>
          </a:ln>
        </p:spPr>
        <p:txBody>
          <a:bodyPr wrap="none" anchor="ctr"/>
          <a:lstStyle/>
          <a:p>
            <a:endParaRPr lang="en-US" sz="1350" dirty="0"/>
          </a:p>
        </p:txBody>
      </p:sp>
      <p:sp>
        <p:nvSpPr>
          <p:cNvPr id="131100" name="Oval 28"/>
          <p:cNvSpPr>
            <a:spLocks noChangeArrowheads="1"/>
          </p:cNvSpPr>
          <p:nvPr/>
        </p:nvSpPr>
        <p:spPr bwMode="auto">
          <a:xfrm>
            <a:off x="2340770" y="4331178"/>
            <a:ext cx="619125" cy="390525"/>
          </a:xfrm>
          <a:prstGeom prst="ellipse">
            <a:avLst/>
          </a:prstGeom>
          <a:noFill/>
          <a:ln w="12700">
            <a:solidFill>
              <a:schemeClr val="tx1"/>
            </a:solidFill>
            <a:round/>
            <a:headEnd/>
            <a:tailEnd/>
          </a:ln>
        </p:spPr>
        <p:txBody>
          <a:bodyPr wrap="none" anchor="ctr"/>
          <a:lstStyle/>
          <a:p>
            <a:endParaRPr lang="en-US" sz="1350" dirty="0"/>
          </a:p>
        </p:txBody>
      </p:sp>
      <p:sp>
        <p:nvSpPr>
          <p:cNvPr id="131101" name="Oval 29"/>
          <p:cNvSpPr>
            <a:spLocks noChangeArrowheads="1"/>
          </p:cNvSpPr>
          <p:nvPr/>
        </p:nvSpPr>
        <p:spPr bwMode="auto">
          <a:xfrm>
            <a:off x="3190875" y="5304235"/>
            <a:ext cx="2505075" cy="333375"/>
          </a:xfrm>
          <a:prstGeom prst="ellipse">
            <a:avLst/>
          </a:prstGeom>
          <a:noFill/>
          <a:ln w="12700">
            <a:solidFill>
              <a:schemeClr val="tx1"/>
            </a:solidFill>
            <a:round/>
            <a:headEnd/>
            <a:tailEnd/>
          </a:ln>
        </p:spPr>
        <p:txBody>
          <a:bodyPr wrap="none" anchor="ctr"/>
          <a:lstStyle/>
          <a:p>
            <a:endParaRPr lang="en-US" sz="1350" dirty="0"/>
          </a:p>
        </p:txBody>
      </p:sp>
      <p:sp>
        <p:nvSpPr>
          <p:cNvPr id="131102" name="Oval 30"/>
          <p:cNvSpPr>
            <a:spLocks noChangeArrowheads="1"/>
          </p:cNvSpPr>
          <p:nvPr/>
        </p:nvSpPr>
        <p:spPr bwMode="auto">
          <a:xfrm>
            <a:off x="4219575" y="2732485"/>
            <a:ext cx="962025" cy="619125"/>
          </a:xfrm>
          <a:prstGeom prst="ellipse">
            <a:avLst/>
          </a:prstGeom>
          <a:noFill/>
          <a:ln w="12700">
            <a:solidFill>
              <a:schemeClr val="tx1"/>
            </a:solidFill>
            <a:round/>
            <a:headEnd/>
            <a:tailEnd/>
          </a:ln>
        </p:spPr>
        <p:txBody>
          <a:bodyPr wrap="none" anchor="ctr"/>
          <a:lstStyle/>
          <a:p>
            <a:endParaRPr lang="en-US" sz="1350" dirty="0"/>
          </a:p>
        </p:txBody>
      </p:sp>
      <p:sp>
        <p:nvSpPr>
          <p:cNvPr id="131103" name="Oval 31"/>
          <p:cNvSpPr>
            <a:spLocks noChangeArrowheads="1"/>
          </p:cNvSpPr>
          <p:nvPr/>
        </p:nvSpPr>
        <p:spPr bwMode="auto">
          <a:xfrm>
            <a:off x="5076825" y="3303985"/>
            <a:ext cx="733425" cy="447675"/>
          </a:xfrm>
          <a:prstGeom prst="ellipse">
            <a:avLst/>
          </a:prstGeom>
          <a:noFill/>
          <a:ln w="12700">
            <a:solidFill>
              <a:schemeClr val="tx1"/>
            </a:solidFill>
            <a:round/>
            <a:headEnd/>
            <a:tailEnd/>
          </a:ln>
        </p:spPr>
        <p:txBody>
          <a:bodyPr wrap="none" anchor="ctr"/>
          <a:lstStyle/>
          <a:p>
            <a:endParaRPr lang="en-US" sz="1350" dirty="0"/>
          </a:p>
        </p:txBody>
      </p:sp>
      <p:sp>
        <p:nvSpPr>
          <p:cNvPr id="131104" name="Oval 32"/>
          <p:cNvSpPr>
            <a:spLocks noChangeArrowheads="1"/>
          </p:cNvSpPr>
          <p:nvPr/>
        </p:nvSpPr>
        <p:spPr bwMode="auto">
          <a:xfrm>
            <a:off x="7034213" y="2062163"/>
            <a:ext cx="904875" cy="390525"/>
          </a:xfrm>
          <a:prstGeom prst="ellipse">
            <a:avLst/>
          </a:prstGeom>
          <a:noFill/>
          <a:ln w="12700">
            <a:solidFill>
              <a:schemeClr val="tx1"/>
            </a:solidFill>
            <a:round/>
            <a:headEnd/>
            <a:tailEnd/>
          </a:ln>
        </p:spPr>
        <p:txBody>
          <a:bodyPr wrap="none" anchor="ctr"/>
          <a:lstStyle/>
          <a:p>
            <a:endParaRPr lang="en-US" sz="1350" dirty="0"/>
          </a:p>
        </p:txBody>
      </p:sp>
      <p:sp>
        <p:nvSpPr>
          <p:cNvPr id="131105" name="Rectangle 33"/>
          <p:cNvSpPr>
            <a:spLocks noChangeArrowheads="1"/>
          </p:cNvSpPr>
          <p:nvPr/>
        </p:nvSpPr>
        <p:spPr bwMode="auto">
          <a:xfrm>
            <a:off x="2202656" y="2955133"/>
            <a:ext cx="928138"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Performance</a:t>
            </a:r>
          </a:p>
          <a:p>
            <a:pPr algn="l"/>
            <a:r>
              <a:rPr lang="en-AU" sz="1200" dirty="0">
                <a:latin typeface="Times New Roman" pitchFamily="18" charset="0"/>
              </a:rPr>
              <a:t>Undertaking</a:t>
            </a:r>
          </a:p>
        </p:txBody>
      </p:sp>
      <p:sp>
        <p:nvSpPr>
          <p:cNvPr id="131106" name="Rectangle 34"/>
          <p:cNvSpPr>
            <a:spLocks noChangeArrowheads="1"/>
          </p:cNvSpPr>
          <p:nvPr/>
        </p:nvSpPr>
        <p:spPr bwMode="auto">
          <a:xfrm>
            <a:off x="3174207" y="4040983"/>
            <a:ext cx="609141"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Ground</a:t>
            </a:r>
          </a:p>
          <a:p>
            <a:pPr algn="l"/>
            <a:r>
              <a:rPr lang="en-AU" sz="1200" dirty="0">
                <a:latin typeface="Times New Roman" pitchFamily="18" charset="0"/>
              </a:rPr>
              <a:t>Lease</a:t>
            </a:r>
          </a:p>
        </p:txBody>
      </p:sp>
      <p:sp>
        <p:nvSpPr>
          <p:cNvPr id="131107" name="Rectangle 35"/>
          <p:cNvSpPr>
            <a:spLocks noChangeArrowheads="1"/>
          </p:cNvSpPr>
          <p:nvPr/>
        </p:nvSpPr>
        <p:spPr bwMode="auto">
          <a:xfrm>
            <a:off x="5174457" y="5012532"/>
            <a:ext cx="798295"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Insurances</a:t>
            </a:r>
          </a:p>
        </p:txBody>
      </p:sp>
      <p:sp>
        <p:nvSpPr>
          <p:cNvPr id="131108" name="Oval 36"/>
          <p:cNvSpPr>
            <a:spLocks noChangeArrowheads="1"/>
          </p:cNvSpPr>
          <p:nvPr/>
        </p:nvSpPr>
        <p:spPr bwMode="auto">
          <a:xfrm>
            <a:off x="5133975" y="5018485"/>
            <a:ext cx="790575" cy="219075"/>
          </a:xfrm>
          <a:prstGeom prst="ellipse">
            <a:avLst/>
          </a:prstGeom>
          <a:noFill/>
          <a:ln w="12700">
            <a:solidFill>
              <a:schemeClr val="tx1"/>
            </a:solidFill>
            <a:round/>
            <a:headEnd/>
            <a:tailEnd/>
          </a:ln>
        </p:spPr>
        <p:txBody>
          <a:bodyPr wrap="none" anchor="ctr"/>
          <a:lstStyle/>
          <a:p>
            <a:endParaRPr lang="en-US" sz="1350" dirty="0"/>
          </a:p>
        </p:txBody>
      </p:sp>
      <p:sp>
        <p:nvSpPr>
          <p:cNvPr id="131109" name="Rectangle 37"/>
          <p:cNvSpPr>
            <a:spLocks noChangeArrowheads="1"/>
          </p:cNvSpPr>
          <p:nvPr/>
        </p:nvSpPr>
        <p:spPr bwMode="auto">
          <a:xfrm>
            <a:off x="3740945" y="2378869"/>
            <a:ext cx="923330" cy="254398"/>
          </a:xfrm>
          <a:prstGeom prst="rect">
            <a:avLst/>
          </a:prstGeom>
          <a:noFill/>
          <a:ln w="12700">
            <a:solidFill>
              <a:schemeClr val="tx1"/>
            </a:solidFill>
            <a:miter lim="800000"/>
            <a:headEnd/>
            <a:tailEnd/>
          </a:ln>
        </p:spPr>
        <p:txBody>
          <a:bodyPr wrap="none" lIns="69056" tIns="34529" rIns="69056" bIns="34529">
            <a:spAutoFit/>
          </a:bodyPr>
          <a:lstStyle/>
          <a:p>
            <a:pPr algn="l"/>
            <a:r>
              <a:rPr lang="en-AU" sz="1200" dirty="0">
                <a:latin typeface="Times New Roman" pitchFamily="18" charset="0"/>
              </a:rPr>
              <a:t>Fluor Daniel</a:t>
            </a:r>
          </a:p>
        </p:txBody>
      </p:sp>
      <p:sp>
        <p:nvSpPr>
          <p:cNvPr id="131110" name="Rectangle 38"/>
          <p:cNvSpPr>
            <a:spLocks noChangeArrowheads="1"/>
          </p:cNvSpPr>
          <p:nvPr/>
        </p:nvSpPr>
        <p:spPr bwMode="auto">
          <a:xfrm>
            <a:off x="5741194" y="2607470"/>
            <a:ext cx="1096454" cy="439064"/>
          </a:xfrm>
          <a:prstGeom prst="rect">
            <a:avLst/>
          </a:prstGeom>
          <a:noFill/>
          <a:ln w="12700">
            <a:solidFill>
              <a:schemeClr val="tx1"/>
            </a:solidFill>
            <a:miter lim="800000"/>
            <a:headEnd/>
            <a:tailEnd/>
          </a:ln>
        </p:spPr>
        <p:txBody>
          <a:bodyPr wrap="none" lIns="69056" tIns="34529" rIns="69056" bIns="34529">
            <a:spAutoFit/>
          </a:bodyPr>
          <a:lstStyle/>
          <a:p>
            <a:pPr algn="l"/>
            <a:r>
              <a:rPr lang="en-AU" sz="1200" dirty="0">
                <a:latin typeface="Times New Roman" pitchFamily="18" charset="0"/>
              </a:rPr>
              <a:t>Enron Power</a:t>
            </a:r>
          </a:p>
          <a:p>
            <a:pPr algn="l"/>
            <a:r>
              <a:rPr lang="en-AU" sz="1200" dirty="0">
                <a:latin typeface="Times New Roman" pitchFamily="18" charset="0"/>
              </a:rPr>
              <a:t>Phils. Op’g Co.</a:t>
            </a:r>
          </a:p>
        </p:txBody>
      </p:sp>
      <p:sp>
        <p:nvSpPr>
          <p:cNvPr id="131111" name="Arc 39"/>
          <p:cNvSpPr>
            <a:spLocks/>
          </p:cNvSpPr>
          <p:nvPr/>
        </p:nvSpPr>
        <p:spPr bwMode="auto">
          <a:xfrm>
            <a:off x="4961335" y="3074194"/>
            <a:ext cx="800100" cy="6858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sz="1350" dirty="0"/>
          </a:p>
        </p:txBody>
      </p:sp>
      <p:sp>
        <p:nvSpPr>
          <p:cNvPr id="131112" name="Arc 40"/>
          <p:cNvSpPr>
            <a:spLocks/>
          </p:cNvSpPr>
          <p:nvPr/>
        </p:nvSpPr>
        <p:spPr bwMode="auto">
          <a:xfrm>
            <a:off x="5647135" y="3074194"/>
            <a:ext cx="57150" cy="2286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sz="1350" dirty="0"/>
          </a:p>
        </p:txBody>
      </p:sp>
      <p:sp>
        <p:nvSpPr>
          <p:cNvPr id="131113" name="Line 41"/>
          <p:cNvSpPr>
            <a:spLocks noChangeShapeType="1"/>
          </p:cNvSpPr>
          <p:nvPr/>
        </p:nvSpPr>
        <p:spPr bwMode="auto">
          <a:xfrm flipH="1">
            <a:off x="5817395" y="3358755"/>
            <a:ext cx="340519" cy="547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14" name="Line 42"/>
          <p:cNvSpPr>
            <a:spLocks noChangeShapeType="1"/>
          </p:cNvSpPr>
          <p:nvPr/>
        </p:nvSpPr>
        <p:spPr bwMode="auto">
          <a:xfrm flipH="1">
            <a:off x="4960145" y="3701655"/>
            <a:ext cx="340519"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15" name="Line 43"/>
          <p:cNvSpPr>
            <a:spLocks noChangeShapeType="1"/>
          </p:cNvSpPr>
          <p:nvPr/>
        </p:nvSpPr>
        <p:spPr bwMode="auto">
          <a:xfrm flipH="1">
            <a:off x="6846095" y="2784872"/>
            <a:ext cx="11191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16" name="Rectangle 44"/>
          <p:cNvSpPr>
            <a:spLocks noChangeArrowheads="1"/>
          </p:cNvSpPr>
          <p:nvPr/>
        </p:nvSpPr>
        <p:spPr bwMode="auto">
          <a:xfrm>
            <a:off x="4945857" y="2383632"/>
            <a:ext cx="421589"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EPC</a:t>
            </a:r>
          </a:p>
        </p:txBody>
      </p:sp>
      <p:sp>
        <p:nvSpPr>
          <p:cNvPr id="131117" name="Oval 45"/>
          <p:cNvSpPr>
            <a:spLocks noChangeArrowheads="1"/>
          </p:cNvSpPr>
          <p:nvPr/>
        </p:nvSpPr>
        <p:spPr bwMode="auto">
          <a:xfrm>
            <a:off x="4962525" y="2389585"/>
            <a:ext cx="333375" cy="219075"/>
          </a:xfrm>
          <a:prstGeom prst="ellipse">
            <a:avLst/>
          </a:prstGeom>
          <a:noFill/>
          <a:ln w="12700">
            <a:solidFill>
              <a:schemeClr val="tx1"/>
            </a:solidFill>
            <a:round/>
            <a:headEnd/>
            <a:tailEnd/>
          </a:ln>
        </p:spPr>
        <p:txBody>
          <a:bodyPr wrap="none" anchor="ctr"/>
          <a:lstStyle/>
          <a:p>
            <a:endParaRPr lang="en-US" sz="1350" dirty="0"/>
          </a:p>
        </p:txBody>
      </p:sp>
      <p:sp>
        <p:nvSpPr>
          <p:cNvPr id="131118" name="Line 46"/>
          <p:cNvSpPr>
            <a:spLocks noChangeShapeType="1"/>
          </p:cNvSpPr>
          <p:nvPr/>
        </p:nvSpPr>
        <p:spPr bwMode="auto">
          <a:xfrm>
            <a:off x="5360195" y="2101455"/>
            <a:ext cx="226219" cy="547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19" name="Line 47"/>
          <p:cNvSpPr>
            <a:spLocks noChangeShapeType="1"/>
          </p:cNvSpPr>
          <p:nvPr/>
        </p:nvSpPr>
        <p:spPr bwMode="auto">
          <a:xfrm>
            <a:off x="4674395" y="2499122"/>
            <a:ext cx="28336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0" name="Line 48"/>
          <p:cNvSpPr>
            <a:spLocks noChangeShapeType="1"/>
          </p:cNvSpPr>
          <p:nvPr/>
        </p:nvSpPr>
        <p:spPr bwMode="auto">
          <a:xfrm flipV="1">
            <a:off x="5244705" y="2214564"/>
            <a:ext cx="397669" cy="2262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1" name="Line 49"/>
          <p:cNvSpPr>
            <a:spLocks noChangeShapeType="1"/>
          </p:cNvSpPr>
          <p:nvPr/>
        </p:nvSpPr>
        <p:spPr bwMode="auto">
          <a:xfrm flipH="1">
            <a:off x="5074445" y="2501505"/>
            <a:ext cx="511969" cy="3405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2" name="Line 50"/>
          <p:cNvSpPr>
            <a:spLocks noChangeShapeType="1"/>
          </p:cNvSpPr>
          <p:nvPr/>
        </p:nvSpPr>
        <p:spPr bwMode="auto">
          <a:xfrm>
            <a:off x="4672013" y="3358755"/>
            <a:ext cx="0" cy="3976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3" name="Oval 51"/>
          <p:cNvSpPr>
            <a:spLocks noChangeArrowheads="1"/>
          </p:cNvSpPr>
          <p:nvPr/>
        </p:nvSpPr>
        <p:spPr bwMode="auto">
          <a:xfrm>
            <a:off x="2219325" y="2961085"/>
            <a:ext cx="847725" cy="390525"/>
          </a:xfrm>
          <a:prstGeom prst="ellipse">
            <a:avLst/>
          </a:prstGeom>
          <a:noFill/>
          <a:ln w="12700">
            <a:solidFill>
              <a:schemeClr val="tx1"/>
            </a:solidFill>
            <a:round/>
            <a:headEnd/>
            <a:tailEnd/>
          </a:ln>
        </p:spPr>
        <p:txBody>
          <a:bodyPr wrap="none" anchor="ctr"/>
          <a:lstStyle/>
          <a:p>
            <a:endParaRPr lang="en-US" sz="1350" dirty="0"/>
          </a:p>
        </p:txBody>
      </p:sp>
      <p:sp>
        <p:nvSpPr>
          <p:cNvPr id="131124" name="Line 52"/>
          <p:cNvSpPr>
            <a:spLocks noChangeShapeType="1"/>
          </p:cNvSpPr>
          <p:nvPr/>
        </p:nvSpPr>
        <p:spPr bwMode="auto">
          <a:xfrm>
            <a:off x="2614613" y="2672955"/>
            <a:ext cx="0" cy="2833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5" name="Line 53"/>
          <p:cNvSpPr>
            <a:spLocks noChangeShapeType="1"/>
          </p:cNvSpPr>
          <p:nvPr/>
        </p:nvSpPr>
        <p:spPr bwMode="auto">
          <a:xfrm>
            <a:off x="2614613" y="3358755"/>
            <a:ext cx="0"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6" name="Line 54"/>
          <p:cNvSpPr>
            <a:spLocks noChangeShapeType="1"/>
          </p:cNvSpPr>
          <p:nvPr/>
        </p:nvSpPr>
        <p:spPr bwMode="auto">
          <a:xfrm>
            <a:off x="1985963" y="2672955"/>
            <a:ext cx="0" cy="8548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7" name="Line 55"/>
          <p:cNvSpPr>
            <a:spLocks noChangeShapeType="1"/>
          </p:cNvSpPr>
          <p:nvPr/>
        </p:nvSpPr>
        <p:spPr bwMode="auto">
          <a:xfrm>
            <a:off x="4386263" y="4958955"/>
            <a:ext cx="0" cy="3405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8" name="Line 56"/>
          <p:cNvSpPr>
            <a:spLocks noChangeShapeType="1"/>
          </p:cNvSpPr>
          <p:nvPr/>
        </p:nvSpPr>
        <p:spPr bwMode="auto">
          <a:xfrm>
            <a:off x="2100263" y="3930255"/>
            <a:ext cx="0" cy="9120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9" name="Oval 57"/>
          <p:cNvSpPr>
            <a:spLocks noChangeArrowheads="1"/>
          </p:cNvSpPr>
          <p:nvPr/>
        </p:nvSpPr>
        <p:spPr bwMode="auto">
          <a:xfrm>
            <a:off x="3133725" y="4046935"/>
            <a:ext cx="619125" cy="390525"/>
          </a:xfrm>
          <a:prstGeom prst="ellipse">
            <a:avLst/>
          </a:prstGeom>
          <a:noFill/>
          <a:ln w="12700">
            <a:solidFill>
              <a:schemeClr val="tx1"/>
            </a:solidFill>
            <a:round/>
            <a:headEnd/>
            <a:tailEnd/>
          </a:ln>
        </p:spPr>
        <p:txBody>
          <a:bodyPr wrap="none" anchor="ctr"/>
          <a:lstStyle/>
          <a:p>
            <a:endParaRPr lang="en-US" sz="1350" dirty="0"/>
          </a:p>
        </p:txBody>
      </p:sp>
      <p:sp>
        <p:nvSpPr>
          <p:cNvPr id="131130" name="Line 58"/>
          <p:cNvSpPr>
            <a:spLocks noChangeShapeType="1"/>
          </p:cNvSpPr>
          <p:nvPr/>
        </p:nvSpPr>
        <p:spPr bwMode="auto">
          <a:xfrm>
            <a:off x="2845595" y="3699272"/>
            <a:ext cx="28336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1" name="Arc 59"/>
          <p:cNvSpPr>
            <a:spLocks/>
          </p:cNvSpPr>
          <p:nvPr/>
        </p:nvSpPr>
        <p:spPr bwMode="auto">
          <a:xfrm>
            <a:off x="3871913" y="3645694"/>
            <a:ext cx="342900" cy="114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sz="1350" dirty="0"/>
          </a:p>
        </p:txBody>
      </p:sp>
      <p:sp>
        <p:nvSpPr>
          <p:cNvPr id="131132" name="Line 60"/>
          <p:cNvSpPr>
            <a:spLocks noChangeShapeType="1"/>
          </p:cNvSpPr>
          <p:nvPr/>
        </p:nvSpPr>
        <p:spPr bwMode="auto">
          <a:xfrm>
            <a:off x="3245645" y="2672955"/>
            <a:ext cx="111919" cy="1119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3" name="Line 61"/>
          <p:cNvSpPr>
            <a:spLocks noChangeShapeType="1"/>
          </p:cNvSpPr>
          <p:nvPr/>
        </p:nvSpPr>
        <p:spPr bwMode="auto">
          <a:xfrm>
            <a:off x="3988595" y="3244455"/>
            <a:ext cx="454819" cy="5119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34" name="Rectangle 62"/>
          <p:cNvSpPr>
            <a:spLocks noChangeArrowheads="1"/>
          </p:cNvSpPr>
          <p:nvPr/>
        </p:nvSpPr>
        <p:spPr bwMode="auto">
          <a:xfrm>
            <a:off x="5117307" y="4040982"/>
            <a:ext cx="421589" cy="254398"/>
          </a:xfrm>
          <a:prstGeom prst="rect">
            <a:avLst/>
          </a:prstGeom>
          <a:noFill/>
          <a:ln w="9525">
            <a:noFill/>
            <a:miter lim="800000"/>
            <a:headEnd/>
            <a:tailEnd/>
          </a:ln>
        </p:spPr>
        <p:txBody>
          <a:bodyPr wrap="none" lIns="69056" tIns="34529" rIns="69056" bIns="34529">
            <a:spAutoFit/>
          </a:bodyPr>
          <a:lstStyle/>
          <a:p>
            <a:pPr algn="l"/>
            <a:r>
              <a:rPr lang="en-AU" sz="1200" i="1" dirty="0">
                <a:latin typeface="Times New Roman" pitchFamily="18" charset="0"/>
              </a:rPr>
              <a:t>65%</a:t>
            </a:r>
          </a:p>
        </p:txBody>
      </p:sp>
      <p:sp>
        <p:nvSpPr>
          <p:cNvPr id="131135" name="Rectangle 63"/>
          <p:cNvSpPr>
            <a:spLocks noChangeArrowheads="1"/>
          </p:cNvSpPr>
          <p:nvPr/>
        </p:nvSpPr>
        <p:spPr bwMode="auto">
          <a:xfrm>
            <a:off x="5117307" y="4612482"/>
            <a:ext cx="421589" cy="254398"/>
          </a:xfrm>
          <a:prstGeom prst="rect">
            <a:avLst/>
          </a:prstGeom>
          <a:noFill/>
          <a:ln w="9525">
            <a:noFill/>
            <a:miter lim="800000"/>
            <a:headEnd/>
            <a:tailEnd/>
          </a:ln>
        </p:spPr>
        <p:txBody>
          <a:bodyPr wrap="none" lIns="69056" tIns="34529" rIns="69056" bIns="34529">
            <a:spAutoFit/>
          </a:bodyPr>
          <a:lstStyle/>
          <a:p>
            <a:pPr algn="l"/>
            <a:r>
              <a:rPr lang="en-AU" sz="1200" i="1" dirty="0">
                <a:latin typeface="Times New Roman" pitchFamily="18" charset="0"/>
              </a:rPr>
              <a:t>35%</a:t>
            </a:r>
          </a:p>
        </p:txBody>
      </p:sp>
      <p:sp>
        <p:nvSpPr>
          <p:cNvPr id="131136" name="Arc 64"/>
          <p:cNvSpPr>
            <a:spLocks/>
          </p:cNvSpPr>
          <p:nvPr/>
        </p:nvSpPr>
        <p:spPr bwMode="auto">
          <a:xfrm>
            <a:off x="4789885" y="4956572"/>
            <a:ext cx="342900" cy="17145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sz="1350" dirty="0"/>
          </a:p>
        </p:txBody>
      </p:sp>
      <p:sp>
        <p:nvSpPr>
          <p:cNvPr id="131137" name="Line 65"/>
          <p:cNvSpPr>
            <a:spLocks noChangeShapeType="1"/>
          </p:cNvSpPr>
          <p:nvPr/>
        </p:nvSpPr>
        <p:spPr bwMode="auto">
          <a:xfrm flipV="1">
            <a:off x="3073005" y="4843464"/>
            <a:ext cx="912019" cy="2262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38" name="Line 66"/>
          <p:cNvSpPr>
            <a:spLocks noChangeShapeType="1"/>
          </p:cNvSpPr>
          <p:nvPr/>
        </p:nvSpPr>
        <p:spPr bwMode="auto">
          <a:xfrm>
            <a:off x="2557463" y="3930255"/>
            <a:ext cx="0" cy="3976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9" name="Line 67"/>
          <p:cNvSpPr>
            <a:spLocks noChangeShapeType="1"/>
          </p:cNvSpPr>
          <p:nvPr/>
        </p:nvSpPr>
        <p:spPr bwMode="auto">
          <a:xfrm>
            <a:off x="2959895" y="4556522"/>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40" name="Line 68"/>
          <p:cNvSpPr>
            <a:spLocks noChangeShapeType="1"/>
          </p:cNvSpPr>
          <p:nvPr/>
        </p:nvSpPr>
        <p:spPr bwMode="auto">
          <a:xfrm>
            <a:off x="2845595" y="3930255"/>
            <a:ext cx="340519" cy="2262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41" name="Line 69"/>
          <p:cNvSpPr>
            <a:spLocks noChangeShapeType="1"/>
          </p:cNvSpPr>
          <p:nvPr/>
        </p:nvSpPr>
        <p:spPr bwMode="auto">
          <a:xfrm>
            <a:off x="3759995" y="4213622"/>
            <a:ext cx="2262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42" name="Line 70"/>
          <p:cNvSpPr>
            <a:spLocks noChangeShapeType="1"/>
          </p:cNvSpPr>
          <p:nvPr/>
        </p:nvSpPr>
        <p:spPr bwMode="auto">
          <a:xfrm flipH="1" flipV="1">
            <a:off x="7773592" y="2401492"/>
            <a:ext cx="54769" cy="1690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43" name="Rectangle 72"/>
          <p:cNvSpPr>
            <a:spLocks noGrp="1" noChangeArrowheads="1"/>
          </p:cNvSpPr>
          <p:nvPr>
            <p:ph type="title"/>
          </p:nvPr>
        </p:nvSpPr>
        <p:spPr>
          <a:xfrm>
            <a:off x="1771650" y="1085850"/>
            <a:ext cx="5314950" cy="571500"/>
          </a:xfrm>
        </p:spPr>
        <p:txBody>
          <a:bodyPr>
            <a:normAutofit fontScale="90000"/>
          </a:bodyPr>
          <a:lstStyle/>
          <a:p>
            <a:r>
              <a:rPr lang="en-US" dirty="0"/>
              <a:t>Case Study - Funding</a:t>
            </a:r>
            <a:br>
              <a:rPr lang="en-US" dirty="0"/>
            </a:br>
            <a:r>
              <a:rPr lang="en-US" dirty="0"/>
              <a:t>Enron - Subic Bay, Philippines</a:t>
            </a:r>
          </a:p>
        </p:txBody>
      </p:sp>
    </p:spTree>
    <p:extLst>
      <p:ext uri="{BB962C8B-B14F-4D97-AF65-F5344CB8AC3E}">
        <p14:creationId xmlns:p14="http://schemas.microsoft.com/office/powerpoint/2010/main" val="5258994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p:txBody>
          <a:bodyPr>
            <a:normAutofit/>
          </a:bodyPr>
          <a:lstStyle/>
          <a:p>
            <a:pPr>
              <a:lnSpc>
                <a:spcPct val="80000"/>
              </a:lnSpc>
              <a:buFontTx/>
              <a:buNone/>
            </a:pPr>
            <a:r>
              <a:rPr lang="en-AU" sz="1350" dirty="0"/>
              <a:t>Sources of Funds:</a:t>
            </a:r>
          </a:p>
          <a:p>
            <a:pPr>
              <a:lnSpc>
                <a:spcPct val="80000"/>
              </a:lnSpc>
              <a:buFontTx/>
              <a:buNone/>
            </a:pPr>
            <a:r>
              <a:rPr lang="en-AU" sz="1350" dirty="0"/>
              <a:t>	Notes						$  105 M</a:t>
            </a:r>
          </a:p>
          <a:p>
            <a:pPr>
              <a:lnSpc>
                <a:spcPct val="80000"/>
              </a:lnSpc>
              <a:buFontTx/>
              <a:buNone/>
            </a:pPr>
            <a:r>
              <a:rPr lang="en-AU" sz="1350" dirty="0"/>
              <a:t>	Subordinated Note		   			         7</a:t>
            </a:r>
          </a:p>
          <a:p>
            <a:pPr>
              <a:lnSpc>
                <a:spcPct val="80000"/>
              </a:lnSpc>
              <a:buFontTx/>
              <a:buNone/>
            </a:pPr>
            <a:r>
              <a:rPr lang="en-AU" sz="1350" dirty="0"/>
              <a:t>	Equity of Sponsor	                          			       28</a:t>
            </a:r>
          </a:p>
          <a:p>
            <a:pPr>
              <a:lnSpc>
                <a:spcPct val="80000"/>
              </a:lnSpc>
              <a:buFontTx/>
              <a:buNone/>
            </a:pPr>
            <a:r>
              <a:rPr lang="en-AU" sz="1350" dirty="0"/>
              <a:t>	Working Capital			        		         2</a:t>
            </a:r>
          </a:p>
          <a:p>
            <a:pPr>
              <a:lnSpc>
                <a:spcPct val="80000"/>
              </a:lnSpc>
              <a:buFontTx/>
              <a:buNone/>
            </a:pPr>
            <a:r>
              <a:rPr lang="en-AU" sz="1350" dirty="0"/>
              <a:t>		</a:t>
            </a:r>
            <a:r>
              <a:rPr lang="en-AU" sz="1350" u="sng" dirty="0"/>
              <a:t>TOTAL					$   142</a:t>
            </a:r>
          </a:p>
          <a:p>
            <a:pPr>
              <a:lnSpc>
                <a:spcPct val="80000"/>
              </a:lnSpc>
              <a:buFontTx/>
              <a:buNone/>
            </a:pPr>
            <a:r>
              <a:rPr lang="en-AU" sz="1350" dirty="0"/>
              <a:t>Uses of Funds:</a:t>
            </a:r>
          </a:p>
          <a:p>
            <a:pPr>
              <a:lnSpc>
                <a:spcPct val="80000"/>
              </a:lnSpc>
              <a:buFontTx/>
              <a:buNone/>
            </a:pPr>
            <a:r>
              <a:rPr lang="en-AU" sz="1350" dirty="0"/>
              <a:t>	Turnkey Contractor  					$  112 M</a:t>
            </a:r>
          </a:p>
          <a:p>
            <a:pPr>
              <a:lnSpc>
                <a:spcPct val="80000"/>
              </a:lnSpc>
              <a:buFontTx/>
              <a:buNone/>
            </a:pPr>
            <a:r>
              <a:rPr lang="en-AU" sz="1350" dirty="0"/>
              <a:t>	Bonus to Turnkey Contractor	                   			        7</a:t>
            </a:r>
          </a:p>
          <a:p>
            <a:pPr>
              <a:lnSpc>
                <a:spcPct val="80000"/>
              </a:lnSpc>
              <a:buFontTx/>
              <a:buNone/>
            </a:pPr>
            <a:r>
              <a:rPr lang="en-AU" sz="1350" dirty="0"/>
              <a:t>	Development and other related costs and Fees		     	      14</a:t>
            </a:r>
          </a:p>
          <a:p>
            <a:pPr>
              <a:lnSpc>
                <a:spcPct val="80000"/>
              </a:lnSpc>
              <a:buFontTx/>
              <a:buNone/>
            </a:pPr>
            <a:r>
              <a:rPr lang="en-AU" sz="1350" dirty="0"/>
              <a:t>	Pre operating, Start-up and Commissioning Costs	        		        3</a:t>
            </a:r>
          </a:p>
          <a:p>
            <a:pPr>
              <a:lnSpc>
                <a:spcPct val="80000"/>
              </a:lnSpc>
              <a:buFontTx/>
              <a:buNone/>
            </a:pPr>
            <a:r>
              <a:rPr lang="en-AU" sz="1350" dirty="0"/>
              <a:t>	IDC					         	        4</a:t>
            </a:r>
          </a:p>
          <a:p>
            <a:pPr>
              <a:lnSpc>
                <a:spcPct val="80000"/>
              </a:lnSpc>
              <a:buFontTx/>
              <a:buNone/>
            </a:pPr>
            <a:r>
              <a:rPr lang="en-AU" sz="1350" dirty="0"/>
              <a:t>	Working Capital Loan				                             2</a:t>
            </a:r>
          </a:p>
          <a:p>
            <a:pPr>
              <a:lnSpc>
                <a:spcPct val="80000"/>
              </a:lnSpc>
              <a:buFontTx/>
              <a:buNone/>
            </a:pPr>
            <a:r>
              <a:rPr lang="en-AU" sz="1350" dirty="0"/>
              <a:t>		</a:t>
            </a:r>
            <a:r>
              <a:rPr lang="en-AU" sz="1350" u="sng" dirty="0"/>
              <a:t>TOTAL					$   142</a:t>
            </a:r>
          </a:p>
          <a:p>
            <a:pPr>
              <a:lnSpc>
                <a:spcPct val="80000"/>
              </a:lnSpc>
              <a:buFontTx/>
              <a:buNone/>
            </a:pPr>
            <a:endParaRPr lang="en-AU" sz="1350" dirty="0"/>
          </a:p>
          <a:p>
            <a:pPr>
              <a:lnSpc>
                <a:spcPct val="80000"/>
              </a:lnSpc>
              <a:buFontTx/>
              <a:buNone/>
            </a:pPr>
            <a:endParaRPr lang="en-AU" sz="1350" dirty="0"/>
          </a:p>
        </p:txBody>
      </p:sp>
      <p:sp>
        <p:nvSpPr>
          <p:cNvPr id="132098" name="Rectangle 2"/>
          <p:cNvSpPr>
            <a:spLocks noGrp="1" noChangeArrowheads="1"/>
          </p:cNvSpPr>
          <p:nvPr>
            <p:ph type="title"/>
          </p:nvPr>
        </p:nvSpPr>
        <p:spPr/>
        <p:txBody>
          <a:bodyPr>
            <a:normAutofit fontScale="90000"/>
          </a:bodyPr>
          <a:lstStyle/>
          <a:p>
            <a:r>
              <a:rPr lang="en-AU" dirty="0"/>
              <a:t>113 MW Diesel Generator Power Station</a:t>
            </a:r>
            <a:br>
              <a:rPr lang="en-AU" dirty="0"/>
            </a:br>
            <a:r>
              <a:rPr lang="en-AU" dirty="0"/>
              <a:t>Subic Bay, Philippines</a:t>
            </a:r>
          </a:p>
        </p:txBody>
      </p:sp>
    </p:spTree>
    <p:extLst>
      <p:ext uri="{BB962C8B-B14F-4D97-AF65-F5344CB8AC3E}">
        <p14:creationId xmlns:p14="http://schemas.microsoft.com/office/powerpoint/2010/main" val="186439418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A3D9-6545-4F1E-B94F-C5569FDFF70D}"/>
              </a:ext>
            </a:extLst>
          </p:cNvPr>
          <p:cNvSpPr>
            <a:spLocks noGrp="1"/>
          </p:cNvSpPr>
          <p:nvPr>
            <p:ph type="title"/>
          </p:nvPr>
        </p:nvSpPr>
        <p:spPr/>
        <p:txBody>
          <a:bodyPr/>
          <a:lstStyle/>
          <a:p>
            <a:r>
              <a:rPr lang="en-US" dirty="0"/>
              <a:t>Reconciling Debt to Capital with DSCR</a:t>
            </a:r>
          </a:p>
        </p:txBody>
      </p:sp>
      <p:sp>
        <p:nvSpPr>
          <p:cNvPr id="5" name="Rectangle: Rounded Corners 4">
            <a:extLst>
              <a:ext uri="{FF2B5EF4-FFF2-40B4-BE49-F238E27FC236}">
                <a16:creationId xmlns:a16="http://schemas.microsoft.com/office/drawing/2014/main" id="{6BB385A5-7BDA-4C2F-BF9D-B0AF2839A867}"/>
              </a:ext>
            </a:extLst>
          </p:cNvPr>
          <p:cNvSpPr/>
          <p:nvPr/>
        </p:nvSpPr>
        <p:spPr>
          <a:xfrm>
            <a:off x="2588490" y="4856548"/>
            <a:ext cx="1739766" cy="620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Try to increase tenor to reduce increase the DSCR</a:t>
            </a:r>
          </a:p>
        </p:txBody>
      </p:sp>
      <p:sp>
        <p:nvSpPr>
          <p:cNvPr id="6" name="Diamond 5">
            <a:extLst>
              <a:ext uri="{FF2B5EF4-FFF2-40B4-BE49-F238E27FC236}">
                <a16:creationId xmlns:a16="http://schemas.microsoft.com/office/drawing/2014/main" id="{1D1C0A67-7C40-483F-9FAA-3823930069C9}"/>
              </a:ext>
            </a:extLst>
          </p:cNvPr>
          <p:cNvSpPr/>
          <p:nvPr/>
        </p:nvSpPr>
        <p:spPr>
          <a:xfrm>
            <a:off x="1977272" y="2059169"/>
            <a:ext cx="3017645" cy="175785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Cash Flow results in too high DSCR meaning that you have debt to cap constraint</a:t>
            </a:r>
          </a:p>
        </p:txBody>
      </p:sp>
      <p:cxnSp>
        <p:nvCxnSpPr>
          <p:cNvPr id="8" name="Straight Arrow Connector 7">
            <a:extLst>
              <a:ext uri="{FF2B5EF4-FFF2-40B4-BE49-F238E27FC236}">
                <a16:creationId xmlns:a16="http://schemas.microsoft.com/office/drawing/2014/main" id="{FF103995-E42D-4C5E-91DC-17608B306336}"/>
              </a:ext>
            </a:extLst>
          </p:cNvPr>
          <p:cNvCxnSpPr>
            <a:cxnSpLocks/>
            <a:stCxn id="6" idx="2"/>
            <a:endCxn id="5" idx="0"/>
          </p:cNvCxnSpPr>
          <p:nvPr/>
        </p:nvCxnSpPr>
        <p:spPr>
          <a:xfrm flipH="1">
            <a:off x="3458373" y="3817018"/>
            <a:ext cx="27722" cy="1039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1A2B60F-7D1B-4711-AE75-EE940F78FF5E}"/>
              </a:ext>
            </a:extLst>
          </p:cNvPr>
          <p:cNvSpPr/>
          <p:nvPr/>
        </p:nvSpPr>
        <p:spPr>
          <a:xfrm>
            <a:off x="3154023" y="4226508"/>
            <a:ext cx="664143" cy="3284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No</a:t>
            </a:r>
          </a:p>
        </p:txBody>
      </p:sp>
      <p:cxnSp>
        <p:nvCxnSpPr>
          <p:cNvPr id="13" name="Straight Arrow Connector 12">
            <a:extLst>
              <a:ext uri="{FF2B5EF4-FFF2-40B4-BE49-F238E27FC236}">
                <a16:creationId xmlns:a16="http://schemas.microsoft.com/office/drawing/2014/main" id="{D4DA647B-C7C2-45CA-A949-3F16D3BAADBC}"/>
              </a:ext>
            </a:extLst>
          </p:cNvPr>
          <p:cNvCxnSpPr>
            <a:cxnSpLocks/>
            <a:stCxn id="6" idx="3"/>
            <a:endCxn id="16" idx="1"/>
          </p:cNvCxnSpPr>
          <p:nvPr/>
        </p:nvCxnSpPr>
        <p:spPr>
          <a:xfrm flipV="1">
            <a:off x="4994917" y="2876850"/>
            <a:ext cx="1033007" cy="61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80C6A-5CC1-4B4C-BADC-C2266786834B}"/>
              </a:ext>
            </a:extLst>
          </p:cNvPr>
          <p:cNvSpPr/>
          <p:nvPr/>
        </p:nvSpPr>
        <p:spPr>
          <a:xfrm>
            <a:off x="5157458" y="2712619"/>
            <a:ext cx="664143" cy="3284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Yes</a:t>
            </a:r>
          </a:p>
        </p:txBody>
      </p:sp>
      <p:sp>
        <p:nvSpPr>
          <p:cNvPr id="16" name="Rectangle: Rounded Corners 15">
            <a:extLst>
              <a:ext uri="{FF2B5EF4-FFF2-40B4-BE49-F238E27FC236}">
                <a16:creationId xmlns:a16="http://schemas.microsoft.com/office/drawing/2014/main" id="{F7C86363-89C5-4246-A07A-C95B29490398}"/>
              </a:ext>
            </a:extLst>
          </p:cNvPr>
          <p:cNvSpPr/>
          <p:nvPr/>
        </p:nvSpPr>
        <p:spPr>
          <a:xfrm>
            <a:off x="6027924" y="2397348"/>
            <a:ext cx="1798411" cy="959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Increase the project cost WITHOUT spending money on  things like land value</a:t>
            </a:r>
          </a:p>
        </p:txBody>
      </p:sp>
      <p:sp>
        <p:nvSpPr>
          <p:cNvPr id="17" name="TextBox 16">
            <a:extLst>
              <a:ext uri="{FF2B5EF4-FFF2-40B4-BE49-F238E27FC236}">
                <a16:creationId xmlns:a16="http://schemas.microsoft.com/office/drawing/2014/main" id="{872DBC57-1AC6-4233-9ABA-004F470F776E}"/>
              </a:ext>
            </a:extLst>
          </p:cNvPr>
          <p:cNvSpPr txBox="1"/>
          <p:nvPr/>
        </p:nvSpPr>
        <p:spPr>
          <a:xfrm>
            <a:off x="5157457" y="3968096"/>
            <a:ext cx="2440547" cy="1338828"/>
          </a:xfrm>
          <a:prstGeom prst="rect">
            <a:avLst/>
          </a:prstGeom>
          <a:noFill/>
        </p:spPr>
        <p:txBody>
          <a:bodyPr wrap="square" rtlCol="0">
            <a:spAutoFit/>
          </a:bodyPr>
          <a:lstStyle/>
          <a:p>
            <a:r>
              <a:rPr lang="en-US" sz="1350" dirty="0"/>
              <a:t>After you are finished with the term sheet it looks like the DSCR constraint and the debt to capital constraint give you the same answer.  This could be because of the process.</a:t>
            </a:r>
          </a:p>
        </p:txBody>
      </p:sp>
    </p:spTree>
    <p:extLst>
      <p:ext uri="{BB962C8B-B14F-4D97-AF65-F5344CB8AC3E}">
        <p14:creationId xmlns:p14="http://schemas.microsoft.com/office/powerpoint/2010/main" val="382942185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Non-Cash Increases in Project Cost</a:t>
            </a:r>
          </a:p>
        </p:txBody>
      </p:sp>
      <p:sp>
        <p:nvSpPr>
          <p:cNvPr id="3" name="Content Placeholder 2"/>
          <p:cNvSpPr>
            <a:spLocks noGrp="1"/>
          </p:cNvSpPr>
          <p:nvPr>
            <p:ph idx="1"/>
          </p:nvPr>
        </p:nvSpPr>
        <p:spPr/>
        <p:txBody>
          <a:bodyPr>
            <a:normAutofit fontScale="77500" lnSpcReduction="20000"/>
          </a:bodyPr>
          <a:lstStyle/>
          <a:p>
            <a:r>
              <a:rPr lang="en-US" dirty="0"/>
              <a:t>When does asset increase matter and when does it not</a:t>
            </a:r>
          </a:p>
          <a:p>
            <a:r>
              <a:rPr lang="en-US" dirty="0"/>
              <a:t>Importance of paying cash or not paying cash</a:t>
            </a:r>
          </a:p>
          <a:p>
            <a:r>
              <a:rPr lang="en-US" dirty="0"/>
              <a:t>Examples of non-cash increases in project cost</a:t>
            </a:r>
          </a:p>
          <a:p>
            <a:pPr lvl="1"/>
            <a:r>
              <a:rPr lang="en-US" dirty="0"/>
              <a:t>Development fees</a:t>
            </a:r>
          </a:p>
          <a:p>
            <a:pPr lvl="1"/>
            <a:r>
              <a:rPr lang="en-US" dirty="0"/>
              <a:t>Owner costs</a:t>
            </a:r>
          </a:p>
          <a:p>
            <a:pPr lvl="1"/>
            <a:r>
              <a:rPr lang="en-US" dirty="0"/>
              <a:t>Some development costs</a:t>
            </a:r>
          </a:p>
          <a:p>
            <a:pPr lvl="1"/>
            <a:r>
              <a:rPr lang="en-US" dirty="0"/>
              <a:t>Contingencies </a:t>
            </a:r>
          </a:p>
          <a:p>
            <a:pPr lvl="1"/>
            <a:r>
              <a:rPr lang="en-US" dirty="0"/>
              <a:t>Value of Land allocated to project</a:t>
            </a:r>
          </a:p>
          <a:p>
            <a:pPr lvl="1"/>
            <a:r>
              <a:rPr lang="en-US" dirty="0"/>
              <a:t>EPC profit if EPC is sponsor</a:t>
            </a:r>
          </a:p>
          <a:p>
            <a:pPr lvl="1"/>
            <a:r>
              <a:rPr lang="en-US" dirty="0"/>
              <a:t>Games with EPC profit</a:t>
            </a:r>
          </a:p>
          <a:p>
            <a:endParaRPr lang="en-US" dirty="0"/>
          </a:p>
          <a:p>
            <a:r>
              <a:rPr lang="en-US" dirty="0"/>
              <a:t>Items that can increase the cost of a project affect returns primarily when the debt to capital constraint applies and have less or no importance when the DSCR drives debt capacity. </a:t>
            </a:r>
          </a:p>
          <a:p>
            <a:endParaRPr lang="en-US" dirty="0"/>
          </a:p>
        </p:txBody>
      </p:sp>
    </p:spTree>
    <p:extLst>
      <p:ext uri="{BB962C8B-B14F-4D97-AF65-F5344CB8AC3E}">
        <p14:creationId xmlns:p14="http://schemas.microsoft.com/office/powerpoint/2010/main" val="200410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Debt Sizing: Including Items in Project Cost that do not Involve Cash Outflow </a:t>
            </a:r>
          </a:p>
        </p:txBody>
      </p:sp>
      <p:sp>
        <p:nvSpPr>
          <p:cNvPr id="3" name="Content Placeholder 2"/>
          <p:cNvSpPr>
            <a:spLocks noGrp="1"/>
          </p:cNvSpPr>
          <p:nvPr>
            <p:ph idx="1"/>
          </p:nvPr>
        </p:nvSpPr>
        <p:spPr/>
        <p:txBody>
          <a:bodyPr>
            <a:normAutofit fontScale="77500" lnSpcReduction="20000"/>
          </a:bodyPr>
          <a:lstStyle/>
          <a:p>
            <a:r>
              <a:rPr lang="en-US" dirty="0"/>
              <a:t>Accounting allocations to the project can have large effects on the equity IRR through debt sizing derived from the debt to capital ratio. </a:t>
            </a:r>
          </a:p>
          <a:p>
            <a:r>
              <a:rPr lang="en-US" b="1" i="1" dirty="0"/>
              <a:t>If the DSCR drives debt sizing</a:t>
            </a:r>
            <a:r>
              <a:rPr lang="en-US" dirty="0"/>
              <a:t>, the accounting allocations, fee allocations and other adjustments have no effect on the equity IRR. </a:t>
            </a:r>
          </a:p>
          <a:p>
            <a:r>
              <a:rPr lang="en-US" dirty="0"/>
              <a:t>Accounting allocations and non-cash contributions can change the structure of returns when multiple investors are involved in the project.  If one party is allowed to include non-cash allocations as the basis for his investment, his return is much higher.</a:t>
            </a:r>
          </a:p>
          <a:p>
            <a:r>
              <a:rPr lang="en-US" dirty="0"/>
              <a:t>Depending on the manner in which project costs are accounted for, multiple investors pay debt service and receive dividends, but the investor who did not invest as much cash effectively borrows less relative to the cash investment. </a:t>
            </a:r>
          </a:p>
        </p:txBody>
      </p:sp>
    </p:spTree>
    <p:extLst>
      <p:ext uri="{BB962C8B-B14F-4D97-AF65-F5344CB8AC3E}">
        <p14:creationId xmlns:p14="http://schemas.microsoft.com/office/powerpoint/2010/main" val="264152009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618" y="1218143"/>
            <a:ext cx="5750204" cy="518007"/>
          </a:xfrm>
        </p:spPr>
        <p:txBody>
          <a:bodyPr>
            <a:normAutofit fontScale="90000"/>
          </a:bodyPr>
          <a:lstStyle/>
          <a:p>
            <a:r>
              <a:rPr lang="en-US" dirty="0"/>
              <a:t>Debt Sizing: Profits from EPC Contractors or O&amp;M Contractor when Investor is also Contractor</a:t>
            </a:r>
          </a:p>
        </p:txBody>
      </p:sp>
      <p:sp>
        <p:nvSpPr>
          <p:cNvPr id="3" name="Content Placeholder 2"/>
          <p:cNvSpPr>
            <a:spLocks noGrp="1"/>
          </p:cNvSpPr>
          <p:nvPr>
            <p:ph idx="1"/>
          </p:nvPr>
        </p:nvSpPr>
        <p:spPr>
          <a:xfrm>
            <a:off x="1545996" y="2158150"/>
            <a:ext cx="5995448" cy="3331823"/>
          </a:xfrm>
        </p:spPr>
        <p:txBody>
          <a:bodyPr>
            <a:normAutofit fontScale="55000" lnSpcReduction="20000"/>
          </a:bodyPr>
          <a:lstStyle/>
          <a:p>
            <a:r>
              <a:rPr lang="en-US" dirty="0"/>
              <a:t>If the EPC profits do not affect the debt size and there is only one investor, placing profits at the EPC contractor level or the investor level does not influence overall returns (i.e. if DSCR drives debt size). </a:t>
            </a:r>
          </a:p>
          <a:p>
            <a:r>
              <a:rPr lang="en-US" dirty="0"/>
              <a:t>Depending on whether the debt to capital constraint applies or there are multiple investors, EPC profits can increase equity IRR (by increasing the debt size).</a:t>
            </a:r>
          </a:p>
          <a:p>
            <a:r>
              <a:rPr lang="en-US" dirty="0"/>
              <a:t>Cash Flow Waterfall and issues associated with including profits in O&amp;M contract rather than in SPV cash flow. Profits on the O&amp;M contract versus including O&amp;M costs at the SPV level can affect the distribution of dividends as the O&amp;M fee is paid before debt service.</a:t>
            </a:r>
          </a:p>
        </p:txBody>
      </p:sp>
    </p:spTree>
    <p:extLst>
      <p:ext uri="{BB962C8B-B14F-4D97-AF65-F5344CB8AC3E}">
        <p14:creationId xmlns:p14="http://schemas.microsoft.com/office/powerpoint/2010/main" val="888854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1CF4-732D-4840-A79D-5F740D63165C}"/>
              </a:ext>
            </a:extLst>
          </p:cNvPr>
          <p:cNvSpPr>
            <a:spLocks noGrp="1"/>
          </p:cNvSpPr>
          <p:nvPr>
            <p:ph type="title"/>
          </p:nvPr>
        </p:nvSpPr>
        <p:spPr/>
        <p:txBody>
          <a:bodyPr/>
          <a:lstStyle/>
          <a:p>
            <a:r>
              <a:rPr lang="en-US" dirty="0"/>
              <a:t>Solar Power Economic History</a:t>
            </a:r>
          </a:p>
        </p:txBody>
      </p:sp>
    </p:spTree>
    <p:extLst>
      <p:ext uri="{BB962C8B-B14F-4D97-AF65-F5344CB8AC3E}">
        <p14:creationId xmlns:p14="http://schemas.microsoft.com/office/powerpoint/2010/main" val="119001165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A-</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Korea and Japan Utility Companies: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21" name="Oval 20"/>
          <p:cNvSpPr/>
          <p:nvPr/>
        </p:nvSpPr>
        <p:spPr bwMode="auto">
          <a:xfrm>
            <a:off x="6400800" y="375570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rPr>
              <a:t>Issued bonds and debt with long tenor and low rates</a:t>
            </a:r>
            <a:endParaRPr lang="en-US" sz="900" dirty="0">
              <a:solidFill>
                <a:schemeClr val="bg1">
                  <a:lumMod val="95000"/>
                </a:schemeClr>
              </a:solidFill>
              <a:latin typeface="Arial" pitchFamily="34" charset="0"/>
            </a:endParaRPr>
          </a:p>
        </p:txBody>
      </p:sp>
      <p:sp>
        <p:nvSpPr>
          <p:cNvPr id="33" name="Oval 32"/>
          <p:cNvSpPr/>
          <p:nvPr/>
        </p:nvSpPr>
        <p:spPr bwMode="auto">
          <a:xfrm>
            <a:off x="1305646" y="4175974"/>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900" dirty="0">
                <a:solidFill>
                  <a:schemeClr val="bg1">
                    <a:lumMod val="95000"/>
                  </a:schemeClr>
                </a:solidFill>
              </a:rPr>
              <a:t>Mobil </a:t>
            </a:r>
          </a:p>
          <a:p>
            <a:pPr algn="ctr" eaLnBrk="0" fontAlgn="base" hangingPunct="0">
              <a:spcBef>
                <a:spcPct val="0"/>
              </a:spcBef>
              <a:spcAft>
                <a:spcPct val="0"/>
              </a:spcAft>
            </a:pPr>
            <a:r>
              <a:rPr lang="en-US" sz="900" dirty="0">
                <a:solidFill>
                  <a:schemeClr val="bg1">
                    <a:lumMod val="95000"/>
                  </a:schemeClr>
                </a:solidFill>
                <a:latin typeface="Arial" pitchFamily="34" charset="0"/>
              </a:rPr>
              <a:t>State</a:t>
            </a:r>
          </a:p>
        </p:txBody>
      </p:sp>
      <p:sp>
        <p:nvSpPr>
          <p:cNvPr id="43" name="Rectangle 42"/>
          <p:cNvSpPr/>
          <p:nvPr/>
        </p:nvSpPr>
        <p:spPr bwMode="auto">
          <a:xfrm>
            <a:off x="5140480" y="4811215"/>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a:t>
            </a:r>
          </a:p>
        </p:txBody>
      </p:sp>
      <p:cxnSp>
        <p:nvCxnSpPr>
          <p:cNvPr id="57" name="Straight Arrow Connector 56"/>
          <p:cNvCxnSpPr>
            <a:cxnSpLocks/>
            <a:stCxn id="7" idx="2"/>
          </p:cNvCxnSpPr>
          <p:nvPr/>
        </p:nvCxnSpPr>
        <p:spPr bwMode="auto">
          <a:xfrm flipH="1">
            <a:off x="2581159" y="4155386"/>
            <a:ext cx="1254461" cy="46932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39" name="Rectangle 38"/>
          <p:cNvSpPr/>
          <p:nvPr/>
        </p:nvSpPr>
        <p:spPr bwMode="auto">
          <a:xfrm>
            <a:off x="4001581" y="2646706"/>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Off-take Contract with minimum supply but no fixed price</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1566764" y="1034939"/>
            <a:ext cx="5750204" cy="518007"/>
          </a:xfrm>
        </p:spPr>
        <p:txBody>
          <a:bodyPr>
            <a:normAutofit fontScale="90000"/>
          </a:bodyPr>
          <a:lstStyle/>
          <a:p>
            <a:r>
              <a:rPr lang="en-US" dirty="0"/>
              <a:t>O&amp;M Contractor is Sponsor</a:t>
            </a:r>
          </a:p>
        </p:txBody>
      </p:sp>
      <p:sp>
        <p:nvSpPr>
          <p:cNvPr id="4" name="TextBox 3">
            <a:extLst>
              <a:ext uri="{FF2B5EF4-FFF2-40B4-BE49-F238E27FC236}">
                <a16:creationId xmlns:a16="http://schemas.microsoft.com/office/drawing/2014/main" id="{F6B81D72-BF8A-4556-AA68-96299F739F90}"/>
              </a:ext>
            </a:extLst>
          </p:cNvPr>
          <p:cNvSpPr txBox="1"/>
          <p:nvPr/>
        </p:nvSpPr>
        <p:spPr>
          <a:xfrm>
            <a:off x="5750316" y="2199767"/>
            <a:ext cx="1566652" cy="1131079"/>
          </a:xfrm>
          <a:prstGeom prst="rect">
            <a:avLst/>
          </a:prstGeom>
          <a:noFill/>
        </p:spPr>
        <p:txBody>
          <a:bodyPr wrap="square" rtlCol="0">
            <a:spAutoFit/>
          </a:bodyPr>
          <a:lstStyle/>
          <a:p>
            <a:r>
              <a:rPr lang="en-US" sz="1350" dirty="0"/>
              <a:t>Profits to O&amp;M Reduce the SPV Cash Flow. O&amp;M paid before debt service </a:t>
            </a:r>
          </a:p>
        </p:txBody>
      </p:sp>
      <p:cxnSp>
        <p:nvCxnSpPr>
          <p:cNvPr id="6" name="Straight Arrow Connector 5">
            <a:extLst>
              <a:ext uri="{FF2B5EF4-FFF2-40B4-BE49-F238E27FC236}">
                <a16:creationId xmlns:a16="http://schemas.microsoft.com/office/drawing/2014/main" id="{8C8D84AA-3F52-44F0-8A7B-B686A238E2C5}"/>
              </a:ext>
            </a:extLst>
          </p:cNvPr>
          <p:cNvCxnSpPr>
            <a:endCxn id="33" idx="6"/>
          </p:cNvCxnSpPr>
          <p:nvPr/>
        </p:nvCxnSpPr>
        <p:spPr>
          <a:xfrm flipH="1">
            <a:off x="2635471" y="4385231"/>
            <a:ext cx="2912204" cy="277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8804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50ECC9-7E01-4E73-8200-3243FE957D91}"/>
              </a:ext>
            </a:extLst>
          </p:cNvPr>
          <p:cNvSpPr>
            <a:spLocks noGrp="1"/>
          </p:cNvSpPr>
          <p:nvPr>
            <p:ph idx="1"/>
          </p:nvPr>
        </p:nvSpPr>
        <p:spPr/>
        <p:txBody>
          <a:bodyPr/>
          <a:lstStyle/>
          <a:p>
            <a:r>
              <a:rPr lang="en-US" dirty="0"/>
              <a:t>Add Development Fee to Sources and Uses</a:t>
            </a:r>
          </a:p>
          <a:p>
            <a:r>
              <a:rPr lang="en-US" dirty="0"/>
              <a:t>Adjust the Equity IRR for Development Fees Received</a:t>
            </a:r>
          </a:p>
          <a:p>
            <a:r>
              <a:rPr lang="en-US" dirty="0"/>
              <a:t>Adjust Model to have Debt to Capital Constraint</a:t>
            </a:r>
          </a:p>
          <a:p>
            <a:r>
              <a:rPr lang="en-US" dirty="0"/>
              <a:t>Use Goal Seek to Compute Development Fees</a:t>
            </a:r>
          </a:p>
        </p:txBody>
      </p:sp>
      <p:sp>
        <p:nvSpPr>
          <p:cNvPr id="3" name="Title 2">
            <a:extLst>
              <a:ext uri="{FF2B5EF4-FFF2-40B4-BE49-F238E27FC236}">
                <a16:creationId xmlns:a16="http://schemas.microsoft.com/office/drawing/2014/main" id="{0E947073-8EA4-4262-BCE4-E46DAE294863}"/>
              </a:ext>
            </a:extLst>
          </p:cNvPr>
          <p:cNvSpPr>
            <a:spLocks noGrp="1"/>
          </p:cNvSpPr>
          <p:nvPr>
            <p:ph type="title"/>
          </p:nvPr>
        </p:nvSpPr>
        <p:spPr/>
        <p:txBody>
          <a:bodyPr>
            <a:normAutofit/>
          </a:bodyPr>
          <a:lstStyle/>
          <a:p>
            <a:r>
              <a:rPr lang="en-US" dirty="0"/>
              <a:t>Adjustments for Development Fee</a:t>
            </a:r>
          </a:p>
        </p:txBody>
      </p:sp>
    </p:spTree>
    <p:extLst>
      <p:ext uri="{BB962C8B-B14F-4D97-AF65-F5344CB8AC3E}">
        <p14:creationId xmlns:p14="http://schemas.microsoft.com/office/powerpoint/2010/main" val="154448396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F9D6B4-4A29-4AAA-ADA2-616CD8D4EE7C}"/>
              </a:ext>
            </a:extLst>
          </p:cNvPr>
          <p:cNvSpPr>
            <a:spLocks noGrp="1"/>
          </p:cNvSpPr>
          <p:nvPr>
            <p:ph idx="1"/>
          </p:nvPr>
        </p:nvSpPr>
        <p:spPr/>
        <p:txBody>
          <a:bodyPr/>
          <a:lstStyle/>
          <a:p>
            <a:r>
              <a:rPr lang="en-US" dirty="0"/>
              <a:t>How much is the padding; What is debt to capital without the added costs</a:t>
            </a:r>
          </a:p>
          <a:p>
            <a:endParaRPr lang="en-CH" dirty="0"/>
          </a:p>
        </p:txBody>
      </p:sp>
      <p:sp>
        <p:nvSpPr>
          <p:cNvPr id="3" name="Title 2">
            <a:extLst>
              <a:ext uri="{FF2B5EF4-FFF2-40B4-BE49-F238E27FC236}">
                <a16:creationId xmlns:a16="http://schemas.microsoft.com/office/drawing/2014/main" id="{1F6A937C-B45C-4BD3-9007-CBFF725B0C73}"/>
              </a:ext>
            </a:extLst>
          </p:cNvPr>
          <p:cNvSpPr>
            <a:spLocks noGrp="1"/>
          </p:cNvSpPr>
          <p:nvPr>
            <p:ph type="title"/>
          </p:nvPr>
        </p:nvSpPr>
        <p:spPr/>
        <p:txBody>
          <a:bodyPr/>
          <a:lstStyle/>
          <a:p>
            <a:r>
              <a:rPr lang="en-US" dirty="0"/>
              <a:t>Solar Development Fees</a:t>
            </a:r>
            <a:endParaRPr lang="en-CH"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2393157" y="2450757"/>
            <a:ext cx="4107656" cy="3468687"/>
          </a:xfrm>
          <a:prstGeom prst="rect">
            <a:avLst/>
          </a:prstGeom>
        </p:spPr>
      </p:pic>
    </p:spTree>
    <p:extLst>
      <p:ext uri="{BB962C8B-B14F-4D97-AF65-F5344CB8AC3E}">
        <p14:creationId xmlns:p14="http://schemas.microsoft.com/office/powerpoint/2010/main" val="229538445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288BAF-8DF6-4900-B285-1EB251ADCCC9}"/>
              </a:ext>
            </a:extLst>
          </p:cNvPr>
          <p:cNvPicPr>
            <a:picLocks noGrp="1" noChangeAspect="1"/>
          </p:cNvPicPr>
          <p:nvPr>
            <p:ph idx="1"/>
          </p:nvPr>
        </p:nvPicPr>
        <p:blipFill>
          <a:blip r:embed="rId2"/>
          <a:stretch>
            <a:fillRect/>
          </a:stretch>
        </p:blipFill>
        <p:spPr>
          <a:xfrm>
            <a:off x="1691880" y="2505540"/>
            <a:ext cx="5926931" cy="1971937"/>
          </a:xfrm>
          <a:prstGeom prst="rect">
            <a:avLst/>
          </a:prstGeom>
        </p:spPr>
      </p:pic>
      <p:sp>
        <p:nvSpPr>
          <p:cNvPr id="3" name="Title 2">
            <a:extLst>
              <a:ext uri="{FF2B5EF4-FFF2-40B4-BE49-F238E27FC236}">
                <a16:creationId xmlns:a16="http://schemas.microsoft.com/office/drawing/2014/main" id="{8F7A0A88-1B8C-4A9A-983C-01F4C7005368}"/>
              </a:ext>
            </a:extLst>
          </p:cNvPr>
          <p:cNvSpPr>
            <a:spLocks noGrp="1"/>
          </p:cNvSpPr>
          <p:nvPr>
            <p:ph type="title"/>
          </p:nvPr>
        </p:nvSpPr>
        <p:spPr/>
        <p:txBody>
          <a:bodyPr/>
          <a:lstStyle/>
          <a:p>
            <a:r>
              <a:rPr lang="en-US" dirty="0"/>
              <a:t>Project IRR with Development Costs</a:t>
            </a:r>
            <a:endParaRPr lang="en-CH" dirty="0"/>
          </a:p>
        </p:txBody>
      </p:sp>
    </p:spTree>
    <p:extLst>
      <p:ext uri="{BB962C8B-B14F-4D97-AF65-F5344CB8AC3E}">
        <p14:creationId xmlns:p14="http://schemas.microsoft.com/office/powerpoint/2010/main" val="292034116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0A5CDB-180D-4DBB-B0C3-875F241DFCF6}"/>
              </a:ext>
            </a:extLst>
          </p:cNvPr>
          <p:cNvSpPr>
            <a:spLocks noGrp="1"/>
          </p:cNvSpPr>
          <p:nvPr>
            <p:ph idx="1"/>
          </p:nvPr>
        </p:nvSpPr>
        <p:spPr/>
        <p:txBody>
          <a:bodyPr>
            <a:normAutofit fontScale="55000" lnSpcReduction="20000"/>
          </a:bodyPr>
          <a:lstStyle/>
          <a:p>
            <a:r>
              <a:rPr lang="en-US" u="sng" dirty="0"/>
              <a:t>Accounts</a:t>
            </a:r>
            <a:r>
              <a:rPr lang="en-US" dirty="0"/>
              <a:t>.  On or prior to the Closing Date, Borrower and Administrative Agent shall establish at the Depositary accounts entitled </a:t>
            </a:r>
          </a:p>
          <a:p>
            <a:r>
              <a:rPr lang="en-US" dirty="0"/>
              <a:t>“Solar Construction Account” (the “</a:t>
            </a:r>
            <a:r>
              <a:rPr lang="en-US" u="sng" dirty="0"/>
              <a:t>Construction Account</a:t>
            </a:r>
            <a:r>
              <a:rPr lang="en-US" dirty="0"/>
              <a:t>”),</a:t>
            </a:r>
          </a:p>
          <a:p>
            <a:r>
              <a:rPr lang="en-US" dirty="0"/>
              <a:t>“Solar Operating Account” (the “</a:t>
            </a:r>
            <a:r>
              <a:rPr lang="en-US" u="sng" dirty="0"/>
              <a:t>Operating Account</a:t>
            </a:r>
            <a:r>
              <a:rPr lang="en-US" dirty="0"/>
              <a:t>”), </a:t>
            </a:r>
          </a:p>
          <a:p>
            <a:r>
              <a:rPr lang="en-US" dirty="0"/>
              <a:t>“Solar Distribution Account” (the “</a:t>
            </a:r>
            <a:r>
              <a:rPr lang="en-US" u="sng" dirty="0"/>
              <a:t>Distribution Account</a:t>
            </a:r>
            <a:r>
              <a:rPr lang="en-US" dirty="0"/>
              <a:t>”), </a:t>
            </a:r>
          </a:p>
          <a:p>
            <a:r>
              <a:rPr lang="en-US" dirty="0"/>
              <a:t>“Solar O&amp;M Reserve Account” (the “O&amp;M Reserve Account”),</a:t>
            </a:r>
          </a:p>
          <a:p>
            <a:r>
              <a:rPr lang="en-US" dirty="0"/>
              <a:t> “Solar Debt Service Reserve Account” (the “</a:t>
            </a:r>
            <a:r>
              <a:rPr lang="en-US" u="sng" dirty="0"/>
              <a:t>Debt Service Reserve Account</a:t>
            </a:r>
            <a:r>
              <a:rPr lang="en-US" dirty="0"/>
              <a:t>”),</a:t>
            </a:r>
          </a:p>
          <a:p>
            <a:r>
              <a:rPr lang="en-US" dirty="0"/>
              <a:t> “Solar Distribution Reserve Account (the “</a:t>
            </a:r>
            <a:r>
              <a:rPr lang="en-US" u="sng" dirty="0"/>
              <a:t>Distribution Reserve Account</a:t>
            </a:r>
            <a:r>
              <a:rPr lang="en-US" dirty="0"/>
              <a:t>”), </a:t>
            </a:r>
          </a:p>
          <a:p>
            <a:r>
              <a:rPr lang="en-US" dirty="0"/>
              <a:t>“Solar Completion Reserve Account” (the “</a:t>
            </a:r>
            <a:r>
              <a:rPr lang="en-US" u="sng" dirty="0"/>
              <a:t>Completion Reserve Account</a:t>
            </a:r>
            <a:r>
              <a:rPr lang="en-US" dirty="0"/>
              <a:t>”),</a:t>
            </a:r>
          </a:p>
          <a:p>
            <a:r>
              <a:rPr lang="en-US" dirty="0"/>
              <a:t> “Solar Interest Reserve Account” (the “</a:t>
            </a:r>
            <a:r>
              <a:rPr lang="en-US" u="sng" dirty="0"/>
              <a:t>Interest Reserve Account</a:t>
            </a:r>
            <a:r>
              <a:rPr lang="en-US" dirty="0"/>
              <a:t>”) </a:t>
            </a:r>
          </a:p>
          <a:p>
            <a:r>
              <a:rPr lang="en-US" dirty="0"/>
              <a:t>“Solar Loss Proceeds Account” (the “</a:t>
            </a:r>
            <a:r>
              <a:rPr lang="en-US" u="sng" dirty="0"/>
              <a:t>Loss Proceeds Account</a:t>
            </a:r>
            <a:r>
              <a:rPr lang="en-US" dirty="0"/>
              <a:t>”), </a:t>
            </a:r>
          </a:p>
          <a:p>
            <a:r>
              <a:rPr lang="en-US" dirty="0"/>
              <a:t>“Solar Delay Proceeds Account” (the “</a:t>
            </a:r>
            <a:r>
              <a:rPr lang="en-US" u="sng" dirty="0"/>
              <a:t>Delay Proceeds Account</a:t>
            </a:r>
            <a:r>
              <a:rPr lang="en-US" dirty="0"/>
              <a:t>”)</a:t>
            </a:r>
          </a:p>
          <a:p>
            <a:r>
              <a:rPr lang="en-US" dirty="0"/>
              <a:t>“Solar Major Maintenance Reserve Account” (the “</a:t>
            </a:r>
            <a:r>
              <a:rPr lang="en-US" u="sng" dirty="0"/>
              <a:t>Major Maintenance Reserve Account</a:t>
            </a:r>
            <a:r>
              <a:rPr lang="en-US" dirty="0"/>
              <a:t>”).  </a:t>
            </a:r>
          </a:p>
          <a:p>
            <a:r>
              <a:rPr lang="en-US" dirty="0"/>
              <a:t>Any deposits, transfer or application of funds in the Accounts shall be in accordance with the Depositary Agreement.</a:t>
            </a:r>
            <a:endParaRPr lang="en-CH" dirty="0"/>
          </a:p>
          <a:p>
            <a:endParaRPr lang="en-CH" dirty="0"/>
          </a:p>
        </p:txBody>
      </p:sp>
      <p:sp>
        <p:nvSpPr>
          <p:cNvPr id="3" name="Title 2">
            <a:extLst>
              <a:ext uri="{FF2B5EF4-FFF2-40B4-BE49-F238E27FC236}">
                <a16:creationId xmlns:a16="http://schemas.microsoft.com/office/drawing/2014/main" id="{12504688-230A-47FC-A74D-E2526496786A}"/>
              </a:ext>
            </a:extLst>
          </p:cNvPr>
          <p:cNvSpPr>
            <a:spLocks noGrp="1"/>
          </p:cNvSpPr>
          <p:nvPr>
            <p:ph type="title"/>
          </p:nvPr>
        </p:nvSpPr>
        <p:spPr/>
        <p:txBody>
          <a:bodyPr/>
          <a:lstStyle/>
          <a:p>
            <a:r>
              <a:rPr lang="en-US" dirty="0"/>
              <a:t>Solar Case Accounts</a:t>
            </a:r>
            <a:endParaRPr lang="en-CH" dirty="0"/>
          </a:p>
        </p:txBody>
      </p:sp>
    </p:spTree>
    <p:extLst>
      <p:ext uri="{BB962C8B-B14F-4D97-AF65-F5344CB8AC3E}">
        <p14:creationId xmlns:p14="http://schemas.microsoft.com/office/powerpoint/2010/main" val="226902570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68BD-9235-4C3B-AD2B-8B9495740843}"/>
              </a:ext>
            </a:extLst>
          </p:cNvPr>
          <p:cNvSpPr>
            <a:spLocks noGrp="1"/>
          </p:cNvSpPr>
          <p:nvPr>
            <p:ph type="title"/>
          </p:nvPr>
        </p:nvSpPr>
        <p:spPr/>
        <p:txBody>
          <a:bodyPr>
            <a:normAutofit fontScale="90000"/>
          </a:bodyPr>
          <a:lstStyle/>
          <a:p>
            <a:r>
              <a:rPr lang="en-US" dirty="0"/>
              <a:t>Day 2, Session 5: Upside Analysis for Solar Power – Refinancing, Asset Sales and Real Options</a:t>
            </a:r>
          </a:p>
        </p:txBody>
      </p:sp>
    </p:spTree>
    <p:extLst>
      <p:ext uri="{BB962C8B-B14F-4D97-AF65-F5344CB8AC3E}">
        <p14:creationId xmlns:p14="http://schemas.microsoft.com/office/powerpoint/2010/main" val="425963599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A869EA-E49B-4076-97B5-C4B062AD4D8D}"/>
              </a:ext>
            </a:extLst>
          </p:cNvPr>
          <p:cNvSpPr>
            <a:spLocks noGrp="1"/>
          </p:cNvSpPr>
          <p:nvPr>
            <p:ph idx="1"/>
          </p:nvPr>
        </p:nvSpPr>
        <p:spPr/>
        <p:txBody>
          <a:bodyPr>
            <a:normAutofit fontScale="92500" lnSpcReduction="20000"/>
          </a:bodyPr>
          <a:lstStyle/>
          <a:p>
            <a:r>
              <a:rPr lang="en-US" dirty="0"/>
              <a:t>Now move to the length of the debt or the debt tenure</a:t>
            </a:r>
          </a:p>
          <a:p>
            <a:r>
              <a:rPr lang="en-US" dirty="0"/>
              <a:t>In corporate finance, debt is re-financed continually and the debt to capital is developed on a market value basis.</a:t>
            </a:r>
          </a:p>
          <a:p>
            <a:r>
              <a:rPr lang="en-US" dirty="0"/>
              <a:t>In project finance, the initial assumption is that debt to capital reduces and for a portion of the project life the total financing can come from equity.</a:t>
            </a:r>
          </a:p>
          <a:p>
            <a:r>
              <a:rPr lang="en-US" dirty="0"/>
              <a:t>In reality, if a project is performing well, it will be sold and/or re-financed.  Continual re-financing can result in a similar outcome a very long-term debt.</a:t>
            </a:r>
          </a:p>
        </p:txBody>
      </p:sp>
      <p:sp>
        <p:nvSpPr>
          <p:cNvPr id="3" name="Title 2">
            <a:extLst>
              <a:ext uri="{FF2B5EF4-FFF2-40B4-BE49-F238E27FC236}">
                <a16:creationId xmlns:a16="http://schemas.microsoft.com/office/drawing/2014/main" id="{0164577F-9CC3-444D-8204-A08A4043B81F}"/>
              </a:ext>
            </a:extLst>
          </p:cNvPr>
          <p:cNvSpPr>
            <a:spLocks noGrp="1"/>
          </p:cNvSpPr>
          <p:nvPr>
            <p:ph type="title"/>
          </p:nvPr>
        </p:nvSpPr>
        <p:spPr/>
        <p:txBody>
          <a:bodyPr>
            <a:normAutofit fontScale="90000"/>
          </a:bodyPr>
          <a:lstStyle/>
          <a:p>
            <a:r>
              <a:rPr lang="en-US" dirty="0"/>
              <a:t>Re-financing, Corporate Finance and Project Finance</a:t>
            </a:r>
          </a:p>
        </p:txBody>
      </p:sp>
    </p:spTree>
    <p:extLst>
      <p:ext uri="{BB962C8B-B14F-4D97-AF65-F5344CB8AC3E}">
        <p14:creationId xmlns:p14="http://schemas.microsoft.com/office/powerpoint/2010/main" val="24731391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155231-1A2F-4468-86D4-F452D562E581}"/>
              </a:ext>
            </a:extLst>
          </p:cNvPr>
          <p:cNvSpPr>
            <a:spLocks noGrp="1"/>
          </p:cNvSpPr>
          <p:nvPr>
            <p:ph idx="1"/>
          </p:nvPr>
        </p:nvSpPr>
        <p:spPr/>
        <p:txBody>
          <a:bodyPr>
            <a:normAutofit lnSpcReduction="10000"/>
          </a:bodyPr>
          <a:lstStyle/>
          <a:p>
            <a:r>
              <a:rPr lang="en-US" dirty="0"/>
              <a:t>There is a fundamental philosophical and strategic issue about re-financing in project finance.</a:t>
            </a:r>
          </a:p>
          <a:p>
            <a:r>
              <a:rPr lang="en-US" dirty="0"/>
              <a:t>The above charts are distorted because of the assumption that there is no re-financing.</a:t>
            </a:r>
          </a:p>
          <a:p>
            <a:r>
              <a:rPr lang="en-US" dirty="0"/>
              <a:t>With re-financing, the effect of the debt tenure is much less if not reduced to almost nothing.</a:t>
            </a:r>
          </a:p>
          <a:p>
            <a:r>
              <a:rPr lang="en-US" dirty="0"/>
              <a:t>Assuming no re-financing is a very negative assumption (like and oil price of zero because we cannot predict everything).</a:t>
            </a:r>
          </a:p>
        </p:txBody>
      </p:sp>
      <p:sp>
        <p:nvSpPr>
          <p:cNvPr id="3" name="Title 2">
            <a:extLst>
              <a:ext uri="{FF2B5EF4-FFF2-40B4-BE49-F238E27FC236}">
                <a16:creationId xmlns:a16="http://schemas.microsoft.com/office/drawing/2014/main" id="{802277D1-C5B6-4DEB-A52E-3ABFA52AD24F}"/>
              </a:ext>
            </a:extLst>
          </p:cNvPr>
          <p:cNvSpPr>
            <a:spLocks noGrp="1"/>
          </p:cNvSpPr>
          <p:nvPr>
            <p:ph type="title"/>
          </p:nvPr>
        </p:nvSpPr>
        <p:spPr/>
        <p:txBody>
          <a:bodyPr/>
          <a:lstStyle/>
          <a:p>
            <a:r>
              <a:rPr lang="en-US" dirty="0"/>
              <a:t>Re-financing Changes Everything</a:t>
            </a:r>
          </a:p>
        </p:txBody>
      </p:sp>
    </p:spTree>
    <p:extLst>
      <p:ext uri="{BB962C8B-B14F-4D97-AF65-F5344CB8AC3E}">
        <p14:creationId xmlns:p14="http://schemas.microsoft.com/office/powerpoint/2010/main" val="21096025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D9C0AC-6D63-4509-BFBC-04CE2AA62230}"/>
              </a:ext>
            </a:extLst>
          </p:cNvPr>
          <p:cNvSpPr>
            <a:spLocks noGrp="1"/>
          </p:cNvSpPr>
          <p:nvPr>
            <p:ph idx="1"/>
          </p:nvPr>
        </p:nvSpPr>
        <p:spPr/>
        <p:txBody>
          <a:bodyPr/>
          <a:lstStyle/>
          <a:p>
            <a:r>
              <a:rPr lang="en-US" dirty="0"/>
              <a:t>The table below illustrates the relationship between the length of the debt and the interest rate in terms of equity IRR.</a:t>
            </a:r>
          </a:p>
          <a:p>
            <a:r>
              <a:rPr lang="en-US" dirty="0"/>
              <a:t>Note that the length makes more difference than the interest rate (with no re-financing)</a:t>
            </a:r>
          </a:p>
          <a:p>
            <a:endParaRPr lang="en-US" dirty="0"/>
          </a:p>
        </p:txBody>
      </p:sp>
      <p:sp>
        <p:nvSpPr>
          <p:cNvPr id="3" name="Title 2">
            <a:extLst>
              <a:ext uri="{FF2B5EF4-FFF2-40B4-BE49-F238E27FC236}">
                <a16:creationId xmlns:a16="http://schemas.microsoft.com/office/drawing/2014/main" id="{1AC32668-A321-412C-8882-7B6E20EC1C0D}"/>
              </a:ext>
            </a:extLst>
          </p:cNvPr>
          <p:cNvSpPr>
            <a:spLocks noGrp="1"/>
          </p:cNvSpPr>
          <p:nvPr>
            <p:ph type="title"/>
          </p:nvPr>
        </p:nvSpPr>
        <p:spPr/>
        <p:txBody>
          <a:bodyPr>
            <a:normAutofit fontScale="90000"/>
          </a:bodyPr>
          <a:lstStyle/>
          <a:p>
            <a:r>
              <a:rPr lang="en-US" dirty="0"/>
              <a:t>Debt Length and the Interest Rate Assuming Size Driven by Debt/Capital Ratio</a:t>
            </a:r>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6340642" y="3835847"/>
            <a:ext cx="0" cy="974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3539690" y="5489972"/>
            <a:ext cx="28009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40B129-3390-49F2-9179-889C8CE1D9B3}"/>
              </a:ext>
            </a:extLst>
          </p:cNvPr>
          <p:cNvCxnSpPr/>
          <p:nvPr/>
        </p:nvCxnSpPr>
        <p:spPr>
          <a:xfrm flipH="1">
            <a:off x="3617536" y="3491766"/>
            <a:ext cx="2333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77A0C8D-DD37-412C-B611-C97E274C0314}"/>
              </a:ext>
            </a:extLst>
          </p:cNvPr>
          <p:cNvPicPr>
            <a:picLocks noChangeAspect="1"/>
          </p:cNvPicPr>
          <p:nvPr/>
        </p:nvPicPr>
        <p:blipFill>
          <a:blip r:embed="rId2"/>
          <a:stretch>
            <a:fillRect/>
          </a:stretch>
        </p:blipFill>
        <p:spPr>
          <a:xfrm>
            <a:off x="2678981" y="3574636"/>
            <a:ext cx="3215129" cy="1759796"/>
          </a:xfrm>
          <a:prstGeom prst="rect">
            <a:avLst/>
          </a:prstGeom>
        </p:spPr>
      </p:pic>
    </p:spTree>
    <p:extLst>
      <p:ext uri="{BB962C8B-B14F-4D97-AF65-F5344CB8AC3E}">
        <p14:creationId xmlns:p14="http://schemas.microsoft.com/office/powerpoint/2010/main" val="91873742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D9C0AC-6D63-4509-BFBC-04CE2AA62230}"/>
              </a:ext>
            </a:extLst>
          </p:cNvPr>
          <p:cNvSpPr>
            <a:spLocks noGrp="1"/>
          </p:cNvSpPr>
          <p:nvPr>
            <p:ph idx="1"/>
          </p:nvPr>
        </p:nvSpPr>
        <p:spPr>
          <a:xfrm>
            <a:off x="1692258" y="1649104"/>
            <a:ext cx="5849186" cy="1840030"/>
          </a:xfrm>
        </p:spPr>
        <p:txBody>
          <a:bodyPr>
            <a:normAutofit fontScale="62500" lnSpcReduction="20000"/>
          </a:bodyPr>
          <a:lstStyle/>
          <a:p>
            <a:r>
              <a:rPr lang="en-US" dirty="0"/>
              <a:t>The table below illustrates the relationship between the length of the debt and the debt to capital ratio in terms of equity IRR.</a:t>
            </a:r>
          </a:p>
          <a:p>
            <a:r>
              <a:rPr lang="en-US" dirty="0"/>
              <a:t>Note that the inter-relationship between the length of the debt and the leverage.</a:t>
            </a:r>
          </a:p>
          <a:p>
            <a:r>
              <a:rPr lang="en-US" dirty="0"/>
              <a:t>But the length of the debt still has a big effect (again without re-financing).</a:t>
            </a:r>
          </a:p>
          <a:p>
            <a:endParaRPr lang="en-US" dirty="0"/>
          </a:p>
        </p:txBody>
      </p:sp>
      <p:sp>
        <p:nvSpPr>
          <p:cNvPr id="3" name="Title 2">
            <a:extLst>
              <a:ext uri="{FF2B5EF4-FFF2-40B4-BE49-F238E27FC236}">
                <a16:creationId xmlns:a16="http://schemas.microsoft.com/office/drawing/2014/main" id="{1AC32668-A321-412C-8882-7B6E20EC1C0D}"/>
              </a:ext>
            </a:extLst>
          </p:cNvPr>
          <p:cNvSpPr>
            <a:spLocks noGrp="1"/>
          </p:cNvSpPr>
          <p:nvPr>
            <p:ph type="title"/>
          </p:nvPr>
        </p:nvSpPr>
        <p:spPr/>
        <p:txBody>
          <a:bodyPr/>
          <a:lstStyle/>
          <a:p>
            <a:r>
              <a:rPr lang="en-US" dirty="0"/>
              <a:t>Debt Length and the Debt to Capital Ratio</a:t>
            </a:r>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6543517" y="3758077"/>
            <a:ext cx="0" cy="974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3575954" y="3489133"/>
            <a:ext cx="28009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78BF8E-BC7E-407B-BF8E-9498F83CF608}"/>
              </a:ext>
            </a:extLst>
          </p:cNvPr>
          <p:cNvPicPr>
            <a:picLocks noChangeAspect="1"/>
          </p:cNvPicPr>
          <p:nvPr/>
        </p:nvPicPr>
        <p:blipFill>
          <a:blip r:embed="rId2"/>
          <a:stretch>
            <a:fillRect/>
          </a:stretch>
        </p:blipFill>
        <p:spPr>
          <a:xfrm>
            <a:off x="3502258" y="3597665"/>
            <a:ext cx="2874649" cy="1736767"/>
          </a:xfrm>
          <a:prstGeom prst="rect">
            <a:avLst/>
          </a:prstGeom>
        </p:spPr>
      </p:pic>
    </p:spTree>
    <p:extLst>
      <p:ext uri="{BB962C8B-B14F-4D97-AF65-F5344CB8AC3E}">
        <p14:creationId xmlns:p14="http://schemas.microsoft.com/office/powerpoint/2010/main" val="2194839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70AD0-6785-4405-AEDF-C9C7E2D09004}"/>
              </a:ext>
            </a:extLst>
          </p:cNvPr>
          <p:cNvSpPr>
            <a:spLocks noGrp="1"/>
          </p:cNvSpPr>
          <p:nvPr>
            <p:ph type="title"/>
          </p:nvPr>
        </p:nvSpPr>
        <p:spPr>
          <a:xfrm>
            <a:off x="417399" y="643467"/>
            <a:ext cx="8408193" cy="744836"/>
          </a:xfrm>
        </p:spPr>
        <p:txBody>
          <a:bodyPr vert="horz" lIns="91440" tIns="45720" rIns="91440" bIns="45720" rtlCol="0" anchor="ctr">
            <a:normAutofit/>
          </a:bodyPr>
          <a:lstStyle/>
          <a:p>
            <a:r>
              <a:rPr lang="en-US" sz="2800" kern="1200" dirty="0">
                <a:solidFill>
                  <a:schemeClr val="bg1"/>
                </a:solidFill>
                <a:latin typeface="+mj-lt"/>
                <a:ea typeface="+mj-ea"/>
                <a:cs typeface="+mj-cs"/>
              </a:rPr>
              <a:t>German Feed-In Tariffs</a:t>
            </a:r>
          </a:p>
        </p:txBody>
      </p:sp>
      <p:pic>
        <p:nvPicPr>
          <p:cNvPr id="4" name="Picture 2" descr="A screenshot of a cell phone&#10;&#10;Description generated with very high confidence">
            <a:extLst>
              <a:ext uri="{FF2B5EF4-FFF2-40B4-BE49-F238E27FC236}">
                <a16:creationId xmlns:a16="http://schemas.microsoft.com/office/drawing/2014/main" id="{1EBB4F12-39AE-4D74-B71E-FB4EFC9342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10782" y="1976979"/>
            <a:ext cx="6060963" cy="4394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3021E68-A735-478E-8B2E-7B789365EA17}"/>
              </a:ext>
            </a:extLst>
          </p:cNvPr>
          <p:cNvSpPr txBox="1"/>
          <p:nvPr/>
        </p:nvSpPr>
        <p:spPr>
          <a:xfrm>
            <a:off x="237744" y="2231136"/>
            <a:ext cx="1920240" cy="2308324"/>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spTree>
    <p:extLst>
      <p:ext uri="{BB962C8B-B14F-4D97-AF65-F5344CB8AC3E}">
        <p14:creationId xmlns:p14="http://schemas.microsoft.com/office/powerpoint/2010/main" val="369753053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CBAAFF-D7D1-4917-A8DC-0C8D4E0DED5C}"/>
              </a:ext>
            </a:extLst>
          </p:cNvPr>
          <p:cNvSpPr>
            <a:spLocks noGrp="1"/>
          </p:cNvSpPr>
          <p:nvPr>
            <p:ph idx="1"/>
          </p:nvPr>
        </p:nvSpPr>
        <p:spPr/>
        <p:txBody>
          <a:bodyPr>
            <a:normAutofit fontScale="92500" lnSpcReduction="20000"/>
          </a:bodyPr>
          <a:lstStyle/>
          <a:p>
            <a:r>
              <a:rPr lang="en-US" dirty="0"/>
              <a:t>An argument against the dramatic effects of re-financing is that the length of the debt is a very strong signal – like a stamp of approval – that the project has reasonable risk.</a:t>
            </a:r>
          </a:p>
          <a:p>
            <a:pPr lvl="1"/>
            <a:r>
              <a:rPr lang="en-US" dirty="0"/>
              <a:t>If one project obtains an advantageous financing at the financial close, why would the project not also receive better terms in re-financing.</a:t>
            </a:r>
          </a:p>
          <a:p>
            <a:r>
              <a:rPr lang="en-US" dirty="0"/>
              <a:t>If the short tenure is just a reflection of market conditions in a country or the necessity to establish historic results.</a:t>
            </a:r>
          </a:p>
          <a:p>
            <a:r>
              <a:rPr lang="en-US" dirty="0"/>
              <a:t>There are many possibilities about how re-financing could occur and sensitivity analysis can be performed.</a:t>
            </a:r>
          </a:p>
        </p:txBody>
      </p:sp>
      <p:sp>
        <p:nvSpPr>
          <p:cNvPr id="3" name="Title 2">
            <a:extLst>
              <a:ext uri="{FF2B5EF4-FFF2-40B4-BE49-F238E27FC236}">
                <a16:creationId xmlns:a16="http://schemas.microsoft.com/office/drawing/2014/main" id="{76CC44C2-8EEF-493E-9705-96E4A4226DB1}"/>
              </a:ext>
            </a:extLst>
          </p:cNvPr>
          <p:cNvSpPr>
            <a:spLocks noGrp="1"/>
          </p:cNvSpPr>
          <p:nvPr>
            <p:ph type="title"/>
          </p:nvPr>
        </p:nvSpPr>
        <p:spPr/>
        <p:txBody>
          <a:bodyPr/>
          <a:lstStyle/>
          <a:p>
            <a:r>
              <a:rPr lang="en-US" dirty="0"/>
              <a:t>Philosophy and Re-financing</a:t>
            </a:r>
          </a:p>
        </p:txBody>
      </p:sp>
    </p:spTree>
    <p:extLst>
      <p:ext uri="{BB962C8B-B14F-4D97-AF65-F5344CB8AC3E}">
        <p14:creationId xmlns:p14="http://schemas.microsoft.com/office/powerpoint/2010/main" val="407882430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11BA4-ED9A-4EF6-AE58-4FB9651E5B82}"/>
              </a:ext>
            </a:extLst>
          </p:cNvPr>
          <p:cNvSpPr>
            <a:spLocks noGrp="1"/>
          </p:cNvSpPr>
          <p:nvPr>
            <p:ph idx="1"/>
          </p:nvPr>
        </p:nvSpPr>
        <p:spPr/>
        <p:txBody>
          <a:bodyPr>
            <a:normAutofit fontScale="92500" lnSpcReduction="10000"/>
          </a:bodyPr>
          <a:lstStyle/>
          <a:p>
            <a:r>
              <a:rPr lang="en-US" dirty="0"/>
              <a:t>Every project has the possibility to increase equity returns through re-financing</a:t>
            </a:r>
          </a:p>
          <a:p>
            <a:r>
              <a:rPr lang="en-US" dirty="0"/>
              <a:t>Re-financing is a real option without a cost if there is no pre-payment penalty (except for fees on new debt)</a:t>
            </a:r>
          </a:p>
          <a:p>
            <a:r>
              <a:rPr lang="en-US" dirty="0"/>
              <a:t>As with any option, the value of the option is driven by uncertainty – there is uncertainty with respect to when the re-financing occurs, the parameters of the re-financing, the credit spreads and the amount of the re-financing</a:t>
            </a:r>
          </a:p>
          <a:p>
            <a:r>
              <a:rPr lang="en-US" dirty="0"/>
              <a:t>The re-financing option has much much more value when the initial tenor is short.</a:t>
            </a:r>
          </a:p>
        </p:txBody>
      </p:sp>
      <p:sp>
        <p:nvSpPr>
          <p:cNvPr id="3" name="Title 2">
            <a:extLst>
              <a:ext uri="{FF2B5EF4-FFF2-40B4-BE49-F238E27FC236}">
                <a16:creationId xmlns:a16="http://schemas.microsoft.com/office/drawing/2014/main" id="{C58782C7-BD21-4591-B6A7-77C407EB1FAA}"/>
              </a:ext>
            </a:extLst>
          </p:cNvPr>
          <p:cNvSpPr>
            <a:spLocks noGrp="1"/>
          </p:cNvSpPr>
          <p:nvPr>
            <p:ph type="title"/>
          </p:nvPr>
        </p:nvSpPr>
        <p:spPr/>
        <p:txBody>
          <a:bodyPr/>
          <a:lstStyle/>
          <a:p>
            <a:r>
              <a:rPr lang="en-US" dirty="0"/>
              <a:t>Re-financing Introduction</a:t>
            </a:r>
          </a:p>
        </p:txBody>
      </p:sp>
    </p:spTree>
    <p:extLst>
      <p:ext uri="{BB962C8B-B14F-4D97-AF65-F5344CB8AC3E}">
        <p14:creationId xmlns:p14="http://schemas.microsoft.com/office/powerpoint/2010/main" val="309078384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71D464-29AF-411E-B21C-911EC97972B9}"/>
              </a:ext>
            </a:extLst>
          </p:cNvPr>
          <p:cNvSpPr>
            <a:spLocks noGrp="1"/>
          </p:cNvSpPr>
          <p:nvPr>
            <p:ph idx="1"/>
          </p:nvPr>
        </p:nvSpPr>
        <p:spPr/>
        <p:txBody>
          <a:bodyPr/>
          <a:lstStyle/>
          <a:p>
            <a:r>
              <a:rPr lang="en-US" dirty="0"/>
              <a:t>The excerpts below show the assumptions and the mechanics behind re-financing</a:t>
            </a:r>
          </a:p>
          <a:p>
            <a:endParaRPr lang="en-US" dirty="0"/>
          </a:p>
        </p:txBody>
      </p:sp>
      <p:sp>
        <p:nvSpPr>
          <p:cNvPr id="3" name="Title 2">
            <a:extLst>
              <a:ext uri="{FF2B5EF4-FFF2-40B4-BE49-F238E27FC236}">
                <a16:creationId xmlns:a16="http://schemas.microsoft.com/office/drawing/2014/main" id="{D9EF5CC2-32BB-4E7C-86E9-0A34BE120F17}"/>
              </a:ext>
            </a:extLst>
          </p:cNvPr>
          <p:cNvSpPr>
            <a:spLocks noGrp="1"/>
          </p:cNvSpPr>
          <p:nvPr>
            <p:ph type="title"/>
          </p:nvPr>
        </p:nvSpPr>
        <p:spPr/>
        <p:txBody>
          <a:bodyPr>
            <a:normAutofit fontScale="90000"/>
          </a:bodyPr>
          <a:lstStyle/>
          <a:p>
            <a:r>
              <a:rPr lang="en-US" dirty="0"/>
              <a:t>Assumptions and Mechanics of Re-financing</a:t>
            </a:r>
          </a:p>
        </p:txBody>
      </p:sp>
      <p:pic>
        <p:nvPicPr>
          <p:cNvPr id="5" name="Picture 4">
            <a:extLst>
              <a:ext uri="{FF2B5EF4-FFF2-40B4-BE49-F238E27FC236}">
                <a16:creationId xmlns:a16="http://schemas.microsoft.com/office/drawing/2014/main" id="{789852FE-83BE-4E50-AD91-A9D7C5A1EA75}"/>
              </a:ext>
            </a:extLst>
          </p:cNvPr>
          <p:cNvPicPr>
            <a:picLocks noChangeAspect="1"/>
          </p:cNvPicPr>
          <p:nvPr/>
        </p:nvPicPr>
        <p:blipFill>
          <a:blip r:embed="rId2"/>
          <a:stretch>
            <a:fillRect/>
          </a:stretch>
        </p:blipFill>
        <p:spPr>
          <a:xfrm>
            <a:off x="2463075" y="2379049"/>
            <a:ext cx="3433070" cy="914936"/>
          </a:xfrm>
          <a:prstGeom prst="rect">
            <a:avLst/>
          </a:prstGeom>
        </p:spPr>
      </p:pic>
      <p:pic>
        <p:nvPicPr>
          <p:cNvPr id="6" name="Picture 5">
            <a:extLst>
              <a:ext uri="{FF2B5EF4-FFF2-40B4-BE49-F238E27FC236}">
                <a16:creationId xmlns:a16="http://schemas.microsoft.com/office/drawing/2014/main" id="{031D6167-1C6F-4660-ACA3-A0698206F6D7}"/>
              </a:ext>
            </a:extLst>
          </p:cNvPr>
          <p:cNvPicPr>
            <a:picLocks noChangeAspect="1"/>
          </p:cNvPicPr>
          <p:nvPr/>
        </p:nvPicPr>
        <p:blipFill>
          <a:blip r:embed="rId3"/>
          <a:stretch>
            <a:fillRect/>
          </a:stretch>
        </p:blipFill>
        <p:spPr>
          <a:xfrm>
            <a:off x="1538926" y="3353485"/>
            <a:ext cx="5451050" cy="2106003"/>
          </a:xfrm>
          <a:prstGeom prst="rect">
            <a:avLst/>
          </a:prstGeom>
        </p:spPr>
      </p:pic>
    </p:spTree>
    <p:extLst>
      <p:ext uri="{BB962C8B-B14F-4D97-AF65-F5344CB8AC3E}">
        <p14:creationId xmlns:p14="http://schemas.microsoft.com/office/powerpoint/2010/main" val="258247946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249052" y="1592541"/>
            <a:ext cx="6568125" cy="1718036"/>
          </a:xfrm>
        </p:spPr>
        <p:txBody>
          <a:bodyPr>
            <a:normAutofit fontScale="77500" lnSpcReduction="20000"/>
          </a:bodyPr>
          <a:lstStyle/>
          <a:p>
            <a:r>
              <a:rPr lang="en-US" dirty="0"/>
              <a:t>The table below illustrates alternative re-financing scenarios using the assumption of DSCR driving the debt size in re-financing. Results of these sensitivities are presented in subsequent slides. This kind of table should be in every model</a:t>
            </a:r>
          </a:p>
          <a:p>
            <a:endParaRPr lang="en-US" dirty="0"/>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Scenarios</a:t>
            </a:r>
          </a:p>
        </p:txBody>
      </p:sp>
      <p:pic>
        <p:nvPicPr>
          <p:cNvPr id="7" name="Picture 6">
            <a:extLst>
              <a:ext uri="{FF2B5EF4-FFF2-40B4-BE49-F238E27FC236}">
                <a16:creationId xmlns:a16="http://schemas.microsoft.com/office/drawing/2014/main" id="{E1FBDD2E-32E8-41F3-BC48-33BCB428C596}"/>
              </a:ext>
            </a:extLst>
          </p:cNvPr>
          <p:cNvPicPr>
            <a:picLocks noChangeAspect="1"/>
          </p:cNvPicPr>
          <p:nvPr/>
        </p:nvPicPr>
        <p:blipFill>
          <a:blip r:embed="rId2"/>
          <a:stretch>
            <a:fillRect/>
          </a:stretch>
        </p:blipFill>
        <p:spPr>
          <a:xfrm>
            <a:off x="1143000" y="3436696"/>
            <a:ext cx="6730739" cy="2022791"/>
          </a:xfrm>
          <a:prstGeom prst="rect">
            <a:avLst/>
          </a:prstGeom>
        </p:spPr>
      </p:pic>
    </p:spTree>
    <p:extLst>
      <p:ext uri="{BB962C8B-B14F-4D97-AF65-F5344CB8AC3E}">
        <p14:creationId xmlns:p14="http://schemas.microsoft.com/office/powerpoint/2010/main" val="389552716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If there are multiple re-financings, the effect of the tenure on the IRR is dramatically reduced as shown in the two tables below.</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1 – Multiple Re-financings</a:t>
            </a:r>
          </a:p>
        </p:txBody>
      </p:sp>
      <p:pic>
        <p:nvPicPr>
          <p:cNvPr id="5" name="Picture 4">
            <a:extLst>
              <a:ext uri="{FF2B5EF4-FFF2-40B4-BE49-F238E27FC236}">
                <a16:creationId xmlns:a16="http://schemas.microsoft.com/office/drawing/2014/main" id="{57D1C35D-4B67-43F6-9BD3-E72780BA2428}"/>
              </a:ext>
            </a:extLst>
          </p:cNvPr>
          <p:cNvPicPr>
            <a:picLocks noChangeAspect="1"/>
          </p:cNvPicPr>
          <p:nvPr/>
        </p:nvPicPr>
        <p:blipFill>
          <a:blip r:embed="rId2"/>
          <a:stretch>
            <a:fillRect/>
          </a:stretch>
        </p:blipFill>
        <p:spPr>
          <a:xfrm>
            <a:off x="1425804" y="2841574"/>
            <a:ext cx="3266388" cy="2285921"/>
          </a:xfrm>
          <a:prstGeom prst="rect">
            <a:avLst/>
          </a:prstGeom>
        </p:spPr>
      </p:pic>
      <p:pic>
        <p:nvPicPr>
          <p:cNvPr id="6" name="Picture 5">
            <a:extLst>
              <a:ext uri="{FF2B5EF4-FFF2-40B4-BE49-F238E27FC236}">
                <a16:creationId xmlns:a16="http://schemas.microsoft.com/office/drawing/2014/main" id="{5C84322C-D5F3-4C2E-A186-E49417A63543}"/>
              </a:ext>
            </a:extLst>
          </p:cNvPr>
          <p:cNvPicPr>
            <a:picLocks noChangeAspect="1"/>
          </p:cNvPicPr>
          <p:nvPr/>
        </p:nvPicPr>
        <p:blipFill>
          <a:blip r:embed="rId3"/>
          <a:stretch>
            <a:fillRect/>
          </a:stretch>
        </p:blipFill>
        <p:spPr>
          <a:xfrm>
            <a:off x="4692192" y="2841574"/>
            <a:ext cx="3132056" cy="2286292"/>
          </a:xfrm>
          <a:prstGeom prst="rect">
            <a:avLst/>
          </a:prstGeom>
        </p:spPr>
      </p:pic>
    </p:spTree>
    <p:extLst>
      <p:ext uri="{BB962C8B-B14F-4D97-AF65-F5344CB8AC3E}">
        <p14:creationId xmlns:p14="http://schemas.microsoft.com/office/powerpoint/2010/main" val="1412472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240583" y="1740222"/>
            <a:ext cx="6645086" cy="977184"/>
          </a:xfrm>
        </p:spPr>
        <p:txBody>
          <a:bodyPr>
            <a:normAutofit fontScale="70000" lnSpcReduction="20000"/>
          </a:bodyPr>
          <a:lstStyle/>
          <a:p>
            <a:r>
              <a:rPr lang="en-US" dirty="0"/>
              <a:t>This scenario shows that if the re-financing occurs later there is a smaller effect because higher dividends occur in early years. The table shows Equity IRR</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Case 2 – Later Refinancing</a:t>
            </a:r>
          </a:p>
        </p:txBody>
      </p:sp>
      <p:pic>
        <p:nvPicPr>
          <p:cNvPr id="2" name="Picture 1">
            <a:extLst>
              <a:ext uri="{FF2B5EF4-FFF2-40B4-BE49-F238E27FC236}">
                <a16:creationId xmlns:a16="http://schemas.microsoft.com/office/drawing/2014/main" id="{6E1E4E78-A304-4032-BC09-17A6D035963B}"/>
              </a:ext>
            </a:extLst>
          </p:cNvPr>
          <p:cNvPicPr>
            <a:picLocks noChangeAspect="1"/>
          </p:cNvPicPr>
          <p:nvPr/>
        </p:nvPicPr>
        <p:blipFill>
          <a:blip r:embed="rId2"/>
          <a:stretch>
            <a:fillRect/>
          </a:stretch>
        </p:blipFill>
        <p:spPr>
          <a:xfrm>
            <a:off x="4655736" y="2770970"/>
            <a:ext cx="3315105" cy="2292992"/>
          </a:xfrm>
          <a:prstGeom prst="rect">
            <a:avLst/>
          </a:prstGeom>
        </p:spPr>
      </p:pic>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3"/>
          <a:stretch>
            <a:fillRect/>
          </a:stretch>
        </p:blipFill>
        <p:spPr>
          <a:xfrm>
            <a:off x="1240583" y="2717406"/>
            <a:ext cx="3270617" cy="2346556"/>
          </a:xfrm>
          <a:prstGeom prst="rect">
            <a:avLst/>
          </a:prstGeom>
        </p:spPr>
      </p:pic>
    </p:spTree>
    <p:extLst>
      <p:ext uri="{BB962C8B-B14F-4D97-AF65-F5344CB8AC3E}">
        <p14:creationId xmlns:p14="http://schemas.microsoft.com/office/powerpoint/2010/main" val="208397030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312683" y="1634962"/>
            <a:ext cx="6348952" cy="1181325"/>
          </a:xfrm>
        </p:spPr>
        <p:txBody>
          <a:bodyPr>
            <a:normAutofit fontScale="77500" lnSpcReduction="20000"/>
          </a:bodyPr>
          <a:lstStyle/>
          <a:p>
            <a:r>
              <a:rPr lang="en-US" dirty="0"/>
              <a:t>This scenario demonstrates that if the re-financing occurs later but there is a longer tenure for the re-financing then the effect is increased.</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3 – Shorter Tail in Re-financing </a:t>
            </a:r>
          </a:p>
        </p:txBody>
      </p:sp>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2"/>
          <a:stretch>
            <a:fillRect/>
          </a:stretch>
        </p:blipFill>
        <p:spPr>
          <a:xfrm>
            <a:off x="1240583" y="2766178"/>
            <a:ext cx="3347176" cy="2401484"/>
          </a:xfrm>
          <a:prstGeom prst="rect">
            <a:avLst/>
          </a:prstGeom>
        </p:spPr>
      </p:pic>
      <p:pic>
        <p:nvPicPr>
          <p:cNvPr id="5" name="Picture 4">
            <a:extLst>
              <a:ext uri="{FF2B5EF4-FFF2-40B4-BE49-F238E27FC236}">
                <a16:creationId xmlns:a16="http://schemas.microsoft.com/office/drawing/2014/main" id="{518460D7-0AA1-4FCD-B99B-D7C8B0C1DC79}"/>
              </a:ext>
            </a:extLst>
          </p:cNvPr>
          <p:cNvPicPr>
            <a:picLocks noChangeAspect="1"/>
          </p:cNvPicPr>
          <p:nvPr/>
        </p:nvPicPr>
        <p:blipFill>
          <a:blip r:embed="rId3"/>
          <a:stretch>
            <a:fillRect/>
          </a:stretch>
        </p:blipFill>
        <p:spPr>
          <a:xfrm>
            <a:off x="4627530" y="2816287"/>
            <a:ext cx="3373470" cy="2351375"/>
          </a:xfrm>
          <a:prstGeom prst="rect">
            <a:avLst/>
          </a:prstGeom>
        </p:spPr>
      </p:pic>
    </p:spTree>
    <p:extLst>
      <p:ext uri="{BB962C8B-B14F-4D97-AF65-F5344CB8AC3E}">
        <p14:creationId xmlns:p14="http://schemas.microsoft.com/office/powerpoint/2010/main" val="6827072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The scenario with reduced interest and reduced DSCR demonstrates higher returns in all scenarios. </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4 – Reduced DSCR and Interest Rate on Re-financing</a:t>
            </a:r>
          </a:p>
        </p:txBody>
      </p:sp>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2"/>
          <a:stretch>
            <a:fillRect/>
          </a:stretch>
        </p:blipFill>
        <p:spPr>
          <a:xfrm>
            <a:off x="1240583" y="2766178"/>
            <a:ext cx="3347176" cy="2401484"/>
          </a:xfrm>
          <a:prstGeom prst="rect">
            <a:avLst/>
          </a:prstGeom>
        </p:spPr>
      </p:pic>
      <p:pic>
        <p:nvPicPr>
          <p:cNvPr id="2" name="Picture 1">
            <a:extLst>
              <a:ext uri="{FF2B5EF4-FFF2-40B4-BE49-F238E27FC236}">
                <a16:creationId xmlns:a16="http://schemas.microsoft.com/office/drawing/2014/main" id="{F46DC904-CC79-4758-B80E-FC7894E728AF}"/>
              </a:ext>
            </a:extLst>
          </p:cNvPr>
          <p:cNvPicPr>
            <a:picLocks noChangeAspect="1"/>
          </p:cNvPicPr>
          <p:nvPr/>
        </p:nvPicPr>
        <p:blipFill>
          <a:blip r:embed="rId3"/>
          <a:stretch>
            <a:fillRect/>
          </a:stretch>
        </p:blipFill>
        <p:spPr>
          <a:xfrm>
            <a:off x="4587759" y="2766178"/>
            <a:ext cx="3394405" cy="2401484"/>
          </a:xfrm>
          <a:prstGeom prst="rect">
            <a:avLst/>
          </a:prstGeom>
        </p:spPr>
      </p:pic>
    </p:spTree>
    <p:extLst>
      <p:ext uri="{BB962C8B-B14F-4D97-AF65-F5344CB8AC3E}">
        <p14:creationId xmlns:p14="http://schemas.microsoft.com/office/powerpoint/2010/main" val="40825687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329309" y="1698594"/>
            <a:ext cx="6403027" cy="996884"/>
          </a:xfrm>
        </p:spPr>
        <p:txBody>
          <a:bodyPr>
            <a:normAutofit fontScale="62500" lnSpcReduction="20000"/>
          </a:bodyPr>
          <a:lstStyle/>
          <a:p>
            <a:r>
              <a:rPr lang="en-US" dirty="0"/>
              <a:t>When re-financing is included interest rate changes make a big difference and loan tenor is much less important. If you believe that you can re-finance, it is more important to negotiate a low interest rate.</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5 – Effect of Interest Rates when Re-financing Included</a:t>
            </a:r>
          </a:p>
        </p:txBody>
      </p:sp>
      <p:pic>
        <p:nvPicPr>
          <p:cNvPr id="5" name="Picture 4">
            <a:extLst>
              <a:ext uri="{FF2B5EF4-FFF2-40B4-BE49-F238E27FC236}">
                <a16:creationId xmlns:a16="http://schemas.microsoft.com/office/drawing/2014/main" id="{84A88F48-7E09-4219-B335-0CE10218B90F}"/>
              </a:ext>
            </a:extLst>
          </p:cNvPr>
          <p:cNvPicPr>
            <a:picLocks noChangeAspect="1"/>
          </p:cNvPicPr>
          <p:nvPr/>
        </p:nvPicPr>
        <p:blipFill>
          <a:blip r:embed="rId2"/>
          <a:stretch>
            <a:fillRect/>
          </a:stretch>
        </p:blipFill>
        <p:spPr>
          <a:xfrm>
            <a:off x="1329310" y="2766178"/>
            <a:ext cx="3016447" cy="2520070"/>
          </a:xfrm>
          <a:prstGeom prst="rect">
            <a:avLst/>
          </a:prstGeom>
        </p:spPr>
      </p:pic>
      <p:pic>
        <p:nvPicPr>
          <p:cNvPr id="6" name="Picture 5">
            <a:extLst>
              <a:ext uri="{FF2B5EF4-FFF2-40B4-BE49-F238E27FC236}">
                <a16:creationId xmlns:a16="http://schemas.microsoft.com/office/drawing/2014/main" id="{EA02AE5B-7DD9-47F1-8A04-E4EE6C30F659}"/>
              </a:ext>
            </a:extLst>
          </p:cNvPr>
          <p:cNvPicPr>
            <a:picLocks noChangeAspect="1"/>
          </p:cNvPicPr>
          <p:nvPr/>
        </p:nvPicPr>
        <p:blipFill>
          <a:blip r:embed="rId3"/>
          <a:stretch>
            <a:fillRect/>
          </a:stretch>
        </p:blipFill>
        <p:spPr>
          <a:xfrm>
            <a:off x="4429680" y="2766178"/>
            <a:ext cx="3105613" cy="2416654"/>
          </a:xfrm>
          <a:prstGeom prst="rect">
            <a:avLst/>
          </a:prstGeom>
        </p:spPr>
      </p:pic>
    </p:spTree>
    <p:extLst>
      <p:ext uri="{BB962C8B-B14F-4D97-AF65-F5344CB8AC3E}">
        <p14:creationId xmlns:p14="http://schemas.microsoft.com/office/powerpoint/2010/main" val="108443286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872109" y="1981200"/>
            <a:ext cx="7469251" cy="1364518"/>
          </a:xfrm>
        </p:spPr>
        <p:txBody>
          <a:bodyPr>
            <a:normAutofit fontScale="70000" lnSpcReduction="20000"/>
          </a:bodyPr>
          <a:lstStyle/>
          <a:p>
            <a:r>
              <a:rPr lang="en-US" dirty="0"/>
              <a:t>When re-financing is included and the interest rate is reduced on future financing and the DSCR is reduced, the re-financing effects are more dramatic.  The gearing makes more difference and the initial tenor has a smaller effect. </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a:xfrm>
            <a:off x="1329309" y="472429"/>
            <a:ext cx="6207550" cy="621854"/>
          </a:xfrm>
        </p:spPr>
        <p:txBody>
          <a:bodyPr>
            <a:normAutofit fontScale="90000"/>
          </a:bodyPr>
          <a:lstStyle/>
          <a:p>
            <a:r>
              <a:rPr lang="en-US" dirty="0"/>
              <a:t>Re-financing Case 6 – Effect of Changing Interest Rates and DSCR for Sizing Re-financing</a:t>
            </a:r>
          </a:p>
        </p:txBody>
      </p:sp>
      <p:pic>
        <p:nvPicPr>
          <p:cNvPr id="2" name="Picture 1">
            <a:extLst>
              <a:ext uri="{FF2B5EF4-FFF2-40B4-BE49-F238E27FC236}">
                <a16:creationId xmlns:a16="http://schemas.microsoft.com/office/drawing/2014/main" id="{6DEF941B-9C12-450E-9F6F-B20AA7FC93AE}"/>
              </a:ext>
            </a:extLst>
          </p:cNvPr>
          <p:cNvPicPr>
            <a:picLocks noChangeAspect="1"/>
          </p:cNvPicPr>
          <p:nvPr/>
        </p:nvPicPr>
        <p:blipFill>
          <a:blip r:embed="rId2"/>
          <a:stretch>
            <a:fillRect/>
          </a:stretch>
        </p:blipFill>
        <p:spPr>
          <a:xfrm>
            <a:off x="1115949" y="3898970"/>
            <a:ext cx="3161662" cy="2138771"/>
          </a:xfrm>
          <a:prstGeom prst="rect">
            <a:avLst/>
          </a:prstGeom>
        </p:spPr>
      </p:pic>
      <p:pic>
        <p:nvPicPr>
          <p:cNvPr id="7" name="Picture 6">
            <a:extLst>
              <a:ext uri="{FF2B5EF4-FFF2-40B4-BE49-F238E27FC236}">
                <a16:creationId xmlns:a16="http://schemas.microsoft.com/office/drawing/2014/main" id="{049AA2B1-8116-4A02-A74B-02FC2AE68A5D}"/>
              </a:ext>
            </a:extLst>
          </p:cNvPr>
          <p:cNvPicPr>
            <a:picLocks noChangeAspect="1"/>
          </p:cNvPicPr>
          <p:nvPr/>
        </p:nvPicPr>
        <p:blipFill>
          <a:blip r:embed="rId3"/>
          <a:stretch>
            <a:fillRect/>
          </a:stretch>
        </p:blipFill>
        <p:spPr>
          <a:xfrm>
            <a:off x="4572000" y="3848285"/>
            <a:ext cx="3285649" cy="2138771"/>
          </a:xfrm>
          <a:prstGeom prst="rect">
            <a:avLst/>
          </a:prstGeom>
        </p:spPr>
      </p:pic>
    </p:spTree>
    <p:extLst>
      <p:ext uri="{BB962C8B-B14F-4D97-AF65-F5344CB8AC3E}">
        <p14:creationId xmlns:p14="http://schemas.microsoft.com/office/powerpoint/2010/main" val="3909464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 Tariffs for Alternative Sizes of PV</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3241"/>
            <a:ext cx="5819336" cy="52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2313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fontScale="85000" lnSpcReduction="20000"/>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Tree>
    <p:extLst>
      <p:ext uri="{BB962C8B-B14F-4D97-AF65-F5344CB8AC3E}">
        <p14:creationId xmlns:p14="http://schemas.microsoft.com/office/powerpoint/2010/main" val="881990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lstStyle/>
          <a:p>
            <a:r>
              <a:rPr lang="en-US" dirty="0"/>
              <a:t>Not being “allowed” to consider re-financing is silly.</a:t>
            </a:r>
          </a:p>
          <a:p>
            <a:r>
              <a:rPr lang="en-US" dirty="0"/>
              <a:t>Consider a variety of re-financing possibilities with scenario analysis</a:t>
            </a:r>
          </a:p>
          <a:p>
            <a:r>
              <a:rPr lang="en-US" dirty="0"/>
              <a:t>Re-financing can dramatically change the implications of interest rates and tenures.</a:t>
            </a:r>
          </a:p>
          <a:p>
            <a:r>
              <a:rPr lang="en-US" dirty="0"/>
              <a:t>Re-financing a particularly important issue for cases where the loan tenure is a lot shorter than the project life.</a:t>
            </a:r>
          </a:p>
        </p:txBody>
      </p:sp>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Tree>
    <p:extLst>
      <p:ext uri="{BB962C8B-B14F-4D97-AF65-F5344CB8AC3E}">
        <p14:creationId xmlns:p14="http://schemas.microsoft.com/office/powerpoint/2010/main" val="180066484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92500" lnSpcReduction="20000"/>
          </a:bodyPr>
          <a:lstStyle/>
          <a:p>
            <a:r>
              <a:rPr lang="en-US" dirty="0"/>
              <a:t>Valuation theory with respect to projects generally involves risk reduction as a project progresses through phases.</a:t>
            </a:r>
          </a:p>
          <a:p>
            <a:r>
              <a:rPr lang="en-US" dirty="0"/>
              <a:t>In Europe, there are many stories (but not much data) about how insurance companies purchase existing projects with operating history and are willing to accept equity IRR’s as low as 5-6%.</a:t>
            </a:r>
          </a:p>
          <a:p>
            <a:r>
              <a:rPr lang="en-US" dirty="0"/>
              <a:t>The idea behind a low cost of capital for mature projects is the following:</a:t>
            </a:r>
          </a:p>
          <a:p>
            <a:pPr lvl="1"/>
            <a:r>
              <a:rPr lang="en-US" sz="12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2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2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2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Tree>
    <p:extLst>
      <p:ext uri="{BB962C8B-B14F-4D97-AF65-F5344CB8AC3E}">
        <p14:creationId xmlns:p14="http://schemas.microsoft.com/office/powerpoint/2010/main" val="32683923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lnSpcReduction="10000"/>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Tree>
    <p:extLst>
      <p:ext uri="{BB962C8B-B14F-4D97-AF65-F5344CB8AC3E}">
        <p14:creationId xmlns:p14="http://schemas.microsoft.com/office/powerpoint/2010/main" val="142453919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614487" y="1804644"/>
            <a:ext cx="6003909" cy="1875211"/>
          </a:xfrm>
        </p:spPr>
        <p:txBody>
          <a:bodyPr>
            <a:normAutofit fontScale="55000" lnSpcReduction="20000"/>
          </a:bodyPr>
          <a:lstStyle/>
          <a:p>
            <a:r>
              <a:rPr lang="en-US" dirty="0"/>
              <a:t>As part of this task we have reviewed detailed financial data of Yieldco’s including prospectuses and annual financial reports. One of the last companies that we investigated was Brookfield Renewable Energy Partners (BEP). In its notes to financial statements,  discount rates that are applied to both contractual cash flows and non-contracted cash flows in asset valuation are presented. It is assumed that the cost of capital represents after tax cost of capital although this is not specified in the report.</a:t>
            </a:r>
          </a:p>
        </p:txBody>
      </p:sp>
      <p:sp>
        <p:nvSpPr>
          <p:cNvPr id="2" name="Title 1"/>
          <p:cNvSpPr>
            <a:spLocks noGrp="1"/>
          </p:cNvSpPr>
          <p:nvPr>
            <p:ph type="title"/>
          </p:nvPr>
        </p:nvSpPr>
        <p:spPr/>
        <p:txBody>
          <a:bodyPr>
            <a:normAutofit fontScale="90000"/>
          </a:bodyPr>
          <a:lstStyle/>
          <a:p>
            <a:r>
              <a:rPr lang="en-US" dirty="0"/>
              <a:t>Verification of Cost of Capital from Published Data in Yieldco Reports</a:t>
            </a:r>
          </a:p>
        </p:txBody>
      </p:sp>
      <p:pic>
        <p:nvPicPr>
          <p:cNvPr id="7" name="Picture 6"/>
          <p:cNvPicPr>
            <a:picLocks noChangeAspect="1"/>
          </p:cNvPicPr>
          <p:nvPr/>
        </p:nvPicPr>
        <p:blipFill>
          <a:blip r:embed="rId2"/>
          <a:stretch>
            <a:fillRect/>
          </a:stretch>
        </p:blipFill>
        <p:spPr>
          <a:xfrm>
            <a:off x="1440994" y="3679856"/>
            <a:ext cx="6097191" cy="2035969"/>
          </a:xfrm>
          <a:prstGeom prst="rect">
            <a:avLst/>
          </a:prstGeom>
        </p:spPr>
      </p:pic>
    </p:spTree>
    <p:extLst>
      <p:ext uri="{BB962C8B-B14F-4D97-AF65-F5344CB8AC3E}">
        <p14:creationId xmlns:p14="http://schemas.microsoft.com/office/powerpoint/2010/main" val="96459102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99099" y="2000250"/>
            <a:ext cx="4717256" cy="3429000"/>
          </a:xfrm>
        </p:spPr>
      </p:pic>
    </p:spTree>
    <p:extLst>
      <p:ext uri="{BB962C8B-B14F-4D97-AF65-F5344CB8AC3E}">
        <p14:creationId xmlns:p14="http://schemas.microsoft.com/office/powerpoint/2010/main" val="452200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614487" y="1804645"/>
            <a:ext cx="6061289" cy="1983499"/>
          </a:xfrm>
        </p:spPr>
        <p:txBody>
          <a:bodyPr>
            <a:normAutofit fontScale="47500" lnSpcReduction="20000"/>
          </a:bodyPr>
          <a:lstStyle/>
          <a:p>
            <a:r>
              <a:rPr lang="en-US" dirty="0"/>
              <a:t>For valuation of assets the most relevant multiple is the EV/EBITDA ratio. This is because the EBITDA is not affected by financing and because the EV/EBITDA ratio can be computed from IPO’s of Yieldco’s. For Yieldco projects that have minimal capital expenditures and small or no growth in cash flow, the EV/EBITDA can be used to derive an implied pre-tax IRR and an overall cost of capital (this is further explained in the appendix). The IRR’s from this analysis are lower than the low case pre-tax cost of capital assumption.</a:t>
            </a:r>
          </a:p>
        </p:txBody>
      </p:sp>
      <p:sp>
        <p:nvSpPr>
          <p:cNvPr id="2" name="Title 1"/>
          <p:cNvSpPr>
            <a:spLocks noGrp="1"/>
          </p:cNvSpPr>
          <p:nvPr>
            <p:ph type="title"/>
          </p:nvPr>
        </p:nvSpPr>
        <p:spPr/>
        <p:txBody>
          <a:bodyPr/>
          <a:lstStyle/>
          <a:p>
            <a:r>
              <a:rPr lang="en-US" dirty="0"/>
              <a:t>Transaction Multiples from Yieldco IPO’s</a:t>
            </a:r>
          </a:p>
        </p:txBody>
      </p:sp>
      <p:pic>
        <p:nvPicPr>
          <p:cNvPr id="4" name="Picture 3"/>
          <p:cNvPicPr>
            <a:picLocks noChangeAspect="1"/>
          </p:cNvPicPr>
          <p:nvPr/>
        </p:nvPicPr>
        <p:blipFill>
          <a:blip r:embed="rId2"/>
          <a:stretch>
            <a:fillRect/>
          </a:stretch>
        </p:blipFill>
        <p:spPr>
          <a:xfrm>
            <a:off x="1996497" y="3717093"/>
            <a:ext cx="4166441" cy="1848559"/>
          </a:xfrm>
          <a:prstGeom prst="rect">
            <a:avLst/>
          </a:prstGeom>
        </p:spPr>
      </p:pic>
    </p:spTree>
    <p:extLst>
      <p:ext uri="{BB962C8B-B14F-4D97-AF65-F5344CB8AC3E}">
        <p14:creationId xmlns:p14="http://schemas.microsoft.com/office/powerpoint/2010/main" val="45633499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C5D974-9652-43D1-A3F1-D868B87852BE}"/>
              </a:ext>
            </a:extLst>
          </p:cNvPr>
          <p:cNvPicPr>
            <a:picLocks noGrp="1" noChangeAspect="1"/>
          </p:cNvPicPr>
          <p:nvPr>
            <p:ph idx="1"/>
          </p:nvPr>
        </p:nvPicPr>
        <p:blipFill>
          <a:blip r:embed="rId2"/>
          <a:stretch>
            <a:fillRect/>
          </a:stretch>
        </p:blipFill>
        <p:spPr>
          <a:xfrm>
            <a:off x="1259800" y="3092074"/>
            <a:ext cx="6656454" cy="2093495"/>
          </a:xfrm>
          <a:prstGeom prst="rect">
            <a:avLst/>
          </a:prstGeom>
        </p:spPr>
      </p:pic>
      <p:sp>
        <p:nvSpPr>
          <p:cNvPr id="3" name="Title 2">
            <a:extLst>
              <a:ext uri="{FF2B5EF4-FFF2-40B4-BE49-F238E27FC236}">
                <a16:creationId xmlns:a16="http://schemas.microsoft.com/office/drawing/2014/main" id="{11137E46-457C-42D6-BCC7-675A221F4D01}"/>
              </a:ext>
            </a:extLst>
          </p:cNvPr>
          <p:cNvSpPr>
            <a:spLocks noGrp="1"/>
          </p:cNvSpPr>
          <p:nvPr>
            <p:ph type="title"/>
          </p:nvPr>
        </p:nvSpPr>
        <p:spPr/>
        <p:txBody>
          <a:bodyPr/>
          <a:lstStyle/>
          <a:p>
            <a:r>
              <a:rPr lang="en-US" dirty="0"/>
              <a:t>Equity IRR without Balloon</a:t>
            </a:r>
          </a:p>
        </p:txBody>
      </p:sp>
      <p:sp>
        <p:nvSpPr>
          <p:cNvPr id="2" name="TextBox 1">
            <a:extLst>
              <a:ext uri="{FF2B5EF4-FFF2-40B4-BE49-F238E27FC236}">
                <a16:creationId xmlns:a16="http://schemas.microsoft.com/office/drawing/2014/main" id="{AC8438AE-6A23-473B-AD9A-B700C4239CAF}"/>
              </a:ext>
            </a:extLst>
          </p:cNvPr>
          <p:cNvSpPr txBox="1"/>
          <p:nvPr/>
        </p:nvSpPr>
        <p:spPr>
          <a:xfrm>
            <a:off x="1496505" y="1776364"/>
            <a:ext cx="560659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Data table with structuring – need to use macro instead of basic data table</a:t>
            </a:r>
          </a:p>
        </p:txBody>
      </p:sp>
    </p:spTree>
    <p:extLst>
      <p:ext uri="{BB962C8B-B14F-4D97-AF65-F5344CB8AC3E}">
        <p14:creationId xmlns:p14="http://schemas.microsoft.com/office/powerpoint/2010/main" val="34813666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82D1-0A22-48A5-8EEE-1FC53B73037D}"/>
              </a:ext>
            </a:extLst>
          </p:cNvPr>
          <p:cNvSpPr>
            <a:spLocks noGrp="1"/>
          </p:cNvSpPr>
          <p:nvPr>
            <p:ph type="title"/>
          </p:nvPr>
        </p:nvSpPr>
        <p:spPr/>
        <p:txBody>
          <a:bodyPr/>
          <a:lstStyle/>
          <a:p>
            <a:r>
              <a:rPr lang="en-US" dirty="0"/>
              <a:t>Equity IRR with Balloon</a:t>
            </a:r>
          </a:p>
        </p:txBody>
      </p:sp>
      <p:pic>
        <p:nvPicPr>
          <p:cNvPr id="8" name="Content Placeholder 7">
            <a:extLst>
              <a:ext uri="{FF2B5EF4-FFF2-40B4-BE49-F238E27FC236}">
                <a16:creationId xmlns:a16="http://schemas.microsoft.com/office/drawing/2014/main" id="{C6E6848D-CEE8-49C0-850C-E0115B8DEBFA}"/>
              </a:ext>
            </a:extLst>
          </p:cNvPr>
          <p:cNvPicPr>
            <a:picLocks noGrp="1" noChangeAspect="1"/>
          </p:cNvPicPr>
          <p:nvPr>
            <p:ph idx="1"/>
          </p:nvPr>
        </p:nvPicPr>
        <p:blipFill>
          <a:blip r:embed="rId2"/>
          <a:stretch>
            <a:fillRect/>
          </a:stretch>
        </p:blipFill>
        <p:spPr>
          <a:xfrm>
            <a:off x="1374007" y="2773204"/>
            <a:ext cx="6484264" cy="2039340"/>
          </a:xfrm>
          <a:prstGeom prst="rect">
            <a:avLst/>
          </a:prstGeom>
        </p:spPr>
      </p:pic>
      <p:sp>
        <p:nvSpPr>
          <p:cNvPr id="2" name="TextBox 1">
            <a:extLst>
              <a:ext uri="{FF2B5EF4-FFF2-40B4-BE49-F238E27FC236}">
                <a16:creationId xmlns:a16="http://schemas.microsoft.com/office/drawing/2014/main" id="{4E580923-C0F8-4E51-B5E7-B625DA247121}"/>
              </a:ext>
            </a:extLst>
          </p:cNvPr>
          <p:cNvSpPr txBox="1"/>
          <p:nvPr/>
        </p:nvSpPr>
        <p:spPr>
          <a:xfrm>
            <a:off x="1439944" y="1762224"/>
            <a:ext cx="3414860" cy="715581"/>
          </a:xfrm>
          <a:prstGeom prst="rect">
            <a:avLst/>
          </a:prstGeom>
          <a:noFill/>
        </p:spPr>
        <p:txBody>
          <a:bodyPr wrap="square" rtlCol="0">
            <a:spAutoFit/>
          </a:bodyPr>
          <a:lstStyle/>
          <a:p>
            <a:r>
              <a:rPr lang="en-US" sz="1350" dirty="0"/>
              <a:t>This case assumes large balloon payment at the end of the life – 20%.  Note how the equity IRR increases.</a:t>
            </a:r>
          </a:p>
        </p:txBody>
      </p:sp>
      <p:cxnSp>
        <p:nvCxnSpPr>
          <p:cNvPr id="6" name="Connector: Elbow 5">
            <a:extLst>
              <a:ext uri="{FF2B5EF4-FFF2-40B4-BE49-F238E27FC236}">
                <a16:creationId xmlns:a16="http://schemas.microsoft.com/office/drawing/2014/main" id="{7AA84119-4F2D-4C15-B67A-6DA712EA4148}"/>
              </a:ext>
            </a:extLst>
          </p:cNvPr>
          <p:cNvCxnSpPr/>
          <p:nvPr/>
        </p:nvCxnSpPr>
        <p:spPr>
          <a:xfrm>
            <a:off x="4225567" y="2151080"/>
            <a:ext cx="1421090" cy="11170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87669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53033F-1881-499D-B3D5-9F77D8EAC69B}"/>
              </a:ext>
            </a:extLst>
          </p:cNvPr>
          <p:cNvSpPr>
            <a:spLocks noGrp="1"/>
          </p:cNvSpPr>
          <p:nvPr>
            <p:ph idx="1"/>
          </p:nvPr>
        </p:nvSpPr>
        <p:spPr/>
        <p:txBody>
          <a:bodyPr>
            <a:normAutofit fontScale="92500" lnSpcReduction="20000"/>
          </a:bodyPr>
          <a:lstStyle/>
          <a:p>
            <a:r>
              <a:rPr lang="en-US" u="sng" dirty="0"/>
              <a:t>Capital Requirements</a:t>
            </a:r>
            <a:r>
              <a:rPr lang="en-US" dirty="0"/>
              <a:t>.  </a:t>
            </a:r>
          </a:p>
          <a:p>
            <a:r>
              <a:rPr lang="en-US" dirty="0"/>
              <a:t>If any Lender determines </a:t>
            </a:r>
          </a:p>
          <a:p>
            <a:pPr lvl="1"/>
            <a:r>
              <a:rPr lang="en-US" dirty="0"/>
              <a:t>(i) any Change of Law affects the amount of capital required or expected to be maintained </a:t>
            </a:r>
          </a:p>
          <a:p>
            <a:pPr lvl="1"/>
            <a:r>
              <a:rPr lang="en-US" dirty="0"/>
              <a:t>and (ii) the amount of capital maintained by such Lender must be increased as a result of such Capital Adequacy Requirement (taking into account such Lender’s policies with respect to capital adequacy)</a:t>
            </a:r>
          </a:p>
          <a:p>
            <a:r>
              <a:rPr lang="en-US" dirty="0"/>
              <a:t>Borrower shall pay such amounts as such Lender shall reasonably determine are necessary to compensate such Lender for such reasonably increased costs to such Lender of such increased capital.</a:t>
            </a:r>
            <a:endParaRPr lang="en-CH" dirty="0"/>
          </a:p>
          <a:p>
            <a:endParaRPr lang="en-CH" dirty="0"/>
          </a:p>
        </p:txBody>
      </p:sp>
      <p:sp>
        <p:nvSpPr>
          <p:cNvPr id="3" name="Title 2">
            <a:extLst>
              <a:ext uri="{FF2B5EF4-FFF2-40B4-BE49-F238E27FC236}">
                <a16:creationId xmlns:a16="http://schemas.microsoft.com/office/drawing/2014/main" id="{99932B85-A229-4A36-8822-F4A281DD009E}"/>
              </a:ext>
            </a:extLst>
          </p:cNvPr>
          <p:cNvSpPr>
            <a:spLocks noGrp="1"/>
          </p:cNvSpPr>
          <p:nvPr>
            <p:ph type="title"/>
          </p:nvPr>
        </p:nvSpPr>
        <p:spPr/>
        <p:txBody>
          <a:bodyPr/>
          <a:lstStyle/>
          <a:p>
            <a:r>
              <a:rPr lang="en-US" dirty="0"/>
              <a:t>Capital Requirements and Mini-Perms</a:t>
            </a:r>
            <a:endParaRPr lang="en-CH" dirty="0"/>
          </a:p>
        </p:txBody>
      </p:sp>
    </p:spTree>
    <p:extLst>
      <p:ext uri="{BB962C8B-B14F-4D97-AF65-F5344CB8AC3E}">
        <p14:creationId xmlns:p14="http://schemas.microsoft.com/office/powerpoint/2010/main" val="3698603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F12474-F2AA-40DF-A49D-2873FCF21AEB}"/>
              </a:ext>
            </a:extLst>
          </p:cNvPr>
          <p:cNvPicPr>
            <a:picLocks noGrp="1" noChangeAspect="1"/>
          </p:cNvPicPr>
          <p:nvPr>
            <p:ph idx="1"/>
          </p:nvPr>
        </p:nvPicPr>
        <p:blipFill>
          <a:blip r:embed="rId2"/>
          <a:stretch>
            <a:fillRect/>
          </a:stretch>
        </p:blipFill>
        <p:spPr>
          <a:xfrm>
            <a:off x="1788220" y="1532006"/>
            <a:ext cx="7063172" cy="5161329"/>
          </a:xfrm>
        </p:spPr>
      </p:pic>
      <p:sp>
        <p:nvSpPr>
          <p:cNvPr id="3" name="Title 2">
            <a:extLst>
              <a:ext uri="{FF2B5EF4-FFF2-40B4-BE49-F238E27FC236}">
                <a16:creationId xmlns:a16="http://schemas.microsoft.com/office/drawing/2014/main" id="{F97B63AC-B52D-4ABF-855D-5803DA9E0ECB}"/>
              </a:ext>
            </a:extLst>
          </p:cNvPr>
          <p:cNvSpPr>
            <a:spLocks noGrp="1"/>
          </p:cNvSpPr>
          <p:nvPr>
            <p:ph type="title"/>
          </p:nvPr>
        </p:nvSpPr>
        <p:spPr>
          <a:xfrm>
            <a:off x="607653" y="514268"/>
            <a:ext cx="7666938" cy="690676"/>
          </a:xfrm>
        </p:spPr>
        <p:txBody>
          <a:bodyPr>
            <a:normAutofit/>
          </a:bodyPr>
          <a:lstStyle/>
          <a:p>
            <a:r>
              <a:rPr lang="en-US" sz="2000" dirty="0"/>
              <a:t>Context of Subsided Prices – Compare 45 Euro/kWh with Merchant Prices of about 3 Euro Cents</a:t>
            </a:r>
          </a:p>
        </p:txBody>
      </p:sp>
      <p:sp>
        <p:nvSpPr>
          <p:cNvPr id="2" name="TextBox 1">
            <a:extLst>
              <a:ext uri="{FF2B5EF4-FFF2-40B4-BE49-F238E27FC236}">
                <a16:creationId xmlns:a16="http://schemas.microsoft.com/office/drawing/2014/main" id="{5FCBDD4C-0355-4AB3-9E30-F2C01D14DE09}"/>
              </a:ext>
            </a:extLst>
          </p:cNvPr>
          <p:cNvSpPr txBox="1"/>
          <p:nvPr/>
        </p:nvSpPr>
        <p:spPr>
          <a:xfrm>
            <a:off x="192024" y="2743200"/>
            <a:ext cx="1508760" cy="1384995"/>
          </a:xfrm>
          <a:prstGeom prst="rect">
            <a:avLst/>
          </a:prstGeom>
          <a:noFill/>
        </p:spPr>
        <p:txBody>
          <a:bodyPr wrap="square" rtlCol="0">
            <a:spAutoFit/>
          </a:bodyPr>
          <a:lstStyle/>
          <a:p>
            <a:r>
              <a:rPr lang="en-US" sz="1400" dirty="0"/>
              <a:t>Demonstrates that the economics of solar power can be driven by natural gas prices</a:t>
            </a:r>
          </a:p>
        </p:txBody>
      </p:sp>
    </p:spTree>
    <p:extLst>
      <p:ext uri="{BB962C8B-B14F-4D97-AF65-F5344CB8AC3E}">
        <p14:creationId xmlns:p14="http://schemas.microsoft.com/office/powerpoint/2010/main" val="140636875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38B476-25A8-4BE3-9356-BC3EB66C28D4}"/>
              </a:ext>
            </a:extLst>
          </p:cNvPr>
          <p:cNvSpPr>
            <a:spLocks noGrp="1"/>
          </p:cNvSpPr>
          <p:nvPr>
            <p:ph idx="1"/>
          </p:nvPr>
        </p:nvSpPr>
        <p:spPr/>
        <p:txBody>
          <a:bodyPr>
            <a:normAutofit lnSpcReduction="10000"/>
          </a:bodyPr>
          <a:lstStyle/>
          <a:p>
            <a:r>
              <a:rPr lang="en-US" dirty="0"/>
              <a:t>Assume that the debt is sized from debt to capital ratio for the next set of slides (this assumption will be changed later on)</a:t>
            </a:r>
          </a:p>
          <a:p>
            <a:r>
              <a:rPr lang="en-US" dirty="0"/>
              <a:t>Assume that the debt can be re-financed on the basis of DSCR (this assumption will also be changed in later slides).</a:t>
            </a:r>
          </a:p>
          <a:p>
            <a:r>
              <a:rPr lang="en-US" dirty="0"/>
              <a:t>Various assumptions will be made about re-financing</a:t>
            </a:r>
          </a:p>
          <a:p>
            <a:r>
              <a:rPr lang="en-US" dirty="0"/>
              <a:t>The slides will demonstrate that with these assumptions, re-financing makes the length of the debt much less important.</a:t>
            </a:r>
          </a:p>
        </p:txBody>
      </p:sp>
      <p:sp>
        <p:nvSpPr>
          <p:cNvPr id="3" name="Title 2">
            <a:extLst>
              <a:ext uri="{FF2B5EF4-FFF2-40B4-BE49-F238E27FC236}">
                <a16:creationId xmlns:a16="http://schemas.microsoft.com/office/drawing/2014/main" id="{4830773E-38DD-4E8F-8380-A6AF34E5365E}"/>
              </a:ext>
            </a:extLst>
          </p:cNvPr>
          <p:cNvSpPr>
            <a:spLocks noGrp="1"/>
          </p:cNvSpPr>
          <p:nvPr>
            <p:ph type="title"/>
          </p:nvPr>
        </p:nvSpPr>
        <p:spPr/>
        <p:txBody>
          <a:bodyPr>
            <a:normAutofit fontScale="90000"/>
          </a:bodyPr>
          <a:lstStyle/>
          <a:p>
            <a:r>
              <a:rPr lang="en-US" dirty="0"/>
              <a:t>Re-financing and the Importance of Debt Tenure</a:t>
            </a:r>
          </a:p>
        </p:txBody>
      </p:sp>
    </p:spTree>
    <p:extLst>
      <p:ext uri="{BB962C8B-B14F-4D97-AF65-F5344CB8AC3E}">
        <p14:creationId xmlns:p14="http://schemas.microsoft.com/office/powerpoint/2010/main" val="1902290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DB7A4-2B3B-4375-BB13-CBDEE091064E}"/>
              </a:ext>
            </a:extLst>
          </p:cNvPr>
          <p:cNvSpPr>
            <a:spLocks noGrp="1"/>
          </p:cNvSpPr>
          <p:nvPr>
            <p:ph idx="1"/>
          </p:nvPr>
        </p:nvSpPr>
        <p:spPr/>
        <p:txBody>
          <a:bodyPr/>
          <a:lstStyle/>
          <a:p>
            <a:r>
              <a:rPr lang="en-US" dirty="0"/>
              <a:t>Start with Amortisation Profile – this is what drives the debt size.</a:t>
            </a:r>
          </a:p>
          <a:p>
            <a:r>
              <a:rPr lang="en-US" dirty="0"/>
              <a:t>Compute debt size form Amortisation period</a:t>
            </a:r>
          </a:p>
          <a:p>
            <a:endParaRPr lang="en-CH" dirty="0"/>
          </a:p>
        </p:txBody>
      </p:sp>
      <p:sp>
        <p:nvSpPr>
          <p:cNvPr id="3" name="Title 2">
            <a:extLst>
              <a:ext uri="{FF2B5EF4-FFF2-40B4-BE49-F238E27FC236}">
                <a16:creationId xmlns:a16="http://schemas.microsoft.com/office/drawing/2014/main" id="{13992FE6-D718-4009-A9DA-241FECA09E6F}"/>
              </a:ext>
            </a:extLst>
          </p:cNvPr>
          <p:cNvSpPr>
            <a:spLocks noGrp="1"/>
          </p:cNvSpPr>
          <p:nvPr>
            <p:ph type="title"/>
          </p:nvPr>
        </p:nvSpPr>
        <p:spPr/>
        <p:txBody>
          <a:bodyPr/>
          <a:lstStyle/>
          <a:p>
            <a:r>
              <a:rPr lang="en-US" dirty="0"/>
              <a:t>Mini-Perm</a:t>
            </a:r>
            <a:endParaRPr lang="en-CH"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412989" y="3009938"/>
            <a:ext cx="6308742" cy="2324494"/>
          </a:xfrm>
          <a:prstGeom prst="rect">
            <a:avLst/>
          </a:prstGeom>
        </p:spPr>
      </p:pic>
    </p:spTree>
    <p:extLst>
      <p:ext uri="{BB962C8B-B14F-4D97-AF65-F5344CB8AC3E}">
        <p14:creationId xmlns:p14="http://schemas.microsoft.com/office/powerpoint/2010/main" val="84068332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61233" y="2101497"/>
            <a:ext cx="4293395" cy="2922897"/>
          </a:xfrm>
        </p:spPr>
        <p:txBody>
          <a:bodyPr>
            <a:normAutofit fontScale="47500" lnSpcReduction="2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93419" y="2739986"/>
          <a:ext cx="3137535" cy="1783080"/>
        </p:xfrm>
        <a:graphic>
          <a:graphicData uri="http://schemas.openxmlformats.org/drawingml/2006/table">
            <a:tbl>
              <a:tblPr firstRow="1" firstCol="1" bandRow="1">
                <a:tableStyleId>{5C22544A-7EE6-4342-B048-85BDC9FD1C3A}</a:tableStyleId>
              </a:tblPr>
              <a:tblGrid>
                <a:gridCol w="1680210">
                  <a:extLst>
                    <a:ext uri="{9D8B030D-6E8A-4147-A177-3AD203B41FA5}">
                      <a16:colId xmlns:a16="http://schemas.microsoft.com/office/drawing/2014/main" val="1810613067"/>
                    </a:ext>
                  </a:extLst>
                </a:gridCol>
                <a:gridCol w="1457325">
                  <a:extLst>
                    <a:ext uri="{9D8B030D-6E8A-4147-A177-3AD203B41FA5}">
                      <a16:colId xmlns:a16="http://schemas.microsoft.com/office/drawing/2014/main" val="2259106492"/>
                    </a:ext>
                  </a:extLst>
                </a:gridCol>
              </a:tblGrid>
              <a:tr h="137160">
                <a:tc gridSpan="2">
                  <a:txBody>
                    <a:bodyPr/>
                    <a:lstStyle/>
                    <a:p>
                      <a:pPr indent="457200" algn="ctr">
                        <a:spcAft>
                          <a:spcPts val="0"/>
                        </a:spcAft>
                      </a:pPr>
                      <a:r>
                        <a:rPr lang="en-US" sz="900" u="sng" dirty="0">
                          <a:effectLst/>
                        </a:rPr>
                        <a:t>Amortization Schedule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CH"/>
                    </a:p>
                  </a:txBody>
                  <a:tcPr/>
                </a:tc>
                <a:extLst>
                  <a:ext uri="{0D108BD9-81ED-4DB2-BD59-A6C34878D82A}">
                    <a16:rowId xmlns:a16="http://schemas.microsoft.com/office/drawing/2014/main" val="2015671948"/>
                  </a:ext>
                </a:extLst>
              </a:tr>
              <a:tr h="137160">
                <a:tc>
                  <a:txBody>
                    <a:bodyPr/>
                    <a:lstStyle/>
                    <a:p>
                      <a:pPr indent="457200" algn="ctr">
                        <a:spcAft>
                          <a:spcPts val="0"/>
                        </a:spcAft>
                      </a:pPr>
                      <a:r>
                        <a:rPr lang="en-US" sz="900" u="sng" dirty="0">
                          <a:effectLst/>
                        </a:rPr>
                        <a:t>Quarterly Payments</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u="sng" dirty="0">
                          <a:effectLst/>
                        </a:rPr>
                        <a:t>Amount</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435149747"/>
                  </a:ext>
                </a:extLst>
              </a:tr>
              <a:tr h="137160">
                <a:tc>
                  <a:txBody>
                    <a:bodyPr/>
                    <a:lstStyle/>
                    <a:p>
                      <a:pPr indent="457200" algn="ctr">
                        <a:spcAft>
                          <a:spcPts val="0"/>
                        </a:spcAft>
                      </a:pPr>
                      <a:r>
                        <a:rPr lang="en-US" sz="900" dirty="0">
                          <a:effectLst/>
                        </a:rPr>
                        <a:t>1-4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$102,600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9069940"/>
                  </a:ext>
                </a:extLst>
              </a:tr>
              <a:tr h="137160">
                <a:tc>
                  <a:txBody>
                    <a:bodyPr/>
                    <a:lstStyle/>
                    <a:p>
                      <a:pPr indent="457200" algn="ctr">
                        <a:spcAft>
                          <a:spcPts val="0"/>
                        </a:spcAft>
                      </a:pPr>
                      <a:r>
                        <a:rPr lang="en-US" sz="900" dirty="0">
                          <a:effectLst/>
                        </a:rPr>
                        <a:t>5-8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$111,400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88684228"/>
                  </a:ext>
                </a:extLst>
              </a:tr>
              <a:tr h="137160">
                <a:tc>
                  <a:txBody>
                    <a:bodyPr/>
                    <a:lstStyle/>
                    <a:p>
                      <a:pPr indent="457200" algn="ctr">
                        <a:spcAft>
                          <a:spcPts val="0"/>
                        </a:spcAft>
                      </a:pPr>
                      <a:r>
                        <a:rPr lang="en-US" sz="900" dirty="0">
                          <a:effectLst/>
                        </a:rPr>
                        <a:t>9-12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$118,500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57402042"/>
                  </a:ext>
                </a:extLst>
              </a:tr>
              <a:tr h="137160">
                <a:tc>
                  <a:txBody>
                    <a:bodyPr/>
                    <a:lstStyle/>
                    <a:p>
                      <a:pPr indent="457200" algn="ctr">
                        <a:spcAft>
                          <a:spcPts val="0"/>
                        </a:spcAft>
                      </a:pPr>
                      <a:r>
                        <a:rPr lang="en-US" sz="900" dirty="0">
                          <a:effectLst/>
                        </a:rPr>
                        <a:t>13-16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$128,000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27970182"/>
                  </a:ext>
                </a:extLst>
              </a:tr>
              <a:tr h="137160">
                <a:tc>
                  <a:txBody>
                    <a:bodyPr/>
                    <a:lstStyle/>
                    <a:p>
                      <a:pPr indent="457200" algn="ctr">
                        <a:spcAft>
                          <a:spcPts val="0"/>
                        </a:spcAft>
                      </a:pPr>
                      <a:r>
                        <a:rPr lang="en-US" sz="900" dirty="0">
                          <a:effectLst/>
                        </a:rPr>
                        <a:t>17-20</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$136,000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37852134"/>
                  </a:ext>
                </a:extLst>
              </a:tr>
              <a:tr h="137160">
                <a:tc>
                  <a:txBody>
                    <a:bodyPr/>
                    <a:lstStyle/>
                    <a:p>
                      <a:pPr indent="457200" algn="ctr">
                        <a:spcAft>
                          <a:spcPts val="0"/>
                        </a:spcAft>
                      </a:pPr>
                      <a:r>
                        <a:rPr lang="en-US" sz="900" dirty="0">
                          <a:effectLst/>
                        </a:rPr>
                        <a:t>21-24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$146,250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37030686"/>
                  </a:ext>
                </a:extLst>
              </a:tr>
              <a:tr h="137160">
                <a:tc>
                  <a:txBody>
                    <a:bodyPr/>
                    <a:lstStyle/>
                    <a:p>
                      <a:pPr indent="457200" algn="ctr">
                        <a:spcAft>
                          <a:spcPts val="0"/>
                        </a:spcAft>
                      </a:pPr>
                      <a:r>
                        <a:rPr lang="en-US" sz="900" dirty="0">
                          <a:effectLst/>
                        </a:rPr>
                        <a:t>25-28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$157,000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09757230"/>
                  </a:ext>
                </a:extLst>
              </a:tr>
              <a:tr h="137160">
                <a:tc>
                  <a:txBody>
                    <a:bodyPr/>
                    <a:lstStyle/>
                    <a:p>
                      <a:pPr indent="457200" algn="ctr">
                        <a:spcAft>
                          <a:spcPts val="0"/>
                        </a:spcAft>
                      </a:pPr>
                      <a:r>
                        <a:rPr lang="en-US" sz="900" dirty="0">
                          <a:effectLst/>
                        </a:rPr>
                        <a:t>29-32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$168,250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117592723"/>
                  </a:ext>
                </a:extLst>
              </a:tr>
              <a:tr h="137160">
                <a:tc>
                  <a:txBody>
                    <a:bodyPr/>
                    <a:lstStyle/>
                    <a:p>
                      <a:pPr indent="457200" algn="ctr">
                        <a:spcAft>
                          <a:spcPts val="0"/>
                        </a:spcAft>
                      </a:pPr>
                      <a:r>
                        <a:rPr lang="en-US" sz="900" dirty="0">
                          <a:effectLst/>
                        </a:rPr>
                        <a:t>33-36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$180,000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319639505"/>
                  </a:ext>
                </a:extLst>
              </a:tr>
              <a:tr h="137160">
                <a:tc>
                  <a:txBody>
                    <a:bodyPr/>
                    <a:lstStyle/>
                    <a:p>
                      <a:pPr indent="457200" algn="ctr">
                        <a:spcAft>
                          <a:spcPts val="0"/>
                        </a:spcAft>
                      </a:pPr>
                      <a:r>
                        <a:rPr lang="en-US" sz="900" dirty="0">
                          <a:effectLst/>
                        </a:rPr>
                        <a:t>Term Loan Maturity Date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$5,508,000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328287235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2D7128-5B13-46B1-AB33-D8C0824F9D7A}"/>
              </a:ext>
            </a:extLst>
          </p:cNvPr>
          <p:cNvSpPr>
            <a:spLocks noGrp="1"/>
          </p:cNvSpPr>
          <p:nvPr>
            <p:ph idx="1"/>
          </p:nvPr>
        </p:nvSpPr>
        <p:spPr/>
        <p:txBody>
          <a:bodyPr/>
          <a:lstStyle/>
          <a:p>
            <a:r>
              <a:rPr lang="en-US" dirty="0"/>
              <a:t>Some kind of re-financing assumption must be made.</a:t>
            </a:r>
          </a:p>
          <a:p>
            <a:endParaRPr lang="en-CH" dirty="0"/>
          </a:p>
        </p:txBody>
      </p:sp>
      <p:sp>
        <p:nvSpPr>
          <p:cNvPr id="3" name="Title 2">
            <a:extLst>
              <a:ext uri="{FF2B5EF4-FFF2-40B4-BE49-F238E27FC236}">
                <a16:creationId xmlns:a16="http://schemas.microsoft.com/office/drawing/2014/main" id="{FD57152D-C85C-4AA2-86DF-F1A830B43D1D}"/>
              </a:ext>
            </a:extLst>
          </p:cNvPr>
          <p:cNvSpPr>
            <a:spLocks noGrp="1"/>
          </p:cNvSpPr>
          <p:nvPr>
            <p:ph type="title"/>
          </p:nvPr>
        </p:nvSpPr>
        <p:spPr/>
        <p:txBody>
          <a:bodyPr/>
          <a:lstStyle/>
          <a:p>
            <a:r>
              <a:rPr lang="en-US" dirty="0"/>
              <a:t>Mini-Perm Assumptions in Solar Case</a:t>
            </a:r>
            <a:endParaRPr lang="en-CH" dirty="0"/>
          </a:p>
        </p:txBody>
      </p:sp>
      <p:pic>
        <p:nvPicPr>
          <p:cNvPr id="5" name="Picture 4">
            <a:extLst>
              <a:ext uri="{FF2B5EF4-FFF2-40B4-BE49-F238E27FC236}">
                <a16:creationId xmlns:a16="http://schemas.microsoft.com/office/drawing/2014/main" id="{B07F257F-1E87-4675-A5F0-294FB19B0BAA}"/>
              </a:ext>
            </a:extLst>
          </p:cNvPr>
          <p:cNvPicPr>
            <a:picLocks noChangeAspect="1"/>
          </p:cNvPicPr>
          <p:nvPr/>
        </p:nvPicPr>
        <p:blipFill>
          <a:blip r:embed="rId2"/>
          <a:stretch>
            <a:fillRect/>
          </a:stretch>
        </p:blipFill>
        <p:spPr>
          <a:xfrm>
            <a:off x="1819848" y="2600325"/>
            <a:ext cx="5495026" cy="3040046"/>
          </a:xfrm>
          <a:prstGeom prst="rect">
            <a:avLst/>
          </a:prstGeom>
        </p:spPr>
      </p:pic>
    </p:spTree>
    <p:extLst>
      <p:ext uri="{BB962C8B-B14F-4D97-AF65-F5344CB8AC3E}">
        <p14:creationId xmlns:p14="http://schemas.microsoft.com/office/powerpoint/2010/main" val="147135973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 and Re-financing Assumption</a:t>
            </a:r>
          </a:p>
        </p:txBody>
      </p:sp>
      <p:pic>
        <p:nvPicPr>
          <p:cNvPr id="5" name="Content Placeholder 4"/>
          <p:cNvPicPr>
            <a:picLocks noGrp="1" noChangeAspect="1"/>
          </p:cNvPicPr>
          <p:nvPr>
            <p:ph idx="1"/>
          </p:nvPr>
        </p:nvPicPr>
        <p:blipFill>
          <a:blip r:embed="rId2"/>
          <a:stretch>
            <a:fillRect/>
          </a:stretch>
        </p:blipFill>
        <p:spPr>
          <a:xfrm>
            <a:off x="1424736" y="1757451"/>
            <a:ext cx="6027624" cy="3513905"/>
          </a:xfrm>
          <a:prstGeom prst="rect">
            <a:avLst/>
          </a:prstGeom>
        </p:spPr>
      </p:pic>
    </p:spTree>
    <p:extLst>
      <p:ext uri="{BB962C8B-B14F-4D97-AF65-F5344CB8AC3E}">
        <p14:creationId xmlns:p14="http://schemas.microsoft.com/office/powerpoint/2010/main" val="158479455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Analysis of Mini-Perm</a:t>
            </a:r>
          </a:p>
        </p:txBody>
      </p:sp>
      <p:sp>
        <p:nvSpPr>
          <p:cNvPr id="3" name="Content Placeholder 2"/>
          <p:cNvSpPr>
            <a:spLocks noGrp="1"/>
          </p:cNvSpPr>
          <p:nvPr>
            <p:ph idx="1"/>
          </p:nvPr>
        </p:nvSpPr>
        <p:spPr/>
        <p:txBody>
          <a:bodyPr/>
          <a:lstStyle/>
          <a:p>
            <a:r>
              <a:rPr lang="en-US" dirty="0"/>
              <a:t>To evaluate the effects of being unable to re-finance a cash sweep assumption can be used.</a:t>
            </a:r>
          </a:p>
          <a:p>
            <a:r>
              <a:rPr lang="en-US" dirty="0"/>
              <a:t>You can then see how low a variable can go before the loan will not be re-paid.</a:t>
            </a:r>
          </a:p>
          <a:p>
            <a:endParaRPr lang="en-US" dirty="0"/>
          </a:p>
        </p:txBody>
      </p:sp>
      <p:pic>
        <p:nvPicPr>
          <p:cNvPr id="5" name="Picture 4"/>
          <p:cNvPicPr>
            <a:picLocks noChangeAspect="1"/>
          </p:cNvPicPr>
          <p:nvPr/>
        </p:nvPicPr>
        <p:blipFill>
          <a:blip r:embed="rId2"/>
          <a:stretch>
            <a:fillRect/>
          </a:stretch>
        </p:blipFill>
        <p:spPr>
          <a:xfrm>
            <a:off x="1718206" y="3303505"/>
            <a:ext cx="6113112" cy="1702817"/>
          </a:xfrm>
          <a:prstGeom prst="rect">
            <a:avLst/>
          </a:prstGeom>
        </p:spPr>
      </p:pic>
    </p:spTree>
    <p:extLst>
      <p:ext uri="{BB962C8B-B14F-4D97-AF65-F5344CB8AC3E}">
        <p14:creationId xmlns:p14="http://schemas.microsoft.com/office/powerpoint/2010/main" val="293011415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Tree>
    <p:extLst>
      <p:ext uri="{BB962C8B-B14F-4D97-AF65-F5344CB8AC3E}">
        <p14:creationId xmlns:p14="http://schemas.microsoft.com/office/powerpoint/2010/main" val="8245545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0419F-ED19-43DC-BF59-68DB6473A732}"/>
              </a:ext>
            </a:extLst>
          </p:cNvPr>
          <p:cNvSpPr>
            <a:spLocks noGrp="1"/>
          </p:cNvSpPr>
          <p:nvPr>
            <p:ph idx="1"/>
          </p:nvPr>
        </p:nvSpPr>
        <p:spPr/>
        <p:txBody>
          <a:bodyPr>
            <a:normAutofit fontScale="85000" lnSpcReduction="10000"/>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
        <p:nvSpPr>
          <p:cNvPr id="3" name="Title 2">
            <a:extLst>
              <a:ext uri="{FF2B5EF4-FFF2-40B4-BE49-F238E27FC236}">
                <a16:creationId xmlns:a16="http://schemas.microsoft.com/office/drawing/2014/main" id="{2A653B9C-0DAE-497C-A276-0E9685C3466B}"/>
              </a:ext>
            </a:extLst>
          </p:cNvPr>
          <p:cNvSpPr>
            <a:spLocks noGrp="1"/>
          </p:cNvSpPr>
          <p:nvPr>
            <p:ph type="title"/>
          </p:nvPr>
        </p:nvSpPr>
        <p:spPr/>
        <p:txBody>
          <a:bodyPr/>
          <a:lstStyle/>
          <a:p>
            <a:r>
              <a:rPr lang="en-US" dirty="0"/>
              <a:t>Mini-Perm Extension - Continued</a:t>
            </a:r>
            <a:endParaRPr lang="en-CH" dirty="0"/>
          </a:p>
        </p:txBody>
      </p:sp>
    </p:spTree>
    <p:extLst>
      <p:ext uri="{BB962C8B-B14F-4D97-AF65-F5344CB8AC3E}">
        <p14:creationId xmlns:p14="http://schemas.microsoft.com/office/powerpoint/2010/main" val="295528814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7001-5A43-4590-BA13-1DE65B62957B}"/>
              </a:ext>
            </a:extLst>
          </p:cNvPr>
          <p:cNvSpPr>
            <a:spLocks noGrp="1"/>
          </p:cNvSpPr>
          <p:nvPr>
            <p:ph type="title"/>
          </p:nvPr>
        </p:nvSpPr>
        <p:spPr/>
        <p:txBody>
          <a:bodyPr/>
          <a:lstStyle/>
          <a:p>
            <a:r>
              <a:rPr lang="en-US" dirty="0"/>
              <a:t>Parked</a:t>
            </a:r>
          </a:p>
        </p:txBody>
      </p:sp>
    </p:spTree>
    <p:extLst>
      <p:ext uri="{BB962C8B-B14F-4D97-AF65-F5344CB8AC3E}">
        <p14:creationId xmlns:p14="http://schemas.microsoft.com/office/powerpoint/2010/main" val="206707087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normAutofit fontScale="90000"/>
          </a:bodyPr>
          <a:lstStyle/>
          <a:p>
            <a:r>
              <a:rPr lang="en-US" dirty="0"/>
              <a:t>General Discussion on How Solar PV Works</a:t>
            </a:r>
          </a:p>
        </p:txBody>
      </p:sp>
      <p:sp>
        <p:nvSpPr>
          <p:cNvPr id="153603" name="Content Placeholder 2"/>
          <p:cNvSpPr>
            <a:spLocks noGrp="1"/>
          </p:cNvSpPr>
          <p:nvPr>
            <p:ph idx="1"/>
          </p:nvPr>
        </p:nvSpPr>
        <p:spPr/>
        <p:txBody>
          <a:bodyPr/>
          <a:lstStyle/>
          <a:p>
            <a:r>
              <a:rPr lang="en-GB" dirty="0"/>
              <a:t>Semi-conductor material</a:t>
            </a:r>
          </a:p>
          <a:p>
            <a:r>
              <a:rPr lang="en-GB" dirty="0"/>
              <a:t>Equilibrium situation: h</a:t>
            </a:r>
            <a:r>
              <a:rPr lang="en-US" dirty="0"/>
              <a:t>ole-electron diffusion balanced in electrical field</a:t>
            </a:r>
          </a:p>
          <a:p>
            <a:endParaRPr lang="en-GB" dirty="0"/>
          </a:p>
          <a:p>
            <a:endParaRPr lang="en-US" dirty="0"/>
          </a:p>
        </p:txBody>
      </p:sp>
      <p:pic>
        <p:nvPicPr>
          <p:cNvPr id="153604" name="Picture 155" descr="Equilibrium"/>
          <p:cNvPicPr>
            <a:picLocks noChangeAspect="1" noChangeArrowheads="1"/>
          </p:cNvPicPr>
          <p:nvPr/>
        </p:nvPicPr>
        <p:blipFill>
          <a:blip r:embed="rId2" cstate="print"/>
          <a:srcRect/>
          <a:stretch>
            <a:fillRect/>
          </a:stretch>
        </p:blipFill>
        <p:spPr bwMode="auto">
          <a:xfrm>
            <a:off x="1447800" y="2633980"/>
            <a:ext cx="5943600" cy="4457700"/>
          </a:xfrm>
          <a:prstGeom prst="rect">
            <a:avLst/>
          </a:prstGeom>
          <a:noFill/>
          <a:ln w="9525">
            <a:noFill/>
            <a:miter lim="800000"/>
            <a:headEnd/>
            <a:tailEnd/>
          </a:ln>
        </p:spPr>
      </p:pic>
      <p:sp>
        <p:nvSpPr>
          <p:cNvPr id="153605" name="TextBox 5"/>
          <p:cNvSpPr txBox="1">
            <a:spLocks noChangeArrowheads="1"/>
          </p:cNvSpPr>
          <p:nvPr/>
        </p:nvSpPr>
        <p:spPr bwMode="auto">
          <a:xfrm>
            <a:off x="228600" y="4114800"/>
            <a:ext cx="1219200" cy="923925"/>
          </a:xfrm>
          <a:prstGeom prst="rect">
            <a:avLst/>
          </a:prstGeom>
          <a:solidFill>
            <a:srgbClr val="FFFF00"/>
          </a:solidFill>
          <a:ln w="9525">
            <a:noFill/>
            <a:miter lim="800000"/>
            <a:headEnd/>
            <a:tailEnd/>
          </a:ln>
        </p:spPr>
        <p:txBody>
          <a:bodyPr>
            <a:spAutoFit/>
          </a:bodyPr>
          <a:lstStyle/>
          <a:p>
            <a:r>
              <a:rPr lang="en-US" sz="1800" dirty="0"/>
              <a:t>Semi conductor material</a:t>
            </a:r>
          </a:p>
        </p:txBody>
      </p:sp>
      <p:cxnSp>
        <p:nvCxnSpPr>
          <p:cNvPr id="8" name="Straight Arrow Connector 7"/>
          <p:cNvCxnSpPr/>
          <p:nvPr/>
        </p:nvCxnSpPr>
        <p:spPr>
          <a:xfrm>
            <a:off x="609600" y="5334000"/>
            <a:ext cx="1143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663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1"/>
          </p:nvPr>
        </p:nvPicPr>
        <p:blipFill>
          <a:blip r:embed="rId2"/>
          <a:stretch>
            <a:fillRect/>
          </a:stretch>
        </p:blipFill>
        <p:spPr>
          <a:xfrm>
            <a:off x="2168767" y="1454699"/>
            <a:ext cx="4613080" cy="4913312"/>
          </a:xfrm>
        </p:spPr>
      </p:pic>
      <p:sp>
        <p:nvSpPr>
          <p:cNvPr id="3" name="Title 2">
            <a:extLst>
              <a:ext uri="{FF2B5EF4-FFF2-40B4-BE49-F238E27FC236}">
                <a16:creationId xmlns:a16="http://schemas.microsoft.com/office/drawing/2014/main" id="{4DBBBF73-449E-4895-A6E7-9514C369DEFB}"/>
              </a:ext>
            </a:extLst>
          </p:cNvPr>
          <p:cNvSpPr>
            <a:spLocks noGrp="1"/>
          </p:cNvSpPr>
          <p:nvPr>
            <p:ph type="title"/>
          </p:nvPr>
        </p:nvSpPr>
        <p:spPr/>
        <p:txBody>
          <a:bodyPr/>
          <a:lstStyle/>
          <a:p>
            <a:r>
              <a:rPr lang="en-US" dirty="0"/>
              <a:t>Dubai 6 Cents per kWh in 2015</a:t>
            </a:r>
          </a:p>
        </p:txBody>
      </p:sp>
    </p:spTree>
    <p:extLst>
      <p:ext uri="{BB962C8B-B14F-4D97-AF65-F5344CB8AC3E}">
        <p14:creationId xmlns:p14="http://schemas.microsoft.com/office/powerpoint/2010/main" val="337624351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z="2800" dirty="0"/>
              <a:t>General Discussion on How Solar PV Works</a:t>
            </a:r>
          </a:p>
        </p:txBody>
      </p:sp>
      <p:sp>
        <p:nvSpPr>
          <p:cNvPr id="154627" name="Content Placeholder 2"/>
          <p:cNvSpPr>
            <a:spLocks noGrp="1"/>
          </p:cNvSpPr>
          <p:nvPr>
            <p:ph idx="1"/>
          </p:nvPr>
        </p:nvSpPr>
        <p:spPr/>
        <p:txBody>
          <a:bodyPr/>
          <a:lstStyle/>
          <a:p>
            <a:r>
              <a:rPr lang="en-US" dirty="0"/>
              <a:t>Photovoltaic effect in the pn-junction: free electrons start flowing due to electric field caused by photons from sunlight</a:t>
            </a:r>
            <a:endParaRPr lang="en-GB" dirty="0"/>
          </a:p>
          <a:p>
            <a:endParaRPr lang="en-US" dirty="0"/>
          </a:p>
        </p:txBody>
      </p:sp>
      <p:pic>
        <p:nvPicPr>
          <p:cNvPr id="154628" name="Picture 7" descr="Sunlight effect"/>
          <p:cNvPicPr>
            <a:picLocks noChangeAspect="1" noChangeArrowheads="1"/>
          </p:cNvPicPr>
          <p:nvPr/>
        </p:nvPicPr>
        <p:blipFill>
          <a:blip r:embed="rId2" cstate="print"/>
          <a:srcRect/>
          <a:stretch>
            <a:fillRect/>
          </a:stretch>
        </p:blipFill>
        <p:spPr bwMode="auto">
          <a:xfrm>
            <a:off x="2057400" y="2438400"/>
            <a:ext cx="5562600" cy="4171950"/>
          </a:xfrm>
          <a:prstGeom prst="rect">
            <a:avLst/>
          </a:prstGeom>
          <a:noFill/>
          <a:ln w="9525">
            <a:noFill/>
            <a:miter lim="800000"/>
            <a:headEnd/>
            <a:tailEnd/>
          </a:ln>
        </p:spPr>
      </p:pic>
    </p:spTree>
    <p:extLst>
      <p:ext uri="{BB962C8B-B14F-4D97-AF65-F5344CB8AC3E}">
        <p14:creationId xmlns:p14="http://schemas.microsoft.com/office/powerpoint/2010/main" val="238855187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2AAD59-7F29-49AF-B1FE-1F1A7DA37E4D}"/>
              </a:ext>
            </a:extLst>
          </p:cNvPr>
          <p:cNvSpPr>
            <a:spLocks noGrp="1"/>
          </p:cNvSpPr>
          <p:nvPr>
            <p:ph idx="1"/>
          </p:nvPr>
        </p:nvSpPr>
        <p:spPr/>
        <p:txBody>
          <a:bodyPr>
            <a:normAutofit/>
          </a:bodyPr>
          <a:lstStyle/>
          <a:p>
            <a:pPr marL="346075" marR="0" lvl="2" indent="-346075">
              <a:spcBef>
                <a:spcPts val="0"/>
              </a:spcBef>
              <a:spcAft>
                <a:spcPts val="0"/>
              </a:spcAft>
              <a:buFont typeface="Wingdings" panose="05000000000000000000" pitchFamily="2" charset="2"/>
              <a:buChar char=""/>
            </a:pPr>
            <a:r>
              <a:rPr lang="en-GB" sz="3200" dirty="0">
                <a:effectLst/>
                <a:latin typeface="Calibri" panose="020F0502020204030204" pitchFamily="34" charset="0"/>
                <a:ea typeface="Times New Roman" panose="02020603050405020304" pitchFamily="18" charset="0"/>
                <a:cs typeface="Arial" panose="020B0604020202020204" pitchFamily="34" charset="0"/>
              </a:rPr>
              <a:t>Reasons it is essential to fully understand economics of solar power.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346075" marR="0" lvl="2" indent="-346075">
              <a:spcBef>
                <a:spcPts val="0"/>
              </a:spcBef>
              <a:spcAft>
                <a:spcPts val="0"/>
              </a:spcAft>
              <a:buFont typeface="Wingdings" panose="05000000000000000000" pitchFamily="2" charset="2"/>
              <a:buChar char=""/>
            </a:pPr>
            <a:r>
              <a:rPr lang="en-GB" sz="3200" dirty="0">
                <a:effectLst/>
                <a:latin typeface="Calibri" panose="020F0502020204030204" pitchFamily="34" charset="0"/>
                <a:ea typeface="Times New Roman" panose="02020603050405020304" pitchFamily="18" charset="0"/>
                <a:cs typeface="Arial" panose="020B0604020202020204" pitchFamily="34" charset="0"/>
              </a:rPr>
              <a:t>A little solar history; German Feed-in Tariffs; Chinese Panels; Dubai Bids; Technology Adoption of Tracking and Bifacial.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346075" marR="0" lvl="2" indent="-346075">
              <a:spcBef>
                <a:spcPts val="0"/>
              </a:spcBef>
              <a:spcAft>
                <a:spcPts val="0"/>
              </a:spcAft>
              <a:buFont typeface="Wingdings" panose="05000000000000000000" pitchFamily="2" charset="2"/>
              <a:buChar char=""/>
            </a:pPr>
            <a:r>
              <a:rPr lang="en-GB" sz="3200" dirty="0">
                <a:effectLst/>
                <a:latin typeface="Calibri" panose="020F0502020204030204" pitchFamily="34" charset="0"/>
                <a:ea typeface="Times New Roman" panose="02020603050405020304" pitchFamily="18" charset="0"/>
                <a:cs typeface="Arial" panose="020B0604020202020204" pitchFamily="34" charset="0"/>
              </a:rPr>
              <a:t>Drivers of Solar Value – price per kWh, MWH; Yield or capacity factor; Cost Measurement</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346075" marR="0" lvl="2" indent="-346075">
              <a:spcBef>
                <a:spcPts val="0"/>
              </a:spcBef>
              <a:spcAft>
                <a:spcPts val="0"/>
              </a:spcAft>
              <a:buFont typeface="Wingdings" panose="05000000000000000000" pitchFamily="2" charset="2"/>
              <a:buChar char=""/>
            </a:pPr>
            <a:r>
              <a:rPr lang="en-GB" sz="3200" dirty="0">
                <a:effectLst/>
                <a:latin typeface="Calibri" panose="020F0502020204030204" pitchFamily="34" charset="0"/>
                <a:ea typeface="Times New Roman" panose="02020603050405020304" pitchFamily="18" charset="0"/>
                <a:cs typeface="Arial" panose="020B0604020202020204" pitchFamily="34" charset="0"/>
              </a:rPr>
              <a:t>Simple Economic Analysis -- </a:t>
            </a:r>
            <a:r>
              <a:rPr lang="en-US" sz="3200" dirty="0">
                <a:effectLst/>
                <a:latin typeface="Calibri" panose="020F0502020204030204" pitchFamily="34" charset="0"/>
                <a:ea typeface="Times New Roman" panose="02020603050405020304" pitchFamily="18" charset="0"/>
                <a:cs typeface="Arial" panose="020B0604020202020204" pitchFamily="34" charset="0"/>
              </a:rPr>
              <a:t>Solar versus Gas and Solar versus Merchant Prices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578507B8-D562-474B-B27A-0C7F63BD18FF}"/>
              </a:ext>
            </a:extLst>
          </p:cNvPr>
          <p:cNvSpPr>
            <a:spLocks noGrp="1"/>
          </p:cNvSpPr>
          <p:nvPr>
            <p:ph type="title"/>
          </p:nvPr>
        </p:nvSpPr>
        <p:spPr/>
        <p:txBody>
          <a:bodyPr/>
          <a:lstStyle/>
          <a:p>
            <a:r>
              <a:rPr lang="en-US" dirty="0"/>
              <a:t>Session 1</a:t>
            </a:r>
          </a:p>
        </p:txBody>
      </p:sp>
    </p:spTree>
    <p:extLst>
      <p:ext uri="{BB962C8B-B14F-4D97-AF65-F5344CB8AC3E}">
        <p14:creationId xmlns:p14="http://schemas.microsoft.com/office/powerpoint/2010/main" val="400178088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a:t>Components of Array Assembly</a:t>
            </a:r>
          </a:p>
        </p:txBody>
      </p:sp>
      <p:pic>
        <p:nvPicPr>
          <p:cNvPr id="64518" name="Picture 2"/>
          <p:cNvPicPr>
            <a:picLocks noGrp="1" noChangeAspect="1" noChangeArrowheads="1"/>
          </p:cNvPicPr>
          <p:nvPr>
            <p:ph idx="1"/>
          </p:nvPr>
        </p:nvPicPr>
        <p:blipFill>
          <a:blip r:embed="rId2" cstate="print"/>
          <a:srcRect/>
          <a:stretch>
            <a:fillRect/>
          </a:stretch>
        </p:blipFill>
        <p:spPr>
          <a:xfrm>
            <a:off x="381000" y="990600"/>
            <a:ext cx="6580188" cy="4983163"/>
          </a:xfrm>
        </p:spPr>
      </p:pic>
      <p:pic>
        <p:nvPicPr>
          <p:cNvPr id="64519" name="Picture 4"/>
          <p:cNvPicPr>
            <a:picLocks noChangeAspect="1" noChangeArrowheads="1"/>
          </p:cNvPicPr>
          <p:nvPr/>
        </p:nvPicPr>
        <p:blipFill>
          <a:blip r:embed="rId3" cstate="print"/>
          <a:srcRect/>
          <a:stretch>
            <a:fillRect/>
          </a:stretch>
        </p:blipFill>
        <p:spPr bwMode="auto">
          <a:xfrm>
            <a:off x="5943600" y="1524000"/>
            <a:ext cx="2471738" cy="2174875"/>
          </a:xfrm>
          <a:prstGeom prst="rect">
            <a:avLst/>
          </a:prstGeom>
          <a:noFill/>
          <a:ln w="9525">
            <a:noFill/>
            <a:miter lim="800000"/>
            <a:headEnd/>
            <a:tailEnd/>
          </a:ln>
        </p:spPr>
      </p:pic>
      <p:sp>
        <p:nvSpPr>
          <p:cNvPr id="64520" name="TextBox 9"/>
          <p:cNvSpPr txBox="1">
            <a:spLocks noChangeArrowheads="1"/>
          </p:cNvSpPr>
          <p:nvPr/>
        </p:nvSpPr>
        <p:spPr bwMode="auto">
          <a:xfrm>
            <a:off x="6553200" y="3886200"/>
            <a:ext cx="2209800" cy="2308324"/>
          </a:xfrm>
          <a:prstGeom prst="rect">
            <a:avLst/>
          </a:prstGeom>
          <a:solidFill>
            <a:srgbClr val="FFFF00"/>
          </a:solidFill>
          <a:ln w="9525">
            <a:noFill/>
            <a:miter lim="800000"/>
            <a:headEnd/>
            <a:tailEnd/>
          </a:ln>
        </p:spPr>
        <p:txBody>
          <a:bodyPr>
            <a:spAutoFit/>
          </a:bodyPr>
          <a:lstStyle/>
          <a:p>
            <a:r>
              <a:rPr lang="en-US" dirty="0"/>
              <a:t>Depending on the Cost of racking, inverters, labour, tracking, cells could  account for 30 to 45 percent of the manufacturing cost of a solar panel. </a:t>
            </a:r>
          </a:p>
        </p:txBody>
      </p:sp>
      <p:cxnSp>
        <p:nvCxnSpPr>
          <p:cNvPr id="10" name="Straight Connector 9"/>
          <p:cNvCxnSpPr/>
          <p:nvPr/>
        </p:nvCxnSpPr>
        <p:spPr>
          <a:xfrm flipH="1" flipV="1">
            <a:off x="2667000" y="1981200"/>
            <a:ext cx="3200400" cy="304800"/>
          </a:xfrm>
          <a:prstGeom prst="line">
            <a:avLst/>
          </a:prstGeom>
          <a:ln w="44450">
            <a:solidFill>
              <a:schemeClr val="tx1"/>
            </a:solidFill>
            <a:head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42613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a:t>Silicon used in the Process</a:t>
            </a:r>
          </a:p>
        </p:txBody>
      </p:sp>
      <p:pic>
        <p:nvPicPr>
          <p:cNvPr id="68614" name="Picture 3"/>
          <p:cNvPicPr>
            <a:picLocks noChangeAspect="1" noChangeArrowheads="1"/>
          </p:cNvPicPr>
          <p:nvPr/>
        </p:nvPicPr>
        <p:blipFill>
          <a:blip r:embed="rId2" cstate="print"/>
          <a:srcRect/>
          <a:stretch>
            <a:fillRect/>
          </a:stretch>
        </p:blipFill>
        <p:spPr bwMode="auto">
          <a:xfrm>
            <a:off x="977900" y="889061"/>
            <a:ext cx="6814820" cy="5801032"/>
          </a:xfrm>
          <a:prstGeom prst="rect">
            <a:avLst/>
          </a:prstGeom>
          <a:noFill/>
          <a:ln w="9525">
            <a:noFill/>
            <a:miter lim="800000"/>
            <a:headEnd/>
            <a:tailEnd/>
          </a:ln>
        </p:spPr>
      </p:pic>
    </p:spTree>
    <p:extLst>
      <p:ext uri="{BB962C8B-B14F-4D97-AF65-F5344CB8AC3E}">
        <p14:creationId xmlns:p14="http://schemas.microsoft.com/office/powerpoint/2010/main" val="222976164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a:t>Solar Value Chain</a:t>
            </a:r>
          </a:p>
        </p:txBody>
      </p:sp>
      <p:pic>
        <p:nvPicPr>
          <p:cNvPr id="65542" name="Picture 2"/>
          <p:cNvPicPr>
            <a:picLocks noGrp="1" noChangeAspect="1" noChangeArrowheads="1"/>
          </p:cNvPicPr>
          <p:nvPr>
            <p:ph idx="1"/>
          </p:nvPr>
        </p:nvPicPr>
        <p:blipFill>
          <a:blip r:embed="rId2" cstate="print"/>
          <a:srcRect/>
          <a:stretch>
            <a:fillRect/>
          </a:stretch>
        </p:blipFill>
        <p:spPr>
          <a:xfrm>
            <a:off x="609600" y="1524000"/>
            <a:ext cx="7199313" cy="1500188"/>
          </a:xfrm>
        </p:spPr>
      </p:pic>
      <p:sp>
        <p:nvSpPr>
          <p:cNvPr id="65543" name="Rectangle 7"/>
          <p:cNvSpPr>
            <a:spLocks noChangeArrowheads="1"/>
          </p:cNvSpPr>
          <p:nvPr/>
        </p:nvSpPr>
        <p:spPr bwMode="auto">
          <a:xfrm>
            <a:off x="304800" y="3352800"/>
            <a:ext cx="8305800" cy="2862263"/>
          </a:xfrm>
          <a:prstGeom prst="rect">
            <a:avLst/>
          </a:prstGeom>
          <a:solidFill>
            <a:srgbClr val="FFFF00"/>
          </a:solidFill>
          <a:ln w="9525">
            <a:noFill/>
            <a:miter lim="800000"/>
            <a:headEnd/>
            <a:tailEnd/>
          </a:ln>
        </p:spPr>
        <p:txBody>
          <a:bodyPr>
            <a:spAutoFit/>
          </a:bodyPr>
          <a:lstStyle/>
          <a:p>
            <a:r>
              <a:rPr lang="en-US" dirty="0"/>
              <a:t>PV cells and modules take advantage of different materials and manufacturing processes. The most common technology in commercial production historically and today uses </a:t>
            </a:r>
            <a:r>
              <a:rPr lang="en-US" b="1" dirty="0"/>
              <a:t>highly-refined crystalline silicon</a:t>
            </a:r>
            <a:r>
              <a:rPr lang="en-US" dirty="0"/>
              <a:t> for its semiconductor layer. While crystalline solar cells have decades of solid field performance history, they involve high energy and labor inputs. </a:t>
            </a:r>
          </a:p>
          <a:p>
            <a:endParaRPr lang="en-US" dirty="0"/>
          </a:p>
          <a:p>
            <a:r>
              <a:rPr lang="en-US" dirty="0"/>
              <a:t>Alternative is depositing non-crystalline (or “amorphous”) semiconductor materials, onto low cost substrates. Examples of these “thin film” technology types include cadmium telluride (CdTe), copper indium gallium selenide (CIGS), and amorphous silicon.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Long-term Drop in Solar Modules</a:t>
            </a:r>
            <a:endParaRPr lang="fr-FR" dirty="0"/>
          </a:p>
        </p:txBody>
      </p:sp>
      <p:pic>
        <p:nvPicPr>
          <p:cNvPr id="7" name="Content Placeholder 6"/>
          <p:cNvPicPr>
            <a:picLocks noGrp="1" noChangeAspect="1"/>
          </p:cNvPicPr>
          <p:nvPr>
            <p:ph idx="1"/>
          </p:nvPr>
        </p:nvPicPr>
        <p:blipFill>
          <a:blip r:embed="rId2"/>
          <a:stretch>
            <a:fillRect/>
          </a:stretch>
        </p:blipFill>
        <p:spPr>
          <a:xfrm>
            <a:off x="1503374" y="1143000"/>
            <a:ext cx="6137252" cy="4983163"/>
          </a:xfrm>
          <a:prstGeom prst="rect">
            <a:avLst/>
          </a:prstGeom>
        </p:spPr>
      </p:pic>
    </p:spTree>
    <p:extLst>
      <p:ext uri="{BB962C8B-B14F-4D97-AF65-F5344CB8AC3E}">
        <p14:creationId xmlns:p14="http://schemas.microsoft.com/office/powerpoint/2010/main" val="34972431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fontScale="90000"/>
          </a:bodyPr>
          <a:lstStyle/>
          <a:p>
            <a:r>
              <a:rPr lang="en-US" dirty="0"/>
              <a:t>First Solar and Suntech Price and Cost of PV Modules</a:t>
            </a:r>
          </a:p>
        </p:txBody>
      </p:sp>
      <p:pic>
        <p:nvPicPr>
          <p:cNvPr id="80902" name="Picture 7"/>
          <p:cNvPicPr>
            <a:picLocks noChangeAspect="1" noChangeArrowheads="1"/>
          </p:cNvPicPr>
          <p:nvPr/>
        </p:nvPicPr>
        <p:blipFill>
          <a:blip r:embed="rId2" cstate="print"/>
          <a:srcRect/>
          <a:stretch>
            <a:fillRect/>
          </a:stretch>
        </p:blipFill>
        <p:spPr bwMode="auto">
          <a:xfrm>
            <a:off x="1524000" y="3581400"/>
            <a:ext cx="5638800" cy="2917825"/>
          </a:xfrm>
          <a:prstGeom prst="rect">
            <a:avLst/>
          </a:prstGeom>
          <a:noFill/>
          <a:ln w="9525">
            <a:noFill/>
            <a:miter lim="800000"/>
            <a:headEnd/>
            <a:tailEnd/>
          </a:ln>
        </p:spPr>
      </p:pic>
      <p:pic>
        <p:nvPicPr>
          <p:cNvPr id="80903" name="Picture 10"/>
          <p:cNvPicPr>
            <a:picLocks noGrp="1" noChangeAspect="1" noChangeArrowheads="1"/>
          </p:cNvPicPr>
          <p:nvPr>
            <p:ph idx="1"/>
          </p:nvPr>
        </p:nvPicPr>
        <p:blipFill>
          <a:blip r:embed="rId3" cstate="print"/>
          <a:srcRect/>
          <a:stretch>
            <a:fillRect/>
          </a:stretch>
        </p:blipFill>
        <p:spPr>
          <a:xfrm>
            <a:off x="1524000" y="1066800"/>
            <a:ext cx="5699125" cy="2362200"/>
          </a:xfrm>
        </p:spPr>
      </p:pic>
    </p:spTree>
    <p:extLst>
      <p:ext uri="{BB962C8B-B14F-4D97-AF65-F5344CB8AC3E}">
        <p14:creationId xmlns:p14="http://schemas.microsoft.com/office/powerpoint/2010/main" val="49078694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a:t>Prices of Solar Modules 2010-2012</a:t>
            </a:r>
          </a:p>
        </p:txBody>
      </p:sp>
      <p:pic>
        <p:nvPicPr>
          <p:cNvPr id="82950" name="Picture 9"/>
          <p:cNvPicPr>
            <a:picLocks noGrp="1" noChangeAspect="1" noChangeArrowheads="1"/>
          </p:cNvPicPr>
          <p:nvPr>
            <p:ph idx="1"/>
          </p:nvPr>
        </p:nvPicPr>
        <p:blipFill>
          <a:blip r:embed="rId2" cstate="print"/>
          <a:srcRect/>
          <a:stretch>
            <a:fillRect/>
          </a:stretch>
        </p:blipFill>
        <p:spPr>
          <a:xfrm>
            <a:off x="457200" y="1165225"/>
            <a:ext cx="8229600" cy="4938713"/>
          </a:xfrm>
          <a:noFill/>
        </p:spPr>
      </p:pic>
      <p:sp>
        <p:nvSpPr>
          <p:cNvPr id="82951" name="TextBox 7"/>
          <p:cNvSpPr txBox="1">
            <a:spLocks noChangeArrowheads="1"/>
          </p:cNvSpPr>
          <p:nvPr/>
        </p:nvSpPr>
        <p:spPr bwMode="auto">
          <a:xfrm>
            <a:off x="228600" y="1066800"/>
            <a:ext cx="2667000" cy="5078413"/>
          </a:xfrm>
          <a:prstGeom prst="rect">
            <a:avLst/>
          </a:prstGeom>
          <a:solidFill>
            <a:schemeClr val="bg1"/>
          </a:solidFill>
          <a:ln w="9525">
            <a:noFill/>
            <a:miter lim="800000"/>
            <a:headEnd/>
            <a:tailEnd/>
          </a:ln>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p:cNvSpPr txBox="1"/>
          <p:nvPr/>
        </p:nvSpPr>
        <p:spPr>
          <a:xfrm>
            <a:off x="381000" y="2057400"/>
            <a:ext cx="2514600" cy="3693319"/>
          </a:xfrm>
          <a:prstGeom prst="rect">
            <a:avLst/>
          </a:prstGeom>
          <a:solidFill>
            <a:srgbClr val="FFFF00"/>
          </a:solidFill>
        </p:spPr>
        <p:txBody>
          <a:bodyPr wrap="square" rtlCol="0">
            <a:spAutoFit/>
          </a:bodyPr>
          <a:lstStyle/>
          <a:p>
            <a:r>
              <a:rPr lang="en-US" dirty="0"/>
              <a:t>Cost of Chinese modules fell to about 600 Euro per kW.  Using 700 USD per kW.</a:t>
            </a:r>
          </a:p>
          <a:p>
            <a:endParaRPr lang="en-US" dirty="0"/>
          </a:p>
          <a:p>
            <a:r>
              <a:rPr lang="en-US" dirty="0"/>
              <a:t>Premium of EU vs Chinese is 25%.</a:t>
            </a:r>
          </a:p>
          <a:p>
            <a:endParaRPr lang="en-US" dirty="0"/>
          </a:p>
          <a:p>
            <a:r>
              <a:rPr lang="en-US" dirty="0"/>
              <a:t>Big difference between financing a solar module and a wind turbine</a:t>
            </a:r>
          </a:p>
        </p:txBody>
      </p:sp>
    </p:spTree>
    <p:extLst>
      <p:ext uri="{BB962C8B-B14F-4D97-AF65-F5344CB8AC3E}">
        <p14:creationId xmlns:p14="http://schemas.microsoft.com/office/powerpoint/2010/main" val="262593461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2011-2013 Trends in Total Cost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583959"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83012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a:t>Solar Power in Germany and Summer Loads – Implication for Net Metering and Distribution</a:t>
            </a:r>
            <a:endParaRPr lang="fr-FR" dirty="0"/>
          </a:p>
        </p:txBody>
      </p:sp>
      <p:pic>
        <p:nvPicPr>
          <p:cNvPr id="4" name="Content Placeholder 3"/>
          <p:cNvPicPr>
            <a:picLocks noGrp="1" noChangeAspect="1"/>
          </p:cNvPicPr>
          <p:nvPr>
            <p:ph idx="1"/>
          </p:nvPr>
        </p:nvPicPr>
        <p:blipFill>
          <a:blip r:embed="rId2"/>
          <a:stretch>
            <a:fillRect/>
          </a:stretch>
        </p:blipFill>
        <p:spPr>
          <a:xfrm>
            <a:off x="1476375" y="1671637"/>
            <a:ext cx="6267450" cy="4505325"/>
          </a:xfrm>
          <a:prstGeom prst="rect">
            <a:avLst/>
          </a:prstGeom>
        </p:spPr>
      </p:pic>
    </p:spTree>
    <p:extLst>
      <p:ext uri="{BB962C8B-B14F-4D97-AF65-F5344CB8AC3E}">
        <p14:creationId xmlns:p14="http://schemas.microsoft.com/office/powerpoint/2010/main" val="300182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C6957F-DD8B-47FF-95E7-2CC91972727C}"/>
              </a:ext>
            </a:extLst>
          </p:cNvPr>
          <p:cNvSpPr>
            <a:spLocks noGrp="1"/>
          </p:cNvSpPr>
          <p:nvPr>
            <p:ph idx="1"/>
          </p:nvPr>
        </p:nvSpPr>
        <p:spPr/>
        <p:txBody>
          <a:bodyPr/>
          <a:lstStyle/>
          <a:p>
            <a:pPr marL="0" indent="0">
              <a:buNone/>
            </a:pPr>
            <a:r>
              <a:rPr lang="en-US" dirty="0"/>
              <a:t>A lot of experience</a:t>
            </a:r>
          </a:p>
          <a:p>
            <a:r>
              <a:rPr lang="en-US" dirty="0"/>
              <a:t>Modelling</a:t>
            </a:r>
          </a:p>
          <a:p>
            <a:r>
              <a:rPr lang="en-US" dirty="0"/>
              <a:t>Mistakes in the past</a:t>
            </a:r>
          </a:p>
          <a:p>
            <a:r>
              <a:rPr lang="en-US" dirty="0"/>
              <a:t>Understanding how to share knowledge</a:t>
            </a:r>
          </a:p>
          <a:p>
            <a:r>
              <a:rPr lang="en-US" dirty="0"/>
              <a:t>Practical tools for you</a:t>
            </a:r>
          </a:p>
        </p:txBody>
      </p:sp>
      <p:sp>
        <p:nvSpPr>
          <p:cNvPr id="3" name="Title 2">
            <a:extLst>
              <a:ext uri="{FF2B5EF4-FFF2-40B4-BE49-F238E27FC236}">
                <a16:creationId xmlns:a16="http://schemas.microsoft.com/office/drawing/2014/main" id="{6ADE1641-30DD-4522-922A-8264981889EA}"/>
              </a:ext>
            </a:extLst>
          </p:cNvPr>
          <p:cNvSpPr>
            <a:spLocks noGrp="1"/>
          </p:cNvSpPr>
          <p:nvPr>
            <p:ph type="title"/>
          </p:nvPr>
        </p:nvSpPr>
        <p:spPr/>
        <p:txBody>
          <a:bodyPr/>
          <a:lstStyle/>
          <a:p>
            <a:r>
              <a:rPr lang="en-US" dirty="0"/>
              <a:t>My Background and How I can Help You</a:t>
            </a:r>
          </a:p>
        </p:txBody>
      </p:sp>
    </p:spTree>
    <p:extLst>
      <p:ext uri="{BB962C8B-B14F-4D97-AF65-F5344CB8AC3E}">
        <p14:creationId xmlns:p14="http://schemas.microsoft.com/office/powerpoint/2010/main" val="1988784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29396-EC6B-43C6-85DB-BF70D8D8ABA3}"/>
              </a:ext>
            </a:extLst>
          </p:cNvPr>
          <p:cNvSpPr>
            <a:spLocks noGrp="1"/>
          </p:cNvSpPr>
          <p:nvPr>
            <p:ph idx="1"/>
          </p:nvPr>
        </p:nvSpPr>
        <p:spPr>
          <a:xfrm>
            <a:off x="83127" y="1862137"/>
            <a:ext cx="2724662" cy="3657513"/>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sp>
        <p:nvSpPr>
          <p:cNvPr id="3" name="Title 2">
            <a:extLst>
              <a:ext uri="{FF2B5EF4-FFF2-40B4-BE49-F238E27FC236}">
                <a16:creationId xmlns:a16="http://schemas.microsoft.com/office/drawing/2014/main" id="{EFC0B130-DB5E-44F5-B639-B1A1D6D3B35E}"/>
              </a:ext>
            </a:extLst>
          </p:cNvPr>
          <p:cNvSpPr>
            <a:spLocks noGrp="1"/>
          </p:cNvSpPr>
          <p:nvPr>
            <p:ph type="title"/>
          </p:nvPr>
        </p:nvSpPr>
        <p:spPr/>
        <p:txBody>
          <a:bodyPr/>
          <a:lstStyle/>
          <a:p>
            <a:r>
              <a:rPr lang="en-US" dirty="0"/>
              <a:t>Examples of Very Low Solar Prices</a:t>
            </a:r>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2807789" y="1213658"/>
            <a:ext cx="6051365" cy="5336771"/>
          </a:xfrm>
          <a:prstGeom prst="rect">
            <a:avLst/>
          </a:prstGeom>
        </p:spPr>
      </p:pic>
    </p:spTree>
    <p:extLst>
      <p:ext uri="{BB962C8B-B14F-4D97-AF65-F5344CB8AC3E}">
        <p14:creationId xmlns:p14="http://schemas.microsoft.com/office/powerpoint/2010/main" val="16454829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85A9A33-1377-40EE-A0C5-4355080E039D}"/>
              </a:ext>
            </a:extLst>
          </p:cNvPr>
          <p:cNvSpPr>
            <a:spLocks noGrp="1"/>
          </p:cNvSpPr>
          <p:nvPr>
            <p:ph type="title"/>
          </p:nvPr>
        </p:nvSpPr>
        <p:spPr>
          <a:xfrm>
            <a:off x="685800" y="152400"/>
            <a:ext cx="7769225" cy="1431925"/>
          </a:xfrm>
        </p:spPr>
        <p:txBody>
          <a:bodyPr/>
          <a:lstStyle/>
          <a:p>
            <a:r>
              <a:rPr lang="en-US" altLang="en-US" sz="3600" dirty="0"/>
              <a:t>Construction Costs array layout</a:t>
            </a:r>
          </a:p>
        </p:txBody>
      </p:sp>
      <p:pic>
        <p:nvPicPr>
          <p:cNvPr id="14340" name="Picture 2">
            <a:extLst>
              <a:ext uri="{FF2B5EF4-FFF2-40B4-BE49-F238E27FC236}">
                <a16:creationId xmlns:a16="http://schemas.microsoft.com/office/drawing/2014/main" id="{2DDBDA13-741F-4C81-B2C6-C73EF9AC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229600" cy="4724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Box 5">
            <a:extLst>
              <a:ext uri="{FF2B5EF4-FFF2-40B4-BE49-F238E27FC236}">
                <a16:creationId xmlns:a16="http://schemas.microsoft.com/office/drawing/2014/main" id="{10965A1B-EE80-4D70-B7DF-8EC69647D47F}"/>
              </a:ext>
            </a:extLst>
          </p:cNvPr>
          <p:cNvSpPr txBox="1">
            <a:spLocks noChangeArrowheads="1"/>
          </p:cNvSpPr>
          <p:nvPr/>
        </p:nvSpPr>
        <p:spPr bwMode="auto">
          <a:xfrm>
            <a:off x="2438400" y="32766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1</a:t>
            </a:r>
          </a:p>
        </p:txBody>
      </p:sp>
      <p:sp>
        <p:nvSpPr>
          <p:cNvPr id="14342" name="Rectangle 6">
            <a:extLst>
              <a:ext uri="{FF2B5EF4-FFF2-40B4-BE49-F238E27FC236}">
                <a16:creationId xmlns:a16="http://schemas.microsoft.com/office/drawing/2014/main" id="{F5AB3280-2B92-4D07-AC4F-9591E5C189AB}"/>
              </a:ext>
            </a:extLst>
          </p:cNvPr>
          <p:cNvSpPr>
            <a:spLocks noChangeArrowheads="1"/>
          </p:cNvSpPr>
          <p:nvPr/>
        </p:nvSpPr>
        <p:spPr bwMode="auto">
          <a:xfrm>
            <a:off x="5791200" y="4267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13</a:t>
            </a:r>
            <a:endParaRPr lang="en-US" altLang="en-US" dirty="0"/>
          </a:p>
        </p:txBody>
      </p:sp>
      <p:sp>
        <p:nvSpPr>
          <p:cNvPr id="14343" name="Rectangle 7">
            <a:extLst>
              <a:ext uri="{FF2B5EF4-FFF2-40B4-BE49-F238E27FC236}">
                <a16:creationId xmlns:a16="http://schemas.microsoft.com/office/drawing/2014/main" id="{31D57C83-3E51-42C4-8602-3F8792E0F2C8}"/>
              </a:ext>
            </a:extLst>
          </p:cNvPr>
          <p:cNvSpPr>
            <a:spLocks noChangeArrowheads="1"/>
          </p:cNvSpPr>
          <p:nvPr/>
        </p:nvSpPr>
        <p:spPr bwMode="auto">
          <a:xfrm>
            <a:off x="5181600" y="3886200"/>
            <a:ext cx="5476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12</a:t>
            </a:r>
            <a:endParaRPr lang="en-US" altLang="en-US" dirty="0"/>
          </a:p>
        </p:txBody>
      </p:sp>
      <p:sp>
        <p:nvSpPr>
          <p:cNvPr id="14344" name="Rectangle 8">
            <a:extLst>
              <a:ext uri="{FF2B5EF4-FFF2-40B4-BE49-F238E27FC236}">
                <a16:creationId xmlns:a16="http://schemas.microsoft.com/office/drawing/2014/main" id="{D7D177E9-641A-4A34-8CEF-057EA9BAEF4A}"/>
              </a:ext>
            </a:extLst>
          </p:cNvPr>
          <p:cNvSpPr>
            <a:spLocks noChangeArrowheads="1"/>
          </p:cNvSpPr>
          <p:nvPr/>
        </p:nvSpPr>
        <p:spPr bwMode="auto">
          <a:xfrm>
            <a:off x="4419600" y="4267200"/>
            <a:ext cx="6238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11</a:t>
            </a:r>
            <a:endParaRPr lang="en-US" altLang="en-US" dirty="0"/>
          </a:p>
        </p:txBody>
      </p:sp>
      <p:sp>
        <p:nvSpPr>
          <p:cNvPr id="14345" name="Rectangle 9">
            <a:extLst>
              <a:ext uri="{FF2B5EF4-FFF2-40B4-BE49-F238E27FC236}">
                <a16:creationId xmlns:a16="http://schemas.microsoft.com/office/drawing/2014/main" id="{4FF67FB2-D4EF-45E8-BF62-523EBEAE52A7}"/>
              </a:ext>
            </a:extLst>
          </p:cNvPr>
          <p:cNvSpPr>
            <a:spLocks noChangeArrowheads="1"/>
          </p:cNvSpPr>
          <p:nvPr/>
        </p:nvSpPr>
        <p:spPr bwMode="auto">
          <a:xfrm>
            <a:off x="3733800" y="3886200"/>
            <a:ext cx="547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10</a:t>
            </a:r>
            <a:endParaRPr lang="en-US" altLang="en-US" dirty="0"/>
          </a:p>
        </p:txBody>
      </p:sp>
      <p:sp>
        <p:nvSpPr>
          <p:cNvPr id="14346" name="Rectangle 10">
            <a:extLst>
              <a:ext uri="{FF2B5EF4-FFF2-40B4-BE49-F238E27FC236}">
                <a16:creationId xmlns:a16="http://schemas.microsoft.com/office/drawing/2014/main" id="{14D28E4D-91E0-43D9-B521-485D8B397310}"/>
              </a:ext>
            </a:extLst>
          </p:cNvPr>
          <p:cNvSpPr>
            <a:spLocks noChangeArrowheads="1"/>
          </p:cNvSpPr>
          <p:nvPr/>
        </p:nvSpPr>
        <p:spPr bwMode="auto">
          <a:xfrm>
            <a:off x="3200400" y="42672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9</a:t>
            </a:r>
            <a:endParaRPr lang="en-US" altLang="en-US" dirty="0"/>
          </a:p>
        </p:txBody>
      </p:sp>
      <p:sp>
        <p:nvSpPr>
          <p:cNvPr id="14347" name="Rectangle 11">
            <a:extLst>
              <a:ext uri="{FF2B5EF4-FFF2-40B4-BE49-F238E27FC236}">
                <a16:creationId xmlns:a16="http://schemas.microsoft.com/office/drawing/2014/main" id="{F3C8317C-A701-441E-9BCB-04A6525B76EA}"/>
              </a:ext>
            </a:extLst>
          </p:cNvPr>
          <p:cNvSpPr>
            <a:spLocks noChangeArrowheads="1"/>
          </p:cNvSpPr>
          <p:nvPr/>
        </p:nvSpPr>
        <p:spPr bwMode="auto">
          <a:xfrm>
            <a:off x="2438400" y="4267200"/>
            <a:ext cx="35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8</a:t>
            </a:r>
            <a:endParaRPr lang="en-US" altLang="en-US" dirty="0"/>
          </a:p>
        </p:txBody>
      </p:sp>
      <p:sp>
        <p:nvSpPr>
          <p:cNvPr id="14348" name="Rectangle 12">
            <a:extLst>
              <a:ext uri="{FF2B5EF4-FFF2-40B4-BE49-F238E27FC236}">
                <a16:creationId xmlns:a16="http://schemas.microsoft.com/office/drawing/2014/main" id="{7652C75C-6A34-4E40-AB78-E4DBE56DAE65}"/>
              </a:ext>
            </a:extLst>
          </p:cNvPr>
          <p:cNvSpPr>
            <a:spLocks noChangeArrowheads="1"/>
          </p:cNvSpPr>
          <p:nvPr/>
        </p:nvSpPr>
        <p:spPr bwMode="auto">
          <a:xfrm>
            <a:off x="1752600" y="4267200"/>
            <a:ext cx="35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7</a:t>
            </a:r>
            <a:endParaRPr lang="en-US" altLang="en-US" dirty="0"/>
          </a:p>
        </p:txBody>
      </p:sp>
      <p:sp>
        <p:nvSpPr>
          <p:cNvPr id="14349" name="Rectangle 13">
            <a:extLst>
              <a:ext uri="{FF2B5EF4-FFF2-40B4-BE49-F238E27FC236}">
                <a16:creationId xmlns:a16="http://schemas.microsoft.com/office/drawing/2014/main" id="{88027EAD-7753-40C5-8B9E-076D36C9A256}"/>
              </a:ext>
            </a:extLst>
          </p:cNvPr>
          <p:cNvSpPr>
            <a:spLocks noChangeArrowheads="1"/>
          </p:cNvSpPr>
          <p:nvPr/>
        </p:nvSpPr>
        <p:spPr bwMode="auto">
          <a:xfrm>
            <a:off x="5943600" y="3657600"/>
            <a:ext cx="35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6</a:t>
            </a:r>
            <a:endParaRPr lang="en-US" altLang="en-US" dirty="0"/>
          </a:p>
        </p:txBody>
      </p:sp>
      <p:sp>
        <p:nvSpPr>
          <p:cNvPr id="14350" name="Rectangle 14">
            <a:extLst>
              <a:ext uri="{FF2B5EF4-FFF2-40B4-BE49-F238E27FC236}">
                <a16:creationId xmlns:a16="http://schemas.microsoft.com/office/drawing/2014/main" id="{E06BB955-02B5-422E-9870-E6CF6C8B27E6}"/>
              </a:ext>
            </a:extLst>
          </p:cNvPr>
          <p:cNvSpPr>
            <a:spLocks noChangeArrowheads="1"/>
          </p:cNvSpPr>
          <p:nvPr/>
        </p:nvSpPr>
        <p:spPr bwMode="auto">
          <a:xfrm>
            <a:off x="5181600" y="3657600"/>
            <a:ext cx="35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5</a:t>
            </a:r>
            <a:endParaRPr lang="en-US" altLang="en-US" dirty="0"/>
          </a:p>
        </p:txBody>
      </p:sp>
      <p:sp>
        <p:nvSpPr>
          <p:cNvPr id="14351" name="Rectangle 15">
            <a:extLst>
              <a:ext uri="{FF2B5EF4-FFF2-40B4-BE49-F238E27FC236}">
                <a16:creationId xmlns:a16="http://schemas.microsoft.com/office/drawing/2014/main" id="{C9326732-C5A4-418A-9071-D470C4F54367}"/>
              </a:ext>
            </a:extLst>
          </p:cNvPr>
          <p:cNvSpPr>
            <a:spLocks noChangeArrowheads="1"/>
          </p:cNvSpPr>
          <p:nvPr/>
        </p:nvSpPr>
        <p:spPr bwMode="auto">
          <a:xfrm>
            <a:off x="4648200" y="3657600"/>
            <a:ext cx="430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a:t>
            </a:r>
            <a:endParaRPr lang="en-US" altLang="en-US" dirty="0"/>
          </a:p>
        </p:txBody>
      </p:sp>
      <p:sp>
        <p:nvSpPr>
          <p:cNvPr id="14352" name="Rectangle 16">
            <a:extLst>
              <a:ext uri="{FF2B5EF4-FFF2-40B4-BE49-F238E27FC236}">
                <a16:creationId xmlns:a16="http://schemas.microsoft.com/office/drawing/2014/main" id="{04E999A5-7614-4336-BD4E-7B1676B04DEC}"/>
              </a:ext>
            </a:extLst>
          </p:cNvPr>
          <p:cNvSpPr>
            <a:spLocks noChangeArrowheads="1"/>
          </p:cNvSpPr>
          <p:nvPr/>
        </p:nvSpPr>
        <p:spPr bwMode="auto">
          <a:xfrm>
            <a:off x="3810000" y="3657600"/>
            <a:ext cx="35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3</a:t>
            </a:r>
            <a:endParaRPr lang="en-US" altLang="en-US" dirty="0"/>
          </a:p>
        </p:txBody>
      </p:sp>
      <p:sp>
        <p:nvSpPr>
          <p:cNvPr id="14353" name="Rectangle 17">
            <a:extLst>
              <a:ext uri="{FF2B5EF4-FFF2-40B4-BE49-F238E27FC236}">
                <a16:creationId xmlns:a16="http://schemas.microsoft.com/office/drawing/2014/main" id="{85B5F172-F19D-43AB-A943-D928E4CA50B4}"/>
              </a:ext>
            </a:extLst>
          </p:cNvPr>
          <p:cNvSpPr>
            <a:spLocks noChangeArrowheads="1"/>
          </p:cNvSpPr>
          <p:nvPr/>
        </p:nvSpPr>
        <p:spPr bwMode="auto">
          <a:xfrm rot="10800000" flipV="1">
            <a:off x="3200400" y="3309938"/>
            <a:ext cx="4572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  2</a:t>
            </a:r>
            <a:endParaRPr lang="en-US" altLang="en-US" dirty="0"/>
          </a:p>
        </p:txBody>
      </p:sp>
      <p:cxnSp>
        <p:nvCxnSpPr>
          <p:cNvPr id="22" name="Straight Arrow Connector 21">
            <a:extLst>
              <a:ext uri="{FF2B5EF4-FFF2-40B4-BE49-F238E27FC236}">
                <a16:creationId xmlns:a16="http://schemas.microsoft.com/office/drawing/2014/main" id="{C3C3512E-CDE6-4B12-8B33-BF6D773A7BC4}"/>
              </a:ext>
            </a:extLst>
          </p:cNvPr>
          <p:cNvCxnSpPr/>
          <p:nvPr/>
        </p:nvCxnSpPr>
        <p:spPr>
          <a:xfrm rot="5400000">
            <a:off x="1485900" y="3086100"/>
            <a:ext cx="9144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9A5AAE-F2C9-40A7-AF1E-820178480143}"/>
              </a:ext>
            </a:extLst>
          </p:cNvPr>
          <p:cNvCxnSpPr/>
          <p:nvPr/>
        </p:nvCxnSpPr>
        <p:spPr>
          <a:xfrm rot="16200000" flipH="1">
            <a:off x="990600" y="3200400"/>
            <a:ext cx="6858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1446635-5052-4F0A-8ED2-9D2DC6CCA5F9}"/>
              </a:ext>
            </a:extLst>
          </p:cNvPr>
          <p:cNvCxnSpPr/>
          <p:nvPr/>
        </p:nvCxnSpPr>
        <p:spPr>
          <a:xfrm flipV="1">
            <a:off x="1143000" y="3962400"/>
            <a:ext cx="8382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357" name="TextBox 28">
            <a:extLst>
              <a:ext uri="{FF2B5EF4-FFF2-40B4-BE49-F238E27FC236}">
                <a16:creationId xmlns:a16="http://schemas.microsoft.com/office/drawing/2014/main" id="{00EFE65C-409F-4FAA-805D-105D38815671}"/>
              </a:ext>
            </a:extLst>
          </p:cNvPr>
          <p:cNvSpPr txBox="1">
            <a:spLocks noChangeArrowheads="1"/>
          </p:cNvSpPr>
          <p:nvPr/>
        </p:nvSpPr>
        <p:spPr bwMode="auto">
          <a:xfrm>
            <a:off x="1828800" y="2133600"/>
            <a:ext cx="19812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sz="1800" dirty="0">
                <a:solidFill>
                  <a:srgbClr val="FF0000"/>
                </a:solidFill>
              </a:rPr>
              <a:t>Electrical &amp; Control Building</a:t>
            </a:r>
          </a:p>
        </p:txBody>
      </p:sp>
      <p:sp>
        <p:nvSpPr>
          <p:cNvPr id="14358" name="TextBox 29">
            <a:extLst>
              <a:ext uri="{FF2B5EF4-FFF2-40B4-BE49-F238E27FC236}">
                <a16:creationId xmlns:a16="http://schemas.microsoft.com/office/drawing/2014/main" id="{18BF5C07-931B-4E95-8EE7-BF8C666ECF24}"/>
              </a:ext>
            </a:extLst>
          </p:cNvPr>
          <p:cNvSpPr txBox="1">
            <a:spLocks noChangeArrowheads="1"/>
          </p:cNvSpPr>
          <p:nvPr/>
        </p:nvSpPr>
        <p:spPr bwMode="auto">
          <a:xfrm>
            <a:off x="685800" y="2438400"/>
            <a:ext cx="91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sz="1400" dirty="0">
                <a:solidFill>
                  <a:srgbClr val="FF0000"/>
                </a:solidFill>
              </a:rPr>
              <a:t>Entrance and security</a:t>
            </a:r>
          </a:p>
        </p:txBody>
      </p:sp>
      <p:sp>
        <p:nvSpPr>
          <p:cNvPr id="31" name="TextBox 30">
            <a:extLst>
              <a:ext uri="{FF2B5EF4-FFF2-40B4-BE49-F238E27FC236}">
                <a16:creationId xmlns:a16="http://schemas.microsoft.com/office/drawing/2014/main" id="{B04C6B03-3141-4910-8569-446AC7404E37}"/>
              </a:ext>
            </a:extLst>
          </p:cNvPr>
          <p:cNvSpPr txBox="1"/>
          <p:nvPr/>
        </p:nvSpPr>
        <p:spPr>
          <a:xfrm>
            <a:off x="533400" y="4191000"/>
            <a:ext cx="990600" cy="415925"/>
          </a:xfrm>
          <a:prstGeom prst="rect">
            <a:avLst/>
          </a:prstGeom>
          <a:noFill/>
        </p:spPr>
        <p:txBody>
          <a:bodyPr>
            <a:spAutoFit/>
          </a:bodyPr>
          <a:lstStyle/>
          <a:p>
            <a:pPr>
              <a:lnSpc>
                <a:spcPct val="92000"/>
              </a:lnSpc>
              <a:buClr>
                <a:srgbClr val="000000"/>
              </a:buClr>
              <a:buSzPct val="100000"/>
              <a:buFont typeface="Arial" charset="0"/>
              <a:buNone/>
              <a:defRPr/>
            </a:pPr>
            <a:r>
              <a:rPr lang="en-US" sz="1050" dirty="0">
                <a:solidFill>
                  <a:srgbClr val="FF0000"/>
                </a:solidFill>
                <a:latin typeface="Arial" charset="0"/>
                <a:cs typeface="+mn-cs"/>
              </a:rPr>
              <a:t>Metrological Station</a:t>
            </a:r>
          </a:p>
        </p:txBody>
      </p:sp>
      <p:sp>
        <p:nvSpPr>
          <p:cNvPr id="14360" name="Rectangle 24">
            <a:extLst>
              <a:ext uri="{FF2B5EF4-FFF2-40B4-BE49-F238E27FC236}">
                <a16:creationId xmlns:a16="http://schemas.microsoft.com/office/drawing/2014/main" id="{A2AE4F5F-C5CA-4162-8957-01FF168E1D53}"/>
              </a:ext>
            </a:extLst>
          </p:cNvPr>
          <p:cNvSpPr>
            <a:spLocks noChangeArrowheads="1"/>
          </p:cNvSpPr>
          <p:nvPr/>
        </p:nvSpPr>
        <p:spPr bwMode="auto">
          <a:xfrm>
            <a:off x="4572000" y="3657600"/>
            <a:ext cx="355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US" altLang="en-US" dirty="0">
                <a:solidFill>
                  <a:srgbClr val="FF0000"/>
                </a:solidFill>
              </a:rPr>
              <a:t>4</a:t>
            </a:r>
            <a:endParaRPr lang="en-US" altLang="en-US" dirty="0"/>
          </a:p>
        </p:txBody>
      </p:sp>
    </p:spTree>
    <p:extLst>
      <p:ext uri="{BB962C8B-B14F-4D97-AF65-F5344CB8AC3E}">
        <p14:creationId xmlns:p14="http://schemas.microsoft.com/office/powerpoint/2010/main" val="145235495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a:bodyPr>
          <a:lstStyle/>
          <a:p>
            <a:r>
              <a:rPr lang="en-US" dirty="0"/>
              <a:t>Database of Old Solar PV Projects</a:t>
            </a:r>
          </a:p>
        </p:txBody>
      </p:sp>
      <p:pic>
        <p:nvPicPr>
          <p:cNvPr id="78854" name="Picture 3"/>
          <p:cNvPicPr>
            <a:picLocks noChangeAspect="1" noChangeArrowheads="1"/>
          </p:cNvPicPr>
          <p:nvPr/>
        </p:nvPicPr>
        <p:blipFill>
          <a:blip r:embed="rId2" cstate="print"/>
          <a:srcRect/>
          <a:stretch>
            <a:fillRect/>
          </a:stretch>
        </p:blipFill>
        <p:spPr bwMode="auto">
          <a:xfrm>
            <a:off x="457200" y="1382713"/>
            <a:ext cx="7772400" cy="4799012"/>
          </a:xfrm>
          <a:prstGeom prst="rect">
            <a:avLst/>
          </a:prstGeom>
          <a:noFill/>
          <a:ln w="9525">
            <a:noFill/>
            <a:miter lim="800000"/>
            <a:headEnd/>
            <a:tailEnd/>
          </a:ln>
        </p:spPr>
      </p:pic>
    </p:spTree>
    <p:extLst>
      <p:ext uri="{BB962C8B-B14F-4D97-AF65-F5344CB8AC3E}">
        <p14:creationId xmlns:p14="http://schemas.microsoft.com/office/powerpoint/2010/main" val="144255396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Examples of Cost Breakdown</a:t>
            </a:r>
          </a:p>
        </p:txBody>
      </p:sp>
      <p:sp>
        <p:nvSpPr>
          <p:cNvPr id="8" name="Content Placeholder 7"/>
          <p:cNvSpPr>
            <a:spLocks noGrp="1"/>
          </p:cNvSpPr>
          <p:nvPr>
            <p:ph idx="1"/>
          </p:nvPr>
        </p:nvSpPr>
        <p:spPr/>
        <p:txBody>
          <a:bodyPr/>
          <a:lstStyle/>
          <a:p>
            <a:r>
              <a:rPr lang="en-US" dirty="0"/>
              <a:t> </a:t>
            </a: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397" y="1447800"/>
            <a:ext cx="341120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62" y="3962400"/>
            <a:ext cx="8315073" cy="155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622847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C3B513-2D77-4016-ACA6-1D35C50A99EB}"/>
              </a:ext>
            </a:extLst>
          </p:cNvPr>
          <p:cNvPicPr>
            <a:picLocks noGrp="1" noChangeAspect="1"/>
          </p:cNvPicPr>
          <p:nvPr>
            <p:ph idx="1"/>
          </p:nvPr>
        </p:nvPicPr>
        <p:blipFill>
          <a:blip r:embed="rId2"/>
          <a:stretch>
            <a:fillRect/>
          </a:stretch>
        </p:blipFill>
        <p:spPr>
          <a:xfrm>
            <a:off x="731838" y="1277623"/>
            <a:ext cx="7902575" cy="4469441"/>
          </a:xfrm>
          <a:prstGeom prst="rect">
            <a:avLst/>
          </a:prstGeom>
        </p:spPr>
      </p:pic>
      <p:sp>
        <p:nvSpPr>
          <p:cNvPr id="3" name="Title 2">
            <a:extLst>
              <a:ext uri="{FF2B5EF4-FFF2-40B4-BE49-F238E27FC236}">
                <a16:creationId xmlns:a16="http://schemas.microsoft.com/office/drawing/2014/main" id="{6A189952-CAF6-4FB6-9F49-2A19564E594E}"/>
              </a:ext>
            </a:extLst>
          </p:cNvPr>
          <p:cNvSpPr>
            <a:spLocks noGrp="1"/>
          </p:cNvSpPr>
          <p:nvPr>
            <p:ph type="title"/>
          </p:nvPr>
        </p:nvSpPr>
        <p:spPr/>
        <p:txBody>
          <a:bodyPr/>
          <a:lstStyle/>
          <a:p>
            <a:r>
              <a:rPr lang="en-029" dirty="0"/>
              <a:t>Recent EPC Cost of Solar in India</a:t>
            </a:r>
          </a:p>
        </p:txBody>
      </p:sp>
    </p:spTree>
    <p:extLst>
      <p:ext uri="{BB962C8B-B14F-4D97-AF65-F5344CB8AC3E}">
        <p14:creationId xmlns:p14="http://schemas.microsoft.com/office/powerpoint/2010/main" val="287648533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Cost Breakdown</a:t>
            </a:r>
          </a:p>
        </p:txBody>
      </p:sp>
      <p:pic>
        <p:nvPicPr>
          <p:cNvPr id="216066" name="Picture 2"/>
          <p:cNvPicPr>
            <a:picLocks noGrp="1" noChangeAspect="1" noChangeArrowheads="1"/>
          </p:cNvPicPr>
          <p:nvPr>
            <p:ph idx="1"/>
          </p:nvPr>
        </p:nvPicPr>
        <p:blipFill>
          <a:blip r:embed="rId2" cstate="print"/>
          <a:srcRect/>
          <a:stretch>
            <a:fillRect/>
          </a:stretch>
        </p:blipFill>
        <p:spPr bwMode="auto">
          <a:xfrm>
            <a:off x="3953466" y="1160769"/>
            <a:ext cx="4733334" cy="4914286"/>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228600" y="3048000"/>
            <a:ext cx="3526213" cy="1312862"/>
          </a:xfrm>
          <a:prstGeom prst="rect">
            <a:avLst/>
          </a:prstGeom>
        </p:spPr>
      </p:pic>
    </p:spTree>
    <p:extLst>
      <p:ext uri="{BB962C8B-B14F-4D97-AF65-F5344CB8AC3E}">
        <p14:creationId xmlns:p14="http://schemas.microsoft.com/office/powerpoint/2010/main" val="301006479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5ADA65-C22C-4F17-A1D6-C30701F0920A}"/>
              </a:ext>
            </a:extLst>
          </p:cNvPr>
          <p:cNvSpPr>
            <a:spLocks noGrp="1"/>
          </p:cNvSpPr>
          <p:nvPr>
            <p:ph idx="1"/>
          </p:nvPr>
        </p:nvSpPr>
        <p:spPr/>
        <p:txBody>
          <a:bodyPr/>
          <a:lstStyle/>
          <a:p>
            <a:r>
              <a:rPr lang="en-US" dirty="0"/>
              <a:t>Cancun Estimate</a:t>
            </a:r>
          </a:p>
          <a:p>
            <a:endParaRPr lang="en-US" dirty="0"/>
          </a:p>
        </p:txBody>
      </p:sp>
      <p:sp>
        <p:nvSpPr>
          <p:cNvPr id="3" name="Title 2">
            <a:extLst>
              <a:ext uri="{FF2B5EF4-FFF2-40B4-BE49-F238E27FC236}">
                <a16:creationId xmlns:a16="http://schemas.microsoft.com/office/drawing/2014/main" id="{40CDA8DF-C615-4BAC-86CD-DF783D104B00}"/>
              </a:ext>
            </a:extLst>
          </p:cNvPr>
          <p:cNvSpPr>
            <a:spLocks noGrp="1"/>
          </p:cNvSpPr>
          <p:nvPr>
            <p:ph type="title"/>
          </p:nvPr>
        </p:nvSpPr>
        <p:spPr/>
        <p:txBody>
          <a:bodyPr/>
          <a:lstStyle/>
          <a:p>
            <a:r>
              <a:rPr lang="en-US" dirty="0"/>
              <a:t>Example of Aggressive Cost Estimate</a:t>
            </a:r>
          </a:p>
        </p:txBody>
      </p:sp>
      <p:pic>
        <p:nvPicPr>
          <p:cNvPr id="5" name="Picture 4">
            <a:extLst>
              <a:ext uri="{FF2B5EF4-FFF2-40B4-BE49-F238E27FC236}">
                <a16:creationId xmlns:a16="http://schemas.microsoft.com/office/drawing/2014/main" id="{68A430AD-0ECE-4500-9347-86E9B8D96767}"/>
              </a:ext>
            </a:extLst>
          </p:cNvPr>
          <p:cNvPicPr>
            <a:picLocks noChangeAspect="1"/>
          </p:cNvPicPr>
          <p:nvPr/>
        </p:nvPicPr>
        <p:blipFill>
          <a:blip r:embed="rId2"/>
          <a:stretch>
            <a:fillRect/>
          </a:stretch>
        </p:blipFill>
        <p:spPr>
          <a:xfrm>
            <a:off x="1301818" y="2125547"/>
            <a:ext cx="6162675" cy="3676650"/>
          </a:xfrm>
          <a:prstGeom prst="rect">
            <a:avLst/>
          </a:prstGeom>
        </p:spPr>
      </p:pic>
    </p:spTree>
    <p:extLst>
      <p:ext uri="{BB962C8B-B14F-4D97-AF65-F5344CB8AC3E}">
        <p14:creationId xmlns:p14="http://schemas.microsoft.com/office/powerpoint/2010/main" val="147464524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8FF66-3846-41D5-949A-C6FA64F78BD6}"/>
              </a:ext>
            </a:extLst>
          </p:cNvPr>
          <p:cNvPicPr>
            <a:picLocks noChangeAspect="1"/>
          </p:cNvPicPr>
          <p:nvPr/>
        </p:nvPicPr>
        <p:blipFill>
          <a:blip r:embed="rId2"/>
          <a:stretch>
            <a:fillRect/>
          </a:stretch>
        </p:blipFill>
        <p:spPr>
          <a:xfrm>
            <a:off x="235671" y="2036190"/>
            <a:ext cx="8402653" cy="3189345"/>
          </a:xfrm>
          <a:prstGeom prst="rect">
            <a:avLst/>
          </a:prstGeom>
        </p:spPr>
      </p:pic>
      <p:sp>
        <p:nvSpPr>
          <p:cNvPr id="3" name="Content Placeholder 2">
            <a:extLst>
              <a:ext uri="{FF2B5EF4-FFF2-40B4-BE49-F238E27FC236}">
                <a16:creationId xmlns:a16="http://schemas.microsoft.com/office/drawing/2014/main" id="{116A7ED1-1962-4071-AF9C-ADA567C7FD81}"/>
              </a:ext>
            </a:extLst>
          </p:cNvPr>
          <p:cNvSpPr>
            <a:spLocks noGrp="1"/>
          </p:cNvSpPr>
          <p:nvPr>
            <p:ph idx="1"/>
          </p:nvPr>
        </p:nvSpPr>
        <p:spPr>
          <a:xfrm>
            <a:off x="235671" y="612743"/>
            <a:ext cx="8418136" cy="1423448"/>
          </a:xfrm>
        </p:spPr>
        <p:txBody>
          <a:bodyPr vert="horz" lIns="91440" tIns="45720" rIns="91440" bIns="45720" rtlCol="0" anchor="ctr">
            <a:normAutofit fontScale="92500" lnSpcReduction="10000"/>
          </a:bodyPr>
          <a:lstStyle/>
          <a:p>
            <a:r>
              <a:rPr lang="en-US" sz="2800" dirty="0">
                <a:latin typeface="+mn-lt"/>
                <a:cs typeface="+mn-cs"/>
              </a:rPr>
              <a:t>If produced at full capacity factor (kWp) during the day and nothing at night, the capacity factor would be 50% and the yield would be 8760/2 = 4380. Just need solar patterns over the day. Don’t need anything else.</a:t>
            </a:r>
          </a:p>
          <a:p>
            <a:endParaRPr lang="en-US" sz="2800" dirty="0">
              <a:latin typeface="+mn-lt"/>
              <a:cs typeface="+mn-cs"/>
            </a:endParaRPr>
          </a:p>
        </p:txBody>
      </p:sp>
      <p:sp>
        <p:nvSpPr>
          <p:cNvPr id="2" name="Title 1">
            <a:extLst>
              <a:ext uri="{FF2B5EF4-FFF2-40B4-BE49-F238E27FC236}">
                <a16:creationId xmlns:a16="http://schemas.microsoft.com/office/drawing/2014/main" id="{3919459D-9EAD-48E2-9E60-95A589E86E42}"/>
              </a:ext>
            </a:extLst>
          </p:cNvPr>
          <p:cNvSpPr>
            <a:spLocks noGrp="1"/>
          </p:cNvSpPr>
          <p:nvPr>
            <p:ph type="title"/>
          </p:nvPr>
        </p:nvSpPr>
        <p:spPr>
          <a:xfrm>
            <a:off x="712590" y="5529884"/>
            <a:ext cx="4270338" cy="1096331"/>
          </a:xfrm>
        </p:spPr>
        <p:txBody>
          <a:bodyPr vert="horz" lIns="91440" tIns="45720" rIns="91440" bIns="45720" rtlCol="0" anchor="ctr">
            <a:normAutofit/>
          </a:bodyPr>
          <a:lstStyle/>
          <a:p>
            <a:pPr algn="l"/>
            <a:r>
              <a:rPr lang="en-US" sz="3500" kern="1200" dirty="0">
                <a:solidFill>
                  <a:schemeClr val="tx1"/>
                </a:solidFill>
                <a:latin typeface="+mj-lt"/>
                <a:ea typeface="+mj-ea"/>
                <a:cs typeface="+mj-cs"/>
              </a:rPr>
              <a:t>What is kWp -Illustration of STC</a:t>
            </a:r>
          </a:p>
        </p:txBody>
      </p:sp>
    </p:spTree>
    <p:extLst>
      <p:ext uri="{BB962C8B-B14F-4D97-AF65-F5344CB8AC3E}">
        <p14:creationId xmlns:p14="http://schemas.microsoft.com/office/powerpoint/2010/main" val="263156072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5C325-9E60-4B81-9548-9892C223B275}"/>
              </a:ext>
            </a:extLst>
          </p:cNvPr>
          <p:cNvSpPr>
            <a:spLocks noGrp="1"/>
          </p:cNvSpPr>
          <p:nvPr>
            <p:ph idx="1"/>
          </p:nvPr>
        </p:nvSpPr>
        <p:spPr/>
        <p:txBody>
          <a:bodyPr>
            <a:normAutofit fontScale="62500" lnSpcReduction="20000"/>
          </a:bodyPr>
          <a:lstStyle/>
          <a:p>
            <a:pPr marL="0" indent="0">
              <a:buNone/>
            </a:pPr>
            <a:r>
              <a:rPr lang="en-US" dirty="0"/>
              <a:t>Three Inputs:</a:t>
            </a:r>
          </a:p>
          <a:p>
            <a:pPr marL="0" indent="0">
              <a:buNone/>
            </a:pPr>
            <a:endParaRPr lang="en-US" dirty="0"/>
          </a:p>
          <a:p>
            <a:pPr lvl="1">
              <a:buFont typeface="+mj-lt"/>
              <a:buAutoNum type="arabicPeriod"/>
            </a:pPr>
            <a:r>
              <a:rPr lang="en-US" dirty="0"/>
              <a:t>What is the output of the investment -- km, kWh, kg, bbls, MMBTU etc.</a:t>
            </a:r>
          </a:p>
          <a:p>
            <a:pPr lvl="1">
              <a:buFont typeface="+mj-lt"/>
              <a:buAutoNum type="arabicPeriod"/>
            </a:pPr>
            <a:r>
              <a:rPr lang="en-US" dirty="0"/>
              <a:t>Compute the capital cost of getting this output by making an investment</a:t>
            </a:r>
          </a:p>
          <a:p>
            <a:pPr lvl="1">
              <a:buFont typeface="+mj-lt"/>
              <a:buAutoNum type="arabicPeriod"/>
            </a:pPr>
            <a:r>
              <a:rPr lang="en-US" dirty="0"/>
              <a:t>Compute the fixed and variable costs</a:t>
            </a:r>
          </a:p>
          <a:p>
            <a:pPr marL="0" indent="0">
              <a:buNone/>
            </a:pPr>
            <a:endParaRPr lang="en-US" dirty="0"/>
          </a:p>
          <a:p>
            <a:pPr marL="0" indent="0">
              <a:buNone/>
            </a:pPr>
            <a:r>
              <a:rPr lang="en-US" dirty="0"/>
              <a:t>Calculations:</a:t>
            </a:r>
          </a:p>
          <a:p>
            <a:pPr marL="0" indent="0">
              <a:buNone/>
            </a:pPr>
            <a:endParaRPr lang="en-US" dirty="0"/>
          </a:p>
          <a:p>
            <a:pPr marL="0" indent="0">
              <a:buNone/>
            </a:pPr>
            <a:r>
              <a:rPr lang="en-US" dirty="0"/>
              <a:t>Once you have these numbers, you must spread the cost over the life of the investment</a:t>
            </a:r>
          </a:p>
          <a:p>
            <a:pPr marL="0" indent="0">
              <a:buNone/>
            </a:pPr>
            <a:r>
              <a:rPr lang="en-US" dirty="0"/>
              <a:t>You can then divide the total costs by the production. </a:t>
            </a:r>
          </a:p>
          <a:p>
            <a:pPr marL="0" indent="0">
              <a:buNone/>
            </a:pPr>
            <a:r>
              <a:rPr lang="en-US" dirty="0"/>
              <a:t>You should be careful with real and nominal costs for the operating costs. </a:t>
            </a:r>
          </a:p>
          <a:p>
            <a:pPr marL="0" indent="0">
              <a:buNone/>
            </a:pPr>
            <a:r>
              <a:rPr lang="en-US" dirty="0"/>
              <a:t>I hope this makes you can compute the levelised cost of just about anything. I suggest when making an evaluation of something like a solar project or hydrogen, you should begin with levelised cost analysis. </a:t>
            </a:r>
          </a:p>
        </p:txBody>
      </p:sp>
      <p:sp>
        <p:nvSpPr>
          <p:cNvPr id="3" name="Title 2">
            <a:extLst>
              <a:ext uri="{FF2B5EF4-FFF2-40B4-BE49-F238E27FC236}">
                <a16:creationId xmlns:a16="http://schemas.microsoft.com/office/drawing/2014/main" id="{B2A2C066-CD5D-487E-B353-22939C482FB2}"/>
              </a:ext>
            </a:extLst>
          </p:cNvPr>
          <p:cNvSpPr>
            <a:spLocks noGrp="1"/>
          </p:cNvSpPr>
          <p:nvPr>
            <p:ph type="title"/>
          </p:nvPr>
        </p:nvSpPr>
        <p:spPr/>
        <p:txBody>
          <a:bodyPr>
            <a:normAutofit fontScale="90000"/>
          </a:bodyPr>
          <a:lstStyle/>
          <a:p>
            <a:r>
              <a:rPr lang="en-US" dirty="0"/>
              <a:t>Fundamentals of Computing Levelised Cost</a:t>
            </a:r>
          </a:p>
        </p:txBody>
      </p:sp>
    </p:spTree>
    <p:extLst>
      <p:ext uri="{BB962C8B-B14F-4D97-AF65-F5344CB8AC3E}">
        <p14:creationId xmlns:p14="http://schemas.microsoft.com/office/powerpoint/2010/main" val="96988947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0A8DB-F089-4116-B482-30D3100E8DC5}"/>
              </a:ext>
            </a:extLst>
          </p:cNvPr>
          <p:cNvSpPr>
            <a:spLocks noGrp="1"/>
          </p:cNvSpPr>
          <p:nvPr>
            <p:ph type="title"/>
          </p:nvPr>
        </p:nvSpPr>
        <p:spPr/>
        <p:txBody>
          <a:bodyPr>
            <a:normAutofit fontScale="90000"/>
          </a:bodyPr>
          <a:lstStyle/>
          <a:p>
            <a:r>
              <a:rPr lang="en-US" dirty="0"/>
              <a:t>Factors the Drive Capital Expenditures, Production and O&amp;M</a:t>
            </a:r>
          </a:p>
        </p:txBody>
      </p:sp>
      <p:sp>
        <p:nvSpPr>
          <p:cNvPr id="3" name="Content Placeholder 2">
            <a:extLst>
              <a:ext uri="{FF2B5EF4-FFF2-40B4-BE49-F238E27FC236}">
                <a16:creationId xmlns:a16="http://schemas.microsoft.com/office/drawing/2014/main" id="{BDD063D4-ACA5-48B5-A240-E5EBA45A1394}"/>
              </a:ext>
            </a:extLst>
          </p:cNvPr>
          <p:cNvSpPr>
            <a:spLocks noGrp="1"/>
          </p:cNvSpPr>
          <p:nvPr>
            <p:ph idx="1"/>
          </p:nvPr>
        </p:nvSpPr>
        <p:spPr/>
        <p:txBody>
          <a:bodyPr>
            <a:normAutofit/>
          </a:bodyPr>
          <a:lstStyle/>
          <a:p>
            <a:r>
              <a:rPr lang="en-US" sz="2800" dirty="0"/>
              <a:t>Eight Factors that drive LCOE of electric generating facilities ranging from solar projects to NGCC projects</a:t>
            </a:r>
          </a:p>
          <a:p>
            <a:r>
              <a:rPr lang="en-US" sz="2800" dirty="0"/>
              <a:t>Understanding how to compute levelised cost per MWH from fixed and variable costs using the capacity factor</a:t>
            </a:r>
          </a:p>
          <a:p>
            <a:r>
              <a:rPr lang="en-US" sz="2800" dirty="0"/>
              <a:t>Use of a carrying charge rate to summarise financial ratios and project finance parameters</a:t>
            </a:r>
          </a:p>
          <a:p>
            <a:r>
              <a:rPr lang="en-US" sz="2800" dirty="0"/>
              <a:t>Effect of different drivers for different power plants</a:t>
            </a:r>
          </a:p>
          <a:p>
            <a:r>
              <a:rPr lang="en-US" sz="2800" dirty="0"/>
              <a:t>Importance of carrying charge rates for capital intensive plants </a:t>
            </a:r>
          </a:p>
        </p:txBody>
      </p:sp>
    </p:spTree>
    <p:extLst>
      <p:ext uri="{BB962C8B-B14F-4D97-AF65-F5344CB8AC3E}">
        <p14:creationId xmlns:p14="http://schemas.microsoft.com/office/powerpoint/2010/main" val="273140977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BC473-476A-4340-982E-9C77DD50BA04}"/>
              </a:ext>
            </a:extLst>
          </p:cNvPr>
          <p:cNvSpPr>
            <a:spLocks noGrp="1"/>
          </p:cNvSpPr>
          <p:nvPr>
            <p:ph idx="1"/>
          </p:nvPr>
        </p:nvSpPr>
        <p:spPr/>
        <p:txBody>
          <a:bodyPr/>
          <a:lstStyle/>
          <a:p>
            <a:r>
              <a:rPr lang="en-US" dirty="0"/>
              <a:t>Understanding how to compute levelised cost per MWH from fixed and variable costs using the capacity factor</a:t>
            </a:r>
          </a:p>
          <a:p>
            <a:r>
              <a:rPr lang="en-US" dirty="0"/>
              <a:t>Use of a carrying charge rate to summarise financial ratios and project finance parameters</a:t>
            </a:r>
          </a:p>
          <a:p>
            <a:r>
              <a:rPr lang="en-US" dirty="0"/>
              <a:t>Effect of different drivers for different power plants</a:t>
            </a:r>
          </a:p>
          <a:p>
            <a:r>
              <a:rPr lang="en-US" dirty="0"/>
              <a:t>Importance of carrying charge rates for capital intensive plants </a:t>
            </a:r>
          </a:p>
          <a:p>
            <a:endParaRPr lang="en-US" dirty="0"/>
          </a:p>
        </p:txBody>
      </p:sp>
      <p:sp>
        <p:nvSpPr>
          <p:cNvPr id="3" name="Title 2">
            <a:extLst>
              <a:ext uri="{FF2B5EF4-FFF2-40B4-BE49-F238E27FC236}">
                <a16:creationId xmlns:a16="http://schemas.microsoft.com/office/drawing/2014/main" id="{4A6F7FA5-B6B8-421C-A389-B3D9BBB5E0A7}"/>
              </a:ext>
            </a:extLst>
          </p:cNvPr>
          <p:cNvSpPr>
            <a:spLocks noGrp="1"/>
          </p:cNvSpPr>
          <p:nvPr>
            <p:ph type="title"/>
          </p:nvPr>
        </p:nvSpPr>
        <p:spPr/>
        <p:txBody>
          <a:bodyPr/>
          <a:lstStyle/>
          <a:p>
            <a:r>
              <a:rPr lang="en-US" dirty="0"/>
              <a:t>LCOE Points</a:t>
            </a:r>
          </a:p>
        </p:txBody>
      </p:sp>
    </p:spTree>
    <p:extLst>
      <p:ext uri="{BB962C8B-B14F-4D97-AF65-F5344CB8AC3E}">
        <p14:creationId xmlns:p14="http://schemas.microsoft.com/office/powerpoint/2010/main" val="2778597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0BAE2-0E7C-4BBC-984E-2FBED2F9CFC1}"/>
              </a:ext>
            </a:extLst>
          </p:cNvPr>
          <p:cNvSpPr>
            <a:spLocks noGrp="1"/>
          </p:cNvSpPr>
          <p:nvPr>
            <p:ph idx="1"/>
          </p:nvPr>
        </p:nvSpPr>
        <p:spPr/>
        <p:txBody>
          <a:bodyPr>
            <a:normAutofit fontScale="70000" lnSpcReduction="20000"/>
          </a:bodyPr>
          <a:lstStyle/>
          <a:p>
            <a:r>
              <a:rPr lang="en-US" dirty="0"/>
              <a:t>Declines in the Capital Costs</a:t>
            </a:r>
          </a:p>
          <a:p>
            <a:pPr lvl="1"/>
            <a:r>
              <a:rPr lang="en-US" dirty="0"/>
              <a:t>Modules</a:t>
            </a:r>
          </a:p>
          <a:p>
            <a:pPr lvl="1"/>
            <a:r>
              <a:rPr lang="en-US" dirty="0"/>
              <a:t>Other Equipment</a:t>
            </a:r>
          </a:p>
          <a:p>
            <a:pPr lvl="1"/>
            <a:r>
              <a:rPr lang="en-US" dirty="0"/>
              <a:t>Labour</a:t>
            </a:r>
          </a:p>
          <a:p>
            <a:r>
              <a:rPr lang="en-US" dirty="0"/>
              <a:t>Resources</a:t>
            </a:r>
          </a:p>
          <a:p>
            <a:pPr lvl="1"/>
            <a:r>
              <a:rPr lang="en-US" dirty="0"/>
              <a:t>Data availability</a:t>
            </a:r>
          </a:p>
          <a:p>
            <a:pPr lvl="1"/>
            <a:r>
              <a:rPr lang="en-US" dirty="0"/>
              <a:t>Tracking</a:t>
            </a:r>
          </a:p>
          <a:p>
            <a:pPr lvl="1"/>
            <a:r>
              <a:rPr lang="en-US" dirty="0"/>
              <a:t>Bi-facial</a:t>
            </a:r>
          </a:p>
          <a:p>
            <a:r>
              <a:rPr lang="en-US" dirty="0"/>
              <a:t>Operating Costs</a:t>
            </a:r>
          </a:p>
          <a:p>
            <a:pPr lvl="1"/>
            <a:r>
              <a:rPr lang="en-US" dirty="0"/>
              <a:t>O&amp;M costs</a:t>
            </a:r>
          </a:p>
          <a:p>
            <a:pPr lvl="1"/>
            <a:r>
              <a:rPr lang="en-US" dirty="0"/>
              <a:t>Insurance</a:t>
            </a:r>
          </a:p>
          <a:p>
            <a:pPr lvl="1"/>
            <a:r>
              <a:rPr lang="en-US" dirty="0"/>
              <a:t>Other Taxes</a:t>
            </a:r>
          </a:p>
          <a:p>
            <a:r>
              <a:rPr lang="en-US" dirty="0"/>
              <a:t>Financing Costs</a:t>
            </a:r>
          </a:p>
          <a:p>
            <a:pPr lvl="1"/>
            <a:r>
              <a:rPr lang="en-US" dirty="0"/>
              <a:t>Debt Amount and Cost</a:t>
            </a:r>
          </a:p>
          <a:p>
            <a:pPr lvl="1"/>
            <a:r>
              <a:rPr lang="en-US" dirty="0"/>
              <a:t>Equity Requirement</a:t>
            </a:r>
          </a:p>
          <a:p>
            <a:pPr lvl="1"/>
            <a:r>
              <a:rPr lang="en-US" dirty="0"/>
              <a:t>Income Taxes</a:t>
            </a:r>
          </a:p>
        </p:txBody>
      </p:sp>
      <p:sp>
        <p:nvSpPr>
          <p:cNvPr id="3" name="Title 2">
            <a:extLst>
              <a:ext uri="{FF2B5EF4-FFF2-40B4-BE49-F238E27FC236}">
                <a16:creationId xmlns:a16="http://schemas.microsoft.com/office/drawing/2014/main" id="{8FEAF1C9-8DE6-46E5-A6DF-A7017F7D22D2}"/>
              </a:ext>
            </a:extLst>
          </p:cNvPr>
          <p:cNvSpPr>
            <a:spLocks noGrp="1"/>
          </p:cNvSpPr>
          <p:nvPr>
            <p:ph type="title"/>
          </p:nvPr>
        </p:nvSpPr>
        <p:spPr/>
        <p:txBody>
          <a:bodyPr>
            <a:normAutofit fontScale="90000"/>
          </a:bodyPr>
          <a:lstStyle/>
          <a:p>
            <a:r>
              <a:rPr lang="en-US" dirty="0"/>
              <a:t>Drivers of Dramatic Declines in Solar Prices</a:t>
            </a:r>
          </a:p>
        </p:txBody>
      </p:sp>
      <p:sp>
        <p:nvSpPr>
          <p:cNvPr id="4" name="TextBox 3">
            <a:extLst>
              <a:ext uri="{FF2B5EF4-FFF2-40B4-BE49-F238E27FC236}">
                <a16:creationId xmlns:a16="http://schemas.microsoft.com/office/drawing/2014/main" id="{31C0F5A5-7C59-4F2A-B1C1-C99854496857}"/>
              </a:ext>
            </a:extLst>
          </p:cNvPr>
          <p:cNvSpPr txBox="1"/>
          <p:nvPr/>
        </p:nvSpPr>
        <p:spPr>
          <a:xfrm>
            <a:off x="5245331" y="2294313"/>
            <a:ext cx="2485505" cy="1754326"/>
          </a:xfrm>
          <a:prstGeom prst="rect">
            <a:avLst/>
          </a:prstGeom>
          <a:noFill/>
        </p:spPr>
        <p:txBody>
          <a:bodyPr wrap="square" rtlCol="0">
            <a:spAutoFit/>
          </a:bodyPr>
          <a:lstStyle/>
          <a:p>
            <a:r>
              <a:rPr lang="en-US" dirty="0"/>
              <a:t>In a financial model, you should clearly show all of these key drivers.  To understand solar power, you should understand all of the items.</a:t>
            </a:r>
          </a:p>
        </p:txBody>
      </p:sp>
    </p:spTree>
    <p:extLst>
      <p:ext uri="{BB962C8B-B14F-4D97-AF65-F5344CB8AC3E}">
        <p14:creationId xmlns:p14="http://schemas.microsoft.com/office/powerpoint/2010/main" val="242412541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786E69-D176-49C3-A5EC-5D5A4CBEC52B}"/>
              </a:ext>
            </a:extLst>
          </p:cNvPr>
          <p:cNvSpPr>
            <a:spLocks noGrp="1"/>
          </p:cNvSpPr>
          <p:nvPr>
            <p:ph idx="1"/>
          </p:nvPr>
        </p:nvSpPr>
        <p:spPr>
          <a:xfrm>
            <a:off x="732344" y="1370763"/>
            <a:ext cx="7902608" cy="4913771"/>
          </a:xfrm>
        </p:spPr>
        <p:txBody>
          <a:bodyPr>
            <a:normAutofit fontScale="92500" lnSpcReduction="20000"/>
          </a:bodyPr>
          <a:lstStyle/>
          <a:p>
            <a:pPr lvl="0"/>
            <a:r>
              <a:rPr lang="en-029" dirty="0"/>
              <a:t>Convert the Cost per kW which is the crucial driver of power costs for many technologies by the carrying charge rate.  This gives the cost per kW-year.  The carrying charge can be thought of as the amount of annual EBITDA required for an amount of up-front cost. It can also be thought of as the return on and the return of capital to carry the investment.  It can also be thought of like the loan payment on a house divided by the price of the house.</a:t>
            </a:r>
            <a:endParaRPr lang="en-US" dirty="0"/>
          </a:p>
          <a:p>
            <a:pPr marL="0" indent="0">
              <a:buNone/>
            </a:pPr>
            <a:r>
              <a:rPr lang="en-029" dirty="0"/>
              <a:t> </a:t>
            </a:r>
            <a:endParaRPr lang="en-US" dirty="0"/>
          </a:p>
          <a:p>
            <a:r>
              <a:rPr lang="en-029" dirty="0"/>
              <a:t>Annual Carrying Charges = Cost/kW x Carrying Charge Rate</a:t>
            </a:r>
            <a:endParaRPr lang="en-US" dirty="0"/>
          </a:p>
          <a:p>
            <a:endParaRPr lang="en-US" dirty="0"/>
          </a:p>
        </p:txBody>
      </p:sp>
      <p:sp>
        <p:nvSpPr>
          <p:cNvPr id="3" name="Title 2">
            <a:extLst>
              <a:ext uri="{FF2B5EF4-FFF2-40B4-BE49-F238E27FC236}">
                <a16:creationId xmlns:a16="http://schemas.microsoft.com/office/drawing/2014/main" id="{20AAA25E-4E19-4363-B91C-A686F7AD01DE}"/>
              </a:ext>
            </a:extLst>
          </p:cNvPr>
          <p:cNvSpPr>
            <a:spLocks noGrp="1"/>
          </p:cNvSpPr>
          <p:nvPr>
            <p:ph type="title"/>
          </p:nvPr>
        </p:nvSpPr>
        <p:spPr/>
        <p:txBody>
          <a:bodyPr>
            <a:normAutofit fontScale="90000"/>
          </a:bodyPr>
          <a:lstStyle/>
          <a:p>
            <a:r>
              <a:rPr lang="en-US" dirty="0"/>
              <a:t>Step 1 of LCOE: Annual Carrying Charge per kW</a:t>
            </a:r>
          </a:p>
        </p:txBody>
      </p:sp>
    </p:spTree>
    <p:extLst>
      <p:ext uri="{BB962C8B-B14F-4D97-AF65-F5344CB8AC3E}">
        <p14:creationId xmlns:p14="http://schemas.microsoft.com/office/powerpoint/2010/main" val="258457010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733B9E-D0EC-43B8-89EB-A2C6B11DA63B}"/>
              </a:ext>
            </a:extLst>
          </p:cNvPr>
          <p:cNvSpPr>
            <a:spLocks noGrp="1"/>
          </p:cNvSpPr>
          <p:nvPr>
            <p:ph idx="1"/>
          </p:nvPr>
        </p:nvSpPr>
        <p:spPr/>
        <p:txBody>
          <a:bodyPr/>
          <a:lstStyle/>
          <a:p>
            <a:pPr lvl="0"/>
            <a:r>
              <a:rPr lang="en-029" dirty="0"/>
              <a:t>Add the fixed O&amp;M costs expressed in Amount (e.g. USD) per kW-year to the annual carrying charges to derive the total annual cost per kW-year.</a:t>
            </a:r>
            <a:endParaRPr lang="en-US" dirty="0"/>
          </a:p>
          <a:p>
            <a:pPr marL="0" indent="0">
              <a:buNone/>
            </a:pPr>
            <a:r>
              <a:rPr lang="en-029" dirty="0"/>
              <a:t> </a:t>
            </a:r>
            <a:endParaRPr lang="en-US" dirty="0"/>
          </a:p>
          <a:p>
            <a:r>
              <a:rPr lang="en-029" dirty="0"/>
              <a:t>Total Annual Fixed Cost/kW-year = Annual Carrying Charges + Fixed O&amp;M Cost</a:t>
            </a:r>
            <a:endParaRPr lang="en-US" dirty="0"/>
          </a:p>
          <a:p>
            <a:endParaRPr lang="en-US" dirty="0"/>
          </a:p>
        </p:txBody>
      </p:sp>
      <p:sp>
        <p:nvSpPr>
          <p:cNvPr id="3" name="Title 2">
            <a:extLst>
              <a:ext uri="{FF2B5EF4-FFF2-40B4-BE49-F238E27FC236}">
                <a16:creationId xmlns:a16="http://schemas.microsoft.com/office/drawing/2014/main" id="{45F05EFD-3FFF-4C45-BAFD-CC51B9D02596}"/>
              </a:ext>
            </a:extLst>
          </p:cNvPr>
          <p:cNvSpPr>
            <a:spLocks noGrp="1"/>
          </p:cNvSpPr>
          <p:nvPr>
            <p:ph type="title"/>
          </p:nvPr>
        </p:nvSpPr>
        <p:spPr/>
        <p:txBody>
          <a:bodyPr/>
          <a:lstStyle/>
          <a:p>
            <a:r>
              <a:rPr lang="en-US" dirty="0"/>
              <a:t>Step 2: Total Fixed Cost per kW-year</a:t>
            </a:r>
          </a:p>
        </p:txBody>
      </p:sp>
    </p:spTree>
    <p:extLst>
      <p:ext uri="{BB962C8B-B14F-4D97-AF65-F5344CB8AC3E}">
        <p14:creationId xmlns:p14="http://schemas.microsoft.com/office/powerpoint/2010/main" val="49684838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C8788-0784-4AB8-A2BC-F0D961E5D136}"/>
              </a:ext>
            </a:extLst>
          </p:cNvPr>
          <p:cNvSpPr>
            <a:spLocks noGrp="1"/>
          </p:cNvSpPr>
          <p:nvPr>
            <p:ph type="title"/>
          </p:nvPr>
        </p:nvSpPr>
        <p:spPr/>
        <p:txBody>
          <a:bodyPr/>
          <a:lstStyle/>
          <a:p>
            <a:r>
              <a:rPr lang="en-US" dirty="0"/>
              <a:t>LCOE Discussion</a:t>
            </a:r>
          </a:p>
        </p:txBody>
      </p:sp>
      <p:sp>
        <p:nvSpPr>
          <p:cNvPr id="3" name="Content Placeholder 2">
            <a:extLst>
              <a:ext uri="{FF2B5EF4-FFF2-40B4-BE49-F238E27FC236}">
                <a16:creationId xmlns:a16="http://schemas.microsoft.com/office/drawing/2014/main" id="{11A8412C-51F3-4696-BB9D-26CBDC5373DB}"/>
              </a:ext>
            </a:extLst>
          </p:cNvPr>
          <p:cNvSpPr>
            <a:spLocks noGrp="1"/>
          </p:cNvSpPr>
          <p:nvPr>
            <p:ph idx="1"/>
          </p:nvPr>
        </p:nvSpPr>
        <p:spPr/>
        <p:txBody>
          <a:bodyPr>
            <a:noAutofit/>
          </a:bodyPr>
          <a:lstStyle/>
          <a:p>
            <a:r>
              <a:rPr lang="en-US" sz="2000" dirty="0"/>
              <a:t>As the off-taker evaluates alternative PPA bids with levelized cost of electricity (LCOE), understanding details of the LCOE calculation is important. Basic calculation of the LCOE can be derived from factors that include the capital cost per kW, the capacity factor, the O&amp;M costs, the fuel costs and the carrying charge rate. </a:t>
            </a:r>
          </a:p>
          <a:p>
            <a:r>
              <a:rPr lang="en-US" sz="2000" dirty="0"/>
              <a:t>The carrying charge can be computed as the EBITDA divided by the capital cost of the plant or it can be computed from the project IRR of the project with the PMT function.  The carrying charge is driven by the required equity IRR, the debt cost, the debt tenor, the debt level and the tax rate. </a:t>
            </a:r>
          </a:p>
          <a:p>
            <a:r>
              <a:rPr lang="en-US" sz="2000" dirty="0"/>
              <a:t>The panel below shows where to find an example of using the different cost drivers to compute the LCOE and the right panel illustrates the effect of financial parameters on the LCOE. The first diagram illustrates short-run marginal cost with a supply curve and the second diagram shows an example of computing long-run marginal cost. </a:t>
            </a:r>
          </a:p>
        </p:txBody>
      </p:sp>
    </p:spTree>
    <p:extLst>
      <p:ext uri="{BB962C8B-B14F-4D97-AF65-F5344CB8AC3E}">
        <p14:creationId xmlns:p14="http://schemas.microsoft.com/office/powerpoint/2010/main" val="109728871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t>Electricity plants have capacity which is the ability to produce at an instant</a:t>
            </a:r>
          </a:p>
          <a:p>
            <a:pPr lvl="1"/>
            <a:r>
              <a:rPr lang="en-US" sz="2000" dirty="0"/>
              <a:t>kW, mW, W</a:t>
            </a:r>
          </a:p>
          <a:p>
            <a:r>
              <a:rPr lang="en-US" sz="2000" dirty="0"/>
              <a:t>For producing revenue, there must be some kind of time dimension attached to the capacity</a:t>
            </a:r>
          </a:p>
          <a:p>
            <a:pPr lvl="1"/>
            <a:r>
              <a:rPr lang="en-US" sz="2000" dirty="0"/>
              <a:t>Hours, months, years</a:t>
            </a:r>
          </a:p>
          <a:p>
            <a:pPr lvl="1"/>
            <a:r>
              <a:rPr lang="en-US" sz="2000" dirty="0"/>
              <a:t>kW x h, kW x month, kW x year</a:t>
            </a:r>
          </a:p>
          <a:p>
            <a:pPr lvl="1"/>
            <a:r>
              <a:rPr lang="en-US" sz="2000" dirty="0"/>
              <a:t>kWh, kW-month, kW-year</a:t>
            </a:r>
          </a:p>
          <a:p>
            <a:r>
              <a:rPr lang="en-US" sz="2000" dirty="0"/>
              <a:t>There is a basic distinction in project finance for availability and output-based projects.  Output base projects earn revenues on production, availability-based projects earn revenue as long as the plant is available to produce even if it does not produce.</a:t>
            </a:r>
          </a:p>
          <a:p>
            <a:pPr lvl="1"/>
            <a:r>
              <a:rPr lang="en-US" sz="2000" dirty="0"/>
              <a:t>Output based projects (renewable): revenue = price x kWh</a:t>
            </a:r>
          </a:p>
          <a:p>
            <a:pPr lvl="1"/>
            <a:r>
              <a:rPr lang="en-US" sz="2000" dirty="0"/>
              <a:t>Availability based projects (dispatchable): revenue = price x kW-month</a:t>
            </a:r>
          </a:p>
        </p:txBody>
      </p:sp>
      <p:sp>
        <p:nvSpPr>
          <p:cNvPr id="2" name="Title 1"/>
          <p:cNvSpPr>
            <a:spLocks noGrp="1"/>
          </p:cNvSpPr>
          <p:nvPr>
            <p:ph type="title"/>
          </p:nvPr>
        </p:nvSpPr>
        <p:spPr/>
        <p:txBody>
          <a:bodyPr>
            <a:normAutofit fontScale="90000"/>
          </a:bodyPr>
          <a:lstStyle/>
          <a:p>
            <a:r>
              <a:rPr lang="en-US" dirty="0"/>
              <a:t>Basic Equations for Investment, Operation and Production</a:t>
            </a:r>
          </a:p>
        </p:txBody>
      </p:sp>
    </p:spTree>
    <p:extLst>
      <p:ext uri="{BB962C8B-B14F-4D97-AF65-F5344CB8AC3E}">
        <p14:creationId xmlns:p14="http://schemas.microsoft.com/office/powerpoint/2010/main" val="300885344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8FF66-3846-41D5-949A-C6FA64F78BD6}"/>
              </a:ext>
            </a:extLst>
          </p:cNvPr>
          <p:cNvPicPr>
            <a:picLocks noChangeAspect="1"/>
          </p:cNvPicPr>
          <p:nvPr/>
        </p:nvPicPr>
        <p:blipFill>
          <a:blip r:embed="rId2"/>
          <a:stretch>
            <a:fillRect/>
          </a:stretch>
        </p:blipFill>
        <p:spPr>
          <a:xfrm>
            <a:off x="235671" y="2036190"/>
            <a:ext cx="8402653" cy="3189345"/>
          </a:xfrm>
          <a:prstGeom prst="rect">
            <a:avLst/>
          </a:prstGeom>
        </p:spPr>
      </p:pic>
      <p:sp>
        <p:nvSpPr>
          <p:cNvPr id="3" name="Content Placeholder 2">
            <a:extLst>
              <a:ext uri="{FF2B5EF4-FFF2-40B4-BE49-F238E27FC236}">
                <a16:creationId xmlns:a16="http://schemas.microsoft.com/office/drawing/2014/main" id="{116A7ED1-1962-4071-AF9C-ADA567C7FD81}"/>
              </a:ext>
            </a:extLst>
          </p:cNvPr>
          <p:cNvSpPr>
            <a:spLocks noGrp="1"/>
          </p:cNvSpPr>
          <p:nvPr>
            <p:ph idx="1"/>
          </p:nvPr>
        </p:nvSpPr>
        <p:spPr>
          <a:xfrm>
            <a:off x="235671" y="612743"/>
            <a:ext cx="8418136" cy="1423448"/>
          </a:xfrm>
        </p:spPr>
        <p:txBody>
          <a:bodyPr vert="horz" lIns="91440" tIns="45720" rIns="91440" bIns="45720" rtlCol="0" anchor="ctr">
            <a:normAutofit fontScale="92500" lnSpcReduction="10000"/>
          </a:bodyPr>
          <a:lstStyle/>
          <a:p>
            <a:r>
              <a:rPr lang="en-US" sz="2800" dirty="0">
                <a:latin typeface="+mn-lt"/>
                <a:cs typeface="+mn-cs"/>
              </a:rPr>
              <a:t>If produced at full capacity factor (kWp) during the day and nothing at night, the capacity factor would be 50% and the yield would be 8760/2 = 4380. Just need solar patterns over the day. Don’t need anything else.</a:t>
            </a:r>
          </a:p>
          <a:p>
            <a:endParaRPr lang="en-US" sz="2800" dirty="0">
              <a:latin typeface="+mn-lt"/>
              <a:cs typeface="+mn-cs"/>
            </a:endParaRPr>
          </a:p>
        </p:txBody>
      </p:sp>
      <p:sp>
        <p:nvSpPr>
          <p:cNvPr id="2" name="Title 1">
            <a:extLst>
              <a:ext uri="{FF2B5EF4-FFF2-40B4-BE49-F238E27FC236}">
                <a16:creationId xmlns:a16="http://schemas.microsoft.com/office/drawing/2014/main" id="{3919459D-9EAD-48E2-9E60-95A589E86E42}"/>
              </a:ext>
            </a:extLst>
          </p:cNvPr>
          <p:cNvSpPr>
            <a:spLocks noGrp="1"/>
          </p:cNvSpPr>
          <p:nvPr>
            <p:ph type="title"/>
          </p:nvPr>
        </p:nvSpPr>
        <p:spPr>
          <a:xfrm>
            <a:off x="712590" y="5529884"/>
            <a:ext cx="4270338" cy="1096331"/>
          </a:xfrm>
        </p:spPr>
        <p:txBody>
          <a:bodyPr vert="horz" lIns="91440" tIns="45720" rIns="91440" bIns="45720" rtlCol="0" anchor="ctr">
            <a:normAutofit/>
          </a:bodyPr>
          <a:lstStyle/>
          <a:p>
            <a:pPr algn="l"/>
            <a:r>
              <a:rPr lang="en-US" sz="3500" kern="1200" dirty="0">
                <a:solidFill>
                  <a:schemeClr val="tx1"/>
                </a:solidFill>
                <a:latin typeface="+mj-lt"/>
                <a:ea typeface="+mj-ea"/>
                <a:cs typeface="+mj-cs"/>
              </a:rPr>
              <a:t>Illustration of STC</a:t>
            </a:r>
          </a:p>
        </p:txBody>
      </p:sp>
    </p:spTree>
    <p:extLst>
      <p:ext uri="{BB962C8B-B14F-4D97-AF65-F5344CB8AC3E}">
        <p14:creationId xmlns:p14="http://schemas.microsoft.com/office/powerpoint/2010/main" val="199615877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F331B04-E069-41F9-BD02-11F0902CEDC5}"/>
              </a:ext>
            </a:extLst>
          </p:cNvPr>
          <p:cNvSpPr>
            <a:spLocks noGrp="1"/>
          </p:cNvSpPr>
          <p:nvPr>
            <p:ph idx="1"/>
          </p:nvPr>
        </p:nvSpPr>
        <p:spPr/>
        <p:txBody>
          <a:bodyPr/>
          <a:lstStyle/>
          <a:p>
            <a:r>
              <a:rPr lang="en-US" dirty="0"/>
              <a:t>A big part of computing LCOE is benchmarking costs.</a:t>
            </a:r>
          </a:p>
          <a:p>
            <a:r>
              <a:rPr lang="en-US" dirty="0"/>
              <a:t>Which one should you believe – look at the Capital Cost of biomass</a:t>
            </a:r>
          </a:p>
          <a:p>
            <a:endParaRPr lang="en-US" dirty="0"/>
          </a:p>
        </p:txBody>
      </p:sp>
      <p:sp>
        <p:nvSpPr>
          <p:cNvPr id="3" name="Title 2">
            <a:extLst>
              <a:ext uri="{FF2B5EF4-FFF2-40B4-BE49-F238E27FC236}">
                <a16:creationId xmlns:a16="http://schemas.microsoft.com/office/drawing/2014/main" id="{54DA92DE-7BF8-4F72-B89F-367AF27A2550}"/>
              </a:ext>
            </a:extLst>
          </p:cNvPr>
          <p:cNvSpPr>
            <a:spLocks noGrp="1"/>
          </p:cNvSpPr>
          <p:nvPr>
            <p:ph type="title"/>
          </p:nvPr>
        </p:nvSpPr>
        <p:spPr/>
        <p:txBody>
          <a:bodyPr/>
          <a:lstStyle/>
          <a:p>
            <a:r>
              <a:rPr lang="en-US" dirty="0"/>
              <a:t>LCOE and Cost Benchmarking</a:t>
            </a:r>
          </a:p>
        </p:txBody>
      </p:sp>
      <p:pic>
        <p:nvPicPr>
          <p:cNvPr id="5" name="Picture 4">
            <a:extLst>
              <a:ext uri="{FF2B5EF4-FFF2-40B4-BE49-F238E27FC236}">
                <a16:creationId xmlns:a16="http://schemas.microsoft.com/office/drawing/2014/main" id="{ADBBD048-A45F-4570-8460-60584B7B5AC8}"/>
              </a:ext>
            </a:extLst>
          </p:cNvPr>
          <p:cNvPicPr>
            <a:picLocks noChangeAspect="1"/>
          </p:cNvPicPr>
          <p:nvPr/>
        </p:nvPicPr>
        <p:blipFill>
          <a:blip r:embed="rId2"/>
          <a:stretch>
            <a:fillRect/>
          </a:stretch>
        </p:blipFill>
        <p:spPr>
          <a:xfrm>
            <a:off x="1220024" y="3144963"/>
            <a:ext cx="6095176" cy="3514652"/>
          </a:xfrm>
          <a:prstGeom prst="rect">
            <a:avLst/>
          </a:prstGeom>
        </p:spPr>
      </p:pic>
    </p:spTree>
    <p:extLst>
      <p:ext uri="{BB962C8B-B14F-4D97-AF65-F5344CB8AC3E}">
        <p14:creationId xmlns:p14="http://schemas.microsoft.com/office/powerpoint/2010/main" val="335768454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99750E-E7C8-4268-981F-F4CFA1D52F2B}"/>
              </a:ext>
            </a:extLst>
          </p:cNvPr>
          <p:cNvSpPr>
            <a:spLocks noGrp="1"/>
          </p:cNvSpPr>
          <p:nvPr>
            <p:ph idx="1"/>
          </p:nvPr>
        </p:nvSpPr>
        <p:spPr/>
        <p:txBody>
          <a:bodyPr/>
          <a:lstStyle/>
          <a:p>
            <a:r>
              <a:rPr lang="en-US" dirty="0"/>
              <a:t>Low real returns, high debt, low credit spreads</a:t>
            </a:r>
          </a:p>
          <a:p>
            <a:endParaRPr lang="en-US" dirty="0"/>
          </a:p>
        </p:txBody>
      </p:sp>
      <p:sp>
        <p:nvSpPr>
          <p:cNvPr id="3" name="Title 2">
            <a:extLst>
              <a:ext uri="{FF2B5EF4-FFF2-40B4-BE49-F238E27FC236}">
                <a16:creationId xmlns:a16="http://schemas.microsoft.com/office/drawing/2014/main" id="{C691FD08-7C50-4E9A-A1A5-8A29FE39CDBB}"/>
              </a:ext>
            </a:extLst>
          </p:cNvPr>
          <p:cNvSpPr>
            <a:spLocks noGrp="1"/>
          </p:cNvSpPr>
          <p:nvPr>
            <p:ph type="title"/>
          </p:nvPr>
        </p:nvSpPr>
        <p:spPr/>
        <p:txBody>
          <a:bodyPr/>
          <a:lstStyle/>
          <a:p>
            <a:r>
              <a:rPr lang="en-US" dirty="0"/>
              <a:t>LCOE Best Case</a:t>
            </a:r>
          </a:p>
        </p:txBody>
      </p:sp>
      <p:pic>
        <p:nvPicPr>
          <p:cNvPr id="6" name="Picture 5">
            <a:extLst>
              <a:ext uri="{FF2B5EF4-FFF2-40B4-BE49-F238E27FC236}">
                <a16:creationId xmlns:a16="http://schemas.microsoft.com/office/drawing/2014/main" id="{B6F03BE2-C13A-47DA-9C75-468C47A2AD2C}"/>
              </a:ext>
            </a:extLst>
          </p:cNvPr>
          <p:cNvPicPr>
            <a:picLocks noChangeAspect="1"/>
          </p:cNvPicPr>
          <p:nvPr/>
        </p:nvPicPr>
        <p:blipFill>
          <a:blip r:embed="rId2"/>
          <a:stretch>
            <a:fillRect/>
          </a:stretch>
        </p:blipFill>
        <p:spPr>
          <a:xfrm>
            <a:off x="509048" y="2104938"/>
            <a:ext cx="7740179" cy="4753062"/>
          </a:xfrm>
          <a:prstGeom prst="rect">
            <a:avLst/>
          </a:prstGeom>
        </p:spPr>
      </p:pic>
    </p:spTree>
    <p:extLst>
      <p:ext uri="{BB962C8B-B14F-4D97-AF65-F5344CB8AC3E}">
        <p14:creationId xmlns:p14="http://schemas.microsoft.com/office/powerpoint/2010/main" val="191780790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D3DF7-D402-4F88-8698-9619EB63E280}"/>
              </a:ext>
            </a:extLst>
          </p:cNvPr>
          <p:cNvSpPr>
            <a:spLocks noGrp="1"/>
          </p:cNvSpPr>
          <p:nvPr>
            <p:ph idx="1"/>
          </p:nvPr>
        </p:nvSpPr>
        <p:spPr/>
        <p:txBody>
          <a:bodyPr/>
          <a:lstStyle/>
          <a:p>
            <a:r>
              <a:rPr lang="en-US" dirty="0"/>
              <a:t>Natural Gas and Coal</a:t>
            </a:r>
          </a:p>
        </p:txBody>
      </p:sp>
      <p:sp>
        <p:nvSpPr>
          <p:cNvPr id="3" name="Title 2">
            <a:extLst>
              <a:ext uri="{FF2B5EF4-FFF2-40B4-BE49-F238E27FC236}">
                <a16:creationId xmlns:a16="http://schemas.microsoft.com/office/drawing/2014/main" id="{12EF2560-594D-49CD-9AC1-A874A5C23D68}"/>
              </a:ext>
            </a:extLst>
          </p:cNvPr>
          <p:cNvSpPr>
            <a:spLocks noGrp="1"/>
          </p:cNvSpPr>
          <p:nvPr>
            <p:ph type="title"/>
          </p:nvPr>
        </p:nvSpPr>
        <p:spPr/>
        <p:txBody>
          <a:bodyPr>
            <a:normAutofit fontScale="90000"/>
          </a:bodyPr>
          <a:lstStyle/>
          <a:p>
            <a:r>
              <a:rPr lang="en-US" dirty="0"/>
              <a:t>Capital Cost, Operating Cost and Efficiency</a:t>
            </a:r>
          </a:p>
        </p:txBody>
      </p:sp>
      <p:pic>
        <p:nvPicPr>
          <p:cNvPr id="6" name="Picture 5">
            <a:extLst>
              <a:ext uri="{FF2B5EF4-FFF2-40B4-BE49-F238E27FC236}">
                <a16:creationId xmlns:a16="http://schemas.microsoft.com/office/drawing/2014/main" id="{607DB441-9C49-495F-81D3-388E735A131E}"/>
              </a:ext>
            </a:extLst>
          </p:cNvPr>
          <p:cNvPicPr>
            <a:picLocks noChangeAspect="1"/>
          </p:cNvPicPr>
          <p:nvPr/>
        </p:nvPicPr>
        <p:blipFill>
          <a:blip r:embed="rId2"/>
          <a:stretch>
            <a:fillRect/>
          </a:stretch>
        </p:blipFill>
        <p:spPr>
          <a:xfrm>
            <a:off x="322758" y="1740733"/>
            <a:ext cx="8486110" cy="4395583"/>
          </a:xfrm>
          <a:prstGeom prst="rect">
            <a:avLst/>
          </a:prstGeom>
        </p:spPr>
      </p:pic>
    </p:spTree>
    <p:extLst>
      <p:ext uri="{BB962C8B-B14F-4D97-AF65-F5344CB8AC3E}">
        <p14:creationId xmlns:p14="http://schemas.microsoft.com/office/powerpoint/2010/main" val="65625081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27443C-352E-4B31-96D5-EC56AD61A4F5}"/>
              </a:ext>
            </a:extLst>
          </p:cNvPr>
          <p:cNvSpPr>
            <a:spLocks noGrp="1"/>
          </p:cNvSpPr>
          <p:nvPr>
            <p:ph idx="1"/>
          </p:nvPr>
        </p:nvSpPr>
        <p:spPr/>
        <p:txBody>
          <a:bodyPr/>
          <a:lstStyle/>
          <a:p>
            <a:r>
              <a:rPr lang="en-US" dirty="0"/>
              <a:t>Price per Litre</a:t>
            </a:r>
          </a:p>
          <a:p>
            <a:r>
              <a:rPr lang="en-US" dirty="0"/>
              <a:t>BTU/Litre = 139,000 MMBTU/Litre = .139</a:t>
            </a:r>
          </a:p>
          <a:p>
            <a:r>
              <a:rPr lang="en-US" dirty="0"/>
              <a:t>Euro/Litre = 1.25/.139 = 8.99 Euro/Litre</a:t>
            </a:r>
          </a:p>
          <a:p>
            <a:endParaRPr lang="en-US" dirty="0"/>
          </a:p>
          <a:p>
            <a:endParaRPr lang="en-US" dirty="0"/>
          </a:p>
        </p:txBody>
      </p:sp>
      <p:sp>
        <p:nvSpPr>
          <p:cNvPr id="3" name="Title 2">
            <a:extLst>
              <a:ext uri="{FF2B5EF4-FFF2-40B4-BE49-F238E27FC236}">
                <a16:creationId xmlns:a16="http://schemas.microsoft.com/office/drawing/2014/main" id="{4DF46624-C318-4953-A30C-EA9B6DEB7269}"/>
              </a:ext>
            </a:extLst>
          </p:cNvPr>
          <p:cNvSpPr>
            <a:spLocks noGrp="1"/>
          </p:cNvSpPr>
          <p:nvPr>
            <p:ph type="title"/>
          </p:nvPr>
        </p:nvSpPr>
        <p:spPr/>
        <p:txBody>
          <a:bodyPr/>
          <a:lstStyle/>
          <a:p>
            <a:r>
              <a:rPr lang="en-US" dirty="0"/>
              <a:t>Converting Diesel Price</a:t>
            </a:r>
          </a:p>
        </p:txBody>
      </p:sp>
      <p:pic>
        <p:nvPicPr>
          <p:cNvPr id="8" name="Picture 7">
            <a:extLst>
              <a:ext uri="{FF2B5EF4-FFF2-40B4-BE49-F238E27FC236}">
                <a16:creationId xmlns:a16="http://schemas.microsoft.com/office/drawing/2014/main" id="{B80D2451-F6BC-4A6D-B101-EF19D983E12E}"/>
              </a:ext>
            </a:extLst>
          </p:cNvPr>
          <p:cNvPicPr>
            <a:picLocks noChangeAspect="1"/>
          </p:cNvPicPr>
          <p:nvPr/>
        </p:nvPicPr>
        <p:blipFill>
          <a:blip r:embed="rId2"/>
          <a:stretch>
            <a:fillRect/>
          </a:stretch>
        </p:blipFill>
        <p:spPr>
          <a:xfrm>
            <a:off x="234025" y="4343100"/>
            <a:ext cx="4419255" cy="1882987"/>
          </a:xfrm>
          <a:prstGeom prst="rect">
            <a:avLst/>
          </a:prstGeom>
        </p:spPr>
      </p:pic>
      <p:pic>
        <p:nvPicPr>
          <p:cNvPr id="10" name="Picture 9">
            <a:extLst>
              <a:ext uri="{FF2B5EF4-FFF2-40B4-BE49-F238E27FC236}">
                <a16:creationId xmlns:a16="http://schemas.microsoft.com/office/drawing/2014/main" id="{9366F224-D654-4C89-BA30-F88FD07D3866}"/>
              </a:ext>
            </a:extLst>
          </p:cNvPr>
          <p:cNvPicPr>
            <a:picLocks noChangeAspect="1"/>
          </p:cNvPicPr>
          <p:nvPr/>
        </p:nvPicPr>
        <p:blipFill>
          <a:blip r:embed="rId3"/>
          <a:stretch>
            <a:fillRect/>
          </a:stretch>
        </p:blipFill>
        <p:spPr>
          <a:xfrm>
            <a:off x="4434179" y="3129280"/>
            <a:ext cx="4364035" cy="1601226"/>
          </a:xfrm>
          <a:prstGeom prst="rect">
            <a:avLst/>
          </a:prstGeom>
        </p:spPr>
      </p:pic>
    </p:spTree>
    <p:extLst>
      <p:ext uri="{BB962C8B-B14F-4D97-AF65-F5344CB8AC3E}">
        <p14:creationId xmlns:p14="http://schemas.microsoft.com/office/powerpoint/2010/main" val="46059906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271B60-C5F5-4DA0-8812-2971236E5E2F}"/>
              </a:ext>
            </a:extLst>
          </p:cNvPr>
          <p:cNvSpPr>
            <a:spLocks noGrp="1"/>
          </p:cNvSpPr>
          <p:nvPr>
            <p:ph idx="1"/>
          </p:nvPr>
        </p:nvSpPr>
        <p:spPr/>
        <p:txBody>
          <a:bodyPr/>
          <a:lstStyle/>
          <a:p>
            <a:r>
              <a:rPr lang="en-US" dirty="0"/>
              <a:t>5% of cap exp, 8,500</a:t>
            </a:r>
          </a:p>
          <a:p>
            <a:r>
              <a:rPr lang="en-US" dirty="0"/>
              <a:t>3% op exp</a:t>
            </a:r>
          </a:p>
          <a:p>
            <a:endParaRPr lang="en-US" dirty="0"/>
          </a:p>
        </p:txBody>
      </p:sp>
      <p:sp>
        <p:nvSpPr>
          <p:cNvPr id="3" name="Title 2">
            <a:extLst>
              <a:ext uri="{FF2B5EF4-FFF2-40B4-BE49-F238E27FC236}">
                <a16:creationId xmlns:a16="http://schemas.microsoft.com/office/drawing/2014/main" id="{051E7493-FBBE-4B3A-AD53-6E1F2420D948}"/>
              </a:ext>
            </a:extLst>
          </p:cNvPr>
          <p:cNvSpPr>
            <a:spLocks noGrp="1"/>
          </p:cNvSpPr>
          <p:nvPr>
            <p:ph type="title"/>
          </p:nvPr>
        </p:nvSpPr>
        <p:spPr/>
        <p:txBody>
          <a:bodyPr/>
          <a:lstStyle/>
          <a:p>
            <a:r>
              <a:rPr lang="en-US" dirty="0"/>
              <a:t>Hydrogen</a:t>
            </a:r>
          </a:p>
        </p:txBody>
      </p:sp>
    </p:spTree>
    <p:extLst>
      <p:ext uri="{BB962C8B-B14F-4D97-AF65-F5344CB8AC3E}">
        <p14:creationId xmlns:p14="http://schemas.microsoft.com/office/powerpoint/2010/main" val="314355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58159-FCFD-4FC6-B9E9-25B9F7C0D042}"/>
              </a:ext>
            </a:extLst>
          </p:cNvPr>
          <p:cNvSpPr>
            <a:spLocks noGrp="1"/>
          </p:cNvSpPr>
          <p:nvPr>
            <p:ph idx="1"/>
          </p:nvPr>
        </p:nvSpPr>
        <p:spPr>
          <a:xfrm>
            <a:off x="732344" y="1055803"/>
            <a:ext cx="8207561" cy="4630102"/>
          </a:xfrm>
        </p:spPr>
        <p:txBody>
          <a:bodyPr>
            <a:normAutofit lnSpcReduction="10000"/>
          </a:bodyPr>
          <a:lstStyle/>
          <a:p>
            <a:pPr marL="568325" lvl="1" indent="-395288">
              <a:spcBef>
                <a:spcPts val="0"/>
              </a:spcBef>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Importance of understanding levelised cost to evaluate business cases and what strategy makes sense</a:t>
            </a:r>
          </a:p>
          <a:p>
            <a:pPr marL="568325" lvl="1" indent="-395288">
              <a:spcBef>
                <a:spcPts val="0"/>
              </a:spcBef>
              <a:buFont typeface="Wingdings" panose="05000000000000000000" pitchFamily="2" charset="2"/>
              <a:buChar char=""/>
            </a:pPr>
            <a:r>
              <a:rPr lang="en-GB" sz="2400" dirty="0">
                <a:latin typeface="Calibri" panose="020F0502020204030204" pitchFamily="34" charset="0"/>
                <a:ea typeface="Times New Roman" panose="02020603050405020304" pitchFamily="18" charset="0"/>
                <a:cs typeface="Arial" panose="020B0604020202020204" pitchFamily="34" charset="0"/>
              </a:rPr>
              <a:t>Level is flat; you are trying to compute flat costs over the life of a project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lvl="1" indent="-395288">
              <a:spcBef>
                <a:spcPts val="0"/>
              </a:spcBef>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Mechanics of computing levelised cost for solar power given carrying charge rates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lvl="1" indent="-395288">
              <a:spcBef>
                <a:spcPts val="0"/>
              </a:spcBef>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More </a:t>
            </a:r>
            <a:r>
              <a:rPr lang="en-GB" sz="2400" dirty="0">
                <a:latin typeface="Calibri" panose="020F0502020204030204" pitchFamily="34" charset="0"/>
                <a:ea typeface="Times New Roman" panose="02020603050405020304" pitchFamily="18" charset="0"/>
                <a:cs typeface="Arial" panose="020B0604020202020204" pitchFamily="34" charset="0"/>
              </a:rPr>
              <a:t>complex items: </a:t>
            </a:r>
            <a:r>
              <a:rPr lang="en-GB" sz="2400" dirty="0">
                <a:effectLst/>
                <a:latin typeface="Calibri" panose="020F0502020204030204" pitchFamily="34" charset="0"/>
                <a:ea typeface="Times New Roman" panose="02020603050405020304" pitchFamily="18" charset="0"/>
                <a:cs typeface="Arial" panose="020B0604020202020204" pitchFamily="34" charset="0"/>
              </a:rPr>
              <a:t>Real levelised cost, financing factors, degradation and using levelised cost calculator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lvl="1" indent="-395288">
              <a:spcBef>
                <a:spcPts val="0"/>
              </a:spcBef>
              <a:buFont typeface="Wingdings" panose="05000000000000000000" pitchFamily="2" charset="2"/>
              <a:buChar char=""/>
            </a:pP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p>
            <a:pPr marL="568325" lvl="2" indent="-395288">
              <a:spcBef>
                <a:spcPts val="0"/>
              </a:spcBef>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Intuition of LCOE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Comparing LCOE of solar to electricity bills and to the level cost of other technologies that include fuel and environmental cost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Cost per unit calculations in other industries like oil</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Operating inputs to any LCOE calculation – capital cost, operation cost, and output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LCOE with and without inflation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ED830D37-12FC-4555-BE7A-C68C7A0647BC}"/>
              </a:ext>
            </a:extLst>
          </p:cNvPr>
          <p:cNvSpPr>
            <a:spLocks noGrp="1"/>
          </p:cNvSpPr>
          <p:nvPr>
            <p:ph type="title"/>
          </p:nvPr>
        </p:nvSpPr>
        <p:spPr/>
        <p:txBody>
          <a:bodyPr>
            <a:normAutofit fontScale="90000"/>
          </a:bodyPr>
          <a:lstStyle/>
          <a:p>
            <a:r>
              <a:rPr lang="en-US" dirty="0"/>
              <a:t>Use of Levelised Cost to Assess Drivers and Economic Viability</a:t>
            </a:r>
          </a:p>
        </p:txBody>
      </p:sp>
      <p:pic>
        <p:nvPicPr>
          <p:cNvPr id="5" name="Picture 4">
            <a:extLst>
              <a:ext uri="{FF2B5EF4-FFF2-40B4-BE49-F238E27FC236}">
                <a16:creationId xmlns:a16="http://schemas.microsoft.com/office/drawing/2014/main" id="{FE96B503-2FAF-4546-9F0B-D3BAB95423DE}"/>
              </a:ext>
            </a:extLst>
          </p:cNvPr>
          <p:cNvPicPr>
            <a:picLocks noChangeAspect="1"/>
          </p:cNvPicPr>
          <p:nvPr/>
        </p:nvPicPr>
        <p:blipFill>
          <a:blip r:embed="rId2"/>
          <a:stretch>
            <a:fillRect/>
          </a:stretch>
        </p:blipFill>
        <p:spPr>
          <a:xfrm>
            <a:off x="5291484" y="5161105"/>
            <a:ext cx="3781425" cy="1647825"/>
          </a:xfrm>
          <a:prstGeom prst="rect">
            <a:avLst/>
          </a:prstGeom>
        </p:spPr>
      </p:pic>
    </p:spTree>
    <p:extLst>
      <p:ext uri="{BB962C8B-B14F-4D97-AF65-F5344CB8AC3E}">
        <p14:creationId xmlns:p14="http://schemas.microsoft.com/office/powerpoint/2010/main" val="378455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A7F4B-575B-4BC9-B7E7-7A3ED7462D50}"/>
              </a:ext>
            </a:extLst>
          </p:cNvPr>
          <p:cNvSpPr>
            <a:spLocks noGrp="1"/>
          </p:cNvSpPr>
          <p:nvPr>
            <p:ph idx="1"/>
          </p:nvPr>
        </p:nvSpPr>
        <p:spPr/>
        <p:txBody>
          <a:bodyPr/>
          <a:lstStyle/>
          <a:p>
            <a:r>
              <a:rPr lang="en-US" dirty="0"/>
              <a:t>Example of a horse, Beethoven’s horse, a car, a plane, an oil field</a:t>
            </a:r>
          </a:p>
          <a:p>
            <a:r>
              <a:rPr lang="en-US" dirty="0"/>
              <a:t>You must measure levelised cost relative to something – e.g., cost/km, cost/kg (hydrogen), cost per MWh.</a:t>
            </a:r>
          </a:p>
          <a:p>
            <a:r>
              <a:rPr lang="en-US" dirty="0"/>
              <a:t>The capital cost of the investment must be divided into periods over the life of the investment.  This is the tricky part.</a:t>
            </a:r>
          </a:p>
          <a:p>
            <a:endParaRPr lang="en-US" dirty="0"/>
          </a:p>
        </p:txBody>
      </p:sp>
      <p:sp>
        <p:nvSpPr>
          <p:cNvPr id="3" name="Title 2">
            <a:extLst>
              <a:ext uri="{FF2B5EF4-FFF2-40B4-BE49-F238E27FC236}">
                <a16:creationId xmlns:a16="http://schemas.microsoft.com/office/drawing/2014/main" id="{32E85890-FE6C-4C00-B524-60E4A38FAE5A}"/>
              </a:ext>
            </a:extLst>
          </p:cNvPr>
          <p:cNvSpPr>
            <a:spLocks noGrp="1"/>
          </p:cNvSpPr>
          <p:nvPr>
            <p:ph type="title"/>
          </p:nvPr>
        </p:nvSpPr>
        <p:spPr/>
        <p:txBody>
          <a:bodyPr>
            <a:normAutofit fontScale="90000"/>
          </a:bodyPr>
          <a:lstStyle/>
          <a:p>
            <a:r>
              <a:rPr lang="en-US" dirty="0"/>
              <a:t>The Levelised Cost of Anything to Assess Economic Costs and Benefits</a:t>
            </a:r>
          </a:p>
        </p:txBody>
      </p:sp>
    </p:spTree>
    <p:extLst>
      <p:ext uri="{BB962C8B-B14F-4D97-AF65-F5344CB8AC3E}">
        <p14:creationId xmlns:p14="http://schemas.microsoft.com/office/powerpoint/2010/main" val="433748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F662E-2B89-4E63-840C-4725F3AB4759}"/>
              </a:ext>
            </a:extLst>
          </p:cNvPr>
          <p:cNvSpPr>
            <a:spLocks noGrp="1"/>
          </p:cNvSpPr>
          <p:nvPr>
            <p:ph idx="1"/>
          </p:nvPr>
        </p:nvSpPr>
        <p:spPr/>
        <p:txBody>
          <a:bodyPr>
            <a:normAutofit lnSpcReduction="10000"/>
          </a:bodyPr>
          <a:lstStyle/>
          <a:p>
            <a:r>
              <a:rPr lang="en-US" dirty="0"/>
              <a:t>You need:</a:t>
            </a:r>
          </a:p>
          <a:p>
            <a:pPr lvl="1"/>
            <a:r>
              <a:rPr lang="en-US" dirty="0"/>
              <a:t>Up-front Capital Cost Amount</a:t>
            </a:r>
          </a:p>
          <a:p>
            <a:pPr lvl="1"/>
            <a:r>
              <a:rPr lang="en-US" dirty="0"/>
              <a:t>Operation and Maintenance Costs</a:t>
            </a:r>
          </a:p>
          <a:p>
            <a:pPr lvl="1"/>
            <a:r>
              <a:rPr lang="en-US" dirty="0"/>
              <a:t>Production Quantity</a:t>
            </a:r>
          </a:p>
          <a:p>
            <a:pPr lvl="1"/>
            <a:endParaRPr lang="en-US" dirty="0"/>
          </a:p>
          <a:p>
            <a:r>
              <a:rPr lang="en-US" dirty="0"/>
              <a:t>The rest is the cost of capital and carrying charge</a:t>
            </a:r>
          </a:p>
          <a:p>
            <a:pPr lvl="1"/>
            <a:r>
              <a:rPr lang="en-US" dirty="0"/>
              <a:t>Asset life</a:t>
            </a:r>
          </a:p>
          <a:p>
            <a:pPr lvl="1"/>
            <a:r>
              <a:rPr lang="en-US" dirty="0"/>
              <a:t>Cost of debt and equity capital</a:t>
            </a:r>
          </a:p>
          <a:p>
            <a:pPr lvl="1"/>
            <a:r>
              <a:rPr lang="en-US" dirty="0"/>
              <a:t>Taxes and tax depreciation</a:t>
            </a:r>
          </a:p>
          <a:p>
            <a:pPr lvl="1"/>
            <a:r>
              <a:rPr lang="en-US" dirty="0"/>
              <a:t>Degradation</a:t>
            </a:r>
          </a:p>
        </p:txBody>
      </p:sp>
      <p:sp>
        <p:nvSpPr>
          <p:cNvPr id="3" name="Title 2">
            <a:extLst>
              <a:ext uri="{FF2B5EF4-FFF2-40B4-BE49-F238E27FC236}">
                <a16:creationId xmlns:a16="http://schemas.microsoft.com/office/drawing/2014/main" id="{922734A9-698D-4D6F-94F2-01E90EC3124D}"/>
              </a:ext>
            </a:extLst>
          </p:cNvPr>
          <p:cNvSpPr>
            <a:spLocks noGrp="1"/>
          </p:cNvSpPr>
          <p:nvPr>
            <p:ph type="title"/>
          </p:nvPr>
        </p:nvSpPr>
        <p:spPr/>
        <p:txBody>
          <a:bodyPr>
            <a:normAutofit fontScale="90000"/>
          </a:bodyPr>
          <a:lstStyle/>
          <a:p>
            <a:r>
              <a:rPr lang="en-US" dirty="0"/>
              <a:t>Computing the Cost of Producing Something per Unit (the LCOE)</a:t>
            </a:r>
          </a:p>
        </p:txBody>
      </p:sp>
    </p:spTree>
    <p:extLst>
      <p:ext uri="{BB962C8B-B14F-4D97-AF65-F5344CB8AC3E}">
        <p14:creationId xmlns:p14="http://schemas.microsoft.com/office/powerpoint/2010/main" val="2783207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EDE3C8-BD5E-4BAA-9223-581DBFB0BE1D}"/>
              </a:ext>
            </a:extLst>
          </p:cNvPr>
          <p:cNvSpPr>
            <a:spLocks noGrp="1"/>
          </p:cNvSpPr>
          <p:nvPr>
            <p:ph idx="1"/>
          </p:nvPr>
        </p:nvSpPr>
        <p:spPr/>
        <p:txBody>
          <a:bodyPr>
            <a:normAutofit fontScale="77500" lnSpcReduction="20000"/>
          </a:bodyPr>
          <a:lstStyle/>
          <a:p>
            <a:r>
              <a:rPr lang="en-US" dirty="0"/>
              <a:t>Use numbers 1,000 and 8760 (8766)</a:t>
            </a:r>
          </a:p>
          <a:p>
            <a:r>
              <a:rPr lang="en-US" dirty="0"/>
              <a:t>Find the Annual Cost that you express in terms of USD/kw-year that includes recovery of capital costs</a:t>
            </a:r>
          </a:p>
          <a:p>
            <a:r>
              <a:rPr lang="en-US" dirty="0"/>
              <a:t>Take the USD/kw-year and convert it to hours – USD/kWh</a:t>
            </a:r>
          </a:p>
          <a:p>
            <a:pPr lvl="1"/>
            <a:r>
              <a:rPr lang="en-US" dirty="0"/>
              <a:t>Divided by 8766 x capacity factor</a:t>
            </a:r>
          </a:p>
          <a:p>
            <a:pPr lvl="1"/>
            <a:r>
              <a:rPr lang="en-US" dirty="0"/>
              <a:t>or, Yield expressed as kWh/kWp</a:t>
            </a:r>
          </a:p>
          <a:p>
            <a:r>
              <a:rPr lang="en-US" dirty="0"/>
              <a:t>Multiply by 1,000 to express as USD per MWH</a:t>
            </a:r>
          </a:p>
          <a:p>
            <a:r>
              <a:rPr lang="en-US" dirty="0"/>
              <a:t>Divide by 10 to express as cents per kWh</a:t>
            </a:r>
          </a:p>
          <a:p>
            <a:r>
              <a:rPr lang="en-US" dirty="0"/>
              <a:t>For producing revenue, there must be some kind of time dimension attached to the capacity</a:t>
            </a:r>
          </a:p>
          <a:p>
            <a:pPr lvl="1"/>
            <a:r>
              <a:rPr lang="en-US" dirty="0"/>
              <a:t>Hours, months, years</a:t>
            </a:r>
          </a:p>
          <a:p>
            <a:pPr lvl="1"/>
            <a:r>
              <a:rPr lang="en-US" dirty="0"/>
              <a:t>kW x h, kW x month, kW x year</a:t>
            </a:r>
          </a:p>
          <a:p>
            <a:pPr lvl="1"/>
            <a:r>
              <a:rPr lang="en-US" dirty="0"/>
              <a:t>kWh, kW-month, kW-year</a:t>
            </a:r>
          </a:p>
        </p:txBody>
      </p:sp>
      <p:sp>
        <p:nvSpPr>
          <p:cNvPr id="3" name="Title 2">
            <a:extLst>
              <a:ext uri="{FF2B5EF4-FFF2-40B4-BE49-F238E27FC236}">
                <a16:creationId xmlns:a16="http://schemas.microsoft.com/office/drawing/2014/main" id="{1EDE8D35-8F0C-42FE-B2C4-3FA290158FE4}"/>
              </a:ext>
            </a:extLst>
          </p:cNvPr>
          <p:cNvSpPr>
            <a:spLocks noGrp="1"/>
          </p:cNvSpPr>
          <p:nvPr>
            <p:ph type="title"/>
          </p:nvPr>
        </p:nvSpPr>
        <p:spPr/>
        <p:txBody>
          <a:bodyPr/>
          <a:lstStyle/>
          <a:p>
            <a:r>
              <a:rPr lang="en-US" dirty="0"/>
              <a:t>LCOE Mechanics for Solar</a:t>
            </a:r>
          </a:p>
        </p:txBody>
      </p:sp>
    </p:spTree>
    <p:extLst>
      <p:ext uri="{BB962C8B-B14F-4D97-AF65-F5344CB8AC3E}">
        <p14:creationId xmlns:p14="http://schemas.microsoft.com/office/powerpoint/2010/main" val="3706535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615C31-B00A-4569-94AB-39B20B908C6E}"/>
              </a:ext>
            </a:extLst>
          </p:cNvPr>
          <p:cNvSpPr>
            <a:spLocks noGrp="1"/>
          </p:cNvSpPr>
          <p:nvPr>
            <p:ph idx="1"/>
          </p:nvPr>
        </p:nvSpPr>
        <p:spPr/>
        <p:txBody>
          <a:bodyPr>
            <a:normAutofit lnSpcReduction="10000"/>
          </a:bodyPr>
          <a:lstStyle/>
          <a:p>
            <a:pPr marL="514350" indent="-514350">
              <a:buFont typeface="+mj-lt"/>
              <a:buAutoNum type="arabicParenR"/>
            </a:pPr>
            <a:r>
              <a:rPr lang="en-US" dirty="0"/>
              <a:t>Start with Total Cost per kWp Capital Cost)</a:t>
            </a:r>
          </a:p>
          <a:p>
            <a:pPr marL="971550" lvl="1" indent="-514350">
              <a:buFont typeface="+mj-lt"/>
              <a:buAutoNum type="arabicParenR"/>
            </a:pPr>
            <a:r>
              <a:rPr lang="en-US" dirty="0"/>
              <a:t>Multiply by Carrying Charge (CCR %)</a:t>
            </a:r>
          </a:p>
          <a:p>
            <a:pPr marL="971550" lvl="1" indent="-514350">
              <a:buFont typeface="+mj-lt"/>
              <a:buAutoNum type="arabicParenR"/>
            </a:pPr>
            <a:r>
              <a:rPr lang="en-US" dirty="0"/>
              <a:t>Capital Cost x CCR = Carrying Charge per kWy</a:t>
            </a:r>
          </a:p>
          <a:p>
            <a:pPr marL="514350" indent="-514350">
              <a:buFont typeface="+mj-lt"/>
              <a:buAutoNum type="arabicParenR"/>
            </a:pPr>
            <a:r>
              <a:rPr lang="en-US" dirty="0"/>
              <a:t>Add Total Operating Cost per kWy</a:t>
            </a:r>
          </a:p>
          <a:p>
            <a:pPr marL="514350" indent="-514350">
              <a:buFont typeface="+mj-lt"/>
              <a:buAutoNum type="arabicParenR"/>
            </a:pPr>
            <a:r>
              <a:rPr lang="en-US" dirty="0"/>
              <a:t>Total Annual Cost per kWy = Capital Cost + Operating Cost </a:t>
            </a:r>
          </a:p>
          <a:p>
            <a:pPr marL="514350" indent="-514350">
              <a:buFont typeface="+mj-lt"/>
              <a:buAutoNum type="arabicParenR"/>
            </a:pPr>
            <a:r>
              <a:rPr lang="en-US" dirty="0"/>
              <a:t>Convert to kWh with Yield – kWh/kWp, this is hours</a:t>
            </a:r>
          </a:p>
          <a:p>
            <a:pPr marL="514350" indent="-514350">
              <a:buFont typeface="+mj-lt"/>
              <a:buAutoNum type="arabicParenR"/>
            </a:pPr>
            <a:r>
              <a:rPr lang="en-US" dirty="0"/>
              <a:t>LCOE per MWh = Cost per kWy/hours x 1000</a:t>
            </a:r>
          </a:p>
        </p:txBody>
      </p:sp>
      <p:sp>
        <p:nvSpPr>
          <p:cNvPr id="3" name="Title 2">
            <a:extLst>
              <a:ext uri="{FF2B5EF4-FFF2-40B4-BE49-F238E27FC236}">
                <a16:creationId xmlns:a16="http://schemas.microsoft.com/office/drawing/2014/main" id="{9C1720B4-34F3-4280-B221-5B93116640F8}"/>
              </a:ext>
            </a:extLst>
          </p:cNvPr>
          <p:cNvSpPr>
            <a:spLocks noGrp="1"/>
          </p:cNvSpPr>
          <p:nvPr>
            <p:ph type="title"/>
          </p:nvPr>
        </p:nvSpPr>
        <p:spPr/>
        <p:txBody>
          <a:bodyPr>
            <a:normAutofit fontScale="90000"/>
          </a:bodyPr>
          <a:lstStyle/>
          <a:p>
            <a:r>
              <a:rPr lang="en-US" dirty="0"/>
              <a:t>Explain Price Changes with LCOE Calculation and Drivers</a:t>
            </a:r>
          </a:p>
        </p:txBody>
      </p:sp>
    </p:spTree>
    <p:extLst>
      <p:ext uri="{BB962C8B-B14F-4D97-AF65-F5344CB8AC3E}">
        <p14:creationId xmlns:p14="http://schemas.microsoft.com/office/powerpoint/2010/main" val="2086691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FCADB-4ACE-41D3-9CB7-1EC183BFCABC}"/>
              </a:ext>
            </a:extLst>
          </p:cNvPr>
          <p:cNvSpPr>
            <a:spLocks noGrp="1"/>
          </p:cNvSpPr>
          <p:nvPr>
            <p:ph idx="1"/>
          </p:nvPr>
        </p:nvSpPr>
        <p:spPr/>
        <p:txBody>
          <a:bodyPr>
            <a:normAutofit fontScale="85000" lnSpcReduction="10000"/>
          </a:bodyPr>
          <a:lstStyle/>
          <a:p>
            <a:r>
              <a:rPr lang="en-US" dirty="0"/>
              <a:t>You can use the PMT function for computing level costs, but there are complications:</a:t>
            </a:r>
          </a:p>
          <a:p>
            <a:pPr marL="971550" lvl="1" indent="-514350">
              <a:buFont typeface="+mj-lt"/>
              <a:buAutoNum type="arabicPeriod"/>
            </a:pPr>
            <a:r>
              <a:rPr lang="en-US" dirty="0"/>
              <a:t>Using a real discount rate and adjusting the LCOE for general inflation</a:t>
            </a:r>
          </a:p>
          <a:p>
            <a:pPr marL="971550" lvl="1" indent="-514350">
              <a:buFont typeface="+mj-lt"/>
              <a:buAutoNum type="arabicPeriod"/>
            </a:pPr>
            <a:r>
              <a:rPr lang="en-US" dirty="0"/>
              <a:t>Adjusting the LCOE for degradation</a:t>
            </a:r>
          </a:p>
          <a:p>
            <a:pPr marL="971550" lvl="1" indent="-514350">
              <a:buFont typeface="+mj-lt"/>
              <a:buAutoNum type="arabicPeriod"/>
            </a:pPr>
            <a:r>
              <a:rPr lang="en-US" dirty="0"/>
              <a:t>Adjusting the LCOE for taxes and tax depreciation shield</a:t>
            </a:r>
          </a:p>
          <a:p>
            <a:pPr marL="971550" lvl="1" indent="-514350">
              <a:buFont typeface="+mj-lt"/>
              <a:buAutoNum type="arabicPeriod"/>
            </a:pPr>
            <a:r>
              <a:rPr lang="en-US" dirty="0"/>
              <a:t>Deriving the after-tax project IRR from project finance analysis or from a constant capital structure. </a:t>
            </a:r>
          </a:p>
          <a:p>
            <a:pPr marL="971550" lvl="1" indent="-514350">
              <a:buFont typeface="+mj-lt"/>
              <a:buAutoNum type="arabicPeriod"/>
            </a:pPr>
            <a:r>
              <a:rPr lang="en-US" dirty="0"/>
              <a:t>Interpretation of LCOE with Long-run and Short-run marginal cost</a:t>
            </a:r>
          </a:p>
          <a:p>
            <a:pPr marL="0" indent="0">
              <a:buNone/>
            </a:pPr>
            <a:r>
              <a:rPr lang="en-US" dirty="0"/>
              <a:t>As we move through the cost, production and financing issues I will explain how to deal with these complications.</a:t>
            </a:r>
          </a:p>
        </p:txBody>
      </p:sp>
      <p:sp>
        <p:nvSpPr>
          <p:cNvPr id="3" name="Title 2">
            <a:extLst>
              <a:ext uri="{FF2B5EF4-FFF2-40B4-BE49-F238E27FC236}">
                <a16:creationId xmlns:a16="http://schemas.microsoft.com/office/drawing/2014/main" id="{A03A632D-763E-4A64-9ADA-112FB249EA7F}"/>
              </a:ext>
            </a:extLst>
          </p:cNvPr>
          <p:cNvSpPr>
            <a:spLocks noGrp="1"/>
          </p:cNvSpPr>
          <p:nvPr>
            <p:ph type="title"/>
          </p:nvPr>
        </p:nvSpPr>
        <p:spPr/>
        <p:txBody>
          <a:bodyPr/>
          <a:lstStyle/>
          <a:p>
            <a:r>
              <a:rPr lang="en-US" dirty="0"/>
              <a:t>LCOE Complications and Adjustments</a:t>
            </a:r>
          </a:p>
        </p:txBody>
      </p:sp>
    </p:spTree>
    <p:extLst>
      <p:ext uri="{BB962C8B-B14F-4D97-AF65-F5344CB8AC3E}">
        <p14:creationId xmlns:p14="http://schemas.microsoft.com/office/powerpoint/2010/main" val="2830965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6BD6-0324-4B0A-B8E5-97DE66AF17F7}"/>
              </a:ext>
            </a:extLst>
          </p:cNvPr>
          <p:cNvSpPr>
            <a:spLocks noGrp="1"/>
          </p:cNvSpPr>
          <p:nvPr>
            <p:ph type="title"/>
          </p:nvPr>
        </p:nvSpPr>
        <p:spPr/>
        <p:txBody>
          <a:bodyPr>
            <a:normAutofit fontScale="90000"/>
          </a:bodyPr>
          <a:lstStyle/>
          <a:p>
            <a:r>
              <a:rPr lang="en-US" dirty="0"/>
              <a:t>Session 2:</a:t>
            </a:r>
            <a:br>
              <a:rPr lang="en-US" dirty="0"/>
            </a:br>
            <a:r>
              <a:rPr lang="en-US" dirty="0"/>
              <a:t>Solar Power Up-Front Capital Expenditures – Modules and Other Equipment</a:t>
            </a:r>
          </a:p>
        </p:txBody>
      </p:sp>
    </p:spTree>
    <p:extLst>
      <p:ext uri="{BB962C8B-B14F-4D97-AF65-F5344CB8AC3E}">
        <p14:creationId xmlns:p14="http://schemas.microsoft.com/office/powerpoint/2010/main" val="2270221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8C91A-AE45-4D94-B487-0FE805486C5C}"/>
              </a:ext>
            </a:extLst>
          </p:cNvPr>
          <p:cNvSpPr>
            <a:spLocks noGrp="1"/>
          </p:cNvSpPr>
          <p:nvPr>
            <p:ph idx="1"/>
          </p:nvPr>
        </p:nvSpPr>
        <p:spPr>
          <a:xfrm>
            <a:off x="274320" y="1055803"/>
            <a:ext cx="8360632" cy="4912735"/>
          </a:xfrm>
        </p:spPr>
        <p:txBody>
          <a:bodyPr>
            <a:normAutofit fontScale="92500" lnSpcReduction="20000"/>
          </a:bodyPr>
          <a:lstStyle/>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Detailed Discussion of Capital Cost of Solar Modules and Data Retrieval</a:t>
            </a:r>
          </a:p>
          <a:p>
            <a:pPr marL="1025525" lvl="4" indent="-628650">
              <a:spcBef>
                <a:spcPts val="0"/>
              </a:spcBef>
              <a:buFont typeface="Symbol" panose="05050102010706020507" pitchFamily="18" charset="2"/>
              <a:buChar char=""/>
            </a:pPr>
            <a:r>
              <a:rPr lang="en-GB" sz="3600" dirty="0">
                <a:latin typeface="Calibri" panose="020F0502020204030204" pitchFamily="34" charset="0"/>
                <a:ea typeface="Times New Roman" panose="02020603050405020304" pitchFamily="18" charset="0"/>
                <a:cs typeface="Arial" panose="020B0604020202020204" pitchFamily="34" charset="0"/>
              </a:rPr>
              <a:t>Other Capital Expenditure Items Including Inverters, Racking, Trackers, Bi-facial Panels, Wiring and Labour</a:t>
            </a:r>
          </a:p>
          <a:p>
            <a:pPr marL="1025525" lvl="4" indent="-628650">
              <a:spcBef>
                <a:spcPts val="0"/>
              </a:spcBef>
              <a:buFont typeface="Symbol" panose="05050102010706020507" pitchFamily="18" charset="2"/>
              <a:buChar char=""/>
            </a:pPr>
            <a:r>
              <a:rPr lang="en-GB" sz="3600" dirty="0">
                <a:latin typeface="Calibri" panose="020F0502020204030204" pitchFamily="34" charset="0"/>
                <a:ea typeface="Times New Roman" panose="02020603050405020304" pitchFamily="18" charset="0"/>
                <a:cs typeface="Arial" panose="020B0604020202020204" pitchFamily="34" charset="0"/>
              </a:rPr>
              <a:t>Cost Differences for Different Regions</a:t>
            </a:r>
          </a:p>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Real and Nominal Capital Cost Recovery in Solar LCOE Analysis</a:t>
            </a:r>
          </a:p>
          <a:p>
            <a:pPr marL="1025525" lvl="4" indent="-628650">
              <a:spcBef>
                <a:spcPts val="0"/>
              </a:spcBef>
              <a:buFont typeface="Symbol" panose="05050102010706020507" pitchFamily="18" charset="2"/>
              <a:buChar char=""/>
            </a:pPr>
            <a:r>
              <a:rPr lang="en-GB" sz="3600" dirty="0">
                <a:latin typeface="Calibri" panose="020F0502020204030204" pitchFamily="34" charset="0"/>
                <a:ea typeface="Times New Roman" panose="02020603050405020304" pitchFamily="18" charset="0"/>
                <a:cs typeface="Arial" panose="020B0604020202020204" pitchFamily="34" charset="0"/>
              </a:rPr>
              <a:t>Operation and Maintenance – Base and Other</a:t>
            </a:r>
          </a:p>
          <a:p>
            <a:pPr marL="1025525" lvl="4" indent="-628650">
              <a:spcBef>
                <a:spcPts val="0"/>
              </a:spcBef>
              <a:buFont typeface="Symbol" panose="05050102010706020507" pitchFamily="18" charset="2"/>
              <a:buChar char=""/>
            </a:pPr>
            <a:r>
              <a:rPr lang="en-GB" sz="3600" dirty="0">
                <a:effectLst/>
                <a:latin typeface="Calibri" panose="020F0502020204030204" pitchFamily="34" charset="0"/>
                <a:ea typeface="Times New Roman" panose="02020603050405020304" pitchFamily="18" charset="0"/>
                <a:cs typeface="Arial" panose="020B0604020202020204" pitchFamily="34" charset="0"/>
              </a:rPr>
              <a:t>Adjustments to Compute Nominal and Real LCOE</a:t>
            </a:r>
          </a:p>
          <a:p>
            <a:pPr marL="1025525" lvl="4" indent="-628650">
              <a:spcBef>
                <a:spcPts val="0"/>
              </a:spcBef>
              <a:buFont typeface="Symbol" panose="05050102010706020507" pitchFamily="18" charset="2"/>
              <a:buChar char=""/>
            </a:pP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FD2318E-2EEB-4BA1-833F-14140E4CB5CE}"/>
              </a:ext>
            </a:extLst>
          </p:cNvPr>
          <p:cNvSpPr>
            <a:spLocks noGrp="1"/>
          </p:cNvSpPr>
          <p:nvPr>
            <p:ph type="title"/>
          </p:nvPr>
        </p:nvSpPr>
        <p:spPr/>
        <p:txBody>
          <a:bodyPr>
            <a:normAutofit fontScale="90000"/>
          </a:bodyPr>
          <a:lstStyle/>
          <a:p>
            <a:r>
              <a:rPr lang="en-US" dirty="0"/>
              <a:t>Capital Cost and Operating Cost of Solar Power</a:t>
            </a:r>
          </a:p>
        </p:txBody>
      </p:sp>
    </p:spTree>
    <p:extLst>
      <p:ext uri="{BB962C8B-B14F-4D97-AF65-F5344CB8AC3E}">
        <p14:creationId xmlns:p14="http://schemas.microsoft.com/office/powerpoint/2010/main" val="288420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5CD8C0-4303-4C9A-9F71-9E05351B8016}"/>
              </a:ext>
            </a:extLst>
          </p:cNvPr>
          <p:cNvSpPr>
            <a:spLocks noGrp="1"/>
          </p:cNvSpPr>
          <p:nvPr>
            <p:ph idx="1"/>
          </p:nvPr>
        </p:nvSpPr>
        <p:spPr/>
        <p:txBody>
          <a:bodyPr>
            <a:normAutofit/>
          </a:bodyPr>
          <a:lstStyle/>
          <a:p>
            <a:pPr marL="0" indent="0">
              <a:buNone/>
            </a:pPr>
            <a:r>
              <a:rPr lang="en-US" sz="8800" dirty="0"/>
              <a:t>Finding data and benchmarking costs</a:t>
            </a:r>
          </a:p>
          <a:p>
            <a:pPr marL="0" indent="0">
              <a:buNone/>
            </a:pPr>
            <a:endParaRPr lang="en-US" sz="8800" dirty="0"/>
          </a:p>
          <a:p>
            <a:endParaRPr lang="en-US" sz="8800" dirty="0"/>
          </a:p>
        </p:txBody>
      </p:sp>
      <p:sp>
        <p:nvSpPr>
          <p:cNvPr id="3" name="Title 2">
            <a:extLst>
              <a:ext uri="{FF2B5EF4-FFF2-40B4-BE49-F238E27FC236}">
                <a16:creationId xmlns:a16="http://schemas.microsoft.com/office/drawing/2014/main" id="{7ED9B51B-3A6D-49D9-AB37-5F16C798663C}"/>
              </a:ext>
            </a:extLst>
          </p:cNvPr>
          <p:cNvSpPr>
            <a:spLocks noGrp="1"/>
          </p:cNvSpPr>
          <p:nvPr>
            <p:ph type="title"/>
          </p:nvPr>
        </p:nvSpPr>
        <p:spPr/>
        <p:txBody>
          <a:bodyPr>
            <a:normAutofit fontScale="90000"/>
          </a:bodyPr>
          <a:lstStyle/>
          <a:p>
            <a:r>
              <a:rPr lang="en-US" dirty="0"/>
              <a:t>Keys to Understanding Solar Power Economics and Making an Effective Analysis</a:t>
            </a:r>
          </a:p>
        </p:txBody>
      </p:sp>
    </p:spTree>
    <p:extLst>
      <p:ext uri="{BB962C8B-B14F-4D97-AF65-F5344CB8AC3E}">
        <p14:creationId xmlns:p14="http://schemas.microsoft.com/office/powerpoint/2010/main" val="1723019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C9C766-149E-4D9A-BEA6-0816BBDEEEB6}"/>
              </a:ext>
            </a:extLst>
          </p:cNvPr>
          <p:cNvSpPr>
            <a:spLocks noGrp="1"/>
          </p:cNvSpPr>
          <p:nvPr>
            <p:ph idx="1"/>
          </p:nvPr>
        </p:nvSpPr>
        <p:spPr/>
        <p:txBody>
          <a:bodyPr/>
          <a:lstStyle/>
          <a:p>
            <a:r>
              <a:rPr lang="en-US" dirty="0"/>
              <a:t>European and U.S. Manufacturers and Power-House or Under-Achiever</a:t>
            </a:r>
          </a:p>
          <a:p>
            <a:r>
              <a:rPr lang="en-US" dirty="0"/>
              <a:t>Competition and Chinese Entry to the Market</a:t>
            </a:r>
          </a:p>
          <a:p>
            <a:r>
              <a:rPr lang="en-US" dirty="0"/>
              <a:t>Module Prices Becoming a Commodity</a:t>
            </a:r>
          </a:p>
          <a:p>
            <a:endParaRPr lang="en-US" dirty="0"/>
          </a:p>
        </p:txBody>
      </p:sp>
      <p:sp>
        <p:nvSpPr>
          <p:cNvPr id="3" name="Title 2">
            <a:extLst>
              <a:ext uri="{FF2B5EF4-FFF2-40B4-BE49-F238E27FC236}">
                <a16:creationId xmlns:a16="http://schemas.microsoft.com/office/drawing/2014/main" id="{8589DC21-77BD-404D-B323-54D3E983EF47}"/>
              </a:ext>
            </a:extLst>
          </p:cNvPr>
          <p:cNvSpPr>
            <a:spLocks noGrp="1"/>
          </p:cNvSpPr>
          <p:nvPr>
            <p:ph type="title"/>
          </p:nvPr>
        </p:nvSpPr>
        <p:spPr/>
        <p:txBody>
          <a:bodyPr/>
          <a:lstStyle/>
          <a:p>
            <a:r>
              <a:rPr lang="en-US" dirty="0"/>
              <a:t>Solar Manufacturing History</a:t>
            </a:r>
          </a:p>
        </p:txBody>
      </p:sp>
      <p:graphicFrame>
        <p:nvGraphicFramePr>
          <p:cNvPr id="4" name="Object 3">
            <a:extLst>
              <a:ext uri="{FF2B5EF4-FFF2-40B4-BE49-F238E27FC236}">
                <a16:creationId xmlns:a16="http://schemas.microsoft.com/office/drawing/2014/main" id="{4A01A18B-A1A8-4D35-A578-B67223B14CCB}"/>
              </a:ext>
            </a:extLst>
          </p:cNvPr>
          <p:cNvGraphicFramePr>
            <a:graphicFrameLocks noChangeAspect="1"/>
          </p:cNvGraphicFramePr>
          <p:nvPr>
            <p:extLst>
              <p:ext uri="{D42A27DB-BD31-4B8C-83A1-F6EECF244321}">
                <p14:modId xmlns:p14="http://schemas.microsoft.com/office/powerpoint/2010/main" val="2595321475"/>
              </p:ext>
            </p:extLst>
          </p:nvPr>
        </p:nvGraphicFramePr>
        <p:xfrm>
          <a:off x="3376635" y="3428999"/>
          <a:ext cx="5409918" cy="3262735"/>
        </p:xfrm>
        <a:graphic>
          <a:graphicData uri="http://schemas.openxmlformats.org/presentationml/2006/ole">
            <mc:AlternateContent xmlns:mc="http://schemas.openxmlformats.org/markup-compatibility/2006">
              <mc:Choice xmlns:v="urn:schemas-microsoft-com:vml" Requires="v">
                <p:oleObj name="Document" r:id="rId2" imgW="5602224" imgH="3378708" progId="Word.Document.8">
                  <p:embed/>
                </p:oleObj>
              </mc:Choice>
              <mc:Fallback>
                <p:oleObj name="Document" r:id="rId2" imgW="5602224" imgH="3378708" progId="Word.Document.8">
                  <p:embed/>
                  <p:pic>
                    <p:nvPicPr>
                      <p:cNvPr id="4" name="Object 3">
                        <a:extLst>
                          <a:ext uri="{FF2B5EF4-FFF2-40B4-BE49-F238E27FC236}">
                            <a16:creationId xmlns:a16="http://schemas.microsoft.com/office/drawing/2014/main" id="{4A01A18B-A1A8-4D35-A578-B67223B14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35" y="3428999"/>
                        <a:ext cx="5409918" cy="326273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21013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16A25D-D235-45B1-B031-A57094184EB6}"/>
              </a:ext>
            </a:extLst>
          </p:cNvPr>
          <p:cNvSpPr>
            <a:spLocks noGrp="1"/>
          </p:cNvSpPr>
          <p:nvPr>
            <p:ph idx="1"/>
          </p:nvPr>
        </p:nvSpPr>
        <p:spPr>
          <a:xfrm>
            <a:off x="122653" y="1000939"/>
            <a:ext cx="4443160" cy="5518733"/>
          </a:xfrm>
        </p:spPr>
        <p:txBody>
          <a:bodyPr>
            <a:normAutofit fontScale="85000" lnSpcReduction="10000"/>
          </a:bodyPr>
          <a:lstStyle/>
          <a:p>
            <a:r>
              <a:rPr lang="en-US" dirty="0"/>
              <a:t>In most projects, you have some kind of benchmark to measure capital costs</a:t>
            </a:r>
          </a:p>
          <a:p>
            <a:r>
              <a:rPr lang="en-US" dirty="0"/>
              <a:t>For example, in real estate, the cost per square meter</a:t>
            </a:r>
          </a:p>
          <a:p>
            <a:r>
              <a:rPr lang="en-US" dirty="0"/>
              <a:t>In solar the amount you produce depends on sunlight and how you configure the solar project.</a:t>
            </a:r>
          </a:p>
          <a:p>
            <a:r>
              <a:rPr lang="en-US" dirty="0"/>
              <a:t>Standard Testing Condition (STC) is used with a flash test to create a benchmark test for a panel (kWp or kWdc).</a:t>
            </a:r>
          </a:p>
        </p:txBody>
      </p:sp>
      <p:sp>
        <p:nvSpPr>
          <p:cNvPr id="3" name="Title 2">
            <a:extLst>
              <a:ext uri="{FF2B5EF4-FFF2-40B4-BE49-F238E27FC236}">
                <a16:creationId xmlns:a16="http://schemas.microsoft.com/office/drawing/2014/main" id="{A1A0B7F1-80F7-4C8D-A1FD-CB49EC1852DA}"/>
              </a:ext>
            </a:extLst>
          </p:cNvPr>
          <p:cNvSpPr>
            <a:spLocks noGrp="1"/>
          </p:cNvSpPr>
          <p:nvPr>
            <p:ph type="title"/>
          </p:nvPr>
        </p:nvSpPr>
        <p:spPr/>
        <p:txBody>
          <a:bodyPr>
            <a:normAutofit fontScale="90000"/>
          </a:bodyPr>
          <a:lstStyle/>
          <a:p>
            <a:r>
              <a:rPr lang="en-US" dirty="0"/>
              <a:t>Up-front Capital Cost and kWp Benchmark</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8" name="Picture 7">
            <a:extLst>
              <a:ext uri="{FF2B5EF4-FFF2-40B4-BE49-F238E27FC236}">
                <a16:creationId xmlns:a16="http://schemas.microsoft.com/office/drawing/2014/main" id="{CC48CDD2-EADA-415B-BAA8-5973952037D8}"/>
              </a:ext>
            </a:extLst>
          </p:cNvPr>
          <p:cNvPicPr>
            <a:picLocks noChangeAspect="1"/>
          </p:cNvPicPr>
          <p:nvPr/>
        </p:nvPicPr>
        <p:blipFill>
          <a:blip r:embed="rId3"/>
          <a:stretch>
            <a:fillRect/>
          </a:stretch>
        </p:blipFill>
        <p:spPr>
          <a:xfrm>
            <a:off x="4754297" y="3986784"/>
            <a:ext cx="4263861" cy="2644766"/>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1303181" y="1055688"/>
            <a:ext cx="6759889" cy="4913312"/>
          </a:xfrm>
          <a:prstGeom prst="rect">
            <a:avLst/>
          </a:prstGeom>
        </p:spPr>
      </p:pic>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lstStyle/>
          <a:p>
            <a:r>
              <a:rPr lang="en-029" dirty="0"/>
              <a:t>Weekly Solar Irradiation</a:t>
            </a:r>
          </a:p>
        </p:txBody>
      </p:sp>
    </p:spTree>
    <p:extLst>
      <p:ext uri="{BB962C8B-B14F-4D97-AF65-F5344CB8AC3E}">
        <p14:creationId xmlns:p14="http://schemas.microsoft.com/office/powerpoint/2010/main" val="385197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Northern Nigeria</a:t>
            </a:r>
            <a:endParaRPr lang="en-CH"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1"/>
          </p:nvPr>
        </p:nvGraphicFramePr>
        <p:xfrm>
          <a:off x="731838" y="1055688"/>
          <a:ext cx="7902575" cy="4913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6848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Pvinsights.com - Find Current Price of Modules per kWp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7724775" cy="502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60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02866-1612-4C2C-98E9-B9ADA4D56F7F}"/>
              </a:ext>
            </a:extLst>
          </p:cNvPr>
          <p:cNvSpPr>
            <a:spLocks noGrp="1"/>
          </p:cNvSpPr>
          <p:nvPr>
            <p:ph type="title"/>
          </p:nvPr>
        </p:nvSpPr>
        <p:spPr/>
        <p:txBody>
          <a:bodyPr>
            <a:normAutofit fontScale="90000"/>
          </a:bodyPr>
          <a:lstStyle/>
          <a:p>
            <a:r>
              <a:rPr lang="en-US" dirty="0"/>
              <a:t>Dramatic History of Module Prices from USD 7,000 per kWp to below 200 per kWp</a:t>
            </a:r>
          </a:p>
        </p:txBody>
      </p:sp>
      <p:pic>
        <p:nvPicPr>
          <p:cNvPr id="15" name="Content Placeholder 14">
            <a:extLst>
              <a:ext uri="{FF2B5EF4-FFF2-40B4-BE49-F238E27FC236}">
                <a16:creationId xmlns:a16="http://schemas.microsoft.com/office/drawing/2014/main" id="{8952509B-2A41-4BE4-9828-0656654BBA7B}"/>
              </a:ext>
            </a:extLst>
          </p:cNvPr>
          <p:cNvPicPr>
            <a:picLocks noGrp="1" noChangeAspect="1"/>
          </p:cNvPicPr>
          <p:nvPr>
            <p:ph idx="1"/>
          </p:nvPr>
        </p:nvPicPr>
        <p:blipFill>
          <a:blip r:embed="rId2"/>
          <a:stretch>
            <a:fillRect/>
          </a:stretch>
        </p:blipFill>
        <p:spPr>
          <a:xfrm>
            <a:off x="3148486" y="3684844"/>
            <a:ext cx="5918189" cy="3173156"/>
          </a:xfrm>
        </p:spPr>
      </p:pic>
      <p:pic>
        <p:nvPicPr>
          <p:cNvPr id="13" name="Picture 12">
            <a:extLst>
              <a:ext uri="{FF2B5EF4-FFF2-40B4-BE49-F238E27FC236}">
                <a16:creationId xmlns:a16="http://schemas.microsoft.com/office/drawing/2014/main" id="{F659D756-AED6-4086-B289-44B182A57AE6}"/>
              </a:ext>
            </a:extLst>
          </p:cNvPr>
          <p:cNvPicPr>
            <a:picLocks noChangeAspect="1"/>
          </p:cNvPicPr>
          <p:nvPr/>
        </p:nvPicPr>
        <p:blipFill>
          <a:blip r:embed="rId3"/>
          <a:stretch>
            <a:fillRect/>
          </a:stretch>
        </p:blipFill>
        <p:spPr>
          <a:xfrm>
            <a:off x="135514" y="1047003"/>
            <a:ext cx="4682447" cy="2812611"/>
          </a:xfrm>
          <a:prstGeom prst="rect">
            <a:avLst/>
          </a:prstGeom>
        </p:spPr>
      </p:pic>
    </p:spTree>
    <p:extLst>
      <p:ext uri="{BB962C8B-B14F-4D97-AF65-F5344CB8AC3E}">
        <p14:creationId xmlns:p14="http://schemas.microsoft.com/office/powerpoint/2010/main" val="1804366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Balance of System Components</a:t>
            </a:r>
          </a:p>
        </p:txBody>
      </p:sp>
      <p:sp>
        <p:nvSpPr>
          <p:cNvPr id="74755" name="Content Placeholder 2"/>
          <p:cNvSpPr>
            <a:spLocks noGrp="1"/>
          </p:cNvSpPr>
          <p:nvPr>
            <p:ph idx="1"/>
          </p:nvPr>
        </p:nvSpPr>
        <p:spPr/>
        <p:txBody>
          <a:bodyPr/>
          <a:lstStyle/>
          <a:p>
            <a:r>
              <a:rPr lang="en-US" sz="2000" dirty="0"/>
              <a:t>“Balance of System” (“BOS”) components consist of the battery, inverter, control unit, cabling/wiring, and the mechanical support structure for the modules. </a:t>
            </a:r>
          </a:p>
          <a:p>
            <a:pPr lvl="1"/>
            <a:r>
              <a:rPr lang="en-US" sz="1600" dirty="0"/>
              <a:t>Batteries are used to account for the intermittency of solar power generation and to match the system’s output to the load on a continuous basis.</a:t>
            </a:r>
          </a:p>
          <a:p>
            <a:pPr lvl="1"/>
            <a:r>
              <a:rPr lang="en-US" sz="1600" dirty="0"/>
              <a:t>The inverter converts the DC current produced by the cells into AC current used by the world’s transmission and distribution infrastructure. </a:t>
            </a:r>
          </a:p>
          <a:p>
            <a:pPr lvl="1"/>
            <a:r>
              <a:rPr lang="en-US" sz="1600" dirty="0"/>
              <a:t>The control unit contains the circuitry to ensure proper load matching. </a:t>
            </a:r>
          </a:p>
          <a:p>
            <a:pPr lvl="1"/>
            <a:r>
              <a:rPr lang="en-US" sz="1600" dirty="0"/>
              <a:t>Cabling and wiring are used to connect all of the modules together and to the control circuitry. </a:t>
            </a:r>
          </a:p>
          <a:p>
            <a:pPr lvl="1"/>
            <a:r>
              <a:rPr lang="en-US" sz="1600" dirty="0"/>
              <a:t>Mechanical support structures serve as physical mounts for the modules themselves. </a:t>
            </a:r>
          </a:p>
          <a:p>
            <a:r>
              <a:rPr lang="en-US" sz="2000" dirty="0"/>
              <a:t>These components, in addition to the labor to install the system, comprise the BOS and account for nearly 50 percent of overall system costs.</a:t>
            </a:r>
          </a:p>
        </p:txBody>
      </p:sp>
    </p:spTree>
    <p:extLst>
      <p:ext uri="{BB962C8B-B14F-4D97-AF65-F5344CB8AC3E}">
        <p14:creationId xmlns:p14="http://schemas.microsoft.com/office/powerpoint/2010/main" val="3731355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1322BD2-E58D-463A-8A6E-C2325A13E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78724"/>
            <a:ext cx="89249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EFC0FA0A-F17B-484E-B111-BC2633F19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30686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3E4B0EBF-673B-4CD4-B9A6-F7F4B6AD5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657600"/>
            <a:ext cx="14430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51F402B6-85B4-4630-BD95-9CC4565E1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581400"/>
            <a:ext cx="16621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a:extLst>
              <a:ext uri="{FF2B5EF4-FFF2-40B4-BE49-F238E27FC236}">
                <a16:creationId xmlns:a16="http://schemas.microsoft.com/office/drawing/2014/main" id="{AA43AD32-8B12-4818-B599-365B04818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657600"/>
            <a:ext cx="17240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a:extLst>
              <a:ext uri="{FF2B5EF4-FFF2-40B4-BE49-F238E27FC236}">
                <a16:creationId xmlns:a16="http://schemas.microsoft.com/office/drawing/2014/main" id="{F778379E-52F5-4033-B9FC-3AAF38DF5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088775"/>
            <a:ext cx="51625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416C4632-4228-463E-B165-B5C440804820}"/>
              </a:ext>
            </a:extLst>
          </p:cNvPr>
          <p:cNvCxnSpPr/>
          <p:nvPr/>
        </p:nvCxnSpPr>
        <p:spPr>
          <a:xfrm rot="16200000" flipV="1">
            <a:off x="266700" y="3619500"/>
            <a:ext cx="990600" cy="15240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0FB774D-9F73-4638-8C68-0A0BA1B40287}"/>
              </a:ext>
            </a:extLst>
          </p:cNvPr>
          <p:cNvCxnSpPr>
            <a:stCxn id="17" idx="7"/>
          </p:cNvCxnSpPr>
          <p:nvPr/>
        </p:nvCxnSpPr>
        <p:spPr>
          <a:xfrm rot="16200000" flipV="1">
            <a:off x="2126456" y="3359944"/>
            <a:ext cx="765175" cy="446088"/>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12F8997-98DD-4A31-9BA4-E887F5CBBC42}"/>
              </a:ext>
            </a:extLst>
          </p:cNvPr>
          <p:cNvSpPr/>
          <p:nvPr/>
        </p:nvSpPr>
        <p:spPr>
          <a:xfrm>
            <a:off x="0" y="3810000"/>
            <a:ext cx="3200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cxnSp>
        <p:nvCxnSpPr>
          <p:cNvPr id="21" name="Straight Arrow Connector 20">
            <a:extLst>
              <a:ext uri="{FF2B5EF4-FFF2-40B4-BE49-F238E27FC236}">
                <a16:creationId xmlns:a16="http://schemas.microsoft.com/office/drawing/2014/main" id="{0610188C-5549-42D9-8583-37540191DC79}"/>
              </a:ext>
            </a:extLst>
          </p:cNvPr>
          <p:cNvCxnSpPr/>
          <p:nvPr/>
        </p:nvCxnSpPr>
        <p:spPr>
          <a:xfrm rot="16200000" flipV="1">
            <a:off x="3726656" y="3588544"/>
            <a:ext cx="841375" cy="65088"/>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5101CE-45E6-4F3B-A2E8-B9705DAA778D}"/>
              </a:ext>
            </a:extLst>
          </p:cNvPr>
          <p:cNvCxnSpPr>
            <a:stCxn id="24" idx="0"/>
          </p:cNvCxnSpPr>
          <p:nvPr/>
        </p:nvCxnSpPr>
        <p:spPr>
          <a:xfrm rot="16200000" flipV="1">
            <a:off x="5581650" y="3409950"/>
            <a:ext cx="914400" cy="49530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FB443E5-F503-4E87-9EC8-DF451F89A090}"/>
              </a:ext>
            </a:extLst>
          </p:cNvPr>
          <p:cNvSpPr/>
          <p:nvPr/>
        </p:nvSpPr>
        <p:spPr>
          <a:xfrm>
            <a:off x="5791200" y="4114800"/>
            <a:ext cx="990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cxnSp>
        <p:nvCxnSpPr>
          <p:cNvPr id="26" name="Straight Arrow Connector 25">
            <a:extLst>
              <a:ext uri="{FF2B5EF4-FFF2-40B4-BE49-F238E27FC236}">
                <a16:creationId xmlns:a16="http://schemas.microsoft.com/office/drawing/2014/main" id="{0D46705C-BBB9-4785-B51F-A36CDA159926}"/>
              </a:ext>
            </a:extLst>
          </p:cNvPr>
          <p:cNvCxnSpPr/>
          <p:nvPr/>
        </p:nvCxnSpPr>
        <p:spPr>
          <a:xfrm rot="10800000">
            <a:off x="7620000" y="3200400"/>
            <a:ext cx="876300" cy="76200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5375" name="TextBox 27">
            <a:extLst>
              <a:ext uri="{FF2B5EF4-FFF2-40B4-BE49-F238E27FC236}">
                <a16:creationId xmlns:a16="http://schemas.microsoft.com/office/drawing/2014/main" id="{227A5EE3-29E6-46F6-9D98-9AFF461FBEA7}"/>
              </a:ext>
            </a:extLst>
          </p:cNvPr>
          <p:cNvSpPr txBox="1">
            <a:spLocks noChangeArrowheads="1"/>
          </p:cNvSpPr>
          <p:nvPr/>
        </p:nvSpPr>
        <p:spPr bwMode="auto">
          <a:xfrm>
            <a:off x="2019299" y="88106"/>
            <a:ext cx="5694911" cy="29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400" b="1" i="1" dirty="0">
                <a:solidFill>
                  <a:srgbClr val="7030A0"/>
                </a:solidFill>
              </a:rPr>
              <a:t>Construction Components</a:t>
            </a:r>
          </a:p>
        </p:txBody>
      </p:sp>
      <p:pic>
        <p:nvPicPr>
          <p:cNvPr id="18" name="Picture 2">
            <a:extLst>
              <a:ext uri="{FF2B5EF4-FFF2-40B4-BE49-F238E27FC236}">
                <a16:creationId xmlns:a16="http://schemas.microsoft.com/office/drawing/2014/main" id="{2E3DDB4D-0DF1-4C13-A922-24B2700528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228216"/>
            <a:ext cx="2286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6" descr="http://www.brandsoftheworld.com/sites/default/files/styles/logo-original-577x577/public/0021/6863/brand.gif">
            <a:extLst>
              <a:ext uri="{FF2B5EF4-FFF2-40B4-BE49-F238E27FC236}">
                <a16:creationId xmlns:a16="http://schemas.microsoft.com/office/drawing/2014/main" id="{EEB953AD-7335-49DB-8E1A-D7D7D0863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Diagram with Balance of System</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747712" y="1324769"/>
            <a:ext cx="7648575" cy="4619625"/>
          </a:xfrm>
          <a:prstGeom prst="rect">
            <a:avLst/>
          </a:prstGeom>
          <a:noFill/>
          <a:ln w="9525">
            <a:noFill/>
            <a:miter lim="800000"/>
            <a:headEnd/>
            <a:tailEnd/>
          </a:ln>
        </p:spPr>
      </p:pic>
    </p:spTree>
    <p:extLst>
      <p:ext uri="{BB962C8B-B14F-4D97-AF65-F5344CB8AC3E}">
        <p14:creationId xmlns:p14="http://schemas.microsoft.com/office/powerpoint/2010/main" val="1879090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a:t>Balance of System for Roof Top Power</a:t>
            </a:r>
            <a:endParaRPr lang="fr-FR" dirty="0"/>
          </a:p>
        </p:txBody>
      </p:sp>
      <p:pic>
        <p:nvPicPr>
          <p:cNvPr id="7" name="Content Placeholder 6"/>
          <p:cNvPicPr>
            <a:picLocks noGrp="1" noChangeAspect="1"/>
          </p:cNvPicPr>
          <p:nvPr>
            <p:ph idx="1"/>
          </p:nvPr>
        </p:nvPicPr>
        <p:blipFill>
          <a:blip r:embed="rId2"/>
          <a:stretch>
            <a:fillRect/>
          </a:stretch>
        </p:blipFill>
        <p:spPr>
          <a:xfrm>
            <a:off x="1749259" y="1150951"/>
            <a:ext cx="5645482" cy="4983163"/>
          </a:xfrm>
          <a:prstGeom prst="rect">
            <a:avLst/>
          </a:prstGeom>
        </p:spPr>
      </p:pic>
    </p:spTree>
    <p:extLst>
      <p:ext uri="{BB962C8B-B14F-4D97-AF65-F5344CB8AC3E}">
        <p14:creationId xmlns:p14="http://schemas.microsoft.com/office/powerpoint/2010/main" val="176950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5CD8C0-4303-4C9A-9F71-9E05351B8016}"/>
              </a:ext>
            </a:extLst>
          </p:cNvPr>
          <p:cNvSpPr>
            <a:spLocks noGrp="1"/>
          </p:cNvSpPr>
          <p:nvPr>
            <p:ph idx="1"/>
          </p:nvPr>
        </p:nvSpPr>
        <p:spPr/>
        <p:txBody>
          <a:bodyPr>
            <a:normAutofit/>
          </a:bodyPr>
          <a:lstStyle/>
          <a:p>
            <a:pPr marL="0" indent="0">
              <a:buNone/>
            </a:pPr>
            <a:r>
              <a:rPr lang="en-US" sz="7200" dirty="0"/>
              <a:t>Computing the cost of solar power compared to other energy alternatives</a:t>
            </a:r>
            <a:endParaRPr lang="en-US" sz="8800" dirty="0"/>
          </a:p>
        </p:txBody>
      </p:sp>
      <p:sp>
        <p:nvSpPr>
          <p:cNvPr id="3" name="Title 2">
            <a:extLst>
              <a:ext uri="{FF2B5EF4-FFF2-40B4-BE49-F238E27FC236}">
                <a16:creationId xmlns:a16="http://schemas.microsoft.com/office/drawing/2014/main" id="{7ED9B51B-3A6D-49D9-AB37-5F16C798663C}"/>
              </a:ext>
            </a:extLst>
          </p:cNvPr>
          <p:cNvSpPr>
            <a:spLocks noGrp="1"/>
          </p:cNvSpPr>
          <p:nvPr>
            <p:ph type="title"/>
          </p:nvPr>
        </p:nvSpPr>
        <p:spPr/>
        <p:txBody>
          <a:bodyPr>
            <a:normAutofit fontScale="90000"/>
          </a:bodyPr>
          <a:lstStyle/>
          <a:p>
            <a:r>
              <a:rPr lang="en-US" dirty="0"/>
              <a:t>Keys to Understanding Solar Power Economics and Making an Effective Analysis</a:t>
            </a:r>
          </a:p>
        </p:txBody>
      </p:sp>
    </p:spTree>
    <p:extLst>
      <p:ext uri="{BB962C8B-B14F-4D97-AF65-F5344CB8AC3E}">
        <p14:creationId xmlns:p14="http://schemas.microsoft.com/office/powerpoint/2010/main" val="4291274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dirty="0"/>
              <a:t>Inverter Cost</a:t>
            </a:r>
          </a:p>
        </p:txBody>
      </p:sp>
      <p:sp>
        <p:nvSpPr>
          <p:cNvPr id="76806" name="Content Placeholder 8"/>
          <p:cNvSpPr>
            <a:spLocks noGrp="1"/>
          </p:cNvSpPr>
          <p:nvPr>
            <p:ph idx="1"/>
          </p:nvPr>
        </p:nvSpPr>
        <p:spPr>
          <a:xfrm>
            <a:off x="457200" y="1143000"/>
            <a:ext cx="8146473" cy="1882833"/>
          </a:xfrm>
        </p:spPr>
        <p:txBody>
          <a:bodyPr>
            <a:normAutofit/>
          </a:bodyPr>
          <a:lstStyle/>
          <a:p>
            <a:r>
              <a:rPr lang="en-US" sz="2000" dirty="0"/>
              <a:t>Current Costs USD/kWp of 40 to 80 or .4 per W from financial models</a:t>
            </a:r>
          </a:p>
          <a:p>
            <a:r>
              <a:rPr lang="en-US" sz="2000" dirty="0"/>
              <a:t>Companies: SMA, US-based Power-One, Denmark’s Danfoss and Austria’s Fronius. </a:t>
            </a:r>
          </a:p>
          <a:p>
            <a:r>
              <a:rPr lang="en-US" sz="2000" dirty="0"/>
              <a:t>SMA claims it commanded a 35% share of the global market for PV inverters. </a:t>
            </a:r>
          </a:p>
          <a:p>
            <a:endParaRPr lang="en-US" sz="2000" dirty="0"/>
          </a:p>
          <a:p>
            <a:endParaRPr lang="en-US" sz="2000" dirty="0"/>
          </a:p>
        </p:txBody>
      </p:sp>
      <p:pic>
        <p:nvPicPr>
          <p:cNvPr id="76807" name="Picture 6"/>
          <p:cNvPicPr>
            <a:picLocks noChangeAspect="1" noChangeArrowheads="1"/>
          </p:cNvPicPr>
          <p:nvPr/>
        </p:nvPicPr>
        <p:blipFill>
          <a:blip r:embed="rId2" cstate="print"/>
          <a:srcRect/>
          <a:stretch>
            <a:fillRect/>
          </a:stretch>
        </p:blipFill>
        <p:spPr bwMode="auto">
          <a:xfrm>
            <a:off x="4837113" y="3429000"/>
            <a:ext cx="3630612" cy="2752725"/>
          </a:xfrm>
          <a:prstGeom prst="rect">
            <a:avLst/>
          </a:prstGeom>
          <a:noFill/>
          <a:ln w="9525">
            <a:noFill/>
            <a:miter lim="800000"/>
            <a:headEnd/>
            <a:tailEnd/>
          </a:ln>
        </p:spPr>
      </p:pic>
      <p:pic>
        <p:nvPicPr>
          <p:cNvPr id="76808" name="Picture 8"/>
          <p:cNvPicPr>
            <a:picLocks noChangeAspect="1" noChangeArrowheads="1"/>
          </p:cNvPicPr>
          <p:nvPr/>
        </p:nvPicPr>
        <p:blipFill>
          <a:blip r:embed="rId3" cstate="print"/>
          <a:srcRect/>
          <a:stretch>
            <a:fillRect/>
          </a:stretch>
        </p:blipFill>
        <p:spPr bwMode="auto">
          <a:xfrm>
            <a:off x="914400" y="3505200"/>
            <a:ext cx="3395663" cy="2471738"/>
          </a:xfrm>
          <a:prstGeom prst="rect">
            <a:avLst/>
          </a:prstGeom>
          <a:noFill/>
          <a:ln w="9525">
            <a:noFill/>
            <a:miter lim="800000"/>
            <a:headEnd/>
            <a:tailEnd/>
          </a:ln>
        </p:spPr>
      </p:pic>
    </p:spTree>
    <p:extLst>
      <p:ext uri="{BB962C8B-B14F-4D97-AF65-F5344CB8AC3E}">
        <p14:creationId xmlns:p14="http://schemas.microsoft.com/office/powerpoint/2010/main" val="962381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356517-5D4E-4327-B05C-EB33562C5D3A}"/>
              </a:ext>
            </a:extLst>
          </p:cNvPr>
          <p:cNvSpPr>
            <a:spLocks noGrp="1"/>
          </p:cNvSpPr>
          <p:nvPr>
            <p:ph idx="1"/>
          </p:nvPr>
        </p:nvSpPr>
        <p:spPr/>
        <p:txBody>
          <a:bodyPr/>
          <a:lstStyle/>
          <a:p>
            <a:endParaRPr lang="en-US" dirty="0"/>
          </a:p>
          <a:p>
            <a:endParaRPr lang="en-US" dirty="0"/>
          </a:p>
        </p:txBody>
      </p:sp>
      <p:sp>
        <p:nvSpPr>
          <p:cNvPr id="3" name="Title 2">
            <a:extLst>
              <a:ext uri="{FF2B5EF4-FFF2-40B4-BE49-F238E27FC236}">
                <a16:creationId xmlns:a16="http://schemas.microsoft.com/office/drawing/2014/main" id="{C77BB007-6674-42FB-AD85-77F1859D1B6A}"/>
              </a:ext>
            </a:extLst>
          </p:cNvPr>
          <p:cNvSpPr>
            <a:spLocks noGrp="1"/>
          </p:cNvSpPr>
          <p:nvPr>
            <p:ph type="title"/>
          </p:nvPr>
        </p:nvSpPr>
        <p:spPr/>
        <p:txBody>
          <a:bodyPr/>
          <a:lstStyle/>
          <a:p>
            <a:r>
              <a:rPr lang="en-US" dirty="0"/>
              <a:t>Tracking and Cost – 10%-15% Increase</a:t>
            </a:r>
          </a:p>
        </p:txBody>
      </p:sp>
      <p:pic>
        <p:nvPicPr>
          <p:cNvPr id="11" name="Picture 10">
            <a:extLst>
              <a:ext uri="{FF2B5EF4-FFF2-40B4-BE49-F238E27FC236}">
                <a16:creationId xmlns:a16="http://schemas.microsoft.com/office/drawing/2014/main" id="{593614A4-73CE-4B5A-AFCC-43E9650FD4E5}"/>
              </a:ext>
            </a:extLst>
          </p:cNvPr>
          <p:cNvPicPr>
            <a:picLocks noChangeAspect="1"/>
          </p:cNvPicPr>
          <p:nvPr/>
        </p:nvPicPr>
        <p:blipFill>
          <a:blip r:embed="rId2"/>
          <a:stretch>
            <a:fillRect/>
          </a:stretch>
        </p:blipFill>
        <p:spPr>
          <a:xfrm>
            <a:off x="17599" y="1055803"/>
            <a:ext cx="5327336" cy="4055829"/>
          </a:xfrm>
          <a:prstGeom prst="rect">
            <a:avLst/>
          </a:prstGeom>
        </p:spPr>
      </p:pic>
      <p:pic>
        <p:nvPicPr>
          <p:cNvPr id="13" name="Picture 12">
            <a:extLst>
              <a:ext uri="{FF2B5EF4-FFF2-40B4-BE49-F238E27FC236}">
                <a16:creationId xmlns:a16="http://schemas.microsoft.com/office/drawing/2014/main" id="{B27CCFFA-C1AF-4966-AED7-F839D481A6D1}"/>
              </a:ext>
            </a:extLst>
          </p:cNvPr>
          <p:cNvPicPr>
            <a:picLocks noChangeAspect="1"/>
          </p:cNvPicPr>
          <p:nvPr/>
        </p:nvPicPr>
        <p:blipFill>
          <a:blip r:embed="rId3"/>
          <a:stretch>
            <a:fillRect/>
          </a:stretch>
        </p:blipFill>
        <p:spPr>
          <a:xfrm>
            <a:off x="136658" y="5195927"/>
            <a:ext cx="8870683" cy="1212539"/>
          </a:xfrm>
          <a:prstGeom prst="rect">
            <a:avLst/>
          </a:prstGeom>
        </p:spPr>
      </p:pic>
      <p:pic>
        <p:nvPicPr>
          <p:cNvPr id="15" name="Picture 14">
            <a:extLst>
              <a:ext uri="{FF2B5EF4-FFF2-40B4-BE49-F238E27FC236}">
                <a16:creationId xmlns:a16="http://schemas.microsoft.com/office/drawing/2014/main" id="{80492B30-7775-4C0B-8404-69C3FEDA2EB3}"/>
              </a:ext>
            </a:extLst>
          </p:cNvPr>
          <p:cNvPicPr>
            <a:picLocks noChangeAspect="1"/>
          </p:cNvPicPr>
          <p:nvPr/>
        </p:nvPicPr>
        <p:blipFill>
          <a:blip r:embed="rId4"/>
          <a:stretch>
            <a:fillRect/>
          </a:stretch>
        </p:blipFill>
        <p:spPr>
          <a:xfrm>
            <a:off x="4288394" y="3968714"/>
            <a:ext cx="4838007" cy="908243"/>
          </a:xfrm>
          <a:prstGeom prst="rect">
            <a:avLst/>
          </a:prstGeom>
        </p:spPr>
      </p:pic>
    </p:spTree>
    <p:extLst>
      <p:ext uri="{BB962C8B-B14F-4D97-AF65-F5344CB8AC3E}">
        <p14:creationId xmlns:p14="http://schemas.microsoft.com/office/powerpoint/2010/main" val="754285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C4BD3C-D4CD-4876-817C-F02E786CCA49}"/>
              </a:ext>
            </a:extLst>
          </p:cNvPr>
          <p:cNvSpPr>
            <a:spLocks noGrp="1"/>
          </p:cNvSpPr>
          <p:nvPr>
            <p:ph idx="1"/>
          </p:nvPr>
        </p:nvSpPr>
        <p:spPr>
          <a:xfrm>
            <a:off x="246392" y="1135316"/>
            <a:ext cx="5232057" cy="5408607"/>
          </a:xfrm>
        </p:spPr>
        <p:txBody>
          <a:bodyPr>
            <a:normAutofit fontScale="85000" lnSpcReduction="10000"/>
          </a:bodyPr>
          <a:lstStyle/>
          <a:p>
            <a:r>
              <a:rPr lang="en-US" dirty="0"/>
              <a:t>Can generate from both sides of the module</a:t>
            </a:r>
          </a:p>
          <a:p>
            <a:r>
              <a:rPr lang="en-US" dirty="0"/>
              <a:t>Can produce 5-20% more output</a:t>
            </a:r>
          </a:p>
          <a:p>
            <a:r>
              <a:rPr lang="en-US" dirty="0"/>
              <a:t>Production Costs are not much higher for bi-facial</a:t>
            </a:r>
          </a:p>
          <a:p>
            <a:r>
              <a:rPr lang="en-US" dirty="0"/>
              <a:t>Wood McKinsey estimates that the increase in cost at only USD 5/kWp (relative to the panel cost of approximately USD 200/kWp.</a:t>
            </a:r>
          </a:p>
          <a:p>
            <a:r>
              <a:rPr lang="en-US" dirty="0"/>
              <a:t>Module producers offer bi-facial products</a:t>
            </a:r>
          </a:p>
          <a:p>
            <a:r>
              <a:rPr lang="en-US" dirty="0"/>
              <a:t>Tracking companies making adjustments</a:t>
            </a:r>
          </a:p>
          <a:p>
            <a:endParaRPr lang="en-US" dirty="0"/>
          </a:p>
          <a:p>
            <a:endParaRPr lang="en-US" dirty="0"/>
          </a:p>
        </p:txBody>
      </p:sp>
      <p:sp>
        <p:nvSpPr>
          <p:cNvPr id="3" name="Title 2">
            <a:extLst>
              <a:ext uri="{FF2B5EF4-FFF2-40B4-BE49-F238E27FC236}">
                <a16:creationId xmlns:a16="http://schemas.microsoft.com/office/drawing/2014/main" id="{A8A6AFBA-45B6-4C5B-A311-BF97F37571AC}"/>
              </a:ext>
            </a:extLst>
          </p:cNvPr>
          <p:cNvSpPr>
            <a:spLocks noGrp="1"/>
          </p:cNvSpPr>
          <p:nvPr>
            <p:ph type="title"/>
          </p:nvPr>
        </p:nvSpPr>
        <p:spPr/>
        <p:txBody>
          <a:bodyPr/>
          <a:lstStyle/>
          <a:p>
            <a:r>
              <a:rPr lang="en-US" dirty="0"/>
              <a:t>Bi-Facial Costs</a:t>
            </a:r>
          </a:p>
        </p:txBody>
      </p:sp>
      <p:pic>
        <p:nvPicPr>
          <p:cNvPr id="6" name="Picture 5">
            <a:extLst>
              <a:ext uri="{FF2B5EF4-FFF2-40B4-BE49-F238E27FC236}">
                <a16:creationId xmlns:a16="http://schemas.microsoft.com/office/drawing/2014/main" id="{491A671B-5C03-4902-926D-89F85DFA2B49}"/>
              </a:ext>
            </a:extLst>
          </p:cNvPr>
          <p:cNvPicPr>
            <a:picLocks noChangeAspect="1"/>
          </p:cNvPicPr>
          <p:nvPr/>
        </p:nvPicPr>
        <p:blipFill>
          <a:blip r:embed="rId2"/>
          <a:stretch>
            <a:fillRect/>
          </a:stretch>
        </p:blipFill>
        <p:spPr>
          <a:xfrm>
            <a:off x="5719571" y="2614709"/>
            <a:ext cx="3257550" cy="2428875"/>
          </a:xfrm>
          <a:prstGeom prst="rect">
            <a:avLst/>
          </a:prstGeom>
        </p:spPr>
      </p:pic>
    </p:spTree>
    <p:extLst>
      <p:ext uri="{BB962C8B-B14F-4D97-AF65-F5344CB8AC3E}">
        <p14:creationId xmlns:p14="http://schemas.microsoft.com/office/powerpoint/2010/main" val="4188914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C4BD3C-D4CD-4876-817C-F02E786CCA49}"/>
              </a:ext>
            </a:extLst>
          </p:cNvPr>
          <p:cNvSpPr>
            <a:spLocks noGrp="1"/>
          </p:cNvSpPr>
          <p:nvPr>
            <p:ph idx="1"/>
          </p:nvPr>
        </p:nvSpPr>
        <p:spPr>
          <a:xfrm>
            <a:off x="732344" y="1055803"/>
            <a:ext cx="7878919" cy="3022537"/>
          </a:xfrm>
        </p:spPr>
        <p:txBody>
          <a:bodyPr>
            <a:normAutofit/>
          </a:bodyPr>
          <a:lstStyle/>
          <a:p>
            <a:pPr marL="341313" lvl="1" indent="-230188"/>
            <a:r>
              <a:rPr lang="en-US" dirty="0"/>
              <a:t>Ground Albedo (the amount of whiteness for reflection) </a:t>
            </a:r>
          </a:p>
          <a:p>
            <a:pPr marL="341313" lvl="1" indent="-230188"/>
            <a:r>
              <a:rPr lang="en-US" dirty="0"/>
              <a:t>Best Reflection is snow or sand</a:t>
            </a:r>
          </a:p>
          <a:p>
            <a:pPr marL="341313" lvl="1" indent="-230188"/>
            <a:r>
              <a:rPr lang="en-US" dirty="0"/>
              <a:t>Could increase output by as much as 20%, but typical surfaces like grass are much less</a:t>
            </a:r>
          </a:p>
          <a:p>
            <a:pPr marL="341313" lvl="1" indent="-230188"/>
            <a:r>
              <a:rPr lang="en-US" dirty="0"/>
              <a:t>Depends also on the shadow caused by tilt and inverter placement</a:t>
            </a:r>
          </a:p>
          <a:p>
            <a:pPr marL="341313" lvl="1" indent="-230188"/>
            <a:endParaRPr lang="en-US" dirty="0"/>
          </a:p>
          <a:p>
            <a:pPr marL="341313" lvl="1" indent="-230188"/>
            <a:endParaRPr lang="en-US" dirty="0"/>
          </a:p>
        </p:txBody>
      </p:sp>
      <p:sp>
        <p:nvSpPr>
          <p:cNvPr id="3" name="Title 2">
            <a:extLst>
              <a:ext uri="{FF2B5EF4-FFF2-40B4-BE49-F238E27FC236}">
                <a16:creationId xmlns:a16="http://schemas.microsoft.com/office/drawing/2014/main" id="{A8A6AFBA-45B6-4C5B-A311-BF97F37571AC}"/>
              </a:ext>
            </a:extLst>
          </p:cNvPr>
          <p:cNvSpPr>
            <a:spLocks noGrp="1"/>
          </p:cNvSpPr>
          <p:nvPr>
            <p:ph type="title"/>
          </p:nvPr>
        </p:nvSpPr>
        <p:spPr/>
        <p:txBody>
          <a:bodyPr/>
          <a:lstStyle/>
          <a:p>
            <a:r>
              <a:rPr lang="en-US" dirty="0"/>
              <a:t>Bi-Facial and Albedo</a:t>
            </a:r>
          </a:p>
        </p:txBody>
      </p:sp>
      <p:pic>
        <p:nvPicPr>
          <p:cNvPr id="5" name="Picture 4">
            <a:extLst>
              <a:ext uri="{FF2B5EF4-FFF2-40B4-BE49-F238E27FC236}">
                <a16:creationId xmlns:a16="http://schemas.microsoft.com/office/drawing/2014/main" id="{747D20CB-AA4E-471F-9A61-D94E81CC10DB}"/>
              </a:ext>
            </a:extLst>
          </p:cNvPr>
          <p:cNvPicPr>
            <a:picLocks noChangeAspect="1"/>
          </p:cNvPicPr>
          <p:nvPr/>
        </p:nvPicPr>
        <p:blipFill>
          <a:blip r:embed="rId2"/>
          <a:stretch>
            <a:fillRect/>
          </a:stretch>
        </p:blipFill>
        <p:spPr>
          <a:xfrm>
            <a:off x="4260303" y="4078340"/>
            <a:ext cx="4648200" cy="2581275"/>
          </a:xfrm>
          <a:prstGeom prst="rect">
            <a:avLst/>
          </a:prstGeom>
        </p:spPr>
      </p:pic>
    </p:spTree>
    <p:extLst>
      <p:ext uri="{BB962C8B-B14F-4D97-AF65-F5344CB8AC3E}">
        <p14:creationId xmlns:p14="http://schemas.microsoft.com/office/powerpoint/2010/main" val="163939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67DAA48-F808-4699-857D-8FF2356143CF}"/>
              </a:ext>
            </a:extLst>
          </p:cNvPr>
          <p:cNvPicPr>
            <a:picLocks noGrp="1" noChangeAspect="1"/>
          </p:cNvPicPr>
          <p:nvPr>
            <p:ph idx="1"/>
          </p:nvPr>
        </p:nvPicPr>
        <p:blipFill>
          <a:blip r:embed="rId2"/>
          <a:stretch>
            <a:fillRect/>
          </a:stretch>
        </p:blipFill>
        <p:spPr>
          <a:xfrm>
            <a:off x="1246353" y="1082106"/>
            <a:ext cx="6949995" cy="5485411"/>
          </a:xfrm>
        </p:spPr>
      </p:pic>
      <p:sp>
        <p:nvSpPr>
          <p:cNvPr id="3" name="Title 2">
            <a:extLst>
              <a:ext uri="{FF2B5EF4-FFF2-40B4-BE49-F238E27FC236}">
                <a16:creationId xmlns:a16="http://schemas.microsoft.com/office/drawing/2014/main" id="{AE2C7DC6-F2E3-4EFB-B4A0-0FA1C5C9C60B}"/>
              </a:ext>
            </a:extLst>
          </p:cNvPr>
          <p:cNvSpPr>
            <a:spLocks noGrp="1"/>
          </p:cNvSpPr>
          <p:nvPr>
            <p:ph type="title"/>
          </p:nvPr>
        </p:nvSpPr>
        <p:spPr/>
        <p:txBody>
          <a:bodyPr>
            <a:normAutofit fontScale="90000"/>
          </a:bodyPr>
          <a:lstStyle/>
          <a:p>
            <a:r>
              <a:rPr lang="en-US" dirty="0"/>
              <a:t>Variation of Total Cost per kWp in Different Countries</a:t>
            </a:r>
          </a:p>
        </p:txBody>
      </p:sp>
    </p:spTree>
    <p:extLst>
      <p:ext uri="{BB962C8B-B14F-4D97-AF65-F5344CB8AC3E}">
        <p14:creationId xmlns:p14="http://schemas.microsoft.com/office/powerpoint/2010/main" val="1738123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A3ECCC-F10E-422F-B216-565C71D58AE6}"/>
              </a:ext>
            </a:extLst>
          </p:cNvPr>
          <p:cNvSpPr>
            <a:spLocks noGrp="1"/>
          </p:cNvSpPr>
          <p:nvPr>
            <p:ph idx="1"/>
          </p:nvPr>
        </p:nvSpPr>
        <p:spPr/>
        <p:txBody>
          <a:bodyPr/>
          <a:lstStyle/>
          <a:p>
            <a:r>
              <a:rPr lang="en-US" dirty="0"/>
              <a:t>From Lazard, IEA, EIA</a:t>
            </a:r>
          </a:p>
          <a:p>
            <a:endParaRPr lang="en-US" dirty="0"/>
          </a:p>
        </p:txBody>
      </p:sp>
      <p:sp>
        <p:nvSpPr>
          <p:cNvPr id="3" name="Title 2">
            <a:extLst>
              <a:ext uri="{FF2B5EF4-FFF2-40B4-BE49-F238E27FC236}">
                <a16:creationId xmlns:a16="http://schemas.microsoft.com/office/drawing/2014/main" id="{A065BA35-A9D3-49E4-959C-E829F39087E6}"/>
              </a:ext>
            </a:extLst>
          </p:cNvPr>
          <p:cNvSpPr>
            <a:spLocks noGrp="1"/>
          </p:cNvSpPr>
          <p:nvPr>
            <p:ph type="title"/>
          </p:nvPr>
        </p:nvSpPr>
        <p:spPr/>
        <p:txBody>
          <a:bodyPr>
            <a:normAutofit fontScale="90000"/>
          </a:bodyPr>
          <a:lstStyle/>
          <a:p>
            <a:r>
              <a:rPr lang="en-US" dirty="0"/>
              <a:t>Surprising Range in Capital Cost from Published Databases – A little Out of Date</a:t>
            </a:r>
          </a:p>
        </p:txBody>
      </p:sp>
      <p:pic>
        <p:nvPicPr>
          <p:cNvPr id="6" name="Picture 5">
            <a:extLst>
              <a:ext uri="{FF2B5EF4-FFF2-40B4-BE49-F238E27FC236}">
                <a16:creationId xmlns:a16="http://schemas.microsoft.com/office/drawing/2014/main" id="{A01E04B5-D6C3-4174-84BA-378D1B0BB8C4}"/>
              </a:ext>
            </a:extLst>
          </p:cNvPr>
          <p:cNvPicPr>
            <a:picLocks noChangeAspect="1"/>
          </p:cNvPicPr>
          <p:nvPr/>
        </p:nvPicPr>
        <p:blipFill>
          <a:blip r:embed="rId2"/>
          <a:stretch>
            <a:fillRect/>
          </a:stretch>
        </p:blipFill>
        <p:spPr>
          <a:xfrm>
            <a:off x="381899" y="1849707"/>
            <a:ext cx="8155814" cy="5008293"/>
          </a:xfrm>
          <a:prstGeom prst="rect">
            <a:avLst/>
          </a:prstGeom>
        </p:spPr>
      </p:pic>
    </p:spTree>
    <p:extLst>
      <p:ext uri="{BB962C8B-B14F-4D97-AF65-F5344CB8AC3E}">
        <p14:creationId xmlns:p14="http://schemas.microsoft.com/office/powerpoint/2010/main" val="178280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12F5BD29-3687-40E5-9529-6D6CDD89232C}"/>
              </a:ext>
            </a:extLst>
          </p:cNvPr>
          <p:cNvPicPr>
            <a:picLocks noGrp="1" noChangeAspect="1"/>
          </p:cNvPicPr>
          <p:nvPr>
            <p:ph idx="1"/>
          </p:nvPr>
        </p:nvPicPr>
        <p:blipFill>
          <a:blip r:embed="rId2"/>
          <a:stretch>
            <a:fillRect/>
          </a:stretch>
        </p:blipFill>
        <p:spPr>
          <a:xfrm>
            <a:off x="1403945" y="1055688"/>
            <a:ext cx="6558361" cy="4913312"/>
          </a:xfrm>
          <a:prstGeom prst="rect">
            <a:avLst/>
          </a:prstGeom>
        </p:spPr>
      </p:pic>
      <p:sp>
        <p:nvSpPr>
          <p:cNvPr id="3" name="Title 2">
            <a:extLst>
              <a:ext uri="{FF2B5EF4-FFF2-40B4-BE49-F238E27FC236}">
                <a16:creationId xmlns:a16="http://schemas.microsoft.com/office/drawing/2014/main" id="{41B4FD61-7AD9-4625-8093-B609AC913D76}"/>
              </a:ext>
            </a:extLst>
          </p:cNvPr>
          <p:cNvSpPr>
            <a:spLocks noGrp="1"/>
          </p:cNvSpPr>
          <p:nvPr>
            <p:ph type="title"/>
          </p:nvPr>
        </p:nvSpPr>
        <p:spPr/>
        <p:txBody>
          <a:bodyPr>
            <a:normAutofit fontScale="90000"/>
          </a:bodyPr>
          <a:lstStyle/>
          <a:p>
            <a:r>
              <a:rPr lang="en-US" dirty="0"/>
              <a:t>Achieving USD 700 per kW with USD 295/kW Module Cost</a:t>
            </a:r>
          </a:p>
        </p:txBody>
      </p:sp>
    </p:spTree>
    <p:extLst>
      <p:ext uri="{BB962C8B-B14F-4D97-AF65-F5344CB8AC3E}">
        <p14:creationId xmlns:p14="http://schemas.microsoft.com/office/powerpoint/2010/main" val="3234499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F8D510-5B16-40C4-B4F3-6D4DE540043F}"/>
              </a:ext>
            </a:extLst>
          </p:cNvPr>
          <p:cNvSpPr>
            <a:spLocks noGrp="1"/>
          </p:cNvSpPr>
          <p:nvPr>
            <p:ph idx="1"/>
          </p:nvPr>
        </p:nvSpPr>
        <p:spPr/>
        <p:txBody>
          <a:bodyPr/>
          <a:lstStyle/>
          <a:p>
            <a:r>
              <a:rPr lang="en-US" dirty="0"/>
              <a:t>Note cost/kWp in the Assumptions</a:t>
            </a:r>
          </a:p>
          <a:p>
            <a:endParaRPr lang="en-US" dirty="0"/>
          </a:p>
        </p:txBody>
      </p:sp>
      <p:sp>
        <p:nvSpPr>
          <p:cNvPr id="3" name="Title 2">
            <a:extLst>
              <a:ext uri="{FF2B5EF4-FFF2-40B4-BE49-F238E27FC236}">
                <a16:creationId xmlns:a16="http://schemas.microsoft.com/office/drawing/2014/main" id="{38B9D878-51A0-4CC5-87B1-6F3A8C388844}"/>
              </a:ext>
            </a:extLst>
          </p:cNvPr>
          <p:cNvSpPr>
            <a:spLocks noGrp="1"/>
          </p:cNvSpPr>
          <p:nvPr>
            <p:ph type="title"/>
          </p:nvPr>
        </p:nvSpPr>
        <p:spPr/>
        <p:txBody>
          <a:bodyPr/>
          <a:lstStyle/>
          <a:p>
            <a:r>
              <a:rPr lang="en-US" dirty="0"/>
              <a:t>Example of High Cost – NY Project</a:t>
            </a:r>
          </a:p>
        </p:txBody>
      </p:sp>
      <p:pic>
        <p:nvPicPr>
          <p:cNvPr id="6" name="Picture 5">
            <a:extLst>
              <a:ext uri="{FF2B5EF4-FFF2-40B4-BE49-F238E27FC236}">
                <a16:creationId xmlns:a16="http://schemas.microsoft.com/office/drawing/2014/main" id="{6DA6283F-DD3A-4B77-AEBA-DB78C0562258}"/>
              </a:ext>
            </a:extLst>
          </p:cNvPr>
          <p:cNvPicPr>
            <a:picLocks noChangeAspect="1"/>
          </p:cNvPicPr>
          <p:nvPr/>
        </p:nvPicPr>
        <p:blipFill>
          <a:blip r:embed="rId2"/>
          <a:stretch>
            <a:fillRect/>
          </a:stretch>
        </p:blipFill>
        <p:spPr>
          <a:xfrm>
            <a:off x="262979" y="1925555"/>
            <a:ext cx="8841337" cy="4734060"/>
          </a:xfrm>
          <a:prstGeom prst="rect">
            <a:avLst/>
          </a:prstGeom>
        </p:spPr>
      </p:pic>
    </p:spTree>
    <p:extLst>
      <p:ext uri="{BB962C8B-B14F-4D97-AF65-F5344CB8AC3E}">
        <p14:creationId xmlns:p14="http://schemas.microsoft.com/office/powerpoint/2010/main" val="1497149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AAC1A1-E94E-4081-AC3B-704AB6380B51}"/>
              </a:ext>
            </a:extLst>
          </p:cNvPr>
          <p:cNvPicPr>
            <a:picLocks noGrp="1" noChangeAspect="1"/>
          </p:cNvPicPr>
          <p:nvPr>
            <p:ph idx="1"/>
          </p:nvPr>
        </p:nvPicPr>
        <p:blipFill>
          <a:blip r:embed="rId2"/>
          <a:stretch>
            <a:fillRect/>
          </a:stretch>
        </p:blipFill>
        <p:spPr>
          <a:xfrm>
            <a:off x="615602" y="4183276"/>
            <a:ext cx="8037945" cy="2392246"/>
          </a:xfrm>
        </p:spPr>
      </p:pic>
      <p:sp>
        <p:nvSpPr>
          <p:cNvPr id="3" name="Title 2">
            <a:extLst>
              <a:ext uri="{FF2B5EF4-FFF2-40B4-BE49-F238E27FC236}">
                <a16:creationId xmlns:a16="http://schemas.microsoft.com/office/drawing/2014/main" id="{C3369D81-BA1D-4043-AEA7-12E61026CEF9}"/>
              </a:ext>
            </a:extLst>
          </p:cNvPr>
          <p:cNvSpPr>
            <a:spLocks noGrp="1"/>
          </p:cNvSpPr>
          <p:nvPr>
            <p:ph type="title"/>
          </p:nvPr>
        </p:nvSpPr>
        <p:spPr/>
        <p:txBody>
          <a:bodyPr>
            <a:normAutofit fontScale="90000"/>
          </a:bodyPr>
          <a:lstStyle/>
          <a:p>
            <a:r>
              <a:rPr lang="en-US" dirty="0"/>
              <a:t>Total Up-front Cost from IEA – India Cost is USD 531/kWp</a:t>
            </a:r>
          </a:p>
        </p:txBody>
      </p:sp>
      <p:pic>
        <p:nvPicPr>
          <p:cNvPr id="7" name="Picture 6">
            <a:extLst>
              <a:ext uri="{FF2B5EF4-FFF2-40B4-BE49-F238E27FC236}">
                <a16:creationId xmlns:a16="http://schemas.microsoft.com/office/drawing/2014/main" id="{49B62977-1E55-45D6-AF6C-F59D0380C40C}"/>
              </a:ext>
            </a:extLst>
          </p:cNvPr>
          <p:cNvPicPr>
            <a:picLocks noChangeAspect="1"/>
          </p:cNvPicPr>
          <p:nvPr/>
        </p:nvPicPr>
        <p:blipFill>
          <a:blip r:embed="rId3"/>
          <a:stretch>
            <a:fillRect/>
          </a:stretch>
        </p:blipFill>
        <p:spPr>
          <a:xfrm>
            <a:off x="927301" y="1478601"/>
            <a:ext cx="2547419" cy="2508919"/>
          </a:xfrm>
          <a:prstGeom prst="rect">
            <a:avLst/>
          </a:prstGeom>
        </p:spPr>
      </p:pic>
      <p:sp>
        <p:nvSpPr>
          <p:cNvPr id="8" name="TextBox 7">
            <a:extLst>
              <a:ext uri="{FF2B5EF4-FFF2-40B4-BE49-F238E27FC236}">
                <a16:creationId xmlns:a16="http://schemas.microsoft.com/office/drawing/2014/main" id="{2F0130DE-0CFD-4F4F-9732-77F0BFA6754A}"/>
              </a:ext>
            </a:extLst>
          </p:cNvPr>
          <p:cNvSpPr txBox="1"/>
          <p:nvPr/>
        </p:nvSpPr>
        <p:spPr>
          <a:xfrm>
            <a:off x="5029201" y="1579418"/>
            <a:ext cx="2693324" cy="2862322"/>
          </a:xfrm>
          <a:prstGeom prst="rect">
            <a:avLst/>
          </a:prstGeom>
          <a:noFill/>
        </p:spPr>
        <p:txBody>
          <a:bodyPr wrap="square" rtlCol="0">
            <a:spAutoFit/>
          </a:bodyPr>
          <a:lstStyle/>
          <a:p>
            <a:r>
              <a:rPr lang="en-US" dirty="0"/>
              <a:t>India Cost in USD per kWp is USD 531/kWp – or 629/1.2</a:t>
            </a:r>
          </a:p>
          <a:p>
            <a:endParaRPr lang="en-US" dirty="0"/>
          </a:p>
          <a:p>
            <a:r>
              <a:rPr lang="en-US" dirty="0"/>
              <a:t>For Brazil in USD/kWp the cost is USD 997.5/kWp or 1197/1.2</a:t>
            </a:r>
          </a:p>
          <a:p>
            <a:endParaRPr lang="en-US" dirty="0"/>
          </a:p>
          <a:p>
            <a:r>
              <a:rPr lang="en-US" dirty="0"/>
              <a:t>We will use these two examples as we proceed</a:t>
            </a:r>
          </a:p>
        </p:txBody>
      </p:sp>
    </p:spTree>
    <p:extLst>
      <p:ext uri="{BB962C8B-B14F-4D97-AF65-F5344CB8AC3E}">
        <p14:creationId xmlns:p14="http://schemas.microsoft.com/office/powerpoint/2010/main" val="3624045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176A06-6520-493A-BE1D-66DEDD5E4DC7}"/>
              </a:ext>
            </a:extLst>
          </p:cNvPr>
          <p:cNvSpPr>
            <a:spLocks noGrp="1"/>
          </p:cNvSpPr>
          <p:nvPr>
            <p:ph idx="1"/>
          </p:nvPr>
        </p:nvSpPr>
        <p:spPr>
          <a:xfrm>
            <a:off x="779777" y="1490635"/>
            <a:ext cx="7572072" cy="3266903"/>
          </a:xfrm>
        </p:spPr>
        <p:txBody>
          <a:bodyPr>
            <a:normAutofit fontScale="92500" lnSpcReduction="20000"/>
          </a:bodyPr>
          <a:lstStyle/>
          <a:p>
            <a:r>
              <a:rPr lang="en-US" dirty="0"/>
              <a:t>You can use the level payment function in excel (PMT) and the present value function of a level payment (PV) to make just about all of the calculations.</a:t>
            </a:r>
          </a:p>
          <a:p>
            <a:r>
              <a:rPr lang="en-US" dirty="0"/>
              <a:t>We can spread out the capital costs using a real or nominal discount rate</a:t>
            </a:r>
          </a:p>
          <a:p>
            <a:r>
              <a:rPr lang="en-US" dirty="0"/>
              <a:t>Assuming a 30-year life and a discount rate of 6% the factor to spread out costs is shown below:</a:t>
            </a:r>
          </a:p>
          <a:p>
            <a:endParaRPr lang="en-US" dirty="0"/>
          </a:p>
        </p:txBody>
      </p:sp>
      <p:sp>
        <p:nvSpPr>
          <p:cNvPr id="3" name="Title 2">
            <a:extLst>
              <a:ext uri="{FF2B5EF4-FFF2-40B4-BE49-F238E27FC236}">
                <a16:creationId xmlns:a16="http://schemas.microsoft.com/office/drawing/2014/main" id="{993F6A2F-B64D-4DB3-92C0-87F047723EAE}"/>
              </a:ext>
            </a:extLst>
          </p:cNvPr>
          <p:cNvSpPr>
            <a:spLocks noGrp="1"/>
          </p:cNvSpPr>
          <p:nvPr>
            <p:ph type="title"/>
          </p:nvPr>
        </p:nvSpPr>
        <p:spPr/>
        <p:txBody>
          <a:bodyPr>
            <a:normAutofit fontScale="90000"/>
          </a:bodyPr>
          <a:lstStyle/>
          <a:p>
            <a:r>
              <a:rPr lang="en-US" dirty="0"/>
              <a:t>Converting One-time Capital Cost to Capital Cost over the Lifetime of a Project</a:t>
            </a:r>
          </a:p>
        </p:txBody>
      </p:sp>
      <p:pic>
        <p:nvPicPr>
          <p:cNvPr id="5" name="Picture 4">
            <a:extLst>
              <a:ext uri="{FF2B5EF4-FFF2-40B4-BE49-F238E27FC236}">
                <a16:creationId xmlns:a16="http://schemas.microsoft.com/office/drawing/2014/main" id="{338021F8-A775-4E49-AB95-33FF7A9DD754}"/>
              </a:ext>
            </a:extLst>
          </p:cNvPr>
          <p:cNvPicPr>
            <a:picLocks noChangeAspect="1"/>
          </p:cNvPicPr>
          <p:nvPr/>
        </p:nvPicPr>
        <p:blipFill>
          <a:blip r:embed="rId2"/>
          <a:stretch>
            <a:fillRect/>
          </a:stretch>
        </p:blipFill>
        <p:spPr>
          <a:xfrm>
            <a:off x="66502" y="4757538"/>
            <a:ext cx="9144000" cy="1902077"/>
          </a:xfrm>
          <a:prstGeom prst="rect">
            <a:avLst/>
          </a:prstGeom>
        </p:spPr>
      </p:pic>
    </p:spTree>
    <p:extLst>
      <p:ext uri="{BB962C8B-B14F-4D97-AF65-F5344CB8AC3E}">
        <p14:creationId xmlns:p14="http://schemas.microsoft.com/office/powerpoint/2010/main" val="171200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5CD8C0-4303-4C9A-9F71-9E05351B8016}"/>
              </a:ext>
            </a:extLst>
          </p:cNvPr>
          <p:cNvSpPr>
            <a:spLocks noGrp="1"/>
          </p:cNvSpPr>
          <p:nvPr>
            <p:ph idx="1"/>
          </p:nvPr>
        </p:nvSpPr>
        <p:spPr/>
        <p:txBody>
          <a:bodyPr>
            <a:normAutofit lnSpcReduction="10000"/>
          </a:bodyPr>
          <a:lstStyle/>
          <a:p>
            <a:pPr marL="0" indent="0">
              <a:buNone/>
            </a:pPr>
            <a:r>
              <a:rPr lang="en-US" sz="8800" dirty="0"/>
              <a:t>Understanding what how solar resource analysis works</a:t>
            </a:r>
          </a:p>
        </p:txBody>
      </p:sp>
      <p:sp>
        <p:nvSpPr>
          <p:cNvPr id="3" name="Title 2">
            <a:extLst>
              <a:ext uri="{FF2B5EF4-FFF2-40B4-BE49-F238E27FC236}">
                <a16:creationId xmlns:a16="http://schemas.microsoft.com/office/drawing/2014/main" id="{7ED9B51B-3A6D-49D9-AB37-5F16C798663C}"/>
              </a:ext>
            </a:extLst>
          </p:cNvPr>
          <p:cNvSpPr>
            <a:spLocks noGrp="1"/>
          </p:cNvSpPr>
          <p:nvPr>
            <p:ph type="title"/>
          </p:nvPr>
        </p:nvSpPr>
        <p:spPr/>
        <p:txBody>
          <a:bodyPr>
            <a:normAutofit fontScale="90000"/>
          </a:bodyPr>
          <a:lstStyle/>
          <a:p>
            <a:r>
              <a:rPr lang="en-US" dirty="0"/>
              <a:t>Keys to Understanding Solar Power Economics and Making an Effective Analysis</a:t>
            </a:r>
          </a:p>
        </p:txBody>
      </p:sp>
    </p:spTree>
    <p:extLst>
      <p:ext uri="{BB962C8B-B14F-4D97-AF65-F5344CB8AC3E}">
        <p14:creationId xmlns:p14="http://schemas.microsoft.com/office/powerpoint/2010/main" val="2086440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EF7708-5334-4040-95D2-D1242E637061}"/>
              </a:ext>
            </a:extLst>
          </p:cNvPr>
          <p:cNvSpPr>
            <a:spLocks noGrp="1"/>
          </p:cNvSpPr>
          <p:nvPr>
            <p:ph idx="1"/>
          </p:nvPr>
        </p:nvSpPr>
        <p:spPr>
          <a:xfrm>
            <a:off x="166977" y="1296872"/>
            <a:ext cx="8480349" cy="4571192"/>
          </a:xfrm>
        </p:spPr>
        <p:txBody>
          <a:bodyPr>
            <a:normAutofit fontScale="92500" lnSpcReduction="20000"/>
          </a:bodyPr>
          <a:lstStyle/>
          <a:p>
            <a:r>
              <a:rPr lang="en-US" sz="2400" dirty="0"/>
              <a:t>Nominal Levelised Cost</a:t>
            </a:r>
          </a:p>
          <a:p>
            <a:pPr lvl="1"/>
            <a:r>
              <a:rPr lang="en-US" sz="2400" dirty="0"/>
              <a:t>Cost per unit does not change over the lifetime of the project. For example, say the levelised cost is USD 35/MWH.  In this case, with 2% inflation, the real cost falls to USD 28.71 per MWH by year 10.</a:t>
            </a:r>
          </a:p>
          <a:p>
            <a:pPr lvl="1"/>
            <a:r>
              <a:rPr lang="en-US" sz="2400" dirty="0"/>
              <a:t>You will ultimately compare the levelised cost to something – say natural gas prices or electric bills</a:t>
            </a:r>
          </a:p>
          <a:p>
            <a:pPr lvl="1"/>
            <a:r>
              <a:rPr lang="en-US" sz="2400" dirty="0"/>
              <a:t>It is not reasonable to assume that comparative prices do not change</a:t>
            </a:r>
          </a:p>
          <a:p>
            <a:pPr lvl="1"/>
            <a:r>
              <a:rPr lang="en-US" sz="2400" dirty="0"/>
              <a:t>Some technologies are more capital intensive, and some are more fuel intensive. If the fuel is in current or real terms, but the capital cost is in nominal terms, then the comparison will not be appropriate</a:t>
            </a:r>
          </a:p>
          <a:p>
            <a:r>
              <a:rPr lang="en-US" sz="2400" dirty="0"/>
              <a:t>Real Levelised Cost</a:t>
            </a:r>
          </a:p>
          <a:p>
            <a:pPr lvl="1"/>
            <a:r>
              <a:rPr lang="en-US" sz="2400" dirty="0"/>
              <a:t>Cost per unit increases with inflation and stays level in real terms. </a:t>
            </a:r>
          </a:p>
          <a:p>
            <a:pPr lvl="1"/>
            <a:r>
              <a:rPr lang="en-US" sz="2400" dirty="0"/>
              <a:t>For example, if the levelised cost is 35/MWH and the inflation rate is 2% and the life is 10 years, then the real cost is USD 31.34/MWH.</a:t>
            </a:r>
          </a:p>
        </p:txBody>
      </p:sp>
      <p:sp>
        <p:nvSpPr>
          <p:cNvPr id="3" name="Title 2">
            <a:extLst>
              <a:ext uri="{FF2B5EF4-FFF2-40B4-BE49-F238E27FC236}">
                <a16:creationId xmlns:a16="http://schemas.microsoft.com/office/drawing/2014/main" id="{A15F41B0-920A-4027-957A-1000DC51E170}"/>
              </a:ext>
            </a:extLst>
          </p:cNvPr>
          <p:cNvSpPr>
            <a:spLocks noGrp="1"/>
          </p:cNvSpPr>
          <p:nvPr>
            <p:ph type="title"/>
          </p:nvPr>
        </p:nvSpPr>
        <p:spPr/>
        <p:txBody>
          <a:bodyPr>
            <a:normAutofit fontScale="90000"/>
          </a:bodyPr>
          <a:lstStyle/>
          <a:p>
            <a:r>
              <a:rPr lang="en-US" dirty="0"/>
              <a:t>Real and Nominal Levelised Cost with Capital Costs</a:t>
            </a:r>
          </a:p>
        </p:txBody>
      </p:sp>
    </p:spTree>
    <p:extLst>
      <p:ext uri="{BB962C8B-B14F-4D97-AF65-F5344CB8AC3E}">
        <p14:creationId xmlns:p14="http://schemas.microsoft.com/office/powerpoint/2010/main" val="4239216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12F16515-977D-4E8B-B720-D5CAD6AD402E}"/>
              </a:ext>
            </a:extLst>
          </p:cNvPr>
          <p:cNvPicPr>
            <a:picLocks noGrp="1" noChangeAspect="1"/>
          </p:cNvPicPr>
          <p:nvPr>
            <p:ph idx="1"/>
          </p:nvPr>
        </p:nvPicPr>
        <p:blipFill>
          <a:blip r:embed="rId2"/>
          <a:stretch>
            <a:fillRect/>
          </a:stretch>
        </p:blipFill>
        <p:spPr>
          <a:xfrm>
            <a:off x="2756925" y="1404101"/>
            <a:ext cx="5907838" cy="2773914"/>
          </a:xfrm>
        </p:spPr>
      </p:pic>
      <p:pic>
        <p:nvPicPr>
          <p:cNvPr id="13" name="Picture 12">
            <a:extLst>
              <a:ext uri="{FF2B5EF4-FFF2-40B4-BE49-F238E27FC236}">
                <a16:creationId xmlns:a16="http://schemas.microsoft.com/office/drawing/2014/main" id="{221FAF75-5E4C-4AB5-B663-6DA2A46A8D74}"/>
              </a:ext>
            </a:extLst>
          </p:cNvPr>
          <p:cNvPicPr>
            <a:picLocks noChangeAspect="1"/>
          </p:cNvPicPr>
          <p:nvPr/>
        </p:nvPicPr>
        <p:blipFill>
          <a:blip r:embed="rId3"/>
          <a:stretch>
            <a:fillRect/>
          </a:stretch>
        </p:blipFill>
        <p:spPr>
          <a:xfrm>
            <a:off x="174567" y="4014698"/>
            <a:ext cx="6176357" cy="2705494"/>
          </a:xfrm>
          <a:prstGeom prst="rect">
            <a:avLst/>
          </a:prstGeom>
        </p:spPr>
      </p:pic>
      <p:sp>
        <p:nvSpPr>
          <p:cNvPr id="3" name="Title 2">
            <a:extLst>
              <a:ext uri="{FF2B5EF4-FFF2-40B4-BE49-F238E27FC236}">
                <a16:creationId xmlns:a16="http://schemas.microsoft.com/office/drawing/2014/main" id="{E49B760D-3345-4DC5-A14E-439CF43B935F}"/>
              </a:ext>
            </a:extLst>
          </p:cNvPr>
          <p:cNvSpPr>
            <a:spLocks noGrp="1"/>
          </p:cNvSpPr>
          <p:nvPr>
            <p:ph type="title"/>
          </p:nvPr>
        </p:nvSpPr>
        <p:spPr/>
        <p:txBody>
          <a:bodyPr>
            <a:normAutofit fontScale="90000"/>
          </a:bodyPr>
          <a:lstStyle/>
          <a:p>
            <a:r>
              <a:rPr lang="en-US" dirty="0"/>
              <a:t>Example of Real and Nominal Levelised Cost for O&amp;M Evaluation</a:t>
            </a:r>
          </a:p>
        </p:txBody>
      </p:sp>
      <p:sp>
        <p:nvSpPr>
          <p:cNvPr id="8" name="TextBox 7">
            <a:extLst>
              <a:ext uri="{FF2B5EF4-FFF2-40B4-BE49-F238E27FC236}">
                <a16:creationId xmlns:a16="http://schemas.microsoft.com/office/drawing/2014/main" id="{F1D50C73-5E5E-4AD6-9DE0-2393D8525BD2}"/>
              </a:ext>
            </a:extLst>
          </p:cNvPr>
          <p:cNvSpPr txBox="1"/>
          <p:nvPr/>
        </p:nvSpPr>
        <p:spPr>
          <a:xfrm>
            <a:off x="332509" y="1429789"/>
            <a:ext cx="1895302" cy="923330"/>
          </a:xfrm>
          <a:prstGeom prst="rect">
            <a:avLst/>
          </a:prstGeom>
          <a:solidFill>
            <a:schemeClr val="accent4"/>
          </a:solidFill>
        </p:spPr>
        <p:txBody>
          <a:bodyPr wrap="square" rtlCol="0">
            <a:spAutoFit/>
          </a:bodyPr>
          <a:lstStyle/>
          <a:p>
            <a:r>
              <a:rPr lang="en-US" dirty="0"/>
              <a:t>The adjustment depends on the discount rate</a:t>
            </a:r>
          </a:p>
        </p:txBody>
      </p:sp>
      <p:cxnSp>
        <p:nvCxnSpPr>
          <p:cNvPr id="10" name="Straight Arrow Connector 9">
            <a:extLst>
              <a:ext uri="{FF2B5EF4-FFF2-40B4-BE49-F238E27FC236}">
                <a16:creationId xmlns:a16="http://schemas.microsoft.com/office/drawing/2014/main" id="{D3ACD63C-2D5C-41A1-9951-D24679D54640}"/>
              </a:ext>
            </a:extLst>
          </p:cNvPr>
          <p:cNvCxnSpPr>
            <a:cxnSpLocks/>
          </p:cNvCxnSpPr>
          <p:nvPr/>
        </p:nvCxnSpPr>
        <p:spPr>
          <a:xfrm>
            <a:off x="1521229" y="2443942"/>
            <a:ext cx="2826327" cy="1251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BC531E-7E9D-4F26-981C-A21CDA052C84}"/>
              </a:ext>
            </a:extLst>
          </p:cNvPr>
          <p:cNvCxnSpPr/>
          <p:nvPr/>
        </p:nvCxnSpPr>
        <p:spPr>
          <a:xfrm>
            <a:off x="1521229" y="2443942"/>
            <a:ext cx="299258" cy="3699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2E32EC-32D4-42CF-95A5-B62E3CA972F3}"/>
              </a:ext>
            </a:extLst>
          </p:cNvPr>
          <p:cNvSpPr txBox="1"/>
          <p:nvPr/>
        </p:nvSpPr>
        <p:spPr>
          <a:xfrm>
            <a:off x="6521334" y="4148920"/>
            <a:ext cx="1973018" cy="2554545"/>
          </a:xfrm>
          <a:prstGeom prst="rect">
            <a:avLst/>
          </a:prstGeom>
          <a:noFill/>
        </p:spPr>
        <p:txBody>
          <a:bodyPr wrap="square" rtlCol="0">
            <a:spAutoFit/>
          </a:bodyPr>
          <a:lstStyle/>
          <a:p>
            <a:r>
              <a:rPr lang="en-US" sz="1600" dirty="0"/>
              <a:t>Use the PV of 1 with the nominal and real discount rate.</a:t>
            </a:r>
          </a:p>
          <a:p>
            <a:endParaRPr lang="en-US" sz="1600" dirty="0"/>
          </a:p>
          <a:p>
            <a:r>
              <a:rPr lang="en-US" sz="1600" dirty="0"/>
              <a:t>Divide the PV of Real by Nominal</a:t>
            </a:r>
          </a:p>
          <a:p>
            <a:endParaRPr lang="en-US" sz="1600" dirty="0"/>
          </a:p>
          <a:p>
            <a:r>
              <a:rPr lang="en-US" sz="1600" dirty="0"/>
              <a:t>Real Rate is (1+Nom Rate)/(1+Inf)-1</a:t>
            </a:r>
          </a:p>
          <a:p>
            <a:endParaRPr lang="en-US" sz="1600" dirty="0"/>
          </a:p>
        </p:txBody>
      </p:sp>
    </p:spTree>
    <p:extLst>
      <p:ext uri="{BB962C8B-B14F-4D97-AF65-F5344CB8AC3E}">
        <p14:creationId xmlns:p14="http://schemas.microsoft.com/office/powerpoint/2010/main" val="2457791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E9822-55C5-480B-9752-65F718B93FC7}"/>
              </a:ext>
            </a:extLst>
          </p:cNvPr>
          <p:cNvSpPr>
            <a:spLocks noGrp="1"/>
          </p:cNvSpPr>
          <p:nvPr>
            <p:ph idx="1"/>
          </p:nvPr>
        </p:nvSpPr>
        <p:spPr/>
        <p:txBody>
          <a:bodyPr/>
          <a:lstStyle/>
          <a:p>
            <a:r>
              <a:rPr lang="en-US" dirty="0"/>
              <a:t>LCOE formula:</a:t>
            </a:r>
          </a:p>
          <a:p>
            <a:r>
              <a:rPr lang="en-US" dirty="0"/>
              <a:t>LCOE = NPV Revenues/NPV Units</a:t>
            </a:r>
          </a:p>
        </p:txBody>
      </p:sp>
      <p:sp>
        <p:nvSpPr>
          <p:cNvPr id="2" name="Title 1">
            <a:extLst>
              <a:ext uri="{FF2B5EF4-FFF2-40B4-BE49-F238E27FC236}">
                <a16:creationId xmlns:a16="http://schemas.microsoft.com/office/drawing/2014/main" id="{5ED66B63-EA17-447C-A920-358596ED9E57}"/>
              </a:ext>
            </a:extLst>
          </p:cNvPr>
          <p:cNvSpPr>
            <a:spLocks noGrp="1"/>
          </p:cNvSpPr>
          <p:nvPr>
            <p:ph type="title"/>
          </p:nvPr>
        </p:nvSpPr>
        <p:spPr/>
        <p:txBody>
          <a:bodyPr/>
          <a:lstStyle/>
          <a:p>
            <a:r>
              <a:rPr lang="en-US" dirty="0"/>
              <a:t>LCOE Illustration</a:t>
            </a:r>
          </a:p>
        </p:txBody>
      </p:sp>
      <p:pic>
        <p:nvPicPr>
          <p:cNvPr id="243715" name="Picture 1">
            <a:extLst>
              <a:ext uri="{FF2B5EF4-FFF2-40B4-BE49-F238E27FC236}">
                <a16:creationId xmlns:a16="http://schemas.microsoft.com/office/drawing/2014/main" id="{219351FE-25E8-4409-8B00-8839CF175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56" y="3071191"/>
            <a:ext cx="8891988" cy="23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936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406F-0A94-4221-8614-29E33385F51D}"/>
              </a:ext>
            </a:extLst>
          </p:cNvPr>
          <p:cNvSpPr>
            <a:spLocks noGrp="1"/>
          </p:cNvSpPr>
          <p:nvPr>
            <p:ph type="title"/>
          </p:nvPr>
        </p:nvSpPr>
        <p:spPr/>
        <p:txBody>
          <a:bodyPr/>
          <a:lstStyle/>
          <a:p>
            <a:r>
              <a:rPr lang="en-US" dirty="0"/>
              <a:t>Solar Operating and Maintenance Expenses</a:t>
            </a:r>
          </a:p>
        </p:txBody>
      </p:sp>
    </p:spTree>
    <p:extLst>
      <p:ext uri="{BB962C8B-B14F-4D97-AF65-F5344CB8AC3E}">
        <p14:creationId xmlns:p14="http://schemas.microsoft.com/office/powerpoint/2010/main" val="1877278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1D9770AF-5B69-49F4-9D4B-B1CFC2126A9F}"/>
              </a:ext>
            </a:extLst>
          </p:cNvPr>
          <p:cNvSpPr txBox="1">
            <a:spLocks noChangeArrowheads="1"/>
          </p:cNvSpPr>
          <p:nvPr/>
        </p:nvSpPr>
        <p:spPr bwMode="auto">
          <a:xfrm>
            <a:off x="609600" y="152400"/>
            <a:ext cx="6553200"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2000" b="1" dirty="0">
                <a:solidFill>
                  <a:srgbClr val="7030A0"/>
                </a:solidFill>
                <a:latin typeface="Calibri" panose="020F0502020204030204" pitchFamily="34" charset="0"/>
              </a:rPr>
              <a:t>OPERATION &amp; MONITORING OF PV PLANT</a:t>
            </a:r>
          </a:p>
        </p:txBody>
      </p:sp>
      <p:pic>
        <p:nvPicPr>
          <p:cNvPr id="18435" name="Picture 2" descr="http://www.pv-tech.org/images/sized/assets/images/SMA_cluster_controller_web_01_550-600x0.jpg">
            <a:extLst>
              <a:ext uri="{FF2B5EF4-FFF2-40B4-BE49-F238E27FC236}">
                <a16:creationId xmlns:a16="http://schemas.microsoft.com/office/drawing/2014/main" id="{5A3066A9-CA7C-4AFE-B07A-5841E9D66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76325"/>
            <a:ext cx="27051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www.pv-magazine.com/fileadmin/PVI_website_pictures/First_Solar_Global_Power_Plant_Operations_Center_Mesa_Arizonba_Image_First_Solar.jpg">
            <a:extLst>
              <a:ext uri="{FF2B5EF4-FFF2-40B4-BE49-F238E27FC236}">
                <a16:creationId xmlns:a16="http://schemas.microsoft.com/office/drawing/2014/main" id="{CD7F3673-3D2F-43EE-8DED-00D7D159A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52525"/>
            <a:ext cx="2962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www.helius-photovoltaic-monitoring.com/images/produzione-monitor.png">
            <a:extLst>
              <a:ext uri="{FF2B5EF4-FFF2-40B4-BE49-F238E27FC236}">
                <a16:creationId xmlns:a16="http://schemas.microsoft.com/office/drawing/2014/main" id="{7CEF0041-069E-4B75-AA9E-C0948FB3C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91000"/>
            <a:ext cx="24812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727839A-EA66-442D-B831-942CDD10098C}"/>
              </a:ext>
            </a:extLst>
          </p:cNvPr>
          <p:cNvSpPr txBox="1">
            <a:spLocks noChangeArrowheads="1"/>
          </p:cNvSpPr>
          <p:nvPr/>
        </p:nvSpPr>
        <p:spPr bwMode="auto">
          <a:xfrm>
            <a:off x="228600" y="2514600"/>
            <a:ext cx="2590800" cy="830263"/>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LOCAL – PLANT</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OPERATION MONITORING</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By Plant Operator </a:t>
            </a:r>
          </a:p>
        </p:txBody>
      </p:sp>
      <p:sp>
        <p:nvSpPr>
          <p:cNvPr id="9" name="TextBox 8">
            <a:extLst>
              <a:ext uri="{FF2B5EF4-FFF2-40B4-BE49-F238E27FC236}">
                <a16:creationId xmlns:a16="http://schemas.microsoft.com/office/drawing/2014/main" id="{71CE385A-3FB6-4854-ADD0-EFB8CAC946A9}"/>
              </a:ext>
            </a:extLst>
          </p:cNvPr>
          <p:cNvSpPr txBox="1">
            <a:spLocks noChangeArrowheads="1"/>
          </p:cNvSpPr>
          <p:nvPr/>
        </p:nvSpPr>
        <p:spPr bwMode="auto">
          <a:xfrm>
            <a:off x="5791200" y="2522538"/>
            <a:ext cx="2971800" cy="830262"/>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REMOTE – (USA) CENTER</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PERFORMANCE MONITORING</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By  OEM  : M/S. FIRST SOLAR</a:t>
            </a:r>
          </a:p>
        </p:txBody>
      </p:sp>
      <p:sp>
        <p:nvSpPr>
          <p:cNvPr id="10" name="TextBox 9">
            <a:extLst>
              <a:ext uri="{FF2B5EF4-FFF2-40B4-BE49-F238E27FC236}">
                <a16:creationId xmlns:a16="http://schemas.microsoft.com/office/drawing/2014/main" id="{AA691F98-8ECD-4CD8-B530-CBB3B4DC8B01}"/>
              </a:ext>
            </a:extLst>
          </p:cNvPr>
          <p:cNvSpPr txBox="1">
            <a:spLocks noChangeArrowheads="1"/>
          </p:cNvSpPr>
          <p:nvPr/>
        </p:nvSpPr>
        <p:spPr bwMode="auto">
          <a:xfrm>
            <a:off x="0" y="5867400"/>
            <a:ext cx="2819400" cy="545406"/>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SMART -  WEB  </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PRODUCTION  MONITORING</a:t>
            </a:r>
          </a:p>
        </p:txBody>
      </p:sp>
      <p:pic>
        <p:nvPicPr>
          <p:cNvPr id="18441" name="Picture 10" descr="MD and CEO of DEWA visits Al Warsan Centre.">
            <a:extLst>
              <a:ext uri="{FF2B5EF4-FFF2-40B4-BE49-F238E27FC236}">
                <a16:creationId xmlns:a16="http://schemas.microsoft.com/office/drawing/2014/main" id="{70ACAB83-59F0-43BC-9674-7600FE043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267200"/>
            <a:ext cx="22288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descr="http://www.zawya.com/pr/images/2011/DCC2_2011_07_25.jpg">
            <a:extLst>
              <a:ext uri="{FF2B5EF4-FFF2-40B4-BE49-F238E27FC236}">
                <a16:creationId xmlns:a16="http://schemas.microsoft.com/office/drawing/2014/main" id="{B1452B51-4969-4979-9773-A18D7D0DD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3505200"/>
            <a:ext cx="147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D8A3A63-C175-45C4-BFAA-5D6CB5E81AFD}"/>
              </a:ext>
            </a:extLst>
          </p:cNvPr>
          <p:cNvSpPr txBox="1">
            <a:spLocks noChangeArrowheads="1"/>
          </p:cNvSpPr>
          <p:nvPr/>
        </p:nvSpPr>
        <p:spPr bwMode="auto">
          <a:xfrm>
            <a:off x="5257800" y="5791200"/>
            <a:ext cx="3657600" cy="771943"/>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 REMOTE – GRID</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PROTECTIVE MONITORING </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 By DEWA  (DCC- WARSAN)</a:t>
            </a:r>
          </a:p>
        </p:txBody>
      </p:sp>
      <p:sp>
        <p:nvSpPr>
          <p:cNvPr id="12" name="Quad Arrow Callout 11">
            <a:extLst>
              <a:ext uri="{FF2B5EF4-FFF2-40B4-BE49-F238E27FC236}">
                <a16:creationId xmlns:a16="http://schemas.microsoft.com/office/drawing/2014/main" id="{E032D1DF-AE66-45EE-96BE-9038524BB1BC}"/>
              </a:ext>
            </a:extLst>
          </p:cNvPr>
          <p:cNvSpPr/>
          <p:nvPr/>
        </p:nvSpPr>
        <p:spPr>
          <a:xfrm rot="18956030">
            <a:off x="3019425" y="2082800"/>
            <a:ext cx="2362200" cy="2408238"/>
          </a:xfrm>
          <a:prstGeom prst="quad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18445" name="TextBox 13">
            <a:extLst>
              <a:ext uri="{FF2B5EF4-FFF2-40B4-BE49-F238E27FC236}">
                <a16:creationId xmlns:a16="http://schemas.microsoft.com/office/drawing/2014/main" id="{84031B64-D5FC-46A5-BD2B-1D0DF5F125F0}"/>
              </a:ext>
            </a:extLst>
          </p:cNvPr>
          <p:cNvSpPr txBox="1">
            <a:spLocks noChangeArrowheads="1"/>
          </p:cNvSpPr>
          <p:nvPr/>
        </p:nvSpPr>
        <p:spPr bwMode="auto">
          <a:xfrm>
            <a:off x="3600450" y="2906395"/>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200" b="1" u="sng" dirty="0">
                <a:solidFill>
                  <a:srgbClr val="0070C0"/>
                </a:solidFill>
                <a:latin typeface="Calibri" panose="020F0502020204030204" pitchFamily="34" charset="0"/>
              </a:rPr>
              <a:t>ENSURE:</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AVAILABILITY</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PERFORMANCE</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SAFETY</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QUALITY</a:t>
            </a:r>
          </a:p>
        </p:txBody>
      </p:sp>
      <p:sp>
        <p:nvSpPr>
          <p:cNvPr id="15" name="Down Arrow Callout 14">
            <a:extLst>
              <a:ext uri="{FF2B5EF4-FFF2-40B4-BE49-F238E27FC236}">
                <a16:creationId xmlns:a16="http://schemas.microsoft.com/office/drawing/2014/main" id="{F8F965B9-E6E7-4DF2-A316-41D097490C31}"/>
              </a:ext>
            </a:extLst>
          </p:cNvPr>
          <p:cNvSpPr/>
          <p:nvPr/>
        </p:nvSpPr>
        <p:spPr>
          <a:xfrm>
            <a:off x="3276600" y="990600"/>
            <a:ext cx="1981200" cy="11430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GB" sz="1400" b="1" dirty="0"/>
              <a:t>RE-ORGANIZE “BUSINESS AS USUAL” </a:t>
            </a:r>
          </a:p>
        </p:txBody>
      </p:sp>
      <p:pic>
        <p:nvPicPr>
          <p:cNvPr id="18447" name="Picture 2" descr="http://gulfnews.com/polopoly_fs/1.604293!/image/3089894948.jpg_gen/derivatives/box_640/3089894948.jpg">
            <a:extLst>
              <a:ext uri="{FF2B5EF4-FFF2-40B4-BE49-F238E27FC236}">
                <a16:creationId xmlns:a16="http://schemas.microsoft.com/office/drawing/2014/main" id="{AB297871-788D-4331-ACFD-528BAA887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0"/>
            <a:ext cx="20510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9194C1D-5531-47C4-96F3-9D29ECD91E8C}"/>
              </a:ext>
            </a:extLst>
          </p:cNvPr>
          <p:cNvSpPr txBox="1">
            <a:spLocks noChangeArrowheads="1"/>
          </p:cNvSpPr>
          <p:nvPr/>
        </p:nvSpPr>
        <p:spPr bwMode="auto">
          <a:xfrm>
            <a:off x="2590800" y="5867400"/>
            <a:ext cx="3124200" cy="545406"/>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PERFORMANCE  CHECK </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&amp; INVOICING FOR O&amp;M</a:t>
            </a:r>
          </a:p>
        </p:txBody>
      </p:sp>
      <p:sp>
        <p:nvSpPr>
          <p:cNvPr id="17" name="Right Arrow 16">
            <a:extLst>
              <a:ext uri="{FF2B5EF4-FFF2-40B4-BE49-F238E27FC236}">
                <a16:creationId xmlns:a16="http://schemas.microsoft.com/office/drawing/2014/main" id="{B8D97A6A-FB96-4103-AB57-075B8A766986}"/>
              </a:ext>
            </a:extLst>
          </p:cNvPr>
          <p:cNvSpPr/>
          <p:nvPr/>
        </p:nvSpPr>
        <p:spPr>
          <a:xfrm rot="2325950">
            <a:off x="1554163" y="3876675"/>
            <a:ext cx="1752600" cy="2286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18" name="Right Arrow 17">
            <a:extLst>
              <a:ext uri="{FF2B5EF4-FFF2-40B4-BE49-F238E27FC236}">
                <a16:creationId xmlns:a16="http://schemas.microsoft.com/office/drawing/2014/main" id="{9138AD8B-2158-4E60-B87B-BEBA5DEB3F5C}"/>
              </a:ext>
            </a:extLst>
          </p:cNvPr>
          <p:cNvSpPr/>
          <p:nvPr/>
        </p:nvSpPr>
        <p:spPr>
          <a:xfrm rot="8301973">
            <a:off x="5111750" y="3830638"/>
            <a:ext cx="1752600" cy="2286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pic>
        <p:nvPicPr>
          <p:cNvPr id="18451" name="Picture 6" descr="http://www.brandsoftheworld.com/sites/default/files/styles/logo-original-577x577/public/0021/6863/brand.gif">
            <a:extLst>
              <a:ext uri="{FF2B5EF4-FFF2-40B4-BE49-F238E27FC236}">
                <a16:creationId xmlns:a16="http://schemas.microsoft.com/office/drawing/2014/main" id="{C95D1251-8D5F-491C-BB5D-08053461BE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4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ull-size image (21 K)">
            <a:extLst>
              <a:ext uri="{FF2B5EF4-FFF2-40B4-BE49-F238E27FC236}">
                <a16:creationId xmlns:a16="http://schemas.microsoft.com/office/drawing/2014/main" id="{A784875F-86DE-4E10-A394-F5BA0CB39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Full-size image (22 K)">
            <a:extLst>
              <a:ext uri="{FF2B5EF4-FFF2-40B4-BE49-F238E27FC236}">
                <a16:creationId xmlns:a16="http://schemas.microsoft.com/office/drawing/2014/main" id="{EB3FD76B-4DA0-4D62-A98B-023E1FCED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
            <a:ext cx="2362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descr="http://northcoastsolarclean.com/images/solar-panels-washing-before-after.jpg">
            <a:extLst>
              <a:ext uri="{FF2B5EF4-FFF2-40B4-BE49-F238E27FC236}">
                <a16:creationId xmlns:a16="http://schemas.microsoft.com/office/drawing/2014/main" id="{88587D8A-4E12-41E8-9032-C1FF0EDB1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4600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2">
            <a:extLst>
              <a:ext uri="{FF2B5EF4-FFF2-40B4-BE49-F238E27FC236}">
                <a16:creationId xmlns:a16="http://schemas.microsoft.com/office/drawing/2014/main" id="{83DC2F4F-56E1-471A-86CF-AABC23A14FB2}"/>
              </a:ext>
            </a:extLst>
          </p:cNvPr>
          <p:cNvSpPr txBox="1">
            <a:spLocks noChangeArrowheads="1"/>
          </p:cNvSpPr>
          <p:nvPr/>
        </p:nvSpPr>
        <p:spPr bwMode="auto">
          <a:xfrm>
            <a:off x="228600" y="0"/>
            <a:ext cx="8451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eaLnBrk="1" hangingPunct="1">
              <a:lnSpc>
                <a:spcPct val="92000"/>
              </a:lnSpc>
              <a:buClr>
                <a:srgbClr val="000000"/>
              </a:buClr>
              <a:buSzPct val="100000"/>
              <a:buFont typeface="Arial" panose="020B0604020202020204" pitchFamily="34" charset="0"/>
              <a:buNone/>
            </a:pPr>
            <a:r>
              <a:rPr lang="en-GB" altLang="en-US" b="1" dirty="0">
                <a:solidFill>
                  <a:srgbClr val="7030A0"/>
                </a:solidFill>
                <a:latin typeface="Calibri" panose="020F0502020204030204" pitchFamily="34" charset="0"/>
              </a:rPr>
              <a:t>MAINTENANCE OF PV PLANTS – FOCUS TOWARDS CLEANING</a:t>
            </a:r>
          </a:p>
        </p:txBody>
      </p:sp>
      <p:pic>
        <p:nvPicPr>
          <p:cNvPr id="19462" name="Picture 1">
            <a:extLst>
              <a:ext uri="{FF2B5EF4-FFF2-40B4-BE49-F238E27FC236}">
                <a16:creationId xmlns:a16="http://schemas.microsoft.com/office/drawing/2014/main" id="{884E535D-A05D-40AB-9FC8-F23637F13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85800"/>
            <a:ext cx="914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ircular Arrow 14">
            <a:extLst>
              <a:ext uri="{FF2B5EF4-FFF2-40B4-BE49-F238E27FC236}">
                <a16:creationId xmlns:a16="http://schemas.microsoft.com/office/drawing/2014/main" id="{8422CEDF-1A96-4552-A62A-3E9642E91417}"/>
              </a:ext>
            </a:extLst>
          </p:cNvPr>
          <p:cNvSpPr/>
          <p:nvPr/>
        </p:nvSpPr>
        <p:spPr>
          <a:xfrm rot="11193238" flipV="1">
            <a:off x="7348538" y="1776413"/>
            <a:ext cx="457200" cy="609600"/>
          </a:xfrm>
          <a:prstGeom prst="circular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solidFill>
                <a:schemeClr val="tx1"/>
              </a:solidFill>
            </a:endParaRPr>
          </a:p>
        </p:txBody>
      </p:sp>
      <p:pic>
        <p:nvPicPr>
          <p:cNvPr id="19464" name="Picture 15">
            <a:extLst>
              <a:ext uri="{FF2B5EF4-FFF2-40B4-BE49-F238E27FC236}">
                <a16:creationId xmlns:a16="http://schemas.microsoft.com/office/drawing/2014/main" id="{BCD6E0F5-98BE-4DD0-8575-2D3C67595F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191000"/>
            <a:ext cx="3429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descr="C:\Users\dada\Desktop\MASDAR\Photo\DSC05040.JPG">
            <a:extLst>
              <a:ext uri="{FF2B5EF4-FFF2-40B4-BE49-F238E27FC236}">
                <a16:creationId xmlns:a16="http://schemas.microsoft.com/office/drawing/2014/main" id="{592393B5-59FB-418F-9C7D-C71E3B8E1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4958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5" descr="http://www.lucaslabels.co.uk/store/4030-3028-large/do-not-spray-with-water-38.jpg">
            <a:extLst>
              <a:ext uri="{FF2B5EF4-FFF2-40B4-BE49-F238E27FC236}">
                <a16:creationId xmlns:a16="http://schemas.microsoft.com/office/drawing/2014/main" id="{215B4169-547A-414A-AEC1-6E0582221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9624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7" descr="http://www.sonoma.edu/newscenter/no-electricity.jpeg">
            <a:extLst>
              <a:ext uri="{FF2B5EF4-FFF2-40B4-BE49-F238E27FC236}">
                <a16:creationId xmlns:a16="http://schemas.microsoft.com/office/drawing/2014/main" id="{BE02B399-3665-4ADF-B7BC-EF6EC6186D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4953000"/>
            <a:ext cx="831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9" descr="http://chicksdigdeals.com/blog/wp-content/uploads/2013/02/moon-and-stars.jpg">
            <a:extLst>
              <a:ext uri="{FF2B5EF4-FFF2-40B4-BE49-F238E27FC236}">
                <a16:creationId xmlns:a16="http://schemas.microsoft.com/office/drawing/2014/main" id="{4B95D517-12F4-44AA-9BBB-FF9D3690AC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5943600"/>
            <a:ext cx="6921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Box 20">
            <a:extLst>
              <a:ext uri="{FF2B5EF4-FFF2-40B4-BE49-F238E27FC236}">
                <a16:creationId xmlns:a16="http://schemas.microsoft.com/office/drawing/2014/main" id="{8BA58F0F-6A06-4BE7-BFFF-ECAA671D8BB6}"/>
              </a:ext>
            </a:extLst>
          </p:cNvPr>
          <p:cNvSpPr txBox="1">
            <a:spLocks noChangeArrowheads="1"/>
          </p:cNvSpPr>
          <p:nvPr/>
        </p:nvSpPr>
        <p:spPr bwMode="auto">
          <a:xfrm>
            <a:off x="6629400" y="2514600"/>
            <a:ext cx="1066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200" b="1" dirty="0">
                <a:solidFill>
                  <a:schemeClr val="tx1"/>
                </a:solidFill>
              </a:rPr>
              <a:t> </a:t>
            </a:r>
            <a:r>
              <a:rPr lang="en-GB" altLang="en-US" sz="1000" b="1" dirty="0">
                <a:solidFill>
                  <a:schemeClr val="tx1"/>
                </a:solidFill>
              </a:rPr>
              <a:t>Metro Station</a:t>
            </a:r>
          </a:p>
        </p:txBody>
      </p:sp>
      <p:sp>
        <p:nvSpPr>
          <p:cNvPr id="22" name="Rectangle 21">
            <a:extLst>
              <a:ext uri="{FF2B5EF4-FFF2-40B4-BE49-F238E27FC236}">
                <a16:creationId xmlns:a16="http://schemas.microsoft.com/office/drawing/2014/main" id="{BE2B6871-31D9-4951-9F27-2972A395D682}"/>
              </a:ext>
            </a:extLst>
          </p:cNvPr>
          <p:cNvSpPr/>
          <p:nvPr/>
        </p:nvSpPr>
        <p:spPr>
          <a:xfrm>
            <a:off x="7620000" y="2057400"/>
            <a:ext cx="838200" cy="304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000" b="1" dirty="0"/>
              <a:t>NOT WASHED</a:t>
            </a:r>
          </a:p>
        </p:txBody>
      </p:sp>
      <p:sp>
        <p:nvSpPr>
          <p:cNvPr id="23" name="Circular Arrow 22">
            <a:extLst>
              <a:ext uri="{FF2B5EF4-FFF2-40B4-BE49-F238E27FC236}">
                <a16:creationId xmlns:a16="http://schemas.microsoft.com/office/drawing/2014/main" id="{6E8544D6-BC19-4E52-9D26-1393F53C4456}"/>
              </a:ext>
            </a:extLst>
          </p:cNvPr>
          <p:cNvSpPr/>
          <p:nvPr/>
        </p:nvSpPr>
        <p:spPr>
          <a:xfrm rot="8093839">
            <a:off x="7334250" y="1009650"/>
            <a:ext cx="457200" cy="4572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solidFill>
                <a:schemeClr val="tx1"/>
              </a:solidFill>
            </a:endParaRPr>
          </a:p>
        </p:txBody>
      </p:sp>
      <p:sp>
        <p:nvSpPr>
          <p:cNvPr id="24" name="Rectangle 23">
            <a:extLst>
              <a:ext uri="{FF2B5EF4-FFF2-40B4-BE49-F238E27FC236}">
                <a16:creationId xmlns:a16="http://schemas.microsoft.com/office/drawing/2014/main" id="{750E677D-5ED9-444C-8E49-56051B2A3BBC}"/>
              </a:ext>
            </a:extLst>
          </p:cNvPr>
          <p:cNvSpPr/>
          <p:nvPr/>
        </p:nvSpPr>
        <p:spPr>
          <a:xfrm>
            <a:off x="7620000" y="838200"/>
            <a:ext cx="838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000" b="1" dirty="0"/>
              <a:t>WASHED DAILY</a:t>
            </a:r>
          </a:p>
        </p:txBody>
      </p:sp>
      <p:sp>
        <p:nvSpPr>
          <p:cNvPr id="19473" name="TextBox 27">
            <a:extLst>
              <a:ext uri="{FF2B5EF4-FFF2-40B4-BE49-F238E27FC236}">
                <a16:creationId xmlns:a16="http://schemas.microsoft.com/office/drawing/2014/main" id="{203EE040-D3F9-4F69-94E4-01B462A0BE0D}"/>
              </a:ext>
            </a:extLst>
          </p:cNvPr>
          <p:cNvSpPr txBox="1">
            <a:spLocks noChangeArrowheads="1"/>
          </p:cNvSpPr>
          <p:nvPr/>
        </p:nvSpPr>
        <p:spPr bwMode="auto">
          <a:xfrm>
            <a:off x="5257800" y="3276600"/>
            <a:ext cx="37338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degradation (0.7% per year), </a:t>
            </a:r>
          </a:p>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measured ambient temperature, </a:t>
            </a:r>
          </a:p>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changes to the irradiance spectrum caused by humidity, </a:t>
            </a:r>
          </a:p>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1% allowance for Availability, </a:t>
            </a:r>
          </a:p>
          <a:p>
            <a:pPr>
              <a:lnSpc>
                <a:spcPct val="92000"/>
              </a:lnSpc>
              <a:buClr>
                <a:srgbClr val="000000"/>
              </a:buClr>
              <a:buSzPct val="100000"/>
              <a:buFont typeface="Arial" panose="020B0604020202020204" pitchFamily="34" charset="0"/>
              <a:buAutoNum type="alphaLcParenR"/>
            </a:pPr>
            <a:r>
              <a:rPr lang="en-US" altLang="en-US" sz="1200" b="1" dirty="0">
                <a:solidFill>
                  <a:schemeClr val="tx1"/>
                </a:solidFill>
              </a:rPr>
              <a:t>2% allowance for soiling  </a:t>
            </a:r>
            <a:r>
              <a:rPr lang="en-US" altLang="en-US" sz="1200" dirty="0">
                <a:solidFill>
                  <a:schemeClr val="tx1"/>
                </a:solidFill>
              </a:rPr>
              <a:t>(dirt collection)</a:t>
            </a:r>
          </a:p>
        </p:txBody>
      </p:sp>
      <p:sp>
        <p:nvSpPr>
          <p:cNvPr id="19474" name="TextBox 28">
            <a:extLst>
              <a:ext uri="{FF2B5EF4-FFF2-40B4-BE49-F238E27FC236}">
                <a16:creationId xmlns:a16="http://schemas.microsoft.com/office/drawing/2014/main" id="{1BEBA209-EE26-4CB6-8335-1D459C5A94FF}"/>
              </a:ext>
            </a:extLst>
          </p:cNvPr>
          <p:cNvSpPr txBox="1">
            <a:spLocks noChangeArrowheads="1"/>
          </p:cNvSpPr>
          <p:nvPr/>
        </p:nvSpPr>
        <p:spPr bwMode="auto">
          <a:xfrm>
            <a:off x="5257800" y="2819400"/>
            <a:ext cx="3733800" cy="488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400" b="1" dirty="0">
                <a:solidFill>
                  <a:srgbClr val="0070C0"/>
                </a:solidFill>
              </a:rPr>
              <a:t>Performance  Ratio on each Reporting period  is adjusted allowing :</a:t>
            </a:r>
          </a:p>
        </p:txBody>
      </p:sp>
      <p:pic>
        <p:nvPicPr>
          <p:cNvPr id="19475" name="Picture 6" descr="http://www.brandsoftheworld.com/sites/default/files/styles/logo-original-577x577/public/0021/6863/brand.gif">
            <a:extLst>
              <a:ext uri="{FF2B5EF4-FFF2-40B4-BE49-F238E27FC236}">
                <a16:creationId xmlns:a16="http://schemas.microsoft.com/office/drawing/2014/main" id="{932F1502-897B-497A-8A70-F389D60C86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4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FA3003-77FE-4A53-BE3E-BE889825736D}"/>
              </a:ext>
            </a:extLst>
          </p:cNvPr>
          <p:cNvSpPr>
            <a:spLocks noGrp="1"/>
          </p:cNvSpPr>
          <p:nvPr>
            <p:ph idx="1"/>
          </p:nvPr>
        </p:nvSpPr>
        <p:spPr/>
        <p:txBody>
          <a:bodyPr>
            <a:normAutofit/>
          </a:bodyPr>
          <a:lstStyle/>
          <a:p>
            <a:r>
              <a:rPr lang="en-US" dirty="0"/>
              <a:t>Not Only O&amp;M Expense, but includes </a:t>
            </a:r>
          </a:p>
          <a:p>
            <a:pPr lvl="1"/>
            <a:r>
              <a:rPr lang="en-US" dirty="0"/>
              <a:t>lease expense for land, </a:t>
            </a:r>
          </a:p>
          <a:p>
            <a:pPr lvl="1"/>
            <a:r>
              <a:rPr lang="en-US" dirty="0"/>
              <a:t>insurance,</a:t>
            </a:r>
          </a:p>
          <a:p>
            <a:pPr lvl="1"/>
            <a:r>
              <a:rPr lang="en-US" dirty="0"/>
              <a:t>inverter reserve, </a:t>
            </a:r>
          </a:p>
          <a:p>
            <a:pPr lvl="1"/>
            <a:r>
              <a:rPr lang="en-US" dirty="0"/>
              <a:t>property taxes and,</a:t>
            </a:r>
          </a:p>
          <a:p>
            <a:pPr lvl="1"/>
            <a:r>
              <a:rPr lang="en-US" dirty="0"/>
              <a:t>asset management.</a:t>
            </a:r>
          </a:p>
          <a:p>
            <a:r>
              <a:rPr lang="en-US" dirty="0"/>
              <a:t>Examples of Additions to Base O&amp;M Cost</a:t>
            </a:r>
          </a:p>
          <a:p>
            <a:pPr lvl="1"/>
            <a:r>
              <a:rPr lang="en-US" dirty="0"/>
              <a:t>Recent examples: </a:t>
            </a:r>
          </a:p>
          <a:p>
            <a:pPr lvl="2"/>
            <a:r>
              <a:rPr lang="en-US" dirty="0"/>
              <a:t>O&amp;M is about USD 7.0/kWy to USD 9.0/kWy.</a:t>
            </a:r>
          </a:p>
          <a:p>
            <a:pPr lvl="2"/>
            <a:r>
              <a:rPr lang="en-US" dirty="0"/>
              <a:t>Total expenses – USD 19.96/kWy to 22.76/kWy</a:t>
            </a:r>
          </a:p>
          <a:p>
            <a:endParaRPr lang="en-US" dirty="0"/>
          </a:p>
        </p:txBody>
      </p:sp>
      <p:sp>
        <p:nvSpPr>
          <p:cNvPr id="3" name="Title 2">
            <a:extLst>
              <a:ext uri="{FF2B5EF4-FFF2-40B4-BE49-F238E27FC236}">
                <a16:creationId xmlns:a16="http://schemas.microsoft.com/office/drawing/2014/main" id="{08E167BC-6A57-4C39-9D1D-415CF8E5C1B5}"/>
              </a:ext>
            </a:extLst>
          </p:cNvPr>
          <p:cNvSpPr>
            <a:spLocks noGrp="1"/>
          </p:cNvSpPr>
          <p:nvPr>
            <p:ph type="title"/>
          </p:nvPr>
        </p:nvSpPr>
        <p:spPr/>
        <p:txBody>
          <a:bodyPr/>
          <a:lstStyle/>
          <a:p>
            <a:r>
              <a:rPr lang="en-US" dirty="0"/>
              <a:t>Solar Operating Expense</a:t>
            </a:r>
          </a:p>
        </p:txBody>
      </p:sp>
    </p:spTree>
    <p:extLst>
      <p:ext uri="{BB962C8B-B14F-4D97-AF65-F5344CB8AC3E}">
        <p14:creationId xmlns:p14="http://schemas.microsoft.com/office/powerpoint/2010/main" val="32035873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152D4E-C068-4173-A28E-77CE2F8E0D5E}"/>
              </a:ext>
            </a:extLst>
          </p:cNvPr>
          <p:cNvSpPr>
            <a:spLocks noGrp="1"/>
          </p:cNvSpPr>
          <p:nvPr>
            <p:ph idx="1"/>
          </p:nvPr>
        </p:nvSpPr>
        <p:spPr/>
        <p:txBody>
          <a:bodyPr/>
          <a:lstStyle/>
          <a:p>
            <a:r>
              <a:rPr lang="en-US" dirty="0"/>
              <a:t>Example from New York – Pure O&amp;M is only 30%</a:t>
            </a:r>
          </a:p>
          <a:p>
            <a:endParaRPr lang="en-US" dirty="0"/>
          </a:p>
        </p:txBody>
      </p:sp>
      <p:sp>
        <p:nvSpPr>
          <p:cNvPr id="3" name="Title 2">
            <a:extLst>
              <a:ext uri="{FF2B5EF4-FFF2-40B4-BE49-F238E27FC236}">
                <a16:creationId xmlns:a16="http://schemas.microsoft.com/office/drawing/2014/main" id="{8A8406BD-3F91-470F-9D94-D423377401A5}"/>
              </a:ext>
            </a:extLst>
          </p:cNvPr>
          <p:cNvSpPr>
            <a:spLocks noGrp="1"/>
          </p:cNvSpPr>
          <p:nvPr>
            <p:ph type="title"/>
          </p:nvPr>
        </p:nvSpPr>
        <p:spPr/>
        <p:txBody>
          <a:bodyPr/>
          <a:lstStyle/>
          <a:p>
            <a:r>
              <a:rPr lang="en-US" dirty="0"/>
              <a:t>All of the Costs on Top of Pure O&amp;M</a:t>
            </a:r>
          </a:p>
        </p:txBody>
      </p:sp>
      <p:pic>
        <p:nvPicPr>
          <p:cNvPr id="5" name="Picture 4">
            <a:extLst>
              <a:ext uri="{FF2B5EF4-FFF2-40B4-BE49-F238E27FC236}">
                <a16:creationId xmlns:a16="http://schemas.microsoft.com/office/drawing/2014/main" id="{FF807845-A166-4673-97F6-0BBB0B54E024}"/>
              </a:ext>
            </a:extLst>
          </p:cNvPr>
          <p:cNvPicPr>
            <a:picLocks noChangeAspect="1"/>
          </p:cNvPicPr>
          <p:nvPr/>
        </p:nvPicPr>
        <p:blipFill>
          <a:blip r:embed="rId2"/>
          <a:stretch>
            <a:fillRect/>
          </a:stretch>
        </p:blipFill>
        <p:spPr>
          <a:xfrm>
            <a:off x="315400" y="2480212"/>
            <a:ext cx="8736496" cy="3903876"/>
          </a:xfrm>
          <a:prstGeom prst="rect">
            <a:avLst/>
          </a:prstGeom>
        </p:spPr>
      </p:pic>
    </p:spTree>
    <p:extLst>
      <p:ext uri="{BB962C8B-B14F-4D97-AF65-F5344CB8AC3E}">
        <p14:creationId xmlns:p14="http://schemas.microsoft.com/office/powerpoint/2010/main" val="2317826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BF75C5-3426-4768-BE15-F5AA43EE3CCC}"/>
              </a:ext>
            </a:extLst>
          </p:cNvPr>
          <p:cNvSpPr>
            <a:spLocks noGrp="1"/>
          </p:cNvSpPr>
          <p:nvPr>
            <p:ph idx="1"/>
          </p:nvPr>
        </p:nvSpPr>
        <p:spPr>
          <a:xfrm>
            <a:off x="952900" y="2150897"/>
            <a:ext cx="7759053" cy="4097809"/>
          </a:xfrm>
        </p:spPr>
        <p:txBody>
          <a:bodyPr>
            <a:normAutofit fontScale="70000" lnSpcReduction="20000"/>
          </a:bodyPr>
          <a:lstStyle/>
          <a:p>
            <a:pPr marL="914400" lvl="2" indent="0">
              <a:buNone/>
            </a:pPr>
            <a:r>
              <a:rPr lang="en-US" dirty="0"/>
              <a:t>      USD/MWH     Cap Fac    Hours</a:t>
            </a:r>
          </a:p>
          <a:p>
            <a:r>
              <a:rPr lang="en-US" dirty="0"/>
              <a:t>Brazil      6.52        31%     8760 * 31%</a:t>
            </a:r>
          </a:p>
          <a:p>
            <a:r>
              <a:rPr lang="en-US" dirty="0"/>
              <a:t>China      8.02        18%     8760 * 18%</a:t>
            </a:r>
          </a:p>
          <a:p>
            <a:r>
              <a:rPr lang="en-US" dirty="0"/>
              <a:t>India       3.69         20%     8760 * 20%</a:t>
            </a:r>
          </a:p>
          <a:p>
            <a:endParaRPr lang="en-US" dirty="0"/>
          </a:p>
          <a:p>
            <a:pPr marL="457200" lvl="1" indent="0">
              <a:buNone/>
            </a:pPr>
            <a:r>
              <a:rPr lang="en-US" dirty="0"/>
              <a:t>                  Hours        Total Cost</a:t>
            </a:r>
          </a:p>
          <a:p>
            <a:pPr marL="457200" lvl="1" indent="0">
              <a:buNone/>
            </a:pPr>
            <a:r>
              <a:rPr lang="en-US" dirty="0"/>
              <a:t>                                    USD/kWy</a:t>
            </a:r>
          </a:p>
          <a:p>
            <a:r>
              <a:rPr lang="en-US" dirty="0"/>
              <a:t>Brazil        2,714           17.29</a:t>
            </a:r>
          </a:p>
          <a:p>
            <a:r>
              <a:rPr lang="en-US" dirty="0"/>
              <a:t>China        1,576           14.02            </a:t>
            </a:r>
          </a:p>
          <a:p>
            <a:r>
              <a:rPr lang="en-US" dirty="0"/>
              <a:t>India         1,752             6.46</a:t>
            </a:r>
          </a:p>
          <a:p>
            <a:endParaRPr lang="en-US" dirty="0"/>
          </a:p>
          <a:p>
            <a:pPr marL="0" indent="0">
              <a:buNone/>
            </a:pPr>
            <a:r>
              <a:rPr lang="en-US" dirty="0"/>
              <a:t>Cost/kWy – Cost per MWH x hours/1000</a:t>
            </a:r>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4A09C515-E337-404B-9563-B805A05C4890}"/>
              </a:ext>
            </a:extLst>
          </p:cNvPr>
          <p:cNvSpPr>
            <a:spLocks noGrp="1"/>
          </p:cNvSpPr>
          <p:nvPr>
            <p:ph type="title"/>
          </p:nvPr>
        </p:nvSpPr>
        <p:spPr/>
        <p:txBody>
          <a:bodyPr/>
          <a:lstStyle/>
          <a:p>
            <a:r>
              <a:rPr lang="en-US" dirty="0"/>
              <a:t>Total Cost/kWy from IEA and Formulas</a:t>
            </a:r>
          </a:p>
        </p:txBody>
      </p:sp>
      <p:pic>
        <p:nvPicPr>
          <p:cNvPr id="4" name="Content Placeholder 4">
            <a:extLst>
              <a:ext uri="{FF2B5EF4-FFF2-40B4-BE49-F238E27FC236}">
                <a16:creationId xmlns:a16="http://schemas.microsoft.com/office/drawing/2014/main" id="{6F5452DD-333D-48B5-B0E2-66481393B31B}"/>
              </a:ext>
            </a:extLst>
          </p:cNvPr>
          <p:cNvPicPr>
            <a:picLocks noChangeAspect="1"/>
          </p:cNvPicPr>
          <p:nvPr/>
        </p:nvPicPr>
        <p:blipFill>
          <a:blip r:embed="rId2"/>
          <a:stretch>
            <a:fillRect/>
          </a:stretch>
        </p:blipFill>
        <p:spPr>
          <a:xfrm>
            <a:off x="614525" y="1111352"/>
            <a:ext cx="7902575" cy="245269"/>
          </a:xfrm>
          <a:prstGeom prst="rect">
            <a:avLst/>
          </a:prstGeom>
        </p:spPr>
      </p:pic>
      <p:pic>
        <p:nvPicPr>
          <p:cNvPr id="5" name="Picture 4">
            <a:extLst>
              <a:ext uri="{FF2B5EF4-FFF2-40B4-BE49-F238E27FC236}">
                <a16:creationId xmlns:a16="http://schemas.microsoft.com/office/drawing/2014/main" id="{DE1DC837-6CE1-457A-9983-5A605833F27A}"/>
              </a:ext>
            </a:extLst>
          </p:cNvPr>
          <p:cNvPicPr>
            <a:picLocks noChangeAspect="1"/>
          </p:cNvPicPr>
          <p:nvPr/>
        </p:nvPicPr>
        <p:blipFill>
          <a:blip r:embed="rId3"/>
          <a:stretch>
            <a:fillRect/>
          </a:stretch>
        </p:blipFill>
        <p:spPr>
          <a:xfrm>
            <a:off x="626685" y="1523363"/>
            <a:ext cx="8008267" cy="348402"/>
          </a:xfrm>
          <a:prstGeom prst="rect">
            <a:avLst/>
          </a:prstGeom>
        </p:spPr>
      </p:pic>
    </p:spTree>
    <p:extLst>
      <p:ext uri="{BB962C8B-B14F-4D97-AF65-F5344CB8AC3E}">
        <p14:creationId xmlns:p14="http://schemas.microsoft.com/office/powerpoint/2010/main" val="4129546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DFCE38-0FF6-4900-9EA5-73B042B93DCD}"/>
              </a:ext>
            </a:extLst>
          </p:cNvPr>
          <p:cNvPicPr>
            <a:picLocks noGrp="1" noChangeAspect="1"/>
          </p:cNvPicPr>
          <p:nvPr>
            <p:ph idx="1"/>
          </p:nvPr>
        </p:nvPicPr>
        <p:blipFill>
          <a:blip r:embed="rId2"/>
          <a:stretch>
            <a:fillRect/>
          </a:stretch>
        </p:blipFill>
        <p:spPr>
          <a:xfrm>
            <a:off x="1119922" y="1055688"/>
            <a:ext cx="7126407" cy="4913312"/>
          </a:xfrm>
        </p:spPr>
      </p:pic>
      <p:sp>
        <p:nvSpPr>
          <p:cNvPr id="3" name="Title 2">
            <a:extLst>
              <a:ext uri="{FF2B5EF4-FFF2-40B4-BE49-F238E27FC236}">
                <a16:creationId xmlns:a16="http://schemas.microsoft.com/office/drawing/2014/main" id="{A2FF11AA-491A-48E6-80ED-20B58DC8A2E4}"/>
              </a:ext>
            </a:extLst>
          </p:cNvPr>
          <p:cNvSpPr>
            <a:spLocks noGrp="1"/>
          </p:cNvSpPr>
          <p:nvPr>
            <p:ph type="title"/>
          </p:nvPr>
        </p:nvSpPr>
        <p:spPr/>
        <p:txBody>
          <a:bodyPr/>
          <a:lstStyle/>
          <a:p>
            <a:r>
              <a:rPr lang="en-US" dirty="0"/>
              <a:t>Example of Benchmark Costs</a:t>
            </a:r>
          </a:p>
        </p:txBody>
      </p:sp>
    </p:spTree>
    <p:extLst>
      <p:ext uri="{BB962C8B-B14F-4D97-AF65-F5344CB8AC3E}">
        <p14:creationId xmlns:p14="http://schemas.microsoft.com/office/powerpoint/2010/main" val="3946797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5CD8C0-4303-4C9A-9F71-9E05351B8016}"/>
              </a:ext>
            </a:extLst>
          </p:cNvPr>
          <p:cNvSpPr>
            <a:spLocks noGrp="1"/>
          </p:cNvSpPr>
          <p:nvPr>
            <p:ph idx="1"/>
          </p:nvPr>
        </p:nvSpPr>
        <p:spPr/>
        <p:txBody>
          <a:bodyPr>
            <a:normAutofit lnSpcReduction="10000"/>
          </a:bodyPr>
          <a:lstStyle/>
          <a:p>
            <a:pPr marL="0" indent="0">
              <a:buNone/>
            </a:pPr>
            <a:r>
              <a:rPr lang="en-US" sz="7200" dirty="0"/>
              <a:t>Evaluating the risks of solar power including resource risks and power pricing risks</a:t>
            </a:r>
          </a:p>
        </p:txBody>
      </p:sp>
      <p:sp>
        <p:nvSpPr>
          <p:cNvPr id="3" name="Title 2">
            <a:extLst>
              <a:ext uri="{FF2B5EF4-FFF2-40B4-BE49-F238E27FC236}">
                <a16:creationId xmlns:a16="http://schemas.microsoft.com/office/drawing/2014/main" id="{7ED9B51B-3A6D-49D9-AB37-5F16C798663C}"/>
              </a:ext>
            </a:extLst>
          </p:cNvPr>
          <p:cNvSpPr>
            <a:spLocks noGrp="1"/>
          </p:cNvSpPr>
          <p:nvPr>
            <p:ph type="title"/>
          </p:nvPr>
        </p:nvSpPr>
        <p:spPr/>
        <p:txBody>
          <a:bodyPr>
            <a:normAutofit fontScale="90000"/>
          </a:bodyPr>
          <a:lstStyle/>
          <a:p>
            <a:r>
              <a:rPr lang="en-US" dirty="0"/>
              <a:t>Keys to Understanding Solar Power Economics and Making an Effective Analysis</a:t>
            </a:r>
          </a:p>
        </p:txBody>
      </p:sp>
    </p:spTree>
    <p:extLst>
      <p:ext uri="{BB962C8B-B14F-4D97-AF65-F5344CB8AC3E}">
        <p14:creationId xmlns:p14="http://schemas.microsoft.com/office/powerpoint/2010/main" val="3874850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9BB9772-D830-4D41-BB76-097E70C3C95E}"/>
              </a:ext>
            </a:extLst>
          </p:cNvPr>
          <p:cNvSpPr>
            <a:spLocks noGrp="1"/>
          </p:cNvSpPr>
          <p:nvPr>
            <p:ph idx="1"/>
          </p:nvPr>
        </p:nvSpPr>
        <p:spPr/>
        <p:txBody>
          <a:bodyPr/>
          <a:lstStyle/>
          <a:p>
            <a:r>
              <a:rPr lang="en-US" dirty="0"/>
              <a:t>There is a big variation in Fixed O&amp;M cost expressed in USD/kWyr</a:t>
            </a:r>
          </a:p>
          <a:p>
            <a:endParaRPr lang="en-US" dirty="0"/>
          </a:p>
        </p:txBody>
      </p:sp>
      <p:sp>
        <p:nvSpPr>
          <p:cNvPr id="3" name="Title 2">
            <a:extLst>
              <a:ext uri="{FF2B5EF4-FFF2-40B4-BE49-F238E27FC236}">
                <a16:creationId xmlns:a16="http://schemas.microsoft.com/office/drawing/2014/main" id="{02725E97-E044-4EB2-AB97-F139A8D9AEEA}"/>
              </a:ext>
            </a:extLst>
          </p:cNvPr>
          <p:cNvSpPr>
            <a:spLocks noGrp="1"/>
          </p:cNvSpPr>
          <p:nvPr>
            <p:ph type="title"/>
          </p:nvPr>
        </p:nvSpPr>
        <p:spPr/>
        <p:txBody>
          <a:bodyPr>
            <a:normAutofit fontScale="90000"/>
          </a:bodyPr>
          <a:lstStyle/>
          <a:p>
            <a:r>
              <a:rPr lang="en-US" dirty="0"/>
              <a:t>Operating and Maintenance Cost for Commercial </a:t>
            </a:r>
          </a:p>
        </p:txBody>
      </p:sp>
      <p:pic>
        <p:nvPicPr>
          <p:cNvPr id="2" name="Picture 1">
            <a:extLst>
              <a:ext uri="{FF2B5EF4-FFF2-40B4-BE49-F238E27FC236}">
                <a16:creationId xmlns:a16="http://schemas.microsoft.com/office/drawing/2014/main" id="{658BAB86-5183-436D-BE1B-6FD7A667FEEA}"/>
              </a:ext>
            </a:extLst>
          </p:cNvPr>
          <p:cNvPicPr>
            <a:picLocks noChangeAspect="1"/>
          </p:cNvPicPr>
          <p:nvPr/>
        </p:nvPicPr>
        <p:blipFill>
          <a:blip r:embed="rId2"/>
          <a:stretch>
            <a:fillRect/>
          </a:stretch>
        </p:blipFill>
        <p:spPr>
          <a:xfrm>
            <a:off x="282844" y="2206935"/>
            <a:ext cx="7251018" cy="4452679"/>
          </a:xfrm>
          <a:prstGeom prst="rect">
            <a:avLst/>
          </a:prstGeom>
        </p:spPr>
      </p:pic>
    </p:spTree>
    <p:extLst>
      <p:ext uri="{BB962C8B-B14F-4D97-AF65-F5344CB8AC3E}">
        <p14:creationId xmlns:p14="http://schemas.microsoft.com/office/powerpoint/2010/main" val="27456420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C482F4-FA56-4778-95B8-CCCCD82557BE}"/>
              </a:ext>
            </a:extLst>
          </p:cNvPr>
          <p:cNvSpPr>
            <a:spLocks noGrp="1"/>
          </p:cNvSpPr>
          <p:nvPr>
            <p:ph idx="1"/>
          </p:nvPr>
        </p:nvSpPr>
        <p:spPr>
          <a:xfrm>
            <a:off x="732344" y="1055803"/>
            <a:ext cx="8203838" cy="5511252"/>
          </a:xfrm>
        </p:spPr>
        <p:txBody>
          <a:bodyPr>
            <a:normAutofit fontScale="92500" lnSpcReduction="20000"/>
          </a:bodyPr>
          <a:lstStyle/>
          <a:p>
            <a:r>
              <a:rPr lang="en-US" dirty="0"/>
              <a:t>O&amp;M is computed in terms of current currency.</a:t>
            </a:r>
          </a:p>
          <a:p>
            <a:pPr lvl="1"/>
            <a:r>
              <a:rPr lang="en-US" dirty="0"/>
              <a:t>But LCOE could be computed in nominal, or flat terms over the life of the project</a:t>
            </a:r>
          </a:p>
          <a:p>
            <a:pPr lvl="1"/>
            <a:r>
              <a:rPr lang="en-US" dirty="0"/>
              <a:t>To adjust for inflation and compute levelised cost of O&amp;M, use the formulas, for now assume that the discount rate is the required project IRR or the WACC:</a:t>
            </a:r>
          </a:p>
          <a:p>
            <a:pPr lvl="2"/>
            <a:r>
              <a:rPr lang="en-US" dirty="0"/>
              <a:t>Real Discount Rate = (1+Nominal Rate)/(1+Inflation)-1</a:t>
            </a:r>
          </a:p>
          <a:p>
            <a:pPr lvl="2"/>
            <a:r>
              <a:rPr lang="en-US" dirty="0"/>
              <a:t>Inflation Factor = PV(Real Rate,life,-1)/PV(Nominal Rate,life,-1)</a:t>
            </a:r>
          </a:p>
          <a:p>
            <a:pPr lvl="2"/>
            <a:r>
              <a:rPr lang="en-US" dirty="0"/>
              <a:t>Nominal O&amp;M = Real O&amp;M x Factor</a:t>
            </a:r>
          </a:p>
          <a:p>
            <a:pPr lvl="1"/>
            <a:r>
              <a:rPr lang="en-US" dirty="0"/>
              <a:t>To adjust for degradation:</a:t>
            </a:r>
          </a:p>
          <a:p>
            <a:pPr lvl="2"/>
            <a:r>
              <a:rPr lang="en-US" dirty="0"/>
              <a:t>Adjusted Discount Rate = (1+Discount Rate)/(1-Degradaton Rate) – 1</a:t>
            </a:r>
          </a:p>
          <a:p>
            <a:pPr lvl="2"/>
            <a:r>
              <a:rPr lang="en-US" dirty="0"/>
              <a:t>Degradation Factor = PV(Adjusted Rate,life,-1)/PV(Nominal Rate,life,-1)</a:t>
            </a:r>
          </a:p>
          <a:p>
            <a:pPr lvl="2"/>
            <a:r>
              <a:rPr lang="en-US" dirty="0"/>
              <a:t>Nominal O&amp;M = Real O&amp;M x Inflation Factor x Degradation Factor</a:t>
            </a:r>
          </a:p>
          <a:p>
            <a:pPr lvl="2"/>
            <a:endParaRPr lang="en-US" dirty="0"/>
          </a:p>
          <a:p>
            <a:pPr lvl="1"/>
            <a:endParaRPr lang="en-US" dirty="0"/>
          </a:p>
        </p:txBody>
      </p:sp>
      <p:sp>
        <p:nvSpPr>
          <p:cNvPr id="3" name="Title 2">
            <a:extLst>
              <a:ext uri="{FF2B5EF4-FFF2-40B4-BE49-F238E27FC236}">
                <a16:creationId xmlns:a16="http://schemas.microsoft.com/office/drawing/2014/main" id="{628128B1-18DA-4100-B6A6-09DD99139DFC}"/>
              </a:ext>
            </a:extLst>
          </p:cNvPr>
          <p:cNvSpPr>
            <a:spLocks noGrp="1"/>
          </p:cNvSpPr>
          <p:nvPr>
            <p:ph type="title"/>
          </p:nvPr>
        </p:nvSpPr>
        <p:spPr/>
        <p:txBody>
          <a:bodyPr>
            <a:normAutofit fontScale="90000"/>
          </a:bodyPr>
          <a:lstStyle/>
          <a:p>
            <a:r>
              <a:rPr lang="en-US" dirty="0"/>
              <a:t>Adjustment for Inflation and Degradation when Computing Nominal LCOE</a:t>
            </a:r>
          </a:p>
        </p:txBody>
      </p:sp>
    </p:spTree>
    <p:extLst>
      <p:ext uri="{BB962C8B-B14F-4D97-AF65-F5344CB8AC3E}">
        <p14:creationId xmlns:p14="http://schemas.microsoft.com/office/powerpoint/2010/main" val="1524472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C482F4-FA56-4778-95B8-CCCCD82557BE}"/>
              </a:ext>
            </a:extLst>
          </p:cNvPr>
          <p:cNvSpPr>
            <a:spLocks noGrp="1"/>
          </p:cNvSpPr>
          <p:nvPr>
            <p:ph idx="1"/>
          </p:nvPr>
        </p:nvSpPr>
        <p:spPr>
          <a:xfrm>
            <a:off x="732344" y="1055803"/>
            <a:ext cx="8203838" cy="5511252"/>
          </a:xfrm>
        </p:spPr>
        <p:txBody>
          <a:bodyPr>
            <a:normAutofit/>
          </a:bodyPr>
          <a:lstStyle/>
          <a:p>
            <a:r>
              <a:rPr lang="en-US" dirty="0"/>
              <a:t>O&amp;M is normally expressed in terms of current currency (i.e., in real terms)</a:t>
            </a:r>
          </a:p>
          <a:p>
            <a:pPr lvl="1"/>
            <a:r>
              <a:rPr lang="en-US" dirty="0"/>
              <a:t>To adjust for degradation:</a:t>
            </a:r>
          </a:p>
          <a:p>
            <a:pPr lvl="2"/>
            <a:r>
              <a:rPr lang="en-US" dirty="0"/>
              <a:t>Adjusted Discount Rate = (1+Discount Rate)/(1-Degradaton Rate) – 1</a:t>
            </a:r>
          </a:p>
          <a:p>
            <a:pPr lvl="2"/>
            <a:r>
              <a:rPr lang="en-US" dirty="0"/>
              <a:t>Degradation Factor = PV(Adjusted Rate,life,-1)/PV(Nominal Rate,life,-1)</a:t>
            </a:r>
          </a:p>
          <a:p>
            <a:pPr lvl="2"/>
            <a:r>
              <a:rPr lang="en-US" dirty="0"/>
              <a:t>Nominal O&amp;M = Real O&amp;M x Inflation Factor x Degradation Factor</a:t>
            </a:r>
          </a:p>
          <a:p>
            <a:pPr lvl="2"/>
            <a:endParaRPr lang="en-US" dirty="0"/>
          </a:p>
          <a:p>
            <a:pPr lvl="1"/>
            <a:endParaRPr lang="en-US" dirty="0"/>
          </a:p>
        </p:txBody>
      </p:sp>
      <p:sp>
        <p:nvSpPr>
          <p:cNvPr id="3" name="Title 2">
            <a:extLst>
              <a:ext uri="{FF2B5EF4-FFF2-40B4-BE49-F238E27FC236}">
                <a16:creationId xmlns:a16="http://schemas.microsoft.com/office/drawing/2014/main" id="{628128B1-18DA-4100-B6A6-09DD99139DFC}"/>
              </a:ext>
            </a:extLst>
          </p:cNvPr>
          <p:cNvSpPr>
            <a:spLocks noGrp="1"/>
          </p:cNvSpPr>
          <p:nvPr>
            <p:ph type="title"/>
          </p:nvPr>
        </p:nvSpPr>
        <p:spPr/>
        <p:txBody>
          <a:bodyPr>
            <a:normAutofit fontScale="90000"/>
          </a:bodyPr>
          <a:lstStyle/>
          <a:p>
            <a:r>
              <a:rPr lang="en-US" dirty="0"/>
              <a:t>Adjustment for Degradation when Computing Real LCOE</a:t>
            </a:r>
          </a:p>
        </p:txBody>
      </p:sp>
    </p:spTree>
    <p:extLst>
      <p:ext uri="{BB962C8B-B14F-4D97-AF65-F5344CB8AC3E}">
        <p14:creationId xmlns:p14="http://schemas.microsoft.com/office/powerpoint/2010/main" val="583673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C7D92D-4E31-4C1C-A171-70981FC63225}"/>
              </a:ext>
            </a:extLst>
          </p:cNvPr>
          <p:cNvSpPr>
            <a:spLocks noGrp="1"/>
          </p:cNvSpPr>
          <p:nvPr>
            <p:ph idx="1"/>
          </p:nvPr>
        </p:nvSpPr>
        <p:spPr/>
        <p:txBody>
          <a:bodyPr>
            <a:normAutofit fontScale="92500" lnSpcReduction="10000"/>
          </a:bodyPr>
          <a:lstStyle/>
          <a:p>
            <a:r>
              <a:rPr lang="en-US" dirty="0"/>
              <a:t>Once you compute the real or nominal cost per kW-year, you can add it to the capital cost to evaluate the total cost that needs to be recovered:</a:t>
            </a:r>
          </a:p>
          <a:p>
            <a:pPr lvl="1"/>
            <a:r>
              <a:rPr lang="en-US" dirty="0"/>
              <a:t>In real terms using the real discount rate</a:t>
            </a:r>
          </a:p>
          <a:p>
            <a:pPr lvl="2"/>
            <a:r>
              <a:rPr lang="en-US" dirty="0"/>
              <a:t>With adjustment for degradation in the capital recovery and in the operating and maintenance</a:t>
            </a:r>
          </a:p>
          <a:p>
            <a:pPr lvl="1"/>
            <a:r>
              <a:rPr lang="en-US" dirty="0"/>
              <a:t>In nominal terms using the nominal discount rate</a:t>
            </a:r>
          </a:p>
          <a:p>
            <a:pPr lvl="2"/>
            <a:r>
              <a:rPr lang="en-US" dirty="0"/>
              <a:t>With adjustment in the operating cost for both inflation and for degradation</a:t>
            </a:r>
          </a:p>
          <a:p>
            <a:r>
              <a:rPr lang="en-US" dirty="0"/>
              <a:t>Note that the adjustment for taxes and alternative financing will be discussed in subsequent sections.</a:t>
            </a:r>
          </a:p>
        </p:txBody>
      </p:sp>
      <p:sp>
        <p:nvSpPr>
          <p:cNvPr id="3" name="Title 2">
            <a:extLst>
              <a:ext uri="{FF2B5EF4-FFF2-40B4-BE49-F238E27FC236}">
                <a16:creationId xmlns:a16="http://schemas.microsoft.com/office/drawing/2014/main" id="{9C1893CA-9CE6-41E1-9844-41E9C9E82BE7}"/>
              </a:ext>
            </a:extLst>
          </p:cNvPr>
          <p:cNvSpPr>
            <a:spLocks noGrp="1"/>
          </p:cNvSpPr>
          <p:nvPr>
            <p:ph type="title"/>
          </p:nvPr>
        </p:nvSpPr>
        <p:spPr/>
        <p:txBody>
          <a:bodyPr>
            <a:normAutofit fontScale="90000"/>
          </a:bodyPr>
          <a:lstStyle/>
          <a:p>
            <a:r>
              <a:rPr lang="en-US" dirty="0"/>
              <a:t>Total Cost including Capital Cost and Operating Cost</a:t>
            </a:r>
          </a:p>
        </p:txBody>
      </p:sp>
    </p:spTree>
    <p:extLst>
      <p:ext uri="{BB962C8B-B14F-4D97-AF65-F5344CB8AC3E}">
        <p14:creationId xmlns:p14="http://schemas.microsoft.com/office/powerpoint/2010/main" val="2458294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70225A-BD0C-4CAE-A75E-848AC9AFFBF3}"/>
              </a:ext>
            </a:extLst>
          </p:cNvPr>
          <p:cNvSpPr>
            <a:spLocks noGrp="1"/>
          </p:cNvSpPr>
          <p:nvPr>
            <p:ph idx="1"/>
          </p:nvPr>
        </p:nvSpPr>
        <p:spPr/>
        <p:txBody>
          <a:bodyPr/>
          <a:lstStyle/>
          <a:p>
            <a:r>
              <a:rPr lang="en-US" dirty="0"/>
              <a:t>Levelized cost of inverter replacement should be in O&amp;M.  Sometimes called life cycle costs.</a:t>
            </a:r>
          </a:p>
          <a:p>
            <a:endParaRPr lang="en-US" dirty="0"/>
          </a:p>
        </p:txBody>
      </p:sp>
      <p:sp>
        <p:nvSpPr>
          <p:cNvPr id="3" name="Title 2">
            <a:extLst>
              <a:ext uri="{FF2B5EF4-FFF2-40B4-BE49-F238E27FC236}">
                <a16:creationId xmlns:a16="http://schemas.microsoft.com/office/drawing/2014/main" id="{D74CAB65-6DC9-4680-8AD3-B4394558429D}"/>
              </a:ext>
            </a:extLst>
          </p:cNvPr>
          <p:cNvSpPr>
            <a:spLocks noGrp="1"/>
          </p:cNvSpPr>
          <p:nvPr>
            <p:ph type="title"/>
          </p:nvPr>
        </p:nvSpPr>
        <p:spPr/>
        <p:txBody>
          <a:bodyPr/>
          <a:lstStyle/>
          <a:p>
            <a:r>
              <a:rPr lang="en-US" dirty="0"/>
              <a:t>Analysis of Inverter Replacement</a:t>
            </a:r>
          </a:p>
        </p:txBody>
      </p:sp>
      <p:pic>
        <p:nvPicPr>
          <p:cNvPr id="2" name="Picture 1">
            <a:extLst>
              <a:ext uri="{FF2B5EF4-FFF2-40B4-BE49-F238E27FC236}">
                <a16:creationId xmlns:a16="http://schemas.microsoft.com/office/drawing/2014/main" id="{8EB7AD9E-0EA5-49C1-BD46-227EA5B948B5}"/>
              </a:ext>
            </a:extLst>
          </p:cNvPr>
          <p:cNvPicPr>
            <a:picLocks noChangeAspect="1"/>
          </p:cNvPicPr>
          <p:nvPr/>
        </p:nvPicPr>
        <p:blipFill>
          <a:blip r:embed="rId2"/>
          <a:stretch>
            <a:fillRect/>
          </a:stretch>
        </p:blipFill>
        <p:spPr>
          <a:xfrm>
            <a:off x="113082" y="2769853"/>
            <a:ext cx="8905461" cy="2906907"/>
          </a:xfrm>
          <a:prstGeom prst="rect">
            <a:avLst/>
          </a:prstGeom>
        </p:spPr>
      </p:pic>
    </p:spTree>
    <p:extLst>
      <p:ext uri="{BB962C8B-B14F-4D97-AF65-F5344CB8AC3E}">
        <p14:creationId xmlns:p14="http://schemas.microsoft.com/office/powerpoint/2010/main" val="1061592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7836-662B-492B-80E8-2B97B88569F6}"/>
              </a:ext>
            </a:extLst>
          </p:cNvPr>
          <p:cNvSpPr>
            <a:spLocks noGrp="1"/>
          </p:cNvSpPr>
          <p:nvPr>
            <p:ph type="title"/>
          </p:nvPr>
        </p:nvSpPr>
        <p:spPr/>
        <p:txBody>
          <a:bodyPr/>
          <a:lstStyle/>
          <a:p>
            <a:r>
              <a:rPr lang="en-US" dirty="0"/>
              <a:t>Session 3:</a:t>
            </a:r>
            <a:br>
              <a:rPr lang="en-US" dirty="0"/>
            </a:br>
            <a:r>
              <a:rPr lang="en-US" dirty="0"/>
              <a:t>Resource Analysis</a:t>
            </a:r>
          </a:p>
        </p:txBody>
      </p:sp>
    </p:spTree>
    <p:extLst>
      <p:ext uri="{BB962C8B-B14F-4D97-AF65-F5344CB8AC3E}">
        <p14:creationId xmlns:p14="http://schemas.microsoft.com/office/powerpoint/2010/main" val="839675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EEAEB9A-1013-4EAA-8F68-02644074566F}"/>
              </a:ext>
            </a:extLst>
          </p:cNvPr>
          <p:cNvPicPr>
            <a:picLocks noGrp="1" noChangeAspect="1"/>
          </p:cNvPicPr>
          <p:nvPr>
            <p:ph idx="1"/>
          </p:nvPr>
        </p:nvPicPr>
        <p:blipFill>
          <a:blip r:embed="rId2"/>
          <a:stretch>
            <a:fillRect/>
          </a:stretch>
        </p:blipFill>
        <p:spPr>
          <a:xfrm>
            <a:off x="1385871" y="1055688"/>
            <a:ext cx="6594509" cy="4913312"/>
          </a:xfrm>
        </p:spPr>
      </p:pic>
      <p:sp>
        <p:nvSpPr>
          <p:cNvPr id="3" name="Title 2">
            <a:extLst>
              <a:ext uri="{FF2B5EF4-FFF2-40B4-BE49-F238E27FC236}">
                <a16:creationId xmlns:a16="http://schemas.microsoft.com/office/drawing/2014/main" id="{4C06706F-17B6-4620-9799-7909A7B8AC91}"/>
              </a:ext>
            </a:extLst>
          </p:cNvPr>
          <p:cNvSpPr>
            <a:spLocks noGrp="1"/>
          </p:cNvSpPr>
          <p:nvPr>
            <p:ph type="title"/>
          </p:nvPr>
        </p:nvSpPr>
        <p:spPr/>
        <p:txBody>
          <a:bodyPr/>
          <a:lstStyle/>
          <a:p>
            <a:r>
              <a:rPr lang="en-US" dirty="0"/>
              <a:t>Solar LCOE with Different Resources</a:t>
            </a:r>
          </a:p>
        </p:txBody>
      </p:sp>
    </p:spTree>
    <p:extLst>
      <p:ext uri="{BB962C8B-B14F-4D97-AF65-F5344CB8AC3E}">
        <p14:creationId xmlns:p14="http://schemas.microsoft.com/office/powerpoint/2010/main" val="351943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1D6ECB-1E31-48DF-B24C-2BB9B96BC4FE}"/>
              </a:ext>
            </a:extLst>
          </p:cNvPr>
          <p:cNvSpPr>
            <a:spLocks noGrp="1"/>
          </p:cNvSpPr>
          <p:nvPr>
            <p:ph idx="1"/>
          </p:nvPr>
        </p:nvSpPr>
        <p:spPr/>
        <p:txBody>
          <a:bodyPr>
            <a:normAutofit fontScale="92500" lnSpcReduction="10000"/>
          </a:bodyPr>
          <a:lstStyle/>
          <a:p>
            <a:r>
              <a:rPr lang="en-US" dirty="0"/>
              <a:t>General Objective and Measuring Yields in LCOE Analysis</a:t>
            </a:r>
          </a:p>
          <a:p>
            <a:r>
              <a:rPr lang="en-US" dirty="0"/>
              <a:t>Alternative Measures of In-plane (Irradiation on collectors) from different sources with and without tracking</a:t>
            </a:r>
          </a:p>
          <a:p>
            <a:r>
              <a:rPr lang="en-US" dirty="0"/>
              <a:t>Performance Ratio Benchmarks and Calculations with and without Bi-facial Adjustments</a:t>
            </a:r>
          </a:p>
          <a:p>
            <a:r>
              <a:rPr lang="en-US" dirty="0"/>
              <a:t>Hourly Allocations of Energy for Merchant Price Analysis</a:t>
            </a:r>
          </a:p>
          <a:p>
            <a:r>
              <a:rPr lang="en-US" dirty="0"/>
              <a:t>Reasonable Benchmarking of Performance Ratio</a:t>
            </a:r>
          </a:p>
          <a:p>
            <a:endParaRPr lang="en-US" dirty="0"/>
          </a:p>
        </p:txBody>
      </p:sp>
      <p:sp>
        <p:nvSpPr>
          <p:cNvPr id="3" name="Title 2">
            <a:extLst>
              <a:ext uri="{FF2B5EF4-FFF2-40B4-BE49-F238E27FC236}">
                <a16:creationId xmlns:a16="http://schemas.microsoft.com/office/drawing/2014/main" id="{E22667EC-0F02-4683-949A-07192FD92ABD}"/>
              </a:ext>
            </a:extLst>
          </p:cNvPr>
          <p:cNvSpPr>
            <a:spLocks noGrp="1"/>
          </p:cNvSpPr>
          <p:nvPr>
            <p:ph type="title"/>
          </p:nvPr>
        </p:nvSpPr>
        <p:spPr/>
        <p:txBody>
          <a:bodyPr/>
          <a:lstStyle/>
          <a:p>
            <a:r>
              <a:rPr lang="en-US" dirty="0"/>
              <a:t>Issues in Resource Analysis</a:t>
            </a:r>
          </a:p>
        </p:txBody>
      </p:sp>
    </p:spTree>
    <p:extLst>
      <p:ext uri="{BB962C8B-B14F-4D97-AF65-F5344CB8AC3E}">
        <p14:creationId xmlns:p14="http://schemas.microsoft.com/office/powerpoint/2010/main" val="4216137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D8212-06BC-4D29-82C9-8036CB7621F0}"/>
              </a:ext>
            </a:extLst>
          </p:cNvPr>
          <p:cNvSpPr>
            <a:spLocks noGrp="1"/>
          </p:cNvSpPr>
          <p:nvPr>
            <p:ph idx="1"/>
          </p:nvPr>
        </p:nvSpPr>
        <p:spPr/>
        <p:txBody>
          <a:bodyPr>
            <a:normAutofit fontScale="85000" lnSpcReduction="20000"/>
          </a:bodyPr>
          <a:lstStyle/>
          <a:p>
            <a:r>
              <a:rPr lang="en-US" dirty="0"/>
              <a:t>Yield expressed in terms of kWh/kWp or kWh/kWac has the same information as capacity factor.</a:t>
            </a:r>
          </a:p>
          <a:p>
            <a:r>
              <a:rPr lang="en-US" dirty="0"/>
              <a:t>Capacity factor is always:</a:t>
            </a:r>
          </a:p>
          <a:p>
            <a:pPr marL="457200" lvl="1" indent="0">
              <a:buNone/>
            </a:pPr>
            <a:r>
              <a:rPr lang="en-US" dirty="0"/>
              <a:t>		Average per hour/Maximum</a:t>
            </a:r>
          </a:p>
          <a:p>
            <a:r>
              <a:rPr lang="en-US" dirty="0"/>
              <a:t>Yield is:</a:t>
            </a:r>
          </a:p>
          <a:p>
            <a:pPr marL="0" indent="0">
              <a:buNone/>
            </a:pPr>
            <a:r>
              <a:rPr lang="en-US" dirty="0"/>
              <a:t>		Total across hours/Maximum</a:t>
            </a:r>
          </a:p>
          <a:p>
            <a:r>
              <a:rPr lang="en-US" dirty="0"/>
              <a:t>For either measure, capacity factor or yield, you need a benchmark for the maximum capacity.  For kWp, the capacity is measured by testing the modules at the STC.</a:t>
            </a:r>
          </a:p>
          <a:p>
            <a:r>
              <a:rPr lang="en-US" dirty="0"/>
              <a:t>The relationship between capacity factor and yield is:</a:t>
            </a:r>
          </a:p>
          <a:p>
            <a:pPr lvl="1"/>
            <a:r>
              <a:rPr lang="en-US" dirty="0"/>
              <a:t>Capacity factor x 8760 = yield</a:t>
            </a:r>
          </a:p>
          <a:p>
            <a:pPr lvl="1"/>
            <a:r>
              <a:rPr lang="en-US" dirty="0"/>
              <a:t>Yield/8760 = capacity factor</a:t>
            </a:r>
          </a:p>
          <a:p>
            <a:pPr lvl="1"/>
            <a:r>
              <a:rPr lang="en-US" dirty="0"/>
              <a:t>Yield is hours at full capacity</a:t>
            </a:r>
          </a:p>
          <a:p>
            <a:endParaRPr lang="en-US" dirty="0"/>
          </a:p>
        </p:txBody>
      </p:sp>
      <p:sp>
        <p:nvSpPr>
          <p:cNvPr id="3" name="Title 2">
            <a:extLst>
              <a:ext uri="{FF2B5EF4-FFF2-40B4-BE49-F238E27FC236}">
                <a16:creationId xmlns:a16="http://schemas.microsoft.com/office/drawing/2014/main" id="{97DEE344-5DBB-4EE0-ADC4-F028CFBADB23}"/>
              </a:ext>
            </a:extLst>
          </p:cNvPr>
          <p:cNvSpPr>
            <a:spLocks noGrp="1"/>
          </p:cNvSpPr>
          <p:nvPr>
            <p:ph type="title"/>
          </p:nvPr>
        </p:nvSpPr>
        <p:spPr/>
        <p:txBody>
          <a:bodyPr/>
          <a:lstStyle/>
          <a:p>
            <a:r>
              <a:rPr lang="en-US" dirty="0"/>
              <a:t>Yield and Capacity Factor</a:t>
            </a:r>
          </a:p>
        </p:txBody>
      </p:sp>
    </p:spTree>
    <p:extLst>
      <p:ext uri="{BB962C8B-B14F-4D97-AF65-F5344CB8AC3E}">
        <p14:creationId xmlns:p14="http://schemas.microsoft.com/office/powerpoint/2010/main" val="38260490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C215EF-1289-4593-AB5F-3B1DC73DA3E7}"/>
              </a:ext>
            </a:extLst>
          </p:cNvPr>
          <p:cNvSpPr>
            <a:spLocks noGrp="1"/>
          </p:cNvSpPr>
          <p:nvPr>
            <p:ph idx="1"/>
          </p:nvPr>
        </p:nvSpPr>
        <p:spPr/>
        <p:txBody>
          <a:bodyPr>
            <a:normAutofit fontScale="85000" lnSpcReduction="10000"/>
          </a:bodyPr>
          <a:lstStyle/>
          <a:p>
            <a:pPr lvl="0"/>
            <a:r>
              <a:rPr lang="en-029" dirty="0"/>
              <a:t>Compute the total fixed cost based on energy (USD/MWH) rather than capacity (USD/kW-yr).  </a:t>
            </a:r>
          </a:p>
          <a:p>
            <a:pPr lvl="0"/>
            <a:r>
              <a:rPr lang="en-029" dirty="0"/>
              <a:t>To do this, you need the capacity factor or the yield. </a:t>
            </a:r>
          </a:p>
          <a:p>
            <a:pPr lvl="0"/>
            <a:r>
              <a:rPr lang="en-029" dirty="0"/>
              <a:t>Using the yield is easier since it is expressed in hours, and you want to convert USD/kW-yr into hours USD/kWh or USD/MWH.</a:t>
            </a:r>
          </a:p>
          <a:p>
            <a:pPr lvl="0"/>
            <a:endParaRPr lang="en-029" dirty="0"/>
          </a:p>
          <a:p>
            <a:pPr lvl="1"/>
            <a:r>
              <a:rPr lang="en-029" dirty="0"/>
              <a:t>Total Fixed Cost/kW-yr = Capacity Cost/kW-yr + Fixed O&amp;M/kw-yr</a:t>
            </a:r>
          </a:p>
          <a:p>
            <a:pPr lvl="1"/>
            <a:r>
              <a:rPr lang="en-029" dirty="0"/>
              <a:t>LCOE/MWH = Total Fixed Cost/kW-year / Hours x 1000</a:t>
            </a:r>
          </a:p>
          <a:p>
            <a:pPr lvl="1"/>
            <a:r>
              <a:rPr lang="en-029" dirty="0"/>
              <a:t>Hours are either</a:t>
            </a:r>
          </a:p>
          <a:p>
            <a:pPr lvl="2"/>
            <a:r>
              <a:rPr lang="en-US" dirty="0"/>
              <a:t>Yield</a:t>
            </a:r>
          </a:p>
          <a:p>
            <a:pPr lvl="2"/>
            <a:r>
              <a:rPr lang="en-US" dirty="0"/>
              <a:t>Capacity Factor x 8760</a:t>
            </a:r>
          </a:p>
        </p:txBody>
      </p:sp>
      <p:sp>
        <p:nvSpPr>
          <p:cNvPr id="3" name="Title 2">
            <a:extLst>
              <a:ext uri="{FF2B5EF4-FFF2-40B4-BE49-F238E27FC236}">
                <a16:creationId xmlns:a16="http://schemas.microsoft.com/office/drawing/2014/main" id="{71A85578-8946-4B96-AE56-408CA67F24A2}"/>
              </a:ext>
            </a:extLst>
          </p:cNvPr>
          <p:cNvSpPr>
            <a:spLocks noGrp="1"/>
          </p:cNvSpPr>
          <p:nvPr>
            <p:ph type="title"/>
          </p:nvPr>
        </p:nvSpPr>
        <p:spPr/>
        <p:txBody>
          <a:bodyPr>
            <a:normAutofit fontScale="90000"/>
          </a:bodyPr>
          <a:lstStyle/>
          <a:p>
            <a:r>
              <a:rPr lang="en-US" dirty="0"/>
              <a:t>Compute the LCOE without Taxes from Resource Analysis</a:t>
            </a:r>
          </a:p>
        </p:txBody>
      </p:sp>
    </p:spTree>
    <p:extLst>
      <p:ext uri="{BB962C8B-B14F-4D97-AF65-F5344CB8AC3E}">
        <p14:creationId xmlns:p14="http://schemas.microsoft.com/office/powerpoint/2010/main" val="6287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71EBA-4A83-4DC4-8091-DC1638584FFA}"/>
              </a:ext>
            </a:extLst>
          </p:cNvPr>
          <p:cNvSpPr>
            <a:spLocks noGrp="1"/>
          </p:cNvSpPr>
          <p:nvPr>
            <p:ph idx="1"/>
          </p:nvPr>
        </p:nvSpPr>
        <p:spPr/>
        <p:txBody>
          <a:bodyPr>
            <a:normAutofit/>
          </a:bodyPr>
          <a:lstStyle/>
          <a:p>
            <a:r>
              <a:rPr lang="en-US" sz="6600" dirty="0"/>
              <a:t>Working through financial strategies related to the changing risk of solar power projects</a:t>
            </a:r>
          </a:p>
        </p:txBody>
      </p:sp>
      <p:sp>
        <p:nvSpPr>
          <p:cNvPr id="3" name="Title 2">
            <a:extLst>
              <a:ext uri="{FF2B5EF4-FFF2-40B4-BE49-F238E27FC236}">
                <a16:creationId xmlns:a16="http://schemas.microsoft.com/office/drawing/2014/main" id="{48EBE6B6-E5CA-4245-A9ED-CDFCE0EC1144}"/>
              </a:ext>
            </a:extLst>
          </p:cNvPr>
          <p:cNvSpPr>
            <a:spLocks noGrp="1"/>
          </p:cNvSpPr>
          <p:nvPr>
            <p:ph type="title"/>
          </p:nvPr>
        </p:nvSpPr>
        <p:spPr/>
        <p:txBody>
          <a:bodyPr>
            <a:normAutofit fontScale="90000"/>
          </a:bodyPr>
          <a:lstStyle/>
          <a:p>
            <a:r>
              <a:rPr lang="en-US" dirty="0"/>
              <a:t>Understanding Financial Issues Related to Solar Power</a:t>
            </a:r>
          </a:p>
        </p:txBody>
      </p:sp>
    </p:spTree>
    <p:extLst>
      <p:ext uri="{BB962C8B-B14F-4D97-AF65-F5344CB8AC3E}">
        <p14:creationId xmlns:p14="http://schemas.microsoft.com/office/powerpoint/2010/main" val="2295003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C3159A-C0CD-400F-AA86-C8ED4CA8842C}"/>
              </a:ext>
            </a:extLst>
          </p:cNvPr>
          <p:cNvSpPr>
            <a:spLocks noGrp="1"/>
          </p:cNvSpPr>
          <p:nvPr>
            <p:ph idx="1"/>
          </p:nvPr>
        </p:nvSpPr>
        <p:spPr>
          <a:xfrm>
            <a:off x="732344" y="1704110"/>
            <a:ext cx="7879641" cy="4531472"/>
          </a:xfrm>
        </p:spPr>
        <p:txBody>
          <a:bodyPr>
            <a:normAutofit lnSpcReduction="10000"/>
          </a:bodyPr>
          <a:lstStyle/>
          <a:p>
            <a:r>
              <a:rPr lang="en-US" dirty="0"/>
              <a:t>In-Plane Yield (or Irradiance on Collectors) is controlled by the sun and the earth and the weather and not you.</a:t>
            </a:r>
          </a:p>
          <a:p>
            <a:pPr lvl="1"/>
            <a:r>
              <a:rPr lang="en-US" dirty="0"/>
              <a:t>The In-plane yield can be measure in annual kWh/m</a:t>
            </a:r>
            <a:r>
              <a:rPr lang="en-US" sz="3200" baseline="30000" dirty="0"/>
              <a:t>2</a:t>
            </a:r>
            <a:r>
              <a:rPr lang="en-US" sz="3200" dirty="0"/>
              <a:t>.  </a:t>
            </a:r>
          </a:p>
          <a:p>
            <a:pPr lvl="1"/>
            <a:r>
              <a:rPr lang="en-US" sz="3200" dirty="0"/>
              <a:t>Since at the capacity is measured at 1,000 w/</a:t>
            </a:r>
            <a:r>
              <a:rPr lang="en-US" dirty="0"/>
              <a:t> m</a:t>
            </a:r>
            <a:r>
              <a:rPr lang="en-US" sz="2800" baseline="30000" dirty="0"/>
              <a:t>2</a:t>
            </a:r>
            <a:r>
              <a:rPr lang="en-US" sz="2800" dirty="0"/>
              <a:t>, the 1000 accumulated over a year produces 8,760,000 watts or 8760 kWh. </a:t>
            </a:r>
          </a:p>
          <a:p>
            <a:pPr lvl="1"/>
            <a:r>
              <a:rPr lang="en-US" dirty="0"/>
              <a:t>The in-plane capacity factor could be defined as the annual w/m</a:t>
            </a:r>
            <a:r>
              <a:rPr lang="en-US" sz="2400" baseline="30000" dirty="0"/>
              <a:t>2</a:t>
            </a:r>
            <a:r>
              <a:rPr lang="en-US" sz="2400" dirty="0"/>
              <a:t> /8760 </a:t>
            </a:r>
            <a:r>
              <a:rPr lang="en-US" dirty="0"/>
              <a:t>and the in-plane yield is simply the annual w/m</a:t>
            </a:r>
            <a:r>
              <a:rPr lang="en-US" sz="2000" baseline="30000" dirty="0"/>
              <a:t>2</a:t>
            </a:r>
          </a:p>
          <a:p>
            <a:pPr lvl="1"/>
            <a:endParaRPr lang="en-US" dirty="0"/>
          </a:p>
        </p:txBody>
      </p:sp>
      <p:sp>
        <p:nvSpPr>
          <p:cNvPr id="3" name="Title 2">
            <a:extLst>
              <a:ext uri="{FF2B5EF4-FFF2-40B4-BE49-F238E27FC236}">
                <a16:creationId xmlns:a16="http://schemas.microsoft.com/office/drawing/2014/main" id="{25B94564-E8FA-43A2-A7FB-7DB31F9BA00E}"/>
              </a:ext>
            </a:extLst>
          </p:cNvPr>
          <p:cNvSpPr>
            <a:spLocks noGrp="1"/>
          </p:cNvSpPr>
          <p:nvPr>
            <p:ph type="title"/>
          </p:nvPr>
        </p:nvSpPr>
        <p:spPr>
          <a:xfrm>
            <a:off x="732344" y="422828"/>
            <a:ext cx="7666938" cy="690676"/>
          </a:xfrm>
        </p:spPr>
        <p:txBody>
          <a:bodyPr>
            <a:normAutofit fontScale="90000"/>
          </a:bodyPr>
          <a:lstStyle/>
          <a:p>
            <a:r>
              <a:rPr lang="en-US" dirty="0"/>
              <a:t>Basic Equations Driven by What you Can and Cannot Control -  Start with What You Cannot Control</a:t>
            </a:r>
          </a:p>
        </p:txBody>
      </p:sp>
    </p:spTree>
    <p:extLst>
      <p:ext uri="{BB962C8B-B14F-4D97-AF65-F5344CB8AC3E}">
        <p14:creationId xmlns:p14="http://schemas.microsoft.com/office/powerpoint/2010/main" val="21052035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283197-0A99-43CF-B665-459041C802CC}"/>
              </a:ext>
            </a:extLst>
          </p:cNvPr>
          <p:cNvSpPr>
            <a:spLocks noGrp="1"/>
          </p:cNvSpPr>
          <p:nvPr>
            <p:ph idx="1"/>
          </p:nvPr>
        </p:nvSpPr>
        <p:spPr/>
        <p:txBody>
          <a:bodyPr>
            <a:normAutofit fontScale="92500"/>
          </a:bodyPr>
          <a:lstStyle/>
          <a:p>
            <a:r>
              <a:rPr lang="en-US" dirty="0"/>
              <a:t>The final capacity factor or yield is determined by a lot of things you may do with the modules including:</a:t>
            </a:r>
          </a:p>
          <a:p>
            <a:pPr lvl="1"/>
            <a:r>
              <a:rPr lang="en-US" dirty="0"/>
              <a:t>using modules that are less sensitive to temperature; </a:t>
            </a:r>
          </a:p>
          <a:p>
            <a:pPr lvl="1"/>
            <a:r>
              <a:rPr lang="en-US" dirty="0"/>
              <a:t>adjusting the size of the inverter that converts to AC power to optimize the amount cost and the usage of the inverters</a:t>
            </a:r>
          </a:p>
          <a:p>
            <a:pPr lvl="1"/>
            <a:r>
              <a:rPr lang="en-US" dirty="0"/>
              <a:t>adjusting the cleaning strategy of the solar modules</a:t>
            </a:r>
          </a:p>
          <a:p>
            <a:pPr lvl="1"/>
            <a:r>
              <a:rPr lang="en-US" dirty="0"/>
              <a:t>doing things to change the losses in various different parts of the project</a:t>
            </a:r>
          </a:p>
          <a:p>
            <a:pPr lvl="1"/>
            <a:r>
              <a:rPr lang="en-US" dirty="0"/>
              <a:t> using bi-facial panels to increase the yield</a:t>
            </a:r>
          </a:p>
        </p:txBody>
      </p:sp>
      <p:sp>
        <p:nvSpPr>
          <p:cNvPr id="3" name="Title 2">
            <a:extLst>
              <a:ext uri="{FF2B5EF4-FFF2-40B4-BE49-F238E27FC236}">
                <a16:creationId xmlns:a16="http://schemas.microsoft.com/office/drawing/2014/main" id="{E0ABDC37-02BF-4EA5-BB9F-36CFA1CAF807}"/>
              </a:ext>
            </a:extLst>
          </p:cNvPr>
          <p:cNvSpPr>
            <a:spLocks noGrp="1"/>
          </p:cNvSpPr>
          <p:nvPr>
            <p:ph type="title"/>
          </p:nvPr>
        </p:nvSpPr>
        <p:spPr/>
        <p:txBody>
          <a:bodyPr/>
          <a:lstStyle/>
          <a:p>
            <a:r>
              <a:rPr lang="en-US" dirty="0"/>
              <a:t>The Total Capacity Factor or Yield</a:t>
            </a:r>
          </a:p>
        </p:txBody>
      </p:sp>
    </p:spTree>
    <p:extLst>
      <p:ext uri="{BB962C8B-B14F-4D97-AF65-F5344CB8AC3E}">
        <p14:creationId xmlns:p14="http://schemas.microsoft.com/office/powerpoint/2010/main" val="3676422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8A229-1950-44D0-A63B-9683A5EBA626}"/>
              </a:ext>
            </a:extLst>
          </p:cNvPr>
          <p:cNvSpPr>
            <a:spLocks noGrp="1"/>
          </p:cNvSpPr>
          <p:nvPr>
            <p:ph idx="1"/>
          </p:nvPr>
        </p:nvSpPr>
        <p:spPr/>
        <p:txBody>
          <a:bodyPr/>
          <a:lstStyle/>
          <a:p>
            <a:r>
              <a:rPr lang="en-US" dirty="0"/>
              <a:t>Capacity Factor is again:</a:t>
            </a:r>
          </a:p>
          <a:p>
            <a:pPr lvl="1"/>
            <a:r>
              <a:rPr lang="en-US" dirty="0"/>
              <a:t>Average Output for an Hour/Maximum Capacity</a:t>
            </a:r>
          </a:p>
          <a:p>
            <a:r>
              <a:rPr lang="en-US" dirty="0"/>
              <a:t>Yield is </a:t>
            </a:r>
          </a:p>
          <a:p>
            <a:pPr lvl="1"/>
            <a:r>
              <a:rPr lang="en-US" dirty="0"/>
              <a:t>Total Output for Year/Maximum Capacity</a:t>
            </a:r>
          </a:p>
          <a:p>
            <a:r>
              <a:rPr lang="en-US" dirty="0"/>
              <a:t>You could measure capacity in terms of kWp (the dc power of the modules from STC) or kWac (the maximum power possible from the inverters)</a:t>
            </a:r>
          </a:p>
          <a:p>
            <a:r>
              <a:rPr lang="en-US" dirty="0"/>
              <a:t>Performance Ratio = Final/Non-controllable</a:t>
            </a:r>
          </a:p>
          <a:p>
            <a:endParaRPr lang="en-US" dirty="0"/>
          </a:p>
        </p:txBody>
      </p:sp>
      <p:sp>
        <p:nvSpPr>
          <p:cNvPr id="3" name="Title 2">
            <a:extLst>
              <a:ext uri="{FF2B5EF4-FFF2-40B4-BE49-F238E27FC236}">
                <a16:creationId xmlns:a16="http://schemas.microsoft.com/office/drawing/2014/main" id="{732D1971-25A3-40C1-BF32-7C62DE3D16D9}"/>
              </a:ext>
            </a:extLst>
          </p:cNvPr>
          <p:cNvSpPr>
            <a:spLocks noGrp="1"/>
          </p:cNvSpPr>
          <p:nvPr>
            <p:ph type="title"/>
          </p:nvPr>
        </p:nvSpPr>
        <p:spPr/>
        <p:txBody>
          <a:bodyPr>
            <a:normAutofit fontScale="90000"/>
          </a:bodyPr>
          <a:lstStyle/>
          <a:p>
            <a:r>
              <a:rPr lang="en-US" dirty="0"/>
              <a:t>Final Yield or Capacity Factor After Adjusting for Things You Control</a:t>
            </a:r>
          </a:p>
        </p:txBody>
      </p:sp>
    </p:spTree>
    <p:extLst>
      <p:ext uri="{BB962C8B-B14F-4D97-AF65-F5344CB8AC3E}">
        <p14:creationId xmlns:p14="http://schemas.microsoft.com/office/powerpoint/2010/main" val="102478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127265"/>
            <a:ext cx="7666938" cy="690676"/>
          </a:xfrm>
        </p:spPr>
        <p:txBody>
          <a:bodyPr>
            <a:normAutofit fontScale="90000"/>
          </a:bodyPr>
          <a:lstStyle/>
          <a:p>
            <a:r>
              <a:rPr lang="en-US" dirty="0"/>
              <a:t>Pretend for One Hour the Sunlight Irradiation is 1000 Watts per M</a:t>
            </a:r>
            <a:endParaRPr lang="en-JM"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452487" y="2950590"/>
            <a:ext cx="2139884" cy="1477328"/>
          </a:xfrm>
          <a:prstGeom prst="rect">
            <a:avLst/>
          </a:prstGeom>
          <a:solidFill>
            <a:srgbClr val="FFC000"/>
          </a:solidFill>
        </p:spPr>
        <p:txBody>
          <a:bodyPr wrap="square" rtlCol="0">
            <a:spAutoFit/>
          </a:bodyPr>
          <a:lstStyle/>
          <a:p>
            <a:r>
              <a:rPr lang="en-US" dirty="0"/>
              <a:t>Capacity Factor of Sunlight – Average Sunlight Divided by Capacity of Sunlight Defined as 1000 w</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561814"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sp>
        <p:nvSpPr>
          <p:cNvPr id="3" name="TextBox 2">
            <a:extLst>
              <a:ext uri="{FF2B5EF4-FFF2-40B4-BE49-F238E27FC236}">
                <a16:creationId xmlns:a16="http://schemas.microsoft.com/office/drawing/2014/main" id="{F4D829F6-19DA-4C13-A6A2-CD4686A8C8AD}"/>
              </a:ext>
            </a:extLst>
          </p:cNvPr>
          <p:cNvSpPr txBox="1"/>
          <p:nvPr/>
        </p:nvSpPr>
        <p:spPr>
          <a:xfrm>
            <a:off x="71120" y="914400"/>
            <a:ext cx="4836160" cy="923330"/>
          </a:xfrm>
          <a:prstGeom prst="rect">
            <a:avLst/>
          </a:prstGeom>
          <a:solidFill>
            <a:srgbClr val="FFFF00"/>
          </a:solidFill>
        </p:spPr>
        <p:txBody>
          <a:bodyPr wrap="square" rtlCol="0">
            <a:spAutoFit/>
          </a:bodyPr>
          <a:lstStyle/>
          <a:p>
            <a:r>
              <a:rPr lang="en-US" dirty="0"/>
              <a:t>If the performance ratio is 100% (Don’t lose from dirt, sizing, temperature etc., the capacity factor is 100%</a:t>
            </a:r>
          </a:p>
        </p:txBody>
      </p:sp>
    </p:spTree>
    <p:extLst>
      <p:ext uri="{BB962C8B-B14F-4D97-AF65-F5344CB8AC3E}">
        <p14:creationId xmlns:p14="http://schemas.microsoft.com/office/powerpoint/2010/main" val="3353785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ext uri="{D42A27DB-BD31-4B8C-83A1-F6EECF244321}">
                <p14:modId xmlns:p14="http://schemas.microsoft.com/office/powerpoint/2010/main" val="776745446"/>
              </p:ext>
            </p:extLst>
          </p:nvPr>
        </p:nvGraphicFramePr>
        <p:xfrm>
          <a:off x="461913" y="1451728"/>
          <a:ext cx="8220173" cy="4949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94374AF-761E-4576-92B7-1B25A6CFAE6A}"/>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First, Some Terms</a:t>
            </a:r>
          </a:p>
        </p:txBody>
      </p:sp>
    </p:spTree>
    <p:extLst>
      <p:ext uri="{BB962C8B-B14F-4D97-AF65-F5344CB8AC3E}">
        <p14:creationId xmlns:p14="http://schemas.microsoft.com/office/powerpoint/2010/main" val="4203354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Grp="1" noChangeAspect="1" noChangeArrowheads="1"/>
          </p:cNvPicPr>
          <p:nvPr>
            <p:ph idx="1"/>
          </p:nvPr>
        </p:nvPicPr>
        <p:blipFill>
          <a:blip r:embed="rId2" cstate="print"/>
          <a:srcRect/>
          <a:stretch>
            <a:fillRect/>
          </a:stretch>
        </p:blipFill>
        <p:spPr>
          <a:xfrm>
            <a:off x="934720" y="1391253"/>
            <a:ext cx="7078378" cy="4247027"/>
          </a:xfrm>
          <a:noFill/>
        </p:spPr>
      </p:pic>
      <p:sp>
        <p:nvSpPr>
          <p:cNvPr id="162819" name="Title 1"/>
          <p:cNvSpPr>
            <a:spLocks noGrp="1"/>
          </p:cNvSpPr>
          <p:nvPr>
            <p:ph type="title"/>
          </p:nvPr>
        </p:nvSpPr>
        <p:spPr/>
        <p:txBody>
          <a:bodyPr/>
          <a:lstStyle/>
          <a:p>
            <a:r>
              <a:rPr lang="en-US" dirty="0"/>
              <a:t>Differences in Data Sources</a:t>
            </a:r>
          </a:p>
        </p:txBody>
      </p:sp>
    </p:spTree>
    <p:extLst>
      <p:ext uri="{BB962C8B-B14F-4D97-AF65-F5344CB8AC3E}">
        <p14:creationId xmlns:p14="http://schemas.microsoft.com/office/powerpoint/2010/main" val="853694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1D2145-891B-453C-B137-E38F48BDD674}"/>
              </a:ext>
            </a:extLst>
          </p:cNvPr>
          <p:cNvSpPr>
            <a:spLocks noGrp="1"/>
          </p:cNvSpPr>
          <p:nvPr>
            <p:ph idx="1"/>
          </p:nvPr>
        </p:nvSpPr>
        <p:spPr/>
        <p:txBody>
          <a:bodyPr>
            <a:normAutofit fontScale="85000" lnSpcReduction="20000"/>
          </a:bodyPr>
          <a:lstStyle/>
          <a:p>
            <a:r>
              <a:rPr lang="en-US" dirty="0"/>
              <a:t>The energy from a solar project can expressed as capacity factor or yield.  Capacity Factor is always average over the period divided by maximum for the period</a:t>
            </a:r>
          </a:p>
          <a:p>
            <a:r>
              <a:rPr lang="en-US" dirty="0"/>
              <a:t>The energy hitting the solar plane (point of access) can be expressed as a capacity factor. As the maximum capacity is defined by the 1000 watts per meter squared, the average for the period per hour divided by1000 gives you the capacity factor.</a:t>
            </a:r>
          </a:p>
          <a:p>
            <a:r>
              <a:rPr lang="en-US" dirty="0"/>
              <a:t>The energy produced can also be expressed as a yield or kWh/kW.  As the yield is expressed in hours, there is a direct relationship between capacity factor and yield:</a:t>
            </a:r>
          </a:p>
          <a:p>
            <a:r>
              <a:rPr lang="en-US" dirty="0"/>
              <a:t>Capacity Factor = (Yield/8760)</a:t>
            </a:r>
          </a:p>
        </p:txBody>
      </p:sp>
      <p:sp>
        <p:nvSpPr>
          <p:cNvPr id="3" name="Title 2">
            <a:extLst>
              <a:ext uri="{FF2B5EF4-FFF2-40B4-BE49-F238E27FC236}">
                <a16:creationId xmlns:a16="http://schemas.microsoft.com/office/drawing/2014/main" id="{60842232-3D2F-4D6A-B6A0-2DECB483FA5B}"/>
              </a:ext>
            </a:extLst>
          </p:cNvPr>
          <p:cNvSpPr>
            <a:spLocks noGrp="1"/>
          </p:cNvSpPr>
          <p:nvPr>
            <p:ph type="title"/>
          </p:nvPr>
        </p:nvSpPr>
        <p:spPr/>
        <p:txBody>
          <a:bodyPr/>
          <a:lstStyle/>
          <a:p>
            <a:r>
              <a:rPr lang="en-US" dirty="0"/>
              <a:t>Formulas for Yield and Capacity Factor</a:t>
            </a:r>
          </a:p>
        </p:txBody>
      </p:sp>
    </p:spTree>
    <p:extLst>
      <p:ext uri="{BB962C8B-B14F-4D97-AF65-F5344CB8AC3E}">
        <p14:creationId xmlns:p14="http://schemas.microsoft.com/office/powerpoint/2010/main" val="25713392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idx="4294967295"/>
          </p:nvPr>
        </p:nvSpPr>
        <p:spPr>
          <a:xfrm>
            <a:off x="628650" y="365126"/>
            <a:ext cx="7669961" cy="704549"/>
          </a:xfrm>
        </p:spPr>
        <p:txBody>
          <a:bodyPr lIns="92075" tIns="46038" rIns="92075" bIns="46038" anchor="t">
            <a:normAutofit/>
          </a:bodyPr>
          <a:lstStyle/>
          <a:p>
            <a:pPr algn="ctr"/>
            <a:r>
              <a:rPr lang="en-US" sz="3200" dirty="0">
                <a:latin typeface="Franklin Gothic Demi" panose="020B0703020102020204" pitchFamily="34" charset="0"/>
                <a:cs typeface="Times New Roman" panose="02020603050405020304" pitchFamily="18" charset="0"/>
              </a:rPr>
              <a:t>Solar Resource Assessment</a:t>
            </a:r>
          </a:p>
        </p:txBody>
      </p:sp>
      <p:sp>
        <p:nvSpPr>
          <p:cNvPr id="155651" name="Content Placeholder 2"/>
          <p:cNvSpPr>
            <a:spLocks noGrp="1"/>
          </p:cNvSpPr>
          <p:nvPr>
            <p:ph idx="4294967295"/>
          </p:nvPr>
        </p:nvSpPr>
        <p:spPr>
          <a:xfrm>
            <a:off x="628650" y="1285336"/>
            <a:ext cx="7747599" cy="4891627"/>
          </a:xfrm>
        </p:spPr>
        <p:txBody>
          <a:bodyPr lIns="92075" tIns="46038" rIns="92075" bIns="46038"/>
          <a:lstStyle/>
          <a:p>
            <a:pPr>
              <a:lnSpc>
                <a:spcPct val="70000"/>
              </a:lnSpc>
            </a:pPr>
            <a:r>
              <a:rPr lang="en-US" sz="2700" dirty="0">
                <a:latin typeface="Times New Roman" panose="02020603050405020304" pitchFamily="18" charset="0"/>
                <a:cs typeface="Times New Roman" panose="02020603050405020304" pitchFamily="18" charset="0"/>
              </a:rPr>
              <a:t>The solar resource assessment depends on the latitude of the location on the earth as well as the cloudiness or clearness.  It also depends on the temperature.</a:t>
            </a:r>
          </a:p>
          <a:p>
            <a:pPr>
              <a:lnSpc>
                <a:spcPct val="70000"/>
              </a:lnSpc>
            </a:pPr>
            <a:r>
              <a:rPr lang="en-US" sz="2700" dirty="0">
                <a:latin typeface="Times New Roman" panose="02020603050405020304" pitchFamily="18" charset="0"/>
                <a:cs typeface="Times New Roman" panose="02020603050405020304" pitchFamily="18" charset="0"/>
              </a:rPr>
              <a:t>The step-by-step process used by various satellite models include:</a:t>
            </a:r>
          </a:p>
          <a:p>
            <a:pPr marL="228600" lvl="1">
              <a:lnSpc>
                <a:spcPct val="70000"/>
              </a:lnSpc>
              <a:spcBef>
                <a:spcPts val="1000"/>
              </a:spcBef>
            </a:pPr>
            <a:r>
              <a:rPr lang="en-US" sz="2700" dirty="0">
                <a:latin typeface="Times New Roman" panose="02020603050405020304" pitchFamily="18" charset="0"/>
                <a:cs typeface="Times New Roman" panose="02020603050405020304" pitchFamily="18" charset="0"/>
              </a:rPr>
              <a:t>Compute the declination angle that depends on the day of the year</a:t>
            </a:r>
          </a:p>
          <a:p>
            <a:pPr marL="228600" lvl="1">
              <a:lnSpc>
                <a:spcPct val="70000"/>
              </a:lnSpc>
              <a:spcBef>
                <a:spcPts val="1000"/>
              </a:spcBef>
            </a:pPr>
            <a:r>
              <a:rPr lang="en-US" sz="2700" dirty="0">
                <a:latin typeface="Times New Roman" panose="02020603050405020304" pitchFamily="18" charset="0"/>
                <a:cs typeface="Times New Roman" panose="02020603050405020304" pitchFamily="18" charset="0"/>
              </a:rPr>
              <a:t>Compute the sunset angle and the hours of sunlight that depend on the latitude of the location.</a:t>
            </a:r>
          </a:p>
          <a:p>
            <a:pPr marL="228600" lvl="1">
              <a:lnSpc>
                <a:spcPct val="70000"/>
              </a:lnSpc>
              <a:spcBef>
                <a:spcPts val="1000"/>
              </a:spcBef>
            </a:pPr>
            <a:r>
              <a:rPr lang="en-US" sz="2700" dirty="0">
                <a:latin typeface="Times New Roman" panose="02020603050405020304" pitchFamily="18" charset="0"/>
                <a:cs typeface="Times New Roman" panose="02020603050405020304" pitchFamily="18" charset="0"/>
              </a:rPr>
              <a:t>Compute the sunlight radiation from the clearness index</a:t>
            </a:r>
          </a:p>
        </p:txBody>
      </p:sp>
    </p:spTree>
    <p:extLst>
      <p:ext uri="{BB962C8B-B14F-4D97-AF65-F5344CB8AC3E}">
        <p14:creationId xmlns:p14="http://schemas.microsoft.com/office/powerpoint/2010/main" val="49043852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dirty="0"/>
              <a:t>Three Solar Resource Orientations</a:t>
            </a:r>
          </a:p>
        </p:txBody>
      </p:sp>
      <p:sp>
        <p:nvSpPr>
          <p:cNvPr id="156675" name="Content Placeholder 2"/>
          <p:cNvSpPr>
            <a:spLocks noGrp="1"/>
          </p:cNvSpPr>
          <p:nvPr>
            <p:ph idx="1"/>
          </p:nvPr>
        </p:nvSpPr>
        <p:spPr/>
        <p:txBody>
          <a:bodyPr>
            <a:normAutofit fontScale="85000" lnSpcReduction="20000"/>
          </a:bodyPr>
          <a:lstStyle/>
          <a:p>
            <a:r>
              <a:rPr lang="en-US" dirty="0"/>
              <a:t>Direct normal insolation (DNI) is most relevant to concentrating solar plants.</a:t>
            </a:r>
          </a:p>
          <a:p>
            <a:pPr lvl="1"/>
            <a:r>
              <a:rPr lang="en-US" dirty="0"/>
              <a:t>Cloud cover reduces the direct insolation. </a:t>
            </a:r>
          </a:p>
          <a:p>
            <a:r>
              <a:rPr lang="en-US" dirty="0"/>
              <a:t>When discussing the solar resource, it is common to consider three orientations: </a:t>
            </a:r>
          </a:p>
          <a:p>
            <a:pPr lvl="1"/>
            <a:r>
              <a:rPr lang="en-US" dirty="0"/>
              <a:t>Horizontal</a:t>
            </a:r>
          </a:p>
          <a:p>
            <a:pPr lvl="2"/>
            <a:r>
              <a:rPr lang="en-US" dirty="0"/>
              <a:t>Horizontal insolation is that received by any flat, horizontal surface, such as a lake, hay field, swimming pool or warehouse roof.</a:t>
            </a:r>
          </a:p>
          <a:p>
            <a:pPr lvl="1"/>
            <a:r>
              <a:rPr lang="en-US" dirty="0"/>
              <a:t>Global tilt</a:t>
            </a:r>
          </a:p>
          <a:p>
            <a:pPr lvl="2"/>
            <a:r>
              <a:rPr lang="en-US" dirty="0"/>
              <a:t>Global tilt insolation is that received by any flat surface tilted to the south at a tilt angle approximately equal to a site’s latitude, like a sloped residential rooftop.</a:t>
            </a:r>
          </a:p>
          <a:p>
            <a:pPr lvl="1"/>
            <a:r>
              <a:rPr lang="en-US" dirty="0"/>
              <a:t>Normal</a:t>
            </a:r>
          </a:p>
          <a:p>
            <a:pPr lvl="2"/>
            <a:r>
              <a:rPr lang="en-US" dirty="0"/>
              <a:t>Normal insolation is that received by a tracking surface that always faces the sun, such as a solar collector which tracks the sun’s movement through the sky.</a:t>
            </a:r>
          </a:p>
        </p:txBody>
      </p:sp>
    </p:spTree>
    <p:extLst>
      <p:ext uri="{BB962C8B-B14F-4D97-AF65-F5344CB8AC3E}">
        <p14:creationId xmlns:p14="http://schemas.microsoft.com/office/powerpoint/2010/main" val="4182746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4"/>
          <p:cNvSpPr>
            <a:spLocks noGrp="1"/>
          </p:cNvSpPr>
          <p:nvPr>
            <p:ph type="title"/>
          </p:nvPr>
        </p:nvSpPr>
        <p:spPr/>
        <p:txBody>
          <a:bodyPr/>
          <a:lstStyle/>
          <a:p>
            <a:r>
              <a:rPr lang="en-US" dirty="0"/>
              <a:t>Direct Normal Irradiance</a:t>
            </a:r>
          </a:p>
        </p:txBody>
      </p:sp>
      <p:pic>
        <p:nvPicPr>
          <p:cNvPr id="158723" name="Content Placeholder 6" descr="exhibit3-02.jpg"/>
          <p:cNvPicPr>
            <a:picLocks noGrp="1" noChangeAspect="1"/>
          </p:cNvPicPr>
          <p:nvPr>
            <p:ph idx="1"/>
          </p:nvPr>
        </p:nvPicPr>
        <p:blipFill>
          <a:blip r:embed="rId2" cstate="print"/>
          <a:srcRect/>
          <a:stretch>
            <a:fillRect/>
          </a:stretch>
        </p:blipFill>
        <p:spPr>
          <a:xfrm>
            <a:off x="463550" y="2446338"/>
            <a:ext cx="8216900" cy="2832100"/>
          </a:xfrm>
        </p:spPr>
      </p:pic>
    </p:spTree>
    <p:extLst>
      <p:ext uri="{BB962C8B-B14F-4D97-AF65-F5344CB8AC3E}">
        <p14:creationId xmlns:p14="http://schemas.microsoft.com/office/powerpoint/2010/main" val="134938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71EBA-4A83-4DC4-8091-DC1638584FFA}"/>
              </a:ext>
            </a:extLst>
          </p:cNvPr>
          <p:cNvSpPr>
            <a:spLocks noGrp="1"/>
          </p:cNvSpPr>
          <p:nvPr>
            <p:ph idx="1"/>
          </p:nvPr>
        </p:nvSpPr>
        <p:spPr/>
        <p:txBody>
          <a:bodyPr>
            <a:normAutofit/>
          </a:bodyPr>
          <a:lstStyle/>
          <a:p>
            <a:r>
              <a:rPr lang="en-US" sz="6600" dirty="0"/>
              <a:t>Understanding how different financial instruments and techniques work</a:t>
            </a:r>
          </a:p>
        </p:txBody>
      </p:sp>
      <p:sp>
        <p:nvSpPr>
          <p:cNvPr id="3" name="Title 2">
            <a:extLst>
              <a:ext uri="{FF2B5EF4-FFF2-40B4-BE49-F238E27FC236}">
                <a16:creationId xmlns:a16="http://schemas.microsoft.com/office/drawing/2014/main" id="{48EBE6B6-E5CA-4245-A9ED-CDFCE0EC1144}"/>
              </a:ext>
            </a:extLst>
          </p:cNvPr>
          <p:cNvSpPr>
            <a:spLocks noGrp="1"/>
          </p:cNvSpPr>
          <p:nvPr>
            <p:ph type="title"/>
          </p:nvPr>
        </p:nvSpPr>
        <p:spPr/>
        <p:txBody>
          <a:bodyPr>
            <a:normAutofit fontScale="90000"/>
          </a:bodyPr>
          <a:lstStyle/>
          <a:p>
            <a:r>
              <a:rPr lang="en-US" dirty="0"/>
              <a:t>Understanding Financial Issues Related to Solar Power</a:t>
            </a:r>
          </a:p>
        </p:txBody>
      </p:sp>
    </p:spTree>
    <p:extLst>
      <p:ext uri="{BB962C8B-B14F-4D97-AF65-F5344CB8AC3E}">
        <p14:creationId xmlns:p14="http://schemas.microsoft.com/office/powerpoint/2010/main" val="20346616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 for Tilt and for Tracking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1" y="1515823"/>
            <a:ext cx="6126480" cy="43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1556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Cloud Cover and PV Generation</a:t>
            </a:r>
          </a:p>
        </p:txBody>
      </p:sp>
      <p:pic>
        <p:nvPicPr>
          <p:cNvPr id="159750" name="Picture 2"/>
          <p:cNvPicPr>
            <a:picLocks noGrp="1" noChangeAspect="1" noChangeArrowheads="1"/>
          </p:cNvPicPr>
          <p:nvPr>
            <p:ph idx="1"/>
          </p:nvPr>
        </p:nvPicPr>
        <p:blipFill>
          <a:blip r:embed="rId2" cstate="print"/>
          <a:srcRect/>
          <a:stretch>
            <a:fillRect/>
          </a:stretch>
        </p:blipFill>
        <p:spPr>
          <a:xfrm>
            <a:off x="1247775" y="1690688"/>
            <a:ext cx="6648450" cy="4343400"/>
          </a:xfrm>
          <a:noFill/>
        </p:spPr>
      </p:pic>
    </p:spTree>
    <p:extLst>
      <p:ext uri="{BB962C8B-B14F-4D97-AF65-F5344CB8AC3E}">
        <p14:creationId xmlns:p14="http://schemas.microsoft.com/office/powerpoint/2010/main" val="8978138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1303181" y="1093788"/>
            <a:ext cx="6759889" cy="4913312"/>
          </a:xfrm>
          <a:prstGeom prst="rect">
            <a:avLst/>
          </a:prstGeom>
        </p:spPr>
      </p:pic>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normAutofit fontScale="90000"/>
          </a:bodyPr>
          <a:lstStyle/>
          <a:p>
            <a:r>
              <a:rPr lang="en-029" dirty="0"/>
              <a:t>Weekly Solar Irradiation – Note it is sometimes above the 1,000 STC</a:t>
            </a:r>
          </a:p>
        </p:txBody>
      </p:sp>
    </p:spTree>
    <p:extLst>
      <p:ext uri="{BB962C8B-B14F-4D97-AF65-F5344CB8AC3E}">
        <p14:creationId xmlns:p14="http://schemas.microsoft.com/office/powerpoint/2010/main" val="30795913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8FF66-3846-41D5-949A-C6FA64F78BD6}"/>
              </a:ext>
            </a:extLst>
          </p:cNvPr>
          <p:cNvPicPr>
            <a:picLocks noChangeAspect="1"/>
          </p:cNvPicPr>
          <p:nvPr/>
        </p:nvPicPr>
        <p:blipFill>
          <a:blip r:embed="rId2"/>
          <a:stretch>
            <a:fillRect/>
          </a:stretch>
        </p:blipFill>
        <p:spPr>
          <a:xfrm>
            <a:off x="129135" y="593215"/>
            <a:ext cx="8687062" cy="3297297"/>
          </a:xfrm>
          <a:prstGeom prst="rect">
            <a:avLst/>
          </a:prstGeom>
        </p:spPr>
      </p:pic>
      <p:sp>
        <p:nvSpPr>
          <p:cNvPr id="2" name="Title 1">
            <a:extLst>
              <a:ext uri="{FF2B5EF4-FFF2-40B4-BE49-F238E27FC236}">
                <a16:creationId xmlns:a16="http://schemas.microsoft.com/office/drawing/2014/main" id="{3919459D-9EAD-48E2-9E60-95A589E86E42}"/>
              </a:ext>
            </a:extLst>
          </p:cNvPr>
          <p:cNvSpPr>
            <a:spLocks noGrp="1"/>
          </p:cNvSpPr>
          <p:nvPr>
            <p:ph type="title"/>
          </p:nvPr>
        </p:nvSpPr>
        <p:spPr>
          <a:xfrm>
            <a:off x="4413322" y="0"/>
            <a:ext cx="4270338" cy="1096331"/>
          </a:xfrm>
        </p:spPr>
        <p:txBody>
          <a:bodyPr vert="horz" lIns="91440" tIns="45720" rIns="91440" bIns="45720" rtlCol="0" anchor="ctr">
            <a:normAutofit/>
          </a:bodyPr>
          <a:lstStyle/>
          <a:p>
            <a:pPr algn="l"/>
            <a:r>
              <a:rPr lang="en-US" sz="3500" kern="1200" dirty="0">
                <a:solidFill>
                  <a:schemeClr val="tx1"/>
                </a:solidFill>
                <a:latin typeface="+mj-lt"/>
                <a:ea typeface="+mj-ea"/>
                <a:cs typeface="+mj-cs"/>
              </a:rPr>
              <a:t>Illustration of STC</a:t>
            </a:r>
          </a:p>
        </p:txBody>
      </p:sp>
      <p:pic>
        <p:nvPicPr>
          <p:cNvPr id="6" name="Picture 5">
            <a:extLst>
              <a:ext uri="{FF2B5EF4-FFF2-40B4-BE49-F238E27FC236}">
                <a16:creationId xmlns:a16="http://schemas.microsoft.com/office/drawing/2014/main" id="{EBAF9EA6-115F-41FC-AF99-383D8154B7E9}"/>
              </a:ext>
            </a:extLst>
          </p:cNvPr>
          <p:cNvPicPr>
            <a:picLocks noChangeAspect="1"/>
          </p:cNvPicPr>
          <p:nvPr/>
        </p:nvPicPr>
        <p:blipFill>
          <a:blip r:embed="rId3"/>
          <a:stretch>
            <a:fillRect/>
          </a:stretch>
        </p:blipFill>
        <p:spPr>
          <a:xfrm>
            <a:off x="129134" y="4091267"/>
            <a:ext cx="7789915" cy="2628364"/>
          </a:xfrm>
          <a:prstGeom prst="rect">
            <a:avLst/>
          </a:prstGeom>
        </p:spPr>
      </p:pic>
    </p:spTree>
    <p:extLst>
      <p:ext uri="{BB962C8B-B14F-4D97-AF65-F5344CB8AC3E}">
        <p14:creationId xmlns:p14="http://schemas.microsoft.com/office/powerpoint/2010/main" val="3157324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61FA-B24D-4117-9187-D89692172083}"/>
              </a:ext>
            </a:extLst>
          </p:cNvPr>
          <p:cNvSpPr>
            <a:spLocks noGrp="1"/>
          </p:cNvSpPr>
          <p:nvPr>
            <p:ph type="title"/>
          </p:nvPr>
        </p:nvSpPr>
        <p:spPr/>
        <p:txBody>
          <a:bodyPr vert="horz" lIns="91440" tIns="45720" rIns="91440" bIns="45720" rtlCol="0" anchor="ctr">
            <a:normAutofit/>
          </a:bodyPr>
          <a:lstStyle/>
          <a:p>
            <a:r>
              <a:rPr lang="en-US" sz="3500" b="1" kern="1200" dirty="0">
                <a:latin typeface="+mj-lt"/>
                <a:ea typeface="+mj-ea"/>
                <a:cs typeface="+mj-cs"/>
              </a:rPr>
              <a:t>Solar Power Yield and Capacity Factor</a:t>
            </a:r>
          </a:p>
        </p:txBody>
      </p:sp>
    </p:spTree>
    <p:extLst>
      <p:ext uri="{BB962C8B-B14F-4D97-AF65-F5344CB8AC3E}">
        <p14:creationId xmlns:p14="http://schemas.microsoft.com/office/powerpoint/2010/main" val="2962505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9A5395-5D98-449D-9F56-5207E4DD5355}"/>
              </a:ext>
            </a:extLst>
          </p:cNvPr>
          <p:cNvPicPr>
            <a:picLocks noGrp="1" noChangeAspect="1"/>
          </p:cNvPicPr>
          <p:nvPr>
            <p:ph idx="1"/>
          </p:nvPr>
        </p:nvPicPr>
        <p:blipFill>
          <a:blip r:embed="rId2"/>
          <a:stretch>
            <a:fillRect/>
          </a:stretch>
        </p:blipFill>
        <p:spPr>
          <a:xfrm>
            <a:off x="1304263" y="1055688"/>
            <a:ext cx="6757725" cy="4913312"/>
          </a:xfrm>
        </p:spPr>
      </p:pic>
      <p:sp>
        <p:nvSpPr>
          <p:cNvPr id="3" name="Title 2">
            <a:extLst>
              <a:ext uri="{FF2B5EF4-FFF2-40B4-BE49-F238E27FC236}">
                <a16:creationId xmlns:a16="http://schemas.microsoft.com/office/drawing/2014/main" id="{6D6575FA-D50B-4DA8-B253-B59867A4F586}"/>
              </a:ext>
            </a:extLst>
          </p:cNvPr>
          <p:cNvSpPr>
            <a:spLocks noGrp="1"/>
          </p:cNvSpPr>
          <p:nvPr>
            <p:ph type="title"/>
          </p:nvPr>
        </p:nvSpPr>
        <p:spPr/>
        <p:txBody>
          <a:bodyPr>
            <a:normAutofit fontScale="90000"/>
          </a:bodyPr>
          <a:lstStyle/>
          <a:p>
            <a:r>
              <a:rPr lang="en-US" dirty="0"/>
              <a:t>Case Study of Different Estimates from Different Models</a:t>
            </a:r>
          </a:p>
        </p:txBody>
      </p:sp>
    </p:spTree>
    <p:extLst>
      <p:ext uri="{BB962C8B-B14F-4D97-AF65-F5344CB8AC3E}">
        <p14:creationId xmlns:p14="http://schemas.microsoft.com/office/powerpoint/2010/main" val="15986644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9A7C8-76F9-44B6-A5D3-72D6A1C44A81}"/>
              </a:ext>
            </a:extLst>
          </p:cNvPr>
          <p:cNvSpPr>
            <a:spLocks noGrp="1"/>
          </p:cNvSpPr>
          <p:nvPr>
            <p:ph type="title"/>
          </p:nvPr>
        </p:nvSpPr>
        <p:spPr/>
        <p:txBody>
          <a:bodyPr/>
          <a:lstStyle/>
          <a:p>
            <a:r>
              <a:rPr lang="en-US" dirty="0"/>
              <a:t>Helioscope</a:t>
            </a:r>
          </a:p>
        </p:txBody>
      </p:sp>
      <p:pic>
        <p:nvPicPr>
          <p:cNvPr id="4" name="Content Placeholder 3">
            <a:extLst>
              <a:ext uri="{FF2B5EF4-FFF2-40B4-BE49-F238E27FC236}">
                <a16:creationId xmlns:a16="http://schemas.microsoft.com/office/drawing/2014/main" id="{3FE6A64C-EE5E-415C-B706-CFD4F096E4A7}"/>
              </a:ext>
            </a:extLst>
          </p:cNvPr>
          <p:cNvPicPr>
            <a:picLocks noGrp="1" noChangeAspect="1"/>
          </p:cNvPicPr>
          <p:nvPr>
            <p:ph idx="1"/>
          </p:nvPr>
        </p:nvPicPr>
        <p:blipFill>
          <a:blip r:embed="rId2"/>
          <a:stretch>
            <a:fillRect/>
          </a:stretch>
        </p:blipFill>
        <p:spPr>
          <a:xfrm>
            <a:off x="731838" y="1725166"/>
            <a:ext cx="7902575" cy="3574355"/>
          </a:xfrm>
          <a:prstGeom prst="rect">
            <a:avLst/>
          </a:prstGeom>
        </p:spPr>
      </p:pic>
      <p:sp>
        <p:nvSpPr>
          <p:cNvPr id="5" name="TextBox 4">
            <a:extLst>
              <a:ext uri="{FF2B5EF4-FFF2-40B4-BE49-F238E27FC236}">
                <a16:creationId xmlns:a16="http://schemas.microsoft.com/office/drawing/2014/main" id="{5B475140-2619-4DF0-B806-7C60ED2FD261}"/>
              </a:ext>
            </a:extLst>
          </p:cNvPr>
          <p:cNvSpPr txBox="1"/>
          <p:nvPr/>
        </p:nvSpPr>
        <p:spPr>
          <a:xfrm>
            <a:off x="310551" y="4287328"/>
            <a:ext cx="2889849" cy="2031325"/>
          </a:xfrm>
          <a:prstGeom prst="rect">
            <a:avLst/>
          </a:prstGeom>
          <a:solidFill>
            <a:srgbClr val="FFFF00"/>
          </a:solidFill>
        </p:spPr>
        <p:txBody>
          <a:bodyPr wrap="square" rtlCol="0">
            <a:spAutoFit/>
          </a:bodyPr>
          <a:lstStyle/>
          <a:p>
            <a:r>
              <a:rPr lang="en-US" dirty="0"/>
              <a:t>Implied In-plane irradiation:</a:t>
            </a:r>
          </a:p>
          <a:p>
            <a:endParaRPr lang="en-US" dirty="0"/>
          </a:p>
          <a:p>
            <a:r>
              <a:rPr lang="en-US" dirty="0"/>
              <a:t>1,713.5/83.9%  = 2042.31 kWh/m2</a:t>
            </a:r>
          </a:p>
          <a:p>
            <a:endParaRPr lang="en-US" dirty="0"/>
          </a:p>
          <a:p>
            <a:r>
              <a:rPr lang="en-US" dirty="0"/>
              <a:t>Capacity Factor 1713/8760 = 19.55%</a:t>
            </a:r>
          </a:p>
        </p:txBody>
      </p:sp>
    </p:spTree>
    <p:extLst>
      <p:ext uri="{BB962C8B-B14F-4D97-AF65-F5344CB8AC3E}">
        <p14:creationId xmlns:p14="http://schemas.microsoft.com/office/powerpoint/2010/main" val="514300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709A7E-D333-49B0-8802-66FA36E55BA2}"/>
              </a:ext>
            </a:extLst>
          </p:cNvPr>
          <p:cNvPicPr>
            <a:picLocks noGrp="1" noChangeAspect="1"/>
          </p:cNvPicPr>
          <p:nvPr>
            <p:ph idx="1"/>
          </p:nvPr>
        </p:nvPicPr>
        <p:blipFill>
          <a:blip r:embed="rId2"/>
          <a:stretch>
            <a:fillRect/>
          </a:stretch>
        </p:blipFill>
        <p:spPr>
          <a:xfrm>
            <a:off x="2330377" y="1055688"/>
            <a:ext cx="4225164" cy="5543520"/>
          </a:xfrm>
        </p:spPr>
      </p:pic>
      <p:sp>
        <p:nvSpPr>
          <p:cNvPr id="3" name="Title 2">
            <a:extLst>
              <a:ext uri="{FF2B5EF4-FFF2-40B4-BE49-F238E27FC236}">
                <a16:creationId xmlns:a16="http://schemas.microsoft.com/office/drawing/2014/main" id="{9FB4126F-3B3F-4B74-99BA-F18682AFDBCF}"/>
              </a:ext>
            </a:extLst>
          </p:cNvPr>
          <p:cNvSpPr>
            <a:spLocks noGrp="1"/>
          </p:cNvSpPr>
          <p:nvPr>
            <p:ph type="title"/>
          </p:nvPr>
        </p:nvSpPr>
        <p:spPr/>
        <p:txBody>
          <a:bodyPr/>
          <a:lstStyle/>
          <a:p>
            <a:r>
              <a:rPr lang="en-US" dirty="0"/>
              <a:t>PV Syst 1 - General</a:t>
            </a:r>
          </a:p>
        </p:txBody>
      </p:sp>
      <p:sp>
        <p:nvSpPr>
          <p:cNvPr id="6" name="TextBox 5">
            <a:extLst>
              <a:ext uri="{FF2B5EF4-FFF2-40B4-BE49-F238E27FC236}">
                <a16:creationId xmlns:a16="http://schemas.microsoft.com/office/drawing/2014/main" id="{94284007-A4B3-47FA-A422-D71F7B8E59B3}"/>
              </a:ext>
            </a:extLst>
          </p:cNvPr>
          <p:cNvSpPr txBox="1"/>
          <p:nvPr/>
        </p:nvSpPr>
        <p:spPr>
          <a:xfrm>
            <a:off x="7004649" y="5132717"/>
            <a:ext cx="1768415" cy="646331"/>
          </a:xfrm>
          <a:prstGeom prst="rect">
            <a:avLst/>
          </a:prstGeom>
          <a:noFill/>
        </p:spPr>
        <p:txBody>
          <a:bodyPr wrap="square" rtlCol="0">
            <a:spAutoFit/>
          </a:bodyPr>
          <a:lstStyle/>
          <a:p>
            <a:r>
              <a:rPr lang="en-US" dirty="0"/>
              <a:t>344 kWp and 294 kWac</a:t>
            </a:r>
          </a:p>
        </p:txBody>
      </p:sp>
    </p:spTree>
    <p:extLst>
      <p:ext uri="{BB962C8B-B14F-4D97-AF65-F5344CB8AC3E}">
        <p14:creationId xmlns:p14="http://schemas.microsoft.com/office/powerpoint/2010/main" val="2181033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51F623-3087-401A-AF8B-330F4A213509}"/>
              </a:ext>
            </a:extLst>
          </p:cNvPr>
          <p:cNvPicPr>
            <a:picLocks noGrp="1" noChangeAspect="1"/>
          </p:cNvPicPr>
          <p:nvPr>
            <p:ph idx="1"/>
          </p:nvPr>
        </p:nvPicPr>
        <p:blipFill>
          <a:blip r:embed="rId2"/>
          <a:stretch>
            <a:fillRect/>
          </a:stretch>
        </p:blipFill>
        <p:spPr>
          <a:xfrm>
            <a:off x="3815642" y="923594"/>
            <a:ext cx="4784894" cy="5736021"/>
          </a:xfrm>
        </p:spPr>
      </p:pic>
      <p:sp>
        <p:nvSpPr>
          <p:cNvPr id="3" name="Title 2">
            <a:extLst>
              <a:ext uri="{FF2B5EF4-FFF2-40B4-BE49-F238E27FC236}">
                <a16:creationId xmlns:a16="http://schemas.microsoft.com/office/drawing/2014/main" id="{401617E3-30F6-40D0-863B-FC481AF893E0}"/>
              </a:ext>
            </a:extLst>
          </p:cNvPr>
          <p:cNvSpPr>
            <a:spLocks noGrp="1"/>
          </p:cNvSpPr>
          <p:nvPr>
            <p:ph type="title"/>
          </p:nvPr>
        </p:nvSpPr>
        <p:spPr/>
        <p:txBody>
          <a:bodyPr/>
          <a:lstStyle/>
          <a:p>
            <a:r>
              <a:rPr lang="en-US" dirty="0"/>
              <a:t>PV Syst 2</a:t>
            </a:r>
          </a:p>
        </p:txBody>
      </p:sp>
      <p:sp>
        <p:nvSpPr>
          <p:cNvPr id="6" name="TextBox 5">
            <a:extLst>
              <a:ext uri="{FF2B5EF4-FFF2-40B4-BE49-F238E27FC236}">
                <a16:creationId xmlns:a16="http://schemas.microsoft.com/office/drawing/2014/main" id="{1C8A263B-E66C-4FEB-9808-B2DC7E9CFD48}"/>
              </a:ext>
            </a:extLst>
          </p:cNvPr>
          <p:cNvSpPr txBox="1"/>
          <p:nvPr/>
        </p:nvSpPr>
        <p:spPr>
          <a:xfrm>
            <a:off x="388188" y="1371600"/>
            <a:ext cx="3183147" cy="2585323"/>
          </a:xfrm>
          <a:prstGeom prst="rect">
            <a:avLst/>
          </a:prstGeom>
          <a:noFill/>
        </p:spPr>
        <p:txBody>
          <a:bodyPr wrap="square" rtlCol="0">
            <a:spAutoFit/>
          </a:bodyPr>
          <a:lstStyle/>
          <a:p>
            <a:r>
              <a:rPr lang="en-US" dirty="0"/>
              <a:t>Global Incident Irradiation on collector 2497.2 = 28.39%</a:t>
            </a:r>
          </a:p>
          <a:p>
            <a:endParaRPr lang="en-US" dirty="0"/>
          </a:p>
          <a:p>
            <a:r>
              <a:rPr lang="en-US" dirty="0"/>
              <a:t>Final Production - yield 2189 = 24.98%</a:t>
            </a:r>
          </a:p>
          <a:p>
            <a:endParaRPr lang="en-US" dirty="0"/>
          </a:p>
          <a:p>
            <a:r>
              <a:rPr lang="en-US" dirty="0"/>
              <a:t>Performance ratio computed 2497/2189 = 87.65%</a:t>
            </a:r>
          </a:p>
          <a:p>
            <a:endParaRPr lang="en-US" dirty="0"/>
          </a:p>
        </p:txBody>
      </p:sp>
    </p:spTree>
    <p:extLst>
      <p:ext uri="{BB962C8B-B14F-4D97-AF65-F5344CB8AC3E}">
        <p14:creationId xmlns:p14="http://schemas.microsoft.com/office/powerpoint/2010/main" val="1327941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AE8D76-0D67-43AF-A5D2-895488CF1113}"/>
              </a:ext>
            </a:extLst>
          </p:cNvPr>
          <p:cNvPicPr>
            <a:picLocks noGrp="1" noChangeAspect="1"/>
          </p:cNvPicPr>
          <p:nvPr>
            <p:ph idx="1"/>
          </p:nvPr>
        </p:nvPicPr>
        <p:blipFill>
          <a:blip r:embed="rId2"/>
          <a:stretch>
            <a:fillRect/>
          </a:stretch>
        </p:blipFill>
        <p:spPr>
          <a:xfrm>
            <a:off x="731838" y="1457403"/>
            <a:ext cx="7902575" cy="4109882"/>
          </a:xfrm>
        </p:spPr>
      </p:pic>
      <p:sp>
        <p:nvSpPr>
          <p:cNvPr id="3" name="Title 2">
            <a:extLst>
              <a:ext uri="{FF2B5EF4-FFF2-40B4-BE49-F238E27FC236}">
                <a16:creationId xmlns:a16="http://schemas.microsoft.com/office/drawing/2014/main" id="{3C3D9E64-911E-4346-A342-0476DEA43BBC}"/>
              </a:ext>
            </a:extLst>
          </p:cNvPr>
          <p:cNvSpPr>
            <a:spLocks noGrp="1"/>
          </p:cNvSpPr>
          <p:nvPr>
            <p:ph type="title"/>
          </p:nvPr>
        </p:nvSpPr>
        <p:spPr/>
        <p:txBody>
          <a:bodyPr/>
          <a:lstStyle/>
          <a:p>
            <a:r>
              <a:rPr lang="en-US" dirty="0"/>
              <a:t>EU PV GIS</a:t>
            </a:r>
          </a:p>
        </p:txBody>
      </p:sp>
    </p:spTree>
    <p:extLst>
      <p:ext uri="{BB962C8B-B14F-4D97-AF65-F5344CB8AC3E}">
        <p14:creationId xmlns:p14="http://schemas.microsoft.com/office/powerpoint/2010/main" val="17764474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boPPT">
    <a:dk1>
      <a:sysClr val="windowText" lastClr="000000"/>
    </a:dk1>
    <a:lt1>
      <a:srgbClr val="FFFFFF"/>
    </a:lt1>
    <a:dk2>
      <a:srgbClr val="FFFFFF"/>
    </a:dk2>
    <a:lt2>
      <a:srgbClr val="000099"/>
    </a:lt2>
    <a:accent1>
      <a:srgbClr val="FFFFFF"/>
    </a:accent1>
    <a:accent2>
      <a:srgbClr val="FF6600"/>
    </a:accent2>
    <a:accent3>
      <a:srgbClr val="000099"/>
    </a:accent3>
    <a:accent4>
      <a:srgbClr val="660066"/>
    </a:accent4>
    <a:accent5>
      <a:srgbClr val="AAAAAA"/>
    </a:accent5>
    <a:accent6>
      <a:srgbClr val="334477"/>
    </a:accent6>
    <a:hlink>
      <a:srgbClr val="777777"/>
    </a:hlink>
    <a:folHlink>
      <a:srgbClr val="87A9CC"/>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67371</TotalTime>
  <Words>19417</Words>
  <Application>Microsoft Office PowerPoint</Application>
  <PresentationFormat>On-screen Show (4:3)</PresentationFormat>
  <Paragraphs>1705</Paragraphs>
  <Slides>319</Slides>
  <Notes>12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319</vt:i4>
      </vt:variant>
    </vt:vector>
  </HeadingPairs>
  <TitlesOfParts>
    <vt:vector size="334" baseType="lpstr">
      <vt:lpstr>맑은 고딕</vt:lpstr>
      <vt:lpstr>Arial</vt:lpstr>
      <vt:lpstr>Calibri</vt:lpstr>
      <vt:lpstr>Calibri Light</vt:lpstr>
      <vt:lpstr>Courier New</vt:lpstr>
      <vt:lpstr>Franklin Gothic Demi</vt:lpstr>
      <vt:lpstr>Noto Serif</vt:lpstr>
      <vt:lpstr>Symbol</vt:lpstr>
      <vt:lpstr>Times New Roman</vt:lpstr>
      <vt:lpstr>Trebuchet MS</vt:lpstr>
      <vt:lpstr>Verdana</vt:lpstr>
      <vt:lpstr>Wingdings</vt:lpstr>
      <vt:lpstr>Wingdings 2</vt:lpstr>
      <vt:lpstr>Office Theme</vt:lpstr>
      <vt:lpstr>Document</vt:lpstr>
      <vt:lpstr>Economics and Financial Analysis of Solar Power</vt:lpstr>
      <vt:lpstr>Why Study the Economics and Financing of Solar Power in a Structured Manner</vt:lpstr>
      <vt:lpstr>My Background and How I can Help You</vt:lpstr>
      <vt:lpstr>Keys to Understanding Solar Power Economics and Making an Effective Analysis</vt:lpstr>
      <vt:lpstr>Keys to Understanding Solar Power Economics and Making an Effective Analysis</vt:lpstr>
      <vt:lpstr>Keys to Understanding Solar Power Economics and Making an Effective Analysis</vt:lpstr>
      <vt:lpstr>Keys to Understanding Solar Power Economics and Making an Effective Analysis</vt:lpstr>
      <vt:lpstr>Understanding Financial Issues Related to Solar Power</vt:lpstr>
      <vt:lpstr>Understanding Financial Issues Related to Solar Power</vt:lpstr>
      <vt:lpstr>Understanding Financial Issues Related to Solar Power</vt:lpstr>
      <vt:lpstr>Course Introduction</vt:lpstr>
      <vt:lpstr>General Course Overview – Economic and Financial Analysis</vt:lpstr>
      <vt:lpstr>General Course Overview – Economic and Financial Analysis</vt:lpstr>
      <vt:lpstr>Summary of Tools Provided in the Course</vt:lpstr>
      <vt:lpstr>Session 1</vt:lpstr>
      <vt:lpstr>General Overview of Solar Power</vt:lpstr>
      <vt:lpstr>Photoelectric Effect – 1839 French Physicist  Edmond Becquerel</vt:lpstr>
      <vt:lpstr>Illustration of the Photoelectric Effect</vt:lpstr>
      <vt:lpstr>PowerPoint Presentation</vt:lpstr>
      <vt:lpstr>Main Difference Between Poly Silicon and Thin Film</vt:lpstr>
      <vt:lpstr>How Polysilicon Panels are Made</vt:lpstr>
      <vt:lpstr>Thin Film value chain (First Solar)</vt:lpstr>
      <vt:lpstr>What you Can and Cannot Control</vt:lpstr>
      <vt:lpstr>Polysilicon versus Thin Film</vt:lpstr>
      <vt:lpstr>Solar Power Economic History</vt:lpstr>
      <vt:lpstr>German Feed-In Tariffs</vt:lpstr>
      <vt:lpstr>German Tariffs for Alternative Sizes of PV</vt:lpstr>
      <vt:lpstr>Context of Subsided Prices – Compare 45 Euro/kWh with Merchant Prices of about 3 Euro Cents</vt:lpstr>
      <vt:lpstr>Dubai 6 Cents per kWh in 2015</vt:lpstr>
      <vt:lpstr>Examples of Very Low Solar Prices</vt:lpstr>
      <vt:lpstr>Drivers of Dramatic Declines in Solar Prices</vt:lpstr>
      <vt:lpstr>Use of Levelised Cost to Assess Drivers and Economic Viability</vt:lpstr>
      <vt:lpstr>The Levelised Cost of Anything to Assess Economic Costs and Benefits</vt:lpstr>
      <vt:lpstr>Computing the Cost of Producing Something per Unit (the LCOE)</vt:lpstr>
      <vt:lpstr>LCOE Mechanics for Solar</vt:lpstr>
      <vt:lpstr>Explain Price Changes with LCOE Calculation and Drivers</vt:lpstr>
      <vt:lpstr>LCOE Complications and Adjustments</vt:lpstr>
      <vt:lpstr>Session 2: Solar Power Up-Front Capital Expenditures – Modules and Other Equipment</vt:lpstr>
      <vt:lpstr>Capital Cost and Operating Cost of Solar Power</vt:lpstr>
      <vt:lpstr>Solar Manufacturing History</vt:lpstr>
      <vt:lpstr>Up-front Capital Cost and kWp Benchmark</vt:lpstr>
      <vt:lpstr>Weekly Solar Irradiation</vt:lpstr>
      <vt:lpstr>Solar Patterns in Northern Nigeria</vt:lpstr>
      <vt:lpstr>Pvinsights.com - Find Current Price of Modules per kWp</vt:lpstr>
      <vt:lpstr>Dramatic History of Module Prices from USD 7,000 per kWp to below 200 per kWp</vt:lpstr>
      <vt:lpstr>Balance of System Components</vt:lpstr>
      <vt:lpstr>PowerPoint Presentation</vt:lpstr>
      <vt:lpstr>Solar Diagram with Balance of System</vt:lpstr>
      <vt:lpstr>Balance of System for Roof Top Power</vt:lpstr>
      <vt:lpstr>Inverter Cost</vt:lpstr>
      <vt:lpstr>Tracking and Cost – 10%-15% Increase</vt:lpstr>
      <vt:lpstr>Bi-Facial Costs</vt:lpstr>
      <vt:lpstr>Bi-Facial and Albedo</vt:lpstr>
      <vt:lpstr>Variation of Total Cost per kWp in Different Countries</vt:lpstr>
      <vt:lpstr>Surprising Range in Capital Cost from Published Databases – A little Out of Date</vt:lpstr>
      <vt:lpstr>Achieving USD 700 per kW with USD 295/kW Module Cost</vt:lpstr>
      <vt:lpstr>Example of High Cost – NY Project</vt:lpstr>
      <vt:lpstr>Total Up-front Cost from IEA – India Cost is USD 531/kWp</vt:lpstr>
      <vt:lpstr>Converting One-time Capital Cost to Capital Cost over the Lifetime of a Project</vt:lpstr>
      <vt:lpstr>Real and Nominal Levelised Cost with Capital Costs</vt:lpstr>
      <vt:lpstr>Example of Real and Nominal Levelised Cost for O&amp;M Evaluation</vt:lpstr>
      <vt:lpstr>LCOE Illustration</vt:lpstr>
      <vt:lpstr>Solar Operating and Maintenance Expenses</vt:lpstr>
      <vt:lpstr>PowerPoint Presentation</vt:lpstr>
      <vt:lpstr>PowerPoint Presentation</vt:lpstr>
      <vt:lpstr>Solar Operating Expense</vt:lpstr>
      <vt:lpstr>All of the Costs on Top of Pure O&amp;M</vt:lpstr>
      <vt:lpstr>Total Cost/kWy from IEA and Formulas</vt:lpstr>
      <vt:lpstr>Example of Benchmark Costs</vt:lpstr>
      <vt:lpstr>Operating and Maintenance Cost for Commercial </vt:lpstr>
      <vt:lpstr>Adjustment for Inflation and Degradation when Computing Nominal LCOE</vt:lpstr>
      <vt:lpstr>Adjustment for Degradation when Computing Real LCOE</vt:lpstr>
      <vt:lpstr>Total Cost including Capital Cost and Operating Cost</vt:lpstr>
      <vt:lpstr>Analysis of Inverter Replacement</vt:lpstr>
      <vt:lpstr>Session 3: Resource Analysis</vt:lpstr>
      <vt:lpstr>Solar LCOE with Different Resources</vt:lpstr>
      <vt:lpstr>Issues in Resource Analysis</vt:lpstr>
      <vt:lpstr>Yield and Capacity Factor</vt:lpstr>
      <vt:lpstr>Compute the LCOE without Taxes from Resource Analysis</vt:lpstr>
      <vt:lpstr>Basic Equations Driven by What you Can and Cannot Control -  Start with What You Cannot Control</vt:lpstr>
      <vt:lpstr>The Total Capacity Factor or Yield</vt:lpstr>
      <vt:lpstr>Final Yield or Capacity Factor After Adjusting for Things You Control</vt:lpstr>
      <vt:lpstr>Pretend for One Hour the Sunlight Irradiation is 1000 Watts per M</vt:lpstr>
      <vt:lpstr>First, Some Terms</vt:lpstr>
      <vt:lpstr>Differences in Data Sources</vt:lpstr>
      <vt:lpstr>Formulas for Yield and Capacity Factor</vt:lpstr>
      <vt:lpstr>Solar Resource Assessment</vt:lpstr>
      <vt:lpstr>Three Solar Resource Orientations</vt:lpstr>
      <vt:lpstr>Direct Normal Irradiance</vt:lpstr>
      <vt:lpstr>Adjustments for Tilt and for Tracking</vt:lpstr>
      <vt:lpstr>Cloud Cover and PV Generation</vt:lpstr>
      <vt:lpstr>Weekly Solar Irradiation – Note it is sometimes above the 1,000 STC</vt:lpstr>
      <vt:lpstr>Illustration of STC</vt:lpstr>
      <vt:lpstr>Solar Power Yield and Capacity Factor</vt:lpstr>
      <vt:lpstr>Case Study of Different Estimates from Different Models</vt:lpstr>
      <vt:lpstr>Helioscope</vt:lpstr>
      <vt:lpstr>PV Syst 1 - General</vt:lpstr>
      <vt:lpstr>PV Syst 2</vt:lpstr>
      <vt:lpstr>EU PV GIS</vt:lpstr>
      <vt:lpstr>Horizontal – 1869.58 kWh/m2</vt:lpstr>
      <vt:lpstr>PV GIS with Tracking</vt:lpstr>
      <vt:lpstr>PV Watts</vt:lpstr>
      <vt:lpstr>From World Bank</vt:lpstr>
      <vt:lpstr>Different Models of Solar Resource</vt:lpstr>
      <vt:lpstr>Comparison of Estimates</vt:lpstr>
      <vt:lpstr>Performance Ratio</vt:lpstr>
      <vt:lpstr>Case 1: Pretend for One Hour the Sunlight Irradiation is 1000 Watts per M</vt:lpstr>
      <vt:lpstr>Performance Ratio</vt:lpstr>
      <vt:lpstr>Example of Computing Solar Output</vt:lpstr>
      <vt:lpstr>Differences in Output Due to Factors Other Than Solar Radiation – Explained by Performance Ratio</vt:lpstr>
      <vt:lpstr>Balance of System and Inverter</vt:lpstr>
      <vt:lpstr>Work Through PVSyst</vt:lpstr>
      <vt:lpstr>Loss Diagram Illustration</vt:lpstr>
      <vt:lpstr>PVSyst and Waterfall Chart for Capacity Factor</vt:lpstr>
      <vt:lpstr>Loss Diagram for Australia</vt:lpstr>
      <vt:lpstr>Mexico Loss Factor </vt:lpstr>
      <vt:lpstr>Decomposing the Performance Ratio – POA is point of Access</vt:lpstr>
      <vt:lpstr>Looking for Correlation between Temperature Loss and Temperature Levels</vt:lpstr>
      <vt:lpstr>Performance Ratio within Year</vt:lpstr>
      <vt:lpstr>Loss Diagram</vt:lpstr>
      <vt:lpstr>Use of Regression to Find the Implied Temperature on the Panels</vt:lpstr>
      <vt:lpstr>Scatter Plots of PR and Temperature</vt:lpstr>
      <vt:lpstr>Performance Ratio and Temperature in Other Cases</vt:lpstr>
      <vt:lpstr>PowerPoint Presentation</vt:lpstr>
      <vt:lpstr>PowerPoint Presentation</vt:lpstr>
      <vt:lpstr>Temperature Coefficient</vt:lpstr>
      <vt:lpstr>Example of Temperature Coefficient</vt:lpstr>
      <vt:lpstr>Problems with Measuring Temperature on Panels versus Ambient Temperature</vt:lpstr>
      <vt:lpstr>Derive Implied Panel Temperature </vt:lpstr>
      <vt:lpstr>Example of Finding Implied Panel Temperature</vt:lpstr>
      <vt:lpstr>Second Example of Finding Panel Temperature</vt:lpstr>
      <vt:lpstr>Inconsistent Results</vt:lpstr>
      <vt:lpstr>Temperature and Power Reduction</vt:lpstr>
      <vt:lpstr>Linear Effect of Temperature on Output</vt:lpstr>
      <vt:lpstr>Exercise of Matching PV Array to Inverter</vt:lpstr>
      <vt:lpstr>Degradation</vt:lpstr>
      <vt:lpstr>Degradation in PV system performance</vt:lpstr>
      <vt:lpstr>PV warranties</vt:lpstr>
      <vt:lpstr>Land Use and Solar Power</vt:lpstr>
      <vt:lpstr>Evaluation of LCOE</vt:lpstr>
      <vt:lpstr>Economics, Marginal Cost and Levelised Cost</vt:lpstr>
      <vt:lpstr>Example of LCOE versus Electric Bill</vt:lpstr>
      <vt:lpstr>LCOE for Base Load and Intermittent Plant</vt:lpstr>
      <vt:lpstr>Carrying Charges, Cost of Capital and Financial Modelling versus LCOE</vt:lpstr>
      <vt:lpstr>Objectives of Session</vt:lpstr>
      <vt:lpstr>Use of LCOE for Comparison with Dispatchable Technologies</vt:lpstr>
      <vt:lpstr>Revenue Build-up and LCOE</vt:lpstr>
      <vt:lpstr>Example of LCOE</vt:lpstr>
      <vt:lpstr>Computing the Carrying Charge to Switch Capital Investment into a Annual Fixed Cost</vt:lpstr>
      <vt:lpstr>Reconciling Project Finance Model and Carrying Charge Rates</vt:lpstr>
      <vt:lpstr>Financial Model and LCOE are the Same Thing</vt:lpstr>
      <vt:lpstr>Financial Model Objectives</vt:lpstr>
      <vt:lpstr>Fundamental of Creating Any Financial Model</vt:lpstr>
      <vt:lpstr>Principles of Creating a Financial Model</vt:lpstr>
      <vt:lpstr>Project Finance Model Structure Changes at COD</vt:lpstr>
      <vt:lpstr>Project Finance and WACC</vt:lpstr>
      <vt:lpstr>Spanish Case and Political Risk with PIRR Assessment</vt:lpstr>
      <vt:lpstr>Time-Line and Changing Risk are Crucial in Project Finance</vt:lpstr>
      <vt:lpstr>Some General Ideas</vt:lpstr>
      <vt:lpstr>Classic Project Finance Diagram – Is it Really Good for Africa – Follow the Money and Start with Revenues</vt:lpstr>
      <vt:lpstr>Diagram of Project Finance</vt:lpstr>
      <vt:lpstr>Example of Timelines and Project IRR</vt:lpstr>
      <vt:lpstr>Financing and Debt Schedule</vt:lpstr>
      <vt:lpstr>Equity Cash Flow, IRR and DSCR</vt:lpstr>
      <vt:lpstr>Interpretation of IRR</vt:lpstr>
      <vt:lpstr>Nominal Cash Flow</vt:lpstr>
      <vt:lpstr>Case 1: Starting Point</vt:lpstr>
      <vt:lpstr>Case 2: Understanding of Real vs Nominal LCOE</vt:lpstr>
      <vt:lpstr>Case 3: Degradation</vt:lpstr>
      <vt:lpstr>Case 4: Taxes and No Debt</vt:lpstr>
      <vt:lpstr>Case 5: Construction Period but Still No Debt</vt:lpstr>
      <vt:lpstr>Case 6: Debt</vt:lpstr>
      <vt:lpstr>Day 2, Session 2: Project Financing of Solar Power</vt:lpstr>
      <vt:lpstr>Interest Rates and Inflation</vt:lpstr>
      <vt:lpstr>Interest Rates and Inflation</vt:lpstr>
      <vt:lpstr>Inflation Expectations in Cost of Capital</vt:lpstr>
      <vt:lpstr>Inflation and Interest Rates in India</vt:lpstr>
      <vt:lpstr>Credit Spreads</vt:lpstr>
      <vt:lpstr>Credit Spreads – More Detailed Graph</vt:lpstr>
      <vt:lpstr>Day 2, Session 2:  Risk Analysis of Resource and P90/P95/P99</vt:lpstr>
      <vt:lpstr>Resource Analysis</vt:lpstr>
      <vt:lpstr>Weekly Solar Irradiation</vt:lpstr>
      <vt:lpstr>Sources of Uncertainty</vt:lpstr>
      <vt:lpstr>Solar Data Reliability</vt:lpstr>
      <vt:lpstr>Differences in Data Sources</vt:lpstr>
      <vt:lpstr>On-Site and Simulated Solar Power</vt:lpstr>
      <vt:lpstr>Where Uncertainty Comes From</vt:lpstr>
      <vt:lpstr>Variation in Solar Radiation</vt:lpstr>
      <vt:lpstr>Variation in Solar Resource</vt:lpstr>
      <vt:lpstr>Variation in Solar Irradiation</vt:lpstr>
      <vt:lpstr>Output from EU file on Point of Access and Output to Grid</vt:lpstr>
      <vt:lpstr>Solar Power Yield – Database of Actual Production</vt:lpstr>
      <vt:lpstr>Year by Year Variation</vt:lpstr>
      <vt:lpstr>P90 and P50 DSCR with Actual Case</vt:lpstr>
      <vt:lpstr>Explanation of P50, P90 etc.</vt:lpstr>
      <vt:lpstr>P50 and P99 in Solar Case</vt:lpstr>
      <vt:lpstr>P50 and P90 in Solar Case</vt:lpstr>
      <vt:lpstr>Nightmare Graph and Missing the P90 – Fitch Report</vt:lpstr>
      <vt:lpstr>Day 2, Session 3: Debt Capacity and Debt Sculpting</vt:lpstr>
      <vt:lpstr>Debt Repayment - General</vt:lpstr>
      <vt:lpstr>Debt Repayment Structure and Risk</vt:lpstr>
      <vt:lpstr>Debt Tenure and Return</vt:lpstr>
      <vt:lpstr>Sculpting versus Equal Installment with Debt to Capital Constraint</vt:lpstr>
      <vt:lpstr>Fundamental Effect of Debt Tenure with Debt to Capital Constraint</vt:lpstr>
      <vt:lpstr>Sculpting Equations - Basic</vt:lpstr>
      <vt:lpstr>Sculpting Equations with Debt to Capital Constraint</vt:lpstr>
      <vt:lpstr>Sculpting Equations with LC Fees</vt:lpstr>
      <vt:lpstr>Sculpting with DSRA as Final Payment</vt:lpstr>
      <vt:lpstr>Evaluation with Geometry and NPV Formula</vt:lpstr>
      <vt:lpstr>Multiple Capacity Charges and Optimisation of Debt Repayment</vt:lpstr>
      <vt:lpstr>Example of Repayment (Bullet Not Shown)</vt:lpstr>
      <vt:lpstr>Sculpting versus Equal Installment with DSCR Constraint</vt:lpstr>
      <vt:lpstr>Sculpting Equations - Basic</vt:lpstr>
      <vt:lpstr>Sculpting Equations with Debt to Capital Constraint</vt:lpstr>
      <vt:lpstr>Sculpting Equations with LC Fees</vt:lpstr>
      <vt:lpstr>Sculpting with DSRA as Final Payment</vt:lpstr>
      <vt:lpstr>Alternative Repayment Patterns</vt:lpstr>
      <vt:lpstr>Complex Sculpting Issues</vt:lpstr>
      <vt:lpstr>Day 2, Session 4:  Development Costs, Development Fees and Risk Changes</vt:lpstr>
      <vt:lpstr>Objectives of Session</vt:lpstr>
      <vt:lpstr>Efficiently Executed Project</vt:lpstr>
      <vt:lpstr>Elements of Renewable Development</vt:lpstr>
      <vt:lpstr>Stages of Development – If do not pass, the project can be cancelled at any stage</vt:lpstr>
      <vt:lpstr>Development Cost Study</vt:lpstr>
      <vt:lpstr>Steps in Development Phase</vt:lpstr>
      <vt:lpstr>Valuation of Development Expenditures and Probability of Proceeding</vt:lpstr>
      <vt:lpstr>Uncertainty of Costs and Time to Development</vt:lpstr>
      <vt:lpstr>Project Finance Timing and Finance</vt:lpstr>
      <vt:lpstr>Timeline Before Commercial Operation</vt:lpstr>
      <vt:lpstr>Illustration of Development Stage for Wind Farms</vt:lpstr>
      <vt:lpstr>Project Timing and Tasks During the Development Phase (Before the Completion Date)</vt:lpstr>
      <vt:lpstr>Example of Development Cost in Different Wind Projects</vt:lpstr>
      <vt:lpstr>Example of Development in Solar</vt:lpstr>
      <vt:lpstr>Development Cost Documentation</vt:lpstr>
      <vt:lpstr>Example of Development Cost – Environmental Permits </vt:lpstr>
      <vt:lpstr>Development Problems – Local Opposition</vt:lpstr>
      <vt:lpstr>Local Opposition and Compromise</vt:lpstr>
      <vt:lpstr>Quantifying Development Risks</vt:lpstr>
      <vt:lpstr>PowerPoint Presentation</vt:lpstr>
      <vt:lpstr>PowerPoint Presentation</vt:lpstr>
      <vt:lpstr>PowerPoint Presentation</vt:lpstr>
      <vt:lpstr>PowerPoint Presentation</vt:lpstr>
      <vt:lpstr>BOT/PPA Contract</vt:lpstr>
      <vt:lpstr>Case Study - Funding Enron - Subic Bay, Philippines</vt:lpstr>
      <vt:lpstr>113 MW Diesel Generator Power Station Subic Bay, Philippines</vt:lpstr>
      <vt:lpstr>Reconciling Debt to Capital with DSCR</vt:lpstr>
      <vt:lpstr>Effects of Non-Cash Increases in Project Cost</vt:lpstr>
      <vt:lpstr>Debt Sizing: Including Items in Project Cost that do not Involve Cash Outflow </vt:lpstr>
      <vt:lpstr>Debt Sizing: Profits from EPC Contractors or O&amp;M Contractor when Investor is also Contractor</vt:lpstr>
      <vt:lpstr>O&amp;M Contractor is Sponsor</vt:lpstr>
      <vt:lpstr>Adjustments for Development Fee</vt:lpstr>
      <vt:lpstr>Solar Development Fees</vt:lpstr>
      <vt:lpstr>Project IRR with Development Costs</vt:lpstr>
      <vt:lpstr>Solar Case Accounts</vt:lpstr>
      <vt:lpstr>Day 2, Session 5: Upside Analysis for Solar Power – Refinancing, Asset Sales and Real Options</vt:lpstr>
      <vt:lpstr>Re-financing, Corporate Finance and Project Finance</vt:lpstr>
      <vt:lpstr>Re-financing Changes Everything</vt:lpstr>
      <vt:lpstr>Debt Length and the Interest Rate Assuming Size Driven by Debt/Capital Ratio</vt:lpstr>
      <vt:lpstr>Debt Length and the Debt to Capital Ratio</vt:lpstr>
      <vt:lpstr>Philosophy and Re-financing</vt:lpstr>
      <vt:lpstr>Re-financing Introduction</vt:lpstr>
      <vt:lpstr>Assumptions and Mechanics of Re-financing</vt:lpstr>
      <vt:lpstr>Re-financing Scenarios</vt:lpstr>
      <vt:lpstr>Re-financing Case 1 – Multiple Re-financings</vt:lpstr>
      <vt:lpstr>Re-financing Case 2 – Later Refinancing</vt:lpstr>
      <vt:lpstr>Re-financing Case 3 – Shorter Tail in Re-financing </vt:lpstr>
      <vt:lpstr>Re-financing Case 4 – Reduced DSCR and Interest Rate on Re-financing</vt:lpstr>
      <vt:lpstr>Re-financing Case 5 – Effect of Interest Rates when Re-financing Included</vt:lpstr>
      <vt:lpstr>Re-financing Case 6 – Effect of Changing Interest Rates and DSCR for Sizing Re-financing</vt:lpstr>
      <vt:lpstr>Mini-perms </vt:lpstr>
      <vt:lpstr>Re-financing Conclusions</vt:lpstr>
      <vt:lpstr>A Little Theory about Valuation and Risk of Projects</vt:lpstr>
      <vt:lpstr>Re-financing and Early Project Sale</vt:lpstr>
      <vt:lpstr>Verification of Cost of Capital from Published Data in Yieldco Reports</vt:lpstr>
      <vt:lpstr>Equity Returns and Re-Financing</vt:lpstr>
      <vt:lpstr>Transaction Multiples from Yieldco IPO’s</vt:lpstr>
      <vt:lpstr>Equity IRR without Balloon</vt:lpstr>
      <vt:lpstr>Equity IRR with Balloon</vt:lpstr>
      <vt:lpstr>Capital Requirements and Mini-Perms</vt:lpstr>
      <vt:lpstr>Re-financing and the Importance of Debt Tenure</vt:lpstr>
      <vt:lpstr>Mini-Perm</vt:lpstr>
      <vt:lpstr>Mini-Perm Example</vt:lpstr>
      <vt:lpstr>Mini-Perm Assumptions in Solar Case</vt:lpstr>
      <vt:lpstr>Mini-Perm and Re-financing Assumption</vt:lpstr>
      <vt:lpstr>Credit Analysis of Mini-Perm</vt:lpstr>
      <vt:lpstr>Mini-Perm Extension</vt:lpstr>
      <vt:lpstr>Mini-Perm Extension - Continued</vt:lpstr>
      <vt:lpstr>Parked</vt:lpstr>
      <vt:lpstr>General Discussion on How Solar PV Works</vt:lpstr>
      <vt:lpstr>General Discussion on How Solar PV Works</vt:lpstr>
      <vt:lpstr>Session 1</vt:lpstr>
      <vt:lpstr>Components of Array Assembly</vt:lpstr>
      <vt:lpstr>Silicon used in the Process</vt:lpstr>
      <vt:lpstr>Solar Value Chain</vt:lpstr>
      <vt:lpstr>Long-term Drop in Solar Modules</vt:lpstr>
      <vt:lpstr>First Solar and Suntech Price and Cost of PV Modules</vt:lpstr>
      <vt:lpstr>Prices of Solar Modules 2010-2012</vt:lpstr>
      <vt:lpstr>2011-2013 Trends in Total Cost</vt:lpstr>
      <vt:lpstr>Solar Power in Germany and Summer Loads – Implication for Net Metering and Distribution</vt:lpstr>
      <vt:lpstr>Construction Costs array layout</vt:lpstr>
      <vt:lpstr>Database of Old Solar PV Projects</vt:lpstr>
      <vt:lpstr>Other Examples of Cost Breakdown</vt:lpstr>
      <vt:lpstr>Recent EPC Cost of Solar in India</vt:lpstr>
      <vt:lpstr>Example of Cost Breakdown</vt:lpstr>
      <vt:lpstr>Example of Aggressive Cost Estimate</vt:lpstr>
      <vt:lpstr>What is kWp -Illustration of STC</vt:lpstr>
      <vt:lpstr>Fundamentals of Computing Levelised Cost</vt:lpstr>
      <vt:lpstr>Factors the Drive Capital Expenditures, Production and O&amp;M</vt:lpstr>
      <vt:lpstr>LCOE Points</vt:lpstr>
      <vt:lpstr>Step 1 of LCOE: Annual Carrying Charge per kW</vt:lpstr>
      <vt:lpstr>Step 2: Total Fixed Cost per kW-year</vt:lpstr>
      <vt:lpstr>LCOE Discussion</vt:lpstr>
      <vt:lpstr>Basic Equations for Investment, Operation and Production</vt:lpstr>
      <vt:lpstr>Illustration of STC</vt:lpstr>
      <vt:lpstr>LCOE and Cost Benchmarking</vt:lpstr>
      <vt:lpstr>LCOE Best Case</vt:lpstr>
      <vt:lpstr>Capital Cost, Operating Cost and Efficiency</vt:lpstr>
      <vt:lpstr>Converting Diesel Price</vt:lpstr>
      <vt:lpstr>Hydrogen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Edward Bodmer</cp:lastModifiedBy>
  <cp:revision>657</cp:revision>
  <dcterms:created xsi:type="dcterms:W3CDTF">2017-09-08T10:05:56Z</dcterms:created>
  <dcterms:modified xsi:type="dcterms:W3CDTF">2021-07-19T23:13:07Z</dcterms:modified>
</cp:coreProperties>
</file>