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78"/>
  </p:notesMasterIdLst>
  <p:handoutMasterIdLst>
    <p:handoutMasterId r:id="rId279"/>
  </p:handoutMasterIdLst>
  <p:sldIdLst>
    <p:sldId id="2344" r:id="rId2"/>
    <p:sldId id="2375" r:id="rId3"/>
    <p:sldId id="2376" r:id="rId4"/>
    <p:sldId id="2343" r:id="rId5"/>
    <p:sldId id="2347" r:id="rId6"/>
    <p:sldId id="2341" r:id="rId7"/>
    <p:sldId id="2346" r:id="rId8"/>
    <p:sldId id="2348" r:id="rId9"/>
    <p:sldId id="2342" r:id="rId10"/>
    <p:sldId id="2350" r:id="rId11"/>
    <p:sldId id="2349" r:id="rId12"/>
    <p:sldId id="2351" r:id="rId13"/>
    <p:sldId id="2333" r:id="rId14"/>
    <p:sldId id="2329" r:id="rId15"/>
    <p:sldId id="2331" r:id="rId16"/>
    <p:sldId id="263" r:id="rId17"/>
    <p:sldId id="2232" r:id="rId18"/>
    <p:sldId id="797" r:id="rId19"/>
    <p:sldId id="798" r:id="rId20"/>
    <p:sldId id="832" r:id="rId21"/>
    <p:sldId id="711" r:id="rId22"/>
    <p:sldId id="712" r:id="rId23"/>
    <p:sldId id="713" r:id="rId24"/>
    <p:sldId id="2233" r:id="rId25"/>
    <p:sldId id="714" r:id="rId26"/>
    <p:sldId id="2235" r:id="rId27"/>
    <p:sldId id="2377" r:id="rId28"/>
    <p:sldId id="1445" r:id="rId29"/>
    <p:sldId id="2303" r:id="rId30"/>
    <p:sldId id="2305" r:id="rId31"/>
    <p:sldId id="2304" r:id="rId32"/>
    <p:sldId id="2378" r:id="rId33"/>
    <p:sldId id="2373" r:id="rId34"/>
    <p:sldId id="2306" r:id="rId35"/>
    <p:sldId id="2241" r:id="rId36"/>
    <p:sldId id="2239" r:id="rId37"/>
    <p:sldId id="2240" r:id="rId38"/>
    <p:sldId id="2309" r:id="rId39"/>
    <p:sldId id="2308" r:id="rId40"/>
    <p:sldId id="2322" r:id="rId41"/>
    <p:sldId id="2318" r:id="rId42"/>
    <p:sldId id="2335" r:id="rId43"/>
    <p:sldId id="2334" r:id="rId44"/>
    <p:sldId id="2374" r:id="rId45"/>
    <p:sldId id="2310" r:id="rId46"/>
    <p:sldId id="1428" r:id="rId47"/>
    <p:sldId id="2231" r:id="rId48"/>
    <p:sldId id="819" r:id="rId49"/>
    <p:sldId id="2302" r:id="rId50"/>
    <p:sldId id="342" r:id="rId51"/>
    <p:sldId id="744" r:id="rId52"/>
    <p:sldId id="822" r:id="rId53"/>
    <p:sldId id="689" r:id="rId54"/>
    <p:sldId id="371" r:id="rId55"/>
    <p:sldId id="2338" r:id="rId56"/>
    <p:sldId id="2337" r:id="rId57"/>
    <p:sldId id="2301" r:id="rId58"/>
    <p:sldId id="374" r:id="rId59"/>
    <p:sldId id="366" r:id="rId60"/>
    <p:sldId id="384" r:id="rId61"/>
    <p:sldId id="2307" r:id="rId62"/>
    <p:sldId id="2355" r:id="rId63"/>
    <p:sldId id="2356" r:id="rId64"/>
    <p:sldId id="2382" r:id="rId65"/>
    <p:sldId id="2321" r:id="rId66"/>
    <p:sldId id="2316" r:id="rId67"/>
    <p:sldId id="2317" r:id="rId68"/>
    <p:sldId id="2324" r:id="rId69"/>
    <p:sldId id="2354" r:id="rId70"/>
    <p:sldId id="289" r:id="rId71"/>
    <p:sldId id="336" r:id="rId72"/>
    <p:sldId id="348" r:id="rId73"/>
    <p:sldId id="2311" r:id="rId74"/>
    <p:sldId id="376" r:id="rId75"/>
    <p:sldId id="2313" r:id="rId76"/>
    <p:sldId id="378" r:id="rId77"/>
    <p:sldId id="2314" r:id="rId78"/>
    <p:sldId id="2358" r:id="rId79"/>
    <p:sldId id="959" r:id="rId80"/>
    <p:sldId id="960" r:id="rId81"/>
    <p:sldId id="2315" r:id="rId82"/>
    <p:sldId id="2319" r:id="rId83"/>
    <p:sldId id="2371" r:id="rId84"/>
    <p:sldId id="2249" r:id="rId85"/>
    <p:sldId id="2323" r:id="rId86"/>
    <p:sldId id="2325" r:id="rId87"/>
    <p:sldId id="364" r:id="rId88"/>
    <p:sldId id="2326" r:id="rId89"/>
    <p:sldId id="2327" r:id="rId90"/>
    <p:sldId id="2328" r:id="rId91"/>
    <p:sldId id="320" r:id="rId92"/>
    <p:sldId id="306" r:id="rId93"/>
    <p:sldId id="801" r:id="rId94"/>
    <p:sldId id="2250" r:id="rId95"/>
    <p:sldId id="803" r:id="rId96"/>
    <p:sldId id="802" r:id="rId97"/>
    <p:sldId id="804" r:id="rId98"/>
    <p:sldId id="1040" r:id="rId99"/>
    <p:sldId id="805" r:id="rId100"/>
    <p:sldId id="764" r:id="rId101"/>
    <p:sldId id="765" r:id="rId102"/>
    <p:sldId id="813" r:id="rId103"/>
    <p:sldId id="722" r:id="rId104"/>
    <p:sldId id="962" r:id="rId105"/>
    <p:sldId id="274" r:id="rId106"/>
    <p:sldId id="2256" r:id="rId107"/>
    <p:sldId id="327" r:id="rId108"/>
    <p:sldId id="313" r:id="rId109"/>
    <p:sldId id="275" r:id="rId110"/>
    <p:sldId id="314" r:id="rId111"/>
    <p:sldId id="1034" r:id="rId112"/>
    <p:sldId id="277" r:id="rId113"/>
    <p:sldId id="310" r:id="rId114"/>
    <p:sldId id="317" r:id="rId115"/>
    <p:sldId id="316" r:id="rId116"/>
    <p:sldId id="318" r:id="rId117"/>
    <p:sldId id="319" r:id="rId118"/>
    <p:sldId id="321" r:id="rId119"/>
    <p:sldId id="278" r:id="rId120"/>
    <p:sldId id="279" r:id="rId121"/>
    <p:sldId id="322" r:id="rId122"/>
    <p:sldId id="276" r:id="rId123"/>
    <p:sldId id="328" r:id="rId124"/>
    <p:sldId id="304" r:id="rId125"/>
    <p:sldId id="323" r:id="rId126"/>
    <p:sldId id="324" r:id="rId127"/>
    <p:sldId id="325" r:id="rId128"/>
    <p:sldId id="326" r:id="rId129"/>
    <p:sldId id="2372" r:id="rId130"/>
    <p:sldId id="2352" r:id="rId131"/>
    <p:sldId id="2361" r:id="rId132"/>
    <p:sldId id="2362" r:id="rId133"/>
    <p:sldId id="2363" r:id="rId134"/>
    <p:sldId id="2364" r:id="rId135"/>
    <p:sldId id="2357" r:id="rId136"/>
    <p:sldId id="2365" r:id="rId137"/>
    <p:sldId id="2366" r:id="rId138"/>
    <p:sldId id="2367" r:id="rId139"/>
    <p:sldId id="2253" r:id="rId140"/>
    <p:sldId id="2254" r:id="rId141"/>
    <p:sldId id="2267" r:id="rId142"/>
    <p:sldId id="807" r:id="rId143"/>
    <p:sldId id="808" r:id="rId144"/>
    <p:sldId id="809" r:id="rId145"/>
    <p:sldId id="2187" r:id="rId146"/>
    <p:sldId id="810" r:id="rId147"/>
    <p:sldId id="811" r:id="rId148"/>
    <p:sldId id="2069" r:id="rId149"/>
    <p:sldId id="2151" r:id="rId150"/>
    <p:sldId id="812" r:id="rId151"/>
    <p:sldId id="308" r:id="rId152"/>
    <p:sldId id="272" r:id="rId153"/>
    <p:sldId id="307" r:id="rId154"/>
    <p:sldId id="309" r:id="rId155"/>
    <p:sldId id="2359" r:id="rId156"/>
    <p:sldId id="2360" r:id="rId157"/>
    <p:sldId id="2096" r:id="rId158"/>
    <p:sldId id="2379" r:id="rId159"/>
    <p:sldId id="2380" r:id="rId160"/>
    <p:sldId id="2381" r:id="rId161"/>
    <p:sldId id="1033" r:id="rId162"/>
    <p:sldId id="2368" r:id="rId163"/>
    <p:sldId id="2369" r:id="rId164"/>
    <p:sldId id="2330" r:id="rId165"/>
    <p:sldId id="449" r:id="rId166"/>
    <p:sldId id="2259" r:id="rId167"/>
    <p:sldId id="355" r:id="rId168"/>
    <p:sldId id="432" r:id="rId169"/>
    <p:sldId id="356" r:id="rId170"/>
    <p:sldId id="357" r:id="rId171"/>
    <p:sldId id="429" r:id="rId172"/>
    <p:sldId id="373" r:id="rId173"/>
    <p:sldId id="2260" r:id="rId174"/>
    <p:sldId id="2297" r:id="rId175"/>
    <p:sldId id="2242" r:id="rId176"/>
    <p:sldId id="544" r:id="rId177"/>
    <p:sldId id="2244" r:id="rId178"/>
    <p:sldId id="2245" r:id="rId179"/>
    <p:sldId id="2262" r:id="rId180"/>
    <p:sldId id="2263" r:id="rId181"/>
    <p:sldId id="2264" r:id="rId182"/>
    <p:sldId id="2265" r:id="rId183"/>
    <p:sldId id="2268" r:id="rId184"/>
    <p:sldId id="2247" r:id="rId185"/>
    <p:sldId id="2269" r:id="rId186"/>
    <p:sldId id="291" r:id="rId187"/>
    <p:sldId id="2251" r:id="rId188"/>
    <p:sldId id="1086" r:id="rId189"/>
    <p:sldId id="890" r:id="rId190"/>
    <p:sldId id="303" r:id="rId191"/>
    <p:sldId id="1085" r:id="rId192"/>
    <p:sldId id="2126" r:id="rId193"/>
    <p:sldId id="892" r:id="rId194"/>
    <p:sldId id="2124" r:id="rId195"/>
    <p:sldId id="392" r:id="rId196"/>
    <p:sldId id="393" r:id="rId197"/>
    <p:sldId id="301" r:id="rId198"/>
    <p:sldId id="394" r:id="rId199"/>
    <p:sldId id="396" r:id="rId200"/>
    <p:sldId id="2266" r:id="rId201"/>
    <p:sldId id="853" r:id="rId202"/>
    <p:sldId id="2284" r:id="rId203"/>
    <p:sldId id="2283" r:id="rId204"/>
    <p:sldId id="857" r:id="rId205"/>
    <p:sldId id="816" r:id="rId206"/>
    <p:sldId id="2285" r:id="rId207"/>
    <p:sldId id="2286" r:id="rId208"/>
    <p:sldId id="2246" r:id="rId209"/>
    <p:sldId id="2287" r:id="rId210"/>
    <p:sldId id="589" r:id="rId211"/>
    <p:sldId id="854" r:id="rId212"/>
    <p:sldId id="855" r:id="rId213"/>
    <p:sldId id="856" r:id="rId214"/>
    <p:sldId id="762" r:id="rId215"/>
    <p:sldId id="763" r:id="rId216"/>
    <p:sldId id="2288" r:id="rId217"/>
    <p:sldId id="2289" r:id="rId218"/>
    <p:sldId id="858" r:id="rId219"/>
    <p:sldId id="859" r:id="rId220"/>
    <p:sldId id="2270" r:id="rId221"/>
    <p:sldId id="2271" r:id="rId222"/>
    <p:sldId id="339" r:id="rId223"/>
    <p:sldId id="1056" r:id="rId224"/>
    <p:sldId id="1057" r:id="rId225"/>
    <p:sldId id="1116" r:id="rId226"/>
    <p:sldId id="1051" r:id="rId227"/>
    <p:sldId id="1052" r:id="rId228"/>
    <p:sldId id="1053" r:id="rId229"/>
    <p:sldId id="1055" r:id="rId230"/>
    <p:sldId id="2280" r:id="rId231"/>
    <p:sldId id="2281" r:id="rId232"/>
    <p:sldId id="1043" r:id="rId233"/>
    <p:sldId id="1118" r:id="rId234"/>
    <p:sldId id="1119" r:id="rId235"/>
    <p:sldId id="1120" r:id="rId236"/>
    <p:sldId id="2275" r:id="rId237"/>
    <p:sldId id="2277" r:id="rId238"/>
    <p:sldId id="2278" r:id="rId239"/>
    <p:sldId id="2276" r:id="rId240"/>
    <p:sldId id="2279" r:id="rId241"/>
    <p:sldId id="296" r:id="rId242"/>
    <p:sldId id="597" r:id="rId243"/>
    <p:sldId id="601" r:id="rId244"/>
    <p:sldId id="734" r:id="rId245"/>
    <p:sldId id="2062" r:id="rId246"/>
    <p:sldId id="2272" r:id="rId247"/>
    <p:sldId id="2290" r:id="rId248"/>
    <p:sldId id="2291" r:id="rId249"/>
    <p:sldId id="2292" r:id="rId250"/>
    <p:sldId id="2293" r:id="rId251"/>
    <p:sldId id="826" r:id="rId252"/>
    <p:sldId id="836" r:id="rId253"/>
    <p:sldId id="824" r:id="rId254"/>
    <p:sldId id="864" r:id="rId255"/>
    <p:sldId id="825" r:id="rId256"/>
    <p:sldId id="828" r:id="rId257"/>
    <p:sldId id="830" r:id="rId258"/>
    <p:sldId id="2294" r:id="rId259"/>
    <p:sldId id="834" r:id="rId260"/>
    <p:sldId id="838" r:id="rId261"/>
    <p:sldId id="820" r:id="rId262"/>
    <p:sldId id="835" r:id="rId263"/>
    <p:sldId id="726" r:id="rId264"/>
    <p:sldId id="679" r:id="rId265"/>
    <p:sldId id="727" r:id="rId266"/>
    <p:sldId id="862" r:id="rId267"/>
    <p:sldId id="863" r:id="rId268"/>
    <p:sldId id="2049" r:id="rId269"/>
    <p:sldId id="823" r:id="rId270"/>
    <p:sldId id="2098" r:id="rId271"/>
    <p:sldId id="2045" r:id="rId272"/>
    <p:sldId id="2097" r:id="rId273"/>
    <p:sldId id="2295" r:id="rId274"/>
    <p:sldId id="2296" r:id="rId275"/>
    <p:sldId id="2046" r:id="rId276"/>
    <p:sldId id="2047" r:id="rId2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B4EFD7-D211-4B15-B589-55B83D340498}" v="8" dt="2023-06-24T00:03:05.0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286" y="46"/>
      </p:cViewPr>
      <p:guideLst/>
    </p:cSldViewPr>
  </p:slideViewPr>
  <p:notesTextViewPr>
    <p:cViewPr>
      <p:scale>
        <a:sx n="1" d="1"/>
        <a:sy n="1" d="1"/>
      </p:scale>
      <p:origin x="0" y="0"/>
    </p:cViewPr>
  </p:notesTextViewPr>
  <p:sorterViewPr>
    <p:cViewPr>
      <p:scale>
        <a:sx n="80" d="100"/>
        <a:sy n="80" d="100"/>
      </p:scale>
      <p:origin x="0" y="-35072"/>
    </p:cViewPr>
  </p:sorter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viewProps" Target="view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theme" Target="theme/theme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tableStyles" Target="tableStyle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microsoft.com/office/2015/10/relationships/revisionInfo" Target="revisionInfo.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notesMaster" Target="notesMasters/notes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s>
</file>

<file path=ppt/charts/_rels/chart1.xml.rels><?xml version="1.0" encoding="UTF-8" standalone="yes"?>
<Relationships xmlns="http://schemas.openxmlformats.org/package/2006/relationships"><Relationship Id="rId3" Type="http://schemas.openxmlformats.org/officeDocument/2006/relationships/oleObject" Target="file:///C:\Chapters\Chapter%205.%20Electricity\Renewable%20Energy\3.%20Resource%20Assessment%20Data\Solar%20Resource%20Assessment\Nigeria%20and%20Scotland.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onika%20Lewenski\Courses\Chapter%205.%20Electricity\Renewable%20Energy\6.%20Resource%20Studies%20and%20Feasibility%20Studies\Solar%20Resource%20Studies\Solar%20PR%20from%20Temprature%20and%20Other%20Factor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426088964672903E-2"/>
          <c:y val="1.550888687712077E-2"/>
          <c:w val="0.92914562658374011"/>
          <c:h val="0.90463784917383627"/>
        </c:manualLayout>
      </c:layout>
      <c:barChart>
        <c:barDir val="col"/>
        <c:grouping val="clustered"/>
        <c:varyColors val="0"/>
        <c:ser>
          <c:idx val="0"/>
          <c:order val="0"/>
          <c:spPr>
            <a:solidFill>
              <a:schemeClr val="accent1"/>
            </a:solidFill>
            <a:ln>
              <a:noFill/>
            </a:ln>
            <a:effectLst/>
          </c:spPr>
          <c:invertIfNegative val="0"/>
          <c:val>
            <c:numRef>
              <c:f>Nigeria!$C$992:$C$1135</c:f>
              <c:numCache>
                <c:formatCode>General</c:formatCode>
                <c:ptCount val="144"/>
                <c:pt idx="0">
                  <c:v>0</c:v>
                </c:pt>
                <c:pt idx="1">
                  <c:v>0</c:v>
                </c:pt>
                <c:pt idx="2">
                  <c:v>0</c:v>
                </c:pt>
                <c:pt idx="3">
                  <c:v>0</c:v>
                </c:pt>
                <c:pt idx="4">
                  <c:v>0</c:v>
                </c:pt>
                <c:pt idx="5">
                  <c:v>0</c:v>
                </c:pt>
                <c:pt idx="6">
                  <c:v>0</c:v>
                </c:pt>
                <c:pt idx="7">
                  <c:v>0</c:v>
                </c:pt>
                <c:pt idx="8">
                  <c:v>4.8899999999999997</c:v>
                </c:pt>
                <c:pt idx="9">
                  <c:v>213.69</c:v>
                </c:pt>
                <c:pt idx="10">
                  <c:v>426.65</c:v>
                </c:pt>
                <c:pt idx="11">
                  <c:v>824.71</c:v>
                </c:pt>
                <c:pt idx="12">
                  <c:v>968.22</c:v>
                </c:pt>
                <c:pt idx="13">
                  <c:v>1014.89</c:v>
                </c:pt>
                <c:pt idx="14">
                  <c:v>977.58</c:v>
                </c:pt>
                <c:pt idx="15">
                  <c:v>860.43</c:v>
                </c:pt>
                <c:pt idx="16">
                  <c:v>673.31</c:v>
                </c:pt>
                <c:pt idx="17">
                  <c:v>436.39</c:v>
                </c:pt>
                <c:pt idx="18">
                  <c:v>57.16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151.94999999999999</c:v>
                </c:pt>
                <c:pt idx="33">
                  <c:v>297.52</c:v>
                </c:pt>
                <c:pt idx="34">
                  <c:v>493.65</c:v>
                </c:pt>
                <c:pt idx="35">
                  <c:v>847.28</c:v>
                </c:pt>
                <c:pt idx="36">
                  <c:v>981.17</c:v>
                </c:pt>
                <c:pt idx="37">
                  <c:v>1028.32</c:v>
                </c:pt>
                <c:pt idx="38">
                  <c:v>990.62</c:v>
                </c:pt>
                <c:pt idx="39">
                  <c:v>607.55999999999995</c:v>
                </c:pt>
                <c:pt idx="40">
                  <c:v>291.39</c:v>
                </c:pt>
                <c:pt idx="41">
                  <c:v>189.54</c:v>
                </c:pt>
                <c:pt idx="42">
                  <c:v>89.96</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150.26</c:v>
                </c:pt>
                <c:pt idx="57">
                  <c:v>408.76</c:v>
                </c:pt>
                <c:pt idx="58">
                  <c:v>649.63</c:v>
                </c:pt>
                <c:pt idx="59">
                  <c:v>843.53</c:v>
                </c:pt>
                <c:pt idx="60">
                  <c:v>982.73</c:v>
                </c:pt>
                <c:pt idx="61">
                  <c:v>1029.97</c:v>
                </c:pt>
                <c:pt idx="62">
                  <c:v>992.18</c:v>
                </c:pt>
                <c:pt idx="63">
                  <c:v>874</c:v>
                </c:pt>
                <c:pt idx="64">
                  <c:v>684.73</c:v>
                </c:pt>
                <c:pt idx="65">
                  <c:v>445.03</c:v>
                </c:pt>
                <c:pt idx="66">
                  <c:v>183.78</c:v>
                </c:pt>
                <c:pt idx="67">
                  <c:v>0</c:v>
                </c:pt>
                <c:pt idx="68">
                  <c:v>0</c:v>
                </c:pt>
                <c:pt idx="69">
                  <c:v>0</c:v>
                </c:pt>
                <c:pt idx="70">
                  <c:v>0</c:v>
                </c:pt>
                <c:pt idx="71">
                  <c:v>0</c:v>
                </c:pt>
                <c:pt idx="72">
                  <c:v>0</c:v>
                </c:pt>
                <c:pt idx="73">
                  <c:v>0</c:v>
                </c:pt>
                <c:pt idx="74">
                  <c:v>0</c:v>
                </c:pt>
                <c:pt idx="75">
                  <c:v>0</c:v>
                </c:pt>
                <c:pt idx="76">
                  <c:v>0</c:v>
                </c:pt>
                <c:pt idx="77">
                  <c:v>0</c:v>
                </c:pt>
                <c:pt idx="78">
                  <c:v>0</c:v>
                </c:pt>
                <c:pt idx="79">
                  <c:v>0</c:v>
                </c:pt>
                <c:pt idx="80">
                  <c:v>162.21</c:v>
                </c:pt>
                <c:pt idx="81">
                  <c:v>429.79</c:v>
                </c:pt>
                <c:pt idx="82">
                  <c:v>677.95</c:v>
                </c:pt>
                <c:pt idx="83">
                  <c:v>877.34</c:v>
                </c:pt>
                <c:pt idx="84">
                  <c:v>1012.17</c:v>
                </c:pt>
                <c:pt idx="85">
                  <c:v>1060.33</c:v>
                </c:pt>
                <c:pt idx="86">
                  <c:v>1021.7</c:v>
                </c:pt>
                <c:pt idx="87">
                  <c:v>879.86</c:v>
                </c:pt>
                <c:pt idx="88">
                  <c:v>689.64</c:v>
                </c:pt>
                <c:pt idx="89">
                  <c:v>448.73</c:v>
                </c:pt>
                <c:pt idx="90">
                  <c:v>184.85</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157.06</c:v>
                </c:pt>
                <c:pt idx="105">
                  <c:v>421.96</c:v>
                </c:pt>
                <c:pt idx="106">
                  <c:v>667.21</c:v>
                </c:pt>
                <c:pt idx="107">
                  <c:v>864.43</c:v>
                </c:pt>
                <c:pt idx="108">
                  <c:v>991.37</c:v>
                </c:pt>
                <c:pt idx="109">
                  <c:v>1038.76</c:v>
                </c:pt>
                <c:pt idx="110">
                  <c:v>1000.64</c:v>
                </c:pt>
                <c:pt idx="111">
                  <c:v>877.43</c:v>
                </c:pt>
                <c:pt idx="112">
                  <c:v>687.56</c:v>
                </c:pt>
                <c:pt idx="113">
                  <c:v>447.15</c:v>
                </c:pt>
                <c:pt idx="114">
                  <c:v>185.47</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159.22</c:v>
                </c:pt>
                <c:pt idx="129">
                  <c:v>424.26</c:v>
                </c:pt>
                <c:pt idx="130">
                  <c:v>670.14</c:v>
                </c:pt>
                <c:pt idx="131">
                  <c:v>867.79</c:v>
                </c:pt>
                <c:pt idx="132">
                  <c:v>992.55</c:v>
                </c:pt>
                <c:pt idx="133">
                  <c:v>1039.92</c:v>
                </c:pt>
                <c:pt idx="134">
                  <c:v>1001.72</c:v>
                </c:pt>
                <c:pt idx="135">
                  <c:v>881.18</c:v>
                </c:pt>
                <c:pt idx="136">
                  <c:v>690.67</c:v>
                </c:pt>
                <c:pt idx="137">
                  <c:v>449.44</c:v>
                </c:pt>
                <c:pt idx="138">
                  <c:v>184.45</c:v>
                </c:pt>
                <c:pt idx="139">
                  <c:v>0</c:v>
                </c:pt>
                <c:pt idx="140">
                  <c:v>0</c:v>
                </c:pt>
                <c:pt idx="141">
                  <c:v>0</c:v>
                </c:pt>
                <c:pt idx="142">
                  <c:v>0</c:v>
                </c:pt>
                <c:pt idx="143">
                  <c:v>0</c:v>
                </c:pt>
              </c:numCache>
            </c:numRef>
          </c:val>
          <c:extLst>
            <c:ext xmlns:c16="http://schemas.microsoft.com/office/drawing/2014/chart" uri="{C3380CC4-5D6E-409C-BE32-E72D297353CC}">
              <c16:uniqueId val="{00000000-F603-4AE2-831E-FC74CC22601C}"/>
            </c:ext>
          </c:extLst>
        </c:ser>
        <c:dLbls>
          <c:showLegendKey val="0"/>
          <c:showVal val="0"/>
          <c:showCatName val="0"/>
          <c:showSerName val="0"/>
          <c:showPercent val="0"/>
          <c:showBubbleSize val="0"/>
        </c:dLbls>
        <c:gapWidth val="219"/>
        <c:overlap val="-27"/>
        <c:axId val="434118592"/>
        <c:axId val="434117936"/>
      </c:barChart>
      <c:catAx>
        <c:axId val="4341185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7936"/>
        <c:crosses val="autoZero"/>
        <c:auto val="1"/>
        <c:lblAlgn val="ctr"/>
        <c:lblOffset val="100"/>
        <c:noMultiLvlLbl val="0"/>
      </c:catAx>
      <c:valAx>
        <c:axId val="43411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118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37300014840635"/>
          <c:y val="4.4494281643091937E-2"/>
          <c:w val="0.71445528507527167"/>
          <c:h val="0.76865505951373692"/>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New system efficiency</c:v>
                </c:pt>
                <c:pt idx="1">
                  <c:v>20 yr system efficiency</c:v>
                </c:pt>
                <c:pt idx="2">
                  <c:v>20 yr module efficiency</c:v>
                </c:pt>
              </c:strCache>
            </c:strRef>
          </c:cat>
          <c:val>
            <c:numRef>
              <c:f>Sheet1!$B$2:$B$4</c:f>
              <c:numCache>
                <c:formatCode>0.0%</c:formatCode>
                <c:ptCount val="3"/>
                <c:pt idx="0" formatCode="0%">
                  <c:v>0.77000000000000768</c:v>
                </c:pt>
                <c:pt idx="1">
                  <c:v>0.61100000000000065</c:v>
                </c:pt>
                <c:pt idx="2" formatCode="0%">
                  <c:v>0.8</c:v>
                </c:pt>
              </c:numCache>
            </c:numRef>
          </c:val>
          <c:extLst>
            <c:ext xmlns:c16="http://schemas.microsoft.com/office/drawing/2014/chart" uri="{C3380CC4-5D6E-409C-BE32-E72D297353CC}">
              <c16:uniqueId val="{00000000-AC4D-4EEF-927A-5930FDB4899C}"/>
            </c:ext>
          </c:extLst>
        </c:ser>
        <c:dLbls>
          <c:showLegendKey val="0"/>
          <c:showVal val="1"/>
          <c:showCatName val="0"/>
          <c:showSerName val="0"/>
          <c:showPercent val="0"/>
          <c:showBubbleSize val="0"/>
        </c:dLbls>
        <c:gapWidth val="359"/>
        <c:axId val="386597280"/>
        <c:axId val="202858736"/>
      </c:barChart>
      <c:catAx>
        <c:axId val="386597280"/>
        <c:scaling>
          <c:orientation val="minMax"/>
        </c:scaling>
        <c:delete val="0"/>
        <c:axPos val="b"/>
        <c:numFmt formatCode="General" sourceLinked="0"/>
        <c:majorTickMark val="none"/>
        <c:minorTickMark val="none"/>
        <c:tickLblPos val="nextTo"/>
        <c:txPr>
          <a:bodyPr/>
          <a:lstStyle/>
          <a:p>
            <a:pPr>
              <a:defRPr sz="1400"/>
            </a:pPr>
            <a:endParaRPr lang="en-US"/>
          </a:p>
        </c:txPr>
        <c:crossAx val="202858736"/>
        <c:crosses val="autoZero"/>
        <c:auto val="1"/>
        <c:lblAlgn val="ctr"/>
        <c:lblOffset val="100"/>
        <c:noMultiLvlLbl val="0"/>
      </c:catAx>
      <c:valAx>
        <c:axId val="202858736"/>
        <c:scaling>
          <c:orientation val="minMax"/>
          <c:max val="1"/>
        </c:scaling>
        <c:delete val="0"/>
        <c:axPos val="l"/>
        <c:numFmt formatCode="0%" sourceLinked="1"/>
        <c:majorTickMark val="out"/>
        <c:minorTickMark val="none"/>
        <c:tickLblPos val="nextTo"/>
        <c:crossAx val="386597280"/>
        <c:crosses val="autoZero"/>
        <c:crossBetween val="between"/>
        <c:majorUnit val="0.2"/>
      </c:valAx>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Performance Ratio and Temperature by Month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219816272965887E-2"/>
          <c:y val="0.15319444444444447"/>
          <c:w val="0.84273862642169728"/>
          <c:h val="0.72088764946048411"/>
        </c:manualLayout>
      </c:layout>
      <c:scatterChart>
        <c:scatterStyle val="lineMarker"/>
        <c:varyColors val="0"/>
        <c:ser>
          <c:idx val="0"/>
          <c:order val="0"/>
          <c:tx>
            <c:strRef>
              <c:f>India!$R$12</c:f>
              <c:strCache>
                <c:ptCount val="1"/>
                <c:pt idx="0">
                  <c:v>PR</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8.3519903762029751E-2"/>
                  <c:y val="-0.52246172353455822"/>
                </c:manualLayout>
              </c:layout>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xVal>
            <c:numRef>
              <c:f>India!$Q$13:$Q$24</c:f>
              <c:numCache>
                <c:formatCode>#,##0.00</c:formatCode>
                <c:ptCount val="12"/>
                <c:pt idx="0">
                  <c:v>21.3</c:v>
                </c:pt>
                <c:pt idx="1">
                  <c:v>24.1</c:v>
                </c:pt>
                <c:pt idx="2">
                  <c:v>28.3</c:v>
                </c:pt>
                <c:pt idx="3">
                  <c:v>31.6</c:v>
                </c:pt>
                <c:pt idx="4">
                  <c:v>32.4</c:v>
                </c:pt>
                <c:pt idx="5">
                  <c:v>28</c:v>
                </c:pt>
                <c:pt idx="6">
                  <c:v>26.1</c:v>
                </c:pt>
                <c:pt idx="7">
                  <c:v>24.8</c:v>
                </c:pt>
                <c:pt idx="8">
                  <c:v>25.2</c:v>
                </c:pt>
                <c:pt idx="9">
                  <c:v>25.2</c:v>
                </c:pt>
                <c:pt idx="10">
                  <c:v>22.8</c:v>
                </c:pt>
                <c:pt idx="11">
                  <c:v>21.09</c:v>
                </c:pt>
              </c:numCache>
            </c:numRef>
          </c:xVal>
          <c:yVal>
            <c:numRef>
              <c:f>India!$R$13:$R$24</c:f>
              <c:numCache>
                <c:formatCode>#,##0.00</c:formatCode>
                <c:ptCount val="12"/>
                <c:pt idx="0">
                  <c:v>83.333333333333329</c:v>
                </c:pt>
                <c:pt idx="1">
                  <c:v>82.195496282183584</c:v>
                </c:pt>
                <c:pt idx="2">
                  <c:v>79.946992961490565</c:v>
                </c:pt>
                <c:pt idx="3">
                  <c:v>77.944542846192874</c:v>
                </c:pt>
                <c:pt idx="4">
                  <c:v>78.406039418351298</c:v>
                </c:pt>
                <c:pt idx="5">
                  <c:v>80.765154294566045</c:v>
                </c:pt>
                <c:pt idx="6">
                  <c:v>81.38390491331667</c:v>
                </c:pt>
                <c:pt idx="7">
                  <c:v>81.810501978569206</c:v>
                </c:pt>
                <c:pt idx="8">
                  <c:v>81.969278166479498</c:v>
                </c:pt>
                <c:pt idx="9">
                  <c:v>81.900675499376675</c:v>
                </c:pt>
                <c:pt idx="10">
                  <c:v>83.095121116024245</c:v>
                </c:pt>
                <c:pt idx="11">
                  <c:v>83.764644403714854</c:v>
                </c:pt>
              </c:numCache>
            </c:numRef>
          </c:yVal>
          <c:smooth val="0"/>
          <c:extLst>
            <c:ext xmlns:c16="http://schemas.microsoft.com/office/drawing/2014/chart" uri="{C3380CC4-5D6E-409C-BE32-E72D297353CC}">
              <c16:uniqueId val="{00000001-0B18-4FFD-9E31-CDA93EE2EDF3}"/>
            </c:ext>
          </c:extLst>
        </c:ser>
        <c:dLbls>
          <c:showLegendKey val="0"/>
          <c:showVal val="0"/>
          <c:showCatName val="0"/>
          <c:showSerName val="0"/>
          <c:showPercent val="0"/>
          <c:showBubbleSize val="0"/>
        </c:dLbls>
        <c:axId val="1015020495"/>
        <c:axId val="164019407"/>
      </c:scatterChart>
      <c:valAx>
        <c:axId val="1015020495"/>
        <c:scaling>
          <c:orientation val="minMax"/>
          <c:min val="20"/>
        </c:scaling>
        <c:delete val="0"/>
        <c:axPos val="b"/>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019407"/>
        <c:crosses val="autoZero"/>
        <c:crossBetween val="midCat"/>
      </c:valAx>
      <c:valAx>
        <c:axId val="16401940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50204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6D812D-4A2D-46D3-8EF1-79BCEF3555DF}" type="doc">
      <dgm:prSet loTypeId="urn:microsoft.com/office/officeart/2005/8/layout/default" loCatId="Inbox" qsTypeId="urn:microsoft.com/office/officeart/2005/8/quickstyle/simple1" qsCatId="simple" csTypeId="urn:microsoft.com/office/officeart/2005/8/colors/colorful2" csCatId="colorful" phldr="1"/>
      <dgm:spPr/>
      <dgm:t>
        <a:bodyPr/>
        <a:lstStyle/>
        <a:p>
          <a:endParaRPr lang="en-US"/>
        </a:p>
      </dgm:t>
    </dgm:pt>
    <dgm:pt modelId="{CC93863E-3E36-4803-98C3-F382E86A657B}">
      <dgm:prSet/>
      <dgm:spPr/>
      <dgm:t>
        <a:bodyPr/>
        <a:lstStyle/>
        <a:p>
          <a:r>
            <a:rPr lang="en-US" dirty="0"/>
            <a:t>Read PVINSIGHT to Track Module Cost</a:t>
          </a:r>
        </a:p>
      </dgm:t>
    </dgm:pt>
    <dgm:pt modelId="{E20B40F9-550D-4C1D-81CE-A78225031F18}" type="parTrans" cxnId="{FF489BCB-22BB-460B-9EB1-4E88F94E8563}">
      <dgm:prSet/>
      <dgm:spPr/>
      <dgm:t>
        <a:bodyPr/>
        <a:lstStyle/>
        <a:p>
          <a:endParaRPr lang="en-US"/>
        </a:p>
      </dgm:t>
    </dgm:pt>
    <dgm:pt modelId="{21FA51B8-0BF1-41EB-9297-DC60F7B599F9}" type="sibTrans" cxnId="{FF489BCB-22BB-460B-9EB1-4E88F94E8563}">
      <dgm:prSet/>
      <dgm:spPr/>
      <dgm:t>
        <a:bodyPr/>
        <a:lstStyle/>
        <a:p>
          <a:endParaRPr lang="en-US"/>
        </a:p>
      </dgm:t>
    </dgm:pt>
    <dgm:pt modelId="{805BEA58-F395-41E5-8622-198E29EFC821}">
      <dgm:prSet/>
      <dgm:spPr/>
      <dgm:t>
        <a:bodyPr/>
        <a:lstStyle/>
        <a:p>
          <a:r>
            <a:rPr lang="en-US" dirty="0"/>
            <a:t>Read PDF to Excel for EU Website</a:t>
          </a:r>
        </a:p>
      </dgm:t>
    </dgm:pt>
    <dgm:pt modelId="{F970BF16-E71A-461E-92B4-02936A135507}" type="parTrans" cxnId="{FC83A0FC-2E64-4C8D-B67B-6EF028231F64}">
      <dgm:prSet/>
      <dgm:spPr/>
      <dgm:t>
        <a:bodyPr/>
        <a:lstStyle/>
        <a:p>
          <a:endParaRPr lang="en-US"/>
        </a:p>
      </dgm:t>
    </dgm:pt>
    <dgm:pt modelId="{5F139EF7-CDD0-40A4-A583-BDF173CDE2E7}" type="sibTrans" cxnId="{FC83A0FC-2E64-4C8D-B67B-6EF028231F64}">
      <dgm:prSet/>
      <dgm:spPr/>
      <dgm:t>
        <a:bodyPr/>
        <a:lstStyle/>
        <a:p>
          <a:endParaRPr lang="en-US"/>
        </a:p>
      </dgm:t>
    </dgm:pt>
    <dgm:pt modelId="{34750FA4-66D5-4768-8CB2-662B046B3ED6}">
      <dgm:prSet/>
      <dgm:spPr/>
      <dgm:t>
        <a:bodyPr/>
        <a:lstStyle/>
        <a:p>
          <a:r>
            <a:rPr lang="en-US" dirty="0"/>
            <a:t>MSE and Excel Tools for Evaluating P90, P95 etc.</a:t>
          </a:r>
        </a:p>
      </dgm:t>
    </dgm:pt>
    <dgm:pt modelId="{93C8B8FA-E25D-4C6F-B487-8FBD9C7C2DE4}" type="parTrans" cxnId="{FCA0369A-EB40-475C-92F9-10603023B64E}">
      <dgm:prSet/>
      <dgm:spPr/>
      <dgm:t>
        <a:bodyPr/>
        <a:lstStyle/>
        <a:p>
          <a:endParaRPr lang="en-US"/>
        </a:p>
      </dgm:t>
    </dgm:pt>
    <dgm:pt modelId="{D8046D40-2F22-46E6-9ED6-075B343B519D}" type="sibTrans" cxnId="{FCA0369A-EB40-475C-92F9-10603023B64E}">
      <dgm:prSet/>
      <dgm:spPr/>
      <dgm:t>
        <a:bodyPr/>
        <a:lstStyle/>
        <a:p>
          <a:endParaRPr lang="en-US"/>
        </a:p>
      </dgm:t>
    </dgm:pt>
    <dgm:pt modelId="{8AED51E6-09A8-4A7E-9CF1-A81FCE49B2CF}">
      <dgm:prSet/>
      <dgm:spPr/>
      <dgm:t>
        <a:bodyPr/>
        <a:lstStyle/>
        <a:p>
          <a:r>
            <a:rPr lang="en-US" dirty="0"/>
            <a:t>Database of Actual Solar Production</a:t>
          </a:r>
        </a:p>
      </dgm:t>
    </dgm:pt>
    <dgm:pt modelId="{68419692-7D3F-4324-9B58-62B8B0056972}" type="parTrans" cxnId="{6A24CA4C-ECB6-4992-B60D-9322E662E122}">
      <dgm:prSet/>
      <dgm:spPr/>
      <dgm:t>
        <a:bodyPr/>
        <a:lstStyle/>
        <a:p>
          <a:endParaRPr lang="en-US"/>
        </a:p>
      </dgm:t>
    </dgm:pt>
    <dgm:pt modelId="{A094E36C-554D-4DC7-89F2-014DCB616801}" type="sibTrans" cxnId="{6A24CA4C-ECB6-4992-B60D-9322E662E122}">
      <dgm:prSet/>
      <dgm:spPr/>
      <dgm:t>
        <a:bodyPr/>
        <a:lstStyle/>
        <a:p>
          <a:endParaRPr lang="en-US"/>
        </a:p>
      </dgm:t>
    </dgm:pt>
    <dgm:pt modelId="{769F4DE3-D8C1-4F6E-8FCE-2C26BCBA4424}">
      <dgm:prSet/>
      <dgm:spPr/>
      <dgm:t>
        <a:bodyPr/>
        <a:lstStyle/>
        <a:p>
          <a:r>
            <a:rPr lang="en-US" dirty="0"/>
            <a:t>Solver Analysis for Performance Ratio and Waterfall Charts</a:t>
          </a:r>
        </a:p>
      </dgm:t>
    </dgm:pt>
    <dgm:pt modelId="{C1CCAAA6-4A9B-4914-B0AB-6E304CF5C414}" type="parTrans" cxnId="{E348EABB-0736-4620-94B8-2D7C989168B4}">
      <dgm:prSet/>
      <dgm:spPr/>
      <dgm:t>
        <a:bodyPr/>
        <a:lstStyle/>
        <a:p>
          <a:endParaRPr lang="en-US"/>
        </a:p>
      </dgm:t>
    </dgm:pt>
    <dgm:pt modelId="{EC413082-F7BF-47E6-A0C8-69695559A673}" type="sibTrans" cxnId="{E348EABB-0736-4620-94B8-2D7C989168B4}">
      <dgm:prSet/>
      <dgm:spPr/>
      <dgm:t>
        <a:bodyPr/>
        <a:lstStyle/>
        <a:p>
          <a:endParaRPr lang="en-US"/>
        </a:p>
      </dgm:t>
    </dgm:pt>
    <dgm:pt modelId="{AC3C1C31-6ED0-4FF2-971D-D2ECDF923668}">
      <dgm:prSet/>
      <dgm:spPr/>
      <dgm:t>
        <a:bodyPr/>
        <a:lstStyle/>
        <a:p>
          <a:r>
            <a:rPr lang="en-US" dirty="0"/>
            <a:t>Solar Project Finance Models with Circular Reference Resolution and Re-financing</a:t>
          </a:r>
        </a:p>
      </dgm:t>
    </dgm:pt>
    <dgm:pt modelId="{DAF8FA2E-DE1B-467A-B344-80A88593AD10}" type="parTrans" cxnId="{1C8FF95B-7A6C-4FCF-B82A-FB86D70527BD}">
      <dgm:prSet/>
      <dgm:spPr/>
      <dgm:t>
        <a:bodyPr/>
        <a:lstStyle/>
        <a:p>
          <a:endParaRPr lang="en-US"/>
        </a:p>
      </dgm:t>
    </dgm:pt>
    <dgm:pt modelId="{EB63DA38-75B8-4149-A70A-F7219DEE3224}" type="sibTrans" cxnId="{1C8FF95B-7A6C-4FCF-B82A-FB86D70527BD}">
      <dgm:prSet/>
      <dgm:spPr/>
      <dgm:t>
        <a:bodyPr/>
        <a:lstStyle/>
        <a:p>
          <a:endParaRPr lang="en-US"/>
        </a:p>
      </dgm:t>
    </dgm:pt>
    <dgm:pt modelId="{39BF5B4D-0E72-4DB8-86FE-9F443788D90E}">
      <dgm:prSet/>
      <dgm:spPr/>
      <dgm:t>
        <a:bodyPr/>
        <a:lstStyle/>
        <a:p>
          <a:r>
            <a:rPr lang="en-US" dirty="0"/>
            <a:t>Cost of Debt and Equity Capital and Implied Inflation from Databases</a:t>
          </a:r>
        </a:p>
      </dgm:t>
    </dgm:pt>
    <dgm:pt modelId="{A1F6D81C-3F01-46F8-BE3A-62612483398A}" type="parTrans" cxnId="{9E59650C-C116-44CF-8799-D024288A0876}">
      <dgm:prSet/>
      <dgm:spPr/>
      <dgm:t>
        <a:bodyPr/>
        <a:lstStyle/>
        <a:p>
          <a:endParaRPr lang="en-US"/>
        </a:p>
      </dgm:t>
    </dgm:pt>
    <dgm:pt modelId="{45416DC6-82B0-4854-B66F-D234CCEA097C}" type="sibTrans" cxnId="{9E59650C-C116-44CF-8799-D024288A0876}">
      <dgm:prSet/>
      <dgm:spPr/>
      <dgm:t>
        <a:bodyPr/>
        <a:lstStyle/>
        <a:p>
          <a:endParaRPr lang="en-US"/>
        </a:p>
      </dgm:t>
    </dgm:pt>
    <dgm:pt modelId="{8BF2896E-D1C2-47B4-BCD2-EEC3813ABC98}">
      <dgm:prSet/>
      <dgm:spPr/>
      <dgm:t>
        <a:bodyPr/>
        <a:lstStyle/>
        <a:p>
          <a:r>
            <a:rPr lang="en-US" dirty="0"/>
            <a:t>Carrying Charge Analysis</a:t>
          </a:r>
        </a:p>
      </dgm:t>
    </dgm:pt>
    <dgm:pt modelId="{DBECAD1B-8028-4F67-9262-A8FEE231FA81}" type="parTrans" cxnId="{57810FC3-00D5-4087-99C6-3C4AF7AB06A4}">
      <dgm:prSet/>
      <dgm:spPr/>
      <dgm:t>
        <a:bodyPr/>
        <a:lstStyle/>
        <a:p>
          <a:endParaRPr lang="en-US"/>
        </a:p>
      </dgm:t>
    </dgm:pt>
    <dgm:pt modelId="{3E792E83-7D4D-4E0B-A3AB-A3CF1F0C5A68}" type="sibTrans" cxnId="{57810FC3-00D5-4087-99C6-3C4AF7AB06A4}">
      <dgm:prSet/>
      <dgm:spPr/>
      <dgm:t>
        <a:bodyPr/>
        <a:lstStyle/>
        <a:p>
          <a:endParaRPr lang="en-US"/>
        </a:p>
      </dgm:t>
    </dgm:pt>
    <dgm:pt modelId="{0D8C1CEE-B11E-4B67-ACFD-B3DAE55B8B45}">
      <dgm:prSet/>
      <dgm:spPr/>
      <dgm:t>
        <a:bodyPr/>
        <a:lstStyle/>
        <a:p>
          <a:r>
            <a:rPr lang="en-US" dirty="0"/>
            <a:t>LCOE Calculation Tool with Taxes Analysis</a:t>
          </a:r>
        </a:p>
      </dgm:t>
    </dgm:pt>
    <dgm:pt modelId="{B53C612E-094C-4C90-9088-87C51DA221EB}" type="parTrans" cxnId="{238A9100-B404-47A4-A239-98E499354B9C}">
      <dgm:prSet/>
      <dgm:spPr/>
      <dgm:t>
        <a:bodyPr/>
        <a:lstStyle/>
        <a:p>
          <a:endParaRPr lang="en-US"/>
        </a:p>
      </dgm:t>
    </dgm:pt>
    <dgm:pt modelId="{B7041410-CD4F-4429-A184-955015FB78AB}" type="sibTrans" cxnId="{238A9100-B404-47A4-A239-98E499354B9C}">
      <dgm:prSet/>
      <dgm:spPr/>
      <dgm:t>
        <a:bodyPr/>
        <a:lstStyle/>
        <a:p>
          <a:endParaRPr lang="en-US"/>
        </a:p>
      </dgm:t>
    </dgm:pt>
    <dgm:pt modelId="{24B49F04-792A-43EF-8477-BC54F78FCF32}" type="pres">
      <dgm:prSet presAssocID="{D46D812D-4A2D-46D3-8EF1-79BCEF3555DF}" presName="diagram" presStyleCnt="0">
        <dgm:presLayoutVars>
          <dgm:dir/>
          <dgm:resizeHandles val="exact"/>
        </dgm:presLayoutVars>
      </dgm:prSet>
      <dgm:spPr/>
    </dgm:pt>
    <dgm:pt modelId="{297E91D6-E5E0-44D4-A2DB-29B7D88C5836}" type="pres">
      <dgm:prSet presAssocID="{CC93863E-3E36-4803-98C3-F382E86A657B}" presName="node" presStyleLbl="node1" presStyleIdx="0" presStyleCnt="9">
        <dgm:presLayoutVars>
          <dgm:bulletEnabled val="1"/>
        </dgm:presLayoutVars>
      </dgm:prSet>
      <dgm:spPr/>
    </dgm:pt>
    <dgm:pt modelId="{D6A7F436-7268-4182-BF07-E65E05E45A7F}" type="pres">
      <dgm:prSet presAssocID="{21FA51B8-0BF1-41EB-9297-DC60F7B599F9}" presName="sibTrans" presStyleCnt="0"/>
      <dgm:spPr/>
    </dgm:pt>
    <dgm:pt modelId="{EB160B94-517F-40A4-9D1F-A399B3435A44}" type="pres">
      <dgm:prSet presAssocID="{805BEA58-F395-41E5-8622-198E29EFC821}" presName="node" presStyleLbl="node1" presStyleIdx="1" presStyleCnt="9">
        <dgm:presLayoutVars>
          <dgm:bulletEnabled val="1"/>
        </dgm:presLayoutVars>
      </dgm:prSet>
      <dgm:spPr/>
    </dgm:pt>
    <dgm:pt modelId="{60FD6FC6-CC8D-4E20-8C88-BECECB76F72B}" type="pres">
      <dgm:prSet presAssocID="{5F139EF7-CDD0-40A4-A583-BDF173CDE2E7}" presName="sibTrans" presStyleCnt="0"/>
      <dgm:spPr/>
    </dgm:pt>
    <dgm:pt modelId="{8C9E4D17-86F8-4117-AB5C-698B1F1E4CEA}" type="pres">
      <dgm:prSet presAssocID="{34750FA4-66D5-4768-8CB2-662B046B3ED6}" presName="node" presStyleLbl="node1" presStyleIdx="2" presStyleCnt="9">
        <dgm:presLayoutVars>
          <dgm:bulletEnabled val="1"/>
        </dgm:presLayoutVars>
      </dgm:prSet>
      <dgm:spPr/>
    </dgm:pt>
    <dgm:pt modelId="{C1704EC4-4C9B-4402-8C46-E7DD085BB840}" type="pres">
      <dgm:prSet presAssocID="{D8046D40-2F22-46E6-9ED6-075B343B519D}" presName="sibTrans" presStyleCnt="0"/>
      <dgm:spPr/>
    </dgm:pt>
    <dgm:pt modelId="{7F4E6DB3-0C00-4516-A52D-B4B4C403C859}" type="pres">
      <dgm:prSet presAssocID="{8AED51E6-09A8-4A7E-9CF1-A81FCE49B2CF}" presName="node" presStyleLbl="node1" presStyleIdx="3" presStyleCnt="9">
        <dgm:presLayoutVars>
          <dgm:bulletEnabled val="1"/>
        </dgm:presLayoutVars>
      </dgm:prSet>
      <dgm:spPr/>
    </dgm:pt>
    <dgm:pt modelId="{1A30AA92-9483-4099-844B-7E0CC998589D}" type="pres">
      <dgm:prSet presAssocID="{A094E36C-554D-4DC7-89F2-014DCB616801}" presName="sibTrans" presStyleCnt="0"/>
      <dgm:spPr/>
    </dgm:pt>
    <dgm:pt modelId="{86217EA8-9A95-4D57-9BCB-3855497BCE22}" type="pres">
      <dgm:prSet presAssocID="{769F4DE3-D8C1-4F6E-8FCE-2C26BCBA4424}" presName="node" presStyleLbl="node1" presStyleIdx="4" presStyleCnt="9">
        <dgm:presLayoutVars>
          <dgm:bulletEnabled val="1"/>
        </dgm:presLayoutVars>
      </dgm:prSet>
      <dgm:spPr/>
    </dgm:pt>
    <dgm:pt modelId="{897FB178-A2B9-48B5-940B-5D309FD89D8C}" type="pres">
      <dgm:prSet presAssocID="{EC413082-F7BF-47E6-A0C8-69695559A673}" presName="sibTrans" presStyleCnt="0"/>
      <dgm:spPr/>
    </dgm:pt>
    <dgm:pt modelId="{A9EF734E-3FE6-408B-B8F8-997350C6502B}" type="pres">
      <dgm:prSet presAssocID="{AC3C1C31-6ED0-4FF2-971D-D2ECDF923668}" presName="node" presStyleLbl="node1" presStyleIdx="5" presStyleCnt="9">
        <dgm:presLayoutVars>
          <dgm:bulletEnabled val="1"/>
        </dgm:presLayoutVars>
      </dgm:prSet>
      <dgm:spPr/>
    </dgm:pt>
    <dgm:pt modelId="{B29BB1F0-B713-4EBB-9044-1B8C7226DF06}" type="pres">
      <dgm:prSet presAssocID="{EB63DA38-75B8-4149-A70A-F7219DEE3224}" presName="sibTrans" presStyleCnt="0"/>
      <dgm:spPr/>
    </dgm:pt>
    <dgm:pt modelId="{BB81BD79-C749-4D43-A0A2-87C0201D53EE}" type="pres">
      <dgm:prSet presAssocID="{39BF5B4D-0E72-4DB8-86FE-9F443788D90E}" presName="node" presStyleLbl="node1" presStyleIdx="6" presStyleCnt="9">
        <dgm:presLayoutVars>
          <dgm:bulletEnabled val="1"/>
        </dgm:presLayoutVars>
      </dgm:prSet>
      <dgm:spPr/>
    </dgm:pt>
    <dgm:pt modelId="{25C5D88C-90B7-4B9C-A1F3-CE8D38DCF371}" type="pres">
      <dgm:prSet presAssocID="{45416DC6-82B0-4854-B66F-D234CCEA097C}" presName="sibTrans" presStyleCnt="0"/>
      <dgm:spPr/>
    </dgm:pt>
    <dgm:pt modelId="{ADB297C9-197B-42AD-A0EF-2F9756C87A17}" type="pres">
      <dgm:prSet presAssocID="{8BF2896E-D1C2-47B4-BCD2-EEC3813ABC98}" presName="node" presStyleLbl="node1" presStyleIdx="7" presStyleCnt="9">
        <dgm:presLayoutVars>
          <dgm:bulletEnabled val="1"/>
        </dgm:presLayoutVars>
      </dgm:prSet>
      <dgm:spPr/>
    </dgm:pt>
    <dgm:pt modelId="{7CA0F6D4-AF9E-49EF-9F15-CF8435502549}" type="pres">
      <dgm:prSet presAssocID="{3E792E83-7D4D-4E0B-A3AB-A3CF1F0C5A68}" presName="sibTrans" presStyleCnt="0"/>
      <dgm:spPr/>
    </dgm:pt>
    <dgm:pt modelId="{03D5516D-DA2D-466C-B55B-2A7473CF1044}" type="pres">
      <dgm:prSet presAssocID="{0D8C1CEE-B11E-4B67-ACFD-B3DAE55B8B45}" presName="node" presStyleLbl="node1" presStyleIdx="8" presStyleCnt="9">
        <dgm:presLayoutVars>
          <dgm:bulletEnabled val="1"/>
        </dgm:presLayoutVars>
      </dgm:prSet>
      <dgm:spPr/>
    </dgm:pt>
  </dgm:ptLst>
  <dgm:cxnLst>
    <dgm:cxn modelId="{238A9100-B404-47A4-A239-98E499354B9C}" srcId="{D46D812D-4A2D-46D3-8EF1-79BCEF3555DF}" destId="{0D8C1CEE-B11E-4B67-ACFD-B3DAE55B8B45}" srcOrd="8" destOrd="0" parTransId="{B53C612E-094C-4C90-9088-87C51DA221EB}" sibTransId="{B7041410-CD4F-4429-A184-955015FB78AB}"/>
    <dgm:cxn modelId="{CCC34806-86DA-4A4F-A07B-39C2714C6895}" type="presOf" srcId="{39BF5B4D-0E72-4DB8-86FE-9F443788D90E}" destId="{BB81BD79-C749-4D43-A0A2-87C0201D53EE}" srcOrd="0" destOrd="0" presId="urn:microsoft.com/office/officeart/2005/8/layout/default"/>
    <dgm:cxn modelId="{9E59650C-C116-44CF-8799-D024288A0876}" srcId="{D46D812D-4A2D-46D3-8EF1-79BCEF3555DF}" destId="{39BF5B4D-0E72-4DB8-86FE-9F443788D90E}" srcOrd="6" destOrd="0" parTransId="{A1F6D81C-3F01-46F8-BE3A-62612483398A}" sibTransId="{45416DC6-82B0-4854-B66F-D234CCEA097C}"/>
    <dgm:cxn modelId="{1AA9BA0F-9BC4-4656-9BCE-6958E893371A}" type="presOf" srcId="{34750FA4-66D5-4768-8CB2-662B046B3ED6}" destId="{8C9E4D17-86F8-4117-AB5C-698B1F1E4CEA}" srcOrd="0" destOrd="0" presId="urn:microsoft.com/office/officeart/2005/8/layout/default"/>
    <dgm:cxn modelId="{3A87C818-5A6C-44EB-AAA8-97C4F26B18F5}" type="presOf" srcId="{805BEA58-F395-41E5-8622-198E29EFC821}" destId="{EB160B94-517F-40A4-9D1F-A399B3435A44}" srcOrd="0" destOrd="0" presId="urn:microsoft.com/office/officeart/2005/8/layout/default"/>
    <dgm:cxn modelId="{31242D30-D005-405F-A0B9-E7B514EB2869}" type="presOf" srcId="{8BF2896E-D1C2-47B4-BCD2-EEC3813ABC98}" destId="{ADB297C9-197B-42AD-A0EF-2F9756C87A17}" srcOrd="0" destOrd="0" presId="urn:microsoft.com/office/officeart/2005/8/layout/default"/>
    <dgm:cxn modelId="{BA7F4533-5825-494E-A03A-291ADB2A5645}" type="presOf" srcId="{0D8C1CEE-B11E-4B67-ACFD-B3DAE55B8B45}" destId="{03D5516D-DA2D-466C-B55B-2A7473CF1044}" srcOrd="0" destOrd="0" presId="urn:microsoft.com/office/officeart/2005/8/layout/default"/>
    <dgm:cxn modelId="{1C8FF95B-7A6C-4FCF-B82A-FB86D70527BD}" srcId="{D46D812D-4A2D-46D3-8EF1-79BCEF3555DF}" destId="{AC3C1C31-6ED0-4FF2-971D-D2ECDF923668}" srcOrd="5" destOrd="0" parTransId="{DAF8FA2E-DE1B-467A-B344-80A88593AD10}" sibTransId="{EB63DA38-75B8-4149-A70A-F7219DEE3224}"/>
    <dgm:cxn modelId="{6A24CA4C-ECB6-4992-B60D-9322E662E122}" srcId="{D46D812D-4A2D-46D3-8EF1-79BCEF3555DF}" destId="{8AED51E6-09A8-4A7E-9CF1-A81FCE49B2CF}" srcOrd="3" destOrd="0" parTransId="{68419692-7D3F-4324-9B58-62B8B0056972}" sibTransId="{A094E36C-554D-4DC7-89F2-014DCB616801}"/>
    <dgm:cxn modelId="{CC207387-DBB1-409D-A31C-2818C1C45FA6}" type="presOf" srcId="{CC93863E-3E36-4803-98C3-F382E86A657B}" destId="{297E91D6-E5E0-44D4-A2DB-29B7D88C5836}" srcOrd="0" destOrd="0" presId="urn:microsoft.com/office/officeart/2005/8/layout/default"/>
    <dgm:cxn modelId="{09A9A395-E752-4E3B-8469-FF2BD5C97841}" type="presOf" srcId="{769F4DE3-D8C1-4F6E-8FCE-2C26BCBA4424}" destId="{86217EA8-9A95-4D57-9BCB-3855497BCE22}" srcOrd="0" destOrd="0" presId="urn:microsoft.com/office/officeart/2005/8/layout/default"/>
    <dgm:cxn modelId="{FCA0369A-EB40-475C-92F9-10603023B64E}" srcId="{D46D812D-4A2D-46D3-8EF1-79BCEF3555DF}" destId="{34750FA4-66D5-4768-8CB2-662B046B3ED6}" srcOrd="2" destOrd="0" parTransId="{93C8B8FA-E25D-4C6F-B487-8FBD9C7C2DE4}" sibTransId="{D8046D40-2F22-46E6-9ED6-075B343B519D}"/>
    <dgm:cxn modelId="{34378EA1-3CDD-477F-B669-298F077F2C78}" type="presOf" srcId="{D46D812D-4A2D-46D3-8EF1-79BCEF3555DF}" destId="{24B49F04-792A-43EF-8477-BC54F78FCF32}" srcOrd="0" destOrd="0" presId="urn:microsoft.com/office/officeart/2005/8/layout/default"/>
    <dgm:cxn modelId="{E348EABB-0736-4620-94B8-2D7C989168B4}" srcId="{D46D812D-4A2D-46D3-8EF1-79BCEF3555DF}" destId="{769F4DE3-D8C1-4F6E-8FCE-2C26BCBA4424}" srcOrd="4" destOrd="0" parTransId="{C1CCAAA6-4A9B-4914-B0AB-6E304CF5C414}" sibTransId="{EC413082-F7BF-47E6-A0C8-69695559A673}"/>
    <dgm:cxn modelId="{57810FC3-00D5-4087-99C6-3C4AF7AB06A4}" srcId="{D46D812D-4A2D-46D3-8EF1-79BCEF3555DF}" destId="{8BF2896E-D1C2-47B4-BCD2-EEC3813ABC98}" srcOrd="7" destOrd="0" parTransId="{DBECAD1B-8028-4F67-9262-A8FEE231FA81}" sibTransId="{3E792E83-7D4D-4E0B-A3AB-A3CF1F0C5A68}"/>
    <dgm:cxn modelId="{FF489BCB-22BB-460B-9EB1-4E88F94E8563}" srcId="{D46D812D-4A2D-46D3-8EF1-79BCEF3555DF}" destId="{CC93863E-3E36-4803-98C3-F382E86A657B}" srcOrd="0" destOrd="0" parTransId="{E20B40F9-550D-4C1D-81CE-A78225031F18}" sibTransId="{21FA51B8-0BF1-41EB-9297-DC60F7B599F9}"/>
    <dgm:cxn modelId="{9256AAF6-DCA7-43F1-958B-4EFDD6D9B709}" type="presOf" srcId="{AC3C1C31-6ED0-4FF2-971D-D2ECDF923668}" destId="{A9EF734E-3FE6-408B-B8F8-997350C6502B}" srcOrd="0" destOrd="0" presId="urn:microsoft.com/office/officeart/2005/8/layout/default"/>
    <dgm:cxn modelId="{808B59F7-3CA2-46A5-B11B-16FD9EE25D0B}" type="presOf" srcId="{8AED51E6-09A8-4A7E-9CF1-A81FCE49B2CF}" destId="{7F4E6DB3-0C00-4516-A52D-B4B4C403C859}" srcOrd="0" destOrd="0" presId="urn:microsoft.com/office/officeart/2005/8/layout/default"/>
    <dgm:cxn modelId="{FC83A0FC-2E64-4C8D-B67B-6EF028231F64}" srcId="{D46D812D-4A2D-46D3-8EF1-79BCEF3555DF}" destId="{805BEA58-F395-41E5-8622-198E29EFC821}" srcOrd="1" destOrd="0" parTransId="{F970BF16-E71A-461E-92B4-02936A135507}" sibTransId="{5F139EF7-CDD0-40A4-A583-BDF173CDE2E7}"/>
    <dgm:cxn modelId="{D1B66071-6D11-4175-B97E-8555C4476A0D}" type="presParOf" srcId="{24B49F04-792A-43EF-8477-BC54F78FCF32}" destId="{297E91D6-E5E0-44D4-A2DB-29B7D88C5836}" srcOrd="0" destOrd="0" presId="urn:microsoft.com/office/officeart/2005/8/layout/default"/>
    <dgm:cxn modelId="{83C45C97-C2F3-4D1B-918B-401A18C26732}" type="presParOf" srcId="{24B49F04-792A-43EF-8477-BC54F78FCF32}" destId="{D6A7F436-7268-4182-BF07-E65E05E45A7F}" srcOrd="1" destOrd="0" presId="urn:microsoft.com/office/officeart/2005/8/layout/default"/>
    <dgm:cxn modelId="{2E8AE993-8330-47AF-8F05-7B404F96991F}" type="presParOf" srcId="{24B49F04-792A-43EF-8477-BC54F78FCF32}" destId="{EB160B94-517F-40A4-9D1F-A399B3435A44}" srcOrd="2" destOrd="0" presId="urn:microsoft.com/office/officeart/2005/8/layout/default"/>
    <dgm:cxn modelId="{2CA9E85F-0D2E-49AB-B96D-6B4984225259}" type="presParOf" srcId="{24B49F04-792A-43EF-8477-BC54F78FCF32}" destId="{60FD6FC6-CC8D-4E20-8C88-BECECB76F72B}" srcOrd="3" destOrd="0" presId="urn:microsoft.com/office/officeart/2005/8/layout/default"/>
    <dgm:cxn modelId="{4A811829-BE66-4192-9308-CDC2FD89386E}" type="presParOf" srcId="{24B49F04-792A-43EF-8477-BC54F78FCF32}" destId="{8C9E4D17-86F8-4117-AB5C-698B1F1E4CEA}" srcOrd="4" destOrd="0" presId="urn:microsoft.com/office/officeart/2005/8/layout/default"/>
    <dgm:cxn modelId="{47AEE282-F0D3-4687-B268-A9B592E78659}" type="presParOf" srcId="{24B49F04-792A-43EF-8477-BC54F78FCF32}" destId="{C1704EC4-4C9B-4402-8C46-E7DD085BB840}" srcOrd="5" destOrd="0" presId="urn:microsoft.com/office/officeart/2005/8/layout/default"/>
    <dgm:cxn modelId="{AABEEC06-1C56-4806-A58D-1FCC9440F7B5}" type="presParOf" srcId="{24B49F04-792A-43EF-8477-BC54F78FCF32}" destId="{7F4E6DB3-0C00-4516-A52D-B4B4C403C859}" srcOrd="6" destOrd="0" presId="urn:microsoft.com/office/officeart/2005/8/layout/default"/>
    <dgm:cxn modelId="{7BCC805D-D9B4-43DF-B21C-D6D29E14F5E4}" type="presParOf" srcId="{24B49F04-792A-43EF-8477-BC54F78FCF32}" destId="{1A30AA92-9483-4099-844B-7E0CC998589D}" srcOrd="7" destOrd="0" presId="urn:microsoft.com/office/officeart/2005/8/layout/default"/>
    <dgm:cxn modelId="{2640A6C6-1510-46D9-A2A3-739868C00287}" type="presParOf" srcId="{24B49F04-792A-43EF-8477-BC54F78FCF32}" destId="{86217EA8-9A95-4D57-9BCB-3855497BCE22}" srcOrd="8" destOrd="0" presId="urn:microsoft.com/office/officeart/2005/8/layout/default"/>
    <dgm:cxn modelId="{EE384956-7DFF-46A5-A7F9-3B8500E8C120}" type="presParOf" srcId="{24B49F04-792A-43EF-8477-BC54F78FCF32}" destId="{897FB178-A2B9-48B5-940B-5D309FD89D8C}" srcOrd="9" destOrd="0" presId="urn:microsoft.com/office/officeart/2005/8/layout/default"/>
    <dgm:cxn modelId="{9500253C-5865-45D0-8996-CEB2152D79D0}" type="presParOf" srcId="{24B49F04-792A-43EF-8477-BC54F78FCF32}" destId="{A9EF734E-3FE6-408B-B8F8-997350C6502B}" srcOrd="10" destOrd="0" presId="urn:microsoft.com/office/officeart/2005/8/layout/default"/>
    <dgm:cxn modelId="{821F07CD-AA58-46EE-BF76-7214433204D9}" type="presParOf" srcId="{24B49F04-792A-43EF-8477-BC54F78FCF32}" destId="{B29BB1F0-B713-4EBB-9044-1B8C7226DF06}" srcOrd="11" destOrd="0" presId="urn:microsoft.com/office/officeart/2005/8/layout/default"/>
    <dgm:cxn modelId="{C51EA509-B9A0-4F62-A9F0-9A5FF8887CB6}" type="presParOf" srcId="{24B49F04-792A-43EF-8477-BC54F78FCF32}" destId="{BB81BD79-C749-4D43-A0A2-87C0201D53EE}" srcOrd="12" destOrd="0" presId="urn:microsoft.com/office/officeart/2005/8/layout/default"/>
    <dgm:cxn modelId="{6C724327-C908-4597-80E7-974E5AD436E9}" type="presParOf" srcId="{24B49F04-792A-43EF-8477-BC54F78FCF32}" destId="{25C5D88C-90B7-4B9C-A1F3-CE8D38DCF371}" srcOrd="13" destOrd="0" presId="urn:microsoft.com/office/officeart/2005/8/layout/default"/>
    <dgm:cxn modelId="{A9F41E39-FAED-424F-9929-616E7AFDD48D}" type="presParOf" srcId="{24B49F04-792A-43EF-8477-BC54F78FCF32}" destId="{ADB297C9-197B-42AD-A0EF-2F9756C87A17}" srcOrd="14" destOrd="0" presId="urn:microsoft.com/office/officeart/2005/8/layout/default"/>
    <dgm:cxn modelId="{C525991F-5E06-4598-8785-ECC260B71507}" type="presParOf" srcId="{24B49F04-792A-43EF-8477-BC54F78FCF32}" destId="{7CA0F6D4-AF9E-49EF-9F15-CF8435502549}" srcOrd="15" destOrd="0" presId="urn:microsoft.com/office/officeart/2005/8/layout/default"/>
    <dgm:cxn modelId="{23A5E864-9EA9-4CBC-9127-E015EA986057}" type="presParOf" srcId="{24B49F04-792A-43EF-8477-BC54F78FCF32}" destId="{03D5516D-DA2D-466C-B55B-2A7473CF104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8D87D3-1C18-4991-9E70-8C8BC5671FCA}" type="doc">
      <dgm:prSet loTypeId="urn:microsoft.com/office/officeart/2005/8/layout/vList5" loCatId="list" qsTypeId="urn:microsoft.com/office/officeart/2005/8/quickstyle/simple1#1" qsCatId="simple" csTypeId="urn:microsoft.com/office/officeart/2005/8/colors/accent6_5" csCatId="accent6" phldr="1"/>
      <dgm:spPr/>
      <dgm:t>
        <a:bodyPr/>
        <a:lstStyle/>
        <a:p>
          <a:endParaRPr lang="en-US"/>
        </a:p>
      </dgm:t>
    </dgm:pt>
    <dgm:pt modelId="{89FE2645-BBE6-4933-AB88-1A94C8822BA5}">
      <dgm:prSet phldrT="[Text]" custT="1"/>
      <dgm:spPr/>
      <dgm:t>
        <a:bodyPr/>
        <a:lstStyle/>
        <a:p>
          <a:r>
            <a:rPr lang="en-US" sz="1800" noProof="0" dirty="0"/>
            <a:t>Silicon</a:t>
          </a:r>
        </a:p>
      </dgm:t>
    </dgm:pt>
    <dgm:pt modelId="{882AD624-2B90-40ED-B378-3E8487A43EB5}" type="parTrans" cxnId="{2B7E4C65-1CB7-4EC1-9311-5E3C43043436}">
      <dgm:prSet/>
      <dgm:spPr/>
      <dgm:t>
        <a:bodyPr/>
        <a:lstStyle/>
        <a:p>
          <a:endParaRPr lang="en-US" sz="1800" noProof="0"/>
        </a:p>
      </dgm:t>
    </dgm:pt>
    <dgm:pt modelId="{C97FE166-AC37-4CC7-8C79-8DA02EF57453}" type="sibTrans" cxnId="{2B7E4C65-1CB7-4EC1-9311-5E3C43043436}">
      <dgm:prSet/>
      <dgm:spPr/>
      <dgm:t>
        <a:bodyPr/>
        <a:lstStyle/>
        <a:p>
          <a:endParaRPr lang="en-US" sz="1800" noProof="0"/>
        </a:p>
      </dgm:t>
    </dgm:pt>
    <dgm:pt modelId="{8DB46347-28BB-4639-883A-B3206D34AA18}">
      <dgm:prSet phldrT="[Text]" custT="1"/>
      <dgm:spPr/>
      <dgm:t>
        <a:bodyPr/>
        <a:lstStyle/>
        <a:p>
          <a:r>
            <a:rPr lang="en-US" sz="1800" noProof="0" dirty="0"/>
            <a:t>Ingot</a:t>
          </a:r>
        </a:p>
      </dgm:t>
    </dgm:pt>
    <dgm:pt modelId="{3F5BF2D7-1763-4EEE-BA48-D4BE2BB52535}" type="parTrans" cxnId="{D3A89DB7-EE1C-400D-9FAB-09940BE022FF}">
      <dgm:prSet/>
      <dgm:spPr/>
      <dgm:t>
        <a:bodyPr/>
        <a:lstStyle/>
        <a:p>
          <a:endParaRPr lang="en-US" sz="1800" noProof="0"/>
        </a:p>
      </dgm:t>
    </dgm:pt>
    <dgm:pt modelId="{29E90918-2140-479C-B560-AAB0CABF78A7}" type="sibTrans" cxnId="{D3A89DB7-EE1C-400D-9FAB-09940BE022FF}">
      <dgm:prSet/>
      <dgm:spPr/>
      <dgm:t>
        <a:bodyPr/>
        <a:lstStyle/>
        <a:p>
          <a:endParaRPr lang="en-US" sz="1800" noProof="0"/>
        </a:p>
      </dgm:t>
    </dgm:pt>
    <dgm:pt modelId="{4685A60A-BCC8-48D5-A836-ED9757D7BE65}">
      <dgm:prSet phldrT="[Text]" custT="1"/>
      <dgm:spPr/>
      <dgm:t>
        <a:bodyPr/>
        <a:lstStyle/>
        <a:p>
          <a:r>
            <a:rPr lang="en-US" sz="1800" noProof="0" dirty="0"/>
            <a:t>Wafer</a:t>
          </a:r>
        </a:p>
      </dgm:t>
    </dgm:pt>
    <dgm:pt modelId="{765095A2-0069-465E-9EFD-46095C1D5B18}" type="parTrans" cxnId="{10DBBD8C-2BC9-47F6-A116-4DD26A4F5412}">
      <dgm:prSet/>
      <dgm:spPr/>
      <dgm:t>
        <a:bodyPr/>
        <a:lstStyle/>
        <a:p>
          <a:endParaRPr lang="en-US" sz="1800" noProof="0"/>
        </a:p>
      </dgm:t>
    </dgm:pt>
    <dgm:pt modelId="{87ED8A7B-4C5A-461B-9685-BB72A866CB7E}" type="sibTrans" cxnId="{10DBBD8C-2BC9-47F6-A116-4DD26A4F5412}">
      <dgm:prSet/>
      <dgm:spPr/>
      <dgm:t>
        <a:bodyPr/>
        <a:lstStyle/>
        <a:p>
          <a:endParaRPr lang="en-US" sz="1800" noProof="0"/>
        </a:p>
      </dgm:t>
    </dgm:pt>
    <dgm:pt modelId="{0DECEDB4-DF4B-494E-986D-1F51D99658B0}">
      <dgm:prSet phldrT="[Text]" custT="1"/>
      <dgm:spPr/>
      <dgm:t>
        <a:bodyPr/>
        <a:lstStyle/>
        <a:p>
          <a:r>
            <a:rPr lang="en-US" sz="1800" noProof="0" dirty="0"/>
            <a:t>Cell</a:t>
          </a:r>
        </a:p>
      </dgm:t>
    </dgm:pt>
    <dgm:pt modelId="{21891DE7-87EE-49CC-AA6A-C8DBDE90226B}" type="parTrans" cxnId="{B66A4770-1783-424D-857E-6F9B79C54068}">
      <dgm:prSet/>
      <dgm:spPr/>
      <dgm:t>
        <a:bodyPr/>
        <a:lstStyle/>
        <a:p>
          <a:endParaRPr lang="en-US" sz="1800" noProof="0"/>
        </a:p>
      </dgm:t>
    </dgm:pt>
    <dgm:pt modelId="{190CB5E9-BB4A-4779-9D3E-DBED07DA4D90}" type="sibTrans" cxnId="{B66A4770-1783-424D-857E-6F9B79C54068}">
      <dgm:prSet/>
      <dgm:spPr/>
      <dgm:t>
        <a:bodyPr/>
        <a:lstStyle/>
        <a:p>
          <a:endParaRPr lang="en-US" sz="1800" noProof="0"/>
        </a:p>
      </dgm:t>
    </dgm:pt>
    <dgm:pt modelId="{37967F2A-88EA-43CD-BF89-1999FAB984ED}">
      <dgm:prSet phldrT="[Text]" custT="1"/>
      <dgm:spPr/>
      <dgm:t>
        <a:bodyPr/>
        <a:lstStyle/>
        <a:p>
          <a:r>
            <a:rPr lang="en-US" sz="1800" noProof="0" dirty="0"/>
            <a:t>Module</a:t>
          </a:r>
        </a:p>
      </dgm:t>
    </dgm:pt>
    <dgm:pt modelId="{6ADD3638-5427-4109-8AC8-98E25E7DD789}" type="parTrans" cxnId="{43F2DFF9-EA0D-4E27-BC46-70DEE735242E}">
      <dgm:prSet/>
      <dgm:spPr/>
      <dgm:t>
        <a:bodyPr/>
        <a:lstStyle/>
        <a:p>
          <a:endParaRPr lang="en-US" sz="1800" noProof="0"/>
        </a:p>
      </dgm:t>
    </dgm:pt>
    <dgm:pt modelId="{8E8FB20E-A0E1-41E4-A6AA-EAC48232717D}" type="sibTrans" cxnId="{43F2DFF9-EA0D-4E27-BC46-70DEE735242E}">
      <dgm:prSet/>
      <dgm:spPr/>
      <dgm:t>
        <a:bodyPr/>
        <a:lstStyle/>
        <a:p>
          <a:endParaRPr lang="en-US" sz="1800" noProof="0"/>
        </a:p>
      </dgm:t>
    </dgm:pt>
    <dgm:pt modelId="{8F1B6645-7223-4BEE-9C17-B60EC4C25CEC}" type="pres">
      <dgm:prSet presAssocID="{838D87D3-1C18-4991-9E70-8C8BC5671FCA}" presName="Name0" presStyleCnt="0">
        <dgm:presLayoutVars>
          <dgm:dir/>
          <dgm:animLvl val="lvl"/>
          <dgm:resizeHandles val="exact"/>
        </dgm:presLayoutVars>
      </dgm:prSet>
      <dgm:spPr/>
    </dgm:pt>
    <dgm:pt modelId="{3CB3EF1C-2E09-4867-9823-9141E2612F96}" type="pres">
      <dgm:prSet presAssocID="{89FE2645-BBE6-4933-AB88-1A94C8822BA5}" presName="linNode" presStyleCnt="0"/>
      <dgm:spPr/>
    </dgm:pt>
    <dgm:pt modelId="{7670EC3F-8105-45DF-966A-7ECDA4569D8A}" type="pres">
      <dgm:prSet presAssocID="{89FE2645-BBE6-4933-AB88-1A94C8822BA5}" presName="parentText" presStyleLbl="node1" presStyleIdx="0" presStyleCnt="5">
        <dgm:presLayoutVars>
          <dgm:chMax val="1"/>
          <dgm:bulletEnabled val="1"/>
        </dgm:presLayoutVars>
      </dgm:prSet>
      <dgm:spPr/>
    </dgm:pt>
    <dgm:pt modelId="{8EE297B0-934F-40B6-B39E-653C94057B31}" type="pres">
      <dgm:prSet presAssocID="{C97FE166-AC37-4CC7-8C79-8DA02EF57453}" presName="sp" presStyleCnt="0"/>
      <dgm:spPr/>
    </dgm:pt>
    <dgm:pt modelId="{11623AA1-E5C0-4E8F-8137-6130ECC8CE29}" type="pres">
      <dgm:prSet presAssocID="{8DB46347-28BB-4639-883A-B3206D34AA18}" presName="linNode" presStyleCnt="0"/>
      <dgm:spPr/>
    </dgm:pt>
    <dgm:pt modelId="{09B2EBC9-1215-48AD-996B-D7E506284BB2}" type="pres">
      <dgm:prSet presAssocID="{8DB46347-28BB-4639-883A-B3206D34AA18}" presName="parentText" presStyleLbl="node1" presStyleIdx="1" presStyleCnt="5">
        <dgm:presLayoutVars>
          <dgm:chMax val="1"/>
          <dgm:bulletEnabled val="1"/>
        </dgm:presLayoutVars>
      </dgm:prSet>
      <dgm:spPr/>
    </dgm:pt>
    <dgm:pt modelId="{2DC1491E-0F4D-43FF-858F-D7C55CB71CE2}" type="pres">
      <dgm:prSet presAssocID="{29E90918-2140-479C-B560-AAB0CABF78A7}" presName="sp" presStyleCnt="0"/>
      <dgm:spPr/>
    </dgm:pt>
    <dgm:pt modelId="{2F9E7997-F174-4DBE-9D80-C69E4EF2136E}" type="pres">
      <dgm:prSet presAssocID="{4685A60A-BCC8-48D5-A836-ED9757D7BE65}" presName="linNode" presStyleCnt="0"/>
      <dgm:spPr/>
    </dgm:pt>
    <dgm:pt modelId="{5042F1B8-6237-4788-AC79-A37301897D13}" type="pres">
      <dgm:prSet presAssocID="{4685A60A-BCC8-48D5-A836-ED9757D7BE65}" presName="parentText" presStyleLbl="node1" presStyleIdx="2" presStyleCnt="5">
        <dgm:presLayoutVars>
          <dgm:chMax val="1"/>
          <dgm:bulletEnabled val="1"/>
        </dgm:presLayoutVars>
      </dgm:prSet>
      <dgm:spPr/>
    </dgm:pt>
    <dgm:pt modelId="{F91EEE93-8E89-4043-A5B3-C1C71E1B9301}" type="pres">
      <dgm:prSet presAssocID="{87ED8A7B-4C5A-461B-9685-BB72A866CB7E}" presName="sp" presStyleCnt="0"/>
      <dgm:spPr/>
    </dgm:pt>
    <dgm:pt modelId="{CA592BA4-23E0-4889-9F40-E2265169C34B}" type="pres">
      <dgm:prSet presAssocID="{0DECEDB4-DF4B-494E-986D-1F51D99658B0}" presName="linNode" presStyleCnt="0"/>
      <dgm:spPr/>
    </dgm:pt>
    <dgm:pt modelId="{D32A05F4-7DF4-4A87-AC97-693B810DC289}" type="pres">
      <dgm:prSet presAssocID="{0DECEDB4-DF4B-494E-986D-1F51D99658B0}" presName="parentText" presStyleLbl="node1" presStyleIdx="3" presStyleCnt="5">
        <dgm:presLayoutVars>
          <dgm:chMax val="1"/>
          <dgm:bulletEnabled val="1"/>
        </dgm:presLayoutVars>
      </dgm:prSet>
      <dgm:spPr/>
    </dgm:pt>
    <dgm:pt modelId="{F9EA8E1D-6E45-4C77-AEC5-992768611E2F}" type="pres">
      <dgm:prSet presAssocID="{190CB5E9-BB4A-4779-9D3E-DBED07DA4D90}" presName="sp" presStyleCnt="0"/>
      <dgm:spPr/>
    </dgm:pt>
    <dgm:pt modelId="{D9E787C1-B59B-4912-84F9-93E5C9B1900D}" type="pres">
      <dgm:prSet presAssocID="{37967F2A-88EA-43CD-BF89-1999FAB984ED}" presName="linNode" presStyleCnt="0"/>
      <dgm:spPr/>
    </dgm:pt>
    <dgm:pt modelId="{D0556B7F-177A-4ED8-A1CF-48DFC9B396D3}" type="pres">
      <dgm:prSet presAssocID="{37967F2A-88EA-43CD-BF89-1999FAB984ED}" presName="parentText" presStyleLbl="node1" presStyleIdx="4" presStyleCnt="5">
        <dgm:presLayoutVars>
          <dgm:chMax val="1"/>
          <dgm:bulletEnabled val="1"/>
        </dgm:presLayoutVars>
      </dgm:prSet>
      <dgm:spPr/>
    </dgm:pt>
  </dgm:ptLst>
  <dgm:cxnLst>
    <dgm:cxn modelId="{7674A031-85A8-450A-9A3E-D282A7F0A42E}" type="presOf" srcId="{838D87D3-1C18-4991-9E70-8C8BC5671FCA}" destId="{8F1B6645-7223-4BEE-9C17-B60EC4C25CEC}" srcOrd="0" destOrd="0" presId="urn:microsoft.com/office/officeart/2005/8/layout/vList5"/>
    <dgm:cxn modelId="{C5DC9C35-946A-4E7D-A0D1-9A53F213A991}" type="presOf" srcId="{37967F2A-88EA-43CD-BF89-1999FAB984ED}" destId="{D0556B7F-177A-4ED8-A1CF-48DFC9B396D3}" srcOrd="0" destOrd="0" presId="urn:microsoft.com/office/officeart/2005/8/layout/vList5"/>
    <dgm:cxn modelId="{98577A5E-DCFB-407B-9E7B-3265B5180C8C}" type="presOf" srcId="{0DECEDB4-DF4B-494E-986D-1F51D99658B0}" destId="{D32A05F4-7DF4-4A87-AC97-693B810DC289}" srcOrd="0" destOrd="0" presId="urn:microsoft.com/office/officeart/2005/8/layout/vList5"/>
    <dgm:cxn modelId="{2B7E4C65-1CB7-4EC1-9311-5E3C43043436}" srcId="{838D87D3-1C18-4991-9E70-8C8BC5671FCA}" destId="{89FE2645-BBE6-4933-AB88-1A94C8822BA5}" srcOrd="0" destOrd="0" parTransId="{882AD624-2B90-40ED-B378-3E8487A43EB5}" sibTransId="{C97FE166-AC37-4CC7-8C79-8DA02EF57453}"/>
    <dgm:cxn modelId="{B66A4770-1783-424D-857E-6F9B79C54068}" srcId="{838D87D3-1C18-4991-9E70-8C8BC5671FCA}" destId="{0DECEDB4-DF4B-494E-986D-1F51D99658B0}" srcOrd="3" destOrd="0" parTransId="{21891DE7-87EE-49CC-AA6A-C8DBDE90226B}" sibTransId="{190CB5E9-BB4A-4779-9D3E-DBED07DA4D90}"/>
    <dgm:cxn modelId="{1AC57F54-02AB-47D8-9B55-45D5C4ADFAD7}" type="presOf" srcId="{4685A60A-BCC8-48D5-A836-ED9757D7BE65}" destId="{5042F1B8-6237-4788-AC79-A37301897D13}" srcOrd="0" destOrd="0" presId="urn:microsoft.com/office/officeart/2005/8/layout/vList5"/>
    <dgm:cxn modelId="{10DBBD8C-2BC9-47F6-A116-4DD26A4F5412}" srcId="{838D87D3-1C18-4991-9E70-8C8BC5671FCA}" destId="{4685A60A-BCC8-48D5-A836-ED9757D7BE65}" srcOrd="2" destOrd="0" parTransId="{765095A2-0069-465E-9EFD-46095C1D5B18}" sibTransId="{87ED8A7B-4C5A-461B-9685-BB72A866CB7E}"/>
    <dgm:cxn modelId="{98CCC99E-232B-494A-AC9F-16B8FA5F4D93}" type="presOf" srcId="{8DB46347-28BB-4639-883A-B3206D34AA18}" destId="{09B2EBC9-1215-48AD-996B-D7E506284BB2}" srcOrd="0" destOrd="0" presId="urn:microsoft.com/office/officeart/2005/8/layout/vList5"/>
    <dgm:cxn modelId="{222B64AF-302C-44A8-8A5D-67274B1B9413}" type="presOf" srcId="{89FE2645-BBE6-4933-AB88-1A94C8822BA5}" destId="{7670EC3F-8105-45DF-966A-7ECDA4569D8A}" srcOrd="0" destOrd="0" presId="urn:microsoft.com/office/officeart/2005/8/layout/vList5"/>
    <dgm:cxn modelId="{D3A89DB7-EE1C-400D-9FAB-09940BE022FF}" srcId="{838D87D3-1C18-4991-9E70-8C8BC5671FCA}" destId="{8DB46347-28BB-4639-883A-B3206D34AA18}" srcOrd="1" destOrd="0" parTransId="{3F5BF2D7-1763-4EEE-BA48-D4BE2BB52535}" sibTransId="{29E90918-2140-479C-B560-AAB0CABF78A7}"/>
    <dgm:cxn modelId="{43F2DFF9-EA0D-4E27-BC46-70DEE735242E}" srcId="{838D87D3-1C18-4991-9E70-8C8BC5671FCA}" destId="{37967F2A-88EA-43CD-BF89-1999FAB984ED}" srcOrd="4" destOrd="0" parTransId="{6ADD3638-5427-4109-8AC8-98E25E7DD789}" sibTransId="{8E8FB20E-A0E1-41E4-A6AA-EAC48232717D}"/>
    <dgm:cxn modelId="{BEE36F1B-DD25-4DD0-B56B-3EAB08308ACD}" type="presParOf" srcId="{8F1B6645-7223-4BEE-9C17-B60EC4C25CEC}" destId="{3CB3EF1C-2E09-4867-9823-9141E2612F96}" srcOrd="0" destOrd="0" presId="urn:microsoft.com/office/officeart/2005/8/layout/vList5"/>
    <dgm:cxn modelId="{4145056C-D790-4174-A65E-C051B8800AC6}" type="presParOf" srcId="{3CB3EF1C-2E09-4867-9823-9141E2612F96}" destId="{7670EC3F-8105-45DF-966A-7ECDA4569D8A}" srcOrd="0" destOrd="0" presId="urn:microsoft.com/office/officeart/2005/8/layout/vList5"/>
    <dgm:cxn modelId="{D080C934-229F-4DDA-BF4B-600CD640D687}" type="presParOf" srcId="{8F1B6645-7223-4BEE-9C17-B60EC4C25CEC}" destId="{8EE297B0-934F-40B6-B39E-653C94057B31}" srcOrd="1" destOrd="0" presId="urn:microsoft.com/office/officeart/2005/8/layout/vList5"/>
    <dgm:cxn modelId="{5571E4CF-2850-4F09-9BFE-B7BFCF7235D1}" type="presParOf" srcId="{8F1B6645-7223-4BEE-9C17-B60EC4C25CEC}" destId="{11623AA1-E5C0-4E8F-8137-6130ECC8CE29}" srcOrd="2" destOrd="0" presId="urn:microsoft.com/office/officeart/2005/8/layout/vList5"/>
    <dgm:cxn modelId="{DF2BFBD6-7777-4011-A748-6A36D9546533}" type="presParOf" srcId="{11623AA1-E5C0-4E8F-8137-6130ECC8CE29}" destId="{09B2EBC9-1215-48AD-996B-D7E506284BB2}" srcOrd="0" destOrd="0" presId="urn:microsoft.com/office/officeart/2005/8/layout/vList5"/>
    <dgm:cxn modelId="{328B5FB5-538C-4DAB-9FCB-7B0A2E19F35E}" type="presParOf" srcId="{8F1B6645-7223-4BEE-9C17-B60EC4C25CEC}" destId="{2DC1491E-0F4D-43FF-858F-D7C55CB71CE2}" srcOrd="3" destOrd="0" presId="urn:microsoft.com/office/officeart/2005/8/layout/vList5"/>
    <dgm:cxn modelId="{E97F4462-71B2-4198-8112-0B47B8CB62FE}" type="presParOf" srcId="{8F1B6645-7223-4BEE-9C17-B60EC4C25CEC}" destId="{2F9E7997-F174-4DBE-9D80-C69E4EF2136E}" srcOrd="4" destOrd="0" presId="urn:microsoft.com/office/officeart/2005/8/layout/vList5"/>
    <dgm:cxn modelId="{4361E1DF-5BE1-4BA3-8C24-AEE9E4887622}" type="presParOf" srcId="{2F9E7997-F174-4DBE-9D80-C69E4EF2136E}" destId="{5042F1B8-6237-4788-AC79-A37301897D13}" srcOrd="0" destOrd="0" presId="urn:microsoft.com/office/officeart/2005/8/layout/vList5"/>
    <dgm:cxn modelId="{D5D4A7E0-1086-455B-97EE-AA6C78D71984}" type="presParOf" srcId="{8F1B6645-7223-4BEE-9C17-B60EC4C25CEC}" destId="{F91EEE93-8E89-4043-A5B3-C1C71E1B9301}" srcOrd="5" destOrd="0" presId="urn:microsoft.com/office/officeart/2005/8/layout/vList5"/>
    <dgm:cxn modelId="{FEB90370-3874-49B2-954A-97CDDD3D5A21}" type="presParOf" srcId="{8F1B6645-7223-4BEE-9C17-B60EC4C25CEC}" destId="{CA592BA4-23E0-4889-9F40-E2265169C34B}" srcOrd="6" destOrd="0" presId="urn:microsoft.com/office/officeart/2005/8/layout/vList5"/>
    <dgm:cxn modelId="{8479C5CE-500C-471A-A70E-E0F80920CC28}" type="presParOf" srcId="{CA592BA4-23E0-4889-9F40-E2265169C34B}" destId="{D32A05F4-7DF4-4A87-AC97-693B810DC289}" srcOrd="0" destOrd="0" presId="urn:microsoft.com/office/officeart/2005/8/layout/vList5"/>
    <dgm:cxn modelId="{F6C3E8BA-1AFD-4325-BABB-342A9435BE6A}" type="presParOf" srcId="{8F1B6645-7223-4BEE-9C17-B60EC4C25CEC}" destId="{F9EA8E1D-6E45-4C77-AEC5-992768611E2F}" srcOrd="7" destOrd="0" presId="urn:microsoft.com/office/officeart/2005/8/layout/vList5"/>
    <dgm:cxn modelId="{51813F8E-12CD-490E-AFDC-A832DC7CEDB7}" type="presParOf" srcId="{8F1B6645-7223-4BEE-9C17-B60EC4C25CEC}" destId="{D9E787C1-B59B-4912-84F9-93E5C9B1900D}" srcOrd="8" destOrd="0" presId="urn:microsoft.com/office/officeart/2005/8/layout/vList5"/>
    <dgm:cxn modelId="{410A7233-DF1D-48C2-B815-E6644BECBCEC}" type="presParOf" srcId="{D9E787C1-B59B-4912-84F9-93E5C9B1900D}" destId="{D0556B7F-177A-4ED8-A1CF-48DFC9B396D3}"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8D87D3-1C18-4991-9E70-8C8BC5671FCA}" type="doc">
      <dgm:prSet loTypeId="urn:microsoft.com/office/officeart/2005/8/layout/vList5" loCatId="list" qsTypeId="urn:microsoft.com/office/officeart/2005/8/quickstyle/simple1#2" qsCatId="simple" csTypeId="urn:microsoft.com/office/officeart/2005/8/colors/accent6_5" csCatId="accent6" phldr="1"/>
      <dgm:spPr/>
      <dgm:t>
        <a:bodyPr/>
        <a:lstStyle/>
        <a:p>
          <a:endParaRPr lang="en-US"/>
        </a:p>
      </dgm:t>
    </dgm:pt>
    <dgm:pt modelId="{89FE2645-BBE6-4933-AB88-1A94C8822BA5}">
      <dgm:prSet phldrT="[Text]" custT="1"/>
      <dgm:spPr/>
      <dgm:t>
        <a:bodyPr/>
        <a:lstStyle/>
        <a:p>
          <a:r>
            <a:rPr lang="en-US" sz="1400" noProof="0" dirty="0"/>
            <a:t>Semi conductor material</a:t>
          </a:r>
        </a:p>
      </dgm:t>
    </dgm:pt>
    <dgm:pt modelId="{882AD624-2B90-40ED-B378-3E8487A43EB5}" type="parTrans" cxnId="{2B7E4C65-1CB7-4EC1-9311-5E3C43043436}">
      <dgm:prSet/>
      <dgm:spPr/>
      <dgm:t>
        <a:bodyPr/>
        <a:lstStyle/>
        <a:p>
          <a:endParaRPr lang="en-US" sz="1400" noProof="0"/>
        </a:p>
      </dgm:t>
    </dgm:pt>
    <dgm:pt modelId="{C97FE166-AC37-4CC7-8C79-8DA02EF57453}" type="sibTrans" cxnId="{2B7E4C65-1CB7-4EC1-9311-5E3C43043436}">
      <dgm:prSet/>
      <dgm:spPr/>
      <dgm:t>
        <a:bodyPr/>
        <a:lstStyle/>
        <a:p>
          <a:endParaRPr lang="en-US" sz="1400" noProof="0"/>
        </a:p>
      </dgm:t>
    </dgm:pt>
    <dgm:pt modelId="{8DB46347-28BB-4639-883A-B3206D34AA18}">
      <dgm:prSet phldrT="[Text]" custT="1"/>
      <dgm:spPr/>
      <dgm:t>
        <a:bodyPr/>
        <a:lstStyle/>
        <a:p>
          <a:r>
            <a:rPr lang="en-US" sz="1400" noProof="0" dirty="0"/>
            <a:t>Substrate</a:t>
          </a:r>
        </a:p>
      </dgm:t>
    </dgm:pt>
    <dgm:pt modelId="{3F5BF2D7-1763-4EEE-BA48-D4BE2BB52535}" type="parTrans" cxnId="{D3A89DB7-EE1C-400D-9FAB-09940BE022FF}">
      <dgm:prSet/>
      <dgm:spPr/>
      <dgm:t>
        <a:bodyPr/>
        <a:lstStyle/>
        <a:p>
          <a:endParaRPr lang="en-US" sz="1400" noProof="0"/>
        </a:p>
      </dgm:t>
    </dgm:pt>
    <dgm:pt modelId="{29E90918-2140-479C-B560-AAB0CABF78A7}" type="sibTrans" cxnId="{D3A89DB7-EE1C-400D-9FAB-09940BE022FF}">
      <dgm:prSet/>
      <dgm:spPr/>
      <dgm:t>
        <a:bodyPr/>
        <a:lstStyle/>
        <a:p>
          <a:endParaRPr lang="en-US" sz="1400" noProof="0"/>
        </a:p>
      </dgm:t>
    </dgm:pt>
    <dgm:pt modelId="{4685A60A-BCC8-48D5-A836-ED9757D7BE65}">
      <dgm:prSet phldrT="[Text]" custT="1"/>
      <dgm:spPr/>
      <dgm:t>
        <a:bodyPr/>
        <a:lstStyle/>
        <a:p>
          <a:r>
            <a:rPr lang="en-US" sz="1400" noProof="0" dirty="0"/>
            <a:t>Depositing of material</a:t>
          </a:r>
        </a:p>
      </dgm:t>
    </dgm:pt>
    <dgm:pt modelId="{765095A2-0069-465E-9EFD-46095C1D5B18}" type="parTrans" cxnId="{10DBBD8C-2BC9-47F6-A116-4DD26A4F5412}">
      <dgm:prSet/>
      <dgm:spPr/>
      <dgm:t>
        <a:bodyPr/>
        <a:lstStyle/>
        <a:p>
          <a:endParaRPr lang="en-US" sz="1400" noProof="0"/>
        </a:p>
      </dgm:t>
    </dgm:pt>
    <dgm:pt modelId="{87ED8A7B-4C5A-461B-9685-BB72A866CB7E}" type="sibTrans" cxnId="{10DBBD8C-2BC9-47F6-A116-4DD26A4F5412}">
      <dgm:prSet/>
      <dgm:spPr/>
      <dgm:t>
        <a:bodyPr/>
        <a:lstStyle/>
        <a:p>
          <a:endParaRPr lang="en-US" sz="1400" noProof="0"/>
        </a:p>
      </dgm:t>
    </dgm:pt>
    <dgm:pt modelId="{0DECEDB4-DF4B-494E-986D-1F51D99658B0}">
      <dgm:prSet phldrT="[Text]" custT="1"/>
      <dgm:spPr/>
      <dgm:t>
        <a:bodyPr/>
        <a:lstStyle/>
        <a:p>
          <a:r>
            <a:rPr lang="en-US" sz="1400" noProof="0" dirty="0"/>
            <a:t>Module</a:t>
          </a:r>
        </a:p>
      </dgm:t>
    </dgm:pt>
    <dgm:pt modelId="{21891DE7-87EE-49CC-AA6A-C8DBDE90226B}" type="parTrans" cxnId="{B66A4770-1783-424D-857E-6F9B79C54068}">
      <dgm:prSet/>
      <dgm:spPr/>
      <dgm:t>
        <a:bodyPr/>
        <a:lstStyle/>
        <a:p>
          <a:endParaRPr lang="en-US" sz="1400" noProof="0"/>
        </a:p>
      </dgm:t>
    </dgm:pt>
    <dgm:pt modelId="{190CB5E9-BB4A-4779-9D3E-DBED07DA4D90}" type="sibTrans" cxnId="{B66A4770-1783-424D-857E-6F9B79C54068}">
      <dgm:prSet/>
      <dgm:spPr/>
      <dgm:t>
        <a:bodyPr/>
        <a:lstStyle/>
        <a:p>
          <a:endParaRPr lang="en-US" sz="1400" noProof="0"/>
        </a:p>
      </dgm:t>
    </dgm:pt>
    <dgm:pt modelId="{8F1B6645-7223-4BEE-9C17-B60EC4C25CEC}" type="pres">
      <dgm:prSet presAssocID="{838D87D3-1C18-4991-9E70-8C8BC5671FCA}" presName="Name0" presStyleCnt="0">
        <dgm:presLayoutVars>
          <dgm:dir/>
          <dgm:animLvl val="lvl"/>
          <dgm:resizeHandles val="exact"/>
        </dgm:presLayoutVars>
      </dgm:prSet>
      <dgm:spPr/>
    </dgm:pt>
    <dgm:pt modelId="{3CB3EF1C-2E09-4867-9823-9141E2612F96}" type="pres">
      <dgm:prSet presAssocID="{89FE2645-BBE6-4933-AB88-1A94C8822BA5}" presName="linNode" presStyleCnt="0"/>
      <dgm:spPr/>
    </dgm:pt>
    <dgm:pt modelId="{7670EC3F-8105-45DF-966A-7ECDA4569D8A}" type="pres">
      <dgm:prSet presAssocID="{89FE2645-BBE6-4933-AB88-1A94C8822BA5}" presName="parentText" presStyleLbl="node1" presStyleIdx="0" presStyleCnt="4">
        <dgm:presLayoutVars>
          <dgm:chMax val="1"/>
          <dgm:bulletEnabled val="1"/>
        </dgm:presLayoutVars>
      </dgm:prSet>
      <dgm:spPr/>
    </dgm:pt>
    <dgm:pt modelId="{8EE297B0-934F-40B6-B39E-653C94057B31}" type="pres">
      <dgm:prSet presAssocID="{C97FE166-AC37-4CC7-8C79-8DA02EF57453}" presName="sp" presStyleCnt="0"/>
      <dgm:spPr/>
    </dgm:pt>
    <dgm:pt modelId="{11623AA1-E5C0-4E8F-8137-6130ECC8CE29}" type="pres">
      <dgm:prSet presAssocID="{8DB46347-28BB-4639-883A-B3206D34AA18}" presName="linNode" presStyleCnt="0"/>
      <dgm:spPr/>
    </dgm:pt>
    <dgm:pt modelId="{09B2EBC9-1215-48AD-996B-D7E506284BB2}" type="pres">
      <dgm:prSet presAssocID="{8DB46347-28BB-4639-883A-B3206D34AA18}" presName="parentText" presStyleLbl="node1" presStyleIdx="1" presStyleCnt="4">
        <dgm:presLayoutVars>
          <dgm:chMax val="1"/>
          <dgm:bulletEnabled val="1"/>
        </dgm:presLayoutVars>
      </dgm:prSet>
      <dgm:spPr/>
    </dgm:pt>
    <dgm:pt modelId="{2DC1491E-0F4D-43FF-858F-D7C55CB71CE2}" type="pres">
      <dgm:prSet presAssocID="{29E90918-2140-479C-B560-AAB0CABF78A7}" presName="sp" presStyleCnt="0"/>
      <dgm:spPr/>
    </dgm:pt>
    <dgm:pt modelId="{2F9E7997-F174-4DBE-9D80-C69E4EF2136E}" type="pres">
      <dgm:prSet presAssocID="{4685A60A-BCC8-48D5-A836-ED9757D7BE65}" presName="linNode" presStyleCnt="0"/>
      <dgm:spPr/>
    </dgm:pt>
    <dgm:pt modelId="{5042F1B8-6237-4788-AC79-A37301897D13}" type="pres">
      <dgm:prSet presAssocID="{4685A60A-BCC8-48D5-A836-ED9757D7BE65}" presName="parentText" presStyleLbl="node1" presStyleIdx="2" presStyleCnt="4">
        <dgm:presLayoutVars>
          <dgm:chMax val="1"/>
          <dgm:bulletEnabled val="1"/>
        </dgm:presLayoutVars>
      </dgm:prSet>
      <dgm:spPr/>
    </dgm:pt>
    <dgm:pt modelId="{F91EEE93-8E89-4043-A5B3-C1C71E1B9301}" type="pres">
      <dgm:prSet presAssocID="{87ED8A7B-4C5A-461B-9685-BB72A866CB7E}" presName="sp" presStyleCnt="0"/>
      <dgm:spPr/>
    </dgm:pt>
    <dgm:pt modelId="{CA592BA4-23E0-4889-9F40-E2265169C34B}" type="pres">
      <dgm:prSet presAssocID="{0DECEDB4-DF4B-494E-986D-1F51D99658B0}" presName="linNode" presStyleCnt="0"/>
      <dgm:spPr/>
    </dgm:pt>
    <dgm:pt modelId="{D32A05F4-7DF4-4A87-AC97-693B810DC289}" type="pres">
      <dgm:prSet presAssocID="{0DECEDB4-DF4B-494E-986D-1F51D99658B0}" presName="parentText" presStyleLbl="node1" presStyleIdx="3" presStyleCnt="4">
        <dgm:presLayoutVars>
          <dgm:chMax val="1"/>
          <dgm:bulletEnabled val="1"/>
        </dgm:presLayoutVars>
      </dgm:prSet>
      <dgm:spPr/>
    </dgm:pt>
  </dgm:ptLst>
  <dgm:cxnLst>
    <dgm:cxn modelId="{579BCD10-3EAC-4C25-B0A2-DECB72C21B85}" type="presOf" srcId="{838D87D3-1C18-4991-9E70-8C8BC5671FCA}" destId="{8F1B6645-7223-4BEE-9C17-B60EC4C25CEC}" srcOrd="0" destOrd="0" presId="urn:microsoft.com/office/officeart/2005/8/layout/vList5"/>
    <dgm:cxn modelId="{34F57533-7D03-460E-A4CF-E978C6421885}" type="presOf" srcId="{4685A60A-BCC8-48D5-A836-ED9757D7BE65}" destId="{5042F1B8-6237-4788-AC79-A37301897D13}" srcOrd="0" destOrd="0" presId="urn:microsoft.com/office/officeart/2005/8/layout/vList5"/>
    <dgm:cxn modelId="{2B7E4C65-1CB7-4EC1-9311-5E3C43043436}" srcId="{838D87D3-1C18-4991-9E70-8C8BC5671FCA}" destId="{89FE2645-BBE6-4933-AB88-1A94C8822BA5}" srcOrd="0" destOrd="0" parTransId="{882AD624-2B90-40ED-B378-3E8487A43EB5}" sibTransId="{C97FE166-AC37-4CC7-8C79-8DA02EF57453}"/>
    <dgm:cxn modelId="{B66A4770-1783-424D-857E-6F9B79C54068}" srcId="{838D87D3-1C18-4991-9E70-8C8BC5671FCA}" destId="{0DECEDB4-DF4B-494E-986D-1F51D99658B0}" srcOrd="3" destOrd="0" parTransId="{21891DE7-87EE-49CC-AA6A-C8DBDE90226B}" sibTransId="{190CB5E9-BB4A-4779-9D3E-DBED07DA4D90}"/>
    <dgm:cxn modelId="{9070E780-E6F9-45C5-8BA6-32003C5E385D}" type="presOf" srcId="{89FE2645-BBE6-4933-AB88-1A94C8822BA5}" destId="{7670EC3F-8105-45DF-966A-7ECDA4569D8A}" srcOrd="0" destOrd="0" presId="urn:microsoft.com/office/officeart/2005/8/layout/vList5"/>
    <dgm:cxn modelId="{D68C6787-7E3E-4CC8-9F91-C38C3983EE1D}" type="presOf" srcId="{8DB46347-28BB-4639-883A-B3206D34AA18}" destId="{09B2EBC9-1215-48AD-996B-D7E506284BB2}" srcOrd="0" destOrd="0" presId="urn:microsoft.com/office/officeart/2005/8/layout/vList5"/>
    <dgm:cxn modelId="{10DBBD8C-2BC9-47F6-A116-4DD26A4F5412}" srcId="{838D87D3-1C18-4991-9E70-8C8BC5671FCA}" destId="{4685A60A-BCC8-48D5-A836-ED9757D7BE65}" srcOrd="2" destOrd="0" parTransId="{765095A2-0069-465E-9EFD-46095C1D5B18}" sibTransId="{87ED8A7B-4C5A-461B-9685-BB72A866CB7E}"/>
    <dgm:cxn modelId="{E3AD669E-DA8F-428C-B2CC-701023E52DD7}" type="presOf" srcId="{0DECEDB4-DF4B-494E-986D-1F51D99658B0}" destId="{D32A05F4-7DF4-4A87-AC97-693B810DC289}" srcOrd="0" destOrd="0" presId="urn:microsoft.com/office/officeart/2005/8/layout/vList5"/>
    <dgm:cxn modelId="{D3A89DB7-EE1C-400D-9FAB-09940BE022FF}" srcId="{838D87D3-1C18-4991-9E70-8C8BC5671FCA}" destId="{8DB46347-28BB-4639-883A-B3206D34AA18}" srcOrd="1" destOrd="0" parTransId="{3F5BF2D7-1763-4EEE-BA48-D4BE2BB52535}" sibTransId="{29E90918-2140-479C-B560-AAB0CABF78A7}"/>
    <dgm:cxn modelId="{E5157450-BEA7-4C5A-8018-69AA43630532}" type="presParOf" srcId="{8F1B6645-7223-4BEE-9C17-B60EC4C25CEC}" destId="{3CB3EF1C-2E09-4867-9823-9141E2612F96}" srcOrd="0" destOrd="0" presId="urn:microsoft.com/office/officeart/2005/8/layout/vList5"/>
    <dgm:cxn modelId="{4B5ADB2D-F39F-4192-8D2A-73A79F722A12}" type="presParOf" srcId="{3CB3EF1C-2E09-4867-9823-9141E2612F96}" destId="{7670EC3F-8105-45DF-966A-7ECDA4569D8A}" srcOrd="0" destOrd="0" presId="urn:microsoft.com/office/officeart/2005/8/layout/vList5"/>
    <dgm:cxn modelId="{D3C37ED4-B45E-4548-B839-9FB22569BDBC}" type="presParOf" srcId="{8F1B6645-7223-4BEE-9C17-B60EC4C25CEC}" destId="{8EE297B0-934F-40B6-B39E-653C94057B31}" srcOrd="1" destOrd="0" presId="urn:microsoft.com/office/officeart/2005/8/layout/vList5"/>
    <dgm:cxn modelId="{73FFF5B6-130A-4494-9ADD-FDF21485CF56}" type="presParOf" srcId="{8F1B6645-7223-4BEE-9C17-B60EC4C25CEC}" destId="{11623AA1-E5C0-4E8F-8137-6130ECC8CE29}" srcOrd="2" destOrd="0" presId="urn:microsoft.com/office/officeart/2005/8/layout/vList5"/>
    <dgm:cxn modelId="{8D1FD7A3-D5AE-41D5-99CF-0ADA39011856}" type="presParOf" srcId="{11623AA1-E5C0-4E8F-8137-6130ECC8CE29}" destId="{09B2EBC9-1215-48AD-996B-D7E506284BB2}" srcOrd="0" destOrd="0" presId="urn:microsoft.com/office/officeart/2005/8/layout/vList5"/>
    <dgm:cxn modelId="{88EA6430-3B5D-4B37-AA8B-1D3B3C227837}" type="presParOf" srcId="{8F1B6645-7223-4BEE-9C17-B60EC4C25CEC}" destId="{2DC1491E-0F4D-43FF-858F-D7C55CB71CE2}" srcOrd="3" destOrd="0" presId="urn:microsoft.com/office/officeart/2005/8/layout/vList5"/>
    <dgm:cxn modelId="{29D2E4AE-D01D-4A04-A6D2-06FB1C795DF8}" type="presParOf" srcId="{8F1B6645-7223-4BEE-9C17-B60EC4C25CEC}" destId="{2F9E7997-F174-4DBE-9D80-C69E4EF2136E}" srcOrd="4" destOrd="0" presId="urn:microsoft.com/office/officeart/2005/8/layout/vList5"/>
    <dgm:cxn modelId="{CD1DAE28-832E-489B-BDC9-62A53F550E28}" type="presParOf" srcId="{2F9E7997-F174-4DBE-9D80-C69E4EF2136E}" destId="{5042F1B8-6237-4788-AC79-A37301897D13}" srcOrd="0" destOrd="0" presId="urn:microsoft.com/office/officeart/2005/8/layout/vList5"/>
    <dgm:cxn modelId="{B4ACB71F-2BC9-40E8-AF77-115DFCE92C07}" type="presParOf" srcId="{8F1B6645-7223-4BEE-9C17-B60EC4C25CEC}" destId="{F91EEE93-8E89-4043-A5B3-C1C71E1B9301}" srcOrd="5" destOrd="0" presId="urn:microsoft.com/office/officeart/2005/8/layout/vList5"/>
    <dgm:cxn modelId="{EA31A978-84FC-4CCC-95CE-8CF6224098BE}" type="presParOf" srcId="{8F1B6645-7223-4BEE-9C17-B60EC4C25CEC}" destId="{CA592BA4-23E0-4889-9F40-E2265169C34B}" srcOrd="6" destOrd="0" presId="urn:microsoft.com/office/officeart/2005/8/layout/vList5"/>
    <dgm:cxn modelId="{1DB7B696-BD65-4352-A859-5E6520565BCA}" type="presParOf" srcId="{CA592BA4-23E0-4889-9F40-E2265169C34B}" destId="{D32A05F4-7DF4-4A87-AC97-693B810DC289}"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A378AD-A7CF-46C8-9552-087396B302C3}" type="doc">
      <dgm:prSet loTypeId="urn:microsoft.com/office/officeart/2005/8/layout/list1" loCatId="Inbox" qsTypeId="urn:microsoft.com/office/officeart/2005/8/quickstyle/simple1" qsCatId="simple" csTypeId="urn:microsoft.com/office/officeart/2005/8/colors/colorful2" csCatId="colorful" phldr="1"/>
      <dgm:spPr/>
      <dgm:t>
        <a:bodyPr/>
        <a:lstStyle/>
        <a:p>
          <a:endParaRPr lang="en-US"/>
        </a:p>
      </dgm:t>
    </dgm:pt>
    <dgm:pt modelId="{C03792B4-08EC-4995-976A-9227AE3A8766}">
      <dgm:prSet/>
      <dgm:spPr/>
      <dgm:t>
        <a:bodyPr/>
        <a:lstStyle/>
        <a:p>
          <a:r>
            <a:rPr lang="en-US" dirty="0"/>
            <a:t>Horizontal global irradiation </a:t>
          </a:r>
        </a:p>
      </dgm:t>
    </dgm:pt>
    <dgm:pt modelId="{979B5167-DA89-46B6-812B-691FAA1E1815}" type="parTrans" cxnId="{5828F7EF-DE3A-440C-96E7-F558C2181915}">
      <dgm:prSet/>
      <dgm:spPr/>
      <dgm:t>
        <a:bodyPr/>
        <a:lstStyle/>
        <a:p>
          <a:endParaRPr lang="en-US"/>
        </a:p>
      </dgm:t>
    </dgm:pt>
    <dgm:pt modelId="{1B151630-3EEE-4D6C-84F2-FBEA8D927E3D}" type="sibTrans" cxnId="{5828F7EF-DE3A-440C-96E7-F558C2181915}">
      <dgm:prSet/>
      <dgm:spPr/>
      <dgm:t>
        <a:bodyPr/>
        <a:lstStyle/>
        <a:p>
          <a:endParaRPr lang="en-US"/>
        </a:p>
      </dgm:t>
    </dgm:pt>
    <dgm:pt modelId="{04F587B8-0380-4C28-B0CD-534F43615442}">
      <dgm:prSet/>
      <dgm:spPr/>
      <dgm:t>
        <a:bodyPr/>
        <a:lstStyle/>
        <a:p>
          <a:r>
            <a:rPr lang="en-US" dirty="0"/>
            <a:t>This is only useful when there is no tilt.  The only case where it is optimal to have no tilt is when you are on the equator</a:t>
          </a:r>
        </a:p>
      </dgm:t>
    </dgm:pt>
    <dgm:pt modelId="{3B86B1C5-9775-4724-A6DD-289FC02A7D36}" type="parTrans" cxnId="{C1CAAC1D-BAED-440B-A69C-A66CC335ACED}">
      <dgm:prSet/>
      <dgm:spPr/>
      <dgm:t>
        <a:bodyPr/>
        <a:lstStyle/>
        <a:p>
          <a:endParaRPr lang="en-US"/>
        </a:p>
      </dgm:t>
    </dgm:pt>
    <dgm:pt modelId="{BB2C38A8-204D-4F74-8AB5-C2C8EE2F6732}" type="sibTrans" cxnId="{C1CAAC1D-BAED-440B-A69C-A66CC335ACED}">
      <dgm:prSet/>
      <dgm:spPr/>
      <dgm:t>
        <a:bodyPr/>
        <a:lstStyle/>
        <a:p>
          <a:endParaRPr lang="en-US"/>
        </a:p>
      </dgm:t>
    </dgm:pt>
    <dgm:pt modelId="{3089730A-EE7A-4310-B765-2BFE7A00411F}">
      <dgm:prSet/>
      <dgm:spPr/>
      <dgm:t>
        <a:bodyPr/>
        <a:lstStyle/>
        <a:p>
          <a:r>
            <a:rPr lang="en-US" dirty="0"/>
            <a:t>Effective irradiance on collectors (in-plane irradiation)</a:t>
          </a:r>
        </a:p>
      </dgm:t>
    </dgm:pt>
    <dgm:pt modelId="{BD8B10F6-F50C-425A-91FE-70934FE2FB79}" type="parTrans" cxnId="{2BBC590E-E464-44C5-A433-3DC6EBD8D96D}">
      <dgm:prSet/>
      <dgm:spPr/>
      <dgm:t>
        <a:bodyPr/>
        <a:lstStyle/>
        <a:p>
          <a:endParaRPr lang="en-US"/>
        </a:p>
      </dgm:t>
    </dgm:pt>
    <dgm:pt modelId="{7B80367F-E7FB-4AB0-BA79-D190820AD18D}" type="sibTrans" cxnId="{2BBC590E-E464-44C5-A433-3DC6EBD8D96D}">
      <dgm:prSet/>
      <dgm:spPr/>
      <dgm:t>
        <a:bodyPr/>
        <a:lstStyle/>
        <a:p>
          <a:endParaRPr lang="en-US"/>
        </a:p>
      </dgm:t>
    </dgm:pt>
    <dgm:pt modelId="{67AE3FE2-55A2-43C1-BA34-3D6138EF2B25}">
      <dgm:prSet/>
      <dgm:spPr/>
      <dgm:t>
        <a:bodyPr/>
        <a:lstStyle/>
        <a:p>
          <a:r>
            <a:rPr lang="en-US" dirty="0"/>
            <a:t>This accounts for tilt and tracking.  The capacity factor at this point is the basis for computing the performance ratio. Also called Point of Access Irradiation</a:t>
          </a:r>
        </a:p>
      </dgm:t>
    </dgm:pt>
    <dgm:pt modelId="{8F8F84AF-7476-4CB7-B0D2-C05240F12FFB}" type="parTrans" cxnId="{F4D1330C-CB6E-49A4-8908-133A91D2673F}">
      <dgm:prSet/>
      <dgm:spPr/>
      <dgm:t>
        <a:bodyPr/>
        <a:lstStyle/>
        <a:p>
          <a:endParaRPr lang="en-US"/>
        </a:p>
      </dgm:t>
    </dgm:pt>
    <dgm:pt modelId="{CBA59C82-53B4-4853-A4EC-3B5A5DA4993F}" type="sibTrans" cxnId="{F4D1330C-CB6E-49A4-8908-133A91D2673F}">
      <dgm:prSet/>
      <dgm:spPr/>
      <dgm:t>
        <a:bodyPr/>
        <a:lstStyle/>
        <a:p>
          <a:endParaRPr lang="en-US"/>
        </a:p>
      </dgm:t>
    </dgm:pt>
    <dgm:pt modelId="{C53B2FC4-BE86-4487-9298-59E852EFB138}">
      <dgm:prSet/>
      <dgm:spPr/>
      <dgm:t>
        <a:bodyPr/>
        <a:lstStyle/>
        <a:p>
          <a:r>
            <a:rPr lang="en-US" dirty="0"/>
            <a:t>Corrections for reflection (IAM) and soiling</a:t>
          </a:r>
        </a:p>
      </dgm:t>
    </dgm:pt>
    <dgm:pt modelId="{8DA9D85D-E46A-4CF9-8A2E-D6E8B679F405}" type="parTrans" cxnId="{10DE45A8-7E02-4007-B750-1C79FE365456}">
      <dgm:prSet/>
      <dgm:spPr/>
      <dgm:t>
        <a:bodyPr/>
        <a:lstStyle/>
        <a:p>
          <a:endParaRPr lang="en-US"/>
        </a:p>
      </dgm:t>
    </dgm:pt>
    <dgm:pt modelId="{57862D08-80A7-47E9-98DB-C74D831CAA31}" type="sibTrans" cxnId="{10DE45A8-7E02-4007-B750-1C79FE365456}">
      <dgm:prSet/>
      <dgm:spPr/>
      <dgm:t>
        <a:bodyPr/>
        <a:lstStyle/>
        <a:p>
          <a:endParaRPr lang="en-US"/>
        </a:p>
      </dgm:t>
    </dgm:pt>
    <dgm:pt modelId="{5D32D82A-C162-4AB9-9E82-B0B897B818D1}">
      <dgm:prSet/>
      <dgm:spPr/>
      <dgm:t>
        <a:bodyPr/>
        <a:lstStyle/>
        <a:p>
          <a:r>
            <a:rPr lang="en-US" dirty="0"/>
            <a:t>The IAM depends on tilt and soiling is estimated.  These are part of the performance ratio.</a:t>
          </a:r>
        </a:p>
      </dgm:t>
    </dgm:pt>
    <dgm:pt modelId="{F58F3FF3-BFD4-4310-8014-D707E80CCD6A}" type="parTrans" cxnId="{4DF83CDB-C4D8-4381-8625-984FEB1A54DB}">
      <dgm:prSet/>
      <dgm:spPr/>
      <dgm:t>
        <a:bodyPr/>
        <a:lstStyle/>
        <a:p>
          <a:endParaRPr lang="en-US"/>
        </a:p>
      </dgm:t>
    </dgm:pt>
    <dgm:pt modelId="{07E91FAC-3753-4535-BA50-983EF227CC73}" type="sibTrans" cxnId="{4DF83CDB-C4D8-4381-8625-984FEB1A54DB}">
      <dgm:prSet/>
      <dgm:spPr/>
      <dgm:t>
        <a:bodyPr/>
        <a:lstStyle/>
        <a:p>
          <a:endParaRPr lang="en-US"/>
        </a:p>
      </dgm:t>
    </dgm:pt>
    <dgm:pt modelId="{859A9E5B-8F7B-4A47-8D5D-4882B6D2D12E}">
      <dgm:prSet/>
      <dgm:spPr/>
      <dgm:t>
        <a:bodyPr/>
        <a:lstStyle/>
        <a:p>
          <a:r>
            <a:rPr lang="en-US" dirty="0"/>
            <a:t>Energy injected to grid at AC</a:t>
          </a:r>
        </a:p>
      </dgm:t>
    </dgm:pt>
    <dgm:pt modelId="{EECA5537-ECB9-48C4-9AF1-6470DF41F4B2}" type="parTrans" cxnId="{B990EB19-D9CB-4127-B588-0AA9F30AABFA}">
      <dgm:prSet/>
      <dgm:spPr/>
      <dgm:t>
        <a:bodyPr/>
        <a:lstStyle/>
        <a:p>
          <a:endParaRPr lang="en-US"/>
        </a:p>
      </dgm:t>
    </dgm:pt>
    <dgm:pt modelId="{CC1BDD57-941F-4C60-9DE4-562E51D0751C}" type="sibTrans" cxnId="{B990EB19-D9CB-4127-B588-0AA9F30AABFA}">
      <dgm:prSet/>
      <dgm:spPr/>
      <dgm:t>
        <a:bodyPr/>
        <a:lstStyle/>
        <a:p>
          <a:endParaRPr lang="en-US"/>
        </a:p>
      </dgm:t>
    </dgm:pt>
    <dgm:pt modelId="{F4AD1654-7A52-451A-AFCD-D24252F7C6D7}">
      <dgm:prSet/>
      <dgm:spPr/>
      <dgm:t>
        <a:bodyPr/>
        <a:lstStyle/>
        <a:p>
          <a:r>
            <a:rPr lang="en-US" dirty="0"/>
            <a:t>This is the final number of use in computing the performance ratio and in the final yield and capacity factor.</a:t>
          </a:r>
        </a:p>
      </dgm:t>
    </dgm:pt>
    <dgm:pt modelId="{C3121FDC-4DAA-4042-AF50-B39086FCDA57}" type="parTrans" cxnId="{D0E2819D-0D71-4E9B-9F6E-519019817AC0}">
      <dgm:prSet/>
      <dgm:spPr/>
      <dgm:t>
        <a:bodyPr/>
        <a:lstStyle/>
        <a:p>
          <a:endParaRPr lang="en-US"/>
        </a:p>
      </dgm:t>
    </dgm:pt>
    <dgm:pt modelId="{DF2D744D-24E0-4BB0-B8FB-EAC2F2CD57EF}" type="sibTrans" cxnId="{D0E2819D-0D71-4E9B-9F6E-519019817AC0}">
      <dgm:prSet/>
      <dgm:spPr/>
      <dgm:t>
        <a:bodyPr/>
        <a:lstStyle/>
        <a:p>
          <a:endParaRPr lang="en-US"/>
        </a:p>
      </dgm:t>
    </dgm:pt>
    <dgm:pt modelId="{A7A5FCC0-0F25-44CD-AC04-B525B26C8215}" type="pres">
      <dgm:prSet presAssocID="{DBA378AD-A7CF-46C8-9552-087396B302C3}" presName="linear" presStyleCnt="0">
        <dgm:presLayoutVars>
          <dgm:dir/>
          <dgm:animLvl val="lvl"/>
          <dgm:resizeHandles val="exact"/>
        </dgm:presLayoutVars>
      </dgm:prSet>
      <dgm:spPr/>
    </dgm:pt>
    <dgm:pt modelId="{67692B6B-38F8-428F-B1FD-AECC8A86AD55}" type="pres">
      <dgm:prSet presAssocID="{C03792B4-08EC-4995-976A-9227AE3A8766}" presName="parentLin" presStyleCnt="0"/>
      <dgm:spPr/>
    </dgm:pt>
    <dgm:pt modelId="{5CD8C4BD-4857-4CA1-9F07-E92B97F99185}" type="pres">
      <dgm:prSet presAssocID="{C03792B4-08EC-4995-976A-9227AE3A8766}" presName="parentLeftMargin" presStyleLbl="node1" presStyleIdx="0" presStyleCnt="4"/>
      <dgm:spPr/>
    </dgm:pt>
    <dgm:pt modelId="{78F43B5E-E816-4C76-8B5A-1793F2A5223C}" type="pres">
      <dgm:prSet presAssocID="{C03792B4-08EC-4995-976A-9227AE3A8766}" presName="parentText" presStyleLbl="node1" presStyleIdx="0" presStyleCnt="4">
        <dgm:presLayoutVars>
          <dgm:chMax val="0"/>
          <dgm:bulletEnabled val="1"/>
        </dgm:presLayoutVars>
      </dgm:prSet>
      <dgm:spPr/>
    </dgm:pt>
    <dgm:pt modelId="{07AD3F05-B2A8-4044-9758-283712E979BC}" type="pres">
      <dgm:prSet presAssocID="{C03792B4-08EC-4995-976A-9227AE3A8766}" presName="negativeSpace" presStyleCnt="0"/>
      <dgm:spPr/>
    </dgm:pt>
    <dgm:pt modelId="{6573B851-1E65-4B88-AA62-58B4D8C6F118}" type="pres">
      <dgm:prSet presAssocID="{C03792B4-08EC-4995-976A-9227AE3A8766}" presName="childText" presStyleLbl="conFgAcc1" presStyleIdx="0" presStyleCnt="4">
        <dgm:presLayoutVars>
          <dgm:bulletEnabled val="1"/>
        </dgm:presLayoutVars>
      </dgm:prSet>
      <dgm:spPr/>
    </dgm:pt>
    <dgm:pt modelId="{8C892BEB-D923-49A7-B85B-3114EB94B73A}" type="pres">
      <dgm:prSet presAssocID="{1B151630-3EEE-4D6C-84F2-FBEA8D927E3D}" presName="spaceBetweenRectangles" presStyleCnt="0"/>
      <dgm:spPr/>
    </dgm:pt>
    <dgm:pt modelId="{3A5BF67F-DC44-4A69-B1EC-613B108DCF2D}" type="pres">
      <dgm:prSet presAssocID="{3089730A-EE7A-4310-B765-2BFE7A00411F}" presName="parentLin" presStyleCnt="0"/>
      <dgm:spPr/>
    </dgm:pt>
    <dgm:pt modelId="{F17C352B-69CB-40DC-A382-FECDFB8C93FE}" type="pres">
      <dgm:prSet presAssocID="{3089730A-EE7A-4310-B765-2BFE7A00411F}" presName="parentLeftMargin" presStyleLbl="node1" presStyleIdx="0" presStyleCnt="4"/>
      <dgm:spPr/>
    </dgm:pt>
    <dgm:pt modelId="{502E49CC-6D7C-4A8F-97E7-F5981232CBC1}" type="pres">
      <dgm:prSet presAssocID="{3089730A-EE7A-4310-B765-2BFE7A00411F}" presName="parentText" presStyleLbl="node1" presStyleIdx="1" presStyleCnt="4">
        <dgm:presLayoutVars>
          <dgm:chMax val="0"/>
          <dgm:bulletEnabled val="1"/>
        </dgm:presLayoutVars>
      </dgm:prSet>
      <dgm:spPr/>
    </dgm:pt>
    <dgm:pt modelId="{20AC212D-76D7-4DB5-AACE-C049CD3D17A6}" type="pres">
      <dgm:prSet presAssocID="{3089730A-EE7A-4310-B765-2BFE7A00411F}" presName="negativeSpace" presStyleCnt="0"/>
      <dgm:spPr/>
    </dgm:pt>
    <dgm:pt modelId="{029CE61E-1D70-4745-90BD-1AF217D451B7}" type="pres">
      <dgm:prSet presAssocID="{3089730A-EE7A-4310-B765-2BFE7A00411F}" presName="childText" presStyleLbl="conFgAcc1" presStyleIdx="1" presStyleCnt="4">
        <dgm:presLayoutVars>
          <dgm:bulletEnabled val="1"/>
        </dgm:presLayoutVars>
      </dgm:prSet>
      <dgm:spPr/>
    </dgm:pt>
    <dgm:pt modelId="{9E6B430B-51FB-4046-ACCD-D29E52A795CF}" type="pres">
      <dgm:prSet presAssocID="{7B80367F-E7FB-4AB0-BA79-D190820AD18D}" presName="spaceBetweenRectangles" presStyleCnt="0"/>
      <dgm:spPr/>
    </dgm:pt>
    <dgm:pt modelId="{978413A6-C264-44B5-863E-720AC45A6635}" type="pres">
      <dgm:prSet presAssocID="{C53B2FC4-BE86-4487-9298-59E852EFB138}" presName="parentLin" presStyleCnt="0"/>
      <dgm:spPr/>
    </dgm:pt>
    <dgm:pt modelId="{986D6FA5-6F82-4267-AD0F-477C8E443AB7}" type="pres">
      <dgm:prSet presAssocID="{C53B2FC4-BE86-4487-9298-59E852EFB138}" presName="parentLeftMargin" presStyleLbl="node1" presStyleIdx="1" presStyleCnt="4"/>
      <dgm:spPr/>
    </dgm:pt>
    <dgm:pt modelId="{A7BD5DB6-1C67-4AC5-9FD4-431A836D9BAA}" type="pres">
      <dgm:prSet presAssocID="{C53B2FC4-BE86-4487-9298-59E852EFB138}" presName="parentText" presStyleLbl="node1" presStyleIdx="2" presStyleCnt="4">
        <dgm:presLayoutVars>
          <dgm:chMax val="0"/>
          <dgm:bulletEnabled val="1"/>
        </dgm:presLayoutVars>
      </dgm:prSet>
      <dgm:spPr/>
    </dgm:pt>
    <dgm:pt modelId="{0A130743-FDCC-4C03-B42E-EE877CE8E7E8}" type="pres">
      <dgm:prSet presAssocID="{C53B2FC4-BE86-4487-9298-59E852EFB138}" presName="negativeSpace" presStyleCnt="0"/>
      <dgm:spPr/>
    </dgm:pt>
    <dgm:pt modelId="{0422FA82-C064-4C51-94E9-9090AF172879}" type="pres">
      <dgm:prSet presAssocID="{C53B2FC4-BE86-4487-9298-59E852EFB138}" presName="childText" presStyleLbl="conFgAcc1" presStyleIdx="2" presStyleCnt="4">
        <dgm:presLayoutVars>
          <dgm:bulletEnabled val="1"/>
        </dgm:presLayoutVars>
      </dgm:prSet>
      <dgm:spPr/>
    </dgm:pt>
    <dgm:pt modelId="{15BCD21A-974D-4D49-BCC8-B8726F3014F0}" type="pres">
      <dgm:prSet presAssocID="{57862D08-80A7-47E9-98DB-C74D831CAA31}" presName="spaceBetweenRectangles" presStyleCnt="0"/>
      <dgm:spPr/>
    </dgm:pt>
    <dgm:pt modelId="{1E0EC816-F9EF-4B55-A0F2-00A2452B3730}" type="pres">
      <dgm:prSet presAssocID="{859A9E5B-8F7B-4A47-8D5D-4882B6D2D12E}" presName="parentLin" presStyleCnt="0"/>
      <dgm:spPr/>
    </dgm:pt>
    <dgm:pt modelId="{9AA36258-44DA-4136-8C11-C4C35AD6C232}" type="pres">
      <dgm:prSet presAssocID="{859A9E5B-8F7B-4A47-8D5D-4882B6D2D12E}" presName="parentLeftMargin" presStyleLbl="node1" presStyleIdx="2" presStyleCnt="4"/>
      <dgm:spPr/>
    </dgm:pt>
    <dgm:pt modelId="{C9CA2B50-6954-4B51-BD5A-19134314F1E8}" type="pres">
      <dgm:prSet presAssocID="{859A9E5B-8F7B-4A47-8D5D-4882B6D2D12E}" presName="parentText" presStyleLbl="node1" presStyleIdx="3" presStyleCnt="4">
        <dgm:presLayoutVars>
          <dgm:chMax val="0"/>
          <dgm:bulletEnabled val="1"/>
        </dgm:presLayoutVars>
      </dgm:prSet>
      <dgm:spPr/>
    </dgm:pt>
    <dgm:pt modelId="{EFBD72A8-C3C3-4FF7-98C5-462C61B0D85A}" type="pres">
      <dgm:prSet presAssocID="{859A9E5B-8F7B-4A47-8D5D-4882B6D2D12E}" presName="negativeSpace" presStyleCnt="0"/>
      <dgm:spPr/>
    </dgm:pt>
    <dgm:pt modelId="{04DF24CF-FEE2-478D-8A47-36F3CEE028A3}" type="pres">
      <dgm:prSet presAssocID="{859A9E5B-8F7B-4A47-8D5D-4882B6D2D12E}" presName="childText" presStyleLbl="conFgAcc1" presStyleIdx="3" presStyleCnt="4">
        <dgm:presLayoutVars>
          <dgm:bulletEnabled val="1"/>
        </dgm:presLayoutVars>
      </dgm:prSet>
      <dgm:spPr/>
    </dgm:pt>
  </dgm:ptLst>
  <dgm:cxnLst>
    <dgm:cxn modelId="{0BA2BF05-2B84-4439-BBC5-AC0D3E80F269}" type="presOf" srcId="{67AE3FE2-55A2-43C1-BA34-3D6138EF2B25}" destId="{029CE61E-1D70-4745-90BD-1AF217D451B7}" srcOrd="0" destOrd="0" presId="urn:microsoft.com/office/officeart/2005/8/layout/list1"/>
    <dgm:cxn modelId="{F4D1330C-CB6E-49A4-8908-133A91D2673F}" srcId="{3089730A-EE7A-4310-B765-2BFE7A00411F}" destId="{67AE3FE2-55A2-43C1-BA34-3D6138EF2B25}" srcOrd="0" destOrd="0" parTransId="{8F8F84AF-7476-4CB7-B0D2-C05240F12FFB}" sibTransId="{CBA59C82-53B4-4853-A4EC-3B5A5DA4993F}"/>
    <dgm:cxn modelId="{2BBC590E-E464-44C5-A433-3DC6EBD8D96D}" srcId="{DBA378AD-A7CF-46C8-9552-087396B302C3}" destId="{3089730A-EE7A-4310-B765-2BFE7A00411F}" srcOrd="1" destOrd="0" parTransId="{BD8B10F6-F50C-425A-91FE-70934FE2FB79}" sibTransId="{7B80367F-E7FB-4AB0-BA79-D190820AD18D}"/>
    <dgm:cxn modelId="{B990EB19-D9CB-4127-B588-0AA9F30AABFA}" srcId="{DBA378AD-A7CF-46C8-9552-087396B302C3}" destId="{859A9E5B-8F7B-4A47-8D5D-4882B6D2D12E}" srcOrd="3" destOrd="0" parTransId="{EECA5537-ECB9-48C4-9AF1-6470DF41F4B2}" sibTransId="{CC1BDD57-941F-4C60-9DE4-562E51D0751C}"/>
    <dgm:cxn modelId="{C1CAAC1D-BAED-440B-A69C-A66CC335ACED}" srcId="{C03792B4-08EC-4995-976A-9227AE3A8766}" destId="{04F587B8-0380-4C28-B0CD-534F43615442}" srcOrd="0" destOrd="0" parTransId="{3B86B1C5-9775-4724-A6DD-289FC02A7D36}" sibTransId="{BB2C38A8-204D-4F74-8AB5-C2C8EE2F6732}"/>
    <dgm:cxn modelId="{FADC2722-AF94-4C7E-80FA-AC8174A122CF}" type="presOf" srcId="{DBA378AD-A7CF-46C8-9552-087396B302C3}" destId="{A7A5FCC0-0F25-44CD-AC04-B525B26C8215}" srcOrd="0" destOrd="0" presId="urn:microsoft.com/office/officeart/2005/8/layout/list1"/>
    <dgm:cxn modelId="{C1635F29-DA52-42E3-B192-C8F8BECD0D44}" type="presOf" srcId="{859A9E5B-8F7B-4A47-8D5D-4882B6D2D12E}" destId="{9AA36258-44DA-4136-8C11-C4C35AD6C232}" srcOrd="0" destOrd="0" presId="urn:microsoft.com/office/officeart/2005/8/layout/list1"/>
    <dgm:cxn modelId="{0573BB3B-3D52-4B33-AAF0-AA7133ACB542}" type="presOf" srcId="{F4AD1654-7A52-451A-AFCD-D24252F7C6D7}" destId="{04DF24CF-FEE2-478D-8A47-36F3CEE028A3}" srcOrd="0" destOrd="0" presId="urn:microsoft.com/office/officeart/2005/8/layout/list1"/>
    <dgm:cxn modelId="{FC61FE61-980F-4D4D-9444-FD33BB9D3C21}" type="presOf" srcId="{C53B2FC4-BE86-4487-9298-59E852EFB138}" destId="{A7BD5DB6-1C67-4AC5-9FD4-431A836D9BAA}" srcOrd="1" destOrd="0" presId="urn:microsoft.com/office/officeart/2005/8/layout/list1"/>
    <dgm:cxn modelId="{2F9A1471-71A1-4F9E-AF65-D2F7FEFEF787}" type="presOf" srcId="{3089730A-EE7A-4310-B765-2BFE7A00411F}" destId="{F17C352B-69CB-40DC-A382-FECDFB8C93FE}" srcOrd="0" destOrd="0" presId="urn:microsoft.com/office/officeart/2005/8/layout/list1"/>
    <dgm:cxn modelId="{320E4956-953F-4BF4-93EA-77A1EDF2FC66}" type="presOf" srcId="{3089730A-EE7A-4310-B765-2BFE7A00411F}" destId="{502E49CC-6D7C-4A8F-97E7-F5981232CBC1}" srcOrd="1" destOrd="0" presId="urn:microsoft.com/office/officeart/2005/8/layout/list1"/>
    <dgm:cxn modelId="{527C337C-FE21-410A-B54B-2DD89A13FA8B}" type="presOf" srcId="{C03792B4-08EC-4995-976A-9227AE3A8766}" destId="{78F43B5E-E816-4C76-8B5A-1793F2A5223C}" srcOrd="1" destOrd="0" presId="urn:microsoft.com/office/officeart/2005/8/layout/list1"/>
    <dgm:cxn modelId="{0F171E91-2025-4082-8346-EFD66DE99858}" type="presOf" srcId="{C03792B4-08EC-4995-976A-9227AE3A8766}" destId="{5CD8C4BD-4857-4CA1-9F07-E92B97F99185}" srcOrd="0" destOrd="0" presId="urn:microsoft.com/office/officeart/2005/8/layout/list1"/>
    <dgm:cxn modelId="{D0E2819D-0D71-4E9B-9F6E-519019817AC0}" srcId="{859A9E5B-8F7B-4A47-8D5D-4882B6D2D12E}" destId="{F4AD1654-7A52-451A-AFCD-D24252F7C6D7}" srcOrd="0" destOrd="0" parTransId="{C3121FDC-4DAA-4042-AF50-B39086FCDA57}" sibTransId="{DF2D744D-24E0-4BB0-B8FB-EAC2F2CD57EF}"/>
    <dgm:cxn modelId="{845AB8A0-094A-44A3-9303-BCC0D79C9D25}" type="presOf" srcId="{859A9E5B-8F7B-4A47-8D5D-4882B6D2D12E}" destId="{C9CA2B50-6954-4B51-BD5A-19134314F1E8}" srcOrd="1" destOrd="0" presId="urn:microsoft.com/office/officeart/2005/8/layout/list1"/>
    <dgm:cxn modelId="{10DE45A8-7E02-4007-B750-1C79FE365456}" srcId="{DBA378AD-A7CF-46C8-9552-087396B302C3}" destId="{C53B2FC4-BE86-4487-9298-59E852EFB138}" srcOrd="2" destOrd="0" parTransId="{8DA9D85D-E46A-4CF9-8A2E-D6E8B679F405}" sibTransId="{57862D08-80A7-47E9-98DB-C74D831CAA31}"/>
    <dgm:cxn modelId="{6717FCA8-3B4B-40A4-BD84-C568FC4CC66B}" type="presOf" srcId="{5D32D82A-C162-4AB9-9E82-B0B897B818D1}" destId="{0422FA82-C064-4C51-94E9-9090AF172879}" srcOrd="0" destOrd="0" presId="urn:microsoft.com/office/officeart/2005/8/layout/list1"/>
    <dgm:cxn modelId="{4DF83CDB-C4D8-4381-8625-984FEB1A54DB}" srcId="{C53B2FC4-BE86-4487-9298-59E852EFB138}" destId="{5D32D82A-C162-4AB9-9E82-B0B897B818D1}" srcOrd="0" destOrd="0" parTransId="{F58F3FF3-BFD4-4310-8014-D707E80CCD6A}" sibTransId="{07E91FAC-3753-4535-BA50-983EF227CC73}"/>
    <dgm:cxn modelId="{E9590FEA-BBAA-4ECC-861E-6596D9188F77}" type="presOf" srcId="{C53B2FC4-BE86-4487-9298-59E852EFB138}" destId="{986D6FA5-6F82-4267-AD0F-477C8E443AB7}" srcOrd="0" destOrd="0" presId="urn:microsoft.com/office/officeart/2005/8/layout/list1"/>
    <dgm:cxn modelId="{01D01BEB-0DE7-4936-8CF1-F1754FFEED27}" type="presOf" srcId="{04F587B8-0380-4C28-B0CD-534F43615442}" destId="{6573B851-1E65-4B88-AA62-58B4D8C6F118}" srcOrd="0" destOrd="0" presId="urn:microsoft.com/office/officeart/2005/8/layout/list1"/>
    <dgm:cxn modelId="{5828F7EF-DE3A-440C-96E7-F558C2181915}" srcId="{DBA378AD-A7CF-46C8-9552-087396B302C3}" destId="{C03792B4-08EC-4995-976A-9227AE3A8766}" srcOrd="0" destOrd="0" parTransId="{979B5167-DA89-46B6-812B-691FAA1E1815}" sibTransId="{1B151630-3EEE-4D6C-84F2-FBEA8D927E3D}"/>
    <dgm:cxn modelId="{0C42CF3C-D548-43C0-9F81-CABCB49F65DC}" type="presParOf" srcId="{A7A5FCC0-0F25-44CD-AC04-B525B26C8215}" destId="{67692B6B-38F8-428F-B1FD-AECC8A86AD55}" srcOrd="0" destOrd="0" presId="urn:microsoft.com/office/officeart/2005/8/layout/list1"/>
    <dgm:cxn modelId="{E4E81F5F-8E4D-4A64-A2B3-30E9E3BA31E7}" type="presParOf" srcId="{67692B6B-38F8-428F-B1FD-AECC8A86AD55}" destId="{5CD8C4BD-4857-4CA1-9F07-E92B97F99185}" srcOrd="0" destOrd="0" presId="urn:microsoft.com/office/officeart/2005/8/layout/list1"/>
    <dgm:cxn modelId="{1BDFD11B-9ACE-40AB-A05D-8A500096B0C2}" type="presParOf" srcId="{67692B6B-38F8-428F-B1FD-AECC8A86AD55}" destId="{78F43B5E-E816-4C76-8B5A-1793F2A5223C}" srcOrd="1" destOrd="0" presId="urn:microsoft.com/office/officeart/2005/8/layout/list1"/>
    <dgm:cxn modelId="{092D7CA5-4E6E-4996-A044-AB929F7ADE2C}" type="presParOf" srcId="{A7A5FCC0-0F25-44CD-AC04-B525B26C8215}" destId="{07AD3F05-B2A8-4044-9758-283712E979BC}" srcOrd="1" destOrd="0" presId="urn:microsoft.com/office/officeart/2005/8/layout/list1"/>
    <dgm:cxn modelId="{50898412-423F-46B4-A752-2E5B36D8558D}" type="presParOf" srcId="{A7A5FCC0-0F25-44CD-AC04-B525B26C8215}" destId="{6573B851-1E65-4B88-AA62-58B4D8C6F118}" srcOrd="2" destOrd="0" presId="urn:microsoft.com/office/officeart/2005/8/layout/list1"/>
    <dgm:cxn modelId="{91DA7C9D-C9F9-4364-A7F1-22080044CEEA}" type="presParOf" srcId="{A7A5FCC0-0F25-44CD-AC04-B525B26C8215}" destId="{8C892BEB-D923-49A7-B85B-3114EB94B73A}" srcOrd="3" destOrd="0" presId="urn:microsoft.com/office/officeart/2005/8/layout/list1"/>
    <dgm:cxn modelId="{2B6A643D-F217-4FFB-A1DC-9EF40C908ECC}" type="presParOf" srcId="{A7A5FCC0-0F25-44CD-AC04-B525B26C8215}" destId="{3A5BF67F-DC44-4A69-B1EC-613B108DCF2D}" srcOrd="4" destOrd="0" presId="urn:microsoft.com/office/officeart/2005/8/layout/list1"/>
    <dgm:cxn modelId="{790DDD5B-16F8-448A-AFC4-6FA22684662E}" type="presParOf" srcId="{3A5BF67F-DC44-4A69-B1EC-613B108DCF2D}" destId="{F17C352B-69CB-40DC-A382-FECDFB8C93FE}" srcOrd="0" destOrd="0" presId="urn:microsoft.com/office/officeart/2005/8/layout/list1"/>
    <dgm:cxn modelId="{60038774-B1E5-42C9-8016-7A1F10B617E5}" type="presParOf" srcId="{3A5BF67F-DC44-4A69-B1EC-613B108DCF2D}" destId="{502E49CC-6D7C-4A8F-97E7-F5981232CBC1}" srcOrd="1" destOrd="0" presId="urn:microsoft.com/office/officeart/2005/8/layout/list1"/>
    <dgm:cxn modelId="{C474FE25-2A57-40A9-82A6-F75D607E3DDC}" type="presParOf" srcId="{A7A5FCC0-0F25-44CD-AC04-B525B26C8215}" destId="{20AC212D-76D7-4DB5-AACE-C049CD3D17A6}" srcOrd="5" destOrd="0" presId="urn:microsoft.com/office/officeart/2005/8/layout/list1"/>
    <dgm:cxn modelId="{03FA7BBA-7B4C-4866-9672-B0EEBF1BA70A}" type="presParOf" srcId="{A7A5FCC0-0F25-44CD-AC04-B525B26C8215}" destId="{029CE61E-1D70-4745-90BD-1AF217D451B7}" srcOrd="6" destOrd="0" presId="urn:microsoft.com/office/officeart/2005/8/layout/list1"/>
    <dgm:cxn modelId="{7B7E6F34-0959-4628-8F8F-DB6F2EEFA05B}" type="presParOf" srcId="{A7A5FCC0-0F25-44CD-AC04-B525B26C8215}" destId="{9E6B430B-51FB-4046-ACCD-D29E52A795CF}" srcOrd="7" destOrd="0" presId="urn:microsoft.com/office/officeart/2005/8/layout/list1"/>
    <dgm:cxn modelId="{60098AAA-13ED-4830-BD46-BBEB4731F07A}" type="presParOf" srcId="{A7A5FCC0-0F25-44CD-AC04-B525B26C8215}" destId="{978413A6-C264-44B5-863E-720AC45A6635}" srcOrd="8" destOrd="0" presId="urn:microsoft.com/office/officeart/2005/8/layout/list1"/>
    <dgm:cxn modelId="{BA122A94-ECB7-47C9-BD25-9923596EB0F7}" type="presParOf" srcId="{978413A6-C264-44B5-863E-720AC45A6635}" destId="{986D6FA5-6F82-4267-AD0F-477C8E443AB7}" srcOrd="0" destOrd="0" presId="urn:microsoft.com/office/officeart/2005/8/layout/list1"/>
    <dgm:cxn modelId="{E64970AF-DC95-44FD-8DEC-F15F7D2F5E81}" type="presParOf" srcId="{978413A6-C264-44B5-863E-720AC45A6635}" destId="{A7BD5DB6-1C67-4AC5-9FD4-431A836D9BAA}" srcOrd="1" destOrd="0" presId="urn:microsoft.com/office/officeart/2005/8/layout/list1"/>
    <dgm:cxn modelId="{469341B6-F2DF-4005-8F9E-33DC0E6307C3}" type="presParOf" srcId="{A7A5FCC0-0F25-44CD-AC04-B525B26C8215}" destId="{0A130743-FDCC-4C03-B42E-EE877CE8E7E8}" srcOrd="9" destOrd="0" presId="urn:microsoft.com/office/officeart/2005/8/layout/list1"/>
    <dgm:cxn modelId="{26AA90B6-F1D1-4D0B-A5AA-6C4A0D1D0E40}" type="presParOf" srcId="{A7A5FCC0-0F25-44CD-AC04-B525B26C8215}" destId="{0422FA82-C064-4C51-94E9-9090AF172879}" srcOrd="10" destOrd="0" presId="urn:microsoft.com/office/officeart/2005/8/layout/list1"/>
    <dgm:cxn modelId="{EBB2FF1B-F640-4A51-B79E-61E456FA4CB9}" type="presParOf" srcId="{A7A5FCC0-0F25-44CD-AC04-B525B26C8215}" destId="{15BCD21A-974D-4D49-BCC8-B8726F3014F0}" srcOrd="11" destOrd="0" presId="urn:microsoft.com/office/officeart/2005/8/layout/list1"/>
    <dgm:cxn modelId="{95769EB2-6F69-4483-BE18-916BA009F5D7}" type="presParOf" srcId="{A7A5FCC0-0F25-44CD-AC04-B525B26C8215}" destId="{1E0EC816-F9EF-4B55-A0F2-00A2452B3730}" srcOrd="12" destOrd="0" presId="urn:microsoft.com/office/officeart/2005/8/layout/list1"/>
    <dgm:cxn modelId="{188F5217-FB3A-4654-8D0D-D73FC67CC1F3}" type="presParOf" srcId="{1E0EC816-F9EF-4B55-A0F2-00A2452B3730}" destId="{9AA36258-44DA-4136-8C11-C4C35AD6C232}" srcOrd="0" destOrd="0" presId="urn:microsoft.com/office/officeart/2005/8/layout/list1"/>
    <dgm:cxn modelId="{040A0223-6884-41C9-9C10-0E777C10591F}" type="presParOf" srcId="{1E0EC816-F9EF-4B55-A0F2-00A2452B3730}" destId="{C9CA2B50-6954-4B51-BD5A-19134314F1E8}" srcOrd="1" destOrd="0" presId="urn:microsoft.com/office/officeart/2005/8/layout/list1"/>
    <dgm:cxn modelId="{A9C2343D-A084-42D5-8EFD-624697080F31}" type="presParOf" srcId="{A7A5FCC0-0F25-44CD-AC04-B525B26C8215}" destId="{EFBD72A8-C3C3-4FF7-98C5-462C61B0D85A}" srcOrd="13" destOrd="0" presId="urn:microsoft.com/office/officeart/2005/8/layout/list1"/>
    <dgm:cxn modelId="{F0EE5D0D-4DE5-4D03-84AC-F7D3CE3F1454}" type="presParOf" srcId="{A7A5FCC0-0F25-44CD-AC04-B525B26C8215}" destId="{04DF24CF-FEE2-478D-8A47-36F3CEE028A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825CE7-53D1-4C1E-B822-0B996496B54F}" type="doc">
      <dgm:prSet loTypeId="urn:microsoft.com/office/officeart/2005/8/layout/vList5" loCatId="Inbox" qsTypeId="urn:microsoft.com/office/officeart/2005/8/quickstyle/simple1" qsCatId="simple" csTypeId="urn:microsoft.com/office/officeart/2005/8/colors/colorful2" csCatId="colorful"/>
      <dgm:spPr/>
      <dgm:t>
        <a:bodyPr/>
        <a:lstStyle/>
        <a:p>
          <a:endParaRPr lang="en-US"/>
        </a:p>
      </dgm:t>
    </dgm:pt>
    <dgm:pt modelId="{3438DFB8-05FF-4167-AB57-DC8A8EAA0EAA}">
      <dgm:prSet/>
      <dgm:spPr/>
      <dgm:t>
        <a:bodyPr/>
        <a:lstStyle/>
        <a:p>
          <a:r>
            <a:rPr lang="en-US" dirty="0"/>
            <a:t>The final capacity factor can be expressed using the formula:</a:t>
          </a:r>
        </a:p>
      </dgm:t>
    </dgm:pt>
    <dgm:pt modelId="{9546F295-471C-4882-9CFF-9A2B84BF39E7}" type="parTrans" cxnId="{CDCDE273-7EED-4A48-98B0-A7E4B11580F8}">
      <dgm:prSet/>
      <dgm:spPr/>
      <dgm:t>
        <a:bodyPr/>
        <a:lstStyle/>
        <a:p>
          <a:endParaRPr lang="en-US"/>
        </a:p>
      </dgm:t>
    </dgm:pt>
    <dgm:pt modelId="{59A13C13-1840-4DF0-B9AB-88DB906647A3}" type="sibTrans" cxnId="{CDCDE273-7EED-4A48-98B0-A7E4B11580F8}">
      <dgm:prSet/>
      <dgm:spPr/>
      <dgm:t>
        <a:bodyPr/>
        <a:lstStyle/>
        <a:p>
          <a:endParaRPr lang="en-US"/>
        </a:p>
      </dgm:t>
    </dgm:pt>
    <dgm:pt modelId="{79C9E952-5AF2-41A0-9D8F-9B506F5BF5ED}">
      <dgm:prSet/>
      <dgm:spPr/>
      <dgm:t>
        <a:bodyPr/>
        <a:lstStyle/>
        <a:p>
          <a:r>
            <a:rPr lang="en-US" dirty="0"/>
            <a:t>Final CF = CF at POA x (1-loss1) x (1-loss2) x (1-loss3) x (1-loss4) ….</a:t>
          </a:r>
        </a:p>
      </dgm:t>
    </dgm:pt>
    <dgm:pt modelId="{3660D5BD-D688-49BA-AC08-F29FC68D270C}" type="parTrans" cxnId="{426D5721-219E-450C-B66D-AB80C7BE8C78}">
      <dgm:prSet/>
      <dgm:spPr/>
      <dgm:t>
        <a:bodyPr/>
        <a:lstStyle/>
        <a:p>
          <a:endParaRPr lang="en-US"/>
        </a:p>
      </dgm:t>
    </dgm:pt>
    <dgm:pt modelId="{A1D7E24A-5B79-4691-A360-C504AF3742EA}" type="sibTrans" cxnId="{426D5721-219E-450C-B66D-AB80C7BE8C78}">
      <dgm:prSet/>
      <dgm:spPr/>
      <dgm:t>
        <a:bodyPr/>
        <a:lstStyle/>
        <a:p>
          <a:endParaRPr lang="en-US"/>
        </a:p>
      </dgm:t>
    </dgm:pt>
    <dgm:pt modelId="{9485256C-775D-4EDB-8854-71E7C5D41433}">
      <dgm:prSet/>
      <dgm:spPr/>
      <dgm:t>
        <a:bodyPr/>
        <a:lstStyle/>
        <a:p>
          <a:r>
            <a:rPr lang="en-US" dirty="0"/>
            <a:t>This can also be expressed as:</a:t>
          </a:r>
        </a:p>
      </dgm:t>
    </dgm:pt>
    <dgm:pt modelId="{0D4F97CC-8596-44B5-AD0B-BF89239DE672}" type="parTrans" cxnId="{78AC5B0F-A1B4-4619-BAA0-899D41DCC9FE}">
      <dgm:prSet/>
      <dgm:spPr/>
      <dgm:t>
        <a:bodyPr/>
        <a:lstStyle/>
        <a:p>
          <a:endParaRPr lang="en-US"/>
        </a:p>
      </dgm:t>
    </dgm:pt>
    <dgm:pt modelId="{4CB4DB5C-118A-438C-8810-99D96583C23D}" type="sibTrans" cxnId="{78AC5B0F-A1B4-4619-BAA0-899D41DCC9FE}">
      <dgm:prSet/>
      <dgm:spPr/>
      <dgm:t>
        <a:bodyPr/>
        <a:lstStyle/>
        <a:p>
          <a:endParaRPr lang="en-US"/>
        </a:p>
      </dgm:t>
    </dgm:pt>
    <dgm:pt modelId="{34E4A259-4F8C-4D58-A850-DC14D3038AEB}">
      <dgm:prSet/>
      <dgm:spPr/>
      <dgm:t>
        <a:bodyPr/>
        <a:lstStyle/>
        <a:p>
          <a:r>
            <a:rPr lang="en-US" dirty="0"/>
            <a:t>Final CF = CF at POA x (1-Temprature) x (1-other losses)</a:t>
          </a:r>
        </a:p>
      </dgm:t>
    </dgm:pt>
    <dgm:pt modelId="{5210DFC5-6AE0-4CA3-B68E-F77218F18A84}" type="parTrans" cxnId="{138B6E42-FC0B-4275-A74D-DBB377BA7B36}">
      <dgm:prSet/>
      <dgm:spPr/>
      <dgm:t>
        <a:bodyPr/>
        <a:lstStyle/>
        <a:p>
          <a:endParaRPr lang="en-US"/>
        </a:p>
      </dgm:t>
    </dgm:pt>
    <dgm:pt modelId="{DCCE891E-F8DF-42E0-8069-F8C40B0A90CC}" type="sibTrans" cxnId="{138B6E42-FC0B-4275-A74D-DBB377BA7B36}">
      <dgm:prSet/>
      <dgm:spPr/>
      <dgm:t>
        <a:bodyPr/>
        <a:lstStyle/>
        <a:p>
          <a:endParaRPr lang="en-US"/>
        </a:p>
      </dgm:t>
    </dgm:pt>
    <dgm:pt modelId="{10BA11F4-3E58-473B-B26C-9D3B1D93B9EB}">
      <dgm:prSet/>
      <dgm:spPr/>
      <dgm:t>
        <a:bodyPr/>
        <a:lstStyle/>
        <a:p>
          <a:r>
            <a:rPr lang="en-US" dirty="0"/>
            <a:t>Since PR = Final CF/CF at POA, then</a:t>
          </a:r>
        </a:p>
      </dgm:t>
    </dgm:pt>
    <dgm:pt modelId="{932B052A-23E2-4506-B116-B4171E61BF2D}" type="parTrans" cxnId="{270C6043-DC67-4E97-9F90-56F34534EE19}">
      <dgm:prSet/>
      <dgm:spPr/>
      <dgm:t>
        <a:bodyPr/>
        <a:lstStyle/>
        <a:p>
          <a:endParaRPr lang="en-US"/>
        </a:p>
      </dgm:t>
    </dgm:pt>
    <dgm:pt modelId="{144620D4-CA4C-46AD-864B-3F461F1EEB4F}" type="sibTrans" cxnId="{270C6043-DC67-4E97-9F90-56F34534EE19}">
      <dgm:prSet/>
      <dgm:spPr/>
      <dgm:t>
        <a:bodyPr/>
        <a:lstStyle/>
        <a:p>
          <a:endParaRPr lang="en-US"/>
        </a:p>
      </dgm:t>
    </dgm:pt>
    <dgm:pt modelId="{8FF86B12-90C1-4351-8A98-129D21AA34F1}">
      <dgm:prSet/>
      <dgm:spPr/>
      <dgm:t>
        <a:bodyPr/>
        <a:lstStyle/>
        <a:p>
          <a:r>
            <a:rPr lang="en-US" dirty="0"/>
            <a:t>PR = (1-Temprature) x (1-other losses)</a:t>
          </a:r>
        </a:p>
      </dgm:t>
    </dgm:pt>
    <dgm:pt modelId="{EE92BF37-499C-4D34-AA92-095259CE253F}" type="parTrans" cxnId="{97520C46-F11E-49F6-9310-ACBED24E9574}">
      <dgm:prSet/>
      <dgm:spPr/>
      <dgm:t>
        <a:bodyPr/>
        <a:lstStyle/>
        <a:p>
          <a:endParaRPr lang="en-US"/>
        </a:p>
      </dgm:t>
    </dgm:pt>
    <dgm:pt modelId="{77A1B46A-44C0-4353-B577-681D4872FD45}" type="sibTrans" cxnId="{97520C46-F11E-49F6-9310-ACBED24E9574}">
      <dgm:prSet/>
      <dgm:spPr/>
      <dgm:t>
        <a:bodyPr/>
        <a:lstStyle/>
        <a:p>
          <a:endParaRPr lang="en-US"/>
        </a:p>
      </dgm:t>
    </dgm:pt>
    <dgm:pt modelId="{0668640A-CF0E-49E9-85B6-CDEFA61C1D93}" type="pres">
      <dgm:prSet presAssocID="{D2825CE7-53D1-4C1E-B822-0B996496B54F}" presName="Name0" presStyleCnt="0">
        <dgm:presLayoutVars>
          <dgm:dir/>
          <dgm:animLvl val="lvl"/>
          <dgm:resizeHandles val="exact"/>
        </dgm:presLayoutVars>
      </dgm:prSet>
      <dgm:spPr/>
    </dgm:pt>
    <dgm:pt modelId="{4B6BEE4B-4BD7-41F0-BDEE-2FDC17EB9940}" type="pres">
      <dgm:prSet presAssocID="{3438DFB8-05FF-4167-AB57-DC8A8EAA0EAA}" presName="linNode" presStyleCnt="0"/>
      <dgm:spPr/>
    </dgm:pt>
    <dgm:pt modelId="{478627BB-87B5-43AD-8FF7-D09CAECA1B4D}" type="pres">
      <dgm:prSet presAssocID="{3438DFB8-05FF-4167-AB57-DC8A8EAA0EAA}" presName="parentText" presStyleLbl="node1" presStyleIdx="0" presStyleCnt="3">
        <dgm:presLayoutVars>
          <dgm:chMax val="1"/>
          <dgm:bulletEnabled val="1"/>
        </dgm:presLayoutVars>
      </dgm:prSet>
      <dgm:spPr/>
    </dgm:pt>
    <dgm:pt modelId="{52EF7387-F5F2-4A3E-B3E1-CA16EF811916}" type="pres">
      <dgm:prSet presAssocID="{3438DFB8-05FF-4167-AB57-DC8A8EAA0EAA}" presName="descendantText" presStyleLbl="alignAccFollowNode1" presStyleIdx="0" presStyleCnt="3">
        <dgm:presLayoutVars>
          <dgm:bulletEnabled val="1"/>
        </dgm:presLayoutVars>
      </dgm:prSet>
      <dgm:spPr/>
    </dgm:pt>
    <dgm:pt modelId="{71A6E16D-8A4E-4EF4-913C-8C0874CDDFA2}" type="pres">
      <dgm:prSet presAssocID="{59A13C13-1840-4DF0-B9AB-88DB906647A3}" presName="sp" presStyleCnt="0"/>
      <dgm:spPr/>
    </dgm:pt>
    <dgm:pt modelId="{859A0F4F-3951-4636-926B-8C432977AA76}" type="pres">
      <dgm:prSet presAssocID="{9485256C-775D-4EDB-8854-71E7C5D41433}" presName="linNode" presStyleCnt="0"/>
      <dgm:spPr/>
    </dgm:pt>
    <dgm:pt modelId="{A3F962E5-49ED-4FD6-A3C3-249117A71C02}" type="pres">
      <dgm:prSet presAssocID="{9485256C-775D-4EDB-8854-71E7C5D41433}" presName="parentText" presStyleLbl="node1" presStyleIdx="1" presStyleCnt="3">
        <dgm:presLayoutVars>
          <dgm:chMax val="1"/>
          <dgm:bulletEnabled val="1"/>
        </dgm:presLayoutVars>
      </dgm:prSet>
      <dgm:spPr/>
    </dgm:pt>
    <dgm:pt modelId="{3662B2C7-A968-4557-AA46-DCCDC36676FD}" type="pres">
      <dgm:prSet presAssocID="{9485256C-775D-4EDB-8854-71E7C5D41433}" presName="descendantText" presStyleLbl="alignAccFollowNode1" presStyleIdx="1" presStyleCnt="3">
        <dgm:presLayoutVars>
          <dgm:bulletEnabled val="1"/>
        </dgm:presLayoutVars>
      </dgm:prSet>
      <dgm:spPr/>
    </dgm:pt>
    <dgm:pt modelId="{60BC84A3-8B65-4218-9BF7-CA83EDB237DE}" type="pres">
      <dgm:prSet presAssocID="{4CB4DB5C-118A-438C-8810-99D96583C23D}" presName="sp" presStyleCnt="0"/>
      <dgm:spPr/>
    </dgm:pt>
    <dgm:pt modelId="{9969C7CC-D3AA-40D0-998A-228603498F7F}" type="pres">
      <dgm:prSet presAssocID="{10BA11F4-3E58-473B-B26C-9D3B1D93B9EB}" presName="linNode" presStyleCnt="0"/>
      <dgm:spPr/>
    </dgm:pt>
    <dgm:pt modelId="{5077B7E2-D65F-4EA4-BC3A-761297282F18}" type="pres">
      <dgm:prSet presAssocID="{10BA11F4-3E58-473B-B26C-9D3B1D93B9EB}" presName="parentText" presStyleLbl="node1" presStyleIdx="2" presStyleCnt="3">
        <dgm:presLayoutVars>
          <dgm:chMax val="1"/>
          <dgm:bulletEnabled val="1"/>
        </dgm:presLayoutVars>
      </dgm:prSet>
      <dgm:spPr/>
    </dgm:pt>
    <dgm:pt modelId="{9DD33252-383C-4DE8-BB7D-78C46198BB32}" type="pres">
      <dgm:prSet presAssocID="{10BA11F4-3E58-473B-B26C-9D3B1D93B9EB}" presName="descendantText" presStyleLbl="alignAccFollowNode1" presStyleIdx="2" presStyleCnt="3">
        <dgm:presLayoutVars>
          <dgm:bulletEnabled val="1"/>
        </dgm:presLayoutVars>
      </dgm:prSet>
      <dgm:spPr/>
    </dgm:pt>
  </dgm:ptLst>
  <dgm:cxnLst>
    <dgm:cxn modelId="{78AC5B0F-A1B4-4619-BAA0-899D41DCC9FE}" srcId="{D2825CE7-53D1-4C1E-B822-0B996496B54F}" destId="{9485256C-775D-4EDB-8854-71E7C5D41433}" srcOrd="1" destOrd="0" parTransId="{0D4F97CC-8596-44B5-AD0B-BF89239DE672}" sibTransId="{4CB4DB5C-118A-438C-8810-99D96583C23D}"/>
    <dgm:cxn modelId="{426D5721-219E-450C-B66D-AB80C7BE8C78}" srcId="{3438DFB8-05FF-4167-AB57-DC8A8EAA0EAA}" destId="{79C9E952-5AF2-41A0-9D8F-9B506F5BF5ED}" srcOrd="0" destOrd="0" parTransId="{3660D5BD-D688-49BA-AC08-F29FC68D270C}" sibTransId="{A1D7E24A-5B79-4691-A360-C504AF3742EA}"/>
    <dgm:cxn modelId="{28D6A421-9486-4FCB-944D-59855BF81E68}" type="presOf" srcId="{8FF86B12-90C1-4351-8A98-129D21AA34F1}" destId="{9DD33252-383C-4DE8-BB7D-78C46198BB32}" srcOrd="0" destOrd="0" presId="urn:microsoft.com/office/officeart/2005/8/layout/vList5"/>
    <dgm:cxn modelId="{138B6E42-FC0B-4275-A74D-DBB377BA7B36}" srcId="{9485256C-775D-4EDB-8854-71E7C5D41433}" destId="{34E4A259-4F8C-4D58-A850-DC14D3038AEB}" srcOrd="0" destOrd="0" parTransId="{5210DFC5-6AE0-4CA3-B68E-F77218F18A84}" sibTransId="{DCCE891E-F8DF-42E0-8069-F8C40B0A90CC}"/>
    <dgm:cxn modelId="{270C6043-DC67-4E97-9F90-56F34534EE19}" srcId="{D2825CE7-53D1-4C1E-B822-0B996496B54F}" destId="{10BA11F4-3E58-473B-B26C-9D3B1D93B9EB}" srcOrd="2" destOrd="0" parTransId="{932B052A-23E2-4506-B116-B4171E61BF2D}" sibTransId="{144620D4-CA4C-46AD-864B-3F461F1EEB4F}"/>
    <dgm:cxn modelId="{97520C46-F11E-49F6-9310-ACBED24E9574}" srcId="{10BA11F4-3E58-473B-B26C-9D3B1D93B9EB}" destId="{8FF86B12-90C1-4351-8A98-129D21AA34F1}" srcOrd="0" destOrd="0" parTransId="{EE92BF37-499C-4D34-AA92-095259CE253F}" sibTransId="{77A1B46A-44C0-4353-B577-681D4872FD45}"/>
    <dgm:cxn modelId="{BCA8AB47-2405-40F3-8EF2-20C09532A120}" type="presOf" srcId="{D2825CE7-53D1-4C1E-B822-0B996496B54F}" destId="{0668640A-CF0E-49E9-85B6-CDEFA61C1D93}" srcOrd="0" destOrd="0" presId="urn:microsoft.com/office/officeart/2005/8/layout/vList5"/>
    <dgm:cxn modelId="{CDCDE273-7EED-4A48-98B0-A7E4B11580F8}" srcId="{D2825CE7-53D1-4C1E-B822-0B996496B54F}" destId="{3438DFB8-05FF-4167-AB57-DC8A8EAA0EAA}" srcOrd="0" destOrd="0" parTransId="{9546F295-471C-4882-9CFF-9A2B84BF39E7}" sibTransId="{59A13C13-1840-4DF0-B9AB-88DB906647A3}"/>
    <dgm:cxn modelId="{A8396054-3247-4798-A556-01F4B851363E}" type="presOf" srcId="{34E4A259-4F8C-4D58-A850-DC14D3038AEB}" destId="{3662B2C7-A968-4557-AA46-DCCDC36676FD}" srcOrd="0" destOrd="0" presId="urn:microsoft.com/office/officeart/2005/8/layout/vList5"/>
    <dgm:cxn modelId="{8B745D78-44A1-48EE-8955-925A25F82460}" type="presOf" srcId="{9485256C-775D-4EDB-8854-71E7C5D41433}" destId="{A3F962E5-49ED-4FD6-A3C3-249117A71C02}" srcOrd="0" destOrd="0" presId="urn:microsoft.com/office/officeart/2005/8/layout/vList5"/>
    <dgm:cxn modelId="{B44E077F-608A-49B0-830A-4FFC930C2A77}" type="presOf" srcId="{3438DFB8-05FF-4167-AB57-DC8A8EAA0EAA}" destId="{478627BB-87B5-43AD-8FF7-D09CAECA1B4D}" srcOrd="0" destOrd="0" presId="urn:microsoft.com/office/officeart/2005/8/layout/vList5"/>
    <dgm:cxn modelId="{9DF5ABBC-A113-4489-A982-534FCD92B227}" type="presOf" srcId="{10BA11F4-3E58-473B-B26C-9D3B1D93B9EB}" destId="{5077B7E2-D65F-4EA4-BC3A-761297282F18}" srcOrd="0" destOrd="0" presId="urn:microsoft.com/office/officeart/2005/8/layout/vList5"/>
    <dgm:cxn modelId="{0C8A5ADD-A5FD-42A0-8766-2813F57C0D5D}" type="presOf" srcId="{79C9E952-5AF2-41A0-9D8F-9B506F5BF5ED}" destId="{52EF7387-F5F2-4A3E-B3E1-CA16EF811916}" srcOrd="0" destOrd="0" presId="urn:microsoft.com/office/officeart/2005/8/layout/vList5"/>
    <dgm:cxn modelId="{7EA9E759-46CA-4878-83CC-79B4D2926A6C}" type="presParOf" srcId="{0668640A-CF0E-49E9-85B6-CDEFA61C1D93}" destId="{4B6BEE4B-4BD7-41F0-BDEE-2FDC17EB9940}" srcOrd="0" destOrd="0" presId="urn:microsoft.com/office/officeart/2005/8/layout/vList5"/>
    <dgm:cxn modelId="{404BA476-FB75-4BFC-96BB-F803E0AB5EE8}" type="presParOf" srcId="{4B6BEE4B-4BD7-41F0-BDEE-2FDC17EB9940}" destId="{478627BB-87B5-43AD-8FF7-D09CAECA1B4D}" srcOrd="0" destOrd="0" presId="urn:microsoft.com/office/officeart/2005/8/layout/vList5"/>
    <dgm:cxn modelId="{ED1039DC-4229-4A97-9CAA-09A2C9ADDE35}" type="presParOf" srcId="{4B6BEE4B-4BD7-41F0-BDEE-2FDC17EB9940}" destId="{52EF7387-F5F2-4A3E-B3E1-CA16EF811916}" srcOrd="1" destOrd="0" presId="urn:microsoft.com/office/officeart/2005/8/layout/vList5"/>
    <dgm:cxn modelId="{5ABF511B-B7C8-49E2-8375-BCBA5D8A9CE1}" type="presParOf" srcId="{0668640A-CF0E-49E9-85B6-CDEFA61C1D93}" destId="{71A6E16D-8A4E-4EF4-913C-8C0874CDDFA2}" srcOrd="1" destOrd="0" presId="urn:microsoft.com/office/officeart/2005/8/layout/vList5"/>
    <dgm:cxn modelId="{1564B4D0-F41D-474A-84FB-408BC3EA789C}" type="presParOf" srcId="{0668640A-CF0E-49E9-85B6-CDEFA61C1D93}" destId="{859A0F4F-3951-4636-926B-8C432977AA76}" srcOrd="2" destOrd="0" presId="urn:microsoft.com/office/officeart/2005/8/layout/vList5"/>
    <dgm:cxn modelId="{747BADC7-5F71-4951-9A01-74AAB2042080}" type="presParOf" srcId="{859A0F4F-3951-4636-926B-8C432977AA76}" destId="{A3F962E5-49ED-4FD6-A3C3-249117A71C02}" srcOrd="0" destOrd="0" presId="urn:microsoft.com/office/officeart/2005/8/layout/vList5"/>
    <dgm:cxn modelId="{605DA130-75B9-47D4-BD81-80F6B23DF01A}" type="presParOf" srcId="{859A0F4F-3951-4636-926B-8C432977AA76}" destId="{3662B2C7-A968-4557-AA46-DCCDC36676FD}" srcOrd="1" destOrd="0" presId="urn:microsoft.com/office/officeart/2005/8/layout/vList5"/>
    <dgm:cxn modelId="{4F2A85C9-19EF-4211-8963-B8E08DE0A005}" type="presParOf" srcId="{0668640A-CF0E-49E9-85B6-CDEFA61C1D93}" destId="{60BC84A3-8B65-4218-9BF7-CA83EDB237DE}" srcOrd="3" destOrd="0" presId="urn:microsoft.com/office/officeart/2005/8/layout/vList5"/>
    <dgm:cxn modelId="{2E177D1C-0457-4A51-98AB-5F43C4086055}" type="presParOf" srcId="{0668640A-CF0E-49E9-85B6-CDEFA61C1D93}" destId="{9969C7CC-D3AA-40D0-998A-228603498F7F}" srcOrd="4" destOrd="0" presId="urn:microsoft.com/office/officeart/2005/8/layout/vList5"/>
    <dgm:cxn modelId="{0A794227-ACB9-476F-94D1-102371BF95BF}" type="presParOf" srcId="{9969C7CC-D3AA-40D0-998A-228603498F7F}" destId="{5077B7E2-D65F-4EA4-BC3A-761297282F18}" srcOrd="0" destOrd="0" presId="urn:microsoft.com/office/officeart/2005/8/layout/vList5"/>
    <dgm:cxn modelId="{624D7FE3-B040-4CBE-B183-A5EC4F119B52}" type="presParOf" srcId="{9969C7CC-D3AA-40D0-998A-228603498F7F}" destId="{9DD33252-383C-4DE8-BB7D-78C46198BB3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E91D6-E5E0-44D4-A2DB-29B7D88C5836}">
      <dsp:nvSpPr>
        <dsp:cNvPr id="0" name=""/>
        <dsp:cNvSpPr/>
      </dsp:nvSpPr>
      <dsp:spPr>
        <a:xfrm>
          <a:off x="622309" y="1593"/>
          <a:ext cx="2075650" cy="12453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Read PVINSIGHT to Track Module Cost</a:t>
          </a:r>
        </a:p>
      </dsp:txBody>
      <dsp:txXfrm>
        <a:off x="622309" y="1593"/>
        <a:ext cx="2075650" cy="1245390"/>
      </dsp:txXfrm>
    </dsp:sp>
    <dsp:sp modelId="{EB160B94-517F-40A4-9D1F-A399B3435A44}">
      <dsp:nvSpPr>
        <dsp:cNvPr id="0" name=""/>
        <dsp:cNvSpPr/>
      </dsp:nvSpPr>
      <dsp:spPr>
        <a:xfrm>
          <a:off x="2905524" y="1593"/>
          <a:ext cx="2075650" cy="1245390"/>
        </a:xfrm>
        <a:prstGeom prst="rect">
          <a:avLst/>
        </a:prstGeom>
        <a:solidFill>
          <a:schemeClr val="accent2">
            <a:hueOff val="27305"/>
            <a:satOff val="-968"/>
            <a:lumOff val="-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Read PDF to Excel for EU Website</a:t>
          </a:r>
        </a:p>
      </dsp:txBody>
      <dsp:txXfrm>
        <a:off x="2905524" y="1593"/>
        <a:ext cx="2075650" cy="1245390"/>
      </dsp:txXfrm>
    </dsp:sp>
    <dsp:sp modelId="{8C9E4D17-86F8-4117-AB5C-698B1F1E4CEA}">
      <dsp:nvSpPr>
        <dsp:cNvPr id="0" name=""/>
        <dsp:cNvSpPr/>
      </dsp:nvSpPr>
      <dsp:spPr>
        <a:xfrm>
          <a:off x="5188740" y="1593"/>
          <a:ext cx="2075650" cy="1245390"/>
        </a:xfrm>
        <a:prstGeom prst="rect">
          <a:avLst/>
        </a:prstGeom>
        <a:solidFill>
          <a:schemeClr val="accent2">
            <a:hueOff val="54611"/>
            <a:satOff val="-1935"/>
            <a:lumOff val="-14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MSE and Excel Tools for Evaluating P90, P95 etc.</a:t>
          </a:r>
        </a:p>
      </dsp:txBody>
      <dsp:txXfrm>
        <a:off x="5188740" y="1593"/>
        <a:ext cx="2075650" cy="1245390"/>
      </dsp:txXfrm>
    </dsp:sp>
    <dsp:sp modelId="{7F4E6DB3-0C00-4516-A52D-B4B4C403C859}">
      <dsp:nvSpPr>
        <dsp:cNvPr id="0" name=""/>
        <dsp:cNvSpPr/>
      </dsp:nvSpPr>
      <dsp:spPr>
        <a:xfrm>
          <a:off x="622309" y="1454548"/>
          <a:ext cx="2075650" cy="1245390"/>
        </a:xfrm>
        <a:prstGeom prst="rect">
          <a:avLst/>
        </a:prstGeom>
        <a:solidFill>
          <a:schemeClr val="accent2">
            <a:hueOff val="81916"/>
            <a:satOff val="-2903"/>
            <a:lumOff val="-21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Database of Actual Solar Production</a:t>
          </a:r>
        </a:p>
      </dsp:txBody>
      <dsp:txXfrm>
        <a:off x="622309" y="1454548"/>
        <a:ext cx="2075650" cy="1245390"/>
      </dsp:txXfrm>
    </dsp:sp>
    <dsp:sp modelId="{86217EA8-9A95-4D57-9BCB-3855497BCE22}">
      <dsp:nvSpPr>
        <dsp:cNvPr id="0" name=""/>
        <dsp:cNvSpPr/>
      </dsp:nvSpPr>
      <dsp:spPr>
        <a:xfrm>
          <a:off x="2905524" y="1454548"/>
          <a:ext cx="2075650" cy="1245390"/>
        </a:xfrm>
        <a:prstGeom prst="rect">
          <a:avLst/>
        </a:prstGeom>
        <a:solidFill>
          <a:schemeClr val="accent2">
            <a:hueOff val="109221"/>
            <a:satOff val="-3871"/>
            <a:lumOff val="-2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Solver Analysis for Performance Ratio and Waterfall Charts</a:t>
          </a:r>
        </a:p>
      </dsp:txBody>
      <dsp:txXfrm>
        <a:off x="2905524" y="1454548"/>
        <a:ext cx="2075650" cy="1245390"/>
      </dsp:txXfrm>
    </dsp:sp>
    <dsp:sp modelId="{A9EF734E-3FE6-408B-B8F8-997350C6502B}">
      <dsp:nvSpPr>
        <dsp:cNvPr id="0" name=""/>
        <dsp:cNvSpPr/>
      </dsp:nvSpPr>
      <dsp:spPr>
        <a:xfrm>
          <a:off x="5188740" y="1454548"/>
          <a:ext cx="2075650" cy="1245390"/>
        </a:xfrm>
        <a:prstGeom prst="rect">
          <a:avLst/>
        </a:prstGeom>
        <a:solidFill>
          <a:schemeClr val="accent2">
            <a:hueOff val="136526"/>
            <a:satOff val="-4839"/>
            <a:lumOff val="-3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Solar Project Finance Models with Circular Reference Resolution and Re-financing</a:t>
          </a:r>
        </a:p>
      </dsp:txBody>
      <dsp:txXfrm>
        <a:off x="5188740" y="1454548"/>
        <a:ext cx="2075650" cy="1245390"/>
      </dsp:txXfrm>
    </dsp:sp>
    <dsp:sp modelId="{BB81BD79-C749-4D43-A0A2-87C0201D53EE}">
      <dsp:nvSpPr>
        <dsp:cNvPr id="0" name=""/>
        <dsp:cNvSpPr/>
      </dsp:nvSpPr>
      <dsp:spPr>
        <a:xfrm>
          <a:off x="622309" y="2907504"/>
          <a:ext cx="2075650" cy="1245390"/>
        </a:xfrm>
        <a:prstGeom prst="rect">
          <a:avLst/>
        </a:prstGeom>
        <a:solidFill>
          <a:schemeClr val="accent2">
            <a:hueOff val="163832"/>
            <a:satOff val="-5806"/>
            <a:lumOff val="-42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Cost of Debt and Equity Capital and Implied Inflation from Databases</a:t>
          </a:r>
        </a:p>
      </dsp:txBody>
      <dsp:txXfrm>
        <a:off x="622309" y="2907504"/>
        <a:ext cx="2075650" cy="1245390"/>
      </dsp:txXfrm>
    </dsp:sp>
    <dsp:sp modelId="{ADB297C9-197B-42AD-A0EF-2F9756C87A17}">
      <dsp:nvSpPr>
        <dsp:cNvPr id="0" name=""/>
        <dsp:cNvSpPr/>
      </dsp:nvSpPr>
      <dsp:spPr>
        <a:xfrm>
          <a:off x="2905524" y="2907504"/>
          <a:ext cx="2075650" cy="1245390"/>
        </a:xfrm>
        <a:prstGeom prst="rect">
          <a:avLst/>
        </a:prstGeom>
        <a:solidFill>
          <a:schemeClr val="accent2">
            <a:hueOff val="191137"/>
            <a:satOff val="-6774"/>
            <a:lumOff val="-49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Carrying Charge Analysis</a:t>
          </a:r>
        </a:p>
      </dsp:txBody>
      <dsp:txXfrm>
        <a:off x="2905524" y="2907504"/>
        <a:ext cx="2075650" cy="1245390"/>
      </dsp:txXfrm>
    </dsp:sp>
    <dsp:sp modelId="{03D5516D-DA2D-466C-B55B-2A7473CF1044}">
      <dsp:nvSpPr>
        <dsp:cNvPr id="0" name=""/>
        <dsp:cNvSpPr/>
      </dsp:nvSpPr>
      <dsp:spPr>
        <a:xfrm>
          <a:off x="5188740" y="2907504"/>
          <a:ext cx="2075650" cy="1245390"/>
        </a:xfrm>
        <a:prstGeom prst="rect">
          <a:avLst/>
        </a:prstGeom>
        <a:solidFill>
          <a:schemeClr val="accent2">
            <a:hueOff val="218442"/>
            <a:satOff val="-7742"/>
            <a:lumOff val="-56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LCOE Calculation Tool with Taxes Analysis</a:t>
          </a:r>
        </a:p>
      </dsp:txBody>
      <dsp:txXfrm>
        <a:off x="5188740" y="2907504"/>
        <a:ext cx="2075650" cy="12453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0EC3F-8105-45DF-966A-7ECDA4569D8A}">
      <dsp:nvSpPr>
        <dsp:cNvPr id="0" name=""/>
        <dsp:cNvSpPr/>
      </dsp:nvSpPr>
      <dsp:spPr>
        <a:xfrm>
          <a:off x="1041721" y="2165"/>
          <a:ext cx="1171936" cy="946821"/>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Silicon</a:t>
          </a:r>
        </a:p>
      </dsp:txBody>
      <dsp:txXfrm>
        <a:off x="1087941" y="48385"/>
        <a:ext cx="1079496" cy="854381"/>
      </dsp:txXfrm>
    </dsp:sp>
    <dsp:sp modelId="{09B2EBC9-1215-48AD-996B-D7E506284BB2}">
      <dsp:nvSpPr>
        <dsp:cNvPr id="0" name=""/>
        <dsp:cNvSpPr/>
      </dsp:nvSpPr>
      <dsp:spPr>
        <a:xfrm>
          <a:off x="1041721" y="996327"/>
          <a:ext cx="1171936" cy="946821"/>
        </a:xfrm>
        <a:prstGeom prst="roundRect">
          <a:avLst/>
        </a:prstGeom>
        <a:solidFill>
          <a:schemeClr val="accent6">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Ingot</a:t>
          </a:r>
        </a:p>
      </dsp:txBody>
      <dsp:txXfrm>
        <a:off x="1087941" y="1042547"/>
        <a:ext cx="1079496" cy="854381"/>
      </dsp:txXfrm>
    </dsp:sp>
    <dsp:sp modelId="{5042F1B8-6237-4788-AC79-A37301897D13}">
      <dsp:nvSpPr>
        <dsp:cNvPr id="0" name=""/>
        <dsp:cNvSpPr/>
      </dsp:nvSpPr>
      <dsp:spPr>
        <a:xfrm>
          <a:off x="1041721" y="1990489"/>
          <a:ext cx="1171936" cy="946821"/>
        </a:xfrm>
        <a:prstGeom prst="roundRect">
          <a:avLst/>
        </a:prstGeom>
        <a:solidFill>
          <a:schemeClr val="accent6">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Wafer</a:t>
          </a:r>
        </a:p>
      </dsp:txBody>
      <dsp:txXfrm>
        <a:off x="1087941" y="2036709"/>
        <a:ext cx="1079496" cy="854381"/>
      </dsp:txXfrm>
    </dsp:sp>
    <dsp:sp modelId="{D32A05F4-7DF4-4A87-AC97-693B810DC289}">
      <dsp:nvSpPr>
        <dsp:cNvPr id="0" name=""/>
        <dsp:cNvSpPr/>
      </dsp:nvSpPr>
      <dsp:spPr>
        <a:xfrm>
          <a:off x="1041721" y="2984652"/>
          <a:ext cx="1171936" cy="946821"/>
        </a:xfrm>
        <a:prstGeom prst="roundRect">
          <a:avLst/>
        </a:prstGeom>
        <a:solidFill>
          <a:schemeClr val="accent6">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Cell</a:t>
          </a:r>
        </a:p>
      </dsp:txBody>
      <dsp:txXfrm>
        <a:off x="1087941" y="3030872"/>
        <a:ext cx="1079496" cy="854381"/>
      </dsp:txXfrm>
    </dsp:sp>
    <dsp:sp modelId="{D0556B7F-177A-4ED8-A1CF-48DFC9B396D3}">
      <dsp:nvSpPr>
        <dsp:cNvPr id="0" name=""/>
        <dsp:cNvSpPr/>
      </dsp:nvSpPr>
      <dsp:spPr>
        <a:xfrm>
          <a:off x="1041721" y="3978814"/>
          <a:ext cx="1171936" cy="946821"/>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noProof="0" dirty="0"/>
            <a:t>Module</a:t>
          </a:r>
        </a:p>
      </dsp:txBody>
      <dsp:txXfrm>
        <a:off x="1087941" y="4025034"/>
        <a:ext cx="1079496" cy="8543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0EC3F-8105-45DF-966A-7ECDA4569D8A}">
      <dsp:nvSpPr>
        <dsp:cNvPr id="0" name=""/>
        <dsp:cNvSpPr/>
      </dsp:nvSpPr>
      <dsp:spPr>
        <a:xfrm>
          <a:off x="957131" y="2378"/>
          <a:ext cx="1076772" cy="1144089"/>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noProof="0" dirty="0"/>
            <a:t>Semi conductor material</a:t>
          </a:r>
        </a:p>
      </dsp:txBody>
      <dsp:txXfrm>
        <a:off x="1009695" y="54942"/>
        <a:ext cx="971644" cy="1038961"/>
      </dsp:txXfrm>
    </dsp:sp>
    <dsp:sp modelId="{09B2EBC9-1215-48AD-996B-D7E506284BB2}">
      <dsp:nvSpPr>
        <dsp:cNvPr id="0" name=""/>
        <dsp:cNvSpPr/>
      </dsp:nvSpPr>
      <dsp:spPr>
        <a:xfrm>
          <a:off x="957131" y="1203672"/>
          <a:ext cx="1076772" cy="1144089"/>
        </a:xfrm>
        <a:prstGeom prst="roundRect">
          <a:avLst/>
        </a:prstGeom>
        <a:solidFill>
          <a:schemeClr val="accent6">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noProof="0" dirty="0"/>
            <a:t>Substrate</a:t>
          </a:r>
        </a:p>
      </dsp:txBody>
      <dsp:txXfrm>
        <a:off x="1009695" y="1256236"/>
        <a:ext cx="971644" cy="1038961"/>
      </dsp:txXfrm>
    </dsp:sp>
    <dsp:sp modelId="{5042F1B8-6237-4788-AC79-A37301897D13}">
      <dsp:nvSpPr>
        <dsp:cNvPr id="0" name=""/>
        <dsp:cNvSpPr/>
      </dsp:nvSpPr>
      <dsp:spPr>
        <a:xfrm>
          <a:off x="957131" y="2404965"/>
          <a:ext cx="1076772" cy="1144089"/>
        </a:xfrm>
        <a:prstGeom prst="roundRect">
          <a:avLst/>
        </a:prstGeom>
        <a:solidFill>
          <a:schemeClr val="accent6">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noProof="0" dirty="0"/>
            <a:t>Depositing of material</a:t>
          </a:r>
        </a:p>
      </dsp:txBody>
      <dsp:txXfrm>
        <a:off x="1009695" y="2457529"/>
        <a:ext cx="971644" cy="1038961"/>
      </dsp:txXfrm>
    </dsp:sp>
    <dsp:sp modelId="{D32A05F4-7DF4-4A87-AC97-693B810DC289}">
      <dsp:nvSpPr>
        <dsp:cNvPr id="0" name=""/>
        <dsp:cNvSpPr/>
      </dsp:nvSpPr>
      <dsp:spPr>
        <a:xfrm>
          <a:off x="957131" y="3606259"/>
          <a:ext cx="1076772" cy="1144089"/>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noProof="0" dirty="0"/>
            <a:t>Module</a:t>
          </a:r>
        </a:p>
      </dsp:txBody>
      <dsp:txXfrm>
        <a:off x="1009695" y="3658823"/>
        <a:ext cx="971644" cy="10389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3B851-1E65-4B88-AA62-58B4D8C6F118}">
      <dsp:nvSpPr>
        <dsp:cNvPr id="0" name=""/>
        <dsp:cNvSpPr/>
      </dsp:nvSpPr>
      <dsp:spPr>
        <a:xfrm>
          <a:off x="0" y="294752"/>
          <a:ext cx="8220075" cy="907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7969" tIns="333248" rIns="63796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This is only useful when there is no tilt.  The only case where it is optimal to have no tilt is when you are on the equator</a:t>
          </a:r>
        </a:p>
      </dsp:txBody>
      <dsp:txXfrm>
        <a:off x="0" y="294752"/>
        <a:ext cx="8220075" cy="907200"/>
      </dsp:txXfrm>
    </dsp:sp>
    <dsp:sp modelId="{78F43B5E-E816-4C76-8B5A-1793F2A5223C}">
      <dsp:nvSpPr>
        <dsp:cNvPr id="0" name=""/>
        <dsp:cNvSpPr/>
      </dsp:nvSpPr>
      <dsp:spPr>
        <a:xfrm>
          <a:off x="411003" y="58592"/>
          <a:ext cx="5754052"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89" tIns="0" rIns="217489" bIns="0" numCol="1" spcCol="1270" anchor="ctr" anchorCtr="0">
          <a:noAutofit/>
        </a:bodyPr>
        <a:lstStyle/>
        <a:p>
          <a:pPr marL="0" lvl="0" indent="0" algn="l" defTabSz="711200">
            <a:lnSpc>
              <a:spcPct val="90000"/>
            </a:lnSpc>
            <a:spcBef>
              <a:spcPct val="0"/>
            </a:spcBef>
            <a:spcAft>
              <a:spcPct val="35000"/>
            </a:spcAft>
            <a:buNone/>
          </a:pPr>
          <a:r>
            <a:rPr lang="en-US" sz="1600" kern="1200" dirty="0"/>
            <a:t>Horizontal global irradiation </a:t>
          </a:r>
        </a:p>
      </dsp:txBody>
      <dsp:txXfrm>
        <a:off x="434060" y="81649"/>
        <a:ext cx="5707938" cy="426206"/>
      </dsp:txXfrm>
    </dsp:sp>
    <dsp:sp modelId="{029CE61E-1D70-4745-90BD-1AF217D451B7}">
      <dsp:nvSpPr>
        <dsp:cNvPr id="0" name=""/>
        <dsp:cNvSpPr/>
      </dsp:nvSpPr>
      <dsp:spPr>
        <a:xfrm>
          <a:off x="0" y="1524512"/>
          <a:ext cx="8220075" cy="907200"/>
        </a:xfrm>
        <a:prstGeom prst="rect">
          <a:avLst/>
        </a:prstGeom>
        <a:solidFill>
          <a:schemeClr val="lt1">
            <a:alpha val="90000"/>
            <a:hueOff val="0"/>
            <a:satOff val="0"/>
            <a:lumOff val="0"/>
            <a:alphaOff val="0"/>
          </a:schemeClr>
        </a:solidFill>
        <a:ln w="12700" cap="flat" cmpd="sng" algn="ctr">
          <a:solidFill>
            <a:schemeClr val="accent2">
              <a:hueOff val="72814"/>
              <a:satOff val="-2581"/>
              <a:lumOff val="-18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7969" tIns="333248" rIns="63796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This accounts for tilt and tracking.  The capacity factor at this point is the basis for computing the performance ratio. Also called Point of Access Irradiation</a:t>
          </a:r>
        </a:p>
      </dsp:txBody>
      <dsp:txXfrm>
        <a:off x="0" y="1524512"/>
        <a:ext cx="8220075" cy="907200"/>
      </dsp:txXfrm>
    </dsp:sp>
    <dsp:sp modelId="{502E49CC-6D7C-4A8F-97E7-F5981232CBC1}">
      <dsp:nvSpPr>
        <dsp:cNvPr id="0" name=""/>
        <dsp:cNvSpPr/>
      </dsp:nvSpPr>
      <dsp:spPr>
        <a:xfrm>
          <a:off x="411003" y="1288352"/>
          <a:ext cx="5754052" cy="472320"/>
        </a:xfrm>
        <a:prstGeom prst="roundRect">
          <a:avLst/>
        </a:prstGeom>
        <a:solidFill>
          <a:schemeClr val="accent2">
            <a:hueOff val="72814"/>
            <a:satOff val="-2581"/>
            <a:lumOff val="-1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89" tIns="0" rIns="217489" bIns="0" numCol="1" spcCol="1270" anchor="ctr" anchorCtr="0">
          <a:noAutofit/>
        </a:bodyPr>
        <a:lstStyle/>
        <a:p>
          <a:pPr marL="0" lvl="0" indent="0" algn="l" defTabSz="711200">
            <a:lnSpc>
              <a:spcPct val="90000"/>
            </a:lnSpc>
            <a:spcBef>
              <a:spcPct val="0"/>
            </a:spcBef>
            <a:spcAft>
              <a:spcPct val="35000"/>
            </a:spcAft>
            <a:buNone/>
          </a:pPr>
          <a:r>
            <a:rPr lang="en-US" sz="1600" kern="1200" dirty="0"/>
            <a:t>Effective irradiance on collectors (in-plane irradiation)</a:t>
          </a:r>
        </a:p>
      </dsp:txBody>
      <dsp:txXfrm>
        <a:off x="434060" y="1311409"/>
        <a:ext cx="5707938" cy="426206"/>
      </dsp:txXfrm>
    </dsp:sp>
    <dsp:sp modelId="{0422FA82-C064-4C51-94E9-9090AF172879}">
      <dsp:nvSpPr>
        <dsp:cNvPr id="0" name=""/>
        <dsp:cNvSpPr/>
      </dsp:nvSpPr>
      <dsp:spPr>
        <a:xfrm>
          <a:off x="0" y="2754272"/>
          <a:ext cx="8220075" cy="907200"/>
        </a:xfrm>
        <a:prstGeom prst="rect">
          <a:avLst/>
        </a:prstGeom>
        <a:solidFill>
          <a:schemeClr val="lt1">
            <a:alpha val="90000"/>
            <a:hueOff val="0"/>
            <a:satOff val="0"/>
            <a:lumOff val="0"/>
            <a:alphaOff val="0"/>
          </a:schemeClr>
        </a:solidFill>
        <a:ln w="12700" cap="flat" cmpd="sng" algn="ctr">
          <a:solidFill>
            <a:schemeClr val="accent2">
              <a:hueOff val="145628"/>
              <a:satOff val="-5161"/>
              <a:lumOff val="-37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7969" tIns="333248" rIns="63796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IAM depends on tilt and soiling is estimated.  These are part of the performance ratio.</a:t>
          </a:r>
        </a:p>
      </dsp:txBody>
      <dsp:txXfrm>
        <a:off x="0" y="2754272"/>
        <a:ext cx="8220075" cy="907200"/>
      </dsp:txXfrm>
    </dsp:sp>
    <dsp:sp modelId="{A7BD5DB6-1C67-4AC5-9FD4-431A836D9BAA}">
      <dsp:nvSpPr>
        <dsp:cNvPr id="0" name=""/>
        <dsp:cNvSpPr/>
      </dsp:nvSpPr>
      <dsp:spPr>
        <a:xfrm>
          <a:off x="411003" y="2518112"/>
          <a:ext cx="5754052" cy="472320"/>
        </a:xfrm>
        <a:prstGeom prst="roundRect">
          <a:avLst/>
        </a:prstGeom>
        <a:solidFill>
          <a:schemeClr val="accent2">
            <a:hueOff val="145628"/>
            <a:satOff val="-5161"/>
            <a:lumOff val="-3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89" tIns="0" rIns="217489" bIns="0" numCol="1" spcCol="1270" anchor="ctr" anchorCtr="0">
          <a:noAutofit/>
        </a:bodyPr>
        <a:lstStyle/>
        <a:p>
          <a:pPr marL="0" lvl="0" indent="0" algn="l" defTabSz="711200">
            <a:lnSpc>
              <a:spcPct val="90000"/>
            </a:lnSpc>
            <a:spcBef>
              <a:spcPct val="0"/>
            </a:spcBef>
            <a:spcAft>
              <a:spcPct val="35000"/>
            </a:spcAft>
            <a:buNone/>
          </a:pPr>
          <a:r>
            <a:rPr lang="en-US" sz="1600" kern="1200" dirty="0"/>
            <a:t>Corrections for reflection (IAM) and soiling</a:t>
          </a:r>
        </a:p>
      </dsp:txBody>
      <dsp:txXfrm>
        <a:off x="434060" y="2541169"/>
        <a:ext cx="5707938" cy="426206"/>
      </dsp:txXfrm>
    </dsp:sp>
    <dsp:sp modelId="{04DF24CF-FEE2-478D-8A47-36F3CEE028A3}">
      <dsp:nvSpPr>
        <dsp:cNvPr id="0" name=""/>
        <dsp:cNvSpPr/>
      </dsp:nvSpPr>
      <dsp:spPr>
        <a:xfrm>
          <a:off x="0" y="3984032"/>
          <a:ext cx="8220075" cy="907200"/>
        </a:xfrm>
        <a:prstGeom prst="rect">
          <a:avLst/>
        </a:prstGeom>
        <a:solidFill>
          <a:schemeClr val="lt1">
            <a:alpha val="90000"/>
            <a:hueOff val="0"/>
            <a:satOff val="0"/>
            <a:lumOff val="0"/>
            <a:alphaOff val="0"/>
          </a:schemeClr>
        </a:solidFill>
        <a:ln w="12700" cap="flat" cmpd="sng" algn="ctr">
          <a:solidFill>
            <a:schemeClr val="accent2">
              <a:hueOff val="218442"/>
              <a:satOff val="-7742"/>
              <a:lumOff val="-56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7969" tIns="333248" rIns="637969"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This is the final number of use in computing the performance ratio and in the final yield and capacity factor.</a:t>
          </a:r>
        </a:p>
      </dsp:txBody>
      <dsp:txXfrm>
        <a:off x="0" y="3984032"/>
        <a:ext cx="8220075" cy="907200"/>
      </dsp:txXfrm>
    </dsp:sp>
    <dsp:sp modelId="{C9CA2B50-6954-4B51-BD5A-19134314F1E8}">
      <dsp:nvSpPr>
        <dsp:cNvPr id="0" name=""/>
        <dsp:cNvSpPr/>
      </dsp:nvSpPr>
      <dsp:spPr>
        <a:xfrm>
          <a:off x="411003" y="3747872"/>
          <a:ext cx="5754052" cy="472320"/>
        </a:xfrm>
        <a:prstGeom prst="roundRect">
          <a:avLst/>
        </a:prstGeom>
        <a:solidFill>
          <a:schemeClr val="accent2">
            <a:hueOff val="218442"/>
            <a:satOff val="-7742"/>
            <a:lumOff val="-56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489" tIns="0" rIns="217489" bIns="0" numCol="1" spcCol="1270" anchor="ctr" anchorCtr="0">
          <a:noAutofit/>
        </a:bodyPr>
        <a:lstStyle/>
        <a:p>
          <a:pPr marL="0" lvl="0" indent="0" algn="l" defTabSz="711200">
            <a:lnSpc>
              <a:spcPct val="90000"/>
            </a:lnSpc>
            <a:spcBef>
              <a:spcPct val="0"/>
            </a:spcBef>
            <a:spcAft>
              <a:spcPct val="35000"/>
            </a:spcAft>
            <a:buNone/>
          </a:pPr>
          <a:r>
            <a:rPr lang="en-US" sz="1600" kern="1200" dirty="0"/>
            <a:t>Energy injected to grid at AC</a:t>
          </a:r>
        </a:p>
      </dsp:txBody>
      <dsp:txXfrm>
        <a:off x="434060" y="3770929"/>
        <a:ext cx="5707938"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F7387-F5F2-4A3E-B3E1-CA16EF811916}">
      <dsp:nvSpPr>
        <dsp:cNvPr id="0" name=""/>
        <dsp:cNvSpPr/>
      </dsp:nvSpPr>
      <dsp:spPr>
        <a:xfrm rot="5400000">
          <a:off x="4827416" y="-1852291"/>
          <a:ext cx="1071078" cy="504748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Final CF = CF at POA x (1-loss1) x (1-loss2) x (1-loss3) x (1-loss4) ….</a:t>
          </a:r>
        </a:p>
      </dsp:txBody>
      <dsp:txXfrm rot="-5400000">
        <a:off x="2839211" y="188200"/>
        <a:ext cx="4995202" cy="966506"/>
      </dsp:txXfrm>
    </dsp:sp>
    <dsp:sp modelId="{478627BB-87B5-43AD-8FF7-D09CAECA1B4D}">
      <dsp:nvSpPr>
        <dsp:cNvPr id="0" name=""/>
        <dsp:cNvSpPr/>
      </dsp:nvSpPr>
      <dsp:spPr>
        <a:xfrm>
          <a:off x="0" y="2028"/>
          <a:ext cx="2839212" cy="13388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The final capacity factor can be expressed using the formula:</a:t>
          </a:r>
        </a:p>
      </dsp:txBody>
      <dsp:txXfrm>
        <a:off x="65357" y="67385"/>
        <a:ext cx="2708498" cy="1208134"/>
      </dsp:txXfrm>
    </dsp:sp>
    <dsp:sp modelId="{3662B2C7-A968-4557-AA46-DCCDC36676FD}">
      <dsp:nvSpPr>
        <dsp:cNvPr id="0" name=""/>
        <dsp:cNvSpPr/>
      </dsp:nvSpPr>
      <dsp:spPr>
        <a:xfrm rot="5400000">
          <a:off x="4827416" y="-446499"/>
          <a:ext cx="1071078" cy="5047488"/>
        </a:xfrm>
        <a:prstGeom prst="round2SameRect">
          <a:avLst/>
        </a:prstGeom>
        <a:solidFill>
          <a:schemeClr val="accent2">
            <a:tint val="40000"/>
            <a:alpha val="90000"/>
            <a:hueOff val="99821"/>
            <a:satOff val="-3631"/>
            <a:lumOff val="-581"/>
            <a:alphaOff val="0"/>
          </a:schemeClr>
        </a:solidFill>
        <a:ln w="12700" cap="flat" cmpd="sng" algn="ctr">
          <a:solidFill>
            <a:schemeClr val="accent2">
              <a:tint val="40000"/>
              <a:alpha val="90000"/>
              <a:hueOff val="99821"/>
              <a:satOff val="-3631"/>
              <a:lumOff val="-5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Final CF = CF at POA x (1-Temprature) x (1-other losses)</a:t>
          </a:r>
        </a:p>
      </dsp:txBody>
      <dsp:txXfrm rot="-5400000">
        <a:off x="2839211" y="1593992"/>
        <a:ext cx="4995202" cy="966506"/>
      </dsp:txXfrm>
    </dsp:sp>
    <dsp:sp modelId="{A3F962E5-49ED-4FD6-A3C3-249117A71C02}">
      <dsp:nvSpPr>
        <dsp:cNvPr id="0" name=""/>
        <dsp:cNvSpPr/>
      </dsp:nvSpPr>
      <dsp:spPr>
        <a:xfrm>
          <a:off x="0" y="1407819"/>
          <a:ext cx="2839212" cy="1338848"/>
        </a:xfrm>
        <a:prstGeom prst="roundRect">
          <a:avLst/>
        </a:prstGeom>
        <a:solidFill>
          <a:schemeClr val="accent2">
            <a:hueOff val="109221"/>
            <a:satOff val="-3871"/>
            <a:lumOff val="-2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This can also be expressed as:</a:t>
          </a:r>
        </a:p>
      </dsp:txBody>
      <dsp:txXfrm>
        <a:off x="65357" y="1473176"/>
        <a:ext cx="2708498" cy="1208134"/>
      </dsp:txXfrm>
    </dsp:sp>
    <dsp:sp modelId="{9DD33252-383C-4DE8-BB7D-78C46198BB32}">
      <dsp:nvSpPr>
        <dsp:cNvPr id="0" name=""/>
        <dsp:cNvSpPr/>
      </dsp:nvSpPr>
      <dsp:spPr>
        <a:xfrm rot="5400000">
          <a:off x="4827416" y="959291"/>
          <a:ext cx="1071078" cy="5047488"/>
        </a:xfrm>
        <a:prstGeom prst="round2SameRect">
          <a:avLst/>
        </a:prstGeom>
        <a:solidFill>
          <a:schemeClr val="accent2">
            <a:tint val="40000"/>
            <a:alpha val="90000"/>
            <a:hueOff val="199642"/>
            <a:satOff val="-7262"/>
            <a:lumOff val="-1162"/>
            <a:alphaOff val="0"/>
          </a:schemeClr>
        </a:solidFill>
        <a:ln w="12700" cap="flat" cmpd="sng" algn="ctr">
          <a:solidFill>
            <a:schemeClr val="accent2">
              <a:tint val="40000"/>
              <a:alpha val="90000"/>
              <a:hueOff val="199642"/>
              <a:satOff val="-7262"/>
              <a:lumOff val="-11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PR = (1-Temprature) x (1-other losses)</a:t>
          </a:r>
        </a:p>
      </dsp:txBody>
      <dsp:txXfrm rot="-5400000">
        <a:off x="2839211" y="2999782"/>
        <a:ext cx="4995202" cy="966506"/>
      </dsp:txXfrm>
    </dsp:sp>
    <dsp:sp modelId="{5077B7E2-D65F-4EA4-BC3A-761297282F18}">
      <dsp:nvSpPr>
        <dsp:cNvPr id="0" name=""/>
        <dsp:cNvSpPr/>
      </dsp:nvSpPr>
      <dsp:spPr>
        <a:xfrm>
          <a:off x="0" y="2813610"/>
          <a:ext cx="2839212" cy="1338848"/>
        </a:xfrm>
        <a:prstGeom prst="roundRect">
          <a:avLst/>
        </a:prstGeom>
        <a:solidFill>
          <a:schemeClr val="accent2">
            <a:hueOff val="218442"/>
            <a:satOff val="-7742"/>
            <a:lumOff val="-56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Since PR = Final CF/CF at POA, then</a:t>
          </a:r>
        </a:p>
      </dsp:txBody>
      <dsp:txXfrm>
        <a:off x="65357" y="2878967"/>
        <a:ext cx="2708498" cy="12081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819E7-D336-4FDF-9DA9-995FDC931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3174D8-0C49-4C61-B33C-7CC1173F2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E6362-C243-4BD7-8116-525C59CC8567}" type="datetimeFigureOut">
              <a:rPr lang="en-US" smtClean="0"/>
              <a:t>6/23/2023</a:t>
            </a:fld>
            <a:endParaRPr lang="en-US" dirty="0"/>
          </a:p>
        </p:txBody>
      </p:sp>
      <p:sp>
        <p:nvSpPr>
          <p:cNvPr id="4" name="Footer Placeholder 3">
            <a:extLst>
              <a:ext uri="{FF2B5EF4-FFF2-40B4-BE49-F238E27FC236}">
                <a16:creationId xmlns:a16="http://schemas.microsoft.com/office/drawing/2014/main" id="{98764A41-3FA9-4EF1-8980-6FFFC21CF8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FB549E-CB35-449F-9813-5897D5607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E321F-EEE9-4F4F-B3D0-DE68EC469953}" type="slidenum">
              <a:rPr lang="en-US" smtClean="0"/>
              <a:t>‹#›</a:t>
            </a:fld>
            <a:endParaRPr lang="en-US" dirty="0"/>
          </a:p>
        </p:txBody>
      </p:sp>
    </p:spTree>
    <p:extLst>
      <p:ext uri="{BB962C8B-B14F-4D97-AF65-F5344CB8AC3E}">
        <p14:creationId xmlns:p14="http://schemas.microsoft.com/office/powerpoint/2010/main" val="21948475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6/23/2023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64423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2"/>
          <p:cNvSpPr>
            <a:spLocks noGrp="1" noRot="1" noChangeAspect="1" noChangeArrowheads="1" noTextEdit="1"/>
          </p:cNvSpPr>
          <p:nvPr>
            <p:ph type="sldImg"/>
          </p:nvPr>
        </p:nvSpPr>
        <p:spPr bwMode="auto">
          <a:xfrm>
            <a:off x="1293813" y="796925"/>
            <a:ext cx="4270375" cy="3203575"/>
          </a:xfrm>
          <a:prstGeom prst="rect">
            <a:avLst/>
          </a:prstGeom>
          <a:noFill/>
          <a:ln>
            <a:miter lim="800000"/>
            <a:headEnd/>
            <a:tailEnd/>
          </a:ln>
        </p:spPr>
      </p:sp>
      <p:sp>
        <p:nvSpPr>
          <p:cNvPr id="243716" name="Rectangle 3"/>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en-US" dirty="0"/>
          </a:p>
        </p:txBody>
      </p:sp>
    </p:spTree>
    <p:extLst>
      <p:ext uri="{BB962C8B-B14F-4D97-AF65-F5344CB8AC3E}">
        <p14:creationId xmlns:p14="http://schemas.microsoft.com/office/powerpoint/2010/main" val="1631292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Cell</a:t>
            </a:r>
          </a:p>
          <a:p>
            <a:r>
              <a:rPr lang="en-US" dirty="0"/>
              <a:t>In c-Si, wafers typically undergo a process sequence of etching, diffusion, and screen-printing steps before they are tested and graded for incorporation into modules.</a:t>
            </a:r>
          </a:p>
          <a:p>
            <a:endParaRPr lang="en-US" dirty="0"/>
          </a:p>
          <a:p>
            <a:r>
              <a:rPr lang="en-US" dirty="0"/>
              <a:t>Module</a:t>
            </a:r>
          </a:p>
          <a:p>
            <a:r>
              <a:rPr lang="en-US" dirty="0"/>
              <a:t>Frames are usually created to allow for mounting in the field. The laminates may also be separately integrated into a mounting system for a specific application, such as building integration.</a:t>
            </a:r>
          </a:p>
          <a:p>
            <a:endParaRPr lang="en-US" dirty="0"/>
          </a:p>
          <a:p>
            <a:r>
              <a:rPr lang="en-US" dirty="0"/>
              <a:t>Module vs cell: less IP, more easy process</a:t>
            </a:r>
          </a:p>
        </p:txBody>
      </p:sp>
    </p:spTree>
    <p:extLst>
      <p:ext uri="{BB962C8B-B14F-4D97-AF65-F5344CB8AC3E}">
        <p14:creationId xmlns:p14="http://schemas.microsoft.com/office/powerpoint/2010/main" val="287206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79414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1160512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381625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5EFA8EB-7A84-483D-AD9E-10B981DE9A8C}"/>
              </a:ext>
            </a:extLst>
          </p:cNvPr>
          <p:cNvSpPr>
            <a:spLocks noGrp="1" noRot="1" noChangeAspect="1" noTextEdit="1"/>
          </p:cNvSpPr>
          <p:nvPr>
            <p:ph type="sldImg"/>
          </p:nvPr>
        </p:nvSpPr>
        <p:spPr>
          <a:ln>
            <a:solidFill>
              <a:srgbClr val="000000"/>
            </a:solidFill>
            <a:miter lim="800000"/>
            <a:headEnd/>
            <a:tailEnd/>
          </a:ln>
        </p:spPr>
      </p:sp>
      <p:sp>
        <p:nvSpPr>
          <p:cNvPr id="26627" name="Notes Placeholder 2">
            <a:extLst>
              <a:ext uri="{FF2B5EF4-FFF2-40B4-BE49-F238E27FC236}">
                <a16:creationId xmlns:a16="http://schemas.microsoft.com/office/drawing/2014/main" id="{B95A0334-993D-440D-B1EF-3D20682046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699AC5C2-5CCB-403F-9759-4423B110DAC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7827" name="Rectangle 3">
            <a:extLst>
              <a:ext uri="{FF2B5EF4-FFF2-40B4-BE49-F238E27FC236}">
                <a16:creationId xmlns:a16="http://schemas.microsoft.com/office/drawing/2014/main" id="{0AEBE712-7071-4B63-8595-993CE9145C3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25AF842E-7A68-47A7-AA81-BEB9C7B954B3}"/>
              </a:ext>
            </a:extLst>
          </p:cNvPr>
          <p:cNvSpPr>
            <a:spLocks noGrp="1" noRot="1" noChangeAspect="1" noChangeArrowheads="1" noTextEdit="1"/>
          </p:cNvSpPr>
          <p:nvPr>
            <p:ph type="sldImg"/>
          </p:nvPr>
        </p:nvSpPr>
        <p:spPr bwMode="auto">
          <a:xfrm>
            <a:off x="1144588" y="684213"/>
            <a:ext cx="4572000" cy="3429000"/>
          </a:xfrm>
          <a:prstGeom prst="rect">
            <a:avLst/>
          </a:prstGeom>
          <a:solidFill>
            <a:srgbClr val="FFFFFF"/>
          </a:solidFill>
          <a:ln>
            <a:solidFill>
              <a:srgbClr val="000000"/>
            </a:solidFill>
            <a:miter lim="800000"/>
            <a:headEnd/>
            <a:tailEnd/>
          </a:ln>
        </p:spPr>
      </p:sp>
      <p:sp>
        <p:nvSpPr>
          <p:cNvPr id="78851" name="Rectangle 3">
            <a:extLst>
              <a:ext uri="{FF2B5EF4-FFF2-40B4-BE49-F238E27FC236}">
                <a16:creationId xmlns:a16="http://schemas.microsoft.com/office/drawing/2014/main" id="{9CE5B5FB-1370-4928-BD56-DEE4800E4668}"/>
              </a:ext>
            </a:extLst>
          </p:cNvPr>
          <p:cNvSpPr>
            <a:spLocks noGrp="1" noChangeArrowheads="1"/>
          </p:cNvSpPr>
          <p:nvPr>
            <p:ph type="body" idx="1"/>
          </p:nvPr>
        </p:nvSpPr>
        <p:spPr bwMode="auto">
          <a:xfrm>
            <a:off x="685800" y="4343400"/>
            <a:ext cx="5486400" cy="4116388"/>
          </a:xfrm>
          <a:prstGeom prst="rect">
            <a:avLst/>
          </a:prstGeom>
          <a:solidFill>
            <a:srgbClr val="FFFFFF"/>
          </a:solidFill>
          <a:ln>
            <a:solidFill>
              <a:srgbClr val="000000"/>
            </a:solidFill>
            <a:miter lim="800000"/>
            <a:headEnd/>
            <a:tailEnd/>
          </a:ln>
        </p:spPr>
        <p:txBody>
          <a:bodyPr lIns="86493" tIns="43247" rIns="86493" bIns="43247"/>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61803199-F307-47DB-ABD5-54B9A2112F1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875" name="Rectangle 3">
            <a:extLst>
              <a:ext uri="{FF2B5EF4-FFF2-40B4-BE49-F238E27FC236}">
                <a16:creationId xmlns:a16="http://schemas.microsoft.com/office/drawing/2014/main" id="{FED339E4-8BF6-44F6-ADA0-A5B26C0C6DD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753968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lang="en-US" sz="6000" b="1" smtClean="0">
                <a:solidFill>
                  <a:srgbClr val="002060"/>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71988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38117" y="1284499"/>
            <a:ext cx="4118223"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2716ADE-FC81-0C94-5914-0651BD09FFCC}"/>
              </a:ext>
            </a:extLst>
          </p:cNvPr>
          <p:cNvSpPr>
            <a:spLocks noGrp="1"/>
          </p:cNvSpPr>
          <p:nvPr>
            <p:ph type="body" sz="quarter" idx="14"/>
          </p:nvPr>
        </p:nvSpPr>
        <p:spPr>
          <a:xfrm>
            <a:off x="4548997" y="1284499"/>
            <a:ext cx="4118224"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09479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3"/>
            <a:ext cx="8640524"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110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lang="en-US" b="1" smtClean="0">
                <a:solidFill>
                  <a:srgbClr val="002060"/>
                </a:solidFill>
                <a:latin typeface="Calibri" pitchFamily="34" charset="0"/>
              </a:defRPr>
            </a:lvl1pPr>
          </a:lstStyle>
          <a:p>
            <a:r>
              <a:rPr lang="en-US" noProof="0"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a:t>Click to edit Master subtitle style</a:t>
            </a:r>
            <a:endParaRPr lang="en-US"/>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071698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69225" cy="1431925"/>
          </a:xfrm>
        </p:spPr>
        <p:txBody>
          <a:bodyPr/>
          <a:lstStyle/>
          <a:p>
            <a:r>
              <a:rPr lang="en-US"/>
              <a:t>Click to edit Master title style</a:t>
            </a:r>
          </a:p>
        </p:txBody>
      </p:sp>
      <p:sp>
        <p:nvSpPr>
          <p:cNvPr id="3" name="Rectangle 3">
            <a:extLst>
              <a:ext uri="{FF2B5EF4-FFF2-40B4-BE49-F238E27FC236}">
                <a16:creationId xmlns:a16="http://schemas.microsoft.com/office/drawing/2014/main" id="{86C1D620-E5F8-486F-A182-31B94E2ED0DB}"/>
              </a:ext>
            </a:extLst>
          </p:cNvPr>
          <p:cNvSpPr>
            <a:spLocks noGrp="1" noChangeArrowheads="1"/>
          </p:cNvSpPr>
          <p:nvPr>
            <p:ph type="dt" idx="10"/>
          </p:nvPr>
        </p:nvSpPr>
        <p:spPr>
          <a:ln/>
        </p:spPr>
        <p:txBody>
          <a:bodyPr/>
          <a:lstStyle>
            <a:lvl1pPr>
              <a:defRPr/>
            </a:lvl1pPr>
          </a:lstStyle>
          <a:p>
            <a:pPr>
              <a:defRPr/>
            </a:pPr>
            <a:endParaRPr lang="en-GB" dirty="0"/>
          </a:p>
        </p:txBody>
      </p:sp>
      <p:sp>
        <p:nvSpPr>
          <p:cNvPr id="4" name="Rectangle 4">
            <a:extLst>
              <a:ext uri="{FF2B5EF4-FFF2-40B4-BE49-F238E27FC236}">
                <a16:creationId xmlns:a16="http://schemas.microsoft.com/office/drawing/2014/main" id="{3A39FF3C-AC01-4159-BE99-7B0A92FD757F}"/>
              </a:ext>
            </a:extLst>
          </p:cNvPr>
          <p:cNvSpPr>
            <a:spLocks noGrp="1" noChangeArrowheads="1"/>
          </p:cNvSpPr>
          <p:nvPr>
            <p:ph type="ftr" idx="11"/>
          </p:nvPr>
        </p:nvSpPr>
        <p:spPr>
          <a:ln/>
        </p:spPr>
        <p:txBody>
          <a:bodyPr/>
          <a:lstStyle>
            <a:lvl1pPr>
              <a:defRPr/>
            </a:lvl1pPr>
          </a:lstStyle>
          <a:p>
            <a:pPr>
              <a:defRPr/>
            </a:pPr>
            <a:endParaRPr lang="en-GB" dirty="0"/>
          </a:p>
        </p:txBody>
      </p:sp>
      <p:sp>
        <p:nvSpPr>
          <p:cNvPr id="5" name="Rectangle 5">
            <a:extLst>
              <a:ext uri="{FF2B5EF4-FFF2-40B4-BE49-F238E27FC236}">
                <a16:creationId xmlns:a16="http://schemas.microsoft.com/office/drawing/2014/main" id="{3D55C542-51A8-4C5E-BFFC-E695567F38D9}"/>
              </a:ext>
            </a:extLst>
          </p:cNvPr>
          <p:cNvSpPr>
            <a:spLocks noGrp="1" noChangeArrowheads="1"/>
          </p:cNvSpPr>
          <p:nvPr>
            <p:ph type="sldNum" idx="12"/>
          </p:nvPr>
        </p:nvSpPr>
        <p:spPr>
          <a:xfrm>
            <a:off x="8621487" y="6492456"/>
            <a:ext cx="522514" cy="400050"/>
          </a:xfrm>
          <a:prstGeom prst="rect">
            <a:avLst/>
          </a:prstGeom>
          <a:ln/>
        </p:spPr>
        <p:txBody>
          <a:bodyPr/>
          <a:lstStyle>
            <a:lvl1pPr>
              <a:defRPr/>
            </a:lvl1pPr>
          </a:lstStyle>
          <a:p>
            <a:fld id="{6384215D-1681-45E8-A617-9F57DB1CCDA1}" type="slidenum">
              <a:rPr lang="en-GB" altLang="en-US"/>
              <a:pPr/>
              <a:t>‹#›</a:t>
            </a:fld>
            <a:endParaRPr lang="en-GB" altLang="en-US" dirty="0"/>
          </a:p>
        </p:txBody>
      </p:sp>
    </p:spTree>
    <p:extLst>
      <p:ext uri="{BB962C8B-B14F-4D97-AF65-F5344CB8AC3E}">
        <p14:creationId xmlns:p14="http://schemas.microsoft.com/office/powerpoint/2010/main" val="2329633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a:prstGeom prst="rect">
            <a:avLst/>
          </a:prstGeo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490133"/>
            <a:ext cx="8448165" cy="4312400"/>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5992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1" y="1209675"/>
            <a:ext cx="8316686" cy="439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960289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68548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208350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87054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6"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2502960"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4767793"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7032628"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292870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7254876" y="6456189"/>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685800" y="2130427"/>
            <a:ext cx="7772400" cy="1470025"/>
          </a:xfrm>
          <a:solidFill>
            <a:schemeClr val="bg2">
              <a:lumMod val="20000"/>
              <a:lumOff val="80000"/>
            </a:schemeClr>
          </a:solidFill>
        </p:spPr>
        <p:txBody>
          <a:bodyPr/>
          <a:lstStyle>
            <a:lvl1pPr algn="ctr">
              <a:defRPr lang="en-US" sz="7200" b="1" smtClean="0">
                <a:solidFill>
                  <a:schemeClr val="tx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5515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1"/>
          </p:nvPr>
        </p:nvSpPr>
        <p:spPr>
          <a:xfrm>
            <a:off x="3223812"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2"/>
          </p:nvPr>
        </p:nvSpPr>
        <p:spPr>
          <a:xfrm>
            <a:off x="608436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501129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16933"/>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F0"/>
              </a:solidFill>
              <a:highlight>
                <a:srgbClr val="00FFFF"/>
              </a:highlight>
            </a:endParaRPr>
          </a:p>
        </p:txBody>
      </p:sp>
      <p:sp>
        <p:nvSpPr>
          <p:cNvPr id="12" name="Title 1"/>
          <p:cNvSpPr>
            <a:spLocks noGrp="1"/>
          </p:cNvSpPr>
          <p:nvPr>
            <p:ph type="ctrTitle" hasCustomPrompt="1"/>
          </p:nvPr>
        </p:nvSpPr>
        <p:spPr>
          <a:xfrm>
            <a:off x="242608" y="770144"/>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600200"/>
            <a:ext cx="864950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5185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186270"/>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86933"/>
            <a:ext cx="8280399" cy="46158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49413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662" r:id="rId15"/>
    <p:sldLayoutId id="2147483684" r:id="rId16"/>
    <p:sldLayoutId id="2147483688" r:id="rId17"/>
  </p:sldLayoutIdLst>
  <p:hf hdr="0" ftr="0" dt="0"/>
  <p:txStyles>
    <p:title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05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2.xml"/><Relationship Id="rId5" Type="http://schemas.openxmlformats.org/officeDocument/2006/relationships/image" Target="../media/image102.emf"/><Relationship Id="rId4" Type="http://schemas.openxmlformats.org/officeDocument/2006/relationships/image" Target="../media/image101.emf"/></Relationships>
</file>

<file path=ppt/slides/_rels/slide11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12" Type="http://schemas.openxmlformats.org/officeDocument/2006/relationships/image" Target="../media/image42.jpeg"/><Relationship Id="rId2" Type="http://schemas.openxmlformats.org/officeDocument/2006/relationships/image" Target="../media/image103.jpeg"/><Relationship Id="rId1" Type="http://schemas.openxmlformats.org/officeDocument/2006/relationships/slideLayout" Target="../slideLayouts/slideLayout14.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14.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2.xml"/><Relationship Id="rId5" Type="http://schemas.openxmlformats.org/officeDocument/2006/relationships/image" Target="../media/image166.png"/><Relationship Id="rId4" Type="http://schemas.openxmlformats.org/officeDocument/2006/relationships/image" Target="../media/image165.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8.wmf"/></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10.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9.xml"/></Relationships>
</file>

<file path=ppt/slides/_rels/slide21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13.jpeg"/><Relationship Id="rId5" Type="http://schemas.openxmlformats.org/officeDocument/2006/relationships/diagramQuickStyle" Target="../diagrams/quickStyle2.xml"/><Relationship Id="rId10" Type="http://schemas.openxmlformats.org/officeDocument/2006/relationships/image" Target="../media/image12.png"/><Relationship Id="rId4" Type="http://schemas.openxmlformats.org/officeDocument/2006/relationships/diagramLayout" Target="../diagrams/layout2.xml"/><Relationship Id="rId9" Type="http://schemas.openxmlformats.org/officeDocument/2006/relationships/image" Target="../media/image11.jpe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22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9.xml"/></Relationships>
</file>

<file path=ppt/slides/_rels/slide22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11" Type="http://schemas.openxmlformats.org/officeDocument/2006/relationships/image" Target="../media/image14.jpeg"/><Relationship Id="rId5" Type="http://schemas.openxmlformats.org/officeDocument/2006/relationships/diagramColors" Target="../diagrams/colors3.xml"/><Relationship Id="rId10" Type="http://schemas.openxmlformats.org/officeDocument/2006/relationships/image" Target="../media/image17.jpeg"/><Relationship Id="rId4" Type="http://schemas.openxmlformats.org/officeDocument/2006/relationships/diagramQuickStyle" Target="../diagrams/quickStyle3.xml"/><Relationship Id="rId9" Type="http://schemas.openxmlformats.org/officeDocument/2006/relationships/hyperlink" Target="http://upload.wikimedia.org/wikipedia/commons/8/8b/CdTe.jpg" TargetMode="External"/></Relationships>
</file>

<file path=ppt/slides/_rels/slide230.xml.rels><?xml version="1.0" encoding="UTF-8" standalone="yes"?>
<Relationships xmlns="http://schemas.openxmlformats.org/package/2006/relationships"><Relationship Id="rId2" Type="http://schemas.openxmlformats.org/officeDocument/2006/relationships/image" Target="../media/image191.wmf"/><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2.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9.xml"/></Relationships>
</file>

<file path=ppt/slides/_rels/slide23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9.xml"/></Relationships>
</file>

<file path=ppt/slides/_rels/slide266.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9.xml"/></Relationships>
</file>

<file path=ppt/slides/_rels/slide267.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9.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9.xml"/></Relationships>
</file>

<file path=ppt/slides/_rels/slide273.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9.xml"/></Relationships>
</file>

<file path=ppt/slides/_rels/slide27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9.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jpeg"/></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9.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4.xml"/><Relationship Id="rId6" Type="http://schemas.openxmlformats.org/officeDocument/2006/relationships/image" Target="../media/image74.jpeg"/><Relationship Id="rId11" Type="http://schemas.openxmlformats.org/officeDocument/2006/relationships/image" Target="../media/image42.jpeg"/><Relationship Id="rId5" Type="http://schemas.openxmlformats.org/officeDocument/2006/relationships/image" Target="../media/image73.pn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A393B-828F-4498-BC48-F25220A33BA1}"/>
              </a:ext>
            </a:extLst>
          </p:cNvPr>
          <p:cNvSpPr>
            <a:spLocks noGrp="1"/>
          </p:cNvSpPr>
          <p:nvPr>
            <p:ph type="ctrTitle"/>
          </p:nvPr>
        </p:nvSpPr>
        <p:spPr/>
        <p:txBody>
          <a:bodyPr>
            <a:normAutofit fontScale="90000"/>
          </a:bodyPr>
          <a:lstStyle/>
          <a:p>
            <a:r>
              <a:rPr lang="en-US" dirty="0"/>
              <a:t>Economics and Financial Analysis of Solar Power</a:t>
            </a:r>
          </a:p>
        </p:txBody>
      </p:sp>
      <p:sp>
        <p:nvSpPr>
          <p:cNvPr id="2" name="Content Placeholder 1">
            <a:extLst>
              <a:ext uri="{FF2B5EF4-FFF2-40B4-BE49-F238E27FC236}">
                <a16:creationId xmlns:a16="http://schemas.microsoft.com/office/drawing/2014/main" id="{47DF3A63-4D8D-41B3-B0B7-ECECA2DD6241}"/>
              </a:ext>
            </a:extLst>
          </p:cNvPr>
          <p:cNvSpPr>
            <a:spLocks noGrp="1"/>
          </p:cNvSpPr>
          <p:nvPr>
            <p:ph type="body" sz="quarter" idx="13"/>
          </p:nvPr>
        </p:nvSpPr>
        <p:spPr/>
        <p:txBody>
          <a:bodyPr>
            <a:normAutofit fontScale="92500" lnSpcReduction="20000"/>
          </a:bodyPr>
          <a:lstStyle/>
          <a:p>
            <a:pPr marL="0" indent="0">
              <a:buNone/>
            </a:pPr>
            <a:r>
              <a:rPr lang="en-US" sz="4800" dirty="0"/>
              <a:t>Solar Power Revolution </a:t>
            </a:r>
          </a:p>
          <a:p>
            <a:pPr marL="0" indent="0">
              <a:buNone/>
            </a:pPr>
            <a:endParaRPr lang="en-US" sz="4800" dirty="0"/>
          </a:p>
          <a:p>
            <a:pPr marL="0" indent="0" algn="l">
              <a:buNone/>
            </a:pPr>
            <a:r>
              <a:rPr lang="en-US" sz="4800" dirty="0"/>
              <a:t>After the dramatic changes in the cost of renewable energy, It is hard to overstate the dramatic change in the cost and economics of solar power over the past decade and where this will lead in the future.</a:t>
            </a:r>
          </a:p>
        </p:txBody>
      </p:sp>
    </p:spTree>
    <p:extLst>
      <p:ext uri="{BB962C8B-B14F-4D97-AF65-F5344CB8AC3E}">
        <p14:creationId xmlns:p14="http://schemas.microsoft.com/office/powerpoint/2010/main" val="2716556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EBE6B6-E5CA-4245-A9ED-CDFCE0EC1144}"/>
              </a:ext>
            </a:extLst>
          </p:cNvPr>
          <p:cNvSpPr>
            <a:spLocks noGrp="1"/>
          </p:cNvSpPr>
          <p:nvPr>
            <p:ph type="ctrTitle"/>
          </p:nvPr>
        </p:nvSpPr>
        <p:spPr/>
        <p:txBody>
          <a:bodyPr>
            <a:normAutofit fontScale="90000"/>
          </a:bodyPr>
          <a:lstStyle/>
          <a:p>
            <a:r>
              <a:rPr lang="en-US" dirty="0"/>
              <a:t>Understanding Financial Issues Related to Solar Power</a:t>
            </a:r>
          </a:p>
        </p:txBody>
      </p:sp>
      <p:sp>
        <p:nvSpPr>
          <p:cNvPr id="2" name="Content Placeholder 1">
            <a:extLst>
              <a:ext uri="{FF2B5EF4-FFF2-40B4-BE49-F238E27FC236}">
                <a16:creationId xmlns:a16="http://schemas.microsoft.com/office/drawing/2014/main" id="{B2271EBA-4A83-4DC4-8091-DC1638584FFA}"/>
              </a:ext>
            </a:extLst>
          </p:cNvPr>
          <p:cNvSpPr>
            <a:spLocks noGrp="1"/>
          </p:cNvSpPr>
          <p:nvPr>
            <p:ph type="body" sz="quarter" idx="13"/>
          </p:nvPr>
        </p:nvSpPr>
        <p:spPr/>
        <p:txBody>
          <a:bodyPr>
            <a:normAutofit lnSpcReduction="10000"/>
          </a:bodyPr>
          <a:lstStyle/>
          <a:p>
            <a:pPr algn="l"/>
            <a:r>
              <a:rPr lang="en-US" sz="6600" dirty="0"/>
              <a:t>Working through financial strategies related to the changing risk of solar power projects</a:t>
            </a:r>
          </a:p>
        </p:txBody>
      </p:sp>
    </p:spTree>
    <p:extLst>
      <p:ext uri="{BB962C8B-B14F-4D97-AF65-F5344CB8AC3E}">
        <p14:creationId xmlns:p14="http://schemas.microsoft.com/office/powerpoint/2010/main" val="22950032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Performance Ratio</a:t>
            </a:r>
          </a:p>
        </p:txBody>
      </p:sp>
      <p:sp>
        <p:nvSpPr>
          <p:cNvPr id="3" name="Content Placeholder 2"/>
          <p:cNvSpPr>
            <a:spLocks noGrp="1"/>
          </p:cNvSpPr>
          <p:nvPr>
            <p:ph type="body" sz="quarter" idx="13"/>
          </p:nvPr>
        </p:nvSpPr>
        <p:spPr/>
        <p:txBody>
          <a:bodyPr>
            <a:normAutofit fontScale="92500" lnSpcReduction="10000"/>
          </a:bodyPr>
          <a:lstStyle/>
          <a:p>
            <a:r>
              <a:rPr lang="en-US" sz="1600" dirty="0"/>
              <a:t>The performance ratio is a measure of the quality of a PV plant that is independent of location and it therefore often described as a  quality factor. The performance ratio (PR) is stated as percent and describes the relationship between the actual and theoretical energy outputs of the PV plant. It thus shows the proportion of the energy that is actually available for export to the grid after deduction of energy loss (e.g., due to thermal losses and conduction losses ) and of energy consumption for operation.</a:t>
            </a:r>
          </a:p>
          <a:p>
            <a:r>
              <a:rPr lang="en-US" sz="1600" dirty="0"/>
              <a:t>The closer the PR value determined for a PV plant approaches 100 %, the more efficiently the respective PV plant is operating. In real life, a value of 100 % cannot be achieved, as unavoidable losses always arise with the operation of the PV plant (e.g. thermal loss due to heating of the PV modules). High-performance PV plants can however reach a performance ratio of up to 80 %.  The performance ratio informs you as to how energy efficient and reliable your PV plant is. With the performance ratio you can compare the energy output of your PV plant with that of other PV plants or monitor the status of your PV plant over a prolonged period.</a:t>
            </a:r>
          </a:p>
          <a:p>
            <a:r>
              <a:rPr lang="en-US" sz="1600" dirty="0"/>
              <a:t>The determination of the performance ratio at fixed regular intervals does not provide an absolute comparison. Instead, it provides the operator with the option of checking performance and output: if it is assumed that the PV plant is running optimally on being commissioned, and hence that the initial value for the performance ratio is 100%, then taking of further PR values over time enables the identification of deviations, meaning that appropriate countermeasures can be promptly initiated. Deviations in the PR value in the form of values below the normal range therefore indicate a possible fault in your PV plant at an early stage.</a:t>
            </a:r>
          </a:p>
          <a:p>
            <a:r>
              <a:rPr lang="en-US" sz="1600" dirty="0"/>
              <a:t>Formula for manual calculation of the performance ratio</a:t>
            </a:r>
          </a:p>
          <a:p>
            <a:r>
              <a:rPr lang="en-US" sz="1600" dirty="0"/>
              <a:t> PR = Actual reading of plant output in kWh p.a. / Calculated, nominal plant output in kWh p.a</a:t>
            </a:r>
          </a:p>
          <a:p>
            <a:endParaRPr lang="en-US" sz="1600" dirty="0"/>
          </a:p>
        </p:txBody>
      </p:sp>
    </p:spTree>
    <p:extLst>
      <p:ext uri="{BB962C8B-B14F-4D97-AF65-F5344CB8AC3E}">
        <p14:creationId xmlns:p14="http://schemas.microsoft.com/office/powerpoint/2010/main" val="3290884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 of Computing Solar Output</a:t>
            </a:r>
          </a:p>
        </p:txBody>
      </p:sp>
      <p:sp>
        <p:nvSpPr>
          <p:cNvPr id="3" name="Content Placeholder 2"/>
          <p:cNvSpPr>
            <a:spLocks noGrp="1"/>
          </p:cNvSpPr>
          <p:nvPr>
            <p:ph type="body" sz="quarter" idx="13"/>
          </p:nvPr>
        </p:nvSpPr>
        <p:spPr/>
        <p:txBody>
          <a:bodyPr>
            <a:normAutofit fontScale="92500" lnSpcReduction="10000"/>
          </a:bodyPr>
          <a:lstStyle/>
          <a:p>
            <a:r>
              <a:rPr lang="en-US" sz="1800" dirty="0"/>
              <a:t>Analysis period: 1 year</a:t>
            </a:r>
          </a:p>
          <a:p>
            <a:r>
              <a:rPr lang="en-US" sz="1800" dirty="0"/>
              <a:t>Measured average solar irradiation intensity in 1 year: 120 kWh/m2</a:t>
            </a:r>
          </a:p>
          <a:p>
            <a:r>
              <a:rPr lang="en-US" sz="1800" dirty="0"/>
              <a:t>Generator area of the PV plant: 10 m2.  10 m2 x 120 kWh/m2 = 1200 kWh</a:t>
            </a:r>
          </a:p>
          <a:p>
            <a:r>
              <a:rPr lang="en-US" sz="1800" dirty="0"/>
              <a:t>Efficiency factor of the PV modules: 15 % [  “Assume typical”  The energy conversion level of the solar cell or solar module.] Electrical energy actually exported by plant to grid: 110 kWh – 1200 kWh x .15</a:t>
            </a:r>
          </a:p>
          <a:p>
            <a:r>
              <a:rPr lang="en-US" sz="1800" dirty="0"/>
              <a:t>In order to subsequently calculate the nominal plant output, the irradiation value for the PV plant is multiplied by the modular efficiency: 1,200 kWh x 15 % = 1,200 kWh x 0.15 = 180 kWh.  This anticipated nominal plant output corresponds to a performance ratio of 100 %.  </a:t>
            </a:r>
          </a:p>
          <a:p>
            <a:r>
              <a:rPr lang="en-US" sz="1800" dirty="0"/>
              <a:t>However, the actual value for electrical energy exported by the PV plant to the grid is only 110 kWh. If this value and the calculated nominal plant output are fed into the formula for calculating the performance ratio, the following result is obtained:</a:t>
            </a:r>
          </a:p>
          <a:p>
            <a:r>
              <a:rPr lang="en-US" sz="1800" dirty="0"/>
              <a:t>The PR value is approx. 61 %. This means that approx. 39 % of the incident solar energy in the analysis period is not converted into usable energy due to circumstances such as conduction loss, thermal loss or, for example, defects in components. Here the performance ratio acts as an indicator and can prompt more detailed inspection of the PV plant so that, for example, soiling of the PV modules is removed or defective components can be repaired or replaced. </a:t>
            </a:r>
          </a:p>
          <a:p>
            <a:endParaRPr lang="en-US" sz="1800" dirty="0"/>
          </a:p>
        </p:txBody>
      </p:sp>
    </p:spTree>
    <p:extLst>
      <p:ext uri="{BB962C8B-B14F-4D97-AF65-F5344CB8AC3E}">
        <p14:creationId xmlns:p14="http://schemas.microsoft.com/office/powerpoint/2010/main" val="24088412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normAutofit fontScale="90000"/>
          </a:bodyPr>
          <a:lstStyle/>
          <a:p>
            <a:r>
              <a:rPr lang="en-US" sz="2800" dirty="0"/>
              <a:t>Differences in Output Due to Factors Other Than Solar Radiation</a:t>
            </a:r>
          </a:p>
        </p:txBody>
      </p:sp>
      <p:pic>
        <p:nvPicPr>
          <p:cNvPr id="167939" name="Picture 3"/>
          <p:cNvPicPr>
            <a:picLocks noGrp="1" noChangeAspect="1" noChangeArrowheads="1"/>
          </p:cNvPicPr>
          <p:nvPr>
            <p:ph idx="1"/>
          </p:nvPr>
        </p:nvPicPr>
        <p:blipFill>
          <a:blip r:embed="rId2" cstate="print"/>
          <a:srcRect/>
          <a:stretch>
            <a:fillRect/>
          </a:stretch>
        </p:blipFill>
        <p:spPr>
          <a:xfrm>
            <a:off x="1538288" y="1865313"/>
            <a:ext cx="5784850" cy="4087812"/>
          </a:xfrm>
        </p:spPr>
      </p:pic>
    </p:spTree>
    <p:extLst>
      <p:ext uri="{BB962C8B-B14F-4D97-AF65-F5344CB8AC3E}">
        <p14:creationId xmlns:p14="http://schemas.microsoft.com/office/powerpoint/2010/main" val="683313742"/>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p:txBody>
          <a:bodyPr/>
          <a:lstStyle/>
          <a:p>
            <a:r>
              <a:rPr lang="en-US" dirty="0"/>
              <a:t>Balance of System and Inverter</a:t>
            </a:r>
          </a:p>
        </p:txBody>
      </p:sp>
      <p:sp>
        <p:nvSpPr>
          <p:cNvPr id="75779" name="Content Placeholder 2"/>
          <p:cNvSpPr>
            <a:spLocks noGrp="1"/>
          </p:cNvSpPr>
          <p:nvPr>
            <p:ph type="body" sz="quarter" idx="13"/>
          </p:nvPr>
        </p:nvSpPr>
        <p:spPr/>
        <p:txBody>
          <a:bodyPr>
            <a:normAutofit/>
          </a:bodyPr>
          <a:lstStyle/>
          <a:p>
            <a:r>
              <a:rPr lang="en-US" sz="2400" dirty="0"/>
              <a:t>Inverters convert the direct current (DC) that is generated by the PV modules into alternating current (AC)</a:t>
            </a:r>
          </a:p>
          <a:p>
            <a:r>
              <a:rPr lang="en-US" sz="2400" dirty="0"/>
              <a:t>Required for grid-connected systems, the grid only accepts AC power. </a:t>
            </a:r>
          </a:p>
          <a:p>
            <a:r>
              <a:rPr lang="en-US" sz="2400" dirty="0"/>
              <a:t>The inverter plays a crucial role in a PV system, as the inverter defines a large part the </a:t>
            </a:r>
          </a:p>
          <a:p>
            <a:r>
              <a:rPr lang="en-US" sz="2400" dirty="0"/>
              <a:t>	(1) efficiency</a:t>
            </a:r>
          </a:p>
          <a:p>
            <a:r>
              <a:rPr lang="en-US" sz="2400" dirty="0"/>
              <a:t>	(2) reliability </a:t>
            </a:r>
          </a:p>
          <a:p>
            <a:r>
              <a:rPr lang="en-US" sz="2400" dirty="0"/>
              <a:t>	(3) yield of a PV system </a:t>
            </a:r>
          </a:p>
          <a:p>
            <a:r>
              <a:rPr lang="en-US" sz="2400" dirty="0"/>
              <a:t>Micro Inverters avoid the Christmas Tree effect</a:t>
            </a:r>
          </a:p>
        </p:txBody>
      </p:sp>
    </p:spTree>
    <p:extLst>
      <p:ext uri="{BB962C8B-B14F-4D97-AF65-F5344CB8AC3E}">
        <p14:creationId xmlns:p14="http://schemas.microsoft.com/office/powerpoint/2010/main" val="2825191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ctrTitle"/>
          </p:nvPr>
        </p:nvSpPr>
        <p:spPr/>
        <p:txBody>
          <a:bodyPr/>
          <a:lstStyle/>
          <a:p>
            <a:r>
              <a:rPr lang="en-US" dirty="0"/>
              <a:t>Land Use and Solar Power</a:t>
            </a:r>
          </a:p>
        </p:txBody>
      </p:sp>
      <p:sp>
        <p:nvSpPr>
          <p:cNvPr id="172035" name="Content Placeholder 2"/>
          <p:cNvSpPr>
            <a:spLocks noGrp="1"/>
          </p:cNvSpPr>
          <p:nvPr>
            <p:ph type="body" sz="quarter" idx="13"/>
          </p:nvPr>
        </p:nvSpPr>
        <p:spPr/>
        <p:txBody>
          <a:bodyPr>
            <a:normAutofit fontScale="92500"/>
          </a:bodyPr>
          <a:lstStyle/>
          <a:p>
            <a:r>
              <a:rPr lang="en-US" sz="2800" dirty="0"/>
              <a:t>Solar radiation has a low energy density relative to other conventional energy sources, and for all but the smallest power applications, therefore, requires a relatively large area to collect an appreciable amount of energy. </a:t>
            </a:r>
          </a:p>
          <a:p>
            <a:pPr lvl="1"/>
            <a:r>
              <a:rPr lang="en-US" sz="2000" dirty="0"/>
              <a:t>Typical solar power plant designs, require about 5 acres per megawatt of generating capacity. For example, a 200 MW thermal trough plant would require about 1,000 acres of land. Likewise, a 30 MW thin-film PV array in central Texas would require about 168 acres.</a:t>
            </a:r>
            <a:r>
              <a:rPr lang="en-US" sz="2000" baseline="30000" dirty="0">
                <a:hlinkClick r:id="" action="ppaction://hlinkfile"/>
              </a:rPr>
              <a:t>4</a:t>
            </a:r>
            <a:endParaRPr lang="en-US" sz="2000" dirty="0"/>
          </a:p>
          <a:p>
            <a:r>
              <a:rPr lang="en-US" sz="2800" dirty="0"/>
              <a:t>While the construction of large solar power plants is technologically feasible, their size requires that land use issues be considered.</a:t>
            </a:r>
          </a:p>
          <a:p>
            <a:pPr lvl="1"/>
            <a:r>
              <a:rPr lang="en-US" sz="2000" dirty="0"/>
              <a:t>These concerns may be mitigated to some extent since large solar power plants tend to be located in remote, unpopulated areas, and since small, distributed solar facilities are typically located on rooftops of existing buildings. </a:t>
            </a:r>
          </a:p>
        </p:txBody>
      </p:sp>
    </p:spTree>
    <p:extLst>
      <p:ext uri="{BB962C8B-B14F-4D97-AF65-F5344CB8AC3E}">
        <p14:creationId xmlns:p14="http://schemas.microsoft.com/office/powerpoint/2010/main" val="13051522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D9E663-12C8-4FF1-9DBF-3568902FB91E}"/>
              </a:ext>
            </a:extLst>
          </p:cNvPr>
          <p:cNvSpPr>
            <a:spLocks noGrp="1"/>
          </p:cNvSpPr>
          <p:nvPr>
            <p:ph type="ctrTitle"/>
          </p:nvPr>
        </p:nvSpPr>
        <p:spPr/>
        <p:txBody>
          <a:bodyPr/>
          <a:lstStyle/>
          <a:p>
            <a:r>
              <a:rPr lang="en-US" dirty="0"/>
              <a:t>Performance Ratio</a:t>
            </a:r>
          </a:p>
        </p:txBody>
      </p:sp>
    </p:spTree>
    <p:extLst>
      <p:ext uri="{BB962C8B-B14F-4D97-AF65-F5344CB8AC3E}">
        <p14:creationId xmlns:p14="http://schemas.microsoft.com/office/powerpoint/2010/main" val="3552442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127265"/>
            <a:ext cx="7666938" cy="690676"/>
          </a:xfrm>
        </p:spPr>
        <p:txBody>
          <a:bodyPr>
            <a:normAutofit fontScale="90000"/>
          </a:bodyPr>
          <a:lstStyle/>
          <a:p>
            <a:r>
              <a:rPr lang="en-US" dirty="0"/>
              <a:t>Case 1: Pretend for One Hour the Sunlight Irradiation is 1000 Watts per M</a:t>
            </a:r>
            <a:endParaRPr lang="en-JM" dirty="0"/>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452487" y="2950590"/>
            <a:ext cx="2139884" cy="1477328"/>
          </a:xfrm>
          <a:prstGeom prst="rect">
            <a:avLst/>
          </a:prstGeom>
          <a:solidFill>
            <a:srgbClr val="FFC000"/>
          </a:solidFill>
        </p:spPr>
        <p:txBody>
          <a:bodyPr wrap="square" rtlCol="0">
            <a:spAutoFit/>
          </a:bodyPr>
          <a:lstStyle/>
          <a:p>
            <a:r>
              <a:rPr lang="en-US" dirty="0"/>
              <a:t>Capacity Factor of Sunlight – Average Sunlight Divided by Capacity of Sunlight Defined as 1000 w</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561814" y="4279769"/>
            <a:ext cx="2677213" cy="1754326"/>
          </a:xfrm>
          <a:prstGeom prst="rect">
            <a:avLst/>
          </a:prstGeom>
          <a:solidFill>
            <a:srgbClr val="FFFF00"/>
          </a:solidFill>
        </p:spPr>
        <p:txBody>
          <a:bodyPr wrap="square" rtlCol="0">
            <a:spAutoFit/>
          </a:bodyPr>
          <a:lstStyle/>
          <a:p>
            <a:r>
              <a:rPr lang="en-US" dirty="0"/>
              <a:t>Performance Ratio is the Capacity Factor of the Final Divided by the Capacity Factor of Amounts that Hit the Array</a:t>
            </a:r>
          </a:p>
        </p:txBody>
      </p:sp>
      <p:sp>
        <p:nvSpPr>
          <p:cNvPr id="3" name="TextBox 2">
            <a:extLst>
              <a:ext uri="{FF2B5EF4-FFF2-40B4-BE49-F238E27FC236}">
                <a16:creationId xmlns:a16="http://schemas.microsoft.com/office/drawing/2014/main" id="{F4D829F6-19DA-4C13-A6A2-CD4686A8C8AD}"/>
              </a:ext>
            </a:extLst>
          </p:cNvPr>
          <p:cNvSpPr txBox="1"/>
          <p:nvPr/>
        </p:nvSpPr>
        <p:spPr>
          <a:xfrm>
            <a:off x="71120" y="914400"/>
            <a:ext cx="4836160" cy="646331"/>
          </a:xfrm>
          <a:prstGeom prst="rect">
            <a:avLst/>
          </a:prstGeom>
          <a:solidFill>
            <a:srgbClr val="FFFF00"/>
          </a:solidFill>
        </p:spPr>
        <p:txBody>
          <a:bodyPr wrap="square" rtlCol="0">
            <a:spAutoFit/>
          </a:bodyPr>
          <a:lstStyle/>
          <a:p>
            <a:r>
              <a:rPr lang="en-US" dirty="0"/>
              <a:t>If the performance ratio is 100% (Don’t lose from dirt, inverter sizing, temperature etc.)</a:t>
            </a:r>
          </a:p>
        </p:txBody>
      </p:sp>
    </p:spTree>
    <p:extLst>
      <p:ext uri="{BB962C8B-B14F-4D97-AF65-F5344CB8AC3E}">
        <p14:creationId xmlns:p14="http://schemas.microsoft.com/office/powerpoint/2010/main" val="25520425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007E4-0A07-422D-AB9D-74D9B1F03105}"/>
              </a:ext>
            </a:extLst>
          </p:cNvPr>
          <p:cNvSpPr>
            <a:spLocks noGrp="1"/>
          </p:cNvSpPr>
          <p:nvPr>
            <p:ph type="ctrTitle"/>
          </p:nvPr>
        </p:nvSpPr>
        <p:spPr/>
        <p:txBody>
          <a:bodyPr>
            <a:normAutofit fontScale="90000"/>
          </a:bodyPr>
          <a:lstStyle/>
          <a:p>
            <a:r>
              <a:rPr lang="en-US" dirty="0"/>
              <a:t>Use of Regression to Find the Implied Temperature on the Panels</a:t>
            </a:r>
          </a:p>
        </p:txBody>
      </p:sp>
      <p:sp>
        <p:nvSpPr>
          <p:cNvPr id="4" name="Content Placeholder 3">
            <a:extLst>
              <a:ext uri="{FF2B5EF4-FFF2-40B4-BE49-F238E27FC236}">
                <a16:creationId xmlns:a16="http://schemas.microsoft.com/office/drawing/2014/main" id="{F26BCB6D-316A-42DA-B6F4-8853C2C982C2}"/>
              </a:ext>
            </a:extLst>
          </p:cNvPr>
          <p:cNvSpPr>
            <a:spLocks noGrp="1"/>
          </p:cNvSpPr>
          <p:nvPr>
            <p:ph type="body" sz="quarter" idx="13"/>
          </p:nvPr>
        </p:nvSpPr>
        <p:spPr>
          <a:xfrm>
            <a:off x="247102" y="1399999"/>
            <a:ext cx="8640524" cy="5221421"/>
          </a:xfrm>
        </p:spPr>
        <p:txBody>
          <a:bodyPr>
            <a:normAutofit/>
          </a:bodyPr>
          <a:lstStyle/>
          <a:p>
            <a:r>
              <a:rPr lang="en-US" sz="2400" dirty="0"/>
              <a:t>Objective: Come up with a reasonable method where you can use the temperature reported in the EU website and derive a reasonable production estimate.</a:t>
            </a:r>
          </a:p>
          <a:p>
            <a:r>
              <a:rPr lang="en-US" sz="2400" dirty="0"/>
              <a:t>At the end of the section, you can do the following with the EU data:</a:t>
            </a:r>
          </a:p>
          <a:p>
            <a:r>
              <a:rPr lang="en-US" sz="2400" dirty="0"/>
              <a:t>Compute the Panel Temperature from the Ambient Temperature</a:t>
            </a:r>
          </a:p>
          <a:p>
            <a:pPr lvl="1"/>
            <a:r>
              <a:rPr lang="en-US" sz="2000" dirty="0"/>
              <a:t>For example, Panel = 20 + 1.2 * Ambient</a:t>
            </a:r>
          </a:p>
          <a:p>
            <a:pPr lvl="1"/>
            <a:r>
              <a:rPr lang="en-US" sz="2000" dirty="0"/>
              <a:t>Apply the temperature coefficient to the panel temperature</a:t>
            </a:r>
          </a:p>
          <a:p>
            <a:pPr lvl="1"/>
            <a:r>
              <a:rPr lang="en-US" sz="2000" dirty="0"/>
              <a:t>Use a typical loss factor for other items</a:t>
            </a:r>
          </a:p>
          <a:p>
            <a:pPr lvl="1"/>
            <a:r>
              <a:rPr lang="en-US" sz="2000" dirty="0"/>
              <a:t>Therefore, derive a performance ratio that is a function of the temperature </a:t>
            </a:r>
          </a:p>
        </p:txBody>
      </p:sp>
    </p:spTree>
    <p:extLst>
      <p:ext uri="{BB962C8B-B14F-4D97-AF65-F5344CB8AC3E}">
        <p14:creationId xmlns:p14="http://schemas.microsoft.com/office/powerpoint/2010/main" val="2254071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842232-3D2F-4D6A-B6A0-2DECB483FA5B}"/>
              </a:ext>
            </a:extLst>
          </p:cNvPr>
          <p:cNvSpPr>
            <a:spLocks noGrp="1"/>
          </p:cNvSpPr>
          <p:nvPr>
            <p:ph type="ctrTitle"/>
          </p:nvPr>
        </p:nvSpPr>
        <p:spPr/>
        <p:txBody>
          <a:bodyPr/>
          <a:lstStyle/>
          <a:p>
            <a:r>
              <a:rPr lang="en-US" dirty="0"/>
              <a:t>Formulas</a:t>
            </a:r>
          </a:p>
        </p:txBody>
      </p:sp>
      <p:sp>
        <p:nvSpPr>
          <p:cNvPr id="4" name="Content Placeholder 3">
            <a:extLst>
              <a:ext uri="{FF2B5EF4-FFF2-40B4-BE49-F238E27FC236}">
                <a16:creationId xmlns:a16="http://schemas.microsoft.com/office/drawing/2014/main" id="{F91D2145-891B-453C-B137-E38F48BDD674}"/>
              </a:ext>
            </a:extLst>
          </p:cNvPr>
          <p:cNvSpPr>
            <a:spLocks noGrp="1"/>
          </p:cNvSpPr>
          <p:nvPr>
            <p:ph type="body" sz="quarter" idx="13"/>
          </p:nvPr>
        </p:nvSpPr>
        <p:spPr/>
        <p:txBody>
          <a:bodyPr>
            <a:normAutofit/>
          </a:bodyPr>
          <a:lstStyle/>
          <a:p>
            <a:r>
              <a:rPr lang="en-US" sz="3600" dirty="0"/>
              <a:t>The energy from a solar project can expressed as capacity factor or yield.  The energy hitting the solar plane (point of access) can be expressed as a capacity factor – watt hour on average over the year divided by 1000.</a:t>
            </a:r>
          </a:p>
          <a:p>
            <a:r>
              <a:rPr lang="en-US" sz="3600" dirty="0"/>
              <a:t>The energy produced can also be expressed as a capacity factor:</a:t>
            </a:r>
          </a:p>
          <a:p>
            <a:r>
              <a:rPr lang="en-US" sz="3600" dirty="0"/>
              <a:t>Capacity Factor = (Energy/8760)/Capacity</a:t>
            </a:r>
          </a:p>
        </p:txBody>
      </p:sp>
    </p:spTree>
    <p:extLst>
      <p:ext uri="{BB962C8B-B14F-4D97-AF65-F5344CB8AC3E}">
        <p14:creationId xmlns:p14="http://schemas.microsoft.com/office/powerpoint/2010/main" val="11342626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ABD9ED-655C-4B60-BD39-BE027DF04326}"/>
              </a:ext>
            </a:extLst>
          </p:cNvPr>
          <p:cNvSpPr>
            <a:spLocks noGrp="1"/>
          </p:cNvSpPr>
          <p:nvPr>
            <p:ph type="title"/>
          </p:nvPr>
        </p:nvSpPr>
        <p:spPr>
          <a:xfrm>
            <a:off x="628649" y="327025"/>
            <a:ext cx="4147457" cy="1325563"/>
          </a:xfrm>
        </p:spPr>
        <p:txBody>
          <a:bodyPr vert="horz" lIns="91440" tIns="45720" rIns="91440" bIns="45720" rtlCol="0" anchor="ctr">
            <a:normAutofit/>
          </a:bodyPr>
          <a:lstStyle/>
          <a:p>
            <a:pPr algn="l"/>
            <a:r>
              <a:rPr lang="en-US" sz="4400" kern="1200" dirty="0">
                <a:solidFill>
                  <a:schemeClr val="bg1"/>
                </a:solidFill>
                <a:latin typeface="+mj-lt"/>
                <a:ea typeface="+mj-ea"/>
                <a:cs typeface="+mj-cs"/>
              </a:rPr>
              <a:t>Work Through PVSyst</a:t>
            </a:r>
          </a:p>
        </p:txBody>
      </p:sp>
      <p:sp>
        <p:nvSpPr>
          <p:cNvPr id="4" name="Content Placeholder 3">
            <a:extLst>
              <a:ext uri="{FF2B5EF4-FFF2-40B4-BE49-F238E27FC236}">
                <a16:creationId xmlns:a16="http://schemas.microsoft.com/office/drawing/2014/main" id="{EA06D021-252D-468E-B160-4DFB5757101A}"/>
              </a:ext>
            </a:extLst>
          </p:cNvPr>
          <p:cNvSpPr>
            <a:spLocks noGrp="1"/>
          </p:cNvSpPr>
          <p:nvPr>
            <p:ph idx="1"/>
          </p:nvPr>
        </p:nvSpPr>
        <p:spPr>
          <a:xfrm>
            <a:off x="103695" y="1825625"/>
            <a:ext cx="2356701" cy="4358359"/>
          </a:xfrm>
        </p:spPr>
        <p:txBody>
          <a:bodyPr vert="horz" lIns="91440" tIns="45720" rIns="91440" bIns="45720" rtlCol="0">
            <a:normAutofit/>
          </a:bodyPr>
          <a:lstStyle/>
          <a:p>
            <a:r>
              <a:rPr lang="en-US" sz="1700" dirty="0">
                <a:latin typeface="+mn-lt"/>
                <a:cs typeface="+mn-cs"/>
              </a:rPr>
              <a:t>Don’t need anything other than the column of Effective Irradiance on Collectors as well as Energy Injected into the Grid.  Convert both of these to capacity factors and then divide the energy into grid by the irradiation on collectors.</a:t>
            </a:r>
          </a:p>
          <a:p>
            <a:endParaRPr lang="en-US" sz="1700" dirty="0">
              <a:latin typeface="+mn-lt"/>
              <a:cs typeface="+mn-cs"/>
            </a:endParaRPr>
          </a:p>
          <a:p>
            <a:endParaRPr lang="en-US" sz="1700" dirty="0">
              <a:latin typeface="+mn-lt"/>
              <a:cs typeface="+mn-cs"/>
            </a:endParaRPr>
          </a:p>
        </p:txBody>
      </p:sp>
      <p:pic>
        <p:nvPicPr>
          <p:cNvPr id="5" name="Picture 4">
            <a:extLst>
              <a:ext uri="{FF2B5EF4-FFF2-40B4-BE49-F238E27FC236}">
                <a16:creationId xmlns:a16="http://schemas.microsoft.com/office/drawing/2014/main" id="{D15609D8-EF57-4A42-90ED-AE1946F9C544}"/>
              </a:ext>
            </a:extLst>
          </p:cNvPr>
          <p:cNvPicPr>
            <a:picLocks noChangeAspect="1"/>
          </p:cNvPicPr>
          <p:nvPr/>
        </p:nvPicPr>
        <p:blipFill>
          <a:blip r:embed="rId2"/>
          <a:stretch>
            <a:fillRect/>
          </a:stretch>
        </p:blipFill>
        <p:spPr>
          <a:xfrm>
            <a:off x="2595339" y="1933791"/>
            <a:ext cx="6548661" cy="4142026"/>
          </a:xfrm>
          <a:prstGeom prst="rect">
            <a:avLst/>
          </a:prstGeom>
        </p:spPr>
      </p:pic>
      <p:cxnSp>
        <p:nvCxnSpPr>
          <p:cNvPr id="7" name="Straight Arrow Connector 6">
            <a:extLst>
              <a:ext uri="{FF2B5EF4-FFF2-40B4-BE49-F238E27FC236}">
                <a16:creationId xmlns:a16="http://schemas.microsoft.com/office/drawing/2014/main" id="{F2C8C4DC-2BBA-487E-B56D-37B61B0D7C12}"/>
              </a:ext>
            </a:extLst>
          </p:cNvPr>
          <p:cNvCxnSpPr>
            <a:cxnSpLocks/>
          </p:cNvCxnSpPr>
          <p:nvPr/>
        </p:nvCxnSpPr>
        <p:spPr>
          <a:xfrm flipH="1">
            <a:off x="6363093" y="461913"/>
            <a:ext cx="1008668" cy="5099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7ED7DC6-7F9D-4FDF-83A6-A4A220FB8F7A}"/>
              </a:ext>
            </a:extLst>
          </p:cNvPr>
          <p:cNvCxnSpPr>
            <a:cxnSpLocks/>
          </p:cNvCxnSpPr>
          <p:nvPr/>
        </p:nvCxnSpPr>
        <p:spPr>
          <a:xfrm>
            <a:off x="7475456" y="461913"/>
            <a:ext cx="1338606" cy="5099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ADEE028-653B-437A-A4A4-DB7970E6094B}"/>
              </a:ext>
            </a:extLst>
          </p:cNvPr>
          <p:cNvSpPr txBox="1"/>
          <p:nvPr/>
        </p:nvSpPr>
        <p:spPr>
          <a:xfrm>
            <a:off x="5869669" y="365125"/>
            <a:ext cx="2765284" cy="923330"/>
          </a:xfrm>
          <a:prstGeom prst="rect">
            <a:avLst/>
          </a:prstGeom>
          <a:solidFill>
            <a:srgbClr val="92D050"/>
          </a:solidFill>
        </p:spPr>
        <p:txBody>
          <a:bodyPr wrap="square" rtlCol="0">
            <a:spAutoFit/>
          </a:bodyPr>
          <a:lstStyle/>
          <a:p>
            <a:r>
              <a:rPr lang="en-US" dirty="0"/>
              <a:t>Can divide the energy injected to grid divided by radiation on collectors</a:t>
            </a:r>
          </a:p>
        </p:txBody>
      </p:sp>
    </p:spTree>
    <p:extLst>
      <p:ext uri="{BB962C8B-B14F-4D97-AF65-F5344CB8AC3E}">
        <p14:creationId xmlns:p14="http://schemas.microsoft.com/office/powerpoint/2010/main" val="2163066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EBE6B6-E5CA-4245-A9ED-CDFCE0EC1144}"/>
              </a:ext>
            </a:extLst>
          </p:cNvPr>
          <p:cNvSpPr>
            <a:spLocks noGrp="1"/>
          </p:cNvSpPr>
          <p:nvPr>
            <p:ph type="ctrTitle"/>
          </p:nvPr>
        </p:nvSpPr>
        <p:spPr/>
        <p:txBody>
          <a:bodyPr>
            <a:normAutofit fontScale="90000"/>
          </a:bodyPr>
          <a:lstStyle/>
          <a:p>
            <a:r>
              <a:rPr lang="en-US" dirty="0"/>
              <a:t>Understanding Financial Issues Related to Solar Power</a:t>
            </a:r>
          </a:p>
        </p:txBody>
      </p:sp>
      <p:sp>
        <p:nvSpPr>
          <p:cNvPr id="2" name="Content Placeholder 1">
            <a:extLst>
              <a:ext uri="{FF2B5EF4-FFF2-40B4-BE49-F238E27FC236}">
                <a16:creationId xmlns:a16="http://schemas.microsoft.com/office/drawing/2014/main" id="{B2271EBA-4A83-4DC4-8091-DC1638584FFA}"/>
              </a:ext>
            </a:extLst>
          </p:cNvPr>
          <p:cNvSpPr>
            <a:spLocks noGrp="1"/>
          </p:cNvSpPr>
          <p:nvPr>
            <p:ph type="body" sz="quarter" idx="13"/>
          </p:nvPr>
        </p:nvSpPr>
        <p:spPr/>
        <p:txBody>
          <a:bodyPr>
            <a:normAutofit/>
          </a:bodyPr>
          <a:lstStyle/>
          <a:p>
            <a:pPr algn="l"/>
            <a:r>
              <a:rPr lang="en-US" sz="6600" dirty="0"/>
              <a:t>Understanding how different financial instruments and techniques work</a:t>
            </a:r>
          </a:p>
        </p:txBody>
      </p:sp>
    </p:spTree>
    <p:extLst>
      <p:ext uri="{BB962C8B-B14F-4D97-AF65-F5344CB8AC3E}">
        <p14:creationId xmlns:p14="http://schemas.microsoft.com/office/powerpoint/2010/main" val="20346616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B4C5B-3B28-48AC-B472-BFE7E68C938C}"/>
              </a:ext>
            </a:extLst>
          </p:cNvPr>
          <p:cNvPicPr>
            <a:picLocks noChangeAspect="1"/>
          </p:cNvPicPr>
          <p:nvPr/>
        </p:nvPicPr>
        <p:blipFill rotWithShape="1">
          <a:blip r:embed="rId2"/>
          <a:srcRect l="3480" r="5" b="5"/>
          <a:stretch/>
        </p:blipFill>
        <p:spPr>
          <a:xfrm>
            <a:off x="3956754" y="1136653"/>
            <a:ext cx="5187246" cy="5577837"/>
          </a:xfrm>
          <a:prstGeom prst="rect">
            <a:avLst/>
          </a:prstGeom>
          <a:effectLst/>
        </p:spPr>
      </p:pic>
      <p:sp>
        <p:nvSpPr>
          <p:cNvPr id="4" name="Content Placeholder 3">
            <a:extLst>
              <a:ext uri="{FF2B5EF4-FFF2-40B4-BE49-F238E27FC236}">
                <a16:creationId xmlns:a16="http://schemas.microsoft.com/office/drawing/2014/main" id="{5D6EF402-8349-49EA-80AE-59EC23037286}"/>
              </a:ext>
            </a:extLst>
          </p:cNvPr>
          <p:cNvSpPr>
            <a:spLocks noGrp="1"/>
          </p:cNvSpPr>
          <p:nvPr>
            <p:ph type="body" sz="quarter" idx="13"/>
          </p:nvPr>
        </p:nvSpPr>
        <p:spPr>
          <a:xfrm>
            <a:off x="242609" y="1600201"/>
            <a:ext cx="3714146" cy="3420374"/>
          </a:xfrm>
        </p:spPr>
        <p:txBody>
          <a:bodyPr vert="horz" lIns="91440" tIns="45720" rIns="91440" bIns="45720" rtlCol="0">
            <a:normAutofit/>
          </a:bodyPr>
          <a:lstStyle/>
          <a:p>
            <a:pPr algn="l"/>
            <a:r>
              <a:rPr lang="en-US" sz="2000" dirty="0">
                <a:latin typeface="+mn-lt"/>
                <a:cs typeface="+mn-cs"/>
              </a:rPr>
              <a:t>Convert loss diagram into capacity factor and compare different cases.</a:t>
            </a:r>
          </a:p>
          <a:p>
            <a:pPr algn="l"/>
            <a:r>
              <a:rPr lang="en-US" sz="2000" dirty="0">
                <a:latin typeface="+mn-lt"/>
                <a:cs typeface="+mn-cs"/>
              </a:rPr>
              <a:t>Difficult to compute performance ratio from these diagrams.</a:t>
            </a:r>
          </a:p>
          <a:p>
            <a:pPr algn="l"/>
            <a:r>
              <a:rPr lang="en-US" sz="2000" dirty="0">
                <a:latin typeface="+mn-lt"/>
                <a:cs typeface="+mn-cs"/>
              </a:rPr>
              <a:t>Generally, the loss due to temperature is the largest loss factor.</a:t>
            </a:r>
          </a:p>
        </p:txBody>
      </p:sp>
      <p:pic>
        <p:nvPicPr>
          <p:cNvPr id="2" name="Picture 1">
            <a:extLst>
              <a:ext uri="{FF2B5EF4-FFF2-40B4-BE49-F238E27FC236}">
                <a16:creationId xmlns:a16="http://schemas.microsoft.com/office/drawing/2014/main" id="{EB8C9DED-5558-4A83-888A-5CDBDCAC453F}"/>
              </a:ext>
            </a:extLst>
          </p:cNvPr>
          <p:cNvPicPr>
            <a:picLocks noChangeAspect="1"/>
          </p:cNvPicPr>
          <p:nvPr/>
        </p:nvPicPr>
        <p:blipFill>
          <a:blip r:embed="rId3"/>
          <a:stretch>
            <a:fillRect/>
          </a:stretch>
        </p:blipFill>
        <p:spPr>
          <a:xfrm>
            <a:off x="162884" y="4621710"/>
            <a:ext cx="1892752" cy="1272178"/>
          </a:xfrm>
          <a:prstGeom prst="rect">
            <a:avLst/>
          </a:prstGeom>
        </p:spPr>
      </p:pic>
      <p:pic>
        <p:nvPicPr>
          <p:cNvPr id="6" name="Picture 5">
            <a:extLst>
              <a:ext uri="{FF2B5EF4-FFF2-40B4-BE49-F238E27FC236}">
                <a16:creationId xmlns:a16="http://schemas.microsoft.com/office/drawing/2014/main" id="{42ABA28F-BBA1-43D2-B5DF-D208EEE4C4A5}"/>
              </a:ext>
            </a:extLst>
          </p:cNvPr>
          <p:cNvPicPr>
            <a:picLocks noChangeAspect="1"/>
          </p:cNvPicPr>
          <p:nvPr/>
        </p:nvPicPr>
        <p:blipFill>
          <a:blip r:embed="rId4"/>
          <a:stretch>
            <a:fillRect/>
          </a:stretch>
        </p:blipFill>
        <p:spPr>
          <a:xfrm>
            <a:off x="2282369" y="4621710"/>
            <a:ext cx="1447652" cy="1272179"/>
          </a:xfrm>
          <a:prstGeom prst="rect">
            <a:avLst/>
          </a:prstGeom>
        </p:spPr>
      </p:pic>
      <p:sp>
        <p:nvSpPr>
          <p:cNvPr id="10" name="Title 9">
            <a:extLst>
              <a:ext uri="{FF2B5EF4-FFF2-40B4-BE49-F238E27FC236}">
                <a16:creationId xmlns:a16="http://schemas.microsoft.com/office/drawing/2014/main" id="{CBE59CE2-3F1E-0824-A058-432ED7B4D4D0}"/>
              </a:ext>
            </a:extLst>
          </p:cNvPr>
          <p:cNvSpPr>
            <a:spLocks noGrp="1"/>
          </p:cNvSpPr>
          <p:nvPr>
            <p:ph type="ctrTitle"/>
          </p:nvPr>
        </p:nvSpPr>
        <p:spPr>
          <a:xfrm>
            <a:off x="247245" y="635112"/>
            <a:ext cx="8649509" cy="488877"/>
          </a:xfrm>
        </p:spPr>
        <p:txBody>
          <a:bodyPr/>
          <a:lstStyle/>
          <a:p>
            <a:r>
              <a:rPr lang="en-US" dirty="0"/>
              <a:t>Loss Diagram Illustration</a:t>
            </a:r>
          </a:p>
        </p:txBody>
      </p:sp>
    </p:spTree>
    <p:extLst>
      <p:ext uri="{BB962C8B-B14F-4D97-AF65-F5344CB8AC3E}">
        <p14:creationId xmlns:p14="http://schemas.microsoft.com/office/powerpoint/2010/main" val="82625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normAutofit fontScale="90000"/>
          </a:bodyPr>
          <a:lstStyle/>
          <a:p>
            <a:r>
              <a:rPr lang="en-US" dirty="0"/>
              <a:t>Exercise of Matching PV Array to Inverter</a:t>
            </a:r>
          </a:p>
        </p:txBody>
      </p:sp>
      <p:pic>
        <p:nvPicPr>
          <p:cNvPr id="169990" name="Picture 2"/>
          <p:cNvPicPr>
            <a:picLocks noGrp="1" noChangeAspect="1" noChangeArrowheads="1"/>
          </p:cNvPicPr>
          <p:nvPr>
            <p:ph idx="1"/>
          </p:nvPr>
        </p:nvPicPr>
        <p:blipFill>
          <a:blip r:embed="rId2" cstate="print"/>
          <a:srcRect/>
          <a:stretch>
            <a:fillRect/>
          </a:stretch>
        </p:blipFill>
        <p:spPr>
          <a:xfrm>
            <a:off x="369888" y="1676400"/>
            <a:ext cx="8493125" cy="4419600"/>
          </a:xfrm>
          <a:noFill/>
        </p:spPr>
      </p:pic>
    </p:spTree>
    <p:extLst>
      <p:ext uri="{BB962C8B-B14F-4D97-AF65-F5344CB8AC3E}">
        <p14:creationId xmlns:p14="http://schemas.microsoft.com/office/powerpoint/2010/main" val="16885664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F99482-7BF4-4ABF-BE5B-3E7B5087EABD}"/>
              </a:ext>
            </a:extLst>
          </p:cNvPr>
          <p:cNvPicPr>
            <a:picLocks noChangeAspect="1"/>
          </p:cNvPicPr>
          <p:nvPr/>
        </p:nvPicPr>
        <p:blipFill>
          <a:blip r:embed="rId2"/>
          <a:stretch>
            <a:fillRect/>
          </a:stretch>
        </p:blipFill>
        <p:spPr>
          <a:xfrm>
            <a:off x="4062071" y="1769344"/>
            <a:ext cx="4839321" cy="3514804"/>
          </a:xfrm>
          <a:prstGeom prst="rect">
            <a:avLst/>
          </a:prstGeom>
          <a:effectLst/>
        </p:spPr>
      </p:pic>
      <p:sp>
        <p:nvSpPr>
          <p:cNvPr id="2" name="Title 1">
            <a:extLst>
              <a:ext uri="{FF2B5EF4-FFF2-40B4-BE49-F238E27FC236}">
                <a16:creationId xmlns:a16="http://schemas.microsoft.com/office/drawing/2014/main" id="{B943CF44-F8D8-CC06-6DCE-DA7775A94001}"/>
              </a:ext>
            </a:extLst>
          </p:cNvPr>
          <p:cNvSpPr>
            <a:spLocks noGrp="1"/>
          </p:cNvSpPr>
          <p:nvPr>
            <p:ph type="ctrTitle"/>
          </p:nvPr>
        </p:nvSpPr>
        <p:spPr/>
        <p:txBody>
          <a:bodyPr/>
          <a:lstStyle/>
          <a:p>
            <a:pPr algn="ctr"/>
            <a:r>
              <a:rPr lang="en-US" dirty="0" err="1"/>
              <a:t>PVSyst</a:t>
            </a:r>
            <a:r>
              <a:rPr lang="en-US" dirty="0"/>
              <a:t> and Waterfall Chart for Capacity Factor</a:t>
            </a:r>
          </a:p>
        </p:txBody>
      </p:sp>
      <p:sp>
        <p:nvSpPr>
          <p:cNvPr id="4" name="Content Placeholder 3">
            <a:extLst>
              <a:ext uri="{FF2B5EF4-FFF2-40B4-BE49-F238E27FC236}">
                <a16:creationId xmlns:a16="http://schemas.microsoft.com/office/drawing/2014/main" id="{DE0DF2B9-C247-4CB5-BD24-52FDDD99DAD6}"/>
              </a:ext>
            </a:extLst>
          </p:cNvPr>
          <p:cNvSpPr>
            <a:spLocks noGrp="1"/>
          </p:cNvSpPr>
          <p:nvPr>
            <p:ph type="body" sz="quarter" idx="13"/>
          </p:nvPr>
        </p:nvSpPr>
        <p:spPr>
          <a:xfrm>
            <a:off x="242608" y="1600201"/>
            <a:ext cx="3553015" cy="4222630"/>
          </a:xfrm>
        </p:spPr>
        <p:txBody>
          <a:bodyPr vert="horz" lIns="91440" tIns="45720" rIns="91440" bIns="45720" rtlCol="0">
            <a:normAutofit/>
          </a:bodyPr>
          <a:lstStyle/>
          <a:p>
            <a:pPr marL="0" algn="l"/>
            <a:r>
              <a:rPr lang="en-US" sz="2400" dirty="0">
                <a:latin typeface="+mn-lt"/>
                <a:cs typeface="+mn-cs"/>
              </a:rPr>
              <a:t>You can use the waterfall macro to make this chart. Note the temperature coefficient is the largest negative bar.</a:t>
            </a:r>
          </a:p>
          <a:p>
            <a:pPr marL="0" algn="l"/>
            <a:r>
              <a:rPr lang="en-US" sz="2400" dirty="0">
                <a:latin typeface="+mn-lt"/>
                <a:cs typeface="+mn-cs"/>
              </a:rPr>
              <a:t>The performance ratio is computed from dividing the final bar by the second blue bar.</a:t>
            </a:r>
          </a:p>
          <a:p>
            <a:pPr marL="0" algn="l"/>
            <a:r>
              <a:rPr lang="en-US" sz="2400" dirty="0">
                <a:latin typeface="+mn-lt"/>
                <a:cs typeface="+mn-cs"/>
              </a:rPr>
              <a:t>PR is 22.34/26.94 or 81.12%</a:t>
            </a:r>
          </a:p>
          <a:p>
            <a:pPr marL="0" algn="l"/>
            <a:endParaRPr lang="en-US" sz="2400" dirty="0">
              <a:latin typeface="+mn-lt"/>
              <a:cs typeface="+mn-cs"/>
            </a:endParaRPr>
          </a:p>
        </p:txBody>
      </p:sp>
    </p:spTree>
    <p:extLst>
      <p:ext uri="{BB962C8B-B14F-4D97-AF65-F5344CB8AC3E}">
        <p14:creationId xmlns:p14="http://schemas.microsoft.com/office/powerpoint/2010/main" val="18245752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895733-A2D8-4026-828F-CB0386A66D7A}"/>
              </a:ext>
            </a:extLst>
          </p:cNvPr>
          <p:cNvPicPr>
            <a:picLocks noChangeAspect="1"/>
          </p:cNvPicPr>
          <p:nvPr/>
        </p:nvPicPr>
        <p:blipFill>
          <a:blip r:embed="rId2"/>
          <a:stretch>
            <a:fillRect/>
          </a:stretch>
        </p:blipFill>
        <p:spPr>
          <a:xfrm>
            <a:off x="3978112" y="1823117"/>
            <a:ext cx="4675694" cy="3395961"/>
          </a:xfrm>
          <a:prstGeom prst="rect">
            <a:avLst/>
          </a:prstGeom>
          <a:effectLst/>
        </p:spPr>
      </p:pic>
      <p:sp>
        <p:nvSpPr>
          <p:cNvPr id="4" name="Title 3">
            <a:extLst>
              <a:ext uri="{FF2B5EF4-FFF2-40B4-BE49-F238E27FC236}">
                <a16:creationId xmlns:a16="http://schemas.microsoft.com/office/drawing/2014/main" id="{42E182DC-6F98-837A-5705-F8859E6EE54C}"/>
              </a:ext>
            </a:extLst>
          </p:cNvPr>
          <p:cNvSpPr>
            <a:spLocks noGrp="1"/>
          </p:cNvSpPr>
          <p:nvPr>
            <p:ph type="ctrTitle"/>
          </p:nvPr>
        </p:nvSpPr>
        <p:spPr/>
        <p:txBody>
          <a:bodyPr/>
          <a:lstStyle/>
          <a:p>
            <a:r>
              <a:rPr lang="en-US" dirty="0"/>
              <a:t>Loss Diagram for Australia</a:t>
            </a:r>
          </a:p>
        </p:txBody>
      </p:sp>
      <p:sp>
        <p:nvSpPr>
          <p:cNvPr id="2" name="Content Placeholder 1">
            <a:extLst>
              <a:ext uri="{FF2B5EF4-FFF2-40B4-BE49-F238E27FC236}">
                <a16:creationId xmlns:a16="http://schemas.microsoft.com/office/drawing/2014/main" id="{CA90D871-2C27-4CA8-80C0-CFCB69C18052}"/>
              </a:ext>
            </a:extLst>
          </p:cNvPr>
          <p:cNvSpPr>
            <a:spLocks noGrp="1"/>
          </p:cNvSpPr>
          <p:nvPr>
            <p:ph type="body" sz="quarter" idx="13"/>
          </p:nvPr>
        </p:nvSpPr>
        <p:spPr>
          <a:xfrm>
            <a:off x="242609" y="1600200"/>
            <a:ext cx="3371860" cy="3868947"/>
          </a:xfrm>
        </p:spPr>
        <p:txBody>
          <a:bodyPr vert="horz" lIns="91440" tIns="45720" rIns="91440" bIns="45720" rtlCol="0">
            <a:normAutofit/>
          </a:bodyPr>
          <a:lstStyle/>
          <a:p>
            <a:pPr algn="l"/>
            <a:r>
              <a:rPr lang="en-US" dirty="0">
                <a:latin typeface="+mn-lt"/>
                <a:cs typeface="+mn-cs"/>
              </a:rPr>
              <a:t>Loss diagram from using waterfall diagram macro in terms of capacity factor.  Again the temperature is the biggest factor.</a:t>
            </a:r>
          </a:p>
          <a:p>
            <a:pPr algn="l"/>
            <a:r>
              <a:rPr lang="en-US" dirty="0">
                <a:latin typeface="+mn-lt"/>
                <a:cs typeface="+mn-cs"/>
              </a:rPr>
              <a:t>PR = 22.32/27.47 or 81.31%</a:t>
            </a:r>
          </a:p>
          <a:p>
            <a:pPr algn="l"/>
            <a:endParaRPr lang="en-US" dirty="0">
              <a:latin typeface="+mn-lt"/>
              <a:cs typeface="+mn-cs"/>
            </a:endParaRPr>
          </a:p>
        </p:txBody>
      </p:sp>
    </p:spTree>
    <p:extLst>
      <p:ext uri="{BB962C8B-B14F-4D97-AF65-F5344CB8AC3E}">
        <p14:creationId xmlns:p14="http://schemas.microsoft.com/office/powerpoint/2010/main" val="35213771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B24CAE-5921-4285-8551-578DB51EB435}"/>
              </a:ext>
            </a:extLst>
          </p:cNvPr>
          <p:cNvSpPr>
            <a:spLocks noGrp="1"/>
          </p:cNvSpPr>
          <p:nvPr>
            <p:ph type="ctrTitle"/>
          </p:nvPr>
        </p:nvSpPr>
        <p:spPr/>
        <p:txBody>
          <a:bodyPr vert="horz" lIns="91440" tIns="45720" rIns="91440" bIns="45720" rtlCol="0" anchor="ctr">
            <a:normAutofit fontScale="90000"/>
          </a:bodyPr>
          <a:lstStyle/>
          <a:p>
            <a:pPr algn="l"/>
            <a:r>
              <a:rPr lang="en-US" sz="4400" kern="1200" dirty="0">
                <a:solidFill>
                  <a:schemeClr val="tx1"/>
                </a:solidFill>
                <a:latin typeface="+mj-lt"/>
                <a:ea typeface="+mj-ea"/>
                <a:cs typeface="+mj-cs"/>
              </a:rPr>
              <a:t>Decomposing the Performance Ratio – Point of Access</a:t>
            </a:r>
          </a:p>
        </p:txBody>
      </p:sp>
      <p:graphicFrame>
        <p:nvGraphicFramePr>
          <p:cNvPr id="6" name="Content Placeholder 3"/>
          <p:cNvGraphicFramePr>
            <a:graphicFrameLocks noGrp="1"/>
          </p:cNvGraphicFramePr>
          <p:nvPr>
            <p:ph idx="4294967295"/>
            <p:extLst>
              <p:ext uri="{D42A27DB-BD31-4B8C-83A1-F6EECF244321}">
                <p14:modId xmlns:p14="http://schemas.microsoft.com/office/powerpoint/2010/main" val="518613289"/>
              </p:ext>
            </p:extLst>
          </p:nvPr>
        </p:nvGraphicFramePr>
        <p:xfrm>
          <a:off x="558560" y="1568150"/>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83028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5BF2F-E345-4A53-856C-0F23EEEFD13E}"/>
              </a:ext>
            </a:extLst>
          </p:cNvPr>
          <p:cNvSpPr>
            <a:spLocks noGrp="1"/>
          </p:cNvSpPr>
          <p:nvPr>
            <p:ph type="ctrTitle"/>
          </p:nvPr>
        </p:nvSpPr>
        <p:spPr/>
        <p:txBody>
          <a:bodyPr>
            <a:normAutofit fontScale="90000"/>
          </a:bodyPr>
          <a:lstStyle/>
          <a:p>
            <a:r>
              <a:rPr lang="en-US" dirty="0"/>
              <a:t>Looking for Correlation between Temperature Loss and Temperature Levels</a:t>
            </a:r>
          </a:p>
        </p:txBody>
      </p:sp>
      <p:sp>
        <p:nvSpPr>
          <p:cNvPr id="4" name="Content Placeholder 3">
            <a:extLst>
              <a:ext uri="{FF2B5EF4-FFF2-40B4-BE49-F238E27FC236}">
                <a16:creationId xmlns:a16="http://schemas.microsoft.com/office/drawing/2014/main" id="{0B9012D2-7BC5-4719-BC61-59097A433FCE}"/>
              </a:ext>
            </a:extLst>
          </p:cNvPr>
          <p:cNvSpPr>
            <a:spLocks noGrp="1"/>
          </p:cNvSpPr>
          <p:nvPr>
            <p:ph type="body" sz="quarter" idx="13"/>
          </p:nvPr>
        </p:nvSpPr>
        <p:spPr>
          <a:xfrm>
            <a:off x="358218" y="1517336"/>
            <a:ext cx="7904860" cy="2292348"/>
          </a:xfrm>
        </p:spPr>
        <p:txBody>
          <a:bodyPr>
            <a:normAutofit/>
          </a:bodyPr>
          <a:lstStyle/>
          <a:p>
            <a:r>
              <a:rPr lang="en-US" sz="2800" dirty="0"/>
              <a:t>The table below shows that expected correlations between temperature coefficient and temperature loss is not consistent.</a:t>
            </a:r>
          </a:p>
          <a:p>
            <a:r>
              <a:rPr lang="en-US" sz="2800" dirty="0"/>
              <a:t>This should be the basis for questions rather than going through the detail.</a:t>
            </a:r>
          </a:p>
        </p:txBody>
      </p:sp>
      <p:pic>
        <p:nvPicPr>
          <p:cNvPr id="5" name="Picture 4">
            <a:extLst>
              <a:ext uri="{FF2B5EF4-FFF2-40B4-BE49-F238E27FC236}">
                <a16:creationId xmlns:a16="http://schemas.microsoft.com/office/drawing/2014/main" id="{D23E0734-79D4-4743-9BE4-C3C7DF6E3068}"/>
              </a:ext>
            </a:extLst>
          </p:cNvPr>
          <p:cNvPicPr>
            <a:picLocks noChangeAspect="1"/>
          </p:cNvPicPr>
          <p:nvPr/>
        </p:nvPicPr>
        <p:blipFill>
          <a:blip r:embed="rId2"/>
          <a:stretch>
            <a:fillRect/>
          </a:stretch>
        </p:blipFill>
        <p:spPr>
          <a:xfrm>
            <a:off x="358218" y="3839876"/>
            <a:ext cx="8144759" cy="2129698"/>
          </a:xfrm>
          <a:prstGeom prst="rect">
            <a:avLst/>
          </a:prstGeom>
        </p:spPr>
      </p:pic>
    </p:spTree>
    <p:extLst>
      <p:ext uri="{BB962C8B-B14F-4D97-AF65-F5344CB8AC3E}">
        <p14:creationId xmlns:p14="http://schemas.microsoft.com/office/powerpoint/2010/main" val="5013881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1560F4-84E7-4671-9C5A-F27F1E4354D0}"/>
              </a:ext>
            </a:extLst>
          </p:cNvPr>
          <p:cNvSpPr>
            <a:spLocks noGrp="1"/>
          </p:cNvSpPr>
          <p:nvPr>
            <p:ph type="ctrTitle"/>
          </p:nvPr>
        </p:nvSpPr>
        <p:spPr/>
        <p:txBody>
          <a:bodyPr/>
          <a:lstStyle/>
          <a:p>
            <a:r>
              <a:rPr lang="en-US" dirty="0"/>
              <a:t>Performance Ratio within Year</a:t>
            </a:r>
          </a:p>
        </p:txBody>
      </p:sp>
      <p:sp>
        <p:nvSpPr>
          <p:cNvPr id="4" name="Content Placeholder 3">
            <a:extLst>
              <a:ext uri="{FF2B5EF4-FFF2-40B4-BE49-F238E27FC236}">
                <a16:creationId xmlns:a16="http://schemas.microsoft.com/office/drawing/2014/main" id="{93264FCF-E8DC-4692-A94D-186F19CD4399}"/>
              </a:ext>
            </a:extLst>
          </p:cNvPr>
          <p:cNvSpPr>
            <a:spLocks noGrp="1"/>
          </p:cNvSpPr>
          <p:nvPr>
            <p:ph type="body" sz="quarter" idx="13"/>
          </p:nvPr>
        </p:nvSpPr>
        <p:spPr/>
        <p:txBody>
          <a:bodyPr>
            <a:normAutofit/>
          </a:bodyPr>
          <a:lstStyle/>
          <a:p>
            <a:r>
              <a:rPr lang="en-US" sz="2000" dirty="0"/>
              <a:t>The performance ratio can be computed on a month by month, recognizing that:</a:t>
            </a:r>
          </a:p>
          <a:p>
            <a:pPr lvl="1"/>
            <a:r>
              <a:rPr lang="en-US" sz="1800" dirty="0"/>
              <a:t>PR = Final CF/CF at POA.</a:t>
            </a:r>
          </a:p>
          <a:p>
            <a:pPr lvl="1"/>
            <a:endParaRPr lang="en-US" sz="1800" dirty="0"/>
          </a:p>
        </p:txBody>
      </p:sp>
      <p:pic>
        <p:nvPicPr>
          <p:cNvPr id="5" name="Picture 4">
            <a:extLst>
              <a:ext uri="{FF2B5EF4-FFF2-40B4-BE49-F238E27FC236}">
                <a16:creationId xmlns:a16="http://schemas.microsoft.com/office/drawing/2014/main" id="{C014B1D0-4A92-4027-B01A-90C773246CB9}"/>
              </a:ext>
            </a:extLst>
          </p:cNvPr>
          <p:cNvPicPr>
            <a:picLocks noChangeAspect="1"/>
          </p:cNvPicPr>
          <p:nvPr/>
        </p:nvPicPr>
        <p:blipFill>
          <a:blip r:embed="rId2"/>
          <a:stretch>
            <a:fillRect/>
          </a:stretch>
        </p:blipFill>
        <p:spPr>
          <a:xfrm>
            <a:off x="248014" y="2818405"/>
            <a:ext cx="8650889" cy="3012073"/>
          </a:xfrm>
          <a:prstGeom prst="rect">
            <a:avLst/>
          </a:prstGeom>
        </p:spPr>
      </p:pic>
    </p:spTree>
    <p:extLst>
      <p:ext uri="{BB962C8B-B14F-4D97-AF65-F5344CB8AC3E}">
        <p14:creationId xmlns:p14="http://schemas.microsoft.com/office/powerpoint/2010/main" val="2525667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D9DDB6-B933-45C2-8196-41718C96E985}"/>
              </a:ext>
            </a:extLst>
          </p:cNvPr>
          <p:cNvSpPr>
            <a:spLocks noGrp="1"/>
          </p:cNvSpPr>
          <p:nvPr>
            <p:ph type="ctrTitle"/>
          </p:nvPr>
        </p:nvSpPr>
        <p:spPr/>
        <p:txBody>
          <a:bodyPr/>
          <a:lstStyle/>
          <a:p>
            <a:r>
              <a:rPr lang="en-US" dirty="0"/>
              <a:t>Scatter Plots of PR and Temperature</a:t>
            </a:r>
          </a:p>
        </p:txBody>
      </p:sp>
      <p:sp>
        <p:nvSpPr>
          <p:cNvPr id="4" name="Content Placeholder 3">
            <a:extLst>
              <a:ext uri="{FF2B5EF4-FFF2-40B4-BE49-F238E27FC236}">
                <a16:creationId xmlns:a16="http://schemas.microsoft.com/office/drawing/2014/main" id="{8F02DE73-FF20-41EC-B4AB-6723A4627320}"/>
              </a:ext>
            </a:extLst>
          </p:cNvPr>
          <p:cNvSpPr>
            <a:spLocks noGrp="1"/>
          </p:cNvSpPr>
          <p:nvPr>
            <p:ph type="body" sz="quarter" idx="13"/>
          </p:nvPr>
        </p:nvSpPr>
        <p:spPr/>
        <p:txBody>
          <a:bodyPr/>
          <a:lstStyle/>
          <a:p>
            <a:r>
              <a:rPr lang="en-US" dirty="0"/>
              <a:t>You can create scatter plots within a year and there should be a strong negative relationship. Note the temperature coefficient is about -.4 % change to C.</a:t>
            </a:r>
          </a:p>
        </p:txBody>
      </p:sp>
      <p:graphicFrame>
        <p:nvGraphicFramePr>
          <p:cNvPr id="6" name="Chart 5">
            <a:extLst>
              <a:ext uri="{FF2B5EF4-FFF2-40B4-BE49-F238E27FC236}">
                <a16:creationId xmlns:a16="http://schemas.microsoft.com/office/drawing/2014/main" id="{A45F44DC-D547-4B0A-8EA7-17C762B9B584}"/>
              </a:ext>
            </a:extLst>
          </p:cNvPr>
          <p:cNvGraphicFramePr>
            <a:graphicFrameLocks/>
          </p:cNvGraphicFramePr>
          <p:nvPr/>
        </p:nvGraphicFramePr>
        <p:xfrm>
          <a:off x="2397648" y="3058996"/>
          <a:ext cx="5415392" cy="29105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389460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E407B5-32D1-425A-8437-D7EBDBB5462F}"/>
              </a:ext>
            </a:extLst>
          </p:cNvPr>
          <p:cNvSpPr>
            <a:spLocks noGrp="1"/>
          </p:cNvSpPr>
          <p:nvPr>
            <p:ph type="ctrTitle"/>
          </p:nvPr>
        </p:nvSpPr>
        <p:spPr/>
        <p:txBody>
          <a:bodyPr>
            <a:normAutofit fontScale="90000"/>
          </a:bodyPr>
          <a:lstStyle/>
          <a:p>
            <a:r>
              <a:rPr lang="en-US" dirty="0"/>
              <a:t>Performance Ratio and Temperature in Other Cases</a:t>
            </a:r>
          </a:p>
        </p:txBody>
      </p:sp>
      <p:sp>
        <p:nvSpPr>
          <p:cNvPr id="2" name="Content Placeholder 1">
            <a:extLst>
              <a:ext uri="{FF2B5EF4-FFF2-40B4-BE49-F238E27FC236}">
                <a16:creationId xmlns:a16="http://schemas.microsoft.com/office/drawing/2014/main" id="{A11F190C-52C4-4A6D-A0FA-152E66033E43}"/>
              </a:ext>
            </a:extLst>
          </p:cNvPr>
          <p:cNvSpPr>
            <a:spLocks noGrp="1"/>
          </p:cNvSpPr>
          <p:nvPr>
            <p:ph type="body" sz="quarter" idx="13"/>
          </p:nvPr>
        </p:nvSpPr>
        <p:spPr/>
        <p:txBody>
          <a:bodyPr/>
          <a:lstStyle/>
          <a:p>
            <a:pPr marL="0" indent="0">
              <a:buNone/>
            </a:pPr>
            <a:endParaRPr lang="en-US" dirty="0"/>
          </a:p>
          <a:p>
            <a:endParaRPr lang="en-US" dirty="0"/>
          </a:p>
        </p:txBody>
      </p:sp>
      <p:pic>
        <p:nvPicPr>
          <p:cNvPr id="7" name="Picture 6">
            <a:extLst>
              <a:ext uri="{FF2B5EF4-FFF2-40B4-BE49-F238E27FC236}">
                <a16:creationId xmlns:a16="http://schemas.microsoft.com/office/drawing/2014/main" id="{DCD21A4B-4CD4-475D-9EFB-EC038141B47C}"/>
              </a:ext>
            </a:extLst>
          </p:cNvPr>
          <p:cNvPicPr>
            <a:picLocks noChangeAspect="1"/>
          </p:cNvPicPr>
          <p:nvPr/>
        </p:nvPicPr>
        <p:blipFill>
          <a:blip r:embed="rId2"/>
          <a:stretch>
            <a:fillRect/>
          </a:stretch>
        </p:blipFill>
        <p:spPr>
          <a:xfrm>
            <a:off x="357351" y="1326831"/>
            <a:ext cx="3966488" cy="2387000"/>
          </a:xfrm>
          <a:prstGeom prst="rect">
            <a:avLst/>
          </a:prstGeom>
        </p:spPr>
      </p:pic>
      <p:pic>
        <p:nvPicPr>
          <p:cNvPr id="11" name="Picture 10">
            <a:extLst>
              <a:ext uri="{FF2B5EF4-FFF2-40B4-BE49-F238E27FC236}">
                <a16:creationId xmlns:a16="http://schemas.microsoft.com/office/drawing/2014/main" id="{850F7122-8BE2-44A5-BC3A-CB1AB9CA8E3E}"/>
              </a:ext>
            </a:extLst>
          </p:cNvPr>
          <p:cNvPicPr>
            <a:picLocks noChangeAspect="1"/>
          </p:cNvPicPr>
          <p:nvPr/>
        </p:nvPicPr>
        <p:blipFill>
          <a:blip r:embed="rId3"/>
          <a:stretch>
            <a:fillRect/>
          </a:stretch>
        </p:blipFill>
        <p:spPr>
          <a:xfrm>
            <a:off x="4570264" y="1597859"/>
            <a:ext cx="3898714" cy="2019244"/>
          </a:xfrm>
          <a:prstGeom prst="rect">
            <a:avLst/>
          </a:prstGeom>
        </p:spPr>
      </p:pic>
      <p:pic>
        <p:nvPicPr>
          <p:cNvPr id="12" name="Picture 11">
            <a:extLst>
              <a:ext uri="{FF2B5EF4-FFF2-40B4-BE49-F238E27FC236}">
                <a16:creationId xmlns:a16="http://schemas.microsoft.com/office/drawing/2014/main" id="{9DF7B7A6-F02D-4B7F-8C1D-426B897C2A3B}"/>
              </a:ext>
            </a:extLst>
          </p:cNvPr>
          <p:cNvPicPr>
            <a:picLocks noChangeAspect="1"/>
          </p:cNvPicPr>
          <p:nvPr/>
        </p:nvPicPr>
        <p:blipFill>
          <a:blip r:embed="rId4"/>
          <a:stretch>
            <a:fillRect/>
          </a:stretch>
        </p:blipFill>
        <p:spPr>
          <a:xfrm>
            <a:off x="362845" y="3859102"/>
            <a:ext cx="3960994" cy="2381500"/>
          </a:xfrm>
          <a:prstGeom prst="rect">
            <a:avLst/>
          </a:prstGeom>
        </p:spPr>
      </p:pic>
      <p:pic>
        <p:nvPicPr>
          <p:cNvPr id="13" name="Picture 12">
            <a:extLst>
              <a:ext uri="{FF2B5EF4-FFF2-40B4-BE49-F238E27FC236}">
                <a16:creationId xmlns:a16="http://schemas.microsoft.com/office/drawing/2014/main" id="{E4F12981-73C6-42B5-A701-4D38FF7DD679}"/>
              </a:ext>
            </a:extLst>
          </p:cNvPr>
          <p:cNvPicPr>
            <a:picLocks noChangeAspect="1"/>
          </p:cNvPicPr>
          <p:nvPr/>
        </p:nvPicPr>
        <p:blipFill>
          <a:blip r:embed="rId5"/>
          <a:stretch>
            <a:fillRect/>
          </a:stretch>
        </p:blipFill>
        <p:spPr>
          <a:xfrm>
            <a:off x="4570264" y="3844588"/>
            <a:ext cx="3960994" cy="2381500"/>
          </a:xfrm>
          <a:prstGeom prst="rect">
            <a:avLst/>
          </a:prstGeom>
        </p:spPr>
      </p:pic>
    </p:spTree>
    <p:extLst>
      <p:ext uri="{BB962C8B-B14F-4D97-AF65-F5344CB8AC3E}">
        <p14:creationId xmlns:p14="http://schemas.microsoft.com/office/powerpoint/2010/main" val="21986583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no_2.JPG">
            <a:extLst>
              <a:ext uri="{FF2B5EF4-FFF2-40B4-BE49-F238E27FC236}">
                <a16:creationId xmlns:a16="http://schemas.microsoft.com/office/drawing/2014/main" id="{1A498204-347D-4C5C-815C-235EBD620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9344144-8F4D-47DD-A6EE-46A25B07EF21}"/>
              </a:ext>
            </a:extLst>
          </p:cNvPr>
          <p:cNvSpPr txBox="1">
            <a:spLocks noChangeArrowheads="1"/>
          </p:cNvSpPr>
          <p:nvPr/>
        </p:nvSpPr>
        <p:spPr bwMode="auto">
          <a:xfrm>
            <a:off x="0" y="914400"/>
            <a:ext cx="1828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b="1" i="1" dirty="0">
                <a:solidFill>
                  <a:srgbClr val="FF0000"/>
                </a:solidFill>
              </a:rPr>
              <a:t>Monocrystalline silicon</a:t>
            </a:r>
            <a:endParaRPr lang="en-US" altLang="en-US" sz="1100" b="1" i="1" dirty="0">
              <a:solidFill>
                <a:srgbClr val="FF0000"/>
              </a:solidFill>
            </a:endParaRPr>
          </a:p>
        </p:txBody>
      </p:sp>
      <p:pic>
        <p:nvPicPr>
          <p:cNvPr id="6" name="Picture 5" descr="poly_2.JPG">
            <a:extLst>
              <a:ext uri="{FF2B5EF4-FFF2-40B4-BE49-F238E27FC236}">
                <a16:creationId xmlns:a16="http://schemas.microsoft.com/office/drawing/2014/main" id="{DD13E473-E9FC-4A20-A2AB-A565251BB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79" b="16446"/>
          <a:stretch>
            <a:fillRect/>
          </a:stretch>
        </p:blipFill>
        <p:spPr bwMode="auto">
          <a:xfrm>
            <a:off x="2667000" y="1143000"/>
            <a:ext cx="774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35D468D-3D87-46FC-B9E6-C3792659477D}"/>
              </a:ext>
            </a:extLst>
          </p:cNvPr>
          <p:cNvSpPr txBox="1">
            <a:spLocks noChangeArrowheads="1"/>
          </p:cNvSpPr>
          <p:nvPr/>
        </p:nvSpPr>
        <p:spPr bwMode="auto">
          <a:xfrm>
            <a:off x="2133600" y="914400"/>
            <a:ext cx="1752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b="1" i="1" dirty="0">
                <a:solidFill>
                  <a:srgbClr val="FF0000"/>
                </a:solidFill>
              </a:rPr>
              <a:t>Policrystalline silicon</a:t>
            </a:r>
            <a:endParaRPr lang="en-US" altLang="en-US" sz="1100" b="1" i="1" dirty="0">
              <a:solidFill>
                <a:srgbClr val="FF0000"/>
              </a:solidFill>
            </a:endParaRPr>
          </a:p>
        </p:txBody>
      </p:sp>
      <p:pic>
        <p:nvPicPr>
          <p:cNvPr id="8" name="Picture 7" descr="amorph.jpg">
            <a:extLst>
              <a:ext uri="{FF2B5EF4-FFF2-40B4-BE49-F238E27FC236}">
                <a16:creationId xmlns:a16="http://schemas.microsoft.com/office/drawing/2014/main" id="{A32E49BC-64D6-41A7-BCCF-7EC6EEF03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192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7429635-9D33-4EB1-9DA6-397C81D1672C}"/>
              </a:ext>
            </a:extLst>
          </p:cNvPr>
          <p:cNvSpPr txBox="1">
            <a:spLocks noChangeArrowheads="1"/>
          </p:cNvSpPr>
          <p:nvPr/>
        </p:nvSpPr>
        <p:spPr bwMode="auto">
          <a:xfrm>
            <a:off x="4191000" y="914400"/>
            <a:ext cx="152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b="1" i="1" dirty="0">
                <a:solidFill>
                  <a:srgbClr val="FF0000"/>
                </a:solidFill>
              </a:rPr>
              <a:t>Amorphous  silicon</a:t>
            </a:r>
            <a:endParaRPr lang="en-US" altLang="en-US" sz="1100" b="1" i="1" dirty="0">
              <a:solidFill>
                <a:srgbClr val="FF0000"/>
              </a:solidFill>
            </a:endParaRPr>
          </a:p>
        </p:txBody>
      </p:sp>
      <p:pic>
        <p:nvPicPr>
          <p:cNvPr id="10" name="Picture 9" descr="CdTe.JPG">
            <a:extLst>
              <a:ext uri="{FF2B5EF4-FFF2-40B4-BE49-F238E27FC236}">
                <a16:creationId xmlns:a16="http://schemas.microsoft.com/office/drawing/2014/main" id="{5914147D-D46C-4E9B-A439-6F2EC2781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219200"/>
            <a:ext cx="83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778DA1F-147C-44CC-9A54-DAE1071B0E95}"/>
              </a:ext>
            </a:extLst>
          </p:cNvPr>
          <p:cNvSpPr txBox="1">
            <a:spLocks noChangeArrowheads="1"/>
          </p:cNvSpPr>
          <p:nvPr/>
        </p:nvSpPr>
        <p:spPr bwMode="auto">
          <a:xfrm>
            <a:off x="5715000" y="914400"/>
            <a:ext cx="1524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b="1" dirty="0">
                <a:solidFill>
                  <a:srgbClr val="FF0000"/>
                </a:solidFill>
              </a:rPr>
              <a:t>Cadmium telluride </a:t>
            </a:r>
            <a:endParaRPr lang="en-US" altLang="en-US" sz="1100" b="1" i="1" dirty="0">
              <a:solidFill>
                <a:srgbClr val="FF0000"/>
              </a:solidFill>
            </a:endParaRPr>
          </a:p>
        </p:txBody>
      </p:sp>
      <p:graphicFrame>
        <p:nvGraphicFramePr>
          <p:cNvPr id="12" name="Table 11">
            <a:extLst>
              <a:ext uri="{FF2B5EF4-FFF2-40B4-BE49-F238E27FC236}">
                <a16:creationId xmlns:a16="http://schemas.microsoft.com/office/drawing/2014/main" id="{698548AD-B6C1-4D0B-BDF0-3AB2B2A51FA8}"/>
              </a:ext>
            </a:extLst>
          </p:cNvPr>
          <p:cNvGraphicFramePr>
            <a:graphicFrameLocks noGrp="1"/>
          </p:cNvGraphicFramePr>
          <p:nvPr/>
        </p:nvGraphicFramePr>
        <p:xfrm>
          <a:off x="304800" y="3657600"/>
          <a:ext cx="6553200" cy="3038476"/>
        </p:xfrm>
        <a:graphic>
          <a:graphicData uri="http://schemas.openxmlformats.org/drawingml/2006/table">
            <a:tbl>
              <a:tblPr/>
              <a:tblGrid>
                <a:gridCol w="341313">
                  <a:extLst>
                    <a:ext uri="{9D8B030D-6E8A-4147-A177-3AD203B41FA5}">
                      <a16:colId xmlns:a16="http://schemas.microsoft.com/office/drawing/2014/main" val="3082423086"/>
                    </a:ext>
                  </a:extLst>
                </a:gridCol>
                <a:gridCol w="1160462">
                  <a:extLst>
                    <a:ext uri="{9D8B030D-6E8A-4147-A177-3AD203B41FA5}">
                      <a16:colId xmlns:a16="http://schemas.microsoft.com/office/drawing/2014/main" val="219315155"/>
                    </a:ext>
                  </a:extLst>
                </a:gridCol>
                <a:gridCol w="841375">
                  <a:extLst>
                    <a:ext uri="{9D8B030D-6E8A-4147-A177-3AD203B41FA5}">
                      <a16:colId xmlns:a16="http://schemas.microsoft.com/office/drawing/2014/main" val="2243126165"/>
                    </a:ext>
                  </a:extLst>
                </a:gridCol>
                <a:gridCol w="865188">
                  <a:extLst>
                    <a:ext uri="{9D8B030D-6E8A-4147-A177-3AD203B41FA5}">
                      <a16:colId xmlns:a16="http://schemas.microsoft.com/office/drawing/2014/main" val="3412616883"/>
                    </a:ext>
                  </a:extLst>
                </a:gridCol>
                <a:gridCol w="819150">
                  <a:extLst>
                    <a:ext uri="{9D8B030D-6E8A-4147-A177-3AD203B41FA5}">
                      <a16:colId xmlns:a16="http://schemas.microsoft.com/office/drawing/2014/main" val="3596092287"/>
                    </a:ext>
                  </a:extLst>
                </a:gridCol>
                <a:gridCol w="841375">
                  <a:extLst>
                    <a:ext uri="{9D8B030D-6E8A-4147-A177-3AD203B41FA5}">
                      <a16:colId xmlns:a16="http://schemas.microsoft.com/office/drawing/2014/main" val="2890256874"/>
                    </a:ext>
                  </a:extLst>
                </a:gridCol>
                <a:gridCol w="841375">
                  <a:extLst>
                    <a:ext uri="{9D8B030D-6E8A-4147-A177-3AD203B41FA5}">
                      <a16:colId xmlns:a16="http://schemas.microsoft.com/office/drawing/2014/main" val="2459511276"/>
                    </a:ext>
                  </a:extLst>
                </a:gridCol>
                <a:gridCol w="842962">
                  <a:extLst>
                    <a:ext uri="{9D8B030D-6E8A-4147-A177-3AD203B41FA5}">
                      <a16:colId xmlns:a16="http://schemas.microsoft.com/office/drawing/2014/main" val="3998294543"/>
                    </a:ext>
                  </a:extLst>
                </a:gridCol>
              </a:tblGrid>
              <a:tr h="214313">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ts val="1600"/>
                        </a:lnSpc>
                        <a:spcBef>
                          <a:spcPct val="0"/>
                        </a:spcBef>
                        <a:spcAft>
                          <a:spcPts val="80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8DD4"/>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Type of cell</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8DD4"/>
                    </a:solidFill>
                  </a:tcPr>
                </a:tc>
                <a:tc gridSpan="2">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Crystalline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8DD4"/>
                    </a:solidFill>
                  </a:tcPr>
                </a:tc>
                <a:tc hMerge="1">
                  <a:txBody>
                    <a:bodyPr/>
                    <a:lstStyle/>
                    <a:p>
                      <a:endParaRPr lang="en-US"/>
                    </a:p>
                  </a:txBody>
                  <a:tcPr/>
                </a:tc>
                <a:tc gridSpan="4">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Thin film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548DD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9515873"/>
                  </a:ext>
                </a:extLst>
              </a:tr>
              <a:tr h="4667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Number</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Types of material</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Monocrystalline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Polycrystalline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Amorphous silicon tandem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Micromorphous silicon</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CIS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Cadmium telluride CdTe</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08236283"/>
                  </a:ext>
                </a:extLst>
              </a:tr>
              <a:tr h="214313">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Efficiency*</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16% - 20%</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14% - 17%</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4% - 7%</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7% - 10%</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10% - 14%</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9% - 12%</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3671750448"/>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2</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Temperature influence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High</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High</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Low</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Low</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Low</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Low</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2837862"/>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3</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Frame material</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aluminium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aluminium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frameless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frameless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frameless or aluminium</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frameless</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434911253"/>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4</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Backside cover</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Plastic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Plastic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Glass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Glass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Glass or plastic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Glass</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26714915"/>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5</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Max. operating temperature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85°C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80 – 125°C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85°C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85 – 90°C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85°C</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85°C</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2194125436"/>
                  </a:ext>
                </a:extLst>
              </a:tr>
              <a:tr h="428625">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6</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Long time experience</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20-30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20-30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5-10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5-10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Approx. 5-10 years</a:t>
                      </a:r>
                      <a:endParaRPr kumimoji="0" lang="en-US" altLang="en-US" sz="8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2000"/>
                        </a:lnSpc>
                        <a:spcBef>
                          <a:spcPts val="800"/>
                        </a:spcBef>
                        <a:buClr>
                          <a:srgbClr val="000000"/>
                        </a:buClr>
                        <a:buSzPct val="100000"/>
                        <a:buFont typeface="Arial" panose="020B0604020202020204" pitchFamily="34" charset="0"/>
                        <a:defRPr sz="2800">
                          <a:solidFill>
                            <a:srgbClr val="000000"/>
                          </a:solidFill>
                          <a:latin typeface="Arial" panose="020B0604020202020204" pitchFamily="34" charset="0"/>
                          <a:ea typeface="MS PGothic" panose="020B0600070205080204" pitchFamily="34" charset="-128"/>
                        </a:defRPr>
                      </a:lvl1pPr>
                      <a:lvl2pPr marL="742950" indent="-285750">
                        <a:lnSpc>
                          <a:spcPct val="92000"/>
                        </a:lnSpc>
                        <a:spcBef>
                          <a:spcPts val="700"/>
                        </a:spcBef>
                        <a:buClr>
                          <a:srgbClr val="000000"/>
                        </a:buClr>
                        <a:buSzPct val="100000"/>
                        <a:buFont typeface="Arial" panose="020B0604020202020204" pitchFamily="34" charset="0"/>
                        <a:defRPr sz="2400">
                          <a:solidFill>
                            <a:srgbClr val="000000"/>
                          </a:solidFill>
                          <a:latin typeface="Arial" panose="020B0604020202020204" pitchFamily="34" charset="0"/>
                          <a:ea typeface="MS PGothic" panose="020B0600070205080204" pitchFamily="34" charset="-128"/>
                        </a:defRPr>
                      </a:lvl2pPr>
                      <a:lvl3pPr marL="1143000" indent="-228600">
                        <a:lnSpc>
                          <a:spcPct val="92000"/>
                        </a:lnSpc>
                        <a:spcBef>
                          <a:spcPts val="600"/>
                        </a:spcBef>
                        <a:buClr>
                          <a:srgbClr val="000000"/>
                        </a:buClr>
                        <a:buSzPct val="100000"/>
                        <a:buFont typeface="Arial" panose="020B0604020202020204" pitchFamily="34" charset="0"/>
                        <a:defRPr sz="2000">
                          <a:solidFill>
                            <a:srgbClr val="000000"/>
                          </a:solidFill>
                          <a:latin typeface="Arial" panose="020B0604020202020204" pitchFamily="34" charset="0"/>
                          <a:ea typeface="MS PGothic" panose="020B0600070205080204" pitchFamily="34" charset="-128"/>
                        </a:defRPr>
                      </a:lvl3pPr>
                      <a:lvl4pPr marL="16002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4pPr>
                      <a:lvl5pPr marL="2057400" indent="-228600">
                        <a:lnSpc>
                          <a:spcPct val="92000"/>
                        </a:lnSpc>
                        <a:spcBef>
                          <a:spcPts val="500"/>
                        </a:spcBef>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5pPr>
                      <a:lvl6pPr marL="25146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6pPr>
                      <a:lvl7pPr marL="29718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7pPr>
                      <a:lvl8pPr marL="34290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8pPr>
                      <a:lvl9pPr marL="3886200" indent="-228600" eaLnBrk="0" fontAlgn="base" hangingPunct="0">
                        <a:lnSpc>
                          <a:spcPct val="92000"/>
                        </a:lnSpc>
                        <a:spcBef>
                          <a:spcPts val="500"/>
                        </a:spcBef>
                        <a:spcAft>
                          <a:spcPct val="0"/>
                        </a:spcAft>
                        <a:buClr>
                          <a:srgbClr val="000000"/>
                        </a:buClr>
                        <a:buSzPct val="100000"/>
                        <a:buFont typeface="Arial" panose="020B0604020202020204" pitchFamily="34" charset="0"/>
                        <a:defRPr>
                          <a:solidFill>
                            <a:srgbClr val="000000"/>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ts val="1600"/>
                        </a:lnSpc>
                        <a:spcBef>
                          <a:spcPct val="0"/>
                        </a:spcBef>
                        <a:spcAft>
                          <a:spcPts val="800"/>
                        </a:spcAft>
                        <a:buClrTx/>
                        <a:buSzTx/>
                        <a:buFontTx/>
                        <a:buNone/>
                        <a:tabLst/>
                      </a:pPr>
                      <a:r>
                        <a:rPr kumimoji="0" lang="en-GB"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Approx. 5-10 years</a:t>
                      </a:r>
                      <a:endParaRPr kumimoji="0" lang="en-US" altLang="en-US" sz="900" b="0"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endParaRPr>
                    </a:p>
                  </a:txBody>
                  <a:tcPr marL="48392" marR="4839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4351044"/>
                  </a:ext>
                </a:extLst>
              </a:tr>
            </a:tbl>
          </a:graphicData>
        </a:graphic>
      </p:graphicFrame>
      <p:pic>
        <p:nvPicPr>
          <p:cNvPr id="13" name="Picture 12" descr="CIS_2.JPG">
            <a:extLst>
              <a:ext uri="{FF2B5EF4-FFF2-40B4-BE49-F238E27FC236}">
                <a16:creationId xmlns:a16="http://schemas.microsoft.com/office/drawing/2014/main" id="{60462DFD-9F9E-4D27-BAC1-D393182630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1219200"/>
            <a:ext cx="977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0DB78F91-A78B-40F8-814B-29529A6F58F9}"/>
              </a:ext>
            </a:extLst>
          </p:cNvPr>
          <p:cNvSpPr txBox="1">
            <a:spLocks noChangeArrowheads="1"/>
          </p:cNvSpPr>
          <p:nvPr/>
        </p:nvSpPr>
        <p:spPr bwMode="auto">
          <a:xfrm>
            <a:off x="7162800" y="914400"/>
            <a:ext cx="18288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1100" b="1" i="1" dirty="0">
                <a:solidFill>
                  <a:srgbClr val="FF0000"/>
                </a:solidFill>
              </a:rPr>
              <a:t>Copper indium selenium (CIS)</a:t>
            </a:r>
            <a:endParaRPr lang="en-US" altLang="en-US" sz="1100" b="1" i="1" dirty="0">
              <a:solidFill>
                <a:srgbClr val="FF0000"/>
              </a:solidFill>
            </a:endParaRPr>
          </a:p>
        </p:txBody>
      </p:sp>
      <p:sp>
        <p:nvSpPr>
          <p:cNvPr id="15" name="Rounded Rectangle 14">
            <a:extLst>
              <a:ext uri="{FF2B5EF4-FFF2-40B4-BE49-F238E27FC236}">
                <a16:creationId xmlns:a16="http://schemas.microsoft.com/office/drawing/2014/main" id="{7ADC07C0-7A1D-40B7-9682-9C847ECD42BE}"/>
              </a:ext>
            </a:extLst>
          </p:cNvPr>
          <p:cNvSpPr/>
          <p:nvPr/>
        </p:nvSpPr>
        <p:spPr>
          <a:xfrm>
            <a:off x="457200" y="152400"/>
            <a:ext cx="2590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800" b="1" dirty="0"/>
              <a:t>CHRISTALINE</a:t>
            </a:r>
          </a:p>
          <a:p>
            <a:pPr algn="ctr">
              <a:lnSpc>
                <a:spcPct val="92000"/>
              </a:lnSpc>
              <a:buClr>
                <a:srgbClr val="000000"/>
              </a:buClr>
              <a:buSzPct val="100000"/>
              <a:buFont typeface="Arial" charset="0"/>
              <a:buNone/>
              <a:defRPr/>
            </a:pPr>
            <a:r>
              <a:rPr lang="en-GB" sz="1800" b="1" dirty="0"/>
              <a:t>TECHNOLOGY </a:t>
            </a:r>
          </a:p>
        </p:txBody>
      </p:sp>
      <p:sp>
        <p:nvSpPr>
          <p:cNvPr id="16" name="Rounded Rectangle 15">
            <a:extLst>
              <a:ext uri="{FF2B5EF4-FFF2-40B4-BE49-F238E27FC236}">
                <a16:creationId xmlns:a16="http://schemas.microsoft.com/office/drawing/2014/main" id="{074993C4-CBE6-40A7-A61A-4B4DEB5B9EFD}"/>
              </a:ext>
            </a:extLst>
          </p:cNvPr>
          <p:cNvSpPr/>
          <p:nvPr/>
        </p:nvSpPr>
        <p:spPr>
          <a:xfrm>
            <a:off x="5181600" y="152400"/>
            <a:ext cx="2819400" cy="6096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800" dirty="0"/>
              <a:t>THIN FILM TECHNOLOGY </a:t>
            </a:r>
          </a:p>
        </p:txBody>
      </p:sp>
      <p:pic>
        <p:nvPicPr>
          <p:cNvPr id="17" name="Picture 12">
            <a:extLst>
              <a:ext uri="{FF2B5EF4-FFF2-40B4-BE49-F238E27FC236}">
                <a16:creationId xmlns:a16="http://schemas.microsoft.com/office/drawing/2014/main" id="{4D06EF1D-040F-4D7B-9111-03B7F0D06BD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2362200"/>
            <a:ext cx="2362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a:extLst>
              <a:ext uri="{FF2B5EF4-FFF2-40B4-BE49-F238E27FC236}">
                <a16:creationId xmlns:a16="http://schemas.microsoft.com/office/drawing/2014/main" id="{326A9C8E-2882-4B95-87C0-8CC48319FD4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2819400"/>
            <a:ext cx="4000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4A39B2CC-B158-481B-ABF3-86AF879ED9A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095625"/>
            <a:ext cx="3524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3">
            <a:extLst>
              <a:ext uri="{FF2B5EF4-FFF2-40B4-BE49-F238E27FC236}">
                <a16:creationId xmlns:a16="http://schemas.microsoft.com/office/drawing/2014/main" id="{FC0D00C4-059A-47E7-8557-F9A9CE510431}"/>
              </a:ext>
            </a:extLst>
          </p:cNvPr>
          <p:cNvSpPr>
            <a:spLocks noChangeArrowheads="1"/>
          </p:cNvSpPr>
          <p:nvPr/>
        </p:nvSpPr>
        <p:spPr bwMode="auto">
          <a:xfrm>
            <a:off x="3505200" y="2582863"/>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defTabSz="914400" eaLnBrk="1" hangingPunct="1"/>
            <a:r>
              <a:rPr lang="en-GB" altLang="en-US" sz="1100" dirty="0">
                <a:solidFill>
                  <a:schemeClr val="tx1"/>
                </a:solidFill>
                <a:cs typeface="Times New Roman" panose="02020603050405020304" pitchFamily="18" charset="0"/>
              </a:rPr>
              <a:t>The module</a:t>
            </a:r>
            <a:r>
              <a:rPr lang="en-GB" altLang="en-US" sz="1100" b="1" dirty="0">
                <a:solidFill>
                  <a:srgbClr val="FF0000"/>
                </a:solidFill>
                <a:cs typeface="Times New Roman" panose="02020603050405020304" pitchFamily="18" charset="0"/>
              </a:rPr>
              <a:t> efficiency </a:t>
            </a:r>
          </a:p>
          <a:p>
            <a:pPr algn="ctr" defTabSz="914400" eaLnBrk="1" hangingPunct="1"/>
            <a:r>
              <a:rPr lang="en-GB" altLang="en-US" sz="1100" dirty="0">
                <a:solidFill>
                  <a:schemeClr val="tx1"/>
                </a:solidFill>
                <a:cs typeface="Times New Roman" panose="02020603050405020304" pitchFamily="18" charset="0"/>
              </a:rPr>
              <a:t>is described by the formula:</a:t>
            </a:r>
            <a:endParaRPr lang="en-US" altLang="en-US" sz="900" dirty="0">
              <a:solidFill>
                <a:schemeClr val="tx1"/>
              </a:solidFill>
            </a:endParaRPr>
          </a:p>
          <a:p>
            <a:pPr defTabSz="914400"/>
            <a:endParaRPr lang="en-US" altLang="en-US" sz="1800" dirty="0">
              <a:solidFill>
                <a:schemeClr val="tx1"/>
              </a:solidFill>
            </a:endParaRPr>
          </a:p>
        </p:txBody>
      </p:sp>
      <p:sp>
        <p:nvSpPr>
          <p:cNvPr id="21" name="Rectangle 15">
            <a:extLst>
              <a:ext uri="{FF2B5EF4-FFF2-40B4-BE49-F238E27FC236}">
                <a16:creationId xmlns:a16="http://schemas.microsoft.com/office/drawing/2014/main" id="{225DC6D2-DB4B-457B-BDF4-015783B44CD6}"/>
              </a:ext>
            </a:extLst>
          </p:cNvPr>
          <p:cNvSpPr>
            <a:spLocks noChangeArrowheads="1"/>
          </p:cNvSpPr>
          <p:nvPr/>
        </p:nvSpPr>
        <p:spPr bwMode="auto">
          <a:xfrm>
            <a:off x="838200" y="2819400"/>
            <a:ext cx="2971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just" defTabSz="914400" eaLnBrk="1" hangingPunct="1"/>
            <a:r>
              <a:rPr lang="en-GB" altLang="en-US" sz="1100" dirty="0">
                <a:solidFill>
                  <a:schemeClr val="tx1"/>
                </a:solidFill>
                <a:cs typeface="Times New Roman" panose="02020603050405020304" pitchFamily="18" charset="0"/>
              </a:rPr>
              <a:t> Voltage at maximum power point</a:t>
            </a:r>
            <a:endParaRPr lang="en-US" altLang="en-US" sz="900" dirty="0">
              <a:solidFill>
                <a:schemeClr val="tx1"/>
              </a:solidFill>
            </a:endParaRPr>
          </a:p>
          <a:p>
            <a:pPr algn="just" defTabSz="914400"/>
            <a:r>
              <a:rPr lang="en-GB" altLang="en-US" sz="1100" dirty="0">
                <a:solidFill>
                  <a:schemeClr val="tx1"/>
                </a:solidFill>
                <a:cs typeface="Times New Roman" panose="02020603050405020304" pitchFamily="18" charset="0"/>
              </a:rPr>
              <a:t>                               </a:t>
            </a:r>
            <a:endParaRPr lang="en-GB" altLang="en-US" sz="1800" dirty="0">
              <a:solidFill>
                <a:schemeClr val="tx1"/>
              </a:solidFill>
            </a:endParaRPr>
          </a:p>
        </p:txBody>
      </p:sp>
      <p:sp>
        <p:nvSpPr>
          <p:cNvPr id="22" name="Rectangle 16">
            <a:extLst>
              <a:ext uri="{FF2B5EF4-FFF2-40B4-BE49-F238E27FC236}">
                <a16:creationId xmlns:a16="http://schemas.microsoft.com/office/drawing/2014/main" id="{05C7F6BC-2F96-41E7-8B8E-D0368DE34981}"/>
              </a:ext>
            </a:extLst>
          </p:cNvPr>
          <p:cNvSpPr>
            <a:spLocks noChangeArrowheads="1"/>
          </p:cNvSpPr>
          <p:nvPr/>
        </p:nvSpPr>
        <p:spPr bwMode="auto">
          <a:xfrm>
            <a:off x="838200" y="3048000"/>
            <a:ext cx="2743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just" defTabSz="914400" eaLnBrk="1" hangingPunct="1"/>
            <a:r>
              <a:rPr lang="en-GB" altLang="en-US" sz="1100" dirty="0">
                <a:solidFill>
                  <a:schemeClr val="tx1"/>
                </a:solidFill>
                <a:cs typeface="Times New Roman" panose="02020603050405020304" pitchFamily="18" charset="0"/>
              </a:rPr>
              <a:t> Current at maximum power point</a:t>
            </a:r>
            <a:endParaRPr lang="en-GB" altLang="en-US" sz="1800" dirty="0">
              <a:solidFill>
                <a:schemeClr val="tx1"/>
              </a:solidFill>
            </a:endParaRPr>
          </a:p>
        </p:txBody>
      </p:sp>
      <p:sp>
        <p:nvSpPr>
          <p:cNvPr id="6243" name="Rectangle 2">
            <a:extLst>
              <a:ext uri="{FF2B5EF4-FFF2-40B4-BE49-F238E27FC236}">
                <a16:creationId xmlns:a16="http://schemas.microsoft.com/office/drawing/2014/main" id="{D61C6922-3B56-49F4-8DDD-584E456A89F6}"/>
              </a:ext>
            </a:extLst>
          </p:cNvPr>
          <p:cNvSpPr>
            <a:spLocks noChangeArrowheads="1"/>
          </p:cNvSpPr>
          <p:nvPr/>
        </p:nvSpPr>
        <p:spPr bwMode="auto">
          <a:xfrm>
            <a:off x="838200" y="3352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defTabSz="914400" eaLnBrk="1" hangingPunct="1"/>
            <a:endParaRPr lang="en-US" altLang="en-US" sz="1800" dirty="0">
              <a:solidFill>
                <a:schemeClr val="tx1"/>
              </a:solidFill>
            </a:endParaRPr>
          </a:p>
        </p:txBody>
      </p:sp>
      <p:pic>
        <p:nvPicPr>
          <p:cNvPr id="24" name="Picture 1">
            <a:extLst>
              <a:ext uri="{FF2B5EF4-FFF2-40B4-BE49-F238E27FC236}">
                <a16:creationId xmlns:a16="http://schemas.microsoft.com/office/drawing/2014/main" id="{E5FF056E-FF50-4D86-A5B9-C3AA2BA0A84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3352800"/>
            <a:ext cx="4857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9EF6C37F-5DD8-44CA-928C-5D1540786F42}"/>
              </a:ext>
            </a:extLst>
          </p:cNvPr>
          <p:cNvSpPr>
            <a:spLocks noChangeArrowheads="1"/>
          </p:cNvSpPr>
          <p:nvPr/>
        </p:nvSpPr>
        <p:spPr bwMode="auto">
          <a:xfrm>
            <a:off x="990600" y="3352800"/>
            <a:ext cx="19415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100" dirty="0">
                <a:solidFill>
                  <a:schemeClr val="tx1"/>
                </a:solidFill>
                <a:cs typeface="Times New Roman" panose="02020603050405020304" pitchFamily="18" charset="0"/>
              </a:rPr>
              <a:t>Global horizontal irradiance </a:t>
            </a:r>
            <a:endParaRPr lang="en-GB" altLang="en-US" sz="1100" dirty="0">
              <a:solidFill>
                <a:schemeClr val="tx1"/>
              </a:solidFill>
            </a:endParaRPr>
          </a:p>
        </p:txBody>
      </p:sp>
      <p:pic>
        <p:nvPicPr>
          <p:cNvPr id="26" name="Picture 6">
            <a:extLst>
              <a:ext uri="{FF2B5EF4-FFF2-40B4-BE49-F238E27FC236}">
                <a16:creationId xmlns:a16="http://schemas.microsoft.com/office/drawing/2014/main" id="{A72AD161-E8B5-4E98-A6F7-AB73707A95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7075" y="4953000"/>
            <a:ext cx="206692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urved Up Arrow 26">
            <a:extLst>
              <a:ext uri="{FF2B5EF4-FFF2-40B4-BE49-F238E27FC236}">
                <a16:creationId xmlns:a16="http://schemas.microsoft.com/office/drawing/2014/main" id="{37A4F508-3A7D-4179-B2E0-2B908E315417}"/>
              </a:ext>
            </a:extLst>
          </p:cNvPr>
          <p:cNvSpPr>
            <a:spLocks noChangeArrowheads="1"/>
          </p:cNvSpPr>
          <p:nvPr/>
        </p:nvSpPr>
        <p:spPr bwMode="auto">
          <a:xfrm rot="-9087665">
            <a:off x="6916738" y="4591050"/>
            <a:ext cx="835025" cy="457200"/>
          </a:xfrm>
          <a:prstGeom prst="curvedUpArrow">
            <a:avLst>
              <a:gd name="adj1" fmla="val 24986"/>
              <a:gd name="adj2" fmla="val 49964"/>
              <a:gd name="adj3" fmla="val 25000"/>
            </a:avLst>
          </a:prstGeom>
          <a:solidFill>
            <a:srgbClr val="FF0000"/>
          </a:solidFill>
          <a:ln w="9525" algn="ctr">
            <a:solidFill>
              <a:schemeClr val="tx1"/>
            </a:solidFill>
            <a:round/>
            <a:headEnd/>
            <a:tailEnd/>
          </a:ln>
        </p:spPr>
        <p:txBody>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endParaRPr lang="en-US" altLang="en-US" dirty="0"/>
          </a:p>
        </p:txBody>
      </p:sp>
      <p:sp>
        <p:nvSpPr>
          <p:cNvPr id="28" name="Oval Callout 27">
            <a:extLst>
              <a:ext uri="{FF2B5EF4-FFF2-40B4-BE49-F238E27FC236}">
                <a16:creationId xmlns:a16="http://schemas.microsoft.com/office/drawing/2014/main" id="{AA6E1F8A-0F29-4698-87B0-6486E2C6E51D}"/>
              </a:ext>
            </a:extLst>
          </p:cNvPr>
          <p:cNvSpPr>
            <a:spLocks noChangeArrowheads="1"/>
          </p:cNvSpPr>
          <p:nvPr/>
        </p:nvSpPr>
        <p:spPr bwMode="auto">
          <a:xfrm>
            <a:off x="3429000" y="2362200"/>
            <a:ext cx="2209800" cy="990600"/>
          </a:xfrm>
          <a:prstGeom prst="wedgeEllipseCallout">
            <a:avLst>
              <a:gd name="adj1" fmla="val -73338"/>
              <a:gd name="adj2" fmla="val -37750"/>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endParaRPr lang="en-US" altLang="en-US" dirty="0"/>
          </a:p>
        </p:txBody>
      </p:sp>
      <p:sp>
        <p:nvSpPr>
          <p:cNvPr id="29" name="Oval Callout 28">
            <a:extLst>
              <a:ext uri="{FF2B5EF4-FFF2-40B4-BE49-F238E27FC236}">
                <a16:creationId xmlns:a16="http://schemas.microsoft.com/office/drawing/2014/main" id="{D8761A87-D766-4509-847F-1DE4A1DE1877}"/>
              </a:ext>
            </a:extLst>
          </p:cNvPr>
          <p:cNvSpPr>
            <a:spLocks noChangeArrowheads="1"/>
          </p:cNvSpPr>
          <p:nvPr/>
        </p:nvSpPr>
        <p:spPr bwMode="auto">
          <a:xfrm>
            <a:off x="6248400" y="2362200"/>
            <a:ext cx="2667000" cy="1066800"/>
          </a:xfrm>
          <a:prstGeom prst="wedgeEllipseCallout">
            <a:avLst>
              <a:gd name="adj1" fmla="val -10662"/>
              <a:gd name="adj2" fmla="val 116667"/>
            </a:avLst>
          </a:prstGeom>
          <a:noFill/>
          <a:ln w="95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endParaRPr lang="en-US" altLang="en-US" dirty="0"/>
          </a:p>
        </p:txBody>
      </p:sp>
      <p:sp>
        <p:nvSpPr>
          <p:cNvPr id="30" name="Rectangle 13">
            <a:extLst>
              <a:ext uri="{FF2B5EF4-FFF2-40B4-BE49-F238E27FC236}">
                <a16:creationId xmlns:a16="http://schemas.microsoft.com/office/drawing/2014/main" id="{B097417C-7182-4359-A0AB-73B5A319614C}"/>
              </a:ext>
            </a:extLst>
          </p:cNvPr>
          <p:cNvSpPr>
            <a:spLocks noChangeArrowheads="1"/>
          </p:cNvSpPr>
          <p:nvPr/>
        </p:nvSpPr>
        <p:spPr bwMode="auto">
          <a:xfrm>
            <a:off x="6629400" y="2493963"/>
            <a:ext cx="1981200" cy="900112"/>
          </a:xfrm>
          <a:prstGeom prst="rect">
            <a:avLst/>
          </a:prstGeom>
          <a:noFill/>
          <a:ln w="9525">
            <a:noFill/>
            <a:miter lim="800000"/>
            <a:headEnd/>
            <a:tailEnd/>
          </a:ln>
          <a:effectLst/>
        </p:spPr>
        <p:txBody>
          <a:bodyPr anchor="ctr">
            <a:spAutoFit/>
          </a:bodyPr>
          <a:lstStyle/>
          <a:p>
            <a:pPr algn="ctr" defTabSz="914400" eaLnBrk="1" hangingPunct="1">
              <a:defRPr/>
            </a:pPr>
            <a:r>
              <a:rPr lang="en-GB" sz="1050" dirty="0">
                <a:solidFill>
                  <a:schemeClr val="tx1"/>
                </a:solidFill>
                <a:ea typeface="Times New Roman" pitchFamily="18" charset="0"/>
                <a:cs typeface="Times New Roman" pitchFamily="18" charset="0"/>
              </a:rPr>
              <a:t>The modules  are thermally sensitive</a:t>
            </a:r>
            <a:endParaRPr lang="en-GB" sz="1050" b="1" dirty="0">
              <a:solidFill>
                <a:srgbClr val="FF0000"/>
              </a:solidFill>
              <a:ea typeface="Times New Roman" pitchFamily="18" charset="0"/>
              <a:cs typeface="Times New Roman" pitchFamily="18" charset="0"/>
            </a:endParaRPr>
          </a:p>
          <a:p>
            <a:pPr algn="ctr" defTabSz="914400">
              <a:defRPr/>
            </a:pPr>
            <a:r>
              <a:rPr lang="en-US" sz="1050" b="1" dirty="0">
                <a:solidFill>
                  <a:srgbClr val="FF0000"/>
                </a:solidFill>
              </a:rPr>
              <a:t>HIGHER</a:t>
            </a:r>
            <a:r>
              <a:rPr lang="en-US" sz="1050" dirty="0">
                <a:solidFill>
                  <a:schemeClr val="tx1"/>
                </a:solidFill>
              </a:rPr>
              <a:t>  the ambient temperature-</a:t>
            </a:r>
            <a:r>
              <a:rPr lang="en-US" sz="1050" b="1" dirty="0">
                <a:solidFill>
                  <a:srgbClr val="FF0000"/>
                </a:solidFill>
              </a:rPr>
              <a:t> LOWER </a:t>
            </a:r>
            <a:r>
              <a:rPr lang="en-US" sz="1050" dirty="0">
                <a:solidFill>
                  <a:schemeClr val="tx1"/>
                </a:solidFill>
              </a:rPr>
              <a:t>the output</a:t>
            </a:r>
          </a:p>
        </p:txBody>
      </p:sp>
      <p:pic>
        <p:nvPicPr>
          <p:cNvPr id="6251" name="Picture 6" descr="http://www.brandsoftheworld.com/sites/default/files/styles/logo-original-577x577/public/0021/6863/brand.gif">
            <a:extLst>
              <a:ext uri="{FF2B5EF4-FFF2-40B4-BE49-F238E27FC236}">
                <a16:creationId xmlns:a16="http://schemas.microsoft.com/office/drawing/2014/main" id="{82F226E6-9727-4846-872A-1F5F619AA9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68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77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linds(horizontal)">
                                      <p:cBhvr>
                                        <p:cTn id="62" dur="500"/>
                                        <p:tgtEl>
                                          <p:spTgt spid="26"/>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4" grpId="0"/>
      <p:bldP spid="15" grpId="0" animBg="1"/>
      <p:bldP spid="16" grpId="0" animBg="1"/>
      <p:bldP spid="20" grpId="0"/>
      <p:bldP spid="21" grpId="0"/>
      <p:bldP spid="22" grpId="0"/>
      <p:bldP spid="25" grpId="0"/>
      <p:bldP spid="27" grpId="0" animBg="1"/>
      <p:bldP spid="28" grpId="0" animBg="1"/>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EBE6B6-E5CA-4245-A9ED-CDFCE0EC1144}"/>
              </a:ext>
            </a:extLst>
          </p:cNvPr>
          <p:cNvSpPr>
            <a:spLocks noGrp="1"/>
          </p:cNvSpPr>
          <p:nvPr>
            <p:ph type="ctrTitle"/>
          </p:nvPr>
        </p:nvSpPr>
        <p:spPr/>
        <p:txBody>
          <a:bodyPr>
            <a:normAutofit fontScale="90000"/>
          </a:bodyPr>
          <a:lstStyle/>
          <a:p>
            <a:r>
              <a:rPr lang="en-US" dirty="0"/>
              <a:t>Understanding Financial Issues Related to Solar Power</a:t>
            </a:r>
          </a:p>
        </p:txBody>
      </p:sp>
      <p:sp>
        <p:nvSpPr>
          <p:cNvPr id="2" name="Content Placeholder 1">
            <a:extLst>
              <a:ext uri="{FF2B5EF4-FFF2-40B4-BE49-F238E27FC236}">
                <a16:creationId xmlns:a16="http://schemas.microsoft.com/office/drawing/2014/main" id="{B2271EBA-4A83-4DC4-8091-DC1638584FFA}"/>
              </a:ext>
            </a:extLst>
          </p:cNvPr>
          <p:cNvSpPr>
            <a:spLocks noGrp="1"/>
          </p:cNvSpPr>
          <p:nvPr>
            <p:ph type="body" sz="quarter" idx="13"/>
          </p:nvPr>
        </p:nvSpPr>
        <p:spPr/>
        <p:txBody>
          <a:bodyPr>
            <a:normAutofit/>
          </a:bodyPr>
          <a:lstStyle/>
          <a:p>
            <a:pPr algn="l"/>
            <a:r>
              <a:rPr lang="en-US" sz="6000" dirty="0"/>
              <a:t>Demonstrating how the low cost of solar power can be used in the context of energy storage and hydrogen</a:t>
            </a:r>
          </a:p>
        </p:txBody>
      </p:sp>
    </p:spTree>
    <p:extLst>
      <p:ext uri="{BB962C8B-B14F-4D97-AF65-F5344CB8AC3E}">
        <p14:creationId xmlns:p14="http://schemas.microsoft.com/office/powerpoint/2010/main" val="9240254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ars.els-cdn.com/content/image/1-s2.0-S0960148109003085-gr1.jpg">
            <a:extLst>
              <a:ext uri="{FF2B5EF4-FFF2-40B4-BE49-F238E27FC236}">
                <a16:creationId xmlns:a16="http://schemas.microsoft.com/office/drawing/2014/main" id="{4FF6EC5D-73DE-4521-A370-B5C1E2DD4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58642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engineerzero.files.wordpress.com/2011/03/japan-solar-01.png">
            <a:extLst>
              <a:ext uri="{FF2B5EF4-FFF2-40B4-BE49-F238E27FC236}">
                <a16:creationId xmlns:a16="http://schemas.microsoft.com/office/drawing/2014/main" id="{4AB85E8C-A242-4F83-8127-C5C385560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57200"/>
            <a:ext cx="26892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engineerzero.files.wordpress.com/2011/03/japan-solar-01.png">
            <a:extLst>
              <a:ext uri="{FF2B5EF4-FFF2-40B4-BE49-F238E27FC236}">
                <a16:creationId xmlns:a16="http://schemas.microsoft.com/office/drawing/2014/main" id="{07002E49-B6AE-4DAF-AE8C-82A7E305D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514600"/>
            <a:ext cx="26892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Data 5">
            <a:extLst>
              <a:ext uri="{FF2B5EF4-FFF2-40B4-BE49-F238E27FC236}">
                <a16:creationId xmlns:a16="http://schemas.microsoft.com/office/drawing/2014/main" id="{E44361FD-DF63-45D1-B8A0-A3C1EEF5E318}"/>
              </a:ext>
            </a:extLst>
          </p:cNvPr>
          <p:cNvSpPr/>
          <p:nvPr/>
        </p:nvSpPr>
        <p:spPr>
          <a:xfrm flipH="1">
            <a:off x="7924800" y="2819400"/>
            <a:ext cx="914400" cy="838200"/>
          </a:xfrm>
          <a:prstGeom prst="flowChartInputOutput">
            <a:avLst/>
          </a:prstGeom>
          <a:solidFill>
            <a:srgbClr val="7DD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sp>
        <p:nvSpPr>
          <p:cNvPr id="7" name="Rounded Rectangle 6">
            <a:extLst>
              <a:ext uri="{FF2B5EF4-FFF2-40B4-BE49-F238E27FC236}">
                <a16:creationId xmlns:a16="http://schemas.microsoft.com/office/drawing/2014/main" id="{68F59FE7-B891-4993-AF7A-3AEC735A965E}"/>
              </a:ext>
            </a:extLst>
          </p:cNvPr>
          <p:cNvSpPr/>
          <p:nvPr/>
        </p:nvSpPr>
        <p:spPr>
          <a:xfrm>
            <a:off x="6248400" y="1752600"/>
            <a:ext cx="2667000" cy="3810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400" b="1" dirty="0"/>
              <a:t>Thin Film – 9 m</a:t>
            </a:r>
            <a:r>
              <a:rPr lang="en-GB" sz="1400" b="1" baseline="30000" dirty="0"/>
              <a:t>2</a:t>
            </a:r>
            <a:r>
              <a:rPr lang="en-GB" sz="1400" b="1" dirty="0"/>
              <a:t> / kW</a:t>
            </a:r>
          </a:p>
        </p:txBody>
      </p:sp>
      <p:sp>
        <p:nvSpPr>
          <p:cNvPr id="8" name="Rounded Rectangle 7">
            <a:extLst>
              <a:ext uri="{FF2B5EF4-FFF2-40B4-BE49-F238E27FC236}">
                <a16:creationId xmlns:a16="http://schemas.microsoft.com/office/drawing/2014/main" id="{30530EB7-6CCE-4AA9-953F-4F91634AF36A}"/>
              </a:ext>
            </a:extLst>
          </p:cNvPr>
          <p:cNvSpPr/>
          <p:nvPr/>
        </p:nvSpPr>
        <p:spPr>
          <a:xfrm>
            <a:off x="6248400" y="3733800"/>
            <a:ext cx="26670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400" b="1" dirty="0"/>
              <a:t>Crystalline (Si) – 6,5 m</a:t>
            </a:r>
            <a:r>
              <a:rPr lang="en-GB" sz="1400" b="1" baseline="30000" dirty="0"/>
              <a:t>2</a:t>
            </a:r>
            <a:r>
              <a:rPr lang="en-GB" sz="1400" b="1" dirty="0"/>
              <a:t> / kW</a:t>
            </a:r>
          </a:p>
        </p:txBody>
      </p:sp>
      <p:pic>
        <p:nvPicPr>
          <p:cNvPr id="5123" name="Picture 3">
            <a:extLst>
              <a:ext uri="{FF2B5EF4-FFF2-40B4-BE49-F238E27FC236}">
                <a16:creationId xmlns:a16="http://schemas.microsoft.com/office/drawing/2014/main" id="{1D541693-CECE-412A-B30B-D928C703C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51313"/>
            <a:ext cx="586740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310ADAA-3131-4CD1-B2C7-3DC3DE3DB39A}"/>
              </a:ext>
            </a:extLst>
          </p:cNvPr>
          <p:cNvSpPr/>
          <p:nvPr/>
        </p:nvSpPr>
        <p:spPr>
          <a:xfrm rot="20783413">
            <a:off x="6722759" y="226255"/>
            <a:ext cx="1872841" cy="34714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92000"/>
              </a:lnSpc>
              <a:buClr>
                <a:srgbClr val="000000"/>
              </a:buClr>
              <a:buSzPct val="100000"/>
              <a:buFont typeface="Arial" charset="0"/>
              <a:buNone/>
              <a:defRPr/>
            </a:pPr>
            <a:r>
              <a:rPr lang="en-US" sz="1800" b="1" dirty="0">
                <a:ln w="11430"/>
                <a:solidFill>
                  <a:srgbClr val="FF0000"/>
                </a:solidFill>
                <a:effectLst>
                  <a:outerShdw blurRad="50800" dist="39000" dir="5460000" algn="tl">
                    <a:srgbClr val="000000">
                      <a:alpha val="38000"/>
                    </a:srgbClr>
                  </a:outerShdw>
                </a:effectLst>
                <a:latin typeface="Arial" charset="0"/>
                <a:cs typeface="+mn-cs"/>
              </a:rPr>
              <a:t>7000 AED / kW</a:t>
            </a:r>
          </a:p>
        </p:txBody>
      </p:sp>
      <p:sp>
        <p:nvSpPr>
          <p:cNvPr id="11" name="Rectangle 10">
            <a:extLst>
              <a:ext uri="{FF2B5EF4-FFF2-40B4-BE49-F238E27FC236}">
                <a16:creationId xmlns:a16="http://schemas.microsoft.com/office/drawing/2014/main" id="{FCDE1D78-0A26-489A-9F26-BB67730ED609}"/>
              </a:ext>
            </a:extLst>
          </p:cNvPr>
          <p:cNvSpPr/>
          <p:nvPr/>
        </p:nvSpPr>
        <p:spPr>
          <a:xfrm rot="20783413">
            <a:off x="6951999" y="2354503"/>
            <a:ext cx="1827356" cy="34714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92000"/>
              </a:lnSpc>
              <a:buClr>
                <a:srgbClr val="000000"/>
              </a:buClr>
              <a:buSzPct val="100000"/>
              <a:buFont typeface="Arial" charset="0"/>
              <a:buNone/>
              <a:defRPr/>
            </a:pPr>
            <a:r>
              <a:rPr lang="en-US" sz="1800" b="1" dirty="0">
                <a:ln w="11430"/>
                <a:solidFill>
                  <a:srgbClr val="FF0000"/>
                </a:solidFill>
                <a:effectLst>
                  <a:outerShdw blurRad="50800" dist="39000" dir="5460000" algn="tl">
                    <a:srgbClr val="000000">
                      <a:alpha val="38000"/>
                    </a:srgbClr>
                  </a:outerShdw>
                </a:effectLst>
                <a:latin typeface="Arial" charset="0"/>
                <a:cs typeface="+mn-cs"/>
              </a:rPr>
              <a:t>7000 AED / kW</a:t>
            </a:r>
          </a:p>
        </p:txBody>
      </p:sp>
      <p:pic>
        <p:nvPicPr>
          <p:cNvPr id="5125" name="Picture 5" descr="http://www.pv-magazine.com/fileadmin/uploads/bilder/pvi_Bilder_fur_Nachrichten/Enfinity_ground_mounted_PV_project_Image_Enfinity..jpg">
            <a:extLst>
              <a:ext uri="{FF2B5EF4-FFF2-40B4-BE49-F238E27FC236}">
                <a16:creationId xmlns:a16="http://schemas.microsoft.com/office/drawing/2014/main" id="{78CA34B9-F859-4110-91C2-738334E5F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648200"/>
            <a:ext cx="14478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sissolarventures.com/images/Australian-largest-rooftop-solar-installation_PV_Tech.jpg">
            <a:extLst>
              <a:ext uri="{FF2B5EF4-FFF2-40B4-BE49-F238E27FC236}">
                <a16:creationId xmlns:a16="http://schemas.microsoft.com/office/drawing/2014/main" id="{D2DE116D-91A1-4454-A414-281F2982AE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5867400"/>
            <a:ext cx="14303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EFAD787-CD30-4D8A-9E7D-863A026CB71A}"/>
              </a:ext>
            </a:extLst>
          </p:cNvPr>
          <p:cNvSpPr/>
          <p:nvPr/>
        </p:nvSpPr>
        <p:spPr>
          <a:xfrm>
            <a:off x="6248400" y="4267200"/>
            <a:ext cx="1447800" cy="381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200" b="1" dirty="0"/>
              <a:t>LAND MOUNTING</a:t>
            </a:r>
          </a:p>
        </p:txBody>
      </p:sp>
      <p:sp>
        <p:nvSpPr>
          <p:cNvPr id="14" name="Rectangle 13">
            <a:extLst>
              <a:ext uri="{FF2B5EF4-FFF2-40B4-BE49-F238E27FC236}">
                <a16:creationId xmlns:a16="http://schemas.microsoft.com/office/drawing/2014/main" id="{4FD96BCB-5F74-4189-BB9D-692055063423}"/>
              </a:ext>
            </a:extLst>
          </p:cNvPr>
          <p:cNvSpPr/>
          <p:nvPr/>
        </p:nvSpPr>
        <p:spPr>
          <a:xfrm>
            <a:off x="7467600" y="5486400"/>
            <a:ext cx="1447800" cy="381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200" b="1" dirty="0"/>
              <a:t>ROOF MOUNTING</a:t>
            </a:r>
          </a:p>
        </p:txBody>
      </p:sp>
      <p:sp>
        <p:nvSpPr>
          <p:cNvPr id="15" name="Left Arrow Callout 14">
            <a:extLst>
              <a:ext uri="{FF2B5EF4-FFF2-40B4-BE49-F238E27FC236}">
                <a16:creationId xmlns:a16="http://schemas.microsoft.com/office/drawing/2014/main" id="{498C1901-21D0-4B4D-8845-51385A6F7333}"/>
              </a:ext>
            </a:extLst>
          </p:cNvPr>
          <p:cNvSpPr/>
          <p:nvPr/>
        </p:nvSpPr>
        <p:spPr>
          <a:xfrm>
            <a:off x="7772400" y="4572000"/>
            <a:ext cx="1143000" cy="762000"/>
          </a:xfrm>
          <a:prstGeom prst="leftArrowCallout">
            <a:avLst>
              <a:gd name="adj1" fmla="val 25000"/>
              <a:gd name="adj2" fmla="val 25000"/>
              <a:gd name="adj3" fmla="val 25000"/>
              <a:gd name="adj4" fmla="val 7305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200" b="1" dirty="0"/>
              <a:t>THIN</a:t>
            </a:r>
          </a:p>
          <a:p>
            <a:pPr algn="ctr">
              <a:lnSpc>
                <a:spcPct val="92000"/>
              </a:lnSpc>
              <a:buClr>
                <a:srgbClr val="000000"/>
              </a:buClr>
              <a:buSzPct val="100000"/>
              <a:buFont typeface="Arial" charset="0"/>
              <a:buNone/>
              <a:defRPr/>
            </a:pPr>
            <a:r>
              <a:rPr lang="en-GB" sz="1200" b="1" dirty="0"/>
              <a:t>FILM</a:t>
            </a:r>
          </a:p>
        </p:txBody>
      </p:sp>
      <p:sp>
        <p:nvSpPr>
          <p:cNvPr id="16" name="Right Arrow Callout 15">
            <a:extLst>
              <a:ext uri="{FF2B5EF4-FFF2-40B4-BE49-F238E27FC236}">
                <a16:creationId xmlns:a16="http://schemas.microsoft.com/office/drawing/2014/main" id="{47EF20B4-5B0D-4254-A357-FD8874C54285}"/>
              </a:ext>
            </a:extLst>
          </p:cNvPr>
          <p:cNvSpPr/>
          <p:nvPr/>
        </p:nvSpPr>
        <p:spPr>
          <a:xfrm>
            <a:off x="6248400" y="5715000"/>
            <a:ext cx="1219200" cy="838200"/>
          </a:xfrm>
          <a:prstGeom prst="rightArrowCallout">
            <a:avLst>
              <a:gd name="adj1" fmla="val 25000"/>
              <a:gd name="adj2" fmla="val 25000"/>
              <a:gd name="adj3" fmla="val 25000"/>
              <a:gd name="adj4" fmla="val 71465"/>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2000"/>
              </a:lnSpc>
              <a:buClr>
                <a:srgbClr val="000000"/>
              </a:buClr>
              <a:buSzPct val="100000"/>
              <a:buFont typeface="Arial" charset="0"/>
              <a:buNone/>
              <a:defRPr/>
            </a:pPr>
            <a:r>
              <a:rPr lang="en-GB" sz="1200" b="1" dirty="0"/>
              <a:t>Poli &amp; Mono</a:t>
            </a:r>
          </a:p>
          <a:p>
            <a:pPr algn="ctr">
              <a:lnSpc>
                <a:spcPct val="92000"/>
              </a:lnSpc>
              <a:buClr>
                <a:srgbClr val="000000"/>
              </a:buClr>
              <a:buSzPct val="100000"/>
              <a:buFont typeface="Arial" charset="0"/>
              <a:buNone/>
              <a:defRPr/>
            </a:pPr>
            <a:r>
              <a:rPr lang="en-GB" sz="1200" b="1" dirty="0"/>
              <a:t>Crystalline</a:t>
            </a:r>
          </a:p>
        </p:txBody>
      </p:sp>
      <p:sp>
        <p:nvSpPr>
          <p:cNvPr id="18" name="Oval 17">
            <a:extLst>
              <a:ext uri="{FF2B5EF4-FFF2-40B4-BE49-F238E27FC236}">
                <a16:creationId xmlns:a16="http://schemas.microsoft.com/office/drawing/2014/main" id="{2D08FEE8-A00C-435D-ADE0-97B8433D3C74}"/>
              </a:ext>
            </a:extLst>
          </p:cNvPr>
          <p:cNvSpPr/>
          <p:nvPr/>
        </p:nvSpPr>
        <p:spPr>
          <a:xfrm>
            <a:off x="1828800" y="3200400"/>
            <a:ext cx="990600" cy="4572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2000"/>
              </a:lnSpc>
              <a:buClr>
                <a:srgbClr val="000000"/>
              </a:buClr>
              <a:buSzPct val="100000"/>
              <a:buFont typeface="Arial" charset="0"/>
              <a:buNone/>
              <a:defRPr/>
            </a:pPr>
            <a:r>
              <a:rPr lang="en-GB" sz="1200" b="1" dirty="0"/>
              <a:t>THIN FILM</a:t>
            </a:r>
          </a:p>
        </p:txBody>
      </p:sp>
      <p:sp>
        <p:nvSpPr>
          <p:cNvPr id="19" name="Oval 18">
            <a:extLst>
              <a:ext uri="{FF2B5EF4-FFF2-40B4-BE49-F238E27FC236}">
                <a16:creationId xmlns:a16="http://schemas.microsoft.com/office/drawing/2014/main" id="{4D035329-439D-4533-A818-A1B8BE775A58}"/>
              </a:ext>
            </a:extLst>
          </p:cNvPr>
          <p:cNvSpPr/>
          <p:nvPr/>
        </p:nvSpPr>
        <p:spPr>
          <a:xfrm>
            <a:off x="990600" y="381000"/>
            <a:ext cx="457200" cy="990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sp>
        <p:nvSpPr>
          <p:cNvPr id="20" name="Oval 19">
            <a:extLst>
              <a:ext uri="{FF2B5EF4-FFF2-40B4-BE49-F238E27FC236}">
                <a16:creationId xmlns:a16="http://schemas.microsoft.com/office/drawing/2014/main" id="{FD68910A-136C-4AE1-9683-9DE86A1FFBC1}"/>
              </a:ext>
            </a:extLst>
          </p:cNvPr>
          <p:cNvSpPr/>
          <p:nvPr/>
        </p:nvSpPr>
        <p:spPr>
          <a:xfrm>
            <a:off x="1143000" y="2209800"/>
            <a:ext cx="304800" cy="457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sp>
        <p:nvSpPr>
          <p:cNvPr id="21" name="Arc 20">
            <a:extLst>
              <a:ext uri="{FF2B5EF4-FFF2-40B4-BE49-F238E27FC236}">
                <a16:creationId xmlns:a16="http://schemas.microsoft.com/office/drawing/2014/main" id="{811203DD-5783-48D7-A04F-68047E7EADFB}"/>
              </a:ext>
            </a:extLst>
          </p:cNvPr>
          <p:cNvSpPr/>
          <p:nvPr/>
        </p:nvSpPr>
        <p:spPr>
          <a:xfrm rot="20199281">
            <a:off x="1271588" y="234950"/>
            <a:ext cx="1295400" cy="533400"/>
          </a:xfrm>
          <a:prstGeom prst="arc">
            <a:avLst>
              <a:gd name="adj1" fmla="val 11945870"/>
              <a:gd name="adj2" fmla="val 0"/>
            </a:avLst>
          </a:prstGeom>
          <a:ln w="31750">
            <a:solidFill>
              <a:srgbClr val="00B050"/>
            </a:solidFill>
            <a:headEnd type="stealth"/>
            <a:tailEnd type="none"/>
          </a:ln>
        </p:spPr>
        <p:style>
          <a:lnRef idx="1">
            <a:schemeClr val="accent1"/>
          </a:lnRef>
          <a:fillRef idx="0">
            <a:schemeClr val="accent1"/>
          </a:fillRef>
          <a:effectRef idx="0">
            <a:schemeClr val="accent1"/>
          </a:effectRef>
          <a:fontRef idx="minor">
            <a:schemeClr val="tx1"/>
          </a:fontRef>
        </p:style>
        <p:txBody>
          <a:bodyPr anchor="ctr"/>
          <a:lstStyle/>
          <a:p>
            <a:pPr algn="ctr">
              <a:lnSpc>
                <a:spcPct val="92000"/>
              </a:lnSpc>
              <a:buClr>
                <a:srgbClr val="000000"/>
              </a:buClr>
              <a:buSzPct val="100000"/>
              <a:buFont typeface="Arial" charset="0"/>
              <a:buNone/>
              <a:defRPr/>
            </a:pPr>
            <a:endParaRPr lang="en-GB" dirty="0"/>
          </a:p>
        </p:txBody>
      </p:sp>
      <p:sp>
        <p:nvSpPr>
          <p:cNvPr id="22" name="Arc 21">
            <a:extLst>
              <a:ext uri="{FF2B5EF4-FFF2-40B4-BE49-F238E27FC236}">
                <a16:creationId xmlns:a16="http://schemas.microsoft.com/office/drawing/2014/main" id="{6B4AC60C-26C4-4F22-B0DF-9265CB1EF919}"/>
              </a:ext>
            </a:extLst>
          </p:cNvPr>
          <p:cNvSpPr/>
          <p:nvPr/>
        </p:nvSpPr>
        <p:spPr>
          <a:xfrm rot="1306131">
            <a:off x="915988" y="2549525"/>
            <a:ext cx="1219200" cy="1066800"/>
          </a:xfrm>
          <a:prstGeom prst="arc">
            <a:avLst>
              <a:gd name="adj1" fmla="val 14465290"/>
              <a:gd name="adj2" fmla="val 0"/>
            </a:avLst>
          </a:prstGeom>
          <a:ln w="22225">
            <a:solidFill>
              <a:srgbClr val="0070C0"/>
            </a:solidFill>
            <a:headEnd type="stealth"/>
          </a:ln>
        </p:spPr>
        <p:style>
          <a:lnRef idx="1">
            <a:schemeClr val="accent1"/>
          </a:lnRef>
          <a:fillRef idx="0">
            <a:schemeClr val="accent1"/>
          </a:fillRef>
          <a:effectRef idx="0">
            <a:schemeClr val="accent1"/>
          </a:effectRef>
          <a:fontRef idx="minor">
            <a:schemeClr val="tx1"/>
          </a:fontRef>
        </p:style>
        <p:txBody>
          <a:bodyPr anchor="ctr"/>
          <a:lstStyle/>
          <a:p>
            <a:pPr algn="ctr">
              <a:lnSpc>
                <a:spcPct val="92000"/>
              </a:lnSpc>
              <a:buClr>
                <a:srgbClr val="000000"/>
              </a:buClr>
              <a:buSzPct val="100000"/>
              <a:buFont typeface="Arial" charset="0"/>
              <a:buNone/>
              <a:defRPr/>
            </a:pPr>
            <a:endParaRPr lang="en-GB" dirty="0"/>
          </a:p>
        </p:txBody>
      </p:sp>
      <p:sp>
        <p:nvSpPr>
          <p:cNvPr id="24" name="Rectangle 23">
            <a:extLst>
              <a:ext uri="{FF2B5EF4-FFF2-40B4-BE49-F238E27FC236}">
                <a16:creationId xmlns:a16="http://schemas.microsoft.com/office/drawing/2014/main" id="{091A034B-93E2-4901-8C76-E2A46B559253}"/>
              </a:ext>
            </a:extLst>
          </p:cNvPr>
          <p:cNvSpPr/>
          <p:nvPr/>
        </p:nvSpPr>
        <p:spPr>
          <a:xfrm>
            <a:off x="3048000" y="381000"/>
            <a:ext cx="3048000" cy="35814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endParaRPr lang="en-US" sz="1600" b="1" dirty="0"/>
          </a:p>
          <a:p>
            <a:pPr algn="ctr">
              <a:lnSpc>
                <a:spcPct val="92000"/>
              </a:lnSpc>
              <a:buClr>
                <a:srgbClr val="000000"/>
              </a:buClr>
              <a:buSzPct val="100000"/>
              <a:buFont typeface="Arial" charset="0"/>
              <a:buNone/>
              <a:defRPr/>
            </a:pPr>
            <a:endParaRPr lang="en-US" sz="1600" b="1" dirty="0"/>
          </a:p>
          <a:p>
            <a:pPr algn="ctr">
              <a:lnSpc>
                <a:spcPct val="92000"/>
              </a:lnSpc>
              <a:buClr>
                <a:srgbClr val="000000"/>
              </a:buClr>
              <a:buSzPct val="100000"/>
              <a:buFont typeface="Arial" charset="0"/>
              <a:buNone/>
              <a:defRPr/>
            </a:pPr>
            <a:r>
              <a:rPr lang="en-US" sz="1600" b="1" dirty="0"/>
              <a:t> 13 MW PV Plant 15 days</a:t>
            </a:r>
            <a:endParaRPr lang="en-US" sz="1600" dirty="0"/>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r>
              <a:rPr lang="en-US" sz="2000" b="1" u="sng" dirty="0"/>
              <a:t>Performance Ratio:</a:t>
            </a:r>
          </a:p>
          <a:p>
            <a:pPr algn="ctr">
              <a:lnSpc>
                <a:spcPct val="92000"/>
              </a:lnSpc>
              <a:buClr>
                <a:srgbClr val="000000"/>
              </a:buClr>
              <a:buSzPct val="100000"/>
              <a:buFont typeface="Arial" charset="0"/>
              <a:buNone/>
              <a:defRPr/>
            </a:pPr>
            <a:endParaRPr lang="en-US" sz="1600" u="sng" dirty="0"/>
          </a:p>
          <a:p>
            <a:pPr algn="ctr">
              <a:lnSpc>
                <a:spcPct val="92000"/>
              </a:lnSpc>
              <a:buClr>
                <a:srgbClr val="000000"/>
              </a:buClr>
              <a:buSzPct val="100000"/>
              <a:buFont typeface="Arial" charset="0"/>
              <a:buNone/>
              <a:defRPr/>
            </a:pPr>
            <a:r>
              <a:rPr lang="en-US" sz="1400" dirty="0"/>
              <a:t>1,079,617 </a:t>
            </a:r>
            <a:r>
              <a:rPr lang="en-US" sz="1200" dirty="0"/>
              <a:t>(kWh) </a:t>
            </a:r>
          </a:p>
          <a:p>
            <a:pPr algn="ctr">
              <a:lnSpc>
                <a:spcPct val="92000"/>
              </a:lnSpc>
              <a:buClr>
                <a:srgbClr val="000000"/>
              </a:buClr>
              <a:buSzPct val="100000"/>
              <a:buFont typeface="Arial" charset="0"/>
              <a:buNone/>
              <a:defRPr/>
            </a:pPr>
            <a:r>
              <a:rPr lang="en-US" sz="1400" dirty="0"/>
              <a:t>96.5</a:t>
            </a:r>
            <a:r>
              <a:rPr lang="en-US" sz="1200" dirty="0"/>
              <a:t> (kWh/m</a:t>
            </a:r>
            <a:r>
              <a:rPr lang="en-US" sz="1200" baseline="30000" dirty="0"/>
              <a:t>2</a:t>
            </a:r>
            <a:r>
              <a:rPr lang="en-US" sz="1200" dirty="0"/>
              <a:t>) </a:t>
            </a:r>
            <a:r>
              <a:rPr lang="en-US" sz="1400" dirty="0"/>
              <a:t>x 110,073 (</a:t>
            </a:r>
            <a:r>
              <a:rPr lang="en-US" sz="1200" dirty="0"/>
              <a:t>m</a:t>
            </a:r>
            <a:r>
              <a:rPr lang="en-US" sz="1200" baseline="30000" dirty="0"/>
              <a:t>2</a:t>
            </a:r>
            <a:r>
              <a:rPr lang="en-US" sz="1200" dirty="0"/>
              <a:t>)</a:t>
            </a:r>
            <a:r>
              <a:rPr lang="en-US" sz="1400" dirty="0"/>
              <a:t> x 0.119</a:t>
            </a:r>
          </a:p>
          <a:p>
            <a:pPr algn="ctr">
              <a:lnSpc>
                <a:spcPct val="92000"/>
              </a:lnSpc>
              <a:buClr>
                <a:srgbClr val="000000"/>
              </a:buClr>
              <a:buSzPct val="100000"/>
              <a:buFont typeface="Arial" charset="0"/>
              <a:buNone/>
              <a:defRPr/>
            </a:pPr>
            <a:endParaRPr lang="en-US" sz="1400" dirty="0"/>
          </a:p>
          <a:p>
            <a:pPr algn="ctr">
              <a:lnSpc>
                <a:spcPct val="92000"/>
              </a:lnSpc>
              <a:buClr>
                <a:srgbClr val="000000"/>
              </a:buClr>
              <a:buSzPct val="100000"/>
              <a:buFont typeface="Arial" charset="0"/>
              <a:buNone/>
              <a:defRPr/>
            </a:pPr>
            <a:r>
              <a:rPr lang="en-US" sz="1600" b="1" dirty="0"/>
              <a:t>= 85.5%</a:t>
            </a:r>
          </a:p>
          <a:p>
            <a:pPr algn="ctr">
              <a:lnSpc>
                <a:spcPct val="92000"/>
              </a:lnSpc>
              <a:buClr>
                <a:srgbClr val="000000"/>
              </a:buClr>
              <a:buSzPct val="100000"/>
              <a:buFont typeface="Arial" charset="0"/>
              <a:buNone/>
              <a:defRPr/>
            </a:pPr>
            <a:endParaRPr lang="en-US" sz="1600" dirty="0"/>
          </a:p>
          <a:p>
            <a:pPr algn="ctr">
              <a:lnSpc>
                <a:spcPct val="92000"/>
              </a:lnSpc>
              <a:buClr>
                <a:srgbClr val="000000"/>
              </a:buClr>
              <a:buSzPct val="100000"/>
              <a:buFont typeface="Arial" charset="0"/>
              <a:buNone/>
              <a:defRPr/>
            </a:pPr>
            <a:r>
              <a:rPr lang="en-US" sz="1600" dirty="0"/>
              <a:t>Yearly Degradation expected</a:t>
            </a:r>
          </a:p>
          <a:p>
            <a:pPr algn="ctr">
              <a:lnSpc>
                <a:spcPct val="92000"/>
              </a:lnSpc>
              <a:buClr>
                <a:srgbClr val="000000"/>
              </a:buClr>
              <a:buSzPct val="100000"/>
              <a:buFont typeface="Arial" charset="0"/>
              <a:buNone/>
              <a:defRPr/>
            </a:pPr>
            <a:r>
              <a:rPr lang="en-US" sz="1600" dirty="0"/>
              <a:t>~1% or 25% in 25 years</a:t>
            </a:r>
            <a:endParaRPr lang="en-US" dirty="0"/>
          </a:p>
          <a:p>
            <a:pPr algn="ctr">
              <a:lnSpc>
                <a:spcPct val="92000"/>
              </a:lnSpc>
              <a:buClr>
                <a:srgbClr val="000000"/>
              </a:buClr>
              <a:buSzPct val="100000"/>
              <a:buFont typeface="Arial" charset="0"/>
              <a:buNone/>
              <a:defRPr/>
            </a:pPr>
            <a:endParaRPr lang="en-US" dirty="0"/>
          </a:p>
          <a:p>
            <a:pPr algn="ctr">
              <a:lnSpc>
                <a:spcPct val="92000"/>
              </a:lnSpc>
              <a:buClr>
                <a:srgbClr val="000000"/>
              </a:buClr>
              <a:buSzPct val="100000"/>
              <a:buFont typeface="Arial" charset="0"/>
              <a:buNone/>
              <a:defRPr/>
            </a:pPr>
            <a:endParaRPr lang="en-US" dirty="0"/>
          </a:p>
        </p:txBody>
      </p:sp>
      <p:sp>
        <p:nvSpPr>
          <p:cNvPr id="17" name="Oval 16">
            <a:extLst>
              <a:ext uri="{FF2B5EF4-FFF2-40B4-BE49-F238E27FC236}">
                <a16:creationId xmlns:a16="http://schemas.microsoft.com/office/drawing/2014/main" id="{A695F226-5AE9-4B33-8977-414F1A4B3BD2}"/>
              </a:ext>
            </a:extLst>
          </p:cNvPr>
          <p:cNvSpPr/>
          <p:nvPr/>
        </p:nvSpPr>
        <p:spPr>
          <a:xfrm>
            <a:off x="2286000" y="152400"/>
            <a:ext cx="129540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2000"/>
              </a:lnSpc>
              <a:buClr>
                <a:srgbClr val="000000"/>
              </a:buClr>
              <a:buSzPct val="100000"/>
              <a:buFont typeface="Arial" charset="0"/>
              <a:buNone/>
              <a:defRPr/>
            </a:pPr>
            <a:r>
              <a:rPr lang="en-GB" sz="1200" b="1" dirty="0"/>
              <a:t>CHRYSTALLINE</a:t>
            </a:r>
          </a:p>
        </p:txBody>
      </p:sp>
      <p:pic>
        <p:nvPicPr>
          <p:cNvPr id="7192" name="Picture 24" descr="eq_performance_ratio.jpg">
            <a:extLst>
              <a:ext uri="{FF2B5EF4-FFF2-40B4-BE49-F238E27FC236}">
                <a16:creationId xmlns:a16="http://schemas.microsoft.com/office/drawing/2014/main" id="{0DDBA00A-1719-47ED-92BC-26F9C17AA4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685800"/>
            <a:ext cx="239712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a:extLst>
              <a:ext uri="{FF2B5EF4-FFF2-40B4-BE49-F238E27FC236}">
                <a16:creationId xmlns:a16="http://schemas.microsoft.com/office/drawing/2014/main" id="{B118DD22-52BA-4239-AA25-CE11CC74A899}"/>
              </a:ext>
            </a:extLst>
          </p:cNvPr>
          <p:cNvCxnSpPr/>
          <p:nvPr/>
        </p:nvCxnSpPr>
        <p:spPr>
          <a:xfrm>
            <a:off x="3200400" y="2514600"/>
            <a:ext cx="2819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194" name="Picture 6" descr="http://www.brandsoftheworld.com/sites/default/files/styles/logo-original-577x577/public/0021/6863/brand.gif">
            <a:extLst>
              <a:ext uri="{FF2B5EF4-FFF2-40B4-BE49-F238E27FC236}">
                <a16:creationId xmlns:a16="http://schemas.microsoft.com/office/drawing/2014/main" id="{992DAF0E-ED13-49D3-AFFF-BEBB109C14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3000" y="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307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heckerboard(across)">
                                      <p:cBhvr>
                                        <p:cTn id="7" dur="5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dissolve">
                                      <p:cBhvr>
                                        <p:cTn id="15" dur="500"/>
                                        <p:tgtEl>
                                          <p:spTgt spid="512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par>
                                <p:cTn id="38" presetID="9" presetClass="entr" presetSubtype="0" fill="hold" nodeType="withEffect">
                                  <p:stCondLst>
                                    <p:cond delay="0"/>
                                  </p:stCondLst>
                                  <p:childTnLst>
                                    <p:set>
                                      <p:cBhvr>
                                        <p:cTn id="39" dur="1" fill="hold">
                                          <p:stCondLst>
                                            <p:cond delay="0"/>
                                          </p:stCondLst>
                                        </p:cTn>
                                        <p:tgtEl>
                                          <p:spTgt spid="5125"/>
                                        </p:tgtEl>
                                        <p:attrNameLst>
                                          <p:attrName>style.visibility</p:attrName>
                                        </p:attrNameLst>
                                      </p:cBhvr>
                                      <p:to>
                                        <p:strVal val="visible"/>
                                      </p:to>
                                    </p:set>
                                    <p:animEffect transition="in" filter="dissolve">
                                      <p:cBhvr>
                                        <p:cTn id="40" dur="500"/>
                                        <p:tgtEl>
                                          <p:spTgt spid="512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tgtEl>
                                          <p:spTgt spid="14"/>
                                        </p:tgtEl>
                                      </p:cBhvr>
                                    </p:animEffect>
                                  </p:childTnLst>
                                </p:cTn>
                              </p:par>
                              <p:par>
                                <p:cTn id="52" presetID="9"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dissolv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3" grpId="0" animBg="1"/>
      <p:bldP spid="14" grpId="0" animBg="1"/>
      <p:bldP spid="15" grpId="0" animBg="1"/>
      <p:bldP spid="1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4E491-D7ED-420B-B2FB-56FA1E8C1810}"/>
              </a:ext>
            </a:extLst>
          </p:cNvPr>
          <p:cNvSpPr>
            <a:spLocks noGrp="1"/>
          </p:cNvSpPr>
          <p:nvPr>
            <p:ph type="ctrTitle"/>
          </p:nvPr>
        </p:nvSpPr>
        <p:spPr/>
        <p:txBody>
          <a:bodyPr/>
          <a:lstStyle/>
          <a:p>
            <a:r>
              <a:rPr lang="en-US" dirty="0"/>
              <a:t>Temperature Coefficient</a:t>
            </a:r>
          </a:p>
        </p:txBody>
      </p:sp>
      <p:sp>
        <p:nvSpPr>
          <p:cNvPr id="4" name="Content Placeholder 3">
            <a:extLst>
              <a:ext uri="{FF2B5EF4-FFF2-40B4-BE49-F238E27FC236}">
                <a16:creationId xmlns:a16="http://schemas.microsoft.com/office/drawing/2014/main" id="{7FD5178C-E70F-4297-B7E9-6146F835665E}"/>
              </a:ext>
            </a:extLst>
          </p:cNvPr>
          <p:cNvSpPr>
            <a:spLocks noGrp="1"/>
          </p:cNvSpPr>
          <p:nvPr>
            <p:ph type="body" sz="quarter" idx="13"/>
          </p:nvPr>
        </p:nvSpPr>
        <p:spPr/>
        <p:txBody>
          <a:bodyPr>
            <a:normAutofit/>
          </a:bodyPr>
          <a:lstStyle/>
          <a:p>
            <a:r>
              <a:rPr lang="en-US" sz="2800" dirty="0"/>
              <a:t>The temperature coefficient is the value of the slope for the percent change in output versus the change in temperature. </a:t>
            </a:r>
          </a:p>
          <a:p>
            <a:pPr lvl="1"/>
            <a:r>
              <a:rPr lang="en-US" sz="2400" dirty="0"/>
              <a:t>For example, the temperature coefficient of a Sharp Solar Panel NU-U230F3 is -.485% per 1 degree Celsius. </a:t>
            </a:r>
          </a:p>
          <a:p>
            <a:pPr lvl="1"/>
            <a:r>
              <a:rPr lang="en-US" sz="2400" dirty="0"/>
              <a:t>So, for every degree above 25°C, the maximum power of the Sharp solar panel falls by .485%, for every degree below, it increases by .485%. </a:t>
            </a:r>
          </a:p>
          <a:p>
            <a:r>
              <a:rPr lang="en-US" sz="2800" dirty="0"/>
              <a:t>The problem is that the temperature is not the Ambient Temperature but the temperature of the panels.</a:t>
            </a:r>
          </a:p>
          <a:p>
            <a:endParaRPr lang="en-US" sz="2800" dirty="0"/>
          </a:p>
        </p:txBody>
      </p:sp>
    </p:spTree>
    <p:extLst>
      <p:ext uri="{BB962C8B-B14F-4D97-AF65-F5344CB8AC3E}">
        <p14:creationId xmlns:p14="http://schemas.microsoft.com/office/powerpoint/2010/main" val="35053291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A screenshot of a cell phone&#10;&#10;Description generated with very high confidence">
            <a:extLst>
              <a:ext uri="{FF2B5EF4-FFF2-40B4-BE49-F238E27FC236}">
                <a16:creationId xmlns:a16="http://schemas.microsoft.com/office/drawing/2014/main" id="{F34F519A-A2C1-4BFF-AF03-E254F63C7BE7}"/>
              </a:ext>
            </a:extLst>
          </p:cNvPr>
          <p:cNvPicPr>
            <a:picLocks noChangeAspect="1"/>
          </p:cNvPicPr>
          <p:nvPr/>
        </p:nvPicPr>
        <p:blipFill rotWithShape="1">
          <a:blip r:embed="rId2"/>
          <a:srcRect l="18182" r="16256" b="2"/>
          <a:stretch/>
        </p:blipFill>
        <p:spPr>
          <a:xfrm>
            <a:off x="3477006" y="640082"/>
            <a:ext cx="5187246" cy="5577837"/>
          </a:xfrm>
          <a:prstGeom prst="rect">
            <a:avLst/>
          </a:prstGeom>
          <a:effectLst/>
        </p:spPr>
      </p:pic>
      <p:sp>
        <p:nvSpPr>
          <p:cNvPr id="3" name="Title 2">
            <a:extLst>
              <a:ext uri="{FF2B5EF4-FFF2-40B4-BE49-F238E27FC236}">
                <a16:creationId xmlns:a16="http://schemas.microsoft.com/office/drawing/2014/main" id="{CF6634E3-F368-442E-9B2B-CE9DE0DFDA7D}"/>
              </a:ext>
            </a:extLst>
          </p:cNvPr>
          <p:cNvSpPr>
            <a:spLocks noGrp="1"/>
          </p:cNvSpPr>
          <p:nvPr>
            <p:ph type="ctrTitle"/>
          </p:nvPr>
        </p:nvSpPr>
        <p:spPr/>
        <p:txBody>
          <a:bodyPr vert="horz" lIns="91440" tIns="45720" rIns="91440" bIns="45720" rtlCol="0" anchor="ctr">
            <a:normAutofit fontScale="90000"/>
          </a:bodyPr>
          <a:lstStyle/>
          <a:p>
            <a:pPr algn="l"/>
            <a:r>
              <a:rPr lang="en-US" sz="3700" dirty="0">
                <a:latin typeface="+mj-lt"/>
                <a:cs typeface="+mj-cs"/>
              </a:rPr>
              <a:t>Temperature and Power Reduction</a:t>
            </a:r>
          </a:p>
        </p:txBody>
      </p:sp>
      <p:sp>
        <p:nvSpPr>
          <p:cNvPr id="2" name="Content Placeholder 1">
            <a:extLst>
              <a:ext uri="{FF2B5EF4-FFF2-40B4-BE49-F238E27FC236}">
                <a16:creationId xmlns:a16="http://schemas.microsoft.com/office/drawing/2014/main" id="{FB00EB46-2514-4A9F-B8C7-7EC20413F6D9}"/>
              </a:ext>
            </a:extLst>
          </p:cNvPr>
          <p:cNvSpPr>
            <a:spLocks noGrp="1"/>
          </p:cNvSpPr>
          <p:nvPr>
            <p:ph type="body" sz="quarter" idx="13"/>
          </p:nvPr>
        </p:nvSpPr>
        <p:spPr>
          <a:xfrm>
            <a:off x="247102" y="1136653"/>
            <a:ext cx="2668626" cy="4806948"/>
          </a:xfrm>
        </p:spPr>
        <p:txBody>
          <a:bodyPr vert="horz" lIns="91440" tIns="45720" rIns="91440" bIns="45720" rtlCol="0">
            <a:normAutofit/>
          </a:bodyPr>
          <a:lstStyle/>
          <a:p>
            <a:r>
              <a:rPr lang="en-US" sz="3200" dirty="0">
                <a:latin typeface="+mn-lt"/>
                <a:cs typeface="+mn-cs"/>
              </a:rPr>
              <a:t>Definition – Percent Change in Production Divided by Change in Temperature</a:t>
            </a:r>
          </a:p>
          <a:p>
            <a:endParaRPr lang="en-US" sz="3200" dirty="0">
              <a:latin typeface="+mn-lt"/>
              <a:cs typeface="+mn-cs"/>
            </a:endParaRPr>
          </a:p>
          <a:p>
            <a:endParaRPr lang="en-US" sz="3200" dirty="0">
              <a:latin typeface="+mn-lt"/>
              <a:cs typeface="+mn-cs"/>
            </a:endParaRPr>
          </a:p>
          <a:p>
            <a:endParaRPr lang="en-US" sz="3200" dirty="0">
              <a:latin typeface="+mn-lt"/>
              <a:cs typeface="+mn-cs"/>
            </a:endParaRPr>
          </a:p>
        </p:txBody>
      </p:sp>
    </p:spTree>
    <p:extLst>
      <p:ext uri="{BB962C8B-B14F-4D97-AF65-F5344CB8AC3E}">
        <p14:creationId xmlns:p14="http://schemas.microsoft.com/office/powerpoint/2010/main" val="21770985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F41DAA-A5B8-4F5A-9BAF-88760595BBE0}"/>
              </a:ext>
            </a:extLst>
          </p:cNvPr>
          <p:cNvSpPr>
            <a:spLocks noGrp="1"/>
          </p:cNvSpPr>
          <p:nvPr>
            <p:ph type="ctrTitle"/>
          </p:nvPr>
        </p:nvSpPr>
        <p:spPr/>
        <p:txBody>
          <a:bodyPr/>
          <a:lstStyle/>
          <a:p>
            <a:r>
              <a:rPr lang="en-US" dirty="0"/>
              <a:t>Example of Temperature Coefficient</a:t>
            </a:r>
          </a:p>
        </p:txBody>
      </p:sp>
      <p:sp>
        <p:nvSpPr>
          <p:cNvPr id="4" name="Content Placeholder 3">
            <a:extLst>
              <a:ext uri="{FF2B5EF4-FFF2-40B4-BE49-F238E27FC236}">
                <a16:creationId xmlns:a16="http://schemas.microsoft.com/office/drawing/2014/main" id="{1462A823-3369-41C7-AD2B-4601AD446539}"/>
              </a:ext>
            </a:extLst>
          </p:cNvPr>
          <p:cNvSpPr>
            <a:spLocks noGrp="1"/>
          </p:cNvSpPr>
          <p:nvPr>
            <p:ph type="body" sz="quarter" idx="13"/>
          </p:nvPr>
        </p:nvSpPr>
        <p:spPr/>
        <p:txBody>
          <a:bodyPr/>
          <a:lstStyle/>
          <a:p>
            <a:r>
              <a:rPr lang="en-US" dirty="0"/>
              <a:t>You can find temperature coefficients – some examples are listed below.</a:t>
            </a:r>
          </a:p>
          <a:p>
            <a:endParaRPr lang="en-US" dirty="0"/>
          </a:p>
        </p:txBody>
      </p:sp>
      <p:pic>
        <p:nvPicPr>
          <p:cNvPr id="5" name="Picture 4">
            <a:extLst>
              <a:ext uri="{FF2B5EF4-FFF2-40B4-BE49-F238E27FC236}">
                <a16:creationId xmlns:a16="http://schemas.microsoft.com/office/drawing/2014/main" id="{4B1749D3-AB14-4749-B2FA-72BBDF4D86AF}"/>
              </a:ext>
            </a:extLst>
          </p:cNvPr>
          <p:cNvPicPr>
            <a:picLocks noChangeAspect="1"/>
          </p:cNvPicPr>
          <p:nvPr/>
        </p:nvPicPr>
        <p:blipFill>
          <a:blip r:embed="rId2"/>
          <a:stretch>
            <a:fillRect/>
          </a:stretch>
        </p:blipFill>
        <p:spPr>
          <a:xfrm>
            <a:off x="2292317" y="2546601"/>
            <a:ext cx="5238095" cy="2971429"/>
          </a:xfrm>
          <a:prstGeom prst="rect">
            <a:avLst/>
          </a:prstGeom>
        </p:spPr>
      </p:pic>
    </p:spTree>
    <p:extLst>
      <p:ext uri="{BB962C8B-B14F-4D97-AF65-F5344CB8AC3E}">
        <p14:creationId xmlns:p14="http://schemas.microsoft.com/office/powerpoint/2010/main" val="35436260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38D4A4-277A-4248-B432-F87FDCDBE395}"/>
              </a:ext>
            </a:extLst>
          </p:cNvPr>
          <p:cNvSpPr>
            <a:spLocks noGrp="1"/>
          </p:cNvSpPr>
          <p:nvPr>
            <p:ph type="ctrTitle"/>
          </p:nvPr>
        </p:nvSpPr>
        <p:spPr/>
        <p:txBody>
          <a:bodyPr>
            <a:normAutofit fontScale="90000"/>
          </a:bodyPr>
          <a:lstStyle/>
          <a:p>
            <a:r>
              <a:rPr lang="en-US" dirty="0"/>
              <a:t>Problems with Measuring Temperature on Panels versus Ambient Temperature</a:t>
            </a:r>
          </a:p>
        </p:txBody>
      </p:sp>
      <p:sp>
        <p:nvSpPr>
          <p:cNvPr id="2" name="Content Placeholder 1">
            <a:extLst>
              <a:ext uri="{FF2B5EF4-FFF2-40B4-BE49-F238E27FC236}">
                <a16:creationId xmlns:a16="http://schemas.microsoft.com/office/drawing/2014/main" id="{F8B25820-A0B0-4347-B539-420F81C8B494}"/>
              </a:ext>
            </a:extLst>
          </p:cNvPr>
          <p:cNvSpPr>
            <a:spLocks noGrp="1"/>
          </p:cNvSpPr>
          <p:nvPr>
            <p:ph type="body" sz="quarter" idx="13"/>
          </p:nvPr>
        </p:nvSpPr>
        <p:spPr>
          <a:xfrm>
            <a:off x="172853" y="1465836"/>
            <a:ext cx="8640524" cy="5221421"/>
          </a:xfrm>
        </p:spPr>
        <p:txBody>
          <a:bodyPr/>
          <a:lstStyle/>
          <a:p>
            <a:r>
              <a:rPr lang="en-US" dirty="0"/>
              <a:t>Note how the example adds 30 degrees to the panel.</a:t>
            </a:r>
          </a:p>
          <a:p>
            <a:endParaRPr lang="en-US" dirty="0"/>
          </a:p>
        </p:txBody>
      </p:sp>
      <p:pic>
        <p:nvPicPr>
          <p:cNvPr id="6" name="Picture 5">
            <a:extLst>
              <a:ext uri="{FF2B5EF4-FFF2-40B4-BE49-F238E27FC236}">
                <a16:creationId xmlns:a16="http://schemas.microsoft.com/office/drawing/2014/main" id="{76EAEB72-0592-46F1-B23D-FEEF2F848346}"/>
              </a:ext>
            </a:extLst>
          </p:cNvPr>
          <p:cNvPicPr>
            <a:picLocks noChangeAspect="1"/>
          </p:cNvPicPr>
          <p:nvPr/>
        </p:nvPicPr>
        <p:blipFill>
          <a:blip r:embed="rId2"/>
          <a:stretch>
            <a:fillRect/>
          </a:stretch>
        </p:blipFill>
        <p:spPr>
          <a:xfrm>
            <a:off x="212864" y="2534075"/>
            <a:ext cx="8560503" cy="2207607"/>
          </a:xfrm>
          <a:prstGeom prst="rect">
            <a:avLst/>
          </a:prstGeom>
        </p:spPr>
      </p:pic>
    </p:spTree>
    <p:extLst>
      <p:ext uri="{BB962C8B-B14F-4D97-AF65-F5344CB8AC3E}">
        <p14:creationId xmlns:p14="http://schemas.microsoft.com/office/powerpoint/2010/main" val="30087460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399F37-5B9D-4EE2-8912-DBAFCD7BD853}"/>
              </a:ext>
            </a:extLst>
          </p:cNvPr>
          <p:cNvSpPr>
            <a:spLocks noGrp="1"/>
          </p:cNvSpPr>
          <p:nvPr>
            <p:ph type="ctrTitle"/>
          </p:nvPr>
        </p:nvSpPr>
        <p:spPr/>
        <p:txBody>
          <a:bodyPr/>
          <a:lstStyle/>
          <a:p>
            <a:r>
              <a:rPr lang="en-US" dirty="0"/>
              <a:t>Derive Implied Panel Temperature </a:t>
            </a:r>
          </a:p>
        </p:txBody>
      </p:sp>
      <p:sp>
        <p:nvSpPr>
          <p:cNvPr id="4" name="Content Placeholder 3">
            <a:extLst>
              <a:ext uri="{FF2B5EF4-FFF2-40B4-BE49-F238E27FC236}">
                <a16:creationId xmlns:a16="http://schemas.microsoft.com/office/drawing/2014/main" id="{F32003A0-A9B0-475D-9F1A-A0DC6A547FCF}"/>
              </a:ext>
            </a:extLst>
          </p:cNvPr>
          <p:cNvSpPr>
            <a:spLocks noGrp="1"/>
          </p:cNvSpPr>
          <p:nvPr>
            <p:ph type="body" sz="quarter" idx="13"/>
          </p:nvPr>
        </p:nvSpPr>
        <p:spPr/>
        <p:txBody>
          <a:bodyPr>
            <a:normAutofit/>
          </a:bodyPr>
          <a:lstStyle/>
          <a:p>
            <a:pPr marL="0" indent="0">
              <a:buNone/>
            </a:pPr>
            <a:endParaRPr lang="en-US" sz="2400" dirty="0"/>
          </a:p>
          <a:p>
            <a:pPr marL="0" indent="0">
              <a:buNone/>
            </a:pPr>
            <a:r>
              <a:rPr lang="en-US" sz="2400" dirty="0"/>
              <a:t>Percent Loss * 100 = (Panel Temp - 25) x Temperature Coefficient</a:t>
            </a:r>
          </a:p>
          <a:p>
            <a:endParaRPr lang="en-US" sz="2400" dirty="0"/>
          </a:p>
          <a:p>
            <a:r>
              <a:rPr lang="en-US" sz="2400" dirty="0"/>
              <a:t>Input Temperature Coefficient</a:t>
            </a:r>
          </a:p>
          <a:p>
            <a:r>
              <a:rPr lang="en-US" sz="2400" dirty="0"/>
              <a:t>Compute Loss from PR and Other Losses</a:t>
            </a:r>
          </a:p>
          <a:p>
            <a:r>
              <a:rPr lang="en-US" sz="2400" dirty="0"/>
              <a:t>Derive Panel Temperature from Equation Below</a:t>
            </a:r>
          </a:p>
          <a:p>
            <a:endParaRPr lang="en-US" sz="2400" dirty="0"/>
          </a:p>
          <a:p>
            <a:r>
              <a:rPr lang="en-US" sz="2400" dirty="0"/>
              <a:t>Percent Loss * 100/Temp Coefficient = (Panel -25)</a:t>
            </a:r>
          </a:p>
          <a:p>
            <a:r>
              <a:rPr lang="en-US" sz="2400" dirty="0"/>
              <a:t>Panel = Percent Loss * 100/Temp Coefficient + 25</a:t>
            </a:r>
          </a:p>
          <a:p>
            <a:r>
              <a:rPr lang="en-US" sz="2400" dirty="0"/>
              <a:t>Panel Temp = Amb Temp * Mult Factor + Constant Factor</a:t>
            </a:r>
          </a:p>
          <a:p>
            <a:endParaRPr lang="en-US" sz="2400" dirty="0"/>
          </a:p>
        </p:txBody>
      </p:sp>
    </p:spTree>
    <p:extLst>
      <p:ext uri="{BB962C8B-B14F-4D97-AF65-F5344CB8AC3E}">
        <p14:creationId xmlns:p14="http://schemas.microsoft.com/office/powerpoint/2010/main" val="38150130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7A1DDB-DE7C-4039-ACCB-16BEACDE65EB}"/>
              </a:ext>
            </a:extLst>
          </p:cNvPr>
          <p:cNvSpPr>
            <a:spLocks noGrp="1"/>
          </p:cNvSpPr>
          <p:nvPr>
            <p:ph type="ctrTitle"/>
          </p:nvPr>
        </p:nvSpPr>
        <p:spPr/>
        <p:txBody>
          <a:bodyPr>
            <a:normAutofit fontScale="90000"/>
          </a:bodyPr>
          <a:lstStyle/>
          <a:p>
            <a:r>
              <a:rPr lang="en-US" dirty="0"/>
              <a:t>Example of Finding Implied Panel Temperature</a:t>
            </a:r>
          </a:p>
        </p:txBody>
      </p:sp>
      <p:sp>
        <p:nvSpPr>
          <p:cNvPr id="4" name="Content Placeholder 3">
            <a:extLst>
              <a:ext uri="{FF2B5EF4-FFF2-40B4-BE49-F238E27FC236}">
                <a16:creationId xmlns:a16="http://schemas.microsoft.com/office/drawing/2014/main" id="{4464792C-221E-4DB9-A0B6-CAF706CE8B04}"/>
              </a:ext>
            </a:extLst>
          </p:cNvPr>
          <p:cNvSpPr>
            <a:spLocks noGrp="1"/>
          </p:cNvSpPr>
          <p:nvPr>
            <p:ph type="body" sz="quarter" idx="13"/>
          </p:nvPr>
        </p:nvSpPr>
        <p:spPr/>
        <p:txBody>
          <a:bodyPr/>
          <a:lstStyle/>
          <a:p>
            <a:r>
              <a:rPr lang="en-US" dirty="0"/>
              <a:t>This example works through the equations and comes up with a slope and intercept.</a:t>
            </a:r>
          </a:p>
          <a:p>
            <a:r>
              <a:rPr lang="en-US" dirty="0"/>
              <a:t>In this case Panel = 15.26 + Amb * 1.18</a:t>
            </a:r>
          </a:p>
          <a:p>
            <a:endParaRPr lang="en-US" dirty="0"/>
          </a:p>
        </p:txBody>
      </p:sp>
      <p:pic>
        <p:nvPicPr>
          <p:cNvPr id="5" name="Picture 4">
            <a:extLst>
              <a:ext uri="{FF2B5EF4-FFF2-40B4-BE49-F238E27FC236}">
                <a16:creationId xmlns:a16="http://schemas.microsoft.com/office/drawing/2014/main" id="{BFEA9594-37D3-437E-A382-8E518A5DA6B5}"/>
              </a:ext>
            </a:extLst>
          </p:cNvPr>
          <p:cNvPicPr>
            <a:picLocks noChangeAspect="1"/>
          </p:cNvPicPr>
          <p:nvPr/>
        </p:nvPicPr>
        <p:blipFill>
          <a:blip r:embed="rId2"/>
          <a:stretch>
            <a:fillRect/>
          </a:stretch>
        </p:blipFill>
        <p:spPr>
          <a:xfrm>
            <a:off x="989814" y="2895162"/>
            <a:ext cx="6749591" cy="3877997"/>
          </a:xfrm>
          <a:prstGeom prst="rect">
            <a:avLst/>
          </a:prstGeom>
        </p:spPr>
      </p:pic>
    </p:spTree>
    <p:extLst>
      <p:ext uri="{BB962C8B-B14F-4D97-AF65-F5344CB8AC3E}">
        <p14:creationId xmlns:p14="http://schemas.microsoft.com/office/powerpoint/2010/main" val="7665136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26771A-07D1-4963-AC8B-D57442BCAC22}"/>
              </a:ext>
            </a:extLst>
          </p:cNvPr>
          <p:cNvSpPr>
            <a:spLocks noGrp="1"/>
          </p:cNvSpPr>
          <p:nvPr>
            <p:ph type="ctrTitle"/>
          </p:nvPr>
        </p:nvSpPr>
        <p:spPr/>
        <p:txBody>
          <a:bodyPr>
            <a:normAutofit fontScale="90000"/>
          </a:bodyPr>
          <a:lstStyle/>
          <a:p>
            <a:r>
              <a:rPr lang="en-US" dirty="0"/>
              <a:t>Second Example of Finding Panel Temperature</a:t>
            </a:r>
          </a:p>
        </p:txBody>
      </p:sp>
      <p:sp>
        <p:nvSpPr>
          <p:cNvPr id="4" name="Content Placeholder 3">
            <a:extLst>
              <a:ext uri="{FF2B5EF4-FFF2-40B4-BE49-F238E27FC236}">
                <a16:creationId xmlns:a16="http://schemas.microsoft.com/office/drawing/2014/main" id="{F66767C4-8679-4C91-812A-D804B8F8AD0C}"/>
              </a:ext>
            </a:extLst>
          </p:cNvPr>
          <p:cNvSpPr>
            <a:spLocks noGrp="1"/>
          </p:cNvSpPr>
          <p:nvPr>
            <p:ph type="body" sz="quarter" idx="13"/>
          </p:nvPr>
        </p:nvSpPr>
        <p:spPr>
          <a:xfrm>
            <a:off x="247102" y="1136653"/>
            <a:ext cx="8649508" cy="1856714"/>
          </a:xfrm>
        </p:spPr>
        <p:txBody>
          <a:bodyPr>
            <a:normAutofit/>
          </a:bodyPr>
          <a:lstStyle/>
          <a:p>
            <a:r>
              <a:rPr lang="en-US" sz="3200" dirty="0"/>
              <a:t>The implied panel temperature depends on input for the temperature coefficient and the performance ratio.</a:t>
            </a:r>
          </a:p>
        </p:txBody>
      </p:sp>
      <p:pic>
        <p:nvPicPr>
          <p:cNvPr id="5" name="Picture 4">
            <a:extLst>
              <a:ext uri="{FF2B5EF4-FFF2-40B4-BE49-F238E27FC236}">
                <a16:creationId xmlns:a16="http://schemas.microsoft.com/office/drawing/2014/main" id="{562DD465-8006-4564-A95C-D92EEDF4AC43}"/>
              </a:ext>
            </a:extLst>
          </p:cNvPr>
          <p:cNvPicPr>
            <a:picLocks noChangeAspect="1"/>
          </p:cNvPicPr>
          <p:nvPr/>
        </p:nvPicPr>
        <p:blipFill>
          <a:blip r:embed="rId2"/>
          <a:stretch>
            <a:fillRect/>
          </a:stretch>
        </p:blipFill>
        <p:spPr>
          <a:xfrm>
            <a:off x="247102" y="2720475"/>
            <a:ext cx="8286161" cy="3372486"/>
          </a:xfrm>
          <a:prstGeom prst="rect">
            <a:avLst/>
          </a:prstGeom>
        </p:spPr>
      </p:pic>
    </p:spTree>
    <p:extLst>
      <p:ext uri="{BB962C8B-B14F-4D97-AF65-F5344CB8AC3E}">
        <p14:creationId xmlns:p14="http://schemas.microsoft.com/office/powerpoint/2010/main" val="6919429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BE4B34-40FA-4699-A5FA-CFD353FC4950}"/>
              </a:ext>
            </a:extLst>
          </p:cNvPr>
          <p:cNvSpPr>
            <a:spLocks noGrp="1"/>
          </p:cNvSpPr>
          <p:nvPr>
            <p:ph type="ctrTitle"/>
          </p:nvPr>
        </p:nvSpPr>
        <p:spPr/>
        <p:txBody>
          <a:bodyPr/>
          <a:lstStyle/>
          <a:p>
            <a:r>
              <a:rPr lang="en-US" dirty="0"/>
              <a:t>Inconsistent Results</a:t>
            </a:r>
          </a:p>
        </p:txBody>
      </p:sp>
      <p:sp>
        <p:nvSpPr>
          <p:cNvPr id="4" name="Content Placeholder 3">
            <a:extLst>
              <a:ext uri="{FF2B5EF4-FFF2-40B4-BE49-F238E27FC236}">
                <a16:creationId xmlns:a16="http://schemas.microsoft.com/office/drawing/2014/main" id="{7A0DF110-305A-46BE-A8FD-6BDB7CF3E389}"/>
              </a:ext>
            </a:extLst>
          </p:cNvPr>
          <p:cNvSpPr>
            <a:spLocks noGrp="1"/>
          </p:cNvSpPr>
          <p:nvPr>
            <p:ph type="body" sz="quarter" idx="13"/>
          </p:nvPr>
        </p:nvSpPr>
        <p:spPr>
          <a:xfrm>
            <a:off x="247102" y="1136653"/>
            <a:ext cx="8640524" cy="1692812"/>
          </a:xfrm>
        </p:spPr>
        <p:txBody>
          <a:bodyPr>
            <a:normAutofit/>
          </a:bodyPr>
          <a:lstStyle/>
          <a:p>
            <a:r>
              <a:rPr lang="en-US" sz="2800" dirty="0"/>
              <a:t>If the results would be consistent in terms of the slope and the intercept, then an independent equation with the temperature coefficient could be applied. </a:t>
            </a:r>
          </a:p>
          <a:p>
            <a:endParaRPr lang="en-US" sz="2800" dirty="0"/>
          </a:p>
        </p:txBody>
      </p:sp>
      <p:pic>
        <p:nvPicPr>
          <p:cNvPr id="5" name="Picture 4">
            <a:extLst>
              <a:ext uri="{FF2B5EF4-FFF2-40B4-BE49-F238E27FC236}">
                <a16:creationId xmlns:a16="http://schemas.microsoft.com/office/drawing/2014/main" id="{045BEDFF-9A6F-4AFC-BE10-FC4A43EB707C}"/>
              </a:ext>
            </a:extLst>
          </p:cNvPr>
          <p:cNvPicPr>
            <a:picLocks noChangeAspect="1"/>
          </p:cNvPicPr>
          <p:nvPr/>
        </p:nvPicPr>
        <p:blipFill>
          <a:blip r:embed="rId2"/>
          <a:stretch>
            <a:fillRect/>
          </a:stretch>
        </p:blipFill>
        <p:spPr>
          <a:xfrm>
            <a:off x="273377" y="3188091"/>
            <a:ext cx="8026644" cy="2458566"/>
          </a:xfrm>
          <a:prstGeom prst="rect">
            <a:avLst/>
          </a:prstGeom>
        </p:spPr>
      </p:pic>
    </p:spTree>
    <p:extLst>
      <p:ext uri="{BB962C8B-B14F-4D97-AF65-F5344CB8AC3E}">
        <p14:creationId xmlns:p14="http://schemas.microsoft.com/office/powerpoint/2010/main" val="17976670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254A-7E7B-40A0-BC59-E2A1B57B36A2}"/>
              </a:ext>
            </a:extLst>
          </p:cNvPr>
          <p:cNvSpPr>
            <a:spLocks noGrp="1"/>
          </p:cNvSpPr>
          <p:nvPr>
            <p:ph type="ctrTitle"/>
          </p:nvPr>
        </p:nvSpPr>
        <p:spPr/>
        <p:txBody>
          <a:bodyPr/>
          <a:lstStyle/>
          <a:p>
            <a:r>
              <a:rPr lang="en-US" dirty="0"/>
              <a:t>Case Study of Different Resource Estimates</a:t>
            </a:r>
          </a:p>
        </p:txBody>
      </p:sp>
    </p:spTree>
    <p:extLst>
      <p:ext uri="{BB962C8B-B14F-4D97-AF65-F5344CB8AC3E}">
        <p14:creationId xmlns:p14="http://schemas.microsoft.com/office/powerpoint/2010/main" val="973213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A5BD74-4C36-4036-9617-38F269D10BB5}"/>
              </a:ext>
            </a:extLst>
          </p:cNvPr>
          <p:cNvSpPr>
            <a:spLocks noGrp="1"/>
          </p:cNvSpPr>
          <p:nvPr>
            <p:ph type="ctrTitle"/>
          </p:nvPr>
        </p:nvSpPr>
        <p:spPr/>
        <p:txBody>
          <a:bodyPr/>
          <a:lstStyle/>
          <a:p>
            <a:r>
              <a:rPr lang="en-US" dirty="0"/>
              <a:t>Solar Introduction</a:t>
            </a:r>
          </a:p>
        </p:txBody>
      </p:sp>
    </p:spTree>
    <p:extLst>
      <p:ext uri="{BB962C8B-B14F-4D97-AF65-F5344CB8AC3E}">
        <p14:creationId xmlns:p14="http://schemas.microsoft.com/office/powerpoint/2010/main" val="36575147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6575FA-D50B-4DA8-B253-B59867A4F586}"/>
              </a:ext>
            </a:extLst>
          </p:cNvPr>
          <p:cNvSpPr>
            <a:spLocks noGrp="1"/>
          </p:cNvSpPr>
          <p:nvPr>
            <p:ph type="ctrTitle"/>
          </p:nvPr>
        </p:nvSpPr>
        <p:spPr/>
        <p:txBody>
          <a:bodyPr>
            <a:normAutofit fontScale="90000"/>
          </a:bodyPr>
          <a:lstStyle/>
          <a:p>
            <a:r>
              <a:rPr lang="en-US" dirty="0"/>
              <a:t>Case Study of Different Estimates from Different Models</a:t>
            </a:r>
          </a:p>
        </p:txBody>
      </p:sp>
      <p:pic>
        <p:nvPicPr>
          <p:cNvPr id="5" name="Content Placeholder 4">
            <a:extLst>
              <a:ext uri="{FF2B5EF4-FFF2-40B4-BE49-F238E27FC236}">
                <a16:creationId xmlns:a16="http://schemas.microsoft.com/office/drawing/2014/main" id="{DC9A5395-5D98-449D-9F56-5207E4DD5355}"/>
              </a:ext>
            </a:extLst>
          </p:cNvPr>
          <p:cNvPicPr>
            <a:picLocks noGrp="1" noChangeAspect="1"/>
          </p:cNvPicPr>
          <p:nvPr>
            <p:ph idx="4294967295"/>
          </p:nvPr>
        </p:nvPicPr>
        <p:blipFill>
          <a:blip r:embed="rId2"/>
          <a:stretch>
            <a:fillRect/>
          </a:stretch>
        </p:blipFill>
        <p:spPr>
          <a:xfrm>
            <a:off x="2387600" y="1055688"/>
            <a:ext cx="6756400" cy="4913312"/>
          </a:xfrm>
        </p:spPr>
      </p:pic>
    </p:spTree>
    <p:extLst>
      <p:ext uri="{BB962C8B-B14F-4D97-AF65-F5344CB8AC3E}">
        <p14:creationId xmlns:p14="http://schemas.microsoft.com/office/powerpoint/2010/main" val="15986644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59A7C8-76F9-44B6-A5D3-72D6A1C44A81}"/>
              </a:ext>
            </a:extLst>
          </p:cNvPr>
          <p:cNvSpPr>
            <a:spLocks noGrp="1"/>
          </p:cNvSpPr>
          <p:nvPr>
            <p:ph type="ctrTitle"/>
          </p:nvPr>
        </p:nvSpPr>
        <p:spPr/>
        <p:txBody>
          <a:bodyPr/>
          <a:lstStyle/>
          <a:p>
            <a:r>
              <a:rPr lang="en-US" dirty="0"/>
              <a:t>Helioscope</a:t>
            </a:r>
          </a:p>
        </p:txBody>
      </p:sp>
      <p:pic>
        <p:nvPicPr>
          <p:cNvPr id="4" name="Content Placeholder 3">
            <a:extLst>
              <a:ext uri="{FF2B5EF4-FFF2-40B4-BE49-F238E27FC236}">
                <a16:creationId xmlns:a16="http://schemas.microsoft.com/office/drawing/2014/main" id="{3FE6A64C-EE5E-415C-B706-CFD4F096E4A7}"/>
              </a:ext>
            </a:extLst>
          </p:cNvPr>
          <p:cNvPicPr>
            <a:picLocks noGrp="1" noChangeAspect="1"/>
          </p:cNvPicPr>
          <p:nvPr>
            <p:ph idx="4294967295"/>
          </p:nvPr>
        </p:nvPicPr>
        <p:blipFill>
          <a:blip r:embed="rId2"/>
          <a:stretch>
            <a:fillRect/>
          </a:stretch>
        </p:blipFill>
        <p:spPr>
          <a:xfrm>
            <a:off x="1241425" y="1543050"/>
            <a:ext cx="7902575" cy="3573463"/>
          </a:xfrm>
          <a:prstGeom prst="rect">
            <a:avLst/>
          </a:prstGeom>
        </p:spPr>
      </p:pic>
      <p:sp>
        <p:nvSpPr>
          <p:cNvPr id="5" name="TextBox 4">
            <a:extLst>
              <a:ext uri="{FF2B5EF4-FFF2-40B4-BE49-F238E27FC236}">
                <a16:creationId xmlns:a16="http://schemas.microsoft.com/office/drawing/2014/main" id="{5B475140-2619-4DF0-B806-7C60ED2FD261}"/>
              </a:ext>
            </a:extLst>
          </p:cNvPr>
          <p:cNvSpPr txBox="1"/>
          <p:nvPr/>
        </p:nvSpPr>
        <p:spPr>
          <a:xfrm>
            <a:off x="172281" y="4377531"/>
            <a:ext cx="3595048" cy="1754326"/>
          </a:xfrm>
          <a:prstGeom prst="rect">
            <a:avLst/>
          </a:prstGeom>
          <a:solidFill>
            <a:srgbClr val="FFFF00"/>
          </a:solidFill>
        </p:spPr>
        <p:txBody>
          <a:bodyPr wrap="square" rtlCol="0">
            <a:spAutoFit/>
          </a:bodyPr>
          <a:lstStyle/>
          <a:p>
            <a:r>
              <a:rPr lang="en-US" dirty="0"/>
              <a:t>Implied In-plane irradiation:</a:t>
            </a:r>
          </a:p>
          <a:p>
            <a:r>
              <a:rPr lang="en-US" dirty="0"/>
              <a:t>1,713.5/83.9%  = 2042.31 kWh/m2</a:t>
            </a:r>
          </a:p>
          <a:p>
            <a:endParaRPr lang="en-US" dirty="0"/>
          </a:p>
          <a:p>
            <a:r>
              <a:rPr lang="en-US" dirty="0"/>
              <a:t>Capacity Factor 1713/8760 = 19.55%</a:t>
            </a:r>
          </a:p>
          <a:p>
            <a:endParaRPr lang="en-US" dirty="0"/>
          </a:p>
          <a:p>
            <a:r>
              <a:rPr lang="en-US" dirty="0"/>
              <a:t>PR = 83.9%</a:t>
            </a:r>
          </a:p>
        </p:txBody>
      </p:sp>
      <p:sp>
        <p:nvSpPr>
          <p:cNvPr id="2" name="TextBox 1">
            <a:extLst>
              <a:ext uri="{FF2B5EF4-FFF2-40B4-BE49-F238E27FC236}">
                <a16:creationId xmlns:a16="http://schemas.microsoft.com/office/drawing/2014/main" id="{56228BBA-D902-49FC-AA4B-98434284F2A2}"/>
              </a:ext>
            </a:extLst>
          </p:cNvPr>
          <p:cNvSpPr txBox="1"/>
          <p:nvPr/>
        </p:nvSpPr>
        <p:spPr>
          <a:xfrm>
            <a:off x="4820717" y="5383988"/>
            <a:ext cx="2999232" cy="369332"/>
          </a:xfrm>
          <a:prstGeom prst="rect">
            <a:avLst/>
          </a:prstGeom>
          <a:noFill/>
        </p:spPr>
        <p:txBody>
          <a:bodyPr wrap="square" rtlCol="0">
            <a:spAutoFit/>
          </a:bodyPr>
          <a:lstStyle/>
          <a:p>
            <a:r>
              <a:rPr lang="en-US" dirty="0"/>
              <a:t>A/C to DC 818/1000 = 81%</a:t>
            </a:r>
          </a:p>
        </p:txBody>
      </p:sp>
    </p:spTree>
    <p:extLst>
      <p:ext uri="{BB962C8B-B14F-4D97-AF65-F5344CB8AC3E}">
        <p14:creationId xmlns:p14="http://schemas.microsoft.com/office/powerpoint/2010/main" val="514300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4126F-3B3F-4B74-99BA-F18682AFDBCF}"/>
              </a:ext>
            </a:extLst>
          </p:cNvPr>
          <p:cNvSpPr>
            <a:spLocks noGrp="1"/>
          </p:cNvSpPr>
          <p:nvPr>
            <p:ph type="ctrTitle"/>
          </p:nvPr>
        </p:nvSpPr>
        <p:spPr/>
        <p:txBody>
          <a:bodyPr/>
          <a:lstStyle/>
          <a:p>
            <a:r>
              <a:rPr lang="en-US" dirty="0"/>
              <a:t>PV Syst 1 - General</a:t>
            </a:r>
          </a:p>
        </p:txBody>
      </p:sp>
      <p:pic>
        <p:nvPicPr>
          <p:cNvPr id="5" name="Content Placeholder 4">
            <a:extLst>
              <a:ext uri="{FF2B5EF4-FFF2-40B4-BE49-F238E27FC236}">
                <a16:creationId xmlns:a16="http://schemas.microsoft.com/office/drawing/2014/main" id="{CE709A7E-D333-49B0-8802-66FA36E55BA2}"/>
              </a:ext>
            </a:extLst>
          </p:cNvPr>
          <p:cNvPicPr>
            <a:picLocks noGrp="1" noChangeAspect="1"/>
          </p:cNvPicPr>
          <p:nvPr>
            <p:ph idx="4294967295"/>
          </p:nvPr>
        </p:nvPicPr>
        <p:blipFill>
          <a:blip r:embed="rId2"/>
          <a:stretch>
            <a:fillRect/>
          </a:stretch>
        </p:blipFill>
        <p:spPr>
          <a:xfrm>
            <a:off x="0" y="1055688"/>
            <a:ext cx="4352925" cy="5711825"/>
          </a:xfrm>
        </p:spPr>
      </p:pic>
      <p:sp>
        <p:nvSpPr>
          <p:cNvPr id="6" name="TextBox 5">
            <a:extLst>
              <a:ext uri="{FF2B5EF4-FFF2-40B4-BE49-F238E27FC236}">
                <a16:creationId xmlns:a16="http://schemas.microsoft.com/office/drawing/2014/main" id="{94284007-A4B3-47FA-A422-D71F7B8E59B3}"/>
              </a:ext>
            </a:extLst>
          </p:cNvPr>
          <p:cNvSpPr txBox="1"/>
          <p:nvPr/>
        </p:nvSpPr>
        <p:spPr>
          <a:xfrm>
            <a:off x="6858345" y="3728199"/>
            <a:ext cx="1768415" cy="1200329"/>
          </a:xfrm>
          <a:prstGeom prst="rect">
            <a:avLst/>
          </a:prstGeom>
          <a:noFill/>
        </p:spPr>
        <p:txBody>
          <a:bodyPr wrap="square" rtlCol="0">
            <a:spAutoFit/>
          </a:bodyPr>
          <a:lstStyle/>
          <a:p>
            <a:r>
              <a:rPr lang="en-US" dirty="0"/>
              <a:t>344 kWp and 294 kWac</a:t>
            </a:r>
          </a:p>
          <a:p>
            <a:endParaRPr lang="en-US" dirty="0"/>
          </a:p>
          <a:p>
            <a:r>
              <a:rPr lang="en-US" dirty="0"/>
              <a:t>294/344 = 85%</a:t>
            </a:r>
          </a:p>
        </p:txBody>
      </p:sp>
    </p:spTree>
    <p:extLst>
      <p:ext uri="{BB962C8B-B14F-4D97-AF65-F5344CB8AC3E}">
        <p14:creationId xmlns:p14="http://schemas.microsoft.com/office/powerpoint/2010/main" val="21810330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1617E3-30F6-40D0-863B-FC481AF893E0}"/>
              </a:ext>
            </a:extLst>
          </p:cNvPr>
          <p:cNvSpPr>
            <a:spLocks noGrp="1"/>
          </p:cNvSpPr>
          <p:nvPr>
            <p:ph type="ctrTitle"/>
          </p:nvPr>
        </p:nvSpPr>
        <p:spPr/>
        <p:txBody>
          <a:bodyPr/>
          <a:lstStyle/>
          <a:p>
            <a:r>
              <a:rPr lang="en-US" dirty="0"/>
              <a:t>PV Syst 2</a:t>
            </a:r>
          </a:p>
        </p:txBody>
      </p:sp>
      <p:pic>
        <p:nvPicPr>
          <p:cNvPr id="5" name="Content Placeholder 4">
            <a:extLst>
              <a:ext uri="{FF2B5EF4-FFF2-40B4-BE49-F238E27FC236}">
                <a16:creationId xmlns:a16="http://schemas.microsoft.com/office/drawing/2014/main" id="{E551F623-3087-401A-AF8B-330F4A213509}"/>
              </a:ext>
            </a:extLst>
          </p:cNvPr>
          <p:cNvPicPr>
            <a:picLocks noGrp="1" noChangeAspect="1"/>
          </p:cNvPicPr>
          <p:nvPr>
            <p:ph idx="4294967295"/>
          </p:nvPr>
        </p:nvPicPr>
        <p:blipFill>
          <a:blip r:embed="rId2"/>
          <a:stretch>
            <a:fillRect/>
          </a:stretch>
        </p:blipFill>
        <p:spPr>
          <a:xfrm>
            <a:off x="4359275" y="923925"/>
            <a:ext cx="4784725" cy="5735638"/>
          </a:xfrm>
        </p:spPr>
      </p:pic>
      <p:sp>
        <p:nvSpPr>
          <p:cNvPr id="6" name="TextBox 5">
            <a:extLst>
              <a:ext uri="{FF2B5EF4-FFF2-40B4-BE49-F238E27FC236}">
                <a16:creationId xmlns:a16="http://schemas.microsoft.com/office/drawing/2014/main" id="{1C8A263B-E66C-4FEB-9808-B2DC7E9CFD48}"/>
              </a:ext>
            </a:extLst>
          </p:cNvPr>
          <p:cNvSpPr txBox="1"/>
          <p:nvPr/>
        </p:nvSpPr>
        <p:spPr>
          <a:xfrm>
            <a:off x="186911" y="2274838"/>
            <a:ext cx="4048590" cy="2862322"/>
          </a:xfrm>
          <a:prstGeom prst="rect">
            <a:avLst/>
          </a:prstGeom>
          <a:noFill/>
        </p:spPr>
        <p:txBody>
          <a:bodyPr wrap="square" rtlCol="0">
            <a:spAutoFit/>
          </a:bodyPr>
          <a:lstStyle/>
          <a:p>
            <a:r>
              <a:rPr lang="en-US" dirty="0"/>
              <a:t>Global Incident Irradiation on collector 2497.2 = 28.39%</a:t>
            </a:r>
          </a:p>
          <a:p>
            <a:endParaRPr lang="en-US" dirty="0"/>
          </a:p>
          <a:p>
            <a:r>
              <a:rPr lang="en-US" dirty="0"/>
              <a:t>Final Production - yield 2189 = 24.98%</a:t>
            </a:r>
          </a:p>
          <a:p>
            <a:endParaRPr lang="en-US" dirty="0"/>
          </a:p>
          <a:p>
            <a:r>
              <a:rPr lang="en-US" dirty="0"/>
              <a:t>Performance ratio computed 2497/2189 = 87.65%</a:t>
            </a:r>
          </a:p>
          <a:p>
            <a:endParaRPr lang="en-US" dirty="0"/>
          </a:p>
          <a:p>
            <a:r>
              <a:rPr lang="en-US" dirty="0"/>
              <a:t>GHI = 1,887 kWh/m2</a:t>
            </a:r>
          </a:p>
          <a:p>
            <a:endParaRPr lang="en-US" dirty="0"/>
          </a:p>
        </p:txBody>
      </p:sp>
    </p:spTree>
    <p:extLst>
      <p:ext uri="{BB962C8B-B14F-4D97-AF65-F5344CB8AC3E}">
        <p14:creationId xmlns:p14="http://schemas.microsoft.com/office/powerpoint/2010/main" val="1327941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3D9E64-911E-4346-A342-0476DEA43BBC}"/>
              </a:ext>
            </a:extLst>
          </p:cNvPr>
          <p:cNvSpPr>
            <a:spLocks noGrp="1"/>
          </p:cNvSpPr>
          <p:nvPr>
            <p:ph type="ctrTitle"/>
          </p:nvPr>
        </p:nvSpPr>
        <p:spPr/>
        <p:txBody>
          <a:bodyPr/>
          <a:lstStyle/>
          <a:p>
            <a:r>
              <a:rPr lang="en-US" dirty="0"/>
              <a:t>EU PV GIS</a:t>
            </a:r>
          </a:p>
        </p:txBody>
      </p:sp>
      <p:pic>
        <p:nvPicPr>
          <p:cNvPr id="5" name="Content Placeholder 4">
            <a:extLst>
              <a:ext uri="{FF2B5EF4-FFF2-40B4-BE49-F238E27FC236}">
                <a16:creationId xmlns:a16="http://schemas.microsoft.com/office/drawing/2014/main" id="{45AE8D76-0D67-43AF-A5D2-895488CF1113}"/>
              </a:ext>
            </a:extLst>
          </p:cNvPr>
          <p:cNvPicPr>
            <a:picLocks noGrp="1" noChangeAspect="1"/>
          </p:cNvPicPr>
          <p:nvPr>
            <p:ph idx="4294967295"/>
          </p:nvPr>
        </p:nvPicPr>
        <p:blipFill>
          <a:blip r:embed="rId2"/>
          <a:stretch>
            <a:fillRect/>
          </a:stretch>
        </p:blipFill>
        <p:spPr>
          <a:xfrm>
            <a:off x="0" y="1589088"/>
            <a:ext cx="7902575" cy="4110037"/>
          </a:xfrm>
        </p:spPr>
      </p:pic>
    </p:spTree>
    <p:extLst>
      <p:ext uri="{BB962C8B-B14F-4D97-AF65-F5344CB8AC3E}">
        <p14:creationId xmlns:p14="http://schemas.microsoft.com/office/powerpoint/2010/main" val="17764474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274D00-DB8B-4AB9-84B1-468C8A275326}"/>
              </a:ext>
            </a:extLst>
          </p:cNvPr>
          <p:cNvSpPr>
            <a:spLocks noGrp="1"/>
          </p:cNvSpPr>
          <p:nvPr>
            <p:ph type="ctrTitle"/>
          </p:nvPr>
        </p:nvSpPr>
        <p:spPr/>
        <p:txBody>
          <a:bodyPr/>
          <a:lstStyle/>
          <a:p>
            <a:r>
              <a:rPr lang="en-US" dirty="0"/>
              <a:t>Horizontal – 1869.58 kWh/m2</a:t>
            </a:r>
          </a:p>
        </p:txBody>
      </p:sp>
      <p:pic>
        <p:nvPicPr>
          <p:cNvPr id="5" name="Content Placeholder 4">
            <a:extLst>
              <a:ext uri="{FF2B5EF4-FFF2-40B4-BE49-F238E27FC236}">
                <a16:creationId xmlns:a16="http://schemas.microsoft.com/office/drawing/2014/main" id="{DBEC99BC-DD10-4B25-A503-64C359D3FFD9}"/>
              </a:ext>
            </a:extLst>
          </p:cNvPr>
          <p:cNvPicPr>
            <a:picLocks noGrp="1" noChangeAspect="1"/>
          </p:cNvPicPr>
          <p:nvPr>
            <p:ph idx="4294967295"/>
          </p:nvPr>
        </p:nvPicPr>
        <p:blipFill>
          <a:blip r:embed="rId2"/>
          <a:stretch>
            <a:fillRect/>
          </a:stretch>
        </p:blipFill>
        <p:spPr>
          <a:xfrm>
            <a:off x="0" y="1635125"/>
            <a:ext cx="8342313" cy="3963988"/>
          </a:xfrm>
        </p:spPr>
      </p:pic>
      <p:sp>
        <p:nvSpPr>
          <p:cNvPr id="2" name="TextBox 1">
            <a:extLst>
              <a:ext uri="{FF2B5EF4-FFF2-40B4-BE49-F238E27FC236}">
                <a16:creationId xmlns:a16="http://schemas.microsoft.com/office/drawing/2014/main" id="{A75796B9-B6D5-498B-A62E-EB21A1A66812}"/>
              </a:ext>
            </a:extLst>
          </p:cNvPr>
          <p:cNvSpPr txBox="1"/>
          <p:nvPr/>
        </p:nvSpPr>
        <p:spPr>
          <a:xfrm>
            <a:off x="1163117" y="5896051"/>
            <a:ext cx="3226003" cy="369332"/>
          </a:xfrm>
          <a:prstGeom prst="rect">
            <a:avLst/>
          </a:prstGeom>
          <a:noFill/>
        </p:spPr>
        <p:txBody>
          <a:bodyPr wrap="square" rtlCol="0">
            <a:spAutoFit/>
          </a:bodyPr>
          <a:lstStyle/>
          <a:p>
            <a:r>
              <a:rPr lang="en-US" dirty="0"/>
              <a:t>GHI </a:t>
            </a:r>
            <a:r>
              <a:rPr lang="en-US" dirty="0">
                <a:sym typeface="Wingdings" panose="05000000000000000000" pitchFamily="2" charset="2"/>
              </a:rPr>
              <a:t> 1,870 kWh/m2</a:t>
            </a:r>
            <a:endParaRPr lang="en-US" dirty="0"/>
          </a:p>
        </p:txBody>
      </p:sp>
    </p:spTree>
    <p:extLst>
      <p:ext uri="{BB962C8B-B14F-4D97-AF65-F5344CB8AC3E}">
        <p14:creationId xmlns:p14="http://schemas.microsoft.com/office/powerpoint/2010/main" val="37717299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65E4E7-462F-4C66-B0CC-25550028C17D}"/>
              </a:ext>
            </a:extLst>
          </p:cNvPr>
          <p:cNvSpPr>
            <a:spLocks noGrp="1"/>
          </p:cNvSpPr>
          <p:nvPr>
            <p:ph type="ctrTitle"/>
          </p:nvPr>
        </p:nvSpPr>
        <p:spPr/>
        <p:txBody>
          <a:bodyPr/>
          <a:lstStyle/>
          <a:p>
            <a:r>
              <a:rPr lang="en-US" dirty="0"/>
              <a:t>PV GIS with Tracking</a:t>
            </a:r>
          </a:p>
        </p:txBody>
      </p:sp>
      <p:pic>
        <p:nvPicPr>
          <p:cNvPr id="5" name="Content Placeholder 4">
            <a:extLst>
              <a:ext uri="{FF2B5EF4-FFF2-40B4-BE49-F238E27FC236}">
                <a16:creationId xmlns:a16="http://schemas.microsoft.com/office/drawing/2014/main" id="{7F2DD6F0-EC6A-4272-863B-5B276336A295}"/>
              </a:ext>
            </a:extLst>
          </p:cNvPr>
          <p:cNvPicPr>
            <a:picLocks noGrp="1" noChangeAspect="1"/>
          </p:cNvPicPr>
          <p:nvPr>
            <p:ph idx="4294967295"/>
          </p:nvPr>
        </p:nvPicPr>
        <p:blipFill>
          <a:blip r:embed="rId2"/>
          <a:stretch>
            <a:fillRect/>
          </a:stretch>
        </p:blipFill>
        <p:spPr>
          <a:xfrm>
            <a:off x="0" y="1681163"/>
            <a:ext cx="8285163" cy="4418012"/>
          </a:xfrm>
        </p:spPr>
      </p:pic>
      <p:sp>
        <p:nvSpPr>
          <p:cNvPr id="2" name="TextBox 1">
            <a:extLst>
              <a:ext uri="{FF2B5EF4-FFF2-40B4-BE49-F238E27FC236}">
                <a16:creationId xmlns:a16="http://schemas.microsoft.com/office/drawing/2014/main" id="{55F0A5A5-CC91-47A3-B045-7EB0DF1FB100}"/>
              </a:ext>
            </a:extLst>
          </p:cNvPr>
          <p:cNvSpPr txBox="1"/>
          <p:nvPr/>
        </p:nvSpPr>
        <p:spPr>
          <a:xfrm>
            <a:off x="1243584" y="6115507"/>
            <a:ext cx="2326234" cy="369332"/>
          </a:xfrm>
          <a:prstGeom prst="rect">
            <a:avLst/>
          </a:prstGeom>
          <a:noFill/>
        </p:spPr>
        <p:txBody>
          <a:bodyPr wrap="square" rtlCol="0">
            <a:spAutoFit/>
          </a:bodyPr>
          <a:lstStyle/>
          <a:p>
            <a:r>
              <a:rPr lang="en-US" dirty="0"/>
              <a:t>PR is 2175/2793= 78%</a:t>
            </a:r>
          </a:p>
        </p:txBody>
      </p:sp>
    </p:spTree>
    <p:extLst>
      <p:ext uri="{BB962C8B-B14F-4D97-AF65-F5344CB8AC3E}">
        <p14:creationId xmlns:p14="http://schemas.microsoft.com/office/powerpoint/2010/main" val="13500929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043784-619B-4AE6-8D65-B0A9AA90FE3B}"/>
              </a:ext>
            </a:extLst>
          </p:cNvPr>
          <p:cNvSpPr>
            <a:spLocks noGrp="1"/>
          </p:cNvSpPr>
          <p:nvPr>
            <p:ph type="ctrTitle"/>
          </p:nvPr>
        </p:nvSpPr>
        <p:spPr/>
        <p:txBody>
          <a:bodyPr/>
          <a:lstStyle/>
          <a:p>
            <a:r>
              <a:rPr lang="en-US" dirty="0"/>
              <a:t>PV Watts</a:t>
            </a:r>
          </a:p>
        </p:txBody>
      </p:sp>
      <p:pic>
        <p:nvPicPr>
          <p:cNvPr id="4" name="Picture 3">
            <a:extLst>
              <a:ext uri="{FF2B5EF4-FFF2-40B4-BE49-F238E27FC236}">
                <a16:creationId xmlns:a16="http://schemas.microsoft.com/office/drawing/2014/main" id="{3E4C17F0-3502-40D4-BA62-04CFB356058E}"/>
              </a:ext>
            </a:extLst>
          </p:cNvPr>
          <p:cNvPicPr>
            <a:picLocks noChangeAspect="1"/>
          </p:cNvPicPr>
          <p:nvPr/>
        </p:nvPicPr>
        <p:blipFill>
          <a:blip r:embed="rId2"/>
          <a:stretch>
            <a:fillRect/>
          </a:stretch>
        </p:blipFill>
        <p:spPr>
          <a:xfrm>
            <a:off x="444830" y="1485697"/>
            <a:ext cx="5804895" cy="4739538"/>
          </a:xfrm>
          <a:prstGeom prst="rect">
            <a:avLst/>
          </a:prstGeom>
        </p:spPr>
      </p:pic>
      <p:sp>
        <p:nvSpPr>
          <p:cNvPr id="5" name="TextBox 4">
            <a:extLst>
              <a:ext uri="{FF2B5EF4-FFF2-40B4-BE49-F238E27FC236}">
                <a16:creationId xmlns:a16="http://schemas.microsoft.com/office/drawing/2014/main" id="{5A06E81F-B3D1-44BC-BDFF-D708453C382A}"/>
              </a:ext>
            </a:extLst>
          </p:cNvPr>
          <p:cNvSpPr txBox="1"/>
          <p:nvPr/>
        </p:nvSpPr>
        <p:spPr>
          <a:xfrm>
            <a:off x="6459321" y="2622640"/>
            <a:ext cx="2157983" cy="923330"/>
          </a:xfrm>
          <a:prstGeom prst="rect">
            <a:avLst/>
          </a:prstGeom>
          <a:noFill/>
        </p:spPr>
        <p:txBody>
          <a:bodyPr wrap="square" rtlCol="0">
            <a:spAutoFit/>
          </a:bodyPr>
          <a:lstStyle/>
          <a:p>
            <a:r>
              <a:rPr lang="en-US" dirty="0"/>
              <a:t>5.53 x 365 = 2,018</a:t>
            </a:r>
          </a:p>
          <a:p>
            <a:endParaRPr lang="en-US" dirty="0"/>
          </a:p>
          <a:p>
            <a:r>
              <a:rPr lang="en-US" dirty="0"/>
              <a:t>PR 1494/2018 = 74%</a:t>
            </a:r>
          </a:p>
        </p:txBody>
      </p:sp>
    </p:spTree>
    <p:extLst>
      <p:ext uri="{BB962C8B-B14F-4D97-AF65-F5344CB8AC3E}">
        <p14:creationId xmlns:p14="http://schemas.microsoft.com/office/powerpoint/2010/main" val="23016510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0378CF-3CBD-4E6A-90B7-57B02CB17AC0}"/>
              </a:ext>
            </a:extLst>
          </p:cNvPr>
          <p:cNvSpPr>
            <a:spLocks noGrp="1"/>
          </p:cNvSpPr>
          <p:nvPr>
            <p:ph type="ctrTitle"/>
          </p:nvPr>
        </p:nvSpPr>
        <p:spPr/>
        <p:txBody>
          <a:bodyPr/>
          <a:lstStyle/>
          <a:p>
            <a:r>
              <a:rPr lang="en-US" dirty="0"/>
              <a:t>From World Bank</a:t>
            </a:r>
          </a:p>
        </p:txBody>
      </p:sp>
      <p:pic>
        <p:nvPicPr>
          <p:cNvPr id="9" name="Content Placeholder 8">
            <a:extLst>
              <a:ext uri="{FF2B5EF4-FFF2-40B4-BE49-F238E27FC236}">
                <a16:creationId xmlns:a16="http://schemas.microsoft.com/office/drawing/2014/main" id="{E62AD749-0F1F-4FB1-8B6C-2E290601EBDA}"/>
              </a:ext>
            </a:extLst>
          </p:cNvPr>
          <p:cNvPicPr>
            <a:picLocks noGrp="1" noChangeAspect="1"/>
          </p:cNvPicPr>
          <p:nvPr>
            <p:ph idx="4294967295"/>
          </p:nvPr>
        </p:nvPicPr>
        <p:blipFill>
          <a:blip r:embed="rId2"/>
          <a:stretch>
            <a:fillRect/>
          </a:stretch>
        </p:blipFill>
        <p:spPr>
          <a:xfrm>
            <a:off x="1241425" y="1590675"/>
            <a:ext cx="7902575" cy="4240213"/>
          </a:xfrm>
        </p:spPr>
      </p:pic>
      <p:sp>
        <p:nvSpPr>
          <p:cNvPr id="2" name="TextBox 1">
            <a:extLst>
              <a:ext uri="{FF2B5EF4-FFF2-40B4-BE49-F238E27FC236}">
                <a16:creationId xmlns:a16="http://schemas.microsoft.com/office/drawing/2014/main" id="{84F34670-C5D1-4FBA-A706-9873B872F454}"/>
              </a:ext>
            </a:extLst>
          </p:cNvPr>
          <p:cNvSpPr txBox="1"/>
          <p:nvPr/>
        </p:nvSpPr>
        <p:spPr>
          <a:xfrm>
            <a:off x="1521562" y="6078931"/>
            <a:ext cx="2655417" cy="369332"/>
          </a:xfrm>
          <a:prstGeom prst="rect">
            <a:avLst/>
          </a:prstGeom>
          <a:noFill/>
        </p:spPr>
        <p:txBody>
          <a:bodyPr wrap="square" rtlCol="0">
            <a:spAutoFit/>
          </a:bodyPr>
          <a:lstStyle/>
          <a:p>
            <a:r>
              <a:rPr lang="en-US" dirty="0"/>
              <a:t>GHI 1,892 kWh/m2</a:t>
            </a:r>
          </a:p>
        </p:txBody>
      </p:sp>
    </p:spTree>
    <p:extLst>
      <p:ext uri="{BB962C8B-B14F-4D97-AF65-F5344CB8AC3E}">
        <p14:creationId xmlns:p14="http://schemas.microsoft.com/office/powerpoint/2010/main" val="31670050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F5BE-0CDB-4FD7-9166-7E6C8E486C1E}"/>
              </a:ext>
            </a:extLst>
          </p:cNvPr>
          <p:cNvSpPr>
            <a:spLocks noGrp="1"/>
          </p:cNvSpPr>
          <p:nvPr>
            <p:ph type="ctrTitle"/>
          </p:nvPr>
        </p:nvSpPr>
        <p:spPr/>
        <p:txBody>
          <a:bodyPr>
            <a:normAutofit/>
          </a:bodyPr>
          <a:lstStyle/>
          <a:p>
            <a:r>
              <a:rPr lang="en-US" dirty="0"/>
              <a:t>Risk Analysis of Resource and P90/P95/P99</a:t>
            </a:r>
          </a:p>
        </p:txBody>
      </p:sp>
    </p:spTree>
    <p:extLst>
      <p:ext uri="{BB962C8B-B14F-4D97-AF65-F5344CB8AC3E}">
        <p14:creationId xmlns:p14="http://schemas.microsoft.com/office/powerpoint/2010/main" val="1274058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2318E-2EEB-4BA1-833F-14140E4CB5CE}"/>
              </a:ext>
            </a:extLst>
          </p:cNvPr>
          <p:cNvSpPr>
            <a:spLocks noGrp="1"/>
          </p:cNvSpPr>
          <p:nvPr>
            <p:ph type="ctrTitle"/>
          </p:nvPr>
        </p:nvSpPr>
        <p:spPr/>
        <p:txBody>
          <a:bodyPr>
            <a:normAutofit fontScale="90000"/>
          </a:bodyPr>
          <a:lstStyle/>
          <a:p>
            <a:r>
              <a:rPr lang="en-US" dirty="0"/>
              <a:t>General Course Overview – Economic and Financial Analysis</a:t>
            </a:r>
          </a:p>
        </p:txBody>
      </p:sp>
      <p:sp>
        <p:nvSpPr>
          <p:cNvPr id="2" name="Content Placeholder 1">
            <a:extLst>
              <a:ext uri="{FF2B5EF4-FFF2-40B4-BE49-F238E27FC236}">
                <a16:creationId xmlns:a16="http://schemas.microsoft.com/office/drawing/2014/main" id="{74E8C91A-AE45-4D94-B487-0FE805486C5C}"/>
              </a:ext>
            </a:extLst>
          </p:cNvPr>
          <p:cNvSpPr>
            <a:spLocks noGrp="1"/>
          </p:cNvSpPr>
          <p:nvPr>
            <p:ph type="body" sz="quarter" idx="13"/>
          </p:nvPr>
        </p:nvSpPr>
        <p:spPr>
          <a:xfrm>
            <a:off x="238117" y="1482291"/>
            <a:ext cx="8649509" cy="4875782"/>
          </a:xfrm>
        </p:spPr>
        <p:txBody>
          <a:bodyPr>
            <a:normAutofit fontScale="92500" lnSpcReduction="10000"/>
          </a:bodyPr>
          <a:lstStyle/>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Very High-Level Introduction to Technical Aspects</a:t>
            </a: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Economic History of Solar Power Revolution </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Computing the Cost of Solar Power and Explaining the Key Drivers Leading to the Revolution</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Capital Cost of Solar Power and Database of </a:t>
            </a:r>
            <a:r>
              <a:rPr lang="en-GB" sz="2800" dirty="0">
                <a:latin typeface="Calibri" panose="020F0502020204030204" pitchFamily="34" charset="0"/>
                <a:ea typeface="Times New Roman" panose="02020603050405020304" pitchFamily="18" charset="0"/>
                <a:cs typeface="Arial" panose="020B0604020202020204" pitchFamily="34" charset="0"/>
              </a:rPr>
              <a:t>Module Costs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Evaluating Operation </a:t>
            </a:r>
            <a:r>
              <a:rPr lang="en-GB" sz="2800" dirty="0">
                <a:latin typeface="Calibri" panose="020F0502020204030204" pitchFamily="34" charset="0"/>
                <a:ea typeface="Times New Roman" panose="02020603050405020304" pitchFamily="18" charset="0"/>
                <a:cs typeface="Arial" panose="020B0604020202020204" pitchFamily="34" charset="0"/>
              </a:rPr>
              <a:t>and Maintenance Costs and Adjustments for Inflation and Degradation</a:t>
            </a: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Resource Analysis with Case Study – Understanding of Performance Ratio Benchmarks and Solar Irradiation that Hits the Collector </a:t>
            </a:r>
          </a:p>
          <a:p>
            <a:pPr marL="1025525" lvl="4" indent="-628650">
              <a:spcBef>
                <a:spcPts val="0"/>
              </a:spcBef>
              <a:buFont typeface="+mj-lt"/>
              <a:buAutoNum type="arabicPeriod"/>
            </a:pPr>
            <a:r>
              <a:rPr lang="en-GB" sz="2800" dirty="0">
                <a:effectLst/>
                <a:latin typeface="Calibri" panose="020F0502020204030204" pitchFamily="34" charset="0"/>
                <a:ea typeface="Times New Roman" panose="02020603050405020304" pitchFamily="18" charset="0"/>
                <a:cs typeface="Arial" panose="020B0604020202020204" pitchFamily="34" charset="0"/>
              </a:rPr>
              <a:t>Two Ways of Computing Cost of Capital for LCOE with Project Finance and Constant Capital Structure and Reconciliation of LCOE with a Financial Model</a:t>
            </a:r>
          </a:p>
        </p:txBody>
      </p:sp>
    </p:spTree>
    <p:extLst>
      <p:ext uri="{BB962C8B-B14F-4D97-AF65-F5344CB8AC3E}">
        <p14:creationId xmlns:p14="http://schemas.microsoft.com/office/powerpoint/2010/main" val="36625648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D27066-EA6E-4144-B1F8-7E9D72C91D64}"/>
              </a:ext>
            </a:extLst>
          </p:cNvPr>
          <p:cNvSpPr>
            <a:spLocks noGrp="1"/>
          </p:cNvSpPr>
          <p:nvPr>
            <p:ph type="ctrTitle"/>
          </p:nvPr>
        </p:nvSpPr>
        <p:spPr/>
        <p:txBody>
          <a:bodyPr/>
          <a:lstStyle/>
          <a:p>
            <a:r>
              <a:rPr lang="en-US" dirty="0"/>
              <a:t>Resource Analysis</a:t>
            </a:r>
          </a:p>
        </p:txBody>
      </p:sp>
      <p:sp>
        <p:nvSpPr>
          <p:cNvPr id="2" name="Content Placeholder 1">
            <a:extLst>
              <a:ext uri="{FF2B5EF4-FFF2-40B4-BE49-F238E27FC236}">
                <a16:creationId xmlns:a16="http://schemas.microsoft.com/office/drawing/2014/main" id="{0766670D-1253-4F76-81F3-9CC281B15EE4}"/>
              </a:ext>
            </a:extLst>
          </p:cNvPr>
          <p:cNvSpPr>
            <a:spLocks noGrp="1"/>
          </p:cNvSpPr>
          <p:nvPr>
            <p:ph type="body" sz="quarter" idx="13"/>
          </p:nvPr>
        </p:nvSpPr>
        <p:spPr/>
        <p:txBody>
          <a:bodyPr>
            <a:normAutofit/>
          </a:bodyPr>
          <a:lstStyle/>
          <a:p>
            <a:pPr marL="568325" marR="0" lvl="2" indent="-395288">
              <a:spcBef>
                <a:spcPts val="0"/>
              </a:spcBef>
              <a:spcAft>
                <a:spcPts val="0"/>
              </a:spcAft>
              <a:buFont typeface="Wingdings" panose="05000000000000000000" pitchFamily="2"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Review and understand solar resource studies and importance of solar resource analysis in risk analysis</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2" indent="-395288">
              <a:spcBef>
                <a:spcPts val="0"/>
              </a:spcBef>
              <a:spcAft>
                <a:spcPts val="0"/>
              </a:spcAft>
              <a:buFont typeface="Wingdings" panose="05000000000000000000" pitchFamily="2"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Analyse In-plain resource and yield</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2" indent="-395288">
              <a:spcBef>
                <a:spcPts val="0"/>
              </a:spcBef>
              <a:spcAft>
                <a:spcPts val="0"/>
              </a:spcAft>
              <a:buFont typeface="Wingdings" panose="05000000000000000000" pitchFamily="2"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Performance ratio and understanding PVSYST</a:t>
            </a: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Reason for studying uncertainty – output-based project</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Resource uncertainty and DSCR analysis – Percent Acceptable = (DSCR-1)/DSCR</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Intuition behind P90/P95/P99</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Normal distribution and estimation of probability levels</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Risks that are mean reverting and risks that are non-mean reverting</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3" indent="-395288">
              <a:spcBef>
                <a:spcPts val="0"/>
              </a:spcBef>
              <a:spcAft>
                <a:spcPts val="0"/>
              </a:spcAft>
              <a:buFont typeface="Symbol" panose="05050102010706020507" pitchFamily="18" charset="2"/>
              <a:buChar char=""/>
            </a:pPr>
            <a:r>
              <a:rPr lang="en-GB" sz="2600" dirty="0">
                <a:effectLst/>
                <a:latin typeface="Calibri" panose="020F0502020204030204" pitchFamily="34" charset="0"/>
                <a:ea typeface="Times New Roman" panose="02020603050405020304" pitchFamily="18" charset="0"/>
                <a:cs typeface="Arial" panose="020B0604020202020204" pitchFamily="34" charset="0"/>
              </a:rPr>
              <a:t>Sources of mean reverting and non-mean reverting uncertainty</a:t>
            </a:r>
            <a:endParaRPr lang="en-US" sz="2600" dirty="0">
              <a:effectLst/>
              <a:latin typeface="Calibri" panose="020F0502020204030204" pitchFamily="34" charset="0"/>
              <a:ea typeface="Times New Roman" panose="02020603050405020304" pitchFamily="18"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50627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4D338-80BA-4564-A488-EB7B98CEC395}"/>
              </a:ext>
            </a:extLst>
          </p:cNvPr>
          <p:cNvSpPr>
            <a:spLocks noGrp="1"/>
          </p:cNvSpPr>
          <p:nvPr>
            <p:ph type="ctrTitle"/>
          </p:nvPr>
        </p:nvSpPr>
        <p:spPr/>
        <p:txBody>
          <a:bodyPr/>
          <a:lstStyle/>
          <a:p>
            <a:r>
              <a:rPr lang="en-US" dirty="0"/>
              <a:t>Sources of Uncertainty</a:t>
            </a:r>
          </a:p>
        </p:txBody>
      </p:sp>
      <p:sp>
        <p:nvSpPr>
          <p:cNvPr id="2" name="Content Placeholder 1">
            <a:extLst>
              <a:ext uri="{FF2B5EF4-FFF2-40B4-BE49-F238E27FC236}">
                <a16:creationId xmlns:a16="http://schemas.microsoft.com/office/drawing/2014/main" id="{1683016A-9193-46FD-87EB-12DFA413B0BE}"/>
              </a:ext>
            </a:extLst>
          </p:cNvPr>
          <p:cNvSpPr>
            <a:spLocks noGrp="1"/>
          </p:cNvSpPr>
          <p:nvPr>
            <p:ph type="body" sz="quarter" idx="13"/>
          </p:nvPr>
        </p:nvSpPr>
        <p:spPr/>
        <p:txBody>
          <a:bodyPr>
            <a:normAutofit/>
          </a:bodyPr>
          <a:lstStyle/>
          <a:p>
            <a:pPr marL="568325" marR="0" lvl="2" indent="-568325">
              <a:spcBef>
                <a:spcPts val="0"/>
              </a:spcBef>
              <a:spcAft>
                <a:spcPts val="0"/>
              </a:spcAft>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Uncertainty and P90/P95/P99 from Radiation Uncertainty</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Computation of standard deviation of monthly and annual resource</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Comparison of standard deviation for different regions and for tracking/non-tracking</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Calculation of P90/P95/P99 from standard deviation</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DSCR from in-plane resource variation</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Interpretation of DSCR in terms of probability of default</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marR="0" lvl="2" indent="-568325">
              <a:spcBef>
                <a:spcPts val="0"/>
              </a:spcBef>
              <a:spcAft>
                <a:spcPts val="0"/>
              </a:spcAft>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Uncertainty from Modelling/Data/Configuration Errors</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Example of errors from data sources</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Errors in modelling soiling/losses/inverter performance</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Errors in modelling temperature coefficient</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Combining uncertainty with mean squared error</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Calculation of one-year P90/P95/P99 from combined standard deviation</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Calculation of 10-year P90/P95/P99 from non-mean reverting standard deviation</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568325">
              <a:spcBef>
                <a:spcPts val="0"/>
              </a:spcBef>
              <a:buFont typeface="Symbol" panose="05050102010706020507" pitchFamily="18" charset="2"/>
              <a:buChar char=""/>
            </a:pPr>
            <a:r>
              <a:rPr lang="en-GB" sz="1800" dirty="0">
                <a:effectLst/>
                <a:latin typeface="Calibri" panose="020F0502020204030204" pitchFamily="34" charset="0"/>
                <a:ea typeface="Times New Roman" panose="02020603050405020304" pitchFamily="18" charset="0"/>
                <a:cs typeface="Arial" panose="020B0604020202020204" pitchFamily="34" charset="0"/>
              </a:rPr>
              <a:t>Judgement in computing standard deviation from modelling errors</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5681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ctrTitle"/>
          </p:nvPr>
        </p:nvSpPr>
        <p:spPr/>
        <p:txBody>
          <a:bodyPr/>
          <a:lstStyle/>
          <a:p>
            <a:r>
              <a:rPr lang="en-US" dirty="0"/>
              <a:t>Solar Data Reliability</a:t>
            </a:r>
          </a:p>
        </p:txBody>
      </p:sp>
      <p:sp>
        <p:nvSpPr>
          <p:cNvPr id="161795" name="Rectangle 3"/>
          <p:cNvSpPr>
            <a:spLocks noGrp="1" noChangeArrowheads="1"/>
          </p:cNvSpPr>
          <p:nvPr>
            <p:ph type="body" sz="quarter" idx="13"/>
          </p:nvPr>
        </p:nvSpPr>
        <p:spPr/>
        <p:txBody>
          <a:bodyPr/>
          <a:lstStyle/>
          <a:p>
            <a:pPr>
              <a:lnSpc>
                <a:spcPct val="90000"/>
              </a:lnSpc>
            </a:pPr>
            <a:r>
              <a:rPr lang="en-US" sz="2000" dirty="0"/>
              <a:t>There are various data sets for both DNI and global. Generally, ground measurement for DNI and global is more accurate than satellite data. The most accurate ground measurement is about 3% for DNI and about 5% for global. </a:t>
            </a:r>
          </a:p>
          <a:p>
            <a:pPr>
              <a:lnSpc>
                <a:spcPct val="90000"/>
              </a:lnSpc>
            </a:pPr>
            <a:r>
              <a:rPr lang="en-US" sz="2000" dirty="0"/>
              <a:t>In conjunction with the independent solar resource consultant's assessment, we will factor in the knowledge of institutions such as the U.S. National Renewal Energy Laboratory (NREL) to reach a conclusion on the likely accuracy of the resource data. </a:t>
            </a:r>
          </a:p>
          <a:p>
            <a:pPr lvl="1">
              <a:lnSpc>
                <a:spcPct val="90000"/>
              </a:lnSpc>
            </a:pPr>
            <a:r>
              <a:rPr lang="en-US" sz="1600" dirty="0"/>
              <a:t>For example, according to NREL, the National Solar Radiation Database (a composite model) data accuracy has a range of 9%-15% uncertainty with DNI being closer to 15% and global 9%. </a:t>
            </a:r>
          </a:p>
          <a:p>
            <a:pPr lvl="1">
              <a:lnSpc>
                <a:spcPct val="90000"/>
              </a:lnSpc>
            </a:pPr>
            <a:r>
              <a:rPr lang="en-US" sz="1600" dirty="0"/>
              <a:t>NREL indicates that accuracy could improve with the use of ground-based measurements at the project site; and, based on discussions with many industry participants, we believe several project developers will likely make ground-based measurements of the resource at the project sites to gain accuracy and increase confidence in the solar data. </a:t>
            </a:r>
          </a:p>
        </p:txBody>
      </p:sp>
    </p:spTree>
    <p:extLst>
      <p:ext uri="{BB962C8B-B14F-4D97-AF65-F5344CB8AC3E}">
        <p14:creationId xmlns:p14="http://schemas.microsoft.com/office/powerpoint/2010/main" val="138470516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itle 1"/>
          <p:cNvSpPr>
            <a:spLocks noGrp="1"/>
          </p:cNvSpPr>
          <p:nvPr>
            <p:ph type="ctrTitle"/>
          </p:nvPr>
        </p:nvSpPr>
        <p:spPr/>
        <p:txBody>
          <a:bodyPr/>
          <a:lstStyle/>
          <a:p>
            <a:r>
              <a:rPr lang="en-US" dirty="0"/>
              <a:t>Differences in Data Sources</a:t>
            </a:r>
          </a:p>
        </p:txBody>
      </p:sp>
      <p:pic>
        <p:nvPicPr>
          <p:cNvPr id="162818" name="Picture 2"/>
          <p:cNvPicPr>
            <a:picLocks noGrp="1" noChangeAspect="1" noChangeArrowheads="1"/>
          </p:cNvPicPr>
          <p:nvPr>
            <p:ph idx="4294967295"/>
          </p:nvPr>
        </p:nvPicPr>
        <p:blipFill>
          <a:blip r:embed="rId2" cstate="print"/>
          <a:srcRect/>
          <a:stretch>
            <a:fillRect/>
          </a:stretch>
        </p:blipFill>
        <p:spPr>
          <a:xfrm>
            <a:off x="0" y="1390650"/>
            <a:ext cx="7078663" cy="4248150"/>
          </a:xfrm>
          <a:noFill/>
        </p:spPr>
      </p:pic>
    </p:spTree>
    <p:extLst>
      <p:ext uri="{BB962C8B-B14F-4D97-AF65-F5344CB8AC3E}">
        <p14:creationId xmlns:p14="http://schemas.microsoft.com/office/powerpoint/2010/main" val="3787561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ctrTitle"/>
          </p:nvPr>
        </p:nvSpPr>
        <p:spPr/>
        <p:txBody>
          <a:bodyPr/>
          <a:lstStyle/>
          <a:p>
            <a:r>
              <a:rPr lang="en-US" dirty="0"/>
              <a:t>On-Site and Simulated Solar Power</a:t>
            </a:r>
          </a:p>
        </p:txBody>
      </p:sp>
      <p:pic>
        <p:nvPicPr>
          <p:cNvPr id="163846" name="Picture 2"/>
          <p:cNvPicPr>
            <a:picLocks noGrp="1" noChangeAspect="1" noChangeArrowheads="1"/>
          </p:cNvPicPr>
          <p:nvPr>
            <p:ph idx="4294967295"/>
          </p:nvPr>
        </p:nvPicPr>
        <p:blipFill>
          <a:blip r:embed="rId2" cstate="print"/>
          <a:srcRect/>
          <a:stretch>
            <a:fillRect/>
          </a:stretch>
        </p:blipFill>
        <p:spPr>
          <a:xfrm>
            <a:off x="0" y="1295400"/>
            <a:ext cx="8394700" cy="5037138"/>
          </a:xfrm>
          <a:noFill/>
        </p:spPr>
      </p:pic>
      <p:sp>
        <p:nvSpPr>
          <p:cNvPr id="163847" name="TextBox 7"/>
          <p:cNvSpPr txBox="1">
            <a:spLocks noChangeArrowheads="1"/>
          </p:cNvSpPr>
          <p:nvPr/>
        </p:nvSpPr>
        <p:spPr bwMode="auto">
          <a:xfrm>
            <a:off x="0" y="4419600"/>
            <a:ext cx="1524000" cy="738188"/>
          </a:xfrm>
          <a:prstGeom prst="rect">
            <a:avLst/>
          </a:prstGeom>
          <a:solidFill>
            <a:srgbClr val="FFFF00"/>
          </a:solidFill>
          <a:ln w="9525">
            <a:noFill/>
            <a:miter lim="800000"/>
            <a:headEnd/>
            <a:tailEnd/>
          </a:ln>
        </p:spPr>
        <p:txBody>
          <a:bodyPr>
            <a:spAutoFit/>
          </a:bodyPr>
          <a:lstStyle/>
          <a:p>
            <a:r>
              <a:rPr lang="en-US" sz="1400" dirty="0"/>
              <a:t>Compute P50 for P90 for wind versus solar</a:t>
            </a:r>
          </a:p>
        </p:txBody>
      </p:sp>
    </p:spTree>
    <p:extLst>
      <p:ext uri="{BB962C8B-B14F-4D97-AF65-F5344CB8AC3E}">
        <p14:creationId xmlns:p14="http://schemas.microsoft.com/office/powerpoint/2010/main" val="9089353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617D4-F710-48C9-87C2-02B25FD07910}"/>
              </a:ext>
            </a:extLst>
          </p:cNvPr>
          <p:cNvSpPr>
            <a:spLocks noGrp="1"/>
          </p:cNvSpPr>
          <p:nvPr>
            <p:ph type="ctrTitle"/>
          </p:nvPr>
        </p:nvSpPr>
        <p:spPr/>
        <p:txBody>
          <a:bodyPr/>
          <a:lstStyle/>
          <a:p>
            <a:r>
              <a:rPr lang="en-US" dirty="0"/>
              <a:t>Where Uncertainty Comes From</a:t>
            </a:r>
          </a:p>
        </p:txBody>
      </p:sp>
      <p:sp>
        <p:nvSpPr>
          <p:cNvPr id="4" name="Content Placeholder 3">
            <a:extLst>
              <a:ext uri="{FF2B5EF4-FFF2-40B4-BE49-F238E27FC236}">
                <a16:creationId xmlns:a16="http://schemas.microsoft.com/office/drawing/2014/main" id="{9F702D3B-5EA6-4EB7-A0F3-D63BF986C6CC}"/>
              </a:ext>
            </a:extLst>
          </p:cNvPr>
          <p:cNvSpPr>
            <a:spLocks noGrp="1"/>
          </p:cNvSpPr>
          <p:nvPr>
            <p:ph type="body" sz="quarter" idx="13"/>
          </p:nvPr>
        </p:nvSpPr>
        <p:spPr/>
        <p:txBody>
          <a:bodyPr/>
          <a:lstStyle/>
          <a:p>
            <a:r>
              <a:rPr lang="en-US" dirty="0"/>
              <a:t>First, there may be different solar resource estimates</a:t>
            </a:r>
          </a:p>
          <a:p>
            <a:endParaRPr lang="en-US" dirty="0"/>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1367406" y="2263934"/>
            <a:ext cx="5845249" cy="3284719"/>
          </a:xfrm>
          <a:prstGeom prst="rect">
            <a:avLst/>
          </a:prstGeom>
        </p:spPr>
      </p:pic>
    </p:spTree>
    <p:extLst>
      <p:ext uri="{BB962C8B-B14F-4D97-AF65-F5344CB8AC3E}">
        <p14:creationId xmlns:p14="http://schemas.microsoft.com/office/powerpoint/2010/main" val="27878260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ctrTitle"/>
          </p:nvPr>
        </p:nvSpPr>
        <p:spPr/>
        <p:txBody>
          <a:bodyPr/>
          <a:lstStyle/>
          <a:p>
            <a:r>
              <a:rPr lang="en-US" dirty="0"/>
              <a:t>Variation in Solar Radiation</a:t>
            </a:r>
          </a:p>
        </p:txBody>
      </p:sp>
      <p:sp>
        <p:nvSpPr>
          <p:cNvPr id="164867" name="Content Placeholder 2"/>
          <p:cNvSpPr>
            <a:spLocks noGrp="1"/>
          </p:cNvSpPr>
          <p:nvPr>
            <p:ph type="body" sz="quarter" idx="13"/>
          </p:nvPr>
        </p:nvSpPr>
        <p:spPr/>
        <p:txBody>
          <a:bodyPr>
            <a:normAutofit/>
          </a:bodyPr>
          <a:lstStyle/>
          <a:p>
            <a:r>
              <a:rPr lang="en-US" sz="2400" dirty="0"/>
              <a:t>Solar radiation varies according to a combination of predictable annual and daily cycles, and irregular (though not entirely unpredictable) changes in weather. </a:t>
            </a:r>
          </a:p>
          <a:p>
            <a:r>
              <a:rPr lang="en-US" sz="2400" dirty="0"/>
              <a:t>The annual and daily average variation is predictable within certain bounds; </a:t>
            </a:r>
          </a:p>
          <a:p>
            <a:pPr lvl="1"/>
            <a:r>
              <a:rPr lang="en-US" sz="2800" dirty="0"/>
              <a:t>hourly variation over the course of a day is more difficult to predict. </a:t>
            </a:r>
          </a:p>
          <a:p>
            <a:pPr lvl="1"/>
            <a:r>
              <a:rPr lang="en-US" sz="2800" dirty="0"/>
              <a:t>Certain events such as major forest fires and, even more significantly volcanic eruptions, can produce unexpected declines in solar irradiance for extended periods of time. </a:t>
            </a:r>
          </a:p>
        </p:txBody>
      </p:sp>
    </p:spTree>
    <p:extLst>
      <p:ext uri="{BB962C8B-B14F-4D97-AF65-F5344CB8AC3E}">
        <p14:creationId xmlns:p14="http://schemas.microsoft.com/office/powerpoint/2010/main" val="86112348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ctrTitle"/>
          </p:nvPr>
        </p:nvSpPr>
        <p:spPr/>
        <p:txBody>
          <a:bodyPr/>
          <a:lstStyle/>
          <a:p>
            <a:r>
              <a:rPr lang="en-US" dirty="0"/>
              <a:t>Variation in Solar Resource</a:t>
            </a:r>
            <a:endParaRPr lang="en-JM" dirty="0"/>
          </a:p>
        </p:txBody>
      </p:sp>
      <p:sp>
        <p:nvSpPr>
          <p:cNvPr id="165891" name="Content Placeholder 2"/>
          <p:cNvSpPr>
            <a:spLocks noGrp="1"/>
          </p:cNvSpPr>
          <p:nvPr>
            <p:ph type="body" sz="quarter" idx="13"/>
          </p:nvPr>
        </p:nvSpPr>
        <p:spPr>
          <a:xfrm>
            <a:off x="247102" y="1136653"/>
            <a:ext cx="4434626" cy="5154758"/>
          </a:xfrm>
        </p:spPr>
        <p:txBody>
          <a:bodyPr/>
          <a:lstStyle/>
          <a:p>
            <a:r>
              <a:rPr lang="en-US" sz="1800" dirty="0"/>
              <a:t>In general, most sources indicate that the solar resource is fairly stable from year to year. </a:t>
            </a:r>
          </a:p>
          <a:p>
            <a:pPr lvl="1"/>
            <a:r>
              <a:rPr lang="en-US" sz="1600" dirty="0"/>
              <a:t>For instance, there is a low annual standard deviation (3% to 5%) of global solar insolation for select cities in the U.S. as a percentage of the mean based on the National Solar Resource Database's 45 years of measured and modeled data (see table 1). </a:t>
            </a:r>
          </a:p>
          <a:p>
            <a:r>
              <a:rPr lang="en-US" sz="1800" dirty="0"/>
              <a:t>This suggests that annual generation levels based on insolation should be stable. </a:t>
            </a:r>
            <a:endParaRPr lang="en-JM" sz="1800" dirty="0"/>
          </a:p>
        </p:txBody>
      </p:sp>
      <p:pic>
        <p:nvPicPr>
          <p:cNvPr id="165895" name="Picture 2"/>
          <p:cNvPicPr>
            <a:picLocks noChangeAspect="1" noChangeArrowheads="1"/>
          </p:cNvPicPr>
          <p:nvPr/>
        </p:nvPicPr>
        <p:blipFill>
          <a:blip r:embed="rId2" cstate="print"/>
          <a:srcRect/>
          <a:stretch>
            <a:fillRect/>
          </a:stretch>
        </p:blipFill>
        <p:spPr bwMode="auto">
          <a:xfrm>
            <a:off x="4425696" y="3396322"/>
            <a:ext cx="4609656" cy="3348435"/>
          </a:xfrm>
          <a:prstGeom prst="rect">
            <a:avLst/>
          </a:prstGeom>
          <a:noFill/>
          <a:ln w="9525">
            <a:noFill/>
            <a:miter lim="800000"/>
            <a:headEnd/>
            <a:tailEnd/>
          </a:ln>
        </p:spPr>
      </p:pic>
    </p:spTree>
    <p:extLst>
      <p:ext uri="{BB962C8B-B14F-4D97-AF65-F5344CB8AC3E}">
        <p14:creationId xmlns:p14="http://schemas.microsoft.com/office/powerpoint/2010/main" val="24319729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12CBB7-E34B-420C-BADB-56592F7326C0}"/>
              </a:ext>
            </a:extLst>
          </p:cNvPr>
          <p:cNvSpPr>
            <a:spLocks noGrp="1"/>
          </p:cNvSpPr>
          <p:nvPr>
            <p:ph type="ctrTitle"/>
          </p:nvPr>
        </p:nvSpPr>
        <p:spPr/>
        <p:txBody>
          <a:bodyPr/>
          <a:lstStyle/>
          <a:p>
            <a:r>
              <a:rPr lang="en-US" dirty="0"/>
              <a:t>P50 and P90 in Solar Case</a:t>
            </a:r>
            <a:endParaRPr lang="en-CH" dirty="0"/>
          </a:p>
        </p:txBody>
      </p:sp>
      <p:sp>
        <p:nvSpPr>
          <p:cNvPr id="2" name="Content Placeholder 1">
            <a:extLst>
              <a:ext uri="{FF2B5EF4-FFF2-40B4-BE49-F238E27FC236}">
                <a16:creationId xmlns:a16="http://schemas.microsoft.com/office/drawing/2014/main" id="{5433E0C7-C5FA-4400-8439-FC5A948B7D69}"/>
              </a:ext>
            </a:extLst>
          </p:cNvPr>
          <p:cNvSpPr>
            <a:spLocks noGrp="1"/>
          </p:cNvSpPr>
          <p:nvPr>
            <p:ph type="body" sz="quarter" idx="13"/>
          </p:nvPr>
        </p:nvSpPr>
        <p:spPr/>
        <p:txBody>
          <a:bodyPr>
            <a:normAutofit lnSpcReduction="10000"/>
          </a:bodyPr>
          <a:lstStyle/>
          <a:p>
            <a:pPr fontAlgn="base"/>
            <a:r>
              <a:rPr lang="en-US" sz="2800" dirty="0"/>
              <a:t>“</a:t>
            </a:r>
            <a:r>
              <a:rPr lang="en-US" sz="2800" b="1" dirty="0"/>
              <a:t>P50 Production Level</a:t>
            </a:r>
            <a:r>
              <a:rPr lang="en-US" sz="2800" dirty="0"/>
              <a:t>” means the aggregate annual energy production level of the Project that has a probability of exceedance of 50% over a one-year period of time, according to the Independent Engineer’s solar production forecasts included in the report delivered to Administrative Agent.</a:t>
            </a:r>
            <a:endParaRPr lang="en-CH" sz="2800" dirty="0"/>
          </a:p>
          <a:p>
            <a:pPr fontAlgn="base"/>
            <a:r>
              <a:rPr lang="en-US" sz="2800" dirty="0"/>
              <a:t>“</a:t>
            </a:r>
            <a:r>
              <a:rPr lang="en-US" sz="2800" b="1" dirty="0"/>
              <a:t>P99 Production Level</a:t>
            </a:r>
            <a:r>
              <a:rPr lang="en-US" sz="2800" dirty="0"/>
              <a:t>” means the aggregate annual energy production level of the Project that has a probability of exceedance of 99% over a one-year period of time, according to the Independent Engineer’s solar production forecasts included in the report delivered to Administrative Agent.</a:t>
            </a:r>
            <a:endParaRPr lang="en-CH" sz="2800" dirty="0"/>
          </a:p>
          <a:p>
            <a:endParaRPr lang="en-CH" sz="2800" dirty="0"/>
          </a:p>
        </p:txBody>
      </p:sp>
    </p:spTree>
    <p:extLst>
      <p:ext uri="{BB962C8B-B14F-4D97-AF65-F5344CB8AC3E}">
        <p14:creationId xmlns:p14="http://schemas.microsoft.com/office/powerpoint/2010/main" val="24077490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P50, P90 etc.</a:t>
            </a:r>
          </a:p>
        </p:txBody>
      </p:sp>
      <p:pic>
        <p:nvPicPr>
          <p:cNvPr id="4" name="Content Placeholder 3"/>
          <p:cNvPicPr>
            <a:picLocks noGrp="1" noChangeAspect="1"/>
          </p:cNvPicPr>
          <p:nvPr>
            <p:ph idx="1"/>
          </p:nvPr>
        </p:nvPicPr>
        <p:blipFill>
          <a:blip r:embed="rId2"/>
          <a:stretch>
            <a:fillRect/>
          </a:stretch>
        </p:blipFill>
        <p:spPr>
          <a:xfrm>
            <a:off x="1069676" y="1217461"/>
            <a:ext cx="7120744" cy="4769271"/>
          </a:xfrm>
          <a:prstGeom prst="rect">
            <a:avLst/>
          </a:prstGeom>
        </p:spPr>
      </p:pic>
    </p:spTree>
    <p:extLst>
      <p:ext uri="{BB962C8B-B14F-4D97-AF65-F5344CB8AC3E}">
        <p14:creationId xmlns:p14="http://schemas.microsoft.com/office/powerpoint/2010/main" val="697147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2318E-2EEB-4BA1-833F-14140E4CB5CE}"/>
              </a:ext>
            </a:extLst>
          </p:cNvPr>
          <p:cNvSpPr>
            <a:spLocks noGrp="1"/>
          </p:cNvSpPr>
          <p:nvPr>
            <p:ph type="ctrTitle"/>
          </p:nvPr>
        </p:nvSpPr>
        <p:spPr/>
        <p:txBody>
          <a:bodyPr>
            <a:normAutofit fontScale="90000"/>
          </a:bodyPr>
          <a:lstStyle/>
          <a:p>
            <a:r>
              <a:rPr lang="en-US" dirty="0"/>
              <a:t>General Course Overview – Economic and Financial Analysis</a:t>
            </a:r>
          </a:p>
        </p:txBody>
      </p:sp>
      <p:sp>
        <p:nvSpPr>
          <p:cNvPr id="2" name="Content Placeholder 1">
            <a:extLst>
              <a:ext uri="{FF2B5EF4-FFF2-40B4-BE49-F238E27FC236}">
                <a16:creationId xmlns:a16="http://schemas.microsoft.com/office/drawing/2014/main" id="{74E8C91A-AE45-4D94-B487-0FE805486C5C}"/>
              </a:ext>
            </a:extLst>
          </p:cNvPr>
          <p:cNvSpPr>
            <a:spLocks noGrp="1"/>
          </p:cNvSpPr>
          <p:nvPr>
            <p:ph type="body" sz="quarter" idx="13"/>
          </p:nvPr>
        </p:nvSpPr>
        <p:spPr>
          <a:xfrm>
            <a:off x="238117" y="1549667"/>
            <a:ext cx="8649509" cy="4808406"/>
          </a:xfrm>
        </p:spPr>
        <p:txBody>
          <a:bodyPr>
            <a:normAutofit fontScale="62500" lnSpcReduction="20000"/>
          </a:bodyPr>
          <a:lstStyle/>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After-tax Carrying Charges for Solar Power and Putting things Together to Evaluate LCOE</a:t>
            </a:r>
            <a:endParaRPr lang="en-GB" sz="3600" dirty="0">
              <a:latin typeface="Calibri" panose="020F0502020204030204" pitchFamily="34" charset="0"/>
              <a:ea typeface="Times New Roman" panose="02020603050405020304" pitchFamily="18" charset="0"/>
              <a:cs typeface="Arial" panose="020B0604020202020204" pitchFamily="34" charset="0"/>
            </a:endParaRPr>
          </a:p>
          <a:p>
            <a:pPr marL="1139825" lvl="4" indent="-742950">
              <a:spcBef>
                <a:spcPts val="0"/>
              </a:spcBef>
              <a:buFont typeface="+mj-lt"/>
              <a:buAutoNum type="arabicPeriod" startAt="8"/>
            </a:pPr>
            <a:r>
              <a:rPr lang="en-GB" sz="3600" dirty="0">
                <a:latin typeface="Calibri" panose="020F0502020204030204" pitchFamily="34" charset="0"/>
                <a:ea typeface="Times New Roman" panose="02020603050405020304" pitchFamily="18" charset="0"/>
                <a:cs typeface="Arial" panose="020B0604020202020204" pitchFamily="34" charset="0"/>
              </a:rPr>
              <a:t>Evaluation of Solar Power Economics with Short-run and Long-run Marginal Cost</a:t>
            </a:r>
            <a:endParaRPr lang="en-GB" sz="3600" dirty="0">
              <a:effectLst/>
              <a:latin typeface="Calibri" panose="020F0502020204030204" pitchFamily="34" charset="0"/>
              <a:ea typeface="Times New Roman" panose="02020603050405020304" pitchFamily="18" charset="0"/>
              <a:cs typeface="Arial" panose="020B0604020202020204" pitchFamily="34"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General </a:t>
            </a:r>
            <a:r>
              <a:rPr lang="en-GB" sz="3600" dirty="0">
                <a:latin typeface="Calibri" panose="020F0502020204030204" pitchFamily="34" charset="0"/>
                <a:ea typeface="Times New Roman" panose="02020603050405020304" pitchFamily="18" charset="0"/>
                <a:cs typeface="Arial" panose="020B0604020202020204" pitchFamily="34" charset="0"/>
              </a:rPr>
              <a:t>Risk Analysis of Solar Power and Example of Credit Evaluation (Degradation, O&amp;M cost, Inverter Cost, Merchant Pricing, Resource Analysis)</a:t>
            </a:r>
            <a:endParaRPr lang="en-GB" sz="3600" dirty="0">
              <a:effectLst/>
              <a:latin typeface="Calibri" panose="020F0502020204030204" pitchFamily="34" charset="0"/>
              <a:ea typeface="Times New Roman" panose="02020603050405020304" pitchFamily="18" charset="0"/>
              <a:cs typeface="Arial" panose="020B0604020202020204" pitchFamily="34"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Risk Analysis </a:t>
            </a:r>
            <a:r>
              <a:rPr lang="en-GB" sz="3600" dirty="0">
                <a:latin typeface="Calibri" panose="020F0502020204030204" pitchFamily="34" charset="0"/>
                <a:ea typeface="Times New Roman" panose="02020603050405020304" pitchFamily="18" charset="0"/>
                <a:cs typeface="Arial" panose="020B0604020202020204" pitchFamily="34" charset="0"/>
              </a:rPr>
              <a:t>of Resource and P50, P90, P95 etc. </a:t>
            </a: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Pr</a:t>
            </a:r>
            <a:r>
              <a:rPr lang="en-GB" sz="3600" dirty="0">
                <a:latin typeface="Calibri" panose="020F0502020204030204" pitchFamily="34" charset="0"/>
                <a:ea typeface="Times New Roman" panose="02020603050405020304" pitchFamily="18" charset="0"/>
                <a:cs typeface="Arial" panose="020B0604020202020204" pitchFamily="34" charset="0"/>
              </a:rPr>
              <a:t>oject Finance of Solar Power and Changing Risk over the Lifetime of a Solar Power Investment</a:t>
            </a:r>
            <a:endParaRPr lang="en-GB" sz="3600" dirty="0">
              <a:effectLst/>
              <a:latin typeface="Calibri" panose="020F0502020204030204" pitchFamily="34" charset="0"/>
              <a:ea typeface="Times New Roman" panose="02020603050405020304" pitchFamily="18" charset="0"/>
              <a:cs typeface="Arial" panose="020B0604020202020204" pitchFamily="34"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Debt Sizing and Risk Analysis using Different DSCR’s and Different Probability Levels</a:t>
            </a: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Economic Analysis During the Development Phase and Development Premiums and Fees</a:t>
            </a: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a:p>
            <a:pPr marL="1139825" lvl="4" indent="-742950">
              <a:spcBef>
                <a:spcPts val="0"/>
              </a:spcBef>
              <a:buFont typeface="+mj-lt"/>
              <a:buAutoNum type="arabicPeriod" startAt="8"/>
            </a:pPr>
            <a:r>
              <a:rPr lang="en-GB" sz="3600" dirty="0">
                <a:effectLst/>
                <a:latin typeface="Calibri" panose="020F0502020204030204" pitchFamily="34" charset="0"/>
                <a:ea typeface="Times New Roman" panose="02020603050405020304" pitchFamily="18" charset="0"/>
                <a:cs typeface="Arial" panose="020B0604020202020204" pitchFamily="34" charset="0"/>
              </a:rPr>
              <a:t>Project Finance </a:t>
            </a:r>
            <a:r>
              <a:rPr lang="en-GB" sz="3600" dirty="0">
                <a:latin typeface="Calibri" panose="020F0502020204030204" pitchFamily="34" charset="0"/>
                <a:ea typeface="Times New Roman" panose="02020603050405020304" pitchFamily="18" charset="0"/>
                <a:cs typeface="Arial" panose="020B0604020202020204" pitchFamily="34" charset="0"/>
              </a:rPr>
              <a:t>Issues from Re-financing, Asset Sales, Equity Bridge Loans, Mini-Perms and IRR Measurement</a:t>
            </a:r>
          </a:p>
          <a:p>
            <a:pPr marL="1139825" lvl="4" indent="-742950">
              <a:spcBef>
                <a:spcPts val="0"/>
              </a:spcBef>
              <a:buFont typeface="+mj-lt"/>
              <a:buAutoNum type="arabicPeriod" startAt="8"/>
            </a:pPr>
            <a:r>
              <a:rPr lang="en-GB" sz="3600" dirty="0">
                <a:latin typeface="Calibri" panose="020F0502020204030204" pitchFamily="34" charset="0"/>
                <a:ea typeface="Times New Roman" panose="02020603050405020304" pitchFamily="18" charset="0"/>
                <a:cs typeface="Arial" panose="020B0604020202020204" pitchFamily="34" charset="0"/>
              </a:rPr>
              <a:t>Evaluation Implications of Low-cost Solar for Other Issues Like  Hydrogen, Storage, Electric Vehicles, Duck Curve</a:t>
            </a:r>
            <a:endParaRPr lang="en-US" sz="40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7746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Title 1"/>
          <p:cNvSpPr>
            <a:spLocks noGrp="1"/>
          </p:cNvSpPr>
          <p:nvPr>
            <p:ph type="title"/>
          </p:nvPr>
        </p:nvSpPr>
        <p:spPr/>
        <p:txBody>
          <a:bodyPr/>
          <a:lstStyle/>
          <a:p>
            <a:r>
              <a:rPr lang="en-US" dirty="0"/>
              <a:t>Variation in Solar Irradiation</a:t>
            </a:r>
          </a:p>
        </p:txBody>
      </p:sp>
      <p:pic>
        <p:nvPicPr>
          <p:cNvPr id="166914" name="Picture 2"/>
          <p:cNvPicPr>
            <a:picLocks noGrp="1" noChangeAspect="1" noChangeArrowheads="1"/>
          </p:cNvPicPr>
          <p:nvPr>
            <p:ph idx="1"/>
          </p:nvPr>
        </p:nvPicPr>
        <p:blipFill>
          <a:blip r:embed="rId2" cstate="print"/>
          <a:srcRect/>
          <a:stretch>
            <a:fillRect/>
          </a:stretch>
        </p:blipFill>
        <p:spPr>
          <a:xfrm>
            <a:off x="419100" y="1295400"/>
            <a:ext cx="8305800" cy="4983163"/>
          </a:xfrm>
          <a:noFill/>
        </p:spPr>
      </p:pic>
      <p:sp>
        <p:nvSpPr>
          <p:cNvPr id="166919" name="TextBox 7"/>
          <p:cNvSpPr txBox="1">
            <a:spLocks noChangeArrowheads="1"/>
          </p:cNvSpPr>
          <p:nvPr/>
        </p:nvSpPr>
        <p:spPr bwMode="auto">
          <a:xfrm>
            <a:off x="7467600" y="1828800"/>
            <a:ext cx="1447800" cy="1816100"/>
          </a:xfrm>
          <a:prstGeom prst="rect">
            <a:avLst/>
          </a:prstGeom>
          <a:solidFill>
            <a:srgbClr val="FFFF00"/>
          </a:solidFill>
          <a:ln w="9525">
            <a:noFill/>
            <a:miter lim="800000"/>
            <a:headEnd/>
            <a:tailEnd/>
          </a:ln>
        </p:spPr>
        <p:txBody>
          <a:bodyPr>
            <a:spAutoFit/>
          </a:bodyPr>
          <a:lstStyle/>
          <a:p>
            <a:r>
              <a:rPr lang="en-US" sz="1600" dirty="0"/>
              <a:t>Compute P50 and P90 and compare to wind distribution and hydro distribution</a:t>
            </a:r>
          </a:p>
        </p:txBody>
      </p:sp>
    </p:spTree>
    <p:extLst>
      <p:ext uri="{BB962C8B-B14F-4D97-AF65-F5344CB8AC3E}">
        <p14:creationId xmlns:p14="http://schemas.microsoft.com/office/powerpoint/2010/main" val="12913072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C4DD6F-8EEF-4D68-BD0B-90013F98B4E0}"/>
              </a:ext>
            </a:extLst>
          </p:cNvPr>
          <p:cNvSpPr>
            <a:spLocks noGrp="1"/>
          </p:cNvSpPr>
          <p:nvPr>
            <p:ph type="ctrTitle"/>
          </p:nvPr>
        </p:nvSpPr>
        <p:spPr/>
        <p:txBody>
          <a:bodyPr>
            <a:normAutofit fontScale="90000"/>
          </a:bodyPr>
          <a:lstStyle/>
          <a:p>
            <a:r>
              <a:rPr lang="en-US" dirty="0"/>
              <a:t>Output from EU file on Point of Access and Output to Grid</a:t>
            </a:r>
          </a:p>
        </p:txBody>
      </p:sp>
      <p:sp>
        <p:nvSpPr>
          <p:cNvPr id="4" name="Content Placeholder 3">
            <a:extLst>
              <a:ext uri="{FF2B5EF4-FFF2-40B4-BE49-F238E27FC236}">
                <a16:creationId xmlns:a16="http://schemas.microsoft.com/office/drawing/2014/main" id="{3750FEB9-902F-4F40-8EC9-DEF386BE157F}"/>
              </a:ext>
            </a:extLst>
          </p:cNvPr>
          <p:cNvSpPr>
            <a:spLocks noGrp="1"/>
          </p:cNvSpPr>
          <p:nvPr>
            <p:ph type="body" sz="quarter" idx="13"/>
          </p:nvPr>
        </p:nvSpPr>
        <p:spPr>
          <a:xfrm>
            <a:off x="238116" y="1404071"/>
            <a:ext cx="8457310" cy="1674720"/>
          </a:xfrm>
        </p:spPr>
        <p:txBody>
          <a:bodyPr>
            <a:normAutofit fontScale="92500" lnSpcReduction="10000"/>
          </a:bodyPr>
          <a:lstStyle/>
          <a:p>
            <a:r>
              <a:rPr lang="en-US" sz="3200" dirty="0"/>
              <a:t>The yield analysis demonstrates that different sources can give you different results and this comes from either the point of access energy or the performance ratio. </a:t>
            </a:r>
          </a:p>
          <a:p>
            <a:endParaRPr lang="en-US" sz="3200" dirty="0"/>
          </a:p>
        </p:txBody>
      </p:sp>
      <p:pic>
        <p:nvPicPr>
          <p:cNvPr id="6" name="Picture 5">
            <a:extLst>
              <a:ext uri="{FF2B5EF4-FFF2-40B4-BE49-F238E27FC236}">
                <a16:creationId xmlns:a16="http://schemas.microsoft.com/office/drawing/2014/main" id="{FCCA3558-2212-4C64-93FC-DA0CC43E3924}"/>
              </a:ext>
            </a:extLst>
          </p:cNvPr>
          <p:cNvPicPr>
            <a:picLocks noChangeAspect="1"/>
          </p:cNvPicPr>
          <p:nvPr/>
        </p:nvPicPr>
        <p:blipFill>
          <a:blip r:embed="rId2"/>
          <a:stretch>
            <a:fillRect/>
          </a:stretch>
        </p:blipFill>
        <p:spPr>
          <a:xfrm>
            <a:off x="532545" y="3233885"/>
            <a:ext cx="8267700" cy="3057525"/>
          </a:xfrm>
          <a:prstGeom prst="rect">
            <a:avLst/>
          </a:prstGeom>
        </p:spPr>
      </p:pic>
    </p:spTree>
    <p:extLst>
      <p:ext uri="{BB962C8B-B14F-4D97-AF65-F5344CB8AC3E}">
        <p14:creationId xmlns:p14="http://schemas.microsoft.com/office/powerpoint/2010/main" val="11722466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7B71DA-21EE-44B1-9AED-D29773373BE6}"/>
              </a:ext>
            </a:extLst>
          </p:cNvPr>
          <p:cNvSpPr>
            <a:spLocks noGrp="1"/>
          </p:cNvSpPr>
          <p:nvPr>
            <p:ph type="title"/>
          </p:nvPr>
        </p:nvSpPr>
        <p:spPr/>
        <p:txBody>
          <a:bodyPr>
            <a:normAutofit fontScale="90000"/>
          </a:bodyPr>
          <a:lstStyle/>
          <a:p>
            <a:r>
              <a:rPr lang="en-US" dirty="0"/>
              <a:t>Solar Power Yield – Database of Actual Production</a:t>
            </a:r>
          </a:p>
        </p:txBody>
      </p:sp>
      <p:sp>
        <p:nvSpPr>
          <p:cNvPr id="4" name="Content Placeholder 3">
            <a:extLst>
              <a:ext uri="{FF2B5EF4-FFF2-40B4-BE49-F238E27FC236}">
                <a16:creationId xmlns:a16="http://schemas.microsoft.com/office/drawing/2014/main" id="{8ED6FB58-8EDE-40EB-9A67-779E2DAE4FE2}"/>
              </a:ext>
            </a:extLst>
          </p:cNvPr>
          <p:cNvSpPr>
            <a:spLocks noGrp="1"/>
          </p:cNvSpPr>
          <p:nvPr>
            <p:ph idx="1"/>
          </p:nvPr>
        </p:nvSpPr>
        <p:spPr/>
        <p:txBody>
          <a:bodyPr/>
          <a:lstStyle/>
          <a:p>
            <a:r>
              <a:rPr lang="en-US" dirty="0"/>
              <a:t>Note the small actual variation in solar production – the problem is the starting point and risk goes down after COD.</a:t>
            </a:r>
          </a:p>
          <a:p>
            <a:endParaRPr lang="en-US" dirty="0"/>
          </a:p>
        </p:txBody>
      </p:sp>
      <p:pic>
        <p:nvPicPr>
          <p:cNvPr id="5" name="Picture 4">
            <a:extLst>
              <a:ext uri="{FF2B5EF4-FFF2-40B4-BE49-F238E27FC236}">
                <a16:creationId xmlns:a16="http://schemas.microsoft.com/office/drawing/2014/main" id="{1C5A4199-1FD8-4C9A-A112-1A4AE08FB363}"/>
              </a:ext>
            </a:extLst>
          </p:cNvPr>
          <p:cNvPicPr>
            <a:picLocks noChangeAspect="1"/>
          </p:cNvPicPr>
          <p:nvPr/>
        </p:nvPicPr>
        <p:blipFill>
          <a:blip r:embed="rId2"/>
          <a:stretch>
            <a:fillRect/>
          </a:stretch>
        </p:blipFill>
        <p:spPr>
          <a:xfrm>
            <a:off x="0" y="2903968"/>
            <a:ext cx="8873616" cy="3075545"/>
          </a:xfrm>
          <a:prstGeom prst="rect">
            <a:avLst/>
          </a:prstGeom>
        </p:spPr>
      </p:pic>
    </p:spTree>
    <p:extLst>
      <p:ext uri="{BB962C8B-B14F-4D97-AF65-F5344CB8AC3E}">
        <p14:creationId xmlns:p14="http://schemas.microsoft.com/office/powerpoint/2010/main" val="3701656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BCC4D7-8EE7-4B54-B97E-04EE1FCBAD71}"/>
              </a:ext>
            </a:extLst>
          </p:cNvPr>
          <p:cNvSpPr>
            <a:spLocks noGrp="1"/>
          </p:cNvSpPr>
          <p:nvPr>
            <p:ph type="title"/>
          </p:nvPr>
        </p:nvSpPr>
        <p:spPr/>
        <p:txBody>
          <a:bodyPr/>
          <a:lstStyle/>
          <a:p>
            <a:r>
              <a:rPr lang="en-US" dirty="0"/>
              <a:t>Year by Year Variation</a:t>
            </a:r>
          </a:p>
        </p:txBody>
      </p:sp>
      <p:sp>
        <p:nvSpPr>
          <p:cNvPr id="2" name="Content Placeholder 1">
            <a:extLst>
              <a:ext uri="{FF2B5EF4-FFF2-40B4-BE49-F238E27FC236}">
                <a16:creationId xmlns:a16="http://schemas.microsoft.com/office/drawing/2014/main" id="{F23222C3-0778-4C60-AC90-3DF94482C5FF}"/>
              </a:ext>
            </a:extLst>
          </p:cNvPr>
          <p:cNvSpPr>
            <a:spLocks noGrp="1"/>
          </p:cNvSpPr>
          <p:nvPr>
            <p:ph idx="1"/>
          </p:nvPr>
        </p:nvSpPr>
        <p:spPr/>
        <p:txBody>
          <a:bodyPr/>
          <a:lstStyle/>
          <a:p>
            <a:r>
              <a:rPr lang="en-US" dirty="0"/>
              <a:t>Compute the P90 level from standard deviation and average using NORMINV</a:t>
            </a:r>
          </a:p>
          <a:p>
            <a:endParaRPr lang="en-US" dirty="0"/>
          </a:p>
        </p:txBody>
      </p:sp>
      <p:pic>
        <p:nvPicPr>
          <p:cNvPr id="5" name="Picture 4">
            <a:extLst>
              <a:ext uri="{FF2B5EF4-FFF2-40B4-BE49-F238E27FC236}">
                <a16:creationId xmlns:a16="http://schemas.microsoft.com/office/drawing/2014/main" id="{C0FA1E92-0E51-4DD4-9536-96EA891F9081}"/>
              </a:ext>
            </a:extLst>
          </p:cNvPr>
          <p:cNvPicPr>
            <a:picLocks noChangeAspect="1"/>
          </p:cNvPicPr>
          <p:nvPr/>
        </p:nvPicPr>
        <p:blipFill>
          <a:blip r:embed="rId2"/>
          <a:stretch>
            <a:fillRect/>
          </a:stretch>
        </p:blipFill>
        <p:spPr>
          <a:xfrm>
            <a:off x="233870" y="2281287"/>
            <a:ext cx="8570766" cy="3578750"/>
          </a:xfrm>
          <a:prstGeom prst="rect">
            <a:avLst/>
          </a:prstGeom>
        </p:spPr>
      </p:pic>
    </p:spTree>
    <p:extLst>
      <p:ext uri="{BB962C8B-B14F-4D97-AF65-F5344CB8AC3E}">
        <p14:creationId xmlns:p14="http://schemas.microsoft.com/office/powerpoint/2010/main" val="281176732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34022-A8E4-48FA-BFC9-DF1C1870B0AE}"/>
              </a:ext>
            </a:extLst>
          </p:cNvPr>
          <p:cNvSpPr>
            <a:spLocks noGrp="1"/>
          </p:cNvSpPr>
          <p:nvPr>
            <p:ph type="title"/>
          </p:nvPr>
        </p:nvSpPr>
        <p:spPr/>
        <p:txBody>
          <a:bodyPr/>
          <a:lstStyle/>
          <a:p>
            <a:r>
              <a:rPr lang="en-US" dirty="0"/>
              <a:t>P90 and P50 DSCR with Actual Case</a:t>
            </a:r>
          </a:p>
        </p:txBody>
      </p:sp>
      <p:sp>
        <p:nvSpPr>
          <p:cNvPr id="4" name="Content Placeholder 3">
            <a:extLst>
              <a:ext uri="{FF2B5EF4-FFF2-40B4-BE49-F238E27FC236}">
                <a16:creationId xmlns:a16="http://schemas.microsoft.com/office/drawing/2014/main" id="{591713EB-7E42-4297-A099-0F277F2FD03C}"/>
              </a:ext>
            </a:extLst>
          </p:cNvPr>
          <p:cNvSpPr>
            <a:spLocks noGrp="1"/>
          </p:cNvSpPr>
          <p:nvPr>
            <p:ph idx="1"/>
          </p:nvPr>
        </p:nvSpPr>
        <p:spPr/>
        <p:txBody>
          <a:bodyPr/>
          <a:lstStyle/>
          <a:p>
            <a:r>
              <a:rPr lang="en-US" dirty="0"/>
              <a:t>Actual case where P50 and P90 were estimated.</a:t>
            </a:r>
          </a:p>
          <a:p>
            <a:endParaRPr lang="en-US" dirty="0"/>
          </a:p>
        </p:txBody>
      </p:sp>
      <p:pic>
        <p:nvPicPr>
          <p:cNvPr id="5" name="Picture 4">
            <a:extLst>
              <a:ext uri="{FF2B5EF4-FFF2-40B4-BE49-F238E27FC236}">
                <a16:creationId xmlns:a16="http://schemas.microsoft.com/office/drawing/2014/main" id="{DF1CE7D3-AB8C-4808-9065-8C1B8F6C3365}"/>
              </a:ext>
            </a:extLst>
          </p:cNvPr>
          <p:cNvPicPr>
            <a:picLocks noChangeAspect="1"/>
          </p:cNvPicPr>
          <p:nvPr/>
        </p:nvPicPr>
        <p:blipFill>
          <a:blip r:embed="rId2"/>
          <a:stretch>
            <a:fillRect/>
          </a:stretch>
        </p:blipFill>
        <p:spPr>
          <a:xfrm>
            <a:off x="329938" y="2700650"/>
            <a:ext cx="8458974" cy="2785749"/>
          </a:xfrm>
          <a:prstGeom prst="rect">
            <a:avLst/>
          </a:prstGeom>
        </p:spPr>
      </p:pic>
    </p:spTree>
    <p:extLst>
      <p:ext uri="{BB962C8B-B14F-4D97-AF65-F5344CB8AC3E}">
        <p14:creationId xmlns:p14="http://schemas.microsoft.com/office/powerpoint/2010/main" val="24485886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79D6-68CC-4F47-95CE-EBF63074882F}"/>
              </a:ext>
            </a:extLst>
          </p:cNvPr>
          <p:cNvSpPr>
            <a:spLocks noGrp="1"/>
          </p:cNvSpPr>
          <p:nvPr>
            <p:ph type="ctrTitle"/>
          </p:nvPr>
        </p:nvSpPr>
        <p:spPr/>
        <p:txBody>
          <a:bodyPr/>
          <a:lstStyle/>
          <a:p>
            <a:r>
              <a:rPr lang="en-US" dirty="0"/>
              <a:t>Mean Square Error</a:t>
            </a:r>
          </a:p>
        </p:txBody>
      </p:sp>
      <p:sp>
        <p:nvSpPr>
          <p:cNvPr id="3" name="Text Placeholder 2">
            <a:extLst>
              <a:ext uri="{FF2B5EF4-FFF2-40B4-BE49-F238E27FC236}">
                <a16:creationId xmlns:a16="http://schemas.microsoft.com/office/drawing/2014/main" id="{7F088343-8340-4069-9B08-717B3F6760E3}"/>
              </a:ext>
            </a:extLst>
          </p:cNvPr>
          <p:cNvSpPr>
            <a:spLocks noGrp="1"/>
          </p:cNvSpPr>
          <p:nvPr>
            <p:ph type="body" sz="quarter" idx="13"/>
          </p:nvPr>
        </p:nvSpPr>
        <p:spPr/>
        <p:txBody>
          <a:bodyPr/>
          <a:lstStyle/>
          <a:p>
            <a:r>
              <a:rPr lang="en-US" dirty="0"/>
              <a:t>Compute the square of the component</a:t>
            </a:r>
          </a:p>
          <a:p>
            <a:r>
              <a:rPr lang="en-US" dirty="0"/>
              <a:t>Sum the Squares of the components</a:t>
            </a:r>
          </a:p>
          <a:p>
            <a:r>
              <a:rPr lang="en-US" dirty="0"/>
              <a:t>Take the Square Root of the Sum</a:t>
            </a:r>
          </a:p>
          <a:p>
            <a:endParaRPr lang="en-US" dirty="0"/>
          </a:p>
          <a:p>
            <a:endParaRPr lang="en-US" dirty="0"/>
          </a:p>
          <a:p>
            <a:endParaRPr lang="en-US" dirty="0"/>
          </a:p>
        </p:txBody>
      </p:sp>
      <p:pic>
        <p:nvPicPr>
          <p:cNvPr id="5" name="Picture 4" descr="Text, table&#10;&#10;Description automatically generated with medium confidence">
            <a:extLst>
              <a:ext uri="{FF2B5EF4-FFF2-40B4-BE49-F238E27FC236}">
                <a16:creationId xmlns:a16="http://schemas.microsoft.com/office/drawing/2014/main" id="{CF1719A1-345E-4231-B7B0-F89F6039159B}"/>
              </a:ext>
            </a:extLst>
          </p:cNvPr>
          <p:cNvPicPr>
            <a:picLocks noChangeAspect="1"/>
          </p:cNvPicPr>
          <p:nvPr/>
        </p:nvPicPr>
        <p:blipFill>
          <a:blip r:embed="rId2"/>
          <a:stretch>
            <a:fillRect/>
          </a:stretch>
        </p:blipFill>
        <p:spPr>
          <a:xfrm>
            <a:off x="397175" y="2819257"/>
            <a:ext cx="8039100" cy="3114675"/>
          </a:xfrm>
          <a:prstGeom prst="rect">
            <a:avLst/>
          </a:prstGeom>
        </p:spPr>
      </p:pic>
    </p:spTree>
    <p:extLst>
      <p:ext uri="{BB962C8B-B14F-4D97-AF65-F5344CB8AC3E}">
        <p14:creationId xmlns:p14="http://schemas.microsoft.com/office/powerpoint/2010/main" val="16397207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C112-7568-4039-9D1E-5464F50FC8A5}"/>
              </a:ext>
            </a:extLst>
          </p:cNvPr>
          <p:cNvSpPr>
            <a:spLocks noGrp="1"/>
          </p:cNvSpPr>
          <p:nvPr>
            <p:ph type="ctrTitle"/>
          </p:nvPr>
        </p:nvSpPr>
        <p:spPr/>
        <p:txBody>
          <a:bodyPr/>
          <a:lstStyle/>
          <a:p>
            <a:r>
              <a:rPr lang="en-US" dirty="0"/>
              <a:t>Compute P Levels from Uncertainty</a:t>
            </a:r>
          </a:p>
        </p:txBody>
      </p:sp>
      <p:sp>
        <p:nvSpPr>
          <p:cNvPr id="3" name="Text Placeholder 2">
            <a:extLst>
              <a:ext uri="{FF2B5EF4-FFF2-40B4-BE49-F238E27FC236}">
                <a16:creationId xmlns:a16="http://schemas.microsoft.com/office/drawing/2014/main" id="{3C86A957-7053-4981-83DB-FBDC7B7DF717}"/>
              </a:ext>
            </a:extLst>
          </p:cNvPr>
          <p:cNvSpPr>
            <a:spLocks noGrp="1"/>
          </p:cNvSpPr>
          <p:nvPr>
            <p:ph type="body" sz="quarter" idx="13"/>
          </p:nvPr>
        </p:nvSpPr>
        <p:spPr/>
        <p:txBody>
          <a:bodyPr/>
          <a:lstStyle/>
          <a:p>
            <a:r>
              <a:rPr lang="en-US" dirty="0"/>
              <a:t>Convert Percent to kWh</a:t>
            </a:r>
          </a:p>
          <a:p>
            <a:r>
              <a:rPr lang="en-US" dirty="0"/>
              <a:t>Use Norminv</a:t>
            </a:r>
          </a:p>
          <a:p>
            <a:endParaRPr lang="en-US" dirty="0"/>
          </a:p>
        </p:txBody>
      </p:sp>
      <p:pic>
        <p:nvPicPr>
          <p:cNvPr id="5" name="Picture 4" descr="Table&#10;&#10;Description automatically generated">
            <a:extLst>
              <a:ext uri="{FF2B5EF4-FFF2-40B4-BE49-F238E27FC236}">
                <a16:creationId xmlns:a16="http://schemas.microsoft.com/office/drawing/2014/main" id="{98A4ABB4-5F78-4016-AAFA-42F8FB3D2886}"/>
              </a:ext>
            </a:extLst>
          </p:cNvPr>
          <p:cNvPicPr>
            <a:picLocks noChangeAspect="1"/>
          </p:cNvPicPr>
          <p:nvPr/>
        </p:nvPicPr>
        <p:blipFill>
          <a:blip r:embed="rId2"/>
          <a:stretch>
            <a:fillRect/>
          </a:stretch>
        </p:blipFill>
        <p:spPr>
          <a:xfrm>
            <a:off x="2260120" y="1443172"/>
            <a:ext cx="6380133" cy="4785100"/>
          </a:xfrm>
          <a:prstGeom prst="rect">
            <a:avLst/>
          </a:prstGeom>
        </p:spPr>
      </p:pic>
    </p:spTree>
    <p:extLst>
      <p:ext uri="{BB962C8B-B14F-4D97-AF65-F5344CB8AC3E}">
        <p14:creationId xmlns:p14="http://schemas.microsoft.com/office/powerpoint/2010/main" val="4887343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173413-B2AA-4511-B812-4B98BDAABD86}"/>
              </a:ext>
            </a:extLst>
          </p:cNvPr>
          <p:cNvSpPr>
            <a:spLocks noGrp="1"/>
          </p:cNvSpPr>
          <p:nvPr>
            <p:ph type="ctrTitle"/>
          </p:nvPr>
        </p:nvSpPr>
        <p:spPr/>
        <p:txBody>
          <a:bodyPr/>
          <a:lstStyle/>
          <a:p>
            <a:r>
              <a:rPr lang="en-US" dirty="0"/>
              <a:t>P50 and P99 in Solar Case</a:t>
            </a:r>
            <a:endParaRPr lang="en-CH" dirty="0"/>
          </a:p>
        </p:txBody>
      </p:sp>
      <p:sp>
        <p:nvSpPr>
          <p:cNvPr id="2" name="Content Placeholder 1">
            <a:extLst>
              <a:ext uri="{FF2B5EF4-FFF2-40B4-BE49-F238E27FC236}">
                <a16:creationId xmlns:a16="http://schemas.microsoft.com/office/drawing/2014/main" id="{D6A718DB-DD9A-4181-9AD6-0E01EE0EDE5E}"/>
              </a:ext>
            </a:extLst>
          </p:cNvPr>
          <p:cNvSpPr>
            <a:spLocks noGrp="1"/>
          </p:cNvSpPr>
          <p:nvPr>
            <p:ph type="body" sz="quarter" idx="13"/>
          </p:nvPr>
        </p:nvSpPr>
        <p:spPr/>
        <p:txBody>
          <a:bodyPr/>
          <a:lstStyle/>
          <a:p>
            <a:r>
              <a:rPr lang="en-US" dirty="0"/>
              <a:t>Evaluate the P50 and P99 using the DSCR criteria.</a:t>
            </a:r>
          </a:p>
          <a:p>
            <a:endParaRPr lang="en-CH" dirty="0"/>
          </a:p>
        </p:txBody>
      </p:sp>
      <p:pic>
        <p:nvPicPr>
          <p:cNvPr id="6" name="Picture 5">
            <a:extLst>
              <a:ext uri="{FF2B5EF4-FFF2-40B4-BE49-F238E27FC236}">
                <a16:creationId xmlns:a16="http://schemas.microsoft.com/office/drawing/2014/main" id="{0B9DF235-917F-47F3-9890-3BF73447B5F2}"/>
              </a:ext>
            </a:extLst>
          </p:cNvPr>
          <p:cNvPicPr>
            <a:picLocks noChangeAspect="1"/>
          </p:cNvPicPr>
          <p:nvPr/>
        </p:nvPicPr>
        <p:blipFill>
          <a:blip r:embed="rId2"/>
          <a:stretch>
            <a:fillRect/>
          </a:stretch>
        </p:blipFill>
        <p:spPr>
          <a:xfrm>
            <a:off x="1985439" y="2230084"/>
            <a:ext cx="4955408" cy="3054251"/>
          </a:xfrm>
          <a:prstGeom prst="rect">
            <a:avLst/>
          </a:prstGeom>
        </p:spPr>
      </p:pic>
    </p:spTree>
    <p:extLst>
      <p:ext uri="{BB962C8B-B14F-4D97-AF65-F5344CB8AC3E}">
        <p14:creationId xmlns:p14="http://schemas.microsoft.com/office/powerpoint/2010/main" val="547933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84C4-914B-40E0-F1D5-2EE3E0D6C697}"/>
              </a:ext>
            </a:extLst>
          </p:cNvPr>
          <p:cNvSpPr>
            <a:spLocks noGrp="1"/>
          </p:cNvSpPr>
          <p:nvPr>
            <p:ph type="ctrTitle"/>
          </p:nvPr>
        </p:nvSpPr>
        <p:spPr/>
        <p:txBody>
          <a:bodyPr/>
          <a:lstStyle/>
          <a:p>
            <a:r>
              <a:rPr lang="en-US" dirty="0"/>
              <a:t>Problems with P99</a:t>
            </a:r>
          </a:p>
        </p:txBody>
      </p:sp>
      <p:sp>
        <p:nvSpPr>
          <p:cNvPr id="3" name="Text Placeholder 2">
            <a:extLst>
              <a:ext uri="{FF2B5EF4-FFF2-40B4-BE49-F238E27FC236}">
                <a16:creationId xmlns:a16="http://schemas.microsoft.com/office/drawing/2014/main" id="{C098B678-31D4-4149-4BB4-2D43BA1FC08A}"/>
              </a:ext>
            </a:extLst>
          </p:cNvPr>
          <p:cNvSpPr>
            <a:spLocks noGrp="1"/>
          </p:cNvSpPr>
          <p:nvPr>
            <p:ph type="body" sz="quarter" idx="13"/>
          </p:nvPr>
        </p:nvSpPr>
        <p:spPr/>
        <p:txBody>
          <a:bodyPr>
            <a:normAutofit fontScale="70000" lnSpcReduction="20000"/>
          </a:bodyPr>
          <a:lstStyle/>
          <a:p>
            <a:r>
              <a:rPr lang="en-US" dirty="0"/>
              <a:t>1) Production modeling improperly evaluates downtime events </a:t>
            </a:r>
          </a:p>
          <a:p>
            <a:r>
              <a:rPr lang="en-US" dirty="0"/>
              <a:t>kWh Analytics found that equipment outages and downtime events are contributing significantly more downside risk than would be expected using normally distributed performance curves. Tail events called P99 scenarios are occurring much more frequently than modeled.</a:t>
            </a:r>
          </a:p>
          <a:p>
            <a:r>
              <a:rPr lang="en-US" dirty="0"/>
              <a:t>A P99 scenario refers to a statistical analysis used to assess the reliability or availability of a solar asset. The term represents the 99th percentile, as an indication that the analysis focuses on extreme conditions that are expected to occur only 1% of the time or less.</a:t>
            </a:r>
          </a:p>
          <a:p>
            <a:r>
              <a:rPr lang="en-US" dirty="0"/>
              <a:t>With solar assets, a P99 scenario typically involves evaluating performance under unusually high-demand conditions or challenging circumstances. This scenario helps identify potential weaknesses or vulnerabilities in the system. For example, in the case of a power plant, a P99 scenario might involve simulating the plant’s performance during a peak demand period, extreme weather events, or equipment failures.</a:t>
            </a:r>
          </a:p>
          <a:p>
            <a:r>
              <a:rPr lang="en-US" dirty="0"/>
              <a:t>“Optimistic uncertainty assumptions result in both an under-estimation of the severity of downside events as well as an overestimation of upside events,” said kWh Analytics. “Analyses of the actual P99s used in project financing have shown that the combination of optimistic P50’s and inadequate downside uncertainty results in P99 events occurring 17 times more frequently than expected.”</a:t>
            </a:r>
          </a:p>
          <a:p>
            <a:r>
              <a:rPr lang="en-US" dirty="0"/>
              <a:t>Significant recurring inverter failures, ground faults, and manufacturer defects are some specific events that are driving tail event “P99” outcomes, said kWh Analytics.</a:t>
            </a:r>
          </a:p>
          <a:p>
            <a:endParaRPr lang="en-US" dirty="0"/>
          </a:p>
        </p:txBody>
      </p:sp>
    </p:spTree>
    <p:extLst>
      <p:ext uri="{BB962C8B-B14F-4D97-AF65-F5344CB8AC3E}">
        <p14:creationId xmlns:p14="http://schemas.microsoft.com/office/powerpoint/2010/main" val="3594833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FEB1-5AEB-9974-375F-0CC5E4EEBD28}"/>
              </a:ext>
            </a:extLst>
          </p:cNvPr>
          <p:cNvSpPr>
            <a:spLocks noGrp="1"/>
          </p:cNvSpPr>
          <p:nvPr>
            <p:ph type="ctrTitle"/>
          </p:nvPr>
        </p:nvSpPr>
        <p:spPr/>
        <p:txBody>
          <a:bodyPr/>
          <a:lstStyle/>
          <a:p>
            <a:r>
              <a:rPr lang="en-US" dirty="0"/>
              <a:t>Availability</a:t>
            </a:r>
          </a:p>
        </p:txBody>
      </p:sp>
      <p:sp>
        <p:nvSpPr>
          <p:cNvPr id="3" name="Text Placeholder 2">
            <a:extLst>
              <a:ext uri="{FF2B5EF4-FFF2-40B4-BE49-F238E27FC236}">
                <a16:creationId xmlns:a16="http://schemas.microsoft.com/office/drawing/2014/main" id="{4A830812-E89F-FBE5-7F20-44AAFDF4BEF4}"/>
              </a:ext>
            </a:extLst>
          </p:cNvPr>
          <p:cNvSpPr>
            <a:spLocks noGrp="1"/>
          </p:cNvSpPr>
          <p:nvPr>
            <p:ph type="body" sz="quarter" idx="13"/>
          </p:nvPr>
        </p:nvSpPr>
        <p:spPr/>
        <p:txBody>
          <a:bodyPr>
            <a:normAutofit fontScale="77500" lnSpcReduction="20000"/>
          </a:bodyPr>
          <a:lstStyle/>
          <a:p>
            <a:r>
              <a:rPr lang="en-US" dirty="0"/>
              <a:t>2) Median asset availability is 97.7%, fixed-tilt projects are less available </a:t>
            </a:r>
          </a:p>
          <a:p>
            <a:r>
              <a:rPr lang="en-US" dirty="0"/>
              <a:t>Availability of a solar asset is the overall percentage of time it is operational. Based on an assessment of 130 projects from 5 MW to 500 MW operating from 2013 to 2022 across the U.S., strategic consultant firm ICF found that the median annual availability of PV projects is 97.7%.</a:t>
            </a:r>
          </a:p>
          <a:p>
            <a:r>
              <a:rPr lang="en-US" dirty="0"/>
              <a:t> Image: kWh Analytics</a:t>
            </a:r>
          </a:p>
          <a:p>
            <a:r>
              <a:rPr lang="en-US" dirty="0"/>
              <a:t>ICF found lower availability in the first year of operation, but this varies significantly project-to-project. The firm said that there are several projects that have achieved 99% or greater availability, and it has identified differences in design and operations and maintenance practices that are common among the highest-availability projects. </a:t>
            </a:r>
          </a:p>
          <a:p>
            <a:r>
              <a:rPr lang="en-US" dirty="0"/>
              <a:t>The firm also found that fixed tilt systems had lower availability than tracker systems, which ICF said is likely due to the fixed tilt systems generally representing smaller, unmanned facilities. </a:t>
            </a:r>
          </a:p>
          <a:p>
            <a:r>
              <a:rPr lang="en-US" dirty="0"/>
              <a:t>“A few examples of specific O&amp;M practices which we have seen improve project availability are shorter response times specified in the O&amp;M contract, higher frequency or higher sampling of certain preventative maintenance activities, and higher availability guarantees utilizing metrics that capture DC-level performance,” said ICF. </a:t>
            </a:r>
          </a:p>
          <a:p>
            <a:endParaRPr lang="en-US" dirty="0"/>
          </a:p>
        </p:txBody>
      </p:sp>
    </p:spTree>
    <p:extLst>
      <p:ext uri="{BB962C8B-B14F-4D97-AF65-F5344CB8AC3E}">
        <p14:creationId xmlns:p14="http://schemas.microsoft.com/office/powerpoint/2010/main" val="2233034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D3414F-BC40-4B3C-AC1D-728CD36A98DC}"/>
              </a:ext>
            </a:extLst>
          </p:cNvPr>
          <p:cNvSpPr>
            <a:spLocks noGrp="1"/>
          </p:cNvSpPr>
          <p:nvPr>
            <p:ph type="title"/>
          </p:nvPr>
        </p:nvSpPr>
        <p:spPr>
          <a:xfrm>
            <a:off x="624751" y="365125"/>
            <a:ext cx="7890527" cy="1325563"/>
          </a:xfrm>
        </p:spPr>
        <p:txBody>
          <a:bodyPr vert="horz" lIns="91440" tIns="45720" rIns="91440" bIns="45720" rtlCol="0" anchor="ctr">
            <a:normAutofit/>
          </a:bodyPr>
          <a:lstStyle/>
          <a:p>
            <a:r>
              <a:rPr lang="en-US" sz="2900" dirty="0"/>
              <a:t>Summary of Tools Provided in the Course</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259011686"/>
              </p:ext>
            </p:extLst>
          </p:nvPr>
        </p:nvGraphicFramePr>
        <p:xfrm>
          <a:off x="542386" y="1548022"/>
          <a:ext cx="78867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5794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F588-D1BB-B8EA-0DF9-81ED5BA7D7C6}"/>
              </a:ext>
            </a:extLst>
          </p:cNvPr>
          <p:cNvSpPr>
            <a:spLocks noGrp="1"/>
          </p:cNvSpPr>
          <p:nvPr>
            <p:ph type="ctrTitle"/>
          </p:nvPr>
        </p:nvSpPr>
        <p:spPr/>
        <p:txBody>
          <a:bodyPr/>
          <a:lstStyle/>
          <a:p>
            <a:r>
              <a:rPr lang="en-US" dirty="0"/>
              <a:t>Availability Distribution</a:t>
            </a:r>
          </a:p>
        </p:txBody>
      </p:sp>
      <p:pic>
        <p:nvPicPr>
          <p:cNvPr id="9" name="Picture 8">
            <a:extLst>
              <a:ext uri="{FF2B5EF4-FFF2-40B4-BE49-F238E27FC236}">
                <a16:creationId xmlns:a16="http://schemas.microsoft.com/office/drawing/2014/main" id="{713D42AE-E60C-EA8D-91A8-76EDCA3CC7EC}"/>
              </a:ext>
            </a:extLst>
          </p:cNvPr>
          <p:cNvPicPr>
            <a:picLocks noChangeAspect="1"/>
          </p:cNvPicPr>
          <p:nvPr/>
        </p:nvPicPr>
        <p:blipFill>
          <a:blip r:embed="rId2"/>
          <a:stretch>
            <a:fillRect/>
          </a:stretch>
        </p:blipFill>
        <p:spPr>
          <a:xfrm>
            <a:off x="834167" y="1651635"/>
            <a:ext cx="6886797" cy="4930812"/>
          </a:xfrm>
          <a:prstGeom prst="rect">
            <a:avLst/>
          </a:prstGeom>
        </p:spPr>
      </p:pic>
    </p:spTree>
    <p:extLst>
      <p:ext uri="{BB962C8B-B14F-4D97-AF65-F5344CB8AC3E}">
        <p14:creationId xmlns:p14="http://schemas.microsoft.com/office/powerpoint/2010/main" val="7739054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idx="4294967295"/>
          </p:nvPr>
        </p:nvPicPr>
        <p:blipFill>
          <a:blip r:embed="rId2" cstate="print"/>
          <a:srcRect/>
          <a:stretch>
            <a:fillRect/>
          </a:stretch>
        </p:blipFill>
        <p:spPr>
          <a:xfrm>
            <a:off x="804863" y="1536065"/>
            <a:ext cx="7424737" cy="5054600"/>
          </a:xfrm>
          <a:noFill/>
        </p:spPr>
      </p:pic>
    </p:spTree>
    <p:extLst>
      <p:ext uri="{BB962C8B-B14F-4D97-AF65-F5344CB8AC3E}">
        <p14:creationId xmlns:p14="http://schemas.microsoft.com/office/powerpoint/2010/main" val="33873102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D058-8704-49B4-9248-C9EE3A1CBC51}"/>
              </a:ext>
            </a:extLst>
          </p:cNvPr>
          <p:cNvSpPr>
            <a:spLocks noGrp="1"/>
          </p:cNvSpPr>
          <p:nvPr>
            <p:ph type="ctrTitle"/>
          </p:nvPr>
        </p:nvSpPr>
        <p:spPr/>
        <p:txBody>
          <a:bodyPr/>
          <a:lstStyle/>
          <a:p>
            <a:r>
              <a:rPr lang="en-US" dirty="0"/>
              <a:t>MSE Simulation</a:t>
            </a:r>
          </a:p>
        </p:txBody>
      </p:sp>
      <p:sp>
        <p:nvSpPr>
          <p:cNvPr id="3" name="Text Placeholder 2">
            <a:extLst>
              <a:ext uri="{FF2B5EF4-FFF2-40B4-BE49-F238E27FC236}">
                <a16:creationId xmlns:a16="http://schemas.microsoft.com/office/drawing/2014/main" id="{D1FE3915-C3F1-4FD7-A195-84777D8EE7D7}"/>
              </a:ext>
            </a:extLst>
          </p:cNvPr>
          <p:cNvSpPr>
            <a:spLocks noGrp="1"/>
          </p:cNvSpPr>
          <p:nvPr>
            <p:ph type="body" sz="quarter" idx="13"/>
          </p:nvPr>
        </p:nvSpPr>
        <p:spPr/>
        <p:txBody>
          <a:bodyPr/>
          <a:lstStyle/>
          <a:p>
            <a:r>
              <a:rPr lang="en-US" dirty="0"/>
              <a:t>The total of individual simulations has the MSE when the variables are independent</a:t>
            </a:r>
          </a:p>
          <a:p>
            <a:endParaRPr lang="en-US" dirty="0"/>
          </a:p>
          <a:p>
            <a:endParaRPr lang="en-US" dirty="0"/>
          </a:p>
        </p:txBody>
      </p:sp>
      <p:pic>
        <p:nvPicPr>
          <p:cNvPr id="7" name="Picture 6" descr="Graphical user interface&#10;&#10;Description automatically generated with medium confidence">
            <a:extLst>
              <a:ext uri="{FF2B5EF4-FFF2-40B4-BE49-F238E27FC236}">
                <a16:creationId xmlns:a16="http://schemas.microsoft.com/office/drawing/2014/main" id="{678A1A79-3E53-4014-B559-E9BF8D5B15DD}"/>
              </a:ext>
            </a:extLst>
          </p:cNvPr>
          <p:cNvPicPr>
            <a:picLocks noChangeAspect="1"/>
          </p:cNvPicPr>
          <p:nvPr/>
        </p:nvPicPr>
        <p:blipFill>
          <a:blip r:embed="rId2"/>
          <a:stretch>
            <a:fillRect/>
          </a:stretch>
        </p:blipFill>
        <p:spPr>
          <a:xfrm>
            <a:off x="642742" y="1709633"/>
            <a:ext cx="7422957" cy="4370066"/>
          </a:xfrm>
          <a:prstGeom prst="rect">
            <a:avLst/>
          </a:prstGeom>
        </p:spPr>
      </p:pic>
    </p:spTree>
    <p:extLst>
      <p:ext uri="{BB962C8B-B14F-4D97-AF65-F5344CB8AC3E}">
        <p14:creationId xmlns:p14="http://schemas.microsoft.com/office/powerpoint/2010/main" val="27343807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9A0C-E061-4668-A62D-3F7B77C9A001}"/>
              </a:ext>
            </a:extLst>
          </p:cNvPr>
          <p:cNvSpPr>
            <a:spLocks noGrp="1"/>
          </p:cNvSpPr>
          <p:nvPr>
            <p:ph type="ctrTitle"/>
          </p:nvPr>
        </p:nvSpPr>
        <p:spPr/>
        <p:txBody>
          <a:bodyPr/>
          <a:lstStyle/>
          <a:p>
            <a:r>
              <a:rPr lang="en-US" dirty="0"/>
              <a:t>Results of Simulation</a:t>
            </a:r>
          </a:p>
        </p:txBody>
      </p:sp>
      <p:sp>
        <p:nvSpPr>
          <p:cNvPr id="3" name="Text Placeholder 2">
            <a:extLst>
              <a:ext uri="{FF2B5EF4-FFF2-40B4-BE49-F238E27FC236}">
                <a16:creationId xmlns:a16="http://schemas.microsoft.com/office/drawing/2014/main" id="{7D69572D-71A0-4F3E-9248-02C22905D2BF}"/>
              </a:ext>
            </a:extLst>
          </p:cNvPr>
          <p:cNvSpPr>
            <a:spLocks noGrp="1"/>
          </p:cNvSpPr>
          <p:nvPr>
            <p:ph type="body" sz="quarter" idx="13"/>
          </p:nvPr>
        </p:nvSpPr>
        <p:spPr/>
        <p:txBody>
          <a:bodyPr/>
          <a:lstStyle/>
          <a:p>
            <a:r>
              <a:rPr lang="en-US" dirty="0"/>
              <a:t>Note the sum of the simulations has the same standard deviation as the MSW</a:t>
            </a:r>
          </a:p>
        </p:txBody>
      </p:sp>
      <p:pic>
        <p:nvPicPr>
          <p:cNvPr id="5" name="Picture 4" descr="Graphical user interface, application, table, Excel&#10;&#10;Description automatically generated">
            <a:extLst>
              <a:ext uri="{FF2B5EF4-FFF2-40B4-BE49-F238E27FC236}">
                <a16:creationId xmlns:a16="http://schemas.microsoft.com/office/drawing/2014/main" id="{CE21CECC-2374-4C27-8B5C-11A6D33A326F}"/>
              </a:ext>
            </a:extLst>
          </p:cNvPr>
          <p:cNvPicPr>
            <a:picLocks noChangeAspect="1"/>
          </p:cNvPicPr>
          <p:nvPr/>
        </p:nvPicPr>
        <p:blipFill>
          <a:blip r:embed="rId2"/>
          <a:stretch>
            <a:fillRect/>
          </a:stretch>
        </p:blipFill>
        <p:spPr>
          <a:xfrm>
            <a:off x="247102" y="1726387"/>
            <a:ext cx="8151340" cy="4332480"/>
          </a:xfrm>
          <a:prstGeom prst="rect">
            <a:avLst/>
          </a:prstGeom>
        </p:spPr>
      </p:pic>
    </p:spTree>
    <p:extLst>
      <p:ext uri="{BB962C8B-B14F-4D97-AF65-F5344CB8AC3E}">
        <p14:creationId xmlns:p14="http://schemas.microsoft.com/office/powerpoint/2010/main" val="36917613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DA41-C948-4BA2-984F-89DD3B92AED4}"/>
              </a:ext>
            </a:extLst>
          </p:cNvPr>
          <p:cNvSpPr>
            <a:spLocks noGrp="1"/>
          </p:cNvSpPr>
          <p:nvPr>
            <p:ph type="ctrTitle"/>
          </p:nvPr>
        </p:nvSpPr>
        <p:spPr/>
        <p:txBody>
          <a:bodyPr/>
          <a:lstStyle/>
          <a:p>
            <a:r>
              <a:rPr lang="en-US" dirty="0"/>
              <a:t>Carrying Charges and Cost of Capital</a:t>
            </a:r>
          </a:p>
        </p:txBody>
      </p:sp>
    </p:spTree>
    <p:extLst>
      <p:ext uri="{BB962C8B-B14F-4D97-AF65-F5344CB8AC3E}">
        <p14:creationId xmlns:p14="http://schemas.microsoft.com/office/powerpoint/2010/main" val="8350788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06706F-17B6-4620-9799-7909A7B8AC91}"/>
              </a:ext>
            </a:extLst>
          </p:cNvPr>
          <p:cNvSpPr>
            <a:spLocks noGrp="1"/>
          </p:cNvSpPr>
          <p:nvPr>
            <p:ph type="ctrTitle"/>
          </p:nvPr>
        </p:nvSpPr>
        <p:spPr/>
        <p:txBody>
          <a:bodyPr/>
          <a:lstStyle/>
          <a:p>
            <a:r>
              <a:rPr lang="en-US" dirty="0"/>
              <a:t>Solar LCOE with Different Resources</a:t>
            </a:r>
          </a:p>
        </p:txBody>
      </p:sp>
      <p:pic>
        <p:nvPicPr>
          <p:cNvPr id="7" name="Content Placeholder 6">
            <a:extLst>
              <a:ext uri="{FF2B5EF4-FFF2-40B4-BE49-F238E27FC236}">
                <a16:creationId xmlns:a16="http://schemas.microsoft.com/office/drawing/2014/main" id="{EEEAEB9A-1013-4EAA-8F68-02644074566F}"/>
              </a:ext>
            </a:extLst>
          </p:cNvPr>
          <p:cNvPicPr>
            <a:picLocks noGrp="1" noChangeAspect="1"/>
          </p:cNvPicPr>
          <p:nvPr>
            <p:ph idx="4294967295"/>
          </p:nvPr>
        </p:nvPicPr>
        <p:blipFill>
          <a:blip r:embed="rId2"/>
          <a:stretch>
            <a:fillRect/>
          </a:stretch>
        </p:blipFill>
        <p:spPr>
          <a:xfrm>
            <a:off x="1350455" y="1315109"/>
            <a:ext cx="6258510" cy="4662997"/>
          </a:xfrm>
        </p:spPr>
      </p:pic>
    </p:spTree>
    <p:extLst>
      <p:ext uri="{BB962C8B-B14F-4D97-AF65-F5344CB8AC3E}">
        <p14:creationId xmlns:p14="http://schemas.microsoft.com/office/powerpoint/2010/main" val="24499040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9A314E-1452-4905-8CC4-6F55A70D7D2D}"/>
              </a:ext>
            </a:extLst>
          </p:cNvPr>
          <p:cNvSpPr>
            <a:spLocks noGrp="1"/>
          </p:cNvSpPr>
          <p:nvPr>
            <p:ph type="ctrTitle"/>
          </p:nvPr>
        </p:nvSpPr>
        <p:spPr/>
        <p:txBody>
          <a:bodyPr>
            <a:normAutofit fontScale="90000"/>
          </a:bodyPr>
          <a:lstStyle/>
          <a:p>
            <a:r>
              <a:rPr lang="en-US" dirty="0"/>
              <a:t>Computing the Carrying Charge to Switch Capital Investment into a Annual Fixed Cost</a:t>
            </a:r>
          </a:p>
        </p:txBody>
      </p:sp>
      <p:sp>
        <p:nvSpPr>
          <p:cNvPr id="2" name="Content Placeholder 1">
            <a:extLst>
              <a:ext uri="{FF2B5EF4-FFF2-40B4-BE49-F238E27FC236}">
                <a16:creationId xmlns:a16="http://schemas.microsoft.com/office/drawing/2014/main" id="{84D801A7-0B94-488A-B1FF-30DBC10FB25B}"/>
              </a:ext>
            </a:extLst>
          </p:cNvPr>
          <p:cNvSpPr>
            <a:spLocks noGrp="1"/>
          </p:cNvSpPr>
          <p:nvPr>
            <p:ph type="body" sz="quarter" idx="13"/>
          </p:nvPr>
        </p:nvSpPr>
        <p:spPr>
          <a:xfrm>
            <a:off x="247102" y="1362973"/>
            <a:ext cx="2004392" cy="4994695"/>
          </a:xfrm>
        </p:spPr>
        <p:txBody>
          <a:bodyPr>
            <a:normAutofit/>
          </a:bodyPr>
          <a:lstStyle/>
          <a:p>
            <a:pPr algn="l"/>
            <a:r>
              <a:rPr lang="en-US" sz="2800" dirty="0"/>
              <a:t>This chart illustrates the large effects of taxes and inflation on the measurement of carrying charges.</a:t>
            </a:r>
          </a:p>
          <a:p>
            <a:pPr algn="l"/>
            <a:endParaRPr lang="en-US" sz="2800" dirty="0"/>
          </a:p>
          <a:p>
            <a:pPr algn="l"/>
            <a:endParaRPr lang="en-US" sz="2800" dirty="0"/>
          </a:p>
        </p:txBody>
      </p:sp>
      <p:pic>
        <p:nvPicPr>
          <p:cNvPr id="10" name="Picture 9">
            <a:extLst>
              <a:ext uri="{FF2B5EF4-FFF2-40B4-BE49-F238E27FC236}">
                <a16:creationId xmlns:a16="http://schemas.microsoft.com/office/drawing/2014/main" id="{B719D0C8-D134-442C-8585-192E0600DC03}"/>
              </a:ext>
            </a:extLst>
          </p:cNvPr>
          <p:cNvPicPr>
            <a:picLocks noChangeAspect="1"/>
          </p:cNvPicPr>
          <p:nvPr/>
        </p:nvPicPr>
        <p:blipFill>
          <a:blip r:embed="rId2"/>
          <a:stretch>
            <a:fillRect/>
          </a:stretch>
        </p:blipFill>
        <p:spPr>
          <a:xfrm>
            <a:off x="2748615" y="1449238"/>
            <a:ext cx="6041613" cy="4373615"/>
          </a:xfrm>
          <a:prstGeom prst="rect">
            <a:avLst/>
          </a:prstGeom>
        </p:spPr>
      </p:pic>
    </p:spTree>
    <p:extLst>
      <p:ext uri="{BB962C8B-B14F-4D97-AF65-F5344CB8AC3E}">
        <p14:creationId xmlns:p14="http://schemas.microsoft.com/office/powerpoint/2010/main" val="26651752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8FD2-BE3D-4534-8918-083DED960B5F}"/>
              </a:ext>
            </a:extLst>
          </p:cNvPr>
          <p:cNvSpPr>
            <a:spLocks noGrp="1"/>
          </p:cNvSpPr>
          <p:nvPr>
            <p:ph type="ctrTitle"/>
          </p:nvPr>
        </p:nvSpPr>
        <p:spPr/>
        <p:txBody>
          <a:bodyPr>
            <a:normAutofit fontScale="90000"/>
          </a:bodyPr>
          <a:lstStyle/>
          <a:p>
            <a:r>
              <a:rPr lang="en-US" dirty="0"/>
              <a:t>LCOE for Base Load and Intermittent Plant</a:t>
            </a:r>
          </a:p>
        </p:txBody>
      </p:sp>
      <p:sp>
        <p:nvSpPr>
          <p:cNvPr id="3" name="Content Placeholder 2">
            <a:extLst>
              <a:ext uri="{FF2B5EF4-FFF2-40B4-BE49-F238E27FC236}">
                <a16:creationId xmlns:a16="http://schemas.microsoft.com/office/drawing/2014/main" id="{CDEFB113-2B7F-4CBA-B380-2BADB196E5A6}"/>
              </a:ext>
            </a:extLst>
          </p:cNvPr>
          <p:cNvSpPr>
            <a:spLocks noGrp="1"/>
          </p:cNvSpPr>
          <p:nvPr>
            <p:ph type="body" sz="quarter" idx="13"/>
          </p:nvPr>
        </p:nvSpPr>
        <p:spPr/>
        <p:txBody>
          <a:bodyPr>
            <a:noAutofit/>
          </a:bodyPr>
          <a:lstStyle/>
          <a:p>
            <a:r>
              <a:rPr lang="en-029" sz="2000" dirty="0"/>
              <a:t>Treat the levelized cost analysis differently for a base load plant and an intermittent low-capacity factor renewable energy plant.  </a:t>
            </a:r>
            <a:endParaRPr lang="en-US" sz="2000" dirty="0"/>
          </a:p>
          <a:p>
            <a:r>
              <a:rPr lang="en-029" sz="2000" dirty="0"/>
              <a:t>For the base load plant measure the avoided cost of unavailable time.</a:t>
            </a:r>
            <a:endParaRPr lang="en-US" sz="2000" dirty="0"/>
          </a:p>
          <a:p>
            <a:r>
              <a:rPr lang="en-029" sz="2000" dirty="0"/>
              <a:t>For the intermittent plant with low-capacity factor (e.g., solar and low-capacity factor wind), measure the levelized cost relative to short-run avoided cost (should include the cost of ancillary services).</a:t>
            </a:r>
            <a:endParaRPr lang="en-US" sz="2000" dirty="0"/>
          </a:p>
          <a:p>
            <a:r>
              <a:rPr lang="en-029" sz="2000" dirty="0"/>
              <a:t>For the intermittent plant with a high-capacity factor (e.g., off-shore wind and geothermal), could perform a loss of load probability analysis that credits the intermittent plant with some capacity value.</a:t>
            </a:r>
            <a:endParaRPr lang="en-US" sz="2000" dirty="0"/>
          </a:p>
          <a:p>
            <a:r>
              <a:rPr lang="en-029" sz="2000" dirty="0"/>
              <a:t>Note that the carrying charge formula is consistent with the formula:</a:t>
            </a:r>
            <a:endParaRPr lang="en-US" sz="2000" dirty="0"/>
          </a:p>
          <a:p>
            <a:r>
              <a:rPr lang="en-029" sz="2000" dirty="0"/>
              <a:t>LCOE = NPV(Revenues)/NPV(MWH) when degradation is accounted for in the carrying charges and the carrying charge formula includes inflation.  This implies that the carrying charges are computed on a real and not nominal basis if all the fuel and O&amp;M components are inflated on the same basis.</a:t>
            </a:r>
            <a:endParaRPr lang="en-US" sz="2000" dirty="0"/>
          </a:p>
          <a:p>
            <a:endParaRPr lang="en-US" sz="2000" dirty="0"/>
          </a:p>
        </p:txBody>
      </p:sp>
    </p:spTree>
    <p:extLst>
      <p:ext uri="{BB962C8B-B14F-4D97-AF65-F5344CB8AC3E}">
        <p14:creationId xmlns:p14="http://schemas.microsoft.com/office/powerpoint/2010/main" val="35262552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3B6F65-B0D0-484D-91D1-B816CE62A624}"/>
              </a:ext>
            </a:extLst>
          </p:cNvPr>
          <p:cNvSpPr>
            <a:spLocks noGrp="1"/>
          </p:cNvSpPr>
          <p:nvPr>
            <p:ph type="ctrTitle"/>
          </p:nvPr>
        </p:nvSpPr>
        <p:spPr/>
        <p:txBody>
          <a:bodyPr>
            <a:normAutofit fontScale="90000"/>
          </a:bodyPr>
          <a:lstStyle/>
          <a:p>
            <a:r>
              <a:rPr lang="en-US" dirty="0"/>
              <a:t>Use of LCOE for Comparison with Dispatchable Technologies</a:t>
            </a:r>
          </a:p>
        </p:txBody>
      </p:sp>
      <p:sp>
        <p:nvSpPr>
          <p:cNvPr id="4" name="Content Placeholder 3">
            <a:extLst>
              <a:ext uri="{FF2B5EF4-FFF2-40B4-BE49-F238E27FC236}">
                <a16:creationId xmlns:a16="http://schemas.microsoft.com/office/drawing/2014/main" id="{32E9DE8E-9855-43BE-BA73-D632E32D6E22}"/>
              </a:ext>
            </a:extLst>
          </p:cNvPr>
          <p:cNvSpPr>
            <a:spLocks noGrp="1"/>
          </p:cNvSpPr>
          <p:nvPr>
            <p:ph type="body" sz="quarter" idx="13"/>
          </p:nvPr>
        </p:nvSpPr>
        <p:spPr/>
        <p:txBody>
          <a:bodyPr>
            <a:normAutofit/>
          </a:bodyPr>
          <a:lstStyle/>
          <a:p>
            <a:r>
              <a:rPr lang="en-US" dirty="0"/>
              <a:t>Compare Real LCOE (not nominal) to Current Variable Costs including Fuel and Variable O&amp;M. Can make adjustment for spinning reserve also.</a:t>
            </a:r>
          </a:p>
        </p:txBody>
      </p:sp>
      <p:pic>
        <p:nvPicPr>
          <p:cNvPr id="5" name="Picture 4">
            <a:extLst>
              <a:ext uri="{FF2B5EF4-FFF2-40B4-BE49-F238E27FC236}">
                <a16:creationId xmlns:a16="http://schemas.microsoft.com/office/drawing/2014/main" id="{433EF830-3ACF-4E9D-BA85-54087DCDC788}"/>
              </a:ext>
            </a:extLst>
          </p:cNvPr>
          <p:cNvPicPr>
            <a:picLocks noChangeAspect="1"/>
          </p:cNvPicPr>
          <p:nvPr/>
        </p:nvPicPr>
        <p:blipFill>
          <a:blip r:embed="rId2"/>
          <a:stretch>
            <a:fillRect/>
          </a:stretch>
        </p:blipFill>
        <p:spPr>
          <a:xfrm>
            <a:off x="410421" y="1952405"/>
            <a:ext cx="8323158" cy="3677921"/>
          </a:xfrm>
          <a:prstGeom prst="rect">
            <a:avLst/>
          </a:prstGeom>
        </p:spPr>
      </p:pic>
    </p:spTree>
    <p:extLst>
      <p:ext uri="{BB962C8B-B14F-4D97-AF65-F5344CB8AC3E}">
        <p14:creationId xmlns:p14="http://schemas.microsoft.com/office/powerpoint/2010/main" val="30380155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Revenue Build-up and LCOE</a:t>
            </a:r>
          </a:p>
        </p:txBody>
      </p:sp>
      <p:sp>
        <p:nvSpPr>
          <p:cNvPr id="3" name="Content Placeholder 2"/>
          <p:cNvSpPr>
            <a:spLocks noGrp="1"/>
          </p:cNvSpPr>
          <p:nvPr>
            <p:ph type="body" sz="quarter" idx="13"/>
          </p:nvPr>
        </p:nvSpPr>
        <p:spPr/>
        <p:txBody>
          <a:bodyPr>
            <a:normAutofit/>
          </a:bodyPr>
          <a:lstStyle/>
          <a:p>
            <a:r>
              <a:rPr lang="en-US" sz="2400" dirty="0"/>
              <a:t>LCOE is the levelized or weighted average price of electricity over the lifetime of a project</a:t>
            </a:r>
          </a:p>
          <a:p>
            <a:r>
              <a:rPr lang="en-US" sz="2400" dirty="0"/>
              <a:t>Cost of electricity is Revenue/MWH</a:t>
            </a:r>
          </a:p>
          <a:p>
            <a:r>
              <a:rPr lang="en-US" sz="2400" dirty="0"/>
              <a:t>LCOE is weighted Revenue/MWH over the lifetime of a plant</a:t>
            </a:r>
          </a:p>
          <a:p>
            <a:r>
              <a:rPr lang="en-US" sz="2400" dirty="0"/>
              <a:t>Weighting</a:t>
            </a:r>
          </a:p>
          <a:p>
            <a:pPr lvl="1"/>
            <a:r>
              <a:rPr lang="en-US" sz="2000" dirty="0"/>
              <a:t>Cost of capital so future revenues have lower weight than current revenues</a:t>
            </a:r>
          </a:p>
          <a:p>
            <a:pPr lvl="1"/>
            <a:r>
              <a:rPr lang="en-US" sz="2000" dirty="0"/>
              <a:t>Amount of generation so periods with more generation have more weight</a:t>
            </a:r>
          </a:p>
          <a:p>
            <a:r>
              <a:rPr lang="en-US" sz="2400" dirty="0"/>
              <a:t>Instead of detailed weighted average could use NPV formula where </a:t>
            </a:r>
          </a:p>
          <a:p>
            <a:r>
              <a:rPr lang="en-US" sz="3200" b="1" dirty="0"/>
              <a:t>LCOE = NPV of Revenues/NPV of Generation</a:t>
            </a:r>
          </a:p>
        </p:txBody>
      </p:sp>
    </p:spTree>
    <p:extLst>
      <p:ext uri="{BB962C8B-B14F-4D97-AF65-F5344CB8AC3E}">
        <p14:creationId xmlns:p14="http://schemas.microsoft.com/office/powerpoint/2010/main" val="1227452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2318E-2EEB-4BA1-833F-14140E4CB5CE}"/>
              </a:ext>
            </a:extLst>
          </p:cNvPr>
          <p:cNvSpPr>
            <a:spLocks noGrp="1"/>
          </p:cNvSpPr>
          <p:nvPr>
            <p:ph type="ctrTitle"/>
          </p:nvPr>
        </p:nvSpPr>
        <p:spPr/>
        <p:txBody>
          <a:bodyPr/>
          <a:lstStyle/>
          <a:p>
            <a:r>
              <a:rPr lang="en-US" dirty="0"/>
              <a:t>General Overview of Solar Power</a:t>
            </a:r>
          </a:p>
        </p:txBody>
      </p:sp>
      <p:sp>
        <p:nvSpPr>
          <p:cNvPr id="2" name="Content Placeholder 1">
            <a:extLst>
              <a:ext uri="{FF2B5EF4-FFF2-40B4-BE49-F238E27FC236}">
                <a16:creationId xmlns:a16="http://schemas.microsoft.com/office/drawing/2014/main" id="{74E8C91A-AE45-4D94-B487-0FE805486C5C}"/>
              </a:ext>
            </a:extLst>
          </p:cNvPr>
          <p:cNvSpPr>
            <a:spLocks noGrp="1"/>
          </p:cNvSpPr>
          <p:nvPr>
            <p:ph type="body" sz="quarter" idx="13"/>
          </p:nvPr>
        </p:nvSpPr>
        <p:spPr/>
        <p:txBody>
          <a:bodyPr>
            <a:normAutofit/>
          </a:bodyPr>
          <a:lstStyle/>
          <a:p>
            <a:pPr marL="1025525" lvl="4" indent="-628650" algn="l">
              <a:spcBef>
                <a:spcPts val="0"/>
              </a:spcBef>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Physical Properties Photoelectric Effect at a Very High Level</a:t>
            </a:r>
          </a:p>
          <a:p>
            <a:pPr marL="1025525" lvl="4" indent="-628650" algn="l">
              <a:spcBef>
                <a:spcPts val="0"/>
              </a:spcBef>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Characteristics of Different Solar Modules </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lgn="l">
              <a:spcBef>
                <a:spcPts val="0"/>
              </a:spcBef>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German European Feed-in Tariffs to  Current Mideast Bids </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lvl="4" indent="-628650" algn="l">
              <a:spcBef>
                <a:spcPts val="0"/>
              </a:spcBef>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Solar Power Drivers Including Capital Expenditure Cost, Resource, Operating Costs and Financing Cost</a:t>
            </a:r>
          </a:p>
          <a:p>
            <a:pPr marL="1025525" lvl="4" indent="-628650" algn="l">
              <a:spcBef>
                <a:spcPts val="0"/>
              </a:spcBef>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Detailed Discussion of Capital Cost of Solar Modules and Data Retrieval</a:t>
            </a:r>
          </a:p>
          <a:p>
            <a:pPr marL="1025525" lvl="4" indent="-628650" algn="l">
              <a:spcBef>
                <a:spcPts val="0"/>
              </a:spcBef>
              <a:buFont typeface="Symbol" panose="05050102010706020507" pitchFamily="18" charset="2"/>
              <a:buChar char=""/>
            </a:pPr>
            <a:r>
              <a:rPr lang="en-GB" sz="2800" dirty="0">
                <a:latin typeface="Calibri" panose="020F0502020204030204" pitchFamily="34" charset="0"/>
                <a:ea typeface="Times New Roman" panose="02020603050405020304" pitchFamily="18" charset="0"/>
                <a:cs typeface="Arial" panose="020B0604020202020204" pitchFamily="34" charset="0"/>
              </a:rPr>
              <a:t>Other Capital Expenditure Items Including Inverters, Racking, Trackers, Bi-facial Panels, Wiring and Labour</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390386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 of LCOE</a:t>
            </a:r>
          </a:p>
        </p:txBody>
      </p:sp>
      <p:sp>
        <p:nvSpPr>
          <p:cNvPr id="3" name="Content Placeholder 2"/>
          <p:cNvSpPr>
            <a:spLocks noGrp="1"/>
          </p:cNvSpPr>
          <p:nvPr>
            <p:ph type="body" sz="quarter" idx="13"/>
          </p:nvPr>
        </p:nvSpPr>
        <p:spPr>
          <a:xfrm>
            <a:off x="247102" y="1136652"/>
            <a:ext cx="4445668" cy="5039861"/>
          </a:xfrm>
        </p:spPr>
        <p:txBody>
          <a:bodyPr>
            <a:noAutofit/>
          </a:bodyPr>
          <a:lstStyle/>
          <a:p>
            <a:r>
              <a:rPr lang="en-US" sz="2800" dirty="0"/>
              <a:t>Prices</a:t>
            </a:r>
          </a:p>
          <a:p>
            <a:pPr lvl="1"/>
            <a:r>
              <a:rPr lang="en-US" sz="1600" dirty="0"/>
              <a:t>Price in Year 1 is 100</a:t>
            </a:r>
          </a:p>
          <a:p>
            <a:pPr lvl="1"/>
            <a:r>
              <a:rPr lang="en-US" sz="1600" dirty="0"/>
              <a:t>Price in Year 2 is 200</a:t>
            </a:r>
          </a:p>
          <a:p>
            <a:r>
              <a:rPr lang="en-US" sz="2800" dirty="0"/>
              <a:t>Generation</a:t>
            </a:r>
          </a:p>
          <a:p>
            <a:pPr lvl="1"/>
            <a:r>
              <a:rPr lang="en-US" sz="1600" dirty="0"/>
              <a:t>Generation is 500 in year 1</a:t>
            </a:r>
          </a:p>
          <a:p>
            <a:pPr lvl="1"/>
            <a:r>
              <a:rPr lang="en-US" sz="1600" dirty="0"/>
              <a:t>Generation is 1000 in year 2</a:t>
            </a:r>
          </a:p>
          <a:p>
            <a:r>
              <a:rPr lang="en-US" sz="2800" dirty="0"/>
              <a:t>Discount Rate is 10%</a:t>
            </a:r>
          </a:p>
          <a:p>
            <a:pPr lvl="1"/>
            <a:r>
              <a:rPr lang="en-US" sz="1600" dirty="0"/>
              <a:t>PV Factor is 1/1.1 = .909 in year 1</a:t>
            </a:r>
          </a:p>
          <a:p>
            <a:pPr lvl="1"/>
            <a:r>
              <a:rPr lang="en-US" sz="1600" dirty="0"/>
              <a:t>PV Factor is 1/1.21 = .826 in year 2</a:t>
            </a:r>
          </a:p>
        </p:txBody>
      </p:sp>
      <p:sp>
        <p:nvSpPr>
          <p:cNvPr id="6" name="Content Placeholder 5"/>
          <p:cNvSpPr>
            <a:spLocks noGrp="1"/>
          </p:cNvSpPr>
          <p:nvPr>
            <p:ph sz="half" idx="4294967295"/>
          </p:nvPr>
        </p:nvSpPr>
        <p:spPr>
          <a:xfrm>
            <a:off x="4153918" y="1677910"/>
            <a:ext cx="4248210" cy="3502180"/>
          </a:xfrm>
        </p:spPr>
        <p:txBody>
          <a:bodyPr>
            <a:noAutofit/>
          </a:bodyPr>
          <a:lstStyle/>
          <a:p>
            <a:r>
              <a:rPr lang="en-US" sz="2000" dirty="0"/>
              <a:t>Average price is 150</a:t>
            </a:r>
          </a:p>
          <a:p>
            <a:r>
              <a:rPr lang="en-US" sz="2000" dirty="0"/>
              <a:t>Weighted average price for Generation is: 33 x 100 + .67 x 200 = 33 + 134 = 167. This can be computed as (100 x 500+200 x 100)/1,500 or 167.  This is sum of revenue/sum of generation</a:t>
            </a:r>
          </a:p>
          <a:p>
            <a:r>
              <a:rPr lang="en-US" sz="2000" dirty="0"/>
              <a:t>Weighted average price for discounting is .909 x 100 + .826 x 200 divided by (.909 + .826)</a:t>
            </a:r>
          </a:p>
          <a:p>
            <a:r>
              <a:rPr lang="en-US" sz="2000" dirty="0"/>
              <a:t>LCOE Combines weightings</a:t>
            </a:r>
          </a:p>
        </p:txBody>
      </p:sp>
    </p:spTree>
    <p:extLst>
      <p:ext uri="{BB962C8B-B14F-4D97-AF65-F5344CB8AC3E}">
        <p14:creationId xmlns:p14="http://schemas.microsoft.com/office/powerpoint/2010/main" val="34717927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6B63-EA17-447C-A920-358596ED9E57}"/>
              </a:ext>
            </a:extLst>
          </p:cNvPr>
          <p:cNvSpPr>
            <a:spLocks noGrp="1"/>
          </p:cNvSpPr>
          <p:nvPr>
            <p:ph type="ctrTitle"/>
          </p:nvPr>
        </p:nvSpPr>
        <p:spPr/>
        <p:txBody>
          <a:bodyPr/>
          <a:lstStyle/>
          <a:p>
            <a:r>
              <a:rPr lang="en-US" dirty="0"/>
              <a:t>LCOE Illustration</a:t>
            </a:r>
          </a:p>
        </p:txBody>
      </p:sp>
      <p:sp>
        <p:nvSpPr>
          <p:cNvPr id="3" name="Content Placeholder 2">
            <a:extLst>
              <a:ext uri="{FF2B5EF4-FFF2-40B4-BE49-F238E27FC236}">
                <a16:creationId xmlns:a16="http://schemas.microsoft.com/office/drawing/2014/main" id="{E71E9822-55C5-480B-9752-65F718B93FC7}"/>
              </a:ext>
            </a:extLst>
          </p:cNvPr>
          <p:cNvSpPr>
            <a:spLocks noGrp="1"/>
          </p:cNvSpPr>
          <p:nvPr>
            <p:ph type="body" sz="quarter" idx="13"/>
          </p:nvPr>
        </p:nvSpPr>
        <p:spPr/>
        <p:txBody>
          <a:bodyPr/>
          <a:lstStyle/>
          <a:p>
            <a:r>
              <a:rPr lang="en-US" dirty="0"/>
              <a:t>LCOE formula:</a:t>
            </a:r>
          </a:p>
          <a:p>
            <a:r>
              <a:rPr lang="en-US" dirty="0"/>
              <a:t>LCOE = NPV Revenues/NPV Units</a:t>
            </a:r>
          </a:p>
        </p:txBody>
      </p:sp>
      <p:pic>
        <p:nvPicPr>
          <p:cNvPr id="243715" name="Picture 1">
            <a:extLst>
              <a:ext uri="{FF2B5EF4-FFF2-40B4-BE49-F238E27FC236}">
                <a16:creationId xmlns:a16="http://schemas.microsoft.com/office/drawing/2014/main" id="{219351FE-25E8-4409-8B00-8839CF175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56" y="3071191"/>
            <a:ext cx="8891988" cy="23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97363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422461-EA55-4A06-A7B3-B13605D4348C}"/>
              </a:ext>
            </a:extLst>
          </p:cNvPr>
          <p:cNvSpPr>
            <a:spLocks noGrp="1"/>
          </p:cNvSpPr>
          <p:nvPr>
            <p:ph type="ctrTitle"/>
          </p:nvPr>
        </p:nvSpPr>
        <p:spPr/>
        <p:txBody>
          <a:bodyPr/>
          <a:lstStyle/>
          <a:p>
            <a:r>
              <a:rPr lang="en-US" dirty="0"/>
              <a:t>Base Case LCOE from Database</a:t>
            </a:r>
          </a:p>
        </p:txBody>
      </p:sp>
      <p:sp>
        <p:nvSpPr>
          <p:cNvPr id="4" name="Content Placeholder 3">
            <a:extLst>
              <a:ext uri="{FF2B5EF4-FFF2-40B4-BE49-F238E27FC236}">
                <a16:creationId xmlns:a16="http://schemas.microsoft.com/office/drawing/2014/main" id="{B3D9137D-A0A9-4CCE-B0A1-BAC32C13C56A}"/>
              </a:ext>
            </a:extLst>
          </p:cNvPr>
          <p:cNvSpPr>
            <a:spLocks noGrp="1"/>
          </p:cNvSpPr>
          <p:nvPr>
            <p:ph type="body" sz="quarter" idx="13"/>
          </p:nvPr>
        </p:nvSpPr>
        <p:spPr/>
        <p:txBody>
          <a:bodyPr/>
          <a:lstStyle/>
          <a:p>
            <a:r>
              <a:rPr lang="en-US" dirty="0"/>
              <a:t>Solar LCOE with Different Carrying Charge Rates from Database</a:t>
            </a:r>
          </a:p>
          <a:p>
            <a:endParaRPr lang="en-US" dirty="0"/>
          </a:p>
        </p:txBody>
      </p:sp>
      <p:pic>
        <p:nvPicPr>
          <p:cNvPr id="6" name="Picture 5">
            <a:extLst>
              <a:ext uri="{FF2B5EF4-FFF2-40B4-BE49-F238E27FC236}">
                <a16:creationId xmlns:a16="http://schemas.microsoft.com/office/drawing/2014/main" id="{EF4A1189-A218-4100-8C1A-818A5AA11FEE}"/>
              </a:ext>
            </a:extLst>
          </p:cNvPr>
          <p:cNvPicPr>
            <a:picLocks noChangeAspect="1"/>
          </p:cNvPicPr>
          <p:nvPr/>
        </p:nvPicPr>
        <p:blipFill>
          <a:blip r:embed="rId2"/>
          <a:stretch>
            <a:fillRect/>
          </a:stretch>
        </p:blipFill>
        <p:spPr>
          <a:xfrm>
            <a:off x="77294" y="2043350"/>
            <a:ext cx="8971154" cy="2950421"/>
          </a:xfrm>
          <a:prstGeom prst="rect">
            <a:avLst/>
          </a:prstGeom>
        </p:spPr>
      </p:pic>
    </p:spTree>
    <p:extLst>
      <p:ext uri="{BB962C8B-B14F-4D97-AF65-F5344CB8AC3E}">
        <p14:creationId xmlns:p14="http://schemas.microsoft.com/office/powerpoint/2010/main" val="29663683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33D72-287C-41FF-8F06-898FE9392E85}"/>
              </a:ext>
            </a:extLst>
          </p:cNvPr>
          <p:cNvSpPr>
            <a:spLocks noGrp="1"/>
          </p:cNvSpPr>
          <p:nvPr>
            <p:ph type="ctrTitle"/>
          </p:nvPr>
        </p:nvSpPr>
        <p:spPr/>
        <p:txBody>
          <a:bodyPr>
            <a:normAutofit fontScale="90000"/>
          </a:bodyPr>
          <a:lstStyle/>
          <a:p>
            <a:r>
              <a:rPr lang="en-US" dirty="0"/>
              <a:t>Economics, Marginal Cost and Levelised Cost</a:t>
            </a:r>
          </a:p>
        </p:txBody>
      </p:sp>
      <p:sp>
        <p:nvSpPr>
          <p:cNvPr id="2" name="Content Placeholder 1">
            <a:extLst>
              <a:ext uri="{FF2B5EF4-FFF2-40B4-BE49-F238E27FC236}">
                <a16:creationId xmlns:a16="http://schemas.microsoft.com/office/drawing/2014/main" id="{42FFF8E9-C92A-470F-8F43-F122AB70E5D1}"/>
              </a:ext>
            </a:extLst>
          </p:cNvPr>
          <p:cNvSpPr>
            <a:spLocks noGrp="1"/>
          </p:cNvSpPr>
          <p:nvPr>
            <p:ph type="body" sz="quarter" idx="13"/>
          </p:nvPr>
        </p:nvSpPr>
        <p:spPr/>
        <p:txBody>
          <a:bodyPr>
            <a:normAutofit fontScale="92500" lnSpcReduction="10000"/>
          </a:bodyPr>
          <a:lstStyle/>
          <a:p>
            <a:r>
              <a:rPr lang="en-US" sz="2400" dirty="0"/>
              <a:t>A central question in evaluating the economics of solar or just about anything  is whether the ultimate long-run production cost -- the levelised cost  -- LCOE, or LCOH for hydrogen, or LCOS for storage -- is less than then alternatives measured at their short-term or long-term marginal cost.  For example, is the cost of solar less than the operating cost of natural gas or the variable charge on your electric bill.</a:t>
            </a:r>
          </a:p>
          <a:p>
            <a:r>
              <a:rPr lang="en-US" sz="2400" dirty="0"/>
              <a:t>One way to use the LCOE, LCOH, LCOS or the levelised cost per unit of just about anything is to make an initial evaluation of the business case for different strategies.  </a:t>
            </a:r>
          </a:p>
          <a:p>
            <a:r>
              <a:rPr lang="en-US" sz="2400" dirty="0"/>
              <a:t>LCOE depends on the cost of capital, taxes, inflation, the life of the asset and the degradation rate in the productivity of an asset. </a:t>
            </a:r>
          </a:p>
          <a:p>
            <a:r>
              <a:rPr lang="en-US" sz="2400" dirty="0"/>
              <a:t>This section works through how to compute the carrying charge components of the LCOE.  With the carrying charge rate, you can put your own capital cost per kW, operating cost, capacity factor and derive the total LCOE.  Then you can evaluate the marginal cost of energy, then consumer bills will be reduced from using more solar power. </a:t>
            </a:r>
          </a:p>
        </p:txBody>
      </p:sp>
    </p:spTree>
    <p:extLst>
      <p:ext uri="{BB962C8B-B14F-4D97-AF65-F5344CB8AC3E}">
        <p14:creationId xmlns:p14="http://schemas.microsoft.com/office/powerpoint/2010/main" val="361804815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E2846-E625-471A-80C0-F308A7DC6441}"/>
              </a:ext>
            </a:extLst>
          </p:cNvPr>
          <p:cNvSpPr>
            <a:spLocks noGrp="1"/>
          </p:cNvSpPr>
          <p:nvPr>
            <p:ph type="ctrTitle"/>
          </p:nvPr>
        </p:nvSpPr>
        <p:spPr/>
        <p:txBody>
          <a:bodyPr/>
          <a:lstStyle/>
          <a:p>
            <a:r>
              <a:rPr lang="en-US" dirty="0"/>
              <a:t>Example of LCOE versus Electric Bill</a:t>
            </a:r>
          </a:p>
        </p:txBody>
      </p:sp>
      <p:sp>
        <p:nvSpPr>
          <p:cNvPr id="2" name="Content Placeholder 1">
            <a:extLst>
              <a:ext uri="{FF2B5EF4-FFF2-40B4-BE49-F238E27FC236}">
                <a16:creationId xmlns:a16="http://schemas.microsoft.com/office/drawing/2014/main" id="{D7F8EFEB-9EEC-45D9-9C5B-122C397CCDF9}"/>
              </a:ext>
            </a:extLst>
          </p:cNvPr>
          <p:cNvSpPr>
            <a:spLocks noGrp="1"/>
          </p:cNvSpPr>
          <p:nvPr>
            <p:ph type="body" sz="quarter" idx="13"/>
          </p:nvPr>
        </p:nvSpPr>
        <p:spPr/>
        <p:txBody>
          <a:bodyPr/>
          <a:lstStyle/>
          <a:p>
            <a:r>
              <a:rPr lang="en-US" dirty="0"/>
              <a:t>Focus on variable charges</a:t>
            </a:r>
          </a:p>
          <a:p>
            <a:endParaRPr lang="en-US" dirty="0"/>
          </a:p>
        </p:txBody>
      </p:sp>
      <p:pic>
        <p:nvPicPr>
          <p:cNvPr id="6" name="Picture 5">
            <a:extLst>
              <a:ext uri="{FF2B5EF4-FFF2-40B4-BE49-F238E27FC236}">
                <a16:creationId xmlns:a16="http://schemas.microsoft.com/office/drawing/2014/main" id="{D7FFFCCE-668F-4269-808B-81499F14C207}"/>
              </a:ext>
            </a:extLst>
          </p:cNvPr>
          <p:cNvPicPr>
            <a:picLocks noChangeAspect="1"/>
          </p:cNvPicPr>
          <p:nvPr/>
        </p:nvPicPr>
        <p:blipFill>
          <a:blip r:embed="rId2"/>
          <a:stretch>
            <a:fillRect/>
          </a:stretch>
        </p:blipFill>
        <p:spPr>
          <a:xfrm>
            <a:off x="1635761" y="1701035"/>
            <a:ext cx="5892316" cy="4772080"/>
          </a:xfrm>
          <a:prstGeom prst="rect">
            <a:avLst/>
          </a:prstGeom>
        </p:spPr>
      </p:pic>
      <p:sp>
        <p:nvSpPr>
          <p:cNvPr id="7" name="TextBox 6">
            <a:extLst>
              <a:ext uri="{FF2B5EF4-FFF2-40B4-BE49-F238E27FC236}">
                <a16:creationId xmlns:a16="http://schemas.microsoft.com/office/drawing/2014/main" id="{3C4EC737-FA2B-4F12-BA94-095A6F7B9829}"/>
              </a:ext>
            </a:extLst>
          </p:cNvPr>
          <p:cNvSpPr txBox="1"/>
          <p:nvPr/>
        </p:nvSpPr>
        <p:spPr>
          <a:xfrm>
            <a:off x="1849120" y="2611120"/>
            <a:ext cx="2011680" cy="690880"/>
          </a:xfrm>
          <a:prstGeom prst="rect">
            <a:avLst/>
          </a:prstGeom>
          <a:solidFill>
            <a:schemeClr val="bg1"/>
          </a:solidFill>
        </p:spPr>
        <p:txBody>
          <a:bodyPr wrap="square" rtlCol="0">
            <a:spAutoFit/>
          </a:bodyPr>
          <a:lstStyle/>
          <a:p>
            <a:endParaRPr lang="en-US" dirty="0"/>
          </a:p>
        </p:txBody>
      </p:sp>
      <p:cxnSp>
        <p:nvCxnSpPr>
          <p:cNvPr id="9" name="Straight Arrow Connector 8">
            <a:extLst>
              <a:ext uri="{FF2B5EF4-FFF2-40B4-BE49-F238E27FC236}">
                <a16:creationId xmlns:a16="http://schemas.microsoft.com/office/drawing/2014/main" id="{1D1B7B52-1521-46EF-956B-67FC74DB326F}"/>
              </a:ext>
            </a:extLst>
          </p:cNvPr>
          <p:cNvCxnSpPr/>
          <p:nvPr/>
        </p:nvCxnSpPr>
        <p:spPr>
          <a:xfrm flipH="1">
            <a:off x="5394960" y="2143760"/>
            <a:ext cx="2814320" cy="250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86736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3369-B7EF-47BF-A009-4F398F003FC2}"/>
              </a:ext>
            </a:extLst>
          </p:cNvPr>
          <p:cNvSpPr>
            <a:spLocks noGrp="1"/>
          </p:cNvSpPr>
          <p:nvPr>
            <p:ph type="ctrTitle"/>
          </p:nvPr>
        </p:nvSpPr>
        <p:spPr/>
        <p:txBody>
          <a:bodyPr/>
          <a:lstStyle/>
          <a:p>
            <a:r>
              <a:rPr lang="en-US" dirty="0"/>
              <a:t>Session 3: Financial Model and Proof of LCOE Calculations</a:t>
            </a:r>
          </a:p>
        </p:txBody>
      </p:sp>
    </p:spTree>
    <p:extLst>
      <p:ext uri="{BB962C8B-B14F-4D97-AF65-F5344CB8AC3E}">
        <p14:creationId xmlns:p14="http://schemas.microsoft.com/office/powerpoint/2010/main" val="34570123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p:txBody>
          <a:bodyPr/>
          <a:lstStyle/>
          <a:p>
            <a:r>
              <a:rPr lang="en-US" dirty="0"/>
              <a:t>Balance of System Components</a:t>
            </a:r>
          </a:p>
        </p:txBody>
      </p:sp>
      <p:sp>
        <p:nvSpPr>
          <p:cNvPr id="74755" name="Content Placeholder 2"/>
          <p:cNvSpPr>
            <a:spLocks noGrp="1"/>
          </p:cNvSpPr>
          <p:nvPr>
            <p:ph type="body" sz="quarter" idx="13"/>
          </p:nvPr>
        </p:nvSpPr>
        <p:spPr/>
        <p:txBody>
          <a:bodyPr/>
          <a:lstStyle/>
          <a:p>
            <a:r>
              <a:rPr lang="en-US" sz="2000" dirty="0"/>
              <a:t>“Balance of System” (“BOS”) components consist of the battery, inverter, control unit, cabling/wiring, and the mechanical support structure for the modules. </a:t>
            </a:r>
          </a:p>
          <a:p>
            <a:pPr lvl="1"/>
            <a:r>
              <a:rPr lang="en-US" sz="1600" dirty="0"/>
              <a:t>Batteries are used to account for the intermittency of solar power generation and to match the system’s output to the load on a continuous basis.</a:t>
            </a:r>
          </a:p>
          <a:p>
            <a:pPr lvl="1"/>
            <a:r>
              <a:rPr lang="en-US" sz="1600" dirty="0"/>
              <a:t>The inverter converts the DC current produced by the cells into AC current used by the world’s transmission and distribution infrastructure. </a:t>
            </a:r>
          </a:p>
          <a:p>
            <a:pPr lvl="1"/>
            <a:r>
              <a:rPr lang="en-US" sz="1600" dirty="0"/>
              <a:t>The control unit contains the circuitry to ensure proper load matching. </a:t>
            </a:r>
          </a:p>
          <a:p>
            <a:pPr lvl="1"/>
            <a:r>
              <a:rPr lang="en-US" sz="1600" dirty="0"/>
              <a:t>Cabling and wiring are used to connect all of the modules together and to the control circuitry. </a:t>
            </a:r>
          </a:p>
          <a:p>
            <a:pPr lvl="1"/>
            <a:r>
              <a:rPr lang="en-US" sz="1600" dirty="0"/>
              <a:t>Mechanical support structures serve as physical mounts for the modules themselves. </a:t>
            </a:r>
          </a:p>
          <a:p>
            <a:r>
              <a:rPr lang="en-US" sz="2000" dirty="0"/>
              <a:t>These components, in addition to the labor to install the system, comprise the BOS and account for nearly 50 percent of overall system costs.</a:t>
            </a:r>
          </a:p>
        </p:txBody>
      </p:sp>
    </p:spTree>
    <p:extLst>
      <p:ext uri="{BB962C8B-B14F-4D97-AF65-F5344CB8AC3E}">
        <p14:creationId xmlns:p14="http://schemas.microsoft.com/office/powerpoint/2010/main" val="196216391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6C0FE9-B399-4335-9249-7B379C642B81}"/>
              </a:ext>
            </a:extLst>
          </p:cNvPr>
          <p:cNvSpPr>
            <a:spLocks noGrp="1"/>
          </p:cNvSpPr>
          <p:nvPr>
            <p:ph type="ctrTitle"/>
          </p:nvPr>
        </p:nvSpPr>
        <p:spPr/>
        <p:txBody>
          <a:bodyPr/>
          <a:lstStyle/>
          <a:p>
            <a:r>
              <a:rPr lang="en-US" dirty="0"/>
              <a:t>Objectives of Session</a:t>
            </a:r>
          </a:p>
        </p:txBody>
      </p:sp>
      <p:sp>
        <p:nvSpPr>
          <p:cNvPr id="2" name="Content Placeholder 1">
            <a:extLst>
              <a:ext uri="{FF2B5EF4-FFF2-40B4-BE49-F238E27FC236}">
                <a16:creationId xmlns:a16="http://schemas.microsoft.com/office/drawing/2014/main" id="{B1C190E0-F606-496E-9751-D789C85ADF56}"/>
              </a:ext>
            </a:extLst>
          </p:cNvPr>
          <p:cNvSpPr>
            <a:spLocks noGrp="1"/>
          </p:cNvSpPr>
          <p:nvPr>
            <p:ph type="body" sz="quarter" idx="13"/>
          </p:nvPr>
        </p:nvSpPr>
        <p:spPr/>
        <p:txBody>
          <a:bodyPr>
            <a:normAutofit/>
          </a:bodyPr>
          <a:lstStyle/>
          <a:p>
            <a:pPr marL="517525" marR="0" lvl="2" indent="-406400">
              <a:spcBef>
                <a:spcPts val="0"/>
              </a:spcBef>
              <a:spcAft>
                <a:spcPts val="0"/>
              </a:spcAft>
              <a:buFont typeface="Wingdings" panose="05000000000000000000" pitchFamily="2"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General objectives an importance of financial model.</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2" indent="-457200">
              <a:spcBef>
                <a:spcPts val="0"/>
              </a:spcBef>
              <a:spcAft>
                <a:spcPts val="0"/>
              </a:spcAft>
              <a:buFont typeface="Wingdings" panose="05000000000000000000" pitchFamily="2"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Key outputs of financial model and meaning of IRR</a:t>
            </a:r>
          </a:p>
          <a:p>
            <a:pPr marL="517525" marR="0" lvl="2" indent="-406400">
              <a:spcBef>
                <a:spcPts val="0"/>
              </a:spcBef>
              <a:spcAft>
                <a:spcPts val="0"/>
              </a:spcAft>
              <a:buFont typeface="Wingdings" panose="05000000000000000000" pitchFamily="2"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Structure of financial model using LCOE as price of power</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6562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AB4FD1-E4F4-4205-98EB-8B4CDE4C1AD1}"/>
              </a:ext>
            </a:extLst>
          </p:cNvPr>
          <p:cNvSpPr>
            <a:spLocks noGrp="1"/>
          </p:cNvSpPr>
          <p:nvPr>
            <p:ph type="ctrTitle"/>
          </p:nvPr>
        </p:nvSpPr>
        <p:spPr/>
        <p:txBody>
          <a:bodyPr/>
          <a:lstStyle/>
          <a:p>
            <a:r>
              <a:rPr lang="en-US" dirty="0"/>
              <a:t>Financial Model Objectives</a:t>
            </a:r>
          </a:p>
        </p:txBody>
      </p:sp>
      <p:sp>
        <p:nvSpPr>
          <p:cNvPr id="4" name="Text Placeholder 3">
            <a:extLst>
              <a:ext uri="{FF2B5EF4-FFF2-40B4-BE49-F238E27FC236}">
                <a16:creationId xmlns:a16="http://schemas.microsoft.com/office/drawing/2014/main" id="{1C4AD6BC-E78B-ACFC-B011-5FE0CC0956CE}"/>
              </a:ext>
            </a:extLst>
          </p:cNvPr>
          <p:cNvSpPr>
            <a:spLocks noGrp="1"/>
          </p:cNvSpPr>
          <p:nvPr>
            <p:ph type="body" sz="quarter" idx="13"/>
          </p:nvPr>
        </p:nvSpPr>
        <p:spPr>
          <a:xfrm>
            <a:off x="242608" y="1600201"/>
            <a:ext cx="8649509" cy="4343400"/>
          </a:xfrm>
        </p:spPr>
        <p:txBody>
          <a:bodyPr>
            <a:normAutofit fontScale="92500" lnSpcReduction="20000"/>
          </a:bodyPr>
          <a:lstStyle/>
          <a:p>
            <a:r>
              <a:rPr lang="en-US" dirty="0"/>
              <a:t>Making a well structured, flexible, accurate and transparent model (the FAST letters). </a:t>
            </a:r>
          </a:p>
          <a:p>
            <a:r>
              <a:rPr lang="en-US" dirty="0"/>
              <a:t>Do not worry about silly rules, just keep these ideas in the back of your head somewhere. </a:t>
            </a:r>
          </a:p>
          <a:p>
            <a:r>
              <a:rPr lang="en-US" dirty="0"/>
              <a:t>Flexibility is illustrated by learning how to make timelines in seconds with a differentiation between the pre-COD and post-COD periods. </a:t>
            </a:r>
          </a:p>
          <a:p>
            <a:r>
              <a:rPr lang="en-US" dirty="0"/>
              <a:t>Accuracy is covered by using TRUE/FALSE switches that assure that the balance sheet balances among others.</a:t>
            </a:r>
          </a:p>
          <a:p>
            <a:r>
              <a:rPr lang="en-US" dirty="0"/>
              <a:t>Structured means that you should first compute the project IRR pre-tax; then add taxes; and put the financing in only after the after-tax project IRR is computed. </a:t>
            </a:r>
          </a:p>
          <a:p>
            <a:r>
              <a:rPr lang="en-US" dirty="0"/>
              <a:t>Transparency means that you can see everything with simple formulas using F2 and that you can find the source of the inputs in driver columns to the left and then use the CNTL [.</a:t>
            </a:r>
          </a:p>
          <a:p>
            <a:endParaRPr lang="en-US" dirty="0"/>
          </a:p>
        </p:txBody>
      </p:sp>
    </p:spTree>
    <p:extLst>
      <p:ext uri="{BB962C8B-B14F-4D97-AF65-F5344CB8AC3E}">
        <p14:creationId xmlns:p14="http://schemas.microsoft.com/office/powerpoint/2010/main" val="2209201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A7FAB1-428F-49C0-A8A7-8C14A8BF577B}"/>
              </a:ext>
            </a:extLst>
          </p:cNvPr>
          <p:cNvSpPr>
            <a:spLocks noGrp="1"/>
          </p:cNvSpPr>
          <p:nvPr>
            <p:ph type="ctrTitle"/>
          </p:nvPr>
        </p:nvSpPr>
        <p:spPr/>
        <p:txBody>
          <a:bodyPr>
            <a:normAutofit fontScale="90000"/>
          </a:bodyPr>
          <a:lstStyle/>
          <a:p>
            <a:r>
              <a:rPr lang="en-US" dirty="0"/>
              <a:t>Fundamental of Creating Any Financial Model</a:t>
            </a:r>
          </a:p>
        </p:txBody>
      </p:sp>
      <p:sp>
        <p:nvSpPr>
          <p:cNvPr id="5" name="Text Placeholder 4">
            <a:extLst>
              <a:ext uri="{FF2B5EF4-FFF2-40B4-BE49-F238E27FC236}">
                <a16:creationId xmlns:a16="http://schemas.microsoft.com/office/drawing/2014/main" id="{FAA70056-49FA-D449-4CD7-61C5EDC6F132}"/>
              </a:ext>
            </a:extLst>
          </p:cNvPr>
          <p:cNvSpPr>
            <a:spLocks noGrp="1"/>
          </p:cNvSpPr>
          <p:nvPr>
            <p:ph type="body" sz="quarter" idx="13"/>
          </p:nvPr>
        </p:nvSpPr>
        <p:spPr/>
        <p:txBody>
          <a:bodyPr>
            <a:normAutofit lnSpcReduction="10000"/>
          </a:bodyPr>
          <a:lstStyle/>
          <a:p>
            <a:r>
              <a:rPr lang="en-US" sz="2000" dirty="0"/>
              <a:t>Making a well structured, flexible, accurate and transparent model (the FAST letters). </a:t>
            </a:r>
          </a:p>
          <a:p>
            <a:r>
              <a:rPr lang="en-US" sz="2000" dirty="0"/>
              <a:t>Do not worry about silly rules, just keep these ideas in the back of your head somewhere. </a:t>
            </a:r>
          </a:p>
          <a:p>
            <a:r>
              <a:rPr lang="en-US" sz="2000" dirty="0"/>
              <a:t>Flexibility is illustrated by learning how to make timelines in seconds with a differentiation between the pre-COD and post-COD periods. </a:t>
            </a:r>
          </a:p>
          <a:p>
            <a:r>
              <a:rPr lang="en-US" sz="2000" dirty="0"/>
              <a:t>Accuracy is covered by using TRUE/FALSE switches that assure that the balance sheet balances among others.</a:t>
            </a:r>
          </a:p>
          <a:p>
            <a:r>
              <a:rPr lang="en-US" sz="2000" dirty="0"/>
              <a:t>Structured means that you should first compute the project IRR pre-tax; then add taxes; and put the financing in only after the after-tax project IRR is computed. </a:t>
            </a:r>
          </a:p>
          <a:p>
            <a:r>
              <a:rPr lang="en-US" sz="2000" dirty="0"/>
              <a:t>Transparency means that you can see everything with simple formulas using F2 and that you can find the source of the inputs in driver columns to the left and then use the CNTL [.</a:t>
            </a:r>
          </a:p>
          <a:p>
            <a:endParaRPr lang="en-US" sz="2000" dirty="0"/>
          </a:p>
        </p:txBody>
      </p:sp>
    </p:spTree>
    <p:extLst>
      <p:ext uri="{BB962C8B-B14F-4D97-AF65-F5344CB8AC3E}">
        <p14:creationId xmlns:p14="http://schemas.microsoft.com/office/powerpoint/2010/main" val="249615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ctrTitle"/>
          </p:nvPr>
        </p:nvSpPr>
        <p:spPr/>
        <p:txBody>
          <a:bodyPr>
            <a:noAutofit/>
          </a:bodyPr>
          <a:lstStyle/>
          <a:p>
            <a:r>
              <a:rPr lang="en-US" sz="2800" dirty="0"/>
              <a:t>Photoelectric Effect – 1839 French Physicist  </a:t>
            </a:r>
            <a:r>
              <a:rPr lang="en-US" sz="2800" b="1" i="0" dirty="0">
                <a:solidFill>
                  <a:srgbClr val="000000"/>
                </a:solidFill>
                <a:effectLst/>
                <a:latin typeface="Arial" panose="020B0604020202020204" pitchFamily="34" charset="0"/>
              </a:rPr>
              <a:t>Edmond Becquerel</a:t>
            </a:r>
            <a:endParaRPr lang="en-US" sz="2800" dirty="0"/>
          </a:p>
        </p:txBody>
      </p:sp>
      <p:sp>
        <p:nvSpPr>
          <p:cNvPr id="151555" name="Content Placeholder 2"/>
          <p:cNvSpPr>
            <a:spLocks noGrp="1"/>
          </p:cNvSpPr>
          <p:nvPr>
            <p:ph type="body" sz="quarter" idx="13"/>
          </p:nvPr>
        </p:nvSpPr>
        <p:spPr>
          <a:xfrm>
            <a:off x="381855" y="1531289"/>
            <a:ext cx="6119192" cy="4858706"/>
          </a:xfrm>
        </p:spPr>
        <p:txBody>
          <a:bodyPr>
            <a:noAutofit/>
          </a:bodyPr>
          <a:lstStyle/>
          <a:p>
            <a:r>
              <a:rPr lang="en-US" sz="2000" dirty="0"/>
              <a:t>PV cells convert sunlight directly into electricity by taking advantage of the photoelectric effect. </a:t>
            </a:r>
          </a:p>
          <a:p>
            <a:r>
              <a:rPr lang="en-US" sz="2000" dirty="0"/>
              <a:t>When photons in sunlight strike the top layer of a PV cell, they provide sufficient energy to excite electrons and knock them through the semiconductor to a bottom layer, causing a separation of electric charges on the top and bottom of the solar cell. </a:t>
            </a:r>
          </a:p>
          <a:p>
            <a:r>
              <a:rPr lang="en-US" sz="2000" dirty="0"/>
              <a:t>Connecting the bottom layer to the top with a conductor makes an electrical circuit and allows the electrons to flow back to the top, creating an electric current. The cycle repeats with more sunlight. </a:t>
            </a:r>
          </a:p>
          <a:p>
            <a:r>
              <a:rPr lang="en-US" sz="2000" dirty="0"/>
              <a:t>PV cells are constructed from conductive materials coated with light-absorbing materials on the top and on the bottom. </a:t>
            </a:r>
          </a:p>
          <a:p>
            <a:endParaRPr lang="en-US" sz="2000" dirty="0"/>
          </a:p>
        </p:txBody>
      </p:sp>
      <p:pic>
        <p:nvPicPr>
          <p:cNvPr id="3" name="Picture 2">
            <a:extLst>
              <a:ext uri="{FF2B5EF4-FFF2-40B4-BE49-F238E27FC236}">
                <a16:creationId xmlns:a16="http://schemas.microsoft.com/office/drawing/2014/main" id="{717E2012-3261-4381-BD7C-FB74761559BE}"/>
              </a:ext>
            </a:extLst>
          </p:cNvPr>
          <p:cNvPicPr>
            <a:picLocks noChangeAspect="1"/>
          </p:cNvPicPr>
          <p:nvPr/>
        </p:nvPicPr>
        <p:blipFill>
          <a:blip r:embed="rId2"/>
          <a:stretch>
            <a:fillRect/>
          </a:stretch>
        </p:blipFill>
        <p:spPr>
          <a:xfrm>
            <a:off x="6785021" y="2171700"/>
            <a:ext cx="1877965" cy="2636043"/>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8FE847-2A66-4D6F-833A-94CBA03F214D}"/>
              </a:ext>
            </a:extLst>
          </p:cNvPr>
          <p:cNvSpPr>
            <a:spLocks noGrp="1"/>
          </p:cNvSpPr>
          <p:nvPr>
            <p:ph type="ctrTitle"/>
          </p:nvPr>
        </p:nvSpPr>
        <p:spPr/>
        <p:txBody>
          <a:bodyPr>
            <a:normAutofit fontScale="90000"/>
          </a:bodyPr>
          <a:lstStyle/>
          <a:p>
            <a:r>
              <a:rPr lang="en-US" dirty="0"/>
              <a:t>Principles of Creating a Financial Model</a:t>
            </a:r>
          </a:p>
        </p:txBody>
      </p:sp>
      <p:sp>
        <p:nvSpPr>
          <p:cNvPr id="2" name="Content Placeholder 1">
            <a:extLst>
              <a:ext uri="{FF2B5EF4-FFF2-40B4-BE49-F238E27FC236}">
                <a16:creationId xmlns:a16="http://schemas.microsoft.com/office/drawing/2014/main" id="{4D5DBFB1-3821-4313-A6AE-584A642C3A7F}"/>
              </a:ext>
            </a:extLst>
          </p:cNvPr>
          <p:cNvSpPr>
            <a:spLocks noGrp="1"/>
          </p:cNvSpPr>
          <p:nvPr>
            <p:ph type="body" sz="quarter" idx="13"/>
          </p:nvPr>
        </p:nvSpPr>
        <p:spPr/>
        <p:txBody>
          <a:bodyPr>
            <a:normAutofit/>
          </a:bodyPr>
          <a:lstStyle/>
          <a:p>
            <a:r>
              <a:rPr lang="en-US" sz="2000" dirty="0"/>
              <a:t>Creating a financial model from the LCOE makes you think about some of the fundamental principles of making a financial model. </a:t>
            </a:r>
          </a:p>
          <a:p>
            <a:r>
              <a:rPr lang="en-US" sz="2000" dirty="0"/>
              <a:t>This is to make a well structured, flexible, accurate and transparent model (the FAST letters). Do not worry about silly rules, just keep these ideas in the back of your head somewhere. </a:t>
            </a:r>
          </a:p>
          <a:p>
            <a:r>
              <a:rPr lang="en-US" sz="2000" dirty="0"/>
              <a:t>Flexibility is illustrated by learning how to make timelines in seconds with a differentiation between the pre-COD and post-COD periods. </a:t>
            </a:r>
          </a:p>
          <a:p>
            <a:r>
              <a:rPr lang="en-US" sz="2000" dirty="0"/>
              <a:t>Accuracy is covered by using TRUE/FALSE switches that assure that the balance sheet balances among others. </a:t>
            </a:r>
          </a:p>
          <a:p>
            <a:r>
              <a:rPr lang="en-US" sz="2000" dirty="0"/>
              <a:t>Structured means that you should first compute the project IRR pre-tax; then add taxes; and put the financing in only after the after-tax project IRR is computed. </a:t>
            </a:r>
          </a:p>
          <a:p>
            <a:r>
              <a:rPr lang="en-US" sz="2000" dirty="0"/>
              <a:t>Finally, transparency means that you can see everything with simple formulas using F2 and that you can find the source of the inputs in driver columns to the left and then use the CNTL [.</a:t>
            </a:r>
          </a:p>
          <a:p>
            <a:endParaRPr lang="en-US" sz="2000" dirty="0"/>
          </a:p>
        </p:txBody>
      </p:sp>
    </p:spTree>
    <p:extLst>
      <p:ext uri="{BB962C8B-B14F-4D97-AF65-F5344CB8AC3E}">
        <p14:creationId xmlns:p14="http://schemas.microsoft.com/office/powerpoint/2010/main" val="185891835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76F749-C7C6-41BF-AD28-3DE47953BBC6}"/>
              </a:ext>
            </a:extLst>
          </p:cNvPr>
          <p:cNvSpPr>
            <a:spLocks noGrp="1"/>
          </p:cNvSpPr>
          <p:nvPr>
            <p:ph type="ctrTitle"/>
          </p:nvPr>
        </p:nvSpPr>
        <p:spPr/>
        <p:txBody>
          <a:bodyPr/>
          <a:lstStyle/>
          <a:p>
            <a:r>
              <a:rPr lang="en-US" dirty="0"/>
              <a:t>Example of Timelines and Project IRR</a:t>
            </a:r>
          </a:p>
        </p:txBody>
      </p:sp>
      <p:sp>
        <p:nvSpPr>
          <p:cNvPr id="2" name="Content Placeholder 1">
            <a:extLst>
              <a:ext uri="{FF2B5EF4-FFF2-40B4-BE49-F238E27FC236}">
                <a16:creationId xmlns:a16="http://schemas.microsoft.com/office/drawing/2014/main" id="{5E9C8161-209C-40E7-A605-6471151961F2}"/>
              </a:ext>
            </a:extLst>
          </p:cNvPr>
          <p:cNvSpPr>
            <a:spLocks noGrp="1"/>
          </p:cNvSpPr>
          <p:nvPr>
            <p:ph type="body" sz="quarter" idx="13"/>
          </p:nvPr>
        </p:nvSpPr>
        <p:spPr/>
        <p:txBody>
          <a:bodyPr>
            <a:normAutofit/>
          </a:bodyPr>
          <a:lstStyle/>
          <a:p>
            <a:r>
              <a:rPr lang="en-US" dirty="0"/>
              <a:t>The screenshot below illustrates the first part of a financial model with concepts of a flexible timeline; transparent input presentation at the left and structuring with a project IRR.  Note the price comes from the real LCOE.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t>
            </a:r>
          </a:p>
        </p:txBody>
      </p:sp>
      <p:pic>
        <p:nvPicPr>
          <p:cNvPr id="6" name="Picture 5">
            <a:extLst>
              <a:ext uri="{FF2B5EF4-FFF2-40B4-BE49-F238E27FC236}">
                <a16:creationId xmlns:a16="http://schemas.microsoft.com/office/drawing/2014/main" id="{0EC0212D-C6DC-44DC-BCEF-2C93A07483D5}"/>
              </a:ext>
            </a:extLst>
          </p:cNvPr>
          <p:cNvPicPr>
            <a:picLocks noChangeAspect="1"/>
          </p:cNvPicPr>
          <p:nvPr/>
        </p:nvPicPr>
        <p:blipFill>
          <a:blip r:embed="rId2"/>
          <a:stretch>
            <a:fillRect/>
          </a:stretch>
        </p:blipFill>
        <p:spPr>
          <a:xfrm>
            <a:off x="222202" y="2454349"/>
            <a:ext cx="8495078" cy="4136347"/>
          </a:xfrm>
          <a:prstGeom prst="rect">
            <a:avLst/>
          </a:prstGeom>
        </p:spPr>
      </p:pic>
    </p:spTree>
    <p:extLst>
      <p:ext uri="{BB962C8B-B14F-4D97-AF65-F5344CB8AC3E}">
        <p14:creationId xmlns:p14="http://schemas.microsoft.com/office/powerpoint/2010/main" val="25099936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2D0A53-50B8-43DC-A803-FAAB24295DBD}"/>
              </a:ext>
            </a:extLst>
          </p:cNvPr>
          <p:cNvSpPr>
            <a:spLocks noGrp="1"/>
          </p:cNvSpPr>
          <p:nvPr>
            <p:ph type="ctrTitle"/>
          </p:nvPr>
        </p:nvSpPr>
        <p:spPr/>
        <p:txBody>
          <a:bodyPr/>
          <a:lstStyle/>
          <a:p>
            <a:r>
              <a:rPr lang="en-US" dirty="0"/>
              <a:t>Financing and Debt Schedule</a:t>
            </a:r>
          </a:p>
        </p:txBody>
      </p:sp>
      <p:sp>
        <p:nvSpPr>
          <p:cNvPr id="2" name="Content Placeholder 1">
            <a:extLst>
              <a:ext uri="{FF2B5EF4-FFF2-40B4-BE49-F238E27FC236}">
                <a16:creationId xmlns:a16="http://schemas.microsoft.com/office/drawing/2014/main" id="{433C1B77-B029-43C2-BDE5-31E30950580C}"/>
              </a:ext>
            </a:extLst>
          </p:cNvPr>
          <p:cNvSpPr>
            <a:spLocks noGrp="1"/>
          </p:cNvSpPr>
          <p:nvPr>
            <p:ph type="body" sz="quarter" idx="13"/>
          </p:nvPr>
        </p:nvSpPr>
        <p:spPr/>
        <p:txBody>
          <a:bodyPr>
            <a:normAutofit/>
          </a:bodyPr>
          <a:lstStyle/>
          <a:p>
            <a:r>
              <a:rPr lang="en-US" b="0" i="0" dirty="0">
                <a:solidFill>
                  <a:srgbClr val="1E1E1E"/>
                </a:solidFill>
                <a:effectLst/>
                <a:latin typeface="Noto Serif"/>
              </a:rPr>
              <a:t>After establishing the pre-tax and post-tax project IRR, you are ready to work on the financing part of a model. The big issue in modelling is often deriving the method of debt repayment. In this example, I use the economic depreciation to compute the capital associated with the project. This economic capital is used to divide the capital between debt and equity. Once you have the debt balance, you can derive the debt repayment. Then, in any model there should always be a debt balance and an interest computation. Note in this case that the after-tax interest rate is below the after-tax project IRR. </a:t>
            </a:r>
            <a:endParaRPr lang="en-US" dirty="0"/>
          </a:p>
        </p:txBody>
      </p:sp>
      <p:pic>
        <p:nvPicPr>
          <p:cNvPr id="6" name="Picture 5">
            <a:extLst>
              <a:ext uri="{FF2B5EF4-FFF2-40B4-BE49-F238E27FC236}">
                <a16:creationId xmlns:a16="http://schemas.microsoft.com/office/drawing/2014/main" id="{BAB3A319-3F6F-4C0E-B8F9-E0366038C46B}"/>
              </a:ext>
            </a:extLst>
          </p:cNvPr>
          <p:cNvPicPr>
            <a:picLocks noChangeAspect="1"/>
          </p:cNvPicPr>
          <p:nvPr/>
        </p:nvPicPr>
        <p:blipFill>
          <a:blip r:embed="rId2"/>
          <a:stretch>
            <a:fillRect/>
          </a:stretch>
        </p:blipFill>
        <p:spPr>
          <a:xfrm>
            <a:off x="509048" y="3169434"/>
            <a:ext cx="7914121" cy="3572734"/>
          </a:xfrm>
          <a:prstGeom prst="rect">
            <a:avLst/>
          </a:prstGeom>
        </p:spPr>
      </p:pic>
    </p:spTree>
    <p:extLst>
      <p:ext uri="{BB962C8B-B14F-4D97-AF65-F5344CB8AC3E}">
        <p14:creationId xmlns:p14="http://schemas.microsoft.com/office/powerpoint/2010/main" val="15989707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6F0B2-9B07-4B02-968C-6CC2EA9061CF}"/>
              </a:ext>
            </a:extLst>
          </p:cNvPr>
          <p:cNvSpPr>
            <a:spLocks noGrp="1"/>
          </p:cNvSpPr>
          <p:nvPr>
            <p:ph type="ctrTitle"/>
          </p:nvPr>
        </p:nvSpPr>
        <p:spPr/>
        <p:txBody>
          <a:bodyPr/>
          <a:lstStyle/>
          <a:p>
            <a:r>
              <a:rPr lang="en-US" dirty="0"/>
              <a:t>Equity Cash Flow, IRR and DSCR</a:t>
            </a:r>
          </a:p>
        </p:txBody>
      </p:sp>
      <p:sp>
        <p:nvSpPr>
          <p:cNvPr id="2" name="Content Placeholder 1">
            <a:extLst>
              <a:ext uri="{FF2B5EF4-FFF2-40B4-BE49-F238E27FC236}">
                <a16:creationId xmlns:a16="http://schemas.microsoft.com/office/drawing/2014/main" id="{8FFD5165-60D3-446A-B372-614C800D67DC}"/>
              </a:ext>
            </a:extLst>
          </p:cNvPr>
          <p:cNvSpPr>
            <a:spLocks noGrp="1"/>
          </p:cNvSpPr>
          <p:nvPr>
            <p:ph type="body" sz="quarter" idx="13"/>
          </p:nvPr>
        </p:nvSpPr>
        <p:spPr>
          <a:xfrm>
            <a:off x="247102" y="1136653"/>
            <a:ext cx="8206785" cy="1735944"/>
          </a:xfrm>
        </p:spPr>
        <p:txBody>
          <a:bodyPr>
            <a:normAutofit lnSpcReduction="10000"/>
          </a:bodyPr>
          <a:lstStyle/>
          <a:p>
            <a:r>
              <a:rPr lang="en-US" sz="2400" b="0" i="0" dirty="0">
                <a:solidFill>
                  <a:srgbClr val="1E1E1E"/>
                </a:solidFill>
                <a:effectLst/>
                <a:latin typeface="Noto Serif"/>
              </a:rPr>
              <a:t>The final part of the model includes a cash flow waterfall and calculation of equity cash flow that includes the initial sources and uses of cash. You can then also derive the DSCR implied by the debt to capital ratio. </a:t>
            </a:r>
          </a:p>
          <a:p>
            <a:endParaRPr lang="en-US" sz="2400" dirty="0"/>
          </a:p>
        </p:txBody>
      </p:sp>
      <p:pic>
        <p:nvPicPr>
          <p:cNvPr id="6" name="Picture 5">
            <a:extLst>
              <a:ext uri="{FF2B5EF4-FFF2-40B4-BE49-F238E27FC236}">
                <a16:creationId xmlns:a16="http://schemas.microsoft.com/office/drawing/2014/main" id="{5C050FD7-C409-42B7-8A77-514155A6A3D0}"/>
              </a:ext>
            </a:extLst>
          </p:cNvPr>
          <p:cNvPicPr>
            <a:picLocks noChangeAspect="1"/>
          </p:cNvPicPr>
          <p:nvPr/>
        </p:nvPicPr>
        <p:blipFill>
          <a:blip r:embed="rId2"/>
          <a:stretch>
            <a:fillRect/>
          </a:stretch>
        </p:blipFill>
        <p:spPr>
          <a:xfrm>
            <a:off x="433738" y="3073744"/>
            <a:ext cx="8097520" cy="3675848"/>
          </a:xfrm>
          <a:prstGeom prst="rect">
            <a:avLst/>
          </a:prstGeom>
        </p:spPr>
      </p:pic>
    </p:spTree>
    <p:extLst>
      <p:ext uri="{BB962C8B-B14F-4D97-AF65-F5344CB8AC3E}">
        <p14:creationId xmlns:p14="http://schemas.microsoft.com/office/powerpoint/2010/main" val="322249684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4655D2-A4B7-453E-8539-8526C4418EF7}"/>
              </a:ext>
            </a:extLst>
          </p:cNvPr>
          <p:cNvSpPr>
            <a:spLocks noGrp="1"/>
          </p:cNvSpPr>
          <p:nvPr>
            <p:ph type="ctrTitle"/>
          </p:nvPr>
        </p:nvSpPr>
        <p:spPr/>
        <p:txBody>
          <a:bodyPr/>
          <a:lstStyle/>
          <a:p>
            <a:r>
              <a:rPr lang="en-US" dirty="0"/>
              <a:t>Interpretation of IRR</a:t>
            </a:r>
          </a:p>
        </p:txBody>
      </p:sp>
      <p:sp>
        <p:nvSpPr>
          <p:cNvPr id="2" name="Content Placeholder 1">
            <a:extLst>
              <a:ext uri="{FF2B5EF4-FFF2-40B4-BE49-F238E27FC236}">
                <a16:creationId xmlns:a16="http://schemas.microsoft.com/office/drawing/2014/main" id="{85A25905-D420-4078-BA9C-ED694801E8DF}"/>
              </a:ext>
            </a:extLst>
          </p:cNvPr>
          <p:cNvSpPr>
            <a:spLocks noGrp="1"/>
          </p:cNvSpPr>
          <p:nvPr>
            <p:ph type="body" sz="quarter" idx="13"/>
          </p:nvPr>
        </p:nvSpPr>
        <p:spPr/>
        <p:txBody>
          <a:bodyPr>
            <a:normAutofit/>
          </a:bodyPr>
          <a:lstStyle/>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Interest rate as IRR</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IRR as growth rate with re-investment</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Total cash collected with different IRR’s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Project IRR compared to debt interest rate – pre-tax</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Goldie Locks principle and IRR – Case of Spain and Africa</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Equity IRR and levels of debt </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Target IRR as cost of equity capital</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Target IRR’s and compression for existing solar projects</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Computing price from Target IRR</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23838">
              <a:spcBef>
                <a:spcPts val="0"/>
              </a:spcBef>
              <a:spcAft>
                <a:spcPts val="0"/>
              </a:spcAft>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Verification of LCOE with financial model</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722432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70C664-9B7A-4C89-8108-53578360C17B}"/>
              </a:ext>
            </a:extLst>
          </p:cNvPr>
          <p:cNvSpPr>
            <a:spLocks noGrp="1"/>
          </p:cNvSpPr>
          <p:nvPr>
            <p:ph type="ctrTitle"/>
          </p:nvPr>
        </p:nvSpPr>
        <p:spPr/>
        <p:txBody>
          <a:bodyPr/>
          <a:lstStyle/>
          <a:p>
            <a:r>
              <a:rPr lang="en-US" dirty="0"/>
              <a:t>Nominal Cash Flow</a:t>
            </a:r>
          </a:p>
        </p:txBody>
      </p:sp>
      <p:sp>
        <p:nvSpPr>
          <p:cNvPr id="2" name="Content Placeholder 1">
            <a:extLst>
              <a:ext uri="{FF2B5EF4-FFF2-40B4-BE49-F238E27FC236}">
                <a16:creationId xmlns:a16="http://schemas.microsoft.com/office/drawing/2014/main" id="{6CF97F82-1E15-459A-86F1-7301D87DF68A}"/>
              </a:ext>
            </a:extLst>
          </p:cNvPr>
          <p:cNvSpPr>
            <a:spLocks noGrp="1"/>
          </p:cNvSpPr>
          <p:nvPr>
            <p:ph type="body" sz="quarter" idx="13"/>
          </p:nvPr>
        </p:nvSpPr>
        <p:spPr/>
        <p:txBody>
          <a:bodyPr>
            <a:normAutofit/>
          </a:bodyPr>
          <a:lstStyle/>
          <a:p>
            <a:r>
              <a:rPr lang="en-US" sz="2800" dirty="0"/>
              <a:t>In IRR, you compute can compute the cash flows generated from re-investing.  The example below over 60 years illustrates that a small difference in cash flow results in a big difference in accumulated cash.</a:t>
            </a:r>
          </a:p>
          <a:p>
            <a:endParaRPr lang="en-US" sz="2800" dirty="0"/>
          </a:p>
        </p:txBody>
      </p:sp>
      <p:pic>
        <p:nvPicPr>
          <p:cNvPr id="6" name="Picture 5">
            <a:extLst>
              <a:ext uri="{FF2B5EF4-FFF2-40B4-BE49-F238E27FC236}">
                <a16:creationId xmlns:a16="http://schemas.microsoft.com/office/drawing/2014/main" id="{B786B427-266B-4EBC-97AF-3F90341EA955}"/>
              </a:ext>
            </a:extLst>
          </p:cNvPr>
          <p:cNvPicPr>
            <a:picLocks noChangeAspect="1"/>
          </p:cNvPicPr>
          <p:nvPr/>
        </p:nvPicPr>
        <p:blipFill>
          <a:blip r:embed="rId2"/>
          <a:stretch>
            <a:fillRect/>
          </a:stretch>
        </p:blipFill>
        <p:spPr>
          <a:xfrm>
            <a:off x="284480" y="3204350"/>
            <a:ext cx="7752080" cy="3545242"/>
          </a:xfrm>
          <a:prstGeom prst="rect">
            <a:avLst/>
          </a:prstGeom>
        </p:spPr>
      </p:pic>
    </p:spTree>
    <p:extLst>
      <p:ext uri="{BB962C8B-B14F-4D97-AF65-F5344CB8AC3E}">
        <p14:creationId xmlns:p14="http://schemas.microsoft.com/office/powerpoint/2010/main" val="279740880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4CAB65-6DC9-4680-8AD3-B4394558429D}"/>
              </a:ext>
            </a:extLst>
          </p:cNvPr>
          <p:cNvSpPr>
            <a:spLocks noGrp="1"/>
          </p:cNvSpPr>
          <p:nvPr>
            <p:ph type="ctrTitle"/>
          </p:nvPr>
        </p:nvSpPr>
        <p:spPr/>
        <p:txBody>
          <a:bodyPr/>
          <a:lstStyle/>
          <a:p>
            <a:r>
              <a:rPr lang="en-US" dirty="0"/>
              <a:t>Analysis of Inverter Replacement</a:t>
            </a:r>
          </a:p>
        </p:txBody>
      </p:sp>
      <p:sp>
        <p:nvSpPr>
          <p:cNvPr id="4" name="Content Placeholder 3">
            <a:extLst>
              <a:ext uri="{FF2B5EF4-FFF2-40B4-BE49-F238E27FC236}">
                <a16:creationId xmlns:a16="http://schemas.microsoft.com/office/drawing/2014/main" id="{CF70225A-BD0C-4CAE-A75E-848AC9AFFBF3}"/>
              </a:ext>
            </a:extLst>
          </p:cNvPr>
          <p:cNvSpPr>
            <a:spLocks noGrp="1"/>
          </p:cNvSpPr>
          <p:nvPr>
            <p:ph type="body" sz="quarter" idx="13"/>
          </p:nvPr>
        </p:nvSpPr>
        <p:spPr/>
        <p:txBody>
          <a:bodyPr/>
          <a:lstStyle/>
          <a:p>
            <a:r>
              <a:rPr lang="en-US" dirty="0"/>
              <a:t>Levelized cost of inverter replacement should be in O&amp;M.  Sometimes called life cycle costs.</a:t>
            </a:r>
          </a:p>
          <a:p>
            <a:endParaRPr lang="en-US" dirty="0"/>
          </a:p>
        </p:txBody>
      </p:sp>
      <p:pic>
        <p:nvPicPr>
          <p:cNvPr id="2" name="Picture 1">
            <a:extLst>
              <a:ext uri="{FF2B5EF4-FFF2-40B4-BE49-F238E27FC236}">
                <a16:creationId xmlns:a16="http://schemas.microsoft.com/office/drawing/2014/main" id="{8EB7AD9E-0EA5-49C1-BD46-227EA5B948B5}"/>
              </a:ext>
            </a:extLst>
          </p:cNvPr>
          <p:cNvPicPr>
            <a:picLocks noChangeAspect="1"/>
          </p:cNvPicPr>
          <p:nvPr/>
        </p:nvPicPr>
        <p:blipFill>
          <a:blip r:embed="rId2"/>
          <a:stretch>
            <a:fillRect/>
          </a:stretch>
        </p:blipFill>
        <p:spPr>
          <a:xfrm>
            <a:off x="113082" y="2769853"/>
            <a:ext cx="8905461" cy="2906907"/>
          </a:xfrm>
          <a:prstGeom prst="rect">
            <a:avLst/>
          </a:prstGeom>
        </p:spPr>
      </p:pic>
    </p:spTree>
    <p:extLst>
      <p:ext uri="{BB962C8B-B14F-4D97-AF65-F5344CB8AC3E}">
        <p14:creationId xmlns:p14="http://schemas.microsoft.com/office/powerpoint/2010/main" val="15012821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DB2A-91A1-4FBB-8F65-38D04D171B7F}"/>
              </a:ext>
            </a:extLst>
          </p:cNvPr>
          <p:cNvSpPr>
            <a:spLocks noGrp="1"/>
          </p:cNvSpPr>
          <p:nvPr>
            <p:ph type="ctrTitle"/>
          </p:nvPr>
        </p:nvSpPr>
        <p:spPr/>
        <p:txBody>
          <a:bodyPr/>
          <a:lstStyle/>
          <a:p>
            <a:r>
              <a:rPr lang="en-US" dirty="0"/>
              <a:t>Project Financing of Solar Power</a:t>
            </a:r>
          </a:p>
        </p:txBody>
      </p:sp>
    </p:spTree>
    <p:extLst>
      <p:ext uri="{BB962C8B-B14F-4D97-AF65-F5344CB8AC3E}">
        <p14:creationId xmlns:p14="http://schemas.microsoft.com/office/powerpoint/2010/main" val="267749444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7EE237-BF9F-40F5-AC85-9556649D9A30}"/>
              </a:ext>
            </a:extLst>
          </p:cNvPr>
          <p:cNvSpPr>
            <a:spLocks noGrp="1"/>
          </p:cNvSpPr>
          <p:nvPr>
            <p:ph type="ctrTitle"/>
          </p:nvPr>
        </p:nvSpPr>
        <p:spPr/>
        <p:txBody>
          <a:bodyPr>
            <a:normAutofit fontScale="90000"/>
          </a:bodyPr>
          <a:lstStyle/>
          <a:p>
            <a:r>
              <a:rPr lang="en-US" dirty="0"/>
              <a:t>Project Finance Model Structure Changes at COD</a:t>
            </a:r>
          </a:p>
        </p:txBody>
      </p:sp>
      <p:cxnSp>
        <p:nvCxnSpPr>
          <p:cNvPr id="6" name="Straight Connector 5">
            <a:extLst>
              <a:ext uri="{FF2B5EF4-FFF2-40B4-BE49-F238E27FC236}">
                <a16:creationId xmlns:a16="http://schemas.microsoft.com/office/drawing/2014/main" id="{B6DF68ED-81DF-46BA-B09B-A9571628D205}"/>
              </a:ext>
            </a:extLst>
          </p:cNvPr>
          <p:cNvCxnSpPr/>
          <p:nvPr/>
        </p:nvCxnSpPr>
        <p:spPr>
          <a:xfrm>
            <a:off x="2003051" y="5069984"/>
            <a:ext cx="51894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4682621" y="4269185"/>
            <a:ext cx="18024"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1675473" y="4449407"/>
            <a:ext cx="1424625" cy="577081"/>
          </a:xfrm>
          <a:prstGeom prst="rect">
            <a:avLst/>
          </a:prstGeom>
          <a:solidFill>
            <a:srgbClr val="00B0F0"/>
          </a:solidFill>
        </p:spPr>
        <p:txBody>
          <a:bodyPr wrap="square" rtlCol="0">
            <a:spAutoFit/>
          </a:bodyPr>
          <a:lstStyle/>
          <a:p>
            <a:r>
              <a:rPr lang="en-US" sz="105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p:nvPr/>
        </p:nvCxnSpPr>
        <p:spPr>
          <a:xfrm flipH="1">
            <a:off x="3342836" y="4269184"/>
            <a:ext cx="1" cy="80080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3049693" y="3604815"/>
            <a:ext cx="680695" cy="572457"/>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1804136" y="5327084"/>
            <a:ext cx="828248" cy="545944"/>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2876389" y="5245112"/>
            <a:ext cx="1194583" cy="715581"/>
          </a:xfrm>
          <a:prstGeom prst="rect">
            <a:avLst/>
          </a:prstGeom>
          <a:solidFill>
            <a:schemeClr val="accent1">
              <a:lumMod val="20000"/>
              <a:lumOff val="80000"/>
            </a:schemeClr>
          </a:solidFill>
        </p:spPr>
        <p:txBody>
          <a:bodyPr wrap="square" rtlCol="0">
            <a:spAutoFit/>
          </a:bodyPr>
          <a:lstStyle/>
          <a:p>
            <a:r>
              <a:rPr lang="en-US" sz="1350" dirty="0"/>
              <a:t>FC is just after engagement date</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7192506" y="4223229"/>
            <a:ext cx="18024"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5087733" y="4424075"/>
            <a:ext cx="1811714" cy="577081"/>
          </a:xfrm>
          <a:prstGeom prst="rect">
            <a:avLst/>
          </a:prstGeom>
          <a:solidFill>
            <a:srgbClr val="00B0F0"/>
          </a:solidFill>
        </p:spPr>
        <p:txBody>
          <a:bodyPr wrap="square" rtlCol="0">
            <a:spAutoFit/>
          </a:bodyPr>
          <a:lstStyle/>
          <a:p>
            <a:r>
              <a:rPr lang="en-US" sz="105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6992090" y="3541333"/>
            <a:ext cx="436883" cy="680018"/>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p:nvPr/>
        </p:nvCxnSpPr>
        <p:spPr>
          <a:xfrm flipH="1">
            <a:off x="3572614" y="3033796"/>
            <a:ext cx="523187" cy="657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3638899" y="2871449"/>
            <a:ext cx="1081727" cy="507831"/>
          </a:xfrm>
          <a:prstGeom prst="rect">
            <a:avLst/>
          </a:prstGeom>
          <a:solidFill>
            <a:srgbClr val="FFFF00"/>
          </a:solidFill>
        </p:spPr>
        <p:txBody>
          <a:bodyPr wrap="square" rtlCol="0">
            <a:spAutoFit/>
          </a:bodyPr>
          <a:lstStyle/>
          <a:p>
            <a:r>
              <a:rPr lang="en-US" sz="1350"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6500575" y="5253807"/>
            <a:ext cx="1419913" cy="507831"/>
          </a:xfrm>
          <a:prstGeom prst="rect">
            <a:avLst/>
          </a:prstGeom>
          <a:solidFill>
            <a:schemeClr val="accent1">
              <a:lumMod val="40000"/>
              <a:lumOff val="60000"/>
            </a:schemeClr>
          </a:solidFill>
        </p:spPr>
        <p:txBody>
          <a:bodyPr wrap="square" rtlCol="0">
            <a:spAutoFit/>
          </a:bodyPr>
          <a:lstStyle/>
          <a:p>
            <a:r>
              <a:rPr lang="en-US" sz="1350"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1625067" y="2821691"/>
            <a:ext cx="1141556" cy="1131079"/>
          </a:xfrm>
          <a:prstGeom prst="rect">
            <a:avLst/>
          </a:prstGeom>
          <a:solidFill>
            <a:srgbClr val="FFFF00"/>
          </a:solidFill>
        </p:spPr>
        <p:txBody>
          <a:bodyPr wrap="square" rtlCol="0">
            <a:spAutoFit/>
          </a:bodyPr>
          <a:lstStyle/>
          <a:p>
            <a:r>
              <a:rPr lang="en-US" sz="1350"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p:nvPr/>
        </p:nvCxnSpPr>
        <p:spPr>
          <a:xfrm>
            <a:off x="2533310" y="3929687"/>
            <a:ext cx="876692" cy="1140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3447668" y="4518658"/>
            <a:ext cx="1121345" cy="507831"/>
          </a:xfrm>
          <a:prstGeom prst="rect">
            <a:avLst/>
          </a:prstGeom>
          <a:solidFill>
            <a:srgbClr val="00B0F0"/>
          </a:solidFill>
        </p:spPr>
        <p:txBody>
          <a:bodyPr wrap="square" rtlCol="0">
            <a:spAutoFit/>
          </a:bodyPr>
          <a:lstStyle/>
          <a:p>
            <a:r>
              <a:rPr lang="en-US" sz="9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p:nvPr/>
        </p:nvCxnSpPr>
        <p:spPr>
          <a:xfrm flipV="1">
            <a:off x="4700645" y="2177775"/>
            <a:ext cx="0" cy="4122254"/>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5035124" y="2054721"/>
            <a:ext cx="1811714" cy="923330"/>
          </a:xfrm>
          <a:prstGeom prst="rect">
            <a:avLst/>
          </a:prstGeom>
          <a:solidFill>
            <a:srgbClr val="92D050"/>
          </a:solidFill>
        </p:spPr>
        <p:txBody>
          <a:bodyPr wrap="square" rtlCol="0">
            <a:spAutoFit/>
          </a:bodyPr>
          <a:lstStyle/>
          <a:p>
            <a:r>
              <a:rPr lang="en-US" sz="1350"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2597618" y="1978739"/>
            <a:ext cx="1811714" cy="923330"/>
          </a:xfrm>
          <a:prstGeom prst="rect">
            <a:avLst/>
          </a:prstGeom>
          <a:solidFill>
            <a:srgbClr val="92D050"/>
          </a:solidFill>
        </p:spPr>
        <p:txBody>
          <a:bodyPr wrap="square" rtlCol="0">
            <a:spAutoFit/>
          </a:bodyPr>
          <a:lstStyle/>
          <a:p>
            <a:r>
              <a:rPr lang="en-US" sz="1350"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4407585" y="3561275"/>
            <a:ext cx="586119" cy="70791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4289349" y="5253806"/>
            <a:ext cx="862553" cy="715581"/>
          </a:xfrm>
          <a:prstGeom prst="rect">
            <a:avLst/>
          </a:prstGeom>
          <a:solidFill>
            <a:schemeClr val="accent1">
              <a:lumMod val="40000"/>
              <a:lumOff val="60000"/>
            </a:schemeClr>
          </a:solidFill>
        </p:spPr>
        <p:txBody>
          <a:bodyPr wrap="square" rtlCol="0">
            <a:spAutoFit/>
          </a:bodyPr>
          <a:lstStyle/>
          <a:p>
            <a:r>
              <a:rPr lang="en-US" sz="1350" dirty="0"/>
              <a:t>COD is Wedding Date</a:t>
            </a:r>
          </a:p>
        </p:txBody>
      </p:sp>
    </p:spTree>
    <p:extLst>
      <p:ext uri="{BB962C8B-B14F-4D97-AF65-F5344CB8AC3E}">
        <p14:creationId xmlns:p14="http://schemas.microsoft.com/office/powerpoint/2010/main" val="33333950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B93C9-519E-45FB-87FB-9265BB922C6C}"/>
              </a:ext>
            </a:extLst>
          </p:cNvPr>
          <p:cNvSpPr>
            <a:spLocks noGrp="1"/>
          </p:cNvSpPr>
          <p:nvPr>
            <p:ph type="ctrTitle"/>
          </p:nvPr>
        </p:nvSpPr>
        <p:spPr/>
        <p:txBody>
          <a:bodyPr/>
          <a:lstStyle/>
          <a:p>
            <a:r>
              <a:rPr lang="en-US" dirty="0"/>
              <a:t>Project Finance and WACC</a:t>
            </a:r>
          </a:p>
        </p:txBody>
      </p:sp>
      <p:sp>
        <p:nvSpPr>
          <p:cNvPr id="2" name="Content Placeholder 1">
            <a:extLst>
              <a:ext uri="{FF2B5EF4-FFF2-40B4-BE49-F238E27FC236}">
                <a16:creationId xmlns:a16="http://schemas.microsoft.com/office/drawing/2014/main" id="{0798CFFD-5F52-4E12-B3A7-CA51173D2C8E}"/>
              </a:ext>
            </a:extLst>
          </p:cNvPr>
          <p:cNvSpPr>
            <a:spLocks noGrp="1"/>
          </p:cNvSpPr>
          <p:nvPr>
            <p:ph type="body" sz="quarter" idx="13"/>
          </p:nvPr>
        </p:nvSpPr>
        <p:spPr/>
        <p:txBody>
          <a:bodyPr>
            <a:normAutofit/>
          </a:bodyPr>
          <a:lstStyle/>
          <a:p>
            <a:r>
              <a:rPr lang="en-US" sz="2400" dirty="0"/>
              <a:t>In the last diagram it would be crazy to assume the risks associated with a relationship are the same over the course of the relationship.</a:t>
            </a:r>
          </a:p>
          <a:p>
            <a:r>
              <a:rPr lang="en-US" sz="2400" dirty="0"/>
              <a:t>Similarly, assuming that the risk of a project is the same over the life of a project makes no sense at all.</a:t>
            </a:r>
          </a:p>
          <a:p>
            <a:r>
              <a:rPr lang="en-US" sz="2400" dirty="0"/>
              <a:t>Additionally, the equity to capital ratio on a book or an economic basis is not the same over the life of a project.</a:t>
            </a:r>
          </a:p>
          <a:p>
            <a:r>
              <a:rPr lang="en-US" sz="2400" dirty="0"/>
              <a:t>This is unlike project finance, a corporation with portfolios of projects may have a reasonably constant WACC</a:t>
            </a:r>
          </a:p>
        </p:txBody>
      </p:sp>
    </p:spTree>
    <p:extLst>
      <p:ext uri="{BB962C8B-B14F-4D97-AF65-F5344CB8AC3E}">
        <p14:creationId xmlns:p14="http://schemas.microsoft.com/office/powerpoint/2010/main" val="3172815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ctrTitle"/>
          </p:nvPr>
        </p:nvSpPr>
        <p:spPr/>
        <p:txBody>
          <a:bodyPr/>
          <a:lstStyle/>
          <a:p>
            <a:r>
              <a:rPr lang="en-US" dirty="0"/>
              <a:t>Illustration of the Photoelectric Effect</a:t>
            </a:r>
          </a:p>
        </p:txBody>
      </p:sp>
      <p:pic>
        <p:nvPicPr>
          <p:cNvPr id="152579" name="Content Placeholder 6" descr="exhibit3-16.jpg"/>
          <p:cNvPicPr>
            <a:picLocks noGrp="1" noChangeAspect="1"/>
          </p:cNvPicPr>
          <p:nvPr>
            <p:ph idx="4294967295"/>
          </p:nvPr>
        </p:nvPicPr>
        <p:blipFill>
          <a:blip r:embed="rId2" cstate="print"/>
          <a:srcRect/>
          <a:stretch>
            <a:fillRect/>
          </a:stretch>
        </p:blipFill>
        <p:spPr>
          <a:xfrm>
            <a:off x="914400" y="1404938"/>
            <a:ext cx="8229600" cy="4719637"/>
          </a:xfrm>
        </p:spPr>
      </p:pic>
    </p:spTree>
    <p:extLst>
      <p:ext uri="{BB962C8B-B14F-4D97-AF65-F5344CB8AC3E}">
        <p14:creationId xmlns:p14="http://schemas.microsoft.com/office/powerpoint/2010/main" val="33023001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BB93D5-7F48-464B-AEA6-07A548C98611}"/>
              </a:ext>
            </a:extLst>
          </p:cNvPr>
          <p:cNvSpPr>
            <a:spLocks noGrp="1"/>
          </p:cNvSpPr>
          <p:nvPr>
            <p:ph type="ctrTitle"/>
          </p:nvPr>
        </p:nvSpPr>
        <p:spPr/>
        <p:txBody>
          <a:bodyPr vert="horz" lIns="91440" tIns="45720" rIns="91440" bIns="45720" rtlCol="0" anchor="ctr">
            <a:normAutofit fontScale="90000"/>
          </a:bodyPr>
          <a:lstStyle/>
          <a:p>
            <a:pPr algn="l"/>
            <a:r>
              <a:rPr lang="en-US" sz="4400" kern="1200" dirty="0">
                <a:solidFill>
                  <a:schemeClr val="tx1"/>
                </a:solidFill>
                <a:latin typeface="+mj-lt"/>
                <a:ea typeface="+mj-ea"/>
                <a:cs typeface="+mj-cs"/>
              </a:rPr>
              <a:t>Spanish Case and Political Risk</a:t>
            </a:r>
          </a:p>
        </p:txBody>
      </p:sp>
      <p:sp>
        <p:nvSpPr>
          <p:cNvPr id="4" name="Content Placeholder 3">
            <a:extLst>
              <a:ext uri="{FF2B5EF4-FFF2-40B4-BE49-F238E27FC236}">
                <a16:creationId xmlns:a16="http://schemas.microsoft.com/office/drawing/2014/main" id="{5F181EF2-522D-4E57-B066-6087470FA267}"/>
              </a:ext>
            </a:extLst>
          </p:cNvPr>
          <p:cNvSpPr>
            <a:spLocks noGrp="1"/>
          </p:cNvSpPr>
          <p:nvPr>
            <p:ph type="body" sz="quarter" idx="13"/>
          </p:nvPr>
        </p:nvSpPr>
        <p:spPr/>
        <p:txBody>
          <a:bodyPr vert="horz" lIns="91440" tIns="45720" rIns="91440" bIns="45720" rtlCol="0" anchor="ctr">
            <a:normAutofit/>
          </a:bodyPr>
          <a:lstStyle/>
          <a:p>
            <a:pPr algn="l"/>
            <a:r>
              <a:rPr lang="en-US" sz="2800" dirty="0">
                <a:latin typeface="+mn-lt"/>
                <a:cs typeface="+mn-cs"/>
              </a:rPr>
              <a:t>Higher or similar feed-in tariffs to Germany and much higher capacity factors.</a:t>
            </a:r>
          </a:p>
          <a:p>
            <a:pPr algn="l"/>
            <a:r>
              <a:rPr lang="en-US" sz="2800" dirty="0">
                <a:latin typeface="+mn-lt"/>
                <a:cs typeface="+mn-cs"/>
              </a:rPr>
              <a:t>Germany had limit on capacity, Spain did not.</a:t>
            </a:r>
          </a:p>
          <a:p>
            <a:pPr algn="l"/>
            <a:r>
              <a:rPr lang="en-US" sz="2800" dirty="0">
                <a:latin typeface="+mn-lt"/>
                <a:cs typeface="+mn-cs"/>
              </a:rPr>
              <a:t>Total Cost of 26.4 Billion Euros</a:t>
            </a:r>
          </a:p>
        </p:txBody>
      </p:sp>
      <p:pic>
        <p:nvPicPr>
          <p:cNvPr id="5" name="Picture 4">
            <a:extLst>
              <a:ext uri="{FF2B5EF4-FFF2-40B4-BE49-F238E27FC236}">
                <a16:creationId xmlns:a16="http://schemas.microsoft.com/office/drawing/2014/main" id="{3699DAAA-FDA0-43A2-AC3A-2117AE1021A6}"/>
              </a:ext>
            </a:extLst>
          </p:cNvPr>
          <p:cNvPicPr>
            <a:picLocks noChangeAspect="1"/>
          </p:cNvPicPr>
          <p:nvPr/>
        </p:nvPicPr>
        <p:blipFill>
          <a:blip r:embed="rId2"/>
          <a:stretch>
            <a:fillRect/>
          </a:stretch>
        </p:blipFill>
        <p:spPr>
          <a:xfrm>
            <a:off x="4076484" y="2117840"/>
            <a:ext cx="4483411" cy="3259043"/>
          </a:xfrm>
          <a:prstGeom prst="rect">
            <a:avLst/>
          </a:prstGeom>
        </p:spPr>
      </p:pic>
    </p:spTree>
    <p:extLst>
      <p:ext uri="{BB962C8B-B14F-4D97-AF65-F5344CB8AC3E}">
        <p14:creationId xmlns:p14="http://schemas.microsoft.com/office/powerpoint/2010/main" val="11085328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p:txBody>
          <a:bodyPr>
            <a:normAutofit fontScale="90000"/>
          </a:bodyPr>
          <a:lstStyle/>
          <a:p>
            <a:r>
              <a:rPr lang="en-US" dirty="0"/>
              <a:t>Time-Line and Changing Risk are Crucial in Project Finance</a:t>
            </a:r>
          </a:p>
        </p:txBody>
      </p:sp>
      <p:sp>
        <p:nvSpPr>
          <p:cNvPr id="1028" name="Rectangle 3"/>
          <p:cNvSpPr>
            <a:spLocks noChangeArrowheads="1"/>
          </p:cNvSpPr>
          <p:nvPr/>
        </p:nvSpPr>
        <p:spPr bwMode="invGray">
          <a:xfrm>
            <a:off x="1143001" y="2083623"/>
            <a:ext cx="184731" cy="300082"/>
          </a:xfrm>
          <a:prstGeom prst="rect">
            <a:avLst/>
          </a:prstGeom>
          <a:noFill/>
          <a:ln w="9525">
            <a:noFill/>
            <a:miter lim="800000"/>
            <a:headEnd/>
            <a:tailEnd/>
          </a:ln>
        </p:spPr>
        <p:txBody>
          <a:bodyPr wrap="none" anchor="ctr">
            <a:spAutoFit/>
          </a:bodyPr>
          <a:lstStyle/>
          <a:p>
            <a:endParaRPr lang="en-US" sz="1350" dirty="0"/>
          </a:p>
        </p:txBody>
      </p:sp>
      <p:graphicFrame>
        <p:nvGraphicFramePr>
          <p:cNvPr id="1026" name="Object 4"/>
          <p:cNvGraphicFramePr>
            <a:graphicFrameLocks noChangeAspect="1"/>
          </p:cNvGraphicFramePr>
          <p:nvPr>
            <p:extLst>
              <p:ext uri="{D42A27DB-BD31-4B8C-83A1-F6EECF244321}">
                <p14:modId xmlns:p14="http://schemas.microsoft.com/office/powerpoint/2010/main" val="3172854163"/>
              </p:ext>
            </p:extLst>
          </p:nvPr>
        </p:nvGraphicFramePr>
        <p:xfrm>
          <a:off x="1401793" y="2686131"/>
          <a:ext cx="6515100" cy="3330179"/>
        </p:xfrm>
        <a:graphic>
          <a:graphicData uri="http://schemas.openxmlformats.org/presentationml/2006/ole">
            <mc:AlternateContent xmlns:mc="http://schemas.openxmlformats.org/markup-compatibility/2006">
              <mc:Choice xmlns:v="urn:schemas-microsoft-com:vml" Requires="v">
                <p:oleObj name="Document" r:id="rId3" imgW="6391656" imgH="3265932" progId="Word.Document.8">
                  <p:embed/>
                </p:oleObj>
              </mc:Choice>
              <mc:Fallback>
                <p:oleObj name="Document" r:id="rId3" imgW="6391656" imgH="3265932" progId="Word.Document.8">
                  <p:embed/>
                  <p:pic>
                    <p:nvPicPr>
                      <p:cNvPr id="102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793" y="2686131"/>
                        <a:ext cx="6515100" cy="3330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Rectangle 5"/>
          <p:cNvSpPr>
            <a:spLocks noChangeArrowheads="1"/>
          </p:cNvSpPr>
          <p:nvPr/>
        </p:nvSpPr>
        <p:spPr bwMode="invGray">
          <a:xfrm>
            <a:off x="1143001" y="4504113"/>
            <a:ext cx="184731" cy="300082"/>
          </a:xfrm>
          <a:prstGeom prst="rect">
            <a:avLst/>
          </a:prstGeom>
          <a:noFill/>
          <a:ln w="9525">
            <a:noFill/>
            <a:miter lim="800000"/>
            <a:headEnd/>
            <a:tailEnd/>
          </a:ln>
        </p:spPr>
        <p:txBody>
          <a:bodyPr wrap="none" anchor="ctr">
            <a:spAutoFit/>
          </a:bodyPr>
          <a:lstStyle/>
          <a:p>
            <a:endParaRPr lang="en-US" sz="1350" dirty="0"/>
          </a:p>
        </p:txBody>
      </p:sp>
      <p:sp>
        <p:nvSpPr>
          <p:cNvPr id="1030" name="Text Box 6"/>
          <p:cNvSpPr txBox="1">
            <a:spLocks noChangeArrowheads="1"/>
          </p:cNvSpPr>
          <p:nvPr/>
        </p:nvSpPr>
        <p:spPr bwMode="auto">
          <a:xfrm>
            <a:off x="5657850" y="2971801"/>
            <a:ext cx="1257300" cy="507831"/>
          </a:xfrm>
          <a:prstGeom prst="rect">
            <a:avLst/>
          </a:prstGeom>
          <a:noFill/>
          <a:ln w="12700">
            <a:noFill/>
            <a:miter lim="800000"/>
            <a:headEnd type="none" w="sm" len="sm"/>
            <a:tailEnd type="none" w="sm" len="sm"/>
          </a:ln>
        </p:spPr>
        <p:txBody>
          <a:bodyPr>
            <a:spAutoFit/>
          </a:bodyPr>
          <a:lstStyle/>
          <a:p>
            <a:pPr algn="l">
              <a:spcBef>
                <a:spcPct val="50000"/>
              </a:spcBef>
            </a:pPr>
            <a:r>
              <a:rPr lang="en-US" sz="1350" dirty="0"/>
              <a:t>Completion Test</a:t>
            </a:r>
          </a:p>
        </p:txBody>
      </p:sp>
      <p:sp>
        <p:nvSpPr>
          <p:cNvPr id="1031" name="Line 7"/>
          <p:cNvSpPr>
            <a:spLocks noChangeShapeType="1"/>
          </p:cNvSpPr>
          <p:nvPr/>
        </p:nvSpPr>
        <p:spPr bwMode="auto">
          <a:xfrm>
            <a:off x="6115050" y="3257550"/>
            <a:ext cx="971550" cy="571500"/>
          </a:xfrm>
          <a:prstGeom prst="line">
            <a:avLst/>
          </a:prstGeom>
          <a:noFill/>
          <a:ln w="12700">
            <a:solidFill>
              <a:schemeClr val="tx1"/>
            </a:solidFill>
            <a:round/>
            <a:headEnd type="none" w="sm" len="sm"/>
            <a:tailEnd type="triangle" w="sm" len="sm"/>
          </a:ln>
        </p:spPr>
        <p:txBody>
          <a:bodyPr/>
          <a:lstStyle/>
          <a:p>
            <a:endParaRPr lang="en-US" sz="1350" dirty="0"/>
          </a:p>
        </p:txBody>
      </p:sp>
      <p:sp>
        <p:nvSpPr>
          <p:cNvPr id="2" name="TextBox 1">
            <a:extLst>
              <a:ext uri="{FF2B5EF4-FFF2-40B4-BE49-F238E27FC236}">
                <a16:creationId xmlns:a16="http://schemas.microsoft.com/office/drawing/2014/main" id="{9217C463-3F92-44E0-9C84-7A8C2F2B0288}"/>
              </a:ext>
            </a:extLst>
          </p:cNvPr>
          <p:cNvSpPr txBox="1"/>
          <p:nvPr/>
        </p:nvSpPr>
        <p:spPr>
          <a:xfrm>
            <a:off x="4413183" y="2900212"/>
            <a:ext cx="924026" cy="507831"/>
          </a:xfrm>
          <a:prstGeom prst="rect">
            <a:avLst/>
          </a:prstGeom>
          <a:solidFill>
            <a:srgbClr val="FFFF00"/>
          </a:solidFill>
        </p:spPr>
        <p:txBody>
          <a:bodyPr wrap="square" rtlCol="0">
            <a:spAutoFit/>
          </a:bodyPr>
          <a:lstStyle/>
          <a:p>
            <a:r>
              <a:rPr lang="en-US" sz="1350" dirty="0"/>
              <a:t>Financial Close</a:t>
            </a:r>
          </a:p>
        </p:txBody>
      </p:sp>
      <p:cxnSp>
        <p:nvCxnSpPr>
          <p:cNvPr id="4" name="Straight Arrow Connector 3">
            <a:extLst>
              <a:ext uri="{FF2B5EF4-FFF2-40B4-BE49-F238E27FC236}">
                <a16:creationId xmlns:a16="http://schemas.microsoft.com/office/drawing/2014/main" id="{BE0C8098-675D-4BB6-9C73-170C3816B93D}"/>
              </a:ext>
            </a:extLst>
          </p:cNvPr>
          <p:cNvCxnSpPr/>
          <p:nvPr/>
        </p:nvCxnSpPr>
        <p:spPr>
          <a:xfrm flipH="1">
            <a:off x="4413183" y="3384961"/>
            <a:ext cx="649706" cy="966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905CB7-2454-4B72-8C9D-8437180ED636}"/>
              </a:ext>
            </a:extLst>
          </p:cNvPr>
          <p:cNvSpPr txBox="1"/>
          <p:nvPr/>
        </p:nvSpPr>
        <p:spPr>
          <a:xfrm>
            <a:off x="4888810" y="1544542"/>
            <a:ext cx="2452481" cy="715581"/>
          </a:xfrm>
          <a:prstGeom prst="rect">
            <a:avLst/>
          </a:prstGeom>
          <a:solidFill>
            <a:srgbClr val="FFFF00"/>
          </a:solidFill>
        </p:spPr>
        <p:txBody>
          <a:bodyPr wrap="square" rtlCol="0">
            <a:spAutoFit/>
          </a:bodyPr>
          <a:lstStyle/>
          <a:p>
            <a:r>
              <a:rPr lang="en-US" sz="1350" dirty="0"/>
              <a:t>A crucial Feature of Project finance is CHANGING -- DECLINING RISK</a:t>
            </a:r>
          </a:p>
        </p:txBody>
      </p:sp>
      <p:cxnSp>
        <p:nvCxnSpPr>
          <p:cNvPr id="6" name="Straight Arrow Connector 5">
            <a:extLst>
              <a:ext uri="{FF2B5EF4-FFF2-40B4-BE49-F238E27FC236}">
                <a16:creationId xmlns:a16="http://schemas.microsoft.com/office/drawing/2014/main" id="{575A85C6-E522-4996-8128-0CB2EAAD49E3}"/>
              </a:ext>
            </a:extLst>
          </p:cNvPr>
          <p:cNvCxnSpPr>
            <a:cxnSpLocks/>
          </p:cNvCxnSpPr>
          <p:nvPr/>
        </p:nvCxnSpPr>
        <p:spPr>
          <a:xfrm>
            <a:off x="2268607" y="1885951"/>
            <a:ext cx="4263887" cy="916885"/>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696304-02BF-4ED4-888E-0DB5104D8C03}"/>
              </a:ext>
            </a:extLst>
          </p:cNvPr>
          <p:cNvSpPr txBox="1"/>
          <p:nvPr/>
        </p:nvSpPr>
        <p:spPr>
          <a:xfrm rot="854744">
            <a:off x="3042172" y="1666047"/>
            <a:ext cx="1809131" cy="553998"/>
          </a:xfrm>
          <a:prstGeom prst="rect">
            <a:avLst/>
          </a:prstGeom>
          <a:noFill/>
        </p:spPr>
        <p:txBody>
          <a:bodyPr wrap="square" rtlCol="0">
            <a:spAutoFit/>
          </a:bodyPr>
          <a:lstStyle/>
          <a:p>
            <a:r>
              <a:rPr lang="en-US" sz="3000" b="1" dirty="0"/>
              <a:t>RISK</a:t>
            </a:r>
          </a:p>
        </p:txBody>
      </p:sp>
    </p:spTree>
    <p:extLst>
      <p:ext uri="{BB962C8B-B14F-4D97-AF65-F5344CB8AC3E}">
        <p14:creationId xmlns:p14="http://schemas.microsoft.com/office/powerpoint/2010/main" val="363432540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6303D-B037-4E7B-9A7E-BDDF05B1C8EB}"/>
              </a:ext>
            </a:extLst>
          </p:cNvPr>
          <p:cNvSpPr>
            <a:spLocks noGrp="1"/>
          </p:cNvSpPr>
          <p:nvPr>
            <p:ph type="ctrTitle"/>
          </p:nvPr>
        </p:nvSpPr>
        <p:spPr/>
        <p:txBody>
          <a:bodyPr/>
          <a:lstStyle/>
          <a:p>
            <a:r>
              <a:rPr lang="en-US" dirty="0"/>
              <a:t>Some General Ideas</a:t>
            </a:r>
          </a:p>
        </p:txBody>
      </p:sp>
      <p:sp>
        <p:nvSpPr>
          <p:cNvPr id="2" name="Content Placeholder 1">
            <a:extLst>
              <a:ext uri="{FF2B5EF4-FFF2-40B4-BE49-F238E27FC236}">
                <a16:creationId xmlns:a16="http://schemas.microsoft.com/office/drawing/2014/main" id="{78EE0380-6BD6-463A-9DE4-24E33423257B}"/>
              </a:ext>
            </a:extLst>
          </p:cNvPr>
          <p:cNvSpPr>
            <a:spLocks noGrp="1"/>
          </p:cNvSpPr>
          <p:nvPr>
            <p:ph type="body" sz="quarter" idx="13"/>
          </p:nvPr>
        </p:nvSpPr>
        <p:spPr/>
        <p:txBody>
          <a:bodyPr>
            <a:normAutofit/>
          </a:bodyPr>
          <a:lstStyle/>
          <a:p>
            <a:r>
              <a:rPr lang="en-US" sz="2100" dirty="0"/>
              <a:t>Project Finance in Western Countries may not be effective or efficient for development in Africa</a:t>
            </a:r>
          </a:p>
          <a:p>
            <a:r>
              <a:rPr lang="en-US" sz="2100" dirty="0"/>
              <a:t>When evaluating financing in project finance, things come down to the equity IRR and the DSCR – understand these ratios at a very deep level</a:t>
            </a:r>
          </a:p>
          <a:p>
            <a:r>
              <a:rPr lang="en-US" sz="2100" dirty="0"/>
              <a:t>Cannot make an investment decision without fully understanding the economics of the project (a high IRR without a lot of risk suggests something is too good to be true)</a:t>
            </a:r>
          </a:p>
          <a:p>
            <a:r>
              <a:rPr lang="en-US" sz="2100" dirty="0"/>
              <a:t>Need to decipher financial models and to translate project documents – this can be torture, but you should know what to look for</a:t>
            </a:r>
          </a:p>
        </p:txBody>
      </p:sp>
    </p:spTree>
    <p:extLst>
      <p:ext uri="{BB962C8B-B14F-4D97-AF65-F5344CB8AC3E}">
        <p14:creationId xmlns:p14="http://schemas.microsoft.com/office/powerpoint/2010/main" val="326670500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2616875" y="2935534"/>
            <a:ext cx="1549643" cy="101127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5000747" y="4495256"/>
            <a:ext cx="1348648" cy="772571"/>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a:off x="2450916" y="4251028"/>
            <a:ext cx="1384705" cy="5225"/>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99834" y="4128548"/>
            <a:ext cx="1300967"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835620" y="3674734"/>
            <a:ext cx="1365030" cy="961303"/>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481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14" name="Oval 13"/>
          <p:cNvSpPr/>
          <p:nvPr/>
        </p:nvSpPr>
        <p:spPr bwMode="auto">
          <a:xfrm>
            <a:off x="1165335" y="2362460"/>
            <a:ext cx="1497175" cy="807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820261" y="3244659"/>
            <a:ext cx="1015360" cy="430075"/>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400800" y="3755703"/>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143001" y="3770478"/>
            <a:ext cx="1307915" cy="97155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115050" y="5142078"/>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62517" y="5027778"/>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5000746" y="4811214"/>
            <a:ext cx="902003" cy="70444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3" y="4495256"/>
            <a:ext cx="1308771" cy="992316"/>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68827"/>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52781"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771149" y="4019490"/>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p:txBody>
          <a:bodyPr>
            <a:normAutofit fontScale="90000"/>
          </a:bodyPr>
          <a:lstStyle/>
          <a:p>
            <a:r>
              <a:rPr lang="en-US" dirty="0"/>
              <a:t>Classic Project Finance Diagram – Is it Really Good for Africa – Follow the Money and Start with Revenues</a:t>
            </a:r>
          </a:p>
        </p:txBody>
      </p:sp>
      <p:sp>
        <p:nvSpPr>
          <p:cNvPr id="47" name="Rectangle 46"/>
          <p:cNvSpPr/>
          <p:nvPr/>
        </p:nvSpPr>
        <p:spPr bwMode="auto">
          <a:xfrm>
            <a:off x="3163661" y="4954290"/>
            <a:ext cx="807268" cy="3893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200651" y="4399372"/>
            <a:ext cx="1287349" cy="74957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p:nvPr/>
        </p:nvCxnSpPr>
        <p:spPr>
          <a:xfrm flipV="1">
            <a:off x="2662510" y="4399373"/>
            <a:ext cx="1230761" cy="94423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5902750" y="1771650"/>
            <a:ext cx="1612474" cy="1338828"/>
          </a:xfrm>
          <a:prstGeom prst="rect">
            <a:avLst/>
          </a:prstGeom>
          <a:solidFill>
            <a:srgbClr val="00B050"/>
          </a:solidFill>
        </p:spPr>
        <p:txBody>
          <a:bodyPr wrap="square" rtlCol="0">
            <a:spAutoFit/>
          </a:bodyPr>
          <a:lstStyle/>
          <a:p>
            <a:r>
              <a:rPr lang="en-US" sz="1350"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4836319" y="2459622"/>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4314825" y="2459622"/>
            <a:ext cx="0" cy="1205906"/>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86928" y="2647932"/>
            <a:ext cx="1098253" cy="63214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4836320" y="5654502"/>
            <a:ext cx="1287349"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737465" y="5606789"/>
            <a:ext cx="1287349" cy="369332"/>
          </a:xfrm>
          <a:prstGeom prst="rect">
            <a:avLst/>
          </a:prstGeom>
          <a:solidFill>
            <a:srgbClr val="92D050"/>
          </a:solidFill>
        </p:spPr>
        <p:txBody>
          <a:bodyPr wrap="square" rtlCol="0">
            <a:spAutoFit/>
          </a:bodyPr>
          <a:lstStyle/>
          <a:p>
            <a:r>
              <a:rPr lang="en-US" sz="900" dirty="0"/>
              <a:t>Invest with paid in cap; payback dividends</a:t>
            </a:r>
          </a:p>
        </p:txBody>
      </p:sp>
    </p:spTree>
    <p:extLst>
      <p:ext uri="{BB962C8B-B14F-4D97-AF65-F5344CB8AC3E}">
        <p14:creationId xmlns:p14="http://schemas.microsoft.com/office/powerpoint/2010/main" val="24593756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E7395-B026-4386-ADF5-FACF597E559B}"/>
              </a:ext>
            </a:extLst>
          </p:cNvPr>
          <p:cNvSpPr>
            <a:spLocks noGrp="1"/>
          </p:cNvSpPr>
          <p:nvPr>
            <p:ph type="ctrTitle"/>
          </p:nvPr>
        </p:nvSpPr>
        <p:spPr/>
        <p:txBody>
          <a:bodyPr/>
          <a:lstStyle/>
          <a:p>
            <a:r>
              <a:rPr lang="en-US" dirty="0"/>
              <a:t>Diagram of Project Finance</a:t>
            </a:r>
          </a:p>
        </p:txBody>
      </p:sp>
      <p:sp>
        <p:nvSpPr>
          <p:cNvPr id="2" name="Content Placeholder 1">
            <a:extLst>
              <a:ext uri="{FF2B5EF4-FFF2-40B4-BE49-F238E27FC236}">
                <a16:creationId xmlns:a16="http://schemas.microsoft.com/office/drawing/2014/main" id="{47781EC3-03B3-4C70-94D2-D512B850974D}"/>
              </a:ext>
            </a:extLst>
          </p:cNvPr>
          <p:cNvSpPr>
            <a:spLocks noGrp="1"/>
          </p:cNvSpPr>
          <p:nvPr>
            <p:ph type="body" sz="quarter" idx="13"/>
          </p:nvPr>
        </p:nvSpPr>
        <p:spPr/>
        <p:txBody>
          <a:bodyPr>
            <a:normAutofit/>
          </a:bodyPr>
          <a:lstStyle/>
          <a:p>
            <a:r>
              <a:rPr lang="en-US" dirty="0"/>
              <a:t>Volume or price or availability risk in model, and then, the IRR’s of each party and the DSCR’s of the lenders. Include cost to off-taker for the project economics.</a:t>
            </a:r>
          </a:p>
        </p:txBody>
      </p:sp>
      <p:pic>
        <p:nvPicPr>
          <p:cNvPr id="7" name="Picture 6">
            <a:extLst>
              <a:ext uri="{FF2B5EF4-FFF2-40B4-BE49-F238E27FC236}">
                <a16:creationId xmlns:a16="http://schemas.microsoft.com/office/drawing/2014/main" id="{F0D84903-F854-4E64-B3F0-B2A2A64800C1}"/>
              </a:ext>
            </a:extLst>
          </p:cNvPr>
          <p:cNvPicPr>
            <a:picLocks noChangeAspect="1"/>
          </p:cNvPicPr>
          <p:nvPr/>
        </p:nvPicPr>
        <p:blipFill>
          <a:blip r:embed="rId2"/>
          <a:stretch>
            <a:fillRect/>
          </a:stretch>
        </p:blipFill>
        <p:spPr>
          <a:xfrm>
            <a:off x="596266" y="2430112"/>
            <a:ext cx="7620392" cy="2991004"/>
          </a:xfrm>
          <a:prstGeom prst="rect">
            <a:avLst/>
          </a:prstGeom>
        </p:spPr>
      </p:pic>
    </p:spTree>
    <p:extLst>
      <p:ext uri="{BB962C8B-B14F-4D97-AF65-F5344CB8AC3E}">
        <p14:creationId xmlns:p14="http://schemas.microsoft.com/office/powerpoint/2010/main" val="380776848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1DCF0-D759-45B8-9142-BD37D74A87B1}"/>
              </a:ext>
            </a:extLst>
          </p:cNvPr>
          <p:cNvSpPr>
            <a:spLocks noGrp="1"/>
          </p:cNvSpPr>
          <p:nvPr>
            <p:ph type="ctrTitle"/>
          </p:nvPr>
        </p:nvSpPr>
        <p:spPr/>
        <p:txBody>
          <a:bodyPr/>
          <a:lstStyle/>
          <a:p>
            <a:r>
              <a:rPr lang="en-US" dirty="0"/>
              <a:t>Interest Rates and Inflation</a:t>
            </a:r>
          </a:p>
        </p:txBody>
      </p:sp>
      <p:sp>
        <p:nvSpPr>
          <p:cNvPr id="4" name="Content Placeholder 3">
            <a:extLst>
              <a:ext uri="{FF2B5EF4-FFF2-40B4-BE49-F238E27FC236}">
                <a16:creationId xmlns:a16="http://schemas.microsoft.com/office/drawing/2014/main" id="{FC5D33F1-EA82-4065-8F2B-6E56B11CB2FF}"/>
              </a:ext>
            </a:extLst>
          </p:cNvPr>
          <p:cNvSpPr>
            <a:spLocks noGrp="1"/>
          </p:cNvSpPr>
          <p:nvPr>
            <p:ph type="body" sz="quarter" idx="13"/>
          </p:nvPr>
        </p:nvSpPr>
        <p:spPr/>
        <p:txBody>
          <a:bodyPr/>
          <a:lstStyle/>
          <a:p>
            <a:r>
              <a:rPr lang="en-US" dirty="0"/>
              <a:t>Interest Rates Related to Inflation – US. Negative Real Rate</a:t>
            </a:r>
          </a:p>
          <a:p>
            <a:endParaRPr lang="en-US" dirty="0"/>
          </a:p>
        </p:txBody>
      </p:sp>
      <p:pic>
        <p:nvPicPr>
          <p:cNvPr id="5" name="Picture 4">
            <a:extLst>
              <a:ext uri="{FF2B5EF4-FFF2-40B4-BE49-F238E27FC236}">
                <a16:creationId xmlns:a16="http://schemas.microsoft.com/office/drawing/2014/main" id="{9859F43B-450F-4E34-B414-0196F3CE2B2D}"/>
              </a:ext>
            </a:extLst>
          </p:cNvPr>
          <p:cNvPicPr>
            <a:picLocks noChangeAspect="1"/>
          </p:cNvPicPr>
          <p:nvPr/>
        </p:nvPicPr>
        <p:blipFill>
          <a:blip r:embed="rId2"/>
          <a:stretch>
            <a:fillRect/>
          </a:stretch>
        </p:blipFill>
        <p:spPr>
          <a:xfrm>
            <a:off x="444113" y="1644306"/>
            <a:ext cx="7902608" cy="4863817"/>
          </a:xfrm>
          <a:prstGeom prst="rect">
            <a:avLst/>
          </a:prstGeom>
        </p:spPr>
      </p:pic>
    </p:spTree>
    <p:extLst>
      <p:ext uri="{BB962C8B-B14F-4D97-AF65-F5344CB8AC3E}">
        <p14:creationId xmlns:p14="http://schemas.microsoft.com/office/powerpoint/2010/main" val="425909415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1DCF0-D759-45B8-9142-BD37D74A87B1}"/>
              </a:ext>
            </a:extLst>
          </p:cNvPr>
          <p:cNvSpPr>
            <a:spLocks noGrp="1"/>
          </p:cNvSpPr>
          <p:nvPr>
            <p:ph type="title"/>
          </p:nvPr>
        </p:nvSpPr>
        <p:spPr/>
        <p:txBody>
          <a:bodyPr/>
          <a:lstStyle/>
          <a:p>
            <a:r>
              <a:rPr lang="en-US" dirty="0"/>
              <a:t>Interest Rates and Inflation</a:t>
            </a:r>
          </a:p>
        </p:txBody>
      </p:sp>
      <p:sp>
        <p:nvSpPr>
          <p:cNvPr id="4" name="Content Placeholder 3">
            <a:extLst>
              <a:ext uri="{FF2B5EF4-FFF2-40B4-BE49-F238E27FC236}">
                <a16:creationId xmlns:a16="http://schemas.microsoft.com/office/drawing/2014/main" id="{FC5D33F1-EA82-4065-8F2B-6E56B11CB2FF}"/>
              </a:ext>
            </a:extLst>
          </p:cNvPr>
          <p:cNvSpPr>
            <a:spLocks noGrp="1"/>
          </p:cNvSpPr>
          <p:nvPr>
            <p:ph idx="1"/>
          </p:nvPr>
        </p:nvSpPr>
        <p:spPr/>
        <p:txBody>
          <a:bodyPr/>
          <a:lstStyle/>
          <a:p>
            <a:r>
              <a:rPr lang="en-US" dirty="0"/>
              <a:t>Interest Rates Related to Inflation - US</a:t>
            </a:r>
          </a:p>
          <a:p>
            <a:endParaRPr lang="en-US" dirty="0"/>
          </a:p>
        </p:txBody>
      </p:sp>
      <p:pic>
        <p:nvPicPr>
          <p:cNvPr id="2" name="Picture 1">
            <a:extLst>
              <a:ext uri="{FF2B5EF4-FFF2-40B4-BE49-F238E27FC236}">
                <a16:creationId xmlns:a16="http://schemas.microsoft.com/office/drawing/2014/main" id="{4DC62450-ECA7-4EA2-A028-2F5AF0A7AF95}"/>
              </a:ext>
            </a:extLst>
          </p:cNvPr>
          <p:cNvPicPr>
            <a:picLocks noChangeAspect="1"/>
          </p:cNvPicPr>
          <p:nvPr/>
        </p:nvPicPr>
        <p:blipFill>
          <a:blip r:embed="rId2"/>
          <a:stretch>
            <a:fillRect/>
          </a:stretch>
        </p:blipFill>
        <p:spPr>
          <a:xfrm>
            <a:off x="509049" y="1903229"/>
            <a:ext cx="7902607" cy="4863816"/>
          </a:xfrm>
          <a:prstGeom prst="rect">
            <a:avLst/>
          </a:prstGeom>
        </p:spPr>
      </p:pic>
    </p:spTree>
    <p:extLst>
      <p:ext uri="{BB962C8B-B14F-4D97-AF65-F5344CB8AC3E}">
        <p14:creationId xmlns:p14="http://schemas.microsoft.com/office/powerpoint/2010/main" val="47834182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D3B435-8E84-456E-B4C3-167B1DA39DF8}"/>
              </a:ext>
            </a:extLst>
          </p:cNvPr>
          <p:cNvSpPr>
            <a:spLocks noGrp="1"/>
          </p:cNvSpPr>
          <p:nvPr>
            <p:ph type="title"/>
          </p:nvPr>
        </p:nvSpPr>
        <p:spPr/>
        <p:txBody>
          <a:bodyPr>
            <a:normAutofit fontScale="90000"/>
          </a:bodyPr>
          <a:lstStyle/>
          <a:p>
            <a:r>
              <a:rPr lang="en-US" dirty="0"/>
              <a:t>Inflation Expectations in Cost of Capital</a:t>
            </a:r>
          </a:p>
        </p:txBody>
      </p:sp>
      <p:sp>
        <p:nvSpPr>
          <p:cNvPr id="4" name="Content Placeholder 3">
            <a:extLst>
              <a:ext uri="{FF2B5EF4-FFF2-40B4-BE49-F238E27FC236}">
                <a16:creationId xmlns:a16="http://schemas.microsoft.com/office/drawing/2014/main" id="{8392D538-8D61-47F6-B69A-D9A3279B59E6}"/>
              </a:ext>
            </a:extLst>
          </p:cNvPr>
          <p:cNvSpPr>
            <a:spLocks noGrp="1"/>
          </p:cNvSpPr>
          <p:nvPr>
            <p:ph idx="1"/>
          </p:nvPr>
        </p:nvSpPr>
        <p:spPr/>
        <p:txBody>
          <a:bodyPr/>
          <a:lstStyle/>
          <a:p>
            <a:r>
              <a:rPr lang="en-US" dirty="0"/>
              <a:t>Expected inflation from Index bond less nominal interest rate</a:t>
            </a:r>
          </a:p>
          <a:p>
            <a:endParaRPr lang="en-US" dirty="0"/>
          </a:p>
        </p:txBody>
      </p:sp>
      <p:pic>
        <p:nvPicPr>
          <p:cNvPr id="2" name="Picture 1">
            <a:extLst>
              <a:ext uri="{FF2B5EF4-FFF2-40B4-BE49-F238E27FC236}">
                <a16:creationId xmlns:a16="http://schemas.microsoft.com/office/drawing/2014/main" id="{2E86C629-FB6F-4360-8049-44DB0FA880AC}"/>
              </a:ext>
            </a:extLst>
          </p:cNvPr>
          <p:cNvPicPr>
            <a:picLocks noChangeAspect="1"/>
          </p:cNvPicPr>
          <p:nvPr/>
        </p:nvPicPr>
        <p:blipFill>
          <a:blip r:embed="rId2"/>
          <a:stretch>
            <a:fillRect/>
          </a:stretch>
        </p:blipFill>
        <p:spPr>
          <a:xfrm>
            <a:off x="568017" y="1972723"/>
            <a:ext cx="7831265" cy="4819907"/>
          </a:xfrm>
          <a:prstGeom prst="rect">
            <a:avLst/>
          </a:prstGeom>
        </p:spPr>
      </p:pic>
    </p:spTree>
    <p:extLst>
      <p:ext uri="{BB962C8B-B14F-4D97-AF65-F5344CB8AC3E}">
        <p14:creationId xmlns:p14="http://schemas.microsoft.com/office/powerpoint/2010/main" val="41723080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7392A0-359C-4050-8804-A3FA97DA34D9}"/>
              </a:ext>
            </a:extLst>
          </p:cNvPr>
          <p:cNvSpPr>
            <a:spLocks noGrp="1"/>
          </p:cNvSpPr>
          <p:nvPr>
            <p:ph type="title"/>
          </p:nvPr>
        </p:nvSpPr>
        <p:spPr>
          <a:xfrm>
            <a:off x="732344" y="158629"/>
            <a:ext cx="7666938" cy="690676"/>
          </a:xfrm>
        </p:spPr>
        <p:txBody>
          <a:bodyPr/>
          <a:lstStyle/>
          <a:p>
            <a:r>
              <a:rPr lang="en-US" dirty="0"/>
              <a:t>Credit Spreads</a:t>
            </a:r>
          </a:p>
        </p:txBody>
      </p:sp>
      <p:sp>
        <p:nvSpPr>
          <p:cNvPr id="2" name="Content Placeholder 1">
            <a:extLst>
              <a:ext uri="{FF2B5EF4-FFF2-40B4-BE49-F238E27FC236}">
                <a16:creationId xmlns:a16="http://schemas.microsoft.com/office/drawing/2014/main" id="{E82BA223-47CC-49A7-BBB9-2A9D6AE30D0A}"/>
              </a:ext>
            </a:extLst>
          </p:cNvPr>
          <p:cNvSpPr>
            <a:spLocks noGrp="1"/>
          </p:cNvSpPr>
          <p:nvPr>
            <p:ph idx="1"/>
          </p:nvPr>
        </p:nvSpPr>
        <p:spPr/>
        <p:txBody>
          <a:bodyPr/>
          <a:lstStyle/>
          <a:p>
            <a:r>
              <a:rPr lang="en-US" dirty="0"/>
              <a:t>BBB Spreads for Project Finance</a:t>
            </a:r>
          </a:p>
          <a:p>
            <a:endParaRPr lang="en-US" dirty="0"/>
          </a:p>
        </p:txBody>
      </p:sp>
      <p:pic>
        <p:nvPicPr>
          <p:cNvPr id="5" name="Picture 4">
            <a:extLst>
              <a:ext uri="{FF2B5EF4-FFF2-40B4-BE49-F238E27FC236}">
                <a16:creationId xmlns:a16="http://schemas.microsoft.com/office/drawing/2014/main" id="{DED47F52-172B-48DF-8EB3-864FDB94AC4B}"/>
              </a:ext>
            </a:extLst>
          </p:cNvPr>
          <p:cNvPicPr>
            <a:picLocks noChangeAspect="1"/>
          </p:cNvPicPr>
          <p:nvPr/>
        </p:nvPicPr>
        <p:blipFill>
          <a:blip r:embed="rId2"/>
          <a:stretch>
            <a:fillRect/>
          </a:stretch>
        </p:blipFill>
        <p:spPr>
          <a:xfrm>
            <a:off x="291719" y="1678405"/>
            <a:ext cx="8239539" cy="5071187"/>
          </a:xfrm>
          <a:prstGeom prst="rect">
            <a:avLst/>
          </a:prstGeom>
        </p:spPr>
      </p:pic>
    </p:spTree>
    <p:extLst>
      <p:ext uri="{BB962C8B-B14F-4D97-AF65-F5344CB8AC3E}">
        <p14:creationId xmlns:p14="http://schemas.microsoft.com/office/powerpoint/2010/main" val="341204813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DA838B-F177-40D0-A2A6-872C357F75D0}"/>
              </a:ext>
            </a:extLst>
          </p:cNvPr>
          <p:cNvSpPr>
            <a:spLocks noGrp="1"/>
          </p:cNvSpPr>
          <p:nvPr>
            <p:ph type="title"/>
          </p:nvPr>
        </p:nvSpPr>
        <p:spPr/>
        <p:txBody>
          <a:bodyPr/>
          <a:lstStyle/>
          <a:p>
            <a:r>
              <a:rPr lang="en-US" dirty="0"/>
              <a:t>Credit Spreads – More Detailed Graph</a:t>
            </a:r>
          </a:p>
        </p:txBody>
      </p:sp>
      <p:sp>
        <p:nvSpPr>
          <p:cNvPr id="2" name="Content Placeholder 1">
            <a:extLst>
              <a:ext uri="{FF2B5EF4-FFF2-40B4-BE49-F238E27FC236}">
                <a16:creationId xmlns:a16="http://schemas.microsoft.com/office/drawing/2014/main" id="{FC37261B-7F84-4564-AD5A-65AD4DC4EF3E}"/>
              </a:ext>
            </a:extLst>
          </p:cNvPr>
          <p:cNvSpPr>
            <a:spLocks noGrp="1"/>
          </p:cNvSpPr>
          <p:nvPr>
            <p:ph idx="1"/>
          </p:nvPr>
        </p:nvSpPr>
        <p:spPr>
          <a:xfrm>
            <a:off x="732344" y="1045864"/>
            <a:ext cx="7902608" cy="4913771"/>
          </a:xfrm>
        </p:spPr>
        <p:txBody>
          <a:bodyPr/>
          <a:lstStyle/>
          <a:p>
            <a:r>
              <a:rPr lang="en-US" dirty="0"/>
              <a:t>Spreads between 1.3% and 2.2%</a:t>
            </a:r>
          </a:p>
          <a:p>
            <a:endParaRPr lang="en-US" dirty="0"/>
          </a:p>
        </p:txBody>
      </p:sp>
      <p:pic>
        <p:nvPicPr>
          <p:cNvPr id="5" name="Picture 4">
            <a:extLst>
              <a:ext uri="{FF2B5EF4-FFF2-40B4-BE49-F238E27FC236}">
                <a16:creationId xmlns:a16="http://schemas.microsoft.com/office/drawing/2014/main" id="{8EF85D62-F2AE-4DAE-A989-FF71D5AAA33B}"/>
              </a:ext>
            </a:extLst>
          </p:cNvPr>
          <p:cNvPicPr>
            <a:picLocks noChangeAspect="1"/>
          </p:cNvPicPr>
          <p:nvPr/>
        </p:nvPicPr>
        <p:blipFill>
          <a:blip r:embed="rId2"/>
          <a:stretch>
            <a:fillRect/>
          </a:stretch>
        </p:blipFill>
        <p:spPr>
          <a:xfrm>
            <a:off x="509048" y="1457110"/>
            <a:ext cx="7751528" cy="4770832"/>
          </a:xfrm>
          <a:prstGeom prst="rect">
            <a:avLst/>
          </a:prstGeom>
        </p:spPr>
      </p:pic>
    </p:spTree>
    <p:extLst>
      <p:ext uri="{BB962C8B-B14F-4D97-AF65-F5344CB8AC3E}">
        <p14:creationId xmlns:p14="http://schemas.microsoft.com/office/powerpoint/2010/main" val="208141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6040-9ED5-4D11-9F74-E03B00507997}"/>
              </a:ext>
            </a:extLst>
          </p:cNvPr>
          <p:cNvSpPr>
            <a:spLocks noGrp="1"/>
          </p:cNvSpPr>
          <p:nvPr>
            <p:ph type="ctrTitle"/>
          </p:nvPr>
        </p:nvSpPr>
        <p:spPr/>
        <p:txBody>
          <a:bodyPr/>
          <a:lstStyle/>
          <a:p>
            <a:r>
              <a:rPr lang="en-US" dirty="0"/>
              <a:t>Objectives</a:t>
            </a:r>
          </a:p>
        </p:txBody>
      </p:sp>
      <p:sp>
        <p:nvSpPr>
          <p:cNvPr id="3" name="Text Placeholder 2">
            <a:extLst>
              <a:ext uri="{FF2B5EF4-FFF2-40B4-BE49-F238E27FC236}">
                <a16:creationId xmlns:a16="http://schemas.microsoft.com/office/drawing/2014/main" id="{04DA6AD9-8062-4C16-B34F-8545F883D81E}"/>
              </a:ext>
            </a:extLst>
          </p:cNvPr>
          <p:cNvSpPr>
            <a:spLocks noGrp="1"/>
          </p:cNvSpPr>
          <p:nvPr>
            <p:ph type="body" sz="quarter" idx="13"/>
          </p:nvPr>
        </p:nvSpPr>
        <p:spPr/>
        <p:txBody>
          <a:bodyPr>
            <a:normAutofit fontScale="92500"/>
          </a:bodyPr>
          <a:lstStyle/>
          <a:p>
            <a:r>
              <a:rPr lang="en-US" sz="2400" dirty="0"/>
              <a:t>Use Levelised Cost to Evaluate Strategy and Fuel Intensity versus Capital Intensity</a:t>
            </a:r>
          </a:p>
          <a:p>
            <a:r>
              <a:rPr lang="en-US" sz="2400" dirty="0"/>
              <a:t>Upside from Changing Risk and Selling Projects</a:t>
            </a:r>
          </a:p>
          <a:p>
            <a:r>
              <a:rPr lang="en-US" sz="2400" dirty="0"/>
              <a:t>Understanding Risk Analysis and What is Really Underneath P90 etc.</a:t>
            </a:r>
          </a:p>
          <a:p>
            <a:r>
              <a:rPr lang="en-US" sz="2400" dirty="0"/>
              <a:t>Understanding Financing Strategies and Sizing of Debt with P90 or Debt to Capital</a:t>
            </a:r>
          </a:p>
          <a:p>
            <a:r>
              <a:rPr lang="en-US" sz="2400" dirty="0"/>
              <a:t>Working Through Details of Sculpting for Renewable Energy</a:t>
            </a:r>
          </a:p>
          <a:p>
            <a:r>
              <a:rPr lang="en-US" sz="2400" dirty="0"/>
              <a:t>Mechanics of Using Databases and Other Tools</a:t>
            </a:r>
          </a:p>
          <a:p>
            <a:r>
              <a:rPr lang="en-US" sz="2400" dirty="0"/>
              <a:t>Some Modelling Techniques</a:t>
            </a:r>
          </a:p>
          <a:p>
            <a:r>
              <a:rPr lang="en-US" sz="2400" dirty="0"/>
              <a:t>Finding Resources (e.g., Bloomberg LCOE)</a:t>
            </a:r>
          </a:p>
          <a:p>
            <a:r>
              <a:rPr lang="en-US" sz="2400" dirty="0"/>
              <a:t>Using Case Studies (e.g., Bank Analysis)</a:t>
            </a:r>
          </a:p>
          <a:p>
            <a:endParaRPr lang="en-US" sz="2400" dirty="0"/>
          </a:p>
          <a:p>
            <a:endParaRPr lang="en-US" sz="2400" dirty="0"/>
          </a:p>
        </p:txBody>
      </p:sp>
    </p:spTree>
    <p:extLst>
      <p:ext uri="{BB962C8B-B14F-4D97-AF65-F5344CB8AC3E}">
        <p14:creationId xmlns:p14="http://schemas.microsoft.com/office/powerpoint/2010/main" val="3134650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idx="4294967295"/>
          </p:nvPr>
        </p:nvPicPr>
        <p:blipFill>
          <a:blip r:embed="rId2"/>
          <a:stretch>
            <a:fillRect/>
          </a:stretch>
        </p:blipFill>
        <p:spPr>
          <a:xfrm>
            <a:off x="0" y="685800"/>
            <a:ext cx="8534400" cy="4495800"/>
          </a:xfrm>
          <a:prstGeom prst="rect">
            <a:avLst/>
          </a:prstGeom>
        </p:spPr>
      </p:pic>
      <p:sp>
        <p:nvSpPr>
          <p:cNvPr id="3" name="TextBox 9">
            <a:extLst>
              <a:ext uri="{FF2B5EF4-FFF2-40B4-BE49-F238E27FC236}">
                <a16:creationId xmlns:a16="http://schemas.microsoft.com/office/drawing/2014/main" id="{D1ADD108-AF4F-4622-8F3C-3A040E2AB62E}"/>
              </a:ext>
            </a:extLst>
          </p:cNvPr>
          <p:cNvSpPr txBox="1">
            <a:spLocks noChangeArrowheads="1"/>
          </p:cNvSpPr>
          <p:nvPr/>
        </p:nvSpPr>
        <p:spPr bwMode="auto">
          <a:xfrm>
            <a:off x="1415934" y="4285211"/>
            <a:ext cx="2209800" cy="2308324"/>
          </a:xfrm>
          <a:prstGeom prst="rect">
            <a:avLst/>
          </a:prstGeom>
          <a:solidFill>
            <a:srgbClr val="FFFF00"/>
          </a:solidFill>
          <a:ln w="9525">
            <a:noFill/>
            <a:miter lim="800000"/>
            <a:headEnd/>
            <a:tailEnd/>
          </a:ln>
        </p:spPr>
        <p:txBody>
          <a:bodyPr>
            <a:spAutoFit/>
          </a:bodyPr>
          <a:lstStyle/>
          <a:p>
            <a:r>
              <a:rPr lang="en-US" dirty="0"/>
              <a:t>Depending on the Cost of racking, inverters, labour, tracking, cells could  account for 30 to 45 percent of the manufacturing cost of a solar panel. </a:t>
            </a:r>
          </a:p>
        </p:txBody>
      </p:sp>
    </p:spTree>
    <p:extLst>
      <p:ext uri="{BB962C8B-B14F-4D97-AF65-F5344CB8AC3E}">
        <p14:creationId xmlns:p14="http://schemas.microsoft.com/office/powerpoint/2010/main" val="2531004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73E0-711E-41D3-B9E1-54AEBFBBB7DA}"/>
              </a:ext>
            </a:extLst>
          </p:cNvPr>
          <p:cNvSpPr>
            <a:spLocks noGrp="1"/>
          </p:cNvSpPr>
          <p:nvPr>
            <p:ph type="ctrTitle"/>
          </p:nvPr>
        </p:nvSpPr>
        <p:spPr/>
        <p:txBody>
          <a:bodyPr/>
          <a:lstStyle/>
          <a:p>
            <a:r>
              <a:rPr lang="en-US" dirty="0"/>
              <a:t>Day 2, Session 3: Debt Capacity and Debt Sculpting</a:t>
            </a:r>
          </a:p>
        </p:txBody>
      </p:sp>
    </p:spTree>
    <p:extLst>
      <p:ext uri="{BB962C8B-B14F-4D97-AF65-F5344CB8AC3E}">
        <p14:creationId xmlns:p14="http://schemas.microsoft.com/office/powerpoint/2010/main" val="32237986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pPr algn="ctr"/>
            <a:r>
              <a:rPr lang="en-US" altLang="en-US" dirty="0"/>
              <a:t>Debt Repayment - General</a:t>
            </a:r>
          </a:p>
        </p:txBody>
      </p:sp>
      <p:sp>
        <p:nvSpPr>
          <p:cNvPr id="22531" name="Rectangle 3"/>
          <p:cNvSpPr>
            <a:spLocks noGrp="1" noChangeArrowheads="1"/>
          </p:cNvSpPr>
          <p:nvPr>
            <p:ph type="body" sz="quarter" idx="13"/>
          </p:nvPr>
        </p:nvSpPr>
        <p:spPr/>
        <p:txBody>
          <a:bodyPr>
            <a:normAutofit lnSpcReduction="10000"/>
          </a:bodyPr>
          <a:lstStyle/>
          <a:p>
            <a:r>
              <a:rPr lang="en-US" altLang="en-US" sz="2800" dirty="0"/>
              <a:t>The structure of debt (the draw down and term to maturity) can seem to have more important impacts on the value of a project than the size of the debt and certainly more than the interest rate on the debt.</a:t>
            </a:r>
          </a:p>
          <a:p>
            <a:r>
              <a:rPr lang="en-US" altLang="en-US" sz="2800" dirty="0"/>
              <a:t>Average life is the general way in project finance to measure the length of the debt although duration is a is better way in theory to measure the effective term of the debt.</a:t>
            </a:r>
          </a:p>
          <a:p>
            <a:r>
              <a:rPr lang="en-US" altLang="en-US" sz="2800" dirty="0"/>
              <a:t>The debt structure should depend on the economic characteristics of a project such as the revenue and expense contracts. But it may be able to re-finance debt.</a:t>
            </a:r>
          </a:p>
        </p:txBody>
      </p:sp>
    </p:spTree>
    <p:extLst>
      <p:ext uri="{BB962C8B-B14F-4D97-AF65-F5344CB8AC3E}">
        <p14:creationId xmlns:p14="http://schemas.microsoft.com/office/powerpoint/2010/main" val="257877544"/>
      </p:ext>
    </p:extLst>
  </p:cSld>
  <p:clrMapOvr>
    <a:masterClrMapping/>
  </p:clrMapOvr>
  <p:transition>
    <p:zoom dir="in"/>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r>
              <a:rPr lang="en-US" altLang="en-US" dirty="0"/>
              <a:t>Debt Repayment Structure and Risk</a:t>
            </a:r>
          </a:p>
        </p:txBody>
      </p:sp>
      <p:sp>
        <p:nvSpPr>
          <p:cNvPr id="30723" name="Rectangle 4"/>
          <p:cNvSpPr>
            <a:spLocks noGrp="1" noChangeArrowheads="1"/>
          </p:cNvSpPr>
          <p:nvPr>
            <p:ph type="body" sz="quarter" idx="13"/>
          </p:nvPr>
        </p:nvSpPr>
        <p:spPr/>
        <p:txBody>
          <a:bodyPr>
            <a:normAutofit lnSpcReduction="10000"/>
          </a:bodyPr>
          <a:lstStyle/>
          <a:p>
            <a:r>
              <a:rPr lang="en-US" altLang="en-US" sz="3200" dirty="0"/>
              <a:t>A project's debt amortization schedule often influences the rating, more so than the degree of leverage. </a:t>
            </a:r>
          </a:p>
          <a:p>
            <a:r>
              <a:rPr lang="en-US" altLang="en-US" sz="3200" dirty="0"/>
              <a:t>Front-loaded principal amortization schedules that capitalize on the more predictable project cash flows in the near term may be less risky that those with whose delayed amortizations seek to take advantage of long-term inflation effects.</a:t>
            </a:r>
          </a:p>
          <a:p>
            <a:r>
              <a:rPr lang="en-US" altLang="en-US" sz="3200" dirty="0"/>
              <a:t>Flexible re-payment structures can be developed where the project has irregular cash flows.  </a:t>
            </a:r>
          </a:p>
          <a:p>
            <a:pPr>
              <a:buFontTx/>
              <a:buNone/>
            </a:pPr>
            <a:endParaRPr lang="en-US" altLang="en-US" sz="3200" dirty="0"/>
          </a:p>
          <a:p>
            <a:pPr>
              <a:buFontTx/>
              <a:buNone/>
            </a:pPr>
            <a:endParaRPr lang="en-US" altLang="en-US" sz="3200" dirty="0"/>
          </a:p>
        </p:txBody>
      </p:sp>
    </p:spTree>
    <p:extLst>
      <p:ext uri="{BB962C8B-B14F-4D97-AF65-F5344CB8AC3E}">
        <p14:creationId xmlns:p14="http://schemas.microsoft.com/office/powerpoint/2010/main" val="394882044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7A4302-817A-44EC-8012-BE52871F675B}"/>
              </a:ext>
            </a:extLst>
          </p:cNvPr>
          <p:cNvSpPr>
            <a:spLocks noGrp="1"/>
          </p:cNvSpPr>
          <p:nvPr>
            <p:ph type="ctrTitle"/>
          </p:nvPr>
        </p:nvSpPr>
        <p:spPr/>
        <p:txBody>
          <a:bodyPr/>
          <a:lstStyle/>
          <a:p>
            <a:r>
              <a:rPr lang="en-US" dirty="0"/>
              <a:t>Debt Tenure and Return</a:t>
            </a:r>
          </a:p>
        </p:txBody>
      </p:sp>
      <p:sp>
        <p:nvSpPr>
          <p:cNvPr id="2" name="Content Placeholder 1">
            <a:extLst>
              <a:ext uri="{FF2B5EF4-FFF2-40B4-BE49-F238E27FC236}">
                <a16:creationId xmlns:a16="http://schemas.microsoft.com/office/drawing/2014/main" id="{0FC73F75-B756-4DAA-8250-E6C793100958}"/>
              </a:ext>
            </a:extLst>
          </p:cNvPr>
          <p:cNvSpPr>
            <a:spLocks noGrp="1"/>
          </p:cNvSpPr>
          <p:nvPr>
            <p:ph type="body" sz="quarter" idx="13"/>
          </p:nvPr>
        </p:nvSpPr>
        <p:spPr/>
        <p:txBody>
          <a:bodyPr>
            <a:normAutofit lnSpcReduction="10000"/>
          </a:bodyPr>
          <a:lstStyle/>
          <a:p>
            <a:pPr algn="l"/>
            <a:r>
              <a:rPr lang="en-US" sz="3600" dirty="0"/>
              <a:t>It seems that the debt tenure is more important than the interest rate (depending on the relationship between the project return and the interest rate).</a:t>
            </a:r>
          </a:p>
          <a:p>
            <a:pPr algn="l"/>
            <a:r>
              <a:rPr lang="en-US" sz="3600" dirty="0"/>
              <a:t>You can try some different debt amounts and interest rates and see how the length of the debt is a crucial element (two-way data tables).</a:t>
            </a:r>
          </a:p>
          <a:p>
            <a:pPr algn="l"/>
            <a:r>
              <a:rPr lang="en-US" sz="3600" dirty="0"/>
              <a:t>The problem with this is that it does not account for re-financing.</a:t>
            </a:r>
          </a:p>
        </p:txBody>
      </p:sp>
    </p:spTree>
    <p:extLst>
      <p:ext uri="{BB962C8B-B14F-4D97-AF65-F5344CB8AC3E}">
        <p14:creationId xmlns:p14="http://schemas.microsoft.com/office/powerpoint/2010/main" val="298518124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ctrTitle"/>
          </p:nvPr>
        </p:nvSpPr>
        <p:spPr/>
        <p:txBody>
          <a:bodyPr>
            <a:normAutofit fontScale="90000"/>
          </a:bodyPr>
          <a:lstStyle/>
          <a:p>
            <a:r>
              <a:rPr lang="en-US" dirty="0"/>
              <a:t>Sculpting versus Equal Installment with Debt to Capital Constraint</a:t>
            </a:r>
          </a:p>
        </p:txBody>
      </p:sp>
      <p:sp>
        <p:nvSpPr>
          <p:cNvPr id="5" name="Text Placeholder 4">
            <a:extLst>
              <a:ext uri="{FF2B5EF4-FFF2-40B4-BE49-F238E27FC236}">
                <a16:creationId xmlns:a16="http://schemas.microsoft.com/office/drawing/2014/main" id="{0050BD24-5F34-4C2E-8A5E-11FFEF7A2BD4}"/>
              </a:ext>
            </a:extLst>
          </p:cNvPr>
          <p:cNvSpPr>
            <a:spLocks noGrp="1"/>
          </p:cNvSpPr>
          <p:nvPr>
            <p:ph type="body" sz="quarter" idx="13"/>
          </p:nvPr>
        </p:nvSpPr>
        <p:spPr>
          <a:xfrm>
            <a:off x="238117" y="1636579"/>
            <a:ext cx="8640524" cy="5221421"/>
          </a:xfrm>
        </p:spPr>
        <p:txBody>
          <a:bodyPr/>
          <a:lstStyle/>
          <a:p>
            <a:endParaRPr lang="en-US" dirty="0"/>
          </a:p>
        </p:txBody>
      </p:sp>
      <p:pic>
        <p:nvPicPr>
          <p:cNvPr id="2" name="Picture 1">
            <a:extLst>
              <a:ext uri="{FF2B5EF4-FFF2-40B4-BE49-F238E27FC236}">
                <a16:creationId xmlns:a16="http://schemas.microsoft.com/office/drawing/2014/main" id="{F80049A1-A4FC-4C6B-9B1E-EF40D28FAF44}"/>
              </a:ext>
            </a:extLst>
          </p:cNvPr>
          <p:cNvPicPr>
            <a:picLocks noChangeAspect="1"/>
          </p:cNvPicPr>
          <p:nvPr/>
        </p:nvPicPr>
        <p:blipFill>
          <a:blip r:embed="rId2"/>
          <a:stretch>
            <a:fillRect/>
          </a:stretch>
        </p:blipFill>
        <p:spPr>
          <a:xfrm>
            <a:off x="375920" y="2678140"/>
            <a:ext cx="4221954" cy="2850439"/>
          </a:xfrm>
          <a:prstGeom prst="rect">
            <a:avLst/>
          </a:prstGeom>
        </p:spPr>
      </p:pic>
      <p:pic>
        <p:nvPicPr>
          <p:cNvPr id="4" name="Picture 3">
            <a:extLst>
              <a:ext uri="{FF2B5EF4-FFF2-40B4-BE49-F238E27FC236}">
                <a16:creationId xmlns:a16="http://schemas.microsoft.com/office/drawing/2014/main" id="{588C545F-D455-41A6-A88D-C8F8444655EC}"/>
              </a:ext>
            </a:extLst>
          </p:cNvPr>
          <p:cNvPicPr>
            <a:picLocks noChangeAspect="1"/>
          </p:cNvPicPr>
          <p:nvPr/>
        </p:nvPicPr>
        <p:blipFill>
          <a:blip r:embed="rId3"/>
          <a:stretch>
            <a:fillRect/>
          </a:stretch>
        </p:blipFill>
        <p:spPr>
          <a:xfrm>
            <a:off x="4719795" y="2678140"/>
            <a:ext cx="3984482" cy="2850438"/>
          </a:xfrm>
          <a:prstGeom prst="rect">
            <a:avLst/>
          </a:prstGeom>
        </p:spPr>
      </p:pic>
    </p:spTree>
    <p:extLst>
      <p:ext uri="{BB962C8B-B14F-4D97-AF65-F5344CB8AC3E}">
        <p14:creationId xmlns:p14="http://schemas.microsoft.com/office/powerpoint/2010/main" val="11013285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0AA32-C437-4BE7-B92E-D4937C4DB792}"/>
              </a:ext>
            </a:extLst>
          </p:cNvPr>
          <p:cNvSpPr>
            <a:spLocks noGrp="1"/>
          </p:cNvSpPr>
          <p:nvPr>
            <p:ph type="ctrTitle"/>
          </p:nvPr>
        </p:nvSpPr>
        <p:spPr/>
        <p:txBody>
          <a:bodyPr>
            <a:normAutofit fontScale="90000"/>
          </a:bodyPr>
          <a:lstStyle/>
          <a:p>
            <a:r>
              <a:rPr lang="en-US" dirty="0"/>
              <a:t>Fundamental Effect of Debt Tenure with Debt to Capital Constraint</a:t>
            </a:r>
          </a:p>
        </p:txBody>
      </p:sp>
      <p:pic>
        <p:nvPicPr>
          <p:cNvPr id="5" name="Content Placeholder 4">
            <a:extLst>
              <a:ext uri="{FF2B5EF4-FFF2-40B4-BE49-F238E27FC236}">
                <a16:creationId xmlns:a16="http://schemas.microsoft.com/office/drawing/2014/main" id="{6CEA8970-68F5-45FF-A962-41266274F765}"/>
              </a:ext>
            </a:extLst>
          </p:cNvPr>
          <p:cNvPicPr>
            <a:picLocks noGrp="1" noChangeAspect="1"/>
          </p:cNvPicPr>
          <p:nvPr>
            <p:ph idx="4294967295"/>
          </p:nvPr>
        </p:nvPicPr>
        <p:blipFill>
          <a:blip r:embed="rId2"/>
          <a:stretch>
            <a:fillRect/>
          </a:stretch>
        </p:blipFill>
        <p:spPr>
          <a:xfrm>
            <a:off x="0" y="2668588"/>
            <a:ext cx="4268788" cy="3062287"/>
          </a:xfrm>
          <a:prstGeom prst="rect">
            <a:avLst/>
          </a:prstGeom>
        </p:spPr>
      </p:pic>
      <p:pic>
        <p:nvPicPr>
          <p:cNvPr id="6" name="Picture 5">
            <a:extLst>
              <a:ext uri="{FF2B5EF4-FFF2-40B4-BE49-F238E27FC236}">
                <a16:creationId xmlns:a16="http://schemas.microsoft.com/office/drawing/2014/main" id="{29089F1C-0615-4D6A-8473-807C49A87EC8}"/>
              </a:ext>
            </a:extLst>
          </p:cNvPr>
          <p:cNvPicPr>
            <a:picLocks noChangeAspect="1"/>
          </p:cNvPicPr>
          <p:nvPr/>
        </p:nvPicPr>
        <p:blipFill>
          <a:blip r:embed="rId3"/>
          <a:stretch>
            <a:fillRect/>
          </a:stretch>
        </p:blipFill>
        <p:spPr>
          <a:xfrm>
            <a:off x="4864848" y="2669206"/>
            <a:ext cx="4165798" cy="2969594"/>
          </a:xfrm>
          <a:prstGeom prst="rect">
            <a:avLst/>
          </a:prstGeom>
        </p:spPr>
      </p:pic>
    </p:spTree>
    <p:extLst>
      <p:ext uri="{BB962C8B-B14F-4D97-AF65-F5344CB8AC3E}">
        <p14:creationId xmlns:p14="http://schemas.microsoft.com/office/powerpoint/2010/main" val="140236228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lnSpcReduction="10000"/>
          </a:bodyPr>
          <a:lstStyle/>
          <a:p>
            <a:r>
              <a:rPr lang="en-US" sz="18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800" b="1" dirty="0"/>
              <a:t>(1) Target Debt Service Per Period = CFADS/DSCR</a:t>
            </a:r>
          </a:p>
          <a:p>
            <a:r>
              <a:rPr lang="en-US" sz="1800" b="1" dirty="0"/>
              <a:t>(2) Debt Amount at COD = PV(Interest Rate, Target Debt Service)</a:t>
            </a:r>
          </a:p>
          <a:p>
            <a:r>
              <a:rPr lang="en-US" sz="1800" b="1" dirty="0"/>
              <a:t>Non-Constant Interest Rates</a:t>
            </a:r>
          </a:p>
          <a:p>
            <a:r>
              <a:rPr lang="en-US" sz="18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800" b="1" dirty="0"/>
              <a:t>(3) Int Rate Index(t) = Int Rate Indext-1 x (1+Interest Rate(t))</a:t>
            </a:r>
          </a:p>
          <a:p>
            <a:r>
              <a:rPr lang="en-US" sz="1800" b="1" dirty="0"/>
              <a:t>(4) Debt Amount at COD = ∑ Debt Service(t)/Interest Rate Index(t)</a:t>
            </a:r>
          </a:p>
        </p:txBody>
      </p:sp>
    </p:spTree>
    <p:extLst>
      <p:ext uri="{BB962C8B-B14F-4D97-AF65-F5344CB8AC3E}">
        <p14:creationId xmlns:p14="http://schemas.microsoft.com/office/powerpoint/2010/main" val="427107142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type="body" sz="quarter" idx="13"/>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71389171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Sculpting Equations with LC Fees</a:t>
            </a:r>
          </a:p>
        </p:txBody>
      </p:sp>
      <p:sp>
        <p:nvSpPr>
          <p:cNvPr id="3" name="Content Placeholder 2"/>
          <p:cNvSpPr>
            <a:spLocks noGrp="1"/>
          </p:cNvSpPr>
          <p:nvPr>
            <p:ph type="body" sz="quarter" idx="13"/>
          </p:nvPr>
        </p:nvSpPr>
        <p:spPr/>
        <p:txBody>
          <a:bodyPr>
            <a:normAutofit fontScale="77500" lnSpcReduction="20000"/>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294742125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51056-BE99-4D45-A599-CAD4BD6447E6}"/>
              </a:ext>
            </a:extLst>
          </p:cNvPr>
          <p:cNvSpPr>
            <a:spLocks noGrp="1"/>
          </p:cNvSpPr>
          <p:nvPr>
            <p:ph type="ctrTitle"/>
          </p:nvPr>
        </p:nvSpPr>
        <p:spPr/>
        <p:txBody>
          <a:bodyPr/>
          <a:lstStyle/>
          <a:p>
            <a:r>
              <a:rPr lang="en-US" dirty="0"/>
              <a:t>Sculpting with DSRA as Final Payment</a:t>
            </a:r>
          </a:p>
        </p:txBody>
      </p:sp>
      <p:sp>
        <p:nvSpPr>
          <p:cNvPr id="2" name="Content Placeholder 1">
            <a:extLst>
              <a:ext uri="{FF2B5EF4-FFF2-40B4-BE49-F238E27FC236}">
                <a16:creationId xmlns:a16="http://schemas.microsoft.com/office/drawing/2014/main" id="{8C8DFDA9-25F9-4549-94C3-DE0DA7BC4343}"/>
              </a:ext>
            </a:extLst>
          </p:cNvPr>
          <p:cNvSpPr>
            <a:spLocks noGrp="1"/>
          </p:cNvSpPr>
          <p:nvPr>
            <p:ph type="body" sz="quarter" idx="13"/>
          </p:nvPr>
        </p:nvSpPr>
        <p:spPr/>
        <p:txBody>
          <a:bodyPr>
            <a:normAutofit fontScale="92500"/>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Tree>
    <p:extLst>
      <p:ext uri="{BB962C8B-B14F-4D97-AF65-F5344CB8AC3E}">
        <p14:creationId xmlns:p14="http://schemas.microsoft.com/office/powerpoint/2010/main" val="1811790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p:txBody>
          <a:bodyPr>
            <a:normAutofit fontScale="90000"/>
          </a:bodyPr>
          <a:lstStyle/>
          <a:p>
            <a:r>
              <a:rPr lang="en-US" dirty="0"/>
              <a:t>Main Difference Between Poly Silicon and Thin Film</a:t>
            </a:r>
          </a:p>
        </p:txBody>
      </p:sp>
      <p:sp>
        <p:nvSpPr>
          <p:cNvPr id="66563" name="Content Placeholder 4"/>
          <p:cNvSpPr>
            <a:spLocks noGrp="1"/>
          </p:cNvSpPr>
          <p:nvPr>
            <p:ph type="body" sz="quarter" idx="13"/>
          </p:nvPr>
        </p:nvSpPr>
        <p:spPr/>
        <p:txBody>
          <a:bodyPr>
            <a:normAutofit/>
          </a:bodyPr>
          <a:lstStyle/>
          <a:p>
            <a:r>
              <a:rPr lang="en-US" sz="1800" dirty="0"/>
              <a:t>Four main module types:</a:t>
            </a:r>
          </a:p>
          <a:p>
            <a:pPr lvl="1"/>
            <a:endParaRPr lang="en-US" sz="1800" dirty="0"/>
          </a:p>
          <a:p>
            <a:pPr lvl="1"/>
            <a:r>
              <a:rPr lang="en-US" sz="1800" dirty="0"/>
              <a:t>Mono crystalline silicon PV (mono c-Si)</a:t>
            </a:r>
          </a:p>
          <a:p>
            <a:pPr marL="457200" lvl="1" indent="0">
              <a:buNone/>
            </a:pPr>
            <a:r>
              <a:rPr lang="en-US" sz="1800" dirty="0"/>
              <a:t>    Cut from a single source of silicon – </a:t>
            </a:r>
          </a:p>
          <a:p>
            <a:pPr marL="457200" lvl="1" indent="0">
              <a:buNone/>
            </a:pPr>
            <a:r>
              <a:rPr lang="en-US" sz="1800" dirty="0"/>
              <a:t>    More efficient</a:t>
            </a:r>
          </a:p>
          <a:p>
            <a:pPr marL="457200" lvl="1" indent="0">
              <a:buNone/>
            </a:pPr>
            <a:endParaRPr lang="en-US" sz="1800" dirty="0"/>
          </a:p>
          <a:p>
            <a:pPr lvl="1"/>
            <a:r>
              <a:rPr lang="en-US" sz="1800" dirty="0"/>
              <a:t>Poly or multi crystalline silicon PV (multi c-Si)</a:t>
            </a:r>
          </a:p>
          <a:p>
            <a:pPr marL="457200" lvl="1" indent="0">
              <a:buNone/>
            </a:pPr>
            <a:r>
              <a:rPr lang="en-US" sz="1800" dirty="0"/>
              <a:t>    Cut from multiple sources of silicon</a:t>
            </a:r>
          </a:p>
          <a:p>
            <a:pPr lvl="1"/>
            <a:endParaRPr lang="en-US" sz="1800" dirty="0"/>
          </a:p>
          <a:p>
            <a:pPr lvl="1"/>
            <a:endParaRPr lang="en-US" sz="1800" dirty="0"/>
          </a:p>
          <a:p>
            <a:pPr lvl="1"/>
            <a:r>
              <a:rPr lang="en-US" sz="1800" dirty="0"/>
              <a:t>Thin film PV: a-Si, CdTe, CIGS/CIS</a:t>
            </a:r>
          </a:p>
          <a:p>
            <a:pPr lvl="1"/>
            <a:endParaRPr lang="en-US" sz="1800" dirty="0"/>
          </a:p>
          <a:p>
            <a:pPr lvl="1"/>
            <a:endParaRPr lang="en-US" sz="1800" dirty="0"/>
          </a:p>
          <a:p>
            <a:pPr lvl="1"/>
            <a:endParaRPr lang="en-US" sz="1800" dirty="0"/>
          </a:p>
          <a:p>
            <a:pPr lvl="1"/>
            <a:r>
              <a:rPr lang="en-US" sz="1800" dirty="0"/>
              <a:t>Concentrating PV (CPV)</a:t>
            </a:r>
          </a:p>
          <a:p>
            <a:endParaRPr lang="en-US" sz="1800" dirty="0"/>
          </a:p>
          <a:p>
            <a:endParaRPr lang="en-US" sz="1800" dirty="0"/>
          </a:p>
        </p:txBody>
      </p:sp>
      <p:grpSp>
        <p:nvGrpSpPr>
          <p:cNvPr id="66564" name="Group 6"/>
          <p:cNvGrpSpPr>
            <a:grpSpLocks/>
          </p:cNvGrpSpPr>
          <p:nvPr/>
        </p:nvGrpSpPr>
        <p:grpSpPr bwMode="auto">
          <a:xfrm>
            <a:off x="6400800" y="954087"/>
            <a:ext cx="1928813" cy="5294313"/>
            <a:chOff x="7972425" y="1778000"/>
            <a:chExt cx="1701800" cy="4315297"/>
          </a:xfrm>
        </p:grpSpPr>
        <p:pic>
          <p:nvPicPr>
            <p:cNvPr id="66570" name="Picture 2"/>
            <p:cNvPicPr>
              <a:picLocks noChangeAspect="1" noChangeArrowheads="1"/>
            </p:cNvPicPr>
            <p:nvPr/>
          </p:nvPicPr>
          <p:blipFill>
            <a:blip r:embed="rId3" cstate="print"/>
            <a:srcRect/>
            <a:stretch>
              <a:fillRect/>
            </a:stretch>
          </p:blipFill>
          <p:spPr bwMode="auto">
            <a:xfrm rot="5400000">
              <a:off x="8337550" y="1412875"/>
              <a:ext cx="971550" cy="1701800"/>
            </a:xfrm>
            <a:prstGeom prst="rect">
              <a:avLst/>
            </a:prstGeom>
            <a:noFill/>
            <a:ln w="9525">
              <a:noFill/>
              <a:miter lim="800000"/>
              <a:headEnd/>
              <a:tailEnd/>
            </a:ln>
          </p:spPr>
        </p:pic>
        <p:pic>
          <p:nvPicPr>
            <p:cNvPr id="66571" name="Picture 3"/>
            <p:cNvPicPr>
              <a:picLocks noChangeAspect="1" noChangeArrowheads="1"/>
            </p:cNvPicPr>
            <p:nvPr/>
          </p:nvPicPr>
          <p:blipFill>
            <a:blip r:embed="rId4" cstate="print"/>
            <a:srcRect/>
            <a:stretch>
              <a:fillRect/>
            </a:stretch>
          </p:blipFill>
          <p:spPr bwMode="auto">
            <a:xfrm rot="5400000">
              <a:off x="8337550" y="2517974"/>
              <a:ext cx="939800" cy="1609725"/>
            </a:xfrm>
            <a:prstGeom prst="rect">
              <a:avLst/>
            </a:prstGeom>
            <a:noFill/>
            <a:ln w="9525">
              <a:noFill/>
              <a:miter lim="800000"/>
              <a:headEnd/>
              <a:tailEnd/>
            </a:ln>
          </p:spPr>
        </p:pic>
        <p:pic>
          <p:nvPicPr>
            <p:cNvPr id="66572" name="Picture 4"/>
            <p:cNvPicPr>
              <a:picLocks noChangeAspect="1" noChangeArrowheads="1"/>
            </p:cNvPicPr>
            <p:nvPr/>
          </p:nvPicPr>
          <p:blipFill>
            <a:blip r:embed="rId5" cstate="print"/>
            <a:srcRect/>
            <a:stretch>
              <a:fillRect/>
            </a:stretch>
          </p:blipFill>
          <p:spPr bwMode="auto">
            <a:xfrm rot="5400000">
              <a:off x="8337550" y="3710583"/>
              <a:ext cx="1014413" cy="1603375"/>
            </a:xfrm>
            <a:prstGeom prst="rect">
              <a:avLst/>
            </a:prstGeom>
            <a:noFill/>
            <a:ln w="9525">
              <a:noFill/>
              <a:miter lim="800000"/>
              <a:headEnd/>
              <a:tailEnd/>
            </a:ln>
          </p:spPr>
        </p:pic>
        <p:pic>
          <p:nvPicPr>
            <p:cNvPr id="66573" name="Picture 2" descr="http://www.treehugger.com/20081104-solfocus-concentrating-solar-pv.jpg"/>
            <p:cNvPicPr>
              <a:picLocks noChangeAspect="1" noChangeArrowheads="1"/>
            </p:cNvPicPr>
            <p:nvPr/>
          </p:nvPicPr>
          <p:blipFill>
            <a:blip r:embed="rId6" cstate="print"/>
            <a:srcRect/>
            <a:stretch>
              <a:fillRect/>
            </a:stretch>
          </p:blipFill>
          <p:spPr bwMode="auto">
            <a:xfrm>
              <a:off x="8049344" y="5157193"/>
              <a:ext cx="1584325" cy="936104"/>
            </a:xfrm>
            <a:prstGeom prst="rect">
              <a:avLst/>
            </a:prstGeom>
            <a:noFill/>
            <a:ln w="9525">
              <a:noFill/>
              <a:miter lim="800000"/>
              <a:headEnd/>
              <a:tailEnd/>
            </a:ln>
          </p:spPr>
        </p:pic>
      </p:grpSp>
      <p:sp>
        <p:nvSpPr>
          <p:cNvPr id="66565" name="TextBox 14"/>
          <p:cNvSpPr txBox="1">
            <a:spLocks noChangeArrowheads="1"/>
          </p:cNvSpPr>
          <p:nvPr/>
        </p:nvSpPr>
        <p:spPr bwMode="auto">
          <a:xfrm>
            <a:off x="1295400" y="5867400"/>
            <a:ext cx="1676400" cy="646113"/>
          </a:xfrm>
          <a:prstGeom prst="rect">
            <a:avLst/>
          </a:prstGeom>
          <a:noFill/>
          <a:ln w="9525">
            <a:noFill/>
            <a:miter lim="800000"/>
            <a:headEnd/>
            <a:tailEnd/>
          </a:ln>
        </p:spPr>
        <p:txBody>
          <a:bodyPr>
            <a:spAutoFit/>
          </a:bodyPr>
          <a:lstStyle/>
          <a:p>
            <a:r>
              <a:rPr lang="en-US" sz="1200" dirty="0"/>
              <a:t>Currently: over 5,252 modules from 204 module makers</a:t>
            </a:r>
          </a:p>
        </p:txBody>
      </p:sp>
      <p:cxnSp>
        <p:nvCxnSpPr>
          <p:cNvPr id="22" name="Straight Arrow Connector 21"/>
          <p:cNvCxnSpPr/>
          <p:nvPr/>
        </p:nvCxnSpPr>
        <p:spPr>
          <a:xfrm flipV="1">
            <a:off x="5410200" y="1524000"/>
            <a:ext cx="9144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00600" y="2785305"/>
            <a:ext cx="1600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800600" y="4495800"/>
            <a:ext cx="1600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800600" y="5486400"/>
            <a:ext cx="1600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06918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Evaluation with Geometry and NPV Formula</a:t>
            </a:r>
          </a:p>
        </p:txBody>
      </p:sp>
      <p:pic>
        <p:nvPicPr>
          <p:cNvPr id="5" name="Content Placeholder 4"/>
          <p:cNvPicPr>
            <a:picLocks noGrp="1" noChangeAspect="1"/>
          </p:cNvPicPr>
          <p:nvPr>
            <p:ph idx="4294967295"/>
          </p:nvPr>
        </p:nvPicPr>
        <p:blipFill>
          <a:blip r:embed="rId2"/>
          <a:stretch>
            <a:fillRect/>
          </a:stretch>
        </p:blipFill>
        <p:spPr>
          <a:xfrm>
            <a:off x="1988468" y="2277797"/>
            <a:ext cx="5157788" cy="3005138"/>
          </a:xfrm>
          <a:prstGeom prst="rect">
            <a:avLst/>
          </a:prstGeom>
        </p:spPr>
      </p:pic>
    </p:spTree>
    <p:extLst>
      <p:ext uri="{BB962C8B-B14F-4D97-AF65-F5344CB8AC3E}">
        <p14:creationId xmlns:p14="http://schemas.microsoft.com/office/powerpoint/2010/main" val="62540099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Multiple Capacity Charges and Optimisation of Debt Repayment</a:t>
            </a:r>
          </a:p>
        </p:txBody>
      </p:sp>
      <p:sp>
        <p:nvSpPr>
          <p:cNvPr id="3" name="Content Placeholder 2"/>
          <p:cNvSpPr>
            <a:spLocks noGrp="1"/>
          </p:cNvSpPr>
          <p:nvPr>
            <p:ph type="body" sz="quarter" idx="13"/>
          </p:nvPr>
        </p:nvSpPr>
        <p:spPr/>
        <p:txBody>
          <a:bodyPr>
            <a:normAutofit/>
          </a:bodyPr>
          <a:lstStyle/>
          <a:p>
            <a:r>
              <a:rPr lang="en-US" dirty="0"/>
              <a:t>For some countries and financial institutions, DSCR constraints and debt repayment patterns are given. </a:t>
            </a:r>
          </a:p>
          <a:p>
            <a:r>
              <a:rPr lang="en-US" dirty="0"/>
              <a:t>In these cases, synthetic sculpting can be developed with alternative tariff structures that have a step down element (Malaysia, Pakistan).</a:t>
            </a:r>
          </a:p>
          <a:p>
            <a:r>
              <a:rPr lang="en-US" dirty="0"/>
              <a:t>In other cases, a flexible maintenance contract can be used to create synthetic sculpting (Brazil). </a:t>
            </a:r>
          </a:p>
          <a:p>
            <a:r>
              <a:rPr lang="en-US" dirty="0"/>
              <a:t>Incentive issues associated with step-down tariffs where sponsors can have an incentive to walk away from the project and techniques to measure the cost and benefits of alternative maintenance structures will be addressed as part of the session.</a:t>
            </a:r>
          </a:p>
        </p:txBody>
      </p:sp>
    </p:spTree>
    <p:extLst>
      <p:ext uri="{BB962C8B-B14F-4D97-AF65-F5344CB8AC3E}">
        <p14:creationId xmlns:p14="http://schemas.microsoft.com/office/powerpoint/2010/main" val="60168357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FF1F6C21-9E27-46DC-A029-BC9296656F76}"/>
              </a:ext>
            </a:extLst>
          </p:cNvPr>
          <p:cNvSpPr>
            <a:spLocks noGrp="1" noChangeArrowheads="1"/>
          </p:cNvSpPr>
          <p:nvPr>
            <p:ph type="ctrTitle"/>
          </p:nvPr>
        </p:nvSpPr>
        <p:spPr/>
        <p:txBody>
          <a:bodyPr>
            <a:normAutofit fontScale="90000"/>
          </a:bodyPr>
          <a:lstStyle/>
          <a:p>
            <a:r>
              <a:rPr lang="en-US" altLang="en-US" dirty="0"/>
              <a:t>Example of Repayment (Bullet Not Shown)</a:t>
            </a:r>
          </a:p>
        </p:txBody>
      </p:sp>
      <p:sp>
        <p:nvSpPr>
          <p:cNvPr id="72707" name="Content Placeholder 2">
            <a:extLst>
              <a:ext uri="{FF2B5EF4-FFF2-40B4-BE49-F238E27FC236}">
                <a16:creationId xmlns:a16="http://schemas.microsoft.com/office/drawing/2014/main" id="{A1DC58E0-833A-4628-A551-61A176D1E8D7}"/>
              </a:ext>
            </a:extLst>
          </p:cNvPr>
          <p:cNvSpPr>
            <a:spLocks noGrp="1" noChangeArrowheads="1"/>
          </p:cNvSpPr>
          <p:nvPr>
            <p:ph type="body" sz="quarter" idx="13"/>
          </p:nvPr>
        </p:nvSpPr>
        <p:spPr/>
        <p:txBody>
          <a:bodyPr>
            <a:normAutofit/>
          </a:bodyPr>
          <a:lstStyle/>
          <a:p>
            <a:r>
              <a:rPr lang="en-US" altLang="en-US" dirty="0"/>
              <a:t>Loan tenor is explained by the repayment period is still within the PPA terms (i.e. 20 years from PCOD), giving a one year tail, and the project is a Build, Own and Operate (BOO) and a BOOT. </a:t>
            </a:r>
          </a:p>
          <a:p>
            <a:pPr lvl="1"/>
            <a:endParaRPr lang="en-US" altLang="en-US" dirty="0"/>
          </a:p>
        </p:txBody>
      </p:sp>
      <p:pic>
        <p:nvPicPr>
          <p:cNvPr id="72708" name="Picture 3">
            <a:extLst>
              <a:ext uri="{FF2B5EF4-FFF2-40B4-BE49-F238E27FC236}">
                <a16:creationId xmlns:a16="http://schemas.microsoft.com/office/drawing/2014/main" id="{6A5828CA-E755-4B18-9E4F-A3296E4DD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550" y="2571751"/>
            <a:ext cx="3600450" cy="261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651898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ctrTitle"/>
          </p:nvPr>
        </p:nvSpPr>
        <p:spPr/>
        <p:txBody>
          <a:bodyPr>
            <a:normAutofit fontScale="90000"/>
          </a:bodyPr>
          <a:lstStyle/>
          <a:p>
            <a:r>
              <a:rPr lang="en-US" dirty="0"/>
              <a:t>Sculpting versus Equal Installment with DSCR Constraint</a:t>
            </a:r>
          </a:p>
        </p:txBody>
      </p:sp>
      <p:pic>
        <p:nvPicPr>
          <p:cNvPr id="7" name="Picture 6">
            <a:extLst>
              <a:ext uri="{FF2B5EF4-FFF2-40B4-BE49-F238E27FC236}">
                <a16:creationId xmlns:a16="http://schemas.microsoft.com/office/drawing/2014/main" id="{95E2BCC6-F509-4F04-953F-816976F50E64}"/>
              </a:ext>
            </a:extLst>
          </p:cNvPr>
          <p:cNvPicPr>
            <a:picLocks noChangeAspect="1"/>
          </p:cNvPicPr>
          <p:nvPr/>
        </p:nvPicPr>
        <p:blipFill>
          <a:blip r:embed="rId2"/>
          <a:stretch>
            <a:fillRect/>
          </a:stretch>
        </p:blipFill>
        <p:spPr>
          <a:xfrm>
            <a:off x="4489590" y="2997037"/>
            <a:ext cx="3220186" cy="2136470"/>
          </a:xfrm>
          <a:prstGeom prst="rect">
            <a:avLst/>
          </a:prstGeom>
        </p:spPr>
      </p:pic>
      <p:pic>
        <p:nvPicPr>
          <p:cNvPr id="10" name="Picture 9">
            <a:extLst>
              <a:ext uri="{FF2B5EF4-FFF2-40B4-BE49-F238E27FC236}">
                <a16:creationId xmlns:a16="http://schemas.microsoft.com/office/drawing/2014/main" id="{4C0CA8A4-2A34-4CA5-8DCF-D847FDD70ED3}"/>
              </a:ext>
            </a:extLst>
          </p:cNvPr>
          <p:cNvPicPr>
            <a:picLocks noChangeAspect="1"/>
          </p:cNvPicPr>
          <p:nvPr/>
        </p:nvPicPr>
        <p:blipFill>
          <a:blip r:embed="rId3"/>
          <a:stretch>
            <a:fillRect/>
          </a:stretch>
        </p:blipFill>
        <p:spPr>
          <a:xfrm>
            <a:off x="1422703" y="3011285"/>
            <a:ext cx="2987479" cy="2122221"/>
          </a:xfrm>
          <a:prstGeom prst="rect">
            <a:avLst/>
          </a:prstGeom>
        </p:spPr>
      </p:pic>
      <p:sp>
        <p:nvSpPr>
          <p:cNvPr id="11" name="TextBox 10">
            <a:extLst>
              <a:ext uri="{FF2B5EF4-FFF2-40B4-BE49-F238E27FC236}">
                <a16:creationId xmlns:a16="http://schemas.microsoft.com/office/drawing/2014/main" id="{E5AC33A4-D083-446A-9C4D-70FF3CC30413}"/>
              </a:ext>
            </a:extLst>
          </p:cNvPr>
          <p:cNvSpPr txBox="1"/>
          <p:nvPr/>
        </p:nvSpPr>
        <p:spPr>
          <a:xfrm>
            <a:off x="1872114" y="1954531"/>
            <a:ext cx="4973855" cy="715581"/>
          </a:xfrm>
          <a:prstGeom prst="rect">
            <a:avLst/>
          </a:prstGeom>
          <a:noFill/>
        </p:spPr>
        <p:txBody>
          <a:bodyPr wrap="square" rtlCol="0">
            <a:spAutoFit/>
          </a:bodyPr>
          <a:lstStyle/>
          <a:p>
            <a:r>
              <a:rPr lang="en-US" sz="1350" dirty="0"/>
              <a:t>Note the big increase in IRR with the DSCR constraint – because of the larger debt size.  Recall that can effectively make the DSCR constraint be in place </a:t>
            </a:r>
          </a:p>
        </p:txBody>
      </p:sp>
    </p:spTree>
    <p:extLst>
      <p:ext uri="{BB962C8B-B14F-4D97-AF65-F5344CB8AC3E}">
        <p14:creationId xmlns:p14="http://schemas.microsoft.com/office/powerpoint/2010/main" val="32632002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Sculpting Equations - Basic</a:t>
            </a:r>
          </a:p>
        </p:txBody>
      </p:sp>
      <p:sp>
        <p:nvSpPr>
          <p:cNvPr id="3" name="Content Placeholder 2"/>
          <p:cNvSpPr>
            <a:spLocks noGrp="1"/>
          </p:cNvSpPr>
          <p:nvPr>
            <p:ph type="body" sz="quarter" idx="13"/>
          </p:nvPr>
        </p:nvSpPr>
        <p:spPr/>
        <p:txBody>
          <a:bodyPr>
            <a:normAutofit/>
          </a:bodyPr>
          <a:lstStyle/>
          <a:p>
            <a:r>
              <a:rPr lang="en-US" sz="18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800" b="1" dirty="0"/>
              <a:t>(1) Target Debt Service Per Period = CFADS/DSCR</a:t>
            </a:r>
          </a:p>
          <a:p>
            <a:r>
              <a:rPr lang="en-US" sz="1800" b="1" dirty="0"/>
              <a:t>(2) Debt Amount at COD = PV(Interest Rate, Target Debt Service)</a:t>
            </a:r>
          </a:p>
          <a:p>
            <a:r>
              <a:rPr lang="en-US" sz="1800" b="1" dirty="0"/>
              <a:t>Non-Constant Interest Rates</a:t>
            </a:r>
          </a:p>
          <a:p>
            <a:r>
              <a:rPr lang="en-US" sz="18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800" b="1" dirty="0"/>
              <a:t>(3) Int Rate Index(t) = Int Rate Indext-1 x (1+Interest Rate(t))</a:t>
            </a:r>
          </a:p>
          <a:p>
            <a:r>
              <a:rPr lang="en-US" sz="1800" b="1" dirty="0"/>
              <a:t>(4) Debt Amount at COD = ∑ Debt Service(t)/Interest Rate Index(t)</a:t>
            </a:r>
          </a:p>
        </p:txBody>
      </p:sp>
    </p:spTree>
    <p:extLst>
      <p:ext uri="{BB962C8B-B14F-4D97-AF65-F5344CB8AC3E}">
        <p14:creationId xmlns:p14="http://schemas.microsoft.com/office/powerpoint/2010/main" val="367604402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type="body" sz="quarter" idx="13"/>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5802649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Sculpting Equations with LC Fees</a:t>
            </a:r>
          </a:p>
        </p:txBody>
      </p:sp>
      <p:sp>
        <p:nvSpPr>
          <p:cNvPr id="3" name="Content Placeholder 2"/>
          <p:cNvSpPr>
            <a:spLocks noGrp="1"/>
          </p:cNvSpPr>
          <p:nvPr>
            <p:ph type="body" sz="quarter" idx="13"/>
          </p:nvPr>
        </p:nvSpPr>
        <p:spPr/>
        <p:txBody>
          <a:bodyPr>
            <a:normAutofit fontScale="77500" lnSpcReduction="20000"/>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157295564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51056-BE99-4D45-A599-CAD4BD6447E6}"/>
              </a:ext>
            </a:extLst>
          </p:cNvPr>
          <p:cNvSpPr>
            <a:spLocks noGrp="1"/>
          </p:cNvSpPr>
          <p:nvPr>
            <p:ph type="ctrTitle"/>
          </p:nvPr>
        </p:nvSpPr>
        <p:spPr/>
        <p:txBody>
          <a:bodyPr/>
          <a:lstStyle/>
          <a:p>
            <a:r>
              <a:rPr lang="en-US" dirty="0"/>
              <a:t>Sculpting with DSRA as Final Payment</a:t>
            </a:r>
          </a:p>
        </p:txBody>
      </p:sp>
      <p:sp>
        <p:nvSpPr>
          <p:cNvPr id="4" name="Text Placeholder 3">
            <a:extLst>
              <a:ext uri="{FF2B5EF4-FFF2-40B4-BE49-F238E27FC236}">
                <a16:creationId xmlns:a16="http://schemas.microsoft.com/office/drawing/2014/main" id="{ED047AB6-8BF3-15F2-B834-A0359E739FE8}"/>
              </a:ext>
            </a:extLst>
          </p:cNvPr>
          <p:cNvSpPr>
            <a:spLocks noGrp="1"/>
          </p:cNvSpPr>
          <p:nvPr>
            <p:ph type="body" sz="quarter" idx="13"/>
          </p:nvPr>
        </p:nvSpPr>
        <p:spPr/>
        <p:txBody>
          <a:bodyPr>
            <a:normAutofit/>
          </a:bodyPr>
          <a:lstStyle/>
          <a:p>
            <a:r>
              <a:rPr lang="en-US" sz="2000" dirty="0"/>
              <a:t>Sculpting and Changes in the DSRA balance including Final Repayment</a:t>
            </a:r>
          </a:p>
          <a:p>
            <a:r>
              <a:rPr lang="en-US" sz="2000" dirty="0"/>
              <a:t>After working through letters of credit for the DSRA, taxes, interest income and other factors that cause difficult circular references, the final subject addressed is using the DSRA to repay debt. </a:t>
            </a:r>
          </a:p>
          <a:p>
            <a:r>
              <a:rPr lang="en-US" sz="2000"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sz="2000" dirty="0"/>
              <a:t>Changes in the DSRA can be modelled using the following equations:</a:t>
            </a:r>
          </a:p>
          <a:p>
            <a:r>
              <a:rPr lang="en-US" sz="2000" b="1" dirty="0"/>
              <a:t>(18) Debt Adjustment = PV(Interest Rate, Change in DSRA/DSCR)</a:t>
            </a:r>
          </a:p>
          <a:p>
            <a:r>
              <a:rPr lang="en-US" sz="2000" b="1" dirty="0"/>
              <a:t>(19) Repayment = Repayment from Normal Sculpting + Change in DSRA/DSCR</a:t>
            </a:r>
          </a:p>
          <a:p>
            <a:endParaRPr lang="en-US" sz="2000" dirty="0"/>
          </a:p>
          <a:p>
            <a:endParaRPr lang="en-US" sz="2000" dirty="0"/>
          </a:p>
        </p:txBody>
      </p:sp>
    </p:spTree>
    <p:extLst>
      <p:ext uri="{BB962C8B-B14F-4D97-AF65-F5344CB8AC3E}">
        <p14:creationId xmlns:p14="http://schemas.microsoft.com/office/powerpoint/2010/main" val="22984944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Alternative Repayment Patterns</a:t>
            </a:r>
          </a:p>
        </p:txBody>
      </p:sp>
      <p:sp>
        <p:nvSpPr>
          <p:cNvPr id="3" name="Content Placeholder 2"/>
          <p:cNvSpPr>
            <a:spLocks noGrp="1"/>
          </p:cNvSpPr>
          <p:nvPr>
            <p:ph type="body" sz="quarter" idx="13"/>
          </p:nvPr>
        </p:nvSpPr>
        <p:spPr/>
        <p:txBody>
          <a:bodyPr>
            <a:normAutofit/>
          </a:bodyPr>
          <a:lstStyle/>
          <a:p>
            <a:r>
              <a:rPr lang="en-US" dirty="0"/>
              <a:t>Given a DSCR constraint and the formula that the present value of debt service equals the amount of debt at COD, use geometry to maximize debt. </a:t>
            </a:r>
          </a:p>
          <a:p>
            <a:r>
              <a:rPr lang="en-US" dirty="0"/>
              <a:t>The general idea of maintaining a constant DSCR over the life of a project in sculpting when the risks can increase over time. </a:t>
            </a:r>
          </a:p>
          <a:p>
            <a:r>
              <a:rPr lang="en-US" dirty="0"/>
              <a:t>Contrasts to the requirement that banks must increase capital with longer terms and that an implicit assumption of constant credit spreads is increasing risk over time. </a:t>
            </a:r>
          </a:p>
          <a:p>
            <a:r>
              <a:rPr lang="en-US" dirty="0"/>
              <a:t>Sculpting versus alternative methods in the context of different revenue patterns (indexation, flat fee-in tariffs, tax depreciation, etc.)</a:t>
            </a:r>
          </a:p>
        </p:txBody>
      </p:sp>
    </p:spTree>
    <p:extLst>
      <p:ext uri="{BB962C8B-B14F-4D97-AF65-F5344CB8AC3E}">
        <p14:creationId xmlns:p14="http://schemas.microsoft.com/office/powerpoint/2010/main" val="283928917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Complex Sculpting Issues</a:t>
            </a:r>
          </a:p>
        </p:txBody>
      </p:sp>
      <p:sp>
        <p:nvSpPr>
          <p:cNvPr id="3" name="Content Placeholder 2"/>
          <p:cNvSpPr>
            <a:spLocks noGrp="1"/>
          </p:cNvSpPr>
          <p:nvPr>
            <p:ph type="body" sz="quarter" idx="13"/>
          </p:nvPr>
        </p:nvSpPr>
        <p:spPr/>
        <p:txBody>
          <a:bodyPr/>
          <a:lstStyle/>
          <a:p>
            <a:r>
              <a:rPr lang="en-US" dirty="0"/>
              <a:t>Complex sculpting issues can involve:</a:t>
            </a:r>
          </a:p>
          <a:p>
            <a:pPr lvl="1"/>
            <a:r>
              <a:rPr lang="en-US" dirty="0"/>
              <a:t>Letter of credit fees</a:t>
            </a:r>
          </a:p>
          <a:p>
            <a:pPr lvl="1"/>
            <a:r>
              <a:rPr lang="en-US" dirty="0"/>
              <a:t>Balloon payments as a percent of the loan amount</a:t>
            </a:r>
          </a:p>
          <a:p>
            <a:pPr lvl="1"/>
            <a:r>
              <a:rPr lang="en-US" dirty="0"/>
              <a:t>Interest income on sweeps for balloon payment</a:t>
            </a:r>
          </a:p>
          <a:p>
            <a:pPr lvl="1"/>
            <a:r>
              <a:rPr lang="en-US" dirty="0"/>
              <a:t>Taxes and net operating losses</a:t>
            </a:r>
          </a:p>
          <a:p>
            <a:pPr lvl="1"/>
            <a:r>
              <a:rPr lang="en-US" dirty="0"/>
              <a:t>DSRA as final debt payment</a:t>
            </a:r>
          </a:p>
          <a:p>
            <a:r>
              <a:rPr lang="en-US" dirty="0"/>
              <a:t>To resolve these issues use equations and some fancy excel. Do not try to use brute force.</a:t>
            </a:r>
          </a:p>
        </p:txBody>
      </p:sp>
    </p:spTree>
    <p:extLst>
      <p:ext uri="{BB962C8B-B14F-4D97-AF65-F5344CB8AC3E}">
        <p14:creationId xmlns:p14="http://schemas.microsoft.com/office/powerpoint/2010/main" val="686832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ctrTitle"/>
          </p:nvPr>
        </p:nvSpPr>
        <p:spPr/>
        <p:txBody>
          <a:bodyPr>
            <a:normAutofit fontScale="90000"/>
          </a:bodyPr>
          <a:lstStyle/>
          <a:p>
            <a:r>
              <a:rPr lang="en-US" dirty="0"/>
              <a:t>How Polysilicon Panels are Made</a:t>
            </a:r>
          </a:p>
        </p:txBody>
      </p:sp>
      <p:sp>
        <p:nvSpPr>
          <p:cNvPr id="67587" name="Content Placeholder 11"/>
          <p:cNvSpPr>
            <a:spLocks noGrp="1"/>
          </p:cNvSpPr>
          <p:nvPr>
            <p:ph type="body" sz="quarter" idx="13"/>
          </p:nvPr>
        </p:nvSpPr>
        <p:spPr>
          <a:xfrm>
            <a:off x="3107410" y="1430272"/>
            <a:ext cx="5780216" cy="4927801"/>
          </a:xfrm>
        </p:spPr>
        <p:txBody>
          <a:bodyPr>
            <a:normAutofit lnSpcReduction="10000"/>
          </a:bodyPr>
          <a:lstStyle/>
          <a:p>
            <a:endParaRPr lang="en-US" sz="1600" dirty="0"/>
          </a:p>
          <a:p>
            <a:r>
              <a:rPr lang="en-US" sz="1600" dirty="0"/>
              <a:t>Crystal growing and casting (refining that takes time)</a:t>
            </a:r>
          </a:p>
          <a:p>
            <a:r>
              <a:rPr lang="en-US" sz="1600" dirty="0"/>
              <a:t>Relatively energy-intensive metallurgical processes </a:t>
            </a:r>
          </a:p>
          <a:p>
            <a:endParaRPr lang="en-US" sz="1600" dirty="0"/>
          </a:p>
          <a:p>
            <a:endParaRPr lang="en-US" sz="1600" dirty="0"/>
          </a:p>
          <a:p>
            <a:r>
              <a:rPr lang="en-US" sz="1600" dirty="0"/>
              <a:t>Ingot is sawed into bars…</a:t>
            </a:r>
          </a:p>
          <a:p>
            <a:endParaRPr lang="en-US" sz="1600" dirty="0"/>
          </a:p>
          <a:p>
            <a:endParaRPr lang="en-US" sz="1600" dirty="0"/>
          </a:p>
          <a:p>
            <a:r>
              <a:rPr lang="en-US" sz="1600" dirty="0"/>
              <a:t>…and then wafers </a:t>
            </a:r>
          </a:p>
          <a:p>
            <a:endParaRPr lang="en-US" sz="1600" dirty="0"/>
          </a:p>
          <a:p>
            <a:endParaRPr lang="en-US" sz="1600" dirty="0"/>
          </a:p>
          <a:p>
            <a:r>
              <a:rPr lang="en-US" sz="1600" dirty="0"/>
              <a:t>The wafer is taken through a high technology semiconductor processing sequence to create working solar cells</a:t>
            </a:r>
          </a:p>
          <a:p>
            <a:endParaRPr lang="en-US" sz="1600" dirty="0"/>
          </a:p>
          <a:p>
            <a:r>
              <a:rPr lang="en-US" sz="1600" dirty="0"/>
              <a:t>Cells are soldered together to produce a string of cells, and then laminating it between toughened glass on top and a polymeric backing sheet on bottom. </a:t>
            </a:r>
          </a:p>
          <a:p>
            <a:pPr>
              <a:buFontTx/>
              <a:buNone/>
            </a:pPr>
            <a:endParaRPr lang="en-US" sz="1600" dirty="0"/>
          </a:p>
          <a:p>
            <a:endParaRPr lang="en-US" sz="1600" dirty="0"/>
          </a:p>
        </p:txBody>
      </p:sp>
      <p:grpSp>
        <p:nvGrpSpPr>
          <p:cNvPr id="67588" name="Group 45"/>
          <p:cNvGrpSpPr>
            <a:grpSpLocks/>
          </p:cNvGrpSpPr>
          <p:nvPr/>
        </p:nvGrpSpPr>
        <p:grpSpPr bwMode="auto">
          <a:xfrm>
            <a:off x="-762000" y="1524000"/>
            <a:ext cx="3700463" cy="4946650"/>
            <a:chOff x="416617" y="1412678"/>
            <a:chExt cx="3683389" cy="5125338"/>
          </a:xfrm>
        </p:grpSpPr>
        <p:graphicFrame>
          <p:nvGraphicFramePr>
            <p:cNvPr id="6" name="Diagram 5"/>
            <p:cNvGraphicFramePr/>
            <p:nvPr/>
          </p:nvGraphicFramePr>
          <p:xfrm>
            <a:off x="416617" y="1412678"/>
            <a:ext cx="3240360" cy="5105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7590" name="Picture 18" descr="800px-SiliconCroda"/>
            <p:cNvPicPr>
              <a:picLocks noChangeAspect="1" noChangeArrowheads="1"/>
            </p:cNvPicPr>
            <p:nvPr/>
          </p:nvPicPr>
          <p:blipFill>
            <a:blip r:embed="rId8" cstate="print"/>
            <a:srcRect/>
            <a:stretch>
              <a:fillRect/>
            </a:stretch>
          </p:blipFill>
          <p:spPr bwMode="auto">
            <a:xfrm>
              <a:off x="2648914" y="1412678"/>
              <a:ext cx="1378907" cy="763601"/>
            </a:xfrm>
            <a:prstGeom prst="rect">
              <a:avLst/>
            </a:prstGeom>
            <a:noFill/>
            <a:ln w="9525">
              <a:noFill/>
              <a:miter lim="800000"/>
              <a:headEnd/>
              <a:tailEnd/>
            </a:ln>
          </p:spPr>
        </p:pic>
        <p:pic>
          <p:nvPicPr>
            <p:cNvPr id="67591" name="Picture 17" descr="796px-Polycrystalline_silicon_rod"/>
            <p:cNvPicPr>
              <a:picLocks noChangeAspect="1" noChangeArrowheads="1"/>
            </p:cNvPicPr>
            <p:nvPr/>
          </p:nvPicPr>
          <p:blipFill>
            <a:blip r:embed="rId9" cstate="print"/>
            <a:srcRect/>
            <a:stretch>
              <a:fillRect/>
            </a:stretch>
          </p:blipFill>
          <p:spPr bwMode="auto">
            <a:xfrm>
              <a:off x="2649090" y="2564656"/>
              <a:ext cx="1378906" cy="786672"/>
            </a:xfrm>
            <a:prstGeom prst="rect">
              <a:avLst/>
            </a:prstGeom>
            <a:noFill/>
            <a:ln w="9525">
              <a:noFill/>
              <a:miter lim="800000"/>
              <a:headEnd/>
              <a:tailEnd/>
            </a:ln>
          </p:spPr>
        </p:pic>
        <p:pic>
          <p:nvPicPr>
            <p:cNvPr id="67592" name="Picture 7" descr="silicon-wafer1"/>
            <p:cNvPicPr>
              <a:picLocks noChangeAspect="1" noChangeArrowheads="1"/>
            </p:cNvPicPr>
            <p:nvPr/>
          </p:nvPicPr>
          <p:blipFill>
            <a:blip r:embed="rId10" cstate="print"/>
            <a:srcRect l="6250" t="7675" r="19469" b="13240"/>
            <a:stretch>
              <a:fillRect/>
            </a:stretch>
          </p:blipFill>
          <p:spPr bwMode="auto">
            <a:xfrm>
              <a:off x="2710198" y="3613246"/>
              <a:ext cx="1378907" cy="784367"/>
            </a:xfrm>
            <a:prstGeom prst="rect">
              <a:avLst/>
            </a:prstGeom>
            <a:noFill/>
            <a:ln w="9525">
              <a:noFill/>
              <a:miter lim="800000"/>
              <a:headEnd/>
              <a:tailEnd/>
            </a:ln>
          </p:spPr>
        </p:pic>
        <p:pic>
          <p:nvPicPr>
            <p:cNvPr id="67593" name="Picture 5" descr="Solar_cell"/>
            <p:cNvPicPr>
              <a:picLocks noChangeAspect="1" noChangeArrowheads="1"/>
            </p:cNvPicPr>
            <p:nvPr/>
          </p:nvPicPr>
          <p:blipFill>
            <a:blip r:embed="rId11" cstate="print"/>
            <a:srcRect/>
            <a:stretch>
              <a:fillRect/>
            </a:stretch>
          </p:blipFill>
          <p:spPr bwMode="auto">
            <a:xfrm>
              <a:off x="2721099" y="4652808"/>
              <a:ext cx="1378907" cy="795901"/>
            </a:xfrm>
            <a:prstGeom prst="rect">
              <a:avLst/>
            </a:prstGeom>
            <a:noFill/>
            <a:ln w="9525">
              <a:noFill/>
              <a:miter lim="800000"/>
              <a:headEnd/>
              <a:tailEnd/>
            </a:ln>
          </p:spPr>
        </p:pic>
        <p:pic>
          <p:nvPicPr>
            <p:cNvPr id="67594" name="Picture 6" descr="Modules-Flesandrigid"/>
            <p:cNvPicPr>
              <a:picLocks noChangeAspect="1" noChangeArrowheads="1"/>
            </p:cNvPicPr>
            <p:nvPr/>
          </p:nvPicPr>
          <p:blipFill>
            <a:blip r:embed="rId12" cstate="print"/>
            <a:srcRect/>
            <a:stretch>
              <a:fillRect/>
            </a:stretch>
          </p:blipFill>
          <p:spPr bwMode="auto">
            <a:xfrm>
              <a:off x="2649090" y="5732886"/>
              <a:ext cx="1378906" cy="805130"/>
            </a:xfrm>
            <a:prstGeom prst="rect">
              <a:avLst/>
            </a:prstGeom>
            <a:noFill/>
            <a:ln w="9525">
              <a:noFill/>
              <a:miter lim="800000"/>
              <a:headEnd/>
              <a:tailEnd/>
            </a:ln>
          </p:spPr>
        </p:pic>
      </p:grpSp>
    </p:spTree>
    <p:extLst>
      <p:ext uri="{BB962C8B-B14F-4D97-AF65-F5344CB8AC3E}">
        <p14:creationId xmlns:p14="http://schemas.microsoft.com/office/powerpoint/2010/main" val="194130816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8C22-760A-4A0C-8995-7AD3218A2431}"/>
              </a:ext>
            </a:extLst>
          </p:cNvPr>
          <p:cNvSpPr>
            <a:spLocks noGrp="1"/>
          </p:cNvSpPr>
          <p:nvPr>
            <p:ph type="ctrTitle"/>
          </p:nvPr>
        </p:nvSpPr>
        <p:spPr/>
        <p:txBody>
          <a:bodyPr>
            <a:normAutofit fontScale="90000"/>
          </a:bodyPr>
          <a:lstStyle/>
          <a:p>
            <a:br>
              <a:rPr lang="en-US" dirty="0"/>
            </a:br>
            <a:r>
              <a:rPr lang="en-US" dirty="0"/>
              <a:t>Development Costs, Development Fees and Risk Changes</a:t>
            </a:r>
          </a:p>
        </p:txBody>
      </p:sp>
    </p:spTree>
    <p:extLst>
      <p:ext uri="{BB962C8B-B14F-4D97-AF65-F5344CB8AC3E}">
        <p14:creationId xmlns:p14="http://schemas.microsoft.com/office/powerpoint/2010/main" val="99283940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312E07-FDA1-481F-98B5-7E294331D96B}"/>
              </a:ext>
            </a:extLst>
          </p:cNvPr>
          <p:cNvSpPr>
            <a:spLocks noGrp="1"/>
          </p:cNvSpPr>
          <p:nvPr>
            <p:ph type="ctrTitle"/>
          </p:nvPr>
        </p:nvSpPr>
        <p:spPr/>
        <p:txBody>
          <a:bodyPr/>
          <a:lstStyle/>
          <a:p>
            <a:r>
              <a:rPr lang="en-US" dirty="0"/>
              <a:t>Objectives of Session</a:t>
            </a:r>
          </a:p>
        </p:txBody>
      </p:sp>
      <p:sp>
        <p:nvSpPr>
          <p:cNvPr id="2" name="Content Placeholder 1">
            <a:extLst>
              <a:ext uri="{FF2B5EF4-FFF2-40B4-BE49-F238E27FC236}">
                <a16:creationId xmlns:a16="http://schemas.microsoft.com/office/drawing/2014/main" id="{D3F3848B-2525-4029-960A-87EFAFAE0AE7}"/>
              </a:ext>
            </a:extLst>
          </p:cNvPr>
          <p:cNvSpPr>
            <a:spLocks noGrp="1"/>
          </p:cNvSpPr>
          <p:nvPr>
            <p:ph type="body" sz="quarter" idx="13"/>
          </p:nvPr>
        </p:nvSpPr>
        <p:spPr/>
        <p:txBody>
          <a:bodyPr>
            <a:normAutofit/>
          </a:bodyPr>
          <a:lstStyle/>
          <a:p>
            <a:pPr marL="517525" marR="0" lvl="2" indent="-517525">
              <a:spcBef>
                <a:spcPts val="0"/>
              </a:spcBef>
              <a:spcAft>
                <a:spcPts val="0"/>
              </a:spcAft>
              <a:buFont typeface="Wingdings" panose="05000000000000000000" pitchFamily="2"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Understand Solar Risks of Failure During Development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2" indent="-517525">
              <a:spcBef>
                <a:spcPts val="0"/>
              </a:spcBef>
              <a:spcAft>
                <a:spcPts val="0"/>
              </a:spcAft>
              <a:buFont typeface="Wingdings" panose="05000000000000000000" pitchFamily="2"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Quantifying Solar Risks from Probability of Success</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2" indent="-517525">
              <a:spcBef>
                <a:spcPts val="0"/>
              </a:spcBef>
              <a:spcAft>
                <a:spcPts val="0"/>
              </a:spcAft>
              <a:buFont typeface="Wingdings" panose="05000000000000000000" pitchFamily="2"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Compensation for Development Risk from Development Fee</a:t>
            </a:r>
          </a:p>
          <a:p>
            <a:pPr marL="517525" marR="0" lvl="2" indent="-517525">
              <a:spcBef>
                <a:spcPts val="0"/>
              </a:spcBef>
              <a:spcAft>
                <a:spcPts val="0"/>
              </a:spcAft>
              <a:buFont typeface="Wingdings" panose="05000000000000000000" pitchFamily="2" charset="2"/>
              <a:buChar char=""/>
            </a:pPr>
            <a:endParaRPr lang="en-GB" sz="2400" dirty="0">
              <a:latin typeface="Calibri" panose="020F0502020204030204" pitchFamily="34" charset="0"/>
              <a:ea typeface="Times New Roman" panose="02020603050405020304" pitchFamily="18" charset="0"/>
              <a:cs typeface="Arial" panose="020B0604020202020204" pitchFamily="34" charset="0"/>
            </a:endParaRPr>
          </a:p>
          <a:p>
            <a:pPr marL="517525" marR="0" lvl="2" indent="-517525">
              <a:spcBef>
                <a:spcPts val="0"/>
              </a:spcBef>
              <a:spcAft>
                <a:spcPts val="0"/>
              </a:spcAft>
              <a:buFont typeface="Wingdings" panose="05000000000000000000" pitchFamily="2" charset="2"/>
              <a:buChar char=""/>
            </a:pPr>
            <a:r>
              <a:rPr lang="en-GB" sz="3200" dirty="0">
                <a:effectLst/>
                <a:latin typeface="Calibri" panose="020F0502020204030204" pitchFamily="34" charset="0"/>
                <a:ea typeface="Times New Roman" panose="02020603050405020304" pitchFamily="18" charset="0"/>
                <a:cs typeface="Arial" panose="020B0604020202020204" pitchFamily="34" charset="0"/>
              </a:rPr>
              <a:t>Risks of failure during development </a:t>
            </a: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Probability of success when bidding on projects</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Costs of development relative to construction costs</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Costs of feasibility, permits, contracts</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Compensation for unsuccessful projects from successful projects</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3" indent="-517525">
              <a:spcBef>
                <a:spcPts val="0"/>
              </a:spcBef>
              <a:spcAft>
                <a:spcPts val="0"/>
              </a:spcAft>
              <a:buFont typeface="Symbol" panose="05050102010706020507" pitchFamily="18"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Examples of development costs and project failures</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marR="0" lvl="2" indent="-517525">
              <a:spcBef>
                <a:spcPts val="0"/>
              </a:spcBef>
              <a:spcAft>
                <a:spcPts val="0"/>
              </a:spcAft>
              <a:buFont typeface="Wingdings" panose="05000000000000000000" pitchFamily="2" charset="2"/>
              <a:buChar char=""/>
            </a:pPr>
            <a:endParaRPr lang="en-US" sz="3600" dirty="0">
              <a:effectLst/>
              <a:latin typeface="Arial" panose="020B0604020202020204" pitchFamily="34" charset="0"/>
              <a:ea typeface="Times New Roman" panose="02020603050405020304" pitchFamily="18" charset="0"/>
              <a:cs typeface="Times New Roman" panose="02020603050405020304" pitchFamily="18" charset="0"/>
            </a:endParaRPr>
          </a:p>
          <a:p>
            <a:pPr marL="517525" indent="-517525"/>
            <a:endParaRPr lang="en-US" sz="3200" dirty="0"/>
          </a:p>
        </p:txBody>
      </p:sp>
    </p:spTree>
    <p:extLst>
      <p:ext uri="{BB962C8B-B14F-4D97-AF65-F5344CB8AC3E}">
        <p14:creationId xmlns:p14="http://schemas.microsoft.com/office/powerpoint/2010/main" val="207909603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a:extLst>
              <a:ext uri="{FF2B5EF4-FFF2-40B4-BE49-F238E27FC236}">
                <a16:creationId xmlns:a16="http://schemas.microsoft.com/office/drawing/2014/main" id="{6D8A8D53-A8A5-44BB-B7FB-00808FBE3C67}"/>
              </a:ext>
            </a:extLst>
          </p:cNvPr>
          <p:cNvSpPr>
            <a:spLocks noGrp="1"/>
          </p:cNvSpPr>
          <p:nvPr>
            <p:ph type="ctrTitle"/>
          </p:nvPr>
        </p:nvSpPr>
        <p:spPr/>
        <p:txBody>
          <a:bodyPr/>
          <a:lstStyle/>
          <a:p>
            <a:pPr algn="l" eaLnBrk="1" hangingPunct="1"/>
            <a:r>
              <a:rPr lang="en-US" altLang="en-US" sz="3200" dirty="0"/>
              <a:t>Efficiently Executed Solar Project</a:t>
            </a:r>
          </a:p>
        </p:txBody>
      </p:sp>
      <p:sp>
        <p:nvSpPr>
          <p:cNvPr id="5" name="Rectangle 4">
            <a:extLst>
              <a:ext uri="{FF2B5EF4-FFF2-40B4-BE49-F238E27FC236}">
                <a16:creationId xmlns:a16="http://schemas.microsoft.com/office/drawing/2014/main" id="{E66966D9-BCD0-453F-8F3C-CBC0F1E232C4}"/>
              </a:ext>
            </a:extLst>
          </p:cNvPr>
          <p:cNvSpPr/>
          <p:nvPr/>
        </p:nvSpPr>
        <p:spPr>
          <a:xfrm flipV="1">
            <a:off x="762000" y="3087688"/>
            <a:ext cx="7696200" cy="44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US" dirty="0"/>
          </a:p>
        </p:txBody>
      </p:sp>
      <p:sp>
        <p:nvSpPr>
          <p:cNvPr id="6" name="Down Arrow Callout 5">
            <a:extLst>
              <a:ext uri="{FF2B5EF4-FFF2-40B4-BE49-F238E27FC236}">
                <a16:creationId xmlns:a16="http://schemas.microsoft.com/office/drawing/2014/main" id="{03C116DB-9F52-4789-84D4-D09D1C43C336}"/>
              </a:ext>
            </a:extLst>
          </p:cNvPr>
          <p:cNvSpPr/>
          <p:nvPr/>
        </p:nvSpPr>
        <p:spPr>
          <a:xfrm>
            <a:off x="711200" y="2233613"/>
            <a:ext cx="838200"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Consultant Selection</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22 Feb 2012</a:t>
            </a:r>
          </a:p>
        </p:txBody>
      </p:sp>
      <p:sp>
        <p:nvSpPr>
          <p:cNvPr id="9" name="Up Arrow Callout 8">
            <a:extLst>
              <a:ext uri="{FF2B5EF4-FFF2-40B4-BE49-F238E27FC236}">
                <a16:creationId xmlns:a16="http://schemas.microsoft.com/office/drawing/2014/main" id="{5C3E17EF-4E78-4C0C-B367-65A0F4415B6E}"/>
              </a:ext>
            </a:extLst>
          </p:cNvPr>
          <p:cNvSpPr/>
          <p:nvPr/>
        </p:nvSpPr>
        <p:spPr>
          <a:xfrm>
            <a:off x="685800" y="3148013"/>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50" b="1" dirty="0">
                <a:solidFill>
                  <a:schemeClr val="tx1"/>
                </a:solidFill>
              </a:rPr>
              <a:t>Consultant Selected</a:t>
            </a:r>
          </a:p>
          <a:p>
            <a:pPr algn="ctr" fontAlgn="auto">
              <a:lnSpc>
                <a:spcPct val="92000"/>
              </a:lnSpc>
              <a:spcBef>
                <a:spcPts val="0"/>
              </a:spcBef>
              <a:spcAft>
                <a:spcPts val="0"/>
              </a:spcAft>
              <a:buClr>
                <a:srgbClr val="000000"/>
              </a:buClr>
              <a:buSzPct val="100000"/>
              <a:buFont typeface="Arial" charset="0"/>
              <a:buNone/>
              <a:defRPr/>
            </a:pPr>
            <a:r>
              <a:rPr lang="en-US" sz="1050" b="1" dirty="0">
                <a:solidFill>
                  <a:schemeClr val="tx1"/>
                </a:solidFill>
              </a:rPr>
              <a:t>22 Feb 2012</a:t>
            </a:r>
          </a:p>
        </p:txBody>
      </p:sp>
      <p:sp>
        <p:nvSpPr>
          <p:cNvPr id="10" name="Down Arrow Callout 9">
            <a:extLst>
              <a:ext uri="{FF2B5EF4-FFF2-40B4-BE49-F238E27FC236}">
                <a16:creationId xmlns:a16="http://schemas.microsoft.com/office/drawing/2014/main" id="{C0181863-9C0C-4D83-ABF3-CA7B34C1DDDA}"/>
              </a:ext>
            </a:extLst>
          </p:cNvPr>
          <p:cNvSpPr/>
          <p:nvPr/>
        </p:nvSpPr>
        <p:spPr>
          <a:xfrm>
            <a:off x="1677988" y="2233613"/>
            <a:ext cx="838200"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Module Selection</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30 Mar 2012</a:t>
            </a:r>
          </a:p>
        </p:txBody>
      </p:sp>
      <p:sp>
        <p:nvSpPr>
          <p:cNvPr id="11" name="Up Arrow Callout 10">
            <a:extLst>
              <a:ext uri="{FF2B5EF4-FFF2-40B4-BE49-F238E27FC236}">
                <a16:creationId xmlns:a16="http://schemas.microsoft.com/office/drawing/2014/main" id="{96BDED87-8080-42B2-80C1-BE2EF4DE365B}"/>
              </a:ext>
            </a:extLst>
          </p:cNvPr>
          <p:cNvSpPr/>
          <p:nvPr/>
        </p:nvSpPr>
        <p:spPr>
          <a:xfrm>
            <a:off x="1643063" y="3157538"/>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Module Selection</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30 Mar 2012</a:t>
            </a:r>
          </a:p>
        </p:txBody>
      </p:sp>
      <p:sp>
        <p:nvSpPr>
          <p:cNvPr id="12" name="Down Arrow Callout 11">
            <a:extLst>
              <a:ext uri="{FF2B5EF4-FFF2-40B4-BE49-F238E27FC236}">
                <a16:creationId xmlns:a16="http://schemas.microsoft.com/office/drawing/2014/main" id="{67D949E3-B51A-4435-BE2E-8CDC10773C3C}"/>
              </a:ext>
            </a:extLst>
          </p:cNvPr>
          <p:cNvSpPr/>
          <p:nvPr/>
        </p:nvSpPr>
        <p:spPr>
          <a:xfrm>
            <a:off x="2635250" y="2233613"/>
            <a:ext cx="838200"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EPC Tender Floating</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26 Jun 2012</a:t>
            </a:r>
          </a:p>
        </p:txBody>
      </p:sp>
      <p:sp>
        <p:nvSpPr>
          <p:cNvPr id="13" name="Up Arrow Callout 12">
            <a:extLst>
              <a:ext uri="{FF2B5EF4-FFF2-40B4-BE49-F238E27FC236}">
                <a16:creationId xmlns:a16="http://schemas.microsoft.com/office/drawing/2014/main" id="{3A0BE6E4-7394-4849-85F1-D67635FA1C92}"/>
              </a:ext>
            </a:extLst>
          </p:cNvPr>
          <p:cNvSpPr/>
          <p:nvPr/>
        </p:nvSpPr>
        <p:spPr>
          <a:xfrm>
            <a:off x="2601913" y="3157538"/>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EPC Tender Float</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26 Jun 2012</a:t>
            </a:r>
          </a:p>
        </p:txBody>
      </p:sp>
      <p:sp>
        <p:nvSpPr>
          <p:cNvPr id="15" name="Down Arrow Callout 14">
            <a:extLst>
              <a:ext uri="{FF2B5EF4-FFF2-40B4-BE49-F238E27FC236}">
                <a16:creationId xmlns:a16="http://schemas.microsoft.com/office/drawing/2014/main" id="{110D190B-1AD0-4225-9850-A8E666D9942F}"/>
              </a:ext>
            </a:extLst>
          </p:cNvPr>
          <p:cNvSpPr/>
          <p:nvPr/>
        </p:nvSpPr>
        <p:spPr>
          <a:xfrm>
            <a:off x="3657600" y="2209800"/>
            <a:ext cx="838200"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100" b="1" dirty="0">
                <a:solidFill>
                  <a:srgbClr val="FF0000"/>
                </a:solidFill>
              </a:rPr>
              <a:t>LOA</a:t>
            </a:r>
          </a:p>
          <a:p>
            <a:pPr algn="ctr" fontAlgn="auto">
              <a:lnSpc>
                <a:spcPct val="92000"/>
              </a:lnSpc>
              <a:spcBef>
                <a:spcPts val="0"/>
              </a:spcBef>
              <a:spcAft>
                <a:spcPts val="0"/>
              </a:spcAft>
              <a:buClr>
                <a:srgbClr val="000000"/>
              </a:buClr>
              <a:buSzPct val="100000"/>
              <a:buFont typeface="Arial" charset="0"/>
              <a:buNone/>
              <a:defRPr/>
            </a:pPr>
            <a:r>
              <a:rPr lang="en-US" sz="1100" b="1" dirty="0">
                <a:solidFill>
                  <a:srgbClr val="FF0000"/>
                </a:solidFill>
              </a:rPr>
              <a:t>10 Oct 2012</a:t>
            </a:r>
          </a:p>
        </p:txBody>
      </p:sp>
      <p:sp>
        <p:nvSpPr>
          <p:cNvPr id="16" name="Up Arrow Callout 15">
            <a:extLst>
              <a:ext uri="{FF2B5EF4-FFF2-40B4-BE49-F238E27FC236}">
                <a16:creationId xmlns:a16="http://schemas.microsoft.com/office/drawing/2014/main" id="{A6BDCBAD-2352-4345-8C9F-E18ACCA7A7B8}"/>
              </a:ext>
            </a:extLst>
          </p:cNvPr>
          <p:cNvSpPr/>
          <p:nvPr/>
        </p:nvSpPr>
        <p:spPr>
          <a:xfrm>
            <a:off x="3563938" y="3157538"/>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100" b="1" dirty="0">
                <a:solidFill>
                  <a:srgbClr val="00B050"/>
                </a:solidFill>
              </a:rPr>
              <a:t>LOA</a:t>
            </a:r>
          </a:p>
          <a:p>
            <a:pPr algn="ctr" fontAlgn="auto">
              <a:lnSpc>
                <a:spcPct val="92000"/>
              </a:lnSpc>
              <a:spcBef>
                <a:spcPts val="0"/>
              </a:spcBef>
              <a:spcAft>
                <a:spcPts val="0"/>
              </a:spcAft>
              <a:buClr>
                <a:srgbClr val="000000"/>
              </a:buClr>
              <a:buSzPct val="100000"/>
              <a:buFont typeface="Arial" charset="0"/>
              <a:buNone/>
              <a:defRPr/>
            </a:pPr>
            <a:r>
              <a:rPr lang="en-US" sz="1100" b="1" dirty="0">
                <a:solidFill>
                  <a:srgbClr val="00B050"/>
                </a:solidFill>
              </a:rPr>
              <a:t>08 Oct 2012</a:t>
            </a:r>
          </a:p>
        </p:txBody>
      </p:sp>
      <p:sp>
        <p:nvSpPr>
          <p:cNvPr id="17" name="Rectangle 16">
            <a:extLst>
              <a:ext uri="{FF2B5EF4-FFF2-40B4-BE49-F238E27FC236}">
                <a16:creationId xmlns:a16="http://schemas.microsoft.com/office/drawing/2014/main" id="{3722C236-8E49-4C57-A2BB-1BA950013BA3}"/>
              </a:ext>
            </a:extLst>
          </p:cNvPr>
          <p:cNvSpPr/>
          <p:nvPr/>
        </p:nvSpPr>
        <p:spPr>
          <a:xfrm>
            <a:off x="7620000" y="2890838"/>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18" name="Rectangle 17">
            <a:extLst>
              <a:ext uri="{FF2B5EF4-FFF2-40B4-BE49-F238E27FC236}">
                <a16:creationId xmlns:a16="http://schemas.microsoft.com/office/drawing/2014/main" id="{D5B18362-0F0E-4558-A4BE-4597FA57BFFE}"/>
              </a:ext>
            </a:extLst>
          </p:cNvPr>
          <p:cNvSpPr/>
          <p:nvPr/>
        </p:nvSpPr>
        <p:spPr>
          <a:xfrm>
            <a:off x="838200" y="2890838"/>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19" name="Rectangle 18">
            <a:extLst>
              <a:ext uri="{FF2B5EF4-FFF2-40B4-BE49-F238E27FC236}">
                <a16:creationId xmlns:a16="http://schemas.microsoft.com/office/drawing/2014/main" id="{58E62642-1124-4EFE-9F31-87D41AC99346}"/>
              </a:ext>
            </a:extLst>
          </p:cNvPr>
          <p:cNvSpPr/>
          <p:nvPr/>
        </p:nvSpPr>
        <p:spPr>
          <a:xfrm>
            <a:off x="685800" y="2901950"/>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2064" name="TextBox 32">
            <a:extLst>
              <a:ext uri="{FF2B5EF4-FFF2-40B4-BE49-F238E27FC236}">
                <a16:creationId xmlns:a16="http://schemas.microsoft.com/office/drawing/2014/main" id="{E05A5AC2-10F7-4988-8542-6F80188886AD}"/>
              </a:ext>
            </a:extLst>
          </p:cNvPr>
          <p:cNvSpPr txBox="1">
            <a:spLocks noChangeArrowheads="1"/>
          </p:cNvSpPr>
          <p:nvPr/>
        </p:nvSpPr>
        <p:spPr bwMode="auto">
          <a:xfrm>
            <a:off x="0" y="2617788"/>
            <a:ext cx="647700" cy="871537"/>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2000"/>
              </a:lnSpc>
              <a:buClr>
                <a:srgbClr val="000000"/>
              </a:buClr>
              <a:buSzPct val="100000"/>
              <a:buFont typeface="Arial" charset="0"/>
              <a:buNone/>
              <a:defRPr/>
            </a:pPr>
            <a:r>
              <a:rPr lang="en-US" sz="1100" b="1" dirty="0">
                <a:solidFill>
                  <a:srgbClr val="FF0000"/>
                </a:solidFill>
                <a:latin typeface="Calibri" pitchFamily="34" charset="0"/>
              </a:rPr>
              <a:t>Launch of the Project</a:t>
            </a:r>
          </a:p>
          <a:p>
            <a:pPr algn="ctr" eaLnBrk="1" hangingPunct="1">
              <a:lnSpc>
                <a:spcPct val="92000"/>
              </a:lnSpc>
              <a:buClr>
                <a:srgbClr val="000000"/>
              </a:buClr>
              <a:buSzPct val="100000"/>
              <a:buFont typeface="Arial" charset="0"/>
              <a:buNone/>
              <a:defRPr/>
            </a:pPr>
            <a:r>
              <a:rPr lang="en-US" sz="1100" b="1" dirty="0">
                <a:solidFill>
                  <a:srgbClr val="FF0000"/>
                </a:solidFill>
                <a:latin typeface="Calibri" pitchFamily="34" charset="0"/>
              </a:rPr>
              <a:t>Jan 2012</a:t>
            </a:r>
          </a:p>
        </p:txBody>
      </p:sp>
      <p:sp>
        <p:nvSpPr>
          <p:cNvPr id="10257" name="TextBox 33">
            <a:extLst>
              <a:ext uri="{FF2B5EF4-FFF2-40B4-BE49-F238E27FC236}">
                <a16:creationId xmlns:a16="http://schemas.microsoft.com/office/drawing/2014/main" id="{56F387AC-395A-4E9C-AE15-CA3FF81B0398}"/>
              </a:ext>
            </a:extLst>
          </p:cNvPr>
          <p:cNvSpPr txBox="1">
            <a:spLocks noChangeArrowheads="1"/>
          </p:cNvSpPr>
          <p:nvPr/>
        </p:nvSpPr>
        <p:spPr bwMode="auto">
          <a:xfrm>
            <a:off x="8839200" y="3548063"/>
            <a:ext cx="4587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eaLnBrk="1" hangingPunct="1">
              <a:lnSpc>
                <a:spcPct val="92000"/>
              </a:lnSpc>
              <a:buClr>
                <a:srgbClr val="000000"/>
              </a:buClr>
              <a:buSzPct val="100000"/>
              <a:buFont typeface="Arial" panose="020B0604020202020204" pitchFamily="34" charset="0"/>
              <a:buNone/>
            </a:pPr>
            <a:r>
              <a:rPr lang="en-US" altLang="en-US" sz="800" b="1" dirty="0">
                <a:solidFill>
                  <a:schemeClr val="tx1"/>
                </a:solidFill>
                <a:latin typeface="Calibri" panose="020F0502020204030204" pitchFamily="34" charset="0"/>
              </a:rPr>
              <a:t>OCT 2015</a:t>
            </a:r>
          </a:p>
        </p:txBody>
      </p:sp>
      <p:sp>
        <p:nvSpPr>
          <p:cNvPr id="22" name="Up Arrow Callout 21">
            <a:extLst>
              <a:ext uri="{FF2B5EF4-FFF2-40B4-BE49-F238E27FC236}">
                <a16:creationId xmlns:a16="http://schemas.microsoft.com/office/drawing/2014/main" id="{473CF286-71B2-4078-98B4-93DB76E8A0D7}"/>
              </a:ext>
            </a:extLst>
          </p:cNvPr>
          <p:cNvSpPr/>
          <p:nvPr/>
        </p:nvSpPr>
        <p:spPr>
          <a:xfrm>
            <a:off x="8001000" y="3200400"/>
            <a:ext cx="990600" cy="914400"/>
          </a:xfrm>
          <a:prstGeom prst="upArrowCallout">
            <a:avLst/>
          </a:prstGeom>
          <a:solidFill>
            <a:schemeClr val="bg1"/>
          </a:solid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100" b="1" dirty="0">
                <a:solidFill>
                  <a:schemeClr val="tx1"/>
                </a:solidFill>
              </a:rPr>
              <a:t>DLC</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(Defect Liability Certificate)</a:t>
            </a:r>
          </a:p>
        </p:txBody>
      </p:sp>
      <p:sp>
        <p:nvSpPr>
          <p:cNvPr id="27" name="Rectangle 26">
            <a:extLst>
              <a:ext uri="{FF2B5EF4-FFF2-40B4-BE49-F238E27FC236}">
                <a16:creationId xmlns:a16="http://schemas.microsoft.com/office/drawing/2014/main" id="{B36EC490-EB52-46AB-A090-D2A360E92DC8}"/>
              </a:ext>
            </a:extLst>
          </p:cNvPr>
          <p:cNvSpPr/>
          <p:nvPr/>
        </p:nvSpPr>
        <p:spPr>
          <a:xfrm>
            <a:off x="7772400" y="2900363"/>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28" name="Rectangle 27">
            <a:extLst>
              <a:ext uri="{FF2B5EF4-FFF2-40B4-BE49-F238E27FC236}">
                <a16:creationId xmlns:a16="http://schemas.microsoft.com/office/drawing/2014/main" id="{5A96FC93-6AEB-4D33-BF45-966797DC99DE}"/>
              </a:ext>
            </a:extLst>
          </p:cNvPr>
          <p:cNvSpPr/>
          <p:nvPr/>
        </p:nvSpPr>
        <p:spPr>
          <a:xfrm>
            <a:off x="7956550" y="2900363"/>
            <a:ext cx="76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29" name="Left-Right Arrow 28">
            <a:extLst>
              <a:ext uri="{FF2B5EF4-FFF2-40B4-BE49-F238E27FC236}">
                <a16:creationId xmlns:a16="http://schemas.microsoft.com/office/drawing/2014/main" id="{487FCDFA-C2FD-4223-8BD6-34816BFD9A24}"/>
              </a:ext>
            </a:extLst>
          </p:cNvPr>
          <p:cNvSpPr/>
          <p:nvPr/>
        </p:nvSpPr>
        <p:spPr>
          <a:xfrm>
            <a:off x="549275" y="1600200"/>
            <a:ext cx="8416925" cy="569913"/>
          </a:xfrm>
          <a:prstGeom prst="lef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GB" sz="2000" b="1" dirty="0">
                <a:solidFill>
                  <a:srgbClr val="003300"/>
                </a:solidFill>
              </a:rPr>
              <a:t>Planned</a:t>
            </a:r>
            <a:r>
              <a:rPr lang="en-GB" b="1" dirty="0">
                <a:solidFill>
                  <a:srgbClr val="003300"/>
                </a:solidFill>
              </a:rPr>
              <a:t> </a:t>
            </a:r>
          </a:p>
        </p:txBody>
      </p:sp>
      <p:sp>
        <p:nvSpPr>
          <p:cNvPr id="30" name="Left-Right Arrow 29">
            <a:extLst>
              <a:ext uri="{FF2B5EF4-FFF2-40B4-BE49-F238E27FC236}">
                <a16:creationId xmlns:a16="http://schemas.microsoft.com/office/drawing/2014/main" id="{8AAEEC0B-7E63-4E46-943F-C89E8F95C313}"/>
              </a:ext>
            </a:extLst>
          </p:cNvPr>
          <p:cNvSpPr/>
          <p:nvPr/>
        </p:nvSpPr>
        <p:spPr>
          <a:xfrm>
            <a:off x="565150" y="4191000"/>
            <a:ext cx="8416925" cy="457200"/>
          </a:xfrm>
          <a:prstGeom prst="lef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GB" b="1" dirty="0">
                <a:solidFill>
                  <a:srgbClr val="0033CC"/>
                </a:solidFill>
              </a:rPr>
              <a:t>Actual </a:t>
            </a:r>
          </a:p>
        </p:txBody>
      </p:sp>
      <p:sp>
        <p:nvSpPr>
          <p:cNvPr id="32" name="Down Arrow Callout 31">
            <a:extLst>
              <a:ext uri="{FF2B5EF4-FFF2-40B4-BE49-F238E27FC236}">
                <a16:creationId xmlns:a16="http://schemas.microsoft.com/office/drawing/2014/main" id="{D34141BD-BD24-498A-803C-4A7F47D5B7BA}"/>
              </a:ext>
            </a:extLst>
          </p:cNvPr>
          <p:cNvSpPr/>
          <p:nvPr/>
        </p:nvSpPr>
        <p:spPr>
          <a:xfrm>
            <a:off x="4537075" y="2209800"/>
            <a:ext cx="949325" cy="860425"/>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Construction Start</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08 Dec 2012</a:t>
            </a:r>
          </a:p>
        </p:txBody>
      </p:sp>
      <p:sp>
        <p:nvSpPr>
          <p:cNvPr id="33" name="Up Arrow Callout 32">
            <a:extLst>
              <a:ext uri="{FF2B5EF4-FFF2-40B4-BE49-F238E27FC236}">
                <a16:creationId xmlns:a16="http://schemas.microsoft.com/office/drawing/2014/main" id="{801388EC-71D2-4390-9600-59E92CF57067}"/>
              </a:ext>
            </a:extLst>
          </p:cNvPr>
          <p:cNvSpPr/>
          <p:nvPr/>
        </p:nvSpPr>
        <p:spPr>
          <a:xfrm>
            <a:off x="4648200" y="3167063"/>
            <a:ext cx="1025525"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Construction Started</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06 Feb 2013</a:t>
            </a:r>
          </a:p>
        </p:txBody>
      </p:sp>
      <p:sp>
        <p:nvSpPr>
          <p:cNvPr id="34" name="Up Arrow Callout 33">
            <a:extLst>
              <a:ext uri="{FF2B5EF4-FFF2-40B4-BE49-F238E27FC236}">
                <a16:creationId xmlns:a16="http://schemas.microsoft.com/office/drawing/2014/main" id="{44337A48-F806-4FD4-8C8E-D3445B884699}"/>
              </a:ext>
            </a:extLst>
          </p:cNvPr>
          <p:cNvSpPr/>
          <p:nvPr/>
        </p:nvSpPr>
        <p:spPr>
          <a:xfrm>
            <a:off x="5727700" y="3170238"/>
            <a:ext cx="9779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Commissi. Started </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29 Aug 2013 </a:t>
            </a:r>
          </a:p>
        </p:txBody>
      </p:sp>
      <p:sp>
        <p:nvSpPr>
          <p:cNvPr id="35" name="Down Arrow Callout 34">
            <a:extLst>
              <a:ext uri="{FF2B5EF4-FFF2-40B4-BE49-F238E27FC236}">
                <a16:creationId xmlns:a16="http://schemas.microsoft.com/office/drawing/2014/main" id="{AE43DAC8-863F-4A1C-AD6B-EBD983314825}"/>
              </a:ext>
            </a:extLst>
          </p:cNvPr>
          <p:cNvSpPr/>
          <p:nvPr/>
        </p:nvSpPr>
        <p:spPr>
          <a:xfrm>
            <a:off x="5562600" y="2209800"/>
            <a:ext cx="938213"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Commiss. Start</a:t>
            </a:r>
          </a:p>
          <a:p>
            <a:pPr algn="ctr" fontAlgn="auto">
              <a:lnSpc>
                <a:spcPct val="92000"/>
              </a:lnSpc>
              <a:spcBef>
                <a:spcPts val="0"/>
              </a:spcBef>
              <a:spcAft>
                <a:spcPts val="0"/>
              </a:spcAft>
              <a:buClr>
                <a:srgbClr val="000000"/>
              </a:buClr>
              <a:buSzPct val="100000"/>
              <a:buFont typeface="Arial" charset="0"/>
              <a:buNone/>
              <a:defRPr/>
            </a:pPr>
            <a:r>
              <a:rPr lang="en-US" sz="1000" b="1" dirty="0">
                <a:solidFill>
                  <a:schemeClr val="tx1"/>
                </a:solidFill>
              </a:rPr>
              <a:t>15 Jun 2013 </a:t>
            </a:r>
          </a:p>
        </p:txBody>
      </p:sp>
      <p:sp>
        <p:nvSpPr>
          <p:cNvPr id="36" name="Down Arrow Callout 35">
            <a:extLst>
              <a:ext uri="{FF2B5EF4-FFF2-40B4-BE49-F238E27FC236}">
                <a16:creationId xmlns:a16="http://schemas.microsoft.com/office/drawing/2014/main" id="{748634B5-487D-4CA0-8B30-A0D9F90F73BC}"/>
              </a:ext>
            </a:extLst>
          </p:cNvPr>
          <p:cNvSpPr/>
          <p:nvPr/>
        </p:nvSpPr>
        <p:spPr>
          <a:xfrm>
            <a:off x="6813550" y="2232025"/>
            <a:ext cx="938213" cy="838200"/>
          </a:xfrm>
          <a:prstGeom prst="downArrowCallout">
            <a:avLst>
              <a:gd name="adj1" fmla="val 25000"/>
              <a:gd name="adj2" fmla="val 25000"/>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US" sz="1100" b="1" dirty="0">
              <a:solidFill>
                <a:schemeClr val="tx1"/>
              </a:solidFill>
            </a:endParaRPr>
          </a:p>
          <a:p>
            <a:pPr algn="ctr" fontAlgn="auto">
              <a:lnSpc>
                <a:spcPct val="92000"/>
              </a:lnSpc>
              <a:spcBef>
                <a:spcPts val="0"/>
              </a:spcBef>
              <a:spcAft>
                <a:spcPts val="0"/>
              </a:spcAft>
              <a:buClr>
                <a:srgbClr val="000000"/>
              </a:buClr>
              <a:buSzPct val="100000"/>
              <a:buFont typeface="Arial" charset="0"/>
              <a:buNone/>
              <a:defRPr/>
            </a:pPr>
            <a:r>
              <a:rPr lang="en-US" sz="900" b="1" dirty="0">
                <a:solidFill>
                  <a:srgbClr val="FF0000"/>
                </a:solidFill>
              </a:rPr>
              <a:t>Plant Energization</a:t>
            </a:r>
          </a:p>
          <a:p>
            <a:pPr algn="ctr" fontAlgn="auto">
              <a:lnSpc>
                <a:spcPct val="92000"/>
              </a:lnSpc>
              <a:spcBef>
                <a:spcPts val="0"/>
              </a:spcBef>
              <a:spcAft>
                <a:spcPts val="0"/>
              </a:spcAft>
              <a:buClr>
                <a:srgbClr val="000000"/>
              </a:buClr>
              <a:buSzPct val="100000"/>
              <a:buFont typeface="Arial" charset="0"/>
              <a:buNone/>
              <a:defRPr/>
            </a:pPr>
            <a:r>
              <a:rPr lang="en-US" sz="900" b="1" dirty="0">
                <a:solidFill>
                  <a:srgbClr val="FF0000"/>
                </a:solidFill>
              </a:rPr>
              <a:t>07 Oct 2013</a:t>
            </a:r>
            <a:r>
              <a:rPr lang="en-US" sz="900" dirty="0">
                <a:solidFill>
                  <a:srgbClr val="FF0000"/>
                </a:solidFill>
              </a:rPr>
              <a:t> </a:t>
            </a:r>
          </a:p>
          <a:p>
            <a:pPr algn="ctr" fontAlgn="auto">
              <a:lnSpc>
                <a:spcPct val="92000"/>
              </a:lnSpc>
              <a:spcBef>
                <a:spcPts val="0"/>
              </a:spcBef>
              <a:spcAft>
                <a:spcPts val="0"/>
              </a:spcAft>
              <a:buClr>
                <a:srgbClr val="000000"/>
              </a:buClr>
              <a:buSzPct val="100000"/>
              <a:buFont typeface="Arial" charset="0"/>
              <a:buNone/>
              <a:defRPr/>
            </a:pPr>
            <a:endParaRPr lang="en-US" sz="900" dirty="0">
              <a:solidFill>
                <a:schemeClr val="tx1"/>
              </a:solidFill>
            </a:endParaRPr>
          </a:p>
        </p:txBody>
      </p:sp>
      <p:sp>
        <p:nvSpPr>
          <p:cNvPr id="37" name="Down Arrow Callout 36">
            <a:extLst>
              <a:ext uri="{FF2B5EF4-FFF2-40B4-BE49-F238E27FC236}">
                <a16:creationId xmlns:a16="http://schemas.microsoft.com/office/drawing/2014/main" id="{2D547184-3F76-4435-8362-1115B99C6946}"/>
              </a:ext>
            </a:extLst>
          </p:cNvPr>
          <p:cNvSpPr/>
          <p:nvPr/>
        </p:nvSpPr>
        <p:spPr>
          <a:xfrm>
            <a:off x="8001000" y="2209800"/>
            <a:ext cx="938213" cy="838200"/>
          </a:xfrm>
          <a:prstGeom prst="downArrowCallout">
            <a:avLst>
              <a:gd name="adj1" fmla="val 21883"/>
              <a:gd name="adj2" fmla="val 21883"/>
              <a:gd name="adj3" fmla="val 26515"/>
              <a:gd name="adj4" fmla="val 64977"/>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US" sz="1050" b="1" dirty="0">
              <a:solidFill>
                <a:schemeClr val="tx1"/>
              </a:solidFill>
            </a:endParaRP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Warranty End</a:t>
            </a:r>
          </a:p>
          <a:p>
            <a:pPr algn="ctr" fontAlgn="auto">
              <a:lnSpc>
                <a:spcPct val="92000"/>
              </a:lnSpc>
              <a:spcBef>
                <a:spcPts val="0"/>
              </a:spcBef>
              <a:spcAft>
                <a:spcPts val="0"/>
              </a:spcAft>
              <a:buClr>
                <a:srgbClr val="000000"/>
              </a:buClr>
              <a:buSzPct val="100000"/>
              <a:buFont typeface="Arial" charset="0"/>
              <a:buNone/>
              <a:defRPr/>
            </a:pPr>
            <a:r>
              <a:rPr lang="en-US" sz="900" b="1" dirty="0">
                <a:solidFill>
                  <a:schemeClr val="tx1"/>
                </a:solidFill>
              </a:rPr>
              <a:t>07 Oct 2015</a:t>
            </a:r>
          </a:p>
          <a:p>
            <a:pPr algn="ctr" fontAlgn="auto">
              <a:lnSpc>
                <a:spcPct val="92000"/>
              </a:lnSpc>
              <a:spcBef>
                <a:spcPts val="0"/>
              </a:spcBef>
              <a:spcAft>
                <a:spcPts val="0"/>
              </a:spcAft>
              <a:buClr>
                <a:srgbClr val="000000"/>
              </a:buClr>
              <a:buSzPct val="100000"/>
              <a:buFont typeface="Arial" charset="0"/>
              <a:buNone/>
              <a:defRPr/>
            </a:pPr>
            <a:endParaRPr lang="en-US" sz="900" dirty="0">
              <a:solidFill>
                <a:schemeClr val="tx1"/>
              </a:solidFill>
            </a:endParaRPr>
          </a:p>
        </p:txBody>
      </p:sp>
      <p:sp>
        <p:nvSpPr>
          <p:cNvPr id="40" name="Up Arrow Callout 39">
            <a:extLst>
              <a:ext uri="{FF2B5EF4-FFF2-40B4-BE49-F238E27FC236}">
                <a16:creationId xmlns:a16="http://schemas.microsoft.com/office/drawing/2014/main" id="{18F0B82F-FE40-4317-8622-48BC96A274C5}"/>
              </a:ext>
            </a:extLst>
          </p:cNvPr>
          <p:cNvSpPr/>
          <p:nvPr/>
        </p:nvSpPr>
        <p:spPr>
          <a:xfrm>
            <a:off x="6781800" y="3200400"/>
            <a:ext cx="914400" cy="914400"/>
          </a:xfrm>
          <a:prstGeom prst="upArrowCallou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US" sz="1000" b="1" dirty="0">
                <a:solidFill>
                  <a:srgbClr val="00B050"/>
                </a:solidFill>
              </a:rPr>
              <a:t>Plant Energized</a:t>
            </a:r>
          </a:p>
          <a:p>
            <a:pPr algn="ctr" fontAlgn="auto">
              <a:lnSpc>
                <a:spcPct val="92000"/>
              </a:lnSpc>
              <a:spcBef>
                <a:spcPts val="0"/>
              </a:spcBef>
              <a:spcAft>
                <a:spcPts val="0"/>
              </a:spcAft>
              <a:buClr>
                <a:srgbClr val="000000"/>
              </a:buClr>
              <a:buSzPct val="100000"/>
              <a:buFont typeface="Arial" charset="0"/>
              <a:buNone/>
              <a:defRPr/>
            </a:pPr>
            <a:r>
              <a:rPr lang="en-US" sz="1000" b="1" dirty="0">
                <a:solidFill>
                  <a:srgbClr val="00B050"/>
                </a:solidFill>
              </a:rPr>
              <a:t>26.09.2013</a:t>
            </a:r>
          </a:p>
        </p:txBody>
      </p:sp>
      <p:pic>
        <p:nvPicPr>
          <p:cNvPr id="10272" name="Picture 2" descr="C:\Users\nebojsa.simic\AppData\Local\Microsoft\Windows\Temporary Internet Files\Content.Outlook\33YPD74I\G0034005 (2).jpg">
            <a:extLst>
              <a:ext uri="{FF2B5EF4-FFF2-40B4-BE49-F238E27FC236}">
                <a16:creationId xmlns:a16="http://schemas.microsoft.com/office/drawing/2014/main" id="{9A93F37C-CC5C-4FF0-A235-2CD50A41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5410200"/>
            <a:ext cx="1219200" cy="9144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273" name="Picture 42">
            <a:extLst>
              <a:ext uri="{FF2B5EF4-FFF2-40B4-BE49-F238E27FC236}">
                <a16:creationId xmlns:a16="http://schemas.microsoft.com/office/drawing/2014/main" id="{3E31AF97-1BFF-4B50-9C99-298F22E91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949" b="2588"/>
          <a:stretch>
            <a:fillRect/>
          </a:stretch>
        </p:blipFill>
        <p:spPr bwMode="auto">
          <a:xfrm>
            <a:off x="2667000" y="54102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3" descr="C:\Users\nebojsa.simic\Documents\Solar  13 MW PV Project Execution\Photo 24 April 2013\DSC09210.JPG">
            <a:extLst>
              <a:ext uri="{FF2B5EF4-FFF2-40B4-BE49-F238E27FC236}">
                <a16:creationId xmlns:a16="http://schemas.microsoft.com/office/drawing/2014/main" id="{BFEC3BC1-4957-4ED0-B9BC-83F615819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54102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4" descr="C:\Users\nebojsa.simic\Documents\Solar  13 MW PV Project Execution\Site visit 17 April\DSCN0857.JPG">
            <a:extLst>
              <a:ext uri="{FF2B5EF4-FFF2-40B4-BE49-F238E27FC236}">
                <a16:creationId xmlns:a16="http://schemas.microsoft.com/office/drawing/2014/main" id="{540E1F5A-F677-4D2B-8873-45F0D37A1E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54102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6" descr="http://www.brandsoftheworld.com/sites/default/files/styles/logo-original-577x577/public/0021/6863/brand.gif">
            <a:extLst>
              <a:ext uri="{FF2B5EF4-FFF2-40B4-BE49-F238E27FC236}">
                <a16:creationId xmlns:a16="http://schemas.microsoft.com/office/drawing/2014/main" id="{F4BC4FC2-40DE-4125-82C7-2EDF116DC7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9AA488C5-EB54-4BC8-B69E-2C41EB36C391}"/>
              </a:ext>
            </a:extLst>
          </p:cNvPr>
          <p:cNvSpPr>
            <a:spLocks noGrp="1"/>
          </p:cNvSpPr>
          <p:nvPr>
            <p:ph type="ctrTitle"/>
          </p:nvPr>
        </p:nvSpPr>
        <p:spPr/>
        <p:txBody>
          <a:bodyPr/>
          <a:lstStyle/>
          <a:p>
            <a:r>
              <a:rPr lang="en-US" altLang="en-US" dirty="0"/>
              <a:t>Elements of Renewable Development</a:t>
            </a:r>
            <a:endParaRPr lang="en-JM" altLang="en-US" dirty="0"/>
          </a:p>
        </p:txBody>
      </p:sp>
      <p:sp>
        <p:nvSpPr>
          <p:cNvPr id="2" name="Text Placeholder 1">
            <a:extLst>
              <a:ext uri="{FF2B5EF4-FFF2-40B4-BE49-F238E27FC236}">
                <a16:creationId xmlns:a16="http://schemas.microsoft.com/office/drawing/2014/main" id="{6EF21A39-AA52-4936-AB9D-70A4B9A11D5B}"/>
              </a:ext>
            </a:extLst>
          </p:cNvPr>
          <p:cNvSpPr>
            <a:spLocks noGrp="1"/>
          </p:cNvSpPr>
          <p:nvPr>
            <p:ph type="body" sz="quarter" idx="13"/>
          </p:nvPr>
        </p:nvSpPr>
        <p:spPr/>
        <p:txBody>
          <a:bodyPr/>
          <a:lstStyle/>
          <a:p>
            <a:endParaRPr lang="en-US"/>
          </a:p>
        </p:txBody>
      </p:sp>
      <p:pic>
        <p:nvPicPr>
          <p:cNvPr id="4099" name="Picture 3">
            <a:extLst>
              <a:ext uri="{FF2B5EF4-FFF2-40B4-BE49-F238E27FC236}">
                <a16:creationId xmlns:a16="http://schemas.microsoft.com/office/drawing/2014/main" id="{316D432A-D5B6-46C9-90EF-EC6E994BF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720" y="2000885"/>
            <a:ext cx="65706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2">
            <a:extLst>
              <a:ext uri="{FF2B5EF4-FFF2-40B4-BE49-F238E27FC236}">
                <a16:creationId xmlns:a16="http://schemas.microsoft.com/office/drawing/2014/main" id="{26C2A475-67F3-4CDC-BC37-AD73EBE340B7}"/>
              </a:ext>
            </a:extLst>
          </p:cNvPr>
          <p:cNvSpPr>
            <a:spLocks noGrp="1"/>
          </p:cNvSpPr>
          <p:nvPr>
            <p:ph type="ctrTitle"/>
          </p:nvPr>
        </p:nvSpPr>
        <p:spPr/>
        <p:txBody>
          <a:bodyPr>
            <a:normAutofit fontScale="90000"/>
          </a:bodyPr>
          <a:lstStyle/>
          <a:p>
            <a:r>
              <a:rPr lang="en-US" altLang="en-US" dirty="0"/>
              <a:t>Stages of Development – If do not pass, the project can be cancelled at any stage</a:t>
            </a:r>
            <a:endParaRPr lang="en-JM" altLang="en-US" dirty="0"/>
          </a:p>
        </p:txBody>
      </p:sp>
      <p:pic>
        <p:nvPicPr>
          <p:cNvPr id="5123" name="Picture 2">
            <a:extLst>
              <a:ext uri="{FF2B5EF4-FFF2-40B4-BE49-F238E27FC236}">
                <a16:creationId xmlns:a16="http://schemas.microsoft.com/office/drawing/2014/main" id="{38217BCA-F932-4BA4-8941-F769523BD33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43464" y="1600200"/>
            <a:ext cx="7620000" cy="4676775"/>
          </a:xfr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DE02AEB-56ED-4C1C-B75D-17B984FD680F}"/>
              </a:ext>
            </a:extLst>
          </p:cNvPr>
          <p:cNvSpPr>
            <a:spLocks noGrp="1"/>
          </p:cNvSpPr>
          <p:nvPr>
            <p:ph type="title"/>
          </p:nvPr>
        </p:nvSpPr>
        <p:spPr/>
        <p:txBody>
          <a:bodyPr/>
          <a:lstStyle/>
          <a:p>
            <a:r>
              <a:rPr lang="en-US" altLang="en-US" dirty="0"/>
              <a:t>Development Cost Study</a:t>
            </a:r>
          </a:p>
        </p:txBody>
      </p:sp>
      <p:pic>
        <p:nvPicPr>
          <p:cNvPr id="6147" name="Picture 2">
            <a:extLst>
              <a:ext uri="{FF2B5EF4-FFF2-40B4-BE49-F238E27FC236}">
                <a16:creationId xmlns:a16="http://schemas.microsoft.com/office/drawing/2014/main" id="{8D332E45-3C99-44B7-8005-BA92C4D0B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666163"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148" name="Rectangle 3">
            <a:extLst>
              <a:ext uri="{FF2B5EF4-FFF2-40B4-BE49-F238E27FC236}">
                <a16:creationId xmlns:a16="http://schemas.microsoft.com/office/drawing/2014/main" id="{679AE583-BE78-4119-B569-9F68F70F4947}"/>
              </a:ext>
            </a:extLst>
          </p:cNvPr>
          <p:cNvSpPr>
            <a:spLocks noChangeArrowheads="1"/>
          </p:cNvSpPr>
          <p:nvPr/>
        </p:nvSpPr>
        <p:spPr bwMode="auto">
          <a:xfrm>
            <a:off x="6172200" y="838200"/>
            <a:ext cx="2646363" cy="1295400"/>
          </a:xfrm>
          <a:prstGeom prst="rect">
            <a:avLst/>
          </a:prstGeom>
          <a:solidFill>
            <a:schemeClr val="accent1"/>
          </a:solidFill>
          <a:ln w="12700" algn="ctr">
            <a:solidFill>
              <a:schemeClr val="tx1"/>
            </a:solidFill>
            <a:round/>
            <a:headEnd type="none" w="sm" len="sm"/>
            <a:tailEnd type="none" w="sm" len="sm"/>
          </a:ln>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r>
              <a:rPr lang="en-US" altLang="en-US" dirty="0"/>
              <a:t>Using total project cost of about USD 2,000 per kW and exchange rate of 1.6, the development cost is </a:t>
            </a:r>
          </a:p>
          <a:p>
            <a:r>
              <a:rPr lang="en-US" altLang="en-US" dirty="0"/>
              <a:t>78.6 x 1.6 =  125</a:t>
            </a:r>
          </a:p>
          <a:p>
            <a:endParaRPr lang="en-US" altLang="en-US" dirty="0"/>
          </a:p>
          <a:p>
            <a:r>
              <a:rPr lang="en-US" altLang="en-US" dirty="0"/>
              <a:t>125/2000 = 6.5%</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A515A7FF-D775-467E-8948-42A0D12CEAE6}"/>
              </a:ext>
            </a:extLst>
          </p:cNvPr>
          <p:cNvSpPr>
            <a:spLocks noGrp="1"/>
          </p:cNvSpPr>
          <p:nvPr>
            <p:ph type="ctrTitle"/>
          </p:nvPr>
        </p:nvSpPr>
        <p:spPr/>
        <p:txBody>
          <a:bodyPr>
            <a:normAutofit fontScale="90000"/>
          </a:bodyPr>
          <a:lstStyle/>
          <a:p>
            <a:r>
              <a:rPr lang="en-US" altLang="en-US" dirty="0"/>
              <a:t>Valuation of Development Expenditures and Probability of Proceeding</a:t>
            </a:r>
          </a:p>
        </p:txBody>
      </p:sp>
      <p:sp>
        <p:nvSpPr>
          <p:cNvPr id="8195" name="Content Placeholder 2">
            <a:extLst>
              <a:ext uri="{FF2B5EF4-FFF2-40B4-BE49-F238E27FC236}">
                <a16:creationId xmlns:a16="http://schemas.microsoft.com/office/drawing/2014/main" id="{72F2D868-A4A7-4216-B894-36B85B2044C6}"/>
              </a:ext>
            </a:extLst>
          </p:cNvPr>
          <p:cNvSpPr>
            <a:spLocks noGrp="1"/>
          </p:cNvSpPr>
          <p:nvPr>
            <p:ph type="body" sz="quarter" idx="13"/>
          </p:nvPr>
        </p:nvSpPr>
        <p:spPr>
          <a:xfrm>
            <a:off x="238117" y="1385369"/>
            <a:ext cx="8640524" cy="5221421"/>
          </a:xfrm>
        </p:spPr>
        <p:txBody>
          <a:bodyPr>
            <a:normAutofit/>
          </a:bodyPr>
          <a:lstStyle/>
          <a:p>
            <a:r>
              <a:rPr lang="en-US" altLang="en-US" sz="2800" dirty="0"/>
              <a:t>Simple approach</a:t>
            </a:r>
          </a:p>
          <a:p>
            <a:pPr lvl="1"/>
            <a:r>
              <a:rPr lang="en-US" altLang="en-US" sz="2400" dirty="0"/>
              <a:t>If 10% chance of proceeding, development expenditure is worth 10 times as much as other construction expenditure.</a:t>
            </a:r>
          </a:p>
          <a:p>
            <a:pPr lvl="1"/>
            <a:r>
              <a:rPr lang="en-US" altLang="en-US" sz="2400" dirty="0"/>
              <a:t>Example: 2% of development cost really has a cost of 20% of the project</a:t>
            </a:r>
          </a:p>
          <a:p>
            <a:r>
              <a:rPr lang="en-US" altLang="en-US" sz="2800" dirty="0"/>
              <a:t>Progress of probability after success at various stages</a:t>
            </a:r>
          </a:p>
          <a:p>
            <a:pPr lvl="1"/>
            <a:r>
              <a:rPr lang="en-US" altLang="en-US" sz="2400" dirty="0"/>
              <a:t>If probability of cancelling during the first stage is 90% and it is 50% at the second stage, then the costs of the first stage have 10 times the value and expenditures at the second stage have 2 times the value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0EE89E06-DCAD-4A0C-832D-A5EEBBBA1D12}"/>
              </a:ext>
            </a:extLst>
          </p:cNvPr>
          <p:cNvSpPr>
            <a:spLocks noGrp="1"/>
          </p:cNvSpPr>
          <p:nvPr>
            <p:ph type="ctrTitle"/>
          </p:nvPr>
        </p:nvSpPr>
        <p:spPr/>
        <p:txBody>
          <a:bodyPr/>
          <a:lstStyle/>
          <a:p>
            <a:r>
              <a:rPr lang="en-US" altLang="en-US" dirty="0"/>
              <a:t>Uncertainty of Costs and Time to Development</a:t>
            </a:r>
          </a:p>
        </p:txBody>
      </p:sp>
      <p:pic>
        <p:nvPicPr>
          <p:cNvPr id="9219" name="Picture 2">
            <a:extLst>
              <a:ext uri="{FF2B5EF4-FFF2-40B4-BE49-F238E27FC236}">
                <a16:creationId xmlns:a16="http://schemas.microsoft.com/office/drawing/2014/main" id="{B55E73D8-26BE-4A3D-944E-4E6AA7B8F98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21135" y="1308662"/>
            <a:ext cx="6228571" cy="4634068"/>
          </a:xfr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0042FED-AEB4-42E3-A2A3-2751FF07A3F2}"/>
              </a:ext>
            </a:extLst>
          </p:cNvPr>
          <p:cNvSpPr>
            <a:spLocks noGrp="1" noChangeArrowheads="1"/>
          </p:cNvSpPr>
          <p:nvPr>
            <p:ph type="ctrTitle"/>
          </p:nvPr>
        </p:nvSpPr>
        <p:spPr/>
        <p:txBody>
          <a:bodyPr/>
          <a:lstStyle/>
          <a:p>
            <a:r>
              <a:rPr lang="en-US" altLang="en-US" dirty="0"/>
              <a:t>Project Finance Timing and Finance</a:t>
            </a:r>
            <a:endParaRPr lang="en-US" altLang="en-US" sz="1400" dirty="0"/>
          </a:p>
        </p:txBody>
      </p:sp>
      <p:sp>
        <p:nvSpPr>
          <p:cNvPr id="10243" name="Rectangle 3">
            <a:extLst>
              <a:ext uri="{FF2B5EF4-FFF2-40B4-BE49-F238E27FC236}">
                <a16:creationId xmlns:a16="http://schemas.microsoft.com/office/drawing/2014/main" id="{A681A6F3-1531-4C8D-9D2B-DA42FF666EED}"/>
              </a:ext>
            </a:extLst>
          </p:cNvPr>
          <p:cNvSpPr>
            <a:spLocks noGrp="1" noChangeArrowheads="1"/>
          </p:cNvSpPr>
          <p:nvPr>
            <p:ph type="body" sz="quarter" idx="13"/>
          </p:nvPr>
        </p:nvSpPr>
        <p:spPr/>
        <p:txBody>
          <a:bodyPr/>
          <a:lstStyle/>
          <a:p>
            <a:pPr>
              <a:lnSpc>
                <a:spcPct val="90000"/>
              </a:lnSpc>
            </a:pPr>
            <a:r>
              <a:rPr lang="en-US" altLang="en-US" sz="1600" dirty="0"/>
              <a:t>Finance is critical path.</a:t>
            </a:r>
          </a:p>
          <a:p>
            <a:pPr lvl="1">
              <a:lnSpc>
                <a:spcPct val="90000"/>
              </a:lnSpc>
            </a:pPr>
            <a:r>
              <a:rPr lang="en-US" altLang="en-US" sz="1600" dirty="0"/>
              <a:t>After the Commercial Operation Date, the Permanent Loan is Repaid.</a:t>
            </a:r>
          </a:p>
          <a:p>
            <a:pPr lvl="2">
              <a:lnSpc>
                <a:spcPct val="90000"/>
              </a:lnSpc>
            </a:pPr>
            <a:r>
              <a:rPr lang="en-US" altLang="en-US" sz="1400" dirty="0"/>
              <a:t>The slower the loan is repaid, the better the financial results of the project.</a:t>
            </a:r>
          </a:p>
          <a:p>
            <a:pPr lvl="2">
              <a:lnSpc>
                <a:spcPct val="90000"/>
              </a:lnSpc>
            </a:pPr>
            <a:r>
              <a:rPr lang="en-US" altLang="en-US" sz="1400" dirty="0"/>
              <a:t>Bankers are reluctant to make loans with tenors that extend for the life of the project.</a:t>
            </a:r>
          </a:p>
          <a:p>
            <a:pPr lvl="1">
              <a:lnSpc>
                <a:spcPct val="90000"/>
              </a:lnSpc>
            </a:pPr>
            <a:r>
              <a:rPr lang="en-US" altLang="en-US" sz="1600" dirty="0"/>
              <a:t>After the Commercial Operation Date, the Project can Begin to Pay Dividends</a:t>
            </a:r>
          </a:p>
          <a:p>
            <a:pPr lvl="2">
              <a:lnSpc>
                <a:spcPct val="90000"/>
              </a:lnSpc>
            </a:pPr>
            <a:r>
              <a:rPr lang="en-US" altLang="en-US" sz="1400" dirty="0"/>
              <a:t>Dividends or Distributions Define the Equity Cash Flow of the Project.</a:t>
            </a:r>
          </a:p>
          <a:p>
            <a:pPr lvl="2">
              <a:lnSpc>
                <a:spcPct val="90000"/>
              </a:lnSpc>
            </a:pPr>
            <a:r>
              <a:rPr lang="en-US" altLang="en-US" sz="1400" dirty="0"/>
              <a:t>Dividend Payments can be Limited by Covenants and Cash Flow Sweeps.</a:t>
            </a:r>
          </a:p>
          <a:p>
            <a:pPr lvl="1">
              <a:lnSpc>
                <a:spcPct val="90000"/>
              </a:lnSpc>
            </a:pPr>
            <a:r>
              <a:rPr lang="en-US" altLang="en-US" sz="1600" dirty="0"/>
              <a:t>Financial Metrics in Project Finance</a:t>
            </a:r>
          </a:p>
          <a:p>
            <a:pPr lvl="2">
              <a:lnSpc>
                <a:spcPct val="90000"/>
              </a:lnSpc>
            </a:pPr>
            <a:r>
              <a:rPr lang="en-US" altLang="en-US" sz="1400" dirty="0"/>
              <a:t>Equity IRR – The amount of money you invest relative to the amount you get back.</a:t>
            </a:r>
          </a:p>
          <a:p>
            <a:pPr lvl="2">
              <a:lnSpc>
                <a:spcPct val="90000"/>
              </a:lnSpc>
            </a:pPr>
            <a:r>
              <a:rPr lang="en-US" altLang="en-US" sz="1400" dirty="0"/>
              <a:t>Debt Service Coverage – The cash flow of the project on a year to year basis relative to the amount of money (interest and principal) you have to repay.</a:t>
            </a:r>
          </a:p>
          <a:p>
            <a:pPr lvl="2">
              <a:lnSpc>
                <a:spcPct val="90000"/>
              </a:lnSpc>
              <a:buFont typeface="Wingdings" panose="05000000000000000000" pitchFamily="2" charset="2"/>
              <a:buNone/>
            </a:pPr>
            <a:endParaRPr lang="en-US" altLang="en-US" sz="1400"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85D1C57B-3AC2-4B9D-9689-7DCECE508824}"/>
              </a:ext>
            </a:extLst>
          </p:cNvPr>
          <p:cNvSpPr>
            <a:spLocks noChangeArrowheads="1"/>
          </p:cNvSpPr>
          <p:nvPr/>
        </p:nvSpPr>
        <p:spPr bwMode="auto">
          <a:xfrm>
            <a:off x="85725" y="2286000"/>
            <a:ext cx="838200" cy="8382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1000" b="1" dirty="0">
                <a:latin typeface="Trebuchet MS" panose="020B0603020202020204" pitchFamily="34" charset="0"/>
              </a:rPr>
              <a:t>Project</a:t>
            </a:r>
          </a:p>
          <a:p>
            <a:pPr algn="ctr"/>
            <a:r>
              <a:rPr lang="en-US" altLang="en-US" sz="1000" b="1" dirty="0">
                <a:latin typeface="Trebuchet MS" panose="020B0603020202020204" pitchFamily="34" charset="0"/>
              </a:rPr>
              <a:t>Identification</a:t>
            </a:r>
            <a:endParaRPr lang="en-US" altLang="en-US" sz="2400" b="1" dirty="0">
              <a:latin typeface="Trebuchet MS" panose="020B0603020202020204" pitchFamily="34" charset="0"/>
            </a:endParaRPr>
          </a:p>
        </p:txBody>
      </p:sp>
      <p:sp>
        <p:nvSpPr>
          <p:cNvPr id="11267" name="Rectangle 4">
            <a:extLst>
              <a:ext uri="{FF2B5EF4-FFF2-40B4-BE49-F238E27FC236}">
                <a16:creationId xmlns:a16="http://schemas.microsoft.com/office/drawing/2014/main" id="{F812E136-5E9D-4137-87EF-21A55227D6F4}"/>
              </a:ext>
            </a:extLst>
          </p:cNvPr>
          <p:cNvSpPr>
            <a:spLocks noChangeArrowheads="1"/>
          </p:cNvSpPr>
          <p:nvPr/>
        </p:nvSpPr>
        <p:spPr bwMode="auto">
          <a:xfrm>
            <a:off x="304800" y="5029200"/>
            <a:ext cx="7924800" cy="304800"/>
          </a:xfrm>
          <a:prstGeom prst="rect">
            <a:avLst/>
          </a:prstGeom>
          <a:solidFill>
            <a:srgbClr val="FF33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68" name="Rectangle 5">
            <a:extLst>
              <a:ext uri="{FF2B5EF4-FFF2-40B4-BE49-F238E27FC236}">
                <a16:creationId xmlns:a16="http://schemas.microsoft.com/office/drawing/2014/main" id="{354265A7-75BB-4EC9-94DF-4198B4AC7B32}"/>
              </a:ext>
            </a:extLst>
          </p:cNvPr>
          <p:cNvSpPr>
            <a:spLocks noChangeArrowheads="1"/>
          </p:cNvSpPr>
          <p:nvPr/>
        </p:nvSpPr>
        <p:spPr bwMode="auto">
          <a:xfrm>
            <a:off x="1295400" y="2590800"/>
            <a:ext cx="685800" cy="381000"/>
          </a:xfrm>
          <a:prstGeom prst="rect">
            <a:avLst/>
          </a:prstGeom>
          <a:solidFill>
            <a:srgbClr val="FFFF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b="1" dirty="0">
                <a:latin typeface="Trebuchet MS" panose="020B0603020202020204" pitchFamily="34" charset="0"/>
              </a:rPr>
              <a:t>“Go-Ahead”</a:t>
            </a:r>
          </a:p>
          <a:p>
            <a:pPr algn="ctr"/>
            <a:r>
              <a:rPr lang="en-US" altLang="en-US" sz="800" b="1" dirty="0">
                <a:latin typeface="Trebuchet MS" panose="020B0603020202020204" pitchFamily="34" charset="0"/>
              </a:rPr>
              <a:t>Approval</a:t>
            </a:r>
          </a:p>
        </p:txBody>
      </p:sp>
      <p:sp>
        <p:nvSpPr>
          <p:cNvPr id="11269" name="Rectangle 6">
            <a:extLst>
              <a:ext uri="{FF2B5EF4-FFF2-40B4-BE49-F238E27FC236}">
                <a16:creationId xmlns:a16="http://schemas.microsoft.com/office/drawing/2014/main" id="{C3E4D83B-6E9C-4898-A6BE-0BF2C5CED348}"/>
              </a:ext>
            </a:extLst>
          </p:cNvPr>
          <p:cNvSpPr>
            <a:spLocks noChangeArrowheads="1"/>
          </p:cNvSpPr>
          <p:nvPr/>
        </p:nvSpPr>
        <p:spPr bwMode="auto">
          <a:xfrm>
            <a:off x="3352800" y="2514600"/>
            <a:ext cx="457200" cy="533400"/>
          </a:xfrm>
          <a:prstGeom prst="rect">
            <a:avLst/>
          </a:prstGeom>
          <a:solidFill>
            <a:schemeClr val="bg1"/>
          </a:solidFill>
          <a:ln w="9525">
            <a:solidFill>
              <a:schemeClr val="tx1"/>
            </a:solidFill>
            <a:prstDash val="sysDot"/>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0" name="Rectangle 7">
            <a:extLst>
              <a:ext uri="{FF2B5EF4-FFF2-40B4-BE49-F238E27FC236}">
                <a16:creationId xmlns:a16="http://schemas.microsoft.com/office/drawing/2014/main" id="{FF5FB1DC-F892-413E-A685-7B8C751617D3}"/>
              </a:ext>
            </a:extLst>
          </p:cNvPr>
          <p:cNvSpPr>
            <a:spLocks noChangeArrowheads="1"/>
          </p:cNvSpPr>
          <p:nvPr/>
        </p:nvSpPr>
        <p:spPr bwMode="auto">
          <a:xfrm>
            <a:off x="4419600" y="2209800"/>
            <a:ext cx="533400" cy="152400"/>
          </a:xfrm>
          <a:prstGeom prst="rect">
            <a:avLst/>
          </a:prstGeom>
          <a:solidFill>
            <a:srgbClr val="FFFF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1" name="Rectangle 8">
            <a:extLst>
              <a:ext uri="{FF2B5EF4-FFF2-40B4-BE49-F238E27FC236}">
                <a16:creationId xmlns:a16="http://schemas.microsoft.com/office/drawing/2014/main" id="{72C8EE53-65CB-4F80-9115-1E358E3519C0}"/>
              </a:ext>
            </a:extLst>
          </p:cNvPr>
          <p:cNvSpPr>
            <a:spLocks noChangeArrowheads="1"/>
          </p:cNvSpPr>
          <p:nvPr/>
        </p:nvSpPr>
        <p:spPr bwMode="auto">
          <a:xfrm>
            <a:off x="3733800" y="2514600"/>
            <a:ext cx="228600" cy="533400"/>
          </a:xfrm>
          <a:prstGeom prst="rect">
            <a:avLst/>
          </a:prstGeom>
          <a:solidFill>
            <a:schemeClr val="bg1"/>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2" name="Line 9">
            <a:extLst>
              <a:ext uri="{FF2B5EF4-FFF2-40B4-BE49-F238E27FC236}">
                <a16:creationId xmlns:a16="http://schemas.microsoft.com/office/drawing/2014/main" id="{77E48109-B3FC-4A1B-93A6-F4819239044B}"/>
              </a:ext>
            </a:extLst>
          </p:cNvPr>
          <p:cNvSpPr>
            <a:spLocks noChangeShapeType="1"/>
          </p:cNvSpPr>
          <p:nvPr/>
        </p:nvSpPr>
        <p:spPr bwMode="auto">
          <a:xfrm>
            <a:off x="2743200" y="3048000"/>
            <a:ext cx="1447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273" name="Rectangle 10">
            <a:extLst>
              <a:ext uri="{FF2B5EF4-FFF2-40B4-BE49-F238E27FC236}">
                <a16:creationId xmlns:a16="http://schemas.microsoft.com/office/drawing/2014/main" id="{2B6A8998-B5FA-4889-9C53-56FD1DB74D83}"/>
              </a:ext>
            </a:extLst>
          </p:cNvPr>
          <p:cNvSpPr>
            <a:spLocks noChangeArrowheads="1"/>
          </p:cNvSpPr>
          <p:nvPr/>
        </p:nvSpPr>
        <p:spPr bwMode="auto">
          <a:xfrm>
            <a:off x="3429000" y="2514600"/>
            <a:ext cx="914400" cy="152400"/>
          </a:xfrm>
          <a:prstGeom prst="rect">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4" name="Text Box 11">
            <a:extLst>
              <a:ext uri="{FF2B5EF4-FFF2-40B4-BE49-F238E27FC236}">
                <a16:creationId xmlns:a16="http://schemas.microsoft.com/office/drawing/2014/main" id="{A7F441ED-EE8D-465B-AA56-F36411E8181D}"/>
              </a:ext>
            </a:extLst>
          </p:cNvPr>
          <p:cNvSpPr txBox="1">
            <a:spLocks noChangeArrowheads="1"/>
          </p:cNvSpPr>
          <p:nvPr/>
        </p:nvSpPr>
        <p:spPr bwMode="auto">
          <a:xfrm>
            <a:off x="3352800" y="2590800"/>
            <a:ext cx="100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600" b="1" dirty="0">
                <a:latin typeface="Trebuchet MS" panose="020B0603020202020204" pitchFamily="34" charset="0"/>
              </a:rPr>
              <a:t>Site</a:t>
            </a:r>
            <a:endParaRPr lang="en-US" altLang="en-US" sz="600" dirty="0">
              <a:latin typeface="Trebuchet MS" panose="020B0603020202020204" pitchFamily="34" charset="0"/>
            </a:endParaRPr>
          </a:p>
        </p:txBody>
      </p:sp>
      <p:sp>
        <p:nvSpPr>
          <p:cNvPr id="11275" name="Text Box 12">
            <a:extLst>
              <a:ext uri="{FF2B5EF4-FFF2-40B4-BE49-F238E27FC236}">
                <a16:creationId xmlns:a16="http://schemas.microsoft.com/office/drawing/2014/main" id="{B57CD7DC-2784-4B06-9E0F-FAE03D5E6487}"/>
              </a:ext>
            </a:extLst>
          </p:cNvPr>
          <p:cNvSpPr txBox="1">
            <a:spLocks noChangeArrowheads="1"/>
          </p:cNvSpPr>
          <p:nvPr/>
        </p:nvSpPr>
        <p:spPr bwMode="auto">
          <a:xfrm>
            <a:off x="3886200" y="2667000"/>
            <a:ext cx="22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b="1" dirty="0">
                <a:latin typeface="Trebuchet MS" panose="020B0603020202020204" pitchFamily="34" charset="0"/>
              </a:rPr>
              <a:t>O</a:t>
            </a:r>
            <a:endParaRPr lang="en-US" altLang="en-US" sz="600" dirty="0">
              <a:latin typeface="Trebuchet MS" panose="020B0603020202020204" pitchFamily="34" charset="0"/>
            </a:endParaRPr>
          </a:p>
          <a:p>
            <a:pPr algn="ctr"/>
            <a:r>
              <a:rPr lang="en-US" altLang="en-US" sz="600" b="1" dirty="0">
                <a:latin typeface="Trebuchet MS" panose="020B0603020202020204" pitchFamily="34" charset="0"/>
              </a:rPr>
              <a:t>&amp;</a:t>
            </a:r>
            <a:endParaRPr lang="en-US" altLang="en-US" sz="600" dirty="0">
              <a:latin typeface="Trebuchet MS" panose="020B0603020202020204" pitchFamily="34" charset="0"/>
            </a:endParaRPr>
          </a:p>
          <a:p>
            <a:pPr algn="ctr"/>
            <a:r>
              <a:rPr lang="en-US" altLang="en-US" sz="600" b="1" dirty="0">
                <a:latin typeface="Trebuchet MS" panose="020B0603020202020204" pitchFamily="34" charset="0"/>
              </a:rPr>
              <a:t>M</a:t>
            </a:r>
            <a:endParaRPr lang="en-US" altLang="en-US" sz="600" dirty="0">
              <a:latin typeface="Trebuchet MS" panose="020B0603020202020204" pitchFamily="34" charset="0"/>
            </a:endParaRPr>
          </a:p>
          <a:p>
            <a:pPr algn="ctr"/>
            <a:endParaRPr lang="en-US" altLang="en-US" sz="600" dirty="0">
              <a:latin typeface="Trebuchet MS" panose="020B0603020202020204" pitchFamily="34" charset="0"/>
            </a:endParaRPr>
          </a:p>
        </p:txBody>
      </p:sp>
      <p:sp>
        <p:nvSpPr>
          <p:cNvPr id="11276" name="Rectangle 13">
            <a:extLst>
              <a:ext uri="{FF2B5EF4-FFF2-40B4-BE49-F238E27FC236}">
                <a16:creationId xmlns:a16="http://schemas.microsoft.com/office/drawing/2014/main" id="{54F07FEC-382C-4833-AE26-63BE567DCACF}"/>
              </a:ext>
            </a:extLst>
          </p:cNvPr>
          <p:cNvSpPr>
            <a:spLocks noChangeArrowheads="1"/>
          </p:cNvSpPr>
          <p:nvPr/>
        </p:nvSpPr>
        <p:spPr bwMode="auto">
          <a:xfrm>
            <a:off x="3048000" y="2362200"/>
            <a:ext cx="304800" cy="685800"/>
          </a:xfrm>
          <a:prstGeom prst="rect">
            <a:avLst/>
          </a:prstGeom>
          <a:solidFill>
            <a:srgbClr val="FFFF00"/>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7" name="Rectangle 14">
            <a:extLst>
              <a:ext uri="{FF2B5EF4-FFF2-40B4-BE49-F238E27FC236}">
                <a16:creationId xmlns:a16="http://schemas.microsoft.com/office/drawing/2014/main" id="{F8BB436E-02CA-4D87-85B3-C013F5D7DEB9}"/>
              </a:ext>
            </a:extLst>
          </p:cNvPr>
          <p:cNvSpPr>
            <a:spLocks noChangeArrowheads="1"/>
          </p:cNvSpPr>
          <p:nvPr/>
        </p:nvSpPr>
        <p:spPr bwMode="auto">
          <a:xfrm>
            <a:off x="2819400" y="2209800"/>
            <a:ext cx="5105400" cy="9144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sz="2400" b="1" dirty="0">
              <a:latin typeface="Trebuchet MS" panose="020B0603020202020204" pitchFamily="34" charset="0"/>
            </a:endParaRPr>
          </a:p>
        </p:txBody>
      </p:sp>
      <p:sp>
        <p:nvSpPr>
          <p:cNvPr id="11278" name="Rectangle 15">
            <a:extLst>
              <a:ext uri="{FF2B5EF4-FFF2-40B4-BE49-F238E27FC236}">
                <a16:creationId xmlns:a16="http://schemas.microsoft.com/office/drawing/2014/main" id="{50189915-7269-4ACE-A11D-71AB35A1DFF6}"/>
              </a:ext>
            </a:extLst>
          </p:cNvPr>
          <p:cNvSpPr>
            <a:spLocks noChangeArrowheads="1"/>
          </p:cNvSpPr>
          <p:nvPr/>
        </p:nvSpPr>
        <p:spPr bwMode="auto">
          <a:xfrm>
            <a:off x="3886200" y="2590800"/>
            <a:ext cx="381000" cy="533400"/>
          </a:xfrm>
          <a:prstGeom prst="rect">
            <a:avLst/>
          </a:prstGeom>
          <a:solidFill>
            <a:schemeClr val="bg1"/>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79" name="Rectangle 16">
            <a:extLst>
              <a:ext uri="{FF2B5EF4-FFF2-40B4-BE49-F238E27FC236}">
                <a16:creationId xmlns:a16="http://schemas.microsoft.com/office/drawing/2014/main" id="{5486FCF4-6415-478E-9F1E-F8D87BBD52D0}"/>
              </a:ext>
            </a:extLst>
          </p:cNvPr>
          <p:cNvSpPr>
            <a:spLocks noChangeArrowheads="1"/>
          </p:cNvSpPr>
          <p:nvPr/>
        </p:nvSpPr>
        <p:spPr bwMode="auto">
          <a:xfrm>
            <a:off x="2133600" y="2362200"/>
            <a:ext cx="533400" cy="7620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0" name="Rectangle 17">
            <a:extLst>
              <a:ext uri="{FF2B5EF4-FFF2-40B4-BE49-F238E27FC236}">
                <a16:creationId xmlns:a16="http://schemas.microsoft.com/office/drawing/2014/main" id="{222464EE-5B5B-4C4A-B428-6C51C5B47262}"/>
              </a:ext>
            </a:extLst>
          </p:cNvPr>
          <p:cNvSpPr>
            <a:spLocks noChangeArrowheads="1"/>
          </p:cNvSpPr>
          <p:nvPr/>
        </p:nvSpPr>
        <p:spPr bwMode="auto">
          <a:xfrm>
            <a:off x="7924800" y="2209800"/>
            <a:ext cx="304800" cy="914400"/>
          </a:xfrm>
          <a:prstGeom prst="rect">
            <a:avLst/>
          </a:prstGeom>
          <a:solidFill>
            <a:srgbClr val="FFFF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1" name="Rectangle 18">
            <a:extLst>
              <a:ext uri="{FF2B5EF4-FFF2-40B4-BE49-F238E27FC236}">
                <a16:creationId xmlns:a16="http://schemas.microsoft.com/office/drawing/2014/main" id="{59D711CC-92DC-403A-BF41-AA26BB04FB2A}"/>
              </a:ext>
            </a:extLst>
          </p:cNvPr>
          <p:cNvSpPr>
            <a:spLocks noChangeArrowheads="1"/>
          </p:cNvSpPr>
          <p:nvPr/>
        </p:nvSpPr>
        <p:spPr bwMode="auto">
          <a:xfrm>
            <a:off x="3505200" y="2514600"/>
            <a:ext cx="381000" cy="609600"/>
          </a:xfrm>
          <a:prstGeom prst="rect">
            <a:avLst/>
          </a:prstGeom>
          <a:solidFill>
            <a:schemeClr val="bg1"/>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sz="2400" b="1" dirty="0">
              <a:latin typeface="Trebuchet MS" panose="020B0603020202020204" pitchFamily="34" charset="0"/>
            </a:endParaRPr>
          </a:p>
        </p:txBody>
      </p:sp>
      <p:sp>
        <p:nvSpPr>
          <p:cNvPr id="11282" name="Rectangle 19">
            <a:extLst>
              <a:ext uri="{FF2B5EF4-FFF2-40B4-BE49-F238E27FC236}">
                <a16:creationId xmlns:a16="http://schemas.microsoft.com/office/drawing/2014/main" id="{4A82B2CE-B886-4C26-A568-F0B6474CC4E6}"/>
              </a:ext>
            </a:extLst>
          </p:cNvPr>
          <p:cNvSpPr>
            <a:spLocks noChangeArrowheads="1"/>
          </p:cNvSpPr>
          <p:nvPr/>
        </p:nvSpPr>
        <p:spPr bwMode="auto">
          <a:xfrm>
            <a:off x="4648200" y="2514600"/>
            <a:ext cx="304800" cy="609600"/>
          </a:xfrm>
          <a:prstGeom prst="rect">
            <a:avLst/>
          </a:prstGeom>
          <a:solidFill>
            <a:schemeClr val="bg1"/>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3" name="Rectangle 20">
            <a:extLst>
              <a:ext uri="{FF2B5EF4-FFF2-40B4-BE49-F238E27FC236}">
                <a16:creationId xmlns:a16="http://schemas.microsoft.com/office/drawing/2014/main" id="{96352F47-13C0-4036-8DF4-53F346908E50}"/>
              </a:ext>
            </a:extLst>
          </p:cNvPr>
          <p:cNvSpPr>
            <a:spLocks noChangeArrowheads="1"/>
          </p:cNvSpPr>
          <p:nvPr/>
        </p:nvSpPr>
        <p:spPr bwMode="auto">
          <a:xfrm>
            <a:off x="2667000" y="2362200"/>
            <a:ext cx="609600" cy="762000"/>
          </a:xfrm>
          <a:prstGeom prst="rect">
            <a:avLst/>
          </a:prstGeom>
          <a:solidFill>
            <a:srgbClr val="FFFF00"/>
          </a:solidFill>
          <a:ln w="9525">
            <a:solidFill>
              <a:schemeClr val="tx1"/>
            </a:solidFill>
            <a:prstDash val="dash"/>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4" name="Rectangle 21">
            <a:extLst>
              <a:ext uri="{FF2B5EF4-FFF2-40B4-BE49-F238E27FC236}">
                <a16:creationId xmlns:a16="http://schemas.microsoft.com/office/drawing/2014/main" id="{680D4A9D-2062-4968-A741-2AF31C7C590D}"/>
              </a:ext>
            </a:extLst>
          </p:cNvPr>
          <p:cNvSpPr>
            <a:spLocks noChangeArrowheads="1"/>
          </p:cNvSpPr>
          <p:nvPr/>
        </p:nvSpPr>
        <p:spPr bwMode="auto">
          <a:xfrm>
            <a:off x="2133600" y="2209800"/>
            <a:ext cx="3124200" cy="1524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285" name="Text Box 22">
            <a:extLst>
              <a:ext uri="{FF2B5EF4-FFF2-40B4-BE49-F238E27FC236}">
                <a16:creationId xmlns:a16="http://schemas.microsoft.com/office/drawing/2014/main" id="{B147BDE2-744E-4404-8A13-68D62933E062}"/>
              </a:ext>
            </a:extLst>
          </p:cNvPr>
          <p:cNvSpPr txBox="1">
            <a:spLocks noChangeArrowheads="1"/>
          </p:cNvSpPr>
          <p:nvPr/>
        </p:nvSpPr>
        <p:spPr bwMode="auto">
          <a:xfrm rot="-24748">
            <a:off x="2019300" y="2590800"/>
            <a:ext cx="7858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dirty="0">
                <a:latin typeface="Trebuchet MS" panose="020B0603020202020204" pitchFamily="34" charset="0"/>
              </a:rPr>
              <a:t>Feasibility</a:t>
            </a:r>
          </a:p>
          <a:p>
            <a:pPr algn="ctr"/>
            <a:r>
              <a:rPr lang="en-US" altLang="en-US" sz="800" dirty="0">
                <a:latin typeface="Trebuchet MS" panose="020B0603020202020204" pitchFamily="34" charset="0"/>
              </a:rPr>
              <a:t>Study</a:t>
            </a:r>
          </a:p>
        </p:txBody>
      </p:sp>
      <p:sp>
        <p:nvSpPr>
          <p:cNvPr id="11286" name="Text Box 23">
            <a:extLst>
              <a:ext uri="{FF2B5EF4-FFF2-40B4-BE49-F238E27FC236}">
                <a16:creationId xmlns:a16="http://schemas.microsoft.com/office/drawing/2014/main" id="{B6E5855A-BDA9-484E-9AE7-51A661809F4F}"/>
              </a:ext>
            </a:extLst>
          </p:cNvPr>
          <p:cNvSpPr txBox="1">
            <a:spLocks noChangeArrowheads="1"/>
          </p:cNvSpPr>
          <p:nvPr/>
        </p:nvSpPr>
        <p:spPr bwMode="auto">
          <a:xfrm rot="-5400000">
            <a:off x="2386806" y="2642394"/>
            <a:ext cx="836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b="1" dirty="0">
                <a:latin typeface="Trebuchet MS" panose="020B0603020202020204" pitchFamily="34" charset="0"/>
              </a:rPr>
              <a:t>Partner </a:t>
            </a:r>
          </a:p>
          <a:p>
            <a:pPr algn="ctr"/>
            <a:r>
              <a:rPr lang="en-US" altLang="en-US" sz="600" b="1" dirty="0">
                <a:latin typeface="Trebuchet MS" panose="020B0603020202020204" pitchFamily="34" charset="0"/>
              </a:rPr>
              <a:t>(JVA or JDA)</a:t>
            </a:r>
            <a:endParaRPr lang="en-US" altLang="en-US" sz="800" b="1" dirty="0">
              <a:latin typeface="Trebuchet MS" panose="020B0603020202020204" pitchFamily="34" charset="0"/>
            </a:endParaRPr>
          </a:p>
        </p:txBody>
      </p:sp>
      <p:sp>
        <p:nvSpPr>
          <p:cNvPr id="11287" name="Rectangle 24" descr="Wide upward diagonal">
            <a:extLst>
              <a:ext uri="{FF2B5EF4-FFF2-40B4-BE49-F238E27FC236}">
                <a16:creationId xmlns:a16="http://schemas.microsoft.com/office/drawing/2014/main" id="{558EDF46-FB41-42B5-96FE-6A0D4797F95C}"/>
              </a:ext>
            </a:extLst>
          </p:cNvPr>
          <p:cNvSpPr>
            <a:spLocks noChangeArrowheads="1"/>
          </p:cNvSpPr>
          <p:nvPr/>
        </p:nvSpPr>
        <p:spPr bwMode="auto">
          <a:xfrm>
            <a:off x="5257800" y="2209800"/>
            <a:ext cx="228600" cy="914400"/>
          </a:xfrm>
          <a:prstGeom prst="rect">
            <a:avLst/>
          </a:prstGeom>
          <a:pattFill prst="wdUpDiag">
            <a:fgClr>
              <a:schemeClr val="tx2"/>
            </a:fgClr>
            <a:bgClr>
              <a:srgbClr val="FFFFFF"/>
            </a:bgClr>
          </a:patt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sz="2400" b="1" dirty="0">
              <a:latin typeface="Trebuchet MS" panose="020B0603020202020204" pitchFamily="34" charset="0"/>
            </a:endParaRPr>
          </a:p>
        </p:txBody>
      </p:sp>
      <p:sp>
        <p:nvSpPr>
          <p:cNvPr id="11288" name="Text Box 25">
            <a:extLst>
              <a:ext uri="{FF2B5EF4-FFF2-40B4-BE49-F238E27FC236}">
                <a16:creationId xmlns:a16="http://schemas.microsoft.com/office/drawing/2014/main" id="{83517E91-9CB1-40BA-8773-AD9DC28AF658}"/>
              </a:ext>
            </a:extLst>
          </p:cNvPr>
          <p:cNvSpPr txBox="1">
            <a:spLocks noChangeArrowheads="1"/>
          </p:cNvSpPr>
          <p:nvPr/>
        </p:nvSpPr>
        <p:spPr bwMode="auto">
          <a:xfrm>
            <a:off x="3733800" y="2819400"/>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700" b="1" dirty="0">
                <a:latin typeface="Trebuchet MS" panose="020B0603020202020204" pitchFamily="34" charset="0"/>
              </a:rPr>
              <a:t>Offtake Contract</a:t>
            </a:r>
            <a:endParaRPr lang="en-US" altLang="en-US" sz="700" dirty="0">
              <a:latin typeface="Trebuchet MS" panose="020B0603020202020204" pitchFamily="34" charset="0"/>
            </a:endParaRPr>
          </a:p>
        </p:txBody>
      </p:sp>
      <p:sp>
        <p:nvSpPr>
          <p:cNvPr id="11289" name="Text Box 26">
            <a:extLst>
              <a:ext uri="{FF2B5EF4-FFF2-40B4-BE49-F238E27FC236}">
                <a16:creationId xmlns:a16="http://schemas.microsoft.com/office/drawing/2014/main" id="{EFBB30C7-4217-4138-96F6-30C031CF266D}"/>
              </a:ext>
            </a:extLst>
          </p:cNvPr>
          <p:cNvSpPr txBox="1">
            <a:spLocks noChangeArrowheads="1"/>
          </p:cNvSpPr>
          <p:nvPr/>
        </p:nvSpPr>
        <p:spPr bwMode="auto">
          <a:xfrm>
            <a:off x="4191000" y="28194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700" dirty="0">
                <a:latin typeface="Trebuchet MS" panose="020B0603020202020204" pitchFamily="34" charset="0"/>
              </a:rPr>
              <a:t>Fuel Supply</a:t>
            </a:r>
          </a:p>
        </p:txBody>
      </p:sp>
      <p:sp>
        <p:nvSpPr>
          <p:cNvPr id="11290" name="Text Box 27">
            <a:extLst>
              <a:ext uri="{FF2B5EF4-FFF2-40B4-BE49-F238E27FC236}">
                <a16:creationId xmlns:a16="http://schemas.microsoft.com/office/drawing/2014/main" id="{A4A9183A-CF14-4603-A4C5-6CC6C9F14520}"/>
              </a:ext>
            </a:extLst>
          </p:cNvPr>
          <p:cNvSpPr txBox="1">
            <a:spLocks noChangeArrowheads="1"/>
          </p:cNvSpPr>
          <p:nvPr/>
        </p:nvSpPr>
        <p:spPr bwMode="auto">
          <a:xfrm rot="-5400000">
            <a:off x="2652713" y="2600325"/>
            <a:ext cx="90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b="1" dirty="0">
                <a:latin typeface="Trebuchet MS" panose="020B0603020202020204" pitchFamily="34" charset="0"/>
              </a:rPr>
              <a:t>Form </a:t>
            </a:r>
          </a:p>
          <a:p>
            <a:pPr algn="ctr"/>
            <a:r>
              <a:rPr lang="en-US" altLang="en-US" sz="600" b="1" dirty="0">
                <a:latin typeface="Trebuchet MS" panose="020B0603020202020204" pitchFamily="34" charset="0"/>
              </a:rPr>
              <a:t>Project Co.</a:t>
            </a:r>
            <a:endParaRPr lang="en-US" altLang="en-US" sz="800" dirty="0">
              <a:latin typeface="Trebuchet MS" panose="020B0603020202020204" pitchFamily="34" charset="0"/>
            </a:endParaRPr>
          </a:p>
        </p:txBody>
      </p:sp>
      <p:sp>
        <p:nvSpPr>
          <p:cNvPr id="11291" name="Rectangle 28">
            <a:extLst>
              <a:ext uri="{FF2B5EF4-FFF2-40B4-BE49-F238E27FC236}">
                <a16:creationId xmlns:a16="http://schemas.microsoft.com/office/drawing/2014/main" id="{7FFE66D2-E07A-498D-8FEE-0A7A706D0D9A}"/>
              </a:ext>
            </a:extLst>
          </p:cNvPr>
          <p:cNvSpPr>
            <a:spLocks noChangeArrowheads="1"/>
          </p:cNvSpPr>
          <p:nvPr/>
        </p:nvSpPr>
        <p:spPr bwMode="auto">
          <a:xfrm>
            <a:off x="5486400" y="2362200"/>
            <a:ext cx="2438400" cy="304800"/>
          </a:xfrm>
          <a:prstGeom prst="rect">
            <a:avLst/>
          </a:prstGeom>
          <a:solidFill>
            <a:srgbClr val="FFFF00"/>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b="1" dirty="0">
                <a:latin typeface="Trebuchet MS" panose="020B0603020202020204" pitchFamily="34" charset="0"/>
              </a:rPr>
              <a:t>Financing Negotiations</a:t>
            </a:r>
          </a:p>
        </p:txBody>
      </p:sp>
      <p:sp>
        <p:nvSpPr>
          <p:cNvPr id="11292" name="Rectangle 29">
            <a:extLst>
              <a:ext uri="{FF2B5EF4-FFF2-40B4-BE49-F238E27FC236}">
                <a16:creationId xmlns:a16="http://schemas.microsoft.com/office/drawing/2014/main" id="{B98C7E6D-2730-4D03-9D57-67540F1642B9}"/>
              </a:ext>
            </a:extLst>
          </p:cNvPr>
          <p:cNvSpPr>
            <a:spLocks noChangeArrowheads="1"/>
          </p:cNvSpPr>
          <p:nvPr/>
        </p:nvSpPr>
        <p:spPr bwMode="auto">
          <a:xfrm>
            <a:off x="3124200" y="2209800"/>
            <a:ext cx="1066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Development Stage</a:t>
            </a:r>
          </a:p>
        </p:txBody>
      </p:sp>
      <p:sp>
        <p:nvSpPr>
          <p:cNvPr id="11293" name="Text Box 30">
            <a:extLst>
              <a:ext uri="{FF2B5EF4-FFF2-40B4-BE49-F238E27FC236}">
                <a16:creationId xmlns:a16="http://schemas.microsoft.com/office/drawing/2014/main" id="{FE3D8FD1-B8E4-44EB-9765-D129076F107B}"/>
              </a:ext>
            </a:extLst>
          </p:cNvPr>
          <p:cNvSpPr txBox="1">
            <a:spLocks noChangeArrowheads="1"/>
          </p:cNvSpPr>
          <p:nvPr/>
        </p:nvSpPr>
        <p:spPr bwMode="auto">
          <a:xfrm>
            <a:off x="7772400" y="2209800"/>
            <a:ext cx="5334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C</a:t>
            </a:r>
          </a:p>
          <a:p>
            <a:pPr algn="ctr"/>
            <a:r>
              <a:rPr lang="en-US" altLang="en-US" sz="900" b="1" dirty="0">
                <a:latin typeface="Trebuchet MS" panose="020B0603020202020204" pitchFamily="34" charset="0"/>
              </a:rPr>
              <a:t>L</a:t>
            </a:r>
          </a:p>
          <a:p>
            <a:pPr algn="ctr"/>
            <a:r>
              <a:rPr lang="en-US" altLang="en-US" sz="900" b="1" dirty="0">
                <a:latin typeface="Trebuchet MS" panose="020B0603020202020204" pitchFamily="34" charset="0"/>
              </a:rPr>
              <a:t>O</a:t>
            </a:r>
          </a:p>
          <a:p>
            <a:pPr algn="ctr"/>
            <a:r>
              <a:rPr lang="en-US" altLang="en-US" sz="900" b="1" dirty="0">
                <a:latin typeface="Trebuchet MS" panose="020B0603020202020204" pitchFamily="34" charset="0"/>
              </a:rPr>
              <a:t>S</a:t>
            </a:r>
          </a:p>
          <a:p>
            <a:pPr algn="ctr"/>
            <a:r>
              <a:rPr lang="en-US" altLang="en-US" sz="900" b="1" dirty="0">
                <a:latin typeface="Trebuchet MS" panose="020B0603020202020204" pitchFamily="34" charset="0"/>
              </a:rPr>
              <a:t>E</a:t>
            </a:r>
          </a:p>
          <a:p>
            <a:pPr algn="ctr"/>
            <a:endParaRPr lang="en-US" altLang="en-US" sz="800" dirty="0">
              <a:latin typeface="Trebuchet MS" panose="020B0603020202020204" pitchFamily="34" charset="0"/>
            </a:endParaRPr>
          </a:p>
        </p:txBody>
      </p:sp>
      <p:sp>
        <p:nvSpPr>
          <p:cNvPr id="11294" name="Line 31">
            <a:extLst>
              <a:ext uri="{FF2B5EF4-FFF2-40B4-BE49-F238E27FC236}">
                <a16:creationId xmlns:a16="http://schemas.microsoft.com/office/drawing/2014/main" id="{141AE56A-EFFD-457D-9DDB-C2A81182291C}"/>
              </a:ext>
            </a:extLst>
          </p:cNvPr>
          <p:cNvSpPr>
            <a:spLocks noChangeShapeType="1"/>
          </p:cNvSpPr>
          <p:nvPr/>
        </p:nvSpPr>
        <p:spPr bwMode="auto">
          <a:xfrm>
            <a:off x="1676400" y="50292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295" name="Rectangle 32">
            <a:extLst>
              <a:ext uri="{FF2B5EF4-FFF2-40B4-BE49-F238E27FC236}">
                <a16:creationId xmlns:a16="http://schemas.microsoft.com/office/drawing/2014/main" id="{9DE74B49-E36D-4199-A87C-E83E9B5E2D33}"/>
              </a:ext>
            </a:extLst>
          </p:cNvPr>
          <p:cNvSpPr>
            <a:spLocks noChangeArrowheads="1"/>
          </p:cNvSpPr>
          <p:nvPr/>
        </p:nvSpPr>
        <p:spPr bwMode="auto">
          <a:xfrm>
            <a:off x="304800" y="51054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b="1" dirty="0">
                <a:latin typeface="Trebuchet MS" panose="020B0603020202020204" pitchFamily="34" charset="0"/>
              </a:rPr>
              <a:t>“Pre-Development” Costs</a:t>
            </a:r>
            <a:endParaRPr lang="en-US" altLang="en-US" sz="2400" b="1" dirty="0">
              <a:latin typeface="Trebuchet MS" panose="020B0603020202020204" pitchFamily="34" charset="0"/>
            </a:endParaRPr>
          </a:p>
        </p:txBody>
      </p:sp>
      <p:sp>
        <p:nvSpPr>
          <p:cNvPr id="11296" name="Rectangle 33">
            <a:extLst>
              <a:ext uri="{FF2B5EF4-FFF2-40B4-BE49-F238E27FC236}">
                <a16:creationId xmlns:a16="http://schemas.microsoft.com/office/drawing/2014/main" id="{F8DA69A3-93E7-40A4-8526-AB885B03BC67}"/>
              </a:ext>
            </a:extLst>
          </p:cNvPr>
          <p:cNvSpPr>
            <a:spLocks noChangeArrowheads="1"/>
          </p:cNvSpPr>
          <p:nvPr/>
        </p:nvSpPr>
        <p:spPr bwMode="auto">
          <a:xfrm>
            <a:off x="2971800" y="5105400"/>
            <a:ext cx="1371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b="1" dirty="0">
                <a:latin typeface="Trebuchet MS" panose="020B0603020202020204" pitchFamily="34" charset="0"/>
              </a:rPr>
              <a:t>Phase I Development  Costs &amp; Expenses</a:t>
            </a:r>
            <a:endParaRPr lang="en-US" altLang="en-US" sz="2400" b="1" dirty="0">
              <a:latin typeface="Trebuchet MS" panose="020B0603020202020204" pitchFamily="34" charset="0"/>
            </a:endParaRPr>
          </a:p>
        </p:txBody>
      </p:sp>
      <p:sp>
        <p:nvSpPr>
          <p:cNvPr id="11297" name="Rectangle 34">
            <a:extLst>
              <a:ext uri="{FF2B5EF4-FFF2-40B4-BE49-F238E27FC236}">
                <a16:creationId xmlns:a16="http://schemas.microsoft.com/office/drawing/2014/main" id="{45876AC0-183A-4306-A055-FF1898A0EA9A}"/>
              </a:ext>
            </a:extLst>
          </p:cNvPr>
          <p:cNvSpPr>
            <a:spLocks noChangeArrowheads="1"/>
          </p:cNvSpPr>
          <p:nvPr/>
        </p:nvSpPr>
        <p:spPr bwMode="auto">
          <a:xfrm>
            <a:off x="6400800" y="5105400"/>
            <a:ext cx="838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800" b="1" dirty="0">
                <a:latin typeface="Trebuchet MS" panose="020B0603020202020204" pitchFamily="34" charset="0"/>
              </a:rPr>
              <a:t>Phase II Development  Costs &amp; Expenses</a:t>
            </a:r>
          </a:p>
        </p:txBody>
      </p:sp>
      <p:sp>
        <p:nvSpPr>
          <p:cNvPr id="11298" name="Text Box 35">
            <a:extLst>
              <a:ext uri="{FF2B5EF4-FFF2-40B4-BE49-F238E27FC236}">
                <a16:creationId xmlns:a16="http://schemas.microsoft.com/office/drawing/2014/main" id="{44387D06-8E5B-4517-B316-C78E7B026275}"/>
              </a:ext>
            </a:extLst>
          </p:cNvPr>
          <p:cNvSpPr txBox="1">
            <a:spLocks noChangeArrowheads="1"/>
          </p:cNvSpPr>
          <p:nvPr/>
        </p:nvSpPr>
        <p:spPr bwMode="auto">
          <a:xfrm>
            <a:off x="4572000" y="28194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700" dirty="0">
                <a:latin typeface="Trebuchet MS" panose="020B0603020202020204" pitchFamily="34" charset="0"/>
              </a:rPr>
              <a:t> EPC</a:t>
            </a:r>
          </a:p>
          <a:p>
            <a:pPr algn="ctr"/>
            <a:r>
              <a:rPr lang="en-US" altLang="en-US" sz="700" dirty="0">
                <a:latin typeface="Trebuchet MS" panose="020B0603020202020204" pitchFamily="34" charset="0"/>
              </a:rPr>
              <a:t> O&amp;M</a:t>
            </a:r>
          </a:p>
        </p:txBody>
      </p:sp>
      <p:sp>
        <p:nvSpPr>
          <p:cNvPr id="11299" name="Line 36">
            <a:extLst>
              <a:ext uri="{FF2B5EF4-FFF2-40B4-BE49-F238E27FC236}">
                <a16:creationId xmlns:a16="http://schemas.microsoft.com/office/drawing/2014/main" id="{2EFA0577-13E4-4A23-8D92-2F43AC7A6E08}"/>
              </a:ext>
            </a:extLst>
          </p:cNvPr>
          <p:cNvSpPr>
            <a:spLocks noChangeShapeType="1"/>
          </p:cNvSpPr>
          <p:nvPr/>
        </p:nvSpPr>
        <p:spPr bwMode="auto">
          <a:xfrm>
            <a:off x="2362200" y="3124200"/>
            <a:ext cx="1676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00" name="Rectangle 37">
            <a:extLst>
              <a:ext uri="{FF2B5EF4-FFF2-40B4-BE49-F238E27FC236}">
                <a16:creationId xmlns:a16="http://schemas.microsoft.com/office/drawing/2014/main" id="{B259BED1-26DA-448C-9D87-A7D1CD3E2E1F}"/>
              </a:ext>
            </a:extLst>
          </p:cNvPr>
          <p:cNvSpPr>
            <a:spLocks noChangeArrowheads="1"/>
          </p:cNvSpPr>
          <p:nvPr/>
        </p:nvSpPr>
        <p:spPr bwMode="auto">
          <a:xfrm>
            <a:off x="3276600" y="2362200"/>
            <a:ext cx="1981200" cy="15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301" name="Text Box 38">
            <a:extLst>
              <a:ext uri="{FF2B5EF4-FFF2-40B4-BE49-F238E27FC236}">
                <a16:creationId xmlns:a16="http://schemas.microsoft.com/office/drawing/2014/main" id="{E5D5D84C-16E2-45FE-94A1-9DEC07F5C207}"/>
              </a:ext>
            </a:extLst>
          </p:cNvPr>
          <p:cNvSpPr txBox="1">
            <a:spLocks noChangeArrowheads="1"/>
          </p:cNvSpPr>
          <p:nvPr/>
        </p:nvSpPr>
        <p:spPr bwMode="auto">
          <a:xfrm>
            <a:off x="3429000" y="2743200"/>
            <a:ext cx="533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dirty="0">
                <a:latin typeface="Trebuchet MS" panose="020B0603020202020204" pitchFamily="34" charset="0"/>
              </a:rPr>
              <a:t>Site &amp; Gov’t Approval</a:t>
            </a:r>
          </a:p>
        </p:txBody>
      </p:sp>
      <p:sp>
        <p:nvSpPr>
          <p:cNvPr id="11302" name="Rectangle 39">
            <a:extLst>
              <a:ext uri="{FF2B5EF4-FFF2-40B4-BE49-F238E27FC236}">
                <a16:creationId xmlns:a16="http://schemas.microsoft.com/office/drawing/2014/main" id="{A5263CDF-FEF6-4C4F-B953-8B328DE7745A}"/>
              </a:ext>
            </a:extLst>
          </p:cNvPr>
          <p:cNvSpPr>
            <a:spLocks noChangeArrowheads="1"/>
          </p:cNvSpPr>
          <p:nvPr/>
        </p:nvSpPr>
        <p:spPr bwMode="auto">
          <a:xfrm>
            <a:off x="3810000" y="2362200"/>
            <a:ext cx="838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Negotiations</a:t>
            </a:r>
          </a:p>
        </p:txBody>
      </p:sp>
      <p:sp>
        <p:nvSpPr>
          <p:cNvPr id="11303" name="Rectangle 40">
            <a:extLst>
              <a:ext uri="{FF2B5EF4-FFF2-40B4-BE49-F238E27FC236}">
                <a16:creationId xmlns:a16="http://schemas.microsoft.com/office/drawing/2014/main" id="{741CB110-0B6C-4C95-8B65-D76181F220A3}"/>
              </a:ext>
            </a:extLst>
          </p:cNvPr>
          <p:cNvSpPr>
            <a:spLocks noChangeArrowheads="1"/>
          </p:cNvSpPr>
          <p:nvPr/>
        </p:nvSpPr>
        <p:spPr bwMode="auto">
          <a:xfrm>
            <a:off x="4953000" y="3352800"/>
            <a:ext cx="3505200" cy="304800"/>
          </a:xfrm>
          <a:prstGeom prst="rect">
            <a:avLst/>
          </a:prstGeom>
          <a:solidFill>
            <a:schemeClr val="bg1"/>
          </a:solid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304" name="Rectangle 41">
            <a:extLst>
              <a:ext uri="{FF2B5EF4-FFF2-40B4-BE49-F238E27FC236}">
                <a16:creationId xmlns:a16="http://schemas.microsoft.com/office/drawing/2014/main" id="{63737FA6-C3B4-407C-B690-C1481B73772E}"/>
              </a:ext>
            </a:extLst>
          </p:cNvPr>
          <p:cNvSpPr>
            <a:spLocks noChangeArrowheads="1"/>
          </p:cNvSpPr>
          <p:nvPr/>
        </p:nvSpPr>
        <p:spPr bwMode="auto">
          <a:xfrm>
            <a:off x="5715000" y="3352800"/>
            <a:ext cx="205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b="1" dirty="0">
                <a:latin typeface="Trebuchet MS" panose="020B0603020202020204" pitchFamily="34" charset="0"/>
              </a:rPr>
              <a:t>Design, Engineering &amp; Procurement</a:t>
            </a:r>
            <a:endParaRPr lang="en-US" altLang="en-US" sz="600" b="1" dirty="0">
              <a:latin typeface="Trebuchet MS" panose="020B0603020202020204" pitchFamily="34" charset="0"/>
            </a:endParaRPr>
          </a:p>
        </p:txBody>
      </p:sp>
      <p:sp>
        <p:nvSpPr>
          <p:cNvPr id="11305" name="Line 42">
            <a:extLst>
              <a:ext uri="{FF2B5EF4-FFF2-40B4-BE49-F238E27FC236}">
                <a16:creationId xmlns:a16="http://schemas.microsoft.com/office/drawing/2014/main" id="{C62EA0DD-74B2-48FE-B770-CFE9816C2104}"/>
              </a:ext>
            </a:extLst>
          </p:cNvPr>
          <p:cNvSpPr>
            <a:spLocks noChangeShapeType="1"/>
          </p:cNvSpPr>
          <p:nvPr/>
        </p:nvSpPr>
        <p:spPr bwMode="auto">
          <a:xfrm>
            <a:off x="2819400" y="3124200"/>
            <a:ext cx="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06" name="Line 43">
            <a:extLst>
              <a:ext uri="{FF2B5EF4-FFF2-40B4-BE49-F238E27FC236}">
                <a16:creationId xmlns:a16="http://schemas.microsoft.com/office/drawing/2014/main" id="{736DDFBD-1A34-419A-AD0B-4F3043C40F94}"/>
              </a:ext>
            </a:extLst>
          </p:cNvPr>
          <p:cNvSpPr>
            <a:spLocks noChangeShapeType="1"/>
          </p:cNvSpPr>
          <p:nvPr/>
        </p:nvSpPr>
        <p:spPr bwMode="auto">
          <a:xfrm>
            <a:off x="1676400" y="2971800"/>
            <a:ext cx="0" cy="2057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07" name="Line 44">
            <a:extLst>
              <a:ext uri="{FF2B5EF4-FFF2-40B4-BE49-F238E27FC236}">
                <a16:creationId xmlns:a16="http://schemas.microsoft.com/office/drawing/2014/main" id="{317618FB-C281-4B8D-BB70-0A0C0FDF7496}"/>
              </a:ext>
            </a:extLst>
          </p:cNvPr>
          <p:cNvSpPr>
            <a:spLocks noChangeShapeType="1"/>
          </p:cNvSpPr>
          <p:nvPr/>
        </p:nvSpPr>
        <p:spPr bwMode="auto">
          <a:xfrm>
            <a:off x="485775" y="3124200"/>
            <a:ext cx="0" cy="1905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08" name="Line 45">
            <a:extLst>
              <a:ext uri="{FF2B5EF4-FFF2-40B4-BE49-F238E27FC236}">
                <a16:creationId xmlns:a16="http://schemas.microsoft.com/office/drawing/2014/main" id="{543762B9-05B5-4E3B-8530-930A59AAA11D}"/>
              </a:ext>
            </a:extLst>
          </p:cNvPr>
          <p:cNvSpPr>
            <a:spLocks noChangeShapeType="1"/>
          </p:cNvSpPr>
          <p:nvPr/>
        </p:nvSpPr>
        <p:spPr bwMode="auto">
          <a:xfrm>
            <a:off x="2133600" y="1676400"/>
            <a:ext cx="1588"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09" name="Line 46">
            <a:extLst>
              <a:ext uri="{FF2B5EF4-FFF2-40B4-BE49-F238E27FC236}">
                <a16:creationId xmlns:a16="http://schemas.microsoft.com/office/drawing/2014/main" id="{7B82351E-5F8C-47BE-8F2B-EE89893CADEB}"/>
              </a:ext>
            </a:extLst>
          </p:cNvPr>
          <p:cNvSpPr>
            <a:spLocks noChangeShapeType="1"/>
          </p:cNvSpPr>
          <p:nvPr/>
        </p:nvSpPr>
        <p:spPr bwMode="auto">
          <a:xfrm>
            <a:off x="5334000" y="1905000"/>
            <a:ext cx="1588"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10" name="Line 47">
            <a:extLst>
              <a:ext uri="{FF2B5EF4-FFF2-40B4-BE49-F238E27FC236}">
                <a16:creationId xmlns:a16="http://schemas.microsoft.com/office/drawing/2014/main" id="{39D6F3E7-C79B-464E-A509-24817FE1A634}"/>
              </a:ext>
            </a:extLst>
          </p:cNvPr>
          <p:cNvSpPr>
            <a:spLocks noChangeShapeType="1"/>
          </p:cNvSpPr>
          <p:nvPr/>
        </p:nvSpPr>
        <p:spPr bwMode="auto">
          <a:xfrm>
            <a:off x="8229600" y="1676400"/>
            <a:ext cx="1588"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11" name="Line 48">
            <a:extLst>
              <a:ext uri="{FF2B5EF4-FFF2-40B4-BE49-F238E27FC236}">
                <a16:creationId xmlns:a16="http://schemas.microsoft.com/office/drawing/2014/main" id="{CBF965E9-6495-4BDD-AD79-AB6FA54033CB}"/>
              </a:ext>
            </a:extLst>
          </p:cNvPr>
          <p:cNvSpPr>
            <a:spLocks noChangeShapeType="1"/>
          </p:cNvSpPr>
          <p:nvPr/>
        </p:nvSpPr>
        <p:spPr bwMode="auto">
          <a:xfrm>
            <a:off x="7239000" y="1981200"/>
            <a:ext cx="990600" cy="1588"/>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2" name="Line 49">
            <a:extLst>
              <a:ext uri="{FF2B5EF4-FFF2-40B4-BE49-F238E27FC236}">
                <a16:creationId xmlns:a16="http://schemas.microsoft.com/office/drawing/2014/main" id="{A44B79C1-B12A-4723-B944-4B8D7CF8F5C3}"/>
              </a:ext>
            </a:extLst>
          </p:cNvPr>
          <p:cNvSpPr>
            <a:spLocks noChangeShapeType="1"/>
          </p:cNvSpPr>
          <p:nvPr/>
        </p:nvSpPr>
        <p:spPr bwMode="auto">
          <a:xfrm flipH="1">
            <a:off x="5334000" y="1981200"/>
            <a:ext cx="11430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3" name="Text Box 50">
            <a:extLst>
              <a:ext uri="{FF2B5EF4-FFF2-40B4-BE49-F238E27FC236}">
                <a16:creationId xmlns:a16="http://schemas.microsoft.com/office/drawing/2014/main" id="{D2C1BF17-D2CB-4FB1-8BEE-7E608086A849}"/>
              </a:ext>
            </a:extLst>
          </p:cNvPr>
          <p:cNvSpPr txBox="1">
            <a:spLocks noChangeArrowheads="1"/>
          </p:cNvSpPr>
          <p:nvPr/>
        </p:nvSpPr>
        <p:spPr bwMode="auto">
          <a:xfrm>
            <a:off x="6553200" y="1828800"/>
            <a:ext cx="685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1000" b="1" dirty="0">
                <a:latin typeface="Trebuchet MS" panose="020B0603020202020204" pitchFamily="34" charset="0"/>
              </a:rPr>
              <a:t>1 YR</a:t>
            </a:r>
          </a:p>
        </p:txBody>
      </p:sp>
      <p:sp>
        <p:nvSpPr>
          <p:cNvPr id="11314" name="Line 51">
            <a:extLst>
              <a:ext uri="{FF2B5EF4-FFF2-40B4-BE49-F238E27FC236}">
                <a16:creationId xmlns:a16="http://schemas.microsoft.com/office/drawing/2014/main" id="{C7E6FB8F-BE92-4685-82F4-0BD63766FA48}"/>
              </a:ext>
            </a:extLst>
          </p:cNvPr>
          <p:cNvSpPr>
            <a:spLocks noChangeShapeType="1"/>
          </p:cNvSpPr>
          <p:nvPr/>
        </p:nvSpPr>
        <p:spPr bwMode="auto">
          <a:xfrm flipH="1">
            <a:off x="2133600" y="1828800"/>
            <a:ext cx="6096000" cy="1588"/>
          </a:xfrm>
          <a:prstGeom prst="line">
            <a:avLst/>
          </a:prstGeom>
          <a:noFill/>
          <a:ln w="9525">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5" name="Text Box 52">
            <a:extLst>
              <a:ext uri="{FF2B5EF4-FFF2-40B4-BE49-F238E27FC236}">
                <a16:creationId xmlns:a16="http://schemas.microsoft.com/office/drawing/2014/main" id="{C9F200AE-1331-4E53-ADFC-7910A20FAB87}"/>
              </a:ext>
            </a:extLst>
          </p:cNvPr>
          <p:cNvSpPr txBox="1">
            <a:spLocks noChangeArrowheads="1"/>
          </p:cNvSpPr>
          <p:nvPr/>
        </p:nvSpPr>
        <p:spPr bwMode="auto">
          <a:xfrm>
            <a:off x="4419600" y="1676400"/>
            <a:ext cx="7620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1000" b="1" dirty="0">
                <a:latin typeface="Trebuchet MS" panose="020B0603020202020204" pitchFamily="34" charset="0"/>
              </a:rPr>
              <a:t>2-3 YRS.</a:t>
            </a:r>
          </a:p>
        </p:txBody>
      </p:sp>
      <p:sp>
        <p:nvSpPr>
          <p:cNvPr id="11316" name="Line 53">
            <a:extLst>
              <a:ext uri="{FF2B5EF4-FFF2-40B4-BE49-F238E27FC236}">
                <a16:creationId xmlns:a16="http://schemas.microsoft.com/office/drawing/2014/main" id="{B7628BB5-4AC0-4642-BAB5-969651798C39}"/>
              </a:ext>
            </a:extLst>
          </p:cNvPr>
          <p:cNvSpPr>
            <a:spLocks noChangeShapeType="1"/>
          </p:cNvSpPr>
          <p:nvPr/>
        </p:nvSpPr>
        <p:spPr bwMode="auto">
          <a:xfrm>
            <a:off x="923925" y="2743200"/>
            <a:ext cx="3810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7" name="Line 54">
            <a:extLst>
              <a:ext uri="{FF2B5EF4-FFF2-40B4-BE49-F238E27FC236}">
                <a16:creationId xmlns:a16="http://schemas.microsoft.com/office/drawing/2014/main" id="{68551046-CD9B-45D2-9410-56F7B0BAAB9E}"/>
              </a:ext>
            </a:extLst>
          </p:cNvPr>
          <p:cNvSpPr>
            <a:spLocks noChangeShapeType="1"/>
          </p:cNvSpPr>
          <p:nvPr/>
        </p:nvSpPr>
        <p:spPr bwMode="auto">
          <a:xfrm>
            <a:off x="1981200" y="2743200"/>
            <a:ext cx="1524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18" name="Line 55">
            <a:extLst>
              <a:ext uri="{FF2B5EF4-FFF2-40B4-BE49-F238E27FC236}">
                <a16:creationId xmlns:a16="http://schemas.microsoft.com/office/drawing/2014/main" id="{EFD13E3F-CD7B-46A7-9727-D77BF017AA1A}"/>
              </a:ext>
            </a:extLst>
          </p:cNvPr>
          <p:cNvSpPr>
            <a:spLocks noChangeShapeType="1"/>
          </p:cNvSpPr>
          <p:nvPr/>
        </p:nvSpPr>
        <p:spPr bwMode="auto">
          <a:xfrm>
            <a:off x="1676400" y="2438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19" name="Line 56">
            <a:extLst>
              <a:ext uri="{FF2B5EF4-FFF2-40B4-BE49-F238E27FC236}">
                <a16:creationId xmlns:a16="http://schemas.microsoft.com/office/drawing/2014/main" id="{9EB774F7-F7C3-4316-A4BB-2548CBF417C7}"/>
              </a:ext>
            </a:extLst>
          </p:cNvPr>
          <p:cNvSpPr>
            <a:spLocks noChangeShapeType="1"/>
          </p:cNvSpPr>
          <p:nvPr/>
        </p:nvSpPr>
        <p:spPr bwMode="auto">
          <a:xfrm>
            <a:off x="4648200" y="3505200"/>
            <a:ext cx="304800" cy="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1320" name="Line 57">
            <a:extLst>
              <a:ext uri="{FF2B5EF4-FFF2-40B4-BE49-F238E27FC236}">
                <a16:creationId xmlns:a16="http://schemas.microsoft.com/office/drawing/2014/main" id="{9BF62232-867A-4B2A-97FF-80C2EF1EF69F}"/>
              </a:ext>
            </a:extLst>
          </p:cNvPr>
          <p:cNvSpPr>
            <a:spLocks noChangeShapeType="1"/>
          </p:cNvSpPr>
          <p:nvPr/>
        </p:nvSpPr>
        <p:spPr bwMode="auto">
          <a:xfrm>
            <a:off x="4648200" y="3124200"/>
            <a:ext cx="0" cy="3810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1" name="Line 58">
            <a:extLst>
              <a:ext uri="{FF2B5EF4-FFF2-40B4-BE49-F238E27FC236}">
                <a16:creationId xmlns:a16="http://schemas.microsoft.com/office/drawing/2014/main" id="{88A588B3-2BF3-44EE-B88A-2D75B815D77E}"/>
              </a:ext>
            </a:extLst>
          </p:cNvPr>
          <p:cNvSpPr>
            <a:spLocks noChangeShapeType="1"/>
          </p:cNvSpPr>
          <p:nvPr/>
        </p:nvSpPr>
        <p:spPr bwMode="auto">
          <a:xfrm>
            <a:off x="2971800" y="2362200"/>
            <a:ext cx="0" cy="762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2" name="Rectangle 59">
            <a:extLst>
              <a:ext uri="{FF2B5EF4-FFF2-40B4-BE49-F238E27FC236}">
                <a16:creationId xmlns:a16="http://schemas.microsoft.com/office/drawing/2014/main" id="{40B2B960-EDCE-4B0A-98F8-DC8262B1FF58}"/>
              </a:ext>
            </a:extLst>
          </p:cNvPr>
          <p:cNvSpPr>
            <a:spLocks noChangeArrowheads="1"/>
          </p:cNvSpPr>
          <p:nvPr/>
        </p:nvSpPr>
        <p:spPr bwMode="auto">
          <a:xfrm>
            <a:off x="3581400" y="2514600"/>
            <a:ext cx="1676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323" name="Rectangle 60">
            <a:extLst>
              <a:ext uri="{FF2B5EF4-FFF2-40B4-BE49-F238E27FC236}">
                <a16:creationId xmlns:a16="http://schemas.microsoft.com/office/drawing/2014/main" id="{22E65D59-E431-4172-B5FA-14FFCE601E81}"/>
              </a:ext>
            </a:extLst>
          </p:cNvPr>
          <p:cNvSpPr>
            <a:spLocks noChangeArrowheads="1"/>
          </p:cNvSpPr>
          <p:nvPr/>
        </p:nvSpPr>
        <p:spPr bwMode="auto">
          <a:xfrm>
            <a:off x="3733800" y="2514600"/>
            <a:ext cx="838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Project  Contracts</a:t>
            </a:r>
            <a:endParaRPr lang="en-US" altLang="en-US" sz="600" b="1" dirty="0">
              <a:latin typeface="Trebuchet MS" panose="020B0603020202020204" pitchFamily="34" charset="0"/>
            </a:endParaRPr>
          </a:p>
        </p:txBody>
      </p:sp>
      <p:sp>
        <p:nvSpPr>
          <p:cNvPr id="11324" name="Rectangle 61">
            <a:extLst>
              <a:ext uri="{FF2B5EF4-FFF2-40B4-BE49-F238E27FC236}">
                <a16:creationId xmlns:a16="http://schemas.microsoft.com/office/drawing/2014/main" id="{81DF0528-89EA-4686-9274-56BE5A24550B}"/>
              </a:ext>
            </a:extLst>
          </p:cNvPr>
          <p:cNvSpPr>
            <a:spLocks noChangeArrowheads="1"/>
          </p:cNvSpPr>
          <p:nvPr/>
        </p:nvSpPr>
        <p:spPr bwMode="auto">
          <a:xfrm>
            <a:off x="3276600" y="2514600"/>
            <a:ext cx="76200" cy="152400"/>
          </a:xfrm>
          <a:prstGeom prst="rect">
            <a:avLst/>
          </a:prstGeom>
          <a:solidFill>
            <a:schemeClr val="bg1"/>
          </a:solidFill>
          <a:ln w="9525">
            <a:solidFill>
              <a:schemeClr val="bg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dirty="0"/>
          </a:p>
        </p:txBody>
      </p:sp>
      <p:sp>
        <p:nvSpPr>
          <p:cNvPr id="11325" name="Line 62">
            <a:extLst>
              <a:ext uri="{FF2B5EF4-FFF2-40B4-BE49-F238E27FC236}">
                <a16:creationId xmlns:a16="http://schemas.microsoft.com/office/drawing/2014/main" id="{D2FA3EDC-F7C3-4A2C-BB55-B30F61029F68}"/>
              </a:ext>
            </a:extLst>
          </p:cNvPr>
          <p:cNvSpPr>
            <a:spLocks noChangeShapeType="1"/>
          </p:cNvSpPr>
          <p:nvPr/>
        </p:nvSpPr>
        <p:spPr bwMode="auto">
          <a:xfrm flipH="1">
            <a:off x="3276600" y="2514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6" name="Rectangle 63" descr="Wide upward diagonal">
            <a:extLst>
              <a:ext uri="{FF2B5EF4-FFF2-40B4-BE49-F238E27FC236}">
                <a16:creationId xmlns:a16="http://schemas.microsoft.com/office/drawing/2014/main" id="{AAF5707F-87B3-4042-A60C-357BC4E663E5}"/>
              </a:ext>
            </a:extLst>
          </p:cNvPr>
          <p:cNvSpPr>
            <a:spLocks noChangeArrowheads="1"/>
          </p:cNvSpPr>
          <p:nvPr/>
        </p:nvSpPr>
        <p:spPr bwMode="auto">
          <a:xfrm>
            <a:off x="5257800" y="5029200"/>
            <a:ext cx="228600" cy="304800"/>
          </a:xfrm>
          <a:prstGeom prst="rect">
            <a:avLst/>
          </a:prstGeom>
          <a:pattFill prst="wdUpDiag">
            <a:fgClr>
              <a:schemeClr val="tx2"/>
            </a:fgClr>
            <a:bgClr>
              <a:srgbClr val="FF3300"/>
            </a:bgClr>
          </a:pattFill>
          <a:ln w="9525">
            <a:solidFill>
              <a:schemeClr val="tx1"/>
            </a:solidFill>
            <a:miter lim="800000"/>
            <a:headEnd/>
            <a:tailEnd/>
          </a:ln>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endParaRPr lang="en-US" altLang="en-US" sz="2400" b="1" dirty="0">
              <a:latin typeface="Trebuchet MS" panose="020B0603020202020204" pitchFamily="34" charset="0"/>
            </a:endParaRPr>
          </a:p>
        </p:txBody>
      </p:sp>
      <p:sp>
        <p:nvSpPr>
          <p:cNvPr id="11327" name="Line 64">
            <a:extLst>
              <a:ext uri="{FF2B5EF4-FFF2-40B4-BE49-F238E27FC236}">
                <a16:creationId xmlns:a16="http://schemas.microsoft.com/office/drawing/2014/main" id="{C3C67368-18C8-4C99-A12F-E6F750A1027E}"/>
              </a:ext>
            </a:extLst>
          </p:cNvPr>
          <p:cNvSpPr>
            <a:spLocks noChangeShapeType="1"/>
          </p:cNvSpPr>
          <p:nvPr/>
        </p:nvSpPr>
        <p:spPr bwMode="auto">
          <a:xfrm flipV="1">
            <a:off x="3276600" y="2514600"/>
            <a:ext cx="0" cy="1524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8" name="Line 65">
            <a:extLst>
              <a:ext uri="{FF2B5EF4-FFF2-40B4-BE49-F238E27FC236}">
                <a16:creationId xmlns:a16="http://schemas.microsoft.com/office/drawing/2014/main" id="{A3D63686-774D-42BE-8C2B-BDC15889B217}"/>
              </a:ext>
            </a:extLst>
          </p:cNvPr>
          <p:cNvSpPr>
            <a:spLocks noChangeShapeType="1"/>
          </p:cNvSpPr>
          <p:nvPr/>
        </p:nvSpPr>
        <p:spPr bwMode="auto">
          <a:xfrm>
            <a:off x="3505200" y="2514600"/>
            <a:ext cx="175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29" name="Line 66">
            <a:extLst>
              <a:ext uri="{FF2B5EF4-FFF2-40B4-BE49-F238E27FC236}">
                <a16:creationId xmlns:a16="http://schemas.microsoft.com/office/drawing/2014/main" id="{88FFAC27-8A60-4495-9641-A61D6B1CE72E}"/>
              </a:ext>
            </a:extLst>
          </p:cNvPr>
          <p:cNvSpPr>
            <a:spLocks noChangeShapeType="1"/>
          </p:cNvSpPr>
          <p:nvPr/>
        </p:nvSpPr>
        <p:spPr bwMode="auto">
          <a:xfrm>
            <a:off x="3505200" y="2667000"/>
            <a:ext cx="175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330" name="Text Box 67">
            <a:extLst>
              <a:ext uri="{FF2B5EF4-FFF2-40B4-BE49-F238E27FC236}">
                <a16:creationId xmlns:a16="http://schemas.microsoft.com/office/drawing/2014/main" id="{FA5A12D6-0B42-4950-8C3D-9E1009A85C80}"/>
              </a:ext>
            </a:extLst>
          </p:cNvPr>
          <p:cNvSpPr txBox="1">
            <a:spLocks noChangeArrowheads="1"/>
          </p:cNvSpPr>
          <p:nvPr/>
        </p:nvSpPr>
        <p:spPr bwMode="auto">
          <a:xfrm>
            <a:off x="4876800" y="2830513"/>
            <a:ext cx="377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600" dirty="0">
                <a:latin typeface="Trebuchet MS" panose="020B0603020202020204" pitchFamily="34" charset="0"/>
              </a:rPr>
              <a:t>Other</a:t>
            </a:r>
          </a:p>
        </p:txBody>
      </p:sp>
      <p:sp>
        <p:nvSpPr>
          <p:cNvPr id="11331" name="Rectangle 68">
            <a:extLst>
              <a:ext uri="{FF2B5EF4-FFF2-40B4-BE49-F238E27FC236}">
                <a16:creationId xmlns:a16="http://schemas.microsoft.com/office/drawing/2014/main" id="{BC0BFF44-D1C5-47F7-BA99-87EAD4FD8CBA}"/>
              </a:ext>
            </a:extLst>
          </p:cNvPr>
          <p:cNvSpPr>
            <a:spLocks noChangeArrowheads="1"/>
          </p:cNvSpPr>
          <p:nvPr/>
        </p:nvSpPr>
        <p:spPr bwMode="auto">
          <a:xfrm>
            <a:off x="5486400" y="2667000"/>
            <a:ext cx="24384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Further Engineering</a:t>
            </a:r>
          </a:p>
        </p:txBody>
      </p:sp>
      <p:sp>
        <p:nvSpPr>
          <p:cNvPr id="11332" name="Rectangle 69">
            <a:extLst>
              <a:ext uri="{FF2B5EF4-FFF2-40B4-BE49-F238E27FC236}">
                <a16:creationId xmlns:a16="http://schemas.microsoft.com/office/drawing/2014/main" id="{0E8FE669-9E55-4608-AD93-AF23E9FAC537}"/>
              </a:ext>
            </a:extLst>
          </p:cNvPr>
          <p:cNvSpPr>
            <a:spLocks noChangeArrowheads="1"/>
          </p:cNvSpPr>
          <p:nvPr/>
        </p:nvSpPr>
        <p:spPr bwMode="auto">
          <a:xfrm>
            <a:off x="5495925" y="2895600"/>
            <a:ext cx="24384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r>
              <a:rPr lang="en-US" altLang="en-US" sz="900" b="1" dirty="0">
                <a:latin typeface="Trebuchet MS" panose="020B0603020202020204" pitchFamily="34" charset="0"/>
              </a:rPr>
              <a:t>Finalizing EPC and Commercial Contracts</a:t>
            </a:r>
          </a:p>
        </p:txBody>
      </p:sp>
      <p:sp>
        <p:nvSpPr>
          <p:cNvPr id="11333" name="Rectangle 70">
            <a:extLst>
              <a:ext uri="{FF2B5EF4-FFF2-40B4-BE49-F238E27FC236}">
                <a16:creationId xmlns:a16="http://schemas.microsoft.com/office/drawing/2014/main" id="{2C5165E5-3643-49E2-8867-3FDBBC301303}"/>
              </a:ext>
            </a:extLst>
          </p:cNvPr>
          <p:cNvSpPr>
            <a:spLocks noGrp="1" noChangeArrowheads="1"/>
          </p:cNvSpPr>
          <p:nvPr>
            <p:ph type="ctrTitle"/>
          </p:nvPr>
        </p:nvSpPr>
        <p:spPr/>
        <p:txBody>
          <a:bodyPr/>
          <a:lstStyle/>
          <a:p>
            <a:r>
              <a:rPr lang="en-US" altLang="en-US" dirty="0"/>
              <a:t>Timeline Before Commercial Operation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nvGraphicFramePr>
        <p:xfrm>
          <a:off x="-346700" y="1772816"/>
          <a:ext cx="2991036" cy="4752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0659" name="Title 1"/>
          <p:cNvSpPr>
            <a:spLocks noGrp="1"/>
          </p:cNvSpPr>
          <p:nvPr>
            <p:ph type="ctrTitle"/>
          </p:nvPr>
        </p:nvSpPr>
        <p:spPr/>
        <p:txBody>
          <a:bodyPr/>
          <a:lstStyle/>
          <a:p>
            <a:r>
              <a:rPr lang="en-US" dirty="0"/>
              <a:t>Thin Film value chain (First Solar)</a:t>
            </a:r>
          </a:p>
        </p:txBody>
      </p:sp>
      <p:sp>
        <p:nvSpPr>
          <p:cNvPr id="70660" name="Content Placeholder 10"/>
          <p:cNvSpPr>
            <a:spLocks noGrp="1"/>
          </p:cNvSpPr>
          <p:nvPr>
            <p:ph type="body" sz="quarter" idx="13"/>
          </p:nvPr>
        </p:nvSpPr>
        <p:spPr>
          <a:xfrm>
            <a:off x="3234906" y="1673525"/>
            <a:ext cx="5080958" cy="4617886"/>
          </a:xfrm>
        </p:spPr>
        <p:txBody>
          <a:bodyPr/>
          <a:lstStyle/>
          <a:p>
            <a:r>
              <a:rPr lang="en-US" sz="1800" dirty="0"/>
              <a:t>Thin layers of photo-active material are deposited (like being painted) on a (flexible) surface rather than cutting wafers from ingots of silicon (do not need to wait for material to form or have a refining process)</a:t>
            </a:r>
          </a:p>
          <a:p>
            <a:r>
              <a:rPr lang="en-US" sz="1800" dirty="0"/>
              <a:t>Glass or stainless-steel substrates (at the bottom of the panel) are processed through steps of:</a:t>
            </a:r>
          </a:p>
          <a:p>
            <a:pPr lvl="1"/>
            <a:r>
              <a:rPr lang="en-US" sz="1400" dirty="0"/>
              <a:t>transparent conducting oxide deposition</a:t>
            </a:r>
          </a:p>
          <a:p>
            <a:pPr lvl="1"/>
            <a:r>
              <a:rPr lang="en-US" sz="1400" dirty="0"/>
              <a:t>semiconductor layer growth</a:t>
            </a:r>
          </a:p>
          <a:p>
            <a:pPr lvl="1"/>
            <a:r>
              <a:rPr lang="en-US" sz="1400" dirty="0"/>
              <a:t>laser scribing</a:t>
            </a:r>
          </a:p>
          <a:p>
            <a:pPr lvl="1"/>
            <a:r>
              <a:rPr lang="en-US" sz="1400" dirty="0"/>
              <a:t>metallization</a:t>
            </a:r>
            <a:endParaRPr lang="en-US" sz="1800" dirty="0"/>
          </a:p>
          <a:p>
            <a:r>
              <a:rPr lang="en-US" sz="1800" dirty="0"/>
              <a:t>Once the deposition of the semi-conductor material is completed, the module is basically finished, except for soldering the connections and laminating the module. </a:t>
            </a:r>
          </a:p>
          <a:p>
            <a:endParaRPr lang="en-US" dirty="0"/>
          </a:p>
        </p:txBody>
      </p:sp>
      <p:grpSp>
        <p:nvGrpSpPr>
          <p:cNvPr id="70661" name="Group 10"/>
          <p:cNvGrpSpPr>
            <a:grpSpLocks/>
          </p:cNvGrpSpPr>
          <p:nvPr/>
        </p:nvGrpSpPr>
        <p:grpSpPr bwMode="auto">
          <a:xfrm>
            <a:off x="1714500" y="1916113"/>
            <a:ext cx="1062038" cy="4465637"/>
            <a:chOff x="1803491" y="1599206"/>
            <a:chExt cx="792987" cy="2336915"/>
          </a:xfrm>
        </p:grpSpPr>
        <p:pic>
          <p:nvPicPr>
            <p:cNvPr id="70662" name="Picture 2" descr="http://www.sputtering-target.net/wp-content/uploads/2010/03/sputtering.gif"/>
            <p:cNvPicPr>
              <a:picLocks noChangeAspect="1" noChangeArrowheads="1"/>
            </p:cNvPicPr>
            <p:nvPr/>
          </p:nvPicPr>
          <p:blipFill>
            <a:blip r:embed="rId7" cstate="print"/>
            <a:srcRect/>
            <a:stretch>
              <a:fillRect/>
            </a:stretch>
          </p:blipFill>
          <p:spPr bwMode="auto">
            <a:xfrm>
              <a:off x="1803491" y="2843048"/>
              <a:ext cx="781402" cy="455526"/>
            </a:xfrm>
            <a:prstGeom prst="rect">
              <a:avLst/>
            </a:prstGeom>
            <a:noFill/>
            <a:ln w="9525">
              <a:noFill/>
              <a:miter lim="800000"/>
              <a:headEnd/>
              <a:tailEnd/>
            </a:ln>
          </p:spPr>
        </p:pic>
        <p:pic>
          <p:nvPicPr>
            <p:cNvPr id="70663" name="Picture 4" descr="http://www.pv-tech.org/images/uploads/odersun/odersun_supercell.jpg"/>
            <p:cNvPicPr>
              <a:picLocks noChangeAspect="1" noChangeArrowheads="1"/>
            </p:cNvPicPr>
            <p:nvPr/>
          </p:nvPicPr>
          <p:blipFill>
            <a:blip r:embed="rId8" cstate="print"/>
            <a:srcRect/>
            <a:stretch>
              <a:fillRect/>
            </a:stretch>
          </p:blipFill>
          <p:spPr bwMode="auto">
            <a:xfrm>
              <a:off x="2002689" y="2235927"/>
              <a:ext cx="494665" cy="418660"/>
            </a:xfrm>
            <a:prstGeom prst="rect">
              <a:avLst/>
            </a:prstGeom>
            <a:noFill/>
            <a:ln w="9525">
              <a:noFill/>
              <a:miter lim="800000"/>
              <a:headEnd/>
              <a:tailEnd/>
            </a:ln>
          </p:spPr>
        </p:pic>
        <p:pic>
          <p:nvPicPr>
            <p:cNvPr id="70664" name="Picture 6" descr="File:CdTe.jpg">
              <a:hlinkClick r:id="rId9"/>
            </p:cNvPr>
            <p:cNvPicPr>
              <a:picLocks noChangeAspect="1" noChangeArrowheads="1"/>
            </p:cNvPicPr>
            <p:nvPr/>
          </p:nvPicPr>
          <p:blipFill>
            <a:blip r:embed="rId10" cstate="print"/>
            <a:srcRect/>
            <a:stretch>
              <a:fillRect/>
            </a:stretch>
          </p:blipFill>
          <p:spPr bwMode="auto">
            <a:xfrm>
              <a:off x="1903565" y="1599206"/>
              <a:ext cx="692912" cy="513621"/>
            </a:xfrm>
            <a:prstGeom prst="rect">
              <a:avLst/>
            </a:prstGeom>
            <a:noFill/>
            <a:ln w="9525">
              <a:noFill/>
              <a:miter lim="800000"/>
              <a:headEnd/>
              <a:tailEnd/>
            </a:ln>
          </p:spPr>
        </p:pic>
        <p:pic>
          <p:nvPicPr>
            <p:cNvPr id="70665" name="Picture 6" descr="Modules-Flesandrigid"/>
            <p:cNvPicPr>
              <a:picLocks noChangeAspect="1" noChangeArrowheads="1"/>
            </p:cNvPicPr>
            <p:nvPr/>
          </p:nvPicPr>
          <p:blipFill>
            <a:blip r:embed="rId11" cstate="print"/>
            <a:srcRect/>
            <a:stretch>
              <a:fillRect/>
            </a:stretch>
          </p:blipFill>
          <p:spPr bwMode="auto">
            <a:xfrm>
              <a:off x="1902616" y="3522303"/>
              <a:ext cx="693862" cy="413818"/>
            </a:xfrm>
            <a:prstGeom prst="rect">
              <a:avLst/>
            </a:prstGeom>
            <a:noFill/>
            <a:ln w="9525">
              <a:noFill/>
              <a:miter lim="800000"/>
              <a:headEnd/>
              <a:tailEnd/>
            </a:ln>
          </p:spPr>
        </p:pic>
      </p:grpSp>
    </p:spTree>
    <p:extLst>
      <p:ext uri="{BB962C8B-B14F-4D97-AF65-F5344CB8AC3E}">
        <p14:creationId xmlns:p14="http://schemas.microsoft.com/office/powerpoint/2010/main" val="40845043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B7C71C4-5B63-474C-8A57-4EAA483AB5BA}"/>
              </a:ext>
            </a:extLst>
          </p:cNvPr>
          <p:cNvSpPr>
            <a:spLocks noGrp="1" noChangeArrowheads="1"/>
          </p:cNvSpPr>
          <p:nvPr>
            <p:ph type="title" idx="4294967295"/>
          </p:nvPr>
        </p:nvSpPr>
        <p:spPr>
          <a:xfrm>
            <a:off x="0" y="365125"/>
            <a:ext cx="7886700" cy="1325563"/>
          </a:xfrm>
        </p:spPr>
        <p:txBody>
          <a:bodyPr/>
          <a:lstStyle/>
          <a:p>
            <a:r>
              <a:rPr lang="en-US" altLang="en-US" dirty="0"/>
              <a:t>Illustration of Development Stage for Wind Farms</a:t>
            </a:r>
          </a:p>
        </p:txBody>
      </p:sp>
      <p:pic>
        <p:nvPicPr>
          <p:cNvPr id="12291" name="Picture 3">
            <a:extLst>
              <a:ext uri="{FF2B5EF4-FFF2-40B4-BE49-F238E27FC236}">
                <a16:creationId xmlns:a16="http://schemas.microsoft.com/office/drawing/2014/main" id="{618B5E75-011F-4E4E-9252-14383772C2E6}"/>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583306" y="1864711"/>
            <a:ext cx="5977387" cy="4487145"/>
          </a:xfr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F3384AE-497B-4EFD-AF8D-79D531BFDC38}"/>
              </a:ext>
            </a:extLst>
          </p:cNvPr>
          <p:cNvSpPr>
            <a:spLocks noGrp="1" noChangeArrowheads="1"/>
          </p:cNvSpPr>
          <p:nvPr>
            <p:ph type="ctrTitle"/>
          </p:nvPr>
        </p:nvSpPr>
        <p:spPr/>
        <p:txBody>
          <a:bodyPr>
            <a:normAutofit fontScale="90000"/>
          </a:bodyPr>
          <a:lstStyle/>
          <a:p>
            <a:r>
              <a:rPr lang="en-US" altLang="en-US" dirty="0"/>
              <a:t>Project Timing and Tasks During the Development Phase (Before the Completion Date)</a:t>
            </a:r>
          </a:p>
        </p:txBody>
      </p:sp>
      <p:sp>
        <p:nvSpPr>
          <p:cNvPr id="13315" name="Rectangle 3">
            <a:extLst>
              <a:ext uri="{FF2B5EF4-FFF2-40B4-BE49-F238E27FC236}">
                <a16:creationId xmlns:a16="http://schemas.microsoft.com/office/drawing/2014/main" id="{ED02EA44-95F1-4ED1-803E-7F1AD303E55F}"/>
              </a:ext>
            </a:extLst>
          </p:cNvPr>
          <p:cNvSpPr>
            <a:spLocks noGrp="1" noChangeArrowheads="1"/>
          </p:cNvSpPr>
          <p:nvPr>
            <p:ph type="body" sz="quarter" idx="13"/>
          </p:nvPr>
        </p:nvSpPr>
        <p:spPr/>
        <p:txBody>
          <a:bodyPr/>
          <a:lstStyle/>
          <a:p>
            <a:pPr marL="231775" indent="-173038"/>
            <a:r>
              <a:rPr lang="en-US" altLang="en-US" sz="1600" dirty="0"/>
              <a:t>Projects usually undergo two main phases (construction and operation) characterized by quite </a:t>
            </a:r>
            <a:r>
              <a:rPr lang="en-US" altLang="en-US" sz="1600" b="1" i="1" dirty="0">
                <a:solidFill>
                  <a:srgbClr val="0066CC"/>
                </a:solidFill>
              </a:rPr>
              <a:t>different risks and cash flow patterns</a:t>
            </a:r>
            <a:r>
              <a:rPr lang="en-US" altLang="en-US" sz="1600" dirty="0"/>
              <a:t>.</a:t>
            </a:r>
          </a:p>
          <a:p>
            <a:pPr marL="231775" indent="-173038"/>
            <a:r>
              <a:rPr lang="en-US" altLang="en-US" sz="1600" dirty="0"/>
              <a:t>Construction primarily involves technological and environmental risks, whereas operation is exposed to market risk (fluctuations in prices of inputs and outputs) and political risk.  Most of the capital expenditures are concentrated in the initial construction phases, with revenues starting to accrue only after the project has begun.</a:t>
            </a:r>
          </a:p>
        </p:txBody>
      </p:sp>
      <p:pic>
        <p:nvPicPr>
          <p:cNvPr id="13316" name="Picture 4">
            <a:extLst>
              <a:ext uri="{FF2B5EF4-FFF2-40B4-BE49-F238E27FC236}">
                <a16:creationId xmlns:a16="http://schemas.microsoft.com/office/drawing/2014/main" id="{69609F6E-583A-46E9-B69B-7CA01FA86CEC}"/>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19200" y="3581400"/>
            <a:ext cx="7924800" cy="2438400"/>
          </a:xfr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3498820-F67E-48D2-92BA-35C0A9E9C491}"/>
              </a:ext>
            </a:extLst>
          </p:cNvPr>
          <p:cNvSpPr>
            <a:spLocks noGrp="1" noChangeArrowheads="1"/>
          </p:cNvSpPr>
          <p:nvPr>
            <p:ph type="title" idx="4294967295"/>
          </p:nvPr>
        </p:nvSpPr>
        <p:spPr>
          <a:xfrm>
            <a:off x="0" y="365125"/>
            <a:ext cx="7886700" cy="1325563"/>
          </a:xfrm>
        </p:spPr>
        <p:txBody>
          <a:bodyPr/>
          <a:lstStyle/>
          <a:p>
            <a:r>
              <a:rPr lang="en-US" altLang="en-US" sz="1800" dirty="0"/>
              <a:t>Example of Development Cost in Different Wind Projects</a:t>
            </a:r>
          </a:p>
        </p:txBody>
      </p:sp>
      <p:pic>
        <p:nvPicPr>
          <p:cNvPr id="14339" name="Picture 3">
            <a:extLst>
              <a:ext uri="{FF2B5EF4-FFF2-40B4-BE49-F238E27FC236}">
                <a16:creationId xmlns:a16="http://schemas.microsoft.com/office/drawing/2014/main" id="{61363F72-18FB-4607-8C54-F7824543AA35}"/>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295400"/>
            <a:ext cx="6559550" cy="4876800"/>
          </a:xfr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919377A0-2754-4DCC-863A-82107A85EBBF}"/>
              </a:ext>
            </a:extLst>
          </p:cNvPr>
          <p:cNvSpPr>
            <a:spLocks noGrp="1"/>
          </p:cNvSpPr>
          <p:nvPr>
            <p:ph type="ctrTitle"/>
          </p:nvPr>
        </p:nvSpPr>
        <p:spPr/>
        <p:txBody>
          <a:bodyPr>
            <a:normAutofit fontScale="90000"/>
          </a:bodyPr>
          <a:lstStyle/>
          <a:p>
            <a:r>
              <a:rPr lang="en-US" altLang="en-US" dirty="0"/>
              <a:t>Example of Development Cost – Environmental Permits </a:t>
            </a:r>
          </a:p>
        </p:txBody>
      </p:sp>
      <p:sp>
        <p:nvSpPr>
          <p:cNvPr id="15363" name="Content Placeholder 3">
            <a:extLst>
              <a:ext uri="{FF2B5EF4-FFF2-40B4-BE49-F238E27FC236}">
                <a16:creationId xmlns:a16="http://schemas.microsoft.com/office/drawing/2014/main" id="{3AEE8169-2F3E-40FB-803B-2A9A5FD75A43}"/>
              </a:ext>
            </a:extLst>
          </p:cNvPr>
          <p:cNvSpPr>
            <a:spLocks noGrp="1"/>
          </p:cNvSpPr>
          <p:nvPr>
            <p:ph type="body" sz="quarter" idx="13"/>
          </p:nvPr>
        </p:nvSpPr>
        <p:spPr/>
        <p:txBody>
          <a:bodyPr/>
          <a:lstStyle/>
          <a:p>
            <a:r>
              <a:rPr lang="en-US" altLang="en-US" sz="1200" dirty="0"/>
              <a:t>Northwest wind plans dropped in face of strict regulations</a:t>
            </a:r>
          </a:p>
          <a:p>
            <a:r>
              <a:rPr lang="en-US" altLang="en-US" sz="1200" dirty="0"/>
              <a:t>Developers attempting to claim new territory for wind development in the US Pacific Northwest have dropped plans for three projects in the face of strict regulatory conditions and business concerns. </a:t>
            </a:r>
          </a:p>
          <a:p>
            <a:r>
              <a:rPr lang="en-US" altLang="en-US" sz="1200" dirty="0"/>
              <a:t>Radar Ridge, one of the first large-scale wind projects to be proposed in the forested, coastal hills on the west side of Washington state has been scrapped, because regulatory mandates to protect a threatened seabird were “untenable”, according to Jack Baker, vice president of Energy Northwest, which was developing the 82MW project with a coalition of four public utilities. </a:t>
            </a:r>
          </a:p>
          <a:p>
            <a:r>
              <a:rPr lang="en-US" altLang="en-US" sz="1200" dirty="0"/>
              <a:t>The group invested $4m and four years of effort into development before being told by the US Fish and Wildlife Service (USFWS) that the project would have to shut down for more than half the year to avoid harming the marbled murrelet, which nests in the region, though Energy Northwest maintains that “extensive, independent, scientific studies found that no murrelets nest atop the Radar Ridge site and few fly through the area”. </a:t>
            </a:r>
          </a:p>
          <a:p>
            <a:r>
              <a:rPr lang="en-US" altLang="en-US" sz="1200" b="1" dirty="0"/>
              <a:t>4 million/82 MW is USD 48/MW or about 2.5% of total cost.  </a:t>
            </a:r>
          </a:p>
          <a:p>
            <a:r>
              <a:rPr lang="en-US" altLang="en-US" sz="1200" b="1" dirty="0"/>
              <a:t>Note economies of scale in development cost.</a:t>
            </a:r>
          </a:p>
          <a:p>
            <a:r>
              <a:rPr lang="en-US" altLang="en-US" sz="1200" dirty="0"/>
              <a:t>Meanwhile, in empty southeast Oregon, another part of the region that has seen no wind built, and which also features a winter-peaking wind regime, Columbia Energy Partners scrapped its plans for the East and West Ridge projects. </a:t>
            </a:r>
          </a:p>
          <a:p>
            <a:r>
              <a:rPr lang="en-US" altLang="en-US" sz="1200" dirty="0"/>
              <a:t>The two projects, on private land, would have had a combined capacity of about 200MW. The developer faced opposition from conservation groups and residents on the grounds that they would spoil a dramatic, empty landscape. The company told The Oregonian newspaper that “business, regulatory and environmental” concerns prompted the decision. </a:t>
            </a:r>
          </a:p>
          <a:p>
            <a:endParaRPr lang="en-US" altLang="en-US" sz="1200" dirty="0"/>
          </a:p>
          <a:p>
            <a:endParaRPr lang="en-US" altLang="en-US" sz="1200"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B63917AA-C7DD-4D76-8647-9041B40C442A}"/>
              </a:ext>
            </a:extLst>
          </p:cNvPr>
          <p:cNvSpPr>
            <a:spLocks noGrp="1"/>
          </p:cNvSpPr>
          <p:nvPr>
            <p:ph type="ctrTitle"/>
          </p:nvPr>
        </p:nvSpPr>
        <p:spPr/>
        <p:txBody>
          <a:bodyPr>
            <a:normAutofit fontScale="90000"/>
          </a:bodyPr>
          <a:lstStyle/>
          <a:p>
            <a:r>
              <a:rPr lang="en-US" altLang="en-US" dirty="0"/>
              <a:t>Development Problems – Local Opposition</a:t>
            </a:r>
          </a:p>
        </p:txBody>
      </p:sp>
      <p:sp>
        <p:nvSpPr>
          <p:cNvPr id="3" name="Content Placeholder 2">
            <a:extLst>
              <a:ext uri="{FF2B5EF4-FFF2-40B4-BE49-F238E27FC236}">
                <a16:creationId xmlns:a16="http://schemas.microsoft.com/office/drawing/2014/main" id="{006BCF18-07C1-48A2-BEB5-0EB9C40F5A16}"/>
              </a:ext>
            </a:extLst>
          </p:cNvPr>
          <p:cNvSpPr>
            <a:spLocks noGrp="1"/>
          </p:cNvSpPr>
          <p:nvPr>
            <p:ph type="body" sz="quarter" idx="13"/>
          </p:nvPr>
        </p:nvSpPr>
        <p:spPr/>
        <p:txBody>
          <a:bodyPr/>
          <a:lstStyle/>
          <a:p>
            <a:pPr>
              <a:defRPr/>
            </a:pPr>
            <a:r>
              <a:rPr lang="en-US" sz="1050" dirty="0"/>
              <a:t>Meridian scraps plans for 633MW New Zealand wind farm</a:t>
            </a:r>
          </a:p>
          <a:p>
            <a:pPr>
              <a:defRPr/>
            </a:pPr>
            <a:r>
              <a:rPr lang="en-US" sz="1050" dirty="0"/>
              <a:t>New Zealand’s Meridian Energy has scrapped plans for a 633MW wind farm after a five-year planning battle. </a:t>
            </a:r>
          </a:p>
          <a:p>
            <a:pPr>
              <a:defRPr/>
            </a:pPr>
            <a:r>
              <a:rPr lang="en-US" sz="1050" dirty="0"/>
              <a:t>Meridian says it is withdrawing consent applications for the proposed NZ$2bn ($1.6bn) wind farm, known as Project Hayes, following a review of its renewable development portfolio. </a:t>
            </a:r>
          </a:p>
          <a:p>
            <a:pPr>
              <a:defRPr/>
            </a:pPr>
            <a:r>
              <a:rPr lang="en-US" sz="1050" dirty="0"/>
              <a:t>The development in the Central Otago region of New Zealand's South Island would have been the nation’s biggest wind farm. </a:t>
            </a:r>
          </a:p>
          <a:p>
            <a:pPr>
              <a:defRPr/>
            </a:pPr>
            <a:r>
              <a:rPr lang="en-US" sz="1050" dirty="0"/>
              <a:t>But the 176-turbine project encountered determined opposition because of its location in an area of natural beauty. </a:t>
            </a:r>
          </a:p>
          <a:p>
            <a:pPr>
              <a:defRPr/>
            </a:pPr>
            <a:r>
              <a:rPr lang="en-US" sz="1050" dirty="0"/>
              <a:t>Meridian launched the project in 2006 and won local planning consents the following year. But appeals forced the project back to New Zealand’s Environmental Court and it has remained in a legal quagmire ever since. </a:t>
            </a:r>
          </a:p>
          <a:p>
            <a:pPr>
              <a:defRPr/>
            </a:pPr>
            <a:r>
              <a:rPr lang="en-US" sz="1050" dirty="0"/>
              <a:t>Meridian chief executive Mark Binns says: “Our portfolio has developed considerably and our review showed us that other projects now are a higher commercial priority than Project Hayes. </a:t>
            </a:r>
          </a:p>
          <a:p>
            <a:pPr>
              <a:defRPr/>
            </a:pPr>
            <a:r>
              <a:rPr lang="en-US" sz="1050" dirty="0"/>
              <a:t>"Withdrawing the consent applications is not only the most prudent commercial decision for Meridian, but also avoids prolonging uncertainty about this project for the community and the project’s supporters” </a:t>
            </a:r>
          </a:p>
          <a:p>
            <a:pPr>
              <a:defRPr/>
            </a:pPr>
            <a:r>
              <a:rPr lang="en-US" sz="1050" dirty="0"/>
              <a:t>“One of the disappointing things about this whole project was that the area it was to be built in had not been declared an outstanding landscape.  "The local councils had done a fairly comprehensive land assessment not long before Project Hayes proposal was made, and so you have to ask questions about the veracity of the landscape planning process in New Zealand,” Pyle says. </a:t>
            </a:r>
          </a:p>
          <a:p>
            <a:pPr>
              <a:defRPr/>
            </a:pPr>
            <a:r>
              <a:rPr lang="en-US" sz="1050" dirty="0"/>
              <a:t>“We are very keen to see...landscapes more clearly identified to give the industry more certainty.” </a:t>
            </a:r>
          </a:p>
          <a:p>
            <a:pPr>
              <a:defRPr/>
            </a:pPr>
            <a:r>
              <a:rPr lang="en-US" sz="1050" dirty="0"/>
              <a:t>“I don’t think we’re through the process yet of really exploring New Zealand and really understanding the sites. That will take us a few years to do.”  The whole exercise cost Meridian, which is state-owned but slated for privatisation, NZ$8.9m, a company spokeswoman confirms. </a:t>
            </a:r>
          </a:p>
          <a:p>
            <a:pPr>
              <a:defRPr/>
            </a:pPr>
            <a:r>
              <a:rPr lang="en-US" sz="1050" dirty="0"/>
              <a:t>Cost of about 14/kW or about 1% of total cost</a:t>
            </a:r>
          </a:p>
          <a:p>
            <a:pPr>
              <a:defRPr/>
            </a:pPr>
            <a:endParaRPr lang="en-US" sz="1050"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2586A6B-0B5A-402A-93BA-396C2A8435F5}"/>
              </a:ext>
            </a:extLst>
          </p:cNvPr>
          <p:cNvSpPr>
            <a:spLocks noGrp="1"/>
          </p:cNvSpPr>
          <p:nvPr>
            <p:ph type="ctrTitle"/>
          </p:nvPr>
        </p:nvSpPr>
        <p:spPr/>
        <p:txBody>
          <a:bodyPr/>
          <a:lstStyle/>
          <a:p>
            <a:r>
              <a:rPr lang="en-US" altLang="en-US" dirty="0"/>
              <a:t>Local Opposition and Compromise</a:t>
            </a:r>
          </a:p>
        </p:txBody>
      </p:sp>
      <p:sp>
        <p:nvSpPr>
          <p:cNvPr id="17411" name="Content Placeholder 2">
            <a:extLst>
              <a:ext uri="{FF2B5EF4-FFF2-40B4-BE49-F238E27FC236}">
                <a16:creationId xmlns:a16="http://schemas.microsoft.com/office/drawing/2014/main" id="{1290159F-171C-485C-9631-805F29DE994D}"/>
              </a:ext>
            </a:extLst>
          </p:cNvPr>
          <p:cNvSpPr>
            <a:spLocks noGrp="1"/>
          </p:cNvSpPr>
          <p:nvPr>
            <p:ph type="body" sz="quarter" idx="13"/>
          </p:nvPr>
        </p:nvSpPr>
        <p:spPr/>
        <p:txBody>
          <a:bodyPr/>
          <a:lstStyle/>
          <a:p>
            <a:r>
              <a:rPr lang="en-US" altLang="en-US" sz="900" dirty="0"/>
              <a:t>Scotland says yes to 371MW Viking wind farm on Shetland</a:t>
            </a:r>
          </a:p>
          <a:p>
            <a:r>
              <a:rPr lang="en-US" altLang="en-US" sz="900" dirty="0"/>
              <a:t>The Scottish government has given a green light to Viking Energy’s huge wind farm on the Shetland Islands, drawing a line under an acrimonious planning debate that has raged since the application was submitted nearly three years ago. </a:t>
            </a:r>
          </a:p>
          <a:p>
            <a:r>
              <a:rPr lang="en-US" altLang="en-US" sz="900" dirty="0"/>
              <a:t>As part of its approval, the government has forced the project to downsize from 127 Siemens 3.6MW turbines to 103 – thereby dropping the total capacity from 457MW to 371MW – due to radar concerns at the nearby Scatsta Airport. </a:t>
            </a:r>
          </a:p>
          <a:p>
            <a:r>
              <a:rPr lang="en-US" altLang="en-US" sz="900" dirty="0"/>
              <a:t>The wind farm was originally slated to use 150 turbines, although the developers reduced the proposed count to 127 in late October 2010 to allay environmental concerns. The approval nevertheless represents a major victory both for Viking Energy – owned by Scottish utility SSE (50%), the Shetland Charitable Trust (45%) and a local wind developer (5%) – and for the Scottish government, which has become increasingly forceful in consenting projects in the face of noisy local resistance. </a:t>
            </a:r>
          </a:p>
          <a:p>
            <a:r>
              <a:rPr lang="en-US" altLang="en-US" sz="900" dirty="0"/>
              <a:t>The Edinburgh government says it received 2,772 public objections to the Viking project and just 1,115 responses in support. </a:t>
            </a:r>
          </a:p>
          <a:p>
            <a:r>
              <a:rPr lang="en-US" altLang="en-US" sz="900" dirty="0"/>
              <a:t>In addition to being a major project in its own right – Viking will be the third-largest in Scotland upon its completion – the wind farm will also open the Shetlands to further renewables development by making it economical to build an interconnector to the mainland for the first time. </a:t>
            </a:r>
          </a:p>
          <a:p>
            <a:r>
              <a:rPr lang="en-US" altLang="en-US" sz="900" dirty="0"/>
              <a:t>Shetland’s first connection to the National Grid will make it an attractive candidate for marine renewable projects in future, as well as other community wind farms, according to Scottish energy minister Fergus Ewing. </a:t>
            </a:r>
          </a:p>
          <a:p>
            <a:r>
              <a:rPr lang="en-US" altLang="en-US" sz="900" dirty="0"/>
              <a:t>The wind farm itself will take five years to build, although it could be held up by installation of the interconnector. </a:t>
            </a:r>
          </a:p>
          <a:p>
            <a:r>
              <a:rPr lang="en-US" altLang="en-US" sz="900" dirty="0"/>
              <a:t>The Viking project will produce 16 times more electricity than is consumed in the Shetlands, an archipelago lying more than 100 miles off the northern tip of mainland Scotland, with a population of about 22,000. </a:t>
            </a:r>
          </a:p>
          <a:p>
            <a:r>
              <a:rPr lang="en-US" altLang="en-US" sz="900" dirty="0"/>
              <a:t>Due to the reduction in turbines, the total price of the project has dropped to £566m ($899m), with 140 jobs to be created during construction – and 34 to stay on permanently. </a:t>
            </a:r>
          </a:p>
          <a:p>
            <a:r>
              <a:rPr lang="en-US" altLang="en-US" sz="900" dirty="0"/>
              <a:t>The wind farm has proven one of the most controversial issues the Shetlands have faced in recent memory. </a:t>
            </a:r>
          </a:p>
          <a:p>
            <a:r>
              <a:rPr lang="en-US" altLang="en-US" sz="900" dirty="0"/>
              <a:t>The developers argue that it will bring unprecedented economic opportunity, with some £30m a year to be generated for the local community, £20m of which will be funnelled through the Shetland Charitable Trust. </a:t>
            </a:r>
          </a:p>
          <a:p>
            <a:r>
              <a:rPr lang="en-US" altLang="en-US" sz="900" dirty="0"/>
              <a:t>Many locals, however, have opposed the project vociferously, claiming it will spoil the natural beauty of the archipelago and dent the tourism industry. </a:t>
            </a:r>
          </a:p>
          <a:p>
            <a:endParaRPr lang="en-US" altLang="en-US" sz="900" dirty="0"/>
          </a:p>
          <a:p>
            <a:endParaRPr lang="en-US" altLang="en-US" sz="900"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25366E-0DEF-4BE6-892F-0DC36B30D104}"/>
              </a:ext>
            </a:extLst>
          </p:cNvPr>
          <p:cNvSpPr>
            <a:spLocks noGrp="1"/>
          </p:cNvSpPr>
          <p:nvPr>
            <p:ph type="ctrTitle"/>
          </p:nvPr>
        </p:nvSpPr>
        <p:spPr/>
        <p:txBody>
          <a:bodyPr/>
          <a:lstStyle/>
          <a:p>
            <a:r>
              <a:rPr lang="en-US" dirty="0"/>
              <a:t>Quantifying Development Risks</a:t>
            </a:r>
          </a:p>
        </p:txBody>
      </p:sp>
      <p:sp>
        <p:nvSpPr>
          <p:cNvPr id="2" name="Content Placeholder 1">
            <a:extLst>
              <a:ext uri="{FF2B5EF4-FFF2-40B4-BE49-F238E27FC236}">
                <a16:creationId xmlns:a16="http://schemas.microsoft.com/office/drawing/2014/main" id="{4CC8A929-2153-41A1-92BA-C51A94E40C76}"/>
              </a:ext>
            </a:extLst>
          </p:cNvPr>
          <p:cNvSpPr>
            <a:spLocks noGrp="1"/>
          </p:cNvSpPr>
          <p:nvPr>
            <p:ph type="body" sz="quarter" idx="13"/>
          </p:nvPr>
        </p:nvSpPr>
        <p:spPr/>
        <p:txBody>
          <a:bodyPr>
            <a:normAutofit lnSpcReduction="10000"/>
          </a:bodyPr>
          <a:lstStyle/>
          <a:p>
            <a:pPr marL="284163" marR="0" lvl="3" indent="-284163" algn="l">
              <a:spcBef>
                <a:spcPts val="0"/>
              </a:spcBef>
              <a:spcAft>
                <a:spcPts val="0"/>
              </a:spcAft>
              <a:buFont typeface="Symbol" panose="05050102010706020507" pitchFamily="18" charset="2"/>
              <a:buChar char=""/>
            </a:pPr>
            <a:r>
              <a:rPr lang="en-GB" sz="4000" dirty="0">
                <a:effectLst/>
                <a:latin typeface="Calibri" panose="020F0502020204030204" pitchFamily="34" charset="0"/>
                <a:ea typeface="Times New Roman" panose="02020603050405020304" pitchFamily="18" charset="0"/>
                <a:cs typeface="Arial" panose="020B0604020202020204" pitchFamily="34" charset="0"/>
              </a:rPr>
              <a:t>Compensation for probability with single stage (bidding)</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84163" algn="l">
              <a:spcBef>
                <a:spcPts val="0"/>
              </a:spcBef>
              <a:spcAft>
                <a:spcPts val="0"/>
              </a:spcAft>
              <a:buFont typeface="Symbol" panose="05050102010706020507" pitchFamily="18" charset="2"/>
              <a:buChar char=""/>
            </a:pPr>
            <a:r>
              <a:rPr lang="en-GB" sz="4000" dirty="0">
                <a:effectLst/>
                <a:latin typeface="Calibri" panose="020F0502020204030204" pitchFamily="34" charset="0"/>
                <a:ea typeface="Times New Roman" panose="02020603050405020304" pitchFamily="18" charset="0"/>
                <a:cs typeface="Arial" panose="020B0604020202020204" pitchFamily="34" charset="0"/>
              </a:rPr>
              <a:t>Compensation for probability of failure with multiple stages</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84163" algn="l">
              <a:spcBef>
                <a:spcPts val="0"/>
              </a:spcBef>
              <a:spcAft>
                <a:spcPts val="0"/>
              </a:spcAft>
              <a:buFont typeface="Symbol" panose="05050102010706020507" pitchFamily="18" charset="2"/>
              <a:buChar char=""/>
            </a:pPr>
            <a:r>
              <a:rPr lang="en-GB" sz="4000" dirty="0">
                <a:effectLst/>
                <a:latin typeface="Calibri" panose="020F0502020204030204" pitchFamily="34" charset="0"/>
                <a:ea typeface="Times New Roman" panose="02020603050405020304" pitchFamily="18" charset="0"/>
                <a:cs typeface="Arial" panose="020B0604020202020204" pitchFamily="34" charset="0"/>
              </a:rPr>
              <a:t>Use of decision tree to evaluate the risk of development</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marL="284163" marR="0" lvl="3" indent="-284163" algn="l">
              <a:spcBef>
                <a:spcPts val="0"/>
              </a:spcBef>
              <a:spcAft>
                <a:spcPts val="0"/>
              </a:spcAft>
              <a:buFont typeface="Symbol" panose="05050102010706020507" pitchFamily="18" charset="2"/>
              <a:buChar char=""/>
            </a:pPr>
            <a:r>
              <a:rPr lang="en-GB" sz="4000" dirty="0">
                <a:effectLst/>
                <a:latin typeface="Calibri" panose="020F0502020204030204" pitchFamily="34" charset="0"/>
                <a:ea typeface="Times New Roman" panose="02020603050405020304" pitchFamily="18" charset="0"/>
                <a:cs typeface="Arial" panose="020B0604020202020204" pitchFamily="34" charset="0"/>
              </a:rPr>
              <a:t>Translation of probability into required IRR</a:t>
            </a:r>
            <a:endParaRPr lang="en-US" sz="4400" dirty="0">
              <a:effectLst/>
              <a:latin typeface="Arial" panose="020B0604020202020204" pitchFamily="34" charset="0"/>
              <a:ea typeface="Times New Roman" panose="02020603050405020304" pitchFamily="18" charset="0"/>
              <a:cs typeface="Times New Roman" panose="02020603050405020304" pitchFamily="18" charset="0"/>
            </a:endParaRPr>
          </a:p>
          <a:p>
            <a:pPr algn="l"/>
            <a:endParaRPr lang="en-US" dirty="0"/>
          </a:p>
        </p:txBody>
      </p:sp>
    </p:spTree>
    <p:extLst>
      <p:ext uri="{BB962C8B-B14F-4D97-AF65-F5344CB8AC3E}">
        <p14:creationId xmlns:p14="http://schemas.microsoft.com/office/powerpoint/2010/main" val="402312405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A897AB-4562-4699-AA12-C60930E7CB62}"/>
              </a:ext>
            </a:extLst>
          </p:cNvPr>
          <p:cNvSpPr>
            <a:spLocks noGrp="1"/>
          </p:cNvSpPr>
          <p:nvPr>
            <p:ph type="ctrTitle"/>
          </p:nvPr>
        </p:nvSpPr>
        <p:spPr/>
        <p:txBody>
          <a:bodyPr/>
          <a:lstStyle/>
          <a:p>
            <a:r>
              <a:rPr lang="en-US" dirty="0"/>
              <a:t>Probability and Development Fee</a:t>
            </a:r>
          </a:p>
        </p:txBody>
      </p:sp>
      <p:sp>
        <p:nvSpPr>
          <p:cNvPr id="2" name="Content Placeholder 1">
            <a:extLst>
              <a:ext uri="{FF2B5EF4-FFF2-40B4-BE49-F238E27FC236}">
                <a16:creationId xmlns:a16="http://schemas.microsoft.com/office/drawing/2014/main" id="{05C3FAF5-4B17-4C44-BBAE-8D3C09765D05}"/>
              </a:ext>
            </a:extLst>
          </p:cNvPr>
          <p:cNvSpPr>
            <a:spLocks noGrp="1"/>
          </p:cNvSpPr>
          <p:nvPr>
            <p:ph type="body" sz="quarter" idx="13"/>
          </p:nvPr>
        </p:nvSpPr>
        <p:spPr/>
        <p:txBody>
          <a:bodyPr/>
          <a:lstStyle/>
          <a:p>
            <a:r>
              <a:rPr lang="en-US" dirty="0"/>
              <a:t>Illustration of bidder risk</a:t>
            </a:r>
          </a:p>
          <a:p>
            <a:endParaRPr lang="en-US" dirty="0"/>
          </a:p>
        </p:txBody>
      </p:sp>
      <p:pic>
        <p:nvPicPr>
          <p:cNvPr id="6" name="Picture 5">
            <a:extLst>
              <a:ext uri="{FF2B5EF4-FFF2-40B4-BE49-F238E27FC236}">
                <a16:creationId xmlns:a16="http://schemas.microsoft.com/office/drawing/2014/main" id="{6515C1B3-62D5-4AB7-9610-7AEEE22C40BD}"/>
              </a:ext>
            </a:extLst>
          </p:cNvPr>
          <p:cNvPicPr>
            <a:picLocks noChangeAspect="1"/>
          </p:cNvPicPr>
          <p:nvPr/>
        </p:nvPicPr>
        <p:blipFill>
          <a:blip r:embed="rId2"/>
          <a:stretch>
            <a:fillRect/>
          </a:stretch>
        </p:blipFill>
        <p:spPr>
          <a:xfrm>
            <a:off x="732344" y="2653077"/>
            <a:ext cx="8280400" cy="3149120"/>
          </a:xfrm>
          <a:prstGeom prst="rect">
            <a:avLst/>
          </a:prstGeom>
        </p:spPr>
      </p:pic>
    </p:spTree>
    <p:extLst>
      <p:ext uri="{BB962C8B-B14F-4D97-AF65-F5344CB8AC3E}">
        <p14:creationId xmlns:p14="http://schemas.microsoft.com/office/powerpoint/2010/main" val="23674065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40253-FD71-48BE-A845-1FFF44EA6D3D}"/>
              </a:ext>
            </a:extLst>
          </p:cNvPr>
          <p:cNvSpPr>
            <a:spLocks noGrp="1"/>
          </p:cNvSpPr>
          <p:nvPr>
            <p:ph type="ctrTitle"/>
          </p:nvPr>
        </p:nvSpPr>
        <p:spPr/>
        <p:txBody>
          <a:bodyPr>
            <a:normAutofit fontScale="90000"/>
          </a:bodyPr>
          <a:lstStyle/>
          <a:p>
            <a:r>
              <a:rPr lang="en-US" dirty="0"/>
              <a:t>Stages of Probability and Development Fee</a:t>
            </a:r>
          </a:p>
        </p:txBody>
      </p:sp>
      <p:sp>
        <p:nvSpPr>
          <p:cNvPr id="2" name="Content Placeholder 1">
            <a:extLst>
              <a:ext uri="{FF2B5EF4-FFF2-40B4-BE49-F238E27FC236}">
                <a16:creationId xmlns:a16="http://schemas.microsoft.com/office/drawing/2014/main" id="{B7339409-7038-4280-BCE3-494D3CA6B26C}"/>
              </a:ext>
            </a:extLst>
          </p:cNvPr>
          <p:cNvSpPr>
            <a:spLocks noGrp="1"/>
          </p:cNvSpPr>
          <p:nvPr>
            <p:ph type="body" sz="quarter" idx="13"/>
          </p:nvPr>
        </p:nvSpPr>
        <p:spPr/>
        <p:txBody>
          <a:bodyPr/>
          <a:lstStyle/>
          <a:p>
            <a:r>
              <a:rPr lang="en-US" dirty="0"/>
              <a:t>Case with probabilities and stages</a:t>
            </a:r>
          </a:p>
          <a:p>
            <a:endParaRPr lang="en-US" dirty="0"/>
          </a:p>
        </p:txBody>
      </p:sp>
      <p:pic>
        <p:nvPicPr>
          <p:cNvPr id="6" name="Picture 5">
            <a:extLst>
              <a:ext uri="{FF2B5EF4-FFF2-40B4-BE49-F238E27FC236}">
                <a16:creationId xmlns:a16="http://schemas.microsoft.com/office/drawing/2014/main" id="{49D853E9-855F-405B-AA58-D9A4860ADE14}"/>
              </a:ext>
            </a:extLst>
          </p:cNvPr>
          <p:cNvPicPr>
            <a:picLocks noChangeAspect="1"/>
          </p:cNvPicPr>
          <p:nvPr/>
        </p:nvPicPr>
        <p:blipFill>
          <a:blip r:embed="rId2"/>
          <a:stretch>
            <a:fillRect/>
          </a:stretch>
        </p:blipFill>
        <p:spPr>
          <a:xfrm>
            <a:off x="230642" y="2611120"/>
            <a:ext cx="8616318" cy="2889690"/>
          </a:xfrm>
          <a:prstGeom prst="rect">
            <a:avLst/>
          </a:prstGeom>
        </p:spPr>
      </p:pic>
    </p:spTree>
    <p:extLst>
      <p:ext uri="{BB962C8B-B14F-4D97-AF65-F5344CB8AC3E}">
        <p14:creationId xmlns:p14="http://schemas.microsoft.com/office/powerpoint/2010/main" val="200039336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D885FA-DD52-942B-B314-E6B3E8F7D90D}"/>
              </a:ext>
            </a:extLst>
          </p:cNvPr>
          <p:cNvSpPr>
            <a:spLocks noGrp="1"/>
          </p:cNvSpPr>
          <p:nvPr>
            <p:ph type="ctrTitle"/>
          </p:nvPr>
        </p:nvSpPr>
        <p:spPr/>
        <p:txBody>
          <a:bodyPr/>
          <a:lstStyle/>
          <a:p>
            <a:r>
              <a:rPr lang="en-US" dirty="0"/>
              <a:t>Modelling the Development Fee</a:t>
            </a:r>
          </a:p>
        </p:txBody>
      </p:sp>
      <p:sp>
        <p:nvSpPr>
          <p:cNvPr id="2" name="Content Placeholder 1">
            <a:extLst>
              <a:ext uri="{FF2B5EF4-FFF2-40B4-BE49-F238E27FC236}">
                <a16:creationId xmlns:a16="http://schemas.microsoft.com/office/drawing/2014/main" id="{438A43EE-1A6B-4401-99B5-649E9DECF654}"/>
              </a:ext>
            </a:extLst>
          </p:cNvPr>
          <p:cNvSpPr>
            <a:spLocks noGrp="1"/>
          </p:cNvSpPr>
          <p:nvPr>
            <p:ph type="body" sz="quarter" idx="13"/>
          </p:nvPr>
        </p:nvSpPr>
        <p:spPr/>
        <p:txBody>
          <a:bodyPr>
            <a:normAutofit fontScale="92500" lnSpcReduction="10000"/>
          </a:bodyPr>
          <a:lstStyle/>
          <a:p>
            <a:r>
              <a:rPr lang="en-US" sz="3600" dirty="0"/>
              <a:t>Compensation for Development Risk from Development Fee</a:t>
            </a:r>
          </a:p>
          <a:p>
            <a:r>
              <a:rPr lang="en-US" sz="3600" dirty="0"/>
              <a:t>Measurement of IRR with and without Development Fee as Cost</a:t>
            </a:r>
          </a:p>
          <a:p>
            <a:r>
              <a:rPr lang="en-US" sz="3600" dirty="0"/>
              <a:t>Development fee impacts on debt financing and equity IRR</a:t>
            </a:r>
          </a:p>
          <a:p>
            <a:r>
              <a:rPr lang="en-US" sz="3600" dirty="0"/>
              <a:t>Development fee impacts on IRR to partners in joint venture financing</a:t>
            </a:r>
          </a:p>
          <a:p>
            <a:r>
              <a:rPr lang="en-US" sz="3600" dirty="0"/>
              <a:t>Measuring Costs in Real and Nominal Terms</a:t>
            </a:r>
          </a:p>
          <a:p>
            <a:endParaRPr lang="en-US" sz="3600" dirty="0"/>
          </a:p>
        </p:txBody>
      </p:sp>
    </p:spTree>
    <p:extLst>
      <p:ext uri="{BB962C8B-B14F-4D97-AF65-F5344CB8AC3E}">
        <p14:creationId xmlns:p14="http://schemas.microsoft.com/office/powerpoint/2010/main" val="1925481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52450"/>
            <a:ext cx="7666938" cy="690676"/>
          </a:xfrm>
        </p:spPr>
        <p:txBody>
          <a:bodyPr>
            <a:normAutofit/>
          </a:bodyPr>
          <a:lstStyle/>
          <a:p>
            <a:r>
              <a:rPr lang="en-JM" dirty="0"/>
              <a:t>What you Can and Cannot Control</a:t>
            </a:r>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553896" y="5020271"/>
            <a:ext cx="2139884" cy="1200329"/>
          </a:xfrm>
          <a:prstGeom prst="rect">
            <a:avLst/>
          </a:prstGeom>
          <a:solidFill>
            <a:srgbClr val="FFC000"/>
          </a:solidFill>
        </p:spPr>
        <p:txBody>
          <a:bodyPr wrap="square" rtlCol="0">
            <a:spAutoFit/>
          </a:bodyPr>
          <a:lstStyle/>
          <a:p>
            <a:r>
              <a:rPr lang="en-US" dirty="0"/>
              <a:t>Controllable – type of panels, cleaning, wiring, inverter size, tracking …</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985763" y="4446043"/>
            <a:ext cx="2677213" cy="1754326"/>
          </a:xfrm>
          <a:prstGeom prst="rect">
            <a:avLst/>
          </a:prstGeom>
          <a:solidFill>
            <a:srgbClr val="FFFF00"/>
          </a:solidFill>
        </p:spPr>
        <p:txBody>
          <a:bodyPr wrap="square" rtlCol="0">
            <a:spAutoFit/>
          </a:bodyPr>
          <a:lstStyle/>
          <a:p>
            <a:r>
              <a:rPr lang="en-US" dirty="0"/>
              <a:t>Performance Ratio is final output including controllable and non-controllable divided by the non-controllable from above</a:t>
            </a:r>
          </a:p>
        </p:txBody>
      </p:sp>
      <p:sp>
        <p:nvSpPr>
          <p:cNvPr id="3" name="TextBox 2">
            <a:extLst>
              <a:ext uri="{FF2B5EF4-FFF2-40B4-BE49-F238E27FC236}">
                <a16:creationId xmlns:a16="http://schemas.microsoft.com/office/drawing/2014/main" id="{F4D829F6-19DA-4C13-A6A2-CD4686A8C8AD}"/>
              </a:ext>
            </a:extLst>
          </p:cNvPr>
          <p:cNvSpPr txBox="1"/>
          <p:nvPr/>
        </p:nvSpPr>
        <p:spPr>
          <a:xfrm>
            <a:off x="43992" y="757280"/>
            <a:ext cx="5132647" cy="923330"/>
          </a:xfrm>
          <a:prstGeom prst="rect">
            <a:avLst/>
          </a:prstGeom>
          <a:solidFill>
            <a:srgbClr val="FFFF00"/>
          </a:solidFill>
        </p:spPr>
        <p:txBody>
          <a:bodyPr wrap="square" rtlCol="0">
            <a:spAutoFit/>
          </a:bodyPr>
          <a:lstStyle/>
          <a:p>
            <a:r>
              <a:rPr lang="en-US" dirty="0"/>
              <a:t>Sunlight, clouds, earth position – things that come from above. In-plane irradiation (effective irradiance on collectors)</a:t>
            </a:r>
          </a:p>
        </p:txBody>
      </p:sp>
    </p:spTree>
    <p:extLst>
      <p:ext uri="{BB962C8B-B14F-4D97-AF65-F5344CB8AC3E}">
        <p14:creationId xmlns:p14="http://schemas.microsoft.com/office/powerpoint/2010/main" val="332838319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72E1E2-BA05-4A01-84B9-CC075D3D014D}"/>
              </a:ext>
            </a:extLst>
          </p:cNvPr>
          <p:cNvSpPr>
            <a:spLocks noGrp="1"/>
          </p:cNvSpPr>
          <p:nvPr>
            <p:ph type="title"/>
          </p:nvPr>
        </p:nvSpPr>
        <p:spPr/>
        <p:txBody>
          <a:bodyPr/>
          <a:lstStyle/>
          <a:p>
            <a:r>
              <a:rPr lang="en-US" dirty="0"/>
              <a:t>Example of Development Fee Structure</a:t>
            </a:r>
          </a:p>
        </p:txBody>
      </p:sp>
      <p:sp>
        <p:nvSpPr>
          <p:cNvPr id="2" name="Content Placeholder 1">
            <a:extLst>
              <a:ext uri="{FF2B5EF4-FFF2-40B4-BE49-F238E27FC236}">
                <a16:creationId xmlns:a16="http://schemas.microsoft.com/office/drawing/2014/main" id="{1ADC6914-987D-46D5-AB83-023C2A2ADD8F}"/>
              </a:ext>
            </a:extLst>
          </p:cNvPr>
          <p:cNvSpPr>
            <a:spLocks noGrp="1"/>
          </p:cNvSpPr>
          <p:nvPr>
            <p:ph idx="1"/>
          </p:nvPr>
        </p:nvSpPr>
        <p:spPr/>
        <p:txBody>
          <a:bodyPr/>
          <a:lstStyle/>
          <a:p>
            <a:r>
              <a:rPr lang="en-US" dirty="0"/>
              <a:t>Example of development fee structure</a:t>
            </a:r>
          </a:p>
          <a:p>
            <a:endParaRPr lang="en-US" dirty="0"/>
          </a:p>
        </p:txBody>
      </p:sp>
      <p:pic>
        <p:nvPicPr>
          <p:cNvPr id="8" name="Picture 7">
            <a:extLst>
              <a:ext uri="{FF2B5EF4-FFF2-40B4-BE49-F238E27FC236}">
                <a16:creationId xmlns:a16="http://schemas.microsoft.com/office/drawing/2014/main" id="{EE75EB4A-92D5-4909-9E4D-059B38CC6F48}"/>
              </a:ext>
            </a:extLst>
          </p:cNvPr>
          <p:cNvPicPr>
            <a:picLocks noChangeAspect="1"/>
          </p:cNvPicPr>
          <p:nvPr/>
        </p:nvPicPr>
        <p:blipFill>
          <a:blip r:embed="rId2"/>
          <a:stretch>
            <a:fillRect/>
          </a:stretch>
        </p:blipFill>
        <p:spPr>
          <a:xfrm>
            <a:off x="3905110" y="1111131"/>
            <a:ext cx="4496031" cy="4635738"/>
          </a:xfrm>
          <a:prstGeom prst="rect">
            <a:avLst/>
          </a:prstGeom>
        </p:spPr>
      </p:pic>
    </p:spTree>
    <p:extLst>
      <p:ext uri="{BB962C8B-B14F-4D97-AF65-F5344CB8AC3E}">
        <p14:creationId xmlns:p14="http://schemas.microsoft.com/office/powerpoint/2010/main" val="71847045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dirty="0"/>
              <a:t>BOT/PPA Contract</a:t>
            </a:r>
          </a:p>
        </p:txBody>
      </p:sp>
      <p:sp>
        <p:nvSpPr>
          <p:cNvPr id="130051" name="Rectangle 3"/>
          <p:cNvSpPr>
            <a:spLocks noGrp="1" noChangeArrowheads="1"/>
          </p:cNvSpPr>
          <p:nvPr>
            <p:ph idx="1"/>
          </p:nvPr>
        </p:nvSpPr>
        <p:spPr/>
        <p:txBody>
          <a:bodyPr>
            <a:normAutofit/>
          </a:bodyPr>
          <a:lstStyle/>
          <a:p>
            <a:r>
              <a:rPr lang="en-US" dirty="0"/>
              <a:t>15 year BOT and toll process</a:t>
            </a:r>
          </a:p>
          <a:p>
            <a:r>
              <a:rPr lang="en-US" dirty="0"/>
              <a:t>NAPOCOR (government owned generation company) to supply fuel &amp; take electricity  - no fuel availability risk</a:t>
            </a:r>
          </a:p>
          <a:p>
            <a:r>
              <a:rPr lang="en-US" dirty="0"/>
              <a:t>Capacity fee $21.6/kW/month on available capacity</a:t>
            </a:r>
          </a:p>
          <a:p>
            <a:r>
              <a:rPr lang="en-US" dirty="0"/>
              <a:t>Capacity fee is dollar denominated – no direct foreign exchange risk, overseas a/c</a:t>
            </a:r>
          </a:p>
          <a:p>
            <a:r>
              <a:rPr lang="en-US" dirty="0"/>
              <a:t>O&amp;M fixed fee and energy fee is in Peso - $4.56/kW/Month</a:t>
            </a:r>
          </a:p>
          <a:p>
            <a:r>
              <a:rPr lang="en-US" dirty="0"/>
              <a:t>heat rate penalty &amp; bonuses</a:t>
            </a:r>
          </a:p>
          <a:p>
            <a:r>
              <a:rPr lang="en-US" dirty="0"/>
              <a:t>buy out rights @ NPV capacity fees- late payment, change of BOT law, war, etc.</a:t>
            </a:r>
          </a:p>
          <a:p>
            <a:endParaRPr lang="en-US" dirty="0"/>
          </a:p>
        </p:txBody>
      </p:sp>
    </p:spTree>
    <p:extLst>
      <p:ext uri="{BB962C8B-B14F-4D97-AF65-F5344CB8AC3E}">
        <p14:creationId xmlns:p14="http://schemas.microsoft.com/office/powerpoint/2010/main" val="201209251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Debt Sizing: Including Items in Project Cost that do not Involve Cash Outflow </a:t>
            </a:r>
          </a:p>
        </p:txBody>
      </p:sp>
      <p:sp>
        <p:nvSpPr>
          <p:cNvPr id="3" name="Content Placeholder 2"/>
          <p:cNvSpPr>
            <a:spLocks noGrp="1"/>
          </p:cNvSpPr>
          <p:nvPr>
            <p:ph type="body" sz="quarter" idx="13"/>
          </p:nvPr>
        </p:nvSpPr>
        <p:spPr/>
        <p:txBody>
          <a:bodyPr>
            <a:normAutofit fontScale="92500"/>
          </a:bodyPr>
          <a:lstStyle/>
          <a:p>
            <a:r>
              <a:rPr lang="en-US" dirty="0"/>
              <a:t>Accounting allocations to the project can have large effects on the equity IRR through debt sizing derived from the debt to capital ratio. </a:t>
            </a:r>
          </a:p>
          <a:p>
            <a:r>
              <a:rPr lang="en-US" b="1" i="1" dirty="0"/>
              <a:t>If the DSCR drives debt sizing</a:t>
            </a:r>
            <a:r>
              <a:rPr lang="en-US" dirty="0"/>
              <a:t>, the accounting allocations, fee allocations and other adjustments have no effect on the equity IRR. </a:t>
            </a:r>
          </a:p>
          <a:p>
            <a:r>
              <a:rPr lang="en-US" dirty="0"/>
              <a:t>Accounting allocations and non-cash contributions can change the structure of returns when multiple investors are involved in the project.  If one party is allowed to include non-cash allocations as the basis for his investment, his return is much higher.</a:t>
            </a:r>
          </a:p>
          <a:p>
            <a:r>
              <a:rPr lang="en-US" dirty="0"/>
              <a:t>Depending on the manner in which project costs are accounted for, multiple investors pay debt service and receive dividends, but the investor who did not invest as much cash effectively borrows less relative to the cash investment. </a:t>
            </a:r>
          </a:p>
        </p:txBody>
      </p:sp>
    </p:spTree>
    <p:extLst>
      <p:ext uri="{BB962C8B-B14F-4D97-AF65-F5344CB8AC3E}">
        <p14:creationId xmlns:p14="http://schemas.microsoft.com/office/powerpoint/2010/main" val="264152009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Debt Sizing: Profits from EPC Contractors or O&amp;M Contractor when Investor is also Contractor</a:t>
            </a:r>
          </a:p>
        </p:txBody>
      </p:sp>
      <p:sp>
        <p:nvSpPr>
          <p:cNvPr id="3" name="Content Placeholder 2"/>
          <p:cNvSpPr>
            <a:spLocks noGrp="1"/>
          </p:cNvSpPr>
          <p:nvPr>
            <p:ph type="body" sz="quarter" idx="13"/>
          </p:nvPr>
        </p:nvSpPr>
        <p:spPr/>
        <p:txBody>
          <a:bodyPr>
            <a:normAutofit/>
          </a:bodyPr>
          <a:lstStyle/>
          <a:p>
            <a:r>
              <a:rPr lang="en-US" dirty="0"/>
              <a:t>If the EPC profits do not affect the debt size and there is only one investor, placing profits at the EPC contractor level or the investor level does not influence overall returns (i.e. if DSCR drives debt size). </a:t>
            </a:r>
          </a:p>
          <a:p>
            <a:r>
              <a:rPr lang="en-US" dirty="0"/>
              <a:t>Depending on whether the debt to capital constraint applies or there are multiple investors, EPC profits can increase equity IRR (by increasing the debt size).</a:t>
            </a:r>
          </a:p>
          <a:p>
            <a:r>
              <a:rPr lang="en-US" dirty="0"/>
              <a:t>Cash Flow Waterfall and issues associated with including profits in O&amp;M contract rather than in SPV cash flow. Profits on the O&amp;M contract versus including O&amp;M costs at the SPV level can affect the distribution of dividends as the O&amp;M fee is paid before debt service.</a:t>
            </a:r>
          </a:p>
        </p:txBody>
      </p:sp>
    </p:spTree>
    <p:extLst>
      <p:ext uri="{BB962C8B-B14F-4D97-AF65-F5344CB8AC3E}">
        <p14:creationId xmlns:p14="http://schemas.microsoft.com/office/powerpoint/2010/main" val="88885405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Arrow Connector 58"/>
          <p:cNvCxnSpPr>
            <a:cxnSpLocks/>
            <a:stCxn id="7" idx="5"/>
            <a:endCxn id="32" idx="1"/>
          </p:cNvCxnSpPr>
          <p:nvPr/>
        </p:nvCxnSpPr>
        <p:spPr bwMode="auto">
          <a:xfrm>
            <a:off x="5000747" y="4495256"/>
            <a:ext cx="1348648" cy="77257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44" name="Straight Arrow Connector 43"/>
          <p:cNvCxnSpPr>
            <a:cxnSpLocks/>
          </p:cNvCxnSpPr>
          <p:nvPr/>
        </p:nvCxnSpPr>
        <p:spPr bwMode="auto">
          <a:xfrm>
            <a:off x="5099834" y="4128548"/>
            <a:ext cx="1300967" cy="0"/>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sp>
        <p:nvSpPr>
          <p:cNvPr id="7" name="Oval 6"/>
          <p:cNvSpPr/>
          <p:nvPr/>
        </p:nvSpPr>
        <p:spPr bwMode="auto">
          <a:xfrm>
            <a:off x="3835620" y="3674734"/>
            <a:ext cx="1365030" cy="96130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A-</a:t>
            </a:r>
          </a:p>
        </p:txBody>
      </p:sp>
      <p:sp>
        <p:nvSpPr>
          <p:cNvPr id="8" name="Oval 7"/>
          <p:cNvSpPr/>
          <p:nvPr/>
        </p:nvSpPr>
        <p:spPr bwMode="auto">
          <a:xfrm>
            <a:off x="3481209" y="1642648"/>
            <a:ext cx="2181582" cy="816974"/>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Korea and Japan Utility Companies: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21" name="Oval 20"/>
          <p:cNvSpPr/>
          <p:nvPr/>
        </p:nvSpPr>
        <p:spPr bwMode="auto">
          <a:xfrm>
            <a:off x="6400800" y="3755703"/>
            <a:ext cx="1189479" cy="70532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2" name="Oval 31"/>
          <p:cNvSpPr/>
          <p:nvPr/>
        </p:nvSpPr>
        <p:spPr bwMode="auto">
          <a:xfrm>
            <a:off x="6115050" y="5142078"/>
            <a:ext cx="1600200" cy="858673"/>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rPr>
              <a:t>Issued bonds and debt with long tenor and low rates</a:t>
            </a:r>
            <a:endParaRPr lang="en-US" sz="900" dirty="0">
              <a:solidFill>
                <a:schemeClr val="bg1">
                  <a:lumMod val="95000"/>
                </a:schemeClr>
              </a:solidFill>
              <a:latin typeface="Arial" pitchFamily="34" charset="0"/>
            </a:endParaRPr>
          </a:p>
        </p:txBody>
      </p:sp>
      <p:sp>
        <p:nvSpPr>
          <p:cNvPr id="33" name="Oval 32"/>
          <p:cNvSpPr/>
          <p:nvPr/>
        </p:nvSpPr>
        <p:spPr bwMode="auto">
          <a:xfrm>
            <a:off x="1305646" y="4175974"/>
            <a:ext cx="1329824" cy="97297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Sponsors: Want strong sponsor:</a:t>
            </a:r>
          </a:p>
          <a:p>
            <a:pPr algn="ctr" eaLnBrk="0" fontAlgn="base" hangingPunct="0">
              <a:spcBef>
                <a:spcPct val="0"/>
              </a:spcBef>
              <a:spcAft>
                <a:spcPct val="0"/>
              </a:spcAft>
            </a:pPr>
            <a:r>
              <a:rPr lang="en-US" sz="900" dirty="0">
                <a:solidFill>
                  <a:schemeClr val="bg1">
                    <a:lumMod val="95000"/>
                  </a:schemeClr>
                </a:solidFill>
              </a:rPr>
              <a:t>Mobil </a:t>
            </a:r>
          </a:p>
          <a:p>
            <a:pPr algn="ctr" eaLnBrk="0" fontAlgn="base" hangingPunct="0">
              <a:spcBef>
                <a:spcPct val="0"/>
              </a:spcBef>
              <a:spcAft>
                <a:spcPct val="0"/>
              </a:spcAft>
            </a:pPr>
            <a:r>
              <a:rPr lang="en-US" sz="900" dirty="0">
                <a:solidFill>
                  <a:schemeClr val="bg1">
                    <a:lumMod val="95000"/>
                  </a:schemeClr>
                </a:solidFill>
                <a:latin typeface="Arial" pitchFamily="34" charset="0"/>
              </a:rPr>
              <a:t>State</a:t>
            </a:r>
          </a:p>
        </p:txBody>
      </p:sp>
      <p:sp>
        <p:nvSpPr>
          <p:cNvPr id="43" name="Rectangle 42"/>
          <p:cNvSpPr/>
          <p:nvPr/>
        </p:nvSpPr>
        <p:spPr bwMode="auto">
          <a:xfrm>
            <a:off x="5140480" y="4811215"/>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a:t>
            </a:r>
          </a:p>
        </p:txBody>
      </p:sp>
      <p:cxnSp>
        <p:nvCxnSpPr>
          <p:cNvPr id="57" name="Straight Arrow Connector 56"/>
          <p:cNvCxnSpPr>
            <a:cxnSpLocks/>
            <a:stCxn id="7" idx="2"/>
          </p:cNvCxnSpPr>
          <p:nvPr/>
        </p:nvCxnSpPr>
        <p:spPr bwMode="auto">
          <a:xfrm flipH="1">
            <a:off x="2581159" y="4155386"/>
            <a:ext cx="1254461" cy="469321"/>
          </a:xfrm>
          <a:prstGeom prst="straightConnector1">
            <a:avLst/>
          </a:prstGeom>
          <a:solidFill>
            <a:schemeClr val="accent1"/>
          </a:solidFill>
          <a:ln w="12700" cap="flat" cmpd="sng" algn="ctr">
            <a:solidFill>
              <a:schemeClr val="tx1"/>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68827"/>
            <a:ext cx="0" cy="1205906"/>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52781" y="3971387"/>
            <a:ext cx="762269" cy="31432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39" name="Rectangle 38"/>
          <p:cNvSpPr/>
          <p:nvPr/>
        </p:nvSpPr>
        <p:spPr bwMode="auto">
          <a:xfrm>
            <a:off x="4001581" y="2646706"/>
            <a:ext cx="1098253" cy="632147"/>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Off-take Contract with minimum supply but no fixed price</a:t>
            </a:r>
          </a:p>
        </p:txBody>
      </p:sp>
      <p:sp>
        <p:nvSpPr>
          <p:cNvPr id="76" name="Title 1">
            <a:extLst>
              <a:ext uri="{FF2B5EF4-FFF2-40B4-BE49-F238E27FC236}">
                <a16:creationId xmlns:a16="http://schemas.microsoft.com/office/drawing/2014/main" id="{1FBDAC0A-0D42-47FA-B29A-5EEFFAE04430}"/>
              </a:ext>
            </a:extLst>
          </p:cNvPr>
          <p:cNvSpPr>
            <a:spLocks noGrp="1"/>
          </p:cNvSpPr>
          <p:nvPr>
            <p:ph type="ctrTitle"/>
          </p:nvPr>
        </p:nvSpPr>
        <p:spPr/>
        <p:txBody>
          <a:bodyPr>
            <a:normAutofit fontScale="90000"/>
          </a:bodyPr>
          <a:lstStyle/>
          <a:p>
            <a:r>
              <a:rPr lang="en-US" dirty="0"/>
              <a:t>O&amp;M Contractor is Sponsor</a:t>
            </a:r>
          </a:p>
        </p:txBody>
      </p:sp>
      <p:sp>
        <p:nvSpPr>
          <p:cNvPr id="2" name="Text Placeholder 1">
            <a:extLst>
              <a:ext uri="{FF2B5EF4-FFF2-40B4-BE49-F238E27FC236}">
                <a16:creationId xmlns:a16="http://schemas.microsoft.com/office/drawing/2014/main" id="{039BBA26-2929-DB6F-31AC-2E0E72E4A306}"/>
              </a:ext>
            </a:extLst>
          </p:cNvPr>
          <p:cNvSpPr>
            <a:spLocks noGrp="1"/>
          </p:cNvSpPr>
          <p:nvPr>
            <p:ph type="body" sz="quarter" idx="13"/>
          </p:nvPr>
        </p:nvSpPr>
        <p:spPr/>
        <p:txBody>
          <a:bodyPr/>
          <a:lstStyle/>
          <a:p>
            <a:endParaRPr lang="en-US"/>
          </a:p>
        </p:txBody>
      </p:sp>
      <p:sp>
        <p:nvSpPr>
          <p:cNvPr id="4" name="TextBox 3">
            <a:extLst>
              <a:ext uri="{FF2B5EF4-FFF2-40B4-BE49-F238E27FC236}">
                <a16:creationId xmlns:a16="http://schemas.microsoft.com/office/drawing/2014/main" id="{F6B81D72-BF8A-4556-AA68-96299F739F90}"/>
              </a:ext>
            </a:extLst>
          </p:cNvPr>
          <p:cNvSpPr txBox="1"/>
          <p:nvPr/>
        </p:nvSpPr>
        <p:spPr>
          <a:xfrm>
            <a:off x="5750316" y="2199767"/>
            <a:ext cx="1566652" cy="1131079"/>
          </a:xfrm>
          <a:prstGeom prst="rect">
            <a:avLst/>
          </a:prstGeom>
          <a:noFill/>
        </p:spPr>
        <p:txBody>
          <a:bodyPr wrap="square" rtlCol="0">
            <a:spAutoFit/>
          </a:bodyPr>
          <a:lstStyle/>
          <a:p>
            <a:r>
              <a:rPr lang="en-US" sz="1350" dirty="0"/>
              <a:t>Profits to O&amp;M Reduce the SPV Cash Flow. O&amp;M paid before debt service </a:t>
            </a:r>
          </a:p>
        </p:txBody>
      </p:sp>
      <p:cxnSp>
        <p:nvCxnSpPr>
          <p:cNvPr id="6" name="Straight Arrow Connector 5">
            <a:extLst>
              <a:ext uri="{FF2B5EF4-FFF2-40B4-BE49-F238E27FC236}">
                <a16:creationId xmlns:a16="http://schemas.microsoft.com/office/drawing/2014/main" id="{8C8D84AA-3F52-44F0-8A7B-B686A238E2C5}"/>
              </a:ext>
            </a:extLst>
          </p:cNvPr>
          <p:cNvCxnSpPr>
            <a:endCxn id="33" idx="6"/>
          </p:cNvCxnSpPr>
          <p:nvPr/>
        </p:nvCxnSpPr>
        <p:spPr>
          <a:xfrm flipH="1">
            <a:off x="2635471" y="4385231"/>
            <a:ext cx="2912204" cy="277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88040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504688-230A-47FC-A74D-E2526496786A}"/>
              </a:ext>
            </a:extLst>
          </p:cNvPr>
          <p:cNvSpPr>
            <a:spLocks noGrp="1"/>
          </p:cNvSpPr>
          <p:nvPr>
            <p:ph type="title"/>
          </p:nvPr>
        </p:nvSpPr>
        <p:spPr/>
        <p:txBody>
          <a:bodyPr/>
          <a:lstStyle/>
          <a:p>
            <a:r>
              <a:rPr lang="en-US" dirty="0"/>
              <a:t>Solar Case Accounts</a:t>
            </a:r>
            <a:endParaRPr lang="en-CH" dirty="0"/>
          </a:p>
        </p:txBody>
      </p:sp>
      <p:sp>
        <p:nvSpPr>
          <p:cNvPr id="2" name="Content Placeholder 1">
            <a:extLst>
              <a:ext uri="{FF2B5EF4-FFF2-40B4-BE49-F238E27FC236}">
                <a16:creationId xmlns:a16="http://schemas.microsoft.com/office/drawing/2014/main" id="{950A5CDB-180D-4DBB-B0C3-875F241DFCF6}"/>
              </a:ext>
            </a:extLst>
          </p:cNvPr>
          <p:cNvSpPr>
            <a:spLocks noGrp="1"/>
          </p:cNvSpPr>
          <p:nvPr>
            <p:ph idx="1"/>
          </p:nvPr>
        </p:nvSpPr>
        <p:spPr/>
        <p:txBody>
          <a:bodyPr>
            <a:normAutofit lnSpcReduction="10000"/>
          </a:bodyPr>
          <a:lstStyle/>
          <a:p>
            <a:r>
              <a:rPr lang="en-US" u="sng" dirty="0"/>
              <a:t>Accounts</a:t>
            </a:r>
            <a:r>
              <a:rPr lang="en-US" dirty="0"/>
              <a:t>.  On or prior to the Closing Date, Borrower and Administrative Agent shall establish at the Depositary accounts entitled </a:t>
            </a:r>
          </a:p>
          <a:p>
            <a:r>
              <a:rPr lang="en-US" dirty="0"/>
              <a:t>“Solar Construction Account” (the “</a:t>
            </a:r>
            <a:r>
              <a:rPr lang="en-US" u="sng" dirty="0"/>
              <a:t>Construction Account</a:t>
            </a:r>
            <a:r>
              <a:rPr lang="en-US" dirty="0"/>
              <a:t>”),</a:t>
            </a:r>
          </a:p>
          <a:p>
            <a:r>
              <a:rPr lang="en-US" dirty="0"/>
              <a:t>“Solar Operating Account” (the “</a:t>
            </a:r>
            <a:r>
              <a:rPr lang="en-US" u="sng" dirty="0"/>
              <a:t>Operating Account</a:t>
            </a:r>
            <a:r>
              <a:rPr lang="en-US" dirty="0"/>
              <a:t>”), </a:t>
            </a:r>
          </a:p>
          <a:p>
            <a:r>
              <a:rPr lang="en-US" dirty="0"/>
              <a:t>“Solar Distribution Account” (the “</a:t>
            </a:r>
            <a:r>
              <a:rPr lang="en-US" u="sng" dirty="0"/>
              <a:t>Distribution Account</a:t>
            </a:r>
            <a:r>
              <a:rPr lang="en-US" dirty="0"/>
              <a:t>”), </a:t>
            </a:r>
          </a:p>
          <a:p>
            <a:r>
              <a:rPr lang="en-US" dirty="0"/>
              <a:t>“Solar O&amp;M Reserve Account” (the “O&amp;M Reserve Account”),</a:t>
            </a:r>
          </a:p>
          <a:p>
            <a:r>
              <a:rPr lang="en-US" dirty="0"/>
              <a:t> “Solar Debt Service Reserve Account” (the “</a:t>
            </a:r>
            <a:r>
              <a:rPr lang="en-US" u="sng" dirty="0"/>
              <a:t>Debt Service Reserve Account</a:t>
            </a:r>
            <a:r>
              <a:rPr lang="en-US" dirty="0"/>
              <a:t>”),</a:t>
            </a:r>
          </a:p>
          <a:p>
            <a:r>
              <a:rPr lang="en-US" dirty="0"/>
              <a:t> “Solar Distribution Reserve Account (the “</a:t>
            </a:r>
            <a:r>
              <a:rPr lang="en-US" u="sng" dirty="0"/>
              <a:t>Distribution Reserve Account</a:t>
            </a:r>
            <a:r>
              <a:rPr lang="en-US" dirty="0"/>
              <a:t>”), </a:t>
            </a:r>
          </a:p>
          <a:p>
            <a:r>
              <a:rPr lang="en-US" dirty="0"/>
              <a:t>“Solar Completion Reserve Account” (the “</a:t>
            </a:r>
            <a:r>
              <a:rPr lang="en-US" u="sng" dirty="0"/>
              <a:t>Completion Reserve Account</a:t>
            </a:r>
            <a:r>
              <a:rPr lang="en-US" dirty="0"/>
              <a:t>”),</a:t>
            </a:r>
          </a:p>
          <a:p>
            <a:r>
              <a:rPr lang="en-US" dirty="0"/>
              <a:t> “Solar Interest Reserve Account” (the “</a:t>
            </a:r>
            <a:r>
              <a:rPr lang="en-US" u="sng" dirty="0"/>
              <a:t>Interest Reserve Account</a:t>
            </a:r>
            <a:r>
              <a:rPr lang="en-US" dirty="0"/>
              <a:t>”) </a:t>
            </a:r>
          </a:p>
          <a:p>
            <a:r>
              <a:rPr lang="en-US" dirty="0"/>
              <a:t>“Solar Loss Proceeds Account” (the “</a:t>
            </a:r>
            <a:r>
              <a:rPr lang="en-US" u="sng" dirty="0"/>
              <a:t>Loss Proceeds Account</a:t>
            </a:r>
            <a:r>
              <a:rPr lang="en-US" dirty="0"/>
              <a:t>”), </a:t>
            </a:r>
          </a:p>
          <a:p>
            <a:r>
              <a:rPr lang="en-US" dirty="0"/>
              <a:t>“Solar Delay Proceeds Account” (the “</a:t>
            </a:r>
            <a:r>
              <a:rPr lang="en-US" u="sng" dirty="0"/>
              <a:t>Delay Proceeds Account</a:t>
            </a:r>
            <a:r>
              <a:rPr lang="en-US" dirty="0"/>
              <a:t>”)</a:t>
            </a:r>
          </a:p>
          <a:p>
            <a:r>
              <a:rPr lang="en-US" dirty="0"/>
              <a:t>“Solar Major Maintenance Reserve Account” (the “</a:t>
            </a:r>
            <a:r>
              <a:rPr lang="en-US" u="sng" dirty="0"/>
              <a:t>Major Maintenance Reserve Account</a:t>
            </a:r>
            <a:r>
              <a:rPr lang="en-US" dirty="0"/>
              <a:t>”).  </a:t>
            </a:r>
          </a:p>
          <a:p>
            <a:r>
              <a:rPr lang="en-US" dirty="0"/>
              <a:t>Any deposits, transfer or application of funds in the Accounts shall be in accordance with the Depositary Agreement.</a:t>
            </a:r>
            <a:endParaRPr lang="en-CH" dirty="0"/>
          </a:p>
          <a:p>
            <a:endParaRPr lang="en-CH" dirty="0"/>
          </a:p>
        </p:txBody>
      </p:sp>
    </p:spTree>
    <p:extLst>
      <p:ext uri="{BB962C8B-B14F-4D97-AF65-F5344CB8AC3E}">
        <p14:creationId xmlns:p14="http://schemas.microsoft.com/office/powerpoint/2010/main" val="226902570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68BD-9235-4C3B-AD2B-8B9495740843}"/>
              </a:ext>
            </a:extLst>
          </p:cNvPr>
          <p:cNvSpPr>
            <a:spLocks noGrp="1"/>
          </p:cNvSpPr>
          <p:nvPr>
            <p:ph type="ctrTitle"/>
          </p:nvPr>
        </p:nvSpPr>
        <p:spPr/>
        <p:txBody>
          <a:bodyPr>
            <a:normAutofit fontScale="90000"/>
          </a:bodyPr>
          <a:lstStyle/>
          <a:p>
            <a:r>
              <a:rPr lang="en-US" dirty="0"/>
              <a:t>Day 2, Session 5: Upside Analysis for Solar Power – Refinancing, Asset Sales and Real Options</a:t>
            </a:r>
          </a:p>
        </p:txBody>
      </p:sp>
    </p:spTree>
    <p:extLst>
      <p:ext uri="{BB962C8B-B14F-4D97-AF65-F5344CB8AC3E}">
        <p14:creationId xmlns:p14="http://schemas.microsoft.com/office/powerpoint/2010/main" val="425963599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64577F-9CC3-444D-8204-A08A4043B81F}"/>
              </a:ext>
            </a:extLst>
          </p:cNvPr>
          <p:cNvSpPr>
            <a:spLocks noGrp="1"/>
          </p:cNvSpPr>
          <p:nvPr>
            <p:ph type="ctrTitle"/>
          </p:nvPr>
        </p:nvSpPr>
        <p:spPr/>
        <p:txBody>
          <a:bodyPr>
            <a:normAutofit fontScale="90000"/>
          </a:bodyPr>
          <a:lstStyle/>
          <a:p>
            <a:r>
              <a:rPr lang="en-US" dirty="0"/>
              <a:t>Re-financing, Corporate Finance and Project Finance</a:t>
            </a:r>
          </a:p>
        </p:txBody>
      </p:sp>
      <p:sp>
        <p:nvSpPr>
          <p:cNvPr id="4" name="Content Placeholder 3">
            <a:extLst>
              <a:ext uri="{FF2B5EF4-FFF2-40B4-BE49-F238E27FC236}">
                <a16:creationId xmlns:a16="http://schemas.microsoft.com/office/drawing/2014/main" id="{7BA869EA-E49B-4076-97B5-C4B062AD4D8D}"/>
              </a:ext>
            </a:extLst>
          </p:cNvPr>
          <p:cNvSpPr>
            <a:spLocks noGrp="1"/>
          </p:cNvSpPr>
          <p:nvPr>
            <p:ph type="body" sz="quarter" idx="13"/>
          </p:nvPr>
        </p:nvSpPr>
        <p:spPr/>
        <p:txBody>
          <a:bodyPr>
            <a:normAutofit/>
          </a:bodyPr>
          <a:lstStyle/>
          <a:p>
            <a:r>
              <a:rPr lang="en-US" dirty="0"/>
              <a:t>Now move to the length of the debt or the debt tenure</a:t>
            </a:r>
          </a:p>
          <a:p>
            <a:r>
              <a:rPr lang="en-US" dirty="0"/>
              <a:t>In corporate finance, debt is re-financed continually and the debt to capital is developed on a market value basis.</a:t>
            </a:r>
          </a:p>
          <a:p>
            <a:r>
              <a:rPr lang="en-US" dirty="0"/>
              <a:t>In project finance, the initial assumption is that debt to capital reduces and for a portion of the project life the total financing can come from equity.</a:t>
            </a:r>
          </a:p>
          <a:p>
            <a:r>
              <a:rPr lang="en-US" dirty="0"/>
              <a:t>In reality, if a project is performing well, it will be sold and/or re-financed.  Continual re-financing can result in a similar outcome a very long-term debt.</a:t>
            </a:r>
          </a:p>
        </p:txBody>
      </p:sp>
    </p:spTree>
    <p:extLst>
      <p:ext uri="{BB962C8B-B14F-4D97-AF65-F5344CB8AC3E}">
        <p14:creationId xmlns:p14="http://schemas.microsoft.com/office/powerpoint/2010/main" val="24731391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277D1-C5B6-4DEB-A52E-3ABFA52AD24F}"/>
              </a:ext>
            </a:extLst>
          </p:cNvPr>
          <p:cNvSpPr>
            <a:spLocks noGrp="1"/>
          </p:cNvSpPr>
          <p:nvPr>
            <p:ph type="title"/>
          </p:nvPr>
        </p:nvSpPr>
        <p:spPr/>
        <p:txBody>
          <a:bodyPr/>
          <a:lstStyle/>
          <a:p>
            <a:r>
              <a:rPr lang="en-US" dirty="0"/>
              <a:t>Re-financing Changes Everything</a:t>
            </a:r>
          </a:p>
        </p:txBody>
      </p:sp>
      <p:sp>
        <p:nvSpPr>
          <p:cNvPr id="2" name="Content Placeholder 1">
            <a:extLst>
              <a:ext uri="{FF2B5EF4-FFF2-40B4-BE49-F238E27FC236}">
                <a16:creationId xmlns:a16="http://schemas.microsoft.com/office/drawing/2014/main" id="{BD155231-1A2F-4468-86D4-F452D562E581}"/>
              </a:ext>
            </a:extLst>
          </p:cNvPr>
          <p:cNvSpPr>
            <a:spLocks noGrp="1"/>
          </p:cNvSpPr>
          <p:nvPr>
            <p:ph idx="1"/>
          </p:nvPr>
        </p:nvSpPr>
        <p:spPr/>
        <p:txBody>
          <a:bodyPr>
            <a:normAutofit/>
          </a:bodyPr>
          <a:lstStyle/>
          <a:p>
            <a:r>
              <a:rPr lang="en-US" dirty="0"/>
              <a:t>There is a fundamental philosophical and strategic issue about re-financing in project finance.</a:t>
            </a:r>
          </a:p>
          <a:p>
            <a:r>
              <a:rPr lang="en-US" dirty="0"/>
              <a:t>The above charts are distorted because of the assumption that there is no re-financing.</a:t>
            </a:r>
          </a:p>
          <a:p>
            <a:r>
              <a:rPr lang="en-US" dirty="0"/>
              <a:t>With re-financing, the effect of the debt tenure is much less if not reduced to almost nothing.</a:t>
            </a:r>
          </a:p>
          <a:p>
            <a:r>
              <a:rPr lang="en-US" dirty="0"/>
              <a:t>Assuming no re-financing is a very negative assumption (like and oil price of zero because we cannot predict everything).</a:t>
            </a:r>
          </a:p>
        </p:txBody>
      </p:sp>
    </p:spTree>
    <p:extLst>
      <p:ext uri="{BB962C8B-B14F-4D97-AF65-F5344CB8AC3E}">
        <p14:creationId xmlns:p14="http://schemas.microsoft.com/office/powerpoint/2010/main" val="210960252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32668-A321-412C-8882-7B6E20EC1C0D}"/>
              </a:ext>
            </a:extLst>
          </p:cNvPr>
          <p:cNvSpPr>
            <a:spLocks noGrp="1"/>
          </p:cNvSpPr>
          <p:nvPr>
            <p:ph type="title"/>
          </p:nvPr>
        </p:nvSpPr>
        <p:spPr/>
        <p:txBody>
          <a:bodyPr>
            <a:normAutofit fontScale="90000"/>
          </a:bodyPr>
          <a:lstStyle/>
          <a:p>
            <a:r>
              <a:rPr lang="en-US" dirty="0"/>
              <a:t>Debt Length and the Interest Rate Assuming Size Driven by Debt/Capital Ratio</a:t>
            </a:r>
          </a:p>
        </p:txBody>
      </p:sp>
      <p:sp>
        <p:nvSpPr>
          <p:cNvPr id="2" name="Content Placeholder 1">
            <a:extLst>
              <a:ext uri="{FF2B5EF4-FFF2-40B4-BE49-F238E27FC236}">
                <a16:creationId xmlns:a16="http://schemas.microsoft.com/office/drawing/2014/main" id="{4FD9C0AC-6D63-4509-BFBC-04CE2AA62230}"/>
              </a:ext>
            </a:extLst>
          </p:cNvPr>
          <p:cNvSpPr>
            <a:spLocks noGrp="1"/>
          </p:cNvSpPr>
          <p:nvPr>
            <p:ph idx="1"/>
          </p:nvPr>
        </p:nvSpPr>
        <p:spPr/>
        <p:txBody>
          <a:bodyPr/>
          <a:lstStyle/>
          <a:p>
            <a:r>
              <a:rPr lang="en-US" dirty="0"/>
              <a:t>The table below illustrates the relationship between the length of the debt and the interest rate in terms of equity IRR.</a:t>
            </a:r>
          </a:p>
          <a:p>
            <a:r>
              <a:rPr lang="en-US" dirty="0"/>
              <a:t>Note that the length makes more difference than the interest rate (with no re-financing)</a:t>
            </a:r>
          </a:p>
          <a:p>
            <a:endParaRPr lang="en-US" dirty="0"/>
          </a:p>
        </p:txBody>
      </p:sp>
      <p:cxnSp>
        <p:nvCxnSpPr>
          <p:cNvPr id="8" name="Straight Arrow Connector 7">
            <a:extLst>
              <a:ext uri="{FF2B5EF4-FFF2-40B4-BE49-F238E27FC236}">
                <a16:creationId xmlns:a16="http://schemas.microsoft.com/office/drawing/2014/main" id="{69F7F5E5-36B2-4BAF-BF52-72E2E754CAFD}"/>
              </a:ext>
            </a:extLst>
          </p:cNvPr>
          <p:cNvCxnSpPr/>
          <p:nvPr/>
        </p:nvCxnSpPr>
        <p:spPr>
          <a:xfrm>
            <a:off x="6340642" y="3835847"/>
            <a:ext cx="0" cy="974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C926C7-0791-43B6-97CB-A76BB4A02098}"/>
              </a:ext>
            </a:extLst>
          </p:cNvPr>
          <p:cNvCxnSpPr/>
          <p:nvPr/>
        </p:nvCxnSpPr>
        <p:spPr>
          <a:xfrm>
            <a:off x="3539690" y="5489972"/>
            <a:ext cx="28009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40B129-3390-49F2-9179-889C8CE1D9B3}"/>
              </a:ext>
            </a:extLst>
          </p:cNvPr>
          <p:cNvCxnSpPr/>
          <p:nvPr/>
        </p:nvCxnSpPr>
        <p:spPr>
          <a:xfrm flipH="1">
            <a:off x="3617536" y="3491766"/>
            <a:ext cx="23331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77A0C8D-DD37-412C-B611-C97E274C0314}"/>
              </a:ext>
            </a:extLst>
          </p:cNvPr>
          <p:cNvPicPr>
            <a:picLocks noChangeAspect="1"/>
          </p:cNvPicPr>
          <p:nvPr/>
        </p:nvPicPr>
        <p:blipFill>
          <a:blip r:embed="rId2"/>
          <a:stretch>
            <a:fillRect/>
          </a:stretch>
        </p:blipFill>
        <p:spPr>
          <a:xfrm>
            <a:off x="2678981" y="3574636"/>
            <a:ext cx="3215129" cy="1759796"/>
          </a:xfrm>
          <a:prstGeom prst="rect">
            <a:avLst/>
          </a:prstGeom>
        </p:spPr>
      </p:pic>
    </p:spTree>
    <p:extLst>
      <p:ext uri="{BB962C8B-B14F-4D97-AF65-F5344CB8AC3E}">
        <p14:creationId xmlns:p14="http://schemas.microsoft.com/office/powerpoint/2010/main" val="918737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ctrTitle"/>
          </p:nvPr>
        </p:nvSpPr>
        <p:spPr/>
        <p:txBody>
          <a:bodyPr/>
          <a:lstStyle/>
          <a:p>
            <a:r>
              <a:rPr lang="en-US" sz="3200" dirty="0"/>
              <a:t>Polysilicon versus Thin Film</a:t>
            </a:r>
          </a:p>
        </p:txBody>
      </p:sp>
      <p:sp>
        <p:nvSpPr>
          <p:cNvPr id="69635" name="Content Placeholder 2"/>
          <p:cNvSpPr>
            <a:spLocks noGrp="1"/>
          </p:cNvSpPr>
          <p:nvPr>
            <p:ph type="body" sz="quarter" idx="13"/>
          </p:nvPr>
        </p:nvSpPr>
        <p:spPr/>
        <p:txBody>
          <a:bodyPr>
            <a:normAutofit fontScale="92500" lnSpcReduction="20000"/>
          </a:bodyPr>
          <a:lstStyle/>
          <a:p>
            <a:r>
              <a:rPr lang="en-US" sz="2800" dirty="0"/>
              <a:t>Polysilicon</a:t>
            </a:r>
          </a:p>
          <a:p>
            <a:pPr lvl="1"/>
            <a:r>
              <a:rPr lang="en-US" sz="2400" dirty="0"/>
              <a:t>Proven technology: in the market for decennia</a:t>
            </a:r>
          </a:p>
          <a:p>
            <a:pPr lvl="1"/>
            <a:r>
              <a:rPr lang="en-US" sz="2400" dirty="0"/>
              <a:t>Large share -- about 80% of all globally installed PV capacity</a:t>
            </a:r>
          </a:p>
          <a:p>
            <a:pPr lvl="1"/>
            <a:r>
              <a:rPr lang="en-US" sz="2400" dirty="0"/>
              <a:t>Chinese players dominate the market  - (previously Germany and the US)</a:t>
            </a:r>
          </a:p>
          <a:p>
            <a:pPr lvl="1"/>
            <a:r>
              <a:rPr lang="en-US" sz="2400" dirty="0"/>
              <a:t>Performance more affected in diffuse light (clouds) than thin film PV</a:t>
            </a:r>
          </a:p>
          <a:p>
            <a:pPr lvl="1"/>
            <a:r>
              <a:rPr lang="en-US" sz="2400" dirty="0"/>
              <a:t>Higher efficiency than thin film (affects area required for producing kW’s)</a:t>
            </a:r>
          </a:p>
          <a:p>
            <a:r>
              <a:rPr lang="en-US" sz="2800" dirty="0"/>
              <a:t>Thin Film</a:t>
            </a:r>
          </a:p>
          <a:p>
            <a:pPr lvl="1"/>
            <a:r>
              <a:rPr lang="en-US" sz="2400" dirty="0"/>
              <a:t>Less semi-conductor material use than c-Si</a:t>
            </a:r>
          </a:p>
          <a:p>
            <a:pPr lvl="1"/>
            <a:r>
              <a:rPr lang="en-US" sz="2400" dirty="0"/>
              <a:t>Continuous process without waiting for silicon to form</a:t>
            </a:r>
          </a:p>
          <a:p>
            <a:pPr lvl="1"/>
            <a:r>
              <a:rPr lang="en-US" sz="2400" dirty="0"/>
              <a:t>Better diffuse light performance than c-Si</a:t>
            </a:r>
          </a:p>
          <a:p>
            <a:pPr lvl="1"/>
            <a:r>
              <a:rPr lang="en-US" sz="2400" dirty="0"/>
              <a:t>Better high ambient temperature performance than c-Si</a:t>
            </a:r>
          </a:p>
          <a:p>
            <a:pPr lvl="1"/>
            <a:r>
              <a:rPr lang="en-US" sz="2400" dirty="0"/>
              <a:t>Higher total construction and installation expenses (when installing the same capacity as c-Si)</a:t>
            </a:r>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183477709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32668-A321-412C-8882-7B6E20EC1C0D}"/>
              </a:ext>
            </a:extLst>
          </p:cNvPr>
          <p:cNvSpPr>
            <a:spLocks noGrp="1"/>
          </p:cNvSpPr>
          <p:nvPr>
            <p:ph type="title"/>
          </p:nvPr>
        </p:nvSpPr>
        <p:spPr/>
        <p:txBody>
          <a:bodyPr>
            <a:normAutofit fontScale="90000"/>
          </a:bodyPr>
          <a:lstStyle/>
          <a:p>
            <a:r>
              <a:rPr lang="en-US" dirty="0"/>
              <a:t>Debt Length and the Debt to Capital Ratio</a:t>
            </a:r>
          </a:p>
        </p:txBody>
      </p:sp>
      <p:sp>
        <p:nvSpPr>
          <p:cNvPr id="2" name="Content Placeholder 1">
            <a:extLst>
              <a:ext uri="{FF2B5EF4-FFF2-40B4-BE49-F238E27FC236}">
                <a16:creationId xmlns:a16="http://schemas.microsoft.com/office/drawing/2014/main" id="{4FD9C0AC-6D63-4509-BFBC-04CE2AA62230}"/>
              </a:ext>
            </a:extLst>
          </p:cNvPr>
          <p:cNvSpPr>
            <a:spLocks noGrp="1"/>
          </p:cNvSpPr>
          <p:nvPr>
            <p:ph idx="1"/>
          </p:nvPr>
        </p:nvSpPr>
        <p:spPr>
          <a:xfrm>
            <a:off x="1692258" y="1649104"/>
            <a:ext cx="5849186" cy="1840030"/>
          </a:xfrm>
        </p:spPr>
        <p:txBody>
          <a:bodyPr>
            <a:normAutofit/>
          </a:bodyPr>
          <a:lstStyle/>
          <a:p>
            <a:r>
              <a:rPr lang="en-US" dirty="0"/>
              <a:t>The table below illustrates the relationship between the length of the debt and the debt to capital ratio in terms of equity IRR.</a:t>
            </a:r>
          </a:p>
          <a:p>
            <a:r>
              <a:rPr lang="en-US" dirty="0"/>
              <a:t>Note that the inter-relationship between the length of the debt and the leverage.</a:t>
            </a:r>
          </a:p>
          <a:p>
            <a:r>
              <a:rPr lang="en-US" dirty="0"/>
              <a:t>But the length of the debt still has a big effect (again without re-financing).</a:t>
            </a:r>
          </a:p>
          <a:p>
            <a:endParaRPr lang="en-US" dirty="0"/>
          </a:p>
        </p:txBody>
      </p:sp>
      <p:cxnSp>
        <p:nvCxnSpPr>
          <p:cNvPr id="8" name="Straight Arrow Connector 7">
            <a:extLst>
              <a:ext uri="{FF2B5EF4-FFF2-40B4-BE49-F238E27FC236}">
                <a16:creationId xmlns:a16="http://schemas.microsoft.com/office/drawing/2014/main" id="{69F7F5E5-36B2-4BAF-BF52-72E2E754CAFD}"/>
              </a:ext>
            </a:extLst>
          </p:cNvPr>
          <p:cNvCxnSpPr/>
          <p:nvPr/>
        </p:nvCxnSpPr>
        <p:spPr>
          <a:xfrm>
            <a:off x="6543517" y="3758077"/>
            <a:ext cx="0" cy="974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BC926C7-0791-43B6-97CB-A76BB4A02098}"/>
              </a:ext>
            </a:extLst>
          </p:cNvPr>
          <p:cNvCxnSpPr/>
          <p:nvPr/>
        </p:nvCxnSpPr>
        <p:spPr>
          <a:xfrm>
            <a:off x="3575954" y="3489133"/>
            <a:ext cx="28009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678BF8E-BC7E-407B-BF8E-9498F83CF608}"/>
              </a:ext>
            </a:extLst>
          </p:cNvPr>
          <p:cNvPicPr>
            <a:picLocks noChangeAspect="1"/>
          </p:cNvPicPr>
          <p:nvPr/>
        </p:nvPicPr>
        <p:blipFill>
          <a:blip r:embed="rId2"/>
          <a:stretch>
            <a:fillRect/>
          </a:stretch>
        </p:blipFill>
        <p:spPr>
          <a:xfrm>
            <a:off x="3502258" y="3597665"/>
            <a:ext cx="2874649" cy="1736767"/>
          </a:xfrm>
          <a:prstGeom prst="rect">
            <a:avLst/>
          </a:prstGeom>
        </p:spPr>
      </p:pic>
    </p:spTree>
    <p:extLst>
      <p:ext uri="{BB962C8B-B14F-4D97-AF65-F5344CB8AC3E}">
        <p14:creationId xmlns:p14="http://schemas.microsoft.com/office/powerpoint/2010/main" val="219483965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CC44C2-8EEF-493E-9705-96E4A4226DB1}"/>
              </a:ext>
            </a:extLst>
          </p:cNvPr>
          <p:cNvSpPr>
            <a:spLocks noGrp="1"/>
          </p:cNvSpPr>
          <p:nvPr>
            <p:ph type="title"/>
          </p:nvPr>
        </p:nvSpPr>
        <p:spPr/>
        <p:txBody>
          <a:bodyPr/>
          <a:lstStyle/>
          <a:p>
            <a:r>
              <a:rPr lang="en-US" dirty="0"/>
              <a:t>Philosophy and Re-financing</a:t>
            </a:r>
          </a:p>
        </p:txBody>
      </p:sp>
      <p:sp>
        <p:nvSpPr>
          <p:cNvPr id="4" name="Content Placeholder 3">
            <a:extLst>
              <a:ext uri="{FF2B5EF4-FFF2-40B4-BE49-F238E27FC236}">
                <a16:creationId xmlns:a16="http://schemas.microsoft.com/office/drawing/2014/main" id="{D6CBAAFF-D7D1-4917-A8DC-0C8D4E0DED5C}"/>
              </a:ext>
            </a:extLst>
          </p:cNvPr>
          <p:cNvSpPr>
            <a:spLocks noGrp="1"/>
          </p:cNvSpPr>
          <p:nvPr>
            <p:ph idx="1"/>
          </p:nvPr>
        </p:nvSpPr>
        <p:spPr/>
        <p:txBody>
          <a:bodyPr>
            <a:normAutofit/>
          </a:bodyPr>
          <a:lstStyle/>
          <a:p>
            <a:r>
              <a:rPr lang="en-US" dirty="0"/>
              <a:t>An argument against the dramatic effects of re-financing is that the length of the debt is a very strong signal – like a stamp of approval – that the project has reasonable risk.</a:t>
            </a:r>
          </a:p>
          <a:p>
            <a:pPr lvl="1"/>
            <a:r>
              <a:rPr lang="en-US" dirty="0"/>
              <a:t>If one project obtains an advantageous financing at the financial close, why would the project not also receive better terms in re-financing.</a:t>
            </a:r>
          </a:p>
          <a:p>
            <a:r>
              <a:rPr lang="en-US" dirty="0"/>
              <a:t>If the short tenure is just a reflection of market conditions in a country or the necessity to establish historic results.</a:t>
            </a:r>
          </a:p>
          <a:p>
            <a:r>
              <a:rPr lang="en-US" dirty="0"/>
              <a:t>There are many possibilities about how re-financing could occur and sensitivity analysis can be performed.</a:t>
            </a:r>
          </a:p>
        </p:txBody>
      </p:sp>
    </p:spTree>
    <p:extLst>
      <p:ext uri="{BB962C8B-B14F-4D97-AF65-F5344CB8AC3E}">
        <p14:creationId xmlns:p14="http://schemas.microsoft.com/office/powerpoint/2010/main" val="407882430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782C7-BD21-4591-B6A7-77C407EB1FAA}"/>
              </a:ext>
            </a:extLst>
          </p:cNvPr>
          <p:cNvSpPr>
            <a:spLocks noGrp="1"/>
          </p:cNvSpPr>
          <p:nvPr>
            <p:ph type="title"/>
          </p:nvPr>
        </p:nvSpPr>
        <p:spPr/>
        <p:txBody>
          <a:bodyPr/>
          <a:lstStyle/>
          <a:p>
            <a:r>
              <a:rPr lang="en-US" dirty="0"/>
              <a:t>Re-financing Introduction</a:t>
            </a:r>
          </a:p>
        </p:txBody>
      </p:sp>
      <p:sp>
        <p:nvSpPr>
          <p:cNvPr id="2" name="Content Placeholder 1">
            <a:extLst>
              <a:ext uri="{FF2B5EF4-FFF2-40B4-BE49-F238E27FC236}">
                <a16:creationId xmlns:a16="http://schemas.microsoft.com/office/drawing/2014/main" id="{90111BA4-ED9A-4EF6-AE58-4FB9651E5B82}"/>
              </a:ext>
            </a:extLst>
          </p:cNvPr>
          <p:cNvSpPr>
            <a:spLocks noGrp="1"/>
          </p:cNvSpPr>
          <p:nvPr>
            <p:ph idx="1"/>
          </p:nvPr>
        </p:nvSpPr>
        <p:spPr/>
        <p:txBody>
          <a:bodyPr>
            <a:normAutofit/>
          </a:bodyPr>
          <a:lstStyle/>
          <a:p>
            <a:r>
              <a:rPr lang="en-US" dirty="0"/>
              <a:t>Every project has the possibility to increase equity returns through re-financing</a:t>
            </a:r>
          </a:p>
          <a:p>
            <a:r>
              <a:rPr lang="en-US" dirty="0"/>
              <a:t>Re-financing is a real option without a cost if there is no pre-payment penalty (except for fees on new debt)</a:t>
            </a:r>
          </a:p>
          <a:p>
            <a:r>
              <a:rPr lang="en-US" dirty="0"/>
              <a:t>As with any option, the value of the option is driven by uncertainty – there is uncertainty with respect to when the re-financing occurs, the parameters of the re-financing, the credit spreads and the amount of the re-financing</a:t>
            </a:r>
          </a:p>
          <a:p>
            <a:r>
              <a:rPr lang="en-US" dirty="0"/>
              <a:t>The re-financing option has much much more value when the initial tenor is short.</a:t>
            </a:r>
          </a:p>
        </p:txBody>
      </p:sp>
    </p:spTree>
    <p:extLst>
      <p:ext uri="{BB962C8B-B14F-4D97-AF65-F5344CB8AC3E}">
        <p14:creationId xmlns:p14="http://schemas.microsoft.com/office/powerpoint/2010/main" val="309078384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F5CC2-32BB-4E7C-86E9-0A34BE120F17}"/>
              </a:ext>
            </a:extLst>
          </p:cNvPr>
          <p:cNvSpPr>
            <a:spLocks noGrp="1"/>
          </p:cNvSpPr>
          <p:nvPr>
            <p:ph type="title"/>
          </p:nvPr>
        </p:nvSpPr>
        <p:spPr/>
        <p:txBody>
          <a:bodyPr>
            <a:normAutofit fontScale="90000"/>
          </a:bodyPr>
          <a:lstStyle/>
          <a:p>
            <a:r>
              <a:rPr lang="en-US" dirty="0"/>
              <a:t>Assumptions and Mechanics of Re-financing</a:t>
            </a:r>
          </a:p>
        </p:txBody>
      </p:sp>
      <p:sp>
        <p:nvSpPr>
          <p:cNvPr id="4" name="Content Placeholder 3">
            <a:extLst>
              <a:ext uri="{FF2B5EF4-FFF2-40B4-BE49-F238E27FC236}">
                <a16:creationId xmlns:a16="http://schemas.microsoft.com/office/drawing/2014/main" id="{6E71D464-29AF-411E-B21C-911EC97972B9}"/>
              </a:ext>
            </a:extLst>
          </p:cNvPr>
          <p:cNvSpPr>
            <a:spLocks noGrp="1"/>
          </p:cNvSpPr>
          <p:nvPr>
            <p:ph idx="1"/>
          </p:nvPr>
        </p:nvSpPr>
        <p:spPr/>
        <p:txBody>
          <a:bodyPr/>
          <a:lstStyle/>
          <a:p>
            <a:r>
              <a:rPr lang="en-US" dirty="0"/>
              <a:t>The excerpts below show the assumptions and the mechanics behind re-financing</a:t>
            </a:r>
          </a:p>
          <a:p>
            <a:endParaRPr lang="en-US" dirty="0"/>
          </a:p>
        </p:txBody>
      </p:sp>
      <p:pic>
        <p:nvPicPr>
          <p:cNvPr id="5" name="Picture 4">
            <a:extLst>
              <a:ext uri="{FF2B5EF4-FFF2-40B4-BE49-F238E27FC236}">
                <a16:creationId xmlns:a16="http://schemas.microsoft.com/office/drawing/2014/main" id="{789852FE-83BE-4E50-AD91-A9D7C5A1EA75}"/>
              </a:ext>
            </a:extLst>
          </p:cNvPr>
          <p:cNvPicPr>
            <a:picLocks noChangeAspect="1"/>
          </p:cNvPicPr>
          <p:nvPr/>
        </p:nvPicPr>
        <p:blipFill>
          <a:blip r:embed="rId2"/>
          <a:stretch>
            <a:fillRect/>
          </a:stretch>
        </p:blipFill>
        <p:spPr>
          <a:xfrm>
            <a:off x="2463075" y="2379049"/>
            <a:ext cx="3433070" cy="914936"/>
          </a:xfrm>
          <a:prstGeom prst="rect">
            <a:avLst/>
          </a:prstGeom>
        </p:spPr>
      </p:pic>
      <p:pic>
        <p:nvPicPr>
          <p:cNvPr id="6" name="Picture 5">
            <a:extLst>
              <a:ext uri="{FF2B5EF4-FFF2-40B4-BE49-F238E27FC236}">
                <a16:creationId xmlns:a16="http://schemas.microsoft.com/office/drawing/2014/main" id="{031D6167-1C6F-4660-ACA3-A0698206F6D7}"/>
              </a:ext>
            </a:extLst>
          </p:cNvPr>
          <p:cNvPicPr>
            <a:picLocks noChangeAspect="1"/>
          </p:cNvPicPr>
          <p:nvPr/>
        </p:nvPicPr>
        <p:blipFill>
          <a:blip r:embed="rId3"/>
          <a:stretch>
            <a:fillRect/>
          </a:stretch>
        </p:blipFill>
        <p:spPr>
          <a:xfrm>
            <a:off x="1538926" y="3353485"/>
            <a:ext cx="5451050" cy="2106003"/>
          </a:xfrm>
          <a:prstGeom prst="rect">
            <a:avLst/>
          </a:prstGeom>
        </p:spPr>
      </p:pic>
    </p:spTree>
    <p:extLst>
      <p:ext uri="{BB962C8B-B14F-4D97-AF65-F5344CB8AC3E}">
        <p14:creationId xmlns:p14="http://schemas.microsoft.com/office/powerpoint/2010/main" val="258247946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a:bodyPr>
          <a:lstStyle/>
          <a:p>
            <a:r>
              <a:rPr lang="en-US" dirty="0"/>
              <a:t>Re-financing Scenarios</a:t>
            </a:r>
          </a:p>
        </p:txBody>
      </p:sp>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249052" y="1592541"/>
            <a:ext cx="6568125" cy="1718036"/>
          </a:xfrm>
        </p:spPr>
        <p:txBody>
          <a:bodyPr>
            <a:normAutofit/>
          </a:bodyPr>
          <a:lstStyle/>
          <a:p>
            <a:r>
              <a:rPr lang="en-US" dirty="0"/>
              <a:t>The table below illustrates alternative re-financing scenarios using the assumption of DSCR driving the debt size in re-financing. Results of these sensitivities are presented in subsequent slides. This kind of table should be in every model</a:t>
            </a:r>
          </a:p>
          <a:p>
            <a:endParaRPr lang="en-US" dirty="0"/>
          </a:p>
        </p:txBody>
      </p:sp>
      <p:pic>
        <p:nvPicPr>
          <p:cNvPr id="7" name="Picture 6">
            <a:extLst>
              <a:ext uri="{FF2B5EF4-FFF2-40B4-BE49-F238E27FC236}">
                <a16:creationId xmlns:a16="http://schemas.microsoft.com/office/drawing/2014/main" id="{E1FBDD2E-32E8-41F3-BC48-33BCB428C596}"/>
              </a:ext>
            </a:extLst>
          </p:cNvPr>
          <p:cNvPicPr>
            <a:picLocks noChangeAspect="1"/>
          </p:cNvPicPr>
          <p:nvPr/>
        </p:nvPicPr>
        <p:blipFill>
          <a:blip r:embed="rId2"/>
          <a:stretch>
            <a:fillRect/>
          </a:stretch>
        </p:blipFill>
        <p:spPr>
          <a:xfrm>
            <a:off x="1143000" y="3436696"/>
            <a:ext cx="6730739" cy="2022791"/>
          </a:xfrm>
          <a:prstGeom prst="rect">
            <a:avLst/>
          </a:prstGeom>
        </p:spPr>
      </p:pic>
    </p:spTree>
    <p:extLst>
      <p:ext uri="{BB962C8B-B14F-4D97-AF65-F5344CB8AC3E}">
        <p14:creationId xmlns:p14="http://schemas.microsoft.com/office/powerpoint/2010/main" val="389552716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1 – Multiple Re-financings</a:t>
            </a:r>
          </a:p>
        </p:txBody>
      </p:sp>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p:txBody>
          <a:bodyPr/>
          <a:lstStyle/>
          <a:p>
            <a:r>
              <a:rPr lang="en-US" dirty="0"/>
              <a:t>If there are multiple re-financings, the effect of the tenure on the IRR is dramatically reduced as shown in the two tables below.</a:t>
            </a:r>
          </a:p>
        </p:txBody>
      </p:sp>
      <p:pic>
        <p:nvPicPr>
          <p:cNvPr id="5" name="Picture 4">
            <a:extLst>
              <a:ext uri="{FF2B5EF4-FFF2-40B4-BE49-F238E27FC236}">
                <a16:creationId xmlns:a16="http://schemas.microsoft.com/office/drawing/2014/main" id="{57D1C35D-4B67-43F6-9BD3-E72780BA2428}"/>
              </a:ext>
            </a:extLst>
          </p:cNvPr>
          <p:cNvPicPr>
            <a:picLocks noChangeAspect="1"/>
          </p:cNvPicPr>
          <p:nvPr/>
        </p:nvPicPr>
        <p:blipFill>
          <a:blip r:embed="rId2"/>
          <a:stretch>
            <a:fillRect/>
          </a:stretch>
        </p:blipFill>
        <p:spPr>
          <a:xfrm>
            <a:off x="1425804" y="2841574"/>
            <a:ext cx="3266388" cy="2285921"/>
          </a:xfrm>
          <a:prstGeom prst="rect">
            <a:avLst/>
          </a:prstGeom>
        </p:spPr>
      </p:pic>
      <p:pic>
        <p:nvPicPr>
          <p:cNvPr id="6" name="Picture 5">
            <a:extLst>
              <a:ext uri="{FF2B5EF4-FFF2-40B4-BE49-F238E27FC236}">
                <a16:creationId xmlns:a16="http://schemas.microsoft.com/office/drawing/2014/main" id="{5C84322C-D5F3-4C2E-A186-E49417A63543}"/>
              </a:ext>
            </a:extLst>
          </p:cNvPr>
          <p:cNvPicPr>
            <a:picLocks noChangeAspect="1"/>
          </p:cNvPicPr>
          <p:nvPr/>
        </p:nvPicPr>
        <p:blipFill>
          <a:blip r:embed="rId3"/>
          <a:stretch>
            <a:fillRect/>
          </a:stretch>
        </p:blipFill>
        <p:spPr>
          <a:xfrm>
            <a:off x="4692192" y="2841574"/>
            <a:ext cx="3132056" cy="2286292"/>
          </a:xfrm>
          <a:prstGeom prst="rect">
            <a:avLst/>
          </a:prstGeom>
        </p:spPr>
      </p:pic>
    </p:spTree>
    <p:extLst>
      <p:ext uri="{BB962C8B-B14F-4D97-AF65-F5344CB8AC3E}">
        <p14:creationId xmlns:p14="http://schemas.microsoft.com/office/powerpoint/2010/main" val="1412472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a:bodyPr>
          <a:lstStyle/>
          <a:p>
            <a:r>
              <a:rPr lang="en-US" dirty="0"/>
              <a:t>Re-financing Case 2 – Later Refinancing</a:t>
            </a:r>
          </a:p>
        </p:txBody>
      </p:sp>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240583" y="1740222"/>
            <a:ext cx="6645086" cy="977184"/>
          </a:xfrm>
        </p:spPr>
        <p:txBody>
          <a:bodyPr>
            <a:normAutofit/>
          </a:bodyPr>
          <a:lstStyle/>
          <a:p>
            <a:r>
              <a:rPr lang="en-US" dirty="0"/>
              <a:t>This scenario shows that if the re-financing occurs later there is a smaller effect because higher dividends occur in early years. The table shows Equity IRR</a:t>
            </a:r>
          </a:p>
        </p:txBody>
      </p:sp>
      <p:pic>
        <p:nvPicPr>
          <p:cNvPr id="2" name="Picture 1">
            <a:extLst>
              <a:ext uri="{FF2B5EF4-FFF2-40B4-BE49-F238E27FC236}">
                <a16:creationId xmlns:a16="http://schemas.microsoft.com/office/drawing/2014/main" id="{6E1E4E78-A304-4032-BC09-17A6D035963B}"/>
              </a:ext>
            </a:extLst>
          </p:cNvPr>
          <p:cNvPicPr>
            <a:picLocks noChangeAspect="1"/>
          </p:cNvPicPr>
          <p:nvPr/>
        </p:nvPicPr>
        <p:blipFill>
          <a:blip r:embed="rId2"/>
          <a:stretch>
            <a:fillRect/>
          </a:stretch>
        </p:blipFill>
        <p:spPr>
          <a:xfrm>
            <a:off x="4655736" y="2770970"/>
            <a:ext cx="3315105" cy="2292992"/>
          </a:xfrm>
          <a:prstGeom prst="rect">
            <a:avLst/>
          </a:prstGeom>
        </p:spPr>
      </p:pic>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3"/>
          <a:stretch>
            <a:fillRect/>
          </a:stretch>
        </p:blipFill>
        <p:spPr>
          <a:xfrm>
            <a:off x="1240583" y="2717406"/>
            <a:ext cx="3270617" cy="2346556"/>
          </a:xfrm>
          <a:prstGeom prst="rect">
            <a:avLst/>
          </a:prstGeom>
        </p:spPr>
      </p:pic>
    </p:spTree>
    <p:extLst>
      <p:ext uri="{BB962C8B-B14F-4D97-AF65-F5344CB8AC3E}">
        <p14:creationId xmlns:p14="http://schemas.microsoft.com/office/powerpoint/2010/main" val="208397030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a:bodyPr>
          <a:lstStyle/>
          <a:p>
            <a:r>
              <a:rPr lang="en-US" dirty="0"/>
              <a:t>Re-financing Case – IRR Effects</a:t>
            </a:r>
          </a:p>
        </p:txBody>
      </p:sp>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312683" y="1634962"/>
            <a:ext cx="6348952" cy="1181325"/>
          </a:xfrm>
        </p:spPr>
        <p:txBody>
          <a:bodyPr>
            <a:normAutofit/>
          </a:bodyPr>
          <a:lstStyle/>
          <a:p>
            <a:r>
              <a:rPr lang="en-US" dirty="0"/>
              <a:t>This scenario demonstrates that if the re-financing occurs later but there is a longer tenure for the re-financing then the effect is increased.</a:t>
            </a:r>
          </a:p>
        </p:txBody>
      </p:sp>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2"/>
          <a:stretch>
            <a:fillRect/>
          </a:stretch>
        </p:blipFill>
        <p:spPr>
          <a:xfrm>
            <a:off x="1240583" y="2766178"/>
            <a:ext cx="3347176" cy="2401484"/>
          </a:xfrm>
          <a:prstGeom prst="rect">
            <a:avLst/>
          </a:prstGeom>
        </p:spPr>
      </p:pic>
      <p:pic>
        <p:nvPicPr>
          <p:cNvPr id="5" name="Picture 4">
            <a:extLst>
              <a:ext uri="{FF2B5EF4-FFF2-40B4-BE49-F238E27FC236}">
                <a16:creationId xmlns:a16="http://schemas.microsoft.com/office/drawing/2014/main" id="{518460D7-0AA1-4FCD-B99B-D7C8B0C1DC79}"/>
              </a:ext>
            </a:extLst>
          </p:cNvPr>
          <p:cNvPicPr>
            <a:picLocks noChangeAspect="1"/>
          </p:cNvPicPr>
          <p:nvPr/>
        </p:nvPicPr>
        <p:blipFill>
          <a:blip r:embed="rId3"/>
          <a:stretch>
            <a:fillRect/>
          </a:stretch>
        </p:blipFill>
        <p:spPr>
          <a:xfrm>
            <a:off x="4627530" y="2816287"/>
            <a:ext cx="3373470" cy="2351375"/>
          </a:xfrm>
          <a:prstGeom prst="rect">
            <a:avLst/>
          </a:prstGeom>
        </p:spPr>
      </p:pic>
    </p:spTree>
    <p:extLst>
      <p:ext uri="{BB962C8B-B14F-4D97-AF65-F5344CB8AC3E}">
        <p14:creationId xmlns:p14="http://schemas.microsoft.com/office/powerpoint/2010/main" val="68270720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4 – Reduced DSCR and Interest Rate on Re-financing</a:t>
            </a:r>
          </a:p>
        </p:txBody>
      </p:sp>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p:txBody>
          <a:bodyPr/>
          <a:lstStyle/>
          <a:p>
            <a:r>
              <a:rPr lang="en-US" dirty="0"/>
              <a:t>The scenario with reduced interest and reduced DSCR demonstrates higher returns in all scenarios. </a:t>
            </a:r>
          </a:p>
        </p:txBody>
      </p:sp>
      <p:pic>
        <p:nvPicPr>
          <p:cNvPr id="7" name="Picture 6">
            <a:extLst>
              <a:ext uri="{FF2B5EF4-FFF2-40B4-BE49-F238E27FC236}">
                <a16:creationId xmlns:a16="http://schemas.microsoft.com/office/drawing/2014/main" id="{4CDBD993-300B-45C2-8DE6-D6BB87CE171B}"/>
              </a:ext>
            </a:extLst>
          </p:cNvPr>
          <p:cNvPicPr>
            <a:picLocks noChangeAspect="1"/>
          </p:cNvPicPr>
          <p:nvPr/>
        </p:nvPicPr>
        <p:blipFill>
          <a:blip r:embed="rId2"/>
          <a:stretch>
            <a:fillRect/>
          </a:stretch>
        </p:blipFill>
        <p:spPr>
          <a:xfrm>
            <a:off x="1240583" y="2766178"/>
            <a:ext cx="3347176" cy="2401484"/>
          </a:xfrm>
          <a:prstGeom prst="rect">
            <a:avLst/>
          </a:prstGeom>
        </p:spPr>
      </p:pic>
      <p:pic>
        <p:nvPicPr>
          <p:cNvPr id="2" name="Picture 1">
            <a:extLst>
              <a:ext uri="{FF2B5EF4-FFF2-40B4-BE49-F238E27FC236}">
                <a16:creationId xmlns:a16="http://schemas.microsoft.com/office/drawing/2014/main" id="{F46DC904-CC79-4758-B80E-FC7894E728AF}"/>
              </a:ext>
            </a:extLst>
          </p:cNvPr>
          <p:cNvPicPr>
            <a:picLocks noChangeAspect="1"/>
          </p:cNvPicPr>
          <p:nvPr/>
        </p:nvPicPr>
        <p:blipFill>
          <a:blip r:embed="rId3"/>
          <a:stretch>
            <a:fillRect/>
          </a:stretch>
        </p:blipFill>
        <p:spPr>
          <a:xfrm>
            <a:off x="4587759" y="2766178"/>
            <a:ext cx="3394405" cy="2401484"/>
          </a:xfrm>
          <a:prstGeom prst="rect">
            <a:avLst/>
          </a:prstGeom>
        </p:spPr>
      </p:pic>
    </p:spTree>
    <p:extLst>
      <p:ext uri="{BB962C8B-B14F-4D97-AF65-F5344CB8AC3E}">
        <p14:creationId xmlns:p14="http://schemas.microsoft.com/office/powerpoint/2010/main" val="4082568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p:txBody>
          <a:bodyPr>
            <a:normAutofit fontScale="90000"/>
          </a:bodyPr>
          <a:lstStyle/>
          <a:p>
            <a:r>
              <a:rPr lang="en-US" dirty="0"/>
              <a:t>Re-financing Case 5 – Effect of Interest Rates when Re-financing Included</a:t>
            </a:r>
          </a:p>
        </p:txBody>
      </p:sp>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1329309" y="1698594"/>
            <a:ext cx="6403027" cy="996884"/>
          </a:xfrm>
        </p:spPr>
        <p:txBody>
          <a:bodyPr>
            <a:normAutofit/>
          </a:bodyPr>
          <a:lstStyle/>
          <a:p>
            <a:r>
              <a:rPr lang="en-US" dirty="0"/>
              <a:t>When re-financing is included interest rate changes make a big difference and loan tenor is much less important. If you believe that you can re-finance, it is more important to negotiate a low interest rate.</a:t>
            </a:r>
          </a:p>
        </p:txBody>
      </p:sp>
      <p:pic>
        <p:nvPicPr>
          <p:cNvPr id="5" name="Picture 4">
            <a:extLst>
              <a:ext uri="{FF2B5EF4-FFF2-40B4-BE49-F238E27FC236}">
                <a16:creationId xmlns:a16="http://schemas.microsoft.com/office/drawing/2014/main" id="{84A88F48-7E09-4219-B335-0CE10218B90F}"/>
              </a:ext>
            </a:extLst>
          </p:cNvPr>
          <p:cNvPicPr>
            <a:picLocks noChangeAspect="1"/>
          </p:cNvPicPr>
          <p:nvPr/>
        </p:nvPicPr>
        <p:blipFill>
          <a:blip r:embed="rId2"/>
          <a:stretch>
            <a:fillRect/>
          </a:stretch>
        </p:blipFill>
        <p:spPr>
          <a:xfrm>
            <a:off x="1329310" y="2766178"/>
            <a:ext cx="3016447" cy="2520070"/>
          </a:xfrm>
          <a:prstGeom prst="rect">
            <a:avLst/>
          </a:prstGeom>
        </p:spPr>
      </p:pic>
      <p:pic>
        <p:nvPicPr>
          <p:cNvPr id="6" name="Picture 5">
            <a:extLst>
              <a:ext uri="{FF2B5EF4-FFF2-40B4-BE49-F238E27FC236}">
                <a16:creationId xmlns:a16="http://schemas.microsoft.com/office/drawing/2014/main" id="{EA02AE5B-7DD9-47F1-8A04-E4EE6C30F659}"/>
              </a:ext>
            </a:extLst>
          </p:cNvPr>
          <p:cNvPicPr>
            <a:picLocks noChangeAspect="1"/>
          </p:cNvPicPr>
          <p:nvPr/>
        </p:nvPicPr>
        <p:blipFill>
          <a:blip r:embed="rId3"/>
          <a:stretch>
            <a:fillRect/>
          </a:stretch>
        </p:blipFill>
        <p:spPr>
          <a:xfrm>
            <a:off x="4429680" y="2766178"/>
            <a:ext cx="3105613" cy="2416654"/>
          </a:xfrm>
          <a:prstGeom prst="rect">
            <a:avLst/>
          </a:prstGeom>
        </p:spPr>
      </p:pic>
    </p:spTree>
    <p:extLst>
      <p:ext uri="{BB962C8B-B14F-4D97-AF65-F5344CB8AC3E}">
        <p14:creationId xmlns:p14="http://schemas.microsoft.com/office/powerpoint/2010/main" val="1084432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1CF4-732D-4840-A79D-5F740D63165C}"/>
              </a:ext>
            </a:extLst>
          </p:cNvPr>
          <p:cNvSpPr>
            <a:spLocks noGrp="1"/>
          </p:cNvSpPr>
          <p:nvPr>
            <p:ph type="ctrTitle"/>
          </p:nvPr>
        </p:nvSpPr>
        <p:spPr/>
        <p:txBody>
          <a:bodyPr/>
          <a:lstStyle/>
          <a:p>
            <a:r>
              <a:rPr lang="en-US" dirty="0"/>
              <a:t>Solar Power Economic History</a:t>
            </a:r>
          </a:p>
        </p:txBody>
      </p:sp>
    </p:spTree>
    <p:extLst>
      <p:ext uri="{BB962C8B-B14F-4D97-AF65-F5344CB8AC3E}">
        <p14:creationId xmlns:p14="http://schemas.microsoft.com/office/powerpoint/2010/main" val="119001165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02357-88F4-4B16-8E87-C7A95BD61B47}"/>
              </a:ext>
            </a:extLst>
          </p:cNvPr>
          <p:cNvSpPr>
            <a:spLocks noGrp="1"/>
          </p:cNvSpPr>
          <p:nvPr>
            <p:ph type="title"/>
          </p:nvPr>
        </p:nvSpPr>
        <p:spPr>
          <a:xfrm>
            <a:off x="1329309" y="472429"/>
            <a:ext cx="6207550" cy="621854"/>
          </a:xfrm>
        </p:spPr>
        <p:txBody>
          <a:bodyPr>
            <a:normAutofit fontScale="90000"/>
          </a:bodyPr>
          <a:lstStyle/>
          <a:p>
            <a:r>
              <a:rPr lang="en-US" dirty="0"/>
              <a:t>Re-financing Case 6 – Effect of Changing Interest Rates and DSCR for Sizing Re-financing</a:t>
            </a:r>
          </a:p>
        </p:txBody>
      </p:sp>
      <p:sp>
        <p:nvSpPr>
          <p:cNvPr id="4" name="Content Placeholder 3">
            <a:extLst>
              <a:ext uri="{FF2B5EF4-FFF2-40B4-BE49-F238E27FC236}">
                <a16:creationId xmlns:a16="http://schemas.microsoft.com/office/drawing/2014/main" id="{2C691136-C9AF-4EB4-9A20-637C22B11A35}"/>
              </a:ext>
            </a:extLst>
          </p:cNvPr>
          <p:cNvSpPr>
            <a:spLocks noGrp="1"/>
          </p:cNvSpPr>
          <p:nvPr>
            <p:ph idx="1"/>
          </p:nvPr>
        </p:nvSpPr>
        <p:spPr>
          <a:xfrm>
            <a:off x="872109" y="1981200"/>
            <a:ext cx="7469251" cy="1364518"/>
          </a:xfrm>
        </p:spPr>
        <p:txBody>
          <a:bodyPr>
            <a:normAutofit/>
          </a:bodyPr>
          <a:lstStyle/>
          <a:p>
            <a:r>
              <a:rPr lang="en-US" dirty="0"/>
              <a:t>When re-financing is included and the interest rate is reduced on future financing and the DSCR is reduced, the re-financing effects are more dramatic.  The gearing makes more difference and the initial tenor has a smaller effect. </a:t>
            </a:r>
          </a:p>
        </p:txBody>
      </p:sp>
      <p:pic>
        <p:nvPicPr>
          <p:cNvPr id="2" name="Picture 1">
            <a:extLst>
              <a:ext uri="{FF2B5EF4-FFF2-40B4-BE49-F238E27FC236}">
                <a16:creationId xmlns:a16="http://schemas.microsoft.com/office/drawing/2014/main" id="{6DEF941B-9C12-450E-9F6F-B20AA7FC93AE}"/>
              </a:ext>
            </a:extLst>
          </p:cNvPr>
          <p:cNvPicPr>
            <a:picLocks noChangeAspect="1"/>
          </p:cNvPicPr>
          <p:nvPr/>
        </p:nvPicPr>
        <p:blipFill>
          <a:blip r:embed="rId2"/>
          <a:stretch>
            <a:fillRect/>
          </a:stretch>
        </p:blipFill>
        <p:spPr>
          <a:xfrm>
            <a:off x="1115949" y="3898970"/>
            <a:ext cx="3161662" cy="2138771"/>
          </a:xfrm>
          <a:prstGeom prst="rect">
            <a:avLst/>
          </a:prstGeom>
        </p:spPr>
      </p:pic>
      <p:pic>
        <p:nvPicPr>
          <p:cNvPr id="7" name="Picture 6">
            <a:extLst>
              <a:ext uri="{FF2B5EF4-FFF2-40B4-BE49-F238E27FC236}">
                <a16:creationId xmlns:a16="http://schemas.microsoft.com/office/drawing/2014/main" id="{049AA2B1-8116-4A02-A74B-02FC2AE68A5D}"/>
              </a:ext>
            </a:extLst>
          </p:cNvPr>
          <p:cNvPicPr>
            <a:picLocks noChangeAspect="1"/>
          </p:cNvPicPr>
          <p:nvPr/>
        </p:nvPicPr>
        <p:blipFill>
          <a:blip r:embed="rId3"/>
          <a:stretch>
            <a:fillRect/>
          </a:stretch>
        </p:blipFill>
        <p:spPr>
          <a:xfrm>
            <a:off x="4572000" y="3848285"/>
            <a:ext cx="3285649" cy="2138771"/>
          </a:xfrm>
          <a:prstGeom prst="rect">
            <a:avLst/>
          </a:prstGeom>
        </p:spPr>
      </p:pic>
    </p:spTree>
    <p:extLst>
      <p:ext uri="{BB962C8B-B14F-4D97-AF65-F5344CB8AC3E}">
        <p14:creationId xmlns:p14="http://schemas.microsoft.com/office/powerpoint/2010/main" val="390946496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Mini-perms </a:t>
            </a:r>
          </a:p>
        </p:txBody>
      </p:sp>
      <p:sp>
        <p:nvSpPr>
          <p:cNvPr id="3" name="Content Placeholder 2"/>
          <p:cNvSpPr>
            <a:spLocks noGrp="1"/>
          </p:cNvSpPr>
          <p:nvPr>
            <p:ph idx="1"/>
          </p:nvPr>
        </p:nvSpPr>
        <p:spPr/>
        <p:txBody>
          <a:bodyPr>
            <a:normAutofit/>
          </a:bodyPr>
          <a:lstStyle/>
          <a:p>
            <a:r>
              <a:rPr lang="en-US" dirty="0"/>
              <a:t>Matching the tenor of repayment to the life of the project and even considering terminal value in the repayment in the context of both achieving a higher DSCR and an improved equity IRR. </a:t>
            </a:r>
          </a:p>
          <a:p>
            <a:r>
              <a:rPr lang="en-US" dirty="0"/>
              <a:t>Problems with multi-lateral agencies that allow long-term maturity can be contrasted with commercial banks and bond financing that may be more flexible and sometimes could have lower costs. </a:t>
            </a:r>
          </a:p>
          <a:p>
            <a:r>
              <a:rPr lang="en-US" dirty="0"/>
              <a:t>Specifically, the effects of hard and soft mini-perms on the profitability of a project along with the difficult problem of required re-financing assumptions. </a:t>
            </a:r>
          </a:p>
          <a:p>
            <a:r>
              <a:rPr lang="en-US" dirty="0"/>
              <a:t>How the DSRA could be used to re-finance debt at end of loan life and how potential terminal value can be used to justify partial bullet repayment at end of loan. </a:t>
            </a:r>
          </a:p>
          <a:p>
            <a:endParaRPr lang="en-US" dirty="0"/>
          </a:p>
          <a:p>
            <a:endParaRPr lang="en-US" dirty="0"/>
          </a:p>
        </p:txBody>
      </p:sp>
    </p:spTree>
    <p:extLst>
      <p:ext uri="{BB962C8B-B14F-4D97-AF65-F5344CB8AC3E}">
        <p14:creationId xmlns:p14="http://schemas.microsoft.com/office/powerpoint/2010/main" val="8819901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B548D-CC8C-497A-9817-211087177EF8}"/>
              </a:ext>
            </a:extLst>
          </p:cNvPr>
          <p:cNvSpPr>
            <a:spLocks noGrp="1"/>
          </p:cNvSpPr>
          <p:nvPr>
            <p:ph type="title"/>
          </p:nvPr>
        </p:nvSpPr>
        <p:spPr/>
        <p:txBody>
          <a:bodyPr/>
          <a:lstStyle/>
          <a:p>
            <a:r>
              <a:rPr lang="en-US" dirty="0"/>
              <a:t>Re-financing Conclusions</a:t>
            </a:r>
          </a:p>
        </p:txBody>
      </p:sp>
      <p:sp>
        <p:nvSpPr>
          <p:cNvPr id="4" name="Content Placeholder 3">
            <a:extLst>
              <a:ext uri="{FF2B5EF4-FFF2-40B4-BE49-F238E27FC236}">
                <a16:creationId xmlns:a16="http://schemas.microsoft.com/office/drawing/2014/main" id="{FEAF5C43-2B56-4F05-9CCD-E847A4E62A40}"/>
              </a:ext>
            </a:extLst>
          </p:cNvPr>
          <p:cNvSpPr>
            <a:spLocks noGrp="1"/>
          </p:cNvSpPr>
          <p:nvPr>
            <p:ph idx="1"/>
          </p:nvPr>
        </p:nvSpPr>
        <p:spPr/>
        <p:txBody>
          <a:bodyPr/>
          <a:lstStyle/>
          <a:p>
            <a:r>
              <a:rPr lang="en-US" dirty="0"/>
              <a:t>Not being “allowed” to consider re-financing is silly.</a:t>
            </a:r>
          </a:p>
          <a:p>
            <a:r>
              <a:rPr lang="en-US" dirty="0"/>
              <a:t>Consider a variety of re-financing possibilities with scenario analysis</a:t>
            </a:r>
          </a:p>
          <a:p>
            <a:r>
              <a:rPr lang="en-US" dirty="0"/>
              <a:t>Re-financing can dramatically change the implications of interest rates and tenures.</a:t>
            </a:r>
          </a:p>
          <a:p>
            <a:r>
              <a:rPr lang="en-US" dirty="0"/>
              <a:t>Re-financing a particularly important issue for cases where the loan tenure is a lot shorter than the project life.</a:t>
            </a:r>
          </a:p>
        </p:txBody>
      </p:sp>
    </p:spTree>
    <p:extLst>
      <p:ext uri="{BB962C8B-B14F-4D97-AF65-F5344CB8AC3E}">
        <p14:creationId xmlns:p14="http://schemas.microsoft.com/office/powerpoint/2010/main" val="180066484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Verification of Cost of Capital from Published Data in Yieldco Reports</a:t>
            </a:r>
          </a:p>
        </p:txBody>
      </p:sp>
      <p:sp>
        <p:nvSpPr>
          <p:cNvPr id="3" name="Text Placeholder 2"/>
          <p:cNvSpPr>
            <a:spLocks noGrp="1"/>
          </p:cNvSpPr>
          <p:nvPr>
            <p:ph idx="1"/>
          </p:nvPr>
        </p:nvSpPr>
        <p:spPr>
          <a:xfrm>
            <a:off x="1614487" y="1804644"/>
            <a:ext cx="6003909" cy="1875211"/>
          </a:xfrm>
        </p:spPr>
        <p:txBody>
          <a:bodyPr>
            <a:normAutofit/>
          </a:bodyPr>
          <a:lstStyle/>
          <a:p>
            <a:r>
              <a:rPr lang="en-US" dirty="0"/>
              <a:t>As part of this task we have reviewed detailed financial data of Yieldco’s including prospectuses and annual financial reports. One of the last companies that we investigated was Brookfield Renewable Energy Partners (BEP). In its notes to financial statements,  discount rates that are applied to both contractual cash flows and non-contracted cash flows in asset valuation are presented. It is assumed that the cost of capital represents after tax cost of capital although this is not specified in the report.</a:t>
            </a:r>
          </a:p>
        </p:txBody>
      </p:sp>
      <p:pic>
        <p:nvPicPr>
          <p:cNvPr id="7" name="Picture 6"/>
          <p:cNvPicPr>
            <a:picLocks noChangeAspect="1"/>
          </p:cNvPicPr>
          <p:nvPr/>
        </p:nvPicPr>
        <p:blipFill>
          <a:blip r:embed="rId2"/>
          <a:stretch>
            <a:fillRect/>
          </a:stretch>
        </p:blipFill>
        <p:spPr>
          <a:xfrm>
            <a:off x="1440994" y="3679856"/>
            <a:ext cx="6097191" cy="2035969"/>
          </a:xfrm>
          <a:prstGeom prst="rect">
            <a:avLst/>
          </a:prstGeom>
        </p:spPr>
      </p:pic>
    </p:spTree>
    <p:extLst>
      <p:ext uri="{BB962C8B-B14F-4D97-AF65-F5344CB8AC3E}">
        <p14:creationId xmlns:p14="http://schemas.microsoft.com/office/powerpoint/2010/main" val="96459102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8CFD2A7-02A7-43BA-9FCA-633BD42A4ED5}"/>
              </a:ext>
            </a:extLst>
          </p:cNvPr>
          <p:cNvSpPr>
            <a:spLocks noGrp="1" noChangeArrowheads="1"/>
          </p:cNvSpPr>
          <p:nvPr>
            <p:ph type="title"/>
          </p:nvPr>
        </p:nvSpPr>
        <p:spPr/>
        <p:txBody>
          <a:bodyPr/>
          <a:lstStyle/>
          <a:p>
            <a:r>
              <a:rPr lang="en-US" altLang="en-US" dirty="0"/>
              <a:t>Equity Returns and Re-Financing</a:t>
            </a:r>
          </a:p>
        </p:txBody>
      </p:sp>
      <p:pic>
        <p:nvPicPr>
          <p:cNvPr id="53251" name="Picture 4">
            <a:extLst>
              <a:ext uri="{FF2B5EF4-FFF2-40B4-BE49-F238E27FC236}">
                <a16:creationId xmlns:a16="http://schemas.microsoft.com/office/drawing/2014/main" id="{77727127-F85C-46CF-8745-BC2B5E95C1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99099" y="2000250"/>
            <a:ext cx="4717256" cy="3429000"/>
          </a:xfrm>
        </p:spPr>
      </p:pic>
    </p:spTree>
    <p:extLst>
      <p:ext uri="{BB962C8B-B14F-4D97-AF65-F5344CB8AC3E}">
        <p14:creationId xmlns:p14="http://schemas.microsoft.com/office/powerpoint/2010/main" val="452200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Transaction Multiples from Yieldco IPO’s</a:t>
            </a:r>
          </a:p>
        </p:txBody>
      </p:sp>
      <p:sp>
        <p:nvSpPr>
          <p:cNvPr id="3" name="Text Placeholder 2"/>
          <p:cNvSpPr>
            <a:spLocks noGrp="1"/>
          </p:cNvSpPr>
          <p:nvPr>
            <p:ph type="body" sz="quarter" idx="13"/>
          </p:nvPr>
        </p:nvSpPr>
        <p:spPr/>
        <p:txBody>
          <a:bodyPr>
            <a:normAutofit/>
          </a:bodyPr>
          <a:lstStyle/>
          <a:p>
            <a:r>
              <a:rPr lang="en-US" dirty="0"/>
              <a:t>For valuation of assets the most relevant multiple is the EV/EBITDA ratio. This is because the EBITDA is not affected by financing and because the EV/EBITDA ratio can be computed from IPO’s of Yieldco’s. For Yieldco projects that have minimal capital expenditures and small or no growth in cash flow, the EV/EBITDA can be used to derive an implied pre-tax IRR and an overall cost of capital (this is further explained in the appendix). The IRR’s from this analysis are lower than the low case pre-tax cost of capital assumption.</a:t>
            </a:r>
          </a:p>
        </p:txBody>
      </p:sp>
      <p:pic>
        <p:nvPicPr>
          <p:cNvPr id="4" name="Picture 3"/>
          <p:cNvPicPr>
            <a:picLocks noChangeAspect="1"/>
          </p:cNvPicPr>
          <p:nvPr/>
        </p:nvPicPr>
        <p:blipFill>
          <a:blip r:embed="rId2"/>
          <a:stretch>
            <a:fillRect/>
          </a:stretch>
        </p:blipFill>
        <p:spPr>
          <a:xfrm>
            <a:off x="2169025" y="4333520"/>
            <a:ext cx="4166441" cy="1848559"/>
          </a:xfrm>
          <a:prstGeom prst="rect">
            <a:avLst/>
          </a:prstGeom>
        </p:spPr>
      </p:pic>
    </p:spTree>
    <p:extLst>
      <p:ext uri="{BB962C8B-B14F-4D97-AF65-F5344CB8AC3E}">
        <p14:creationId xmlns:p14="http://schemas.microsoft.com/office/powerpoint/2010/main" val="45633499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137E46-457C-42D6-BCC7-675A221F4D01}"/>
              </a:ext>
            </a:extLst>
          </p:cNvPr>
          <p:cNvSpPr>
            <a:spLocks noGrp="1"/>
          </p:cNvSpPr>
          <p:nvPr>
            <p:ph type="ctrTitle"/>
          </p:nvPr>
        </p:nvSpPr>
        <p:spPr/>
        <p:txBody>
          <a:bodyPr/>
          <a:lstStyle/>
          <a:p>
            <a:r>
              <a:rPr lang="en-US" dirty="0"/>
              <a:t>Equity IRR without Balloon</a:t>
            </a:r>
          </a:p>
        </p:txBody>
      </p:sp>
      <p:pic>
        <p:nvPicPr>
          <p:cNvPr id="5" name="Content Placeholder 4">
            <a:extLst>
              <a:ext uri="{FF2B5EF4-FFF2-40B4-BE49-F238E27FC236}">
                <a16:creationId xmlns:a16="http://schemas.microsoft.com/office/drawing/2014/main" id="{1DC5D974-9652-43D1-A3F1-D868B87852BE}"/>
              </a:ext>
            </a:extLst>
          </p:cNvPr>
          <p:cNvPicPr>
            <a:picLocks noGrp="1" noChangeAspect="1"/>
          </p:cNvPicPr>
          <p:nvPr>
            <p:ph idx="4294967295"/>
          </p:nvPr>
        </p:nvPicPr>
        <p:blipFill>
          <a:blip r:embed="rId2"/>
          <a:stretch>
            <a:fillRect/>
          </a:stretch>
        </p:blipFill>
        <p:spPr>
          <a:xfrm>
            <a:off x="1055628" y="3236990"/>
            <a:ext cx="6656387" cy="2093913"/>
          </a:xfrm>
          <a:prstGeom prst="rect">
            <a:avLst/>
          </a:prstGeom>
        </p:spPr>
      </p:pic>
      <p:sp>
        <p:nvSpPr>
          <p:cNvPr id="2" name="TextBox 1">
            <a:extLst>
              <a:ext uri="{FF2B5EF4-FFF2-40B4-BE49-F238E27FC236}">
                <a16:creationId xmlns:a16="http://schemas.microsoft.com/office/drawing/2014/main" id="{AC8438AE-6A23-473B-AD9A-B700C4239CAF}"/>
              </a:ext>
            </a:extLst>
          </p:cNvPr>
          <p:cNvSpPr txBox="1"/>
          <p:nvPr/>
        </p:nvSpPr>
        <p:spPr>
          <a:xfrm>
            <a:off x="1496505" y="1776364"/>
            <a:ext cx="5606592"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Data table with structuring – need to use macro instead of basic data table</a:t>
            </a:r>
          </a:p>
        </p:txBody>
      </p:sp>
    </p:spTree>
    <p:extLst>
      <p:ext uri="{BB962C8B-B14F-4D97-AF65-F5344CB8AC3E}">
        <p14:creationId xmlns:p14="http://schemas.microsoft.com/office/powerpoint/2010/main" val="34813666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882D1-0A22-48A5-8EEE-1FC53B73037D}"/>
              </a:ext>
            </a:extLst>
          </p:cNvPr>
          <p:cNvSpPr>
            <a:spLocks noGrp="1"/>
          </p:cNvSpPr>
          <p:nvPr>
            <p:ph type="ctrTitle"/>
          </p:nvPr>
        </p:nvSpPr>
        <p:spPr/>
        <p:txBody>
          <a:bodyPr/>
          <a:lstStyle/>
          <a:p>
            <a:r>
              <a:rPr lang="en-US" dirty="0"/>
              <a:t>Equity IRR with Balloon</a:t>
            </a:r>
          </a:p>
        </p:txBody>
      </p:sp>
      <p:pic>
        <p:nvPicPr>
          <p:cNvPr id="8" name="Content Placeholder 7">
            <a:extLst>
              <a:ext uri="{FF2B5EF4-FFF2-40B4-BE49-F238E27FC236}">
                <a16:creationId xmlns:a16="http://schemas.microsoft.com/office/drawing/2014/main" id="{C6E6848D-CEE8-49C0-850C-E0115B8DEBFA}"/>
              </a:ext>
            </a:extLst>
          </p:cNvPr>
          <p:cNvPicPr>
            <a:picLocks noGrp="1" noChangeAspect="1"/>
          </p:cNvPicPr>
          <p:nvPr>
            <p:ph idx="4294967295"/>
          </p:nvPr>
        </p:nvPicPr>
        <p:blipFill>
          <a:blip r:embed="rId2"/>
          <a:stretch>
            <a:fillRect/>
          </a:stretch>
        </p:blipFill>
        <p:spPr>
          <a:xfrm>
            <a:off x="1439944" y="2937265"/>
            <a:ext cx="6483350" cy="2039937"/>
          </a:xfrm>
          <a:prstGeom prst="rect">
            <a:avLst/>
          </a:prstGeom>
        </p:spPr>
      </p:pic>
      <p:sp>
        <p:nvSpPr>
          <p:cNvPr id="2" name="TextBox 1">
            <a:extLst>
              <a:ext uri="{FF2B5EF4-FFF2-40B4-BE49-F238E27FC236}">
                <a16:creationId xmlns:a16="http://schemas.microsoft.com/office/drawing/2014/main" id="{4E580923-C0F8-4E51-B5E7-B625DA247121}"/>
              </a:ext>
            </a:extLst>
          </p:cNvPr>
          <p:cNvSpPr txBox="1"/>
          <p:nvPr/>
        </p:nvSpPr>
        <p:spPr>
          <a:xfrm>
            <a:off x="1439944" y="1762224"/>
            <a:ext cx="3414860" cy="715581"/>
          </a:xfrm>
          <a:prstGeom prst="rect">
            <a:avLst/>
          </a:prstGeom>
          <a:noFill/>
        </p:spPr>
        <p:txBody>
          <a:bodyPr wrap="square" rtlCol="0">
            <a:spAutoFit/>
          </a:bodyPr>
          <a:lstStyle/>
          <a:p>
            <a:r>
              <a:rPr lang="en-US" sz="1350" dirty="0"/>
              <a:t>This case assumes large balloon payment at the end of the life – 20%.  Note how the equity IRR increases.</a:t>
            </a:r>
          </a:p>
        </p:txBody>
      </p:sp>
      <p:cxnSp>
        <p:nvCxnSpPr>
          <p:cNvPr id="6" name="Connector: Elbow 5">
            <a:extLst>
              <a:ext uri="{FF2B5EF4-FFF2-40B4-BE49-F238E27FC236}">
                <a16:creationId xmlns:a16="http://schemas.microsoft.com/office/drawing/2014/main" id="{7AA84119-4F2D-4C15-B67A-6DA712EA4148}"/>
              </a:ext>
            </a:extLst>
          </p:cNvPr>
          <p:cNvCxnSpPr/>
          <p:nvPr/>
        </p:nvCxnSpPr>
        <p:spPr>
          <a:xfrm>
            <a:off x="4225567" y="2151080"/>
            <a:ext cx="1421090" cy="111707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87669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32B85-A229-4A36-8822-F4A281DD009E}"/>
              </a:ext>
            </a:extLst>
          </p:cNvPr>
          <p:cNvSpPr>
            <a:spLocks noGrp="1"/>
          </p:cNvSpPr>
          <p:nvPr>
            <p:ph type="ctrTitle"/>
          </p:nvPr>
        </p:nvSpPr>
        <p:spPr/>
        <p:txBody>
          <a:bodyPr/>
          <a:lstStyle/>
          <a:p>
            <a:r>
              <a:rPr lang="en-US" dirty="0"/>
              <a:t>Capital Requirements and Mini-Perms</a:t>
            </a:r>
            <a:endParaRPr lang="en-CH" dirty="0"/>
          </a:p>
        </p:txBody>
      </p:sp>
      <p:sp>
        <p:nvSpPr>
          <p:cNvPr id="4" name="Content Placeholder 3">
            <a:extLst>
              <a:ext uri="{FF2B5EF4-FFF2-40B4-BE49-F238E27FC236}">
                <a16:creationId xmlns:a16="http://schemas.microsoft.com/office/drawing/2014/main" id="{B153033F-1881-499D-B3D5-9F77D8EAC69B}"/>
              </a:ext>
            </a:extLst>
          </p:cNvPr>
          <p:cNvSpPr>
            <a:spLocks noGrp="1"/>
          </p:cNvSpPr>
          <p:nvPr>
            <p:ph type="body" sz="quarter" idx="13"/>
          </p:nvPr>
        </p:nvSpPr>
        <p:spPr/>
        <p:txBody>
          <a:bodyPr>
            <a:normAutofit/>
          </a:bodyPr>
          <a:lstStyle/>
          <a:p>
            <a:r>
              <a:rPr lang="en-US" u="sng" dirty="0"/>
              <a:t>Capital Requirements</a:t>
            </a:r>
            <a:r>
              <a:rPr lang="en-US" dirty="0"/>
              <a:t>.  </a:t>
            </a:r>
          </a:p>
          <a:p>
            <a:r>
              <a:rPr lang="en-US" dirty="0"/>
              <a:t>If any Lender determines </a:t>
            </a:r>
          </a:p>
          <a:p>
            <a:pPr lvl="1"/>
            <a:r>
              <a:rPr lang="en-US" dirty="0"/>
              <a:t>(i) any Change of Law affects the amount of capital required or expected to be maintained </a:t>
            </a:r>
          </a:p>
          <a:p>
            <a:pPr lvl="1"/>
            <a:r>
              <a:rPr lang="en-US" dirty="0"/>
              <a:t>and (ii) the amount of capital maintained by such Lender must be increased as a result of such Capital Adequacy Requirement (taking into account such Lender’s policies with respect to capital adequacy)</a:t>
            </a:r>
          </a:p>
          <a:p>
            <a:r>
              <a:rPr lang="en-US" dirty="0"/>
              <a:t>Borrower shall pay such amounts as such Lender shall reasonably determine are necessary to compensate such Lender for such reasonably increased costs to such Lender of such increased capital.</a:t>
            </a:r>
            <a:endParaRPr lang="en-CH" dirty="0"/>
          </a:p>
          <a:p>
            <a:endParaRPr lang="en-CH" dirty="0"/>
          </a:p>
        </p:txBody>
      </p:sp>
    </p:spTree>
    <p:extLst>
      <p:ext uri="{BB962C8B-B14F-4D97-AF65-F5344CB8AC3E}">
        <p14:creationId xmlns:p14="http://schemas.microsoft.com/office/powerpoint/2010/main" val="369860348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30773E-38DD-4E8F-8380-A6AF34E5365E}"/>
              </a:ext>
            </a:extLst>
          </p:cNvPr>
          <p:cNvSpPr>
            <a:spLocks noGrp="1"/>
          </p:cNvSpPr>
          <p:nvPr>
            <p:ph type="ctrTitle"/>
          </p:nvPr>
        </p:nvSpPr>
        <p:spPr/>
        <p:txBody>
          <a:bodyPr>
            <a:normAutofit fontScale="90000"/>
          </a:bodyPr>
          <a:lstStyle/>
          <a:p>
            <a:r>
              <a:rPr lang="en-US" dirty="0"/>
              <a:t>Re-financing and the Importance of Debt Tenure</a:t>
            </a:r>
          </a:p>
        </p:txBody>
      </p:sp>
      <p:sp>
        <p:nvSpPr>
          <p:cNvPr id="4" name="Content Placeholder 3">
            <a:extLst>
              <a:ext uri="{FF2B5EF4-FFF2-40B4-BE49-F238E27FC236}">
                <a16:creationId xmlns:a16="http://schemas.microsoft.com/office/drawing/2014/main" id="{3E38B476-25A8-4BE3-9356-BC3EB66C28D4}"/>
              </a:ext>
            </a:extLst>
          </p:cNvPr>
          <p:cNvSpPr>
            <a:spLocks noGrp="1"/>
          </p:cNvSpPr>
          <p:nvPr>
            <p:ph type="body" sz="quarter" idx="13"/>
          </p:nvPr>
        </p:nvSpPr>
        <p:spPr/>
        <p:txBody>
          <a:bodyPr>
            <a:normAutofit/>
          </a:bodyPr>
          <a:lstStyle/>
          <a:p>
            <a:r>
              <a:rPr lang="en-US" dirty="0"/>
              <a:t>Assume that the debt is sized from debt to capital ratio for the next set of slides (this assumption will be changed later on)</a:t>
            </a:r>
          </a:p>
          <a:p>
            <a:r>
              <a:rPr lang="en-US" dirty="0"/>
              <a:t>Assume that the debt can be re-financed on the basis of DSCR (this assumption will also be changed in later slides).</a:t>
            </a:r>
          </a:p>
          <a:p>
            <a:r>
              <a:rPr lang="en-US" dirty="0"/>
              <a:t>Various assumptions will be made about re-financing</a:t>
            </a:r>
          </a:p>
          <a:p>
            <a:r>
              <a:rPr lang="en-US" dirty="0"/>
              <a:t>The slides will demonstrate that with these assumptions, re-financing makes the length of the debt much less important.</a:t>
            </a:r>
          </a:p>
        </p:txBody>
      </p:sp>
    </p:spTree>
    <p:extLst>
      <p:ext uri="{BB962C8B-B14F-4D97-AF65-F5344CB8AC3E}">
        <p14:creationId xmlns:p14="http://schemas.microsoft.com/office/powerpoint/2010/main" val="19022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523D-DE4D-7145-DE9D-C2498BF8FFD9}"/>
              </a:ext>
            </a:extLst>
          </p:cNvPr>
          <p:cNvSpPr>
            <a:spLocks noGrp="1"/>
          </p:cNvSpPr>
          <p:nvPr>
            <p:ph type="title"/>
          </p:nvPr>
        </p:nvSpPr>
        <p:spPr/>
        <p:txBody>
          <a:bodyPr/>
          <a:lstStyle/>
          <a:p>
            <a:r>
              <a:rPr lang="en-US" dirty="0"/>
              <a:t>German Solar Feed-In Tariffs</a:t>
            </a:r>
          </a:p>
        </p:txBody>
      </p:sp>
      <p:sp>
        <p:nvSpPr>
          <p:cNvPr id="3" name="Content Placeholder 2">
            <a:extLst>
              <a:ext uri="{FF2B5EF4-FFF2-40B4-BE49-F238E27FC236}">
                <a16:creationId xmlns:a16="http://schemas.microsoft.com/office/drawing/2014/main" id="{F028B4A3-6EED-4501-89F5-864F43F24CF4}"/>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E1EEAFD4-BB66-5508-4FCB-23087F7DF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4969" y="1520226"/>
            <a:ext cx="6058340" cy="43957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1F76D69-1DD5-18D4-4052-E6DBFB57675D}"/>
              </a:ext>
            </a:extLst>
          </p:cNvPr>
          <p:cNvSpPr txBox="1"/>
          <p:nvPr/>
        </p:nvSpPr>
        <p:spPr>
          <a:xfrm>
            <a:off x="237744" y="2231136"/>
            <a:ext cx="1920240" cy="2308324"/>
          </a:xfrm>
          <a:prstGeom prst="rect">
            <a:avLst/>
          </a:prstGeom>
          <a:noFill/>
        </p:spPr>
        <p:txBody>
          <a:bodyPr wrap="square" rtlCol="0">
            <a:spAutoFit/>
          </a:bodyPr>
          <a:lstStyle/>
          <a:p>
            <a:r>
              <a:rPr lang="en-US" dirty="0"/>
              <a:t>Example of government policy that worked.  Idea to make very simple tariff to finance projects and then achieve scale.</a:t>
            </a:r>
          </a:p>
        </p:txBody>
      </p:sp>
    </p:spTree>
    <p:extLst>
      <p:ext uri="{BB962C8B-B14F-4D97-AF65-F5344CB8AC3E}">
        <p14:creationId xmlns:p14="http://schemas.microsoft.com/office/powerpoint/2010/main" val="5898899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992FE6-D718-4009-A9DA-241FECA09E6F}"/>
              </a:ext>
            </a:extLst>
          </p:cNvPr>
          <p:cNvSpPr>
            <a:spLocks noGrp="1"/>
          </p:cNvSpPr>
          <p:nvPr>
            <p:ph type="ctrTitle"/>
          </p:nvPr>
        </p:nvSpPr>
        <p:spPr/>
        <p:txBody>
          <a:bodyPr/>
          <a:lstStyle/>
          <a:p>
            <a:r>
              <a:rPr lang="en-US" dirty="0"/>
              <a:t>Mini-Perm</a:t>
            </a:r>
            <a:endParaRPr lang="en-CH" dirty="0"/>
          </a:p>
        </p:txBody>
      </p:sp>
      <p:sp>
        <p:nvSpPr>
          <p:cNvPr id="2" name="Content Placeholder 1">
            <a:extLst>
              <a:ext uri="{FF2B5EF4-FFF2-40B4-BE49-F238E27FC236}">
                <a16:creationId xmlns:a16="http://schemas.microsoft.com/office/drawing/2014/main" id="{A06DB7A4-2B3B-4375-BB13-CBDEE091064E}"/>
              </a:ext>
            </a:extLst>
          </p:cNvPr>
          <p:cNvSpPr>
            <a:spLocks noGrp="1"/>
          </p:cNvSpPr>
          <p:nvPr>
            <p:ph type="body" sz="quarter" idx="13"/>
          </p:nvPr>
        </p:nvSpPr>
        <p:spPr/>
        <p:txBody>
          <a:bodyPr/>
          <a:lstStyle/>
          <a:p>
            <a:r>
              <a:rPr lang="en-US" dirty="0"/>
              <a:t>Start with Amortisation Profile – this is what drives the debt size.</a:t>
            </a:r>
          </a:p>
          <a:p>
            <a:r>
              <a:rPr lang="en-US" dirty="0"/>
              <a:t>Compute debt size form Amortisation period</a:t>
            </a:r>
          </a:p>
          <a:p>
            <a:endParaRPr lang="en-CH" dirty="0"/>
          </a:p>
        </p:txBody>
      </p:sp>
      <p:pic>
        <p:nvPicPr>
          <p:cNvPr id="5" name="Picture 4">
            <a:extLst>
              <a:ext uri="{FF2B5EF4-FFF2-40B4-BE49-F238E27FC236}">
                <a16:creationId xmlns:a16="http://schemas.microsoft.com/office/drawing/2014/main" id="{3E2CA72C-25D6-431F-93CC-3F63A366E18B}"/>
              </a:ext>
            </a:extLst>
          </p:cNvPr>
          <p:cNvPicPr>
            <a:picLocks noChangeAspect="1"/>
          </p:cNvPicPr>
          <p:nvPr/>
        </p:nvPicPr>
        <p:blipFill>
          <a:blip r:embed="rId2"/>
          <a:stretch>
            <a:fillRect/>
          </a:stretch>
        </p:blipFill>
        <p:spPr>
          <a:xfrm>
            <a:off x="1412989" y="3009938"/>
            <a:ext cx="6308742" cy="2324494"/>
          </a:xfrm>
          <a:prstGeom prst="rect">
            <a:avLst/>
          </a:prstGeom>
        </p:spPr>
      </p:pic>
    </p:spTree>
    <p:extLst>
      <p:ext uri="{BB962C8B-B14F-4D97-AF65-F5344CB8AC3E}">
        <p14:creationId xmlns:p14="http://schemas.microsoft.com/office/powerpoint/2010/main" val="84068332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0E9AC-A3FB-4032-9633-AF3AAAF494F8}"/>
              </a:ext>
            </a:extLst>
          </p:cNvPr>
          <p:cNvSpPr>
            <a:spLocks noGrp="1"/>
          </p:cNvSpPr>
          <p:nvPr>
            <p:ph type="ctrTitle"/>
          </p:nvPr>
        </p:nvSpPr>
        <p:spPr/>
        <p:txBody>
          <a:bodyPr/>
          <a:lstStyle/>
          <a:p>
            <a:r>
              <a:rPr lang="en-US" dirty="0"/>
              <a:t>Mini-Perm Example</a:t>
            </a:r>
            <a:endParaRPr lang="en-CH" dirty="0"/>
          </a:p>
        </p:txBody>
      </p:sp>
      <p:sp>
        <p:nvSpPr>
          <p:cNvPr id="2" name="Content Placeholder 1">
            <a:extLst>
              <a:ext uri="{FF2B5EF4-FFF2-40B4-BE49-F238E27FC236}">
                <a16:creationId xmlns:a16="http://schemas.microsoft.com/office/drawing/2014/main" id="{1A7E2A0F-8699-4604-A89E-AE47CF09C45F}"/>
              </a:ext>
            </a:extLst>
          </p:cNvPr>
          <p:cNvSpPr>
            <a:spLocks noGrp="1"/>
          </p:cNvSpPr>
          <p:nvPr>
            <p:ph type="body" sz="quarter" idx="13"/>
          </p:nvPr>
        </p:nvSpPr>
        <p:spPr>
          <a:xfrm>
            <a:off x="242608" y="1600200"/>
            <a:ext cx="5261045" cy="4395158"/>
          </a:xfrm>
        </p:spPr>
        <p:txBody>
          <a:bodyPr>
            <a:normAutofit fontScale="92500" lnSpcReduction="10000"/>
          </a:bodyPr>
          <a:lstStyle/>
          <a:p>
            <a:r>
              <a:rPr lang="en-US" dirty="0"/>
              <a:t>Term Loan Principal Scheduled Payments.  Borrower shall repay to Administrative Agent, for the account of each Lender, the aggregate unpaid principal amount of the Term Loans made by such Lender in installments payable on each Repayment Date in accordance with the Amortization Schedule set forth below, together with any remaining unpaid principal, interest, fees and costs due and payable on the Term Loan Maturity Date.  The Parties hereto acknowledge and agree that the Amortization Schedule set forth below shows the amount of each installment payment of the Term Loans to be made on each Repayment Date:</a:t>
            </a:r>
          </a:p>
          <a:p>
            <a:endParaRPr lang="en-CH" dirty="0"/>
          </a:p>
        </p:txBody>
      </p:sp>
      <p:graphicFrame>
        <p:nvGraphicFramePr>
          <p:cNvPr id="5" name="Content Placeholder 4">
            <a:extLst>
              <a:ext uri="{FF2B5EF4-FFF2-40B4-BE49-F238E27FC236}">
                <a16:creationId xmlns:a16="http://schemas.microsoft.com/office/drawing/2014/main" id="{2DF8F91B-F3E3-4AE6-BECB-DB960F726F68}"/>
              </a:ext>
            </a:extLst>
          </p:cNvPr>
          <p:cNvGraphicFramePr>
            <a:graphicFrameLocks/>
          </p:cNvGraphicFramePr>
          <p:nvPr>
            <p:extLst>
              <p:ext uri="{D42A27DB-BD31-4B8C-83A1-F6EECF244321}">
                <p14:modId xmlns:p14="http://schemas.microsoft.com/office/powerpoint/2010/main" val="753347953"/>
              </p:ext>
            </p:extLst>
          </p:nvPr>
        </p:nvGraphicFramePr>
        <p:xfrm>
          <a:off x="5675238" y="2369051"/>
          <a:ext cx="3137535" cy="1783080"/>
        </p:xfrm>
        <a:graphic>
          <a:graphicData uri="http://schemas.openxmlformats.org/drawingml/2006/table">
            <a:tbl>
              <a:tblPr firstRow="1" firstCol="1" bandRow="1">
                <a:tableStyleId>{5C22544A-7EE6-4342-B048-85BDC9FD1C3A}</a:tableStyleId>
              </a:tblPr>
              <a:tblGrid>
                <a:gridCol w="1680210">
                  <a:extLst>
                    <a:ext uri="{9D8B030D-6E8A-4147-A177-3AD203B41FA5}">
                      <a16:colId xmlns:a16="http://schemas.microsoft.com/office/drawing/2014/main" val="1810613067"/>
                    </a:ext>
                  </a:extLst>
                </a:gridCol>
                <a:gridCol w="1457325">
                  <a:extLst>
                    <a:ext uri="{9D8B030D-6E8A-4147-A177-3AD203B41FA5}">
                      <a16:colId xmlns:a16="http://schemas.microsoft.com/office/drawing/2014/main" val="2259106492"/>
                    </a:ext>
                  </a:extLst>
                </a:gridCol>
              </a:tblGrid>
              <a:tr h="137160">
                <a:tc gridSpan="2">
                  <a:txBody>
                    <a:bodyPr/>
                    <a:lstStyle/>
                    <a:p>
                      <a:pPr indent="457200" algn="ctr">
                        <a:spcAft>
                          <a:spcPts val="0"/>
                        </a:spcAft>
                      </a:pPr>
                      <a:r>
                        <a:rPr lang="en-US" sz="900" u="sng" dirty="0">
                          <a:effectLst/>
                        </a:rPr>
                        <a:t>Amortization Schedule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CH"/>
                    </a:p>
                  </a:txBody>
                  <a:tcPr/>
                </a:tc>
                <a:extLst>
                  <a:ext uri="{0D108BD9-81ED-4DB2-BD59-A6C34878D82A}">
                    <a16:rowId xmlns:a16="http://schemas.microsoft.com/office/drawing/2014/main" val="2015671948"/>
                  </a:ext>
                </a:extLst>
              </a:tr>
              <a:tr h="137160">
                <a:tc>
                  <a:txBody>
                    <a:bodyPr/>
                    <a:lstStyle/>
                    <a:p>
                      <a:pPr indent="457200" algn="ctr">
                        <a:spcAft>
                          <a:spcPts val="0"/>
                        </a:spcAft>
                      </a:pPr>
                      <a:r>
                        <a:rPr lang="en-US" sz="900" u="sng" dirty="0">
                          <a:effectLst/>
                        </a:rPr>
                        <a:t>Quarterly Payments</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u="sng" dirty="0">
                          <a:effectLst/>
                        </a:rPr>
                        <a:t>Amount</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435149747"/>
                  </a:ext>
                </a:extLst>
              </a:tr>
              <a:tr h="137160">
                <a:tc>
                  <a:txBody>
                    <a:bodyPr/>
                    <a:lstStyle/>
                    <a:p>
                      <a:pPr indent="457200" algn="ctr">
                        <a:spcAft>
                          <a:spcPts val="0"/>
                        </a:spcAft>
                      </a:pPr>
                      <a:r>
                        <a:rPr lang="en-US" sz="900" dirty="0">
                          <a:effectLst/>
                        </a:rPr>
                        <a:t>1-4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$102,600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79069940"/>
                  </a:ext>
                </a:extLst>
              </a:tr>
              <a:tr h="137160">
                <a:tc>
                  <a:txBody>
                    <a:bodyPr/>
                    <a:lstStyle/>
                    <a:p>
                      <a:pPr indent="457200" algn="ctr">
                        <a:spcAft>
                          <a:spcPts val="0"/>
                        </a:spcAft>
                      </a:pPr>
                      <a:r>
                        <a:rPr lang="en-US" sz="900" dirty="0">
                          <a:effectLst/>
                        </a:rPr>
                        <a:t>5-8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$111,400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188684228"/>
                  </a:ext>
                </a:extLst>
              </a:tr>
              <a:tr h="137160">
                <a:tc>
                  <a:txBody>
                    <a:bodyPr/>
                    <a:lstStyle/>
                    <a:p>
                      <a:pPr indent="457200" algn="ctr">
                        <a:spcAft>
                          <a:spcPts val="0"/>
                        </a:spcAft>
                      </a:pPr>
                      <a:r>
                        <a:rPr lang="en-US" sz="900" dirty="0">
                          <a:effectLst/>
                        </a:rPr>
                        <a:t>9-12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$118,500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57402042"/>
                  </a:ext>
                </a:extLst>
              </a:tr>
              <a:tr h="137160">
                <a:tc>
                  <a:txBody>
                    <a:bodyPr/>
                    <a:lstStyle/>
                    <a:p>
                      <a:pPr indent="457200" algn="ctr">
                        <a:spcAft>
                          <a:spcPts val="0"/>
                        </a:spcAft>
                      </a:pPr>
                      <a:r>
                        <a:rPr lang="en-US" sz="900" dirty="0">
                          <a:effectLst/>
                        </a:rPr>
                        <a:t>13-16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$128,000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27970182"/>
                  </a:ext>
                </a:extLst>
              </a:tr>
              <a:tr h="137160">
                <a:tc>
                  <a:txBody>
                    <a:bodyPr/>
                    <a:lstStyle/>
                    <a:p>
                      <a:pPr indent="457200" algn="ctr">
                        <a:spcAft>
                          <a:spcPts val="0"/>
                        </a:spcAft>
                      </a:pPr>
                      <a:r>
                        <a:rPr lang="en-US" sz="900" dirty="0">
                          <a:effectLst/>
                        </a:rPr>
                        <a:t>17-20</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$136,000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37852134"/>
                  </a:ext>
                </a:extLst>
              </a:tr>
              <a:tr h="137160">
                <a:tc>
                  <a:txBody>
                    <a:bodyPr/>
                    <a:lstStyle/>
                    <a:p>
                      <a:pPr indent="457200" algn="ctr">
                        <a:spcAft>
                          <a:spcPts val="0"/>
                        </a:spcAft>
                      </a:pPr>
                      <a:r>
                        <a:rPr lang="en-US" sz="900" dirty="0">
                          <a:effectLst/>
                        </a:rPr>
                        <a:t>21-24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$146,250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37030686"/>
                  </a:ext>
                </a:extLst>
              </a:tr>
              <a:tr h="137160">
                <a:tc>
                  <a:txBody>
                    <a:bodyPr/>
                    <a:lstStyle/>
                    <a:p>
                      <a:pPr indent="457200" algn="ctr">
                        <a:spcAft>
                          <a:spcPts val="0"/>
                        </a:spcAft>
                      </a:pPr>
                      <a:r>
                        <a:rPr lang="en-US" sz="900" dirty="0">
                          <a:effectLst/>
                        </a:rPr>
                        <a:t>25-28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$157,000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09757230"/>
                  </a:ext>
                </a:extLst>
              </a:tr>
              <a:tr h="137160">
                <a:tc>
                  <a:txBody>
                    <a:bodyPr/>
                    <a:lstStyle/>
                    <a:p>
                      <a:pPr indent="457200" algn="ctr">
                        <a:spcAft>
                          <a:spcPts val="0"/>
                        </a:spcAft>
                      </a:pPr>
                      <a:r>
                        <a:rPr lang="en-US" sz="900" dirty="0">
                          <a:effectLst/>
                        </a:rPr>
                        <a:t>29-32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$168,250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117592723"/>
                  </a:ext>
                </a:extLst>
              </a:tr>
              <a:tr h="29093">
                <a:tc>
                  <a:txBody>
                    <a:bodyPr/>
                    <a:lstStyle/>
                    <a:p>
                      <a:pPr indent="457200" algn="ctr">
                        <a:spcAft>
                          <a:spcPts val="0"/>
                        </a:spcAft>
                      </a:pPr>
                      <a:r>
                        <a:rPr lang="en-US" sz="900" dirty="0">
                          <a:effectLst/>
                        </a:rPr>
                        <a:t>33-36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$180,000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319639505"/>
                  </a:ext>
                </a:extLst>
              </a:tr>
              <a:tr h="137160">
                <a:tc>
                  <a:txBody>
                    <a:bodyPr/>
                    <a:lstStyle/>
                    <a:p>
                      <a:pPr indent="457200" algn="ctr">
                        <a:spcAft>
                          <a:spcPts val="0"/>
                        </a:spcAft>
                      </a:pPr>
                      <a:r>
                        <a:rPr lang="en-US" sz="900" dirty="0">
                          <a:effectLst/>
                        </a:rPr>
                        <a:t>Term Loan Maturity Date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$5,508,000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25041895"/>
                  </a:ext>
                </a:extLst>
              </a:tr>
            </a:tbl>
          </a:graphicData>
        </a:graphic>
      </p:graphicFrame>
    </p:spTree>
    <p:extLst>
      <p:ext uri="{BB962C8B-B14F-4D97-AF65-F5344CB8AC3E}">
        <p14:creationId xmlns:p14="http://schemas.microsoft.com/office/powerpoint/2010/main" val="328287235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57152D-C85C-4AA2-86DF-F1A830B43D1D}"/>
              </a:ext>
            </a:extLst>
          </p:cNvPr>
          <p:cNvSpPr>
            <a:spLocks noGrp="1"/>
          </p:cNvSpPr>
          <p:nvPr>
            <p:ph type="ctrTitle"/>
          </p:nvPr>
        </p:nvSpPr>
        <p:spPr/>
        <p:txBody>
          <a:bodyPr/>
          <a:lstStyle/>
          <a:p>
            <a:r>
              <a:rPr lang="en-US" dirty="0"/>
              <a:t>Mini-Perm Assumptions in Solar Case</a:t>
            </a:r>
            <a:endParaRPr lang="en-CH" dirty="0"/>
          </a:p>
        </p:txBody>
      </p:sp>
      <p:sp>
        <p:nvSpPr>
          <p:cNvPr id="2" name="Content Placeholder 1">
            <a:extLst>
              <a:ext uri="{FF2B5EF4-FFF2-40B4-BE49-F238E27FC236}">
                <a16:creationId xmlns:a16="http://schemas.microsoft.com/office/drawing/2014/main" id="{842D7128-5B13-46B1-AB33-D8C0824F9D7A}"/>
              </a:ext>
            </a:extLst>
          </p:cNvPr>
          <p:cNvSpPr>
            <a:spLocks noGrp="1"/>
          </p:cNvSpPr>
          <p:nvPr>
            <p:ph type="body" sz="quarter" idx="13"/>
          </p:nvPr>
        </p:nvSpPr>
        <p:spPr/>
        <p:txBody>
          <a:bodyPr/>
          <a:lstStyle/>
          <a:p>
            <a:r>
              <a:rPr lang="en-US" dirty="0"/>
              <a:t>Some kind of re-financing assumption must be made.</a:t>
            </a:r>
          </a:p>
          <a:p>
            <a:endParaRPr lang="en-CH" dirty="0"/>
          </a:p>
        </p:txBody>
      </p:sp>
      <p:pic>
        <p:nvPicPr>
          <p:cNvPr id="5" name="Picture 4">
            <a:extLst>
              <a:ext uri="{FF2B5EF4-FFF2-40B4-BE49-F238E27FC236}">
                <a16:creationId xmlns:a16="http://schemas.microsoft.com/office/drawing/2014/main" id="{B07F257F-1E87-4675-A5F0-294FB19B0BAA}"/>
              </a:ext>
            </a:extLst>
          </p:cNvPr>
          <p:cNvPicPr>
            <a:picLocks noChangeAspect="1"/>
          </p:cNvPicPr>
          <p:nvPr/>
        </p:nvPicPr>
        <p:blipFill>
          <a:blip r:embed="rId2"/>
          <a:stretch>
            <a:fillRect/>
          </a:stretch>
        </p:blipFill>
        <p:spPr>
          <a:xfrm>
            <a:off x="1819848" y="2600325"/>
            <a:ext cx="5495026" cy="3040046"/>
          </a:xfrm>
          <a:prstGeom prst="rect">
            <a:avLst/>
          </a:prstGeom>
        </p:spPr>
      </p:pic>
    </p:spTree>
    <p:extLst>
      <p:ext uri="{BB962C8B-B14F-4D97-AF65-F5344CB8AC3E}">
        <p14:creationId xmlns:p14="http://schemas.microsoft.com/office/powerpoint/2010/main" val="147135973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Mini-Perm and Re-financing Assumption</a:t>
            </a:r>
          </a:p>
        </p:txBody>
      </p:sp>
      <p:pic>
        <p:nvPicPr>
          <p:cNvPr id="5" name="Content Placeholder 4"/>
          <p:cNvPicPr>
            <a:picLocks noGrp="1" noChangeAspect="1"/>
          </p:cNvPicPr>
          <p:nvPr>
            <p:ph idx="4294967295"/>
          </p:nvPr>
        </p:nvPicPr>
        <p:blipFill>
          <a:blip r:embed="rId2"/>
          <a:stretch>
            <a:fillRect/>
          </a:stretch>
        </p:blipFill>
        <p:spPr>
          <a:xfrm>
            <a:off x="923026" y="1535503"/>
            <a:ext cx="6863800" cy="4002226"/>
          </a:xfrm>
          <a:prstGeom prst="rect">
            <a:avLst/>
          </a:prstGeom>
        </p:spPr>
      </p:pic>
    </p:spTree>
    <p:extLst>
      <p:ext uri="{BB962C8B-B14F-4D97-AF65-F5344CB8AC3E}">
        <p14:creationId xmlns:p14="http://schemas.microsoft.com/office/powerpoint/2010/main" val="158479455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Credit Analysis of Mini-Perm</a:t>
            </a:r>
          </a:p>
        </p:txBody>
      </p:sp>
      <p:sp>
        <p:nvSpPr>
          <p:cNvPr id="3" name="Content Placeholder 2"/>
          <p:cNvSpPr>
            <a:spLocks noGrp="1"/>
          </p:cNvSpPr>
          <p:nvPr>
            <p:ph type="body" sz="quarter" idx="13"/>
          </p:nvPr>
        </p:nvSpPr>
        <p:spPr/>
        <p:txBody>
          <a:bodyPr/>
          <a:lstStyle/>
          <a:p>
            <a:r>
              <a:rPr lang="en-US" dirty="0"/>
              <a:t>To evaluate the effects of being unable to re-finance a cash sweep assumption can be used.</a:t>
            </a:r>
          </a:p>
          <a:p>
            <a:r>
              <a:rPr lang="en-US" dirty="0"/>
              <a:t>You can then see how low a variable can go before the loan will not be re-paid.</a:t>
            </a:r>
          </a:p>
          <a:p>
            <a:endParaRPr lang="en-US" dirty="0"/>
          </a:p>
        </p:txBody>
      </p:sp>
      <p:pic>
        <p:nvPicPr>
          <p:cNvPr id="5" name="Picture 4"/>
          <p:cNvPicPr>
            <a:picLocks noChangeAspect="1"/>
          </p:cNvPicPr>
          <p:nvPr/>
        </p:nvPicPr>
        <p:blipFill>
          <a:blip r:embed="rId2"/>
          <a:stretch>
            <a:fillRect/>
          </a:stretch>
        </p:blipFill>
        <p:spPr>
          <a:xfrm>
            <a:off x="1718206" y="3303505"/>
            <a:ext cx="6113112" cy="1702817"/>
          </a:xfrm>
          <a:prstGeom prst="rect">
            <a:avLst/>
          </a:prstGeom>
        </p:spPr>
      </p:pic>
    </p:spTree>
    <p:extLst>
      <p:ext uri="{BB962C8B-B14F-4D97-AF65-F5344CB8AC3E}">
        <p14:creationId xmlns:p14="http://schemas.microsoft.com/office/powerpoint/2010/main" val="293011415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7018D-CEE6-4488-9768-5B6B43117376}"/>
              </a:ext>
            </a:extLst>
          </p:cNvPr>
          <p:cNvSpPr>
            <a:spLocks noGrp="1"/>
          </p:cNvSpPr>
          <p:nvPr>
            <p:ph type="ctrTitle"/>
          </p:nvPr>
        </p:nvSpPr>
        <p:spPr/>
        <p:txBody>
          <a:bodyPr/>
          <a:lstStyle/>
          <a:p>
            <a:r>
              <a:rPr lang="en-US" dirty="0"/>
              <a:t>Mini-Perm Extension</a:t>
            </a:r>
            <a:endParaRPr lang="en-CH" dirty="0"/>
          </a:p>
        </p:txBody>
      </p:sp>
      <p:sp>
        <p:nvSpPr>
          <p:cNvPr id="2" name="Content Placeholder 1">
            <a:extLst>
              <a:ext uri="{FF2B5EF4-FFF2-40B4-BE49-F238E27FC236}">
                <a16:creationId xmlns:a16="http://schemas.microsoft.com/office/drawing/2014/main" id="{A53EF6DA-3F4C-4C97-9800-3F5B304781FB}"/>
              </a:ext>
            </a:extLst>
          </p:cNvPr>
          <p:cNvSpPr>
            <a:spLocks noGrp="1"/>
          </p:cNvSpPr>
          <p:nvPr>
            <p:ph type="body" sz="quarter" idx="13"/>
          </p:nvPr>
        </p:nvSpPr>
        <p:spPr/>
        <p:txBody>
          <a:bodyPr>
            <a:normAutofit/>
          </a:bodyPr>
          <a:lstStyle/>
          <a:p>
            <a:r>
              <a:rPr lang="en-US" dirty="0"/>
              <a:t>Term Loan Maturity Date Extension. </a:t>
            </a:r>
          </a:p>
          <a:p>
            <a:r>
              <a:rPr lang="en-US" dirty="0"/>
              <a:t>The Borrower may:</a:t>
            </a:r>
          </a:p>
          <a:p>
            <a:pPr lvl="1"/>
            <a:r>
              <a:rPr lang="en-US" dirty="0"/>
              <a:t>not sooner than twelve (12) months and,</a:t>
            </a:r>
          </a:p>
          <a:p>
            <a:pPr lvl="1"/>
            <a:r>
              <a:rPr lang="en-US" dirty="0"/>
              <a:t>not later than six (6) months prior to the then-current Term Loan Maturity Date</a:t>
            </a:r>
          </a:p>
          <a:p>
            <a:r>
              <a:rPr lang="en-US" dirty="0"/>
              <a:t>Request that the Term Loan Maturity Date be extended for an additional period selected by Borrower of up to an additional five (5) years (an “Extension Request”).</a:t>
            </a:r>
          </a:p>
          <a:p>
            <a:endParaRPr lang="en-CH" dirty="0"/>
          </a:p>
        </p:txBody>
      </p:sp>
    </p:spTree>
    <p:extLst>
      <p:ext uri="{BB962C8B-B14F-4D97-AF65-F5344CB8AC3E}">
        <p14:creationId xmlns:p14="http://schemas.microsoft.com/office/powerpoint/2010/main" val="8245545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653B9C-0DAE-497C-A276-0E9685C3466B}"/>
              </a:ext>
            </a:extLst>
          </p:cNvPr>
          <p:cNvSpPr>
            <a:spLocks noGrp="1"/>
          </p:cNvSpPr>
          <p:nvPr>
            <p:ph type="ctrTitle"/>
          </p:nvPr>
        </p:nvSpPr>
        <p:spPr/>
        <p:txBody>
          <a:bodyPr/>
          <a:lstStyle/>
          <a:p>
            <a:r>
              <a:rPr lang="en-US" dirty="0"/>
              <a:t>Mini-Perm Extension - Continued</a:t>
            </a:r>
            <a:endParaRPr lang="en-CH" dirty="0"/>
          </a:p>
        </p:txBody>
      </p:sp>
      <p:sp>
        <p:nvSpPr>
          <p:cNvPr id="2" name="Content Placeholder 1">
            <a:extLst>
              <a:ext uri="{FF2B5EF4-FFF2-40B4-BE49-F238E27FC236}">
                <a16:creationId xmlns:a16="http://schemas.microsoft.com/office/drawing/2014/main" id="{F860419F-ED19-43DC-BF59-68DB6473A732}"/>
              </a:ext>
            </a:extLst>
          </p:cNvPr>
          <p:cNvSpPr>
            <a:spLocks noGrp="1"/>
          </p:cNvSpPr>
          <p:nvPr>
            <p:ph type="body" sz="quarter" idx="13"/>
          </p:nvPr>
        </p:nvSpPr>
        <p:spPr/>
        <p:txBody>
          <a:bodyPr>
            <a:normAutofit/>
          </a:bodyPr>
          <a:lstStyle/>
          <a:p>
            <a:r>
              <a:rPr lang="en-US" dirty="0"/>
              <a:t>Borrower and the Lenders mutually agree to alternate terms and conditions not later than four (4) months prior to the then-current Term Loan Maturity Date</a:t>
            </a:r>
          </a:p>
          <a:p>
            <a:r>
              <a:rPr lang="en-US" dirty="0"/>
              <a:t>No Lender shall have any obligation to agree to have any of its Term Loans extended pursuant to any Extension Request.  </a:t>
            </a:r>
          </a:p>
          <a:p>
            <a:r>
              <a:rPr lang="en-US" dirty="0"/>
              <a:t>To the extent that not all Lenders approve an Extension Request, the Borrower shall have the right to replace each Lender that voted not to approve such Extension Request, and add as “Lenders” </a:t>
            </a:r>
          </a:p>
          <a:p>
            <a:r>
              <a:rPr lang="en-US" dirty="0"/>
              <a:t>On the then-current Term Loan Maturity Date, the Borrower shall repay each non-consenting Lender its Proportionate Share of the Term Loans.</a:t>
            </a:r>
            <a:endParaRPr lang="en-CH" dirty="0"/>
          </a:p>
          <a:p>
            <a:endParaRPr lang="en-CH" dirty="0"/>
          </a:p>
        </p:txBody>
      </p:sp>
    </p:spTree>
    <p:extLst>
      <p:ext uri="{BB962C8B-B14F-4D97-AF65-F5344CB8AC3E}">
        <p14:creationId xmlns:p14="http://schemas.microsoft.com/office/powerpoint/2010/main" val="2955288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German Tariffs for Alternative Sizes of PV</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13241"/>
            <a:ext cx="5819336" cy="523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23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7B63AC-B52D-4ABF-855D-5803DA9E0ECB}"/>
              </a:ext>
            </a:extLst>
          </p:cNvPr>
          <p:cNvSpPr>
            <a:spLocks noGrp="1"/>
          </p:cNvSpPr>
          <p:nvPr>
            <p:ph type="ctrTitle"/>
          </p:nvPr>
        </p:nvSpPr>
        <p:spPr>
          <a:xfrm>
            <a:off x="247245" y="951298"/>
            <a:ext cx="8649509" cy="488877"/>
          </a:xfrm>
        </p:spPr>
        <p:txBody>
          <a:bodyPr>
            <a:noAutofit/>
          </a:bodyPr>
          <a:lstStyle/>
          <a:p>
            <a:pPr algn="ctr"/>
            <a:r>
              <a:rPr lang="en-US" sz="3200" dirty="0"/>
              <a:t>Context of Subsided Prices – Compare 45 Euro/kWh with Merchant Prices of about 3 Euro Cents</a:t>
            </a:r>
          </a:p>
        </p:txBody>
      </p:sp>
      <p:pic>
        <p:nvPicPr>
          <p:cNvPr id="5" name="Content Placeholder 4">
            <a:extLst>
              <a:ext uri="{FF2B5EF4-FFF2-40B4-BE49-F238E27FC236}">
                <a16:creationId xmlns:a16="http://schemas.microsoft.com/office/drawing/2014/main" id="{E5F12474-F2AA-40DF-A49D-2873FCF21AEB}"/>
              </a:ext>
            </a:extLst>
          </p:cNvPr>
          <p:cNvPicPr>
            <a:picLocks noGrp="1" noChangeAspect="1"/>
          </p:cNvPicPr>
          <p:nvPr>
            <p:ph idx="4294967295"/>
          </p:nvPr>
        </p:nvPicPr>
        <p:blipFill>
          <a:blip r:embed="rId2"/>
          <a:stretch>
            <a:fillRect/>
          </a:stretch>
        </p:blipFill>
        <p:spPr>
          <a:xfrm>
            <a:off x="2894598" y="1889185"/>
            <a:ext cx="5746827" cy="4198671"/>
          </a:xfrm>
        </p:spPr>
      </p:pic>
      <p:sp>
        <p:nvSpPr>
          <p:cNvPr id="2" name="TextBox 1">
            <a:extLst>
              <a:ext uri="{FF2B5EF4-FFF2-40B4-BE49-F238E27FC236}">
                <a16:creationId xmlns:a16="http://schemas.microsoft.com/office/drawing/2014/main" id="{5FCBDD4C-0355-4AB3-9E30-F2C01D14DE09}"/>
              </a:ext>
            </a:extLst>
          </p:cNvPr>
          <p:cNvSpPr txBox="1"/>
          <p:nvPr/>
        </p:nvSpPr>
        <p:spPr>
          <a:xfrm>
            <a:off x="502575" y="3180897"/>
            <a:ext cx="1508760" cy="1384995"/>
          </a:xfrm>
          <a:prstGeom prst="rect">
            <a:avLst/>
          </a:prstGeom>
          <a:noFill/>
        </p:spPr>
        <p:txBody>
          <a:bodyPr wrap="square" rtlCol="0">
            <a:spAutoFit/>
          </a:bodyPr>
          <a:lstStyle/>
          <a:p>
            <a:r>
              <a:rPr lang="en-US" sz="1400" dirty="0"/>
              <a:t>Demonstrates that the economics of solar power can be driven by natural gas prices</a:t>
            </a:r>
          </a:p>
        </p:txBody>
      </p:sp>
    </p:spTree>
    <p:extLst>
      <p:ext uri="{BB962C8B-B14F-4D97-AF65-F5344CB8AC3E}">
        <p14:creationId xmlns:p14="http://schemas.microsoft.com/office/powerpoint/2010/main" val="140636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D528-0AF6-40FC-9324-DAAF7C809224}"/>
              </a:ext>
            </a:extLst>
          </p:cNvPr>
          <p:cNvSpPr>
            <a:spLocks noGrp="1"/>
          </p:cNvSpPr>
          <p:nvPr>
            <p:ph type="ctrTitle"/>
          </p:nvPr>
        </p:nvSpPr>
        <p:spPr/>
        <p:txBody>
          <a:bodyPr/>
          <a:lstStyle/>
          <a:p>
            <a:r>
              <a:rPr lang="en-US" dirty="0"/>
              <a:t>Files in Library</a:t>
            </a:r>
          </a:p>
        </p:txBody>
      </p:sp>
      <p:sp>
        <p:nvSpPr>
          <p:cNvPr id="3" name="Text Placeholder 2">
            <a:extLst>
              <a:ext uri="{FF2B5EF4-FFF2-40B4-BE49-F238E27FC236}">
                <a16:creationId xmlns:a16="http://schemas.microsoft.com/office/drawing/2014/main" id="{4A399A66-4E29-404C-A646-01637FCB29CF}"/>
              </a:ext>
            </a:extLst>
          </p:cNvPr>
          <p:cNvSpPr>
            <a:spLocks noGrp="1"/>
          </p:cNvSpPr>
          <p:nvPr>
            <p:ph type="body" sz="quarter" idx="13"/>
          </p:nvPr>
        </p:nvSpPr>
        <p:spPr/>
        <p:txBody>
          <a:bodyPr>
            <a:normAutofit lnSpcReduction="10000"/>
          </a:bodyPr>
          <a:lstStyle/>
          <a:p>
            <a:r>
              <a:rPr lang="en-US" sz="2800" dirty="0"/>
              <a:t>Renewable Exercise File</a:t>
            </a:r>
          </a:p>
          <a:p>
            <a:r>
              <a:rPr lang="en-US" sz="2800" dirty="0"/>
              <a:t>PPT Files</a:t>
            </a:r>
          </a:p>
          <a:p>
            <a:r>
              <a:rPr lang="en-US" sz="2800" dirty="0"/>
              <a:t>Bank Example</a:t>
            </a:r>
          </a:p>
          <a:p>
            <a:r>
              <a:rPr lang="en-US" sz="2800" dirty="0"/>
              <a:t>Term Sheet</a:t>
            </a:r>
          </a:p>
          <a:p>
            <a:r>
              <a:rPr lang="en-US" sz="2800"/>
              <a:t>Excel </a:t>
            </a:r>
            <a:r>
              <a:rPr lang="en-US" sz="2800" dirty="0"/>
              <a:t>Exercise File – Batteries</a:t>
            </a:r>
          </a:p>
          <a:p>
            <a:r>
              <a:rPr lang="en-US" sz="2800" dirty="0"/>
              <a:t>Excel Exercise File – Hydrogen</a:t>
            </a:r>
          </a:p>
          <a:p>
            <a:r>
              <a:rPr lang="en-US" sz="2800" dirty="0"/>
              <a:t>Bloomberg LCOE</a:t>
            </a:r>
          </a:p>
          <a:p>
            <a:r>
              <a:rPr lang="en-US" sz="2800" dirty="0"/>
              <a:t>LCOE Calculator</a:t>
            </a:r>
          </a:p>
          <a:p>
            <a:r>
              <a:rPr lang="en-US" sz="2800" dirty="0"/>
              <a:t>Generic Macros</a:t>
            </a:r>
          </a:p>
          <a:p>
            <a:endParaRPr lang="en-US" sz="2800" dirty="0"/>
          </a:p>
          <a:p>
            <a:endParaRPr lang="en-US" sz="2800" dirty="0"/>
          </a:p>
        </p:txBody>
      </p:sp>
    </p:spTree>
    <p:extLst>
      <p:ext uri="{BB962C8B-B14F-4D97-AF65-F5344CB8AC3E}">
        <p14:creationId xmlns:p14="http://schemas.microsoft.com/office/powerpoint/2010/main" val="585205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BBBF73-449E-4895-A6E7-9514C369DEFB}"/>
              </a:ext>
            </a:extLst>
          </p:cNvPr>
          <p:cNvSpPr>
            <a:spLocks noGrp="1"/>
          </p:cNvSpPr>
          <p:nvPr>
            <p:ph type="ctrTitle"/>
          </p:nvPr>
        </p:nvSpPr>
        <p:spPr/>
        <p:txBody>
          <a:bodyPr/>
          <a:lstStyle/>
          <a:p>
            <a:r>
              <a:rPr lang="en-US" dirty="0"/>
              <a:t>Dubai 6 Cents per kWh in 2015</a:t>
            </a:r>
          </a:p>
        </p:txBody>
      </p:sp>
      <p:pic>
        <p:nvPicPr>
          <p:cNvPr id="5" name="Content Placeholder 4">
            <a:extLst>
              <a:ext uri="{FF2B5EF4-FFF2-40B4-BE49-F238E27FC236}">
                <a16:creationId xmlns:a16="http://schemas.microsoft.com/office/drawing/2014/main" id="{5D8BC6BF-89C8-4CDE-809C-8BEDD4D38C82}"/>
              </a:ext>
            </a:extLst>
          </p:cNvPr>
          <p:cNvPicPr>
            <a:picLocks noGrp="1" noChangeAspect="1"/>
          </p:cNvPicPr>
          <p:nvPr>
            <p:ph idx="4294967295"/>
          </p:nvPr>
        </p:nvPicPr>
        <p:blipFill>
          <a:blip r:embed="rId2"/>
          <a:stretch>
            <a:fillRect/>
          </a:stretch>
        </p:blipFill>
        <p:spPr>
          <a:xfrm>
            <a:off x="1587261" y="1296658"/>
            <a:ext cx="4613275" cy="4913313"/>
          </a:xfrm>
        </p:spPr>
      </p:pic>
    </p:spTree>
    <p:extLst>
      <p:ext uri="{BB962C8B-B14F-4D97-AF65-F5344CB8AC3E}">
        <p14:creationId xmlns:p14="http://schemas.microsoft.com/office/powerpoint/2010/main" val="3376243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ctrTitle"/>
          </p:nvPr>
        </p:nvSpPr>
        <p:spPr/>
        <p:txBody>
          <a:bodyPr/>
          <a:lstStyle/>
          <a:p>
            <a:r>
              <a:rPr lang="en-US" dirty="0"/>
              <a:t>Examples of Very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type="body" sz="quarter" idx="13"/>
          </p:nvPr>
        </p:nvSpPr>
        <p:spPr>
          <a:xfrm>
            <a:off x="247102" y="1136652"/>
            <a:ext cx="2780578" cy="4085588"/>
          </a:xfrm>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3256845" y="1285335"/>
            <a:ext cx="5212381" cy="4596861"/>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336604" y="3331534"/>
            <a:ext cx="2216264" cy="3448227"/>
          </a:xfrm>
          <a:prstGeom prst="rect">
            <a:avLst/>
          </a:prstGeom>
        </p:spPr>
      </p:pic>
    </p:spTree>
    <p:extLst>
      <p:ext uri="{BB962C8B-B14F-4D97-AF65-F5344CB8AC3E}">
        <p14:creationId xmlns:p14="http://schemas.microsoft.com/office/powerpoint/2010/main" val="164548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01AB38-0C70-4C13-87A2-F2AC875258EB}"/>
              </a:ext>
            </a:extLst>
          </p:cNvPr>
          <p:cNvSpPr>
            <a:spLocks noGrp="1"/>
          </p:cNvSpPr>
          <p:nvPr>
            <p:ph idx="1"/>
          </p:nvPr>
        </p:nvSpPr>
        <p:spPr/>
        <p:txBody>
          <a:bodyPr/>
          <a:lstStyle/>
          <a:p>
            <a:r>
              <a:rPr lang="en-US" dirty="0"/>
              <a:t>Assume that there is inflation in the tariff</a:t>
            </a:r>
          </a:p>
          <a:p>
            <a:endParaRPr lang="en-US" dirty="0"/>
          </a:p>
        </p:txBody>
      </p:sp>
      <p:sp>
        <p:nvSpPr>
          <p:cNvPr id="3" name="Title 2">
            <a:extLst>
              <a:ext uri="{FF2B5EF4-FFF2-40B4-BE49-F238E27FC236}">
                <a16:creationId xmlns:a16="http://schemas.microsoft.com/office/drawing/2014/main" id="{E9EBEAAF-AA05-4507-8B67-B22DC0073EC1}"/>
              </a:ext>
            </a:extLst>
          </p:cNvPr>
          <p:cNvSpPr>
            <a:spLocks noGrp="1"/>
          </p:cNvSpPr>
          <p:nvPr>
            <p:ph type="title"/>
          </p:nvPr>
        </p:nvSpPr>
        <p:spPr/>
        <p:txBody>
          <a:bodyPr/>
          <a:lstStyle/>
          <a:p>
            <a:r>
              <a:rPr lang="en-US" dirty="0"/>
              <a:t>Low-Cost Solar Example</a:t>
            </a:r>
          </a:p>
        </p:txBody>
      </p:sp>
      <p:sp>
        <p:nvSpPr>
          <p:cNvPr id="4" name="Slide Number Placeholder 3">
            <a:extLst>
              <a:ext uri="{FF2B5EF4-FFF2-40B4-BE49-F238E27FC236}">
                <a16:creationId xmlns:a16="http://schemas.microsoft.com/office/drawing/2014/main" id="{C84EFB3F-0271-46C5-9F56-84841E6E7F98}"/>
              </a:ext>
            </a:extLst>
          </p:cNvPr>
          <p:cNvSpPr>
            <a:spLocks noGrp="1"/>
          </p:cNvSpPr>
          <p:nvPr>
            <p:ph type="sldNum" sz="quarter" idx="12"/>
          </p:nvPr>
        </p:nvSpPr>
        <p:spPr>
          <a:xfrm>
            <a:off x="8531258" y="6482601"/>
            <a:ext cx="546754" cy="266991"/>
          </a:xfrm>
          <a:prstGeom prst="rect">
            <a:avLst/>
          </a:prstGeom>
        </p:spPr>
        <p:txBody>
          <a:bodyPr/>
          <a:lstStyle>
            <a:defPPr>
              <a:defRPr lang="en-US"/>
            </a:defPPr>
            <a:lvl1pPr marL="0" algn="l" defTabSz="457200" rtl="0" eaLnBrk="1" latinLnBrk="0" hangingPunct="1">
              <a:defRPr sz="11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C3A1854-6B63-4059-B360-A3C4972BF0FC}" type="slidenum">
              <a:rPr lang="ko-KR" altLang="en-US" smtClean="0"/>
              <a:pPr algn="ctr"/>
              <a:t>32</a:t>
            </a:fld>
            <a:endParaRPr lang="ko-KR" altLang="en-US" dirty="0"/>
          </a:p>
        </p:txBody>
      </p:sp>
      <p:pic>
        <p:nvPicPr>
          <p:cNvPr id="6" name="Picture 5">
            <a:extLst>
              <a:ext uri="{FF2B5EF4-FFF2-40B4-BE49-F238E27FC236}">
                <a16:creationId xmlns:a16="http://schemas.microsoft.com/office/drawing/2014/main" id="{20C90974-35A7-449C-AED1-0B8BC603426E}"/>
              </a:ext>
            </a:extLst>
          </p:cNvPr>
          <p:cNvPicPr>
            <a:picLocks noChangeAspect="1"/>
          </p:cNvPicPr>
          <p:nvPr/>
        </p:nvPicPr>
        <p:blipFill>
          <a:blip r:embed="rId2"/>
          <a:stretch>
            <a:fillRect/>
          </a:stretch>
        </p:blipFill>
        <p:spPr>
          <a:xfrm>
            <a:off x="844934" y="2016051"/>
            <a:ext cx="7130666" cy="3800175"/>
          </a:xfrm>
          <a:prstGeom prst="rect">
            <a:avLst/>
          </a:prstGeom>
        </p:spPr>
      </p:pic>
    </p:spTree>
    <p:extLst>
      <p:ext uri="{BB962C8B-B14F-4D97-AF65-F5344CB8AC3E}">
        <p14:creationId xmlns:p14="http://schemas.microsoft.com/office/powerpoint/2010/main" val="2338896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17BB41-2B73-4C85-AA25-0DB3B8DDBF18}"/>
              </a:ext>
            </a:extLst>
          </p:cNvPr>
          <p:cNvSpPr>
            <a:spLocks noGrp="1"/>
          </p:cNvSpPr>
          <p:nvPr>
            <p:ph type="ctrTitle"/>
          </p:nvPr>
        </p:nvSpPr>
        <p:spPr/>
        <p:txBody>
          <a:bodyPr/>
          <a:lstStyle/>
          <a:p>
            <a:r>
              <a:rPr lang="en-US" dirty="0"/>
              <a:t>Bloomberg  LCOE – Still High in 2021</a:t>
            </a:r>
          </a:p>
        </p:txBody>
      </p:sp>
      <p:pic>
        <p:nvPicPr>
          <p:cNvPr id="5" name="Content Placeholder 4">
            <a:extLst>
              <a:ext uri="{FF2B5EF4-FFF2-40B4-BE49-F238E27FC236}">
                <a16:creationId xmlns:a16="http://schemas.microsoft.com/office/drawing/2014/main" id="{02253AE8-A820-4827-B5F0-84ACDD6E9C86}"/>
              </a:ext>
            </a:extLst>
          </p:cNvPr>
          <p:cNvPicPr>
            <a:picLocks noGrp="1" noChangeAspect="1"/>
          </p:cNvPicPr>
          <p:nvPr>
            <p:ph idx="4294967295"/>
          </p:nvPr>
        </p:nvPicPr>
        <p:blipFill>
          <a:blip r:embed="rId2"/>
          <a:stretch>
            <a:fillRect/>
          </a:stretch>
        </p:blipFill>
        <p:spPr>
          <a:xfrm>
            <a:off x="1871932" y="1600200"/>
            <a:ext cx="3939610" cy="4508178"/>
          </a:xfrm>
        </p:spPr>
      </p:pic>
    </p:spTree>
    <p:extLst>
      <p:ext uri="{BB962C8B-B14F-4D97-AF65-F5344CB8AC3E}">
        <p14:creationId xmlns:p14="http://schemas.microsoft.com/office/powerpoint/2010/main" val="763867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EAF1C9-8DE6-46E5-A6DF-A7017F7D22D2}"/>
              </a:ext>
            </a:extLst>
          </p:cNvPr>
          <p:cNvSpPr>
            <a:spLocks noGrp="1"/>
          </p:cNvSpPr>
          <p:nvPr>
            <p:ph type="ctrTitle"/>
          </p:nvPr>
        </p:nvSpPr>
        <p:spPr/>
        <p:txBody>
          <a:bodyPr>
            <a:normAutofit fontScale="90000"/>
          </a:bodyPr>
          <a:lstStyle/>
          <a:p>
            <a:r>
              <a:rPr lang="en-US" dirty="0"/>
              <a:t>Drivers of Dramatic Declines in Solar Prices</a:t>
            </a:r>
          </a:p>
        </p:txBody>
      </p:sp>
      <p:sp>
        <p:nvSpPr>
          <p:cNvPr id="2" name="Content Placeholder 1">
            <a:extLst>
              <a:ext uri="{FF2B5EF4-FFF2-40B4-BE49-F238E27FC236}">
                <a16:creationId xmlns:a16="http://schemas.microsoft.com/office/drawing/2014/main" id="{E140BAE2-0E7C-4BBC-984E-2FBED2F9CFC1}"/>
              </a:ext>
            </a:extLst>
          </p:cNvPr>
          <p:cNvSpPr>
            <a:spLocks noGrp="1"/>
          </p:cNvSpPr>
          <p:nvPr>
            <p:ph type="body" sz="quarter" idx="13"/>
          </p:nvPr>
        </p:nvSpPr>
        <p:spPr/>
        <p:txBody>
          <a:bodyPr>
            <a:normAutofit/>
          </a:bodyPr>
          <a:lstStyle/>
          <a:p>
            <a:r>
              <a:rPr lang="en-US" dirty="0"/>
              <a:t>Declines in the Capital Costs</a:t>
            </a:r>
          </a:p>
          <a:p>
            <a:pPr lvl="1"/>
            <a:r>
              <a:rPr lang="en-US" dirty="0"/>
              <a:t>Modules</a:t>
            </a:r>
          </a:p>
          <a:p>
            <a:pPr lvl="1"/>
            <a:r>
              <a:rPr lang="en-US" dirty="0"/>
              <a:t>Other Equipment</a:t>
            </a:r>
          </a:p>
          <a:p>
            <a:pPr lvl="1"/>
            <a:r>
              <a:rPr lang="en-US" dirty="0"/>
              <a:t>Labour</a:t>
            </a:r>
          </a:p>
          <a:p>
            <a:r>
              <a:rPr lang="en-US" dirty="0"/>
              <a:t>Resources</a:t>
            </a:r>
          </a:p>
          <a:p>
            <a:pPr lvl="1"/>
            <a:r>
              <a:rPr lang="en-US" dirty="0"/>
              <a:t>Data availability</a:t>
            </a:r>
          </a:p>
          <a:p>
            <a:pPr lvl="1"/>
            <a:r>
              <a:rPr lang="en-US" dirty="0"/>
              <a:t>Tracking</a:t>
            </a:r>
          </a:p>
          <a:p>
            <a:pPr lvl="1"/>
            <a:r>
              <a:rPr lang="en-US" dirty="0"/>
              <a:t>Bi-facial</a:t>
            </a:r>
          </a:p>
          <a:p>
            <a:r>
              <a:rPr lang="en-US" dirty="0"/>
              <a:t>Operating Costs</a:t>
            </a:r>
          </a:p>
          <a:p>
            <a:pPr lvl="1"/>
            <a:r>
              <a:rPr lang="en-US" dirty="0"/>
              <a:t>O&amp;M costs</a:t>
            </a:r>
          </a:p>
          <a:p>
            <a:pPr lvl="1"/>
            <a:r>
              <a:rPr lang="en-US" dirty="0"/>
              <a:t>Insurance</a:t>
            </a:r>
          </a:p>
          <a:p>
            <a:pPr lvl="1"/>
            <a:r>
              <a:rPr lang="en-US" dirty="0"/>
              <a:t>Other Taxes</a:t>
            </a:r>
          </a:p>
          <a:p>
            <a:r>
              <a:rPr lang="en-US" dirty="0"/>
              <a:t>Financing Costs</a:t>
            </a:r>
          </a:p>
          <a:p>
            <a:pPr lvl="1"/>
            <a:r>
              <a:rPr lang="en-US" dirty="0"/>
              <a:t>Debt Amount and Cost</a:t>
            </a:r>
          </a:p>
          <a:p>
            <a:pPr lvl="1"/>
            <a:r>
              <a:rPr lang="en-US" dirty="0"/>
              <a:t>Equity Requirement</a:t>
            </a:r>
          </a:p>
          <a:p>
            <a:pPr lvl="1"/>
            <a:r>
              <a:rPr lang="en-US" dirty="0"/>
              <a:t>Income Taxes</a:t>
            </a:r>
          </a:p>
        </p:txBody>
      </p:sp>
      <p:sp>
        <p:nvSpPr>
          <p:cNvPr id="4" name="TextBox 3">
            <a:extLst>
              <a:ext uri="{FF2B5EF4-FFF2-40B4-BE49-F238E27FC236}">
                <a16:creationId xmlns:a16="http://schemas.microsoft.com/office/drawing/2014/main" id="{31C0F5A5-7C59-4F2A-B1C1-C99854496857}"/>
              </a:ext>
            </a:extLst>
          </p:cNvPr>
          <p:cNvSpPr txBox="1"/>
          <p:nvPr/>
        </p:nvSpPr>
        <p:spPr>
          <a:xfrm>
            <a:off x="5245331" y="2294313"/>
            <a:ext cx="2485505" cy="1754326"/>
          </a:xfrm>
          <a:prstGeom prst="rect">
            <a:avLst/>
          </a:prstGeom>
          <a:noFill/>
        </p:spPr>
        <p:txBody>
          <a:bodyPr wrap="square" rtlCol="0">
            <a:spAutoFit/>
          </a:bodyPr>
          <a:lstStyle/>
          <a:p>
            <a:r>
              <a:rPr lang="en-US" dirty="0"/>
              <a:t>In a financial model, you should clearly show all of these key drivers.  To understand solar power, you should understand all of the items.</a:t>
            </a:r>
          </a:p>
        </p:txBody>
      </p:sp>
    </p:spTree>
    <p:extLst>
      <p:ext uri="{BB962C8B-B14F-4D97-AF65-F5344CB8AC3E}">
        <p14:creationId xmlns:p14="http://schemas.microsoft.com/office/powerpoint/2010/main" val="2424125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830D37-12FC-4555-BE7A-C68C7A0647BC}"/>
              </a:ext>
            </a:extLst>
          </p:cNvPr>
          <p:cNvSpPr>
            <a:spLocks noGrp="1"/>
          </p:cNvSpPr>
          <p:nvPr>
            <p:ph type="ctrTitle"/>
          </p:nvPr>
        </p:nvSpPr>
        <p:spPr>
          <a:xfrm>
            <a:off x="247245" y="760429"/>
            <a:ext cx="8649509" cy="488877"/>
          </a:xfrm>
        </p:spPr>
        <p:txBody>
          <a:bodyPr>
            <a:normAutofit fontScale="90000"/>
          </a:bodyPr>
          <a:lstStyle/>
          <a:p>
            <a:r>
              <a:rPr lang="en-US" dirty="0"/>
              <a:t>Use of Levelised Cost to Assess Drivers and Economic Viability</a:t>
            </a:r>
          </a:p>
        </p:txBody>
      </p:sp>
      <p:sp>
        <p:nvSpPr>
          <p:cNvPr id="2" name="Content Placeholder 1">
            <a:extLst>
              <a:ext uri="{FF2B5EF4-FFF2-40B4-BE49-F238E27FC236}">
                <a16:creationId xmlns:a16="http://schemas.microsoft.com/office/drawing/2014/main" id="{2E958159-FCFD-4FC6-B9E9-25B9F7C0D042}"/>
              </a:ext>
            </a:extLst>
          </p:cNvPr>
          <p:cNvSpPr>
            <a:spLocks noGrp="1"/>
          </p:cNvSpPr>
          <p:nvPr>
            <p:ph type="body" sz="quarter" idx="13"/>
          </p:nvPr>
        </p:nvSpPr>
        <p:spPr>
          <a:xfrm>
            <a:off x="238117" y="1455725"/>
            <a:ext cx="8649509" cy="4902348"/>
          </a:xfrm>
        </p:spPr>
        <p:txBody>
          <a:bodyPr>
            <a:normAutofit/>
          </a:bodyPr>
          <a:lstStyle/>
          <a:p>
            <a:pPr marL="568325" lvl="1" indent="-395288">
              <a:spcBef>
                <a:spcPts val="0"/>
              </a:spcBef>
              <a:buFont typeface="Wingdings" panose="05000000000000000000" pitchFamily="2"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Importance of understanding levelised cost to evaluate business cases and what strategy makes sense</a:t>
            </a:r>
          </a:p>
          <a:p>
            <a:pPr marL="568325" lvl="1" indent="-395288">
              <a:spcBef>
                <a:spcPts val="0"/>
              </a:spcBef>
              <a:buFont typeface="Wingdings" panose="05000000000000000000" pitchFamily="2" charset="2"/>
              <a:buChar char=""/>
            </a:pPr>
            <a:r>
              <a:rPr lang="en-GB" sz="2400" dirty="0">
                <a:latin typeface="Calibri" panose="020F0502020204030204" pitchFamily="34" charset="0"/>
                <a:ea typeface="Times New Roman" panose="02020603050405020304" pitchFamily="18" charset="0"/>
                <a:cs typeface="Arial" panose="020B0604020202020204" pitchFamily="34" charset="0"/>
              </a:rPr>
              <a:t>Level is flat; you are trying to compute flat costs over the life of a project</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lvl="1" indent="-395288">
              <a:spcBef>
                <a:spcPts val="0"/>
              </a:spcBef>
              <a:buFont typeface="Wingdings" panose="05000000000000000000" pitchFamily="2"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Mechanics of computing levelised cost for solar power given carrying charge rates</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lvl="1" indent="-395288">
              <a:spcBef>
                <a:spcPts val="0"/>
              </a:spcBef>
              <a:buFont typeface="Wingdings" panose="05000000000000000000" pitchFamily="2" charset="2"/>
              <a:buChar char=""/>
            </a:pPr>
            <a:r>
              <a:rPr lang="en-GB" sz="2400" dirty="0">
                <a:effectLst/>
                <a:latin typeface="Calibri" panose="020F0502020204030204" pitchFamily="34" charset="0"/>
                <a:ea typeface="Times New Roman" panose="02020603050405020304" pitchFamily="18" charset="0"/>
                <a:cs typeface="Arial" panose="020B0604020202020204" pitchFamily="34" charset="0"/>
              </a:rPr>
              <a:t>More </a:t>
            </a:r>
            <a:r>
              <a:rPr lang="en-GB" sz="2400" dirty="0">
                <a:latin typeface="Calibri" panose="020F0502020204030204" pitchFamily="34" charset="0"/>
                <a:ea typeface="Times New Roman" panose="02020603050405020304" pitchFamily="18" charset="0"/>
                <a:cs typeface="Arial" panose="020B0604020202020204" pitchFamily="34" charset="0"/>
              </a:rPr>
              <a:t>complex items: </a:t>
            </a:r>
            <a:r>
              <a:rPr lang="en-GB" sz="2400" dirty="0">
                <a:effectLst/>
                <a:latin typeface="Calibri" panose="020F0502020204030204" pitchFamily="34" charset="0"/>
                <a:ea typeface="Times New Roman" panose="02020603050405020304" pitchFamily="18" charset="0"/>
                <a:cs typeface="Arial" panose="020B0604020202020204" pitchFamily="34" charset="0"/>
              </a:rPr>
              <a:t>Real levelised cost, financing factors, degradation and using levelised cost calculator</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568325" lvl="1" indent="-395288">
              <a:spcBef>
                <a:spcPts val="0"/>
              </a:spcBef>
              <a:buFont typeface="Wingdings" panose="05000000000000000000" pitchFamily="2" charset="2"/>
              <a:buChar char=""/>
            </a:pPr>
            <a:endParaRPr lang="en-GB" sz="2400" dirty="0">
              <a:effectLst/>
              <a:latin typeface="Calibri" panose="020F0502020204030204" pitchFamily="34" charset="0"/>
              <a:ea typeface="Times New Roman" panose="02020603050405020304" pitchFamily="18" charset="0"/>
              <a:cs typeface="Arial" panose="020B0604020202020204" pitchFamily="34" charset="0"/>
            </a:endParaRPr>
          </a:p>
          <a:p>
            <a:pPr marL="568325" lvl="2" indent="-395288">
              <a:spcBef>
                <a:spcPts val="0"/>
              </a:spcBef>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Intuition of LCOE</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marR="0" lvl="3" indent="-395288">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Comparing LCOE of solar to electricity bills and to the level cost of other technologies that include fuel and environmental cost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marR="0" lvl="3" indent="-395288">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Cost per unit calculations in other industries like oil</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marR="0" lvl="3" indent="-395288">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Operating inputs to any LCOE calculation – capital cost, operation cost, and output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1025525" marR="0" lvl="3" indent="-395288">
              <a:spcBef>
                <a:spcPts val="0"/>
              </a:spcBef>
              <a:spcAft>
                <a:spcPts val="0"/>
              </a:spcAft>
              <a:buFont typeface="Symbol" panose="05050102010706020507" pitchFamily="18" charset="2"/>
              <a:buChar char=""/>
            </a:pPr>
            <a:r>
              <a:rPr lang="en-GB" dirty="0">
                <a:effectLst/>
                <a:latin typeface="Calibri" panose="020F0502020204030204" pitchFamily="34" charset="0"/>
                <a:ea typeface="Times New Roman" panose="02020603050405020304" pitchFamily="18" charset="0"/>
                <a:cs typeface="Arial" panose="020B0604020202020204" pitchFamily="34" charset="0"/>
              </a:rPr>
              <a:t>LCOE with and without inflation</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96B503-2FAF-4546-9F0B-D3BAB95423DE}"/>
              </a:ext>
            </a:extLst>
          </p:cNvPr>
          <p:cNvPicPr>
            <a:picLocks noChangeAspect="1"/>
          </p:cNvPicPr>
          <p:nvPr/>
        </p:nvPicPr>
        <p:blipFill>
          <a:blip r:embed="rId2"/>
          <a:stretch>
            <a:fillRect/>
          </a:stretch>
        </p:blipFill>
        <p:spPr>
          <a:xfrm>
            <a:off x="5291484" y="5161105"/>
            <a:ext cx="3781425" cy="1647825"/>
          </a:xfrm>
          <a:prstGeom prst="rect">
            <a:avLst/>
          </a:prstGeom>
        </p:spPr>
      </p:pic>
    </p:spTree>
    <p:extLst>
      <p:ext uri="{BB962C8B-B14F-4D97-AF65-F5344CB8AC3E}">
        <p14:creationId xmlns:p14="http://schemas.microsoft.com/office/powerpoint/2010/main" val="3784559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E85890-FE6C-4C00-B524-60E4A38FAE5A}"/>
              </a:ext>
            </a:extLst>
          </p:cNvPr>
          <p:cNvSpPr>
            <a:spLocks noGrp="1"/>
          </p:cNvSpPr>
          <p:nvPr>
            <p:ph type="ctrTitle"/>
          </p:nvPr>
        </p:nvSpPr>
        <p:spPr>
          <a:xfrm>
            <a:off x="247245" y="742155"/>
            <a:ext cx="8649509" cy="488877"/>
          </a:xfrm>
        </p:spPr>
        <p:txBody>
          <a:bodyPr>
            <a:normAutofit fontScale="90000"/>
          </a:bodyPr>
          <a:lstStyle/>
          <a:p>
            <a:r>
              <a:rPr lang="en-US" dirty="0"/>
              <a:t>The Levelised Cost of Anything to Assess Economic Costs and Benefits</a:t>
            </a:r>
          </a:p>
        </p:txBody>
      </p:sp>
      <p:sp>
        <p:nvSpPr>
          <p:cNvPr id="2" name="Content Placeholder 1">
            <a:extLst>
              <a:ext uri="{FF2B5EF4-FFF2-40B4-BE49-F238E27FC236}">
                <a16:creationId xmlns:a16="http://schemas.microsoft.com/office/drawing/2014/main" id="{6E0A7F4B-575B-4BC9-B7E7-7A3ED7462D50}"/>
              </a:ext>
            </a:extLst>
          </p:cNvPr>
          <p:cNvSpPr>
            <a:spLocks noGrp="1"/>
          </p:cNvSpPr>
          <p:nvPr>
            <p:ph type="body" sz="quarter" idx="13"/>
          </p:nvPr>
        </p:nvSpPr>
        <p:spPr>
          <a:xfrm>
            <a:off x="443440" y="1515317"/>
            <a:ext cx="8001820" cy="4160864"/>
          </a:xfrm>
        </p:spPr>
        <p:txBody>
          <a:bodyPr>
            <a:normAutofit/>
          </a:bodyPr>
          <a:lstStyle/>
          <a:p>
            <a:pPr algn="l"/>
            <a:r>
              <a:rPr lang="en-US" sz="2800" dirty="0"/>
              <a:t>Example of a horse, Beethoven’s horse, a car, a plane, an oil field</a:t>
            </a:r>
          </a:p>
          <a:p>
            <a:pPr algn="l"/>
            <a:r>
              <a:rPr lang="en-US" sz="2800" dirty="0"/>
              <a:t>You must measure levelised cost relative to something – e.g., cost/km, cost/kg (hydrogen), cost per MWh.</a:t>
            </a:r>
          </a:p>
          <a:p>
            <a:pPr algn="l"/>
            <a:r>
              <a:rPr lang="en-US" sz="2800" dirty="0"/>
              <a:t>The capital cost of the investment must be divided into periods over the life of the investment.  This is the tricky part.</a:t>
            </a:r>
          </a:p>
          <a:p>
            <a:pPr algn="l"/>
            <a:endParaRPr lang="en-US" sz="2800" dirty="0"/>
          </a:p>
        </p:txBody>
      </p:sp>
    </p:spTree>
    <p:extLst>
      <p:ext uri="{BB962C8B-B14F-4D97-AF65-F5344CB8AC3E}">
        <p14:creationId xmlns:p14="http://schemas.microsoft.com/office/powerpoint/2010/main" val="433748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2734A9-698D-4D6F-94F2-01E90EC3124D}"/>
              </a:ext>
            </a:extLst>
          </p:cNvPr>
          <p:cNvSpPr>
            <a:spLocks noGrp="1"/>
          </p:cNvSpPr>
          <p:nvPr>
            <p:ph type="ctrTitle"/>
          </p:nvPr>
        </p:nvSpPr>
        <p:spPr>
          <a:xfrm>
            <a:off x="242753" y="742154"/>
            <a:ext cx="8649509" cy="488877"/>
          </a:xfrm>
        </p:spPr>
        <p:txBody>
          <a:bodyPr>
            <a:normAutofit fontScale="90000"/>
          </a:bodyPr>
          <a:lstStyle/>
          <a:p>
            <a:r>
              <a:rPr lang="en-US" dirty="0"/>
              <a:t>Computing the Cost of Producing Something per Unit (the LCOE)</a:t>
            </a:r>
          </a:p>
        </p:txBody>
      </p:sp>
      <p:sp>
        <p:nvSpPr>
          <p:cNvPr id="2" name="Content Placeholder 1">
            <a:extLst>
              <a:ext uri="{FF2B5EF4-FFF2-40B4-BE49-F238E27FC236}">
                <a16:creationId xmlns:a16="http://schemas.microsoft.com/office/drawing/2014/main" id="{5B5F662E-2B89-4E63-840C-4725F3AB4759}"/>
              </a:ext>
            </a:extLst>
          </p:cNvPr>
          <p:cNvSpPr>
            <a:spLocks noGrp="1"/>
          </p:cNvSpPr>
          <p:nvPr>
            <p:ph type="body" sz="quarter" idx="13"/>
          </p:nvPr>
        </p:nvSpPr>
        <p:spPr>
          <a:xfrm>
            <a:off x="251738" y="1559347"/>
            <a:ext cx="8640524" cy="5221421"/>
          </a:xfrm>
        </p:spPr>
        <p:txBody>
          <a:bodyPr>
            <a:normAutofit/>
          </a:bodyPr>
          <a:lstStyle/>
          <a:p>
            <a:r>
              <a:rPr lang="en-US" sz="3200" dirty="0"/>
              <a:t>You need:</a:t>
            </a:r>
          </a:p>
          <a:p>
            <a:pPr lvl="1"/>
            <a:r>
              <a:rPr lang="en-US" sz="2800" dirty="0"/>
              <a:t>Up-front Capital Cost Amount</a:t>
            </a:r>
          </a:p>
          <a:p>
            <a:pPr lvl="1"/>
            <a:r>
              <a:rPr lang="en-US" sz="2800" dirty="0"/>
              <a:t>Operation and Maintenance Costs</a:t>
            </a:r>
          </a:p>
          <a:p>
            <a:pPr lvl="1"/>
            <a:r>
              <a:rPr lang="en-US" sz="2800" dirty="0"/>
              <a:t>Production Quantity</a:t>
            </a:r>
          </a:p>
          <a:p>
            <a:pPr lvl="1"/>
            <a:endParaRPr lang="en-US" sz="2800" dirty="0"/>
          </a:p>
          <a:p>
            <a:r>
              <a:rPr lang="en-US" sz="3200" dirty="0"/>
              <a:t>The rest is the cost of capital and carrying charge</a:t>
            </a:r>
          </a:p>
          <a:p>
            <a:pPr lvl="1"/>
            <a:r>
              <a:rPr lang="en-US" sz="2800" dirty="0"/>
              <a:t>Asset life</a:t>
            </a:r>
          </a:p>
          <a:p>
            <a:pPr lvl="1"/>
            <a:r>
              <a:rPr lang="en-US" sz="2800" dirty="0"/>
              <a:t>Cost of debt and equity capital</a:t>
            </a:r>
          </a:p>
          <a:p>
            <a:pPr lvl="1"/>
            <a:r>
              <a:rPr lang="en-US" sz="2800" dirty="0"/>
              <a:t>Taxes and tax depreciation</a:t>
            </a:r>
          </a:p>
          <a:p>
            <a:pPr lvl="1"/>
            <a:r>
              <a:rPr lang="en-US" sz="2800" dirty="0"/>
              <a:t>Degradation</a:t>
            </a:r>
          </a:p>
        </p:txBody>
      </p:sp>
    </p:spTree>
    <p:extLst>
      <p:ext uri="{BB962C8B-B14F-4D97-AF65-F5344CB8AC3E}">
        <p14:creationId xmlns:p14="http://schemas.microsoft.com/office/powerpoint/2010/main" val="2783207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DE8D35-8F0C-42FE-B2C4-3FA290158FE4}"/>
              </a:ext>
            </a:extLst>
          </p:cNvPr>
          <p:cNvSpPr>
            <a:spLocks noGrp="1"/>
          </p:cNvSpPr>
          <p:nvPr>
            <p:ph type="ctrTitle"/>
          </p:nvPr>
        </p:nvSpPr>
        <p:spPr/>
        <p:txBody>
          <a:bodyPr/>
          <a:lstStyle/>
          <a:p>
            <a:r>
              <a:rPr lang="en-US" dirty="0"/>
              <a:t>LCOE Mechanics for Solar</a:t>
            </a:r>
          </a:p>
        </p:txBody>
      </p:sp>
      <p:sp>
        <p:nvSpPr>
          <p:cNvPr id="2" name="Content Placeholder 1">
            <a:extLst>
              <a:ext uri="{FF2B5EF4-FFF2-40B4-BE49-F238E27FC236}">
                <a16:creationId xmlns:a16="http://schemas.microsoft.com/office/drawing/2014/main" id="{D1EDE3C8-BD5E-4BAA-9223-581DBFB0BE1D}"/>
              </a:ext>
            </a:extLst>
          </p:cNvPr>
          <p:cNvSpPr>
            <a:spLocks noGrp="1"/>
          </p:cNvSpPr>
          <p:nvPr>
            <p:ph type="body" sz="quarter" idx="13"/>
          </p:nvPr>
        </p:nvSpPr>
        <p:spPr>
          <a:xfrm>
            <a:off x="465827" y="1179784"/>
            <a:ext cx="7930094" cy="5290027"/>
          </a:xfrm>
        </p:spPr>
        <p:txBody>
          <a:bodyPr>
            <a:normAutofit/>
          </a:bodyPr>
          <a:lstStyle/>
          <a:p>
            <a:r>
              <a:rPr lang="en-US" sz="2000" dirty="0"/>
              <a:t>Use numbers 1,000 and 8760 (8766)</a:t>
            </a:r>
          </a:p>
          <a:p>
            <a:r>
              <a:rPr lang="en-US" sz="2000" dirty="0"/>
              <a:t>Find the Annual Cost that you express in terms of USD/kw-year that includes recovery of capital costs</a:t>
            </a:r>
          </a:p>
          <a:p>
            <a:r>
              <a:rPr lang="en-US" sz="2000" dirty="0"/>
              <a:t>Take the USD/kw-year and convert it to hours – USD/kWh</a:t>
            </a:r>
          </a:p>
          <a:p>
            <a:pPr lvl="1"/>
            <a:r>
              <a:rPr lang="en-US" sz="1800" dirty="0"/>
              <a:t>Divided by 8766 x capacity factor</a:t>
            </a:r>
          </a:p>
          <a:p>
            <a:pPr lvl="1"/>
            <a:r>
              <a:rPr lang="en-US" sz="1800" dirty="0"/>
              <a:t>or, Yield expressed as kWh/kWp</a:t>
            </a:r>
          </a:p>
          <a:p>
            <a:r>
              <a:rPr lang="en-US" sz="2000" dirty="0"/>
              <a:t>Multiply by 1,000 to express as USD per MWH</a:t>
            </a:r>
          </a:p>
          <a:p>
            <a:r>
              <a:rPr lang="en-US" sz="2000" dirty="0"/>
              <a:t>Divide by 10 to express as cents per kWh</a:t>
            </a:r>
          </a:p>
          <a:p>
            <a:r>
              <a:rPr lang="en-US" sz="2000" dirty="0"/>
              <a:t>For producing revenue, there must be some kind of time dimension attached to the capacity</a:t>
            </a:r>
          </a:p>
          <a:p>
            <a:pPr lvl="1"/>
            <a:r>
              <a:rPr lang="en-US" sz="1800" dirty="0"/>
              <a:t>Hours, months, years</a:t>
            </a:r>
          </a:p>
          <a:p>
            <a:pPr lvl="1"/>
            <a:r>
              <a:rPr lang="en-US" sz="1800" dirty="0"/>
              <a:t>kW x h, kW x month, kW x year</a:t>
            </a:r>
          </a:p>
          <a:p>
            <a:pPr lvl="1"/>
            <a:r>
              <a:rPr lang="en-US" sz="1800" dirty="0"/>
              <a:t>kWh, kW-month, kW-year</a:t>
            </a:r>
          </a:p>
        </p:txBody>
      </p:sp>
    </p:spTree>
    <p:extLst>
      <p:ext uri="{BB962C8B-B14F-4D97-AF65-F5344CB8AC3E}">
        <p14:creationId xmlns:p14="http://schemas.microsoft.com/office/powerpoint/2010/main" val="3706535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720B4-34F3-4280-B221-5B93116640F8}"/>
              </a:ext>
            </a:extLst>
          </p:cNvPr>
          <p:cNvSpPr>
            <a:spLocks noGrp="1"/>
          </p:cNvSpPr>
          <p:nvPr>
            <p:ph type="ctrTitle"/>
          </p:nvPr>
        </p:nvSpPr>
        <p:spPr/>
        <p:txBody>
          <a:bodyPr>
            <a:noAutofit/>
          </a:bodyPr>
          <a:lstStyle/>
          <a:p>
            <a:r>
              <a:rPr lang="en-US" sz="2800" dirty="0"/>
              <a:t>Explain Price Changes with LCOE Calculation and Drivers</a:t>
            </a:r>
          </a:p>
        </p:txBody>
      </p:sp>
      <p:sp>
        <p:nvSpPr>
          <p:cNvPr id="2" name="Content Placeholder 1">
            <a:extLst>
              <a:ext uri="{FF2B5EF4-FFF2-40B4-BE49-F238E27FC236}">
                <a16:creationId xmlns:a16="http://schemas.microsoft.com/office/drawing/2014/main" id="{47615C31-B00A-4569-94AB-39B20B908C6E}"/>
              </a:ext>
            </a:extLst>
          </p:cNvPr>
          <p:cNvSpPr>
            <a:spLocks noGrp="1"/>
          </p:cNvSpPr>
          <p:nvPr>
            <p:ph type="body" sz="quarter" idx="13"/>
          </p:nvPr>
        </p:nvSpPr>
        <p:spPr/>
        <p:txBody>
          <a:bodyPr>
            <a:normAutofit/>
          </a:bodyPr>
          <a:lstStyle/>
          <a:p>
            <a:pPr marL="514350" indent="-514350">
              <a:buFont typeface="+mj-lt"/>
              <a:buAutoNum type="arabicParenR"/>
            </a:pPr>
            <a:r>
              <a:rPr lang="en-US" sz="2800" dirty="0"/>
              <a:t>Start with Total Cost per kWp Capital Cost)</a:t>
            </a:r>
          </a:p>
          <a:p>
            <a:pPr marL="971550" lvl="1" indent="-514350">
              <a:buFont typeface="+mj-lt"/>
              <a:buAutoNum type="arabicParenR"/>
            </a:pPr>
            <a:r>
              <a:rPr lang="en-US" sz="2400" dirty="0"/>
              <a:t>Multiply by Carrying Charge (CCR %)</a:t>
            </a:r>
          </a:p>
          <a:p>
            <a:pPr marL="971550" lvl="1" indent="-514350">
              <a:buFont typeface="+mj-lt"/>
              <a:buAutoNum type="arabicParenR"/>
            </a:pPr>
            <a:r>
              <a:rPr lang="en-US" sz="2400" dirty="0"/>
              <a:t>Capital Cost x CCR = Carrying Charge per kWy</a:t>
            </a:r>
          </a:p>
          <a:p>
            <a:pPr marL="514350" indent="-514350">
              <a:buFont typeface="+mj-lt"/>
              <a:buAutoNum type="arabicParenR"/>
            </a:pPr>
            <a:r>
              <a:rPr lang="en-US" sz="2800" dirty="0"/>
              <a:t>Add Total Operating Cost per kWy</a:t>
            </a:r>
          </a:p>
          <a:p>
            <a:pPr marL="514350" indent="-514350">
              <a:buFont typeface="+mj-lt"/>
              <a:buAutoNum type="arabicParenR"/>
            </a:pPr>
            <a:r>
              <a:rPr lang="en-US" sz="2800" dirty="0"/>
              <a:t>Total Annual Cost per kWy = Capital Cost + Operating </a:t>
            </a:r>
            <a:r>
              <a:rPr lang="en-US" sz="3200" dirty="0"/>
              <a:t>Cost</a:t>
            </a:r>
            <a:r>
              <a:rPr lang="en-US" sz="2800" dirty="0"/>
              <a:t> </a:t>
            </a:r>
          </a:p>
          <a:p>
            <a:pPr marL="514350" indent="-514350">
              <a:buFont typeface="+mj-lt"/>
              <a:buAutoNum type="arabicParenR"/>
            </a:pPr>
            <a:r>
              <a:rPr lang="en-US" sz="2800" dirty="0"/>
              <a:t>Convert to kWh with Yield – kWh/kWp, this is hours</a:t>
            </a:r>
          </a:p>
          <a:p>
            <a:pPr marL="514350" indent="-514350">
              <a:buFont typeface="+mj-lt"/>
              <a:buAutoNum type="arabicParenR"/>
            </a:pPr>
            <a:r>
              <a:rPr lang="en-US" sz="2800" dirty="0"/>
              <a:t>LCOE per MWh = Cost per kWy/hours x 1000</a:t>
            </a:r>
          </a:p>
        </p:txBody>
      </p:sp>
    </p:spTree>
    <p:extLst>
      <p:ext uri="{BB962C8B-B14F-4D97-AF65-F5344CB8AC3E}">
        <p14:creationId xmlns:p14="http://schemas.microsoft.com/office/powerpoint/2010/main" val="2086691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A05133-B2E8-453A-A581-C765B1B5E9F7}"/>
              </a:ext>
            </a:extLst>
          </p:cNvPr>
          <p:cNvSpPr>
            <a:spLocks noGrp="1"/>
          </p:cNvSpPr>
          <p:nvPr>
            <p:ph type="ctrTitle"/>
          </p:nvPr>
        </p:nvSpPr>
        <p:spPr/>
        <p:txBody>
          <a:bodyPr>
            <a:normAutofit fontScale="90000"/>
          </a:bodyPr>
          <a:lstStyle/>
          <a:p>
            <a:r>
              <a:rPr lang="en-US" dirty="0"/>
              <a:t>Why Study the Economics and Financing of Solar Power in a Structured Manner</a:t>
            </a:r>
          </a:p>
        </p:txBody>
      </p:sp>
      <p:sp>
        <p:nvSpPr>
          <p:cNvPr id="2" name="Content Placeholder 1">
            <a:extLst>
              <a:ext uri="{FF2B5EF4-FFF2-40B4-BE49-F238E27FC236}">
                <a16:creationId xmlns:a16="http://schemas.microsoft.com/office/drawing/2014/main" id="{9D805261-9B4E-4DBC-A6E8-DAF8B82BBDE2}"/>
              </a:ext>
            </a:extLst>
          </p:cNvPr>
          <p:cNvSpPr>
            <a:spLocks noGrp="1"/>
          </p:cNvSpPr>
          <p:nvPr>
            <p:ph type="body" sz="quarter" idx="13"/>
          </p:nvPr>
        </p:nvSpPr>
        <p:spPr/>
        <p:txBody>
          <a:bodyPr>
            <a:normAutofit/>
          </a:bodyPr>
          <a:lstStyle/>
          <a:p>
            <a:r>
              <a:rPr lang="en-US" sz="2800" dirty="0"/>
              <a:t>Maybe you are starting a career in the energy business,</a:t>
            </a:r>
          </a:p>
          <a:p>
            <a:r>
              <a:rPr lang="en-US" sz="2800" dirty="0"/>
              <a:t>or you have been around a long-time but not had time to work through all the aspects of how solar power works,</a:t>
            </a:r>
          </a:p>
          <a:p>
            <a:r>
              <a:rPr lang="en-US" sz="2800" dirty="0"/>
              <a:t>or you are an engineer and a bit intimated by financial language</a:t>
            </a:r>
          </a:p>
          <a:p>
            <a:pPr marL="0" indent="0">
              <a:buNone/>
            </a:pPr>
            <a:endParaRPr lang="en-US" sz="2800" dirty="0"/>
          </a:p>
          <a:p>
            <a:pPr marL="0" indent="0">
              <a:buNone/>
            </a:pPr>
            <a:r>
              <a:rPr lang="en-US" sz="2800" dirty="0"/>
              <a:t>Remove any reluctance to do analysis yourself and evaluate the economics and financing of solar from A-Z</a:t>
            </a:r>
          </a:p>
        </p:txBody>
      </p:sp>
    </p:spTree>
    <p:extLst>
      <p:ext uri="{BB962C8B-B14F-4D97-AF65-F5344CB8AC3E}">
        <p14:creationId xmlns:p14="http://schemas.microsoft.com/office/powerpoint/2010/main" val="3991700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A632D-763E-4A64-9ADA-112FB249EA7F}"/>
              </a:ext>
            </a:extLst>
          </p:cNvPr>
          <p:cNvSpPr>
            <a:spLocks noGrp="1"/>
          </p:cNvSpPr>
          <p:nvPr>
            <p:ph type="ctrTitle"/>
          </p:nvPr>
        </p:nvSpPr>
        <p:spPr/>
        <p:txBody>
          <a:bodyPr/>
          <a:lstStyle/>
          <a:p>
            <a:r>
              <a:rPr lang="en-US" sz="3200" dirty="0"/>
              <a:t>LCOE Complications and Adjustments</a:t>
            </a:r>
          </a:p>
        </p:txBody>
      </p:sp>
      <p:sp>
        <p:nvSpPr>
          <p:cNvPr id="2" name="Content Placeholder 1">
            <a:extLst>
              <a:ext uri="{FF2B5EF4-FFF2-40B4-BE49-F238E27FC236}">
                <a16:creationId xmlns:a16="http://schemas.microsoft.com/office/drawing/2014/main" id="{6A4FCADB-4ACE-41D3-9CB7-1EC183BFCABC}"/>
              </a:ext>
            </a:extLst>
          </p:cNvPr>
          <p:cNvSpPr>
            <a:spLocks noGrp="1"/>
          </p:cNvSpPr>
          <p:nvPr>
            <p:ph type="body" sz="quarter" idx="13"/>
          </p:nvPr>
        </p:nvSpPr>
        <p:spPr/>
        <p:txBody>
          <a:bodyPr>
            <a:normAutofit/>
          </a:bodyPr>
          <a:lstStyle/>
          <a:p>
            <a:r>
              <a:rPr lang="en-US" sz="2200" dirty="0"/>
              <a:t>You can use the PMT function for computing level costs, but there are complications:</a:t>
            </a:r>
          </a:p>
          <a:p>
            <a:pPr marL="971550" lvl="1" indent="-514350">
              <a:buFont typeface="+mj-lt"/>
              <a:buAutoNum type="arabicPeriod"/>
            </a:pPr>
            <a:r>
              <a:rPr lang="en-US" sz="2200" dirty="0"/>
              <a:t>Using a real discount rate and adjusting the LCOE for general inflation</a:t>
            </a:r>
          </a:p>
          <a:p>
            <a:pPr marL="971550" lvl="1" indent="-514350">
              <a:buFont typeface="+mj-lt"/>
              <a:buAutoNum type="arabicPeriod"/>
            </a:pPr>
            <a:r>
              <a:rPr lang="en-US" sz="2200" dirty="0"/>
              <a:t>Adjusting the LCOE for degradation</a:t>
            </a:r>
          </a:p>
          <a:p>
            <a:pPr marL="971550" lvl="1" indent="-514350">
              <a:buFont typeface="+mj-lt"/>
              <a:buAutoNum type="arabicPeriod"/>
            </a:pPr>
            <a:r>
              <a:rPr lang="en-US" sz="2200" dirty="0"/>
              <a:t>Adjusting the LCOE for taxes and tax depreciation shield</a:t>
            </a:r>
          </a:p>
          <a:p>
            <a:pPr marL="971550" lvl="1" indent="-514350">
              <a:buFont typeface="+mj-lt"/>
              <a:buAutoNum type="arabicPeriod"/>
            </a:pPr>
            <a:r>
              <a:rPr lang="en-US" sz="2200" dirty="0"/>
              <a:t>Deriving the after-tax project IRR from project finance analysis or from a constant capital structure. </a:t>
            </a:r>
          </a:p>
          <a:p>
            <a:pPr marL="971550" lvl="1" indent="-514350">
              <a:buFont typeface="+mj-lt"/>
              <a:buAutoNum type="arabicPeriod"/>
            </a:pPr>
            <a:r>
              <a:rPr lang="en-US" sz="2200" dirty="0"/>
              <a:t>Interpretation of LCOE with Long-run and Short-run marginal cost</a:t>
            </a:r>
          </a:p>
          <a:p>
            <a:pPr marL="0" indent="0">
              <a:buNone/>
            </a:pPr>
            <a:r>
              <a:rPr lang="en-US" sz="2200" dirty="0"/>
              <a:t>As we move through the cost, production and financing issues I will explain how to deal with these complications.</a:t>
            </a:r>
          </a:p>
        </p:txBody>
      </p:sp>
    </p:spTree>
    <p:extLst>
      <p:ext uri="{BB962C8B-B14F-4D97-AF65-F5344CB8AC3E}">
        <p14:creationId xmlns:p14="http://schemas.microsoft.com/office/powerpoint/2010/main" val="2830965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6BD6-0324-4B0A-B8E5-97DE66AF17F7}"/>
              </a:ext>
            </a:extLst>
          </p:cNvPr>
          <p:cNvSpPr>
            <a:spLocks noGrp="1"/>
          </p:cNvSpPr>
          <p:nvPr>
            <p:ph type="ctrTitle"/>
          </p:nvPr>
        </p:nvSpPr>
        <p:spPr/>
        <p:txBody>
          <a:bodyPr>
            <a:normAutofit fontScale="90000"/>
          </a:bodyPr>
          <a:lstStyle/>
          <a:p>
            <a:r>
              <a:rPr lang="en-US" dirty="0"/>
              <a:t>Session 2:</a:t>
            </a:r>
            <a:br>
              <a:rPr lang="en-US" dirty="0"/>
            </a:br>
            <a:r>
              <a:rPr lang="en-US" dirty="0"/>
              <a:t>Solar Power Up-Front Capital Expenditures – Modules and Other Equipment</a:t>
            </a:r>
          </a:p>
        </p:txBody>
      </p:sp>
    </p:spTree>
    <p:extLst>
      <p:ext uri="{BB962C8B-B14F-4D97-AF65-F5344CB8AC3E}">
        <p14:creationId xmlns:p14="http://schemas.microsoft.com/office/powerpoint/2010/main" val="2270221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2318E-2EEB-4BA1-833F-14140E4CB5CE}"/>
              </a:ext>
            </a:extLst>
          </p:cNvPr>
          <p:cNvSpPr>
            <a:spLocks noGrp="1"/>
          </p:cNvSpPr>
          <p:nvPr>
            <p:ph type="ctrTitle"/>
          </p:nvPr>
        </p:nvSpPr>
        <p:spPr/>
        <p:txBody>
          <a:bodyPr>
            <a:normAutofit/>
          </a:bodyPr>
          <a:lstStyle/>
          <a:p>
            <a:r>
              <a:rPr lang="en-US" sz="2800" dirty="0"/>
              <a:t>Capital Cost and Operating Cost of Solar Power</a:t>
            </a:r>
          </a:p>
        </p:txBody>
      </p:sp>
      <p:sp>
        <p:nvSpPr>
          <p:cNvPr id="2" name="Content Placeholder 1">
            <a:extLst>
              <a:ext uri="{FF2B5EF4-FFF2-40B4-BE49-F238E27FC236}">
                <a16:creationId xmlns:a16="http://schemas.microsoft.com/office/drawing/2014/main" id="{74E8C91A-AE45-4D94-B487-0FE805486C5C}"/>
              </a:ext>
            </a:extLst>
          </p:cNvPr>
          <p:cNvSpPr>
            <a:spLocks noGrp="1"/>
          </p:cNvSpPr>
          <p:nvPr>
            <p:ph type="body" sz="quarter" idx="13"/>
          </p:nvPr>
        </p:nvSpPr>
        <p:spPr/>
        <p:txBody>
          <a:bodyPr>
            <a:normAutofit/>
          </a:bodyPr>
          <a:lstStyle/>
          <a:p>
            <a:pPr marL="1025525" lvl="4" indent="-628650">
              <a:spcBef>
                <a:spcPts val="0"/>
              </a:spcBef>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Detailed Discussion of Capital Cost of Solar Modules and Data Retrieval</a:t>
            </a:r>
          </a:p>
          <a:p>
            <a:pPr marL="1025525" lvl="4" indent="-628650">
              <a:spcBef>
                <a:spcPts val="0"/>
              </a:spcBef>
              <a:buFont typeface="Symbol" panose="05050102010706020507" pitchFamily="18" charset="2"/>
              <a:buChar char=""/>
            </a:pPr>
            <a:r>
              <a:rPr lang="en-GB" sz="2800" dirty="0">
                <a:latin typeface="Calibri" panose="020F0502020204030204" pitchFamily="34" charset="0"/>
                <a:ea typeface="Times New Roman" panose="02020603050405020304" pitchFamily="18" charset="0"/>
                <a:cs typeface="Arial" panose="020B0604020202020204" pitchFamily="34" charset="0"/>
              </a:rPr>
              <a:t>Other Capital Expenditure Items Including Inverters, Racking, Trackers, Bi-facial Panels, Wiring and Labour</a:t>
            </a:r>
          </a:p>
          <a:p>
            <a:pPr marL="1025525" lvl="4" indent="-628650">
              <a:spcBef>
                <a:spcPts val="0"/>
              </a:spcBef>
              <a:buFont typeface="Symbol" panose="05050102010706020507" pitchFamily="18" charset="2"/>
              <a:buChar char=""/>
            </a:pPr>
            <a:r>
              <a:rPr lang="en-GB" sz="2800" dirty="0">
                <a:latin typeface="Calibri" panose="020F0502020204030204" pitchFamily="34" charset="0"/>
                <a:ea typeface="Times New Roman" panose="02020603050405020304" pitchFamily="18" charset="0"/>
                <a:cs typeface="Arial" panose="020B0604020202020204" pitchFamily="34" charset="0"/>
              </a:rPr>
              <a:t>Cost Differences for Different Regions</a:t>
            </a:r>
          </a:p>
          <a:p>
            <a:pPr marL="1025525" lvl="4" indent="-628650">
              <a:spcBef>
                <a:spcPts val="0"/>
              </a:spcBef>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Real and Nominal Capital Cost Recovery in Solar LCOE Analysis</a:t>
            </a:r>
          </a:p>
          <a:p>
            <a:pPr marL="1025525" lvl="4" indent="-628650">
              <a:spcBef>
                <a:spcPts val="0"/>
              </a:spcBef>
              <a:buFont typeface="Symbol" panose="05050102010706020507" pitchFamily="18" charset="2"/>
              <a:buChar char=""/>
            </a:pPr>
            <a:r>
              <a:rPr lang="en-GB" sz="2800" dirty="0">
                <a:latin typeface="Calibri" panose="020F0502020204030204" pitchFamily="34" charset="0"/>
                <a:ea typeface="Times New Roman" panose="02020603050405020304" pitchFamily="18" charset="0"/>
                <a:cs typeface="Arial" panose="020B0604020202020204" pitchFamily="34" charset="0"/>
              </a:rPr>
              <a:t>Operation and Maintenance – Base and Other</a:t>
            </a:r>
          </a:p>
          <a:p>
            <a:pPr marL="1025525" lvl="4" indent="-628650">
              <a:spcBef>
                <a:spcPts val="0"/>
              </a:spcBef>
              <a:buFont typeface="Symbol" panose="05050102010706020507" pitchFamily="18" charset="2"/>
              <a:buChar char=""/>
            </a:pPr>
            <a:r>
              <a:rPr lang="en-GB" sz="2800" dirty="0">
                <a:effectLst/>
                <a:latin typeface="Calibri" panose="020F0502020204030204" pitchFamily="34" charset="0"/>
                <a:ea typeface="Times New Roman" panose="02020603050405020304" pitchFamily="18" charset="0"/>
                <a:cs typeface="Arial" panose="020B0604020202020204" pitchFamily="34" charset="0"/>
              </a:rPr>
              <a:t>Adjustments to Compute Nominal and Real LCOE</a:t>
            </a:r>
          </a:p>
          <a:p>
            <a:pPr marL="1025525" lvl="4" indent="-628650">
              <a:spcBef>
                <a:spcPts val="0"/>
              </a:spcBef>
              <a:buFont typeface="Symbol" panose="05050102010706020507" pitchFamily="18" charset="2"/>
              <a:buChar char=""/>
            </a:pPr>
            <a:endParaRPr lang="en-US" sz="3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205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9DC21-77BD-404D-B323-54D3E983EF47}"/>
              </a:ext>
            </a:extLst>
          </p:cNvPr>
          <p:cNvSpPr>
            <a:spLocks noGrp="1"/>
          </p:cNvSpPr>
          <p:nvPr>
            <p:ph type="ctrTitle"/>
          </p:nvPr>
        </p:nvSpPr>
        <p:spPr/>
        <p:txBody>
          <a:bodyPr/>
          <a:lstStyle/>
          <a:p>
            <a:r>
              <a:rPr lang="en-US" dirty="0"/>
              <a:t>Solar Manufacturing History</a:t>
            </a:r>
          </a:p>
        </p:txBody>
      </p:sp>
      <p:sp>
        <p:nvSpPr>
          <p:cNvPr id="2" name="Content Placeholder 1">
            <a:extLst>
              <a:ext uri="{FF2B5EF4-FFF2-40B4-BE49-F238E27FC236}">
                <a16:creationId xmlns:a16="http://schemas.microsoft.com/office/drawing/2014/main" id="{BFC9C766-149E-4D9A-BEA6-0816BBDEEEB6}"/>
              </a:ext>
            </a:extLst>
          </p:cNvPr>
          <p:cNvSpPr>
            <a:spLocks noGrp="1"/>
          </p:cNvSpPr>
          <p:nvPr>
            <p:ph type="body" sz="quarter" idx="13"/>
          </p:nvPr>
        </p:nvSpPr>
        <p:spPr/>
        <p:txBody>
          <a:bodyPr>
            <a:normAutofit/>
          </a:bodyPr>
          <a:lstStyle/>
          <a:p>
            <a:r>
              <a:rPr lang="en-US" sz="2800" dirty="0"/>
              <a:t>European and U.S. Manufacturers and Power-House or Under-Achiever</a:t>
            </a:r>
          </a:p>
          <a:p>
            <a:r>
              <a:rPr lang="en-US" sz="2800" dirty="0"/>
              <a:t>Competition and Chinese Entry to the Market</a:t>
            </a:r>
          </a:p>
          <a:p>
            <a:r>
              <a:rPr lang="en-US" sz="2800" dirty="0"/>
              <a:t>Module Prices are a Commodity</a:t>
            </a:r>
          </a:p>
          <a:p>
            <a:endParaRPr lang="en-US" sz="2800" dirty="0"/>
          </a:p>
        </p:txBody>
      </p:sp>
      <p:graphicFrame>
        <p:nvGraphicFramePr>
          <p:cNvPr id="4" name="Object 3">
            <a:extLst>
              <a:ext uri="{FF2B5EF4-FFF2-40B4-BE49-F238E27FC236}">
                <a16:creationId xmlns:a16="http://schemas.microsoft.com/office/drawing/2014/main" id="{4A01A18B-A1A8-4D35-A578-B67223B14CCB}"/>
              </a:ext>
            </a:extLst>
          </p:cNvPr>
          <p:cNvGraphicFramePr>
            <a:graphicFrameLocks noChangeAspect="1"/>
          </p:cNvGraphicFramePr>
          <p:nvPr>
            <p:extLst>
              <p:ext uri="{D42A27DB-BD31-4B8C-83A1-F6EECF244321}">
                <p14:modId xmlns:p14="http://schemas.microsoft.com/office/powerpoint/2010/main" val="2595321475"/>
              </p:ext>
            </p:extLst>
          </p:nvPr>
        </p:nvGraphicFramePr>
        <p:xfrm>
          <a:off x="3376635" y="3428999"/>
          <a:ext cx="5409918" cy="3262735"/>
        </p:xfrm>
        <a:graphic>
          <a:graphicData uri="http://schemas.openxmlformats.org/presentationml/2006/ole">
            <mc:AlternateContent xmlns:mc="http://schemas.openxmlformats.org/markup-compatibility/2006">
              <mc:Choice xmlns:v="urn:schemas-microsoft-com:vml" Requires="v">
                <p:oleObj name="Document" r:id="rId2" imgW="5602224" imgH="3378708" progId="Word.Document.8">
                  <p:embed/>
                </p:oleObj>
              </mc:Choice>
              <mc:Fallback>
                <p:oleObj name="Document" r:id="rId2" imgW="5602224" imgH="3378708" progId="Word.Document.8">
                  <p:embed/>
                  <p:pic>
                    <p:nvPicPr>
                      <p:cNvPr id="4" name="Object 3">
                        <a:extLst>
                          <a:ext uri="{FF2B5EF4-FFF2-40B4-BE49-F238E27FC236}">
                            <a16:creationId xmlns:a16="http://schemas.microsoft.com/office/drawing/2014/main" id="{4A01A18B-A1A8-4D35-A578-B67223B14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635" y="3428999"/>
                        <a:ext cx="5409918" cy="326273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21013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72CD07-4BB5-40A8-B595-C522A295E642}"/>
              </a:ext>
            </a:extLst>
          </p:cNvPr>
          <p:cNvSpPr>
            <a:spLocks noGrp="1"/>
          </p:cNvSpPr>
          <p:nvPr>
            <p:ph type="title"/>
          </p:nvPr>
        </p:nvSpPr>
        <p:spPr/>
        <p:txBody>
          <a:bodyPr/>
          <a:lstStyle/>
          <a:p>
            <a:r>
              <a:rPr lang="en-US" dirty="0"/>
              <a:t>Bloomberg LCOE by Region</a:t>
            </a:r>
          </a:p>
        </p:txBody>
      </p:sp>
      <p:pic>
        <p:nvPicPr>
          <p:cNvPr id="5" name="Content Placeholder 4">
            <a:extLst>
              <a:ext uri="{FF2B5EF4-FFF2-40B4-BE49-F238E27FC236}">
                <a16:creationId xmlns:a16="http://schemas.microsoft.com/office/drawing/2014/main" id="{5A692247-93B3-48BE-8D4F-51ED3567A177}"/>
              </a:ext>
            </a:extLst>
          </p:cNvPr>
          <p:cNvPicPr>
            <a:picLocks noGrp="1" noChangeAspect="1"/>
          </p:cNvPicPr>
          <p:nvPr>
            <p:ph idx="1"/>
          </p:nvPr>
        </p:nvPicPr>
        <p:blipFill>
          <a:blip r:embed="rId2"/>
          <a:stretch>
            <a:fillRect/>
          </a:stretch>
        </p:blipFill>
        <p:spPr>
          <a:xfrm>
            <a:off x="1834221" y="1680280"/>
            <a:ext cx="5258070" cy="3454578"/>
          </a:xfrm>
        </p:spPr>
      </p:pic>
    </p:spTree>
    <p:extLst>
      <p:ext uri="{BB962C8B-B14F-4D97-AF65-F5344CB8AC3E}">
        <p14:creationId xmlns:p14="http://schemas.microsoft.com/office/powerpoint/2010/main" val="1544823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B7F1-80F7-4C8D-A1FD-CB49EC1852DA}"/>
              </a:ext>
            </a:extLst>
          </p:cNvPr>
          <p:cNvSpPr>
            <a:spLocks noGrp="1"/>
          </p:cNvSpPr>
          <p:nvPr>
            <p:ph type="ctrTitle"/>
          </p:nvPr>
        </p:nvSpPr>
        <p:spPr/>
        <p:txBody>
          <a:bodyPr>
            <a:normAutofit fontScale="90000"/>
          </a:bodyPr>
          <a:lstStyle/>
          <a:p>
            <a:r>
              <a:rPr lang="en-US" dirty="0"/>
              <a:t>Up-front Capital Cost and kWp Benchmark</a:t>
            </a:r>
          </a:p>
        </p:txBody>
      </p:sp>
      <p:sp>
        <p:nvSpPr>
          <p:cNvPr id="2" name="Content Placeholder 1">
            <a:extLst>
              <a:ext uri="{FF2B5EF4-FFF2-40B4-BE49-F238E27FC236}">
                <a16:creationId xmlns:a16="http://schemas.microsoft.com/office/drawing/2014/main" id="{AC16A25D-D235-45B1-B031-A57094184EB6}"/>
              </a:ext>
            </a:extLst>
          </p:cNvPr>
          <p:cNvSpPr>
            <a:spLocks noGrp="1"/>
          </p:cNvSpPr>
          <p:nvPr>
            <p:ph type="body" sz="quarter" idx="13"/>
          </p:nvPr>
        </p:nvSpPr>
        <p:spPr>
          <a:xfrm>
            <a:off x="247102" y="1136652"/>
            <a:ext cx="4014347" cy="5264148"/>
          </a:xfrm>
        </p:spPr>
        <p:txBody>
          <a:bodyPr>
            <a:normAutofit/>
          </a:bodyPr>
          <a:lstStyle/>
          <a:p>
            <a:pPr algn="l"/>
            <a:r>
              <a:rPr lang="en-US" sz="2400" dirty="0"/>
              <a:t>In most projects, you have some kind of benchmark to measure capital costs</a:t>
            </a:r>
          </a:p>
          <a:p>
            <a:pPr algn="l"/>
            <a:r>
              <a:rPr lang="en-US" sz="2400" dirty="0"/>
              <a:t>For </a:t>
            </a:r>
            <a:r>
              <a:rPr lang="en-US" sz="2400" dirty="0" err="1"/>
              <a:t>eaxample</a:t>
            </a:r>
            <a:r>
              <a:rPr lang="en-US" sz="2400" dirty="0"/>
              <a:t>, in real estate, the cost per square meter</a:t>
            </a:r>
          </a:p>
          <a:p>
            <a:pPr algn="l"/>
            <a:r>
              <a:rPr lang="en-US" sz="2400" dirty="0"/>
              <a:t>In solar the amount you produce depends on sunlight and how you configure the solar project.</a:t>
            </a:r>
          </a:p>
          <a:p>
            <a:pPr algn="l"/>
            <a:r>
              <a:rPr lang="en-US" sz="2400" dirty="0"/>
              <a:t>Standard Testing Condition (STC) is used with a flash test to create a benchmark test for a panel (kWp or kWdc).</a:t>
            </a:r>
          </a:p>
        </p:txBody>
      </p:sp>
      <p:pic>
        <p:nvPicPr>
          <p:cNvPr id="5" name="Picture 4">
            <a:extLst>
              <a:ext uri="{FF2B5EF4-FFF2-40B4-BE49-F238E27FC236}">
                <a16:creationId xmlns:a16="http://schemas.microsoft.com/office/drawing/2014/main" id="{4BE31F14-361D-4E74-AF1C-A965448119EF}"/>
              </a:ext>
            </a:extLst>
          </p:cNvPr>
          <p:cNvPicPr>
            <a:picLocks noChangeAspect="1"/>
          </p:cNvPicPr>
          <p:nvPr/>
        </p:nvPicPr>
        <p:blipFill>
          <a:blip r:embed="rId2"/>
          <a:stretch>
            <a:fillRect/>
          </a:stretch>
        </p:blipFill>
        <p:spPr>
          <a:xfrm>
            <a:off x="4970530" y="1207008"/>
            <a:ext cx="3680265" cy="2372920"/>
          </a:xfrm>
          <a:prstGeom prst="rect">
            <a:avLst/>
          </a:prstGeom>
        </p:spPr>
      </p:pic>
      <p:pic>
        <p:nvPicPr>
          <p:cNvPr id="8" name="Picture 7">
            <a:extLst>
              <a:ext uri="{FF2B5EF4-FFF2-40B4-BE49-F238E27FC236}">
                <a16:creationId xmlns:a16="http://schemas.microsoft.com/office/drawing/2014/main" id="{CC48CDD2-EADA-415B-BAA8-5973952037D8}"/>
              </a:ext>
            </a:extLst>
          </p:cNvPr>
          <p:cNvPicPr>
            <a:picLocks noChangeAspect="1"/>
          </p:cNvPicPr>
          <p:nvPr/>
        </p:nvPicPr>
        <p:blipFill>
          <a:blip r:embed="rId3"/>
          <a:stretch>
            <a:fillRect/>
          </a:stretch>
        </p:blipFill>
        <p:spPr>
          <a:xfrm>
            <a:off x="4754297" y="3986784"/>
            <a:ext cx="4263861" cy="2644766"/>
          </a:xfrm>
          <a:prstGeom prst="rect">
            <a:avLst/>
          </a:prstGeom>
        </p:spPr>
      </p:pic>
    </p:spTree>
    <p:extLst>
      <p:ext uri="{BB962C8B-B14F-4D97-AF65-F5344CB8AC3E}">
        <p14:creationId xmlns:p14="http://schemas.microsoft.com/office/powerpoint/2010/main" val="1504962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99B39-0DD9-4550-B313-02D1BA64D8BA}"/>
              </a:ext>
            </a:extLst>
          </p:cNvPr>
          <p:cNvSpPr>
            <a:spLocks noGrp="1"/>
          </p:cNvSpPr>
          <p:nvPr>
            <p:ph type="ctrTitle"/>
          </p:nvPr>
        </p:nvSpPr>
        <p:spPr>
          <a:xfrm>
            <a:off x="247245" y="720209"/>
            <a:ext cx="8649509" cy="488877"/>
          </a:xfrm>
        </p:spPr>
        <p:txBody>
          <a:bodyPr/>
          <a:lstStyle/>
          <a:p>
            <a:r>
              <a:rPr lang="en-029" dirty="0"/>
              <a:t>Weekly Solar Irradiation – Paris Week – Note the 1000 Watt Level</a:t>
            </a:r>
          </a:p>
        </p:txBody>
      </p:sp>
      <p:pic>
        <p:nvPicPr>
          <p:cNvPr id="5" name="Content Placeholder 4">
            <a:extLst>
              <a:ext uri="{FF2B5EF4-FFF2-40B4-BE49-F238E27FC236}">
                <a16:creationId xmlns:a16="http://schemas.microsoft.com/office/drawing/2014/main" id="{9F763212-976B-4E7F-A4F3-070109A3F511}"/>
              </a:ext>
            </a:extLst>
          </p:cNvPr>
          <p:cNvPicPr>
            <a:picLocks noGrp="1" noChangeAspect="1"/>
          </p:cNvPicPr>
          <p:nvPr>
            <p:ph idx="4294967295"/>
          </p:nvPr>
        </p:nvPicPr>
        <p:blipFill>
          <a:blip r:embed="rId2"/>
          <a:stretch>
            <a:fillRect/>
          </a:stretch>
        </p:blipFill>
        <p:spPr>
          <a:xfrm>
            <a:off x="1282699" y="1609305"/>
            <a:ext cx="5928984" cy="4310818"/>
          </a:xfrm>
          <a:prstGeom prst="rect">
            <a:avLst/>
          </a:prstGeom>
        </p:spPr>
      </p:pic>
    </p:spTree>
    <p:extLst>
      <p:ext uri="{BB962C8B-B14F-4D97-AF65-F5344CB8AC3E}">
        <p14:creationId xmlns:p14="http://schemas.microsoft.com/office/powerpoint/2010/main" val="385197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ctrTitle"/>
          </p:nvPr>
        </p:nvSpPr>
        <p:spPr>
          <a:xfrm>
            <a:off x="247245" y="676318"/>
            <a:ext cx="8649509" cy="488877"/>
          </a:xfrm>
        </p:spPr>
        <p:txBody>
          <a:bodyPr/>
          <a:lstStyle/>
          <a:p>
            <a:r>
              <a:rPr lang="en-US" dirty="0"/>
              <a:t>Solar Patterns in Northern Nigeria – Note again the 1000 Level</a:t>
            </a:r>
            <a:endParaRPr lang="en-CH" dirty="0"/>
          </a:p>
        </p:txBody>
      </p:sp>
      <p:graphicFrame>
        <p:nvGraphicFramePr>
          <p:cNvPr id="7" name="Content Placeholder 6">
            <a:extLst>
              <a:ext uri="{FF2B5EF4-FFF2-40B4-BE49-F238E27FC236}">
                <a16:creationId xmlns:a16="http://schemas.microsoft.com/office/drawing/2014/main" id="{16500275-EBF7-42B7-B835-238E0163E1C4}"/>
              </a:ext>
            </a:extLst>
          </p:cNvPr>
          <p:cNvGraphicFramePr>
            <a:graphicFrameLocks noGrp="1"/>
          </p:cNvGraphicFramePr>
          <p:nvPr>
            <p:ph idx="4294967295"/>
            <p:extLst>
              <p:ext uri="{D42A27DB-BD31-4B8C-83A1-F6EECF244321}">
                <p14:modId xmlns:p14="http://schemas.microsoft.com/office/powerpoint/2010/main" val="770954176"/>
              </p:ext>
            </p:extLst>
          </p:nvPr>
        </p:nvGraphicFramePr>
        <p:xfrm>
          <a:off x="853237" y="1576358"/>
          <a:ext cx="7246967" cy="41947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68485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Pvinsights.com - Find Current Price of Modules per kWp</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70" y="1401793"/>
            <a:ext cx="7724775" cy="502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605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302866-1612-4C2C-98E9-B9ADA4D56F7F}"/>
              </a:ext>
            </a:extLst>
          </p:cNvPr>
          <p:cNvSpPr>
            <a:spLocks noGrp="1"/>
          </p:cNvSpPr>
          <p:nvPr>
            <p:ph type="title"/>
          </p:nvPr>
        </p:nvSpPr>
        <p:spPr/>
        <p:txBody>
          <a:bodyPr>
            <a:normAutofit fontScale="90000"/>
          </a:bodyPr>
          <a:lstStyle/>
          <a:p>
            <a:r>
              <a:rPr lang="en-US" dirty="0"/>
              <a:t>Dramatic History of Module Prices from USD 7,000 per kWp to below 200 per kWp</a:t>
            </a:r>
          </a:p>
        </p:txBody>
      </p:sp>
      <p:pic>
        <p:nvPicPr>
          <p:cNvPr id="13" name="Picture 12">
            <a:extLst>
              <a:ext uri="{FF2B5EF4-FFF2-40B4-BE49-F238E27FC236}">
                <a16:creationId xmlns:a16="http://schemas.microsoft.com/office/drawing/2014/main" id="{F659D756-AED6-4086-B289-44B182A57AE6}"/>
              </a:ext>
            </a:extLst>
          </p:cNvPr>
          <p:cNvPicPr>
            <a:picLocks noChangeAspect="1"/>
          </p:cNvPicPr>
          <p:nvPr/>
        </p:nvPicPr>
        <p:blipFill>
          <a:blip r:embed="rId2"/>
          <a:stretch>
            <a:fillRect/>
          </a:stretch>
        </p:blipFill>
        <p:spPr>
          <a:xfrm>
            <a:off x="135514" y="1047003"/>
            <a:ext cx="8683366" cy="5215848"/>
          </a:xfrm>
          <a:prstGeom prst="rect">
            <a:avLst/>
          </a:prstGeom>
        </p:spPr>
      </p:pic>
    </p:spTree>
    <p:extLst>
      <p:ext uri="{BB962C8B-B14F-4D97-AF65-F5344CB8AC3E}">
        <p14:creationId xmlns:p14="http://schemas.microsoft.com/office/powerpoint/2010/main" val="1804366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9B51B-3A6D-49D9-AB37-5F16C798663C}"/>
              </a:ext>
            </a:extLst>
          </p:cNvPr>
          <p:cNvSpPr>
            <a:spLocks noGrp="1"/>
          </p:cNvSpPr>
          <p:nvPr>
            <p:ph type="ctrTitle"/>
          </p:nvPr>
        </p:nvSpPr>
        <p:spPr/>
        <p:txBody>
          <a:bodyPr>
            <a:normAutofit fontScale="90000"/>
          </a:bodyPr>
          <a:lstStyle/>
          <a:p>
            <a:r>
              <a:rPr lang="en-US" dirty="0"/>
              <a:t>Keys to Understanding Solar Power Economics and Making an Effective Analysis</a:t>
            </a:r>
          </a:p>
        </p:txBody>
      </p:sp>
      <p:sp>
        <p:nvSpPr>
          <p:cNvPr id="2" name="Content Placeholder 1">
            <a:extLst>
              <a:ext uri="{FF2B5EF4-FFF2-40B4-BE49-F238E27FC236}">
                <a16:creationId xmlns:a16="http://schemas.microsoft.com/office/drawing/2014/main" id="{F55CD8C0-4303-4C9A-9F71-9E05351B8016}"/>
              </a:ext>
            </a:extLst>
          </p:cNvPr>
          <p:cNvSpPr>
            <a:spLocks noGrp="1"/>
          </p:cNvSpPr>
          <p:nvPr>
            <p:ph type="body" sz="quarter" idx="13"/>
          </p:nvPr>
        </p:nvSpPr>
        <p:spPr/>
        <p:txBody>
          <a:bodyPr>
            <a:normAutofit/>
          </a:bodyPr>
          <a:lstStyle/>
          <a:p>
            <a:pPr marL="0" indent="0">
              <a:buNone/>
            </a:pPr>
            <a:r>
              <a:rPr lang="en-US" sz="8800" dirty="0"/>
              <a:t>Finding data and benchmarking costs</a:t>
            </a:r>
          </a:p>
        </p:txBody>
      </p:sp>
    </p:spTree>
    <p:extLst>
      <p:ext uri="{BB962C8B-B14F-4D97-AF65-F5344CB8AC3E}">
        <p14:creationId xmlns:p14="http://schemas.microsoft.com/office/powerpoint/2010/main" val="1723019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1322BD2-E58D-463A-8A6E-C2325A13E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78724"/>
            <a:ext cx="892492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EFC0FA0A-F17B-484E-B111-BC2633F19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30686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3E4B0EBF-673B-4CD4-B9A6-F7F4B6AD5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657600"/>
            <a:ext cx="144303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51F402B6-85B4-4630-BD95-9CC4565E11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581400"/>
            <a:ext cx="166211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a:extLst>
              <a:ext uri="{FF2B5EF4-FFF2-40B4-BE49-F238E27FC236}">
                <a16:creationId xmlns:a16="http://schemas.microsoft.com/office/drawing/2014/main" id="{AA43AD32-8B12-4818-B599-365B048184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657600"/>
            <a:ext cx="17240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a:extLst>
              <a:ext uri="{FF2B5EF4-FFF2-40B4-BE49-F238E27FC236}">
                <a16:creationId xmlns:a16="http://schemas.microsoft.com/office/drawing/2014/main" id="{F778379E-52F5-4033-B9FC-3AAF38DF51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088775"/>
            <a:ext cx="51625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416C4632-4228-463E-B165-B5C440804820}"/>
              </a:ext>
            </a:extLst>
          </p:cNvPr>
          <p:cNvCxnSpPr/>
          <p:nvPr/>
        </p:nvCxnSpPr>
        <p:spPr>
          <a:xfrm rot="16200000" flipV="1">
            <a:off x="266700" y="3619500"/>
            <a:ext cx="990600" cy="152400"/>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0FB774D-9F73-4638-8C68-0A0BA1B40287}"/>
              </a:ext>
            </a:extLst>
          </p:cNvPr>
          <p:cNvCxnSpPr>
            <a:stCxn id="17" idx="7"/>
          </p:cNvCxnSpPr>
          <p:nvPr/>
        </p:nvCxnSpPr>
        <p:spPr>
          <a:xfrm rot="16200000" flipV="1">
            <a:off x="2126456" y="3359944"/>
            <a:ext cx="765175" cy="446088"/>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12F8997-98DD-4A31-9BA4-E887F5CBBC42}"/>
              </a:ext>
            </a:extLst>
          </p:cNvPr>
          <p:cNvSpPr/>
          <p:nvPr/>
        </p:nvSpPr>
        <p:spPr>
          <a:xfrm>
            <a:off x="0" y="3810000"/>
            <a:ext cx="3200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cxnSp>
        <p:nvCxnSpPr>
          <p:cNvPr id="21" name="Straight Arrow Connector 20">
            <a:extLst>
              <a:ext uri="{FF2B5EF4-FFF2-40B4-BE49-F238E27FC236}">
                <a16:creationId xmlns:a16="http://schemas.microsoft.com/office/drawing/2014/main" id="{0610188C-5549-42D9-8583-37540191DC79}"/>
              </a:ext>
            </a:extLst>
          </p:cNvPr>
          <p:cNvCxnSpPr/>
          <p:nvPr/>
        </p:nvCxnSpPr>
        <p:spPr>
          <a:xfrm rot="16200000" flipV="1">
            <a:off x="3726656" y="3588544"/>
            <a:ext cx="841375" cy="65088"/>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5101CE-45E6-4F3B-A2E8-B9705DAA778D}"/>
              </a:ext>
            </a:extLst>
          </p:cNvPr>
          <p:cNvCxnSpPr>
            <a:stCxn id="24" idx="0"/>
          </p:cNvCxnSpPr>
          <p:nvPr/>
        </p:nvCxnSpPr>
        <p:spPr>
          <a:xfrm rot="16200000" flipV="1">
            <a:off x="5581650" y="3409950"/>
            <a:ext cx="914400" cy="495300"/>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FB443E5-F503-4E87-9EC8-DF451F89A090}"/>
              </a:ext>
            </a:extLst>
          </p:cNvPr>
          <p:cNvSpPr/>
          <p:nvPr/>
        </p:nvSpPr>
        <p:spPr>
          <a:xfrm>
            <a:off x="5791200" y="4114800"/>
            <a:ext cx="990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cxnSp>
        <p:nvCxnSpPr>
          <p:cNvPr id="26" name="Straight Arrow Connector 25">
            <a:extLst>
              <a:ext uri="{FF2B5EF4-FFF2-40B4-BE49-F238E27FC236}">
                <a16:creationId xmlns:a16="http://schemas.microsoft.com/office/drawing/2014/main" id="{0D46705C-BBB9-4785-B51F-A36CDA159926}"/>
              </a:ext>
            </a:extLst>
          </p:cNvPr>
          <p:cNvCxnSpPr/>
          <p:nvPr/>
        </p:nvCxnSpPr>
        <p:spPr>
          <a:xfrm rot="10800000">
            <a:off x="7620000" y="3200400"/>
            <a:ext cx="876300" cy="762000"/>
          </a:xfrm>
          <a:prstGeom prst="straightConnector1">
            <a:avLst/>
          </a:prstGeom>
          <a:ln w="19050">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5375" name="TextBox 27">
            <a:extLst>
              <a:ext uri="{FF2B5EF4-FFF2-40B4-BE49-F238E27FC236}">
                <a16:creationId xmlns:a16="http://schemas.microsoft.com/office/drawing/2014/main" id="{227A5EE3-29E6-46F6-9D98-9AFF461FBEA7}"/>
              </a:ext>
            </a:extLst>
          </p:cNvPr>
          <p:cNvSpPr txBox="1">
            <a:spLocks noChangeArrowheads="1"/>
          </p:cNvSpPr>
          <p:nvPr/>
        </p:nvSpPr>
        <p:spPr bwMode="auto">
          <a:xfrm>
            <a:off x="2019299" y="88106"/>
            <a:ext cx="5694911" cy="29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1400" b="1" i="1" dirty="0">
                <a:solidFill>
                  <a:srgbClr val="7030A0"/>
                </a:solidFill>
              </a:rPr>
              <a:t>Construction Components</a:t>
            </a:r>
          </a:p>
        </p:txBody>
      </p:sp>
      <p:pic>
        <p:nvPicPr>
          <p:cNvPr id="18" name="Picture 2">
            <a:extLst>
              <a:ext uri="{FF2B5EF4-FFF2-40B4-BE49-F238E27FC236}">
                <a16:creationId xmlns:a16="http://schemas.microsoft.com/office/drawing/2014/main" id="{2E3DDB4D-0DF1-4C13-A922-24B2700528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5228216"/>
            <a:ext cx="2286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6" descr="http://www.brandsoftheworld.com/sites/default/files/styles/logo-original-577x577/public/0021/6863/brand.gif">
            <a:extLst>
              <a:ext uri="{FF2B5EF4-FFF2-40B4-BE49-F238E27FC236}">
                <a16:creationId xmlns:a16="http://schemas.microsoft.com/office/drawing/2014/main" id="{EEB953AD-7335-49DB-8E1A-D7D7D08630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6800" y="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Solar Diagram with Balance of System</a:t>
            </a:r>
          </a:p>
        </p:txBody>
      </p:sp>
      <p:pic>
        <p:nvPicPr>
          <p:cNvPr id="1026" name="Picture 2"/>
          <p:cNvPicPr>
            <a:picLocks noGrp="1" noChangeAspect="1" noChangeArrowheads="1"/>
          </p:cNvPicPr>
          <p:nvPr>
            <p:ph idx="4294967295"/>
          </p:nvPr>
        </p:nvPicPr>
        <p:blipFill>
          <a:blip r:embed="rId2" cstate="print"/>
          <a:srcRect/>
          <a:stretch>
            <a:fillRect/>
          </a:stretch>
        </p:blipFill>
        <p:spPr bwMode="auto">
          <a:xfrm>
            <a:off x="0" y="1584325"/>
            <a:ext cx="7648575" cy="4619625"/>
          </a:xfrm>
          <a:prstGeom prst="rect">
            <a:avLst/>
          </a:prstGeom>
          <a:noFill/>
          <a:ln w="9525">
            <a:noFill/>
            <a:miter lim="800000"/>
            <a:headEnd/>
            <a:tailEnd/>
          </a:ln>
        </p:spPr>
      </p:pic>
    </p:spTree>
    <p:extLst>
      <p:ext uri="{BB962C8B-B14F-4D97-AF65-F5344CB8AC3E}">
        <p14:creationId xmlns:p14="http://schemas.microsoft.com/office/powerpoint/2010/main" val="1879090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SG" dirty="0"/>
              <a:t>Balance of System for Roof Top Power</a:t>
            </a:r>
            <a:endParaRPr lang="fr-FR" dirty="0"/>
          </a:p>
        </p:txBody>
      </p:sp>
      <p:pic>
        <p:nvPicPr>
          <p:cNvPr id="7" name="Content Placeholder 6"/>
          <p:cNvPicPr>
            <a:picLocks noGrp="1" noChangeAspect="1"/>
          </p:cNvPicPr>
          <p:nvPr>
            <p:ph idx="4294967295"/>
          </p:nvPr>
        </p:nvPicPr>
        <p:blipFill>
          <a:blip r:embed="rId2"/>
          <a:stretch>
            <a:fillRect/>
          </a:stretch>
        </p:blipFill>
        <p:spPr>
          <a:xfrm>
            <a:off x="0" y="1211263"/>
            <a:ext cx="5645150" cy="4983162"/>
          </a:xfrm>
          <a:prstGeom prst="rect">
            <a:avLst/>
          </a:prstGeom>
        </p:spPr>
      </p:pic>
    </p:spTree>
    <p:extLst>
      <p:ext uri="{BB962C8B-B14F-4D97-AF65-F5344CB8AC3E}">
        <p14:creationId xmlns:p14="http://schemas.microsoft.com/office/powerpoint/2010/main" val="1769503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ctrTitle"/>
          </p:nvPr>
        </p:nvSpPr>
        <p:spPr/>
        <p:txBody>
          <a:bodyPr/>
          <a:lstStyle/>
          <a:p>
            <a:r>
              <a:rPr lang="en-US" dirty="0"/>
              <a:t>Inverter Cost</a:t>
            </a:r>
          </a:p>
        </p:txBody>
      </p:sp>
      <p:sp>
        <p:nvSpPr>
          <p:cNvPr id="76806" name="Content Placeholder 8"/>
          <p:cNvSpPr>
            <a:spLocks noGrp="1"/>
          </p:cNvSpPr>
          <p:nvPr>
            <p:ph type="body" sz="quarter" idx="13"/>
          </p:nvPr>
        </p:nvSpPr>
        <p:spPr/>
        <p:txBody>
          <a:bodyPr>
            <a:normAutofit/>
          </a:bodyPr>
          <a:lstStyle/>
          <a:p>
            <a:r>
              <a:rPr lang="en-US" sz="2000" dirty="0"/>
              <a:t>Current Costs USD/kWp of 40 to 80 or .4 per W from financial models</a:t>
            </a:r>
          </a:p>
          <a:p>
            <a:r>
              <a:rPr lang="en-US" sz="2000" dirty="0"/>
              <a:t>Companies: SMA, US-based Power-One, Denmark’s Danfoss and Austria’s Fronius. </a:t>
            </a:r>
          </a:p>
          <a:p>
            <a:r>
              <a:rPr lang="en-US" sz="2000" dirty="0"/>
              <a:t>SMA claims it commanded a 35% share of the global market for PV inverters. </a:t>
            </a:r>
          </a:p>
          <a:p>
            <a:endParaRPr lang="en-US" sz="2000" dirty="0"/>
          </a:p>
          <a:p>
            <a:endParaRPr lang="en-US" sz="2000" dirty="0"/>
          </a:p>
        </p:txBody>
      </p:sp>
      <p:pic>
        <p:nvPicPr>
          <p:cNvPr id="76807" name="Picture 6"/>
          <p:cNvPicPr>
            <a:picLocks noChangeAspect="1" noChangeArrowheads="1"/>
          </p:cNvPicPr>
          <p:nvPr/>
        </p:nvPicPr>
        <p:blipFill>
          <a:blip r:embed="rId2" cstate="print"/>
          <a:srcRect/>
          <a:stretch>
            <a:fillRect/>
          </a:stretch>
        </p:blipFill>
        <p:spPr bwMode="auto">
          <a:xfrm>
            <a:off x="4837113" y="3429000"/>
            <a:ext cx="3630612" cy="2752725"/>
          </a:xfrm>
          <a:prstGeom prst="rect">
            <a:avLst/>
          </a:prstGeom>
          <a:noFill/>
          <a:ln w="9525">
            <a:noFill/>
            <a:miter lim="800000"/>
            <a:headEnd/>
            <a:tailEnd/>
          </a:ln>
        </p:spPr>
      </p:pic>
      <p:pic>
        <p:nvPicPr>
          <p:cNvPr id="76808" name="Picture 8"/>
          <p:cNvPicPr>
            <a:picLocks noChangeAspect="1" noChangeArrowheads="1"/>
          </p:cNvPicPr>
          <p:nvPr/>
        </p:nvPicPr>
        <p:blipFill>
          <a:blip r:embed="rId3" cstate="print"/>
          <a:srcRect/>
          <a:stretch>
            <a:fillRect/>
          </a:stretch>
        </p:blipFill>
        <p:spPr bwMode="auto">
          <a:xfrm>
            <a:off x="914400" y="3505200"/>
            <a:ext cx="3395663" cy="2471738"/>
          </a:xfrm>
          <a:prstGeom prst="rect">
            <a:avLst/>
          </a:prstGeom>
          <a:noFill/>
          <a:ln w="9525">
            <a:noFill/>
            <a:miter lim="800000"/>
            <a:headEnd/>
            <a:tailEnd/>
          </a:ln>
        </p:spPr>
      </p:pic>
    </p:spTree>
    <p:extLst>
      <p:ext uri="{BB962C8B-B14F-4D97-AF65-F5344CB8AC3E}">
        <p14:creationId xmlns:p14="http://schemas.microsoft.com/office/powerpoint/2010/main" val="962381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7BB007-6674-42FB-AD85-77F1859D1B6A}"/>
              </a:ext>
            </a:extLst>
          </p:cNvPr>
          <p:cNvSpPr>
            <a:spLocks noGrp="1"/>
          </p:cNvSpPr>
          <p:nvPr>
            <p:ph type="ctrTitle"/>
          </p:nvPr>
        </p:nvSpPr>
        <p:spPr/>
        <p:txBody>
          <a:bodyPr/>
          <a:lstStyle/>
          <a:p>
            <a:r>
              <a:rPr lang="en-US" dirty="0"/>
              <a:t>Tracking and Cost – 10%-15% Increase</a:t>
            </a:r>
          </a:p>
        </p:txBody>
      </p:sp>
      <p:sp>
        <p:nvSpPr>
          <p:cNvPr id="4" name="Content Placeholder 3">
            <a:extLst>
              <a:ext uri="{FF2B5EF4-FFF2-40B4-BE49-F238E27FC236}">
                <a16:creationId xmlns:a16="http://schemas.microsoft.com/office/drawing/2014/main" id="{F0356517-5D4E-4327-B05C-EB33562C5D3A}"/>
              </a:ext>
            </a:extLst>
          </p:cNvPr>
          <p:cNvSpPr>
            <a:spLocks noGrp="1"/>
          </p:cNvSpPr>
          <p:nvPr>
            <p:ph type="body" sz="quarter" idx="13"/>
          </p:nvPr>
        </p:nvSpPr>
        <p:spPr/>
        <p:txBody>
          <a:bodyPr/>
          <a:lstStyle/>
          <a:p>
            <a:endParaRPr lang="en-US" dirty="0"/>
          </a:p>
          <a:p>
            <a:endParaRPr lang="en-US" dirty="0"/>
          </a:p>
        </p:txBody>
      </p:sp>
      <p:pic>
        <p:nvPicPr>
          <p:cNvPr id="11" name="Picture 10">
            <a:extLst>
              <a:ext uri="{FF2B5EF4-FFF2-40B4-BE49-F238E27FC236}">
                <a16:creationId xmlns:a16="http://schemas.microsoft.com/office/drawing/2014/main" id="{593614A4-73CE-4B5A-AFCC-43E9650FD4E5}"/>
              </a:ext>
            </a:extLst>
          </p:cNvPr>
          <p:cNvPicPr>
            <a:picLocks noChangeAspect="1"/>
          </p:cNvPicPr>
          <p:nvPr/>
        </p:nvPicPr>
        <p:blipFill>
          <a:blip r:embed="rId2"/>
          <a:stretch>
            <a:fillRect/>
          </a:stretch>
        </p:blipFill>
        <p:spPr>
          <a:xfrm>
            <a:off x="17599" y="1055803"/>
            <a:ext cx="5327336" cy="4055829"/>
          </a:xfrm>
          <a:prstGeom prst="rect">
            <a:avLst/>
          </a:prstGeom>
        </p:spPr>
      </p:pic>
      <p:pic>
        <p:nvPicPr>
          <p:cNvPr id="13" name="Picture 12">
            <a:extLst>
              <a:ext uri="{FF2B5EF4-FFF2-40B4-BE49-F238E27FC236}">
                <a16:creationId xmlns:a16="http://schemas.microsoft.com/office/drawing/2014/main" id="{B27CCFFA-C1AF-4966-AED7-F839D481A6D1}"/>
              </a:ext>
            </a:extLst>
          </p:cNvPr>
          <p:cNvPicPr>
            <a:picLocks noChangeAspect="1"/>
          </p:cNvPicPr>
          <p:nvPr/>
        </p:nvPicPr>
        <p:blipFill>
          <a:blip r:embed="rId3"/>
          <a:stretch>
            <a:fillRect/>
          </a:stretch>
        </p:blipFill>
        <p:spPr>
          <a:xfrm>
            <a:off x="136658" y="5195927"/>
            <a:ext cx="8870683" cy="1212539"/>
          </a:xfrm>
          <a:prstGeom prst="rect">
            <a:avLst/>
          </a:prstGeom>
        </p:spPr>
      </p:pic>
      <p:pic>
        <p:nvPicPr>
          <p:cNvPr id="15" name="Picture 14">
            <a:extLst>
              <a:ext uri="{FF2B5EF4-FFF2-40B4-BE49-F238E27FC236}">
                <a16:creationId xmlns:a16="http://schemas.microsoft.com/office/drawing/2014/main" id="{80492B30-7775-4C0B-8404-69C3FEDA2EB3}"/>
              </a:ext>
            </a:extLst>
          </p:cNvPr>
          <p:cNvPicPr>
            <a:picLocks noChangeAspect="1"/>
          </p:cNvPicPr>
          <p:nvPr/>
        </p:nvPicPr>
        <p:blipFill>
          <a:blip r:embed="rId4"/>
          <a:stretch>
            <a:fillRect/>
          </a:stretch>
        </p:blipFill>
        <p:spPr>
          <a:xfrm>
            <a:off x="4288394" y="3968714"/>
            <a:ext cx="4838007" cy="908243"/>
          </a:xfrm>
          <a:prstGeom prst="rect">
            <a:avLst/>
          </a:prstGeom>
        </p:spPr>
      </p:pic>
    </p:spTree>
    <p:extLst>
      <p:ext uri="{BB962C8B-B14F-4D97-AF65-F5344CB8AC3E}">
        <p14:creationId xmlns:p14="http://schemas.microsoft.com/office/powerpoint/2010/main" val="754285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6AFBA-45B6-4C5B-A311-BF97F37571AC}"/>
              </a:ext>
            </a:extLst>
          </p:cNvPr>
          <p:cNvSpPr>
            <a:spLocks noGrp="1"/>
          </p:cNvSpPr>
          <p:nvPr>
            <p:ph type="ctrTitle"/>
          </p:nvPr>
        </p:nvSpPr>
        <p:spPr/>
        <p:txBody>
          <a:bodyPr/>
          <a:lstStyle/>
          <a:p>
            <a:r>
              <a:rPr lang="en-US" dirty="0"/>
              <a:t>Bi-Facial Costs</a:t>
            </a:r>
          </a:p>
        </p:txBody>
      </p:sp>
      <p:sp>
        <p:nvSpPr>
          <p:cNvPr id="2" name="Content Placeholder 1">
            <a:extLst>
              <a:ext uri="{FF2B5EF4-FFF2-40B4-BE49-F238E27FC236}">
                <a16:creationId xmlns:a16="http://schemas.microsoft.com/office/drawing/2014/main" id="{A5C4BD3C-D4CD-4876-817C-F02E786CCA49}"/>
              </a:ext>
            </a:extLst>
          </p:cNvPr>
          <p:cNvSpPr>
            <a:spLocks noGrp="1"/>
          </p:cNvSpPr>
          <p:nvPr>
            <p:ph type="body" sz="quarter" idx="13"/>
          </p:nvPr>
        </p:nvSpPr>
        <p:spPr>
          <a:xfrm>
            <a:off x="247102" y="1136652"/>
            <a:ext cx="4997758" cy="5238269"/>
          </a:xfrm>
        </p:spPr>
        <p:txBody>
          <a:bodyPr>
            <a:normAutofit/>
          </a:bodyPr>
          <a:lstStyle/>
          <a:p>
            <a:pPr algn="l"/>
            <a:r>
              <a:rPr lang="en-US" sz="2400" dirty="0"/>
              <a:t>Can generate from both sides of the module</a:t>
            </a:r>
          </a:p>
          <a:p>
            <a:pPr algn="l"/>
            <a:r>
              <a:rPr lang="en-US" sz="2400" dirty="0"/>
              <a:t>Can produce 5-20% more output</a:t>
            </a:r>
          </a:p>
          <a:p>
            <a:pPr algn="l"/>
            <a:r>
              <a:rPr lang="en-US" sz="2400" dirty="0"/>
              <a:t>Production Costs are not much higher for bi-facial</a:t>
            </a:r>
          </a:p>
          <a:p>
            <a:pPr algn="l"/>
            <a:r>
              <a:rPr lang="en-US" sz="2400" dirty="0"/>
              <a:t>Wood McKinsey estimates that the increase in cost at only USD 5/kWp (relative to the panel cost of approximately USD 200/kWp.</a:t>
            </a:r>
          </a:p>
          <a:p>
            <a:pPr algn="l"/>
            <a:r>
              <a:rPr lang="en-US" sz="2400" dirty="0"/>
              <a:t>Module producers offer bi-facial products</a:t>
            </a:r>
          </a:p>
          <a:p>
            <a:pPr algn="l"/>
            <a:r>
              <a:rPr lang="en-US" sz="2400" dirty="0"/>
              <a:t>Tracking companies making adjustments</a:t>
            </a:r>
          </a:p>
          <a:p>
            <a:pPr algn="l"/>
            <a:endParaRPr lang="en-US" sz="2400" dirty="0"/>
          </a:p>
          <a:p>
            <a:pPr algn="l"/>
            <a:endParaRPr lang="en-US" sz="2400" dirty="0"/>
          </a:p>
        </p:txBody>
      </p:sp>
      <p:pic>
        <p:nvPicPr>
          <p:cNvPr id="6" name="Picture 5">
            <a:extLst>
              <a:ext uri="{FF2B5EF4-FFF2-40B4-BE49-F238E27FC236}">
                <a16:creationId xmlns:a16="http://schemas.microsoft.com/office/drawing/2014/main" id="{491A671B-5C03-4902-926D-89F85DFA2B49}"/>
              </a:ext>
            </a:extLst>
          </p:cNvPr>
          <p:cNvPicPr>
            <a:picLocks noChangeAspect="1"/>
          </p:cNvPicPr>
          <p:nvPr/>
        </p:nvPicPr>
        <p:blipFill>
          <a:blip r:embed="rId2"/>
          <a:stretch>
            <a:fillRect/>
          </a:stretch>
        </p:blipFill>
        <p:spPr>
          <a:xfrm>
            <a:off x="5719571" y="2614709"/>
            <a:ext cx="3257550" cy="2428875"/>
          </a:xfrm>
          <a:prstGeom prst="rect">
            <a:avLst/>
          </a:prstGeom>
        </p:spPr>
      </p:pic>
    </p:spTree>
    <p:extLst>
      <p:ext uri="{BB962C8B-B14F-4D97-AF65-F5344CB8AC3E}">
        <p14:creationId xmlns:p14="http://schemas.microsoft.com/office/powerpoint/2010/main" val="4188914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6AFBA-45B6-4C5B-A311-BF97F37571AC}"/>
              </a:ext>
            </a:extLst>
          </p:cNvPr>
          <p:cNvSpPr>
            <a:spLocks noGrp="1"/>
          </p:cNvSpPr>
          <p:nvPr>
            <p:ph type="ctrTitle"/>
          </p:nvPr>
        </p:nvSpPr>
        <p:spPr/>
        <p:txBody>
          <a:bodyPr/>
          <a:lstStyle/>
          <a:p>
            <a:r>
              <a:rPr lang="en-US" dirty="0"/>
              <a:t>Bi-Facial and Albedo</a:t>
            </a:r>
          </a:p>
        </p:txBody>
      </p:sp>
      <p:sp>
        <p:nvSpPr>
          <p:cNvPr id="2" name="Content Placeholder 1">
            <a:extLst>
              <a:ext uri="{FF2B5EF4-FFF2-40B4-BE49-F238E27FC236}">
                <a16:creationId xmlns:a16="http://schemas.microsoft.com/office/drawing/2014/main" id="{A5C4BD3C-D4CD-4876-817C-F02E786CCA49}"/>
              </a:ext>
            </a:extLst>
          </p:cNvPr>
          <p:cNvSpPr>
            <a:spLocks noGrp="1"/>
          </p:cNvSpPr>
          <p:nvPr>
            <p:ph type="body" sz="quarter" idx="13"/>
          </p:nvPr>
        </p:nvSpPr>
        <p:spPr/>
        <p:txBody>
          <a:bodyPr>
            <a:normAutofit/>
          </a:bodyPr>
          <a:lstStyle/>
          <a:p>
            <a:pPr marL="341313" lvl="1" indent="-230188"/>
            <a:r>
              <a:rPr lang="en-US" dirty="0"/>
              <a:t>Ground Albedo (the amount of whiteness for reflection) </a:t>
            </a:r>
          </a:p>
          <a:p>
            <a:pPr marL="341313" lvl="1" indent="-230188"/>
            <a:r>
              <a:rPr lang="en-US" dirty="0"/>
              <a:t>Best Reflection is snow or sand</a:t>
            </a:r>
          </a:p>
          <a:p>
            <a:pPr marL="341313" lvl="1" indent="-230188"/>
            <a:r>
              <a:rPr lang="en-US" dirty="0"/>
              <a:t>Could increase output by as much as 20%, but typical surfaces like grass are much less</a:t>
            </a:r>
          </a:p>
          <a:p>
            <a:pPr marL="341313" lvl="1" indent="-230188"/>
            <a:r>
              <a:rPr lang="en-US" dirty="0"/>
              <a:t>Depends also on the shadow caused by tilt and inverter placement</a:t>
            </a:r>
          </a:p>
          <a:p>
            <a:pPr marL="341313" lvl="1" indent="-230188"/>
            <a:endParaRPr lang="en-US" dirty="0"/>
          </a:p>
          <a:p>
            <a:pPr marL="341313" lvl="1" indent="-230188"/>
            <a:endParaRPr lang="en-US" dirty="0"/>
          </a:p>
        </p:txBody>
      </p:sp>
      <p:pic>
        <p:nvPicPr>
          <p:cNvPr id="5" name="Picture 4">
            <a:extLst>
              <a:ext uri="{FF2B5EF4-FFF2-40B4-BE49-F238E27FC236}">
                <a16:creationId xmlns:a16="http://schemas.microsoft.com/office/drawing/2014/main" id="{747D20CB-AA4E-471F-9A61-D94E81CC10DB}"/>
              </a:ext>
            </a:extLst>
          </p:cNvPr>
          <p:cNvPicPr>
            <a:picLocks noChangeAspect="1"/>
          </p:cNvPicPr>
          <p:nvPr/>
        </p:nvPicPr>
        <p:blipFill>
          <a:blip r:embed="rId2"/>
          <a:stretch>
            <a:fillRect/>
          </a:stretch>
        </p:blipFill>
        <p:spPr>
          <a:xfrm>
            <a:off x="1775895" y="2986253"/>
            <a:ext cx="4648200" cy="2581275"/>
          </a:xfrm>
          <a:prstGeom prst="rect">
            <a:avLst/>
          </a:prstGeom>
        </p:spPr>
      </p:pic>
    </p:spTree>
    <p:extLst>
      <p:ext uri="{BB962C8B-B14F-4D97-AF65-F5344CB8AC3E}">
        <p14:creationId xmlns:p14="http://schemas.microsoft.com/office/powerpoint/2010/main" val="163939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2C7DC6-F2E3-4EFB-B4A0-0FA1C5C9C60B}"/>
              </a:ext>
            </a:extLst>
          </p:cNvPr>
          <p:cNvSpPr>
            <a:spLocks noGrp="1"/>
          </p:cNvSpPr>
          <p:nvPr>
            <p:ph type="ctrTitle"/>
          </p:nvPr>
        </p:nvSpPr>
        <p:spPr/>
        <p:txBody>
          <a:bodyPr>
            <a:normAutofit fontScale="90000"/>
          </a:bodyPr>
          <a:lstStyle/>
          <a:p>
            <a:r>
              <a:rPr lang="en-US" dirty="0"/>
              <a:t>Variation of Total Cost per kWp in Different Countries</a:t>
            </a:r>
          </a:p>
        </p:txBody>
      </p:sp>
      <p:pic>
        <p:nvPicPr>
          <p:cNvPr id="6" name="Content Placeholder 5">
            <a:extLst>
              <a:ext uri="{FF2B5EF4-FFF2-40B4-BE49-F238E27FC236}">
                <a16:creationId xmlns:a16="http://schemas.microsoft.com/office/drawing/2014/main" id="{A67DAA48-F808-4699-857D-8FF2356143CF}"/>
              </a:ext>
            </a:extLst>
          </p:cNvPr>
          <p:cNvPicPr>
            <a:picLocks noGrp="1" noChangeAspect="1"/>
          </p:cNvPicPr>
          <p:nvPr>
            <p:ph idx="4294967295"/>
          </p:nvPr>
        </p:nvPicPr>
        <p:blipFill>
          <a:blip r:embed="rId2"/>
          <a:stretch>
            <a:fillRect/>
          </a:stretch>
        </p:blipFill>
        <p:spPr>
          <a:xfrm>
            <a:off x="1782093" y="1564745"/>
            <a:ext cx="5570538" cy="4395788"/>
          </a:xfrm>
        </p:spPr>
      </p:pic>
    </p:spTree>
    <p:extLst>
      <p:ext uri="{BB962C8B-B14F-4D97-AF65-F5344CB8AC3E}">
        <p14:creationId xmlns:p14="http://schemas.microsoft.com/office/powerpoint/2010/main" val="1738123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5BA35-A9D3-49E4-959C-E829F39087E6}"/>
              </a:ext>
            </a:extLst>
          </p:cNvPr>
          <p:cNvSpPr>
            <a:spLocks noGrp="1"/>
          </p:cNvSpPr>
          <p:nvPr>
            <p:ph type="ctrTitle"/>
          </p:nvPr>
        </p:nvSpPr>
        <p:spPr/>
        <p:txBody>
          <a:bodyPr>
            <a:normAutofit fontScale="90000"/>
          </a:bodyPr>
          <a:lstStyle/>
          <a:p>
            <a:r>
              <a:rPr lang="en-US" dirty="0"/>
              <a:t>Surprising Range in Capital Cost from Published Databases – A little Out of Date</a:t>
            </a:r>
          </a:p>
        </p:txBody>
      </p:sp>
      <p:sp>
        <p:nvSpPr>
          <p:cNvPr id="4" name="Content Placeholder 3">
            <a:extLst>
              <a:ext uri="{FF2B5EF4-FFF2-40B4-BE49-F238E27FC236}">
                <a16:creationId xmlns:a16="http://schemas.microsoft.com/office/drawing/2014/main" id="{21A3ECCC-F10E-422F-B216-565C71D58AE6}"/>
              </a:ext>
            </a:extLst>
          </p:cNvPr>
          <p:cNvSpPr>
            <a:spLocks noGrp="1"/>
          </p:cNvSpPr>
          <p:nvPr>
            <p:ph type="body" sz="quarter" idx="13"/>
          </p:nvPr>
        </p:nvSpPr>
        <p:spPr/>
        <p:txBody>
          <a:bodyPr/>
          <a:lstStyle/>
          <a:p>
            <a:r>
              <a:rPr lang="en-US" dirty="0"/>
              <a:t>From Lazard, IEA, EIA</a:t>
            </a:r>
          </a:p>
          <a:p>
            <a:endParaRPr lang="en-US" dirty="0"/>
          </a:p>
        </p:txBody>
      </p:sp>
      <p:pic>
        <p:nvPicPr>
          <p:cNvPr id="6" name="Picture 5">
            <a:extLst>
              <a:ext uri="{FF2B5EF4-FFF2-40B4-BE49-F238E27FC236}">
                <a16:creationId xmlns:a16="http://schemas.microsoft.com/office/drawing/2014/main" id="{A01E04B5-D6C3-4174-84BA-378D1B0BB8C4}"/>
              </a:ext>
            </a:extLst>
          </p:cNvPr>
          <p:cNvPicPr>
            <a:picLocks noChangeAspect="1"/>
          </p:cNvPicPr>
          <p:nvPr/>
        </p:nvPicPr>
        <p:blipFill>
          <a:blip r:embed="rId2"/>
          <a:stretch>
            <a:fillRect/>
          </a:stretch>
        </p:blipFill>
        <p:spPr>
          <a:xfrm>
            <a:off x="1221481" y="2123828"/>
            <a:ext cx="6691761" cy="4109253"/>
          </a:xfrm>
          <a:prstGeom prst="rect">
            <a:avLst/>
          </a:prstGeom>
        </p:spPr>
      </p:pic>
    </p:spTree>
    <p:extLst>
      <p:ext uri="{BB962C8B-B14F-4D97-AF65-F5344CB8AC3E}">
        <p14:creationId xmlns:p14="http://schemas.microsoft.com/office/powerpoint/2010/main" val="1782807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B4FD61-7AD9-4625-8093-B609AC913D76}"/>
              </a:ext>
            </a:extLst>
          </p:cNvPr>
          <p:cNvSpPr>
            <a:spLocks noGrp="1"/>
          </p:cNvSpPr>
          <p:nvPr>
            <p:ph type="ctrTitle"/>
          </p:nvPr>
        </p:nvSpPr>
        <p:spPr/>
        <p:txBody>
          <a:bodyPr>
            <a:normAutofit fontScale="90000"/>
          </a:bodyPr>
          <a:lstStyle/>
          <a:p>
            <a:r>
              <a:rPr lang="en-US" dirty="0"/>
              <a:t>Achieving USD 700 per kW with USD 295/kW Module Cost</a:t>
            </a:r>
          </a:p>
        </p:txBody>
      </p:sp>
      <p:pic>
        <p:nvPicPr>
          <p:cNvPr id="2" name="Content Placeholder 1">
            <a:extLst>
              <a:ext uri="{FF2B5EF4-FFF2-40B4-BE49-F238E27FC236}">
                <a16:creationId xmlns:a16="http://schemas.microsoft.com/office/drawing/2014/main" id="{12F5BD29-3687-40E5-9529-6D6CDD89232C}"/>
              </a:ext>
            </a:extLst>
          </p:cNvPr>
          <p:cNvPicPr>
            <a:picLocks noGrp="1" noChangeAspect="1"/>
          </p:cNvPicPr>
          <p:nvPr>
            <p:ph idx="4294967295"/>
          </p:nvPr>
        </p:nvPicPr>
        <p:blipFill>
          <a:blip r:embed="rId2"/>
          <a:stretch>
            <a:fillRect/>
          </a:stretch>
        </p:blipFill>
        <p:spPr>
          <a:xfrm>
            <a:off x="1130060" y="1564745"/>
            <a:ext cx="5868988" cy="4395788"/>
          </a:xfrm>
          <a:prstGeom prst="rect">
            <a:avLst/>
          </a:prstGeom>
        </p:spPr>
      </p:pic>
    </p:spTree>
    <p:extLst>
      <p:ext uri="{BB962C8B-B14F-4D97-AF65-F5344CB8AC3E}">
        <p14:creationId xmlns:p14="http://schemas.microsoft.com/office/powerpoint/2010/main" val="3234499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9B51B-3A6D-49D9-AB37-5F16C798663C}"/>
              </a:ext>
            </a:extLst>
          </p:cNvPr>
          <p:cNvSpPr>
            <a:spLocks noGrp="1"/>
          </p:cNvSpPr>
          <p:nvPr>
            <p:ph type="ctrTitle"/>
          </p:nvPr>
        </p:nvSpPr>
        <p:spPr/>
        <p:txBody>
          <a:bodyPr>
            <a:normAutofit fontScale="90000"/>
          </a:bodyPr>
          <a:lstStyle/>
          <a:p>
            <a:r>
              <a:rPr lang="en-US" dirty="0"/>
              <a:t>Keys to Understanding Solar Power Economics and Making an Effective Analysis</a:t>
            </a:r>
          </a:p>
        </p:txBody>
      </p:sp>
      <p:sp>
        <p:nvSpPr>
          <p:cNvPr id="2" name="Content Placeholder 1">
            <a:extLst>
              <a:ext uri="{FF2B5EF4-FFF2-40B4-BE49-F238E27FC236}">
                <a16:creationId xmlns:a16="http://schemas.microsoft.com/office/drawing/2014/main" id="{F55CD8C0-4303-4C9A-9F71-9E05351B8016}"/>
              </a:ext>
            </a:extLst>
          </p:cNvPr>
          <p:cNvSpPr>
            <a:spLocks noGrp="1"/>
          </p:cNvSpPr>
          <p:nvPr>
            <p:ph type="body" sz="quarter" idx="13"/>
          </p:nvPr>
        </p:nvSpPr>
        <p:spPr/>
        <p:txBody>
          <a:bodyPr>
            <a:normAutofit/>
          </a:bodyPr>
          <a:lstStyle/>
          <a:p>
            <a:pPr marL="0" indent="0" algn="l">
              <a:buNone/>
            </a:pPr>
            <a:r>
              <a:rPr lang="en-US" sz="7200" dirty="0"/>
              <a:t>Computing the cost of solar power compared to other energy alternatives</a:t>
            </a:r>
            <a:endParaRPr lang="en-US" sz="8800" dirty="0"/>
          </a:p>
        </p:txBody>
      </p:sp>
    </p:spTree>
    <p:extLst>
      <p:ext uri="{BB962C8B-B14F-4D97-AF65-F5344CB8AC3E}">
        <p14:creationId xmlns:p14="http://schemas.microsoft.com/office/powerpoint/2010/main" val="4291274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B9D878-51A0-4CC5-87B1-6F3A8C388844}"/>
              </a:ext>
            </a:extLst>
          </p:cNvPr>
          <p:cNvSpPr>
            <a:spLocks noGrp="1"/>
          </p:cNvSpPr>
          <p:nvPr>
            <p:ph type="ctrTitle"/>
          </p:nvPr>
        </p:nvSpPr>
        <p:spPr/>
        <p:txBody>
          <a:bodyPr/>
          <a:lstStyle/>
          <a:p>
            <a:r>
              <a:rPr lang="en-US" dirty="0"/>
              <a:t>Example of High Cost – NY Project</a:t>
            </a:r>
          </a:p>
        </p:txBody>
      </p:sp>
      <p:sp>
        <p:nvSpPr>
          <p:cNvPr id="4" name="Content Placeholder 3">
            <a:extLst>
              <a:ext uri="{FF2B5EF4-FFF2-40B4-BE49-F238E27FC236}">
                <a16:creationId xmlns:a16="http://schemas.microsoft.com/office/drawing/2014/main" id="{C6F8D510-5B16-40C4-B4F3-6D4DE540043F}"/>
              </a:ext>
            </a:extLst>
          </p:cNvPr>
          <p:cNvSpPr>
            <a:spLocks noGrp="1"/>
          </p:cNvSpPr>
          <p:nvPr>
            <p:ph type="body" sz="quarter" idx="13"/>
          </p:nvPr>
        </p:nvSpPr>
        <p:spPr>
          <a:xfrm>
            <a:off x="231512" y="1375914"/>
            <a:ext cx="8649509" cy="4360333"/>
          </a:xfrm>
        </p:spPr>
        <p:txBody>
          <a:bodyPr/>
          <a:lstStyle/>
          <a:p>
            <a:r>
              <a:rPr lang="en-US" dirty="0"/>
              <a:t>Note cost/kWp in the Assumptions</a:t>
            </a:r>
          </a:p>
          <a:p>
            <a:endParaRPr lang="en-US" dirty="0"/>
          </a:p>
        </p:txBody>
      </p:sp>
      <p:pic>
        <p:nvPicPr>
          <p:cNvPr id="6" name="Picture 5">
            <a:extLst>
              <a:ext uri="{FF2B5EF4-FFF2-40B4-BE49-F238E27FC236}">
                <a16:creationId xmlns:a16="http://schemas.microsoft.com/office/drawing/2014/main" id="{6DA6283F-DD3A-4B77-AEBA-DB78C0562258}"/>
              </a:ext>
            </a:extLst>
          </p:cNvPr>
          <p:cNvPicPr>
            <a:picLocks noChangeAspect="1"/>
          </p:cNvPicPr>
          <p:nvPr/>
        </p:nvPicPr>
        <p:blipFill>
          <a:blip r:embed="rId2"/>
          <a:stretch>
            <a:fillRect/>
          </a:stretch>
        </p:blipFill>
        <p:spPr>
          <a:xfrm>
            <a:off x="564904" y="2037698"/>
            <a:ext cx="6767549" cy="3623658"/>
          </a:xfrm>
          <a:prstGeom prst="rect">
            <a:avLst/>
          </a:prstGeom>
        </p:spPr>
      </p:pic>
    </p:spTree>
    <p:extLst>
      <p:ext uri="{BB962C8B-B14F-4D97-AF65-F5344CB8AC3E}">
        <p14:creationId xmlns:p14="http://schemas.microsoft.com/office/powerpoint/2010/main" val="1497149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369D81-BA1D-4043-AEA7-12E61026CEF9}"/>
              </a:ext>
            </a:extLst>
          </p:cNvPr>
          <p:cNvSpPr>
            <a:spLocks noGrp="1"/>
          </p:cNvSpPr>
          <p:nvPr>
            <p:ph type="title"/>
          </p:nvPr>
        </p:nvSpPr>
        <p:spPr/>
        <p:txBody>
          <a:bodyPr>
            <a:normAutofit fontScale="90000"/>
          </a:bodyPr>
          <a:lstStyle/>
          <a:p>
            <a:r>
              <a:rPr lang="en-US" dirty="0"/>
              <a:t>Total Up-front Cost from IEA – India Cost is USD 531/kWp</a:t>
            </a:r>
          </a:p>
        </p:txBody>
      </p:sp>
      <p:pic>
        <p:nvPicPr>
          <p:cNvPr id="5" name="Content Placeholder 4">
            <a:extLst>
              <a:ext uri="{FF2B5EF4-FFF2-40B4-BE49-F238E27FC236}">
                <a16:creationId xmlns:a16="http://schemas.microsoft.com/office/drawing/2014/main" id="{D1AAC1A1-E94E-4081-AC3B-704AB6380B51}"/>
              </a:ext>
            </a:extLst>
          </p:cNvPr>
          <p:cNvPicPr>
            <a:picLocks noGrp="1" noChangeAspect="1"/>
          </p:cNvPicPr>
          <p:nvPr>
            <p:ph idx="1"/>
          </p:nvPr>
        </p:nvPicPr>
        <p:blipFill>
          <a:blip r:embed="rId2"/>
          <a:stretch>
            <a:fillRect/>
          </a:stretch>
        </p:blipFill>
        <p:spPr>
          <a:xfrm>
            <a:off x="615602" y="4183276"/>
            <a:ext cx="8037945" cy="2392246"/>
          </a:xfrm>
        </p:spPr>
      </p:pic>
      <p:pic>
        <p:nvPicPr>
          <p:cNvPr id="7" name="Picture 6">
            <a:extLst>
              <a:ext uri="{FF2B5EF4-FFF2-40B4-BE49-F238E27FC236}">
                <a16:creationId xmlns:a16="http://schemas.microsoft.com/office/drawing/2014/main" id="{49B62977-1E55-45D6-AF6C-F59D0380C40C}"/>
              </a:ext>
            </a:extLst>
          </p:cNvPr>
          <p:cNvPicPr>
            <a:picLocks noChangeAspect="1"/>
          </p:cNvPicPr>
          <p:nvPr/>
        </p:nvPicPr>
        <p:blipFill>
          <a:blip r:embed="rId3"/>
          <a:stretch>
            <a:fillRect/>
          </a:stretch>
        </p:blipFill>
        <p:spPr>
          <a:xfrm>
            <a:off x="927301" y="1478601"/>
            <a:ext cx="2547419" cy="2508919"/>
          </a:xfrm>
          <a:prstGeom prst="rect">
            <a:avLst/>
          </a:prstGeom>
        </p:spPr>
      </p:pic>
      <p:sp>
        <p:nvSpPr>
          <p:cNvPr id="8" name="TextBox 7">
            <a:extLst>
              <a:ext uri="{FF2B5EF4-FFF2-40B4-BE49-F238E27FC236}">
                <a16:creationId xmlns:a16="http://schemas.microsoft.com/office/drawing/2014/main" id="{2F0130DE-0CFD-4F4F-9732-77F0BFA6754A}"/>
              </a:ext>
            </a:extLst>
          </p:cNvPr>
          <p:cNvSpPr txBox="1"/>
          <p:nvPr/>
        </p:nvSpPr>
        <p:spPr>
          <a:xfrm>
            <a:off x="5029201" y="1579418"/>
            <a:ext cx="2693324" cy="2862322"/>
          </a:xfrm>
          <a:prstGeom prst="rect">
            <a:avLst/>
          </a:prstGeom>
          <a:noFill/>
        </p:spPr>
        <p:txBody>
          <a:bodyPr wrap="square" rtlCol="0">
            <a:spAutoFit/>
          </a:bodyPr>
          <a:lstStyle/>
          <a:p>
            <a:r>
              <a:rPr lang="en-US" dirty="0"/>
              <a:t>India Cost in USD per kWp is USD 531/kWp – or 629/1.2</a:t>
            </a:r>
          </a:p>
          <a:p>
            <a:endParaRPr lang="en-US" dirty="0"/>
          </a:p>
          <a:p>
            <a:r>
              <a:rPr lang="en-US" dirty="0"/>
              <a:t>For Brazil in USD/kWp the cost is USD 997.5/kWp or 1197/1.2</a:t>
            </a:r>
          </a:p>
          <a:p>
            <a:endParaRPr lang="en-US" dirty="0"/>
          </a:p>
          <a:p>
            <a:r>
              <a:rPr lang="en-US" dirty="0"/>
              <a:t>We will use these two examples as we proceed</a:t>
            </a:r>
          </a:p>
        </p:txBody>
      </p:sp>
    </p:spTree>
    <p:extLst>
      <p:ext uri="{BB962C8B-B14F-4D97-AF65-F5344CB8AC3E}">
        <p14:creationId xmlns:p14="http://schemas.microsoft.com/office/powerpoint/2010/main" val="3624045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49B3-C7C9-4F09-8F47-47BAF58235F0}"/>
              </a:ext>
            </a:extLst>
          </p:cNvPr>
          <p:cNvSpPr>
            <a:spLocks noGrp="1"/>
          </p:cNvSpPr>
          <p:nvPr>
            <p:ph type="ctrTitle"/>
          </p:nvPr>
        </p:nvSpPr>
        <p:spPr/>
        <p:txBody>
          <a:bodyPr/>
          <a:lstStyle/>
          <a:p>
            <a:r>
              <a:rPr lang="en-US" dirty="0"/>
              <a:t>Information on Solar Cost</a:t>
            </a:r>
          </a:p>
        </p:txBody>
      </p:sp>
      <p:pic>
        <p:nvPicPr>
          <p:cNvPr id="5" name="Picture 4">
            <a:extLst>
              <a:ext uri="{FF2B5EF4-FFF2-40B4-BE49-F238E27FC236}">
                <a16:creationId xmlns:a16="http://schemas.microsoft.com/office/drawing/2014/main" id="{795613F0-558F-4FC2-9508-ECFD4CAD45E3}"/>
              </a:ext>
            </a:extLst>
          </p:cNvPr>
          <p:cNvPicPr>
            <a:picLocks noChangeAspect="1"/>
          </p:cNvPicPr>
          <p:nvPr/>
        </p:nvPicPr>
        <p:blipFill>
          <a:blip r:embed="rId2"/>
          <a:stretch>
            <a:fillRect/>
          </a:stretch>
        </p:blipFill>
        <p:spPr>
          <a:xfrm>
            <a:off x="1518249" y="1173191"/>
            <a:ext cx="5431312" cy="2662925"/>
          </a:xfrm>
          <a:prstGeom prst="rect">
            <a:avLst/>
          </a:prstGeom>
        </p:spPr>
      </p:pic>
    </p:spTree>
    <p:extLst>
      <p:ext uri="{BB962C8B-B14F-4D97-AF65-F5344CB8AC3E}">
        <p14:creationId xmlns:p14="http://schemas.microsoft.com/office/powerpoint/2010/main" val="40662708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E970A-54B7-4A10-9745-F621BE280B87}"/>
              </a:ext>
            </a:extLst>
          </p:cNvPr>
          <p:cNvSpPr>
            <a:spLocks noGrp="1"/>
          </p:cNvSpPr>
          <p:nvPr>
            <p:ph type="ctrTitle"/>
          </p:nvPr>
        </p:nvSpPr>
        <p:spPr/>
        <p:txBody>
          <a:bodyPr/>
          <a:lstStyle/>
          <a:p>
            <a:r>
              <a:rPr lang="en-US" dirty="0"/>
              <a:t>Wood McKinsey Estimates</a:t>
            </a:r>
          </a:p>
        </p:txBody>
      </p:sp>
      <p:sp>
        <p:nvSpPr>
          <p:cNvPr id="3" name="Text Placeholder 2">
            <a:extLst>
              <a:ext uri="{FF2B5EF4-FFF2-40B4-BE49-F238E27FC236}">
                <a16:creationId xmlns:a16="http://schemas.microsoft.com/office/drawing/2014/main" id="{EC4A7A6B-7419-4EA1-B2A2-66756F1A21AE}"/>
              </a:ext>
            </a:extLst>
          </p:cNvPr>
          <p:cNvSpPr>
            <a:spLocks noGrp="1"/>
          </p:cNvSpPr>
          <p:nvPr>
            <p:ph type="body" sz="quarter" idx="13"/>
          </p:nvPr>
        </p:nvSpPr>
        <p:spPr/>
        <p:txBody>
          <a:bodyPr/>
          <a:lstStyle/>
          <a:p>
            <a:r>
              <a:rPr lang="en-US" dirty="0"/>
              <a:t>Note Developer Cost, EPC Profit, Permitting</a:t>
            </a:r>
          </a:p>
          <a:p>
            <a:endParaRPr lang="en-US" dirty="0"/>
          </a:p>
        </p:txBody>
      </p:sp>
      <p:pic>
        <p:nvPicPr>
          <p:cNvPr id="5" name="Picture 4">
            <a:extLst>
              <a:ext uri="{FF2B5EF4-FFF2-40B4-BE49-F238E27FC236}">
                <a16:creationId xmlns:a16="http://schemas.microsoft.com/office/drawing/2014/main" id="{1ABA0D78-37BC-412D-AD37-F5A490A8BFD0}"/>
              </a:ext>
            </a:extLst>
          </p:cNvPr>
          <p:cNvPicPr>
            <a:picLocks noChangeAspect="1"/>
          </p:cNvPicPr>
          <p:nvPr/>
        </p:nvPicPr>
        <p:blipFill>
          <a:blip r:embed="rId2"/>
          <a:stretch>
            <a:fillRect/>
          </a:stretch>
        </p:blipFill>
        <p:spPr>
          <a:xfrm>
            <a:off x="698237" y="1970046"/>
            <a:ext cx="7556740" cy="3999532"/>
          </a:xfrm>
          <a:prstGeom prst="rect">
            <a:avLst/>
          </a:prstGeom>
        </p:spPr>
      </p:pic>
    </p:spTree>
    <p:extLst>
      <p:ext uri="{BB962C8B-B14F-4D97-AF65-F5344CB8AC3E}">
        <p14:creationId xmlns:p14="http://schemas.microsoft.com/office/powerpoint/2010/main" val="4097977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5599-5D26-3EE7-32B8-53310C0A88AD}"/>
              </a:ext>
            </a:extLst>
          </p:cNvPr>
          <p:cNvSpPr>
            <a:spLocks noGrp="1"/>
          </p:cNvSpPr>
          <p:nvPr>
            <p:ph type="ctrTitle"/>
          </p:nvPr>
        </p:nvSpPr>
        <p:spPr/>
        <p:txBody>
          <a:bodyPr/>
          <a:lstStyle/>
          <a:p>
            <a:r>
              <a:rPr lang="en-US" dirty="0"/>
              <a:t>Costs from 2023 - US</a:t>
            </a:r>
          </a:p>
        </p:txBody>
      </p:sp>
      <p:pic>
        <p:nvPicPr>
          <p:cNvPr id="5" name="Picture 4">
            <a:extLst>
              <a:ext uri="{FF2B5EF4-FFF2-40B4-BE49-F238E27FC236}">
                <a16:creationId xmlns:a16="http://schemas.microsoft.com/office/drawing/2014/main" id="{B8E6BA8F-C54F-D797-C73C-2CDF11D2191D}"/>
              </a:ext>
            </a:extLst>
          </p:cNvPr>
          <p:cNvPicPr>
            <a:picLocks noChangeAspect="1"/>
          </p:cNvPicPr>
          <p:nvPr/>
        </p:nvPicPr>
        <p:blipFill>
          <a:blip r:embed="rId2"/>
          <a:stretch>
            <a:fillRect/>
          </a:stretch>
        </p:blipFill>
        <p:spPr>
          <a:xfrm>
            <a:off x="668655" y="1627877"/>
            <a:ext cx="6960870" cy="4304977"/>
          </a:xfrm>
          <a:prstGeom prst="rect">
            <a:avLst/>
          </a:prstGeom>
        </p:spPr>
      </p:pic>
    </p:spTree>
    <p:extLst>
      <p:ext uri="{BB962C8B-B14F-4D97-AF65-F5344CB8AC3E}">
        <p14:creationId xmlns:p14="http://schemas.microsoft.com/office/powerpoint/2010/main" val="16297354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3F6A2F-B64D-4DB3-92C0-87F047723EAE}"/>
              </a:ext>
            </a:extLst>
          </p:cNvPr>
          <p:cNvSpPr>
            <a:spLocks noGrp="1"/>
          </p:cNvSpPr>
          <p:nvPr>
            <p:ph type="ctrTitle"/>
          </p:nvPr>
        </p:nvSpPr>
        <p:spPr>
          <a:xfrm>
            <a:off x="238117" y="661688"/>
            <a:ext cx="8649509" cy="488877"/>
          </a:xfrm>
        </p:spPr>
        <p:txBody>
          <a:bodyPr>
            <a:normAutofit fontScale="90000"/>
          </a:bodyPr>
          <a:lstStyle/>
          <a:p>
            <a:r>
              <a:rPr lang="en-US" dirty="0"/>
              <a:t>Converting One-time Capital Cost to Capital Cost over the Lifetime of a Project</a:t>
            </a:r>
          </a:p>
        </p:txBody>
      </p:sp>
      <p:sp>
        <p:nvSpPr>
          <p:cNvPr id="2" name="Content Placeholder 1">
            <a:extLst>
              <a:ext uri="{FF2B5EF4-FFF2-40B4-BE49-F238E27FC236}">
                <a16:creationId xmlns:a16="http://schemas.microsoft.com/office/drawing/2014/main" id="{FF176A06-6520-493A-BE1D-66DEDD5E4DC7}"/>
              </a:ext>
            </a:extLst>
          </p:cNvPr>
          <p:cNvSpPr>
            <a:spLocks noGrp="1"/>
          </p:cNvSpPr>
          <p:nvPr>
            <p:ph type="body" sz="quarter" idx="13"/>
          </p:nvPr>
        </p:nvSpPr>
        <p:spPr>
          <a:xfrm>
            <a:off x="238117" y="1470355"/>
            <a:ext cx="8640524" cy="3287183"/>
          </a:xfrm>
        </p:spPr>
        <p:txBody>
          <a:bodyPr>
            <a:normAutofit/>
          </a:bodyPr>
          <a:lstStyle/>
          <a:p>
            <a:r>
              <a:rPr lang="en-US" sz="2400" dirty="0"/>
              <a:t>You can use the level payment function in excel (PMT) and the present value function of a level payment (PV) to make just about all of the calculations.</a:t>
            </a:r>
          </a:p>
          <a:p>
            <a:r>
              <a:rPr lang="en-US" sz="2400" dirty="0"/>
              <a:t>We can spread out the capital costs using a real or nominal discount rate</a:t>
            </a:r>
          </a:p>
          <a:p>
            <a:r>
              <a:rPr lang="en-US" sz="2400" dirty="0"/>
              <a:t>Assuming a 30-year life and a discount rate of 6% the factor to spread out costs is shown below:</a:t>
            </a:r>
          </a:p>
          <a:p>
            <a:endParaRPr lang="en-US" sz="2400" dirty="0"/>
          </a:p>
        </p:txBody>
      </p:sp>
      <p:pic>
        <p:nvPicPr>
          <p:cNvPr id="5" name="Picture 4">
            <a:extLst>
              <a:ext uri="{FF2B5EF4-FFF2-40B4-BE49-F238E27FC236}">
                <a16:creationId xmlns:a16="http://schemas.microsoft.com/office/drawing/2014/main" id="{338021F8-A775-4E49-AB95-33FF7A9DD754}"/>
              </a:ext>
            </a:extLst>
          </p:cNvPr>
          <p:cNvPicPr>
            <a:picLocks noChangeAspect="1"/>
          </p:cNvPicPr>
          <p:nvPr/>
        </p:nvPicPr>
        <p:blipFill>
          <a:blip r:embed="rId2"/>
          <a:stretch>
            <a:fillRect/>
          </a:stretch>
        </p:blipFill>
        <p:spPr>
          <a:xfrm>
            <a:off x="66502" y="4757538"/>
            <a:ext cx="9144000" cy="1902077"/>
          </a:xfrm>
          <a:prstGeom prst="rect">
            <a:avLst/>
          </a:prstGeom>
        </p:spPr>
      </p:pic>
    </p:spTree>
    <p:extLst>
      <p:ext uri="{BB962C8B-B14F-4D97-AF65-F5344CB8AC3E}">
        <p14:creationId xmlns:p14="http://schemas.microsoft.com/office/powerpoint/2010/main" val="17120050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5F41B0-920A-4027-957A-1000DC51E170}"/>
              </a:ext>
            </a:extLst>
          </p:cNvPr>
          <p:cNvSpPr>
            <a:spLocks noGrp="1"/>
          </p:cNvSpPr>
          <p:nvPr>
            <p:ph type="ctrTitle"/>
          </p:nvPr>
        </p:nvSpPr>
        <p:spPr/>
        <p:txBody>
          <a:bodyPr>
            <a:normAutofit fontScale="90000"/>
          </a:bodyPr>
          <a:lstStyle/>
          <a:p>
            <a:r>
              <a:rPr lang="en-US" dirty="0"/>
              <a:t>Real and Nominal Levelised Cost with Capital Costs</a:t>
            </a:r>
          </a:p>
        </p:txBody>
      </p:sp>
      <p:sp>
        <p:nvSpPr>
          <p:cNvPr id="4" name="Content Placeholder 3">
            <a:extLst>
              <a:ext uri="{FF2B5EF4-FFF2-40B4-BE49-F238E27FC236}">
                <a16:creationId xmlns:a16="http://schemas.microsoft.com/office/drawing/2014/main" id="{72EF7708-5334-4040-95D2-D1242E637061}"/>
              </a:ext>
            </a:extLst>
          </p:cNvPr>
          <p:cNvSpPr>
            <a:spLocks noGrp="1"/>
          </p:cNvSpPr>
          <p:nvPr>
            <p:ph type="body" sz="quarter" idx="13"/>
          </p:nvPr>
        </p:nvSpPr>
        <p:spPr/>
        <p:txBody>
          <a:bodyPr>
            <a:normAutofit fontScale="92500" lnSpcReduction="20000"/>
          </a:bodyPr>
          <a:lstStyle/>
          <a:p>
            <a:r>
              <a:rPr lang="en-US" sz="2400" dirty="0"/>
              <a:t>Nominal Levelised Cost</a:t>
            </a:r>
          </a:p>
          <a:p>
            <a:pPr lvl="1"/>
            <a:r>
              <a:rPr lang="en-US" sz="2400" dirty="0"/>
              <a:t>Cost per unit does not change over the lifetime of the project. For example, say the levelised cost is USD 35/MWH.  In this case, with 2% inflation, the real cost falls to USD 28.71 per MWH by year 10.</a:t>
            </a:r>
          </a:p>
          <a:p>
            <a:pPr lvl="1"/>
            <a:r>
              <a:rPr lang="en-US" sz="2400" dirty="0"/>
              <a:t>You will ultimately compare the levelised cost to something – say natural gas prices or electric bills</a:t>
            </a:r>
          </a:p>
          <a:p>
            <a:pPr lvl="1"/>
            <a:r>
              <a:rPr lang="en-US" sz="2400" dirty="0"/>
              <a:t>It is not reasonable to assume that comparative prices do not change</a:t>
            </a:r>
          </a:p>
          <a:p>
            <a:pPr lvl="1"/>
            <a:r>
              <a:rPr lang="en-US" sz="2400" dirty="0"/>
              <a:t>Some technologies are more capital intensive, and some are more fuel intensive. If the fuel is in current or real terms, but the capital cost is in nominal terms, then the comparison will not be appropriate</a:t>
            </a:r>
          </a:p>
          <a:p>
            <a:r>
              <a:rPr lang="en-US" sz="2400" dirty="0"/>
              <a:t>Real Levelised Cost</a:t>
            </a:r>
          </a:p>
          <a:p>
            <a:pPr lvl="1"/>
            <a:r>
              <a:rPr lang="en-US" sz="2400" dirty="0"/>
              <a:t>Cost per unit increases with inflation and stays level in real terms. </a:t>
            </a:r>
          </a:p>
          <a:p>
            <a:pPr lvl="1"/>
            <a:r>
              <a:rPr lang="en-US" sz="2400" dirty="0"/>
              <a:t>For example, if the levelised cost is 35/MWH and the inflation rate is 2% and the life is 10 years, then the real cost is USD 31.34/MWH.</a:t>
            </a:r>
          </a:p>
        </p:txBody>
      </p:sp>
    </p:spTree>
    <p:extLst>
      <p:ext uri="{BB962C8B-B14F-4D97-AF65-F5344CB8AC3E}">
        <p14:creationId xmlns:p14="http://schemas.microsoft.com/office/powerpoint/2010/main" val="4239216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9B760D-3345-4DC5-A14E-439CF43B935F}"/>
              </a:ext>
            </a:extLst>
          </p:cNvPr>
          <p:cNvSpPr>
            <a:spLocks noGrp="1"/>
          </p:cNvSpPr>
          <p:nvPr>
            <p:ph type="title"/>
          </p:nvPr>
        </p:nvSpPr>
        <p:spPr/>
        <p:txBody>
          <a:bodyPr>
            <a:normAutofit fontScale="90000"/>
          </a:bodyPr>
          <a:lstStyle/>
          <a:p>
            <a:r>
              <a:rPr lang="en-US" dirty="0"/>
              <a:t>Example of Real and Nominal Levelised Cost for O&amp;M Evaluation</a:t>
            </a:r>
          </a:p>
        </p:txBody>
      </p:sp>
      <p:pic>
        <p:nvPicPr>
          <p:cNvPr id="19" name="Content Placeholder 18">
            <a:extLst>
              <a:ext uri="{FF2B5EF4-FFF2-40B4-BE49-F238E27FC236}">
                <a16:creationId xmlns:a16="http://schemas.microsoft.com/office/drawing/2014/main" id="{12F16515-977D-4E8B-B720-D5CAD6AD402E}"/>
              </a:ext>
            </a:extLst>
          </p:cNvPr>
          <p:cNvPicPr>
            <a:picLocks noGrp="1" noChangeAspect="1"/>
          </p:cNvPicPr>
          <p:nvPr>
            <p:ph idx="1"/>
          </p:nvPr>
        </p:nvPicPr>
        <p:blipFill>
          <a:blip r:embed="rId2"/>
          <a:stretch>
            <a:fillRect/>
          </a:stretch>
        </p:blipFill>
        <p:spPr>
          <a:xfrm>
            <a:off x="2756925" y="1404101"/>
            <a:ext cx="5907838" cy="2773914"/>
          </a:xfrm>
        </p:spPr>
      </p:pic>
      <p:pic>
        <p:nvPicPr>
          <p:cNvPr id="13" name="Picture 12">
            <a:extLst>
              <a:ext uri="{FF2B5EF4-FFF2-40B4-BE49-F238E27FC236}">
                <a16:creationId xmlns:a16="http://schemas.microsoft.com/office/drawing/2014/main" id="{221FAF75-5E4C-4AB5-B663-6DA2A46A8D74}"/>
              </a:ext>
            </a:extLst>
          </p:cNvPr>
          <p:cNvPicPr>
            <a:picLocks noChangeAspect="1"/>
          </p:cNvPicPr>
          <p:nvPr/>
        </p:nvPicPr>
        <p:blipFill>
          <a:blip r:embed="rId3"/>
          <a:stretch>
            <a:fillRect/>
          </a:stretch>
        </p:blipFill>
        <p:spPr>
          <a:xfrm>
            <a:off x="174567" y="4014698"/>
            <a:ext cx="6176357" cy="2705494"/>
          </a:xfrm>
          <a:prstGeom prst="rect">
            <a:avLst/>
          </a:prstGeom>
        </p:spPr>
      </p:pic>
      <p:sp>
        <p:nvSpPr>
          <p:cNvPr id="8" name="TextBox 7">
            <a:extLst>
              <a:ext uri="{FF2B5EF4-FFF2-40B4-BE49-F238E27FC236}">
                <a16:creationId xmlns:a16="http://schemas.microsoft.com/office/drawing/2014/main" id="{F1D50C73-5E5E-4AD6-9DE0-2393D8525BD2}"/>
              </a:ext>
            </a:extLst>
          </p:cNvPr>
          <p:cNvSpPr txBox="1"/>
          <p:nvPr/>
        </p:nvSpPr>
        <p:spPr>
          <a:xfrm>
            <a:off x="332509" y="1429789"/>
            <a:ext cx="1895302" cy="923330"/>
          </a:xfrm>
          <a:prstGeom prst="rect">
            <a:avLst/>
          </a:prstGeom>
          <a:solidFill>
            <a:schemeClr val="accent4"/>
          </a:solidFill>
        </p:spPr>
        <p:txBody>
          <a:bodyPr wrap="square" rtlCol="0">
            <a:spAutoFit/>
          </a:bodyPr>
          <a:lstStyle/>
          <a:p>
            <a:r>
              <a:rPr lang="en-US" dirty="0"/>
              <a:t>The adjustment depends on the discount rate</a:t>
            </a:r>
          </a:p>
        </p:txBody>
      </p:sp>
      <p:cxnSp>
        <p:nvCxnSpPr>
          <p:cNvPr id="10" name="Straight Arrow Connector 9">
            <a:extLst>
              <a:ext uri="{FF2B5EF4-FFF2-40B4-BE49-F238E27FC236}">
                <a16:creationId xmlns:a16="http://schemas.microsoft.com/office/drawing/2014/main" id="{D3ACD63C-2D5C-41A1-9951-D24679D54640}"/>
              </a:ext>
            </a:extLst>
          </p:cNvPr>
          <p:cNvCxnSpPr>
            <a:cxnSpLocks/>
          </p:cNvCxnSpPr>
          <p:nvPr/>
        </p:nvCxnSpPr>
        <p:spPr>
          <a:xfrm>
            <a:off x="1521229" y="2443942"/>
            <a:ext cx="2826327" cy="1251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BC531E-7E9D-4F26-981C-A21CDA052C84}"/>
              </a:ext>
            </a:extLst>
          </p:cNvPr>
          <p:cNvCxnSpPr/>
          <p:nvPr/>
        </p:nvCxnSpPr>
        <p:spPr>
          <a:xfrm>
            <a:off x="1521229" y="2443942"/>
            <a:ext cx="299258" cy="3699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32E32EC-32D4-42CF-95A5-B62E3CA972F3}"/>
              </a:ext>
            </a:extLst>
          </p:cNvPr>
          <p:cNvSpPr txBox="1"/>
          <p:nvPr/>
        </p:nvSpPr>
        <p:spPr>
          <a:xfrm>
            <a:off x="6521333" y="4148920"/>
            <a:ext cx="2448099" cy="2554545"/>
          </a:xfrm>
          <a:prstGeom prst="rect">
            <a:avLst/>
          </a:prstGeom>
          <a:noFill/>
        </p:spPr>
        <p:txBody>
          <a:bodyPr wrap="square" rtlCol="0">
            <a:spAutoFit/>
          </a:bodyPr>
          <a:lstStyle/>
          <a:p>
            <a:r>
              <a:rPr lang="en-US" sz="1600" dirty="0"/>
              <a:t>Use the PV of 1 with the nominal and real discount rate.</a:t>
            </a:r>
          </a:p>
          <a:p>
            <a:endParaRPr lang="en-US" sz="1600" dirty="0"/>
          </a:p>
          <a:p>
            <a:r>
              <a:rPr lang="en-US" sz="1600" dirty="0"/>
              <a:t>Divide the PV of Real by Nominal</a:t>
            </a:r>
          </a:p>
          <a:p>
            <a:endParaRPr lang="en-US" sz="1600" dirty="0"/>
          </a:p>
          <a:p>
            <a:r>
              <a:rPr lang="en-US" sz="1600" dirty="0"/>
              <a:t>Real Rate is (1+Nom Rate)/(1+Inf)-1</a:t>
            </a:r>
          </a:p>
          <a:p>
            <a:endParaRPr lang="en-US" sz="1600" dirty="0"/>
          </a:p>
        </p:txBody>
      </p:sp>
    </p:spTree>
    <p:extLst>
      <p:ext uri="{BB962C8B-B14F-4D97-AF65-F5344CB8AC3E}">
        <p14:creationId xmlns:p14="http://schemas.microsoft.com/office/powerpoint/2010/main" val="24577912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893CA-9CE6-41E1-9844-41E9C9E82BE7}"/>
              </a:ext>
            </a:extLst>
          </p:cNvPr>
          <p:cNvSpPr>
            <a:spLocks noGrp="1"/>
          </p:cNvSpPr>
          <p:nvPr>
            <p:ph type="ctrTitle"/>
          </p:nvPr>
        </p:nvSpPr>
        <p:spPr/>
        <p:txBody>
          <a:bodyPr>
            <a:normAutofit fontScale="90000"/>
          </a:bodyPr>
          <a:lstStyle/>
          <a:p>
            <a:r>
              <a:rPr lang="en-US" dirty="0"/>
              <a:t>Total Cost including Capital Cost and Operating Cost</a:t>
            </a:r>
          </a:p>
        </p:txBody>
      </p:sp>
      <p:sp>
        <p:nvSpPr>
          <p:cNvPr id="2" name="Content Placeholder 1">
            <a:extLst>
              <a:ext uri="{FF2B5EF4-FFF2-40B4-BE49-F238E27FC236}">
                <a16:creationId xmlns:a16="http://schemas.microsoft.com/office/drawing/2014/main" id="{27C7D92D-4E31-4C1C-A171-70981FC63225}"/>
              </a:ext>
            </a:extLst>
          </p:cNvPr>
          <p:cNvSpPr>
            <a:spLocks noGrp="1"/>
          </p:cNvSpPr>
          <p:nvPr>
            <p:ph type="body" sz="quarter" idx="13"/>
          </p:nvPr>
        </p:nvSpPr>
        <p:spPr/>
        <p:txBody>
          <a:bodyPr>
            <a:normAutofit/>
          </a:bodyPr>
          <a:lstStyle/>
          <a:p>
            <a:r>
              <a:rPr lang="en-US" sz="2800" dirty="0"/>
              <a:t>Once you compute the real or nominal cost per kW-year, you can add it to the capital cost to evaluate the total cost that needs to be recovered:</a:t>
            </a:r>
          </a:p>
          <a:p>
            <a:pPr lvl="1"/>
            <a:r>
              <a:rPr lang="en-US" sz="2400" dirty="0"/>
              <a:t>In real terms using the real discount rate</a:t>
            </a:r>
          </a:p>
          <a:p>
            <a:pPr lvl="2"/>
            <a:r>
              <a:rPr lang="en-US" sz="2000" dirty="0"/>
              <a:t>With adjustment for degradation in the capital recovery and in the operating and maintenance</a:t>
            </a:r>
          </a:p>
          <a:p>
            <a:pPr lvl="1"/>
            <a:r>
              <a:rPr lang="en-US" sz="2400" dirty="0"/>
              <a:t>In nominal terms using the nominal discount rate</a:t>
            </a:r>
          </a:p>
          <a:p>
            <a:pPr lvl="2"/>
            <a:r>
              <a:rPr lang="en-US" sz="2000" dirty="0"/>
              <a:t>With adjustment in the operating cost for both inflation and for degradation</a:t>
            </a:r>
          </a:p>
          <a:p>
            <a:r>
              <a:rPr lang="en-US" sz="2800" dirty="0"/>
              <a:t>Note that the adjustment for taxes and alternative financing will be discussed in subsequent sections.</a:t>
            </a:r>
          </a:p>
        </p:txBody>
      </p:sp>
    </p:spTree>
    <p:extLst>
      <p:ext uri="{BB962C8B-B14F-4D97-AF65-F5344CB8AC3E}">
        <p14:creationId xmlns:p14="http://schemas.microsoft.com/office/powerpoint/2010/main" val="927317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0838F-E9C6-40EC-9BC1-75E9AD4F8F63}"/>
              </a:ext>
            </a:extLst>
          </p:cNvPr>
          <p:cNvSpPr>
            <a:spLocks noGrp="1"/>
          </p:cNvSpPr>
          <p:nvPr>
            <p:ph type="ctrTitle"/>
          </p:nvPr>
        </p:nvSpPr>
        <p:spPr/>
        <p:txBody>
          <a:bodyPr/>
          <a:lstStyle/>
          <a:p>
            <a:r>
              <a:rPr lang="en-US" dirty="0"/>
              <a:t>Adjustments for Taxes</a:t>
            </a:r>
          </a:p>
        </p:txBody>
      </p:sp>
      <p:sp>
        <p:nvSpPr>
          <p:cNvPr id="3" name="Text Placeholder 2">
            <a:extLst>
              <a:ext uri="{FF2B5EF4-FFF2-40B4-BE49-F238E27FC236}">
                <a16:creationId xmlns:a16="http://schemas.microsoft.com/office/drawing/2014/main" id="{F5C2BD92-B5F4-4D14-8A47-7ED513C4D528}"/>
              </a:ext>
            </a:extLst>
          </p:cNvPr>
          <p:cNvSpPr>
            <a:spLocks noGrp="1"/>
          </p:cNvSpPr>
          <p:nvPr>
            <p:ph type="body" sz="quarter" idx="13"/>
          </p:nvPr>
        </p:nvSpPr>
        <p:spPr/>
        <p:txBody>
          <a:bodyPr>
            <a:normAutofit/>
          </a:bodyPr>
          <a:lstStyle/>
          <a:p>
            <a:endParaRPr lang="en-US" sz="2000" dirty="0"/>
          </a:p>
          <a:p>
            <a:r>
              <a:rPr lang="en-US" sz="2000" dirty="0"/>
              <a:t>If you need an equity return, then you can divide the results of the after-tax required return from the PMT function by (1-tax rate)</a:t>
            </a:r>
          </a:p>
          <a:p>
            <a:r>
              <a:rPr lang="en-US" sz="2000" dirty="0"/>
              <a:t>After-tax PMT = Computed PMT/(1-tax rate)</a:t>
            </a:r>
          </a:p>
          <a:p>
            <a:r>
              <a:rPr lang="en-US" sz="2000" dirty="0"/>
              <a:t>To account for the tax shield from depreciation, you can compute the PV of depreciation deductions and subtract this from the base cost.</a:t>
            </a:r>
          </a:p>
          <a:p>
            <a:r>
              <a:rPr lang="en-US" sz="2000" dirty="0"/>
              <a:t>Use the pre-tax nominal discount rate</a:t>
            </a:r>
          </a:p>
          <a:p>
            <a:r>
              <a:rPr lang="en-US" sz="2000" dirty="0"/>
              <a:t>Tax Shield Percent = PV(depreciation rate, depreciation life, -1/life) x T</a:t>
            </a:r>
          </a:p>
          <a:p>
            <a:r>
              <a:rPr lang="en-US" sz="2000" dirty="0"/>
              <a:t>Capital Recovery Before Tax = Capital Expenditures x (1-Tax Shield) x PMT factor</a:t>
            </a:r>
          </a:p>
          <a:p>
            <a:r>
              <a:rPr lang="en-US" sz="2000" dirty="0"/>
              <a:t>Capital Recovery After Tax = Capital Recovery Before Tax / (1-tax rate)</a:t>
            </a:r>
          </a:p>
        </p:txBody>
      </p:sp>
    </p:spTree>
    <p:extLst>
      <p:ext uri="{BB962C8B-B14F-4D97-AF65-F5344CB8AC3E}">
        <p14:creationId xmlns:p14="http://schemas.microsoft.com/office/powerpoint/2010/main" val="3729743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9B51B-3A6D-49D9-AB37-5F16C798663C}"/>
              </a:ext>
            </a:extLst>
          </p:cNvPr>
          <p:cNvSpPr>
            <a:spLocks noGrp="1"/>
          </p:cNvSpPr>
          <p:nvPr>
            <p:ph type="ctrTitle"/>
          </p:nvPr>
        </p:nvSpPr>
        <p:spPr/>
        <p:txBody>
          <a:bodyPr>
            <a:normAutofit fontScale="90000"/>
          </a:bodyPr>
          <a:lstStyle/>
          <a:p>
            <a:r>
              <a:rPr lang="en-US" dirty="0"/>
              <a:t>Keys to Understanding Solar Power Economics and Making an Effective Analysis</a:t>
            </a:r>
          </a:p>
        </p:txBody>
      </p:sp>
      <p:sp>
        <p:nvSpPr>
          <p:cNvPr id="2" name="Content Placeholder 1">
            <a:extLst>
              <a:ext uri="{FF2B5EF4-FFF2-40B4-BE49-F238E27FC236}">
                <a16:creationId xmlns:a16="http://schemas.microsoft.com/office/drawing/2014/main" id="{F55CD8C0-4303-4C9A-9F71-9E05351B8016}"/>
              </a:ext>
            </a:extLst>
          </p:cNvPr>
          <p:cNvSpPr>
            <a:spLocks noGrp="1"/>
          </p:cNvSpPr>
          <p:nvPr>
            <p:ph type="body" sz="quarter" idx="13"/>
          </p:nvPr>
        </p:nvSpPr>
        <p:spPr/>
        <p:txBody>
          <a:bodyPr>
            <a:normAutofit fontScale="92500" lnSpcReduction="10000"/>
          </a:bodyPr>
          <a:lstStyle/>
          <a:p>
            <a:pPr marL="0" indent="0" algn="l">
              <a:buNone/>
            </a:pPr>
            <a:r>
              <a:rPr lang="en-US" sz="8800" dirty="0"/>
              <a:t>Understanding what how solar resource analysis works</a:t>
            </a:r>
          </a:p>
        </p:txBody>
      </p:sp>
    </p:spTree>
    <p:extLst>
      <p:ext uri="{BB962C8B-B14F-4D97-AF65-F5344CB8AC3E}">
        <p14:creationId xmlns:p14="http://schemas.microsoft.com/office/powerpoint/2010/main" val="2086440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E406F-0A94-4221-8614-29E33385F51D}"/>
              </a:ext>
            </a:extLst>
          </p:cNvPr>
          <p:cNvSpPr>
            <a:spLocks noGrp="1"/>
          </p:cNvSpPr>
          <p:nvPr>
            <p:ph type="ctrTitle"/>
          </p:nvPr>
        </p:nvSpPr>
        <p:spPr/>
        <p:txBody>
          <a:bodyPr/>
          <a:lstStyle/>
          <a:p>
            <a:r>
              <a:rPr lang="en-US" dirty="0"/>
              <a:t>Solar Operating and Maintenance Expenses</a:t>
            </a:r>
          </a:p>
        </p:txBody>
      </p:sp>
    </p:spTree>
    <p:extLst>
      <p:ext uri="{BB962C8B-B14F-4D97-AF65-F5344CB8AC3E}">
        <p14:creationId xmlns:p14="http://schemas.microsoft.com/office/powerpoint/2010/main" val="1877278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a:extLst>
              <a:ext uri="{FF2B5EF4-FFF2-40B4-BE49-F238E27FC236}">
                <a16:creationId xmlns:a16="http://schemas.microsoft.com/office/drawing/2014/main" id="{1D9770AF-5B69-49F4-9D4B-B1CFC2126A9F}"/>
              </a:ext>
            </a:extLst>
          </p:cNvPr>
          <p:cNvSpPr txBox="1">
            <a:spLocks noChangeArrowheads="1"/>
          </p:cNvSpPr>
          <p:nvPr/>
        </p:nvSpPr>
        <p:spPr bwMode="auto">
          <a:xfrm>
            <a:off x="719136" y="109638"/>
            <a:ext cx="7381067" cy="3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2000" b="1" dirty="0">
                <a:latin typeface="Calibri" panose="020F0502020204030204" pitchFamily="34" charset="0"/>
              </a:rPr>
              <a:t>OPERATION &amp; MONITORING OF PV PLANT</a:t>
            </a:r>
          </a:p>
        </p:txBody>
      </p:sp>
      <p:pic>
        <p:nvPicPr>
          <p:cNvPr id="18435" name="Picture 2" descr="http://www.pv-tech.org/images/sized/assets/images/SMA_cluster_controller_web_01_550-600x0.jpg">
            <a:extLst>
              <a:ext uri="{FF2B5EF4-FFF2-40B4-BE49-F238E27FC236}">
                <a16:creationId xmlns:a16="http://schemas.microsoft.com/office/drawing/2014/main" id="{5A3066A9-CA7C-4AFE-B07A-5841E9D66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76325"/>
            <a:ext cx="27051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www.pv-magazine.com/fileadmin/PVI_website_pictures/First_Solar_Global_Power_Plant_Operations_Center_Mesa_Arizonba_Image_First_Solar.jpg">
            <a:extLst>
              <a:ext uri="{FF2B5EF4-FFF2-40B4-BE49-F238E27FC236}">
                <a16:creationId xmlns:a16="http://schemas.microsoft.com/office/drawing/2014/main" id="{CD7F3673-3D2F-43EE-8DED-00D7D159A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152525"/>
            <a:ext cx="29622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http://www.helius-photovoltaic-monitoring.com/images/produzione-monitor.png">
            <a:extLst>
              <a:ext uri="{FF2B5EF4-FFF2-40B4-BE49-F238E27FC236}">
                <a16:creationId xmlns:a16="http://schemas.microsoft.com/office/drawing/2014/main" id="{7CEF0041-069E-4B75-AA9E-C0948FB3C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91000"/>
            <a:ext cx="24812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727839A-EA66-442D-B831-942CDD10098C}"/>
              </a:ext>
            </a:extLst>
          </p:cNvPr>
          <p:cNvSpPr txBox="1">
            <a:spLocks noChangeArrowheads="1"/>
          </p:cNvSpPr>
          <p:nvPr/>
        </p:nvSpPr>
        <p:spPr bwMode="auto">
          <a:xfrm>
            <a:off x="228600" y="2514600"/>
            <a:ext cx="2590800" cy="830263"/>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LOCAL – PLANT</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OPERATION MONITORING</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By Plant Operator </a:t>
            </a:r>
          </a:p>
        </p:txBody>
      </p:sp>
      <p:sp>
        <p:nvSpPr>
          <p:cNvPr id="9" name="TextBox 8">
            <a:extLst>
              <a:ext uri="{FF2B5EF4-FFF2-40B4-BE49-F238E27FC236}">
                <a16:creationId xmlns:a16="http://schemas.microsoft.com/office/drawing/2014/main" id="{71CE385A-3FB6-4854-ADD0-EFB8CAC946A9}"/>
              </a:ext>
            </a:extLst>
          </p:cNvPr>
          <p:cNvSpPr txBox="1">
            <a:spLocks noChangeArrowheads="1"/>
          </p:cNvSpPr>
          <p:nvPr/>
        </p:nvSpPr>
        <p:spPr bwMode="auto">
          <a:xfrm>
            <a:off x="5791200" y="2522538"/>
            <a:ext cx="2971800" cy="830262"/>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REMOTE – (USA) CENTER</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PERFORMANCE MONITORING</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By  OEM  : M/S. FIRST SOLAR</a:t>
            </a:r>
          </a:p>
        </p:txBody>
      </p:sp>
      <p:sp>
        <p:nvSpPr>
          <p:cNvPr id="10" name="TextBox 9">
            <a:extLst>
              <a:ext uri="{FF2B5EF4-FFF2-40B4-BE49-F238E27FC236}">
                <a16:creationId xmlns:a16="http://schemas.microsoft.com/office/drawing/2014/main" id="{AA691F98-8ECD-4CD8-B530-CBB3B4DC8B01}"/>
              </a:ext>
            </a:extLst>
          </p:cNvPr>
          <p:cNvSpPr txBox="1">
            <a:spLocks noChangeArrowheads="1"/>
          </p:cNvSpPr>
          <p:nvPr/>
        </p:nvSpPr>
        <p:spPr bwMode="auto">
          <a:xfrm>
            <a:off x="0" y="5867400"/>
            <a:ext cx="2819400" cy="545406"/>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SMART -  WEB  </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PRODUCTION  MONITORING</a:t>
            </a:r>
          </a:p>
        </p:txBody>
      </p:sp>
      <p:pic>
        <p:nvPicPr>
          <p:cNvPr id="18441" name="Picture 10" descr="MD and CEO of DEWA visits Al Warsan Centre.">
            <a:extLst>
              <a:ext uri="{FF2B5EF4-FFF2-40B4-BE49-F238E27FC236}">
                <a16:creationId xmlns:a16="http://schemas.microsoft.com/office/drawing/2014/main" id="{70ACAB83-59F0-43BC-9674-7600FE043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267200"/>
            <a:ext cx="222885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descr="http://www.zawya.com/pr/images/2011/DCC2_2011_07_25.jpg">
            <a:extLst>
              <a:ext uri="{FF2B5EF4-FFF2-40B4-BE49-F238E27FC236}">
                <a16:creationId xmlns:a16="http://schemas.microsoft.com/office/drawing/2014/main" id="{B1452B51-4969-4979-9773-A18D7D0DDD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3505200"/>
            <a:ext cx="14763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D8A3A63-C175-45C4-BFAA-5D6CB5E81AFD}"/>
              </a:ext>
            </a:extLst>
          </p:cNvPr>
          <p:cNvSpPr txBox="1">
            <a:spLocks noChangeArrowheads="1"/>
          </p:cNvSpPr>
          <p:nvPr/>
        </p:nvSpPr>
        <p:spPr bwMode="auto">
          <a:xfrm>
            <a:off x="5257800" y="5791200"/>
            <a:ext cx="3657600" cy="771943"/>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 REMOTE – GRID</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PROTECTIVE MONITORING </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 By DEWA  (DCC- WARSAN)</a:t>
            </a:r>
          </a:p>
        </p:txBody>
      </p:sp>
      <p:sp>
        <p:nvSpPr>
          <p:cNvPr id="12" name="Quad Arrow Callout 11">
            <a:extLst>
              <a:ext uri="{FF2B5EF4-FFF2-40B4-BE49-F238E27FC236}">
                <a16:creationId xmlns:a16="http://schemas.microsoft.com/office/drawing/2014/main" id="{E032D1DF-AE66-45EE-96BE-9038524BB1BC}"/>
              </a:ext>
            </a:extLst>
          </p:cNvPr>
          <p:cNvSpPr/>
          <p:nvPr/>
        </p:nvSpPr>
        <p:spPr>
          <a:xfrm rot="18956030">
            <a:off x="3019425" y="2082800"/>
            <a:ext cx="2362200" cy="2408238"/>
          </a:xfrm>
          <a:prstGeom prst="quad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endParaRPr lang="en-GB" dirty="0"/>
          </a:p>
        </p:txBody>
      </p:sp>
      <p:sp>
        <p:nvSpPr>
          <p:cNvPr id="18445" name="TextBox 13">
            <a:extLst>
              <a:ext uri="{FF2B5EF4-FFF2-40B4-BE49-F238E27FC236}">
                <a16:creationId xmlns:a16="http://schemas.microsoft.com/office/drawing/2014/main" id="{84031B64-D5FC-46A5-BD2B-1D0DF5F125F0}"/>
              </a:ext>
            </a:extLst>
          </p:cNvPr>
          <p:cNvSpPr txBox="1">
            <a:spLocks noChangeArrowheads="1"/>
          </p:cNvSpPr>
          <p:nvPr/>
        </p:nvSpPr>
        <p:spPr bwMode="auto">
          <a:xfrm>
            <a:off x="3600450" y="2906395"/>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1200" b="1" u="sng" dirty="0">
                <a:solidFill>
                  <a:srgbClr val="0070C0"/>
                </a:solidFill>
                <a:latin typeface="Calibri" panose="020F0502020204030204" pitchFamily="34" charset="0"/>
              </a:rPr>
              <a:t>ENSURE:</a:t>
            </a:r>
          </a:p>
          <a:p>
            <a:pPr algn="ctr">
              <a:lnSpc>
                <a:spcPct val="92000"/>
              </a:lnSpc>
              <a:buClr>
                <a:srgbClr val="000000"/>
              </a:buClr>
              <a:buSzPct val="100000"/>
              <a:buFont typeface="Arial" panose="020B0604020202020204" pitchFamily="34" charset="0"/>
              <a:buNone/>
            </a:pPr>
            <a:r>
              <a:rPr lang="en-GB" altLang="en-US" sz="1200" b="1" dirty="0">
                <a:solidFill>
                  <a:srgbClr val="0070C0"/>
                </a:solidFill>
                <a:latin typeface="Calibri" panose="020F0502020204030204" pitchFamily="34" charset="0"/>
              </a:rPr>
              <a:t>AVAILABILITY</a:t>
            </a:r>
          </a:p>
          <a:p>
            <a:pPr algn="ctr">
              <a:lnSpc>
                <a:spcPct val="92000"/>
              </a:lnSpc>
              <a:buClr>
                <a:srgbClr val="000000"/>
              </a:buClr>
              <a:buSzPct val="100000"/>
              <a:buFont typeface="Arial" panose="020B0604020202020204" pitchFamily="34" charset="0"/>
              <a:buNone/>
            </a:pPr>
            <a:r>
              <a:rPr lang="en-GB" altLang="en-US" sz="1200" b="1" dirty="0">
                <a:solidFill>
                  <a:srgbClr val="0070C0"/>
                </a:solidFill>
                <a:latin typeface="Calibri" panose="020F0502020204030204" pitchFamily="34" charset="0"/>
              </a:rPr>
              <a:t>PERFORMANCE</a:t>
            </a:r>
          </a:p>
          <a:p>
            <a:pPr algn="ctr">
              <a:lnSpc>
                <a:spcPct val="92000"/>
              </a:lnSpc>
              <a:buClr>
                <a:srgbClr val="000000"/>
              </a:buClr>
              <a:buSzPct val="100000"/>
              <a:buFont typeface="Arial" panose="020B0604020202020204" pitchFamily="34" charset="0"/>
              <a:buNone/>
            </a:pPr>
            <a:r>
              <a:rPr lang="en-GB" altLang="en-US" sz="1200" b="1" dirty="0">
                <a:solidFill>
                  <a:srgbClr val="0070C0"/>
                </a:solidFill>
                <a:latin typeface="Calibri" panose="020F0502020204030204" pitchFamily="34" charset="0"/>
              </a:rPr>
              <a:t>SAFETY</a:t>
            </a:r>
          </a:p>
          <a:p>
            <a:pPr algn="ctr">
              <a:lnSpc>
                <a:spcPct val="92000"/>
              </a:lnSpc>
              <a:buClr>
                <a:srgbClr val="000000"/>
              </a:buClr>
              <a:buSzPct val="100000"/>
              <a:buFont typeface="Arial" panose="020B0604020202020204" pitchFamily="34" charset="0"/>
              <a:buNone/>
            </a:pPr>
            <a:r>
              <a:rPr lang="en-GB" altLang="en-US" sz="1200" b="1" dirty="0">
                <a:solidFill>
                  <a:srgbClr val="0070C0"/>
                </a:solidFill>
                <a:latin typeface="Calibri" panose="020F0502020204030204" pitchFamily="34" charset="0"/>
              </a:rPr>
              <a:t>QUALITY</a:t>
            </a:r>
          </a:p>
        </p:txBody>
      </p:sp>
      <p:sp>
        <p:nvSpPr>
          <p:cNvPr id="15" name="Down Arrow Callout 14">
            <a:extLst>
              <a:ext uri="{FF2B5EF4-FFF2-40B4-BE49-F238E27FC236}">
                <a16:creationId xmlns:a16="http://schemas.microsoft.com/office/drawing/2014/main" id="{F8F965B9-E6E7-4DF2-A316-41D097490C31}"/>
              </a:ext>
            </a:extLst>
          </p:cNvPr>
          <p:cNvSpPr/>
          <p:nvPr/>
        </p:nvSpPr>
        <p:spPr>
          <a:xfrm>
            <a:off x="3276600" y="990600"/>
            <a:ext cx="1981200" cy="11430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92000"/>
              </a:lnSpc>
              <a:spcBef>
                <a:spcPts val="0"/>
              </a:spcBef>
              <a:spcAft>
                <a:spcPts val="0"/>
              </a:spcAft>
              <a:buClr>
                <a:srgbClr val="000000"/>
              </a:buClr>
              <a:buSzPct val="100000"/>
              <a:buFont typeface="Arial" charset="0"/>
              <a:buNone/>
              <a:defRPr/>
            </a:pPr>
            <a:r>
              <a:rPr lang="en-GB" sz="1400" b="1" dirty="0"/>
              <a:t>RE-ORGANIZE “BUSINESS AS USUAL” </a:t>
            </a:r>
          </a:p>
        </p:txBody>
      </p:sp>
      <p:pic>
        <p:nvPicPr>
          <p:cNvPr id="18447" name="Picture 2" descr="http://gulfnews.com/polopoly_fs/1.604293!/image/3089894948.jpg_gen/derivatives/box_640/3089894948.jpg">
            <a:extLst>
              <a:ext uri="{FF2B5EF4-FFF2-40B4-BE49-F238E27FC236}">
                <a16:creationId xmlns:a16="http://schemas.microsoft.com/office/drawing/2014/main" id="{AB297871-788D-4331-ACFD-528BAA8876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0"/>
            <a:ext cx="20510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9194C1D-5531-47C4-96F3-9D29ECD91E8C}"/>
              </a:ext>
            </a:extLst>
          </p:cNvPr>
          <p:cNvSpPr txBox="1">
            <a:spLocks noChangeArrowheads="1"/>
          </p:cNvSpPr>
          <p:nvPr/>
        </p:nvSpPr>
        <p:spPr bwMode="auto">
          <a:xfrm>
            <a:off x="2590800" y="5867400"/>
            <a:ext cx="3124200" cy="545406"/>
          </a:xfrm>
          <a:prstGeom prst="rect">
            <a:avLst/>
          </a:prstGeom>
          <a:noFill/>
          <a:ln w="9525">
            <a:noFill/>
            <a:miter lim="800000"/>
            <a:headEnd/>
            <a:tailEnd/>
          </a:ln>
        </p:spPr>
        <p:txBody>
          <a:bodyPr>
            <a:spAutoFit/>
          </a:bodyPr>
          <a:lstStyle/>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PERFORMANCE  CHECK </a:t>
            </a:r>
          </a:p>
          <a:p>
            <a:pPr algn="ctr">
              <a:lnSpc>
                <a:spcPct val="92000"/>
              </a:lnSpc>
              <a:buClr>
                <a:srgbClr val="000000"/>
              </a:buClr>
              <a:buSzPct val="100000"/>
              <a:buFont typeface="Arial" charset="0"/>
              <a:buNone/>
              <a:defRPr/>
            </a:pPr>
            <a:r>
              <a:rPr lang="en-GB" sz="1600" b="1" i="1" dirty="0">
                <a:solidFill>
                  <a:schemeClr val="accent3">
                    <a:lumMod val="50000"/>
                  </a:schemeClr>
                </a:solidFill>
                <a:latin typeface="Calibri" pitchFamily="34" charset="0"/>
                <a:cs typeface="+mn-cs"/>
              </a:rPr>
              <a:t>&amp; INVOICING FOR O&amp;M</a:t>
            </a:r>
          </a:p>
        </p:txBody>
      </p:sp>
      <p:sp>
        <p:nvSpPr>
          <p:cNvPr id="17" name="Right Arrow 16">
            <a:extLst>
              <a:ext uri="{FF2B5EF4-FFF2-40B4-BE49-F238E27FC236}">
                <a16:creationId xmlns:a16="http://schemas.microsoft.com/office/drawing/2014/main" id="{B8D97A6A-FB96-4103-AB57-075B8A766986}"/>
              </a:ext>
            </a:extLst>
          </p:cNvPr>
          <p:cNvSpPr/>
          <p:nvPr/>
        </p:nvSpPr>
        <p:spPr>
          <a:xfrm rot="2325950">
            <a:off x="1554163" y="3876675"/>
            <a:ext cx="1752600" cy="2286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sp>
        <p:nvSpPr>
          <p:cNvPr id="18" name="Right Arrow 17">
            <a:extLst>
              <a:ext uri="{FF2B5EF4-FFF2-40B4-BE49-F238E27FC236}">
                <a16:creationId xmlns:a16="http://schemas.microsoft.com/office/drawing/2014/main" id="{9138AD8B-2158-4E60-B87B-BEBA5DEB3F5C}"/>
              </a:ext>
            </a:extLst>
          </p:cNvPr>
          <p:cNvSpPr/>
          <p:nvPr/>
        </p:nvSpPr>
        <p:spPr>
          <a:xfrm rot="8301973">
            <a:off x="5111750" y="3830638"/>
            <a:ext cx="1752600" cy="2286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p>
        </p:txBody>
      </p:sp>
      <p:sp>
        <p:nvSpPr>
          <p:cNvPr id="3" name="Text Placeholder 2">
            <a:extLst>
              <a:ext uri="{FF2B5EF4-FFF2-40B4-BE49-F238E27FC236}">
                <a16:creationId xmlns:a16="http://schemas.microsoft.com/office/drawing/2014/main" id="{711C4956-360A-4CBD-B33A-51B505A93186}"/>
              </a:ext>
            </a:extLst>
          </p:cNvPr>
          <p:cNvSpPr>
            <a:spLocks noGrp="1"/>
          </p:cNvSpPr>
          <p:nvPr>
            <p:ph type="body" sz="quarter" idx="13"/>
          </p:nvPr>
        </p:nvSpPr>
        <p:spPr/>
        <p:txBody>
          <a:bodyPr/>
          <a:lstStyle/>
          <a:p>
            <a:endParaRPr lang="en-US" dirty="0"/>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ull-size image (21 K)">
            <a:extLst>
              <a:ext uri="{FF2B5EF4-FFF2-40B4-BE49-F238E27FC236}">
                <a16:creationId xmlns:a16="http://schemas.microsoft.com/office/drawing/2014/main" id="{A784875F-86DE-4E10-A394-F5BA0CB39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Full-size image (22 K)">
            <a:extLst>
              <a:ext uri="{FF2B5EF4-FFF2-40B4-BE49-F238E27FC236}">
                <a16:creationId xmlns:a16="http://schemas.microsoft.com/office/drawing/2014/main" id="{EB3FD76B-4DA0-4D62-A98B-023E1FCED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09600"/>
            <a:ext cx="23622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descr="http://northcoastsolarclean.com/images/solar-panels-washing-before-after.jpg">
            <a:extLst>
              <a:ext uri="{FF2B5EF4-FFF2-40B4-BE49-F238E27FC236}">
                <a16:creationId xmlns:a16="http://schemas.microsoft.com/office/drawing/2014/main" id="{88587D8A-4E12-41E8-9032-C1FF0EDB1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133600"/>
            <a:ext cx="46005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2">
            <a:extLst>
              <a:ext uri="{FF2B5EF4-FFF2-40B4-BE49-F238E27FC236}">
                <a16:creationId xmlns:a16="http://schemas.microsoft.com/office/drawing/2014/main" id="{83DC2F4F-56E1-471A-86CF-AABC23A14FB2}"/>
              </a:ext>
            </a:extLst>
          </p:cNvPr>
          <p:cNvSpPr txBox="1">
            <a:spLocks noChangeArrowheads="1"/>
          </p:cNvSpPr>
          <p:nvPr/>
        </p:nvSpPr>
        <p:spPr bwMode="auto">
          <a:xfrm>
            <a:off x="228600" y="0"/>
            <a:ext cx="8451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eaLnBrk="1" hangingPunct="1">
              <a:lnSpc>
                <a:spcPct val="92000"/>
              </a:lnSpc>
              <a:buClr>
                <a:srgbClr val="000000"/>
              </a:buClr>
              <a:buSzPct val="100000"/>
              <a:buFont typeface="Arial" panose="020B0604020202020204" pitchFamily="34" charset="0"/>
              <a:buNone/>
            </a:pPr>
            <a:r>
              <a:rPr lang="en-GB" altLang="en-US" b="1" dirty="0">
                <a:solidFill>
                  <a:srgbClr val="7030A0"/>
                </a:solidFill>
                <a:latin typeface="Calibri" panose="020F0502020204030204" pitchFamily="34" charset="0"/>
              </a:rPr>
              <a:t>MAINTENANCE OF PV PLANTS – FOCUS TOWARDS CLEANING</a:t>
            </a:r>
          </a:p>
        </p:txBody>
      </p:sp>
      <p:pic>
        <p:nvPicPr>
          <p:cNvPr id="19462" name="Picture 1">
            <a:extLst>
              <a:ext uri="{FF2B5EF4-FFF2-40B4-BE49-F238E27FC236}">
                <a16:creationId xmlns:a16="http://schemas.microsoft.com/office/drawing/2014/main" id="{884E535D-A05D-40AB-9FC8-F23637F13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85800"/>
            <a:ext cx="9144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ircular Arrow 14">
            <a:extLst>
              <a:ext uri="{FF2B5EF4-FFF2-40B4-BE49-F238E27FC236}">
                <a16:creationId xmlns:a16="http://schemas.microsoft.com/office/drawing/2014/main" id="{8422CEDF-1A96-4552-A62A-3E9642E91417}"/>
              </a:ext>
            </a:extLst>
          </p:cNvPr>
          <p:cNvSpPr/>
          <p:nvPr/>
        </p:nvSpPr>
        <p:spPr>
          <a:xfrm rot="11193238" flipV="1">
            <a:off x="7348538" y="1776413"/>
            <a:ext cx="457200" cy="609600"/>
          </a:xfrm>
          <a:prstGeom prst="circular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solidFill>
                <a:schemeClr val="tx1"/>
              </a:solidFill>
            </a:endParaRPr>
          </a:p>
        </p:txBody>
      </p:sp>
      <p:pic>
        <p:nvPicPr>
          <p:cNvPr id="19464" name="Picture 15">
            <a:extLst>
              <a:ext uri="{FF2B5EF4-FFF2-40B4-BE49-F238E27FC236}">
                <a16:creationId xmlns:a16="http://schemas.microsoft.com/office/drawing/2014/main" id="{BCD6E0F5-98BE-4DD0-8575-2D3C67595F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191000"/>
            <a:ext cx="3429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6" descr="C:\Users\dada\Desktop\MASDAR\Photo\DSC05040.JPG">
            <a:extLst>
              <a:ext uri="{FF2B5EF4-FFF2-40B4-BE49-F238E27FC236}">
                <a16:creationId xmlns:a16="http://schemas.microsoft.com/office/drawing/2014/main" id="{592393B5-59FB-418F-9C7D-C71E3B8E1D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4958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5" descr="http://www.lucaslabels.co.uk/store/4030-3028-large/do-not-spray-with-water-38.jpg">
            <a:extLst>
              <a:ext uri="{FF2B5EF4-FFF2-40B4-BE49-F238E27FC236}">
                <a16:creationId xmlns:a16="http://schemas.microsoft.com/office/drawing/2014/main" id="{215B4169-547A-414A-AEC1-6E05822219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39624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7" descr="http://www.sonoma.edu/newscenter/no-electricity.jpeg">
            <a:extLst>
              <a:ext uri="{FF2B5EF4-FFF2-40B4-BE49-F238E27FC236}">
                <a16:creationId xmlns:a16="http://schemas.microsoft.com/office/drawing/2014/main" id="{BE02B399-3665-4ADF-B7BC-EF6EC6186D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400" y="4953000"/>
            <a:ext cx="8318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9" descr="http://chicksdigdeals.com/blog/wp-content/uploads/2013/02/moon-and-stars.jpg">
            <a:extLst>
              <a:ext uri="{FF2B5EF4-FFF2-40B4-BE49-F238E27FC236}">
                <a16:creationId xmlns:a16="http://schemas.microsoft.com/office/drawing/2014/main" id="{4B95D517-12F4-44AA-9BBB-FF9D3690AC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5943600"/>
            <a:ext cx="6921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TextBox 20">
            <a:extLst>
              <a:ext uri="{FF2B5EF4-FFF2-40B4-BE49-F238E27FC236}">
                <a16:creationId xmlns:a16="http://schemas.microsoft.com/office/drawing/2014/main" id="{8BA58F0F-6A06-4BE7-BFFF-ECAA671D8BB6}"/>
              </a:ext>
            </a:extLst>
          </p:cNvPr>
          <p:cNvSpPr txBox="1">
            <a:spLocks noChangeArrowheads="1"/>
          </p:cNvSpPr>
          <p:nvPr/>
        </p:nvSpPr>
        <p:spPr bwMode="auto">
          <a:xfrm>
            <a:off x="6629400" y="2514600"/>
            <a:ext cx="1066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None/>
            </a:pPr>
            <a:r>
              <a:rPr lang="en-GB" altLang="en-US" sz="1200" b="1" dirty="0">
                <a:solidFill>
                  <a:schemeClr val="tx1"/>
                </a:solidFill>
              </a:rPr>
              <a:t> </a:t>
            </a:r>
            <a:r>
              <a:rPr lang="en-GB" altLang="en-US" sz="1000" b="1" dirty="0">
                <a:solidFill>
                  <a:schemeClr val="tx1"/>
                </a:solidFill>
              </a:rPr>
              <a:t>Metro Station</a:t>
            </a:r>
          </a:p>
        </p:txBody>
      </p:sp>
      <p:sp>
        <p:nvSpPr>
          <p:cNvPr id="22" name="Rectangle 21">
            <a:extLst>
              <a:ext uri="{FF2B5EF4-FFF2-40B4-BE49-F238E27FC236}">
                <a16:creationId xmlns:a16="http://schemas.microsoft.com/office/drawing/2014/main" id="{BE2B6871-31D9-4951-9F27-2972A395D682}"/>
              </a:ext>
            </a:extLst>
          </p:cNvPr>
          <p:cNvSpPr/>
          <p:nvPr/>
        </p:nvSpPr>
        <p:spPr>
          <a:xfrm>
            <a:off x="7620000" y="2057400"/>
            <a:ext cx="838200" cy="3048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000" b="1" dirty="0"/>
              <a:t>NOT WASHED</a:t>
            </a:r>
          </a:p>
        </p:txBody>
      </p:sp>
      <p:sp>
        <p:nvSpPr>
          <p:cNvPr id="23" name="Circular Arrow 22">
            <a:extLst>
              <a:ext uri="{FF2B5EF4-FFF2-40B4-BE49-F238E27FC236}">
                <a16:creationId xmlns:a16="http://schemas.microsoft.com/office/drawing/2014/main" id="{6E8544D6-BC19-4E52-9D26-1393F53C4456}"/>
              </a:ext>
            </a:extLst>
          </p:cNvPr>
          <p:cNvSpPr/>
          <p:nvPr/>
        </p:nvSpPr>
        <p:spPr>
          <a:xfrm rot="8093839">
            <a:off x="7334250" y="1009650"/>
            <a:ext cx="457200" cy="45720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endParaRPr lang="en-GB" dirty="0">
              <a:solidFill>
                <a:schemeClr val="tx1"/>
              </a:solidFill>
            </a:endParaRPr>
          </a:p>
        </p:txBody>
      </p:sp>
      <p:sp>
        <p:nvSpPr>
          <p:cNvPr id="24" name="Rectangle 23">
            <a:extLst>
              <a:ext uri="{FF2B5EF4-FFF2-40B4-BE49-F238E27FC236}">
                <a16:creationId xmlns:a16="http://schemas.microsoft.com/office/drawing/2014/main" id="{750E677D-5ED9-444C-8E49-56051B2A3BBC}"/>
              </a:ext>
            </a:extLst>
          </p:cNvPr>
          <p:cNvSpPr/>
          <p:nvPr/>
        </p:nvSpPr>
        <p:spPr>
          <a:xfrm>
            <a:off x="7620000" y="838200"/>
            <a:ext cx="838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2000"/>
              </a:lnSpc>
              <a:buClr>
                <a:srgbClr val="000000"/>
              </a:buClr>
              <a:buSzPct val="100000"/>
              <a:buFont typeface="Arial" charset="0"/>
              <a:buNone/>
              <a:defRPr/>
            </a:pPr>
            <a:r>
              <a:rPr lang="en-GB" sz="1000" b="1" dirty="0"/>
              <a:t>WASHED DAILY</a:t>
            </a:r>
          </a:p>
        </p:txBody>
      </p:sp>
      <p:sp>
        <p:nvSpPr>
          <p:cNvPr id="19473" name="TextBox 27">
            <a:extLst>
              <a:ext uri="{FF2B5EF4-FFF2-40B4-BE49-F238E27FC236}">
                <a16:creationId xmlns:a16="http://schemas.microsoft.com/office/drawing/2014/main" id="{203EE040-D3F9-4F69-94E4-01B462A0BE0D}"/>
              </a:ext>
            </a:extLst>
          </p:cNvPr>
          <p:cNvSpPr txBox="1">
            <a:spLocks noChangeArrowheads="1"/>
          </p:cNvSpPr>
          <p:nvPr/>
        </p:nvSpPr>
        <p:spPr bwMode="auto">
          <a:xfrm>
            <a:off x="5257800" y="3276600"/>
            <a:ext cx="37338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nSpc>
                <a:spcPct val="92000"/>
              </a:lnSpc>
              <a:buClr>
                <a:srgbClr val="000000"/>
              </a:buClr>
              <a:buSzPct val="100000"/>
              <a:buFont typeface="Arial" panose="020B0604020202020204" pitchFamily="34" charset="0"/>
              <a:buAutoNum type="alphaLcParenR"/>
            </a:pPr>
            <a:r>
              <a:rPr lang="en-US" altLang="en-US" sz="1200" dirty="0">
                <a:solidFill>
                  <a:schemeClr val="tx1"/>
                </a:solidFill>
              </a:rPr>
              <a:t>degradation (0.7% per year), </a:t>
            </a:r>
          </a:p>
          <a:p>
            <a:pPr>
              <a:lnSpc>
                <a:spcPct val="92000"/>
              </a:lnSpc>
              <a:buClr>
                <a:srgbClr val="000000"/>
              </a:buClr>
              <a:buSzPct val="100000"/>
              <a:buFont typeface="Arial" panose="020B0604020202020204" pitchFamily="34" charset="0"/>
              <a:buAutoNum type="alphaLcParenR"/>
            </a:pPr>
            <a:r>
              <a:rPr lang="en-US" altLang="en-US" sz="1200" dirty="0">
                <a:solidFill>
                  <a:schemeClr val="tx1"/>
                </a:solidFill>
              </a:rPr>
              <a:t>measured ambient temperature, </a:t>
            </a:r>
          </a:p>
          <a:p>
            <a:pPr>
              <a:lnSpc>
                <a:spcPct val="92000"/>
              </a:lnSpc>
              <a:buClr>
                <a:srgbClr val="000000"/>
              </a:buClr>
              <a:buSzPct val="100000"/>
              <a:buFont typeface="Arial" panose="020B0604020202020204" pitchFamily="34" charset="0"/>
              <a:buAutoNum type="alphaLcParenR"/>
            </a:pPr>
            <a:r>
              <a:rPr lang="en-US" altLang="en-US" sz="1200" dirty="0">
                <a:solidFill>
                  <a:schemeClr val="tx1"/>
                </a:solidFill>
              </a:rPr>
              <a:t>changes to the irradiance spectrum caused by humidity, </a:t>
            </a:r>
          </a:p>
          <a:p>
            <a:pPr>
              <a:lnSpc>
                <a:spcPct val="92000"/>
              </a:lnSpc>
              <a:buClr>
                <a:srgbClr val="000000"/>
              </a:buClr>
              <a:buSzPct val="100000"/>
              <a:buFont typeface="Arial" panose="020B0604020202020204" pitchFamily="34" charset="0"/>
              <a:buAutoNum type="alphaLcParenR"/>
            </a:pPr>
            <a:r>
              <a:rPr lang="en-US" altLang="en-US" sz="1200" dirty="0">
                <a:solidFill>
                  <a:schemeClr val="tx1"/>
                </a:solidFill>
              </a:rPr>
              <a:t>1% allowance for Availability, </a:t>
            </a:r>
          </a:p>
          <a:p>
            <a:pPr>
              <a:lnSpc>
                <a:spcPct val="92000"/>
              </a:lnSpc>
              <a:buClr>
                <a:srgbClr val="000000"/>
              </a:buClr>
              <a:buSzPct val="100000"/>
              <a:buFont typeface="Arial" panose="020B0604020202020204" pitchFamily="34" charset="0"/>
              <a:buAutoNum type="alphaLcParenR"/>
            </a:pPr>
            <a:r>
              <a:rPr lang="en-US" altLang="en-US" sz="1200" b="1" dirty="0">
                <a:solidFill>
                  <a:schemeClr val="tx1"/>
                </a:solidFill>
              </a:rPr>
              <a:t>2% allowance for soiling  </a:t>
            </a:r>
            <a:r>
              <a:rPr lang="en-US" altLang="en-US" sz="1200" dirty="0">
                <a:solidFill>
                  <a:schemeClr val="tx1"/>
                </a:solidFill>
              </a:rPr>
              <a:t>(dirt collection)</a:t>
            </a:r>
          </a:p>
        </p:txBody>
      </p:sp>
      <p:sp>
        <p:nvSpPr>
          <p:cNvPr id="19474" name="TextBox 28">
            <a:extLst>
              <a:ext uri="{FF2B5EF4-FFF2-40B4-BE49-F238E27FC236}">
                <a16:creationId xmlns:a16="http://schemas.microsoft.com/office/drawing/2014/main" id="{1BEBA209-EE26-4CB6-8335-1D459C5A94FF}"/>
              </a:ext>
            </a:extLst>
          </p:cNvPr>
          <p:cNvSpPr txBox="1">
            <a:spLocks noChangeArrowheads="1"/>
          </p:cNvSpPr>
          <p:nvPr/>
        </p:nvSpPr>
        <p:spPr bwMode="auto">
          <a:xfrm>
            <a:off x="5257800" y="2819400"/>
            <a:ext cx="3733800" cy="4889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bg1"/>
                </a:solidFill>
                <a:latin typeface="Arial" panose="020B0604020202020204" pitchFamily="34" charset="0"/>
                <a:cs typeface="Arial" panose="020B0604020202020204" pitchFamily="34" charset="0"/>
              </a:defRPr>
            </a:lvl1pPr>
            <a:lvl2pPr marL="742950" indent="-285750">
              <a:defRPr sz="2400">
                <a:solidFill>
                  <a:schemeClr val="bg1"/>
                </a:solidFill>
                <a:latin typeface="Arial" panose="020B0604020202020204" pitchFamily="34" charset="0"/>
                <a:cs typeface="Arial" panose="020B0604020202020204" pitchFamily="34" charset="0"/>
              </a:defRPr>
            </a:lvl2pPr>
            <a:lvl3pPr marL="1143000" indent="-228600">
              <a:defRPr sz="2400">
                <a:solidFill>
                  <a:schemeClr val="bg1"/>
                </a:solidFill>
                <a:latin typeface="Arial" panose="020B0604020202020204" pitchFamily="34" charset="0"/>
                <a:cs typeface="Arial" panose="020B0604020202020204" pitchFamily="34" charset="0"/>
              </a:defRPr>
            </a:lvl3pPr>
            <a:lvl4pPr marL="1600200" indent="-228600">
              <a:defRPr sz="2400">
                <a:solidFill>
                  <a:schemeClr val="bg1"/>
                </a:solidFill>
                <a:latin typeface="Arial" panose="020B0604020202020204" pitchFamily="34" charset="0"/>
                <a:cs typeface="Arial" panose="020B0604020202020204" pitchFamily="34" charset="0"/>
              </a:defRPr>
            </a:lvl4pPr>
            <a:lvl5pPr marL="2057400" indent="-228600">
              <a:defRPr sz="2400">
                <a:solidFill>
                  <a:schemeClr val="bg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bg1"/>
                </a:solidFill>
                <a:latin typeface="Arial" panose="020B0604020202020204" pitchFamily="34" charset="0"/>
                <a:cs typeface="Arial" panose="020B0604020202020204" pitchFamily="34" charset="0"/>
              </a:defRPr>
            </a:lvl9pPr>
          </a:lstStyle>
          <a:p>
            <a:pPr algn="ctr">
              <a:lnSpc>
                <a:spcPct val="92000"/>
              </a:lnSpc>
              <a:buClr>
                <a:srgbClr val="000000"/>
              </a:buClr>
              <a:buSzPct val="100000"/>
              <a:buFont typeface="Arial" panose="020B0604020202020204" pitchFamily="34" charset="0"/>
              <a:buNone/>
            </a:pPr>
            <a:r>
              <a:rPr lang="en-GB" altLang="en-US" sz="1400" b="1" dirty="0">
                <a:solidFill>
                  <a:srgbClr val="0070C0"/>
                </a:solidFill>
              </a:rPr>
              <a:t>Performance  Ratio on each Reporting period  is adjusted allowing :</a:t>
            </a:r>
          </a:p>
        </p:txBody>
      </p:sp>
      <p:pic>
        <p:nvPicPr>
          <p:cNvPr id="19475" name="Picture 6" descr="http://www.brandsoftheworld.com/sites/default/files/styles/logo-original-577x577/public/0021/6863/brand.gif">
            <a:extLst>
              <a:ext uri="{FF2B5EF4-FFF2-40B4-BE49-F238E27FC236}">
                <a16:creationId xmlns:a16="http://schemas.microsoft.com/office/drawing/2014/main" id="{932F1502-897B-497A-8A70-F389D60C86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34400" y="152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167BC-6A57-4C39-9D1D-415CF8E5C1B5}"/>
              </a:ext>
            </a:extLst>
          </p:cNvPr>
          <p:cNvSpPr>
            <a:spLocks noGrp="1"/>
          </p:cNvSpPr>
          <p:nvPr>
            <p:ph type="ctrTitle"/>
          </p:nvPr>
        </p:nvSpPr>
        <p:spPr/>
        <p:txBody>
          <a:bodyPr/>
          <a:lstStyle/>
          <a:p>
            <a:r>
              <a:rPr lang="en-US" dirty="0"/>
              <a:t>Solar Operating Expense</a:t>
            </a:r>
          </a:p>
        </p:txBody>
      </p:sp>
      <p:sp>
        <p:nvSpPr>
          <p:cNvPr id="2" name="Content Placeholder 1">
            <a:extLst>
              <a:ext uri="{FF2B5EF4-FFF2-40B4-BE49-F238E27FC236}">
                <a16:creationId xmlns:a16="http://schemas.microsoft.com/office/drawing/2014/main" id="{B9FA3003-77FE-4A53-BE3E-BE889825736D}"/>
              </a:ext>
            </a:extLst>
          </p:cNvPr>
          <p:cNvSpPr>
            <a:spLocks noGrp="1"/>
          </p:cNvSpPr>
          <p:nvPr>
            <p:ph type="body" sz="quarter" idx="13"/>
          </p:nvPr>
        </p:nvSpPr>
        <p:spPr/>
        <p:txBody>
          <a:bodyPr>
            <a:normAutofit/>
          </a:bodyPr>
          <a:lstStyle/>
          <a:p>
            <a:r>
              <a:rPr lang="en-US" sz="2400" dirty="0"/>
              <a:t>Not Only O&amp;M Expense, but includes </a:t>
            </a:r>
          </a:p>
          <a:p>
            <a:pPr lvl="1"/>
            <a:r>
              <a:rPr lang="en-US" sz="2000" dirty="0"/>
              <a:t>lease expense for land, </a:t>
            </a:r>
          </a:p>
          <a:p>
            <a:pPr lvl="1"/>
            <a:r>
              <a:rPr lang="en-US" sz="2000" dirty="0"/>
              <a:t>insurance,</a:t>
            </a:r>
          </a:p>
          <a:p>
            <a:pPr lvl="1"/>
            <a:r>
              <a:rPr lang="en-US" sz="2000" dirty="0"/>
              <a:t>inverter reserve, </a:t>
            </a:r>
          </a:p>
          <a:p>
            <a:pPr lvl="1"/>
            <a:r>
              <a:rPr lang="en-US" sz="2000" dirty="0"/>
              <a:t>property taxes and,</a:t>
            </a:r>
          </a:p>
          <a:p>
            <a:pPr lvl="1"/>
            <a:r>
              <a:rPr lang="en-US" sz="2000" dirty="0"/>
              <a:t>asset management.</a:t>
            </a:r>
          </a:p>
          <a:p>
            <a:r>
              <a:rPr lang="en-US" sz="2400" dirty="0"/>
              <a:t>Examples of Additions to Base O&amp;M Cost</a:t>
            </a:r>
          </a:p>
          <a:p>
            <a:pPr lvl="1"/>
            <a:r>
              <a:rPr lang="en-US" sz="2000" dirty="0"/>
              <a:t>Recent examples: </a:t>
            </a:r>
          </a:p>
          <a:p>
            <a:pPr lvl="2"/>
            <a:r>
              <a:rPr lang="en-US" sz="1800" dirty="0"/>
              <a:t>O&amp;M is about USD 7.0/kWy to USD 9.0/kWy.</a:t>
            </a:r>
          </a:p>
          <a:p>
            <a:pPr lvl="2"/>
            <a:r>
              <a:rPr lang="en-US" sz="1800" dirty="0"/>
              <a:t>Total expenses – USD 19.96/kWy to 22.76/kWy</a:t>
            </a:r>
          </a:p>
          <a:p>
            <a:endParaRPr lang="en-US" sz="2400" dirty="0"/>
          </a:p>
        </p:txBody>
      </p:sp>
    </p:spTree>
    <p:extLst>
      <p:ext uri="{BB962C8B-B14F-4D97-AF65-F5344CB8AC3E}">
        <p14:creationId xmlns:p14="http://schemas.microsoft.com/office/powerpoint/2010/main" val="3203587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8406BD-3F91-470F-9D94-D423377401A5}"/>
              </a:ext>
            </a:extLst>
          </p:cNvPr>
          <p:cNvSpPr>
            <a:spLocks noGrp="1"/>
          </p:cNvSpPr>
          <p:nvPr>
            <p:ph type="ctrTitle"/>
          </p:nvPr>
        </p:nvSpPr>
        <p:spPr/>
        <p:txBody>
          <a:bodyPr/>
          <a:lstStyle/>
          <a:p>
            <a:r>
              <a:rPr lang="en-US" dirty="0"/>
              <a:t>All of the Costs on Top of Pure O&amp;M</a:t>
            </a:r>
          </a:p>
        </p:txBody>
      </p:sp>
      <p:sp>
        <p:nvSpPr>
          <p:cNvPr id="4" name="Content Placeholder 3">
            <a:extLst>
              <a:ext uri="{FF2B5EF4-FFF2-40B4-BE49-F238E27FC236}">
                <a16:creationId xmlns:a16="http://schemas.microsoft.com/office/drawing/2014/main" id="{E7152D4E-C068-4173-A28E-77CE2F8E0D5E}"/>
              </a:ext>
            </a:extLst>
          </p:cNvPr>
          <p:cNvSpPr>
            <a:spLocks noGrp="1"/>
          </p:cNvSpPr>
          <p:nvPr>
            <p:ph type="body" sz="quarter" idx="13"/>
          </p:nvPr>
        </p:nvSpPr>
        <p:spPr/>
        <p:txBody>
          <a:bodyPr/>
          <a:lstStyle/>
          <a:p>
            <a:r>
              <a:rPr lang="en-US" dirty="0"/>
              <a:t>Example from New York – Pure O&amp;M is only 30%</a:t>
            </a:r>
          </a:p>
          <a:p>
            <a:endParaRPr lang="en-US" dirty="0"/>
          </a:p>
        </p:txBody>
      </p:sp>
      <p:pic>
        <p:nvPicPr>
          <p:cNvPr id="5" name="Picture 4">
            <a:extLst>
              <a:ext uri="{FF2B5EF4-FFF2-40B4-BE49-F238E27FC236}">
                <a16:creationId xmlns:a16="http://schemas.microsoft.com/office/drawing/2014/main" id="{FF807845-A166-4673-97F6-0BBB0B54E024}"/>
              </a:ext>
            </a:extLst>
          </p:cNvPr>
          <p:cNvPicPr>
            <a:picLocks noChangeAspect="1"/>
          </p:cNvPicPr>
          <p:nvPr/>
        </p:nvPicPr>
        <p:blipFill>
          <a:blip r:embed="rId2"/>
          <a:stretch>
            <a:fillRect/>
          </a:stretch>
        </p:blipFill>
        <p:spPr>
          <a:xfrm>
            <a:off x="375785" y="2181057"/>
            <a:ext cx="7922826" cy="3540290"/>
          </a:xfrm>
          <a:prstGeom prst="rect">
            <a:avLst/>
          </a:prstGeom>
        </p:spPr>
      </p:pic>
    </p:spTree>
    <p:extLst>
      <p:ext uri="{BB962C8B-B14F-4D97-AF65-F5344CB8AC3E}">
        <p14:creationId xmlns:p14="http://schemas.microsoft.com/office/powerpoint/2010/main" val="2317826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9C515-E337-404B-9563-B805A05C4890}"/>
              </a:ext>
            </a:extLst>
          </p:cNvPr>
          <p:cNvSpPr>
            <a:spLocks noGrp="1"/>
          </p:cNvSpPr>
          <p:nvPr>
            <p:ph type="ctrTitle"/>
          </p:nvPr>
        </p:nvSpPr>
        <p:spPr/>
        <p:txBody>
          <a:bodyPr/>
          <a:lstStyle/>
          <a:p>
            <a:r>
              <a:rPr lang="en-US" dirty="0"/>
              <a:t>Total Cost/kWy from IEA and Formulas</a:t>
            </a:r>
          </a:p>
        </p:txBody>
      </p:sp>
      <p:sp>
        <p:nvSpPr>
          <p:cNvPr id="2" name="Content Placeholder 1">
            <a:extLst>
              <a:ext uri="{FF2B5EF4-FFF2-40B4-BE49-F238E27FC236}">
                <a16:creationId xmlns:a16="http://schemas.microsoft.com/office/drawing/2014/main" id="{14BF75C5-3426-4768-BE15-F5AA43EE3CCC}"/>
              </a:ext>
            </a:extLst>
          </p:cNvPr>
          <p:cNvSpPr>
            <a:spLocks noGrp="1"/>
          </p:cNvSpPr>
          <p:nvPr>
            <p:ph type="body" sz="quarter" idx="13"/>
          </p:nvPr>
        </p:nvSpPr>
        <p:spPr>
          <a:xfrm>
            <a:off x="1794294" y="2242867"/>
            <a:ext cx="5943600" cy="4048543"/>
          </a:xfrm>
        </p:spPr>
        <p:txBody>
          <a:bodyPr>
            <a:normAutofit/>
          </a:bodyPr>
          <a:lstStyle/>
          <a:p>
            <a:pPr marL="914400" lvl="2" indent="0">
              <a:buNone/>
            </a:pPr>
            <a:r>
              <a:rPr lang="en-US" dirty="0"/>
              <a:t>      USD/MWH     Cap Fac    Hours</a:t>
            </a:r>
          </a:p>
          <a:p>
            <a:r>
              <a:rPr lang="en-US" dirty="0"/>
              <a:t>Brazil      6.52        31%     8760 * 31%</a:t>
            </a:r>
          </a:p>
          <a:p>
            <a:r>
              <a:rPr lang="en-US" dirty="0"/>
              <a:t>China      8.02        18%     8760 * 18%</a:t>
            </a:r>
          </a:p>
          <a:p>
            <a:r>
              <a:rPr lang="en-US" dirty="0"/>
              <a:t>India       3.69         20%     8760 * 20%</a:t>
            </a:r>
          </a:p>
          <a:p>
            <a:endParaRPr lang="en-US" dirty="0"/>
          </a:p>
          <a:p>
            <a:pPr marL="457200" lvl="1" indent="0">
              <a:buNone/>
            </a:pPr>
            <a:r>
              <a:rPr lang="en-US" dirty="0"/>
              <a:t>                  Hours        Total Cost</a:t>
            </a:r>
          </a:p>
          <a:p>
            <a:pPr marL="457200" lvl="1" indent="0">
              <a:buNone/>
            </a:pPr>
            <a:r>
              <a:rPr lang="en-US" dirty="0"/>
              <a:t>                                    USD/kWy</a:t>
            </a:r>
          </a:p>
          <a:p>
            <a:r>
              <a:rPr lang="en-US" dirty="0"/>
              <a:t>Brazil        2,714           17.29</a:t>
            </a:r>
          </a:p>
          <a:p>
            <a:r>
              <a:rPr lang="en-US" dirty="0"/>
              <a:t>China        1,576           14.02            </a:t>
            </a:r>
          </a:p>
          <a:p>
            <a:r>
              <a:rPr lang="en-US" dirty="0"/>
              <a:t>India         1,752             6.46</a:t>
            </a:r>
          </a:p>
          <a:p>
            <a:endParaRPr lang="en-US" dirty="0"/>
          </a:p>
          <a:p>
            <a:pPr marL="0" indent="0">
              <a:buNone/>
            </a:pPr>
            <a:r>
              <a:rPr lang="en-US" dirty="0"/>
              <a:t>Cost/kWy – Cost per MWH x hours/1000</a:t>
            </a:r>
          </a:p>
          <a:p>
            <a:endParaRPr lang="en-US" dirty="0"/>
          </a:p>
          <a:p>
            <a:endParaRPr lang="en-US" dirty="0"/>
          </a:p>
          <a:p>
            <a:endParaRPr lang="en-US" dirty="0"/>
          </a:p>
          <a:p>
            <a:endParaRPr lang="en-US" dirty="0"/>
          </a:p>
          <a:p>
            <a:endParaRPr lang="en-US" dirty="0"/>
          </a:p>
          <a:p>
            <a:endParaRPr lang="en-US" dirty="0"/>
          </a:p>
        </p:txBody>
      </p:sp>
      <p:pic>
        <p:nvPicPr>
          <p:cNvPr id="4" name="Content Placeholder 4">
            <a:extLst>
              <a:ext uri="{FF2B5EF4-FFF2-40B4-BE49-F238E27FC236}">
                <a16:creationId xmlns:a16="http://schemas.microsoft.com/office/drawing/2014/main" id="{6F5452DD-333D-48B5-B0E2-66481393B31B}"/>
              </a:ext>
            </a:extLst>
          </p:cNvPr>
          <p:cNvPicPr>
            <a:picLocks noChangeAspect="1"/>
          </p:cNvPicPr>
          <p:nvPr/>
        </p:nvPicPr>
        <p:blipFill>
          <a:blip r:embed="rId2"/>
          <a:stretch>
            <a:fillRect/>
          </a:stretch>
        </p:blipFill>
        <p:spPr>
          <a:xfrm>
            <a:off x="614525" y="1111352"/>
            <a:ext cx="7902575" cy="245269"/>
          </a:xfrm>
          <a:prstGeom prst="rect">
            <a:avLst/>
          </a:prstGeom>
        </p:spPr>
      </p:pic>
      <p:pic>
        <p:nvPicPr>
          <p:cNvPr id="5" name="Picture 4">
            <a:extLst>
              <a:ext uri="{FF2B5EF4-FFF2-40B4-BE49-F238E27FC236}">
                <a16:creationId xmlns:a16="http://schemas.microsoft.com/office/drawing/2014/main" id="{DE1DC837-6CE1-457A-9983-5A605833F27A}"/>
              </a:ext>
            </a:extLst>
          </p:cNvPr>
          <p:cNvPicPr>
            <a:picLocks noChangeAspect="1"/>
          </p:cNvPicPr>
          <p:nvPr/>
        </p:nvPicPr>
        <p:blipFill>
          <a:blip r:embed="rId3"/>
          <a:stretch>
            <a:fillRect/>
          </a:stretch>
        </p:blipFill>
        <p:spPr>
          <a:xfrm>
            <a:off x="626685" y="1523363"/>
            <a:ext cx="8008267" cy="348402"/>
          </a:xfrm>
          <a:prstGeom prst="rect">
            <a:avLst/>
          </a:prstGeom>
        </p:spPr>
      </p:pic>
    </p:spTree>
    <p:extLst>
      <p:ext uri="{BB962C8B-B14F-4D97-AF65-F5344CB8AC3E}">
        <p14:creationId xmlns:p14="http://schemas.microsoft.com/office/powerpoint/2010/main" val="4129546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25E97-E044-4EB2-AB97-F139A8D9AEEA}"/>
              </a:ext>
            </a:extLst>
          </p:cNvPr>
          <p:cNvSpPr>
            <a:spLocks noGrp="1"/>
          </p:cNvSpPr>
          <p:nvPr>
            <p:ph type="ctrTitle"/>
          </p:nvPr>
        </p:nvSpPr>
        <p:spPr/>
        <p:txBody>
          <a:bodyPr>
            <a:normAutofit fontScale="90000"/>
          </a:bodyPr>
          <a:lstStyle/>
          <a:p>
            <a:r>
              <a:rPr lang="en-US" dirty="0"/>
              <a:t>Operating and Maintenance Cost for Commercial </a:t>
            </a:r>
          </a:p>
        </p:txBody>
      </p:sp>
      <p:sp>
        <p:nvSpPr>
          <p:cNvPr id="4" name="Content Placeholder 3">
            <a:extLst>
              <a:ext uri="{FF2B5EF4-FFF2-40B4-BE49-F238E27FC236}">
                <a16:creationId xmlns:a16="http://schemas.microsoft.com/office/drawing/2014/main" id="{49BB9772-D830-4D41-BB76-097E70C3C95E}"/>
              </a:ext>
            </a:extLst>
          </p:cNvPr>
          <p:cNvSpPr>
            <a:spLocks noGrp="1"/>
          </p:cNvSpPr>
          <p:nvPr>
            <p:ph type="body" sz="quarter" idx="13"/>
          </p:nvPr>
        </p:nvSpPr>
        <p:spPr/>
        <p:txBody>
          <a:bodyPr/>
          <a:lstStyle/>
          <a:p>
            <a:r>
              <a:rPr lang="en-US" dirty="0"/>
              <a:t>There is a big variation in Fixed O&amp;M cost expressed in USD/kWyr</a:t>
            </a:r>
          </a:p>
          <a:p>
            <a:endParaRPr lang="en-US" dirty="0"/>
          </a:p>
        </p:txBody>
      </p:sp>
      <p:pic>
        <p:nvPicPr>
          <p:cNvPr id="2" name="Picture 1">
            <a:extLst>
              <a:ext uri="{FF2B5EF4-FFF2-40B4-BE49-F238E27FC236}">
                <a16:creationId xmlns:a16="http://schemas.microsoft.com/office/drawing/2014/main" id="{658BAB86-5183-436D-BE1B-6FD7A667FEEA}"/>
              </a:ext>
            </a:extLst>
          </p:cNvPr>
          <p:cNvPicPr>
            <a:picLocks noChangeAspect="1"/>
          </p:cNvPicPr>
          <p:nvPr/>
        </p:nvPicPr>
        <p:blipFill>
          <a:blip r:embed="rId2"/>
          <a:stretch>
            <a:fillRect/>
          </a:stretch>
        </p:blipFill>
        <p:spPr>
          <a:xfrm>
            <a:off x="869440" y="1838731"/>
            <a:ext cx="7251018" cy="4452679"/>
          </a:xfrm>
          <a:prstGeom prst="rect">
            <a:avLst/>
          </a:prstGeom>
        </p:spPr>
      </p:pic>
    </p:spTree>
    <p:extLst>
      <p:ext uri="{BB962C8B-B14F-4D97-AF65-F5344CB8AC3E}">
        <p14:creationId xmlns:p14="http://schemas.microsoft.com/office/powerpoint/2010/main" val="2745642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F11AA-491A-48E6-80ED-20B58DC8A2E4}"/>
              </a:ext>
            </a:extLst>
          </p:cNvPr>
          <p:cNvSpPr>
            <a:spLocks noGrp="1"/>
          </p:cNvSpPr>
          <p:nvPr>
            <p:ph type="ctrTitle"/>
          </p:nvPr>
        </p:nvSpPr>
        <p:spPr/>
        <p:txBody>
          <a:bodyPr/>
          <a:lstStyle/>
          <a:p>
            <a:r>
              <a:rPr lang="en-US" dirty="0"/>
              <a:t>Example of Benchmark Costs</a:t>
            </a:r>
          </a:p>
        </p:txBody>
      </p:sp>
      <p:pic>
        <p:nvPicPr>
          <p:cNvPr id="5" name="Content Placeholder 4">
            <a:extLst>
              <a:ext uri="{FF2B5EF4-FFF2-40B4-BE49-F238E27FC236}">
                <a16:creationId xmlns:a16="http://schemas.microsoft.com/office/drawing/2014/main" id="{56DFCE38-0FF6-4900-9EA5-73B042B93DCD}"/>
              </a:ext>
            </a:extLst>
          </p:cNvPr>
          <p:cNvPicPr>
            <a:picLocks noGrp="1" noChangeAspect="1"/>
          </p:cNvPicPr>
          <p:nvPr>
            <p:ph idx="4294967295"/>
          </p:nvPr>
        </p:nvPicPr>
        <p:blipFill>
          <a:blip r:embed="rId2"/>
          <a:stretch>
            <a:fillRect/>
          </a:stretch>
        </p:blipFill>
        <p:spPr>
          <a:xfrm>
            <a:off x="750498" y="1228725"/>
            <a:ext cx="7127875" cy="4913313"/>
          </a:xfrm>
        </p:spPr>
      </p:pic>
    </p:spTree>
    <p:extLst>
      <p:ext uri="{BB962C8B-B14F-4D97-AF65-F5344CB8AC3E}">
        <p14:creationId xmlns:p14="http://schemas.microsoft.com/office/powerpoint/2010/main" val="39467979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0469BC-A94F-4348-B865-E84264BB25B3}"/>
              </a:ext>
            </a:extLst>
          </p:cNvPr>
          <p:cNvSpPr>
            <a:spLocks noGrp="1"/>
          </p:cNvSpPr>
          <p:nvPr>
            <p:ph type="ctrTitle"/>
          </p:nvPr>
        </p:nvSpPr>
        <p:spPr/>
        <p:txBody>
          <a:bodyPr/>
          <a:lstStyle/>
          <a:p>
            <a:r>
              <a:rPr lang="en-US" dirty="0"/>
              <a:t>From Interview with Supplier</a:t>
            </a:r>
          </a:p>
        </p:txBody>
      </p:sp>
      <p:sp>
        <p:nvSpPr>
          <p:cNvPr id="2" name="Content Placeholder 1">
            <a:extLst>
              <a:ext uri="{FF2B5EF4-FFF2-40B4-BE49-F238E27FC236}">
                <a16:creationId xmlns:a16="http://schemas.microsoft.com/office/drawing/2014/main" id="{DEAE4735-1810-46CD-9221-B019D4D0AE13}"/>
              </a:ext>
            </a:extLst>
          </p:cNvPr>
          <p:cNvSpPr>
            <a:spLocks noGrp="1"/>
          </p:cNvSpPr>
          <p:nvPr>
            <p:ph type="body" sz="quarter" idx="13"/>
          </p:nvPr>
        </p:nvSpPr>
        <p:spPr/>
        <p:txBody>
          <a:bodyPr/>
          <a:lstStyle/>
          <a:p>
            <a:r>
              <a:rPr lang="en-US" dirty="0"/>
              <a:t>General Solar Costs</a:t>
            </a:r>
          </a:p>
          <a:p>
            <a:endParaRPr lang="en-US" dirty="0"/>
          </a:p>
        </p:txBody>
      </p:sp>
      <p:pic>
        <p:nvPicPr>
          <p:cNvPr id="5" name="Picture 4" descr="Table&#10;&#10;Description automatically generated with medium confidence">
            <a:extLst>
              <a:ext uri="{FF2B5EF4-FFF2-40B4-BE49-F238E27FC236}">
                <a16:creationId xmlns:a16="http://schemas.microsoft.com/office/drawing/2014/main" id="{5750CBCB-1A41-4287-8735-6A9C2C40509F}"/>
              </a:ext>
            </a:extLst>
          </p:cNvPr>
          <p:cNvPicPr>
            <a:picLocks noChangeAspect="1"/>
          </p:cNvPicPr>
          <p:nvPr/>
        </p:nvPicPr>
        <p:blipFill>
          <a:blip r:embed="rId2"/>
          <a:stretch>
            <a:fillRect/>
          </a:stretch>
        </p:blipFill>
        <p:spPr>
          <a:xfrm>
            <a:off x="319614" y="2096220"/>
            <a:ext cx="8625977" cy="2927641"/>
          </a:xfrm>
          <a:prstGeom prst="rect">
            <a:avLst/>
          </a:prstGeom>
        </p:spPr>
      </p:pic>
    </p:spTree>
    <p:extLst>
      <p:ext uri="{BB962C8B-B14F-4D97-AF65-F5344CB8AC3E}">
        <p14:creationId xmlns:p14="http://schemas.microsoft.com/office/powerpoint/2010/main" val="13972915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ctrTitle"/>
          </p:nvPr>
        </p:nvSpPr>
        <p:spPr/>
        <p:txBody>
          <a:bodyPr/>
          <a:lstStyle/>
          <a:p>
            <a:r>
              <a:rPr lang="en-GB" dirty="0"/>
              <a:t>Degradation in PV system performance</a:t>
            </a:r>
          </a:p>
        </p:txBody>
      </p:sp>
      <p:sp>
        <p:nvSpPr>
          <p:cNvPr id="168963" name="Content Placeholder 2"/>
          <p:cNvSpPr>
            <a:spLocks noGrp="1"/>
          </p:cNvSpPr>
          <p:nvPr>
            <p:ph type="body" sz="quarter" idx="13"/>
          </p:nvPr>
        </p:nvSpPr>
        <p:spPr>
          <a:xfrm>
            <a:off x="5029200" y="1475117"/>
            <a:ext cx="3858426" cy="4882956"/>
          </a:xfrm>
        </p:spPr>
        <p:txBody>
          <a:bodyPr/>
          <a:lstStyle/>
          <a:p>
            <a:r>
              <a:rPr lang="en-US" sz="2000" dirty="0"/>
              <a:t>PV module is not the main cause of performance degradation.</a:t>
            </a:r>
          </a:p>
          <a:p>
            <a:r>
              <a:rPr lang="en-US" sz="2000" dirty="0"/>
              <a:t>Latest trends indicate that R&amp;D and innovation is shifting from efficiency improvements at cell level to system level improvements including inverter</a:t>
            </a:r>
          </a:p>
          <a:p>
            <a:r>
              <a:rPr lang="en-US" sz="2000" dirty="0"/>
              <a:t>Balance of System, O&amp;M and project management improvements and the enhancing the efficiency of existing installations at the module level</a:t>
            </a:r>
            <a:r>
              <a:rPr lang="en-GB" sz="2000" dirty="0"/>
              <a:t>.</a:t>
            </a:r>
            <a:endParaRPr lang="en-US" sz="2000" dirty="0"/>
          </a:p>
        </p:txBody>
      </p:sp>
      <p:graphicFrame>
        <p:nvGraphicFramePr>
          <p:cNvPr id="5" name="Chart 4"/>
          <p:cNvGraphicFramePr/>
          <p:nvPr/>
        </p:nvGraphicFramePr>
        <p:xfrm>
          <a:off x="716802" y="1700808"/>
          <a:ext cx="4312398" cy="4348862"/>
        </p:xfrm>
        <a:graphic>
          <a:graphicData uri="http://schemas.openxmlformats.org/drawingml/2006/chart">
            <c:chart xmlns:c="http://schemas.openxmlformats.org/drawingml/2006/chart" xmlns:r="http://schemas.openxmlformats.org/officeDocument/2006/relationships" r:id="rId2"/>
          </a:graphicData>
        </a:graphic>
      </p:graphicFrame>
      <p:sp>
        <p:nvSpPr>
          <p:cNvPr id="7" name="Arc 6"/>
          <p:cNvSpPr/>
          <p:nvPr/>
        </p:nvSpPr>
        <p:spPr>
          <a:xfrm>
            <a:off x="2244725" y="2420938"/>
            <a:ext cx="936625" cy="977900"/>
          </a:xfrm>
          <a:prstGeom prst="arc">
            <a:avLst>
              <a:gd name="adj1" fmla="val 16200000"/>
              <a:gd name="adj2" fmla="val 20186506"/>
            </a:avLst>
          </a:prstGeom>
          <a:noFill/>
          <a:ln w="38100" cap="flat" cmpd="sng" algn="ctr">
            <a:solidFill>
              <a:srgbClr val="4F81BD">
                <a:shade val="95000"/>
                <a:satMod val="105000"/>
              </a:srgbClr>
            </a:solidFill>
            <a:prstDash val="solid"/>
            <a:tailEnd type="stealth"/>
          </a:ln>
          <a:effectLst/>
        </p:spPr>
        <p:style>
          <a:lnRef idx="1">
            <a:schemeClr val="accent1"/>
          </a:lnRef>
          <a:fillRef idx="0">
            <a:schemeClr val="accent1"/>
          </a:fillRef>
          <a:effectRef idx="0">
            <a:schemeClr val="accent1"/>
          </a:effectRef>
          <a:fontRef idx="minor">
            <a:schemeClr val="tx1"/>
          </a:fontRef>
        </p:style>
        <p:txBody>
          <a:bodyPr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defRPr/>
            </a:pPr>
            <a:endParaRPr lang="en-US" dirty="0"/>
          </a:p>
        </p:txBody>
      </p:sp>
    </p:spTree>
    <p:extLst>
      <p:ext uri="{BB962C8B-B14F-4D97-AF65-F5344CB8AC3E}">
        <p14:creationId xmlns:p14="http://schemas.microsoft.com/office/powerpoint/2010/main" val="589970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9B51B-3A6D-49D9-AB37-5F16C798663C}"/>
              </a:ext>
            </a:extLst>
          </p:cNvPr>
          <p:cNvSpPr>
            <a:spLocks noGrp="1"/>
          </p:cNvSpPr>
          <p:nvPr>
            <p:ph type="ctrTitle"/>
          </p:nvPr>
        </p:nvSpPr>
        <p:spPr/>
        <p:txBody>
          <a:bodyPr>
            <a:normAutofit fontScale="90000"/>
          </a:bodyPr>
          <a:lstStyle/>
          <a:p>
            <a:r>
              <a:rPr lang="en-US" dirty="0"/>
              <a:t>Keys to Understanding Solar Power Economics and Making an Effective Analysis</a:t>
            </a:r>
          </a:p>
        </p:txBody>
      </p:sp>
      <p:sp>
        <p:nvSpPr>
          <p:cNvPr id="2" name="Content Placeholder 1">
            <a:extLst>
              <a:ext uri="{FF2B5EF4-FFF2-40B4-BE49-F238E27FC236}">
                <a16:creationId xmlns:a16="http://schemas.microsoft.com/office/drawing/2014/main" id="{F55CD8C0-4303-4C9A-9F71-9E05351B8016}"/>
              </a:ext>
            </a:extLst>
          </p:cNvPr>
          <p:cNvSpPr>
            <a:spLocks noGrp="1"/>
          </p:cNvSpPr>
          <p:nvPr>
            <p:ph type="body" sz="quarter" idx="13"/>
          </p:nvPr>
        </p:nvSpPr>
        <p:spPr/>
        <p:txBody>
          <a:bodyPr>
            <a:normAutofit/>
          </a:bodyPr>
          <a:lstStyle/>
          <a:p>
            <a:pPr marL="0" indent="0" algn="l">
              <a:buNone/>
            </a:pPr>
            <a:r>
              <a:rPr lang="en-US" sz="7200" dirty="0"/>
              <a:t>Evaluating the risks of solar power including resource risks and power pricing risks</a:t>
            </a:r>
          </a:p>
        </p:txBody>
      </p:sp>
    </p:spTree>
    <p:extLst>
      <p:ext uri="{BB962C8B-B14F-4D97-AF65-F5344CB8AC3E}">
        <p14:creationId xmlns:p14="http://schemas.microsoft.com/office/powerpoint/2010/main" val="38748503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ctrTitle"/>
          </p:nvPr>
        </p:nvSpPr>
        <p:spPr/>
        <p:txBody>
          <a:bodyPr/>
          <a:lstStyle/>
          <a:p>
            <a:r>
              <a:rPr lang="en-US" dirty="0"/>
              <a:t>PV warranties</a:t>
            </a:r>
            <a:endParaRPr lang="en-GB" dirty="0"/>
          </a:p>
        </p:txBody>
      </p:sp>
      <p:sp>
        <p:nvSpPr>
          <p:cNvPr id="3" name="Content Placeholder 2"/>
          <p:cNvSpPr>
            <a:spLocks noGrp="1"/>
          </p:cNvSpPr>
          <p:nvPr>
            <p:ph type="body" sz="quarter" idx="13"/>
          </p:nvPr>
        </p:nvSpPr>
        <p:spPr/>
        <p:txBody>
          <a:bodyPr>
            <a:normAutofit/>
          </a:bodyPr>
          <a:lstStyle/>
          <a:p>
            <a:pPr marL="342900" lvl="1" indent="-342900">
              <a:buFont typeface="Arial" pitchFamily="34" charset="0"/>
              <a:buChar char="•"/>
              <a:defRPr/>
            </a:pPr>
            <a:r>
              <a:rPr lang="en-US" sz="2400" dirty="0"/>
              <a:t>Bankability of PV modules has (partly) to do with the warranty…</a:t>
            </a:r>
          </a:p>
          <a:p>
            <a:pPr marL="742950" lvl="2" indent="-342900">
              <a:buFont typeface="Arial" pitchFamily="34" charset="0"/>
              <a:buChar char="•"/>
              <a:defRPr/>
            </a:pPr>
            <a:r>
              <a:rPr lang="en-US" sz="1600" dirty="0"/>
              <a:t>… but the first questions to answer are: (1) are certifications in place, (2) is there a track record and (3) to whom did the company sell its modules</a:t>
            </a:r>
          </a:p>
          <a:p>
            <a:pPr marL="742950" lvl="2" indent="-342900">
              <a:buFont typeface="Arial" pitchFamily="34" charset="0"/>
              <a:buChar char="•"/>
              <a:defRPr/>
            </a:pPr>
            <a:endParaRPr lang="en-US" sz="1600" dirty="0"/>
          </a:p>
          <a:p>
            <a:pPr marL="342900" lvl="1" indent="-342900">
              <a:buFont typeface="Arial" pitchFamily="34" charset="0"/>
              <a:buChar char="•"/>
              <a:defRPr/>
            </a:pPr>
            <a:r>
              <a:rPr lang="en-US" sz="2400" dirty="0"/>
              <a:t>Almost all module manufacturers offer the same warranties</a:t>
            </a:r>
          </a:p>
          <a:p>
            <a:pPr lvl="1">
              <a:defRPr/>
            </a:pPr>
            <a:r>
              <a:rPr lang="en-US" sz="2400" dirty="0"/>
              <a:t>90% output in 10 years and 80% output after 20 years.</a:t>
            </a:r>
          </a:p>
          <a:p>
            <a:pPr marL="342900" lvl="1" indent="-342900">
              <a:buFont typeface="Arial" pitchFamily="34" charset="0"/>
              <a:buChar char="•"/>
              <a:defRPr/>
            </a:pPr>
            <a:r>
              <a:rPr lang="en-US" sz="2400" dirty="0"/>
              <a:t>Nobody really knows if panels can stand the test of time. </a:t>
            </a:r>
          </a:p>
          <a:p>
            <a:pPr marL="342900" lvl="1" indent="-342900">
              <a:buFont typeface="Arial" pitchFamily="34" charset="0"/>
              <a:buChar char="•"/>
              <a:defRPr/>
            </a:pPr>
            <a:r>
              <a:rPr lang="en-US" sz="2400" dirty="0"/>
              <a:t>Corrosion, yellowing plastics, dopants that move or electro migration can always happen!</a:t>
            </a:r>
          </a:p>
          <a:p>
            <a:pPr marL="342900" lvl="1" indent="-342900">
              <a:buFont typeface="Verdana" pitchFamily="34" charset="0"/>
              <a:buNone/>
              <a:defRPr/>
            </a:pPr>
            <a:endParaRPr lang="en-US" sz="2400" dirty="0"/>
          </a:p>
          <a:p>
            <a:pPr>
              <a:buFont typeface="Arial" pitchFamily="34" charset="0"/>
              <a:buChar char="•"/>
              <a:defRPr/>
            </a:pPr>
            <a:r>
              <a:rPr lang="en-US" sz="2000" dirty="0"/>
              <a:t>Warranties only make sense if the company offering such warranties has a strong enough balance sheet and a prosperous future. </a:t>
            </a:r>
          </a:p>
          <a:p>
            <a:pPr>
              <a:buFontTx/>
              <a:buNone/>
              <a:defRPr/>
            </a:pPr>
            <a:endParaRPr lang="en-US" sz="2000" dirty="0"/>
          </a:p>
        </p:txBody>
      </p:sp>
    </p:spTree>
    <p:extLst>
      <p:ext uri="{BB962C8B-B14F-4D97-AF65-F5344CB8AC3E}">
        <p14:creationId xmlns:p14="http://schemas.microsoft.com/office/powerpoint/2010/main" val="8445115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8128B1-18DA-4100-B6A6-09DD99139DFC}"/>
              </a:ext>
            </a:extLst>
          </p:cNvPr>
          <p:cNvSpPr>
            <a:spLocks noGrp="1"/>
          </p:cNvSpPr>
          <p:nvPr>
            <p:ph type="ctrTitle"/>
          </p:nvPr>
        </p:nvSpPr>
        <p:spPr>
          <a:xfrm>
            <a:off x="238117" y="799503"/>
            <a:ext cx="8649509" cy="488877"/>
          </a:xfrm>
        </p:spPr>
        <p:txBody>
          <a:bodyPr>
            <a:normAutofit fontScale="90000"/>
          </a:bodyPr>
          <a:lstStyle/>
          <a:p>
            <a:r>
              <a:rPr lang="en-US" dirty="0"/>
              <a:t>Adjustment for Inflation and Degradation when Computing Nominal LCOE</a:t>
            </a:r>
          </a:p>
        </p:txBody>
      </p:sp>
      <p:sp>
        <p:nvSpPr>
          <p:cNvPr id="2" name="Content Placeholder 1">
            <a:extLst>
              <a:ext uri="{FF2B5EF4-FFF2-40B4-BE49-F238E27FC236}">
                <a16:creationId xmlns:a16="http://schemas.microsoft.com/office/drawing/2014/main" id="{68C482F4-FA56-4778-95B8-CCCCD82557BE}"/>
              </a:ext>
            </a:extLst>
          </p:cNvPr>
          <p:cNvSpPr>
            <a:spLocks noGrp="1"/>
          </p:cNvSpPr>
          <p:nvPr>
            <p:ph type="body" sz="quarter" idx="13"/>
          </p:nvPr>
        </p:nvSpPr>
        <p:spPr>
          <a:xfrm>
            <a:off x="238117" y="1656273"/>
            <a:ext cx="8490810" cy="4848450"/>
          </a:xfrm>
        </p:spPr>
        <p:txBody>
          <a:bodyPr>
            <a:normAutofit/>
          </a:bodyPr>
          <a:lstStyle/>
          <a:p>
            <a:r>
              <a:rPr lang="en-US" sz="2400" dirty="0"/>
              <a:t>O&amp;M is computed in terms of current currency.</a:t>
            </a:r>
          </a:p>
          <a:p>
            <a:pPr lvl="1"/>
            <a:r>
              <a:rPr lang="en-US" sz="2000" dirty="0"/>
              <a:t>But LCOE could be computed in nominal, or flat terms over the life of the project</a:t>
            </a:r>
          </a:p>
          <a:p>
            <a:pPr lvl="1"/>
            <a:r>
              <a:rPr lang="en-US" sz="2000" dirty="0"/>
              <a:t>To adjust for inflation and compute levelised cost of O&amp;M, use the formulas, for now assume that the discount rate is the required project IRR or the WACC:</a:t>
            </a:r>
          </a:p>
          <a:p>
            <a:pPr lvl="2"/>
            <a:r>
              <a:rPr lang="en-US" sz="1800" dirty="0"/>
              <a:t>Real Discount Rate = (1+Nominal Rate)/(1+Inflation)-1</a:t>
            </a:r>
          </a:p>
          <a:p>
            <a:pPr lvl="2"/>
            <a:r>
              <a:rPr lang="en-US" sz="1800" dirty="0"/>
              <a:t>Inflation Factor = PV(Real Rate,life,-1)/PV(Nominal Rate,life,-1)</a:t>
            </a:r>
          </a:p>
          <a:p>
            <a:pPr lvl="2"/>
            <a:r>
              <a:rPr lang="en-US" sz="1800" dirty="0"/>
              <a:t>Nominal O&amp;M = Real O&amp;M x Factor</a:t>
            </a:r>
          </a:p>
          <a:p>
            <a:pPr lvl="1"/>
            <a:r>
              <a:rPr lang="en-US" sz="2000" dirty="0"/>
              <a:t>To adjust for degradation:</a:t>
            </a:r>
          </a:p>
          <a:p>
            <a:pPr lvl="2"/>
            <a:r>
              <a:rPr lang="en-US" sz="1800" dirty="0"/>
              <a:t>Adjusted Discount Rate = (1+Discount Rate)/(1-Degradaton Rate) – 1</a:t>
            </a:r>
          </a:p>
          <a:p>
            <a:pPr lvl="2"/>
            <a:r>
              <a:rPr lang="en-US" sz="1800" dirty="0"/>
              <a:t>Degradation Factor = PV(Adjusted Rate,life,-1)/PV(Nominal Rate,life,-1)</a:t>
            </a:r>
          </a:p>
          <a:p>
            <a:pPr lvl="2"/>
            <a:r>
              <a:rPr lang="en-US" sz="1800" dirty="0"/>
              <a:t>Nominal O&amp;M = Real O&amp;M x Inflation Factor x Degradation Factor</a:t>
            </a:r>
          </a:p>
          <a:p>
            <a:pPr lvl="2"/>
            <a:endParaRPr lang="en-US" sz="1800" dirty="0"/>
          </a:p>
          <a:p>
            <a:pPr lvl="1"/>
            <a:endParaRPr lang="en-US" sz="2000" dirty="0"/>
          </a:p>
        </p:txBody>
      </p:sp>
    </p:spTree>
    <p:extLst>
      <p:ext uri="{BB962C8B-B14F-4D97-AF65-F5344CB8AC3E}">
        <p14:creationId xmlns:p14="http://schemas.microsoft.com/office/powerpoint/2010/main" val="15244728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8128B1-18DA-4100-B6A6-09DD99139DFC}"/>
              </a:ext>
            </a:extLst>
          </p:cNvPr>
          <p:cNvSpPr>
            <a:spLocks noGrp="1"/>
          </p:cNvSpPr>
          <p:nvPr>
            <p:ph type="ctrTitle"/>
          </p:nvPr>
        </p:nvSpPr>
        <p:spPr/>
        <p:txBody>
          <a:bodyPr>
            <a:normAutofit fontScale="90000"/>
          </a:bodyPr>
          <a:lstStyle/>
          <a:p>
            <a:r>
              <a:rPr lang="en-US" dirty="0"/>
              <a:t>Adjustment for Degradation when Computing Real LCOE</a:t>
            </a:r>
          </a:p>
        </p:txBody>
      </p:sp>
      <p:sp>
        <p:nvSpPr>
          <p:cNvPr id="2" name="Content Placeholder 1">
            <a:extLst>
              <a:ext uri="{FF2B5EF4-FFF2-40B4-BE49-F238E27FC236}">
                <a16:creationId xmlns:a16="http://schemas.microsoft.com/office/drawing/2014/main" id="{68C482F4-FA56-4778-95B8-CCCCD82557BE}"/>
              </a:ext>
            </a:extLst>
          </p:cNvPr>
          <p:cNvSpPr>
            <a:spLocks noGrp="1"/>
          </p:cNvSpPr>
          <p:nvPr>
            <p:ph type="body" sz="quarter" idx="13"/>
          </p:nvPr>
        </p:nvSpPr>
        <p:spPr>
          <a:xfrm>
            <a:off x="238117" y="1595887"/>
            <a:ext cx="8649509" cy="4762186"/>
          </a:xfrm>
        </p:spPr>
        <p:txBody>
          <a:bodyPr>
            <a:normAutofit/>
          </a:bodyPr>
          <a:lstStyle/>
          <a:p>
            <a:r>
              <a:rPr lang="en-US" sz="3200" dirty="0"/>
              <a:t>O&amp;M is normally expressed in terms of current currency (i.e., in real terms)</a:t>
            </a:r>
          </a:p>
          <a:p>
            <a:pPr lvl="1"/>
            <a:r>
              <a:rPr lang="en-US" sz="2800" dirty="0"/>
              <a:t>To adjust for degradation - Nominal:</a:t>
            </a:r>
          </a:p>
          <a:p>
            <a:pPr marL="973138" lvl="2" indent="-227013"/>
            <a:r>
              <a:rPr lang="en-US" sz="2000" dirty="0"/>
              <a:t>Adjusted Discount Rate = (1+Discount Rate)/(1-Degradaton Rate) – 1</a:t>
            </a:r>
          </a:p>
          <a:p>
            <a:pPr marL="973138" lvl="2" indent="-227013"/>
            <a:r>
              <a:rPr lang="en-US" sz="2000" dirty="0"/>
              <a:t>Degradation Factor = PV(Adjusted Rate,life,-1)/PV(Nominal Rate,life,-1)</a:t>
            </a:r>
          </a:p>
          <a:p>
            <a:pPr marL="973138" lvl="2" indent="-227013"/>
            <a:r>
              <a:rPr lang="en-US" sz="2000" dirty="0"/>
              <a:t>Nominal O&amp;M = Real O&amp;M x Inflation Factor x Degradation Factor</a:t>
            </a:r>
            <a:endParaRPr lang="en-US" sz="2400" dirty="0"/>
          </a:p>
          <a:p>
            <a:pPr lvl="1"/>
            <a:r>
              <a:rPr lang="en-US" sz="2800" dirty="0"/>
              <a:t>To adjust for degradation - Real:</a:t>
            </a:r>
          </a:p>
          <a:p>
            <a:pPr marL="973138" lvl="2" indent="-227013"/>
            <a:r>
              <a:rPr lang="en-US" sz="2000" dirty="0"/>
              <a:t>Adjusted Discount Rate = (1+Real Rate)/(1-Real Rate) – 1</a:t>
            </a:r>
          </a:p>
          <a:p>
            <a:pPr marL="973138" lvl="2" indent="-227013"/>
            <a:r>
              <a:rPr lang="en-US" sz="2000" dirty="0"/>
              <a:t>Degradation Factor = PV(Adjusted Rate,life,-1)/PV(Nominal Rate,life,-1)</a:t>
            </a:r>
          </a:p>
          <a:p>
            <a:pPr marL="973138" lvl="2" indent="-227013"/>
            <a:r>
              <a:rPr lang="en-US" sz="2000" dirty="0"/>
              <a:t>Nominal O&amp;M = Real O&amp;M x Inflation Factor x Degradation Factor</a:t>
            </a:r>
          </a:p>
          <a:p>
            <a:pPr lvl="2"/>
            <a:endParaRPr lang="en-US" sz="2400" dirty="0"/>
          </a:p>
          <a:p>
            <a:pPr lvl="1"/>
            <a:endParaRPr lang="en-US" sz="2800" dirty="0"/>
          </a:p>
        </p:txBody>
      </p:sp>
    </p:spTree>
    <p:extLst>
      <p:ext uri="{BB962C8B-B14F-4D97-AF65-F5344CB8AC3E}">
        <p14:creationId xmlns:p14="http://schemas.microsoft.com/office/powerpoint/2010/main" val="583673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F7420-5A70-42CA-A466-0BA7B6ECE1FB}"/>
              </a:ext>
            </a:extLst>
          </p:cNvPr>
          <p:cNvSpPr>
            <a:spLocks noGrp="1"/>
          </p:cNvSpPr>
          <p:nvPr>
            <p:ph type="ctrTitle"/>
          </p:nvPr>
        </p:nvSpPr>
        <p:spPr/>
        <p:txBody>
          <a:bodyPr/>
          <a:lstStyle/>
          <a:p>
            <a:r>
              <a:rPr lang="en-US" dirty="0"/>
              <a:t>Tax Adjustments in LCO….</a:t>
            </a:r>
          </a:p>
        </p:txBody>
      </p:sp>
      <p:sp>
        <p:nvSpPr>
          <p:cNvPr id="3" name="Text Placeholder 2">
            <a:extLst>
              <a:ext uri="{FF2B5EF4-FFF2-40B4-BE49-F238E27FC236}">
                <a16:creationId xmlns:a16="http://schemas.microsoft.com/office/drawing/2014/main" id="{014DE946-3FCD-4C90-AEC4-4E280FDDAD9F}"/>
              </a:ext>
            </a:extLst>
          </p:cNvPr>
          <p:cNvSpPr>
            <a:spLocks noGrp="1"/>
          </p:cNvSpPr>
          <p:nvPr>
            <p:ph type="body" sz="quarter" idx="13"/>
          </p:nvPr>
        </p:nvSpPr>
        <p:spPr/>
        <p:txBody>
          <a:bodyPr>
            <a:normAutofit lnSpcReduction="10000"/>
          </a:bodyPr>
          <a:lstStyle/>
          <a:p>
            <a:r>
              <a:rPr lang="en-US" sz="2000" dirty="0"/>
              <a:t>First, you have to collect the taxes</a:t>
            </a:r>
          </a:p>
          <a:p>
            <a:pPr lvl="1"/>
            <a:r>
              <a:rPr lang="en-US" sz="1800" dirty="0"/>
              <a:t>You cannot compute the taxes with PMT x (1+t)</a:t>
            </a:r>
          </a:p>
          <a:p>
            <a:pPr lvl="1"/>
            <a:r>
              <a:rPr lang="en-US" sz="1800" dirty="0"/>
              <a:t>Instead because the taxes increase revenues and revenues increase taxes, you should use</a:t>
            </a:r>
          </a:p>
          <a:p>
            <a:pPr lvl="1"/>
            <a:r>
              <a:rPr lang="en-US" sz="1800" dirty="0"/>
              <a:t>PMT/(1-t)</a:t>
            </a:r>
          </a:p>
          <a:p>
            <a:r>
              <a:rPr lang="en-US" sz="2000" dirty="0"/>
              <a:t>Second, you have to account for the tax depreciation. </a:t>
            </a:r>
          </a:p>
          <a:p>
            <a:pPr lvl="1"/>
            <a:r>
              <a:rPr lang="en-US" sz="1800" dirty="0"/>
              <a:t>Tax depreciation shield is like a reduction in the capital cost if you are increasing the revenues for taxes</a:t>
            </a:r>
          </a:p>
          <a:p>
            <a:pPr lvl="1"/>
            <a:r>
              <a:rPr lang="en-US" sz="1800" dirty="0"/>
              <a:t>Tax depreciation is nominal unless there is something special in the tax code</a:t>
            </a:r>
          </a:p>
          <a:p>
            <a:pPr lvl="1"/>
            <a:r>
              <a:rPr lang="en-US" sz="1800" dirty="0"/>
              <a:t>Tax depreciation should be valued with the nominal and not the real discount rate</a:t>
            </a:r>
          </a:p>
          <a:p>
            <a:pPr lvl="1"/>
            <a:r>
              <a:rPr lang="en-US" sz="1800" dirty="0"/>
              <a:t>NPV of depreciation rate at the nominal rate gives the tax depreciation</a:t>
            </a:r>
          </a:p>
          <a:p>
            <a:pPr lvl="1"/>
            <a:r>
              <a:rPr lang="en-US" sz="1800" dirty="0"/>
              <a:t>Once you have the NPV of the tax depreciation, you should multiply it by the tax rate</a:t>
            </a:r>
          </a:p>
          <a:p>
            <a:pPr lvl="1"/>
            <a:r>
              <a:rPr lang="en-US" sz="1800" dirty="0"/>
              <a:t>Depreciation Shield = NPV  of Rate at Nominal x Tax Rate</a:t>
            </a:r>
          </a:p>
          <a:p>
            <a:r>
              <a:rPr lang="en-US" sz="2000" dirty="0"/>
              <a:t>Third, the tax depreciation can be accelerated</a:t>
            </a:r>
          </a:p>
          <a:p>
            <a:pPr lvl="1"/>
            <a:r>
              <a:rPr lang="en-US" sz="1800" dirty="0"/>
              <a:t>Use the VDB formula to be flexible</a:t>
            </a:r>
          </a:p>
          <a:p>
            <a:pPr lvl="1"/>
            <a:r>
              <a:rPr lang="en-US" sz="1800" dirty="0"/>
              <a:t>You can make a little UDF so you don’t have to repeat the calculations.</a:t>
            </a:r>
          </a:p>
        </p:txBody>
      </p:sp>
    </p:spTree>
    <p:extLst>
      <p:ext uri="{BB962C8B-B14F-4D97-AF65-F5344CB8AC3E}">
        <p14:creationId xmlns:p14="http://schemas.microsoft.com/office/powerpoint/2010/main" val="31808160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7836-662B-492B-80E8-2B97B88569F6}"/>
              </a:ext>
            </a:extLst>
          </p:cNvPr>
          <p:cNvSpPr>
            <a:spLocks noGrp="1"/>
          </p:cNvSpPr>
          <p:nvPr>
            <p:ph type="ctrTitle"/>
          </p:nvPr>
        </p:nvSpPr>
        <p:spPr/>
        <p:txBody>
          <a:bodyPr/>
          <a:lstStyle/>
          <a:p>
            <a:r>
              <a:rPr lang="en-US" dirty="0"/>
              <a:t>Session 3:</a:t>
            </a:r>
            <a:br>
              <a:rPr lang="en-US" dirty="0"/>
            </a:br>
            <a:r>
              <a:rPr lang="en-US" dirty="0"/>
              <a:t>Resource Analysis</a:t>
            </a:r>
          </a:p>
        </p:txBody>
      </p:sp>
    </p:spTree>
    <p:extLst>
      <p:ext uri="{BB962C8B-B14F-4D97-AF65-F5344CB8AC3E}">
        <p14:creationId xmlns:p14="http://schemas.microsoft.com/office/powerpoint/2010/main" val="8396759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2667EC-0F02-4683-949A-07192FD92ABD}"/>
              </a:ext>
            </a:extLst>
          </p:cNvPr>
          <p:cNvSpPr>
            <a:spLocks noGrp="1"/>
          </p:cNvSpPr>
          <p:nvPr>
            <p:ph type="ctrTitle"/>
          </p:nvPr>
        </p:nvSpPr>
        <p:spPr/>
        <p:txBody>
          <a:bodyPr/>
          <a:lstStyle/>
          <a:p>
            <a:r>
              <a:rPr lang="en-US" dirty="0"/>
              <a:t>Issues in Resource Analysis</a:t>
            </a:r>
          </a:p>
        </p:txBody>
      </p:sp>
      <p:sp>
        <p:nvSpPr>
          <p:cNvPr id="4" name="Content Placeholder 3">
            <a:extLst>
              <a:ext uri="{FF2B5EF4-FFF2-40B4-BE49-F238E27FC236}">
                <a16:creationId xmlns:a16="http://schemas.microsoft.com/office/drawing/2014/main" id="{691D6ECB-1E31-48DF-B24C-2BB9B96BC4FE}"/>
              </a:ext>
            </a:extLst>
          </p:cNvPr>
          <p:cNvSpPr>
            <a:spLocks noGrp="1"/>
          </p:cNvSpPr>
          <p:nvPr>
            <p:ph type="body" sz="quarter" idx="13"/>
          </p:nvPr>
        </p:nvSpPr>
        <p:spPr/>
        <p:txBody>
          <a:bodyPr>
            <a:normAutofit/>
          </a:bodyPr>
          <a:lstStyle/>
          <a:p>
            <a:pPr algn="l"/>
            <a:r>
              <a:rPr lang="en-US" sz="2800" dirty="0"/>
              <a:t>General Objective and Measuring Yields in LCOE Analysis</a:t>
            </a:r>
          </a:p>
          <a:p>
            <a:pPr algn="l"/>
            <a:r>
              <a:rPr lang="en-US" sz="2800" dirty="0"/>
              <a:t>Alternative Measures of In-plane (Irradiation on collectors) from different sources with and without tracking</a:t>
            </a:r>
          </a:p>
          <a:p>
            <a:pPr algn="l"/>
            <a:r>
              <a:rPr lang="en-US" sz="2800" dirty="0"/>
              <a:t>Performance Ratio Benchmarks and Calculations with and without Bi-facial Adjustments</a:t>
            </a:r>
          </a:p>
          <a:p>
            <a:pPr algn="l"/>
            <a:r>
              <a:rPr lang="en-US" sz="2800" dirty="0"/>
              <a:t>Hourly Allocations of Energy for Merchant Price Analysis</a:t>
            </a:r>
          </a:p>
          <a:p>
            <a:pPr algn="l"/>
            <a:r>
              <a:rPr lang="en-US" sz="2800" dirty="0"/>
              <a:t>Reasonable Benchmarking of Performance Ratio</a:t>
            </a:r>
          </a:p>
          <a:p>
            <a:pPr algn="l"/>
            <a:endParaRPr lang="en-US" sz="2800" dirty="0"/>
          </a:p>
        </p:txBody>
      </p:sp>
    </p:spTree>
    <p:extLst>
      <p:ext uri="{BB962C8B-B14F-4D97-AF65-F5344CB8AC3E}">
        <p14:creationId xmlns:p14="http://schemas.microsoft.com/office/powerpoint/2010/main" val="42161379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DEE344-5DBB-4EE0-ADC4-F028CFBADB23}"/>
              </a:ext>
            </a:extLst>
          </p:cNvPr>
          <p:cNvSpPr>
            <a:spLocks noGrp="1"/>
          </p:cNvSpPr>
          <p:nvPr>
            <p:ph type="ctrTitle"/>
          </p:nvPr>
        </p:nvSpPr>
        <p:spPr/>
        <p:txBody>
          <a:bodyPr/>
          <a:lstStyle/>
          <a:p>
            <a:r>
              <a:rPr lang="en-US" dirty="0"/>
              <a:t>Yield and Capacity Factor</a:t>
            </a:r>
          </a:p>
        </p:txBody>
      </p:sp>
      <p:sp>
        <p:nvSpPr>
          <p:cNvPr id="2" name="Content Placeholder 1">
            <a:extLst>
              <a:ext uri="{FF2B5EF4-FFF2-40B4-BE49-F238E27FC236}">
                <a16:creationId xmlns:a16="http://schemas.microsoft.com/office/drawing/2014/main" id="{C39D8212-06BC-4D29-82C9-8036CB7621F0}"/>
              </a:ext>
            </a:extLst>
          </p:cNvPr>
          <p:cNvSpPr>
            <a:spLocks noGrp="1"/>
          </p:cNvSpPr>
          <p:nvPr>
            <p:ph type="body" sz="quarter" idx="13"/>
          </p:nvPr>
        </p:nvSpPr>
        <p:spPr/>
        <p:txBody>
          <a:bodyPr>
            <a:normAutofit lnSpcReduction="10000"/>
          </a:bodyPr>
          <a:lstStyle/>
          <a:p>
            <a:r>
              <a:rPr lang="en-US" sz="2400" dirty="0"/>
              <a:t>Yield expressed in terms of kWh/kWp or kWh/kWac has the same information as capacity factor.</a:t>
            </a:r>
          </a:p>
          <a:p>
            <a:r>
              <a:rPr lang="en-US" sz="2400" dirty="0"/>
              <a:t>Capacity factor is always:</a:t>
            </a:r>
          </a:p>
          <a:p>
            <a:pPr marL="457200" lvl="1" indent="0">
              <a:buNone/>
            </a:pPr>
            <a:r>
              <a:rPr lang="en-US" sz="2000" dirty="0"/>
              <a:t>		Average per hour/Maximum</a:t>
            </a:r>
          </a:p>
          <a:p>
            <a:r>
              <a:rPr lang="en-US" sz="2400" dirty="0"/>
              <a:t>Yield is:</a:t>
            </a:r>
          </a:p>
          <a:p>
            <a:pPr marL="0" indent="0">
              <a:buNone/>
            </a:pPr>
            <a:r>
              <a:rPr lang="en-US" sz="2400" dirty="0"/>
              <a:t>		Total Energy Summed for hours/Maximum</a:t>
            </a:r>
          </a:p>
          <a:p>
            <a:r>
              <a:rPr lang="en-US" sz="2400" dirty="0"/>
              <a:t>For either measure, capacity factor or yield, you need a benchmark for the maximum capacity.  For kWp, the capacity is measured by testing the modules at the STC.</a:t>
            </a:r>
          </a:p>
          <a:p>
            <a:r>
              <a:rPr lang="en-US" sz="2400" dirty="0"/>
              <a:t>The relationship between capacity factor and yield is:</a:t>
            </a:r>
          </a:p>
          <a:p>
            <a:pPr lvl="1"/>
            <a:r>
              <a:rPr lang="en-US" sz="2000" dirty="0"/>
              <a:t>Capacity factor x 8760 = yield</a:t>
            </a:r>
          </a:p>
          <a:p>
            <a:pPr lvl="1"/>
            <a:r>
              <a:rPr lang="en-US" sz="2000" dirty="0"/>
              <a:t>Yield/8760 = capacity factor</a:t>
            </a:r>
          </a:p>
          <a:p>
            <a:pPr lvl="1"/>
            <a:r>
              <a:rPr lang="en-US" sz="2000" dirty="0"/>
              <a:t>Yield is hours at full capacity</a:t>
            </a:r>
          </a:p>
          <a:p>
            <a:endParaRPr lang="en-US" sz="2400" dirty="0"/>
          </a:p>
        </p:txBody>
      </p:sp>
    </p:spTree>
    <p:extLst>
      <p:ext uri="{BB962C8B-B14F-4D97-AF65-F5344CB8AC3E}">
        <p14:creationId xmlns:p14="http://schemas.microsoft.com/office/powerpoint/2010/main" val="38260490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85578-8946-4B96-AE56-408CA67F24A2}"/>
              </a:ext>
            </a:extLst>
          </p:cNvPr>
          <p:cNvSpPr>
            <a:spLocks noGrp="1"/>
          </p:cNvSpPr>
          <p:nvPr>
            <p:ph type="ctrTitle"/>
          </p:nvPr>
        </p:nvSpPr>
        <p:spPr/>
        <p:txBody>
          <a:bodyPr>
            <a:normAutofit fontScale="90000"/>
          </a:bodyPr>
          <a:lstStyle/>
          <a:p>
            <a:r>
              <a:rPr lang="en-US" dirty="0"/>
              <a:t>Compute the LCOE without Taxes from Resource Analysis</a:t>
            </a:r>
          </a:p>
        </p:txBody>
      </p:sp>
      <p:sp>
        <p:nvSpPr>
          <p:cNvPr id="4" name="Content Placeholder 3">
            <a:extLst>
              <a:ext uri="{FF2B5EF4-FFF2-40B4-BE49-F238E27FC236}">
                <a16:creationId xmlns:a16="http://schemas.microsoft.com/office/drawing/2014/main" id="{5FC215EF-1289-4593-AB5F-3B1DC73DA3E7}"/>
              </a:ext>
            </a:extLst>
          </p:cNvPr>
          <p:cNvSpPr>
            <a:spLocks noGrp="1"/>
          </p:cNvSpPr>
          <p:nvPr>
            <p:ph type="body" sz="quarter" idx="13"/>
          </p:nvPr>
        </p:nvSpPr>
        <p:spPr>
          <a:xfrm>
            <a:off x="134958" y="1464456"/>
            <a:ext cx="8649509" cy="4470518"/>
          </a:xfrm>
        </p:spPr>
        <p:txBody>
          <a:bodyPr>
            <a:normAutofit/>
          </a:bodyPr>
          <a:lstStyle/>
          <a:p>
            <a:pPr lvl="0"/>
            <a:r>
              <a:rPr lang="en-029" sz="2400" dirty="0"/>
              <a:t>Compute the total fixed cost based on energy (USD/MWH) rather than capacity (USD/kW-yr).  </a:t>
            </a:r>
          </a:p>
          <a:p>
            <a:pPr lvl="0"/>
            <a:r>
              <a:rPr lang="en-029" sz="2400" dirty="0"/>
              <a:t>To do this, you need the capacity factor or the yield. </a:t>
            </a:r>
          </a:p>
          <a:p>
            <a:pPr lvl="0"/>
            <a:r>
              <a:rPr lang="en-029" sz="2400" dirty="0"/>
              <a:t>Using the yield is easier since it is expressed in hours, and you want to convert USD/kW-yr into hours USD/kWh or USD/MWH.</a:t>
            </a:r>
          </a:p>
          <a:p>
            <a:pPr lvl="0"/>
            <a:endParaRPr lang="en-029" sz="2400" dirty="0"/>
          </a:p>
          <a:p>
            <a:pPr lvl="1"/>
            <a:r>
              <a:rPr lang="en-029" sz="2000" dirty="0"/>
              <a:t>Total Fixed Cost/kW-yr = Capacity Cost/kW-yr + Fixed O&amp;M/kw-yr</a:t>
            </a:r>
          </a:p>
          <a:p>
            <a:pPr lvl="1"/>
            <a:r>
              <a:rPr lang="en-029" sz="2000" dirty="0"/>
              <a:t>LCOE/MWH = Total Fixed Cost/kW-year / Hours x 1000</a:t>
            </a:r>
          </a:p>
          <a:p>
            <a:pPr lvl="1"/>
            <a:r>
              <a:rPr lang="en-029" sz="2000" dirty="0"/>
              <a:t>Hours are either</a:t>
            </a:r>
          </a:p>
          <a:p>
            <a:pPr lvl="2"/>
            <a:r>
              <a:rPr lang="en-US" sz="1800" dirty="0"/>
              <a:t>Yield</a:t>
            </a:r>
          </a:p>
          <a:p>
            <a:pPr lvl="2"/>
            <a:r>
              <a:rPr lang="en-US" sz="1800" dirty="0"/>
              <a:t>Capacity Factor x 8760</a:t>
            </a:r>
          </a:p>
        </p:txBody>
      </p:sp>
    </p:spTree>
    <p:extLst>
      <p:ext uri="{BB962C8B-B14F-4D97-AF65-F5344CB8AC3E}">
        <p14:creationId xmlns:p14="http://schemas.microsoft.com/office/powerpoint/2010/main" val="628720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B94564-E8FA-43A2-A7FB-7DB31F9BA00E}"/>
              </a:ext>
            </a:extLst>
          </p:cNvPr>
          <p:cNvSpPr>
            <a:spLocks noGrp="1"/>
          </p:cNvSpPr>
          <p:nvPr>
            <p:ph type="ctrTitle"/>
          </p:nvPr>
        </p:nvSpPr>
        <p:spPr/>
        <p:txBody>
          <a:bodyPr>
            <a:normAutofit fontScale="90000"/>
          </a:bodyPr>
          <a:lstStyle/>
          <a:p>
            <a:r>
              <a:rPr lang="en-US" dirty="0"/>
              <a:t>Basic Equations Driven by What you Can and Cannot Control -  Start with What You Cannot Control</a:t>
            </a:r>
          </a:p>
        </p:txBody>
      </p:sp>
      <p:sp>
        <p:nvSpPr>
          <p:cNvPr id="2" name="Content Placeholder 1">
            <a:extLst>
              <a:ext uri="{FF2B5EF4-FFF2-40B4-BE49-F238E27FC236}">
                <a16:creationId xmlns:a16="http://schemas.microsoft.com/office/drawing/2014/main" id="{03C3159A-C0CD-400F-AA86-C8ED4CA8842C}"/>
              </a:ext>
            </a:extLst>
          </p:cNvPr>
          <p:cNvSpPr>
            <a:spLocks noGrp="1"/>
          </p:cNvSpPr>
          <p:nvPr>
            <p:ph type="body" sz="quarter" idx="13"/>
          </p:nvPr>
        </p:nvSpPr>
        <p:spPr>
          <a:xfrm>
            <a:off x="247102" y="1558138"/>
            <a:ext cx="8640524" cy="4799935"/>
          </a:xfrm>
        </p:spPr>
        <p:txBody>
          <a:bodyPr>
            <a:normAutofit/>
          </a:bodyPr>
          <a:lstStyle/>
          <a:p>
            <a:r>
              <a:rPr lang="en-US" sz="2800" dirty="0"/>
              <a:t>In-Plane Yield (or Irradiance on Collectors) is controlled by the sun and the earth and the weather and not you.</a:t>
            </a:r>
          </a:p>
          <a:p>
            <a:pPr lvl="1"/>
            <a:r>
              <a:rPr lang="en-US" sz="2800" dirty="0"/>
              <a:t>The In-plane yield can be measure in annual kWh/m</a:t>
            </a:r>
            <a:r>
              <a:rPr lang="en-US" sz="2800" baseline="30000" dirty="0"/>
              <a:t>2</a:t>
            </a:r>
            <a:r>
              <a:rPr lang="en-US" sz="2800" dirty="0"/>
              <a:t>.  </a:t>
            </a:r>
          </a:p>
          <a:p>
            <a:pPr lvl="1"/>
            <a:r>
              <a:rPr lang="en-US" sz="2800" dirty="0"/>
              <a:t>Since at the capacity is measured at 1,000 w/ m</a:t>
            </a:r>
            <a:r>
              <a:rPr lang="en-US" sz="2800" baseline="30000" dirty="0"/>
              <a:t>2</a:t>
            </a:r>
            <a:r>
              <a:rPr lang="en-US" sz="2800" dirty="0"/>
              <a:t>, the 1000 accumulated over a year produces 8,760,000 watts or 8760 kWh. </a:t>
            </a:r>
          </a:p>
          <a:p>
            <a:pPr lvl="1"/>
            <a:r>
              <a:rPr lang="en-US" sz="2800" dirty="0"/>
              <a:t>The in-plane capacity factor could be defined as the annual w/m</a:t>
            </a:r>
            <a:r>
              <a:rPr lang="en-US" sz="2800" baseline="30000" dirty="0"/>
              <a:t>2</a:t>
            </a:r>
            <a:r>
              <a:rPr lang="en-US" sz="2800" dirty="0"/>
              <a:t> /8760 and the in-plane yield is simply the annual w/m</a:t>
            </a:r>
            <a:r>
              <a:rPr lang="en-US" sz="2800" baseline="30000" dirty="0"/>
              <a:t>2</a:t>
            </a:r>
          </a:p>
          <a:p>
            <a:pPr lvl="1"/>
            <a:endParaRPr lang="en-US" sz="1800" dirty="0"/>
          </a:p>
        </p:txBody>
      </p:sp>
    </p:spTree>
    <p:extLst>
      <p:ext uri="{BB962C8B-B14F-4D97-AF65-F5344CB8AC3E}">
        <p14:creationId xmlns:p14="http://schemas.microsoft.com/office/powerpoint/2010/main" val="21052035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ABDC37-02BF-4EA5-BB9F-36CFA1CAF807}"/>
              </a:ext>
            </a:extLst>
          </p:cNvPr>
          <p:cNvSpPr>
            <a:spLocks noGrp="1"/>
          </p:cNvSpPr>
          <p:nvPr>
            <p:ph type="ctrTitle"/>
          </p:nvPr>
        </p:nvSpPr>
        <p:spPr/>
        <p:txBody>
          <a:bodyPr/>
          <a:lstStyle/>
          <a:p>
            <a:r>
              <a:rPr lang="en-US" dirty="0"/>
              <a:t>The Total Capacity Factor or Yield</a:t>
            </a:r>
          </a:p>
        </p:txBody>
      </p:sp>
      <p:sp>
        <p:nvSpPr>
          <p:cNvPr id="2" name="Content Placeholder 1">
            <a:extLst>
              <a:ext uri="{FF2B5EF4-FFF2-40B4-BE49-F238E27FC236}">
                <a16:creationId xmlns:a16="http://schemas.microsoft.com/office/drawing/2014/main" id="{05283197-0A99-43CF-B665-459041C802CC}"/>
              </a:ext>
            </a:extLst>
          </p:cNvPr>
          <p:cNvSpPr>
            <a:spLocks noGrp="1"/>
          </p:cNvSpPr>
          <p:nvPr>
            <p:ph type="body" sz="quarter" idx="13"/>
          </p:nvPr>
        </p:nvSpPr>
        <p:spPr/>
        <p:txBody>
          <a:bodyPr>
            <a:normAutofit/>
          </a:bodyPr>
          <a:lstStyle/>
          <a:p>
            <a:r>
              <a:rPr lang="en-US" sz="3200" dirty="0"/>
              <a:t>The final capacity factor or yield is determined by a lot of things you may do with the modules including:</a:t>
            </a:r>
          </a:p>
          <a:p>
            <a:pPr lvl="1"/>
            <a:r>
              <a:rPr lang="en-US" sz="2800" dirty="0"/>
              <a:t>using modules that are less sensitive to temperature; </a:t>
            </a:r>
          </a:p>
          <a:p>
            <a:pPr lvl="1"/>
            <a:r>
              <a:rPr lang="en-US" sz="2800" dirty="0"/>
              <a:t>adjusting the size of the inverter that converts to AC power to optimize the amount cost and the usage of the inverters</a:t>
            </a:r>
          </a:p>
          <a:p>
            <a:pPr lvl="1"/>
            <a:r>
              <a:rPr lang="en-US" sz="2800" dirty="0"/>
              <a:t>adjusting the cleaning strategy of the solar modules</a:t>
            </a:r>
          </a:p>
          <a:p>
            <a:pPr lvl="1"/>
            <a:r>
              <a:rPr lang="en-US" sz="2800" dirty="0"/>
              <a:t>doing things to change the losses in various different parts of the project</a:t>
            </a:r>
          </a:p>
          <a:p>
            <a:pPr lvl="1"/>
            <a:r>
              <a:rPr lang="en-US" sz="2800" dirty="0"/>
              <a:t> using bi-facial panels to increase the yield</a:t>
            </a:r>
          </a:p>
        </p:txBody>
      </p:sp>
    </p:spTree>
    <p:extLst>
      <p:ext uri="{BB962C8B-B14F-4D97-AF65-F5344CB8AC3E}">
        <p14:creationId xmlns:p14="http://schemas.microsoft.com/office/powerpoint/2010/main" val="3676422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EBE6B6-E5CA-4245-A9ED-CDFCE0EC1144}"/>
              </a:ext>
            </a:extLst>
          </p:cNvPr>
          <p:cNvSpPr>
            <a:spLocks noGrp="1"/>
          </p:cNvSpPr>
          <p:nvPr>
            <p:ph type="ctrTitle"/>
          </p:nvPr>
        </p:nvSpPr>
        <p:spPr/>
        <p:txBody>
          <a:bodyPr>
            <a:normAutofit fontScale="90000"/>
          </a:bodyPr>
          <a:lstStyle/>
          <a:p>
            <a:r>
              <a:rPr lang="en-US" dirty="0"/>
              <a:t>Understanding Financial Issues Related to Solar Power</a:t>
            </a:r>
          </a:p>
        </p:txBody>
      </p:sp>
      <p:sp>
        <p:nvSpPr>
          <p:cNvPr id="2" name="Content Placeholder 1">
            <a:extLst>
              <a:ext uri="{FF2B5EF4-FFF2-40B4-BE49-F238E27FC236}">
                <a16:creationId xmlns:a16="http://schemas.microsoft.com/office/drawing/2014/main" id="{B2271EBA-4A83-4DC4-8091-DC1638584FFA}"/>
              </a:ext>
            </a:extLst>
          </p:cNvPr>
          <p:cNvSpPr>
            <a:spLocks noGrp="1"/>
          </p:cNvSpPr>
          <p:nvPr>
            <p:ph type="body" sz="quarter" idx="13"/>
          </p:nvPr>
        </p:nvSpPr>
        <p:spPr/>
        <p:txBody>
          <a:bodyPr>
            <a:normAutofit/>
          </a:bodyPr>
          <a:lstStyle/>
          <a:p>
            <a:pPr algn="l"/>
            <a:r>
              <a:rPr lang="en-US" sz="3600" dirty="0"/>
              <a:t>Working through financial strategies related to the changing risk of solar power projects</a:t>
            </a:r>
          </a:p>
          <a:p>
            <a:pPr algn="l"/>
            <a:r>
              <a:rPr lang="en-US" sz="3600" dirty="0"/>
              <a:t>Understanding how different financial instruments and techniques work</a:t>
            </a:r>
          </a:p>
          <a:p>
            <a:pPr algn="l"/>
            <a:r>
              <a:rPr lang="en-US" sz="3600" dirty="0"/>
              <a:t>Demonstrating how the low cost of solar power can be used in the context of energy storage and hydrogen</a:t>
            </a:r>
          </a:p>
        </p:txBody>
      </p:sp>
    </p:spTree>
    <p:extLst>
      <p:ext uri="{BB962C8B-B14F-4D97-AF65-F5344CB8AC3E}">
        <p14:creationId xmlns:p14="http://schemas.microsoft.com/office/powerpoint/2010/main" val="26675001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2D1971-25A3-40C1-BF32-7C62DE3D16D9}"/>
              </a:ext>
            </a:extLst>
          </p:cNvPr>
          <p:cNvSpPr>
            <a:spLocks noGrp="1"/>
          </p:cNvSpPr>
          <p:nvPr>
            <p:ph type="ctrTitle"/>
          </p:nvPr>
        </p:nvSpPr>
        <p:spPr/>
        <p:txBody>
          <a:bodyPr>
            <a:normAutofit fontScale="90000"/>
          </a:bodyPr>
          <a:lstStyle/>
          <a:p>
            <a:r>
              <a:rPr lang="en-US" dirty="0"/>
              <a:t>Final Yield or Capacity Factor After Adjusting for Things You Control</a:t>
            </a:r>
          </a:p>
        </p:txBody>
      </p:sp>
      <p:sp>
        <p:nvSpPr>
          <p:cNvPr id="2" name="Content Placeholder 1">
            <a:extLst>
              <a:ext uri="{FF2B5EF4-FFF2-40B4-BE49-F238E27FC236}">
                <a16:creationId xmlns:a16="http://schemas.microsoft.com/office/drawing/2014/main" id="{15F8A229-1950-44D0-A63B-9683A5EBA626}"/>
              </a:ext>
            </a:extLst>
          </p:cNvPr>
          <p:cNvSpPr>
            <a:spLocks noGrp="1"/>
          </p:cNvSpPr>
          <p:nvPr>
            <p:ph type="body" sz="quarter" idx="13"/>
          </p:nvPr>
        </p:nvSpPr>
        <p:spPr>
          <a:xfrm>
            <a:off x="327804" y="1518249"/>
            <a:ext cx="8559822" cy="4839824"/>
          </a:xfrm>
        </p:spPr>
        <p:txBody>
          <a:bodyPr>
            <a:normAutofit/>
          </a:bodyPr>
          <a:lstStyle/>
          <a:p>
            <a:r>
              <a:rPr lang="en-US" sz="3200" dirty="0"/>
              <a:t>Capacity Factor is again:</a:t>
            </a:r>
          </a:p>
          <a:p>
            <a:pPr lvl="1"/>
            <a:r>
              <a:rPr lang="en-US" sz="2800" dirty="0"/>
              <a:t>Average Output for an Hour/Maximum Capacity</a:t>
            </a:r>
          </a:p>
          <a:p>
            <a:r>
              <a:rPr lang="en-US" sz="3200" dirty="0"/>
              <a:t>Yield is </a:t>
            </a:r>
          </a:p>
          <a:p>
            <a:pPr lvl="1"/>
            <a:r>
              <a:rPr lang="en-US" sz="2800" dirty="0"/>
              <a:t>Total Output for Year/Maximum Capacity</a:t>
            </a:r>
          </a:p>
          <a:p>
            <a:r>
              <a:rPr lang="en-US" sz="3200" dirty="0"/>
              <a:t>You could measure capacity in terms of kWp (the dc power of the modules from STC) or kWac (the maximum power possible from the inverters)</a:t>
            </a:r>
          </a:p>
          <a:p>
            <a:r>
              <a:rPr lang="en-US" sz="3200" dirty="0"/>
              <a:t>Performance Ratio = Final/Non-controllable</a:t>
            </a:r>
          </a:p>
          <a:p>
            <a:endParaRPr lang="en-US" sz="3200" dirty="0"/>
          </a:p>
        </p:txBody>
      </p:sp>
    </p:spTree>
    <p:extLst>
      <p:ext uri="{BB962C8B-B14F-4D97-AF65-F5344CB8AC3E}">
        <p14:creationId xmlns:p14="http://schemas.microsoft.com/office/powerpoint/2010/main" val="1024783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p:txBody>
          <a:bodyPr>
            <a:normAutofit fontScale="90000"/>
          </a:bodyPr>
          <a:lstStyle/>
          <a:p>
            <a:r>
              <a:rPr lang="en-US" dirty="0"/>
              <a:t>Pretend for One Hour the Sunlight Irradiation is 1000 Watts per M</a:t>
            </a:r>
            <a:endParaRPr lang="en-JM" dirty="0"/>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452487" y="2950590"/>
            <a:ext cx="2139884" cy="1477328"/>
          </a:xfrm>
          <a:prstGeom prst="rect">
            <a:avLst/>
          </a:prstGeom>
          <a:solidFill>
            <a:srgbClr val="FFC000"/>
          </a:solidFill>
        </p:spPr>
        <p:txBody>
          <a:bodyPr wrap="square" rtlCol="0">
            <a:spAutoFit/>
          </a:bodyPr>
          <a:lstStyle/>
          <a:p>
            <a:r>
              <a:rPr lang="en-US" dirty="0"/>
              <a:t>Capacity Factor of Sunlight – Average Sunlight Divided by Capacity of Sunlight Defined as 1000 w</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561814" y="4279769"/>
            <a:ext cx="2677213" cy="1754326"/>
          </a:xfrm>
          <a:prstGeom prst="rect">
            <a:avLst/>
          </a:prstGeom>
          <a:solidFill>
            <a:srgbClr val="FFFF00"/>
          </a:solidFill>
        </p:spPr>
        <p:txBody>
          <a:bodyPr wrap="square" rtlCol="0">
            <a:spAutoFit/>
          </a:bodyPr>
          <a:lstStyle/>
          <a:p>
            <a:r>
              <a:rPr lang="en-US" dirty="0"/>
              <a:t>Performance Ratio is the Capacity Factor of the Final Divided by the Capacity Factor of Amounts that Hit the Array</a:t>
            </a:r>
          </a:p>
        </p:txBody>
      </p:sp>
      <p:sp>
        <p:nvSpPr>
          <p:cNvPr id="3" name="TextBox 2">
            <a:extLst>
              <a:ext uri="{FF2B5EF4-FFF2-40B4-BE49-F238E27FC236}">
                <a16:creationId xmlns:a16="http://schemas.microsoft.com/office/drawing/2014/main" id="{F4D829F6-19DA-4C13-A6A2-CD4686A8C8AD}"/>
              </a:ext>
            </a:extLst>
          </p:cNvPr>
          <p:cNvSpPr txBox="1"/>
          <p:nvPr/>
        </p:nvSpPr>
        <p:spPr>
          <a:xfrm>
            <a:off x="452487" y="1347429"/>
            <a:ext cx="4836160" cy="923330"/>
          </a:xfrm>
          <a:prstGeom prst="rect">
            <a:avLst/>
          </a:prstGeom>
          <a:solidFill>
            <a:srgbClr val="FFFF00"/>
          </a:solidFill>
        </p:spPr>
        <p:txBody>
          <a:bodyPr wrap="square" rtlCol="0">
            <a:spAutoFit/>
          </a:bodyPr>
          <a:lstStyle/>
          <a:p>
            <a:r>
              <a:rPr lang="en-US" dirty="0"/>
              <a:t>If the performance ratio is 100% (Don’t lose from dirt, sizing, temperature etc., the capacity factor is 100%</a:t>
            </a:r>
          </a:p>
        </p:txBody>
      </p:sp>
    </p:spTree>
    <p:extLst>
      <p:ext uri="{BB962C8B-B14F-4D97-AF65-F5344CB8AC3E}">
        <p14:creationId xmlns:p14="http://schemas.microsoft.com/office/powerpoint/2010/main" val="33537850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4374AF-761E-4576-92B7-1B25A6CFAE6A}"/>
              </a:ext>
            </a:extLst>
          </p:cNvPr>
          <p:cNvSpPr>
            <a:spLocks noGrp="1"/>
          </p:cNvSpPr>
          <p:nvPr>
            <p:ph type="ctrTitle"/>
          </p:nvPr>
        </p:nvSpPr>
        <p:spPr/>
        <p:txBody>
          <a:bodyPr vert="horz" lIns="91440" tIns="45720" rIns="91440" bIns="45720" rtlCol="0" anchor="ctr">
            <a:normAutofit fontScale="90000"/>
          </a:bodyPr>
          <a:lstStyle/>
          <a:p>
            <a:pPr algn="l"/>
            <a:r>
              <a:rPr lang="en-US" sz="4400" kern="1200" dirty="0">
                <a:solidFill>
                  <a:schemeClr val="tx1"/>
                </a:solidFill>
                <a:latin typeface="+mj-lt"/>
                <a:ea typeface="+mj-ea"/>
                <a:cs typeface="+mj-cs"/>
              </a:rPr>
              <a:t>First, Some Terms</a:t>
            </a:r>
          </a:p>
        </p:txBody>
      </p:sp>
      <p:graphicFrame>
        <p:nvGraphicFramePr>
          <p:cNvPr id="10" name="Content Placeholder 3"/>
          <p:cNvGraphicFramePr>
            <a:graphicFrameLocks noGrp="1"/>
          </p:cNvGraphicFramePr>
          <p:nvPr>
            <p:ph idx="4294967295"/>
            <p:extLst>
              <p:ext uri="{D42A27DB-BD31-4B8C-83A1-F6EECF244321}">
                <p14:modId xmlns:p14="http://schemas.microsoft.com/office/powerpoint/2010/main" val="3829628683"/>
              </p:ext>
            </p:extLst>
          </p:nvPr>
        </p:nvGraphicFramePr>
        <p:xfrm>
          <a:off x="0" y="1450975"/>
          <a:ext cx="8220075" cy="4949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98007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ctrTitle"/>
          </p:nvPr>
        </p:nvSpPr>
        <p:spPr/>
        <p:txBody>
          <a:bodyPr lIns="92075" tIns="46038" rIns="92075" bIns="46038" anchor="t"/>
          <a:lstStyle/>
          <a:p>
            <a:r>
              <a:rPr lang="en-US" dirty="0"/>
              <a:t>Solar Resource Assessment</a:t>
            </a:r>
          </a:p>
        </p:txBody>
      </p:sp>
      <p:sp>
        <p:nvSpPr>
          <p:cNvPr id="155651" name="Content Placeholder 2"/>
          <p:cNvSpPr>
            <a:spLocks noGrp="1"/>
          </p:cNvSpPr>
          <p:nvPr>
            <p:ph type="body" sz="quarter" idx="13"/>
          </p:nvPr>
        </p:nvSpPr>
        <p:spPr/>
        <p:txBody>
          <a:bodyPr lIns="92075" tIns="46038" rIns="92075" bIns="46038">
            <a:normAutofit/>
          </a:bodyPr>
          <a:lstStyle/>
          <a:p>
            <a:pPr marL="231775" indent="-173038"/>
            <a:r>
              <a:rPr lang="en-US" sz="3200" dirty="0"/>
              <a:t>The solar resource assessment depends on the latitude of the location on the earth as well as the cloudiness or clearness.  It also depends on the temperature.</a:t>
            </a:r>
          </a:p>
          <a:p>
            <a:pPr marL="231775" indent="-173038"/>
            <a:r>
              <a:rPr lang="en-US" sz="3200" dirty="0"/>
              <a:t>The step-by-step process used by various satellite models include:</a:t>
            </a:r>
          </a:p>
          <a:p>
            <a:pPr marL="855663" lvl="1" indent="-288925"/>
            <a:r>
              <a:rPr lang="en-US" sz="1800" dirty="0"/>
              <a:t>Compute the declination angle that depends on the day of the year</a:t>
            </a:r>
          </a:p>
          <a:p>
            <a:pPr marL="855663" lvl="1" indent="-288925"/>
            <a:r>
              <a:rPr lang="en-US" sz="1800" dirty="0"/>
              <a:t>Compute the sunset angle and the hours of sunlight that depend on the latitude of the location.</a:t>
            </a:r>
          </a:p>
          <a:p>
            <a:pPr marL="855663" lvl="1" indent="-288925"/>
            <a:r>
              <a:rPr lang="en-US" sz="1800" dirty="0"/>
              <a:t>Compute the sunlight radiation from the clearness index</a:t>
            </a:r>
          </a:p>
        </p:txBody>
      </p:sp>
    </p:spTree>
    <p:extLst>
      <p:ext uri="{BB962C8B-B14F-4D97-AF65-F5344CB8AC3E}">
        <p14:creationId xmlns:p14="http://schemas.microsoft.com/office/powerpoint/2010/main" val="49043852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8FF66-3846-41D5-949A-C6FA64F78BD6}"/>
              </a:ext>
            </a:extLst>
          </p:cNvPr>
          <p:cNvPicPr>
            <a:picLocks noChangeAspect="1"/>
          </p:cNvPicPr>
          <p:nvPr/>
        </p:nvPicPr>
        <p:blipFill>
          <a:blip r:embed="rId2"/>
          <a:stretch>
            <a:fillRect/>
          </a:stretch>
        </p:blipFill>
        <p:spPr>
          <a:xfrm>
            <a:off x="235671" y="2036190"/>
            <a:ext cx="8402653" cy="3189345"/>
          </a:xfrm>
          <a:prstGeom prst="rect">
            <a:avLst/>
          </a:prstGeom>
        </p:spPr>
      </p:pic>
      <p:sp>
        <p:nvSpPr>
          <p:cNvPr id="2" name="Title 1">
            <a:extLst>
              <a:ext uri="{FF2B5EF4-FFF2-40B4-BE49-F238E27FC236}">
                <a16:creationId xmlns:a16="http://schemas.microsoft.com/office/drawing/2014/main" id="{3919459D-9EAD-48E2-9E60-95A589E86E42}"/>
              </a:ext>
            </a:extLst>
          </p:cNvPr>
          <p:cNvSpPr>
            <a:spLocks noGrp="1"/>
          </p:cNvSpPr>
          <p:nvPr>
            <p:ph type="title"/>
          </p:nvPr>
        </p:nvSpPr>
        <p:spPr>
          <a:xfrm>
            <a:off x="971382" y="5391861"/>
            <a:ext cx="4118202" cy="681135"/>
          </a:xfrm>
        </p:spPr>
        <p:txBody>
          <a:bodyPr vert="horz" lIns="91440" tIns="45720" rIns="91440" bIns="45720" rtlCol="0" anchor="ctr">
            <a:normAutofit/>
          </a:bodyPr>
          <a:lstStyle/>
          <a:p>
            <a:pPr algn="l"/>
            <a:r>
              <a:rPr lang="en-US" sz="3500" kern="1200" dirty="0">
                <a:solidFill>
                  <a:schemeClr val="tx1"/>
                </a:solidFill>
                <a:latin typeface="+mj-lt"/>
                <a:ea typeface="+mj-ea"/>
                <a:cs typeface="+mj-cs"/>
              </a:rPr>
              <a:t>Illustration of STC</a:t>
            </a:r>
          </a:p>
        </p:txBody>
      </p:sp>
      <p:sp>
        <p:nvSpPr>
          <p:cNvPr id="3" name="Content Placeholder 2">
            <a:extLst>
              <a:ext uri="{FF2B5EF4-FFF2-40B4-BE49-F238E27FC236}">
                <a16:creationId xmlns:a16="http://schemas.microsoft.com/office/drawing/2014/main" id="{116A7ED1-1962-4071-AF9C-ADA567C7FD81}"/>
              </a:ext>
            </a:extLst>
          </p:cNvPr>
          <p:cNvSpPr>
            <a:spLocks noGrp="1"/>
          </p:cNvSpPr>
          <p:nvPr>
            <p:ph idx="1"/>
          </p:nvPr>
        </p:nvSpPr>
        <p:spPr>
          <a:xfrm>
            <a:off x="235671" y="612743"/>
            <a:ext cx="8418136" cy="1423448"/>
          </a:xfrm>
        </p:spPr>
        <p:txBody>
          <a:bodyPr vert="horz" lIns="91440" tIns="45720" rIns="91440" bIns="45720" rtlCol="0" anchor="ctr">
            <a:normAutofit fontScale="92500" lnSpcReduction="10000"/>
          </a:bodyPr>
          <a:lstStyle/>
          <a:p>
            <a:r>
              <a:rPr lang="en-US" sz="2800" dirty="0">
                <a:latin typeface="+mn-lt"/>
                <a:cs typeface="+mn-cs"/>
              </a:rPr>
              <a:t>If produced at full capacity factor (kWp) during the day and nothing at night, the capacity factor would be 50% and the yield would be 8760/2 = 4380. Just need solar patterns over the day. Don’t need anything else.</a:t>
            </a:r>
          </a:p>
          <a:p>
            <a:endParaRPr lang="en-US" sz="2800" dirty="0">
              <a:latin typeface="+mn-lt"/>
              <a:cs typeface="+mn-cs"/>
            </a:endParaRPr>
          </a:p>
        </p:txBody>
      </p:sp>
    </p:spTree>
    <p:extLst>
      <p:ext uri="{BB962C8B-B14F-4D97-AF65-F5344CB8AC3E}">
        <p14:creationId xmlns:p14="http://schemas.microsoft.com/office/powerpoint/2010/main" val="31573241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ctrTitle"/>
          </p:nvPr>
        </p:nvSpPr>
        <p:spPr/>
        <p:txBody>
          <a:bodyPr/>
          <a:lstStyle/>
          <a:p>
            <a:r>
              <a:rPr lang="en-US" dirty="0"/>
              <a:t>Direct and Diffuse Insolation</a:t>
            </a:r>
          </a:p>
        </p:txBody>
      </p:sp>
      <p:sp>
        <p:nvSpPr>
          <p:cNvPr id="157699" name="Content Placeholder 2"/>
          <p:cNvSpPr>
            <a:spLocks noGrp="1"/>
          </p:cNvSpPr>
          <p:nvPr>
            <p:ph type="body" sz="quarter" idx="13"/>
          </p:nvPr>
        </p:nvSpPr>
        <p:spPr/>
        <p:txBody>
          <a:bodyPr>
            <a:normAutofit/>
          </a:bodyPr>
          <a:lstStyle/>
          <a:p>
            <a:pPr algn="l"/>
            <a:r>
              <a:rPr lang="en-US" sz="3600" dirty="0"/>
              <a:t>Direct normal insolation (DNI) is most relevant to concentrating solar plants not PV.</a:t>
            </a:r>
          </a:p>
          <a:p>
            <a:pPr algn="l"/>
            <a:r>
              <a:rPr lang="en-US" sz="3600" dirty="0"/>
              <a:t>Cloud cover reduces the direct insolation. </a:t>
            </a:r>
          </a:p>
          <a:p>
            <a:pPr algn="l"/>
            <a:r>
              <a:rPr lang="en-US" sz="3600" dirty="0"/>
              <a:t>Diffuse Insolation (which can be used by flat PV) is present to some extent throughout markedly varying weather conditions.  This is measured by GHI</a:t>
            </a:r>
          </a:p>
        </p:txBody>
      </p:sp>
    </p:spTree>
    <p:extLst>
      <p:ext uri="{BB962C8B-B14F-4D97-AF65-F5344CB8AC3E}">
        <p14:creationId xmlns:p14="http://schemas.microsoft.com/office/powerpoint/2010/main" val="28753823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ctrTitle"/>
          </p:nvPr>
        </p:nvSpPr>
        <p:spPr/>
        <p:txBody>
          <a:bodyPr/>
          <a:lstStyle/>
          <a:p>
            <a:r>
              <a:rPr lang="en-US" dirty="0"/>
              <a:t>Three Solar Resource Orientations</a:t>
            </a:r>
          </a:p>
        </p:txBody>
      </p:sp>
      <p:sp>
        <p:nvSpPr>
          <p:cNvPr id="156675" name="Content Placeholder 2"/>
          <p:cNvSpPr>
            <a:spLocks noGrp="1"/>
          </p:cNvSpPr>
          <p:nvPr>
            <p:ph type="body" sz="quarter" idx="13"/>
          </p:nvPr>
        </p:nvSpPr>
        <p:spPr/>
        <p:txBody>
          <a:bodyPr>
            <a:normAutofit fontScale="92500" lnSpcReduction="10000"/>
          </a:bodyPr>
          <a:lstStyle/>
          <a:p>
            <a:r>
              <a:rPr lang="en-US" sz="3200" dirty="0"/>
              <a:t>When discussing the solar resource, it is common to consider three orientations: </a:t>
            </a:r>
          </a:p>
          <a:p>
            <a:pPr lvl="1"/>
            <a:r>
              <a:rPr lang="en-US" sz="2800" dirty="0"/>
              <a:t>Horizontal</a:t>
            </a:r>
          </a:p>
          <a:p>
            <a:pPr lvl="2"/>
            <a:r>
              <a:rPr lang="en-US" sz="2400" dirty="0"/>
              <a:t>Horizontal insolation is that received by any flat, horizontal surface, such as a lake, hay field, swimming pool or warehouse roof.</a:t>
            </a:r>
          </a:p>
          <a:p>
            <a:pPr lvl="1"/>
            <a:r>
              <a:rPr lang="en-US" sz="2800" dirty="0"/>
              <a:t>Global tilt</a:t>
            </a:r>
          </a:p>
          <a:p>
            <a:pPr lvl="2"/>
            <a:r>
              <a:rPr lang="en-US" sz="2400" dirty="0"/>
              <a:t>Global tilt insolation is that received by any flat surface tilted to the south at a tilt angle approximately equal to a site’s latitude, like a sloped residential rooftop.</a:t>
            </a:r>
          </a:p>
          <a:p>
            <a:pPr lvl="1"/>
            <a:r>
              <a:rPr lang="en-US" sz="2800" dirty="0"/>
              <a:t>Normal</a:t>
            </a:r>
          </a:p>
          <a:p>
            <a:pPr lvl="2"/>
            <a:r>
              <a:rPr lang="en-US" sz="2400" dirty="0"/>
              <a:t>Normal insolation is that received by a tracking surface that always faces the sun, such as a solar collector which tracks the sun’s movement through the sky.</a:t>
            </a:r>
          </a:p>
        </p:txBody>
      </p:sp>
    </p:spTree>
    <p:extLst>
      <p:ext uri="{BB962C8B-B14F-4D97-AF65-F5344CB8AC3E}">
        <p14:creationId xmlns:p14="http://schemas.microsoft.com/office/powerpoint/2010/main" val="24126753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4"/>
          <p:cNvSpPr>
            <a:spLocks noGrp="1"/>
          </p:cNvSpPr>
          <p:nvPr>
            <p:ph type="ctrTitle"/>
          </p:nvPr>
        </p:nvSpPr>
        <p:spPr/>
        <p:txBody>
          <a:bodyPr/>
          <a:lstStyle/>
          <a:p>
            <a:r>
              <a:rPr lang="en-US" dirty="0"/>
              <a:t>Direct Normal Irradiance</a:t>
            </a:r>
          </a:p>
        </p:txBody>
      </p:sp>
      <p:pic>
        <p:nvPicPr>
          <p:cNvPr id="158723" name="Content Placeholder 6" descr="exhibit3-02.jpg"/>
          <p:cNvPicPr>
            <a:picLocks noGrp="1" noChangeAspect="1"/>
          </p:cNvPicPr>
          <p:nvPr>
            <p:ph idx="4294967295"/>
          </p:nvPr>
        </p:nvPicPr>
        <p:blipFill>
          <a:blip r:embed="rId2" cstate="print"/>
          <a:srcRect/>
          <a:stretch>
            <a:fillRect/>
          </a:stretch>
        </p:blipFill>
        <p:spPr>
          <a:xfrm>
            <a:off x="0" y="2446338"/>
            <a:ext cx="8216900" cy="2832100"/>
          </a:xfrm>
        </p:spPr>
      </p:pic>
    </p:spTree>
    <p:extLst>
      <p:ext uri="{BB962C8B-B14F-4D97-AF65-F5344CB8AC3E}">
        <p14:creationId xmlns:p14="http://schemas.microsoft.com/office/powerpoint/2010/main" val="13493820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Adjustments for Tilt and for Tracking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1" y="1515823"/>
            <a:ext cx="6126480" cy="433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8416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dirty="0"/>
              <a:t>Cloud Cover and PV Generation</a:t>
            </a:r>
          </a:p>
        </p:txBody>
      </p:sp>
      <p:pic>
        <p:nvPicPr>
          <p:cNvPr id="159750" name="Picture 2"/>
          <p:cNvPicPr>
            <a:picLocks noGrp="1" noChangeAspect="1" noChangeArrowheads="1"/>
          </p:cNvPicPr>
          <p:nvPr>
            <p:ph idx="1"/>
          </p:nvPr>
        </p:nvPicPr>
        <p:blipFill>
          <a:blip r:embed="rId2" cstate="print"/>
          <a:srcRect/>
          <a:stretch>
            <a:fillRect/>
          </a:stretch>
        </p:blipFill>
        <p:spPr>
          <a:xfrm>
            <a:off x="1247775" y="1690688"/>
            <a:ext cx="6648450" cy="4343400"/>
          </a:xfrm>
          <a:noFill/>
        </p:spPr>
      </p:pic>
    </p:spTree>
    <p:extLst>
      <p:ext uri="{BB962C8B-B14F-4D97-AF65-F5344CB8AC3E}">
        <p14:creationId xmlns:p14="http://schemas.microsoft.com/office/powerpoint/2010/main" val="3086533152"/>
      </p:ext>
    </p:extLst>
  </p:cSld>
  <p:clrMapOvr>
    <a:masterClrMapping/>
  </p:clrMapOvr>
</p:sld>
</file>

<file path=ppt/theme/theme1.xml><?xml version="1.0" encoding="utf-8"?>
<a:theme xmlns:a="http://schemas.openxmlformats.org/drawingml/2006/main" name="1_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aboPPT">
    <a:dk1>
      <a:sysClr val="windowText" lastClr="000000"/>
    </a:dk1>
    <a:lt1>
      <a:srgbClr val="FFFFFF"/>
    </a:lt1>
    <a:dk2>
      <a:srgbClr val="FFFFFF"/>
    </a:dk2>
    <a:lt2>
      <a:srgbClr val="000099"/>
    </a:lt2>
    <a:accent1>
      <a:srgbClr val="FFFFFF"/>
    </a:accent1>
    <a:accent2>
      <a:srgbClr val="FF6600"/>
    </a:accent2>
    <a:accent3>
      <a:srgbClr val="000099"/>
    </a:accent3>
    <a:accent4>
      <a:srgbClr val="660066"/>
    </a:accent4>
    <a:accent5>
      <a:srgbClr val="AAAAAA"/>
    </a:accent5>
    <a:accent6>
      <a:srgbClr val="334477"/>
    </a:accent6>
    <a:hlink>
      <a:srgbClr val="777777"/>
    </a:hlink>
    <a:folHlink>
      <a:srgbClr val="87A9CC"/>
    </a:folHlink>
  </a:clrScheme>
  <a:fontScheme name="Rabobank">
    <a:majorFont>
      <a:latin typeface="Myriad SemiBol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71838</TotalTime>
  <Words>17780</Words>
  <Application>Microsoft Office PowerPoint</Application>
  <PresentationFormat>On-screen Show (4:3)</PresentationFormat>
  <Paragraphs>1491</Paragraphs>
  <Slides>276</Slides>
  <Notes>10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276</vt:i4>
      </vt:variant>
    </vt:vector>
  </HeadingPairs>
  <TitlesOfParts>
    <vt:vector size="292" baseType="lpstr">
      <vt:lpstr>Arial</vt:lpstr>
      <vt:lpstr>Calibri</vt:lpstr>
      <vt:lpstr>Calibri Light</vt:lpstr>
      <vt:lpstr>Courier New</vt:lpstr>
      <vt:lpstr>Franklin Gothic Demi</vt:lpstr>
      <vt:lpstr>Noto Serif</vt:lpstr>
      <vt:lpstr>Rockwell</vt:lpstr>
      <vt:lpstr>Symbol</vt:lpstr>
      <vt:lpstr>Times New Roman</vt:lpstr>
      <vt:lpstr>Trebuchet MS</vt:lpstr>
      <vt:lpstr>Verdana</vt:lpstr>
      <vt:lpstr>Wingdings</vt:lpstr>
      <vt:lpstr>Wingdings 2</vt:lpstr>
      <vt:lpstr>Wingdings 3</vt:lpstr>
      <vt:lpstr>1_Office Theme</vt:lpstr>
      <vt:lpstr>Document</vt:lpstr>
      <vt:lpstr>Economics and Financial Analysis of Solar Power</vt:lpstr>
      <vt:lpstr>Objectives</vt:lpstr>
      <vt:lpstr>Files in Library</vt:lpstr>
      <vt:lpstr>Why Study the Economics and Financing of Solar Power in a Structured Manner</vt:lpstr>
      <vt:lpstr>Keys to Understanding Solar Power Economics and Making an Effective Analysis</vt:lpstr>
      <vt:lpstr>Keys to Understanding Solar Power Economics and Making an Effective Analysis</vt:lpstr>
      <vt:lpstr>Keys to Understanding Solar Power Economics and Making an Effective Analysis</vt:lpstr>
      <vt:lpstr>Keys to Understanding Solar Power Economics and Making an Effective Analysis</vt:lpstr>
      <vt:lpstr>Understanding Financial Issues Related to Solar Power</vt:lpstr>
      <vt:lpstr>Understanding Financial Issues Related to Solar Power</vt:lpstr>
      <vt:lpstr>Understanding Financial Issues Related to Solar Power</vt:lpstr>
      <vt:lpstr>Understanding Financial Issues Related to Solar Power</vt:lpstr>
      <vt:lpstr>Solar Introduction</vt:lpstr>
      <vt:lpstr>General Course Overview – Economic and Financial Analysis</vt:lpstr>
      <vt:lpstr>General Course Overview – Economic and Financial Analysis</vt:lpstr>
      <vt:lpstr>Summary of Tools Provided in the Course</vt:lpstr>
      <vt:lpstr>General Overview of Solar Power</vt:lpstr>
      <vt:lpstr>Photoelectric Effect – 1839 French Physicist  Edmond Becquerel</vt:lpstr>
      <vt:lpstr>Illustration of the Photoelectric Effect</vt:lpstr>
      <vt:lpstr>PowerPoint Presentation</vt:lpstr>
      <vt:lpstr>Main Difference Between Poly Silicon and Thin Film</vt:lpstr>
      <vt:lpstr>How Polysilicon Panels are Made</vt:lpstr>
      <vt:lpstr>Thin Film value chain (First Solar)</vt:lpstr>
      <vt:lpstr>What you Can and Cannot Control</vt:lpstr>
      <vt:lpstr>Polysilicon versus Thin Film</vt:lpstr>
      <vt:lpstr>Solar Power Economic History</vt:lpstr>
      <vt:lpstr>German Solar Feed-In Tariffs</vt:lpstr>
      <vt:lpstr>German Tariffs for Alternative Sizes of PV</vt:lpstr>
      <vt:lpstr>Context of Subsided Prices – Compare 45 Euro/kWh with Merchant Prices of about 3 Euro Cents</vt:lpstr>
      <vt:lpstr>Dubai 6 Cents per kWh in 2015</vt:lpstr>
      <vt:lpstr>Examples of Very Low Solar Prices</vt:lpstr>
      <vt:lpstr>Low-Cost Solar Example</vt:lpstr>
      <vt:lpstr>Bloomberg  LCOE – Still High in 2021</vt:lpstr>
      <vt:lpstr>Drivers of Dramatic Declines in Solar Prices</vt:lpstr>
      <vt:lpstr>Use of Levelised Cost to Assess Drivers and Economic Viability</vt:lpstr>
      <vt:lpstr>The Levelised Cost of Anything to Assess Economic Costs and Benefits</vt:lpstr>
      <vt:lpstr>Computing the Cost of Producing Something per Unit (the LCOE)</vt:lpstr>
      <vt:lpstr>LCOE Mechanics for Solar</vt:lpstr>
      <vt:lpstr>Explain Price Changes with LCOE Calculation and Drivers</vt:lpstr>
      <vt:lpstr>LCOE Complications and Adjustments</vt:lpstr>
      <vt:lpstr>Session 2: Solar Power Up-Front Capital Expenditures – Modules and Other Equipment</vt:lpstr>
      <vt:lpstr>Capital Cost and Operating Cost of Solar Power</vt:lpstr>
      <vt:lpstr>Solar Manufacturing History</vt:lpstr>
      <vt:lpstr>Bloomberg LCOE by Region</vt:lpstr>
      <vt:lpstr>Up-front Capital Cost and kWp Benchmark</vt:lpstr>
      <vt:lpstr>Weekly Solar Irradiation – Paris Week – Note the 1000 Watt Level</vt:lpstr>
      <vt:lpstr>Solar Patterns in Northern Nigeria – Note again the 1000 Level</vt:lpstr>
      <vt:lpstr>Pvinsights.com - Find Current Price of Modules per kWp</vt:lpstr>
      <vt:lpstr>Dramatic History of Module Prices from USD 7,000 per kWp to below 200 per kWp</vt:lpstr>
      <vt:lpstr>PowerPoint Presentation</vt:lpstr>
      <vt:lpstr>Solar Diagram with Balance of System</vt:lpstr>
      <vt:lpstr>Balance of System for Roof Top Power</vt:lpstr>
      <vt:lpstr>Inverter Cost</vt:lpstr>
      <vt:lpstr>Tracking and Cost – 10%-15% Increase</vt:lpstr>
      <vt:lpstr>Bi-Facial Costs</vt:lpstr>
      <vt:lpstr>Bi-Facial and Albedo</vt:lpstr>
      <vt:lpstr>Variation of Total Cost per kWp in Different Countries</vt:lpstr>
      <vt:lpstr>Surprising Range in Capital Cost from Published Databases – A little Out of Date</vt:lpstr>
      <vt:lpstr>Achieving USD 700 per kW with USD 295/kW Module Cost</vt:lpstr>
      <vt:lpstr>Example of High Cost – NY Project</vt:lpstr>
      <vt:lpstr>Total Up-front Cost from IEA – India Cost is USD 531/kWp</vt:lpstr>
      <vt:lpstr>Information on Solar Cost</vt:lpstr>
      <vt:lpstr>Wood McKinsey Estimates</vt:lpstr>
      <vt:lpstr>Costs from 2023 - US</vt:lpstr>
      <vt:lpstr>Converting One-time Capital Cost to Capital Cost over the Lifetime of a Project</vt:lpstr>
      <vt:lpstr>Real and Nominal Levelised Cost with Capital Costs</vt:lpstr>
      <vt:lpstr>Example of Real and Nominal Levelised Cost for O&amp;M Evaluation</vt:lpstr>
      <vt:lpstr>Total Cost including Capital Cost and Operating Cost</vt:lpstr>
      <vt:lpstr>Adjustments for Taxes</vt:lpstr>
      <vt:lpstr>Solar Operating and Maintenance Expenses</vt:lpstr>
      <vt:lpstr>PowerPoint Presentation</vt:lpstr>
      <vt:lpstr>PowerPoint Presentation</vt:lpstr>
      <vt:lpstr>Solar Operating Expense</vt:lpstr>
      <vt:lpstr>All of the Costs on Top of Pure O&amp;M</vt:lpstr>
      <vt:lpstr>Total Cost/kWy from IEA and Formulas</vt:lpstr>
      <vt:lpstr>Operating and Maintenance Cost for Commercial </vt:lpstr>
      <vt:lpstr>Example of Benchmark Costs</vt:lpstr>
      <vt:lpstr>From Interview with Supplier</vt:lpstr>
      <vt:lpstr>Degradation in PV system performance</vt:lpstr>
      <vt:lpstr>PV warranties</vt:lpstr>
      <vt:lpstr>Adjustment for Inflation and Degradation when Computing Nominal LCOE</vt:lpstr>
      <vt:lpstr>Adjustment for Degradation when Computing Real LCOE</vt:lpstr>
      <vt:lpstr>Tax Adjustments in LCO….</vt:lpstr>
      <vt:lpstr>Session 3: Resource Analysis</vt:lpstr>
      <vt:lpstr>Issues in Resource Analysis</vt:lpstr>
      <vt:lpstr>Yield and Capacity Factor</vt:lpstr>
      <vt:lpstr>Compute the LCOE without Taxes from Resource Analysis</vt:lpstr>
      <vt:lpstr>Basic Equations Driven by What you Can and Cannot Control -  Start with What You Cannot Control</vt:lpstr>
      <vt:lpstr>The Total Capacity Factor or Yield</vt:lpstr>
      <vt:lpstr>Final Yield or Capacity Factor After Adjusting for Things You Control</vt:lpstr>
      <vt:lpstr>Pretend for One Hour the Sunlight Irradiation is 1000 Watts per M</vt:lpstr>
      <vt:lpstr>First, Some Terms</vt:lpstr>
      <vt:lpstr>Solar Resource Assessment</vt:lpstr>
      <vt:lpstr>Illustration of STC</vt:lpstr>
      <vt:lpstr>Direct and Diffuse Insolation</vt:lpstr>
      <vt:lpstr>Three Solar Resource Orientations</vt:lpstr>
      <vt:lpstr>Direct Normal Irradiance</vt:lpstr>
      <vt:lpstr>Adjustments for Tilt and for Tracking</vt:lpstr>
      <vt:lpstr>Cloud Cover and PV Generation</vt:lpstr>
      <vt:lpstr>Performance Ratio</vt:lpstr>
      <vt:lpstr>Example of Computing Solar Output</vt:lpstr>
      <vt:lpstr>Differences in Output Due to Factors Other Than Solar Radiation</vt:lpstr>
      <vt:lpstr>Balance of System and Inverter</vt:lpstr>
      <vt:lpstr>Land Use and Solar Power</vt:lpstr>
      <vt:lpstr>Performance Ratio</vt:lpstr>
      <vt:lpstr>Case 1: Pretend for One Hour the Sunlight Irradiation is 1000 Watts per M</vt:lpstr>
      <vt:lpstr>Use of Regression to Find the Implied Temperature on the Panels</vt:lpstr>
      <vt:lpstr>Formulas</vt:lpstr>
      <vt:lpstr>Work Through PVSyst</vt:lpstr>
      <vt:lpstr>Loss Diagram Illustration</vt:lpstr>
      <vt:lpstr>Exercise of Matching PV Array to Inverter</vt:lpstr>
      <vt:lpstr>PVSyst and Waterfall Chart for Capacity Factor</vt:lpstr>
      <vt:lpstr>Loss Diagram for Australia</vt:lpstr>
      <vt:lpstr>Decomposing the Performance Ratio – Point of Access</vt:lpstr>
      <vt:lpstr>Looking for Correlation between Temperature Loss and Temperature Levels</vt:lpstr>
      <vt:lpstr>Performance Ratio within Year</vt:lpstr>
      <vt:lpstr>Scatter Plots of PR and Temperature</vt:lpstr>
      <vt:lpstr>Performance Ratio and Temperature in Other Cases</vt:lpstr>
      <vt:lpstr>PowerPoint Presentation</vt:lpstr>
      <vt:lpstr>PowerPoint Presentation</vt:lpstr>
      <vt:lpstr>Temperature Coefficient</vt:lpstr>
      <vt:lpstr>Temperature and Power Reduction</vt:lpstr>
      <vt:lpstr>Example of Temperature Coefficient</vt:lpstr>
      <vt:lpstr>Problems with Measuring Temperature on Panels versus Ambient Temperature</vt:lpstr>
      <vt:lpstr>Derive Implied Panel Temperature </vt:lpstr>
      <vt:lpstr>Example of Finding Implied Panel Temperature</vt:lpstr>
      <vt:lpstr>Second Example of Finding Panel Temperature</vt:lpstr>
      <vt:lpstr>Inconsistent Results</vt:lpstr>
      <vt:lpstr>Case Study of Different Resource Estimates</vt:lpstr>
      <vt:lpstr>Case Study of Different Estimates from Different Models</vt:lpstr>
      <vt:lpstr>Helioscope</vt:lpstr>
      <vt:lpstr>PV Syst 1 - General</vt:lpstr>
      <vt:lpstr>PV Syst 2</vt:lpstr>
      <vt:lpstr>EU PV GIS</vt:lpstr>
      <vt:lpstr>Horizontal – 1869.58 kWh/m2</vt:lpstr>
      <vt:lpstr>PV GIS with Tracking</vt:lpstr>
      <vt:lpstr>PV Watts</vt:lpstr>
      <vt:lpstr>From World Bank</vt:lpstr>
      <vt:lpstr>Risk Analysis of Resource and P90/P95/P99</vt:lpstr>
      <vt:lpstr>Resource Analysis</vt:lpstr>
      <vt:lpstr>Sources of Uncertainty</vt:lpstr>
      <vt:lpstr>Solar Data Reliability</vt:lpstr>
      <vt:lpstr>Differences in Data Sources</vt:lpstr>
      <vt:lpstr>On-Site and Simulated Solar Power</vt:lpstr>
      <vt:lpstr>Where Uncertainty Comes From</vt:lpstr>
      <vt:lpstr>Variation in Solar Radiation</vt:lpstr>
      <vt:lpstr>Variation in Solar Resource</vt:lpstr>
      <vt:lpstr>P50 and P90 in Solar Case</vt:lpstr>
      <vt:lpstr>Explanation of P50, P90 etc.</vt:lpstr>
      <vt:lpstr>Variation in Solar Irradiation</vt:lpstr>
      <vt:lpstr>Output from EU file on Point of Access and Output to Grid</vt:lpstr>
      <vt:lpstr>Solar Power Yield – Database of Actual Production</vt:lpstr>
      <vt:lpstr>Year by Year Variation</vt:lpstr>
      <vt:lpstr>P90 and P50 DSCR with Actual Case</vt:lpstr>
      <vt:lpstr>Mean Square Error</vt:lpstr>
      <vt:lpstr>Compute P Levels from Uncertainty</vt:lpstr>
      <vt:lpstr>P50 and P99 in Solar Case</vt:lpstr>
      <vt:lpstr>Problems with P99</vt:lpstr>
      <vt:lpstr>Availability</vt:lpstr>
      <vt:lpstr>Availability Distribution</vt:lpstr>
      <vt:lpstr>Nightmare Graph and Missing the P90 – Fitch Report</vt:lpstr>
      <vt:lpstr>MSE Simulation</vt:lpstr>
      <vt:lpstr>Results of Simulation</vt:lpstr>
      <vt:lpstr>Carrying Charges and Cost of Capital</vt:lpstr>
      <vt:lpstr>Solar LCOE with Different Resources</vt:lpstr>
      <vt:lpstr>Computing the Carrying Charge to Switch Capital Investment into a Annual Fixed Cost</vt:lpstr>
      <vt:lpstr>LCOE for Base Load and Intermittent Plant</vt:lpstr>
      <vt:lpstr>Use of LCOE for Comparison with Dispatchable Technologies</vt:lpstr>
      <vt:lpstr>Revenue Build-up and LCOE</vt:lpstr>
      <vt:lpstr>Example of LCOE</vt:lpstr>
      <vt:lpstr>LCOE Illustration</vt:lpstr>
      <vt:lpstr>Base Case LCOE from Database</vt:lpstr>
      <vt:lpstr>Economics, Marginal Cost and Levelised Cost</vt:lpstr>
      <vt:lpstr>Example of LCOE versus Electric Bill</vt:lpstr>
      <vt:lpstr>Session 3: Financial Model and Proof of LCOE Calculations</vt:lpstr>
      <vt:lpstr>Balance of System Components</vt:lpstr>
      <vt:lpstr>Objectives of Session</vt:lpstr>
      <vt:lpstr>Financial Model Objectives</vt:lpstr>
      <vt:lpstr>Fundamental of Creating Any Financial Model</vt:lpstr>
      <vt:lpstr>Principles of Creating a Financial Model</vt:lpstr>
      <vt:lpstr>Example of Timelines and Project IRR</vt:lpstr>
      <vt:lpstr>Financing and Debt Schedule</vt:lpstr>
      <vt:lpstr>Equity Cash Flow, IRR and DSCR</vt:lpstr>
      <vt:lpstr>Interpretation of IRR</vt:lpstr>
      <vt:lpstr>Nominal Cash Flow</vt:lpstr>
      <vt:lpstr>Analysis of Inverter Replacement</vt:lpstr>
      <vt:lpstr>Project Financing of Solar Power</vt:lpstr>
      <vt:lpstr>Project Finance Model Structure Changes at COD</vt:lpstr>
      <vt:lpstr>Project Finance and WACC</vt:lpstr>
      <vt:lpstr>Spanish Case and Political Risk</vt:lpstr>
      <vt:lpstr>Time-Line and Changing Risk are Crucial in Project Finance</vt:lpstr>
      <vt:lpstr>Some General Ideas</vt:lpstr>
      <vt:lpstr>Classic Project Finance Diagram – Is it Really Good for Africa – Follow the Money and Start with Revenues</vt:lpstr>
      <vt:lpstr>Diagram of Project Finance</vt:lpstr>
      <vt:lpstr>Interest Rates and Inflation</vt:lpstr>
      <vt:lpstr>Interest Rates and Inflation</vt:lpstr>
      <vt:lpstr>Inflation Expectations in Cost of Capital</vt:lpstr>
      <vt:lpstr>Credit Spreads</vt:lpstr>
      <vt:lpstr>Credit Spreads – More Detailed Graph</vt:lpstr>
      <vt:lpstr>Day 2, Session 3: Debt Capacity and Debt Sculpting</vt:lpstr>
      <vt:lpstr>Debt Repayment - General</vt:lpstr>
      <vt:lpstr>Debt Repayment Structure and Risk</vt:lpstr>
      <vt:lpstr>Debt Tenure and Return</vt:lpstr>
      <vt:lpstr>Sculpting versus Equal Installment with Debt to Capital Constraint</vt:lpstr>
      <vt:lpstr>Fundamental Effect of Debt Tenure with Debt to Capital Constraint</vt:lpstr>
      <vt:lpstr>Sculpting Equations - Basic</vt:lpstr>
      <vt:lpstr>Sculpting Equations with Debt to Capital Constraint</vt:lpstr>
      <vt:lpstr>Sculpting Equations with LC Fees</vt:lpstr>
      <vt:lpstr>Sculpting with DSRA as Final Payment</vt:lpstr>
      <vt:lpstr>Evaluation with Geometry and NPV Formula</vt:lpstr>
      <vt:lpstr>Multiple Capacity Charges and Optimisation of Debt Repayment</vt:lpstr>
      <vt:lpstr>Example of Repayment (Bullet Not Shown)</vt:lpstr>
      <vt:lpstr>Sculpting versus Equal Installment with DSCR Constraint</vt:lpstr>
      <vt:lpstr>Sculpting Equations - Basic</vt:lpstr>
      <vt:lpstr>Sculpting Equations with Debt to Capital Constraint</vt:lpstr>
      <vt:lpstr>Sculpting Equations with LC Fees</vt:lpstr>
      <vt:lpstr>Sculpting with DSRA as Final Payment</vt:lpstr>
      <vt:lpstr>Alternative Repayment Patterns</vt:lpstr>
      <vt:lpstr>Complex Sculpting Issues</vt:lpstr>
      <vt:lpstr> Development Costs, Development Fees and Risk Changes</vt:lpstr>
      <vt:lpstr>Objectives of Session</vt:lpstr>
      <vt:lpstr>Efficiently Executed Solar Project</vt:lpstr>
      <vt:lpstr>Elements of Renewable Development</vt:lpstr>
      <vt:lpstr>Stages of Development – If do not pass, the project can be cancelled at any stage</vt:lpstr>
      <vt:lpstr>Development Cost Study</vt:lpstr>
      <vt:lpstr>Valuation of Development Expenditures and Probability of Proceeding</vt:lpstr>
      <vt:lpstr>Uncertainty of Costs and Time to Development</vt:lpstr>
      <vt:lpstr>Project Finance Timing and Finance</vt:lpstr>
      <vt:lpstr>Timeline Before Commercial Operation</vt:lpstr>
      <vt:lpstr>Illustration of Development Stage for Wind Farms</vt:lpstr>
      <vt:lpstr>Project Timing and Tasks During the Development Phase (Before the Completion Date)</vt:lpstr>
      <vt:lpstr>Example of Development Cost in Different Wind Projects</vt:lpstr>
      <vt:lpstr>Example of Development Cost – Environmental Permits </vt:lpstr>
      <vt:lpstr>Development Problems – Local Opposition</vt:lpstr>
      <vt:lpstr>Local Opposition and Compromise</vt:lpstr>
      <vt:lpstr>Quantifying Development Risks</vt:lpstr>
      <vt:lpstr>Probability and Development Fee</vt:lpstr>
      <vt:lpstr>Stages of Probability and Development Fee</vt:lpstr>
      <vt:lpstr>Modelling the Development Fee</vt:lpstr>
      <vt:lpstr>Example of Development Fee Structure</vt:lpstr>
      <vt:lpstr>BOT/PPA Contract</vt:lpstr>
      <vt:lpstr>Debt Sizing: Including Items in Project Cost that do not Involve Cash Outflow </vt:lpstr>
      <vt:lpstr>Debt Sizing: Profits from EPC Contractors or O&amp;M Contractor when Investor is also Contractor</vt:lpstr>
      <vt:lpstr>O&amp;M Contractor is Sponsor</vt:lpstr>
      <vt:lpstr>Solar Case Accounts</vt:lpstr>
      <vt:lpstr>Day 2, Session 5: Upside Analysis for Solar Power – Refinancing, Asset Sales and Real Options</vt:lpstr>
      <vt:lpstr>Re-financing, Corporate Finance and Project Finance</vt:lpstr>
      <vt:lpstr>Re-financing Changes Everything</vt:lpstr>
      <vt:lpstr>Debt Length and the Interest Rate Assuming Size Driven by Debt/Capital Ratio</vt:lpstr>
      <vt:lpstr>Debt Length and the Debt to Capital Ratio</vt:lpstr>
      <vt:lpstr>Philosophy and Re-financing</vt:lpstr>
      <vt:lpstr>Re-financing Introduction</vt:lpstr>
      <vt:lpstr>Assumptions and Mechanics of Re-financing</vt:lpstr>
      <vt:lpstr>Re-financing Scenarios</vt:lpstr>
      <vt:lpstr>Re-financing Case 1 – Multiple Re-financings</vt:lpstr>
      <vt:lpstr>Re-financing Case 2 – Later Refinancing</vt:lpstr>
      <vt:lpstr>Re-financing Case – IRR Effects</vt:lpstr>
      <vt:lpstr>Re-financing Case 4 – Reduced DSCR and Interest Rate on Re-financing</vt:lpstr>
      <vt:lpstr>Re-financing Case 5 – Effect of Interest Rates when Re-financing Included</vt:lpstr>
      <vt:lpstr>Re-financing Case 6 – Effect of Changing Interest Rates and DSCR for Sizing Re-financing</vt:lpstr>
      <vt:lpstr>Mini-perms </vt:lpstr>
      <vt:lpstr>Re-financing Conclusions</vt:lpstr>
      <vt:lpstr>Verification of Cost of Capital from Published Data in Yieldco Reports</vt:lpstr>
      <vt:lpstr>Equity Returns and Re-Financing</vt:lpstr>
      <vt:lpstr>Transaction Multiples from Yieldco IPO’s</vt:lpstr>
      <vt:lpstr>Equity IRR without Balloon</vt:lpstr>
      <vt:lpstr>Equity IRR with Balloon</vt:lpstr>
      <vt:lpstr>Capital Requirements and Mini-Perms</vt:lpstr>
      <vt:lpstr>Re-financing and the Importance of Debt Tenure</vt:lpstr>
      <vt:lpstr>Mini-Perm</vt:lpstr>
      <vt:lpstr>Mini-Perm Example</vt:lpstr>
      <vt:lpstr>Mini-Perm Assumptions in Solar Case</vt:lpstr>
      <vt:lpstr>Mini-Perm and Re-financing Assumption</vt:lpstr>
      <vt:lpstr>Credit Analysis of Mini-Perm</vt:lpstr>
      <vt:lpstr>Mini-Perm Extension</vt:lpstr>
      <vt:lpstr>Mini-Perm Extension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Elvis Presley</dc:creator>
  <cp:lastModifiedBy>Edward Bodmer</cp:lastModifiedBy>
  <cp:revision>672</cp:revision>
  <dcterms:created xsi:type="dcterms:W3CDTF">2017-09-08T10:05:56Z</dcterms:created>
  <dcterms:modified xsi:type="dcterms:W3CDTF">2023-06-24T00:11:23Z</dcterms:modified>
</cp:coreProperties>
</file>