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7" r:id="rId1"/>
  </p:sldMasterIdLst>
  <p:notesMasterIdLst>
    <p:notesMasterId r:id="rId245"/>
  </p:notesMasterIdLst>
  <p:sldIdLst>
    <p:sldId id="2273" r:id="rId2"/>
    <p:sldId id="2274" r:id="rId3"/>
    <p:sldId id="2275" r:id="rId4"/>
    <p:sldId id="2028" r:id="rId5"/>
    <p:sldId id="1495" r:id="rId6"/>
    <p:sldId id="362" r:id="rId7"/>
    <p:sldId id="363" r:id="rId8"/>
    <p:sldId id="364" r:id="rId9"/>
    <p:sldId id="2077" r:id="rId10"/>
    <p:sldId id="2116" r:id="rId11"/>
    <p:sldId id="2111" r:id="rId12"/>
    <p:sldId id="2119" r:id="rId13"/>
    <p:sldId id="2109" r:id="rId14"/>
    <p:sldId id="2194" r:id="rId15"/>
    <p:sldId id="2241" r:id="rId16"/>
    <p:sldId id="2285" r:id="rId17"/>
    <p:sldId id="2237" r:id="rId18"/>
    <p:sldId id="2260" r:id="rId19"/>
    <p:sldId id="2254" r:id="rId20"/>
    <p:sldId id="2246" r:id="rId21"/>
    <p:sldId id="2280" r:id="rId22"/>
    <p:sldId id="2235" r:id="rId23"/>
    <p:sldId id="2224" r:id="rId24"/>
    <p:sldId id="2228" r:id="rId25"/>
    <p:sldId id="2281" r:id="rId26"/>
    <p:sldId id="2238" r:id="rId27"/>
    <p:sldId id="2240" r:id="rId28"/>
    <p:sldId id="2262" r:id="rId29"/>
    <p:sldId id="2006" r:id="rId30"/>
    <p:sldId id="2025" r:id="rId31"/>
    <p:sldId id="2308" r:id="rId32"/>
    <p:sldId id="2319" r:id="rId33"/>
    <p:sldId id="2242" r:id="rId34"/>
    <p:sldId id="2180" r:id="rId35"/>
    <p:sldId id="2323" r:id="rId36"/>
    <p:sldId id="2243" r:id="rId37"/>
    <p:sldId id="2244" r:id="rId38"/>
    <p:sldId id="2290" r:id="rId39"/>
    <p:sldId id="674" r:id="rId40"/>
    <p:sldId id="734" r:id="rId41"/>
    <p:sldId id="676" r:id="rId42"/>
    <p:sldId id="735" r:id="rId43"/>
    <p:sldId id="2282" r:id="rId44"/>
    <p:sldId id="683" r:id="rId45"/>
    <p:sldId id="2263" r:id="rId46"/>
    <p:sldId id="2264" r:id="rId47"/>
    <p:sldId id="2266" r:id="rId48"/>
    <p:sldId id="2253" r:id="rId49"/>
    <p:sldId id="2268" r:id="rId50"/>
    <p:sldId id="2043" r:id="rId51"/>
    <p:sldId id="2202" r:id="rId52"/>
    <p:sldId id="2199" r:id="rId53"/>
    <p:sldId id="2203" r:id="rId54"/>
    <p:sldId id="2200" r:id="rId55"/>
    <p:sldId id="2086" r:id="rId56"/>
    <p:sldId id="2283" r:id="rId57"/>
    <p:sldId id="894" r:id="rId58"/>
    <p:sldId id="2269" r:id="rId59"/>
    <p:sldId id="2271" r:id="rId60"/>
    <p:sldId id="801" r:id="rId61"/>
    <p:sldId id="2318" r:id="rId62"/>
    <p:sldId id="883" r:id="rId63"/>
    <p:sldId id="872" r:id="rId64"/>
    <p:sldId id="856" r:id="rId65"/>
    <p:sldId id="859" r:id="rId66"/>
    <p:sldId id="2294" r:id="rId67"/>
    <p:sldId id="2099" r:id="rId68"/>
    <p:sldId id="2232" r:id="rId69"/>
    <p:sldId id="627" r:id="rId70"/>
    <p:sldId id="640" r:id="rId71"/>
    <p:sldId id="2031" r:id="rId72"/>
    <p:sldId id="2032" r:id="rId73"/>
    <p:sldId id="939" r:id="rId74"/>
    <p:sldId id="2287" r:id="rId75"/>
    <p:sldId id="2047" r:id="rId76"/>
    <p:sldId id="2267" r:id="rId77"/>
    <p:sldId id="2051" r:id="rId78"/>
    <p:sldId id="993" r:id="rId79"/>
    <p:sldId id="989" r:id="rId80"/>
    <p:sldId id="2292" r:id="rId81"/>
    <p:sldId id="685" r:id="rId82"/>
    <p:sldId id="2026" r:id="rId83"/>
    <p:sldId id="2007" r:id="rId84"/>
    <p:sldId id="2252" r:id="rId85"/>
    <p:sldId id="615" r:id="rId86"/>
    <p:sldId id="686" r:id="rId87"/>
    <p:sldId id="2298" r:id="rId88"/>
    <p:sldId id="2027" r:id="rId89"/>
    <p:sldId id="748" r:id="rId90"/>
    <p:sldId id="2070" r:id="rId91"/>
    <p:sldId id="2075" r:id="rId92"/>
    <p:sldId id="738" r:id="rId93"/>
    <p:sldId id="631" r:id="rId94"/>
    <p:sldId id="587" r:id="rId95"/>
    <p:sldId id="269" r:id="rId96"/>
    <p:sldId id="271" r:id="rId97"/>
    <p:sldId id="837" r:id="rId98"/>
    <p:sldId id="1033" r:id="rId99"/>
    <p:sldId id="2179" r:id="rId100"/>
    <p:sldId id="2078" r:id="rId101"/>
    <p:sldId id="2057" r:id="rId102"/>
    <p:sldId id="2053" r:id="rId103"/>
    <p:sldId id="2105" r:id="rId104"/>
    <p:sldId id="2058" r:id="rId105"/>
    <p:sldId id="2223" r:id="rId106"/>
    <p:sldId id="826" r:id="rId107"/>
    <p:sldId id="948" r:id="rId108"/>
    <p:sldId id="2033" r:id="rId109"/>
    <p:sldId id="2048" r:id="rId110"/>
    <p:sldId id="946" r:id="rId111"/>
    <p:sldId id="852" r:id="rId112"/>
    <p:sldId id="2049" r:id="rId113"/>
    <p:sldId id="2021" r:id="rId114"/>
    <p:sldId id="949" r:id="rId115"/>
    <p:sldId id="910" r:id="rId116"/>
    <p:sldId id="2067" r:id="rId117"/>
    <p:sldId id="2091" r:id="rId118"/>
    <p:sldId id="863" r:id="rId119"/>
    <p:sldId id="865" r:id="rId120"/>
    <p:sldId id="914" r:id="rId121"/>
    <p:sldId id="804" r:id="rId122"/>
    <p:sldId id="2084" r:id="rId123"/>
    <p:sldId id="2094" r:id="rId124"/>
    <p:sldId id="2138" r:id="rId125"/>
    <p:sldId id="2022" r:id="rId126"/>
    <p:sldId id="2324" r:id="rId127"/>
    <p:sldId id="941" r:id="rId128"/>
    <p:sldId id="880" r:id="rId129"/>
    <p:sldId id="846" r:id="rId130"/>
    <p:sldId id="891" r:id="rId131"/>
    <p:sldId id="2062" r:id="rId132"/>
    <p:sldId id="992" r:id="rId133"/>
    <p:sldId id="847" r:id="rId134"/>
    <p:sldId id="848" r:id="rId135"/>
    <p:sldId id="931" r:id="rId136"/>
    <p:sldId id="900" r:id="rId137"/>
    <p:sldId id="2045" r:id="rId138"/>
    <p:sldId id="2315" r:id="rId139"/>
    <p:sldId id="1701" r:id="rId140"/>
    <p:sldId id="825" r:id="rId141"/>
    <p:sldId id="824" r:id="rId142"/>
    <p:sldId id="1802" r:id="rId143"/>
    <p:sldId id="1700" r:id="rId144"/>
    <p:sldId id="1501" r:id="rId145"/>
    <p:sldId id="2061" r:id="rId146"/>
    <p:sldId id="2060" r:id="rId147"/>
    <p:sldId id="2171" r:id="rId148"/>
    <p:sldId id="2170" r:id="rId149"/>
    <p:sldId id="2174" r:id="rId150"/>
    <p:sldId id="2181" r:id="rId151"/>
    <p:sldId id="2175" r:id="rId152"/>
    <p:sldId id="2177" r:id="rId153"/>
    <p:sldId id="2316" r:id="rId154"/>
    <p:sldId id="2173" r:id="rId155"/>
    <p:sldId id="2101" r:id="rId156"/>
    <p:sldId id="2195" r:id="rId157"/>
    <p:sldId id="2196" r:id="rId158"/>
    <p:sldId id="2079" r:id="rId159"/>
    <p:sldId id="2102" r:id="rId160"/>
    <p:sldId id="2104" r:id="rId161"/>
    <p:sldId id="2317" r:id="rId162"/>
    <p:sldId id="2176" r:id="rId163"/>
    <p:sldId id="990" r:id="rId164"/>
    <p:sldId id="988" r:id="rId165"/>
    <p:sldId id="2201" r:id="rId166"/>
    <p:sldId id="2059" r:id="rId167"/>
    <p:sldId id="2169" r:id="rId168"/>
    <p:sldId id="1862" r:id="rId169"/>
    <p:sldId id="1895" r:id="rId170"/>
    <p:sldId id="2004" r:id="rId171"/>
    <p:sldId id="2009" r:id="rId172"/>
    <p:sldId id="2055" r:id="rId173"/>
    <p:sldId id="2016" r:id="rId174"/>
    <p:sldId id="2017" r:id="rId175"/>
    <p:sldId id="2019" r:id="rId176"/>
    <p:sldId id="2010" r:id="rId177"/>
    <p:sldId id="2012" r:id="rId178"/>
    <p:sldId id="2014" r:id="rId179"/>
    <p:sldId id="2011" r:id="rId180"/>
    <p:sldId id="2013" r:id="rId181"/>
    <p:sldId id="2015" r:id="rId182"/>
    <p:sldId id="2046" r:id="rId183"/>
    <p:sldId id="2034" r:id="rId184"/>
    <p:sldId id="2107" r:id="rId185"/>
    <p:sldId id="2188" r:id="rId186"/>
    <p:sldId id="2113" r:id="rId187"/>
    <p:sldId id="2191" r:id="rId188"/>
    <p:sldId id="2035" r:id="rId189"/>
    <p:sldId id="2036" r:id="rId190"/>
    <p:sldId id="2205" r:id="rId191"/>
    <p:sldId id="2038" r:id="rId192"/>
    <p:sldId id="2039" r:id="rId193"/>
    <p:sldId id="2037" r:id="rId194"/>
    <p:sldId id="2204" r:id="rId195"/>
    <p:sldId id="2206" r:id="rId196"/>
    <p:sldId id="2207" r:id="rId197"/>
    <p:sldId id="2211" r:id="rId198"/>
    <p:sldId id="2216" r:id="rId199"/>
    <p:sldId id="2217" r:id="rId200"/>
    <p:sldId id="2210" r:id="rId201"/>
    <p:sldId id="2040" r:id="rId202"/>
    <p:sldId id="2127" r:id="rId203"/>
    <p:sldId id="2129" r:id="rId204"/>
    <p:sldId id="2154" r:id="rId205"/>
    <p:sldId id="2185" r:id="rId206"/>
    <p:sldId id="2193" r:id="rId207"/>
    <p:sldId id="2168" r:id="rId208"/>
    <p:sldId id="2212" r:id="rId209"/>
    <p:sldId id="2155" r:id="rId210"/>
    <p:sldId id="2042" r:id="rId211"/>
    <p:sldId id="2041" r:id="rId212"/>
    <p:sldId id="2136" r:id="rId213"/>
    <p:sldId id="2159" r:id="rId214"/>
    <p:sldId id="2156" r:id="rId215"/>
    <p:sldId id="2153" r:id="rId216"/>
    <p:sldId id="2213" r:id="rId217"/>
    <p:sldId id="2320" r:id="rId218"/>
    <p:sldId id="529" r:id="rId219"/>
    <p:sldId id="542" r:id="rId220"/>
    <p:sldId id="532" r:id="rId221"/>
    <p:sldId id="668" r:id="rId222"/>
    <p:sldId id="531" r:id="rId223"/>
    <p:sldId id="669" r:id="rId224"/>
    <p:sldId id="533" r:id="rId225"/>
    <p:sldId id="534" r:id="rId226"/>
    <p:sldId id="536" r:id="rId227"/>
    <p:sldId id="538" r:id="rId228"/>
    <p:sldId id="539" r:id="rId229"/>
    <p:sldId id="540" r:id="rId230"/>
    <p:sldId id="2229" r:id="rId231"/>
    <p:sldId id="2230" r:id="rId232"/>
    <p:sldId id="2231" r:id="rId233"/>
    <p:sldId id="496" r:id="rId234"/>
    <p:sldId id="673" r:id="rId235"/>
    <p:sldId id="672" r:id="rId236"/>
    <p:sldId id="830" r:id="rId237"/>
    <p:sldId id="666" r:id="rId238"/>
    <p:sldId id="831" r:id="rId239"/>
    <p:sldId id="2256" r:id="rId240"/>
    <p:sldId id="2257" r:id="rId241"/>
    <p:sldId id="2258" r:id="rId242"/>
    <p:sldId id="2259" r:id="rId243"/>
    <p:sldId id="2245" r:id="rId2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95864-AE94-44A6-AFBB-064A871DC3EA}" v="1" dt="2022-09-14T22:53:33.7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94660"/>
  </p:normalViewPr>
  <p:slideViewPr>
    <p:cSldViewPr>
      <p:cViewPr varScale="1">
        <p:scale>
          <a:sx n="63" d="100"/>
          <a:sy n="63" d="100"/>
        </p:scale>
        <p:origin x="1320" y="34"/>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tableStyles" Target="tableStyle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microsoft.com/office/2015/10/relationships/revisionInfo" Target="revisionInfo.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notesMaster" Target="notesMasters/notesMaster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presProps" Target="pres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onika%20Lewenski\Courses\Chapter%205.%20Electricity\Conventional%20Electricity\3.%20Spot%20Electricity%20Price%20Data%20and%20Downloads\Nordpool\Nordpool%20Database%20with%20Internet%20Read%20DK%20Wind.xlsm"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Hourly!$K$6:$N$6</c:f>
          <c:strCache>
            <c:ptCount val="4"/>
            <c:pt idx="0">
              <c:v>Wind and Market Price </c:v>
            </c:pt>
            <c:pt idx="3">
              <c:v>31-Dec-16</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037668902498305E-2"/>
          <c:y val="0.16937858742146433"/>
          <c:w val="0.83594925634295714"/>
          <c:h val="0.66817111402741325"/>
        </c:manualLayout>
      </c:layout>
      <c:lineChart>
        <c:grouping val="standard"/>
        <c:varyColors val="0"/>
        <c:ser>
          <c:idx val="0"/>
          <c:order val="0"/>
          <c:tx>
            <c:strRef>
              <c:f>Hourly!$X$2</c:f>
              <c:strCache>
                <c:ptCount val="1"/>
                <c:pt idx="0">
                  <c:v>Implied HR</c:v>
                </c:pt>
              </c:strCache>
            </c:strRef>
          </c:tx>
          <c:spPr>
            <a:ln w="28575" cap="rnd">
              <a:solidFill>
                <a:schemeClr val="accent1"/>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Hourly!$X$3:$X$733</c:f>
              <c:numCache>
                <c:formatCode>General</c:formatCode>
                <c:ptCount val="731"/>
                <c:pt idx="0">
                  <c:v>5.8033175799551842</c:v>
                </c:pt>
                <c:pt idx="1">
                  <c:v>3.2385068242004476</c:v>
                </c:pt>
                <c:pt idx="2">
                  <c:v>2.5886392340598898</c:v>
                </c:pt>
                <c:pt idx="3">
                  <c:v>2.224713383581177</c:v>
                </c:pt>
                <c:pt idx="4">
                  <c:v>2.4456683642289669</c:v>
                </c:pt>
                <c:pt idx="5">
                  <c:v>4.7505320839274798</c:v>
                </c:pt>
                <c:pt idx="6">
                  <c:v>6.9449183133020984</c:v>
                </c:pt>
                <c:pt idx="7">
                  <c:v>6.5041410909090907</c:v>
                </c:pt>
                <c:pt idx="8">
                  <c:v>6.4809396363636358</c:v>
                </c:pt>
                <c:pt idx="9">
                  <c:v>6.4635385454545453</c:v>
                </c:pt>
                <c:pt idx="10">
                  <c:v>6.4422705454545452</c:v>
                </c:pt>
                <c:pt idx="11">
                  <c:v>6.3649323636363642</c:v>
                </c:pt>
                <c:pt idx="12">
                  <c:v>6.4287363636363635</c:v>
                </c:pt>
                <c:pt idx="13">
                  <c:v>6.2431247272727264</c:v>
                </c:pt>
                <c:pt idx="14">
                  <c:v>6.0652469090909085</c:v>
                </c:pt>
                <c:pt idx="15">
                  <c:v>6.0671803636363624</c:v>
                </c:pt>
                <c:pt idx="16">
                  <c:v>6.2605258181818186</c:v>
                </c:pt>
                <c:pt idx="17">
                  <c:v>6.6085476363636362</c:v>
                </c:pt>
                <c:pt idx="18">
                  <c:v>6.368799272727272</c:v>
                </c:pt>
                <c:pt idx="19">
                  <c:v>6.5466770909090908</c:v>
                </c:pt>
                <c:pt idx="20">
                  <c:v>6.0555796363636354</c:v>
                </c:pt>
                <c:pt idx="21">
                  <c:v>5.4156061818181813</c:v>
                </c:pt>
                <c:pt idx="22">
                  <c:v>3.8011716363636356</c:v>
                </c:pt>
                <c:pt idx="23">
                  <c:v>1.7285083636363632</c:v>
                </c:pt>
                <c:pt idx="24">
                  <c:v>1.402094181818182</c:v>
                </c:pt>
                <c:pt idx="25">
                  <c:v>1.3962763636363638</c:v>
                </c:pt>
                <c:pt idx="26">
                  <c:v>1.1771385454545455</c:v>
                </c:pt>
                <c:pt idx="27">
                  <c:v>1.7046207272727272</c:v>
                </c:pt>
                <c:pt idx="28">
                  <c:v>5.4862025454545451</c:v>
                </c:pt>
                <c:pt idx="29">
                  <c:v>5.212765090909091</c:v>
                </c:pt>
                <c:pt idx="30">
                  <c:v>6.1804621818181822</c:v>
                </c:pt>
                <c:pt idx="31">
                  <c:v>8.0712530909090905</c:v>
                </c:pt>
                <c:pt idx="32">
                  <c:v>7.2470621818181806</c:v>
                </c:pt>
                <c:pt idx="33">
                  <c:v>6.9290214545454543</c:v>
                </c:pt>
                <c:pt idx="34">
                  <c:v>6.915446545454544</c:v>
                </c:pt>
                <c:pt idx="35">
                  <c:v>6.9038109090909083</c:v>
                </c:pt>
                <c:pt idx="36">
                  <c:v>6.8689040000000006</c:v>
                </c:pt>
                <c:pt idx="37">
                  <c:v>6.8863574545454549</c:v>
                </c:pt>
                <c:pt idx="38">
                  <c:v>6.915446545454544</c:v>
                </c:pt>
                <c:pt idx="39">
                  <c:v>6.9910781818181817</c:v>
                </c:pt>
                <c:pt idx="40">
                  <c:v>7.1054952727272731</c:v>
                </c:pt>
                <c:pt idx="41">
                  <c:v>7.2703334545454545</c:v>
                </c:pt>
                <c:pt idx="42">
                  <c:v>7.4952890909090906</c:v>
                </c:pt>
                <c:pt idx="43">
                  <c:v>7.258697818181818</c:v>
                </c:pt>
                <c:pt idx="44">
                  <c:v>7.2509407272727282</c:v>
                </c:pt>
                <c:pt idx="45">
                  <c:v>6.9988352727272733</c:v>
                </c:pt>
                <c:pt idx="46">
                  <c:v>7.1287665454545452</c:v>
                </c:pt>
                <c:pt idx="47">
                  <c:v>6.762243999999999</c:v>
                </c:pt>
                <c:pt idx="48">
                  <c:v>6.3802072727272723</c:v>
                </c:pt>
                <c:pt idx="49">
                  <c:v>6.4209319999999996</c:v>
                </c:pt>
                <c:pt idx="50">
                  <c:v>6.5372883636363639</c:v>
                </c:pt>
                <c:pt idx="51">
                  <c:v>6.4946243636363645</c:v>
                </c:pt>
                <c:pt idx="52">
                  <c:v>6.5217741818181825</c:v>
                </c:pt>
                <c:pt idx="53">
                  <c:v>6.4403247272727269</c:v>
                </c:pt>
                <c:pt idx="54">
                  <c:v>6.7952116363636357</c:v>
                </c:pt>
                <c:pt idx="55">
                  <c:v>6.8010294545454544</c:v>
                </c:pt>
                <c:pt idx="56">
                  <c:v>7.1054952727272731</c:v>
                </c:pt>
                <c:pt idx="57">
                  <c:v>7.0744669090909076</c:v>
                </c:pt>
                <c:pt idx="58">
                  <c:v>7.0977381818181815</c:v>
                </c:pt>
                <c:pt idx="59">
                  <c:v>7.0143494545454539</c:v>
                </c:pt>
                <c:pt idx="60">
                  <c:v>6.8010294545454544</c:v>
                </c:pt>
                <c:pt idx="61">
                  <c:v>6.7971509090909086</c:v>
                </c:pt>
                <c:pt idx="62">
                  <c:v>6.7835759999999992</c:v>
                </c:pt>
                <c:pt idx="63">
                  <c:v>6.9018716363636372</c:v>
                </c:pt>
                <c:pt idx="64">
                  <c:v>6.9697461818181807</c:v>
                </c:pt>
                <c:pt idx="65">
                  <c:v>7.107434545454546</c:v>
                </c:pt>
                <c:pt idx="66">
                  <c:v>7.0279243636363642</c:v>
                </c:pt>
                <c:pt idx="67">
                  <c:v>6.9173858181818186</c:v>
                </c:pt>
                <c:pt idx="68">
                  <c:v>6.8514505454545453</c:v>
                </c:pt>
                <c:pt idx="69">
                  <c:v>6.7893938181818179</c:v>
                </c:pt>
                <c:pt idx="70">
                  <c:v>6.7796974545454551</c:v>
                </c:pt>
                <c:pt idx="71">
                  <c:v>6.6284341818181813</c:v>
                </c:pt>
                <c:pt idx="72">
                  <c:v>6.682733818181819</c:v>
                </c:pt>
                <c:pt idx="73">
                  <c:v>6.5741345454545446</c:v>
                </c:pt>
                <c:pt idx="74">
                  <c:v>6.6361912727272729</c:v>
                </c:pt>
                <c:pt idx="75">
                  <c:v>6.6478269090909095</c:v>
                </c:pt>
                <c:pt idx="76">
                  <c:v>6.5450454545454537</c:v>
                </c:pt>
                <c:pt idx="77">
                  <c:v>6.5450454545454537</c:v>
                </c:pt>
                <c:pt idx="78">
                  <c:v>6.5644381818181818</c:v>
                </c:pt>
                <c:pt idx="79">
                  <c:v>6.4189927272727267</c:v>
                </c:pt>
                <c:pt idx="80">
                  <c:v>6.8029687272727273</c:v>
                </c:pt>
                <c:pt idx="81">
                  <c:v>7.0356814545454549</c:v>
                </c:pt>
                <c:pt idx="82">
                  <c:v>6.958110545454546</c:v>
                </c:pt>
                <c:pt idx="83">
                  <c:v>7.0453778181818185</c:v>
                </c:pt>
                <c:pt idx="84">
                  <c:v>6.6749767272727274</c:v>
                </c:pt>
                <c:pt idx="85">
                  <c:v>6.5974058181818185</c:v>
                </c:pt>
                <c:pt idx="86">
                  <c:v>6.632312727272728</c:v>
                </c:pt>
                <c:pt idx="87">
                  <c:v>6.6982480000000004</c:v>
                </c:pt>
                <c:pt idx="88">
                  <c:v>6.8475720000000004</c:v>
                </c:pt>
                <c:pt idx="89">
                  <c:v>7.1268272727272723</c:v>
                </c:pt>
                <c:pt idx="90">
                  <c:v>6.8049080000000002</c:v>
                </c:pt>
                <c:pt idx="91">
                  <c:v>6.7292763636363642</c:v>
                </c:pt>
                <c:pt idx="92">
                  <c:v>6.6691589090909096</c:v>
                </c:pt>
                <c:pt idx="93">
                  <c:v>6.6264949090909093</c:v>
                </c:pt>
                <c:pt idx="94">
                  <c:v>6.4849279999999991</c:v>
                </c:pt>
                <c:pt idx="95">
                  <c:v>6.2463974545454555</c:v>
                </c:pt>
                <c:pt idx="96">
                  <c:v>6.1978939999999998</c:v>
                </c:pt>
                <c:pt idx="97">
                  <c:v>6.0887143636363641</c:v>
                </c:pt>
                <c:pt idx="98">
                  <c:v>6.036074181818182</c:v>
                </c:pt>
                <c:pt idx="99">
                  <c:v>6.0321749090909096</c:v>
                </c:pt>
                <c:pt idx="100">
                  <c:v>6.1394049090909082</c:v>
                </c:pt>
                <c:pt idx="101">
                  <c:v>6.3870087272727281</c:v>
                </c:pt>
                <c:pt idx="102">
                  <c:v>6.630713272727272</c:v>
                </c:pt>
                <c:pt idx="103">
                  <c:v>6.6697059999999997</c:v>
                </c:pt>
                <c:pt idx="104">
                  <c:v>6.7106483636363636</c:v>
                </c:pt>
                <c:pt idx="105">
                  <c:v>6.7028498181818188</c:v>
                </c:pt>
                <c:pt idx="106">
                  <c:v>6.7125979999999998</c:v>
                </c:pt>
                <c:pt idx="107">
                  <c:v>6.7145476363636361</c:v>
                </c:pt>
                <c:pt idx="108">
                  <c:v>6.6287636363636357</c:v>
                </c:pt>
                <c:pt idx="109">
                  <c:v>6.6385118181818177</c:v>
                </c:pt>
                <c:pt idx="110">
                  <c:v>6.652159272727272</c:v>
                </c:pt>
                <c:pt idx="111">
                  <c:v>6.7106483636363636</c:v>
                </c:pt>
                <c:pt idx="112">
                  <c:v>8.1533792727272729</c:v>
                </c:pt>
                <c:pt idx="113">
                  <c:v>8.1728756363636368</c:v>
                </c:pt>
                <c:pt idx="114">
                  <c:v>7.9974083636363646</c:v>
                </c:pt>
                <c:pt idx="115">
                  <c:v>7.3735247272727271</c:v>
                </c:pt>
                <c:pt idx="116">
                  <c:v>7.1220216363636375</c:v>
                </c:pt>
                <c:pt idx="117">
                  <c:v>6.8373747272727279</c:v>
                </c:pt>
                <c:pt idx="118">
                  <c:v>6.6034183636363641</c:v>
                </c:pt>
                <c:pt idx="119">
                  <c:v>6.4123539999999997</c:v>
                </c:pt>
                <c:pt idx="120">
                  <c:v>6.3249785454545453</c:v>
                </c:pt>
                <c:pt idx="121">
                  <c:v>6.3697950909090908</c:v>
                </c:pt>
                <c:pt idx="122">
                  <c:v>6.4496854545454561</c:v>
                </c:pt>
                <c:pt idx="123">
                  <c:v>6.7107905454545458</c:v>
                </c:pt>
                <c:pt idx="124">
                  <c:v>7.1745443636363637</c:v>
                </c:pt>
                <c:pt idx="125">
                  <c:v>7.6305040000000011</c:v>
                </c:pt>
                <c:pt idx="126">
                  <c:v>8.9535663636363658</c:v>
                </c:pt>
                <c:pt idx="127">
                  <c:v>14.561480181818183</c:v>
                </c:pt>
                <c:pt idx="128">
                  <c:v>15.605900545454547</c:v>
                </c:pt>
                <c:pt idx="129">
                  <c:v>14.454310181818185</c:v>
                </c:pt>
                <c:pt idx="130">
                  <c:v>12.626574545454547</c:v>
                </c:pt>
                <c:pt idx="131">
                  <c:v>11.217776181818182</c:v>
                </c:pt>
                <c:pt idx="132">
                  <c:v>10.794941818181819</c:v>
                </c:pt>
                <c:pt idx="133">
                  <c:v>11.052149818181819</c:v>
                </c:pt>
                <c:pt idx="134">
                  <c:v>12.096570181818182</c:v>
                </c:pt>
                <c:pt idx="135">
                  <c:v>12.920804909090911</c:v>
                </c:pt>
                <c:pt idx="136">
                  <c:v>14.218536181818182</c:v>
                </c:pt>
                <c:pt idx="137">
                  <c:v>17.390768181818185</c:v>
                </c:pt>
                <c:pt idx="138">
                  <c:v>11.804288363636363</c:v>
                </c:pt>
                <c:pt idx="139">
                  <c:v>8.5443718181818191</c:v>
                </c:pt>
                <c:pt idx="140">
                  <c:v>7.8019759999999998</c:v>
                </c:pt>
                <c:pt idx="141">
                  <c:v>7.573996181818182</c:v>
                </c:pt>
                <c:pt idx="142">
                  <c:v>7.1706472727272734</c:v>
                </c:pt>
                <c:pt idx="143">
                  <c:v>6.5802380000000005</c:v>
                </c:pt>
                <c:pt idx="144">
                  <c:v>6.2396400000000005</c:v>
                </c:pt>
                <c:pt idx="145">
                  <c:v>6.096852000000001</c:v>
                </c:pt>
                <c:pt idx="146">
                  <c:v>6.0264360000000003</c:v>
                </c:pt>
                <c:pt idx="147">
                  <c:v>5.997096</c:v>
                </c:pt>
                <c:pt idx="148">
                  <c:v>6.0577320000000006</c:v>
                </c:pt>
                <c:pt idx="149">
                  <c:v>6.0733800000000002</c:v>
                </c:pt>
                <c:pt idx="150">
                  <c:v>6.2415960000000004</c:v>
                </c:pt>
                <c:pt idx="151">
                  <c:v>6.4332840000000004</c:v>
                </c:pt>
                <c:pt idx="152">
                  <c:v>6.4489320000000001</c:v>
                </c:pt>
                <c:pt idx="153">
                  <c:v>6.3354840000000001</c:v>
                </c:pt>
                <c:pt idx="154">
                  <c:v>6.2904959999999992</c:v>
                </c:pt>
                <c:pt idx="155">
                  <c:v>6.2552880000000011</c:v>
                </c:pt>
                <c:pt idx="156">
                  <c:v>6.2259479999999998</c:v>
                </c:pt>
                <c:pt idx="157">
                  <c:v>6.212256</c:v>
                </c:pt>
                <c:pt idx="158">
                  <c:v>6.1946520000000014</c:v>
                </c:pt>
                <c:pt idx="159">
                  <c:v>6.20052</c:v>
                </c:pt>
                <c:pt idx="160">
                  <c:v>6.2200800000000012</c:v>
                </c:pt>
                <c:pt idx="161">
                  <c:v>6.2396400000000005</c:v>
                </c:pt>
                <c:pt idx="162">
                  <c:v>6.2142120000000007</c:v>
                </c:pt>
                <c:pt idx="163">
                  <c:v>6.1516200000000003</c:v>
                </c:pt>
                <c:pt idx="164">
                  <c:v>6.0694680000000005</c:v>
                </c:pt>
                <c:pt idx="165">
                  <c:v>6.0929399999999996</c:v>
                </c:pt>
                <c:pt idx="166">
                  <c:v>5.9931840000000003</c:v>
                </c:pt>
                <c:pt idx="167">
                  <c:v>5.2870680000000005</c:v>
                </c:pt>
                <c:pt idx="168">
                  <c:v>4.3388636363636364</c:v>
                </c:pt>
                <c:pt idx="169">
                  <c:v>2.646590909090909</c:v>
                </c:pt>
                <c:pt idx="170">
                  <c:v>2.2351136363636361</c:v>
                </c:pt>
                <c:pt idx="171">
                  <c:v>2.2776136363636361</c:v>
                </c:pt>
                <c:pt idx="172">
                  <c:v>2.5751136363636364</c:v>
                </c:pt>
                <c:pt idx="173">
                  <c:v>3.4656818181818183</c:v>
                </c:pt>
                <c:pt idx="174">
                  <c:v>5.6718181818181819</c:v>
                </c:pt>
                <c:pt idx="175">
                  <c:v>6.3962500000000002</c:v>
                </c:pt>
                <c:pt idx="176">
                  <c:v>5.9654545454545458</c:v>
                </c:pt>
                <c:pt idx="177">
                  <c:v>5.9557954545454548</c:v>
                </c:pt>
                <c:pt idx="178">
                  <c:v>5.9519318181818184</c:v>
                </c:pt>
                <c:pt idx="179">
                  <c:v>5.9364772727272728</c:v>
                </c:pt>
                <c:pt idx="180">
                  <c:v>5.9326136363636373</c:v>
                </c:pt>
                <c:pt idx="181">
                  <c:v>5.9422727272727283</c:v>
                </c:pt>
                <c:pt idx="182">
                  <c:v>5.9577272727272721</c:v>
                </c:pt>
                <c:pt idx="183">
                  <c:v>5.9751136363636359</c:v>
                </c:pt>
                <c:pt idx="184">
                  <c:v>6.0813636363636361</c:v>
                </c:pt>
                <c:pt idx="185">
                  <c:v>6.1972727272727273</c:v>
                </c:pt>
                <c:pt idx="186">
                  <c:v>6.2030681818181819</c:v>
                </c:pt>
                <c:pt idx="187">
                  <c:v>6.1721590909090907</c:v>
                </c:pt>
                <c:pt idx="188">
                  <c:v>6.1682954545454542</c:v>
                </c:pt>
                <c:pt idx="189">
                  <c:v>5.9306818181818182</c:v>
                </c:pt>
                <c:pt idx="190">
                  <c:v>5.776136363636363</c:v>
                </c:pt>
                <c:pt idx="191">
                  <c:v>5.2680681818181814</c:v>
                </c:pt>
                <c:pt idx="192">
                  <c:v>5.1938381818181822</c:v>
                </c:pt>
                <c:pt idx="193">
                  <c:v>4.8986901818181821</c:v>
                </c:pt>
                <c:pt idx="194">
                  <c:v>4.8143621818181819</c:v>
                </c:pt>
                <c:pt idx="195">
                  <c:v>4.8910240000000007</c:v>
                </c:pt>
                <c:pt idx="196">
                  <c:v>5.1478410909090906</c:v>
                </c:pt>
                <c:pt idx="197">
                  <c:v>5.2800827272727275</c:v>
                </c:pt>
                <c:pt idx="198">
                  <c:v>5.5982292727272727</c:v>
                </c:pt>
                <c:pt idx="199">
                  <c:v>5.925958545454546</c:v>
                </c:pt>
                <c:pt idx="200">
                  <c:v>5.9432074545454547</c:v>
                </c:pt>
                <c:pt idx="201">
                  <c:v>5.9393743636363636</c:v>
                </c:pt>
                <c:pt idx="202">
                  <c:v>5.9317081818181814</c:v>
                </c:pt>
                <c:pt idx="203">
                  <c:v>5.9317081818181814</c:v>
                </c:pt>
                <c:pt idx="204">
                  <c:v>5.8914607272727268</c:v>
                </c:pt>
                <c:pt idx="205">
                  <c:v>5.8665456363636368</c:v>
                </c:pt>
                <c:pt idx="206">
                  <c:v>5.8703787272727279</c:v>
                </c:pt>
                <c:pt idx="207">
                  <c:v>5.9202089090909089</c:v>
                </c:pt>
                <c:pt idx="208">
                  <c:v>5.9527901818181821</c:v>
                </c:pt>
                <c:pt idx="209">
                  <c:v>5.9719556363636368</c:v>
                </c:pt>
                <c:pt idx="210">
                  <c:v>5.924042</c:v>
                </c:pt>
                <c:pt idx="211">
                  <c:v>5.820548545454546</c:v>
                </c:pt>
                <c:pt idx="212">
                  <c:v>5.7419701818181821</c:v>
                </c:pt>
                <c:pt idx="213">
                  <c:v>5.6940565454545462</c:v>
                </c:pt>
                <c:pt idx="214">
                  <c:v>5.5694810909090906</c:v>
                </c:pt>
                <c:pt idx="215">
                  <c:v>5.4698207272727268</c:v>
                </c:pt>
                <c:pt idx="216">
                  <c:v>4.9791850909090911</c:v>
                </c:pt>
                <c:pt idx="217">
                  <c:v>4.6035421818181819</c:v>
                </c:pt>
                <c:pt idx="218">
                  <c:v>4.5901263636363643</c:v>
                </c:pt>
                <c:pt idx="219">
                  <c:v>3.8905872727272732</c:v>
                </c:pt>
                <c:pt idx="220">
                  <c:v>3.9385009090909096</c:v>
                </c:pt>
                <c:pt idx="221">
                  <c:v>4.4559681818181822</c:v>
                </c:pt>
                <c:pt idx="222">
                  <c:v>4.423386909090909</c:v>
                </c:pt>
                <c:pt idx="223">
                  <c:v>4.6246241818181817</c:v>
                </c:pt>
                <c:pt idx="224">
                  <c:v>5.4602380000000004</c:v>
                </c:pt>
                <c:pt idx="225">
                  <c:v>5.9566232727272732</c:v>
                </c:pt>
                <c:pt idx="226">
                  <c:v>5.8550463636363643</c:v>
                </c:pt>
                <c:pt idx="227">
                  <c:v>5.8531298181818183</c:v>
                </c:pt>
                <c:pt idx="228">
                  <c:v>5.8262981818181823</c:v>
                </c:pt>
                <c:pt idx="229">
                  <c:v>5.8224650909090911</c:v>
                </c:pt>
                <c:pt idx="230">
                  <c:v>5.8301312727272725</c:v>
                </c:pt>
                <c:pt idx="231">
                  <c:v>5.8703787272727279</c:v>
                </c:pt>
                <c:pt idx="232">
                  <c:v>5.9144592727272718</c:v>
                </c:pt>
                <c:pt idx="233">
                  <c:v>5.9374578181818185</c:v>
                </c:pt>
                <c:pt idx="234">
                  <c:v>5.9355412727272725</c:v>
                </c:pt>
                <c:pt idx="235">
                  <c:v>5.9163758181818187</c:v>
                </c:pt>
                <c:pt idx="236">
                  <c:v>5.8818780000000004</c:v>
                </c:pt>
                <c:pt idx="237">
                  <c:v>5.8492967272727272</c:v>
                </c:pt>
                <c:pt idx="238">
                  <c:v>5.8090492727272727</c:v>
                </c:pt>
                <c:pt idx="239">
                  <c:v>5.7803010909090906</c:v>
                </c:pt>
                <c:pt idx="240">
                  <c:v>5.8607959999999997</c:v>
                </c:pt>
                <c:pt idx="241">
                  <c:v>5.450655272727273</c:v>
                </c:pt>
                <c:pt idx="242">
                  <c:v>5.5483990909090908</c:v>
                </c:pt>
                <c:pt idx="243">
                  <c:v>5.3816596363636364</c:v>
                </c:pt>
                <c:pt idx="244">
                  <c:v>5.2819992727272727</c:v>
                </c:pt>
                <c:pt idx="245">
                  <c:v>5.3548280000000004</c:v>
                </c:pt>
                <c:pt idx="246">
                  <c:v>5.0136829090909094</c:v>
                </c:pt>
                <c:pt idx="247">
                  <c:v>5.0807620000000009</c:v>
                </c:pt>
                <c:pt idx="248">
                  <c:v>5.1440080000000004</c:v>
                </c:pt>
                <c:pt idx="249">
                  <c:v>5.6557256363636368</c:v>
                </c:pt>
                <c:pt idx="250">
                  <c:v>5.7017227272727276</c:v>
                </c:pt>
                <c:pt idx="251">
                  <c:v>5.8301312727272725</c:v>
                </c:pt>
                <c:pt idx="252">
                  <c:v>5.5637314545454553</c:v>
                </c:pt>
                <c:pt idx="253">
                  <c:v>4.8105290909090916</c:v>
                </c:pt>
                <c:pt idx="254">
                  <c:v>4.6016256363636368</c:v>
                </c:pt>
                <c:pt idx="255">
                  <c:v>4.7338672727272728</c:v>
                </c:pt>
                <c:pt idx="256">
                  <c:v>6.6254976363636366</c:v>
                </c:pt>
                <c:pt idx="257">
                  <c:v>6.292018727272727</c:v>
                </c:pt>
                <c:pt idx="258">
                  <c:v>5.9182923636363629</c:v>
                </c:pt>
                <c:pt idx="259">
                  <c:v>5.9029600000000011</c:v>
                </c:pt>
                <c:pt idx="260">
                  <c:v>6.1348619999999991</c:v>
                </c:pt>
                <c:pt idx="261">
                  <c:v>5.5752307272727277</c:v>
                </c:pt>
                <c:pt idx="262">
                  <c:v>5.8339643636363636</c:v>
                </c:pt>
                <c:pt idx="263">
                  <c:v>4.9676858181818186</c:v>
                </c:pt>
                <c:pt idx="264">
                  <c:v>5.5016214545454547</c:v>
                </c:pt>
                <c:pt idx="265">
                  <c:v>5.557544</c:v>
                </c:pt>
                <c:pt idx="266">
                  <c:v>5.4456989090909085</c:v>
                </c:pt>
                <c:pt idx="267">
                  <c:v>5.3010716363636359</c:v>
                </c:pt>
                <c:pt idx="268">
                  <c:v>5.1294472727272726</c:v>
                </c:pt>
                <c:pt idx="269">
                  <c:v>5.5498305454545456</c:v>
                </c:pt>
                <c:pt idx="270">
                  <c:v>7.2988563636363635</c:v>
                </c:pt>
                <c:pt idx="271">
                  <c:v>8.9611058181818191</c:v>
                </c:pt>
                <c:pt idx="272">
                  <c:v>9.2426469090909098</c:v>
                </c:pt>
                <c:pt idx="273">
                  <c:v>9.1790109090909091</c:v>
                </c:pt>
                <c:pt idx="274">
                  <c:v>8.654496</c:v>
                </c:pt>
                <c:pt idx="275">
                  <c:v>8.7586276363636362</c:v>
                </c:pt>
                <c:pt idx="276">
                  <c:v>8.3208890909090911</c:v>
                </c:pt>
                <c:pt idx="277">
                  <c:v>8.4327341818181818</c:v>
                </c:pt>
                <c:pt idx="278">
                  <c:v>8.8241919999999983</c:v>
                </c:pt>
                <c:pt idx="279">
                  <c:v>10.164404727272727</c:v>
                </c:pt>
                <c:pt idx="280">
                  <c:v>11.556683272727271</c:v>
                </c:pt>
                <c:pt idx="281">
                  <c:v>15.174293454545454</c:v>
                </c:pt>
                <c:pt idx="282">
                  <c:v>8.9668909090909086</c:v>
                </c:pt>
                <c:pt idx="283">
                  <c:v>6.9999599999999988</c:v>
                </c:pt>
                <c:pt idx="284">
                  <c:v>7.0828796363636348</c:v>
                </c:pt>
                <c:pt idx="285">
                  <c:v>6.6586396363636364</c:v>
                </c:pt>
                <c:pt idx="286">
                  <c:v>6.1032709090909085</c:v>
                </c:pt>
                <c:pt idx="287">
                  <c:v>6.0164945454545453</c:v>
                </c:pt>
                <c:pt idx="288">
                  <c:v>6.0542154545454538</c:v>
                </c:pt>
                <c:pt idx="289">
                  <c:v>5.9614009090909086</c:v>
                </c:pt>
                <c:pt idx="290">
                  <c:v>5.9556000000000004</c:v>
                </c:pt>
                <c:pt idx="291">
                  <c:v>5.9691354545454542</c:v>
                </c:pt>
                <c:pt idx="292">
                  <c:v>6.0484145454545448</c:v>
                </c:pt>
                <c:pt idx="293">
                  <c:v>6.0658172727272728</c:v>
                </c:pt>
                <c:pt idx="294">
                  <c:v>6.3713318181818179</c:v>
                </c:pt>
                <c:pt idx="295">
                  <c:v>8.0110554545454544</c:v>
                </c:pt>
                <c:pt idx="296">
                  <c:v>7.7268109090909087</c:v>
                </c:pt>
                <c:pt idx="297">
                  <c:v>7.3574863636363625</c:v>
                </c:pt>
                <c:pt idx="298">
                  <c:v>6.9842945454545449</c:v>
                </c:pt>
                <c:pt idx="299">
                  <c:v>7.0732418181818169</c:v>
                </c:pt>
                <c:pt idx="300">
                  <c:v>7.0113654545454542</c:v>
                </c:pt>
                <c:pt idx="301">
                  <c:v>7.007498181818181</c:v>
                </c:pt>
                <c:pt idx="302">
                  <c:v>7.0635736363636363</c:v>
                </c:pt>
                <c:pt idx="303">
                  <c:v>7.200861818181818</c:v>
                </c:pt>
                <c:pt idx="304">
                  <c:v>7.2066627272727279</c:v>
                </c:pt>
                <c:pt idx="305">
                  <c:v>7.3168800000000003</c:v>
                </c:pt>
                <c:pt idx="306">
                  <c:v>7.1138481818181809</c:v>
                </c:pt>
                <c:pt idx="307">
                  <c:v>6.9127499999999991</c:v>
                </c:pt>
                <c:pt idx="308">
                  <c:v>6.7174527272727262</c:v>
                </c:pt>
                <c:pt idx="309">
                  <c:v>6.5337572727272715</c:v>
                </c:pt>
                <c:pt idx="310">
                  <c:v>6.1741009090909094</c:v>
                </c:pt>
                <c:pt idx="311">
                  <c:v>6.0271445454545445</c:v>
                </c:pt>
                <c:pt idx="312">
                  <c:v>6.0254836363636368</c:v>
                </c:pt>
                <c:pt idx="313">
                  <c:v>5.9518603636363645</c:v>
                </c:pt>
                <c:pt idx="314">
                  <c:v>5.8879243636363645</c:v>
                </c:pt>
                <c:pt idx="315">
                  <c:v>5.9847970909090913</c:v>
                </c:pt>
                <c:pt idx="316">
                  <c:v>6.0661701818181823</c:v>
                </c:pt>
                <c:pt idx="317">
                  <c:v>6.44009890909091</c:v>
                </c:pt>
                <c:pt idx="318">
                  <c:v>6.9709614545454546</c:v>
                </c:pt>
                <c:pt idx="319">
                  <c:v>7.9920000000000009</c:v>
                </c:pt>
                <c:pt idx="320">
                  <c:v>8.3213672727272741</c:v>
                </c:pt>
                <c:pt idx="321">
                  <c:v>7.7207563636363652</c:v>
                </c:pt>
                <c:pt idx="322">
                  <c:v>8.3155549090909098</c:v>
                </c:pt>
                <c:pt idx="323">
                  <c:v>7.9125643636363643</c:v>
                </c:pt>
                <c:pt idx="324">
                  <c:v>8.048186181818183</c:v>
                </c:pt>
                <c:pt idx="325">
                  <c:v>8.3116800000000008</c:v>
                </c:pt>
                <c:pt idx="326">
                  <c:v>8.3174923636363634</c:v>
                </c:pt>
                <c:pt idx="327">
                  <c:v>9.4218414545454561</c:v>
                </c:pt>
                <c:pt idx="328">
                  <c:v>12.374522181818181</c:v>
                </c:pt>
                <c:pt idx="329">
                  <c:v>14.445661090909091</c:v>
                </c:pt>
                <c:pt idx="330">
                  <c:v>9.3365934545454543</c:v>
                </c:pt>
                <c:pt idx="331">
                  <c:v>7.4185134545454554</c:v>
                </c:pt>
                <c:pt idx="332">
                  <c:v>7.0252101818181822</c:v>
                </c:pt>
                <c:pt idx="333">
                  <c:v>6.8992756363636367</c:v>
                </c:pt>
                <c:pt idx="334">
                  <c:v>6.7016552727272742</c:v>
                </c:pt>
                <c:pt idx="335">
                  <c:v>6.4691607272727278</c:v>
                </c:pt>
                <c:pt idx="336">
                  <c:v>5.9854318181818194</c:v>
                </c:pt>
                <c:pt idx="337">
                  <c:v>5.9590227272727274</c:v>
                </c:pt>
                <c:pt idx="338">
                  <c:v>5.9684545454545459</c:v>
                </c:pt>
                <c:pt idx="339">
                  <c:v>5.9797727272727279</c:v>
                </c:pt>
                <c:pt idx="340">
                  <c:v>6.0042954545454554</c:v>
                </c:pt>
                <c:pt idx="341">
                  <c:v>6.040136363636365</c:v>
                </c:pt>
                <c:pt idx="342">
                  <c:v>6.1627500000000017</c:v>
                </c:pt>
                <c:pt idx="343">
                  <c:v>8.3264090909090918</c:v>
                </c:pt>
                <c:pt idx="344">
                  <c:v>8.9621136363636378</c:v>
                </c:pt>
                <c:pt idx="345">
                  <c:v>6.2174545454545465</c:v>
                </c:pt>
                <c:pt idx="346">
                  <c:v>6.1570909090909103</c:v>
                </c:pt>
                <c:pt idx="347">
                  <c:v>6.1684090909090914</c:v>
                </c:pt>
                <c:pt idx="348">
                  <c:v>6.208022727272728</c:v>
                </c:pt>
                <c:pt idx="349">
                  <c:v>6.2193409090909091</c:v>
                </c:pt>
                <c:pt idx="350">
                  <c:v>6.1438863636363639</c:v>
                </c:pt>
                <c:pt idx="351">
                  <c:v>6.1174772727272737</c:v>
                </c:pt>
                <c:pt idx="352">
                  <c:v>6.2023636363636374</c:v>
                </c:pt>
                <c:pt idx="353">
                  <c:v>6.8210909090909091</c:v>
                </c:pt>
                <c:pt idx="354">
                  <c:v>6.1627500000000017</c:v>
                </c:pt>
                <c:pt idx="355">
                  <c:v>6.1287954545454548</c:v>
                </c:pt>
                <c:pt idx="356">
                  <c:v>6.0722045454545457</c:v>
                </c:pt>
                <c:pt idx="357">
                  <c:v>6.0816363636363642</c:v>
                </c:pt>
                <c:pt idx="358">
                  <c:v>6.0269318181818186</c:v>
                </c:pt>
                <c:pt idx="359">
                  <c:v>5.9514772727272733</c:v>
                </c:pt>
                <c:pt idx="360">
                  <c:v>5.9808320000000004</c:v>
                </c:pt>
                <c:pt idx="361">
                  <c:v>5.9066894545454547</c:v>
                </c:pt>
                <c:pt idx="362">
                  <c:v>5.8876785454545457</c:v>
                </c:pt>
                <c:pt idx="363">
                  <c:v>5.8990850909090913</c:v>
                </c:pt>
                <c:pt idx="364">
                  <c:v>5.9865352727272727</c:v>
                </c:pt>
                <c:pt idx="365">
                  <c:v>6.0245570909090924</c:v>
                </c:pt>
                <c:pt idx="366">
                  <c:v>6.4085774545454548</c:v>
                </c:pt>
                <c:pt idx="367">
                  <c:v>7.1462007272727286</c:v>
                </c:pt>
                <c:pt idx="368">
                  <c:v>9.0586981818181815</c:v>
                </c:pt>
                <c:pt idx="369">
                  <c:v>7.5245178181818178</c:v>
                </c:pt>
                <c:pt idx="370">
                  <c:v>7.4066501818181827</c:v>
                </c:pt>
                <c:pt idx="371">
                  <c:v>7.5454298181818187</c:v>
                </c:pt>
                <c:pt idx="372">
                  <c:v>7.6823083636363636</c:v>
                </c:pt>
                <c:pt idx="373">
                  <c:v>7.4370676363636363</c:v>
                </c:pt>
                <c:pt idx="374">
                  <c:v>7.5625396363636375</c:v>
                </c:pt>
                <c:pt idx="375">
                  <c:v>7.4408698181818185</c:v>
                </c:pt>
                <c:pt idx="376">
                  <c:v>12.889396363636365</c:v>
                </c:pt>
                <c:pt idx="377">
                  <c:v>13.647931636363639</c:v>
                </c:pt>
                <c:pt idx="378">
                  <c:v>10.184144000000002</c:v>
                </c:pt>
                <c:pt idx="379">
                  <c:v>8.0587243636363652</c:v>
                </c:pt>
                <c:pt idx="380">
                  <c:v>7.3800349090909094</c:v>
                </c:pt>
                <c:pt idx="381">
                  <c:v>7.1614094545454554</c:v>
                </c:pt>
                <c:pt idx="382">
                  <c:v>6.7621803636363644</c:v>
                </c:pt>
                <c:pt idx="383">
                  <c:v>6.5986865454545462</c:v>
                </c:pt>
                <c:pt idx="384">
                  <c:v>6.6214996363636365</c:v>
                </c:pt>
                <c:pt idx="385">
                  <c:v>6.4446981818181825</c:v>
                </c:pt>
                <c:pt idx="386">
                  <c:v>6.273600000000001</c:v>
                </c:pt>
                <c:pt idx="387">
                  <c:v>6.015051636363637</c:v>
                </c:pt>
                <c:pt idx="388">
                  <c:v>6.1310181818181828</c:v>
                </c:pt>
                <c:pt idx="389">
                  <c:v>6.4104785454545459</c:v>
                </c:pt>
                <c:pt idx="390">
                  <c:v>6.4694123636363647</c:v>
                </c:pt>
                <c:pt idx="391">
                  <c:v>6.3990720000000003</c:v>
                </c:pt>
                <c:pt idx="392">
                  <c:v>6.6329061818181829</c:v>
                </c:pt>
                <c:pt idx="393">
                  <c:v>6.8800479999999995</c:v>
                </c:pt>
                <c:pt idx="394">
                  <c:v>6.8724436363636361</c:v>
                </c:pt>
                <c:pt idx="395">
                  <c:v>6.8648392727272727</c:v>
                </c:pt>
                <c:pt idx="396">
                  <c:v>6.3002152727272724</c:v>
                </c:pt>
                <c:pt idx="397">
                  <c:v>6.0568756363636371</c:v>
                </c:pt>
                <c:pt idx="398">
                  <c:v>6.1709410909090909</c:v>
                </c:pt>
                <c:pt idx="399">
                  <c:v>6.0549745454545469</c:v>
                </c:pt>
                <c:pt idx="400">
                  <c:v>6.3496436363636368</c:v>
                </c:pt>
                <c:pt idx="401">
                  <c:v>6.4561047272727281</c:v>
                </c:pt>
                <c:pt idx="402">
                  <c:v>6.1101061818181819</c:v>
                </c:pt>
                <c:pt idx="403">
                  <c:v>6.0834909090909095</c:v>
                </c:pt>
                <c:pt idx="404">
                  <c:v>6.0359636363636362</c:v>
                </c:pt>
                <c:pt idx="405">
                  <c:v>5.9618210909090914</c:v>
                </c:pt>
                <c:pt idx="406">
                  <c:v>5.9142938181818181</c:v>
                </c:pt>
                <c:pt idx="407">
                  <c:v>5.8059316363636366</c:v>
                </c:pt>
                <c:pt idx="408">
                  <c:v>1.994244363636364</c:v>
                </c:pt>
                <c:pt idx="409">
                  <c:v>5.475141818181819</c:v>
                </c:pt>
                <c:pt idx="410">
                  <c:v>5.4713396363636368</c:v>
                </c:pt>
                <c:pt idx="411">
                  <c:v>5.4504276363636368</c:v>
                </c:pt>
                <c:pt idx="412">
                  <c:v>5.515064727272728</c:v>
                </c:pt>
                <c:pt idx="413">
                  <c:v>5.6481410909090917</c:v>
                </c:pt>
                <c:pt idx="414">
                  <c:v>5.733690181818182</c:v>
                </c:pt>
                <c:pt idx="415">
                  <c:v>5.8458545454545456</c:v>
                </c:pt>
                <c:pt idx="416">
                  <c:v>5.952315636363636</c:v>
                </c:pt>
                <c:pt idx="417">
                  <c:v>6.3420392727272734</c:v>
                </c:pt>
                <c:pt idx="418">
                  <c:v>6.5549614545454542</c:v>
                </c:pt>
                <c:pt idx="419">
                  <c:v>6.6424116363636365</c:v>
                </c:pt>
                <c:pt idx="420">
                  <c:v>6.6272029090909088</c:v>
                </c:pt>
                <c:pt idx="421">
                  <c:v>6.6234007272727276</c:v>
                </c:pt>
                <c:pt idx="422">
                  <c:v>6.5606647272727265</c:v>
                </c:pt>
                <c:pt idx="423">
                  <c:v>6.6823345454545455</c:v>
                </c:pt>
                <c:pt idx="424">
                  <c:v>6.9541905454545461</c:v>
                </c:pt>
                <c:pt idx="425">
                  <c:v>7.0074210909090908</c:v>
                </c:pt>
                <c:pt idx="426">
                  <c:v>6.9465861818181818</c:v>
                </c:pt>
                <c:pt idx="427">
                  <c:v>6.8401250909090914</c:v>
                </c:pt>
                <c:pt idx="428">
                  <c:v>6.6386094545454561</c:v>
                </c:pt>
                <c:pt idx="429">
                  <c:v>6.532148363636364</c:v>
                </c:pt>
                <c:pt idx="430">
                  <c:v>6.3838632727272735</c:v>
                </c:pt>
                <c:pt idx="431">
                  <c:v>5.8876785454545457</c:v>
                </c:pt>
                <c:pt idx="432">
                  <c:v>5.8011672727272732</c:v>
                </c:pt>
                <c:pt idx="433">
                  <c:v>5.7479978181818181</c:v>
                </c:pt>
                <c:pt idx="434">
                  <c:v>5.7309076363636358</c:v>
                </c:pt>
                <c:pt idx="435">
                  <c:v>5.74609890909091</c:v>
                </c:pt>
                <c:pt idx="436">
                  <c:v>5.837246545454545</c:v>
                </c:pt>
                <c:pt idx="437">
                  <c:v>6.0138450909090917</c:v>
                </c:pt>
                <c:pt idx="438">
                  <c:v>6.5740232727272732</c:v>
                </c:pt>
                <c:pt idx="439">
                  <c:v>7.2329447272727272</c:v>
                </c:pt>
                <c:pt idx="440">
                  <c:v>7.206360000000001</c:v>
                </c:pt>
                <c:pt idx="441">
                  <c:v>6.8284770909090904</c:v>
                </c:pt>
                <c:pt idx="442">
                  <c:v>6.642383999999999</c:v>
                </c:pt>
                <c:pt idx="443">
                  <c:v>6.5892145454545465</c:v>
                </c:pt>
                <c:pt idx="444">
                  <c:v>6.7411272727272724</c:v>
                </c:pt>
                <c:pt idx="445">
                  <c:v>6.7050479999999997</c:v>
                </c:pt>
                <c:pt idx="446">
                  <c:v>6.7525207272727279</c:v>
                </c:pt>
                <c:pt idx="447">
                  <c:v>7.0240647272727275</c:v>
                </c:pt>
                <c:pt idx="448">
                  <c:v>7.0145701818181809</c:v>
                </c:pt>
                <c:pt idx="449">
                  <c:v>7.0240647272727275</c:v>
                </c:pt>
                <c:pt idx="450">
                  <c:v>6.7848021818181818</c:v>
                </c:pt>
                <c:pt idx="451">
                  <c:v>6.5037636363636357</c:v>
                </c:pt>
                <c:pt idx="452">
                  <c:v>6.3518509090909099</c:v>
                </c:pt>
                <c:pt idx="453">
                  <c:v>6.2037360000000001</c:v>
                </c:pt>
                <c:pt idx="454">
                  <c:v>5.9606756363636357</c:v>
                </c:pt>
                <c:pt idx="455">
                  <c:v>5.7954705454545454</c:v>
                </c:pt>
                <c:pt idx="456">
                  <c:v>5.5954872727272722</c:v>
                </c:pt>
                <c:pt idx="457">
                  <c:v>5.4670290909090902</c:v>
                </c:pt>
                <c:pt idx="458">
                  <c:v>5.3971327272727274</c:v>
                </c:pt>
                <c:pt idx="459">
                  <c:v>5.438692727272727</c:v>
                </c:pt>
                <c:pt idx="460">
                  <c:v>5.6181563636363627</c:v>
                </c:pt>
                <c:pt idx="461">
                  <c:v>5.7485036363636359</c:v>
                </c:pt>
                <c:pt idx="462">
                  <c:v>6.2547799999999993</c:v>
                </c:pt>
                <c:pt idx="463">
                  <c:v>6.5249199999999998</c:v>
                </c:pt>
                <c:pt idx="464">
                  <c:v>6.5116963636363634</c:v>
                </c:pt>
                <c:pt idx="465">
                  <c:v>6.4096854545454542</c:v>
                </c:pt>
                <c:pt idx="466">
                  <c:v>6.3719036363636352</c:v>
                </c:pt>
                <c:pt idx="467">
                  <c:v>6.417241818181818</c:v>
                </c:pt>
                <c:pt idx="468">
                  <c:v>6.4455781818181803</c:v>
                </c:pt>
                <c:pt idx="469">
                  <c:v>6.4739145454545453</c:v>
                </c:pt>
                <c:pt idx="470">
                  <c:v>6.5154745454545457</c:v>
                </c:pt>
                <c:pt idx="471">
                  <c:v>6.7686127272727257</c:v>
                </c:pt>
                <c:pt idx="472">
                  <c:v>6.8177290909090908</c:v>
                </c:pt>
                <c:pt idx="473">
                  <c:v>6.7591672727272716</c:v>
                </c:pt>
                <c:pt idx="474">
                  <c:v>6.417241818181818</c:v>
                </c:pt>
                <c:pt idx="475">
                  <c:v>5.9940854545454547</c:v>
                </c:pt>
                <c:pt idx="476">
                  <c:v>5.9619709090909083</c:v>
                </c:pt>
                <c:pt idx="477">
                  <c:v>5.9204109090909078</c:v>
                </c:pt>
                <c:pt idx="478">
                  <c:v>5.7541709090909086</c:v>
                </c:pt>
                <c:pt idx="479">
                  <c:v>5.538814545454545</c:v>
                </c:pt>
                <c:pt idx="480">
                  <c:v>5.3413909090909089</c:v>
                </c:pt>
                <c:pt idx="481">
                  <c:v>5.2693636363636367</c:v>
                </c:pt>
                <c:pt idx="482">
                  <c:v>5.180277272727273</c:v>
                </c:pt>
                <c:pt idx="483">
                  <c:v>5.2617818181818183</c:v>
                </c:pt>
                <c:pt idx="484">
                  <c:v>5.4456409090909093</c:v>
                </c:pt>
                <c:pt idx="485">
                  <c:v>5.6294999999999993</c:v>
                </c:pt>
                <c:pt idx="486">
                  <c:v>5.7602863636363635</c:v>
                </c:pt>
                <c:pt idx="487">
                  <c:v>5.8455818181818184</c:v>
                </c:pt>
                <c:pt idx="488">
                  <c:v>5.8455818181818184</c:v>
                </c:pt>
                <c:pt idx="489">
                  <c:v>5.8342090909090905</c:v>
                </c:pt>
                <c:pt idx="490">
                  <c:v>5.7887181818181821</c:v>
                </c:pt>
                <c:pt idx="491">
                  <c:v>5.7792409090909089</c:v>
                </c:pt>
                <c:pt idx="492">
                  <c:v>5.7716590909090906</c:v>
                </c:pt>
                <c:pt idx="493">
                  <c:v>5.7697636363636366</c:v>
                </c:pt>
                <c:pt idx="494">
                  <c:v>5.7716590909090906</c:v>
                </c:pt>
                <c:pt idx="495">
                  <c:v>5.7868227272727273</c:v>
                </c:pt>
                <c:pt idx="496">
                  <c:v>5.8019863636363631</c:v>
                </c:pt>
                <c:pt idx="497">
                  <c:v>5.8095681818181815</c:v>
                </c:pt>
                <c:pt idx="498">
                  <c:v>5.8133590909090911</c:v>
                </c:pt>
                <c:pt idx="499">
                  <c:v>5.7375409090909093</c:v>
                </c:pt>
                <c:pt idx="500">
                  <c:v>5.6484545454545456</c:v>
                </c:pt>
                <c:pt idx="501">
                  <c:v>5.620022727272727</c:v>
                </c:pt>
                <c:pt idx="502">
                  <c:v>5.5043999999999995</c:v>
                </c:pt>
                <c:pt idx="503">
                  <c:v>5.2769454545454542</c:v>
                </c:pt>
                <c:pt idx="504">
                  <c:v>4.9960559999999994</c:v>
                </c:pt>
                <c:pt idx="505">
                  <c:v>4.9219418181818178</c:v>
                </c:pt>
                <c:pt idx="506">
                  <c:v>4.9542479999999998</c:v>
                </c:pt>
                <c:pt idx="507">
                  <c:v>5.0017570909090905</c:v>
                </c:pt>
                <c:pt idx="508">
                  <c:v>5.3115163636363629</c:v>
                </c:pt>
                <c:pt idx="509">
                  <c:v>5.5034530909090904</c:v>
                </c:pt>
                <c:pt idx="510">
                  <c:v>5.6421796363636361</c:v>
                </c:pt>
                <c:pt idx="511">
                  <c:v>5.9234334545454548</c:v>
                </c:pt>
                <c:pt idx="512">
                  <c:v>5.9481381818181811</c:v>
                </c:pt>
                <c:pt idx="513">
                  <c:v>5.8417178181818175</c:v>
                </c:pt>
                <c:pt idx="514">
                  <c:v>5.760002181818181</c:v>
                </c:pt>
                <c:pt idx="515">
                  <c:v>5.7485999999999997</c:v>
                </c:pt>
                <c:pt idx="516">
                  <c:v>5.7961090909090904</c:v>
                </c:pt>
                <c:pt idx="517">
                  <c:v>5.7390981818181812</c:v>
                </c:pt>
                <c:pt idx="518">
                  <c:v>5.7200945454545451</c:v>
                </c:pt>
                <c:pt idx="519">
                  <c:v>5.6972901818181816</c:v>
                </c:pt>
                <c:pt idx="520">
                  <c:v>5.7029912727272727</c:v>
                </c:pt>
                <c:pt idx="521">
                  <c:v>5.6801869090909083</c:v>
                </c:pt>
                <c:pt idx="522">
                  <c:v>5.6649839999999996</c:v>
                </c:pt>
                <c:pt idx="523">
                  <c:v>5.655482181818182</c:v>
                </c:pt>
                <c:pt idx="524">
                  <c:v>5.6060727272727267</c:v>
                </c:pt>
                <c:pt idx="525">
                  <c:v>5.5528625454545448</c:v>
                </c:pt>
                <c:pt idx="526">
                  <c:v>5.4388407272727273</c:v>
                </c:pt>
                <c:pt idx="527">
                  <c:v>5.1993949090909091</c:v>
                </c:pt>
                <c:pt idx="528">
                  <c:v>4.6450554545454539</c:v>
                </c:pt>
                <c:pt idx="529">
                  <c:v>4.1947985454545451</c:v>
                </c:pt>
                <c:pt idx="530">
                  <c:v>3.5545598181818181</c:v>
                </c:pt>
                <c:pt idx="531">
                  <c:v>4.1814998181818188</c:v>
                </c:pt>
                <c:pt idx="532">
                  <c:v>4.7666438181818185</c:v>
                </c:pt>
                <c:pt idx="533">
                  <c:v>5.1295090909090906</c:v>
                </c:pt>
                <c:pt idx="534">
                  <c:v>5.3802850909090907</c:v>
                </c:pt>
                <c:pt idx="535">
                  <c:v>5.564567454545454</c:v>
                </c:pt>
                <c:pt idx="536">
                  <c:v>5.6804563636363632</c:v>
                </c:pt>
                <c:pt idx="537">
                  <c:v>5.6424599999999998</c:v>
                </c:pt>
                <c:pt idx="538">
                  <c:v>5.6120629090909082</c:v>
                </c:pt>
                <c:pt idx="539">
                  <c:v>5.5740665454545457</c:v>
                </c:pt>
                <c:pt idx="540">
                  <c:v>5.5759663636363639</c:v>
                </c:pt>
                <c:pt idx="541">
                  <c:v>5.5436694545454541</c:v>
                </c:pt>
                <c:pt idx="542">
                  <c:v>5.5341703636363633</c:v>
                </c:pt>
                <c:pt idx="543">
                  <c:v>5.5550683636363631</c:v>
                </c:pt>
                <c:pt idx="544">
                  <c:v>5.5816658181818175</c:v>
                </c:pt>
                <c:pt idx="545">
                  <c:v>5.564567454545454</c:v>
                </c:pt>
                <c:pt idx="546">
                  <c:v>5.4999736363636353</c:v>
                </c:pt>
                <c:pt idx="547">
                  <c:v>5.4182814545454541</c:v>
                </c:pt>
                <c:pt idx="548">
                  <c:v>5.3365892727272728</c:v>
                </c:pt>
                <c:pt idx="549">
                  <c:v>5.2890938181818177</c:v>
                </c:pt>
                <c:pt idx="550">
                  <c:v>3.7939369090909083</c:v>
                </c:pt>
                <c:pt idx="551">
                  <c:v>0.75992727272727267</c:v>
                </c:pt>
                <c:pt idx="552">
                  <c:v>3.7996363636363635E-3</c:v>
                </c:pt>
                <c:pt idx="553">
                  <c:v>-1.8333245454545455</c:v>
                </c:pt>
                <c:pt idx="554">
                  <c:v>-1.8333245454545455</c:v>
                </c:pt>
                <c:pt idx="555">
                  <c:v>-0.76372690909090901</c:v>
                </c:pt>
                <c:pt idx="556">
                  <c:v>0</c:v>
                </c:pt>
                <c:pt idx="557">
                  <c:v>2.0898E-2</c:v>
                </c:pt>
                <c:pt idx="558">
                  <c:v>0.75422781818181805</c:v>
                </c:pt>
                <c:pt idx="559">
                  <c:v>1.6509419999999999</c:v>
                </c:pt>
                <c:pt idx="560">
                  <c:v>3.0378092727272725</c:v>
                </c:pt>
                <c:pt idx="561">
                  <c:v>3.8680298181818178</c:v>
                </c:pt>
                <c:pt idx="562">
                  <c:v>3.9573212727272722</c:v>
                </c:pt>
                <c:pt idx="563">
                  <c:v>3.8034359999999996</c:v>
                </c:pt>
                <c:pt idx="564">
                  <c:v>3.4272719999999994</c:v>
                </c:pt>
                <c:pt idx="565">
                  <c:v>2.906721818181818</c:v>
                </c:pt>
                <c:pt idx="566">
                  <c:v>1.9777107272727272</c:v>
                </c:pt>
                <c:pt idx="567">
                  <c:v>1.9967089090909089</c:v>
                </c:pt>
                <c:pt idx="568">
                  <c:v>2.6198492727272726</c:v>
                </c:pt>
                <c:pt idx="569">
                  <c:v>2.6008510909090905</c:v>
                </c:pt>
                <c:pt idx="570">
                  <c:v>1.6471423636363633</c:v>
                </c:pt>
                <c:pt idx="571">
                  <c:v>0.41036072727272727</c:v>
                </c:pt>
                <c:pt idx="572">
                  <c:v>0.55664672727272724</c:v>
                </c:pt>
                <c:pt idx="573">
                  <c:v>2.0898E-2</c:v>
                </c:pt>
                <c:pt idx="574">
                  <c:v>1.578748909090909</c:v>
                </c:pt>
                <c:pt idx="575">
                  <c:v>-2.289280909090909</c:v>
                </c:pt>
                <c:pt idx="576">
                  <c:v>-3.4329714545454539</c:v>
                </c:pt>
                <c:pt idx="577">
                  <c:v>-6.8583436363636361</c:v>
                </c:pt>
                <c:pt idx="578">
                  <c:v>-7.367494909090909</c:v>
                </c:pt>
                <c:pt idx="579">
                  <c:v>-5.1048114545454544</c:v>
                </c:pt>
                <c:pt idx="580">
                  <c:v>-2.8611261818181819</c:v>
                </c:pt>
                <c:pt idx="581">
                  <c:v>-2.2987799999999998</c:v>
                </c:pt>
                <c:pt idx="582">
                  <c:v>-2.8592263636363637</c:v>
                </c:pt>
                <c:pt idx="583">
                  <c:v>-0.76372690909090901</c:v>
                </c:pt>
                <c:pt idx="584">
                  <c:v>1.8998181818181817E-2</c:v>
                </c:pt>
                <c:pt idx="585">
                  <c:v>2.0138072727272727</c:v>
                </c:pt>
                <c:pt idx="586">
                  <c:v>2.5628547272727271</c:v>
                </c:pt>
                <c:pt idx="587">
                  <c:v>2.5970514545454546</c:v>
                </c:pt>
                <c:pt idx="588">
                  <c:v>1.6642407272727271</c:v>
                </c:pt>
                <c:pt idx="589">
                  <c:v>2.4697636363636363E-2</c:v>
                </c:pt>
                <c:pt idx="590">
                  <c:v>-1.8998181818181817E-2</c:v>
                </c:pt>
                <c:pt idx="591">
                  <c:v>1.5198545454545454E-2</c:v>
                </c:pt>
                <c:pt idx="592">
                  <c:v>1.6471423636363633</c:v>
                </c:pt>
                <c:pt idx="593">
                  <c:v>2.5894521818181819</c:v>
                </c:pt>
                <c:pt idx="594">
                  <c:v>2.0328054545454544</c:v>
                </c:pt>
                <c:pt idx="595">
                  <c:v>1.7060367272727275</c:v>
                </c:pt>
                <c:pt idx="596">
                  <c:v>2.0271059999999999</c:v>
                </c:pt>
                <c:pt idx="597">
                  <c:v>1.8884192727272726</c:v>
                </c:pt>
                <c:pt idx="598">
                  <c:v>2.4697636363636363E-2</c:v>
                </c:pt>
                <c:pt idx="599">
                  <c:v>-0.56044636363636358</c:v>
                </c:pt>
                <c:pt idx="600">
                  <c:v>7.6058181818181823E-3</c:v>
                </c:pt>
                <c:pt idx="601">
                  <c:v>-1.8862429090909094</c:v>
                </c:pt>
                <c:pt idx="602">
                  <c:v>-2.8331672727272728</c:v>
                </c:pt>
                <c:pt idx="603">
                  <c:v>-3.0594403636363636</c:v>
                </c:pt>
                <c:pt idx="604">
                  <c:v>-2.8616890909090915</c:v>
                </c:pt>
                <c:pt idx="605">
                  <c:v>-7.6438472727272737</c:v>
                </c:pt>
                <c:pt idx="606">
                  <c:v>-4.9970225454545458</c:v>
                </c:pt>
                <c:pt idx="607">
                  <c:v>-2.8673934545454549</c:v>
                </c:pt>
                <c:pt idx="608">
                  <c:v>-2.8540832727272729</c:v>
                </c:pt>
                <c:pt idx="609">
                  <c:v>-0.58564800000000006</c:v>
                </c:pt>
                <c:pt idx="610">
                  <c:v>2.0916000000000001E-2</c:v>
                </c:pt>
                <c:pt idx="611">
                  <c:v>1.1161538181818182</c:v>
                </c:pt>
                <c:pt idx="612">
                  <c:v>0.19965272727272729</c:v>
                </c:pt>
                <c:pt idx="613">
                  <c:v>-1.275876</c:v>
                </c:pt>
                <c:pt idx="614">
                  <c:v>-2.5308360000000003</c:v>
                </c:pt>
                <c:pt idx="615">
                  <c:v>-1.2815803636363639</c:v>
                </c:pt>
                <c:pt idx="616">
                  <c:v>-0.56663345454545455</c:v>
                </c:pt>
                <c:pt idx="617">
                  <c:v>1.6694770909090908</c:v>
                </c:pt>
                <c:pt idx="618">
                  <c:v>1.8406079999999998</c:v>
                </c:pt>
                <c:pt idx="619">
                  <c:v>2.0326549090909092</c:v>
                </c:pt>
                <c:pt idx="620">
                  <c:v>1.582010181818182</c:v>
                </c:pt>
                <c:pt idx="621">
                  <c:v>-0.17303236363636365</c:v>
                </c:pt>
                <c:pt idx="622">
                  <c:v>0.8347385454545454</c:v>
                </c:pt>
                <c:pt idx="623">
                  <c:v>-2.5365403636363637</c:v>
                </c:pt>
                <c:pt idx="624">
                  <c:v>-2.4718909090909094</c:v>
                </c:pt>
                <c:pt idx="625">
                  <c:v>-4.7384247272727285</c:v>
                </c:pt>
                <c:pt idx="626">
                  <c:v>-7.6400443636363642</c:v>
                </c:pt>
                <c:pt idx="627">
                  <c:v>-10.195599272727273</c:v>
                </c:pt>
                <c:pt idx="628">
                  <c:v>-9.5434003636363638</c:v>
                </c:pt>
                <c:pt idx="629">
                  <c:v>-4.4417978181818185</c:v>
                </c:pt>
                <c:pt idx="630">
                  <c:v>-2.3102672727272728</c:v>
                </c:pt>
                <c:pt idx="631">
                  <c:v>1.6675756363636365</c:v>
                </c:pt>
                <c:pt idx="632">
                  <c:v>2.6049927272727271</c:v>
                </c:pt>
                <c:pt idx="633">
                  <c:v>2.3140701818181819</c:v>
                </c:pt>
                <c:pt idx="634">
                  <c:v>2.0212461818181819</c:v>
                </c:pt>
                <c:pt idx="635">
                  <c:v>2.0231476363636367</c:v>
                </c:pt>
                <c:pt idx="636">
                  <c:v>2.0307534545454549</c:v>
                </c:pt>
                <c:pt idx="637">
                  <c:v>2.6145</c:v>
                </c:pt>
                <c:pt idx="638">
                  <c:v>2.6164014545454548</c:v>
                </c:pt>
                <c:pt idx="639">
                  <c:v>4.0006603636363636</c:v>
                </c:pt>
                <c:pt idx="640">
                  <c:v>5.6245025454545461</c:v>
                </c:pt>
                <c:pt idx="641">
                  <c:v>5.6587287272727274</c:v>
                </c:pt>
                <c:pt idx="642">
                  <c:v>5.6454185454545458</c:v>
                </c:pt>
                <c:pt idx="643">
                  <c:v>5.599783636363636</c:v>
                </c:pt>
                <c:pt idx="644">
                  <c:v>5.5541487272727279</c:v>
                </c:pt>
                <c:pt idx="645">
                  <c:v>5.4191454545454549</c:v>
                </c:pt>
                <c:pt idx="646">
                  <c:v>5.1358287272727274</c:v>
                </c:pt>
                <c:pt idx="647">
                  <c:v>2.6068941818181823</c:v>
                </c:pt>
                <c:pt idx="648">
                  <c:v>4.1178218181818176</c:v>
                </c:pt>
                <c:pt idx="649">
                  <c:v>4.0195985454545458</c:v>
                </c:pt>
                <c:pt idx="650">
                  <c:v>4.1744890909090904</c:v>
                </c:pt>
                <c:pt idx="651">
                  <c:v>3.8307076363636359</c:v>
                </c:pt>
                <c:pt idx="652">
                  <c:v>4.3463798181818181</c:v>
                </c:pt>
                <c:pt idx="653">
                  <c:v>5.3059456363636359</c:v>
                </c:pt>
                <c:pt idx="654">
                  <c:v>5.6667272727272726</c:v>
                </c:pt>
                <c:pt idx="655">
                  <c:v>6.057731454545455</c:v>
                </c:pt>
                <c:pt idx="656">
                  <c:v>6.3731792727272731</c:v>
                </c:pt>
                <c:pt idx="657">
                  <c:v>5.931174545454545</c:v>
                </c:pt>
                <c:pt idx="658">
                  <c:v>5.9765083636363636</c:v>
                </c:pt>
                <c:pt idx="659">
                  <c:v>5.9651749090909085</c:v>
                </c:pt>
                <c:pt idx="660">
                  <c:v>6.0086198181818169</c:v>
                </c:pt>
                <c:pt idx="661">
                  <c:v>5.9519525454545459</c:v>
                </c:pt>
                <c:pt idx="662">
                  <c:v>5.9481747272727263</c:v>
                </c:pt>
                <c:pt idx="663">
                  <c:v>6.2787338181818191</c:v>
                </c:pt>
                <c:pt idx="664">
                  <c:v>6.6168485454545447</c:v>
                </c:pt>
                <c:pt idx="665">
                  <c:v>6.713182909090909</c:v>
                </c:pt>
                <c:pt idx="666">
                  <c:v>6.3372899999999985</c:v>
                </c:pt>
                <c:pt idx="667">
                  <c:v>6.2579558181818182</c:v>
                </c:pt>
                <c:pt idx="668">
                  <c:v>6.0161754545454551</c:v>
                </c:pt>
                <c:pt idx="669">
                  <c:v>5.8046176363636359</c:v>
                </c:pt>
                <c:pt idx="670">
                  <c:v>5.6705050909090904</c:v>
                </c:pt>
                <c:pt idx="671">
                  <c:v>5.5458370909090906</c:v>
                </c:pt>
                <c:pt idx="672">
                  <c:v>5.5880847272727268</c:v>
                </c:pt>
                <c:pt idx="673">
                  <c:v>5.4889443636363628</c:v>
                </c:pt>
                <c:pt idx="674">
                  <c:v>5.4012432727272719</c:v>
                </c:pt>
                <c:pt idx="675">
                  <c:v>5.4050563636363638</c:v>
                </c:pt>
                <c:pt idx="676">
                  <c:v>5.5327949090909092</c:v>
                </c:pt>
                <c:pt idx="677">
                  <c:v>5.7081970909090911</c:v>
                </c:pt>
                <c:pt idx="678">
                  <c:v>5.8454683636363631</c:v>
                </c:pt>
                <c:pt idx="679">
                  <c:v>5.8454683636363631</c:v>
                </c:pt>
                <c:pt idx="680">
                  <c:v>5.8740665454545447</c:v>
                </c:pt>
                <c:pt idx="681">
                  <c:v>5.879786181818182</c:v>
                </c:pt>
                <c:pt idx="682">
                  <c:v>5.8778796363636356</c:v>
                </c:pt>
                <c:pt idx="683">
                  <c:v>5.8664403636363636</c:v>
                </c:pt>
                <c:pt idx="684">
                  <c:v>5.8435618181818176</c:v>
                </c:pt>
                <c:pt idx="685">
                  <c:v>5.8359356363636357</c:v>
                </c:pt>
                <c:pt idx="686">
                  <c:v>5.8225898181818172</c:v>
                </c:pt>
                <c:pt idx="687">
                  <c:v>5.8130570909090906</c:v>
                </c:pt>
                <c:pt idx="688">
                  <c:v>5.8416552727272721</c:v>
                </c:pt>
                <c:pt idx="689">
                  <c:v>5.8550010909090906</c:v>
                </c:pt>
                <c:pt idx="690">
                  <c:v>5.8168701818181825</c:v>
                </c:pt>
                <c:pt idx="691">
                  <c:v>5.8092439999999996</c:v>
                </c:pt>
                <c:pt idx="692">
                  <c:v>5.7577672727272722</c:v>
                </c:pt>
                <c:pt idx="693">
                  <c:v>5.7158232727272722</c:v>
                </c:pt>
                <c:pt idx="694">
                  <c:v>5.6109632727272727</c:v>
                </c:pt>
                <c:pt idx="695">
                  <c:v>5.4775050909090908</c:v>
                </c:pt>
                <c:pt idx="696">
                  <c:v>5.1954210909090897</c:v>
                </c:pt>
                <c:pt idx="697">
                  <c:v>5.0169963636363626</c:v>
                </c:pt>
                <c:pt idx="698">
                  <c:v>4.8347345454545447</c:v>
                </c:pt>
                <c:pt idx="699">
                  <c:v>4.8424087272727263</c:v>
                </c:pt>
                <c:pt idx="700">
                  <c:v>5.0726341818181817</c:v>
                </c:pt>
                <c:pt idx="701">
                  <c:v>5.4333207272727266</c:v>
                </c:pt>
                <c:pt idx="702">
                  <c:v>5.6405236363636355</c:v>
                </c:pt>
                <c:pt idx="703">
                  <c:v>5.7498807272727266</c:v>
                </c:pt>
                <c:pt idx="704">
                  <c:v>5.7824960000000001</c:v>
                </c:pt>
                <c:pt idx="705">
                  <c:v>5.7997629090909086</c:v>
                </c:pt>
                <c:pt idx="706">
                  <c:v>5.7959258181818178</c:v>
                </c:pt>
                <c:pt idx="707">
                  <c:v>5.7882516363636363</c:v>
                </c:pt>
                <c:pt idx="708">
                  <c:v>5.7709847272727268</c:v>
                </c:pt>
                <c:pt idx="709">
                  <c:v>5.7537178181818174</c:v>
                </c:pt>
                <c:pt idx="710">
                  <c:v>5.7479621818181821</c:v>
                </c:pt>
                <c:pt idx="711">
                  <c:v>5.7824960000000001</c:v>
                </c:pt>
                <c:pt idx="712">
                  <c:v>5.8304596363636358</c:v>
                </c:pt>
                <c:pt idx="713">
                  <c:v>5.8131927272727273</c:v>
                </c:pt>
                <c:pt idx="714">
                  <c:v>5.7844145454545446</c:v>
                </c:pt>
                <c:pt idx="715">
                  <c:v>5.7901701818181817</c:v>
                </c:pt>
                <c:pt idx="716">
                  <c:v>5.6597090909090904</c:v>
                </c:pt>
                <c:pt idx="717">
                  <c:v>5.5388407272727269</c:v>
                </c:pt>
                <c:pt idx="718">
                  <c:v>5.3028596363636362</c:v>
                </c:pt>
                <c:pt idx="719">
                  <c:v>4.802119272727273</c:v>
                </c:pt>
                <c:pt idx="720">
                  <c:v>4.1958589090909086</c:v>
                </c:pt>
                <c:pt idx="721">
                  <c:v>2.7089861818181813</c:v>
                </c:pt>
                <c:pt idx="722">
                  <c:v>1.9166269090909089</c:v>
                </c:pt>
                <c:pt idx="723">
                  <c:v>0.82113745454545461</c:v>
                </c:pt>
                <c:pt idx="724">
                  <c:v>0.77509236363636369</c:v>
                </c:pt>
                <c:pt idx="725">
                  <c:v>3.3210021818181814</c:v>
                </c:pt>
                <c:pt idx="726">
                  <c:v>4.1114429090909086</c:v>
                </c:pt>
                <c:pt idx="727">
                  <c:v>4.8136305454545445</c:v>
                </c:pt>
                <c:pt idx="728">
                  <c:v>5.0304261818181812</c:v>
                </c:pt>
                <c:pt idx="729">
                  <c:v>5.1493760000000002</c:v>
                </c:pt>
                <c:pt idx="730">
                  <c:v>5.3527418181818174</c:v>
                </c:pt>
              </c:numCache>
            </c:numRef>
          </c:val>
          <c:smooth val="0"/>
          <c:extLst>
            <c:ext xmlns:c16="http://schemas.microsoft.com/office/drawing/2014/chart" uri="{C3380CC4-5D6E-409C-BE32-E72D297353CC}">
              <c16:uniqueId val="{00000000-46BE-4070-ADAE-166835B076E1}"/>
            </c:ext>
          </c:extLst>
        </c:ser>
        <c:dLbls>
          <c:showLegendKey val="0"/>
          <c:showVal val="0"/>
          <c:showCatName val="0"/>
          <c:showSerName val="0"/>
          <c:showPercent val="0"/>
          <c:showBubbleSize val="0"/>
        </c:dLbls>
        <c:marker val="1"/>
        <c:smooth val="0"/>
        <c:axId val="643850863"/>
        <c:axId val="1231865631"/>
      </c:lineChart>
      <c:lineChart>
        <c:grouping val="standard"/>
        <c:varyColors val="0"/>
        <c:ser>
          <c:idx val="1"/>
          <c:order val="1"/>
          <c:tx>
            <c:strRef>
              <c:f>Hourly!$Y$2</c:f>
              <c:strCache>
                <c:ptCount val="1"/>
                <c:pt idx="0">
                  <c:v>Wind</c:v>
                </c:pt>
              </c:strCache>
            </c:strRef>
          </c:tx>
          <c:spPr>
            <a:ln w="28575" cap="rnd">
              <a:solidFill>
                <a:schemeClr val="accent2"/>
              </a:solidFill>
              <a:round/>
            </a:ln>
            <a:effectLst/>
          </c:spPr>
          <c:marker>
            <c:symbol val="none"/>
          </c:marker>
          <c:cat>
            <c:numRef>
              <c:f>Hourly!$U$3:$U$733</c:f>
              <c:numCache>
                <c:formatCode>d\-mmm\-yy</c:formatCode>
                <c:ptCount val="731"/>
                <c:pt idx="0">
                  <c:v>42705.041666604673</c:v>
                </c:pt>
                <c:pt idx="1">
                  <c:v>42705.083333271337</c:v>
                </c:pt>
                <c:pt idx="2">
                  <c:v>42705.124999938002</c:v>
                </c:pt>
                <c:pt idx="3">
                  <c:v>42705.166666604666</c:v>
                </c:pt>
                <c:pt idx="4">
                  <c:v>42705.20833327133</c:v>
                </c:pt>
                <c:pt idx="5">
                  <c:v>42705.249999937994</c:v>
                </c:pt>
                <c:pt idx="6">
                  <c:v>42705.291666604659</c:v>
                </c:pt>
                <c:pt idx="7">
                  <c:v>42705.333333271323</c:v>
                </c:pt>
                <c:pt idx="8">
                  <c:v>42705.374999937987</c:v>
                </c:pt>
                <c:pt idx="9">
                  <c:v>42705.416666604651</c:v>
                </c:pt>
                <c:pt idx="10">
                  <c:v>42705.458333271315</c:v>
                </c:pt>
                <c:pt idx="11">
                  <c:v>42705.49999993798</c:v>
                </c:pt>
                <c:pt idx="12">
                  <c:v>42705.541666604644</c:v>
                </c:pt>
                <c:pt idx="13">
                  <c:v>42705.583333271308</c:v>
                </c:pt>
                <c:pt idx="14">
                  <c:v>42705.624999937972</c:v>
                </c:pt>
                <c:pt idx="15">
                  <c:v>42705.666666604637</c:v>
                </c:pt>
                <c:pt idx="16">
                  <c:v>42705.708333271301</c:v>
                </c:pt>
                <c:pt idx="17">
                  <c:v>42705.749999937965</c:v>
                </c:pt>
                <c:pt idx="18">
                  <c:v>42705.791666604629</c:v>
                </c:pt>
                <c:pt idx="19">
                  <c:v>42705.833333271294</c:v>
                </c:pt>
                <c:pt idx="20">
                  <c:v>42705.874999937958</c:v>
                </c:pt>
                <c:pt idx="21">
                  <c:v>42705.916666604622</c:v>
                </c:pt>
                <c:pt idx="22">
                  <c:v>42705.958333271286</c:v>
                </c:pt>
                <c:pt idx="23">
                  <c:v>42705.999999937951</c:v>
                </c:pt>
                <c:pt idx="24">
                  <c:v>42706.041666604615</c:v>
                </c:pt>
                <c:pt idx="25">
                  <c:v>42706.083333271279</c:v>
                </c:pt>
                <c:pt idx="26">
                  <c:v>42706.124999937943</c:v>
                </c:pt>
                <c:pt idx="27">
                  <c:v>42706.166666604608</c:v>
                </c:pt>
                <c:pt idx="28">
                  <c:v>42706.208333271272</c:v>
                </c:pt>
                <c:pt idx="29">
                  <c:v>42706.249999937936</c:v>
                </c:pt>
                <c:pt idx="30">
                  <c:v>42706.2916666046</c:v>
                </c:pt>
                <c:pt idx="31">
                  <c:v>42706.333333271265</c:v>
                </c:pt>
                <c:pt idx="32">
                  <c:v>42706.374999937929</c:v>
                </c:pt>
                <c:pt idx="33">
                  <c:v>42706.416666604593</c:v>
                </c:pt>
                <c:pt idx="34">
                  <c:v>42706.458333271257</c:v>
                </c:pt>
                <c:pt idx="35">
                  <c:v>42706.499999937922</c:v>
                </c:pt>
                <c:pt idx="36">
                  <c:v>42706.541666604586</c:v>
                </c:pt>
                <c:pt idx="37">
                  <c:v>42706.58333327125</c:v>
                </c:pt>
                <c:pt idx="38">
                  <c:v>42706.624999937914</c:v>
                </c:pt>
                <c:pt idx="39">
                  <c:v>42706.666666604578</c:v>
                </c:pt>
                <c:pt idx="40">
                  <c:v>42706.708333271243</c:v>
                </c:pt>
                <c:pt idx="41">
                  <c:v>42706.749999937907</c:v>
                </c:pt>
                <c:pt idx="42">
                  <c:v>42706.791666604571</c:v>
                </c:pt>
                <c:pt idx="43">
                  <c:v>42706.833333271235</c:v>
                </c:pt>
                <c:pt idx="44">
                  <c:v>42706.8749999379</c:v>
                </c:pt>
                <c:pt idx="45">
                  <c:v>42706.916666604564</c:v>
                </c:pt>
                <c:pt idx="46">
                  <c:v>42706.958333271228</c:v>
                </c:pt>
                <c:pt idx="47">
                  <c:v>42706.999999937892</c:v>
                </c:pt>
                <c:pt idx="48">
                  <c:v>42707.041666604557</c:v>
                </c:pt>
                <c:pt idx="49">
                  <c:v>42707.083333271221</c:v>
                </c:pt>
                <c:pt idx="50">
                  <c:v>42707.124999937885</c:v>
                </c:pt>
                <c:pt idx="51">
                  <c:v>42707.166666604549</c:v>
                </c:pt>
                <c:pt idx="52">
                  <c:v>42707.208333271214</c:v>
                </c:pt>
                <c:pt idx="53">
                  <c:v>42707.249999937878</c:v>
                </c:pt>
                <c:pt idx="54">
                  <c:v>42707.291666604542</c:v>
                </c:pt>
                <c:pt idx="55">
                  <c:v>42707.333333271206</c:v>
                </c:pt>
                <c:pt idx="56">
                  <c:v>42707.374999937871</c:v>
                </c:pt>
                <c:pt idx="57">
                  <c:v>42707.416666604535</c:v>
                </c:pt>
                <c:pt idx="58">
                  <c:v>42707.458333271199</c:v>
                </c:pt>
                <c:pt idx="59">
                  <c:v>42707.499999937863</c:v>
                </c:pt>
                <c:pt idx="60">
                  <c:v>42707.541666604528</c:v>
                </c:pt>
                <c:pt idx="61">
                  <c:v>42707.583333271192</c:v>
                </c:pt>
                <c:pt idx="62">
                  <c:v>42707.624999937856</c:v>
                </c:pt>
                <c:pt idx="63">
                  <c:v>42707.66666660452</c:v>
                </c:pt>
                <c:pt idx="64">
                  <c:v>42707.708333271185</c:v>
                </c:pt>
                <c:pt idx="65">
                  <c:v>42707.749999937849</c:v>
                </c:pt>
                <c:pt idx="66">
                  <c:v>42707.791666604513</c:v>
                </c:pt>
                <c:pt idx="67">
                  <c:v>42707.833333271177</c:v>
                </c:pt>
                <c:pt idx="68">
                  <c:v>42707.874999937841</c:v>
                </c:pt>
                <c:pt idx="69">
                  <c:v>42707.916666604506</c:v>
                </c:pt>
                <c:pt idx="70">
                  <c:v>42707.95833327117</c:v>
                </c:pt>
                <c:pt idx="71">
                  <c:v>42707.999999937834</c:v>
                </c:pt>
                <c:pt idx="72">
                  <c:v>42708.041666604498</c:v>
                </c:pt>
                <c:pt idx="73">
                  <c:v>42708.083333271163</c:v>
                </c:pt>
                <c:pt idx="74">
                  <c:v>42708.124999937827</c:v>
                </c:pt>
                <c:pt idx="75">
                  <c:v>42708.166666604491</c:v>
                </c:pt>
                <c:pt idx="76">
                  <c:v>42708.208333271155</c:v>
                </c:pt>
                <c:pt idx="77">
                  <c:v>42708.24999993782</c:v>
                </c:pt>
                <c:pt idx="78">
                  <c:v>42708.291666604484</c:v>
                </c:pt>
                <c:pt idx="79">
                  <c:v>42708.333333271148</c:v>
                </c:pt>
                <c:pt idx="80">
                  <c:v>42708.374999937812</c:v>
                </c:pt>
                <c:pt idx="81">
                  <c:v>42708.416666604477</c:v>
                </c:pt>
                <c:pt idx="82">
                  <c:v>42708.458333271141</c:v>
                </c:pt>
                <c:pt idx="83">
                  <c:v>42708.499999937805</c:v>
                </c:pt>
                <c:pt idx="84">
                  <c:v>42708.541666604469</c:v>
                </c:pt>
                <c:pt idx="85">
                  <c:v>42708.583333271134</c:v>
                </c:pt>
                <c:pt idx="86">
                  <c:v>42708.624999937798</c:v>
                </c:pt>
                <c:pt idx="87">
                  <c:v>42708.666666604462</c:v>
                </c:pt>
                <c:pt idx="88">
                  <c:v>42708.708333271126</c:v>
                </c:pt>
                <c:pt idx="89">
                  <c:v>42708.749999937791</c:v>
                </c:pt>
                <c:pt idx="90">
                  <c:v>42708.791666604455</c:v>
                </c:pt>
                <c:pt idx="91">
                  <c:v>42708.833333271119</c:v>
                </c:pt>
                <c:pt idx="92">
                  <c:v>42708.874999937783</c:v>
                </c:pt>
                <c:pt idx="93">
                  <c:v>42708.916666604448</c:v>
                </c:pt>
                <c:pt idx="94">
                  <c:v>42708.958333271112</c:v>
                </c:pt>
                <c:pt idx="95">
                  <c:v>42708.999999937776</c:v>
                </c:pt>
                <c:pt idx="96">
                  <c:v>42709.04166660444</c:v>
                </c:pt>
                <c:pt idx="97">
                  <c:v>42709.083333271104</c:v>
                </c:pt>
                <c:pt idx="98">
                  <c:v>42709.124999937769</c:v>
                </c:pt>
                <c:pt idx="99">
                  <c:v>42709.166666604433</c:v>
                </c:pt>
                <c:pt idx="100">
                  <c:v>42709.208333271097</c:v>
                </c:pt>
                <c:pt idx="101">
                  <c:v>42709.249999937761</c:v>
                </c:pt>
                <c:pt idx="102">
                  <c:v>42709.291666604426</c:v>
                </c:pt>
                <c:pt idx="103">
                  <c:v>42709.33333327109</c:v>
                </c:pt>
                <c:pt idx="104">
                  <c:v>42709.374999937754</c:v>
                </c:pt>
                <c:pt idx="105">
                  <c:v>42709.416666604418</c:v>
                </c:pt>
                <c:pt idx="106">
                  <c:v>42709.458333271083</c:v>
                </c:pt>
                <c:pt idx="107">
                  <c:v>42709.499999937747</c:v>
                </c:pt>
                <c:pt idx="108">
                  <c:v>42709.541666604411</c:v>
                </c:pt>
                <c:pt idx="109">
                  <c:v>42709.583333271075</c:v>
                </c:pt>
                <c:pt idx="110">
                  <c:v>42709.62499993774</c:v>
                </c:pt>
                <c:pt idx="111">
                  <c:v>42709.666666604404</c:v>
                </c:pt>
                <c:pt idx="112">
                  <c:v>42709.708333271068</c:v>
                </c:pt>
                <c:pt idx="113">
                  <c:v>42709.749999937732</c:v>
                </c:pt>
                <c:pt idx="114">
                  <c:v>42709.791666604397</c:v>
                </c:pt>
                <c:pt idx="115">
                  <c:v>42709.833333271061</c:v>
                </c:pt>
                <c:pt idx="116">
                  <c:v>42709.874999937725</c:v>
                </c:pt>
                <c:pt idx="117">
                  <c:v>42709.916666604389</c:v>
                </c:pt>
                <c:pt idx="118">
                  <c:v>42709.958333271054</c:v>
                </c:pt>
                <c:pt idx="119">
                  <c:v>42709.999999937718</c:v>
                </c:pt>
                <c:pt idx="120">
                  <c:v>42710.041666604382</c:v>
                </c:pt>
                <c:pt idx="121">
                  <c:v>42710.083333271046</c:v>
                </c:pt>
                <c:pt idx="122">
                  <c:v>42710.124999937711</c:v>
                </c:pt>
                <c:pt idx="123">
                  <c:v>42710.166666604375</c:v>
                </c:pt>
                <c:pt idx="124">
                  <c:v>42710.208333271039</c:v>
                </c:pt>
                <c:pt idx="125">
                  <c:v>42710.249999937703</c:v>
                </c:pt>
                <c:pt idx="126">
                  <c:v>42710.291666604367</c:v>
                </c:pt>
                <c:pt idx="127">
                  <c:v>42710.333333271032</c:v>
                </c:pt>
                <c:pt idx="128">
                  <c:v>42710.374999937696</c:v>
                </c:pt>
                <c:pt idx="129">
                  <c:v>42710.41666660436</c:v>
                </c:pt>
                <c:pt idx="130">
                  <c:v>42710.458333271024</c:v>
                </c:pt>
                <c:pt idx="131">
                  <c:v>42710.499999937689</c:v>
                </c:pt>
                <c:pt idx="132">
                  <c:v>42710.541666604353</c:v>
                </c:pt>
                <c:pt idx="133">
                  <c:v>42710.583333271017</c:v>
                </c:pt>
                <c:pt idx="134">
                  <c:v>42710.624999937681</c:v>
                </c:pt>
                <c:pt idx="135">
                  <c:v>42710.666666604346</c:v>
                </c:pt>
                <c:pt idx="136">
                  <c:v>42710.70833327101</c:v>
                </c:pt>
                <c:pt idx="137">
                  <c:v>42710.749999937674</c:v>
                </c:pt>
                <c:pt idx="138">
                  <c:v>42710.791666604338</c:v>
                </c:pt>
                <c:pt idx="139">
                  <c:v>42710.833333271003</c:v>
                </c:pt>
                <c:pt idx="140">
                  <c:v>42710.874999937667</c:v>
                </c:pt>
                <c:pt idx="141">
                  <c:v>42710.916666604331</c:v>
                </c:pt>
                <c:pt idx="142">
                  <c:v>42710.958333270995</c:v>
                </c:pt>
                <c:pt idx="143">
                  <c:v>42710.99999993766</c:v>
                </c:pt>
                <c:pt idx="144">
                  <c:v>42711.041666604324</c:v>
                </c:pt>
                <c:pt idx="145">
                  <c:v>42711.083333270988</c:v>
                </c:pt>
                <c:pt idx="146">
                  <c:v>42711.124999937652</c:v>
                </c:pt>
                <c:pt idx="147">
                  <c:v>42711.166666604317</c:v>
                </c:pt>
                <c:pt idx="148">
                  <c:v>42711.208333270981</c:v>
                </c:pt>
                <c:pt idx="149">
                  <c:v>42711.249999937645</c:v>
                </c:pt>
                <c:pt idx="150">
                  <c:v>42711.291666604309</c:v>
                </c:pt>
                <c:pt idx="151">
                  <c:v>42711.333333270974</c:v>
                </c:pt>
                <c:pt idx="152">
                  <c:v>42711.374999937638</c:v>
                </c:pt>
                <c:pt idx="153">
                  <c:v>42711.416666604302</c:v>
                </c:pt>
                <c:pt idx="154">
                  <c:v>42711.458333270966</c:v>
                </c:pt>
                <c:pt idx="155">
                  <c:v>42711.49999993763</c:v>
                </c:pt>
                <c:pt idx="156">
                  <c:v>42711.541666604295</c:v>
                </c:pt>
                <c:pt idx="157">
                  <c:v>42711.583333270959</c:v>
                </c:pt>
                <c:pt idx="158">
                  <c:v>42711.624999937623</c:v>
                </c:pt>
                <c:pt idx="159">
                  <c:v>42711.666666604287</c:v>
                </c:pt>
                <c:pt idx="160">
                  <c:v>42711.708333270952</c:v>
                </c:pt>
                <c:pt idx="161">
                  <c:v>42711.749999937616</c:v>
                </c:pt>
                <c:pt idx="162">
                  <c:v>42711.79166660428</c:v>
                </c:pt>
                <c:pt idx="163">
                  <c:v>42711.833333270944</c:v>
                </c:pt>
                <c:pt idx="164">
                  <c:v>42711.874999937609</c:v>
                </c:pt>
                <c:pt idx="165">
                  <c:v>42711.916666604273</c:v>
                </c:pt>
                <c:pt idx="166">
                  <c:v>42711.958333270937</c:v>
                </c:pt>
                <c:pt idx="167">
                  <c:v>42711.999999937601</c:v>
                </c:pt>
                <c:pt idx="168">
                  <c:v>42712.041666604266</c:v>
                </c:pt>
                <c:pt idx="169">
                  <c:v>42712.08333327093</c:v>
                </c:pt>
                <c:pt idx="170">
                  <c:v>42712.124999937594</c:v>
                </c:pt>
                <c:pt idx="171">
                  <c:v>42712.166666604258</c:v>
                </c:pt>
                <c:pt idx="172">
                  <c:v>42712.208333270923</c:v>
                </c:pt>
                <c:pt idx="173">
                  <c:v>42712.249999937587</c:v>
                </c:pt>
                <c:pt idx="174">
                  <c:v>42712.291666604251</c:v>
                </c:pt>
                <c:pt idx="175">
                  <c:v>42712.333333270915</c:v>
                </c:pt>
                <c:pt idx="176">
                  <c:v>42712.37499993758</c:v>
                </c:pt>
                <c:pt idx="177">
                  <c:v>42712.416666604244</c:v>
                </c:pt>
                <c:pt idx="178">
                  <c:v>42712.458333270908</c:v>
                </c:pt>
                <c:pt idx="179">
                  <c:v>42712.499999937572</c:v>
                </c:pt>
                <c:pt idx="180">
                  <c:v>42712.541666604237</c:v>
                </c:pt>
                <c:pt idx="181">
                  <c:v>42712.583333270901</c:v>
                </c:pt>
                <c:pt idx="182">
                  <c:v>42712.624999937565</c:v>
                </c:pt>
                <c:pt idx="183">
                  <c:v>42712.666666604229</c:v>
                </c:pt>
                <c:pt idx="184">
                  <c:v>42712.708333270893</c:v>
                </c:pt>
                <c:pt idx="185">
                  <c:v>42712.749999937558</c:v>
                </c:pt>
                <c:pt idx="186">
                  <c:v>42712.791666604222</c:v>
                </c:pt>
                <c:pt idx="187">
                  <c:v>42712.833333270886</c:v>
                </c:pt>
                <c:pt idx="188">
                  <c:v>42712.87499993755</c:v>
                </c:pt>
                <c:pt idx="189">
                  <c:v>42712.916666604215</c:v>
                </c:pt>
                <c:pt idx="190">
                  <c:v>42712.958333270879</c:v>
                </c:pt>
                <c:pt idx="191">
                  <c:v>42712.999999937543</c:v>
                </c:pt>
                <c:pt idx="192">
                  <c:v>42713.041666604207</c:v>
                </c:pt>
                <c:pt idx="193">
                  <c:v>42713.083333270872</c:v>
                </c:pt>
                <c:pt idx="194">
                  <c:v>42713.124999937536</c:v>
                </c:pt>
                <c:pt idx="195">
                  <c:v>42713.1666666042</c:v>
                </c:pt>
                <c:pt idx="196">
                  <c:v>42713.208333270864</c:v>
                </c:pt>
                <c:pt idx="197">
                  <c:v>42713.249999937529</c:v>
                </c:pt>
                <c:pt idx="198">
                  <c:v>42713.291666604193</c:v>
                </c:pt>
                <c:pt idx="199">
                  <c:v>42713.333333270857</c:v>
                </c:pt>
                <c:pt idx="200">
                  <c:v>42713.374999937521</c:v>
                </c:pt>
                <c:pt idx="201">
                  <c:v>42713.416666604186</c:v>
                </c:pt>
                <c:pt idx="202">
                  <c:v>42713.45833327085</c:v>
                </c:pt>
                <c:pt idx="203">
                  <c:v>42713.499999937514</c:v>
                </c:pt>
                <c:pt idx="204">
                  <c:v>42713.541666604178</c:v>
                </c:pt>
                <c:pt idx="205">
                  <c:v>42713.583333270843</c:v>
                </c:pt>
                <c:pt idx="206">
                  <c:v>42713.624999937507</c:v>
                </c:pt>
                <c:pt idx="207">
                  <c:v>42713.666666604171</c:v>
                </c:pt>
                <c:pt idx="208">
                  <c:v>42713.708333270835</c:v>
                </c:pt>
                <c:pt idx="209">
                  <c:v>42713.7499999375</c:v>
                </c:pt>
                <c:pt idx="210">
                  <c:v>42713.791666604164</c:v>
                </c:pt>
                <c:pt idx="211">
                  <c:v>42713.833333270828</c:v>
                </c:pt>
                <c:pt idx="212">
                  <c:v>42713.874999937492</c:v>
                </c:pt>
                <c:pt idx="213">
                  <c:v>42713.916666604156</c:v>
                </c:pt>
                <c:pt idx="214">
                  <c:v>42713.958333270821</c:v>
                </c:pt>
                <c:pt idx="215">
                  <c:v>42713.999999937485</c:v>
                </c:pt>
                <c:pt idx="216">
                  <c:v>42714.041666604149</c:v>
                </c:pt>
                <c:pt idx="217">
                  <c:v>42714.083333270813</c:v>
                </c:pt>
                <c:pt idx="218">
                  <c:v>42714.124999937478</c:v>
                </c:pt>
                <c:pt idx="219">
                  <c:v>42714.166666604142</c:v>
                </c:pt>
                <c:pt idx="220">
                  <c:v>42714.208333270806</c:v>
                </c:pt>
                <c:pt idx="221">
                  <c:v>42714.24999993747</c:v>
                </c:pt>
                <c:pt idx="222">
                  <c:v>42714.291666604135</c:v>
                </c:pt>
                <c:pt idx="223">
                  <c:v>42714.333333270799</c:v>
                </c:pt>
                <c:pt idx="224">
                  <c:v>42714.374999937463</c:v>
                </c:pt>
                <c:pt idx="225">
                  <c:v>42714.416666604127</c:v>
                </c:pt>
                <c:pt idx="226">
                  <c:v>42714.458333270792</c:v>
                </c:pt>
                <c:pt idx="227">
                  <c:v>42714.499999937456</c:v>
                </c:pt>
                <c:pt idx="228">
                  <c:v>42714.54166660412</c:v>
                </c:pt>
                <c:pt idx="229">
                  <c:v>42714.583333270784</c:v>
                </c:pt>
                <c:pt idx="230">
                  <c:v>42714.624999937449</c:v>
                </c:pt>
                <c:pt idx="231">
                  <c:v>42714.666666604113</c:v>
                </c:pt>
                <c:pt idx="232">
                  <c:v>42714.708333270777</c:v>
                </c:pt>
                <c:pt idx="233">
                  <c:v>42714.749999937441</c:v>
                </c:pt>
                <c:pt idx="234">
                  <c:v>42714.791666604106</c:v>
                </c:pt>
                <c:pt idx="235">
                  <c:v>42714.83333327077</c:v>
                </c:pt>
                <c:pt idx="236">
                  <c:v>42714.874999937434</c:v>
                </c:pt>
                <c:pt idx="237">
                  <c:v>42714.916666604098</c:v>
                </c:pt>
                <c:pt idx="238">
                  <c:v>42714.958333270763</c:v>
                </c:pt>
                <c:pt idx="239">
                  <c:v>42714.999999937427</c:v>
                </c:pt>
                <c:pt idx="240">
                  <c:v>42715.041666604091</c:v>
                </c:pt>
                <c:pt idx="241">
                  <c:v>42715.083333270755</c:v>
                </c:pt>
                <c:pt idx="242">
                  <c:v>42715.124999937419</c:v>
                </c:pt>
                <c:pt idx="243">
                  <c:v>42715.166666604084</c:v>
                </c:pt>
                <c:pt idx="244">
                  <c:v>42715.208333270748</c:v>
                </c:pt>
                <c:pt idx="245">
                  <c:v>42715.249999937412</c:v>
                </c:pt>
                <c:pt idx="246">
                  <c:v>42715.291666604076</c:v>
                </c:pt>
                <c:pt idx="247">
                  <c:v>42715.333333270741</c:v>
                </c:pt>
                <c:pt idx="248">
                  <c:v>42715.374999937405</c:v>
                </c:pt>
                <c:pt idx="249">
                  <c:v>42715.416666604069</c:v>
                </c:pt>
                <c:pt idx="250">
                  <c:v>42715.458333270733</c:v>
                </c:pt>
                <c:pt idx="251">
                  <c:v>42715.499999937398</c:v>
                </c:pt>
                <c:pt idx="252">
                  <c:v>42715.541666604062</c:v>
                </c:pt>
                <c:pt idx="253">
                  <c:v>42715.583333270726</c:v>
                </c:pt>
                <c:pt idx="254">
                  <c:v>42715.62499993739</c:v>
                </c:pt>
                <c:pt idx="255">
                  <c:v>42715.666666604055</c:v>
                </c:pt>
                <c:pt idx="256">
                  <c:v>42715.708333270719</c:v>
                </c:pt>
                <c:pt idx="257">
                  <c:v>42715.749999937383</c:v>
                </c:pt>
                <c:pt idx="258">
                  <c:v>42715.791666604047</c:v>
                </c:pt>
                <c:pt idx="259">
                  <c:v>42715.833333270712</c:v>
                </c:pt>
                <c:pt idx="260">
                  <c:v>42715.874999937376</c:v>
                </c:pt>
                <c:pt idx="261">
                  <c:v>42715.91666660404</c:v>
                </c:pt>
                <c:pt idx="262">
                  <c:v>42715.958333270704</c:v>
                </c:pt>
                <c:pt idx="263">
                  <c:v>42715.999999937369</c:v>
                </c:pt>
                <c:pt idx="264">
                  <c:v>42716.041666604033</c:v>
                </c:pt>
                <c:pt idx="265">
                  <c:v>42716.083333270697</c:v>
                </c:pt>
                <c:pt idx="266">
                  <c:v>42716.124999937361</c:v>
                </c:pt>
                <c:pt idx="267">
                  <c:v>42716.166666604026</c:v>
                </c:pt>
                <c:pt idx="268">
                  <c:v>42716.20833327069</c:v>
                </c:pt>
                <c:pt idx="269">
                  <c:v>42716.249999937354</c:v>
                </c:pt>
                <c:pt idx="270">
                  <c:v>42716.291666604018</c:v>
                </c:pt>
                <c:pt idx="271">
                  <c:v>42716.333333270682</c:v>
                </c:pt>
                <c:pt idx="272">
                  <c:v>42716.374999937347</c:v>
                </c:pt>
                <c:pt idx="273">
                  <c:v>42716.416666604011</c:v>
                </c:pt>
                <c:pt idx="274">
                  <c:v>42716.458333270675</c:v>
                </c:pt>
                <c:pt idx="275">
                  <c:v>42716.499999937339</c:v>
                </c:pt>
                <c:pt idx="276">
                  <c:v>42716.541666604004</c:v>
                </c:pt>
                <c:pt idx="277">
                  <c:v>42716.583333270668</c:v>
                </c:pt>
                <c:pt idx="278">
                  <c:v>42716.624999937332</c:v>
                </c:pt>
                <c:pt idx="279">
                  <c:v>42716.666666603996</c:v>
                </c:pt>
                <c:pt idx="280">
                  <c:v>42716.708333270661</c:v>
                </c:pt>
                <c:pt idx="281">
                  <c:v>42716.749999937325</c:v>
                </c:pt>
                <c:pt idx="282">
                  <c:v>42716.791666603989</c:v>
                </c:pt>
                <c:pt idx="283">
                  <c:v>42716.833333270653</c:v>
                </c:pt>
                <c:pt idx="284">
                  <c:v>42716.874999937318</c:v>
                </c:pt>
                <c:pt idx="285">
                  <c:v>42716.916666603982</c:v>
                </c:pt>
                <c:pt idx="286">
                  <c:v>42716.958333270646</c:v>
                </c:pt>
                <c:pt idx="287">
                  <c:v>42716.99999993731</c:v>
                </c:pt>
                <c:pt idx="288">
                  <c:v>42717.041666603975</c:v>
                </c:pt>
                <c:pt idx="289">
                  <c:v>42717.083333270639</c:v>
                </c:pt>
                <c:pt idx="290">
                  <c:v>42717.124999937303</c:v>
                </c:pt>
                <c:pt idx="291">
                  <c:v>42717.166666603967</c:v>
                </c:pt>
                <c:pt idx="292">
                  <c:v>42717.208333270632</c:v>
                </c:pt>
                <c:pt idx="293">
                  <c:v>42717.249999937296</c:v>
                </c:pt>
                <c:pt idx="294">
                  <c:v>42717.29166660396</c:v>
                </c:pt>
                <c:pt idx="295">
                  <c:v>42717.333333270624</c:v>
                </c:pt>
                <c:pt idx="296">
                  <c:v>42717.374999937289</c:v>
                </c:pt>
                <c:pt idx="297">
                  <c:v>42717.416666603953</c:v>
                </c:pt>
                <c:pt idx="298">
                  <c:v>42717.458333270617</c:v>
                </c:pt>
                <c:pt idx="299">
                  <c:v>42717.499999937281</c:v>
                </c:pt>
                <c:pt idx="300">
                  <c:v>42717.541666603945</c:v>
                </c:pt>
                <c:pt idx="301">
                  <c:v>42717.58333327061</c:v>
                </c:pt>
                <c:pt idx="302">
                  <c:v>42717.624999937274</c:v>
                </c:pt>
                <c:pt idx="303">
                  <c:v>42717.666666603938</c:v>
                </c:pt>
                <c:pt idx="304">
                  <c:v>42717.708333270602</c:v>
                </c:pt>
                <c:pt idx="305">
                  <c:v>42717.749999937267</c:v>
                </c:pt>
                <c:pt idx="306">
                  <c:v>42717.791666603931</c:v>
                </c:pt>
                <c:pt idx="307">
                  <c:v>42717.833333270595</c:v>
                </c:pt>
                <c:pt idx="308">
                  <c:v>42717.874999937259</c:v>
                </c:pt>
                <c:pt idx="309">
                  <c:v>42717.916666603924</c:v>
                </c:pt>
                <c:pt idx="310">
                  <c:v>42717.958333270588</c:v>
                </c:pt>
                <c:pt idx="311">
                  <c:v>42717.999999937252</c:v>
                </c:pt>
                <c:pt idx="312">
                  <c:v>42718.041666603916</c:v>
                </c:pt>
                <c:pt idx="313">
                  <c:v>42718.083333270581</c:v>
                </c:pt>
                <c:pt idx="314">
                  <c:v>42718.124999937245</c:v>
                </c:pt>
                <c:pt idx="315">
                  <c:v>42718.166666603909</c:v>
                </c:pt>
                <c:pt idx="316">
                  <c:v>42718.208333270573</c:v>
                </c:pt>
                <c:pt idx="317">
                  <c:v>42718.249999937238</c:v>
                </c:pt>
                <c:pt idx="318">
                  <c:v>42718.291666603902</c:v>
                </c:pt>
                <c:pt idx="319">
                  <c:v>42718.333333270566</c:v>
                </c:pt>
                <c:pt idx="320">
                  <c:v>42718.37499993723</c:v>
                </c:pt>
                <c:pt idx="321">
                  <c:v>42718.416666603895</c:v>
                </c:pt>
                <c:pt idx="322">
                  <c:v>42718.458333270559</c:v>
                </c:pt>
                <c:pt idx="323">
                  <c:v>42718.499999937223</c:v>
                </c:pt>
                <c:pt idx="324">
                  <c:v>42718.541666603887</c:v>
                </c:pt>
                <c:pt idx="325">
                  <c:v>42718.583333270552</c:v>
                </c:pt>
                <c:pt idx="326">
                  <c:v>42718.624999937216</c:v>
                </c:pt>
                <c:pt idx="327">
                  <c:v>42718.66666660388</c:v>
                </c:pt>
                <c:pt idx="328">
                  <c:v>42718.708333270544</c:v>
                </c:pt>
                <c:pt idx="329">
                  <c:v>42718.749999937208</c:v>
                </c:pt>
                <c:pt idx="330">
                  <c:v>42718.791666603873</c:v>
                </c:pt>
                <c:pt idx="331">
                  <c:v>42718.833333270537</c:v>
                </c:pt>
                <c:pt idx="332">
                  <c:v>42718.874999937201</c:v>
                </c:pt>
                <c:pt idx="333">
                  <c:v>42718.916666603865</c:v>
                </c:pt>
                <c:pt idx="334">
                  <c:v>42718.95833327053</c:v>
                </c:pt>
                <c:pt idx="335">
                  <c:v>42718.999999937194</c:v>
                </c:pt>
                <c:pt idx="336">
                  <c:v>42719.041666603858</c:v>
                </c:pt>
                <c:pt idx="337">
                  <c:v>42719.083333270522</c:v>
                </c:pt>
                <c:pt idx="338">
                  <c:v>42719.124999937187</c:v>
                </c:pt>
                <c:pt idx="339">
                  <c:v>42719.166666603851</c:v>
                </c:pt>
                <c:pt idx="340">
                  <c:v>42719.208333270515</c:v>
                </c:pt>
                <c:pt idx="341">
                  <c:v>42719.249999937179</c:v>
                </c:pt>
                <c:pt idx="342">
                  <c:v>42719.291666603844</c:v>
                </c:pt>
                <c:pt idx="343">
                  <c:v>42719.333333270508</c:v>
                </c:pt>
                <c:pt idx="344">
                  <c:v>42719.374999937172</c:v>
                </c:pt>
                <c:pt idx="345">
                  <c:v>42719.416666603836</c:v>
                </c:pt>
                <c:pt idx="346">
                  <c:v>42719.458333270501</c:v>
                </c:pt>
                <c:pt idx="347">
                  <c:v>42719.499999937165</c:v>
                </c:pt>
                <c:pt idx="348">
                  <c:v>42719.541666603829</c:v>
                </c:pt>
                <c:pt idx="349">
                  <c:v>42719.583333270493</c:v>
                </c:pt>
                <c:pt idx="350">
                  <c:v>42719.624999937158</c:v>
                </c:pt>
                <c:pt idx="351">
                  <c:v>42719.666666603822</c:v>
                </c:pt>
                <c:pt idx="352">
                  <c:v>42719.708333270486</c:v>
                </c:pt>
                <c:pt idx="353">
                  <c:v>42719.74999993715</c:v>
                </c:pt>
                <c:pt idx="354">
                  <c:v>42719.791666603815</c:v>
                </c:pt>
                <c:pt idx="355">
                  <c:v>42719.833333270479</c:v>
                </c:pt>
                <c:pt idx="356">
                  <c:v>42719.874999937143</c:v>
                </c:pt>
                <c:pt idx="357">
                  <c:v>42719.916666603807</c:v>
                </c:pt>
                <c:pt idx="358">
                  <c:v>42719.958333270471</c:v>
                </c:pt>
                <c:pt idx="359">
                  <c:v>42719.999999937136</c:v>
                </c:pt>
                <c:pt idx="360">
                  <c:v>42720.0416666038</c:v>
                </c:pt>
                <c:pt idx="361">
                  <c:v>42720.083333270464</c:v>
                </c:pt>
                <c:pt idx="362">
                  <c:v>42720.124999937128</c:v>
                </c:pt>
                <c:pt idx="363">
                  <c:v>42720.166666603793</c:v>
                </c:pt>
                <c:pt idx="364">
                  <c:v>42720.208333270457</c:v>
                </c:pt>
                <c:pt idx="365">
                  <c:v>42720.249999937121</c:v>
                </c:pt>
                <c:pt idx="366">
                  <c:v>42720.291666603785</c:v>
                </c:pt>
                <c:pt idx="367">
                  <c:v>42720.33333327045</c:v>
                </c:pt>
                <c:pt idx="368">
                  <c:v>42720.374999937114</c:v>
                </c:pt>
                <c:pt idx="369">
                  <c:v>42720.416666603778</c:v>
                </c:pt>
                <c:pt idx="370">
                  <c:v>42720.458333270442</c:v>
                </c:pt>
                <c:pt idx="371">
                  <c:v>42720.499999937107</c:v>
                </c:pt>
                <c:pt idx="372">
                  <c:v>42720.541666603771</c:v>
                </c:pt>
                <c:pt idx="373">
                  <c:v>42720.583333270435</c:v>
                </c:pt>
                <c:pt idx="374">
                  <c:v>42720.624999937099</c:v>
                </c:pt>
                <c:pt idx="375">
                  <c:v>42720.666666603764</c:v>
                </c:pt>
                <c:pt idx="376">
                  <c:v>42720.708333270428</c:v>
                </c:pt>
                <c:pt idx="377">
                  <c:v>42720.749999937092</c:v>
                </c:pt>
                <c:pt idx="378">
                  <c:v>42720.791666603756</c:v>
                </c:pt>
                <c:pt idx="379">
                  <c:v>42720.833333270421</c:v>
                </c:pt>
                <c:pt idx="380">
                  <c:v>42720.874999937085</c:v>
                </c:pt>
                <c:pt idx="381">
                  <c:v>42720.916666603749</c:v>
                </c:pt>
                <c:pt idx="382">
                  <c:v>42720.958333270413</c:v>
                </c:pt>
                <c:pt idx="383">
                  <c:v>42720.999999937078</c:v>
                </c:pt>
                <c:pt idx="384">
                  <c:v>42721.041666603742</c:v>
                </c:pt>
                <c:pt idx="385">
                  <c:v>42721.083333270406</c:v>
                </c:pt>
                <c:pt idx="386">
                  <c:v>42721.12499993707</c:v>
                </c:pt>
                <c:pt idx="387">
                  <c:v>42721.166666603734</c:v>
                </c:pt>
                <c:pt idx="388">
                  <c:v>42721.208333270399</c:v>
                </c:pt>
                <c:pt idx="389">
                  <c:v>42721.249999937063</c:v>
                </c:pt>
                <c:pt idx="390">
                  <c:v>42721.291666603727</c:v>
                </c:pt>
                <c:pt idx="391">
                  <c:v>42721.333333270391</c:v>
                </c:pt>
                <c:pt idx="392">
                  <c:v>42721.374999937056</c:v>
                </c:pt>
                <c:pt idx="393">
                  <c:v>42721.41666660372</c:v>
                </c:pt>
                <c:pt idx="394">
                  <c:v>42721.458333270384</c:v>
                </c:pt>
                <c:pt idx="395">
                  <c:v>42721.499999937048</c:v>
                </c:pt>
                <c:pt idx="396">
                  <c:v>42721.541666603713</c:v>
                </c:pt>
                <c:pt idx="397">
                  <c:v>42721.583333270377</c:v>
                </c:pt>
                <c:pt idx="398">
                  <c:v>42721.624999937041</c:v>
                </c:pt>
                <c:pt idx="399">
                  <c:v>42721.666666603705</c:v>
                </c:pt>
                <c:pt idx="400">
                  <c:v>42721.70833327037</c:v>
                </c:pt>
                <c:pt idx="401">
                  <c:v>42721.749999937034</c:v>
                </c:pt>
                <c:pt idx="402">
                  <c:v>42721.791666603698</c:v>
                </c:pt>
                <c:pt idx="403">
                  <c:v>42721.833333270362</c:v>
                </c:pt>
                <c:pt idx="404">
                  <c:v>42721.874999937027</c:v>
                </c:pt>
                <c:pt idx="405">
                  <c:v>42721.916666603691</c:v>
                </c:pt>
                <c:pt idx="406">
                  <c:v>42721.958333270355</c:v>
                </c:pt>
                <c:pt idx="407">
                  <c:v>42721.999999937019</c:v>
                </c:pt>
                <c:pt idx="408">
                  <c:v>42722.041666603684</c:v>
                </c:pt>
                <c:pt idx="409">
                  <c:v>42722.083333270348</c:v>
                </c:pt>
                <c:pt idx="410">
                  <c:v>42722.124999937012</c:v>
                </c:pt>
                <c:pt idx="411">
                  <c:v>42722.166666603676</c:v>
                </c:pt>
                <c:pt idx="412">
                  <c:v>42722.208333270341</c:v>
                </c:pt>
                <c:pt idx="413">
                  <c:v>42722.249999937005</c:v>
                </c:pt>
                <c:pt idx="414">
                  <c:v>42722.291666603669</c:v>
                </c:pt>
                <c:pt idx="415">
                  <c:v>42722.333333270333</c:v>
                </c:pt>
                <c:pt idx="416">
                  <c:v>42722.374999936997</c:v>
                </c:pt>
                <c:pt idx="417">
                  <c:v>42722.416666603662</c:v>
                </c:pt>
                <c:pt idx="418">
                  <c:v>42722.458333270326</c:v>
                </c:pt>
                <c:pt idx="419">
                  <c:v>42722.49999993699</c:v>
                </c:pt>
                <c:pt idx="420">
                  <c:v>42722.541666603654</c:v>
                </c:pt>
                <c:pt idx="421">
                  <c:v>42722.583333270319</c:v>
                </c:pt>
                <c:pt idx="422">
                  <c:v>42722.624999936983</c:v>
                </c:pt>
                <c:pt idx="423">
                  <c:v>42722.666666603647</c:v>
                </c:pt>
                <c:pt idx="424">
                  <c:v>42722.708333270311</c:v>
                </c:pt>
                <c:pt idx="425">
                  <c:v>42722.749999936976</c:v>
                </c:pt>
                <c:pt idx="426">
                  <c:v>42722.79166660364</c:v>
                </c:pt>
                <c:pt idx="427">
                  <c:v>42722.833333270304</c:v>
                </c:pt>
                <c:pt idx="428">
                  <c:v>42722.874999936968</c:v>
                </c:pt>
                <c:pt idx="429">
                  <c:v>42722.916666603633</c:v>
                </c:pt>
                <c:pt idx="430">
                  <c:v>42722.958333270297</c:v>
                </c:pt>
                <c:pt idx="431">
                  <c:v>42722.999999936961</c:v>
                </c:pt>
                <c:pt idx="432">
                  <c:v>42723.041666603625</c:v>
                </c:pt>
                <c:pt idx="433">
                  <c:v>42723.08333327029</c:v>
                </c:pt>
                <c:pt idx="434">
                  <c:v>42723.124999936954</c:v>
                </c:pt>
                <c:pt idx="435">
                  <c:v>42723.166666603618</c:v>
                </c:pt>
                <c:pt idx="436">
                  <c:v>42723.208333270282</c:v>
                </c:pt>
                <c:pt idx="437">
                  <c:v>42723.249999936947</c:v>
                </c:pt>
                <c:pt idx="438">
                  <c:v>42723.291666603611</c:v>
                </c:pt>
                <c:pt idx="439">
                  <c:v>42723.333333270275</c:v>
                </c:pt>
                <c:pt idx="440">
                  <c:v>42723.374999936939</c:v>
                </c:pt>
                <c:pt idx="441">
                  <c:v>42723.416666603604</c:v>
                </c:pt>
                <c:pt idx="442">
                  <c:v>42723.458333270268</c:v>
                </c:pt>
                <c:pt idx="443">
                  <c:v>42723.499999936932</c:v>
                </c:pt>
                <c:pt idx="444">
                  <c:v>42723.541666603596</c:v>
                </c:pt>
                <c:pt idx="445">
                  <c:v>42723.58333327026</c:v>
                </c:pt>
                <c:pt idx="446">
                  <c:v>42723.624999936925</c:v>
                </c:pt>
                <c:pt idx="447">
                  <c:v>42723.666666603589</c:v>
                </c:pt>
                <c:pt idx="448">
                  <c:v>42723.708333270253</c:v>
                </c:pt>
                <c:pt idx="449">
                  <c:v>42723.749999936917</c:v>
                </c:pt>
                <c:pt idx="450">
                  <c:v>42723.791666603582</c:v>
                </c:pt>
                <c:pt idx="451">
                  <c:v>42723.833333270246</c:v>
                </c:pt>
                <c:pt idx="452">
                  <c:v>42723.87499993691</c:v>
                </c:pt>
                <c:pt idx="453">
                  <c:v>42723.916666603574</c:v>
                </c:pt>
                <c:pt idx="454">
                  <c:v>42723.958333270239</c:v>
                </c:pt>
                <c:pt idx="455">
                  <c:v>42723.999999936903</c:v>
                </c:pt>
                <c:pt idx="456">
                  <c:v>42724.041666603567</c:v>
                </c:pt>
                <c:pt idx="457">
                  <c:v>42724.083333270231</c:v>
                </c:pt>
                <c:pt idx="458">
                  <c:v>42724.124999936896</c:v>
                </c:pt>
                <c:pt idx="459">
                  <c:v>42724.16666660356</c:v>
                </c:pt>
                <c:pt idx="460">
                  <c:v>42724.208333270224</c:v>
                </c:pt>
                <c:pt idx="461">
                  <c:v>42724.249999936888</c:v>
                </c:pt>
                <c:pt idx="462">
                  <c:v>42724.291666603553</c:v>
                </c:pt>
                <c:pt idx="463">
                  <c:v>42724.333333270217</c:v>
                </c:pt>
                <c:pt idx="464">
                  <c:v>42724.374999936881</c:v>
                </c:pt>
                <c:pt idx="465">
                  <c:v>42724.416666603545</c:v>
                </c:pt>
                <c:pt idx="466">
                  <c:v>42724.45833327021</c:v>
                </c:pt>
                <c:pt idx="467">
                  <c:v>42724.499999936874</c:v>
                </c:pt>
                <c:pt idx="468">
                  <c:v>42724.541666603538</c:v>
                </c:pt>
                <c:pt idx="469">
                  <c:v>42724.583333270202</c:v>
                </c:pt>
                <c:pt idx="470">
                  <c:v>42724.624999936867</c:v>
                </c:pt>
                <c:pt idx="471">
                  <c:v>42724.666666603531</c:v>
                </c:pt>
                <c:pt idx="472">
                  <c:v>42724.708333270195</c:v>
                </c:pt>
                <c:pt idx="473">
                  <c:v>42724.749999936859</c:v>
                </c:pt>
                <c:pt idx="474">
                  <c:v>42724.791666603523</c:v>
                </c:pt>
                <c:pt idx="475">
                  <c:v>42724.833333270188</c:v>
                </c:pt>
                <c:pt idx="476">
                  <c:v>42724.874999936852</c:v>
                </c:pt>
                <c:pt idx="477">
                  <c:v>42724.916666603516</c:v>
                </c:pt>
                <c:pt idx="478">
                  <c:v>42724.95833327018</c:v>
                </c:pt>
                <c:pt idx="479">
                  <c:v>42724.999999936845</c:v>
                </c:pt>
                <c:pt idx="480">
                  <c:v>42725.041666603509</c:v>
                </c:pt>
                <c:pt idx="481">
                  <c:v>42725.083333270173</c:v>
                </c:pt>
                <c:pt idx="482">
                  <c:v>42725.124999936837</c:v>
                </c:pt>
                <c:pt idx="483">
                  <c:v>42725.166666603502</c:v>
                </c:pt>
                <c:pt idx="484">
                  <c:v>42725.208333270166</c:v>
                </c:pt>
                <c:pt idx="485">
                  <c:v>42725.24999993683</c:v>
                </c:pt>
                <c:pt idx="486">
                  <c:v>42725.291666603494</c:v>
                </c:pt>
                <c:pt idx="487">
                  <c:v>42725.333333270159</c:v>
                </c:pt>
                <c:pt idx="488">
                  <c:v>42725.374999936823</c:v>
                </c:pt>
                <c:pt idx="489">
                  <c:v>42725.416666603487</c:v>
                </c:pt>
                <c:pt idx="490">
                  <c:v>42725.458333270151</c:v>
                </c:pt>
                <c:pt idx="491">
                  <c:v>42725.499999936816</c:v>
                </c:pt>
                <c:pt idx="492">
                  <c:v>42725.54166660348</c:v>
                </c:pt>
                <c:pt idx="493">
                  <c:v>42725.583333270144</c:v>
                </c:pt>
                <c:pt idx="494">
                  <c:v>42725.624999936808</c:v>
                </c:pt>
                <c:pt idx="495">
                  <c:v>42725.666666603473</c:v>
                </c:pt>
                <c:pt idx="496">
                  <c:v>42725.708333270137</c:v>
                </c:pt>
                <c:pt idx="497">
                  <c:v>42725.749999936801</c:v>
                </c:pt>
                <c:pt idx="498">
                  <c:v>42725.791666603465</c:v>
                </c:pt>
                <c:pt idx="499">
                  <c:v>42725.83333327013</c:v>
                </c:pt>
                <c:pt idx="500">
                  <c:v>42725.874999936794</c:v>
                </c:pt>
                <c:pt idx="501">
                  <c:v>42725.916666603458</c:v>
                </c:pt>
                <c:pt idx="502">
                  <c:v>42725.958333270122</c:v>
                </c:pt>
                <c:pt idx="503">
                  <c:v>42725.999999936786</c:v>
                </c:pt>
                <c:pt idx="504">
                  <c:v>42726.041666603451</c:v>
                </c:pt>
                <c:pt idx="505">
                  <c:v>42726.083333270115</c:v>
                </c:pt>
                <c:pt idx="506">
                  <c:v>42726.124999936779</c:v>
                </c:pt>
                <c:pt idx="507">
                  <c:v>42726.166666603443</c:v>
                </c:pt>
                <c:pt idx="508">
                  <c:v>42726.208333270108</c:v>
                </c:pt>
                <c:pt idx="509">
                  <c:v>42726.249999936772</c:v>
                </c:pt>
                <c:pt idx="510">
                  <c:v>42726.291666603436</c:v>
                </c:pt>
                <c:pt idx="511">
                  <c:v>42726.3333332701</c:v>
                </c:pt>
                <c:pt idx="512">
                  <c:v>42726.374999936765</c:v>
                </c:pt>
                <c:pt idx="513">
                  <c:v>42726.416666603429</c:v>
                </c:pt>
                <c:pt idx="514">
                  <c:v>42726.458333270093</c:v>
                </c:pt>
                <c:pt idx="515">
                  <c:v>42726.499999936757</c:v>
                </c:pt>
                <c:pt idx="516">
                  <c:v>42726.541666603422</c:v>
                </c:pt>
                <c:pt idx="517">
                  <c:v>42726.583333270086</c:v>
                </c:pt>
                <c:pt idx="518">
                  <c:v>42726.62499993675</c:v>
                </c:pt>
                <c:pt idx="519">
                  <c:v>42726.666666603414</c:v>
                </c:pt>
                <c:pt idx="520">
                  <c:v>42726.708333270079</c:v>
                </c:pt>
                <c:pt idx="521">
                  <c:v>42726.749999936743</c:v>
                </c:pt>
                <c:pt idx="522">
                  <c:v>42726.791666603407</c:v>
                </c:pt>
                <c:pt idx="523">
                  <c:v>42726.833333270071</c:v>
                </c:pt>
                <c:pt idx="524">
                  <c:v>42726.874999936736</c:v>
                </c:pt>
                <c:pt idx="525">
                  <c:v>42726.9166666034</c:v>
                </c:pt>
                <c:pt idx="526">
                  <c:v>42726.958333270064</c:v>
                </c:pt>
                <c:pt idx="527">
                  <c:v>42726.999999936728</c:v>
                </c:pt>
                <c:pt idx="528">
                  <c:v>42727.041666603393</c:v>
                </c:pt>
                <c:pt idx="529">
                  <c:v>42727.083333270057</c:v>
                </c:pt>
                <c:pt idx="530">
                  <c:v>42727.124999936721</c:v>
                </c:pt>
                <c:pt idx="531">
                  <c:v>42727.166666603385</c:v>
                </c:pt>
                <c:pt idx="532">
                  <c:v>42727.208333270049</c:v>
                </c:pt>
                <c:pt idx="533">
                  <c:v>42727.249999936714</c:v>
                </c:pt>
                <c:pt idx="534">
                  <c:v>42727.291666603378</c:v>
                </c:pt>
                <c:pt idx="535">
                  <c:v>42727.333333270042</c:v>
                </c:pt>
                <c:pt idx="536">
                  <c:v>42727.374999936706</c:v>
                </c:pt>
                <c:pt idx="537">
                  <c:v>42727.416666603371</c:v>
                </c:pt>
                <c:pt idx="538">
                  <c:v>42727.458333270035</c:v>
                </c:pt>
                <c:pt idx="539">
                  <c:v>42727.499999936699</c:v>
                </c:pt>
                <c:pt idx="540">
                  <c:v>42727.541666603363</c:v>
                </c:pt>
                <c:pt idx="541">
                  <c:v>42727.583333270028</c:v>
                </c:pt>
                <c:pt idx="542">
                  <c:v>42727.624999936692</c:v>
                </c:pt>
                <c:pt idx="543">
                  <c:v>42727.666666603356</c:v>
                </c:pt>
                <c:pt idx="544">
                  <c:v>42727.70833327002</c:v>
                </c:pt>
                <c:pt idx="545">
                  <c:v>42727.749999936685</c:v>
                </c:pt>
                <c:pt idx="546">
                  <c:v>42727.791666603349</c:v>
                </c:pt>
                <c:pt idx="547">
                  <c:v>42727.833333270013</c:v>
                </c:pt>
                <c:pt idx="548">
                  <c:v>42727.874999936677</c:v>
                </c:pt>
                <c:pt idx="549">
                  <c:v>42727.916666603342</c:v>
                </c:pt>
                <c:pt idx="550">
                  <c:v>42727.958333270006</c:v>
                </c:pt>
                <c:pt idx="551">
                  <c:v>42727.99999993667</c:v>
                </c:pt>
                <c:pt idx="552">
                  <c:v>42728.041666603334</c:v>
                </c:pt>
                <c:pt idx="553">
                  <c:v>42728.083333269999</c:v>
                </c:pt>
                <c:pt idx="554">
                  <c:v>42728.124999936663</c:v>
                </c:pt>
                <c:pt idx="555">
                  <c:v>42728.166666603327</c:v>
                </c:pt>
                <c:pt idx="556">
                  <c:v>42728.208333269991</c:v>
                </c:pt>
                <c:pt idx="557">
                  <c:v>42728.249999936656</c:v>
                </c:pt>
                <c:pt idx="558">
                  <c:v>42728.29166660332</c:v>
                </c:pt>
                <c:pt idx="559">
                  <c:v>42728.333333269984</c:v>
                </c:pt>
                <c:pt idx="560">
                  <c:v>42728.374999936648</c:v>
                </c:pt>
                <c:pt idx="561">
                  <c:v>42728.416666603312</c:v>
                </c:pt>
                <c:pt idx="562">
                  <c:v>42728.458333269977</c:v>
                </c:pt>
                <c:pt idx="563">
                  <c:v>42728.499999936641</c:v>
                </c:pt>
                <c:pt idx="564">
                  <c:v>42728.541666603305</c:v>
                </c:pt>
                <c:pt idx="565">
                  <c:v>42728.583333269969</c:v>
                </c:pt>
                <c:pt idx="566">
                  <c:v>42728.624999936634</c:v>
                </c:pt>
                <c:pt idx="567">
                  <c:v>42728.666666603298</c:v>
                </c:pt>
                <c:pt idx="568">
                  <c:v>42728.708333269962</c:v>
                </c:pt>
                <c:pt idx="569">
                  <c:v>42728.749999936626</c:v>
                </c:pt>
                <c:pt idx="570">
                  <c:v>42728.791666603291</c:v>
                </c:pt>
                <c:pt idx="571">
                  <c:v>42728.833333269955</c:v>
                </c:pt>
                <c:pt idx="572">
                  <c:v>42728.874999936619</c:v>
                </c:pt>
                <c:pt idx="573">
                  <c:v>42728.916666603283</c:v>
                </c:pt>
                <c:pt idx="574">
                  <c:v>42728.958333269948</c:v>
                </c:pt>
                <c:pt idx="575">
                  <c:v>42728.999999936612</c:v>
                </c:pt>
                <c:pt idx="576">
                  <c:v>42729.041666603276</c:v>
                </c:pt>
                <c:pt idx="577">
                  <c:v>42729.08333326994</c:v>
                </c:pt>
                <c:pt idx="578">
                  <c:v>42729.124999936605</c:v>
                </c:pt>
                <c:pt idx="579">
                  <c:v>42729.166666603269</c:v>
                </c:pt>
                <c:pt idx="580">
                  <c:v>42729.208333269933</c:v>
                </c:pt>
                <c:pt idx="581">
                  <c:v>42729.249999936597</c:v>
                </c:pt>
                <c:pt idx="582">
                  <c:v>42729.291666603262</c:v>
                </c:pt>
                <c:pt idx="583">
                  <c:v>42729.333333269926</c:v>
                </c:pt>
                <c:pt idx="584">
                  <c:v>42729.37499993659</c:v>
                </c:pt>
                <c:pt idx="585">
                  <c:v>42729.416666603254</c:v>
                </c:pt>
                <c:pt idx="586">
                  <c:v>42729.458333269919</c:v>
                </c:pt>
                <c:pt idx="587">
                  <c:v>42729.499999936583</c:v>
                </c:pt>
                <c:pt idx="588">
                  <c:v>42729.541666603247</c:v>
                </c:pt>
                <c:pt idx="589">
                  <c:v>42729.583333269911</c:v>
                </c:pt>
                <c:pt idx="590">
                  <c:v>42729.624999936575</c:v>
                </c:pt>
                <c:pt idx="591">
                  <c:v>42729.66666660324</c:v>
                </c:pt>
                <c:pt idx="592">
                  <c:v>42729.708333269904</c:v>
                </c:pt>
                <c:pt idx="593">
                  <c:v>42729.749999936568</c:v>
                </c:pt>
                <c:pt idx="594">
                  <c:v>42729.791666603232</c:v>
                </c:pt>
                <c:pt idx="595">
                  <c:v>42729.833333269897</c:v>
                </c:pt>
                <c:pt idx="596">
                  <c:v>42729.874999936561</c:v>
                </c:pt>
                <c:pt idx="597">
                  <c:v>42729.916666603225</c:v>
                </c:pt>
                <c:pt idx="598">
                  <c:v>42729.958333269889</c:v>
                </c:pt>
                <c:pt idx="599">
                  <c:v>42729.999999936554</c:v>
                </c:pt>
                <c:pt idx="600">
                  <c:v>42730.041666603218</c:v>
                </c:pt>
                <c:pt idx="601">
                  <c:v>42730.083333269882</c:v>
                </c:pt>
                <c:pt idx="602">
                  <c:v>42730.124999936546</c:v>
                </c:pt>
                <c:pt idx="603">
                  <c:v>42730.166666603211</c:v>
                </c:pt>
                <c:pt idx="604">
                  <c:v>42730.208333269875</c:v>
                </c:pt>
                <c:pt idx="605">
                  <c:v>42730.249999936539</c:v>
                </c:pt>
                <c:pt idx="606">
                  <c:v>42730.291666603203</c:v>
                </c:pt>
                <c:pt idx="607">
                  <c:v>42730.333333269868</c:v>
                </c:pt>
                <c:pt idx="608">
                  <c:v>42730.374999936532</c:v>
                </c:pt>
                <c:pt idx="609">
                  <c:v>42730.416666603196</c:v>
                </c:pt>
                <c:pt idx="610">
                  <c:v>42730.45833326986</c:v>
                </c:pt>
                <c:pt idx="611">
                  <c:v>42730.499999936525</c:v>
                </c:pt>
                <c:pt idx="612">
                  <c:v>42730.541666603189</c:v>
                </c:pt>
                <c:pt idx="613">
                  <c:v>42730.583333269853</c:v>
                </c:pt>
                <c:pt idx="614">
                  <c:v>42730.624999936517</c:v>
                </c:pt>
                <c:pt idx="615">
                  <c:v>42730.666666603182</c:v>
                </c:pt>
                <c:pt idx="616">
                  <c:v>42730.708333269846</c:v>
                </c:pt>
                <c:pt idx="617">
                  <c:v>42730.74999993651</c:v>
                </c:pt>
                <c:pt idx="618">
                  <c:v>42730.791666603174</c:v>
                </c:pt>
                <c:pt idx="619">
                  <c:v>42730.833333269838</c:v>
                </c:pt>
                <c:pt idx="620">
                  <c:v>42730.874999936503</c:v>
                </c:pt>
                <c:pt idx="621">
                  <c:v>42730.916666603167</c:v>
                </c:pt>
                <c:pt idx="622">
                  <c:v>42730.958333269831</c:v>
                </c:pt>
                <c:pt idx="623">
                  <c:v>42730.999999936495</c:v>
                </c:pt>
                <c:pt idx="624">
                  <c:v>42731.04166660316</c:v>
                </c:pt>
                <c:pt idx="625">
                  <c:v>42731.083333269824</c:v>
                </c:pt>
                <c:pt idx="626">
                  <c:v>42731.124999936488</c:v>
                </c:pt>
                <c:pt idx="627">
                  <c:v>42731.166666603152</c:v>
                </c:pt>
                <c:pt idx="628">
                  <c:v>42731.208333269817</c:v>
                </c:pt>
                <c:pt idx="629">
                  <c:v>42731.249999936481</c:v>
                </c:pt>
                <c:pt idx="630">
                  <c:v>42731.291666603145</c:v>
                </c:pt>
                <c:pt idx="631">
                  <c:v>42731.333333269809</c:v>
                </c:pt>
                <c:pt idx="632">
                  <c:v>42731.374999936474</c:v>
                </c:pt>
                <c:pt idx="633">
                  <c:v>42731.416666603138</c:v>
                </c:pt>
                <c:pt idx="634">
                  <c:v>42731.458333269802</c:v>
                </c:pt>
                <c:pt idx="635">
                  <c:v>42731.499999936466</c:v>
                </c:pt>
                <c:pt idx="636">
                  <c:v>42731.541666603131</c:v>
                </c:pt>
                <c:pt idx="637">
                  <c:v>42731.583333269795</c:v>
                </c:pt>
                <c:pt idx="638">
                  <c:v>42731.624999936459</c:v>
                </c:pt>
                <c:pt idx="639">
                  <c:v>42731.666666603123</c:v>
                </c:pt>
                <c:pt idx="640">
                  <c:v>42731.708333269788</c:v>
                </c:pt>
                <c:pt idx="641">
                  <c:v>42731.749999936452</c:v>
                </c:pt>
                <c:pt idx="642">
                  <c:v>42731.791666603116</c:v>
                </c:pt>
                <c:pt idx="643">
                  <c:v>42731.83333326978</c:v>
                </c:pt>
                <c:pt idx="644">
                  <c:v>42731.874999936445</c:v>
                </c:pt>
                <c:pt idx="645">
                  <c:v>42731.916666603109</c:v>
                </c:pt>
                <c:pt idx="646">
                  <c:v>42731.958333269773</c:v>
                </c:pt>
                <c:pt idx="647">
                  <c:v>42731.999999936437</c:v>
                </c:pt>
                <c:pt idx="648">
                  <c:v>42732.041666603101</c:v>
                </c:pt>
                <c:pt idx="649">
                  <c:v>42732.083333269766</c:v>
                </c:pt>
                <c:pt idx="650">
                  <c:v>42732.12499993643</c:v>
                </c:pt>
                <c:pt idx="651">
                  <c:v>42732.166666603094</c:v>
                </c:pt>
                <c:pt idx="652">
                  <c:v>42732.208333269758</c:v>
                </c:pt>
                <c:pt idx="653">
                  <c:v>42732.249999936423</c:v>
                </c:pt>
                <c:pt idx="654">
                  <c:v>42732.291666603087</c:v>
                </c:pt>
                <c:pt idx="655">
                  <c:v>42732.333333269751</c:v>
                </c:pt>
                <c:pt idx="656">
                  <c:v>42732.374999936415</c:v>
                </c:pt>
                <c:pt idx="657">
                  <c:v>42732.41666660308</c:v>
                </c:pt>
                <c:pt idx="658">
                  <c:v>42732.458333269744</c:v>
                </c:pt>
                <c:pt idx="659">
                  <c:v>42732.499999936408</c:v>
                </c:pt>
                <c:pt idx="660">
                  <c:v>42732.541666603072</c:v>
                </c:pt>
                <c:pt idx="661">
                  <c:v>42732.583333269737</c:v>
                </c:pt>
                <c:pt idx="662">
                  <c:v>42732.624999936401</c:v>
                </c:pt>
                <c:pt idx="663">
                  <c:v>42732.666666603065</c:v>
                </c:pt>
                <c:pt idx="664">
                  <c:v>42732.708333269729</c:v>
                </c:pt>
                <c:pt idx="665">
                  <c:v>42732.749999936394</c:v>
                </c:pt>
                <c:pt idx="666">
                  <c:v>42732.791666603058</c:v>
                </c:pt>
                <c:pt idx="667">
                  <c:v>42732.833333269722</c:v>
                </c:pt>
                <c:pt idx="668">
                  <c:v>42732.874999936386</c:v>
                </c:pt>
                <c:pt idx="669">
                  <c:v>42732.916666603051</c:v>
                </c:pt>
                <c:pt idx="670">
                  <c:v>42732.958333269715</c:v>
                </c:pt>
                <c:pt idx="671">
                  <c:v>42732.999999936379</c:v>
                </c:pt>
                <c:pt idx="672">
                  <c:v>42733.041666603043</c:v>
                </c:pt>
                <c:pt idx="673">
                  <c:v>42733.083333269708</c:v>
                </c:pt>
                <c:pt idx="674">
                  <c:v>42733.124999936372</c:v>
                </c:pt>
                <c:pt idx="675">
                  <c:v>42733.166666603036</c:v>
                </c:pt>
                <c:pt idx="676">
                  <c:v>42733.2083332697</c:v>
                </c:pt>
                <c:pt idx="677">
                  <c:v>42733.249999936364</c:v>
                </c:pt>
                <c:pt idx="678">
                  <c:v>42733.291666603029</c:v>
                </c:pt>
                <c:pt idx="679">
                  <c:v>42733.333333269693</c:v>
                </c:pt>
                <c:pt idx="680">
                  <c:v>42733.374999936357</c:v>
                </c:pt>
                <c:pt idx="681">
                  <c:v>42733.416666603021</c:v>
                </c:pt>
                <c:pt idx="682">
                  <c:v>42733.458333269686</c:v>
                </c:pt>
                <c:pt idx="683">
                  <c:v>42733.49999993635</c:v>
                </c:pt>
                <c:pt idx="684">
                  <c:v>42733.541666603014</c:v>
                </c:pt>
                <c:pt idx="685">
                  <c:v>42733.583333269678</c:v>
                </c:pt>
                <c:pt idx="686">
                  <c:v>42733.624999936343</c:v>
                </c:pt>
                <c:pt idx="687">
                  <c:v>42733.666666603007</c:v>
                </c:pt>
                <c:pt idx="688">
                  <c:v>42733.708333269671</c:v>
                </c:pt>
                <c:pt idx="689">
                  <c:v>42733.749999936335</c:v>
                </c:pt>
                <c:pt idx="690">
                  <c:v>42733.791666603</c:v>
                </c:pt>
                <c:pt idx="691">
                  <c:v>42733.833333269664</c:v>
                </c:pt>
                <c:pt idx="692">
                  <c:v>42733.874999936328</c:v>
                </c:pt>
                <c:pt idx="693">
                  <c:v>42733.916666602992</c:v>
                </c:pt>
                <c:pt idx="694">
                  <c:v>42733.958333269657</c:v>
                </c:pt>
                <c:pt idx="695">
                  <c:v>42733.999999936321</c:v>
                </c:pt>
                <c:pt idx="696">
                  <c:v>42734.041666602985</c:v>
                </c:pt>
                <c:pt idx="697">
                  <c:v>42734.083333269649</c:v>
                </c:pt>
                <c:pt idx="698">
                  <c:v>42734.124999936314</c:v>
                </c:pt>
                <c:pt idx="699">
                  <c:v>42734.166666602978</c:v>
                </c:pt>
                <c:pt idx="700">
                  <c:v>42734.208333269642</c:v>
                </c:pt>
                <c:pt idx="701">
                  <c:v>42734.249999936306</c:v>
                </c:pt>
                <c:pt idx="702">
                  <c:v>42734.291666602971</c:v>
                </c:pt>
                <c:pt idx="703">
                  <c:v>42734.333333269635</c:v>
                </c:pt>
                <c:pt idx="704">
                  <c:v>42734.374999936299</c:v>
                </c:pt>
                <c:pt idx="705">
                  <c:v>42734.416666602963</c:v>
                </c:pt>
                <c:pt idx="706">
                  <c:v>42734.458333269627</c:v>
                </c:pt>
                <c:pt idx="707">
                  <c:v>42734.499999936292</c:v>
                </c:pt>
                <c:pt idx="708">
                  <c:v>42734.541666602956</c:v>
                </c:pt>
                <c:pt idx="709">
                  <c:v>42734.58333326962</c:v>
                </c:pt>
                <c:pt idx="710">
                  <c:v>42734.624999936284</c:v>
                </c:pt>
                <c:pt idx="711">
                  <c:v>42734.666666602949</c:v>
                </c:pt>
                <c:pt idx="712">
                  <c:v>42734.708333269613</c:v>
                </c:pt>
                <c:pt idx="713">
                  <c:v>42734.749999936277</c:v>
                </c:pt>
                <c:pt idx="714">
                  <c:v>42734.791666602941</c:v>
                </c:pt>
                <c:pt idx="715">
                  <c:v>42734.833333269606</c:v>
                </c:pt>
                <c:pt idx="716">
                  <c:v>42734.87499993627</c:v>
                </c:pt>
                <c:pt idx="717">
                  <c:v>42734.916666602934</c:v>
                </c:pt>
                <c:pt idx="718">
                  <c:v>42734.958333269598</c:v>
                </c:pt>
                <c:pt idx="719">
                  <c:v>42734.999999936263</c:v>
                </c:pt>
                <c:pt idx="720">
                  <c:v>42735.041666602927</c:v>
                </c:pt>
                <c:pt idx="721">
                  <c:v>42735.083333269591</c:v>
                </c:pt>
                <c:pt idx="722">
                  <c:v>42735.124999936255</c:v>
                </c:pt>
                <c:pt idx="723">
                  <c:v>42735.16666660292</c:v>
                </c:pt>
                <c:pt idx="724">
                  <c:v>42735.208333269584</c:v>
                </c:pt>
                <c:pt idx="725">
                  <c:v>42735.249999936248</c:v>
                </c:pt>
                <c:pt idx="726">
                  <c:v>42735.291666602912</c:v>
                </c:pt>
                <c:pt idx="727">
                  <c:v>42735.333333269577</c:v>
                </c:pt>
                <c:pt idx="728">
                  <c:v>42735.374999936241</c:v>
                </c:pt>
                <c:pt idx="729">
                  <c:v>42735.416666602905</c:v>
                </c:pt>
                <c:pt idx="730">
                  <c:v>42735.458333269569</c:v>
                </c:pt>
              </c:numCache>
            </c:numRef>
          </c:cat>
          <c:val>
            <c:numRef>
              <c:f>Hourly!$Y$3:$Y$733</c:f>
              <c:numCache>
                <c:formatCode>General</c:formatCode>
                <c:ptCount val="731"/>
                <c:pt idx="0">
                  <c:v>2217</c:v>
                </c:pt>
                <c:pt idx="1">
                  <c:v>2256</c:v>
                </c:pt>
                <c:pt idx="2">
                  <c:v>2329</c:v>
                </c:pt>
                <c:pt idx="3">
                  <c:v>2295</c:v>
                </c:pt>
                <c:pt idx="4">
                  <c:v>2203</c:v>
                </c:pt>
                <c:pt idx="5">
                  <c:v>2081</c:v>
                </c:pt>
                <c:pt idx="6">
                  <c:v>2088</c:v>
                </c:pt>
                <c:pt idx="7">
                  <c:v>2093</c:v>
                </c:pt>
                <c:pt idx="8">
                  <c:v>2109</c:v>
                </c:pt>
                <c:pt idx="9">
                  <c:v>2350</c:v>
                </c:pt>
                <c:pt idx="10">
                  <c:v>2550</c:v>
                </c:pt>
                <c:pt idx="11">
                  <c:v>2697</c:v>
                </c:pt>
                <c:pt idx="12">
                  <c:v>2762</c:v>
                </c:pt>
                <c:pt idx="13">
                  <c:v>2878</c:v>
                </c:pt>
                <c:pt idx="14">
                  <c:v>2887</c:v>
                </c:pt>
                <c:pt idx="15">
                  <c:v>2760</c:v>
                </c:pt>
                <c:pt idx="16">
                  <c:v>2934</c:v>
                </c:pt>
                <c:pt idx="17">
                  <c:v>3044</c:v>
                </c:pt>
                <c:pt idx="18">
                  <c:v>3083</c:v>
                </c:pt>
                <c:pt idx="19">
                  <c:v>3109</c:v>
                </c:pt>
                <c:pt idx="20">
                  <c:v>3089</c:v>
                </c:pt>
                <c:pt idx="21">
                  <c:v>3175</c:v>
                </c:pt>
                <c:pt idx="22">
                  <c:v>3227</c:v>
                </c:pt>
                <c:pt idx="23">
                  <c:v>3253</c:v>
                </c:pt>
                <c:pt idx="24">
                  <c:v>3180</c:v>
                </c:pt>
                <c:pt idx="25">
                  <c:v>3212</c:v>
                </c:pt>
                <c:pt idx="26">
                  <c:v>3086</c:v>
                </c:pt>
                <c:pt idx="27">
                  <c:v>3006</c:v>
                </c:pt>
                <c:pt idx="28">
                  <c:v>3009</c:v>
                </c:pt>
                <c:pt idx="29">
                  <c:v>2996</c:v>
                </c:pt>
                <c:pt idx="30">
                  <c:v>2850</c:v>
                </c:pt>
                <c:pt idx="31">
                  <c:v>2497</c:v>
                </c:pt>
                <c:pt idx="32">
                  <c:v>2273</c:v>
                </c:pt>
                <c:pt idx="33">
                  <c:v>1941</c:v>
                </c:pt>
                <c:pt idx="34">
                  <c:v>1645</c:v>
                </c:pt>
                <c:pt idx="35">
                  <c:v>1450</c:v>
                </c:pt>
                <c:pt idx="36">
                  <c:v>1240</c:v>
                </c:pt>
                <c:pt idx="37">
                  <c:v>1129</c:v>
                </c:pt>
                <c:pt idx="38">
                  <c:v>1127</c:v>
                </c:pt>
                <c:pt idx="39">
                  <c:v>1139</c:v>
                </c:pt>
                <c:pt idx="40">
                  <c:v>1074</c:v>
                </c:pt>
                <c:pt idx="41">
                  <c:v>907</c:v>
                </c:pt>
                <c:pt idx="42">
                  <c:v>745</c:v>
                </c:pt>
                <c:pt idx="43">
                  <c:v>676</c:v>
                </c:pt>
                <c:pt idx="44">
                  <c:v>585</c:v>
                </c:pt>
                <c:pt idx="45">
                  <c:v>550</c:v>
                </c:pt>
                <c:pt idx="46">
                  <c:v>574</c:v>
                </c:pt>
                <c:pt idx="47">
                  <c:v>607</c:v>
                </c:pt>
                <c:pt idx="48">
                  <c:v>692</c:v>
                </c:pt>
                <c:pt idx="49">
                  <c:v>633</c:v>
                </c:pt>
                <c:pt idx="50">
                  <c:v>542</c:v>
                </c:pt>
                <c:pt idx="51">
                  <c:v>343</c:v>
                </c:pt>
                <c:pt idx="52">
                  <c:v>232</c:v>
                </c:pt>
                <c:pt idx="53">
                  <c:v>150</c:v>
                </c:pt>
                <c:pt idx="54">
                  <c:v>91</c:v>
                </c:pt>
                <c:pt idx="55">
                  <c:v>76</c:v>
                </c:pt>
                <c:pt idx="56">
                  <c:v>51</c:v>
                </c:pt>
                <c:pt idx="57">
                  <c:v>60</c:v>
                </c:pt>
                <c:pt idx="58">
                  <c:v>142</c:v>
                </c:pt>
                <c:pt idx="59">
                  <c:v>226</c:v>
                </c:pt>
                <c:pt idx="60">
                  <c:v>310</c:v>
                </c:pt>
                <c:pt idx="61">
                  <c:v>416</c:v>
                </c:pt>
                <c:pt idx="62">
                  <c:v>490</c:v>
                </c:pt>
                <c:pt idx="63">
                  <c:v>557</c:v>
                </c:pt>
                <c:pt idx="64">
                  <c:v>610</c:v>
                </c:pt>
                <c:pt idx="65">
                  <c:v>562</c:v>
                </c:pt>
                <c:pt idx="66">
                  <c:v>479</c:v>
                </c:pt>
                <c:pt idx="67">
                  <c:v>460</c:v>
                </c:pt>
                <c:pt idx="68">
                  <c:v>505</c:v>
                </c:pt>
                <c:pt idx="69">
                  <c:v>616</c:v>
                </c:pt>
                <c:pt idx="70">
                  <c:v>701</c:v>
                </c:pt>
                <c:pt idx="71">
                  <c:v>776</c:v>
                </c:pt>
                <c:pt idx="72">
                  <c:v>726</c:v>
                </c:pt>
                <c:pt idx="73">
                  <c:v>693</c:v>
                </c:pt>
                <c:pt idx="74">
                  <c:v>704</c:v>
                </c:pt>
                <c:pt idx="75">
                  <c:v>699</c:v>
                </c:pt>
                <c:pt idx="76">
                  <c:v>675</c:v>
                </c:pt>
                <c:pt idx="77">
                  <c:v>679</c:v>
                </c:pt>
                <c:pt idx="78">
                  <c:v>683</c:v>
                </c:pt>
                <c:pt idx="79">
                  <c:v>717</c:v>
                </c:pt>
                <c:pt idx="80">
                  <c:v>805</c:v>
                </c:pt>
                <c:pt idx="81">
                  <c:v>781</c:v>
                </c:pt>
                <c:pt idx="82">
                  <c:v>800</c:v>
                </c:pt>
                <c:pt idx="83">
                  <c:v>825</c:v>
                </c:pt>
                <c:pt idx="84">
                  <c:v>905</c:v>
                </c:pt>
                <c:pt idx="85">
                  <c:v>934</c:v>
                </c:pt>
                <c:pt idx="86">
                  <c:v>934</c:v>
                </c:pt>
                <c:pt idx="87">
                  <c:v>942</c:v>
                </c:pt>
                <c:pt idx="88">
                  <c:v>972</c:v>
                </c:pt>
                <c:pt idx="89">
                  <c:v>974</c:v>
                </c:pt>
                <c:pt idx="90">
                  <c:v>974</c:v>
                </c:pt>
                <c:pt idx="91">
                  <c:v>933</c:v>
                </c:pt>
                <c:pt idx="92">
                  <c:v>967</c:v>
                </c:pt>
                <c:pt idx="93">
                  <c:v>1027</c:v>
                </c:pt>
                <c:pt idx="94">
                  <c:v>1071</c:v>
                </c:pt>
                <c:pt idx="95">
                  <c:v>1096</c:v>
                </c:pt>
                <c:pt idx="96">
                  <c:v>1100</c:v>
                </c:pt>
                <c:pt idx="97">
                  <c:v>1119</c:v>
                </c:pt>
                <c:pt idx="98">
                  <c:v>1185</c:v>
                </c:pt>
                <c:pt idx="99">
                  <c:v>1219</c:v>
                </c:pt>
                <c:pt idx="100">
                  <c:v>1257</c:v>
                </c:pt>
                <c:pt idx="101">
                  <c:v>1340</c:v>
                </c:pt>
                <c:pt idx="102">
                  <c:v>1383</c:v>
                </c:pt>
                <c:pt idx="103">
                  <c:v>1407</c:v>
                </c:pt>
                <c:pt idx="104">
                  <c:v>1473</c:v>
                </c:pt>
                <c:pt idx="105">
                  <c:v>1480</c:v>
                </c:pt>
                <c:pt idx="106">
                  <c:v>1540</c:v>
                </c:pt>
                <c:pt idx="107">
                  <c:v>1537</c:v>
                </c:pt>
                <c:pt idx="108">
                  <c:v>1548</c:v>
                </c:pt>
                <c:pt idx="109">
                  <c:v>1581</c:v>
                </c:pt>
                <c:pt idx="110">
                  <c:v>1635</c:v>
                </c:pt>
                <c:pt idx="111">
                  <c:v>1642</c:v>
                </c:pt>
                <c:pt idx="112">
                  <c:v>1633</c:v>
                </c:pt>
                <c:pt idx="113">
                  <c:v>1672</c:v>
                </c:pt>
                <c:pt idx="114">
                  <c:v>1722</c:v>
                </c:pt>
                <c:pt idx="115">
                  <c:v>1821</c:v>
                </c:pt>
                <c:pt idx="116">
                  <c:v>1880</c:v>
                </c:pt>
                <c:pt idx="117">
                  <c:v>1838</c:v>
                </c:pt>
                <c:pt idx="118">
                  <c:v>1766</c:v>
                </c:pt>
                <c:pt idx="119">
                  <c:v>1725</c:v>
                </c:pt>
                <c:pt idx="120">
                  <c:v>1726</c:v>
                </c:pt>
                <c:pt idx="121">
                  <c:v>1650</c:v>
                </c:pt>
                <c:pt idx="122">
                  <c:v>1533</c:v>
                </c:pt>
                <c:pt idx="123">
                  <c:v>1483</c:v>
                </c:pt>
                <c:pt idx="124">
                  <c:v>1439</c:v>
                </c:pt>
                <c:pt idx="125">
                  <c:v>1284</c:v>
                </c:pt>
                <c:pt idx="126">
                  <c:v>1044</c:v>
                </c:pt>
                <c:pt idx="127">
                  <c:v>798</c:v>
                </c:pt>
                <c:pt idx="128">
                  <c:v>638</c:v>
                </c:pt>
                <c:pt idx="129">
                  <c:v>499</c:v>
                </c:pt>
                <c:pt idx="130">
                  <c:v>462</c:v>
                </c:pt>
                <c:pt idx="131">
                  <c:v>422</c:v>
                </c:pt>
                <c:pt idx="132">
                  <c:v>338</c:v>
                </c:pt>
                <c:pt idx="133">
                  <c:v>259</c:v>
                </c:pt>
                <c:pt idx="134">
                  <c:v>153</c:v>
                </c:pt>
                <c:pt idx="135">
                  <c:v>104</c:v>
                </c:pt>
                <c:pt idx="136">
                  <c:v>95</c:v>
                </c:pt>
                <c:pt idx="137">
                  <c:v>84</c:v>
                </c:pt>
                <c:pt idx="138">
                  <c:v>68</c:v>
                </c:pt>
                <c:pt idx="139">
                  <c:v>56</c:v>
                </c:pt>
                <c:pt idx="140">
                  <c:v>45</c:v>
                </c:pt>
                <c:pt idx="141">
                  <c:v>42</c:v>
                </c:pt>
                <c:pt idx="142">
                  <c:v>71</c:v>
                </c:pt>
                <c:pt idx="143">
                  <c:v>98</c:v>
                </c:pt>
                <c:pt idx="144">
                  <c:v>177</c:v>
                </c:pt>
                <c:pt idx="145">
                  <c:v>250</c:v>
                </c:pt>
                <c:pt idx="146">
                  <c:v>265</c:v>
                </c:pt>
                <c:pt idx="147">
                  <c:v>338</c:v>
                </c:pt>
                <c:pt idx="148">
                  <c:v>538</c:v>
                </c:pt>
                <c:pt idx="149">
                  <c:v>690</c:v>
                </c:pt>
                <c:pt idx="150">
                  <c:v>825</c:v>
                </c:pt>
                <c:pt idx="151">
                  <c:v>1006</c:v>
                </c:pt>
                <c:pt idx="152">
                  <c:v>1073</c:v>
                </c:pt>
                <c:pt idx="153">
                  <c:v>1234</c:v>
                </c:pt>
                <c:pt idx="154">
                  <c:v>1254</c:v>
                </c:pt>
                <c:pt idx="155">
                  <c:v>1278</c:v>
                </c:pt>
                <c:pt idx="156">
                  <c:v>1347</c:v>
                </c:pt>
                <c:pt idx="157">
                  <c:v>1526</c:v>
                </c:pt>
                <c:pt idx="158">
                  <c:v>1600</c:v>
                </c:pt>
                <c:pt idx="159">
                  <c:v>1644</c:v>
                </c:pt>
                <c:pt idx="160">
                  <c:v>1780</c:v>
                </c:pt>
                <c:pt idx="161">
                  <c:v>1971</c:v>
                </c:pt>
                <c:pt idx="162">
                  <c:v>2107</c:v>
                </c:pt>
                <c:pt idx="163">
                  <c:v>2249</c:v>
                </c:pt>
                <c:pt idx="164">
                  <c:v>2414</c:v>
                </c:pt>
                <c:pt idx="165">
                  <c:v>2529</c:v>
                </c:pt>
                <c:pt idx="166">
                  <c:v>2621</c:v>
                </c:pt>
                <c:pt idx="167">
                  <c:v>2712</c:v>
                </c:pt>
                <c:pt idx="168">
                  <c:v>2623</c:v>
                </c:pt>
                <c:pt idx="169">
                  <c:v>2656</c:v>
                </c:pt>
                <c:pt idx="170">
                  <c:v>2598</c:v>
                </c:pt>
                <c:pt idx="171">
                  <c:v>2663</c:v>
                </c:pt>
                <c:pt idx="172">
                  <c:v>2610</c:v>
                </c:pt>
                <c:pt idx="173">
                  <c:v>2800</c:v>
                </c:pt>
                <c:pt idx="174">
                  <c:v>2676</c:v>
                </c:pt>
                <c:pt idx="175">
                  <c:v>2744</c:v>
                </c:pt>
                <c:pt idx="176">
                  <c:v>2814</c:v>
                </c:pt>
                <c:pt idx="177">
                  <c:v>2706</c:v>
                </c:pt>
                <c:pt idx="178">
                  <c:v>2838</c:v>
                </c:pt>
                <c:pt idx="179">
                  <c:v>2654</c:v>
                </c:pt>
                <c:pt idx="180">
                  <c:v>2805</c:v>
                </c:pt>
                <c:pt idx="181">
                  <c:v>2950</c:v>
                </c:pt>
                <c:pt idx="182">
                  <c:v>2873</c:v>
                </c:pt>
                <c:pt idx="183">
                  <c:v>2641</c:v>
                </c:pt>
                <c:pt idx="184">
                  <c:v>2649</c:v>
                </c:pt>
                <c:pt idx="185">
                  <c:v>2767</c:v>
                </c:pt>
                <c:pt idx="186">
                  <c:v>2726</c:v>
                </c:pt>
                <c:pt idx="187">
                  <c:v>2681</c:v>
                </c:pt>
                <c:pt idx="188">
                  <c:v>2509</c:v>
                </c:pt>
                <c:pt idx="189">
                  <c:v>2124</c:v>
                </c:pt>
                <c:pt idx="190">
                  <c:v>1557</c:v>
                </c:pt>
                <c:pt idx="191">
                  <c:v>1317</c:v>
                </c:pt>
                <c:pt idx="192">
                  <c:v>1186</c:v>
                </c:pt>
                <c:pt idx="193">
                  <c:v>1134</c:v>
                </c:pt>
                <c:pt idx="194">
                  <c:v>1125</c:v>
                </c:pt>
                <c:pt idx="195">
                  <c:v>1204</c:v>
                </c:pt>
                <c:pt idx="196">
                  <c:v>1301</c:v>
                </c:pt>
                <c:pt idx="197">
                  <c:v>1329</c:v>
                </c:pt>
                <c:pt idx="198">
                  <c:v>1327</c:v>
                </c:pt>
                <c:pt idx="199">
                  <c:v>1264</c:v>
                </c:pt>
                <c:pt idx="200">
                  <c:v>1272</c:v>
                </c:pt>
                <c:pt idx="201">
                  <c:v>1281</c:v>
                </c:pt>
                <c:pt idx="202">
                  <c:v>1254</c:v>
                </c:pt>
                <c:pt idx="203">
                  <c:v>1673</c:v>
                </c:pt>
                <c:pt idx="204">
                  <c:v>1912</c:v>
                </c:pt>
                <c:pt idx="205">
                  <c:v>1985</c:v>
                </c:pt>
                <c:pt idx="206">
                  <c:v>1904</c:v>
                </c:pt>
                <c:pt idx="207">
                  <c:v>1913</c:v>
                </c:pt>
                <c:pt idx="208">
                  <c:v>1700</c:v>
                </c:pt>
                <c:pt idx="209">
                  <c:v>1713</c:v>
                </c:pt>
                <c:pt idx="210">
                  <c:v>1718</c:v>
                </c:pt>
                <c:pt idx="211">
                  <c:v>1666</c:v>
                </c:pt>
                <c:pt idx="212">
                  <c:v>1646</c:v>
                </c:pt>
                <c:pt idx="213">
                  <c:v>1586</c:v>
                </c:pt>
                <c:pt idx="214">
                  <c:v>1518</c:v>
                </c:pt>
                <c:pt idx="215">
                  <c:v>1526</c:v>
                </c:pt>
                <c:pt idx="216">
                  <c:v>1590</c:v>
                </c:pt>
                <c:pt idx="217">
                  <c:v>1673</c:v>
                </c:pt>
                <c:pt idx="218">
                  <c:v>1661</c:v>
                </c:pt>
                <c:pt idx="219">
                  <c:v>1570</c:v>
                </c:pt>
                <c:pt idx="220">
                  <c:v>1738</c:v>
                </c:pt>
                <c:pt idx="221">
                  <c:v>1968</c:v>
                </c:pt>
                <c:pt idx="222">
                  <c:v>2089</c:v>
                </c:pt>
                <c:pt idx="223">
                  <c:v>2360</c:v>
                </c:pt>
                <c:pt idx="224">
                  <c:v>2312</c:v>
                </c:pt>
                <c:pt idx="225">
                  <c:v>2250</c:v>
                </c:pt>
                <c:pt idx="226">
                  <c:v>2040</c:v>
                </c:pt>
                <c:pt idx="227">
                  <c:v>1956</c:v>
                </c:pt>
                <c:pt idx="228">
                  <c:v>1969</c:v>
                </c:pt>
                <c:pt idx="229">
                  <c:v>1973</c:v>
                </c:pt>
                <c:pt idx="230">
                  <c:v>2013</c:v>
                </c:pt>
                <c:pt idx="231">
                  <c:v>2018</c:v>
                </c:pt>
                <c:pt idx="232">
                  <c:v>1957</c:v>
                </c:pt>
                <c:pt idx="233">
                  <c:v>1975</c:v>
                </c:pt>
                <c:pt idx="234">
                  <c:v>2091</c:v>
                </c:pt>
                <c:pt idx="235">
                  <c:v>2100</c:v>
                </c:pt>
                <c:pt idx="236">
                  <c:v>2057</c:v>
                </c:pt>
                <c:pt idx="237">
                  <c:v>1897</c:v>
                </c:pt>
                <c:pt idx="238">
                  <c:v>1642</c:v>
                </c:pt>
                <c:pt idx="239">
                  <c:v>1496</c:v>
                </c:pt>
                <c:pt idx="240">
                  <c:v>1386</c:v>
                </c:pt>
                <c:pt idx="241">
                  <c:v>1257</c:v>
                </c:pt>
                <c:pt idx="242">
                  <c:v>1109</c:v>
                </c:pt>
                <c:pt idx="243">
                  <c:v>1046</c:v>
                </c:pt>
                <c:pt idx="244">
                  <c:v>992</c:v>
                </c:pt>
                <c:pt idx="245">
                  <c:v>971</c:v>
                </c:pt>
                <c:pt idx="246">
                  <c:v>943</c:v>
                </c:pt>
                <c:pt idx="247">
                  <c:v>840</c:v>
                </c:pt>
                <c:pt idx="248">
                  <c:v>810</c:v>
                </c:pt>
                <c:pt idx="249">
                  <c:v>692</c:v>
                </c:pt>
                <c:pt idx="250">
                  <c:v>740</c:v>
                </c:pt>
                <c:pt idx="251">
                  <c:v>782</c:v>
                </c:pt>
                <c:pt idx="252">
                  <c:v>852</c:v>
                </c:pt>
                <c:pt idx="253">
                  <c:v>1046</c:v>
                </c:pt>
                <c:pt idx="254">
                  <c:v>1268</c:v>
                </c:pt>
                <c:pt idx="255">
                  <c:v>1360</c:v>
                </c:pt>
                <c:pt idx="256">
                  <c:v>1556</c:v>
                </c:pt>
                <c:pt idx="257">
                  <c:v>1771</c:v>
                </c:pt>
                <c:pt idx="258">
                  <c:v>1900</c:v>
                </c:pt>
                <c:pt idx="259">
                  <c:v>1964</c:v>
                </c:pt>
                <c:pt idx="260">
                  <c:v>1976</c:v>
                </c:pt>
                <c:pt idx="261">
                  <c:v>1889</c:v>
                </c:pt>
                <c:pt idx="262">
                  <c:v>1900</c:v>
                </c:pt>
                <c:pt idx="263">
                  <c:v>1561</c:v>
                </c:pt>
                <c:pt idx="264">
                  <c:v>1536</c:v>
                </c:pt>
                <c:pt idx="265">
                  <c:v>1453</c:v>
                </c:pt>
                <c:pt idx="266">
                  <c:v>1332</c:v>
                </c:pt>
                <c:pt idx="267">
                  <c:v>1410</c:v>
                </c:pt>
                <c:pt idx="268">
                  <c:v>1686</c:v>
                </c:pt>
                <c:pt idx="269">
                  <c:v>1744</c:v>
                </c:pt>
                <c:pt idx="270">
                  <c:v>1629</c:v>
                </c:pt>
                <c:pt idx="271">
                  <c:v>1490</c:v>
                </c:pt>
                <c:pt idx="272">
                  <c:v>1295</c:v>
                </c:pt>
                <c:pt idx="273">
                  <c:v>1080</c:v>
                </c:pt>
                <c:pt idx="274">
                  <c:v>906</c:v>
                </c:pt>
                <c:pt idx="275">
                  <c:v>699</c:v>
                </c:pt>
                <c:pt idx="276">
                  <c:v>436</c:v>
                </c:pt>
                <c:pt idx="277">
                  <c:v>340</c:v>
                </c:pt>
                <c:pt idx="278">
                  <c:v>260</c:v>
                </c:pt>
                <c:pt idx="279">
                  <c:v>289</c:v>
                </c:pt>
                <c:pt idx="280">
                  <c:v>275</c:v>
                </c:pt>
                <c:pt idx="281">
                  <c:v>227</c:v>
                </c:pt>
                <c:pt idx="282">
                  <c:v>176</c:v>
                </c:pt>
                <c:pt idx="283">
                  <c:v>184</c:v>
                </c:pt>
                <c:pt idx="284">
                  <c:v>174</c:v>
                </c:pt>
                <c:pt idx="285">
                  <c:v>202</c:v>
                </c:pt>
                <c:pt idx="286">
                  <c:v>262</c:v>
                </c:pt>
                <c:pt idx="287">
                  <c:v>383</c:v>
                </c:pt>
                <c:pt idx="288">
                  <c:v>424</c:v>
                </c:pt>
                <c:pt idx="289">
                  <c:v>442</c:v>
                </c:pt>
                <c:pt idx="290">
                  <c:v>370</c:v>
                </c:pt>
                <c:pt idx="291">
                  <c:v>401</c:v>
                </c:pt>
                <c:pt idx="292">
                  <c:v>409</c:v>
                </c:pt>
                <c:pt idx="293">
                  <c:v>414</c:v>
                </c:pt>
                <c:pt idx="294">
                  <c:v>426</c:v>
                </c:pt>
                <c:pt idx="295">
                  <c:v>442</c:v>
                </c:pt>
                <c:pt idx="296">
                  <c:v>425</c:v>
                </c:pt>
                <c:pt idx="297">
                  <c:v>431</c:v>
                </c:pt>
                <c:pt idx="298">
                  <c:v>464</c:v>
                </c:pt>
                <c:pt idx="299">
                  <c:v>431</c:v>
                </c:pt>
                <c:pt idx="300">
                  <c:v>377</c:v>
                </c:pt>
                <c:pt idx="301">
                  <c:v>363</c:v>
                </c:pt>
                <c:pt idx="302">
                  <c:v>451</c:v>
                </c:pt>
                <c:pt idx="303">
                  <c:v>420</c:v>
                </c:pt>
                <c:pt idx="304">
                  <c:v>400</c:v>
                </c:pt>
                <c:pt idx="305">
                  <c:v>388</c:v>
                </c:pt>
                <c:pt idx="306">
                  <c:v>405</c:v>
                </c:pt>
                <c:pt idx="307">
                  <c:v>391</c:v>
                </c:pt>
                <c:pt idx="308">
                  <c:v>352</c:v>
                </c:pt>
                <c:pt idx="309">
                  <c:v>313</c:v>
                </c:pt>
                <c:pt idx="310">
                  <c:v>428</c:v>
                </c:pt>
                <c:pt idx="311">
                  <c:v>525</c:v>
                </c:pt>
                <c:pt idx="312">
                  <c:v>397</c:v>
                </c:pt>
                <c:pt idx="313">
                  <c:v>386</c:v>
                </c:pt>
                <c:pt idx="314">
                  <c:v>366</c:v>
                </c:pt>
                <c:pt idx="315">
                  <c:v>332</c:v>
                </c:pt>
                <c:pt idx="316">
                  <c:v>276</c:v>
                </c:pt>
                <c:pt idx="317">
                  <c:v>186</c:v>
                </c:pt>
                <c:pt idx="318">
                  <c:v>120</c:v>
                </c:pt>
                <c:pt idx="319">
                  <c:v>87</c:v>
                </c:pt>
                <c:pt idx="320">
                  <c:v>77</c:v>
                </c:pt>
                <c:pt idx="321">
                  <c:v>73</c:v>
                </c:pt>
                <c:pt idx="322">
                  <c:v>89</c:v>
                </c:pt>
                <c:pt idx="323">
                  <c:v>76</c:v>
                </c:pt>
                <c:pt idx="324">
                  <c:v>100</c:v>
                </c:pt>
                <c:pt idx="325">
                  <c:v>154</c:v>
                </c:pt>
                <c:pt idx="326">
                  <c:v>209</c:v>
                </c:pt>
                <c:pt idx="327">
                  <c:v>203</c:v>
                </c:pt>
                <c:pt idx="328">
                  <c:v>201</c:v>
                </c:pt>
                <c:pt idx="329">
                  <c:v>218</c:v>
                </c:pt>
                <c:pt idx="330">
                  <c:v>239</c:v>
                </c:pt>
                <c:pt idx="331">
                  <c:v>260</c:v>
                </c:pt>
                <c:pt idx="332">
                  <c:v>198</c:v>
                </c:pt>
                <c:pt idx="333">
                  <c:v>180</c:v>
                </c:pt>
                <c:pt idx="334">
                  <c:v>177</c:v>
                </c:pt>
                <c:pt idx="335">
                  <c:v>184</c:v>
                </c:pt>
                <c:pt idx="336">
                  <c:v>210</c:v>
                </c:pt>
                <c:pt idx="337">
                  <c:v>251</c:v>
                </c:pt>
                <c:pt idx="338">
                  <c:v>274</c:v>
                </c:pt>
                <c:pt idx="339">
                  <c:v>285</c:v>
                </c:pt>
                <c:pt idx="340">
                  <c:v>318</c:v>
                </c:pt>
                <c:pt idx="341">
                  <c:v>357</c:v>
                </c:pt>
                <c:pt idx="342">
                  <c:v>401</c:v>
                </c:pt>
                <c:pt idx="343">
                  <c:v>429</c:v>
                </c:pt>
                <c:pt idx="344">
                  <c:v>533</c:v>
                </c:pt>
                <c:pt idx="345">
                  <c:v>560</c:v>
                </c:pt>
                <c:pt idx="346">
                  <c:v>595</c:v>
                </c:pt>
                <c:pt idx="347">
                  <c:v>551</c:v>
                </c:pt>
                <c:pt idx="348">
                  <c:v>484</c:v>
                </c:pt>
                <c:pt idx="349">
                  <c:v>451</c:v>
                </c:pt>
                <c:pt idx="350">
                  <c:v>484</c:v>
                </c:pt>
                <c:pt idx="351">
                  <c:v>504</c:v>
                </c:pt>
                <c:pt idx="352">
                  <c:v>529</c:v>
                </c:pt>
                <c:pt idx="353">
                  <c:v>687</c:v>
                </c:pt>
                <c:pt idx="354">
                  <c:v>740</c:v>
                </c:pt>
                <c:pt idx="355">
                  <c:v>710</c:v>
                </c:pt>
                <c:pt idx="356">
                  <c:v>691</c:v>
                </c:pt>
                <c:pt idx="357">
                  <c:v>768</c:v>
                </c:pt>
                <c:pt idx="358">
                  <c:v>862</c:v>
                </c:pt>
                <c:pt idx="359">
                  <c:v>923</c:v>
                </c:pt>
                <c:pt idx="360">
                  <c:v>944</c:v>
                </c:pt>
                <c:pt idx="361">
                  <c:v>967</c:v>
                </c:pt>
                <c:pt idx="362">
                  <c:v>1009</c:v>
                </c:pt>
                <c:pt idx="363">
                  <c:v>1030</c:v>
                </c:pt>
                <c:pt idx="364">
                  <c:v>1013</c:v>
                </c:pt>
                <c:pt idx="365">
                  <c:v>956</c:v>
                </c:pt>
                <c:pt idx="366">
                  <c:v>952</c:v>
                </c:pt>
                <c:pt idx="367">
                  <c:v>909</c:v>
                </c:pt>
                <c:pt idx="368">
                  <c:v>805</c:v>
                </c:pt>
                <c:pt idx="369">
                  <c:v>727</c:v>
                </c:pt>
                <c:pt idx="370">
                  <c:v>657</c:v>
                </c:pt>
                <c:pt idx="371">
                  <c:v>565</c:v>
                </c:pt>
                <c:pt idx="372">
                  <c:v>474</c:v>
                </c:pt>
                <c:pt idx="373">
                  <c:v>423</c:v>
                </c:pt>
                <c:pt idx="374">
                  <c:v>363</c:v>
                </c:pt>
                <c:pt idx="375">
                  <c:v>284</c:v>
                </c:pt>
                <c:pt idx="376">
                  <c:v>241</c:v>
                </c:pt>
                <c:pt idx="377">
                  <c:v>224</c:v>
                </c:pt>
                <c:pt idx="378">
                  <c:v>194</c:v>
                </c:pt>
                <c:pt idx="379">
                  <c:v>155</c:v>
                </c:pt>
                <c:pt idx="380">
                  <c:v>130</c:v>
                </c:pt>
                <c:pt idx="381">
                  <c:v>113</c:v>
                </c:pt>
                <c:pt idx="382">
                  <c:v>90</c:v>
                </c:pt>
                <c:pt idx="383">
                  <c:v>82</c:v>
                </c:pt>
                <c:pt idx="384">
                  <c:v>84</c:v>
                </c:pt>
                <c:pt idx="385">
                  <c:v>89</c:v>
                </c:pt>
                <c:pt idx="386">
                  <c:v>93</c:v>
                </c:pt>
                <c:pt idx="387">
                  <c:v>113</c:v>
                </c:pt>
                <c:pt idx="388">
                  <c:v>127</c:v>
                </c:pt>
                <c:pt idx="389">
                  <c:v>115</c:v>
                </c:pt>
                <c:pt idx="390">
                  <c:v>102</c:v>
                </c:pt>
                <c:pt idx="391">
                  <c:v>96</c:v>
                </c:pt>
                <c:pt idx="392">
                  <c:v>85</c:v>
                </c:pt>
                <c:pt idx="393">
                  <c:v>107</c:v>
                </c:pt>
                <c:pt idx="394">
                  <c:v>138</c:v>
                </c:pt>
                <c:pt idx="395">
                  <c:v>170</c:v>
                </c:pt>
                <c:pt idx="396">
                  <c:v>151</c:v>
                </c:pt>
                <c:pt idx="397">
                  <c:v>166</c:v>
                </c:pt>
                <c:pt idx="398">
                  <c:v>241</c:v>
                </c:pt>
                <c:pt idx="399">
                  <c:v>322</c:v>
                </c:pt>
                <c:pt idx="400">
                  <c:v>408</c:v>
                </c:pt>
                <c:pt idx="401">
                  <c:v>507</c:v>
                </c:pt>
                <c:pt idx="402">
                  <c:v>664</c:v>
                </c:pt>
                <c:pt idx="403">
                  <c:v>785</c:v>
                </c:pt>
                <c:pt idx="404">
                  <c:v>841</c:v>
                </c:pt>
                <c:pt idx="405">
                  <c:v>839</c:v>
                </c:pt>
                <c:pt idx="406">
                  <c:v>813</c:v>
                </c:pt>
                <c:pt idx="407">
                  <c:v>912</c:v>
                </c:pt>
                <c:pt idx="408">
                  <c:v>1109</c:v>
                </c:pt>
                <c:pt idx="409">
                  <c:v>1278</c:v>
                </c:pt>
                <c:pt idx="410">
                  <c:v>1372</c:v>
                </c:pt>
                <c:pt idx="411">
                  <c:v>1488</c:v>
                </c:pt>
                <c:pt idx="412">
                  <c:v>1473</c:v>
                </c:pt>
                <c:pt idx="413">
                  <c:v>1467</c:v>
                </c:pt>
                <c:pt idx="414">
                  <c:v>1550</c:v>
                </c:pt>
                <c:pt idx="415">
                  <c:v>1594</c:v>
                </c:pt>
                <c:pt idx="416">
                  <c:v>1533</c:v>
                </c:pt>
                <c:pt idx="417">
                  <c:v>1417</c:v>
                </c:pt>
                <c:pt idx="418">
                  <c:v>1274</c:v>
                </c:pt>
                <c:pt idx="419">
                  <c:v>1065</c:v>
                </c:pt>
                <c:pt idx="420">
                  <c:v>806</c:v>
                </c:pt>
                <c:pt idx="421">
                  <c:v>689</c:v>
                </c:pt>
                <c:pt idx="422">
                  <c:v>601</c:v>
                </c:pt>
                <c:pt idx="423">
                  <c:v>457</c:v>
                </c:pt>
                <c:pt idx="424">
                  <c:v>375</c:v>
                </c:pt>
                <c:pt idx="425">
                  <c:v>284</c:v>
                </c:pt>
                <c:pt idx="426">
                  <c:v>259</c:v>
                </c:pt>
                <c:pt idx="427">
                  <c:v>138</c:v>
                </c:pt>
                <c:pt idx="428">
                  <c:v>117</c:v>
                </c:pt>
                <c:pt idx="429">
                  <c:v>74</c:v>
                </c:pt>
                <c:pt idx="430">
                  <c:v>68</c:v>
                </c:pt>
                <c:pt idx="431">
                  <c:v>46</c:v>
                </c:pt>
                <c:pt idx="432">
                  <c:v>32</c:v>
                </c:pt>
                <c:pt idx="433">
                  <c:v>37</c:v>
                </c:pt>
                <c:pt idx="434">
                  <c:v>62</c:v>
                </c:pt>
                <c:pt idx="435">
                  <c:v>98</c:v>
                </c:pt>
                <c:pt idx="436">
                  <c:v>152</c:v>
                </c:pt>
                <c:pt idx="437">
                  <c:v>176</c:v>
                </c:pt>
                <c:pt idx="438">
                  <c:v>246</c:v>
                </c:pt>
                <c:pt idx="439">
                  <c:v>312</c:v>
                </c:pt>
                <c:pt idx="440">
                  <c:v>341</c:v>
                </c:pt>
                <c:pt idx="441">
                  <c:v>417</c:v>
                </c:pt>
                <c:pt idx="442">
                  <c:v>393</c:v>
                </c:pt>
                <c:pt idx="443">
                  <c:v>410</c:v>
                </c:pt>
                <c:pt idx="444">
                  <c:v>391</c:v>
                </c:pt>
                <c:pt idx="445">
                  <c:v>415</c:v>
                </c:pt>
                <c:pt idx="446">
                  <c:v>416</c:v>
                </c:pt>
                <c:pt idx="447">
                  <c:v>444</c:v>
                </c:pt>
                <c:pt idx="448">
                  <c:v>465</c:v>
                </c:pt>
                <c:pt idx="449">
                  <c:v>502</c:v>
                </c:pt>
                <c:pt idx="450">
                  <c:v>523</c:v>
                </c:pt>
                <c:pt idx="451">
                  <c:v>466</c:v>
                </c:pt>
                <c:pt idx="452">
                  <c:v>424</c:v>
                </c:pt>
                <c:pt idx="453">
                  <c:v>426</c:v>
                </c:pt>
                <c:pt idx="454">
                  <c:v>429</c:v>
                </c:pt>
                <c:pt idx="455">
                  <c:v>524</c:v>
                </c:pt>
                <c:pt idx="456">
                  <c:v>579</c:v>
                </c:pt>
                <c:pt idx="457">
                  <c:v>601</c:v>
                </c:pt>
                <c:pt idx="458">
                  <c:v>596</c:v>
                </c:pt>
                <c:pt idx="459">
                  <c:v>584</c:v>
                </c:pt>
                <c:pt idx="460">
                  <c:v>559</c:v>
                </c:pt>
                <c:pt idx="461">
                  <c:v>550</c:v>
                </c:pt>
                <c:pt idx="462">
                  <c:v>589</c:v>
                </c:pt>
                <c:pt idx="463">
                  <c:v>548</c:v>
                </c:pt>
                <c:pt idx="464">
                  <c:v>453</c:v>
                </c:pt>
                <c:pt idx="465">
                  <c:v>452</c:v>
                </c:pt>
                <c:pt idx="466">
                  <c:v>441</c:v>
                </c:pt>
                <c:pt idx="467">
                  <c:v>439</c:v>
                </c:pt>
                <c:pt idx="468">
                  <c:v>435</c:v>
                </c:pt>
                <c:pt idx="469">
                  <c:v>437</c:v>
                </c:pt>
                <c:pt idx="470">
                  <c:v>442</c:v>
                </c:pt>
                <c:pt idx="471">
                  <c:v>414</c:v>
                </c:pt>
                <c:pt idx="472">
                  <c:v>395</c:v>
                </c:pt>
                <c:pt idx="473">
                  <c:v>418</c:v>
                </c:pt>
                <c:pt idx="474">
                  <c:v>483</c:v>
                </c:pt>
                <c:pt idx="475">
                  <c:v>449</c:v>
                </c:pt>
                <c:pt idx="476">
                  <c:v>424</c:v>
                </c:pt>
                <c:pt idx="477">
                  <c:v>513</c:v>
                </c:pt>
                <c:pt idx="478">
                  <c:v>599</c:v>
                </c:pt>
                <c:pt idx="479">
                  <c:v>629</c:v>
                </c:pt>
                <c:pt idx="480">
                  <c:v>745</c:v>
                </c:pt>
                <c:pt idx="481">
                  <c:v>904</c:v>
                </c:pt>
                <c:pt idx="482">
                  <c:v>1073</c:v>
                </c:pt>
                <c:pt idx="483">
                  <c:v>1129</c:v>
                </c:pt>
                <c:pt idx="484">
                  <c:v>1279</c:v>
                </c:pt>
                <c:pt idx="485">
                  <c:v>1469</c:v>
                </c:pt>
                <c:pt idx="486">
                  <c:v>1558</c:v>
                </c:pt>
                <c:pt idx="487">
                  <c:v>1563</c:v>
                </c:pt>
                <c:pt idx="488">
                  <c:v>1507</c:v>
                </c:pt>
                <c:pt idx="489">
                  <c:v>1376</c:v>
                </c:pt>
                <c:pt idx="490">
                  <c:v>1325</c:v>
                </c:pt>
                <c:pt idx="491">
                  <c:v>1277</c:v>
                </c:pt>
                <c:pt idx="492">
                  <c:v>1287</c:v>
                </c:pt>
                <c:pt idx="493">
                  <c:v>1514</c:v>
                </c:pt>
                <c:pt idx="494">
                  <c:v>1849</c:v>
                </c:pt>
                <c:pt idx="495">
                  <c:v>2195</c:v>
                </c:pt>
                <c:pt idx="496">
                  <c:v>2425</c:v>
                </c:pt>
                <c:pt idx="497">
                  <c:v>2592</c:v>
                </c:pt>
                <c:pt idx="498">
                  <c:v>2616</c:v>
                </c:pt>
                <c:pt idx="499">
                  <c:v>2592</c:v>
                </c:pt>
                <c:pt idx="500">
                  <c:v>2624</c:v>
                </c:pt>
                <c:pt idx="501">
                  <c:v>2732</c:v>
                </c:pt>
                <c:pt idx="502">
                  <c:v>2848</c:v>
                </c:pt>
                <c:pt idx="503">
                  <c:v>2795</c:v>
                </c:pt>
                <c:pt idx="504">
                  <c:v>2617</c:v>
                </c:pt>
                <c:pt idx="505">
                  <c:v>2573</c:v>
                </c:pt>
                <c:pt idx="506">
                  <c:v>2336</c:v>
                </c:pt>
                <c:pt idx="507">
                  <c:v>2465</c:v>
                </c:pt>
                <c:pt idx="508">
                  <c:v>2559</c:v>
                </c:pt>
                <c:pt idx="509">
                  <c:v>2468</c:v>
                </c:pt>
                <c:pt idx="510">
                  <c:v>2247</c:v>
                </c:pt>
                <c:pt idx="511">
                  <c:v>1919</c:v>
                </c:pt>
                <c:pt idx="512">
                  <c:v>1586</c:v>
                </c:pt>
                <c:pt idx="513">
                  <c:v>1376</c:v>
                </c:pt>
                <c:pt idx="514">
                  <c:v>1308</c:v>
                </c:pt>
                <c:pt idx="515">
                  <c:v>1282</c:v>
                </c:pt>
                <c:pt idx="516">
                  <c:v>1343</c:v>
                </c:pt>
                <c:pt idx="517">
                  <c:v>1144</c:v>
                </c:pt>
                <c:pt idx="518">
                  <c:v>1227</c:v>
                </c:pt>
                <c:pt idx="519">
                  <c:v>1356</c:v>
                </c:pt>
                <c:pt idx="520">
                  <c:v>1429</c:v>
                </c:pt>
                <c:pt idx="521">
                  <c:v>1458</c:v>
                </c:pt>
                <c:pt idx="522">
                  <c:v>1578</c:v>
                </c:pt>
                <c:pt idx="523">
                  <c:v>1808</c:v>
                </c:pt>
                <c:pt idx="524">
                  <c:v>2300</c:v>
                </c:pt>
                <c:pt idx="525">
                  <c:v>2176</c:v>
                </c:pt>
                <c:pt idx="526">
                  <c:v>2229</c:v>
                </c:pt>
                <c:pt idx="527">
                  <c:v>2357</c:v>
                </c:pt>
                <c:pt idx="528">
                  <c:v>2482</c:v>
                </c:pt>
                <c:pt idx="529">
                  <c:v>2502</c:v>
                </c:pt>
                <c:pt idx="530">
                  <c:v>2526</c:v>
                </c:pt>
                <c:pt idx="531">
                  <c:v>2403</c:v>
                </c:pt>
                <c:pt idx="532">
                  <c:v>2261</c:v>
                </c:pt>
                <c:pt idx="533">
                  <c:v>2250</c:v>
                </c:pt>
                <c:pt idx="534">
                  <c:v>2102</c:v>
                </c:pt>
                <c:pt idx="535">
                  <c:v>2225</c:v>
                </c:pt>
                <c:pt idx="536">
                  <c:v>2253</c:v>
                </c:pt>
                <c:pt idx="537">
                  <c:v>2277</c:v>
                </c:pt>
                <c:pt idx="538">
                  <c:v>2134</c:v>
                </c:pt>
                <c:pt idx="539">
                  <c:v>1923</c:v>
                </c:pt>
                <c:pt idx="540">
                  <c:v>1723</c:v>
                </c:pt>
                <c:pt idx="541">
                  <c:v>1679</c:v>
                </c:pt>
                <c:pt idx="542">
                  <c:v>1549</c:v>
                </c:pt>
                <c:pt idx="543">
                  <c:v>1343</c:v>
                </c:pt>
                <c:pt idx="544">
                  <c:v>1357</c:v>
                </c:pt>
                <c:pt idx="545">
                  <c:v>1307</c:v>
                </c:pt>
                <c:pt idx="546">
                  <c:v>1312</c:v>
                </c:pt>
                <c:pt idx="547">
                  <c:v>1484</c:v>
                </c:pt>
                <c:pt idx="548">
                  <c:v>1793</c:v>
                </c:pt>
                <c:pt idx="549">
                  <c:v>1942</c:v>
                </c:pt>
                <c:pt idx="550">
                  <c:v>2379</c:v>
                </c:pt>
                <c:pt idx="551">
                  <c:v>2692</c:v>
                </c:pt>
                <c:pt idx="552">
                  <c:v>2813</c:v>
                </c:pt>
                <c:pt idx="553">
                  <c:v>2838</c:v>
                </c:pt>
                <c:pt idx="554">
                  <c:v>2922</c:v>
                </c:pt>
                <c:pt idx="555">
                  <c:v>2915</c:v>
                </c:pt>
                <c:pt idx="556">
                  <c:v>2730</c:v>
                </c:pt>
                <c:pt idx="557">
                  <c:v>2647</c:v>
                </c:pt>
                <c:pt idx="558">
                  <c:v>2705</c:v>
                </c:pt>
                <c:pt idx="559">
                  <c:v>2417</c:v>
                </c:pt>
                <c:pt idx="560">
                  <c:v>2238</c:v>
                </c:pt>
                <c:pt idx="561">
                  <c:v>2024</c:v>
                </c:pt>
                <c:pt idx="562">
                  <c:v>1900</c:v>
                </c:pt>
                <c:pt idx="563">
                  <c:v>1905</c:v>
                </c:pt>
                <c:pt idx="564">
                  <c:v>2358</c:v>
                </c:pt>
                <c:pt idx="565">
                  <c:v>2659</c:v>
                </c:pt>
                <c:pt idx="566">
                  <c:v>2355</c:v>
                </c:pt>
                <c:pt idx="567">
                  <c:v>2644</c:v>
                </c:pt>
                <c:pt idx="568">
                  <c:v>2815</c:v>
                </c:pt>
                <c:pt idx="569">
                  <c:v>2919</c:v>
                </c:pt>
                <c:pt idx="570">
                  <c:v>2928</c:v>
                </c:pt>
                <c:pt idx="571">
                  <c:v>2963</c:v>
                </c:pt>
                <c:pt idx="572">
                  <c:v>2974</c:v>
                </c:pt>
                <c:pt idx="573">
                  <c:v>2921</c:v>
                </c:pt>
                <c:pt idx="574">
                  <c:v>2908</c:v>
                </c:pt>
                <c:pt idx="575">
                  <c:v>2838</c:v>
                </c:pt>
                <c:pt idx="576">
                  <c:v>2744</c:v>
                </c:pt>
                <c:pt idx="577">
                  <c:v>2530</c:v>
                </c:pt>
                <c:pt idx="578">
                  <c:v>2290</c:v>
                </c:pt>
                <c:pt idx="579">
                  <c:v>2173</c:v>
                </c:pt>
                <c:pt idx="580">
                  <c:v>2178</c:v>
                </c:pt>
                <c:pt idx="581">
                  <c:v>2166</c:v>
                </c:pt>
                <c:pt idx="582">
                  <c:v>1935</c:v>
                </c:pt>
                <c:pt idx="583">
                  <c:v>1612</c:v>
                </c:pt>
                <c:pt idx="584">
                  <c:v>1503</c:v>
                </c:pt>
                <c:pt idx="585">
                  <c:v>1514</c:v>
                </c:pt>
                <c:pt idx="586">
                  <c:v>1491</c:v>
                </c:pt>
                <c:pt idx="587">
                  <c:v>1442</c:v>
                </c:pt>
                <c:pt idx="588">
                  <c:v>1770</c:v>
                </c:pt>
                <c:pt idx="589">
                  <c:v>1358</c:v>
                </c:pt>
                <c:pt idx="590">
                  <c:v>1412</c:v>
                </c:pt>
                <c:pt idx="591">
                  <c:v>1761</c:v>
                </c:pt>
                <c:pt idx="592">
                  <c:v>1933</c:v>
                </c:pt>
                <c:pt idx="593">
                  <c:v>2191</c:v>
                </c:pt>
                <c:pt idx="594">
                  <c:v>2454</c:v>
                </c:pt>
                <c:pt idx="595">
                  <c:v>2704</c:v>
                </c:pt>
                <c:pt idx="596">
                  <c:v>2863</c:v>
                </c:pt>
                <c:pt idx="597">
                  <c:v>2378</c:v>
                </c:pt>
                <c:pt idx="598">
                  <c:v>2724</c:v>
                </c:pt>
                <c:pt idx="599">
                  <c:v>2802</c:v>
                </c:pt>
                <c:pt idx="600">
                  <c:v>2791</c:v>
                </c:pt>
                <c:pt idx="601">
                  <c:v>2834</c:v>
                </c:pt>
                <c:pt idx="602">
                  <c:v>2904</c:v>
                </c:pt>
                <c:pt idx="603">
                  <c:v>2869</c:v>
                </c:pt>
                <c:pt idx="604">
                  <c:v>2854</c:v>
                </c:pt>
                <c:pt idx="605">
                  <c:v>2802</c:v>
                </c:pt>
                <c:pt idx="606">
                  <c:v>2386</c:v>
                </c:pt>
                <c:pt idx="607">
                  <c:v>2703</c:v>
                </c:pt>
                <c:pt idx="608">
                  <c:v>2336</c:v>
                </c:pt>
                <c:pt idx="609">
                  <c:v>1950</c:v>
                </c:pt>
                <c:pt idx="610">
                  <c:v>1688</c:v>
                </c:pt>
                <c:pt idx="611">
                  <c:v>1373</c:v>
                </c:pt>
                <c:pt idx="612">
                  <c:v>1009</c:v>
                </c:pt>
                <c:pt idx="613">
                  <c:v>1287</c:v>
                </c:pt>
                <c:pt idx="614">
                  <c:v>1558</c:v>
                </c:pt>
                <c:pt idx="615">
                  <c:v>1771</c:v>
                </c:pt>
                <c:pt idx="616">
                  <c:v>2717</c:v>
                </c:pt>
                <c:pt idx="617">
                  <c:v>2981</c:v>
                </c:pt>
                <c:pt idx="618">
                  <c:v>3065</c:v>
                </c:pt>
                <c:pt idx="619">
                  <c:v>3022</c:v>
                </c:pt>
                <c:pt idx="620">
                  <c:v>2558</c:v>
                </c:pt>
                <c:pt idx="621">
                  <c:v>2177</c:v>
                </c:pt>
                <c:pt idx="622">
                  <c:v>2330</c:v>
                </c:pt>
                <c:pt idx="623">
                  <c:v>2664</c:v>
                </c:pt>
                <c:pt idx="624">
                  <c:v>2641</c:v>
                </c:pt>
                <c:pt idx="625">
                  <c:v>2493</c:v>
                </c:pt>
                <c:pt idx="626">
                  <c:v>2106</c:v>
                </c:pt>
                <c:pt idx="627">
                  <c:v>1630</c:v>
                </c:pt>
                <c:pt idx="628">
                  <c:v>1232</c:v>
                </c:pt>
                <c:pt idx="629">
                  <c:v>1215</c:v>
                </c:pt>
                <c:pt idx="630">
                  <c:v>1113</c:v>
                </c:pt>
                <c:pt idx="631">
                  <c:v>1244</c:v>
                </c:pt>
                <c:pt idx="632">
                  <c:v>1255</c:v>
                </c:pt>
                <c:pt idx="633">
                  <c:v>1265</c:v>
                </c:pt>
                <c:pt idx="634">
                  <c:v>1324</c:v>
                </c:pt>
                <c:pt idx="635">
                  <c:v>1455</c:v>
                </c:pt>
                <c:pt idx="636">
                  <c:v>1627</c:v>
                </c:pt>
                <c:pt idx="637">
                  <c:v>2196</c:v>
                </c:pt>
                <c:pt idx="638">
                  <c:v>2785</c:v>
                </c:pt>
                <c:pt idx="639">
                  <c:v>2803</c:v>
                </c:pt>
                <c:pt idx="640">
                  <c:v>2821</c:v>
                </c:pt>
                <c:pt idx="641">
                  <c:v>2763</c:v>
                </c:pt>
                <c:pt idx="642">
                  <c:v>2654</c:v>
                </c:pt>
                <c:pt idx="643">
                  <c:v>2524</c:v>
                </c:pt>
                <c:pt idx="644">
                  <c:v>2269</c:v>
                </c:pt>
                <c:pt idx="645">
                  <c:v>2034</c:v>
                </c:pt>
                <c:pt idx="646">
                  <c:v>2040</c:v>
                </c:pt>
                <c:pt idx="647">
                  <c:v>2139</c:v>
                </c:pt>
                <c:pt idx="648">
                  <c:v>2251</c:v>
                </c:pt>
                <c:pt idx="649">
                  <c:v>2274</c:v>
                </c:pt>
                <c:pt idx="650">
                  <c:v>2168</c:v>
                </c:pt>
                <c:pt idx="651">
                  <c:v>2097</c:v>
                </c:pt>
                <c:pt idx="652">
                  <c:v>1797</c:v>
                </c:pt>
                <c:pt idx="653">
                  <c:v>1729</c:v>
                </c:pt>
                <c:pt idx="654">
                  <c:v>1634</c:v>
                </c:pt>
                <c:pt idx="655">
                  <c:v>1442</c:v>
                </c:pt>
                <c:pt idx="656">
                  <c:v>1310</c:v>
                </c:pt>
                <c:pt idx="657">
                  <c:v>1365</c:v>
                </c:pt>
                <c:pt idx="658">
                  <c:v>1334</c:v>
                </c:pt>
                <c:pt idx="659">
                  <c:v>1282</c:v>
                </c:pt>
                <c:pt idx="660">
                  <c:v>1304</c:v>
                </c:pt>
                <c:pt idx="661">
                  <c:v>1334</c:v>
                </c:pt>
                <c:pt idx="662">
                  <c:v>1212</c:v>
                </c:pt>
                <c:pt idx="663">
                  <c:v>1167</c:v>
                </c:pt>
                <c:pt idx="664">
                  <c:v>940</c:v>
                </c:pt>
                <c:pt idx="665">
                  <c:v>812</c:v>
                </c:pt>
                <c:pt idx="666">
                  <c:v>782</c:v>
                </c:pt>
                <c:pt idx="667">
                  <c:v>878</c:v>
                </c:pt>
                <c:pt idx="668">
                  <c:v>919</c:v>
                </c:pt>
                <c:pt idx="669">
                  <c:v>744</c:v>
                </c:pt>
                <c:pt idx="670">
                  <c:v>620</c:v>
                </c:pt>
                <c:pt idx="671">
                  <c:v>550</c:v>
                </c:pt>
                <c:pt idx="672">
                  <c:v>502</c:v>
                </c:pt>
                <c:pt idx="673">
                  <c:v>469</c:v>
                </c:pt>
                <c:pt idx="674">
                  <c:v>540</c:v>
                </c:pt>
                <c:pt idx="675">
                  <c:v>688</c:v>
                </c:pt>
                <c:pt idx="676">
                  <c:v>697</c:v>
                </c:pt>
                <c:pt idx="677">
                  <c:v>729</c:v>
                </c:pt>
                <c:pt idx="678">
                  <c:v>876</c:v>
                </c:pt>
                <c:pt idx="679">
                  <c:v>1055</c:v>
                </c:pt>
                <c:pt idx="680">
                  <c:v>1141</c:v>
                </c:pt>
                <c:pt idx="681">
                  <c:v>1046</c:v>
                </c:pt>
                <c:pt idx="682">
                  <c:v>1076</c:v>
                </c:pt>
                <c:pt idx="683">
                  <c:v>1124</c:v>
                </c:pt>
                <c:pt idx="684">
                  <c:v>1305</c:v>
                </c:pt>
                <c:pt idx="685">
                  <c:v>1405</c:v>
                </c:pt>
                <c:pt idx="686">
                  <c:v>1545</c:v>
                </c:pt>
                <c:pt idx="687">
                  <c:v>1665</c:v>
                </c:pt>
                <c:pt idx="688">
                  <c:v>1791</c:v>
                </c:pt>
                <c:pt idx="689">
                  <c:v>1777</c:v>
                </c:pt>
                <c:pt idx="690">
                  <c:v>1774</c:v>
                </c:pt>
                <c:pt idx="691">
                  <c:v>1767</c:v>
                </c:pt>
                <c:pt idx="692">
                  <c:v>1807</c:v>
                </c:pt>
                <c:pt idx="693">
                  <c:v>1787</c:v>
                </c:pt>
                <c:pt idx="694">
                  <c:v>1824</c:v>
                </c:pt>
                <c:pt idx="695">
                  <c:v>1865</c:v>
                </c:pt>
                <c:pt idx="696">
                  <c:v>1842</c:v>
                </c:pt>
                <c:pt idx="697">
                  <c:v>1881</c:v>
                </c:pt>
                <c:pt idx="698">
                  <c:v>1921</c:v>
                </c:pt>
                <c:pt idx="699">
                  <c:v>1968</c:v>
                </c:pt>
                <c:pt idx="700">
                  <c:v>1925</c:v>
                </c:pt>
                <c:pt idx="701">
                  <c:v>1762</c:v>
                </c:pt>
                <c:pt idx="702">
                  <c:v>1686</c:v>
                </c:pt>
                <c:pt idx="703">
                  <c:v>1656</c:v>
                </c:pt>
                <c:pt idx="704">
                  <c:v>1598</c:v>
                </c:pt>
                <c:pt idx="705">
                  <c:v>1644</c:v>
                </c:pt>
                <c:pt idx="706">
                  <c:v>1580</c:v>
                </c:pt>
                <c:pt idx="707">
                  <c:v>1457</c:v>
                </c:pt>
                <c:pt idx="708">
                  <c:v>1494</c:v>
                </c:pt>
                <c:pt idx="709">
                  <c:v>1613</c:v>
                </c:pt>
                <c:pt idx="710">
                  <c:v>1772</c:v>
                </c:pt>
                <c:pt idx="711">
                  <c:v>1854</c:v>
                </c:pt>
                <c:pt idx="712">
                  <c:v>1940</c:v>
                </c:pt>
                <c:pt idx="713">
                  <c:v>1912</c:v>
                </c:pt>
                <c:pt idx="714">
                  <c:v>2048</c:v>
                </c:pt>
                <c:pt idx="715">
                  <c:v>2280</c:v>
                </c:pt>
                <c:pt idx="716">
                  <c:v>2353</c:v>
                </c:pt>
                <c:pt idx="717">
                  <c:v>2295</c:v>
                </c:pt>
                <c:pt idx="718">
                  <c:v>2229</c:v>
                </c:pt>
                <c:pt idx="719">
                  <c:v>2234</c:v>
                </c:pt>
                <c:pt idx="720">
                  <c:v>2274</c:v>
                </c:pt>
                <c:pt idx="721">
                  <c:v>2362</c:v>
                </c:pt>
                <c:pt idx="722">
                  <c:v>2397</c:v>
                </c:pt>
                <c:pt idx="723">
                  <c:v>2477</c:v>
                </c:pt>
                <c:pt idx="724">
                  <c:v>2492</c:v>
                </c:pt>
                <c:pt idx="725">
                  <c:v>2557</c:v>
                </c:pt>
                <c:pt idx="726">
                  <c:v>2586</c:v>
                </c:pt>
                <c:pt idx="727">
                  <c:v>2511</c:v>
                </c:pt>
                <c:pt idx="728">
                  <c:v>2321</c:v>
                </c:pt>
                <c:pt idx="729">
                  <c:v>2363</c:v>
                </c:pt>
                <c:pt idx="730">
                  <c:v>2338</c:v>
                </c:pt>
              </c:numCache>
            </c:numRef>
          </c:val>
          <c:smooth val="0"/>
          <c:extLst>
            <c:ext xmlns:c16="http://schemas.microsoft.com/office/drawing/2014/chart" uri="{C3380CC4-5D6E-409C-BE32-E72D297353CC}">
              <c16:uniqueId val="{00000001-46BE-4070-ADAE-166835B076E1}"/>
            </c:ext>
          </c:extLst>
        </c:ser>
        <c:dLbls>
          <c:showLegendKey val="0"/>
          <c:showVal val="0"/>
          <c:showCatName val="0"/>
          <c:showSerName val="0"/>
          <c:showPercent val="0"/>
          <c:showBubbleSize val="0"/>
        </c:dLbls>
        <c:marker val="1"/>
        <c:smooth val="0"/>
        <c:axId val="1092481551"/>
        <c:axId val="901039967"/>
      </c:lineChart>
      <c:catAx>
        <c:axId val="643850863"/>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31865631"/>
        <c:crosses val="autoZero"/>
        <c:auto val="0"/>
        <c:lblAlgn val="ctr"/>
        <c:lblOffset val="100"/>
        <c:noMultiLvlLbl val="0"/>
      </c:catAx>
      <c:valAx>
        <c:axId val="12318656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3850863"/>
        <c:crosses val="autoZero"/>
        <c:crossBetween val="between"/>
      </c:valAx>
      <c:valAx>
        <c:axId val="901039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92481551"/>
        <c:crosses val="max"/>
        <c:crossBetween val="between"/>
      </c:valAx>
      <c:dateAx>
        <c:axId val="1092481551"/>
        <c:scaling>
          <c:orientation val="minMax"/>
        </c:scaling>
        <c:delete val="1"/>
        <c:axPos val="b"/>
        <c:numFmt formatCode="d\-mmm\-yy" sourceLinked="1"/>
        <c:majorTickMark val="out"/>
        <c:minorTickMark val="none"/>
        <c:tickLblPos val="nextTo"/>
        <c:crossAx val="901039967"/>
        <c:crosses val="autoZero"/>
        <c:auto val="1"/>
        <c:lblOffset val="100"/>
        <c:baseTimeUnit val="days"/>
        <c:majorUnit val="1"/>
        <c:minorUnit val="1"/>
      </c:dateAx>
      <c:spPr>
        <a:noFill/>
        <a:ln>
          <a:noFill/>
        </a:ln>
        <a:effectLst/>
      </c:spPr>
    </c:plotArea>
    <c:legend>
      <c:legendPos val="b"/>
      <c:layout>
        <c:manualLayout>
          <c:xMode val="edge"/>
          <c:yMode val="edge"/>
          <c:x val="0.30402449693788269"/>
          <c:y val="0.17187445319335079"/>
          <c:w val="0.35861745406824153"/>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B161813-44D9-4021-9ADC-E052432287A0}" type="datetimeFigureOut">
              <a:rPr lang="en-US"/>
              <a:pPr>
                <a:defRPr/>
              </a:pPr>
              <a:t>6/23/2023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6D4A76C7-E44D-4D3E-9767-F12BE566C3B8}" type="slidenum">
              <a:rPr lang="en-US"/>
              <a:pPr>
                <a:defRPr/>
              </a:pPr>
              <a:t>‹#›</a:t>
            </a:fld>
            <a:endParaRPr lang="en-US" dirty="0"/>
          </a:p>
        </p:txBody>
      </p:sp>
    </p:spTree>
    <p:extLst>
      <p:ext uri="{BB962C8B-B14F-4D97-AF65-F5344CB8AC3E}">
        <p14:creationId xmlns:p14="http://schemas.microsoft.com/office/powerpoint/2010/main" val="2120526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0"/>
            <a:ext cx="6363947" cy="1767794"/>
          </a:xfrm>
        </p:spPr>
        <p:txBody>
          <a:bodyPr anchor="b">
            <a:normAutofit/>
          </a:bodyPr>
          <a:lstStyle>
            <a:lvl1pPr algn="l">
              <a:defRPr sz="3450">
                <a:solidFill>
                  <a:srgbClr val="043F63"/>
                </a:solidFill>
                <a:latin typeface="Rockwell" panose="02060603020205020403" pitchFamily="18" charset="0"/>
              </a:defRPr>
            </a:lvl1pPr>
          </a:lstStyle>
          <a:p>
            <a:r>
              <a:rPr lang="en-US"/>
              <a:t>Click to edit Master title style</a:t>
            </a:r>
            <a:endParaRPr lang="en-US" dirty="0"/>
          </a:p>
        </p:txBody>
      </p:sp>
      <p:sp>
        <p:nvSpPr>
          <p:cNvPr id="8" name="Rectangle 7"/>
          <p:cNvSpPr/>
          <p:nvPr userDrawn="1"/>
        </p:nvSpPr>
        <p:spPr>
          <a:xfrm>
            <a:off x="8376562"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262331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lgn="ctr">
              <a:defRPr lang="en-US" sz="6000" b="1" smtClean="0">
                <a:solidFill>
                  <a:srgbClr val="002060"/>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2610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38117" y="1284499"/>
            <a:ext cx="4118223"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ext Placeholder 12">
            <a:extLst>
              <a:ext uri="{FF2B5EF4-FFF2-40B4-BE49-F238E27FC236}">
                <a16:creationId xmlns:a16="http://schemas.microsoft.com/office/drawing/2014/main" id="{72716ADE-FC81-0C94-5914-0651BD09FFCC}"/>
              </a:ext>
            </a:extLst>
          </p:cNvPr>
          <p:cNvSpPr>
            <a:spLocks noGrp="1"/>
          </p:cNvSpPr>
          <p:nvPr>
            <p:ph type="body" sz="quarter" idx="14"/>
          </p:nvPr>
        </p:nvSpPr>
        <p:spPr>
          <a:xfrm>
            <a:off x="4548997" y="1284499"/>
            <a:ext cx="4118224" cy="4615969"/>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02031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NaturEner 1 Column">
    <p:spTree>
      <p:nvGrpSpPr>
        <p:cNvPr id="1" name=""/>
        <p:cNvGrpSpPr/>
        <p:nvPr/>
      </p:nvGrpSpPr>
      <p:grpSpPr>
        <a:xfrm>
          <a:off x="0" y="0"/>
          <a:ext cx="0" cy="0"/>
          <a:chOff x="0" y="0"/>
          <a:chExt cx="0" cy="0"/>
        </a:xfrm>
      </p:grpSpPr>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0321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lang="en-US" b="1" smtClean="0">
                <a:solidFill>
                  <a:srgbClr val="002060"/>
                </a:solidFill>
                <a:latin typeface="Calibri" pitchFamily="34" charset="0"/>
              </a:defRPr>
            </a:lvl1pPr>
          </a:lstStyle>
          <a:p>
            <a:r>
              <a:rPr lang="en-US" noProof="0"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_tradnl"/>
              <a:t>Click to edit Master subtitle style</a:t>
            </a:r>
            <a:endParaRPr lang="en-US"/>
          </a:p>
        </p:txBody>
      </p:sp>
      <p:sp>
        <p:nvSpPr>
          <p:cNvPr id="7" name="Rectangle 6"/>
          <p:cNvSpPr/>
          <p:nvPr userDrawn="1"/>
        </p:nvSpPr>
        <p:spPr>
          <a:xfrm>
            <a:off x="0" y="-51758"/>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52934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69225" cy="1431925"/>
          </a:xfrm>
        </p:spPr>
        <p:txBody>
          <a:bodyPr/>
          <a:lstStyle/>
          <a:p>
            <a:r>
              <a:rPr lang="en-US"/>
              <a:t>Click to edit Master title style</a:t>
            </a:r>
          </a:p>
        </p:txBody>
      </p:sp>
      <p:sp>
        <p:nvSpPr>
          <p:cNvPr id="3" name="Rectangle 3">
            <a:extLst>
              <a:ext uri="{FF2B5EF4-FFF2-40B4-BE49-F238E27FC236}">
                <a16:creationId xmlns:a16="http://schemas.microsoft.com/office/drawing/2014/main" id="{86C1D620-E5F8-486F-A182-31B94E2ED0DB}"/>
              </a:ext>
            </a:extLst>
          </p:cNvPr>
          <p:cNvSpPr>
            <a:spLocks noGrp="1" noChangeArrowheads="1"/>
          </p:cNvSpPr>
          <p:nvPr>
            <p:ph type="dt" idx="10"/>
          </p:nvPr>
        </p:nvSpPr>
        <p:spPr>
          <a:ln/>
        </p:spPr>
        <p:txBody>
          <a:bodyPr/>
          <a:lstStyle>
            <a:lvl1pPr>
              <a:defRPr/>
            </a:lvl1pPr>
          </a:lstStyle>
          <a:p>
            <a:pPr>
              <a:defRPr/>
            </a:pPr>
            <a:endParaRPr lang="en-GB" dirty="0"/>
          </a:p>
        </p:txBody>
      </p:sp>
      <p:sp>
        <p:nvSpPr>
          <p:cNvPr id="4" name="Rectangle 4">
            <a:extLst>
              <a:ext uri="{FF2B5EF4-FFF2-40B4-BE49-F238E27FC236}">
                <a16:creationId xmlns:a16="http://schemas.microsoft.com/office/drawing/2014/main" id="{3A39FF3C-AC01-4159-BE99-7B0A92FD757F}"/>
              </a:ext>
            </a:extLst>
          </p:cNvPr>
          <p:cNvSpPr>
            <a:spLocks noGrp="1" noChangeArrowheads="1"/>
          </p:cNvSpPr>
          <p:nvPr>
            <p:ph type="ftr" idx="11"/>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3D55C542-51A8-4C5E-BFFC-E695567F38D9}"/>
              </a:ext>
            </a:extLst>
          </p:cNvPr>
          <p:cNvSpPr>
            <a:spLocks noGrp="1" noChangeArrowheads="1"/>
          </p:cNvSpPr>
          <p:nvPr>
            <p:ph type="sldNum" idx="12"/>
          </p:nvPr>
        </p:nvSpPr>
        <p:spPr>
          <a:xfrm>
            <a:off x="8621487" y="6492456"/>
            <a:ext cx="522514" cy="400050"/>
          </a:xfrm>
          <a:prstGeom prst="rect">
            <a:avLst/>
          </a:prstGeom>
          <a:ln/>
        </p:spPr>
        <p:txBody>
          <a:bodyPr/>
          <a:lstStyle>
            <a:lvl1pPr>
              <a:defRPr/>
            </a:lvl1pPr>
          </a:lstStyle>
          <a:p>
            <a:fld id="{6384215D-1681-45E8-A617-9F57DB1CCDA1}" type="slidenum">
              <a:rPr lang="en-GB" altLang="en-US"/>
              <a:pPr/>
              <a:t>‹#›</a:t>
            </a:fld>
            <a:endParaRPr lang="en-GB" altLang="en-US" dirty="0"/>
          </a:p>
        </p:txBody>
      </p:sp>
    </p:spTree>
    <p:extLst>
      <p:ext uri="{BB962C8B-B14F-4D97-AF65-F5344CB8AC3E}">
        <p14:creationId xmlns:p14="http://schemas.microsoft.com/office/powerpoint/2010/main" val="248661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344" y="1055803"/>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732344" y="198385"/>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8531258" y="6482601"/>
            <a:ext cx="546754" cy="266991"/>
          </a:xfrm>
          <a:prstGeom prst="rect">
            <a:avLst/>
          </a:prstGeom>
        </p:spPr>
        <p:txBody>
          <a:bodyPr/>
          <a:lstStyle>
            <a:lvl1pPr>
              <a:defRPr sz="1100">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702334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5366056"/>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lide Number Placeholder 5"/>
          <p:cNvSpPr>
            <a:spLocks noGrp="1"/>
          </p:cNvSpPr>
          <p:nvPr>
            <p:ph type="sldNum" sz="quarter" idx="12"/>
          </p:nvPr>
        </p:nvSpPr>
        <p:spPr>
          <a:xfrm>
            <a:off x="8468890" y="6470618"/>
            <a:ext cx="525566" cy="365125"/>
          </a:xfrm>
          <a:prstGeom prst="rect">
            <a:avLst/>
          </a:prstGeom>
        </p:spPr>
        <p:txBody>
          <a:bodyPr/>
          <a:lstStyle>
            <a:lvl1pPr>
              <a:defRPr b="1" i="0" baseline="0">
                <a:solidFill>
                  <a:schemeClr val="bg1"/>
                </a:solidFill>
                <a:latin typeface="Calibri" pitchFamily="34" charset="0"/>
              </a:defRPr>
            </a:lvl1pPr>
          </a:lstStyle>
          <a:p>
            <a:fld id="{544D8C8E-B901-46BC-B69F-216056E5919B}" type="slidenum">
              <a:rPr lang="en-US" smtClean="0"/>
              <a:pPr/>
              <a:t>‹#›</a:t>
            </a:fld>
            <a:endParaRPr lang="en-US" dirty="0"/>
          </a:p>
        </p:txBody>
      </p:sp>
      <p:sp>
        <p:nvSpPr>
          <p:cNvPr id="12" name="Title 1"/>
          <p:cNvSpPr>
            <a:spLocks noGrp="1"/>
          </p:cNvSpPr>
          <p:nvPr>
            <p:ph type="ctrTitle" hasCustomPrompt="1"/>
          </p:nvPr>
        </p:nvSpPr>
        <p:spPr>
          <a:xfrm>
            <a:off x="238117" y="566590"/>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490133"/>
            <a:ext cx="8448165" cy="4312400"/>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67467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82946" name="Rectangle 2"/>
          <p:cNvSpPr>
            <a:spLocks noGrp="1" noChangeArrowheads="1"/>
          </p:cNvSpPr>
          <p:nvPr>
            <p:ph type="ctrTitle"/>
          </p:nvPr>
        </p:nvSpPr>
        <p:spPr>
          <a:xfrm>
            <a:off x="762000" y="3657600"/>
            <a:ext cx="7772400" cy="1470025"/>
          </a:xfrm>
        </p:spPr>
        <p:txBody>
          <a:bodyPr/>
          <a:lstStyle>
            <a:lvl1pPr>
              <a:defRPr>
                <a:solidFill>
                  <a:schemeClr val="bg1"/>
                </a:solidFill>
              </a:defRPr>
            </a:lvl1p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0695EC5-4E4F-403D-81B3-617F01782EA4}" type="slidenum">
              <a:rPr lang="en-US"/>
              <a:pPr>
                <a:defRPr/>
              </a:pPr>
              <a:t>‹#›</a:t>
            </a:fld>
            <a:endParaRPr lang="en-US" dirty="0"/>
          </a:p>
        </p:txBody>
      </p:sp>
    </p:spTree>
    <p:extLst>
      <p:ext uri="{BB962C8B-B14F-4D97-AF65-F5344CB8AC3E}">
        <p14:creationId xmlns:p14="http://schemas.microsoft.com/office/powerpoint/2010/main" val="1003458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aturEner 1 Column">
    <p:spTree>
      <p:nvGrpSpPr>
        <p:cNvPr id="1" name=""/>
        <p:cNvGrpSpPr/>
        <p:nvPr/>
      </p:nvGrpSpPr>
      <p:grpSpPr>
        <a:xfrm>
          <a:off x="0" y="0"/>
          <a:ext cx="0" cy="0"/>
          <a:chOff x="0" y="0"/>
          <a:chExt cx="0" cy="0"/>
        </a:xfrm>
      </p:grpSpPr>
      <p:sp>
        <p:nvSpPr>
          <p:cNvPr id="7" name="Rectangle 6"/>
          <p:cNvSpPr/>
          <p:nvPr userDrawn="1"/>
        </p:nvSpPr>
        <p:spPr>
          <a:xfrm>
            <a:off x="0" y="0"/>
            <a:ext cx="7263924"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itle 1"/>
          <p:cNvSpPr>
            <a:spLocks noGrp="1"/>
          </p:cNvSpPr>
          <p:nvPr>
            <p:ph type="ctrTitle" hasCustomPrompt="1"/>
          </p:nvPr>
        </p:nvSpPr>
        <p:spPr>
          <a:xfrm>
            <a:off x="238117" y="636723"/>
            <a:ext cx="8649509" cy="488877"/>
          </a:xfrm>
          <a:noFill/>
        </p:spPr>
        <p:txBody>
          <a:bodyPr>
            <a:noAutofit/>
          </a:bodyPr>
          <a:lstStyle>
            <a:lvl1pPr algn="l">
              <a:defRPr sz="28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1" y="1371600"/>
            <a:ext cx="8649509" cy="4986473"/>
          </a:xfrm>
        </p:spPr>
        <p:txBody>
          <a:bodyPr/>
          <a:lstStyle>
            <a:lvl1pPr>
              <a:buFont typeface="Wingdings" pitchFamily="2" charset="2"/>
              <a:buChar char="§"/>
              <a:defRPr sz="2400" b="1" i="0" baseline="0">
                <a:solidFill>
                  <a:schemeClr val="accent4">
                    <a:lumMod val="50000"/>
                    <a:lumOff val="50000"/>
                  </a:schemeClr>
                </a:solidFill>
                <a:latin typeface="Calibri" pitchFamily="34" charset="0"/>
              </a:defRPr>
            </a:lvl1pPr>
            <a:lvl2pPr>
              <a:buFont typeface="Wingdings" pitchFamily="2" charset="2"/>
              <a:buChar char="ú"/>
              <a:defRPr sz="2000" b="1" i="0" baseline="0">
                <a:solidFill>
                  <a:schemeClr val="tx1"/>
                </a:solidFill>
                <a:latin typeface="Calibri" pitchFamily="34" charset="0"/>
              </a:defRPr>
            </a:lvl2pPr>
            <a:lvl3pPr>
              <a:buFont typeface="Wingdings 2" pitchFamily="18" charset="2"/>
              <a:buChar char=""/>
              <a:defRPr sz="1600" b="1" i="0" baseline="0">
                <a:solidFill>
                  <a:schemeClr val="tx1"/>
                </a:solidFill>
                <a:latin typeface="Calibri" pitchFamily="34" charset="0"/>
              </a:defRPr>
            </a:lvl3pPr>
            <a:lvl4pPr>
              <a:buFont typeface="Courier New" pitchFamily="49" charset="0"/>
              <a:buChar char="o"/>
              <a:defRPr sz="1600" b="1" i="0" baseline="0">
                <a:solidFill>
                  <a:schemeClr val="tx1"/>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278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04801" y="1209675"/>
            <a:ext cx="8316686" cy="4395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414708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1515271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344458"/>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0557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21487" y="6492456"/>
            <a:ext cx="522514" cy="400050"/>
          </a:xfrm>
          <a:prstGeom prst="rect">
            <a:avLst/>
          </a:prstGeom>
        </p:spPr>
        <p:txBody>
          <a:bodyPr/>
          <a:lstStyle/>
          <a:p>
            <a:fld id="{EB241CD2-1E45-42A3-B213-66A034DF9A3B}" type="slidenum">
              <a:rPr lang="en-GB" smtClean="0"/>
              <a:t>‹#›</a:t>
            </a:fld>
            <a:endParaRPr lang="en-GB" dirty="0"/>
          </a:p>
        </p:txBody>
      </p:sp>
      <p:sp>
        <p:nvSpPr>
          <p:cNvPr id="5" name="Rectangle 4"/>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33539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6"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p:cNvSpPr>
            <a:spLocks noGrp="1"/>
          </p:cNvSpPr>
          <p:nvPr>
            <p:ph sz="half" idx="2"/>
          </p:nvPr>
        </p:nvSpPr>
        <p:spPr>
          <a:xfrm>
            <a:off x="2502960"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4767793" y="1285875"/>
            <a:ext cx="1810808"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12"/>
          </p:nvPr>
        </p:nvSpPr>
        <p:spPr>
          <a:xfrm>
            <a:off x="7032628" y="1285875"/>
            <a:ext cx="1810808" cy="4665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365790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7254876" y="6456189"/>
            <a:ext cx="1889125" cy="41874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685800" y="2130427"/>
            <a:ext cx="7772400" cy="1470025"/>
          </a:xfrm>
          <a:solidFill>
            <a:schemeClr val="bg2">
              <a:lumMod val="20000"/>
              <a:lumOff val="80000"/>
            </a:schemeClr>
          </a:solidFill>
        </p:spPr>
        <p:txBody>
          <a:bodyPr/>
          <a:lstStyle>
            <a:lvl1pPr algn="ctr">
              <a:defRPr lang="en-US" sz="7200" b="1" smtClean="0">
                <a:solidFill>
                  <a:schemeClr val="tx1"/>
                </a:solidFill>
                <a:latin typeface="Calibri" pitchFamily="34" charset="0"/>
              </a:defRPr>
            </a:lvl1p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n-US" dirty="0"/>
          </a:p>
        </p:txBody>
      </p:sp>
      <p:sp>
        <p:nvSpPr>
          <p:cNvPr id="7" name="Rectangle 6"/>
          <p:cNvSpPr/>
          <p:nvPr userDrawn="1"/>
        </p:nvSpPr>
        <p:spPr>
          <a:xfrm>
            <a:off x="0" y="0"/>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6514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8621487" y="6492456"/>
            <a:ext cx="522514" cy="400050"/>
          </a:xfrm>
          <a:prstGeom prst="rect">
            <a:avLst/>
          </a:prstGeom>
        </p:spPr>
        <p:txBody>
          <a:bodyPr/>
          <a:lstStyle/>
          <a:p>
            <a:fld id="{EB241CD2-1E45-42A3-B213-66A034DF9A3B}" type="slidenum">
              <a:rPr lang="en-GB" smtClean="0"/>
              <a:pPr/>
              <a:t>‹#›</a:t>
            </a:fld>
            <a:endParaRPr lang="en-GB" dirty="0"/>
          </a:p>
        </p:txBody>
      </p:sp>
      <p:sp>
        <p:nvSpPr>
          <p:cNvPr id="4" name="Content Placeholder 2"/>
          <p:cNvSpPr>
            <a:spLocks noGrp="1"/>
          </p:cNvSpPr>
          <p:nvPr>
            <p:ph sz="half" idx="1"/>
          </p:nvPr>
        </p:nvSpPr>
        <p:spPr>
          <a:xfrm>
            <a:off x="23812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1"/>
          </p:nvPr>
        </p:nvSpPr>
        <p:spPr>
          <a:xfrm>
            <a:off x="3223812"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2"/>
          </p:nvPr>
        </p:nvSpPr>
        <p:spPr>
          <a:xfrm>
            <a:off x="6084365" y="1285875"/>
            <a:ext cx="2537122" cy="46658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8306580"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2022</a:t>
            </a:r>
            <a:endParaRPr lang="en-GB" sz="525" dirty="0">
              <a:solidFill>
                <a:schemeClr val="tx1"/>
              </a:solidFill>
            </a:endParaRPr>
          </a:p>
        </p:txBody>
      </p:sp>
    </p:spTree>
    <p:extLst>
      <p:ext uri="{BB962C8B-B14F-4D97-AF65-F5344CB8AC3E}">
        <p14:creationId xmlns:p14="http://schemas.microsoft.com/office/powerpoint/2010/main" val="99299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turEner 1 Column">
    <p:spTree>
      <p:nvGrpSpPr>
        <p:cNvPr id="1" name=""/>
        <p:cNvGrpSpPr/>
        <p:nvPr/>
      </p:nvGrpSpPr>
      <p:grpSpPr>
        <a:xfrm>
          <a:off x="0" y="0"/>
          <a:ext cx="0" cy="0"/>
          <a:chOff x="0" y="0"/>
          <a:chExt cx="0" cy="0"/>
        </a:xfrm>
      </p:grpSpPr>
      <p:sp>
        <p:nvSpPr>
          <p:cNvPr id="7" name="Rectangle 6"/>
          <p:cNvSpPr/>
          <p:nvPr userDrawn="1"/>
        </p:nvSpPr>
        <p:spPr>
          <a:xfrm>
            <a:off x="0" y="-16933"/>
            <a:ext cx="7263924" cy="41874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0B0F0"/>
              </a:solidFill>
              <a:highlight>
                <a:srgbClr val="00FFFF"/>
              </a:highlight>
            </a:endParaRPr>
          </a:p>
        </p:txBody>
      </p:sp>
      <p:sp>
        <p:nvSpPr>
          <p:cNvPr id="12" name="Title 1"/>
          <p:cNvSpPr>
            <a:spLocks noGrp="1"/>
          </p:cNvSpPr>
          <p:nvPr>
            <p:ph type="ctrTitle" hasCustomPrompt="1"/>
          </p:nvPr>
        </p:nvSpPr>
        <p:spPr>
          <a:xfrm>
            <a:off x="242608" y="770144"/>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600200"/>
            <a:ext cx="8649509" cy="436033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6552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186270"/>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86933"/>
            <a:ext cx="8280399" cy="46158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5573427"/>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34" r:id="rId19"/>
  </p:sldLayoutIdLst>
  <p:hf hdr="0" ftr="0" dt="0"/>
  <p:txStyles>
    <p:titleStyle>
      <a:lvl1pPr algn="l" defTabSz="685800" rtl="0" eaLnBrk="1" latinLnBrk="0" hangingPunct="1">
        <a:lnSpc>
          <a:spcPct val="90000"/>
        </a:lnSpc>
        <a:spcBef>
          <a:spcPct val="0"/>
        </a:spcBef>
        <a:buNone/>
        <a:defRPr lang="en-US" sz="3600" b="1" kern="1200" baseline="0" dirty="0">
          <a:solidFill>
            <a:srgbClr val="002060"/>
          </a:solidFill>
          <a:latin typeface="Calibri"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05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wmf"/><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 Id="rId5" Type="http://schemas.openxmlformats.org/officeDocument/2006/relationships/image" Target="../media/image91.png"/><Relationship Id="rId4" Type="http://schemas.openxmlformats.org/officeDocument/2006/relationships/image" Target="../media/image90.png"/></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9.xml"/><Relationship Id="rId5" Type="http://schemas.openxmlformats.org/officeDocument/2006/relationships/image" Target="../media/image102.jpeg"/><Relationship Id="rId4" Type="http://schemas.openxmlformats.org/officeDocument/2006/relationships/image" Target="../media/image101.JPG"/></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9.xml"/><Relationship Id="rId5" Type="http://schemas.openxmlformats.org/officeDocument/2006/relationships/image" Target="../media/image106.png"/><Relationship Id="rId4" Type="http://schemas.openxmlformats.org/officeDocument/2006/relationships/image" Target="../media/image10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9.xml"/></Relationships>
</file>

<file path=ppt/slides/_rels/slide19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4.emf"/><Relationship Id="rId1" Type="http://schemas.openxmlformats.org/officeDocument/2006/relationships/slideLayout" Target="../slideLayouts/slideLayout9.xml"/><Relationship Id="rId5" Type="http://schemas.openxmlformats.org/officeDocument/2006/relationships/image" Target="../media/image166.emf"/><Relationship Id="rId4" Type="http://schemas.openxmlformats.org/officeDocument/2006/relationships/image" Target="../media/image165.emf"/></Relationships>
</file>

<file path=ppt/slides/_rels/slide199.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9.xml"/><Relationship Id="rId5" Type="http://schemas.openxmlformats.org/officeDocument/2006/relationships/image" Target="../media/image170.emf"/><Relationship Id="rId4" Type="http://schemas.openxmlformats.org/officeDocument/2006/relationships/image" Target="../media/image16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emf"/><Relationship Id="rId1" Type="http://schemas.openxmlformats.org/officeDocument/2006/relationships/slideLayout" Target="../slideLayouts/slideLayout9.xml"/><Relationship Id="rId5" Type="http://schemas.openxmlformats.org/officeDocument/2006/relationships/image" Target="../media/image174.emf"/><Relationship Id="rId4" Type="http://schemas.openxmlformats.org/officeDocument/2006/relationships/image" Target="../media/image173.emf"/></Relationships>
</file>

<file path=ppt/slides/_rels/slide201.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9.xml"/></Relationships>
</file>

<file path=ppt/slides/_rels/slide22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image" Target="../media/image185.png"/><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9.xml"/></Relationships>
</file>

<file path=ppt/slides/_rels/slide22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9.xml"/></Relationships>
</file>

<file path=ppt/slides/_rels/slide22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xml"/></Relationships>
</file>

<file path=ppt/slides/_rels/slide22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9.xml"/></Relationships>
</file>

<file path=ppt/slides/_rels/slide23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9.xml"/></Relationships>
</file>

<file path=ppt/slides/_rels/slide23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emf"/><Relationship Id="rId1" Type="http://schemas.openxmlformats.org/officeDocument/2006/relationships/slideLayout" Target="../slideLayouts/slideLayout9.xml"/></Relationships>
</file>

<file path=ppt/slides/_rels/slide238.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9.xml"/></Relationships>
</file>

<file path=ppt/slides/_rels/slide24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9.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9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7619-29CC-FE81-3D22-595A0DBC1832}"/>
              </a:ext>
            </a:extLst>
          </p:cNvPr>
          <p:cNvSpPr>
            <a:spLocks noGrp="1"/>
          </p:cNvSpPr>
          <p:nvPr>
            <p:ph type="ctrTitle"/>
          </p:nvPr>
        </p:nvSpPr>
        <p:spPr/>
        <p:txBody>
          <a:bodyPr/>
          <a:lstStyle/>
          <a:p>
            <a:r>
              <a:rPr lang="en-US" dirty="0"/>
              <a:t>Contents</a:t>
            </a:r>
          </a:p>
        </p:txBody>
      </p:sp>
      <p:sp>
        <p:nvSpPr>
          <p:cNvPr id="3" name="Text Placeholder 2">
            <a:extLst>
              <a:ext uri="{FF2B5EF4-FFF2-40B4-BE49-F238E27FC236}">
                <a16:creationId xmlns:a16="http://schemas.microsoft.com/office/drawing/2014/main" id="{934FDBCB-D4D3-B5BB-2925-07C46E4E4D3E}"/>
              </a:ext>
            </a:extLst>
          </p:cNvPr>
          <p:cNvSpPr>
            <a:spLocks noGrp="1"/>
          </p:cNvSpPr>
          <p:nvPr>
            <p:ph type="body" sz="quarter" idx="13"/>
          </p:nvPr>
        </p:nvSpPr>
        <p:spPr/>
        <p:txBody>
          <a:bodyPr>
            <a:normAutofit fontScale="92500" lnSpcReduction="10000"/>
          </a:bodyPr>
          <a:lstStyle/>
          <a:p>
            <a:r>
              <a:rPr lang="en-US" dirty="0"/>
              <a:t>LCOE to Overview</a:t>
            </a:r>
          </a:p>
          <a:p>
            <a:r>
              <a:rPr lang="en-US" dirty="0"/>
              <a:t>Capacity Factor</a:t>
            </a:r>
          </a:p>
          <a:p>
            <a:pPr lvl="1"/>
            <a:r>
              <a:rPr lang="en-US" dirty="0"/>
              <a:t>Wind Speed</a:t>
            </a:r>
          </a:p>
          <a:p>
            <a:pPr lvl="1"/>
            <a:r>
              <a:rPr lang="en-US" dirty="0"/>
              <a:t>Power Curve</a:t>
            </a:r>
          </a:p>
          <a:p>
            <a:pPr lvl="1"/>
            <a:r>
              <a:rPr lang="en-US" dirty="0"/>
              <a:t>Net Production</a:t>
            </a:r>
          </a:p>
          <a:p>
            <a:r>
              <a:rPr lang="en-US" dirty="0"/>
              <a:t>Wind Resources Risk Analysis</a:t>
            </a:r>
          </a:p>
          <a:p>
            <a:pPr lvl="1"/>
            <a:r>
              <a:rPr lang="en-US" dirty="0"/>
              <a:t>P90 </a:t>
            </a:r>
            <a:r>
              <a:rPr lang="en-US" dirty="0" err="1"/>
              <a:t>etc</a:t>
            </a:r>
            <a:endParaRPr lang="en-US" dirty="0"/>
          </a:p>
          <a:p>
            <a:pPr lvl="1"/>
            <a:r>
              <a:rPr lang="en-US" dirty="0"/>
              <a:t>One year versus Long-term</a:t>
            </a:r>
          </a:p>
          <a:p>
            <a:pPr lvl="1"/>
            <a:r>
              <a:rPr lang="en-US" dirty="0"/>
              <a:t>Accuracy of Risk Analysis</a:t>
            </a:r>
          </a:p>
          <a:p>
            <a:r>
              <a:rPr lang="en-US" dirty="0"/>
              <a:t>Capital Cost, O&amp;M Cost and Life</a:t>
            </a:r>
          </a:p>
          <a:p>
            <a:pPr lvl="1"/>
            <a:r>
              <a:rPr lang="en-US" dirty="0"/>
              <a:t>Capital Cost</a:t>
            </a:r>
          </a:p>
          <a:p>
            <a:pPr lvl="1"/>
            <a:r>
              <a:rPr lang="en-US" dirty="0"/>
              <a:t>O&amp;M Cost</a:t>
            </a:r>
          </a:p>
          <a:p>
            <a:pPr lvl="1"/>
            <a:r>
              <a:rPr lang="en-US" dirty="0"/>
              <a:t>Off-shore and On-shore Operating Life</a:t>
            </a:r>
          </a:p>
          <a:p>
            <a:pPr lvl="1"/>
            <a:endParaRPr lang="en-US" dirty="0"/>
          </a:p>
          <a:p>
            <a:pPr lvl="1"/>
            <a:endParaRPr lang="en-US" dirty="0"/>
          </a:p>
        </p:txBody>
      </p:sp>
    </p:spTree>
    <p:extLst>
      <p:ext uri="{BB962C8B-B14F-4D97-AF65-F5344CB8AC3E}">
        <p14:creationId xmlns:p14="http://schemas.microsoft.com/office/powerpoint/2010/main" val="1684679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ctrTitle"/>
          </p:nvPr>
        </p:nvSpPr>
        <p:spPr/>
        <p:txBody>
          <a:bodyPr/>
          <a:lstStyle/>
          <a:p>
            <a:r>
              <a:rPr lang="en-029" dirty="0"/>
              <a:t>Example of LCOE Base Rates in NL Tariff</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type="body" sz="quarter" idx="13"/>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911352" y="1335386"/>
            <a:ext cx="6781800" cy="2387194"/>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880872" y="3457765"/>
            <a:ext cx="6419088" cy="2630091"/>
          </a:xfrm>
          <a:prstGeom prst="rect">
            <a:avLst/>
          </a:prstGeom>
        </p:spPr>
      </p:pic>
    </p:spTree>
    <p:extLst>
      <p:ext uri="{BB962C8B-B14F-4D97-AF65-F5344CB8AC3E}">
        <p14:creationId xmlns:p14="http://schemas.microsoft.com/office/powerpoint/2010/main" val="24996119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5AF1-B3E5-4AD8-9164-94A79D8C15D9}"/>
              </a:ext>
            </a:extLst>
          </p:cNvPr>
          <p:cNvSpPr>
            <a:spLocks noGrp="1"/>
          </p:cNvSpPr>
          <p:nvPr>
            <p:ph type="ctrTitle"/>
          </p:nvPr>
        </p:nvSpPr>
        <p:spPr/>
        <p:txBody>
          <a:bodyPr/>
          <a:lstStyle/>
          <a:p>
            <a:r>
              <a:rPr lang="en-029" dirty="0"/>
              <a:t>Risks from Avian Issues</a:t>
            </a:r>
          </a:p>
        </p:txBody>
      </p:sp>
      <p:sp>
        <p:nvSpPr>
          <p:cNvPr id="3" name="Content Placeholder 2">
            <a:extLst>
              <a:ext uri="{FF2B5EF4-FFF2-40B4-BE49-F238E27FC236}">
                <a16:creationId xmlns:a16="http://schemas.microsoft.com/office/drawing/2014/main" id="{DDB4D0DD-9065-477E-A242-9C9010D61DA9}"/>
              </a:ext>
            </a:extLst>
          </p:cNvPr>
          <p:cNvSpPr>
            <a:spLocks noGrp="1"/>
          </p:cNvSpPr>
          <p:nvPr>
            <p:ph type="body" sz="quarter" idx="13"/>
          </p:nvPr>
        </p:nvSpPr>
        <p:spPr/>
        <p:txBody>
          <a:bodyPr/>
          <a:lstStyle/>
          <a:p>
            <a:r>
              <a:rPr lang="en-029" dirty="0"/>
              <a:t>Problems of birds can reduce the output of turbines.</a:t>
            </a:r>
          </a:p>
          <a:p>
            <a:pPr lvl="1"/>
            <a:r>
              <a:rPr lang="en-029" dirty="0"/>
              <a:t>Example in France when must stop turbines during bird migration</a:t>
            </a:r>
          </a:p>
          <a:p>
            <a:pPr lvl="1"/>
            <a:r>
              <a:rPr lang="en-029" dirty="0"/>
              <a:t>Example in Canada with reduction in generation and also costs for scientists</a:t>
            </a:r>
          </a:p>
          <a:p>
            <a:endParaRPr lang="en-029" dirty="0"/>
          </a:p>
        </p:txBody>
      </p:sp>
      <p:pic>
        <p:nvPicPr>
          <p:cNvPr id="5" name="Picture 4">
            <a:extLst>
              <a:ext uri="{FF2B5EF4-FFF2-40B4-BE49-F238E27FC236}">
                <a16:creationId xmlns:a16="http://schemas.microsoft.com/office/drawing/2014/main" id="{EB6AD387-9C12-4B34-BA86-D5909E63148E}"/>
              </a:ext>
            </a:extLst>
          </p:cNvPr>
          <p:cNvPicPr>
            <a:picLocks noChangeAspect="1"/>
          </p:cNvPicPr>
          <p:nvPr/>
        </p:nvPicPr>
        <p:blipFill>
          <a:blip r:embed="rId2"/>
          <a:stretch>
            <a:fillRect/>
          </a:stretch>
        </p:blipFill>
        <p:spPr>
          <a:xfrm>
            <a:off x="1295400" y="3558502"/>
            <a:ext cx="5621594" cy="2613698"/>
          </a:xfrm>
          <a:prstGeom prst="rect">
            <a:avLst/>
          </a:prstGeom>
        </p:spPr>
      </p:pic>
    </p:spTree>
    <p:extLst>
      <p:ext uri="{BB962C8B-B14F-4D97-AF65-F5344CB8AC3E}">
        <p14:creationId xmlns:p14="http://schemas.microsoft.com/office/powerpoint/2010/main" val="7492426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0E26-B01B-4F2C-9450-4AC00EB24DEA}"/>
              </a:ext>
            </a:extLst>
          </p:cNvPr>
          <p:cNvSpPr>
            <a:spLocks noGrp="1"/>
          </p:cNvSpPr>
          <p:nvPr>
            <p:ph type="ctrTitle"/>
          </p:nvPr>
        </p:nvSpPr>
        <p:spPr/>
        <p:txBody>
          <a:bodyPr/>
          <a:lstStyle/>
          <a:p>
            <a:r>
              <a:rPr lang="en-029" dirty="0"/>
              <a:t>Additional Risks: Transmission Capacity</a:t>
            </a:r>
          </a:p>
        </p:txBody>
      </p:sp>
      <p:sp>
        <p:nvSpPr>
          <p:cNvPr id="3" name="Content Placeholder 2">
            <a:extLst>
              <a:ext uri="{FF2B5EF4-FFF2-40B4-BE49-F238E27FC236}">
                <a16:creationId xmlns:a16="http://schemas.microsoft.com/office/drawing/2014/main" id="{F8F578CB-E2AF-4ADD-93A9-4CB1E70714B0}"/>
              </a:ext>
            </a:extLst>
          </p:cNvPr>
          <p:cNvSpPr>
            <a:spLocks noGrp="1"/>
          </p:cNvSpPr>
          <p:nvPr>
            <p:ph type="body" sz="quarter" idx="13"/>
          </p:nvPr>
        </p:nvSpPr>
        <p:spPr/>
        <p:txBody>
          <a:bodyPr/>
          <a:lstStyle/>
          <a:p>
            <a:r>
              <a:rPr lang="en-029" dirty="0"/>
              <a:t>Best Wind Sites not Located in Load Centres</a:t>
            </a:r>
          </a:p>
          <a:p>
            <a:pPr lvl="1"/>
            <a:r>
              <a:rPr lang="en-029" dirty="0"/>
              <a:t>Wind Producer may be responsible for transmission</a:t>
            </a:r>
          </a:p>
          <a:p>
            <a:pPr lvl="1"/>
            <a:r>
              <a:rPr lang="en-029" dirty="0"/>
              <a:t>Examples of curtailment</a:t>
            </a:r>
          </a:p>
          <a:p>
            <a:pPr lvl="2"/>
            <a:r>
              <a:rPr lang="en-029" dirty="0"/>
              <a:t>Lake Turkana</a:t>
            </a:r>
          </a:p>
          <a:p>
            <a:pPr lvl="2"/>
            <a:r>
              <a:rPr lang="en-029" dirty="0"/>
              <a:t>Oklahoma</a:t>
            </a:r>
          </a:p>
          <a:p>
            <a:pPr lvl="1"/>
            <a:r>
              <a:rPr lang="en-029" dirty="0"/>
              <a:t>Low Merchant Prices in Transmission Constrained Areas</a:t>
            </a:r>
          </a:p>
          <a:p>
            <a:pPr lvl="2"/>
            <a:r>
              <a:rPr lang="en-029" dirty="0"/>
              <a:t>Example: Montana and Off-peak Prices</a:t>
            </a:r>
          </a:p>
          <a:p>
            <a:endParaRPr lang="en-US" dirty="0"/>
          </a:p>
          <a:p>
            <a:r>
              <a:rPr lang="en-US" dirty="0"/>
              <a:t>NL has priority dispatch for RES. In addition, in case of curtailment compensation is paid. So far, curtailment is seemingly not an issue in NL.</a:t>
            </a:r>
          </a:p>
          <a:p>
            <a:endParaRPr lang="en-029" dirty="0"/>
          </a:p>
          <a:p>
            <a:pPr lvl="2"/>
            <a:endParaRPr lang="en-029" dirty="0"/>
          </a:p>
        </p:txBody>
      </p:sp>
    </p:spTree>
    <p:extLst>
      <p:ext uri="{BB962C8B-B14F-4D97-AF65-F5344CB8AC3E}">
        <p14:creationId xmlns:p14="http://schemas.microsoft.com/office/powerpoint/2010/main" val="35376061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A6-68AE-4269-9C0B-FD76BCA71BDF}"/>
              </a:ext>
            </a:extLst>
          </p:cNvPr>
          <p:cNvSpPr>
            <a:spLocks noGrp="1"/>
          </p:cNvSpPr>
          <p:nvPr>
            <p:ph type="ctrTitle"/>
          </p:nvPr>
        </p:nvSpPr>
        <p:spPr/>
        <p:txBody>
          <a:bodyPr/>
          <a:lstStyle/>
          <a:p>
            <a:r>
              <a:rPr lang="en-029" dirty="0"/>
              <a:t>Additional Risk: Partial Exposure to Merchant Power Price</a:t>
            </a:r>
          </a:p>
        </p:txBody>
      </p:sp>
      <p:sp>
        <p:nvSpPr>
          <p:cNvPr id="3" name="Content Placeholder 2">
            <a:extLst>
              <a:ext uri="{FF2B5EF4-FFF2-40B4-BE49-F238E27FC236}">
                <a16:creationId xmlns:a16="http://schemas.microsoft.com/office/drawing/2014/main" id="{1197EE1A-554E-420F-8B56-9FC776827604}"/>
              </a:ext>
            </a:extLst>
          </p:cNvPr>
          <p:cNvSpPr>
            <a:spLocks noGrp="1"/>
          </p:cNvSpPr>
          <p:nvPr>
            <p:ph type="body" sz="quarter" idx="13"/>
          </p:nvPr>
        </p:nvSpPr>
        <p:spPr/>
        <p:txBody>
          <a:bodyPr/>
          <a:lstStyle/>
          <a:p>
            <a:r>
              <a:rPr lang="en-029" dirty="0"/>
              <a:t>History of Merchant Power and Merchant Power Problems at the Turn of the Century</a:t>
            </a:r>
          </a:p>
          <a:p>
            <a:r>
              <a:rPr lang="en-029" dirty="0"/>
              <a:t>Debt Structuring with Merchant Power Risk</a:t>
            </a:r>
          </a:p>
          <a:p>
            <a:r>
              <a:rPr lang="en-029" dirty="0"/>
              <a:t>Examples of Merchant Power Risk in PPA Contracts</a:t>
            </a:r>
          </a:p>
        </p:txBody>
      </p:sp>
    </p:spTree>
    <p:extLst>
      <p:ext uri="{BB962C8B-B14F-4D97-AF65-F5344CB8AC3E}">
        <p14:creationId xmlns:p14="http://schemas.microsoft.com/office/powerpoint/2010/main" val="7931111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FCF8-5FA6-4CB2-A2F1-3A27FC92B77A}"/>
              </a:ext>
            </a:extLst>
          </p:cNvPr>
          <p:cNvSpPr>
            <a:spLocks noGrp="1"/>
          </p:cNvSpPr>
          <p:nvPr>
            <p:ph type="ctrTitle"/>
          </p:nvPr>
        </p:nvSpPr>
        <p:spPr/>
        <p:txBody>
          <a:bodyPr/>
          <a:lstStyle/>
          <a:p>
            <a:r>
              <a:rPr lang="en-029" dirty="0"/>
              <a:t>Additional Risks: Shadow Flicker</a:t>
            </a:r>
          </a:p>
        </p:txBody>
      </p:sp>
      <p:sp>
        <p:nvSpPr>
          <p:cNvPr id="3" name="Content Placeholder 2">
            <a:extLst>
              <a:ext uri="{FF2B5EF4-FFF2-40B4-BE49-F238E27FC236}">
                <a16:creationId xmlns:a16="http://schemas.microsoft.com/office/drawing/2014/main" id="{AB20D161-320F-4062-8782-FAFE1836A516}"/>
              </a:ext>
            </a:extLst>
          </p:cNvPr>
          <p:cNvSpPr>
            <a:spLocks noGrp="1"/>
          </p:cNvSpPr>
          <p:nvPr>
            <p:ph type="body" sz="quarter" idx="13"/>
          </p:nvPr>
        </p:nvSpPr>
        <p:spPr/>
        <p:txBody>
          <a:bodyPr>
            <a:normAutofit lnSpcReduction="10000"/>
          </a:bodyPr>
          <a:lstStyle/>
          <a:p>
            <a:r>
              <a:rPr lang="en-US" i="1" dirty="0"/>
              <a:t>What is shadow flicker in wind and is it a big deal</a:t>
            </a:r>
          </a:p>
          <a:p>
            <a:r>
              <a:rPr lang="en-US" dirty="0"/>
              <a:t>Shadow flicker is the intermittent shadow casted by the moving wind blades of a wind turbine. The extent of its impact depends on the latitude of the project, time of the day, time of the year, turbine height, blade length, distance between the impacted dwelling and the turbine, the window placement of the dwelling etc.</a:t>
            </a:r>
          </a:p>
          <a:p>
            <a:r>
              <a:rPr lang="en-US" sz="2000" dirty="0"/>
              <a:t>Depends on the project and buildings in the vicinity and the rules &amp; regulations. Some projects need to stop turbines for specific times for shadow flicker reasons. </a:t>
            </a:r>
          </a:p>
          <a:p>
            <a:r>
              <a:rPr lang="en-US" sz="1800" dirty="0"/>
              <a:t>Certain governing bodies have clear regulations on shadow flicker, e.g. max number of shadow hours casted at a dwelling. Even if there is no clear written regulations, residence (participating or not participating in the project) can express concerns during public comment period of a permitting process if there is one. Shadow flicker can be modeled using commercially available software like wind pro.</a:t>
            </a:r>
            <a:endParaRPr lang="en-029" sz="1800" dirty="0"/>
          </a:p>
        </p:txBody>
      </p:sp>
    </p:spTree>
    <p:extLst>
      <p:ext uri="{BB962C8B-B14F-4D97-AF65-F5344CB8AC3E}">
        <p14:creationId xmlns:p14="http://schemas.microsoft.com/office/powerpoint/2010/main" val="22727808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8A4-84B0-43B7-A3BA-EC514F542FAF}"/>
              </a:ext>
            </a:extLst>
          </p:cNvPr>
          <p:cNvSpPr>
            <a:spLocks noGrp="1"/>
          </p:cNvSpPr>
          <p:nvPr>
            <p:ph type="ctrTitle"/>
          </p:nvPr>
        </p:nvSpPr>
        <p:spPr/>
        <p:txBody>
          <a:bodyPr/>
          <a:lstStyle/>
          <a:p>
            <a:r>
              <a:rPr lang="en-029" dirty="0"/>
              <a:t>Counter Party Risk and O&amp;M Contracts</a:t>
            </a:r>
          </a:p>
        </p:txBody>
      </p:sp>
      <p:sp>
        <p:nvSpPr>
          <p:cNvPr id="3" name="Content Placeholder 2">
            <a:extLst>
              <a:ext uri="{FF2B5EF4-FFF2-40B4-BE49-F238E27FC236}">
                <a16:creationId xmlns:a16="http://schemas.microsoft.com/office/drawing/2014/main" id="{E65722AE-70FF-4111-97A6-141860193E53}"/>
              </a:ext>
            </a:extLst>
          </p:cNvPr>
          <p:cNvSpPr>
            <a:spLocks noGrp="1"/>
          </p:cNvSpPr>
          <p:nvPr>
            <p:ph type="body" sz="quarter" idx="13"/>
          </p:nvPr>
        </p:nvSpPr>
        <p:spPr/>
        <p:txBody>
          <a:bodyPr/>
          <a:lstStyle/>
          <a:p>
            <a:r>
              <a:rPr lang="en-US" dirty="0"/>
              <a:t>Replacement of the EPC/maintenance contractor --Consider a case where the turbine manufacturer/supplier will build the wind farm (EPC contract, full scope) and will also maintain it (the turbines, maintenance agreement). </a:t>
            </a:r>
          </a:p>
          <a:p>
            <a:pPr lvl="1"/>
            <a:r>
              <a:rPr lang="en-US" sz="1800" dirty="0"/>
              <a:t>Is the turbine manufacturer/supplier easy to replace (for example in case of bankruptcy)?</a:t>
            </a:r>
          </a:p>
          <a:p>
            <a:pPr lvl="1"/>
            <a:r>
              <a:rPr lang="en-US" sz="1800" dirty="0"/>
              <a:t>Can a replacement turbine manufacturer/supplier maintain the current installed turbines and replace its parts? </a:t>
            </a:r>
          </a:p>
          <a:p>
            <a:pPr lvl="1"/>
            <a:r>
              <a:rPr lang="en-US" sz="1800" dirty="0"/>
              <a:t>Or, are parts and turbines very (brand) specific and do they need to install their own turbines (or even windmills)? </a:t>
            </a:r>
          </a:p>
          <a:p>
            <a:pPr lvl="1"/>
            <a:r>
              <a:rPr lang="en-US" sz="1800" dirty="0"/>
              <a:t>Do these turbine manufacturers/suppliers use parts from subcontractors or is everything designed and built in-house and very specific? </a:t>
            </a:r>
          </a:p>
        </p:txBody>
      </p:sp>
    </p:spTree>
    <p:extLst>
      <p:ext uri="{BB962C8B-B14F-4D97-AF65-F5344CB8AC3E}">
        <p14:creationId xmlns:p14="http://schemas.microsoft.com/office/powerpoint/2010/main" val="7962991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9166-4398-49E6-9AE3-414D780C0BC6}"/>
              </a:ext>
            </a:extLst>
          </p:cNvPr>
          <p:cNvSpPr>
            <a:spLocks noGrp="1"/>
          </p:cNvSpPr>
          <p:nvPr>
            <p:ph type="ctrTitle"/>
          </p:nvPr>
        </p:nvSpPr>
        <p:spPr/>
        <p:txBody>
          <a:bodyPr/>
          <a:lstStyle/>
          <a:p>
            <a:r>
              <a:rPr lang="en-US" dirty="0"/>
              <a:t>Uncertainty and P90 vs P50 etc.</a:t>
            </a:r>
          </a:p>
        </p:txBody>
      </p:sp>
    </p:spTree>
    <p:extLst>
      <p:ext uri="{BB962C8B-B14F-4D97-AF65-F5344CB8AC3E}">
        <p14:creationId xmlns:p14="http://schemas.microsoft.com/office/powerpoint/2010/main" val="3957783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Explanation of P50, P90 etc.</a:t>
            </a:r>
          </a:p>
        </p:txBody>
      </p:sp>
      <p:pic>
        <p:nvPicPr>
          <p:cNvPr id="4" name="Content Placeholder 3"/>
          <p:cNvPicPr>
            <a:picLocks noGrp="1" noChangeAspect="1"/>
          </p:cNvPicPr>
          <p:nvPr>
            <p:ph idx="4294967295"/>
          </p:nvPr>
        </p:nvPicPr>
        <p:blipFill>
          <a:blip r:embed="rId2"/>
          <a:stretch>
            <a:fillRect/>
          </a:stretch>
        </p:blipFill>
        <p:spPr>
          <a:xfrm>
            <a:off x="824037" y="1503570"/>
            <a:ext cx="6948363" cy="4654343"/>
          </a:xfrm>
          <a:prstGeom prst="rect">
            <a:avLst/>
          </a:prstGeom>
        </p:spPr>
      </p:pic>
    </p:spTree>
    <p:extLst>
      <p:ext uri="{BB962C8B-B14F-4D97-AF65-F5344CB8AC3E}">
        <p14:creationId xmlns:p14="http://schemas.microsoft.com/office/powerpoint/2010/main" val="3511499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p:txBody>
          <a:bodyPr>
            <a:normAutofit fontScale="90000"/>
          </a:bodyPr>
          <a:lstStyle/>
          <a:p>
            <a:r>
              <a:rPr lang="en-US" dirty="0"/>
              <a:t>Use of Resource Analysis to Compute Probability Distributions for Project Finance</a:t>
            </a:r>
          </a:p>
        </p:txBody>
      </p:sp>
      <p:sp>
        <p:nvSpPr>
          <p:cNvPr id="2" name="Text Placeholder 1">
            <a:extLst>
              <a:ext uri="{FF2B5EF4-FFF2-40B4-BE49-F238E27FC236}">
                <a16:creationId xmlns:a16="http://schemas.microsoft.com/office/drawing/2014/main" id="{262164FE-B637-D011-7597-6E02E418CFB9}"/>
              </a:ext>
            </a:extLst>
          </p:cNvPr>
          <p:cNvSpPr>
            <a:spLocks noGrp="1"/>
          </p:cNvSpPr>
          <p:nvPr>
            <p:ph type="body" sz="quarter" idx="13"/>
          </p:nvPr>
        </p:nvSpPr>
        <p:spPr/>
        <p:txBody>
          <a:bodyPr/>
          <a:lstStyle/>
          <a:p>
            <a:endParaRPr lang="en-US"/>
          </a:p>
        </p:txBody>
      </p:sp>
      <p:pic>
        <p:nvPicPr>
          <p:cNvPr id="87046" name="Picture 2"/>
          <p:cNvPicPr>
            <a:picLocks noChangeAspect="1" noChangeArrowheads="1"/>
          </p:cNvPicPr>
          <p:nvPr/>
        </p:nvPicPr>
        <p:blipFill>
          <a:blip r:embed="rId2" cstate="print"/>
          <a:srcRect/>
          <a:stretch>
            <a:fillRect/>
          </a:stretch>
        </p:blipFill>
        <p:spPr bwMode="auto">
          <a:xfrm>
            <a:off x="685800" y="1447800"/>
            <a:ext cx="7613650" cy="4800600"/>
          </a:xfrm>
          <a:prstGeom prst="rect">
            <a:avLst/>
          </a:prstGeom>
          <a:noFill/>
          <a:ln w="9525">
            <a:noFill/>
            <a:miter lim="800000"/>
            <a:headEnd/>
            <a:tailEnd/>
          </a:ln>
        </p:spPr>
      </p:pic>
    </p:spTree>
    <p:extLst>
      <p:ext uri="{BB962C8B-B14F-4D97-AF65-F5344CB8AC3E}">
        <p14:creationId xmlns:p14="http://schemas.microsoft.com/office/powerpoint/2010/main" val="26014929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58E1-E217-4C04-826E-1CD745E3811F}"/>
              </a:ext>
            </a:extLst>
          </p:cNvPr>
          <p:cNvSpPr>
            <a:spLocks noGrp="1"/>
          </p:cNvSpPr>
          <p:nvPr>
            <p:ph type="ctrTitle"/>
          </p:nvPr>
        </p:nvSpPr>
        <p:spPr/>
        <p:txBody>
          <a:bodyPr/>
          <a:lstStyle/>
          <a:p>
            <a:r>
              <a:rPr lang="en-029" dirty="0"/>
              <a:t>1-year and 10-year P90, P50 etc.</a:t>
            </a:r>
          </a:p>
        </p:txBody>
      </p:sp>
      <p:sp>
        <p:nvSpPr>
          <p:cNvPr id="3" name="Text Placeholder 2">
            <a:extLst>
              <a:ext uri="{FF2B5EF4-FFF2-40B4-BE49-F238E27FC236}">
                <a16:creationId xmlns:a16="http://schemas.microsoft.com/office/drawing/2014/main" id="{6477E5B8-1753-DEC4-BD9D-309AE1A9B857}"/>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0AA984B5-CD14-4896-9218-6637751A9322}"/>
              </a:ext>
            </a:extLst>
          </p:cNvPr>
          <p:cNvPicPr>
            <a:picLocks noGrp="1" noChangeAspect="1"/>
          </p:cNvPicPr>
          <p:nvPr>
            <p:ph idx="4294967295"/>
          </p:nvPr>
        </p:nvPicPr>
        <p:blipFill>
          <a:blip r:embed="rId2"/>
          <a:stretch>
            <a:fillRect/>
          </a:stretch>
        </p:blipFill>
        <p:spPr>
          <a:xfrm>
            <a:off x="0" y="1209675"/>
            <a:ext cx="7170738" cy="4395788"/>
          </a:xfrm>
          <a:prstGeom prst="rect">
            <a:avLst/>
          </a:prstGeom>
        </p:spPr>
      </p:pic>
    </p:spTree>
    <p:extLst>
      <p:ext uri="{BB962C8B-B14F-4D97-AF65-F5344CB8AC3E}">
        <p14:creationId xmlns:p14="http://schemas.microsoft.com/office/powerpoint/2010/main" val="27448204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486-4873-46D2-8A4C-E718386C97EE}"/>
              </a:ext>
            </a:extLst>
          </p:cNvPr>
          <p:cNvSpPr>
            <a:spLocks noGrp="1"/>
          </p:cNvSpPr>
          <p:nvPr>
            <p:ph type="ctrTitle"/>
          </p:nvPr>
        </p:nvSpPr>
        <p:spPr/>
        <p:txBody>
          <a:bodyPr>
            <a:normAutofit fontScale="90000"/>
          </a:bodyPr>
          <a:lstStyle/>
          <a:p>
            <a:r>
              <a:rPr lang="en-029" dirty="0"/>
              <a:t>Compare the P50 versus P99 to DSCR from Wind Study</a:t>
            </a:r>
          </a:p>
        </p:txBody>
      </p:sp>
      <p:sp>
        <p:nvSpPr>
          <p:cNvPr id="3" name="Content Placeholder 2">
            <a:extLst>
              <a:ext uri="{FF2B5EF4-FFF2-40B4-BE49-F238E27FC236}">
                <a16:creationId xmlns:a16="http://schemas.microsoft.com/office/drawing/2014/main" id="{20464A5B-D06B-4D9E-87CF-1A25CE6C7E7D}"/>
              </a:ext>
            </a:extLst>
          </p:cNvPr>
          <p:cNvSpPr>
            <a:spLocks noGrp="1"/>
          </p:cNvSpPr>
          <p:nvPr>
            <p:ph type="body" sz="quarter" idx="13"/>
          </p:nvPr>
        </p:nvSpPr>
        <p:spPr>
          <a:xfrm>
            <a:off x="242609" y="1600201"/>
            <a:ext cx="2652992" cy="4038600"/>
          </a:xfrm>
        </p:spPr>
        <p:txBody>
          <a:bodyPr/>
          <a:lstStyle/>
          <a:p>
            <a:pPr algn="l"/>
            <a:r>
              <a:rPr lang="en-029" dirty="0"/>
              <a:t>The difference between P50 and P99</a:t>
            </a:r>
          </a:p>
          <a:p>
            <a:pPr algn="l"/>
            <a:endParaRPr lang="en-029" dirty="0"/>
          </a:p>
        </p:txBody>
      </p:sp>
      <p:pic>
        <p:nvPicPr>
          <p:cNvPr id="5" name="Picture 4" descr="A picture containing receipt, text&#10;&#10;Description generated with very high confidence">
            <a:extLst>
              <a:ext uri="{FF2B5EF4-FFF2-40B4-BE49-F238E27FC236}">
                <a16:creationId xmlns:a16="http://schemas.microsoft.com/office/drawing/2014/main" id="{1F714010-CFD3-40A3-99CD-16FC8A307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380809"/>
            <a:ext cx="4561103" cy="4668423"/>
          </a:xfrm>
          <a:prstGeom prst="rect">
            <a:avLst/>
          </a:prstGeom>
        </p:spPr>
      </p:pic>
    </p:spTree>
    <p:extLst>
      <p:ext uri="{BB962C8B-B14F-4D97-AF65-F5344CB8AC3E}">
        <p14:creationId xmlns:p14="http://schemas.microsoft.com/office/powerpoint/2010/main" val="1871996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DB01-EF40-4018-A456-0E50C4A5DA22}"/>
              </a:ext>
            </a:extLst>
          </p:cNvPr>
          <p:cNvSpPr>
            <a:spLocks noGrp="1"/>
          </p:cNvSpPr>
          <p:nvPr>
            <p:ph type="ctrTitle"/>
          </p:nvPr>
        </p:nvSpPr>
        <p:spPr/>
        <p:txBody>
          <a:bodyPr>
            <a:normAutofit fontScale="90000"/>
          </a:bodyPr>
          <a:lstStyle/>
          <a:p>
            <a:r>
              <a:rPr lang="en-029" dirty="0"/>
              <a:t>Financial Assumptions Used in Computing Base Rates</a:t>
            </a:r>
          </a:p>
        </p:txBody>
      </p:sp>
      <p:sp>
        <p:nvSpPr>
          <p:cNvPr id="3" name="Content Placeholder 2">
            <a:extLst>
              <a:ext uri="{FF2B5EF4-FFF2-40B4-BE49-F238E27FC236}">
                <a16:creationId xmlns:a16="http://schemas.microsoft.com/office/drawing/2014/main" id="{E5A352FD-CEEE-4FE5-A968-48FDDF94DEC5}"/>
              </a:ext>
            </a:extLst>
          </p:cNvPr>
          <p:cNvSpPr>
            <a:spLocks noGrp="1"/>
          </p:cNvSpPr>
          <p:nvPr>
            <p:ph type="body" sz="quarter" idx="13"/>
          </p:nvPr>
        </p:nvSpPr>
        <p:spPr/>
        <p:txBody>
          <a:bodyPr/>
          <a:lstStyle/>
          <a:p>
            <a:r>
              <a:rPr lang="en-029" dirty="0"/>
              <a:t>Factors other than tax rate</a:t>
            </a:r>
          </a:p>
          <a:p>
            <a:endParaRPr lang="en-029" dirty="0"/>
          </a:p>
        </p:txBody>
      </p:sp>
      <p:pic>
        <p:nvPicPr>
          <p:cNvPr id="4" name="Picture 3">
            <a:extLst>
              <a:ext uri="{FF2B5EF4-FFF2-40B4-BE49-F238E27FC236}">
                <a16:creationId xmlns:a16="http://schemas.microsoft.com/office/drawing/2014/main" id="{6A69E733-EF87-4E4B-88F2-34228568C592}"/>
              </a:ext>
            </a:extLst>
          </p:cNvPr>
          <p:cNvPicPr>
            <a:picLocks noChangeAspect="1"/>
          </p:cNvPicPr>
          <p:nvPr/>
        </p:nvPicPr>
        <p:blipFill>
          <a:blip r:embed="rId2"/>
          <a:stretch>
            <a:fillRect/>
          </a:stretch>
        </p:blipFill>
        <p:spPr>
          <a:xfrm>
            <a:off x="381000" y="1601787"/>
            <a:ext cx="8305800" cy="4981575"/>
          </a:xfrm>
          <a:prstGeom prst="rect">
            <a:avLst/>
          </a:prstGeom>
        </p:spPr>
      </p:pic>
    </p:spTree>
    <p:extLst>
      <p:ext uri="{BB962C8B-B14F-4D97-AF65-F5344CB8AC3E}">
        <p14:creationId xmlns:p14="http://schemas.microsoft.com/office/powerpoint/2010/main" val="3022249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p:nvPr>
        </p:nvSpPr>
        <p:spPr/>
        <p:txBody>
          <a:bodyPr/>
          <a:lstStyle/>
          <a:p>
            <a:r>
              <a:rPr lang="en-US" dirty="0"/>
              <a:t>Example of Sources of Uncertainty</a:t>
            </a:r>
          </a:p>
        </p:txBody>
      </p:sp>
      <p:pic>
        <p:nvPicPr>
          <p:cNvPr id="88070" name="Picture 2"/>
          <p:cNvPicPr>
            <a:picLocks noGrp="1" noChangeAspect="1" noChangeArrowheads="1"/>
          </p:cNvPicPr>
          <p:nvPr>
            <p:ph idx="4294967295"/>
          </p:nvPr>
        </p:nvPicPr>
        <p:blipFill>
          <a:blip r:embed="rId2" cstate="print"/>
          <a:stretch>
            <a:fillRect/>
          </a:stretch>
        </p:blipFill>
        <p:spPr>
          <a:xfrm>
            <a:off x="160312" y="2438400"/>
            <a:ext cx="5472392" cy="2791287"/>
          </a:xfrm>
        </p:spPr>
      </p:pic>
      <p:pic>
        <p:nvPicPr>
          <p:cNvPr id="88071" name="Picture 3"/>
          <p:cNvPicPr>
            <a:picLocks noChangeAspect="1" noChangeArrowheads="1"/>
          </p:cNvPicPr>
          <p:nvPr/>
        </p:nvPicPr>
        <p:blipFill>
          <a:blip r:embed="rId3" cstate="print"/>
          <a:srcRect/>
          <a:stretch>
            <a:fillRect/>
          </a:stretch>
        </p:blipFill>
        <p:spPr bwMode="auto">
          <a:xfrm>
            <a:off x="5524478" y="2743200"/>
            <a:ext cx="3619522" cy="2337270"/>
          </a:xfrm>
          <a:prstGeom prst="rect">
            <a:avLst/>
          </a:prstGeom>
          <a:noFill/>
          <a:ln w="9525">
            <a:noFill/>
            <a:miter lim="800000"/>
            <a:headEnd/>
            <a:tailEnd/>
          </a:ln>
        </p:spPr>
      </p:pic>
    </p:spTree>
    <p:extLst>
      <p:ext uri="{BB962C8B-B14F-4D97-AF65-F5344CB8AC3E}">
        <p14:creationId xmlns:p14="http://schemas.microsoft.com/office/powerpoint/2010/main" val="39185087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ctrTitle"/>
          </p:nvPr>
        </p:nvSpPr>
        <p:spPr/>
        <p:txBody>
          <a:bodyPr/>
          <a:lstStyle/>
          <a:p>
            <a:r>
              <a:rPr lang="en-US" dirty="0"/>
              <a:t>Errors in Estimation due to Variable Winds</a:t>
            </a:r>
          </a:p>
        </p:txBody>
      </p:sp>
      <p:sp>
        <p:nvSpPr>
          <p:cNvPr id="2" name="Text Placeholder 1">
            <a:extLst>
              <a:ext uri="{FF2B5EF4-FFF2-40B4-BE49-F238E27FC236}">
                <a16:creationId xmlns:a16="http://schemas.microsoft.com/office/drawing/2014/main" id="{EB843352-4DCB-39C9-2E4D-C478B6AA6597}"/>
              </a:ext>
            </a:extLst>
          </p:cNvPr>
          <p:cNvSpPr>
            <a:spLocks noGrp="1"/>
          </p:cNvSpPr>
          <p:nvPr>
            <p:ph type="body" sz="quarter" idx="13"/>
          </p:nvPr>
        </p:nvSpPr>
        <p:spPr/>
        <p:txBody>
          <a:bodyPr/>
          <a:lstStyle/>
          <a:p>
            <a:r>
              <a:rPr lang="en-US" sz="1700" dirty="0"/>
              <a:t>Most, if not all, small wind turbines have controls that put the system into standby or monitoring mode when turbine output falls below a certain level. </a:t>
            </a:r>
          </a:p>
          <a:p>
            <a:r>
              <a:rPr lang="en-US" sz="1700" dirty="0"/>
              <a:t>If the wind at a site is particularly gusty, a turbine can go through repeated on/off cycles. In these situations, the system may shut down as the wind speed decreases but, depending on its factory‐set response time, the inverter may remain in standby mode through one or more subsequent gusts. </a:t>
            </a:r>
          </a:p>
          <a:p>
            <a:r>
              <a:rPr lang="en-US" sz="1700" dirty="0"/>
              <a:t>To quantify the amount of energy lost due to standby timing, it is necessary to track wind speed and power output concurrently, keeping track of high wind speeds coinciding with standby power draw. Without measured data, there is no way to accurately estimate the magnitude of this loss. </a:t>
            </a:r>
          </a:p>
          <a:p>
            <a:r>
              <a:rPr lang="en-US" sz="1700" dirty="0"/>
              <a:t>Highly variable or turbulent winds can rapidly change not only speed but also direction. When wind direction changes, the turbine generally responds by trying to turn into the wind. Rapidly changing wind speed and direction can cause excessive “tracking” as the turbine yaws and tries to turn into the wind. During these times, the turbine rotor is not perpendicular to the wind flow and power output decreases. The magnitude of the energy loss due to this effect is difficult to estimate without detailed system monitoring, and it is not surprising that none of the commonly available estimating tools attempt to include losses for turbine tracking. </a:t>
            </a:r>
          </a:p>
          <a:p>
            <a:endParaRPr lang="en-US" sz="1700" dirty="0"/>
          </a:p>
        </p:txBody>
      </p:sp>
    </p:spTree>
    <p:extLst>
      <p:ext uri="{BB962C8B-B14F-4D97-AF65-F5344CB8AC3E}">
        <p14:creationId xmlns:p14="http://schemas.microsoft.com/office/powerpoint/2010/main" val="20523738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95A-4FC4-4A1E-9E8C-9CC8B39B86CE}"/>
              </a:ext>
            </a:extLst>
          </p:cNvPr>
          <p:cNvSpPr>
            <a:spLocks noGrp="1"/>
          </p:cNvSpPr>
          <p:nvPr>
            <p:ph type="ctrTitle"/>
          </p:nvPr>
        </p:nvSpPr>
        <p:spPr/>
        <p:txBody>
          <a:bodyPr>
            <a:normAutofit fontScale="90000"/>
          </a:bodyPr>
          <a:lstStyle/>
          <a:p>
            <a:r>
              <a:rPr lang="en-029" dirty="0"/>
              <a:t>More Analysis of Actual Wind Variation from Database</a:t>
            </a:r>
          </a:p>
        </p:txBody>
      </p:sp>
      <p:pic>
        <p:nvPicPr>
          <p:cNvPr id="5" name="Content Placeholder 4" descr="A screenshot of a cell phone&#10;&#10;Description generated with very high confidence">
            <a:extLst>
              <a:ext uri="{FF2B5EF4-FFF2-40B4-BE49-F238E27FC236}">
                <a16:creationId xmlns:a16="http://schemas.microsoft.com/office/drawing/2014/main" id="{59B89593-55D7-4E6C-B98A-30FF534212B1}"/>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438400" y="1447801"/>
            <a:ext cx="5738649" cy="2286000"/>
          </a:xfrm>
        </p:spPr>
      </p:pic>
      <p:pic>
        <p:nvPicPr>
          <p:cNvPr id="7" name="Picture 6" descr="A screenshot of a cell phone&#10;&#10;Description generated with very high confidence">
            <a:extLst>
              <a:ext uri="{FF2B5EF4-FFF2-40B4-BE49-F238E27FC236}">
                <a16:creationId xmlns:a16="http://schemas.microsoft.com/office/drawing/2014/main" id="{C321623F-CB0A-42BC-9E7B-3D8529A3C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945912"/>
            <a:ext cx="5334000" cy="2105368"/>
          </a:xfrm>
          <a:prstGeom prst="rect">
            <a:avLst/>
          </a:prstGeom>
        </p:spPr>
      </p:pic>
    </p:spTree>
    <p:extLst>
      <p:ext uri="{BB962C8B-B14F-4D97-AF65-F5344CB8AC3E}">
        <p14:creationId xmlns:p14="http://schemas.microsoft.com/office/powerpoint/2010/main" val="28919925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A5D5-8439-4BA7-98EB-438035400BD5}"/>
              </a:ext>
            </a:extLst>
          </p:cNvPr>
          <p:cNvSpPr>
            <a:spLocks noGrp="1"/>
          </p:cNvSpPr>
          <p:nvPr>
            <p:ph type="ctrTitle"/>
          </p:nvPr>
        </p:nvSpPr>
        <p:spPr/>
        <p:txBody>
          <a:bodyPr>
            <a:normAutofit fontScale="90000"/>
          </a:bodyPr>
          <a:lstStyle/>
          <a:p>
            <a:r>
              <a:rPr lang="en-AU" dirty="0"/>
              <a:t>Resource Analysis for Wind and General Discussion of P90, P99, Power Curves and Wind Variation</a:t>
            </a:r>
            <a:br>
              <a:rPr lang="en-US" dirty="0"/>
            </a:br>
            <a:endParaRPr lang="en-029" dirty="0"/>
          </a:p>
        </p:txBody>
      </p:sp>
    </p:spTree>
    <p:extLst>
      <p:ext uri="{BB962C8B-B14F-4D97-AF65-F5344CB8AC3E}">
        <p14:creationId xmlns:p14="http://schemas.microsoft.com/office/powerpoint/2010/main" val="3504257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p:txBody>
          <a:bodyPr/>
          <a:lstStyle/>
          <a:p>
            <a:pPr eaLnBrk="1" hangingPunct="1"/>
            <a:r>
              <a:rPr lang="en-US" dirty="0"/>
              <a:t>Wind Speed Risk</a:t>
            </a:r>
          </a:p>
        </p:txBody>
      </p:sp>
      <p:sp>
        <p:nvSpPr>
          <p:cNvPr id="36867" name="Rectangle 3"/>
          <p:cNvSpPr>
            <a:spLocks noGrp="1" noChangeArrowheads="1"/>
          </p:cNvSpPr>
          <p:nvPr>
            <p:ph type="body" sz="quarter" idx="13"/>
          </p:nvPr>
        </p:nvSpPr>
        <p:spPr/>
        <p:txBody>
          <a:bodyPr>
            <a:normAutofit lnSpcReduction="10000"/>
          </a:bodyPr>
          <a:lstStyle/>
          <a:p>
            <a:pPr algn="l" eaLnBrk="1" hangingPunct="1">
              <a:lnSpc>
                <a:spcPct val="80000"/>
              </a:lnSpc>
            </a:pPr>
            <a:r>
              <a:rPr lang="en-US" sz="2400" dirty="0"/>
              <a:t>A potential and significant risk for any energy project is the underlying resource for its generation – in this case wind. Identifying the availability of wind is paramount. This has two aspects. </a:t>
            </a:r>
          </a:p>
          <a:p>
            <a:pPr algn="l" eaLnBrk="1" hangingPunct="1">
              <a:lnSpc>
                <a:spcPct val="80000"/>
              </a:lnSpc>
            </a:pPr>
            <a:endParaRPr lang="en-US" sz="2400" dirty="0"/>
          </a:p>
          <a:p>
            <a:pPr lvl="1" algn="l" eaLnBrk="1" hangingPunct="1">
              <a:lnSpc>
                <a:spcPct val="80000"/>
              </a:lnSpc>
            </a:pPr>
            <a:r>
              <a:rPr lang="en-US" sz="2000" dirty="0"/>
              <a:t>The first is the question of whether a particular site has sufficient wind speeds. This issue is addressed by the lending banks insisting on long-term – usually at least 12 months – wind measurements, which are then used as the basis for a number of wind studies. Banks usually insist on at least two of those coming from reputable wind experts. These wind studies give an estimate of the annual electricity output of a project, based on a probability curve, usually 75% or 90%, that the project will generate x number of full load hours. Depending on the wind turbine used, there is therefore a 75% or 90% respectively, probability that the turbine will generate y kW/h per year when in service.</a:t>
            </a:r>
            <a:br>
              <a:rPr lang="en-US" sz="2000" dirty="0"/>
            </a:br>
            <a:endParaRPr lang="en-US" sz="2000" dirty="0"/>
          </a:p>
        </p:txBody>
      </p:sp>
    </p:spTree>
    <p:extLst>
      <p:ext uri="{BB962C8B-B14F-4D97-AF65-F5344CB8AC3E}">
        <p14:creationId xmlns:p14="http://schemas.microsoft.com/office/powerpoint/2010/main" val="42062383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p:txBody>
          <a:bodyPr/>
          <a:lstStyle/>
          <a:p>
            <a:r>
              <a:rPr lang="en-US" dirty="0"/>
              <a:t>Annual Variation in Wind Speed</a:t>
            </a:r>
          </a:p>
        </p:txBody>
      </p:sp>
      <p:sp>
        <p:nvSpPr>
          <p:cNvPr id="39939" name="Content Placeholder 2"/>
          <p:cNvSpPr>
            <a:spLocks noGrp="1"/>
          </p:cNvSpPr>
          <p:nvPr>
            <p:ph type="body" sz="quarter" idx="13"/>
          </p:nvPr>
        </p:nvSpPr>
        <p:spPr/>
        <p:txBody>
          <a:bodyPr/>
          <a:lstStyle/>
          <a:p>
            <a:r>
              <a:rPr lang="en-US" dirty="0"/>
              <a:t>Due to the natural variability of wind, the annual energy yield of a given wind farm may change drastically from year to year depending on the wind regime of the area. A study undertaken has estimated that annual mean wind speeds over the long term may be assumed to be normally distributed with a standard deviation of 6%.</a:t>
            </a:r>
          </a:p>
          <a:p>
            <a:r>
              <a:rPr lang="en-US" dirty="0"/>
              <a:t>Implies that deviation of 14% in one of every 100 years.</a:t>
            </a:r>
          </a:p>
          <a:p>
            <a:r>
              <a:rPr lang="en-US" dirty="0"/>
              <a:t>Wind speed should be within one standard deviation for 6.8 years out of 10.</a:t>
            </a:r>
          </a:p>
          <a:p>
            <a:endParaRPr lang="en-US" dirty="0"/>
          </a:p>
          <a:p>
            <a:endParaRPr lang="en-US" dirty="0"/>
          </a:p>
        </p:txBody>
      </p:sp>
    </p:spTree>
    <p:extLst>
      <p:ext uri="{BB962C8B-B14F-4D97-AF65-F5344CB8AC3E}">
        <p14:creationId xmlns:p14="http://schemas.microsoft.com/office/powerpoint/2010/main" val="27359468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B9F8-ADA9-43B1-8A5D-7B588A2C1E42}"/>
              </a:ext>
            </a:extLst>
          </p:cNvPr>
          <p:cNvSpPr>
            <a:spLocks noGrp="1"/>
          </p:cNvSpPr>
          <p:nvPr>
            <p:ph type="ctrTitle"/>
          </p:nvPr>
        </p:nvSpPr>
        <p:spPr/>
        <p:txBody>
          <a:bodyPr/>
          <a:lstStyle/>
          <a:p>
            <a:r>
              <a:rPr lang="en-029" dirty="0"/>
              <a:t>Netherlands Wind Speeds – Historical Variation by Year</a:t>
            </a:r>
          </a:p>
        </p:txBody>
      </p:sp>
      <p:sp>
        <p:nvSpPr>
          <p:cNvPr id="3" name="Content Placeholder 2">
            <a:extLst>
              <a:ext uri="{FF2B5EF4-FFF2-40B4-BE49-F238E27FC236}">
                <a16:creationId xmlns:a16="http://schemas.microsoft.com/office/drawing/2014/main" id="{1A6AB112-DA10-4739-B011-4636E0570AA1}"/>
              </a:ext>
            </a:extLst>
          </p:cNvPr>
          <p:cNvSpPr>
            <a:spLocks noGrp="1"/>
          </p:cNvSpPr>
          <p:nvPr>
            <p:ph type="body" sz="quarter" idx="13"/>
          </p:nvPr>
        </p:nvSpPr>
        <p:spPr/>
        <p:txBody>
          <a:bodyPr/>
          <a:lstStyle/>
          <a:p>
            <a:endParaRPr lang="en-029" dirty="0"/>
          </a:p>
          <a:p>
            <a:endParaRPr lang="en-029" dirty="0"/>
          </a:p>
        </p:txBody>
      </p:sp>
      <p:pic>
        <p:nvPicPr>
          <p:cNvPr id="5" name="Picture 4">
            <a:extLst>
              <a:ext uri="{FF2B5EF4-FFF2-40B4-BE49-F238E27FC236}">
                <a16:creationId xmlns:a16="http://schemas.microsoft.com/office/drawing/2014/main" id="{BD68BF39-7763-4215-8378-B68E067AF7FE}"/>
              </a:ext>
            </a:extLst>
          </p:cNvPr>
          <p:cNvPicPr>
            <a:picLocks noChangeAspect="1"/>
          </p:cNvPicPr>
          <p:nvPr/>
        </p:nvPicPr>
        <p:blipFill>
          <a:blip r:embed="rId2"/>
          <a:stretch>
            <a:fillRect/>
          </a:stretch>
        </p:blipFill>
        <p:spPr>
          <a:xfrm>
            <a:off x="457200" y="1675300"/>
            <a:ext cx="2775259" cy="2045422"/>
          </a:xfrm>
          <a:prstGeom prst="rect">
            <a:avLst/>
          </a:prstGeom>
        </p:spPr>
      </p:pic>
      <p:pic>
        <p:nvPicPr>
          <p:cNvPr id="6" name="Picture 5">
            <a:extLst>
              <a:ext uri="{FF2B5EF4-FFF2-40B4-BE49-F238E27FC236}">
                <a16:creationId xmlns:a16="http://schemas.microsoft.com/office/drawing/2014/main" id="{8949799B-9D50-44DF-BDAD-A18A689D26DA}"/>
              </a:ext>
            </a:extLst>
          </p:cNvPr>
          <p:cNvPicPr>
            <a:picLocks noChangeAspect="1"/>
          </p:cNvPicPr>
          <p:nvPr/>
        </p:nvPicPr>
        <p:blipFill>
          <a:blip r:embed="rId3"/>
          <a:stretch>
            <a:fillRect/>
          </a:stretch>
        </p:blipFill>
        <p:spPr>
          <a:xfrm>
            <a:off x="4497288" y="1508335"/>
            <a:ext cx="3040738" cy="2212387"/>
          </a:xfrm>
          <a:prstGeom prst="rect">
            <a:avLst/>
          </a:prstGeom>
        </p:spPr>
      </p:pic>
      <p:pic>
        <p:nvPicPr>
          <p:cNvPr id="7" name="Picture 6">
            <a:extLst>
              <a:ext uri="{FF2B5EF4-FFF2-40B4-BE49-F238E27FC236}">
                <a16:creationId xmlns:a16="http://schemas.microsoft.com/office/drawing/2014/main" id="{3626392F-202F-45C3-A098-9CE41A7585C3}"/>
              </a:ext>
            </a:extLst>
          </p:cNvPr>
          <p:cNvPicPr>
            <a:picLocks noChangeAspect="1"/>
          </p:cNvPicPr>
          <p:nvPr/>
        </p:nvPicPr>
        <p:blipFill>
          <a:blip r:embed="rId4"/>
          <a:stretch>
            <a:fillRect/>
          </a:stretch>
        </p:blipFill>
        <p:spPr>
          <a:xfrm>
            <a:off x="272741" y="4102920"/>
            <a:ext cx="2775259" cy="2020066"/>
          </a:xfrm>
          <a:prstGeom prst="rect">
            <a:avLst/>
          </a:prstGeom>
        </p:spPr>
      </p:pic>
      <p:pic>
        <p:nvPicPr>
          <p:cNvPr id="8" name="Picture 7">
            <a:extLst>
              <a:ext uri="{FF2B5EF4-FFF2-40B4-BE49-F238E27FC236}">
                <a16:creationId xmlns:a16="http://schemas.microsoft.com/office/drawing/2014/main" id="{6A012A98-7E3A-4DF2-ACEE-45071EFDEAF5}"/>
              </a:ext>
            </a:extLst>
          </p:cNvPr>
          <p:cNvPicPr>
            <a:picLocks noChangeAspect="1"/>
          </p:cNvPicPr>
          <p:nvPr/>
        </p:nvPicPr>
        <p:blipFill>
          <a:blip r:embed="rId5"/>
          <a:stretch>
            <a:fillRect/>
          </a:stretch>
        </p:blipFill>
        <p:spPr>
          <a:xfrm>
            <a:off x="4518624" y="4041475"/>
            <a:ext cx="2854222" cy="2020067"/>
          </a:xfrm>
          <a:prstGeom prst="rect">
            <a:avLst/>
          </a:prstGeom>
        </p:spPr>
      </p:pic>
    </p:spTree>
    <p:extLst>
      <p:ext uri="{BB962C8B-B14F-4D97-AF65-F5344CB8AC3E}">
        <p14:creationId xmlns:p14="http://schemas.microsoft.com/office/powerpoint/2010/main" val="3760150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C36E1-26E7-4CA9-9C93-3D60409928A7}"/>
              </a:ext>
            </a:extLst>
          </p:cNvPr>
          <p:cNvSpPr>
            <a:spLocks noGrp="1"/>
          </p:cNvSpPr>
          <p:nvPr>
            <p:ph type="ctrTitle"/>
          </p:nvPr>
        </p:nvSpPr>
        <p:spPr/>
        <p:txBody>
          <a:bodyPr/>
          <a:lstStyle/>
          <a:p>
            <a:r>
              <a:rPr lang="en-029" dirty="0"/>
              <a:t>More NL Wind Speeds with Variation and Percent Variation</a:t>
            </a:r>
          </a:p>
        </p:txBody>
      </p:sp>
      <p:sp>
        <p:nvSpPr>
          <p:cNvPr id="3" name="Content Placeholder 2">
            <a:extLst>
              <a:ext uri="{FF2B5EF4-FFF2-40B4-BE49-F238E27FC236}">
                <a16:creationId xmlns:a16="http://schemas.microsoft.com/office/drawing/2014/main" id="{D0F60A8C-E39E-4DCB-A406-13066FCB6040}"/>
              </a:ext>
            </a:extLst>
          </p:cNvPr>
          <p:cNvSpPr>
            <a:spLocks noGrp="1"/>
          </p:cNvSpPr>
          <p:nvPr>
            <p:ph type="body" sz="quarter" idx="13"/>
          </p:nvPr>
        </p:nvSpPr>
        <p:spPr/>
        <p:txBody>
          <a:bodyPr/>
          <a:lstStyle/>
          <a:p>
            <a:pPr marL="0" indent="0">
              <a:buNone/>
            </a:pPr>
            <a:endParaRPr lang="en-029" dirty="0"/>
          </a:p>
          <a:p>
            <a:endParaRPr lang="en-029" dirty="0"/>
          </a:p>
        </p:txBody>
      </p:sp>
      <p:pic>
        <p:nvPicPr>
          <p:cNvPr id="4" name="Picture 3">
            <a:extLst>
              <a:ext uri="{FF2B5EF4-FFF2-40B4-BE49-F238E27FC236}">
                <a16:creationId xmlns:a16="http://schemas.microsoft.com/office/drawing/2014/main" id="{3A8EE367-55AE-496F-9136-CF8A29067F24}"/>
              </a:ext>
            </a:extLst>
          </p:cNvPr>
          <p:cNvPicPr>
            <a:picLocks noChangeAspect="1"/>
          </p:cNvPicPr>
          <p:nvPr/>
        </p:nvPicPr>
        <p:blipFill>
          <a:blip r:embed="rId2"/>
          <a:stretch>
            <a:fillRect/>
          </a:stretch>
        </p:blipFill>
        <p:spPr>
          <a:xfrm>
            <a:off x="381000" y="1981200"/>
            <a:ext cx="4024164" cy="2895600"/>
          </a:xfrm>
          <a:prstGeom prst="rect">
            <a:avLst/>
          </a:prstGeom>
        </p:spPr>
      </p:pic>
      <p:pic>
        <p:nvPicPr>
          <p:cNvPr id="5" name="Picture 4">
            <a:extLst>
              <a:ext uri="{FF2B5EF4-FFF2-40B4-BE49-F238E27FC236}">
                <a16:creationId xmlns:a16="http://schemas.microsoft.com/office/drawing/2014/main" id="{57AAB422-616C-4A68-8DE0-2718C170D3F5}"/>
              </a:ext>
            </a:extLst>
          </p:cNvPr>
          <p:cNvPicPr>
            <a:picLocks noChangeAspect="1"/>
          </p:cNvPicPr>
          <p:nvPr/>
        </p:nvPicPr>
        <p:blipFill>
          <a:blip r:embed="rId3"/>
          <a:stretch>
            <a:fillRect/>
          </a:stretch>
        </p:blipFill>
        <p:spPr>
          <a:xfrm>
            <a:off x="5029200" y="3483948"/>
            <a:ext cx="3560918" cy="2588668"/>
          </a:xfrm>
          <a:prstGeom prst="rect">
            <a:avLst/>
          </a:prstGeom>
        </p:spPr>
      </p:pic>
    </p:spTree>
    <p:extLst>
      <p:ext uri="{BB962C8B-B14F-4D97-AF65-F5344CB8AC3E}">
        <p14:creationId xmlns:p14="http://schemas.microsoft.com/office/powerpoint/2010/main" val="33568085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ctrTitle"/>
          </p:nvPr>
        </p:nvSpPr>
        <p:spPr/>
        <p:txBody>
          <a:bodyPr/>
          <a:lstStyle/>
          <a:p>
            <a:r>
              <a:rPr lang="en-US" dirty="0"/>
              <a:t>Variability in Annual Wind Speed</a:t>
            </a:r>
          </a:p>
        </p:txBody>
      </p:sp>
      <p:pic>
        <p:nvPicPr>
          <p:cNvPr id="41987" name="Picture 2"/>
          <p:cNvPicPr>
            <a:picLocks noGrp="1" noChangeAspect="1" noChangeArrowheads="1"/>
          </p:cNvPicPr>
          <p:nvPr>
            <p:ph idx="4294967295"/>
          </p:nvPr>
        </p:nvPicPr>
        <p:blipFill>
          <a:blip r:embed="rId2" cstate="print"/>
          <a:srcRect/>
          <a:stretch>
            <a:fillRect/>
          </a:stretch>
        </p:blipFill>
        <p:spPr>
          <a:xfrm>
            <a:off x="381000" y="1911143"/>
            <a:ext cx="8650288" cy="4176713"/>
          </a:xfrm>
        </p:spPr>
      </p:pic>
    </p:spTree>
    <p:extLst>
      <p:ext uri="{BB962C8B-B14F-4D97-AF65-F5344CB8AC3E}">
        <p14:creationId xmlns:p14="http://schemas.microsoft.com/office/powerpoint/2010/main" val="24150738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fontScale="90000"/>
          </a:bodyPr>
          <a:lstStyle/>
          <a:p>
            <a:pPr eaLnBrk="1" hangingPunct="1"/>
            <a:r>
              <a:rPr lang="en-US" dirty="0"/>
              <a:t>Wind Speed by Hour of Day and Month of Year</a:t>
            </a:r>
          </a:p>
        </p:txBody>
      </p:sp>
      <p:pic>
        <p:nvPicPr>
          <p:cNvPr id="43011" name="Picture 3"/>
          <p:cNvPicPr>
            <a:picLocks noGrp="1" noChangeAspect="1" noChangeArrowheads="1"/>
          </p:cNvPicPr>
          <p:nvPr>
            <p:ph idx="1"/>
          </p:nvPr>
        </p:nvPicPr>
        <p:blipFill>
          <a:blip r:embed="rId2" cstate="print"/>
          <a:stretch>
            <a:fillRect/>
          </a:stretch>
        </p:blipFill>
        <p:spPr>
          <a:xfrm>
            <a:off x="1249322" y="1209675"/>
            <a:ext cx="6427869" cy="4395788"/>
          </a:xfrm>
        </p:spPr>
      </p:pic>
    </p:spTree>
    <p:extLst>
      <p:ext uri="{BB962C8B-B14F-4D97-AF65-F5344CB8AC3E}">
        <p14:creationId xmlns:p14="http://schemas.microsoft.com/office/powerpoint/2010/main" val="9576882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94F23-137A-41D0-AD13-A34006F3760D}"/>
              </a:ext>
            </a:extLst>
          </p:cNvPr>
          <p:cNvSpPr>
            <a:spLocks noGrp="1"/>
          </p:cNvSpPr>
          <p:nvPr>
            <p:ph type="ctrTitle"/>
          </p:nvPr>
        </p:nvSpPr>
        <p:spPr/>
        <p:txBody>
          <a:bodyPr/>
          <a:lstStyle/>
          <a:p>
            <a:r>
              <a:rPr lang="en-029" dirty="0"/>
              <a:t>Wind Atlas from ECN</a:t>
            </a:r>
          </a:p>
        </p:txBody>
      </p:sp>
      <p:pic>
        <p:nvPicPr>
          <p:cNvPr id="4" name="Content Placeholder 3">
            <a:extLst>
              <a:ext uri="{FF2B5EF4-FFF2-40B4-BE49-F238E27FC236}">
                <a16:creationId xmlns:a16="http://schemas.microsoft.com/office/drawing/2014/main" id="{522128AC-C04F-473C-B825-BC6D098D5DC8}"/>
              </a:ext>
            </a:extLst>
          </p:cNvPr>
          <p:cNvPicPr>
            <a:picLocks noGrp="1" noChangeAspect="1"/>
          </p:cNvPicPr>
          <p:nvPr>
            <p:ph idx="4294967295"/>
          </p:nvPr>
        </p:nvPicPr>
        <p:blipFill>
          <a:blip r:embed="rId2"/>
          <a:stretch>
            <a:fillRect/>
          </a:stretch>
        </p:blipFill>
        <p:spPr>
          <a:xfrm>
            <a:off x="212128" y="1362188"/>
            <a:ext cx="3513138" cy="4395788"/>
          </a:xfrm>
          <a:prstGeom prst="rect">
            <a:avLst/>
          </a:prstGeom>
        </p:spPr>
      </p:pic>
      <p:pic>
        <p:nvPicPr>
          <p:cNvPr id="5" name="Picture 4">
            <a:extLst>
              <a:ext uri="{FF2B5EF4-FFF2-40B4-BE49-F238E27FC236}">
                <a16:creationId xmlns:a16="http://schemas.microsoft.com/office/drawing/2014/main" id="{C6CFBFC8-D2F2-4514-9D92-85C522748701}"/>
              </a:ext>
            </a:extLst>
          </p:cNvPr>
          <p:cNvPicPr>
            <a:picLocks noChangeAspect="1"/>
          </p:cNvPicPr>
          <p:nvPr/>
        </p:nvPicPr>
        <p:blipFill>
          <a:blip r:embed="rId3"/>
          <a:stretch>
            <a:fillRect/>
          </a:stretch>
        </p:blipFill>
        <p:spPr>
          <a:xfrm>
            <a:off x="3807803" y="2667000"/>
            <a:ext cx="5114925" cy="1786164"/>
          </a:xfrm>
          <a:prstGeom prst="rect">
            <a:avLst/>
          </a:prstGeom>
        </p:spPr>
      </p:pic>
    </p:spTree>
    <p:extLst>
      <p:ext uri="{BB962C8B-B14F-4D97-AF65-F5344CB8AC3E}">
        <p14:creationId xmlns:p14="http://schemas.microsoft.com/office/powerpoint/2010/main" val="5933626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519113" y="274638"/>
            <a:ext cx="8077200" cy="715962"/>
          </a:xfrm>
        </p:spPr>
        <p:txBody>
          <a:bodyPr>
            <a:normAutofit fontScale="90000"/>
          </a:bodyPr>
          <a:lstStyle/>
          <a:p>
            <a:r>
              <a:rPr lang="en-US" dirty="0"/>
              <a:t>Variability in Wind </a:t>
            </a:r>
            <a:r>
              <a:rPr lang="en-US" dirty="0">
                <a:sym typeface="Wingdings" panose="05000000000000000000" pitchFamily="2" charset="2"/>
              </a:rPr>
              <a:t> </a:t>
            </a:r>
            <a:r>
              <a:rPr lang="en-US" dirty="0"/>
              <a:t>UK Wind Index in 2010 – 10% below Average</a:t>
            </a:r>
          </a:p>
        </p:txBody>
      </p:sp>
      <p:pic>
        <p:nvPicPr>
          <p:cNvPr id="40966" name="Picture 2"/>
          <p:cNvPicPr>
            <a:picLocks noGrp="1" noChangeAspect="1" noChangeArrowheads="1"/>
          </p:cNvPicPr>
          <p:nvPr>
            <p:ph idx="1"/>
          </p:nvPr>
        </p:nvPicPr>
        <p:blipFill>
          <a:blip r:embed="rId2" cstate="print"/>
          <a:srcRect/>
          <a:stretch>
            <a:fillRect/>
          </a:stretch>
        </p:blipFill>
        <p:spPr>
          <a:xfrm>
            <a:off x="218768" y="2590800"/>
            <a:ext cx="6051665" cy="3403017"/>
          </a:xfrm>
        </p:spPr>
      </p:pic>
      <p:sp>
        <p:nvSpPr>
          <p:cNvPr id="2" name="TextBox 1">
            <a:extLst>
              <a:ext uri="{FF2B5EF4-FFF2-40B4-BE49-F238E27FC236}">
                <a16:creationId xmlns:a16="http://schemas.microsoft.com/office/drawing/2014/main" id="{29A7E1BD-88CC-4A08-A8B2-71F6B773A254}"/>
              </a:ext>
            </a:extLst>
          </p:cNvPr>
          <p:cNvSpPr txBox="1"/>
          <p:nvPr/>
        </p:nvSpPr>
        <p:spPr>
          <a:xfrm>
            <a:off x="4419600" y="990600"/>
            <a:ext cx="4176713" cy="646331"/>
          </a:xfrm>
          <a:prstGeom prst="rect">
            <a:avLst/>
          </a:prstGeom>
          <a:noFill/>
        </p:spPr>
        <p:txBody>
          <a:bodyPr wrap="square" rtlCol="0">
            <a:spAutoFit/>
          </a:bodyPr>
          <a:lstStyle/>
          <a:p>
            <a:r>
              <a:rPr lang="en-029" dirty="0"/>
              <a:t>Statistical Analysis and Standard Deviation</a:t>
            </a:r>
          </a:p>
        </p:txBody>
      </p:sp>
      <p:pic>
        <p:nvPicPr>
          <p:cNvPr id="3" name="Picture 2">
            <a:extLst>
              <a:ext uri="{FF2B5EF4-FFF2-40B4-BE49-F238E27FC236}">
                <a16:creationId xmlns:a16="http://schemas.microsoft.com/office/drawing/2014/main" id="{A0F0FF42-1E5C-4D3B-96FE-456401C62997}"/>
              </a:ext>
            </a:extLst>
          </p:cNvPr>
          <p:cNvPicPr>
            <a:picLocks noChangeAspect="1"/>
          </p:cNvPicPr>
          <p:nvPr/>
        </p:nvPicPr>
        <p:blipFill>
          <a:blip r:embed="rId3"/>
          <a:stretch>
            <a:fillRect/>
          </a:stretch>
        </p:blipFill>
        <p:spPr>
          <a:xfrm>
            <a:off x="6448425" y="2352893"/>
            <a:ext cx="2466975" cy="4219826"/>
          </a:xfrm>
          <a:prstGeom prst="rect">
            <a:avLst/>
          </a:prstGeom>
        </p:spPr>
      </p:pic>
    </p:spTree>
    <p:extLst>
      <p:ext uri="{BB962C8B-B14F-4D97-AF65-F5344CB8AC3E}">
        <p14:creationId xmlns:p14="http://schemas.microsoft.com/office/powerpoint/2010/main" val="26303996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r>
              <a:rPr lang="en-US" dirty="0"/>
              <a:t>Variation in Average Wind Speeds</a:t>
            </a:r>
          </a:p>
        </p:txBody>
      </p:sp>
      <p:pic>
        <p:nvPicPr>
          <p:cNvPr id="44035" name="Picture 5"/>
          <p:cNvPicPr>
            <a:picLocks noChangeAspect="1" noChangeArrowheads="1"/>
          </p:cNvPicPr>
          <p:nvPr/>
        </p:nvPicPr>
        <p:blipFill>
          <a:blip r:embed="rId2" cstate="print"/>
          <a:srcRect/>
          <a:stretch>
            <a:fillRect/>
          </a:stretch>
        </p:blipFill>
        <p:spPr bwMode="auto">
          <a:xfrm>
            <a:off x="914400" y="852487"/>
            <a:ext cx="7086600" cy="5153025"/>
          </a:xfrm>
          <a:prstGeom prst="rect">
            <a:avLst/>
          </a:prstGeom>
          <a:noFill/>
          <a:ln w="9525">
            <a:noFill/>
            <a:miter lim="800000"/>
            <a:headEnd/>
            <a:tailEnd/>
          </a:ln>
        </p:spPr>
      </p:pic>
    </p:spTree>
    <p:extLst>
      <p:ext uri="{BB962C8B-B14F-4D97-AF65-F5344CB8AC3E}">
        <p14:creationId xmlns:p14="http://schemas.microsoft.com/office/powerpoint/2010/main" val="6367069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603C-200A-4A98-87FC-44532AECBE8D}"/>
              </a:ext>
            </a:extLst>
          </p:cNvPr>
          <p:cNvSpPr>
            <a:spLocks noGrp="1"/>
          </p:cNvSpPr>
          <p:nvPr>
            <p:ph type="ctrTitle"/>
          </p:nvPr>
        </p:nvSpPr>
        <p:spPr/>
        <p:txBody>
          <a:bodyPr/>
          <a:lstStyle/>
          <a:p>
            <a:r>
              <a:rPr lang="en-029" dirty="0"/>
              <a:t>Example of Variation in Wind Speed for Italian Wind Projects</a:t>
            </a:r>
          </a:p>
        </p:txBody>
      </p:sp>
      <p:sp>
        <p:nvSpPr>
          <p:cNvPr id="3" name="Content Placeholder 2">
            <a:extLst>
              <a:ext uri="{FF2B5EF4-FFF2-40B4-BE49-F238E27FC236}">
                <a16:creationId xmlns:a16="http://schemas.microsoft.com/office/drawing/2014/main" id="{A770DF60-B002-48D7-9B1E-36FDDED58D60}"/>
              </a:ext>
            </a:extLst>
          </p:cNvPr>
          <p:cNvSpPr>
            <a:spLocks noGrp="1"/>
          </p:cNvSpPr>
          <p:nvPr>
            <p:ph type="body" sz="quarter" idx="13"/>
          </p:nvPr>
        </p:nvSpPr>
        <p:spPr/>
        <p:txBody>
          <a:bodyPr/>
          <a:lstStyle/>
          <a:p>
            <a:pPr marL="0" indent="0">
              <a:buNone/>
            </a:pPr>
            <a:r>
              <a:rPr lang="en-029" dirty="0"/>
              <a:t> </a:t>
            </a:r>
          </a:p>
        </p:txBody>
      </p:sp>
      <p:pic>
        <p:nvPicPr>
          <p:cNvPr id="5" name="Picture 4">
            <a:extLst>
              <a:ext uri="{FF2B5EF4-FFF2-40B4-BE49-F238E27FC236}">
                <a16:creationId xmlns:a16="http://schemas.microsoft.com/office/drawing/2014/main" id="{8CB29605-2E93-466D-8840-37D55049E4A7}"/>
              </a:ext>
            </a:extLst>
          </p:cNvPr>
          <p:cNvPicPr>
            <a:picLocks noChangeAspect="1"/>
          </p:cNvPicPr>
          <p:nvPr/>
        </p:nvPicPr>
        <p:blipFill>
          <a:blip r:embed="rId2"/>
          <a:stretch>
            <a:fillRect/>
          </a:stretch>
        </p:blipFill>
        <p:spPr>
          <a:xfrm>
            <a:off x="530942" y="1752600"/>
            <a:ext cx="2836770" cy="2062998"/>
          </a:xfrm>
          <a:prstGeom prst="rect">
            <a:avLst/>
          </a:prstGeom>
        </p:spPr>
      </p:pic>
      <p:pic>
        <p:nvPicPr>
          <p:cNvPr id="6" name="Picture 5">
            <a:extLst>
              <a:ext uri="{FF2B5EF4-FFF2-40B4-BE49-F238E27FC236}">
                <a16:creationId xmlns:a16="http://schemas.microsoft.com/office/drawing/2014/main" id="{D30498AB-1088-40C5-A778-B71783BF0E80}"/>
              </a:ext>
            </a:extLst>
          </p:cNvPr>
          <p:cNvPicPr>
            <a:picLocks noChangeAspect="1"/>
          </p:cNvPicPr>
          <p:nvPr/>
        </p:nvPicPr>
        <p:blipFill>
          <a:blip r:embed="rId3"/>
          <a:stretch>
            <a:fillRect/>
          </a:stretch>
        </p:blipFill>
        <p:spPr>
          <a:xfrm>
            <a:off x="4648200" y="1866666"/>
            <a:ext cx="2691260" cy="2062998"/>
          </a:xfrm>
          <a:prstGeom prst="rect">
            <a:avLst/>
          </a:prstGeom>
        </p:spPr>
      </p:pic>
      <p:pic>
        <p:nvPicPr>
          <p:cNvPr id="7" name="Picture 6">
            <a:extLst>
              <a:ext uri="{FF2B5EF4-FFF2-40B4-BE49-F238E27FC236}">
                <a16:creationId xmlns:a16="http://schemas.microsoft.com/office/drawing/2014/main" id="{DAF914F7-B3DF-49BF-9BAE-8E4907E594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42" y="4024858"/>
            <a:ext cx="2876574" cy="2062998"/>
          </a:xfrm>
          <a:prstGeom prst="rect">
            <a:avLst/>
          </a:prstGeom>
        </p:spPr>
      </p:pic>
      <p:pic>
        <p:nvPicPr>
          <p:cNvPr id="8" name="Picture 7">
            <a:extLst>
              <a:ext uri="{FF2B5EF4-FFF2-40B4-BE49-F238E27FC236}">
                <a16:creationId xmlns:a16="http://schemas.microsoft.com/office/drawing/2014/main" id="{3D607469-645F-437B-B36F-4DAF34AEF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1" y="4109814"/>
            <a:ext cx="2691260" cy="1974816"/>
          </a:xfrm>
          <a:prstGeom prst="rect">
            <a:avLst/>
          </a:prstGeom>
        </p:spPr>
      </p:pic>
    </p:spTree>
    <p:extLst>
      <p:ext uri="{BB962C8B-B14F-4D97-AF65-F5344CB8AC3E}">
        <p14:creationId xmlns:p14="http://schemas.microsoft.com/office/powerpoint/2010/main" val="59592504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AECE-30B0-4F4E-AB93-89CA7D22B567}"/>
              </a:ext>
            </a:extLst>
          </p:cNvPr>
          <p:cNvSpPr>
            <a:spLocks noGrp="1"/>
          </p:cNvSpPr>
          <p:nvPr>
            <p:ph type="ctrTitle"/>
          </p:nvPr>
        </p:nvSpPr>
        <p:spPr/>
        <p:txBody>
          <a:bodyPr/>
          <a:lstStyle/>
          <a:p>
            <a:r>
              <a:rPr lang="en-029" dirty="0"/>
              <a:t>More Examples of Wind and Wind Compared to Hydro</a:t>
            </a:r>
          </a:p>
        </p:txBody>
      </p:sp>
      <p:sp>
        <p:nvSpPr>
          <p:cNvPr id="3" name="Content Placeholder 2">
            <a:extLst>
              <a:ext uri="{FF2B5EF4-FFF2-40B4-BE49-F238E27FC236}">
                <a16:creationId xmlns:a16="http://schemas.microsoft.com/office/drawing/2014/main" id="{43E01F03-C406-4B9F-A6C2-A02F6FC72EF6}"/>
              </a:ext>
            </a:extLst>
          </p:cNvPr>
          <p:cNvSpPr>
            <a:spLocks noGrp="1"/>
          </p:cNvSpPr>
          <p:nvPr>
            <p:ph type="body" sz="quarter" idx="13"/>
          </p:nvPr>
        </p:nvSpPr>
        <p:spPr/>
        <p:txBody>
          <a:bodyPr/>
          <a:lstStyle/>
          <a:p>
            <a:pPr marL="0" indent="0">
              <a:buNone/>
            </a:pPr>
            <a:r>
              <a:rPr lang="en-029" dirty="0"/>
              <a:t> </a:t>
            </a:r>
          </a:p>
        </p:txBody>
      </p:sp>
      <p:pic>
        <p:nvPicPr>
          <p:cNvPr id="5" name="Picture 4">
            <a:extLst>
              <a:ext uri="{FF2B5EF4-FFF2-40B4-BE49-F238E27FC236}">
                <a16:creationId xmlns:a16="http://schemas.microsoft.com/office/drawing/2014/main" id="{DF717912-DA0E-4137-B58A-C1C43FE1C6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639" y="1969671"/>
            <a:ext cx="2944761" cy="2160832"/>
          </a:xfrm>
          <a:prstGeom prst="rect">
            <a:avLst/>
          </a:prstGeom>
        </p:spPr>
      </p:pic>
      <p:pic>
        <p:nvPicPr>
          <p:cNvPr id="6" name="Picture 5">
            <a:extLst>
              <a:ext uri="{FF2B5EF4-FFF2-40B4-BE49-F238E27FC236}">
                <a16:creationId xmlns:a16="http://schemas.microsoft.com/office/drawing/2014/main" id="{87FEA3D2-B5BF-4341-9FE3-44BA8F30ED83}"/>
              </a:ext>
            </a:extLst>
          </p:cNvPr>
          <p:cNvPicPr>
            <a:picLocks noChangeAspect="1"/>
          </p:cNvPicPr>
          <p:nvPr/>
        </p:nvPicPr>
        <p:blipFill>
          <a:blip r:embed="rId3"/>
          <a:stretch>
            <a:fillRect/>
          </a:stretch>
        </p:blipFill>
        <p:spPr>
          <a:xfrm>
            <a:off x="5029200" y="1572195"/>
            <a:ext cx="3048000" cy="2254102"/>
          </a:xfrm>
          <a:prstGeom prst="rect">
            <a:avLst/>
          </a:prstGeom>
        </p:spPr>
      </p:pic>
      <p:pic>
        <p:nvPicPr>
          <p:cNvPr id="7" name="Picture 6">
            <a:extLst>
              <a:ext uri="{FF2B5EF4-FFF2-40B4-BE49-F238E27FC236}">
                <a16:creationId xmlns:a16="http://schemas.microsoft.com/office/drawing/2014/main" id="{F8D8BDBA-92AE-4576-B878-E6E2276885E5}"/>
              </a:ext>
            </a:extLst>
          </p:cNvPr>
          <p:cNvPicPr>
            <a:picLocks noChangeAspect="1"/>
          </p:cNvPicPr>
          <p:nvPr/>
        </p:nvPicPr>
        <p:blipFill>
          <a:blip r:embed="rId4"/>
          <a:stretch>
            <a:fillRect/>
          </a:stretch>
        </p:blipFill>
        <p:spPr>
          <a:xfrm>
            <a:off x="425245" y="4306182"/>
            <a:ext cx="2491292" cy="1818814"/>
          </a:xfrm>
          <a:prstGeom prst="rect">
            <a:avLst/>
          </a:prstGeom>
        </p:spPr>
      </p:pic>
      <p:pic>
        <p:nvPicPr>
          <p:cNvPr id="8" name="Picture 7">
            <a:extLst>
              <a:ext uri="{FF2B5EF4-FFF2-40B4-BE49-F238E27FC236}">
                <a16:creationId xmlns:a16="http://schemas.microsoft.com/office/drawing/2014/main" id="{764A9E83-3B05-45D5-8EBE-4D123B234A4D}"/>
              </a:ext>
            </a:extLst>
          </p:cNvPr>
          <p:cNvPicPr>
            <a:picLocks noChangeAspect="1"/>
          </p:cNvPicPr>
          <p:nvPr/>
        </p:nvPicPr>
        <p:blipFill>
          <a:blip r:embed="rId5"/>
          <a:stretch>
            <a:fillRect/>
          </a:stretch>
        </p:blipFill>
        <p:spPr>
          <a:xfrm>
            <a:off x="5206474" y="4126690"/>
            <a:ext cx="2642126" cy="1961166"/>
          </a:xfrm>
          <a:prstGeom prst="rect">
            <a:avLst/>
          </a:prstGeom>
        </p:spPr>
      </p:pic>
    </p:spTree>
    <p:extLst>
      <p:ext uri="{BB962C8B-B14F-4D97-AF65-F5344CB8AC3E}">
        <p14:creationId xmlns:p14="http://schemas.microsoft.com/office/powerpoint/2010/main" val="16501590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F371-E097-45EA-A109-C2BBA6039DB7}"/>
              </a:ext>
            </a:extLst>
          </p:cNvPr>
          <p:cNvSpPr>
            <a:spLocks noGrp="1"/>
          </p:cNvSpPr>
          <p:nvPr>
            <p:ph type="title"/>
          </p:nvPr>
        </p:nvSpPr>
        <p:spPr/>
        <p:txBody>
          <a:bodyPr>
            <a:normAutofit fontScale="90000"/>
          </a:bodyPr>
          <a:lstStyle/>
          <a:p>
            <a:r>
              <a:rPr lang="en-029" dirty="0"/>
              <a:t>Example of the Effect of Swept Area in DK</a:t>
            </a:r>
          </a:p>
        </p:txBody>
      </p:sp>
      <p:sp>
        <p:nvSpPr>
          <p:cNvPr id="3" name="Content Placeholder 2">
            <a:extLst>
              <a:ext uri="{FF2B5EF4-FFF2-40B4-BE49-F238E27FC236}">
                <a16:creationId xmlns:a16="http://schemas.microsoft.com/office/drawing/2014/main" id="{7E58E533-9FC3-4C17-8DFB-A2D38B1A330D}"/>
              </a:ext>
            </a:extLst>
          </p:cNvPr>
          <p:cNvSpPr>
            <a:spLocks noGrp="1"/>
          </p:cNvSpPr>
          <p:nvPr>
            <p:ph idx="1"/>
          </p:nvPr>
        </p:nvSpPr>
        <p:spPr/>
        <p:txBody>
          <a:bodyPr>
            <a:normAutofit/>
          </a:bodyPr>
          <a:lstStyle/>
          <a:p>
            <a:r>
              <a:rPr lang="en-US" sz="2800" dirty="0"/>
              <a:t>From January 2014, the total support duration is determined in a different way, now roughly depending only 30% on capacity (full load hours) and 70% on swept area. </a:t>
            </a:r>
          </a:p>
          <a:p>
            <a:r>
              <a:rPr lang="en-US" sz="2800" dirty="0"/>
              <a:t>More precisely, the support comprises a fixed amount of 6.600 Full Load Hours but additionally 5.6 MWh are supported for every m2 of the swept area. </a:t>
            </a:r>
          </a:p>
          <a:p>
            <a:r>
              <a:rPr lang="en-US" sz="2800" dirty="0"/>
              <a:t>This support policy benefits larger blades as the support increases with the size of the swept area.</a:t>
            </a:r>
            <a:endParaRPr lang="en-029" sz="2800" dirty="0"/>
          </a:p>
        </p:txBody>
      </p:sp>
    </p:spTree>
    <p:extLst>
      <p:ext uri="{BB962C8B-B14F-4D97-AF65-F5344CB8AC3E}">
        <p14:creationId xmlns:p14="http://schemas.microsoft.com/office/powerpoint/2010/main" val="13863769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696C7-1E55-4DCF-AE68-3598ECE74915}"/>
              </a:ext>
            </a:extLst>
          </p:cNvPr>
          <p:cNvSpPr>
            <a:spLocks noGrp="1"/>
          </p:cNvSpPr>
          <p:nvPr>
            <p:ph type="title"/>
          </p:nvPr>
        </p:nvSpPr>
        <p:spPr/>
        <p:txBody>
          <a:bodyPr/>
          <a:lstStyle/>
          <a:p>
            <a:r>
              <a:rPr lang="en-US" dirty="0"/>
              <a:t>Siemens Wind Turbine SWT-2.3-101</a:t>
            </a:r>
            <a:endParaRPr lang="en-029" dirty="0"/>
          </a:p>
        </p:txBody>
      </p:sp>
      <p:pic>
        <p:nvPicPr>
          <p:cNvPr id="4" name="Content Placeholder 3">
            <a:extLst>
              <a:ext uri="{FF2B5EF4-FFF2-40B4-BE49-F238E27FC236}">
                <a16:creationId xmlns:a16="http://schemas.microsoft.com/office/drawing/2014/main" id="{80F68823-A5F1-4D80-8783-C45CAB5431D3}"/>
              </a:ext>
            </a:extLst>
          </p:cNvPr>
          <p:cNvPicPr>
            <a:picLocks noGrp="1" noChangeAspect="1"/>
          </p:cNvPicPr>
          <p:nvPr>
            <p:ph idx="1"/>
          </p:nvPr>
        </p:nvPicPr>
        <p:blipFill>
          <a:blip r:embed="rId2"/>
          <a:stretch>
            <a:fillRect/>
          </a:stretch>
        </p:blipFill>
        <p:spPr>
          <a:xfrm>
            <a:off x="2438400" y="1209674"/>
            <a:ext cx="3823927" cy="4671627"/>
          </a:xfrm>
          <a:prstGeom prst="rect">
            <a:avLst/>
          </a:prstGeom>
        </p:spPr>
      </p:pic>
    </p:spTree>
    <p:extLst>
      <p:ext uri="{BB962C8B-B14F-4D97-AF65-F5344CB8AC3E}">
        <p14:creationId xmlns:p14="http://schemas.microsoft.com/office/powerpoint/2010/main" val="29658551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F4E6C-4A1A-4866-9CF3-4B4D146A37C0}"/>
              </a:ext>
            </a:extLst>
          </p:cNvPr>
          <p:cNvSpPr>
            <a:spLocks noGrp="1"/>
          </p:cNvSpPr>
          <p:nvPr>
            <p:ph type="ctrTitle"/>
          </p:nvPr>
        </p:nvSpPr>
        <p:spPr/>
        <p:txBody>
          <a:bodyPr/>
          <a:lstStyle/>
          <a:p>
            <a:r>
              <a:rPr lang="en-US" dirty="0"/>
              <a:t>Assessment of Risk Analysis</a:t>
            </a:r>
          </a:p>
        </p:txBody>
      </p:sp>
    </p:spTree>
    <p:extLst>
      <p:ext uri="{BB962C8B-B14F-4D97-AF65-F5344CB8AC3E}">
        <p14:creationId xmlns:p14="http://schemas.microsoft.com/office/powerpoint/2010/main" val="9436382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5"/>
          <p:cNvSpPr>
            <a:spLocks noGrp="1"/>
          </p:cNvSpPr>
          <p:nvPr>
            <p:ph type="ctrTitle"/>
          </p:nvPr>
        </p:nvSpPr>
        <p:spPr/>
        <p:txBody>
          <a:bodyPr/>
          <a:lstStyle/>
          <a:p>
            <a:r>
              <a:rPr lang="en-US" dirty="0"/>
              <a:t>Optimistic Estimates in Wind Studies</a:t>
            </a:r>
          </a:p>
        </p:txBody>
      </p:sp>
      <p:sp>
        <p:nvSpPr>
          <p:cNvPr id="135171" name="Content Placeholder 6"/>
          <p:cNvSpPr>
            <a:spLocks noGrp="1"/>
          </p:cNvSpPr>
          <p:nvPr>
            <p:ph type="body" sz="quarter" idx="13"/>
          </p:nvPr>
        </p:nvSpPr>
        <p:spPr/>
        <p:txBody>
          <a:bodyPr/>
          <a:lstStyle/>
          <a:p>
            <a:r>
              <a:rPr lang="en-US" dirty="0"/>
              <a:t>Comment from a few years ago: An industry-wide tendency was recognized for pre-construction P50 performance estimates to be higher than actual performance; </a:t>
            </a:r>
          </a:p>
          <a:p>
            <a:pPr lvl="1"/>
            <a:r>
              <a:rPr lang="en-US" sz="2800" dirty="0"/>
              <a:t>over-projection of turbine availability was identified as a significant contributor to this error.</a:t>
            </a:r>
          </a:p>
          <a:p>
            <a:pPr lvl="1"/>
            <a:endParaRPr lang="en-US" dirty="0"/>
          </a:p>
          <a:p>
            <a:r>
              <a:rPr lang="en-US" sz="1800" dirty="0"/>
              <a:t>Johnson C, Tindal A, LeBlanc M, Graves A &amp; Harman K, Validation of GH North American</a:t>
            </a:r>
          </a:p>
          <a:p>
            <a:r>
              <a:rPr lang="en-US" sz="1800" dirty="0"/>
              <a:t>Energy Predictions by Comparison to Actual Production, 2008 AWEA WINDPOWER Conference, June 2008.</a:t>
            </a:r>
          </a:p>
        </p:txBody>
      </p:sp>
    </p:spTree>
    <p:extLst>
      <p:ext uri="{BB962C8B-B14F-4D97-AF65-F5344CB8AC3E}">
        <p14:creationId xmlns:p14="http://schemas.microsoft.com/office/powerpoint/2010/main" val="2437781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dirty="0"/>
              <a:t>Factors that Affect Wind Production and Estimates</a:t>
            </a:r>
          </a:p>
        </p:txBody>
      </p:sp>
      <p:sp>
        <p:nvSpPr>
          <p:cNvPr id="136195" name="Rectangle 3"/>
          <p:cNvSpPr>
            <a:spLocks noGrp="1" noChangeArrowheads="1"/>
          </p:cNvSpPr>
          <p:nvPr>
            <p:ph type="body" sz="quarter" idx="13"/>
          </p:nvPr>
        </p:nvSpPr>
        <p:spPr/>
        <p:txBody>
          <a:bodyPr/>
          <a:lstStyle/>
          <a:p>
            <a:pPr>
              <a:lnSpc>
                <a:spcPct val="90000"/>
              </a:lnSpc>
            </a:pPr>
            <a:r>
              <a:rPr lang="en-US" sz="2400" dirty="0"/>
              <a:t>Incorrect Wind Speed Estimates</a:t>
            </a:r>
          </a:p>
          <a:p>
            <a:pPr>
              <a:lnSpc>
                <a:spcPct val="90000"/>
              </a:lnSpc>
            </a:pPr>
            <a:r>
              <a:rPr lang="en-US" sz="2400" dirty="0"/>
              <a:t>Incorrect Power Curves</a:t>
            </a:r>
          </a:p>
          <a:p>
            <a:pPr>
              <a:lnSpc>
                <a:spcPct val="90000"/>
              </a:lnSpc>
            </a:pPr>
            <a:r>
              <a:rPr lang="en-US" sz="2400" dirty="0"/>
              <a:t>Incorrect Site Condition Estimates</a:t>
            </a:r>
          </a:p>
          <a:p>
            <a:pPr lvl="1">
              <a:lnSpc>
                <a:spcPct val="90000"/>
              </a:lnSpc>
            </a:pPr>
            <a:r>
              <a:rPr lang="en-US" sz="2000" dirty="0"/>
              <a:t>roughness classes, described as smooth, moderate, rough, and very rough. </a:t>
            </a:r>
          </a:p>
          <a:p>
            <a:pPr lvl="1">
              <a:lnSpc>
                <a:spcPct val="90000"/>
              </a:lnSpc>
            </a:pPr>
            <a:r>
              <a:rPr lang="en-US" sz="2000" dirty="0"/>
              <a:t>These terrain classes affect the estimated wind shear exponent and effective ground level.</a:t>
            </a:r>
          </a:p>
          <a:p>
            <a:pPr>
              <a:lnSpc>
                <a:spcPct val="90000"/>
              </a:lnSpc>
            </a:pPr>
            <a:r>
              <a:rPr lang="en-US" sz="2400" dirty="0"/>
              <a:t>Weibull shape factor</a:t>
            </a:r>
          </a:p>
          <a:p>
            <a:pPr>
              <a:lnSpc>
                <a:spcPct val="90000"/>
              </a:lnSpc>
            </a:pPr>
            <a:r>
              <a:rPr lang="en-US" sz="2400" dirty="0"/>
              <a:t>Other loss factors </a:t>
            </a:r>
          </a:p>
          <a:p>
            <a:pPr lvl="1">
              <a:lnSpc>
                <a:spcPct val="90000"/>
              </a:lnSpc>
            </a:pPr>
            <a:r>
              <a:rPr lang="en-US" sz="2000" dirty="0"/>
              <a:t>(e.g., voltage drop, blade weathering). </a:t>
            </a:r>
          </a:p>
        </p:txBody>
      </p:sp>
    </p:spTree>
    <p:extLst>
      <p:ext uri="{BB962C8B-B14F-4D97-AF65-F5344CB8AC3E}">
        <p14:creationId xmlns:p14="http://schemas.microsoft.com/office/powerpoint/2010/main" val="25453188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ctrTitle"/>
          </p:nvPr>
        </p:nvSpPr>
        <p:spPr/>
        <p:txBody>
          <a:bodyPr/>
          <a:lstStyle/>
          <a:p>
            <a:r>
              <a:rPr lang="en-US" dirty="0"/>
              <a:t>Relative Production</a:t>
            </a:r>
          </a:p>
        </p:txBody>
      </p:sp>
      <p:sp>
        <p:nvSpPr>
          <p:cNvPr id="137219" name="Rectangle 3"/>
          <p:cNvSpPr>
            <a:spLocks noGrp="1" noChangeArrowheads="1"/>
          </p:cNvSpPr>
          <p:nvPr>
            <p:ph type="body" sz="quarter" idx="13"/>
          </p:nvPr>
        </p:nvSpPr>
        <p:spPr/>
        <p:txBody>
          <a:bodyPr/>
          <a:lstStyle/>
          <a:p>
            <a:pPr>
              <a:lnSpc>
                <a:spcPct val="80000"/>
              </a:lnSpc>
            </a:pPr>
            <a:r>
              <a:rPr lang="en-US" sz="1800" dirty="0"/>
              <a:t>Relative Production: Relative production (RP) is used to describe the actual performance of a small wind system compared to its predicted energy output. This metric demonstrates how well a small wind system future energy output can be predicted based on available estimating techniques, micro siting, wind speeds, and turbine information. Relative production is calculated as follows:</a:t>
            </a:r>
          </a:p>
          <a:p>
            <a:pPr>
              <a:lnSpc>
                <a:spcPct val="80000"/>
              </a:lnSpc>
            </a:pPr>
            <a:endParaRPr lang="en-US" sz="1800" dirty="0"/>
          </a:p>
          <a:p>
            <a:pPr>
              <a:lnSpc>
                <a:spcPct val="80000"/>
              </a:lnSpc>
            </a:pPr>
            <a:r>
              <a:rPr lang="en-US" sz="1800" dirty="0"/>
              <a:t> RP =  AEPpredicted/RP = AEPactual</a:t>
            </a:r>
          </a:p>
          <a:p>
            <a:pPr>
              <a:lnSpc>
                <a:spcPct val="80000"/>
              </a:lnSpc>
            </a:pPr>
            <a:endParaRPr lang="en-US" sz="1800" dirty="0"/>
          </a:p>
          <a:p>
            <a:pPr>
              <a:lnSpc>
                <a:spcPct val="80000"/>
              </a:lnSpc>
            </a:pPr>
            <a:r>
              <a:rPr lang="en-US" sz="1800" dirty="0"/>
              <a:t>RP is calculated by dividing observed annual energy production by the predicted annual energy production. For example, if a system was predicted to produce 10,000 kWh per year and onsite meter readings indicated an AEP of 5,000 kWh, the relative production for that system would be 50 percent. </a:t>
            </a:r>
          </a:p>
          <a:p>
            <a:pPr>
              <a:lnSpc>
                <a:spcPct val="80000"/>
              </a:lnSpc>
            </a:pPr>
            <a:r>
              <a:rPr lang="en-US" sz="1800" dirty="0"/>
              <a:t>The benefit of using RP as a metric is that, by using estimated output as a basis, it implicitly includes some normalization for wind speed, turbine efficiency, and terrain conditions. </a:t>
            </a:r>
          </a:p>
        </p:txBody>
      </p:sp>
    </p:spTree>
    <p:extLst>
      <p:ext uri="{BB962C8B-B14F-4D97-AF65-F5344CB8AC3E}">
        <p14:creationId xmlns:p14="http://schemas.microsoft.com/office/powerpoint/2010/main" val="3893361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68A9D-A4AE-4A7B-AED4-42B971D7C3F1}"/>
              </a:ext>
            </a:extLst>
          </p:cNvPr>
          <p:cNvSpPr>
            <a:spLocks noGrp="1"/>
          </p:cNvSpPr>
          <p:nvPr>
            <p:ph type="ctrTitle"/>
          </p:nvPr>
        </p:nvSpPr>
        <p:spPr/>
        <p:txBody>
          <a:bodyPr/>
          <a:lstStyle/>
          <a:p>
            <a:r>
              <a:rPr lang="en-029" dirty="0"/>
              <a:t>Base Tariffs for Renewable – Essentially the LCOE</a:t>
            </a:r>
          </a:p>
        </p:txBody>
      </p:sp>
      <p:pic>
        <p:nvPicPr>
          <p:cNvPr id="4" name="Content Placeholder 3">
            <a:extLst>
              <a:ext uri="{FF2B5EF4-FFF2-40B4-BE49-F238E27FC236}">
                <a16:creationId xmlns:a16="http://schemas.microsoft.com/office/drawing/2014/main" id="{1B83CEDA-76F2-4B3C-AD18-8B3B5AFEB85B}"/>
              </a:ext>
            </a:extLst>
          </p:cNvPr>
          <p:cNvPicPr>
            <a:picLocks noGrp="1" noChangeAspect="1"/>
          </p:cNvPicPr>
          <p:nvPr>
            <p:ph idx="4294967295"/>
          </p:nvPr>
        </p:nvPicPr>
        <p:blipFill>
          <a:blip r:embed="rId2"/>
          <a:stretch>
            <a:fillRect/>
          </a:stretch>
        </p:blipFill>
        <p:spPr>
          <a:xfrm>
            <a:off x="270171" y="1600200"/>
            <a:ext cx="4812061" cy="4416425"/>
          </a:xfrm>
          <a:prstGeom prst="rect">
            <a:avLst/>
          </a:prstGeom>
        </p:spPr>
      </p:pic>
      <p:pic>
        <p:nvPicPr>
          <p:cNvPr id="5" name="Picture 4">
            <a:extLst>
              <a:ext uri="{FF2B5EF4-FFF2-40B4-BE49-F238E27FC236}">
                <a16:creationId xmlns:a16="http://schemas.microsoft.com/office/drawing/2014/main" id="{89E4C374-47C1-40F6-BC11-91D5639127C8}"/>
              </a:ext>
            </a:extLst>
          </p:cNvPr>
          <p:cNvPicPr>
            <a:picLocks noChangeAspect="1"/>
          </p:cNvPicPr>
          <p:nvPr/>
        </p:nvPicPr>
        <p:blipFill>
          <a:blip r:embed="rId3"/>
          <a:stretch>
            <a:fillRect/>
          </a:stretch>
        </p:blipFill>
        <p:spPr>
          <a:xfrm>
            <a:off x="6095552" y="2286000"/>
            <a:ext cx="2809875" cy="3476625"/>
          </a:xfrm>
          <a:prstGeom prst="rect">
            <a:avLst/>
          </a:prstGeom>
        </p:spPr>
      </p:pic>
    </p:spTree>
    <p:extLst>
      <p:ext uri="{BB962C8B-B14F-4D97-AF65-F5344CB8AC3E}">
        <p14:creationId xmlns:p14="http://schemas.microsoft.com/office/powerpoint/2010/main" val="2859176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5"/>
          <p:cNvSpPr>
            <a:spLocks noGrp="1"/>
          </p:cNvSpPr>
          <p:nvPr>
            <p:ph type="ctrTitle"/>
          </p:nvPr>
        </p:nvSpPr>
        <p:spPr/>
        <p:txBody>
          <a:bodyPr>
            <a:normAutofit fontScale="90000"/>
          </a:bodyPr>
          <a:lstStyle/>
          <a:p>
            <a:r>
              <a:rPr lang="en-US" dirty="0"/>
              <a:t>S&amp;P Comments on Actual and Projected Wind Speeds</a:t>
            </a:r>
            <a:endParaRPr lang="en-JM" dirty="0"/>
          </a:p>
        </p:txBody>
      </p:sp>
      <p:sp>
        <p:nvSpPr>
          <p:cNvPr id="139267" name="Content Placeholder 6"/>
          <p:cNvSpPr>
            <a:spLocks noGrp="1"/>
          </p:cNvSpPr>
          <p:nvPr>
            <p:ph type="body" sz="quarter" idx="13"/>
          </p:nvPr>
        </p:nvSpPr>
        <p:spPr/>
        <p:txBody>
          <a:bodyPr/>
          <a:lstStyle/>
          <a:p>
            <a:r>
              <a:rPr lang="en-US" sz="2000" dirty="0"/>
              <a:t>Assumptions may be wrong in any project financing, but for wind projects that only receive payments if there is wind, the wind forecast provides a principal uncertainty. </a:t>
            </a:r>
          </a:p>
          <a:p>
            <a:r>
              <a:rPr lang="en-US" sz="2000" dirty="0"/>
              <a:t>In many cases there is insufficient historical wind data to support an extrapolation of wind production for the next 20 years. </a:t>
            </a:r>
            <a:r>
              <a:rPr lang="en-US" sz="2000" b="1" i="1" dirty="0"/>
              <a:t>Unfortunately, there is no public database available that compares actual wind outturn with the initial forecasts for individual projects.</a:t>
            </a:r>
            <a:r>
              <a:rPr lang="en-US" sz="2000" dirty="0"/>
              <a:t> Research conducted in the industry provided general statements that few, if any, wind projects have defaulted. This apparently reassuring conclusion may, however, not be based on Standard &amp; Poor definition of default, which includes any missed or deferred payment of interest and principal, restructuring, or restatement of the terms and conditions of the debt that would lead to an economic loss.</a:t>
            </a:r>
            <a:endParaRPr lang="en-JM" sz="2000" dirty="0"/>
          </a:p>
        </p:txBody>
      </p:sp>
    </p:spTree>
    <p:extLst>
      <p:ext uri="{BB962C8B-B14F-4D97-AF65-F5344CB8AC3E}">
        <p14:creationId xmlns:p14="http://schemas.microsoft.com/office/powerpoint/2010/main" val="1129361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39E24-96C7-488C-9E3A-9D1646990654}"/>
              </a:ext>
            </a:extLst>
          </p:cNvPr>
          <p:cNvSpPr>
            <a:spLocks noGrp="1"/>
          </p:cNvSpPr>
          <p:nvPr>
            <p:ph type="ctrTitle"/>
          </p:nvPr>
        </p:nvSpPr>
        <p:spPr/>
        <p:txBody>
          <a:bodyPr/>
          <a:lstStyle/>
          <a:p>
            <a:r>
              <a:rPr lang="en-029" dirty="0"/>
              <a:t>Actual versus Expected in NaturEner</a:t>
            </a:r>
          </a:p>
        </p:txBody>
      </p:sp>
      <p:pic>
        <p:nvPicPr>
          <p:cNvPr id="7" name="Picture 6">
            <a:extLst>
              <a:ext uri="{FF2B5EF4-FFF2-40B4-BE49-F238E27FC236}">
                <a16:creationId xmlns:a16="http://schemas.microsoft.com/office/drawing/2014/main" id="{866C13DA-459D-4854-8016-3735ADA47100}"/>
              </a:ext>
            </a:extLst>
          </p:cNvPr>
          <p:cNvPicPr>
            <a:picLocks noChangeAspect="1"/>
          </p:cNvPicPr>
          <p:nvPr/>
        </p:nvPicPr>
        <p:blipFill>
          <a:blip r:embed="rId2"/>
          <a:stretch>
            <a:fillRect/>
          </a:stretch>
        </p:blipFill>
        <p:spPr>
          <a:xfrm>
            <a:off x="4715405" y="3044774"/>
            <a:ext cx="4176712" cy="3054192"/>
          </a:xfrm>
          <a:prstGeom prst="rect">
            <a:avLst/>
          </a:prstGeom>
        </p:spPr>
      </p:pic>
      <p:pic>
        <p:nvPicPr>
          <p:cNvPr id="8" name="Picture 7">
            <a:extLst>
              <a:ext uri="{FF2B5EF4-FFF2-40B4-BE49-F238E27FC236}">
                <a16:creationId xmlns:a16="http://schemas.microsoft.com/office/drawing/2014/main" id="{9F265287-D7EA-4053-B4CD-15AB9324AE49}"/>
              </a:ext>
            </a:extLst>
          </p:cNvPr>
          <p:cNvPicPr>
            <a:picLocks noChangeAspect="1"/>
          </p:cNvPicPr>
          <p:nvPr/>
        </p:nvPicPr>
        <p:blipFill>
          <a:blip r:embed="rId3"/>
          <a:stretch>
            <a:fillRect/>
          </a:stretch>
        </p:blipFill>
        <p:spPr>
          <a:xfrm>
            <a:off x="195760" y="3050870"/>
            <a:ext cx="4157110" cy="3036986"/>
          </a:xfrm>
          <a:prstGeom prst="rect">
            <a:avLst/>
          </a:prstGeom>
        </p:spPr>
      </p:pic>
      <p:pic>
        <p:nvPicPr>
          <p:cNvPr id="9" name="Picture 8">
            <a:extLst>
              <a:ext uri="{FF2B5EF4-FFF2-40B4-BE49-F238E27FC236}">
                <a16:creationId xmlns:a16="http://schemas.microsoft.com/office/drawing/2014/main" id="{4242D21A-DADF-4954-A8DE-E5D3C6B5BE6E}"/>
              </a:ext>
            </a:extLst>
          </p:cNvPr>
          <p:cNvPicPr>
            <a:picLocks noChangeAspect="1"/>
          </p:cNvPicPr>
          <p:nvPr/>
        </p:nvPicPr>
        <p:blipFill>
          <a:blip r:embed="rId4"/>
          <a:stretch>
            <a:fillRect/>
          </a:stretch>
        </p:blipFill>
        <p:spPr>
          <a:xfrm>
            <a:off x="162232" y="1886157"/>
            <a:ext cx="8915400" cy="685800"/>
          </a:xfrm>
          <a:prstGeom prst="rect">
            <a:avLst/>
          </a:prstGeom>
        </p:spPr>
      </p:pic>
    </p:spTree>
    <p:extLst>
      <p:ext uri="{BB962C8B-B14F-4D97-AF65-F5344CB8AC3E}">
        <p14:creationId xmlns:p14="http://schemas.microsoft.com/office/powerpoint/2010/main" val="6208409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5"/>
          <p:cNvSpPr>
            <a:spLocks noGrp="1"/>
          </p:cNvSpPr>
          <p:nvPr>
            <p:ph type="ctrTitle"/>
          </p:nvPr>
        </p:nvSpPr>
        <p:spPr/>
        <p:txBody>
          <a:bodyPr/>
          <a:lstStyle/>
          <a:p>
            <a:r>
              <a:rPr lang="en-US" dirty="0"/>
              <a:t>GH Study of Actual and Predicted </a:t>
            </a:r>
          </a:p>
        </p:txBody>
      </p:sp>
      <p:pic>
        <p:nvPicPr>
          <p:cNvPr id="142342" name="Picture 2"/>
          <p:cNvPicPr>
            <a:picLocks noGrp="1" noChangeAspect="1" noChangeArrowheads="1"/>
          </p:cNvPicPr>
          <p:nvPr>
            <p:ph idx="4294967295"/>
          </p:nvPr>
        </p:nvPicPr>
        <p:blipFill>
          <a:blip r:embed="rId2" cstate="print"/>
          <a:srcRect/>
          <a:stretch>
            <a:fillRect/>
          </a:stretch>
        </p:blipFill>
        <p:spPr>
          <a:xfrm>
            <a:off x="0" y="1314450"/>
            <a:ext cx="6657975" cy="4640263"/>
          </a:xfrm>
          <a:noFill/>
        </p:spPr>
      </p:pic>
      <p:sp>
        <p:nvSpPr>
          <p:cNvPr id="142343" name="TextBox 8"/>
          <p:cNvSpPr txBox="1">
            <a:spLocks noChangeArrowheads="1"/>
          </p:cNvSpPr>
          <p:nvPr/>
        </p:nvSpPr>
        <p:spPr bwMode="auto">
          <a:xfrm>
            <a:off x="6400800" y="3962400"/>
            <a:ext cx="2286000" cy="1323975"/>
          </a:xfrm>
          <a:prstGeom prst="rect">
            <a:avLst/>
          </a:prstGeom>
          <a:solidFill>
            <a:srgbClr val="FFFF00"/>
          </a:solidFill>
          <a:ln w="9525">
            <a:noFill/>
            <a:miter lim="800000"/>
            <a:headEnd/>
            <a:tailEnd/>
          </a:ln>
        </p:spPr>
        <p:txBody>
          <a:bodyPr>
            <a:spAutoFit/>
          </a:bodyPr>
          <a:lstStyle/>
          <a:p>
            <a:r>
              <a:rPr lang="en-US" sz="1600" dirty="0"/>
              <a:t>16 observations had 80% of P50.  Only 7 Observations had more than 100% of P50.</a:t>
            </a:r>
          </a:p>
        </p:txBody>
      </p:sp>
    </p:spTree>
    <p:extLst>
      <p:ext uri="{BB962C8B-B14F-4D97-AF65-F5344CB8AC3E}">
        <p14:creationId xmlns:p14="http://schemas.microsoft.com/office/powerpoint/2010/main" val="1062972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ctrTitle"/>
          </p:nvPr>
        </p:nvSpPr>
        <p:spPr>
          <a:xfrm>
            <a:off x="557784" y="381001"/>
            <a:ext cx="6833616" cy="985838"/>
          </a:xfrm>
        </p:spPr>
        <p:txBody>
          <a:bodyPr>
            <a:normAutofit/>
          </a:bodyPr>
          <a:lstStyle/>
          <a:p>
            <a:r>
              <a:rPr lang="en-US" sz="3600" dirty="0"/>
              <a:t>Actual Versus Predicted Wind</a:t>
            </a:r>
          </a:p>
        </p:txBody>
      </p:sp>
      <p:pic>
        <p:nvPicPr>
          <p:cNvPr id="140291" name="Picture 5"/>
          <p:cNvPicPr>
            <a:picLocks noGrp="1" noChangeAspect="1" noChangeArrowheads="1"/>
          </p:cNvPicPr>
          <p:nvPr>
            <p:ph type="body" idx="4294967295"/>
          </p:nvPr>
        </p:nvPicPr>
        <p:blipFill>
          <a:blip r:embed="rId2" cstate="print"/>
          <a:srcRect/>
          <a:stretch>
            <a:fillRect/>
          </a:stretch>
        </p:blipFill>
        <p:spPr>
          <a:xfrm>
            <a:off x="3657600" y="1366838"/>
            <a:ext cx="5486400" cy="5372100"/>
          </a:xfrm>
        </p:spPr>
      </p:pic>
      <p:sp>
        <p:nvSpPr>
          <p:cNvPr id="140292" name="Text Box 6"/>
          <p:cNvSpPr txBox="1">
            <a:spLocks noChangeArrowheads="1"/>
          </p:cNvSpPr>
          <p:nvPr/>
        </p:nvSpPr>
        <p:spPr bwMode="auto">
          <a:xfrm>
            <a:off x="533400" y="1981200"/>
            <a:ext cx="2133600" cy="2282825"/>
          </a:xfrm>
          <a:prstGeom prst="rect">
            <a:avLst/>
          </a:prstGeom>
          <a:noFill/>
          <a:ln w="9525">
            <a:noFill/>
            <a:miter lim="800000"/>
            <a:headEnd/>
            <a:tailEnd/>
          </a:ln>
        </p:spPr>
        <p:txBody>
          <a:bodyPr>
            <a:spAutoFit/>
          </a:bodyPr>
          <a:lstStyle/>
          <a:p>
            <a:pPr>
              <a:spcBef>
                <a:spcPct val="50000"/>
              </a:spcBef>
            </a:pPr>
            <a:r>
              <a:rPr lang="en-US" dirty="0"/>
              <a:t>In each case the production was less than realized; often as much as 40%.</a:t>
            </a:r>
          </a:p>
        </p:txBody>
      </p:sp>
    </p:spTree>
    <p:extLst>
      <p:ext uri="{BB962C8B-B14F-4D97-AF65-F5344CB8AC3E}">
        <p14:creationId xmlns:p14="http://schemas.microsoft.com/office/powerpoint/2010/main" val="173173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ctrTitle"/>
          </p:nvPr>
        </p:nvSpPr>
        <p:spPr/>
        <p:txBody>
          <a:bodyPr/>
          <a:lstStyle/>
          <a:p>
            <a:r>
              <a:rPr lang="en-US" dirty="0"/>
              <a:t>Actual and Predicted Output</a:t>
            </a:r>
          </a:p>
        </p:txBody>
      </p:sp>
      <p:sp>
        <p:nvSpPr>
          <p:cNvPr id="141315" name="Rectangle 3"/>
          <p:cNvSpPr>
            <a:spLocks noGrp="1" noChangeArrowheads="1"/>
          </p:cNvSpPr>
          <p:nvPr>
            <p:ph type="body" sz="quarter" idx="13"/>
          </p:nvPr>
        </p:nvSpPr>
        <p:spPr/>
        <p:txBody>
          <a:bodyPr/>
          <a:lstStyle/>
          <a:p>
            <a:r>
              <a:rPr lang="en-US" dirty="0"/>
              <a:t>.</a:t>
            </a:r>
          </a:p>
          <a:p>
            <a:endParaRPr lang="en-US" dirty="0"/>
          </a:p>
        </p:txBody>
      </p:sp>
      <p:pic>
        <p:nvPicPr>
          <p:cNvPr id="141316" name="Picture 4"/>
          <p:cNvPicPr>
            <a:picLocks noChangeAspect="1" noChangeArrowheads="1"/>
          </p:cNvPicPr>
          <p:nvPr/>
        </p:nvPicPr>
        <p:blipFill>
          <a:blip r:embed="rId2" cstate="print"/>
          <a:srcRect/>
          <a:stretch>
            <a:fillRect/>
          </a:stretch>
        </p:blipFill>
        <p:spPr bwMode="auto">
          <a:xfrm>
            <a:off x="447675" y="3200400"/>
            <a:ext cx="8696325" cy="1736725"/>
          </a:xfrm>
          <a:prstGeom prst="rect">
            <a:avLst/>
          </a:prstGeom>
          <a:noFill/>
          <a:ln w="9525">
            <a:noFill/>
            <a:miter lim="800000"/>
            <a:headEnd/>
            <a:tailEnd/>
          </a:ln>
        </p:spPr>
      </p:pic>
      <p:sp>
        <p:nvSpPr>
          <p:cNvPr id="141317" name="Text Box 5"/>
          <p:cNvSpPr txBox="1">
            <a:spLocks noChangeArrowheads="1"/>
          </p:cNvSpPr>
          <p:nvPr/>
        </p:nvSpPr>
        <p:spPr bwMode="auto">
          <a:xfrm>
            <a:off x="1143000" y="1600200"/>
            <a:ext cx="1371600" cy="457200"/>
          </a:xfrm>
          <a:prstGeom prst="rect">
            <a:avLst/>
          </a:prstGeom>
          <a:noFill/>
          <a:ln w="9525">
            <a:noFill/>
            <a:miter lim="800000"/>
            <a:headEnd/>
            <a:tailEnd/>
          </a:ln>
        </p:spPr>
        <p:txBody>
          <a:bodyPr>
            <a:spAutoFit/>
          </a:bodyPr>
          <a:lstStyle/>
          <a:p>
            <a:pPr>
              <a:spcBef>
                <a:spcPct val="50000"/>
              </a:spcBef>
            </a:pPr>
            <a:endParaRPr lang="en-US" dirty="0"/>
          </a:p>
        </p:txBody>
      </p:sp>
      <p:sp>
        <p:nvSpPr>
          <p:cNvPr id="141318" name="Text Box 6"/>
          <p:cNvSpPr txBox="1">
            <a:spLocks noChangeArrowheads="1"/>
          </p:cNvSpPr>
          <p:nvPr/>
        </p:nvSpPr>
        <p:spPr bwMode="auto">
          <a:xfrm>
            <a:off x="838200" y="1371601"/>
            <a:ext cx="6934200" cy="646331"/>
          </a:xfrm>
          <a:prstGeom prst="rect">
            <a:avLst/>
          </a:prstGeom>
          <a:noFill/>
          <a:ln w="9525">
            <a:noFill/>
            <a:miter lim="800000"/>
            <a:headEnd/>
            <a:tailEnd/>
          </a:ln>
        </p:spPr>
        <p:txBody>
          <a:bodyPr wrap="square">
            <a:spAutoFit/>
          </a:bodyPr>
          <a:lstStyle/>
          <a:p>
            <a:pPr>
              <a:spcBef>
                <a:spcPct val="50000"/>
              </a:spcBef>
            </a:pPr>
            <a:r>
              <a:rPr lang="en-US" dirty="0"/>
              <a:t>In studying larger projects, the difference is not as great, but for one of the three the production was 34% less. </a:t>
            </a:r>
          </a:p>
        </p:txBody>
      </p:sp>
    </p:spTree>
    <p:extLst>
      <p:ext uri="{BB962C8B-B14F-4D97-AF65-F5344CB8AC3E}">
        <p14:creationId xmlns:p14="http://schemas.microsoft.com/office/powerpoint/2010/main" val="26881717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5"/>
          <p:cNvSpPr>
            <a:spLocks noGrp="1"/>
          </p:cNvSpPr>
          <p:nvPr>
            <p:ph type="ctrTitle"/>
          </p:nvPr>
        </p:nvSpPr>
        <p:spPr/>
        <p:txBody>
          <a:bodyPr/>
          <a:lstStyle/>
          <a:p>
            <a:r>
              <a:rPr lang="en-US" dirty="0"/>
              <a:t>NextEra Forecasts and Actual</a:t>
            </a:r>
          </a:p>
        </p:txBody>
      </p:sp>
      <p:pic>
        <p:nvPicPr>
          <p:cNvPr id="143366" name="Picture 10"/>
          <p:cNvPicPr>
            <a:picLocks noGrp="1" noChangeAspect="1" noChangeArrowheads="1"/>
          </p:cNvPicPr>
          <p:nvPr>
            <p:ph idx="4294967295"/>
          </p:nvPr>
        </p:nvPicPr>
        <p:blipFill>
          <a:blip r:embed="rId2" cstate="print"/>
          <a:stretch>
            <a:fillRect/>
          </a:stretch>
        </p:blipFill>
        <p:spPr>
          <a:xfrm>
            <a:off x="408905" y="1371600"/>
            <a:ext cx="8316913" cy="4376738"/>
          </a:xfrm>
        </p:spPr>
      </p:pic>
    </p:spTree>
    <p:extLst>
      <p:ext uri="{BB962C8B-B14F-4D97-AF65-F5344CB8AC3E}">
        <p14:creationId xmlns:p14="http://schemas.microsoft.com/office/powerpoint/2010/main" val="35508864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5"/>
          <p:cNvSpPr>
            <a:spLocks noGrp="1"/>
          </p:cNvSpPr>
          <p:nvPr>
            <p:ph type="ctrTitle"/>
          </p:nvPr>
        </p:nvSpPr>
        <p:spPr/>
        <p:txBody>
          <a:bodyPr>
            <a:normAutofit fontScale="90000"/>
          </a:bodyPr>
          <a:lstStyle/>
          <a:p>
            <a:r>
              <a:rPr lang="en-US" dirty="0"/>
              <a:t>Example of Actual and Estimated Production in Wind Energy Book</a:t>
            </a:r>
            <a:endParaRPr lang="en-JM" dirty="0"/>
          </a:p>
        </p:txBody>
      </p:sp>
      <p:pic>
        <p:nvPicPr>
          <p:cNvPr id="144391" name="Picture 2"/>
          <p:cNvPicPr>
            <a:picLocks noGrp="1" noChangeAspect="1" noChangeArrowheads="1"/>
          </p:cNvPicPr>
          <p:nvPr>
            <p:ph idx="4294967295"/>
          </p:nvPr>
        </p:nvPicPr>
        <p:blipFill>
          <a:blip r:embed="rId2" cstate="print"/>
          <a:stretch>
            <a:fillRect/>
          </a:stretch>
        </p:blipFill>
        <p:spPr>
          <a:xfrm>
            <a:off x="0" y="1685972"/>
            <a:ext cx="2919413" cy="4395788"/>
          </a:xfrm>
        </p:spPr>
      </p:pic>
      <p:pic>
        <p:nvPicPr>
          <p:cNvPr id="144390" name="Picture 3"/>
          <p:cNvPicPr>
            <a:picLocks noChangeAspect="1" noChangeArrowheads="1"/>
          </p:cNvPicPr>
          <p:nvPr/>
        </p:nvPicPr>
        <p:blipFill>
          <a:blip r:embed="rId3" cstate="print"/>
          <a:srcRect/>
          <a:stretch>
            <a:fillRect/>
          </a:stretch>
        </p:blipFill>
        <p:spPr bwMode="auto">
          <a:xfrm>
            <a:off x="3276600" y="1788847"/>
            <a:ext cx="5480050" cy="3983038"/>
          </a:xfrm>
          <a:prstGeom prst="rect">
            <a:avLst/>
          </a:prstGeom>
          <a:noFill/>
          <a:ln w="9525">
            <a:noFill/>
            <a:miter lim="800000"/>
            <a:headEnd/>
            <a:tailEnd/>
          </a:ln>
        </p:spPr>
      </p:pic>
    </p:spTree>
    <p:extLst>
      <p:ext uri="{BB962C8B-B14F-4D97-AF65-F5344CB8AC3E}">
        <p14:creationId xmlns:p14="http://schemas.microsoft.com/office/powerpoint/2010/main" val="41920914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BC68C-5864-4F71-8FB7-F3446E7E68BA}"/>
              </a:ext>
            </a:extLst>
          </p:cNvPr>
          <p:cNvSpPr>
            <a:spLocks noGrp="1"/>
          </p:cNvSpPr>
          <p:nvPr>
            <p:ph type="ctrTitle"/>
          </p:nvPr>
        </p:nvSpPr>
        <p:spPr/>
        <p:txBody>
          <a:bodyPr/>
          <a:lstStyle/>
          <a:p>
            <a:r>
              <a:rPr lang="en-029" dirty="0"/>
              <a:t>Actual Wind Production Variation</a:t>
            </a:r>
          </a:p>
        </p:txBody>
      </p:sp>
      <p:pic>
        <p:nvPicPr>
          <p:cNvPr id="5" name="Content Placeholder 4">
            <a:extLst>
              <a:ext uri="{FF2B5EF4-FFF2-40B4-BE49-F238E27FC236}">
                <a16:creationId xmlns:a16="http://schemas.microsoft.com/office/drawing/2014/main" id="{EC2AC6D9-FC04-4373-9DBE-41BC54832055}"/>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371600"/>
            <a:ext cx="6688138" cy="2487613"/>
          </a:xfrm>
        </p:spPr>
      </p:pic>
      <p:pic>
        <p:nvPicPr>
          <p:cNvPr id="7" name="Picture 6">
            <a:extLst>
              <a:ext uri="{FF2B5EF4-FFF2-40B4-BE49-F238E27FC236}">
                <a16:creationId xmlns:a16="http://schemas.microsoft.com/office/drawing/2014/main" id="{B44E2797-9E35-4DBB-8427-83816B533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265" y="4050531"/>
            <a:ext cx="6687379" cy="2704144"/>
          </a:xfrm>
          <a:prstGeom prst="rect">
            <a:avLst/>
          </a:prstGeom>
        </p:spPr>
      </p:pic>
    </p:spTree>
    <p:extLst>
      <p:ext uri="{BB962C8B-B14F-4D97-AF65-F5344CB8AC3E}">
        <p14:creationId xmlns:p14="http://schemas.microsoft.com/office/powerpoint/2010/main" val="21565016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366F-445A-BD3D-5B40-AB261946B97E}"/>
              </a:ext>
            </a:extLst>
          </p:cNvPr>
          <p:cNvSpPr>
            <a:spLocks noGrp="1"/>
          </p:cNvSpPr>
          <p:nvPr>
            <p:ph type="ctrTitle"/>
          </p:nvPr>
        </p:nvSpPr>
        <p:spPr/>
        <p:txBody>
          <a:bodyPr/>
          <a:lstStyle/>
          <a:p>
            <a:r>
              <a:rPr lang="en-US" dirty="0"/>
              <a:t>Contract Structure and Mitigation of Risks</a:t>
            </a:r>
          </a:p>
        </p:txBody>
      </p:sp>
    </p:spTree>
    <p:extLst>
      <p:ext uri="{BB962C8B-B14F-4D97-AF65-F5344CB8AC3E}">
        <p14:creationId xmlns:p14="http://schemas.microsoft.com/office/powerpoint/2010/main" val="3226528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A66-CC3E-4BE0-9A2F-365741F58780}"/>
              </a:ext>
            </a:extLst>
          </p:cNvPr>
          <p:cNvSpPr>
            <a:spLocks noGrp="1"/>
          </p:cNvSpPr>
          <p:nvPr>
            <p:ph type="ctrTitle"/>
          </p:nvPr>
        </p:nvSpPr>
        <p:spPr/>
        <p:txBody>
          <a:bodyPr/>
          <a:lstStyle/>
          <a:p>
            <a:r>
              <a:rPr lang="en-029" dirty="0"/>
              <a:t>Begin with Fundamental Question of Risk Allocation Between Off-taker and PPA</a:t>
            </a:r>
          </a:p>
        </p:txBody>
      </p:sp>
      <p:sp>
        <p:nvSpPr>
          <p:cNvPr id="3" name="Content Placeholder 2">
            <a:extLst>
              <a:ext uri="{FF2B5EF4-FFF2-40B4-BE49-F238E27FC236}">
                <a16:creationId xmlns:a16="http://schemas.microsoft.com/office/drawing/2014/main" id="{3094DCB1-0410-48D0-B270-90F1F094FCEC}"/>
              </a:ext>
            </a:extLst>
          </p:cNvPr>
          <p:cNvSpPr>
            <a:spLocks noGrp="1"/>
          </p:cNvSpPr>
          <p:nvPr>
            <p:ph type="body" sz="quarter" idx="13"/>
          </p:nvPr>
        </p:nvSpPr>
        <p:spPr>
          <a:xfrm>
            <a:off x="247101" y="1600200"/>
            <a:ext cx="8640525" cy="4757873"/>
          </a:xfrm>
        </p:spPr>
        <p:txBody>
          <a:bodyPr/>
          <a:lstStyle/>
          <a:p>
            <a:pPr marL="58737" indent="0">
              <a:buNone/>
            </a:pPr>
            <a:r>
              <a:rPr lang="en-029" sz="2800" b="1" dirty="0"/>
              <a:t>Risk to IPP</a:t>
            </a:r>
          </a:p>
          <a:p>
            <a:r>
              <a:rPr lang="en-029" sz="2800" dirty="0"/>
              <a:t>Construction Over-run</a:t>
            </a:r>
          </a:p>
          <a:p>
            <a:r>
              <a:rPr lang="en-029" sz="2800" dirty="0"/>
              <a:t>Construction Delay</a:t>
            </a:r>
          </a:p>
          <a:p>
            <a:r>
              <a:rPr lang="en-029" sz="2800" dirty="0"/>
              <a:t>Availability</a:t>
            </a:r>
          </a:p>
          <a:p>
            <a:r>
              <a:rPr lang="en-029" sz="2800" dirty="0"/>
              <a:t>Efficiency</a:t>
            </a:r>
          </a:p>
          <a:p>
            <a:r>
              <a:rPr lang="en-029" sz="2800" dirty="0"/>
              <a:t>O&amp;M Cost Over-runs</a:t>
            </a:r>
          </a:p>
          <a:p>
            <a:r>
              <a:rPr lang="en-029" sz="2800" dirty="0"/>
              <a:t>Capacity Amount</a:t>
            </a:r>
          </a:p>
          <a:p>
            <a:endParaRPr lang="en-029" sz="2800" dirty="0"/>
          </a:p>
          <a:p>
            <a:endParaRPr lang="en-029" sz="2800" dirty="0"/>
          </a:p>
        </p:txBody>
      </p:sp>
    </p:spTree>
    <p:extLst>
      <p:ext uri="{BB962C8B-B14F-4D97-AF65-F5344CB8AC3E}">
        <p14:creationId xmlns:p14="http://schemas.microsoft.com/office/powerpoint/2010/main" val="3583779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A820-1030-478F-881C-87DE023C36E1}"/>
              </a:ext>
            </a:extLst>
          </p:cNvPr>
          <p:cNvSpPr>
            <a:spLocks noGrp="1"/>
          </p:cNvSpPr>
          <p:nvPr>
            <p:ph type="ctrTitle"/>
          </p:nvPr>
        </p:nvSpPr>
        <p:spPr/>
        <p:txBody>
          <a:bodyPr/>
          <a:lstStyle/>
          <a:p>
            <a:r>
              <a:rPr lang="en-029" dirty="0"/>
              <a:t>Cost of Capital in LCOE Study</a:t>
            </a:r>
          </a:p>
        </p:txBody>
      </p:sp>
      <p:sp>
        <p:nvSpPr>
          <p:cNvPr id="3" name="Content Placeholder 2">
            <a:extLst>
              <a:ext uri="{FF2B5EF4-FFF2-40B4-BE49-F238E27FC236}">
                <a16:creationId xmlns:a16="http://schemas.microsoft.com/office/drawing/2014/main" id="{E342B08A-01BB-40ED-8CEB-209075DF9E81}"/>
              </a:ext>
            </a:extLst>
          </p:cNvPr>
          <p:cNvSpPr>
            <a:spLocks noGrp="1"/>
          </p:cNvSpPr>
          <p:nvPr>
            <p:ph type="body" sz="quarter" idx="13"/>
          </p:nvPr>
        </p:nvSpPr>
        <p:spPr/>
        <p:txBody>
          <a:bodyPr/>
          <a:lstStyle/>
          <a:p>
            <a:endParaRPr lang="en-029" dirty="0"/>
          </a:p>
          <a:p>
            <a:endParaRPr lang="en-029" dirty="0"/>
          </a:p>
        </p:txBody>
      </p:sp>
      <p:pic>
        <p:nvPicPr>
          <p:cNvPr id="4" name="Picture 3">
            <a:extLst>
              <a:ext uri="{FF2B5EF4-FFF2-40B4-BE49-F238E27FC236}">
                <a16:creationId xmlns:a16="http://schemas.microsoft.com/office/drawing/2014/main" id="{69ECB1F9-CBA8-4798-B2D4-E988AC93E93D}"/>
              </a:ext>
            </a:extLst>
          </p:cNvPr>
          <p:cNvPicPr>
            <a:picLocks noChangeAspect="1"/>
          </p:cNvPicPr>
          <p:nvPr/>
        </p:nvPicPr>
        <p:blipFill>
          <a:blip r:embed="rId2"/>
          <a:stretch>
            <a:fillRect/>
          </a:stretch>
        </p:blipFill>
        <p:spPr>
          <a:xfrm>
            <a:off x="990601" y="1479959"/>
            <a:ext cx="5486400" cy="4438569"/>
          </a:xfrm>
          <a:prstGeom prst="rect">
            <a:avLst/>
          </a:prstGeom>
        </p:spPr>
      </p:pic>
    </p:spTree>
    <p:extLst>
      <p:ext uri="{BB962C8B-B14F-4D97-AF65-F5344CB8AC3E}">
        <p14:creationId xmlns:p14="http://schemas.microsoft.com/office/powerpoint/2010/main" val="230981888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Risks and Project Development</a:t>
            </a:r>
          </a:p>
        </p:txBody>
      </p:sp>
      <p:sp>
        <p:nvSpPr>
          <p:cNvPr id="3" name="Text Placeholder 2">
            <a:extLst>
              <a:ext uri="{FF2B5EF4-FFF2-40B4-BE49-F238E27FC236}">
                <a16:creationId xmlns:a16="http://schemas.microsoft.com/office/drawing/2014/main" id="{6981163F-968F-233E-FEA3-A5ED016E939A}"/>
              </a:ext>
            </a:extLst>
          </p:cNvPr>
          <p:cNvSpPr>
            <a:spLocks noGrp="1"/>
          </p:cNvSpPr>
          <p:nvPr>
            <p:ph type="body" sz="quarter" idx="13"/>
          </p:nvPr>
        </p:nvSpPr>
        <p:spPr/>
        <p:txBody>
          <a:bodyPr/>
          <a:lstStyle/>
          <a:p>
            <a:endParaRPr lang="en-US"/>
          </a:p>
        </p:txBody>
      </p:sp>
      <p:pic>
        <p:nvPicPr>
          <p:cNvPr id="4" name="Content Placeholder 3"/>
          <p:cNvPicPr>
            <a:picLocks noGrp="1" noChangeAspect="1"/>
          </p:cNvPicPr>
          <p:nvPr>
            <p:ph idx="4294967295"/>
          </p:nvPr>
        </p:nvPicPr>
        <p:blipFill>
          <a:blip r:embed="rId2"/>
          <a:stretch>
            <a:fillRect/>
          </a:stretch>
        </p:blipFill>
        <p:spPr>
          <a:xfrm>
            <a:off x="0" y="1524000"/>
            <a:ext cx="7324725" cy="4572000"/>
          </a:xfrm>
          <a:prstGeom prst="rect">
            <a:avLst/>
          </a:prstGeom>
        </p:spPr>
      </p:pic>
    </p:spTree>
    <p:extLst>
      <p:ext uri="{BB962C8B-B14F-4D97-AF65-F5344CB8AC3E}">
        <p14:creationId xmlns:p14="http://schemas.microsoft.com/office/powerpoint/2010/main" val="10026575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General Comparison of Wind and Solar</a:t>
            </a:r>
          </a:p>
        </p:txBody>
      </p:sp>
      <p:sp>
        <p:nvSpPr>
          <p:cNvPr id="3" name="Text Placeholder 2">
            <a:extLst>
              <a:ext uri="{FF2B5EF4-FFF2-40B4-BE49-F238E27FC236}">
                <a16:creationId xmlns:a16="http://schemas.microsoft.com/office/drawing/2014/main" id="{5DF78A51-25DD-8A41-CAC0-AD35B951D73E}"/>
              </a:ext>
            </a:extLst>
          </p:cNvPr>
          <p:cNvSpPr>
            <a:spLocks noGrp="1"/>
          </p:cNvSpPr>
          <p:nvPr>
            <p:ph type="body" sz="quarter" idx="13"/>
          </p:nvPr>
        </p:nvSpPr>
        <p:spPr/>
        <p:txBody>
          <a:bodyPr/>
          <a:lstStyle/>
          <a:p>
            <a:endParaRPr lang="en-US"/>
          </a:p>
        </p:txBody>
      </p:sp>
      <p:pic>
        <p:nvPicPr>
          <p:cNvPr id="7" name="Content Placeholder 6"/>
          <p:cNvPicPr>
            <a:picLocks noGrp="1" noChangeAspect="1"/>
          </p:cNvPicPr>
          <p:nvPr>
            <p:ph idx="4294967295"/>
          </p:nvPr>
        </p:nvPicPr>
        <p:blipFill>
          <a:blip r:embed="rId2"/>
          <a:stretch>
            <a:fillRect/>
          </a:stretch>
        </p:blipFill>
        <p:spPr>
          <a:xfrm>
            <a:off x="0" y="1143000"/>
            <a:ext cx="7099300" cy="4983163"/>
          </a:xfrm>
          <a:prstGeom prst="rect">
            <a:avLst/>
          </a:prstGeom>
        </p:spPr>
      </p:pic>
    </p:spTree>
    <p:extLst>
      <p:ext uri="{BB962C8B-B14F-4D97-AF65-F5344CB8AC3E}">
        <p14:creationId xmlns:p14="http://schemas.microsoft.com/office/powerpoint/2010/main" val="285872341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714D-5AD4-40F7-8D38-23D04426FB5A}"/>
              </a:ext>
            </a:extLst>
          </p:cNvPr>
          <p:cNvSpPr>
            <a:spLocks noGrp="1"/>
          </p:cNvSpPr>
          <p:nvPr>
            <p:ph type="ctrTitle"/>
          </p:nvPr>
        </p:nvSpPr>
        <p:spPr/>
        <p:txBody>
          <a:bodyPr>
            <a:normAutofit fontScale="90000"/>
          </a:bodyPr>
          <a:lstStyle/>
          <a:p>
            <a:r>
              <a:rPr lang="en-US" dirty="0"/>
              <a:t>General Idea of Availability versus Output Projects</a:t>
            </a:r>
          </a:p>
        </p:txBody>
      </p:sp>
      <p:sp>
        <p:nvSpPr>
          <p:cNvPr id="3" name="Content Placeholder 2">
            <a:extLst>
              <a:ext uri="{FF2B5EF4-FFF2-40B4-BE49-F238E27FC236}">
                <a16:creationId xmlns:a16="http://schemas.microsoft.com/office/drawing/2014/main" id="{EE50C5BC-0C6B-46C2-9074-5B2D58E45AE2}"/>
              </a:ext>
            </a:extLst>
          </p:cNvPr>
          <p:cNvSpPr>
            <a:spLocks noGrp="1"/>
          </p:cNvSpPr>
          <p:nvPr>
            <p:ph type="body" sz="quarter" idx="13"/>
          </p:nvPr>
        </p:nvSpPr>
        <p:spPr/>
        <p:txBody>
          <a:bodyPr>
            <a:normAutofit/>
          </a:bodyPr>
          <a:lstStyle/>
          <a:p>
            <a:pPr algn="l"/>
            <a:r>
              <a:rPr lang="en-US" dirty="0"/>
              <a:t>Consider a hospital – one could imagine an output project with a single price where the revenues depend on the number of patients who are in the hospital.</a:t>
            </a:r>
          </a:p>
          <a:p>
            <a:pPr algn="l"/>
            <a:r>
              <a:rPr lang="en-US" dirty="0"/>
              <a:t>The hospital would hope for sick people and disease.  This has little to do with the way the hospital is being managed.</a:t>
            </a:r>
          </a:p>
          <a:p>
            <a:pPr algn="l"/>
            <a:r>
              <a:rPr lang="en-US" dirty="0"/>
              <a:t>If the government decides how many hospitals to build and where to build them, an availability structure could be developed where the hospital receives revenues on a fixed basis, adjusted for items such as the availability and efficiency of equipment that is under control of the management.</a:t>
            </a:r>
          </a:p>
          <a:p>
            <a:pPr algn="l"/>
            <a:r>
              <a:rPr lang="en-US" dirty="0"/>
              <a:t>If an availability contract is established, the contract is more complex.</a:t>
            </a:r>
          </a:p>
        </p:txBody>
      </p:sp>
    </p:spTree>
    <p:extLst>
      <p:ext uri="{BB962C8B-B14F-4D97-AF65-F5344CB8AC3E}">
        <p14:creationId xmlns:p14="http://schemas.microsoft.com/office/powerpoint/2010/main" val="18120350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Risk Allocation  and Drivers in PPA Agreement</a:t>
            </a:r>
          </a:p>
        </p:txBody>
      </p:sp>
      <p:sp>
        <p:nvSpPr>
          <p:cNvPr id="9" name="Content Placeholder 8"/>
          <p:cNvSpPr>
            <a:spLocks noGrp="1"/>
          </p:cNvSpPr>
          <p:nvPr>
            <p:ph type="body" sz="quarter" idx="13"/>
          </p:nvPr>
        </p:nvSpPr>
        <p:spPr/>
        <p:txBody>
          <a:bodyPr>
            <a:normAutofit fontScale="47500" lnSpcReduction="20000"/>
          </a:bodyPr>
          <a:lstStyle/>
          <a:p>
            <a:pPr marL="58737" indent="0">
              <a:lnSpc>
                <a:spcPct val="120000"/>
              </a:lnSpc>
              <a:buNone/>
            </a:pPr>
            <a:r>
              <a:rPr lang="en-US" sz="5100" b="1" dirty="0"/>
              <a:t>Risk in Electricity Production</a:t>
            </a:r>
          </a:p>
          <a:p>
            <a:pPr marL="58737" indent="0">
              <a:lnSpc>
                <a:spcPct val="120000"/>
              </a:lnSpc>
              <a:buNone/>
            </a:pPr>
            <a:endParaRPr lang="en-US" sz="3200" b="1" dirty="0"/>
          </a:p>
          <a:p>
            <a:pPr marL="515937" indent="-457200">
              <a:buFont typeface="+mj-lt"/>
              <a:buAutoNum type="arabicPeriod"/>
            </a:pPr>
            <a:endParaRPr lang="en-US" sz="5100" dirty="0"/>
          </a:p>
          <a:p>
            <a:pPr marL="515937" indent="-457200">
              <a:buFont typeface="+mj-lt"/>
              <a:buAutoNum type="arabicPeriod"/>
            </a:pPr>
            <a:r>
              <a:rPr lang="en-US" sz="5100" dirty="0"/>
              <a:t>Plant Cost and Construction Delay</a:t>
            </a:r>
          </a:p>
          <a:p>
            <a:pPr marL="515937" indent="-457200">
              <a:buFont typeface="+mj-lt"/>
              <a:buAutoNum type="arabicPeriod"/>
            </a:pPr>
            <a:r>
              <a:rPr lang="en-US" sz="5100" dirty="0"/>
              <a:t>Efficiency (Heat Rate)</a:t>
            </a:r>
          </a:p>
          <a:p>
            <a:pPr marL="515937" indent="-457200">
              <a:buFont typeface="+mj-lt"/>
              <a:buAutoNum type="arabicPeriod"/>
            </a:pPr>
            <a:r>
              <a:rPr lang="en-US" sz="5100" dirty="0"/>
              <a:t>Fuel Price</a:t>
            </a:r>
          </a:p>
          <a:p>
            <a:pPr marL="515937" indent="-457200">
              <a:buFont typeface="+mj-lt"/>
              <a:buAutoNum type="arabicPeriod"/>
            </a:pPr>
            <a:r>
              <a:rPr lang="en-US" sz="5100" dirty="0"/>
              <a:t>Capacity Factor and Availability Factor from Forced and Unforced </a:t>
            </a:r>
          </a:p>
          <a:p>
            <a:pPr marL="515937" indent="-457200">
              <a:buFont typeface="+mj-lt"/>
              <a:buAutoNum type="arabicPeriod"/>
            </a:pPr>
            <a:r>
              <a:rPr lang="en-US" sz="5100" dirty="0"/>
              <a:t>Variable O&amp;M Expense</a:t>
            </a:r>
          </a:p>
          <a:p>
            <a:pPr marL="515937" indent="-457200">
              <a:buFont typeface="+mj-lt"/>
              <a:buAutoNum type="arabicPeriod"/>
            </a:pPr>
            <a:r>
              <a:rPr lang="en-US" sz="5100" dirty="0"/>
              <a:t>Fixed O&amp;M Expense</a:t>
            </a:r>
          </a:p>
          <a:p>
            <a:pPr marL="515937" indent="-457200">
              <a:buFont typeface="+mj-lt"/>
              <a:buAutoNum type="arabicPeriod"/>
            </a:pPr>
            <a:r>
              <a:rPr lang="en-US" sz="5100" dirty="0"/>
              <a:t>Carrying Charge Rate</a:t>
            </a:r>
          </a:p>
          <a:p>
            <a:endParaRPr lang="en-US" dirty="0"/>
          </a:p>
        </p:txBody>
      </p:sp>
      <p:sp>
        <p:nvSpPr>
          <p:cNvPr id="10" name="Content Placeholder 9"/>
          <p:cNvSpPr>
            <a:spLocks noGrp="1"/>
          </p:cNvSpPr>
          <p:nvPr>
            <p:ph type="body" sz="quarter" idx="14"/>
          </p:nvPr>
        </p:nvSpPr>
        <p:spPr/>
        <p:txBody>
          <a:bodyPr>
            <a:normAutofit fontScale="47500" lnSpcReduction="20000"/>
          </a:bodyPr>
          <a:lstStyle/>
          <a:p>
            <a:pPr marL="58737" indent="0">
              <a:lnSpc>
                <a:spcPct val="120000"/>
              </a:lnSpc>
              <a:buNone/>
            </a:pPr>
            <a:r>
              <a:rPr lang="en-US" sz="5100" b="1" dirty="0"/>
              <a:t>Allocation of Risk Off-taker and IPP</a:t>
            </a:r>
          </a:p>
          <a:p>
            <a:pPr marL="58737" indent="0">
              <a:lnSpc>
                <a:spcPct val="120000"/>
              </a:lnSpc>
              <a:buNone/>
            </a:pPr>
            <a:endParaRPr lang="en-US" sz="5100" b="1" dirty="0"/>
          </a:p>
          <a:p>
            <a:pPr marL="515937" indent="-457200">
              <a:lnSpc>
                <a:spcPct val="120000"/>
              </a:lnSpc>
              <a:buFont typeface="+mj-lt"/>
              <a:buAutoNum type="arabicPeriod"/>
            </a:pPr>
            <a:r>
              <a:rPr lang="en-US" sz="4400" dirty="0"/>
              <a:t>IPP Controls and Takes Risk</a:t>
            </a:r>
          </a:p>
          <a:p>
            <a:pPr marL="515937" indent="-457200">
              <a:lnSpc>
                <a:spcPct val="120000"/>
              </a:lnSpc>
              <a:buFont typeface="+mj-lt"/>
              <a:buAutoNum type="arabicPeriod"/>
            </a:pPr>
            <a:r>
              <a:rPr lang="en-US" sz="4400" dirty="0"/>
              <a:t>IPP Control and Risk</a:t>
            </a:r>
          </a:p>
          <a:p>
            <a:pPr marL="515937" indent="-457200">
              <a:lnSpc>
                <a:spcPct val="120000"/>
              </a:lnSpc>
              <a:buFont typeface="+mj-lt"/>
              <a:buAutoNum type="arabicPeriod"/>
            </a:pPr>
            <a:r>
              <a:rPr lang="en-US" sz="4400" dirty="0"/>
              <a:t>Off-taker Risk</a:t>
            </a:r>
          </a:p>
          <a:p>
            <a:pPr marL="515937" indent="-457200">
              <a:lnSpc>
                <a:spcPct val="120000"/>
              </a:lnSpc>
              <a:buFont typeface="+mj-lt"/>
              <a:buAutoNum type="arabicPeriod"/>
            </a:pPr>
            <a:r>
              <a:rPr lang="en-US" sz="4400" dirty="0"/>
              <a:t>Off-taker Controls Dispatch, IPP controls Availability</a:t>
            </a:r>
          </a:p>
          <a:p>
            <a:pPr marL="515937" indent="-457200">
              <a:lnSpc>
                <a:spcPct val="120000"/>
              </a:lnSpc>
              <a:buFont typeface="+mj-lt"/>
              <a:buAutoNum type="arabicPeriod"/>
            </a:pPr>
            <a:r>
              <a:rPr lang="en-US" sz="4400" dirty="0"/>
              <a:t>IPP Control and Takes Risk</a:t>
            </a:r>
          </a:p>
          <a:p>
            <a:pPr marL="515937" indent="-457200">
              <a:lnSpc>
                <a:spcPct val="120000"/>
              </a:lnSpc>
              <a:buFont typeface="+mj-lt"/>
              <a:buAutoNum type="arabicPeriod"/>
            </a:pPr>
            <a:r>
              <a:rPr lang="en-US" sz="4400" dirty="0"/>
              <a:t>IPP Control and Risk</a:t>
            </a:r>
          </a:p>
          <a:p>
            <a:pPr marL="515937" indent="-457200">
              <a:lnSpc>
                <a:spcPct val="120000"/>
              </a:lnSpc>
              <a:buFont typeface="+mj-lt"/>
              <a:buAutoNum type="arabicPeriod"/>
            </a:pPr>
            <a:r>
              <a:rPr lang="en-US" sz="4400" dirty="0"/>
              <a:t>Off-taker</a:t>
            </a:r>
            <a:endParaRPr lang="en-US" sz="3600" dirty="0"/>
          </a:p>
          <a:p>
            <a:endParaRPr lang="en-US" dirty="0"/>
          </a:p>
        </p:txBody>
      </p:sp>
    </p:spTree>
    <p:extLst>
      <p:ext uri="{BB962C8B-B14F-4D97-AF65-F5344CB8AC3E}">
        <p14:creationId xmlns:p14="http://schemas.microsoft.com/office/powerpoint/2010/main" val="35470877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Drivers and Contracts - Renewable</a:t>
            </a:r>
          </a:p>
        </p:txBody>
      </p:sp>
      <p:sp>
        <p:nvSpPr>
          <p:cNvPr id="4" name="Content Placeholder 3"/>
          <p:cNvSpPr>
            <a:spLocks noGrp="1"/>
          </p:cNvSpPr>
          <p:nvPr>
            <p:ph type="body" sz="quarter" idx="13"/>
          </p:nvPr>
        </p:nvSpPr>
        <p:spPr/>
        <p:txBody>
          <a:bodyPr>
            <a:normAutofit/>
          </a:bodyPr>
          <a:lstStyle/>
          <a:p>
            <a:r>
              <a:rPr lang="en-US" sz="2400" b="1" dirty="0"/>
              <a:t>IPP Risks</a:t>
            </a:r>
          </a:p>
          <a:p>
            <a:endParaRPr lang="en-US" sz="2400" dirty="0"/>
          </a:p>
          <a:p>
            <a:r>
              <a:rPr lang="en-US" sz="2400" dirty="0"/>
              <a:t>Cost of Project, Time Delay and Technology Parameters</a:t>
            </a:r>
          </a:p>
          <a:p>
            <a:endParaRPr lang="en-US" sz="2400" dirty="0"/>
          </a:p>
          <a:p>
            <a:r>
              <a:rPr lang="en-US" sz="2400" dirty="0">
                <a:highlight>
                  <a:srgbClr val="FFFF00"/>
                </a:highlight>
              </a:rPr>
              <a:t>Capacity Factor Risk </a:t>
            </a:r>
          </a:p>
          <a:p>
            <a:endParaRPr lang="en-US" sz="2400" dirty="0"/>
          </a:p>
          <a:p>
            <a:r>
              <a:rPr lang="en-US" sz="2400" dirty="0"/>
              <a:t>O&amp;M Risk</a:t>
            </a:r>
          </a:p>
          <a:p>
            <a:endParaRPr lang="en-US" sz="2400" dirty="0"/>
          </a:p>
          <a:p>
            <a:r>
              <a:rPr lang="en-US" sz="2400" dirty="0"/>
              <a:t>Interest Rate Fluctuation</a:t>
            </a:r>
          </a:p>
        </p:txBody>
      </p:sp>
      <p:sp>
        <p:nvSpPr>
          <p:cNvPr id="5" name="Content Placeholder 4"/>
          <p:cNvSpPr>
            <a:spLocks noGrp="1"/>
          </p:cNvSpPr>
          <p:nvPr>
            <p:ph type="body" sz="quarter" idx="14"/>
          </p:nvPr>
        </p:nvSpPr>
        <p:spPr/>
        <p:txBody>
          <a:bodyPr>
            <a:normAutofit/>
          </a:bodyPr>
          <a:lstStyle/>
          <a:p>
            <a:r>
              <a:rPr lang="en-US" sz="2400" b="1" dirty="0"/>
              <a:t>Risk Mitigation</a:t>
            </a:r>
          </a:p>
          <a:p>
            <a:endParaRPr lang="en-US" sz="2400" dirty="0"/>
          </a:p>
          <a:p>
            <a:r>
              <a:rPr lang="en-US" sz="2400" dirty="0"/>
              <a:t>EPC Contract with Fixed Price and LD (LSTK)</a:t>
            </a:r>
          </a:p>
          <a:p>
            <a:pPr marL="0" indent="0">
              <a:buNone/>
            </a:pPr>
            <a:endParaRPr lang="en-US" sz="2400" dirty="0"/>
          </a:p>
          <a:p>
            <a:r>
              <a:rPr lang="en-US" sz="2400" dirty="0">
                <a:highlight>
                  <a:srgbClr val="FFFF00"/>
                </a:highlight>
              </a:rPr>
              <a:t>NONE !!!</a:t>
            </a:r>
          </a:p>
          <a:p>
            <a:endParaRPr lang="en-US" sz="2400" dirty="0"/>
          </a:p>
          <a:p>
            <a:r>
              <a:rPr lang="en-US" sz="2400" dirty="0"/>
              <a:t>O&amp;M Contract</a:t>
            </a:r>
          </a:p>
          <a:p>
            <a:endParaRPr lang="en-US" sz="2400" dirty="0"/>
          </a:p>
          <a:p>
            <a:r>
              <a:rPr lang="en-US" sz="2400" dirty="0"/>
              <a:t>Interest Rate Contract (Fix Rates)</a:t>
            </a:r>
          </a:p>
        </p:txBody>
      </p:sp>
    </p:spTree>
    <p:extLst>
      <p:ext uri="{BB962C8B-B14F-4D97-AF65-F5344CB8AC3E}">
        <p14:creationId xmlns:p14="http://schemas.microsoft.com/office/powerpoint/2010/main" val="412876491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B52C-C32F-48B2-8150-D9B9D6224BBA}"/>
              </a:ext>
            </a:extLst>
          </p:cNvPr>
          <p:cNvSpPr>
            <a:spLocks noGrp="1"/>
          </p:cNvSpPr>
          <p:nvPr>
            <p:ph type="ctrTitle"/>
          </p:nvPr>
        </p:nvSpPr>
        <p:spPr/>
        <p:txBody>
          <a:bodyPr/>
          <a:lstStyle/>
          <a:p>
            <a:r>
              <a:rPr lang="en-029" dirty="0"/>
              <a:t>Mitigation of Resource and Production Risk</a:t>
            </a:r>
          </a:p>
        </p:txBody>
      </p:sp>
      <p:sp>
        <p:nvSpPr>
          <p:cNvPr id="3" name="Content Placeholder 2">
            <a:extLst>
              <a:ext uri="{FF2B5EF4-FFF2-40B4-BE49-F238E27FC236}">
                <a16:creationId xmlns:a16="http://schemas.microsoft.com/office/drawing/2014/main" id="{ADB75760-665F-4487-BDDB-C94BEC2E338A}"/>
              </a:ext>
            </a:extLst>
          </p:cNvPr>
          <p:cNvSpPr>
            <a:spLocks noGrp="1"/>
          </p:cNvSpPr>
          <p:nvPr>
            <p:ph type="body" sz="quarter" idx="13"/>
          </p:nvPr>
        </p:nvSpPr>
        <p:spPr/>
        <p:txBody>
          <a:bodyPr>
            <a:normAutofit fontScale="92500" lnSpcReduction="10000"/>
          </a:bodyPr>
          <a:lstStyle/>
          <a:p>
            <a:r>
              <a:rPr lang="en-029" dirty="0"/>
              <a:t>Given there is no contract to mitigate wind risk, how can we handle the risk:</a:t>
            </a:r>
          </a:p>
          <a:p>
            <a:pPr lvl="1"/>
            <a:r>
              <a:rPr lang="en-029" dirty="0"/>
              <a:t>The fundamental method is to require multiple wind studies from different consultants.</a:t>
            </a:r>
          </a:p>
          <a:p>
            <a:pPr lvl="1"/>
            <a:r>
              <a:rPr lang="en-029" dirty="0"/>
              <a:t>The wind studies a lot of statistical analysis and report probabilities of different electricity volumes from wind</a:t>
            </a:r>
          </a:p>
          <a:p>
            <a:pPr lvl="1"/>
            <a:r>
              <a:rPr lang="en-029" dirty="0"/>
              <a:t>The wind speed must be evaluated as well as how the wind is converted to electricity. </a:t>
            </a:r>
          </a:p>
          <a:p>
            <a:pPr lvl="2"/>
            <a:r>
              <a:rPr lang="en-029" dirty="0"/>
              <a:t>For measuring wind, new methods of using a laser versus anemometer versus satellite for wind and solar</a:t>
            </a:r>
          </a:p>
          <a:p>
            <a:pPr lvl="2"/>
            <a:r>
              <a:rPr lang="en-029" dirty="0"/>
              <a:t>Components of converting wind to power that can be addressed with O&amp;M contracts</a:t>
            </a:r>
          </a:p>
          <a:p>
            <a:pPr lvl="1"/>
            <a:r>
              <a:rPr lang="en-029" dirty="0"/>
              <a:t>Address with one-year and long-term P90, P95, P99</a:t>
            </a:r>
          </a:p>
          <a:p>
            <a:pPr lvl="2"/>
            <a:r>
              <a:rPr lang="en-029" dirty="0"/>
              <a:t>Wake effect, turbulence, wind shear, availability, correlation, losses</a:t>
            </a:r>
          </a:p>
          <a:p>
            <a:pPr lvl="2"/>
            <a:r>
              <a:rPr lang="en-029" dirty="0"/>
              <a:t>Analogy to a toll road</a:t>
            </a:r>
          </a:p>
        </p:txBody>
      </p:sp>
    </p:spTree>
    <p:extLst>
      <p:ext uri="{BB962C8B-B14F-4D97-AF65-F5344CB8AC3E}">
        <p14:creationId xmlns:p14="http://schemas.microsoft.com/office/powerpoint/2010/main" val="18499862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4E6D87-C37D-450F-B09A-F0D5D6BCCC53}"/>
              </a:ext>
            </a:extLst>
          </p:cNvPr>
          <p:cNvSpPr>
            <a:spLocks noGrp="1"/>
          </p:cNvSpPr>
          <p:nvPr>
            <p:ph type="ctrTitle"/>
          </p:nvPr>
        </p:nvSpPr>
        <p:spPr/>
        <p:txBody>
          <a:bodyPr/>
          <a:lstStyle/>
          <a:p>
            <a:r>
              <a:rPr lang="en-029" dirty="0"/>
              <a:t>Project Agreements and Mitigation of Non-Resource Related Risk:  Questions</a:t>
            </a:r>
          </a:p>
        </p:txBody>
      </p:sp>
      <p:sp>
        <p:nvSpPr>
          <p:cNvPr id="6" name="Content Placeholder 5">
            <a:extLst>
              <a:ext uri="{FF2B5EF4-FFF2-40B4-BE49-F238E27FC236}">
                <a16:creationId xmlns:a16="http://schemas.microsoft.com/office/drawing/2014/main" id="{183768EF-14EC-4AEB-AA67-1BA8E2C4E31C}"/>
              </a:ext>
            </a:extLst>
          </p:cNvPr>
          <p:cNvSpPr>
            <a:spLocks noGrp="1"/>
          </p:cNvSpPr>
          <p:nvPr>
            <p:ph type="body" sz="quarter" idx="13"/>
          </p:nvPr>
        </p:nvSpPr>
        <p:spPr/>
        <p:txBody>
          <a:bodyPr>
            <a:normAutofit lnSpcReduction="10000"/>
          </a:bodyPr>
          <a:lstStyle/>
          <a:p>
            <a:r>
              <a:rPr lang="en-US" sz="1800" dirty="0"/>
              <a:t>Project management agreements </a:t>
            </a:r>
          </a:p>
          <a:p>
            <a:pPr lvl="1"/>
            <a:r>
              <a:rPr lang="en-US" sz="1600" dirty="0"/>
              <a:t>Development phase</a:t>
            </a:r>
          </a:p>
          <a:p>
            <a:pPr lvl="2"/>
            <a:r>
              <a:rPr lang="en-US" sz="1400" dirty="0"/>
              <a:t>lease agreements for land</a:t>
            </a:r>
          </a:p>
          <a:p>
            <a:pPr lvl="2"/>
            <a:r>
              <a:rPr lang="en-US" sz="1400" dirty="0"/>
              <a:t>development costs that are reasonable</a:t>
            </a:r>
          </a:p>
          <a:p>
            <a:pPr lvl="2"/>
            <a:r>
              <a:rPr lang="en-US" sz="1400" dirty="0"/>
              <a:t>development fees</a:t>
            </a:r>
          </a:p>
          <a:p>
            <a:pPr lvl="1"/>
            <a:r>
              <a:rPr lang="en-US" sz="1600" dirty="0"/>
              <a:t>Construction contracts (EPC)</a:t>
            </a:r>
          </a:p>
          <a:p>
            <a:pPr lvl="2"/>
            <a:r>
              <a:rPr lang="en-US" sz="1400" dirty="0"/>
              <a:t>EPC contractors and bankruptcy</a:t>
            </a:r>
          </a:p>
          <a:p>
            <a:pPr lvl="2"/>
            <a:r>
              <a:rPr lang="en-US" sz="1400" dirty="0"/>
              <a:t>Change orders and cost over-runs</a:t>
            </a:r>
          </a:p>
          <a:p>
            <a:pPr lvl="2"/>
            <a:r>
              <a:rPr lang="en-US" sz="1400" dirty="0"/>
              <a:t>Liquidated damage for delay and performance</a:t>
            </a:r>
          </a:p>
          <a:p>
            <a:pPr lvl="1"/>
            <a:r>
              <a:rPr lang="en-US" sz="1600" dirty="0"/>
              <a:t>Maintenance contracts</a:t>
            </a:r>
          </a:p>
          <a:p>
            <a:pPr lvl="2"/>
            <a:r>
              <a:rPr lang="en-US" sz="1400" dirty="0"/>
              <a:t>Availability guarantee</a:t>
            </a:r>
          </a:p>
          <a:p>
            <a:pPr lvl="2"/>
            <a:r>
              <a:rPr lang="en-US" sz="1400" dirty="0"/>
              <a:t>Power curve guarantee</a:t>
            </a:r>
          </a:p>
          <a:p>
            <a:pPr lvl="1"/>
            <a:r>
              <a:rPr lang="en-US" sz="1600" dirty="0"/>
              <a:t>Asset management contracts,</a:t>
            </a:r>
          </a:p>
          <a:p>
            <a:pPr lvl="1"/>
            <a:r>
              <a:rPr lang="en-US" sz="1600" dirty="0"/>
              <a:t>Power Purchase Agreements</a:t>
            </a:r>
          </a:p>
          <a:p>
            <a:pPr lvl="2"/>
            <a:r>
              <a:rPr lang="en-US" sz="1400" dirty="0"/>
              <a:t>Term of contracts and term of debt</a:t>
            </a:r>
          </a:p>
          <a:p>
            <a:pPr lvl="2"/>
            <a:r>
              <a:rPr lang="en-US" sz="1400" dirty="0"/>
              <a:t>Merchant risk in PPA</a:t>
            </a:r>
          </a:p>
          <a:p>
            <a:pPr lvl="2"/>
            <a:r>
              <a:rPr lang="en-US" sz="1400" dirty="0"/>
              <a:t>Merchant risk in Tail</a:t>
            </a:r>
          </a:p>
          <a:p>
            <a:endParaRPr lang="en-029" dirty="0"/>
          </a:p>
        </p:txBody>
      </p:sp>
    </p:spTree>
    <p:extLst>
      <p:ext uri="{BB962C8B-B14F-4D97-AF65-F5344CB8AC3E}">
        <p14:creationId xmlns:p14="http://schemas.microsoft.com/office/powerpoint/2010/main" val="8974360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7122-0C1C-4747-947A-F383B7AC5DA0}"/>
              </a:ext>
            </a:extLst>
          </p:cNvPr>
          <p:cNvSpPr>
            <a:spLocks noGrp="1"/>
          </p:cNvSpPr>
          <p:nvPr>
            <p:ph type="ctrTitle"/>
          </p:nvPr>
        </p:nvSpPr>
        <p:spPr/>
        <p:txBody>
          <a:bodyPr/>
          <a:lstStyle/>
          <a:p>
            <a:r>
              <a:rPr lang="en-029" dirty="0"/>
              <a:t>Availability in EPC Contract</a:t>
            </a:r>
          </a:p>
        </p:txBody>
      </p:sp>
      <p:sp>
        <p:nvSpPr>
          <p:cNvPr id="3" name="Content Placeholder 2">
            <a:extLst>
              <a:ext uri="{FF2B5EF4-FFF2-40B4-BE49-F238E27FC236}">
                <a16:creationId xmlns:a16="http://schemas.microsoft.com/office/drawing/2014/main" id="{A1187C9C-EAF2-4898-89DC-644E76917C65}"/>
              </a:ext>
            </a:extLst>
          </p:cNvPr>
          <p:cNvSpPr>
            <a:spLocks noGrp="1"/>
          </p:cNvSpPr>
          <p:nvPr>
            <p:ph type="body" sz="quarter" idx="13"/>
          </p:nvPr>
        </p:nvSpPr>
        <p:spPr/>
        <p:txBody>
          <a:bodyPr/>
          <a:lstStyle/>
          <a:p>
            <a:r>
              <a:rPr lang="en-029" dirty="0"/>
              <a:t>Example of Availability Language</a:t>
            </a:r>
          </a:p>
          <a:p>
            <a:endParaRPr lang="en-029" dirty="0"/>
          </a:p>
        </p:txBody>
      </p:sp>
      <p:pic>
        <p:nvPicPr>
          <p:cNvPr id="4" name="Picture 3">
            <a:extLst>
              <a:ext uri="{FF2B5EF4-FFF2-40B4-BE49-F238E27FC236}">
                <a16:creationId xmlns:a16="http://schemas.microsoft.com/office/drawing/2014/main" id="{811B2EAD-9AB9-422B-B0EE-FB231D67DAC9}"/>
              </a:ext>
            </a:extLst>
          </p:cNvPr>
          <p:cNvPicPr>
            <a:picLocks noChangeAspect="1"/>
          </p:cNvPicPr>
          <p:nvPr/>
        </p:nvPicPr>
        <p:blipFill>
          <a:blip r:embed="rId2"/>
          <a:stretch>
            <a:fillRect/>
          </a:stretch>
        </p:blipFill>
        <p:spPr>
          <a:xfrm>
            <a:off x="609600" y="2590800"/>
            <a:ext cx="8001000" cy="3338255"/>
          </a:xfrm>
          <a:prstGeom prst="rect">
            <a:avLst/>
          </a:prstGeom>
        </p:spPr>
      </p:pic>
    </p:spTree>
    <p:extLst>
      <p:ext uri="{BB962C8B-B14F-4D97-AF65-F5344CB8AC3E}">
        <p14:creationId xmlns:p14="http://schemas.microsoft.com/office/powerpoint/2010/main" val="16468316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2805-F4B8-494F-B9B7-51D8EEA546B8}"/>
              </a:ext>
            </a:extLst>
          </p:cNvPr>
          <p:cNvSpPr>
            <a:spLocks noGrp="1"/>
          </p:cNvSpPr>
          <p:nvPr>
            <p:ph type="ctrTitle"/>
          </p:nvPr>
        </p:nvSpPr>
        <p:spPr/>
        <p:txBody>
          <a:bodyPr/>
          <a:lstStyle/>
          <a:p>
            <a:r>
              <a:rPr lang="en-029" dirty="0"/>
              <a:t> EPC Question </a:t>
            </a:r>
            <a:br>
              <a:rPr lang="en-029" dirty="0"/>
            </a:br>
            <a:r>
              <a:rPr lang="en-029" dirty="0"/>
              <a:t>EPC Performance – Siemens Example</a:t>
            </a:r>
          </a:p>
        </p:txBody>
      </p:sp>
      <p:sp>
        <p:nvSpPr>
          <p:cNvPr id="3" name="Content Placeholder 2">
            <a:extLst>
              <a:ext uri="{FF2B5EF4-FFF2-40B4-BE49-F238E27FC236}">
                <a16:creationId xmlns:a16="http://schemas.microsoft.com/office/drawing/2014/main" id="{265F1BEB-8ECC-499A-AEA7-A772595019B2}"/>
              </a:ext>
            </a:extLst>
          </p:cNvPr>
          <p:cNvSpPr>
            <a:spLocks noGrp="1"/>
          </p:cNvSpPr>
          <p:nvPr>
            <p:ph type="body" sz="quarter" idx="13"/>
          </p:nvPr>
        </p:nvSpPr>
        <p:spPr/>
        <p:txBody>
          <a:bodyPr/>
          <a:lstStyle/>
          <a:p>
            <a:r>
              <a:rPr lang="en-029" dirty="0"/>
              <a:t>Items in the contract for power curve and availability</a:t>
            </a:r>
          </a:p>
          <a:p>
            <a:endParaRPr lang="en-029" dirty="0"/>
          </a:p>
        </p:txBody>
      </p:sp>
      <p:pic>
        <p:nvPicPr>
          <p:cNvPr id="4" name="Picture 3">
            <a:extLst>
              <a:ext uri="{FF2B5EF4-FFF2-40B4-BE49-F238E27FC236}">
                <a16:creationId xmlns:a16="http://schemas.microsoft.com/office/drawing/2014/main" id="{F85BF727-C7E9-4871-8E33-A8D21021199B}"/>
              </a:ext>
            </a:extLst>
          </p:cNvPr>
          <p:cNvPicPr>
            <a:picLocks noChangeAspect="1"/>
          </p:cNvPicPr>
          <p:nvPr/>
        </p:nvPicPr>
        <p:blipFill>
          <a:blip r:embed="rId2"/>
          <a:stretch>
            <a:fillRect/>
          </a:stretch>
        </p:blipFill>
        <p:spPr>
          <a:xfrm>
            <a:off x="1143000" y="1981200"/>
            <a:ext cx="6400800" cy="4510979"/>
          </a:xfrm>
          <a:prstGeom prst="rect">
            <a:avLst/>
          </a:prstGeom>
        </p:spPr>
      </p:pic>
    </p:spTree>
    <p:extLst>
      <p:ext uri="{BB962C8B-B14F-4D97-AF65-F5344CB8AC3E}">
        <p14:creationId xmlns:p14="http://schemas.microsoft.com/office/powerpoint/2010/main" val="17165480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4112-F936-42B8-8457-743F3CE58881}"/>
              </a:ext>
            </a:extLst>
          </p:cNvPr>
          <p:cNvSpPr>
            <a:spLocks noGrp="1"/>
          </p:cNvSpPr>
          <p:nvPr>
            <p:ph type="ctrTitle"/>
          </p:nvPr>
        </p:nvSpPr>
        <p:spPr/>
        <p:txBody>
          <a:bodyPr/>
          <a:lstStyle/>
          <a:p>
            <a:r>
              <a:rPr lang="en-029" dirty="0"/>
              <a:t>Availability Guarantee in Service Contract</a:t>
            </a:r>
          </a:p>
        </p:txBody>
      </p:sp>
      <p:sp>
        <p:nvSpPr>
          <p:cNvPr id="3" name="Content Placeholder 2">
            <a:extLst>
              <a:ext uri="{FF2B5EF4-FFF2-40B4-BE49-F238E27FC236}">
                <a16:creationId xmlns:a16="http://schemas.microsoft.com/office/drawing/2014/main" id="{F2FB8097-F58E-4503-AE38-DAECE445D1C4}"/>
              </a:ext>
            </a:extLst>
          </p:cNvPr>
          <p:cNvSpPr>
            <a:spLocks noGrp="1"/>
          </p:cNvSpPr>
          <p:nvPr>
            <p:ph type="body" sz="quarter" idx="13"/>
          </p:nvPr>
        </p:nvSpPr>
        <p:spPr>
          <a:xfrm>
            <a:off x="242608" y="1659467"/>
            <a:ext cx="8649509" cy="4360333"/>
          </a:xfrm>
        </p:spPr>
        <p:txBody>
          <a:bodyPr/>
          <a:lstStyle/>
          <a:p>
            <a:r>
              <a:rPr lang="en-029" dirty="0"/>
              <a:t>Test</a:t>
            </a:r>
          </a:p>
          <a:p>
            <a:endParaRPr lang="en-029" dirty="0"/>
          </a:p>
        </p:txBody>
      </p:sp>
      <p:pic>
        <p:nvPicPr>
          <p:cNvPr id="4" name="Picture 3">
            <a:extLst>
              <a:ext uri="{FF2B5EF4-FFF2-40B4-BE49-F238E27FC236}">
                <a16:creationId xmlns:a16="http://schemas.microsoft.com/office/drawing/2014/main" id="{A4A1E63D-F264-4F92-9D6F-A1545CDF8775}"/>
              </a:ext>
            </a:extLst>
          </p:cNvPr>
          <p:cNvPicPr>
            <a:picLocks noChangeAspect="1"/>
          </p:cNvPicPr>
          <p:nvPr/>
        </p:nvPicPr>
        <p:blipFill>
          <a:blip r:embed="rId2"/>
          <a:stretch>
            <a:fillRect/>
          </a:stretch>
        </p:blipFill>
        <p:spPr>
          <a:xfrm>
            <a:off x="17206" y="1143000"/>
            <a:ext cx="9144000" cy="1583946"/>
          </a:xfrm>
          <a:prstGeom prst="rect">
            <a:avLst/>
          </a:prstGeom>
        </p:spPr>
      </p:pic>
      <p:pic>
        <p:nvPicPr>
          <p:cNvPr id="5" name="Picture 4">
            <a:extLst>
              <a:ext uri="{FF2B5EF4-FFF2-40B4-BE49-F238E27FC236}">
                <a16:creationId xmlns:a16="http://schemas.microsoft.com/office/drawing/2014/main" id="{4D9792BB-C084-45BF-803A-CBE5809EB7DE}"/>
              </a:ext>
            </a:extLst>
          </p:cNvPr>
          <p:cNvPicPr>
            <a:picLocks noChangeAspect="1"/>
          </p:cNvPicPr>
          <p:nvPr/>
        </p:nvPicPr>
        <p:blipFill>
          <a:blip r:embed="rId3"/>
          <a:stretch>
            <a:fillRect/>
          </a:stretch>
        </p:blipFill>
        <p:spPr>
          <a:xfrm>
            <a:off x="1066800" y="2548896"/>
            <a:ext cx="6248400" cy="3538960"/>
          </a:xfrm>
          <a:prstGeom prst="rect">
            <a:avLst/>
          </a:prstGeom>
        </p:spPr>
      </p:pic>
    </p:spTree>
    <p:extLst>
      <p:ext uri="{BB962C8B-B14F-4D97-AF65-F5344CB8AC3E}">
        <p14:creationId xmlns:p14="http://schemas.microsoft.com/office/powerpoint/2010/main" val="211903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9B4-2A1D-4414-8929-91ADD2B17B73}"/>
              </a:ext>
            </a:extLst>
          </p:cNvPr>
          <p:cNvSpPr>
            <a:spLocks noGrp="1"/>
          </p:cNvSpPr>
          <p:nvPr>
            <p:ph type="ctrTitle"/>
          </p:nvPr>
        </p:nvSpPr>
        <p:spPr/>
        <p:txBody>
          <a:bodyPr/>
          <a:lstStyle/>
          <a:p>
            <a:r>
              <a:rPr lang="en-029" dirty="0"/>
              <a:t>LCOE and Benchmarking and Lazard Study</a:t>
            </a:r>
          </a:p>
        </p:txBody>
      </p:sp>
      <p:sp>
        <p:nvSpPr>
          <p:cNvPr id="3" name="Content Placeholder 2">
            <a:extLst>
              <a:ext uri="{FF2B5EF4-FFF2-40B4-BE49-F238E27FC236}">
                <a16:creationId xmlns:a16="http://schemas.microsoft.com/office/drawing/2014/main" id="{CEA45464-E653-4398-88AE-FB2F229114DF}"/>
              </a:ext>
            </a:extLst>
          </p:cNvPr>
          <p:cNvSpPr>
            <a:spLocks noGrp="1"/>
          </p:cNvSpPr>
          <p:nvPr>
            <p:ph type="body" sz="quarter" idx="13"/>
          </p:nvPr>
        </p:nvSpPr>
        <p:spPr/>
        <p:txBody>
          <a:bodyPr/>
          <a:lstStyle/>
          <a:p>
            <a:r>
              <a:rPr lang="en-029" dirty="0"/>
              <a:t>Real versus Nominal </a:t>
            </a:r>
          </a:p>
          <a:p>
            <a:endParaRPr lang="en-029" dirty="0"/>
          </a:p>
        </p:txBody>
      </p:sp>
      <p:pic>
        <p:nvPicPr>
          <p:cNvPr id="4" name="Picture 3">
            <a:extLst>
              <a:ext uri="{FF2B5EF4-FFF2-40B4-BE49-F238E27FC236}">
                <a16:creationId xmlns:a16="http://schemas.microsoft.com/office/drawing/2014/main" id="{C4B67618-C299-4809-B723-41BF54AB3D8E}"/>
              </a:ext>
            </a:extLst>
          </p:cNvPr>
          <p:cNvPicPr>
            <a:picLocks noChangeAspect="1"/>
          </p:cNvPicPr>
          <p:nvPr/>
        </p:nvPicPr>
        <p:blipFill>
          <a:blip r:embed="rId2"/>
          <a:stretch>
            <a:fillRect/>
          </a:stretch>
        </p:blipFill>
        <p:spPr>
          <a:xfrm>
            <a:off x="533400" y="1898196"/>
            <a:ext cx="3048000" cy="4136572"/>
          </a:xfrm>
          <a:prstGeom prst="rect">
            <a:avLst/>
          </a:prstGeom>
        </p:spPr>
      </p:pic>
      <p:pic>
        <p:nvPicPr>
          <p:cNvPr id="5" name="Picture 4">
            <a:extLst>
              <a:ext uri="{FF2B5EF4-FFF2-40B4-BE49-F238E27FC236}">
                <a16:creationId xmlns:a16="http://schemas.microsoft.com/office/drawing/2014/main" id="{C9F24109-770B-4246-9CA8-DDD85FFDB979}"/>
              </a:ext>
            </a:extLst>
          </p:cNvPr>
          <p:cNvPicPr>
            <a:picLocks noChangeAspect="1"/>
          </p:cNvPicPr>
          <p:nvPr/>
        </p:nvPicPr>
        <p:blipFill>
          <a:blip r:embed="rId3"/>
          <a:stretch>
            <a:fillRect/>
          </a:stretch>
        </p:blipFill>
        <p:spPr>
          <a:xfrm>
            <a:off x="4495800" y="1876425"/>
            <a:ext cx="1361369" cy="4084108"/>
          </a:xfrm>
          <a:prstGeom prst="rect">
            <a:avLst/>
          </a:prstGeom>
        </p:spPr>
      </p:pic>
      <p:cxnSp>
        <p:nvCxnSpPr>
          <p:cNvPr id="7" name="Straight Arrow Connector 6">
            <a:extLst>
              <a:ext uri="{FF2B5EF4-FFF2-40B4-BE49-F238E27FC236}">
                <a16:creationId xmlns:a16="http://schemas.microsoft.com/office/drawing/2014/main" id="{E74DB8D2-CD0B-4F20-8981-3F5C67C77BEF}"/>
              </a:ext>
            </a:extLst>
          </p:cNvPr>
          <p:cNvCxnSpPr/>
          <p:nvPr/>
        </p:nvCxnSpPr>
        <p:spPr>
          <a:xfrm flipH="1">
            <a:off x="5867400" y="3429000"/>
            <a:ext cx="1600200" cy="5334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7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5A14-1BAA-443A-8AA5-275834665C31}"/>
              </a:ext>
            </a:extLst>
          </p:cNvPr>
          <p:cNvSpPr>
            <a:spLocks noGrp="1"/>
          </p:cNvSpPr>
          <p:nvPr>
            <p:ph type="ctrTitle"/>
          </p:nvPr>
        </p:nvSpPr>
        <p:spPr/>
        <p:txBody>
          <a:bodyPr/>
          <a:lstStyle/>
          <a:p>
            <a:r>
              <a:rPr lang="en-029" dirty="0"/>
              <a:t>EPC Contact and Changes in Scope</a:t>
            </a:r>
          </a:p>
        </p:txBody>
      </p:sp>
      <p:sp>
        <p:nvSpPr>
          <p:cNvPr id="3" name="Content Placeholder 2">
            <a:extLst>
              <a:ext uri="{FF2B5EF4-FFF2-40B4-BE49-F238E27FC236}">
                <a16:creationId xmlns:a16="http://schemas.microsoft.com/office/drawing/2014/main" id="{B9499687-4457-4C4D-A625-20F0F31B9836}"/>
              </a:ext>
            </a:extLst>
          </p:cNvPr>
          <p:cNvSpPr>
            <a:spLocks noGrp="1"/>
          </p:cNvSpPr>
          <p:nvPr>
            <p:ph type="body" sz="quarter" idx="13"/>
          </p:nvPr>
        </p:nvSpPr>
        <p:spPr/>
        <p:txBody>
          <a:bodyPr/>
          <a:lstStyle/>
          <a:p>
            <a:r>
              <a:rPr lang="en-029" dirty="0"/>
              <a:t>Standard EPC Terms Like other Contracts</a:t>
            </a:r>
          </a:p>
          <a:p>
            <a:endParaRPr lang="en-029" dirty="0"/>
          </a:p>
        </p:txBody>
      </p:sp>
      <p:pic>
        <p:nvPicPr>
          <p:cNvPr id="4" name="Picture 3">
            <a:extLst>
              <a:ext uri="{FF2B5EF4-FFF2-40B4-BE49-F238E27FC236}">
                <a16:creationId xmlns:a16="http://schemas.microsoft.com/office/drawing/2014/main" id="{963B3B71-CC3D-449D-8E09-2422FB515078}"/>
              </a:ext>
            </a:extLst>
          </p:cNvPr>
          <p:cNvPicPr>
            <a:picLocks noChangeAspect="1"/>
          </p:cNvPicPr>
          <p:nvPr/>
        </p:nvPicPr>
        <p:blipFill>
          <a:blip r:embed="rId2"/>
          <a:stretch>
            <a:fillRect/>
          </a:stretch>
        </p:blipFill>
        <p:spPr>
          <a:xfrm>
            <a:off x="381000" y="2209800"/>
            <a:ext cx="8082557" cy="3684231"/>
          </a:xfrm>
          <a:prstGeom prst="rect">
            <a:avLst/>
          </a:prstGeom>
        </p:spPr>
      </p:pic>
    </p:spTree>
    <p:extLst>
      <p:ext uri="{BB962C8B-B14F-4D97-AF65-F5344CB8AC3E}">
        <p14:creationId xmlns:p14="http://schemas.microsoft.com/office/powerpoint/2010/main" val="19083553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42A5-3AF9-4B2F-83DA-E20085F9E346}"/>
              </a:ext>
            </a:extLst>
          </p:cNvPr>
          <p:cNvSpPr>
            <a:spLocks noGrp="1"/>
          </p:cNvSpPr>
          <p:nvPr>
            <p:ph type="ctrTitle"/>
          </p:nvPr>
        </p:nvSpPr>
        <p:spPr/>
        <p:txBody>
          <a:bodyPr>
            <a:normAutofit fontScale="90000"/>
          </a:bodyPr>
          <a:lstStyle/>
          <a:p>
            <a:r>
              <a:rPr lang="en-029" dirty="0"/>
              <a:t>Example of Payment for Turbine Maintenance</a:t>
            </a:r>
          </a:p>
        </p:txBody>
      </p:sp>
      <p:sp>
        <p:nvSpPr>
          <p:cNvPr id="3" name="Content Placeholder 2">
            <a:extLst>
              <a:ext uri="{FF2B5EF4-FFF2-40B4-BE49-F238E27FC236}">
                <a16:creationId xmlns:a16="http://schemas.microsoft.com/office/drawing/2014/main" id="{678ED0E1-9D6A-46F2-9B02-D13EBA459FDB}"/>
              </a:ext>
            </a:extLst>
          </p:cNvPr>
          <p:cNvSpPr>
            <a:spLocks noGrp="1"/>
          </p:cNvSpPr>
          <p:nvPr>
            <p:ph type="body" sz="quarter" idx="13"/>
          </p:nvPr>
        </p:nvSpPr>
        <p:spPr/>
        <p:txBody>
          <a:bodyPr/>
          <a:lstStyle/>
          <a:p>
            <a:r>
              <a:rPr lang="en-029" dirty="0"/>
              <a:t>Payment in turbine maintenance contract for warranty</a:t>
            </a:r>
          </a:p>
        </p:txBody>
      </p:sp>
      <p:pic>
        <p:nvPicPr>
          <p:cNvPr id="4" name="Picture 3">
            <a:extLst>
              <a:ext uri="{FF2B5EF4-FFF2-40B4-BE49-F238E27FC236}">
                <a16:creationId xmlns:a16="http://schemas.microsoft.com/office/drawing/2014/main" id="{59B2B2CF-422B-4E3C-875D-396C7ED39413}"/>
              </a:ext>
            </a:extLst>
          </p:cNvPr>
          <p:cNvPicPr>
            <a:picLocks noChangeAspect="1"/>
          </p:cNvPicPr>
          <p:nvPr/>
        </p:nvPicPr>
        <p:blipFill>
          <a:blip r:embed="rId2"/>
          <a:stretch>
            <a:fillRect/>
          </a:stretch>
        </p:blipFill>
        <p:spPr>
          <a:xfrm>
            <a:off x="838200" y="1954131"/>
            <a:ext cx="7167644" cy="4629231"/>
          </a:xfrm>
          <a:prstGeom prst="rect">
            <a:avLst/>
          </a:prstGeom>
        </p:spPr>
      </p:pic>
    </p:spTree>
    <p:extLst>
      <p:ext uri="{BB962C8B-B14F-4D97-AF65-F5344CB8AC3E}">
        <p14:creationId xmlns:p14="http://schemas.microsoft.com/office/powerpoint/2010/main" val="31259791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A750F-F315-4840-A454-33A7AB53851A}"/>
              </a:ext>
            </a:extLst>
          </p:cNvPr>
          <p:cNvSpPr>
            <a:spLocks noGrp="1"/>
          </p:cNvSpPr>
          <p:nvPr>
            <p:ph type="ctrTitle"/>
          </p:nvPr>
        </p:nvSpPr>
        <p:spPr/>
        <p:txBody>
          <a:bodyPr/>
          <a:lstStyle/>
          <a:p>
            <a:r>
              <a:rPr lang="en-029" dirty="0"/>
              <a:t>Liquidated Damages of Power Curve</a:t>
            </a:r>
          </a:p>
        </p:txBody>
      </p:sp>
      <p:sp>
        <p:nvSpPr>
          <p:cNvPr id="3" name="Content Placeholder 2">
            <a:extLst>
              <a:ext uri="{FF2B5EF4-FFF2-40B4-BE49-F238E27FC236}">
                <a16:creationId xmlns:a16="http://schemas.microsoft.com/office/drawing/2014/main" id="{646F8C70-6C44-426E-B428-E97A244080E6}"/>
              </a:ext>
            </a:extLst>
          </p:cNvPr>
          <p:cNvSpPr>
            <a:spLocks noGrp="1"/>
          </p:cNvSpPr>
          <p:nvPr>
            <p:ph type="body" sz="quarter" idx="13"/>
          </p:nvPr>
        </p:nvSpPr>
        <p:spPr/>
        <p:txBody>
          <a:bodyPr/>
          <a:lstStyle/>
          <a:p>
            <a:r>
              <a:rPr lang="en-029" dirty="0"/>
              <a:t>Liquidated damages</a:t>
            </a:r>
          </a:p>
          <a:p>
            <a:endParaRPr lang="en-029" dirty="0"/>
          </a:p>
        </p:txBody>
      </p:sp>
      <p:pic>
        <p:nvPicPr>
          <p:cNvPr id="4" name="Picture 3">
            <a:extLst>
              <a:ext uri="{FF2B5EF4-FFF2-40B4-BE49-F238E27FC236}">
                <a16:creationId xmlns:a16="http://schemas.microsoft.com/office/drawing/2014/main" id="{D7279371-E550-4CE2-B2EF-F85727D7492F}"/>
              </a:ext>
            </a:extLst>
          </p:cNvPr>
          <p:cNvPicPr>
            <a:picLocks noChangeAspect="1"/>
          </p:cNvPicPr>
          <p:nvPr/>
        </p:nvPicPr>
        <p:blipFill>
          <a:blip r:embed="rId2"/>
          <a:stretch>
            <a:fillRect/>
          </a:stretch>
        </p:blipFill>
        <p:spPr>
          <a:xfrm>
            <a:off x="381000" y="2209800"/>
            <a:ext cx="7848600" cy="3953757"/>
          </a:xfrm>
          <a:prstGeom prst="rect">
            <a:avLst/>
          </a:prstGeom>
        </p:spPr>
      </p:pic>
    </p:spTree>
    <p:extLst>
      <p:ext uri="{BB962C8B-B14F-4D97-AF65-F5344CB8AC3E}">
        <p14:creationId xmlns:p14="http://schemas.microsoft.com/office/powerpoint/2010/main" val="366586922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BCE5-F9ED-985F-8D4A-C348B0C609D1}"/>
              </a:ext>
            </a:extLst>
          </p:cNvPr>
          <p:cNvSpPr>
            <a:spLocks noGrp="1"/>
          </p:cNvSpPr>
          <p:nvPr>
            <p:ph type="ctrTitle"/>
          </p:nvPr>
        </p:nvSpPr>
        <p:spPr/>
        <p:txBody>
          <a:bodyPr/>
          <a:lstStyle/>
          <a:p>
            <a:r>
              <a:rPr lang="en-US" dirty="0"/>
              <a:t>Off-taker Risk</a:t>
            </a:r>
          </a:p>
        </p:txBody>
      </p:sp>
    </p:spTree>
    <p:extLst>
      <p:ext uri="{BB962C8B-B14F-4D97-AF65-F5344CB8AC3E}">
        <p14:creationId xmlns:p14="http://schemas.microsoft.com/office/powerpoint/2010/main" val="37442802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A6A1-5857-41B5-A318-053DA1198BA8}"/>
              </a:ext>
            </a:extLst>
          </p:cNvPr>
          <p:cNvSpPr>
            <a:spLocks noGrp="1"/>
          </p:cNvSpPr>
          <p:nvPr>
            <p:ph type="ctrTitle"/>
          </p:nvPr>
        </p:nvSpPr>
        <p:spPr/>
        <p:txBody>
          <a:bodyPr/>
          <a:lstStyle/>
          <a:p>
            <a:r>
              <a:rPr lang="en-029" dirty="0"/>
              <a:t>O&amp;M Contract and Bankruptcy of O&amp;M Contractor</a:t>
            </a:r>
          </a:p>
        </p:txBody>
      </p:sp>
      <p:sp>
        <p:nvSpPr>
          <p:cNvPr id="3" name="Content Placeholder 2">
            <a:extLst>
              <a:ext uri="{FF2B5EF4-FFF2-40B4-BE49-F238E27FC236}">
                <a16:creationId xmlns:a16="http://schemas.microsoft.com/office/drawing/2014/main" id="{F830B404-460E-4C25-BDC7-9B451DD76B27}"/>
              </a:ext>
            </a:extLst>
          </p:cNvPr>
          <p:cNvSpPr>
            <a:spLocks noGrp="1"/>
          </p:cNvSpPr>
          <p:nvPr>
            <p:ph type="body" sz="quarter" idx="13"/>
          </p:nvPr>
        </p:nvSpPr>
        <p:spPr/>
        <p:txBody>
          <a:bodyPr/>
          <a:lstStyle/>
          <a:p>
            <a:r>
              <a:rPr lang="en-029" dirty="0"/>
              <a:t>Provision in Vestas Contract</a:t>
            </a:r>
          </a:p>
          <a:p>
            <a:pPr lvl="1"/>
            <a:r>
              <a:rPr lang="en-029" dirty="0"/>
              <a:t>If Vestas would default, how would you measure the cost to the turbine owner</a:t>
            </a:r>
          </a:p>
          <a:p>
            <a:pPr lvl="1"/>
            <a:r>
              <a:rPr lang="en-029" dirty="0"/>
              <a:t>Example in Solar Industry, Insurance for capacity and degradation. Swiss Re Insurance policies that guarantee capacity.</a:t>
            </a:r>
          </a:p>
          <a:p>
            <a:endParaRPr lang="en-029" dirty="0"/>
          </a:p>
        </p:txBody>
      </p:sp>
      <p:pic>
        <p:nvPicPr>
          <p:cNvPr id="4" name="Picture 3">
            <a:extLst>
              <a:ext uri="{FF2B5EF4-FFF2-40B4-BE49-F238E27FC236}">
                <a16:creationId xmlns:a16="http://schemas.microsoft.com/office/drawing/2014/main" id="{92C89524-3147-44BE-8EAD-1E1833D25A43}"/>
              </a:ext>
            </a:extLst>
          </p:cNvPr>
          <p:cNvPicPr>
            <a:picLocks noChangeAspect="1"/>
          </p:cNvPicPr>
          <p:nvPr/>
        </p:nvPicPr>
        <p:blipFill>
          <a:blip r:embed="rId2"/>
          <a:stretch>
            <a:fillRect/>
          </a:stretch>
        </p:blipFill>
        <p:spPr>
          <a:xfrm>
            <a:off x="338564" y="3354849"/>
            <a:ext cx="8289242" cy="3228513"/>
          </a:xfrm>
          <a:prstGeom prst="rect">
            <a:avLst/>
          </a:prstGeom>
        </p:spPr>
      </p:pic>
    </p:spTree>
    <p:extLst>
      <p:ext uri="{BB962C8B-B14F-4D97-AF65-F5344CB8AC3E}">
        <p14:creationId xmlns:p14="http://schemas.microsoft.com/office/powerpoint/2010/main" val="40711296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AC0-D983-4516-B04A-5CA9CF0F2D23}"/>
              </a:ext>
            </a:extLst>
          </p:cNvPr>
          <p:cNvSpPr>
            <a:spLocks noGrp="1"/>
          </p:cNvSpPr>
          <p:nvPr>
            <p:ph type="ctrTitle"/>
          </p:nvPr>
        </p:nvSpPr>
        <p:spPr/>
        <p:txBody>
          <a:bodyPr/>
          <a:lstStyle/>
          <a:p>
            <a:r>
              <a:rPr lang="en-029" dirty="0"/>
              <a:t>Replacement of Turbine Manufacturer for O&amp;M</a:t>
            </a:r>
          </a:p>
        </p:txBody>
      </p:sp>
      <p:sp>
        <p:nvSpPr>
          <p:cNvPr id="3" name="Content Placeholder 2">
            <a:extLst>
              <a:ext uri="{FF2B5EF4-FFF2-40B4-BE49-F238E27FC236}">
                <a16:creationId xmlns:a16="http://schemas.microsoft.com/office/drawing/2014/main" id="{BAF3E283-3041-4D37-86A1-75A61EEFF772}"/>
              </a:ext>
            </a:extLst>
          </p:cNvPr>
          <p:cNvSpPr>
            <a:spLocks noGrp="1"/>
          </p:cNvSpPr>
          <p:nvPr>
            <p:ph type="body" sz="quarter" idx="13"/>
          </p:nvPr>
        </p:nvSpPr>
        <p:spPr/>
        <p:txBody>
          <a:bodyPr/>
          <a:lstStyle/>
          <a:p>
            <a:endParaRPr lang="en-US" sz="2000" dirty="0"/>
          </a:p>
          <a:p>
            <a:r>
              <a:rPr lang="en-US" sz="2000" dirty="0"/>
              <a:t>Replacing the turbine manufacturer is easy enough in terms of O&amp;M, there are sufficient 3rd party O&amp;M providers in most countries. Spare parts and blades are also not an issue for the leading manufacturers.</a:t>
            </a:r>
          </a:p>
          <a:p>
            <a:r>
              <a:rPr lang="en-US" sz="2000" dirty="0"/>
              <a:t>Note that manufacturers probably make more on the O&amp;M than on selling turbines and as shown in subsequent sections, the high O&amp;M costs of wind can be a big issue in economics.</a:t>
            </a:r>
          </a:p>
          <a:p>
            <a:r>
              <a:rPr lang="en-US" sz="2000" dirty="0"/>
              <a:t>I understand that a reason for the increased competitive position of off-shore wind is reduction in O&amp;M expense. </a:t>
            </a:r>
            <a:endParaRPr lang="en-029" sz="2000" dirty="0"/>
          </a:p>
        </p:txBody>
      </p:sp>
    </p:spTree>
    <p:extLst>
      <p:ext uri="{BB962C8B-B14F-4D97-AF65-F5344CB8AC3E}">
        <p14:creationId xmlns:p14="http://schemas.microsoft.com/office/powerpoint/2010/main" val="32229079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F8E4-CB89-4563-9DDE-B746F1273749}"/>
              </a:ext>
            </a:extLst>
          </p:cNvPr>
          <p:cNvSpPr>
            <a:spLocks noGrp="1"/>
          </p:cNvSpPr>
          <p:nvPr>
            <p:ph type="ctrTitle"/>
          </p:nvPr>
        </p:nvSpPr>
        <p:spPr/>
        <p:txBody>
          <a:bodyPr/>
          <a:lstStyle/>
          <a:p>
            <a:r>
              <a:rPr lang="en-029" dirty="0"/>
              <a:t>Example of Vestas Financial Problems</a:t>
            </a:r>
          </a:p>
        </p:txBody>
      </p:sp>
      <p:sp>
        <p:nvSpPr>
          <p:cNvPr id="3" name="Content Placeholder 2">
            <a:extLst>
              <a:ext uri="{FF2B5EF4-FFF2-40B4-BE49-F238E27FC236}">
                <a16:creationId xmlns:a16="http://schemas.microsoft.com/office/drawing/2014/main" id="{1B52CED9-8F54-443A-8CCF-93C3ECAA9C6D}"/>
              </a:ext>
            </a:extLst>
          </p:cNvPr>
          <p:cNvSpPr>
            <a:spLocks noGrp="1"/>
          </p:cNvSpPr>
          <p:nvPr>
            <p:ph type="body" sz="quarter" idx="13"/>
          </p:nvPr>
        </p:nvSpPr>
        <p:spPr/>
        <p:txBody>
          <a:bodyPr/>
          <a:lstStyle/>
          <a:p>
            <a:r>
              <a:rPr lang="en-029" dirty="0"/>
              <a:t> </a:t>
            </a:r>
          </a:p>
        </p:txBody>
      </p:sp>
      <p:pic>
        <p:nvPicPr>
          <p:cNvPr id="4" name="Picture 3">
            <a:extLst>
              <a:ext uri="{FF2B5EF4-FFF2-40B4-BE49-F238E27FC236}">
                <a16:creationId xmlns:a16="http://schemas.microsoft.com/office/drawing/2014/main" id="{16485C73-97B7-4F9F-B18F-B3CF17FAD858}"/>
              </a:ext>
            </a:extLst>
          </p:cNvPr>
          <p:cNvPicPr>
            <a:picLocks noChangeAspect="1"/>
          </p:cNvPicPr>
          <p:nvPr/>
        </p:nvPicPr>
        <p:blipFill>
          <a:blip r:embed="rId2"/>
          <a:stretch>
            <a:fillRect/>
          </a:stretch>
        </p:blipFill>
        <p:spPr>
          <a:xfrm>
            <a:off x="266700" y="1524000"/>
            <a:ext cx="8610600" cy="3332674"/>
          </a:xfrm>
          <a:prstGeom prst="rect">
            <a:avLst/>
          </a:prstGeom>
        </p:spPr>
      </p:pic>
    </p:spTree>
    <p:extLst>
      <p:ext uri="{BB962C8B-B14F-4D97-AF65-F5344CB8AC3E}">
        <p14:creationId xmlns:p14="http://schemas.microsoft.com/office/powerpoint/2010/main" val="24733395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7D58-3FDD-4CA8-8C37-600C1DC681CC}"/>
              </a:ext>
            </a:extLst>
          </p:cNvPr>
          <p:cNvSpPr>
            <a:spLocks noGrp="1"/>
          </p:cNvSpPr>
          <p:nvPr>
            <p:ph type="ctrTitle"/>
          </p:nvPr>
        </p:nvSpPr>
        <p:spPr/>
        <p:txBody>
          <a:bodyPr/>
          <a:lstStyle/>
          <a:p>
            <a:r>
              <a:rPr lang="en-029" dirty="0"/>
              <a:t>Vestas Stock Price</a:t>
            </a:r>
          </a:p>
        </p:txBody>
      </p:sp>
      <p:sp>
        <p:nvSpPr>
          <p:cNvPr id="3" name="Content Placeholder 2">
            <a:extLst>
              <a:ext uri="{FF2B5EF4-FFF2-40B4-BE49-F238E27FC236}">
                <a16:creationId xmlns:a16="http://schemas.microsoft.com/office/drawing/2014/main" id="{EA240528-693F-4060-81BA-D78631A04606}"/>
              </a:ext>
            </a:extLst>
          </p:cNvPr>
          <p:cNvSpPr>
            <a:spLocks noGrp="1"/>
          </p:cNvSpPr>
          <p:nvPr>
            <p:ph type="body" sz="quarter" idx="13"/>
          </p:nvPr>
        </p:nvSpPr>
        <p:spPr/>
        <p:txBody>
          <a:bodyPr/>
          <a:lstStyle/>
          <a:p>
            <a:r>
              <a:rPr lang="en-029" dirty="0"/>
              <a:t>Illustration of the possibility of bankruptcy of suppliers </a:t>
            </a:r>
          </a:p>
        </p:txBody>
      </p:sp>
      <p:pic>
        <p:nvPicPr>
          <p:cNvPr id="4" name="Picture 3">
            <a:extLst>
              <a:ext uri="{FF2B5EF4-FFF2-40B4-BE49-F238E27FC236}">
                <a16:creationId xmlns:a16="http://schemas.microsoft.com/office/drawing/2014/main" id="{85D5EFE9-0E84-44AD-801F-713302E1AEC5}"/>
              </a:ext>
            </a:extLst>
          </p:cNvPr>
          <p:cNvPicPr>
            <a:picLocks noChangeAspect="1"/>
          </p:cNvPicPr>
          <p:nvPr/>
        </p:nvPicPr>
        <p:blipFill>
          <a:blip r:embed="rId2"/>
          <a:stretch>
            <a:fillRect/>
          </a:stretch>
        </p:blipFill>
        <p:spPr>
          <a:xfrm>
            <a:off x="1295400" y="2128972"/>
            <a:ext cx="6124575" cy="3958884"/>
          </a:xfrm>
          <a:prstGeom prst="rect">
            <a:avLst/>
          </a:prstGeom>
        </p:spPr>
      </p:pic>
    </p:spTree>
    <p:extLst>
      <p:ext uri="{BB962C8B-B14F-4D97-AF65-F5344CB8AC3E}">
        <p14:creationId xmlns:p14="http://schemas.microsoft.com/office/powerpoint/2010/main" val="40126779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7036-428A-4AD8-A028-474872BD3FD3}"/>
              </a:ext>
            </a:extLst>
          </p:cNvPr>
          <p:cNvSpPr>
            <a:spLocks noGrp="1"/>
          </p:cNvSpPr>
          <p:nvPr>
            <p:ph type="ctrTitle"/>
          </p:nvPr>
        </p:nvSpPr>
        <p:spPr/>
        <p:txBody>
          <a:bodyPr/>
          <a:lstStyle/>
          <a:p>
            <a:r>
              <a:rPr lang="en-029" dirty="0"/>
              <a:t>Protection from Bankruptcy O&amp;M Guarantees and Parts </a:t>
            </a:r>
          </a:p>
        </p:txBody>
      </p:sp>
      <p:sp>
        <p:nvSpPr>
          <p:cNvPr id="3" name="Content Placeholder 2">
            <a:extLst>
              <a:ext uri="{FF2B5EF4-FFF2-40B4-BE49-F238E27FC236}">
                <a16:creationId xmlns:a16="http://schemas.microsoft.com/office/drawing/2014/main" id="{7B916DAE-18EB-4A53-A26C-BE02A0D479A9}"/>
              </a:ext>
            </a:extLst>
          </p:cNvPr>
          <p:cNvSpPr>
            <a:spLocks noGrp="1"/>
          </p:cNvSpPr>
          <p:nvPr>
            <p:ph type="body" sz="quarter" idx="13"/>
          </p:nvPr>
        </p:nvSpPr>
        <p:spPr/>
        <p:txBody>
          <a:bodyPr>
            <a:normAutofit fontScale="92500"/>
          </a:bodyPr>
          <a:lstStyle/>
          <a:p>
            <a:r>
              <a:rPr lang="en-US" dirty="0"/>
              <a:t>Continued discussion of bankruptcy of O&amp;M Provider:</a:t>
            </a:r>
          </a:p>
          <a:p>
            <a:endParaRPr lang="en-US" dirty="0"/>
          </a:p>
          <a:p>
            <a:r>
              <a:rPr lang="en-US" dirty="0"/>
              <a:t>The turbine providers should guaranty the availability of the turbine backed up by LDs or LCs.</a:t>
            </a:r>
          </a:p>
          <a:p>
            <a:pPr lvl="1"/>
            <a:r>
              <a:rPr lang="en-US" dirty="0"/>
              <a:t>How exactly would the LD work – if there was a bankruptcy of Vestas and Vestas could not guarantee availability, what would be the size of the damage and how would it be calculated as part of the LD.</a:t>
            </a:r>
          </a:p>
          <a:p>
            <a:pPr lvl="1"/>
            <a:r>
              <a:rPr lang="en-US" dirty="0"/>
              <a:t>Recall solar industry where bankruptcy of panel manufacturers was a big issue – seems to be much less of an issue now.</a:t>
            </a:r>
          </a:p>
          <a:p>
            <a:r>
              <a:rPr lang="en-US" dirty="0"/>
              <a:t>There also be an escrow in case a bank or project owner sees bankruptcy of the turbine manufacturer then they can insist on a technical escrow meaning all drawings and spare parts overview will be hold by a notary.</a:t>
            </a:r>
            <a:endParaRPr lang="en-029" dirty="0"/>
          </a:p>
        </p:txBody>
      </p:sp>
    </p:spTree>
    <p:extLst>
      <p:ext uri="{BB962C8B-B14F-4D97-AF65-F5344CB8AC3E}">
        <p14:creationId xmlns:p14="http://schemas.microsoft.com/office/powerpoint/2010/main" val="11604135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AC0-D983-4516-B04A-5CA9CF0F2D23}"/>
              </a:ext>
            </a:extLst>
          </p:cNvPr>
          <p:cNvSpPr>
            <a:spLocks noGrp="1"/>
          </p:cNvSpPr>
          <p:nvPr>
            <p:ph type="ctrTitle"/>
          </p:nvPr>
        </p:nvSpPr>
        <p:spPr/>
        <p:txBody>
          <a:bodyPr/>
          <a:lstStyle/>
          <a:p>
            <a:r>
              <a:rPr lang="en-029" dirty="0"/>
              <a:t>Replacement of Spare Parts</a:t>
            </a:r>
          </a:p>
        </p:txBody>
      </p:sp>
      <p:sp>
        <p:nvSpPr>
          <p:cNvPr id="3" name="Content Placeholder 2">
            <a:extLst>
              <a:ext uri="{FF2B5EF4-FFF2-40B4-BE49-F238E27FC236}">
                <a16:creationId xmlns:a16="http://schemas.microsoft.com/office/drawing/2014/main" id="{BAF3E283-3041-4D37-86A1-75A61EEFF772}"/>
              </a:ext>
            </a:extLst>
          </p:cNvPr>
          <p:cNvSpPr>
            <a:spLocks noGrp="1"/>
          </p:cNvSpPr>
          <p:nvPr>
            <p:ph type="body" sz="quarter" idx="13"/>
          </p:nvPr>
        </p:nvSpPr>
        <p:spPr/>
        <p:txBody>
          <a:bodyPr>
            <a:normAutofit lnSpcReduction="10000"/>
          </a:bodyPr>
          <a:lstStyle/>
          <a:p>
            <a:r>
              <a:rPr lang="en-US" i="1" dirty="0"/>
              <a:t>Can a replacement turbine manufacturer/supplier maintain the current installed turbines and replace its parts?</a:t>
            </a:r>
          </a:p>
          <a:p>
            <a:endParaRPr lang="en-US" dirty="0"/>
          </a:p>
          <a:p>
            <a:r>
              <a:rPr lang="en-US" dirty="0"/>
              <a:t>Some project owners want to do their own O&amp;M and only will choose a turbine manufacturer that agrees to allow third party O&amp;M.</a:t>
            </a:r>
          </a:p>
          <a:p>
            <a:r>
              <a:rPr lang="en-US" dirty="0"/>
              <a:t>Not all suppliers will accept an O&amp;M contractor different than the supplier -- Vestas and Siemens for sure insist on a 10 year O&amp;M agreement performed by themselves. Returning revenues of course. </a:t>
            </a:r>
          </a:p>
          <a:p>
            <a:r>
              <a:rPr lang="en-US" dirty="0"/>
              <a:t>I think Nordex accepts 3rd party from the beginning, they won a project with this in the Netherlands. </a:t>
            </a:r>
            <a:endParaRPr lang="en-029" dirty="0"/>
          </a:p>
        </p:txBody>
      </p:sp>
    </p:spTree>
    <p:extLst>
      <p:ext uri="{BB962C8B-B14F-4D97-AF65-F5344CB8AC3E}">
        <p14:creationId xmlns:p14="http://schemas.microsoft.com/office/powerpoint/2010/main" val="3817669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07F0-EB72-8820-9C07-6DC7FF2F473A}"/>
              </a:ext>
            </a:extLst>
          </p:cNvPr>
          <p:cNvSpPr>
            <a:spLocks noGrp="1"/>
          </p:cNvSpPr>
          <p:nvPr>
            <p:ph type="ctrTitle"/>
          </p:nvPr>
        </p:nvSpPr>
        <p:spPr/>
        <p:txBody>
          <a:bodyPr/>
          <a:lstStyle/>
          <a:p>
            <a:r>
              <a:rPr lang="en-US" dirty="0"/>
              <a:t>Bid Examples and LCOE</a:t>
            </a:r>
          </a:p>
        </p:txBody>
      </p:sp>
    </p:spTree>
    <p:extLst>
      <p:ext uri="{BB962C8B-B14F-4D97-AF65-F5344CB8AC3E}">
        <p14:creationId xmlns:p14="http://schemas.microsoft.com/office/powerpoint/2010/main" val="119425171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AC0-D983-4516-B04A-5CA9CF0F2D23}"/>
              </a:ext>
            </a:extLst>
          </p:cNvPr>
          <p:cNvSpPr>
            <a:spLocks noGrp="1"/>
          </p:cNvSpPr>
          <p:nvPr>
            <p:ph type="ctrTitle"/>
          </p:nvPr>
        </p:nvSpPr>
        <p:spPr/>
        <p:txBody>
          <a:bodyPr/>
          <a:lstStyle/>
          <a:p>
            <a:r>
              <a:rPr lang="en-029" dirty="0"/>
              <a:t>Differences in Turbines and Spare Parts</a:t>
            </a:r>
          </a:p>
        </p:txBody>
      </p:sp>
      <p:sp>
        <p:nvSpPr>
          <p:cNvPr id="3" name="Content Placeholder 2">
            <a:extLst>
              <a:ext uri="{FF2B5EF4-FFF2-40B4-BE49-F238E27FC236}">
                <a16:creationId xmlns:a16="http://schemas.microsoft.com/office/drawing/2014/main" id="{BAF3E283-3041-4D37-86A1-75A61EEFF772}"/>
              </a:ext>
            </a:extLst>
          </p:cNvPr>
          <p:cNvSpPr>
            <a:spLocks noGrp="1"/>
          </p:cNvSpPr>
          <p:nvPr>
            <p:ph type="body" sz="quarter" idx="13"/>
          </p:nvPr>
        </p:nvSpPr>
        <p:spPr/>
        <p:txBody>
          <a:bodyPr/>
          <a:lstStyle/>
          <a:p>
            <a:r>
              <a:rPr lang="en-US" sz="2000" i="1" dirty="0"/>
              <a:t>Are the O&amp;M and replacement parts very (brand) specific and do they need to install their own turbines (or even windmills)?</a:t>
            </a:r>
          </a:p>
          <a:p>
            <a:endParaRPr lang="en-US" sz="2000" dirty="0"/>
          </a:p>
          <a:p>
            <a:r>
              <a:rPr lang="en-US" sz="2000" dirty="0"/>
              <a:t>Depends on the manufacturer, Enercon makes most parts themselves, others source externally, also for blades, some have their own blade factory, others use contractors </a:t>
            </a:r>
          </a:p>
          <a:p>
            <a:endParaRPr lang="en-US" sz="2000" dirty="0"/>
          </a:p>
          <a:p>
            <a:r>
              <a:rPr lang="en-US" sz="2000" dirty="0"/>
              <a:t>Do turbine manufacturers/suppliers use parts from subcontractors or is everything designed and built in-house and very specific?</a:t>
            </a:r>
          </a:p>
          <a:p>
            <a:r>
              <a:rPr lang="en-US" sz="2000" dirty="0"/>
              <a:t>Same as above depends on the manufacturer </a:t>
            </a:r>
            <a:endParaRPr lang="en-029" sz="2000" dirty="0"/>
          </a:p>
        </p:txBody>
      </p:sp>
      <p:pic>
        <p:nvPicPr>
          <p:cNvPr id="5" name="Picture 4">
            <a:extLst>
              <a:ext uri="{FF2B5EF4-FFF2-40B4-BE49-F238E27FC236}">
                <a16:creationId xmlns:a16="http://schemas.microsoft.com/office/drawing/2014/main" id="{CC5291E5-98FE-456D-8443-4473965CAB60}"/>
              </a:ext>
            </a:extLst>
          </p:cNvPr>
          <p:cNvPicPr>
            <a:picLocks noChangeAspect="1"/>
          </p:cNvPicPr>
          <p:nvPr/>
        </p:nvPicPr>
        <p:blipFill>
          <a:blip r:embed="rId2"/>
          <a:stretch>
            <a:fillRect/>
          </a:stretch>
        </p:blipFill>
        <p:spPr>
          <a:xfrm>
            <a:off x="76200" y="4800600"/>
            <a:ext cx="8610600" cy="1627874"/>
          </a:xfrm>
          <a:prstGeom prst="rect">
            <a:avLst/>
          </a:prstGeom>
        </p:spPr>
      </p:pic>
    </p:spTree>
    <p:extLst>
      <p:ext uri="{BB962C8B-B14F-4D97-AF65-F5344CB8AC3E}">
        <p14:creationId xmlns:p14="http://schemas.microsoft.com/office/powerpoint/2010/main" val="19790392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EF1E-12FD-A37C-762B-DE3BA7EA50CE}"/>
              </a:ext>
            </a:extLst>
          </p:cNvPr>
          <p:cNvSpPr>
            <a:spLocks noGrp="1"/>
          </p:cNvSpPr>
          <p:nvPr>
            <p:ph type="ctrTitle"/>
          </p:nvPr>
        </p:nvSpPr>
        <p:spPr/>
        <p:txBody>
          <a:bodyPr/>
          <a:lstStyle/>
          <a:p>
            <a:r>
              <a:rPr lang="en-US" dirty="0"/>
              <a:t>Power Curve Guarantee</a:t>
            </a:r>
          </a:p>
        </p:txBody>
      </p:sp>
    </p:spTree>
    <p:extLst>
      <p:ext uri="{BB962C8B-B14F-4D97-AF65-F5344CB8AC3E}">
        <p14:creationId xmlns:p14="http://schemas.microsoft.com/office/powerpoint/2010/main" val="424012672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D41F5-4C9A-4FDB-85CA-C9B3E602E3C4}"/>
              </a:ext>
            </a:extLst>
          </p:cNvPr>
          <p:cNvSpPr>
            <a:spLocks noGrp="1"/>
          </p:cNvSpPr>
          <p:nvPr>
            <p:ph type="ctrTitle"/>
          </p:nvPr>
        </p:nvSpPr>
        <p:spPr/>
        <p:txBody>
          <a:bodyPr/>
          <a:lstStyle/>
          <a:p>
            <a:r>
              <a:rPr lang="en-029" dirty="0"/>
              <a:t>Example of Power Curve Test in EPC Contract</a:t>
            </a:r>
          </a:p>
        </p:txBody>
      </p:sp>
      <p:sp>
        <p:nvSpPr>
          <p:cNvPr id="3" name="Content Placeholder 2">
            <a:extLst>
              <a:ext uri="{FF2B5EF4-FFF2-40B4-BE49-F238E27FC236}">
                <a16:creationId xmlns:a16="http://schemas.microsoft.com/office/drawing/2014/main" id="{2267442D-8CF6-4D5B-A0A9-FF5A9390E484}"/>
              </a:ext>
            </a:extLst>
          </p:cNvPr>
          <p:cNvSpPr>
            <a:spLocks noGrp="1"/>
          </p:cNvSpPr>
          <p:nvPr>
            <p:ph type="body" sz="quarter" idx="13"/>
          </p:nvPr>
        </p:nvSpPr>
        <p:spPr/>
        <p:txBody>
          <a:bodyPr/>
          <a:lstStyle/>
          <a:p>
            <a:r>
              <a:rPr lang="en-029" dirty="0"/>
              <a:t>Example from EPC Contract – Note the Proxy Units</a:t>
            </a:r>
          </a:p>
          <a:p>
            <a:endParaRPr lang="en-029" dirty="0"/>
          </a:p>
        </p:txBody>
      </p:sp>
      <p:pic>
        <p:nvPicPr>
          <p:cNvPr id="4" name="Picture 3">
            <a:extLst>
              <a:ext uri="{FF2B5EF4-FFF2-40B4-BE49-F238E27FC236}">
                <a16:creationId xmlns:a16="http://schemas.microsoft.com/office/drawing/2014/main" id="{B4CB1C67-5BFB-424A-BBD2-4B0AB16ADCA1}"/>
              </a:ext>
            </a:extLst>
          </p:cNvPr>
          <p:cNvPicPr>
            <a:picLocks noChangeAspect="1"/>
          </p:cNvPicPr>
          <p:nvPr/>
        </p:nvPicPr>
        <p:blipFill>
          <a:blip r:embed="rId2"/>
          <a:stretch>
            <a:fillRect/>
          </a:stretch>
        </p:blipFill>
        <p:spPr>
          <a:xfrm>
            <a:off x="152400" y="1684847"/>
            <a:ext cx="8077200" cy="3488305"/>
          </a:xfrm>
          <a:prstGeom prst="rect">
            <a:avLst/>
          </a:prstGeom>
        </p:spPr>
      </p:pic>
    </p:spTree>
    <p:extLst>
      <p:ext uri="{BB962C8B-B14F-4D97-AF65-F5344CB8AC3E}">
        <p14:creationId xmlns:p14="http://schemas.microsoft.com/office/powerpoint/2010/main" val="12694312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5"/>
          <p:cNvSpPr>
            <a:spLocks noGrp="1"/>
          </p:cNvSpPr>
          <p:nvPr>
            <p:ph type="ctrTitle"/>
          </p:nvPr>
        </p:nvSpPr>
        <p:spPr/>
        <p:txBody>
          <a:bodyPr/>
          <a:lstStyle/>
          <a:p>
            <a:r>
              <a:rPr lang="en-US" dirty="0"/>
              <a:t>Power Curve Introduction -- Turbine Performance and Maintenance</a:t>
            </a:r>
          </a:p>
        </p:txBody>
      </p:sp>
      <p:pic>
        <p:nvPicPr>
          <p:cNvPr id="147462" name="Picture 2"/>
          <p:cNvPicPr>
            <a:picLocks noGrp="1" noChangeAspect="1" noChangeArrowheads="1"/>
          </p:cNvPicPr>
          <p:nvPr>
            <p:ph idx="4294967295"/>
          </p:nvPr>
        </p:nvPicPr>
        <p:blipFill>
          <a:blip r:embed="rId2" cstate="print"/>
          <a:srcRect/>
          <a:stretch>
            <a:fillRect/>
          </a:stretch>
        </p:blipFill>
        <p:spPr>
          <a:xfrm>
            <a:off x="0" y="1781175"/>
            <a:ext cx="6400800" cy="4362450"/>
          </a:xfrm>
          <a:noFill/>
        </p:spPr>
      </p:pic>
      <p:sp>
        <p:nvSpPr>
          <p:cNvPr id="2" name="TextBox 1">
            <a:extLst>
              <a:ext uri="{FF2B5EF4-FFF2-40B4-BE49-F238E27FC236}">
                <a16:creationId xmlns:a16="http://schemas.microsoft.com/office/drawing/2014/main" id="{FEE17235-707B-42E4-8259-C91D41598E9C}"/>
              </a:ext>
            </a:extLst>
          </p:cNvPr>
          <p:cNvSpPr txBox="1"/>
          <p:nvPr/>
        </p:nvSpPr>
        <p:spPr>
          <a:xfrm>
            <a:off x="6629400" y="3962400"/>
            <a:ext cx="2286000" cy="1477328"/>
          </a:xfrm>
          <a:prstGeom prst="rect">
            <a:avLst/>
          </a:prstGeom>
          <a:noFill/>
        </p:spPr>
        <p:txBody>
          <a:bodyPr wrap="square" rtlCol="0">
            <a:spAutoFit/>
          </a:bodyPr>
          <a:lstStyle/>
          <a:p>
            <a:r>
              <a:rPr lang="en-029" dirty="0"/>
              <a:t>Cannot guarantee power curve without making sure the maintenance is performed</a:t>
            </a:r>
          </a:p>
        </p:txBody>
      </p:sp>
    </p:spTree>
    <p:extLst>
      <p:ext uri="{BB962C8B-B14F-4D97-AF65-F5344CB8AC3E}">
        <p14:creationId xmlns:p14="http://schemas.microsoft.com/office/powerpoint/2010/main" val="31602391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a:t>Power Curve Accuracy</a:t>
            </a:r>
          </a:p>
        </p:txBody>
      </p:sp>
      <p:pic>
        <p:nvPicPr>
          <p:cNvPr id="132099" name="Picture 3"/>
          <p:cNvPicPr>
            <a:picLocks noGrp="1" noChangeAspect="1" noChangeArrowheads="1"/>
          </p:cNvPicPr>
          <p:nvPr>
            <p:ph idx="1"/>
          </p:nvPr>
        </p:nvPicPr>
        <p:blipFill>
          <a:blip r:embed="rId2" cstate="print"/>
          <a:srcRect/>
          <a:stretch>
            <a:fillRect/>
          </a:stretch>
        </p:blipFill>
        <p:spPr>
          <a:xfrm>
            <a:off x="491067" y="1210134"/>
            <a:ext cx="7315200" cy="4835877"/>
          </a:xfrm>
        </p:spPr>
      </p:pic>
      <p:sp>
        <p:nvSpPr>
          <p:cNvPr id="132102" name="TextBox 5"/>
          <p:cNvSpPr txBox="1">
            <a:spLocks noChangeArrowheads="1"/>
          </p:cNvSpPr>
          <p:nvPr/>
        </p:nvSpPr>
        <p:spPr bwMode="auto">
          <a:xfrm>
            <a:off x="0" y="1219200"/>
            <a:ext cx="2819400" cy="3693319"/>
          </a:xfrm>
          <a:prstGeom prst="rect">
            <a:avLst/>
          </a:prstGeom>
          <a:solidFill>
            <a:schemeClr val="bg1"/>
          </a:solidFill>
          <a:ln w="9525">
            <a:noFill/>
            <a:miter lim="800000"/>
            <a:headEnd/>
            <a:tailEnd/>
          </a:ln>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5">
            <a:extLst>
              <a:ext uri="{FF2B5EF4-FFF2-40B4-BE49-F238E27FC236}">
                <a16:creationId xmlns:a16="http://schemas.microsoft.com/office/drawing/2014/main" id="{4FBD443B-3D74-4870-8195-E3148D4E0BF0}"/>
              </a:ext>
            </a:extLst>
          </p:cNvPr>
          <p:cNvSpPr txBox="1">
            <a:spLocks noChangeArrowheads="1"/>
          </p:cNvSpPr>
          <p:nvPr/>
        </p:nvSpPr>
        <p:spPr bwMode="auto">
          <a:xfrm>
            <a:off x="76200" y="2897417"/>
            <a:ext cx="2819400" cy="3693319"/>
          </a:xfrm>
          <a:prstGeom prst="rect">
            <a:avLst/>
          </a:prstGeom>
          <a:solidFill>
            <a:schemeClr val="bg1"/>
          </a:solidFill>
          <a:ln w="9525">
            <a:noFill/>
            <a:miter lim="800000"/>
            <a:headEnd/>
            <a:tailEnd/>
          </a:ln>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a:extLst>
              <a:ext uri="{FF2B5EF4-FFF2-40B4-BE49-F238E27FC236}">
                <a16:creationId xmlns:a16="http://schemas.microsoft.com/office/drawing/2014/main" id="{5C8E5218-337D-4875-AEEB-93F164642CDB}"/>
              </a:ext>
            </a:extLst>
          </p:cNvPr>
          <p:cNvSpPr txBox="1"/>
          <p:nvPr/>
        </p:nvSpPr>
        <p:spPr>
          <a:xfrm>
            <a:off x="152400" y="1752600"/>
            <a:ext cx="2362200" cy="1477328"/>
          </a:xfrm>
          <a:prstGeom prst="rect">
            <a:avLst/>
          </a:prstGeom>
          <a:noFill/>
        </p:spPr>
        <p:txBody>
          <a:bodyPr wrap="square" rtlCol="0">
            <a:spAutoFit/>
          </a:bodyPr>
          <a:lstStyle/>
          <a:p>
            <a:r>
              <a:rPr lang="en-029" dirty="0"/>
              <a:t>This example does not look very good. There is variation around the power curve.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C109-A4EE-49F6-81A8-EC9DA7AF3345}"/>
              </a:ext>
            </a:extLst>
          </p:cNvPr>
          <p:cNvSpPr>
            <a:spLocks noGrp="1"/>
          </p:cNvSpPr>
          <p:nvPr>
            <p:ph type="ctrTitle"/>
          </p:nvPr>
        </p:nvSpPr>
        <p:spPr/>
        <p:txBody>
          <a:bodyPr/>
          <a:lstStyle/>
          <a:p>
            <a:r>
              <a:rPr lang="en-029" dirty="0"/>
              <a:t>Problems in Measurement and Verification of Power Curve</a:t>
            </a:r>
          </a:p>
        </p:txBody>
      </p:sp>
      <p:sp>
        <p:nvSpPr>
          <p:cNvPr id="3" name="Content Placeholder 2">
            <a:extLst>
              <a:ext uri="{FF2B5EF4-FFF2-40B4-BE49-F238E27FC236}">
                <a16:creationId xmlns:a16="http://schemas.microsoft.com/office/drawing/2014/main" id="{ADA90C8D-B08B-4018-BE38-9995D140EDE0}"/>
              </a:ext>
            </a:extLst>
          </p:cNvPr>
          <p:cNvSpPr>
            <a:spLocks noGrp="1"/>
          </p:cNvSpPr>
          <p:nvPr>
            <p:ph type="body" sz="quarter" idx="13"/>
          </p:nvPr>
        </p:nvSpPr>
        <p:spPr/>
        <p:txBody>
          <a:bodyPr/>
          <a:lstStyle/>
          <a:p>
            <a:r>
              <a:rPr lang="en-029" dirty="0"/>
              <a:t>Need Good Wind Measurement. Does not work from gauge on turbine.</a:t>
            </a:r>
          </a:p>
          <a:p>
            <a:endParaRPr lang="en-029" dirty="0"/>
          </a:p>
        </p:txBody>
      </p:sp>
      <p:pic>
        <p:nvPicPr>
          <p:cNvPr id="5" name="Picture 4">
            <a:extLst>
              <a:ext uri="{FF2B5EF4-FFF2-40B4-BE49-F238E27FC236}">
                <a16:creationId xmlns:a16="http://schemas.microsoft.com/office/drawing/2014/main" id="{8819326A-1A3D-48E0-9C56-FC2B5E48EF52}"/>
              </a:ext>
            </a:extLst>
          </p:cNvPr>
          <p:cNvPicPr>
            <a:picLocks noChangeAspect="1"/>
          </p:cNvPicPr>
          <p:nvPr/>
        </p:nvPicPr>
        <p:blipFill>
          <a:blip r:embed="rId2"/>
          <a:stretch>
            <a:fillRect/>
          </a:stretch>
        </p:blipFill>
        <p:spPr>
          <a:xfrm>
            <a:off x="1447800" y="2438400"/>
            <a:ext cx="5826729" cy="3406153"/>
          </a:xfrm>
          <a:prstGeom prst="rect">
            <a:avLst/>
          </a:prstGeom>
        </p:spPr>
      </p:pic>
    </p:spTree>
    <p:extLst>
      <p:ext uri="{BB962C8B-B14F-4D97-AF65-F5344CB8AC3E}">
        <p14:creationId xmlns:p14="http://schemas.microsoft.com/office/powerpoint/2010/main" val="25931303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A889-2D9E-489A-9B26-5F5CC9798F72}"/>
              </a:ext>
            </a:extLst>
          </p:cNvPr>
          <p:cNvSpPr>
            <a:spLocks noGrp="1"/>
          </p:cNvSpPr>
          <p:nvPr>
            <p:ph type="ctrTitle"/>
          </p:nvPr>
        </p:nvSpPr>
        <p:spPr/>
        <p:txBody>
          <a:bodyPr/>
          <a:lstStyle/>
          <a:p>
            <a:r>
              <a:rPr lang="en-029" dirty="0"/>
              <a:t>PPA Contract Issues</a:t>
            </a:r>
          </a:p>
        </p:txBody>
      </p:sp>
      <p:sp>
        <p:nvSpPr>
          <p:cNvPr id="3" name="Content Placeholder 2">
            <a:extLst>
              <a:ext uri="{FF2B5EF4-FFF2-40B4-BE49-F238E27FC236}">
                <a16:creationId xmlns:a16="http://schemas.microsoft.com/office/drawing/2014/main" id="{5C24609B-CDD1-40E3-B471-5FE8E556395D}"/>
              </a:ext>
            </a:extLst>
          </p:cNvPr>
          <p:cNvSpPr>
            <a:spLocks noGrp="1"/>
          </p:cNvSpPr>
          <p:nvPr>
            <p:ph type="body" sz="quarter" idx="13"/>
          </p:nvPr>
        </p:nvSpPr>
        <p:spPr/>
        <p:txBody>
          <a:bodyPr/>
          <a:lstStyle/>
          <a:p>
            <a:pPr marL="0" indent="0">
              <a:buNone/>
            </a:pPr>
            <a:r>
              <a:rPr lang="en-US" sz="2000" dirty="0"/>
              <a:t>During the operational phase, the purchase price equals the yearly average APX price minus the Wind Discount Factor Operation Phase (WDFOP), where:</a:t>
            </a:r>
          </a:p>
          <a:p>
            <a:r>
              <a:rPr lang="en-US" sz="2000" dirty="0"/>
              <a:t>Adjusted Market Price = APX * (1-WDFOP). </a:t>
            </a:r>
          </a:p>
          <a:p>
            <a:pPr lvl="1"/>
            <a:r>
              <a:rPr lang="en-US" sz="1600" dirty="0"/>
              <a:t>This WDFOP takes into account the Profile and Imbalance Factor (PIF). </a:t>
            </a:r>
          </a:p>
          <a:p>
            <a:pPr lvl="1"/>
            <a:r>
              <a:rPr lang="en-US" sz="1600" dirty="0"/>
              <a:t>The PIF is published by the Dutch Government and corrected by an improvement factor. </a:t>
            </a:r>
          </a:p>
          <a:p>
            <a:r>
              <a:rPr lang="en-US" sz="2000" dirty="0"/>
              <a:t>The formula takes into account the Dutch subsidy regime (SDE+) correctly and conforms with market. </a:t>
            </a:r>
          </a:p>
          <a:p>
            <a:r>
              <a:rPr lang="en-US" sz="2000" dirty="0"/>
              <a:t>WDFOP = SDE Profile &amp; Imbalance Factor (SDE PIF) + Improvement Factor. </a:t>
            </a:r>
          </a:p>
          <a:p>
            <a:pPr marL="0" indent="0">
              <a:buNone/>
            </a:pPr>
            <a:r>
              <a:rPr lang="en-US" sz="2000" dirty="0"/>
              <a:t>The estimation market price SDE + calculation is: average annual APX price level (multiplied by correction factors for imbalance and profile costs). </a:t>
            </a:r>
          </a:p>
          <a:p>
            <a:pPr marL="0" indent="0">
              <a:buNone/>
            </a:pPr>
            <a:r>
              <a:rPr lang="en-US" sz="2000" dirty="0"/>
              <a:t>Please explain, if possible, the profile factor/costs and the improvement factor; </a:t>
            </a:r>
            <a:endParaRPr lang="en-029" sz="2000" dirty="0"/>
          </a:p>
        </p:txBody>
      </p:sp>
    </p:spTree>
    <p:extLst>
      <p:ext uri="{BB962C8B-B14F-4D97-AF65-F5344CB8AC3E}">
        <p14:creationId xmlns:p14="http://schemas.microsoft.com/office/powerpoint/2010/main" val="38843190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B298-5F36-4FEC-81F4-0C6F04BA7AFC}"/>
              </a:ext>
            </a:extLst>
          </p:cNvPr>
          <p:cNvSpPr>
            <a:spLocks noGrp="1"/>
          </p:cNvSpPr>
          <p:nvPr>
            <p:ph type="ctrTitle"/>
          </p:nvPr>
        </p:nvSpPr>
        <p:spPr/>
        <p:txBody>
          <a:bodyPr/>
          <a:lstStyle/>
          <a:p>
            <a:r>
              <a:rPr lang="en-029" dirty="0"/>
              <a:t>Discussion of PPA Details</a:t>
            </a:r>
          </a:p>
        </p:txBody>
      </p:sp>
      <p:sp>
        <p:nvSpPr>
          <p:cNvPr id="3" name="Content Placeholder 2">
            <a:extLst>
              <a:ext uri="{FF2B5EF4-FFF2-40B4-BE49-F238E27FC236}">
                <a16:creationId xmlns:a16="http://schemas.microsoft.com/office/drawing/2014/main" id="{7F9D9A15-8594-4EF0-B946-5A4F2C810C8B}"/>
              </a:ext>
            </a:extLst>
          </p:cNvPr>
          <p:cNvSpPr>
            <a:spLocks noGrp="1"/>
          </p:cNvSpPr>
          <p:nvPr>
            <p:ph type="body" sz="quarter" idx="13"/>
          </p:nvPr>
        </p:nvSpPr>
        <p:spPr/>
        <p:txBody>
          <a:bodyPr/>
          <a:lstStyle/>
          <a:p>
            <a:r>
              <a:rPr lang="en-029" dirty="0"/>
              <a:t>In addressing  question, I will discuss the following:</a:t>
            </a:r>
          </a:p>
          <a:p>
            <a:pPr marL="457200" indent="-457200">
              <a:buFont typeface="+mj-lt"/>
              <a:buAutoNum type="arabicPeriod"/>
            </a:pPr>
            <a:r>
              <a:rPr lang="en-029" dirty="0"/>
              <a:t>What do all of these horrible terms mean and why is there not a simple fixed price.</a:t>
            </a:r>
          </a:p>
          <a:p>
            <a:pPr marL="457200" indent="-457200">
              <a:buFont typeface="+mj-lt"/>
              <a:buAutoNum type="arabicPeriod"/>
            </a:pPr>
            <a:r>
              <a:rPr lang="en-029" dirty="0"/>
              <a:t>Is there merchant price exposure in the NL Tariff System</a:t>
            </a:r>
          </a:p>
          <a:p>
            <a:pPr marL="457200" indent="-457200">
              <a:buFont typeface="+mj-lt"/>
              <a:buAutoNum type="arabicPeriod"/>
            </a:pPr>
            <a:r>
              <a:rPr lang="en-029" dirty="0"/>
              <a:t>Can the formulas for the price be explained in a simple way.</a:t>
            </a:r>
          </a:p>
          <a:p>
            <a:pPr marL="457200" indent="-457200">
              <a:buFont typeface="+mj-lt"/>
              <a:buAutoNum type="arabicPeriod"/>
            </a:pPr>
            <a:r>
              <a:rPr lang="en-029" dirty="0"/>
              <a:t>Do the terms mean that there is some merchant price risk during the PPA period.</a:t>
            </a:r>
          </a:p>
          <a:p>
            <a:pPr marL="457200" indent="-457200">
              <a:buFont typeface="+mj-lt"/>
              <a:buAutoNum type="arabicPeriod"/>
            </a:pPr>
            <a:r>
              <a:rPr lang="en-029" dirty="0"/>
              <a:t>What are general issues associated with wind and other renewables related to energy balances.</a:t>
            </a:r>
          </a:p>
        </p:txBody>
      </p:sp>
    </p:spTree>
    <p:extLst>
      <p:ext uri="{BB962C8B-B14F-4D97-AF65-F5344CB8AC3E}">
        <p14:creationId xmlns:p14="http://schemas.microsoft.com/office/powerpoint/2010/main" val="71542657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E2BEC-A2F5-4F39-AF47-032527C7A9B3}"/>
              </a:ext>
            </a:extLst>
          </p:cNvPr>
          <p:cNvSpPr>
            <a:spLocks noGrp="1"/>
          </p:cNvSpPr>
          <p:nvPr>
            <p:ph type="ctrTitle"/>
          </p:nvPr>
        </p:nvSpPr>
        <p:spPr>
          <a:xfrm>
            <a:off x="247245" y="1066800"/>
            <a:ext cx="8649509" cy="488877"/>
          </a:xfrm>
        </p:spPr>
        <p:txBody>
          <a:bodyPr>
            <a:normAutofit fontScale="90000"/>
          </a:bodyPr>
          <a:lstStyle/>
          <a:p>
            <a:r>
              <a:rPr lang="en-029" dirty="0"/>
              <a:t>Example of Single Price Contract for Wind Power that is Contrasted with Multi-part Pricing for Availability Payment Transactions</a:t>
            </a:r>
          </a:p>
        </p:txBody>
      </p:sp>
      <p:pic>
        <p:nvPicPr>
          <p:cNvPr id="4" name="Picture 3">
            <a:extLst>
              <a:ext uri="{FF2B5EF4-FFF2-40B4-BE49-F238E27FC236}">
                <a16:creationId xmlns:a16="http://schemas.microsoft.com/office/drawing/2014/main" id="{9D3E4403-C9C9-4ADC-A404-B264E87F968A}"/>
              </a:ext>
            </a:extLst>
          </p:cNvPr>
          <p:cNvPicPr>
            <a:picLocks noChangeAspect="1"/>
          </p:cNvPicPr>
          <p:nvPr/>
        </p:nvPicPr>
        <p:blipFill>
          <a:blip r:embed="rId2"/>
          <a:stretch>
            <a:fillRect/>
          </a:stretch>
        </p:blipFill>
        <p:spPr>
          <a:xfrm>
            <a:off x="3352800" y="2057400"/>
            <a:ext cx="4259159" cy="3733800"/>
          </a:xfrm>
          <a:prstGeom prst="rect">
            <a:avLst/>
          </a:prstGeom>
        </p:spPr>
      </p:pic>
    </p:spTree>
    <p:extLst>
      <p:ext uri="{BB962C8B-B14F-4D97-AF65-F5344CB8AC3E}">
        <p14:creationId xmlns:p14="http://schemas.microsoft.com/office/powerpoint/2010/main" val="36503710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69B92-7EED-401C-9EC5-51CFD5B4E260}"/>
              </a:ext>
            </a:extLst>
          </p:cNvPr>
          <p:cNvSpPr>
            <a:spLocks noGrp="1"/>
          </p:cNvSpPr>
          <p:nvPr>
            <p:ph type="ctrTitle"/>
          </p:nvPr>
        </p:nvSpPr>
        <p:spPr/>
        <p:txBody>
          <a:bodyPr>
            <a:normAutofit fontScale="90000"/>
          </a:bodyPr>
          <a:lstStyle/>
          <a:p>
            <a:r>
              <a:rPr lang="en-029" dirty="0"/>
              <a:t>Short-fall and Excess Energy in Renewable PPA</a:t>
            </a:r>
          </a:p>
        </p:txBody>
      </p:sp>
      <p:pic>
        <p:nvPicPr>
          <p:cNvPr id="5" name="Picture 4">
            <a:extLst>
              <a:ext uri="{FF2B5EF4-FFF2-40B4-BE49-F238E27FC236}">
                <a16:creationId xmlns:a16="http://schemas.microsoft.com/office/drawing/2014/main" id="{0E0D3302-871D-448E-8F43-32D68C8A1734}"/>
              </a:ext>
            </a:extLst>
          </p:cNvPr>
          <p:cNvPicPr>
            <a:picLocks noChangeAspect="1"/>
          </p:cNvPicPr>
          <p:nvPr/>
        </p:nvPicPr>
        <p:blipFill>
          <a:blip r:embed="rId2"/>
          <a:stretch>
            <a:fillRect/>
          </a:stretch>
        </p:blipFill>
        <p:spPr>
          <a:xfrm>
            <a:off x="4009221" y="2988875"/>
            <a:ext cx="4876800" cy="2971658"/>
          </a:xfrm>
          <a:prstGeom prst="rect">
            <a:avLst/>
          </a:prstGeom>
        </p:spPr>
      </p:pic>
      <p:pic>
        <p:nvPicPr>
          <p:cNvPr id="6" name="Picture 5">
            <a:extLst>
              <a:ext uri="{FF2B5EF4-FFF2-40B4-BE49-F238E27FC236}">
                <a16:creationId xmlns:a16="http://schemas.microsoft.com/office/drawing/2014/main" id="{2C7E7BBB-ABB4-457D-B4D3-490FDC2085BF}"/>
              </a:ext>
            </a:extLst>
          </p:cNvPr>
          <p:cNvPicPr>
            <a:picLocks noChangeAspect="1"/>
          </p:cNvPicPr>
          <p:nvPr/>
        </p:nvPicPr>
        <p:blipFill>
          <a:blip r:embed="rId3"/>
          <a:stretch>
            <a:fillRect/>
          </a:stretch>
        </p:blipFill>
        <p:spPr>
          <a:xfrm>
            <a:off x="257979" y="1699580"/>
            <a:ext cx="4876800" cy="3174952"/>
          </a:xfrm>
          <a:prstGeom prst="rect">
            <a:avLst/>
          </a:prstGeom>
        </p:spPr>
      </p:pic>
    </p:spTree>
    <p:extLst>
      <p:ext uri="{BB962C8B-B14F-4D97-AF65-F5344CB8AC3E}">
        <p14:creationId xmlns:p14="http://schemas.microsoft.com/office/powerpoint/2010/main" val="1485658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91467-F038-43DA-B445-61AD99A5B4D6}"/>
              </a:ext>
            </a:extLst>
          </p:cNvPr>
          <p:cNvSpPr>
            <a:spLocks noGrp="1"/>
          </p:cNvSpPr>
          <p:nvPr>
            <p:ph type="ctrTitle"/>
          </p:nvPr>
        </p:nvSpPr>
        <p:spPr/>
        <p:txBody>
          <a:bodyPr/>
          <a:lstStyle/>
          <a:p>
            <a:r>
              <a:rPr lang="en-US" dirty="0"/>
              <a:t>Dramatic Bids for On-Shore Wind (Bloomberg 2021)</a:t>
            </a:r>
          </a:p>
        </p:txBody>
      </p:sp>
      <p:sp>
        <p:nvSpPr>
          <p:cNvPr id="3" name="Text Placeholder 2">
            <a:extLst>
              <a:ext uri="{FF2B5EF4-FFF2-40B4-BE49-F238E27FC236}">
                <a16:creationId xmlns:a16="http://schemas.microsoft.com/office/drawing/2014/main" id="{1E3E8C5D-6F91-48DA-A496-A722A99654E4}"/>
              </a:ext>
            </a:extLst>
          </p:cNvPr>
          <p:cNvSpPr>
            <a:spLocks noGrp="1"/>
          </p:cNvSpPr>
          <p:nvPr>
            <p:ph type="body" sz="quarter" idx="13"/>
          </p:nvPr>
        </p:nvSpPr>
        <p:spPr>
          <a:xfrm>
            <a:off x="242609" y="1600201"/>
            <a:ext cx="4786592" cy="3886200"/>
          </a:xfrm>
        </p:spPr>
        <p:txBody>
          <a:bodyPr/>
          <a:lstStyle/>
          <a:p>
            <a:r>
              <a:rPr lang="en-US" dirty="0"/>
              <a:t>There are dramatic low-cost projects</a:t>
            </a:r>
          </a:p>
          <a:p>
            <a:r>
              <a:rPr lang="en-US" dirty="0"/>
              <a:t>Depends a lot on the capacity factor</a:t>
            </a:r>
          </a:p>
          <a:p>
            <a:r>
              <a:rPr lang="en-US" dirty="0"/>
              <a:t>Low Costs Drive by Capacity Factor Differences</a:t>
            </a:r>
          </a:p>
          <a:p>
            <a:r>
              <a:rPr lang="en-US" dirty="0"/>
              <a:t>Estimating Capacity More Difficult</a:t>
            </a:r>
          </a:p>
          <a:p>
            <a:endParaRPr lang="en-US" dirty="0"/>
          </a:p>
          <a:p>
            <a:endParaRPr lang="en-US" dirty="0"/>
          </a:p>
        </p:txBody>
      </p:sp>
      <p:pic>
        <p:nvPicPr>
          <p:cNvPr id="5" name="Picture 4">
            <a:extLst>
              <a:ext uri="{FF2B5EF4-FFF2-40B4-BE49-F238E27FC236}">
                <a16:creationId xmlns:a16="http://schemas.microsoft.com/office/drawing/2014/main" id="{13050A6C-5637-491D-81DE-DD72928D61D3}"/>
              </a:ext>
            </a:extLst>
          </p:cNvPr>
          <p:cNvPicPr>
            <a:picLocks noChangeAspect="1"/>
          </p:cNvPicPr>
          <p:nvPr/>
        </p:nvPicPr>
        <p:blipFill>
          <a:blip r:embed="rId2"/>
          <a:stretch>
            <a:fillRect/>
          </a:stretch>
        </p:blipFill>
        <p:spPr>
          <a:xfrm>
            <a:off x="5763084" y="1083366"/>
            <a:ext cx="2857500" cy="4555434"/>
          </a:xfrm>
          <a:prstGeom prst="rect">
            <a:avLst/>
          </a:prstGeom>
        </p:spPr>
      </p:pic>
    </p:spTree>
    <p:extLst>
      <p:ext uri="{BB962C8B-B14F-4D97-AF65-F5344CB8AC3E}">
        <p14:creationId xmlns:p14="http://schemas.microsoft.com/office/powerpoint/2010/main" val="13523693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9AB1-8B54-48BE-AA11-C0615871AD07}"/>
              </a:ext>
            </a:extLst>
          </p:cNvPr>
          <p:cNvSpPr>
            <a:spLocks noGrp="1"/>
          </p:cNvSpPr>
          <p:nvPr>
            <p:ph type="ctrTitle"/>
          </p:nvPr>
        </p:nvSpPr>
        <p:spPr/>
        <p:txBody>
          <a:bodyPr/>
          <a:lstStyle/>
          <a:p>
            <a:r>
              <a:rPr lang="en-029" dirty="0"/>
              <a:t>LD for Capacity in NBET Solar PPA</a:t>
            </a:r>
          </a:p>
        </p:txBody>
      </p:sp>
      <p:pic>
        <p:nvPicPr>
          <p:cNvPr id="4" name="Content Placeholder 3">
            <a:extLst>
              <a:ext uri="{FF2B5EF4-FFF2-40B4-BE49-F238E27FC236}">
                <a16:creationId xmlns:a16="http://schemas.microsoft.com/office/drawing/2014/main" id="{8A43D01A-1003-4740-9F96-41878352CC6F}"/>
              </a:ext>
            </a:extLst>
          </p:cNvPr>
          <p:cNvPicPr>
            <a:picLocks noGrp="1" noChangeAspect="1"/>
          </p:cNvPicPr>
          <p:nvPr>
            <p:ph idx="4294967295"/>
          </p:nvPr>
        </p:nvPicPr>
        <p:blipFill>
          <a:blip r:embed="rId2"/>
          <a:stretch>
            <a:fillRect/>
          </a:stretch>
        </p:blipFill>
        <p:spPr>
          <a:xfrm>
            <a:off x="0" y="1758950"/>
            <a:ext cx="8686800" cy="4102100"/>
          </a:xfrm>
          <a:prstGeom prst="rect">
            <a:avLst/>
          </a:prstGeom>
        </p:spPr>
      </p:pic>
    </p:spTree>
    <p:extLst>
      <p:ext uri="{BB962C8B-B14F-4D97-AF65-F5344CB8AC3E}">
        <p14:creationId xmlns:p14="http://schemas.microsoft.com/office/powerpoint/2010/main" val="139209829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E321F-8FCF-4A75-8CE4-85AD48570042}"/>
              </a:ext>
            </a:extLst>
          </p:cNvPr>
          <p:cNvSpPr>
            <a:spLocks noGrp="1"/>
          </p:cNvSpPr>
          <p:nvPr>
            <p:ph type="ctrTitle"/>
          </p:nvPr>
        </p:nvSpPr>
        <p:spPr/>
        <p:txBody>
          <a:bodyPr/>
          <a:lstStyle/>
          <a:p>
            <a:r>
              <a:rPr lang="en-AU" dirty="0"/>
              <a:t>Financing Terms for Wind</a:t>
            </a:r>
            <a:endParaRPr lang="en-029" dirty="0"/>
          </a:p>
        </p:txBody>
      </p:sp>
    </p:spTree>
    <p:extLst>
      <p:ext uri="{BB962C8B-B14F-4D97-AF65-F5344CB8AC3E}">
        <p14:creationId xmlns:p14="http://schemas.microsoft.com/office/powerpoint/2010/main" val="23366345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3642-F0F8-4A3F-9910-7D3434F20C1E}"/>
              </a:ext>
            </a:extLst>
          </p:cNvPr>
          <p:cNvSpPr>
            <a:spLocks noGrp="1"/>
          </p:cNvSpPr>
          <p:nvPr>
            <p:ph type="ctrTitle"/>
          </p:nvPr>
        </p:nvSpPr>
        <p:spPr/>
        <p:txBody>
          <a:bodyPr/>
          <a:lstStyle/>
          <a:p>
            <a:r>
              <a:rPr lang="en-029" dirty="0"/>
              <a:t>Examples of Gearing and Debt to Capital</a:t>
            </a:r>
          </a:p>
        </p:txBody>
      </p:sp>
      <p:sp>
        <p:nvSpPr>
          <p:cNvPr id="4" name="Text Placeholder 3">
            <a:extLst>
              <a:ext uri="{FF2B5EF4-FFF2-40B4-BE49-F238E27FC236}">
                <a16:creationId xmlns:a16="http://schemas.microsoft.com/office/drawing/2014/main" id="{E52D0DE2-39FE-FC11-AE21-49FD7CD1F8DE}"/>
              </a:ext>
            </a:extLst>
          </p:cNvPr>
          <p:cNvSpPr>
            <a:spLocks noGrp="1"/>
          </p:cNvSpPr>
          <p:nvPr>
            <p:ph type="body" sz="quarter" idx="13"/>
          </p:nvPr>
        </p:nvSpPr>
        <p:spPr/>
        <p:txBody>
          <a:bodyPr/>
          <a:lstStyle/>
          <a:p>
            <a:r>
              <a:rPr lang="en-US" dirty="0"/>
              <a:t>Discuss Maximum Debt to Capital, Debt often Driven by the DSCR in European Wind</a:t>
            </a:r>
          </a:p>
          <a:p>
            <a:r>
              <a:rPr lang="en-US" dirty="0"/>
              <a:t>Debt to Capital in Term Sheet Case Example: 80%</a:t>
            </a:r>
          </a:p>
          <a:p>
            <a:r>
              <a:rPr lang="en-US" dirty="0"/>
              <a:t>Debt to Capital in Recent Canadian Bids: 75% to 85%</a:t>
            </a:r>
          </a:p>
          <a:p>
            <a:r>
              <a:rPr lang="en-US" dirty="0"/>
              <a:t>Debt to Capital often an Output of:</a:t>
            </a:r>
          </a:p>
          <a:p>
            <a:r>
              <a:rPr lang="en-US" dirty="0"/>
              <a:t>DSCR in P50 Case </a:t>
            </a:r>
          </a:p>
          <a:p>
            <a:r>
              <a:rPr lang="en-US" dirty="0"/>
              <a:t>DSCR in P90 or P99 Case</a:t>
            </a:r>
          </a:p>
          <a:p>
            <a:endParaRPr lang="en-US" dirty="0"/>
          </a:p>
          <a:p>
            <a:endParaRPr lang="en-US" dirty="0"/>
          </a:p>
        </p:txBody>
      </p:sp>
    </p:spTree>
    <p:extLst>
      <p:ext uri="{BB962C8B-B14F-4D97-AF65-F5344CB8AC3E}">
        <p14:creationId xmlns:p14="http://schemas.microsoft.com/office/powerpoint/2010/main" val="15122004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C986-9F5D-4AB2-9CE1-8F0D50A2E2BB}"/>
              </a:ext>
            </a:extLst>
          </p:cNvPr>
          <p:cNvSpPr>
            <a:spLocks noGrp="1"/>
          </p:cNvSpPr>
          <p:nvPr>
            <p:ph type="ctrTitle"/>
          </p:nvPr>
        </p:nvSpPr>
        <p:spPr/>
        <p:txBody>
          <a:bodyPr>
            <a:normAutofit fontScale="90000"/>
          </a:bodyPr>
          <a:lstStyle/>
          <a:p>
            <a:r>
              <a:rPr lang="en-029" dirty="0"/>
              <a:t>Debt Size From Debt to Capital and DSCR</a:t>
            </a:r>
          </a:p>
        </p:txBody>
      </p:sp>
      <p:sp>
        <p:nvSpPr>
          <p:cNvPr id="3" name="Text Placeholder 2">
            <a:extLst>
              <a:ext uri="{FF2B5EF4-FFF2-40B4-BE49-F238E27FC236}">
                <a16:creationId xmlns:a16="http://schemas.microsoft.com/office/drawing/2014/main" id="{7EB593C7-B560-D655-7BCD-4F8C1B4D55B9}"/>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2223A7B2-4BE9-4D93-B6E8-6EA804CEC79D}"/>
              </a:ext>
            </a:extLst>
          </p:cNvPr>
          <p:cNvPicPr>
            <a:picLocks noGrp="1" noChangeAspect="1"/>
          </p:cNvPicPr>
          <p:nvPr>
            <p:ph idx="4294967295"/>
          </p:nvPr>
        </p:nvPicPr>
        <p:blipFill>
          <a:blip r:embed="rId2"/>
          <a:stretch>
            <a:fillRect/>
          </a:stretch>
        </p:blipFill>
        <p:spPr>
          <a:xfrm>
            <a:off x="0" y="1676400"/>
            <a:ext cx="9104313" cy="1676400"/>
          </a:xfrm>
          <a:prstGeom prst="rect">
            <a:avLst/>
          </a:prstGeom>
        </p:spPr>
      </p:pic>
      <p:pic>
        <p:nvPicPr>
          <p:cNvPr id="5" name="Picture 4">
            <a:extLst>
              <a:ext uri="{FF2B5EF4-FFF2-40B4-BE49-F238E27FC236}">
                <a16:creationId xmlns:a16="http://schemas.microsoft.com/office/drawing/2014/main" id="{FB6A7587-970B-4C05-97E4-5876BDFF6F36}"/>
              </a:ext>
            </a:extLst>
          </p:cNvPr>
          <p:cNvPicPr>
            <a:picLocks noChangeAspect="1"/>
          </p:cNvPicPr>
          <p:nvPr/>
        </p:nvPicPr>
        <p:blipFill>
          <a:blip r:embed="rId3"/>
          <a:stretch>
            <a:fillRect/>
          </a:stretch>
        </p:blipFill>
        <p:spPr>
          <a:xfrm>
            <a:off x="533400" y="4114382"/>
            <a:ext cx="8458200" cy="2134436"/>
          </a:xfrm>
          <a:prstGeom prst="rect">
            <a:avLst/>
          </a:prstGeom>
        </p:spPr>
      </p:pic>
    </p:spTree>
    <p:extLst>
      <p:ext uri="{BB962C8B-B14F-4D97-AF65-F5344CB8AC3E}">
        <p14:creationId xmlns:p14="http://schemas.microsoft.com/office/powerpoint/2010/main" val="42481765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ED97-0408-46EA-A921-6B9AA366791F}"/>
              </a:ext>
            </a:extLst>
          </p:cNvPr>
          <p:cNvSpPr>
            <a:spLocks noGrp="1"/>
          </p:cNvSpPr>
          <p:nvPr>
            <p:ph type="ctrTitle"/>
          </p:nvPr>
        </p:nvSpPr>
        <p:spPr/>
        <p:txBody>
          <a:bodyPr/>
          <a:lstStyle/>
          <a:p>
            <a:r>
              <a:rPr lang="en-029" dirty="0"/>
              <a:t>Maturity Terms</a:t>
            </a:r>
          </a:p>
        </p:txBody>
      </p:sp>
      <p:pic>
        <p:nvPicPr>
          <p:cNvPr id="4" name="Content Placeholder 3">
            <a:extLst>
              <a:ext uri="{FF2B5EF4-FFF2-40B4-BE49-F238E27FC236}">
                <a16:creationId xmlns:a16="http://schemas.microsoft.com/office/drawing/2014/main" id="{FDB1E0CC-75F5-4C6E-8FC2-60E79F28DA1F}"/>
              </a:ext>
            </a:extLst>
          </p:cNvPr>
          <p:cNvPicPr>
            <a:picLocks noGrp="1" noChangeAspect="1"/>
          </p:cNvPicPr>
          <p:nvPr>
            <p:ph idx="4294967295"/>
          </p:nvPr>
        </p:nvPicPr>
        <p:blipFill>
          <a:blip r:embed="rId2"/>
          <a:stretch>
            <a:fillRect/>
          </a:stretch>
        </p:blipFill>
        <p:spPr>
          <a:xfrm>
            <a:off x="0" y="1905000"/>
            <a:ext cx="8229600" cy="2287588"/>
          </a:xfrm>
          <a:prstGeom prst="rect">
            <a:avLst/>
          </a:prstGeom>
        </p:spPr>
      </p:pic>
      <p:pic>
        <p:nvPicPr>
          <p:cNvPr id="5" name="Picture 4">
            <a:extLst>
              <a:ext uri="{FF2B5EF4-FFF2-40B4-BE49-F238E27FC236}">
                <a16:creationId xmlns:a16="http://schemas.microsoft.com/office/drawing/2014/main" id="{8BC8B938-DF99-491C-912E-4BB6526C3C1E}"/>
              </a:ext>
            </a:extLst>
          </p:cNvPr>
          <p:cNvPicPr>
            <a:picLocks noChangeAspect="1"/>
          </p:cNvPicPr>
          <p:nvPr/>
        </p:nvPicPr>
        <p:blipFill>
          <a:blip r:embed="rId3"/>
          <a:stretch>
            <a:fillRect/>
          </a:stretch>
        </p:blipFill>
        <p:spPr>
          <a:xfrm>
            <a:off x="533400" y="4953000"/>
            <a:ext cx="8382000" cy="736792"/>
          </a:xfrm>
          <a:prstGeom prst="rect">
            <a:avLst/>
          </a:prstGeom>
        </p:spPr>
      </p:pic>
    </p:spTree>
    <p:extLst>
      <p:ext uri="{BB962C8B-B14F-4D97-AF65-F5344CB8AC3E}">
        <p14:creationId xmlns:p14="http://schemas.microsoft.com/office/powerpoint/2010/main" val="192583714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21B2-5CE6-4195-967C-F82D8C99989E}"/>
              </a:ext>
            </a:extLst>
          </p:cNvPr>
          <p:cNvSpPr>
            <a:spLocks noGrp="1"/>
          </p:cNvSpPr>
          <p:nvPr>
            <p:ph type="ctrTitle"/>
          </p:nvPr>
        </p:nvSpPr>
        <p:spPr/>
        <p:txBody>
          <a:bodyPr/>
          <a:lstStyle/>
          <a:p>
            <a:r>
              <a:rPr lang="en-029" dirty="0"/>
              <a:t>Cash Sweep</a:t>
            </a:r>
          </a:p>
        </p:txBody>
      </p:sp>
      <p:sp>
        <p:nvSpPr>
          <p:cNvPr id="3" name="Text Placeholder 2">
            <a:extLst>
              <a:ext uri="{FF2B5EF4-FFF2-40B4-BE49-F238E27FC236}">
                <a16:creationId xmlns:a16="http://schemas.microsoft.com/office/drawing/2014/main" id="{D3E489A6-7585-9DF3-A2C1-A85EC52F441B}"/>
              </a:ext>
            </a:extLst>
          </p:cNvPr>
          <p:cNvSpPr>
            <a:spLocks noGrp="1"/>
          </p:cNvSpPr>
          <p:nvPr>
            <p:ph type="body" sz="quarter" idx="13"/>
          </p:nvPr>
        </p:nvSpPr>
        <p:spPr/>
        <p:txBody>
          <a:bodyPr/>
          <a:lstStyle/>
          <a:p>
            <a:endParaRPr lang="en-US"/>
          </a:p>
        </p:txBody>
      </p:sp>
      <p:pic>
        <p:nvPicPr>
          <p:cNvPr id="7" name="Content Placeholder 6">
            <a:extLst>
              <a:ext uri="{FF2B5EF4-FFF2-40B4-BE49-F238E27FC236}">
                <a16:creationId xmlns:a16="http://schemas.microsoft.com/office/drawing/2014/main" id="{877984CC-87C7-469D-9BCF-DB3590EA2A01}"/>
              </a:ext>
            </a:extLst>
          </p:cNvPr>
          <p:cNvPicPr>
            <a:picLocks noGrp="1" noChangeAspect="1"/>
          </p:cNvPicPr>
          <p:nvPr>
            <p:ph idx="4294967295"/>
          </p:nvPr>
        </p:nvPicPr>
        <p:blipFill>
          <a:blip r:embed="rId2"/>
          <a:stretch>
            <a:fillRect/>
          </a:stretch>
        </p:blipFill>
        <p:spPr>
          <a:xfrm>
            <a:off x="0" y="1524000"/>
            <a:ext cx="8229600" cy="2206625"/>
          </a:xfrm>
          <a:prstGeom prst="rect">
            <a:avLst/>
          </a:prstGeom>
        </p:spPr>
      </p:pic>
      <p:pic>
        <p:nvPicPr>
          <p:cNvPr id="8" name="Picture 7">
            <a:extLst>
              <a:ext uri="{FF2B5EF4-FFF2-40B4-BE49-F238E27FC236}">
                <a16:creationId xmlns:a16="http://schemas.microsoft.com/office/drawing/2014/main" id="{77F46801-7735-4E22-AC86-3B71209E0595}"/>
              </a:ext>
            </a:extLst>
          </p:cNvPr>
          <p:cNvPicPr>
            <a:picLocks noChangeAspect="1"/>
          </p:cNvPicPr>
          <p:nvPr/>
        </p:nvPicPr>
        <p:blipFill>
          <a:blip r:embed="rId3"/>
          <a:stretch>
            <a:fillRect/>
          </a:stretch>
        </p:blipFill>
        <p:spPr>
          <a:xfrm>
            <a:off x="228600" y="4093146"/>
            <a:ext cx="8686800" cy="1478459"/>
          </a:xfrm>
          <a:prstGeom prst="rect">
            <a:avLst/>
          </a:prstGeom>
        </p:spPr>
      </p:pic>
    </p:spTree>
    <p:extLst>
      <p:ext uri="{BB962C8B-B14F-4D97-AF65-F5344CB8AC3E}">
        <p14:creationId xmlns:p14="http://schemas.microsoft.com/office/powerpoint/2010/main" val="21467559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F0E4-FD71-4AB2-A9DD-DA1B13CA1270}"/>
              </a:ext>
            </a:extLst>
          </p:cNvPr>
          <p:cNvSpPr>
            <a:spLocks noGrp="1"/>
          </p:cNvSpPr>
          <p:nvPr>
            <p:ph type="ctrTitle"/>
          </p:nvPr>
        </p:nvSpPr>
        <p:spPr/>
        <p:txBody>
          <a:bodyPr/>
          <a:lstStyle/>
          <a:p>
            <a:r>
              <a:rPr lang="en-029" dirty="0"/>
              <a:t>Debt Terms for Wind Farms 1 </a:t>
            </a:r>
          </a:p>
        </p:txBody>
      </p:sp>
      <p:pic>
        <p:nvPicPr>
          <p:cNvPr id="4" name="Content Placeholder 3">
            <a:extLst>
              <a:ext uri="{FF2B5EF4-FFF2-40B4-BE49-F238E27FC236}">
                <a16:creationId xmlns:a16="http://schemas.microsoft.com/office/drawing/2014/main" id="{3F6154E1-788F-42BC-B0A3-08A4EB48307A}"/>
              </a:ext>
            </a:extLst>
          </p:cNvPr>
          <p:cNvPicPr>
            <a:picLocks noGrp="1" noChangeAspect="1"/>
          </p:cNvPicPr>
          <p:nvPr>
            <p:ph idx="4294967295"/>
          </p:nvPr>
        </p:nvPicPr>
        <p:blipFill>
          <a:blip r:embed="rId2"/>
          <a:stretch>
            <a:fillRect/>
          </a:stretch>
        </p:blipFill>
        <p:spPr>
          <a:xfrm>
            <a:off x="609600" y="1600200"/>
            <a:ext cx="7304088" cy="4395788"/>
          </a:xfrm>
          <a:prstGeom prst="rect">
            <a:avLst/>
          </a:prstGeom>
        </p:spPr>
      </p:pic>
    </p:spTree>
    <p:extLst>
      <p:ext uri="{BB962C8B-B14F-4D97-AF65-F5344CB8AC3E}">
        <p14:creationId xmlns:p14="http://schemas.microsoft.com/office/powerpoint/2010/main" val="28069112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76D-CD0D-4E50-959A-602449E977F7}"/>
              </a:ext>
            </a:extLst>
          </p:cNvPr>
          <p:cNvSpPr>
            <a:spLocks noGrp="1"/>
          </p:cNvSpPr>
          <p:nvPr>
            <p:ph type="title"/>
          </p:nvPr>
        </p:nvSpPr>
        <p:spPr/>
        <p:txBody>
          <a:bodyPr/>
          <a:lstStyle/>
          <a:p>
            <a:r>
              <a:rPr lang="en-029" dirty="0"/>
              <a:t>Debt Terms for Wind Farms 1</a:t>
            </a:r>
          </a:p>
        </p:txBody>
      </p:sp>
      <p:pic>
        <p:nvPicPr>
          <p:cNvPr id="4" name="Content Placeholder 3">
            <a:extLst>
              <a:ext uri="{FF2B5EF4-FFF2-40B4-BE49-F238E27FC236}">
                <a16:creationId xmlns:a16="http://schemas.microsoft.com/office/drawing/2014/main" id="{BBD31050-7DCA-42CC-9D71-6DB6BA07BE96}"/>
              </a:ext>
            </a:extLst>
          </p:cNvPr>
          <p:cNvPicPr>
            <a:picLocks noGrp="1" noChangeAspect="1"/>
          </p:cNvPicPr>
          <p:nvPr>
            <p:ph idx="1"/>
          </p:nvPr>
        </p:nvPicPr>
        <p:blipFill>
          <a:blip r:embed="rId2"/>
          <a:stretch>
            <a:fillRect/>
          </a:stretch>
        </p:blipFill>
        <p:spPr>
          <a:xfrm>
            <a:off x="1462900" y="1209675"/>
            <a:ext cx="6000712" cy="4395788"/>
          </a:xfrm>
          <a:prstGeom prst="rect">
            <a:avLst/>
          </a:prstGeom>
        </p:spPr>
      </p:pic>
    </p:spTree>
    <p:extLst>
      <p:ext uri="{BB962C8B-B14F-4D97-AF65-F5344CB8AC3E}">
        <p14:creationId xmlns:p14="http://schemas.microsoft.com/office/powerpoint/2010/main" val="330990727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128B-83E3-44A7-9F37-B71EEFB84540}"/>
              </a:ext>
            </a:extLst>
          </p:cNvPr>
          <p:cNvSpPr>
            <a:spLocks noGrp="1"/>
          </p:cNvSpPr>
          <p:nvPr>
            <p:ph type="title"/>
          </p:nvPr>
        </p:nvSpPr>
        <p:spPr/>
        <p:txBody>
          <a:bodyPr/>
          <a:lstStyle/>
          <a:p>
            <a:r>
              <a:rPr lang="en-029" dirty="0"/>
              <a:t>Debt Terms for Wind Farms 1</a:t>
            </a:r>
          </a:p>
        </p:txBody>
      </p:sp>
      <p:pic>
        <p:nvPicPr>
          <p:cNvPr id="4" name="Content Placeholder 3">
            <a:extLst>
              <a:ext uri="{FF2B5EF4-FFF2-40B4-BE49-F238E27FC236}">
                <a16:creationId xmlns:a16="http://schemas.microsoft.com/office/drawing/2014/main" id="{91C9508C-FC11-4190-9807-50360381A63E}"/>
              </a:ext>
            </a:extLst>
          </p:cNvPr>
          <p:cNvPicPr>
            <a:picLocks noGrp="1" noChangeAspect="1"/>
          </p:cNvPicPr>
          <p:nvPr>
            <p:ph idx="1"/>
          </p:nvPr>
        </p:nvPicPr>
        <p:blipFill>
          <a:blip r:embed="rId2"/>
          <a:stretch>
            <a:fillRect/>
          </a:stretch>
        </p:blipFill>
        <p:spPr>
          <a:xfrm>
            <a:off x="1480654" y="1209675"/>
            <a:ext cx="5965205" cy="4395788"/>
          </a:xfrm>
          <a:prstGeom prst="rect">
            <a:avLst/>
          </a:prstGeom>
        </p:spPr>
      </p:pic>
    </p:spTree>
    <p:extLst>
      <p:ext uri="{BB962C8B-B14F-4D97-AF65-F5344CB8AC3E}">
        <p14:creationId xmlns:p14="http://schemas.microsoft.com/office/powerpoint/2010/main" val="17564189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9533-CE1C-4012-9AE9-C789B4FD635E}"/>
              </a:ext>
            </a:extLst>
          </p:cNvPr>
          <p:cNvSpPr>
            <a:spLocks noGrp="1"/>
          </p:cNvSpPr>
          <p:nvPr>
            <p:ph type="title"/>
          </p:nvPr>
        </p:nvSpPr>
        <p:spPr/>
        <p:txBody>
          <a:bodyPr/>
          <a:lstStyle/>
          <a:p>
            <a:r>
              <a:rPr lang="en-029" dirty="0"/>
              <a:t>Debt Terms for Wind Farms 2</a:t>
            </a:r>
          </a:p>
        </p:txBody>
      </p:sp>
      <p:pic>
        <p:nvPicPr>
          <p:cNvPr id="4" name="Content Placeholder 3">
            <a:extLst>
              <a:ext uri="{FF2B5EF4-FFF2-40B4-BE49-F238E27FC236}">
                <a16:creationId xmlns:a16="http://schemas.microsoft.com/office/drawing/2014/main" id="{DC82260C-F0A2-41DB-B0D1-F00FB35CCF30}"/>
              </a:ext>
            </a:extLst>
          </p:cNvPr>
          <p:cNvPicPr>
            <a:picLocks noGrp="1" noChangeAspect="1"/>
          </p:cNvPicPr>
          <p:nvPr>
            <p:ph idx="1"/>
          </p:nvPr>
        </p:nvPicPr>
        <p:blipFill>
          <a:blip r:embed="rId2"/>
          <a:stretch>
            <a:fillRect/>
          </a:stretch>
        </p:blipFill>
        <p:spPr>
          <a:xfrm>
            <a:off x="1161473" y="1209675"/>
            <a:ext cx="6603567" cy="4395788"/>
          </a:xfrm>
          <a:prstGeom prst="rect">
            <a:avLst/>
          </a:prstGeom>
        </p:spPr>
      </p:pic>
    </p:spTree>
    <p:extLst>
      <p:ext uri="{BB962C8B-B14F-4D97-AF65-F5344CB8AC3E}">
        <p14:creationId xmlns:p14="http://schemas.microsoft.com/office/powerpoint/2010/main" val="4103482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C083E-9428-C177-0437-45D2C7950430}"/>
              </a:ext>
            </a:extLst>
          </p:cNvPr>
          <p:cNvSpPr>
            <a:spLocks noGrp="1"/>
          </p:cNvSpPr>
          <p:nvPr>
            <p:ph type="ctrTitle"/>
          </p:nvPr>
        </p:nvSpPr>
        <p:spPr/>
        <p:txBody>
          <a:bodyPr/>
          <a:lstStyle/>
          <a:p>
            <a:r>
              <a:rPr lang="en-US" dirty="0"/>
              <a:t>Denmark Off-Shore Bid</a:t>
            </a:r>
          </a:p>
        </p:txBody>
      </p:sp>
      <p:pic>
        <p:nvPicPr>
          <p:cNvPr id="5" name="Picture 4">
            <a:extLst>
              <a:ext uri="{FF2B5EF4-FFF2-40B4-BE49-F238E27FC236}">
                <a16:creationId xmlns:a16="http://schemas.microsoft.com/office/drawing/2014/main" id="{9A800C57-9267-A250-555C-A782A5C7FA28}"/>
              </a:ext>
            </a:extLst>
          </p:cNvPr>
          <p:cNvPicPr>
            <a:picLocks noChangeAspect="1"/>
          </p:cNvPicPr>
          <p:nvPr/>
        </p:nvPicPr>
        <p:blipFill>
          <a:blip r:embed="rId2"/>
          <a:stretch>
            <a:fillRect/>
          </a:stretch>
        </p:blipFill>
        <p:spPr>
          <a:xfrm>
            <a:off x="2057400" y="1617556"/>
            <a:ext cx="4748213" cy="4391926"/>
          </a:xfrm>
          <a:prstGeom prst="rect">
            <a:avLst/>
          </a:prstGeom>
        </p:spPr>
      </p:pic>
    </p:spTree>
    <p:extLst>
      <p:ext uri="{BB962C8B-B14F-4D97-AF65-F5344CB8AC3E}">
        <p14:creationId xmlns:p14="http://schemas.microsoft.com/office/powerpoint/2010/main" val="30311350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D15BC-1D42-4699-AC2C-58BA0213F3FC}"/>
              </a:ext>
            </a:extLst>
          </p:cNvPr>
          <p:cNvSpPr>
            <a:spLocks noGrp="1"/>
          </p:cNvSpPr>
          <p:nvPr>
            <p:ph type="title"/>
          </p:nvPr>
        </p:nvSpPr>
        <p:spPr/>
        <p:txBody>
          <a:bodyPr/>
          <a:lstStyle/>
          <a:p>
            <a:r>
              <a:rPr lang="en-029" dirty="0"/>
              <a:t>Debt Terms for Wind Farms 2</a:t>
            </a:r>
          </a:p>
        </p:txBody>
      </p:sp>
      <p:pic>
        <p:nvPicPr>
          <p:cNvPr id="7" name="Content Placeholder 6">
            <a:extLst>
              <a:ext uri="{FF2B5EF4-FFF2-40B4-BE49-F238E27FC236}">
                <a16:creationId xmlns:a16="http://schemas.microsoft.com/office/drawing/2014/main" id="{12426F55-A995-4561-A226-6689B0D476C4}"/>
              </a:ext>
            </a:extLst>
          </p:cNvPr>
          <p:cNvPicPr>
            <a:picLocks noGrp="1" noChangeAspect="1"/>
          </p:cNvPicPr>
          <p:nvPr>
            <p:ph idx="1"/>
          </p:nvPr>
        </p:nvPicPr>
        <p:blipFill>
          <a:blip r:embed="rId2"/>
          <a:stretch>
            <a:fillRect/>
          </a:stretch>
        </p:blipFill>
        <p:spPr>
          <a:xfrm>
            <a:off x="1757652" y="1209675"/>
            <a:ext cx="5411208" cy="4395788"/>
          </a:xfrm>
          <a:prstGeom prst="rect">
            <a:avLst/>
          </a:prstGeom>
        </p:spPr>
      </p:pic>
    </p:spTree>
    <p:extLst>
      <p:ext uri="{BB962C8B-B14F-4D97-AF65-F5344CB8AC3E}">
        <p14:creationId xmlns:p14="http://schemas.microsoft.com/office/powerpoint/2010/main" val="351542875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C01D3-E026-4B30-BA8C-97430781F5F2}"/>
              </a:ext>
            </a:extLst>
          </p:cNvPr>
          <p:cNvSpPr>
            <a:spLocks noGrp="1"/>
          </p:cNvSpPr>
          <p:nvPr>
            <p:ph type="title"/>
          </p:nvPr>
        </p:nvSpPr>
        <p:spPr/>
        <p:txBody>
          <a:bodyPr/>
          <a:lstStyle/>
          <a:p>
            <a:r>
              <a:rPr lang="en-029" dirty="0"/>
              <a:t>Debt Terms for Wind 2</a:t>
            </a:r>
          </a:p>
        </p:txBody>
      </p:sp>
      <p:pic>
        <p:nvPicPr>
          <p:cNvPr id="4" name="Content Placeholder 3">
            <a:extLst>
              <a:ext uri="{FF2B5EF4-FFF2-40B4-BE49-F238E27FC236}">
                <a16:creationId xmlns:a16="http://schemas.microsoft.com/office/drawing/2014/main" id="{B662DE2C-D07B-49E2-9273-1C16046EFE6F}"/>
              </a:ext>
            </a:extLst>
          </p:cNvPr>
          <p:cNvPicPr>
            <a:picLocks noGrp="1" noChangeAspect="1"/>
          </p:cNvPicPr>
          <p:nvPr>
            <p:ph idx="1"/>
          </p:nvPr>
        </p:nvPicPr>
        <p:blipFill>
          <a:blip r:embed="rId2"/>
          <a:stretch>
            <a:fillRect/>
          </a:stretch>
        </p:blipFill>
        <p:spPr>
          <a:xfrm>
            <a:off x="1655022" y="1209675"/>
            <a:ext cx="5616469" cy="4395788"/>
          </a:xfrm>
          <a:prstGeom prst="rect">
            <a:avLst/>
          </a:prstGeom>
        </p:spPr>
      </p:pic>
    </p:spTree>
    <p:extLst>
      <p:ext uri="{BB962C8B-B14F-4D97-AF65-F5344CB8AC3E}">
        <p14:creationId xmlns:p14="http://schemas.microsoft.com/office/powerpoint/2010/main" val="23179052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E88C-2DB9-4CD1-A238-16D371EB2ED7}"/>
              </a:ext>
            </a:extLst>
          </p:cNvPr>
          <p:cNvSpPr>
            <a:spLocks noGrp="1"/>
          </p:cNvSpPr>
          <p:nvPr>
            <p:ph type="title"/>
          </p:nvPr>
        </p:nvSpPr>
        <p:spPr/>
        <p:txBody>
          <a:bodyPr/>
          <a:lstStyle/>
          <a:p>
            <a:r>
              <a:rPr lang="en-029" dirty="0"/>
              <a:t>DSCR and % P50 vs P90</a:t>
            </a:r>
          </a:p>
        </p:txBody>
      </p:sp>
      <p:sp>
        <p:nvSpPr>
          <p:cNvPr id="3" name="Content Placeholder 2">
            <a:extLst>
              <a:ext uri="{FF2B5EF4-FFF2-40B4-BE49-F238E27FC236}">
                <a16:creationId xmlns:a16="http://schemas.microsoft.com/office/drawing/2014/main" id="{95DA3134-36A3-4897-9CE5-2688488E0E02}"/>
              </a:ext>
            </a:extLst>
          </p:cNvPr>
          <p:cNvSpPr>
            <a:spLocks noGrp="1"/>
          </p:cNvSpPr>
          <p:nvPr>
            <p:ph idx="1"/>
          </p:nvPr>
        </p:nvSpPr>
        <p:spPr/>
        <p:txBody>
          <a:bodyPr/>
          <a:lstStyle/>
          <a:p>
            <a:r>
              <a:rPr lang="en-029" dirty="0"/>
              <a:t>Percent Decline to Break Even: (DSCR-1)/DSCR</a:t>
            </a:r>
          </a:p>
          <a:p>
            <a:endParaRPr lang="en-029" dirty="0"/>
          </a:p>
          <a:p>
            <a:r>
              <a:rPr lang="en-029" dirty="0"/>
              <a:t>Example: P50: 1.4; P99 1.0 </a:t>
            </a:r>
            <a:r>
              <a:rPr lang="en-029" dirty="0">
                <a:sym typeface="Wingdings" panose="05000000000000000000" pitchFamily="2" charset="2"/>
              </a:rPr>
              <a:t> 28%</a:t>
            </a:r>
            <a:endParaRPr lang="en-029" dirty="0"/>
          </a:p>
          <a:p>
            <a:endParaRPr lang="en-029" dirty="0"/>
          </a:p>
          <a:p>
            <a:r>
              <a:rPr lang="en-029" dirty="0"/>
              <a:t>Required DSCR for Reduction: 1/(1-% Reduction)</a:t>
            </a:r>
          </a:p>
          <a:p>
            <a:endParaRPr lang="en-029" dirty="0"/>
          </a:p>
          <a:p>
            <a:r>
              <a:rPr lang="en-029" dirty="0"/>
              <a:t>Example: 25% Reduction </a:t>
            </a:r>
            <a:r>
              <a:rPr lang="en-029" dirty="0">
                <a:sym typeface="Wingdings" panose="05000000000000000000" pitchFamily="2" charset="2"/>
              </a:rPr>
              <a:t> 1.33</a:t>
            </a:r>
          </a:p>
          <a:p>
            <a:endParaRPr lang="en-029" dirty="0"/>
          </a:p>
          <a:p>
            <a:endParaRPr lang="en-029" dirty="0"/>
          </a:p>
          <a:p>
            <a:endParaRPr lang="en-029" dirty="0"/>
          </a:p>
        </p:txBody>
      </p:sp>
    </p:spTree>
    <p:extLst>
      <p:ext uri="{BB962C8B-B14F-4D97-AF65-F5344CB8AC3E}">
        <p14:creationId xmlns:p14="http://schemas.microsoft.com/office/powerpoint/2010/main" val="9314976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FCFBE7-7BFF-45ED-9FA9-1CB06A3DF591}"/>
              </a:ext>
            </a:extLst>
          </p:cNvPr>
          <p:cNvSpPr>
            <a:spLocks noGrp="1"/>
          </p:cNvSpPr>
          <p:nvPr>
            <p:ph type="ctrTitle"/>
          </p:nvPr>
        </p:nvSpPr>
        <p:spPr/>
        <p:txBody>
          <a:bodyPr/>
          <a:lstStyle/>
          <a:p>
            <a:r>
              <a:rPr lang="en-AU" dirty="0"/>
              <a:t>Merchant Power Price Risk and Wind Projects</a:t>
            </a:r>
            <a:endParaRPr lang="en-029" dirty="0"/>
          </a:p>
        </p:txBody>
      </p:sp>
    </p:spTree>
    <p:extLst>
      <p:ext uri="{BB962C8B-B14F-4D97-AF65-F5344CB8AC3E}">
        <p14:creationId xmlns:p14="http://schemas.microsoft.com/office/powerpoint/2010/main" val="26333388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F1F70-A50F-4A6A-8953-2522E817EF5D}"/>
              </a:ext>
            </a:extLst>
          </p:cNvPr>
          <p:cNvSpPr>
            <a:spLocks noGrp="1"/>
          </p:cNvSpPr>
          <p:nvPr>
            <p:ph type="ctrTitle"/>
          </p:nvPr>
        </p:nvSpPr>
        <p:spPr/>
        <p:txBody>
          <a:bodyPr>
            <a:normAutofit fontScale="90000"/>
          </a:bodyPr>
          <a:lstStyle/>
          <a:p>
            <a:r>
              <a:rPr lang="en-029" dirty="0"/>
              <a:t>Data on Merchant Market from Nordpool</a:t>
            </a:r>
          </a:p>
        </p:txBody>
      </p:sp>
      <p:sp>
        <p:nvSpPr>
          <p:cNvPr id="3" name="Content Placeholder 2">
            <a:extLst>
              <a:ext uri="{FF2B5EF4-FFF2-40B4-BE49-F238E27FC236}">
                <a16:creationId xmlns:a16="http://schemas.microsoft.com/office/drawing/2014/main" id="{79244EDC-D9B3-4C70-896A-12E8A25FFC4F}"/>
              </a:ext>
            </a:extLst>
          </p:cNvPr>
          <p:cNvSpPr>
            <a:spLocks noGrp="1"/>
          </p:cNvSpPr>
          <p:nvPr>
            <p:ph type="body" sz="quarter" idx="13"/>
          </p:nvPr>
        </p:nvSpPr>
        <p:spPr/>
        <p:txBody>
          <a:bodyPr/>
          <a:lstStyle/>
          <a:p>
            <a:r>
              <a:rPr lang="en-029" dirty="0"/>
              <a:t>Nordpool Database</a:t>
            </a:r>
          </a:p>
          <a:p>
            <a:endParaRPr lang="en-029" dirty="0"/>
          </a:p>
        </p:txBody>
      </p:sp>
      <p:pic>
        <p:nvPicPr>
          <p:cNvPr id="4" name="Picture 3">
            <a:extLst>
              <a:ext uri="{FF2B5EF4-FFF2-40B4-BE49-F238E27FC236}">
                <a16:creationId xmlns:a16="http://schemas.microsoft.com/office/drawing/2014/main" id="{EB9A4313-A3E1-4996-BFE2-6339E35DBF37}"/>
              </a:ext>
            </a:extLst>
          </p:cNvPr>
          <p:cNvPicPr>
            <a:picLocks noChangeAspect="1"/>
          </p:cNvPicPr>
          <p:nvPr/>
        </p:nvPicPr>
        <p:blipFill>
          <a:blip r:embed="rId2"/>
          <a:stretch>
            <a:fillRect/>
          </a:stretch>
        </p:blipFill>
        <p:spPr>
          <a:xfrm>
            <a:off x="1447800" y="2286000"/>
            <a:ext cx="6172200" cy="4109225"/>
          </a:xfrm>
          <a:prstGeom prst="rect">
            <a:avLst/>
          </a:prstGeom>
        </p:spPr>
      </p:pic>
    </p:spTree>
    <p:extLst>
      <p:ext uri="{BB962C8B-B14F-4D97-AF65-F5344CB8AC3E}">
        <p14:creationId xmlns:p14="http://schemas.microsoft.com/office/powerpoint/2010/main" val="4141075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D6251-E6A5-4335-A2D3-5E0B5EB1C4BE}"/>
              </a:ext>
            </a:extLst>
          </p:cNvPr>
          <p:cNvSpPr>
            <a:spLocks noGrp="1"/>
          </p:cNvSpPr>
          <p:nvPr>
            <p:ph type="ctrTitle"/>
          </p:nvPr>
        </p:nvSpPr>
        <p:spPr/>
        <p:txBody>
          <a:bodyPr>
            <a:normAutofit fontScale="90000"/>
          </a:bodyPr>
          <a:lstStyle/>
          <a:p>
            <a:r>
              <a:rPr lang="en-029" dirty="0"/>
              <a:t>Merchant Risks in Wind Power Under NL Tariff</a:t>
            </a:r>
          </a:p>
        </p:txBody>
      </p:sp>
      <p:sp>
        <p:nvSpPr>
          <p:cNvPr id="3" name="Content Placeholder 2">
            <a:extLst>
              <a:ext uri="{FF2B5EF4-FFF2-40B4-BE49-F238E27FC236}">
                <a16:creationId xmlns:a16="http://schemas.microsoft.com/office/drawing/2014/main" id="{AE4D2856-B329-48FD-A2B6-145A41188349}"/>
              </a:ext>
            </a:extLst>
          </p:cNvPr>
          <p:cNvSpPr>
            <a:spLocks noGrp="1"/>
          </p:cNvSpPr>
          <p:nvPr>
            <p:ph type="body" sz="quarter" idx="13"/>
          </p:nvPr>
        </p:nvSpPr>
        <p:spPr/>
        <p:txBody>
          <a:bodyPr/>
          <a:lstStyle/>
          <a:p>
            <a:r>
              <a:rPr lang="en-029" sz="2000" dirty="0"/>
              <a:t>If the market price is very low, the subsidy declines</a:t>
            </a:r>
          </a:p>
          <a:p>
            <a:r>
              <a:rPr lang="en-029" sz="2000" dirty="0"/>
              <a:t>FiT tenure is less than the life of project.  </a:t>
            </a:r>
          </a:p>
          <a:p>
            <a:pPr lvl="1"/>
            <a:r>
              <a:rPr lang="en-029" sz="1800" dirty="0"/>
              <a:t>If the debt tenure is more than the Fit life there is merchant risk</a:t>
            </a:r>
          </a:p>
          <a:p>
            <a:pPr lvl="1"/>
            <a:r>
              <a:rPr lang="en-029" sz="1800" dirty="0"/>
              <a:t>The value of the tail depends on merchant prices</a:t>
            </a:r>
          </a:p>
          <a:p>
            <a:r>
              <a:rPr lang="en-029" sz="2000" dirty="0"/>
              <a:t>The market price is adjusted for the profile of market prices during times of wind production.  If the profile used in the correction factor is different from the actual profile, the subsidy will not compensate to the target level (this is a relatively minor issue).</a:t>
            </a:r>
          </a:p>
          <a:p>
            <a:r>
              <a:rPr lang="en-029" sz="2000" dirty="0"/>
              <a:t>If the market price that is used to sell power is different than the APX price used there could be a difference.</a:t>
            </a:r>
          </a:p>
          <a:p>
            <a:r>
              <a:rPr lang="en-029" sz="2000" dirty="0"/>
              <a:t>If the production exceeds the P50, the project is not compensated with the subsidy and receives only the market price for the production (excluding the banking stuff).</a:t>
            </a:r>
          </a:p>
        </p:txBody>
      </p:sp>
    </p:spTree>
    <p:extLst>
      <p:ext uri="{BB962C8B-B14F-4D97-AF65-F5344CB8AC3E}">
        <p14:creationId xmlns:p14="http://schemas.microsoft.com/office/powerpoint/2010/main" val="875077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444A-EF40-4A9A-83CA-53F89C715DA0}"/>
              </a:ext>
            </a:extLst>
          </p:cNvPr>
          <p:cNvSpPr>
            <a:spLocks noGrp="1"/>
          </p:cNvSpPr>
          <p:nvPr>
            <p:ph type="ctrTitle"/>
          </p:nvPr>
        </p:nvSpPr>
        <p:spPr/>
        <p:txBody>
          <a:bodyPr>
            <a:normAutofit fontScale="90000"/>
          </a:bodyPr>
          <a:lstStyle/>
          <a:p>
            <a:r>
              <a:rPr lang="en-029" dirty="0"/>
              <a:t>Comments that NL Feed-in Tariff Does not Fully Remove Merchant Risk</a:t>
            </a:r>
          </a:p>
        </p:txBody>
      </p:sp>
      <p:sp>
        <p:nvSpPr>
          <p:cNvPr id="3" name="Content Placeholder 2">
            <a:extLst>
              <a:ext uri="{FF2B5EF4-FFF2-40B4-BE49-F238E27FC236}">
                <a16:creationId xmlns:a16="http://schemas.microsoft.com/office/drawing/2014/main" id="{7F5A1B4C-AB60-4E83-8628-120D533A464E}"/>
              </a:ext>
            </a:extLst>
          </p:cNvPr>
          <p:cNvSpPr>
            <a:spLocks noGrp="1"/>
          </p:cNvSpPr>
          <p:nvPr>
            <p:ph type="body" sz="quarter" idx="13"/>
          </p:nvPr>
        </p:nvSpPr>
        <p:spPr/>
        <p:txBody>
          <a:bodyPr/>
          <a:lstStyle/>
          <a:p>
            <a:r>
              <a:rPr lang="en-US" dirty="0"/>
              <a:t>The SDE+ scheme removes the price risk of fluctuating electricity prices</a:t>
            </a:r>
          </a:p>
          <a:p>
            <a:r>
              <a:rPr lang="en-US" dirty="0"/>
              <a:t>But it does so only to a lower limit. </a:t>
            </a:r>
          </a:p>
          <a:p>
            <a:pPr lvl="1"/>
            <a:r>
              <a:rPr lang="en-US" dirty="0"/>
              <a:t>If electricity prices are very low, the SDE+ scheme will no longer compensate the full financial gap. </a:t>
            </a:r>
          </a:p>
          <a:p>
            <a:pPr lvl="1"/>
            <a:r>
              <a:rPr lang="en-US" dirty="0"/>
              <a:t>Accordingly, the risk of very low energy prices lies with the projects themselves. </a:t>
            </a:r>
          </a:p>
          <a:p>
            <a:pPr lvl="1"/>
            <a:r>
              <a:rPr lang="en-US" dirty="0"/>
              <a:t>The price of this risk, or the costs of insuring this risk within private energy sale contracts, is referred to in this report as the base price premium. </a:t>
            </a:r>
          </a:p>
          <a:p>
            <a:pPr lvl="1"/>
            <a:endParaRPr lang="en-US" dirty="0"/>
          </a:p>
        </p:txBody>
      </p:sp>
    </p:spTree>
    <p:extLst>
      <p:ext uri="{BB962C8B-B14F-4D97-AF65-F5344CB8AC3E}">
        <p14:creationId xmlns:p14="http://schemas.microsoft.com/office/powerpoint/2010/main" val="16242977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5255-B743-495D-8CF7-4830FFEEDE6B}"/>
              </a:ext>
            </a:extLst>
          </p:cNvPr>
          <p:cNvSpPr>
            <a:spLocks noGrp="1"/>
          </p:cNvSpPr>
          <p:nvPr>
            <p:ph type="ctrTitle"/>
          </p:nvPr>
        </p:nvSpPr>
        <p:spPr/>
        <p:txBody>
          <a:bodyPr>
            <a:normAutofit fontScale="90000"/>
          </a:bodyPr>
          <a:lstStyle/>
          <a:p>
            <a:r>
              <a:rPr lang="en-029" dirty="0"/>
              <a:t>Reason for Merchant Price Risk when Prices are Low</a:t>
            </a:r>
          </a:p>
        </p:txBody>
      </p:sp>
      <p:sp>
        <p:nvSpPr>
          <p:cNvPr id="3" name="Content Placeholder 2">
            <a:extLst>
              <a:ext uri="{FF2B5EF4-FFF2-40B4-BE49-F238E27FC236}">
                <a16:creationId xmlns:a16="http://schemas.microsoft.com/office/drawing/2014/main" id="{B7099993-DCD8-4B1A-BFC2-368D1D363754}"/>
              </a:ext>
            </a:extLst>
          </p:cNvPr>
          <p:cNvSpPr>
            <a:spLocks noGrp="1"/>
          </p:cNvSpPr>
          <p:nvPr>
            <p:ph type="body" sz="quarter" idx="13"/>
          </p:nvPr>
        </p:nvSpPr>
        <p:spPr/>
        <p:txBody>
          <a:bodyPr/>
          <a:lstStyle/>
          <a:p>
            <a:r>
              <a:rPr lang="en-029" dirty="0"/>
              <a:t>The examples below illustrate the exposure to market prices in a low price environment</a:t>
            </a:r>
          </a:p>
          <a:p>
            <a:endParaRPr lang="en-029" dirty="0"/>
          </a:p>
        </p:txBody>
      </p:sp>
      <p:pic>
        <p:nvPicPr>
          <p:cNvPr id="4" name="Picture 3">
            <a:extLst>
              <a:ext uri="{FF2B5EF4-FFF2-40B4-BE49-F238E27FC236}">
                <a16:creationId xmlns:a16="http://schemas.microsoft.com/office/drawing/2014/main" id="{D8B2C924-8513-41CD-B291-31D5BD3CB2AD}"/>
              </a:ext>
            </a:extLst>
          </p:cNvPr>
          <p:cNvPicPr>
            <a:picLocks noChangeAspect="1"/>
          </p:cNvPicPr>
          <p:nvPr/>
        </p:nvPicPr>
        <p:blipFill>
          <a:blip r:embed="rId2"/>
          <a:stretch>
            <a:fillRect/>
          </a:stretch>
        </p:blipFill>
        <p:spPr>
          <a:xfrm>
            <a:off x="3962400" y="2142934"/>
            <a:ext cx="4283587" cy="2247128"/>
          </a:xfrm>
          <a:prstGeom prst="rect">
            <a:avLst/>
          </a:prstGeom>
        </p:spPr>
      </p:pic>
      <p:pic>
        <p:nvPicPr>
          <p:cNvPr id="5" name="Picture 4">
            <a:extLst>
              <a:ext uri="{FF2B5EF4-FFF2-40B4-BE49-F238E27FC236}">
                <a16:creationId xmlns:a16="http://schemas.microsoft.com/office/drawing/2014/main" id="{9218C3C8-FA87-4EC0-BA99-418961760668}"/>
              </a:ext>
            </a:extLst>
          </p:cNvPr>
          <p:cNvPicPr>
            <a:picLocks noChangeAspect="1"/>
          </p:cNvPicPr>
          <p:nvPr/>
        </p:nvPicPr>
        <p:blipFill>
          <a:blip r:embed="rId3"/>
          <a:stretch>
            <a:fillRect/>
          </a:stretch>
        </p:blipFill>
        <p:spPr>
          <a:xfrm>
            <a:off x="1600200" y="4495800"/>
            <a:ext cx="4313084" cy="2175110"/>
          </a:xfrm>
          <a:prstGeom prst="rect">
            <a:avLst/>
          </a:prstGeom>
        </p:spPr>
      </p:pic>
    </p:spTree>
    <p:extLst>
      <p:ext uri="{BB962C8B-B14F-4D97-AF65-F5344CB8AC3E}">
        <p14:creationId xmlns:p14="http://schemas.microsoft.com/office/powerpoint/2010/main" val="17487700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286A8-50BB-406E-AF3C-C89CD8E46472}"/>
              </a:ext>
            </a:extLst>
          </p:cNvPr>
          <p:cNvSpPr>
            <a:spLocks noGrp="1"/>
          </p:cNvSpPr>
          <p:nvPr>
            <p:ph type="ctrTitle"/>
          </p:nvPr>
        </p:nvSpPr>
        <p:spPr/>
        <p:txBody>
          <a:bodyPr/>
          <a:lstStyle/>
          <a:p>
            <a:r>
              <a:rPr lang="en-029" dirty="0"/>
              <a:t>Merchant Power in Wind Projects</a:t>
            </a:r>
          </a:p>
        </p:txBody>
      </p:sp>
      <p:sp>
        <p:nvSpPr>
          <p:cNvPr id="3" name="Content Placeholder 2">
            <a:extLst>
              <a:ext uri="{FF2B5EF4-FFF2-40B4-BE49-F238E27FC236}">
                <a16:creationId xmlns:a16="http://schemas.microsoft.com/office/drawing/2014/main" id="{46A6D88E-1DCD-4F3B-BB17-3BC308E1C309}"/>
              </a:ext>
            </a:extLst>
          </p:cNvPr>
          <p:cNvSpPr>
            <a:spLocks noGrp="1"/>
          </p:cNvSpPr>
          <p:nvPr>
            <p:ph type="body" sz="quarter" idx="13"/>
          </p:nvPr>
        </p:nvSpPr>
        <p:spPr>
          <a:xfrm>
            <a:off x="242609" y="1600201"/>
            <a:ext cx="3795992" cy="4038600"/>
          </a:xfrm>
        </p:spPr>
        <p:txBody>
          <a:bodyPr/>
          <a:lstStyle/>
          <a:p>
            <a:pPr algn="l"/>
            <a:r>
              <a:rPr lang="en-029" dirty="0"/>
              <a:t>Merchant Power Tail</a:t>
            </a:r>
          </a:p>
          <a:p>
            <a:pPr algn="l"/>
            <a:r>
              <a:rPr lang="en-029" dirty="0"/>
              <a:t>Merchant Power and PPA Mixed</a:t>
            </a:r>
          </a:p>
          <a:p>
            <a:pPr algn="l"/>
            <a:r>
              <a:rPr lang="en-029" dirty="0"/>
              <a:t>Floor of Tariff and Merchant Power Upside</a:t>
            </a:r>
          </a:p>
        </p:txBody>
      </p:sp>
      <p:pic>
        <p:nvPicPr>
          <p:cNvPr id="4" name="Picture 3">
            <a:extLst>
              <a:ext uri="{FF2B5EF4-FFF2-40B4-BE49-F238E27FC236}">
                <a16:creationId xmlns:a16="http://schemas.microsoft.com/office/drawing/2014/main" id="{678CC59E-6306-415C-BEDA-61DC51C2FE0D}"/>
              </a:ext>
            </a:extLst>
          </p:cNvPr>
          <p:cNvPicPr>
            <a:picLocks noChangeAspect="1"/>
          </p:cNvPicPr>
          <p:nvPr/>
        </p:nvPicPr>
        <p:blipFill>
          <a:blip r:embed="rId2"/>
          <a:stretch>
            <a:fillRect/>
          </a:stretch>
        </p:blipFill>
        <p:spPr>
          <a:xfrm>
            <a:off x="4567362" y="1651580"/>
            <a:ext cx="4495800" cy="4257572"/>
          </a:xfrm>
          <a:prstGeom prst="rect">
            <a:avLst/>
          </a:prstGeom>
        </p:spPr>
      </p:pic>
    </p:spTree>
    <p:extLst>
      <p:ext uri="{BB962C8B-B14F-4D97-AF65-F5344CB8AC3E}">
        <p14:creationId xmlns:p14="http://schemas.microsoft.com/office/powerpoint/2010/main" val="55864237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3BD9-CC8A-4A17-B0A7-D555C74F24D8}"/>
              </a:ext>
            </a:extLst>
          </p:cNvPr>
          <p:cNvSpPr>
            <a:spLocks noGrp="1"/>
          </p:cNvSpPr>
          <p:nvPr>
            <p:ph type="ctrTitle"/>
          </p:nvPr>
        </p:nvSpPr>
        <p:spPr/>
        <p:txBody>
          <a:bodyPr>
            <a:normAutofit fontScale="90000"/>
          </a:bodyPr>
          <a:lstStyle/>
          <a:p>
            <a:r>
              <a:rPr lang="en-029" dirty="0"/>
              <a:t>Problem with Merchant Price Assumptions</a:t>
            </a:r>
          </a:p>
        </p:txBody>
      </p:sp>
      <p:sp>
        <p:nvSpPr>
          <p:cNvPr id="3" name="Content Placeholder 2">
            <a:extLst>
              <a:ext uri="{FF2B5EF4-FFF2-40B4-BE49-F238E27FC236}">
                <a16:creationId xmlns:a16="http://schemas.microsoft.com/office/drawing/2014/main" id="{024F5EE8-2D72-486E-BEC2-BAC45668661F}"/>
              </a:ext>
            </a:extLst>
          </p:cNvPr>
          <p:cNvSpPr>
            <a:spLocks noGrp="1"/>
          </p:cNvSpPr>
          <p:nvPr>
            <p:ph type="body" sz="quarter" idx="13"/>
          </p:nvPr>
        </p:nvSpPr>
        <p:spPr/>
        <p:txBody>
          <a:bodyPr/>
          <a:lstStyle/>
          <a:p>
            <a:r>
              <a:rPr lang="en-029" dirty="0"/>
              <a:t>Merchant Prices Vary by Hour</a:t>
            </a:r>
          </a:p>
          <a:p>
            <a:r>
              <a:rPr lang="en-029" dirty="0"/>
              <a:t>In the future, merchant prices will be lower when there is more wind (should also be happening today)</a:t>
            </a:r>
          </a:p>
          <a:p>
            <a:r>
              <a:rPr lang="en-029" dirty="0"/>
              <a:t>If a model assumes that merchant prices are higher than the real LCOE of a new plant, this is an inconsistent assumption.</a:t>
            </a:r>
          </a:p>
        </p:txBody>
      </p:sp>
    </p:spTree>
    <p:extLst>
      <p:ext uri="{BB962C8B-B14F-4D97-AF65-F5344CB8AC3E}">
        <p14:creationId xmlns:p14="http://schemas.microsoft.com/office/powerpoint/2010/main" val="2793097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6093-3E1D-CE62-041D-069E72D0C271}"/>
              </a:ext>
            </a:extLst>
          </p:cNvPr>
          <p:cNvSpPr>
            <a:spLocks noGrp="1"/>
          </p:cNvSpPr>
          <p:nvPr>
            <p:ph type="ctrTitle"/>
          </p:nvPr>
        </p:nvSpPr>
        <p:spPr/>
        <p:txBody>
          <a:bodyPr/>
          <a:lstStyle/>
          <a:p>
            <a:r>
              <a:rPr lang="en-US" dirty="0"/>
              <a:t>UK Off-Shore Bids</a:t>
            </a:r>
          </a:p>
        </p:txBody>
      </p:sp>
      <p:sp>
        <p:nvSpPr>
          <p:cNvPr id="3" name="Text Placeholder 2">
            <a:extLst>
              <a:ext uri="{FF2B5EF4-FFF2-40B4-BE49-F238E27FC236}">
                <a16:creationId xmlns:a16="http://schemas.microsoft.com/office/drawing/2014/main" id="{B7E1943E-2B2B-7A35-DB4B-DCC7FE5C089B}"/>
              </a:ext>
            </a:extLst>
          </p:cNvPr>
          <p:cNvSpPr>
            <a:spLocks noGrp="1"/>
          </p:cNvSpPr>
          <p:nvPr>
            <p:ph type="body" sz="quarter" idx="13"/>
          </p:nvPr>
        </p:nvSpPr>
        <p:spPr/>
        <p:txBody>
          <a:bodyPr/>
          <a:lstStyle/>
          <a:p>
            <a:r>
              <a:rPr lang="en-US" b="0" dirty="0"/>
              <a:t>A UK government auction has secured a record 11 gigawatts (GW) of new renewable energy capacity that will generate electricity four times more cheaply than current gas prices.</a:t>
            </a:r>
          </a:p>
          <a:p>
            <a:r>
              <a:rPr lang="en-US" b="0" dirty="0"/>
              <a:t>The projects are all due to start operating within the next five years up to 2026/27 and have </a:t>
            </a:r>
            <a:r>
              <a:rPr lang="en-US" dirty="0"/>
              <a:t>agreed to generate electricity for an average price of £48 MWh in today’s money</a:t>
            </a:r>
            <a:r>
              <a:rPr lang="en-US" b="0" dirty="0"/>
              <a:t>. This is four times cheaper than the £196/MWh current cost of running gas-fired power stations.</a:t>
            </a:r>
          </a:p>
          <a:p>
            <a:r>
              <a:rPr lang="en-US" b="0" dirty="0"/>
              <a:t>Most of the new capacity – some 7GW – will be offshore wind. Notably, for the first time, these projects were cheaper than the 1.5GW of onshore wind or 2.2GW of solar.</a:t>
            </a:r>
          </a:p>
        </p:txBody>
      </p:sp>
    </p:spTree>
    <p:extLst>
      <p:ext uri="{BB962C8B-B14F-4D97-AF65-F5344CB8AC3E}">
        <p14:creationId xmlns:p14="http://schemas.microsoft.com/office/powerpoint/2010/main" val="34489320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B51C-7E19-4C45-B1F2-1F998BA34D59}"/>
              </a:ext>
            </a:extLst>
          </p:cNvPr>
          <p:cNvSpPr>
            <a:spLocks noGrp="1"/>
          </p:cNvSpPr>
          <p:nvPr>
            <p:ph type="ctrTitle"/>
          </p:nvPr>
        </p:nvSpPr>
        <p:spPr/>
        <p:txBody>
          <a:bodyPr/>
          <a:lstStyle/>
          <a:p>
            <a:r>
              <a:rPr lang="en-029" dirty="0"/>
              <a:t>Natural Gas Prices in Europe</a:t>
            </a:r>
          </a:p>
        </p:txBody>
      </p:sp>
      <p:sp>
        <p:nvSpPr>
          <p:cNvPr id="3" name="Content Placeholder 2">
            <a:extLst>
              <a:ext uri="{FF2B5EF4-FFF2-40B4-BE49-F238E27FC236}">
                <a16:creationId xmlns:a16="http://schemas.microsoft.com/office/drawing/2014/main" id="{09F732DF-08D4-448F-8AF0-32473597C6C6}"/>
              </a:ext>
            </a:extLst>
          </p:cNvPr>
          <p:cNvSpPr>
            <a:spLocks noGrp="1"/>
          </p:cNvSpPr>
          <p:nvPr>
            <p:ph type="body" sz="quarter" idx="13"/>
          </p:nvPr>
        </p:nvSpPr>
        <p:spPr/>
        <p:txBody>
          <a:bodyPr/>
          <a:lstStyle/>
          <a:p>
            <a:r>
              <a:rPr lang="en-029" dirty="0"/>
              <a:t> </a:t>
            </a:r>
          </a:p>
        </p:txBody>
      </p:sp>
      <p:pic>
        <p:nvPicPr>
          <p:cNvPr id="4" name="Picture 3">
            <a:extLst>
              <a:ext uri="{FF2B5EF4-FFF2-40B4-BE49-F238E27FC236}">
                <a16:creationId xmlns:a16="http://schemas.microsoft.com/office/drawing/2014/main" id="{1D30A1C8-CBB2-47F9-A6C3-634201BDAC13}"/>
              </a:ext>
            </a:extLst>
          </p:cNvPr>
          <p:cNvPicPr>
            <a:picLocks noChangeAspect="1"/>
          </p:cNvPicPr>
          <p:nvPr/>
        </p:nvPicPr>
        <p:blipFill>
          <a:blip r:embed="rId2"/>
          <a:stretch>
            <a:fillRect/>
          </a:stretch>
        </p:blipFill>
        <p:spPr>
          <a:xfrm>
            <a:off x="582267" y="1407154"/>
            <a:ext cx="8134350" cy="5196086"/>
          </a:xfrm>
          <a:prstGeom prst="rect">
            <a:avLst/>
          </a:prstGeom>
        </p:spPr>
      </p:pic>
    </p:spTree>
    <p:extLst>
      <p:ext uri="{BB962C8B-B14F-4D97-AF65-F5344CB8AC3E}">
        <p14:creationId xmlns:p14="http://schemas.microsoft.com/office/powerpoint/2010/main" val="2047298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BE02-139B-4265-A327-B5E102024ED9}"/>
              </a:ext>
            </a:extLst>
          </p:cNvPr>
          <p:cNvSpPr>
            <a:spLocks noGrp="1"/>
          </p:cNvSpPr>
          <p:nvPr>
            <p:ph type="ctrTitle"/>
          </p:nvPr>
        </p:nvSpPr>
        <p:spPr/>
        <p:txBody>
          <a:bodyPr>
            <a:normAutofit fontScale="90000"/>
          </a:bodyPr>
          <a:lstStyle/>
          <a:p>
            <a:r>
              <a:rPr lang="en-029" dirty="0"/>
              <a:t>Implied Heat Rate (Electricity Price Divided by Gas Price)</a:t>
            </a:r>
          </a:p>
        </p:txBody>
      </p:sp>
      <p:sp>
        <p:nvSpPr>
          <p:cNvPr id="3" name="Content Placeholder 2">
            <a:extLst>
              <a:ext uri="{FF2B5EF4-FFF2-40B4-BE49-F238E27FC236}">
                <a16:creationId xmlns:a16="http://schemas.microsoft.com/office/drawing/2014/main" id="{85C50E76-F85E-4D67-8F11-091371FAF49F}"/>
              </a:ext>
            </a:extLst>
          </p:cNvPr>
          <p:cNvSpPr>
            <a:spLocks noGrp="1"/>
          </p:cNvSpPr>
          <p:nvPr>
            <p:ph type="body" sz="quarter" idx="13"/>
          </p:nvPr>
        </p:nvSpPr>
        <p:spPr/>
        <p:txBody>
          <a:bodyPr/>
          <a:lstStyle/>
          <a:p>
            <a:r>
              <a:rPr lang="en-029" dirty="0"/>
              <a:t>Low price of electricity does not justify building new gas capacity</a:t>
            </a:r>
          </a:p>
        </p:txBody>
      </p:sp>
      <p:pic>
        <p:nvPicPr>
          <p:cNvPr id="5" name="Picture 4">
            <a:extLst>
              <a:ext uri="{FF2B5EF4-FFF2-40B4-BE49-F238E27FC236}">
                <a16:creationId xmlns:a16="http://schemas.microsoft.com/office/drawing/2014/main" id="{9ECC33E1-5470-4DC3-8C97-3D4C6B071CE4}"/>
              </a:ext>
            </a:extLst>
          </p:cNvPr>
          <p:cNvPicPr>
            <a:picLocks noChangeAspect="1"/>
          </p:cNvPicPr>
          <p:nvPr/>
        </p:nvPicPr>
        <p:blipFill>
          <a:blip r:embed="rId2"/>
          <a:stretch>
            <a:fillRect/>
          </a:stretch>
        </p:blipFill>
        <p:spPr>
          <a:xfrm>
            <a:off x="762000" y="2362200"/>
            <a:ext cx="6920907" cy="4086000"/>
          </a:xfrm>
          <a:prstGeom prst="rect">
            <a:avLst/>
          </a:prstGeom>
        </p:spPr>
      </p:pic>
    </p:spTree>
    <p:extLst>
      <p:ext uri="{BB962C8B-B14F-4D97-AF65-F5344CB8AC3E}">
        <p14:creationId xmlns:p14="http://schemas.microsoft.com/office/powerpoint/2010/main" val="284630317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0192-5479-45AC-9C7B-BBC927E8A74F}"/>
              </a:ext>
            </a:extLst>
          </p:cNvPr>
          <p:cNvSpPr>
            <a:spLocks noGrp="1"/>
          </p:cNvSpPr>
          <p:nvPr>
            <p:ph type="ctrTitle"/>
          </p:nvPr>
        </p:nvSpPr>
        <p:spPr/>
        <p:txBody>
          <a:bodyPr/>
          <a:lstStyle/>
          <a:p>
            <a:r>
              <a:rPr lang="en-029" dirty="0"/>
              <a:t>Hourly Prices for a Month</a:t>
            </a:r>
          </a:p>
        </p:txBody>
      </p:sp>
      <p:sp>
        <p:nvSpPr>
          <p:cNvPr id="6" name="Content Placeholder 5">
            <a:extLst>
              <a:ext uri="{FF2B5EF4-FFF2-40B4-BE49-F238E27FC236}">
                <a16:creationId xmlns:a16="http://schemas.microsoft.com/office/drawing/2014/main" id="{CAAD0BB4-0AC7-4A16-83C2-D780F6DD80D1}"/>
              </a:ext>
            </a:extLst>
          </p:cNvPr>
          <p:cNvSpPr>
            <a:spLocks noGrp="1"/>
          </p:cNvSpPr>
          <p:nvPr>
            <p:ph type="body" sz="quarter" idx="13"/>
          </p:nvPr>
        </p:nvSpPr>
        <p:spPr/>
        <p:txBody>
          <a:bodyPr/>
          <a:lstStyle/>
          <a:p>
            <a:r>
              <a:rPr lang="en-029" dirty="0"/>
              <a:t>To examine wind effects, look at hourly prices</a:t>
            </a:r>
          </a:p>
          <a:p>
            <a:endParaRPr lang="en-029" dirty="0"/>
          </a:p>
        </p:txBody>
      </p:sp>
      <p:pic>
        <p:nvPicPr>
          <p:cNvPr id="11" name="Picture 10">
            <a:extLst>
              <a:ext uri="{FF2B5EF4-FFF2-40B4-BE49-F238E27FC236}">
                <a16:creationId xmlns:a16="http://schemas.microsoft.com/office/drawing/2014/main" id="{2EBDA5FE-FCF2-4502-89DD-09200389DC82}"/>
              </a:ext>
            </a:extLst>
          </p:cNvPr>
          <p:cNvPicPr>
            <a:picLocks noChangeAspect="1"/>
          </p:cNvPicPr>
          <p:nvPr/>
        </p:nvPicPr>
        <p:blipFill>
          <a:blip r:embed="rId2"/>
          <a:stretch>
            <a:fillRect/>
          </a:stretch>
        </p:blipFill>
        <p:spPr>
          <a:xfrm>
            <a:off x="838200" y="2362200"/>
            <a:ext cx="6948242" cy="3833733"/>
          </a:xfrm>
          <a:prstGeom prst="rect">
            <a:avLst/>
          </a:prstGeom>
        </p:spPr>
      </p:pic>
    </p:spTree>
    <p:extLst>
      <p:ext uri="{BB962C8B-B14F-4D97-AF65-F5344CB8AC3E}">
        <p14:creationId xmlns:p14="http://schemas.microsoft.com/office/powerpoint/2010/main" val="265161273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F073-B8AE-444F-8D74-64E43BB02952}"/>
              </a:ext>
            </a:extLst>
          </p:cNvPr>
          <p:cNvSpPr>
            <a:spLocks noGrp="1"/>
          </p:cNvSpPr>
          <p:nvPr>
            <p:ph type="ctrTitle"/>
          </p:nvPr>
        </p:nvSpPr>
        <p:spPr/>
        <p:txBody>
          <a:bodyPr>
            <a:normAutofit fontScale="90000"/>
          </a:bodyPr>
          <a:lstStyle/>
          <a:p>
            <a:r>
              <a:rPr lang="en-029" dirty="0"/>
              <a:t>Merchant Prices in Nord pool – Cannot Build new Wind Farm Against Prices</a:t>
            </a:r>
          </a:p>
        </p:txBody>
      </p:sp>
      <p:sp>
        <p:nvSpPr>
          <p:cNvPr id="4" name="Content Placeholder 3">
            <a:extLst>
              <a:ext uri="{FF2B5EF4-FFF2-40B4-BE49-F238E27FC236}">
                <a16:creationId xmlns:a16="http://schemas.microsoft.com/office/drawing/2014/main" id="{4D070F12-A55D-4C5A-B971-BFD15D2309E2}"/>
              </a:ext>
            </a:extLst>
          </p:cNvPr>
          <p:cNvSpPr>
            <a:spLocks noGrp="1"/>
          </p:cNvSpPr>
          <p:nvPr>
            <p:ph type="body" sz="quarter" idx="13"/>
          </p:nvPr>
        </p:nvSpPr>
        <p:spPr/>
        <p:txBody>
          <a:bodyPr/>
          <a:lstStyle/>
          <a:p>
            <a:r>
              <a:rPr lang="en-029" dirty="0"/>
              <a:t> </a:t>
            </a:r>
          </a:p>
          <a:p>
            <a:endParaRPr lang="en-029" dirty="0"/>
          </a:p>
        </p:txBody>
      </p:sp>
      <p:pic>
        <p:nvPicPr>
          <p:cNvPr id="5" name="Picture 4">
            <a:extLst>
              <a:ext uri="{FF2B5EF4-FFF2-40B4-BE49-F238E27FC236}">
                <a16:creationId xmlns:a16="http://schemas.microsoft.com/office/drawing/2014/main" id="{99217F70-5107-42F0-BAE1-43D4506DDFB8}"/>
              </a:ext>
            </a:extLst>
          </p:cNvPr>
          <p:cNvPicPr>
            <a:picLocks noChangeAspect="1"/>
          </p:cNvPicPr>
          <p:nvPr/>
        </p:nvPicPr>
        <p:blipFill>
          <a:blip r:embed="rId2"/>
          <a:stretch>
            <a:fillRect/>
          </a:stretch>
        </p:blipFill>
        <p:spPr>
          <a:xfrm>
            <a:off x="1295400" y="1555072"/>
            <a:ext cx="7129463" cy="5180690"/>
          </a:xfrm>
          <a:prstGeom prst="rect">
            <a:avLst/>
          </a:prstGeom>
        </p:spPr>
      </p:pic>
    </p:spTree>
    <p:extLst>
      <p:ext uri="{BB962C8B-B14F-4D97-AF65-F5344CB8AC3E}">
        <p14:creationId xmlns:p14="http://schemas.microsoft.com/office/powerpoint/2010/main" val="87914077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ED4B-4848-49E8-BBC2-954FE202D805}"/>
              </a:ext>
            </a:extLst>
          </p:cNvPr>
          <p:cNvSpPr>
            <a:spLocks noGrp="1"/>
          </p:cNvSpPr>
          <p:nvPr>
            <p:ph type="ctrTitle"/>
          </p:nvPr>
        </p:nvSpPr>
        <p:spPr/>
        <p:txBody>
          <a:bodyPr>
            <a:normAutofit fontScale="90000"/>
          </a:bodyPr>
          <a:lstStyle/>
          <a:p>
            <a:r>
              <a:rPr lang="en-029" dirty="0"/>
              <a:t>Electricity and Gas – Correlation Between Electricity and Gas with German Example</a:t>
            </a:r>
          </a:p>
        </p:txBody>
      </p:sp>
      <p:sp>
        <p:nvSpPr>
          <p:cNvPr id="3" name="Text Placeholder 2">
            <a:extLst>
              <a:ext uri="{FF2B5EF4-FFF2-40B4-BE49-F238E27FC236}">
                <a16:creationId xmlns:a16="http://schemas.microsoft.com/office/drawing/2014/main" id="{92415721-1DF4-87EE-2C3F-7627D0D79846}"/>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4385F87B-7324-493F-BE4B-A07D3C7DDFA4}"/>
              </a:ext>
            </a:extLst>
          </p:cNvPr>
          <p:cNvPicPr>
            <a:picLocks noGrp="1" noChangeAspect="1"/>
          </p:cNvPicPr>
          <p:nvPr>
            <p:ph idx="4294967295"/>
          </p:nvPr>
        </p:nvPicPr>
        <p:blipFill>
          <a:blip r:embed="rId2"/>
          <a:stretch>
            <a:fillRect/>
          </a:stretch>
        </p:blipFill>
        <p:spPr>
          <a:xfrm>
            <a:off x="0" y="1209675"/>
            <a:ext cx="6049963" cy="4395788"/>
          </a:xfrm>
          <a:prstGeom prst="rect">
            <a:avLst/>
          </a:prstGeom>
        </p:spPr>
      </p:pic>
    </p:spTree>
    <p:extLst>
      <p:ext uri="{BB962C8B-B14F-4D97-AF65-F5344CB8AC3E}">
        <p14:creationId xmlns:p14="http://schemas.microsoft.com/office/powerpoint/2010/main" val="27599097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20EF-8B37-4E13-8EBC-9AF93A20421F}"/>
              </a:ext>
            </a:extLst>
          </p:cNvPr>
          <p:cNvSpPr>
            <a:spLocks noGrp="1"/>
          </p:cNvSpPr>
          <p:nvPr>
            <p:ph type="ctrTitle"/>
          </p:nvPr>
        </p:nvSpPr>
        <p:spPr/>
        <p:txBody>
          <a:bodyPr/>
          <a:lstStyle/>
          <a:p>
            <a:r>
              <a:rPr lang="en-029" dirty="0"/>
              <a:t>Denmark West</a:t>
            </a:r>
          </a:p>
        </p:txBody>
      </p:sp>
      <p:sp>
        <p:nvSpPr>
          <p:cNvPr id="3" name="Content Placeholder 2">
            <a:extLst>
              <a:ext uri="{FF2B5EF4-FFF2-40B4-BE49-F238E27FC236}">
                <a16:creationId xmlns:a16="http://schemas.microsoft.com/office/drawing/2014/main" id="{338F2A50-B7D9-48D1-AB7F-04AC76FBC8F0}"/>
              </a:ext>
            </a:extLst>
          </p:cNvPr>
          <p:cNvSpPr>
            <a:spLocks noGrp="1"/>
          </p:cNvSpPr>
          <p:nvPr>
            <p:ph type="body" sz="quarter" idx="13"/>
          </p:nvPr>
        </p:nvSpPr>
        <p:spPr/>
        <p:txBody>
          <a:bodyPr/>
          <a:lstStyle/>
          <a:p>
            <a:r>
              <a:rPr lang="en-029" dirty="0"/>
              <a:t>Denmark West – Area with a Lot of Wind Parks</a:t>
            </a:r>
          </a:p>
          <a:p>
            <a:endParaRPr lang="en-029" dirty="0"/>
          </a:p>
        </p:txBody>
      </p:sp>
      <p:pic>
        <p:nvPicPr>
          <p:cNvPr id="5" name="Picture 4">
            <a:extLst>
              <a:ext uri="{FF2B5EF4-FFF2-40B4-BE49-F238E27FC236}">
                <a16:creationId xmlns:a16="http://schemas.microsoft.com/office/drawing/2014/main" id="{82DFDA78-68FD-42D2-B33F-14A51A280234}"/>
              </a:ext>
            </a:extLst>
          </p:cNvPr>
          <p:cNvPicPr>
            <a:picLocks noChangeAspect="1"/>
          </p:cNvPicPr>
          <p:nvPr/>
        </p:nvPicPr>
        <p:blipFill>
          <a:blip r:embed="rId2"/>
          <a:stretch>
            <a:fillRect/>
          </a:stretch>
        </p:blipFill>
        <p:spPr>
          <a:xfrm>
            <a:off x="457200" y="2007249"/>
            <a:ext cx="8000999" cy="4586071"/>
          </a:xfrm>
          <a:prstGeom prst="rect">
            <a:avLst/>
          </a:prstGeom>
        </p:spPr>
      </p:pic>
    </p:spTree>
    <p:extLst>
      <p:ext uri="{BB962C8B-B14F-4D97-AF65-F5344CB8AC3E}">
        <p14:creationId xmlns:p14="http://schemas.microsoft.com/office/powerpoint/2010/main" val="22145169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48F12-1250-43A8-BA40-4A5E71C19E1C}"/>
              </a:ext>
            </a:extLst>
          </p:cNvPr>
          <p:cNvSpPr>
            <a:spLocks noGrp="1"/>
          </p:cNvSpPr>
          <p:nvPr>
            <p:ph type="ctrTitle"/>
          </p:nvPr>
        </p:nvSpPr>
        <p:spPr/>
        <p:txBody>
          <a:bodyPr>
            <a:normAutofit fontScale="90000"/>
          </a:bodyPr>
          <a:lstStyle/>
          <a:p>
            <a:r>
              <a:rPr lang="en-029" dirty="0"/>
              <a:t>Relationship Between Wind and Power Price - Hourly</a:t>
            </a:r>
          </a:p>
        </p:txBody>
      </p:sp>
      <p:sp>
        <p:nvSpPr>
          <p:cNvPr id="3" name="Content Placeholder 2">
            <a:extLst>
              <a:ext uri="{FF2B5EF4-FFF2-40B4-BE49-F238E27FC236}">
                <a16:creationId xmlns:a16="http://schemas.microsoft.com/office/drawing/2014/main" id="{3748D100-2E0D-4701-BD46-0DE25F9C4DA5}"/>
              </a:ext>
            </a:extLst>
          </p:cNvPr>
          <p:cNvSpPr>
            <a:spLocks noGrp="1"/>
          </p:cNvSpPr>
          <p:nvPr>
            <p:ph type="body" sz="quarter" idx="13"/>
          </p:nvPr>
        </p:nvSpPr>
        <p:spPr/>
        <p:txBody>
          <a:bodyPr/>
          <a:lstStyle/>
          <a:p>
            <a:r>
              <a:rPr lang="en-029" dirty="0"/>
              <a:t> </a:t>
            </a:r>
          </a:p>
          <a:p>
            <a:endParaRPr lang="en-029" dirty="0"/>
          </a:p>
        </p:txBody>
      </p:sp>
      <p:pic>
        <p:nvPicPr>
          <p:cNvPr id="5" name="Picture 4">
            <a:extLst>
              <a:ext uri="{FF2B5EF4-FFF2-40B4-BE49-F238E27FC236}">
                <a16:creationId xmlns:a16="http://schemas.microsoft.com/office/drawing/2014/main" id="{4B3F78B5-6FE4-49B5-87AC-791E1DC4AA25}"/>
              </a:ext>
            </a:extLst>
          </p:cNvPr>
          <p:cNvPicPr>
            <a:picLocks noChangeAspect="1"/>
          </p:cNvPicPr>
          <p:nvPr/>
        </p:nvPicPr>
        <p:blipFill>
          <a:blip r:embed="rId2"/>
          <a:stretch>
            <a:fillRect/>
          </a:stretch>
        </p:blipFill>
        <p:spPr>
          <a:xfrm>
            <a:off x="566530" y="1295400"/>
            <a:ext cx="7848600" cy="4718876"/>
          </a:xfrm>
          <a:prstGeom prst="rect">
            <a:avLst/>
          </a:prstGeom>
        </p:spPr>
      </p:pic>
    </p:spTree>
    <p:extLst>
      <p:ext uri="{BB962C8B-B14F-4D97-AF65-F5344CB8AC3E}">
        <p14:creationId xmlns:p14="http://schemas.microsoft.com/office/powerpoint/2010/main" val="29613866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05CA-CD37-4EB5-9FE2-974016F60294}"/>
              </a:ext>
            </a:extLst>
          </p:cNvPr>
          <p:cNvSpPr>
            <a:spLocks noGrp="1"/>
          </p:cNvSpPr>
          <p:nvPr>
            <p:ph type="ctrTitle"/>
          </p:nvPr>
        </p:nvSpPr>
        <p:spPr/>
        <p:txBody>
          <a:bodyPr/>
          <a:lstStyle/>
          <a:p>
            <a:r>
              <a:rPr lang="en-029" dirty="0"/>
              <a:t>More Examples of Price and Wind</a:t>
            </a:r>
          </a:p>
        </p:txBody>
      </p:sp>
      <p:sp>
        <p:nvSpPr>
          <p:cNvPr id="3" name="Content Placeholder 2">
            <a:extLst>
              <a:ext uri="{FF2B5EF4-FFF2-40B4-BE49-F238E27FC236}">
                <a16:creationId xmlns:a16="http://schemas.microsoft.com/office/drawing/2014/main" id="{2DBD4451-CC1A-44CD-BBDF-B868D5CDEA53}"/>
              </a:ext>
            </a:extLst>
          </p:cNvPr>
          <p:cNvSpPr>
            <a:spLocks noGrp="1"/>
          </p:cNvSpPr>
          <p:nvPr>
            <p:ph type="body" sz="quarter" idx="13"/>
          </p:nvPr>
        </p:nvSpPr>
        <p:spPr/>
        <p:txBody>
          <a:bodyPr/>
          <a:lstStyle/>
          <a:p>
            <a:r>
              <a:rPr lang="en-029" dirty="0"/>
              <a:t> </a:t>
            </a:r>
          </a:p>
        </p:txBody>
      </p:sp>
      <p:pic>
        <p:nvPicPr>
          <p:cNvPr id="5" name="Picture 4">
            <a:extLst>
              <a:ext uri="{FF2B5EF4-FFF2-40B4-BE49-F238E27FC236}">
                <a16:creationId xmlns:a16="http://schemas.microsoft.com/office/drawing/2014/main" id="{D413B21E-80CB-45C3-81FE-1A840E0918DD}"/>
              </a:ext>
            </a:extLst>
          </p:cNvPr>
          <p:cNvPicPr>
            <a:picLocks noChangeAspect="1"/>
          </p:cNvPicPr>
          <p:nvPr/>
        </p:nvPicPr>
        <p:blipFill>
          <a:blip r:embed="rId2"/>
          <a:stretch>
            <a:fillRect/>
          </a:stretch>
        </p:blipFill>
        <p:spPr>
          <a:xfrm>
            <a:off x="1371600" y="1676400"/>
            <a:ext cx="7264173" cy="4343400"/>
          </a:xfrm>
          <a:prstGeom prst="rect">
            <a:avLst/>
          </a:prstGeom>
        </p:spPr>
      </p:pic>
    </p:spTree>
    <p:extLst>
      <p:ext uri="{BB962C8B-B14F-4D97-AF65-F5344CB8AC3E}">
        <p14:creationId xmlns:p14="http://schemas.microsoft.com/office/powerpoint/2010/main" val="16406268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93E-B098-4137-ADA5-394AAC84B3DB}"/>
              </a:ext>
            </a:extLst>
          </p:cNvPr>
          <p:cNvSpPr>
            <a:spLocks noGrp="1"/>
          </p:cNvSpPr>
          <p:nvPr>
            <p:ph type="ctrTitle"/>
          </p:nvPr>
        </p:nvSpPr>
        <p:spPr/>
        <p:txBody>
          <a:bodyPr/>
          <a:lstStyle/>
          <a:p>
            <a:r>
              <a:rPr lang="en-029" dirty="0"/>
              <a:t>Different Months of Price and Wind</a:t>
            </a:r>
          </a:p>
        </p:txBody>
      </p:sp>
      <p:sp>
        <p:nvSpPr>
          <p:cNvPr id="3" name="Text Placeholder 2">
            <a:extLst>
              <a:ext uri="{FF2B5EF4-FFF2-40B4-BE49-F238E27FC236}">
                <a16:creationId xmlns:a16="http://schemas.microsoft.com/office/drawing/2014/main" id="{871465B3-1E63-0492-48AE-1E958B3C650A}"/>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DA24D88A-7819-48AD-90F0-E21A52C4B802}"/>
              </a:ext>
            </a:extLst>
          </p:cNvPr>
          <p:cNvPicPr>
            <a:picLocks noChangeAspect="1"/>
          </p:cNvPicPr>
          <p:nvPr/>
        </p:nvPicPr>
        <p:blipFill>
          <a:blip r:embed="rId2"/>
          <a:stretch>
            <a:fillRect/>
          </a:stretch>
        </p:blipFill>
        <p:spPr>
          <a:xfrm>
            <a:off x="291814" y="1371600"/>
            <a:ext cx="4205574" cy="2514600"/>
          </a:xfrm>
          <a:prstGeom prst="rect">
            <a:avLst/>
          </a:prstGeom>
        </p:spPr>
      </p:pic>
      <p:graphicFrame>
        <p:nvGraphicFramePr>
          <p:cNvPr id="10" name="Content Placeholder 3">
            <a:extLst>
              <a:ext uri="{FF2B5EF4-FFF2-40B4-BE49-F238E27FC236}">
                <a16:creationId xmlns:a16="http://schemas.microsoft.com/office/drawing/2014/main" id="{BB891D3E-49F4-4373-AB24-D799FBC20400}"/>
              </a:ext>
            </a:extLst>
          </p:cNvPr>
          <p:cNvGraphicFramePr>
            <a:graphicFrameLocks/>
          </p:cNvGraphicFramePr>
          <p:nvPr>
            <p:extLst>
              <p:ext uri="{D42A27DB-BD31-4B8C-83A1-F6EECF244321}">
                <p14:modId xmlns:p14="http://schemas.microsoft.com/office/powerpoint/2010/main" val="1287810987"/>
              </p:ext>
            </p:extLst>
          </p:nvPr>
        </p:nvGraphicFramePr>
        <p:xfrm>
          <a:off x="4267200" y="1535113"/>
          <a:ext cx="4024026" cy="254476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FF2B5EF4-FFF2-40B4-BE49-F238E27FC236}">
                <a16:creationId xmlns:a16="http://schemas.microsoft.com/office/drawing/2014/main" id="{753ECB49-EAF3-4F09-BF62-691A820F1CA5}"/>
              </a:ext>
            </a:extLst>
          </p:cNvPr>
          <p:cNvPicPr>
            <a:picLocks noChangeAspect="1"/>
          </p:cNvPicPr>
          <p:nvPr/>
        </p:nvPicPr>
        <p:blipFill>
          <a:blip r:embed="rId4"/>
          <a:stretch>
            <a:fillRect/>
          </a:stretch>
        </p:blipFill>
        <p:spPr>
          <a:xfrm>
            <a:off x="228600" y="4114800"/>
            <a:ext cx="4205574" cy="2514600"/>
          </a:xfrm>
          <a:prstGeom prst="rect">
            <a:avLst/>
          </a:prstGeom>
        </p:spPr>
      </p:pic>
      <p:pic>
        <p:nvPicPr>
          <p:cNvPr id="12" name="Content Placeholder 4">
            <a:extLst>
              <a:ext uri="{FF2B5EF4-FFF2-40B4-BE49-F238E27FC236}">
                <a16:creationId xmlns:a16="http://schemas.microsoft.com/office/drawing/2014/main" id="{2716AED3-1303-4B89-A5F7-DC883D5C349C}"/>
              </a:ext>
            </a:extLst>
          </p:cNvPr>
          <p:cNvPicPr>
            <a:picLocks noChangeAspect="1"/>
          </p:cNvPicPr>
          <p:nvPr/>
        </p:nvPicPr>
        <p:blipFill>
          <a:blip r:embed="rId5"/>
          <a:stretch>
            <a:fillRect/>
          </a:stretch>
        </p:blipFill>
        <p:spPr bwMode="auto">
          <a:xfrm>
            <a:off x="4497388" y="4114800"/>
            <a:ext cx="4068101" cy="2432402"/>
          </a:xfrm>
          <a:prstGeom prst="rect">
            <a:avLst/>
          </a:prstGeom>
          <a:noFill/>
          <a:ln w="9525">
            <a:noFill/>
            <a:miter lim="800000"/>
            <a:headEnd/>
            <a:tailEnd/>
          </a:ln>
        </p:spPr>
      </p:pic>
    </p:spTree>
    <p:extLst>
      <p:ext uri="{BB962C8B-B14F-4D97-AF65-F5344CB8AC3E}">
        <p14:creationId xmlns:p14="http://schemas.microsoft.com/office/powerpoint/2010/main" val="25734520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CE52C1-BF78-4DAE-BFDB-A2C13837BF97}"/>
              </a:ext>
            </a:extLst>
          </p:cNvPr>
          <p:cNvSpPr>
            <a:spLocks noGrp="1"/>
          </p:cNvSpPr>
          <p:nvPr>
            <p:ph type="ctrTitle"/>
          </p:nvPr>
        </p:nvSpPr>
        <p:spPr/>
        <p:txBody>
          <a:bodyPr/>
          <a:lstStyle/>
          <a:p>
            <a:r>
              <a:rPr lang="en-029" dirty="0"/>
              <a:t>More Examples</a:t>
            </a:r>
          </a:p>
        </p:txBody>
      </p:sp>
      <p:sp>
        <p:nvSpPr>
          <p:cNvPr id="2" name="Text Placeholder 1">
            <a:extLst>
              <a:ext uri="{FF2B5EF4-FFF2-40B4-BE49-F238E27FC236}">
                <a16:creationId xmlns:a16="http://schemas.microsoft.com/office/drawing/2014/main" id="{DFCB2839-B68D-5B17-72E1-CCBE1DB7C37D}"/>
              </a:ext>
            </a:extLst>
          </p:cNvPr>
          <p:cNvSpPr>
            <a:spLocks noGrp="1"/>
          </p:cNvSpPr>
          <p:nvPr>
            <p:ph type="body" sz="quarter" idx="13"/>
          </p:nvPr>
        </p:nvSpPr>
        <p:spPr/>
        <p:txBody>
          <a:bodyPr/>
          <a:lstStyle/>
          <a:p>
            <a:endParaRPr lang="en-US"/>
          </a:p>
        </p:txBody>
      </p:sp>
      <p:pic>
        <p:nvPicPr>
          <p:cNvPr id="7" name="Content Placeholder 6">
            <a:extLst>
              <a:ext uri="{FF2B5EF4-FFF2-40B4-BE49-F238E27FC236}">
                <a16:creationId xmlns:a16="http://schemas.microsoft.com/office/drawing/2014/main" id="{AA3BD60A-C0D0-4198-9AC4-5E18D92093BA}"/>
              </a:ext>
            </a:extLst>
          </p:cNvPr>
          <p:cNvPicPr>
            <a:picLocks noGrp="1" noChangeAspect="1"/>
          </p:cNvPicPr>
          <p:nvPr>
            <p:ph sz="half" idx="4294967295"/>
          </p:nvPr>
        </p:nvPicPr>
        <p:blipFill>
          <a:blip r:embed="rId2"/>
          <a:stretch>
            <a:fillRect/>
          </a:stretch>
        </p:blipFill>
        <p:spPr>
          <a:xfrm>
            <a:off x="0" y="1290638"/>
            <a:ext cx="3983038" cy="2381250"/>
          </a:xfrm>
          <a:prstGeom prst="rect">
            <a:avLst/>
          </a:prstGeom>
        </p:spPr>
      </p:pic>
      <p:pic>
        <p:nvPicPr>
          <p:cNvPr id="8" name="Content Placeholder 7">
            <a:extLst>
              <a:ext uri="{FF2B5EF4-FFF2-40B4-BE49-F238E27FC236}">
                <a16:creationId xmlns:a16="http://schemas.microsoft.com/office/drawing/2014/main" id="{6F237164-AA70-4C83-A0AE-27E57EDCE127}"/>
              </a:ext>
            </a:extLst>
          </p:cNvPr>
          <p:cNvPicPr>
            <a:picLocks noGrp="1" noChangeAspect="1"/>
          </p:cNvPicPr>
          <p:nvPr>
            <p:ph sz="half" idx="4294967295"/>
          </p:nvPr>
        </p:nvPicPr>
        <p:blipFill>
          <a:blip r:embed="rId3"/>
          <a:stretch>
            <a:fillRect/>
          </a:stretch>
        </p:blipFill>
        <p:spPr>
          <a:xfrm>
            <a:off x="5160963" y="1290638"/>
            <a:ext cx="3983037" cy="2381250"/>
          </a:xfrm>
          <a:prstGeom prst="rect">
            <a:avLst/>
          </a:prstGeom>
        </p:spPr>
      </p:pic>
      <p:pic>
        <p:nvPicPr>
          <p:cNvPr id="9" name="Picture 8">
            <a:extLst>
              <a:ext uri="{FF2B5EF4-FFF2-40B4-BE49-F238E27FC236}">
                <a16:creationId xmlns:a16="http://schemas.microsoft.com/office/drawing/2014/main" id="{7DDF0168-C00A-4896-9B48-7A5C2C71A348}"/>
              </a:ext>
            </a:extLst>
          </p:cNvPr>
          <p:cNvPicPr>
            <a:picLocks noChangeAspect="1"/>
          </p:cNvPicPr>
          <p:nvPr/>
        </p:nvPicPr>
        <p:blipFill>
          <a:blip r:embed="rId4"/>
          <a:stretch>
            <a:fillRect/>
          </a:stretch>
        </p:blipFill>
        <p:spPr>
          <a:xfrm>
            <a:off x="493643" y="3962400"/>
            <a:ext cx="3982969" cy="2381500"/>
          </a:xfrm>
          <a:prstGeom prst="rect">
            <a:avLst/>
          </a:prstGeom>
        </p:spPr>
      </p:pic>
      <p:pic>
        <p:nvPicPr>
          <p:cNvPr id="10" name="Picture 9">
            <a:extLst>
              <a:ext uri="{FF2B5EF4-FFF2-40B4-BE49-F238E27FC236}">
                <a16:creationId xmlns:a16="http://schemas.microsoft.com/office/drawing/2014/main" id="{C95CD9C9-AFB9-43EC-9729-1A3E8BB6353B}"/>
              </a:ext>
            </a:extLst>
          </p:cNvPr>
          <p:cNvPicPr>
            <a:picLocks noChangeAspect="1"/>
          </p:cNvPicPr>
          <p:nvPr/>
        </p:nvPicPr>
        <p:blipFill>
          <a:blip r:embed="rId5"/>
          <a:stretch>
            <a:fillRect/>
          </a:stretch>
        </p:blipFill>
        <p:spPr>
          <a:xfrm>
            <a:off x="4739583" y="3962400"/>
            <a:ext cx="3982969" cy="2381500"/>
          </a:xfrm>
          <a:prstGeom prst="rect">
            <a:avLst/>
          </a:prstGeom>
        </p:spPr>
      </p:pic>
    </p:spTree>
    <p:extLst>
      <p:ext uri="{BB962C8B-B14F-4D97-AF65-F5344CB8AC3E}">
        <p14:creationId xmlns:p14="http://schemas.microsoft.com/office/powerpoint/2010/main" val="422702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7619-29CC-FE81-3D22-595A0DBC1832}"/>
              </a:ext>
            </a:extLst>
          </p:cNvPr>
          <p:cNvSpPr>
            <a:spLocks noGrp="1"/>
          </p:cNvSpPr>
          <p:nvPr>
            <p:ph type="ctrTitle"/>
          </p:nvPr>
        </p:nvSpPr>
        <p:spPr/>
        <p:txBody>
          <a:bodyPr/>
          <a:lstStyle/>
          <a:p>
            <a:r>
              <a:rPr lang="en-US" dirty="0"/>
              <a:t>Contents - Continued</a:t>
            </a:r>
          </a:p>
        </p:txBody>
      </p:sp>
      <p:sp>
        <p:nvSpPr>
          <p:cNvPr id="3" name="Text Placeholder 2">
            <a:extLst>
              <a:ext uri="{FF2B5EF4-FFF2-40B4-BE49-F238E27FC236}">
                <a16:creationId xmlns:a16="http://schemas.microsoft.com/office/drawing/2014/main" id="{934FDBCB-D4D3-B5BB-2925-07C46E4E4D3E}"/>
              </a:ext>
            </a:extLst>
          </p:cNvPr>
          <p:cNvSpPr>
            <a:spLocks noGrp="1"/>
          </p:cNvSpPr>
          <p:nvPr>
            <p:ph type="body" sz="quarter" idx="13"/>
          </p:nvPr>
        </p:nvSpPr>
        <p:spPr/>
        <p:txBody>
          <a:bodyPr>
            <a:normAutofit fontScale="92500" lnSpcReduction="10000"/>
          </a:bodyPr>
          <a:lstStyle/>
          <a:p>
            <a:r>
              <a:rPr lang="en-US" dirty="0"/>
              <a:t>Financing Analysis</a:t>
            </a:r>
          </a:p>
          <a:p>
            <a:pPr lvl="1"/>
            <a:r>
              <a:rPr lang="en-US" dirty="0"/>
              <a:t>Debt Sizing with DSCR and Debt to Capital</a:t>
            </a:r>
          </a:p>
          <a:p>
            <a:pPr lvl="1"/>
            <a:r>
              <a:rPr lang="en-US" dirty="0"/>
              <a:t>Debt Funding</a:t>
            </a:r>
          </a:p>
          <a:p>
            <a:pPr lvl="1"/>
            <a:r>
              <a:rPr lang="en-US" dirty="0"/>
              <a:t>Debt Repayment</a:t>
            </a:r>
          </a:p>
          <a:p>
            <a:pPr lvl="1"/>
            <a:r>
              <a:rPr lang="en-US" dirty="0"/>
              <a:t>Interest Costs and Fees</a:t>
            </a:r>
          </a:p>
          <a:p>
            <a:r>
              <a:rPr lang="en-US" dirty="0"/>
              <a:t>Wind Contract Structure to Mitigate Risks</a:t>
            </a:r>
          </a:p>
          <a:p>
            <a:pPr lvl="1"/>
            <a:r>
              <a:rPr lang="en-US" dirty="0"/>
              <a:t>Power Curve Guarantee</a:t>
            </a:r>
          </a:p>
          <a:p>
            <a:pPr lvl="1"/>
            <a:r>
              <a:rPr lang="en-US" dirty="0"/>
              <a:t>O&amp;M Contracts with Incentives</a:t>
            </a:r>
          </a:p>
          <a:p>
            <a:pPr lvl="1"/>
            <a:r>
              <a:rPr lang="en-US" dirty="0"/>
              <a:t>EPC and Other Contracts</a:t>
            </a:r>
          </a:p>
          <a:p>
            <a:r>
              <a:rPr lang="en-US" dirty="0"/>
              <a:t>Off-Shore Analysis</a:t>
            </a:r>
          </a:p>
          <a:p>
            <a:pPr lvl="1"/>
            <a:r>
              <a:rPr lang="en-US" dirty="0"/>
              <a:t>Wind Turbines</a:t>
            </a:r>
          </a:p>
          <a:p>
            <a:pPr lvl="1"/>
            <a:r>
              <a:rPr lang="en-US" dirty="0"/>
              <a:t>Mono-piles and Balance of System</a:t>
            </a:r>
          </a:p>
          <a:p>
            <a:pPr lvl="1"/>
            <a:r>
              <a:rPr lang="en-US" dirty="0"/>
              <a:t>Transmission Cost</a:t>
            </a:r>
          </a:p>
          <a:p>
            <a:pPr lvl="1"/>
            <a:endParaRPr lang="en-US" dirty="0"/>
          </a:p>
        </p:txBody>
      </p:sp>
    </p:spTree>
    <p:extLst>
      <p:ext uri="{BB962C8B-B14F-4D97-AF65-F5344CB8AC3E}">
        <p14:creationId xmlns:p14="http://schemas.microsoft.com/office/powerpoint/2010/main" val="8862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C9A3D-669F-150F-734F-F1F6ECB18900}"/>
              </a:ext>
            </a:extLst>
          </p:cNvPr>
          <p:cNvSpPr>
            <a:spLocks noGrp="1"/>
          </p:cNvSpPr>
          <p:nvPr>
            <p:ph type="ctrTitle"/>
          </p:nvPr>
        </p:nvSpPr>
        <p:spPr/>
        <p:txBody>
          <a:bodyPr/>
          <a:lstStyle/>
          <a:p>
            <a:r>
              <a:rPr lang="en-US" dirty="0"/>
              <a:t>US Off-Shore Bid </a:t>
            </a:r>
          </a:p>
        </p:txBody>
      </p:sp>
      <p:sp>
        <p:nvSpPr>
          <p:cNvPr id="3" name="Text Placeholder 2">
            <a:extLst>
              <a:ext uri="{FF2B5EF4-FFF2-40B4-BE49-F238E27FC236}">
                <a16:creationId xmlns:a16="http://schemas.microsoft.com/office/drawing/2014/main" id="{0D828104-2F7C-0CA1-2015-3C86E4E376CB}"/>
              </a:ext>
            </a:extLst>
          </p:cNvPr>
          <p:cNvSpPr>
            <a:spLocks noGrp="1"/>
          </p:cNvSpPr>
          <p:nvPr>
            <p:ph type="body" sz="quarter" idx="13"/>
          </p:nvPr>
        </p:nvSpPr>
        <p:spPr/>
        <p:txBody>
          <a:bodyPr/>
          <a:lstStyle/>
          <a:p>
            <a:r>
              <a:rPr lang="en-US" dirty="0"/>
              <a:t>The levelized procurement price of U.S. offshore wind energy projects ranges between $96/MWh (Vineyard Wind 1) and $71/MWh (Mayflower Wind) for projects commencing commercial operations between 2022 and 2025. </a:t>
            </a:r>
          </a:p>
          <a:p>
            <a:r>
              <a:rPr lang="en-US" dirty="0"/>
              <a:t>These prices from power purchase agreements and offshore renewable energy certificates are based on a total of 5.5 GW of signed agreements. </a:t>
            </a:r>
          </a:p>
        </p:txBody>
      </p:sp>
    </p:spTree>
    <p:extLst>
      <p:ext uri="{BB962C8B-B14F-4D97-AF65-F5344CB8AC3E}">
        <p14:creationId xmlns:p14="http://schemas.microsoft.com/office/powerpoint/2010/main" val="35275759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52E26-FFAD-47CA-BF55-0273617A8ECD}"/>
              </a:ext>
            </a:extLst>
          </p:cNvPr>
          <p:cNvSpPr>
            <a:spLocks noGrp="1"/>
          </p:cNvSpPr>
          <p:nvPr>
            <p:ph type="ctrTitle"/>
          </p:nvPr>
        </p:nvSpPr>
        <p:spPr/>
        <p:txBody>
          <a:bodyPr/>
          <a:lstStyle/>
          <a:p>
            <a:r>
              <a:rPr lang="en-029" dirty="0"/>
              <a:t>Wind and Electricity Price – One Day</a:t>
            </a:r>
          </a:p>
        </p:txBody>
      </p:sp>
      <p:sp>
        <p:nvSpPr>
          <p:cNvPr id="3" name="Content Placeholder 2">
            <a:extLst>
              <a:ext uri="{FF2B5EF4-FFF2-40B4-BE49-F238E27FC236}">
                <a16:creationId xmlns:a16="http://schemas.microsoft.com/office/drawing/2014/main" id="{9EE53C11-CD2B-41C2-AF8A-1CFCFA58292E}"/>
              </a:ext>
            </a:extLst>
          </p:cNvPr>
          <p:cNvSpPr>
            <a:spLocks noGrp="1"/>
          </p:cNvSpPr>
          <p:nvPr>
            <p:ph type="body" sz="quarter" idx="13"/>
          </p:nvPr>
        </p:nvSpPr>
        <p:spPr/>
        <p:txBody>
          <a:bodyPr/>
          <a:lstStyle/>
          <a:p>
            <a:r>
              <a:rPr lang="en-029" dirty="0"/>
              <a:t>One Day Patterns</a:t>
            </a:r>
          </a:p>
        </p:txBody>
      </p:sp>
      <p:pic>
        <p:nvPicPr>
          <p:cNvPr id="4" name="Picture 3">
            <a:extLst>
              <a:ext uri="{FF2B5EF4-FFF2-40B4-BE49-F238E27FC236}">
                <a16:creationId xmlns:a16="http://schemas.microsoft.com/office/drawing/2014/main" id="{77C228F5-E202-485B-9E6E-3DB1BDF3C895}"/>
              </a:ext>
            </a:extLst>
          </p:cNvPr>
          <p:cNvPicPr>
            <a:picLocks noChangeAspect="1"/>
          </p:cNvPicPr>
          <p:nvPr/>
        </p:nvPicPr>
        <p:blipFill>
          <a:blip r:embed="rId2"/>
          <a:stretch>
            <a:fillRect/>
          </a:stretch>
        </p:blipFill>
        <p:spPr>
          <a:xfrm>
            <a:off x="304800" y="1981200"/>
            <a:ext cx="3960994" cy="2381500"/>
          </a:xfrm>
          <a:prstGeom prst="rect">
            <a:avLst/>
          </a:prstGeom>
        </p:spPr>
      </p:pic>
      <p:pic>
        <p:nvPicPr>
          <p:cNvPr id="5" name="Picture 4">
            <a:extLst>
              <a:ext uri="{FF2B5EF4-FFF2-40B4-BE49-F238E27FC236}">
                <a16:creationId xmlns:a16="http://schemas.microsoft.com/office/drawing/2014/main" id="{68DC661C-0CF7-480A-86CE-91B5510F969C}"/>
              </a:ext>
            </a:extLst>
          </p:cNvPr>
          <p:cNvPicPr>
            <a:picLocks noChangeAspect="1"/>
          </p:cNvPicPr>
          <p:nvPr/>
        </p:nvPicPr>
        <p:blipFill>
          <a:blip r:embed="rId3"/>
          <a:stretch>
            <a:fillRect/>
          </a:stretch>
        </p:blipFill>
        <p:spPr>
          <a:xfrm>
            <a:off x="4572000" y="1987826"/>
            <a:ext cx="3960994" cy="2381500"/>
          </a:xfrm>
          <a:prstGeom prst="rect">
            <a:avLst/>
          </a:prstGeom>
        </p:spPr>
      </p:pic>
      <p:pic>
        <p:nvPicPr>
          <p:cNvPr id="6" name="Picture 5">
            <a:extLst>
              <a:ext uri="{FF2B5EF4-FFF2-40B4-BE49-F238E27FC236}">
                <a16:creationId xmlns:a16="http://schemas.microsoft.com/office/drawing/2014/main" id="{4F740635-60F8-4879-AA62-6489F859AD9D}"/>
              </a:ext>
            </a:extLst>
          </p:cNvPr>
          <p:cNvPicPr>
            <a:picLocks noChangeAspect="1"/>
          </p:cNvPicPr>
          <p:nvPr/>
        </p:nvPicPr>
        <p:blipFill>
          <a:blip r:embed="rId4"/>
          <a:stretch>
            <a:fillRect/>
          </a:stretch>
        </p:blipFill>
        <p:spPr>
          <a:xfrm>
            <a:off x="304800" y="4362700"/>
            <a:ext cx="3960994" cy="2381500"/>
          </a:xfrm>
          <a:prstGeom prst="rect">
            <a:avLst/>
          </a:prstGeom>
        </p:spPr>
      </p:pic>
      <p:pic>
        <p:nvPicPr>
          <p:cNvPr id="7" name="Picture 6">
            <a:extLst>
              <a:ext uri="{FF2B5EF4-FFF2-40B4-BE49-F238E27FC236}">
                <a16:creationId xmlns:a16="http://schemas.microsoft.com/office/drawing/2014/main" id="{BE76914A-7F5C-4A1E-8CE7-57E0F68D6759}"/>
              </a:ext>
            </a:extLst>
          </p:cNvPr>
          <p:cNvPicPr>
            <a:picLocks noChangeAspect="1"/>
          </p:cNvPicPr>
          <p:nvPr/>
        </p:nvPicPr>
        <p:blipFill>
          <a:blip r:embed="rId5"/>
          <a:stretch>
            <a:fillRect/>
          </a:stretch>
        </p:blipFill>
        <p:spPr>
          <a:xfrm>
            <a:off x="4572000" y="4382000"/>
            <a:ext cx="3960994" cy="2381500"/>
          </a:xfrm>
          <a:prstGeom prst="rect">
            <a:avLst/>
          </a:prstGeom>
        </p:spPr>
      </p:pic>
    </p:spTree>
    <p:extLst>
      <p:ext uri="{BB962C8B-B14F-4D97-AF65-F5344CB8AC3E}">
        <p14:creationId xmlns:p14="http://schemas.microsoft.com/office/powerpoint/2010/main" val="101915104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6786-DC62-41FE-9B9B-9B5F2A878014}"/>
              </a:ext>
            </a:extLst>
          </p:cNvPr>
          <p:cNvSpPr>
            <a:spLocks noGrp="1"/>
          </p:cNvSpPr>
          <p:nvPr>
            <p:ph type="ctrTitle"/>
          </p:nvPr>
        </p:nvSpPr>
        <p:spPr/>
        <p:txBody>
          <a:bodyPr/>
          <a:lstStyle/>
          <a:p>
            <a:r>
              <a:rPr lang="en-029" dirty="0"/>
              <a:t>Wind Speed and Electricity Price</a:t>
            </a:r>
          </a:p>
        </p:txBody>
      </p:sp>
      <p:sp>
        <p:nvSpPr>
          <p:cNvPr id="3" name="Content Placeholder 2">
            <a:extLst>
              <a:ext uri="{FF2B5EF4-FFF2-40B4-BE49-F238E27FC236}">
                <a16:creationId xmlns:a16="http://schemas.microsoft.com/office/drawing/2014/main" id="{638B1C63-329F-4D9C-98B8-14F7311D9D54}"/>
              </a:ext>
            </a:extLst>
          </p:cNvPr>
          <p:cNvSpPr>
            <a:spLocks noGrp="1"/>
          </p:cNvSpPr>
          <p:nvPr>
            <p:ph type="body" sz="quarter" idx="13"/>
          </p:nvPr>
        </p:nvSpPr>
        <p:spPr/>
        <p:txBody>
          <a:bodyPr/>
          <a:lstStyle/>
          <a:p>
            <a:r>
              <a:rPr lang="en-029" dirty="0"/>
              <a:t>The scatter chart shows some relationship but not strong</a:t>
            </a:r>
          </a:p>
          <a:p>
            <a:endParaRPr lang="en-029" dirty="0"/>
          </a:p>
        </p:txBody>
      </p:sp>
      <p:pic>
        <p:nvPicPr>
          <p:cNvPr id="5" name="Picture 4">
            <a:extLst>
              <a:ext uri="{FF2B5EF4-FFF2-40B4-BE49-F238E27FC236}">
                <a16:creationId xmlns:a16="http://schemas.microsoft.com/office/drawing/2014/main" id="{3AD41992-77CE-4D25-ABF5-C51FAC7AF262}"/>
              </a:ext>
            </a:extLst>
          </p:cNvPr>
          <p:cNvPicPr>
            <a:picLocks noChangeAspect="1"/>
          </p:cNvPicPr>
          <p:nvPr/>
        </p:nvPicPr>
        <p:blipFill>
          <a:blip r:embed="rId2"/>
          <a:stretch>
            <a:fillRect/>
          </a:stretch>
        </p:blipFill>
        <p:spPr>
          <a:xfrm>
            <a:off x="1295400" y="1976675"/>
            <a:ext cx="6553200" cy="4765713"/>
          </a:xfrm>
          <a:prstGeom prst="rect">
            <a:avLst/>
          </a:prstGeom>
        </p:spPr>
      </p:pic>
    </p:spTree>
    <p:extLst>
      <p:ext uri="{BB962C8B-B14F-4D97-AF65-F5344CB8AC3E}">
        <p14:creationId xmlns:p14="http://schemas.microsoft.com/office/powerpoint/2010/main" val="364303859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19C9-7302-4A13-AAC4-DDA3751FDD49}"/>
              </a:ext>
            </a:extLst>
          </p:cNvPr>
          <p:cNvSpPr>
            <a:spLocks noGrp="1"/>
          </p:cNvSpPr>
          <p:nvPr>
            <p:ph type="ctrTitle"/>
          </p:nvPr>
        </p:nvSpPr>
        <p:spPr/>
        <p:txBody>
          <a:bodyPr/>
          <a:lstStyle/>
          <a:p>
            <a:r>
              <a:rPr lang="en-029" dirty="0"/>
              <a:t>Lower Limit on Market Prices</a:t>
            </a:r>
          </a:p>
        </p:txBody>
      </p:sp>
      <p:sp>
        <p:nvSpPr>
          <p:cNvPr id="3" name="Content Placeholder 2">
            <a:extLst>
              <a:ext uri="{FF2B5EF4-FFF2-40B4-BE49-F238E27FC236}">
                <a16:creationId xmlns:a16="http://schemas.microsoft.com/office/drawing/2014/main" id="{BF0B9D0E-A1A7-48D3-9F17-6F0321711293}"/>
              </a:ext>
            </a:extLst>
          </p:cNvPr>
          <p:cNvSpPr>
            <a:spLocks noGrp="1"/>
          </p:cNvSpPr>
          <p:nvPr>
            <p:ph type="body" sz="quarter" idx="13"/>
          </p:nvPr>
        </p:nvSpPr>
        <p:spPr/>
        <p:txBody>
          <a:bodyPr/>
          <a:lstStyle/>
          <a:p>
            <a:r>
              <a:rPr lang="en-US" dirty="0"/>
              <a:t>The base energy price is the lower limit for the correction amount. The correction amount cannot be lower than this. If the correction amount is equal to the base energy price, the maximum subsidy is reached.</a:t>
            </a:r>
          </a:p>
          <a:p>
            <a:r>
              <a:rPr lang="en-US" dirty="0"/>
              <a:t>The ultimate subsidy payments are calculated per year based on the amount of energy produced and the actual energy price. You will receive a subsidy up to a maximum number of full load hours per year. Subsidies are also subject to a maximum term, depending on the technology used.</a:t>
            </a:r>
          </a:p>
          <a:p>
            <a:endParaRPr lang="en-029" dirty="0"/>
          </a:p>
        </p:txBody>
      </p:sp>
    </p:spTree>
    <p:extLst>
      <p:ext uri="{BB962C8B-B14F-4D97-AF65-F5344CB8AC3E}">
        <p14:creationId xmlns:p14="http://schemas.microsoft.com/office/powerpoint/2010/main" val="10791844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F704-AFAE-4088-A9B2-0110ECE79DA9}"/>
              </a:ext>
            </a:extLst>
          </p:cNvPr>
          <p:cNvSpPr>
            <a:spLocks noGrp="1"/>
          </p:cNvSpPr>
          <p:nvPr>
            <p:ph type="ctrTitle"/>
          </p:nvPr>
        </p:nvSpPr>
        <p:spPr/>
        <p:txBody>
          <a:bodyPr/>
          <a:lstStyle/>
          <a:p>
            <a:r>
              <a:rPr lang="en-029" dirty="0"/>
              <a:t>Negative Prices</a:t>
            </a:r>
          </a:p>
        </p:txBody>
      </p:sp>
      <p:sp>
        <p:nvSpPr>
          <p:cNvPr id="3" name="Content Placeholder 2">
            <a:extLst>
              <a:ext uri="{FF2B5EF4-FFF2-40B4-BE49-F238E27FC236}">
                <a16:creationId xmlns:a16="http://schemas.microsoft.com/office/drawing/2014/main" id="{050FD926-3AB9-46DA-9F5D-3CB30B69A8AB}"/>
              </a:ext>
            </a:extLst>
          </p:cNvPr>
          <p:cNvSpPr>
            <a:spLocks noGrp="1"/>
          </p:cNvSpPr>
          <p:nvPr>
            <p:ph type="body" sz="quarter" idx="13"/>
          </p:nvPr>
        </p:nvSpPr>
        <p:spPr/>
        <p:txBody>
          <a:bodyPr/>
          <a:lstStyle/>
          <a:p>
            <a:r>
              <a:rPr lang="en-US" dirty="0"/>
              <a:t>No SDE+ subsidy is given for feeding renewable electricity into the grid if the price of electricity is negative for an uninterrupted period of six hours or more. Small projects (with a nominal power of less than 500 kW per connection) or projects where the subsidy was applied for, before 1 December 2015 are exempt from this ruling. The limit for wind energy projects is 3 MW per connection to the electricity grid.</a:t>
            </a:r>
          </a:p>
          <a:p>
            <a:r>
              <a:rPr lang="en-US" dirty="0"/>
              <a:t>The maximum number of production hours at full load (nominal capacity) per year for which the subsidy is paid.</a:t>
            </a:r>
            <a:endParaRPr lang="en-029" dirty="0"/>
          </a:p>
        </p:txBody>
      </p:sp>
    </p:spTree>
    <p:extLst>
      <p:ext uri="{BB962C8B-B14F-4D97-AF65-F5344CB8AC3E}">
        <p14:creationId xmlns:p14="http://schemas.microsoft.com/office/powerpoint/2010/main" val="123519848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01E2-4057-4F56-8839-4A74BC335635}"/>
              </a:ext>
            </a:extLst>
          </p:cNvPr>
          <p:cNvSpPr>
            <a:spLocks noGrp="1"/>
          </p:cNvSpPr>
          <p:nvPr>
            <p:ph type="ctrTitle"/>
          </p:nvPr>
        </p:nvSpPr>
        <p:spPr/>
        <p:txBody>
          <a:bodyPr/>
          <a:lstStyle/>
          <a:p>
            <a:r>
              <a:rPr lang="en-029" dirty="0"/>
              <a:t>Balancing Requirements and Wind</a:t>
            </a:r>
          </a:p>
        </p:txBody>
      </p:sp>
    </p:spTree>
    <p:extLst>
      <p:ext uri="{BB962C8B-B14F-4D97-AF65-F5344CB8AC3E}">
        <p14:creationId xmlns:p14="http://schemas.microsoft.com/office/powerpoint/2010/main" val="6411029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6D94-A913-4707-A91E-DC7445AE4C96}"/>
              </a:ext>
            </a:extLst>
          </p:cNvPr>
          <p:cNvSpPr>
            <a:spLocks noGrp="1"/>
          </p:cNvSpPr>
          <p:nvPr>
            <p:ph type="ctrTitle"/>
          </p:nvPr>
        </p:nvSpPr>
        <p:spPr/>
        <p:txBody>
          <a:bodyPr>
            <a:normAutofit fontScale="90000"/>
          </a:bodyPr>
          <a:lstStyle/>
          <a:p>
            <a:r>
              <a:rPr lang="en-029" dirty="0"/>
              <a:t>Simple Formulas for Correction Factor Adjusted for Balance Cost</a:t>
            </a:r>
          </a:p>
        </p:txBody>
      </p:sp>
      <p:sp>
        <p:nvSpPr>
          <p:cNvPr id="3" name="Content Placeholder 2">
            <a:extLst>
              <a:ext uri="{FF2B5EF4-FFF2-40B4-BE49-F238E27FC236}">
                <a16:creationId xmlns:a16="http://schemas.microsoft.com/office/drawing/2014/main" id="{A7BAB9DE-3CD2-4691-BBD9-373A4C362301}"/>
              </a:ext>
            </a:extLst>
          </p:cNvPr>
          <p:cNvSpPr>
            <a:spLocks noGrp="1"/>
          </p:cNvSpPr>
          <p:nvPr>
            <p:ph type="body" sz="quarter" idx="13"/>
          </p:nvPr>
        </p:nvSpPr>
        <p:spPr/>
        <p:txBody>
          <a:bodyPr/>
          <a:lstStyle/>
          <a:p>
            <a:r>
              <a:rPr lang="en-US" dirty="0"/>
              <a:t>In very simple terms, without balancing, the correction amount is the following. Note that the subsidy is larger because there is a larger market price subtraction.</a:t>
            </a:r>
          </a:p>
          <a:p>
            <a:r>
              <a:rPr lang="en-US" dirty="0"/>
              <a:t> </a:t>
            </a:r>
          </a:p>
          <a:p>
            <a:pPr lvl="1"/>
            <a:r>
              <a:rPr lang="en-US" dirty="0"/>
              <a:t>Subsidy = Base Cost (LCOE) – Market Price</a:t>
            </a:r>
          </a:p>
          <a:p>
            <a:pPr lvl="1"/>
            <a:r>
              <a:rPr lang="en-US" dirty="0"/>
              <a:t>Subsidy with Balancing Cost =</a:t>
            </a:r>
          </a:p>
          <a:p>
            <a:pPr marL="457200" lvl="1" indent="0">
              <a:buNone/>
            </a:pPr>
            <a:r>
              <a:rPr lang="en-US" dirty="0"/>
              <a:t>	Base Cost (LCOE) – Market Price - Balance Costs</a:t>
            </a:r>
          </a:p>
          <a:p>
            <a:r>
              <a:rPr lang="en-US" dirty="0"/>
              <a:t>Alternatively, the market price can be adjusted as in  question:</a:t>
            </a:r>
          </a:p>
          <a:p>
            <a:r>
              <a:rPr lang="en-US" dirty="0"/>
              <a:t>Market Price = APX * (1-WDFOP). </a:t>
            </a:r>
          </a:p>
          <a:p>
            <a:pPr lvl="1"/>
            <a:r>
              <a:rPr lang="en-US" dirty="0"/>
              <a:t>This WDFOP takes into account the Profile and Imbalance Factor (PIF). </a:t>
            </a:r>
          </a:p>
          <a:p>
            <a:endParaRPr lang="en-US" dirty="0"/>
          </a:p>
          <a:p>
            <a:endParaRPr lang="en-029" dirty="0"/>
          </a:p>
        </p:txBody>
      </p:sp>
    </p:spTree>
    <p:extLst>
      <p:ext uri="{BB962C8B-B14F-4D97-AF65-F5344CB8AC3E}">
        <p14:creationId xmlns:p14="http://schemas.microsoft.com/office/powerpoint/2010/main" val="19375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BFDF-9A9D-4CF1-BEA1-70CD9594D824}"/>
              </a:ext>
            </a:extLst>
          </p:cNvPr>
          <p:cNvSpPr>
            <a:spLocks noGrp="1"/>
          </p:cNvSpPr>
          <p:nvPr>
            <p:ph type="ctrTitle"/>
          </p:nvPr>
        </p:nvSpPr>
        <p:spPr/>
        <p:txBody>
          <a:bodyPr/>
          <a:lstStyle/>
          <a:p>
            <a:r>
              <a:rPr lang="en-029" dirty="0"/>
              <a:t>Example of Balancing</a:t>
            </a:r>
          </a:p>
        </p:txBody>
      </p:sp>
      <p:sp>
        <p:nvSpPr>
          <p:cNvPr id="3" name="Content Placeholder 2">
            <a:extLst>
              <a:ext uri="{FF2B5EF4-FFF2-40B4-BE49-F238E27FC236}">
                <a16:creationId xmlns:a16="http://schemas.microsoft.com/office/drawing/2014/main" id="{EA839AAD-3549-49E8-A2F6-B682CC254D3F}"/>
              </a:ext>
            </a:extLst>
          </p:cNvPr>
          <p:cNvSpPr>
            <a:spLocks noGrp="1"/>
          </p:cNvSpPr>
          <p:nvPr>
            <p:ph type="body" sz="quarter" idx="13"/>
          </p:nvPr>
        </p:nvSpPr>
        <p:spPr/>
        <p:txBody>
          <a:bodyPr>
            <a:normAutofit lnSpcReduction="10000"/>
          </a:bodyPr>
          <a:lstStyle/>
          <a:p>
            <a:r>
              <a:rPr lang="en-029" dirty="0"/>
              <a:t>System has hydro with a reservoir.  When the generations are not running they can be operating like a motor – spinning.</a:t>
            </a:r>
          </a:p>
          <a:p>
            <a:r>
              <a:rPr lang="en-029" dirty="0"/>
              <a:t>The system also has a large thermal plant that can have a sudden outage – say the plant is 1000 MW.</a:t>
            </a:r>
          </a:p>
          <a:p>
            <a:r>
              <a:rPr lang="en-029" dirty="0"/>
              <a:t>If the hydro has more than the large plant, no more reserve is necessary and there is no cost to the reserve.</a:t>
            </a:r>
          </a:p>
          <a:p>
            <a:r>
              <a:rPr lang="en-029" dirty="0"/>
              <a:t>In this case since the reserve is available anyway, the reserve has no cost. </a:t>
            </a:r>
          </a:p>
          <a:p>
            <a:r>
              <a:rPr lang="en-029" dirty="0"/>
              <a:t>In scheduling units on a day ahead basis, there should enough capacity to meet load in the next day plus some reserve.  When scheduling plants, there will be some plants that are not running at full capacity.</a:t>
            </a:r>
          </a:p>
          <a:p>
            <a:endParaRPr lang="en-029" dirty="0"/>
          </a:p>
          <a:p>
            <a:endParaRPr lang="en-029" dirty="0"/>
          </a:p>
          <a:p>
            <a:endParaRPr lang="en-029" dirty="0"/>
          </a:p>
        </p:txBody>
      </p:sp>
    </p:spTree>
    <p:extLst>
      <p:ext uri="{BB962C8B-B14F-4D97-AF65-F5344CB8AC3E}">
        <p14:creationId xmlns:p14="http://schemas.microsoft.com/office/powerpoint/2010/main" val="266309667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5C096-8273-49D8-BD96-892B2C81BDED}"/>
              </a:ext>
            </a:extLst>
          </p:cNvPr>
          <p:cNvSpPr>
            <a:spLocks noGrp="1"/>
          </p:cNvSpPr>
          <p:nvPr>
            <p:ph type="ctrTitle"/>
          </p:nvPr>
        </p:nvSpPr>
        <p:spPr/>
        <p:txBody>
          <a:bodyPr/>
          <a:lstStyle/>
          <a:p>
            <a:r>
              <a:rPr lang="en-029" dirty="0"/>
              <a:t>Plants with Surplus Spinning Reserve</a:t>
            </a:r>
          </a:p>
        </p:txBody>
      </p:sp>
      <p:sp>
        <p:nvSpPr>
          <p:cNvPr id="3" name="Content Placeholder 2">
            <a:extLst>
              <a:ext uri="{FF2B5EF4-FFF2-40B4-BE49-F238E27FC236}">
                <a16:creationId xmlns:a16="http://schemas.microsoft.com/office/drawing/2014/main" id="{9C1AA539-742B-4A5F-AD0E-E9981FF9A43A}"/>
              </a:ext>
            </a:extLst>
          </p:cNvPr>
          <p:cNvSpPr>
            <a:spLocks noGrp="1"/>
          </p:cNvSpPr>
          <p:nvPr>
            <p:ph type="body" sz="quarter" idx="13"/>
          </p:nvPr>
        </p:nvSpPr>
        <p:spPr/>
        <p:txBody>
          <a:bodyPr/>
          <a:lstStyle/>
          <a:p>
            <a:r>
              <a:rPr lang="en-US" dirty="0"/>
              <a:t>Load following power plants can be hydroelectric power plants, diesel and gas engine power plants, combined cycle gas turbine power plants and steam turbine power plants that run on natural gas or heavy fuel oil, although heavy fuel oil plants make up a very small portion of the energy mix. A relatively efficient model of gas turbine that runs on natural gas can also make a decent load following plant.</a:t>
            </a:r>
          </a:p>
        </p:txBody>
      </p:sp>
    </p:spTree>
    <p:extLst>
      <p:ext uri="{BB962C8B-B14F-4D97-AF65-F5344CB8AC3E}">
        <p14:creationId xmlns:p14="http://schemas.microsoft.com/office/powerpoint/2010/main" val="65115806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CBCA-0D24-4455-9F5E-386F0FF92D5D}"/>
              </a:ext>
            </a:extLst>
          </p:cNvPr>
          <p:cNvSpPr>
            <a:spLocks noGrp="1"/>
          </p:cNvSpPr>
          <p:nvPr>
            <p:ph type="ctrTitle"/>
          </p:nvPr>
        </p:nvSpPr>
        <p:spPr/>
        <p:txBody>
          <a:bodyPr/>
          <a:lstStyle/>
          <a:p>
            <a:r>
              <a:rPr lang="en-029" dirty="0"/>
              <a:t>Balancing Cost </a:t>
            </a:r>
          </a:p>
        </p:txBody>
      </p:sp>
      <p:sp>
        <p:nvSpPr>
          <p:cNvPr id="3" name="Content Placeholder 2">
            <a:extLst>
              <a:ext uri="{FF2B5EF4-FFF2-40B4-BE49-F238E27FC236}">
                <a16:creationId xmlns:a16="http://schemas.microsoft.com/office/drawing/2014/main" id="{B5D889A5-806E-4427-9E67-0B58FCA6566A}"/>
              </a:ext>
            </a:extLst>
          </p:cNvPr>
          <p:cNvSpPr>
            <a:spLocks noGrp="1"/>
          </p:cNvSpPr>
          <p:nvPr>
            <p:ph type="body" sz="quarter" idx="13"/>
          </p:nvPr>
        </p:nvSpPr>
        <p:spPr/>
        <p:txBody>
          <a:bodyPr/>
          <a:lstStyle/>
          <a:p>
            <a:r>
              <a:rPr lang="en-US" sz="2000" dirty="0"/>
              <a:t>Accurately defining and estimating the balancing cost of a single power generation technology, like wind power, is not a straightforward exercise. </a:t>
            </a:r>
          </a:p>
          <a:p>
            <a:pPr lvl="1"/>
            <a:r>
              <a:rPr lang="en-US" sz="1800" dirty="0"/>
              <a:t>International comparisons of wind integration studies suggest that in the EU, increases in balancing costs due to wind variability and uncertainty amounts to approximately 1–4.5 €/MWh for wind energy penetrations of up to 20% of energy demand. </a:t>
            </a:r>
          </a:p>
          <a:p>
            <a:pPr lvl="1"/>
            <a:r>
              <a:rPr lang="en-US" sz="1800" dirty="0"/>
              <a:t>This is generally a marginal fraction of the wholesale value of wind energy (about 10% or less). </a:t>
            </a:r>
          </a:p>
          <a:p>
            <a:pPr lvl="1"/>
            <a:r>
              <a:rPr lang="en-US" sz="1800" dirty="0"/>
              <a:t>Ranges of incurred balancing costs for wind power generators are 2-3 €/MWh on average. Wind power generators already bear the extra balancing costs they cause. In certain cases, this responsibility even exceeds the costs.</a:t>
            </a:r>
          </a:p>
          <a:p>
            <a:pPr lvl="1"/>
            <a:r>
              <a:rPr lang="en-US" sz="1800" dirty="0"/>
              <a:t>There are some notable exceptions. In Bulgaria, the range is between 10 and 24€/MWh and in Romania, if not part of a large aggregator, wind power generators pay on average 8-10€/MWh. </a:t>
            </a:r>
          </a:p>
        </p:txBody>
      </p:sp>
    </p:spTree>
    <p:extLst>
      <p:ext uri="{BB962C8B-B14F-4D97-AF65-F5344CB8AC3E}">
        <p14:creationId xmlns:p14="http://schemas.microsoft.com/office/powerpoint/2010/main" val="68100906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B686-91A2-4496-AE98-D10CF6971B90}"/>
              </a:ext>
            </a:extLst>
          </p:cNvPr>
          <p:cNvSpPr>
            <a:spLocks noGrp="1"/>
          </p:cNvSpPr>
          <p:nvPr>
            <p:ph type="ctrTitle"/>
          </p:nvPr>
        </p:nvSpPr>
        <p:spPr/>
        <p:txBody>
          <a:bodyPr/>
          <a:lstStyle/>
          <a:p>
            <a:r>
              <a:rPr lang="en-029" dirty="0"/>
              <a:t>Wind and Balancing</a:t>
            </a:r>
          </a:p>
        </p:txBody>
      </p:sp>
      <p:sp>
        <p:nvSpPr>
          <p:cNvPr id="3" name="Content Placeholder 2">
            <a:extLst>
              <a:ext uri="{FF2B5EF4-FFF2-40B4-BE49-F238E27FC236}">
                <a16:creationId xmlns:a16="http://schemas.microsoft.com/office/drawing/2014/main" id="{BCF922D0-6D5E-4513-ABF0-9FADFD66837D}"/>
              </a:ext>
            </a:extLst>
          </p:cNvPr>
          <p:cNvSpPr>
            <a:spLocks noGrp="1"/>
          </p:cNvSpPr>
          <p:nvPr>
            <p:ph type="body" sz="quarter" idx="13"/>
          </p:nvPr>
        </p:nvSpPr>
        <p:spPr/>
        <p:txBody>
          <a:bodyPr/>
          <a:lstStyle/>
          <a:p>
            <a:r>
              <a:rPr lang="en-US" dirty="0"/>
              <a:t>The wind itself cannot be controlled. </a:t>
            </a:r>
          </a:p>
          <a:p>
            <a:r>
              <a:rPr lang="en-US" dirty="0"/>
              <a:t>Since the Dutch grid has nearly no storage capacity (e.g. pumped storage hydro), the balance between the active generators and consumers must be managed from units that are dispatchable.</a:t>
            </a:r>
          </a:p>
          <a:p>
            <a:r>
              <a:rPr lang="en-US" dirty="0"/>
              <a:t>When the wind fluctuates, a sudden decline could be like a generator suddenly going out of service. When the wind suddenly stops, generators elsewhere in the grid must increase or decrease their output to compensate. </a:t>
            </a:r>
          </a:p>
          <a:p>
            <a:r>
              <a:rPr lang="en-US" dirty="0"/>
              <a:t>Gas-fired generators ramp up and down faster and more efficiently than coal generators. </a:t>
            </a:r>
          </a:p>
        </p:txBody>
      </p:sp>
    </p:spTree>
    <p:extLst>
      <p:ext uri="{BB962C8B-B14F-4D97-AF65-F5344CB8AC3E}">
        <p14:creationId xmlns:p14="http://schemas.microsoft.com/office/powerpoint/2010/main" val="2240331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6D72-9AF1-6B83-0DAD-A370D2ACB0A1}"/>
              </a:ext>
            </a:extLst>
          </p:cNvPr>
          <p:cNvSpPr>
            <a:spLocks noGrp="1"/>
          </p:cNvSpPr>
          <p:nvPr>
            <p:ph type="ctrTitle"/>
          </p:nvPr>
        </p:nvSpPr>
        <p:spPr/>
        <p:txBody>
          <a:bodyPr>
            <a:normAutofit fontScale="90000"/>
          </a:bodyPr>
          <a:lstStyle/>
          <a:p>
            <a:r>
              <a:rPr lang="en-US" dirty="0"/>
              <a:t>LCOE Driver 1 – Capacity Factor Overview</a:t>
            </a:r>
          </a:p>
        </p:txBody>
      </p:sp>
    </p:spTree>
    <p:extLst>
      <p:ext uri="{BB962C8B-B14F-4D97-AF65-F5344CB8AC3E}">
        <p14:creationId xmlns:p14="http://schemas.microsoft.com/office/powerpoint/2010/main" val="261242117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C97F-73D8-40FB-917F-CE38BE228E2C}"/>
              </a:ext>
            </a:extLst>
          </p:cNvPr>
          <p:cNvSpPr>
            <a:spLocks noGrp="1"/>
          </p:cNvSpPr>
          <p:nvPr>
            <p:ph type="ctrTitle"/>
          </p:nvPr>
        </p:nvSpPr>
        <p:spPr/>
        <p:txBody>
          <a:bodyPr>
            <a:normAutofit fontScale="90000"/>
          </a:bodyPr>
          <a:lstStyle/>
          <a:p>
            <a:r>
              <a:rPr lang="en-029" dirty="0"/>
              <a:t>Hourly Electricity Price and Wind Speed</a:t>
            </a:r>
          </a:p>
        </p:txBody>
      </p:sp>
      <p:sp>
        <p:nvSpPr>
          <p:cNvPr id="3" name="Content Placeholder 2">
            <a:extLst>
              <a:ext uri="{FF2B5EF4-FFF2-40B4-BE49-F238E27FC236}">
                <a16:creationId xmlns:a16="http://schemas.microsoft.com/office/drawing/2014/main" id="{8957AE8A-3286-406B-859F-E390E7DCC94D}"/>
              </a:ext>
            </a:extLst>
          </p:cNvPr>
          <p:cNvSpPr>
            <a:spLocks noGrp="1"/>
          </p:cNvSpPr>
          <p:nvPr>
            <p:ph type="body" sz="quarter" idx="13"/>
          </p:nvPr>
        </p:nvSpPr>
        <p:spPr/>
        <p:txBody>
          <a:bodyPr/>
          <a:lstStyle/>
          <a:p>
            <a:r>
              <a:rPr lang="en-029" dirty="0"/>
              <a:t>More graphs of Wind Speed and Price</a:t>
            </a:r>
          </a:p>
          <a:p>
            <a:endParaRPr lang="en-029" dirty="0"/>
          </a:p>
        </p:txBody>
      </p:sp>
      <p:pic>
        <p:nvPicPr>
          <p:cNvPr id="4" name="Picture 3">
            <a:extLst>
              <a:ext uri="{FF2B5EF4-FFF2-40B4-BE49-F238E27FC236}">
                <a16:creationId xmlns:a16="http://schemas.microsoft.com/office/drawing/2014/main" id="{EEAF9448-C7E8-41D0-9AC1-50C05CD8CF88}"/>
              </a:ext>
            </a:extLst>
          </p:cNvPr>
          <p:cNvPicPr>
            <a:picLocks noChangeAspect="1"/>
          </p:cNvPicPr>
          <p:nvPr/>
        </p:nvPicPr>
        <p:blipFill>
          <a:blip r:embed="rId2"/>
          <a:stretch>
            <a:fillRect/>
          </a:stretch>
        </p:blipFill>
        <p:spPr>
          <a:xfrm>
            <a:off x="1110350" y="2133600"/>
            <a:ext cx="6923299" cy="4162550"/>
          </a:xfrm>
          <a:prstGeom prst="rect">
            <a:avLst/>
          </a:prstGeom>
        </p:spPr>
      </p:pic>
    </p:spTree>
    <p:extLst>
      <p:ext uri="{BB962C8B-B14F-4D97-AF65-F5344CB8AC3E}">
        <p14:creationId xmlns:p14="http://schemas.microsoft.com/office/powerpoint/2010/main" val="263486971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65AB4-6C5C-43BB-A536-FEE804CE3CE2}"/>
              </a:ext>
            </a:extLst>
          </p:cNvPr>
          <p:cNvSpPr>
            <a:spLocks noGrp="1"/>
          </p:cNvSpPr>
          <p:nvPr>
            <p:ph type="ctrTitle"/>
          </p:nvPr>
        </p:nvSpPr>
        <p:spPr/>
        <p:txBody>
          <a:bodyPr/>
          <a:lstStyle/>
          <a:p>
            <a:r>
              <a:rPr lang="en-029" dirty="0"/>
              <a:t>Wind and Electricity Price</a:t>
            </a:r>
          </a:p>
        </p:txBody>
      </p:sp>
      <p:sp>
        <p:nvSpPr>
          <p:cNvPr id="3" name="Content Placeholder 2">
            <a:extLst>
              <a:ext uri="{FF2B5EF4-FFF2-40B4-BE49-F238E27FC236}">
                <a16:creationId xmlns:a16="http://schemas.microsoft.com/office/drawing/2014/main" id="{3F657CD3-B965-44B0-8078-AA04B0B5A45C}"/>
              </a:ext>
            </a:extLst>
          </p:cNvPr>
          <p:cNvSpPr>
            <a:spLocks noGrp="1"/>
          </p:cNvSpPr>
          <p:nvPr>
            <p:ph type="body" sz="quarter" idx="13"/>
          </p:nvPr>
        </p:nvSpPr>
        <p:spPr/>
        <p:txBody>
          <a:bodyPr/>
          <a:lstStyle/>
          <a:p>
            <a:r>
              <a:rPr lang="en-029" dirty="0"/>
              <a:t>Graphs of hourly data show some relationship between wind speed and prices</a:t>
            </a:r>
          </a:p>
          <a:p>
            <a:endParaRPr lang="en-029" dirty="0"/>
          </a:p>
        </p:txBody>
      </p:sp>
      <p:pic>
        <p:nvPicPr>
          <p:cNvPr id="6" name="Picture 5">
            <a:extLst>
              <a:ext uri="{FF2B5EF4-FFF2-40B4-BE49-F238E27FC236}">
                <a16:creationId xmlns:a16="http://schemas.microsoft.com/office/drawing/2014/main" id="{0131A2FB-DFD5-4147-839D-6830BCA70EB4}"/>
              </a:ext>
            </a:extLst>
          </p:cNvPr>
          <p:cNvPicPr>
            <a:picLocks noChangeAspect="1"/>
          </p:cNvPicPr>
          <p:nvPr/>
        </p:nvPicPr>
        <p:blipFill>
          <a:blip r:embed="rId2"/>
          <a:stretch>
            <a:fillRect/>
          </a:stretch>
        </p:blipFill>
        <p:spPr>
          <a:xfrm>
            <a:off x="1295400" y="2643329"/>
            <a:ext cx="6553200" cy="3940033"/>
          </a:xfrm>
          <a:prstGeom prst="rect">
            <a:avLst/>
          </a:prstGeom>
        </p:spPr>
      </p:pic>
    </p:spTree>
    <p:extLst>
      <p:ext uri="{BB962C8B-B14F-4D97-AF65-F5344CB8AC3E}">
        <p14:creationId xmlns:p14="http://schemas.microsoft.com/office/powerpoint/2010/main" val="19245907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E7E5-C1F5-494B-A831-9514AA6E35D8}"/>
              </a:ext>
            </a:extLst>
          </p:cNvPr>
          <p:cNvSpPr>
            <a:spLocks noGrp="1"/>
          </p:cNvSpPr>
          <p:nvPr>
            <p:ph type="ctrTitle"/>
          </p:nvPr>
        </p:nvSpPr>
        <p:spPr/>
        <p:txBody>
          <a:bodyPr>
            <a:normAutofit fontScale="90000"/>
          </a:bodyPr>
          <a:lstStyle/>
          <a:p>
            <a:r>
              <a:rPr lang="en-029" dirty="0"/>
              <a:t>Balance Responsibility in NL Feed-in Tariff</a:t>
            </a:r>
          </a:p>
        </p:txBody>
      </p:sp>
      <p:sp>
        <p:nvSpPr>
          <p:cNvPr id="3" name="Content Placeholder 2">
            <a:extLst>
              <a:ext uri="{FF2B5EF4-FFF2-40B4-BE49-F238E27FC236}">
                <a16:creationId xmlns:a16="http://schemas.microsoft.com/office/drawing/2014/main" id="{BB3F9527-CD6C-45B2-A55C-67B2DCCAF136}"/>
              </a:ext>
            </a:extLst>
          </p:cNvPr>
          <p:cNvSpPr>
            <a:spLocks noGrp="1"/>
          </p:cNvSpPr>
          <p:nvPr>
            <p:ph type="body" sz="quarter" idx="13"/>
          </p:nvPr>
        </p:nvSpPr>
        <p:spPr/>
        <p:txBody>
          <a:bodyPr/>
          <a:lstStyle/>
          <a:p>
            <a:r>
              <a:rPr lang="en-US" dirty="0"/>
              <a:t>In NL the Electricity Act stipulates that all connected parties must arrange their own Balance Responsibility.</a:t>
            </a:r>
          </a:p>
          <a:p>
            <a:r>
              <a:rPr lang="en-US" dirty="0"/>
              <a:t>The System Code states that connected parties can assign this responsibility to a legal entity who is recognised by TenneT (the transmission company) as a Balance Responsible party. </a:t>
            </a:r>
          </a:p>
          <a:p>
            <a:r>
              <a:rPr lang="en-US" dirty="0"/>
              <a:t>There is a cost of balancing. The cost balancing is included into the calculation of the “correction amount” (again, this is the market price), meaning the correction decreases because of the balancing cost.  </a:t>
            </a:r>
          </a:p>
          <a:p>
            <a:endParaRPr lang="en-029" dirty="0"/>
          </a:p>
        </p:txBody>
      </p:sp>
    </p:spTree>
    <p:extLst>
      <p:ext uri="{BB962C8B-B14F-4D97-AF65-F5344CB8AC3E}">
        <p14:creationId xmlns:p14="http://schemas.microsoft.com/office/powerpoint/2010/main" val="24724237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93177-8AAB-4FF9-ADE3-43086230541E}"/>
              </a:ext>
            </a:extLst>
          </p:cNvPr>
          <p:cNvSpPr>
            <a:spLocks noGrp="1"/>
          </p:cNvSpPr>
          <p:nvPr>
            <p:ph type="ctrTitle"/>
          </p:nvPr>
        </p:nvSpPr>
        <p:spPr/>
        <p:txBody>
          <a:bodyPr>
            <a:normAutofit fontScale="90000"/>
          </a:bodyPr>
          <a:lstStyle/>
          <a:p>
            <a:r>
              <a:rPr lang="en-029" dirty="0"/>
              <a:t>Much Easier to Predict Wind In the Short-term Suggesting Lower Required Reserves</a:t>
            </a:r>
          </a:p>
        </p:txBody>
      </p:sp>
      <p:pic>
        <p:nvPicPr>
          <p:cNvPr id="4" name="Content Placeholder 3">
            <a:extLst>
              <a:ext uri="{FF2B5EF4-FFF2-40B4-BE49-F238E27FC236}">
                <a16:creationId xmlns:a16="http://schemas.microsoft.com/office/drawing/2014/main" id="{5020C021-044A-4F24-A53E-421298AEADA5}"/>
              </a:ext>
            </a:extLst>
          </p:cNvPr>
          <p:cNvPicPr>
            <a:picLocks noGrp="1" noChangeAspect="1"/>
          </p:cNvPicPr>
          <p:nvPr>
            <p:ph idx="4294967295"/>
          </p:nvPr>
        </p:nvPicPr>
        <p:blipFill>
          <a:blip r:embed="rId2"/>
          <a:stretch>
            <a:fillRect/>
          </a:stretch>
        </p:blipFill>
        <p:spPr>
          <a:xfrm>
            <a:off x="914400" y="1692068"/>
            <a:ext cx="6405563" cy="4395788"/>
          </a:xfrm>
          <a:prstGeom prst="rect">
            <a:avLst/>
          </a:prstGeom>
        </p:spPr>
      </p:pic>
    </p:spTree>
    <p:extLst>
      <p:ext uri="{BB962C8B-B14F-4D97-AF65-F5344CB8AC3E}">
        <p14:creationId xmlns:p14="http://schemas.microsoft.com/office/powerpoint/2010/main" val="265524285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BEDB-812C-42A0-B78E-E106BAC76B74}"/>
              </a:ext>
            </a:extLst>
          </p:cNvPr>
          <p:cNvSpPr>
            <a:spLocks noGrp="1"/>
          </p:cNvSpPr>
          <p:nvPr>
            <p:ph type="ctrTitle"/>
          </p:nvPr>
        </p:nvSpPr>
        <p:spPr/>
        <p:txBody>
          <a:bodyPr>
            <a:normAutofit fontScale="90000"/>
          </a:bodyPr>
          <a:lstStyle/>
          <a:p>
            <a:r>
              <a:rPr lang="en-029" dirty="0"/>
              <a:t>Reserves from Combined Heat and Power Capacity not Used</a:t>
            </a:r>
          </a:p>
        </p:txBody>
      </p:sp>
      <p:sp>
        <p:nvSpPr>
          <p:cNvPr id="3" name="Content Placeholder 2">
            <a:extLst>
              <a:ext uri="{FF2B5EF4-FFF2-40B4-BE49-F238E27FC236}">
                <a16:creationId xmlns:a16="http://schemas.microsoft.com/office/drawing/2014/main" id="{F884A970-B8D4-4AE1-ABEA-E6B62CFDC261}"/>
              </a:ext>
            </a:extLst>
          </p:cNvPr>
          <p:cNvSpPr>
            <a:spLocks noGrp="1"/>
          </p:cNvSpPr>
          <p:nvPr>
            <p:ph type="body" sz="quarter" idx="13"/>
          </p:nvPr>
        </p:nvSpPr>
        <p:spPr/>
        <p:txBody>
          <a:bodyPr/>
          <a:lstStyle/>
          <a:p>
            <a:r>
              <a:rPr lang="en-US" dirty="0"/>
              <a:t>Small scale generators like the many CHP installations in The Netherlands also help to maintain the balance, as does time-shifting part of the power demand. The Dutch transmission systems operator TenneT contracts in advance with industrial consumers for some of its power reserve.</a:t>
            </a:r>
            <a:endParaRPr lang="en-029" dirty="0"/>
          </a:p>
          <a:p>
            <a:endParaRPr lang="en-029" dirty="0"/>
          </a:p>
        </p:txBody>
      </p:sp>
    </p:spTree>
    <p:extLst>
      <p:ext uri="{BB962C8B-B14F-4D97-AF65-F5344CB8AC3E}">
        <p14:creationId xmlns:p14="http://schemas.microsoft.com/office/powerpoint/2010/main" val="137211516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8E1B4-09E3-43E8-BF1F-18FBD0E0B86D}"/>
              </a:ext>
            </a:extLst>
          </p:cNvPr>
          <p:cNvSpPr>
            <a:spLocks noGrp="1"/>
          </p:cNvSpPr>
          <p:nvPr>
            <p:ph type="ctrTitle"/>
          </p:nvPr>
        </p:nvSpPr>
        <p:spPr/>
        <p:txBody>
          <a:bodyPr/>
          <a:lstStyle/>
          <a:p>
            <a:r>
              <a:rPr lang="en-029" dirty="0"/>
              <a:t>Imbalance</a:t>
            </a:r>
          </a:p>
        </p:txBody>
      </p:sp>
      <p:sp>
        <p:nvSpPr>
          <p:cNvPr id="3" name="Content Placeholder 2">
            <a:extLst>
              <a:ext uri="{FF2B5EF4-FFF2-40B4-BE49-F238E27FC236}">
                <a16:creationId xmlns:a16="http://schemas.microsoft.com/office/drawing/2014/main" id="{F7AC6955-FD6B-4330-B5F7-0FC66011390E}"/>
              </a:ext>
            </a:extLst>
          </p:cNvPr>
          <p:cNvSpPr>
            <a:spLocks noGrp="1"/>
          </p:cNvSpPr>
          <p:nvPr>
            <p:ph type="body" sz="quarter" idx="13"/>
          </p:nvPr>
        </p:nvSpPr>
        <p:spPr/>
        <p:txBody>
          <a:bodyPr/>
          <a:lstStyle/>
          <a:p>
            <a:r>
              <a:rPr lang="en-US" dirty="0"/>
              <a:t>In DK RES-E producers are also balancing responsible (and the cost of 0.25 ct/kWh for this is added to the tariff). </a:t>
            </a:r>
          </a:p>
          <a:p>
            <a:r>
              <a:rPr lang="en-US" dirty="0"/>
              <a:t>The only way that potentially differing balancing responsibilities should be taken into account is in terms of differing costs which have to be included into the tariff calculation.</a:t>
            </a:r>
            <a:endParaRPr lang="en-029" dirty="0"/>
          </a:p>
        </p:txBody>
      </p:sp>
    </p:spTree>
    <p:extLst>
      <p:ext uri="{BB962C8B-B14F-4D97-AF65-F5344CB8AC3E}">
        <p14:creationId xmlns:p14="http://schemas.microsoft.com/office/powerpoint/2010/main" val="5166382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ctrTitle"/>
          </p:nvPr>
        </p:nvSpPr>
        <p:spPr/>
        <p:txBody>
          <a:bodyPr/>
          <a:lstStyle/>
          <a:p>
            <a:r>
              <a:rPr lang="en-029" dirty="0"/>
              <a:t>Variance in Estimated Costs</a:t>
            </a:r>
          </a:p>
        </p:txBody>
      </p:sp>
      <p:sp>
        <p:nvSpPr>
          <p:cNvPr id="3" name="Text Placeholder 2">
            <a:extLst>
              <a:ext uri="{FF2B5EF4-FFF2-40B4-BE49-F238E27FC236}">
                <a16:creationId xmlns:a16="http://schemas.microsoft.com/office/drawing/2014/main" id="{C37C79F0-2430-A2D2-BE38-5BDF8C4700CE}"/>
              </a:ext>
            </a:extLst>
          </p:cNvPr>
          <p:cNvSpPr>
            <a:spLocks noGrp="1"/>
          </p:cNvSpPr>
          <p:nvPr>
            <p:ph type="body" sz="quarter" idx="13"/>
          </p:nvPr>
        </p:nvSpPr>
        <p:spPr/>
        <p:txBody>
          <a:bodyPr/>
          <a:lstStyle/>
          <a:p>
            <a:endParaRPr lang="en-US"/>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4294967295"/>
          </p:nvPr>
        </p:nvPicPr>
        <p:blipFill>
          <a:blip r:embed="rId2"/>
          <a:stretch>
            <a:fillRect/>
          </a:stretch>
        </p:blipFill>
        <p:spPr>
          <a:xfrm>
            <a:off x="0" y="1209675"/>
            <a:ext cx="8154988" cy="4395788"/>
          </a:xfrm>
          <a:prstGeom prst="rect">
            <a:avLst/>
          </a:prstGeom>
        </p:spPr>
      </p:pic>
    </p:spTree>
    <p:extLst>
      <p:ext uri="{BB962C8B-B14F-4D97-AF65-F5344CB8AC3E}">
        <p14:creationId xmlns:p14="http://schemas.microsoft.com/office/powerpoint/2010/main" val="241718804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95D8-9EDC-C93F-AAAE-C8FCE76CC544}"/>
              </a:ext>
            </a:extLst>
          </p:cNvPr>
          <p:cNvSpPr>
            <a:spLocks noGrp="1"/>
          </p:cNvSpPr>
          <p:nvPr>
            <p:ph type="ctrTitle"/>
          </p:nvPr>
        </p:nvSpPr>
        <p:spPr/>
        <p:txBody>
          <a:bodyPr/>
          <a:lstStyle/>
          <a:p>
            <a:r>
              <a:rPr lang="en-US" dirty="0"/>
              <a:t>Off-Shore Data</a:t>
            </a:r>
          </a:p>
        </p:txBody>
      </p:sp>
      <p:sp>
        <p:nvSpPr>
          <p:cNvPr id="3" name="Subtitle 2">
            <a:extLst>
              <a:ext uri="{FF2B5EF4-FFF2-40B4-BE49-F238E27FC236}">
                <a16:creationId xmlns:a16="http://schemas.microsoft.com/office/drawing/2014/main" id="{6D55DD9E-8671-E10A-0764-9EC31339BB7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316416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ctrTitle"/>
          </p:nvPr>
        </p:nvSpPr>
        <p:spPr/>
        <p:txBody>
          <a:bodyPr/>
          <a:lstStyle/>
          <a:p>
            <a:r>
              <a:rPr lang="en-US" dirty="0"/>
              <a:t>Off-Shore Database</a:t>
            </a:r>
          </a:p>
        </p:txBody>
      </p:sp>
      <p:pic>
        <p:nvPicPr>
          <p:cNvPr id="41990" name="Picture 4"/>
          <p:cNvPicPr>
            <a:picLocks noGrp="1" noChangeAspect="1" noChangeArrowheads="1"/>
          </p:cNvPicPr>
          <p:nvPr>
            <p:ph idx="4294967295"/>
          </p:nvPr>
        </p:nvPicPr>
        <p:blipFill>
          <a:blip r:embed="rId2" cstate="print"/>
          <a:srcRect/>
          <a:stretch>
            <a:fillRect/>
          </a:stretch>
        </p:blipFill>
        <p:spPr>
          <a:xfrm>
            <a:off x="533400" y="1491802"/>
            <a:ext cx="7696200" cy="4680398"/>
          </a:xfrm>
        </p:spPr>
      </p:pic>
      <p:sp>
        <p:nvSpPr>
          <p:cNvPr id="7" name="TextBox 6"/>
          <p:cNvSpPr txBox="1"/>
          <p:nvPr/>
        </p:nvSpPr>
        <p:spPr>
          <a:xfrm>
            <a:off x="5715000" y="6172200"/>
            <a:ext cx="2438400" cy="646331"/>
          </a:xfrm>
          <a:prstGeom prst="rect">
            <a:avLst/>
          </a:prstGeom>
          <a:solidFill>
            <a:srgbClr val="FFC000"/>
          </a:solidFill>
        </p:spPr>
        <p:txBody>
          <a:bodyPr wrap="square" rtlCol="0">
            <a:spAutoFit/>
          </a:bodyPr>
          <a:lstStyle/>
          <a:p>
            <a:r>
              <a:rPr lang="en-US" dirty="0"/>
              <a:t>Source: Database of Comparative Costs</a:t>
            </a:r>
          </a:p>
        </p:txBody>
      </p:sp>
    </p:spTree>
    <p:extLst>
      <p:ext uri="{BB962C8B-B14F-4D97-AF65-F5344CB8AC3E}">
        <p14:creationId xmlns:p14="http://schemas.microsoft.com/office/powerpoint/2010/main" val="20270817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p:txBody>
          <a:bodyPr/>
          <a:lstStyle/>
          <a:p>
            <a:r>
              <a:rPr lang="en-US" dirty="0"/>
              <a:t>MW Capacity by year in Database</a:t>
            </a:r>
          </a:p>
        </p:txBody>
      </p:sp>
      <p:pic>
        <p:nvPicPr>
          <p:cNvPr id="43014" name="Picture 2"/>
          <p:cNvPicPr>
            <a:picLocks noGrp="1" noChangeAspect="1" noChangeArrowheads="1"/>
          </p:cNvPicPr>
          <p:nvPr>
            <p:ph idx="4294967295"/>
          </p:nvPr>
        </p:nvPicPr>
        <p:blipFill>
          <a:blip r:embed="rId2" cstate="print"/>
          <a:srcRect/>
          <a:stretch>
            <a:fillRect/>
          </a:stretch>
        </p:blipFill>
        <p:spPr>
          <a:xfrm>
            <a:off x="990600" y="1634918"/>
            <a:ext cx="6125449" cy="4452938"/>
          </a:xfrm>
        </p:spPr>
      </p:pic>
    </p:spTree>
    <p:extLst>
      <p:ext uri="{BB962C8B-B14F-4D97-AF65-F5344CB8AC3E}">
        <p14:creationId xmlns:p14="http://schemas.microsoft.com/office/powerpoint/2010/main" val="147359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99EA-63C5-4F4D-9F46-2E5AE53FBB6F}"/>
              </a:ext>
            </a:extLst>
          </p:cNvPr>
          <p:cNvSpPr>
            <a:spLocks noGrp="1"/>
          </p:cNvSpPr>
          <p:nvPr>
            <p:ph type="ctrTitle"/>
          </p:nvPr>
        </p:nvSpPr>
        <p:spPr/>
        <p:txBody>
          <a:bodyPr/>
          <a:lstStyle/>
          <a:p>
            <a:r>
              <a:rPr lang="en-US" dirty="0"/>
              <a:t>Bloomberg Capacity Factor Data</a:t>
            </a:r>
          </a:p>
        </p:txBody>
      </p:sp>
      <p:sp>
        <p:nvSpPr>
          <p:cNvPr id="3" name="Text Placeholder 2">
            <a:extLst>
              <a:ext uri="{FF2B5EF4-FFF2-40B4-BE49-F238E27FC236}">
                <a16:creationId xmlns:a16="http://schemas.microsoft.com/office/drawing/2014/main" id="{534E80E3-61D8-4ACA-816D-1BDA84BB3A59}"/>
              </a:ext>
            </a:extLst>
          </p:cNvPr>
          <p:cNvSpPr>
            <a:spLocks noGrp="1"/>
          </p:cNvSpPr>
          <p:nvPr>
            <p:ph type="body" sz="quarter" idx="13"/>
          </p:nvPr>
        </p:nvSpPr>
        <p:spPr/>
        <p:txBody>
          <a:bodyPr/>
          <a:lstStyle/>
          <a:p>
            <a:r>
              <a:rPr lang="en-US" dirty="0"/>
              <a:t>Driven in large part by improvements in Power Curve</a:t>
            </a:r>
          </a:p>
          <a:p>
            <a:r>
              <a:rPr lang="en-US" dirty="0"/>
              <a:t>Cannot Look Similar Data Nearby</a:t>
            </a:r>
          </a:p>
        </p:txBody>
      </p:sp>
      <p:pic>
        <p:nvPicPr>
          <p:cNvPr id="5" name="Picture 4">
            <a:extLst>
              <a:ext uri="{FF2B5EF4-FFF2-40B4-BE49-F238E27FC236}">
                <a16:creationId xmlns:a16="http://schemas.microsoft.com/office/drawing/2014/main" id="{B14ED1F9-04DB-4BB8-B6D4-50DF3FE0A043}"/>
              </a:ext>
            </a:extLst>
          </p:cNvPr>
          <p:cNvPicPr>
            <a:picLocks noChangeAspect="1"/>
          </p:cNvPicPr>
          <p:nvPr/>
        </p:nvPicPr>
        <p:blipFill>
          <a:blip r:embed="rId2"/>
          <a:stretch>
            <a:fillRect/>
          </a:stretch>
        </p:blipFill>
        <p:spPr>
          <a:xfrm>
            <a:off x="2057400" y="2590800"/>
            <a:ext cx="4327262" cy="3298558"/>
          </a:xfrm>
          <a:prstGeom prst="rect">
            <a:avLst/>
          </a:prstGeom>
        </p:spPr>
      </p:pic>
    </p:spTree>
    <p:extLst>
      <p:ext uri="{BB962C8B-B14F-4D97-AF65-F5344CB8AC3E}">
        <p14:creationId xmlns:p14="http://schemas.microsoft.com/office/powerpoint/2010/main" val="393004952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ctrTitle"/>
          </p:nvPr>
        </p:nvSpPr>
        <p:spPr/>
        <p:txBody>
          <a:bodyPr/>
          <a:lstStyle/>
          <a:p>
            <a:r>
              <a:rPr lang="en-US" dirty="0"/>
              <a:t>Cost per kW of Individual Plants (USD/kW)</a:t>
            </a:r>
          </a:p>
        </p:txBody>
      </p:sp>
      <p:pic>
        <p:nvPicPr>
          <p:cNvPr id="44038" name="Picture 2"/>
          <p:cNvPicPr>
            <a:picLocks noGrp="1" noChangeAspect="1" noChangeArrowheads="1"/>
          </p:cNvPicPr>
          <p:nvPr>
            <p:ph idx="4294967295"/>
          </p:nvPr>
        </p:nvPicPr>
        <p:blipFill>
          <a:blip r:embed="rId2" cstate="print"/>
          <a:srcRect/>
          <a:stretch>
            <a:fillRect/>
          </a:stretch>
        </p:blipFill>
        <p:spPr>
          <a:xfrm>
            <a:off x="1371600" y="1524000"/>
            <a:ext cx="6542088" cy="4756150"/>
          </a:xfrm>
        </p:spPr>
      </p:pic>
    </p:spTree>
    <p:extLst>
      <p:ext uri="{BB962C8B-B14F-4D97-AF65-F5344CB8AC3E}">
        <p14:creationId xmlns:p14="http://schemas.microsoft.com/office/powerpoint/2010/main" val="21855487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p:txBody>
          <a:bodyPr/>
          <a:lstStyle/>
          <a:p>
            <a:r>
              <a:rPr lang="en-US" dirty="0"/>
              <a:t>Costs of Off-Shore Wind by Project</a:t>
            </a:r>
          </a:p>
        </p:txBody>
      </p:sp>
      <p:sp>
        <p:nvSpPr>
          <p:cNvPr id="2" name="Text Placeholder 1">
            <a:extLst>
              <a:ext uri="{FF2B5EF4-FFF2-40B4-BE49-F238E27FC236}">
                <a16:creationId xmlns:a16="http://schemas.microsoft.com/office/drawing/2014/main" id="{20604E41-1BC6-2761-E0EC-9C5A76AA0025}"/>
              </a:ext>
            </a:extLst>
          </p:cNvPr>
          <p:cNvSpPr>
            <a:spLocks noGrp="1"/>
          </p:cNvSpPr>
          <p:nvPr>
            <p:ph type="body" sz="quarter" idx="13"/>
          </p:nvPr>
        </p:nvSpPr>
        <p:spPr/>
        <p:txBody>
          <a:bodyPr/>
          <a:lstStyle/>
          <a:p>
            <a:endParaRPr lang="en-US" dirty="0"/>
          </a:p>
        </p:txBody>
      </p:sp>
      <p:pic>
        <p:nvPicPr>
          <p:cNvPr id="45062" name="Picture 2"/>
          <p:cNvPicPr>
            <a:picLocks noChangeAspect="1" noChangeArrowheads="1"/>
          </p:cNvPicPr>
          <p:nvPr/>
        </p:nvPicPr>
        <p:blipFill>
          <a:blip r:embed="rId2" cstate="print"/>
          <a:srcRect/>
          <a:stretch>
            <a:fillRect/>
          </a:stretch>
        </p:blipFill>
        <p:spPr bwMode="auto">
          <a:xfrm>
            <a:off x="130722" y="1432060"/>
            <a:ext cx="8763000" cy="4926013"/>
          </a:xfrm>
          <a:prstGeom prst="rect">
            <a:avLst/>
          </a:prstGeom>
          <a:noFill/>
          <a:ln w="9525">
            <a:noFill/>
            <a:miter lim="800000"/>
            <a:headEnd/>
            <a:tailEnd/>
          </a:ln>
        </p:spPr>
      </p:pic>
      <p:sp>
        <p:nvSpPr>
          <p:cNvPr id="7" name="Rectangle 6"/>
          <p:cNvSpPr/>
          <p:nvPr/>
        </p:nvSpPr>
        <p:spPr>
          <a:xfrm>
            <a:off x="304800" y="1219200"/>
            <a:ext cx="3200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064" name="TextBox 7"/>
          <p:cNvSpPr txBox="1">
            <a:spLocks noChangeArrowheads="1"/>
          </p:cNvSpPr>
          <p:nvPr/>
        </p:nvSpPr>
        <p:spPr bwMode="auto">
          <a:xfrm>
            <a:off x="0" y="5867400"/>
            <a:ext cx="9144000" cy="369888"/>
          </a:xfrm>
          <a:prstGeom prst="rect">
            <a:avLst/>
          </a:prstGeom>
          <a:solidFill>
            <a:schemeClr val="bg1"/>
          </a:solidFill>
          <a:ln w="9525">
            <a:noFill/>
            <a:miter lim="800000"/>
            <a:headEnd/>
            <a:tailEnd/>
          </a:ln>
        </p:spPr>
        <p:txBody>
          <a:bodyPr>
            <a:spAutoFit/>
          </a:bodyPr>
          <a:lstStyle/>
          <a:p>
            <a:endParaRPr lang="en-US" dirty="0"/>
          </a:p>
        </p:txBody>
      </p:sp>
    </p:spTree>
    <p:extLst>
      <p:ext uri="{BB962C8B-B14F-4D97-AF65-F5344CB8AC3E}">
        <p14:creationId xmlns:p14="http://schemas.microsoft.com/office/powerpoint/2010/main" val="286619986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ctrTitle"/>
          </p:nvPr>
        </p:nvSpPr>
        <p:spPr/>
        <p:txBody>
          <a:bodyPr/>
          <a:lstStyle/>
          <a:p>
            <a:r>
              <a:rPr lang="en-US" dirty="0"/>
              <a:t>Average Cost per kW of Off-Shore (USD/kW)</a:t>
            </a:r>
          </a:p>
        </p:txBody>
      </p:sp>
      <p:pic>
        <p:nvPicPr>
          <p:cNvPr id="48134" name="Picture 2"/>
          <p:cNvPicPr>
            <a:picLocks noGrp="1" noChangeAspect="1" noChangeArrowheads="1"/>
          </p:cNvPicPr>
          <p:nvPr>
            <p:ph idx="4294967295"/>
          </p:nvPr>
        </p:nvPicPr>
        <p:blipFill>
          <a:blip r:embed="rId2" cstate="print"/>
          <a:srcRect/>
          <a:stretch>
            <a:fillRect/>
          </a:stretch>
        </p:blipFill>
        <p:spPr>
          <a:xfrm>
            <a:off x="1297112" y="1447800"/>
            <a:ext cx="6540500" cy="4754562"/>
          </a:xfrm>
        </p:spPr>
      </p:pic>
    </p:spTree>
    <p:extLst>
      <p:ext uri="{BB962C8B-B14F-4D97-AF65-F5344CB8AC3E}">
        <p14:creationId xmlns:p14="http://schemas.microsoft.com/office/powerpoint/2010/main" val="363727058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p:txBody>
          <a:bodyPr/>
          <a:lstStyle/>
          <a:p>
            <a:pPr eaLnBrk="1" hangingPunct="1"/>
            <a:r>
              <a:rPr lang="en-US" dirty="0"/>
              <a:t>Old Cost of Off-Shore Wind Estimates – Depend on Distance Off-shore</a:t>
            </a:r>
          </a:p>
        </p:txBody>
      </p:sp>
      <p:sp>
        <p:nvSpPr>
          <p:cNvPr id="2" name="Text Placeholder 1">
            <a:extLst>
              <a:ext uri="{FF2B5EF4-FFF2-40B4-BE49-F238E27FC236}">
                <a16:creationId xmlns:a16="http://schemas.microsoft.com/office/drawing/2014/main" id="{74906D15-495C-F4FE-FA33-4B19F4975B77}"/>
              </a:ext>
            </a:extLst>
          </p:cNvPr>
          <p:cNvSpPr>
            <a:spLocks noGrp="1"/>
          </p:cNvSpPr>
          <p:nvPr>
            <p:ph type="body" sz="quarter" idx="13"/>
          </p:nvPr>
        </p:nvSpPr>
        <p:spPr/>
        <p:txBody>
          <a:bodyPr/>
          <a:lstStyle/>
          <a:p>
            <a:endParaRPr lang="en-US" dirty="0"/>
          </a:p>
        </p:txBody>
      </p:sp>
      <p:pic>
        <p:nvPicPr>
          <p:cNvPr id="49155" name="Picture 4" descr="Off_Shore"/>
          <p:cNvPicPr>
            <a:picLocks noChangeAspect="1" noChangeArrowheads="1"/>
          </p:cNvPicPr>
          <p:nvPr/>
        </p:nvPicPr>
        <p:blipFill>
          <a:blip r:embed="rId2" cstate="print"/>
          <a:srcRect/>
          <a:stretch>
            <a:fillRect/>
          </a:stretch>
        </p:blipFill>
        <p:spPr bwMode="auto">
          <a:xfrm>
            <a:off x="304800" y="1524000"/>
            <a:ext cx="7391400" cy="3590925"/>
          </a:xfrm>
          <a:prstGeom prst="rect">
            <a:avLst/>
          </a:prstGeom>
          <a:noFill/>
          <a:ln w="9525">
            <a:noFill/>
            <a:miter lim="800000"/>
            <a:headEnd/>
            <a:tailEnd/>
          </a:ln>
        </p:spPr>
      </p:pic>
      <p:pic>
        <p:nvPicPr>
          <p:cNvPr id="49156" name="Picture 5"/>
          <p:cNvPicPr>
            <a:picLocks noChangeAspect="1" noChangeArrowheads="1"/>
          </p:cNvPicPr>
          <p:nvPr/>
        </p:nvPicPr>
        <p:blipFill>
          <a:blip r:embed="rId3" cstate="print"/>
          <a:srcRect/>
          <a:stretch>
            <a:fillRect/>
          </a:stretch>
        </p:blipFill>
        <p:spPr bwMode="auto">
          <a:xfrm>
            <a:off x="6705600" y="4343400"/>
            <a:ext cx="1885950" cy="2105025"/>
          </a:xfrm>
          <a:prstGeom prst="rect">
            <a:avLst/>
          </a:prstGeom>
          <a:noFill/>
          <a:ln w="9525">
            <a:noFill/>
            <a:miter lim="800000"/>
            <a:headEnd/>
            <a:tailEnd/>
          </a:ln>
        </p:spPr>
      </p:pic>
    </p:spTree>
    <p:extLst>
      <p:ext uri="{BB962C8B-B14F-4D97-AF65-F5344CB8AC3E}">
        <p14:creationId xmlns:p14="http://schemas.microsoft.com/office/powerpoint/2010/main" val="32562745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p:nvPr>
        </p:nvSpPr>
        <p:spPr/>
        <p:txBody>
          <a:bodyPr/>
          <a:lstStyle/>
          <a:p>
            <a:r>
              <a:rPr lang="en-US" dirty="0"/>
              <a:t>Distance from Shore by Year</a:t>
            </a:r>
          </a:p>
        </p:txBody>
      </p:sp>
      <p:pic>
        <p:nvPicPr>
          <p:cNvPr id="50182" name="Picture 2"/>
          <p:cNvPicPr>
            <a:picLocks noGrp="1" noChangeAspect="1" noChangeArrowheads="1"/>
          </p:cNvPicPr>
          <p:nvPr>
            <p:ph idx="4294967295"/>
          </p:nvPr>
        </p:nvPicPr>
        <p:blipFill>
          <a:blip r:embed="rId2" cstate="print"/>
          <a:srcRect/>
          <a:stretch>
            <a:fillRect/>
          </a:stretch>
        </p:blipFill>
        <p:spPr>
          <a:xfrm>
            <a:off x="914400" y="1524000"/>
            <a:ext cx="6645275" cy="4830763"/>
          </a:xfrm>
        </p:spPr>
      </p:pic>
    </p:spTree>
    <p:extLst>
      <p:ext uri="{BB962C8B-B14F-4D97-AF65-F5344CB8AC3E}">
        <p14:creationId xmlns:p14="http://schemas.microsoft.com/office/powerpoint/2010/main" val="22714192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p:txBody>
          <a:bodyPr/>
          <a:lstStyle/>
          <a:p>
            <a:r>
              <a:rPr lang="en-US" dirty="0"/>
              <a:t>Distance from Shore and Cost/kW (Excluding Early Plants)</a:t>
            </a:r>
          </a:p>
        </p:txBody>
      </p:sp>
      <p:pic>
        <p:nvPicPr>
          <p:cNvPr id="51206" name="Picture 2"/>
          <p:cNvPicPr>
            <a:picLocks noGrp="1" noChangeAspect="1" noChangeArrowheads="1"/>
          </p:cNvPicPr>
          <p:nvPr>
            <p:ph idx="4294967295"/>
          </p:nvPr>
        </p:nvPicPr>
        <p:blipFill>
          <a:blip r:embed="rId2" cstate="print"/>
          <a:srcRect/>
          <a:stretch>
            <a:fillRect/>
          </a:stretch>
        </p:blipFill>
        <p:spPr>
          <a:xfrm>
            <a:off x="1066800" y="1600200"/>
            <a:ext cx="6465888" cy="4700588"/>
          </a:xfrm>
        </p:spPr>
      </p:pic>
    </p:spTree>
    <p:extLst>
      <p:ext uri="{BB962C8B-B14F-4D97-AF65-F5344CB8AC3E}">
        <p14:creationId xmlns:p14="http://schemas.microsoft.com/office/powerpoint/2010/main" val="297075672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ctrTitle"/>
          </p:nvPr>
        </p:nvSpPr>
        <p:spPr/>
        <p:txBody>
          <a:bodyPr/>
          <a:lstStyle/>
          <a:p>
            <a:r>
              <a:rPr lang="en-US" dirty="0"/>
              <a:t>Maximum Depth and Cost/kW by Year</a:t>
            </a:r>
          </a:p>
        </p:txBody>
      </p:sp>
      <p:pic>
        <p:nvPicPr>
          <p:cNvPr id="52230" name="Picture 2"/>
          <p:cNvPicPr>
            <a:picLocks noGrp="1" noChangeAspect="1" noChangeArrowheads="1"/>
          </p:cNvPicPr>
          <p:nvPr>
            <p:ph idx="4294967295"/>
          </p:nvPr>
        </p:nvPicPr>
        <p:blipFill>
          <a:blip r:embed="rId2" cstate="print"/>
          <a:srcRect/>
          <a:stretch>
            <a:fillRect/>
          </a:stretch>
        </p:blipFill>
        <p:spPr>
          <a:xfrm>
            <a:off x="1143000" y="1524000"/>
            <a:ext cx="6645275" cy="4830762"/>
          </a:xfrm>
        </p:spPr>
      </p:pic>
    </p:spTree>
    <p:extLst>
      <p:ext uri="{BB962C8B-B14F-4D97-AF65-F5344CB8AC3E}">
        <p14:creationId xmlns:p14="http://schemas.microsoft.com/office/powerpoint/2010/main" val="224453025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p:txBody>
          <a:bodyPr/>
          <a:lstStyle/>
          <a:p>
            <a:r>
              <a:rPr lang="en-US" dirty="0"/>
              <a:t>Cost/kW and Depth in Meters (Excluding Early Plants)</a:t>
            </a:r>
          </a:p>
        </p:txBody>
      </p:sp>
      <p:pic>
        <p:nvPicPr>
          <p:cNvPr id="53254" name="Picture 2"/>
          <p:cNvPicPr>
            <a:picLocks noGrp="1" noChangeAspect="1" noChangeArrowheads="1"/>
          </p:cNvPicPr>
          <p:nvPr>
            <p:ph idx="4294967295"/>
          </p:nvPr>
        </p:nvPicPr>
        <p:blipFill>
          <a:blip r:embed="rId2" cstate="print"/>
          <a:srcRect/>
          <a:stretch>
            <a:fillRect/>
          </a:stretch>
        </p:blipFill>
        <p:spPr>
          <a:xfrm>
            <a:off x="990600" y="1600200"/>
            <a:ext cx="6645275" cy="4830763"/>
          </a:xfrm>
        </p:spPr>
      </p:pic>
    </p:spTree>
    <p:extLst>
      <p:ext uri="{BB962C8B-B14F-4D97-AF65-F5344CB8AC3E}">
        <p14:creationId xmlns:p14="http://schemas.microsoft.com/office/powerpoint/2010/main" val="102994617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ctrTitle"/>
          </p:nvPr>
        </p:nvSpPr>
        <p:spPr/>
        <p:txBody>
          <a:bodyPr/>
          <a:lstStyle/>
          <a:p>
            <a:r>
              <a:rPr lang="en-US" dirty="0"/>
              <a:t>Hub Height by  Year</a:t>
            </a:r>
          </a:p>
        </p:txBody>
      </p:sp>
      <p:pic>
        <p:nvPicPr>
          <p:cNvPr id="54278" name="Picture 2"/>
          <p:cNvPicPr>
            <a:picLocks noGrp="1" noChangeAspect="1" noChangeArrowheads="1"/>
          </p:cNvPicPr>
          <p:nvPr>
            <p:ph idx="4294967295"/>
          </p:nvPr>
        </p:nvPicPr>
        <p:blipFill>
          <a:blip r:embed="rId2" cstate="print"/>
          <a:srcRect/>
          <a:stretch>
            <a:fillRect/>
          </a:stretch>
        </p:blipFill>
        <p:spPr>
          <a:xfrm>
            <a:off x="1062162" y="1447800"/>
            <a:ext cx="7010400" cy="5095875"/>
          </a:xfrm>
        </p:spPr>
      </p:pic>
    </p:spTree>
    <p:extLst>
      <p:ext uri="{BB962C8B-B14F-4D97-AF65-F5344CB8AC3E}">
        <p14:creationId xmlns:p14="http://schemas.microsoft.com/office/powerpoint/2010/main" val="7048907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a:t>Turbine Size by Year</a:t>
            </a:r>
          </a:p>
        </p:txBody>
      </p:sp>
      <p:pic>
        <p:nvPicPr>
          <p:cNvPr id="55302" name="Picture 2"/>
          <p:cNvPicPr>
            <a:picLocks noGrp="1" noChangeAspect="1" noChangeArrowheads="1"/>
          </p:cNvPicPr>
          <p:nvPr>
            <p:ph idx="1"/>
          </p:nvPr>
        </p:nvPicPr>
        <p:blipFill>
          <a:blip r:embed="rId2" cstate="print"/>
          <a:srcRect/>
          <a:stretch>
            <a:fillRect/>
          </a:stretch>
        </p:blipFill>
        <p:spPr>
          <a:xfrm>
            <a:off x="1249363" y="1295400"/>
            <a:ext cx="6645275" cy="4830763"/>
          </a:xfrm>
        </p:spPr>
      </p:pic>
    </p:spTree>
    <p:extLst>
      <p:ext uri="{BB962C8B-B14F-4D97-AF65-F5344CB8AC3E}">
        <p14:creationId xmlns:p14="http://schemas.microsoft.com/office/powerpoint/2010/main" val="4237246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7915-9BB2-4615-9C40-3F3DABF79F43}"/>
              </a:ext>
            </a:extLst>
          </p:cNvPr>
          <p:cNvSpPr>
            <a:spLocks noGrp="1"/>
          </p:cNvSpPr>
          <p:nvPr>
            <p:ph type="ctrTitle"/>
          </p:nvPr>
        </p:nvSpPr>
        <p:spPr/>
        <p:txBody>
          <a:bodyPr/>
          <a:lstStyle/>
          <a:p>
            <a:r>
              <a:rPr lang="en-US" dirty="0"/>
              <a:t>Capacity Factor of Off-Shore from IEA</a:t>
            </a:r>
          </a:p>
        </p:txBody>
      </p:sp>
      <p:sp>
        <p:nvSpPr>
          <p:cNvPr id="3" name="Content Placeholder 2">
            <a:extLst>
              <a:ext uri="{FF2B5EF4-FFF2-40B4-BE49-F238E27FC236}">
                <a16:creationId xmlns:a16="http://schemas.microsoft.com/office/drawing/2014/main" id="{A762DF40-4EE0-458C-B158-478F0DED654D}"/>
              </a:ext>
            </a:extLst>
          </p:cNvPr>
          <p:cNvSpPr>
            <a:spLocks noGrp="1"/>
          </p:cNvSpPr>
          <p:nvPr>
            <p:ph type="body" sz="quarter" idx="13"/>
          </p:nvPr>
        </p:nvSpPr>
        <p:spPr/>
        <p:txBody>
          <a:bodyPr/>
          <a:lstStyle/>
          <a:p>
            <a:r>
              <a:rPr lang="en-US" dirty="0"/>
              <a:t>2020</a:t>
            </a:r>
          </a:p>
          <a:p>
            <a:endParaRPr lang="en-US" dirty="0"/>
          </a:p>
        </p:txBody>
      </p:sp>
      <p:pic>
        <p:nvPicPr>
          <p:cNvPr id="7" name="Picture 6">
            <a:extLst>
              <a:ext uri="{FF2B5EF4-FFF2-40B4-BE49-F238E27FC236}">
                <a16:creationId xmlns:a16="http://schemas.microsoft.com/office/drawing/2014/main" id="{1EFA0668-F3C1-4E72-BE9D-C7A4CDF99B46}"/>
              </a:ext>
            </a:extLst>
          </p:cNvPr>
          <p:cNvPicPr>
            <a:picLocks noChangeAspect="1"/>
          </p:cNvPicPr>
          <p:nvPr/>
        </p:nvPicPr>
        <p:blipFill>
          <a:blip r:embed="rId2"/>
          <a:stretch>
            <a:fillRect/>
          </a:stretch>
        </p:blipFill>
        <p:spPr>
          <a:xfrm>
            <a:off x="838200" y="1590234"/>
            <a:ext cx="7010400" cy="4391421"/>
          </a:xfrm>
          <a:prstGeom prst="rect">
            <a:avLst/>
          </a:prstGeom>
        </p:spPr>
      </p:pic>
    </p:spTree>
    <p:extLst>
      <p:ext uri="{BB962C8B-B14F-4D97-AF65-F5344CB8AC3E}">
        <p14:creationId xmlns:p14="http://schemas.microsoft.com/office/powerpoint/2010/main" val="393064932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E24C-1C15-4942-BF75-CC0B947021AB}"/>
              </a:ext>
            </a:extLst>
          </p:cNvPr>
          <p:cNvSpPr>
            <a:spLocks noGrp="1"/>
          </p:cNvSpPr>
          <p:nvPr>
            <p:ph type="ctrTitle"/>
          </p:nvPr>
        </p:nvSpPr>
        <p:spPr/>
        <p:txBody>
          <a:bodyPr/>
          <a:lstStyle/>
          <a:p>
            <a:r>
              <a:rPr lang="en-US" dirty="0"/>
              <a:t>Off Shore Wind and Depth</a:t>
            </a:r>
          </a:p>
        </p:txBody>
      </p:sp>
      <p:sp>
        <p:nvSpPr>
          <p:cNvPr id="3" name="Content Placeholder 2">
            <a:extLst>
              <a:ext uri="{FF2B5EF4-FFF2-40B4-BE49-F238E27FC236}">
                <a16:creationId xmlns:a16="http://schemas.microsoft.com/office/drawing/2014/main" id="{54EC0CE4-CAE7-4BE4-B8CB-A6C302AC63A5}"/>
              </a:ext>
            </a:extLst>
          </p:cNvPr>
          <p:cNvSpPr>
            <a:spLocks noGrp="1"/>
          </p:cNvSpPr>
          <p:nvPr>
            <p:ph type="body" sz="quarter" idx="13"/>
          </p:nvPr>
        </p:nvSpPr>
        <p:spPr/>
        <p:txBody>
          <a:bodyPr/>
          <a:lstStyle/>
          <a:p>
            <a:endParaRPr lang="en-US" dirty="0"/>
          </a:p>
          <a:p>
            <a:endParaRPr lang="en-US" dirty="0"/>
          </a:p>
        </p:txBody>
      </p:sp>
      <p:pic>
        <p:nvPicPr>
          <p:cNvPr id="5" name="Picture 4" descr="Diagram&#10;&#10;Description automatically generated">
            <a:extLst>
              <a:ext uri="{FF2B5EF4-FFF2-40B4-BE49-F238E27FC236}">
                <a16:creationId xmlns:a16="http://schemas.microsoft.com/office/drawing/2014/main" id="{731B26BC-99BA-4104-AC79-24CB42BDB53B}"/>
              </a:ext>
            </a:extLst>
          </p:cNvPr>
          <p:cNvPicPr>
            <a:picLocks noChangeAspect="1"/>
          </p:cNvPicPr>
          <p:nvPr/>
        </p:nvPicPr>
        <p:blipFill>
          <a:blip r:embed="rId2"/>
          <a:stretch>
            <a:fillRect/>
          </a:stretch>
        </p:blipFill>
        <p:spPr>
          <a:xfrm>
            <a:off x="1524000" y="1280710"/>
            <a:ext cx="7620000" cy="5370723"/>
          </a:xfrm>
          <a:prstGeom prst="rect">
            <a:avLst/>
          </a:prstGeom>
        </p:spPr>
      </p:pic>
    </p:spTree>
    <p:extLst>
      <p:ext uri="{BB962C8B-B14F-4D97-AF65-F5344CB8AC3E}">
        <p14:creationId xmlns:p14="http://schemas.microsoft.com/office/powerpoint/2010/main" val="385413294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1AD40-EC43-40BE-861D-D0C76398592A}"/>
              </a:ext>
            </a:extLst>
          </p:cNvPr>
          <p:cNvSpPr>
            <a:spLocks noGrp="1"/>
          </p:cNvSpPr>
          <p:nvPr>
            <p:ph type="ctrTitle"/>
          </p:nvPr>
        </p:nvSpPr>
        <p:spPr/>
        <p:txBody>
          <a:bodyPr/>
          <a:lstStyle/>
          <a:p>
            <a:r>
              <a:rPr lang="en-US" dirty="0"/>
              <a:t>Parameters for Off-Shore Wind</a:t>
            </a:r>
          </a:p>
        </p:txBody>
      </p:sp>
      <p:sp>
        <p:nvSpPr>
          <p:cNvPr id="3" name="Text Placeholder 2">
            <a:extLst>
              <a:ext uri="{FF2B5EF4-FFF2-40B4-BE49-F238E27FC236}">
                <a16:creationId xmlns:a16="http://schemas.microsoft.com/office/drawing/2014/main" id="{521F006D-371D-374B-BBF3-E5ED105B11B5}"/>
              </a:ext>
            </a:extLst>
          </p:cNvPr>
          <p:cNvSpPr>
            <a:spLocks noGrp="1"/>
          </p:cNvSpPr>
          <p:nvPr>
            <p:ph type="body" sz="quarter" idx="13"/>
          </p:nvPr>
        </p:nvSpPr>
        <p:spPr/>
        <p:txBody>
          <a:bodyPr/>
          <a:lstStyle/>
          <a:p>
            <a:endParaRPr lang="en-US"/>
          </a:p>
        </p:txBody>
      </p:sp>
      <p:pic>
        <p:nvPicPr>
          <p:cNvPr id="5" name="Content Placeholder 4" descr="Table&#10;&#10;Description automatically generated with medium confidence">
            <a:extLst>
              <a:ext uri="{FF2B5EF4-FFF2-40B4-BE49-F238E27FC236}">
                <a16:creationId xmlns:a16="http://schemas.microsoft.com/office/drawing/2014/main" id="{6F92887E-0FD4-4638-A780-8457A67BBB78}"/>
              </a:ext>
            </a:extLst>
          </p:cNvPr>
          <p:cNvPicPr>
            <a:picLocks noGrp="1" noChangeAspect="1"/>
          </p:cNvPicPr>
          <p:nvPr>
            <p:ph idx="4294967295"/>
          </p:nvPr>
        </p:nvPicPr>
        <p:blipFill>
          <a:blip r:embed="rId2"/>
          <a:stretch>
            <a:fillRect/>
          </a:stretch>
        </p:blipFill>
        <p:spPr>
          <a:xfrm>
            <a:off x="0" y="1209675"/>
            <a:ext cx="7564438" cy="4395788"/>
          </a:xfrm>
        </p:spPr>
      </p:pic>
    </p:spTree>
    <p:extLst>
      <p:ext uri="{BB962C8B-B14F-4D97-AF65-F5344CB8AC3E}">
        <p14:creationId xmlns:p14="http://schemas.microsoft.com/office/powerpoint/2010/main" val="342441608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AE2A-7DE9-4A59-BBC0-4F5B7C17F569}"/>
              </a:ext>
            </a:extLst>
          </p:cNvPr>
          <p:cNvSpPr>
            <a:spLocks noGrp="1"/>
          </p:cNvSpPr>
          <p:nvPr>
            <p:ph type="ctrTitle"/>
          </p:nvPr>
        </p:nvSpPr>
        <p:spPr/>
        <p:txBody>
          <a:bodyPr/>
          <a:lstStyle/>
          <a:p>
            <a:r>
              <a:rPr lang="en-US" dirty="0"/>
              <a:t>Off Shore Statistics</a:t>
            </a:r>
          </a:p>
        </p:txBody>
      </p:sp>
      <p:pic>
        <p:nvPicPr>
          <p:cNvPr id="5" name="Content Placeholder 4" descr="Table&#10;&#10;Description automatically generated">
            <a:extLst>
              <a:ext uri="{FF2B5EF4-FFF2-40B4-BE49-F238E27FC236}">
                <a16:creationId xmlns:a16="http://schemas.microsoft.com/office/drawing/2014/main" id="{AA0A3A03-3350-4BE1-A558-201F01495C9B}"/>
              </a:ext>
            </a:extLst>
          </p:cNvPr>
          <p:cNvPicPr>
            <a:picLocks noGrp="1" noChangeAspect="1"/>
          </p:cNvPicPr>
          <p:nvPr>
            <p:ph idx="4294967295"/>
          </p:nvPr>
        </p:nvPicPr>
        <p:blipFill>
          <a:blip r:embed="rId2"/>
          <a:stretch>
            <a:fillRect/>
          </a:stretch>
        </p:blipFill>
        <p:spPr>
          <a:xfrm>
            <a:off x="76200" y="1259021"/>
            <a:ext cx="8361331" cy="4870450"/>
          </a:xfrm>
        </p:spPr>
      </p:pic>
    </p:spTree>
    <p:extLst>
      <p:ext uri="{BB962C8B-B14F-4D97-AF65-F5344CB8AC3E}">
        <p14:creationId xmlns:p14="http://schemas.microsoft.com/office/powerpoint/2010/main" val="428376266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p:txBody>
          <a:bodyPr/>
          <a:lstStyle/>
          <a:p>
            <a:r>
              <a:rPr lang="en-US" dirty="0"/>
              <a:t>Off-shore -- Introduction</a:t>
            </a:r>
            <a:endParaRPr lang="en-JM" dirty="0"/>
          </a:p>
        </p:txBody>
      </p:sp>
      <p:sp>
        <p:nvSpPr>
          <p:cNvPr id="38915" name="Content Placeholder 2"/>
          <p:cNvSpPr>
            <a:spLocks noGrp="1"/>
          </p:cNvSpPr>
          <p:nvPr>
            <p:ph type="body" sz="quarter" idx="13"/>
          </p:nvPr>
        </p:nvSpPr>
        <p:spPr/>
        <p:txBody>
          <a:bodyPr/>
          <a:lstStyle/>
          <a:p>
            <a:r>
              <a:rPr lang="en-US" dirty="0"/>
              <a:t>The potential for offshore wind is enormous, but the technical challenges are also great. The capital costs are higher than onshore, the risks are greater, the project sizes are greater and the costs of mistakes are greater.</a:t>
            </a:r>
          </a:p>
          <a:p>
            <a:r>
              <a:rPr lang="en-US" dirty="0"/>
              <a:t>Methods of installation and operation are already very different from onshore wind generation, with great attention being given to reliability and access.</a:t>
            </a:r>
          </a:p>
          <a:p>
            <a:r>
              <a:rPr lang="en-US" dirty="0"/>
              <a:t>Off-shore can have high construction risks, revenuer risks (from partial merchant), scheduling risks, wind risks (from wake effect estimation) and O&amp;M risks (need for helicopters and ship hotels).</a:t>
            </a:r>
          </a:p>
          <a:p>
            <a:r>
              <a:rPr lang="en-US" dirty="0"/>
              <a:t>Cabling from Off-shore may be subject to regulated risks</a:t>
            </a:r>
            <a:endParaRPr lang="en-JM"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p:txBody>
          <a:bodyPr lIns="92075" tIns="46038" rIns="92075" bIns="46038" anchor="t"/>
          <a:lstStyle/>
          <a:p>
            <a:pPr eaLnBrk="1" hangingPunct="1"/>
            <a:r>
              <a:rPr lang="en-US" dirty="0"/>
              <a:t>Availability and O&amp;M Risk of Off Shore</a:t>
            </a:r>
          </a:p>
        </p:txBody>
      </p:sp>
      <p:sp>
        <p:nvSpPr>
          <p:cNvPr id="60419" name="Rectangle 3"/>
          <p:cNvSpPr>
            <a:spLocks noGrp="1" noChangeArrowheads="1"/>
          </p:cNvSpPr>
          <p:nvPr>
            <p:ph type="body" sz="quarter" idx="13"/>
          </p:nvPr>
        </p:nvSpPr>
        <p:spPr/>
        <p:txBody>
          <a:bodyPr lIns="92075" tIns="46038" rIns="92075" bIns="46038"/>
          <a:lstStyle/>
          <a:p>
            <a:pPr marL="231775" indent="-173038" eaLnBrk="1" hangingPunct="1"/>
            <a:r>
              <a:rPr lang="en-US" sz="2000" dirty="0"/>
              <a:t>If you are comfortable with assessing a 95% or 97% availability rate for a turbine in an onshore context, does that availability rate need to be discounted in your model in an offshore context? </a:t>
            </a:r>
          </a:p>
          <a:p>
            <a:pPr marL="231775" indent="-173038" eaLnBrk="1" hangingPunct="1"/>
            <a:r>
              <a:rPr lang="en-US" sz="2000" dirty="0"/>
              <a:t>And how much support for that assumption are you going to get in terms of contracted remedies from the O&amp;M contractor? That is a key debate in the offshore market at the moment. </a:t>
            </a:r>
          </a:p>
          <a:p>
            <a:pPr marL="231775" indent="-173038" eaLnBrk="1" hangingPunct="1"/>
            <a:r>
              <a:rPr lang="en-US" sz="2000" dirty="0"/>
              <a:t>There is likely to be more downtime of machines offshore, primarily due to difficult access to the turbines.  If a turbine has shut down and needs maintenance work, access to it may be delayed until there is a suitable window in the weather conditions.</a:t>
            </a:r>
            <a:endParaRPr lang="en-JM" sz="2000" dirty="0"/>
          </a:p>
          <a:p>
            <a:pPr marL="231775" indent="-173038" eaLnBrk="1" hangingPunct="1"/>
            <a:endParaRPr lang="en-US" sz="2000" dirty="0"/>
          </a:p>
          <a:p>
            <a:pPr marL="231775" indent="-173038" eaLnBrk="1" hangingPunct="1"/>
            <a:endParaRPr lang="en-US" sz="2000" dirty="0"/>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ctrTitle"/>
          </p:nvPr>
        </p:nvSpPr>
        <p:spPr/>
        <p:txBody>
          <a:bodyPr>
            <a:normAutofit fontScale="90000"/>
          </a:bodyPr>
          <a:lstStyle/>
          <a:p>
            <a:r>
              <a:rPr lang="en-US" dirty="0"/>
              <a:t>Problems with Estimating Off-Shore Costs</a:t>
            </a:r>
          </a:p>
        </p:txBody>
      </p:sp>
      <p:sp>
        <p:nvSpPr>
          <p:cNvPr id="61443" name="Content Placeholder 2"/>
          <p:cNvSpPr>
            <a:spLocks noGrp="1"/>
          </p:cNvSpPr>
          <p:nvPr>
            <p:ph type="body" sz="quarter" idx="13"/>
          </p:nvPr>
        </p:nvSpPr>
        <p:spPr/>
        <p:txBody>
          <a:bodyPr/>
          <a:lstStyle/>
          <a:p>
            <a:r>
              <a:rPr lang="en-US" sz="2000" dirty="0"/>
              <a:t>Horns Rev I</a:t>
            </a:r>
          </a:p>
          <a:p>
            <a:pPr lvl="1"/>
            <a:r>
              <a:rPr lang="en-US" sz="1800" dirty="0"/>
              <a:t>Fixed cost from Vestas</a:t>
            </a:r>
          </a:p>
          <a:p>
            <a:pPr lvl="1"/>
            <a:r>
              <a:rPr lang="en-US" sz="1800" dirty="0"/>
              <a:t>Replacement of Equipment</a:t>
            </a:r>
          </a:p>
          <a:p>
            <a:pPr lvl="1"/>
            <a:r>
              <a:rPr lang="en-US" sz="1800" dirty="0"/>
              <a:t>True Cost Much Higher</a:t>
            </a:r>
          </a:p>
          <a:p>
            <a:r>
              <a:rPr lang="en-US" sz="2000" dirty="0"/>
              <a:t>Costs Depend on Depth of Sea</a:t>
            </a:r>
          </a:p>
          <a:p>
            <a:r>
              <a:rPr lang="en-US" sz="2000" dirty="0"/>
              <a:t>Movement of Cranes to Construct</a:t>
            </a:r>
          </a:p>
          <a:p>
            <a:r>
              <a:rPr lang="en-US" sz="2000" dirty="0"/>
              <a:t>Swedish utility Vattenfall has confirmed that repairs will be needed at all the foundations at its Horns Rev 1 and Kentish Flats offshore wind projects, in Danish and UK waters respectively. </a:t>
            </a:r>
          </a:p>
          <a:p>
            <a:r>
              <a:rPr lang="en-US" sz="2000" dirty="0"/>
              <a:t>Denmark Horns Rev 1 wind farm rendered inoperative by fault: Denmark trouble-prone Horns Rev 1 offshore wind farm has been rendered inoperative by a faulty transformer station, with the necessary parts to fix it unlikely to arrive for several weeks. </a:t>
            </a:r>
          </a:p>
          <a:p>
            <a:endParaRPr lang="en-US" sz="2000" dirty="0"/>
          </a:p>
          <a:p>
            <a:endParaRPr lang="en-US" sz="2000" dirty="0"/>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C31C4D-E5F2-EA1B-27F4-3F073E7C42EF}"/>
              </a:ext>
            </a:extLst>
          </p:cNvPr>
          <p:cNvSpPr>
            <a:spLocks noGrp="1"/>
          </p:cNvSpPr>
          <p:nvPr>
            <p:ph type="body" sz="quarter" idx="13"/>
          </p:nvPr>
        </p:nvSpPr>
        <p:spPr/>
        <p:txBody>
          <a:bodyPr/>
          <a:lstStyle/>
          <a:p>
            <a:endParaRPr lang="en-US"/>
          </a:p>
        </p:txBody>
      </p:sp>
      <p:pic>
        <p:nvPicPr>
          <p:cNvPr id="7" name="Content Placeholder 6"/>
          <p:cNvPicPr>
            <a:picLocks noGrp="1"/>
          </p:cNvPicPr>
          <p:nvPr>
            <p:ph idx="4294967295"/>
          </p:nvPr>
        </p:nvPicPr>
        <p:blipFill>
          <a:blip r:embed="rId2"/>
          <a:stretch>
            <a:fillRect/>
          </a:stretch>
        </p:blipFill>
        <p:spPr>
          <a:xfrm>
            <a:off x="251883" y="1143000"/>
            <a:ext cx="8229600" cy="4333875"/>
          </a:xfrm>
          <a:prstGeom prst="rect">
            <a:avLst/>
          </a:prstGeom>
        </p:spPr>
      </p:pic>
    </p:spTree>
    <p:extLst>
      <p:ext uri="{BB962C8B-B14F-4D97-AF65-F5344CB8AC3E}">
        <p14:creationId xmlns:p14="http://schemas.microsoft.com/office/powerpoint/2010/main" val="387054645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normAutofit fontScale="90000"/>
          </a:bodyPr>
          <a:lstStyle/>
          <a:p>
            <a:r>
              <a:rPr lang="en-US" dirty="0"/>
              <a:t>Components of Wind Turbine that Drive Costs</a:t>
            </a:r>
          </a:p>
        </p:txBody>
      </p:sp>
      <p:pic>
        <p:nvPicPr>
          <p:cNvPr id="8195" name="Picture 2"/>
          <p:cNvPicPr>
            <a:picLocks noGrp="1" noChangeAspect="1" noChangeArrowheads="1"/>
          </p:cNvPicPr>
          <p:nvPr>
            <p:ph idx="4294967295"/>
          </p:nvPr>
        </p:nvPicPr>
        <p:blipFill>
          <a:blip r:embed="rId2" cstate="print"/>
          <a:srcRect/>
          <a:stretch>
            <a:fillRect/>
          </a:stretch>
        </p:blipFill>
        <p:spPr>
          <a:xfrm>
            <a:off x="0" y="2209800"/>
            <a:ext cx="3548063" cy="3140075"/>
          </a:xfrm>
        </p:spPr>
      </p:pic>
      <p:sp>
        <p:nvSpPr>
          <p:cNvPr id="8196" name="TextBox 4"/>
          <p:cNvSpPr txBox="1">
            <a:spLocks noChangeArrowheads="1"/>
          </p:cNvSpPr>
          <p:nvPr/>
        </p:nvSpPr>
        <p:spPr bwMode="auto">
          <a:xfrm>
            <a:off x="381000" y="1752600"/>
            <a:ext cx="1752600" cy="366713"/>
          </a:xfrm>
          <a:prstGeom prst="rect">
            <a:avLst/>
          </a:prstGeom>
          <a:solidFill>
            <a:srgbClr val="FFFF00"/>
          </a:solidFill>
          <a:ln w="9525">
            <a:noFill/>
            <a:miter lim="800000"/>
            <a:headEnd/>
            <a:tailEnd/>
          </a:ln>
        </p:spPr>
        <p:txBody>
          <a:bodyPr>
            <a:spAutoFit/>
          </a:bodyPr>
          <a:lstStyle/>
          <a:p>
            <a:r>
              <a:rPr lang="en-US" dirty="0"/>
              <a:t>Gearbox</a:t>
            </a:r>
          </a:p>
        </p:txBody>
      </p:sp>
      <p:sp>
        <p:nvSpPr>
          <p:cNvPr id="8197" name="TextBox 5"/>
          <p:cNvSpPr txBox="1">
            <a:spLocks noChangeArrowheads="1"/>
          </p:cNvSpPr>
          <p:nvPr/>
        </p:nvSpPr>
        <p:spPr bwMode="auto">
          <a:xfrm>
            <a:off x="0" y="2895600"/>
            <a:ext cx="1676400" cy="366713"/>
          </a:xfrm>
          <a:prstGeom prst="rect">
            <a:avLst/>
          </a:prstGeom>
          <a:solidFill>
            <a:srgbClr val="FFFF00"/>
          </a:solidFill>
          <a:ln w="9525">
            <a:noFill/>
            <a:miter lim="800000"/>
            <a:headEnd/>
            <a:tailEnd/>
          </a:ln>
        </p:spPr>
        <p:txBody>
          <a:bodyPr>
            <a:spAutoFit/>
          </a:bodyPr>
          <a:lstStyle/>
          <a:p>
            <a:r>
              <a:rPr lang="en-US" dirty="0"/>
              <a:t>Turbine</a:t>
            </a:r>
          </a:p>
        </p:txBody>
      </p:sp>
      <p:sp>
        <p:nvSpPr>
          <p:cNvPr id="8198" name="TextBox 6"/>
          <p:cNvSpPr txBox="1">
            <a:spLocks noChangeArrowheads="1"/>
          </p:cNvSpPr>
          <p:nvPr/>
        </p:nvSpPr>
        <p:spPr bwMode="auto">
          <a:xfrm>
            <a:off x="304800" y="4572000"/>
            <a:ext cx="1600200" cy="369888"/>
          </a:xfrm>
          <a:prstGeom prst="rect">
            <a:avLst/>
          </a:prstGeom>
          <a:solidFill>
            <a:srgbClr val="FFFF00"/>
          </a:solidFill>
          <a:ln w="9525">
            <a:noFill/>
            <a:miter lim="800000"/>
            <a:headEnd/>
            <a:tailEnd/>
          </a:ln>
        </p:spPr>
        <p:txBody>
          <a:bodyPr>
            <a:spAutoFit/>
          </a:bodyPr>
          <a:lstStyle/>
          <a:p>
            <a:r>
              <a:rPr lang="en-US" dirty="0"/>
              <a:t>Cooling</a:t>
            </a:r>
          </a:p>
        </p:txBody>
      </p:sp>
      <p:cxnSp>
        <p:nvCxnSpPr>
          <p:cNvPr id="9" name="Straight Arrow Connector 8"/>
          <p:cNvCxnSpPr/>
          <p:nvPr/>
        </p:nvCxnSpPr>
        <p:spPr>
          <a:xfrm>
            <a:off x="990600" y="2133600"/>
            <a:ext cx="2384425"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143000" y="3276600"/>
            <a:ext cx="1447800" cy="8842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206" name="Picture 14"/>
          <p:cNvPicPr>
            <a:picLocks noChangeAspect="1" noChangeArrowheads="1"/>
          </p:cNvPicPr>
          <p:nvPr/>
        </p:nvPicPr>
        <p:blipFill>
          <a:blip r:embed="rId3" cstate="print"/>
          <a:srcRect/>
          <a:stretch>
            <a:fillRect/>
          </a:stretch>
        </p:blipFill>
        <p:spPr bwMode="auto">
          <a:xfrm>
            <a:off x="6477000" y="1027113"/>
            <a:ext cx="2667000" cy="5830887"/>
          </a:xfrm>
          <a:prstGeom prst="rect">
            <a:avLst/>
          </a:prstGeom>
          <a:noFill/>
          <a:ln w="9525">
            <a:noFill/>
            <a:miter lim="800000"/>
            <a:headEnd/>
            <a:tailEnd/>
          </a:ln>
          <a:effectLst/>
        </p:spPr>
      </p:pic>
      <p:sp>
        <p:nvSpPr>
          <p:cNvPr id="8207" name="Line 15"/>
          <p:cNvSpPr>
            <a:spLocks noChangeShapeType="1"/>
          </p:cNvSpPr>
          <p:nvPr/>
        </p:nvSpPr>
        <p:spPr bwMode="auto">
          <a:xfrm flipV="1">
            <a:off x="838200" y="3810000"/>
            <a:ext cx="1447800" cy="685800"/>
          </a:xfrm>
          <a:prstGeom prst="line">
            <a:avLst/>
          </a:prstGeom>
          <a:noFill/>
          <a:ln w="9525">
            <a:solidFill>
              <a:schemeClr val="tx1"/>
            </a:solidFill>
            <a:round/>
            <a:headEnd/>
            <a:tailEnd type="triangle" w="med" len="med"/>
          </a:ln>
          <a:effectLst/>
        </p:spPr>
        <p:txBody>
          <a:bodyPr/>
          <a:lstStyle/>
          <a:p>
            <a:endParaRPr lang="en-US" dirty="0"/>
          </a:p>
        </p:txBody>
      </p:sp>
      <p:sp>
        <p:nvSpPr>
          <p:cNvPr id="14" name="TextBox 13"/>
          <p:cNvSpPr txBox="1"/>
          <p:nvPr/>
        </p:nvSpPr>
        <p:spPr>
          <a:xfrm>
            <a:off x="228600" y="5715000"/>
            <a:ext cx="3581400" cy="369332"/>
          </a:xfrm>
          <a:prstGeom prst="rect">
            <a:avLst/>
          </a:prstGeom>
          <a:solidFill>
            <a:srgbClr val="FFC000"/>
          </a:solidFill>
        </p:spPr>
        <p:txBody>
          <a:bodyPr wrap="square" rtlCol="0">
            <a:spAutoFit/>
          </a:bodyPr>
          <a:lstStyle/>
          <a:p>
            <a:r>
              <a:rPr lang="en-US" dirty="0"/>
              <a:t>Source: Wind Energy the Facts</a:t>
            </a:r>
          </a:p>
        </p:txBody>
      </p:sp>
    </p:spTree>
    <p:extLst>
      <p:ext uri="{BB962C8B-B14F-4D97-AF65-F5344CB8AC3E}">
        <p14:creationId xmlns:p14="http://schemas.microsoft.com/office/powerpoint/2010/main" val="327981969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stretch>
            <a:fillRect/>
          </a:stretch>
        </p:blipFill>
        <p:spPr>
          <a:xfrm>
            <a:off x="595313" y="533400"/>
            <a:ext cx="7558087" cy="4876800"/>
          </a:xfrm>
          <a:prstGeom prst="rect">
            <a:avLst/>
          </a:prstGeom>
        </p:spPr>
      </p:pic>
      <p:sp>
        <p:nvSpPr>
          <p:cNvPr id="2" name="Title 1">
            <a:extLst>
              <a:ext uri="{FF2B5EF4-FFF2-40B4-BE49-F238E27FC236}">
                <a16:creationId xmlns:a16="http://schemas.microsoft.com/office/drawing/2014/main" id="{5BBD3404-47E7-A00A-98BF-3200385B4B67}"/>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3E58C147-0A09-FE1A-CD7D-D4B44AD0F05F}"/>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31331243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54551-1964-E03B-682F-61B08C2138BE}"/>
              </a:ext>
            </a:extLst>
          </p:cNvPr>
          <p:cNvSpPr>
            <a:spLocks noGrp="1"/>
          </p:cNvSpPr>
          <p:nvPr>
            <p:ph type="ctrTitle"/>
          </p:nvPr>
        </p:nvSpPr>
        <p:spPr/>
        <p:txBody>
          <a:bodyPr/>
          <a:lstStyle/>
          <a:p>
            <a:r>
              <a:rPr lang="en-US" dirty="0"/>
              <a:t>Denmark Case Study</a:t>
            </a:r>
          </a:p>
        </p:txBody>
      </p:sp>
      <p:sp>
        <p:nvSpPr>
          <p:cNvPr id="2" name="Subtitle 1">
            <a:extLst>
              <a:ext uri="{FF2B5EF4-FFF2-40B4-BE49-F238E27FC236}">
                <a16:creationId xmlns:a16="http://schemas.microsoft.com/office/drawing/2014/main" id="{FC574C6B-0EB4-AD76-00DD-64D26FBFB71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90189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77AE-BA36-4CF2-B5EE-BD90F3B7E3CE}"/>
              </a:ext>
            </a:extLst>
          </p:cNvPr>
          <p:cNvSpPr>
            <a:spLocks noGrp="1"/>
          </p:cNvSpPr>
          <p:nvPr>
            <p:ph type="title"/>
          </p:nvPr>
        </p:nvSpPr>
        <p:spPr>
          <a:xfrm>
            <a:off x="533400" y="274638"/>
            <a:ext cx="3657600" cy="944562"/>
          </a:xfrm>
        </p:spPr>
        <p:txBody>
          <a:bodyPr/>
          <a:lstStyle/>
          <a:p>
            <a:r>
              <a:rPr lang="en-US" dirty="0"/>
              <a:t>On-Shore Wind</a:t>
            </a:r>
          </a:p>
        </p:txBody>
      </p:sp>
      <p:pic>
        <p:nvPicPr>
          <p:cNvPr id="5" name="Content Placeholder 4">
            <a:extLst>
              <a:ext uri="{FF2B5EF4-FFF2-40B4-BE49-F238E27FC236}">
                <a16:creationId xmlns:a16="http://schemas.microsoft.com/office/drawing/2014/main" id="{59DCDFD1-BB72-4897-8AF2-9DCEE9482C2E}"/>
              </a:ext>
            </a:extLst>
          </p:cNvPr>
          <p:cNvPicPr>
            <a:picLocks noGrp="1" noChangeAspect="1"/>
          </p:cNvPicPr>
          <p:nvPr>
            <p:ph idx="1"/>
          </p:nvPr>
        </p:nvPicPr>
        <p:blipFill>
          <a:blip r:embed="rId2"/>
          <a:stretch>
            <a:fillRect/>
          </a:stretch>
        </p:blipFill>
        <p:spPr>
          <a:xfrm>
            <a:off x="3660648" y="533400"/>
            <a:ext cx="5585512" cy="6168834"/>
          </a:xfrm>
        </p:spPr>
      </p:pic>
    </p:spTree>
    <p:extLst>
      <p:ext uri="{BB962C8B-B14F-4D97-AF65-F5344CB8AC3E}">
        <p14:creationId xmlns:p14="http://schemas.microsoft.com/office/powerpoint/2010/main" val="252748163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ECA9-61B2-ADDC-5CF2-C9889F89E543}"/>
              </a:ext>
            </a:extLst>
          </p:cNvPr>
          <p:cNvSpPr>
            <a:spLocks noGrp="1"/>
          </p:cNvSpPr>
          <p:nvPr>
            <p:ph type="ctrTitle"/>
          </p:nvPr>
        </p:nvSpPr>
        <p:spPr/>
        <p:txBody>
          <a:bodyPr/>
          <a:lstStyle/>
          <a:p>
            <a:r>
              <a:rPr lang="en-US" dirty="0"/>
              <a:t>Denmark Study</a:t>
            </a:r>
          </a:p>
        </p:txBody>
      </p:sp>
      <p:pic>
        <p:nvPicPr>
          <p:cNvPr id="5" name="Picture 4">
            <a:extLst>
              <a:ext uri="{FF2B5EF4-FFF2-40B4-BE49-F238E27FC236}">
                <a16:creationId xmlns:a16="http://schemas.microsoft.com/office/drawing/2014/main" id="{FB3F4943-3EA6-64BA-F0C5-21DAD7D3CC4D}"/>
              </a:ext>
            </a:extLst>
          </p:cNvPr>
          <p:cNvPicPr>
            <a:picLocks noChangeAspect="1"/>
          </p:cNvPicPr>
          <p:nvPr/>
        </p:nvPicPr>
        <p:blipFill>
          <a:blip r:embed="rId2"/>
          <a:stretch>
            <a:fillRect/>
          </a:stretch>
        </p:blipFill>
        <p:spPr>
          <a:xfrm>
            <a:off x="533400" y="2254044"/>
            <a:ext cx="7848600" cy="2986635"/>
          </a:xfrm>
          <a:prstGeom prst="rect">
            <a:avLst/>
          </a:prstGeom>
        </p:spPr>
      </p:pic>
    </p:spTree>
    <p:extLst>
      <p:ext uri="{BB962C8B-B14F-4D97-AF65-F5344CB8AC3E}">
        <p14:creationId xmlns:p14="http://schemas.microsoft.com/office/powerpoint/2010/main" val="125678904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C502-0D28-8BD4-7AFA-567E76797598}"/>
              </a:ext>
            </a:extLst>
          </p:cNvPr>
          <p:cNvSpPr>
            <a:spLocks noGrp="1"/>
          </p:cNvSpPr>
          <p:nvPr>
            <p:ph type="ctrTitle"/>
          </p:nvPr>
        </p:nvSpPr>
        <p:spPr/>
        <p:txBody>
          <a:bodyPr/>
          <a:lstStyle/>
          <a:p>
            <a:r>
              <a:rPr lang="en-US" dirty="0"/>
              <a:t>Denmark Capacity</a:t>
            </a:r>
          </a:p>
        </p:txBody>
      </p:sp>
      <p:pic>
        <p:nvPicPr>
          <p:cNvPr id="5" name="Picture 4">
            <a:extLst>
              <a:ext uri="{FF2B5EF4-FFF2-40B4-BE49-F238E27FC236}">
                <a16:creationId xmlns:a16="http://schemas.microsoft.com/office/drawing/2014/main" id="{92AA5E8C-A4A0-4013-11EF-511B8897C992}"/>
              </a:ext>
            </a:extLst>
          </p:cNvPr>
          <p:cNvPicPr>
            <a:picLocks noChangeAspect="1"/>
          </p:cNvPicPr>
          <p:nvPr/>
        </p:nvPicPr>
        <p:blipFill>
          <a:blip r:embed="rId2"/>
          <a:stretch>
            <a:fillRect/>
          </a:stretch>
        </p:blipFill>
        <p:spPr>
          <a:xfrm>
            <a:off x="867171" y="1186404"/>
            <a:ext cx="7391400" cy="5394281"/>
          </a:xfrm>
          <a:prstGeom prst="rect">
            <a:avLst/>
          </a:prstGeom>
        </p:spPr>
      </p:pic>
    </p:spTree>
    <p:extLst>
      <p:ext uri="{BB962C8B-B14F-4D97-AF65-F5344CB8AC3E}">
        <p14:creationId xmlns:p14="http://schemas.microsoft.com/office/powerpoint/2010/main" val="79117526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64AC-F4FA-94E2-6D55-B55CCE56B17A}"/>
              </a:ext>
            </a:extLst>
          </p:cNvPr>
          <p:cNvSpPr>
            <a:spLocks noGrp="1"/>
          </p:cNvSpPr>
          <p:nvPr>
            <p:ph type="ctrTitle"/>
          </p:nvPr>
        </p:nvSpPr>
        <p:spPr/>
        <p:txBody>
          <a:bodyPr/>
          <a:lstStyle/>
          <a:p>
            <a:r>
              <a:rPr lang="en-US" dirty="0"/>
              <a:t>Off-shore versus On-Shore Wind Speeds</a:t>
            </a:r>
          </a:p>
        </p:txBody>
      </p:sp>
      <p:sp>
        <p:nvSpPr>
          <p:cNvPr id="3" name="Text Placeholder 2">
            <a:extLst>
              <a:ext uri="{FF2B5EF4-FFF2-40B4-BE49-F238E27FC236}">
                <a16:creationId xmlns:a16="http://schemas.microsoft.com/office/drawing/2014/main" id="{33335B57-C222-C38D-3AEA-95C010669309}"/>
              </a:ext>
            </a:extLst>
          </p:cNvPr>
          <p:cNvSpPr>
            <a:spLocks noGrp="1"/>
          </p:cNvSpPr>
          <p:nvPr>
            <p:ph type="body" sz="quarter" idx="13"/>
          </p:nvPr>
        </p:nvSpPr>
        <p:spPr/>
        <p:txBody>
          <a:bodyPr/>
          <a:lstStyle/>
          <a:p>
            <a:r>
              <a:rPr lang="en-US" dirty="0"/>
              <a:t>Denmark has relatively modest average wind speeds in the range of 4.9–5.6 m/s measured at 10 m height. </a:t>
            </a:r>
          </a:p>
          <a:p>
            <a:r>
              <a:rPr lang="en-US" dirty="0"/>
              <a:t>The country has very large offshore wind resources, and large areas of sea territory with a shallow water depth of 5–15 m, where siting is most feasible.</a:t>
            </a:r>
          </a:p>
          <a:p>
            <a:r>
              <a:rPr lang="en-US" dirty="0"/>
              <a:t>These sites offer higher wind speeds, in the range of roughly 8.5–9.0 m/s at 50 m height</a:t>
            </a:r>
          </a:p>
          <a:p>
            <a:endParaRPr lang="en-US" dirty="0"/>
          </a:p>
        </p:txBody>
      </p:sp>
    </p:spTree>
    <p:extLst>
      <p:ext uri="{BB962C8B-B14F-4D97-AF65-F5344CB8AC3E}">
        <p14:creationId xmlns:p14="http://schemas.microsoft.com/office/powerpoint/2010/main" val="214028632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6473A-23CC-31A9-9CFD-06FED27D5EC2}"/>
              </a:ext>
            </a:extLst>
          </p:cNvPr>
          <p:cNvSpPr>
            <a:spLocks noGrp="1"/>
          </p:cNvSpPr>
          <p:nvPr>
            <p:ph type="ctrTitle"/>
          </p:nvPr>
        </p:nvSpPr>
        <p:spPr/>
        <p:txBody>
          <a:bodyPr/>
          <a:lstStyle/>
          <a:p>
            <a:r>
              <a:rPr lang="en-US" dirty="0"/>
              <a:t>Floating</a:t>
            </a:r>
          </a:p>
        </p:txBody>
      </p:sp>
      <p:sp>
        <p:nvSpPr>
          <p:cNvPr id="3" name="Text Placeholder 2">
            <a:extLst>
              <a:ext uri="{FF2B5EF4-FFF2-40B4-BE49-F238E27FC236}">
                <a16:creationId xmlns:a16="http://schemas.microsoft.com/office/drawing/2014/main" id="{A691F8C6-D5E0-4994-9BA5-F32902065CBB}"/>
              </a:ext>
            </a:extLst>
          </p:cNvPr>
          <p:cNvSpPr>
            <a:spLocks noGrp="1"/>
          </p:cNvSpPr>
          <p:nvPr>
            <p:ph type="body" sz="quarter" idx="13"/>
          </p:nvPr>
        </p:nvSpPr>
        <p:spPr/>
        <p:txBody>
          <a:bodyPr>
            <a:normAutofit fontScale="92500" lnSpcReduction="10000"/>
          </a:bodyPr>
          <a:lstStyle/>
          <a:p>
            <a:r>
              <a:rPr lang="en-US" dirty="0"/>
              <a:t>Global Floating Offshore Wind Energy Market</a:t>
            </a:r>
          </a:p>
          <a:p>
            <a:r>
              <a:rPr lang="en-US" dirty="0"/>
              <a:t>The global pipeline for floating offshore wind energy more than tripled in 2020. Overall, the 2020 global floating offshore wind pipeline grew from 7,663 MW to 26,529 MW, representing</a:t>
            </a:r>
          </a:p>
          <a:p>
            <a:r>
              <a:rPr lang="en-US" dirty="0"/>
              <a:t>18,866 MW of growth since the “2019 Offshore Wind Technologies Data Update.” This growth</a:t>
            </a:r>
          </a:p>
          <a:p>
            <a:r>
              <a:rPr lang="en-US" dirty="0"/>
              <a:t>is attributed to several projects beginning their planning phase during 2020, especially in Asian markets.</a:t>
            </a:r>
          </a:p>
          <a:p>
            <a:r>
              <a:rPr lang="en-US" dirty="0"/>
              <a:t>Offshore Wind Market Report: 2021 Edition</a:t>
            </a:r>
          </a:p>
          <a:p>
            <a:r>
              <a:rPr lang="en-US" dirty="0"/>
              <a:t>No additions are made to the installed capacity for floating wind in 2020. Despite a surge of floating wind energy projects entering the early planning stages of the pipeline, the global market did not expand its installed capacity in 2020. </a:t>
            </a:r>
          </a:p>
          <a:p>
            <a:endParaRPr lang="en-US" dirty="0"/>
          </a:p>
        </p:txBody>
      </p:sp>
    </p:spTree>
    <p:extLst>
      <p:ext uri="{BB962C8B-B14F-4D97-AF65-F5344CB8AC3E}">
        <p14:creationId xmlns:p14="http://schemas.microsoft.com/office/powerpoint/2010/main" val="3855282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A798-F03E-BC42-3BF5-1141BF112964}"/>
              </a:ext>
            </a:extLst>
          </p:cNvPr>
          <p:cNvSpPr>
            <a:spLocks noGrp="1"/>
          </p:cNvSpPr>
          <p:nvPr>
            <p:ph type="ctrTitle"/>
          </p:nvPr>
        </p:nvSpPr>
        <p:spPr/>
        <p:txBody>
          <a:bodyPr>
            <a:normAutofit fontScale="90000"/>
          </a:bodyPr>
          <a:lstStyle/>
          <a:p>
            <a:r>
              <a:rPr lang="en-US" dirty="0"/>
              <a:t>LCOE Driver 2 – Up-Front Capital Expenditure</a:t>
            </a:r>
          </a:p>
        </p:txBody>
      </p:sp>
    </p:spTree>
    <p:extLst>
      <p:ext uri="{BB962C8B-B14F-4D97-AF65-F5344CB8AC3E}">
        <p14:creationId xmlns:p14="http://schemas.microsoft.com/office/powerpoint/2010/main" val="302437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E979D-9BDB-411E-A872-1268BF1E7C38}"/>
              </a:ext>
            </a:extLst>
          </p:cNvPr>
          <p:cNvSpPr>
            <a:spLocks noGrp="1"/>
          </p:cNvSpPr>
          <p:nvPr>
            <p:ph type="ctrTitle"/>
          </p:nvPr>
        </p:nvSpPr>
        <p:spPr/>
        <p:txBody>
          <a:bodyPr/>
          <a:lstStyle/>
          <a:p>
            <a:r>
              <a:rPr lang="en-US" dirty="0"/>
              <a:t>Changes in the Size of Windfarms (Bloomberg 2021)</a:t>
            </a:r>
          </a:p>
        </p:txBody>
      </p:sp>
      <p:sp>
        <p:nvSpPr>
          <p:cNvPr id="3" name="Text Placeholder 2">
            <a:extLst>
              <a:ext uri="{FF2B5EF4-FFF2-40B4-BE49-F238E27FC236}">
                <a16:creationId xmlns:a16="http://schemas.microsoft.com/office/drawing/2014/main" id="{EDC7223B-7FD2-4981-BFCF-922F3600CE46}"/>
              </a:ext>
            </a:extLst>
          </p:cNvPr>
          <p:cNvSpPr>
            <a:spLocks noGrp="1"/>
          </p:cNvSpPr>
          <p:nvPr>
            <p:ph type="body" sz="quarter" idx="13"/>
          </p:nvPr>
        </p:nvSpPr>
        <p:spPr/>
        <p:txBody>
          <a:bodyPr/>
          <a:lstStyle/>
          <a:p>
            <a:r>
              <a:rPr lang="en-US" dirty="0"/>
              <a:t>Big Change – Increase in Size of Turbines.</a:t>
            </a:r>
          </a:p>
          <a:p>
            <a:endParaRPr lang="en-US" dirty="0"/>
          </a:p>
        </p:txBody>
      </p:sp>
      <p:pic>
        <p:nvPicPr>
          <p:cNvPr id="5" name="Picture 4">
            <a:extLst>
              <a:ext uri="{FF2B5EF4-FFF2-40B4-BE49-F238E27FC236}">
                <a16:creationId xmlns:a16="http://schemas.microsoft.com/office/drawing/2014/main" id="{E66AE44B-FDD7-4445-9CD8-9FED492FAB08}"/>
              </a:ext>
            </a:extLst>
          </p:cNvPr>
          <p:cNvPicPr>
            <a:picLocks noChangeAspect="1"/>
          </p:cNvPicPr>
          <p:nvPr/>
        </p:nvPicPr>
        <p:blipFill>
          <a:blip r:embed="rId2"/>
          <a:stretch>
            <a:fillRect/>
          </a:stretch>
        </p:blipFill>
        <p:spPr>
          <a:xfrm>
            <a:off x="1371600" y="1984819"/>
            <a:ext cx="5943600" cy="4619254"/>
          </a:xfrm>
          <a:prstGeom prst="rect">
            <a:avLst/>
          </a:prstGeom>
        </p:spPr>
      </p:pic>
    </p:spTree>
    <p:extLst>
      <p:ext uri="{BB962C8B-B14F-4D97-AF65-F5344CB8AC3E}">
        <p14:creationId xmlns:p14="http://schemas.microsoft.com/office/powerpoint/2010/main" val="2421548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7C21-BF85-4DB9-AB91-9265BB5217B2}"/>
              </a:ext>
            </a:extLst>
          </p:cNvPr>
          <p:cNvSpPr>
            <a:spLocks noGrp="1"/>
          </p:cNvSpPr>
          <p:nvPr>
            <p:ph type="ctrTitle"/>
          </p:nvPr>
        </p:nvSpPr>
        <p:spPr/>
        <p:txBody>
          <a:bodyPr/>
          <a:lstStyle/>
          <a:p>
            <a:r>
              <a:rPr lang="en-US" dirty="0"/>
              <a:t>2021 Wind Prices from Bloomberg</a:t>
            </a:r>
          </a:p>
        </p:txBody>
      </p:sp>
      <p:pic>
        <p:nvPicPr>
          <p:cNvPr id="5" name="Picture 4">
            <a:extLst>
              <a:ext uri="{FF2B5EF4-FFF2-40B4-BE49-F238E27FC236}">
                <a16:creationId xmlns:a16="http://schemas.microsoft.com/office/drawing/2014/main" id="{ECF7E51D-C1C8-47D8-A876-82F79280CA71}"/>
              </a:ext>
            </a:extLst>
          </p:cNvPr>
          <p:cNvPicPr>
            <a:picLocks noChangeAspect="1"/>
          </p:cNvPicPr>
          <p:nvPr/>
        </p:nvPicPr>
        <p:blipFill>
          <a:blip r:embed="rId2"/>
          <a:stretch>
            <a:fillRect/>
          </a:stretch>
        </p:blipFill>
        <p:spPr>
          <a:xfrm>
            <a:off x="2286000" y="1524000"/>
            <a:ext cx="3920232" cy="4404212"/>
          </a:xfrm>
          <a:prstGeom prst="rect">
            <a:avLst/>
          </a:prstGeom>
        </p:spPr>
      </p:pic>
    </p:spTree>
    <p:extLst>
      <p:ext uri="{BB962C8B-B14F-4D97-AF65-F5344CB8AC3E}">
        <p14:creationId xmlns:p14="http://schemas.microsoft.com/office/powerpoint/2010/main" val="2196787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B888-F472-811E-D23C-C25C6D8C9DAC}"/>
              </a:ext>
            </a:extLst>
          </p:cNvPr>
          <p:cNvSpPr>
            <a:spLocks noGrp="1"/>
          </p:cNvSpPr>
          <p:nvPr>
            <p:ph type="ctrTitle"/>
          </p:nvPr>
        </p:nvSpPr>
        <p:spPr/>
        <p:txBody>
          <a:bodyPr/>
          <a:lstStyle/>
          <a:p>
            <a:r>
              <a:rPr lang="en-US" dirty="0"/>
              <a:t>Wide Cost Range for Off-Shore Wind Capital Expenditure</a:t>
            </a:r>
          </a:p>
        </p:txBody>
      </p:sp>
      <p:pic>
        <p:nvPicPr>
          <p:cNvPr id="5" name="Picture 4">
            <a:extLst>
              <a:ext uri="{FF2B5EF4-FFF2-40B4-BE49-F238E27FC236}">
                <a16:creationId xmlns:a16="http://schemas.microsoft.com/office/drawing/2014/main" id="{28587A16-A5CA-8722-2990-8C73BDCA23FF}"/>
              </a:ext>
            </a:extLst>
          </p:cNvPr>
          <p:cNvPicPr>
            <a:picLocks noChangeAspect="1"/>
          </p:cNvPicPr>
          <p:nvPr/>
        </p:nvPicPr>
        <p:blipFill>
          <a:blip r:embed="rId2"/>
          <a:stretch>
            <a:fillRect/>
          </a:stretch>
        </p:blipFill>
        <p:spPr>
          <a:xfrm>
            <a:off x="457200" y="1493721"/>
            <a:ext cx="7391400" cy="4493736"/>
          </a:xfrm>
          <a:prstGeom prst="rect">
            <a:avLst/>
          </a:prstGeom>
        </p:spPr>
      </p:pic>
    </p:spTree>
    <p:extLst>
      <p:ext uri="{BB962C8B-B14F-4D97-AF65-F5344CB8AC3E}">
        <p14:creationId xmlns:p14="http://schemas.microsoft.com/office/powerpoint/2010/main" val="2907993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2865-86D1-439F-927D-FB47EF5FBB9B}"/>
              </a:ext>
            </a:extLst>
          </p:cNvPr>
          <p:cNvSpPr>
            <a:spLocks noGrp="1"/>
          </p:cNvSpPr>
          <p:nvPr>
            <p:ph type="ctrTitle"/>
          </p:nvPr>
        </p:nvSpPr>
        <p:spPr/>
        <p:txBody>
          <a:bodyPr/>
          <a:lstStyle/>
          <a:p>
            <a:r>
              <a:rPr lang="en-029" dirty="0"/>
              <a:t>Capital Cost per kW</a:t>
            </a:r>
          </a:p>
        </p:txBody>
      </p:sp>
      <p:sp>
        <p:nvSpPr>
          <p:cNvPr id="3" name="Content Placeholder 2">
            <a:extLst>
              <a:ext uri="{FF2B5EF4-FFF2-40B4-BE49-F238E27FC236}">
                <a16:creationId xmlns:a16="http://schemas.microsoft.com/office/drawing/2014/main" id="{A8D735CD-4B7A-4FFB-8CBD-E3A54DFCF4C2}"/>
              </a:ext>
            </a:extLst>
          </p:cNvPr>
          <p:cNvSpPr>
            <a:spLocks noGrp="1"/>
          </p:cNvSpPr>
          <p:nvPr>
            <p:ph type="body" sz="quarter" idx="13"/>
          </p:nvPr>
        </p:nvSpPr>
        <p:spPr/>
        <p:txBody>
          <a:bodyPr/>
          <a:lstStyle/>
          <a:p>
            <a:r>
              <a:rPr lang="en-US" dirty="0"/>
              <a:t>Wind energy capital costs have declined steadily. A typical cost for a typical onshore wind farms has reached around $1,000/kW of installed rated capacity, and for offshore wind farms about $ 1,600/kW. </a:t>
            </a:r>
          </a:p>
          <a:p>
            <a:r>
              <a:rPr lang="en-US" dirty="0"/>
              <a:t>The corresponding electricity costs vary due to wind speed variations, locations and different institutional frameworks in different countries. </a:t>
            </a:r>
          </a:p>
          <a:p>
            <a:endParaRPr lang="en-029" dirty="0"/>
          </a:p>
        </p:txBody>
      </p:sp>
    </p:spTree>
    <p:extLst>
      <p:ext uri="{BB962C8B-B14F-4D97-AF65-F5344CB8AC3E}">
        <p14:creationId xmlns:p14="http://schemas.microsoft.com/office/powerpoint/2010/main" val="264197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0C057-E5EF-BDA8-9AB2-B8DB8DFADC24}"/>
              </a:ext>
            </a:extLst>
          </p:cNvPr>
          <p:cNvSpPr>
            <a:spLocks noGrp="1"/>
          </p:cNvSpPr>
          <p:nvPr>
            <p:ph type="ctrTitle"/>
          </p:nvPr>
        </p:nvSpPr>
        <p:spPr/>
        <p:txBody>
          <a:bodyPr/>
          <a:lstStyle/>
          <a:p>
            <a:r>
              <a:rPr lang="en-US" dirty="0"/>
              <a:t>LCOE of Wind and Introduction</a:t>
            </a:r>
          </a:p>
        </p:txBody>
      </p:sp>
    </p:spTree>
    <p:extLst>
      <p:ext uri="{BB962C8B-B14F-4D97-AF65-F5344CB8AC3E}">
        <p14:creationId xmlns:p14="http://schemas.microsoft.com/office/powerpoint/2010/main" val="3150228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926DC-DE94-4A1D-9626-F06C72A5FEB0}"/>
              </a:ext>
            </a:extLst>
          </p:cNvPr>
          <p:cNvSpPr>
            <a:spLocks noGrp="1"/>
          </p:cNvSpPr>
          <p:nvPr>
            <p:ph type="ctrTitle"/>
          </p:nvPr>
        </p:nvSpPr>
        <p:spPr/>
        <p:txBody>
          <a:bodyPr/>
          <a:lstStyle/>
          <a:p>
            <a:r>
              <a:rPr lang="en-029" dirty="0"/>
              <a:t>IRENA Estimated Capital Costs</a:t>
            </a:r>
          </a:p>
        </p:txBody>
      </p:sp>
      <p:sp>
        <p:nvSpPr>
          <p:cNvPr id="3" name="Text Placeholder 2">
            <a:extLst>
              <a:ext uri="{FF2B5EF4-FFF2-40B4-BE49-F238E27FC236}">
                <a16:creationId xmlns:a16="http://schemas.microsoft.com/office/drawing/2014/main" id="{95CB0479-C79E-9A0F-EA50-DF5AD3DCF738}"/>
              </a:ext>
            </a:extLst>
          </p:cNvPr>
          <p:cNvSpPr>
            <a:spLocks noGrp="1"/>
          </p:cNvSpPr>
          <p:nvPr>
            <p:ph type="body" sz="quarter" idx="13"/>
          </p:nvPr>
        </p:nvSpPr>
        <p:spPr/>
        <p:txBody>
          <a:bodyPr/>
          <a:lstStyle/>
          <a:p>
            <a:r>
              <a:rPr lang="en-US" dirty="0"/>
              <a:t>Older Study with estimated changes in cost and capacity factor</a:t>
            </a:r>
          </a:p>
          <a:p>
            <a:r>
              <a:rPr lang="en-US" dirty="0"/>
              <a:t>Cost versus capacity factor</a:t>
            </a:r>
          </a:p>
        </p:txBody>
      </p:sp>
      <p:pic>
        <p:nvPicPr>
          <p:cNvPr id="4" name="Content Placeholder 3">
            <a:extLst>
              <a:ext uri="{FF2B5EF4-FFF2-40B4-BE49-F238E27FC236}">
                <a16:creationId xmlns:a16="http://schemas.microsoft.com/office/drawing/2014/main" id="{24325FD2-FADE-40C1-8FED-959F9F336FEE}"/>
              </a:ext>
            </a:extLst>
          </p:cNvPr>
          <p:cNvPicPr>
            <a:picLocks noGrp="1" noChangeAspect="1"/>
          </p:cNvPicPr>
          <p:nvPr>
            <p:ph idx="4294967295"/>
          </p:nvPr>
        </p:nvPicPr>
        <p:blipFill>
          <a:blip r:embed="rId2"/>
          <a:stretch>
            <a:fillRect/>
          </a:stretch>
        </p:blipFill>
        <p:spPr>
          <a:xfrm>
            <a:off x="452562" y="2601134"/>
            <a:ext cx="8229600" cy="3462338"/>
          </a:xfrm>
          <a:prstGeom prst="rect">
            <a:avLst/>
          </a:prstGeom>
        </p:spPr>
      </p:pic>
    </p:spTree>
    <p:extLst>
      <p:ext uri="{BB962C8B-B14F-4D97-AF65-F5344CB8AC3E}">
        <p14:creationId xmlns:p14="http://schemas.microsoft.com/office/powerpoint/2010/main" val="1641707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51B37-522C-4412-2689-68B80521855C}"/>
              </a:ext>
            </a:extLst>
          </p:cNvPr>
          <p:cNvSpPr>
            <a:spLocks noGrp="1"/>
          </p:cNvSpPr>
          <p:nvPr>
            <p:ph type="ctrTitle"/>
          </p:nvPr>
        </p:nvSpPr>
        <p:spPr/>
        <p:txBody>
          <a:bodyPr/>
          <a:lstStyle/>
          <a:p>
            <a:r>
              <a:rPr lang="en-US" dirty="0"/>
              <a:t>LCOE Driver 3 – O&amp;M Cost</a:t>
            </a:r>
          </a:p>
        </p:txBody>
      </p:sp>
    </p:spTree>
    <p:extLst>
      <p:ext uri="{BB962C8B-B14F-4D97-AF65-F5344CB8AC3E}">
        <p14:creationId xmlns:p14="http://schemas.microsoft.com/office/powerpoint/2010/main" val="3147111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154B-1E12-40D0-A139-D072C363C545}"/>
              </a:ext>
            </a:extLst>
          </p:cNvPr>
          <p:cNvSpPr>
            <a:spLocks noGrp="1"/>
          </p:cNvSpPr>
          <p:nvPr>
            <p:ph type="ctrTitle"/>
          </p:nvPr>
        </p:nvSpPr>
        <p:spPr/>
        <p:txBody>
          <a:bodyPr/>
          <a:lstStyle/>
          <a:p>
            <a:r>
              <a:rPr lang="en-029" dirty="0"/>
              <a:t>O&amp;M Comments and Maintenance Contracts</a:t>
            </a:r>
          </a:p>
        </p:txBody>
      </p:sp>
      <p:sp>
        <p:nvSpPr>
          <p:cNvPr id="3" name="Content Placeholder 2">
            <a:extLst>
              <a:ext uri="{FF2B5EF4-FFF2-40B4-BE49-F238E27FC236}">
                <a16:creationId xmlns:a16="http://schemas.microsoft.com/office/drawing/2014/main" id="{B48BFC1D-222F-4AC7-8661-A4C3C2363FF0}"/>
              </a:ext>
            </a:extLst>
          </p:cNvPr>
          <p:cNvSpPr>
            <a:spLocks noGrp="1"/>
          </p:cNvSpPr>
          <p:nvPr>
            <p:ph type="body" sz="quarter" idx="13"/>
          </p:nvPr>
        </p:nvSpPr>
        <p:spPr>
          <a:xfrm>
            <a:off x="213733" y="1524000"/>
            <a:ext cx="8640524" cy="5221421"/>
          </a:xfrm>
        </p:spPr>
        <p:txBody>
          <a:bodyPr/>
          <a:lstStyle/>
          <a:p>
            <a:r>
              <a:rPr lang="en-US" dirty="0"/>
              <a:t>The variable costs (except land costs), which include guarantee and maintenance contracts, have also decreased this year. </a:t>
            </a:r>
          </a:p>
          <a:p>
            <a:r>
              <a:rPr lang="en-US" dirty="0"/>
              <a:t>The variable costs are approximately 0.0095 €/kWh. </a:t>
            </a:r>
          </a:p>
          <a:p>
            <a:r>
              <a:rPr lang="en-US" b="1" dirty="0"/>
              <a:t>It is becoming more common for turbine manufacturers to offer a choice of maintenance contracts at a fixed price per turbine. </a:t>
            </a:r>
            <a:r>
              <a:rPr lang="en-US" dirty="0"/>
              <a:t>On average, these prices lie within the range of 20-30 €/kW. </a:t>
            </a:r>
          </a:p>
          <a:p>
            <a:r>
              <a:rPr lang="en-US" dirty="0"/>
              <a:t>The fixed annual costs are those of public liability insurance, machinery breakdown insurance, standstill insurance, network maintenance, energy use, property tax, and management and maintenance of land and roads. </a:t>
            </a:r>
          </a:p>
          <a:p>
            <a:r>
              <a:rPr lang="en-US" dirty="0"/>
              <a:t>ECN and DNV GL have assumed 12.4 €/kWy.</a:t>
            </a:r>
            <a:endParaRPr lang="en-029" dirty="0"/>
          </a:p>
        </p:txBody>
      </p:sp>
    </p:spTree>
    <p:extLst>
      <p:ext uri="{BB962C8B-B14F-4D97-AF65-F5344CB8AC3E}">
        <p14:creationId xmlns:p14="http://schemas.microsoft.com/office/powerpoint/2010/main" val="64798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850D-D263-4DC9-A9A5-F4B64A4C2323}"/>
              </a:ext>
            </a:extLst>
          </p:cNvPr>
          <p:cNvSpPr>
            <a:spLocks noGrp="1"/>
          </p:cNvSpPr>
          <p:nvPr>
            <p:ph type="ctrTitle"/>
          </p:nvPr>
        </p:nvSpPr>
        <p:spPr/>
        <p:txBody>
          <a:bodyPr/>
          <a:lstStyle/>
          <a:p>
            <a:r>
              <a:rPr lang="en-US" dirty="0"/>
              <a:t>Renewable versus Electricity Price</a:t>
            </a:r>
          </a:p>
        </p:txBody>
      </p:sp>
      <p:sp>
        <p:nvSpPr>
          <p:cNvPr id="3" name="Text Placeholder 2">
            <a:extLst>
              <a:ext uri="{FF2B5EF4-FFF2-40B4-BE49-F238E27FC236}">
                <a16:creationId xmlns:a16="http://schemas.microsoft.com/office/drawing/2014/main" id="{DA9B9086-B9E4-4477-B1E4-64A8B942CBE7}"/>
              </a:ext>
            </a:extLst>
          </p:cNvPr>
          <p:cNvSpPr>
            <a:spLocks noGrp="1"/>
          </p:cNvSpPr>
          <p:nvPr>
            <p:ph type="body" sz="quarter" idx="13"/>
          </p:nvPr>
        </p:nvSpPr>
        <p:spPr/>
        <p:txBody>
          <a:bodyPr/>
          <a:lstStyle/>
          <a:p>
            <a:r>
              <a:rPr lang="en-US" sz="2400" dirty="0"/>
              <a:t>Short-term Analysis</a:t>
            </a:r>
          </a:p>
          <a:p>
            <a:pPr lvl="1"/>
            <a:r>
              <a:rPr lang="en-US" sz="2000" dirty="0"/>
              <a:t>Don’t have to be too Fancy</a:t>
            </a:r>
          </a:p>
          <a:p>
            <a:pPr lvl="1"/>
            <a:r>
              <a:rPr lang="en-US" sz="2000" dirty="0"/>
              <a:t>Imagine you are putting in a wind turbine in your business</a:t>
            </a:r>
          </a:p>
          <a:p>
            <a:pPr lvl="1"/>
            <a:r>
              <a:rPr lang="en-US" sz="2000" dirty="0"/>
              <a:t>Must cover all of fixed costs including levelised capital costs</a:t>
            </a:r>
          </a:p>
          <a:p>
            <a:pPr lvl="1"/>
            <a:r>
              <a:rPr lang="en-US" sz="2000" dirty="0"/>
              <a:t>Costs must be covered by savings over the time that wind turbine operates</a:t>
            </a:r>
          </a:p>
          <a:p>
            <a:pPr lvl="1"/>
            <a:r>
              <a:rPr lang="en-US" sz="2000" dirty="0"/>
              <a:t>Example: Runs for ½ of year and costs 1000, then cover costs through dividing by hours</a:t>
            </a:r>
          </a:p>
          <a:p>
            <a:pPr lvl="1"/>
            <a:r>
              <a:rPr lang="en-US" sz="2000" dirty="0"/>
              <a:t>Compare total cost of wind or solar with variable cost of natural gas</a:t>
            </a:r>
          </a:p>
          <a:p>
            <a:pPr lvl="1"/>
            <a:r>
              <a:rPr lang="en-US" sz="2000" dirty="0"/>
              <a:t>Fuel cost of natural gas:  Cost of Gas/MMBTU x MMBTU/MWH = Cost/MWH</a:t>
            </a:r>
          </a:p>
          <a:p>
            <a:pPr lvl="1"/>
            <a:r>
              <a:rPr lang="en-US" sz="2000" dirty="0"/>
              <a:t>Add Variable Cost/MWH: Much lower</a:t>
            </a:r>
          </a:p>
          <a:p>
            <a:pPr lvl="1"/>
            <a:r>
              <a:rPr lang="en-US" sz="2000" dirty="0"/>
              <a:t>Illustrates Fuel Intensive versus Capital Intensive</a:t>
            </a:r>
          </a:p>
          <a:p>
            <a:pPr lvl="1"/>
            <a:endParaRPr lang="en-US" sz="2000" dirty="0"/>
          </a:p>
        </p:txBody>
      </p:sp>
    </p:spTree>
    <p:extLst>
      <p:ext uri="{BB962C8B-B14F-4D97-AF65-F5344CB8AC3E}">
        <p14:creationId xmlns:p14="http://schemas.microsoft.com/office/powerpoint/2010/main" val="3834543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F6022-5682-4D9F-974D-06C909FE3747}"/>
              </a:ext>
            </a:extLst>
          </p:cNvPr>
          <p:cNvSpPr>
            <a:spLocks noGrp="1"/>
          </p:cNvSpPr>
          <p:nvPr>
            <p:ph type="ctrTitle"/>
          </p:nvPr>
        </p:nvSpPr>
        <p:spPr/>
        <p:txBody>
          <a:bodyPr/>
          <a:lstStyle/>
          <a:p>
            <a:r>
              <a:rPr lang="en-029" dirty="0"/>
              <a:t>Fixed and Variable O&amp;M Cost</a:t>
            </a:r>
          </a:p>
        </p:txBody>
      </p:sp>
      <p:sp>
        <p:nvSpPr>
          <p:cNvPr id="3" name="Content Placeholder 2">
            <a:extLst>
              <a:ext uri="{FF2B5EF4-FFF2-40B4-BE49-F238E27FC236}">
                <a16:creationId xmlns:a16="http://schemas.microsoft.com/office/drawing/2014/main" id="{04ABC718-4AEC-471D-B268-246686E0A104}"/>
              </a:ext>
            </a:extLst>
          </p:cNvPr>
          <p:cNvSpPr>
            <a:spLocks noGrp="1"/>
          </p:cNvSpPr>
          <p:nvPr>
            <p:ph type="body" sz="quarter" idx="13"/>
          </p:nvPr>
        </p:nvSpPr>
        <p:spPr/>
        <p:txBody>
          <a:bodyPr>
            <a:normAutofit lnSpcReduction="10000"/>
          </a:bodyPr>
          <a:lstStyle/>
          <a:p>
            <a:r>
              <a:rPr lang="en-029" dirty="0"/>
              <a:t>General Magnitude of Costs and Importance of O&amp;M in LCOE</a:t>
            </a:r>
          </a:p>
          <a:p>
            <a:r>
              <a:rPr lang="en-029" dirty="0"/>
              <a:t>Variable Cost Range USD/kWh - .0166</a:t>
            </a:r>
          </a:p>
          <a:p>
            <a:r>
              <a:rPr lang="en-029" dirty="0"/>
              <a:t>Multiply by 1000 to get Usual USD/MWH, 1.66 </a:t>
            </a:r>
          </a:p>
          <a:p>
            <a:r>
              <a:rPr lang="en-029" dirty="0"/>
              <a:t>Use capacity factor of 25% with 8760 hours per year to get 2190 full load hours</a:t>
            </a:r>
          </a:p>
          <a:p>
            <a:r>
              <a:rPr lang="en-029" dirty="0"/>
              <a:t>Convert to USD/kW-yr (divide by 1000):</a:t>
            </a:r>
          </a:p>
          <a:p>
            <a:pPr lvl="1"/>
            <a:r>
              <a:rPr lang="en-029" dirty="0"/>
              <a:t>16.6 x 2190/1000 = 36.35 USD/kw-year</a:t>
            </a:r>
          </a:p>
          <a:p>
            <a:r>
              <a:rPr lang="en-029" dirty="0"/>
              <a:t>Include Fixed Cost of 12.4</a:t>
            </a:r>
          </a:p>
          <a:p>
            <a:r>
              <a:rPr lang="en-029" dirty="0"/>
              <a:t>Total O&amp;M Cost of 48.74/kW-year</a:t>
            </a:r>
          </a:p>
          <a:p>
            <a:r>
              <a:rPr lang="en-029" dirty="0"/>
              <a:t>USD to Compare 56.69/kW-year</a:t>
            </a:r>
          </a:p>
          <a:p>
            <a:r>
              <a:rPr lang="en-029" dirty="0"/>
              <a:t>Lazard High Range – 40/kW-year</a:t>
            </a:r>
          </a:p>
          <a:p>
            <a:pPr lvl="1"/>
            <a:endParaRPr lang="en-029" dirty="0"/>
          </a:p>
          <a:p>
            <a:endParaRPr lang="en-029" dirty="0"/>
          </a:p>
          <a:p>
            <a:endParaRPr lang="en-029" dirty="0"/>
          </a:p>
        </p:txBody>
      </p:sp>
    </p:spTree>
    <p:extLst>
      <p:ext uri="{BB962C8B-B14F-4D97-AF65-F5344CB8AC3E}">
        <p14:creationId xmlns:p14="http://schemas.microsoft.com/office/powerpoint/2010/main" val="891757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FD405-7F2A-6051-8ACE-025ADB2E38C1}"/>
              </a:ext>
            </a:extLst>
          </p:cNvPr>
          <p:cNvSpPr>
            <a:spLocks noGrp="1"/>
          </p:cNvSpPr>
          <p:nvPr>
            <p:ph type="ctrTitle"/>
          </p:nvPr>
        </p:nvSpPr>
        <p:spPr/>
        <p:txBody>
          <a:bodyPr/>
          <a:lstStyle/>
          <a:p>
            <a:r>
              <a:rPr lang="en-US" dirty="0"/>
              <a:t>Evaluation with LCOE</a:t>
            </a:r>
          </a:p>
        </p:txBody>
      </p:sp>
    </p:spTree>
    <p:extLst>
      <p:ext uri="{BB962C8B-B14F-4D97-AF65-F5344CB8AC3E}">
        <p14:creationId xmlns:p14="http://schemas.microsoft.com/office/powerpoint/2010/main" val="1098407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BE67F-6077-43D4-9089-2BDB02D0D2A6}"/>
              </a:ext>
            </a:extLst>
          </p:cNvPr>
          <p:cNvSpPr>
            <a:spLocks noGrp="1"/>
          </p:cNvSpPr>
          <p:nvPr>
            <p:ph type="ctrTitle"/>
          </p:nvPr>
        </p:nvSpPr>
        <p:spPr/>
        <p:txBody>
          <a:bodyPr/>
          <a:lstStyle/>
          <a:p>
            <a:r>
              <a:rPr lang="en-US" dirty="0"/>
              <a:t>Simple Equation for Evaluation</a:t>
            </a:r>
          </a:p>
        </p:txBody>
      </p:sp>
      <p:sp>
        <p:nvSpPr>
          <p:cNvPr id="3" name="Text Placeholder 2">
            <a:extLst>
              <a:ext uri="{FF2B5EF4-FFF2-40B4-BE49-F238E27FC236}">
                <a16:creationId xmlns:a16="http://schemas.microsoft.com/office/drawing/2014/main" id="{48279CE8-253D-4F38-B0A3-9CD8DE511352}"/>
              </a:ext>
            </a:extLst>
          </p:cNvPr>
          <p:cNvSpPr>
            <a:spLocks noGrp="1"/>
          </p:cNvSpPr>
          <p:nvPr>
            <p:ph type="body" sz="quarter" idx="13"/>
          </p:nvPr>
        </p:nvSpPr>
        <p:spPr/>
        <p:txBody>
          <a:bodyPr/>
          <a:lstStyle/>
          <a:p>
            <a:r>
              <a:rPr lang="en-US" dirty="0"/>
              <a:t>Use Real LCOE</a:t>
            </a:r>
          </a:p>
          <a:p>
            <a:r>
              <a:rPr lang="en-US" dirty="0"/>
              <a:t>Compare to Variable Cost</a:t>
            </a:r>
          </a:p>
          <a:p>
            <a:r>
              <a:rPr lang="en-US" dirty="0"/>
              <a:t>Cost and Benefit of Renewable</a:t>
            </a:r>
          </a:p>
          <a:p>
            <a:r>
              <a:rPr lang="en-US" dirty="0"/>
              <a:t>Cost </a:t>
            </a:r>
            <a:r>
              <a:rPr lang="en-US" dirty="0">
                <a:sym typeface="Wingdings" panose="05000000000000000000" pitchFamily="2" charset="2"/>
              </a:rPr>
              <a:t> Real LCOE/MWH including All Capital Costs</a:t>
            </a:r>
          </a:p>
          <a:p>
            <a:r>
              <a:rPr lang="en-US" dirty="0">
                <a:sym typeface="Wingdings" panose="05000000000000000000" pitchFamily="2" charset="2"/>
              </a:rPr>
              <a:t>Benefit  Todays or Real Variable Cost of Alternative in Real Terms</a:t>
            </a:r>
          </a:p>
          <a:p>
            <a:r>
              <a:rPr lang="en-US" dirty="0">
                <a:sym typeface="Wingdings" panose="05000000000000000000" pitchFamily="2" charset="2"/>
              </a:rPr>
              <a:t>If Variable Cost/MWH &gt; Total Cost/MWH then Benefit</a:t>
            </a:r>
          </a:p>
          <a:p>
            <a:r>
              <a:rPr lang="en-US" dirty="0">
                <a:sym typeface="Wingdings" panose="05000000000000000000" pitchFamily="2" charset="2"/>
              </a:rPr>
              <a:t>Variable Cost could be:</a:t>
            </a:r>
          </a:p>
          <a:p>
            <a:pPr lvl="1"/>
            <a:r>
              <a:rPr lang="en-US" dirty="0">
                <a:sym typeface="Wingdings" panose="05000000000000000000" pitchFamily="2" charset="2"/>
              </a:rPr>
              <a:t>Cost of buying power from the grid</a:t>
            </a:r>
          </a:p>
          <a:p>
            <a:pPr lvl="1"/>
            <a:r>
              <a:rPr lang="en-US" dirty="0">
                <a:sym typeface="Wingdings" panose="05000000000000000000" pitchFamily="2" charset="2"/>
              </a:rPr>
              <a:t>Cost of Operating Gas Plant</a:t>
            </a:r>
          </a:p>
          <a:p>
            <a:pPr lvl="1"/>
            <a:r>
              <a:rPr lang="en-US" dirty="0">
                <a:sym typeface="Wingdings" panose="05000000000000000000" pitchFamily="2" charset="2"/>
              </a:rPr>
              <a:t>Energy Cost in Electricity Bill</a:t>
            </a:r>
            <a:endParaRPr lang="en-US" dirty="0"/>
          </a:p>
        </p:txBody>
      </p:sp>
    </p:spTree>
    <p:extLst>
      <p:ext uri="{BB962C8B-B14F-4D97-AF65-F5344CB8AC3E}">
        <p14:creationId xmlns:p14="http://schemas.microsoft.com/office/powerpoint/2010/main" val="1278216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6F20-D769-4FD9-8D73-1C03B149CCF8}"/>
              </a:ext>
            </a:extLst>
          </p:cNvPr>
          <p:cNvSpPr>
            <a:spLocks noGrp="1"/>
          </p:cNvSpPr>
          <p:nvPr>
            <p:ph type="ctrTitle"/>
          </p:nvPr>
        </p:nvSpPr>
        <p:spPr/>
        <p:txBody>
          <a:bodyPr/>
          <a:lstStyle/>
          <a:p>
            <a:r>
              <a:rPr lang="en-US" dirty="0"/>
              <a:t>Long-term Analysis</a:t>
            </a:r>
          </a:p>
        </p:txBody>
      </p:sp>
      <p:sp>
        <p:nvSpPr>
          <p:cNvPr id="3" name="Text Placeholder 2">
            <a:extLst>
              <a:ext uri="{FF2B5EF4-FFF2-40B4-BE49-F238E27FC236}">
                <a16:creationId xmlns:a16="http://schemas.microsoft.com/office/drawing/2014/main" id="{6761C31E-8CCE-4DC8-9ABD-E3961417FD54}"/>
              </a:ext>
            </a:extLst>
          </p:cNvPr>
          <p:cNvSpPr>
            <a:spLocks noGrp="1"/>
          </p:cNvSpPr>
          <p:nvPr>
            <p:ph type="body" sz="quarter" idx="13"/>
          </p:nvPr>
        </p:nvSpPr>
        <p:spPr/>
        <p:txBody>
          <a:bodyPr>
            <a:normAutofit lnSpcReduction="10000"/>
          </a:bodyPr>
          <a:lstStyle/>
          <a:p>
            <a:r>
              <a:rPr lang="en-US" sz="2000" dirty="0"/>
              <a:t>Need to Incorporate Storage in LCOE Analysis</a:t>
            </a:r>
          </a:p>
          <a:p>
            <a:r>
              <a:rPr lang="en-US" sz="2000" dirty="0"/>
              <a:t>Include Total Cost in Alternative Analysis</a:t>
            </a:r>
          </a:p>
          <a:p>
            <a:r>
              <a:rPr lang="en-US" sz="2000" dirty="0"/>
              <a:t>Total Cost in Alternative Analysis</a:t>
            </a:r>
          </a:p>
          <a:p>
            <a:pPr lvl="1"/>
            <a:r>
              <a:rPr lang="en-US" sz="1800" dirty="0"/>
              <a:t>Capacity Factor and Load Factor</a:t>
            </a:r>
          </a:p>
          <a:p>
            <a:pPr lvl="1"/>
            <a:r>
              <a:rPr lang="en-US" sz="1800" dirty="0"/>
              <a:t>Total Cost of Natural Gas or Alternative</a:t>
            </a:r>
          </a:p>
          <a:p>
            <a:pPr lvl="1"/>
            <a:r>
              <a:rPr lang="en-US" sz="1800" dirty="0"/>
              <a:t>Demand Charge and Energy Charge in Bill Comparison</a:t>
            </a:r>
          </a:p>
          <a:p>
            <a:pPr lvl="1"/>
            <a:r>
              <a:rPr lang="en-US" sz="1800" dirty="0"/>
              <a:t>Total Cost of Diesel</a:t>
            </a:r>
          </a:p>
          <a:p>
            <a:r>
              <a:rPr lang="en-US" sz="2000" dirty="0"/>
              <a:t>Storage Cost in LCOE analysis</a:t>
            </a:r>
          </a:p>
          <a:p>
            <a:pPr lvl="1"/>
            <a:r>
              <a:rPr lang="en-US" sz="1800" dirty="0"/>
              <a:t>Include Capital Cost of Storage</a:t>
            </a:r>
          </a:p>
          <a:p>
            <a:pPr lvl="1"/>
            <a:r>
              <a:rPr lang="en-US" sz="1800" dirty="0"/>
              <a:t>Reflect Life of Storage, Degradation, Round trip Efficiency</a:t>
            </a:r>
          </a:p>
          <a:p>
            <a:pPr lvl="1"/>
            <a:r>
              <a:rPr lang="en-US" sz="1800" dirty="0"/>
              <a:t>Reflect Cost of Renewable into Storage</a:t>
            </a:r>
          </a:p>
          <a:p>
            <a:pPr lvl="1"/>
            <a:r>
              <a:rPr lang="en-US" sz="1800" dirty="0"/>
              <a:t>Sizing of Battery Storage</a:t>
            </a:r>
          </a:p>
          <a:p>
            <a:r>
              <a:rPr lang="en-US" sz="2000" dirty="0"/>
              <a:t>Cost and Benefit is Total Cost of Natural Gas versus Total Cost of Renewable Including Storage</a:t>
            </a:r>
          </a:p>
        </p:txBody>
      </p:sp>
    </p:spTree>
    <p:extLst>
      <p:ext uri="{BB962C8B-B14F-4D97-AF65-F5344CB8AC3E}">
        <p14:creationId xmlns:p14="http://schemas.microsoft.com/office/powerpoint/2010/main" val="1237900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430-5156-D9CA-1D8F-956CCE5D8FB2}"/>
              </a:ext>
            </a:extLst>
          </p:cNvPr>
          <p:cNvSpPr>
            <a:spLocks noGrp="1"/>
          </p:cNvSpPr>
          <p:nvPr>
            <p:ph type="ctrTitle"/>
          </p:nvPr>
        </p:nvSpPr>
        <p:spPr/>
        <p:txBody>
          <a:bodyPr/>
          <a:lstStyle/>
          <a:p>
            <a:r>
              <a:rPr lang="en-US" dirty="0"/>
              <a:t>Capacity Factor Detail</a:t>
            </a:r>
          </a:p>
        </p:txBody>
      </p:sp>
    </p:spTree>
    <p:extLst>
      <p:ext uri="{BB962C8B-B14F-4D97-AF65-F5344CB8AC3E}">
        <p14:creationId xmlns:p14="http://schemas.microsoft.com/office/powerpoint/2010/main" val="229143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p:txBody>
          <a:bodyPr/>
          <a:lstStyle/>
          <a:p>
            <a:r>
              <a:rPr lang="en-US" dirty="0"/>
              <a:t>Expected Capacity Factor</a:t>
            </a:r>
          </a:p>
        </p:txBody>
      </p:sp>
      <p:pic>
        <p:nvPicPr>
          <p:cNvPr id="57350" name="Picture 2"/>
          <p:cNvPicPr>
            <a:picLocks noGrp="1" noChangeAspect="1" noChangeArrowheads="1"/>
          </p:cNvPicPr>
          <p:nvPr>
            <p:ph idx="4294967295"/>
          </p:nvPr>
        </p:nvPicPr>
        <p:blipFill>
          <a:blip r:embed="rId2" cstate="print"/>
          <a:srcRect/>
          <a:stretch>
            <a:fillRect/>
          </a:stretch>
        </p:blipFill>
        <p:spPr>
          <a:xfrm>
            <a:off x="1219200" y="1633728"/>
            <a:ext cx="5806620" cy="4221163"/>
          </a:xfrm>
        </p:spPr>
      </p:pic>
    </p:spTree>
    <p:extLst>
      <p:ext uri="{BB962C8B-B14F-4D97-AF65-F5344CB8AC3E}">
        <p14:creationId xmlns:p14="http://schemas.microsoft.com/office/powerpoint/2010/main" val="396559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A142-310F-4C3B-96FA-6CA45C056D6C}"/>
              </a:ext>
            </a:extLst>
          </p:cNvPr>
          <p:cNvSpPr>
            <a:spLocks noGrp="1"/>
          </p:cNvSpPr>
          <p:nvPr>
            <p:ph type="ctrTitle"/>
          </p:nvPr>
        </p:nvSpPr>
        <p:spPr/>
        <p:txBody>
          <a:bodyPr/>
          <a:lstStyle/>
          <a:p>
            <a:r>
              <a:rPr lang="en-029" dirty="0"/>
              <a:t>Capacity Factor and Power Curve Drive Trends in Costs</a:t>
            </a:r>
          </a:p>
        </p:txBody>
      </p:sp>
      <p:pic>
        <p:nvPicPr>
          <p:cNvPr id="4" name="Content Placeholder 3">
            <a:extLst>
              <a:ext uri="{FF2B5EF4-FFF2-40B4-BE49-F238E27FC236}">
                <a16:creationId xmlns:a16="http://schemas.microsoft.com/office/drawing/2014/main" id="{3B275C4B-A761-48FE-8EDF-A9F34690F651}"/>
              </a:ext>
            </a:extLst>
          </p:cNvPr>
          <p:cNvPicPr>
            <a:picLocks noGrp="1" noChangeAspect="1"/>
          </p:cNvPicPr>
          <p:nvPr>
            <p:ph idx="4294967295"/>
          </p:nvPr>
        </p:nvPicPr>
        <p:blipFill>
          <a:blip r:embed="rId2"/>
          <a:stretch>
            <a:fillRect/>
          </a:stretch>
        </p:blipFill>
        <p:spPr>
          <a:xfrm>
            <a:off x="1447800" y="1554891"/>
            <a:ext cx="5664200" cy="4526869"/>
          </a:xfrm>
          <a:prstGeom prst="rect">
            <a:avLst/>
          </a:prstGeom>
        </p:spPr>
      </p:pic>
    </p:spTree>
    <p:extLst>
      <p:ext uri="{BB962C8B-B14F-4D97-AF65-F5344CB8AC3E}">
        <p14:creationId xmlns:p14="http://schemas.microsoft.com/office/powerpoint/2010/main" val="1586135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normAutofit fontScale="90000"/>
          </a:bodyPr>
          <a:lstStyle/>
          <a:p>
            <a:r>
              <a:rPr lang="en-US" dirty="0"/>
              <a:t>Capacity Factor Variation for Single Farm</a:t>
            </a:r>
          </a:p>
        </p:txBody>
      </p:sp>
      <p:pic>
        <p:nvPicPr>
          <p:cNvPr id="198660" name="Picture 4"/>
          <p:cNvPicPr>
            <a:picLocks noGrp="1" noChangeAspect="1" noChangeArrowheads="1"/>
          </p:cNvPicPr>
          <p:nvPr>
            <p:ph idx="1"/>
          </p:nvPr>
        </p:nvPicPr>
        <p:blipFill>
          <a:blip r:embed="rId2" cstate="print"/>
          <a:srcRect/>
          <a:stretch>
            <a:fillRect/>
          </a:stretch>
        </p:blipFill>
        <p:spPr>
          <a:xfrm>
            <a:off x="1676400" y="1230692"/>
            <a:ext cx="6269037" cy="4560508"/>
          </a:xfrm>
          <a:noFill/>
        </p:spPr>
      </p:pic>
      <p:sp>
        <p:nvSpPr>
          <p:cNvPr id="4" name="TextBox 3"/>
          <p:cNvSpPr txBox="1"/>
          <p:nvPr/>
        </p:nvSpPr>
        <p:spPr>
          <a:xfrm>
            <a:off x="152400" y="5867400"/>
            <a:ext cx="1295400" cy="830997"/>
          </a:xfrm>
          <a:prstGeom prst="rect">
            <a:avLst/>
          </a:prstGeom>
          <a:solidFill>
            <a:srgbClr val="FFFF00"/>
          </a:solidFill>
        </p:spPr>
        <p:txBody>
          <a:bodyPr wrap="square" rtlCol="0">
            <a:spAutoFit/>
          </a:bodyPr>
          <a:lstStyle/>
          <a:p>
            <a:r>
              <a:rPr lang="en-US" sz="1200" dirty="0"/>
              <a:t>Source: Data Base on Off-Shore Wind Farms</a:t>
            </a:r>
          </a:p>
        </p:txBody>
      </p:sp>
    </p:spTree>
    <p:extLst>
      <p:ext uri="{BB962C8B-B14F-4D97-AF65-F5344CB8AC3E}">
        <p14:creationId xmlns:p14="http://schemas.microsoft.com/office/powerpoint/2010/main" val="3432005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p:txBody>
          <a:bodyPr/>
          <a:lstStyle/>
          <a:p>
            <a:pPr eaLnBrk="1" hangingPunct="1"/>
            <a:r>
              <a:rPr lang="en-US" dirty="0"/>
              <a:t>Capacity Factor of Off-Shore Wind</a:t>
            </a:r>
          </a:p>
        </p:txBody>
      </p:sp>
      <p:pic>
        <p:nvPicPr>
          <p:cNvPr id="59395" name="Picture 2"/>
          <p:cNvPicPr>
            <a:picLocks noGrp="1" noChangeAspect="1" noChangeArrowheads="1"/>
          </p:cNvPicPr>
          <p:nvPr>
            <p:ph idx="4294967295"/>
          </p:nvPr>
        </p:nvPicPr>
        <p:blipFill>
          <a:blip r:embed="rId2" cstate="print"/>
          <a:srcRect/>
          <a:stretch>
            <a:fillRect/>
          </a:stretch>
        </p:blipFill>
        <p:spPr>
          <a:xfrm>
            <a:off x="0" y="1676400"/>
            <a:ext cx="8526463" cy="4610100"/>
          </a:xfrm>
        </p:spPr>
      </p:pic>
      <p:sp>
        <p:nvSpPr>
          <p:cNvPr id="59399" name="TextBox 6"/>
          <p:cNvSpPr txBox="1">
            <a:spLocks noChangeArrowheads="1"/>
          </p:cNvSpPr>
          <p:nvPr/>
        </p:nvSpPr>
        <p:spPr bwMode="auto">
          <a:xfrm>
            <a:off x="6248400" y="914400"/>
            <a:ext cx="2514600" cy="646113"/>
          </a:xfrm>
          <a:prstGeom prst="rect">
            <a:avLst/>
          </a:prstGeom>
          <a:solidFill>
            <a:srgbClr val="FFFF00"/>
          </a:solidFill>
          <a:ln w="9525">
            <a:noFill/>
            <a:miter lim="800000"/>
            <a:headEnd/>
            <a:tailEnd/>
          </a:ln>
        </p:spPr>
        <p:txBody>
          <a:bodyPr>
            <a:spAutoFit/>
          </a:bodyPr>
          <a:lstStyle/>
          <a:p>
            <a:r>
              <a:rPr lang="en-US" dirty="0"/>
              <a:t>Note the difference in availability</a:t>
            </a:r>
          </a:p>
        </p:txBody>
      </p:sp>
    </p:spTree>
    <p:extLst>
      <p:ext uri="{BB962C8B-B14F-4D97-AF65-F5344CB8AC3E}">
        <p14:creationId xmlns:p14="http://schemas.microsoft.com/office/powerpoint/2010/main" val="3331842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title"/>
          </p:nvPr>
        </p:nvSpPr>
        <p:spPr/>
        <p:txBody>
          <a:bodyPr>
            <a:normAutofit fontScale="90000"/>
          </a:bodyPr>
          <a:lstStyle/>
          <a:p>
            <a:r>
              <a:rPr lang="en-US" dirty="0"/>
              <a:t>Average and Variation in Capacity Factors</a:t>
            </a:r>
          </a:p>
        </p:txBody>
      </p:sp>
      <p:pic>
        <p:nvPicPr>
          <p:cNvPr id="199687" name="Picture 7"/>
          <p:cNvPicPr>
            <a:picLocks noGrp="1" noChangeAspect="1" noChangeArrowheads="1"/>
          </p:cNvPicPr>
          <p:nvPr>
            <p:ph idx="1"/>
          </p:nvPr>
        </p:nvPicPr>
        <p:blipFill>
          <a:blip r:embed="rId2" cstate="print"/>
          <a:srcRect/>
          <a:stretch>
            <a:fillRect/>
          </a:stretch>
        </p:blipFill>
        <p:spPr>
          <a:xfrm>
            <a:off x="457200" y="2203450"/>
            <a:ext cx="4038600" cy="2936875"/>
          </a:xfrm>
          <a:noFill/>
        </p:spPr>
      </p:pic>
      <p:pic>
        <p:nvPicPr>
          <p:cNvPr id="199688" name="Picture 8"/>
          <p:cNvPicPr>
            <a:picLocks noGrp="1" noChangeAspect="1" noChangeArrowheads="1"/>
          </p:cNvPicPr>
          <p:nvPr>
            <p:ph type="body" sz="half" idx="4294967295"/>
          </p:nvPr>
        </p:nvPicPr>
        <p:blipFill>
          <a:blip r:embed="rId3" cstate="print"/>
          <a:srcRect/>
          <a:stretch>
            <a:fillRect/>
          </a:stretch>
        </p:blipFill>
        <p:spPr>
          <a:xfrm>
            <a:off x="5105400" y="2203450"/>
            <a:ext cx="4038600" cy="2936875"/>
          </a:xfrm>
          <a:noFill/>
        </p:spPr>
      </p:pic>
    </p:spTree>
    <p:extLst>
      <p:ext uri="{BB962C8B-B14F-4D97-AF65-F5344CB8AC3E}">
        <p14:creationId xmlns:p14="http://schemas.microsoft.com/office/powerpoint/2010/main" val="2203028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31FBC-850F-E665-6BF6-9E4F20F259A2}"/>
              </a:ext>
            </a:extLst>
          </p:cNvPr>
          <p:cNvSpPr>
            <a:spLocks noGrp="1"/>
          </p:cNvSpPr>
          <p:nvPr>
            <p:ph type="ctrTitle"/>
          </p:nvPr>
        </p:nvSpPr>
        <p:spPr/>
        <p:txBody>
          <a:bodyPr/>
          <a:lstStyle/>
          <a:p>
            <a:r>
              <a:rPr lang="en-US" dirty="0"/>
              <a:t>Wind Speeds</a:t>
            </a:r>
          </a:p>
        </p:txBody>
      </p:sp>
    </p:spTree>
    <p:extLst>
      <p:ext uri="{BB962C8B-B14F-4D97-AF65-F5344CB8AC3E}">
        <p14:creationId xmlns:p14="http://schemas.microsoft.com/office/powerpoint/2010/main" val="1278600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pPr eaLnBrk="1" hangingPunct="1"/>
            <a:r>
              <a:rPr lang="en-US" dirty="0"/>
              <a:t>Wind Studies</a:t>
            </a:r>
          </a:p>
        </p:txBody>
      </p:sp>
      <p:sp>
        <p:nvSpPr>
          <p:cNvPr id="35843" name="Rectangle 3"/>
          <p:cNvSpPr>
            <a:spLocks noGrp="1" noChangeArrowheads="1"/>
          </p:cNvSpPr>
          <p:nvPr>
            <p:ph type="body" sz="quarter" idx="13"/>
          </p:nvPr>
        </p:nvSpPr>
        <p:spPr/>
        <p:txBody>
          <a:bodyPr/>
          <a:lstStyle/>
          <a:p>
            <a:pPr eaLnBrk="1" hangingPunct="1">
              <a:lnSpc>
                <a:spcPct val="80000"/>
              </a:lnSpc>
            </a:pPr>
            <a:r>
              <a:rPr lang="en-US" sz="2200" dirty="0"/>
              <a:t>The first step for the project lenders is to conduct an in-depth analysis of the owner feasibility study and possibly even hire a consultant to conduct an independent feasibility study. Such studies will analyze the wind resource data and should demonstrate the financial viability of the project. These studies will detail technical, financial and other aspects of the project and are crucial to the lender in its risk assessment of the proposed project. </a:t>
            </a:r>
          </a:p>
          <a:p>
            <a:pPr eaLnBrk="1" hangingPunct="1">
              <a:lnSpc>
                <a:spcPct val="80000"/>
              </a:lnSpc>
              <a:buFontTx/>
              <a:buNone/>
            </a:pPr>
            <a:endParaRPr lang="en-US" sz="2200" dirty="0"/>
          </a:p>
          <a:p>
            <a:pPr eaLnBrk="1" hangingPunct="1">
              <a:lnSpc>
                <a:spcPct val="80000"/>
              </a:lnSpc>
            </a:pPr>
            <a:r>
              <a:rPr lang="en-US" sz="2200" dirty="0"/>
              <a:t>Independent Engineers compute the probability of different wind availability.  However, </a:t>
            </a:r>
            <a:r>
              <a:rPr lang="en-US" sz="2200" b="1" dirty="0"/>
              <a:t>these studies are based on the wind measurements for previous years and for a particular site, and while the studies accommodate the fact that the year in which the measurements were taken may have been a particular good or bad year, </a:t>
            </a:r>
            <a:r>
              <a:rPr lang="en-US" sz="2200" dirty="0"/>
              <a:t>there is no guarantee that there will not be substantially less wind in the future. </a:t>
            </a:r>
          </a:p>
        </p:txBody>
      </p:sp>
    </p:spTree>
    <p:extLst>
      <p:ext uri="{BB962C8B-B14F-4D97-AF65-F5344CB8AC3E}">
        <p14:creationId xmlns:p14="http://schemas.microsoft.com/office/powerpoint/2010/main" val="28477610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D326-B8F7-C176-2ED6-159E82F95AF4}"/>
              </a:ext>
            </a:extLst>
          </p:cNvPr>
          <p:cNvSpPr>
            <a:spLocks noGrp="1"/>
          </p:cNvSpPr>
          <p:nvPr>
            <p:ph type="ctrTitle"/>
          </p:nvPr>
        </p:nvSpPr>
        <p:spPr/>
        <p:txBody>
          <a:bodyPr/>
          <a:lstStyle/>
          <a:p>
            <a:r>
              <a:rPr lang="en-US" dirty="0"/>
              <a:t>Trying to Find Wind Speeds</a:t>
            </a:r>
          </a:p>
        </p:txBody>
      </p:sp>
      <p:sp>
        <p:nvSpPr>
          <p:cNvPr id="3" name="Text Placeholder 2">
            <a:extLst>
              <a:ext uri="{FF2B5EF4-FFF2-40B4-BE49-F238E27FC236}">
                <a16:creationId xmlns:a16="http://schemas.microsoft.com/office/drawing/2014/main" id="{875D1EDF-D6B3-94C5-7071-C1845E3DA573}"/>
              </a:ext>
            </a:extLst>
          </p:cNvPr>
          <p:cNvSpPr>
            <a:spLocks noGrp="1"/>
          </p:cNvSpPr>
          <p:nvPr>
            <p:ph type="body" sz="quarter" idx="13"/>
          </p:nvPr>
        </p:nvSpPr>
        <p:spPr/>
        <p:txBody>
          <a:bodyPr/>
          <a:lstStyle/>
          <a:p>
            <a:r>
              <a:rPr lang="en-US" dirty="0"/>
              <a:t>Very Difficult</a:t>
            </a:r>
          </a:p>
          <a:p>
            <a:r>
              <a:rPr lang="en-US" dirty="0"/>
              <a:t>https://www.yumpu.com/en/document/view/4469663/wind-resources-at-horns-rev</a:t>
            </a:r>
          </a:p>
        </p:txBody>
      </p:sp>
    </p:spTree>
    <p:extLst>
      <p:ext uri="{BB962C8B-B14F-4D97-AF65-F5344CB8AC3E}">
        <p14:creationId xmlns:p14="http://schemas.microsoft.com/office/powerpoint/2010/main" val="2087972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94-C3BA-B903-379D-B6CAE2DB41E1}"/>
              </a:ext>
            </a:extLst>
          </p:cNvPr>
          <p:cNvSpPr>
            <a:spLocks noGrp="1"/>
          </p:cNvSpPr>
          <p:nvPr>
            <p:ph type="ctrTitle"/>
          </p:nvPr>
        </p:nvSpPr>
        <p:spPr/>
        <p:txBody>
          <a:bodyPr/>
          <a:lstStyle/>
          <a:p>
            <a:r>
              <a:rPr lang="en-US" dirty="0"/>
              <a:t>Global Wind Atlas</a:t>
            </a:r>
          </a:p>
        </p:txBody>
      </p:sp>
      <p:pic>
        <p:nvPicPr>
          <p:cNvPr id="5" name="Picture 4">
            <a:extLst>
              <a:ext uri="{FF2B5EF4-FFF2-40B4-BE49-F238E27FC236}">
                <a16:creationId xmlns:a16="http://schemas.microsoft.com/office/drawing/2014/main" id="{9FF6AC2E-0EB4-0F28-A7ED-90DEF632A808}"/>
              </a:ext>
            </a:extLst>
          </p:cNvPr>
          <p:cNvPicPr>
            <a:picLocks noChangeAspect="1"/>
          </p:cNvPicPr>
          <p:nvPr/>
        </p:nvPicPr>
        <p:blipFill>
          <a:blip r:embed="rId2"/>
          <a:stretch>
            <a:fillRect/>
          </a:stretch>
        </p:blipFill>
        <p:spPr>
          <a:xfrm>
            <a:off x="1600200" y="1376499"/>
            <a:ext cx="5568872" cy="4622556"/>
          </a:xfrm>
          <a:prstGeom prst="rect">
            <a:avLst/>
          </a:prstGeom>
        </p:spPr>
      </p:pic>
    </p:spTree>
    <p:extLst>
      <p:ext uri="{BB962C8B-B14F-4D97-AF65-F5344CB8AC3E}">
        <p14:creationId xmlns:p14="http://schemas.microsoft.com/office/powerpoint/2010/main" val="3890010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094BA-824D-6CB2-CFFD-682C593646D2}"/>
              </a:ext>
            </a:extLst>
          </p:cNvPr>
          <p:cNvSpPr>
            <a:spLocks noGrp="1"/>
          </p:cNvSpPr>
          <p:nvPr>
            <p:ph type="ctrTitle"/>
          </p:nvPr>
        </p:nvSpPr>
        <p:spPr/>
        <p:txBody>
          <a:bodyPr/>
          <a:lstStyle/>
          <a:p>
            <a:r>
              <a:rPr lang="en-US" dirty="0"/>
              <a:t>Height and Wind Shear</a:t>
            </a:r>
          </a:p>
        </p:txBody>
      </p:sp>
      <p:pic>
        <p:nvPicPr>
          <p:cNvPr id="5" name="Picture 4">
            <a:extLst>
              <a:ext uri="{FF2B5EF4-FFF2-40B4-BE49-F238E27FC236}">
                <a16:creationId xmlns:a16="http://schemas.microsoft.com/office/drawing/2014/main" id="{247E0861-C3C1-0F96-DC45-D07F3E33A971}"/>
              </a:ext>
            </a:extLst>
          </p:cNvPr>
          <p:cNvPicPr>
            <a:picLocks noChangeAspect="1"/>
          </p:cNvPicPr>
          <p:nvPr/>
        </p:nvPicPr>
        <p:blipFill>
          <a:blip r:embed="rId2"/>
          <a:stretch>
            <a:fillRect/>
          </a:stretch>
        </p:blipFill>
        <p:spPr>
          <a:xfrm>
            <a:off x="1600200" y="1415832"/>
            <a:ext cx="5638800" cy="4672024"/>
          </a:xfrm>
          <a:prstGeom prst="rect">
            <a:avLst/>
          </a:prstGeom>
        </p:spPr>
      </p:pic>
    </p:spTree>
    <p:extLst>
      <p:ext uri="{BB962C8B-B14F-4D97-AF65-F5344CB8AC3E}">
        <p14:creationId xmlns:p14="http://schemas.microsoft.com/office/powerpoint/2010/main" val="4039604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9669-4381-4EDA-919F-F1294B8B19D9}"/>
              </a:ext>
            </a:extLst>
          </p:cNvPr>
          <p:cNvSpPr>
            <a:spLocks noGrp="1"/>
          </p:cNvSpPr>
          <p:nvPr>
            <p:ph type="ctrTitle"/>
          </p:nvPr>
        </p:nvSpPr>
        <p:spPr/>
        <p:txBody>
          <a:bodyPr/>
          <a:lstStyle/>
          <a:p>
            <a:r>
              <a:rPr lang="en-US" dirty="0"/>
              <a:t>Offshore Wind in Pacific</a:t>
            </a:r>
          </a:p>
        </p:txBody>
      </p:sp>
      <p:pic>
        <p:nvPicPr>
          <p:cNvPr id="5" name="Picture 4">
            <a:extLst>
              <a:ext uri="{FF2B5EF4-FFF2-40B4-BE49-F238E27FC236}">
                <a16:creationId xmlns:a16="http://schemas.microsoft.com/office/drawing/2014/main" id="{2C11470E-6C18-9FBC-8CC9-9ACB2DAB221C}"/>
              </a:ext>
            </a:extLst>
          </p:cNvPr>
          <p:cNvPicPr>
            <a:picLocks noChangeAspect="1"/>
          </p:cNvPicPr>
          <p:nvPr/>
        </p:nvPicPr>
        <p:blipFill>
          <a:blip r:embed="rId2"/>
          <a:stretch>
            <a:fillRect/>
          </a:stretch>
        </p:blipFill>
        <p:spPr>
          <a:xfrm>
            <a:off x="381000" y="1600200"/>
            <a:ext cx="8001000" cy="4555730"/>
          </a:xfrm>
          <a:prstGeom prst="rect">
            <a:avLst/>
          </a:prstGeom>
        </p:spPr>
      </p:pic>
    </p:spTree>
    <p:extLst>
      <p:ext uri="{BB962C8B-B14F-4D97-AF65-F5344CB8AC3E}">
        <p14:creationId xmlns:p14="http://schemas.microsoft.com/office/powerpoint/2010/main" val="535559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8C13-0498-62C9-33A4-FB1C36BE449B}"/>
              </a:ext>
            </a:extLst>
          </p:cNvPr>
          <p:cNvSpPr>
            <a:spLocks noGrp="1"/>
          </p:cNvSpPr>
          <p:nvPr>
            <p:ph type="ctrTitle"/>
          </p:nvPr>
        </p:nvSpPr>
        <p:spPr/>
        <p:txBody>
          <a:bodyPr/>
          <a:lstStyle/>
          <a:p>
            <a:r>
              <a:rPr lang="en-US" dirty="0"/>
              <a:t>Met Mast off-shore</a:t>
            </a:r>
          </a:p>
        </p:txBody>
      </p:sp>
      <p:pic>
        <p:nvPicPr>
          <p:cNvPr id="5" name="Picture 4">
            <a:extLst>
              <a:ext uri="{FF2B5EF4-FFF2-40B4-BE49-F238E27FC236}">
                <a16:creationId xmlns:a16="http://schemas.microsoft.com/office/drawing/2014/main" id="{5F7D5A3F-3141-0C6B-29D1-AC78154C3564}"/>
              </a:ext>
            </a:extLst>
          </p:cNvPr>
          <p:cNvPicPr>
            <a:picLocks noChangeAspect="1"/>
          </p:cNvPicPr>
          <p:nvPr/>
        </p:nvPicPr>
        <p:blipFill>
          <a:blip r:embed="rId2"/>
          <a:stretch>
            <a:fillRect/>
          </a:stretch>
        </p:blipFill>
        <p:spPr>
          <a:xfrm>
            <a:off x="4057650" y="801884"/>
            <a:ext cx="5086350" cy="5962650"/>
          </a:xfrm>
          <a:prstGeom prst="rect">
            <a:avLst/>
          </a:prstGeom>
        </p:spPr>
      </p:pic>
    </p:spTree>
    <p:extLst>
      <p:ext uri="{BB962C8B-B14F-4D97-AF65-F5344CB8AC3E}">
        <p14:creationId xmlns:p14="http://schemas.microsoft.com/office/powerpoint/2010/main" val="2170871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Basic Equations for Revenue Build Up</a:t>
            </a:r>
          </a:p>
        </p:txBody>
      </p:sp>
      <p:sp>
        <p:nvSpPr>
          <p:cNvPr id="3" name="Content Placeholder 2"/>
          <p:cNvSpPr>
            <a:spLocks noGrp="1"/>
          </p:cNvSpPr>
          <p:nvPr>
            <p:ph type="body" sz="quarter" idx="13"/>
          </p:nvPr>
        </p:nvSpPr>
        <p:spPr/>
        <p:txBody>
          <a:bodyPr>
            <a:normAutofit fontScale="92500" lnSpcReduction="10000"/>
          </a:bodyPr>
          <a:lstStyle/>
          <a:p>
            <a:r>
              <a:rPr lang="en-US" sz="2000" dirty="0"/>
              <a:t>Electricity plants have capacity which is the ability to produce at an instant</a:t>
            </a:r>
          </a:p>
          <a:p>
            <a:pPr lvl="1"/>
            <a:r>
              <a:rPr lang="en-US" dirty="0"/>
              <a:t>kW, mW, W</a:t>
            </a:r>
          </a:p>
          <a:p>
            <a:r>
              <a:rPr lang="en-US" sz="2000" dirty="0"/>
              <a:t>For producing revenue, there must be some kind of time dimension attached to the capacity</a:t>
            </a:r>
          </a:p>
          <a:p>
            <a:pPr lvl="1"/>
            <a:r>
              <a:rPr lang="en-US" dirty="0"/>
              <a:t>Hours, months, years</a:t>
            </a:r>
          </a:p>
          <a:p>
            <a:pPr lvl="1"/>
            <a:r>
              <a:rPr lang="en-US" dirty="0"/>
              <a:t>kW x h, kW x month, kW x year</a:t>
            </a:r>
          </a:p>
          <a:p>
            <a:pPr lvl="1"/>
            <a:r>
              <a:rPr lang="en-US" dirty="0"/>
              <a:t>kWh, kW-month, kW-year</a:t>
            </a:r>
          </a:p>
          <a:p>
            <a:r>
              <a:rPr lang="en-US" sz="2000" dirty="0"/>
              <a:t>There is a basic distinction in project finance for availability and output based projects.  Output base projects earn revenues on production, availability based projects earn revenue as long as the plant is available to produce even if it does not produce.</a:t>
            </a:r>
          </a:p>
          <a:p>
            <a:pPr lvl="1"/>
            <a:r>
              <a:rPr lang="en-US" dirty="0"/>
              <a:t>Output based projects (renewable): revenue = price x kWh</a:t>
            </a:r>
          </a:p>
          <a:p>
            <a:pPr lvl="1"/>
            <a:r>
              <a:rPr lang="en-US" dirty="0"/>
              <a:t>Availability based projects (dispatchable): revenue = price x kW-month</a:t>
            </a:r>
          </a:p>
        </p:txBody>
      </p:sp>
    </p:spTree>
    <p:extLst>
      <p:ext uri="{BB962C8B-B14F-4D97-AF65-F5344CB8AC3E}">
        <p14:creationId xmlns:p14="http://schemas.microsoft.com/office/powerpoint/2010/main" val="233920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4C9-BB3E-4155-A5BE-608D03CFFE71}"/>
              </a:ext>
            </a:extLst>
          </p:cNvPr>
          <p:cNvSpPr>
            <a:spLocks noGrp="1"/>
          </p:cNvSpPr>
          <p:nvPr>
            <p:ph type="ctrTitle"/>
          </p:nvPr>
        </p:nvSpPr>
        <p:spPr/>
        <p:txBody>
          <a:bodyPr/>
          <a:lstStyle/>
          <a:p>
            <a:r>
              <a:rPr lang="en-029" dirty="0"/>
              <a:t>From World Wind Map</a:t>
            </a:r>
          </a:p>
        </p:txBody>
      </p:sp>
      <p:sp>
        <p:nvSpPr>
          <p:cNvPr id="3" name="Text Placeholder 2">
            <a:extLst>
              <a:ext uri="{FF2B5EF4-FFF2-40B4-BE49-F238E27FC236}">
                <a16:creationId xmlns:a16="http://schemas.microsoft.com/office/drawing/2014/main" id="{56EF4AE0-DB7E-4A9E-0178-B14B275CC326}"/>
              </a:ext>
            </a:extLst>
          </p:cNvPr>
          <p:cNvSpPr>
            <a:spLocks noGrp="1"/>
          </p:cNvSpPr>
          <p:nvPr>
            <p:ph type="body" sz="quarter" idx="13"/>
          </p:nvPr>
        </p:nvSpPr>
        <p:spPr/>
        <p:txBody>
          <a:bodyPr/>
          <a:lstStyle/>
          <a:p>
            <a:endParaRPr lang="en-US" dirty="0"/>
          </a:p>
        </p:txBody>
      </p:sp>
      <p:pic>
        <p:nvPicPr>
          <p:cNvPr id="4" name="Content Placeholder 3">
            <a:extLst>
              <a:ext uri="{FF2B5EF4-FFF2-40B4-BE49-F238E27FC236}">
                <a16:creationId xmlns:a16="http://schemas.microsoft.com/office/drawing/2014/main" id="{0DDFF60E-6C80-4DA8-859E-00EE06D5D36F}"/>
              </a:ext>
            </a:extLst>
          </p:cNvPr>
          <p:cNvPicPr>
            <a:picLocks noGrp="1" noChangeAspect="1"/>
          </p:cNvPicPr>
          <p:nvPr>
            <p:ph idx="4294967295"/>
          </p:nvPr>
        </p:nvPicPr>
        <p:blipFill>
          <a:blip r:embed="rId2"/>
          <a:stretch>
            <a:fillRect/>
          </a:stretch>
        </p:blipFill>
        <p:spPr>
          <a:xfrm>
            <a:off x="188913" y="1524000"/>
            <a:ext cx="8955087" cy="4327525"/>
          </a:xfrm>
          <a:prstGeom prst="rect">
            <a:avLst/>
          </a:prstGeom>
        </p:spPr>
      </p:pic>
    </p:spTree>
    <p:extLst>
      <p:ext uri="{BB962C8B-B14F-4D97-AF65-F5344CB8AC3E}">
        <p14:creationId xmlns:p14="http://schemas.microsoft.com/office/powerpoint/2010/main" val="2703232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C343A0-B155-46EF-B8C6-E7CC3DB15D9C}"/>
              </a:ext>
            </a:extLst>
          </p:cNvPr>
          <p:cNvSpPr>
            <a:spLocks noGrp="1"/>
          </p:cNvSpPr>
          <p:nvPr>
            <p:ph type="ctrTitle"/>
          </p:nvPr>
        </p:nvSpPr>
        <p:spPr/>
        <p:txBody>
          <a:bodyPr/>
          <a:lstStyle/>
          <a:p>
            <a:r>
              <a:rPr lang="en-029" dirty="0"/>
              <a:t> Lidar</a:t>
            </a:r>
          </a:p>
        </p:txBody>
      </p:sp>
      <p:sp>
        <p:nvSpPr>
          <p:cNvPr id="4" name="Content Placeholder 3">
            <a:extLst>
              <a:ext uri="{FF2B5EF4-FFF2-40B4-BE49-F238E27FC236}">
                <a16:creationId xmlns:a16="http://schemas.microsoft.com/office/drawing/2014/main" id="{53DBE6D3-C831-4712-B475-C79E0CDE7F77}"/>
              </a:ext>
            </a:extLst>
          </p:cNvPr>
          <p:cNvSpPr>
            <a:spLocks noGrp="1"/>
          </p:cNvSpPr>
          <p:nvPr>
            <p:ph type="body" sz="quarter" idx="13"/>
          </p:nvPr>
        </p:nvSpPr>
        <p:spPr/>
        <p:txBody>
          <a:bodyPr/>
          <a:lstStyle/>
          <a:p>
            <a:r>
              <a:rPr lang="en-US" dirty="0"/>
              <a:t>LiDAR (light detection and ranging) or Soda (sound detection and ranging) are remote-sensing methods that use either light in the form of a pulsed laser or sound to measure ranges. </a:t>
            </a:r>
          </a:p>
          <a:p>
            <a:r>
              <a:rPr lang="en-US" dirty="0"/>
              <a:t>Ground based, remote-sensing technology often supplements anemometers because remote-sensing technology can measure winds at much greater heights. </a:t>
            </a:r>
          </a:p>
          <a:p>
            <a:r>
              <a:rPr lang="en-US" dirty="0"/>
              <a:t>The measurements are needed because the industry is building ever-taller turbines (80 to 100 m) to capture the stronger winds higher up.</a:t>
            </a:r>
          </a:p>
          <a:p>
            <a:r>
              <a:rPr lang="en-US" dirty="0"/>
              <a:t>“Is this device as accurate as my met tower?” The short  answer is “yes.” Remote sensors are often more accurate than met towers. A number of validation and correlation studies have proven this.</a:t>
            </a:r>
          </a:p>
          <a:p>
            <a:endParaRPr lang="en-US" dirty="0"/>
          </a:p>
          <a:p>
            <a:endParaRPr lang="en-029" dirty="0"/>
          </a:p>
        </p:txBody>
      </p:sp>
    </p:spTree>
    <p:extLst>
      <p:ext uri="{BB962C8B-B14F-4D97-AF65-F5344CB8AC3E}">
        <p14:creationId xmlns:p14="http://schemas.microsoft.com/office/powerpoint/2010/main" val="234794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4490-59A2-4950-9703-A26A312D0257}"/>
              </a:ext>
            </a:extLst>
          </p:cNvPr>
          <p:cNvSpPr>
            <a:spLocks noGrp="1"/>
          </p:cNvSpPr>
          <p:nvPr>
            <p:ph type="ctrTitle"/>
          </p:nvPr>
        </p:nvSpPr>
        <p:spPr/>
        <p:txBody>
          <a:bodyPr/>
          <a:lstStyle/>
          <a:p>
            <a:r>
              <a:rPr lang="en-029" dirty="0"/>
              <a:t>Collecting Data - Lidar</a:t>
            </a:r>
          </a:p>
        </p:txBody>
      </p:sp>
      <p:sp>
        <p:nvSpPr>
          <p:cNvPr id="3" name="Content Placeholder 2">
            <a:extLst>
              <a:ext uri="{FF2B5EF4-FFF2-40B4-BE49-F238E27FC236}">
                <a16:creationId xmlns:a16="http://schemas.microsoft.com/office/drawing/2014/main" id="{DAC0DF1C-88E4-43BF-9989-34CACA25F1AE}"/>
              </a:ext>
            </a:extLst>
          </p:cNvPr>
          <p:cNvSpPr>
            <a:spLocks noGrp="1"/>
          </p:cNvSpPr>
          <p:nvPr>
            <p:ph type="body" sz="quarter" idx="13"/>
          </p:nvPr>
        </p:nvSpPr>
        <p:spPr/>
        <p:txBody>
          <a:bodyPr/>
          <a:lstStyle/>
          <a:p>
            <a:r>
              <a:rPr lang="en-029" dirty="0"/>
              <a:t>Lidar and ability to collect data at different heights. Also, reliability and location issues.</a:t>
            </a:r>
          </a:p>
          <a:p>
            <a:endParaRPr lang="en-029" dirty="0"/>
          </a:p>
        </p:txBody>
      </p:sp>
      <p:pic>
        <p:nvPicPr>
          <p:cNvPr id="4" name="Picture 3">
            <a:extLst>
              <a:ext uri="{FF2B5EF4-FFF2-40B4-BE49-F238E27FC236}">
                <a16:creationId xmlns:a16="http://schemas.microsoft.com/office/drawing/2014/main" id="{88FEA11C-94F2-48C9-8830-D18FC84608D5}"/>
              </a:ext>
            </a:extLst>
          </p:cNvPr>
          <p:cNvPicPr>
            <a:picLocks noChangeAspect="1"/>
          </p:cNvPicPr>
          <p:nvPr/>
        </p:nvPicPr>
        <p:blipFill>
          <a:blip r:embed="rId2"/>
          <a:stretch>
            <a:fillRect/>
          </a:stretch>
        </p:blipFill>
        <p:spPr>
          <a:xfrm>
            <a:off x="228600" y="2462022"/>
            <a:ext cx="3810000" cy="3875689"/>
          </a:xfrm>
          <a:prstGeom prst="rect">
            <a:avLst/>
          </a:prstGeom>
        </p:spPr>
      </p:pic>
      <p:pic>
        <p:nvPicPr>
          <p:cNvPr id="5" name="Picture 4">
            <a:extLst>
              <a:ext uri="{FF2B5EF4-FFF2-40B4-BE49-F238E27FC236}">
                <a16:creationId xmlns:a16="http://schemas.microsoft.com/office/drawing/2014/main" id="{CA7CCDB4-38E9-487E-8221-E9D930471D00}"/>
              </a:ext>
            </a:extLst>
          </p:cNvPr>
          <p:cNvPicPr>
            <a:picLocks noChangeAspect="1"/>
          </p:cNvPicPr>
          <p:nvPr/>
        </p:nvPicPr>
        <p:blipFill>
          <a:blip r:embed="rId3"/>
          <a:stretch>
            <a:fillRect/>
          </a:stretch>
        </p:blipFill>
        <p:spPr>
          <a:xfrm>
            <a:off x="4800600" y="2462022"/>
            <a:ext cx="4343400" cy="3851148"/>
          </a:xfrm>
          <a:prstGeom prst="rect">
            <a:avLst/>
          </a:prstGeom>
        </p:spPr>
      </p:pic>
    </p:spTree>
    <p:extLst>
      <p:ext uri="{BB962C8B-B14F-4D97-AF65-F5344CB8AC3E}">
        <p14:creationId xmlns:p14="http://schemas.microsoft.com/office/powerpoint/2010/main" val="1508873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4A60AD-89B4-4524-94AC-2888E8761E8A}"/>
              </a:ext>
            </a:extLst>
          </p:cNvPr>
          <p:cNvSpPr>
            <a:spLocks noGrp="1"/>
          </p:cNvSpPr>
          <p:nvPr>
            <p:ph type="ctrTitle"/>
          </p:nvPr>
        </p:nvSpPr>
        <p:spPr/>
        <p:txBody>
          <a:bodyPr/>
          <a:lstStyle/>
          <a:p>
            <a:r>
              <a:rPr lang="en-029" dirty="0"/>
              <a:t>Data Collection</a:t>
            </a:r>
          </a:p>
        </p:txBody>
      </p:sp>
      <p:sp>
        <p:nvSpPr>
          <p:cNvPr id="4" name="Content Placeholder 3">
            <a:extLst>
              <a:ext uri="{FF2B5EF4-FFF2-40B4-BE49-F238E27FC236}">
                <a16:creationId xmlns:a16="http://schemas.microsoft.com/office/drawing/2014/main" id="{E3E42C90-A4D1-4015-A21A-3AA9D219B001}"/>
              </a:ext>
            </a:extLst>
          </p:cNvPr>
          <p:cNvSpPr>
            <a:spLocks noGrp="1"/>
          </p:cNvSpPr>
          <p:nvPr>
            <p:ph type="body" sz="quarter" idx="13"/>
          </p:nvPr>
        </p:nvSpPr>
        <p:spPr/>
        <p:txBody>
          <a:bodyPr/>
          <a:lstStyle/>
          <a:p>
            <a:r>
              <a:rPr lang="en-US" dirty="0"/>
              <a:t>Which method provides more accurate long term production estimate, using on-site data measured with lidar or using synthetic data supplied by vendor like 3tier. </a:t>
            </a:r>
          </a:p>
          <a:p>
            <a:r>
              <a:rPr lang="en-US" dirty="0"/>
              <a:t>If the on-site measurement is at least 1 year long, and then correlated to long term data set from a near by weather station, then it is more accurate then synthetic data. That is especially true if the site has a lot of terrain variation.</a:t>
            </a:r>
          </a:p>
          <a:p>
            <a:r>
              <a:rPr lang="en-US" dirty="0"/>
              <a:t>The problem with measurement with lidar is that often times the lidar measurement was too short (&lt;1 yr), the equipment is not maintained, the data is not monitored and QCed on a regular basis, and data was not processed by someone who is competent for that type of analysis.</a:t>
            </a:r>
            <a:endParaRPr lang="en-029" dirty="0"/>
          </a:p>
        </p:txBody>
      </p:sp>
    </p:spTree>
    <p:extLst>
      <p:ext uri="{BB962C8B-B14F-4D97-AF65-F5344CB8AC3E}">
        <p14:creationId xmlns:p14="http://schemas.microsoft.com/office/powerpoint/2010/main" val="3915632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FE44-3103-4C4C-AC91-6575D57FD7E6}"/>
              </a:ext>
            </a:extLst>
          </p:cNvPr>
          <p:cNvSpPr>
            <a:spLocks noGrp="1"/>
          </p:cNvSpPr>
          <p:nvPr>
            <p:ph type="ctrTitle"/>
          </p:nvPr>
        </p:nvSpPr>
        <p:spPr/>
        <p:txBody>
          <a:bodyPr/>
          <a:lstStyle/>
          <a:p>
            <a:r>
              <a:rPr lang="en-029" dirty="0"/>
              <a:t>Lidar and Laser Compared to Solar</a:t>
            </a:r>
          </a:p>
        </p:txBody>
      </p:sp>
      <p:sp>
        <p:nvSpPr>
          <p:cNvPr id="3" name="Content Placeholder 2">
            <a:extLst>
              <a:ext uri="{FF2B5EF4-FFF2-40B4-BE49-F238E27FC236}">
                <a16:creationId xmlns:a16="http://schemas.microsoft.com/office/drawing/2014/main" id="{D2B33437-08AA-4AE8-8DD3-29093A511D3A}"/>
              </a:ext>
            </a:extLst>
          </p:cNvPr>
          <p:cNvSpPr>
            <a:spLocks noGrp="1"/>
          </p:cNvSpPr>
          <p:nvPr>
            <p:ph type="body" sz="quarter" idx="13"/>
          </p:nvPr>
        </p:nvSpPr>
        <p:spPr/>
        <p:txBody>
          <a:bodyPr/>
          <a:lstStyle/>
          <a:p>
            <a:r>
              <a:rPr lang="en-029" dirty="0"/>
              <a:t>For Solar, the use of satellite data has become standard.</a:t>
            </a:r>
          </a:p>
          <a:p>
            <a:endParaRPr lang="en-029" dirty="0"/>
          </a:p>
        </p:txBody>
      </p:sp>
      <p:pic>
        <p:nvPicPr>
          <p:cNvPr id="4" name="Picture 3">
            <a:extLst>
              <a:ext uri="{FF2B5EF4-FFF2-40B4-BE49-F238E27FC236}">
                <a16:creationId xmlns:a16="http://schemas.microsoft.com/office/drawing/2014/main" id="{5BF4CF79-74B3-4957-938E-1A98099756E5}"/>
              </a:ext>
            </a:extLst>
          </p:cNvPr>
          <p:cNvPicPr>
            <a:picLocks noChangeAspect="1"/>
          </p:cNvPicPr>
          <p:nvPr/>
        </p:nvPicPr>
        <p:blipFill>
          <a:blip r:embed="rId2"/>
          <a:stretch>
            <a:fillRect/>
          </a:stretch>
        </p:blipFill>
        <p:spPr>
          <a:xfrm>
            <a:off x="609600" y="2093576"/>
            <a:ext cx="7162800" cy="4642186"/>
          </a:xfrm>
          <a:prstGeom prst="rect">
            <a:avLst/>
          </a:prstGeom>
        </p:spPr>
      </p:pic>
    </p:spTree>
    <p:extLst>
      <p:ext uri="{BB962C8B-B14F-4D97-AF65-F5344CB8AC3E}">
        <p14:creationId xmlns:p14="http://schemas.microsoft.com/office/powerpoint/2010/main" val="2013089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7F19A-E5C4-4D38-AD76-90F96AD03A7E}"/>
              </a:ext>
            </a:extLst>
          </p:cNvPr>
          <p:cNvSpPr>
            <a:spLocks noGrp="1"/>
          </p:cNvSpPr>
          <p:nvPr>
            <p:ph type="ctrTitle"/>
          </p:nvPr>
        </p:nvSpPr>
        <p:spPr/>
        <p:txBody>
          <a:bodyPr/>
          <a:lstStyle/>
          <a:p>
            <a:r>
              <a:rPr lang="en-029" dirty="0"/>
              <a:t>Data Example for NL</a:t>
            </a:r>
          </a:p>
        </p:txBody>
      </p:sp>
      <p:sp>
        <p:nvSpPr>
          <p:cNvPr id="3" name="Content Placeholder 2">
            <a:extLst>
              <a:ext uri="{FF2B5EF4-FFF2-40B4-BE49-F238E27FC236}">
                <a16:creationId xmlns:a16="http://schemas.microsoft.com/office/drawing/2014/main" id="{637B6F31-9DDC-444B-A495-84040888B7F6}"/>
              </a:ext>
            </a:extLst>
          </p:cNvPr>
          <p:cNvSpPr>
            <a:spLocks noGrp="1"/>
          </p:cNvSpPr>
          <p:nvPr>
            <p:ph type="body" sz="quarter" idx="13"/>
          </p:nvPr>
        </p:nvSpPr>
        <p:spPr/>
        <p:txBody>
          <a:bodyPr/>
          <a:lstStyle/>
          <a:p>
            <a:r>
              <a:rPr lang="en-029" dirty="0"/>
              <a:t>Data for many years on an hour by hour basis</a:t>
            </a:r>
          </a:p>
          <a:p>
            <a:endParaRPr lang="en-029" dirty="0"/>
          </a:p>
        </p:txBody>
      </p:sp>
      <p:pic>
        <p:nvPicPr>
          <p:cNvPr id="4" name="Picture 3">
            <a:extLst>
              <a:ext uri="{FF2B5EF4-FFF2-40B4-BE49-F238E27FC236}">
                <a16:creationId xmlns:a16="http://schemas.microsoft.com/office/drawing/2014/main" id="{20EBA8A8-8418-4C3B-8E98-7218387C716D}"/>
              </a:ext>
            </a:extLst>
          </p:cNvPr>
          <p:cNvPicPr>
            <a:picLocks noChangeAspect="1"/>
          </p:cNvPicPr>
          <p:nvPr/>
        </p:nvPicPr>
        <p:blipFill>
          <a:blip r:embed="rId2"/>
          <a:stretch>
            <a:fillRect/>
          </a:stretch>
        </p:blipFill>
        <p:spPr>
          <a:xfrm>
            <a:off x="1143000" y="2057400"/>
            <a:ext cx="6333287" cy="4148362"/>
          </a:xfrm>
          <a:prstGeom prst="rect">
            <a:avLst/>
          </a:prstGeom>
        </p:spPr>
      </p:pic>
    </p:spTree>
    <p:extLst>
      <p:ext uri="{BB962C8B-B14F-4D97-AF65-F5344CB8AC3E}">
        <p14:creationId xmlns:p14="http://schemas.microsoft.com/office/powerpoint/2010/main" val="2157189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6AC1-C164-8BD0-A4E6-1B492E6D266C}"/>
              </a:ext>
            </a:extLst>
          </p:cNvPr>
          <p:cNvSpPr>
            <a:spLocks noGrp="1"/>
          </p:cNvSpPr>
          <p:nvPr>
            <p:ph type="ctrTitle"/>
          </p:nvPr>
        </p:nvSpPr>
        <p:spPr/>
        <p:txBody>
          <a:bodyPr/>
          <a:lstStyle/>
          <a:p>
            <a:r>
              <a:rPr lang="en-US" dirty="0"/>
              <a:t>Weibull Distribution</a:t>
            </a:r>
          </a:p>
        </p:txBody>
      </p:sp>
    </p:spTree>
    <p:extLst>
      <p:ext uri="{BB962C8B-B14F-4D97-AF65-F5344CB8AC3E}">
        <p14:creationId xmlns:p14="http://schemas.microsoft.com/office/powerpoint/2010/main" val="2777455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5"/>
          <p:cNvSpPr>
            <a:spLocks noGrp="1"/>
          </p:cNvSpPr>
          <p:nvPr>
            <p:ph type="ctrTitle"/>
          </p:nvPr>
        </p:nvSpPr>
        <p:spPr/>
        <p:txBody>
          <a:bodyPr/>
          <a:lstStyle/>
          <a:p>
            <a:r>
              <a:rPr lang="en-US" dirty="0"/>
              <a:t>Example of Fitting the Weibull Distribution</a:t>
            </a:r>
            <a:endParaRPr lang="en-JM" dirty="0"/>
          </a:p>
        </p:txBody>
      </p:sp>
      <p:pic>
        <p:nvPicPr>
          <p:cNvPr id="58374" name="Picture 2"/>
          <p:cNvPicPr>
            <a:picLocks noGrp="1" noChangeAspect="1" noChangeArrowheads="1"/>
          </p:cNvPicPr>
          <p:nvPr>
            <p:ph idx="4294967295"/>
          </p:nvPr>
        </p:nvPicPr>
        <p:blipFill>
          <a:blip r:embed="rId2" cstate="print"/>
          <a:srcRect/>
          <a:stretch>
            <a:fillRect/>
          </a:stretch>
        </p:blipFill>
        <p:spPr>
          <a:xfrm>
            <a:off x="1752600" y="1524000"/>
            <a:ext cx="5192110" cy="4343400"/>
          </a:xfrm>
        </p:spPr>
      </p:pic>
    </p:spTree>
    <p:extLst>
      <p:ext uri="{BB962C8B-B14F-4D97-AF65-F5344CB8AC3E}">
        <p14:creationId xmlns:p14="http://schemas.microsoft.com/office/powerpoint/2010/main" val="3342797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5001-B0CE-F878-D875-1EE12C2CCE3A}"/>
              </a:ext>
            </a:extLst>
          </p:cNvPr>
          <p:cNvSpPr>
            <a:spLocks noGrp="1"/>
          </p:cNvSpPr>
          <p:nvPr>
            <p:ph type="ctrTitle"/>
          </p:nvPr>
        </p:nvSpPr>
        <p:spPr/>
        <p:txBody>
          <a:bodyPr/>
          <a:lstStyle/>
          <a:p>
            <a:r>
              <a:rPr lang="en-US" dirty="0"/>
              <a:t>Skewed Distribution in Year – No Negative Wind</a:t>
            </a:r>
          </a:p>
        </p:txBody>
      </p:sp>
      <p:pic>
        <p:nvPicPr>
          <p:cNvPr id="5" name="Picture 4">
            <a:extLst>
              <a:ext uri="{FF2B5EF4-FFF2-40B4-BE49-F238E27FC236}">
                <a16:creationId xmlns:a16="http://schemas.microsoft.com/office/drawing/2014/main" id="{3A0D6A9F-A56F-596B-52A0-E3730D8B8417}"/>
              </a:ext>
            </a:extLst>
          </p:cNvPr>
          <p:cNvPicPr>
            <a:picLocks noChangeAspect="1"/>
          </p:cNvPicPr>
          <p:nvPr/>
        </p:nvPicPr>
        <p:blipFill>
          <a:blip r:embed="rId2"/>
          <a:stretch>
            <a:fillRect/>
          </a:stretch>
        </p:blipFill>
        <p:spPr>
          <a:xfrm>
            <a:off x="1447800" y="1817620"/>
            <a:ext cx="6324600" cy="4125980"/>
          </a:xfrm>
          <a:prstGeom prst="rect">
            <a:avLst/>
          </a:prstGeom>
        </p:spPr>
      </p:pic>
    </p:spTree>
    <p:extLst>
      <p:ext uri="{BB962C8B-B14F-4D97-AF65-F5344CB8AC3E}">
        <p14:creationId xmlns:p14="http://schemas.microsoft.com/office/powerpoint/2010/main" val="3130198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12D1-6ACF-C094-BBC5-B6304A830491}"/>
              </a:ext>
            </a:extLst>
          </p:cNvPr>
          <p:cNvSpPr>
            <a:spLocks noGrp="1"/>
          </p:cNvSpPr>
          <p:nvPr>
            <p:ph type="ctrTitle"/>
          </p:nvPr>
        </p:nvSpPr>
        <p:spPr/>
        <p:txBody>
          <a:bodyPr/>
          <a:lstStyle/>
          <a:p>
            <a:r>
              <a:rPr lang="en-US" dirty="0"/>
              <a:t>Wind Speed and Wave Height</a:t>
            </a:r>
          </a:p>
        </p:txBody>
      </p:sp>
      <p:pic>
        <p:nvPicPr>
          <p:cNvPr id="5" name="Picture 4">
            <a:extLst>
              <a:ext uri="{FF2B5EF4-FFF2-40B4-BE49-F238E27FC236}">
                <a16:creationId xmlns:a16="http://schemas.microsoft.com/office/drawing/2014/main" id="{65F7F2DC-9565-41B0-A48C-704DD704FAAA}"/>
              </a:ext>
            </a:extLst>
          </p:cNvPr>
          <p:cNvPicPr>
            <a:picLocks noChangeAspect="1"/>
          </p:cNvPicPr>
          <p:nvPr/>
        </p:nvPicPr>
        <p:blipFill>
          <a:blip r:embed="rId2"/>
          <a:stretch>
            <a:fillRect/>
          </a:stretch>
        </p:blipFill>
        <p:spPr>
          <a:xfrm>
            <a:off x="1066800" y="1681162"/>
            <a:ext cx="5838825" cy="4373161"/>
          </a:xfrm>
          <a:prstGeom prst="rect">
            <a:avLst/>
          </a:prstGeom>
        </p:spPr>
      </p:pic>
    </p:spTree>
    <p:extLst>
      <p:ext uri="{BB962C8B-B14F-4D97-AF65-F5344CB8AC3E}">
        <p14:creationId xmlns:p14="http://schemas.microsoft.com/office/powerpoint/2010/main" val="237309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AA25E-4E19-4363-B91C-A686F7AD01DE}"/>
              </a:ext>
            </a:extLst>
          </p:cNvPr>
          <p:cNvSpPr>
            <a:spLocks noGrp="1"/>
          </p:cNvSpPr>
          <p:nvPr>
            <p:ph type="ctrTitle"/>
          </p:nvPr>
        </p:nvSpPr>
        <p:spPr/>
        <p:txBody>
          <a:bodyPr>
            <a:normAutofit fontScale="90000"/>
          </a:bodyPr>
          <a:lstStyle/>
          <a:p>
            <a:r>
              <a:rPr lang="en-US" dirty="0"/>
              <a:t>Step 1 of LCOE: Annual Carrying Charge per kW</a:t>
            </a:r>
          </a:p>
        </p:txBody>
      </p:sp>
      <p:sp>
        <p:nvSpPr>
          <p:cNvPr id="4" name="Content Placeholder 3">
            <a:extLst>
              <a:ext uri="{FF2B5EF4-FFF2-40B4-BE49-F238E27FC236}">
                <a16:creationId xmlns:a16="http://schemas.microsoft.com/office/drawing/2014/main" id="{67786E69-D176-49C3-A5EC-5D5A4CBEC52B}"/>
              </a:ext>
            </a:extLst>
          </p:cNvPr>
          <p:cNvSpPr>
            <a:spLocks noGrp="1"/>
          </p:cNvSpPr>
          <p:nvPr>
            <p:ph type="body" sz="quarter" idx="13"/>
          </p:nvPr>
        </p:nvSpPr>
        <p:spPr/>
        <p:txBody>
          <a:bodyPr>
            <a:normAutofit/>
          </a:bodyPr>
          <a:lstStyle/>
          <a:p>
            <a:pPr lvl="0"/>
            <a:r>
              <a:rPr lang="en-029" dirty="0"/>
              <a:t>Convert the Cost per kW which is the crucial driver of power costs for many technologies by the carrying charge rate.  </a:t>
            </a:r>
          </a:p>
          <a:p>
            <a:pPr lvl="0"/>
            <a:r>
              <a:rPr lang="en-029" dirty="0"/>
              <a:t>This gives the cost per kW-year.  </a:t>
            </a:r>
          </a:p>
          <a:p>
            <a:pPr lvl="0"/>
            <a:r>
              <a:rPr lang="en-029" dirty="0"/>
              <a:t>The carrying charge can be thought of as the amount of annual EBITDA required for an amount of up-front cost. It can also be thought of as the return on and the return of capital to carry the investment.  </a:t>
            </a:r>
          </a:p>
          <a:p>
            <a:pPr lvl="0"/>
            <a:r>
              <a:rPr lang="en-029" dirty="0"/>
              <a:t>It can also be thought of like the loan payment on a house divided by the price of the house.</a:t>
            </a:r>
            <a:endParaRPr lang="en-US" dirty="0"/>
          </a:p>
          <a:p>
            <a:pPr marL="0" indent="0">
              <a:buNone/>
            </a:pPr>
            <a:r>
              <a:rPr lang="en-029" dirty="0"/>
              <a:t> </a:t>
            </a:r>
            <a:endParaRPr lang="en-US" dirty="0"/>
          </a:p>
          <a:p>
            <a:r>
              <a:rPr lang="en-029" dirty="0"/>
              <a:t>Annual Carrying Charges = Cost/kW x Carrying Charge Rate</a:t>
            </a:r>
            <a:endParaRPr lang="en-US" dirty="0"/>
          </a:p>
          <a:p>
            <a:endParaRPr lang="en-US" dirty="0"/>
          </a:p>
        </p:txBody>
      </p:sp>
    </p:spTree>
    <p:extLst>
      <p:ext uri="{BB962C8B-B14F-4D97-AF65-F5344CB8AC3E}">
        <p14:creationId xmlns:p14="http://schemas.microsoft.com/office/powerpoint/2010/main" val="567371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a:xfrm>
            <a:off x="247245" y="969096"/>
            <a:ext cx="8649509" cy="488877"/>
          </a:xfrm>
        </p:spPr>
        <p:txBody>
          <a:bodyPr/>
          <a:lstStyle/>
          <a:p>
            <a:r>
              <a:rPr lang="en-US" dirty="0"/>
              <a:t>Weibull versus Actual Versus Normal from Creating Annual Wind Distribution – Alpha 2.0; Gamma .89</a:t>
            </a:r>
          </a:p>
        </p:txBody>
      </p:sp>
      <p:pic>
        <p:nvPicPr>
          <p:cNvPr id="57347" name="Picture 2"/>
          <p:cNvPicPr>
            <a:picLocks noGrp="1" noChangeAspect="1" noChangeArrowheads="1"/>
          </p:cNvPicPr>
          <p:nvPr>
            <p:ph idx="4294967295"/>
          </p:nvPr>
        </p:nvPicPr>
        <p:blipFill>
          <a:blip r:embed="rId2" cstate="print"/>
          <a:srcRect/>
          <a:stretch>
            <a:fillRect/>
          </a:stretch>
        </p:blipFill>
        <p:spPr>
          <a:xfrm>
            <a:off x="2057400" y="2057400"/>
            <a:ext cx="5473824" cy="3975006"/>
          </a:xfrm>
        </p:spPr>
      </p:pic>
      <p:sp>
        <p:nvSpPr>
          <p:cNvPr id="57351" name="TextBox 1"/>
          <p:cNvSpPr txBox="1">
            <a:spLocks noChangeArrowheads="1"/>
          </p:cNvSpPr>
          <p:nvPr/>
        </p:nvSpPr>
        <p:spPr bwMode="auto">
          <a:xfrm>
            <a:off x="193675" y="4114800"/>
            <a:ext cx="1295400" cy="1384300"/>
          </a:xfrm>
          <a:prstGeom prst="rect">
            <a:avLst/>
          </a:prstGeom>
          <a:solidFill>
            <a:srgbClr val="FFFF00"/>
          </a:solidFill>
          <a:ln w="9525">
            <a:noFill/>
            <a:miter lim="800000"/>
            <a:headEnd/>
            <a:tailEnd/>
          </a:ln>
        </p:spPr>
        <p:txBody>
          <a:bodyPr>
            <a:spAutoFit/>
          </a:bodyPr>
          <a:lstStyle/>
          <a:p>
            <a:r>
              <a:rPr lang="en-US" sz="1400" dirty="0"/>
              <a:t>Note that normal distribution produces negative values</a:t>
            </a:r>
            <a:endParaRPr lang="en-JM" sz="1400" dirty="0"/>
          </a:p>
        </p:txBody>
      </p:sp>
    </p:spTree>
    <p:extLst>
      <p:ext uri="{BB962C8B-B14F-4D97-AF65-F5344CB8AC3E}">
        <p14:creationId xmlns:p14="http://schemas.microsoft.com/office/powerpoint/2010/main" val="32507391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C500-4E31-6968-42AD-22A7410EE3CE}"/>
              </a:ext>
            </a:extLst>
          </p:cNvPr>
          <p:cNvSpPr>
            <a:spLocks noGrp="1"/>
          </p:cNvSpPr>
          <p:nvPr>
            <p:ph type="ctrTitle"/>
          </p:nvPr>
        </p:nvSpPr>
        <p:spPr/>
        <p:txBody>
          <a:bodyPr/>
          <a:lstStyle/>
          <a:p>
            <a:r>
              <a:rPr lang="en-US" dirty="0"/>
              <a:t>Wind Shear</a:t>
            </a:r>
          </a:p>
        </p:txBody>
      </p:sp>
    </p:spTree>
    <p:extLst>
      <p:ext uri="{BB962C8B-B14F-4D97-AF65-F5344CB8AC3E}">
        <p14:creationId xmlns:p14="http://schemas.microsoft.com/office/powerpoint/2010/main" val="458554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1076325"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6705600" cy="923330"/>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1219200" y="5486400"/>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6821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6248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9518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ctrTitle"/>
          </p:nvPr>
        </p:nvSpPr>
        <p:spPr/>
        <p:txBody>
          <a:bodyPr/>
          <a:lstStyle/>
          <a:p>
            <a:r>
              <a:rPr lang="en-US" dirty="0"/>
              <a:t>Wind Shear Adjustment </a:t>
            </a:r>
            <a:endParaRPr lang="en-JM" dirty="0"/>
          </a:p>
        </p:txBody>
      </p:sp>
      <p:sp>
        <p:nvSpPr>
          <p:cNvPr id="3" name="Text Placeholder 2">
            <a:extLst>
              <a:ext uri="{FF2B5EF4-FFF2-40B4-BE49-F238E27FC236}">
                <a16:creationId xmlns:a16="http://schemas.microsoft.com/office/drawing/2014/main" id="{1FDE8D77-FCDB-6254-7E25-2BA5810CF609}"/>
              </a:ext>
            </a:extLst>
          </p:cNvPr>
          <p:cNvSpPr>
            <a:spLocks noGrp="1"/>
          </p:cNvSpPr>
          <p:nvPr>
            <p:ph type="body" sz="quarter" idx="13"/>
          </p:nvPr>
        </p:nvSpPr>
        <p:spPr/>
        <p:txBody>
          <a:bodyPr/>
          <a:lstStyle/>
          <a:p>
            <a:r>
              <a:rPr lang="en-US" dirty="0"/>
              <a:t>Height in meters versus wind speed in meters/second</a:t>
            </a:r>
          </a:p>
        </p:txBody>
      </p:sp>
      <p:pic>
        <p:nvPicPr>
          <p:cNvPr id="94214" name="Picture 2"/>
          <p:cNvPicPr>
            <a:picLocks noGrp="1" noChangeAspect="1" noChangeArrowheads="1"/>
          </p:cNvPicPr>
          <p:nvPr>
            <p:ph idx="4294967295"/>
          </p:nvPr>
        </p:nvPicPr>
        <p:blipFill>
          <a:blip r:embed="rId2" cstate="print"/>
          <a:srcRect/>
          <a:stretch>
            <a:fillRect/>
          </a:stretch>
        </p:blipFill>
        <p:spPr>
          <a:xfrm>
            <a:off x="0" y="2186428"/>
            <a:ext cx="7467600" cy="3193609"/>
          </a:xfrm>
        </p:spPr>
      </p:pic>
      <p:sp>
        <p:nvSpPr>
          <p:cNvPr id="2" name="TextBox 1">
            <a:extLst>
              <a:ext uri="{FF2B5EF4-FFF2-40B4-BE49-F238E27FC236}">
                <a16:creationId xmlns:a16="http://schemas.microsoft.com/office/drawing/2014/main" id="{ED1EAD52-65F1-49D9-A7B6-17934982D9DA}"/>
              </a:ext>
            </a:extLst>
          </p:cNvPr>
          <p:cNvSpPr txBox="1"/>
          <p:nvPr/>
        </p:nvSpPr>
        <p:spPr>
          <a:xfrm>
            <a:off x="647700" y="5591201"/>
            <a:ext cx="7848600" cy="369332"/>
          </a:xfrm>
          <a:prstGeom prst="rect">
            <a:avLst/>
          </a:prstGeom>
          <a:noFill/>
        </p:spPr>
        <p:txBody>
          <a:bodyPr wrap="square" rtlCol="0">
            <a:spAutoFit/>
          </a:bodyPr>
          <a:lstStyle/>
          <a:p>
            <a:r>
              <a:rPr lang="en-029" dirty="0"/>
              <a:t>Wind Speed high height = Wind Speed low x (height/low) ^ Alpha </a:t>
            </a:r>
          </a:p>
        </p:txBody>
      </p:sp>
    </p:spTree>
    <p:extLst>
      <p:ext uri="{BB962C8B-B14F-4D97-AF65-F5344CB8AC3E}">
        <p14:creationId xmlns:p14="http://schemas.microsoft.com/office/powerpoint/2010/main" val="621065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p:txBody>
          <a:bodyPr/>
          <a:lstStyle/>
          <a:p>
            <a:r>
              <a:rPr lang="en-US" dirty="0"/>
              <a:t>Errors in Wind Shear</a:t>
            </a:r>
          </a:p>
        </p:txBody>
      </p:sp>
      <p:sp>
        <p:nvSpPr>
          <p:cNvPr id="96259" name="Rectangle 3"/>
          <p:cNvSpPr>
            <a:spLocks noGrp="1" noChangeArrowheads="1"/>
          </p:cNvSpPr>
          <p:nvPr>
            <p:ph type="body" sz="quarter" idx="13"/>
          </p:nvPr>
        </p:nvSpPr>
        <p:spPr/>
        <p:txBody>
          <a:bodyPr/>
          <a:lstStyle/>
          <a:p>
            <a:r>
              <a:rPr lang="en-US" sz="2000" dirty="0"/>
              <a:t>Wind shear is the variation of wind speed with elevation. It is important to understand because it directly impacts the power available at different wind turbine hub heights.</a:t>
            </a:r>
          </a:p>
          <a:p>
            <a:r>
              <a:rPr lang="en-US" sz="2000" dirty="0"/>
              <a:t>For the site with the most complex terrain, the average annual wind shear varied up to 7% between different years.</a:t>
            </a:r>
          </a:p>
          <a:p>
            <a:r>
              <a:rPr lang="en-US" sz="2000" dirty="0"/>
              <a:t>For fairly flat terrain, many investigators have used the one-seventh power law, where α = 1/7 = .143</a:t>
            </a:r>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1066800" y="3886200"/>
            <a:ext cx="6781800" cy="2747963"/>
          </a:xfrm>
          <a:prstGeom prst="rect">
            <a:avLst/>
          </a:prstGeom>
          <a:noFill/>
          <a:ln w="9525">
            <a:noFill/>
            <a:miter lim="800000"/>
            <a:headEnd/>
            <a:tailEnd/>
          </a:ln>
        </p:spPr>
      </p:pic>
    </p:spTree>
    <p:extLst>
      <p:ext uri="{BB962C8B-B14F-4D97-AF65-F5344CB8AC3E}">
        <p14:creationId xmlns:p14="http://schemas.microsoft.com/office/powerpoint/2010/main" val="23312106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p:txBody>
          <a:bodyPr/>
          <a:lstStyle/>
          <a:p>
            <a:r>
              <a:rPr lang="en-US" dirty="0"/>
              <a:t>Application of Wind Shear</a:t>
            </a:r>
          </a:p>
        </p:txBody>
      </p:sp>
      <p:sp>
        <p:nvSpPr>
          <p:cNvPr id="2" name="Text Placeholder 1">
            <a:extLst>
              <a:ext uri="{FF2B5EF4-FFF2-40B4-BE49-F238E27FC236}">
                <a16:creationId xmlns:a16="http://schemas.microsoft.com/office/drawing/2014/main" id="{16BA9817-C8F9-ADC4-0C2C-AFCC939CA48A}"/>
              </a:ext>
            </a:extLst>
          </p:cNvPr>
          <p:cNvSpPr>
            <a:spLocks noGrp="1"/>
          </p:cNvSpPr>
          <p:nvPr>
            <p:ph type="body" sz="quarter" idx="13"/>
          </p:nvPr>
        </p:nvSpPr>
        <p:spPr/>
        <p:txBody>
          <a:bodyPr/>
          <a:lstStyle/>
          <a:p>
            <a:r>
              <a:rPr lang="en-US" dirty="0"/>
              <a:t>Step 1: Tower Height/Anemometer Height</a:t>
            </a:r>
          </a:p>
          <a:p>
            <a:pPr lvl="1"/>
            <a:r>
              <a:rPr lang="en-US" dirty="0"/>
              <a:t>Eg Anom. Height  40 meters</a:t>
            </a:r>
          </a:p>
          <a:p>
            <a:pPr lvl="1"/>
            <a:r>
              <a:rPr lang="en-US" dirty="0"/>
              <a:t>Tower Height	60 meters</a:t>
            </a:r>
          </a:p>
          <a:p>
            <a:r>
              <a:rPr lang="en-US" dirty="0"/>
              <a:t>Step 2: Wind Speed at Anom. Height</a:t>
            </a:r>
          </a:p>
          <a:p>
            <a:pPr lvl="1"/>
            <a:r>
              <a:rPr lang="en-US" dirty="0"/>
              <a:t>6 Meters/Second</a:t>
            </a:r>
          </a:p>
          <a:p>
            <a:r>
              <a:rPr lang="en-US" dirty="0"/>
              <a:t>Step 3: Adjusted Wind Speed from Shear Exponent</a:t>
            </a:r>
          </a:p>
          <a:p>
            <a:pPr lvl="1"/>
            <a:r>
              <a:rPr lang="en-US" dirty="0"/>
              <a:t>Assume Shear Exponent is .15</a:t>
            </a:r>
          </a:p>
          <a:p>
            <a:pPr lvl="1"/>
            <a:r>
              <a:rPr lang="en-US" dirty="0"/>
              <a:t>(60/40)^.15 = 1.5^.15 = 1.06</a:t>
            </a:r>
          </a:p>
          <a:p>
            <a:pPr lvl="1"/>
            <a:r>
              <a:rPr lang="en-US" dirty="0"/>
              <a:t>Adjusted Wind Speed: 6 x 1.06 = 6.84 Meters/Second</a:t>
            </a:r>
          </a:p>
          <a:p>
            <a:endParaRPr lang="en-US" dirty="0"/>
          </a:p>
        </p:txBody>
      </p:sp>
    </p:spTree>
    <p:extLst>
      <p:ext uri="{BB962C8B-B14F-4D97-AF65-F5344CB8AC3E}">
        <p14:creationId xmlns:p14="http://schemas.microsoft.com/office/powerpoint/2010/main" val="1508583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50836-CED4-9053-B818-45E68DF420A9}"/>
              </a:ext>
            </a:extLst>
          </p:cNvPr>
          <p:cNvSpPr>
            <a:spLocks noGrp="1"/>
          </p:cNvSpPr>
          <p:nvPr>
            <p:ph type="ctrTitle"/>
          </p:nvPr>
        </p:nvSpPr>
        <p:spPr/>
        <p:txBody>
          <a:bodyPr/>
          <a:lstStyle/>
          <a:p>
            <a:r>
              <a:rPr lang="en-US" dirty="0"/>
              <a:t>Power Curves</a:t>
            </a:r>
          </a:p>
        </p:txBody>
      </p:sp>
    </p:spTree>
    <p:extLst>
      <p:ext uri="{BB962C8B-B14F-4D97-AF65-F5344CB8AC3E}">
        <p14:creationId xmlns:p14="http://schemas.microsoft.com/office/powerpoint/2010/main" val="1270571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4D78-66A2-476C-8FD2-5A46257CA92F}"/>
              </a:ext>
            </a:extLst>
          </p:cNvPr>
          <p:cNvSpPr>
            <a:spLocks noGrp="1"/>
          </p:cNvSpPr>
          <p:nvPr>
            <p:ph type="ctrTitle"/>
          </p:nvPr>
        </p:nvSpPr>
        <p:spPr/>
        <p:txBody>
          <a:bodyPr/>
          <a:lstStyle/>
          <a:p>
            <a:r>
              <a:rPr lang="en-029" dirty="0"/>
              <a:t>Power Curve and Wind Distribution</a:t>
            </a:r>
          </a:p>
        </p:txBody>
      </p:sp>
      <p:sp>
        <p:nvSpPr>
          <p:cNvPr id="3" name="Content Placeholder 2">
            <a:extLst>
              <a:ext uri="{FF2B5EF4-FFF2-40B4-BE49-F238E27FC236}">
                <a16:creationId xmlns:a16="http://schemas.microsoft.com/office/drawing/2014/main" id="{01A0B182-8576-46D4-9D4D-4C5D76BD85A3}"/>
              </a:ext>
            </a:extLst>
          </p:cNvPr>
          <p:cNvSpPr>
            <a:spLocks noGrp="1"/>
          </p:cNvSpPr>
          <p:nvPr>
            <p:ph type="body" sz="quarter" idx="13"/>
          </p:nvPr>
        </p:nvSpPr>
        <p:spPr/>
        <p:txBody>
          <a:bodyPr/>
          <a:lstStyle/>
          <a:p>
            <a:r>
              <a:rPr lang="en-029" dirty="0"/>
              <a:t>To predict the wind production, you need the distribution and not a single point. </a:t>
            </a:r>
          </a:p>
          <a:p>
            <a:endParaRPr lang="en-029" dirty="0"/>
          </a:p>
          <a:p>
            <a:endParaRPr lang="en-029" dirty="0"/>
          </a:p>
        </p:txBody>
      </p:sp>
      <p:pic>
        <p:nvPicPr>
          <p:cNvPr id="4" name="Picture 3">
            <a:extLst>
              <a:ext uri="{FF2B5EF4-FFF2-40B4-BE49-F238E27FC236}">
                <a16:creationId xmlns:a16="http://schemas.microsoft.com/office/drawing/2014/main" id="{61E43330-6797-4F53-B744-07466F597E4A}"/>
              </a:ext>
            </a:extLst>
          </p:cNvPr>
          <p:cNvPicPr>
            <a:picLocks noChangeAspect="1"/>
          </p:cNvPicPr>
          <p:nvPr/>
        </p:nvPicPr>
        <p:blipFill>
          <a:blip r:embed="rId2"/>
          <a:stretch>
            <a:fillRect/>
          </a:stretch>
        </p:blipFill>
        <p:spPr>
          <a:xfrm>
            <a:off x="545689" y="2353235"/>
            <a:ext cx="7064703" cy="3590365"/>
          </a:xfrm>
          <a:prstGeom prst="rect">
            <a:avLst/>
          </a:prstGeom>
        </p:spPr>
      </p:pic>
    </p:spTree>
    <p:extLst>
      <p:ext uri="{BB962C8B-B14F-4D97-AF65-F5344CB8AC3E}">
        <p14:creationId xmlns:p14="http://schemas.microsoft.com/office/powerpoint/2010/main" val="2064342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ctrTitle"/>
          </p:nvPr>
        </p:nvSpPr>
        <p:spPr/>
        <p:txBody>
          <a:bodyPr/>
          <a:lstStyle/>
          <a:p>
            <a:r>
              <a:rPr lang="en-US" dirty="0"/>
              <a:t>Relationship between Resource (Wind or Solar) and Energy Output</a:t>
            </a:r>
          </a:p>
        </p:txBody>
      </p:sp>
      <p:sp>
        <p:nvSpPr>
          <p:cNvPr id="3" name="Text Placeholder 2">
            <a:extLst>
              <a:ext uri="{FF2B5EF4-FFF2-40B4-BE49-F238E27FC236}">
                <a16:creationId xmlns:a16="http://schemas.microsoft.com/office/drawing/2014/main" id="{15025360-AB89-4E6F-8D50-B0D7DC8BE3F0}"/>
              </a:ext>
            </a:extLst>
          </p:cNvPr>
          <p:cNvSpPr>
            <a:spLocks noGrp="1"/>
          </p:cNvSpPr>
          <p:nvPr>
            <p:ph type="body" sz="quarter" idx="13"/>
          </p:nvPr>
        </p:nvSpPr>
        <p:spPr/>
        <p:txBody>
          <a:bodyPr/>
          <a:lstStyle/>
          <a:p>
            <a:r>
              <a:rPr lang="en-US" dirty="0"/>
              <a:t>Solar is Linear and Wind has Curve – Power Curve</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4294967295"/>
          </p:nvPr>
        </p:nvPicPr>
        <p:blipFill>
          <a:blip r:embed="rId2"/>
          <a:stretch>
            <a:fillRect/>
          </a:stretch>
        </p:blipFill>
        <p:spPr>
          <a:xfrm>
            <a:off x="0" y="2203450"/>
            <a:ext cx="4651375" cy="3517900"/>
          </a:xfrm>
        </p:spPr>
      </p:pic>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4419600" y="2362200"/>
            <a:ext cx="4529033" cy="3200400"/>
          </a:xfrm>
          <a:prstGeom prst="rect">
            <a:avLst/>
          </a:prstGeom>
          <a:noFill/>
          <a:ln w="9525">
            <a:noFill/>
            <a:miter lim="800000"/>
            <a:headEnd/>
            <a:tailEnd/>
          </a:ln>
        </p:spPr>
      </p:pic>
    </p:spTree>
    <p:extLst>
      <p:ext uri="{BB962C8B-B14F-4D97-AF65-F5344CB8AC3E}">
        <p14:creationId xmlns:p14="http://schemas.microsoft.com/office/powerpoint/2010/main" val="2175363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p:txBody>
          <a:bodyPr/>
          <a:lstStyle/>
          <a:p>
            <a:r>
              <a:rPr lang="en-US" dirty="0"/>
              <a:t>Increases in Turbine Size</a:t>
            </a:r>
          </a:p>
        </p:txBody>
      </p:sp>
      <p:pic>
        <p:nvPicPr>
          <p:cNvPr id="9219" name="Picture 2"/>
          <p:cNvPicPr>
            <a:picLocks noGrp="1" noChangeAspect="1" noChangeArrowheads="1"/>
          </p:cNvPicPr>
          <p:nvPr>
            <p:ph idx="4294967295"/>
          </p:nvPr>
        </p:nvPicPr>
        <p:blipFill>
          <a:blip r:embed="rId2" cstate="print"/>
          <a:stretch>
            <a:fillRect/>
          </a:stretch>
        </p:blipFill>
        <p:spPr>
          <a:xfrm>
            <a:off x="1828800" y="1337500"/>
            <a:ext cx="5186363" cy="4395788"/>
          </a:xfrm>
        </p:spPr>
      </p:pic>
      <p:sp>
        <p:nvSpPr>
          <p:cNvPr id="9223" name="TextBox 4"/>
          <p:cNvSpPr txBox="1">
            <a:spLocks noChangeArrowheads="1"/>
          </p:cNvSpPr>
          <p:nvPr/>
        </p:nvSpPr>
        <p:spPr bwMode="auto">
          <a:xfrm>
            <a:off x="7391400" y="4267200"/>
            <a:ext cx="1524000" cy="646113"/>
          </a:xfrm>
          <a:prstGeom prst="rect">
            <a:avLst/>
          </a:prstGeom>
          <a:solidFill>
            <a:srgbClr val="FFFF00"/>
          </a:solidFill>
          <a:ln w="9525">
            <a:noFill/>
            <a:miter lim="800000"/>
            <a:headEnd/>
            <a:tailEnd/>
          </a:ln>
        </p:spPr>
        <p:txBody>
          <a:bodyPr>
            <a:spAutoFit/>
          </a:bodyPr>
          <a:lstStyle/>
          <a:p>
            <a:r>
              <a:rPr lang="en-US" dirty="0"/>
              <a:t>Wind Energy the Facts</a:t>
            </a:r>
            <a:endParaRPr lang="en-JM" dirty="0"/>
          </a:p>
        </p:txBody>
      </p:sp>
      <p:sp>
        <p:nvSpPr>
          <p:cNvPr id="8" name="TextBox 7"/>
          <p:cNvSpPr txBox="1"/>
          <p:nvPr/>
        </p:nvSpPr>
        <p:spPr>
          <a:xfrm>
            <a:off x="228600" y="5715000"/>
            <a:ext cx="3581400" cy="369332"/>
          </a:xfrm>
          <a:prstGeom prst="rect">
            <a:avLst/>
          </a:prstGeom>
          <a:solidFill>
            <a:srgbClr val="FFC000"/>
          </a:solidFill>
        </p:spPr>
        <p:txBody>
          <a:bodyPr wrap="square" rtlCol="0">
            <a:spAutoFit/>
          </a:bodyPr>
          <a:lstStyle/>
          <a:p>
            <a:r>
              <a:rPr lang="en-US" dirty="0"/>
              <a:t>Source: Wind Energy the Facts</a:t>
            </a:r>
          </a:p>
        </p:txBody>
      </p:sp>
    </p:spTree>
    <p:extLst>
      <p:ext uri="{BB962C8B-B14F-4D97-AF65-F5344CB8AC3E}">
        <p14:creationId xmlns:p14="http://schemas.microsoft.com/office/powerpoint/2010/main" val="37519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F05EFD-3FFF-4C45-BAFD-CC51B9D02596}"/>
              </a:ext>
            </a:extLst>
          </p:cNvPr>
          <p:cNvSpPr>
            <a:spLocks noGrp="1"/>
          </p:cNvSpPr>
          <p:nvPr>
            <p:ph type="ctrTitle"/>
          </p:nvPr>
        </p:nvSpPr>
        <p:spPr/>
        <p:txBody>
          <a:bodyPr/>
          <a:lstStyle/>
          <a:p>
            <a:r>
              <a:rPr lang="en-US" dirty="0"/>
              <a:t>Step 2: Total Fixed Cost per kW-year</a:t>
            </a:r>
          </a:p>
        </p:txBody>
      </p:sp>
      <p:sp>
        <p:nvSpPr>
          <p:cNvPr id="4" name="Content Placeholder 3">
            <a:extLst>
              <a:ext uri="{FF2B5EF4-FFF2-40B4-BE49-F238E27FC236}">
                <a16:creationId xmlns:a16="http://schemas.microsoft.com/office/drawing/2014/main" id="{26733B9E-D0EC-43B8-89EB-A2C6B11DA63B}"/>
              </a:ext>
            </a:extLst>
          </p:cNvPr>
          <p:cNvSpPr>
            <a:spLocks noGrp="1"/>
          </p:cNvSpPr>
          <p:nvPr>
            <p:ph type="body" sz="quarter" idx="13"/>
          </p:nvPr>
        </p:nvSpPr>
        <p:spPr/>
        <p:txBody>
          <a:bodyPr/>
          <a:lstStyle/>
          <a:p>
            <a:pPr lvl="0"/>
            <a:r>
              <a:rPr lang="en-029" dirty="0"/>
              <a:t>Add the fixed O&amp;M costs expressed in Amount (e.g. USD) per kW-year to the annual carrying charges to derive the total annual cost per kW-year.</a:t>
            </a:r>
            <a:endParaRPr lang="en-US" dirty="0"/>
          </a:p>
          <a:p>
            <a:pPr marL="0" indent="0">
              <a:buNone/>
            </a:pPr>
            <a:r>
              <a:rPr lang="en-029" dirty="0"/>
              <a:t> </a:t>
            </a:r>
            <a:endParaRPr lang="en-US" dirty="0"/>
          </a:p>
          <a:p>
            <a:r>
              <a:rPr lang="en-029" dirty="0"/>
              <a:t>Total Annual Fixed Cost/kW-year = Annual Carrying Charges + Fixed O&amp;M Cost</a:t>
            </a:r>
            <a:endParaRPr lang="en-US" dirty="0"/>
          </a:p>
          <a:p>
            <a:endParaRPr lang="en-US" dirty="0"/>
          </a:p>
        </p:txBody>
      </p:sp>
    </p:spTree>
    <p:extLst>
      <p:ext uri="{BB962C8B-B14F-4D97-AF65-F5344CB8AC3E}">
        <p14:creationId xmlns:p14="http://schemas.microsoft.com/office/powerpoint/2010/main" val="4033914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p:txBody>
          <a:bodyPr>
            <a:normAutofit fontScale="90000"/>
          </a:bodyPr>
          <a:lstStyle/>
          <a:p>
            <a:r>
              <a:rPr lang="en-US" dirty="0"/>
              <a:t>Ability to Produce at Relatively Low Wind Speed</a:t>
            </a:r>
          </a:p>
        </p:txBody>
      </p:sp>
      <p:sp>
        <p:nvSpPr>
          <p:cNvPr id="10243" name="Content Placeholder 2"/>
          <p:cNvSpPr>
            <a:spLocks noGrp="1"/>
          </p:cNvSpPr>
          <p:nvPr>
            <p:ph type="body" sz="quarter" idx="13"/>
          </p:nvPr>
        </p:nvSpPr>
        <p:spPr/>
        <p:txBody>
          <a:bodyPr/>
          <a:lstStyle/>
          <a:p>
            <a:r>
              <a:rPr lang="en-JM" sz="1600" b="1" dirty="0"/>
              <a:t>Spanish turbine maker Gamesa has unveiled plans for a 2MW giant-rotor model to be used on sites with lower wind speeds. </a:t>
            </a:r>
            <a:endParaRPr lang="en-JM" sz="1600" dirty="0"/>
          </a:p>
          <a:p>
            <a:r>
              <a:rPr lang="en-JM" sz="1600" dirty="0"/>
              <a:t>It will have a 114-metre rotor diameter with a swept area of 10,207 square metres, compared with 7,390 square metres for its G97 turbine.  “We know our customers need to take more energy from 6.5-7.5 metre-per-second and even six metre-per-second sites, and they need a turbine that can get maximum energy with a low investment cost.” </a:t>
            </a:r>
          </a:p>
          <a:p>
            <a:r>
              <a:rPr lang="en-JM" sz="1600" dirty="0"/>
              <a:t>It aims to install a prototype by the third quarter of 2013, with some units going to customers the same year, before moving to serial production in 2014.  Expect the turbine to have a “very relevant impact” in India and China. </a:t>
            </a:r>
          </a:p>
          <a:p>
            <a:r>
              <a:rPr lang="en-JM" sz="1600" dirty="0"/>
              <a:t>“We expect the turbine to do very well in all the provinces around Beijing and Shanghai where the government is pushing development, because of the problems in connecting areas with higher wind resources further away to the grid”   Gamesa also expects the turbine to sell well in Brazil, in sites that are class 2 (medium speed) but have low levels of turbulence and it hopes to sell the model in Europe and the US if markets recover from 2014.  The new model is a big part in meeting its aim — set in 2011 — to reduce its turbines’ average cost of energy by 30% by 2015. </a:t>
            </a:r>
          </a:p>
          <a:p>
            <a:endParaRPr lang="en-US" sz="1600" dirty="0"/>
          </a:p>
        </p:txBody>
      </p:sp>
      <p:sp>
        <p:nvSpPr>
          <p:cNvPr id="7" name="TextBox 6"/>
          <p:cNvSpPr txBox="1"/>
          <p:nvPr/>
        </p:nvSpPr>
        <p:spPr>
          <a:xfrm>
            <a:off x="228600" y="5715000"/>
            <a:ext cx="3581400" cy="369332"/>
          </a:xfrm>
          <a:prstGeom prst="rect">
            <a:avLst/>
          </a:prstGeom>
          <a:solidFill>
            <a:srgbClr val="FFC000"/>
          </a:solidFill>
        </p:spPr>
        <p:txBody>
          <a:bodyPr wrap="square" rtlCol="0">
            <a:spAutoFit/>
          </a:bodyPr>
          <a:lstStyle/>
          <a:p>
            <a:r>
              <a:rPr lang="en-US" dirty="0"/>
              <a:t>Source: Current Topics</a:t>
            </a:r>
          </a:p>
        </p:txBody>
      </p:sp>
    </p:spTree>
    <p:extLst>
      <p:ext uri="{BB962C8B-B14F-4D97-AF65-F5344CB8AC3E}">
        <p14:creationId xmlns:p14="http://schemas.microsoft.com/office/powerpoint/2010/main" val="4289502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ctrTitle"/>
          </p:nvPr>
        </p:nvSpPr>
        <p:spPr/>
        <p:txBody>
          <a:bodyPr/>
          <a:lstStyle/>
          <a:p>
            <a:r>
              <a:rPr lang="en-029" dirty="0"/>
              <a:t>Power Curve Normalisation</a:t>
            </a:r>
          </a:p>
        </p:txBody>
      </p:sp>
      <p:pic>
        <p:nvPicPr>
          <p:cNvPr id="5" name="Picture 4">
            <a:extLst>
              <a:ext uri="{FF2B5EF4-FFF2-40B4-BE49-F238E27FC236}">
                <a16:creationId xmlns:a16="http://schemas.microsoft.com/office/drawing/2014/main" id="{CC777FFC-D29E-4595-8303-E6C5722E7E80}"/>
              </a:ext>
            </a:extLst>
          </p:cNvPr>
          <p:cNvPicPr>
            <a:picLocks noChangeAspect="1"/>
          </p:cNvPicPr>
          <p:nvPr/>
        </p:nvPicPr>
        <p:blipFill>
          <a:blip r:embed="rId2"/>
          <a:stretch>
            <a:fillRect/>
          </a:stretch>
        </p:blipFill>
        <p:spPr>
          <a:xfrm>
            <a:off x="914400" y="1494718"/>
            <a:ext cx="6315897" cy="4593138"/>
          </a:xfrm>
          <a:prstGeom prst="rect">
            <a:avLst/>
          </a:prstGeom>
        </p:spPr>
      </p:pic>
    </p:spTree>
    <p:extLst>
      <p:ext uri="{BB962C8B-B14F-4D97-AF65-F5344CB8AC3E}">
        <p14:creationId xmlns:p14="http://schemas.microsoft.com/office/powerpoint/2010/main" val="6732401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FE00-43CB-4C15-B6C8-33E8E7FCE56A}"/>
              </a:ext>
            </a:extLst>
          </p:cNvPr>
          <p:cNvSpPr>
            <a:spLocks noGrp="1"/>
          </p:cNvSpPr>
          <p:nvPr>
            <p:ph type="ctrTitle"/>
          </p:nvPr>
        </p:nvSpPr>
        <p:spPr/>
        <p:txBody>
          <a:bodyPr/>
          <a:lstStyle/>
          <a:p>
            <a:r>
              <a:rPr lang="en-029" dirty="0"/>
              <a:t>Power Curve Comparison</a:t>
            </a:r>
          </a:p>
        </p:txBody>
      </p:sp>
      <p:pic>
        <p:nvPicPr>
          <p:cNvPr id="7" name="Content Placeholder 6">
            <a:extLst>
              <a:ext uri="{FF2B5EF4-FFF2-40B4-BE49-F238E27FC236}">
                <a16:creationId xmlns:a16="http://schemas.microsoft.com/office/drawing/2014/main" id="{A3A4DB03-931F-41A2-AE1C-6BD99BE74C1A}"/>
              </a:ext>
            </a:extLst>
          </p:cNvPr>
          <p:cNvPicPr>
            <a:picLocks noGrp="1" noChangeAspect="1"/>
          </p:cNvPicPr>
          <p:nvPr>
            <p:ph idx="4294967295"/>
          </p:nvPr>
        </p:nvPicPr>
        <p:blipFill>
          <a:blip r:embed="rId2"/>
          <a:stretch>
            <a:fillRect/>
          </a:stretch>
        </p:blipFill>
        <p:spPr>
          <a:xfrm>
            <a:off x="838200" y="1564745"/>
            <a:ext cx="6024563" cy="4395788"/>
          </a:xfrm>
          <a:prstGeom prst="rect">
            <a:avLst/>
          </a:prstGeom>
        </p:spPr>
      </p:pic>
    </p:spTree>
    <p:extLst>
      <p:ext uri="{BB962C8B-B14F-4D97-AF65-F5344CB8AC3E}">
        <p14:creationId xmlns:p14="http://schemas.microsoft.com/office/powerpoint/2010/main" val="1343736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ctrTitle"/>
          </p:nvPr>
        </p:nvSpPr>
        <p:spPr/>
        <p:txBody>
          <a:bodyPr/>
          <a:lstStyle/>
          <a:p>
            <a:r>
              <a:rPr lang="en-US" dirty="0"/>
              <a:t>Effect of Icing on Power Curve</a:t>
            </a:r>
          </a:p>
        </p:txBody>
      </p:sp>
      <p:pic>
        <p:nvPicPr>
          <p:cNvPr id="133126" name="Picture 3"/>
          <p:cNvPicPr>
            <a:picLocks noChangeAspect="1" noChangeArrowheads="1"/>
          </p:cNvPicPr>
          <p:nvPr/>
        </p:nvPicPr>
        <p:blipFill>
          <a:blip r:embed="rId2" cstate="print"/>
          <a:srcRect/>
          <a:stretch>
            <a:fillRect/>
          </a:stretch>
        </p:blipFill>
        <p:spPr bwMode="auto">
          <a:xfrm>
            <a:off x="304800" y="1438275"/>
            <a:ext cx="8639175" cy="4857750"/>
          </a:xfrm>
          <a:prstGeom prst="rect">
            <a:avLst/>
          </a:prstGeom>
          <a:noFill/>
          <a:ln w="9525">
            <a:noFill/>
            <a:miter lim="800000"/>
            <a:headEnd/>
            <a:tailEnd/>
          </a:ln>
        </p:spPr>
      </p:pic>
      <p:sp>
        <p:nvSpPr>
          <p:cNvPr id="7" name="Rectangle 6"/>
          <p:cNvSpPr/>
          <p:nvPr/>
        </p:nvSpPr>
        <p:spPr>
          <a:xfrm>
            <a:off x="8610600" y="1295400"/>
            <a:ext cx="533400" cy="500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2720413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F07C-F944-1BF4-D12E-38504FA270F7}"/>
              </a:ext>
            </a:extLst>
          </p:cNvPr>
          <p:cNvSpPr>
            <a:spLocks noGrp="1"/>
          </p:cNvSpPr>
          <p:nvPr>
            <p:ph type="ctrTitle"/>
          </p:nvPr>
        </p:nvSpPr>
        <p:spPr/>
        <p:txBody>
          <a:bodyPr/>
          <a:lstStyle/>
          <a:p>
            <a:r>
              <a:rPr lang="en-US" dirty="0"/>
              <a:t>Net Versus Gross Generation</a:t>
            </a:r>
          </a:p>
        </p:txBody>
      </p:sp>
    </p:spTree>
    <p:extLst>
      <p:ext uri="{BB962C8B-B14F-4D97-AF65-F5344CB8AC3E}">
        <p14:creationId xmlns:p14="http://schemas.microsoft.com/office/powerpoint/2010/main" val="28570947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BF20-7F86-4013-8A63-DDC752F19BEA}"/>
              </a:ext>
            </a:extLst>
          </p:cNvPr>
          <p:cNvSpPr>
            <a:spLocks noGrp="1"/>
          </p:cNvSpPr>
          <p:nvPr>
            <p:ph type="ctrTitle"/>
          </p:nvPr>
        </p:nvSpPr>
        <p:spPr/>
        <p:txBody>
          <a:bodyPr>
            <a:normAutofit fontScale="90000"/>
          </a:bodyPr>
          <a:lstStyle/>
          <a:p>
            <a:r>
              <a:rPr lang="en-029" dirty="0"/>
              <a:t>Example of Wind Study – Components of Estimation Like Performance Ratio</a:t>
            </a:r>
          </a:p>
        </p:txBody>
      </p:sp>
      <p:pic>
        <p:nvPicPr>
          <p:cNvPr id="5" name="Content Placeholder 4" descr="A screenshot of a cell phone&#10;&#10;Description generated with very high confidence">
            <a:extLst>
              <a:ext uri="{FF2B5EF4-FFF2-40B4-BE49-F238E27FC236}">
                <a16:creationId xmlns:a16="http://schemas.microsoft.com/office/drawing/2014/main" id="{44AFC2DD-9C58-4B7D-8280-B222C090F07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85800" y="1600199"/>
            <a:ext cx="6477000" cy="4143671"/>
          </a:xfrm>
        </p:spPr>
      </p:pic>
    </p:spTree>
    <p:extLst>
      <p:ext uri="{BB962C8B-B14F-4D97-AF65-F5344CB8AC3E}">
        <p14:creationId xmlns:p14="http://schemas.microsoft.com/office/powerpoint/2010/main" val="17875624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433B1C-5C88-57E5-2957-FDB15EA315DD}"/>
              </a:ext>
            </a:extLst>
          </p:cNvPr>
          <p:cNvSpPr>
            <a:spLocks noGrp="1"/>
          </p:cNvSpPr>
          <p:nvPr>
            <p:ph type="ctrTitle"/>
          </p:nvPr>
        </p:nvSpPr>
        <p:spPr/>
        <p:txBody>
          <a:bodyPr/>
          <a:lstStyle/>
          <a:p>
            <a:r>
              <a:rPr lang="en-US" dirty="0"/>
              <a:t>Wake Effect</a:t>
            </a:r>
          </a:p>
        </p:txBody>
      </p:sp>
      <p:sp>
        <p:nvSpPr>
          <p:cNvPr id="3" name="Text Placeholder 2">
            <a:extLst>
              <a:ext uri="{FF2B5EF4-FFF2-40B4-BE49-F238E27FC236}">
                <a16:creationId xmlns:a16="http://schemas.microsoft.com/office/drawing/2014/main" id="{A7EB39D4-AAC7-C2FF-F00A-22F561D32B03}"/>
              </a:ext>
            </a:extLst>
          </p:cNvPr>
          <p:cNvSpPr>
            <a:spLocks noGrp="1"/>
          </p:cNvSpPr>
          <p:nvPr>
            <p:ph type="body" sz="quarter" idx="13"/>
          </p:nvPr>
        </p:nvSpPr>
        <p:spPr/>
        <p:txBody>
          <a:bodyPr/>
          <a:lstStyle/>
          <a:p>
            <a:r>
              <a:rPr lang="en-US" sz="2200" dirty="0"/>
              <a:t> The installation of turbines in wind farms will, due to mutual wake effects, alter the local wind conditions. Hence, erecting wind turbines close to each other will reduce the internal wind farm wind speed and thus in turn the efficiency of the total power production.</a:t>
            </a:r>
          </a:p>
          <a:p>
            <a:r>
              <a:rPr lang="en-US" sz="2200" dirty="0"/>
              <a:t>On the other hand, if the wind turbines are too far from each other, the full potential of the wind resources on the ocean will not be achieved, and the financial expenses related to the internal grid will increase significantly. An important parameter in this context is the average distance between the wind turbines, measured in rotor diameters, which is a reference length for wind farms. Today, in a typical wind farm, such as the Danish Rødsand or Horns Rev wind farms, the wind turbines are located about seven diameters from each other in order to diminish the wake effects. </a:t>
            </a:r>
          </a:p>
        </p:txBody>
      </p:sp>
    </p:spTree>
    <p:extLst>
      <p:ext uri="{BB962C8B-B14F-4D97-AF65-F5344CB8AC3E}">
        <p14:creationId xmlns:p14="http://schemas.microsoft.com/office/powerpoint/2010/main" val="2770601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143A98-2558-4166-94C4-2F944C5066DB}"/>
              </a:ext>
            </a:extLst>
          </p:cNvPr>
          <p:cNvSpPr>
            <a:spLocks noGrp="1"/>
          </p:cNvSpPr>
          <p:nvPr>
            <p:ph type="ctrTitle"/>
          </p:nvPr>
        </p:nvSpPr>
        <p:spPr/>
        <p:txBody>
          <a:bodyPr/>
          <a:lstStyle/>
          <a:p>
            <a:r>
              <a:rPr lang="en-029" dirty="0"/>
              <a:t>For Risks Other than Resource Risk, Back-to-Back Contracts Can Be Used</a:t>
            </a:r>
          </a:p>
        </p:txBody>
      </p:sp>
      <p:sp>
        <p:nvSpPr>
          <p:cNvPr id="6" name="Content Placeholder 5">
            <a:extLst>
              <a:ext uri="{FF2B5EF4-FFF2-40B4-BE49-F238E27FC236}">
                <a16:creationId xmlns:a16="http://schemas.microsoft.com/office/drawing/2014/main" id="{15D14684-ED6C-46B7-8E2A-5290CB9F2E6C}"/>
              </a:ext>
            </a:extLst>
          </p:cNvPr>
          <p:cNvSpPr>
            <a:spLocks noGrp="1"/>
          </p:cNvSpPr>
          <p:nvPr>
            <p:ph type="body" sz="quarter" idx="13"/>
          </p:nvPr>
        </p:nvSpPr>
        <p:spPr/>
        <p:txBody>
          <a:bodyPr/>
          <a:lstStyle/>
          <a:p>
            <a:r>
              <a:rPr lang="en-029" sz="2000" dirty="0"/>
              <a:t>General discussion about wind and power risk after the plant is in service.</a:t>
            </a:r>
          </a:p>
          <a:p>
            <a:pPr lvl="1"/>
            <a:r>
              <a:rPr lang="en-029" sz="1800" dirty="0"/>
              <a:t>Wind fluctuation is a risk that contractors cannot and probably should not take.</a:t>
            </a:r>
          </a:p>
          <a:p>
            <a:pPr lvl="2"/>
            <a:r>
              <a:rPr lang="en-029" sz="1600" dirty="0"/>
              <a:t>They would make very negative assumptions about wind and charge very high prices</a:t>
            </a:r>
          </a:p>
          <a:p>
            <a:pPr lvl="2"/>
            <a:r>
              <a:rPr lang="en-029" sz="1600" dirty="0"/>
              <a:t>Factors such as environmental risk that can affect output and cannot be controlled also cannot be accepted</a:t>
            </a:r>
          </a:p>
          <a:p>
            <a:pPr lvl="1"/>
            <a:r>
              <a:rPr lang="en-029" sz="1800" dirty="0"/>
              <a:t>But other factors that affect electricity production may be mitigated:</a:t>
            </a:r>
          </a:p>
          <a:p>
            <a:pPr lvl="2"/>
            <a:r>
              <a:rPr lang="en-029" sz="1600" dirty="0"/>
              <a:t>The power curve that converts different levels of wind to electricity</a:t>
            </a:r>
          </a:p>
          <a:p>
            <a:pPr lvl="2"/>
            <a:r>
              <a:rPr lang="en-029" sz="1600" dirty="0"/>
              <a:t>The availability of the turbines</a:t>
            </a:r>
          </a:p>
          <a:p>
            <a:pPr lvl="2"/>
            <a:r>
              <a:rPr lang="en-029" sz="1600" dirty="0"/>
              <a:t>The degradation of blades and turbines</a:t>
            </a:r>
          </a:p>
          <a:p>
            <a:pPr lvl="2"/>
            <a:endParaRPr lang="en-029" sz="1600" dirty="0"/>
          </a:p>
        </p:txBody>
      </p:sp>
      <p:graphicFrame>
        <p:nvGraphicFramePr>
          <p:cNvPr id="7" name="Table 6">
            <a:extLst>
              <a:ext uri="{FF2B5EF4-FFF2-40B4-BE49-F238E27FC236}">
                <a16:creationId xmlns:a16="http://schemas.microsoft.com/office/drawing/2014/main" id="{FDA3BD67-1142-459B-A0B6-ED51FA91C8BD}"/>
              </a:ext>
            </a:extLst>
          </p:cNvPr>
          <p:cNvGraphicFramePr>
            <a:graphicFrameLocks noGrp="1"/>
          </p:cNvGraphicFramePr>
          <p:nvPr/>
        </p:nvGraphicFramePr>
        <p:xfrm>
          <a:off x="5513490" y="3883124"/>
          <a:ext cx="3352800" cy="2499360"/>
        </p:xfrm>
        <a:graphic>
          <a:graphicData uri="http://schemas.openxmlformats.org/drawingml/2006/table">
            <a:tbl>
              <a:tblPr/>
              <a:tblGrid>
                <a:gridCol w="446653">
                  <a:extLst>
                    <a:ext uri="{9D8B030D-6E8A-4147-A177-3AD203B41FA5}">
                      <a16:colId xmlns:a16="http://schemas.microsoft.com/office/drawing/2014/main" val="345808677"/>
                    </a:ext>
                  </a:extLst>
                </a:gridCol>
                <a:gridCol w="458255">
                  <a:extLst>
                    <a:ext uri="{9D8B030D-6E8A-4147-A177-3AD203B41FA5}">
                      <a16:colId xmlns:a16="http://schemas.microsoft.com/office/drawing/2014/main" val="445375419"/>
                    </a:ext>
                  </a:extLst>
                </a:gridCol>
                <a:gridCol w="707685">
                  <a:extLst>
                    <a:ext uri="{9D8B030D-6E8A-4147-A177-3AD203B41FA5}">
                      <a16:colId xmlns:a16="http://schemas.microsoft.com/office/drawing/2014/main" val="4283559672"/>
                    </a:ext>
                  </a:extLst>
                </a:gridCol>
                <a:gridCol w="835299">
                  <a:extLst>
                    <a:ext uri="{9D8B030D-6E8A-4147-A177-3AD203B41FA5}">
                      <a16:colId xmlns:a16="http://schemas.microsoft.com/office/drawing/2014/main" val="4080900731"/>
                    </a:ext>
                  </a:extLst>
                </a:gridCol>
                <a:gridCol w="904908">
                  <a:extLst>
                    <a:ext uri="{9D8B030D-6E8A-4147-A177-3AD203B41FA5}">
                      <a16:colId xmlns:a16="http://schemas.microsoft.com/office/drawing/2014/main" val="1251728679"/>
                    </a:ext>
                  </a:extLst>
                </a:gridCol>
              </a:tblGrid>
              <a:tr h="146304">
                <a:tc gridSpan="2">
                  <a:txBody>
                    <a:bodyPr/>
                    <a:lstStyle/>
                    <a:p>
                      <a:pPr algn="l" fontAlgn="b"/>
                      <a:r>
                        <a:rPr lang="en-US" sz="1000" b="1" i="0" u="none" strike="noStrike" dirty="0">
                          <a:effectLst/>
                          <a:latin typeface="Calibri" panose="020F0502020204030204" pitchFamily="34" charset="0"/>
                        </a:rPr>
                        <a:t>Systematic Losses</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91693070"/>
                  </a:ext>
                </a:extLst>
              </a:tr>
              <a:tr h="365760">
                <a:tc>
                  <a:txBody>
                    <a:bodyPr/>
                    <a:lstStyle/>
                    <a:p>
                      <a:pPr algn="l" fontAlgn="b"/>
                      <a:r>
                        <a:rPr lang="en-US" sz="1000" b="0" i="0" u="none" strike="noStrike" dirty="0">
                          <a:effectLst/>
                          <a:latin typeface="Calibri" panose="020F0502020204030204" pitchFamily="34" charset="0"/>
                        </a:rPr>
                        <a:t>Wake Effect</a:t>
                      </a: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95.3%</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503796262"/>
                  </a:ext>
                </a:extLst>
              </a:tr>
              <a:tr h="146304">
                <a:tc gridSpan="2">
                  <a:txBody>
                    <a:bodyPr/>
                    <a:lstStyle/>
                    <a:p>
                      <a:pPr algn="l" fontAlgn="b"/>
                      <a:r>
                        <a:rPr lang="en-US" sz="1000" b="0" i="0" u="none" strike="noStrike" dirty="0">
                          <a:effectLst/>
                          <a:latin typeface="Calibri" panose="020F0502020204030204" pitchFamily="34" charset="0"/>
                        </a:rPr>
                        <a:t>Electric Efficiency</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97.0%</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2417425293"/>
                  </a:ext>
                </a:extLst>
              </a:tr>
              <a:tr h="146304">
                <a:tc gridSpan="3">
                  <a:txBody>
                    <a:bodyPr/>
                    <a:lstStyle/>
                    <a:p>
                      <a:pPr algn="l" fontAlgn="b"/>
                      <a:r>
                        <a:rPr lang="en-US" sz="1000" b="0" i="0" u="none" strike="noStrike" dirty="0">
                          <a:effectLst/>
                          <a:latin typeface="Calibri" panose="020F0502020204030204" pitchFamily="34" charset="0"/>
                        </a:rPr>
                        <a:t>Blade Performance Degradation</a:t>
                      </a:r>
                    </a:p>
                  </a:txBody>
                  <a:tcPr marL="0" marR="0" marT="0" marB="0" anchor="b">
                    <a:lnL>
                      <a:noFill/>
                    </a:lnL>
                    <a:lnR>
                      <a:noFill/>
                    </a:lnR>
                    <a:lnT>
                      <a:noFill/>
                    </a:lnT>
                    <a:lnB>
                      <a:noFill/>
                    </a:lnB>
                  </a:tcPr>
                </a:tc>
                <a:tc hMerge="1">
                  <a:txBody>
                    <a:bodyPr/>
                    <a:lstStyle/>
                    <a:p>
                      <a:endParaRPr lang="en-029"/>
                    </a:p>
                  </a:txBody>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99.5%</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3988233078"/>
                  </a:ext>
                </a:extLst>
              </a:tr>
              <a:tr h="146304">
                <a:tc gridSpan="2">
                  <a:txBody>
                    <a:bodyPr/>
                    <a:lstStyle/>
                    <a:p>
                      <a:pPr algn="l" fontAlgn="b"/>
                      <a:r>
                        <a:rPr lang="en-US" sz="1000" b="0" i="0" u="none" strike="noStrike" dirty="0">
                          <a:effectLst/>
                          <a:latin typeface="Calibri" panose="020F0502020204030204" pitchFamily="34" charset="0"/>
                        </a:rPr>
                        <a:t>WSM Curtailment</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97.0%</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2763356072"/>
                  </a:ext>
                </a:extLst>
              </a:tr>
              <a:tr h="146304">
                <a:tc gridSpan="2">
                  <a:txBody>
                    <a:bodyPr/>
                    <a:lstStyle/>
                    <a:p>
                      <a:pPr algn="l" fontAlgn="b"/>
                      <a:r>
                        <a:rPr lang="en-US" sz="1000" b="0" i="0" u="none" strike="noStrike" dirty="0">
                          <a:effectLst/>
                          <a:latin typeface="Calibri" panose="020F0502020204030204" pitchFamily="34" charset="0"/>
                        </a:rPr>
                        <a:t>Turbine  Performance</a:t>
                      </a:r>
                    </a:p>
                  </a:txBody>
                  <a:tcPr marL="0" marR="0" marT="0" marB="0" anchor="b">
                    <a:lnL>
                      <a:noFill/>
                    </a:lnL>
                    <a:lnR>
                      <a:noFill/>
                    </a:lnR>
                    <a:lnT>
                      <a:noFill/>
                    </a:lnT>
                    <a:lnB>
                      <a:noFill/>
                    </a:lnB>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99.8%</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2740927290"/>
                  </a:ext>
                </a:extLst>
              </a:tr>
              <a:tr h="292608">
                <a:tc>
                  <a:txBody>
                    <a:bodyPr/>
                    <a:lstStyle/>
                    <a:p>
                      <a:pPr algn="l" fontAlgn="b"/>
                      <a:r>
                        <a:rPr lang="en-US" sz="1000" b="0" i="0" u="none" strike="noStrike" dirty="0">
                          <a:effectLst/>
                          <a:latin typeface="Calibri" panose="020F0502020204030204" pitchFamily="34" charset="0"/>
                        </a:rPr>
                        <a:t>Availability</a:t>
                      </a: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96.8%</a:t>
                      </a:r>
                    </a:p>
                  </a:txBody>
                  <a:tcPr marL="0" marR="0" marT="0" marB="0" anchor="b">
                    <a:lnL>
                      <a:noFill/>
                    </a:lnL>
                    <a:lnR>
                      <a:noFill/>
                    </a:lnR>
                    <a:lnT>
                      <a:noFill/>
                    </a:lnT>
                    <a:lnB>
                      <a:noFill/>
                    </a:lnB>
                    <a:solidFill>
                      <a:srgbClr val="B7DEE8"/>
                    </a:solidFill>
                  </a:tcPr>
                </a:tc>
                <a:extLst>
                  <a:ext uri="{0D108BD9-81ED-4DB2-BD59-A6C34878D82A}">
                    <a16:rowId xmlns:a16="http://schemas.microsoft.com/office/drawing/2014/main" val="1344552457"/>
                  </a:ext>
                </a:extLst>
              </a:tr>
              <a:tr h="146304">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86.19%</a:t>
                      </a:r>
                    </a:p>
                  </a:txBody>
                  <a:tcPr marL="0" marR="0" marT="0" marB="0" anchor="b">
                    <a:lnL>
                      <a:noFill/>
                    </a:lnL>
                    <a:lnR>
                      <a:noFill/>
                    </a:lnR>
                    <a:lnT>
                      <a:noFill/>
                    </a:lnT>
                    <a:lnB>
                      <a:noFill/>
                    </a:lnB>
                  </a:tcPr>
                </a:tc>
                <a:extLst>
                  <a:ext uri="{0D108BD9-81ED-4DB2-BD59-A6C34878D82A}">
                    <a16:rowId xmlns:a16="http://schemas.microsoft.com/office/drawing/2014/main" val="312092865"/>
                  </a:ext>
                </a:extLst>
              </a:tr>
              <a:tr h="146304">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73570816"/>
                  </a:ext>
                </a:extLst>
              </a:tr>
              <a:tr h="146304">
                <a:tc gridSpan="3">
                  <a:txBody>
                    <a:bodyPr/>
                    <a:lstStyle/>
                    <a:p>
                      <a:pPr algn="l" fontAlgn="b"/>
                      <a:r>
                        <a:rPr lang="en-US" sz="1000" b="0" i="0" u="none" strike="noStrike" dirty="0">
                          <a:effectLst/>
                          <a:latin typeface="Calibri" panose="020F0502020204030204" pitchFamily="34" charset="0"/>
                        </a:rPr>
                        <a:t>Net Turbine Capacity Factor</a:t>
                      </a:r>
                    </a:p>
                  </a:txBody>
                  <a:tcPr marL="0" marR="0" marT="0" marB="0" anchor="b">
                    <a:lnL>
                      <a:noFill/>
                    </a:lnL>
                    <a:lnR>
                      <a:noFill/>
                    </a:lnR>
                    <a:lnT>
                      <a:noFill/>
                    </a:lnT>
                    <a:lnB>
                      <a:noFill/>
                    </a:lnB>
                  </a:tcPr>
                </a:tc>
                <a:tc hMerge="1">
                  <a:txBody>
                    <a:bodyPr/>
                    <a:lstStyle/>
                    <a:p>
                      <a:endParaRPr lang="en-029"/>
                    </a:p>
                  </a:txBody>
                  <a:tcPr/>
                </a:tc>
                <a:tc hMerge="1">
                  <a:txBody>
                    <a:bodyPr/>
                    <a:lstStyle/>
                    <a:p>
                      <a:endParaRPr lang="en-029"/>
                    </a:p>
                  </a:txBody>
                  <a:tcPr/>
                </a:tc>
                <a:tc>
                  <a:txBody>
                    <a:bodyPr/>
                    <a:lstStyle/>
                    <a:p>
                      <a:pPr algn="l" fontAlgn="b"/>
                      <a:endParaRPr lang="en-US" sz="1000" b="0" i="0" u="none" strike="noStrike" dirty="0">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b"/>
                      <a:r>
                        <a:rPr lang="en-US" sz="1000" b="0" i="0" u="none" strike="noStrike" dirty="0">
                          <a:effectLst/>
                          <a:latin typeface="Calibri" panose="020F0502020204030204" pitchFamily="34" charset="0"/>
                        </a:rPr>
                        <a:t>51.71%</a:t>
                      </a:r>
                    </a:p>
                  </a:txBody>
                  <a:tcPr marL="0" marR="0" marT="0" marB="0" anchor="b">
                    <a:lnL>
                      <a:noFill/>
                    </a:lnL>
                    <a:lnR>
                      <a:noFill/>
                    </a:lnR>
                    <a:lnT>
                      <a:noFill/>
                    </a:lnT>
                    <a:lnB>
                      <a:noFill/>
                    </a:lnB>
                  </a:tcPr>
                </a:tc>
                <a:extLst>
                  <a:ext uri="{0D108BD9-81ED-4DB2-BD59-A6C34878D82A}">
                    <a16:rowId xmlns:a16="http://schemas.microsoft.com/office/drawing/2014/main" val="1733659641"/>
                  </a:ext>
                </a:extLst>
              </a:tr>
            </a:tbl>
          </a:graphicData>
        </a:graphic>
      </p:graphicFrame>
    </p:spTree>
    <p:extLst>
      <p:ext uri="{BB962C8B-B14F-4D97-AF65-F5344CB8AC3E}">
        <p14:creationId xmlns:p14="http://schemas.microsoft.com/office/powerpoint/2010/main" val="2665010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ctrTitle"/>
          </p:nvPr>
        </p:nvSpPr>
        <p:spPr/>
        <p:txBody>
          <a:bodyPr>
            <a:normAutofit fontScale="90000"/>
          </a:bodyPr>
          <a:lstStyle/>
          <a:p>
            <a:r>
              <a:rPr lang="en-US" dirty="0"/>
              <a:t>Biggest Problem Areas According to GH</a:t>
            </a:r>
          </a:p>
        </p:txBody>
      </p:sp>
      <p:pic>
        <p:nvPicPr>
          <p:cNvPr id="145414" name="Picture 2"/>
          <p:cNvPicPr>
            <a:picLocks noGrp="1" noChangeAspect="1" noChangeArrowheads="1"/>
          </p:cNvPicPr>
          <p:nvPr>
            <p:ph idx="4294967295"/>
          </p:nvPr>
        </p:nvPicPr>
        <p:blipFill>
          <a:blip r:embed="rId2" cstate="print"/>
          <a:stretch>
            <a:fillRect/>
          </a:stretch>
        </p:blipFill>
        <p:spPr>
          <a:xfrm>
            <a:off x="1305049" y="1447800"/>
            <a:ext cx="6524625" cy="4371975"/>
          </a:xfrm>
          <a:noFill/>
        </p:spPr>
      </p:pic>
    </p:spTree>
    <p:extLst>
      <p:ext uri="{BB962C8B-B14F-4D97-AF65-F5344CB8AC3E}">
        <p14:creationId xmlns:p14="http://schemas.microsoft.com/office/powerpoint/2010/main" val="4033838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dirty="0"/>
              <a:t>Errors in Estimation from Wake Effects</a:t>
            </a:r>
          </a:p>
        </p:txBody>
      </p:sp>
      <p:pic>
        <p:nvPicPr>
          <p:cNvPr id="148486" name="Picture 2"/>
          <p:cNvPicPr>
            <a:picLocks noGrp="1" noChangeAspect="1" noChangeArrowheads="1"/>
          </p:cNvPicPr>
          <p:nvPr>
            <p:ph idx="1"/>
          </p:nvPr>
        </p:nvPicPr>
        <p:blipFill>
          <a:blip r:embed="rId2" cstate="print"/>
          <a:stretch>
            <a:fillRect/>
          </a:stretch>
        </p:blipFill>
        <p:spPr>
          <a:xfrm>
            <a:off x="685800" y="1312068"/>
            <a:ext cx="7336768" cy="4631532"/>
          </a:xfrm>
          <a:noFill/>
        </p:spPr>
      </p:pic>
    </p:spTree>
    <p:extLst>
      <p:ext uri="{BB962C8B-B14F-4D97-AF65-F5344CB8AC3E}">
        <p14:creationId xmlns:p14="http://schemas.microsoft.com/office/powerpoint/2010/main" val="222742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A85578-8946-4B96-AE56-408CA67F24A2}"/>
              </a:ext>
            </a:extLst>
          </p:cNvPr>
          <p:cNvSpPr>
            <a:spLocks noGrp="1"/>
          </p:cNvSpPr>
          <p:nvPr>
            <p:ph type="ctrTitle"/>
          </p:nvPr>
        </p:nvSpPr>
        <p:spPr/>
        <p:txBody>
          <a:bodyPr>
            <a:normAutofit fontScale="90000"/>
          </a:bodyPr>
          <a:lstStyle/>
          <a:p>
            <a:r>
              <a:rPr lang="en-US" dirty="0"/>
              <a:t>Step 3: Compute the Fixed Cost to Turn on the Lights</a:t>
            </a:r>
          </a:p>
        </p:txBody>
      </p:sp>
      <p:sp>
        <p:nvSpPr>
          <p:cNvPr id="4" name="Content Placeholder 3">
            <a:extLst>
              <a:ext uri="{FF2B5EF4-FFF2-40B4-BE49-F238E27FC236}">
                <a16:creationId xmlns:a16="http://schemas.microsoft.com/office/drawing/2014/main" id="{5FC215EF-1289-4593-AB5F-3B1DC73DA3E7}"/>
              </a:ext>
            </a:extLst>
          </p:cNvPr>
          <p:cNvSpPr>
            <a:spLocks noGrp="1"/>
          </p:cNvSpPr>
          <p:nvPr>
            <p:ph type="body" sz="quarter" idx="13"/>
          </p:nvPr>
        </p:nvSpPr>
        <p:spPr/>
        <p:txBody>
          <a:bodyPr>
            <a:normAutofit/>
          </a:bodyPr>
          <a:lstStyle/>
          <a:p>
            <a:pPr lvl="0"/>
            <a:r>
              <a:rPr lang="en-029" dirty="0"/>
              <a:t>Compute the total fixed cost based on energy rather than capacity.  </a:t>
            </a:r>
          </a:p>
          <a:p>
            <a:pPr lvl="0"/>
            <a:r>
              <a:rPr lang="en-029" dirty="0"/>
              <a:t>To do this, you need the capacity factor (for renewable) or the availability factor for base load (assuming the plant will run whenever it is available).  </a:t>
            </a:r>
          </a:p>
          <a:p>
            <a:pPr lvl="0"/>
            <a:r>
              <a:rPr lang="en-029" dirty="0"/>
              <a:t>The hours that must be covered by the fixed cost are 8766 x capacity factor.  The total annual fixed cost per MWH as the annual cost x 1000 divided by 8766 x capacity factor.</a:t>
            </a:r>
            <a:endParaRPr lang="en-US" dirty="0"/>
          </a:p>
          <a:p>
            <a:pPr marL="0" indent="0">
              <a:buNone/>
            </a:pPr>
            <a:r>
              <a:rPr lang="en-029" dirty="0"/>
              <a:t> </a:t>
            </a:r>
            <a:endParaRPr lang="en-US" dirty="0"/>
          </a:p>
          <a:p>
            <a:r>
              <a:rPr lang="en-029" dirty="0"/>
              <a:t>Total Annual Fixed Cost/MWH = Total Fixed Cost/kW-year x 1000/ (8766 x CF)</a:t>
            </a:r>
            <a:endParaRPr lang="en-US" dirty="0"/>
          </a:p>
          <a:p>
            <a:endParaRPr lang="en-US" dirty="0"/>
          </a:p>
        </p:txBody>
      </p:sp>
    </p:spTree>
    <p:extLst>
      <p:ext uri="{BB962C8B-B14F-4D97-AF65-F5344CB8AC3E}">
        <p14:creationId xmlns:p14="http://schemas.microsoft.com/office/powerpoint/2010/main" val="39815439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E55C-3E4A-D838-777F-12786EAF620F}"/>
              </a:ext>
            </a:extLst>
          </p:cNvPr>
          <p:cNvSpPr>
            <a:spLocks noGrp="1"/>
          </p:cNvSpPr>
          <p:nvPr>
            <p:ph type="ctrTitle"/>
          </p:nvPr>
        </p:nvSpPr>
        <p:spPr/>
        <p:txBody>
          <a:bodyPr/>
          <a:lstStyle/>
          <a:p>
            <a:r>
              <a:rPr lang="en-US" dirty="0"/>
              <a:t>Wind Capital Cost Detail</a:t>
            </a:r>
          </a:p>
        </p:txBody>
      </p:sp>
    </p:spTree>
    <p:extLst>
      <p:ext uri="{BB962C8B-B14F-4D97-AF65-F5344CB8AC3E}">
        <p14:creationId xmlns:p14="http://schemas.microsoft.com/office/powerpoint/2010/main" val="3266100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6"/>
          <p:cNvSpPr>
            <a:spLocks noGrp="1"/>
          </p:cNvSpPr>
          <p:nvPr>
            <p:ph type="ctrTitle"/>
          </p:nvPr>
        </p:nvSpPr>
        <p:spPr/>
        <p:txBody>
          <a:bodyPr/>
          <a:lstStyle/>
          <a:p>
            <a:r>
              <a:rPr lang="en-US" dirty="0"/>
              <a:t>Balance of Plant Cost for Off-Shore versus On-Shore</a:t>
            </a:r>
            <a:endParaRPr lang="en-JM" dirty="0"/>
          </a:p>
        </p:txBody>
      </p:sp>
      <p:sp>
        <p:nvSpPr>
          <p:cNvPr id="2" name="Text Placeholder 1">
            <a:extLst>
              <a:ext uri="{FF2B5EF4-FFF2-40B4-BE49-F238E27FC236}">
                <a16:creationId xmlns:a16="http://schemas.microsoft.com/office/drawing/2014/main" id="{39608E69-6326-8289-A932-F97A6996F9FC}"/>
              </a:ext>
            </a:extLst>
          </p:cNvPr>
          <p:cNvSpPr>
            <a:spLocks noGrp="1"/>
          </p:cNvSpPr>
          <p:nvPr>
            <p:ph type="body" sz="quarter" idx="13"/>
          </p:nvPr>
        </p:nvSpPr>
        <p:spPr/>
        <p:txBody>
          <a:bodyPr/>
          <a:lstStyle/>
          <a:p>
            <a:r>
              <a:rPr lang="en-US" dirty="0"/>
              <a:t>Turbine Cost is About the Same</a:t>
            </a:r>
          </a:p>
        </p:txBody>
      </p:sp>
      <p:pic>
        <p:nvPicPr>
          <p:cNvPr id="39942" name="Picture 2"/>
          <p:cNvPicPr>
            <a:picLocks noGrp="1" noChangeAspect="1" noChangeArrowheads="1"/>
          </p:cNvPicPr>
          <p:nvPr>
            <p:ph sz="half" idx="4294967295"/>
          </p:nvPr>
        </p:nvPicPr>
        <p:blipFill>
          <a:blip r:embed="rId2" cstate="print"/>
          <a:srcRect/>
          <a:stretch>
            <a:fillRect/>
          </a:stretch>
        </p:blipFill>
        <p:spPr>
          <a:xfrm>
            <a:off x="4937633" y="1981200"/>
            <a:ext cx="4206367" cy="4667250"/>
          </a:xfrm>
        </p:spPr>
      </p:pic>
      <p:pic>
        <p:nvPicPr>
          <p:cNvPr id="39943" name="Picture 3"/>
          <p:cNvPicPr>
            <a:picLocks noGrp="1" noChangeAspect="1" noChangeArrowheads="1"/>
          </p:cNvPicPr>
          <p:nvPr>
            <p:ph sz="half" idx="4294967295"/>
          </p:nvPr>
        </p:nvPicPr>
        <p:blipFill>
          <a:blip r:embed="rId3" cstate="print"/>
          <a:srcRect/>
          <a:stretch>
            <a:fillRect/>
          </a:stretch>
        </p:blipFill>
        <p:spPr>
          <a:xfrm>
            <a:off x="507426" y="2064512"/>
            <a:ext cx="4038600" cy="4478337"/>
          </a:xfrm>
        </p:spPr>
      </p:pic>
      <p:sp>
        <p:nvSpPr>
          <p:cNvPr id="8" name="TextBox 7"/>
          <p:cNvSpPr txBox="1"/>
          <p:nvPr/>
        </p:nvSpPr>
        <p:spPr>
          <a:xfrm>
            <a:off x="6048665" y="1227804"/>
            <a:ext cx="2819400" cy="646331"/>
          </a:xfrm>
          <a:prstGeom prst="rect">
            <a:avLst/>
          </a:prstGeom>
          <a:solidFill>
            <a:srgbClr val="FFC000"/>
          </a:solidFill>
        </p:spPr>
        <p:txBody>
          <a:bodyPr wrap="square" rtlCol="0">
            <a:spAutoFit/>
          </a:bodyPr>
          <a:lstStyle/>
          <a:p>
            <a:r>
              <a:rPr lang="en-US" dirty="0"/>
              <a:t>Source: Wind Energy the Facts</a:t>
            </a:r>
          </a:p>
        </p:txBody>
      </p:sp>
    </p:spTree>
    <p:extLst>
      <p:ext uri="{BB962C8B-B14F-4D97-AF65-F5344CB8AC3E}">
        <p14:creationId xmlns:p14="http://schemas.microsoft.com/office/powerpoint/2010/main" val="4088111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5EBC7-2D66-488E-B772-17B42D9012F8}"/>
              </a:ext>
            </a:extLst>
          </p:cNvPr>
          <p:cNvSpPr>
            <a:spLocks noGrp="1"/>
          </p:cNvSpPr>
          <p:nvPr>
            <p:ph type="ctrTitle"/>
          </p:nvPr>
        </p:nvSpPr>
        <p:spPr/>
        <p:txBody>
          <a:bodyPr/>
          <a:lstStyle/>
          <a:p>
            <a:r>
              <a:rPr lang="en-029" dirty="0"/>
              <a:t>Wind Turbine – China and Other</a:t>
            </a:r>
          </a:p>
        </p:txBody>
      </p:sp>
      <p:sp>
        <p:nvSpPr>
          <p:cNvPr id="3" name="Text Placeholder 2">
            <a:extLst>
              <a:ext uri="{FF2B5EF4-FFF2-40B4-BE49-F238E27FC236}">
                <a16:creationId xmlns:a16="http://schemas.microsoft.com/office/drawing/2014/main" id="{5924E685-50A5-3082-F04D-2C6DD8CBB61C}"/>
              </a:ext>
            </a:extLst>
          </p:cNvPr>
          <p:cNvSpPr>
            <a:spLocks noGrp="1"/>
          </p:cNvSpPr>
          <p:nvPr>
            <p:ph type="body" sz="quarter" idx="13"/>
          </p:nvPr>
        </p:nvSpPr>
        <p:spPr/>
        <p:txBody>
          <a:bodyPr/>
          <a:lstStyle/>
          <a:p>
            <a:endParaRPr lang="en-US" dirty="0"/>
          </a:p>
        </p:txBody>
      </p:sp>
      <p:pic>
        <p:nvPicPr>
          <p:cNvPr id="4" name="Content Placeholder 3">
            <a:extLst>
              <a:ext uri="{FF2B5EF4-FFF2-40B4-BE49-F238E27FC236}">
                <a16:creationId xmlns:a16="http://schemas.microsoft.com/office/drawing/2014/main" id="{A52C879D-F7CE-4F4B-BE78-2A387FF65267}"/>
              </a:ext>
            </a:extLst>
          </p:cNvPr>
          <p:cNvPicPr>
            <a:picLocks noGrp="1" noChangeAspect="1"/>
          </p:cNvPicPr>
          <p:nvPr>
            <p:ph idx="4294967295"/>
          </p:nvPr>
        </p:nvPicPr>
        <p:blipFill>
          <a:blip r:embed="rId2"/>
          <a:stretch>
            <a:fillRect/>
          </a:stretch>
        </p:blipFill>
        <p:spPr>
          <a:xfrm>
            <a:off x="0" y="1412875"/>
            <a:ext cx="8229600" cy="4900613"/>
          </a:xfrm>
          <a:prstGeom prst="rect">
            <a:avLst/>
          </a:prstGeom>
        </p:spPr>
      </p:pic>
    </p:spTree>
    <p:extLst>
      <p:ext uri="{BB962C8B-B14F-4D97-AF65-F5344CB8AC3E}">
        <p14:creationId xmlns:p14="http://schemas.microsoft.com/office/powerpoint/2010/main" val="19838702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E9DA4-7798-4C27-A298-673D61D7E9FE}"/>
              </a:ext>
            </a:extLst>
          </p:cNvPr>
          <p:cNvSpPr>
            <a:spLocks noGrp="1"/>
          </p:cNvSpPr>
          <p:nvPr>
            <p:ph type="ctrTitle"/>
          </p:nvPr>
        </p:nvSpPr>
        <p:spPr/>
        <p:txBody>
          <a:bodyPr/>
          <a:lstStyle/>
          <a:p>
            <a:r>
              <a:rPr lang="en-029" dirty="0"/>
              <a:t>Cost of Wind Turbines</a:t>
            </a:r>
          </a:p>
        </p:txBody>
      </p:sp>
      <p:sp>
        <p:nvSpPr>
          <p:cNvPr id="3" name="Text Placeholder 2">
            <a:extLst>
              <a:ext uri="{FF2B5EF4-FFF2-40B4-BE49-F238E27FC236}">
                <a16:creationId xmlns:a16="http://schemas.microsoft.com/office/drawing/2014/main" id="{9E7B14A8-D92D-206A-2AA2-820637392129}"/>
              </a:ext>
            </a:extLst>
          </p:cNvPr>
          <p:cNvSpPr>
            <a:spLocks noGrp="1"/>
          </p:cNvSpPr>
          <p:nvPr>
            <p:ph type="body" sz="quarter" idx="13"/>
          </p:nvPr>
        </p:nvSpPr>
        <p:spPr/>
        <p:txBody>
          <a:bodyPr/>
          <a:lstStyle/>
          <a:p>
            <a:endParaRPr lang="en-US" dirty="0"/>
          </a:p>
        </p:txBody>
      </p:sp>
      <p:pic>
        <p:nvPicPr>
          <p:cNvPr id="4" name="Content Placeholder 3">
            <a:extLst>
              <a:ext uri="{FF2B5EF4-FFF2-40B4-BE49-F238E27FC236}">
                <a16:creationId xmlns:a16="http://schemas.microsoft.com/office/drawing/2014/main" id="{DDD27EED-FD9F-4533-A4A9-49BD1CF4E902}"/>
              </a:ext>
            </a:extLst>
          </p:cNvPr>
          <p:cNvPicPr>
            <a:picLocks noGrp="1" noChangeAspect="1"/>
          </p:cNvPicPr>
          <p:nvPr>
            <p:ph idx="4294967295"/>
          </p:nvPr>
        </p:nvPicPr>
        <p:blipFill>
          <a:blip r:embed="rId2"/>
          <a:stretch>
            <a:fillRect/>
          </a:stretch>
        </p:blipFill>
        <p:spPr>
          <a:xfrm>
            <a:off x="0" y="1143000"/>
            <a:ext cx="7556500" cy="5440363"/>
          </a:xfrm>
          <a:prstGeom prst="rect">
            <a:avLst/>
          </a:prstGeom>
        </p:spPr>
      </p:pic>
    </p:spTree>
    <p:extLst>
      <p:ext uri="{BB962C8B-B14F-4D97-AF65-F5344CB8AC3E}">
        <p14:creationId xmlns:p14="http://schemas.microsoft.com/office/powerpoint/2010/main" val="28501709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8D15-5303-366D-63FA-D8BAAFC7D449}"/>
              </a:ext>
            </a:extLst>
          </p:cNvPr>
          <p:cNvSpPr>
            <a:spLocks noGrp="1"/>
          </p:cNvSpPr>
          <p:nvPr>
            <p:ph type="ctrTitle"/>
          </p:nvPr>
        </p:nvSpPr>
        <p:spPr/>
        <p:txBody>
          <a:bodyPr/>
          <a:lstStyle/>
          <a:p>
            <a:r>
              <a:rPr lang="en-US" dirty="0"/>
              <a:t>Balance of Plant Cost – Off-shore</a:t>
            </a:r>
          </a:p>
        </p:txBody>
      </p:sp>
      <p:sp>
        <p:nvSpPr>
          <p:cNvPr id="3" name="Text Placeholder 2">
            <a:extLst>
              <a:ext uri="{FF2B5EF4-FFF2-40B4-BE49-F238E27FC236}">
                <a16:creationId xmlns:a16="http://schemas.microsoft.com/office/drawing/2014/main" id="{89558B8A-D8B5-6AB4-8C6F-E651AF19FE78}"/>
              </a:ext>
            </a:extLst>
          </p:cNvPr>
          <p:cNvSpPr>
            <a:spLocks noGrp="1"/>
          </p:cNvSpPr>
          <p:nvPr>
            <p:ph type="body" sz="quarter" idx="13"/>
          </p:nvPr>
        </p:nvSpPr>
        <p:spPr/>
        <p:txBody>
          <a:bodyPr/>
          <a:lstStyle/>
          <a:p>
            <a:r>
              <a:rPr lang="en-US" dirty="0"/>
              <a:t> </a:t>
            </a:r>
          </a:p>
        </p:txBody>
      </p:sp>
      <p:pic>
        <p:nvPicPr>
          <p:cNvPr id="5" name="Picture 4">
            <a:extLst>
              <a:ext uri="{FF2B5EF4-FFF2-40B4-BE49-F238E27FC236}">
                <a16:creationId xmlns:a16="http://schemas.microsoft.com/office/drawing/2014/main" id="{0BC779EB-7A2F-45B9-4A1A-105D54E8B321}"/>
              </a:ext>
            </a:extLst>
          </p:cNvPr>
          <p:cNvPicPr>
            <a:picLocks noChangeAspect="1"/>
          </p:cNvPicPr>
          <p:nvPr/>
        </p:nvPicPr>
        <p:blipFill>
          <a:blip r:embed="rId2"/>
          <a:stretch>
            <a:fillRect/>
          </a:stretch>
        </p:blipFill>
        <p:spPr>
          <a:xfrm>
            <a:off x="1109787" y="1480078"/>
            <a:ext cx="6915150" cy="4600575"/>
          </a:xfrm>
          <a:prstGeom prst="rect">
            <a:avLst/>
          </a:prstGeom>
        </p:spPr>
      </p:pic>
    </p:spTree>
    <p:extLst>
      <p:ext uri="{BB962C8B-B14F-4D97-AF65-F5344CB8AC3E}">
        <p14:creationId xmlns:p14="http://schemas.microsoft.com/office/powerpoint/2010/main" val="31591520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ctrTitle"/>
          </p:nvPr>
        </p:nvSpPr>
        <p:spPr/>
        <p:txBody>
          <a:bodyPr/>
          <a:lstStyle/>
          <a:p>
            <a:r>
              <a:rPr lang="en-US" dirty="0"/>
              <a:t>Trends in Total Project Cost including Balance of System </a:t>
            </a:r>
          </a:p>
        </p:txBody>
      </p:sp>
      <p:sp>
        <p:nvSpPr>
          <p:cNvPr id="2" name="Text Placeholder 1">
            <a:extLst>
              <a:ext uri="{FF2B5EF4-FFF2-40B4-BE49-F238E27FC236}">
                <a16:creationId xmlns:a16="http://schemas.microsoft.com/office/drawing/2014/main" id="{5BA6AA03-E263-FC27-27E4-02E7100ECD9F}"/>
              </a:ext>
            </a:extLst>
          </p:cNvPr>
          <p:cNvSpPr>
            <a:spLocks noGrp="1"/>
          </p:cNvSpPr>
          <p:nvPr>
            <p:ph type="body" sz="quarter" idx="13"/>
          </p:nvPr>
        </p:nvSpPr>
        <p:spPr/>
        <p:txBody>
          <a:bodyPr/>
          <a:lstStyle/>
          <a:p>
            <a:endParaRPr lang="en-US" dirty="0"/>
          </a:p>
        </p:txBody>
      </p:sp>
      <p:pic>
        <p:nvPicPr>
          <p:cNvPr id="7" name="Picture 2">
            <a:extLst>
              <a:ext uri="{FF2B5EF4-FFF2-40B4-BE49-F238E27FC236}">
                <a16:creationId xmlns:a16="http://schemas.microsoft.com/office/drawing/2014/main" id="{D3E8E1FF-4B19-4178-AE57-AD74A4DD6DD1}"/>
              </a:ext>
            </a:extLst>
          </p:cNvPr>
          <p:cNvPicPr>
            <a:picLocks noGrp="1" noChangeAspect="1" noChangeArrowheads="1"/>
          </p:cNvPicPr>
          <p:nvPr>
            <p:ph idx="4294967295"/>
          </p:nvPr>
        </p:nvPicPr>
        <p:blipFill>
          <a:blip r:embed="rId2" cstate="print"/>
          <a:srcRect/>
          <a:stretch>
            <a:fillRect/>
          </a:stretch>
        </p:blipFill>
        <p:spPr>
          <a:xfrm>
            <a:off x="4510756" y="1676400"/>
            <a:ext cx="4633243" cy="2781300"/>
          </a:xfrm>
          <a:noFill/>
        </p:spPr>
      </p:pic>
      <p:pic>
        <p:nvPicPr>
          <p:cNvPr id="19462" name="Picture 2"/>
          <p:cNvPicPr>
            <a:picLocks noChangeAspect="1" noChangeArrowheads="1"/>
          </p:cNvPicPr>
          <p:nvPr/>
        </p:nvPicPr>
        <p:blipFill>
          <a:blip r:embed="rId3" cstate="print"/>
          <a:srcRect/>
          <a:stretch>
            <a:fillRect/>
          </a:stretch>
        </p:blipFill>
        <p:spPr bwMode="auto">
          <a:xfrm>
            <a:off x="-9275" y="1567413"/>
            <a:ext cx="5510736" cy="3098799"/>
          </a:xfrm>
          <a:prstGeom prst="rect">
            <a:avLst/>
          </a:prstGeom>
          <a:noFill/>
          <a:ln w="9525">
            <a:noFill/>
            <a:miter lim="800000"/>
            <a:headEnd/>
            <a:tailEnd/>
          </a:ln>
        </p:spPr>
      </p:pic>
      <p:sp>
        <p:nvSpPr>
          <p:cNvPr id="19463" name="TextBox 6"/>
          <p:cNvSpPr txBox="1">
            <a:spLocks noChangeArrowheads="1"/>
          </p:cNvSpPr>
          <p:nvPr/>
        </p:nvSpPr>
        <p:spPr bwMode="auto">
          <a:xfrm>
            <a:off x="2203395" y="4913313"/>
            <a:ext cx="1752600" cy="923925"/>
          </a:xfrm>
          <a:prstGeom prst="rect">
            <a:avLst/>
          </a:prstGeom>
          <a:solidFill>
            <a:srgbClr val="FFFF00"/>
          </a:solidFill>
          <a:ln w="9525">
            <a:noFill/>
            <a:miter lim="800000"/>
            <a:headEnd/>
            <a:tailEnd/>
          </a:ln>
        </p:spPr>
        <p:txBody>
          <a:bodyPr>
            <a:spAutoFit/>
          </a:bodyPr>
          <a:lstStyle/>
          <a:p>
            <a:r>
              <a:rPr lang="en-US" dirty="0"/>
              <a:t>Cost of 1,400 Euro x 1.4 = USD 1,960/kW</a:t>
            </a:r>
          </a:p>
        </p:txBody>
      </p:sp>
      <p:sp>
        <p:nvSpPr>
          <p:cNvPr id="8" name="TextBox 7"/>
          <p:cNvSpPr txBox="1"/>
          <p:nvPr/>
        </p:nvSpPr>
        <p:spPr>
          <a:xfrm>
            <a:off x="152400" y="5486400"/>
            <a:ext cx="1905000" cy="923330"/>
          </a:xfrm>
          <a:prstGeom prst="rect">
            <a:avLst/>
          </a:prstGeom>
          <a:solidFill>
            <a:srgbClr val="FFC000"/>
          </a:solidFill>
        </p:spPr>
        <p:txBody>
          <a:bodyPr wrap="square" rtlCol="0">
            <a:spAutoFit/>
          </a:bodyPr>
          <a:lstStyle/>
          <a:p>
            <a:r>
              <a:rPr lang="en-US" dirty="0"/>
              <a:t>Source: Case Studies On Shore</a:t>
            </a:r>
          </a:p>
        </p:txBody>
      </p:sp>
      <p:pic>
        <p:nvPicPr>
          <p:cNvPr id="6" name="Picture 8">
            <a:extLst>
              <a:ext uri="{FF2B5EF4-FFF2-40B4-BE49-F238E27FC236}">
                <a16:creationId xmlns:a16="http://schemas.microsoft.com/office/drawing/2014/main" id="{FE4BA5C6-69FE-416B-B81F-6A65B5CE2514}"/>
              </a:ext>
            </a:extLst>
          </p:cNvPr>
          <p:cNvPicPr>
            <a:picLocks noChangeAspect="1" noChangeArrowheads="1"/>
          </p:cNvPicPr>
          <p:nvPr/>
        </p:nvPicPr>
        <p:blipFill>
          <a:blip r:embed="rId4" cstate="print"/>
          <a:srcRect/>
          <a:stretch>
            <a:fillRect/>
          </a:stretch>
        </p:blipFill>
        <p:spPr bwMode="auto">
          <a:xfrm>
            <a:off x="3955995" y="4574458"/>
            <a:ext cx="4955977" cy="2286000"/>
          </a:xfrm>
          <a:prstGeom prst="rect">
            <a:avLst/>
          </a:prstGeom>
          <a:noFill/>
          <a:ln w="9525">
            <a:noFill/>
            <a:miter lim="800000"/>
            <a:headEnd/>
            <a:tailEnd/>
          </a:ln>
        </p:spPr>
      </p:pic>
    </p:spTree>
    <p:extLst>
      <p:ext uri="{BB962C8B-B14F-4D97-AF65-F5344CB8AC3E}">
        <p14:creationId xmlns:p14="http://schemas.microsoft.com/office/powerpoint/2010/main" val="38567547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p:txBody>
          <a:bodyPr/>
          <a:lstStyle/>
          <a:p>
            <a:pPr eaLnBrk="1" hangingPunct="1"/>
            <a:r>
              <a:rPr lang="en-US" dirty="0"/>
              <a:t>Costs of Grid Connection for On-Shore and Off-Shore</a:t>
            </a:r>
          </a:p>
        </p:txBody>
      </p:sp>
      <p:sp>
        <p:nvSpPr>
          <p:cNvPr id="40963" name="Rectangle 3"/>
          <p:cNvSpPr>
            <a:spLocks noGrp="1" noChangeArrowheads="1"/>
          </p:cNvSpPr>
          <p:nvPr>
            <p:ph type="body" sz="quarter" idx="13"/>
          </p:nvPr>
        </p:nvSpPr>
        <p:spPr>
          <a:xfrm>
            <a:off x="230416" y="1828800"/>
            <a:ext cx="8649509" cy="4360333"/>
          </a:xfrm>
        </p:spPr>
        <p:txBody>
          <a:bodyPr>
            <a:normAutofit lnSpcReduction="10000"/>
          </a:bodyPr>
          <a:lstStyle/>
          <a:p>
            <a:pPr eaLnBrk="1" hangingPunct="1">
              <a:lnSpc>
                <a:spcPct val="80000"/>
              </a:lnSpc>
            </a:pPr>
            <a:r>
              <a:rPr lang="en-US" dirty="0"/>
              <a:t>Difficulties in connecting wind turbines to the grid can contribute significantly to the risks and costs of a project. While the costs and risks of grid connection for onshore projects are mainly concerned with distance and the possible crossing or tunneling of rivers, roads or tracks, the situation is completely different for offshore projects. </a:t>
            </a:r>
          </a:p>
          <a:p>
            <a:pPr eaLnBrk="1" hangingPunct="1">
              <a:lnSpc>
                <a:spcPct val="80000"/>
              </a:lnSpc>
            </a:pPr>
            <a:endParaRPr lang="en-US" dirty="0"/>
          </a:p>
          <a:p>
            <a:pPr eaLnBrk="1" hangingPunct="1">
              <a:lnSpc>
                <a:spcPct val="80000"/>
              </a:lnSpc>
            </a:pPr>
            <a:r>
              <a:rPr lang="en-US" dirty="0"/>
              <a:t>Depending on the location of the project, cable must be laid over many kilometers of hostile and inaccessible environment and, usually, ploughed into the sea bed. As a result, costs for grid connection can constitute a very large share of the total investment in an offshore project, easily 40%. This contrasts sharply with onshore where, for most projects, costs for grid connection account for around 10% of total project cost.</a:t>
            </a:r>
          </a:p>
        </p:txBody>
      </p:sp>
    </p:spTree>
    <p:extLst>
      <p:ext uri="{BB962C8B-B14F-4D97-AF65-F5344CB8AC3E}">
        <p14:creationId xmlns:p14="http://schemas.microsoft.com/office/powerpoint/2010/main" val="19959231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49BA7-4B79-B79F-7AEE-7F118B768F90}"/>
              </a:ext>
            </a:extLst>
          </p:cNvPr>
          <p:cNvSpPr>
            <a:spLocks noGrp="1"/>
          </p:cNvSpPr>
          <p:nvPr>
            <p:ph type="ctrTitle"/>
          </p:nvPr>
        </p:nvSpPr>
        <p:spPr/>
        <p:txBody>
          <a:bodyPr/>
          <a:lstStyle/>
          <a:p>
            <a:r>
              <a:rPr lang="en-US" dirty="0"/>
              <a:t>Operation and Maintenance Cost</a:t>
            </a:r>
          </a:p>
        </p:txBody>
      </p:sp>
    </p:spTree>
    <p:extLst>
      <p:ext uri="{BB962C8B-B14F-4D97-AF65-F5344CB8AC3E}">
        <p14:creationId xmlns:p14="http://schemas.microsoft.com/office/powerpoint/2010/main" val="13857742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41CC-A066-4009-8FDD-F6BE533C344E}"/>
              </a:ext>
            </a:extLst>
          </p:cNvPr>
          <p:cNvSpPr>
            <a:spLocks noGrp="1"/>
          </p:cNvSpPr>
          <p:nvPr>
            <p:ph type="ctrTitle"/>
          </p:nvPr>
        </p:nvSpPr>
        <p:spPr/>
        <p:txBody>
          <a:bodyPr/>
          <a:lstStyle/>
          <a:p>
            <a:r>
              <a:rPr lang="en-029" dirty="0"/>
              <a:t>O&amp;M Costs from IRENA – Note the Dramatic Variation in Costs</a:t>
            </a:r>
          </a:p>
        </p:txBody>
      </p:sp>
      <p:pic>
        <p:nvPicPr>
          <p:cNvPr id="4" name="Content Placeholder 3">
            <a:extLst>
              <a:ext uri="{FF2B5EF4-FFF2-40B4-BE49-F238E27FC236}">
                <a16:creationId xmlns:a16="http://schemas.microsoft.com/office/drawing/2014/main" id="{3A889D3F-26C8-4E83-B8C4-EA7CFE033EC6}"/>
              </a:ext>
            </a:extLst>
          </p:cNvPr>
          <p:cNvPicPr>
            <a:picLocks noGrp="1" noChangeAspect="1"/>
          </p:cNvPicPr>
          <p:nvPr>
            <p:ph idx="4294967295"/>
          </p:nvPr>
        </p:nvPicPr>
        <p:blipFill>
          <a:blip r:embed="rId2"/>
          <a:stretch>
            <a:fillRect/>
          </a:stretch>
        </p:blipFill>
        <p:spPr>
          <a:xfrm>
            <a:off x="0" y="1857375"/>
            <a:ext cx="8229600" cy="4364038"/>
          </a:xfrm>
          <a:prstGeom prst="rect">
            <a:avLst/>
          </a:prstGeom>
        </p:spPr>
      </p:pic>
    </p:spTree>
    <p:extLst>
      <p:ext uri="{BB962C8B-B14F-4D97-AF65-F5344CB8AC3E}">
        <p14:creationId xmlns:p14="http://schemas.microsoft.com/office/powerpoint/2010/main" val="3508786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Off-Shore O&amp;M and Other Issues</a:t>
            </a:r>
          </a:p>
        </p:txBody>
      </p:sp>
      <p:sp>
        <p:nvSpPr>
          <p:cNvPr id="3" name="Content Placeholder 2"/>
          <p:cNvSpPr>
            <a:spLocks noGrp="1"/>
          </p:cNvSpPr>
          <p:nvPr>
            <p:ph type="body" sz="quarter" idx="13"/>
          </p:nvPr>
        </p:nvSpPr>
        <p:spPr/>
        <p:txBody>
          <a:bodyPr/>
          <a:lstStyle/>
          <a:p>
            <a:r>
              <a:rPr lang="en-US" dirty="0"/>
              <a:t>O&amp;M for off-shore</a:t>
            </a:r>
          </a:p>
          <a:p>
            <a:pPr lvl="1"/>
            <a:r>
              <a:rPr lang="en-US" dirty="0"/>
              <a:t>Hotels</a:t>
            </a:r>
          </a:p>
          <a:p>
            <a:pPr lvl="1"/>
            <a:r>
              <a:rPr lang="en-US" dirty="0"/>
              <a:t>Rule of thumb 10% of revenues</a:t>
            </a:r>
          </a:p>
          <a:p>
            <a:r>
              <a:rPr lang="en-US" dirty="0"/>
              <a:t>Decommissioning cost of off-shore</a:t>
            </a:r>
          </a:p>
          <a:p>
            <a:pPr lvl="1"/>
            <a:r>
              <a:rPr lang="en-US" dirty="0"/>
              <a:t>Problem of replacing turbines</a:t>
            </a:r>
          </a:p>
          <a:p>
            <a:pPr lvl="1"/>
            <a:r>
              <a:rPr lang="en-US" dirty="0"/>
              <a:t>Setting-up funds</a:t>
            </a:r>
          </a:p>
          <a:p>
            <a:r>
              <a:rPr lang="en-US" dirty="0"/>
              <a:t>Merchant risk in Feed-in tariffs</a:t>
            </a:r>
          </a:p>
          <a:p>
            <a:r>
              <a:rPr lang="en-US" dirty="0"/>
              <a:t>Balancing cost when selling in markets</a:t>
            </a:r>
          </a:p>
          <a:p>
            <a:endParaRPr lang="en-US" dirty="0"/>
          </a:p>
        </p:txBody>
      </p:sp>
    </p:spTree>
    <p:extLst>
      <p:ext uri="{BB962C8B-B14F-4D97-AF65-F5344CB8AC3E}">
        <p14:creationId xmlns:p14="http://schemas.microsoft.com/office/powerpoint/2010/main" val="849793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3C5C-6F78-4C68-B596-A8936D89C8C8}"/>
              </a:ext>
            </a:extLst>
          </p:cNvPr>
          <p:cNvSpPr>
            <a:spLocks noGrp="1"/>
          </p:cNvSpPr>
          <p:nvPr>
            <p:ph type="ctrTitle"/>
          </p:nvPr>
        </p:nvSpPr>
        <p:spPr/>
        <p:txBody>
          <a:bodyPr/>
          <a:lstStyle/>
          <a:p>
            <a:r>
              <a:rPr lang="en-029" dirty="0"/>
              <a:t>Parameters for LCOE Exercise</a:t>
            </a:r>
          </a:p>
        </p:txBody>
      </p:sp>
      <p:sp>
        <p:nvSpPr>
          <p:cNvPr id="3" name="Content Placeholder 2">
            <a:extLst>
              <a:ext uri="{FF2B5EF4-FFF2-40B4-BE49-F238E27FC236}">
                <a16:creationId xmlns:a16="http://schemas.microsoft.com/office/drawing/2014/main" id="{FDF3DD5B-324F-4B25-BB19-37D4A21AE1D6}"/>
              </a:ext>
            </a:extLst>
          </p:cNvPr>
          <p:cNvSpPr>
            <a:spLocks noGrp="1"/>
          </p:cNvSpPr>
          <p:nvPr>
            <p:ph type="body" sz="quarter" idx="13"/>
          </p:nvPr>
        </p:nvSpPr>
        <p:spPr/>
        <p:txBody>
          <a:bodyPr/>
          <a:lstStyle/>
          <a:p>
            <a:r>
              <a:rPr lang="en-029" sz="2000" dirty="0"/>
              <a:t>Work through the LCOE for wind fames using data in the table below.  Need a carrying charge rate. </a:t>
            </a:r>
          </a:p>
          <a:p>
            <a:endParaRPr lang="en-029" sz="2000" dirty="0"/>
          </a:p>
        </p:txBody>
      </p:sp>
      <p:pic>
        <p:nvPicPr>
          <p:cNvPr id="5" name="Picture 4">
            <a:extLst>
              <a:ext uri="{FF2B5EF4-FFF2-40B4-BE49-F238E27FC236}">
                <a16:creationId xmlns:a16="http://schemas.microsoft.com/office/drawing/2014/main" id="{172A0B4D-8F97-4CDB-9398-E126F311872D}"/>
              </a:ext>
            </a:extLst>
          </p:cNvPr>
          <p:cNvPicPr>
            <a:picLocks noChangeAspect="1"/>
          </p:cNvPicPr>
          <p:nvPr/>
        </p:nvPicPr>
        <p:blipFill>
          <a:blip r:embed="rId2"/>
          <a:stretch>
            <a:fillRect/>
          </a:stretch>
        </p:blipFill>
        <p:spPr>
          <a:xfrm>
            <a:off x="1281310" y="2296410"/>
            <a:ext cx="6581379" cy="3791446"/>
          </a:xfrm>
          <a:prstGeom prst="rect">
            <a:avLst/>
          </a:prstGeom>
        </p:spPr>
      </p:pic>
    </p:spTree>
    <p:extLst>
      <p:ext uri="{BB962C8B-B14F-4D97-AF65-F5344CB8AC3E}">
        <p14:creationId xmlns:p14="http://schemas.microsoft.com/office/powerpoint/2010/main" val="37642061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EB35-44A1-4E3F-9C52-9B630F705D6D}"/>
              </a:ext>
            </a:extLst>
          </p:cNvPr>
          <p:cNvSpPr>
            <a:spLocks noGrp="1"/>
          </p:cNvSpPr>
          <p:nvPr>
            <p:ph type="ctrTitle"/>
          </p:nvPr>
        </p:nvSpPr>
        <p:spPr/>
        <p:txBody>
          <a:bodyPr/>
          <a:lstStyle/>
          <a:p>
            <a:r>
              <a:rPr lang="en-029" dirty="0"/>
              <a:t>Selected Examples of O&amp;M Cost</a:t>
            </a:r>
          </a:p>
        </p:txBody>
      </p:sp>
      <p:sp>
        <p:nvSpPr>
          <p:cNvPr id="3" name="Content Placeholder 2">
            <a:extLst>
              <a:ext uri="{FF2B5EF4-FFF2-40B4-BE49-F238E27FC236}">
                <a16:creationId xmlns:a16="http://schemas.microsoft.com/office/drawing/2014/main" id="{AD3FAA09-F068-4C95-9424-F62498C2A88B}"/>
              </a:ext>
            </a:extLst>
          </p:cNvPr>
          <p:cNvSpPr>
            <a:spLocks noGrp="1"/>
          </p:cNvSpPr>
          <p:nvPr>
            <p:ph type="body" sz="quarter" idx="13"/>
          </p:nvPr>
        </p:nvSpPr>
        <p:spPr/>
        <p:txBody>
          <a:bodyPr/>
          <a:lstStyle/>
          <a:p>
            <a:r>
              <a:rPr lang="en-029" dirty="0"/>
              <a:t>O&amp;M Estimates</a:t>
            </a:r>
          </a:p>
          <a:p>
            <a:endParaRPr lang="en-029" dirty="0"/>
          </a:p>
        </p:txBody>
      </p:sp>
      <p:pic>
        <p:nvPicPr>
          <p:cNvPr id="5" name="Picture 4">
            <a:extLst>
              <a:ext uri="{FF2B5EF4-FFF2-40B4-BE49-F238E27FC236}">
                <a16:creationId xmlns:a16="http://schemas.microsoft.com/office/drawing/2014/main" id="{8E6491BB-924F-49D0-9291-866B90F36AE5}"/>
              </a:ext>
            </a:extLst>
          </p:cNvPr>
          <p:cNvPicPr>
            <a:picLocks noChangeAspect="1"/>
          </p:cNvPicPr>
          <p:nvPr/>
        </p:nvPicPr>
        <p:blipFill>
          <a:blip r:embed="rId2"/>
          <a:stretch>
            <a:fillRect/>
          </a:stretch>
        </p:blipFill>
        <p:spPr>
          <a:xfrm>
            <a:off x="180528" y="5044691"/>
            <a:ext cx="8782943" cy="882635"/>
          </a:xfrm>
          <a:prstGeom prst="rect">
            <a:avLst/>
          </a:prstGeom>
        </p:spPr>
      </p:pic>
      <p:pic>
        <p:nvPicPr>
          <p:cNvPr id="6" name="Picture 5">
            <a:extLst>
              <a:ext uri="{FF2B5EF4-FFF2-40B4-BE49-F238E27FC236}">
                <a16:creationId xmlns:a16="http://schemas.microsoft.com/office/drawing/2014/main" id="{7F3DE187-63E3-4972-87F1-D300755DC926}"/>
              </a:ext>
            </a:extLst>
          </p:cNvPr>
          <p:cNvPicPr>
            <a:picLocks noChangeAspect="1"/>
          </p:cNvPicPr>
          <p:nvPr/>
        </p:nvPicPr>
        <p:blipFill>
          <a:blip r:embed="rId3"/>
          <a:stretch>
            <a:fillRect/>
          </a:stretch>
        </p:blipFill>
        <p:spPr>
          <a:xfrm>
            <a:off x="1219200" y="1905358"/>
            <a:ext cx="5806376" cy="2509055"/>
          </a:xfrm>
          <a:prstGeom prst="rect">
            <a:avLst/>
          </a:prstGeom>
        </p:spPr>
      </p:pic>
    </p:spTree>
    <p:extLst>
      <p:ext uri="{BB962C8B-B14F-4D97-AF65-F5344CB8AC3E}">
        <p14:creationId xmlns:p14="http://schemas.microsoft.com/office/powerpoint/2010/main" val="4814740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71788-CF40-4767-9CBE-70BE5FAB623D}"/>
              </a:ext>
            </a:extLst>
          </p:cNvPr>
          <p:cNvSpPr>
            <a:spLocks noGrp="1"/>
          </p:cNvSpPr>
          <p:nvPr>
            <p:ph type="ctrTitle"/>
          </p:nvPr>
        </p:nvSpPr>
        <p:spPr/>
        <p:txBody>
          <a:bodyPr/>
          <a:lstStyle/>
          <a:p>
            <a:r>
              <a:rPr lang="en-029" dirty="0"/>
              <a:t>Example of O&amp;M from Turbine O&amp;M and Other O&amp;M</a:t>
            </a:r>
          </a:p>
        </p:txBody>
      </p:sp>
      <p:pic>
        <p:nvPicPr>
          <p:cNvPr id="4" name="Picture 3">
            <a:extLst>
              <a:ext uri="{FF2B5EF4-FFF2-40B4-BE49-F238E27FC236}">
                <a16:creationId xmlns:a16="http://schemas.microsoft.com/office/drawing/2014/main" id="{633F83BC-8965-4927-AE6A-BB51F9A56680}"/>
              </a:ext>
            </a:extLst>
          </p:cNvPr>
          <p:cNvPicPr>
            <a:picLocks noChangeAspect="1"/>
          </p:cNvPicPr>
          <p:nvPr/>
        </p:nvPicPr>
        <p:blipFill>
          <a:blip r:embed="rId2"/>
          <a:stretch>
            <a:fillRect/>
          </a:stretch>
        </p:blipFill>
        <p:spPr>
          <a:xfrm>
            <a:off x="751280" y="1583632"/>
            <a:ext cx="3225867" cy="2369281"/>
          </a:xfrm>
          <a:prstGeom prst="rect">
            <a:avLst/>
          </a:prstGeom>
        </p:spPr>
      </p:pic>
      <p:pic>
        <p:nvPicPr>
          <p:cNvPr id="5" name="Picture 4">
            <a:extLst>
              <a:ext uri="{FF2B5EF4-FFF2-40B4-BE49-F238E27FC236}">
                <a16:creationId xmlns:a16="http://schemas.microsoft.com/office/drawing/2014/main" id="{0B0D1F4C-1FD4-4408-AFF6-F70E0BA8BB9E}"/>
              </a:ext>
            </a:extLst>
          </p:cNvPr>
          <p:cNvPicPr>
            <a:picLocks noChangeAspect="1"/>
          </p:cNvPicPr>
          <p:nvPr/>
        </p:nvPicPr>
        <p:blipFill>
          <a:blip r:embed="rId3"/>
          <a:stretch>
            <a:fillRect/>
          </a:stretch>
        </p:blipFill>
        <p:spPr>
          <a:xfrm>
            <a:off x="4931734" y="4343400"/>
            <a:ext cx="3971922" cy="2315085"/>
          </a:xfrm>
          <a:prstGeom prst="rect">
            <a:avLst/>
          </a:prstGeom>
        </p:spPr>
      </p:pic>
      <p:pic>
        <p:nvPicPr>
          <p:cNvPr id="7" name="Picture 6">
            <a:extLst>
              <a:ext uri="{FF2B5EF4-FFF2-40B4-BE49-F238E27FC236}">
                <a16:creationId xmlns:a16="http://schemas.microsoft.com/office/drawing/2014/main" id="{2E6CBFFE-6DFB-4881-BB91-3677247FB237}"/>
              </a:ext>
            </a:extLst>
          </p:cNvPr>
          <p:cNvPicPr>
            <a:picLocks noChangeAspect="1"/>
          </p:cNvPicPr>
          <p:nvPr/>
        </p:nvPicPr>
        <p:blipFill>
          <a:blip r:embed="rId4"/>
          <a:stretch>
            <a:fillRect/>
          </a:stretch>
        </p:blipFill>
        <p:spPr>
          <a:xfrm>
            <a:off x="5166851" y="1472783"/>
            <a:ext cx="3225867" cy="2337218"/>
          </a:xfrm>
          <a:prstGeom prst="rect">
            <a:avLst/>
          </a:prstGeom>
        </p:spPr>
      </p:pic>
      <p:pic>
        <p:nvPicPr>
          <p:cNvPr id="8" name="Picture 7">
            <a:extLst>
              <a:ext uri="{FF2B5EF4-FFF2-40B4-BE49-F238E27FC236}">
                <a16:creationId xmlns:a16="http://schemas.microsoft.com/office/drawing/2014/main" id="{4BE212D3-F608-4C36-A1CE-84DD8547F558}"/>
              </a:ext>
            </a:extLst>
          </p:cNvPr>
          <p:cNvPicPr>
            <a:picLocks noChangeAspect="1"/>
          </p:cNvPicPr>
          <p:nvPr/>
        </p:nvPicPr>
        <p:blipFill>
          <a:blip r:embed="rId5"/>
          <a:stretch>
            <a:fillRect/>
          </a:stretch>
        </p:blipFill>
        <p:spPr>
          <a:xfrm>
            <a:off x="407072" y="3978625"/>
            <a:ext cx="4164928" cy="2446006"/>
          </a:xfrm>
          <a:prstGeom prst="rect">
            <a:avLst/>
          </a:prstGeom>
        </p:spPr>
      </p:pic>
    </p:spTree>
    <p:extLst>
      <p:ext uri="{BB962C8B-B14F-4D97-AF65-F5344CB8AC3E}">
        <p14:creationId xmlns:p14="http://schemas.microsoft.com/office/powerpoint/2010/main" val="2478973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Operation and Maintenance Cost Issues</a:t>
            </a:r>
          </a:p>
        </p:txBody>
      </p:sp>
      <p:sp>
        <p:nvSpPr>
          <p:cNvPr id="3" name="Content Placeholder 2"/>
          <p:cNvSpPr>
            <a:spLocks noGrp="1"/>
          </p:cNvSpPr>
          <p:nvPr>
            <p:ph type="body" sz="quarter" idx="13"/>
          </p:nvPr>
        </p:nvSpPr>
        <p:spPr/>
        <p:txBody>
          <a:bodyPr/>
          <a:lstStyle/>
          <a:p>
            <a:r>
              <a:rPr lang="en-US" dirty="0"/>
              <a:t>Bankable O&amp;M Contract</a:t>
            </a:r>
          </a:p>
          <a:p>
            <a:r>
              <a:rPr lang="en-US" dirty="0"/>
              <a:t>Suppliers like GE make more money on O&amp;M contracts than on selling equipment</a:t>
            </a:r>
          </a:p>
          <a:p>
            <a:r>
              <a:rPr lang="en-US" dirty="0"/>
              <a:t>How much of O&amp;M cost is fixed and how much is variable:</a:t>
            </a:r>
          </a:p>
          <a:p>
            <a:pPr lvl="1"/>
            <a:r>
              <a:rPr lang="en-US" dirty="0"/>
              <a:t>Developers often use fixed and express in Amount/kW/Year</a:t>
            </a:r>
          </a:p>
          <a:p>
            <a:pPr lvl="1"/>
            <a:r>
              <a:rPr lang="en-US" dirty="0"/>
              <a:t>Other sources use Amount/MWH</a:t>
            </a:r>
          </a:p>
          <a:p>
            <a:pPr lvl="1"/>
            <a:r>
              <a:rPr lang="en-US" dirty="0"/>
              <a:t>Example from Ireland Below:</a:t>
            </a:r>
          </a:p>
          <a:p>
            <a:pPr lvl="1"/>
            <a:endParaRPr lang="en-US" dirty="0"/>
          </a:p>
          <a:p>
            <a:pPr lvl="1"/>
            <a:endParaRPr lang="en-US" dirty="0"/>
          </a:p>
        </p:txBody>
      </p:sp>
      <p:pic>
        <p:nvPicPr>
          <p:cNvPr id="203779" name="Picture 3"/>
          <p:cNvPicPr>
            <a:picLocks noChangeAspect="1" noChangeArrowheads="1"/>
          </p:cNvPicPr>
          <p:nvPr/>
        </p:nvPicPr>
        <p:blipFill>
          <a:blip r:embed="rId2" cstate="print"/>
          <a:srcRect/>
          <a:stretch>
            <a:fillRect/>
          </a:stretch>
        </p:blipFill>
        <p:spPr bwMode="auto">
          <a:xfrm>
            <a:off x="609600" y="4647925"/>
            <a:ext cx="8338102" cy="1038500"/>
          </a:xfrm>
          <a:prstGeom prst="rect">
            <a:avLst/>
          </a:prstGeom>
          <a:noFill/>
          <a:ln w="9525">
            <a:noFill/>
            <a:miter lim="800000"/>
            <a:headEnd/>
            <a:tailEnd/>
          </a:ln>
          <a:effectLst/>
        </p:spPr>
      </p:pic>
    </p:spTree>
    <p:extLst>
      <p:ext uri="{BB962C8B-B14F-4D97-AF65-F5344CB8AC3E}">
        <p14:creationId xmlns:p14="http://schemas.microsoft.com/office/powerpoint/2010/main" val="2493096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33400" y="350838"/>
            <a:ext cx="8077200" cy="715962"/>
          </a:xfrm>
        </p:spPr>
        <p:txBody>
          <a:bodyPr/>
          <a:lstStyle/>
          <a:p>
            <a:r>
              <a:rPr lang="en-US" dirty="0"/>
              <a:t>O&amp;M Costs</a:t>
            </a:r>
          </a:p>
        </p:txBody>
      </p:sp>
      <p:pic>
        <p:nvPicPr>
          <p:cNvPr id="27654" name="Picture 2"/>
          <p:cNvPicPr>
            <a:picLocks noChangeAspect="1" noChangeArrowheads="1"/>
          </p:cNvPicPr>
          <p:nvPr/>
        </p:nvPicPr>
        <p:blipFill>
          <a:blip r:embed="rId2" cstate="print"/>
          <a:srcRect/>
          <a:stretch>
            <a:fillRect/>
          </a:stretch>
        </p:blipFill>
        <p:spPr bwMode="auto">
          <a:xfrm>
            <a:off x="381000" y="1219200"/>
            <a:ext cx="8229600" cy="4626219"/>
          </a:xfrm>
          <a:prstGeom prst="rect">
            <a:avLst/>
          </a:prstGeom>
          <a:noFill/>
          <a:ln w="9525">
            <a:noFill/>
            <a:miter lim="800000"/>
            <a:headEnd/>
            <a:tailEnd/>
          </a:ln>
        </p:spPr>
      </p:pic>
      <p:pic>
        <p:nvPicPr>
          <p:cNvPr id="27655" name="Picture 3"/>
          <p:cNvPicPr>
            <a:picLocks noChangeAspect="1" noChangeArrowheads="1"/>
          </p:cNvPicPr>
          <p:nvPr/>
        </p:nvPicPr>
        <p:blipFill>
          <a:blip r:embed="rId3" cstate="print"/>
          <a:srcRect/>
          <a:stretch>
            <a:fillRect/>
          </a:stretch>
        </p:blipFill>
        <p:spPr bwMode="auto">
          <a:xfrm>
            <a:off x="1852612" y="5680138"/>
            <a:ext cx="5438775" cy="771525"/>
          </a:xfrm>
          <a:prstGeom prst="rect">
            <a:avLst/>
          </a:prstGeom>
          <a:noFill/>
          <a:ln w="9525">
            <a:noFill/>
            <a:miter lim="800000"/>
            <a:headEnd/>
            <a:tailEnd/>
          </a:ln>
        </p:spPr>
      </p:pic>
    </p:spTree>
    <p:extLst>
      <p:ext uri="{BB962C8B-B14F-4D97-AF65-F5344CB8AC3E}">
        <p14:creationId xmlns:p14="http://schemas.microsoft.com/office/powerpoint/2010/main" val="17854073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lIns="92075" tIns="46038" rIns="92075" bIns="46038" anchor="t"/>
          <a:lstStyle/>
          <a:p>
            <a:pPr eaLnBrk="1" hangingPunct="1"/>
            <a:r>
              <a:rPr lang="en-US" dirty="0"/>
              <a:t>O&amp;M Costs per MWH</a:t>
            </a:r>
          </a:p>
        </p:txBody>
      </p:sp>
      <p:sp>
        <p:nvSpPr>
          <p:cNvPr id="28675" name="Rectangle 4"/>
          <p:cNvSpPr>
            <a:spLocks noGrp="1" noChangeArrowheads="1"/>
          </p:cNvSpPr>
          <p:nvPr>
            <p:ph type="body" sz="quarter" idx="13"/>
          </p:nvPr>
        </p:nvSpPr>
        <p:spPr/>
        <p:txBody>
          <a:bodyPr/>
          <a:lstStyle/>
          <a:p>
            <a:pPr eaLnBrk="1" hangingPunct="1"/>
            <a:r>
              <a:rPr lang="en-US" dirty="0"/>
              <a:t>.O&amp;M Database from U.S.  -- Appears that O&amp;M increases with age of project.  </a:t>
            </a:r>
          </a:p>
          <a:p>
            <a:pPr eaLnBrk="1" hangingPunct="1"/>
            <a:endParaRPr lang="en-US" dirty="0"/>
          </a:p>
        </p:txBody>
      </p:sp>
      <p:pic>
        <p:nvPicPr>
          <p:cNvPr id="28676" name="Picture 5"/>
          <p:cNvPicPr>
            <a:picLocks noChangeAspect="1" noChangeArrowheads="1"/>
          </p:cNvPicPr>
          <p:nvPr/>
        </p:nvPicPr>
        <p:blipFill>
          <a:blip r:embed="rId2" cstate="print"/>
          <a:srcRect/>
          <a:stretch>
            <a:fillRect/>
          </a:stretch>
        </p:blipFill>
        <p:spPr bwMode="auto">
          <a:xfrm>
            <a:off x="228600" y="2286000"/>
            <a:ext cx="8705850" cy="3790950"/>
          </a:xfrm>
          <a:prstGeom prst="rect">
            <a:avLst/>
          </a:prstGeom>
          <a:noFill/>
          <a:ln w="9525">
            <a:noFill/>
            <a:miter lim="800000"/>
            <a:headEnd/>
            <a:tailEnd/>
          </a:ln>
        </p:spPr>
      </p:pic>
    </p:spTree>
    <p:extLst>
      <p:ext uri="{BB962C8B-B14F-4D97-AF65-F5344CB8AC3E}">
        <p14:creationId xmlns:p14="http://schemas.microsoft.com/office/powerpoint/2010/main" val="327699647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ctrTitle"/>
          </p:nvPr>
        </p:nvSpPr>
        <p:spPr/>
        <p:txBody>
          <a:bodyPr lIns="92075" tIns="46038" rIns="92075" bIns="46038" anchor="t"/>
          <a:lstStyle/>
          <a:p>
            <a:pPr eaLnBrk="1" hangingPunct="1"/>
            <a:r>
              <a:rPr lang="en-US" dirty="0"/>
              <a:t>Operating Expense Analysis</a:t>
            </a:r>
          </a:p>
        </p:txBody>
      </p:sp>
      <p:sp>
        <p:nvSpPr>
          <p:cNvPr id="29699" name="Rectangle 8"/>
          <p:cNvSpPr>
            <a:spLocks noGrp="1" noChangeArrowheads="1"/>
          </p:cNvSpPr>
          <p:nvPr>
            <p:ph type="body" sz="quarter" idx="13"/>
          </p:nvPr>
        </p:nvSpPr>
        <p:spPr>
          <a:xfrm>
            <a:off x="247101" y="1371600"/>
            <a:ext cx="5848899" cy="5029200"/>
          </a:xfrm>
        </p:spPr>
        <p:txBody>
          <a:bodyPr lIns="92075" tIns="46038" rIns="92075" bIns="46038"/>
          <a:lstStyle/>
          <a:p>
            <a:pPr marL="231775" indent="-173038" eaLnBrk="1" hangingPunct="1">
              <a:lnSpc>
                <a:spcPct val="80000"/>
              </a:lnSpc>
            </a:pPr>
            <a:r>
              <a:rPr lang="en-US" sz="2000" dirty="0"/>
              <a:t>The operating cost of a project can be measured on an absolute basis, on the basis of the kW capacity or on the basis of the MWH produced.  The range in operating costs for a few projects is shown in the accompanying table.</a:t>
            </a:r>
          </a:p>
          <a:p>
            <a:pPr marL="231775" indent="-173038" eaLnBrk="1" hangingPunct="1">
              <a:lnSpc>
                <a:spcPct val="80000"/>
              </a:lnSpc>
            </a:pPr>
            <a:endParaRPr lang="en-US" sz="2000" dirty="0"/>
          </a:p>
          <a:p>
            <a:pPr marL="231775" indent="-173038" eaLnBrk="1" hangingPunct="1">
              <a:lnSpc>
                <a:spcPct val="80000"/>
              </a:lnSpc>
            </a:pPr>
            <a:endParaRPr lang="en-US" sz="2000" dirty="0"/>
          </a:p>
          <a:p>
            <a:pPr marL="231775" indent="-173038" eaLnBrk="1" hangingPunct="1">
              <a:lnSpc>
                <a:spcPct val="80000"/>
              </a:lnSpc>
            </a:pPr>
            <a:endParaRPr lang="en-US" sz="2000" dirty="0"/>
          </a:p>
          <a:p>
            <a:pPr marL="231775" indent="-173038" eaLnBrk="1" hangingPunct="1">
              <a:lnSpc>
                <a:spcPct val="80000"/>
              </a:lnSpc>
            </a:pPr>
            <a:r>
              <a:rPr lang="en-US" sz="2000" dirty="0"/>
              <a:t>.</a:t>
            </a:r>
          </a:p>
          <a:p>
            <a:pPr marL="231775" indent="-173038" eaLnBrk="1" hangingPunct="1">
              <a:lnSpc>
                <a:spcPct val="80000"/>
              </a:lnSpc>
            </a:pPr>
            <a:endParaRPr lang="en-US" sz="2000" dirty="0"/>
          </a:p>
          <a:p>
            <a:pPr marL="231775" indent="-173038" eaLnBrk="1" hangingPunct="1">
              <a:lnSpc>
                <a:spcPct val="80000"/>
              </a:lnSpc>
            </a:pPr>
            <a:endParaRPr lang="en-US" sz="2000" dirty="0"/>
          </a:p>
          <a:p>
            <a:pPr marL="231775" indent="-173038" eaLnBrk="1" hangingPunct="1">
              <a:lnSpc>
                <a:spcPct val="80000"/>
              </a:lnSpc>
            </a:pPr>
            <a:r>
              <a:rPr lang="en-US" sz="2000" dirty="0"/>
              <a:t>.</a:t>
            </a:r>
          </a:p>
        </p:txBody>
      </p:sp>
      <p:pic>
        <p:nvPicPr>
          <p:cNvPr id="29700" name="Picture 4"/>
          <p:cNvPicPr>
            <a:picLocks noGrp="1" noChangeAspect="1" noChangeArrowheads="1"/>
          </p:cNvPicPr>
          <p:nvPr>
            <p:ph idx="4294967295"/>
          </p:nvPr>
        </p:nvPicPr>
        <p:blipFill>
          <a:blip r:embed="rId2" cstate="print"/>
          <a:srcRect/>
          <a:stretch>
            <a:fillRect/>
          </a:stretch>
        </p:blipFill>
        <p:spPr>
          <a:xfrm>
            <a:off x="762000" y="2904918"/>
            <a:ext cx="4576763" cy="3182938"/>
          </a:xfrm>
        </p:spPr>
      </p:pic>
      <p:pic>
        <p:nvPicPr>
          <p:cNvPr id="29701" name="Picture 15"/>
          <p:cNvPicPr>
            <a:picLocks noGrp="1" noChangeAspect="1" noChangeArrowheads="1"/>
          </p:cNvPicPr>
          <p:nvPr>
            <p:ph sz="half" idx="4294967295"/>
          </p:nvPr>
        </p:nvPicPr>
        <p:blipFill>
          <a:blip r:embed="rId3" cstate="print"/>
          <a:srcRect/>
          <a:stretch>
            <a:fillRect/>
          </a:stretch>
        </p:blipFill>
        <p:spPr>
          <a:xfrm>
            <a:off x="6781800" y="1035918"/>
            <a:ext cx="1946275" cy="4800600"/>
          </a:xfrm>
        </p:spPr>
      </p:pic>
    </p:spTree>
    <p:extLst>
      <p:ext uri="{BB962C8B-B14F-4D97-AF65-F5344CB8AC3E}">
        <p14:creationId xmlns:p14="http://schemas.microsoft.com/office/powerpoint/2010/main" val="394828709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lIns="92075" tIns="46038" rIns="92075" bIns="46038" anchor="t"/>
          <a:lstStyle/>
          <a:p>
            <a:pPr eaLnBrk="1" hangingPunct="1"/>
            <a:r>
              <a:rPr lang="en-US" dirty="0"/>
              <a:t>Operating Cost Breakdown</a:t>
            </a:r>
          </a:p>
        </p:txBody>
      </p:sp>
      <p:sp>
        <p:nvSpPr>
          <p:cNvPr id="31747" name="Rectangle 3"/>
          <p:cNvSpPr>
            <a:spLocks noGrp="1" noChangeArrowheads="1"/>
          </p:cNvSpPr>
          <p:nvPr>
            <p:ph type="body" sz="quarter" idx="13"/>
          </p:nvPr>
        </p:nvSpPr>
        <p:spPr/>
        <p:txBody>
          <a:bodyPr lIns="92075" tIns="46038" rIns="92075" bIns="46038"/>
          <a:lstStyle/>
          <a:p>
            <a:pPr marL="231775" indent="-173038" eaLnBrk="1" hangingPunct="1"/>
            <a:r>
              <a:rPr lang="en-US" dirty="0"/>
              <a:t>.</a:t>
            </a:r>
          </a:p>
          <a:p>
            <a:pPr marL="231775" indent="-173038" eaLnBrk="1" hangingPunct="1"/>
            <a:endParaRPr lang="en-US" dirty="0"/>
          </a:p>
        </p:txBody>
      </p:sp>
      <p:pic>
        <p:nvPicPr>
          <p:cNvPr id="31748" name="Picture 4"/>
          <p:cNvPicPr>
            <a:picLocks noChangeAspect="1" noChangeArrowheads="1"/>
          </p:cNvPicPr>
          <p:nvPr/>
        </p:nvPicPr>
        <p:blipFill>
          <a:blip r:embed="rId2" cstate="print"/>
          <a:srcRect/>
          <a:stretch>
            <a:fillRect/>
          </a:stretch>
        </p:blipFill>
        <p:spPr bwMode="auto">
          <a:xfrm>
            <a:off x="990600" y="1600200"/>
            <a:ext cx="6808788" cy="3810000"/>
          </a:xfrm>
          <a:prstGeom prst="rect">
            <a:avLst/>
          </a:prstGeom>
          <a:noFill/>
          <a:ln w="9525">
            <a:noFill/>
            <a:miter lim="800000"/>
            <a:headEnd/>
            <a:tailEnd/>
          </a:ln>
        </p:spPr>
      </p:pic>
    </p:spTree>
    <p:extLst>
      <p:ext uri="{BB962C8B-B14F-4D97-AF65-F5344CB8AC3E}">
        <p14:creationId xmlns:p14="http://schemas.microsoft.com/office/powerpoint/2010/main" val="2341374851"/>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FD1A-93EB-44A6-8C46-9FB08055507B}"/>
              </a:ext>
            </a:extLst>
          </p:cNvPr>
          <p:cNvSpPr>
            <a:spLocks noGrp="1"/>
          </p:cNvSpPr>
          <p:nvPr>
            <p:ph type="ctrTitle"/>
          </p:nvPr>
        </p:nvSpPr>
        <p:spPr/>
        <p:txBody>
          <a:bodyPr/>
          <a:lstStyle/>
          <a:p>
            <a:r>
              <a:rPr lang="en-AU" dirty="0"/>
              <a:t>Overview of Risk Issues Particular to Wind Projects</a:t>
            </a:r>
            <a:endParaRPr lang="en-029" dirty="0"/>
          </a:p>
        </p:txBody>
      </p:sp>
    </p:spTree>
    <p:extLst>
      <p:ext uri="{BB962C8B-B14F-4D97-AF65-F5344CB8AC3E}">
        <p14:creationId xmlns:p14="http://schemas.microsoft.com/office/powerpoint/2010/main" val="33731192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4294967295"/>
          </p:nvPr>
        </p:nvPicPr>
        <p:blipFill>
          <a:blip r:embed="rId2" cstate="print"/>
          <a:stretch>
            <a:fillRect/>
          </a:stretch>
        </p:blipFill>
        <p:spPr>
          <a:xfrm>
            <a:off x="609600" y="1707308"/>
            <a:ext cx="6456363" cy="4395788"/>
          </a:xfrm>
          <a:noFill/>
        </p:spPr>
      </p:pic>
    </p:spTree>
    <p:extLst>
      <p:ext uri="{BB962C8B-B14F-4D97-AF65-F5344CB8AC3E}">
        <p14:creationId xmlns:p14="http://schemas.microsoft.com/office/powerpoint/2010/main" val="37796082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13E2-FB37-482E-87CD-86F520DD0483}"/>
              </a:ext>
            </a:extLst>
          </p:cNvPr>
          <p:cNvSpPr>
            <a:spLocks noGrp="1"/>
          </p:cNvSpPr>
          <p:nvPr>
            <p:ph type="ctrTitle"/>
          </p:nvPr>
        </p:nvSpPr>
        <p:spPr/>
        <p:txBody>
          <a:bodyPr/>
          <a:lstStyle/>
          <a:p>
            <a:r>
              <a:rPr lang="en-029" dirty="0"/>
              <a:t>Noise from Turbines</a:t>
            </a:r>
          </a:p>
        </p:txBody>
      </p:sp>
      <p:sp>
        <p:nvSpPr>
          <p:cNvPr id="3" name="Content Placeholder 2">
            <a:extLst>
              <a:ext uri="{FF2B5EF4-FFF2-40B4-BE49-F238E27FC236}">
                <a16:creationId xmlns:a16="http://schemas.microsoft.com/office/drawing/2014/main" id="{CC0241E3-167F-4DC3-9C9E-21585D8071AF}"/>
              </a:ext>
            </a:extLst>
          </p:cNvPr>
          <p:cNvSpPr>
            <a:spLocks noGrp="1"/>
          </p:cNvSpPr>
          <p:nvPr>
            <p:ph type="body" sz="quarter" idx="13"/>
          </p:nvPr>
        </p:nvSpPr>
        <p:spPr/>
        <p:txBody>
          <a:bodyPr/>
          <a:lstStyle/>
          <a:p>
            <a:r>
              <a:rPr lang="en-029" dirty="0"/>
              <a:t>The amount of noise from turbines can be measured and guaranteed, unlike the flicker example</a:t>
            </a:r>
          </a:p>
        </p:txBody>
      </p:sp>
      <p:pic>
        <p:nvPicPr>
          <p:cNvPr id="4" name="Picture 3">
            <a:extLst>
              <a:ext uri="{FF2B5EF4-FFF2-40B4-BE49-F238E27FC236}">
                <a16:creationId xmlns:a16="http://schemas.microsoft.com/office/drawing/2014/main" id="{E403E401-6556-4C26-8F88-5714DD8A1771}"/>
              </a:ext>
            </a:extLst>
          </p:cNvPr>
          <p:cNvPicPr>
            <a:picLocks noChangeAspect="1"/>
          </p:cNvPicPr>
          <p:nvPr/>
        </p:nvPicPr>
        <p:blipFill>
          <a:blip r:embed="rId2"/>
          <a:stretch>
            <a:fillRect/>
          </a:stretch>
        </p:blipFill>
        <p:spPr>
          <a:xfrm>
            <a:off x="533400" y="3048000"/>
            <a:ext cx="8001000" cy="2073107"/>
          </a:xfrm>
          <a:prstGeom prst="rect">
            <a:avLst/>
          </a:prstGeom>
        </p:spPr>
      </p:pic>
    </p:spTree>
    <p:extLst>
      <p:ext uri="{BB962C8B-B14F-4D97-AF65-F5344CB8AC3E}">
        <p14:creationId xmlns:p14="http://schemas.microsoft.com/office/powerpoint/2010/main" val="408145108"/>
      </p:ext>
    </p:extLst>
  </p:cSld>
  <p:clrMapOvr>
    <a:masterClrMapping/>
  </p:clrMapOvr>
</p:sld>
</file>

<file path=ppt/theme/theme1.xml><?xml version="1.0" encoding="utf-8"?>
<a:theme xmlns:a="http://schemas.openxmlformats.org/drawingml/2006/main" name="1_Office Theme">
  <a:themeElements>
    <a:clrScheme name="Learning">
      <a:dk1>
        <a:sysClr val="windowText" lastClr="000000"/>
      </a:dk1>
      <a:lt1>
        <a:sysClr val="window" lastClr="FFFFFF"/>
      </a:lt1>
      <a:dk2>
        <a:srgbClr val="44546A"/>
      </a:dk2>
      <a:lt2>
        <a:srgbClr val="E7E6E6"/>
      </a:lt2>
      <a:accent1>
        <a:srgbClr val="0D7BB6"/>
      </a:accent1>
      <a:accent2>
        <a:srgbClr val="005A84"/>
      </a:accent2>
      <a:accent3>
        <a:srgbClr val="043F63"/>
      </a:accent3>
      <a:accent4>
        <a:srgbClr val="93C784"/>
      </a:accent4>
      <a:accent5>
        <a:srgbClr val="377978"/>
      </a:accent5>
      <a:accent6>
        <a:srgbClr val="64335A"/>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102391</TotalTime>
  <Words>9031</Words>
  <Application>Microsoft Office PowerPoint</Application>
  <PresentationFormat>On-screen Show (4:3)</PresentationFormat>
  <Paragraphs>791</Paragraphs>
  <Slides>243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243</vt:i4>
      </vt:variant>
    </vt:vector>
  </HeadingPairs>
  <TitlesOfParts>
    <vt:vector size="253" baseType="lpstr">
      <vt:lpstr>Arial</vt:lpstr>
      <vt:lpstr>Calibri</vt:lpstr>
      <vt:lpstr>Courier New</vt:lpstr>
      <vt:lpstr>Franklin Gothic Demi</vt:lpstr>
      <vt:lpstr>Rockwell</vt:lpstr>
      <vt:lpstr>Times New Roman</vt:lpstr>
      <vt:lpstr>Wingdings</vt:lpstr>
      <vt:lpstr>Wingdings 2</vt:lpstr>
      <vt:lpstr>Wingdings 3</vt:lpstr>
      <vt:lpstr>1_Office Theme</vt:lpstr>
      <vt:lpstr>Contents</vt:lpstr>
      <vt:lpstr>Contents - Continued</vt:lpstr>
      <vt:lpstr>LCOE of Wind and Introduction</vt:lpstr>
      <vt:lpstr>Capacity Factor and Power Curve Drive Trends in Costs</vt:lpstr>
      <vt:lpstr>Basic Equations for Revenue Build Up</vt:lpstr>
      <vt:lpstr>Step 1 of LCOE: Annual Carrying Charge per kW</vt:lpstr>
      <vt:lpstr>Step 2: Total Fixed Cost per kW-year</vt:lpstr>
      <vt:lpstr>Step 3: Compute the Fixed Cost to Turn on the Lights</vt:lpstr>
      <vt:lpstr>Parameters for LCOE Exercise</vt:lpstr>
      <vt:lpstr>Example of LCOE Base Rates in NL Tariff</vt:lpstr>
      <vt:lpstr>Financial Assumptions Used in Computing Base Rates</vt:lpstr>
      <vt:lpstr>Wind Atlas from ECN</vt:lpstr>
      <vt:lpstr>Base Tariffs for Renewable – Essentially the LCOE</vt:lpstr>
      <vt:lpstr>Cost of Capital in LCOE Study</vt:lpstr>
      <vt:lpstr>LCOE and Benchmarking and Lazard Study</vt:lpstr>
      <vt:lpstr>Bid Examples and LCOE</vt:lpstr>
      <vt:lpstr>Dramatic Bids for On-Shore Wind (Bloomberg 2021)</vt:lpstr>
      <vt:lpstr>Denmark Off-Shore Bid</vt:lpstr>
      <vt:lpstr>UK Off-Shore Bids</vt:lpstr>
      <vt:lpstr>US Off-Shore Bid </vt:lpstr>
      <vt:lpstr>LCOE Driver 1 – Capacity Factor Overview</vt:lpstr>
      <vt:lpstr>Bloomberg Capacity Factor Data</vt:lpstr>
      <vt:lpstr>Capacity Factor of Off-Shore from IEA</vt:lpstr>
      <vt:lpstr>On-Shore Wind</vt:lpstr>
      <vt:lpstr>LCOE Driver 2 – Up-Front Capital Expenditure</vt:lpstr>
      <vt:lpstr>Changes in the Size of Windfarms (Bloomberg 2021)</vt:lpstr>
      <vt:lpstr>2021 Wind Prices from Bloomberg</vt:lpstr>
      <vt:lpstr>Wide Cost Range for Off-Shore Wind Capital Expenditure</vt:lpstr>
      <vt:lpstr>Capital Cost per kW</vt:lpstr>
      <vt:lpstr>IRENA Estimated Capital Costs</vt:lpstr>
      <vt:lpstr>LCOE Driver 3 – O&amp;M Cost</vt:lpstr>
      <vt:lpstr>O&amp;M Comments and Maintenance Contracts</vt:lpstr>
      <vt:lpstr>Renewable versus Electricity Price</vt:lpstr>
      <vt:lpstr>Fixed and Variable O&amp;M Cost</vt:lpstr>
      <vt:lpstr>Evaluation with LCOE</vt:lpstr>
      <vt:lpstr>Simple Equation for Evaluation</vt:lpstr>
      <vt:lpstr>Long-term Analysis</vt:lpstr>
      <vt:lpstr>Capacity Factor Detail</vt:lpstr>
      <vt:lpstr>Expected Capacity Factor</vt:lpstr>
      <vt:lpstr>Capacity Factor Variation for Single Farm</vt:lpstr>
      <vt:lpstr>Capacity Factor of Off-Shore Wind</vt:lpstr>
      <vt:lpstr>Average and Variation in Capacity Factors</vt:lpstr>
      <vt:lpstr>Wind Speeds</vt:lpstr>
      <vt:lpstr>Wind Studies</vt:lpstr>
      <vt:lpstr>Trying to Find Wind Speeds</vt:lpstr>
      <vt:lpstr>Global Wind Atlas</vt:lpstr>
      <vt:lpstr>Height and Wind Shear</vt:lpstr>
      <vt:lpstr>Offshore Wind in Pacific</vt:lpstr>
      <vt:lpstr>Met Mast off-shore</vt:lpstr>
      <vt:lpstr>From World Wind Map</vt:lpstr>
      <vt:lpstr> Lidar</vt:lpstr>
      <vt:lpstr>Collecting Data - Lidar</vt:lpstr>
      <vt:lpstr>Data Collection</vt:lpstr>
      <vt:lpstr>Lidar and Laser Compared to Solar</vt:lpstr>
      <vt:lpstr>Data Example for NL</vt:lpstr>
      <vt:lpstr>Weibull Distribution</vt:lpstr>
      <vt:lpstr>Example of Fitting the Weibull Distribution</vt:lpstr>
      <vt:lpstr>Skewed Distribution in Year – No Negative Wind</vt:lpstr>
      <vt:lpstr>Wind Speed and Wave Height</vt:lpstr>
      <vt:lpstr>Weibull versus Actual Versus Normal from Creating Annual Wind Distribution – Alpha 2.0; Gamma .89</vt:lpstr>
      <vt:lpstr>Wind Shear</vt:lpstr>
      <vt:lpstr>Calculation of Wind Shear Exponent</vt:lpstr>
      <vt:lpstr>Wind Shear Adjustment </vt:lpstr>
      <vt:lpstr>Errors in Wind Shear</vt:lpstr>
      <vt:lpstr>Application of Wind Shear</vt:lpstr>
      <vt:lpstr>Power Curves</vt:lpstr>
      <vt:lpstr>Power Curve and Wind Distribution</vt:lpstr>
      <vt:lpstr>Relationship between Resource (Wind or Solar) and Energy Output</vt:lpstr>
      <vt:lpstr>Increases in Turbine Size</vt:lpstr>
      <vt:lpstr>Ability to Produce at Relatively Low Wind Speed</vt:lpstr>
      <vt:lpstr>Power Curve Normalisation</vt:lpstr>
      <vt:lpstr>Power Curve Comparison</vt:lpstr>
      <vt:lpstr>Effect of Icing on Power Curve</vt:lpstr>
      <vt:lpstr>Net Versus Gross Generation</vt:lpstr>
      <vt:lpstr>Example of Wind Study – Components of Estimation Like Performance Ratio</vt:lpstr>
      <vt:lpstr>Wake Effect</vt:lpstr>
      <vt:lpstr>For Risks Other than Resource Risk, Back-to-Back Contracts Can Be Used</vt:lpstr>
      <vt:lpstr>Biggest Problem Areas According to GH</vt:lpstr>
      <vt:lpstr>Errors in Estimation from Wake Effects</vt:lpstr>
      <vt:lpstr>Wind Capital Cost Detail</vt:lpstr>
      <vt:lpstr>Balance of Plant Cost for Off-Shore versus On-Shore</vt:lpstr>
      <vt:lpstr>Wind Turbine – China and Other</vt:lpstr>
      <vt:lpstr>Cost of Wind Turbines</vt:lpstr>
      <vt:lpstr>Balance of Plant Cost – Off-shore</vt:lpstr>
      <vt:lpstr>Trends in Total Project Cost including Balance of System </vt:lpstr>
      <vt:lpstr>Costs of Grid Connection for On-Shore and Off-Shore</vt:lpstr>
      <vt:lpstr>Operation and Maintenance Cost</vt:lpstr>
      <vt:lpstr>O&amp;M Costs from IRENA – Note the Dramatic Variation in Costs</vt:lpstr>
      <vt:lpstr>Off-Shore O&amp;M and Other Issues</vt:lpstr>
      <vt:lpstr>Selected Examples of O&amp;M Cost</vt:lpstr>
      <vt:lpstr>Example of O&amp;M from Turbine O&amp;M and Other O&amp;M</vt:lpstr>
      <vt:lpstr>Operation and Maintenance Cost Issues</vt:lpstr>
      <vt:lpstr>O&amp;M Costs</vt:lpstr>
      <vt:lpstr>O&amp;M Costs per MWH</vt:lpstr>
      <vt:lpstr>Operating Expense Analysis</vt:lpstr>
      <vt:lpstr>Operating Cost Breakdown</vt:lpstr>
      <vt:lpstr>Overview of Risk Issues Particular to Wind Projects</vt:lpstr>
      <vt:lpstr>Nightmare Graph and Missing the P90 – Fitch Report</vt:lpstr>
      <vt:lpstr>Noise from Turbines</vt:lpstr>
      <vt:lpstr>Risks from Avian Issues</vt:lpstr>
      <vt:lpstr>Additional Risks: Transmission Capacity</vt:lpstr>
      <vt:lpstr>Additional Risk: Partial Exposure to Merchant Power Price</vt:lpstr>
      <vt:lpstr>Additional Risks: Shadow Flicker</vt:lpstr>
      <vt:lpstr>Counter Party Risk and O&amp;M Contracts</vt:lpstr>
      <vt:lpstr>Uncertainty and P90 vs P50 etc.</vt:lpstr>
      <vt:lpstr>Explanation of P50, P90 etc.</vt:lpstr>
      <vt:lpstr>Use of Resource Analysis to Compute Probability Distributions for Project Finance</vt:lpstr>
      <vt:lpstr>1-year and 10-year P90, P50 etc.</vt:lpstr>
      <vt:lpstr>Compare the P50 versus P99 to DSCR from Wind Study</vt:lpstr>
      <vt:lpstr>Example of Sources of Uncertainty</vt:lpstr>
      <vt:lpstr>Errors in Estimation due to Variable Winds</vt:lpstr>
      <vt:lpstr>More Analysis of Actual Wind Variation from Database</vt:lpstr>
      <vt:lpstr>Resource Analysis for Wind and General Discussion of P90, P99, Power Curves and Wind Variation </vt:lpstr>
      <vt:lpstr>Wind Speed Risk</vt:lpstr>
      <vt:lpstr>Annual Variation in Wind Speed</vt:lpstr>
      <vt:lpstr>Netherlands Wind Speeds – Historical Variation by Year</vt:lpstr>
      <vt:lpstr>More NL Wind Speeds with Variation and Percent Variation</vt:lpstr>
      <vt:lpstr>Variability in Annual Wind Speed</vt:lpstr>
      <vt:lpstr>Wind Speed by Hour of Day and Month of Year</vt:lpstr>
      <vt:lpstr>Variability in Wind  UK Wind Index in 2010 – 10% below Average</vt:lpstr>
      <vt:lpstr>Variation in Average Wind Speeds</vt:lpstr>
      <vt:lpstr>Example of Variation in Wind Speed for Italian Wind Projects</vt:lpstr>
      <vt:lpstr>More Examples of Wind and Wind Compared to Hydro</vt:lpstr>
      <vt:lpstr>Example of the Effect of Swept Area in DK</vt:lpstr>
      <vt:lpstr>Siemens Wind Turbine SWT-2.3-101</vt:lpstr>
      <vt:lpstr>Assessment of Risk Analysis</vt:lpstr>
      <vt:lpstr>Optimistic Estimates in Wind Studies</vt:lpstr>
      <vt:lpstr>Factors that Affect Wind Production and Estimates</vt:lpstr>
      <vt:lpstr>Relative Production</vt:lpstr>
      <vt:lpstr>S&amp;P Comments on Actual and Projected Wind Speeds</vt:lpstr>
      <vt:lpstr>Actual versus Expected in NaturEner</vt:lpstr>
      <vt:lpstr>GH Study of Actual and Predicted </vt:lpstr>
      <vt:lpstr>Actual Versus Predicted Wind</vt:lpstr>
      <vt:lpstr>Actual and Predicted Output</vt:lpstr>
      <vt:lpstr>NextEra Forecasts and Actual</vt:lpstr>
      <vt:lpstr>Example of Actual and Estimated Production in Wind Energy Book</vt:lpstr>
      <vt:lpstr>Actual Wind Production Variation</vt:lpstr>
      <vt:lpstr>Contract Structure and Mitigation of Risks</vt:lpstr>
      <vt:lpstr>Begin with Fundamental Question of Risk Allocation Between Off-taker and PPA</vt:lpstr>
      <vt:lpstr>Risks and Project Development</vt:lpstr>
      <vt:lpstr>General Comparison of Wind and Solar</vt:lpstr>
      <vt:lpstr>General Idea of Availability versus Output Projects</vt:lpstr>
      <vt:lpstr>Risk Allocation  and Drivers in PPA Agreement</vt:lpstr>
      <vt:lpstr>Drivers and Contracts - Renewable</vt:lpstr>
      <vt:lpstr>Mitigation of Resource and Production Risk</vt:lpstr>
      <vt:lpstr>Project Agreements and Mitigation of Non-Resource Related Risk:  Questions</vt:lpstr>
      <vt:lpstr>Availability in EPC Contract</vt:lpstr>
      <vt:lpstr> EPC Question  EPC Performance – Siemens Example</vt:lpstr>
      <vt:lpstr>Availability Guarantee in Service Contract</vt:lpstr>
      <vt:lpstr>EPC Contact and Changes in Scope</vt:lpstr>
      <vt:lpstr>Example of Payment for Turbine Maintenance</vt:lpstr>
      <vt:lpstr>Liquidated Damages of Power Curve</vt:lpstr>
      <vt:lpstr>Off-taker Risk</vt:lpstr>
      <vt:lpstr>O&amp;M Contract and Bankruptcy of O&amp;M Contractor</vt:lpstr>
      <vt:lpstr>Replacement of Turbine Manufacturer for O&amp;M</vt:lpstr>
      <vt:lpstr>Example of Vestas Financial Problems</vt:lpstr>
      <vt:lpstr>Vestas Stock Price</vt:lpstr>
      <vt:lpstr>Protection from Bankruptcy O&amp;M Guarantees and Parts </vt:lpstr>
      <vt:lpstr>Replacement of Spare Parts</vt:lpstr>
      <vt:lpstr>Differences in Turbines and Spare Parts</vt:lpstr>
      <vt:lpstr>Power Curve Guarantee</vt:lpstr>
      <vt:lpstr>Example of Power Curve Test in EPC Contract</vt:lpstr>
      <vt:lpstr>Power Curve Introduction -- Turbine Performance and Maintenance</vt:lpstr>
      <vt:lpstr>Power Curve Accuracy</vt:lpstr>
      <vt:lpstr>Problems in Measurement and Verification of Power Curve</vt:lpstr>
      <vt:lpstr>PPA Contract Issues</vt:lpstr>
      <vt:lpstr>Discussion of PPA Details</vt:lpstr>
      <vt:lpstr>Example of Single Price Contract for Wind Power that is Contrasted with Multi-part Pricing for Availability Payment Transactions</vt:lpstr>
      <vt:lpstr>Short-fall and Excess Energy in Renewable PPA</vt:lpstr>
      <vt:lpstr>LD for Capacity in NBET Solar PPA</vt:lpstr>
      <vt:lpstr>Financing Terms for Wind</vt:lpstr>
      <vt:lpstr>Examples of Gearing and Debt to Capital</vt:lpstr>
      <vt:lpstr>Debt Size From Debt to Capital and DSCR</vt:lpstr>
      <vt:lpstr>Maturity Terms</vt:lpstr>
      <vt:lpstr>Cash Sweep</vt:lpstr>
      <vt:lpstr>Debt Terms for Wind Farms 1 </vt:lpstr>
      <vt:lpstr>Debt Terms for Wind Farms 1</vt:lpstr>
      <vt:lpstr>Debt Terms for Wind Farms 1</vt:lpstr>
      <vt:lpstr>Debt Terms for Wind Farms 2</vt:lpstr>
      <vt:lpstr>Debt Terms for Wind Farms 2</vt:lpstr>
      <vt:lpstr>Debt Terms for Wind 2</vt:lpstr>
      <vt:lpstr>DSCR and % P50 vs P90</vt:lpstr>
      <vt:lpstr>Merchant Power Price Risk and Wind Projects</vt:lpstr>
      <vt:lpstr>Data on Merchant Market from Nordpool</vt:lpstr>
      <vt:lpstr>Merchant Risks in Wind Power Under NL Tariff</vt:lpstr>
      <vt:lpstr>Comments that NL Feed-in Tariff Does not Fully Remove Merchant Risk</vt:lpstr>
      <vt:lpstr>Reason for Merchant Price Risk when Prices are Low</vt:lpstr>
      <vt:lpstr>Merchant Power in Wind Projects</vt:lpstr>
      <vt:lpstr>Problem with Merchant Price Assumptions</vt:lpstr>
      <vt:lpstr>Natural Gas Prices in Europe</vt:lpstr>
      <vt:lpstr>Implied Heat Rate (Electricity Price Divided by Gas Price)</vt:lpstr>
      <vt:lpstr>Hourly Prices for a Month</vt:lpstr>
      <vt:lpstr>Merchant Prices in Nord pool – Cannot Build new Wind Farm Against Prices</vt:lpstr>
      <vt:lpstr>Electricity and Gas – Correlation Between Electricity and Gas with German Example</vt:lpstr>
      <vt:lpstr>Denmark West</vt:lpstr>
      <vt:lpstr>Relationship Between Wind and Power Price - Hourly</vt:lpstr>
      <vt:lpstr>More Examples of Price and Wind</vt:lpstr>
      <vt:lpstr>Different Months of Price and Wind</vt:lpstr>
      <vt:lpstr>More Examples</vt:lpstr>
      <vt:lpstr>Wind and Electricity Price – One Day</vt:lpstr>
      <vt:lpstr>Wind Speed and Electricity Price</vt:lpstr>
      <vt:lpstr>Lower Limit on Market Prices</vt:lpstr>
      <vt:lpstr>Negative Prices</vt:lpstr>
      <vt:lpstr>Balancing Requirements and Wind</vt:lpstr>
      <vt:lpstr>Simple Formulas for Correction Factor Adjusted for Balance Cost</vt:lpstr>
      <vt:lpstr>Example of Balancing</vt:lpstr>
      <vt:lpstr>Plants with Surplus Spinning Reserve</vt:lpstr>
      <vt:lpstr>Balancing Cost </vt:lpstr>
      <vt:lpstr>Wind and Balancing</vt:lpstr>
      <vt:lpstr>Hourly Electricity Price and Wind Speed</vt:lpstr>
      <vt:lpstr>Wind and Electricity Price</vt:lpstr>
      <vt:lpstr>Balance Responsibility in NL Feed-in Tariff</vt:lpstr>
      <vt:lpstr>Much Easier to Predict Wind In the Short-term Suggesting Lower Required Reserves</vt:lpstr>
      <vt:lpstr>Reserves from Combined Heat and Power Capacity not Used</vt:lpstr>
      <vt:lpstr>Imbalance</vt:lpstr>
      <vt:lpstr>Variance in Estimated Costs</vt:lpstr>
      <vt:lpstr>Off-Shore Data</vt:lpstr>
      <vt:lpstr>Off-Shore Database</vt:lpstr>
      <vt:lpstr>MW Capacity by year in Database</vt:lpstr>
      <vt:lpstr>Cost per kW of Individual Plants (USD/kW)</vt:lpstr>
      <vt:lpstr>Costs of Off-Shore Wind by Project</vt:lpstr>
      <vt:lpstr>Average Cost per kW of Off-Shore (USD/kW)</vt:lpstr>
      <vt:lpstr>Old Cost of Off-Shore Wind Estimates – Depend on Distance Off-shore</vt:lpstr>
      <vt:lpstr>Distance from Shore by Year</vt:lpstr>
      <vt:lpstr>Distance from Shore and Cost/kW (Excluding Early Plants)</vt:lpstr>
      <vt:lpstr>Maximum Depth and Cost/kW by Year</vt:lpstr>
      <vt:lpstr>Cost/kW and Depth in Meters (Excluding Early Plants)</vt:lpstr>
      <vt:lpstr>Hub Height by  Year</vt:lpstr>
      <vt:lpstr>Turbine Size by Year</vt:lpstr>
      <vt:lpstr>Off Shore Wind and Depth</vt:lpstr>
      <vt:lpstr>Parameters for Off-Shore Wind</vt:lpstr>
      <vt:lpstr>Off Shore Statistics</vt:lpstr>
      <vt:lpstr>Off-shore -- Introduction</vt:lpstr>
      <vt:lpstr>Availability and O&amp;M Risk of Off Shore</vt:lpstr>
      <vt:lpstr>Problems with Estimating Off-Shore Costs</vt:lpstr>
      <vt:lpstr>PowerPoint Presentation</vt:lpstr>
      <vt:lpstr>Components of Wind Turbine that Drive Costs</vt:lpstr>
      <vt:lpstr>PowerPoint Presentation</vt:lpstr>
      <vt:lpstr>Denmark Case Study</vt:lpstr>
      <vt:lpstr>Denmark Study</vt:lpstr>
      <vt:lpstr>Denmark Capacity</vt:lpstr>
      <vt:lpstr>Off-shore versus On-Shore Wind Speeds</vt:lpstr>
      <vt:lpstr>Floating</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Cases of Alternative Technologies</dc:title>
  <dc:creator>Michael Jackson</dc:creator>
  <cp:lastModifiedBy>Edward Bodmer</cp:lastModifiedBy>
  <cp:revision>897</cp:revision>
  <dcterms:created xsi:type="dcterms:W3CDTF">2010-11-27T16:59:32Z</dcterms:created>
  <dcterms:modified xsi:type="dcterms:W3CDTF">2023-06-24T00:15:59Z</dcterms:modified>
</cp:coreProperties>
</file>