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3660" r:id="rId2"/>
    <p:sldMasterId id="2147483678" r:id="rId3"/>
  </p:sldMasterIdLst>
  <p:notesMasterIdLst>
    <p:notesMasterId r:id="rId335"/>
  </p:notesMasterIdLst>
  <p:handoutMasterIdLst>
    <p:handoutMasterId r:id="rId336"/>
  </p:handoutMasterIdLst>
  <p:sldIdLst>
    <p:sldId id="260" r:id="rId4"/>
    <p:sldId id="2580" r:id="rId5"/>
    <p:sldId id="2596" r:id="rId6"/>
    <p:sldId id="2585" r:id="rId7"/>
    <p:sldId id="2584" r:id="rId8"/>
    <p:sldId id="3494" r:id="rId9"/>
    <p:sldId id="3504" r:id="rId10"/>
    <p:sldId id="3500" r:id="rId11"/>
    <p:sldId id="2432" r:id="rId12"/>
    <p:sldId id="2586" r:id="rId13"/>
    <p:sldId id="2587" r:id="rId14"/>
    <p:sldId id="3499" r:id="rId15"/>
    <p:sldId id="3537" r:id="rId16"/>
    <p:sldId id="2615" r:id="rId17"/>
    <p:sldId id="805" r:id="rId18"/>
    <p:sldId id="2614" r:id="rId19"/>
    <p:sldId id="2591" r:id="rId20"/>
    <p:sldId id="565" r:id="rId21"/>
    <p:sldId id="3501" r:id="rId22"/>
    <p:sldId id="3495" r:id="rId23"/>
    <p:sldId id="267" r:id="rId24"/>
    <p:sldId id="2590" r:id="rId25"/>
    <p:sldId id="2595" r:id="rId26"/>
    <p:sldId id="264" r:id="rId27"/>
    <p:sldId id="265" r:id="rId28"/>
    <p:sldId id="263" r:id="rId29"/>
    <p:sldId id="2296" r:id="rId30"/>
    <p:sldId id="3497" r:id="rId31"/>
    <p:sldId id="3498" r:id="rId32"/>
    <p:sldId id="1085" r:id="rId33"/>
    <p:sldId id="1086" r:id="rId34"/>
    <p:sldId id="890" r:id="rId35"/>
    <p:sldId id="3503" r:id="rId36"/>
    <p:sldId id="2607" r:id="rId37"/>
    <p:sldId id="2597" r:id="rId38"/>
    <p:sldId id="2306" r:id="rId39"/>
    <p:sldId id="2123" r:id="rId40"/>
    <p:sldId id="2520" r:id="rId41"/>
    <p:sldId id="3511" r:id="rId42"/>
    <p:sldId id="2303" r:id="rId43"/>
    <p:sldId id="3506" r:id="rId44"/>
    <p:sldId id="2583" r:id="rId45"/>
    <p:sldId id="2594" r:id="rId46"/>
    <p:sldId id="2298" r:id="rId47"/>
    <p:sldId id="2599" r:id="rId48"/>
    <p:sldId id="2609" r:id="rId49"/>
    <p:sldId id="2299" r:id="rId50"/>
    <p:sldId id="2302" r:id="rId51"/>
    <p:sldId id="2307" r:id="rId52"/>
    <p:sldId id="2547" r:id="rId53"/>
    <p:sldId id="2548" r:id="rId54"/>
    <p:sldId id="3563" r:id="rId55"/>
    <p:sldId id="3559" r:id="rId56"/>
    <p:sldId id="3561" r:id="rId57"/>
    <p:sldId id="2530" r:id="rId58"/>
    <p:sldId id="2300" r:id="rId59"/>
    <p:sldId id="3512" r:id="rId60"/>
    <p:sldId id="3560" r:id="rId61"/>
    <p:sldId id="661" r:id="rId62"/>
    <p:sldId id="3509" r:id="rId63"/>
    <p:sldId id="3513" r:id="rId64"/>
    <p:sldId id="3516" r:id="rId65"/>
    <p:sldId id="2561" r:id="rId66"/>
    <p:sldId id="2180" r:id="rId67"/>
    <p:sldId id="1608" r:id="rId68"/>
    <p:sldId id="3515" r:id="rId69"/>
    <p:sldId id="1466" r:id="rId70"/>
    <p:sldId id="2600" r:id="rId71"/>
    <p:sldId id="3544" r:id="rId72"/>
    <p:sldId id="2551" r:id="rId73"/>
    <p:sldId id="2514" r:id="rId74"/>
    <p:sldId id="2313" r:id="rId75"/>
    <p:sldId id="1447" r:id="rId76"/>
    <p:sldId id="3508" r:id="rId77"/>
    <p:sldId id="1520" r:id="rId78"/>
    <p:sldId id="1335" r:id="rId79"/>
    <p:sldId id="1744" r:id="rId80"/>
    <p:sldId id="1981" r:id="rId81"/>
    <p:sldId id="2385" r:id="rId82"/>
    <p:sldId id="1285" r:id="rId83"/>
    <p:sldId id="2387" r:id="rId84"/>
    <p:sldId id="1745" r:id="rId85"/>
    <p:sldId id="1746" r:id="rId86"/>
    <p:sldId id="2613" r:id="rId87"/>
    <p:sldId id="3521" r:id="rId88"/>
    <p:sldId id="3522" r:id="rId89"/>
    <p:sldId id="3523" r:id="rId90"/>
    <p:sldId id="1755" r:id="rId91"/>
    <p:sldId id="1759" r:id="rId92"/>
    <p:sldId id="1507" r:id="rId93"/>
    <p:sldId id="3505" r:id="rId94"/>
    <p:sldId id="1760" r:id="rId95"/>
    <p:sldId id="1289" r:id="rId96"/>
    <p:sldId id="1450" r:id="rId97"/>
    <p:sldId id="1758" r:id="rId98"/>
    <p:sldId id="1496" r:id="rId99"/>
    <p:sldId id="1072" r:id="rId100"/>
    <p:sldId id="1502" r:id="rId101"/>
    <p:sldId id="1073" r:id="rId102"/>
    <p:sldId id="1511" r:id="rId103"/>
    <p:sldId id="1504" r:id="rId104"/>
    <p:sldId id="1286" r:id="rId105"/>
    <p:sldId id="1288" r:id="rId106"/>
    <p:sldId id="1497" r:id="rId107"/>
    <p:sldId id="2605" r:id="rId108"/>
    <p:sldId id="3562" r:id="rId109"/>
    <p:sldId id="2507" r:id="rId110"/>
    <p:sldId id="2305" r:id="rId111"/>
    <p:sldId id="3487" r:id="rId112"/>
    <p:sldId id="2377" r:id="rId113"/>
    <p:sldId id="3488" r:id="rId114"/>
    <p:sldId id="2260" r:id="rId115"/>
    <p:sldId id="371" r:id="rId116"/>
    <p:sldId id="2338" r:id="rId117"/>
    <p:sldId id="2304" r:id="rId118"/>
    <p:sldId id="320" r:id="rId119"/>
    <p:sldId id="428" r:id="rId120"/>
    <p:sldId id="2521" r:id="rId121"/>
    <p:sldId id="2170" r:id="rId122"/>
    <p:sldId id="2187" r:id="rId123"/>
    <p:sldId id="3524" r:id="rId124"/>
    <p:sldId id="2151" r:id="rId125"/>
    <p:sldId id="2096" r:id="rId126"/>
    <p:sldId id="1989" r:id="rId127"/>
    <p:sldId id="1033" r:id="rId128"/>
    <p:sldId id="3491" r:id="rId129"/>
    <p:sldId id="3492" r:id="rId130"/>
    <p:sldId id="2184" r:id="rId131"/>
    <p:sldId id="2231" r:id="rId132"/>
    <p:sldId id="411" r:id="rId133"/>
    <p:sldId id="2259" r:id="rId134"/>
    <p:sldId id="275" r:id="rId135"/>
    <p:sldId id="314" r:id="rId136"/>
    <p:sldId id="328" r:id="rId137"/>
    <p:sldId id="3493" r:id="rId138"/>
    <p:sldId id="3525" r:id="rId139"/>
    <p:sldId id="3526" r:id="rId140"/>
    <p:sldId id="2129" r:id="rId141"/>
    <p:sldId id="3527" r:id="rId142"/>
    <p:sldId id="2016" r:id="rId143"/>
    <p:sldId id="2168" r:id="rId144"/>
    <p:sldId id="2433" r:id="rId145"/>
    <p:sldId id="595" r:id="rId146"/>
    <p:sldId id="600" r:id="rId147"/>
    <p:sldId id="596" r:id="rId148"/>
    <p:sldId id="597" r:id="rId149"/>
    <p:sldId id="601" r:id="rId150"/>
    <p:sldId id="587" r:id="rId151"/>
    <p:sldId id="588" r:id="rId152"/>
    <p:sldId id="2434" r:id="rId153"/>
    <p:sldId id="1992" r:id="rId154"/>
    <p:sldId id="1490" r:id="rId155"/>
    <p:sldId id="3529" r:id="rId156"/>
    <p:sldId id="866" r:id="rId157"/>
    <p:sldId id="867" r:id="rId158"/>
    <p:sldId id="868" r:id="rId159"/>
    <p:sldId id="869" r:id="rId160"/>
    <p:sldId id="870" r:id="rId161"/>
    <p:sldId id="872" r:id="rId162"/>
    <p:sldId id="873" r:id="rId163"/>
    <p:sldId id="874" r:id="rId164"/>
    <p:sldId id="875" r:id="rId165"/>
    <p:sldId id="876" r:id="rId166"/>
    <p:sldId id="877" r:id="rId167"/>
    <p:sldId id="878" r:id="rId168"/>
    <p:sldId id="879" r:id="rId169"/>
    <p:sldId id="880" r:id="rId170"/>
    <p:sldId id="3533" r:id="rId171"/>
    <p:sldId id="858" r:id="rId172"/>
    <p:sldId id="816" r:id="rId173"/>
    <p:sldId id="857" r:id="rId174"/>
    <p:sldId id="2244" r:id="rId175"/>
    <p:sldId id="2245" r:id="rId176"/>
    <p:sldId id="2246" r:id="rId177"/>
    <p:sldId id="2247" r:id="rId178"/>
    <p:sldId id="856" r:id="rId179"/>
    <p:sldId id="762" r:id="rId180"/>
    <p:sldId id="763" r:id="rId181"/>
    <p:sldId id="764" r:id="rId182"/>
    <p:sldId id="765" r:id="rId183"/>
    <p:sldId id="3534" r:id="rId184"/>
    <p:sldId id="1672" r:id="rId185"/>
    <p:sldId id="2076" r:id="rId186"/>
    <p:sldId id="837" r:id="rId187"/>
    <p:sldId id="681" r:id="rId188"/>
    <p:sldId id="276" r:id="rId189"/>
    <p:sldId id="668" r:id="rId190"/>
    <p:sldId id="1660" r:id="rId191"/>
    <p:sldId id="684" r:id="rId192"/>
    <p:sldId id="843" r:id="rId193"/>
    <p:sldId id="846" r:id="rId194"/>
    <p:sldId id="847" r:id="rId195"/>
    <p:sldId id="839" r:id="rId196"/>
    <p:sldId id="642" r:id="rId197"/>
    <p:sldId id="845" r:id="rId198"/>
    <p:sldId id="840" r:id="rId199"/>
    <p:sldId id="841" r:id="rId200"/>
    <p:sldId id="842" r:id="rId201"/>
    <p:sldId id="844" r:id="rId202"/>
    <p:sldId id="303" r:id="rId203"/>
    <p:sldId id="718" r:id="rId204"/>
    <p:sldId id="716" r:id="rId205"/>
    <p:sldId id="2035" r:id="rId206"/>
    <p:sldId id="2063" r:id="rId207"/>
    <p:sldId id="2062" r:id="rId208"/>
    <p:sldId id="882" r:id="rId209"/>
    <p:sldId id="848" r:id="rId210"/>
    <p:sldId id="722" r:id="rId211"/>
    <p:sldId id="695" r:id="rId212"/>
    <p:sldId id="724" r:id="rId213"/>
    <p:sldId id="883" r:id="rId214"/>
    <p:sldId id="3540" r:id="rId215"/>
    <p:sldId id="696" r:id="rId216"/>
    <p:sldId id="807" r:id="rId217"/>
    <p:sldId id="723" r:id="rId218"/>
    <p:sldId id="2082" r:id="rId219"/>
    <p:sldId id="884" r:id="rId220"/>
    <p:sldId id="2071" r:id="rId221"/>
    <p:sldId id="700" r:id="rId222"/>
    <p:sldId id="886" r:id="rId223"/>
    <p:sldId id="887" r:id="rId224"/>
    <p:sldId id="3530" r:id="rId225"/>
    <p:sldId id="3517" r:id="rId226"/>
    <p:sldId id="2418" r:id="rId227"/>
    <p:sldId id="2645" r:id="rId228"/>
    <p:sldId id="1908" r:id="rId229"/>
    <p:sldId id="469" r:id="rId230"/>
    <p:sldId id="470" r:id="rId231"/>
    <p:sldId id="3545" r:id="rId232"/>
    <p:sldId id="471" r:id="rId233"/>
    <p:sldId id="472" r:id="rId234"/>
    <p:sldId id="473" r:id="rId235"/>
    <p:sldId id="781" r:id="rId236"/>
    <p:sldId id="2426" r:id="rId237"/>
    <p:sldId id="3546" r:id="rId238"/>
    <p:sldId id="1977" r:id="rId239"/>
    <p:sldId id="1682" r:id="rId240"/>
    <p:sldId id="3549" r:id="rId241"/>
    <p:sldId id="1597" r:id="rId242"/>
    <p:sldId id="782" r:id="rId243"/>
    <p:sldId id="3519" r:id="rId244"/>
    <p:sldId id="1840" r:id="rId245"/>
    <p:sldId id="1947" r:id="rId246"/>
    <p:sldId id="2352" r:id="rId247"/>
    <p:sldId id="2578" r:id="rId248"/>
    <p:sldId id="2579" r:id="rId249"/>
    <p:sldId id="2390" r:id="rId250"/>
    <p:sldId id="1852" r:id="rId251"/>
    <p:sldId id="2383" r:id="rId252"/>
    <p:sldId id="1863" r:id="rId253"/>
    <p:sldId id="1872" r:id="rId254"/>
    <p:sldId id="2391" r:id="rId255"/>
    <p:sldId id="1811" r:id="rId256"/>
    <p:sldId id="1622" r:id="rId257"/>
    <p:sldId id="1649" r:id="rId258"/>
    <p:sldId id="1882" r:id="rId259"/>
    <p:sldId id="1651" r:id="rId260"/>
    <p:sldId id="1916" r:id="rId261"/>
    <p:sldId id="1644" r:id="rId262"/>
    <p:sldId id="1880" r:id="rId263"/>
    <p:sldId id="1871" r:id="rId264"/>
    <p:sldId id="1854" r:id="rId265"/>
    <p:sldId id="2240" r:id="rId266"/>
    <p:sldId id="3518" r:id="rId267"/>
    <p:sldId id="1931" r:id="rId268"/>
    <p:sldId id="1876" r:id="rId269"/>
    <p:sldId id="2241" r:id="rId270"/>
    <p:sldId id="1941" r:id="rId271"/>
    <p:sldId id="3550" r:id="rId272"/>
    <p:sldId id="1611" r:id="rId273"/>
    <p:sldId id="1800" r:id="rId274"/>
    <p:sldId id="1612" r:id="rId275"/>
    <p:sldId id="783" r:id="rId276"/>
    <p:sldId id="2258" r:id="rId277"/>
    <p:sldId id="2155" r:id="rId278"/>
    <p:sldId id="2156" r:id="rId279"/>
    <p:sldId id="1821" r:id="rId280"/>
    <p:sldId id="2192" r:id="rId281"/>
    <p:sldId id="2395" r:id="rId282"/>
    <p:sldId id="2397" r:id="rId283"/>
    <p:sldId id="2158" r:id="rId284"/>
    <p:sldId id="1890" r:id="rId285"/>
    <p:sldId id="2257" r:id="rId286"/>
    <p:sldId id="3551" r:id="rId287"/>
    <p:sldId id="3531" r:id="rId288"/>
    <p:sldId id="3535" r:id="rId289"/>
    <p:sldId id="594" r:id="rId290"/>
    <p:sldId id="3541" r:id="rId291"/>
    <p:sldId id="2278" r:id="rId292"/>
    <p:sldId id="2101" r:id="rId293"/>
    <p:sldId id="2102" r:id="rId294"/>
    <p:sldId id="2054" r:id="rId295"/>
    <p:sldId id="2566" r:id="rId296"/>
    <p:sldId id="2568" r:id="rId297"/>
    <p:sldId id="2567" r:id="rId298"/>
    <p:sldId id="3542" r:id="rId299"/>
    <p:sldId id="3536" r:id="rId300"/>
    <p:sldId id="836" r:id="rId301"/>
    <p:sldId id="725" r:id="rId302"/>
    <p:sldId id="818" r:id="rId303"/>
    <p:sldId id="819" r:id="rId304"/>
    <p:sldId id="826" r:id="rId305"/>
    <p:sldId id="719" r:id="rId306"/>
    <p:sldId id="824" r:id="rId307"/>
    <p:sldId id="881" r:id="rId308"/>
    <p:sldId id="679" r:id="rId309"/>
    <p:sldId id="3538" r:id="rId310"/>
    <p:sldId id="2049" r:id="rId311"/>
    <p:sldId id="820" r:id="rId312"/>
    <p:sldId id="2098" r:id="rId313"/>
    <p:sldId id="2045" r:id="rId314"/>
    <p:sldId id="821" r:id="rId315"/>
    <p:sldId id="2046" r:id="rId316"/>
    <p:sldId id="3539" r:id="rId317"/>
    <p:sldId id="727" r:id="rId318"/>
    <p:sldId id="726" r:id="rId319"/>
    <p:sldId id="862" r:id="rId320"/>
    <p:sldId id="863" r:id="rId321"/>
    <p:sldId id="3552" r:id="rId322"/>
    <p:sldId id="3553" r:id="rId323"/>
    <p:sldId id="3554" r:id="rId324"/>
    <p:sldId id="3555" r:id="rId325"/>
    <p:sldId id="3556" r:id="rId326"/>
    <p:sldId id="3557" r:id="rId327"/>
    <p:sldId id="3558" r:id="rId328"/>
    <p:sldId id="2604" r:id="rId329"/>
    <p:sldId id="2570" r:id="rId330"/>
    <p:sldId id="2571" r:id="rId331"/>
    <p:sldId id="2572" r:id="rId332"/>
    <p:sldId id="2573" r:id="rId333"/>
    <p:sldId id="2575" r:id="rId334"/>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ika Lewenski" initials="ML" lastIdx="1" clrIdx="0">
    <p:extLst>
      <p:ext uri="{19B8F6BF-5375-455C-9EA6-DF929625EA0E}">
        <p15:presenceInfo xmlns:p15="http://schemas.microsoft.com/office/powerpoint/2012/main" userId="f82d64a42721f93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66FE"/>
    <a:srgbClr val="043F63"/>
    <a:srgbClr val="152E58"/>
    <a:srgbClr val="0D7BB6"/>
    <a:srgbClr val="FF9933"/>
    <a:srgbClr val="454545"/>
    <a:srgbClr val="003A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792" autoAdjust="0"/>
  </p:normalViewPr>
  <p:slideViewPr>
    <p:cSldViewPr snapToGrid="0">
      <p:cViewPr varScale="1">
        <p:scale>
          <a:sx n="69" d="100"/>
          <a:sy n="69" d="100"/>
        </p:scale>
        <p:origin x="780" y="6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76236"/>
    </p:cViewPr>
  </p:sorterViewPr>
  <p:notesViewPr>
    <p:cSldViewPr snapToGrid="0">
      <p:cViewPr varScale="1">
        <p:scale>
          <a:sx n="77" d="100"/>
          <a:sy n="77" d="100"/>
        </p:scale>
        <p:origin x="3120" y="9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99" Type="http://schemas.openxmlformats.org/officeDocument/2006/relationships/slide" Target="slides/slide296.xml"/><Relationship Id="rId21" Type="http://schemas.openxmlformats.org/officeDocument/2006/relationships/slide" Target="slides/slide18.xml"/><Relationship Id="rId63" Type="http://schemas.openxmlformats.org/officeDocument/2006/relationships/slide" Target="slides/slide60.xml"/><Relationship Id="rId159" Type="http://schemas.openxmlformats.org/officeDocument/2006/relationships/slide" Target="slides/slide156.xml"/><Relationship Id="rId324" Type="http://schemas.openxmlformats.org/officeDocument/2006/relationships/slide" Target="slides/slide321.xml"/><Relationship Id="rId170" Type="http://schemas.openxmlformats.org/officeDocument/2006/relationships/slide" Target="slides/slide167.xml"/><Relationship Id="rId226" Type="http://schemas.openxmlformats.org/officeDocument/2006/relationships/slide" Target="slides/slide223.xml"/><Relationship Id="rId268" Type="http://schemas.openxmlformats.org/officeDocument/2006/relationships/slide" Target="slides/slide265.xml"/><Relationship Id="rId32" Type="http://schemas.openxmlformats.org/officeDocument/2006/relationships/slide" Target="slides/slide29.xml"/><Relationship Id="rId74" Type="http://schemas.openxmlformats.org/officeDocument/2006/relationships/slide" Target="slides/slide71.xml"/><Relationship Id="rId128" Type="http://schemas.openxmlformats.org/officeDocument/2006/relationships/slide" Target="slides/slide125.xml"/><Relationship Id="rId335" Type="http://schemas.openxmlformats.org/officeDocument/2006/relationships/notesMaster" Target="notesMasters/notesMaster1.xml"/><Relationship Id="rId5" Type="http://schemas.openxmlformats.org/officeDocument/2006/relationships/slide" Target="slides/slide2.xml"/><Relationship Id="rId181" Type="http://schemas.openxmlformats.org/officeDocument/2006/relationships/slide" Target="slides/slide178.xml"/><Relationship Id="rId237" Type="http://schemas.openxmlformats.org/officeDocument/2006/relationships/slide" Target="slides/slide234.xml"/><Relationship Id="rId279" Type="http://schemas.openxmlformats.org/officeDocument/2006/relationships/slide" Target="slides/slide276.xml"/><Relationship Id="rId43" Type="http://schemas.openxmlformats.org/officeDocument/2006/relationships/slide" Target="slides/slide40.xml"/><Relationship Id="rId139" Type="http://schemas.openxmlformats.org/officeDocument/2006/relationships/slide" Target="slides/slide136.xml"/><Relationship Id="rId290" Type="http://schemas.openxmlformats.org/officeDocument/2006/relationships/slide" Target="slides/slide287.xml"/><Relationship Id="rId304" Type="http://schemas.openxmlformats.org/officeDocument/2006/relationships/slide" Target="slides/slide301.xml"/><Relationship Id="rId85" Type="http://schemas.openxmlformats.org/officeDocument/2006/relationships/slide" Target="slides/slide82.xml"/><Relationship Id="rId150" Type="http://schemas.openxmlformats.org/officeDocument/2006/relationships/slide" Target="slides/slide147.xml"/><Relationship Id="rId192" Type="http://schemas.openxmlformats.org/officeDocument/2006/relationships/slide" Target="slides/slide189.xml"/><Relationship Id="rId206" Type="http://schemas.openxmlformats.org/officeDocument/2006/relationships/slide" Target="slides/slide203.xml"/><Relationship Id="rId248" Type="http://schemas.openxmlformats.org/officeDocument/2006/relationships/slide" Target="slides/slide245.xml"/><Relationship Id="rId12" Type="http://schemas.openxmlformats.org/officeDocument/2006/relationships/slide" Target="slides/slide9.xml"/><Relationship Id="rId108" Type="http://schemas.openxmlformats.org/officeDocument/2006/relationships/slide" Target="slides/slide105.xml"/><Relationship Id="rId315" Type="http://schemas.openxmlformats.org/officeDocument/2006/relationships/slide" Target="slides/slide312.xml"/><Relationship Id="rId54" Type="http://schemas.openxmlformats.org/officeDocument/2006/relationships/slide" Target="slides/slide51.xml"/><Relationship Id="rId96" Type="http://schemas.openxmlformats.org/officeDocument/2006/relationships/slide" Target="slides/slide93.xml"/><Relationship Id="rId161" Type="http://schemas.openxmlformats.org/officeDocument/2006/relationships/slide" Target="slides/slide158.xml"/><Relationship Id="rId217" Type="http://schemas.openxmlformats.org/officeDocument/2006/relationships/slide" Target="slides/slide214.xml"/><Relationship Id="rId259" Type="http://schemas.openxmlformats.org/officeDocument/2006/relationships/slide" Target="slides/slide256.xml"/><Relationship Id="rId23" Type="http://schemas.openxmlformats.org/officeDocument/2006/relationships/slide" Target="slides/slide20.xml"/><Relationship Id="rId119" Type="http://schemas.openxmlformats.org/officeDocument/2006/relationships/slide" Target="slides/slide116.xml"/><Relationship Id="rId270" Type="http://schemas.openxmlformats.org/officeDocument/2006/relationships/slide" Target="slides/slide267.xml"/><Relationship Id="rId326" Type="http://schemas.openxmlformats.org/officeDocument/2006/relationships/slide" Target="slides/slide323.xml"/><Relationship Id="rId65" Type="http://schemas.openxmlformats.org/officeDocument/2006/relationships/slide" Target="slides/slide62.xml"/><Relationship Id="rId130" Type="http://schemas.openxmlformats.org/officeDocument/2006/relationships/slide" Target="slides/slide127.xml"/><Relationship Id="rId172" Type="http://schemas.openxmlformats.org/officeDocument/2006/relationships/slide" Target="slides/slide169.xml"/><Relationship Id="rId228" Type="http://schemas.openxmlformats.org/officeDocument/2006/relationships/slide" Target="slides/slide225.xml"/><Relationship Id="rId281" Type="http://schemas.openxmlformats.org/officeDocument/2006/relationships/slide" Target="slides/slide278.xml"/><Relationship Id="rId337" Type="http://schemas.openxmlformats.org/officeDocument/2006/relationships/commentAuthors" Target="commentAuthors.xml"/><Relationship Id="rId34" Type="http://schemas.openxmlformats.org/officeDocument/2006/relationships/slide" Target="slides/slide31.xml"/><Relationship Id="rId76" Type="http://schemas.openxmlformats.org/officeDocument/2006/relationships/slide" Target="slides/slide73.xml"/><Relationship Id="rId141" Type="http://schemas.openxmlformats.org/officeDocument/2006/relationships/slide" Target="slides/slide138.xml"/><Relationship Id="rId7" Type="http://schemas.openxmlformats.org/officeDocument/2006/relationships/slide" Target="slides/slide4.xml"/><Relationship Id="rId183" Type="http://schemas.openxmlformats.org/officeDocument/2006/relationships/slide" Target="slides/slide180.xml"/><Relationship Id="rId239" Type="http://schemas.openxmlformats.org/officeDocument/2006/relationships/slide" Target="slides/slide236.xml"/><Relationship Id="rId250" Type="http://schemas.openxmlformats.org/officeDocument/2006/relationships/slide" Target="slides/slide247.xml"/><Relationship Id="rId292" Type="http://schemas.openxmlformats.org/officeDocument/2006/relationships/slide" Target="slides/slide289.xml"/><Relationship Id="rId306" Type="http://schemas.openxmlformats.org/officeDocument/2006/relationships/slide" Target="slides/slide303.xml"/><Relationship Id="rId45" Type="http://schemas.openxmlformats.org/officeDocument/2006/relationships/slide" Target="slides/slide42.xml"/><Relationship Id="rId87" Type="http://schemas.openxmlformats.org/officeDocument/2006/relationships/slide" Target="slides/slide84.xml"/><Relationship Id="rId110" Type="http://schemas.openxmlformats.org/officeDocument/2006/relationships/slide" Target="slides/slide107.xml"/><Relationship Id="rId152" Type="http://schemas.openxmlformats.org/officeDocument/2006/relationships/slide" Target="slides/slide149.xml"/><Relationship Id="rId194" Type="http://schemas.openxmlformats.org/officeDocument/2006/relationships/slide" Target="slides/slide191.xml"/><Relationship Id="rId208" Type="http://schemas.openxmlformats.org/officeDocument/2006/relationships/slide" Target="slides/slide205.xml"/><Relationship Id="rId240" Type="http://schemas.openxmlformats.org/officeDocument/2006/relationships/slide" Target="slides/slide237.xml"/><Relationship Id="rId261" Type="http://schemas.openxmlformats.org/officeDocument/2006/relationships/slide" Target="slides/slide258.xml"/><Relationship Id="rId14" Type="http://schemas.openxmlformats.org/officeDocument/2006/relationships/slide" Target="slides/slide11.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282" Type="http://schemas.openxmlformats.org/officeDocument/2006/relationships/slide" Target="slides/slide279.xml"/><Relationship Id="rId317" Type="http://schemas.openxmlformats.org/officeDocument/2006/relationships/slide" Target="slides/slide314.xml"/><Relationship Id="rId338" Type="http://schemas.openxmlformats.org/officeDocument/2006/relationships/presProps" Target="presProps.xml"/><Relationship Id="rId8" Type="http://schemas.openxmlformats.org/officeDocument/2006/relationships/slide" Target="slides/slide5.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219" Type="http://schemas.openxmlformats.org/officeDocument/2006/relationships/slide" Target="slides/slide216.xml"/><Relationship Id="rId230" Type="http://schemas.openxmlformats.org/officeDocument/2006/relationships/slide" Target="slides/slide227.xml"/><Relationship Id="rId251" Type="http://schemas.openxmlformats.org/officeDocument/2006/relationships/slide" Target="slides/slide248.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72" Type="http://schemas.openxmlformats.org/officeDocument/2006/relationships/slide" Target="slides/slide269.xml"/><Relationship Id="rId293" Type="http://schemas.openxmlformats.org/officeDocument/2006/relationships/slide" Target="slides/slide290.xml"/><Relationship Id="rId307" Type="http://schemas.openxmlformats.org/officeDocument/2006/relationships/slide" Target="slides/slide304.xml"/><Relationship Id="rId328" Type="http://schemas.openxmlformats.org/officeDocument/2006/relationships/slide" Target="slides/slide325.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95" Type="http://schemas.openxmlformats.org/officeDocument/2006/relationships/slide" Target="slides/slide192.xml"/><Relationship Id="rId209" Type="http://schemas.openxmlformats.org/officeDocument/2006/relationships/slide" Target="slides/slide206.xml"/><Relationship Id="rId220" Type="http://schemas.openxmlformats.org/officeDocument/2006/relationships/slide" Target="slides/slide217.xml"/><Relationship Id="rId241" Type="http://schemas.openxmlformats.org/officeDocument/2006/relationships/slide" Target="slides/slide23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262" Type="http://schemas.openxmlformats.org/officeDocument/2006/relationships/slide" Target="slides/slide259.xml"/><Relationship Id="rId283" Type="http://schemas.openxmlformats.org/officeDocument/2006/relationships/slide" Target="slides/slide280.xml"/><Relationship Id="rId318" Type="http://schemas.openxmlformats.org/officeDocument/2006/relationships/slide" Target="slides/slide315.xml"/><Relationship Id="rId339" Type="http://schemas.openxmlformats.org/officeDocument/2006/relationships/viewProps" Target="viewProps.xml"/><Relationship Id="rId78" Type="http://schemas.openxmlformats.org/officeDocument/2006/relationships/slide" Target="slides/slide75.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64" Type="http://schemas.openxmlformats.org/officeDocument/2006/relationships/slide" Target="slides/slide161.xml"/><Relationship Id="rId185" Type="http://schemas.openxmlformats.org/officeDocument/2006/relationships/slide" Target="slides/slide182.xml"/><Relationship Id="rId9" Type="http://schemas.openxmlformats.org/officeDocument/2006/relationships/slide" Target="slides/slide6.xml"/><Relationship Id="rId210" Type="http://schemas.openxmlformats.org/officeDocument/2006/relationships/slide" Target="slides/slide207.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slide" Target="slides/slide249.xml"/><Relationship Id="rId273" Type="http://schemas.openxmlformats.org/officeDocument/2006/relationships/slide" Target="slides/slide270.xml"/><Relationship Id="rId294" Type="http://schemas.openxmlformats.org/officeDocument/2006/relationships/slide" Target="slides/slide291.xml"/><Relationship Id="rId308" Type="http://schemas.openxmlformats.org/officeDocument/2006/relationships/slide" Target="slides/slide305.xml"/><Relationship Id="rId329" Type="http://schemas.openxmlformats.org/officeDocument/2006/relationships/slide" Target="slides/slide326.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340" Type="http://schemas.openxmlformats.org/officeDocument/2006/relationships/theme" Target="theme/theme1.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263" Type="http://schemas.openxmlformats.org/officeDocument/2006/relationships/slide" Target="slides/slide260.xml"/><Relationship Id="rId284" Type="http://schemas.openxmlformats.org/officeDocument/2006/relationships/slide" Target="slides/slide281.xml"/><Relationship Id="rId319" Type="http://schemas.openxmlformats.org/officeDocument/2006/relationships/slide" Target="slides/slide316.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330" Type="http://schemas.openxmlformats.org/officeDocument/2006/relationships/slide" Target="slides/slide327.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slide" Target="slides/slide250.xml"/><Relationship Id="rId274" Type="http://schemas.openxmlformats.org/officeDocument/2006/relationships/slide" Target="slides/slide271.xml"/><Relationship Id="rId295" Type="http://schemas.openxmlformats.org/officeDocument/2006/relationships/slide" Target="slides/slide292.xml"/><Relationship Id="rId309" Type="http://schemas.openxmlformats.org/officeDocument/2006/relationships/slide" Target="slides/slide306.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320" Type="http://schemas.openxmlformats.org/officeDocument/2006/relationships/slide" Target="slides/slide317.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341" Type="http://schemas.openxmlformats.org/officeDocument/2006/relationships/tableStyles" Target="tableStyles.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264" Type="http://schemas.openxmlformats.org/officeDocument/2006/relationships/slide" Target="slides/slide261.xml"/><Relationship Id="rId285" Type="http://schemas.openxmlformats.org/officeDocument/2006/relationships/slide" Target="slides/slide28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310" Type="http://schemas.openxmlformats.org/officeDocument/2006/relationships/slide" Target="slides/slide307.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331" Type="http://schemas.openxmlformats.org/officeDocument/2006/relationships/slide" Target="slides/slide328.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54" Type="http://schemas.openxmlformats.org/officeDocument/2006/relationships/slide" Target="slides/slide25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275" Type="http://schemas.openxmlformats.org/officeDocument/2006/relationships/slide" Target="slides/slide272.xml"/><Relationship Id="rId296" Type="http://schemas.openxmlformats.org/officeDocument/2006/relationships/slide" Target="slides/slide293.xml"/><Relationship Id="rId300" Type="http://schemas.openxmlformats.org/officeDocument/2006/relationships/slide" Target="slides/slide297.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321" Type="http://schemas.openxmlformats.org/officeDocument/2006/relationships/slide" Target="slides/slide318.xml"/><Relationship Id="rId202" Type="http://schemas.openxmlformats.org/officeDocument/2006/relationships/slide" Target="slides/slide199.xml"/><Relationship Id="rId223" Type="http://schemas.openxmlformats.org/officeDocument/2006/relationships/slide" Target="slides/slide220.xml"/><Relationship Id="rId244" Type="http://schemas.openxmlformats.org/officeDocument/2006/relationships/slide" Target="slides/slide241.xml"/><Relationship Id="rId18" Type="http://schemas.openxmlformats.org/officeDocument/2006/relationships/slide" Target="slides/slide15.xml"/><Relationship Id="rId39" Type="http://schemas.openxmlformats.org/officeDocument/2006/relationships/slide" Target="slides/slide36.xml"/><Relationship Id="rId265" Type="http://schemas.openxmlformats.org/officeDocument/2006/relationships/slide" Target="slides/slide262.xml"/><Relationship Id="rId286" Type="http://schemas.openxmlformats.org/officeDocument/2006/relationships/slide" Target="slides/slide283.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311" Type="http://schemas.openxmlformats.org/officeDocument/2006/relationships/slide" Target="slides/slide308.xml"/><Relationship Id="rId332" Type="http://schemas.openxmlformats.org/officeDocument/2006/relationships/slide" Target="slides/slide329.xml"/><Relationship Id="rId71" Type="http://schemas.openxmlformats.org/officeDocument/2006/relationships/slide" Target="slides/slide68.xml"/><Relationship Id="rId92" Type="http://schemas.openxmlformats.org/officeDocument/2006/relationships/slide" Target="slides/slide89.xml"/><Relationship Id="rId213" Type="http://schemas.openxmlformats.org/officeDocument/2006/relationships/slide" Target="slides/slide210.xml"/><Relationship Id="rId234" Type="http://schemas.openxmlformats.org/officeDocument/2006/relationships/slide" Target="slides/slide231.xml"/><Relationship Id="rId2" Type="http://schemas.openxmlformats.org/officeDocument/2006/relationships/slideMaster" Target="slideMasters/slideMaster2.xml"/><Relationship Id="rId29" Type="http://schemas.openxmlformats.org/officeDocument/2006/relationships/slide" Target="slides/slide26.xml"/><Relationship Id="rId255" Type="http://schemas.openxmlformats.org/officeDocument/2006/relationships/slide" Target="slides/slide252.xml"/><Relationship Id="rId276" Type="http://schemas.openxmlformats.org/officeDocument/2006/relationships/slide" Target="slides/slide273.xml"/><Relationship Id="rId297" Type="http://schemas.openxmlformats.org/officeDocument/2006/relationships/slide" Target="slides/slide294.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301" Type="http://schemas.openxmlformats.org/officeDocument/2006/relationships/slide" Target="slides/slide298.xml"/><Relationship Id="rId322" Type="http://schemas.openxmlformats.org/officeDocument/2006/relationships/slide" Target="slides/slide319.xml"/><Relationship Id="rId61" Type="http://schemas.openxmlformats.org/officeDocument/2006/relationships/slide" Target="slides/slide58.xml"/><Relationship Id="rId82" Type="http://schemas.openxmlformats.org/officeDocument/2006/relationships/slide" Target="slides/slide79.xml"/><Relationship Id="rId199" Type="http://schemas.openxmlformats.org/officeDocument/2006/relationships/slide" Target="slides/slide196.xml"/><Relationship Id="rId203" Type="http://schemas.openxmlformats.org/officeDocument/2006/relationships/slide" Target="slides/slide200.xml"/><Relationship Id="rId19" Type="http://schemas.openxmlformats.org/officeDocument/2006/relationships/slide" Target="slides/slide16.xml"/><Relationship Id="rId224" Type="http://schemas.openxmlformats.org/officeDocument/2006/relationships/slide" Target="slides/slide221.xml"/><Relationship Id="rId245" Type="http://schemas.openxmlformats.org/officeDocument/2006/relationships/slide" Target="slides/slide242.xml"/><Relationship Id="rId266" Type="http://schemas.openxmlformats.org/officeDocument/2006/relationships/slide" Target="slides/slide263.xml"/><Relationship Id="rId287" Type="http://schemas.openxmlformats.org/officeDocument/2006/relationships/slide" Target="slides/slide284.xml"/><Relationship Id="rId30" Type="http://schemas.openxmlformats.org/officeDocument/2006/relationships/slide" Target="slides/slide2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312" Type="http://schemas.openxmlformats.org/officeDocument/2006/relationships/slide" Target="slides/slide309.xml"/><Relationship Id="rId333" Type="http://schemas.openxmlformats.org/officeDocument/2006/relationships/slide" Target="slides/slide330.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slide" Target="slides/slide211.xml"/><Relationship Id="rId235" Type="http://schemas.openxmlformats.org/officeDocument/2006/relationships/slide" Target="slides/slide232.xml"/><Relationship Id="rId256" Type="http://schemas.openxmlformats.org/officeDocument/2006/relationships/slide" Target="slides/slide253.xml"/><Relationship Id="rId277" Type="http://schemas.openxmlformats.org/officeDocument/2006/relationships/slide" Target="slides/slide274.xml"/><Relationship Id="rId298" Type="http://schemas.openxmlformats.org/officeDocument/2006/relationships/slide" Target="slides/slide295.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302" Type="http://schemas.openxmlformats.org/officeDocument/2006/relationships/slide" Target="slides/slide299.xml"/><Relationship Id="rId323" Type="http://schemas.openxmlformats.org/officeDocument/2006/relationships/slide" Target="slides/slide320.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179" Type="http://schemas.openxmlformats.org/officeDocument/2006/relationships/slide" Target="slides/slide176.xml"/><Relationship Id="rId190" Type="http://schemas.openxmlformats.org/officeDocument/2006/relationships/slide" Target="slides/slide187.xml"/><Relationship Id="rId204" Type="http://schemas.openxmlformats.org/officeDocument/2006/relationships/slide" Target="slides/slide201.xml"/><Relationship Id="rId225" Type="http://schemas.openxmlformats.org/officeDocument/2006/relationships/slide" Target="slides/slide222.xml"/><Relationship Id="rId246" Type="http://schemas.openxmlformats.org/officeDocument/2006/relationships/slide" Target="slides/slide243.xml"/><Relationship Id="rId267" Type="http://schemas.openxmlformats.org/officeDocument/2006/relationships/slide" Target="slides/slide264.xml"/><Relationship Id="rId288" Type="http://schemas.openxmlformats.org/officeDocument/2006/relationships/slide" Target="slides/slide285.xml"/><Relationship Id="rId106" Type="http://schemas.openxmlformats.org/officeDocument/2006/relationships/slide" Target="slides/slide103.xml"/><Relationship Id="rId127" Type="http://schemas.openxmlformats.org/officeDocument/2006/relationships/slide" Target="slides/slide124.xml"/><Relationship Id="rId313" Type="http://schemas.openxmlformats.org/officeDocument/2006/relationships/slide" Target="slides/slide310.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94" Type="http://schemas.openxmlformats.org/officeDocument/2006/relationships/slide" Target="slides/slide91.xml"/><Relationship Id="rId148" Type="http://schemas.openxmlformats.org/officeDocument/2006/relationships/slide" Target="slides/slide145.xml"/><Relationship Id="rId169" Type="http://schemas.openxmlformats.org/officeDocument/2006/relationships/slide" Target="slides/slide166.xml"/><Relationship Id="rId334" Type="http://schemas.openxmlformats.org/officeDocument/2006/relationships/slide" Target="slides/slide331.xml"/><Relationship Id="rId4" Type="http://schemas.openxmlformats.org/officeDocument/2006/relationships/slide" Target="slides/slide1.xml"/><Relationship Id="rId180" Type="http://schemas.openxmlformats.org/officeDocument/2006/relationships/slide" Target="slides/slide177.xml"/><Relationship Id="rId215" Type="http://schemas.openxmlformats.org/officeDocument/2006/relationships/slide" Target="slides/slide212.xml"/><Relationship Id="rId236" Type="http://schemas.openxmlformats.org/officeDocument/2006/relationships/slide" Target="slides/slide233.xml"/><Relationship Id="rId257" Type="http://schemas.openxmlformats.org/officeDocument/2006/relationships/slide" Target="slides/slide254.xml"/><Relationship Id="rId278" Type="http://schemas.openxmlformats.org/officeDocument/2006/relationships/slide" Target="slides/slide275.xml"/><Relationship Id="rId303" Type="http://schemas.openxmlformats.org/officeDocument/2006/relationships/slide" Target="slides/slide300.xml"/><Relationship Id="rId42" Type="http://schemas.openxmlformats.org/officeDocument/2006/relationships/slide" Target="slides/slide39.xml"/><Relationship Id="rId84" Type="http://schemas.openxmlformats.org/officeDocument/2006/relationships/slide" Target="slides/slide81.xml"/><Relationship Id="rId138" Type="http://schemas.openxmlformats.org/officeDocument/2006/relationships/slide" Target="slides/slide135.xml"/><Relationship Id="rId191" Type="http://schemas.openxmlformats.org/officeDocument/2006/relationships/slide" Target="slides/slide188.xml"/><Relationship Id="rId205" Type="http://schemas.openxmlformats.org/officeDocument/2006/relationships/slide" Target="slides/slide202.xml"/><Relationship Id="rId247" Type="http://schemas.openxmlformats.org/officeDocument/2006/relationships/slide" Target="slides/slide244.xml"/><Relationship Id="rId107" Type="http://schemas.openxmlformats.org/officeDocument/2006/relationships/slide" Target="slides/slide104.xml"/><Relationship Id="rId289" Type="http://schemas.openxmlformats.org/officeDocument/2006/relationships/slide" Target="slides/slide286.xml"/><Relationship Id="rId11" Type="http://schemas.openxmlformats.org/officeDocument/2006/relationships/slide" Target="slides/slide8.xml"/><Relationship Id="rId53" Type="http://schemas.openxmlformats.org/officeDocument/2006/relationships/slide" Target="slides/slide50.xml"/><Relationship Id="rId149" Type="http://schemas.openxmlformats.org/officeDocument/2006/relationships/slide" Target="slides/slide146.xml"/><Relationship Id="rId314" Type="http://schemas.openxmlformats.org/officeDocument/2006/relationships/slide" Target="slides/slide311.xml"/><Relationship Id="rId95" Type="http://schemas.openxmlformats.org/officeDocument/2006/relationships/slide" Target="slides/slide92.xml"/><Relationship Id="rId160" Type="http://schemas.openxmlformats.org/officeDocument/2006/relationships/slide" Target="slides/slide157.xml"/><Relationship Id="rId216" Type="http://schemas.openxmlformats.org/officeDocument/2006/relationships/slide" Target="slides/slide213.xml"/><Relationship Id="rId258" Type="http://schemas.openxmlformats.org/officeDocument/2006/relationships/slide" Target="slides/slide255.xml"/><Relationship Id="rId22" Type="http://schemas.openxmlformats.org/officeDocument/2006/relationships/slide" Target="slides/slide19.xml"/><Relationship Id="rId64" Type="http://schemas.openxmlformats.org/officeDocument/2006/relationships/slide" Target="slides/slide61.xml"/><Relationship Id="rId118" Type="http://schemas.openxmlformats.org/officeDocument/2006/relationships/slide" Target="slides/slide115.xml"/><Relationship Id="rId325" Type="http://schemas.openxmlformats.org/officeDocument/2006/relationships/slide" Target="slides/slide322.xml"/><Relationship Id="rId171" Type="http://schemas.openxmlformats.org/officeDocument/2006/relationships/slide" Target="slides/slide168.xml"/><Relationship Id="rId227" Type="http://schemas.openxmlformats.org/officeDocument/2006/relationships/slide" Target="slides/slide224.xml"/><Relationship Id="rId269" Type="http://schemas.openxmlformats.org/officeDocument/2006/relationships/slide" Target="slides/slide266.xml"/><Relationship Id="rId33" Type="http://schemas.openxmlformats.org/officeDocument/2006/relationships/slide" Target="slides/slide30.xml"/><Relationship Id="rId129" Type="http://schemas.openxmlformats.org/officeDocument/2006/relationships/slide" Target="slides/slide126.xml"/><Relationship Id="rId280" Type="http://schemas.openxmlformats.org/officeDocument/2006/relationships/slide" Target="slides/slide277.xml"/><Relationship Id="rId336" Type="http://schemas.openxmlformats.org/officeDocument/2006/relationships/handoutMaster" Target="handoutMasters/handoutMaster1.xml"/><Relationship Id="rId75" Type="http://schemas.openxmlformats.org/officeDocument/2006/relationships/slide" Target="slides/slide72.xml"/><Relationship Id="rId140" Type="http://schemas.openxmlformats.org/officeDocument/2006/relationships/slide" Target="slides/slide137.xml"/><Relationship Id="rId182" Type="http://schemas.openxmlformats.org/officeDocument/2006/relationships/slide" Target="slides/slide179.xml"/><Relationship Id="rId6" Type="http://schemas.openxmlformats.org/officeDocument/2006/relationships/slide" Target="slides/slide3.xml"/><Relationship Id="rId238" Type="http://schemas.openxmlformats.org/officeDocument/2006/relationships/slide" Target="slides/slide235.xml"/><Relationship Id="rId291" Type="http://schemas.openxmlformats.org/officeDocument/2006/relationships/slide" Target="slides/slide288.xml"/><Relationship Id="rId305" Type="http://schemas.openxmlformats.org/officeDocument/2006/relationships/slide" Target="slides/slide302.xml"/><Relationship Id="rId44" Type="http://schemas.openxmlformats.org/officeDocument/2006/relationships/slide" Target="slides/slide41.xml"/><Relationship Id="rId86" Type="http://schemas.openxmlformats.org/officeDocument/2006/relationships/slide" Target="slides/slide83.xml"/><Relationship Id="rId151" Type="http://schemas.openxmlformats.org/officeDocument/2006/relationships/slide" Target="slides/slide148.xml"/><Relationship Id="rId193" Type="http://schemas.openxmlformats.org/officeDocument/2006/relationships/slide" Target="slides/slide190.xml"/><Relationship Id="rId207" Type="http://schemas.openxmlformats.org/officeDocument/2006/relationships/slide" Target="slides/slide204.xml"/><Relationship Id="rId249" Type="http://schemas.openxmlformats.org/officeDocument/2006/relationships/slide" Target="slides/slide246.xml"/><Relationship Id="rId13" Type="http://schemas.openxmlformats.org/officeDocument/2006/relationships/slide" Target="slides/slide10.xml"/><Relationship Id="rId109" Type="http://schemas.openxmlformats.org/officeDocument/2006/relationships/slide" Target="slides/slide106.xml"/><Relationship Id="rId260" Type="http://schemas.openxmlformats.org/officeDocument/2006/relationships/slide" Target="slides/slide257.xml"/><Relationship Id="rId316" Type="http://schemas.openxmlformats.org/officeDocument/2006/relationships/slide" Target="slides/slide313.xml"/><Relationship Id="rId55" Type="http://schemas.openxmlformats.org/officeDocument/2006/relationships/slide" Target="slides/slide52.xml"/><Relationship Id="rId97" Type="http://schemas.openxmlformats.org/officeDocument/2006/relationships/slide" Target="slides/slide94.xml"/><Relationship Id="rId120" Type="http://schemas.openxmlformats.org/officeDocument/2006/relationships/slide" Target="slides/slide117.xml"/><Relationship Id="rId162" Type="http://schemas.openxmlformats.org/officeDocument/2006/relationships/slide" Target="slides/slide159.xml"/><Relationship Id="rId218" Type="http://schemas.openxmlformats.org/officeDocument/2006/relationships/slide" Target="slides/slide215.xml"/><Relationship Id="rId271" Type="http://schemas.openxmlformats.org/officeDocument/2006/relationships/slide" Target="slides/slide268.xml"/><Relationship Id="rId24" Type="http://schemas.openxmlformats.org/officeDocument/2006/relationships/slide" Target="slides/slide21.xml"/><Relationship Id="rId66" Type="http://schemas.openxmlformats.org/officeDocument/2006/relationships/slide" Target="slides/slide63.xml"/><Relationship Id="rId131" Type="http://schemas.openxmlformats.org/officeDocument/2006/relationships/slide" Target="slides/slide128.xml"/><Relationship Id="rId327" Type="http://schemas.openxmlformats.org/officeDocument/2006/relationships/slide" Target="slides/slide324.xml"/><Relationship Id="rId173" Type="http://schemas.openxmlformats.org/officeDocument/2006/relationships/slide" Target="slides/slide170.xml"/><Relationship Id="rId229" Type="http://schemas.openxmlformats.org/officeDocument/2006/relationships/slide" Target="slides/slide226.xml"/></Relationships>
</file>

<file path=ppt/charts/_rels/chart1.xml.rels><?xml version="1.0" encoding="UTF-8" standalone="yes"?>
<Relationships xmlns="http://schemas.openxmlformats.org/package/2006/relationships"><Relationship Id="rId3" Type="http://schemas.openxmlformats.org/officeDocument/2006/relationships/oleObject" Target="file:///F:\Project%20Finance%20Theory%20-%20Monte%20Carlo%20Simulati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Chapters\Chapter%205.%20Electricity\Renewable%20Energy\3.%20Resource%20Assessment%20Data\Solar%20Resource%20Assessment\Nigeria%20and%20Scotland.xlsb"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Sheet1!$C$31:$F$31</c:f>
              <c:strCache>
                <c:ptCount val="4"/>
                <c:pt idx="0">
                  <c:v>CFADS</c:v>
                </c:pt>
              </c:strCache>
            </c:strRef>
          </c:tx>
          <c:spPr>
            <a:solidFill>
              <a:schemeClr val="accent1"/>
            </a:solidFill>
            <a:ln>
              <a:noFill/>
            </a:ln>
            <a:effectLst/>
          </c:spPr>
          <c:cat>
            <c:numRef>
              <c:f>Sheet1!$G$30:$AO$30</c:f>
              <c:numCache>
                <c:formatCode>General</c:formatCode>
                <c:ptCount val="3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numCache>
            </c:numRef>
          </c:cat>
          <c:val>
            <c:numRef>
              <c:f>Sheet1!$G$31:$AO$31</c:f>
              <c:numCache>
                <c:formatCode>General</c:formatCode>
                <c:ptCount val="35"/>
                <c:pt idx="0">
                  <c:v>65.28</c:v>
                </c:pt>
                <c:pt idx="1">
                  <c:v>99.878399999999999</c:v>
                </c:pt>
                <c:pt idx="2">
                  <c:v>67.917311999999995</c:v>
                </c:pt>
                <c:pt idx="3">
                  <c:v>103.91348735999999</c:v>
                </c:pt>
                <c:pt idx="4">
                  <c:v>70.661171404800015</c:v>
                </c:pt>
                <c:pt idx="5">
                  <c:v>108.11159224934401</c:v>
                </c:pt>
                <c:pt idx="6">
                  <c:v>73.515882729553923</c:v>
                </c:pt>
                <c:pt idx="7">
                  <c:v>112.47930057621751</c:v>
                </c:pt>
                <c:pt idx="8">
                  <c:v>76.485924391827908</c:v>
                </c:pt>
                <c:pt idx="9">
                  <c:v>117.0234643194967</c:v>
                </c:pt>
                <c:pt idx="10">
                  <c:v>79.575955737257758</c:v>
                </c:pt>
                <c:pt idx="11">
                  <c:v>121.75121227800436</c:v>
                </c:pt>
                <c:pt idx="12">
                  <c:v>82.790824349042964</c:v>
                </c:pt>
                <c:pt idx="13">
                  <c:v>126.66996125403574</c:v>
                </c:pt>
                <c:pt idx="14">
                  <c:v>86.135573652744313</c:v>
                </c:pt>
                <c:pt idx="15">
                  <c:v>131.78742768869878</c:v>
                </c:pt>
                <c:pt idx="16">
                  <c:v>89.615450828315204</c:v>
                </c:pt>
                <c:pt idx="17">
                  <c:v>137.11163976732226</c:v>
                </c:pt>
                <c:pt idx="18">
                  <c:v>93.235915041779123</c:v>
                </c:pt>
                <c:pt idx="19">
                  <c:v>142.65095001392208</c:v>
                </c:pt>
                <c:pt idx="20">
                  <c:v>97.002646009467014</c:v>
                </c:pt>
                <c:pt idx="21">
                  <c:v>148.41404839448452</c:v>
                </c:pt>
                <c:pt idx="22">
                  <c:v>100.9215529082495</c:v>
                </c:pt>
                <c:pt idx="23">
                  <c:v>154.40997594962172</c:v>
                </c:pt>
                <c:pt idx="24">
                  <c:v>104.99878364574278</c:v>
                </c:pt>
                <c:pt idx="25">
                  <c:v>160.64813897798641</c:v>
                </c:pt>
                <c:pt idx="26">
                  <c:v>109.24073450503077</c:v>
                </c:pt>
                <c:pt idx="27">
                  <c:v>167.13832379269709</c:v>
                </c:pt>
                <c:pt idx="28">
                  <c:v>113.65406017903402</c:v>
                </c:pt>
                <c:pt idx="29">
                  <c:v>173.89071207392206</c:v>
                </c:pt>
                <c:pt idx="30">
                  <c:v>118.245684210267</c:v>
                </c:pt>
                <c:pt idx="31">
                  <c:v>180.91589684170853</c:v>
                </c:pt>
                <c:pt idx="32">
                  <c:v>123.0228098523618</c:v>
                </c:pt>
                <c:pt idx="33">
                  <c:v>188.22489907411355</c:v>
                </c:pt>
                <c:pt idx="34">
                  <c:v>127.99293137039723</c:v>
                </c:pt>
              </c:numCache>
            </c:numRef>
          </c:val>
          <c:extLst>
            <c:ext xmlns:c16="http://schemas.microsoft.com/office/drawing/2014/chart" uri="{C3380CC4-5D6E-409C-BE32-E72D297353CC}">
              <c16:uniqueId val="{00000000-C7AC-4E69-8BEC-602670151D0F}"/>
            </c:ext>
          </c:extLst>
        </c:ser>
        <c:ser>
          <c:idx val="1"/>
          <c:order val="1"/>
          <c:tx>
            <c:strRef>
              <c:f>Sheet1!$C$32:$F$32</c:f>
              <c:strCache>
                <c:ptCount val="4"/>
                <c:pt idx="0">
                  <c:v>Debt Service</c:v>
                </c:pt>
              </c:strCache>
            </c:strRef>
          </c:tx>
          <c:spPr>
            <a:solidFill>
              <a:schemeClr val="accent2"/>
            </a:solidFill>
            <a:ln>
              <a:noFill/>
            </a:ln>
            <a:effectLst/>
          </c:spPr>
          <c:cat>
            <c:numRef>
              <c:f>Sheet1!$G$30:$AO$30</c:f>
              <c:numCache>
                <c:formatCode>General</c:formatCode>
                <c:ptCount val="3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numCache>
            </c:numRef>
          </c:cat>
          <c:val>
            <c:numRef>
              <c:f>Sheet1!$G$32:$AO$32</c:f>
              <c:numCache>
                <c:formatCode>_-* #,##0.00_-;[Red]_(* \(#,##0.00\);_-* "-"??_-;_-@_-</c:formatCode>
                <c:ptCount val="35"/>
                <c:pt idx="0">
                  <c:v>43.52</c:v>
                </c:pt>
                <c:pt idx="1">
                  <c:v>66.585599999999999</c:v>
                </c:pt>
                <c:pt idx="2">
                  <c:v>45.278207999999999</c:v>
                </c:pt>
                <c:pt idx="3">
                  <c:v>69.275658239999999</c:v>
                </c:pt>
                <c:pt idx="4">
                  <c:v>47.107447603200008</c:v>
                </c:pt>
                <c:pt idx="5">
                  <c:v>72.074394832896004</c:v>
                </c:pt>
                <c:pt idx="6">
                  <c:v>49.010588486369279</c:v>
                </c:pt>
                <c:pt idx="7">
                  <c:v>74.986200384145008</c:v>
                </c:pt>
                <c:pt idx="8">
                  <c:v>50.990616261218605</c:v>
                </c:pt>
                <c:pt idx="9">
                  <c:v>78.015642879664469</c:v>
                </c:pt>
                <c:pt idx="10">
                  <c:v>53.050637158171838</c:v>
                </c:pt>
                <c:pt idx="11">
                  <c:v>81.167474852002911</c:v>
                </c:pt>
                <c:pt idx="12">
                  <c:v>55.193882899361974</c:v>
                </c:pt>
                <c:pt idx="13">
                  <c:v>84.446640836023832</c:v>
                </c:pt>
                <c:pt idx="14">
                  <c:v>57.423715768496209</c:v>
                </c:pt>
                <c:pt idx="15">
                  <c:v>87.858285125799185</c:v>
                </c:pt>
                <c:pt idx="16">
                  <c:v>59.743633885543467</c:v>
                </c:pt>
                <c:pt idx="17">
                  <c:v>91.407759844881511</c:v>
                </c:pt>
                <c:pt idx="18">
                  <c:v>62.157276694519418</c:v>
                </c:pt>
                <c:pt idx="19">
                  <c:v>95.100633342614728</c:v>
                </c:pt>
                <c:pt idx="20">
                  <c:v>64.668430672978005</c:v>
                </c:pt>
                <c:pt idx="21">
                  <c:v>98.942698929656345</c:v>
                </c:pt>
                <c:pt idx="22">
                  <c:v>67.281035272166335</c:v>
                </c:pt>
                <c:pt idx="23">
                  <c:v>102.93998396641449</c:v>
                </c:pt>
                <c:pt idx="24">
                  <c:v>69.999189097161846</c:v>
                </c:pt>
                <c:pt idx="25">
                  <c:v>107.0987593186576</c:v>
                </c:pt>
                <c:pt idx="26">
                  <c:v>72.827156336687182</c:v>
                </c:pt>
                <c:pt idx="27">
                  <c:v>0</c:v>
                </c:pt>
                <c:pt idx="28">
                  <c:v>0</c:v>
                </c:pt>
                <c:pt idx="29">
                  <c:v>0</c:v>
                </c:pt>
                <c:pt idx="30">
                  <c:v>0</c:v>
                </c:pt>
                <c:pt idx="31">
                  <c:v>0</c:v>
                </c:pt>
                <c:pt idx="32">
                  <c:v>0</c:v>
                </c:pt>
                <c:pt idx="33">
                  <c:v>0</c:v>
                </c:pt>
                <c:pt idx="34">
                  <c:v>0</c:v>
                </c:pt>
              </c:numCache>
            </c:numRef>
          </c:val>
          <c:extLst>
            <c:ext xmlns:c16="http://schemas.microsoft.com/office/drawing/2014/chart" uri="{C3380CC4-5D6E-409C-BE32-E72D297353CC}">
              <c16:uniqueId val="{00000001-C7AC-4E69-8BEC-602670151D0F}"/>
            </c:ext>
          </c:extLst>
        </c:ser>
        <c:dLbls>
          <c:showLegendKey val="0"/>
          <c:showVal val="0"/>
          <c:showCatName val="0"/>
          <c:showSerName val="0"/>
          <c:showPercent val="0"/>
          <c:showBubbleSize val="0"/>
        </c:dLbls>
        <c:axId val="159255968"/>
        <c:axId val="322677744"/>
      </c:areaChart>
      <c:catAx>
        <c:axId val="159255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677744"/>
        <c:crosses val="autoZero"/>
        <c:auto val="1"/>
        <c:lblAlgn val="ctr"/>
        <c:lblOffset val="100"/>
        <c:noMultiLvlLbl val="0"/>
      </c:catAx>
      <c:valAx>
        <c:axId val="322677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25596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141235609911956E-2"/>
          <c:y val="4.1357031672322048E-2"/>
          <c:w val="0.92914562658374011"/>
          <c:h val="0.90463784917383627"/>
        </c:manualLayout>
      </c:layout>
      <c:barChart>
        <c:barDir val="col"/>
        <c:grouping val="clustered"/>
        <c:varyColors val="0"/>
        <c:ser>
          <c:idx val="0"/>
          <c:order val="0"/>
          <c:spPr>
            <a:solidFill>
              <a:schemeClr val="accent1"/>
            </a:solidFill>
            <a:ln>
              <a:noFill/>
            </a:ln>
            <a:effectLst/>
          </c:spPr>
          <c:invertIfNegative val="0"/>
          <c:val>
            <c:numRef>
              <c:f>Nigeria!$C$992:$C$1135</c:f>
              <c:numCache>
                <c:formatCode>General</c:formatCode>
                <c:ptCount val="144"/>
                <c:pt idx="0">
                  <c:v>0</c:v>
                </c:pt>
                <c:pt idx="1">
                  <c:v>0</c:v>
                </c:pt>
                <c:pt idx="2">
                  <c:v>0</c:v>
                </c:pt>
                <c:pt idx="3">
                  <c:v>0</c:v>
                </c:pt>
                <c:pt idx="4">
                  <c:v>0</c:v>
                </c:pt>
                <c:pt idx="5">
                  <c:v>0</c:v>
                </c:pt>
                <c:pt idx="6">
                  <c:v>0</c:v>
                </c:pt>
                <c:pt idx="7">
                  <c:v>0</c:v>
                </c:pt>
                <c:pt idx="8">
                  <c:v>4.8899999999999997</c:v>
                </c:pt>
                <c:pt idx="9">
                  <c:v>213.69</c:v>
                </c:pt>
                <c:pt idx="10">
                  <c:v>426.65</c:v>
                </c:pt>
                <c:pt idx="11">
                  <c:v>824.71</c:v>
                </c:pt>
                <c:pt idx="12">
                  <c:v>968.22</c:v>
                </c:pt>
                <c:pt idx="13">
                  <c:v>1014.89</c:v>
                </c:pt>
                <c:pt idx="14">
                  <c:v>977.58</c:v>
                </c:pt>
                <c:pt idx="15">
                  <c:v>860.43</c:v>
                </c:pt>
                <c:pt idx="16">
                  <c:v>673.31</c:v>
                </c:pt>
                <c:pt idx="17">
                  <c:v>436.39</c:v>
                </c:pt>
                <c:pt idx="18">
                  <c:v>57.16</c:v>
                </c:pt>
                <c:pt idx="19">
                  <c:v>0</c:v>
                </c:pt>
                <c:pt idx="20">
                  <c:v>0</c:v>
                </c:pt>
                <c:pt idx="21">
                  <c:v>0</c:v>
                </c:pt>
                <c:pt idx="22">
                  <c:v>0</c:v>
                </c:pt>
                <c:pt idx="23">
                  <c:v>0</c:v>
                </c:pt>
                <c:pt idx="24">
                  <c:v>0</c:v>
                </c:pt>
                <c:pt idx="25">
                  <c:v>0</c:v>
                </c:pt>
                <c:pt idx="26">
                  <c:v>0</c:v>
                </c:pt>
                <c:pt idx="27">
                  <c:v>0</c:v>
                </c:pt>
                <c:pt idx="28">
                  <c:v>0</c:v>
                </c:pt>
                <c:pt idx="29">
                  <c:v>0</c:v>
                </c:pt>
                <c:pt idx="30">
                  <c:v>0</c:v>
                </c:pt>
                <c:pt idx="31">
                  <c:v>0</c:v>
                </c:pt>
                <c:pt idx="32">
                  <c:v>151.94999999999999</c:v>
                </c:pt>
                <c:pt idx="33">
                  <c:v>297.52</c:v>
                </c:pt>
                <c:pt idx="34">
                  <c:v>493.65</c:v>
                </c:pt>
                <c:pt idx="35">
                  <c:v>847.28</c:v>
                </c:pt>
                <c:pt idx="36">
                  <c:v>981.17</c:v>
                </c:pt>
                <c:pt idx="37">
                  <c:v>1028.32</c:v>
                </c:pt>
                <c:pt idx="38">
                  <c:v>990.62</c:v>
                </c:pt>
                <c:pt idx="39">
                  <c:v>607.55999999999995</c:v>
                </c:pt>
                <c:pt idx="40">
                  <c:v>291.39</c:v>
                </c:pt>
                <c:pt idx="41">
                  <c:v>189.54</c:v>
                </c:pt>
                <c:pt idx="42">
                  <c:v>89.96</c:v>
                </c:pt>
                <c:pt idx="43">
                  <c:v>0</c:v>
                </c:pt>
                <c:pt idx="44">
                  <c:v>0</c:v>
                </c:pt>
                <c:pt idx="45">
                  <c:v>0</c:v>
                </c:pt>
                <c:pt idx="46">
                  <c:v>0</c:v>
                </c:pt>
                <c:pt idx="47">
                  <c:v>0</c:v>
                </c:pt>
                <c:pt idx="48">
                  <c:v>0</c:v>
                </c:pt>
                <c:pt idx="49">
                  <c:v>0</c:v>
                </c:pt>
                <c:pt idx="50">
                  <c:v>0</c:v>
                </c:pt>
                <c:pt idx="51">
                  <c:v>0</c:v>
                </c:pt>
                <c:pt idx="52">
                  <c:v>0</c:v>
                </c:pt>
                <c:pt idx="53">
                  <c:v>0</c:v>
                </c:pt>
                <c:pt idx="54">
                  <c:v>0</c:v>
                </c:pt>
                <c:pt idx="55">
                  <c:v>0</c:v>
                </c:pt>
                <c:pt idx="56">
                  <c:v>150.26</c:v>
                </c:pt>
                <c:pt idx="57">
                  <c:v>408.76</c:v>
                </c:pt>
                <c:pt idx="58">
                  <c:v>649.63</c:v>
                </c:pt>
                <c:pt idx="59">
                  <c:v>843.53</c:v>
                </c:pt>
                <c:pt idx="60">
                  <c:v>982.73</c:v>
                </c:pt>
                <c:pt idx="61">
                  <c:v>1029.97</c:v>
                </c:pt>
                <c:pt idx="62">
                  <c:v>992.18</c:v>
                </c:pt>
                <c:pt idx="63">
                  <c:v>874</c:v>
                </c:pt>
                <c:pt idx="64">
                  <c:v>684.73</c:v>
                </c:pt>
                <c:pt idx="65">
                  <c:v>445.03</c:v>
                </c:pt>
                <c:pt idx="66">
                  <c:v>183.78</c:v>
                </c:pt>
                <c:pt idx="67">
                  <c:v>0</c:v>
                </c:pt>
                <c:pt idx="68">
                  <c:v>0</c:v>
                </c:pt>
                <c:pt idx="69">
                  <c:v>0</c:v>
                </c:pt>
                <c:pt idx="70">
                  <c:v>0</c:v>
                </c:pt>
                <c:pt idx="71">
                  <c:v>0</c:v>
                </c:pt>
                <c:pt idx="72">
                  <c:v>0</c:v>
                </c:pt>
                <c:pt idx="73">
                  <c:v>0</c:v>
                </c:pt>
                <c:pt idx="74">
                  <c:v>0</c:v>
                </c:pt>
                <c:pt idx="75">
                  <c:v>0</c:v>
                </c:pt>
                <c:pt idx="76">
                  <c:v>0</c:v>
                </c:pt>
                <c:pt idx="77">
                  <c:v>0</c:v>
                </c:pt>
                <c:pt idx="78">
                  <c:v>0</c:v>
                </c:pt>
                <c:pt idx="79">
                  <c:v>0</c:v>
                </c:pt>
                <c:pt idx="80">
                  <c:v>162.21</c:v>
                </c:pt>
                <c:pt idx="81">
                  <c:v>429.79</c:v>
                </c:pt>
                <c:pt idx="82">
                  <c:v>677.95</c:v>
                </c:pt>
                <c:pt idx="83">
                  <c:v>877.34</c:v>
                </c:pt>
                <c:pt idx="84">
                  <c:v>1012.17</c:v>
                </c:pt>
                <c:pt idx="85">
                  <c:v>1060.33</c:v>
                </c:pt>
                <c:pt idx="86">
                  <c:v>1021.7</c:v>
                </c:pt>
                <c:pt idx="87">
                  <c:v>879.86</c:v>
                </c:pt>
                <c:pt idx="88">
                  <c:v>689.64</c:v>
                </c:pt>
                <c:pt idx="89">
                  <c:v>448.73</c:v>
                </c:pt>
                <c:pt idx="90">
                  <c:v>184.85</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157.06</c:v>
                </c:pt>
                <c:pt idx="105">
                  <c:v>421.96</c:v>
                </c:pt>
                <c:pt idx="106">
                  <c:v>667.21</c:v>
                </c:pt>
                <c:pt idx="107">
                  <c:v>864.43</c:v>
                </c:pt>
                <c:pt idx="108">
                  <c:v>991.37</c:v>
                </c:pt>
                <c:pt idx="109">
                  <c:v>1038.76</c:v>
                </c:pt>
                <c:pt idx="110">
                  <c:v>1000.64</c:v>
                </c:pt>
                <c:pt idx="111">
                  <c:v>877.43</c:v>
                </c:pt>
                <c:pt idx="112">
                  <c:v>687.56</c:v>
                </c:pt>
                <c:pt idx="113">
                  <c:v>447.15</c:v>
                </c:pt>
                <c:pt idx="114">
                  <c:v>185.47</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159.22</c:v>
                </c:pt>
                <c:pt idx="129">
                  <c:v>424.26</c:v>
                </c:pt>
                <c:pt idx="130">
                  <c:v>670.14</c:v>
                </c:pt>
                <c:pt idx="131">
                  <c:v>867.79</c:v>
                </c:pt>
                <c:pt idx="132">
                  <c:v>992.55</c:v>
                </c:pt>
                <c:pt idx="133">
                  <c:v>1039.92</c:v>
                </c:pt>
                <c:pt idx="134">
                  <c:v>1001.72</c:v>
                </c:pt>
                <c:pt idx="135">
                  <c:v>881.18</c:v>
                </c:pt>
                <c:pt idx="136">
                  <c:v>690.67</c:v>
                </c:pt>
                <c:pt idx="137">
                  <c:v>449.44</c:v>
                </c:pt>
                <c:pt idx="138">
                  <c:v>184.45</c:v>
                </c:pt>
                <c:pt idx="139">
                  <c:v>0</c:v>
                </c:pt>
                <c:pt idx="140">
                  <c:v>0</c:v>
                </c:pt>
                <c:pt idx="141">
                  <c:v>0</c:v>
                </c:pt>
                <c:pt idx="142">
                  <c:v>0</c:v>
                </c:pt>
                <c:pt idx="143">
                  <c:v>0</c:v>
                </c:pt>
              </c:numCache>
            </c:numRef>
          </c:val>
          <c:extLst>
            <c:ext xmlns:c16="http://schemas.microsoft.com/office/drawing/2014/chart" uri="{C3380CC4-5D6E-409C-BE32-E72D297353CC}">
              <c16:uniqueId val="{00000000-F603-4AE2-831E-FC74CC22601C}"/>
            </c:ext>
          </c:extLst>
        </c:ser>
        <c:dLbls>
          <c:showLegendKey val="0"/>
          <c:showVal val="0"/>
          <c:showCatName val="0"/>
          <c:showSerName val="0"/>
          <c:showPercent val="0"/>
          <c:showBubbleSize val="0"/>
        </c:dLbls>
        <c:gapWidth val="219"/>
        <c:overlap val="-27"/>
        <c:axId val="434118592"/>
        <c:axId val="434117936"/>
      </c:barChart>
      <c:catAx>
        <c:axId val="43411859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117936"/>
        <c:crosses val="autoZero"/>
        <c:auto val="1"/>
        <c:lblAlgn val="ctr"/>
        <c:lblOffset val="100"/>
        <c:noMultiLvlLbl val="0"/>
      </c:catAx>
      <c:valAx>
        <c:axId val="434117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118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dirty="0"/>
          </a:p>
        </p:txBody>
      </p:sp>
      <p:sp>
        <p:nvSpPr>
          <p:cNvPr id="4" name="Footer Placeholder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dirty="0"/>
          </a:p>
        </p:txBody>
      </p:sp>
      <p:sp>
        <p:nvSpPr>
          <p:cNvPr id="5" name="Slide Number Placeholder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5A4BD871-AC4C-4644-8D41-937EFAD34EDE}" type="slidenum">
              <a:rPr lang="en-GB" smtClean="0"/>
              <a:t>‹#›</a:t>
            </a:fld>
            <a:endParaRPr lang="en-GB" dirty="0"/>
          </a:p>
        </p:txBody>
      </p:sp>
    </p:spTree>
    <p:extLst>
      <p:ext uri="{BB962C8B-B14F-4D97-AF65-F5344CB8AC3E}">
        <p14:creationId xmlns:p14="http://schemas.microsoft.com/office/powerpoint/2010/main" val="699419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dirty="0"/>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33F28571-2F41-43C0-88A5-5009138D1E05}" type="datetimeFigureOut">
              <a:rPr lang="en-GB" smtClean="0"/>
              <a:t>09/02/2024</a:t>
            </a:fld>
            <a:endParaRPr lang="en-GB" dirty="0"/>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dirty="0"/>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92A4A1E6-AFF2-4655-977E-81BC5B8B3CD5}" type="slidenum">
              <a:rPr lang="en-GB" smtClean="0"/>
              <a:t>‹#›</a:t>
            </a:fld>
            <a:endParaRPr lang="en-GB" dirty="0"/>
          </a:p>
        </p:txBody>
      </p:sp>
    </p:spTree>
    <p:extLst>
      <p:ext uri="{BB962C8B-B14F-4D97-AF65-F5344CB8AC3E}">
        <p14:creationId xmlns:p14="http://schemas.microsoft.com/office/powerpoint/2010/main" val="3556379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283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934799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2311825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1392D83C-F396-40D2-BF40-708C0C43392F}"/>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38243" name="Rectangle 3">
            <a:extLst>
              <a:ext uri="{FF2B5EF4-FFF2-40B4-BE49-F238E27FC236}">
                <a16:creationId xmlns:a16="http://schemas.microsoft.com/office/drawing/2014/main" id="{5DF640A9-4786-4692-92B2-29328BE8A1B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dirty="0"/>
          </a:p>
        </p:txBody>
      </p:sp>
    </p:spTree>
    <p:extLst>
      <p:ext uri="{BB962C8B-B14F-4D97-AF65-F5344CB8AC3E}">
        <p14:creationId xmlns:p14="http://schemas.microsoft.com/office/powerpoint/2010/main" val="243097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A4A1E6-AFF2-4655-977E-81BC5B8B3CD5}" type="slidenum">
              <a:rPr lang="en-GB" smtClean="0"/>
              <a:t>225</a:t>
            </a:fld>
            <a:endParaRPr lang="en-GB" dirty="0"/>
          </a:p>
        </p:txBody>
      </p:sp>
    </p:spTree>
    <p:extLst>
      <p:ext uri="{BB962C8B-B14F-4D97-AF65-F5344CB8AC3E}">
        <p14:creationId xmlns:p14="http://schemas.microsoft.com/office/powerpoint/2010/main" val="215720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A4A1E6-AFF2-4655-977E-81BC5B8B3CD5}" type="slidenum">
              <a:rPr lang="en-GB" smtClean="0"/>
              <a:t>226</a:t>
            </a:fld>
            <a:endParaRPr lang="en-GB" dirty="0"/>
          </a:p>
        </p:txBody>
      </p:sp>
    </p:spTree>
    <p:extLst>
      <p:ext uri="{BB962C8B-B14F-4D97-AF65-F5344CB8AC3E}">
        <p14:creationId xmlns:p14="http://schemas.microsoft.com/office/powerpoint/2010/main" val="3683676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5"/>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033CE7E9-1099-4A7E-ABEB-BA55365A13A9}" type="slidenum">
              <a:rPr lang="en-AU"/>
              <a:pPr/>
              <a:t>293</a:t>
            </a:fld>
            <a:endParaRPr lang="en-AU" dirty="0"/>
          </a:p>
        </p:txBody>
      </p:sp>
      <p:sp>
        <p:nvSpPr>
          <p:cNvPr id="243715" name="Rectangle 2"/>
          <p:cNvSpPr>
            <a:spLocks noGrp="1" noRot="1" noChangeAspect="1" noChangeArrowheads="1" noTextEdit="1"/>
          </p:cNvSpPr>
          <p:nvPr>
            <p:ph type="sldImg"/>
          </p:nvPr>
        </p:nvSpPr>
        <p:spPr bwMode="auto">
          <a:xfrm>
            <a:off x="582613" y="796925"/>
            <a:ext cx="5692775" cy="3203575"/>
          </a:xfrm>
          <a:prstGeom prst="rect">
            <a:avLst/>
          </a:prstGeom>
          <a:noFill/>
          <a:ln>
            <a:miter lim="800000"/>
            <a:headEnd/>
            <a:tailEnd/>
          </a:ln>
        </p:spPr>
      </p:sp>
      <p:sp>
        <p:nvSpPr>
          <p:cNvPr id="243716"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dirty="0"/>
          </a:p>
        </p:txBody>
      </p:sp>
    </p:spTree>
    <p:extLst>
      <p:ext uri="{BB962C8B-B14F-4D97-AF65-F5344CB8AC3E}">
        <p14:creationId xmlns:p14="http://schemas.microsoft.com/office/powerpoint/2010/main" val="1325448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45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839344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bwMode="auto">
          <a:xfrm>
            <a:off x="582613" y="796925"/>
            <a:ext cx="5694362" cy="3203575"/>
          </a:xfrm>
          <a:prstGeom prst="rect">
            <a:avLst/>
          </a:prstGeom>
          <a:noFill/>
          <a:ln w="12700">
            <a:solidFill>
              <a:schemeClr val="tx1"/>
            </a:solidFill>
            <a:miter lim="800000"/>
            <a:headEnd/>
            <a:tailEnd/>
          </a:ln>
        </p:spPr>
      </p:sp>
      <p:sp>
        <p:nvSpPr>
          <p:cNvPr id="244739" name="Rectangle 3"/>
          <p:cNvSpPr>
            <a:spLocks noGrp="1" noChangeArrowheads="1"/>
          </p:cNvSpPr>
          <p:nvPr>
            <p:ph type="body" idx="1"/>
          </p:nvPr>
        </p:nvSpPr>
        <p:spPr bwMode="auto">
          <a:xfrm>
            <a:off x="914400" y="4344988"/>
            <a:ext cx="5029200" cy="3851275"/>
          </a:xfrm>
          <a:prstGeom prst="rect">
            <a:avLst/>
          </a:prstGeom>
          <a:noFill/>
          <a:ln>
            <a:miter lim="800000"/>
            <a:headEnd/>
            <a:tailEnd/>
          </a:ln>
        </p:spPr>
        <p:txBody>
          <a:bodyPr lIns="90488" tIns="44450" rIns="90488" bIns="44450"/>
          <a:lstStyle/>
          <a:p>
            <a:endParaRPr lang="en-US" dirty="0"/>
          </a:p>
        </p:txBody>
      </p:sp>
    </p:spTree>
    <p:extLst>
      <p:ext uri="{BB962C8B-B14F-4D97-AF65-F5344CB8AC3E}">
        <p14:creationId xmlns:p14="http://schemas.microsoft.com/office/powerpoint/2010/main" val="3427892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8" name="Rectangle 7"/>
          <p:cNvSpPr/>
          <p:nvPr userDrawn="1"/>
        </p:nvSpPr>
        <p:spPr>
          <a:xfrm>
            <a:off x="9673169" y="6456189"/>
            <a:ext cx="2518833"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914400" y="2130428"/>
            <a:ext cx="10363200" cy="1470025"/>
          </a:xfrm>
          <a:solidFill>
            <a:schemeClr val="bg2">
              <a:lumMod val="20000"/>
              <a:lumOff val="80000"/>
            </a:schemeClr>
          </a:solidFill>
        </p:spPr>
        <p:txBody>
          <a:bodyPr/>
          <a:lstStyle>
            <a:lvl1pPr algn="ctr">
              <a:defRPr lang="en-US" sz="7200" b="1" smtClean="0">
                <a:solidFill>
                  <a:schemeClr val="tx1"/>
                </a:solidFill>
                <a:latin typeface="Calibri" pitchFamily="34" charset="0"/>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title</a:t>
            </a:r>
            <a:r>
              <a:rPr lang="es-ES_tradnl" dirty="0"/>
              <a:t> </a:t>
            </a:r>
            <a:r>
              <a:rPr lang="es-ES_tradnl" dirty="0" err="1"/>
              <a:t>style</a:t>
            </a:r>
            <a:endParaRPr lang="en-US" dirty="0"/>
          </a:p>
        </p:txBody>
      </p:sp>
      <p:sp>
        <p:nvSpPr>
          <p:cNvPr id="7" name="Rectangle 6"/>
          <p:cNvSpPr/>
          <p:nvPr userDrawn="1"/>
        </p:nvSpPr>
        <p:spPr>
          <a:xfrm>
            <a:off x="0" y="0"/>
            <a:ext cx="9685232"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96267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81000"/>
            <a:ext cx="9448800" cy="762000"/>
          </a:xfrm>
        </p:spPr>
        <p:txBody>
          <a:bodyPr/>
          <a:lstStyle/>
          <a:p>
            <a:r>
              <a:rPr lang="en-US"/>
              <a:t>Click to edit Master title style</a:t>
            </a:r>
          </a:p>
        </p:txBody>
      </p:sp>
      <p:sp>
        <p:nvSpPr>
          <p:cNvPr id="3" name="Text Placeholder 2"/>
          <p:cNvSpPr>
            <a:spLocks noGrp="1"/>
          </p:cNvSpPr>
          <p:nvPr>
            <p:ph type="body" sz="half" idx="1"/>
          </p:nvPr>
        </p:nvSpPr>
        <p:spPr>
          <a:xfrm>
            <a:off x="1016000" y="1295400"/>
            <a:ext cx="50292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295400"/>
            <a:ext cx="50292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3924300"/>
            <a:ext cx="50292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542037"/>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609600"/>
            <a:ext cx="9448800" cy="762000"/>
          </a:xfrm>
        </p:spPr>
        <p:txBody>
          <a:bodyPr/>
          <a:lstStyle/>
          <a:p>
            <a:r>
              <a:rPr lang="en-US"/>
              <a:t>Click to edit Master title style</a:t>
            </a:r>
          </a:p>
        </p:txBody>
      </p:sp>
      <p:sp>
        <p:nvSpPr>
          <p:cNvPr id="3" name="Text Placeholder 2"/>
          <p:cNvSpPr>
            <a:spLocks noGrp="1"/>
          </p:cNvSpPr>
          <p:nvPr>
            <p:ph type="body" sz="half" idx="1"/>
          </p:nvPr>
        </p:nvSpPr>
        <p:spPr>
          <a:xfrm>
            <a:off x="1016000" y="1524000"/>
            <a:ext cx="4978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4978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664272"/>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969575"/>
            <a:ext cx="10363200" cy="1767794"/>
          </a:xfrm>
        </p:spPr>
        <p:txBody>
          <a:bodyPr anchor="b">
            <a:normAutofit/>
          </a:bodyPr>
          <a:lstStyle>
            <a:lvl1pPr algn="l">
              <a:defRPr sz="4600">
                <a:solidFill>
                  <a:srgbClr val="043F63"/>
                </a:solidFill>
                <a:latin typeface="Rockwell" panose="02060603020205020403"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535895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17500" y="1285875"/>
            <a:ext cx="5537200" cy="4665890"/>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57900" y="1285875"/>
            <a:ext cx="5537200" cy="4665890"/>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EB241CD2-1E45-42A3-B213-66A034DF9A3B}" type="slidenum">
              <a:rPr lang="en-GB" smtClean="0"/>
              <a:t>‹#›</a:t>
            </a:fld>
            <a:endParaRPr lang="en-GB" dirty="0"/>
          </a:p>
        </p:txBody>
      </p:sp>
    </p:spTree>
    <p:extLst>
      <p:ext uri="{BB962C8B-B14F-4D97-AF65-F5344CB8AC3E}">
        <p14:creationId xmlns:p14="http://schemas.microsoft.com/office/powerpoint/2010/main" val="1837798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969575"/>
            <a:ext cx="10363200" cy="1767794"/>
          </a:xfrm>
        </p:spPr>
        <p:txBody>
          <a:bodyPr anchor="b">
            <a:normAutofit/>
          </a:bodyPr>
          <a:lstStyle>
            <a:lvl1pPr algn="l">
              <a:defRPr sz="4600">
                <a:solidFill>
                  <a:srgbClr val="043F63"/>
                </a:solidFill>
                <a:latin typeface="Rockwell" panose="02060603020205020403"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2436830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B241CD2-1E45-42A3-B213-66A034DF9A3B}" type="slidenum">
              <a:rPr lang="en-GB" smtClean="0"/>
              <a:t>‹#›</a:t>
            </a:fld>
            <a:endParaRPr lang="en-GB" dirty="0"/>
          </a:p>
        </p:txBody>
      </p:sp>
    </p:spTree>
    <p:extLst>
      <p:ext uri="{BB962C8B-B14F-4D97-AF65-F5344CB8AC3E}">
        <p14:creationId xmlns:p14="http://schemas.microsoft.com/office/powerpoint/2010/main" val="3348068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787177"/>
            <a:ext cx="10515600" cy="1572303"/>
          </a:xfrm>
        </p:spPr>
        <p:txBody>
          <a:bodyPr anchor="b">
            <a:normAutofit/>
          </a:bodyPr>
          <a:lstStyle>
            <a:lvl1pPr algn="l">
              <a:defRPr sz="4600"/>
            </a:lvl1pPr>
          </a:lstStyle>
          <a:p>
            <a:r>
              <a:rPr lang="en-US"/>
              <a:t>Click to edit Master title style</a:t>
            </a:r>
            <a:endParaRPr lang="en-US" dirty="0"/>
          </a:p>
        </p:txBody>
      </p:sp>
      <p:sp>
        <p:nvSpPr>
          <p:cNvPr id="3" name="Text Placeholder 2"/>
          <p:cNvSpPr>
            <a:spLocks noGrp="1"/>
          </p:cNvSpPr>
          <p:nvPr>
            <p:ph type="body" idx="1"/>
          </p:nvPr>
        </p:nvSpPr>
        <p:spPr>
          <a:xfrm>
            <a:off x="831851" y="2669721"/>
            <a:ext cx="10515600" cy="2808515"/>
          </a:xfrm>
        </p:spPr>
        <p:txBody>
          <a:bodyPr/>
          <a:lstStyle>
            <a:lvl1pPr marL="0" indent="0" algn="l">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EB241CD2-1E45-42A3-B213-66A034DF9A3B}" type="slidenum">
              <a:rPr lang="en-GB" smtClean="0"/>
              <a:t>‹#›</a:t>
            </a:fld>
            <a:endParaRPr lang="en-GB" dirty="0"/>
          </a:p>
        </p:txBody>
      </p:sp>
    </p:spTree>
    <p:extLst>
      <p:ext uri="{BB962C8B-B14F-4D97-AF65-F5344CB8AC3E}">
        <p14:creationId xmlns:p14="http://schemas.microsoft.com/office/powerpoint/2010/main" val="110661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17500" y="1285875"/>
            <a:ext cx="5537200" cy="4665890"/>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57900" y="1285875"/>
            <a:ext cx="5537200" cy="4665890"/>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EB241CD2-1E45-42A3-B213-66A034DF9A3B}" type="slidenum">
              <a:rPr lang="en-GB" smtClean="0"/>
              <a:t>‹#›</a:t>
            </a:fld>
            <a:endParaRPr lang="en-GB" dirty="0"/>
          </a:p>
        </p:txBody>
      </p:sp>
    </p:spTree>
    <p:extLst>
      <p:ext uri="{BB962C8B-B14F-4D97-AF65-F5344CB8AC3E}">
        <p14:creationId xmlns:p14="http://schemas.microsoft.com/office/powerpoint/2010/main" val="2371713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EB241CD2-1E45-42A3-B213-66A034DF9A3B}" type="slidenum">
              <a:rPr lang="en-GB" smtClean="0"/>
              <a:t>‹#›</a:t>
            </a:fld>
            <a:endParaRPr lang="en-GB" dirty="0"/>
          </a:p>
        </p:txBody>
      </p:sp>
    </p:spTree>
    <p:extLst>
      <p:ext uri="{BB962C8B-B14F-4D97-AF65-F5344CB8AC3E}">
        <p14:creationId xmlns:p14="http://schemas.microsoft.com/office/powerpoint/2010/main" val="2321785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B241CD2-1E45-42A3-B213-66A034DF9A3B}" type="slidenum">
              <a:rPr lang="en-GB" smtClean="0"/>
              <a:t>‹#›</a:t>
            </a:fld>
            <a:endParaRPr lang="en-GB" dirty="0"/>
          </a:p>
        </p:txBody>
      </p:sp>
    </p:spTree>
    <p:extLst>
      <p:ext uri="{BB962C8B-B14F-4D97-AF65-F5344CB8AC3E}">
        <p14:creationId xmlns:p14="http://schemas.microsoft.com/office/powerpoint/2010/main" val="1302044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152E58"/>
        </a:solidFill>
        <a:effectLst/>
      </p:bgPr>
    </p:bg>
    <p:spTree>
      <p:nvGrpSpPr>
        <p:cNvPr id="1" name=""/>
        <p:cNvGrpSpPr/>
        <p:nvPr/>
      </p:nvGrpSpPr>
      <p:grpSpPr>
        <a:xfrm>
          <a:off x="0" y="0"/>
          <a:ext cx="0" cy="0"/>
          <a:chOff x="0" y="0"/>
          <a:chExt cx="0" cy="0"/>
        </a:xfrm>
      </p:grpSpPr>
      <p:sp>
        <p:nvSpPr>
          <p:cNvPr id="8" name="Rectangle 7"/>
          <p:cNvSpPr/>
          <p:nvPr userDrawn="1"/>
        </p:nvSpPr>
        <p:spPr>
          <a:xfrm>
            <a:off x="9673169" y="6456189"/>
            <a:ext cx="2518833"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914400" y="2130428"/>
            <a:ext cx="10363200" cy="1470025"/>
          </a:xfrm>
          <a:solidFill>
            <a:srgbClr val="043F63"/>
          </a:solidFill>
        </p:spPr>
        <p:txBody>
          <a:bodyPr/>
          <a:lstStyle>
            <a:lvl1pPr algn="ctr">
              <a:defRPr lang="en-US" sz="7200" b="1" smtClean="0">
                <a:solidFill>
                  <a:schemeClr val="bg1"/>
                </a:solidFill>
                <a:latin typeface="Calibri" pitchFamily="34" charset="0"/>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title</a:t>
            </a:r>
            <a:r>
              <a:rPr lang="es-ES_tradnl" dirty="0"/>
              <a:t> </a:t>
            </a:r>
            <a:r>
              <a:rPr lang="es-ES_tradnl" dirty="0" err="1"/>
              <a:t>style</a:t>
            </a:r>
            <a:endParaRPr lang="en-US" dirty="0"/>
          </a:p>
        </p:txBody>
      </p:sp>
      <p:sp>
        <p:nvSpPr>
          <p:cNvPr id="7" name="Rectangle 6"/>
          <p:cNvSpPr/>
          <p:nvPr userDrawn="1"/>
        </p:nvSpPr>
        <p:spPr>
          <a:xfrm>
            <a:off x="0" y="0"/>
            <a:ext cx="9685232"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440404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719403" y="1268760"/>
            <a:ext cx="8847667" cy="4824412"/>
          </a:xfrm>
        </p:spPr>
        <p:txBody>
          <a:bodyPr/>
          <a:lstStyle/>
          <a:p>
            <a:r>
              <a:rPr lang="en-US" dirty="0"/>
              <a:t>Click icon to add table</a:t>
            </a:r>
          </a:p>
        </p:txBody>
      </p:sp>
      <p:sp>
        <p:nvSpPr>
          <p:cNvPr id="4" name="Rectangle 2"/>
          <p:cNvSpPr>
            <a:spLocks noGrp="1" noChangeArrowheads="1"/>
          </p:cNvSpPr>
          <p:nvPr>
            <p:ph type="title"/>
          </p:nvPr>
        </p:nvSpPr>
        <p:spPr bwMode="auto">
          <a:xfrm>
            <a:off x="623392" y="692696"/>
            <a:ext cx="9697077" cy="4320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a:solidFill>
                  <a:srgbClr val="003A63"/>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3701493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NaturEner 1 Column">
    <p:spTree>
      <p:nvGrpSpPr>
        <p:cNvPr id="1" name=""/>
        <p:cNvGrpSpPr/>
        <p:nvPr/>
      </p:nvGrpSpPr>
      <p:grpSpPr>
        <a:xfrm>
          <a:off x="0" y="0"/>
          <a:ext cx="0" cy="0"/>
          <a:chOff x="0" y="0"/>
          <a:chExt cx="0" cy="0"/>
        </a:xfrm>
      </p:grpSpPr>
      <p:sp>
        <p:nvSpPr>
          <p:cNvPr id="7" name="Rectangle 6"/>
          <p:cNvSpPr/>
          <p:nvPr userDrawn="1"/>
        </p:nvSpPr>
        <p:spPr>
          <a:xfrm>
            <a:off x="0" y="0"/>
            <a:ext cx="9685232"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userDrawn="1"/>
        </p:nvSpPr>
        <p:spPr>
          <a:xfrm>
            <a:off x="9673169" y="6439256"/>
            <a:ext cx="2518833"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itle 1"/>
          <p:cNvSpPr>
            <a:spLocks noGrp="1"/>
          </p:cNvSpPr>
          <p:nvPr>
            <p:ph type="ctrTitle" hasCustomPrompt="1"/>
          </p:nvPr>
        </p:nvSpPr>
        <p:spPr>
          <a:xfrm>
            <a:off x="323478" y="770145"/>
            <a:ext cx="1153267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323478" y="1600200"/>
            <a:ext cx="11526689" cy="4916621"/>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592513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17600" y="381000"/>
            <a:ext cx="9448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algn="l"/>
            <a:endParaRPr lang="en-US" altLang="en-US" sz="2000" b="1">
              <a:solidFill>
                <a:schemeClr val="tx2"/>
              </a:solidFill>
            </a:endParaRPr>
          </a:p>
        </p:txBody>
      </p:sp>
      <p:sp>
        <p:nvSpPr>
          <p:cNvPr id="3" name="Rectangle 3"/>
          <p:cNvSpPr>
            <a:spLocks noGrp="1" noChangeArrowheads="1"/>
          </p:cNvSpPr>
          <p:nvPr/>
        </p:nvSpPr>
        <p:spPr bwMode="auto">
          <a:xfrm>
            <a:off x="1016000" y="1295400"/>
            <a:ext cx="10261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406400" indent="-406400">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algn="l">
              <a:spcBef>
                <a:spcPct val="20000"/>
              </a:spcBef>
              <a:spcAft>
                <a:spcPct val="50000"/>
              </a:spcAft>
              <a:buFontTx/>
              <a:buChar char="•"/>
            </a:pPr>
            <a:endParaRPr lang="en-US" altLang="en-US" sz="2000"/>
          </a:p>
        </p:txBody>
      </p:sp>
    </p:spTree>
    <p:extLst>
      <p:ext uri="{BB962C8B-B14F-4D97-AF65-F5344CB8AC3E}">
        <p14:creationId xmlns:p14="http://schemas.microsoft.com/office/powerpoint/2010/main" val="1082022694"/>
      </p:ext>
    </p:extLst>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7" y="2286007"/>
            <a:ext cx="8485263" cy="1767794"/>
          </a:xfrm>
        </p:spPr>
        <p:txBody>
          <a:bodyPr anchor="b">
            <a:normAutofit/>
          </a:bodyPr>
          <a:lstStyle>
            <a:lvl1pPr algn="l">
              <a:defRPr sz="4000" b="1">
                <a:solidFill>
                  <a:srgbClr val="043F63"/>
                </a:solidFill>
                <a:latin typeface="Rockwell" panose="02060603020205020403" pitchFamily="18" charset="0"/>
              </a:defRPr>
            </a:lvl1pPr>
          </a:lstStyle>
          <a:p>
            <a:r>
              <a:rPr lang="en-US" dirty="0"/>
              <a:t>Click to edit Master title style</a:t>
            </a:r>
          </a:p>
        </p:txBody>
      </p:sp>
      <p:sp>
        <p:nvSpPr>
          <p:cNvPr id="8" name="Rectangle 7"/>
          <p:cNvSpPr/>
          <p:nvPr userDrawn="1"/>
        </p:nvSpPr>
        <p:spPr>
          <a:xfrm>
            <a:off x="11168751" y="6604921"/>
            <a:ext cx="466532"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4" dirty="0">
                <a:solidFill>
                  <a:schemeClr val="bg1"/>
                </a:solidFill>
              </a:rPr>
              <a:t>© 2022</a:t>
            </a:r>
            <a:endParaRPr lang="en-GB" sz="524" dirty="0">
              <a:solidFill>
                <a:schemeClr val="tx1"/>
              </a:solidFill>
            </a:endParaRPr>
          </a:p>
        </p:txBody>
      </p:sp>
      <p:sp>
        <p:nvSpPr>
          <p:cNvPr id="3" name="Rectangle 2">
            <a:extLst>
              <a:ext uri="{FF2B5EF4-FFF2-40B4-BE49-F238E27FC236}">
                <a16:creationId xmlns:a16="http://schemas.microsoft.com/office/drawing/2014/main" id="{A782EB8A-3406-AD2B-CE1C-2173C7C25C1F}"/>
              </a:ext>
            </a:extLst>
          </p:cNvPr>
          <p:cNvSpPr/>
          <p:nvPr userDrawn="1"/>
        </p:nvSpPr>
        <p:spPr>
          <a:xfrm>
            <a:off x="4" y="-16932"/>
            <a:ext cx="9685232"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solidFill>
                <a:srgbClr val="00B0F0"/>
              </a:solidFill>
              <a:highlight>
                <a:srgbClr val="00FFFF"/>
              </a:highlight>
            </a:endParaRPr>
          </a:p>
        </p:txBody>
      </p:sp>
    </p:spTree>
    <p:extLst>
      <p:ext uri="{BB962C8B-B14F-4D97-AF65-F5344CB8AC3E}">
        <p14:creationId xmlns:p14="http://schemas.microsoft.com/office/powerpoint/2010/main" val="2684789997"/>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A2FB7-EA87-C064-5DA4-E71B0EB064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61C7B3-B807-0DB3-102F-E8F11F5A8590}"/>
              </a:ext>
            </a:extLst>
          </p:cNvPr>
          <p:cNvSpPr>
            <a:spLocks noGrp="1"/>
          </p:cNvSpPr>
          <p:nvPr>
            <p:ph type="dt" sz="half" idx="10"/>
          </p:nvPr>
        </p:nvSpPr>
        <p:spPr/>
        <p:txBody>
          <a:bodyPr/>
          <a:lstStyle/>
          <a:p>
            <a:fld id="{17C58CDA-B52E-48FD-AB2F-55AE3C2D9DCC}" type="datetimeFigureOut">
              <a:rPr lang="en-US" smtClean="0"/>
              <a:t>2/9/2024</a:t>
            </a:fld>
            <a:endParaRPr lang="en-US"/>
          </a:p>
        </p:txBody>
      </p:sp>
      <p:sp>
        <p:nvSpPr>
          <p:cNvPr id="4" name="Footer Placeholder 3">
            <a:extLst>
              <a:ext uri="{FF2B5EF4-FFF2-40B4-BE49-F238E27FC236}">
                <a16:creationId xmlns:a16="http://schemas.microsoft.com/office/drawing/2014/main" id="{52F69963-9CD9-4AB5-1031-A709DEEC9D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78BAC6-C04F-78DA-5D29-DBDE0285674E}"/>
              </a:ext>
            </a:extLst>
          </p:cNvPr>
          <p:cNvSpPr>
            <a:spLocks noGrp="1"/>
          </p:cNvSpPr>
          <p:nvPr>
            <p:ph type="sldNum" sz="quarter" idx="12"/>
          </p:nvPr>
        </p:nvSpPr>
        <p:spPr/>
        <p:txBody>
          <a:bodyPr/>
          <a:lstStyle/>
          <a:p>
            <a:fld id="{3A3CF08E-1443-4363-A49F-914C3ECA76A6}" type="slidenum">
              <a:rPr lang="en-US" smtClean="0"/>
              <a:t>‹#›</a:t>
            </a:fld>
            <a:endParaRPr lang="en-US"/>
          </a:p>
        </p:txBody>
      </p:sp>
    </p:spTree>
    <p:extLst>
      <p:ext uri="{BB962C8B-B14F-4D97-AF65-F5344CB8AC3E}">
        <p14:creationId xmlns:p14="http://schemas.microsoft.com/office/powerpoint/2010/main" val="2210262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aturEner 1 Column">
    <p:spTree>
      <p:nvGrpSpPr>
        <p:cNvPr id="1" name=""/>
        <p:cNvGrpSpPr/>
        <p:nvPr/>
      </p:nvGrpSpPr>
      <p:grpSpPr>
        <a:xfrm>
          <a:off x="0" y="0"/>
          <a:ext cx="0" cy="0"/>
          <a:chOff x="0" y="0"/>
          <a:chExt cx="0" cy="0"/>
        </a:xfrm>
      </p:grpSpPr>
      <p:sp>
        <p:nvSpPr>
          <p:cNvPr id="7" name="Rectangle 6"/>
          <p:cNvSpPr/>
          <p:nvPr userDrawn="1"/>
        </p:nvSpPr>
        <p:spPr>
          <a:xfrm>
            <a:off x="4" y="-16932"/>
            <a:ext cx="9685232"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solidFill>
                <a:srgbClr val="00B0F0"/>
              </a:solidFill>
              <a:highlight>
                <a:srgbClr val="00FFFF"/>
              </a:highlight>
            </a:endParaRPr>
          </a:p>
        </p:txBody>
      </p:sp>
      <p:sp>
        <p:nvSpPr>
          <p:cNvPr id="12" name="Title 1"/>
          <p:cNvSpPr>
            <a:spLocks noGrp="1"/>
          </p:cNvSpPr>
          <p:nvPr>
            <p:ph type="ctrTitle" hasCustomPrompt="1"/>
          </p:nvPr>
        </p:nvSpPr>
        <p:spPr>
          <a:xfrm>
            <a:off x="323486" y="770147"/>
            <a:ext cx="1153267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323486" y="1600211"/>
            <a:ext cx="11532679" cy="4360333"/>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1"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3629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7866FE"/>
        </a:solidFill>
        <a:effectLst/>
      </p:bgPr>
    </p:bg>
    <p:spTree>
      <p:nvGrpSpPr>
        <p:cNvPr id="1" name=""/>
        <p:cNvGrpSpPr/>
        <p:nvPr/>
      </p:nvGrpSpPr>
      <p:grpSpPr>
        <a:xfrm>
          <a:off x="0" y="0"/>
          <a:ext cx="0" cy="0"/>
          <a:chOff x="0" y="0"/>
          <a:chExt cx="0" cy="0"/>
        </a:xfrm>
      </p:grpSpPr>
      <p:sp>
        <p:nvSpPr>
          <p:cNvPr id="8" name="Rectangle 7"/>
          <p:cNvSpPr/>
          <p:nvPr userDrawn="1"/>
        </p:nvSpPr>
        <p:spPr>
          <a:xfrm>
            <a:off x="9673169" y="6456189"/>
            <a:ext cx="2518833"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914400" y="2130428"/>
            <a:ext cx="10363200" cy="1470025"/>
          </a:xfrm>
          <a:solidFill>
            <a:srgbClr val="7866FE"/>
          </a:solidFill>
        </p:spPr>
        <p:txBody>
          <a:bodyPr/>
          <a:lstStyle>
            <a:lvl1pPr algn="ctr">
              <a:defRPr lang="en-US" sz="7200" b="1" smtClean="0">
                <a:solidFill>
                  <a:schemeClr val="bg1"/>
                </a:solidFill>
                <a:latin typeface="Calibri" pitchFamily="34" charset="0"/>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title</a:t>
            </a:r>
            <a:r>
              <a:rPr lang="es-ES_tradnl" dirty="0"/>
              <a:t> </a:t>
            </a:r>
            <a:r>
              <a:rPr lang="es-ES_tradnl" dirty="0" err="1"/>
              <a:t>style</a:t>
            </a:r>
            <a:endParaRPr lang="en-US" dirty="0"/>
          </a:p>
        </p:txBody>
      </p:sp>
      <p:sp>
        <p:nvSpPr>
          <p:cNvPr id="7" name="Rectangle 6"/>
          <p:cNvSpPr/>
          <p:nvPr userDrawn="1"/>
        </p:nvSpPr>
        <p:spPr>
          <a:xfrm>
            <a:off x="0" y="0"/>
            <a:ext cx="9685232"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887056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turEner 1 Column">
    <p:spTree>
      <p:nvGrpSpPr>
        <p:cNvPr id="1" name=""/>
        <p:cNvGrpSpPr/>
        <p:nvPr/>
      </p:nvGrpSpPr>
      <p:grpSpPr>
        <a:xfrm>
          <a:off x="0" y="0"/>
          <a:ext cx="0" cy="0"/>
          <a:chOff x="0" y="0"/>
          <a:chExt cx="0" cy="0"/>
        </a:xfrm>
      </p:grpSpPr>
      <p:sp>
        <p:nvSpPr>
          <p:cNvPr id="7" name="Rectangle 6"/>
          <p:cNvSpPr/>
          <p:nvPr userDrawn="1"/>
        </p:nvSpPr>
        <p:spPr>
          <a:xfrm>
            <a:off x="0" y="0"/>
            <a:ext cx="9685232"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userDrawn="1"/>
        </p:nvSpPr>
        <p:spPr>
          <a:xfrm>
            <a:off x="9673169" y="6439256"/>
            <a:ext cx="2518833"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itle 1"/>
          <p:cNvSpPr>
            <a:spLocks noGrp="1"/>
          </p:cNvSpPr>
          <p:nvPr>
            <p:ph type="ctrTitle" hasCustomPrompt="1"/>
          </p:nvPr>
        </p:nvSpPr>
        <p:spPr>
          <a:xfrm>
            <a:off x="323478" y="770145"/>
            <a:ext cx="1153267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323478" y="1600200"/>
            <a:ext cx="11526689" cy="4916621"/>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95596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NaturEner 1 Column">
    <p:spTree>
      <p:nvGrpSpPr>
        <p:cNvPr id="1" name=""/>
        <p:cNvGrpSpPr/>
        <p:nvPr/>
      </p:nvGrpSpPr>
      <p:grpSpPr>
        <a:xfrm>
          <a:off x="0" y="0"/>
          <a:ext cx="0" cy="0"/>
          <a:chOff x="0" y="0"/>
          <a:chExt cx="0" cy="0"/>
        </a:xfrm>
      </p:grpSpPr>
      <p:sp>
        <p:nvSpPr>
          <p:cNvPr id="7" name="Rectangle 6"/>
          <p:cNvSpPr/>
          <p:nvPr userDrawn="1"/>
        </p:nvSpPr>
        <p:spPr>
          <a:xfrm>
            <a:off x="0" y="0"/>
            <a:ext cx="9685232"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userDrawn="1"/>
        </p:nvSpPr>
        <p:spPr>
          <a:xfrm>
            <a:off x="9673169" y="6439256"/>
            <a:ext cx="2518833"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itle 1"/>
          <p:cNvSpPr>
            <a:spLocks noGrp="1"/>
          </p:cNvSpPr>
          <p:nvPr>
            <p:ph type="ctrTitle" hasCustomPrompt="1"/>
          </p:nvPr>
        </p:nvSpPr>
        <p:spPr>
          <a:xfrm>
            <a:off x="323478" y="770145"/>
            <a:ext cx="1153267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323479" y="1402081"/>
            <a:ext cx="5380636" cy="2198912"/>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ext Placeholder 12">
            <a:extLst>
              <a:ext uri="{FF2B5EF4-FFF2-40B4-BE49-F238E27FC236}">
                <a16:creationId xmlns:a16="http://schemas.microsoft.com/office/drawing/2014/main" id="{7E4CC200-1B66-7D7A-4E12-53A1274AA3BC}"/>
              </a:ext>
            </a:extLst>
          </p:cNvPr>
          <p:cNvSpPr>
            <a:spLocks noGrp="1"/>
          </p:cNvSpPr>
          <p:nvPr>
            <p:ph type="body" sz="quarter" idx="14"/>
          </p:nvPr>
        </p:nvSpPr>
        <p:spPr>
          <a:xfrm>
            <a:off x="6096000" y="1402081"/>
            <a:ext cx="5329645" cy="2198912"/>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12">
            <a:extLst>
              <a:ext uri="{FF2B5EF4-FFF2-40B4-BE49-F238E27FC236}">
                <a16:creationId xmlns:a16="http://schemas.microsoft.com/office/drawing/2014/main" id="{9C2EC419-4897-77CA-7391-9D987FB40CED}"/>
              </a:ext>
            </a:extLst>
          </p:cNvPr>
          <p:cNvSpPr>
            <a:spLocks noGrp="1"/>
          </p:cNvSpPr>
          <p:nvPr>
            <p:ph type="body" sz="quarter" idx="15"/>
          </p:nvPr>
        </p:nvSpPr>
        <p:spPr>
          <a:xfrm>
            <a:off x="323478" y="4071258"/>
            <a:ext cx="5380636" cy="2198912"/>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2">
            <a:extLst>
              <a:ext uri="{FF2B5EF4-FFF2-40B4-BE49-F238E27FC236}">
                <a16:creationId xmlns:a16="http://schemas.microsoft.com/office/drawing/2014/main" id="{441B66A2-8D7E-FBA7-AF3C-158D4B106EBC}"/>
              </a:ext>
            </a:extLst>
          </p:cNvPr>
          <p:cNvSpPr>
            <a:spLocks noGrp="1"/>
          </p:cNvSpPr>
          <p:nvPr>
            <p:ph type="body" sz="quarter" idx="16"/>
          </p:nvPr>
        </p:nvSpPr>
        <p:spPr>
          <a:xfrm>
            <a:off x="6162575" y="3997235"/>
            <a:ext cx="5380636" cy="2198912"/>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96456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NaturEner 1 Column">
    <p:spTree>
      <p:nvGrpSpPr>
        <p:cNvPr id="1" name=""/>
        <p:cNvGrpSpPr/>
        <p:nvPr/>
      </p:nvGrpSpPr>
      <p:grpSpPr>
        <a:xfrm>
          <a:off x="0" y="0"/>
          <a:ext cx="0" cy="0"/>
          <a:chOff x="0" y="0"/>
          <a:chExt cx="0" cy="0"/>
        </a:xfrm>
      </p:grpSpPr>
      <p:sp>
        <p:nvSpPr>
          <p:cNvPr id="7" name="Rectangle 6"/>
          <p:cNvSpPr/>
          <p:nvPr userDrawn="1"/>
        </p:nvSpPr>
        <p:spPr>
          <a:xfrm>
            <a:off x="0" y="-51758"/>
            <a:ext cx="9685232"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p:cNvSpPr>
            <a:spLocks noGrp="1"/>
          </p:cNvSpPr>
          <p:nvPr>
            <p:ph type="ctrTitle" hasCustomPrompt="1"/>
          </p:nvPr>
        </p:nvSpPr>
        <p:spPr>
          <a:xfrm>
            <a:off x="317490" y="566591"/>
            <a:ext cx="11532679" cy="488877"/>
          </a:xfrm>
          <a:noFill/>
        </p:spPr>
        <p:txBody>
          <a:bodyPr>
            <a:noAutofit/>
          </a:bodyPr>
          <a:lstStyle>
            <a:lvl1pPr algn="l">
              <a:defRPr sz="32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329469" y="1136653"/>
            <a:ext cx="11520699" cy="4763816"/>
          </a:xfrm>
        </p:spPr>
        <p:txBody>
          <a:bodyPr/>
          <a:lstStyle>
            <a:lvl1pPr>
              <a:buFont typeface="Wingdings" pitchFamily="2" charset="2"/>
              <a:buChar char="§"/>
              <a:defRPr sz="1650" b="1" i="0" baseline="0">
                <a:solidFill>
                  <a:srgbClr val="898989"/>
                </a:solidFill>
                <a:latin typeface="Calibri" pitchFamily="34" charset="0"/>
              </a:defRPr>
            </a:lvl1pPr>
            <a:lvl2pPr>
              <a:buFont typeface="Wingdings" pitchFamily="2" charset="2"/>
              <a:buChar char="ú"/>
              <a:defRPr sz="1500" b="1" i="0" baseline="0">
                <a:solidFill>
                  <a:srgbClr val="898989"/>
                </a:solidFill>
                <a:latin typeface="Calibri" pitchFamily="34" charset="0"/>
              </a:defRPr>
            </a:lvl2pPr>
            <a:lvl3pPr>
              <a:buFont typeface="Wingdings 2" pitchFamily="18" charset="2"/>
              <a:buChar char=""/>
              <a:defRPr sz="1350" b="1" i="0" baseline="0">
                <a:solidFill>
                  <a:srgbClr val="898989"/>
                </a:solidFill>
                <a:latin typeface="Calibri" pitchFamily="34" charset="0"/>
              </a:defRPr>
            </a:lvl3pPr>
            <a:lvl4pPr>
              <a:buFont typeface="Courier New" pitchFamily="49" charset="0"/>
              <a:buChar char="o"/>
              <a:defRPr sz="1200" b="1" i="0" baseline="0">
                <a:solidFill>
                  <a:srgbClr val="898989"/>
                </a:solidFill>
                <a:latin typeface="Calibri"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45390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B241CD2-1E45-42A3-B213-66A034DF9A3B}" type="slidenum">
              <a:rPr lang="en-GB" smtClean="0"/>
              <a:t>‹#›</a:t>
            </a:fld>
            <a:endParaRPr lang="en-GB" dirty="0"/>
          </a:p>
        </p:txBody>
      </p:sp>
    </p:spTree>
    <p:extLst>
      <p:ext uri="{BB962C8B-B14F-4D97-AF65-F5344CB8AC3E}">
        <p14:creationId xmlns:p14="http://schemas.microsoft.com/office/powerpoint/2010/main" val="2267005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335683" cy="777875"/>
          </a:xfrm>
        </p:spPr>
        <p:txBody>
          <a:bodyPr/>
          <a:lstStyle>
            <a:lvl1pPr>
              <a:defRPr lang="en-US" sz="2954" kern="1200" baseline="0" dirty="0" smtClean="0">
                <a:solidFill>
                  <a:schemeClr val="tx1"/>
                </a:solidFill>
                <a:latin typeface="Franklin Gothic Demi" pitchFamily="34" charset="0"/>
                <a:ea typeface="+mj-ea"/>
                <a:cs typeface="Times New Roman" pitchFamily="18" charset="0"/>
              </a:defRPr>
            </a:lvl1pPr>
          </a:lstStyle>
          <a:p>
            <a:r>
              <a:rPr lang="en-US" dirty="0"/>
              <a:t>Click to edit Master title style</a:t>
            </a:r>
          </a:p>
        </p:txBody>
      </p:sp>
      <p:sp>
        <p:nvSpPr>
          <p:cNvPr id="3" name="Text Placeholder 2"/>
          <p:cNvSpPr>
            <a:spLocks noGrp="1"/>
          </p:cNvSpPr>
          <p:nvPr>
            <p:ph type="body" idx="1"/>
          </p:nvPr>
        </p:nvSpPr>
        <p:spPr>
          <a:xfrm>
            <a:off x="840316" y="1202583"/>
            <a:ext cx="5158317" cy="441159"/>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08001" y="1774763"/>
            <a:ext cx="5490633" cy="434346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202582"/>
            <a:ext cx="5003800" cy="431058"/>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1774763"/>
            <a:ext cx="5613400" cy="429433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직사각형 42"/>
          <p:cNvSpPr/>
          <p:nvPr userDrawn="1"/>
        </p:nvSpPr>
        <p:spPr>
          <a:xfrm>
            <a:off x="0" y="6249245"/>
            <a:ext cx="12192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8"/>
          </a:p>
        </p:txBody>
      </p:sp>
      <p:sp>
        <p:nvSpPr>
          <p:cNvPr id="15" name="슬라이드 번호 개체 틀 5"/>
          <p:cNvSpPr>
            <a:spLocks noGrp="1"/>
          </p:cNvSpPr>
          <p:nvPr>
            <p:ph type="sldNum" sz="quarter" idx="12"/>
          </p:nvPr>
        </p:nvSpPr>
        <p:spPr>
          <a:xfrm>
            <a:off x="10737843" y="6513781"/>
            <a:ext cx="1047757" cy="214314"/>
          </a:xfrm>
        </p:spPr>
        <p:txBody>
          <a:bodyPr/>
          <a:lstStyle>
            <a:lvl1pPr>
              <a:defRPr>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3740075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cSld name="2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3" name="Group 12"/>
          <p:cNvGrpSpPr>
            <a:grpSpLocks/>
          </p:cNvGrpSpPr>
          <p:nvPr/>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lgn="ctr"/>
              <a:endParaRPr lang="en-US" altLang="en-US" sz="1200" dirty="0"/>
            </a:p>
          </p:txBody>
        </p:sp>
        <p:sp>
          <p:nvSpPr>
            <p:cNvPr id="5" name="Rectangle 14"/>
            <p:cNvSpPr>
              <a:spLocks noChangeArrowheads="1"/>
            </p:cNvSpPr>
            <p:nvPr/>
          </p:nvSpPr>
          <p:spPr bwMode="auto">
            <a:xfrm>
              <a:off x="144" y="178"/>
              <a:ext cx="5424" cy="3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lgn="ctr"/>
              <a:endParaRPr lang="en-US" altLang="en-US" sz="1200" dirty="0"/>
            </a:p>
          </p:txBody>
        </p:sp>
      </p:grpSp>
      <p:sp>
        <p:nvSpPr>
          <p:cNvPr id="6" name="Line 7"/>
          <p:cNvSpPr>
            <a:spLocks noChangeShapeType="1"/>
          </p:cNvSpPr>
          <p:nvPr/>
        </p:nvSpPr>
        <p:spPr bwMode="auto">
          <a:xfrm>
            <a:off x="711200" y="6048375"/>
            <a:ext cx="10668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1800" dirty="0"/>
          </a:p>
        </p:txBody>
      </p:sp>
      <p:sp>
        <p:nvSpPr>
          <p:cNvPr id="7" name="Text Box 8"/>
          <p:cNvSpPr txBox="1">
            <a:spLocks noChangeArrowheads="1"/>
          </p:cNvSpPr>
          <p:nvPr/>
        </p:nvSpPr>
        <p:spPr bwMode="auto">
          <a:xfrm>
            <a:off x="812800" y="6324600"/>
            <a:ext cx="16773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r>
              <a:rPr lang="en-GB" altLang="en-US" sz="1200" b="1" dirty="0"/>
              <a:t>www.edbodmer.com</a:t>
            </a:r>
          </a:p>
        </p:txBody>
      </p:sp>
      <p:sp>
        <p:nvSpPr>
          <p:cNvPr id="8" name="Text Box 9"/>
          <p:cNvSpPr txBox="1">
            <a:spLocks noChangeArrowheads="1"/>
          </p:cNvSpPr>
          <p:nvPr/>
        </p:nvSpPr>
        <p:spPr bwMode="auto">
          <a:xfrm>
            <a:off x="10002531" y="6324600"/>
            <a:ext cx="11480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lgn="r"/>
            <a:fld id="{E2EC2E38-171A-4876-BDCB-33B386B56BFA}" type="datetime6">
              <a:rPr lang="en-US" altLang="en-US" sz="1200" b="1"/>
              <a:pPr algn="r"/>
              <a:t>February 24</a:t>
            </a:fld>
            <a:endParaRPr lang="en-US" altLang="en-US" sz="1200" b="1" dirty="0"/>
          </a:p>
        </p:txBody>
      </p:sp>
      <p:sp>
        <p:nvSpPr>
          <p:cNvPr id="9" name="Text Box 10">
            <a:hlinkHover r:id="" action="ppaction://noaction" endSnd="1"/>
          </p:cNvPr>
          <p:cNvSpPr txBox="1">
            <a:spLocks noChangeArrowheads="1"/>
          </p:cNvSpPr>
          <p:nvPr/>
        </p:nvSpPr>
        <p:spPr bwMode="auto">
          <a:xfrm>
            <a:off x="9347200" y="6324600"/>
            <a:ext cx="3722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fld id="{3277F7A4-7265-4944-A0A6-1EF122A1A24C}" type="slidenum">
              <a:rPr lang="en-GB" altLang="en-US" sz="1200" b="1"/>
              <a:pPr/>
              <a:t>‹#›</a:t>
            </a:fld>
            <a:endParaRPr lang="en-GB" altLang="en-US" sz="1200" b="1" dirty="0"/>
          </a:p>
        </p:txBody>
      </p:sp>
      <p:sp>
        <p:nvSpPr>
          <p:cNvPr id="218117" name="Rectangle 5"/>
          <p:cNvSpPr>
            <a:spLocks noGrp="1" noChangeArrowheads="1"/>
          </p:cNvSpPr>
          <p:nvPr>
            <p:ph type="ctrTitle"/>
          </p:nvPr>
        </p:nvSpPr>
        <p:spPr>
          <a:xfrm>
            <a:off x="812800" y="4343401"/>
            <a:ext cx="10363200" cy="1470025"/>
          </a:xfrm>
          <a:solidFill>
            <a:srgbClr val="3366FF"/>
          </a:solidFill>
          <a:ln>
            <a:solidFill>
              <a:schemeClr val="bg1"/>
            </a:solidFill>
          </a:ln>
        </p:spPr>
        <p:txBody>
          <a:bodyPr/>
          <a:lstStyle>
            <a:lvl1pPr algn="ct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879577619"/>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2.jpg"/><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D20770-82C7-7D2A-684F-5BD43242A4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F70209-2A25-CA60-4417-6AD7B0516E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EECD3-3280-48DE-7F94-FF79B9D48D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FD338D-BF11-4C17-8851-F5CF707A8B47}" type="datetimeFigureOut">
              <a:rPr lang="en-US" smtClean="0"/>
              <a:t>2/9/2024</a:t>
            </a:fld>
            <a:endParaRPr lang="en-US"/>
          </a:p>
        </p:txBody>
      </p:sp>
      <p:sp>
        <p:nvSpPr>
          <p:cNvPr id="5" name="Footer Placeholder 4">
            <a:extLst>
              <a:ext uri="{FF2B5EF4-FFF2-40B4-BE49-F238E27FC236}">
                <a16:creationId xmlns:a16="http://schemas.microsoft.com/office/drawing/2014/main" id="{AD9FBF6B-64A2-04C6-EA49-4BCB99A32A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DE5CCE-C4B6-6A75-4067-82880BB875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B7C673-7A10-4733-AC0C-6112DF097F9C}" type="slidenum">
              <a:rPr lang="en-US" smtClean="0"/>
              <a:t>‹#›</a:t>
            </a:fld>
            <a:endParaRPr lang="en-US"/>
          </a:p>
        </p:txBody>
      </p:sp>
    </p:spTree>
    <p:extLst>
      <p:ext uri="{BB962C8B-B14F-4D97-AF65-F5344CB8AC3E}">
        <p14:creationId xmlns:p14="http://schemas.microsoft.com/office/powerpoint/2010/main" val="3558813300"/>
      </p:ext>
    </p:extLst>
  </p:cSld>
  <p:clrMap bg1="lt1" tx1="dk1" bg2="lt2" tx2="dk2" accent1="accent1" accent2="accent2" accent3="accent3" accent4="accent4" accent5="accent5" accent6="accent6" hlink="hlink" folHlink="folHlink"/>
  <p:sldLayoutIdLst>
    <p:sldLayoutId id="2147483694" r:id="rId1"/>
    <p:sldLayoutId id="2147483711" r:id="rId2"/>
    <p:sldLayoutId id="2147483714" r:id="rId3"/>
    <p:sldLayoutId id="2147483695" r:id="rId4"/>
    <p:sldLayoutId id="2147483696" r:id="rId5"/>
    <p:sldLayoutId id="2147483698" r:id="rId6"/>
    <p:sldLayoutId id="2147483701" r:id="rId7"/>
    <p:sldLayoutId id="2147483702" r:id="rId8"/>
    <p:sldLayoutId id="2147483705" r:id="rId9"/>
    <p:sldLayoutId id="2147483706" r:id="rId10"/>
    <p:sldLayoutId id="2147483708" r:id="rId11"/>
    <p:sldLayoutId id="2147483712" r:id="rId12"/>
    <p:sldLayoutId id="21474837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6700" y="203202"/>
            <a:ext cx="10141656" cy="65404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6400" y="1209675"/>
            <a:ext cx="11088915" cy="46931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495315" y="6457951"/>
            <a:ext cx="696685" cy="400050"/>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EB241CD2-1E45-42A3-B213-66A034DF9A3B}" type="slidenum">
              <a:rPr lang="en-GB" smtClean="0"/>
              <a:pPr/>
              <a:t>‹#›</a:t>
            </a:fld>
            <a:endParaRPr lang="en-GB" dirty="0"/>
          </a:p>
        </p:txBody>
      </p:sp>
      <p:sp>
        <p:nvSpPr>
          <p:cNvPr id="5" name="Rectangle 4"/>
          <p:cNvSpPr/>
          <p:nvPr userDrawn="1"/>
        </p:nvSpPr>
        <p:spPr>
          <a:xfrm>
            <a:off x="10913255" y="6531429"/>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2019</a:t>
            </a:r>
            <a:endParaRPr lang="en-GB" sz="700" dirty="0">
              <a:solidFill>
                <a:schemeClr val="tx1"/>
              </a:solidFill>
            </a:endParaRPr>
          </a:p>
        </p:txBody>
      </p:sp>
    </p:spTree>
    <p:extLst>
      <p:ext uri="{BB962C8B-B14F-4D97-AF65-F5344CB8AC3E}">
        <p14:creationId xmlns:p14="http://schemas.microsoft.com/office/powerpoint/2010/main" val="1719574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9" r:id="rId7"/>
    <p:sldLayoutId id="2147483699" r:id="rId8"/>
    <p:sldLayoutId id="2147483703" r:id="rId9"/>
  </p:sldLayoutIdLst>
  <p:hf hdr="0" ftr="0" dt="0"/>
  <p:txStyles>
    <p:titleStyle>
      <a:lvl1pPr algn="l" defTabSz="914400" rtl="0" eaLnBrk="1" latinLnBrk="0" hangingPunct="1">
        <a:lnSpc>
          <a:spcPct val="90000"/>
        </a:lnSpc>
        <a:spcBef>
          <a:spcPct val="0"/>
        </a:spcBef>
        <a:buNone/>
        <a:defRPr sz="3000" b="0" kern="1200">
          <a:solidFill>
            <a:srgbClr val="0D7BB6"/>
          </a:solidFill>
          <a:latin typeface="Arial" panose="020B0604020202020204" pitchFamily="34" charset="0"/>
          <a:ea typeface="+mj-ea"/>
          <a:cs typeface="Arial" panose="020B0604020202020204" pitchFamily="34" charset="0"/>
        </a:defRPr>
      </a:lvl1pPr>
    </p:titleStyle>
    <p:bodyStyle>
      <a:lvl1pPr marL="228600" indent="-228600" algn="just"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Wingdings 3" panose="05040102010807070707"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Wingdings 3" panose="05040102010807070707" pitchFamily="18" charset="2"/>
        <a:buChar char=""/>
        <a:defRPr sz="17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Wingdings 3" panose="05040102010807070707" pitchFamily="18" charset="2"/>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EE7A02-F5A7-2387-9876-32F6746181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5019EE-708D-EF93-432A-DEDE240575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6D37F-CE5B-F68F-6B54-86B3FA12C8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7C58CDA-B52E-48FD-AB2F-55AE3C2D9DCC}" type="datetimeFigureOut">
              <a:rPr lang="en-US" smtClean="0"/>
              <a:t>2/9/2024</a:t>
            </a:fld>
            <a:endParaRPr lang="en-US"/>
          </a:p>
        </p:txBody>
      </p:sp>
      <p:sp>
        <p:nvSpPr>
          <p:cNvPr id="5" name="Footer Placeholder 4">
            <a:extLst>
              <a:ext uri="{FF2B5EF4-FFF2-40B4-BE49-F238E27FC236}">
                <a16:creationId xmlns:a16="http://schemas.microsoft.com/office/drawing/2014/main" id="{DE123696-43D6-9AFF-3CD0-B1A0A4EC40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A2A5F90-C205-1937-EA96-28F844838C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3CF08E-1443-4363-A49F-914C3ECA76A6}" type="slidenum">
              <a:rPr lang="en-US" smtClean="0"/>
              <a:t>‹#›</a:t>
            </a:fld>
            <a:endParaRPr lang="en-US"/>
          </a:p>
        </p:txBody>
      </p:sp>
    </p:spTree>
    <p:extLst>
      <p:ext uri="{BB962C8B-B14F-4D97-AF65-F5344CB8AC3E}">
        <p14:creationId xmlns:p14="http://schemas.microsoft.com/office/powerpoint/2010/main" val="113330670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 Id="rId5" Type="http://schemas.openxmlformats.org/officeDocument/2006/relationships/image" Target="../media/image83.png"/><Relationship Id="rId4" Type="http://schemas.openxmlformats.org/officeDocument/2006/relationships/image" Target="../media/image82.png"/></Relationships>
</file>

<file path=ppt/slides/_rels/slide11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emf"/><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13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xml"/><Relationship Id="rId4" Type="http://schemas.openxmlformats.org/officeDocument/2006/relationships/image" Target="../media/image111.png"/></Relationships>
</file>

<file path=ppt/slides/_rels/slide14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118.png"/><Relationship Id="rId1" Type="http://schemas.openxmlformats.org/officeDocument/2006/relationships/slideLayout" Target="../slideLayouts/slideLayout4.xml"/><Relationship Id="rId4" Type="http://schemas.openxmlformats.org/officeDocument/2006/relationships/image" Target="../media/image119.emf"/></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7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4.xml"/><Relationship Id="rId4" Type="http://schemas.openxmlformats.org/officeDocument/2006/relationships/image" Target="../media/image136.png"/></Relationships>
</file>

<file path=ppt/slides/_rels/slide19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2" Type="http://schemas.openxmlformats.org/officeDocument/2006/relationships/image" Target="../media/image140.emf"/><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1.png"/></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2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4.xml"/></Relationships>
</file>

<file path=ppt/slides/_rels/slide22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4.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4.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4.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4.xml"/></Relationships>
</file>

<file path=ppt/slides/_rels/slide24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4.xml"/><Relationship Id="rId5" Type="http://schemas.openxmlformats.org/officeDocument/2006/relationships/image" Target="../media/image165.png"/><Relationship Id="rId4" Type="http://schemas.openxmlformats.org/officeDocument/2006/relationships/image" Target="../media/image164.png"/></Relationships>
</file>

<file path=ppt/slides/_rels/slide24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4.xml"/></Relationships>
</file>

<file path=ppt/slides/_rels/slide24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4.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4.xml"/></Relationships>
</file>

<file path=ppt/slides/_rels/slide25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4.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4.xml"/></Relationships>
</file>

<file path=ppt/slides/_rels/slide25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4.xml"/></Relationships>
</file>

<file path=ppt/slides/_rels/slide25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4.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8.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4.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4.xml"/></Relationships>
</file>

<file path=ppt/slides/_rels/slide26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4.xml"/></Relationships>
</file>

<file path=ppt/slides/_rels/slide26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4.xml"/></Relationships>
</file>

<file path=ppt/slides/_rels/slide263.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4.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4.xml"/></Relationships>
</file>

<file path=ppt/slides/_rels/slide266.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4.xml"/></Relationships>
</file>

<file path=ppt/slides/_rels/slide267.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4.xml"/></Relationships>
</file>

<file path=ppt/slides/_rels/slide268.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4.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4.xml"/></Relationships>
</file>

<file path=ppt/slides/_rels/slide273.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4.xml"/></Relationships>
</file>

<file path=ppt/slides/_rels/slide274.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4.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9.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0.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4.xml"/></Relationships>
</file>

<file path=ppt/slides/_rels/slide281.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4.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3.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4.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7.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4.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9.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90.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4.xml"/></Relationships>
</file>

<file path=ppt/slides/_rels/slide291.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4.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0.wmf"/></Relationships>
</file>

<file path=ppt/slides/_rels/slide300.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4.xml"/></Relationships>
</file>

<file path=ppt/slides/_rels/slide301.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4.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4.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6.xml.rels><?xml version="1.0" encoding="UTF-8" standalone="yes"?>
<Relationships xmlns="http://schemas.openxmlformats.org/package/2006/relationships"><Relationship Id="rId2" Type="http://schemas.openxmlformats.org/officeDocument/2006/relationships/image" Target="../media/image206.emf"/><Relationship Id="rId1" Type="http://schemas.openxmlformats.org/officeDocument/2006/relationships/slideLayout" Target="../slideLayouts/slideLayout4.xml"/></Relationships>
</file>

<file path=ppt/slides/_rels/slide307.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3.xml"/></Relationships>
</file>

<file path=ppt/slides/_rels/slide30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4.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310.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4.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2.xml.rels><?xml version="1.0" encoding="UTF-8" standalone="yes"?>
<Relationships xmlns="http://schemas.openxmlformats.org/package/2006/relationships"><Relationship Id="rId2" Type="http://schemas.openxmlformats.org/officeDocument/2006/relationships/image" Target="../media/image211.emf"/><Relationship Id="rId1" Type="http://schemas.openxmlformats.org/officeDocument/2006/relationships/slideLayout" Target="../slideLayouts/slideLayout4.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5.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4.xml"/></Relationships>
</file>

<file path=ppt/slides/_rels/slide316.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4.xml"/></Relationships>
</file>

<file path=ppt/slides/_rels/slide317.xml.rels><?xml version="1.0" encoding="UTF-8" standalone="yes"?>
<Relationships xmlns="http://schemas.openxmlformats.org/package/2006/relationships"><Relationship Id="rId2" Type="http://schemas.openxmlformats.org/officeDocument/2006/relationships/image" Target="../media/image214.emf"/><Relationship Id="rId1" Type="http://schemas.openxmlformats.org/officeDocument/2006/relationships/slideLayout" Target="../slideLayouts/slideLayout4.xml"/></Relationships>
</file>

<file path=ppt/slides/_rels/slide318.xml.rels><?xml version="1.0" encoding="UTF-8" standalone="yes"?>
<Relationships xmlns="http://schemas.openxmlformats.org/package/2006/relationships"><Relationship Id="rId2" Type="http://schemas.openxmlformats.org/officeDocument/2006/relationships/image" Target="../media/image215.emf"/><Relationship Id="rId1" Type="http://schemas.openxmlformats.org/officeDocument/2006/relationships/slideLayout" Target="../slideLayouts/slideLayout4.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1.xml"/></Relationships>
</file>

<file path=ppt/slides/_rels/slide32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1.xml"/></Relationships>
</file>

<file path=ppt/slides/_rels/slide329.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21.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A3B4A-E4C0-44F8-A0B2-3543BAC7FCB3}"/>
              </a:ext>
            </a:extLst>
          </p:cNvPr>
          <p:cNvSpPr>
            <a:spLocks noGrp="1"/>
          </p:cNvSpPr>
          <p:nvPr>
            <p:ph type="ctrTitle"/>
          </p:nvPr>
        </p:nvSpPr>
        <p:spPr/>
        <p:txBody>
          <a:bodyPr>
            <a:normAutofit fontScale="90000"/>
          </a:bodyPr>
          <a:lstStyle/>
          <a:p>
            <a:r>
              <a:rPr lang="en-US" dirty="0"/>
              <a:t>Project Finance Documents and Analysis </a:t>
            </a:r>
          </a:p>
        </p:txBody>
      </p:sp>
    </p:spTree>
    <p:extLst>
      <p:ext uri="{BB962C8B-B14F-4D97-AF65-F5344CB8AC3E}">
        <p14:creationId xmlns:p14="http://schemas.microsoft.com/office/powerpoint/2010/main" val="504002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67162-606B-F3F8-908F-4C4EB25BE638}"/>
              </a:ext>
            </a:extLst>
          </p:cNvPr>
          <p:cNvSpPr>
            <a:spLocks noGrp="1"/>
          </p:cNvSpPr>
          <p:nvPr>
            <p:ph type="ctrTitle"/>
          </p:nvPr>
        </p:nvSpPr>
        <p:spPr/>
        <p:txBody>
          <a:bodyPr/>
          <a:lstStyle/>
          <a:p>
            <a:r>
              <a:rPr lang="en-US" dirty="0"/>
              <a:t>Non-Recourse and Parent Support</a:t>
            </a:r>
          </a:p>
        </p:txBody>
      </p:sp>
      <p:sp>
        <p:nvSpPr>
          <p:cNvPr id="3" name="Content Placeholder 2">
            <a:extLst>
              <a:ext uri="{FF2B5EF4-FFF2-40B4-BE49-F238E27FC236}">
                <a16:creationId xmlns:a16="http://schemas.microsoft.com/office/drawing/2014/main" id="{FB231798-4B50-25E2-5C40-1A692B5B7ADD}"/>
              </a:ext>
            </a:extLst>
          </p:cNvPr>
          <p:cNvSpPr>
            <a:spLocks noGrp="1"/>
          </p:cNvSpPr>
          <p:nvPr>
            <p:ph type="body" sz="quarter" idx="13"/>
          </p:nvPr>
        </p:nvSpPr>
        <p:spPr>
          <a:xfrm>
            <a:off x="323478" y="1600200"/>
            <a:ext cx="5232195" cy="5008418"/>
          </a:xfrm>
        </p:spPr>
        <p:txBody>
          <a:bodyPr/>
          <a:lstStyle/>
          <a:p>
            <a:r>
              <a:rPr lang="en-US" dirty="0"/>
              <a:t>No parent guarantees where your children can send and email and receive your financial support</a:t>
            </a:r>
          </a:p>
          <a:p>
            <a:r>
              <a:rPr lang="en-US" dirty="0"/>
              <a:t>Philosophical question – is a child with a lot of parent support able to perform better than one with none.</a:t>
            </a:r>
          </a:p>
          <a:p>
            <a:r>
              <a:rPr lang="en-US" dirty="0"/>
              <a:t>If you know there is a rich parent behind you, can you use this even if there is no direct promise.</a:t>
            </a:r>
          </a:p>
          <a:p>
            <a:endParaRPr lang="en-US" dirty="0"/>
          </a:p>
        </p:txBody>
      </p:sp>
      <p:sp>
        <p:nvSpPr>
          <p:cNvPr id="4" name="Slide Number Placeholder 3">
            <a:extLst>
              <a:ext uri="{FF2B5EF4-FFF2-40B4-BE49-F238E27FC236}">
                <a16:creationId xmlns:a16="http://schemas.microsoft.com/office/drawing/2014/main" id="{0EF14281-0788-0BA6-4150-F5C72C5ABB50}"/>
              </a:ext>
            </a:extLst>
          </p:cNvPr>
          <p:cNvSpPr>
            <a:spLocks noGrp="1"/>
          </p:cNvSpPr>
          <p:nvPr>
            <p:ph type="sldNum" sz="quarter" idx="4294967295"/>
          </p:nvPr>
        </p:nvSpPr>
        <p:spPr>
          <a:xfrm>
            <a:off x="11495088" y="6457950"/>
            <a:ext cx="696912" cy="400050"/>
          </a:xfrm>
        </p:spPr>
        <p:txBody>
          <a:bodyPr/>
          <a:lstStyle/>
          <a:p>
            <a:fld id="{EB241CD2-1E45-42A3-B213-66A034DF9A3B}" type="slidenum">
              <a:rPr lang="en-GB" smtClean="0"/>
              <a:t>10</a:t>
            </a:fld>
            <a:endParaRPr lang="en-GB" dirty="0"/>
          </a:p>
        </p:txBody>
      </p:sp>
      <p:pic>
        <p:nvPicPr>
          <p:cNvPr id="10" name="Picture 9">
            <a:extLst>
              <a:ext uri="{FF2B5EF4-FFF2-40B4-BE49-F238E27FC236}">
                <a16:creationId xmlns:a16="http://schemas.microsoft.com/office/drawing/2014/main" id="{A5AE4186-2DFF-79E7-410C-64954E74B2DD}"/>
              </a:ext>
            </a:extLst>
          </p:cNvPr>
          <p:cNvPicPr>
            <a:picLocks noChangeAspect="1"/>
          </p:cNvPicPr>
          <p:nvPr/>
        </p:nvPicPr>
        <p:blipFill>
          <a:blip r:embed="rId2"/>
          <a:stretch>
            <a:fillRect/>
          </a:stretch>
        </p:blipFill>
        <p:spPr>
          <a:xfrm>
            <a:off x="5654718" y="2018793"/>
            <a:ext cx="4753638" cy="3629532"/>
          </a:xfrm>
          <a:prstGeom prst="rect">
            <a:avLst/>
          </a:prstGeom>
        </p:spPr>
      </p:pic>
    </p:spTree>
    <p:extLst>
      <p:ext uri="{BB962C8B-B14F-4D97-AF65-F5344CB8AC3E}">
        <p14:creationId xmlns:p14="http://schemas.microsoft.com/office/powerpoint/2010/main" val="11048153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ctrTitle"/>
          </p:nvPr>
        </p:nvSpPr>
        <p:spPr/>
        <p:txBody>
          <a:bodyPr>
            <a:normAutofit fontScale="90000"/>
          </a:bodyPr>
          <a:lstStyle/>
          <a:p>
            <a:r>
              <a:rPr lang="en-US" dirty="0"/>
              <a:t>Effect of Traffic Study Errors on the Financial Results of Eurotunnel</a:t>
            </a:r>
          </a:p>
        </p:txBody>
      </p:sp>
      <p:sp>
        <p:nvSpPr>
          <p:cNvPr id="69635" name="Rectangle 3"/>
          <p:cNvSpPr>
            <a:spLocks noGrp="1" noChangeArrowheads="1"/>
          </p:cNvSpPr>
          <p:nvPr>
            <p:ph type="body" sz="quarter" idx="13"/>
          </p:nvPr>
        </p:nvSpPr>
        <p:spPr/>
        <p:txBody>
          <a:bodyPr/>
          <a:lstStyle/>
          <a:p>
            <a:r>
              <a:rPr lang="en-US" sz="1800" dirty="0"/>
              <a:t>.</a:t>
            </a:r>
          </a:p>
          <a:p>
            <a:endParaRPr lang="en-US" sz="1800" dirty="0"/>
          </a:p>
        </p:txBody>
      </p:sp>
      <p:pic>
        <p:nvPicPr>
          <p:cNvPr id="69636" name="Picture 4"/>
          <p:cNvPicPr>
            <a:picLocks noGrp="1" noChangeAspect="1" noChangeArrowheads="1"/>
          </p:cNvPicPr>
          <p:nvPr>
            <p:ph sz="quarter" idx="4294967295"/>
          </p:nvPr>
        </p:nvPicPr>
        <p:blipFill>
          <a:blip r:embed="rId2" cstate="print"/>
          <a:srcRect/>
          <a:stretch>
            <a:fillRect/>
          </a:stretch>
        </p:blipFill>
        <p:spPr>
          <a:xfrm>
            <a:off x="0" y="2174875"/>
            <a:ext cx="5438775" cy="3948113"/>
          </a:xfrm>
          <a:noFill/>
        </p:spPr>
      </p:pic>
      <p:pic>
        <p:nvPicPr>
          <p:cNvPr id="69637" name="Picture 7"/>
          <p:cNvPicPr>
            <a:picLocks noGrp="1" noChangeAspect="1" noChangeArrowheads="1"/>
          </p:cNvPicPr>
          <p:nvPr>
            <p:ph sz="quarter" idx="4294967295"/>
          </p:nvPr>
        </p:nvPicPr>
        <p:blipFill>
          <a:blip r:embed="rId3" cstate="print"/>
          <a:srcRect/>
          <a:stretch>
            <a:fillRect/>
          </a:stretch>
        </p:blipFill>
        <p:spPr>
          <a:xfrm>
            <a:off x="6753225" y="2174875"/>
            <a:ext cx="5438775" cy="3948113"/>
          </a:xfrm>
          <a:noFill/>
        </p:spPr>
      </p:pic>
    </p:spTree>
    <p:extLst>
      <p:ext uri="{BB962C8B-B14F-4D97-AF65-F5344CB8AC3E}">
        <p14:creationId xmlns:p14="http://schemas.microsoft.com/office/powerpoint/2010/main" val="5692403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p:txBody>
          <a:bodyPr/>
          <a:lstStyle/>
          <a:p>
            <a:r>
              <a:rPr lang="en-US" dirty="0"/>
              <a:t>Valuation Problems with Eurotunnel</a:t>
            </a:r>
          </a:p>
        </p:txBody>
      </p:sp>
      <p:sp>
        <p:nvSpPr>
          <p:cNvPr id="47107" name="Rectangle 4"/>
          <p:cNvSpPr>
            <a:spLocks noGrp="1" noChangeArrowheads="1"/>
          </p:cNvSpPr>
          <p:nvPr>
            <p:ph type="body" sz="quarter" idx="13"/>
          </p:nvPr>
        </p:nvSpPr>
        <p:spPr/>
        <p:txBody>
          <a:bodyPr>
            <a:normAutofit fontScale="77500" lnSpcReduction="20000"/>
          </a:bodyPr>
          <a:lstStyle/>
          <a:p>
            <a:pPr>
              <a:lnSpc>
                <a:spcPct val="80000"/>
              </a:lnSpc>
            </a:pPr>
            <a:r>
              <a:rPr lang="en-US" dirty="0"/>
              <a:t>The Eurotunnel project includes many classic valuation issues in addition to the focus of applying optimistic assumptions from consultant studies related to construction costs and traffic projections.  These problems included distorted incentives because of the corporate structure, limited experience and reputation of equity investors, conflicts with the government and use of unconventional equipment: </a:t>
            </a:r>
          </a:p>
          <a:p>
            <a:pPr lvl="1">
              <a:lnSpc>
                <a:spcPct val="80000"/>
              </a:lnSpc>
            </a:pPr>
            <a:r>
              <a:rPr lang="en-US" sz="2600" dirty="0"/>
              <a:t>First, a consortium of ten construction companies named TML that owned the majority of the shell company that was created for bidding on the concession.  This shell company signed construction contracts even though TML eventually only owned a tiny fraction of investment, presenting a dramatic conflict of interest.  Problems with the construction contracts led to many construction over-runs and delays.  </a:t>
            </a:r>
          </a:p>
          <a:p>
            <a:pPr lvl="1">
              <a:lnSpc>
                <a:spcPct val="80000"/>
              </a:lnSpc>
            </a:pPr>
            <a:r>
              <a:rPr lang="en-US" sz="2600" dirty="0"/>
              <a:t>Second, the equity providers (mainly small French investors) did not have the wherewithal to evaluate the project economics provide assurance that somebody who gets paid after lenders could check the key valuation assumptions.  With hindsight, partially because of weak sponsors, the managers of Eurotunnel neither negotiated effectively with bankers nor with TML nor did they seem to have the best interests of shareholders in mind.  </a:t>
            </a:r>
          </a:p>
          <a:p>
            <a:pPr lvl="1">
              <a:lnSpc>
                <a:spcPct val="80000"/>
              </a:lnSpc>
            </a:pPr>
            <a:r>
              <a:rPr lang="en-US" sz="2600" dirty="0"/>
              <a:t>Third, relationships between Eurotunnel and the governments of Britain and France were not aligned properly.  Even though the project was directly related to the government activities – government owned railways operated the trains, the 55-year concession period was defined by the government, the project was awarded by the government, and the government defined the safety requirements, there was no direct or indirect financial support from the French or British governments.</a:t>
            </a:r>
          </a:p>
          <a:p>
            <a:pPr lvl="1">
              <a:lnSpc>
                <a:spcPct val="80000"/>
              </a:lnSpc>
            </a:pPr>
            <a:r>
              <a:rPr lang="en-US" sz="2600" dirty="0"/>
              <a:t>Fourth, the complexity of the ventilation systems, the shuttles, the toll plazas, the electricity requirements and other items introduced risk that could not be gauged by evaluating the cost and performance of other projects.</a:t>
            </a:r>
          </a:p>
        </p:txBody>
      </p:sp>
    </p:spTree>
    <p:extLst>
      <p:ext uri="{BB962C8B-B14F-4D97-AF65-F5344CB8AC3E}">
        <p14:creationId xmlns:p14="http://schemas.microsoft.com/office/powerpoint/2010/main" val="7407675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p:txBody>
          <a:bodyPr/>
          <a:lstStyle/>
          <a:p>
            <a:r>
              <a:rPr lang="en-US" dirty="0"/>
              <a:t>Construction Cost Over-Runs and Contractual Problems</a:t>
            </a:r>
          </a:p>
        </p:txBody>
      </p:sp>
      <p:sp>
        <p:nvSpPr>
          <p:cNvPr id="54275" name="Rectangle 3"/>
          <p:cNvSpPr>
            <a:spLocks noGrp="1" noChangeArrowheads="1"/>
          </p:cNvSpPr>
          <p:nvPr>
            <p:ph type="body" sz="quarter" idx="13"/>
          </p:nvPr>
        </p:nvSpPr>
        <p:spPr/>
        <p:txBody>
          <a:bodyPr>
            <a:normAutofit/>
          </a:bodyPr>
          <a:lstStyle/>
          <a:p>
            <a:r>
              <a:rPr lang="en-US" sz="1800" dirty="0"/>
              <a:t>Eurotunnel’s difficulties were in part due to the wrong contractual structure set up at the origin of the project. </a:t>
            </a:r>
          </a:p>
          <a:p>
            <a:pPr lvl="1"/>
            <a:r>
              <a:rPr lang="en-US" sz="1600" dirty="0"/>
              <a:t>The main contracts were signed at a time where Eurotunnel had virtually no existence. </a:t>
            </a:r>
          </a:p>
          <a:p>
            <a:pPr lvl="1"/>
            <a:r>
              <a:rPr lang="en-US" sz="1600" dirty="0"/>
              <a:t>Eurotunnel lacked powerful sponsors to defend its interests against opportunistic contractors (especially, the construction companies). </a:t>
            </a:r>
          </a:p>
          <a:p>
            <a:pPr lvl="2"/>
            <a:r>
              <a:rPr lang="en-US" sz="1400" dirty="0"/>
              <a:t>As a consequence, these co-contractors imposed long-term contractual features extremely unfavorable to Eurotunnel. </a:t>
            </a:r>
          </a:p>
          <a:p>
            <a:pPr lvl="2"/>
            <a:r>
              <a:rPr lang="en-US" sz="1400" dirty="0"/>
              <a:t>These conflicts were not anticipated at the very beginning of the project since the construction companies initially held a part of Eurotunnel’s shares. </a:t>
            </a:r>
          </a:p>
          <a:p>
            <a:pPr lvl="1"/>
            <a:r>
              <a:rPr lang="en-US" sz="1600" dirty="0"/>
              <a:t>The other important contractor, the bank syndicate, was unable to stem the opportunistic behavior of the construction companies due to its lack of expertise on technical features. </a:t>
            </a:r>
          </a:p>
          <a:p>
            <a:r>
              <a:rPr lang="en-US" sz="1800" dirty="0"/>
              <a:t>In July 1989 there was an enormous conflict with construction companies.</a:t>
            </a:r>
          </a:p>
          <a:p>
            <a:r>
              <a:rPr lang="en-US" sz="1800" dirty="0"/>
              <a:t>The 1987 Offer for Sale:</a:t>
            </a:r>
          </a:p>
          <a:p>
            <a:pPr lvl="1"/>
            <a:r>
              <a:rPr lang="en-US" sz="1600" dirty="0"/>
              <a:t>“The construction contract provides financial incentives for the contractor TML to complete the tunnels under budget and financial penalties if they are completed over budget or late…This arrangement is designed to encourage the cost-effective completion of the System on time.”</a:t>
            </a:r>
          </a:p>
          <a:p>
            <a:pPr lvl="1"/>
            <a:r>
              <a:rPr lang="en-US" sz="1600" dirty="0"/>
              <a:t>TML’s contribution to the cost over-runs was limited to 6%</a:t>
            </a:r>
          </a:p>
          <a:p>
            <a:pPr lvl="1"/>
            <a:r>
              <a:rPr lang="en-US" sz="1600" dirty="0"/>
              <a:t>Revised agreement re-apportion cost over-runs</a:t>
            </a:r>
          </a:p>
          <a:p>
            <a:pPr lvl="2"/>
            <a:r>
              <a:rPr lang="en-US" sz="1400" dirty="0"/>
              <a:t>70% Eurotunnel</a:t>
            </a:r>
          </a:p>
          <a:p>
            <a:pPr lvl="2"/>
            <a:r>
              <a:rPr lang="en-US" sz="1400" dirty="0"/>
              <a:t>30% TML</a:t>
            </a:r>
          </a:p>
        </p:txBody>
      </p:sp>
    </p:spTree>
    <p:extLst>
      <p:ext uri="{BB962C8B-B14F-4D97-AF65-F5344CB8AC3E}">
        <p14:creationId xmlns:p14="http://schemas.microsoft.com/office/powerpoint/2010/main" val="30313096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p:txBody>
          <a:bodyPr/>
          <a:lstStyle/>
          <a:p>
            <a:r>
              <a:rPr lang="en-US" dirty="0"/>
              <a:t>Cost Over-Runs and Contract Problems Continued</a:t>
            </a:r>
          </a:p>
        </p:txBody>
      </p:sp>
      <p:sp>
        <p:nvSpPr>
          <p:cNvPr id="58371" name="Rectangle 3"/>
          <p:cNvSpPr>
            <a:spLocks noGrp="1" noChangeArrowheads="1"/>
          </p:cNvSpPr>
          <p:nvPr>
            <p:ph type="body" sz="quarter" idx="13"/>
          </p:nvPr>
        </p:nvSpPr>
        <p:spPr/>
        <p:txBody>
          <a:bodyPr>
            <a:normAutofit lnSpcReduction="10000"/>
          </a:bodyPr>
          <a:lstStyle/>
          <a:p>
            <a:pPr marL="231775" indent="-231775"/>
            <a:r>
              <a:rPr lang="en-US" dirty="0"/>
              <a:t>This series of disputes was partly due to the incentives / penalties scheme of the construction contract. </a:t>
            </a:r>
            <a:r>
              <a:rPr lang="en-US" b="1" i="1" dirty="0">
                <a:solidFill>
                  <a:srgbClr val="3366CC"/>
                </a:solidFill>
              </a:rPr>
              <a:t>In reality, the construction contract signed in 1987 charged almost all the construction risk to Eurotunnel.</a:t>
            </a:r>
          </a:p>
          <a:p>
            <a:pPr marL="395288" lvl="1" indent="231775"/>
            <a:r>
              <a:rPr lang="en-US" sz="2000" dirty="0"/>
              <a:t> For tunneling costs (representing roughly 50% of overall costs), TML was only responsible for 30% of cost overruns with TML’s contribution being capped at a maximum of 6% of the target cost. Eurotunnel would pay 100% of any cost overruns over this cap. Even when the contract seemed to be favorable to Eurotunnel (TML was assumed to support 100% of cost overruns on the terminals and the fixed equipment in the tunnel), </a:t>
            </a:r>
            <a:r>
              <a:rPr lang="en-US" sz="2000" b="1" i="1" dirty="0"/>
              <a:t>some covenants gave TML the possibility to transfer cost overruns to Eurotunnel. Indeed, the construction contract explicitly made provisions allowing TML to ask for price adjustments in case of unpredictable ground conditions, changes imposed by the IGC or asked by Eurotunnel. Hence, it is not surprising to notice that the resolution of the disputes was largely in favor of TML</a:t>
            </a:r>
            <a:r>
              <a:rPr lang="en-US" sz="2000" dirty="0"/>
              <a:t>. Despite an agreement was found just before the rights issue of 1994, Eurotunnel had to pay for the main part of cost overruns.</a:t>
            </a:r>
          </a:p>
          <a:p>
            <a:pPr marL="395288" lvl="1" indent="231775"/>
            <a:r>
              <a:rPr lang="en-US" sz="2000" dirty="0"/>
              <a:t>In 1993, a few months before the opening of the Tunnel, a dispute emerged between Eurotunnel and the Railways. Eurotunnel concerning for example the starting date of Eurostar or the delay in the construction of high speed rail link between London and the tunnel and claimed £2 billion. The claim was finally rejected.</a:t>
            </a:r>
          </a:p>
        </p:txBody>
      </p:sp>
    </p:spTree>
    <p:extLst>
      <p:ext uri="{BB962C8B-B14F-4D97-AF65-F5344CB8AC3E}">
        <p14:creationId xmlns:p14="http://schemas.microsoft.com/office/powerpoint/2010/main" val="17796264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dirty="0"/>
              <a:t>Contrast of Eurotunnel to Public Private Partnership</a:t>
            </a:r>
          </a:p>
        </p:txBody>
      </p:sp>
      <p:pic>
        <p:nvPicPr>
          <p:cNvPr id="49155" name="Picture 3"/>
          <p:cNvPicPr>
            <a:picLocks noGrp="1" noChangeAspect="1" noChangeArrowheads="1"/>
          </p:cNvPicPr>
          <p:nvPr>
            <p:ph type="body" idx="1"/>
          </p:nvPr>
        </p:nvPicPr>
        <p:blipFill>
          <a:blip r:embed="rId2" cstate="print"/>
          <a:srcRect/>
          <a:stretch>
            <a:fillRect/>
          </a:stretch>
        </p:blipFill>
        <p:spPr>
          <a:xfrm>
            <a:off x="444817" y="1065320"/>
            <a:ext cx="5554663" cy="5638800"/>
          </a:xfrm>
        </p:spPr>
      </p:pic>
      <p:sp>
        <p:nvSpPr>
          <p:cNvPr id="49156" name="Rectangle 4"/>
          <p:cNvSpPr>
            <a:spLocks noChangeArrowheads="1"/>
          </p:cNvSpPr>
          <p:nvPr/>
        </p:nvSpPr>
        <p:spPr bwMode="auto">
          <a:xfrm>
            <a:off x="6502401" y="1000438"/>
            <a:ext cx="5354320" cy="5078313"/>
          </a:xfrm>
          <a:prstGeom prst="rect">
            <a:avLst/>
          </a:prstGeom>
          <a:noFill/>
          <a:ln w="12700">
            <a:noFill/>
            <a:miter lim="800000"/>
            <a:headEnd type="none" w="sm" len="sm"/>
            <a:tailEnd type="none" w="lg" len="lg"/>
          </a:ln>
        </p:spPr>
        <p:txBody>
          <a:bodyPr wrap="square" anchor="ctr">
            <a:spAutoFit/>
          </a:bodyPr>
          <a:lstStyle/>
          <a:p>
            <a:pPr algn="l"/>
            <a:r>
              <a:rPr lang="en-US" altLang="zh-CN" dirty="0">
                <a:ea typeface="SimSun" pitchFamily="2" charset="-122"/>
              </a:rPr>
              <a:t>Under the BOT model, the government retained ownership of the motorway while the private companies that financed construction, known as concessionaires, had the right to operate the motorway and receive profits for a defined period of time.  When a concession ended, the concessionaire would transfer operations and control back to the government.  The Toll Motorways Act of 1994 provided the legal framework for the program.  It authorized the government to grant concessions on a competitive tender basis for the construction and operation of tolled motorways.  </a:t>
            </a:r>
          </a:p>
          <a:p>
            <a:pPr algn="l"/>
            <a:endParaRPr lang="en-US" altLang="zh-CN" dirty="0">
              <a:ea typeface="SimSun" pitchFamily="2" charset="-122"/>
            </a:endParaRPr>
          </a:p>
          <a:p>
            <a:pPr algn="l"/>
            <a:r>
              <a:rPr lang="en-US" altLang="zh-CN" dirty="0">
                <a:ea typeface="SimSun" pitchFamily="2" charset="-122"/>
              </a:rPr>
              <a:t>In addition, the Act authorized the government to guarantee financing of up to 50% of the total cost of construction, create a new government agency to oversee the program, and take land for the motorways by eminent domain.</a:t>
            </a:r>
          </a:p>
        </p:txBody>
      </p:sp>
    </p:spTree>
    <p:extLst>
      <p:ext uri="{BB962C8B-B14F-4D97-AF65-F5344CB8AC3E}">
        <p14:creationId xmlns:p14="http://schemas.microsoft.com/office/powerpoint/2010/main" val="31917098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4D81C-0F1B-0058-9EEF-60F882C9C44A}"/>
              </a:ext>
            </a:extLst>
          </p:cNvPr>
          <p:cNvSpPr>
            <a:spLocks noGrp="1"/>
          </p:cNvSpPr>
          <p:nvPr>
            <p:ph type="ctrTitle"/>
          </p:nvPr>
        </p:nvSpPr>
        <p:spPr/>
        <p:txBody>
          <a:bodyPr>
            <a:normAutofit/>
          </a:bodyPr>
          <a:lstStyle/>
          <a:p>
            <a:r>
              <a:rPr lang="en-US" dirty="0"/>
              <a:t>Cash 3: Solar Case Study – </a:t>
            </a:r>
          </a:p>
        </p:txBody>
      </p:sp>
    </p:spTree>
    <p:extLst>
      <p:ext uri="{BB962C8B-B14F-4D97-AF65-F5344CB8AC3E}">
        <p14:creationId xmlns:p14="http://schemas.microsoft.com/office/powerpoint/2010/main" val="38260965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8AF62-CE92-8551-1DAB-805F04DEE0B7}"/>
              </a:ext>
            </a:extLst>
          </p:cNvPr>
          <p:cNvSpPr>
            <a:spLocks noGrp="1"/>
          </p:cNvSpPr>
          <p:nvPr>
            <p:ph type="ctrTitle"/>
          </p:nvPr>
        </p:nvSpPr>
        <p:spPr/>
        <p:txBody>
          <a:bodyPr/>
          <a:lstStyle/>
          <a:p>
            <a:r>
              <a:rPr lang="en-US" dirty="0"/>
              <a:t>Case Question</a:t>
            </a:r>
          </a:p>
        </p:txBody>
      </p:sp>
      <p:sp>
        <p:nvSpPr>
          <p:cNvPr id="3" name="Text Placeholder 2">
            <a:extLst>
              <a:ext uri="{FF2B5EF4-FFF2-40B4-BE49-F238E27FC236}">
                <a16:creationId xmlns:a16="http://schemas.microsoft.com/office/drawing/2014/main" id="{A9659897-A691-4710-7AE6-0890BC0D595A}"/>
              </a:ext>
            </a:extLst>
          </p:cNvPr>
          <p:cNvSpPr>
            <a:spLocks noGrp="1"/>
          </p:cNvSpPr>
          <p:nvPr>
            <p:ph type="body" sz="quarter" idx="13"/>
          </p:nvPr>
        </p:nvSpPr>
        <p:spPr/>
        <p:txBody>
          <a:bodyPr/>
          <a:lstStyle/>
          <a:p>
            <a:r>
              <a:rPr lang="en-US" dirty="0"/>
              <a:t>How would you design a performance test as part of the EPC contract</a:t>
            </a:r>
          </a:p>
          <a:p>
            <a:r>
              <a:rPr lang="en-US" dirty="0"/>
              <a:t>How would you design the performance part of the O&amp;M contract</a:t>
            </a:r>
          </a:p>
          <a:p>
            <a:endParaRPr lang="en-US" dirty="0"/>
          </a:p>
          <a:p>
            <a:endParaRPr lang="en-US" dirty="0"/>
          </a:p>
        </p:txBody>
      </p:sp>
    </p:spTree>
    <p:extLst>
      <p:ext uri="{BB962C8B-B14F-4D97-AF65-F5344CB8AC3E}">
        <p14:creationId xmlns:p14="http://schemas.microsoft.com/office/powerpoint/2010/main" val="23875467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C54C-0387-4152-B060-BA9F4A845426}"/>
              </a:ext>
            </a:extLst>
          </p:cNvPr>
          <p:cNvSpPr>
            <a:spLocks noGrp="1"/>
          </p:cNvSpPr>
          <p:nvPr>
            <p:ph type="ctrTitle"/>
          </p:nvPr>
        </p:nvSpPr>
        <p:spPr/>
        <p:txBody>
          <a:bodyPr/>
          <a:lstStyle/>
          <a:p>
            <a:r>
              <a:rPr lang="en-US" dirty="0"/>
              <a:t>Two Projects that Changed the World</a:t>
            </a:r>
          </a:p>
        </p:txBody>
      </p:sp>
      <p:pic>
        <p:nvPicPr>
          <p:cNvPr id="5" name="Content Placeholder 4">
            <a:extLst>
              <a:ext uri="{FF2B5EF4-FFF2-40B4-BE49-F238E27FC236}">
                <a16:creationId xmlns:a16="http://schemas.microsoft.com/office/drawing/2014/main" id="{62050F12-3A74-4A98-B399-0803D1D42EC0}"/>
              </a:ext>
            </a:extLst>
          </p:cNvPr>
          <p:cNvPicPr>
            <a:picLocks noGrp="1" noChangeAspect="1"/>
          </p:cNvPicPr>
          <p:nvPr>
            <p:ph idx="4294967295"/>
          </p:nvPr>
        </p:nvPicPr>
        <p:blipFill>
          <a:blip r:embed="rId2"/>
          <a:stretch>
            <a:fillRect/>
          </a:stretch>
        </p:blipFill>
        <p:spPr>
          <a:xfrm>
            <a:off x="1251733" y="1846262"/>
            <a:ext cx="7500938" cy="4692650"/>
          </a:xfrm>
          <a:prstGeom prst="rect">
            <a:avLst/>
          </a:prstGeom>
        </p:spPr>
      </p:pic>
      <p:sp>
        <p:nvSpPr>
          <p:cNvPr id="4" name="Slide Number Placeholder 3">
            <a:extLst>
              <a:ext uri="{FF2B5EF4-FFF2-40B4-BE49-F238E27FC236}">
                <a16:creationId xmlns:a16="http://schemas.microsoft.com/office/drawing/2014/main" id="{A891C1E4-6422-4B34-83C2-2A39AA9C3804}"/>
              </a:ext>
            </a:extLst>
          </p:cNvPr>
          <p:cNvSpPr>
            <a:spLocks noGrp="1"/>
          </p:cNvSpPr>
          <p:nvPr>
            <p:ph type="sldNum" sz="quarter" idx="4294967295"/>
          </p:nvPr>
        </p:nvSpPr>
        <p:spPr>
          <a:xfrm>
            <a:off x="9448800" y="6356350"/>
            <a:ext cx="2743200" cy="365125"/>
          </a:xfrm>
        </p:spPr>
        <p:txBody>
          <a:bodyPr/>
          <a:lstStyle/>
          <a:p>
            <a:fld id="{EB241CD2-1E45-42A3-B213-66A034DF9A3B}" type="slidenum">
              <a:rPr lang="en-GB" smtClean="0"/>
              <a:t>107</a:t>
            </a:fld>
            <a:endParaRPr lang="en-GB" dirty="0"/>
          </a:p>
        </p:txBody>
      </p:sp>
    </p:spTree>
    <p:extLst>
      <p:ext uri="{BB962C8B-B14F-4D97-AF65-F5344CB8AC3E}">
        <p14:creationId xmlns:p14="http://schemas.microsoft.com/office/powerpoint/2010/main" val="8094963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BBBF73-449E-4895-A6E7-9514C369DEFB}"/>
              </a:ext>
            </a:extLst>
          </p:cNvPr>
          <p:cNvSpPr>
            <a:spLocks noGrp="1"/>
          </p:cNvSpPr>
          <p:nvPr>
            <p:ph type="ctrTitle"/>
          </p:nvPr>
        </p:nvSpPr>
        <p:spPr/>
        <p:txBody>
          <a:bodyPr/>
          <a:lstStyle/>
          <a:p>
            <a:r>
              <a:rPr lang="en-US" dirty="0"/>
              <a:t>ACWA Power Dubai 6 Cents per kWh in 2015</a:t>
            </a:r>
          </a:p>
        </p:txBody>
      </p:sp>
      <p:pic>
        <p:nvPicPr>
          <p:cNvPr id="5" name="Content Placeholder 4">
            <a:extLst>
              <a:ext uri="{FF2B5EF4-FFF2-40B4-BE49-F238E27FC236}">
                <a16:creationId xmlns:a16="http://schemas.microsoft.com/office/drawing/2014/main" id="{5D8BC6BF-89C8-4CDE-809C-8BEDD4D38C82}"/>
              </a:ext>
            </a:extLst>
          </p:cNvPr>
          <p:cNvPicPr>
            <a:picLocks noGrp="1" noChangeAspect="1"/>
          </p:cNvPicPr>
          <p:nvPr>
            <p:ph idx="4294967295"/>
          </p:nvPr>
        </p:nvPicPr>
        <p:blipFill>
          <a:blip r:embed="rId2"/>
          <a:stretch>
            <a:fillRect/>
          </a:stretch>
        </p:blipFill>
        <p:spPr>
          <a:xfrm>
            <a:off x="3172691" y="1465329"/>
            <a:ext cx="4868863" cy="5186362"/>
          </a:xfrm>
        </p:spPr>
      </p:pic>
    </p:spTree>
    <p:extLst>
      <p:ext uri="{BB962C8B-B14F-4D97-AF65-F5344CB8AC3E}">
        <p14:creationId xmlns:p14="http://schemas.microsoft.com/office/powerpoint/2010/main" val="33762435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57B16-5FE7-1C5E-74B9-26918073E8E4}"/>
              </a:ext>
            </a:extLst>
          </p:cNvPr>
          <p:cNvSpPr>
            <a:spLocks noGrp="1"/>
          </p:cNvSpPr>
          <p:nvPr>
            <p:ph type="ctrTitle"/>
          </p:nvPr>
        </p:nvSpPr>
        <p:spPr/>
        <p:txBody>
          <a:bodyPr/>
          <a:lstStyle/>
          <a:p>
            <a:r>
              <a:rPr lang="en-US" dirty="0"/>
              <a:t>Efficiency and Capacity Factor</a:t>
            </a:r>
          </a:p>
        </p:txBody>
      </p:sp>
      <p:sp>
        <p:nvSpPr>
          <p:cNvPr id="3" name="Text Placeholder 2">
            <a:extLst>
              <a:ext uri="{FF2B5EF4-FFF2-40B4-BE49-F238E27FC236}">
                <a16:creationId xmlns:a16="http://schemas.microsoft.com/office/drawing/2014/main" id="{527F49BC-101E-49FD-DBE6-2F817E35ECEF}"/>
              </a:ext>
            </a:extLst>
          </p:cNvPr>
          <p:cNvSpPr>
            <a:spLocks noGrp="1"/>
          </p:cNvSpPr>
          <p:nvPr>
            <p:ph type="body" sz="quarter" idx="13"/>
          </p:nvPr>
        </p:nvSpPr>
        <p:spPr/>
        <p:txBody>
          <a:bodyPr/>
          <a:lstStyle/>
          <a:p>
            <a:r>
              <a:rPr lang="en-US" dirty="0"/>
              <a:t>Question: What is the difference between efficiency and capacity factor</a:t>
            </a:r>
          </a:p>
          <a:p>
            <a:r>
              <a:rPr lang="en-US" dirty="0"/>
              <a:t>Banks and Investors: Concern with the overall cost</a:t>
            </a:r>
          </a:p>
          <a:p>
            <a:endParaRPr lang="en-US" dirty="0"/>
          </a:p>
        </p:txBody>
      </p:sp>
      <p:pic>
        <p:nvPicPr>
          <p:cNvPr id="4" name="Picture 3">
            <a:extLst>
              <a:ext uri="{FF2B5EF4-FFF2-40B4-BE49-F238E27FC236}">
                <a16:creationId xmlns:a16="http://schemas.microsoft.com/office/drawing/2014/main" id="{115D940E-0412-BC11-1ACF-4D498D1CFEE2}"/>
              </a:ext>
            </a:extLst>
          </p:cNvPr>
          <p:cNvPicPr>
            <a:picLocks noChangeAspect="1"/>
          </p:cNvPicPr>
          <p:nvPr/>
        </p:nvPicPr>
        <p:blipFill>
          <a:blip r:embed="rId2"/>
          <a:stretch>
            <a:fillRect/>
          </a:stretch>
        </p:blipFill>
        <p:spPr>
          <a:xfrm>
            <a:off x="438416" y="2867488"/>
            <a:ext cx="5121965" cy="2663301"/>
          </a:xfrm>
          <a:prstGeom prst="rect">
            <a:avLst/>
          </a:prstGeom>
        </p:spPr>
      </p:pic>
      <p:pic>
        <p:nvPicPr>
          <p:cNvPr id="6" name="Picture 5">
            <a:extLst>
              <a:ext uri="{FF2B5EF4-FFF2-40B4-BE49-F238E27FC236}">
                <a16:creationId xmlns:a16="http://schemas.microsoft.com/office/drawing/2014/main" id="{D84CB969-10FC-5674-0E1F-28D7648537BC}"/>
              </a:ext>
            </a:extLst>
          </p:cNvPr>
          <p:cNvPicPr>
            <a:picLocks noChangeAspect="1"/>
          </p:cNvPicPr>
          <p:nvPr/>
        </p:nvPicPr>
        <p:blipFill>
          <a:blip r:embed="rId3"/>
          <a:stretch>
            <a:fillRect/>
          </a:stretch>
        </p:blipFill>
        <p:spPr>
          <a:xfrm>
            <a:off x="6720397" y="2677221"/>
            <a:ext cx="4386731" cy="3212302"/>
          </a:xfrm>
          <a:prstGeom prst="rect">
            <a:avLst/>
          </a:prstGeom>
        </p:spPr>
      </p:pic>
    </p:spTree>
    <p:extLst>
      <p:ext uri="{BB962C8B-B14F-4D97-AF65-F5344CB8AC3E}">
        <p14:creationId xmlns:p14="http://schemas.microsoft.com/office/powerpoint/2010/main" val="2520082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67162-606B-F3F8-908F-4C4EB25BE638}"/>
              </a:ext>
            </a:extLst>
          </p:cNvPr>
          <p:cNvSpPr>
            <a:spLocks noGrp="1"/>
          </p:cNvSpPr>
          <p:nvPr>
            <p:ph type="ctrTitle"/>
          </p:nvPr>
        </p:nvSpPr>
        <p:spPr>
          <a:xfrm>
            <a:off x="310865" y="1372817"/>
            <a:ext cx="11532679" cy="488877"/>
          </a:xfrm>
        </p:spPr>
        <p:txBody>
          <a:bodyPr/>
          <a:lstStyle/>
          <a:p>
            <a:r>
              <a:rPr lang="en-US" dirty="0"/>
              <a:t>Special Purpose Vehicle</a:t>
            </a:r>
            <a:br>
              <a:rPr lang="en-US" dirty="0"/>
            </a:br>
            <a:r>
              <a:rPr lang="en-US" dirty="0"/>
              <a:t>and the Economics of</a:t>
            </a:r>
            <a:br>
              <a:rPr lang="en-US" dirty="0"/>
            </a:br>
            <a:r>
              <a:rPr lang="en-US" dirty="0"/>
              <a:t>Any Investment</a:t>
            </a:r>
          </a:p>
        </p:txBody>
      </p:sp>
      <p:sp>
        <p:nvSpPr>
          <p:cNvPr id="3" name="Content Placeholder 2">
            <a:extLst>
              <a:ext uri="{FF2B5EF4-FFF2-40B4-BE49-F238E27FC236}">
                <a16:creationId xmlns:a16="http://schemas.microsoft.com/office/drawing/2014/main" id="{FB231798-4B50-25E2-5C40-1A692B5B7ADD}"/>
              </a:ext>
            </a:extLst>
          </p:cNvPr>
          <p:cNvSpPr>
            <a:spLocks noGrp="1"/>
          </p:cNvSpPr>
          <p:nvPr>
            <p:ph type="body" sz="quarter" idx="13"/>
          </p:nvPr>
        </p:nvSpPr>
        <p:spPr>
          <a:xfrm>
            <a:off x="205337" y="2958423"/>
            <a:ext cx="4630247" cy="3761509"/>
          </a:xfrm>
        </p:spPr>
        <p:txBody>
          <a:bodyPr>
            <a:normAutofit fontScale="92500" lnSpcReduction="20000"/>
          </a:bodyPr>
          <a:lstStyle/>
          <a:p>
            <a:r>
              <a:rPr lang="en-US" dirty="0"/>
              <a:t>No parent guarantees where your children can send and email and receive your financial support</a:t>
            </a:r>
          </a:p>
          <a:p>
            <a:r>
              <a:rPr lang="en-US" dirty="0"/>
              <a:t>Philosophical question – is a child with a lot of parent support able to perform better than one with none.</a:t>
            </a:r>
          </a:p>
          <a:p>
            <a:r>
              <a:rPr lang="en-US" dirty="0"/>
              <a:t>If you know there is a rich parent behind you, can you use this even if there is no direct promise.</a:t>
            </a:r>
          </a:p>
          <a:p>
            <a:r>
              <a:rPr lang="en-US" dirty="0"/>
              <a:t>Project Finance in a sense in going around the bend from revenues to operating expenditures to capital expenditures and getting to the loan agreement.</a:t>
            </a:r>
          </a:p>
          <a:p>
            <a:endParaRPr lang="en-US" dirty="0"/>
          </a:p>
        </p:txBody>
      </p:sp>
      <p:sp>
        <p:nvSpPr>
          <p:cNvPr id="4" name="Slide Number Placeholder 3">
            <a:extLst>
              <a:ext uri="{FF2B5EF4-FFF2-40B4-BE49-F238E27FC236}">
                <a16:creationId xmlns:a16="http://schemas.microsoft.com/office/drawing/2014/main" id="{0EF14281-0788-0BA6-4150-F5C72C5ABB50}"/>
              </a:ext>
            </a:extLst>
          </p:cNvPr>
          <p:cNvSpPr>
            <a:spLocks noGrp="1"/>
          </p:cNvSpPr>
          <p:nvPr>
            <p:ph type="sldNum" sz="quarter" idx="4294967295"/>
          </p:nvPr>
        </p:nvSpPr>
        <p:spPr>
          <a:xfrm>
            <a:off x="11495088" y="6457950"/>
            <a:ext cx="696912" cy="400050"/>
          </a:xfrm>
        </p:spPr>
        <p:txBody>
          <a:bodyPr/>
          <a:lstStyle/>
          <a:p>
            <a:fld id="{EB241CD2-1E45-42A3-B213-66A034DF9A3B}" type="slidenum">
              <a:rPr lang="en-GB" smtClean="0"/>
              <a:t>11</a:t>
            </a:fld>
            <a:endParaRPr lang="en-GB" dirty="0"/>
          </a:p>
        </p:txBody>
      </p:sp>
      <p:sp>
        <p:nvSpPr>
          <p:cNvPr id="5" name="Oval 4">
            <a:extLst>
              <a:ext uri="{FF2B5EF4-FFF2-40B4-BE49-F238E27FC236}">
                <a16:creationId xmlns:a16="http://schemas.microsoft.com/office/drawing/2014/main" id="{714CE1D8-54BA-8B0C-C552-8387B635A720}"/>
              </a:ext>
            </a:extLst>
          </p:cNvPr>
          <p:cNvSpPr/>
          <p:nvPr/>
        </p:nvSpPr>
        <p:spPr bwMode="auto">
          <a:xfrm>
            <a:off x="7683393" y="2770717"/>
            <a:ext cx="1820040" cy="1281737"/>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dirty="0">
              <a:solidFill>
                <a:schemeClr val="bg1">
                  <a:lumMod val="95000"/>
                </a:schemeClr>
              </a:solidFill>
              <a:latin typeface="Arial" pitchFamily="34" charset="0"/>
            </a:endParaRPr>
          </a:p>
          <a:p>
            <a:pPr algn="ctr" eaLnBrk="0" fontAlgn="base" hangingPunct="0">
              <a:spcBef>
                <a:spcPct val="0"/>
              </a:spcBef>
              <a:spcAft>
                <a:spcPct val="0"/>
              </a:spcAft>
            </a:pPr>
            <a:r>
              <a:rPr lang="en-US" sz="1200" dirty="0">
                <a:solidFill>
                  <a:schemeClr val="bg1">
                    <a:lumMod val="95000"/>
                  </a:schemeClr>
                </a:solidFill>
                <a:latin typeface="Arial" pitchFamily="34" charset="0"/>
              </a:rPr>
              <a:t>Special Purpose Vehicle:</a:t>
            </a:r>
          </a:p>
        </p:txBody>
      </p:sp>
      <p:sp>
        <p:nvSpPr>
          <p:cNvPr id="6" name="Oval 5">
            <a:extLst>
              <a:ext uri="{FF2B5EF4-FFF2-40B4-BE49-F238E27FC236}">
                <a16:creationId xmlns:a16="http://schemas.microsoft.com/office/drawing/2014/main" id="{2C96DB3A-A9EC-C1C4-E9C2-E9A0CF982061}"/>
              </a:ext>
            </a:extLst>
          </p:cNvPr>
          <p:cNvSpPr/>
          <p:nvPr/>
        </p:nvSpPr>
        <p:spPr bwMode="auto">
          <a:xfrm>
            <a:off x="7697145" y="599050"/>
            <a:ext cx="1820040" cy="1281737"/>
          </a:xfrm>
          <a:prstGeom prst="ellipse">
            <a:avLst/>
          </a:prstGeom>
          <a:solidFill>
            <a:srgbClr val="0D7BB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dirty="0">
              <a:solidFill>
                <a:schemeClr val="bg1">
                  <a:lumMod val="95000"/>
                </a:schemeClr>
              </a:solidFill>
              <a:latin typeface="Arial" pitchFamily="34" charset="0"/>
            </a:endParaRPr>
          </a:p>
          <a:p>
            <a:pPr algn="ctr" eaLnBrk="0" fontAlgn="base" hangingPunct="0">
              <a:spcBef>
                <a:spcPct val="0"/>
              </a:spcBef>
              <a:spcAft>
                <a:spcPct val="0"/>
              </a:spcAft>
            </a:pPr>
            <a:r>
              <a:rPr lang="en-029" sz="1200" dirty="0">
                <a:solidFill>
                  <a:schemeClr val="bg1">
                    <a:lumMod val="95000"/>
                  </a:schemeClr>
                </a:solidFill>
                <a:latin typeface="Arial" pitchFamily="34" charset="0"/>
              </a:rPr>
              <a:t>Revenues</a:t>
            </a:r>
            <a:r>
              <a:rPr lang="en-US" sz="1200" dirty="0">
                <a:solidFill>
                  <a:schemeClr val="bg1">
                    <a:lumMod val="95000"/>
                  </a:schemeClr>
                </a:solidFill>
                <a:latin typeface="Arial" pitchFamily="34" charset="0"/>
              </a:rPr>
              <a:t> Realized</a:t>
            </a:r>
          </a:p>
        </p:txBody>
      </p:sp>
      <p:cxnSp>
        <p:nvCxnSpPr>
          <p:cNvPr id="8" name="Straight Arrow Connector 7">
            <a:extLst>
              <a:ext uri="{FF2B5EF4-FFF2-40B4-BE49-F238E27FC236}">
                <a16:creationId xmlns:a16="http://schemas.microsoft.com/office/drawing/2014/main" id="{A46D591A-4DBF-0EFA-8A62-4B7C988BE339}"/>
              </a:ext>
            </a:extLst>
          </p:cNvPr>
          <p:cNvCxnSpPr>
            <a:cxnSpLocks/>
            <a:stCxn id="6" idx="4"/>
            <a:endCxn id="5" idx="0"/>
          </p:cNvCxnSpPr>
          <p:nvPr/>
        </p:nvCxnSpPr>
        <p:spPr>
          <a:xfrm flipH="1">
            <a:off x="8593413" y="1880787"/>
            <a:ext cx="13752" cy="8899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F2C295ED-7281-4ED9-72D4-32A00D2DA8ED}"/>
              </a:ext>
            </a:extLst>
          </p:cNvPr>
          <p:cNvSpPr/>
          <p:nvPr/>
        </p:nvSpPr>
        <p:spPr bwMode="auto">
          <a:xfrm>
            <a:off x="6240687" y="4350135"/>
            <a:ext cx="1820040" cy="1281737"/>
          </a:xfrm>
          <a:prstGeom prst="ellipse">
            <a:avLst/>
          </a:prstGeom>
          <a:solidFill>
            <a:srgbClr val="00B05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Lenders Receive Debt Service and Invest Debt</a:t>
            </a:r>
          </a:p>
        </p:txBody>
      </p:sp>
      <p:sp>
        <p:nvSpPr>
          <p:cNvPr id="10" name="Oval 9">
            <a:extLst>
              <a:ext uri="{FF2B5EF4-FFF2-40B4-BE49-F238E27FC236}">
                <a16:creationId xmlns:a16="http://schemas.microsoft.com/office/drawing/2014/main" id="{5F01A66F-9616-4C4E-3C89-85A738915B8C}"/>
              </a:ext>
            </a:extLst>
          </p:cNvPr>
          <p:cNvSpPr/>
          <p:nvPr/>
        </p:nvSpPr>
        <p:spPr bwMode="auto">
          <a:xfrm>
            <a:off x="9113672" y="4350135"/>
            <a:ext cx="1820040" cy="1281737"/>
          </a:xfrm>
          <a:prstGeom prst="ellipse">
            <a:avLst/>
          </a:prstGeom>
          <a:solidFill>
            <a:srgbClr val="00B05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Equity  Sponsors Receive Dividends and Invest Equity </a:t>
            </a:r>
          </a:p>
        </p:txBody>
      </p:sp>
      <p:cxnSp>
        <p:nvCxnSpPr>
          <p:cNvPr id="12" name="Straight Arrow Connector 11">
            <a:extLst>
              <a:ext uri="{FF2B5EF4-FFF2-40B4-BE49-F238E27FC236}">
                <a16:creationId xmlns:a16="http://schemas.microsoft.com/office/drawing/2014/main" id="{E23AF827-D165-985B-D6D3-1A9D1F430D22}"/>
              </a:ext>
            </a:extLst>
          </p:cNvPr>
          <p:cNvCxnSpPr>
            <a:cxnSpLocks/>
            <a:stCxn id="5" idx="3"/>
          </p:cNvCxnSpPr>
          <p:nvPr/>
        </p:nvCxnSpPr>
        <p:spPr>
          <a:xfrm flipH="1">
            <a:off x="7444359" y="3864748"/>
            <a:ext cx="505573" cy="485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E529529-E72E-CF2B-276A-335CE54AD398}"/>
              </a:ext>
            </a:extLst>
          </p:cNvPr>
          <p:cNvCxnSpPr>
            <a:cxnSpLocks/>
            <a:stCxn id="5" idx="5"/>
          </p:cNvCxnSpPr>
          <p:nvPr/>
        </p:nvCxnSpPr>
        <p:spPr>
          <a:xfrm>
            <a:off x="9236894" y="3864748"/>
            <a:ext cx="630347" cy="430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8C50020-CFDD-6D64-9B23-02E5592E5183}"/>
              </a:ext>
            </a:extLst>
          </p:cNvPr>
          <p:cNvSpPr/>
          <p:nvPr/>
        </p:nvSpPr>
        <p:spPr bwMode="auto">
          <a:xfrm>
            <a:off x="5127274" y="2347081"/>
            <a:ext cx="1820040" cy="1281737"/>
          </a:xfrm>
          <a:prstGeom prst="ellipse">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dirty="0">
              <a:solidFill>
                <a:schemeClr val="bg1">
                  <a:lumMod val="95000"/>
                </a:schemeClr>
              </a:solidFill>
              <a:latin typeface="Arial" pitchFamily="34" charset="0"/>
            </a:endParaRPr>
          </a:p>
          <a:p>
            <a:pPr algn="ctr" eaLnBrk="0" fontAlgn="base" hangingPunct="0">
              <a:spcBef>
                <a:spcPct val="0"/>
              </a:spcBef>
              <a:spcAft>
                <a:spcPct val="0"/>
              </a:spcAft>
            </a:pPr>
            <a:r>
              <a:rPr lang="en-US" sz="1200" dirty="0">
                <a:solidFill>
                  <a:schemeClr val="bg1">
                    <a:lumMod val="95000"/>
                  </a:schemeClr>
                </a:solidFill>
                <a:latin typeface="Arial" pitchFamily="34" charset="0"/>
              </a:rPr>
              <a:t>Capital Investments</a:t>
            </a:r>
          </a:p>
        </p:txBody>
      </p:sp>
      <p:cxnSp>
        <p:nvCxnSpPr>
          <p:cNvPr id="23" name="Straight Arrow Connector 22">
            <a:extLst>
              <a:ext uri="{FF2B5EF4-FFF2-40B4-BE49-F238E27FC236}">
                <a16:creationId xmlns:a16="http://schemas.microsoft.com/office/drawing/2014/main" id="{7027635A-2B34-5A85-4463-AD36A42684CD}"/>
              </a:ext>
            </a:extLst>
          </p:cNvPr>
          <p:cNvCxnSpPr>
            <a:cxnSpLocks/>
            <a:stCxn id="20" idx="6"/>
            <a:endCxn id="5" idx="2"/>
          </p:cNvCxnSpPr>
          <p:nvPr/>
        </p:nvCxnSpPr>
        <p:spPr>
          <a:xfrm>
            <a:off x="6947314" y="2987950"/>
            <a:ext cx="736079" cy="423636"/>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433450E-602F-A6D2-A0EE-D6F102ACCF48}"/>
              </a:ext>
            </a:extLst>
          </p:cNvPr>
          <p:cNvCxnSpPr>
            <a:cxnSpLocks/>
            <a:endCxn id="9" idx="7"/>
          </p:cNvCxnSpPr>
          <p:nvPr/>
        </p:nvCxnSpPr>
        <p:spPr>
          <a:xfrm flipH="1">
            <a:off x="7794188" y="4052454"/>
            <a:ext cx="464812" cy="485387"/>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155D052-B365-F528-0310-1095B6F1A003}"/>
              </a:ext>
            </a:extLst>
          </p:cNvPr>
          <p:cNvCxnSpPr>
            <a:cxnSpLocks/>
          </p:cNvCxnSpPr>
          <p:nvPr/>
        </p:nvCxnSpPr>
        <p:spPr>
          <a:xfrm>
            <a:off x="9002877" y="4008586"/>
            <a:ext cx="584691" cy="385418"/>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28D92D31-8A4D-A30D-2CCE-09E79D89FFB6}"/>
              </a:ext>
            </a:extLst>
          </p:cNvPr>
          <p:cNvSpPr/>
          <p:nvPr/>
        </p:nvSpPr>
        <p:spPr bwMode="auto">
          <a:xfrm>
            <a:off x="10166623" y="2350061"/>
            <a:ext cx="1820040" cy="1281737"/>
          </a:xfrm>
          <a:prstGeom prst="ellipse">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dirty="0">
              <a:solidFill>
                <a:schemeClr val="bg1">
                  <a:lumMod val="95000"/>
                </a:schemeClr>
              </a:solidFill>
              <a:latin typeface="Arial" pitchFamily="34" charset="0"/>
            </a:endParaRPr>
          </a:p>
          <a:p>
            <a:pPr algn="ctr" eaLnBrk="0" fontAlgn="base" hangingPunct="0">
              <a:spcBef>
                <a:spcPct val="0"/>
              </a:spcBef>
              <a:spcAft>
                <a:spcPct val="0"/>
              </a:spcAft>
            </a:pPr>
            <a:r>
              <a:rPr lang="en-US" sz="1200" dirty="0">
                <a:solidFill>
                  <a:schemeClr val="bg1">
                    <a:lumMod val="95000"/>
                  </a:schemeClr>
                </a:solidFill>
                <a:latin typeface="Arial" pitchFamily="34" charset="0"/>
              </a:rPr>
              <a:t>Operating Expenses</a:t>
            </a:r>
          </a:p>
        </p:txBody>
      </p:sp>
      <p:cxnSp>
        <p:nvCxnSpPr>
          <p:cNvPr id="17" name="Straight Arrow Connector 16">
            <a:extLst>
              <a:ext uri="{FF2B5EF4-FFF2-40B4-BE49-F238E27FC236}">
                <a16:creationId xmlns:a16="http://schemas.microsoft.com/office/drawing/2014/main" id="{E05A8166-701E-ABF1-E2B9-05DC3EB7FA2D}"/>
              </a:ext>
            </a:extLst>
          </p:cNvPr>
          <p:cNvCxnSpPr>
            <a:cxnSpLocks/>
            <a:stCxn id="11" idx="2"/>
            <a:endCxn id="5" idx="6"/>
          </p:cNvCxnSpPr>
          <p:nvPr/>
        </p:nvCxnSpPr>
        <p:spPr>
          <a:xfrm flipH="1">
            <a:off x="9503433" y="2990930"/>
            <a:ext cx="663190" cy="420656"/>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3D8EE95-F927-D456-67C9-913103BC728F}"/>
              </a:ext>
            </a:extLst>
          </p:cNvPr>
          <p:cNvSpPr txBox="1"/>
          <p:nvPr/>
        </p:nvSpPr>
        <p:spPr>
          <a:xfrm>
            <a:off x="5237018" y="1372817"/>
            <a:ext cx="1003669" cy="369332"/>
          </a:xfrm>
          <a:prstGeom prst="rect">
            <a:avLst/>
          </a:prstGeom>
          <a:noFill/>
        </p:spPr>
        <p:txBody>
          <a:bodyPr wrap="square" rtlCol="0">
            <a:spAutoFit/>
          </a:bodyPr>
          <a:lstStyle/>
          <a:p>
            <a:r>
              <a:rPr lang="en-US" dirty="0"/>
              <a:t>Start</a:t>
            </a:r>
          </a:p>
        </p:txBody>
      </p:sp>
      <p:cxnSp>
        <p:nvCxnSpPr>
          <p:cNvPr id="18" name="Straight Arrow Connector 17">
            <a:extLst>
              <a:ext uri="{FF2B5EF4-FFF2-40B4-BE49-F238E27FC236}">
                <a16:creationId xmlns:a16="http://schemas.microsoft.com/office/drawing/2014/main" id="{C21AB655-354B-A723-8F87-601BB6323760}"/>
              </a:ext>
            </a:extLst>
          </p:cNvPr>
          <p:cNvCxnSpPr>
            <a:stCxn id="14" idx="0"/>
          </p:cNvCxnSpPr>
          <p:nvPr/>
        </p:nvCxnSpPr>
        <p:spPr>
          <a:xfrm flipV="1">
            <a:off x="5738853" y="1052945"/>
            <a:ext cx="1036020" cy="319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A5DC5A6-5749-9CB6-A877-549667D1AB91}"/>
              </a:ext>
            </a:extLst>
          </p:cNvPr>
          <p:cNvSpPr txBox="1"/>
          <p:nvPr/>
        </p:nvSpPr>
        <p:spPr>
          <a:xfrm>
            <a:off x="5237018" y="4170218"/>
            <a:ext cx="802238" cy="369332"/>
          </a:xfrm>
          <a:prstGeom prst="rect">
            <a:avLst/>
          </a:prstGeom>
          <a:noFill/>
        </p:spPr>
        <p:txBody>
          <a:bodyPr wrap="square" rtlCol="0">
            <a:spAutoFit/>
          </a:bodyPr>
          <a:lstStyle/>
          <a:p>
            <a:r>
              <a:rPr lang="en-US" dirty="0"/>
              <a:t>End</a:t>
            </a:r>
          </a:p>
        </p:txBody>
      </p:sp>
      <p:cxnSp>
        <p:nvCxnSpPr>
          <p:cNvPr id="22" name="Straight Arrow Connector 21">
            <a:extLst>
              <a:ext uri="{FF2B5EF4-FFF2-40B4-BE49-F238E27FC236}">
                <a16:creationId xmlns:a16="http://schemas.microsoft.com/office/drawing/2014/main" id="{4B983C25-50BA-8F1B-24A3-0A76D6813E34}"/>
              </a:ext>
            </a:extLst>
          </p:cNvPr>
          <p:cNvCxnSpPr/>
          <p:nvPr/>
        </p:nvCxnSpPr>
        <p:spPr>
          <a:xfrm flipH="1" flipV="1">
            <a:off x="5514109" y="4537841"/>
            <a:ext cx="525147" cy="643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6518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7523D-DE4D-7145-DE9D-C2498BF8FFD9}"/>
              </a:ext>
            </a:extLst>
          </p:cNvPr>
          <p:cNvSpPr>
            <a:spLocks noGrp="1"/>
          </p:cNvSpPr>
          <p:nvPr>
            <p:ph type="ctrTitle"/>
          </p:nvPr>
        </p:nvSpPr>
        <p:spPr/>
        <p:txBody>
          <a:bodyPr/>
          <a:lstStyle/>
          <a:p>
            <a:r>
              <a:rPr lang="en-US" dirty="0"/>
              <a:t>Why Are We Even Discussing Green Hydrogen 1 - German Solar Feed-In Tariffs and Managing Risk</a:t>
            </a:r>
          </a:p>
        </p:txBody>
      </p:sp>
      <p:sp>
        <p:nvSpPr>
          <p:cNvPr id="3" name="Content Placeholder 2">
            <a:extLst>
              <a:ext uri="{FF2B5EF4-FFF2-40B4-BE49-F238E27FC236}">
                <a16:creationId xmlns:a16="http://schemas.microsoft.com/office/drawing/2014/main" id="{F028B4A3-6EED-4501-89F5-864F43F24CF4}"/>
              </a:ext>
            </a:extLst>
          </p:cNvPr>
          <p:cNvSpPr>
            <a:spLocks noGrp="1"/>
          </p:cNvSpPr>
          <p:nvPr>
            <p:ph type="body" sz="quarter" idx="13"/>
          </p:nvPr>
        </p:nvSpPr>
        <p:spPr/>
        <p:txBody>
          <a:bodyPr/>
          <a:lstStyle/>
          <a:p>
            <a:endParaRPr lang="en-US" dirty="0"/>
          </a:p>
          <a:p>
            <a:endParaRPr lang="en-US" dirty="0"/>
          </a:p>
        </p:txBody>
      </p:sp>
      <p:pic>
        <p:nvPicPr>
          <p:cNvPr id="4" name="Picture 2" descr="A screenshot of a cell phone&#10;&#10;Description generated with very high confidence">
            <a:extLst>
              <a:ext uri="{FF2B5EF4-FFF2-40B4-BE49-F238E27FC236}">
                <a16:creationId xmlns:a16="http://schemas.microsoft.com/office/drawing/2014/main" id="{E1EEAFD4-BB66-5508-4FCB-23087F7DF8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4129" y="1928152"/>
            <a:ext cx="4940026" cy="358436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B1F76D69-1DD5-18D4-4052-E6DBFB57675D}"/>
              </a:ext>
            </a:extLst>
          </p:cNvPr>
          <p:cNvSpPr txBox="1"/>
          <p:nvPr/>
        </p:nvSpPr>
        <p:spPr>
          <a:xfrm>
            <a:off x="1495913" y="5517293"/>
            <a:ext cx="7559895" cy="646331"/>
          </a:xfrm>
          <a:prstGeom prst="rect">
            <a:avLst/>
          </a:prstGeom>
          <a:noFill/>
        </p:spPr>
        <p:txBody>
          <a:bodyPr wrap="square" rtlCol="0">
            <a:spAutoFit/>
          </a:bodyPr>
          <a:lstStyle/>
          <a:p>
            <a:r>
              <a:rPr lang="en-US" dirty="0"/>
              <a:t>Example of government policy that worked.  Idea to make very simple tariff to finance projects and then achieve scale.</a:t>
            </a:r>
          </a:p>
        </p:txBody>
      </p:sp>
      <p:pic>
        <p:nvPicPr>
          <p:cNvPr id="5" name="Content Placeholder 4">
            <a:extLst>
              <a:ext uri="{FF2B5EF4-FFF2-40B4-BE49-F238E27FC236}">
                <a16:creationId xmlns:a16="http://schemas.microsoft.com/office/drawing/2014/main" id="{0B0938B9-FA80-7716-B36E-A2296A3CBEB8}"/>
              </a:ext>
            </a:extLst>
          </p:cNvPr>
          <p:cNvPicPr>
            <a:picLocks noChangeAspect="1"/>
          </p:cNvPicPr>
          <p:nvPr/>
        </p:nvPicPr>
        <p:blipFill>
          <a:blip r:embed="rId3"/>
          <a:stretch>
            <a:fillRect/>
          </a:stretch>
        </p:blipFill>
        <p:spPr>
          <a:xfrm>
            <a:off x="6096000" y="1928152"/>
            <a:ext cx="4940026" cy="3609216"/>
          </a:xfrm>
          <a:prstGeom prst="rect">
            <a:avLst/>
          </a:prstGeom>
        </p:spPr>
      </p:pic>
    </p:spTree>
    <p:extLst>
      <p:ext uri="{BB962C8B-B14F-4D97-AF65-F5344CB8AC3E}">
        <p14:creationId xmlns:p14="http://schemas.microsoft.com/office/powerpoint/2010/main" val="9728142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E1D8B-8C83-7667-8222-2F33917A0593}"/>
              </a:ext>
            </a:extLst>
          </p:cNvPr>
          <p:cNvSpPr>
            <a:spLocks noGrp="1"/>
          </p:cNvSpPr>
          <p:nvPr>
            <p:ph type="ctrTitle"/>
          </p:nvPr>
        </p:nvSpPr>
        <p:spPr/>
        <p:txBody>
          <a:bodyPr/>
          <a:lstStyle/>
          <a:p>
            <a:r>
              <a:rPr lang="en-US" dirty="0"/>
              <a:t>Why Are We Even Discussing Hydrogen 2 - Module Prices and Polysilicon</a:t>
            </a:r>
          </a:p>
        </p:txBody>
      </p:sp>
      <p:pic>
        <p:nvPicPr>
          <p:cNvPr id="6" name="Picture 5">
            <a:extLst>
              <a:ext uri="{FF2B5EF4-FFF2-40B4-BE49-F238E27FC236}">
                <a16:creationId xmlns:a16="http://schemas.microsoft.com/office/drawing/2014/main" id="{A11AAA67-BCFE-DD2C-6E4A-47ED3D637D16}"/>
              </a:ext>
            </a:extLst>
          </p:cNvPr>
          <p:cNvPicPr>
            <a:picLocks noChangeAspect="1"/>
          </p:cNvPicPr>
          <p:nvPr/>
        </p:nvPicPr>
        <p:blipFill>
          <a:blip r:embed="rId2"/>
          <a:stretch>
            <a:fillRect/>
          </a:stretch>
        </p:blipFill>
        <p:spPr>
          <a:xfrm>
            <a:off x="5904331" y="1616680"/>
            <a:ext cx="4870659" cy="4975419"/>
          </a:xfrm>
          <a:prstGeom prst="rect">
            <a:avLst/>
          </a:prstGeom>
        </p:spPr>
      </p:pic>
      <p:pic>
        <p:nvPicPr>
          <p:cNvPr id="5" name="Picture 4">
            <a:extLst>
              <a:ext uri="{FF2B5EF4-FFF2-40B4-BE49-F238E27FC236}">
                <a16:creationId xmlns:a16="http://schemas.microsoft.com/office/drawing/2014/main" id="{9EBC0673-7AAA-B14A-E931-41DF07425876}"/>
              </a:ext>
            </a:extLst>
          </p:cNvPr>
          <p:cNvPicPr>
            <a:picLocks noChangeAspect="1"/>
          </p:cNvPicPr>
          <p:nvPr/>
        </p:nvPicPr>
        <p:blipFill>
          <a:blip r:embed="rId3"/>
          <a:stretch>
            <a:fillRect/>
          </a:stretch>
        </p:blipFill>
        <p:spPr>
          <a:xfrm>
            <a:off x="706581" y="1616680"/>
            <a:ext cx="4488873" cy="5149002"/>
          </a:xfrm>
          <a:prstGeom prst="rect">
            <a:avLst/>
          </a:prstGeom>
        </p:spPr>
      </p:pic>
    </p:spTree>
    <p:extLst>
      <p:ext uri="{BB962C8B-B14F-4D97-AF65-F5344CB8AC3E}">
        <p14:creationId xmlns:p14="http://schemas.microsoft.com/office/powerpoint/2010/main" val="16771157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5DA268-FFDD-4E1A-969B-79E732BC9BC3}"/>
              </a:ext>
            </a:extLst>
          </p:cNvPr>
          <p:cNvSpPr>
            <a:spLocks noGrp="1"/>
          </p:cNvSpPr>
          <p:nvPr>
            <p:ph type="ctrTitle"/>
          </p:nvPr>
        </p:nvSpPr>
        <p:spPr/>
        <p:txBody>
          <a:bodyPr>
            <a:normAutofit fontScale="90000"/>
          </a:bodyPr>
          <a:lstStyle/>
          <a:p>
            <a:r>
              <a:rPr lang="en-US" dirty="0"/>
              <a:t>Solar Can be Defined by a Few Parameters</a:t>
            </a:r>
          </a:p>
        </p:txBody>
      </p:sp>
      <p:sp>
        <p:nvSpPr>
          <p:cNvPr id="2" name="Content Placeholder 1">
            <a:extLst>
              <a:ext uri="{FF2B5EF4-FFF2-40B4-BE49-F238E27FC236}">
                <a16:creationId xmlns:a16="http://schemas.microsoft.com/office/drawing/2014/main" id="{19A3A544-7426-43BE-8C37-798BDFF466F6}"/>
              </a:ext>
            </a:extLst>
          </p:cNvPr>
          <p:cNvSpPr>
            <a:spLocks noGrp="1"/>
          </p:cNvSpPr>
          <p:nvPr>
            <p:ph type="body" sz="quarter" idx="13"/>
          </p:nvPr>
        </p:nvSpPr>
        <p:spPr/>
        <p:txBody>
          <a:bodyPr>
            <a:normAutofit/>
          </a:bodyPr>
          <a:lstStyle/>
          <a:p>
            <a:r>
              <a:rPr lang="en-US" dirty="0"/>
              <a:t>Operating</a:t>
            </a:r>
          </a:p>
          <a:p>
            <a:pPr lvl="1"/>
            <a:r>
              <a:rPr lang="en-US" dirty="0"/>
              <a:t>Capital Expenditure/kW – as low as USD 500/kW</a:t>
            </a:r>
          </a:p>
          <a:p>
            <a:pPr lvl="1"/>
            <a:r>
              <a:rPr lang="en-US" dirty="0"/>
              <a:t>O&amp;M Cost – Pure O&amp;M as low as USD 4/kWyear</a:t>
            </a:r>
          </a:p>
          <a:p>
            <a:pPr lvl="1"/>
            <a:r>
              <a:rPr lang="en-US" dirty="0"/>
              <a:t>Capacity Factor – Good sunlight, as high as 28% with tracking</a:t>
            </a:r>
          </a:p>
          <a:p>
            <a:pPr marL="457200" lvl="1" indent="0">
              <a:buNone/>
            </a:pPr>
            <a:endParaRPr lang="en-US" dirty="0"/>
          </a:p>
          <a:p>
            <a:r>
              <a:rPr lang="en-US" dirty="0"/>
              <a:t>Financing</a:t>
            </a:r>
          </a:p>
          <a:p>
            <a:pPr lvl="1"/>
            <a:r>
              <a:rPr lang="en-US" dirty="0"/>
              <a:t>Required Equity IRR – Can be 5-6% in Europe</a:t>
            </a:r>
          </a:p>
          <a:p>
            <a:pPr lvl="1"/>
            <a:r>
              <a:rPr lang="en-US" dirty="0"/>
              <a:t>Debt Parameters</a:t>
            </a:r>
          </a:p>
          <a:p>
            <a:pPr lvl="2"/>
            <a:r>
              <a:rPr lang="en-US" dirty="0"/>
              <a:t>Debt Size from DSCR</a:t>
            </a:r>
          </a:p>
          <a:p>
            <a:pPr lvl="2"/>
            <a:r>
              <a:rPr lang="en-US" dirty="0"/>
              <a:t>Credit Spread </a:t>
            </a:r>
          </a:p>
          <a:p>
            <a:pPr lvl="2"/>
            <a:r>
              <a:rPr lang="en-US" dirty="0"/>
              <a:t>Required Hedging</a:t>
            </a:r>
          </a:p>
          <a:p>
            <a:pPr lvl="2"/>
            <a:r>
              <a:rPr lang="en-US" dirty="0"/>
              <a:t>Tenure of Debt and Re-financing</a:t>
            </a:r>
          </a:p>
          <a:p>
            <a:pPr lvl="2"/>
            <a:r>
              <a:rPr lang="en-US" dirty="0"/>
              <a:t>Required Political Risk Insurance</a:t>
            </a:r>
          </a:p>
          <a:p>
            <a:pPr lvl="2"/>
            <a:endParaRPr lang="en-US" dirty="0"/>
          </a:p>
        </p:txBody>
      </p:sp>
      <p:sp>
        <p:nvSpPr>
          <p:cNvPr id="4" name="Slide Number Placeholder 3">
            <a:extLst>
              <a:ext uri="{FF2B5EF4-FFF2-40B4-BE49-F238E27FC236}">
                <a16:creationId xmlns:a16="http://schemas.microsoft.com/office/drawing/2014/main" id="{8950B3E4-1C4C-4A53-AD3D-E6A0FE31004D}"/>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112</a:t>
            </a:fld>
            <a:endParaRPr lang="ko-KR" altLang="en-US" dirty="0"/>
          </a:p>
        </p:txBody>
      </p:sp>
    </p:spTree>
    <p:extLst>
      <p:ext uri="{BB962C8B-B14F-4D97-AF65-F5344CB8AC3E}">
        <p14:creationId xmlns:p14="http://schemas.microsoft.com/office/powerpoint/2010/main" val="20917285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7BB007-6674-42FB-AD85-77F1859D1B6A}"/>
              </a:ext>
            </a:extLst>
          </p:cNvPr>
          <p:cNvSpPr>
            <a:spLocks noGrp="1"/>
          </p:cNvSpPr>
          <p:nvPr>
            <p:ph type="ctrTitle"/>
          </p:nvPr>
        </p:nvSpPr>
        <p:spPr/>
        <p:txBody>
          <a:bodyPr/>
          <a:lstStyle/>
          <a:p>
            <a:r>
              <a:rPr lang="en-US" dirty="0"/>
              <a:t>Cost of Tracking and Bifacial</a:t>
            </a:r>
          </a:p>
        </p:txBody>
      </p:sp>
      <p:sp>
        <p:nvSpPr>
          <p:cNvPr id="4" name="Content Placeholder 3">
            <a:extLst>
              <a:ext uri="{FF2B5EF4-FFF2-40B4-BE49-F238E27FC236}">
                <a16:creationId xmlns:a16="http://schemas.microsoft.com/office/drawing/2014/main" id="{F0356517-5D4E-4327-B05C-EB33562C5D3A}"/>
              </a:ext>
            </a:extLst>
          </p:cNvPr>
          <p:cNvSpPr>
            <a:spLocks noGrp="1"/>
          </p:cNvSpPr>
          <p:nvPr>
            <p:ph type="body" sz="quarter" idx="13"/>
          </p:nvPr>
        </p:nvSpPr>
        <p:spPr/>
        <p:txBody>
          <a:bodyPr/>
          <a:lstStyle/>
          <a:p>
            <a:endParaRPr lang="en-US" dirty="0"/>
          </a:p>
          <a:p>
            <a:endParaRPr lang="en-US" dirty="0"/>
          </a:p>
        </p:txBody>
      </p:sp>
      <p:pic>
        <p:nvPicPr>
          <p:cNvPr id="5" name="Picture 4">
            <a:extLst>
              <a:ext uri="{FF2B5EF4-FFF2-40B4-BE49-F238E27FC236}">
                <a16:creationId xmlns:a16="http://schemas.microsoft.com/office/drawing/2014/main" id="{9CC23ABE-8B04-4AC0-B028-EADD7CBC5296}"/>
              </a:ext>
            </a:extLst>
          </p:cNvPr>
          <p:cNvPicPr>
            <a:picLocks noChangeAspect="1"/>
          </p:cNvPicPr>
          <p:nvPr/>
        </p:nvPicPr>
        <p:blipFill>
          <a:blip r:embed="rId2"/>
          <a:stretch>
            <a:fillRect/>
          </a:stretch>
        </p:blipFill>
        <p:spPr>
          <a:xfrm>
            <a:off x="670006" y="1903055"/>
            <a:ext cx="5729827" cy="2155455"/>
          </a:xfrm>
          <a:prstGeom prst="rect">
            <a:avLst/>
          </a:prstGeom>
        </p:spPr>
      </p:pic>
      <p:pic>
        <p:nvPicPr>
          <p:cNvPr id="6" name="Picture 5">
            <a:extLst>
              <a:ext uri="{FF2B5EF4-FFF2-40B4-BE49-F238E27FC236}">
                <a16:creationId xmlns:a16="http://schemas.microsoft.com/office/drawing/2014/main" id="{419A0C5B-AA54-4B3E-9421-E0AC926D2C55}"/>
              </a:ext>
            </a:extLst>
          </p:cNvPr>
          <p:cNvPicPr>
            <a:picLocks noChangeAspect="1"/>
          </p:cNvPicPr>
          <p:nvPr/>
        </p:nvPicPr>
        <p:blipFill>
          <a:blip r:embed="rId3"/>
          <a:stretch>
            <a:fillRect/>
          </a:stretch>
        </p:blipFill>
        <p:spPr>
          <a:xfrm>
            <a:off x="8657081" y="3748692"/>
            <a:ext cx="2258506" cy="3109308"/>
          </a:xfrm>
          <a:prstGeom prst="rect">
            <a:avLst/>
          </a:prstGeom>
        </p:spPr>
      </p:pic>
      <p:pic>
        <p:nvPicPr>
          <p:cNvPr id="7" name="Picture 6">
            <a:extLst>
              <a:ext uri="{FF2B5EF4-FFF2-40B4-BE49-F238E27FC236}">
                <a16:creationId xmlns:a16="http://schemas.microsoft.com/office/drawing/2014/main" id="{EFFDEA66-A3F5-4F9B-9E53-B1CD9727108E}"/>
              </a:ext>
            </a:extLst>
          </p:cNvPr>
          <p:cNvPicPr>
            <a:picLocks noChangeAspect="1"/>
          </p:cNvPicPr>
          <p:nvPr/>
        </p:nvPicPr>
        <p:blipFill>
          <a:blip r:embed="rId4"/>
          <a:stretch>
            <a:fillRect/>
          </a:stretch>
        </p:blipFill>
        <p:spPr>
          <a:xfrm>
            <a:off x="8739708" y="553789"/>
            <a:ext cx="2093251" cy="3091991"/>
          </a:xfrm>
          <a:prstGeom prst="rect">
            <a:avLst/>
          </a:prstGeom>
        </p:spPr>
      </p:pic>
      <p:pic>
        <p:nvPicPr>
          <p:cNvPr id="8" name="Picture 7">
            <a:extLst>
              <a:ext uri="{FF2B5EF4-FFF2-40B4-BE49-F238E27FC236}">
                <a16:creationId xmlns:a16="http://schemas.microsoft.com/office/drawing/2014/main" id="{88651DD7-E136-4D16-93EC-B6694A0F2008}"/>
              </a:ext>
            </a:extLst>
          </p:cNvPr>
          <p:cNvPicPr>
            <a:picLocks noChangeAspect="1"/>
          </p:cNvPicPr>
          <p:nvPr/>
        </p:nvPicPr>
        <p:blipFill>
          <a:blip r:embed="rId5"/>
          <a:stretch>
            <a:fillRect/>
          </a:stretch>
        </p:blipFill>
        <p:spPr>
          <a:xfrm>
            <a:off x="411404" y="4162403"/>
            <a:ext cx="7937369" cy="885836"/>
          </a:xfrm>
          <a:prstGeom prst="rect">
            <a:avLst/>
          </a:prstGeom>
        </p:spPr>
      </p:pic>
    </p:spTree>
    <p:extLst>
      <p:ext uri="{BB962C8B-B14F-4D97-AF65-F5344CB8AC3E}">
        <p14:creationId xmlns:p14="http://schemas.microsoft.com/office/powerpoint/2010/main" val="33145062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A6AFBA-45B6-4C5B-A311-BF97F37571AC}"/>
              </a:ext>
            </a:extLst>
          </p:cNvPr>
          <p:cNvSpPr>
            <a:spLocks noGrp="1"/>
          </p:cNvSpPr>
          <p:nvPr>
            <p:ph type="ctrTitle"/>
          </p:nvPr>
        </p:nvSpPr>
        <p:spPr/>
        <p:txBody>
          <a:bodyPr/>
          <a:lstStyle/>
          <a:p>
            <a:r>
              <a:rPr lang="en-US" dirty="0"/>
              <a:t>Bi-Facial Costs</a:t>
            </a:r>
          </a:p>
        </p:txBody>
      </p:sp>
      <p:sp>
        <p:nvSpPr>
          <p:cNvPr id="2" name="Content Placeholder 1">
            <a:extLst>
              <a:ext uri="{FF2B5EF4-FFF2-40B4-BE49-F238E27FC236}">
                <a16:creationId xmlns:a16="http://schemas.microsoft.com/office/drawing/2014/main" id="{A5C4BD3C-D4CD-4876-817C-F02E786CCA49}"/>
              </a:ext>
            </a:extLst>
          </p:cNvPr>
          <p:cNvSpPr>
            <a:spLocks noGrp="1"/>
          </p:cNvSpPr>
          <p:nvPr>
            <p:ph type="body" sz="quarter" idx="13"/>
          </p:nvPr>
        </p:nvSpPr>
        <p:spPr>
          <a:xfrm>
            <a:off x="323478" y="1600200"/>
            <a:ext cx="7878413" cy="4911435"/>
          </a:xfrm>
        </p:spPr>
        <p:txBody>
          <a:bodyPr>
            <a:normAutofit/>
          </a:bodyPr>
          <a:lstStyle/>
          <a:p>
            <a:pPr algn="l"/>
            <a:r>
              <a:rPr lang="en-US" sz="2400" dirty="0"/>
              <a:t>Can generate from both sides of the module</a:t>
            </a:r>
          </a:p>
          <a:p>
            <a:pPr algn="l"/>
            <a:r>
              <a:rPr lang="en-US" sz="2400" dirty="0"/>
              <a:t>Can produce 5-20% more output</a:t>
            </a:r>
          </a:p>
          <a:p>
            <a:pPr algn="l"/>
            <a:r>
              <a:rPr lang="en-US" sz="2400" dirty="0"/>
              <a:t>Production Costs are not much higher for bi-facial</a:t>
            </a:r>
          </a:p>
          <a:p>
            <a:pPr algn="l"/>
            <a:r>
              <a:rPr lang="en-US" sz="2400" dirty="0"/>
              <a:t>Wood McKinsey estimates that the increase in cost at only USD 5/kWp (relative to the panel cost of approximately USD 200/kWp.</a:t>
            </a:r>
          </a:p>
          <a:p>
            <a:pPr algn="l"/>
            <a:r>
              <a:rPr lang="en-US" sz="2400" dirty="0"/>
              <a:t>Module producers offer bi-facial products</a:t>
            </a:r>
          </a:p>
          <a:p>
            <a:pPr algn="l"/>
            <a:r>
              <a:rPr lang="en-US" sz="2400" dirty="0"/>
              <a:t>Tracking companies making adjustments</a:t>
            </a:r>
          </a:p>
          <a:p>
            <a:pPr algn="l"/>
            <a:endParaRPr lang="en-US" sz="2400" dirty="0"/>
          </a:p>
          <a:p>
            <a:pPr algn="l"/>
            <a:endParaRPr lang="en-US" sz="2400" dirty="0"/>
          </a:p>
        </p:txBody>
      </p:sp>
      <p:pic>
        <p:nvPicPr>
          <p:cNvPr id="6" name="Picture 5">
            <a:extLst>
              <a:ext uri="{FF2B5EF4-FFF2-40B4-BE49-F238E27FC236}">
                <a16:creationId xmlns:a16="http://schemas.microsoft.com/office/drawing/2014/main" id="{491A671B-5C03-4902-926D-89F85DFA2B49}"/>
              </a:ext>
            </a:extLst>
          </p:cNvPr>
          <p:cNvPicPr>
            <a:picLocks noChangeAspect="1"/>
          </p:cNvPicPr>
          <p:nvPr/>
        </p:nvPicPr>
        <p:blipFill>
          <a:blip r:embed="rId2"/>
          <a:stretch>
            <a:fillRect/>
          </a:stretch>
        </p:blipFill>
        <p:spPr>
          <a:xfrm>
            <a:off x="8598607" y="617745"/>
            <a:ext cx="3257550" cy="2428875"/>
          </a:xfrm>
          <a:prstGeom prst="rect">
            <a:avLst/>
          </a:prstGeom>
        </p:spPr>
      </p:pic>
    </p:spTree>
    <p:extLst>
      <p:ext uri="{BB962C8B-B14F-4D97-AF65-F5344CB8AC3E}">
        <p14:creationId xmlns:p14="http://schemas.microsoft.com/office/powerpoint/2010/main" val="41889148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C0B130-DB5E-44F5-B639-B1A1D6D3B35E}"/>
              </a:ext>
            </a:extLst>
          </p:cNvPr>
          <p:cNvSpPr>
            <a:spLocks noGrp="1"/>
          </p:cNvSpPr>
          <p:nvPr>
            <p:ph type="ctrTitle"/>
          </p:nvPr>
        </p:nvSpPr>
        <p:spPr/>
        <p:txBody>
          <a:bodyPr/>
          <a:lstStyle/>
          <a:p>
            <a:r>
              <a:rPr lang="en-US" dirty="0"/>
              <a:t>Examples of Very Low Solar Prices</a:t>
            </a:r>
          </a:p>
        </p:txBody>
      </p:sp>
      <p:sp>
        <p:nvSpPr>
          <p:cNvPr id="2" name="Content Placeholder 1">
            <a:extLst>
              <a:ext uri="{FF2B5EF4-FFF2-40B4-BE49-F238E27FC236}">
                <a16:creationId xmlns:a16="http://schemas.microsoft.com/office/drawing/2014/main" id="{AAC29396-EC6B-43C6-85DB-BF70D8D8ABA3}"/>
              </a:ext>
            </a:extLst>
          </p:cNvPr>
          <p:cNvSpPr>
            <a:spLocks noGrp="1"/>
          </p:cNvSpPr>
          <p:nvPr>
            <p:ph type="body" sz="quarter" idx="13"/>
          </p:nvPr>
        </p:nvSpPr>
        <p:spPr>
          <a:xfrm>
            <a:off x="470315" y="1055468"/>
            <a:ext cx="2780578" cy="4085588"/>
          </a:xfrm>
        </p:spPr>
        <p:txBody>
          <a:bodyPr>
            <a:normAutofit/>
          </a:bodyPr>
          <a:lstStyle/>
          <a:p>
            <a:pPr marL="0" indent="0">
              <a:buNone/>
            </a:pPr>
            <a:r>
              <a:rPr lang="en-US" sz="2400" dirty="0"/>
              <a:t>To see how far things have come, there are many projects now that are lower than 2 USD cents per kWh.</a:t>
            </a:r>
          </a:p>
          <a:p>
            <a:endParaRPr lang="en-US" sz="2400" dirty="0"/>
          </a:p>
        </p:txBody>
      </p:sp>
      <p:pic>
        <p:nvPicPr>
          <p:cNvPr id="5" name="Picture 4">
            <a:extLst>
              <a:ext uri="{FF2B5EF4-FFF2-40B4-BE49-F238E27FC236}">
                <a16:creationId xmlns:a16="http://schemas.microsoft.com/office/drawing/2014/main" id="{B140C91E-7CCB-4724-BE6A-48DBF8D6F0A2}"/>
              </a:ext>
            </a:extLst>
          </p:cNvPr>
          <p:cNvPicPr>
            <a:picLocks noChangeAspect="1"/>
          </p:cNvPicPr>
          <p:nvPr/>
        </p:nvPicPr>
        <p:blipFill>
          <a:blip r:embed="rId2"/>
          <a:stretch>
            <a:fillRect/>
          </a:stretch>
        </p:blipFill>
        <p:spPr>
          <a:xfrm>
            <a:off x="4780846" y="1285336"/>
            <a:ext cx="5212381" cy="4596861"/>
          </a:xfrm>
          <a:prstGeom prst="rect">
            <a:avLst/>
          </a:prstGeom>
        </p:spPr>
      </p:pic>
      <p:pic>
        <p:nvPicPr>
          <p:cNvPr id="6" name="Picture 5">
            <a:extLst>
              <a:ext uri="{FF2B5EF4-FFF2-40B4-BE49-F238E27FC236}">
                <a16:creationId xmlns:a16="http://schemas.microsoft.com/office/drawing/2014/main" id="{D782F1AD-0CDB-4B71-A71C-67505801497F}"/>
              </a:ext>
            </a:extLst>
          </p:cNvPr>
          <p:cNvPicPr>
            <a:picLocks noChangeAspect="1"/>
          </p:cNvPicPr>
          <p:nvPr/>
        </p:nvPicPr>
        <p:blipFill>
          <a:blip r:embed="rId3"/>
          <a:stretch>
            <a:fillRect/>
          </a:stretch>
        </p:blipFill>
        <p:spPr>
          <a:xfrm>
            <a:off x="691474" y="3206844"/>
            <a:ext cx="2216264" cy="3448227"/>
          </a:xfrm>
          <a:prstGeom prst="rect">
            <a:avLst/>
          </a:prstGeom>
        </p:spPr>
      </p:pic>
    </p:spTree>
    <p:extLst>
      <p:ext uri="{BB962C8B-B14F-4D97-AF65-F5344CB8AC3E}">
        <p14:creationId xmlns:p14="http://schemas.microsoft.com/office/powerpoint/2010/main" val="5123624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ctrTitle"/>
          </p:nvPr>
        </p:nvSpPr>
        <p:spPr/>
        <p:txBody>
          <a:bodyPr/>
          <a:lstStyle/>
          <a:p>
            <a:r>
              <a:rPr lang="en-US" dirty="0"/>
              <a:t>Solar PV – Inverter and Solar Arrays</a:t>
            </a:r>
            <a:endParaRPr lang="en-JM" dirty="0"/>
          </a:p>
        </p:txBody>
      </p:sp>
      <p:sp>
        <p:nvSpPr>
          <p:cNvPr id="63493" name="Slide Number Placeholder 5"/>
          <p:cNvSpPr>
            <a:spLocks noGrp="1"/>
          </p:cNvSpPr>
          <p:nvPr>
            <p:ph type="sldNum" sz="quarter" idx="4294967295"/>
          </p:nvPr>
        </p:nvSpPr>
        <p:spPr>
          <a:xfrm>
            <a:off x="9448800" y="6356350"/>
            <a:ext cx="2743200" cy="365125"/>
          </a:xfrm>
          <a:noFill/>
        </p:spPr>
        <p:txBody>
          <a:bodyPr/>
          <a:lstStyle/>
          <a:p>
            <a:fld id="{CDE37BF2-727F-4C36-9C74-091C763783B2}" type="slidenum">
              <a:rPr lang="en-US" smtClean="0"/>
              <a:pPr/>
              <a:t>116</a:t>
            </a:fld>
            <a:endParaRPr lang="en-US" dirty="0"/>
          </a:p>
        </p:txBody>
      </p:sp>
      <p:pic>
        <p:nvPicPr>
          <p:cNvPr id="63494" name="Picture 7" descr="http://www.standardandpoors.com/spf/fgr_articles/778885/5524601.gif"/>
          <p:cNvPicPr>
            <a:picLocks noChangeAspect="1" noChangeArrowheads="1"/>
          </p:cNvPicPr>
          <p:nvPr/>
        </p:nvPicPr>
        <p:blipFill>
          <a:blip r:embed="rId2" cstate="print"/>
          <a:srcRect/>
          <a:stretch>
            <a:fillRect/>
          </a:stretch>
        </p:blipFill>
        <p:spPr bwMode="auto">
          <a:xfrm>
            <a:off x="2752628" y="1602515"/>
            <a:ext cx="7010400" cy="4503738"/>
          </a:xfrm>
          <a:prstGeom prst="rect">
            <a:avLst/>
          </a:prstGeom>
          <a:noFill/>
          <a:ln w="9525">
            <a:noFill/>
            <a:miter lim="800000"/>
            <a:headEnd/>
            <a:tailEnd/>
          </a:ln>
        </p:spPr>
      </p:pic>
      <p:sp>
        <p:nvSpPr>
          <p:cNvPr id="2" name="TextBox 1">
            <a:extLst>
              <a:ext uri="{FF2B5EF4-FFF2-40B4-BE49-F238E27FC236}">
                <a16:creationId xmlns:a16="http://schemas.microsoft.com/office/drawing/2014/main" id="{265A1E2D-22F2-4D6B-A997-9CD080D5D90D}"/>
              </a:ext>
            </a:extLst>
          </p:cNvPr>
          <p:cNvSpPr txBox="1"/>
          <p:nvPr/>
        </p:nvSpPr>
        <p:spPr>
          <a:xfrm>
            <a:off x="145384" y="1928278"/>
            <a:ext cx="2139884" cy="2308324"/>
          </a:xfrm>
          <a:prstGeom prst="rect">
            <a:avLst/>
          </a:prstGeom>
          <a:solidFill>
            <a:srgbClr val="FFC000"/>
          </a:solidFill>
        </p:spPr>
        <p:txBody>
          <a:bodyPr wrap="square" rtlCol="0">
            <a:spAutoFit/>
          </a:bodyPr>
          <a:lstStyle/>
          <a:p>
            <a:r>
              <a:rPr lang="en-US" dirty="0"/>
              <a:t>In-Plane Irradiation</a:t>
            </a:r>
          </a:p>
          <a:p>
            <a:endParaRPr lang="en-US" dirty="0"/>
          </a:p>
          <a:p>
            <a:endParaRPr lang="en-US" dirty="0"/>
          </a:p>
          <a:p>
            <a:r>
              <a:rPr lang="en-US" dirty="0"/>
              <a:t>Capacity Factor of Sunlight – Average Sunlight Divided by Capacity of Sunlight Defined as 1000 w</a:t>
            </a:r>
          </a:p>
        </p:txBody>
      </p:sp>
      <p:sp>
        <p:nvSpPr>
          <p:cNvPr id="5" name="TextBox 4">
            <a:extLst>
              <a:ext uri="{FF2B5EF4-FFF2-40B4-BE49-F238E27FC236}">
                <a16:creationId xmlns:a16="http://schemas.microsoft.com/office/drawing/2014/main" id="{1CF9C78F-2096-4C17-9DD5-366566BC436E}"/>
              </a:ext>
            </a:extLst>
          </p:cNvPr>
          <p:cNvSpPr txBox="1"/>
          <p:nvPr/>
        </p:nvSpPr>
        <p:spPr>
          <a:xfrm>
            <a:off x="8500091" y="-125416"/>
            <a:ext cx="3218217" cy="1754326"/>
          </a:xfrm>
          <a:prstGeom prst="rect">
            <a:avLst/>
          </a:prstGeom>
          <a:solidFill>
            <a:srgbClr val="FFC000"/>
          </a:solidFill>
        </p:spPr>
        <p:txBody>
          <a:bodyPr wrap="square" rtlCol="0">
            <a:spAutoFit/>
          </a:bodyPr>
          <a:lstStyle/>
          <a:p>
            <a:r>
              <a:rPr lang="en-US" dirty="0"/>
              <a:t>Final Yield and generation Capacity Factor of Generation to Grid relative to kWp. </a:t>
            </a:r>
          </a:p>
          <a:p>
            <a:endParaRPr lang="en-US" dirty="0"/>
          </a:p>
          <a:p>
            <a:r>
              <a:rPr lang="en-US" dirty="0"/>
              <a:t>Yield and capacity factor measure the same thing</a:t>
            </a:r>
          </a:p>
        </p:txBody>
      </p:sp>
      <p:cxnSp>
        <p:nvCxnSpPr>
          <p:cNvPr id="7" name="Straight Arrow Connector 6">
            <a:extLst>
              <a:ext uri="{FF2B5EF4-FFF2-40B4-BE49-F238E27FC236}">
                <a16:creationId xmlns:a16="http://schemas.microsoft.com/office/drawing/2014/main" id="{B6188133-C76A-4450-840F-F55A0605EFA2}"/>
              </a:ext>
            </a:extLst>
          </p:cNvPr>
          <p:cNvCxnSpPr>
            <a:cxnSpLocks/>
          </p:cNvCxnSpPr>
          <p:nvPr/>
        </p:nvCxnSpPr>
        <p:spPr>
          <a:xfrm flipH="1">
            <a:off x="8235885" y="1675077"/>
            <a:ext cx="1873315" cy="1445195"/>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18437C4-50F8-4174-BF20-EB5FF2A4F6C4}"/>
              </a:ext>
            </a:extLst>
          </p:cNvPr>
          <p:cNvSpPr txBox="1"/>
          <p:nvPr/>
        </p:nvSpPr>
        <p:spPr>
          <a:xfrm>
            <a:off x="8881621" y="4279769"/>
            <a:ext cx="2677213" cy="1754326"/>
          </a:xfrm>
          <a:prstGeom prst="rect">
            <a:avLst/>
          </a:prstGeom>
          <a:solidFill>
            <a:srgbClr val="FFFF00"/>
          </a:solidFill>
        </p:spPr>
        <p:txBody>
          <a:bodyPr wrap="square" rtlCol="0">
            <a:spAutoFit/>
          </a:bodyPr>
          <a:lstStyle/>
          <a:p>
            <a:r>
              <a:rPr lang="en-US" dirty="0"/>
              <a:t>Performance Ratio is the Capacity Factor of the Final Divided by the Capacity Factor of Amounts that Hit the Array</a:t>
            </a:r>
          </a:p>
        </p:txBody>
      </p:sp>
      <p:cxnSp>
        <p:nvCxnSpPr>
          <p:cNvPr id="6" name="Straight Arrow Connector 5">
            <a:extLst>
              <a:ext uri="{FF2B5EF4-FFF2-40B4-BE49-F238E27FC236}">
                <a16:creationId xmlns:a16="http://schemas.microsoft.com/office/drawing/2014/main" id="{635277FA-CD3F-4737-A359-62161F8AFE01}"/>
              </a:ext>
            </a:extLst>
          </p:cNvPr>
          <p:cNvCxnSpPr>
            <a:cxnSpLocks/>
          </p:cNvCxnSpPr>
          <p:nvPr/>
        </p:nvCxnSpPr>
        <p:spPr>
          <a:xfrm>
            <a:off x="1706880" y="1885112"/>
            <a:ext cx="3454400" cy="2394657"/>
          </a:xfrm>
          <a:prstGeom prst="straightConnector1">
            <a:avLst/>
          </a:prstGeom>
          <a:ln w="28575">
            <a:solidFill>
              <a:schemeClr val="accent6">
                <a:alpha val="33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9445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62DAAF-02AF-73EA-747D-4677A7B286F6}"/>
              </a:ext>
            </a:extLst>
          </p:cNvPr>
          <p:cNvSpPr>
            <a:spLocks noGrp="1"/>
          </p:cNvSpPr>
          <p:nvPr>
            <p:ph type="ctrTitle"/>
          </p:nvPr>
        </p:nvSpPr>
        <p:spPr/>
        <p:txBody>
          <a:bodyPr/>
          <a:lstStyle/>
          <a:p>
            <a:r>
              <a:rPr lang="en-US" dirty="0"/>
              <a:t>Risk Allocation for Renewable Energy</a:t>
            </a:r>
          </a:p>
        </p:txBody>
      </p:sp>
      <p:sp>
        <p:nvSpPr>
          <p:cNvPr id="4" name="Content Placeholder 3"/>
          <p:cNvSpPr>
            <a:spLocks noGrp="1"/>
          </p:cNvSpPr>
          <p:nvPr>
            <p:ph type="body" sz="quarter" idx="13"/>
          </p:nvPr>
        </p:nvSpPr>
        <p:spPr>
          <a:xfrm>
            <a:off x="323478" y="1600200"/>
            <a:ext cx="6063467" cy="4274127"/>
          </a:xfrm>
        </p:spPr>
        <p:txBody>
          <a:bodyPr>
            <a:normAutofit/>
          </a:bodyPr>
          <a:lstStyle/>
          <a:p>
            <a:pPr marL="0" indent="0" algn="ctr">
              <a:buNone/>
            </a:pPr>
            <a:r>
              <a:rPr lang="en-US" dirty="0"/>
              <a:t>IPP Risks</a:t>
            </a:r>
          </a:p>
          <a:p>
            <a:r>
              <a:rPr lang="en-US" dirty="0"/>
              <a:t>Cost of Project, Time Delay and Technology Parameters</a:t>
            </a:r>
          </a:p>
          <a:p>
            <a:r>
              <a:rPr lang="en-US" dirty="0"/>
              <a:t>Demand and Technology Change</a:t>
            </a:r>
          </a:p>
          <a:p>
            <a:r>
              <a:rPr lang="en-US" dirty="0"/>
              <a:t>Performance Ratio Risk</a:t>
            </a:r>
          </a:p>
          <a:p>
            <a:r>
              <a:rPr lang="en-US" dirty="0"/>
              <a:t>Interest Rate Fluctuation</a:t>
            </a:r>
          </a:p>
          <a:p>
            <a:r>
              <a:rPr lang="en-US" dirty="0">
                <a:solidFill>
                  <a:srgbClr val="FF0000"/>
                </a:solidFill>
              </a:rPr>
              <a:t>Generation that Cannot be Controlled</a:t>
            </a:r>
          </a:p>
          <a:p>
            <a:endParaRPr lang="en-US" dirty="0"/>
          </a:p>
        </p:txBody>
      </p:sp>
      <p:sp>
        <p:nvSpPr>
          <p:cNvPr id="5" name="Content Placeholder 4"/>
          <p:cNvSpPr>
            <a:spLocks noGrp="1"/>
          </p:cNvSpPr>
          <p:nvPr>
            <p:ph sz="half" idx="4294967295"/>
          </p:nvPr>
        </p:nvSpPr>
        <p:spPr>
          <a:xfrm>
            <a:off x="6654800" y="1525588"/>
            <a:ext cx="5537200" cy="4665662"/>
          </a:xfrm>
        </p:spPr>
        <p:txBody>
          <a:bodyPr>
            <a:normAutofit/>
          </a:bodyPr>
          <a:lstStyle/>
          <a:p>
            <a:pPr marL="0" indent="0" algn="ctr">
              <a:buNone/>
            </a:pPr>
            <a:r>
              <a:rPr lang="en-US" dirty="0"/>
              <a:t>Contract Mitigation</a:t>
            </a:r>
          </a:p>
          <a:p>
            <a:r>
              <a:rPr lang="en-US" sz="2400" dirty="0"/>
              <a:t>EPC Contract with Fixed Price and LD (LSTK)</a:t>
            </a:r>
          </a:p>
          <a:p>
            <a:r>
              <a:rPr lang="en-US" sz="2400" dirty="0"/>
              <a:t>PPA with Fixed Price and No Inflation</a:t>
            </a:r>
          </a:p>
          <a:p>
            <a:r>
              <a:rPr lang="en-US" sz="2400" dirty="0"/>
              <a:t>O&amp;M Contract</a:t>
            </a:r>
          </a:p>
          <a:p>
            <a:r>
              <a:rPr lang="en-US" sz="2400" dirty="0"/>
              <a:t>Interest Rate Swap</a:t>
            </a:r>
          </a:p>
          <a:p>
            <a:r>
              <a:rPr lang="en-US" sz="2400" dirty="0">
                <a:solidFill>
                  <a:srgbClr val="FF0000"/>
                </a:solidFill>
              </a:rPr>
              <a:t>NONE !!!</a:t>
            </a:r>
          </a:p>
          <a:p>
            <a:endParaRPr lang="en-US" dirty="0"/>
          </a:p>
        </p:txBody>
      </p:sp>
      <p:sp>
        <p:nvSpPr>
          <p:cNvPr id="2" name="TextBox 1">
            <a:extLst>
              <a:ext uri="{FF2B5EF4-FFF2-40B4-BE49-F238E27FC236}">
                <a16:creationId xmlns:a16="http://schemas.microsoft.com/office/drawing/2014/main" id="{83D19B80-F97B-69FE-F3FB-C717EC12AA1C}"/>
              </a:ext>
            </a:extLst>
          </p:cNvPr>
          <p:cNvSpPr txBox="1"/>
          <p:nvPr/>
        </p:nvSpPr>
        <p:spPr>
          <a:xfrm>
            <a:off x="899652" y="5147187"/>
            <a:ext cx="9129251" cy="1077218"/>
          </a:xfrm>
          <a:prstGeom prst="rect">
            <a:avLst/>
          </a:prstGeom>
          <a:noFill/>
        </p:spPr>
        <p:txBody>
          <a:bodyPr wrap="square" rtlCol="0">
            <a:spAutoFit/>
          </a:bodyPr>
          <a:lstStyle/>
          <a:p>
            <a:pPr algn="ctr"/>
            <a:r>
              <a:rPr lang="en-US" sz="3200" dirty="0"/>
              <a:t>Explain why Single Part Tariff is Used and why risk of generation is taken by the investor</a:t>
            </a:r>
          </a:p>
        </p:txBody>
      </p:sp>
    </p:spTree>
    <p:extLst>
      <p:ext uri="{BB962C8B-B14F-4D97-AF65-F5344CB8AC3E}">
        <p14:creationId xmlns:p14="http://schemas.microsoft.com/office/powerpoint/2010/main" val="17281673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3E7395-B026-4386-ADF5-FACF597E559B}"/>
              </a:ext>
            </a:extLst>
          </p:cNvPr>
          <p:cNvSpPr>
            <a:spLocks noGrp="1"/>
          </p:cNvSpPr>
          <p:nvPr>
            <p:ph type="ctrTitle"/>
          </p:nvPr>
        </p:nvSpPr>
        <p:spPr/>
        <p:txBody>
          <a:bodyPr/>
          <a:lstStyle/>
          <a:p>
            <a:r>
              <a:rPr lang="en-US" dirty="0"/>
              <a:t>Diagram of Solar Project Finance</a:t>
            </a:r>
          </a:p>
        </p:txBody>
      </p:sp>
      <p:sp>
        <p:nvSpPr>
          <p:cNvPr id="2" name="Content Placeholder 1">
            <a:extLst>
              <a:ext uri="{FF2B5EF4-FFF2-40B4-BE49-F238E27FC236}">
                <a16:creationId xmlns:a16="http://schemas.microsoft.com/office/drawing/2014/main" id="{47781EC3-03B3-4C70-94D2-D512B850974D}"/>
              </a:ext>
            </a:extLst>
          </p:cNvPr>
          <p:cNvSpPr>
            <a:spLocks noGrp="1"/>
          </p:cNvSpPr>
          <p:nvPr>
            <p:ph type="body" sz="quarter" idx="13"/>
          </p:nvPr>
        </p:nvSpPr>
        <p:spPr/>
        <p:txBody>
          <a:bodyPr>
            <a:normAutofit/>
          </a:bodyPr>
          <a:lstStyle/>
          <a:p>
            <a:r>
              <a:rPr lang="en-US" dirty="0"/>
              <a:t>Volume or price or availability risk in model, and then, the IRR’s of each party and the DSCR’s of the lenders. Include cost to off-taker for the project economics.</a:t>
            </a:r>
          </a:p>
        </p:txBody>
      </p:sp>
      <p:sp>
        <p:nvSpPr>
          <p:cNvPr id="4" name="Slide Number Placeholder 3">
            <a:extLst>
              <a:ext uri="{FF2B5EF4-FFF2-40B4-BE49-F238E27FC236}">
                <a16:creationId xmlns:a16="http://schemas.microsoft.com/office/drawing/2014/main" id="{0B6A88C2-14FC-46D9-A5F2-E7A07E833897}"/>
              </a:ext>
            </a:extLst>
          </p:cNvPr>
          <p:cNvSpPr>
            <a:spLocks noGrp="1"/>
          </p:cNvSpPr>
          <p:nvPr>
            <p:ph type="sldNum" sz="quarter" idx="4294967295"/>
          </p:nvPr>
        </p:nvSpPr>
        <p:spPr>
          <a:xfrm>
            <a:off x="11495088" y="6457950"/>
            <a:ext cx="696912" cy="400050"/>
          </a:xfrm>
        </p:spPr>
        <p:txBody>
          <a:bodyPr/>
          <a:lstStyle/>
          <a:p>
            <a:pPr algn="ctr"/>
            <a:fld id="{0C3A1854-6B63-4059-B360-A3C4972BF0FC}" type="slidenum">
              <a:rPr lang="ko-KR" altLang="en-US" smtClean="0"/>
              <a:pPr algn="ctr"/>
              <a:t>118</a:t>
            </a:fld>
            <a:endParaRPr lang="ko-KR" altLang="en-US" dirty="0"/>
          </a:p>
        </p:txBody>
      </p:sp>
      <p:pic>
        <p:nvPicPr>
          <p:cNvPr id="7" name="Picture 6">
            <a:extLst>
              <a:ext uri="{FF2B5EF4-FFF2-40B4-BE49-F238E27FC236}">
                <a16:creationId xmlns:a16="http://schemas.microsoft.com/office/drawing/2014/main" id="{F0D84903-F854-4E64-B3F0-B2A2A64800C1}"/>
              </a:ext>
            </a:extLst>
          </p:cNvPr>
          <p:cNvPicPr>
            <a:picLocks noChangeAspect="1"/>
          </p:cNvPicPr>
          <p:nvPr/>
        </p:nvPicPr>
        <p:blipFill>
          <a:blip r:embed="rId2"/>
          <a:stretch>
            <a:fillRect/>
          </a:stretch>
        </p:blipFill>
        <p:spPr>
          <a:xfrm>
            <a:off x="595745" y="2820378"/>
            <a:ext cx="9417689" cy="3696443"/>
          </a:xfrm>
          <a:prstGeom prst="rect">
            <a:avLst/>
          </a:prstGeom>
        </p:spPr>
      </p:pic>
    </p:spTree>
    <p:extLst>
      <p:ext uri="{BB962C8B-B14F-4D97-AF65-F5344CB8AC3E}">
        <p14:creationId xmlns:p14="http://schemas.microsoft.com/office/powerpoint/2010/main" val="249459537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B145C-5BD2-4726-9F0A-E212B02076EC}"/>
              </a:ext>
            </a:extLst>
          </p:cNvPr>
          <p:cNvSpPr>
            <a:spLocks noGrp="1"/>
          </p:cNvSpPr>
          <p:nvPr>
            <p:ph type="ctrTitle"/>
          </p:nvPr>
        </p:nvSpPr>
        <p:spPr/>
        <p:txBody>
          <a:bodyPr>
            <a:normAutofit fontScale="90000"/>
          </a:bodyPr>
          <a:lstStyle/>
          <a:p>
            <a:r>
              <a:rPr lang="en-US" dirty="0"/>
              <a:t>Renewable (mainly solar) Resource Uncertainty</a:t>
            </a:r>
          </a:p>
        </p:txBody>
      </p:sp>
    </p:spTree>
    <p:extLst>
      <p:ext uri="{BB962C8B-B14F-4D97-AF65-F5344CB8AC3E}">
        <p14:creationId xmlns:p14="http://schemas.microsoft.com/office/powerpoint/2010/main" val="2803908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B9D5A-833B-DFC2-189E-3B9673729CE4}"/>
              </a:ext>
            </a:extLst>
          </p:cNvPr>
          <p:cNvSpPr>
            <a:spLocks noGrp="1"/>
          </p:cNvSpPr>
          <p:nvPr>
            <p:ph type="ctrTitle"/>
          </p:nvPr>
        </p:nvSpPr>
        <p:spPr/>
        <p:txBody>
          <a:bodyPr/>
          <a:lstStyle/>
          <a:p>
            <a:r>
              <a:rPr lang="en-US" dirty="0"/>
              <a:t>The Queen, Paddington and Gerald – What can be Project Financed</a:t>
            </a:r>
          </a:p>
        </p:txBody>
      </p:sp>
      <p:sp>
        <p:nvSpPr>
          <p:cNvPr id="3" name="Text Placeholder 2">
            <a:extLst>
              <a:ext uri="{FF2B5EF4-FFF2-40B4-BE49-F238E27FC236}">
                <a16:creationId xmlns:a16="http://schemas.microsoft.com/office/drawing/2014/main" id="{E885D57A-3B52-344B-F688-0BBCB7E86055}"/>
              </a:ext>
            </a:extLst>
          </p:cNvPr>
          <p:cNvSpPr>
            <a:spLocks noGrp="1"/>
          </p:cNvSpPr>
          <p:nvPr>
            <p:ph type="body" sz="quarter" idx="13"/>
          </p:nvPr>
        </p:nvSpPr>
        <p:spPr>
          <a:xfrm>
            <a:off x="323478" y="1600200"/>
            <a:ext cx="7581657" cy="5110316"/>
          </a:xfrm>
        </p:spPr>
        <p:txBody>
          <a:bodyPr/>
          <a:lstStyle/>
          <a:p>
            <a:r>
              <a:rPr lang="en-US" dirty="0"/>
              <a:t>Boring Investment otherwise known as proven technology</a:t>
            </a:r>
          </a:p>
          <a:p>
            <a:r>
              <a:rPr lang="en-US" dirty="0"/>
              <a:t>Things that cannot be funded with project finance</a:t>
            </a:r>
          </a:p>
          <a:p>
            <a:endParaRPr lang="en-US" dirty="0"/>
          </a:p>
          <a:p>
            <a:r>
              <a:rPr lang="en-US" dirty="0"/>
              <a:t>Could Launer qualify for project financing for establishing a set of retail outlets after the increase in demand</a:t>
            </a:r>
          </a:p>
          <a:p>
            <a:r>
              <a:rPr lang="en-US" dirty="0"/>
              <a:t>Could a coca farm in Ghana be Project Financed</a:t>
            </a:r>
          </a:p>
          <a:p>
            <a:r>
              <a:rPr lang="en-US" dirty="0"/>
              <a:t>Can a hotel be project financed</a:t>
            </a:r>
          </a:p>
          <a:p>
            <a:endParaRPr lang="en-US" dirty="0"/>
          </a:p>
          <a:p>
            <a:endParaRPr lang="en-US" dirty="0"/>
          </a:p>
          <a:p>
            <a:r>
              <a:rPr lang="en-US" dirty="0"/>
              <a:t>https://www.youtube.com/watch?v=7UfiCa244XE&amp;t=9s</a:t>
            </a:r>
          </a:p>
          <a:p>
            <a:endParaRPr lang="en-US" dirty="0"/>
          </a:p>
        </p:txBody>
      </p:sp>
      <p:pic>
        <p:nvPicPr>
          <p:cNvPr id="4" name="Picture 3" descr="A picture containing person, indoor&#10;&#10;Description automatically generated">
            <a:extLst>
              <a:ext uri="{FF2B5EF4-FFF2-40B4-BE49-F238E27FC236}">
                <a16:creationId xmlns:a16="http://schemas.microsoft.com/office/drawing/2014/main" id="{33C9EADF-479B-24E0-27A7-2EF51B90B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5457" y="1550670"/>
            <a:ext cx="2980055" cy="1878330"/>
          </a:xfrm>
          <a:prstGeom prst="rect">
            <a:avLst/>
          </a:prstGeom>
        </p:spPr>
      </p:pic>
      <p:pic>
        <p:nvPicPr>
          <p:cNvPr id="6" name="Picture 5">
            <a:extLst>
              <a:ext uri="{FF2B5EF4-FFF2-40B4-BE49-F238E27FC236}">
                <a16:creationId xmlns:a16="http://schemas.microsoft.com/office/drawing/2014/main" id="{E8137E5A-EA53-1DEA-20CF-63D84EFE07DE}"/>
              </a:ext>
            </a:extLst>
          </p:cNvPr>
          <p:cNvPicPr>
            <a:picLocks noChangeAspect="1"/>
          </p:cNvPicPr>
          <p:nvPr/>
        </p:nvPicPr>
        <p:blipFill>
          <a:blip r:embed="rId3"/>
          <a:stretch>
            <a:fillRect/>
          </a:stretch>
        </p:blipFill>
        <p:spPr>
          <a:xfrm>
            <a:off x="8655457" y="3679550"/>
            <a:ext cx="2980055" cy="2534615"/>
          </a:xfrm>
          <a:prstGeom prst="rect">
            <a:avLst/>
          </a:prstGeom>
        </p:spPr>
      </p:pic>
    </p:spTree>
    <p:extLst>
      <p:ext uri="{BB962C8B-B14F-4D97-AF65-F5344CB8AC3E}">
        <p14:creationId xmlns:p14="http://schemas.microsoft.com/office/powerpoint/2010/main" val="17132215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2617D4-F710-48C9-87C2-02B25FD07910}"/>
              </a:ext>
            </a:extLst>
          </p:cNvPr>
          <p:cNvSpPr>
            <a:spLocks noGrp="1"/>
          </p:cNvSpPr>
          <p:nvPr>
            <p:ph type="ctrTitle"/>
          </p:nvPr>
        </p:nvSpPr>
        <p:spPr/>
        <p:txBody>
          <a:bodyPr/>
          <a:lstStyle/>
          <a:p>
            <a:r>
              <a:rPr lang="en-US" dirty="0"/>
              <a:t>Where Uncertainty Comes From</a:t>
            </a:r>
          </a:p>
        </p:txBody>
      </p:sp>
      <p:sp>
        <p:nvSpPr>
          <p:cNvPr id="4" name="Content Placeholder 3">
            <a:extLst>
              <a:ext uri="{FF2B5EF4-FFF2-40B4-BE49-F238E27FC236}">
                <a16:creationId xmlns:a16="http://schemas.microsoft.com/office/drawing/2014/main" id="{9F702D3B-5EA6-4EB7-A0F3-D63BF986C6CC}"/>
              </a:ext>
            </a:extLst>
          </p:cNvPr>
          <p:cNvSpPr>
            <a:spLocks noGrp="1"/>
          </p:cNvSpPr>
          <p:nvPr>
            <p:ph type="body" sz="quarter" idx="13"/>
          </p:nvPr>
        </p:nvSpPr>
        <p:spPr/>
        <p:txBody>
          <a:bodyPr/>
          <a:lstStyle/>
          <a:p>
            <a:r>
              <a:rPr lang="en-US" dirty="0"/>
              <a:t>First, there may be different solar resource estimates</a:t>
            </a:r>
          </a:p>
          <a:p>
            <a:endParaRPr lang="en-US" dirty="0"/>
          </a:p>
        </p:txBody>
      </p:sp>
      <p:pic>
        <p:nvPicPr>
          <p:cNvPr id="5" name="Picture 4">
            <a:extLst>
              <a:ext uri="{FF2B5EF4-FFF2-40B4-BE49-F238E27FC236}">
                <a16:creationId xmlns:a16="http://schemas.microsoft.com/office/drawing/2014/main" id="{177F0189-1ACF-4C41-98C6-F10FE61B4CAE}"/>
              </a:ext>
            </a:extLst>
          </p:cNvPr>
          <p:cNvPicPr>
            <a:picLocks noChangeAspect="1"/>
          </p:cNvPicPr>
          <p:nvPr/>
        </p:nvPicPr>
        <p:blipFill>
          <a:blip r:embed="rId2"/>
          <a:stretch>
            <a:fillRect/>
          </a:stretch>
        </p:blipFill>
        <p:spPr>
          <a:xfrm>
            <a:off x="1490699" y="2277360"/>
            <a:ext cx="7793665" cy="4379625"/>
          </a:xfrm>
          <a:prstGeom prst="rect">
            <a:avLst/>
          </a:prstGeom>
        </p:spPr>
      </p:pic>
    </p:spTree>
    <p:extLst>
      <p:ext uri="{BB962C8B-B14F-4D97-AF65-F5344CB8AC3E}">
        <p14:creationId xmlns:p14="http://schemas.microsoft.com/office/powerpoint/2010/main" val="19718704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2724B-9E19-1735-5CBF-4AE54119AB7B}"/>
              </a:ext>
            </a:extLst>
          </p:cNvPr>
          <p:cNvSpPr>
            <a:spLocks noGrp="1"/>
          </p:cNvSpPr>
          <p:nvPr>
            <p:ph type="ctrTitle"/>
          </p:nvPr>
        </p:nvSpPr>
        <p:spPr/>
        <p:txBody>
          <a:bodyPr/>
          <a:lstStyle/>
          <a:p>
            <a:r>
              <a:rPr lang="en-US" dirty="0"/>
              <a:t>Understand the Concept of STC</a:t>
            </a:r>
          </a:p>
        </p:txBody>
      </p:sp>
      <p:sp>
        <p:nvSpPr>
          <p:cNvPr id="3" name="Text Placeholder 2">
            <a:extLst>
              <a:ext uri="{FF2B5EF4-FFF2-40B4-BE49-F238E27FC236}">
                <a16:creationId xmlns:a16="http://schemas.microsoft.com/office/drawing/2014/main" id="{79EEBD30-BE11-98BB-BEEC-D2E8A599DD36}"/>
              </a:ext>
            </a:extLst>
          </p:cNvPr>
          <p:cNvSpPr>
            <a:spLocks noGrp="1"/>
          </p:cNvSpPr>
          <p:nvPr>
            <p:ph type="body" sz="quarter" idx="13"/>
          </p:nvPr>
        </p:nvSpPr>
        <p:spPr/>
        <p:txBody>
          <a:bodyPr/>
          <a:lstStyle/>
          <a:p>
            <a:r>
              <a:rPr lang="en-US" dirty="0"/>
              <a:t>1,000 Watts/m2 = 1kW/m2</a:t>
            </a:r>
          </a:p>
          <a:p>
            <a:r>
              <a:rPr lang="en-US" dirty="0"/>
              <a:t>Measure Electricity Generated Relative to 1,000 watts</a:t>
            </a:r>
          </a:p>
          <a:p>
            <a:r>
              <a:rPr lang="en-US" dirty="0"/>
              <a:t>Temperature at 25 degrees</a:t>
            </a:r>
          </a:p>
          <a:p>
            <a:endParaRPr lang="en-US" dirty="0"/>
          </a:p>
        </p:txBody>
      </p:sp>
      <p:pic>
        <p:nvPicPr>
          <p:cNvPr id="4" name="Picture 3">
            <a:extLst>
              <a:ext uri="{FF2B5EF4-FFF2-40B4-BE49-F238E27FC236}">
                <a16:creationId xmlns:a16="http://schemas.microsoft.com/office/drawing/2014/main" id="{CCA8FF66-3846-41D5-949A-C6FA64F78BD6}"/>
              </a:ext>
            </a:extLst>
          </p:cNvPr>
          <p:cNvPicPr>
            <a:picLocks noChangeAspect="1"/>
          </p:cNvPicPr>
          <p:nvPr/>
        </p:nvPicPr>
        <p:blipFill>
          <a:blip r:embed="rId2"/>
          <a:stretch>
            <a:fillRect/>
          </a:stretch>
        </p:blipFill>
        <p:spPr>
          <a:xfrm>
            <a:off x="3789347" y="3663127"/>
            <a:ext cx="8402653" cy="3189345"/>
          </a:xfrm>
          <a:prstGeom prst="rect">
            <a:avLst/>
          </a:prstGeom>
        </p:spPr>
      </p:pic>
      <p:pic>
        <p:nvPicPr>
          <p:cNvPr id="5" name="Picture 4">
            <a:extLst>
              <a:ext uri="{FF2B5EF4-FFF2-40B4-BE49-F238E27FC236}">
                <a16:creationId xmlns:a16="http://schemas.microsoft.com/office/drawing/2014/main" id="{F67C8D8D-B00B-E89A-6BA9-86C21C41A0F6}"/>
              </a:ext>
            </a:extLst>
          </p:cNvPr>
          <p:cNvPicPr>
            <a:picLocks noChangeAspect="1"/>
          </p:cNvPicPr>
          <p:nvPr/>
        </p:nvPicPr>
        <p:blipFill>
          <a:blip r:embed="rId3"/>
          <a:stretch>
            <a:fillRect/>
          </a:stretch>
        </p:blipFill>
        <p:spPr>
          <a:xfrm>
            <a:off x="7990673" y="770145"/>
            <a:ext cx="3680265" cy="2372920"/>
          </a:xfrm>
          <a:prstGeom prst="rect">
            <a:avLst/>
          </a:prstGeom>
        </p:spPr>
      </p:pic>
    </p:spTree>
    <p:extLst>
      <p:ext uri="{BB962C8B-B14F-4D97-AF65-F5344CB8AC3E}">
        <p14:creationId xmlns:p14="http://schemas.microsoft.com/office/powerpoint/2010/main" val="58960263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Explanation of P50, P90 etc.</a:t>
            </a:r>
          </a:p>
        </p:txBody>
      </p:sp>
      <p:pic>
        <p:nvPicPr>
          <p:cNvPr id="4" name="Content Placeholder 3"/>
          <p:cNvPicPr>
            <a:picLocks noGrp="1" noChangeAspect="1"/>
          </p:cNvPicPr>
          <p:nvPr>
            <p:ph idx="4294967295"/>
          </p:nvPr>
        </p:nvPicPr>
        <p:blipFill>
          <a:blip r:embed="rId2"/>
          <a:stretch>
            <a:fillRect/>
          </a:stretch>
        </p:blipFill>
        <p:spPr>
          <a:xfrm>
            <a:off x="1527464" y="1259022"/>
            <a:ext cx="7962900" cy="5334000"/>
          </a:xfrm>
          <a:prstGeom prst="rect">
            <a:avLst/>
          </a:prstGeom>
        </p:spPr>
      </p:pic>
    </p:spTree>
    <p:extLst>
      <p:ext uri="{BB962C8B-B14F-4D97-AF65-F5344CB8AC3E}">
        <p14:creationId xmlns:p14="http://schemas.microsoft.com/office/powerpoint/2010/main" val="322320316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173413-B2AA-4511-B812-4B98BDAABD86}"/>
              </a:ext>
            </a:extLst>
          </p:cNvPr>
          <p:cNvSpPr>
            <a:spLocks noGrp="1"/>
          </p:cNvSpPr>
          <p:nvPr>
            <p:ph type="ctrTitle"/>
          </p:nvPr>
        </p:nvSpPr>
        <p:spPr/>
        <p:txBody>
          <a:bodyPr/>
          <a:lstStyle/>
          <a:p>
            <a:r>
              <a:rPr lang="en-US" dirty="0"/>
              <a:t>P50 and P99 in Solar Case</a:t>
            </a:r>
            <a:endParaRPr lang="en-CH" dirty="0"/>
          </a:p>
        </p:txBody>
      </p:sp>
      <p:sp>
        <p:nvSpPr>
          <p:cNvPr id="2" name="Content Placeholder 1">
            <a:extLst>
              <a:ext uri="{FF2B5EF4-FFF2-40B4-BE49-F238E27FC236}">
                <a16:creationId xmlns:a16="http://schemas.microsoft.com/office/drawing/2014/main" id="{D6A718DB-DD9A-4181-9AD6-0E01EE0EDE5E}"/>
              </a:ext>
            </a:extLst>
          </p:cNvPr>
          <p:cNvSpPr>
            <a:spLocks noGrp="1"/>
          </p:cNvSpPr>
          <p:nvPr>
            <p:ph type="body" sz="quarter" idx="13"/>
          </p:nvPr>
        </p:nvSpPr>
        <p:spPr/>
        <p:txBody>
          <a:bodyPr/>
          <a:lstStyle/>
          <a:p>
            <a:r>
              <a:rPr lang="en-US" dirty="0"/>
              <a:t>Evaluate the P50 and P99 using the DSCR criteria.</a:t>
            </a:r>
          </a:p>
          <a:p>
            <a:endParaRPr lang="en-CH" dirty="0"/>
          </a:p>
        </p:txBody>
      </p:sp>
      <p:sp>
        <p:nvSpPr>
          <p:cNvPr id="4" name="Slide Number Placeholder 3">
            <a:extLst>
              <a:ext uri="{FF2B5EF4-FFF2-40B4-BE49-F238E27FC236}">
                <a16:creationId xmlns:a16="http://schemas.microsoft.com/office/drawing/2014/main" id="{81DBDDF4-7072-4BCA-8F3E-43F4067EDDCB}"/>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123</a:t>
            </a:fld>
            <a:endParaRPr lang="ko-KR" altLang="en-US" dirty="0"/>
          </a:p>
        </p:txBody>
      </p:sp>
      <p:pic>
        <p:nvPicPr>
          <p:cNvPr id="6" name="Picture 5">
            <a:extLst>
              <a:ext uri="{FF2B5EF4-FFF2-40B4-BE49-F238E27FC236}">
                <a16:creationId xmlns:a16="http://schemas.microsoft.com/office/drawing/2014/main" id="{0B9DF235-917F-47F3-9890-3BF73447B5F2}"/>
              </a:ext>
            </a:extLst>
          </p:cNvPr>
          <p:cNvPicPr>
            <a:picLocks noChangeAspect="1"/>
          </p:cNvPicPr>
          <p:nvPr/>
        </p:nvPicPr>
        <p:blipFill>
          <a:blip r:embed="rId2"/>
          <a:stretch>
            <a:fillRect/>
          </a:stretch>
        </p:blipFill>
        <p:spPr>
          <a:xfrm>
            <a:off x="2633397" y="2546814"/>
            <a:ext cx="6607210" cy="4072334"/>
          </a:xfrm>
          <a:prstGeom prst="rect">
            <a:avLst/>
          </a:prstGeom>
        </p:spPr>
      </p:pic>
    </p:spTree>
    <p:extLst>
      <p:ext uri="{BB962C8B-B14F-4D97-AF65-F5344CB8AC3E}">
        <p14:creationId xmlns:p14="http://schemas.microsoft.com/office/powerpoint/2010/main" val="219921226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AEF626-BFF6-434F-BF2F-E9170AB0C8AF}"/>
              </a:ext>
            </a:extLst>
          </p:cNvPr>
          <p:cNvSpPr>
            <a:spLocks noGrp="1"/>
          </p:cNvSpPr>
          <p:nvPr>
            <p:ph type="ctrTitle"/>
          </p:nvPr>
        </p:nvSpPr>
        <p:spPr/>
        <p:txBody>
          <a:bodyPr/>
          <a:lstStyle/>
          <a:p>
            <a:r>
              <a:rPr lang="en-US" dirty="0"/>
              <a:t>Risk Analysis in Solar Projects</a:t>
            </a:r>
            <a:endParaRPr lang="en-CH" dirty="0"/>
          </a:p>
        </p:txBody>
      </p:sp>
      <p:pic>
        <p:nvPicPr>
          <p:cNvPr id="5" name="Content Placeholder 4">
            <a:extLst>
              <a:ext uri="{FF2B5EF4-FFF2-40B4-BE49-F238E27FC236}">
                <a16:creationId xmlns:a16="http://schemas.microsoft.com/office/drawing/2014/main" id="{AA02A5A2-A32E-4A5F-A762-47A1D97AD5A7}"/>
              </a:ext>
            </a:extLst>
          </p:cNvPr>
          <p:cNvPicPr>
            <a:picLocks noGrp="1" noChangeAspect="1"/>
          </p:cNvPicPr>
          <p:nvPr>
            <p:ph idx="4294967295"/>
          </p:nvPr>
        </p:nvPicPr>
        <p:blipFill>
          <a:blip r:embed="rId2"/>
          <a:stretch>
            <a:fillRect/>
          </a:stretch>
        </p:blipFill>
        <p:spPr>
          <a:xfrm>
            <a:off x="1801091" y="1705836"/>
            <a:ext cx="7456488" cy="4913312"/>
          </a:xfrm>
          <a:prstGeom prst="rect">
            <a:avLst/>
          </a:prstGeom>
        </p:spPr>
      </p:pic>
      <p:sp>
        <p:nvSpPr>
          <p:cNvPr id="4" name="Slide Number Placeholder 3">
            <a:extLst>
              <a:ext uri="{FF2B5EF4-FFF2-40B4-BE49-F238E27FC236}">
                <a16:creationId xmlns:a16="http://schemas.microsoft.com/office/drawing/2014/main" id="{34B73E39-6A76-462F-BDE5-5114C3177A93}"/>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124</a:t>
            </a:fld>
            <a:endParaRPr lang="ko-KR" altLang="en-US" dirty="0"/>
          </a:p>
        </p:txBody>
      </p:sp>
    </p:spTree>
    <p:extLst>
      <p:ext uri="{BB962C8B-B14F-4D97-AF65-F5344CB8AC3E}">
        <p14:creationId xmlns:p14="http://schemas.microsoft.com/office/powerpoint/2010/main" val="2418304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p:txBody>
          <a:bodyPr>
            <a:normAutofit fontScale="90000"/>
          </a:bodyPr>
          <a:lstStyle/>
          <a:p>
            <a:r>
              <a:rPr lang="en-US" dirty="0"/>
              <a:t>Nightmare Graph and Missing the P90 – Fitch Report</a:t>
            </a:r>
          </a:p>
        </p:txBody>
      </p:sp>
      <p:pic>
        <p:nvPicPr>
          <p:cNvPr id="5" name="Text Placeholder 4"/>
          <p:cNvPicPr>
            <a:picLocks noGrp="1" noChangeAspect="1" noChangeArrowheads="1"/>
          </p:cNvPicPr>
          <p:nvPr>
            <p:ph type="body" idx="4294967295"/>
          </p:nvPr>
        </p:nvPicPr>
        <p:blipFill>
          <a:blip r:embed="rId2" cstate="print"/>
          <a:srcRect/>
          <a:stretch>
            <a:fillRect/>
          </a:stretch>
        </p:blipFill>
        <p:spPr>
          <a:xfrm>
            <a:off x="2050472" y="1460566"/>
            <a:ext cx="7631113" cy="5195887"/>
          </a:xfrm>
          <a:noFill/>
        </p:spPr>
      </p:pic>
    </p:spTree>
    <p:extLst>
      <p:ext uri="{BB962C8B-B14F-4D97-AF65-F5344CB8AC3E}">
        <p14:creationId xmlns:p14="http://schemas.microsoft.com/office/powerpoint/2010/main" val="36420349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3A632-E5F2-D9C8-B410-CAE8E714FF2B}"/>
              </a:ext>
            </a:extLst>
          </p:cNvPr>
          <p:cNvSpPr>
            <a:spLocks noGrp="1"/>
          </p:cNvSpPr>
          <p:nvPr>
            <p:ph type="ctrTitle"/>
          </p:nvPr>
        </p:nvSpPr>
        <p:spPr/>
        <p:txBody>
          <a:bodyPr/>
          <a:lstStyle/>
          <a:p>
            <a:r>
              <a:rPr lang="en-US" dirty="0"/>
              <a:t>Estimation of Yield or Capacity Factor</a:t>
            </a:r>
          </a:p>
        </p:txBody>
      </p:sp>
      <p:sp>
        <p:nvSpPr>
          <p:cNvPr id="3" name="Text Placeholder 2">
            <a:extLst>
              <a:ext uri="{FF2B5EF4-FFF2-40B4-BE49-F238E27FC236}">
                <a16:creationId xmlns:a16="http://schemas.microsoft.com/office/drawing/2014/main" id="{3335222A-4284-F029-8D14-0FA817EAFA02}"/>
              </a:ext>
            </a:extLst>
          </p:cNvPr>
          <p:cNvSpPr>
            <a:spLocks noGrp="1"/>
          </p:cNvSpPr>
          <p:nvPr>
            <p:ph type="body" sz="quarter" idx="13"/>
          </p:nvPr>
        </p:nvSpPr>
        <p:spPr>
          <a:xfrm>
            <a:off x="323478" y="1600200"/>
            <a:ext cx="6700777" cy="4883727"/>
          </a:xfrm>
        </p:spPr>
        <p:txBody>
          <a:bodyPr/>
          <a:lstStyle/>
          <a:p>
            <a:r>
              <a:rPr lang="en-US" dirty="0"/>
              <a:t>Base Estimate</a:t>
            </a:r>
          </a:p>
          <a:p>
            <a:r>
              <a:rPr lang="en-US" dirty="0"/>
              <a:t>Performance Estimate</a:t>
            </a:r>
          </a:p>
          <a:p>
            <a:r>
              <a:rPr lang="en-US" dirty="0"/>
              <a:t>Variation from Changes in Annual or Semi-Annual Irradiation</a:t>
            </a:r>
          </a:p>
          <a:p>
            <a:r>
              <a:rPr lang="en-US" dirty="0"/>
              <a:t>Variation from Different Starting Points</a:t>
            </a:r>
          </a:p>
          <a:p>
            <a:r>
              <a:rPr lang="en-US" dirty="0"/>
              <a:t>Variation from Modelling Errors</a:t>
            </a:r>
          </a:p>
          <a:p>
            <a:r>
              <a:rPr lang="en-US" dirty="0"/>
              <a:t>Variation from Performance Ratio</a:t>
            </a:r>
          </a:p>
          <a:p>
            <a:r>
              <a:rPr lang="en-US" dirty="0"/>
              <a:t>Use of Mean Square Error to Add up the Components of Standard Deviation</a:t>
            </a:r>
          </a:p>
          <a:p>
            <a:r>
              <a:rPr lang="en-US" dirty="0"/>
              <a:t>Use of NORMINV to Compute P90, P99 etc.</a:t>
            </a:r>
          </a:p>
        </p:txBody>
      </p:sp>
      <p:pic>
        <p:nvPicPr>
          <p:cNvPr id="5" name="Picture 4">
            <a:extLst>
              <a:ext uri="{FF2B5EF4-FFF2-40B4-BE49-F238E27FC236}">
                <a16:creationId xmlns:a16="http://schemas.microsoft.com/office/drawing/2014/main" id="{F97F043F-8BCB-56DD-A6A5-9805496E1E76}"/>
              </a:ext>
            </a:extLst>
          </p:cNvPr>
          <p:cNvPicPr>
            <a:picLocks noChangeAspect="1"/>
          </p:cNvPicPr>
          <p:nvPr/>
        </p:nvPicPr>
        <p:blipFill>
          <a:blip r:embed="rId2"/>
          <a:stretch>
            <a:fillRect/>
          </a:stretch>
        </p:blipFill>
        <p:spPr>
          <a:xfrm>
            <a:off x="7807467" y="634761"/>
            <a:ext cx="4048690" cy="5849166"/>
          </a:xfrm>
          <a:prstGeom prst="rect">
            <a:avLst/>
          </a:prstGeom>
        </p:spPr>
      </p:pic>
    </p:spTree>
    <p:extLst>
      <p:ext uri="{BB962C8B-B14F-4D97-AF65-F5344CB8AC3E}">
        <p14:creationId xmlns:p14="http://schemas.microsoft.com/office/powerpoint/2010/main" val="307266185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30B28-7CB9-9B5C-3793-AE6CA11D9934}"/>
              </a:ext>
            </a:extLst>
          </p:cNvPr>
          <p:cNvSpPr>
            <a:spLocks noGrp="1"/>
          </p:cNvSpPr>
          <p:nvPr>
            <p:ph type="ctrTitle"/>
          </p:nvPr>
        </p:nvSpPr>
        <p:spPr/>
        <p:txBody>
          <a:bodyPr>
            <a:normAutofit fontScale="90000"/>
          </a:bodyPr>
          <a:lstStyle/>
          <a:p>
            <a:r>
              <a:rPr lang="en-US" dirty="0"/>
              <a:t>Exercise – See How Things Work from the Bottom Up</a:t>
            </a:r>
          </a:p>
        </p:txBody>
      </p:sp>
    </p:spTree>
    <p:extLst>
      <p:ext uri="{BB962C8B-B14F-4D97-AF65-F5344CB8AC3E}">
        <p14:creationId xmlns:p14="http://schemas.microsoft.com/office/powerpoint/2010/main" val="150132836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873C48-71DF-4C66-80CB-A90E02D28338}"/>
              </a:ext>
            </a:extLst>
          </p:cNvPr>
          <p:cNvSpPr>
            <a:spLocks noGrp="1"/>
          </p:cNvSpPr>
          <p:nvPr>
            <p:ph type="ctrTitle"/>
          </p:nvPr>
        </p:nvSpPr>
        <p:spPr/>
        <p:txBody>
          <a:bodyPr>
            <a:normAutofit fontScale="90000"/>
          </a:bodyPr>
          <a:lstStyle/>
          <a:p>
            <a:r>
              <a:rPr lang="en-US" dirty="0"/>
              <a:t>Focus on In-Plane Yield for Capacity Factor</a:t>
            </a:r>
          </a:p>
        </p:txBody>
      </p:sp>
      <p:sp>
        <p:nvSpPr>
          <p:cNvPr id="2" name="Content Placeholder 1">
            <a:extLst>
              <a:ext uri="{FF2B5EF4-FFF2-40B4-BE49-F238E27FC236}">
                <a16:creationId xmlns:a16="http://schemas.microsoft.com/office/drawing/2014/main" id="{4675CD0F-A691-484A-9414-36218795350D}"/>
              </a:ext>
            </a:extLst>
          </p:cNvPr>
          <p:cNvSpPr>
            <a:spLocks noGrp="1"/>
          </p:cNvSpPr>
          <p:nvPr>
            <p:ph type="body" sz="quarter" idx="13"/>
          </p:nvPr>
        </p:nvSpPr>
        <p:spPr/>
        <p:txBody>
          <a:bodyPr/>
          <a:lstStyle/>
          <a:p>
            <a:r>
              <a:rPr lang="en-US" dirty="0"/>
              <a:t>Concentrate on the in-plane radiation that hits the panels. Yield in kWh/m2 divided by 8760 gives you the capacity factor: 2780/8760 is 31.7%. You won’t find much better places than this.</a:t>
            </a:r>
          </a:p>
          <a:p>
            <a:endParaRPr lang="en-US" dirty="0"/>
          </a:p>
          <a:p>
            <a:endParaRPr lang="en-US" dirty="0"/>
          </a:p>
        </p:txBody>
      </p:sp>
      <p:sp>
        <p:nvSpPr>
          <p:cNvPr id="4" name="Slide Number Placeholder 3">
            <a:extLst>
              <a:ext uri="{FF2B5EF4-FFF2-40B4-BE49-F238E27FC236}">
                <a16:creationId xmlns:a16="http://schemas.microsoft.com/office/drawing/2014/main" id="{33FEF6EA-BDCD-4CB5-A6F4-A83930E7BA38}"/>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128</a:t>
            </a:fld>
            <a:endParaRPr lang="ko-KR" altLang="en-US" dirty="0"/>
          </a:p>
        </p:txBody>
      </p:sp>
      <p:pic>
        <p:nvPicPr>
          <p:cNvPr id="6" name="Picture 5">
            <a:extLst>
              <a:ext uri="{FF2B5EF4-FFF2-40B4-BE49-F238E27FC236}">
                <a16:creationId xmlns:a16="http://schemas.microsoft.com/office/drawing/2014/main" id="{8C983F39-81B6-4EE3-B473-5D661BAC76C0}"/>
              </a:ext>
            </a:extLst>
          </p:cNvPr>
          <p:cNvPicPr>
            <a:picLocks noChangeAspect="1"/>
          </p:cNvPicPr>
          <p:nvPr/>
        </p:nvPicPr>
        <p:blipFill>
          <a:blip r:embed="rId2"/>
          <a:stretch>
            <a:fillRect/>
          </a:stretch>
        </p:blipFill>
        <p:spPr>
          <a:xfrm>
            <a:off x="2185448" y="2880853"/>
            <a:ext cx="7263352" cy="3635968"/>
          </a:xfrm>
          <a:prstGeom prst="rect">
            <a:avLst/>
          </a:prstGeom>
        </p:spPr>
      </p:pic>
      <p:sp>
        <p:nvSpPr>
          <p:cNvPr id="7" name="Freeform: Shape 6">
            <a:extLst>
              <a:ext uri="{FF2B5EF4-FFF2-40B4-BE49-F238E27FC236}">
                <a16:creationId xmlns:a16="http://schemas.microsoft.com/office/drawing/2014/main" id="{A180A8C3-D6DC-4738-9199-EEE1656712C9}"/>
              </a:ext>
            </a:extLst>
          </p:cNvPr>
          <p:cNvSpPr/>
          <p:nvPr/>
        </p:nvSpPr>
        <p:spPr>
          <a:xfrm>
            <a:off x="2651052" y="5231043"/>
            <a:ext cx="2030819" cy="840148"/>
          </a:xfrm>
          <a:custGeom>
            <a:avLst/>
            <a:gdLst>
              <a:gd name="connsiteX0" fmla="*/ 0 w 2030819"/>
              <a:gd name="connsiteY0" fmla="*/ 106501 h 840148"/>
              <a:gd name="connsiteX1" fmla="*/ 10633 w 2030819"/>
              <a:gd name="connsiteY1" fmla="*/ 276622 h 840148"/>
              <a:gd name="connsiteX2" fmla="*/ 53163 w 2030819"/>
              <a:gd name="connsiteY2" fmla="*/ 329785 h 840148"/>
              <a:gd name="connsiteX3" fmla="*/ 127591 w 2030819"/>
              <a:gd name="connsiteY3" fmla="*/ 425478 h 840148"/>
              <a:gd name="connsiteX4" fmla="*/ 148856 w 2030819"/>
              <a:gd name="connsiteY4" fmla="*/ 468008 h 840148"/>
              <a:gd name="connsiteX5" fmla="*/ 180754 w 2030819"/>
              <a:gd name="connsiteY5" fmla="*/ 563701 h 840148"/>
              <a:gd name="connsiteX6" fmla="*/ 212651 w 2030819"/>
              <a:gd name="connsiteY6" fmla="*/ 584966 h 840148"/>
              <a:gd name="connsiteX7" fmla="*/ 223284 w 2030819"/>
              <a:gd name="connsiteY7" fmla="*/ 616864 h 840148"/>
              <a:gd name="connsiteX8" fmla="*/ 297712 w 2030819"/>
              <a:gd name="connsiteY8" fmla="*/ 648762 h 840148"/>
              <a:gd name="connsiteX9" fmla="*/ 457200 w 2030819"/>
              <a:gd name="connsiteY9" fmla="*/ 691292 h 840148"/>
              <a:gd name="connsiteX10" fmla="*/ 563526 w 2030819"/>
              <a:gd name="connsiteY10" fmla="*/ 744455 h 840148"/>
              <a:gd name="connsiteX11" fmla="*/ 765544 w 2030819"/>
              <a:gd name="connsiteY11" fmla="*/ 776352 h 840148"/>
              <a:gd name="connsiteX12" fmla="*/ 839972 w 2030819"/>
              <a:gd name="connsiteY12" fmla="*/ 797617 h 840148"/>
              <a:gd name="connsiteX13" fmla="*/ 871870 w 2030819"/>
              <a:gd name="connsiteY13" fmla="*/ 808250 h 840148"/>
              <a:gd name="connsiteX14" fmla="*/ 956930 w 2030819"/>
              <a:gd name="connsiteY14" fmla="*/ 818883 h 840148"/>
              <a:gd name="connsiteX15" fmla="*/ 1116419 w 2030819"/>
              <a:gd name="connsiteY15" fmla="*/ 840148 h 840148"/>
              <a:gd name="connsiteX16" fmla="*/ 1392865 w 2030819"/>
              <a:gd name="connsiteY16" fmla="*/ 829515 h 840148"/>
              <a:gd name="connsiteX17" fmla="*/ 1424763 w 2030819"/>
              <a:gd name="connsiteY17" fmla="*/ 818883 h 840148"/>
              <a:gd name="connsiteX18" fmla="*/ 1477926 w 2030819"/>
              <a:gd name="connsiteY18" fmla="*/ 808250 h 840148"/>
              <a:gd name="connsiteX19" fmla="*/ 1637414 w 2030819"/>
              <a:gd name="connsiteY19" fmla="*/ 691292 h 840148"/>
              <a:gd name="connsiteX20" fmla="*/ 1743740 w 2030819"/>
              <a:gd name="connsiteY20" fmla="*/ 627497 h 840148"/>
              <a:gd name="connsiteX21" fmla="*/ 1765005 w 2030819"/>
              <a:gd name="connsiteY21" fmla="*/ 595599 h 840148"/>
              <a:gd name="connsiteX22" fmla="*/ 1881963 w 2030819"/>
              <a:gd name="connsiteY22" fmla="*/ 521171 h 840148"/>
              <a:gd name="connsiteX23" fmla="*/ 1945758 w 2030819"/>
              <a:gd name="connsiteY23" fmla="*/ 468008 h 840148"/>
              <a:gd name="connsiteX24" fmla="*/ 1977656 w 2030819"/>
              <a:gd name="connsiteY24" fmla="*/ 457376 h 840148"/>
              <a:gd name="connsiteX25" fmla="*/ 2030819 w 2030819"/>
              <a:gd name="connsiteY25" fmla="*/ 393580 h 840148"/>
              <a:gd name="connsiteX26" fmla="*/ 2009554 w 2030819"/>
              <a:gd name="connsiteY26" fmla="*/ 361683 h 840148"/>
              <a:gd name="connsiteX27" fmla="*/ 1967023 w 2030819"/>
              <a:gd name="connsiteY27" fmla="*/ 276622 h 840148"/>
              <a:gd name="connsiteX28" fmla="*/ 1945758 w 2030819"/>
              <a:gd name="connsiteY28" fmla="*/ 234092 h 840148"/>
              <a:gd name="connsiteX29" fmla="*/ 1924493 w 2030819"/>
              <a:gd name="connsiteY29" fmla="*/ 170297 h 840148"/>
              <a:gd name="connsiteX30" fmla="*/ 1903228 w 2030819"/>
              <a:gd name="connsiteY30" fmla="*/ 149031 h 840148"/>
              <a:gd name="connsiteX31" fmla="*/ 1818168 w 2030819"/>
              <a:gd name="connsiteY31" fmla="*/ 106501 h 840148"/>
              <a:gd name="connsiteX32" fmla="*/ 1722475 w 2030819"/>
              <a:gd name="connsiteY32" fmla="*/ 74604 h 840148"/>
              <a:gd name="connsiteX33" fmla="*/ 1626782 w 2030819"/>
              <a:gd name="connsiteY33" fmla="*/ 53338 h 840148"/>
              <a:gd name="connsiteX34" fmla="*/ 1509823 w 2030819"/>
              <a:gd name="connsiteY34" fmla="*/ 42706 h 840148"/>
              <a:gd name="connsiteX35" fmla="*/ 1382233 w 2030819"/>
              <a:gd name="connsiteY35" fmla="*/ 176 h 840148"/>
              <a:gd name="connsiteX36" fmla="*/ 956930 w 2030819"/>
              <a:gd name="connsiteY36" fmla="*/ 32073 h 840148"/>
              <a:gd name="connsiteX37" fmla="*/ 584791 w 2030819"/>
              <a:gd name="connsiteY37" fmla="*/ 53338 h 840148"/>
              <a:gd name="connsiteX38" fmla="*/ 457200 w 2030819"/>
              <a:gd name="connsiteY38" fmla="*/ 74604 h 840148"/>
              <a:gd name="connsiteX39" fmla="*/ 414670 w 2030819"/>
              <a:gd name="connsiteY39" fmla="*/ 85236 h 840148"/>
              <a:gd name="connsiteX40" fmla="*/ 350875 w 2030819"/>
              <a:gd name="connsiteY40" fmla="*/ 106501 h 840148"/>
              <a:gd name="connsiteX41" fmla="*/ 255182 w 2030819"/>
              <a:gd name="connsiteY41" fmla="*/ 117134 h 840148"/>
              <a:gd name="connsiteX42" fmla="*/ 202019 w 2030819"/>
              <a:gd name="connsiteY42" fmla="*/ 127766 h 840148"/>
              <a:gd name="connsiteX43" fmla="*/ 138223 w 2030819"/>
              <a:gd name="connsiteY43" fmla="*/ 138399 h 840148"/>
              <a:gd name="connsiteX44" fmla="*/ 106326 w 2030819"/>
              <a:gd name="connsiteY44" fmla="*/ 159664 h 840148"/>
              <a:gd name="connsiteX45" fmla="*/ 85061 w 2030819"/>
              <a:gd name="connsiteY45" fmla="*/ 223459 h 840148"/>
              <a:gd name="connsiteX46" fmla="*/ 31898 w 2030819"/>
              <a:gd name="connsiteY46" fmla="*/ 308520 h 84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30819" h="840148">
                <a:moveTo>
                  <a:pt x="0" y="106501"/>
                </a:moveTo>
                <a:cubicBezTo>
                  <a:pt x="3544" y="163208"/>
                  <a:pt x="4685" y="220117"/>
                  <a:pt x="10633" y="276622"/>
                </a:cubicBezTo>
                <a:cubicBezTo>
                  <a:pt x="14997" y="318078"/>
                  <a:pt x="23694" y="305227"/>
                  <a:pt x="53163" y="329785"/>
                </a:cubicBezTo>
                <a:cubicBezTo>
                  <a:pt x="87153" y="358109"/>
                  <a:pt x="103881" y="385961"/>
                  <a:pt x="127591" y="425478"/>
                </a:cubicBezTo>
                <a:cubicBezTo>
                  <a:pt x="135746" y="439069"/>
                  <a:pt x="143166" y="453214"/>
                  <a:pt x="148856" y="468008"/>
                </a:cubicBezTo>
                <a:cubicBezTo>
                  <a:pt x="160926" y="499390"/>
                  <a:pt x="152778" y="545050"/>
                  <a:pt x="180754" y="563701"/>
                </a:cubicBezTo>
                <a:lnTo>
                  <a:pt x="212651" y="584966"/>
                </a:lnTo>
                <a:cubicBezTo>
                  <a:pt x="216195" y="595599"/>
                  <a:pt x="215359" y="608939"/>
                  <a:pt x="223284" y="616864"/>
                </a:cubicBezTo>
                <a:cubicBezTo>
                  <a:pt x="235138" y="628718"/>
                  <a:pt x="279558" y="643316"/>
                  <a:pt x="297712" y="648762"/>
                </a:cubicBezTo>
                <a:cubicBezTo>
                  <a:pt x="370941" y="670731"/>
                  <a:pt x="380297" y="672066"/>
                  <a:pt x="457200" y="691292"/>
                </a:cubicBezTo>
                <a:cubicBezTo>
                  <a:pt x="482852" y="705950"/>
                  <a:pt x="527469" y="737899"/>
                  <a:pt x="563526" y="744455"/>
                </a:cubicBezTo>
                <a:cubicBezTo>
                  <a:pt x="630600" y="756650"/>
                  <a:pt x="765544" y="776352"/>
                  <a:pt x="765544" y="776352"/>
                </a:cubicBezTo>
                <a:cubicBezTo>
                  <a:pt x="842025" y="801846"/>
                  <a:pt x="746516" y="770915"/>
                  <a:pt x="839972" y="797617"/>
                </a:cubicBezTo>
                <a:cubicBezTo>
                  <a:pt x="850749" y="800696"/>
                  <a:pt x="860843" y="806245"/>
                  <a:pt x="871870" y="808250"/>
                </a:cubicBezTo>
                <a:cubicBezTo>
                  <a:pt x="899983" y="813362"/>
                  <a:pt x="928643" y="814842"/>
                  <a:pt x="956930" y="818883"/>
                </a:cubicBezTo>
                <a:cubicBezTo>
                  <a:pt x="1123957" y="842744"/>
                  <a:pt x="892748" y="815295"/>
                  <a:pt x="1116419" y="840148"/>
                </a:cubicBezTo>
                <a:cubicBezTo>
                  <a:pt x="1208568" y="836604"/>
                  <a:pt x="1300867" y="835860"/>
                  <a:pt x="1392865" y="829515"/>
                </a:cubicBezTo>
                <a:cubicBezTo>
                  <a:pt x="1404046" y="828744"/>
                  <a:pt x="1413890" y="821601"/>
                  <a:pt x="1424763" y="818883"/>
                </a:cubicBezTo>
                <a:cubicBezTo>
                  <a:pt x="1442295" y="814500"/>
                  <a:pt x="1460205" y="811794"/>
                  <a:pt x="1477926" y="808250"/>
                </a:cubicBezTo>
                <a:cubicBezTo>
                  <a:pt x="1562341" y="751972"/>
                  <a:pt x="1465136" y="817629"/>
                  <a:pt x="1637414" y="691292"/>
                </a:cubicBezTo>
                <a:cubicBezTo>
                  <a:pt x="1670161" y="667278"/>
                  <a:pt x="1709482" y="647073"/>
                  <a:pt x="1743740" y="627497"/>
                </a:cubicBezTo>
                <a:cubicBezTo>
                  <a:pt x="1750828" y="616864"/>
                  <a:pt x="1754876" y="603390"/>
                  <a:pt x="1765005" y="595599"/>
                </a:cubicBezTo>
                <a:cubicBezTo>
                  <a:pt x="1801632" y="567424"/>
                  <a:pt x="1846463" y="550754"/>
                  <a:pt x="1881963" y="521171"/>
                </a:cubicBezTo>
                <a:cubicBezTo>
                  <a:pt x="1903228" y="503450"/>
                  <a:pt x="1922726" y="483363"/>
                  <a:pt x="1945758" y="468008"/>
                </a:cubicBezTo>
                <a:cubicBezTo>
                  <a:pt x="1955083" y="461791"/>
                  <a:pt x="1967023" y="460920"/>
                  <a:pt x="1977656" y="457376"/>
                </a:cubicBezTo>
                <a:cubicBezTo>
                  <a:pt x="1983753" y="451279"/>
                  <a:pt x="2030819" y="408384"/>
                  <a:pt x="2030819" y="393580"/>
                </a:cubicBezTo>
                <a:cubicBezTo>
                  <a:pt x="2030819" y="380801"/>
                  <a:pt x="2015673" y="372901"/>
                  <a:pt x="2009554" y="361683"/>
                </a:cubicBezTo>
                <a:cubicBezTo>
                  <a:pt x="1994374" y="333853"/>
                  <a:pt x="1981200" y="304976"/>
                  <a:pt x="1967023" y="276622"/>
                </a:cubicBezTo>
                <a:cubicBezTo>
                  <a:pt x="1959935" y="262445"/>
                  <a:pt x="1950770" y="249129"/>
                  <a:pt x="1945758" y="234092"/>
                </a:cubicBezTo>
                <a:cubicBezTo>
                  <a:pt x="1938670" y="212827"/>
                  <a:pt x="1934517" y="190346"/>
                  <a:pt x="1924493" y="170297"/>
                </a:cubicBezTo>
                <a:cubicBezTo>
                  <a:pt x="1920010" y="161331"/>
                  <a:pt x="1910929" y="155449"/>
                  <a:pt x="1903228" y="149031"/>
                </a:cubicBezTo>
                <a:cubicBezTo>
                  <a:pt x="1849658" y="104389"/>
                  <a:pt x="1877353" y="124712"/>
                  <a:pt x="1818168" y="106501"/>
                </a:cubicBezTo>
                <a:cubicBezTo>
                  <a:pt x="1786032" y="96613"/>
                  <a:pt x="1755094" y="82759"/>
                  <a:pt x="1722475" y="74604"/>
                </a:cubicBezTo>
                <a:cubicBezTo>
                  <a:pt x="1695161" y="67775"/>
                  <a:pt x="1653774" y="56712"/>
                  <a:pt x="1626782" y="53338"/>
                </a:cubicBezTo>
                <a:cubicBezTo>
                  <a:pt x="1587937" y="48482"/>
                  <a:pt x="1548809" y="46250"/>
                  <a:pt x="1509823" y="42706"/>
                </a:cubicBezTo>
                <a:cubicBezTo>
                  <a:pt x="1467293" y="28529"/>
                  <a:pt x="1426976" y="-2620"/>
                  <a:pt x="1382233" y="176"/>
                </a:cubicBezTo>
                <a:cubicBezTo>
                  <a:pt x="788811" y="37265"/>
                  <a:pt x="1211241" y="3816"/>
                  <a:pt x="956930" y="32073"/>
                </a:cubicBezTo>
                <a:cubicBezTo>
                  <a:pt x="792755" y="50315"/>
                  <a:pt x="810549" y="44308"/>
                  <a:pt x="584791" y="53338"/>
                </a:cubicBezTo>
                <a:cubicBezTo>
                  <a:pt x="522648" y="62216"/>
                  <a:pt x="513178" y="62165"/>
                  <a:pt x="457200" y="74604"/>
                </a:cubicBezTo>
                <a:cubicBezTo>
                  <a:pt x="442935" y="77774"/>
                  <a:pt x="428667" y="81037"/>
                  <a:pt x="414670" y="85236"/>
                </a:cubicBezTo>
                <a:cubicBezTo>
                  <a:pt x="393200" y="91677"/>
                  <a:pt x="373153" y="104026"/>
                  <a:pt x="350875" y="106501"/>
                </a:cubicBezTo>
                <a:cubicBezTo>
                  <a:pt x="318977" y="110045"/>
                  <a:pt x="286953" y="112595"/>
                  <a:pt x="255182" y="117134"/>
                </a:cubicBezTo>
                <a:cubicBezTo>
                  <a:pt x="237292" y="119690"/>
                  <a:pt x="219799" y="124533"/>
                  <a:pt x="202019" y="127766"/>
                </a:cubicBezTo>
                <a:cubicBezTo>
                  <a:pt x="180808" y="131622"/>
                  <a:pt x="159488" y="134855"/>
                  <a:pt x="138223" y="138399"/>
                </a:cubicBezTo>
                <a:cubicBezTo>
                  <a:pt x="127591" y="145487"/>
                  <a:pt x="113099" y="148828"/>
                  <a:pt x="106326" y="159664"/>
                </a:cubicBezTo>
                <a:cubicBezTo>
                  <a:pt x="94446" y="178672"/>
                  <a:pt x="85061" y="223459"/>
                  <a:pt x="85061" y="223459"/>
                </a:cubicBezTo>
                <a:cubicBezTo>
                  <a:pt x="72670" y="322587"/>
                  <a:pt x="103002" y="308520"/>
                  <a:pt x="31898" y="3085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9649612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4268FD-AA5C-404C-A97C-355B5D2EB7A8}"/>
              </a:ext>
            </a:extLst>
          </p:cNvPr>
          <p:cNvSpPr>
            <a:spLocks noGrp="1"/>
          </p:cNvSpPr>
          <p:nvPr>
            <p:ph type="ctrTitle"/>
          </p:nvPr>
        </p:nvSpPr>
        <p:spPr/>
        <p:txBody>
          <a:bodyPr/>
          <a:lstStyle/>
          <a:p>
            <a:r>
              <a:rPr lang="en-US" dirty="0"/>
              <a:t>Solar Patterns in Desert – Note the Stability</a:t>
            </a:r>
            <a:endParaRPr lang="en-CH" dirty="0"/>
          </a:p>
        </p:txBody>
      </p:sp>
      <p:sp>
        <p:nvSpPr>
          <p:cNvPr id="4" name="Slide Number Placeholder 3">
            <a:extLst>
              <a:ext uri="{FF2B5EF4-FFF2-40B4-BE49-F238E27FC236}">
                <a16:creationId xmlns:a16="http://schemas.microsoft.com/office/drawing/2014/main" id="{1D91B80E-C394-42B6-A005-75D7DE31F5E4}"/>
              </a:ext>
            </a:extLst>
          </p:cNvPr>
          <p:cNvSpPr>
            <a:spLocks noGrp="1"/>
          </p:cNvSpPr>
          <p:nvPr>
            <p:ph type="sldNum" sz="quarter" idx="4294967295"/>
          </p:nvPr>
        </p:nvSpPr>
        <p:spPr>
          <a:xfrm>
            <a:off x="11495088" y="6457950"/>
            <a:ext cx="696912" cy="400050"/>
          </a:xfrm>
        </p:spPr>
        <p:txBody>
          <a:bodyPr/>
          <a:lstStyle/>
          <a:p>
            <a:pPr algn="ctr"/>
            <a:fld id="{0C3A1854-6B63-4059-B360-A3C4972BF0FC}" type="slidenum">
              <a:rPr lang="ko-KR" altLang="en-US" smtClean="0"/>
              <a:pPr algn="ctr"/>
              <a:t>129</a:t>
            </a:fld>
            <a:endParaRPr lang="ko-KR" altLang="en-US" dirty="0"/>
          </a:p>
        </p:txBody>
      </p:sp>
      <p:graphicFrame>
        <p:nvGraphicFramePr>
          <p:cNvPr id="7" name="Content Placeholder 6">
            <a:extLst>
              <a:ext uri="{FF2B5EF4-FFF2-40B4-BE49-F238E27FC236}">
                <a16:creationId xmlns:a16="http://schemas.microsoft.com/office/drawing/2014/main" id="{16500275-EBF7-42B7-B835-238E0163E1C4}"/>
              </a:ext>
            </a:extLst>
          </p:cNvPr>
          <p:cNvGraphicFramePr>
            <a:graphicFrameLocks noGrp="1"/>
          </p:cNvGraphicFramePr>
          <p:nvPr>
            <p:ph idx="4294967295"/>
            <p:extLst>
              <p:ext uri="{D42A27DB-BD31-4B8C-83A1-F6EECF244321}">
                <p14:modId xmlns:p14="http://schemas.microsoft.com/office/powerpoint/2010/main" val="1814017054"/>
              </p:ext>
            </p:extLst>
          </p:nvPr>
        </p:nvGraphicFramePr>
        <p:xfrm>
          <a:off x="1093942" y="1565564"/>
          <a:ext cx="8257876" cy="51140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0199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7C97C-437F-9F9B-98EF-6F2056B50939}"/>
              </a:ext>
            </a:extLst>
          </p:cNvPr>
          <p:cNvSpPr>
            <a:spLocks noGrp="1"/>
          </p:cNvSpPr>
          <p:nvPr>
            <p:ph type="ctrTitle"/>
          </p:nvPr>
        </p:nvSpPr>
        <p:spPr>
          <a:xfrm>
            <a:off x="609600" y="1188319"/>
            <a:ext cx="10363200" cy="1470025"/>
          </a:xfrm>
        </p:spPr>
        <p:txBody>
          <a:bodyPr>
            <a:normAutofit fontScale="90000"/>
          </a:bodyPr>
          <a:lstStyle/>
          <a:p>
            <a:r>
              <a:rPr lang="en-US" dirty="0"/>
              <a:t>New York Meeting, Google Maps and Risk of Being Late</a:t>
            </a:r>
          </a:p>
        </p:txBody>
      </p:sp>
      <p:pic>
        <p:nvPicPr>
          <p:cNvPr id="4" name="Picture 3">
            <a:extLst>
              <a:ext uri="{FF2B5EF4-FFF2-40B4-BE49-F238E27FC236}">
                <a16:creationId xmlns:a16="http://schemas.microsoft.com/office/drawing/2014/main" id="{52151728-9C78-5C58-D4AA-93D60EA4488E}"/>
              </a:ext>
            </a:extLst>
          </p:cNvPr>
          <p:cNvPicPr>
            <a:picLocks noChangeAspect="1"/>
          </p:cNvPicPr>
          <p:nvPr/>
        </p:nvPicPr>
        <p:blipFill>
          <a:blip r:embed="rId2"/>
          <a:stretch>
            <a:fillRect/>
          </a:stretch>
        </p:blipFill>
        <p:spPr>
          <a:xfrm>
            <a:off x="1454726" y="2871321"/>
            <a:ext cx="7994073" cy="3865884"/>
          </a:xfrm>
          <a:prstGeom prst="rect">
            <a:avLst/>
          </a:prstGeom>
        </p:spPr>
      </p:pic>
    </p:spTree>
    <p:extLst>
      <p:ext uri="{BB962C8B-B14F-4D97-AF65-F5344CB8AC3E}">
        <p14:creationId xmlns:p14="http://schemas.microsoft.com/office/powerpoint/2010/main" val="47487031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099B39-0DD9-4550-B313-02D1BA64D8BA}"/>
              </a:ext>
            </a:extLst>
          </p:cNvPr>
          <p:cNvSpPr>
            <a:spLocks noGrp="1"/>
          </p:cNvSpPr>
          <p:nvPr>
            <p:ph type="ctrTitle"/>
          </p:nvPr>
        </p:nvSpPr>
        <p:spPr/>
        <p:txBody>
          <a:bodyPr/>
          <a:lstStyle/>
          <a:p>
            <a:r>
              <a:rPr lang="en-029" dirty="0"/>
              <a:t>Weekly Solar Irradiation - Europe</a:t>
            </a:r>
          </a:p>
        </p:txBody>
      </p:sp>
      <p:pic>
        <p:nvPicPr>
          <p:cNvPr id="5" name="Content Placeholder 4">
            <a:extLst>
              <a:ext uri="{FF2B5EF4-FFF2-40B4-BE49-F238E27FC236}">
                <a16:creationId xmlns:a16="http://schemas.microsoft.com/office/drawing/2014/main" id="{9F763212-976B-4E7F-A4F3-070109A3F511}"/>
              </a:ext>
            </a:extLst>
          </p:cNvPr>
          <p:cNvPicPr>
            <a:picLocks noGrp="1" noChangeAspect="1"/>
          </p:cNvPicPr>
          <p:nvPr>
            <p:ph idx="4294967295"/>
          </p:nvPr>
        </p:nvPicPr>
        <p:blipFill>
          <a:blip r:embed="rId2"/>
          <a:stretch>
            <a:fillRect/>
          </a:stretch>
        </p:blipFill>
        <p:spPr>
          <a:xfrm>
            <a:off x="1455449" y="1594363"/>
            <a:ext cx="7023534" cy="5105175"/>
          </a:xfrm>
          <a:prstGeom prst="rect">
            <a:avLst/>
          </a:prstGeom>
        </p:spPr>
      </p:pic>
      <p:sp>
        <p:nvSpPr>
          <p:cNvPr id="4" name="Slide Number Placeholder 3">
            <a:extLst>
              <a:ext uri="{FF2B5EF4-FFF2-40B4-BE49-F238E27FC236}">
                <a16:creationId xmlns:a16="http://schemas.microsoft.com/office/drawing/2014/main" id="{61E1DA0F-D540-4EA2-B57A-976689277BB9}"/>
              </a:ext>
            </a:extLst>
          </p:cNvPr>
          <p:cNvSpPr>
            <a:spLocks noGrp="1"/>
          </p:cNvSpPr>
          <p:nvPr>
            <p:ph type="sldNum" sz="quarter" idx="4294967295"/>
          </p:nvPr>
        </p:nvSpPr>
        <p:spPr>
          <a:xfrm>
            <a:off x="11495088" y="6457950"/>
            <a:ext cx="696912" cy="400050"/>
          </a:xfrm>
        </p:spPr>
        <p:txBody>
          <a:bodyPr/>
          <a:lstStyle/>
          <a:p>
            <a:pPr algn="ctr"/>
            <a:fld id="{0C3A1854-6B63-4059-B360-A3C4972BF0FC}" type="slidenum">
              <a:rPr lang="ko-KR" altLang="en-US" smtClean="0"/>
              <a:pPr algn="ctr"/>
              <a:t>130</a:t>
            </a:fld>
            <a:endParaRPr lang="ko-KR" altLang="en-US" dirty="0"/>
          </a:p>
        </p:txBody>
      </p:sp>
    </p:spTree>
    <p:extLst>
      <p:ext uri="{BB962C8B-B14F-4D97-AF65-F5344CB8AC3E}">
        <p14:creationId xmlns:p14="http://schemas.microsoft.com/office/powerpoint/2010/main" val="215618658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D96A38-F739-4C94-8840-377E288613EC}"/>
              </a:ext>
            </a:extLst>
          </p:cNvPr>
          <p:cNvSpPr>
            <a:spLocks noGrp="1"/>
          </p:cNvSpPr>
          <p:nvPr>
            <p:ph type="ctrTitle"/>
          </p:nvPr>
        </p:nvSpPr>
        <p:spPr/>
        <p:txBody>
          <a:bodyPr/>
          <a:lstStyle/>
          <a:p>
            <a:r>
              <a:rPr lang="en-US" dirty="0"/>
              <a:t>Final Output and Performance Ratio</a:t>
            </a:r>
          </a:p>
        </p:txBody>
      </p:sp>
      <p:sp>
        <p:nvSpPr>
          <p:cNvPr id="2" name="Content Placeholder 1">
            <a:extLst>
              <a:ext uri="{FF2B5EF4-FFF2-40B4-BE49-F238E27FC236}">
                <a16:creationId xmlns:a16="http://schemas.microsoft.com/office/drawing/2014/main" id="{AC7D53FA-A158-4EB8-B811-A4EC022AA89D}"/>
              </a:ext>
            </a:extLst>
          </p:cNvPr>
          <p:cNvSpPr>
            <a:spLocks noGrp="1"/>
          </p:cNvSpPr>
          <p:nvPr>
            <p:ph type="body" sz="quarter" idx="13"/>
          </p:nvPr>
        </p:nvSpPr>
        <p:spPr/>
        <p:txBody>
          <a:bodyPr>
            <a:normAutofit/>
          </a:bodyPr>
          <a:lstStyle/>
          <a:p>
            <a:r>
              <a:rPr lang="en-US" dirty="0"/>
              <a:t>In-plane radiation</a:t>
            </a:r>
          </a:p>
          <a:p>
            <a:pPr lvl="1"/>
            <a:r>
              <a:rPr lang="en-US" dirty="0"/>
              <a:t>From the sun and nothing to do with type of solar panels, sand on panels, size of inverters, losses from trees and shading, line losses. Only depends on the day and night and clouds</a:t>
            </a:r>
          </a:p>
          <a:p>
            <a:r>
              <a:rPr lang="en-US" dirty="0"/>
              <a:t>Final output</a:t>
            </a:r>
          </a:p>
          <a:p>
            <a:pPr lvl="1"/>
            <a:r>
              <a:rPr lang="en-US" dirty="0"/>
              <a:t>Depends on panel temperature coefficient, how size the inverters, line losses, losses due to crap on the panels etc.</a:t>
            </a:r>
          </a:p>
          <a:p>
            <a:r>
              <a:rPr lang="en-US" dirty="0"/>
              <a:t>Performance Ratio</a:t>
            </a:r>
          </a:p>
          <a:p>
            <a:pPr lvl="1"/>
            <a:r>
              <a:rPr lang="en-US" dirty="0"/>
              <a:t>Converts in-plane radiation to final output</a:t>
            </a:r>
          </a:p>
          <a:p>
            <a:pPr lvl="1"/>
            <a:r>
              <a:rPr lang="en-US" dirty="0"/>
              <a:t>In-plane capacity factor x PR = Final capacity factor</a:t>
            </a:r>
          </a:p>
          <a:p>
            <a:r>
              <a:rPr lang="en-US" dirty="0"/>
              <a:t>Example</a:t>
            </a:r>
          </a:p>
          <a:p>
            <a:pPr lvl="1"/>
            <a:r>
              <a:rPr lang="en-US" dirty="0"/>
              <a:t>In-Plane (31%) x PR (80%) = 24.8%</a:t>
            </a:r>
          </a:p>
          <a:p>
            <a:pPr lvl="1"/>
            <a:endParaRPr lang="en-US" dirty="0"/>
          </a:p>
        </p:txBody>
      </p:sp>
      <p:sp>
        <p:nvSpPr>
          <p:cNvPr id="4" name="Slide Number Placeholder 3">
            <a:extLst>
              <a:ext uri="{FF2B5EF4-FFF2-40B4-BE49-F238E27FC236}">
                <a16:creationId xmlns:a16="http://schemas.microsoft.com/office/drawing/2014/main" id="{0C8474DC-DECD-4158-98AE-1909767AE3CB}"/>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131</a:t>
            </a:fld>
            <a:endParaRPr lang="ko-KR" altLang="en-US" dirty="0"/>
          </a:p>
        </p:txBody>
      </p:sp>
    </p:spTree>
    <p:extLst>
      <p:ext uri="{BB962C8B-B14F-4D97-AF65-F5344CB8AC3E}">
        <p14:creationId xmlns:p14="http://schemas.microsoft.com/office/powerpoint/2010/main" val="194827280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A06D021-252D-468E-B160-4DFB5757101A}"/>
              </a:ext>
            </a:extLst>
          </p:cNvPr>
          <p:cNvSpPr>
            <a:spLocks noGrp="1"/>
          </p:cNvSpPr>
          <p:nvPr>
            <p:ph idx="1"/>
          </p:nvPr>
        </p:nvSpPr>
        <p:spPr>
          <a:xfrm>
            <a:off x="1627696" y="1825626"/>
            <a:ext cx="2356701" cy="4358359"/>
          </a:xfrm>
        </p:spPr>
        <p:txBody>
          <a:bodyPr vert="horz" lIns="91440" tIns="45720" rIns="91440" bIns="45720" rtlCol="0">
            <a:normAutofit/>
          </a:bodyPr>
          <a:lstStyle/>
          <a:p>
            <a:r>
              <a:rPr lang="en-US" sz="1700" dirty="0">
                <a:solidFill>
                  <a:schemeClr val="tx1"/>
                </a:solidFill>
                <a:latin typeface="+mn-lt"/>
                <a:cs typeface="+mn-cs"/>
              </a:rPr>
              <a:t>Don’t need anything other than the column of Effective Irradiance on Collectors as well as Energy Injected into the Grid.  Convert both of these to capacity factors and then divide the energy into grid by the irradiation on collectors.</a:t>
            </a:r>
          </a:p>
          <a:p>
            <a:endParaRPr lang="en-US" sz="1700" dirty="0">
              <a:solidFill>
                <a:schemeClr val="tx1"/>
              </a:solidFill>
              <a:latin typeface="+mn-lt"/>
              <a:cs typeface="+mn-cs"/>
            </a:endParaRPr>
          </a:p>
          <a:p>
            <a:endParaRPr lang="en-US" sz="1700" dirty="0">
              <a:solidFill>
                <a:schemeClr val="tx1"/>
              </a:solidFill>
              <a:latin typeface="+mn-lt"/>
              <a:cs typeface="+mn-cs"/>
            </a:endParaRPr>
          </a:p>
        </p:txBody>
      </p:sp>
      <p:sp>
        <p:nvSpPr>
          <p:cNvPr id="3" name="Title 2">
            <a:extLst>
              <a:ext uri="{FF2B5EF4-FFF2-40B4-BE49-F238E27FC236}">
                <a16:creationId xmlns:a16="http://schemas.microsoft.com/office/drawing/2014/main" id="{3CABD9ED-655C-4B60-BD39-BE027DF04326}"/>
              </a:ext>
            </a:extLst>
          </p:cNvPr>
          <p:cNvSpPr>
            <a:spLocks noGrp="1"/>
          </p:cNvSpPr>
          <p:nvPr>
            <p:ph type="title"/>
          </p:nvPr>
        </p:nvSpPr>
        <p:spPr>
          <a:xfrm>
            <a:off x="2152650" y="327026"/>
            <a:ext cx="4147457" cy="1325563"/>
          </a:xfrm>
        </p:spPr>
        <p:txBody>
          <a:bodyPr vert="horz" lIns="91440" tIns="45720" rIns="91440" bIns="45720" rtlCol="0" anchor="ctr">
            <a:normAutofit/>
          </a:bodyPr>
          <a:lstStyle/>
          <a:p>
            <a:pPr algn="l"/>
            <a:r>
              <a:rPr lang="en-US" sz="4400" dirty="0">
                <a:solidFill>
                  <a:schemeClr val="bg1"/>
                </a:solidFill>
                <a:latin typeface="+mj-lt"/>
                <a:cs typeface="+mj-cs"/>
              </a:rPr>
              <a:t>Work Through PVSyst</a:t>
            </a:r>
          </a:p>
        </p:txBody>
      </p:sp>
      <p:pic>
        <p:nvPicPr>
          <p:cNvPr id="5" name="Picture 4">
            <a:extLst>
              <a:ext uri="{FF2B5EF4-FFF2-40B4-BE49-F238E27FC236}">
                <a16:creationId xmlns:a16="http://schemas.microsoft.com/office/drawing/2014/main" id="{D15609D8-EF57-4A42-90ED-AE1946F9C544}"/>
              </a:ext>
            </a:extLst>
          </p:cNvPr>
          <p:cNvPicPr>
            <a:picLocks noChangeAspect="1"/>
          </p:cNvPicPr>
          <p:nvPr/>
        </p:nvPicPr>
        <p:blipFill>
          <a:blip r:embed="rId2"/>
          <a:stretch>
            <a:fillRect/>
          </a:stretch>
        </p:blipFill>
        <p:spPr>
          <a:xfrm>
            <a:off x="4119340" y="1933791"/>
            <a:ext cx="6548661" cy="4142026"/>
          </a:xfrm>
          <a:prstGeom prst="rect">
            <a:avLst/>
          </a:prstGeom>
        </p:spPr>
      </p:pic>
      <p:cxnSp>
        <p:nvCxnSpPr>
          <p:cNvPr id="7" name="Straight Arrow Connector 6">
            <a:extLst>
              <a:ext uri="{FF2B5EF4-FFF2-40B4-BE49-F238E27FC236}">
                <a16:creationId xmlns:a16="http://schemas.microsoft.com/office/drawing/2014/main" id="{F2C8C4DC-2BBA-487E-B56D-37B61B0D7C12}"/>
              </a:ext>
            </a:extLst>
          </p:cNvPr>
          <p:cNvCxnSpPr>
            <a:cxnSpLocks/>
          </p:cNvCxnSpPr>
          <p:nvPr/>
        </p:nvCxnSpPr>
        <p:spPr>
          <a:xfrm flipH="1">
            <a:off x="7887093" y="461914"/>
            <a:ext cx="1008668" cy="5099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7ED7DC6-7F9D-4FDF-83A6-A4A220FB8F7A}"/>
              </a:ext>
            </a:extLst>
          </p:cNvPr>
          <p:cNvCxnSpPr>
            <a:cxnSpLocks/>
          </p:cNvCxnSpPr>
          <p:nvPr/>
        </p:nvCxnSpPr>
        <p:spPr>
          <a:xfrm>
            <a:off x="8999456" y="461914"/>
            <a:ext cx="1338606" cy="5099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ADEE028-653B-437A-A4A4-DB7970E6094B}"/>
              </a:ext>
            </a:extLst>
          </p:cNvPr>
          <p:cNvSpPr txBox="1"/>
          <p:nvPr/>
        </p:nvSpPr>
        <p:spPr>
          <a:xfrm>
            <a:off x="7393669" y="365125"/>
            <a:ext cx="2765284" cy="923330"/>
          </a:xfrm>
          <a:prstGeom prst="rect">
            <a:avLst/>
          </a:prstGeom>
          <a:solidFill>
            <a:srgbClr val="92D050"/>
          </a:solidFill>
        </p:spPr>
        <p:txBody>
          <a:bodyPr wrap="square" rtlCol="0">
            <a:spAutoFit/>
          </a:bodyPr>
          <a:lstStyle/>
          <a:p>
            <a:r>
              <a:rPr lang="en-US" dirty="0"/>
              <a:t>Can divide the energy injected to grid divided by radiation on collectors</a:t>
            </a:r>
          </a:p>
        </p:txBody>
      </p:sp>
    </p:spTree>
    <p:extLst>
      <p:ext uri="{BB962C8B-B14F-4D97-AF65-F5344CB8AC3E}">
        <p14:creationId xmlns:p14="http://schemas.microsoft.com/office/powerpoint/2010/main" val="362833706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FB4C5B-3B28-48AC-B472-BFE7E68C938C}"/>
              </a:ext>
            </a:extLst>
          </p:cNvPr>
          <p:cNvPicPr>
            <a:picLocks noChangeAspect="1"/>
          </p:cNvPicPr>
          <p:nvPr/>
        </p:nvPicPr>
        <p:blipFill rotWithShape="1">
          <a:blip r:embed="rId2"/>
          <a:srcRect l="3480" r="5" b="5"/>
          <a:stretch/>
        </p:blipFill>
        <p:spPr>
          <a:xfrm>
            <a:off x="5040375" y="1604014"/>
            <a:ext cx="5187246" cy="5577837"/>
          </a:xfrm>
          <a:prstGeom prst="rect">
            <a:avLst/>
          </a:prstGeom>
          <a:effectLst/>
        </p:spPr>
      </p:pic>
      <p:sp>
        <p:nvSpPr>
          <p:cNvPr id="7" name="Title 6">
            <a:extLst>
              <a:ext uri="{FF2B5EF4-FFF2-40B4-BE49-F238E27FC236}">
                <a16:creationId xmlns:a16="http://schemas.microsoft.com/office/drawing/2014/main" id="{A88183BD-3AAB-9145-1E06-DCEBAE767B83}"/>
              </a:ext>
            </a:extLst>
          </p:cNvPr>
          <p:cNvSpPr>
            <a:spLocks noGrp="1"/>
          </p:cNvSpPr>
          <p:nvPr>
            <p:ph type="ctrTitle"/>
          </p:nvPr>
        </p:nvSpPr>
        <p:spPr/>
        <p:txBody>
          <a:bodyPr/>
          <a:lstStyle/>
          <a:p>
            <a:r>
              <a:rPr lang="en-US" dirty="0"/>
              <a:t>Loss Diagram Illustration</a:t>
            </a:r>
          </a:p>
        </p:txBody>
      </p:sp>
      <p:sp>
        <p:nvSpPr>
          <p:cNvPr id="4" name="Content Placeholder 3">
            <a:extLst>
              <a:ext uri="{FF2B5EF4-FFF2-40B4-BE49-F238E27FC236}">
                <a16:creationId xmlns:a16="http://schemas.microsoft.com/office/drawing/2014/main" id="{5D6EF402-8349-49EA-80AE-59EC23037286}"/>
              </a:ext>
            </a:extLst>
          </p:cNvPr>
          <p:cNvSpPr>
            <a:spLocks noGrp="1"/>
          </p:cNvSpPr>
          <p:nvPr>
            <p:ph type="body" sz="quarter" idx="13"/>
          </p:nvPr>
        </p:nvSpPr>
        <p:spPr>
          <a:xfrm>
            <a:off x="323478" y="1600200"/>
            <a:ext cx="4930543" cy="4883727"/>
          </a:xfrm>
        </p:spPr>
        <p:txBody>
          <a:bodyPr vert="horz" lIns="91440" tIns="45720" rIns="91440" bIns="45720" rtlCol="0">
            <a:normAutofit/>
          </a:bodyPr>
          <a:lstStyle/>
          <a:p>
            <a:r>
              <a:rPr lang="en-US" dirty="0">
                <a:latin typeface="+mn-lt"/>
                <a:cs typeface="+mn-cs"/>
              </a:rPr>
              <a:t>Convert loss diagram into capacity factor and compare different cases.</a:t>
            </a:r>
          </a:p>
          <a:p>
            <a:r>
              <a:rPr lang="en-US" dirty="0">
                <a:latin typeface="+mn-lt"/>
                <a:cs typeface="+mn-cs"/>
              </a:rPr>
              <a:t>Difficult to compute performance ratio from these diagrams.</a:t>
            </a:r>
          </a:p>
          <a:p>
            <a:r>
              <a:rPr lang="en-US" dirty="0">
                <a:latin typeface="+mn-lt"/>
                <a:cs typeface="+mn-cs"/>
              </a:rPr>
              <a:t>Generally, the loss due to temperature is the largest loss factor.</a:t>
            </a:r>
          </a:p>
        </p:txBody>
      </p:sp>
      <p:pic>
        <p:nvPicPr>
          <p:cNvPr id="2" name="Picture 1">
            <a:extLst>
              <a:ext uri="{FF2B5EF4-FFF2-40B4-BE49-F238E27FC236}">
                <a16:creationId xmlns:a16="http://schemas.microsoft.com/office/drawing/2014/main" id="{EB8C9DED-5558-4A83-888A-5CDBDCAC453F}"/>
              </a:ext>
            </a:extLst>
          </p:cNvPr>
          <p:cNvPicPr>
            <a:picLocks noChangeAspect="1"/>
          </p:cNvPicPr>
          <p:nvPr/>
        </p:nvPicPr>
        <p:blipFill>
          <a:blip r:embed="rId3"/>
          <a:stretch>
            <a:fillRect/>
          </a:stretch>
        </p:blipFill>
        <p:spPr>
          <a:xfrm>
            <a:off x="1629541" y="5103026"/>
            <a:ext cx="1892752" cy="1272178"/>
          </a:xfrm>
          <a:prstGeom prst="rect">
            <a:avLst/>
          </a:prstGeom>
        </p:spPr>
      </p:pic>
      <p:pic>
        <p:nvPicPr>
          <p:cNvPr id="6" name="Picture 5">
            <a:extLst>
              <a:ext uri="{FF2B5EF4-FFF2-40B4-BE49-F238E27FC236}">
                <a16:creationId xmlns:a16="http://schemas.microsoft.com/office/drawing/2014/main" id="{42ABA28F-BBA1-43D2-B5DF-D208EEE4C4A5}"/>
              </a:ext>
            </a:extLst>
          </p:cNvPr>
          <p:cNvPicPr>
            <a:picLocks noChangeAspect="1"/>
          </p:cNvPicPr>
          <p:nvPr/>
        </p:nvPicPr>
        <p:blipFill>
          <a:blip r:embed="rId4"/>
          <a:stretch>
            <a:fillRect/>
          </a:stretch>
        </p:blipFill>
        <p:spPr>
          <a:xfrm>
            <a:off x="3806369" y="5103027"/>
            <a:ext cx="1447652" cy="1272179"/>
          </a:xfrm>
          <a:prstGeom prst="rect">
            <a:avLst/>
          </a:prstGeom>
        </p:spPr>
      </p:pic>
    </p:spTree>
    <p:extLst>
      <p:ext uri="{BB962C8B-B14F-4D97-AF65-F5344CB8AC3E}">
        <p14:creationId xmlns:p14="http://schemas.microsoft.com/office/powerpoint/2010/main" val="115995323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F41DAA-A5B8-4F5A-9BAF-88760595BBE0}"/>
              </a:ext>
            </a:extLst>
          </p:cNvPr>
          <p:cNvSpPr>
            <a:spLocks noGrp="1"/>
          </p:cNvSpPr>
          <p:nvPr>
            <p:ph type="ctrTitle"/>
          </p:nvPr>
        </p:nvSpPr>
        <p:spPr/>
        <p:txBody>
          <a:bodyPr/>
          <a:lstStyle/>
          <a:p>
            <a:r>
              <a:rPr lang="en-US" dirty="0"/>
              <a:t>Example of Temperature Coefficient</a:t>
            </a:r>
          </a:p>
        </p:txBody>
      </p:sp>
      <p:sp>
        <p:nvSpPr>
          <p:cNvPr id="4" name="Content Placeholder 3">
            <a:extLst>
              <a:ext uri="{FF2B5EF4-FFF2-40B4-BE49-F238E27FC236}">
                <a16:creationId xmlns:a16="http://schemas.microsoft.com/office/drawing/2014/main" id="{1462A823-3369-41C7-AD2B-4601AD446539}"/>
              </a:ext>
            </a:extLst>
          </p:cNvPr>
          <p:cNvSpPr>
            <a:spLocks noGrp="1"/>
          </p:cNvSpPr>
          <p:nvPr>
            <p:ph type="body" sz="quarter" idx="13"/>
          </p:nvPr>
        </p:nvSpPr>
        <p:spPr/>
        <p:txBody>
          <a:bodyPr/>
          <a:lstStyle/>
          <a:p>
            <a:r>
              <a:rPr lang="en-US" dirty="0"/>
              <a:t>You can find temperature coefficients – some examples are listed below.</a:t>
            </a:r>
          </a:p>
          <a:p>
            <a:r>
              <a:rPr lang="en-US" dirty="0"/>
              <a:t>The Nominal Operating Cell Temperature (NOCT) is defined as the temperature reached by open circuited cells in a module.</a:t>
            </a:r>
          </a:p>
          <a:p>
            <a:endParaRPr lang="en-US" dirty="0"/>
          </a:p>
        </p:txBody>
      </p:sp>
      <p:pic>
        <p:nvPicPr>
          <p:cNvPr id="5" name="Picture 4">
            <a:extLst>
              <a:ext uri="{FF2B5EF4-FFF2-40B4-BE49-F238E27FC236}">
                <a16:creationId xmlns:a16="http://schemas.microsoft.com/office/drawing/2014/main" id="{4B1749D3-AB14-4749-B2FA-72BBDF4D86AF}"/>
              </a:ext>
            </a:extLst>
          </p:cNvPr>
          <p:cNvPicPr>
            <a:picLocks noChangeAspect="1"/>
          </p:cNvPicPr>
          <p:nvPr/>
        </p:nvPicPr>
        <p:blipFill>
          <a:blip r:embed="rId2"/>
          <a:stretch>
            <a:fillRect/>
          </a:stretch>
        </p:blipFill>
        <p:spPr>
          <a:xfrm>
            <a:off x="3123591" y="3338945"/>
            <a:ext cx="5238095" cy="2971429"/>
          </a:xfrm>
          <a:prstGeom prst="rect">
            <a:avLst/>
          </a:prstGeom>
        </p:spPr>
      </p:pic>
    </p:spTree>
    <p:extLst>
      <p:ext uri="{BB962C8B-B14F-4D97-AF65-F5344CB8AC3E}">
        <p14:creationId xmlns:p14="http://schemas.microsoft.com/office/powerpoint/2010/main" val="354362607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614D-4824-1687-C58C-F4C96062C94A}"/>
              </a:ext>
            </a:extLst>
          </p:cNvPr>
          <p:cNvSpPr>
            <a:spLocks noGrp="1"/>
          </p:cNvSpPr>
          <p:nvPr>
            <p:ph type="ctrTitle"/>
          </p:nvPr>
        </p:nvSpPr>
        <p:spPr/>
        <p:txBody>
          <a:bodyPr/>
          <a:lstStyle/>
          <a:p>
            <a:r>
              <a:rPr lang="en-US" dirty="0"/>
              <a:t>Solar Case Issues to Think About</a:t>
            </a:r>
          </a:p>
        </p:txBody>
      </p:sp>
      <p:sp>
        <p:nvSpPr>
          <p:cNvPr id="3" name="Text Placeholder 2">
            <a:extLst>
              <a:ext uri="{FF2B5EF4-FFF2-40B4-BE49-F238E27FC236}">
                <a16:creationId xmlns:a16="http://schemas.microsoft.com/office/drawing/2014/main" id="{C03BCCFD-D2A3-BA12-FFF3-B46A05A104A5}"/>
              </a:ext>
            </a:extLst>
          </p:cNvPr>
          <p:cNvSpPr>
            <a:spLocks noGrp="1"/>
          </p:cNvSpPr>
          <p:nvPr>
            <p:ph type="body" sz="quarter" idx="13"/>
          </p:nvPr>
        </p:nvSpPr>
        <p:spPr/>
        <p:txBody>
          <a:bodyPr/>
          <a:lstStyle/>
          <a:p>
            <a:r>
              <a:rPr lang="en-US" dirty="0"/>
              <a:t>Starting Point versus variation</a:t>
            </a:r>
          </a:p>
          <a:p>
            <a:r>
              <a:rPr lang="en-US" dirty="0"/>
              <a:t>Degradation and guarantees</a:t>
            </a:r>
          </a:p>
          <a:p>
            <a:r>
              <a:rPr lang="en-US" dirty="0"/>
              <a:t>If you have other projects in similar areas</a:t>
            </a:r>
          </a:p>
          <a:p>
            <a:r>
              <a:rPr lang="en-US" dirty="0"/>
              <a:t>Comparison with other P90 and standard deviation</a:t>
            </a:r>
          </a:p>
          <a:p>
            <a:endParaRPr lang="en-US" dirty="0"/>
          </a:p>
        </p:txBody>
      </p:sp>
    </p:spTree>
    <p:extLst>
      <p:ext uri="{BB962C8B-B14F-4D97-AF65-F5344CB8AC3E}">
        <p14:creationId xmlns:p14="http://schemas.microsoft.com/office/powerpoint/2010/main" val="40210192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0DDBE-A5CC-F903-5B5F-9FC8E75DD664}"/>
              </a:ext>
            </a:extLst>
          </p:cNvPr>
          <p:cNvSpPr>
            <a:spLocks noGrp="1"/>
          </p:cNvSpPr>
          <p:nvPr>
            <p:ph type="ctrTitle"/>
          </p:nvPr>
        </p:nvSpPr>
        <p:spPr>
          <a:xfrm>
            <a:off x="914400" y="2573773"/>
            <a:ext cx="10363200" cy="1470025"/>
          </a:xfrm>
        </p:spPr>
        <p:txBody>
          <a:bodyPr>
            <a:normAutofit fontScale="90000"/>
          </a:bodyPr>
          <a:lstStyle/>
          <a:p>
            <a:r>
              <a:rPr lang="en-US" dirty="0"/>
              <a:t>Section 3:</a:t>
            </a:r>
            <a:br>
              <a:rPr lang="en-US" dirty="0"/>
            </a:br>
            <a:r>
              <a:rPr lang="en-US" dirty="0"/>
              <a:t>Loan Agreement Contract in Project Finance</a:t>
            </a:r>
          </a:p>
        </p:txBody>
      </p:sp>
    </p:spTree>
    <p:extLst>
      <p:ext uri="{BB962C8B-B14F-4D97-AF65-F5344CB8AC3E}">
        <p14:creationId xmlns:p14="http://schemas.microsoft.com/office/powerpoint/2010/main" val="386547302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79E54-446B-1C3D-82F3-F14858EA42B8}"/>
              </a:ext>
            </a:extLst>
          </p:cNvPr>
          <p:cNvSpPr>
            <a:spLocks noGrp="1"/>
          </p:cNvSpPr>
          <p:nvPr>
            <p:ph type="ctrTitle"/>
          </p:nvPr>
        </p:nvSpPr>
        <p:spPr/>
        <p:txBody>
          <a:bodyPr/>
          <a:lstStyle/>
          <a:p>
            <a:r>
              <a:rPr lang="en-US" dirty="0"/>
              <a:t>Five Parts of Debt</a:t>
            </a:r>
          </a:p>
        </p:txBody>
      </p:sp>
      <p:sp>
        <p:nvSpPr>
          <p:cNvPr id="3" name="Text Placeholder 2">
            <a:extLst>
              <a:ext uri="{FF2B5EF4-FFF2-40B4-BE49-F238E27FC236}">
                <a16:creationId xmlns:a16="http://schemas.microsoft.com/office/drawing/2014/main" id="{162BAB9B-134C-E6E0-962B-91E06AA5FD8C}"/>
              </a:ext>
            </a:extLst>
          </p:cNvPr>
          <p:cNvSpPr>
            <a:spLocks noGrp="1"/>
          </p:cNvSpPr>
          <p:nvPr>
            <p:ph type="body" sz="quarter" idx="13"/>
          </p:nvPr>
        </p:nvSpPr>
        <p:spPr>
          <a:xfrm>
            <a:off x="295769" y="1600200"/>
            <a:ext cx="4650304" cy="4487655"/>
          </a:xfrm>
        </p:spPr>
        <p:txBody>
          <a:bodyPr/>
          <a:lstStyle/>
          <a:p>
            <a:r>
              <a:rPr lang="en-US" dirty="0"/>
              <a:t>Any debt has the following parts in deriving the structure</a:t>
            </a:r>
          </a:p>
          <a:p>
            <a:pPr marL="457200" indent="-457200">
              <a:buFont typeface="+mj-lt"/>
              <a:buAutoNum type="arabicPeriod"/>
            </a:pPr>
            <a:r>
              <a:rPr lang="en-US" dirty="0"/>
              <a:t>Debt Size</a:t>
            </a:r>
          </a:p>
          <a:p>
            <a:pPr marL="457200" indent="-457200">
              <a:buFont typeface="+mj-lt"/>
              <a:buAutoNum type="arabicPeriod"/>
            </a:pPr>
            <a:r>
              <a:rPr lang="en-US" dirty="0"/>
              <a:t>Funding Pre-COD</a:t>
            </a:r>
          </a:p>
          <a:p>
            <a:pPr marL="457200" indent="-457200">
              <a:buFont typeface="+mj-lt"/>
              <a:buAutoNum type="arabicPeriod"/>
            </a:pPr>
            <a:r>
              <a:rPr lang="en-US" dirty="0"/>
              <a:t>Repayment Post-COD</a:t>
            </a:r>
          </a:p>
          <a:p>
            <a:pPr marL="457200" indent="-457200">
              <a:buFont typeface="+mj-lt"/>
              <a:buAutoNum type="arabicPeriod"/>
            </a:pPr>
            <a:r>
              <a:rPr lang="en-US" dirty="0"/>
              <a:t>Interest and Fees Paid </a:t>
            </a:r>
          </a:p>
          <a:p>
            <a:pPr marL="457200" indent="-457200">
              <a:buFont typeface="+mj-lt"/>
              <a:buAutoNum type="arabicPeriod"/>
            </a:pPr>
            <a:r>
              <a:rPr lang="en-US" dirty="0"/>
              <a:t>Other Features to Improve Ability to Repay including covenants, DSRA and cash sweep</a:t>
            </a:r>
          </a:p>
        </p:txBody>
      </p:sp>
      <p:pic>
        <p:nvPicPr>
          <p:cNvPr id="5" name="Picture 4">
            <a:extLst>
              <a:ext uri="{FF2B5EF4-FFF2-40B4-BE49-F238E27FC236}">
                <a16:creationId xmlns:a16="http://schemas.microsoft.com/office/drawing/2014/main" id="{9F6DFC8D-E959-60A9-B391-683ED0DC0B81}"/>
              </a:ext>
            </a:extLst>
          </p:cNvPr>
          <p:cNvPicPr>
            <a:picLocks noChangeAspect="1"/>
          </p:cNvPicPr>
          <p:nvPr/>
        </p:nvPicPr>
        <p:blipFill>
          <a:blip r:embed="rId2"/>
          <a:stretch>
            <a:fillRect/>
          </a:stretch>
        </p:blipFill>
        <p:spPr>
          <a:xfrm>
            <a:off x="5481306" y="1600200"/>
            <a:ext cx="5266417" cy="3759696"/>
          </a:xfrm>
          <a:prstGeom prst="rect">
            <a:avLst/>
          </a:prstGeom>
        </p:spPr>
      </p:pic>
    </p:spTree>
    <p:extLst>
      <p:ext uri="{BB962C8B-B14F-4D97-AF65-F5344CB8AC3E}">
        <p14:creationId xmlns:p14="http://schemas.microsoft.com/office/powerpoint/2010/main" val="258531994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3E906D-CCB4-43EE-BBE8-40312114B3CC}"/>
              </a:ext>
            </a:extLst>
          </p:cNvPr>
          <p:cNvSpPr>
            <a:spLocks noGrp="1"/>
          </p:cNvSpPr>
          <p:nvPr>
            <p:ph type="ctrTitle"/>
          </p:nvPr>
        </p:nvSpPr>
        <p:spPr/>
        <p:txBody>
          <a:bodyPr/>
          <a:lstStyle/>
          <a:p>
            <a:r>
              <a:rPr lang="en-US" dirty="0"/>
              <a:t>Pre-and Post COD Analysis</a:t>
            </a:r>
          </a:p>
        </p:txBody>
      </p:sp>
      <p:sp>
        <p:nvSpPr>
          <p:cNvPr id="5" name="Text Placeholder 4">
            <a:extLst>
              <a:ext uri="{FF2B5EF4-FFF2-40B4-BE49-F238E27FC236}">
                <a16:creationId xmlns:a16="http://schemas.microsoft.com/office/drawing/2014/main" id="{22150FAA-F99B-409F-AC38-4952C6EAB3C1}"/>
              </a:ext>
            </a:extLst>
          </p:cNvPr>
          <p:cNvSpPr>
            <a:spLocks noGrp="1"/>
          </p:cNvSpPr>
          <p:nvPr>
            <p:ph type="body" sz="quarter" idx="13"/>
          </p:nvPr>
        </p:nvSpPr>
        <p:spPr/>
        <p:txBody>
          <a:bodyPr/>
          <a:lstStyle/>
          <a:p>
            <a:pPr marL="0" indent="0">
              <a:buNone/>
            </a:pPr>
            <a:r>
              <a:rPr lang="en-US" dirty="0"/>
              <a:t>Pre-Cod</a:t>
            </a:r>
          </a:p>
        </p:txBody>
      </p:sp>
      <p:sp>
        <p:nvSpPr>
          <p:cNvPr id="2" name="Content Placeholder 1">
            <a:extLst>
              <a:ext uri="{FF2B5EF4-FFF2-40B4-BE49-F238E27FC236}">
                <a16:creationId xmlns:a16="http://schemas.microsoft.com/office/drawing/2014/main" id="{0A80ED9C-E425-496C-A48C-D02A01748D26}"/>
              </a:ext>
            </a:extLst>
          </p:cNvPr>
          <p:cNvSpPr>
            <a:spLocks noGrp="1"/>
          </p:cNvSpPr>
          <p:nvPr>
            <p:ph idx="4294967295"/>
          </p:nvPr>
        </p:nvSpPr>
        <p:spPr>
          <a:xfrm>
            <a:off x="0" y="1209675"/>
            <a:ext cx="11088688" cy="4692650"/>
          </a:xfrm>
        </p:spPr>
        <p:txBody>
          <a:bodyPr/>
          <a:lstStyle/>
          <a:p>
            <a:pPr marL="0" indent="0">
              <a:buNone/>
            </a:pPr>
            <a:r>
              <a:rPr lang="en-US" dirty="0"/>
              <a:t> </a:t>
            </a:r>
          </a:p>
        </p:txBody>
      </p:sp>
      <p:sp>
        <p:nvSpPr>
          <p:cNvPr id="4" name="Slide Number Placeholder 3">
            <a:extLst>
              <a:ext uri="{FF2B5EF4-FFF2-40B4-BE49-F238E27FC236}">
                <a16:creationId xmlns:a16="http://schemas.microsoft.com/office/drawing/2014/main" id="{E95DC601-4CBA-4FAA-B100-BA760EA09EE1}"/>
              </a:ext>
            </a:extLst>
          </p:cNvPr>
          <p:cNvSpPr>
            <a:spLocks noGrp="1"/>
          </p:cNvSpPr>
          <p:nvPr>
            <p:ph type="sldNum" sz="quarter" idx="4294967295"/>
          </p:nvPr>
        </p:nvSpPr>
        <p:spPr>
          <a:xfrm>
            <a:off x="11495088" y="6457950"/>
            <a:ext cx="696912" cy="400050"/>
          </a:xfrm>
        </p:spPr>
        <p:txBody>
          <a:bodyPr/>
          <a:lstStyle/>
          <a:p>
            <a:pPr algn="ctr"/>
            <a:fld id="{0C3A1854-6B63-4059-B360-A3C4972BF0FC}" type="slidenum">
              <a:rPr lang="ko-KR" altLang="en-US" smtClean="0"/>
              <a:pPr algn="ctr"/>
              <a:t>138</a:t>
            </a:fld>
            <a:endParaRPr lang="ko-KR" altLang="en-US" dirty="0"/>
          </a:p>
        </p:txBody>
      </p:sp>
      <p:sp>
        <p:nvSpPr>
          <p:cNvPr id="6" name="Text Placeholder 5">
            <a:extLst>
              <a:ext uri="{FF2B5EF4-FFF2-40B4-BE49-F238E27FC236}">
                <a16:creationId xmlns:a16="http://schemas.microsoft.com/office/drawing/2014/main" id="{E699E470-B773-4A13-8907-F3C7B7D1FD31}"/>
              </a:ext>
            </a:extLst>
          </p:cNvPr>
          <p:cNvSpPr>
            <a:spLocks noGrp="1"/>
          </p:cNvSpPr>
          <p:nvPr>
            <p:ph type="body" sz="quarter" idx="4294967295"/>
          </p:nvPr>
        </p:nvSpPr>
        <p:spPr>
          <a:xfrm>
            <a:off x="7188200" y="1360488"/>
            <a:ext cx="5003800" cy="430212"/>
          </a:xfrm>
        </p:spPr>
        <p:txBody>
          <a:bodyPr>
            <a:normAutofit fontScale="92500" lnSpcReduction="10000"/>
          </a:bodyPr>
          <a:lstStyle/>
          <a:p>
            <a:pPr marL="0" indent="0">
              <a:buNone/>
            </a:pPr>
            <a:r>
              <a:rPr lang="en-US" dirty="0"/>
              <a:t>Post-Cod</a:t>
            </a:r>
          </a:p>
        </p:txBody>
      </p:sp>
      <p:pic>
        <p:nvPicPr>
          <p:cNvPr id="8" name="Content Placeholder 7">
            <a:extLst>
              <a:ext uri="{FF2B5EF4-FFF2-40B4-BE49-F238E27FC236}">
                <a16:creationId xmlns:a16="http://schemas.microsoft.com/office/drawing/2014/main" id="{D404F4D3-2327-4B45-A0DA-59EE919D5304}"/>
              </a:ext>
            </a:extLst>
          </p:cNvPr>
          <p:cNvPicPr>
            <a:picLocks noGrp="1" noChangeAspect="1"/>
          </p:cNvPicPr>
          <p:nvPr>
            <p:ph sz="quarter" idx="4294967295"/>
          </p:nvPr>
        </p:nvPicPr>
        <p:blipFill>
          <a:blip r:embed="rId2"/>
          <a:stretch>
            <a:fillRect/>
          </a:stretch>
        </p:blipFill>
        <p:spPr>
          <a:xfrm>
            <a:off x="6213476" y="2322578"/>
            <a:ext cx="4875212" cy="3471863"/>
          </a:xfrm>
          <a:prstGeom prst="rect">
            <a:avLst/>
          </a:prstGeom>
        </p:spPr>
      </p:pic>
      <p:pic>
        <p:nvPicPr>
          <p:cNvPr id="9" name="Picture 3">
            <a:extLst>
              <a:ext uri="{FF2B5EF4-FFF2-40B4-BE49-F238E27FC236}">
                <a16:creationId xmlns:a16="http://schemas.microsoft.com/office/drawing/2014/main" id="{6774E7E9-C920-4C9B-A604-94CAC761FC48}"/>
              </a:ext>
            </a:extLst>
          </p:cNvPr>
          <p:cNvPicPr>
            <a:picLocks noChangeAspect="1" noChangeArrowheads="1"/>
          </p:cNvPicPr>
          <p:nvPr/>
        </p:nvPicPr>
        <p:blipFill>
          <a:blip r:embed="rId3" cstate="print"/>
          <a:srcRect/>
          <a:stretch>
            <a:fillRect/>
          </a:stretch>
        </p:blipFill>
        <p:spPr bwMode="auto">
          <a:xfrm>
            <a:off x="840316" y="2335798"/>
            <a:ext cx="3974074" cy="2854590"/>
          </a:xfrm>
          <a:prstGeom prst="rect">
            <a:avLst/>
          </a:prstGeom>
          <a:noFill/>
          <a:ln w="9525">
            <a:noFill/>
            <a:miter lim="800000"/>
            <a:headEnd/>
            <a:tailEnd/>
          </a:ln>
          <a:effectLst/>
        </p:spPr>
      </p:pic>
    </p:spTree>
    <p:extLst>
      <p:ext uri="{BB962C8B-B14F-4D97-AF65-F5344CB8AC3E}">
        <p14:creationId xmlns:p14="http://schemas.microsoft.com/office/powerpoint/2010/main" val="63236498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6D6CB-2652-EF2C-E7AC-D375CDB71D2C}"/>
              </a:ext>
            </a:extLst>
          </p:cNvPr>
          <p:cNvSpPr>
            <a:spLocks noGrp="1"/>
          </p:cNvSpPr>
          <p:nvPr>
            <p:ph type="ctrTitle"/>
          </p:nvPr>
        </p:nvSpPr>
        <p:spPr/>
        <p:txBody>
          <a:bodyPr>
            <a:normAutofit fontScale="90000"/>
          </a:bodyPr>
          <a:lstStyle/>
          <a:p>
            <a:r>
              <a:rPr lang="en-US" dirty="0"/>
              <a:t>Part 1: Debt Size – Nuanced Issues with DSCR and Debt to Capital Ratio</a:t>
            </a:r>
          </a:p>
        </p:txBody>
      </p:sp>
    </p:spTree>
    <p:extLst>
      <p:ext uri="{BB962C8B-B14F-4D97-AF65-F5344CB8AC3E}">
        <p14:creationId xmlns:p14="http://schemas.microsoft.com/office/powerpoint/2010/main" val="1681732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2F108-1BC2-CAF4-9EA3-9BC87FA363AD}"/>
              </a:ext>
            </a:extLst>
          </p:cNvPr>
          <p:cNvSpPr>
            <a:spLocks noGrp="1"/>
          </p:cNvSpPr>
          <p:nvPr>
            <p:ph type="ctrTitle"/>
          </p:nvPr>
        </p:nvSpPr>
        <p:spPr/>
        <p:txBody>
          <a:bodyPr/>
          <a:lstStyle/>
          <a:p>
            <a:r>
              <a:rPr lang="en-US" dirty="0"/>
              <a:t>DSCR, LLCR, PLCR and Downside Cases</a:t>
            </a:r>
          </a:p>
        </p:txBody>
      </p:sp>
      <p:sp>
        <p:nvSpPr>
          <p:cNvPr id="3" name="Text Placeholder 2">
            <a:extLst>
              <a:ext uri="{FF2B5EF4-FFF2-40B4-BE49-F238E27FC236}">
                <a16:creationId xmlns:a16="http://schemas.microsoft.com/office/drawing/2014/main" id="{2B88020E-7802-884E-62B6-ACE919241927}"/>
              </a:ext>
            </a:extLst>
          </p:cNvPr>
          <p:cNvSpPr>
            <a:spLocks noGrp="1"/>
          </p:cNvSpPr>
          <p:nvPr>
            <p:ph type="body" sz="quarter" idx="13"/>
          </p:nvPr>
        </p:nvSpPr>
        <p:spPr>
          <a:xfrm>
            <a:off x="323479" y="1600200"/>
            <a:ext cx="11092666" cy="4634345"/>
          </a:xfrm>
        </p:spPr>
        <p:txBody>
          <a:bodyPr>
            <a:normAutofit lnSpcReduction="10000"/>
          </a:bodyPr>
          <a:lstStyle/>
          <a:p>
            <a:r>
              <a:rPr lang="en-US" dirty="0"/>
              <a:t>DSCR = CFADS/Debt Service</a:t>
            </a:r>
          </a:p>
          <a:p>
            <a:r>
              <a:rPr lang="en-US" dirty="0"/>
              <a:t>Percent Cash Flow Reduction Before Not Paying Debt = (DSCR – 1)/DSCR </a:t>
            </a:r>
          </a:p>
          <a:p>
            <a:endParaRPr lang="en-US" dirty="0"/>
          </a:p>
          <a:p>
            <a:r>
              <a:rPr lang="en-US" dirty="0"/>
              <a:t>Debt Outstanding at COD = PV of Debt Service at Interest Rate</a:t>
            </a:r>
          </a:p>
          <a:p>
            <a:endParaRPr lang="en-US" dirty="0"/>
          </a:p>
          <a:p>
            <a:r>
              <a:rPr lang="en-US" dirty="0"/>
              <a:t>PLCR = Present Value of CFADS over Life at Interest Rate/Present Value of Debt Service</a:t>
            </a:r>
          </a:p>
          <a:p>
            <a:r>
              <a:rPr lang="en-US" dirty="0"/>
              <a:t>PLCR = Present Value of CFADS over Life at Interest Rate/Debt Outstanding at COD</a:t>
            </a:r>
          </a:p>
          <a:p>
            <a:endParaRPr lang="en-US" dirty="0"/>
          </a:p>
          <a:p>
            <a:r>
              <a:rPr lang="en-US" dirty="0"/>
              <a:t>LLCR = Present Value of CFADS over Debt Life at Interest Rate/PV of Debt Service</a:t>
            </a:r>
          </a:p>
          <a:p>
            <a:r>
              <a:rPr lang="en-US" dirty="0"/>
              <a:t>LLCR = Present Value of CFADS over Debt Life at Interest Rate/Debt Outstanding at COD</a:t>
            </a:r>
          </a:p>
          <a:p>
            <a:endParaRPr lang="en-US" dirty="0"/>
          </a:p>
        </p:txBody>
      </p:sp>
    </p:spTree>
    <p:extLst>
      <p:ext uri="{BB962C8B-B14F-4D97-AF65-F5344CB8AC3E}">
        <p14:creationId xmlns:p14="http://schemas.microsoft.com/office/powerpoint/2010/main" val="124965158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DC986-9F5D-4AB2-9CE1-8F0D50A2E2BB}"/>
              </a:ext>
            </a:extLst>
          </p:cNvPr>
          <p:cNvSpPr>
            <a:spLocks noGrp="1"/>
          </p:cNvSpPr>
          <p:nvPr>
            <p:ph type="ctrTitle"/>
          </p:nvPr>
        </p:nvSpPr>
        <p:spPr/>
        <p:txBody>
          <a:bodyPr/>
          <a:lstStyle/>
          <a:p>
            <a:r>
              <a:rPr lang="en-029" dirty="0"/>
              <a:t>Debt Size From Debt to Capital and DSCR</a:t>
            </a:r>
          </a:p>
        </p:txBody>
      </p:sp>
      <p:pic>
        <p:nvPicPr>
          <p:cNvPr id="4" name="Content Placeholder 3">
            <a:extLst>
              <a:ext uri="{FF2B5EF4-FFF2-40B4-BE49-F238E27FC236}">
                <a16:creationId xmlns:a16="http://schemas.microsoft.com/office/drawing/2014/main" id="{2223A7B2-4BE9-4D93-B6E8-6EA804CEC79D}"/>
              </a:ext>
            </a:extLst>
          </p:cNvPr>
          <p:cNvPicPr>
            <a:picLocks noGrp="1" noChangeAspect="1"/>
          </p:cNvPicPr>
          <p:nvPr>
            <p:ph idx="4294967295"/>
          </p:nvPr>
        </p:nvPicPr>
        <p:blipFill>
          <a:blip r:embed="rId2"/>
          <a:stretch>
            <a:fillRect/>
          </a:stretch>
        </p:blipFill>
        <p:spPr>
          <a:xfrm>
            <a:off x="0" y="1607127"/>
            <a:ext cx="11098236" cy="2043546"/>
          </a:xfrm>
          <a:prstGeom prst="rect">
            <a:avLst/>
          </a:prstGeom>
        </p:spPr>
      </p:pic>
      <p:pic>
        <p:nvPicPr>
          <p:cNvPr id="5" name="Picture 4">
            <a:extLst>
              <a:ext uri="{FF2B5EF4-FFF2-40B4-BE49-F238E27FC236}">
                <a16:creationId xmlns:a16="http://schemas.microsoft.com/office/drawing/2014/main" id="{FB6A7587-970B-4C05-97E4-5876BDFF6F36}"/>
              </a:ext>
            </a:extLst>
          </p:cNvPr>
          <p:cNvPicPr>
            <a:picLocks noChangeAspect="1"/>
          </p:cNvPicPr>
          <p:nvPr/>
        </p:nvPicPr>
        <p:blipFill>
          <a:blip r:embed="rId3"/>
          <a:stretch>
            <a:fillRect/>
          </a:stretch>
        </p:blipFill>
        <p:spPr>
          <a:xfrm>
            <a:off x="727254" y="3998778"/>
            <a:ext cx="10498520" cy="2649313"/>
          </a:xfrm>
          <a:prstGeom prst="rect">
            <a:avLst/>
          </a:prstGeom>
        </p:spPr>
      </p:pic>
    </p:spTree>
    <p:extLst>
      <p:ext uri="{BB962C8B-B14F-4D97-AF65-F5344CB8AC3E}">
        <p14:creationId xmlns:p14="http://schemas.microsoft.com/office/powerpoint/2010/main" val="299263236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C05BCE-DCC3-46BF-AEA8-486BC0D0E6F7}"/>
              </a:ext>
            </a:extLst>
          </p:cNvPr>
          <p:cNvSpPr>
            <a:spLocks noGrp="1"/>
          </p:cNvSpPr>
          <p:nvPr>
            <p:ph type="ctrTitle"/>
          </p:nvPr>
        </p:nvSpPr>
        <p:spPr/>
        <p:txBody>
          <a:bodyPr>
            <a:normAutofit fontScale="90000"/>
          </a:bodyPr>
          <a:lstStyle/>
          <a:p>
            <a:r>
              <a:rPr lang="en-US" dirty="0"/>
              <a:t>Risk Analysis – Skin in Game versus Safety Buffer</a:t>
            </a:r>
          </a:p>
        </p:txBody>
      </p:sp>
      <p:sp>
        <p:nvSpPr>
          <p:cNvPr id="5" name="Text Placeholder 4">
            <a:extLst>
              <a:ext uri="{FF2B5EF4-FFF2-40B4-BE49-F238E27FC236}">
                <a16:creationId xmlns:a16="http://schemas.microsoft.com/office/drawing/2014/main" id="{C0B0FB85-7F61-43CA-9729-A117219CB9B8}"/>
              </a:ext>
            </a:extLst>
          </p:cNvPr>
          <p:cNvSpPr>
            <a:spLocks noGrp="1"/>
          </p:cNvSpPr>
          <p:nvPr>
            <p:ph type="body" sz="quarter" idx="13"/>
          </p:nvPr>
        </p:nvSpPr>
        <p:spPr/>
        <p:txBody>
          <a:bodyPr/>
          <a:lstStyle/>
          <a:p>
            <a:r>
              <a:rPr lang="en-US" dirty="0"/>
              <a:t>Equity Skin in Game</a:t>
            </a:r>
          </a:p>
        </p:txBody>
      </p:sp>
      <p:pic>
        <p:nvPicPr>
          <p:cNvPr id="9" name="Content Placeholder 8">
            <a:extLst>
              <a:ext uri="{FF2B5EF4-FFF2-40B4-BE49-F238E27FC236}">
                <a16:creationId xmlns:a16="http://schemas.microsoft.com/office/drawing/2014/main" id="{BAC14AC6-ED20-4E97-ACD8-22869D1B5387}"/>
              </a:ext>
            </a:extLst>
          </p:cNvPr>
          <p:cNvPicPr>
            <a:picLocks noGrp="1" noChangeAspect="1"/>
          </p:cNvPicPr>
          <p:nvPr>
            <p:ph sz="half" idx="4294967295"/>
          </p:nvPr>
        </p:nvPicPr>
        <p:blipFill>
          <a:blip r:embed="rId2"/>
          <a:stretch>
            <a:fillRect/>
          </a:stretch>
        </p:blipFill>
        <p:spPr>
          <a:xfrm>
            <a:off x="983673" y="2469845"/>
            <a:ext cx="4117975" cy="2590800"/>
          </a:xfrm>
          <a:prstGeom prst="rect">
            <a:avLst/>
          </a:prstGeom>
        </p:spPr>
      </p:pic>
      <p:sp>
        <p:nvSpPr>
          <p:cNvPr id="7" name="Text Placeholder 6">
            <a:extLst>
              <a:ext uri="{FF2B5EF4-FFF2-40B4-BE49-F238E27FC236}">
                <a16:creationId xmlns:a16="http://schemas.microsoft.com/office/drawing/2014/main" id="{C5EB0440-A123-4977-BFB4-6E26A1D9CB18}"/>
              </a:ext>
            </a:extLst>
          </p:cNvPr>
          <p:cNvSpPr>
            <a:spLocks noGrp="1"/>
          </p:cNvSpPr>
          <p:nvPr>
            <p:ph type="body" sz="quarter" idx="4294967295"/>
          </p:nvPr>
        </p:nvSpPr>
        <p:spPr>
          <a:xfrm>
            <a:off x="6301509" y="1744585"/>
            <a:ext cx="5003800" cy="430213"/>
          </a:xfrm>
        </p:spPr>
        <p:txBody>
          <a:bodyPr>
            <a:normAutofit fontScale="92500" lnSpcReduction="10000"/>
          </a:bodyPr>
          <a:lstStyle/>
          <a:p>
            <a:r>
              <a:rPr lang="en-US" dirty="0"/>
              <a:t>Buffer to Make Sure No Problems</a:t>
            </a:r>
          </a:p>
        </p:txBody>
      </p:sp>
      <p:sp>
        <p:nvSpPr>
          <p:cNvPr id="4" name="Slide Number Placeholder 3">
            <a:extLst>
              <a:ext uri="{FF2B5EF4-FFF2-40B4-BE49-F238E27FC236}">
                <a16:creationId xmlns:a16="http://schemas.microsoft.com/office/drawing/2014/main" id="{84CACB58-4945-413A-8326-8453731E58A8}"/>
              </a:ext>
            </a:extLst>
          </p:cNvPr>
          <p:cNvSpPr>
            <a:spLocks noGrp="1"/>
          </p:cNvSpPr>
          <p:nvPr>
            <p:ph type="sldNum" sz="quarter" idx="4294967295"/>
          </p:nvPr>
        </p:nvSpPr>
        <p:spPr>
          <a:xfrm>
            <a:off x="11144250" y="6513513"/>
            <a:ext cx="1047750" cy="214312"/>
          </a:xfrm>
        </p:spPr>
        <p:txBody>
          <a:bodyPr/>
          <a:lstStyle/>
          <a:p>
            <a:pPr algn="ctr"/>
            <a:fld id="{0C3A1854-6B63-4059-B360-A3C4972BF0FC}" type="slidenum">
              <a:rPr lang="ko-KR" altLang="en-US" smtClean="0"/>
              <a:pPr algn="ctr"/>
              <a:t>141</a:t>
            </a:fld>
            <a:endParaRPr lang="ko-KR" altLang="en-US" dirty="0"/>
          </a:p>
        </p:txBody>
      </p:sp>
      <p:sp>
        <p:nvSpPr>
          <p:cNvPr id="12" name="Content Placeholder 11">
            <a:extLst>
              <a:ext uri="{FF2B5EF4-FFF2-40B4-BE49-F238E27FC236}">
                <a16:creationId xmlns:a16="http://schemas.microsoft.com/office/drawing/2014/main" id="{64D39E3E-66C8-4051-A6BA-FA5AD287123F}"/>
              </a:ext>
            </a:extLst>
          </p:cNvPr>
          <p:cNvSpPr>
            <a:spLocks noGrp="1"/>
          </p:cNvSpPr>
          <p:nvPr>
            <p:ph sz="quarter" idx="4294967295"/>
          </p:nvPr>
        </p:nvSpPr>
        <p:spPr>
          <a:xfrm>
            <a:off x="6578600" y="1774825"/>
            <a:ext cx="5613400" cy="4294188"/>
          </a:xfrm>
        </p:spPr>
        <p:txBody>
          <a:bodyPr/>
          <a:lstStyle/>
          <a:p>
            <a:pPr marL="0" indent="0">
              <a:buNone/>
            </a:pPr>
            <a:r>
              <a:rPr lang="en-US" dirty="0"/>
              <a:t> </a:t>
            </a:r>
          </a:p>
        </p:txBody>
      </p:sp>
      <p:pic>
        <p:nvPicPr>
          <p:cNvPr id="13" name="Picture 12">
            <a:extLst>
              <a:ext uri="{FF2B5EF4-FFF2-40B4-BE49-F238E27FC236}">
                <a16:creationId xmlns:a16="http://schemas.microsoft.com/office/drawing/2014/main" id="{F5F66FF4-1A60-4E1E-ACC1-B6FE336D8EEA}"/>
              </a:ext>
            </a:extLst>
          </p:cNvPr>
          <p:cNvPicPr>
            <a:picLocks noChangeAspect="1"/>
          </p:cNvPicPr>
          <p:nvPr/>
        </p:nvPicPr>
        <p:blipFill>
          <a:blip r:embed="rId3"/>
          <a:stretch>
            <a:fillRect/>
          </a:stretch>
        </p:blipFill>
        <p:spPr>
          <a:xfrm>
            <a:off x="6572250" y="2407500"/>
            <a:ext cx="3333750" cy="1724025"/>
          </a:xfrm>
          <a:prstGeom prst="rect">
            <a:avLst/>
          </a:prstGeom>
        </p:spPr>
      </p:pic>
      <p:pic>
        <p:nvPicPr>
          <p:cNvPr id="14" name="Picture 13">
            <a:extLst>
              <a:ext uri="{FF2B5EF4-FFF2-40B4-BE49-F238E27FC236}">
                <a16:creationId xmlns:a16="http://schemas.microsoft.com/office/drawing/2014/main" id="{F0E66F17-B551-460B-A7F4-E1B62629933E}"/>
              </a:ext>
            </a:extLst>
          </p:cNvPr>
          <p:cNvPicPr>
            <a:picLocks noChangeAspect="1"/>
          </p:cNvPicPr>
          <p:nvPr/>
        </p:nvPicPr>
        <p:blipFill>
          <a:blip r:embed="rId4"/>
          <a:stretch>
            <a:fillRect/>
          </a:stretch>
        </p:blipFill>
        <p:spPr>
          <a:xfrm>
            <a:off x="6443663" y="4053123"/>
            <a:ext cx="3629025" cy="1724025"/>
          </a:xfrm>
          <a:prstGeom prst="rect">
            <a:avLst/>
          </a:prstGeom>
        </p:spPr>
      </p:pic>
    </p:spTree>
    <p:extLst>
      <p:ext uri="{BB962C8B-B14F-4D97-AF65-F5344CB8AC3E}">
        <p14:creationId xmlns:p14="http://schemas.microsoft.com/office/powerpoint/2010/main" val="365164958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7E0DF-F534-4B91-9FCB-9A4A90686C46}"/>
              </a:ext>
            </a:extLst>
          </p:cNvPr>
          <p:cNvSpPr>
            <a:spLocks noGrp="1"/>
          </p:cNvSpPr>
          <p:nvPr>
            <p:ph type="ctrTitle"/>
          </p:nvPr>
        </p:nvSpPr>
        <p:spPr/>
        <p:txBody>
          <a:bodyPr/>
          <a:lstStyle/>
          <a:p>
            <a:r>
              <a:rPr lang="en-US" dirty="0"/>
              <a:t>DSCR, Alarm Clock</a:t>
            </a:r>
          </a:p>
        </p:txBody>
      </p:sp>
      <p:sp>
        <p:nvSpPr>
          <p:cNvPr id="3" name="Content Placeholder 2">
            <a:extLst>
              <a:ext uri="{FF2B5EF4-FFF2-40B4-BE49-F238E27FC236}">
                <a16:creationId xmlns:a16="http://schemas.microsoft.com/office/drawing/2014/main" id="{747BB7A6-D85E-42DD-9A46-3E2E73E6C0ED}"/>
              </a:ext>
            </a:extLst>
          </p:cNvPr>
          <p:cNvSpPr>
            <a:spLocks noGrp="1"/>
          </p:cNvSpPr>
          <p:nvPr>
            <p:ph type="body" sz="quarter" idx="13"/>
          </p:nvPr>
        </p:nvSpPr>
        <p:spPr>
          <a:xfrm>
            <a:off x="323478" y="1600201"/>
            <a:ext cx="5440013" cy="3733800"/>
          </a:xfrm>
        </p:spPr>
        <p:txBody>
          <a:bodyPr/>
          <a:lstStyle/>
          <a:p>
            <a:r>
              <a:rPr lang="en-US" dirty="0"/>
              <a:t>How much buffer do you need to make sure you will not have a risk event</a:t>
            </a:r>
          </a:p>
          <a:p>
            <a:r>
              <a:rPr lang="en-US" dirty="0"/>
              <a:t>Time to catch plane</a:t>
            </a:r>
          </a:p>
          <a:p>
            <a:r>
              <a:rPr lang="en-US" dirty="0"/>
              <a:t>How much time would you leave</a:t>
            </a:r>
          </a:p>
          <a:p>
            <a:pPr lvl="1"/>
            <a:r>
              <a:rPr lang="en-US" dirty="0"/>
              <a:t>First time took the plane</a:t>
            </a:r>
          </a:p>
          <a:p>
            <a:pPr lvl="1"/>
            <a:r>
              <a:rPr lang="en-US" dirty="0"/>
              <a:t>Very important flight that you cannot miss</a:t>
            </a:r>
          </a:p>
          <a:p>
            <a:endParaRPr lang="en-US" dirty="0"/>
          </a:p>
        </p:txBody>
      </p:sp>
      <p:sp>
        <p:nvSpPr>
          <p:cNvPr id="6" name="Content Placeholder 5">
            <a:extLst>
              <a:ext uri="{FF2B5EF4-FFF2-40B4-BE49-F238E27FC236}">
                <a16:creationId xmlns:a16="http://schemas.microsoft.com/office/drawing/2014/main" id="{E412CF66-FFB8-4878-B19A-5E3EE033BD40}"/>
              </a:ext>
            </a:extLst>
          </p:cNvPr>
          <p:cNvSpPr>
            <a:spLocks noGrp="1"/>
          </p:cNvSpPr>
          <p:nvPr>
            <p:ph sz="half" idx="4294967295"/>
          </p:nvPr>
        </p:nvSpPr>
        <p:spPr>
          <a:xfrm>
            <a:off x="6654800" y="1285875"/>
            <a:ext cx="5537200" cy="4665663"/>
          </a:xfrm>
        </p:spPr>
        <p:txBody>
          <a:bodyPr/>
          <a:lstStyle/>
          <a:p>
            <a:r>
              <a:rPr lang="en-US" dirty="0"/>
              <a:t>DSCR = Cash Received/Cash Paid to Bank</a:t>
            </a:r>
          </a:p>
          <a:p>
            <a:r>
              <a:rPr lang="en-US" dirty="0"/>
              <a:t>DSCR = CFADS/Debt Service</a:t>
            </a:r>
          </a:p>
        </p:txBody>
      </p:sp>
      <p:sp>
        <p:nvSpPr>
          <p:cNvPr id="4" name="Slide Number Placeholder 3">
            <a:extLst>
              <a:ext uri="{FF2B5EF4-FFF2-40B4-BE49-F238E27FC236}">
                <a16:creationId xmlns:a16="http://schemas.microsoft.com/office/drawing/2014/main" id="{8795EBBD-AF88-4C35-823F-412A81AB4691}"/>
              </a:ext>
            </a:extLst>
          </p:cNvPr>
          <p:cNvSpPr>
            <a:spLocks noGrp="1"/>
          </p:cNvSpPr>
          <p:nvPr>
            <p:ph type="sldNum" sz="quarter" idx="4294967295"/>
          </p:nvPr>
        </p:nvSpPr>
        <p:spPr>
          <a:xfrm>
            <a:off x="11495088" y="6457950"/>
            <a:ext cx="696912" cy="400050"/>
          </a:xfrm>
        </p:spPr>
        <p:txBody>
          <a:bodyPr/>
          <a:lstStyle/>
          <a:p>
            <a:fld id="{EB241CD2-1E45-42A3-B213-66A034DF9A3B}" type="slidenum">
              <a:rPr lang="en-GB" smtClean="0"/>
              <a:t>142</a:t>
            </a:fld>
            <a:endParaRPr lang="en-GB" dirty="0"/>
          </a:p>
        </p:txBody>
      </p:sp>
      <p:pic>
        <p:nvPicPr>
          <p:cNvPr id="5" name="Picture 4">
            <a:extLst>
              <a:ext uri="{FF2B5EF4-FFF2-40B4-BE49-F238E27FC236}">
                <a16:creationId xmlns:a16="http://schemas.microsoft.com/office/drawing/2014/main" id="{F812569F-1ED8-4A0A-838E-3A4CB6227B84}"/>
              </a:ext>
            </a:extLst>
          </p:cNvPr>
          <p:cNvPicPr>
            <a:picLocks noChangeAspect="1"/>
          </p:cNvPicPr>
          <p:nvPr/>
        </p:nvPicPr>
        <p:blipFill>
          <a:blip r:embed="rId2"/>
          <a:stretch>
            <a:fillRect/>
          </a:stretch>
        </p:blipFill>
        <p:spPr>
          <a:xfrm>
            <a:off x="6863655" y="3666074"/>
            <a:ext cx="4979889" cy="2285464"/>
          </a:xfrm>
          <a:prstGeom prst="rect">
            <a:avLst/>
          </a:prstGeom>
        </p:spPr>
      </p:pic>
      <p:pic>
        <p:nvPicPr>
          <p:cNvPr id="7" name="Picture 6">
            <a:extLst>
              <a:ext uri="{FF2B5EF4-FFF2-40B4-BE49-F238E27FC236}">
                <a16:creationId xmlns:a16="http://schemas.microsoft.com/office/drawing/2014/main" id="{5A6A6C61-6683-4AFC-8F06-8B2ECDAC1EE0}"/>
              </a:ext>
            </a:extLst>
          </p:cNvPr>
          <p:cNvPicPr>
            <a:picLocks noChangeAspect="1"/>
          </p:cNvPicPr>
          <p:nvPr/>
        </p:nvPicPr>
        <p:blipFill>
          <a:blip r:embed="rId3"/>
          <a:stretch>
            <a:fillRect/>
          </a:stretch>
        </p:blipFill>
        <p:spPr>
          <a:xfrm>
            <a:off x="1373608" y="4918364"/>
            <a:ext cx="1630591" cy="1736434"/>
          </a:xfrm>
          <a:prstGeom prst="rect">
            <a:avLst/>
          </a:prstGeom>
        </p:spPr>
      </p:pic>
    </p:spTree>
    <p:extLst>
      <p:ext uri="{BB962C8B-B14F-4D97-AF65-F5344CB8AC3E}">
        <p14:creationId xmlns:p14="http://schemas.microsoft.com/office/powerpoint/2010/main" val="244920825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a:t>Debt Sizing – Key Philosophical Question</a:t>
            </a:r>
          </a:p>
        </p:txBody>
      </p:sp>
      <p:sp>
        <p:nvSpPr>
          <p:cNvPr id="4" name="Content Placeholder 3"/>
          <p:cNvSpPr>
            <a:spLocks noGrp="1"/>
          </p:cNvSpPr>
          <p:nvPr>
            <p:ph type="body" sz="quarter" idx="13"/>
          </p:nvPr>
        </p:nvSpPr>
        <p:spPr/>
        <p:txBody>
          <a:bodyPr>
            <a:normAutofit/>
          </a:bodyPr>
          <a:lstStyle/>
          <a:p>
            <a:r>
              <a:rPr lang="en-US" dirty="0"/>
              <a:t>Debt to Capital Ratio – Trust sponsor to be smart enough to not invest in a bad project.  Make sure the sponsor is taking downside risk.  With no cash invested in the project, there is only upside potential, and the sponsor will not care about downside evaluation. The test is historic investment and do not have to look forward.</a:t>
            </a:r>
          </a:p>
          <a:p>
            <a:r>
              <a:rPr lang="en-US" dirty="0"/>
              <a:t>The notion of DSCR implies that you are smart enough to make a forecast.  If you really believe your forecast and even variation around your forecast, you can back into the debt from the DSCR. This is the notion of negotiated base case and downside for evaluating DSCR.</a:t>
            </a:r>
          </a:p>
          <a:p>
            <a:r>
              <a:rPr lang="en-US" dirty="0"/>
              <a:t>Limit the debt to assure equity is in project and the value of the project is above the debt</a:t>
            </a:r>
          </a:p>
        </p:txBody>
      </p:sp>
    </p:spTree>
    <p:extLst>
      <p:ext uri="{BB962C8B-B14F-4D97-AF65-F5344CB8AC3E}">
        <p14:creationId xmlns:p14="http://schemas.microsoft.com/office/powerpoint/2010/main" val="111547545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BAA3D9-6545-4F1E-B94F-C5569FDFF70D}"/>
              </a:ext>
            </a:extLst>
          </p:cNvPr>
          <p:cNvSpPr>
            <a:spLocks noGrp="1"/>
          </p:cNvSpPr>
          <p:nvPr>
            <p:ph type="ctrTitle"/>
          </p:nvPr>
        </p:nvSpPr>
        <p:spPr/>
        <p:txBody>
          <a:bodyPr/>
          <a:lstStyle/>
          <a:p>
            <a:r>
              <a:rPr lang="en-US" dirty="0"/>
              <a:t>Reconciling Debt to Capital with DSCR</a:t>
            </a:r>
          </a:p>
        </p:txBody>
      </p:sp>
      <p:sp>
        <p:nvSpPr>
          <p:cNvPr id="4" name="Slide Number Placeholder 3">
            <a:extLst>
              <a:ext uri="{FF2B5EF4-FFF2-40B4-BE49-F238E27FC236}">
                <a16:creationId xmlns:a16="http://schemas.microsoft.com/office/drawing/2014/main" id="{E6C55FC8-CE73-42BF-B314-EC48AA5C4384}"/>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144</a:t>
            </a:fld>
            <a:endParaRPr lang="ko-KR" altLang="en-US" dirty="0"/>
          </a:p>
        </p:txBody>
      </p:sp>
      <p:sp>
        <p:nvSpPr>
          <p:cNvPr id="5" name="Rectangle: Rounded Corners 4">
            <a:extLst>
              <a:ext uri="{FF2B5EF4-FFF2-40B4-BE49-F238E27FC236}">
                <a16:creationId xmlns:a16="http://schemas.microsoft.com/office/drawing/2014/main" id="{6BB385A5-7BDA-4C2F-BF9D-B0AF2839A867}"/>
              </a:ext>
            </a:extLst>
          </p:cNvPr>
          <p:cNvSpPr/>
          <p:nvPr/>
        </p:nvSpPr>
        <p:spPr>
          <a:xfrm>
            <a:off x="3424563" y="5024052"/>
            <a:ext cx="2319688" cy="827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Try to increase tenor to reduce increase the DSCR</a:t>
            </a:r>
          </a:p>
        </p:txBody>
      </p:sp>
      <p:sp>
        <p:nvSpPr>
          <p:cNvPr id="6" name="Diamond 5">
            <a:extLst>
              <a:ext uri="{FF2B5EF4-FFF2-40B4-BE49-F238E27FC236}">
                <a16:creationId xmlns:a16="http://schemas.microsoft.com/office/drawing/2014/main" id="{1D1C0A67-7C40-483F-9FAA-3823930069C9}"/>
              </a:ext>
            </a:extLst>
          </p:cNvPr>
          <p:cNvSpPr/>
          <p:nvPr/>
        </p:nvSpPr>
        <p:spPr>
          <a:xfrm>
            <a:off x="2609606" y="1294213"/>
            <a:ext cx="4023526" cy="2343801"/>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Cash Flow results in too high DSCR meaning that you have debt to cap constraint</a:t>
            </a:r>
          </a:p>
        </p:txBody>
      </p:sp>
      <p:cxnSp>
        <p:nvCxnSpPr>
          <p:cNvPr id="8" name="Straight Arrow Connector 7">
            <a:extLst>
              <a:ext uri="{FF2B5EF4-FFF2-40B4-BE49-F238E27FC236}">
                <a16:creationId xmlns:a16="http://schemas.microsoft.com/office/drawing/2014/main" id="{FF103995-E42D-4C5E-91DC-17608B306336}"/>
              </a:ext>
            </a:extLst>
          </p:cNvPr>
          <p:cNvCxnSpPr>
            <a:cxnSpLocks/>
            <a:stCxn id="6" idx="2"/>
            <a:endCxn id="5" idx="0"/>
          </p:cNvCxnSpPr>
          <p:nvPr/>
        </p:nvCxnSpPr>
        <p:spPr>
          <a:xfrm flipH="1">
            <a:off x="4584407" y="3638013"/>
            <a:ext cx="36962" cy="1386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1A2B60F-7D1B-4711-AE75-EE940F78FF5E}"/>
              </a:ext>
            </a:extLst>
          </p:cNvPr>
          <p:cNvSpPr/>
          <p:nvPr/>
        </p:nvSpPr>
        <p:spPr>
          <a:xfrm>
            <a:off x="4178607" y="4183999"/>
            <a:ext cx="885524" cy="43794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a:t>
            </a:r>
          </a:p>
        </p:txBody>
      </p:sp>
      <p:cxnSp>
        <p:nvCxnSpPr>
          <p:cNvPr id="13" name="Straight Arrow Connector 12">
            <a:extLst>
              <a:ext uri="{FF2B5EF4-FFF2-40B4-BE49-F238E27FC236}">
                <a16:creationId xmlns:a16="http://schemas.microsoft.com/office/drawing/2014/main" id="{D4DA647B-C7C2-45CA-A949-3F16D3BAADBC}"/>
              </a:ext>
            </a:extLst>
          </p:cNvPr>
          <p:cNvCxnSpPr>
            <a:cxnSpLocks/>
            <a:stCxn id="6" idx="3"/>
            <a:endCxn id="16" idx="1"/>
          </p:cNvCxnSpPr>
          <p:nvPr/>
        </p:nvCxnSpPr>
        <p:spPr>
          <a:xfrm flipV="1">
            <a:off x="6633132" y="2384455"/>
            <a:ext cx="1377342" cy="816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4E80C6A-5CC1-4B4C-BADC-C2266786834B}"/>
              </a:ext>
            </a:extLst>
          </p:cNvPr>
          <p:cNvSpPr/>
          <p:nvPr/>
        </p:nvSpPr>
        <p:spPr>
          <a:xfrm>
            <a:off x="6849853" y="2165480"/>
            <a:ext cx="885524" cy="43794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Yes</a:t>
            </a:r>
          </a:p>
        </p:txBody>
      </p:sp>
      <p:sp>
        <p:nvSpPr>
          <p:cNvPr id="16" name="Rectangle: Rounded Corners 15">
            <a:extLst>
              <a:ext uri="{FF2B5EF4-FFF2-40B4-BE49-F238E27FC236}">
                <a16:creationId xmlns:a16="http://schemas.microsoft.com/office/drawing/2014/main" id="{F7C86363-89C5-4246-A07A-C95B29490398}"/>
              </a:ext>
            </a:extLst>
          </p:cNvPr>
          <p:cNvSpPr/>
          <p:nvPr/>
        </p:nvSpPr>
        <p:spPr>
          <a:xfrm>
            <a:off x="8010475" y="1745119"/>
            <a:ext cx="2397881" cy="12786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the project cost WITHOUT spending money on  things like land value</a:t>
            </a:r>
          </a:p>
        </p:txBody>
      </p:sp>
      <p:sp>
        <p:nvSpPr>
          <p:cNvPr id="17" name="TextBox 16">
            <a:extLst>
              <a:ext uri="{FF2B5EF4-FFF2-40B4-BE49-F238E27FC236}">
                <a16:creationId xmlns:a16="http://schemas.microsoft.com/office/drawing/2014/main" id="{872DBC57-1AC6-4233-9ABA-004F470F776E}"/>
              </a:ext>
            </a:extLst>
          </p:cNvPr>
          <p:cNvSpPr txBox="1"/>
          <p:nvPr/>
        </p:nvSpPr>
        <p:spPr>
          <a:xfrm>
            <a:off x="6849853" y="3839449"/>
            <a:ext cx="3254062" cy="1754326"/>
          </a:xfrm>
          <a:prstGeom prst="rect">
            <a:avLst/>
          </a:prstGeom>
          <a:noFill/>
        </p:spPr>
        <p:txBody>
          <a:bodyPr wrap="square" rtlCol="0">
            <a:spAutoFit/>
          </a:bodyPr>
          <a:lstStyle/>
          <a:p>
            <a:r>
              <a:rPr lang="en-US" dirty="0"/>
              <a:t>After you are finished with the term sheet it looks like the DSCR constraint and the debt to capital constraint give you the same answer.  This could be because of the process.</a:t>
            </a:r>
          </a:p>
        </p:txBody>
      </p:sp>
    </p:spTree>
    <p:extLst>
      <p:ext uri="{BB962C8B-B14F-4D97-AF65-F5344CB8AC3E}">
        <p14:creationId xmlns:p14="http://schemas.microsoft.com/office/powerpoint/2010/main" val="75918216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Effects of Non-Cash Increases in Project Cost</a:t>
            </a:r>
          </a:p>
        </p:txBody>
      </p:sp>
      <p:sp>
        <p:nvSpPr>
          <p:cNvPr id="3" name="Content Placeholder 2"/>
          <p:cNvSpPr>
            <a:spLocks noGrp="1"/>
          </p:cNvSpPr>
          <p:nvPr>
            <p:ph type="body" sz="quarter" idx="13"/>
          </p:nvPr>
        </p:nvSpPr>
        <p:spPr/>
        <p:txBody>
          <a:bodyPr>
            <a:normAutofit fontScale="92500" lnSpcReduction="10000"/>
          </a:bodyPr>
          <a:lstStyle/>
          <a:p>
            <a:r>
              <a:rPr lang="en-US" dirty="0"/>
              <a:t>When does asset increase matter and when does it not</a:t>
            </a:r>
          </a:p>
          <a:p>
            <a:r>
              <a:rPr lang="en-US" dirty="0"/>
              <a:t>Importance of paying cash or not paying cash</a:t>
            </a:r>
          </a:p>
          <a:p>
            <a:r>
              <a:rPr lang="en-US" dirty="0"/>
              <a:t>Examples of non-cash increases in project cost</a:t>
            </a:r>
          </a:p>
          <a:p>
            <a:pPr lvl="1"/>
            <a:r>
              <a:rPr lang="en-US" dirty="0"/>
              <a:t>Development fees</a:t>
            </a:r>
          </a:p>
          <a:p>
            <a:pPr lvl="1"/>
            <a:r>
              <a:rPr lang="en-US" dirty="0"/>
              <a:t>Owner costs</a:t>
            </a:r>
          </a:p>
          <a:p>
            <a:pPr lvl="1"/>
            <a:r>
              <a:rPr lang="en-US" dirty="0"/>
              <a:t>Some development costs</a:t>
            </a:r>
          </a:p>
          <a:p>
            <a:pPr lvl="1"/>
            <a:r>
              <a:rPr lang="en-US" dirty="0"/>
              <a:t>Contingencies </a:t>
            </a:r>
          </a:p>
          <a:p>
            <a:pPr lvl="1"/>
            <a:r>
              <a:rPr lang="en-US" dirty="0"/>
              <a:t>Value of Land allocated to project</a:t>
            </a:r>
          </a:p>
          <a:p>
            <a:pPr lvl="1"/>
            <a:r>
              <a:rPr lang="en-US" dirty="0"/>
              <a:t>EPC profit if EPC is sponsor</a:t>
            </a:r>
          </a:p>
          <a:p>
            <a:pPr lvl="1"/>
            <a:r>
              <a:rPr lang="en-US" dirty="0"/>
              <a:t>Games with EPC profit</a:t>
            </a:r>
          </a:p>
          <a:p>
            <a:endParaRPr lang="en-US" dirty="0"/>
          </a:p>
          <a:p>
            <a:r>
              <a:rPr lang="en-US" dirty="0"/>
              <a:t>Items that can increase the cost of a project affect returns primarily when the debt to capital constraint applies and have less or no importance when the DSCR drives debt capacity. </a:t>
            </a:r>
          </a:p>
          <a:p>
            <a:endParaRPr lang="en-US" dirty="0"/>
          </a:p>
        </p:txBody>
      </p:sp>
      <p:sp>
        <p:nvSpPr>
          <p:cNvPr id="4" name="Slide Number Placeholder 3"/>
          <p:cNvSpPr>
            <a:spLocks noGrp="1"/>
          </p:cNvSpPr>
          <p:nvPr>
            <p:ph type="sldNum" sz="quarter" idx="4294967295"/>
          </p:nvPr>
        </p:nvSpPr>
        <p:spPr>
          <a:xfrm>
            <a:off x="9448800" y="6356350"/>
            <a:ext cx="2743200" cy="365125"/>
          </a:xfrm>
        </p:spPr>
        <p:txBody>
          <a:bodyPr/>
          <a:lstStyle/>
          <a:p>
            <a:fld id="{EB241CD2-1E45-42A3-B213-66A034DF9A3B}" type="slidenum">
              <a:rPr lang="en-GB" smtClean="0"/>
              <a:t>145</a:t>
            </a:fld>
            <a:endParaRPr lang="en-GB" dirty="0"/>
          </a:p>
        </p:txBody>
      </p:sp>
    </p:spTree>
    <p:extLst>
      <p:ext uri="{BB962C8B-B14F-4D97-AF65-F5344CB8AC3E}">
        <p14:creationId xmlns:p14="http://schemas.microsoft.com/office/powerpoint/2010/main" val="22730179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Debt Sizing: Including Items in Project Cost that do not Involve Cash Outflow </a:t>
            </a:r>
          </a:p>
        </p:txBody>
      </p:sp>
      <p:sp>
        <p:nvSpPr>
          <p:cNvPr id="3" name="Content Placeholder 2"/>
          <p:cNvSpPr>
            <a:spLocks noGrp="1"/>
          </p:cNvSpPr>
          <p:nvPr>
            <p:ph type="body" sz="quarter" idx="13"/>
          </p:nvPr>
        </p:nvSpPr>
        <p:spPr/>
        <p:txBody>
          <a:bodyPr>
            <a:normAutofit/>
          </a:bodyPr>
          <a:lstStyle/>
          <a:p>
            <a:r>
              <a:rPr lang="en-US" dirty="0"/>
              <a:t>Accounting allocations to the project can have large effects on the equity IRR through debt sizing derived from the debt to capital ratio. </a:t>
            </a:r>
          </a:p>
          <a:p>
            <a:r>
              <a:rPr lang="en-US" b="1" i="1" dirty="0"/>
              <a:t>If the DSCR drives debt sizing</a:t>
            </a:r>
            <a:r>
              <a:rPr lang="en-US" dirty="0"/>
              <a:t>, the accounting allocations, fee allocations and other adjustments have no effect on the equity IRR. </a:t>
            </a:r>
          </a:p>
          <a:p>
            <a:r>
              <a:rPr lang="en-US" dirty="0"/>
              <a:t>Accounting allocations and non-cash contributions can change the structure of returns when multiple investors are involved in the project.  If one party is allowed to include non-cash allocations as the basis for his investment, his return is much higher.</a:t>
            </a:r>
          </a:p>
          <a:p>
            <a:r>
              <a:rPr lang="en-US" dirty="0"/>
              <a:t>Depending on the manner in which project costs are accounted for, multiple investors pay debt service and receive dividends, but the investor who did not invest as much cash effectively borrows less relative to the cash investment. </a:t>
            </a:r>
          </a:p>
        </p:txBody>
      </p:sp>
      <p:sp>
        <p:nvSpPr>
          <p:cNvPr id="4" name="Slide Number Placeholder 3"/>
          <p:cNvSpPr>
            <a:spLocks noGrp="1"/>
          </p:cNvSpPr>
          <p:nvPr>
            <p:ph type="sldNum" sz="quarter" idx="4294967295"/>
          </p:nvPr>
        </p:nvSpPr>
        <p:spPr>
          <a:xfrm>
            <a:off x="9448800" y="6356350"/>
            <a:ext cx="2743200" cy="365125"/>
          </a:xfrm>
        </p:spPr>
        <p:txBody>
          <a:bodyPr/>
          <a:lstStyle/>
          <a:p>
            <a:fld id="{EB241CD2-1E45-42A3-B213-66A034DF9A3B}" type="slidenum">
              <a:rPr lang="en-GB" smtClean="0"/>
              <a:t>146</a:t>
            </a:fld>
            <a:endParaRPr lang="en-GB" dirty="0"/>
          </a:p>
        </p:txBody>
      </p:sp>
    </p:spTree>
    <p:extLst>
      <p:ext uri="{BB962C8B-B14F-4D97-AF65-F5344CB8AC3E}">
        <p14:creationId xmlns:p14="http://schemas.microsoft.com/office/powerpoint/2010/main" val="100334051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Debt Sizing: Profits from EPC Contractors or O&amp;M Contractor when Investor is also Contractor</a:t>
            </a:r>
          </a:p>
        </p:txBody>
      </p:sp>
      <p:sp>
        <p:nvSpPr>
          <p:cNvPr id="3" name="Content Placeholder 2"/>
          <p:cNvSpPr>
            <a:spLocks noGrp="1"/>
          </p:cNvSpPr>
          <p:nvPr>
            <p:ph type="body" sz="quarter" idx="13"/>
          </p:nvPr>
        </p:nvSpPr>
        <p:spPr/>
        <p:txBody>
          <a:bodyPr>
            <a:normAutofit/>
          </a:bodyPr>
          <a:lstStyle/>
          <a:p>
            <a:r>
              <a:rPr lang="en-US" dirty="0"/>
              <a:t>If the EPC profits do not affect the debt size and there is only one investor, placing profits at the EPC contractor level or the investor level does not influence overall returns (i.e. if DSCR drives debt size). </a:t>
            </a:r>
          </a:p>
          <a:p>
            <a:r>
              <a:rPr lang="en-US" dirty="0"/>
              <a:t>Depending on whether the debt to capital constraint applies or there are multiple investors, EPC profits can increase equity IRR (by increasing the debt size).</a:t>
            </a:r>
          </a:p>
          <a:p>
            <a:r>
              <a:rPr lang="en-US" dirty="0"/>
              <a:t>Cash Flow Waterfall and issues associated with including profits in O&amp;M contract rather than in SPV cash flow. Profits on the O&amp;M contract versus including O&amp;M costs at the SPV level can affect the distribution of dividends as the O&amp;M fee is paid before debt service.</a:t>
            </a:r>
          </a:p>
        </p:txBody>
      </p:sp>
      <p:sp>
        <p:nvSpPr>
          <p:cNvPr id="4" name="Slide Number Placeholder 3"/>
          <p:cNvSpPr>
            <a:spLocks noGrp="1"/>
          </p:cNvSpPr>
          <p:nvPr>
            <p:ph type="sldNum" sz="quarter" idx="4294967295"/>
          </p:nvPr>
        </p:nvSpPr>
        <p:spPr>
          <a:xfrm>
            <a:off x="9448800" y="6356350"/>
            <a:ext cx="2743200" cy="365125"/>
          </a:xfrm>
        </p:spPr>
        <p:txBody>
          <a:bodyPr/>
          <a:lstStyle/>
          <a:p>
            <a:fld id="{EB241CD2-1E45-42A3-B213-66A034DF9A3B}" type="slidenum">
              <a:rPr lang="en-GB" smtClean="0"/>
              <a:t>147</a:t>
            </a:fld>
            <a:endParaRPr lang="en-GB" dirty="0"/>
          </a:p>
        </p:txBody>
      </p:sp>
    </p:spTree>
    <p:extLst>
      <p:ext uri="{BB962C8B-B14F-4D97-AF65-F5344CB8AC3E}">
        <p14:creationId xmlns:p14="http://schemas.microsoft.com/office/powerpoint/2010/main" val="161982588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Illustration of DSCR and Debt to Capital Constraint</a:t>
            </a:r>
          </a:p>
        </p:txBody>
      </p:sp>
      <p:pic>
        <p:nvPicPr>
          <p:cNvPr id="5" name="Content Placeholder 4"/>
          <p:cNvPicPr>
            <a:picLocks noGrp="1" noChangeAspect="1"/>
          </p:cNvPicPr>
          <p:nvPr>
            <p:ph idx="4294967295"/>
          </p:nvPr>
        </p:nvPicPr>
        <p:blipFill>
          <a:blip r:embed="rId2"/>
          <a:stretch>
            <a:fillRect/>
          </a:stretch>
        </p:blipFill>
        <p:spPr>
          <a:xfrm>
            <a:off x="1782677" y="1388398"/>
            <a:ext cx="4702175" cy="2354263"/>
          </a:xfrm>
          <a:prstGeom prst="rect">
            <a:avLst/>
          </a:prstGeom>
        </p:spPr>
      </p:pic>
      <p:sp>
        <p:nvSpPr>
          <p:cNvPr id="4" name="Slide Number Placeholder 3"/>
          <p:cNvSpPr>
            <a:spLocks noGrp="1"/>
          </p:cNvSpPr>
          <p:nvPr>
            <p:ph type="sldNum" sz="quarter" idx="4294967295"/>
          </p:nvPr>
        </p:nvSpPr>
        <p:spPr>
          <a:xfrm>
            <a:off x="9448800" y="6356350"/>
            <a:ext cx="2743200" cy="365125"/>
          </a:xfrm>
        </p:spPr>
        <p:txBody>
          <a:bodyPr/>
          <a:lstStyle/>
          <a:p>
            <a:fld id="{EB241CD2-1E45-42A3-B213-66A034DF9A3B}" type="slidenum">
              <a:rPr lang="en-GB" smtClean="0"/>
              <a:t>148</a:t>
            </a:fld>
            <a:endParaRPr lang="en-GB" dirty="0"/>
          </a:p>
        </p:txBody>
      </p:sp>
      <p:pic>
        <p:nvPicPr>
          <p:cNvPr id="7" name="Picture 6"/>
          <p:cNvPicPr>
            <a:picLocks noChangeAspect="1"/>
          </p:cNvPicPr>
          <p:nvPr/>
        </p:nvPicPr>
        <p:blipFill>
          <a:blip r:embed="rId3"/>
          <a:stretch>
            <a:fillRect/>
          </a:stretch>
        </p:blipFill>
        <p:spPr>
          <a:xfrm>
            <a:off x="1740019" y="3952741"/>
            <a:ext cx="4702651" cy="2354000"/>
          </a:xfrm>
          <a:prstGeom prst="rect">
            <a:avLst/>
          </a:prstGeom>
        </p:spPr>
      </p:pic>
      <p:sp>
        <p:nvSpPr>
          <p:cNvPr id="3" name="TextBox 2">
            <a:extLst>
              <a:ext uri="{FF2B5EF4-FFF2-40B4-BE49-F238E27FC236}">
                <a16:creationId xmlns:a16="http://schemas.microsoft.com/office/drawing/2014/main" id="{C0AC4574-E848-4234-A60C-89DEEF061CD5}"/>
              </a:ext>
            </a:extLst>
          </p:cNvPr>
          <p:cNvSpPr txBox="1"/>
          <p:nvPr/>
        </p:nvSpPr>
        <p:spPr>
          <a:xfrm>
            <a:off x="7944051" y="1590816"/>
            <a:ext cx="2290316" cy="1200329"/>
          </a:xfrm>
          <a:prstGeom prst="rect">
            <a:avLst/>
          </a:prstGeom>
          <a:solidFill>
            <a:srgbClr val="FFFF00"/>
          </a:solidFill>
        </p:spPr>
        <p:txBody>
          <a:bodyPr wrap="square" rtlCol="0">
            <a:spAutoFit/>
          </a:bodyPr>
          <a:lstStyle/>
          <a:p>
            <a:r>
              <a:rPr lang="en-US" dirty="0"/>
              <a:t>Lower DSCR results in too high debt to capital ratio. Need to constrain the debt.</a:t>
            </a:r>
          </a:p>
        </p:txBody>
      </p:sp>
      <p:sp>
        <p:nvSpPr>
          <p:cNvPr id="8" name="TextBox 7">
            <a:extLst>
              <a:ext uri="{FF2B5EF4-FFF2-40B4-BE49-F238E27FC236}">
                <a16:creationId xmlns:a16="http://schemas.microsoft.com/office/drawing/2014/main" id="{DD8241AC-E853-481F-8E7E-573A214DA732}"/>
              </a:ext>
            </a:extLst>
          </p:cNvPr>
          <p:cNvSpPr txBox="1"/>
          <p:nvPr/>
        </p:nvSpPr>
        <p:spPr>
          <a:xfrm>
            <a:off x="7859211" y="3882779"/>
            <a:ext cx="2375157" cy="2031325"/>
          </a:xfrm>
          <a:prstGeom prst="rect">
            <a:avLst/>
          </a:prstGeom>
          <a:solidFill>
            <a:srgbClr val="FFFF00"/>
          </a:solidFill>
        </p:spPr>
        <p:txBody>
          <a:bodyPr wrap="square" rtlCol="0">
            <a:spAutoFit/>
          </a:bodyPr>
          <a:lstStyle/>
          <a:p>
            <a:r>
              <a:rPr lang="en-US" dirty="0"/>
              <a:t>Discounted Red Area (using the interest rate) is the Value of the Debt.</a:t>
            </a:r>
          </a:p>
          <a:p>
            <a:endParaRPr lang="en-US" dirty="0"/>
          </a:p>
          <a:p>
            <a:r>
              <a:rPr lang="en-US" dirty="0"/>
              <a:t>DSCR sizing means you believe your forecast.</a:t>
            </a:r>
          </a:p>
        </p:txBody>
      </p:sp>
    </p:spTree>
    <p:extLst>
      <p:ext uri="{BB962C8B-B14F-4D97-AF65-F5344CB8AC3E}">
        <p14:creationId xmlns:p14="http://schemas.microsoft.com/office/powerpoint/2010/main" val="325961798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Which Constraint is in Place</a:t>
            </a:r>
          </a:p>
        </p:txBody>
      </p:sp>
      <p:sp>
        <p:nvSpPr>
          <p:cNvPr id="3" name="Content Placeholder 2"/>
          <p:cNvSpPr>
            <a:spLocks noGrp="1"/>
          </p:cNvSpPr>
          <p:nvPr>
            <p:ph type="body" sz="quarter" idx="13"/>
          </p:nvPr>
        </p:nvSpPr>
        <p:spPr/>
        <p:txBody>
          <a:bodyPr>
            <a:normAutofit/>
          </a:bodyPr>
          <a:lstStyle/>
          <a:p>
            <a:r>
              <a:rPr lang="en-US" sz="2400" dirty="0"/>
              <a:t>Items have an effect on whether the debt to capital constraint or the debt to capital constraint applies: </a:t>
            </a:r>
          </a:p>
          <a:p>
            <a:r>
              <a:rPr lang="en-US" sz="2400" dirty="0"/>
              <a:t>Need to Understand that NPV of Debt Service is Loan Value</a:t>
            </a:r>
          </a:p>
          <a:p>
            <a:pPr lvl="1"/>
            <a:r>
              <a:rPr lang="en-US" sz="2000" dirty="0"/>
              <a:t>High Project IRR </a:t>
            </a:r>
            <a:r>
              <a:rPr lang="en-US" sz="2000" dirty="0">
                <a:sym typeface="Wingdings" panose="05000000000000000000" pitchFamily="2" charset="2"/>
              </a:rPr>
              <a:t> More Likely </a:t>
            </a:r>
            <a:r>
              <a:rPr lang="en-US" sz="2000" dirty="0"/>
              <a:t>Debt to Constraint; </a:t>
            </a:r>
          </a:p>
          <a:p>
            <a:pPr lvl="1"/>
            <a:r>
              <a:rPr lang="en-US" sz="2000" dirty="0"/>
              <a:t>Long Tenor </a:t>
            </a:r>
            <a:r>
              <a:rPr lang="en-US" sz="2000" dirty="0">
                <a:sym typeface="Wingdings" panose="05000000000000000000" pitchFamily="2" charset="2"/>
              </a:rPr>
              <a:t> More Likely </a:t>
            </a:r>
            <a:r>
              <a:rPr lang="en-US" sz="2000" dirty="0"/>
              <a:t>Debt to Capital Constraint; </a:t>
            </a:r>
          </a:p>
          <a:p>
            <a:pPr lvl="1"/>
            <a:r>
              <a:rPr lang="en-US" sz="2000" dirty="0"/>
              <a:t>Sculpting </a:t>
            </a:r>
            <a:r>
              <a:rPr lang="en-US" sz="2000" dirty="0">
                <a:sym typeface="Wingdings" panose="05000000000000000000" pitchFamily="2" charset="2"/>
              </a:rPr>
              <a:t> More Likely </a:t>
            </a:r>
            <a:r>
              <a:rPr lang="en-US" sz="2000" dirty="0"/>
              <a:t>Debt to Capital Constraint; </a:t>
            </a:r>
          </a:p>
          <a:p>
            <a:pPr lvl="1"/>
            <a:r>
              <a:rPr lang="en-US" sz="2000" dirty="0"/>
              <a:t>Low Interest Rate </a:t>
            </a:r>
            <a:r>
              <a:rPr lang="en-US" sz="2000" dirty="0">
                <a:sym typeface="Wingdings" panose="05000000000000000000" pitchFamily="2" charset="2"/>
              </a:rPr>
              <a:t> Morel Likely </a:t>
            </a:r>
            <a:r>
              <a:rPr lang="en-US" sz="2000" dirty="0"/>
              <a:t>Debt to Capital Constraint. </a:t>
            </a:r>
          </a:p>
          <a:p>
            <a:pPr lvl="1"/>
            <a:r>
              <a:rPr lang="en-US" sz="2000" dirty="0"/>
              <a:t>Low Project IRR </a:t>
            </a:r>
            <a:r>
              <a:rPr lang="en-US" sz="2000" dirty="0">
                <a:sym typeface="Wingdings" panose="05000000000000000000" pitchFamily="2" charset="2"/>
              </a:rPr>
              <a:t> More Likely</a:t>
            </a:r>
            <a:r>
              <a:rPr lang="en-US" sz="2000" dirty="0"/>
              <a:t> DSCR Constraint; </a:t>
            </a:r>
          </a:p>
          <a:p>
            <a:pPr lvl="1"/>
            <a:r>
              <a:rPr lang="en-US" sz="2000" dirty="0"/>
              <a:t>Short Tenor </a:t>
            </a:r>
            <a:r>
              <a:rPr lang="en-US" sz="2000" dirty="0">
                <a:sym typeface="Wingdings" panose="05000000000000000000" pitchFamily="2" charset="2"/>
              </a:rPr>
              <a:t> More Likely</a:t>
            </a:r>
            <a:r>
              <a:rPr lang="en-US" sz="2000" dirty="0"/>
              <a:t> DSCR Constraint; </a:t>
            </a:r>
          </a:p>
          <a:p>
            <a:pPr lvl="1"/>
            <a:r>
              <a:rPr lang="en-US" sz="2000" dirty="0"/>
              <a:t>Level Payment </a:t>
            </a:r>
            <a:r>
              <a:rPr lang="en-US" sz="2000" dirty="0">
                <a:sym typeface="Wingdings" panose="05000000000000000000" pitchFamily="2" charset="2"/>
              </a:rPr>
              <a:t> More Likely</a:t>
            </a:r>
            <a:r>
              <a:rPr lang="en-US" sz="2000" dirty="0"/>
              <a:t> DSCR Constraint; </a:t>
            </a:r>
          </a:p>
          <a:p>
            <a:pPr lvl="1"/>
            <a:r>
              <a:rPr lang="en-US" sz="2000" dirty="0"/>
              <a:t>High Interest Rate </a:t>
            </a:r>
            <a:r>
              <a:rPr lang="en-US" sz="2000" dirty="0">
                <a:sym typeface="Wingdings" panose="05000000000000000000" pitchFamily="2" charset="2"/>
              </a:rPr>
              <a:t> More Likely </a:t>
            </a:r>
            <a:r>
              <a:rPr lang="en-US" sz="2000" dirty="0"/>
              <a:t>DSCR Constraint</a:t>
            </a:r>
          </a:p>
          <a:p>
            <a:endParaRPr lang="en-US" sz="2400" dirty="0"/>
          </a:p>
        </p:txBody>
      </p:sp>
      <p:sp>
        <p:nvSpPr>
          <p:cNvPr id="4" name="Slide Number Placeholder 3"/>
          <p:cNvSpPr>
            <a:spLocks noGrp="1"/>
          </p:cNvSpPr>
          <p:nvPr>
            <p:ph type="sldNum" sz="quarter" idx="4294967295"/>
          </p:nvPr>
        </p:nvSpPr>
        <p:spPr>
          <a:xfrm>
            <a:off x="11495088" y="6457950"/>
            <a:ext cx="696912" cy="400050"/>
          </a:xfrm>
        </p:spPr>
        <p:txBody>
          <a:bodyPr/>
          <a:lstStyle/>
          <a:p>
            <a:fld id="{EB241CD2-1E45-42A3-B213-66A034DF9A3B}" type="slidenum">
              <a:rPr lang="en-GB" smtClean="0"/>
              <a:t>149</a:t>
            </a:fld>
            <a:endParaRPr lang="en-GB" dirty="0"/>
          </a:p>
        </p:txBody>
      </p:sp>
      <p:sp>
        <p:nvSpPr>
          <p:cNvPr id="5" name="TextBox 4">
            <a:extLst>
              <a:ext uri="{FF2B5EF4-FFF2-40B4-BE49-F238E27FC236}">
                <a16:creationId xmlns:a16="http://schemas.microsoft.com/office/drawing/2014/main" id="{87A578A9-9C17-3729-35FF-F9AC36F6F8D8}"/>
              </a:ext>
            </a:extLst>
          </p:cNvPr>
          <p:cNvSpPr txBox="1"/>
          <p:nvPr/>
        </p:nvSpPr>
        <p:spPr>
          <a:xfrm>
            <a:off x="7428767" y="3041630"/>
            <a:ext cx="4414777" cy="3416320"/>
          </a:xfrm>
          <a:prstGeom prst="rect">
            <a:avLst/>
          </a:prstGeom>
          <a:noFill/>
        </p:spPr>
        <p:txBody>
          <a:bodyPr wrap="square" rtlCol="0">
            <a:spAutoFit/>
          </a:bodyPr>
          <a:lstStyle/>
          <a:p>
            <a:r>
              <a:rPr lang="en-US" sz="2400" dirty="0"/>
              <a:t>Fundamental Math:</a:t>
            </a:r>
          </a:p>
          <a:p>
            <a:endParaRPr lang="en-US" sz="2400" dirty="0"/>
          </a:p>
          <a:p>
            <a:r>
              <a:rPr lang="en-US" sz="2400" dirty="0"/>
              <a:t>PV of Debt Service at Interest Rate = Debt at COD</a:t>
            </a:r>
          </a:p>
          <a:p>
            <a:endParaRPr lang="en-US" sz="2400" dirty="0"/>
          </a:p>
          <a:p>
            <a:r>
              <a:rPr lang="en-US" sz="2400" dirty="0"/>
              <a:t>Debt/Capital = Debt/Cap Exp</a:t>
            </a:r>
          </a:p>
          <a:p>
            <a:r>
              <a:rPr lang="en-US" sz="2400" dirty="0"/>
              <a:t>Debt/Cap Exp = PV of DS/Cap Exp</a:t>
            </a:r>
          </a:p>
          <a:p>
            <a:endParaRPr lang="en-US" sz="2400" dirty="0"/>
          </a:p>
          <a:p>
            <a:r>
              <a:rPr lang="en-US" sz="2400" dirty="0"/>
              <a:t>DS = EBITDA/DSCR</a:t>
            </a:r>
          </a:p>
        </p:txBody>
      </p:sp>
    </p:spTree>
    <p:extLst>
      <p:ext uri="{BB962C8B-B14F-4D97-AF65-F5344CB8AC3E}">
        <p14:creationId xmlns:p14="http://schemas.microsoft.com/office/powerpoint/2010/main" val="2241988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17FAA-26C4-46BF-AC9C-95E48F8BDA79}"/>
              </a:ext>
            </a:extLst>
          </p:cNvPr>
          <p:cNvSpPr>
            <a:spLocks noGrp="1"/>
          </p:cNvSpPr>
          <p:nvPr>
            <p:ph type="ctrTitle"/>
          </p:nvPr>
        </p:nvSpPr>
        <p:spPr/>
        <p:txBody>
          <a:bodyPr>
            <a:normAutofit fontScale="90000"/>
          </a:bodyPr>
          <a:lstStyle/>
          <a:p>
            <a:r>
              <a:rPr lang="en-US" dirty="0"/>
              <a:t>You Can Go the Other Way to Find the DSCR</a:t>
            </a:r>
          </a:p>
        </p:txBody>
      </p:sp>
      <p:sp>
        <p:nvSpPr>
          <p:cNvPr id="3" name="Content Placeholder 2">
            <a:extLst>
              <a:ext uri="{FF2B5EF4-FFF2-40B4-BE49-F238E27FC236}">
                <a16:creationId xmlns:a16="http://schemas.microsoft.com/office/drawing/2014/main" id="{E89B9A61-9D3E-445D-B90D-EDCA98BBBF63}"/>
              </a:ext>
            </a:extLst>
          </p:cNvPr>
          <p:cNvSpPr>
            <a:spLocks noGrp="1"/>
          </p:cNvSpPr>
          <p:nvPr>
            <p:ph type="body" sz="quarter" idx="13"/>
          </p:nvPr>
        </p:nvSpPr>
        <p:spPr/>
        <p:txBody>
          <a:bodyPr>
            <a:normAutofit/>
          </a:bodyPr>
          <a:lstStyle/>
          <a:p>
            <a:r>
              <a:rPr lang="en-US" dirty="0"/>
              <a:t>Formulas for Break-Even: Say that you want to know how big the DSCR should be to cover for an availability payment that could be reduced by 20%.</a:t>
            </a:r>
          </a:p>
          <a:p>
            <a:r>
              <a:rPr lang="en-US" dirty="0"/>
              <a:t>The formulas below are for DSCR; you could also use LLCR and PLCR</a:t>
            </a:r>
          </a:p>
          <a:p>
            <a:pPr lvl="1"/>
            <a:r>
              <a:rPr lang="en-US" dirty="0"/>
              <a:t>Break-even cash flow = (DSCR-1)/DSCR</a:t>
            </a:r>
          </a:p>
          <a:p>
            <a:pPr lvl="1"/>
            <a:r>
              <a:rPr lang="en-US" dirty="0"/>
              <a:t>BE = (DSCR-1)/DSCR</a:t>
            </a:r>
          </a:p>
          <a:p>
            <a:pPr lvl="1"/>
            <a:r>
              <a:rPr lang="en-US" dirty="0"/>
              <a:t>BE x DSCR = DSCR – 1</a:t>
            </a:r>
          </a:p>
          <a:p>
            <a:pPr lvl="1"/>
            <a:r>
              <a:rPr lang="en-US" dirty="0"/>
              <a:t>DSCR – BE x DSCR = 1</a:t>
            </a:r>
          </a:p>
          <a:p>
            <a:pPr lvl="1"/>
            <a:r>
              <a:rPr lang="en-US" dirty="0"/>
              <a:t>DSCR * (1-BE) = 1</a:t>
            </a:r>
          </a:p>
          <a:p>
            <a:pPr lvl="1"/>
            <a:r>
              <a:rPr lang="en-US" dirty="0"/>
              <a:t>DSCR = 1/(1-BE) or 1/.8 or 1.25</a:t>
            </a:r>
          </a:p>
          <a:p>
            <a:r>
              <a:rPr lang="en-US" dirty="0"/>
              <a:t>Note: Be careful with fixed costs.  If a project has fixed costs you have to make a more complex formula</a:t>
            </a:r>
          </a:p>
        </p:txBody>
      </p:sp>
      <p:sp>
        <p:nvSpPr>
          <p:cNvPr id="4" name="Slide Number Placeholder 3">
            <a:extLst>
              <a:ext uri="{FF2B5EF4-FFF2-40B4-BE49-F238E27FC236}">
                <a16:creationId xmlns:a16="http://schemas.microsoft.com/office/drawing/2014/main" id="{3E4E9775-576D-411D-96D2-390FA2919CFA}"/>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15</a:t>
            </a:fld>
            <a:endParaRPr lang="ko-KR" altLang="en-US" dirty="0"/>
          </a:p>
        </p:txBody>
      </p:sp>
    </p:spTree>
    <p:extLst>
      <p:ext uri="{BB962C8B-B14F-4D97-AF65-F5344CB8AC3E}">
        <p14:creationId xmlns:p14="http://schemas.microsoft.com/office/powerpoint/2010/main" val="255564809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2B8E0-3025-4242-A53F-D333EF4FCD6A}"/>
              </a:ext>
            </a:extLst>
          </p:cNvPr>
          <p:cNvSpPr>
            <a:spLocks noGrp="1"/>
          </p:cNvSpPr>
          <p:nvPr>
            <p:ph type="ctrTitle"/>
          </p:nvPr>
        </p:nvSpPr>
        <p:spPr/>
        <p:txBody>
          <a:bodyPr/>
          <a:lstStyle/>
          <a:p>
            <a:r>
              <a:rPr lang="en-US" dirty="0"/>
              <a:t>Why Skin in the Game</a:t>
            </a:r>
          </a:p>
        </p:txBody>
      </p:sp>
      <p:sp>
        <p:nvSpPr>
          <p:cNvPr id="3" name="Content Placeholder 2">
            <a:extLst>
              <a:ext uri="{FF2B5EF4-FFF2-40B4-BE49-F238E27FC236}">
                <a16:creationId xmlns:a16="http://schemas.microsoft.com/office/drawing/2014/main" id="{3031DDF6-CC34-4A58-9CFE-42901BDDA68A}"/>
              </a:ext>
            </a:extLst>
          </p:cNvPr>
          <p:cNvSpPr>
            <a:spLocks noGrp="1"/>
          </p:cNvSpPr>
          <p:nvPr>
            <p:ph type="body" sz="quarter" idx="13"/>
          </p:nvPr>
        </p:nvSpPr>
        <p:spPr/>
        <p:txBody>
          <a:bodyPr>
            <a:normAutofit lnSpcReduction="10000"/>
          </a:bodyPr>
          <a:lstStyle/>
          <a:p>
            <a:r>
              <a:rPr lang="en-US" dirty="0"/>
              <a:t>The DSCR defines the amount debt from cash flow</a:t>
            </a:r>
          </a:p>
          <a:p>
            <a:pPr lvl="1"/>
            <a:r>
              <a:rPr lang="en-US" dirty="0"/>
              <a:t>Say the cash flow is 150 and the DSCR is 1.5</a:t>
            </a:r>
          </a:p>
          <a:p>
            <a:pPr lvl="1"/>
            <a:r>
              <a:rPr lang="en-US" dirty="0"/>
              <a:t>Then, the debt service is 100 = 150/1.5</a:t>
            </a:r>
          </a:p>
          <a:p>
            <a:pPr lvl="1"/>
            <a:r>
              <a:rPr lang="en-US" dirty="0"/>
              <a:t> If the interest rate is zero, the DS = Interest + Repayment = Repayment</a:t>
            </a:r>
          </a:p>
          <a:p>
            <a:pPr lvl="1"/>
            <a:r>
              <a:rPr lang="en-US" dirty="0"/>
              <a:t>If the debt term is 10, then the Repayment = 100</a:t>
            </a:r>
          </a:p>
          <a:p>
            <a:pPr lvl="1"/>
            <a:r>
              <a:rPr lang="en-US" dirty="0"/>
              <a:t>In this case the total repayment = 100 x 10 = 1000</a:t>
            </a:r>
          </a:p>
          <a:p>
            <a:pPr lvl="1"/>
            <a:r>
              <a:rPr lang="en-US" dirty="0"/>
              <a:t>Total repayment = Total Debt</a:t>
            </a:r>
          </a:p>
          <a:p>
            <a:r>
              <a:rPr lang="en-US" dirty="0"/>
              <a:t>But now say the total project cost = 800</a:t>
            </a:r>
          </a:p>
          <a:p>
            <a:r>
              <a:rPr lang="en-US" dirty="0"/>
              <a:t>If you lend 1000, then the company gets 200 immediately</a:t>
            </a:r>
          </a:p>
          <a:p>
            <a:r>
              <a:rPr lang="en-US" dirty="0"/>
              <a:t>If the SPV does well, everybody is happy</a:t>
            </a:r>
          </a:p>
          <a:p>
            <a:r>
              <a:rPr lang="en-US" dirty="0"/>
              <a:t>If the SPV does badly, the company put 200 in its pocket and lost nothing</a:t>
            </a:r>
          </a:p>
          <a:p>
            <a:r>
              <a:rPr lang="en-US" dirty="0"/>
              <a:t>They have no skin in the game</a:t>
            </a:r>
          </a:p>
          <a:p>
            <a:endParaRPr lang="en-US" dirty="0"/>
          </a:p>
          <a:p>
            <a:endParaRPr lang="en-US" dirty="0"/>
          </a:p>
        </p:txBody>
      </p:sp>
      <p:sp>
        <p:nvSpPr>
          <p:cNvPr id="4" name="Slide Number Placeholder 3">
            <a:extLst>
              <a:ext uri="{FF2B5EF4-FFF2-40B4-BE49-F238E27FC236}">
                <a16:creationId xmlns:a16="http://schemas.microsoft.com/office/drawing/2014/main" id="{808DC3BB-2066-4E15-BF6B-E762D3208D6A}"/>
              </a:ext>
            </a:extLst>
          </p:cNvPr>
          <p:cNvSpPr>
            <a:spLocks noGrp="1"/>
          </p:cNvSpPr>
          <p:nvPr>
            <p:ph type="sldNum" sz="quarter" idx="4294967295"/>
          </p:nvPr>
        </p:nvSpPr>
        <p:spPr>
          <a:xfrm>
            <a:off x="11495088" y="6457950"/>
            <a:ext cx="696912" cy="400050"/>
          </a:xfrm>
        </p:spPr>
        <p:txBody>
          <a:bodyPr/>
          <a:lstStyle/>
          <a:p>
            <a:fld id="{EB241CD2-1E45-42A3-B213-66A034DF9A3B}" type="slidenum">
              <a:rPr lang="en-GB" smtClean="0"/>
              <a:t>150</a:t>
            </a:fld>
            <a:endParaRPr lang="en-GB" dirty="0"/>
          </a:p>
        </p:txBody>
      </p:sp>
    </p:spTree>
    <p:extLst>
      <p:ext uri="{BB962C8B-B14F-4D97-AF65-F5344CB8AC3E}">
        <p14:creationId xmlns:p14="http://schemas.microsoft.com/office/powerpoint/2010/main" val="396490055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592D8-2EC1-4E88-92B5-29ED3B09DD2B}"/>
              </a:ext>
            </a:extLst>
          </p:cNvPr>
          <p:cNvSpPr>
            <a:spLocks noGrp="1"/>
          </p:cNvSpPr>
          <p:nvPr>
            <p:ph type="ctrTitle"/>
          </p:nvPr>
        </p:nvSpPr>
        <p:spPr/>
        <p:txBody>
          <a:bodyPr/>
          <a:lstStyle/>
          <a:p>
            <a:r>
              <a:rPr lang="en-US" dirty="0"/>
              <a:t>DSCR for Solar PV from Fitch</a:t>
            </a:r>
            <a:endParaRPr lang="en-CH" dirty="0"/>
          </a:p>
        </p:txBody>
      </p:sp>
      <p:sp>
        <p:nvSpPr>
          <p:cNvPr id="4" name="Slide Number Placeholder 3">
            <a:extLst>
              <a:ext uri="{FF2B5EF4-FFF2-40B4-BE49-F238E27FC236}">
                <a16:creationId xmlns:a16="http://schemas.microsoft.com/office/drawing/2014/main" id="{6664FB1B-0C6A-4201-84D3-F994D34AD241}"/>
              </a:ext>
            </a:extLst>
          </p:cNvPr>
          <p:cNvSpPr>
            <a:spLocks noGrp="1"/>
          </p:cNvSpPr>
          <p:nvPr>
            <p:ph type="sldNum" sz="quarter" idx="4294967295"/>
          </p:nvPr>
        </p:nvSpPr>
        <p:spPr>
          <a:xfrm>
            <a:off x="11495088" y="6457950"/>
            <a:ext cx="696912" cy="400050"/>
          </a:xfrm>
        </p:spPr>
        <p:txBody>
          <a:bodyPr/>
          <a:lstStyle/>
          <a:p>
            <a:pPr algn="ctr"/>
            <a:fld id="{0C3A1854-6B63-4059-B360-A3C4972BF0FC}" type="slidenum">
              <a:rPr lang="ko-KR" altLang="en-US" smtClean="0"/>
              <a:pPr algn="ctr"/>
              <a:t>151</a:t>
            </a:fld>
            <a:endParaRPr lang="ko-KR" altLang="en-US" dirty="0"/>
          </a:p>
        </p:txBody>
      </p:sp>
      <p:pic>
        <p:nvPicPr>
          <p:cNvPr id="5" name="Picture 4">
            <a:extLst>
              <a:ext uri="{FF2B5EF4-FFF2-40B4-BE49-F238E27FC236}">
                <a16:creationId xmlns:a16="http://schemas.microsoft.com/office/drawing/2014/main" id="{30BE6590-DBF9-40AB-A9F1-6874FBF629AF}"/>
              </a:ext>
            </a:extLst>
          </p:cNvPr>
          <p:cNvPicPr>
            <a:picLocks noChangeAspect="1"/>
          </p:cNvPicPr>
          <p:nvPr/>
        </p:nvPicPr>
        <p:blipFill>
          <a:blip r:embed="rId2"/>
          <a:stretch>
            <a:fillRect/>
          </a:stretch>
        </p:blipFill>
        <p:spPr>
          <a:xfrm>
            <a:off x="1800225" y="1488139"/>
            <a:ext cx="8715375" cy="2383246"/>
          </a:xfrm>
          <a:prstGeom prst="rect">
            <a:avLst/>
          </a:prstGeom>
        </p:spPr>
      </p:pic>
      <p:pic>
        <p:nvPicPr>
          <p:cNvPr id="8" name="Picture 7">
            <a:extLst>
              <a:ext uri="{FF2B5EF4-FFF2-40B4-BE49-F238E27FC236}">
                <a16:creationId xmlns:a16="http://schemas.microsoft.com/office/drawing/2014/main" id="{7652CC01-4412-4DE0-A0F0-7143C70A9AF2}"/>
              </a:ext>
            </a:extLst>
          </p:cNvPr>
          <p:cNvPicPr>
            <a:picLocks noChangeAspect="1"/>
          </p:cNvPicPr>
          <p:nvPr/>
        </p:nvPicPr>
        <p:blipFill>
          <a:blip r:embed="rId3"/>
          <a:stretch>
            <a:fillRect/>
          </a:stretch>
        </p:blipFill>
        <p:spPr>
          <a:xfrm>
            <a:off x="1734238" y="4178238"/>
            <a:ext cx="8867775" cy="2032198"/>
          </a:xfrm>
          <a:prstGeom prst="rect">
            <a:avLst/>
          </a:prstGeom>
        </p:spPr>
      </p:pic>
    </p:spTree>
    <p:extLst>
      <p:ext uri="{BB962C8B-B14F-4D97-AF65-F5344CB8AC3E}">
        <p14:creationId xmlns:p14="http://schemas.microsoft.com/office/powerpoint/2010/main" val="29759122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Project Finance ties to BBB- (Baa3)</a:t>
            </a:r>
          </a:p>
        </p:txBody>
      </p:sp>
      <p:pic>
        <p:nvPicPr>
          <p:cNvPr id="5" name="Content Placeholder 4"/>
          <p:cNvPicPr>
            <a:picLocks noGrp="1" noChangeAspect="1"/>
          </p:cNvPicPr>
          <p:nvPr>
            <p:ph idx="4294967295"/>
          </p:nvPr>
        </p:nvPicPr>
        <p:blipFill>
          <a:blip r:embed="rId2"/>
          <a:stretch>
            <a:fillRect/>
          </a:stretch>
        </p:blipFill>
        <p:spPr>
          <a:xfrm>
            <a:off x="5708716" y="1824499"/>
            <a:ext cx="6367200" cy="4313948"/>
          </a:xfrm>
          <a:prstGeom prst="rect">
            <a:avLst/>
          </a:prstGeom>
        </p:spPr>
      </p:pic>
      <p:sp>
        <p:nvSpPr>
          <p:cNvPr id="4" name="Slide Number Placeholder 3"/>
          <p:cNvSpPr>
            <a:spLocks noGrp="1"/>
          </p:cNvSpPr>
          <p:nvPr>
            <p:ph type="sldNum" sz="quarter" idx="4294967295"/>
          </p:nvPr>
        </p:nvSpPr>
        <p:spPr>
          <a:xfrm>
            <a:off x="11495088" y="6457950"/>
            <a:ext cx="696912" cy="400050"/>
          </a:xfrm>
        </p:spPr>
        <p:txBody>
          <a:bodyPr/>
          <a:lstStyle/>
          <a:p>
            <a:pPr algn="ctr"/>
            <a:fld id="{0C3A1854-6B63-4059-B360-A3C4972BF0FC}" type="slidenum">
              <a:rPr lang="ko-KR" altLang="en-US" smtClean="0"/>
              <a:pPr algn="ctr"/>
              <a:t>152</a:t>
            </a:fld>
            <a:endParaRPr lang="ko-KR" altLang="en-US" dirty="0"/>
          </a:p>
        </p:txBody>
      </p:sp>
      <p:cxnSp>
        <p:nvCxnSpPr>
          <p:cNvPr id="7" name="Straight Connector 6"/>
          <p:cNvCxnSpPr/>
          <p:nvPr/>
        </p:nvCxnSpPr>
        <p:spPr>
          <a:xfrm>
            <a:off x="8756073" y="2459089"/>
            <a:ext cx="0" cy="28194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252741" y="2174130"/>
            <a:ext cx="2819400" cy="400110"/>
          </a:xfrm>
          <a:prstGeom prst="rect">
            <a:avLst/>
          </a:prstGeom>
          <a:noFill/>
        </p:spPr>
        <p:txBody>
          <a:bodyPr wrap="square" rtlCol="0">
            <a:spAutoFit/>
          </a:bodyPr>
          <a:lstStyle/>
          <a:p>
            <a:r>
              <a:rPr lang="en-US" sz="2000" dirty="0">
                <a:highlight>
                  <a:srgbClr val="FFFF00"/>
                </a:highlight>
              </a:rPr>
              <a:t>Investment Grade</a:t>
            </a:r>
          </a:p>
        </p:txBody>
      </p:sp>
      <p:sp>
        <p:nvSpPr>
          <p:cNvPr id="9" name="TextBox 8"/>
          <p:cNvSpPr txBox="1"/>
          <p:nvPr/>
        </p:nvSpPr>
        <p:spPr>
          <a:xfrm>
            <a:off x="9899073" y="2259034"/>
            <a:ext cx="1676400" cy="400110"/>
          </a:xfrm>
          <a:prstGeom prst="rect">
            <a:avLst/>
          </a:prstGeom>
          <a:noFill/>
        </p:spPr>
        <p:txBody>
          <a:bodyPr wrap="square" rtlCol="0">
            <a:spAutoFit/>
          </a:bodyPr>
          <a:lstStyle/>
          <a:p>
            <a:r>
              <a:rPr lang="en-US" sz="2000" dirty="0">
                <a:highlight>
                  <a:srgbClr val="FFFF00"/>
                </a:highlight>
              </a:rPr>
              <a:t>Junk</a:t>
            </a:r>
          </a:p>
        </p:txBody>
      </p:sp>
      <p:graphicFrame>
        <p:nvGraphicFramePr>
          <p:cNvPr id="1026" name="Object 3"/>
          <p:cNvGraphicFramePr>
            <a:graphicFrameLocks noChangeAspect="1"/>
          </p:cNvGraphicFramePr>
          <p:nvPr>
            <p:extLst>
              <p:ext uri="{D42A27DB-BD31-4B8C-83A1-F6EECF244321}">
                <p14:modId xmlns:p14="http://schemas.microsoft.com/office/powerpoint/2010/main" val="3425120486"/>
              </p:ext>
            </p:extLst>
          </p:nvPr>
        </p:nvGraphicFramePr>
        <p:xfrm>
          <a:off x="275338" y="1879392"/>
          <a:ext cx="5105400" cy="4208463"/>
        </p:xfrm>
        <a:graphic>
          <a:graphicData uri="http://schemas.openxmlformats.org/presentationml/2006/ole">
            <mc:AlternateContent xmlns:mc="http://schemas.openxmlformats.org/markup-compatibility/2006">
              <mc:Choice xmlns:v="urn:schemas-microsoft-com:vml" Requires="v">
                <p:oleObj name="Worksheet" r:id="rId3" imgW="5685840" imgH="4843440" progId="Excel.Sheet.8">
                  <p:embed/>
                </p:oleObj>
              </mc:Choice>
              <mc:Fallback>
                <p:oleObj name="Worksheet" r:id="rId3" imgW="5685840" imgH="4843440" progId="Excel.Sheet.8">
                  <p:embed/>
                  <p:pic>
                    <p:nvPicPr>
                      <p:cNvPr id="102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338" y="1879392"/>
                        <a:ext cx="5105400" cy="420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98589075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B91A4-CDA4-7DAC-FA1A-84402F3BDC60}"/>
              </a:ext>
            </a:extLst>
          </p:cNvPr>
          <p:cNvSpPr>
            <a:spLocks noGrp="1"/>
          </p:cNvSpPr>
          <p:nvPr>
            <p:ph type="ctrTitle"/>
          </p:nvPr>
        </p:nvSpPr>
        <p:spPr/>
        <p:txBody>
          <a:bodyPr>
            <a:normAutofit fontScale="90000"/>
          </a:bodyPr>
          <a:lstStyle/>
          <a:p>
            <a:r>
              <a:rPr lang="en-US" dirty="0"/>
              <a:t>Part 2 of Loan Contract - Funding</a:t>
            </a:r>
          </a:p>
        </p:txBody>
      </p:sp>
    </p:spTree>
    <p:extLst>
      <p:ext uri="{BB962C8B-B14F-4D97-AF65-F5344CB8AC3E}">
        <p14:creationId xmlns:p14="http://schemas.microsoft.com/office/powerpoint/2010/main" val="372707927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7AA6E3-6570-4D36-BF99-EC662DB14161}"/>
              </a:ext>
            </a:extLst>
          </p:cNvPr>
          <p:cNvSpPr>
            <a:spLocks noGrp="1"/>
          </p:cNvSpPr>
          <p:nvPr>
            <p:ph type="ctrTitle"/>
          </p:nvPr>
        </p:nvSpPr>
        <p:spPr/>
        <p:txBody>
          <a:bodyPr/>
          <a:lstStyle/>
          <a:p>
            <a:r>
              <a:rPr lang="en-US" dirty="0"/>
              <a:t>Issues with Funding</a:t>
            </a:r>
          </a:p>
        </p:txBody>
      </p:sp>
      <p:sp>
        <p:nvSpPr>
          <p:cNvPr id="2" name="Content Placeholder 1">
            <a:extLst>
              <a:ext uri="{FF2B5EF4-FFF2-40B4-BE49-F238E27FC236}">
                <a16:creationId xmlns:a16="http://schemas.microsoft.com/office/drawing/2014/main" id="{DA5AEFC2-BE05-4EA9-A5E3-B61A8944F05E}"/>
              </a:ext>
            </a:extLst>
          </p:cNvPr>
          <p:cNvSpPr>
            <a:spLocks noGrp="1"/>
          </p:cNvSpPr>
          <p:nvPr>
            <p:ph type="body" sz="quarter" idx="13"/>
          </p:nvPr>
        </p:nvSpPr>
        <p:spPr/>
        <p:txBody>
          <a:bodyPr>
            <a:normAutofit/>
          </a:bodyPr>
          <a:lstStyle/>
          <a:p>
            <a:r>
              <a:rPr lang="en-US" dirty="0"/>
              <a:t>In general, debt funding is difficult without some kind of support from outside of the project.</a:t>
            </a:r>
          </a:p>
          <a:p>
            <a:r>
              <a:rPr lang="en-US" dirty="0"/>
              <a:t>If the project return is above the interest rate, equity return increases when the equity is contributed later and debt earlier.</a:t>
            </a:r>
          </a:p>
          <a:p>
            <a:r>
              <a:rPr lang="en-US" dirty="0"/>
              <a:t>From bank perspective, the equity should be put in first and the loan in last.</a:t>
            </a:r>
          </a:p>
          <a:p>
            <a:r>
              <a:rPr lang="en-US" dirty="0"/>
              <a:t>Specific Issues:</a:t>
            </a:r>
          </a:p>
          <a:p>
            <a:pPr lvl="1"/>
            <a:r>
              <a:rPr lang="en-US" dirty="0"/>
              <a:t>Funding of equity first or pro-rata</a:t>
            </a:r>
          </a:p>
          <a:p>
            <a:pPr lvl="1"/>
            <a:r>
              <a:rPr lang="en-US" dirty="0"/>
              <a:t>Capitalisation of interest</a:t>
            </a:r>
          </a:p>
          <a:p>
            <a:pPr lvl="1"/>
            <a:r>
              <a:rPr lang="en-US" dirty="0"/>
              <a:t>Pre-operating cash flow</a:t>
            </a:r>
          </a:p>
          <a:p>
            <a:pPr lvl="1"/>
            <a:r>
              <a:rPr lang="en-US" dirty="0"/>
              <a:t>Interest on sub-debt or shareholder loan</a:t>
            </a:r>
          </a:p>
          <a:p>
            <a:pPr lvl="1"/>
            <a:r>
              <a:rPr lang="en-US" dirty="0"/>
              <a:t>Equity bridge loan</a:t>
            </a:r>
          </a:p>
        </p:txBody>
      </p:sp>
      <p:sp>
        <p:nvSpPr>
          <p:cNvPr id="4" name="Slide Number Placeholder 3">
            <a:extLst>
              <a:ext uri="{FF2B5EF4-FFF2-40B4-BE49-F238E27FC236}">
                <a16:creationId xmlns:a16="http://schemas.microsoft.com/office/drawing/2014/main" id="{8ADF26F2-3455-47BD-9D33-8CDD100D78C2}"/>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154</a:t>
            </a:fld>
            <a:endParaRPr lang="ko-KR" altLang="en-US" dirty="0"/>
          </a:p>
        </p:txBody>
      </p:sp>
    </p:spTree>
    <p:extLst>
      <p:ext uri="{BB962C8B-B14F-4D97-AF65-F5344CB8AC3E}">
        <p14:creationId xmlns:p14="http://schemas.microsoft.com/office/powerpoint/2010/main" val="28899502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p:txBody>
          <a:bodyPr/>
          <a:lstStyle/>
          <a:p>
            <a:r>
              <a:rPr lang="en-US" altLang="en-US" dirty="0"/>
              <a:t>Draw Request and Funding - Introduction</a:t>
            </a:r>
          </a:p>
        </p:txBody>
      </p:sp>
      <p:sp>
        <p:nvSpPr>
          <p:cNvPr id="25603" name="Rectangle 3"/>
          <p:cNvSpPr>
            <a:spLocks noGrp="1" noChangeArrowheads="1"/>
          </p:cNvSpPr>
          <p:nvPr>
            <p:ph type="body" sz="quarter" idx="13"/>
          </p:nvPr>
        </p:nvSpPr>
        <p:spPr/>
        <p:txBody>
          <a:bodyPr/>
          <a:lstStyle/>
          <a:p>
            <a:pPr marL="342900" indent="-342900"/>
            <a:r>
              <a:rPr lang="en-US" altLang="en-US" dirty="0"/>
              <a:t>When a borrower uses cash during construction, the funding request includes:</a:t>
            </a:r>
          </a:p>
          <a:p>
            <a:pPr marL="742950" lvl="1" indent="-285750"/>
            <a:r>
              <a:rPr lang="en-US" altLang="en-US" dirty="0"/>
              <a:t>Notice of Borrowing</a:t>
            </a:r>
          </a:p>
          <a:p>
            <a:pPr marL="742950" lvl="1" indent="-285750"/>
            <a:r>
              <a:rPr lang="en-US" altLang="en-US" dirty="0"/>
              <a:t>Payment and draw details</a:t>
            </a:r>
          </a:p>
          <a:p>
            <a:pPr marL="742950" lvl="1" indent="-285750"/>
            <a:r>
              <a:rPr lang="en-US" altLang="en-US" dirty="0"/>
              <a:t>Construction certificate</a:t>
            </a:r>
          </a:p>
          <a:p>
            <a:pPr marL="742950" lvl="1" indent="-285750"/>
            <a:r>
              <a:rPr lang="en-US" altLang="en-US" dirty="0"/>
              <a:t>Schedule of construction costs and cumulative amounts</a:t>
            </a:r>
          </a:p>
          <a:p>
            <a:pPr marL="742950" lvl="1" indent="-285750"/>
            <a:r>
              <a:rPr lang="en-US" altLang="en-US" dirty="0"/>
              <a:t>Insurance certificates</a:t>
            </a:r>
          </a:p>
          <a:p>
            <a:pPr marL="742950" lvl="1" indent="-285750"/>
            <a:r>
              <a:rPr lang="en-US" altLang="en-US" dirty="0"/>
              <a:t>Financial reports and other documents</a:t>
            </a:r>
          </a:p>
        </p:txBody>
      </p:sp>
    </p:spTree>
    <p:extLst>
      <p:ext uri="{BB962C8B-B14F-4D97-AF65-F5344CB8AC3E}">
        <p14:creationId xmlns:p14="http://schemas.microsoft.com/office/powerpoint/2010/main" val="194181974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p:txBody>
          <a:bodyPr>
            <a:normAutofit fontScale="90000"/>
          </a:bodyPr>
          <a:lstStyle/>
          <a:p>
            <a:r>
              <a:rPr lang="en-US" altLang="en-US" dirty="0"/>
              <a:t>Project Finance Loans – Drawdown during Construction </a:t>
            </a:r>
          </a:p>
        </p:txBody>
      </p:sp>
      <p:sp>
        <p:nvSpPr>
          <p:cNvPr id="24579" name="Rectangle 3"/>
          <p:cNvSpPr>
            <a:spLocks noGrp="1" noChangeArrowheads="1"/>
          </p:cNvSpPr>
          <p:nvPr>
            <p:ph type="body" sz="quarter" idx="13"/>
          </p:nvPr>
        </p:nvSpPr>
        <p:spPr/>
        <p:txBody>
          <a:bodyPr>
            <a:normAutofit/>
          </a:bodyPr>
          <a:lstStyle/>
          <a:p>
            <a:r>
              <a:rPr lang="en-US" altLang="en-US" sz="2800" dirty="0"/>
              <a:t>Prior to satisfying the options conditions, it is the usual practice for the financiers to:</a:t>
            </a:r>
          </a:p>
          <a:p>
            <a:pPr lvl="1"/>
            <a:r>
              <a:rPr lang="en-US" altLang="en-US" sz="2400" dirty="0"/>
              <a:t>be able to rely on other contractual or financial resources (recourse or some kind of support from sponsors) to repay that funding [if the project fails to be completed]; </a:t>
            </a:r>
          </a:p>
          <a:p>
            <a:pPr lvl="1"/>
            <a:r>
              <a:rPr lang="en-US" altLang="en-US" sz="2400" dirty="0"/>
              <a:t>If equity is not up-front may require letter of credit, sponsor guarantee or really strong EPC contract; and,</a:t>
            </a:r>
          </a:p>
          <a:p>
            <a:pPr lvl="1"/>
            <a:r>
              <a:rPr lang="en-US" altLang="en-US" sz="2400" dirty="0"/>
              <a:t>to roll up the capitalized interest-during-construction (“IDC”) into the financing (i.e. capitalizing interest).</a:t>
            </a:r>
          </a:p>
          <a:p>
            <a:r>
              <a:rPr lang="en-US" altLang="en-US" sz="2800" dirty="0"/>
              <a:t>During the construction phase, equity and debt funds are used to finance the project construction with funds generated from the project cash flow covering the operation period. </a:t>
            </a:r>
          </a:p>
        </p:txBody>
      </p:sp>
    </p:spTree>
    <p:extLst>
      <p:ext uri="{BB962C8B-B14F-4D97-AF65-F5344CB8AC3E}">
        <p14:creationId xmlns:p14="http://schemas.microsoft.com/office/powerpoint/2010/main" val="360846760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FE3DB6-2CE9-4FA1-94B3-B24F1ABDE77E}"/>
              </a:ext>
            </a:extLst>
          </p:cNvPr>
          <p:cNvSpPr>
            <a:spLocks noGrp="1"/>
          </p:cNvSpPr>
          <p:nvPr>
            <p:ph type="ctrTitle"/>
          </p:nvPr>
        </p:nvSpPr>
        <p:spPr/>
        <p:txBody>
          <a:bodyPr>
            <a:normAutofit fontScale="90000"/>
          </a:bodyPr>
          <a:lstStyle/>
          <a:p>
            <a:r>
              <a:rPr lang="en-US" dirty="0"/>
              <a:t>Capitalised Interest and Interest Capitalised During Construction for Accounting (IDC)</a:t>
            </a:r>
          </a:p>
        </p:txBody>
      </p:sp>
      <p:sp>
        <p:nvSpPr>
          <p:cNvPr id="4" name="Content Placeholder 3">
            <a:extLst>
              <a:ext uri="{FF2B5EF4-FFF2-40B4-BE49-F238E27FC236}">
                <a16:creationId xmlns:a16="http://schemas.microsoft.com/office/drawing/2014/main" id="{6AD67FF1-7A51-4AC5-9385-D11A54455E99}"/>
              </a:ext>
            </a:extLst>
          </p:cNvPr>
          <p:cNvSpPr>
            <a:spLocks noGrp="1"/>
          </p:cNvSpPr>
          <p:nvPr>
            <p:ph type="body" sz="quarter" idx="13"/>
          </p:nvPr>
        </p:nvSpPr>
        <p:spPr/>
        <p:txBody>
          <a:bodyPr>
            <a:normAutofit/>
          </a:bodyPr>
          <a:lstStyle/>
          <a:p>
            <a:r>
              <a:rPr lang="en-US" dirty="0"/>
              <a:t>Interest (and fees) can be paid during construction or capitalized to the debt balance (not paid now, but paid later).</a:t>
            </a:r>
          </a:p>
          <a:p>
            <a:r>
              <a:rPr lang="en-US" dirty="0"/>
              <a:t>If interest is capitalized and the debt is the same percent of the project cost, the capitalizing of interest does not make any difference.</a:t>
            </a:r>
          </a:p>
          <a:p>
            <a:r>
              <a:rPr lang="en-US" dirty="0"/>
              <a:t>Whether the interest is paid or capitalized, it is recorded as part of the project cost as interest during construction (IDC).</a:t>
            </a:r>
          </a:p>
          <a:p>
            <a:r>
              <a:rPr lang="en-US" dirty="0"/>
              <a:t>Note there is no capitalization of the equity cost of capital in a manner similar to debt.</a:t>
            </a:r>
          </a:p>
        </p:txBody>
      </p:sp>
    </p:spTree>
    <p:extLst>
      <p:ext uri="{BB962C8B-B14F-4D97-AF65-F5344CB8AC3E}">
        <p14:creationId xmlns:p14="http://schemas.microsoft.com/office/powerpoint/2010/main" val="36103444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Pre-Commercial Cash Flow – Reduction in Asset Cost or Equity Increase – It can make a big difference</a:t>
            </a:r>
          </a:p>
        </p:txBody>
      </p:sp>
      <p:sp>
        <p:nvSpPr>
          <p:cNvPr id="3" name="Content Placeholder 2"/>
          <p:cNvSpPr>
            <a:spLocks noGrp="1"/>
          </p:cNvSpPr>
          <p:nvPr>
            <p:ph type="body" sz="quarter" idx="13"/>
          </p:nvPr>
        </p:nvSpPr>
        <p:spPr/>
        <p:txBody>
          <a:bodyPr>
            <a:normAutofit/>
          </a:bodyPr>
          <a:lstStyle/>
          <a:p>
            <a:r>
              <a:rPr lang="en-US" dirty="0"/>
              <a:t>The effects of accounting for pre-commercial cash flows as either equity or reduction in project cost. </a:t>
            </a:r>
          </a:p>
          <a:p>
            <a:r>
              <a:rPr lang="en-US" dirty="0"/>
              <a:t>In terms of accounting, pre-commercial cash flow is income and should be part of equity.</a:t>
            </a:r>
          </a:p>
          <a:p>
            <a:r>
              <a:rPr lang="en-US" dirty="0"/>
              <a:t>Alternatively, one could call the pre-commercial cash flow a reduction in the cost of the asset.</a:t>
            </a:r>
          </a:p>
          <a:p>
            <a:r>
              <a:rPr lang="en-US" dirty="0"/>
              <a:t>Related issues include the issue of government grants and early production. </a:t>
            </a:r>
          </a:p>
          <a:p>
            <a:r>
              <a:rPr lang="en-US" dirty="0"/>
              <a:t>With an extreme case the labelling the pre-commercial cash flow as equity results in improved returns but from banker’s perspective is not “skin in the game.”</a:t>
            </a:r>
          </a:p>
        </p:txBody>
      </p:sp>
    </p:spTree>
    <p:extLst>
      <p:ext uri="{BB962C8B-B14F-4D97-AF65-F5344CB8AC3E}">
        <p14:creationId xmlns:p14="http://schemas.microsoft.com/office/powerpoint/2010/main" val="276711430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6C4D710C-30CF-4502-9220-4D566D67C197}"/>
              </a:ext>
            </a:extLst>
          </p:cNvPr>
          <p:cNvSpPr>
            <a:spLocks noGrp="1" noChangeArrowheads="1"/>
          </p:cNvSpPr>
          <p:nvPr>
            <p:ph type="ctrTitle"/>
          </p:nvPr>
        </p:nvSpPr>
        <p:spPr/>
        <p:txBody>
          <a:bodyPr>
            <a:normAutofit fontScale="90000"/>
          </a:bodyPr>
          <a:lstStyle/>
          <a:p>
            <a:r>
              <a:rPr lang="en-US" altLang="en-US" dirty="0"/>
              <a:t>Equity Bridge Loans and Recourse Debt</a:t>
            </a:r>
          </a:p>
        </p:txBody>
      </p:sp>
      <p:sp>
        <p:nvSpPr>
          <p:cNvPr id="67587" name="Rectangle 3">
            <a:extLst>
              <a:ext uri="{FF2B5EF4-FFF2-40B4-BE49-F238E27FC236}">
                <a16:creationId xmlns:a16="http://schemas.microsoft.com/office/drawing/2014/main" id="{4201BD0C-8C57-40DC-BB38-E634CD1DC325}"/>
              </a:ext>
            </a:extLst>
          </p:cNvPr>
          <p:cNvSpPr>
            <a:spLocks noGrp="1" noChangeArrowheads="1"/>
          </p:cNvSpPr>
          <p:nvPr>
            <p:ph type="body" sz="quarter" idx="13"/>
          </p:nvPr>
        </p:nvSpPr>
        <p:spPr/>
        <p:txBody>
          <a:bodyPr>
            <a:normAutofit/>
          </a:bodyPr>
          <a:lstStyle/>
          <a:p>
            <a:r>
              <a:rPr lang="en-US" altLang="en-US" sz="2400" dirty="0"/>
              <a:t>In some projects, equity holders provide loans to the project from their balance sheet instead of equity.  </a:t>
            </a:r>
          </a:p>
          <a:p>
            <a:r>
              <a:rPr lang="en-US" altLang="en-US" sz="2400" dirty="0"/>
              <a:t>Example</a:t>
            </a:r>
          </a:p>
          <a:p>
            <a:pPr lvl="1"/>
            <a:r>
              <a:rPr lang="en-US" altLang="en-US" sz="2400" dirty="0"/>
              <a:t>A project finance transaction is structured with equity first financing (i.e. equity put in to finance construction before debt).</a:t>
            </a:r>
          </a:p>
          <a:p>
            <a:pPr lvl="1"/>
            <a:r>
              <a:rPr lang="en-US" altLang="en-US" sz="2400" dirty="0"/>
              <a:t>The sponsor secures a separate loan to finance its equity requirements, meaning it does not put any equity when you count the corporate side.</a:t>
            </a:r>
          </a:p>
          <a:p>
            <a:pPr lvl="1"/>
            <a:r>
              <a:rPr lang="en-US" altLang="en-US" sz="2400" dirty="0"/>
              <a:t>The loan will be re-paid in a bullet (with interest </a:t>
            </a:r>
            <a:r>
              <a:rPr lang="en-029" altLang="en-US" sz="2400" dirty="0"/>
              <a:t>capitalised</a:t>
            </a:r>
            <a:r>
              <a:rPr lang="en-US" altLang="en-US" sz="2400" dirty="0"/>
              <a:t>) at the end of the construction period or maybe even later.</a:t>
            </a:r>
          </a:p>
          <a:p>
            <a:pPr lvl="1"/>
            <a:r>
              <a:rPr lang="en-US" altLang="en-US" sz="2400" dirty="0"/>
              <a:t>When the loan is re-paid, the sponsor provides equity to finance the loan.</a:t>
            </a:r>
          </a:p>
          <a:p>
            <a:pPr lvl="1"/>
            <a:r>
              <a:rPr lang="en-US" altLang="en-US" sz="2400" dirty="0"/>
              <a:t>The equity bridge loan must have a parent </a:t>
            </a:r>
            <a:r>
              <a:rPr lang="en-029" altLang="en-US" sz="2400" dirty="0"/>
              <a:t>guarantee</a:t>
            </a:r>
            <a:r>
              <a:rPr lang="en-US" altLang="en-US" sz="2400" dirty="0"/>
              <a:t>.</a:t>
            </a:r>
          </a:p>
        </p:txBody>
      </p:sp>
    </p:spTree>
    <p:extLst>
      <p:ext uri="{BB962C8B-B14F-4D97-AF65-F5344CB8AC3E}">
        <p14:creationId xmlns:p14="http://schemas.microsoft.com/office/powerpoint/2010/main" val="1758325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6524D-1218-90C1-78B6-CCE2A6055CD0}"/>
              </a:ext>
            </a:extLst>
          </p:cNvPr>
          <p:cNvSpPr>
            <a:spLocks noGrp="1"/>
          </p:cNvSpPr>
          <p:nvPr>
            <p:ph type="ctrTitle"/>
          </p:nvPr>
        </p:nvSpPr>
        <p:spPr/>
        <p:txBody>
          <a:bodyPr/>
          <a:lstStyle/>
          <a:p>
            <a:r>
              <a:rPr lang="en-US" dirty="0"/>
              <a:t>Examples of Things that are Mean Reverting and Not Mean Reverting</a:t>
            </a:r>
          </a:p>
        </p:txBody>
      </p:sp>
      <p:sp>
        <p:nvSpPr>
          <p:cNvPr id="3" name="Text Placeholder 2">
            <a:extLst>
              <a:ext uri="{FF2B5EF4-FFF2-40B4-BE49-F238E27FC236}">
                <a16:creationId xmlns:a16="http://schemas.microsoft.com/office/drawing/2014/main" id="{4AEC9067-F59E-80E1-E000-19D833B9A88B}"/>
              </a:ext>
            </a:extLst>
          </p:cNvPr>
          <p:cNvSpPr>
            <a:spLocks noGrp="1"/>
          </p:cNvSpPr>
          <p:nvPr>
            <p:ph type="body" sz="quarter" idx="13"/>
          </p:nvPr>
        </p:nvSpPr>
        <p:spPr>
          <a:xfrm>
            <a:off x="323478" y="1945008"/>
            <a:ext cx="5279035" cy="4916620"/>
          </a:xfrm>
        </p:spPr>
        <p:txBody>
          <a:bodyPr>
            <a:normAutofit/>
          </a:bodyPr>
          <a:lstStyle/>
          <a:p>
            <a:pPr marL="0" indent="0" algn="ctr">
              <a:buNone/>
            </a:pPr>
            <a:r>
              <a:rPr lang="en-US" b="1" dirty="0"/>
              <a:t>Mean Reverting</a:t>
            </a:r>
          </a:p>
          <a:p>
            <a:r>
              <a:rPr lang="en-US" dirty="0"/>
              <a:t>Solar and Wind Variation</a:t>
            </a:r>
          </a:p>
          <a:p>
            <a:r>
              <a:rPr lang="en-US" dirty="0"/>
              <a:t>Commodity Prices moving to marginal cost of production</a:t>
            </a:r>
          </a:p>
          <a:p>
            <a:r>
              <a:rPr lang="en-US" dirty="0"/>
              <a:t>Movement in Traffic from year to year after initial traffic has been established</a:t>
            </a:r>
          </a:p>
          <a:p>
            <a:r>
              <a:rPr lang="en-US" dirty="0"/>
              <a:t>Maintenance cost variation from year to year</a:t>
            </a:r>
          </a:p>
          <a:p>
            <a:r>
              <a:rPr lang="en-US" dirty="0"/>
              <a:t>Refinery Margins</a:t>
            </a:r>
          </a:p>
          <a:p>
            <a:r>
              <a:rPr lang="en-US" dirty="0"/>
              <a:t>Electricity Merchant Prices in Markets with Little Renewable Capacity</a:t>
            </a:r>
          </a:p>
          <a:p>
            <a:endParaRPr lang="en-US" dirty="0"/>
          </a:p>
          <a:p>
            <a:endParaRPr lang="en-US" dirty="0"/>
          </a:p>
        </p:txBody>
      </p:sp>
      <p:sp>
        <p:nvSpPr>
          <p:cNvPr id="4" name="Text Placeholder 2">
            <a:extLst>
              <a:ext uri="{FF2B5EF4-FFF2-40B4-BE49-F238E27FC236}">
                <a16:creationId xmlns:a16="http://schemas.microsoft.com/office/drawing/2014/main" id="{D8957787-3441-A13D-C26D-79C09FF68C74}"/>
              </a:ext>
            </a:extLst>
          </p:cNvPr>
          <p:cNvSpPr txBox="1">
            <a:spLocks/>
          </p:cNvSpPr>
          <p:nvPr/>
        </p:nvSpPr>
        <p:spPr>
          <a:xfrm>
            <a:off x="6089817" y="1945008"/>
            <a:ext cx="4884058" cy="4800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400" b="0" i="0" kern="1200" baseline="0">
                <a:solidFill>
                  <a:schemeClr val="tx1"/>
                </a:solidFill>
                <a:latin typeface="Calibri"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ú"/>
              <a:defRPr sz="2400" b="0" i="0" kern="1200" baseline="0">
                <a:solidFill>
                  <a:srgbClr val="898989"/>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1800" b="0" i="0" kern="1200" baseline="0">
                <a:solidFill>
                  <a:srgbClr val="898989"/>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Courier New" pitchFamily="49" charset="0"/>
              <a:buChar char="o"/>
              <a:defRPr sz="1600" b="0" i="0" kern="1200" baseline="0">
                <a:solidFill>
                  <a:srgbClr val="898989"/>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Non-Mean Reverting</a:t>
            </a:r>
          </a:p>
          <a:p>
            <a:r>
              <a:rPr lang="en-US" dirty="0"/>
              <a:t>Stock Prices</a:t>
            </a:r>
          </a:p>
          <a:p>
            <a:r>
              <a:rPr lang="en-US" dirty="0"/>
              <a:t>Items that go out of fashion such as handbags</a:t>
            </a:r>
          </a:p>
          <a:p>
            <a:r>
              <a:rPr lang="en-US" dirty="0"/>
              <a:t>Items that become obsolete like Kodak Cameras and Blackberry</a:t>
            </a:r>
          </a:p>
          <a:p>
            <a:r>
              <a:rPr lang="en-US" dirty="0"/>
              <a:t>Sudden Political Decisions to Nationalize Industries</a:t>
            </a:r>
          </a:p>
          <a:p>
            <a:r>
              <a:rPr lang="en-US" dirty="0"/>
              <a:t>Errors in Modelling Solar, Wind or Toll Road Traffic</a:t>
            </a:r>
          </a:p>
          <a:p>
            <a:endParaRPr lang="en-US" dirty="0"/>
          </a:p>
        </p:txBody>
      </p:sp>
    </p:spTree>
    <p:extLst>
      <p:ext uri="{BB962C8B-B14F-4D97-AF65-F5344CB8AC3E}">
        <p14:creationId xmlns:p14="http://schemas.microsoft.com/office/powerpoint/2010/main" val="130310027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Issues with Equity Bridge Loans</a:t>
            </a:r>
          </a:p>
        </p:txBody>
      </p:sp>
      <p:sp>
        <p:nvSpPr>
          <p:cNvPr id="3" name="Content Placeholder 2"/>
          <p:cNvSpPr>
            <a:spLocks noGrp="1"/>
          </p:cNvSpPr>
          <p:nvPr>
            <p:ph type="body" sz="quarter" idx="13"/>
          </p:nvPr>
        </p:nvSpPr>
        <p:spPr/>
        <p:txBody>
          <a:bodyPr>
            <a:normAutofit/>
          </a:bodyPr>
          <a:lstStyle/>
          <a:p>
            <a:r>
              <a:rPr lang="en-GB" sz="2400" dirty="0"/>
              <a:t>In pure project finance, equity should be contributed before debt during the construction period to assure that equity does not walk away from the project during construction. </a:t>
            </a:r>
          </a:p>
          <a:p>
            <a:r>
              <a:rPr lang="en-GB" sz="2400" dirty="0"/>
              <a:t>Pro-rata debt and equity contributions or equity bridge loans require some kind of sponsor support and can in theory distort the equity cash flow. </a:t>
            </a:r>
          </a:p>
          <a:p>
            <a:r>
              <a:rPr lang="en-GB" sz="2400" dirty="0"/>
              <a:t>An equity bridge loan requires parent support, the cost of which is not included in the equity IRR. The effects of IDC on equity bridge loan on project taxes and the effects of equity bridge loans in different interest rate environments and on different types of projects will be discussed.</a:t>
            </a:r>
          </a:p>
          <a:p>
            <a:r>
              <a:rPr lang="en-US" altLang="en-US" sz="2400" dirty="0"/>
              <a:t>Issue</a:t>
            </a:r>
          </a:p>
          <a:p>
            <a:pPr lvl="1"/>
            <a:r>
              <a:rPr lang="en-US" altLang="en-US" sz="2400" dirty="0"/>
              <a:t>Should the equity bridge loan be included in computing Equity IRR.</a:t>
            </a:r>
          </a:p>
          <a:p>
            <a:pPr lvl="1"/>
            <a:r>
              <a:rPr lang="en-US" altLang="en-US" sz="2400" dirty="0"/>
              <a:t>The loan uses resources of the parent and must be guaranteed by the parent</a:t>
            </a:r>
          </a:p>
        </p:txBody>
      </p:sp>
    </p:spTree>
    <p:extLst>
      <p:ext uri="{BB962C8B-B14F-4D97-AF65-F5344CB8AC3E}">
        <p14:creationId xmlns:p14="http://schemas.microsoft.com/office/powerpoint/2010/main" val="458979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Issues with EBL</a:t>
            </a:r>
          </a:p>
        </p:txBody>
      </p:sp>
      <p:sp>
        <p:nvSpPr>
          <p:cNvPr id="3" name="Content Placeholder 2"/>
          <p:cNvSpPr>
            <a:spLocks noGrp="1"/>
          </p:cNvSpPr>
          <p:nvPr>
            <p:ph type="body" sz="quarter" idx="13"/>
          </p:nvPr>
        </p:nvSpPr>
        <p:spPr/>
        <p:txBody>
          <a:bodyPr>
            <a:normAutofit/>
          </a:bodyPr>
          <a:lstStyle/>
          <a:p>
            <a:r>
              <a:rPr lang="en-US" dirty="0"/>
              <a:t>If there are multiple sponsors, one of which provides a guarantee, how should the benefits of the EBL be allocated</a:t>
            </a:r>
          </a:p>
          <a:p>
            <a:r>
              <a:rPr lang="en-US" dirty="0"/>
              <a:t>The IDC increases the cost of the project and increases other debt capacity if there is a debt capacity constraint</a:t>
            </a:r>
          </a:p>
          <a:p>
            <a:endParaRPr lang="en-US" dirty="0"/>
          </a:p>
          <a:p>
            <a:endParaRPr lang="en-US" dirty="0"/>
          </a:p>
        </p:txBody>
      </p:sp>
      <p:sp>
        <p:nvSpPr>
          <p:cNvPr id="4" name="Slide Number Placeholder 3"/>
          <p:cNvSpPr>
            <a:spLocks noGrp="1"/>
          </p:cNvSpPr>
          <p:nvPr>
            <p:ph type="sldNum" sz="quarter" idx="4294967295"/>
          </p:nvPr>
        </p:nvSpPr>
        <p:spPr>
          <a:xfrm>
            <a:off x="9448800" y="6356350"/>
            <a:ext cx="2743200" cy="365125"/>
          </a:xfrm>
        </p:spPr>
        <p:txBody>
          <a:bodyPr/>
          <a:lstStyle/>
          <a:p>
            <a:fld id="{EB241CD2-1E45-42A3-B213-66A034DF9A3B}" type="slidenum">
              <a:rPr lang="en-GB" smtClean="0"/>
              <a:t>161</a:t>
            </a:fld>
            <a:endParaRPr lang="en-GB" dirty="0"/>
          </a:p>
        </p:txBody>
      </p:sp>
      <p:pic>
        <p:nvPicPr>
          <p:cNvPr id="5" name="Picture 4"/>
          <p:cNvPicPr>
            <a:picLocks noChangeAspect="1"/>
          </p:cNvPicPr>
          <p:nvPr/>
        </p:nvPicPr>
        <p:blipFill>
          <a:blip r:embed="rId2"/>
          <a:stretch>
            <a:fillRect/>
          </a:stretch>
        </p:blipFill>
        <p:spPr>
          <a:xfrm>
            <a:off x="4980959" y="3785821"/>
            <a:ext cx="4971417" cy="2541710"/>
          </a:xfrm>
          <a:prstGeom prst="rect">
            <a:avLst/>
          </a:prstGeom>
        </p:spPr>
      </p:pic>
    </p:spTree>
    <p:extLst>
      <p:ext uri="{BB962C8B-B14F-4D97-AF65-F5344CB8AC3E}">
        <p14:creationId xmlns:p14="http://schemas.microsoft.com/office/powerpoint/2010/main" val="286809411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Nuanced Issues with IDC on Shareholder Loans</a:t>
            </a:r>
          </a:p>
        </p:txBody>
      </p:sp>
      <p:sp>
        <p:nvSpPr>
          <p:cNvPr id="3" name="Content Placeholder 2"/>
          <p:cNvSpPr>
            <a:spLocks noGrp="1"/>
          </p:cNvSpPr>
          <p:nvPr>
            <p:ph type="body" sz="quarter" idx="13"/>
          </p:nvPr>
        </p:nvSpPr>
        <p:spPr/>
        <p:txBody>
          <a:bodyPr>
            <a:normAutofit/>
          </a:bodyPr>
          <a:lstStyle/>
          <a:p>
            <a:r>
              <a:rPr lang="en-US" dirty="0"/>
              <a:t>Shareholder loans seem to have no effect on senior debt.  All of the covenants and waterfall issues occur after the senior debt is paid.</a:t>
            </a:r>
          </a:p>
          <a:p>
            <a:r>
              <a:rPr lang="en-US" dirty="0"/>
              <a:t>If senior debt limits the dividends to shareholders, it will also limit the shareholder loan payments</a:t>
            </a:r>
          </a:p>
          <a:p>
            <a:r>
              <a:rPr lang="en-US" dirty="0"/>
              <a:t>Equity IRR should consider the shareholder loan and any other equity as combined cash flows</a:t>
            </a:r>
          </a:p>
          <a:p>
            <a:r>
              <a:rPr lang="en-US" dirty="0"/>
              <a:t>The shareholder loan may affect taxes which will increase the cash flow (and cause a circular reference problem).</a:t>
            </a:r>
          </a:p>
        </p:txBody>
      </p:sp>
    </p:spTree>
    <p:extLst>
      <p:ext uri="{BB962C8B-B14F-4D97-AF65-F5344CB8AC3E}">
        <p14:creationId xmlns:p14="http://schemas.microsoft.com/office/powerpoint/2010/main" val="341644034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Standby Loans for Construction Cost Over-run and the Issue of Cost Under-run</a:t>
            </a:r>
          </a:p>
        </p:txBody>
      </p:sp>
      <p:sp>
        <p:nvSpPr>
          <p:cNvPr id="3" name="Content Placeholder 2"/>
          <p:cNvSpPr>
            <a:spLocks noGrp="1"/>
          </p:cNvSpPr>
          <p:nvPr>
            <p:ph type="body" sz="quarter" idx="13"/>
          </p:nvPr>
        </p:nvSpPr>
        <p:spPr/>
        <p:txBody>
          <a:bodyPr/>
          <a:lstStyle/>
          <a:p>
            <a:r>
              <a:rPr lang="en-US" dirty="0"/>
              <a:t>With a cost over-run facility, the commitment fee can increase the cost of the project.</a:t>
            </a:r>
          </a:p>
          <a:p>
            <a:r>
              <a:rPr lang="en-US" dirty="0"/>
              <a:t>If the debt is subordinated to senior debt the over-run facility is similar to shareholder loans.</a:t>
            </a:r>
          </a:p>
          <a:p>
            <a:r>
              <a:rPr lang="en-US" dirty="0"/>
              <a:t>If there is a cost under-run and the debt has been committed with and EBL or pro-rata, a question arises as to whether the debt should be reduced or whether the proceeds should accrue to shareholders.</a:t>
            </a:r>
          </a:p>
        </p:txBody>
      </p:sp>
    </p:spTree>
    <p:extLst>
      <p:ext uri="{BB962C8B-B14F-4D97-AF65-F5344CB8AC3E}">
        <p14:creationId xmlns:p14="http://schemas.microsoft.com/office/powerpoint/2010/main" val="390440510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Evaluation of Delays in Construction</a:t>
            </a:r>
          </a:p>
        </p:txBody>
      </p:sp>
      <p:sp>
        <p:nvSpPr>
          <p:cNvPr id="3" name="Content Placeholder 2"/>
          <p:cNvSpPr>
            <a:spLocks noGrp="1"/>
          </p:cNvSpPr>
          <p:nvPr>
            <p:ph type="body" sz="quarter" idx="13"/>
          </p:nvPr>
        </p:nvSpPr>
        <p:spPr/>
        <p:txBody>
          <a:bodyPr>
            <a:normAutofit/>
          </a:bodyPr>
          <a:lstStyle/>
          <a:p>
            <a:r>
              <a:rPr lang="en-US" dirty="0"/>
              <a:t>In evaluating delays in construction, it is generally better not to change the S-curve but rather to assume there is dead time.</a:t>
            </a:r>
          </a:p>
          <a:p>
            <a:r>
              <a:rPr lang="en-US" dirty="0"/>
              <a:t>After accounting for the reductions in PPA revenues, the liquidated damage can accrue to reduction of debt to maintain the DSCR.</a:t>
            </a:r>
          </a:p>
        </p:txBody>
      </p:sp>
      <p:pic>
        <p:nvPicPr>
          <p:cNvPr id="4" name="Picture 3"/>
          <p:cNvPicPr>
            <a:picLocks noChangeAspect="1"/>
          </p:cNvPicPr>
          <p:nvPr/>
        </p:nvPicPr>
        <p:blipFill>
          <a:blip r:embed="rId2"/>
          <a:stretch>
            <a:fillRect/>
          </a:stretch>
        </p:blipFill>
        <p:spPr>
          <a:xfrm>
            <a:off x="4226850" y="4335292"/>
            <a:ext cx="5901179" cy="2400878"/>
          </a:xfrm>
          <a:prstGeom prst="rect">
            <a:avLst/>
          </a:prstGeom>
        </p:spPr>
      </p:pic>
    </p:spTree>
    <p:extLst>
      <p:ext uri="{BB962C8B-B14F-4D97-AF65-F5344CB8AC3E}">
        <p14:creationId xmlns:p14="http://schemas.microsoft.com/office/powerpoint/2010/main" val="318051155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Complex IDC Calculations with Portfolios</a:t>
            </a:r>
          </a:p>
        </p:txBody>
      </p:sp>
      <p:sp>
        <p:nvSpPr>
          <p:cNvPr id="3" name="Content Placeholder 2"/>
          <p:cNvSpPr>
            <a:spLocks noGrp="1"/>
          </p:cNvSpPr>
          <p:nvPr>
            <p:ph type="body" sz="quarter" idx="13"/>
          </p:nvPr>
        </p:nvSpPr>
        <p:spPr/>
        <p:txBody>
          <a:bodyPr>
            <a:normAutofit/>
          </a:bodyPr>
          <a:lstStyle/>
          <a:p>
            <a:r>
              <a:rPr lang="en-US" dirty="0"/>
              <a:t>The IDC calculations can be complex if some parts of the project are completed while others are continuing to be constructed.</a:t>
            </a:r>
          </a:p>
          <a:p>
            <a:r>
              <a:rPr lang="en-US" dirty="0"/>
              <a:t>This is a typical problem in real estate and solar roof-top</a:t>
            </a:r>
          </a:p>
          <a:p>
            <a:r>
              <a:rPr lang="en-US" dirty="0"/>
              <a:t>To resolve the problem:</a:t>
            </a:r>
          </a:p>
          <a:p>
            <a:pPr lvl="1"/>
            <a:r>
              <a:rPr lang="en-US" dirty="0"/>
              <a:t>Keep track of plant in service and construction work in progress in separate accounts</a:t>
            </a:r>
          </a:p>
          <a:p>
            <a:pPr lvl="1"/>
            <a:r>
              <a:rPr lang="en-US" dirty="0"/>
              <a:t>Allocate interest from the ratio of CWIP to (CWIP + Plant in Service)</a:t>
            </a:r>
          </a:p>
          <a:p>
            <a:pPr lvl="1"/>
            <a:r>
              <a:rPr lang="en-US" dirty="0"/>
              <a:t>IDC itself will also be in CWIP and Plant in Service</a:t>
            </a:r>
          </a:p>
        </p:txBody>
      </p:sp>
      <p:sp>
        <p:nvSpPr>
          <p:cNvPr id="4" name="Slide Number Placeholder 3"/>
          <p:cNvSpPr>
            <a:spLocks noGrp="1"/>
          </p:cNvSpPr>
          <p:nvPr>
            <p:ph type="sldNum" sz="quarter" idx="4294967295"/>
          </p:nvPr>
        </p:nvSpPr>
        <p:spPr>
          <a:xfrm>
            <a:off x="9448800" y="6356350"/>
            <a:ext cx="2743200" cy="365125"/>
          </a:xfrm>
        </p:spPr>
        <p:txBody>
          <a:bodyPr/>
          <a:lstStyle/>
          <a:p>
            <a:fld id="{EB241CD2-1E45-42A3-B213-66A034DF9A3B}" type="slidenum">
              <a:rPr lang="en-GB" smtClean="0"/>
              <a:t>165</a:t>
            </a:fld>
            <a:endParaRPr lang="en-GB" dirty="0"/>
          </a:p>
        </p:txBody>
      </p:sp>
    </p:spTree>
    <p:extLst>
      <p:ext uri="{BB962C8B-B14F-4D97-AF65-F5344CB8AC3E}">
        <p14:creationId xmlns:p14="http://schemas.microsoft.com/office/powerpoint/2010/main" val="62497057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Draw-downs and Management of Disbursement of Funds</a:t>
            </a:r>
          </a:p>
        </p:txBody>
      </p:sp>
      <p:sp>
        <p:nvSpPr>
          <p:cNvPr id="26627" name="Rectangle 3"/>
          <p:cNvSpPr>
            <a:spLocks noGrp="1" noChangeArrowheads="1"/>
          </p:cNvSpPr>
          <p:nvPr>
            <p:ph type="body" sz="quarter" idx="13"/>
          </p:nvPr>
        </p:nvSpPr>
        <p:spPr/>
        <p:txBody>
          <a:bodyPr>
            <a:normAutofit/>
          </a:bodyPr>
          <a:lstStyle/>
          <a:p>
            <a:r>
              <a:rPr lang="en-US" altLang="en-US" dirty="0"/>
              <a:t>The strict control of fund disbursements can provide a mechanism to maintain leverage over contractors and thus help to minimize construction risk in the better rated projects. </a:t>
            </a:r>
          </a:p>
          <a:p>
            <a:r>
              <a:rPr lang="en-US" altLang="en-US" dirty="0"/>
              <a:t>Loan documents typically give lenders the right to closely monitor construction progress and release funds only for work that the lender's engineering and construction expert has approved as being complete. </a:t>
            </a:r>
          </a:p>
          <a:p>
            <a:r>
              <a:rPr lang="en-US" altLang="en-US" dirty="0"/>
              <a:t>Third-party trustees, acting in a fiduciary capacity, will generally manage disbursement of funds to protect debtholders' interest in the project. (Multiple Investors) </a:t>
            </a:r>
          </a:p>
          <a:p>
            <a:pPr>
              <a:buFontTx/>
              <a:buNone/>
            </a:pPr>
            <a:endParaRPr lang="en-US" altLang="en-US" dirty="0"/>
          </a:p>
        </p:txBody>
      </p:sp>
    </p:spTree>
    <p:extLst>
      <p:ext uri="{BB962C8B-B14F-4D97-AF65-F5344CB8AC3E}">
        <p14:creationId xmlns:p14="http://schemas.microsoft.com/office/powerpoint/2010/main" val="157388550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p:txBody>
          <a:bodyPr/>
          <a:lstStyle/>
          <a:p>
            <a:r>
              <a:rPr lang="en-US" altLang="en-US" dirty="0"/>
              <a:t>Draw-downs and Retention of Funds</a:t>
            </a:r>
          </a:p>
        </p:txBody>
      </p:sp>
      <p:sp>
        <p:nvSpPr>
          <p:cNvPr id="27651" name="Rectangle 3"/>
          <p:cNvSpPr>
            <a:spLocks noGrp="1" noChangeArrowheads="1"/>
          </p:cNvSpPr>
          <p:nvPr>
            <p:ph type="body" sz="quarter" idx="13"/>
          </p:nvPr>
        </p:nvSpPr>
        <p:spPr/>
        <p:txBody>
          <a:bodyPr>
            <a:normAutofit/>
          </a:bodyPr>
          <a:lstStyle/>
          <a:p>
            <a:r>
              <a:rPr lang="en-US" altLang="en-US" sz="2400" dirty="0"/>
              <a:t>Retention of all debt-financed funds in a segregated account by a trustee experienced in management of power project construction, preferably an experienced bank or other lender for these projects; </a:t>
            </a:r>
          </a:p>
          <a:p>
            <a:pPr lvl="1"/>
            <a:r>
              <a:rPr lang="en-US" altLang="en-US" sz="2000" dirty="0"/>
              <a:t>Payment structures that retain a small portion of each amount payable, about 5%, until the project reaches commercial completion; </a:t>
            </a:r>
          </a:p>
          <a:p>
            <a:pPr lvl="1"/>
            <a:r>
              <a:rPr lang="en-US" altLang="en-US" sz="2000" dirty="0"/>
              <a:t>Disbursements made only for work certified as complete by an independent project engineer retained by the construction trustee solely for approving disbursements; </a:t>
            </a:r>
          </a:p>
          <a:p>
            <a:pPr lvl="1"/>
            <a:r>
              <a:rPr lang="en-US" altLang="en-US" sz="2000" dirty="0"/>
              <a:t>Right to suspend or halt disbursements when the trustee concludes that construction progress is materially at risk (reversals or revocations of necessary regulatory approvals or changes in law or cost outside the levels anticipated by the budget and schedule) </a:t>
            </a:r>
          </a:p>
          <a:p>
            <a:r>
              <a:rPr lang="en-US" altLang="en-US" sz="2400" dirty="0"/>
              <a:t>Authority to approve all change orders or authority to limit change orders to a pre-determined amount (example MCV)</a:t>
            </a:r>
          </a:p>
        </p:txBody>
      </p:sp>
    </p:spTree>
    <p:extLst>
      <p:ext uri="{BB962C8B-B14F-4D97-AF65-F5344CB8AC3E}">
        <p14:creationId xmlns:p14="http://schemas.microsoft.com/office/powerpoint/2010/main" val="294791189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559F8-558B-E4A8-AF89-5B40D4813E22}"/>
              </a:ext>
            </a:extLst>
          </p:cNvPr>
          <p:cNvSpPr>
            <a:spLocks noGrp="1"/>
          </p:cNvSpPr>
          <p:nvPr>
            <p:ph type="ctrTitle"/>
          </p:nvPr>
        </p:nvSpPr>
        <p:spPr/>
        <p:txBody>
          <a:bodyPr/>
          <a:lstStyle/>
          <a:p>
            <a:r>
              <a:rPr lang="en-US" dirty="0"/>
              <a:t>Part 3: Debt Repayment</a:t>
            </a:r>
          </a:p>
        </p:txBody>
      </p:sp>
    </p:spTree>
    <p:extLst>
      <p:ext uri="{BB962C8B-B14F-4D97-AF65-F5344CB8AC3E}">
        <p14:creationId xmlns:p14="http://schemas.microsoft.com/office/powerpoint/2010/main" val="357620617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Alternative Repayment Patterns</a:t>
            </a:r>
          </a:p>
        </p:txBody>
      </p:sp>
      <p:sp>
        <p:nvSpPr>
          <p:cNvPr id="3" name="Content Placeholder 2"/>
          <p:cNvSpPr>
            <a:spLocks noGrp="1"/>
          </p:cNvSpPr>
          <p:nvPr>
            <p:ph type="body" sz="quarter" idx="13"/>
          </p:nvPr>
        </p:nvSpPr>
        <p:spPr/>
        <p:txBody>
          <a:bodyPr>
            <a:normAutofit/>
          </a:bodyPr>
          <a:lstStyle/>
          <a:p>
            <a:r>
              <a:rPr lang="en-US" dirty="0"/>
              <a:t>Given a DSCR constraint and the formula that the present value of debt service equals the amount of debt at COD, use geometry to maximize debt. </a:t>
            </a:r>
          </a:p>
          <a:p>
            <a:r>
              <a:rPr lang="en-US" dirty="0"/>
              <a:t>The general idea of maintaining a constant DSCR over the life of a project in sculpting when the risks can increase over time. </a:t>
            </a:r>
          </a:p>
          <a:p>
            <a:r>
              <a:rPr lang="en-US" dirty="0"/>
              <a:t>Contrasts to the requirement that banks must increase capital with longer terms and that an implicit assumption of constant credit spreads is increasing risk over time. </a:t>
            </a:r>
          </a:p>
          <a:p>
            <a:r>
              <a:rPr lang="en-US" dirty="0"/>
              <a:t>Sculpting versus alternative methods in the context of different revenue patterns (indexation, flat fee-in tariffs, tax depreciation, etc.)</a:t>
            </a:r>
          </a:p>
        </p:txBody>
      </p:sp>
      <p:sp>
        <p:nvSpPr>
          <p:cNvPr id="4" name="Slide Number Placeholder 3"/>
          <p:cNvSpPr>
            <a:spLocks noGrp="1"/>
          </p:cNvSpPr>
          <p:nvPr>
            <p:ph type="sldNum" sz="quarter" idx="4294967295"/>
          </p:nvPr>
        </p:nvSpPr>
        <p:spPr>
          <a:xfrm>
            <a:off x="11495088" y="6457950"/>
            <a:ext cx="696912" cy="400050"/>
          </a:xfrm>
        </p:spPr>
        <p:txBody>
          <a:bodyPr/>
          <a:lstStyle/>
          <a:p>
            <a:fld id="{EB241CD2-1E45-42A3-B213-66A034DF9A3B}" type="slidenum">
              <a:rPr lang="en-GB" smtClean="0"/>
              <a:t>169</a:t>
            </a:fld>
            <a:endParaRPr lang="en-GB" dirty="0"/>
          </a:p>
        </p:txBody>
      </p:sp>
    </p:spTree>
    <p:extLst>
      <p:ext uri="{BB962C8B-B14F-4D97-AF65-F5344CB8AC3E}">
        <p14:creationId xmlns:p14="http://schemas.microsoft.com/office/powerpoint/2010/main" val="1691677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A1554-01CE-BEFC-930C-64E12C8E9E4B}"/>
              </a:ext>
            </a:extLst>
          </p:cNvPr>
          <p:cNvSpPr>
            <a:spLocks noGrp="1"/>
          </p:cNvSpPr>
          <p:nvPr>
            <p:ph type="ctrTitle"/>
          </p:nvPr>
        </p:nvSpPr>
        <p:spPr/>
        <p:txBody>
          <a:bodyPr/>
          <a:lstStyle/>
          <a:p>
            <a:r>
              <a:rPr lang="en-US" dirty="0"/>
              <a:t>Monte Carlo Simulation as Illustration of Project Finance</a:t>
            </a:r>
          </a:p>
        </p:txBody>
      </p:sp>
      <p:sp>
        <p:nvSpPr>
          <p:cNvPr id="3" name="Text Placeholder 2">
            <a:extLst>
              <a:ext uri="{FF2B5EF4-FFF2-40B4-BE49-F238E27FC236}">
                <a16:creationId xmlns:a16="http://schemas.microsoft.com/office/drawing/2014/main" id="{891501B8-57D3-6CDD-0CB6-271667DD22D6}"/>
              </a:ext>
            </a:extLst>
          </p:cNvPr>
          <p:cNvSpPr>
            <a:spLocks noGrp="1"/>
          </p:cNvSpPr>
          <p:nvPr>
            <p:ph type="body" sz="quarter" idx="13"/>
          </p:nvPr>
        </p:nvSpPr>
        <p:spPr/>
        <p:txBody>
          <a:bodyPr/>
          <a:lstStyle/>
          <a:p>
            <a:r>
              <a:rPr lang="en-US" dirty="0"/>
              <a:t>Structure the Debt</a:t>
            </a:r>
          </a:p>
          <a:p>
            <a:endParaRPr lang="en-US" dirty="0"/>
          </a:p>
          <a:p>
            <a:endParaRPr lang="en-US" dirty="0"/>
          </a:p>
          <a:p>
            <a:endParaRPr lang="en-US" dirty="0"/>
          </a:p>
          <a:p>
            <a:endParaRPr lang="en-US" dirty="0"/>
          </a:p>
          <a:p>
            <a:pPr marL="0" indent="0">
              <a:buNone/>
            </a:pPr>
            <a:r>
              <a:rPr lang="en-US" dirty="0"/>
              <a:t>Simulation with Volatility</a:t>
            </a:r>
          </a:p>
          <a:p>
            <a:endParaRPr lang="en-US" dirty="0"/>
          </a:p>
        </p:txBody>
      </p:sp>
      <p:graphicFrame>
        <p:nvGraphicFramePr>
          <p:cNvPr id="4" name="Chart 3">
            <a:extLst>
              <a:ext uri="{FF2B5EF4-FFF2-40B4-BE49-F238E27FC236}">
                <a16:creationId xmlns:a16="http://schemas.microsoft.com/office/drawing/2014/main" id="{1D2C77A4-82F9-4194-9806-D14D62535C67}"/>
              </a:ext>
            </a:extLst>
          </p:cNvPr>
          <p:cNvGraphicFramePr>
            <a:graphicFrameLocks/>
          </p:cNvGraphicFramePr>
          <p:nvPr>
            <p:extLst>
              <p:ext uri="{D42A27DB-BD31-4B8C-83A1-F6EECF244321}">
                <p14:modId xmlns:p14="http://schemas.microsoft.com/office/powerpoint/2010/main" val="3534066472"/>
              </p:ext>
            </p:extLst>
          </p:nvPr>
        </p:nvGraphicFramePr>
        <p:xfrm>
          <a:off x="1140272" y="2098543"/>
          <a:ext cx="2808900" cy="1828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2">
            <a:extLst>
              <a:ext uri="{FF2B5EF4-FFF2-40B4-BE49-F238E27FC236}">
                <a16:creationId xmlns:a16="http://schemas.microsoft.com/office/drawing/2014/main" id="{1002465B-911B-BF8C-E924-604048AD066B}"/>
              </a:ext>
            </a:extLst>
          </p:cNvPr>
          <p:cNvSpPr txBox="1">
            <a:spLocks/>
          </p:cNvSpPr>
          <p:nvPr/>
        </p:nvSpPr>
        <p:spPr>
          <a:xfrm>
            <a:off x="6364060" y="1600200"/>
            <a:ext cx="4442486" cy="49945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400" b="0" i="0" kern="1200" baseline="0">
                <a:solidFill>
                  <a:schemeClr val="tx1"/>
                </a:solidFill>
                <a:latin typeface="Calibri"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ú"/>
              <a:defRPr sz="2400" b="0" i="0" kern="1200" baseline="0">
                <a:solidFill>
                  <a:srgbClr val="898989"/>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1800" b="0" i="0" kern="1200" baseline="0">
                <a:solidFill>
                  <a:srgbClr val="898989"/>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Courier New" pitchFamily="49" charset="0"/>
              <a:buChar char="o"/>
              <a:defRPr sz="1600" b="0" i="0" kern="1200" baseline="0">
                <a:solidFill>
                  <a:srgbClr val="898989"/>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Volatility and Mean Reversion Equations</a:t>
            </a:r>
          </a:p>
          <a:p>
            <a:pPr lvl="1"/>
            <a:r>
              <a:rPr lang="en-US" sz="1500" dirty="0"/>
              <a:t>CF1 = Cf0 + CF0 * Rand x Volatility</a:t>
            </a:r>
          </a:p>
          <a:p>
            <a:pPr lvl="1"/>
            <a:r>
              <a:rPr lang="en-US" sz="1500" dirty="0"/>
              <a:t>CF1  = Cf0 + CFO * Normal Inverse (Rand()) * Volatility</a:t>
            </a:r>
          </a:p>
          <a:p>
            <a:pPr lvl="1"/>
            <a:r>
              <a:rPr lang="en-US" sz="1500" dirty="0"/>
              <a:t>With Mean Reversion</a:t>
            </a:r>
          </a:p>
          <a:p>
            <a:pPr lvl="1"/>
            <a:r>
              <a:rPr lang="en-US" sz="1500" dirty="0"/>
              <a:t>CF1 = CF0 + (Mean – CF0) * Mean Reversion Factor + Volatility from Above</a:t>
            </a:r>
          </a:p>
          <a:p>
            <a:r>
              <a:rPr lang="en-US" dirty="0"/>
              <a:t>Results</a:t>
            </a:r>
          </a:p>
          <a:p>
            <a:endParaRPr lang="en-US" dirty="0"/>
          </a:p>
        </p:txBody>
      </p:sp>
      <p:pic>
        <p:nvPicPr>
          <p:cNvPr id="7" name="Picture 6">
            <a:extLst>
              <a:ext uri="{FF2B5EF4-FFF2-40B4-BE49-F238E27FC236}">
                <a16:creationId xmlns:a16="http://schemas.microsoft.com/office/drawing/2014/main" id="{C72B3142-8B0A-33B1-44D9-2CC6B97698A4}"/>
              </a:ext>
            </a:extLst>
          </p:cNvPr>
          <p:cNvPicPr>
            <a:picLocks noChangeAspect="1"/>
          </p:cNvPicPr>
          <p:nvPr/>
        </p:nvPicPr>
        <p:blipFill>
          <a:blip r:embed="rId3"/>
          <a:stretch>
            <a:fillRect/>
          </a:stretch>
        </p:blipFill>
        <p:spPr>
          <a:xfrm>
            <a:off x="443345" y="4425685"/>
            <a:ext cx="5223164" cy="2380876"/>
          </a:xfrm>
          <a:prstGeom prst="rect">
            <a:avLst/>
          </a:prstGeom>
        </p:spPr>
      </p:pic>
      <p:pic>
        <p:nvPicPr>
          <p:cNvPr id="8" name="Picture 7">
            <a:extLst>
              <a:ext uri="{FF2B5EF4-FFF2-40B4-BE49-F238E27FC236}">
                <a16:creationId xmlns:a16="http://schemas.microsoft.com/office/drawing/2014/main" id="{81CAA1B6-9F60-403A-B2D9-FF7E2DF1A815}"/>
              </a:ext>
            </a:extLst>
          </p:cNvPr>
          <p:cNvPicPr>
            <a:picLocks noChangeAspect="1"/>
          </p:cNvPicPr>
          <p:nvPr/>
        </p:nvPicPr>
        <p:blipFill>
          <a:blip r:embed="rId4"/>
          <a:stretch>
            <a:fillRect/>
          </a:stretch>
        </p:blipFill>
        <p:spPr>
          <a:xfrm>
            <a:off x="7374953" y="4251517"/>
            <a:ext cx="3431593" cy="2555044"/>
          </a:xfrm>
          <a:prstGeom prst="rect">
            <a:avLst/>
          </a:prstGeom>
        </p:spPr>
      </p:pic>
    </p:spTree>
    <p:extLst>
      <p:ext uri="{BB962C8B-B14F-4D97-AF65-F5344CB8AC3E}">
        <p14:creationId xmlns:p14="http://schemas.microsoft.com/office/powerpoint/2010/main" val="12072626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C0AA32-C437-4BE7-B92E-D4937C4DB792}"/>
              </a:ext>
            </a:extLst>
          </p:cNvPr>
          <p:cNvSpPr>
            <a:spLocks noGrp="1"/>
          </p:cNvSpPr>
          <p:nvPr>
            <p:ph type="ctrTitle"/>
          </p:nvPr>
        </p:nvSpPr>
        <p:spPr/>
        <p:txBody>
          <a:bodyPr>
            <a:normAutofit fontScale="90000"/>
          </a:bodyPr>
          <a:lstStyle/>
          <a:p>
            <a:r>
              <a:rPr lang="en-US" dirty="0"/>
              <a:t>Fundamental Effect of Debt Tenure with Debt to Capital Constraint</a:t>
            </a:r>
          </a:p>
        </p:txBody>
      </p:sp>
      <p:sp>
        <p:nvSpPr>
          <p:cNvPr id="2" name="Text Placeholder 1">
            <a:extLst>
              <a:ext uri="{FF2B5EF4-FFF2-40B4-BE49-F238E27FC236}">
                <a16:creationId xmlns:a16="http://schemas.microsoft.com/office/drawing/2014/main" id="{A96F7D2D-4A74-108B-B8E9-4419A0EC7FC0}"/>
              </a:ext>
            </a:extLst>
          </p:cNvPr>
          <p:cNvSpPr>
            <a:spLocks noGrp="1"/>
          </p:cNvSpPr>
          <p:nvPr>
            <p:ph type="body" sz="quarter" idx="13"/>
          </p:nvPr>
        </p:nvSpPr>
        <p:spPr/>
        <p:txBody>
          <a:bodyPr/>
          <a:lstStyle/>
          <a:p>
            <a:r>
              <a:rPr lang="en-US" dirty="0"/>
              <a:t>Same debt, but longer tenor gives earlier dividends</a:t>
            </a:r>
          </a:p>
        </p:txBody>
      </p:sp>
      <p:pic>
        <p:nvPicPr>
          <p:cNvPr id="5" name="Content Placeholder 4">
            <a:extLst>
              <a:ext uri="{FF2B5EF4-FFF2-40B4-BE49-F238E27FC236}">
                <a16:creationId xmlns:a16="http://schemas.microsoft.com/office/drawing/2014/main" id="{6CEA8970-68F5-45FF-A962-41266274F765}"/>
              </a:ext>
            </a:extLst>
          </p:cNvPr>
          <p:cNvPicPr>
            <a:picLocks noGrp="1" noChangeAspect="1"/>
          </p:cNvPicPr>
          <p:nvPr>
            <p:ph idx="4294967295"/>
          </p:nvPr>
        </p:nvPicPr>
        <p:blipFill>
          <a:blip r:embed="rId2"/>
          <a:stretch>
            <a:fillRect/>
          </a:stretch>
        </p:blipFill>
        <p:spPr>
          <a:xfrm>
            <a:off x="563506" y="2672176"/>
            <a:ext cx="5190662" cy="3723429"/>
          </a:xfrm>
          <a:prstGeom prst="rect">
            <a:avLst/>
          </a:prstGeom>
        </p:spPr>
      </p:pic>
      <p:sp>
        <p:nvSpPr>
          <p:cNvPr id="4" name="Slide Number Placeholder 3">
            <a:extLst>
              <a:ext uri="{FF2B5EF4-FFF2-40B4-BE49-F238E27FC236}">
                <a16:creationId xmlns:a16="http://schemas.microsoft.com/office/drawing/2014/main" id="{C254A2AA-51AC-4B09-A088-9929DE2A83DC}"/>
              </a:ext>
            </a:extLst>
          </p:cNvPr>
          <p:cNvSpPr>
            <a:spLocks noGrp="1"/>
          </p:cNvSpPr>
          <p:nvPr>
            <p:ph type="sldNum" sz="quarter" idx="4294967295"/>
          </p:nvPr>
        </p:nvSpPr>
        <p:spPr>
          <a:xfrm>
            <a:off x="11495088" y="6457950"/>
            <a:ext cx="696912" cy="400050"/>
          </a:xfrm>
        </p:spPr>
        <p:txBody>
          <a:bodyPr/>
          <a:lstStyle/>
          <a:p>
            <a:pPr algn="ctr"/>
            <a:fld id="{0C3A1854-6B63-4059-B360-A3C4972BF0FC}" type="slidenum">
              <a:rPr lang="ko-KR" altLang="en-US" smtClean="0"/>
              <a:pPr algn="ctr"/>
              <a:t>170</a:t>
            </a:fld>
            <a:endParaRPr lang="ko-KR" altLang="en-US" dirty="0"/>
          </a:p>
        </p:txBody>
      </p:sp>
      <p:pic>
        <p:nvPicPr>
          <p:cNvPr id="6" name="Picture 5">
            <a:extLst>
              <a:ext uri="{FF2B5EF4-FFF2-40B4-BE49-F238E27FC236}">
                <a16:creationId xmlns:a16="http://schemas.microsoft.com/office/drawing/2014/main" id="{29089F1C-0615-4D6A-8473-807C49A87EC8}"/>
              </a:ext>
            </a:extLst>
          </p:cNvPr>
          <p:cNvPicPr>
            <a:picLocks noChangeAspect="1"/>
          </p:cNvPicPr>
          <p:nvPr/>
        </p:nvPicPr>
        <p:blipFill>
          <a:blip r:embed="rId3"/>
          <a:stretch>
            <a:fillRect/>
          </a:stretch>
        </p:blipFill>
        <p:spPr>
          <a:xfrm>
            <a:off x="6271799" y="2672176"/>
            <a:ext cx="5223290" cy="3723429"/>
          </a:xfrm>
          <a:prstGeom prst="rect">
            <a:avLst/>
          </a:prstGeom>
        </p:spPr>
      </p:pic>
    </p:spTree>
    <p:extLst>
      <p:ext uri="{BB962C8B-B14F-4D97-AF65-F5344CB8AC3E}">
        <p14:creationId xmlns:p14="http://schemas.microsoft.com/office/powerpoint/2010/main" val="314956084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1679C0-99C2-4A79-A29D-02FCB2912105}"/>
              </a:ext>
            </a:extLst>
          </p:cNvPr>
          <p:cNvSpPr>
            <a:spLocks noGrp="1"/>
          </p:cNvSpPr>
          <p:nvPr>
            <p:ph type="ctrTitle"/>
          </p:nvPr>
        </p:nvSpPr>
        <p:spPr/>
        <p:txBody>
          <a:bodyPr>
            <a:normAutofit fontScale="90000"/>
          </a:bodyPr>
          <a:lstStyle/>
          <a:p>
            <a:r>
              <a:rPr lang="en-US" dirty="0"/>
              <a:t>Sculpting versus Equal Installment with Debt to Capital Constraint</a:t>
            </a:r>
          </a:p>
        </p:txBody>
      </p:sp>
      <p:sp>
        <p:nvSpPr>
          <p:cNvPr id="5" name="Text Placeholder 4">
            <a:extLst>
              <a:ext uri="{FF2B5EF4-FFF2-40B4-BE49-F238E27FC236}">
                <a16:creationId xmlns:a16="http://schemas.microsoft.com/office/drawing/2014/main" id="{5FBE8D4A-2C8D-ED7B-7D2B-262F4BB03CC2}"/>
              </a:ext>
            </a:extLst>
          </p:cNvPr>
          <p:cNvSpPr>
            <a:spLocks noGrp="1"/>
          </p:cNvSpPr>
          <p:nvPr>
            <p:ph type="body" sz="quarter" idx="13"/>
          </p:nvPr>
        </p:nvSpPr>
        <p:spPr/>
        <p:txBody>
          <a:bodyPr/>
          <a:lstStyle/>
          <a:p>
            <a:r>
              <a:rPr lang="en-US" dirty="0"/>
              <a:t>More dividends earlier with sculpting</a:t>
            </a:r>
          </a:p>
        </p:txBody>
      </p:sp>
      <p:pic>
        <p:nvPicPr>
          <p:cNvPr id="2" name="Picture 1">
            <a:extLst>
              <a:ext uri="{FF2B5EF4-FFF2-40B4-BE49-F238E27FC236}">
                <a16:creationId xmlns:a16="http://schemas.microsoft.com/office/drawing/2014/main" id="{F80049A1-A4FC-4C6B-9B1E-EF40D28FAF44}"/>
              </a:ext>
            </a:extLst>
          </p:cNvPr>
          <p:cNvPicPr>
            <a:picLocks noChangeAspect="1"/>
          </p:cNvPicPr>
          <p:nvPr/>
        </p:nvPicPr>
        <p:blipFill>
          <a:blip r:embed="rId2"/>
          <a:stretch>
            <a:fillRect/>
          </a:stretch>
        </p:blipFill>
        <p:spPr>
          <a:xfrm>
            <a:off x="743946" y="2624568"/>
            <a:ext cx="5386553" cy="3636714"/>
          </a:xfrm>
          <a:prstGeom prst="rect">
            <a:avLst/>
          </a:prstGeom>
        </p:spPr>
      </p:pic>
      <p:pic>
        <p:nvPicPr>
          <p:cNvPr id="4" name="Picture 3">
            <a:extLst>
              <a:ext uri="{FF2B5EF4-FFF2-40B4-BE49-F238E27FC236}">
                <a16:creationId xmlns:a16="http://schemas.microsoft.com/office/drawing/2014/main" id="{588C545F-D455-41A6-A88D-C8F8444655EC}"/>
              </a:ext>
            </a:extLst>
          </p:cNvPr>
          <p:cNvPicPr>
            <a:picLocks noChangeAspect="1"/>
          </p:cNvPicPr>
          <p:nvPr/>
        </p:nvPicPr>
        <p:blipFill>
          <a:blip r:embed="rId3"/>
          <a:stretch>
            <a:fillRect/>
          </a:stretch>
        </p:blipFill>
        <p:spPr>
          <a:xfrm>
            <a:off x="6255190" y="2624568"/>
            <a:ext cx="5083578" cy="3636714"/>
          </a:xfrm>
          <a:prstGeom prst="rect">
            <a:avLst/>
          </a:prstGeom>
        </p:spPr>
      </p:pic>
    </p:spTree>
    <p:extLst>
      <p:ext uri="{BB962C8B-B14F-4D97-AF65-F5344CB8AC3E}">
        <p14:creationId xmlns:p14="http://schemas.microsoft.com/office/powerpoint/2010/main" val="299024698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Sculpting Equations - Basic</a:t>
            </a:r>
          </a:p>
        </p:txBody>
      </p:sp>
      <p:sp>
        <p:nvSpPr>
          <p:cNvPr id="3" name="Content Placeholder 2"/>
          <p:cNvSpPr>
            <a:spLocks noGrp="1"/>
          </p:cNvSpPr>
          <p:nvPr>
            <p:ph type="body" sz="quarter" idx="13"/>
          </p:nvPr>
        </p:nvSpPr>
        <p:spPr/>
        <p:txBody>
          <a:bodyPr>
            <a:normAutofit fontScale="92500"/>
          </a:bodyPr>
          <a:lstStyle/>
          <a:p>
            <a:r>
              <a:rPr lang="en-US" sz="2400" dirty="0"/>
              <a:t>One of the main ideas about the repayment process in project finance is that the modelling is much more effective when you combine formulas with other excel techniques. If you try and solve these things with a brute force method that uses a copy and paste method or goal seek things will get very messy. Formulas used for repayment and debt sizing are listed below: The fundamental two sculpting formulas are:</a:t>
            </a:r>
          </a:p>
          <a:p>
            <a:r>
              <a:rPr lang="en-US" sz="2400" b="1" dirty="0"/>
              <a:t>(1) Target Debt Service Per Period = CFADS/DSCR</a:t>
            </a:r>
          </a:p>
          <a:p>
            <a:r>
              <a:rPr lang="en-US" sz="2400" b="1" dirty="0"/>
              <a:t>(2) Debt Amount at COD = PV(Interest Rate, Target Debt Service)</a:t>
            </a:r>
          </a:p>
          <a:p>
            <a:r>
              <a:rPr lang="en-US" sz="2400" b="1" dirty="0"/>
              <a:t>Non-Constant Interest Rates</a:t>
            </a:r>
          </a:p>
          <a:p>
            <a:r>
              <a:rPr lang="en-US" sz="2400" dirty="0"/>
              <a:t>However this is by no means the only formula you should use when working on repayment. In cases when the interest rate changes, a simple present value formula cannot be used. Instead, an interest rate index can be created that accounts for prior interest rate changes as follows:</a:t>
            </a:r>
          </a:p>
          <a:p>
            <a:r>
              <a:rPr lang="en-US" sz="2400" b="1" dirty="0"/>
              <a:t>(3) Int Rate Index(t) = Int Rate Indext-1 x (1+Interest Rate(t))</a:t>
            </a:r>
          </a:p>
          <a:p>
            <a:r>
              <a:rPr lang="en-US" sz="2400" b="1" dirty="0"/>
              <a:t>(4) Debt Amount at COD = ∑ Debt Service(t)/Interest Rate Index(t)</a:t>
            </a:r>
          </a:p>
        </p:txBody>
      </p:sp>
      <p:sp>
        <p:nvSpPr>
          <p:cNvPr id="4" name="Slide Number Placeholder 3"/>
          <p:cNvSpPr>
            <a:spLocks noGrp="1"/>
          </p:cNvSpPr>
          <p:nvPr>
            <p:ph type="sldNum" sz="quarter" idx="4294967295"/>
          </p:nvPr>
        </p:nvSpPr>
        <p:spPr>
          <a:xfrm>
            <a:off x="11495088" y="6457950"/>
            <a:ext cx="696912" cy="400050"/>
          </a:xfrm>
        </p:spPr>
        <p:txBody>
          <a:bodyPr/>
          <a:lstStyle/>
          <a:p>
            <a:fld id="{EB241CD2-1E45-42A3-B213-66A034DF9A3B}" type="slidenum">
              <a:rPr lang="en-GB" smtClean="0"/>
              <a:t>172</a:t>
            </a:fld>
            <a:endParaRPr lang="en-GB" dirty="0"/>
          </a:p>
        </p:txBody>
      </p:sp>
    </p:spTree>
    <p:extLst>
      <p:ext uri="{BB962C8B-B14F-4D97-AF65-F5344CB8AC3E}">
        <p14:creationId xmlns:p14="http://schemas.microsoft.com/office/powerpoint/2010/main" val="193327304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Sculpting Equations with Debt to Capital Constraint</a:t>
            </a:r>
          </a:p>
        </p:txBody>
      </p:sp>
      <p:sp>
        <p:nvSpPr>
          <p:cNvPr id="3" name="Content Placeholder 2"/>
          <p:cNvSpPr>
            <a:spLocks noGrp="1"/>
          </p:cNvSpPr>
          <p:nvPr>
            <p:ph type="body" sz="quarter" idx="13"/>
          </p:nvPr>
        </p:nvSpPr>
        <p:spPr/>
        <p:txBody>
          <a:bodyPr>
            <a:normAutofit/>
          </a:bodyPr>
          <a:lstStyle/>
          <a:p>
            <a:r>
              <a:rPr lang="en-US" sz="2400" dirty="0"/>
              <a:t>Use of LLCR when there is a Target Debt to Capital constraint that drives the amount of the debt.  If the debt is being sized by the debt to capital ratio, a higher DSCR must be used.</a:t>
            </a:r>
          </a:p>
          <a:p>
            <a:r>
              <a:rPr lang="en-US" sz="2400" dirty="0"/>
              <a:t>This raises the issue of how to compute sculpted debt repayments when debt is sized with the debt to capital ratio and the DSCR is not from the DSCR constraint. </a:t>
            </a:r>
          </a:p>
          <a:p>
            <a:r>
              <a:rPr lang="en-US" sz="2400" dirty="0"/>
              <a:t>When the Debt is Sized by Debt to Capital the LLCR can be used to size the debt, because with sculpting, the DSCR = LLCR. Formulas in this case include:</a:t>
            </a:r>
          </a:p>
          <a:p>
            <a:r>
              <a:rPr lang="en-US" b="1" dirty="0"/>
              <a:t>(5) Target Debt Service(t) = CF(t)/LLCR</a:t>
            </a:r>
          </a:p>
          <a:p>
            <a:r>
              <a:rPr lang="en-US" b="1" dirty="0"/>
              <a:t>(6) LLCR = NPV(Interest Rate, CFADS)/Max Debt from Debt to Capital</a:t>
            </a:r>
          </a:p>
          <a:p>
            <a:r>
              <a:rPr lang="en-US" b="1" dirty="0"/>
              <a:t>(7) DSCR Applied = MAX(Target DSCR,LLCR with Max Debt)</a:t>
            </a:r>
          </a:p>
        </p:txBody>
      </p:sp>
      <p:sp>
        <p:nvSpPr>
          <p:cNvPr id="4" name="Slide Number Placeholder 3"/>
          <p:cNvSpPr>
            <a:spLocks noGrp="1"/>
          </p:cNvSpPr>
          <p:nvPr>
            <p:ph type="sldNum" sz="quarter" idx="4294967295"/>
          </p:nvPr>
        </p:nvSpPr>
        <p:spPr>
          <a:xfrm>
            <a:off x="11495088" y="6457950"/>
            <a:ext cx="696912" cy="400050"/>
          </a:xfrm>
        </p:spPr>
        <p:txBody>
          <a:bodyPr/>
          <a:lstStyle/>
          <a:p>
            <a:fld id="{EB241CD2-1E45-42A3-B213-66A034DF9A3B}" type="slidenum">
              <a:rPr lang="en-GB" smtClean="0"/>
              <a:t>173</a:t>
            </a:fld>
            <a:endParaRPr lang="en-GB" dirty="0"/>
          </a:p>
        </p:txBody>
      </p:sp>
    </p:spTree>
    <p:extLst>
      <p:ext uri="{BB962C8B-B14F-4D97-AF65-F5344CB8AC3E}">
        <p14:creationId xmlns:p14="http://schemas.microsoft.com/office/powerpoint/2010/main" val="425342723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Sculpting Equations with LC Fees</a:t>
            </a:r>
          </a:p>
        </p:txBody>
      </p:sp>
      <p:sp>
        <p:nvSpPr>
          <p:cNvPr id="3" name="Content Placeholder 2"/>
          <p:cNvSpPr>
            <a:spLocks noGrp="1"/>
          </p:cNvSpPr>
          <p:nvPr>
            <p:ph type="body" sz="quarter" idx="13"/>
          </p:nvPr>
        </p:nvSpPr>
        <p:spPr/>
        <p:txBody>
          <a:bodyPr>
            <a:normAutofit fontScale="92500" lnSpcReduction="20000"/>
          </a:bodyPr>
          <a:lstStyle/>
          <a:p>
            <a:r>
              <a:rPr lang="en-US" dirty="0"/>
              <a:t>Adjusting Sculpting Equations for Debt Fees: Debt fees such as the fee on a letter of credit is part of debt service. To include the fees in the sculpting equations, you should subtract the fees when you compute the net present value of debt, as the fees reduce the amount of debt service that can be supported by cash flow. To make the sculpting work you should also make the repayment lower by the fees as shown below:</a:t>
            </a:r>
          </a:p>
          <a:p>
            <a:r>
              <a:rPr lang="en-US" b="1" dirty="0"/>
              <a:t>(14) Repayment = CFADS/DSCR - Interest - Fees</a:t>
            </a:r>
          </a:p>
          <a:p>
            <a:r>
              <a:rPr lang="en-US" b="1" dirty="0"/>
              <a:t>(15) Debt = NPV(Interest Rate, Debt Service-fees) </a:t>
            </a:r>
          </a:p>
          <a:p>
            <a:r>
              <a:rPr lang="en-US" b="1" dirty="0"/>
              <a:t>Debt = NPV(rate, Debt Service) - NPV(rate, Fees)</a:t>
            </a:r>
          </a:p>
          <a:p>
            <a:r>
              <a:rPr lang="en-US" dirty="0"/>
              <a:t>Note Debt Service in the above equation means debt service without fees and debt is reduced by PV of fees</a:t>
            </a:r>
          </a:p>
          <a:p>
            <a:r>
              <a:rPr lang="en-US" dirty="0"/>
              <a:t>Adjusting LLCR for Debt Fees: The sculpting analyses include calculation of the LLCR to evaluate whether the debt to capital constraint is driving the constraint. In this case the PV of CFADS is not the correct numerator for the analysis. Instead, the PV of the LC fees should be added to the denominator of the LLCR as follows:</a:t>
            </a:r>
          </a:p>
          <a:p>
            <a:r>
              <a:rPr lang="en-US" b="1" dirty="0"/>
              <a:t>(16) LLCR = PV(CFADS)/(Debt + PV of LC Fees), where</a:t>
            </a:r>
          </a:p>
          <a:p>
            <a:r>
              <a:rPr lang="en-US" b="1" dirty="0"/>
              <a:t>(17) Debt = Project Cost x Debt to Capital</a:t>
            </a:r>
          </a:p>
        </p:txBody>
      </p:sp>
      <p:sp>
        <p:nvSpPr>
          <p:cNvPr id="4" name="Slide Number Placeholder 3"/>
          <p:cNvSpPr>
            <a:spLocks noGrp="1"/>
          </p:cNvSpPr>
          <p:nvPr>
            <p:ph type="sldNum" sz="quarter" idx="4294967295"/>
          </p:nvPr>
        </p:nvSpPr>
        <p:spPr>
          <a:xfrm>
            <a:off x="11495088" y="6457950"/>
            <a:ext cx="696912" cy="400050"/>
          </a:xfrm>
        </p:spPr>
        <p:txBody>
          <a:bodyPr/>
          <a:lstStyle/>
          <a:p>
            <a:fld id="{EB241CD2-1E45-42A3-B213-66A034DF9A3B}" type="slidenum">
              <a:rPr lang="en-GB" smtClean="0"/>
              <a:t>174</a:t>
            </a:fld>
            <a:endParaRPr lang="en-GB" dirty="0"/>
          </a:p>
        </p:txBody>
      </p:sp>
    </p:spTree>
    <p:extLst>
      <p:ext uri="{BB962C8B-B14F-4D97-AF65-F5344CB8AC3E}">
        <p14:creationId xmlns:p14="http://schemas.microsoft.com/office/powerpoint/2010/main" val="405496046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F51056-BE99-4D45-A599-CAD4BD6447E6}"/>
              </a:ext>
            </a:extLst>
          </p:cNvPr>
          <p:cNvSpPr>
            <a:spLocks noGrp="1"/>
          </p:cNvSpPr>
          <p:nvPr>
            <p:ph type="ctrTitle"/>
          </p:nvPr>
        </p:nvSpPr>
        <p:spPr/>
        <p:txBody>
          <a:bodyPr/>
          <a:lstStyle/>
          <a:p>
            <a:r>
              <a:rPr lang="en-US" dirty="0"/>
              <a:t>Sculpting with DSRA as Final Payment</a:t>
            </a:r>
          </a:p>
        </p:txBody>
      </p:sp>
      <p:sp>
        <p:nvSpPr>
          <p:cNvPr id="2" name="Content Placeholder 1">
            <a:extLst>
              <a:ext uri="{FF2B5EF4-FFF2-40B4-BE49-F238E27FC236}">
                <a16:creationId xmlns:a16="http://schemas.microsoft.com/office/drawing/2014/main" id="{8C8DFDA9-25F9-4549-94C3-DE0DA7BC4343}"/>
              </a:ext>
            </a:extLst>
          </p:cNvPr>
          <p:cNvSpPr>
            <a:spLocks noGrp="1"/>
          </p:cNvSpPr>
          <p:nvPr>
            <p:ph type="body" sz="quarter" idx="13"/>
          </p:nvPr>
        </p:nvSpPr>
        <p:spPr/>
        <p:txBody>
          <a:bodyPr>
            <a:normAutofit/>
          </a:bodyPr>
          <a:lstStyle/>
          <a:p>
            <a:r>
              <a:rPr lang="en-US" dirty="0"/>
              <a:t>Sculpting and Changes in the DSRA balance including Final Repayment</a:t>
            </a:r>
          </a:p>
          <a:p>
            <a:r>
              <a:rPr lang="en-US" dirty="0"/>
              <a:t>After working through letters of credit for the DSRA, taxes, interest income and other factors that cause difficult circular references, the final subject addressed is using the DSRA to repay debt. </a:t>
            </a:r>
          </a:p>
          <a:p>
            <a:r>
              <a:rPr lang="en-US" dirty="0"/>
              <a:t>A similar result occurs when changes in the DSRA are included in CFADS. Incorporating these changes in a financial model without massive circularity disruptions can be tricky, but it can be solved by separately computing the present value of changes in the DSRA. </a:t>
            </a:r>
          </a:p>
          <a:p>
            <a:r>
              <a:rPr lang="en-US" dirty="0"/>
              <a:t>Changes in the DSRA can be modelled using the following equations:</a:t>
            </a:r>
          </a:p>
          <a:p>
            <a:r>
              <a:rPr lang="en-US" b="1" dirty="0"/>
              <a:t>(18) Debt Adjustment = PV(Interest Rate, Change in DSRA/DSCR)</a:t>
            </a:r>
          </a:p>
          <a:p>
            <a:r>
              <a:rPr lang="en-US" b="1" dirty="0"/>
              <a:t>(19) Repayment = Repayment from Normal Sculpting + Change in DSRA/DSCR</a:t>
            </a:r>
          </a:p>
          <a:p>
            <a:endParaRPr lang="en-US" dirty="0"/>
          </a:p>
        </p:txBody>
      </p:sp>
      <p:sp>
        <p:nvSpPr>
          <p:cNvPr id="4" name="Slide Number Placeholder 3">
            <a:extLst>
              <a:ext uri="{FF2B5EF4-FFF2-40B4-BE49-F238E27FC236}">
                <a16:creationId xmlns:a16="http://schemas.microsoft.com/office/drawing/2014/main" id="{3DFD6B1D-8E36-4476-9524-EB8FE2646A60}"/>
              </a:ext>
            </a:extLst>
          </p:cNvPr>
          <p:cNvSpPr>
            <a:spLocks noGrp="1"/>
          </p:cNvSpPr>
          <p:nvPr>
            <p:ph type="sldNum" sz="quarter" idx="4294967295"/>
          </p:nvPr>
        </p:nvSpPr>
        <p:spPr>
          <a:xfrm>
            <a:off x="11495088" y="6457950"/>
            <a:ext cx="696912" cy="400050"/>
          </a:xfrm>
        </p:spPr>
        <p:txBody>
          <a:bodyPr/>
          <a:lstStyle/>
          <a:p>
            <a:pPr algn="ctr"/>
            <a:fld id="{0C3A1854-6B63-4059-B360-A3C4972BF0FC}" type="slidenum">
              <a:rPr lang="ko-KR" altLang="en-US" smtClean="0"/>
              <a:pPr algn="ctr"/>
              <a:t>175</a:t>
            </a:fld>
            <a:endParaRPr lang="ko-KR" altLang="en-US" dirty="0"/>
          </a:p>
        </p:txBody>
      </p:sp>
    </p:spTree>
    <p:extLst>
      <p:ext uri="{BB962C8B-B14F-4D97-AF65-F5344CB8AC3E}">
        <p14:creationId xmlns:p14="http://schemas.microsoft.com/office/powerpoint/2010/main" val="166090036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1679C0-99C2-4A79-A29D-02FCB2912105}"/>
              </a:ext>
            </a:extLst>
          </p:cNvPr>
          <p:cNvSpPr>
            <a:spLocks noGrp="1"/>
          </p:cNvSpPr>
          <p:nvPr>
            <p:ph type="ctrTitle"/>
          </p:nvPr>
        </p:nvSpPr>
        <p:spPr/>
        <p:txBody>
          <a:bodyPr>
            <a:normAutofit fontScale="90000"/>
          </a:bodyPr>
          <a:lstStyle/>
          <a:p>
            <a:r>
              <a:rPr lang="en-US" dirty="0"/>
              <a:t>Sculpting versus Equal Installment with DSCR Constraint</a:t>
            </a:r>
          </a:p>
        </p:txBody>
      </p:sp>
      <p:pic>
        <p:nvPicPr>
          <p:cNvPr id="7" name="Picture 6">
            <a:extLst>
              <a:ext uri="{FF2B5EF4-FFF2-40B4-BE49-F238E27FC236}">
                <a16:creationId xmlns:a16="http://schemas.microsoft.com/office/drawing/2014/main" id="{95E2BCC6-F509-4F04-953F-816976F50E64}"/>
              </a:ext>
            </a:extLst>
          </p:cNvPr>
          <p:cNvPicPr>
            <a:picLocks noChangeAspect="1"/>
          </p:cNvPicPr>
          <p:nvPr/>
        </p:nvPicPr>
        <p:blipFill>
          <a:blip r:embed="rId2"/>
          <a:stretch>
            <a:fillRect/>
          </a:stretch>
        </p:blipFill>
        <p:spPr>
          <a:xfrm>
            <a:off x="6221648" y="2786507"/>
            <a:ext cx="5437988" cy="3607896"/>
          </a:xfrm>
          <a:prstGeom prst="rect">
            <a:avLst/>
          </a:prstGeom>
        </p:spPr>
      </p:pic>
      <p:pic>
        <p:nvPicPr>
          <p:cNvPr id="10" name="Picture 9">
            <a:extLst>
              <a:ext uri="{FF2B5EF4-FFF2-40B4-BE49-F238E27FC236}">
                <a16:creationId xmlns:a16="http://schemas.microsoft.com/office/drawing/2014/main" id="{4C0CA8A4-2A34-4CA5-8DCF-D847FDD70ED3}"/>
              </a:ext>
            </a:extLst>
          </p:cNvPr>
          <p:cNvPicPr>
            <a:picLocks noChangeAspect="1"/>
          </p:cNvPicPr>
          <p:nvPr/>
        </p:nvPicPr>
        <p:blipFill>
          <a:blip r:embed="rId3"/>
          <a:stretch>
            <a:fillRect/>
          </a:stretch>
        </p:blipFill>
        <p:spPr>
          <a:xfrm>
            <a:off x="504499" y="2786507"/>
            <a:ext cx="5078883" cy="3607896"/>
          </a:xfrm>
          <a:prstGeom prst="rect">
            <a:avLst/>
          </a:prstGeom>
        </p:spPr>
      </p:pic>
      <p:sp>
        <p:nvSpPr>
          <p:cNvPr id="11" name="TextBox 10">
            <a:extLst>
              <a:ext uri="{FF2B5EF4-FFF2-40B4-BE49-F238E27FC236}">
                <a16:creationId xmlns:a16="http://schemas.microsoft.com/office/drawing/2014/main" id="{E5AC33A4-D083-446A-9C4D-70FF3CC30413}"/>
              </a:ext>
            </a:extLst>
          </p:cNvPr>
          <p:cNvSpPr txBox="1"/>
          <p:nvPr/>
        </p:nvSpPr>
        <p:spPr>
          <a:xfrm>
            <a:off x="504499" y="1463039"/>
            <a:ext cx="10482156" cy="646331"/>
          </a:xfrm>
          <a:prstGeom prst="rect">
            <a:avLst/>
          </a:prstGeom>
          <a:noFill/>
        </p:spPr>
        <p:txBody>
          <a:bodyPr wrap="square" rtlCol="0">
            <a:spAutoFit/>
          </a:bodyPr>
          <a:lstStyle/>
          <a:p>
            <a:r>
              <a:rPr lang="en-US" dirty="0"/>
              <a:t>Note the big increase in IRR with the DSCR constraint – because of the larger debt size.  Recall that can effectively make the DSCR constraint be in place </a:t>
            </a:r>
          </a:p>
        </p:txBody>
      </p:sp>
    </p:spTree>
    <p:extLst>
      <p:ext uri="{BB962C8B-B14F-4D97-AF65-F5344CB8AC3E}">
        <p14:creationId xmlns:p14="http://schemas.microsoft.com/office/powerpoint/2010/main" val="91138773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Sculpting Equations - Basic</a:t>
            </a:r>
          </a:p>
        </p:txBody>
      </p:sp>
      <p:sp>
        <p:nvSpPr>
          <p:cNvPr id="5" name="Text Placeholder 4">
            <a:extLst>
              <a:ext uri="{FF2B5EF4-FFF2-40B4-BE49-F238E27FC236}">
                <a16:creationId xmlns:a16="http://schemas.microsoft.com/office/drawing/2014/main" id="{3853E5EA-8C78-D9E4-AD92-223717E2C5F3}"/>
              </a:ext>
            </a:extLst>
          </p:cNvPr>
          <p:cNvSpPr>
            <a:spLocks noGrp="1"/>
          </p:cNvSpPr>
          <p:nvPr>
            <p:ph type="body" sz="quarter" idx="13"/>
          </p:nvPr>
        </p:nvSpPr>
        <p:spPr/>
        <p:txBody>
          <a:bodyPr>
            <a:normAutofit fontScale="92500"/>
          </a:bodyPr>
          <a:lstStyle/>
          <a:p>
            <a:r>
              <a:rPr lang="en-US" sz="2400" dirty="0"/>
              <a:t>One of the main ideas about the repayment process in project finance is that the modelling is much more effective when you combine formulas with other excel techniques. If you try and solve these things with a brute force method that uses a copy and paste method or goal seek things will get very messy. Formulas used for repayment and debt sizing are listed below: The fundamental two sculpting formulas are:</a:t>
            </a:r>
          </a:p>
          <a:p>
            <a:r>
              <a:rPr lang="en-US" sz="2400" b="1" dirty="0"/>
              <a:t>(1) Target Debt Service Per Period = CFADS/DSCR</a:t>
            </a:r>
          </a:p>
          <a:p>
            <a:r>
              <a:rPr lang="en-US" sz="2400" b="1" dirty="0"/>
              <a:t>(2) Debt Amount at COD = PV(Interest Rate, Target Debt Service)</a:t>
            </a:r>
          </a:p>
          <a:p>
            <a:r>
              <a:rPr lang="en-US" sz="2400" b="1" dirty="0"/>
              <a:t>Non-Constant Interest Rates</a:t>
            </a:r>
          </a:p>
          <a:p>
            <a:r>
              <a:rPr lang="en-US" sz="2400" dirty="0"/>
              <a:t>However this is by no means the only formula you should use when working on repayment. In cases when the interest rate changes, a simple present value formula cannot be used. Instead, an interest rate index can be created that accounts for prior interest rate changes as follows:</a:t>
            </a:r>
          </a:p>
          <a:p>
            <a:r>
              <a:rPr lang="en-US" sz="2400" b="1" dirty="0"/>
              <a:t>(3) Int Rate Index(t) = Int Rate Indext-1 x (1+Interest Rate(t))</a:t>
            </a:r>
          </a:p>
          <a:p>
            <a:r>
              <a:rPr lang="en-US" sz="2400" b="1" dirty="0"/>
              <a:t>(4) Debt Amount at COD = ∑ Debt Service(t)/Interest Rate Index(t)</a:t>
            </a:r>
          </a:p>
          <a:p>
            <a:endParaRPr lang="en-US" dirty="0"/>
          </a:p>
        </p:txBody>
      </p:sp>
      <p:sp>
        <p:nvSpPr>
          <p:cNvPr id="4" name="Slide Number Placeholder 3"/>
          <p:cNvSpPr>
            <a:spLocks noGrp="1"/>
          </p:cNvSpPr>
          <p:nvPr>
            <p:ph type="sldNum" sz="quarter" idx="4294967295"/>
          </p:nvPr>
        </p:nvSpPr>
        <p:spPr>
          <a:xfrm>
            <a:off x="11495088" y="6457950"/>
            <a:ext cx="696912" cy="400050"/>
          </a:xfrm>
        </p:spPr>
        <p:txBody>
          <a:bodyPr/>
          <a:lstStyle/>
          <a:p>
            <a:fld id="{EB241CD2-1E45-42A3-B213-66A034DF9A3B}" type="slidenum">
              <a:rPr lang="en-GB" smtClean="0"/>
              <a:t>177</a:t>
            </a:fld>
            <a:endParaRPr lang="en-GB" dirty="0"/>
          </a:p>
        </p:txBody>
      </p:sp>
    </p:spTree>
    <p:extLst>
      <p:ext uri="{BB962C8B-B14F-4D97-AF65-F5344CB8AC3E}">
        <p14:creationId xmlns:p14="http://schemas.microsoft.com/office/powerpoint/2010/main" val="115053328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Sculpting Equations with Debt to Capital Constraint</a:t>
            </a:r>
          </a:p>
        </p:txBody>
      </p:sp>
      <p:sp>
        <p:nvSpPr>
          <p:cNvPr id="3" name="Content Placeholder 2"/>
          <p:cNvSpPr>
            <a:spLocks noGrp="1"/>
          </p:cNvSpPr>
          <p:nvPr>
            <p:ph type="body" sz="quarter" idx="13"/>
          </p:nvPr>
        </p:nvSpPr>
        <p:spPr/>
        <p:txBody>
          <a:bodyPr>
            <a:normAutofit/>
          </a:bodyPr>
          <a:lstStyle/>
          <a:p>
            <a:r>
              <a:rPr lang="en-US" sz="2400" dirty="0"/>
              <a:t>Use of LLCR when there is a Target Debt to Capital constraint that drives the amount of the debt.  If the debt is being sized by the debt to capital ratio, a higher DSCR must be used.</a:t>
            </a:r>
          </a:p>
          <a:p>
            <a:r>
              <a:rPr lang="en-US" sz="2400" dirty="0"/>
              <a:t>This raises the issue of how to compute sculpted debt repayments when debt is sized with the debt to capital ratio and the DSCR is not from the DSCR constraint. </a:t>
            </a:r>
          </a:p>
          <a:p>
            <a:r>
              <a:rPr lang="en-US" sz="2400" dirty="0"/>
              <a:t>When the Debt is Sized by Debt to Capital the LLCR can be used to size the debt, because with sculpting, the DSCR = LLCR. Formulas in this case include:</a:t>
            </a:r>
          </a:p>
          <a:p>
            <a:r>
              <a:rPr lang="en-US" b="1" dirty="0"/>
              <a:t>(5) Target Debt Service(t) = CF(t)/LLCR</a:t>
            </a:r>
          </a:p>
          <a:p>
            <a:r>
              <a:rPr lang="en-US" b="1" dirty="0"/>
              <a:t>(6) LLCR = NPV(Interest Rate, CFADS)/Max Debt from Debt to Capital</a:t>
            </a:r>
          </a:p>
          <a:p>
            <a:r>
              <a:rPr lang="en-US" b="1" dirty="0"/>
              <a:t>(7) DSCR Applied = MAX(Target DSCR,LLCR with Max Debt)</a:t>
            </a:r>
          </a:p>
        </p:txBody>
      </p:sp>
      <p:sp>
        <p:nvSpPr>
          <p:cNvPr id="4" name="Slide Number Placeholder 3"/>
          <p:cNvSpPr>
            <a:spLocks noGrp="1"/>
          </p:cNvSpPr>
          <p:nvPr>
            <p:ph type="sldNum" sz="quarter" idx="4294967295"/>
          </p:nvPr>
        </p:nvSpPr>
        <p:spPr>
          <a:xfrm>
            <a:off x="11495088" y="6457950"/>
            <a:ext cx="696912" cy="400050"/>
          </a:xfrm>
        </p:spPr>
        <p:txBody>
          <a:bodyPr/>
          <a:lstStyle/>
          <a:p>
            <a:fld id="{EB241CD2-1E45-42A3-B213-66A034DF9A3B}" type="slidenum">
              <a:rPr lang="en-GB" smtClean="0"/>
              <a:t>178</a:t>
            </a:fld>
            <a:endParaRPr lang="en-GB" dirty="0"/>
          </a:p>
        </p:txBody>
      </p:sp>
    </p:spTree>
    <p:extLst>
      <p:ext uri="{BB962C8B-B14F-4D97-AF65-F5344CB8AC3E}">
        <p14:creationId xmlns:p14="http://schemas.microsoft.com/office/powerpoint/2010/main" val="176071940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Sculpting Equations with LC Fees</a:t>
            </a:r>
          </a:p>
        </p:txBody>
      </p:sp>
      <p:sp>
        <p:nvSpPr>
          <p:cNvPr id="3" name="Content Placeholder 2"/>
          <p:cNvSpPr>
            <a:spLocks noGrp="1"/>
          </p:cNvSpPr>
          <p:nvPr>
            <p:ph type="body" sz="quarter" idx="13"/>
          </p:nvPr>
        </p:nvSpPr>
        <p:spPr/>
        <p:txBody>
          <a:bodyPr>
            <a:normAutofit fontScale="92500" lnSpcReduction="20000"/>
          </a:bodyPr>
          <a:lstStyle/>
          <a:p>
            <a:r>
              <a:rPr lang="en-US" dirty="0"/>
              <a:t>Adjusting Sculpting Equations for Debt Fees: Debt fees such as the fee on a letter of credit is part of debt service. To include the fees in the sculpting equations, you should subtract the fees when you compute the net present value of debt, as the fees reduce the amount of debt service that can be supported by cash flow. To make the sculpting work you should also make the repayment lower by the fees as shown below:</a:t>
            </a:r>
          </a:p>
          <a:p>
            <a:r>
              <a:rPr lang="en-US" b="1" dirty="0"/>
              <a:t>(14) Repayment = CFADS/DSCR - Interest - Fees</a:t>
            </a:r>
          </a:p>
          <a:p>
            <a:r>
              <a:rPr lang="en-US" b="1" dirty="0"/>
              <a:t>(15) Debt = NPV(Interest Rate, Debt Service-fees) </a:t>
            </a:r>
          </a:p>
          <a:p>
            <a:r>
              <a:rPr lang="en-US" b="1" dirty="0"/>
              <a:t>Debt = NPV(rate, Debt Service) - NPV(rate, Fees)</a:t>
            </a:r>
          </a:p>
          <a:p>
            <a:r>
              <a:rPr lang="en-US" dirty="0"/>
              <a:t>Note Debt Service in the above equation means debt service without fees and debt is reduced by PV of fees</a:t>
            </a:r>
          </a:p>
          <a:p>
            <a:r>
              <a:rPr lang="en-US" dirty="0"/>
              <a:t>Adjusting LLCR for Debt Fees: The sculpting analyses include calculation of the LLCR to evaluate whether the debt to capital constraint is driving the constraint. In this case the PV of CFADS is not the correct numerator for the analysis. Instead, the PV of the LC fees should be added to the denominator of the LLCR as follows:</a:t>
            </a:r>
          </a:p>
          <a:p>
            <a:r>
              <a:rPr lang="en-US" b="1" dirty="0"/>
              <a:t>(16) LLCR = PV(CFADS)/(Debt + PV of LC Fees), where</a:t>
            </a:r>
          </a:p>
          <a:p>
            <a:r>
              <a:rPr lang="en-US" b="1" dirty="0"/>
              <a:t>(17) Debt = Project Cost x Debt to Capital</a:t>
            </a:r>
          </a:p>
        </p:txBody>
      </p:sp>
      <p:sp>
        <p:nvSpPr>
          <p:cNvPr id="4" name="Slide Number Placeholder 3"/>
          <p:cNvSpPr>
            <a:spLocks noGrp="1"/>
          </p:cNvSpPr>
          <p:nvPr>
            <p:ph type="sldNum" sz="quarter" idx="4294967295"/>
          </p:nvPr>
        </p:nvSpPr>
        <p:spPr>
          <a:xfrm>
            <a:off x="11495088" y="6457950"/>
            <a:ext cx="696912" cy="400050"/>
          </a:xfrm>
        </p:spPr>
        <p:txBody>
          <a:bodyPr/>
          <a:lstStyle/>
          <a:p>
            <a:fld id="{EB241CD2-1E45-42A3-B213-66A034DF9A3B}" type="slidenum">
              <a:rPr lang="en-GB" smtClean="0"/>
              <a:t>179</a:t>
            </a:fld>
            <a:endParaRPr lang="en-GB" dirty="0"/>
          </a:p>
        </p:txBody>
      </p:sp>
    </p:spTree>
    <p:extLst>
      <p:ext uri="{BB962C8B-B14F-4D97-AF65-F5344CB8AC3E}">
        <p14:creationId xmlns:p14="http://schemas.microsoft.com/office/powerpoint/2010/main" val="3633895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0B3D6C90-9D93-4452-B3D4-D014685C54F2}"/>
              </a:ext>
            </a:extLst>
          </p:cNvPr>
          <p:cNvSpPr>
            <a:spLocks noGrp="1"/>
          </p:cNvSpPr>
          <p:nvPr>
            <p:ph type="ctrTitle"/>
          </p:nvPr>
        </p:nvSpPr>
        <p:spPr/>
        <p:txBody>
          <a:bodyPr>
            <a:normAutofit fontScale="90000"/>
          </a:bodyPr>
          <a:lstStyle/>
          <a:p>
            <a:r>
              <a:rPr lang="en-US" altLang="en-US" dirty="0"/>
              <a:t>DSCR versus LLCR versus PLCR and Sculpting</a:t>
            </a:r>
          </a:p>
        </p:txBody>
      </p:sp>
      <p:pic>
        <p:nvPicPr>
          <p:cNvPr id="117763" name="Picture 3">
            <a:extLst>
              <a:ext uri="{FF2B5EF4-FFF2-40B4-BE49-F238E27FC236}">
                <a16:creationId xmlns:a16="http://schemas.microsoft.com/office/drawing/2014/main" id="{04E4F353-0D18-4919-BA29-49EEFC4C834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a:xfrm>
            <a:off x="2971415" y="3143590"/>
            <a:ext cx="3240088" cy="1830387"/>
          </a:xfrm>
          <a:noFill/>
        </p:spPr>
      </p:pic>
      <p:pic>
        <p:nvPicPr>
          <p:cNvPr id="117764" name="Picture 4">
            <a:extLst>
              <a:ext uri="{FF2B5EF4-FFF2-40B4-BE49-F238E27FC236}">
                <a16:creationId xmlns:a16="http://schemas.microsoft.com/office/drawing/2014/main" id="{ED62EDEA-1553-44B3-90EF-B494B78B5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443529"/>
            <a:ext cx="3239703" cy="145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17765" name="Picture 5">
            <a:extLst>
              <a:ext uri="{FF2B5EF4-FFF2-40B4-BE49-F238E27FC236}">
                <a16:creationId xmlns:a16="http://schemas.microsoft.com/office/drawing/2014/main" id="{73C8C990-F163-4A79-B21B-5204872EFB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5225224"/>
            <a:ext cx="3239703" cy="1455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 name="TextBox 1">
            <a:extLst>
              <a:ext uri="{FF2B5EF4-FFF2-40B4-BE49-F238E27FC236}">
                <a16:creationId xmlns:a16="http://schemas.microsoft.com/office/drawing/2014/main" id="{EFEE4D5A-B62C-4823-9138-C5FB126D3D65}"/>
              </a:ext>
            </a:extLst>
          </p:cNvPr>
          <p:cNvSpPr txBox="1"/>
          <p:nvPr/>
        </p:nvSpPr>
        <p:spPr>
          <a:xfrm>
            <a:off x="7179707" y="5768468"/>
            <a:ext cx="2626308" cy="369332"/>
          </a:xfrm>
          <a:prstGeom prst="rect">
            <a:avLst/>
          </a:prstGeom>
          <a:noFill/>
        </p:spPr>
        <p:txBody>
          <a:bodyPr wrap="square" rtlCol="0">
            <a:spAutoFit/>
          </a:bodyPr>
          <a:lstStyle/>
          <a:p>
            <a:r>
              <a:rPr lang="en-US" dirty="0"/>
              <a:t>DSCR = LLCR = PLCR</a:t>
            </a:r>
          </a:p>
        </p:txBody>
      </p:sp>
      <p:sp>
        <p:nvSpPr>
          <p:cNvPr id="7" name="TextBox 6">
            <a:extLst>
              <a:ext uri="{FF2B5EF4-FFF2-40B4-BE49-F238E27FC236}">
                <a16:creationId xmlns:a16="http://schemas.microsoft.com/office/drawing/2014/main" id="{9228B4A5-E04F-4DB9-B2C0-DE406196B806}"/>
              </a:ext>
            </a:extLst>
          </p:cNvPr>
          <p:cNvSpPr txBox="1"/>
          <p:nvPr/>
        </p:nvSpPr>
        <p:spPr>
          <a:xfrm>
            <a:off x="7193280" y="3608392"/>
            <a:ext cx="2626308" cy="369332"/>
          </a:xfrm>
          <a:prstGeom prst="rect">
            <a:avLst/>
          </a:prstGeom>
          <a:noFill/>
        </p:spPr>
        <p:txBody>
          <a:bodyPr wrap="square" rtlCol="0">
            <a:spAutoFit/>
          </a:bodyPr>
          <a:lstStyle/>
          <a:p>
            <a:r>
              <a:rPr lang="en-US" dirty="0"/>
              <a:t>DSCR = LLCR &lt; PLCR</a:t>
            </a:r>
          </a:p>
        </p:txBody>
      </p:sp>
      <p:sp>
        <p:nvSpPr>
          <p:cNvPr id="8" name="TextBox 7">
            <a:extLst>
              <a:ext uri="{FF2B5EF4-FFF2-40B4-BE49-F238E27FC236}">
                <a16:creationId xmlns:a16="http://schemas.microsoft.com/office/drawing/2014/main" id="{47D5C2F0-79FA-479B-B02E-714C95A6C558}"/>
              </a:ext>
            </a:extLst>
          </p:cNvPr>
          <p:cNvSpPr txBox="1"/>
          <p:nvPr/>
        </p:nvSpPr>
        <p:spPr>
          <a:xfrm>
            <a:off x="7179707" y="1954219"/>
            <a:ext cx="2626308" cy="369332"/>
          </a:xfrm>
          <a:prstGeom prst="rect">
            <a:avLst/>
          </a:prstGeom>
          <a:noFill/>
        </p:spPr>
        <p:txBody>
          <a:bodyPr wrap="square" rtlCol="0">
            <a:spAutoFit/>
          </a:bodyPr>
          <a:lstStyle/>
          <a:p>
            <a:r>
              <a:rPr lang="en-US" dirty="0"/>
              <a:t>Min DSCR &lt; LLCR &lt; PLCR</a:t>
            </a:r>
          </a:p>
        </p:txBody>
      </p:sp>
      <p:sp>
        <p:nvSpPr>
          <p:cNvPr id="9" name="TextBox 8">
            <a:extLst>
              <a:ext uri="{FF2B5EF4-FFF2-40B4-BE49-F238E27FC236}">
                <a16:creationId xmlns:a16="http://schemas.microsoft.com/office/drawing/2014/main" id="{A8D1495E-F65E-4E76-BED1-6D7B381D0F08}"/>
              </a:ext>
            </a:extLst>
          </p:cNvPr>
          <p:cNvSpPr txBox="1"/>
          <p:nvPr/>
        </p:nvSpPr>
        <p:spPr>
          <a:xfrm>
            <a:off x="7179707" y="1475355"/>
            <a:ext cx="2626308" cy="369332"/>
          </a:xfrm>
          <a:prstGeom prst="rect">
            <a:avLst/>
          </a:prstGeom>
          <a:solidFill>
            <a:srgbClr val="FFC000"/>
          </a:solidFill>
          <a:ln>
            <a:solidFill>
              <a:srgbClr val="FFC000"/>
            </a:solidFill>
          </a:ln>
        </p:spPr>
        <p:txBody>
          <a:bodyPr wrap="square" rtlCol="0">
            <a:spAutoFit/>
          </a:bodyPr>
          <a:lstStyle/>
          <a:p>
            <a:r>
              <a:rPr lang="en-US" dirty="0"/>
              <a:t>Level Payment and Tail</a:t>
            </a:r>
          </a:p>
        </p:txBody>
      </p:sp>
      <p:sp>
        <p:nvSpPr>
          <p:cNvPr id="10" name="TextBox 9">
            <a:extLst>
              <a:ext uri="{FF2B5EF4-FFF2-40B4-BE49-F238E27FC236}">
                <a16:creationId xmlns:a16="http://schemas.microsoft.com/office/drawing/2014/main" id="{4C8FABB7-8DBF-48FF-80C2-94832AFCD8DD}"/>
              </a:ext>
            </a:extLst>
          </p:cNvPr>
          <p:cNvSpPr txBox="1"/>
          <p:nvPr/>
        </p:nvSpPr>
        <p:spPr>
          <a:xfrm>
            <a:off x="7193280" y="3166989"/>
            <a:ext cx="2626308" cy="369332"/>
          </a:xfrm>
          <a:prstGeom prst="rect">
            <a:avLst/>
          </a:prstGeom>
          <a:solidFill>
            <a:srgbClr val="FFC000"/>
          </a:solidFill>
          <a:ln>
            <a:solidFill>
              <a:srgbClr val="FFC000"/>
            </a:solidFill>
          </a:ln>
        </p:spPr>
        <p:txBody>
          <a:bodyPr wrap="square" rtlCol="0">
            <a:spAutoFit/>
          </a:bodyPr>
          <a:lstStyle/>
          <a:p>
            <a:r>
              <a:rPr lang="en-US" dirty="0"/>
              <a:t>Sculpting and Tail</a:t>
            </a:r>
          </a:p>
        </p:txBody>
      </p:sp>
      <p:sp>
        <p:nvSpPr>
          <p:cNvPr id="11" name="TextBox 10">
            <a:extLst>
              <a:ext uri="{FF2B5EF4-FFF2-40B4-BE49-F238E27FC236}">
                <a16:creationId xmlns:a16="http://schemas.microsoft.com/office/drawing/2014/main" id="{9F3FE9DF-BB24-4E38-8F03-8A646736A016}"/>
              </a:ext>
            </a:extLst>
          </p:cNvPr>
          <p:cNvSpPr txBox="1"/>
          <p:nvPr/>
        </p:nvSpPr>
        <p:spPr>
          <a:xfrm>
            <a:off x="7179707" y="5225224"/>
            <a:ext cx="2626308" cy="369332"/>
          </a:xfrm>
          <a:prstGeom prst="rect">
            <a:avLst/>
          </a:prstGeom>
          <a:solidFill>
            <a:srgbClr val="FFC000"/>
          </a:solidFill>
          <a:ln>
            <a:solidFill>
              <a:srgbClr val="FFC000"/>
            </a:solidFill>
          </a:ln>
        </p:spPr>
        <p:txBody>
          <a:bodyPr wrap="square" rtlCol="0">
            <a:spAutoFit/>
          </a:bodyPr>
          <a:lstStyle/>
          <a:p>
            <a:r>
              <a:rPr lang="en-US" dirty="0"/>
              <a:t>Sculpting and No Tail</a:t>
            </a:r>
          </a:p>
        </p:txBody>
      </p:sp>
    </p:spTree>
    <p:extLst>
      <p:ext uri="{BB962C8B-B14F-4D97-AF65-F5344CB8AC3E}">
        <p14:creationId xmlns:p14="http://schemas.microsoft.com/office/powerpoint/2010/main" val="377458664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F51056-BE99-4D45-A599-CAD4BD6447E6}"/>
              </a:ext>
            </a:extLst>
          </p:cNvPr>
          <p:cNvSpPr>
            <a:spLocks noGrp="1"/>
          </p:cNvSpPr>
          <p:nvPr>
            <p:ph type="ctrTitle"/>
          </p:nvPr>
        </p:nvSpPr>
        <p:spPr/>
        <p:txBody>
          <a:bodyPr/>
          <a:lstStyle/>
          <a:p>
            <a:r>
              <a:rPr lang="en-US" dirty="0"/>
              <a:t>Sculpting with DSRA as Final Payment</a:t>
            </a:r>
          </a:p>
        </p:txBody>
      </p:sp>
      <p:sp>
        <p:nvSpPr>
          <p:cNvPr id="2" name="Content Placeholder 1">
            <a:extLst>
              <a:ext uri="{FF2B5EF4-FFF2-40B4-BE49-F238E27FC236}">
                <a16:creationId xmlns:a16="http://schemas.microsoft.com/office/drawing/2014/main" id="{8C8DFDA9-25F9-4549-94C3-DE0DA7BC4343}"/>
              </a:ext>
            </a:extLst>
          </p:cNvPr>
          <p:cNvSpPr>
            <a:spLocks noGrp="1"/>
          </p:cNvSpPr>
          <p:nvPr>
            <p:ph type="body" sz="quarter" idx="13"/>
          </p:nvPr>
        </p:nvSpPr>
        <p:spPr/>
        <p:txBody>
          <a:bodyPr>
            <a:normAutofit/>
          </a:bodyPr>
          <a:lstStyle/>
          <a:p>
            <a:r>
              <a:rPr lang="en-US" dirty="0"/>
              <a:t>Sculpting and Changes in the DSRA balance including Final Repayment</a:t>
            </a:r>
          </a:p>
          <a:p>
            <a:r>
              <a:rPr lang="en-US" dirty="0"/>
              <a:t>After working through letters of credit for the DSRA, taxes, interest income and other factors that cause difficult circular references, the final subject addressed is using the DSRA to repay debt. </a:t>
            </a:r>
          </a:p>
          <a:p>
            <a:r>
              <a:rPr lang="en-US" dirty="0"/>
              <a:t>A similar result occurs when changes in the DSRA are included in CFADS. Incorporating these changes in a financial model without massive circularity disruptions can be tricky, but it can be solved by separately computing the present value of changes in the DSRA. </a:t>
            </a:r>
          </a:p>
          <a:p>
            <a:r>
              <a:rPr lang="en-US" dirty="0"/>
              <a:t>Changes in the DSRA can be modelled using the following equations:</a:t>
            </a:r>
          </a:p>
          <a:p>
            <a:r>
              <a:rPr lang="en-US" b="1" dirty="0"/>
              <a:t>(18) Debt Adjustment = PV(Interest Rate, Change in DSRA/DSCR)</a:t>
            </a:r>
          </a:p>
          <a:p>
            <a:r>
              <a:rPr lang="en-US" b="1" dirty="0"/>
              <a:t>(19) Repayment = Repayment from Normal Sculpting + Change in DSRA/DSCR</a:t>
            </a:r>
          </a:p>
          <a:p>
            <a:endParaRPr lang="en-US" dirty="0"/>
          </a:p>
        </p:txBody>
      </p:sp>
      <p:sp>
        <p:nvSpPr>
          <p:cNvPr id="4" name="Slide Number Placeholder 3">
            <a:extLst>
              <a:ext uri="{FF2B5EF4-FFF2-40B4-BE49-F238E27FC236}">
                <a16:creationId xmlns:a16="http://schemas.microsoft.com/office/drawing/2014/main" id="{3DFD6B1D-8E36-4476-9524-EB8FE2646A60}"/>
              </a:ext>
            </a:extLst>
          </p:cNvPr>
          <p:cNvSpPr>
            <a:spLocks noGrp="1"/>
          </p:cNvSpPr>
          <p:nvPr>
            <p:ph type="sldNum" sz="quarter" idx="4294967295"/>
          </p:nvPr>
        </p:nvSpPr>
        <p:spPr>
          <a:xfrm>
            <a:off x="11495088" y="6457950"/>
            <a:ext cx="696912" cy="400050"/>
          </a:xfrm>
        </p:spPr>
        <p:txBody>
          <a:bodyPr/>
          <a:lstStyle/>
          <a:p>
            <a:pPr algn="ctr"/>
            <a:fld id="{0C3A1854-6B63-4059-B360-A3C4972BF0FC}" type="slidenum">
              <a:rPr lang="ko-KR" altLang="en-US" smtClean="0"/>
              <a:pPr algn="ctr"/>
              <a:t>180</a:t>
            </a:fld>
            <a:endParaRPr lang="ko-KR" altLang="en-US" dirty="0"/>
          </a:p>
        </p:txBody>
      </p:sp>
    </p:spTree>
    <p:extLst>
      <p:ext uri="{BB962C8B-B14F-4D97-AF65-F5344CB8AC3E}">
        <p14:creationId xmlns:p14="http://schemas.microsoft.com/office/powerpoint/2010/main" val="144192115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284E8-8866-FE9C-CD93-EBEC6D8E8F16}"/>
              </a:ext>
            </a:extLst>
          </p:cNvPr>
          <p:cNvSpPr>
            <a:spLocks noGrp="1"/>
          </p:cNvSpPr>
          <p:nvPr>
            <p:ph type="ctrTitle"/>
          </p:nvPr>
        </p:nvSpPr>
        <p:spPr/>
        <p:txBody>
          <a:bodyPr>
            <a:normAutofit fontScale="90000"/>
          </a:bodyPr>
          <a:lstStyle/>
          <a:p>
            <a:r>
              <a:rPr lang="en-US" dirty="0"/>
              <a:t>Part 4: Interest Rates and Credit Spreads</a:t>
            </a:r>
          </a:p>
        </p:txBody>
      </p:sp>
    </p:spTree>
    <p:extLst>
      <p:ext uri="{BB962C8B-B14F-4D97-AF65-F5344CB8AC3E}">
        <p14:creationId xmlns:p14="http://schemas.microsoft.com/office/powerpoint/2010/main" val="143402889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6C1BE-C345-4D0B-9CA7-A69F3C8F5A32}"/>
              </a:ext>
            </a:extLst>
          </p:cNvPr>
          <p:cNvSpPr>
            <a:spLocks noGrp="1"/>
          </p:cNvSpPr>
          <p:nvPr>
            <p:ph type="ctrTitle"/>
          </p:nvPr>
        </p:nvSpPr>
        <p:spPr/>
        <p:txBody>
          <a:bodyPr/>
          <a:lstStyle/>
          <a:p>
            <a:r>
              <a:rPr lang="en-029" dirty="0"/>
              <a:t>Fees Up-Front or Part of Credit Spread</a:t>
            </a:r>
          </a:p>
        </p:txBody>
      </p:sp>
      <p:sp>
        <p:nvSpPr>
          <p:cNvPr id="3" name="Content Placeholder 2">
            <a:extLst>
              <a:ext uri="{FF2B5EF4-FFF2-40B4-BE49-F238E27FC236}">
                <a16:creationId xmlns:a16="http://schemas.microsoft.com/office/drawing/2014/main" id="{BE9ECFE3-5FBD-4D93-9264-CFBB8E6BAE73}"/>
              </a:ext>
            </a:extLst>
          </p:cNvPr>
          <p:cNvSpPr>
            <a:spLocks noGrp="1"/>
          </p:cNvSpPr>
          <p:nvPr>
            <p:ph type="body" sz="quarter" idx="13"/>
          </p:nvPr>
        </p:nvSpPr>
        <p:spPr/>
        <p:txBody>
          <a:bodyPr/>
          <a:lstStyle/>
          <a:p>
            <a:r>
              <a:rPr lang="en-029" dirty="0"/>
              <a:t>Compute Debt IRR with fees</a:t>
            </a:r>
          </a:p>
          <a:p>
            <a:r>
              <a:rPr lang="en-029" dirty="0"/>
              <a:t>Does it matter if fees are paid up-front or part of credit spread</a:t>
            </a:r>
          </a:p>
          <a:p>
            <a:r>
              <a:rPr lang="en-029" dirty="0"/>
              <a:t>ECA Example with High Premium Up-front</a:t>
            </a:r>
          </a:p>
        </p:txBody>
      </p:sp>
    </p:spTree>
    <p:extLst>
      <p:ext uri="{BB962C8B-B14F-4D97-AF65-F5344CB8AC3E}">
        <p14:creationId xmlns:p14="http://schemas.microsoft.com/office/powerpoint/2010/main" val="96933082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CD2B24-3B7E-4FF7-92F3-17344210D3B0}"/>
              </a:ext>
            </a:extLst>
          </p:cNvPr>
          <p:cNvSpPr>
            <a:spLocks noGrp="1"/>
          </p:cNvSpPr>
          <p:nvPr>
            <p:ph type="ctrTitle"/>
          </p:nvPr>
        </p:nvSpPr>
        <p:spPr/>
        <p:txBody>
          <a:bodyPr>
            <a:normAutofit fontScale="90000"/>
          </a:bodyPr>
          <a:lstStyle/>
          <a:p>
            <a:r>
              <a:rPr lang="en-US" dirty="0"/>
              <a:t>Commitment Fee, Up-Front Fee and Debt IRR</a:t>
            </a:r>
            <a:endParaRPr lang="en-CH" dirty="0"/>
          </a:p>
        </p:txBody>
      </p:sp>
      <p:sp>
        <p:nvSpPr>
          <p:cNvPr id="2" name="Content Placeholder 1">
            <a:extLst>
              <a:ext uri="{FF2B5EF4-FFF2-40B4-BE49-F238E27FC236}">
                <a16:creationId xmlns:a16="http://schemas.microsoft.com/office/drawing/2014/main" id="{0E7D7505-05E2-4DA8-B6D7-9CF8235A3CDC}"/>
              </a:ext>
            </a:extLst>
          </p:cNvPr>
          <p:cNvSpPr>
            <a:spLocks noGrp="1"/>
          </p:cNvSpPr>
          <p:nvPr>
            <p:ph type="body" sz="quarter" idx="13"/>
          </p:nvPr>
        </p:nvSpPr>
        <p:spPr/>
        <p:txBody>
          <a:bodyPr>
            <a:normAutofit/>
          </a:bodyPr>
          <a:lstStyle/>
          <a:p>
            <a:r>
              <a:rPr lang="en-CH" b="1" dirty="0"/>
              <a:t>Commitment Fee</a:t>
            </a:r>
            <a:endParaRPr lang="en-CH" dirty="0"/>
          </a:p>
          <a:p>
            <a:r>
              <a:rPr lang="en-CH" dirty="0"/>
              <a:t>(a) The Borrower will:</a:t>
            </a:r>
            <a:r>
              <a:rPr lang="en-US" dirty="0"/>
              <a:t> </a:t>
            </a:r>
            <a:r>
              <a:rPr lang="en-CH" dirty="0"/>
              <a:t>(i) commencing on the date of the first Utilisation Date until (and including) the last day of</a:t>
            </a:r>
            <a:r>
              <a:rPr lang="en-US" dirty="0"/>
              <a:t> </a:t>
            </a:r>
            <a:r>
              <a:rPr lang="en-CH" dirty="0"/>
              <a:t>the Availability Period for the borrowing under the</a:t>
            </a:r>
            <a:r>
              <a:rPr lang="en-US" dirty="0"/>
              <a:t> </a:t>
            </a:r>
            <a:r>
              <a:rPr lang="en-CH" dirty="0"/>
              <a:t>Tranche A Facility, pay for a commitment fee computed</a:t>
            </a:r>
            <a:r>
              <a:rPr lang="en-US" dirty="0"/>
              <a:t> </a:t>
            </a:r>
            <a:r>
              <a:rPr lang="en-CH" dirty="0"/>
              <a:t>at a rate of four per cent. (4%) per annum on the undrawn and uncancelled portion of</a:t>
            </a:r>
            <a:r>
              <a:rPr lang="en-US" dirty="0"/>
              <a:t> </a:t>
            </a:r>
            <a:r>
              <a:rPr lang="en-CH" dirty="0"/>
              <a:t>the Tranche A Commitments allocated to the Second Tranche A Loans;</a:t>
            </a:r>
          </a:p>
          <a:p>
            <a:r>
              <a:rPr lang="en-US" dirty="0"/>
              <a:t>C</a:t>
            </a:r>
            <a:r>
              <a:rPr lang="en-CH" dirty="0"/>
              <a:t>ommencing on the date of the first Utilisation Date until (and including) the last day of</a:t>
            </a:r>
            <a:r>
              <a:rPr lang="en-US" dirty="0"/>
              <a:t> </a:t>
            </a:r>
            <a:r>
              <a:rPr lang="en-CH" dirty="0"/>
              <a:t>the Availability Period for the borrowing of the Second Tranche B Loan under the</a:t>
            </a:r>
            <a:r>
              <a:rPr lang="en-US" dirty="0"/>
              <a:t> </a:t>
            </a:r>
            <a:r>
              <a:rPr lang="en-CH" dirty="0"/>
              <a:t>Tranche B Facility, pay the Facility Agent for each Lender a commitment fee computed</a:t>
            </a:r>
            <a:r>
              <a:rPr lang="en-US" dirty="0"/>
              <a:t> </a:t>
            </a:r>
            <a:r>
              <a:rPr lang="en-CH" dirty="0"/>
              <a:t>at a rate of five per cent. (5%) per annum on the undrawn and uncancelled portion of the</a:t>
            </a:r>
          </a:p>
          <a:p>
            <a:r>
              <a:rPr lang="en-CH" dirty="0"/>
              <a:t>Tranche B Commitments allocated to the Second Tranche B Loan; and</a:t>
            </a:r>
          </a:p>
          <a:p>
            <a:endParaRPr lang="en-CH" dirty="0"/>
          </a:p>
        </p:txBody>
      </p:sp>
      <p:sp>
        <p:nvSpPr>
          <p:cNvPr id="4" name="Slide Number Placeholder 3">
            <a:extLst>
              <a:ext uri="{FF2B5EF4-FFF2-40B4-BE49-F238E27FC236}">
                <a16:creationId xmlns:a16="http://schemas.microsoft.com/office/drawing/2014/main" id="{4BE0B514-6C3A-447F-A365-4C0073A2F294}"/>
              </a:ext>
            </a:extLst>
          </p:cNvPr>
          <p:cNvSpPr>
            <a:spLocks noGrp="1"/>
          </p:cNvSpPr>
          <p:nvPr>
            <p:ph type="sldNum" sz="quarter" idx="4294967295"/>
          </p:nvPr>
        </p:nvSpPr>
        <p:spPr>
          <a:xfrm>
            <a:off x="11495088" y="6457950"/>
            <a:ext cx="696912" cy="400050"/>
          </a:xfrm>
        </p:spPr>
        <p:txBody>
          <a:bodyPr/>
          <a:lstStyle/>
          <a:p>
            <a:pPr algn="ctr"/>
            <a:fld id="{0C3A1854-6B63-4059-B360-A3C4972BF0FC}" type="slidenum">
              <a:rPr lang="ko-KR" altLang="en-US" smtClean="0"/>
              <a:pPr algn="ctr"/>
              <a:t>183</a:t>
            </a:fld>
            <a:endParaRPr lang="ko-KR" altLang="en-US" dirty="0"/>
          </a:p>
        </p:txBody>
      </p:sp>
    </p:spTree>
    <p:extLst>
      <p:ext uri="{BB962C8B-B14F-4D97-AF65-F5344CB8AC3E}">
        <p14:creationId xmlns:p14="http://schemas.microsoft.com/office/powerpoint/2010/main" val="110491104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1ACBA6-E932-4A80-A1A5-5F7AAB9440CB}"/>
              </a:ext>
            </a:extLst>
          </p:cNvPr>
          <p:cNvSpPr>
            <a:spLocks noGrp="1"/>
          </p:cNvSpPr>
          <p:nvPr>
            <p:ph type="ctrTitle"/>
          </p:nvPr>
        </p:nvSpPr>
        <p:spPr/>
        <p:txBody>
          <a:bodyPr/>
          <a:lstStyle/>
          <a:p>
            <a:r>
              <a:rPr lang="en-US" dirty="0"/>
              <a:t>Importance of Credit Spreads</a:t>
            </a:r>
          </a:p>
        </p:txBody>
      </p:sp>
      <p:sp>
        <p:nvSpPr>
          <p:cNvPr id="4" name="Content Placeholder 3">
            <a:extLst>
              <a:ext uri="{FF2B5EF4-FFF2-40B4-BE49-F238E27FC236}">
                <a16:creationId xmlns:a16="http://schemas.microsoft.com/office/drawing/2014/main" id="{91C8EA93-914E-4C30-9A3F-FD35FC00D20C}"/>
              </a:ext>
            </a:extLst>
          </p:cNvPr>
          <p:cNvSpPr>
            <a:spLocks noGrp="1"/>
          </p:cNvSpPr>
          <p:nvPr>
            <p:ph type="body" sz="quarter" idx="13"/>
          </p:nvPr>
        </p:nvSpPr>
        <p:spPr/>
        <p:txBody>
          <a:bodyPr>
            <a:normAutofit/>
          </a:bodyPr>
          <a:lstStyle/>
          <a:p>
            <a:r>
              <a:rPr lang="en-US" dirty="0"/>
              <a:t>In the cases without re-financing, it seemed that the credit spread did not make that big a difference to the equity IRR.</a:t>
            </a:r>
          </a:p>
          <a:p>
            <a:r>
              <a:rPr lang="en-US" dirty="0"/>
              <a:t>But when re-financing was included the credit spread made a big difference as should be expected – the credit spread is a big driver from the difference between project IRR and equity IRR.</a:t>
            </a:r>
          </a:p>
          <a:p>
            <a:r>
              <a:rPr lang="en-US" dirty="0"/>
              <a:t>The credit spread is driven by the probability of default and loss, given default in theory.  The problem is that these statistics are not observable.</a:t>
            </a:r>
          </a:p>
        </p:txBody>
      </p:sp>
    </p:spTree>
    <p:extLst>
      <p:ext uri="{BB962C8B-B14F-4D97-AF65-F5344CB8AC3E}">
        <p14:creationId xmlns:p14="http://schemas.microsoft.com/office/powerpoint/2010/main" val="182184274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3E486E6C-D4A0-4D9D-81EC-2BE7FBA28E96}"/>
              </a:ext>
            </a:extLst>
          </p:cNvPr>
          <p:cNvSpPr>
            <a:spLocks noGrp="1" noChangeArrowheads="1"/>
          </p:cNvSpPr>
          <p:nvPr>
            <p:ph type="ctrTitle"/>
          </p:nvPr>
        </p:nvSpPr>
        <p:spPr/>
        <p:txBody>
          <a:bodyPr>
            <a:normAutofit fontScale="90000"/>
          </a:bodyPr>
          <a:lstStyle/>
          <a:p>
            <a:r>
              <a:rPr lang="en-US" altLang="en-US" dirty="0"/>
              <a:t>Example of Pricing and Changing Credit Spreads</a:t>
            </a:r>
          </a:p>
        </p:txBody>
      </p:sp>
      <p:pic>
        <p:nvPicPr>
          <p:cNvPr id="73731" name="Picture 2">
            <a:extLst>
              <a:ext uri="{FF2B5EF4-FFF2-40B4-BE49-F238E27FC236}">
                <a16:creationId xmlns:a16="http://schemas.microsoft.com/office/drawing/2014/main" id="{23189FE9-7918-4597-A149-F20B81B6B612}"/>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583970" y="2259010"/>
            <a:ext cx="6474637" cy="3628029"/>
          </a:xfrm>
          <a:noFill/>
        </p:spPr>
      </p:pic>
      <p:sp>
        <p:nvSpPr>
          <p:cNvPr id="2" name="TextBox 1">
            <a:extLst>
              <a:ext uri="{FF2B5EF4-FFF2-40B4-BE49-F238E27FC236}">
                <a16:creationId xmlns:a16="http://schemas.microsoft.com/office/drawing/2014/main" id="{FC6E0512-E3A3-4634-9667-098F4FAB7A9C}"/>
              </a:ext>
            </a:extLst>
          </p:cNvPr>
          <p:cNvSpPr txBox="1"/>
          <p:nvPr/>
        </p:nvSpPr>
        <p:spPr>
          <a:xfrm>
            <a:off x="7058607" y="1455056"/>
            <a:ext cx="3902697" cy="1477328"/>
          </a:xfrm>
          <a:prstGeom prst="rect">
            <a:avLst/>
          </a:prstGeom>
          <a:solidFill>
            <a:srgbClr val="FFFF00"/>
          </a:solidFill>
        </p:spPr>
        <p:txBody>
          <a:bodyPr wrap="square" rtlCol="0">
            <a:spAutoFit/>
          </a:bodyPr>
          <a:lstStyle/>
          <a:p>
            <a:r>
              <a:rPr lang="en-US" dirty="0"/>
              <a:t>Step-up credit spreads encourage re-financing. To not assume re-financing in a base case or upside case in inconsistent with the whole idea of increasing rates.</a:t>
            </a:r>
          </a:p>
        </p:txBody>
      </p:sp>
      <p:pic>
        <p:nvPicPr>
          <p:cNvPr id="4" name="Picture 3">
            <a:extLst>
              <a:ext uri="{FF2B5EF4-FFF2-40B4-BE49-F238E27FC236}">
                <a16:creationId xmlns:a16="http://schemas.microsoft.com/office/drawing/2014/main" id="{22A449AA-30C2-C656-2CF2-ED614A65302E}"/>
              </a:ext>
            </a:extLst>
          </p:cNvPr>
          <p:cNvPicPr>
            <a:picLocks noChangeAspect="1"/>
          </p:cNvPicPr>
          <p:nvPr/>
        </p:nvPicPr>
        <p:blipFill>
          <a:blip r:embed="rId3"/>
          <a:stretch>
            <a:fillRect/>
          </a:stretch>
        </p:blipFill>
        <p:spPr>
          <a:xfrm>
            <a:off x="6574281" y="3268387"/>
            <a:ext cx="5617719" cy="2282649"/>
          </a:xfrm>
          <a:prstGeom prst="rect">
            <a:avLst/>
          </a:prstGeom>
        </p:spPr>
      </p:pic>
    </p:spTree>
    <p:extLst>
      <p:ext uri="{BB962C8B-B14F-4D97-AF65-F5344CB8AC3E}">
        <p14:creationId xmlns:p14="http://schemas.microsoft.com/office/powerpoint/2010/main" val="278114091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Idea of Risk Allocation Matrix and Use of DSCR, PLCR and LLCR to Measure Break-Even</a:t>
            </a:r>
          </a:p>
        </p:txBody>
      </p:sp>
      <p:sp>
        <p:nvSpPr>
          <p:cNvPr id="3" name="Content Placeholder 2"/>
          <p:cNvSpPr>
            <a:spLocks noGrp="1"/>
          </p:cNvSpPr>
          <p:nvPr>
            <p:ph type="body" sz="quarter" idx="13"/>
          </p:nvPr>
        </p:nvSpPr>
        <p:spPr/>
        <p:txBody>
          <a:bodyPr>
            <a:normAutofit fontScale="92500" lnSpcReduction="10000"/>
          </a:bodyPr>
          <a:lstStyle/>
          <a:p>
            <a:r>
              <a:rPr lang="en-US" dirty="0"/>
              <a:t>Risk allocation matrices will be used to demonstrate how the DSCR and LLCR can be used to determine acceptable unmitigated risks:</a:t>
            </a:r>
          </a:p>
          <a:p>
            <a:pPr lvl="1"/>
            <a:r>
              <a:rPr lang="en-US" dirty="0"/>
              <a:t>The formula: </a:t>
            </a:r>
          </a:p>
          <a:p>
            <a:pPr lvl="1"/>
            <a:r>
              <a:rPr lang="en-US" dirty="0"/>
              <a:t>break-even cash flow reduction = (DSCR-1)/DSCR.</a:t>
            </a:r>
          </a:p>
          <a:p>
            <a:pPr lvl="1"/>
            <a:r>
              <a:rPr lang="en-US" dirty="0"/>
              <a:t>Also break-even cash flow over life of loan</a:t>
            </a:r>
          </a:p>
          <a:p>
            <a:pPr lvl="1"/>
            <a:r>
              <a:rPr lang="en-US" dirty="0"/>
              <a:t>BE reduction = (LLCR-1)/LLCR</a:t>
            </a:r>
          </a:p>
          <a:p>
            <a:pPr lvl="1"/>
            <a:r>
              <a:rPr lang="en-US" dirty="0"/>
              <a:t>BE reduction for Project Life = (PLCR-1)/PLCR</a:t>
            </a:r>
          </a:p>
          <a:p>
            <a:r>
              <a:rPr lang="en-US" dirty="0"/>
              <a:t>Different project finance structures that involve:</a:t>
            </a:r>
          </a:p>
          <a:p>
            <a:pPr lvl="1"/>
            <a:r>
              <a:rPr lang="en-US" dirty="0"/>
              <a:t> availability payments versus output-based revenues; </a:t>
            </a:r>
          </a:p>
          <a:p>
            <a:pPr lvl="1"/>
            <a:r>
              <a:rPr lang="en-US" dirty="0"/>
              <a:t>commodity price (merchant) risk; </a:t>
            </a:r>
          </a:p>
          <a:p>
            <a:pPr lvl="1"/>
            <a:r>
              <a:rPr lang="en-US" dirty="0"/>
              <a:t>traffic or volume risk (pipelines), and </a:t>
            </a:r>
          </a:p>
          <a:p>
            <a:pPr lvl="1"/>
            <a:r>
              <a:rPr lang="en-US" dirty="0"/>
              <a:t>resource risk (wind, solar and run of river hydro) will be derived. </a:t>
            </a:r>
          </a:p>
          <a:p>
            <a:r>
              <a:rPr lang="en-US" dirty="0"/>
              <a:t>For each of the project finance types, an illustrative risk allocation matrix and project diagram will be developed. </a:t>
            </a:r>
          </a:p>
        </p:txBody>
      </p:sp>
      <p:sp>
        <p:nvSpPr>
          <p:cNvPr id="4" name="Slide Number Placeholder 3"/>
          <p:cNvSpPr>
            <a:spLocks noGrp="1"/>
          </p:cNvSpPr>
          <p:nvPr>
            <p:ph type="sldNum" sz="quarter" idx="4294967295"/>
          </p:nvPr>
        </p:nvSpPr>
        <p:spPr>
          <a:xfrm>
            <a:off x="9448800" y="6356350"/>
            <a:ext cx="2743200" cy="365125"/>
          </a:xfrm>
        </p:spPr>
        <p:txBody>
          <a:bodyPr/>
          <a:lstStyle/>
          <a:p>
            <a:fld id="{EB241CD2-1E45-42A3-B213-66A034DF9A3B}" type="slidenum">
              <a:rPr lang="en-GB" smtClean="0"/>
              <a:t>186</a:t>
            </a:fld>
            <a:endParaRPr lang="en-GB" dirty="0"/>
          </a:p>
        </p:txBody>
      </p:sp>
    </p:spTree>
    <p:extLst>
      <p:ext uri="{BB962C8B-B14F-4D97-AF65-F5344CB8AC3E}">
        <p14:creationId xmlns:p14="http://schemas.microsoft.com/office/powerpoint/2010/main" val="195096584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76D63AE-B11A-ECEC-9B59-542389894043}"/>
              </a:ext>
            </a:extLst>
          </p:cNvPr>
          <p:cNvSpPr>
            <a:spLocks noGrp="1"/>
          </p:cNvSpPr>
          <p:nvPr>
            <p:ph type="ctrTitle"/>
          </p:nvPr>
        </p:nvSpPr>
        <p:spPr/>
        <p:txBody>
          <a:bodyPr>
            <a:normAutofit fontScale="90000"/>
          </a:bodyPr>
          <a:lstStyle/>
          <a:p>
            <a:r>
              <a:rPr lang="en-US" dirty="0"/>
              <a:t>Find BBB and BB Spread with 10-year Swap Rate</a:t>
            </a:r>
          </a:p>
        </p:txBody>
      </p:sp>
      <p:sp>
        <p:nvSpPr>
          <p:cNvPr id="3" name="Slide Number Placeholder 2"/>
          <p:cNvSpPr>
            <a:spLocks noGrp="1"/>
          </p:cNvSpPr>
          <p:nvPr>
            <p:ph type="sldNum" sz="quarter" idx="4294967295"/>
          </p:nvPr>
        </p:nvSpPr>
        <p:spPr>
          <a:xfrm>
            <a:off x="11495088" y="6457950"/>
            <a:ext cx="696912" cy="400050"/>
          </a:xfrm>
        </p:spPr>
        <p:txBody>
          <a:bodyPr/>
          <a:lstStyle/>
          <a:p>
            <a:pPr>
              <a:defRPr/>
            </a:pPr>
            <a:fld id="{EF62D93A-3BA0-8848-BFA3-D7046C1B555D}" type="slidenum">
              <a:rPr lang="en-US" smtClean="0"/>
              <a:pPr>
                <a:defRPr/>
              </a:pPr>
              <a:t>187</a:t>
            </a:fld>
            <a:endParaRPr lang="en-US" dirty="0"/>
          </a:p>
        </p:txBody>
      </p:sp>
    </p:spTree>
    <p:extLst>
      <p:ext uri="{BB962C8B-B14F-4D97-AF65-F5344CB8AC3E}">
        <p14:creationId xmlns:p14="http://schemas.microsoft.com/office/powerpoint/2010/main" val="158092106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29475-5C6E-46DB-86A2-143C3F36EF7B}"/>
              </a:ext>
            </a:extLst>
          </p:cNvPr>
          <p:cNvSpPr>
            <a:spLocks noGrp="1"/>
          </p:cNvSpPr>
          <p:nvPr>
            <p:ph type="ctrTitle"/>
          </p:nvPr>
        </p:nvSpPr>
        <p:spPr/>
        <p:txBody>
          <a:bodyPr>
            <a:normAutofit fontScale="90000"/>
          </a:bodyPr>
          <a:lstStyle/>
          <a:p>
            <a:r>
              <a:rPr lang="en-029" dirty="0"/>
              <a:t>Interest Rate Hedging in Different Transactions</a:t>
            </a:r>
          </a:p>
        </p:txBody>
      </p:sp>
      <p:pic>
        <p:nvPicPr>
          <p:cNvPr id="4" name="Content Placeholder 3">
            <a:extLst>
              <a:ext uri="{FF2B5EF4-FFF2-40B4-BE49-F238E27FC236}">
                <a16:creationId xmlns:a16="http://schemas.microsoft.com/office/drawing/2014/main" id="{8EA3AC6E-B022-4399-8776-7AF55A7CA924}"/>
              </a:ext>
            </a:extLst>
          </p:cNvPr>
          <p:cNvPicPr>
            <a:picLocks noGrp="1" noChangeAspect="1"/>
          </p:cNvPicPr>
          <p:nvPr>
            <p:ph idx="4294967295"/>
          </p:nvPr>
        </p:nvPicPr>
        <p:blipFill>
          <a:blip r:embed="rId2"/>
          <a:stretch>
            <a:fillRect/>
          </a:stretch>
        </p:blipFill>
        <p:spPr>
          <a:xfrm>
            <a:off x="2276822" y="2172560"/>
            <a:ext cx="7620000" cy="3771900"/>
          </a:xfrm>
          <a:prstGeom prst="rect">
            <a:avLst/>
          </a:prstGeom>
        </p:spPr>
      </p:pic>
    </p:spTree>
    <p:extLst>
      <p:ext uri="{BB962C8B-B14F-4D97-AF65-F5344CB8AC3E}">
        <p14:creationId xmlns:p14="http://schemas.microsoft.com/office/powerpoint/2010/main" val="199480516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a:extLst>
              <a:ext uri="{FF2B5EF4-FFF2-40B4-BE49-F238E27FC236}">
                <a16:creationId xmlns:a16="http://schemas.microsoft.com/office/drawing/2014/main" id="{403B3294-D4AA-41EC-8D55-E99B00408F7D}"/>
              </a:ext>
            </a:extLst>
          </p:cNvPr>
          <p:cNvSpPr txBox="1">
            <a:spLocks noChangeArrowheads="1"/>
          </p:cNvSpPr>
          <p:nvPr/>
        </p:nvSpPr>
        <p:spPr bwMode="auto">
          <a:xfrm>
            <a:off x="1828800" y="2743200"/>
            <a:ext cx="1752600" cy="1690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endParaRPr lang="en-US" altLang="en-US" sz="1600" dirty="0">
              <a:latin typeface="Times New Roman" panose="02020603050405020304" pitchFamily="18" charset="0"/>
            </a:endParaRPr>
          </a:p>
          <a:p>
            <a:pPr algn="ctr" eaLnBrk="1" hangingPunct="1">
              <a:spcBef>
                <a:spcPct val="50000"/>
              </a:spcBef>
            </a:pPr>
            <a:r>
              <a:rPr lang="en-US" altLang="en-US" sz="1600" b="1" dirty="0">
                <a:latin typeface="Times New Roman" panose="02020603050405020304" pitchFamily="18" charset="0"/>
              </a:rPr>
              <a:t>EXPECTED LOSS</a:t>
            </a:r>
          </a:p>
          <a:p>
            <a:pPr algn="ctr" eaLnBrk="1" hangingPunct="1">
              <a:spcBef>
                <a:spcPct val="50000"/>
              </a:spcBef>
            </a:pPr>
            <a:endParaRPr lang="en-US" altLang="en-US" sz="1600" b="1" dirty="0">
              <a:latin typeface="Times New Roman" panose="02020603050405020304" pitchFamily="18" charset="0"/>
            </a:endParaRPr>
          </a:p>
          <a:p>
            <a:pPr algn="ctr" eaLnBrk="1" hangingPunct="1">
              <a:spcBef>
                <a:spcPct val="50000"/>
              </a:spcBef>
            </a:pPr>
            <a:r>
              <a:rPr lang="en-US" altLang="en-US" sz="1600" b="1" dirty="0">
                <a:latin typeface="Times New Roman" panose="02020603050405020304" pitchFamily="18" charset="0"/>
              </a:rPr>
              <a:t>$$</a:t>
            </a:r>
          </a:p>
        </p:txBody>
      </p:sp>
      <p:sp>
        <p:nvSpPr>
          <p:cNvPr id="137219" name="Text Box 3">
            <a:extLst>
              <a:ext uri="{FF2B5EF4-FFF2-40B4-BE49-F238E27FC236}">
                <a16:creationId xmlns:a16="http://schemas.microsoft.com/office/drawing/2014/main" id="{0509A89D-F175-4362-89D9-3869DD904499}"/>
              </a:ext>
            </a:extLst>
          </p:cNvPr>
          <p:cNvSpPr txBox="1">
            <a:spLocks noChangeArrowheads="1"/>
          </p:cNvSpPr>
          <p:nvPr/>
        </p:nvSpPr>
        <p:spPr bwMode="auto">
          <a:xfrm>
            <a:off x="3657600" y="34290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r>
              <a:rPr lang="en-US" altLang="en-US" sz="2400" dirty="0">
                <a:latin typeface="Times New Roman" panose="02020603050405020304" pitchFamily="18" charset="0"/>
              </a:rPr>
              <a:t>=</a:t>
            </a:r>
          </a:p>
        </p:txBody>
      </p:sp>
      <p:sp>
        <p:nvSpPr>
          <p:cNvPr id="137220" name="Text Box 4">
            <a:extLst>
              <a:ext uri="{FF2B5EF4-FFF2-40B4-BE49-F238E27FC236}">
                <a16:creationId xmlns:a16="http://schemas.microsoft.com/office/drawing/2014/main" id="{CA2D4A9E-1C3F-44CA-A41B-0295EED20E9E}"/>
              </a:ext>
            </a:extLst>
          </p:cNvPr>
          <p:cNvSpPr txBox="1">
            <a:spLocks noChangeArrowheads="1"/>
          </p:cNvSpPr>
          <p:nvPr/>
        </p:nvSpPr>
        <p:spPr bwMode="auto">
          <a:xfrm>
            <a:off x="4038600" y="2743200"/>
            <a:ext cx="1752600" cy="1690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endParaRPr lang="en-US" altLang="en-US" sz="1600" dirty="0">
              <a:latin typeface="Times New Roman" panose="02020603050405020304" pitchFamily="18" charset="0"/>
            </a:endParaRPr>
          </a:p>
          <a:p>
            <a:pPr algn="ctr" eaLnBrk="1" hangingPunct="1">
              <a:spcBef>
                <a:spcPct val="50000"/>
              </a:spcBef>
            </a:pPr>
            <a:r>
              <a:rPr lang="en-US" altLang="en-US" sz="1600" b="1" dirty="0">
                <a:latin typeface="Times New Roman" panose="02020603050405020304" pitchFamily="18" charset="0"/>
              </a:rPr>
              <a:t>Probability of Default</a:t>
            </a:r>
          </a:p>
          <a:p>
            <a:pPr algn="ctr" eaLnBrk="1" hangingPunct="1">
              <a:spcBef>
                <a:spcPct val="50000"/>
              </a:spcBef>
            </a:pPr>
            <a:r>
              <a:rPr lang="en-US" altLang="en-US" sz="1600" b="1" dirty="0">
                <a:latin typeface="Times New Roman" panose="02020603050405020304" pitchFamily="18" charset="0"/>
              </a:rPr>
              <a:t>(PD)</a:t>
            </a:r>
          </a:p>
          <a:p>
            <a:pPr algn="ctr" eaLnBrk="1" hangingPunct="1">
              <a:spcBef>
                <a:spcPct val="50000"/>
              </a:spcBef>
            </a:pPr>
            <a:r>
              <a:rPr lang="en-US" altLang="en-US" sz="1600" b="1" dirty="0">
                <a:latin typeface="Times New Roman" panose="02020603050405020304" pitchFamily="18" charset="0"/>
              </a:rPr>
              <a:t>%</a:t>
            </a:r>
          </a:p>
        </p:txBody>
      </p:sp>
      <p:sp>
        <p:nvSpPr>
          <p:cNvPr id="137221" name="Text Box 5">
            <a:extLst>
              <a:ext uri="{FF2B5EF4-FFF2-40B4-BE49-F238E27FC236}">
                <a16:creationId xmlns:a16="http://schemas.microsoft.com/office/drawing/2014/main" id="{5C3236B0-84A3-4739-A3A2-6C408FC99FCE}"/>
              </a:ext>
            </a:extLst>
          </p:cNvPr>
          <p:cNvSpPr txBox="1">
            <a:spLocks noChangeArrowheads="1"/>
          </p:cNvSpPr>
          <p:nvPr/>
        </p:nvSpPr>
        <p:spPr bwMode="auto">
          <a:xfrm>
            <a:off x="5867400" y="3352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dirty="0"/>
              <a:t>x</a:t>
            </a:r>
          </a:p>
        </p:txBody>
      </p:sp>
      <p:sp>
        <p:nvSpPr>
          <p:cNvPr id="137222" name="Text Box 6">
            <a:extLst>
              <a:ext uri="{FF2B5EF4-FFF2-40B4-BE49-F238E27FC236}">
                <a16:creationId xmlns:a16="http://schemas.microsoft.com/office/drawing/2014/main" id="{4F83712B-BE0D-4DEB-AC62-2011D432C079}"/>
              </a:ext>
            </a:extLst>
          </p:cNvPr>
          <p:cNvSpPr txBox="1">
            <a:spLocks noChangeArrowheads="1"/>
          </p:cNvSpPr>
          <p:nvPr/>
        </p:nvSpPr>
        <p:spPr bwMode="auto">
          <a:xfrm>
            <a:off x="6248400" y="2743201"/>
            <a:ext cx="1752600" cy="1692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endParaRPr lang="en-US" altLang="en-US" sz="1600" dirty="0">
              <a:latin typeface="Times New Roman" panose="02020603050405020304" pitchFamily="18" charset="0"/>
            </a:endParaRPr>
          </a:p>
          <a:p>
            <a:pPr algn="ctr" eaLnBrk="1" hangingPunct="1">
              <a:lnSpc>
                <a:spcPct val="75000"/>
              </a:lnSpc>
              <a:spcBef>
                <a:spcPct val="50000"/>
              </a:spcBef>
            </a:pPr>
            <a:r>
              <a:rPr lang="en-US" altLang="en-US" sz="1600" b="1" dirty="0">
                <a:latin typeface="Times New Roman" panose="02020603050405020304" pitchFamily="18" charset="0"/>
              </a:rPr>
              <a:t>Loss Severity </a:t>
            </a:r>
          </a:p>
          <a:p>
            <a:pPr algn="ctr" eaLnBrk="1" hangingPunct="1">
              <a:lnSpc>
                <a:spcPct val="75000"/>
              </a:lnSpc>
              <a:spcBef>
                <a:spcPct val="50000"/>
              </a:spcBef>
            </a:pPr>
            <a:r>
              <a:rPr lang="en-US" altLang="en-US" sz="1600" b="1" dirty="0">
                <a:latin typeface="Times New Roman" panose="02020603050405020304" pitchFamily="18" charset="0"/>
              </a:rPr>
              <a:t>Given Default</a:t>
            </a:r>
          </a:p>
          <a:p>
            <a:pPr algn="ctr" eaLnBrk="1" hangingPunct="1">
              <a:spcBef>
                <a:spcPct val="50000"/>
              </a:spcBef>
            </a:pPr>
            <a:r>
              <a:rPr lang="en-US" altLang="en-US" sz="1600" b="1" dirty="0">
                <a:latin typeface="Times New Roman" panose="02020603050405020304" pitchFamily="18" charset="0"/>
              </a:rPr>
              <a:t>(Severity)</a:t>
            </a:r>
          </a:p>
          <a:p>
            <a:pPr algn="ctr" eaLnBrk="1" hangingPunct="1">
              <a:spcBef>
                <a:spcPct val="50000"/>
              </a:spcBef>
            </a:pPr>
            <a:r>
              <a:rPr lang="en-US" altLang="en-US" sz="1600" b="1" dirty="0">
                <a:latin typeface="Times New Roman" panose="02020603050405020304" pitchFamily="18" charset="0"/>
              </a:rPr>
              <a:t>%</a:t>
            </a:r>
          </a:p>
        </p:txBody>
      </p:sp>
      <p:sp>
        <p:nvSpPr>
          <p:cNvPr id="137223" name="Text Box 7">
            <a:extLst>
              <a:ext uri="{FF2B5EF4-FFF2-40B4-BE49-F238E27FC236}">
                <a16:creationId xmlns:a16="http://schemas.microsoft.com/office/drawing/2014/main" id="{6E6F9FF8-94DF-4CFA-AC07-9D3AE2814555}"/>
              </a:ext>
            </a:extLst>
          </p:cNvPr>
          <p:cNvSpPr txBox="1">
            <a:spLocks noChangeArrowheads="1"/>
          </p:cNvSpPr>
          <p:nvPr/>
        </p:nvSpPr>
        <p:spPr bwMode="auto">
          <a:xfrm>
            <a:off x="8458200" y="2743201"/>
            <a:ext cx="1752600" cy="1692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endParaRPr lang="en-US" altLang="en-US" sz="1600" dirty="0">
              <a:latin typeface="Times New Roman" panose="02020603050405020304" pitchFamily="18" charset="0"/>
            </a:endParaRPr>
          </a:p>
          <a:p>
            <a:pPr algn="ctr" eaLnBrk="1" hangingPunct="1">
              <a:lnSpc>
                <a:spcPct val="75000"/>
              </a:lnSpc>
              <a:spcBef>
                <a:spcPct val="50000"/>
              </a:spcBef>
            </a:pPr>
            <a:r>
              <a:rPr lang="en-US" altLang="en-US" sz="1600" b="1" dirty="0">
                <a:latin typeface="Times New Roman" panose="02020603050405020304" pitchFamily="18" charset="0"/>
              </a:rPr>
              <a:t>Loan Equivalent</a:t>
            </a:r>
          </a:p>
          <a:p>
            <a:pPr algn="ctr" eaLnBrk="1" hangingPunct="1">
              <a:lnSpc>
                <a:spcPct val="75000"/>
              </a:lnSpc>
              <a:spcBef>
                <a:spcPct val="50000"/>
              </a:spcBef>
            </a:pPr>
            <a:r>
              <a:rPr lang="en-US" altLang="en-US" sz="1600" b="1" dirty="0">
                <a:latin typeface="Times New Roman" panose="02020603050405020304" pitchFamily="18" charset="0"/>
              </a:rPr>
              <a:t>Exposure</a:t>
            </a:r>
          </a:p>
          <a:p>
            <a:pPr algn="ctr" eaLnBrk="1" hangingPunct="1">
              <a:spcBef>
                <a:spcPct val="50000"/>
              </a:spcBef>
            </a:pPr>
            <a:r>
              <a:rPr lang="en-US" altLang="en-US" sz="1600" b="1" dirty="0">
                <a:latin typeface="Times New Roman" panose="02020603050405020304" pitchFamily="18" charset="0"/>
              </a:rPr>
              <a:t>(Exposure)</a:t>
            </a:r>
          </a:p>
          <a:p>
            <a:pPr algn="ctr" eaLnBrk="1" hangingPunct="1">
              <a:spcBef>
                <a:spcPct val="50000"/>
              </a:spcBef>
            </a:pPr>
            <a:r>
              <a:rPr lang="en-US" altLang="en-US" sz="1600" b="1" dirty="0">
                <a:latin typeface="Times New Roman" panose="02020603050405020304" pitchFamily="18" charset="0"/>
              </a:rPr>
              <a:t>$$</a:t>
            </a:r>
          </a:p>
        </p:txBody>
      </p:sp>
      <p:sp>
        <p:nvSpPr>
          <p:cNvPr id="137224" name="Text Box 8">
            <a:extLst>
              <a:ext uri="{FF2B5EF4-FFF2-40B4-BE49-F238E27FC236}">
                <a16:creationId xmlns:a16="http://schemas.microsoft.com/office/drawing/2014/main" id="{1FC8D69C-B8D8-4D13-BC53-2A0992E57ABD}"/>
              </a:ext>
            </a:extLst>
          </p:cNvPr>
          <p:cNvSpPr txBox="1">
            <a:spLocks noChangeArrowheads="1"/>
          </p:cNvSpPr>
          <p:nvPr/>
        </p:nvSpPr>
        <p:spPr bwMode="auto">
          <a:xfrm>
            <a:off x="8077200" y="3352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dirty="0"/>
              <a:t>x</a:t>
            </a:r>
          </a:p>
        </p:txBody>
      </p:sp>
      <p:sp>
        <p:nvSpPr>
          <p:cNvPr id="137225" name="Text Box 9">
            <a:extLst>
              <a:ext uri="{FF2B5EF4-FFF2-40B4-BE49-F238E27FC236}">
                <a16:creationId xmlns:a16="http://schemas.microsoft.com/office/drawing/2014/main" id="{FFB3E261-B0F1-44BF-A164-D090EA925C88}"/>
              </a:ext>
            </a:extLst>
          </p:cNvPr>
          <p:cNvSpPr txBox="1">
            <a:spLocks noChangeArrowheads="1"/>
          </p:cNvSpPr>
          <p:nvPr/>
        </p:nvSpPr>
        <p:spPr bwMode="auto">
          <a:xfrm>
            <a:off x="1828800" y="5486401"/>
            <a:ext cx="548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r>
              <a:rPr lang="en-US" altLang="en-US" sz="1800" b="1" dirty="0">
                <a:latin typeface="Times New Roman" panose="02020603050405020304" pitchFamily="18" charset="0"/>
              </a:rPr>
              <a:t>The focus of grading tools is on modeling PD</a:t>
            </a:r>
          </a:p>
        </p:txBody>
      </p:sp>
      <p:sp>
        <p:nvSpPr>
          <p:cNvPr id="137226" name="Text Box 10">
            <a:extLst>
              <a:ext uri="{FF2B5EF4-FFF2-40B4-BE49-F238E27FC236}">
                <a16:creationId xmlns:a16="http://schemas.microsoft.com/office/drawing/2014/main" id="{6594069C-E76E-4EA6-92D0-B9749532F2F7}"/>
              </a:ext>
            </a:extLst>
          </p:cNvPr>
          <p:cNvSpPr txBox="1">
            <a:spLocks noChangeArrowheads="1"/>
          </p:cNvSpPr>
          <p:nvPr/>
        </p:nvSpPr>
        <p:spPr bwMode="auto">
          <a:xfrm>
            <a:off x="3962400" y="4648200"/>
            <a:ext cx="1981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r>
              <a:rPr lang="en-US" altLang="en-US" sz="1400" dirty="0">
                <a:latin typeface="Times New Roman" panose="02020603050405020304" pitchFamily="18" charset="0"/>
              </a:rPr>
              <a:t>What is the probability of the counterparty defaulting?</a:t>
            </a:r>
          </a:p>
        </p:txBody>
      </p:sp>
      <p:sp>
        <p:nvSpPr>
          <p:cNvPr id="137227" name="Text Box 11">
            <a:extLst>
              <a:ext uri="{FF2B5EF4-FFF2-40B4-BE49-F238E27FC236}">
                <a16:creationId xmlns:a16="http://schemas.microsoft.com/office/drawing/2014/main" id="{33E5B84D-4D50-40B7-A2AF-4ABC4B1F83CC}"/>
              </a:ext>
            </a:extLst>
          </p:cNvPr>
          <p:cNvSpPr txBox="1">
            <a:spLocks noChangeArrowheads="1"/>
          </p:cNvSpPr>
          <p:nvPr/>
        </p:nvSpPr>
        <p:spPr bwMode="auto">
          <a:xfrm>
            <a:off x="6172200" y="4648200"/>
            <a:ext cx="1981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r>
              <a:rPr lang="en-US" altLang="en-US" sz="1400" dirty="0">
                <a:latin typeface="Times New Roman" panose="02020603050405020304" pitchFamily="18" charset="0"/>
              </a:rPr>
              <a:t>If default occurs, how much of this do we expect to lose?</a:t>
            </a:r>
          </a:p>
        </p:txBody>
      </p:sp>
      <p:sp>
        <p:nvSpPr>
          <p:cNvPr id="137228" name="Text Box 12">
            <a:extLst>
              <a:ext uri="{FF2B5EF4-FFF2-40B4-BE49-F238E27FC236}">
                <a16:creationId xmlns:a16="http://schemas.microsoft.com/office/drawing/2014/main" id="{9DBEAF53-83E7-4847-AD52-005EC6C44426}"/>
              </a:ext>
            </a:extLst>
          </p:cNvPr>
          <p:cNvSpPr txBox="1">
            <a:spLocks noChangeArrowheads="1"/>
          </p:cNvSpPr>
          <p:nvPr/>
        </p:nvSpPr>
        <p:spPr bwMode="auto">
          <a:xfrm>
            <a:off x="8305800" y="4648200"/>
            <a:ext cx="1981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r>
              <a:rPr lang="en-US" altLang="en-US" sz="1400" dirty="0">
                <a:latin typeface="Times New Roman" panose="02020603050405020304" pitchFamily="18" charset="0"/>
              </a:rPr>
              <a:t>If default occurs, how much exposure do we expect to have?</a:t>
            </a:r>
          </a:p>
        </p:txBody>
      </p:sp>
      <p:sp>
        <p:nvSpPr>
          <p:cNvPr id="137229" name="AutoShape 13">
            <a:extLst>
              <a:ext uri="{FF2B5EF4-FFF2-40B4-BE49-F238E27FC236}">
                <a16:creationId xmlns:a16="http://schemas.microsoft.com/office/drawing/2014/main" id="{A561E27C-8E51-4AFA-99B8-1E59AFE721D9}"/>
              </a:ext>
            </a:extLst>
          </p:cNvPr>
          <p:cNvSpPr>
            <a:spLocks/>
          </p:cNvSpPr>
          <p:nvPr/>
        </p:nvSpPr>
        <p:spPr bwMode="auto">
          <a:xfrm rot="5400000">
            <a:off x="4838700" y="1638300"/>
            <a:ext cx="152400" cy="1752600"/>
          </a:xfrm>
          <a:prstGeom prst="leftBracket">
            <a:avLst>
              <a:gd name="adj" fmla="val 9583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endParaRPr lang="en-US" altLang="en-US" dirty="0"/>
          </a:p>
        </p:txBody>
      </p:sp>
      <p:sp>
        <p:nvSpPr>
          <p:cNvPr id="137230" name="AutoShape 14">
            <a:extLst>
              <a:ext uri="{FF2B5EF4-FFF2-40B4-BE49-F238E27FC236}">
                <a16:creationId xmlns:a16="http://schemas.microsoft.com/office/drawing/2014/main" id="{A970198E-51F7-40AF-9E63-005C17F635AA}"/>
              </a:ext>
            </a:extLst>
          </p:cNvPr>
          <p:cNvSpPr>
            <a:spLocks/>
          </p:cNvSpPr>
          <p:nvPr/>
        </p:nvSpPr>
        <p:spPr bwMode="auto">
          <a:xfrm rot="5400000">
            <a:off x="8153400" y="533400"/>
            <a:ext cx="152400" cy="3962400"/>
          </a:xfrm>
          <a:prstGeom prst="leftBracket">
            <a:avLst>
              <a:gd name="adj" fmla="val 2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endParaRPr lang="en-US" altLang="en-US" dirty="0"/>
          </a:p>
        </p:txBody>
      </p:sp>
      <p:sp>
        <p:nvSpPr>
          <p:cNvPr id="137231" name="Text Box 15">
            <a:extLst>
              <a:ext uri="{FF2B5EF4-FFF2-40B4-BE49-F238E27FC236}">
                <a16:creationId xmlns:a16="http://schemas.microsoft.com/office/drawing/2014/main" id="{711C4B41-13F4-41E2-B5C1-81EC1BECCF4F}"/>
              </a:ext>
            </a:extLst>
          </p:cNvPr>
          <p:cNvSpPr txBox="1">
            <a:spLocks noChangeArrowheads="1"/>
          </p:cNvSpPr>
          <p:nvPr/>
        </p:nvSpPr>
        <p:spPr bwMode="auto">
          <a:xfrm>
            <a:off x="4191000" y="1905000"/>
            <a:ext cx="152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endParaRPr lang="en-US" altLang="en-US" sz="1600" dirty="0">
              <a:latin typeface="Times New Roman" panose="02020603050405020304" pitchFamily="18" charset="0"/>
            </a:endParaRPr>
          </a:p>
        </p:txBody>
      </p:sp>
      <p:sp>
        <p:nvSpPr>
          <p:cNvPr id="137232" name="Text Box 16">
            <a:extLst>
              <a:ext uri="{FF2B5EF4-FFF2-40B4-BE49-F238E27FC236}">
                <a16:creationId xmlns:a16="http://schemas.microsoft.com/office/drawing/2014/main" id="{FA0F6445-AF64-4A8D-BF3F-33FA1B095042}"/>
              </a:ext>
            </a:extLst>
          </p:cNvPr>
          <p:cNvSpPr txBox="1">
            <a:spLocks noChangeArrowheads="1"/>
          </p:cNvSpPr>
          <p:nvPr/>
        </p:nvSpPr>
        <p:spPr bwMode="auto">
          <a:xfrm>
            <a:off x="4038600" y="198120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r>
              <a:rPr lang="en-US" altLang="en-US" sz="1600" b="1" dirty="0">
                <a:latin typeface="Times New Roman" panose="02020603050405020304" pitchFamily="18" charset="0"/>
              </a:rPr>
              <a:t>Borrower Risk</a:t>
            </a:r>
            <a:r>
              <a:rPr lang="en-US" altLang="en-US" sz="1600" dirty="0">
                <a:latin typeface="Times New Roman" panose="02020603050405020304" pitchFamily="18" charset="0"/>
              </a:rPr>
              <a:t> </a:t>
            </a:r>
          </a:p>
        </p:txBody>
      </p:sp>
      <p:sp>
        <p:nvSpPr>
          <p:cNvPr id="137233" name="Text Box 17">
            <a:extLst>
              <a:ext uri="{FF2B5EF4-FFF2-40B4-BE49-F238E27FC236}">
                <a16:creationId xmlns:a16="http://schemas.microsoft.com/office/drawing/2014/main" id="{5270BEA9-4F67-4695-A60D-421EE9572962}"/>
              </a:ext>
            </a:extLst>
          </p:cNvPr>
          <p:cNvSpPr txBox="1">
            <a:spLocks noChangeArrowheads="1"/>
          </p:cNvSpPr>
          <p:nvPr/>
        </p:nvSpPr>
        <p:spPr bwMode="auto">
          <a:xfrm>
            <a:off x="6858000" y="1981200"/>
            <a:ext cx="289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r>
              <a:rPr lang="en-US" altLang="en-US" sz="1600" b="1" dirty="0">
                <a:latin typeface="Times New Roman" panose="02020603050405020304" pitchFamily="18" charset="0"/>
              </a:rPr>
              <a:t>Facility Risk Related</a:t>
            </a:r>
          </a:p>
        </p:txBody>
      </p:sp>
      <p:sp>
        <p:nvSpPr>
          <p:cNvPr id="137234" name="Rectangle 18">
            <a:extLst>
              <a:ext uri="{FF2B5EF4-FFF2-40B4-BE49-F238E27FC236}">
                <a16:creationId xmlns:a16="http://schemas.microsoft.com/office/drawing/2014/main" id="{74F9299D-B6CA-4823-8253-9A4EA21D3646}"/>
              </a:ext>
            </a:extLst>
          </p:cNvPr>
          <p:cNvSpPr>
            <a:spLocks noGrp="1" noChangeArrowheads="1"/>
          </p:cNvSpPr>
          <p:nvPr>
            <p:ph type="ctrTitle"/>
          </p:nvPr>
        </p:nvSpPr>
        <p:spPr/>
        <p:txBody>
          <a:bodyPr>
            <a:normAutofit fontScale="90000"/>
          </a:bodyPr>
          <a:lstStyle/>
          <a:p>
            <a:r>
              <a:rPr lang="en-US" altLang="en-US" dirty="0"/>
              <a:t>Expected Loss Can Be Broken Down Into Three Components</a:t>
            </a:r>
          </a:p>
        </p:txBody>
      </p:sp>
      <p:sp>
        <p:nvSpPr>
          <p:cNvPr id="2" name="TextBox 1">
            <a:extLst>
              <a:ext uri="{FF2B5EF4-FFF2-40B4-BE49-F238E27FC236}">
                <a16:creationId xmlns:a16="http://schemas.microsoft.com/office/drawing/2014/main" id="{0D106153-0D6F-4DA5-BFBD-977C0B01AA52}"/>
              </a:ext>
            </a:extLst>
          </p:cNvPr>
          <p:cNvSpPr txBox="1"/>
          <p:nvPr/>
        </p:nvSpPr>
        <p:spPr>
          <a:xfrm>
            <a:off x="7028075" y="5720737"/>
            <a:ext cx="4612849" cy="923330"/>
          </a:xfrm>
          <a:prstGeom prst="rect">
            <a:avLst/>
          </a:prstGeom>
          <a:solidFill>
            <a:srgbClr val="00B0F0"/>
          </a:solidFill>
        </p:spPr>
        <p:txBody>
          <a:bodyPr wrap="square" rtlCol="0">
            <a:spAutoFit/>
          </a:bodyPr>
          <a:lstStyle/>
          <a:p>
            <a:r>
              <a:rPr lang="en-US" dirty="0"/>
              <a:t>Credit Spread must cover the expected loss and is driven by probability of default x loss given default</a:t>
            </a:r>
          </a:p>
        </p:txBody>
      </p:sp>
    </p:spTree>
    <p:extLst>
      <p:ext uri="{BB962C8B-B14F-4D97-AF65-F5344CB8AC3E}">
        <p14:creationId xmlns:p14="http://schemas.microsoft.com/office/powerpoint/2010/main" val="3098595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E9038-7948-DE94-CEA4-A6769C83F043}"/>
              </a:ext>
            </a:extLst>
          </p:cNvPr>
          <p:cNvSpPr>
            <a:spLocks noGrp="1"/>
          </p:cNvSpPr>
          <p:nvPr>
            <p:ph type="ctrTitle"/>
          </p:nvPr>
        </p:nvSpPr>
        <p:spPr>
          <a:xfrm>
            <a:off x="914400" y="2693987"/>
            <a:ext cx="10363200" cy="1470025"/>
          </a:xfrm>
        </p:spPr>
        <p:txBody>
          <a:bodyPr>
            <a:normAutofit fontScale="90000"/>
          </a:bodyPr>
          <a:lstStyle/>
          <a:p>
            <a:r>
              <a:rPr lang="en-US" dirty="0"/>
              <a:t>Exercise – Groups Compute Required DSCR with Different Volatility and Mean Reversion</a:t>
            </a:r>
          </a:p>
        </p:txBody>
      </p:sp>
    </p:spTree>
    <p:extLst>
      <p:ext uri="{BB962C8B-B14F-4D97-AF65-F5344CB8AC3E}">
        <p14:creationId xmlns:p14="http://schemas.microsoft.com/office/powerpoint/2010/main" val="3816616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98F7190A-36B1-4E3D-86B0-85CE4BD3C41A}"/>
              </a:ext>
            </a:extLst>
          </p:cNvPr>
          <p:cNvSpPr>
            <a:spLocks noGrp="1" noChangeArrowheads="1"/>
          </p:cNvSpPr>
          <p:nvPr>
            <p:ph type="ctrTitle"/>
          </p:nvPr>
        </p:nvSpPr>
        <p:spPr/>
        <p:txBody>
          <a:bodyPr>
            <a:normAutofit fontScale="90000"/>
          </a:bodyPr>
          <a:lstStyle/>
          <a:p>
            <a:r>
              <a:rPr lang="en-US" altLang="en-US" dirty="0"/>
              <a:t>Comparison of PD x LGD with Precise Formula</a:t>
            </a:r>
            <a:br>
              <a:rPr lang="en-US" altLang="en-US" dirty="0"/>
            </a:br>
            <a:r>
              <a:rPr lang="en-US" altLang="en-US" dirty="0"/>
              <a:t>-- LGD and Multiple Years</a:t>
            </a:r>
          </a:p>
        </p:txBody>
      </p:sp>
      <p:pic>
        <p:nvPicPr>
          <p:cNvPr id="140292" name="Picture 4">
            <a:extLst>
              <a:ext uri="{FF2B5EF4-FFF2-40B4-BE49-F238E27FC236}">
                <a16:creationId xmlns:a16="http://schemas.microsoft.com/office/drawing/2014/main" id="{D32DE87A-F399-4056-BF36-86FED17C2C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3345" y="1925782"/>
            <a:ext cx="8437516" cy="493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 name="TextBox 1">
            <a:extLst>
              <a:ext uri="{FF2B5EF4-FFF2-40B4-BE49-F238E27FC236}">
                <a16:creationId xmlns:a16="http://schemas.microsoft.com/office/drawing/2014/main" id="{331D06FD-16DE-43AA-A68F-FCF77621CEAA}"/>
              </a:ext>
            </a:extLst>
          </p:cNvPr>
          <p:cNvSpPr txBox="1"/>
          <p:nvPr/>
        </p:nvSpPr>
        <p:spPr>
          <a:xfrm>
            <a:off x="7368620" y="2092752"/>
            <a:ext cx="2384981" cy="2031325"/>
          </a:xfrm>
          <a:prstGeom prst="rect">
            <a:avLst/>
          </a:prstGeom>
          <a:solidFill>
            <a:schemeClr val="accent6">
              <a:lumMod val="20000"/>
              <a:lumOff val="80000"/>
            </a:schemeClr>
          </a:solidFill>
        </p:spPr>
        <p:txBody>
          <a:bodyPr wrap="square" rtlCol="0">
            <a:spAutoFit/>
          </a:bodyPr>
          <a:lstStyle/>
          <a:p>
            <a:r>
              <a:rPr lang="en-US" dirty="0"/>
              <a:t>Formula demonstrating that Credit spread is function of PD and LGD and the risk-free rate.</a:t>
            </a:r>
          </a:p>
          <a:p>
            <a:endParaRPr lang="en-US" dirty="0"/>
          </a:p>
          <a:p>
            <a:r>
              <a:rPr lang="en-US" dirty="0"/>
              <a:t>If you are lazy, just use a goal seek</a:t>
            </a:r>
          </a:p>
        </p:txBody>
      </p:sp>
    </p:spTree>
    <p:extLst>
      <p:ext uri="{BB962C8B-B14F-4D97-AF65-F5344CB8AC3E}">
        <p14:creationId xmlns:p14="http://schemas.microsoft.com/office/powerpoint/2010/main" val="188890747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91382F-03DF-4E0A-9EAE-D169C7CC38AE}"/>
              </a:ext>
            </a:extLst>
          </p:cNvPr>
          <p:cNvSpPr>
            <a:spLocks noGrp="1"/>
          </p:cNvSpPr>
          <p:nvPr>
            <p:ph type="ctrTitle"/>
          </p:nvPr>
        </p:nvSpPr>
        <p:spPr/>
        <p:txBody>
          <a:bodyPr/>
          <a:lstStyle/>
          <a:p>
            <a:r>
              <a:rPr lang="en-US" dirty="0"/>
              <a:t>Implied PD from Credit Spread</a:t>
            </a:r>
          </a:p>
        </p:txBody>
      </p:sp>
      <p:sp>
        <p:nvSpPr>
          <p:cNvPr id="2" name="Content Placeholder 1">
            <a:extLst>
              <a:ext uri="{FF2B5EF4-FFF2-40B4-BE49-F238E27FC236}">
                <a16:creationId xmlns:a16="http://schemas.microsoft.com/office/drawing/2014/main" id="{D88DF3B5-4F3B-434A-BAEE-DAB2423FF840}"/>
              </a:ext>
            </a:extLst>
          </p:cNvPr>
          <p:cNvSpPr>
            <a:spLocks noGrp="1"/>
          </p:cNvSpPr>
          <p:nvPr>
            <p:ph type="body" sz="quarter" idx="13"/>
          </p:nvPr>
        </p:nvSpPr>
        <p:spPr/>
        <p:txBody>
          <a:bodyPr>
            <a:normAutofit/>
          </a:bodyPr>
          <a:lstStyle/>
          <a:p>
            <a:r>
              <a:rPr lang="en-US" sz="2400" dirty="0"/>
              <a:t>Use example of 6% and understand compounding of the credit spread</a:t>
            </a:r>
          </a:p>
          <a:p>
            <a:endParaRPr lang="en-US" sz="2400" dirty="0"/>
          </a:p>
          <a:p>
            <a:endParaRPr lang="en-US" sz="2400" dirty="0"/>
          </a:p>
          <a:p>
            <a:r>
              <a:rPr lang="en-US" sz="2400" dirty="0"/>
              <a:t>For one year if LGD is 50%, then implied PD is about 11.32% as shown below for a zero coupon bond example.</a:t>
            </a:r>
          </a:p>
          <a:p>
            <a:endParaRPr lang="en-US" sz="2400" dirty="0"/>
          </a:p>
        </p:txBody>
      </p:sp>
      <p:sp>
        <p:nvSpPr>
          <p:cNvPr id="4" name="Slide Number Placeholder 3">
            <a:extLst>
              <a:ext uri="{FF2B5EF4-FFF2-40B4-BE49-F238E27FC236}">
                <a16:creationId xmlns:a16="http://schemas.microsoft.com/office/drawing/2014/main" id="{E7D6BC8D-929C-4BB0-89F0-6A4FCA810672}"/>
              </a:ext>
            </a:extLst>
          </p:cNvPr>
          <p:cNvSpPr>
            <a:spLocks noGrp="1"/>
          </p:cNvSpPr>
          <p:nvPr>
            <p:ph type="sldNum" sz="quarter" idx="4294967295"/>
          </p:nvPr>
        </p:nvSpPr>
        <p:spPr>
          <a:xfrm>
            <a:off x="11645900" y="6483350"/>
            <a:ext cx="546100" cy="266700"/>
          </a:xfrm>
        </p:spPr>
        <p:txBody>
          <a:bodyPr/>
          <a:lstStyle/>
          <a:p>
            <a:pPr algn="ctr"/>
            <a:fld id="{0C3A1854-6B63-4059-B360-A3C4972BF0FC}" type="slidenum">
              <a:rPr lang="ko-KR" altLang="en-US" smtClean="0"/>
              <a:pPr algn="ctr"/>
              <a:t>191</a:t>
            </a:fld>
            <a:endParaRPr lang="ko-KR" altLang="en-US" dirty="0"/>
          </a:p>
        </p:txBody>
      </p:sp>
      <p:pic>
        <p:nvPicPr>
          <p:cNvPr id="6" name="Picture 5">
            <a:extLst>
              <a:ext uri="{FF2B5EF4-FFF2-40B4-BE49-F238E27FC236}">
                <a16:creationId xmlns:a16="http://schemas.microsoft.com/office/drawing/2014/main" id="{3103FF59-FD93-46AC-BC97-BF96009D21B2}"/>
              </a:ext>
            </a:extLst>
          </p:cNvPr>
          <p:cNvPicPr>
            <a:picLocks noChangeAspect="1"/>
          </p:cNvPicPr>
          <p:nvPr/>
        </p:nvPicPr>
        <p:blipFill>
          <a:blip r:embed="rId2"/>
          <a:stretch>
            <a:fillRect/>
          </a:stretch>
        </p:blipFill>
        <p:spPr>
          <a:xfrm>
            <a:off x="1686612" y="1579738"/>
            <a:ext cx="8915400" cy="923925"/>
          </a:xfrm>
          <a:prstGeom prst="rect">
            <a:avLst/>
          </a:prstGeom>
        </p:spPr>
      </p:pic>
      <p:pic>
        <p:nvPicPr>
          <p:cNvPr id="7" name="Picture 6">
            <a:extLst>
              <a:ext uri="{FF2B5EF4-FFF2-40B4-BE49-F238E27FC236}">
                <a16:creationId xmlns:a16="http://schemas.microsoft.com/office/drawing/2014/main" id="{3D292BB8-CEDE-4F26-BD41-220114F980C0}"/>
              </a:ext>
            </a:extLst>
          </p:cNvPr>
          <p:cNvPicPr>
            <a:picLocks noChangeAspect="1"/>
          </p:cNvPicPr>
          <p:nvPr/>
        </p:nvPicPr>
        <p:blipFill>
          <a:blip r:embed="rId3"/>
          <a:stretch>
            <a:fillRect/>
          </a:stretch>
        </p:blipFill>
        <p:spPr>
          <a:xfrm>
            <a:off x="2892090" y="3648174"/>
            <a:ext cx="6361888" cy="2549635"/>
          </a:xfrm>
          <a:prstGeom prst="rect">
            <a:avLst/>
          </a:prstGeom>
        </p:spPr>
      </p:pic>
    </p:spTree>
    <p:extLst>
      <p:ext uri="{BB962C8B-B14F-4D97-AF65-F5344CB8AC3E}">
        <p14:creationId xmlns:p14="http://schemas.microsoft.com/office/powerpoint/2010/main" val="124147701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919A86-86A1-4736-BCDE-BAD2F12EA0FC}"/>
              </a:ext>
            </a:extLst>
          </p:cNvPr>
          <p:cNvSpPr>
            <a:spLocks noGrp="1"/>
          </p:cNvSpPr>
          <p:nvPr>
            <p:ph type="ctrTitle"/>
          </p:nvPr>
        </p:nvSpPr>
        <p:spPr/>
        <p:txBody>
          <a:bodyPr>
            <a:normAutofit fontScale="90000"/>
          </a:bodyPr>
          <a:lstStyle/>
          <a:p>
            <a:r>
              <a:rPr lang="en-US" dirty="0"/>
              <a:t>Implied PD Explodes with Longer Term Debt</a:t>
            </a:r>
          </a:p>
        </p:txBody>
      </p:sp>
      <p:sp>
        <p:nvSpPr>
          <p:cNvPr id="4" name="Content Placeholder 3">
            <a:extLst>
              <a:ext uri="{FF2B5EF4-FFF2-40B4-BE49-F238E27FC236}">
                <a16:creationId xmlns:a16="http://schemas.microsoft.com/office/drawing/2014/main" id="{73CBE61F-8FE2-41AF-ADDF-EDD4A0E4FF98}"/>
              </a:ext>
            </a:extLst>
          </p:cNvPr>
          <p:cNvSpPr>
            <a:spLocks noGrp="1"/>
          </p:cNvSpPr>
          <p:nvPr>
            <p:ph type="body" sz="quarter" idx="13"/>
          </p:nvPr>
        </p:nvSpPr>
        <p:spPr/>
        <p:txBody>
          <a:bodyPr>
            <a:normAutofit/>
          </a:bodyPr>
          <a:lstStyle/>
          <a:p>
            <a:r>
              <a:rPr lang="en-US" dirty="0"/>
              <a:t>Like any other interest rate, the credit spread is an IRR and it compounds dramatically over time. Scenarios with 6% credit spread and 5, 10 and 15 years are shown below.</a:t>
            </a:r>
          </a:p>
        </p:txBody>
      </p:sp>
      <p:pic>
        <p:nvPicPr>
          <p:cNvPr id="6" name="Picture 5">
            <a:extLst>
              <a:ext uri="{FF2B5EF4-FFF2-40B4-BE49-F238E27FC236}">
                <a16:creationId xmlns:a16="http://schemas.microsoft.com/office/drawing/2014/main" id="{718B6A27-6DF3-47F8-BF74-0A8FD5E6DD07}"/>
              </a:ext>
            </a:extLst>
          </p:cNvPr>
          <p:cNvPicPr>
            <a:picLocks noChangeAspect="1"/>
          </p:cNvPicPr>
          <p:nvPr/>
        </p:nvPicPr>
        <p:blipFill>
          <a:blip r:embed="rId2"/>
          <a:stretch>
            <a:fillRect/>
          </a:stretch>
        </p:blipFill>
        <p:spPr>
          <a:xfrm>
            <a:off x="6158894" y="2592372"/>
            <a:ext cx="4458360" cy="1805381"/>
          </a:xfrm>
          <a:prstGeom prst="rect">
            <a:avLst/>
          </a:prstGeom>
        </p:spPr>
      </p:pic>
      <p:pic>
        <p:nvPicPr>
          <p:cNvPr id="7" name="Picture 6">
            <a:extLst>
              <a:ext uri="{FF2B5EF4-FFF2-40B4-BE49-F238E27FC236}">
                <a16:creationId xmlns:a16="http://schemas.microsoft.com/office/drawing/2014/main" id="{5C5867FF-3E6A-4D01-8B8F-22AABCE75A34}"/>
              </a:ext>
            </a:extLst>
          </p:cNvPr>
          <p:cNvPicPr>
            <a:picLocks noChangeAspect="1"/>
          </p:cNvPicPr>
          <p:nvPr/>
        </p:nvPicPr>
        <p:blipFill>
          <a:blip r:embed="rId3"/>
          <a:stretch>
            <a:fillRect/>
          </a:stretch>
        </p:blipFill>
        <p:spPr>
          <a:xfrm>
            <a:off x="1594774" y="2592372"/>
            <a:ext cx="4445644" cy="1805381"/>
          </a:xfrm>
          <a:prstGeom prst="rect">
            <a:avLst/>
          </a:prstGeom>
        </p:spPr>
      </p:pic>
      <p:pic>
        <p:nvPicPr>
          <p:cNvPr id="8" name="Picture 7">
            <a:extLst>
              <a:ext uri="{FF2B5EF4-FFF2-40B4-BE49-F238E27FC236}">
                <a16:creationId xmlns:a16="http://schemas.microsoft.com/office/drawing/2014/main" id="{408B8F4C-93CA-42DA-967E-A3A58A37B294}"/>
              </a:ext>
            </a:extLst>
          </p:cNvPr>
          <p:cNvPicPr>
            <a:picLocks noChangeAspect="1"/>
          </p:cNvPicPr>
          <p:nvPr/>
        </p:nvPicPr>
        <p:blipFill>
          <a:blip r:embed="rId4"/>
          <a:stretch>
            <a:fillRect/>
          </a:stretch>
        </p:blipFill>
        <p:spPr>
          <a:xfrm>
            <a:off x="3750088" y="4397753"/>
            <a:ext cx="4325542" cy="1772559"/>
          </a:xfrm>
          <a:prstGeom prst="rect">
            <a:avLst/>
          </a:prstGeom>
        </p:spPr>
      </p:pic>
    </p:spTree>
    <p:extLst>
      <p:ext uri="{BB962C8B-B14F-4D97-AF65-F5344CB8AC3E}">
        <p14:creationId xmlns:p14="http://schemas.microsoft.com/office/powerpoint/2010/main" val="240148532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A19487-9F45-4D5E-8A81-C62ACD4D1851}"/>
              </a:ext>
            </a:extLst>
          </p:cNvPr>
          <p:cNvSpPr>
            <a:spLocks noGrp="1"/>
          </p:cNvSpPr>
          <p:nvPr>
            <p:ph type="ctrTitle"/>
          </p:nvPr>
        </p:nvSpPr>
        <p:spPr/>
        <p:txBody>
          <a:bodyPr>
            <a:normAutofit fontScale="90000"/>
          </a:bodyPr>
          <a:lstStyle/>
          <a:p>
            <a:r>
              <a:rPr lang="en-US" dirty="0"/>
              <a:t>S&amp;P Study of PD and LGD for Project Finance</a:t>
            </a:r>
          </a:p>
        </p:txBody>
      </p:sp>
      <p:pic>
        <p:nvPicPr>
          <p:cNvPr id="5" name="Content Placeholder 4">
            <a:extLst>
              <a:ext uri="{FF2B5EF4-FFF2-40B4-BE49-F238E27FC236}">
                <a16:creationId xmlns:a16="http://schemas.microsoft.com/office/drawing/2014/main" id="{41343B03-CF39-4EED-8173-D6DBD31C82C6}"/>
              </a:ext>
            </a:extLst>
          </p:cNvPr>
          <p:cNvPicPr>
            <a:picLocks noGrp="1" noChangeAspect="1"/>
          </p:cNvPicPr>
          <p:nvPr>
            <p:ph idx="4294967295"/>
          </p:nvPr>
        </p:nvPicPr>
        <p:blipFill>
          <a:blip r:embed="rId2"/>
          <a:stretch>
            <a:fillRect/>
          </a:stretch>
        </p:blipFill>
        <p:spPr>
          <a:xfrm>
            <a:off x="323478" y="2702407"/>
            <a:ext cx="4876800" cy="3322637"/>
          </a:xfrm>
          <a:prstGeom prst="rect">
            <a:avLst/>
          </a:prstGeom>
        </p:spPr>
      </p:pic>
      <p:pic>
        <p:nvPicPr>
          <p:cNvPr id="6" name="Picture 5">
            <a:extLst>
              <a:ext uri="{FF2B5EF4-FFF2-40B4-BE49-F238E27FC236}">
                <a16:creationId xmlns:a16="http://schemas.microsoft.com/office/drawing/2014/main" id="{E795A38A-7E1F-472E-B986-B7B8CECF23F6}"/>
              </a:ext>
            </a:extLst>
          </p:cNvPr>
          <p:cNvPicPr>
            <a:picLocks noChangeAspect="1"/>
          </p:cNvPicPr>
          <p:nvPr/>
        </p:nvPicPr>
        <p:blipFill>
          <a:blip r:embed="rId3"/>
          <a:stretch>
            <a:fillRect/>
          </a:stretch>
        </p:blipFill>
        <p:spPr>
          <a:xfrm>
            <a:off x="6563165" y="2702407"/>
            <a:ext cx="4690686" cy="3259905"/>
          </a:xfrm>
          <a:prstGeom prst="rect">
            <a:avLst/>
          </a:prstGeom>
        </p:spPr>
      </p:pic>
      <p:sp>
        <p:nvSpPr>
          <p:cNvPr id="7" name="TextBox 6">
            <a:extLst>
              <a:ext uri="{FF2B5EF4-FFF2-40B4-BE49-F238E27FC236}">
                <a16:creationId xmlns:a16="http://schemas.microsoft.com/office/drawing/2014/main" id="{2E6F8E9C-A373-4935-B03D-9E84F8D4596C}"/>
              </a:ext>
            </a:extLst>
          </p:cNvPr>
          <p:cNvSpPr txBox="1"/>
          <p:nvPr/>
        </p:nvSpPr>
        <p:spPr>
          <a:xfrm>
            <a:off x="9050407" y="717441"/>
            <a:ext cx="2799760" cy="1754326"/>
          </a:xfrm>
          <a:prstGeom prst="rect">
            <a:avLst/>
          </a:prstGeom>
          <a:solidFill>
            <a:srgbClr val="92D050"/>
          </a:solidFill>
        </p:spPr>
        <p:txBody>
          <a:bodyPr wrap="square" rtlCol="0">
            <a:spAutoFit/>
          </a:bodyPr>
          <a:lstStyle/>
          <a:p>
            <a:r>
              <a:rPr lang="en-US" dirty="0"/>
              <a:t>There is not much data, but the data shows that the LGD is very high for project finance. This is logical given the long-term nature of the assets.</a:t>
            </a:r>
          </a:p>
        </p:txBody>
      </p:sp>
    </p:spTree>
    <p:extLst>
      <p:ext uri="{BB962C8B-B14F-4D97-AF65-F5344CB8AC3E}">
        <p14:creationId xmlns:p14="http://schemas.microsoft.com/office/powerpoint/2010/main" val="398298921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Target Rating and Credit Spreads – Why the target is BBB- in Project Finance</a:t>
            </a:r>
          </a:p>
        </p:txBody>
      </p:sp>
      <p:pic>
        <p:nvPicPr>
          <p:cNvPr id="6" name="Content Placeholder 5">
            <a:extLst>
              <a:ext uri="{FF2B5EF4-FFF2-40B4-BE49-F238E27FC236}">
                <a16:creationId xmlns:a16="http://schemas.microsoft.com/office/drawing/2014/main" id="{37D8AD17-3762-425C-A879-0FAFEF4D703D}"/>
              </a:ext>
            </a:extLst>
          </p:cNvPr>
          <p:cNvPicPr>
            <a:picLocks noGrp="1" noChangeAspect="1"/>
          </p:cNvPicPr>
          <p:nvPr>
            <p:ph idx="4294967295"/>
          </p:nvPr>
        </p:nvPicPr>
        <p:blipFill>
          <a:blip r:embed="rId2"/>
          <a:stretch>
            <a:fillRect/>
          </a:stretch>
        </p:blipFill>
        <p:spPr>
          <a:xfrm>
            <a:off x="916987" y="1712962"/>
            <a:ext cx="8893175" cy="4797425"/>
          </a:xfrm>
          <a:prstGeom prst="rect">
            <a:avLst/>
          </a:prstGeom>
        </p:spPr>
      </p:pic>
      <p:sp>
        <p:nvSpPr>
          <p:cNvPr id="4" name="Slide Number Placeholder 3"/>
          <p:cNvSpPr>
            <a:spLocks noGrp="1"/>
          </p:cNvSpPr>
          <p:nvPr>
            <p:ph type="sldNum" sz="quarter" idx="4294967295"/>
          </p:nvPr>
        </p:nvSpPr>
        <p:spPr>
          <a:xfrm>
            <a:off x="11495088" y="6457950"/>
            <a:ext cx="696912" cy="400050"/>
          </a:xfrm>
        </p:spPr>
        <p:txBody>
          <a:bodyPr/>
          <a:lstStyle/>
          <a:p>
            <a:fld id="{EB241CD2-1E45-42A3-B213-66A034DF9A3B}" type="slidenum">
              <a:rPr lang="en-GB" smtClean="0"/>
              <a:t>194</a:t>
            </a:fld>
            <a:endParaRPr lang="en-GB" dirty="0"/>
          </a:p>
        </p:txBody>
      </p:sp>
      <p:sp>
        <p:nvSpPr>
          <p:cNvPr id="10" name="TextBox 9">
            <a:extLst>
              <a:ext uri="{FF2B5EF4-FFF2-40B4-BE49-F238E27FC236}">
                <a16:creationId xmlns:a16="http://schemas.microsoft.com/office/drawing/2014/main" id="{2966DBD3-312F-4D1F-934D-E51E46837BBE}"/>
              </a:ext>
            </a:extLst>
          </p:cNvPr>
          <p:cNvSpPr txBox="1"/>
          <p:nvPr/>
        </p:nvSpPr>
        <p:spPr>
          <a:xfrm>
            <a:off x="7679704" y="1545997"/>
            <a:ext cx="2375555" cy="1200329"/>
          </a:xfrm>
          <a:prstGeom prst="rect">
            <a:avLst/>
          </a:prstGeom>
          <a:solidFill>
            <a:srgbClr val="FFFF00"/>
          </a:solidFill>
        </p:spPr>
        <p:txBody>
          <a:bodyPr wrap="square" rtlCol="0">
            <a:spAutoFit/>
          </a:bodyPr>
          <a:lstStyle/>
          <a:p>
            <a:r>
              <a:rPr lang="en-US" dirty="0"/>
              <a:t>Note the spread for BBB- should be representative of Project Finance</a:t>
            </a:r>
          </a:p>
        </p:txBody>
      </p:sp>
      <p:cxnSp>
        <p:nvCxnSpPr>
          <p:cNvPr id="12" name="Straight Arrow Connector 11">
            <a:extLst>
              <a:ext uri="{FF2B5EF4-FFF2-40B4-BE49-F238E27FC236}">
                <a16:creationId xmlns:a16="http://schemas.microsoft.com/office/drawing/2014/main" id="{5032A4C3-B64A-404C-B635-A85FE347DD08}"/>
              </a:ext>
            </a:extLst>
          </p:cNvPr>
          <p:cNvCxnSpPr/>
          <p:nvPr/>
        </p:nvCxnSpPr>
        <p:spPr>
          <a:xfrm>
            <a:off x="8933469" y="2746325"/>
            <a:ext cx="876693" cy="1410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CF3D634-C0B7-467B-A839-E7C508ED966F}"/>
              </a:ext>
            </a:extLst>
          </p:cNvPr>
          <p:cNvSpPr txBox="1"/>
          <p:nvPr/>
        </p:nvSpPr>
        <p:spPr>
          <a:xfrm>
            <a:off x="3212970" y="1406165"/>
            <a:ext cx="2375555" cy="923330"/>
          </a:xfrm>
          <a:prstGeom prst="rect">
            <a:avLst/>
          </a:prstGeom>
          <a:solidFill>
            <a:srgbClr val="FFFF00"/>
          </a:solidFill>
        </p:spPr>
        <p:txBody>
          <a:bodyPr wrap="square" rtlCol="0">
            <a:spAutoFit/>
          </a:bodyPr>
          <a:lstStyle/>
          <a:p>
            <a:r>
              <a:rPr lang="en-US" dirty="0"/>
              <a:t>BBB and other spreads were very low prior to 2008 Crisis</a:t>
            </a:r>
          </a:p>
        </p:txBody>
      </p:sp>
      <p:cxnSp>
        <p:nvCxnSpPr>
          <p:cNvPr id="15" name="Straight Arrow Connector 14">
            <a:extLst>
              <a:ext uri="{FF2B5EF4-FFF2-40B4-BE49-F238E27FC236}">
                <a16:creationId xmlns:a16="http://schemas.microsoft.com/office/drawing/2014/main" id="{8C213051-D0E8-4E1C-9462-9F6603A5964C}"/>
              </a:ext>
            </a:extLst>
          </p:cNvPr>
          <p:cNvCxnSpPr/>
          <p:nvPr/>
        </p:nvCxnSpPr>
        <p:spPr>
          <a:xfrm>
            <a:off x="5040198" y="2329496"/>
            <a:ext cx="848412" cy="19597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31111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E84FC-EF9F-430B-9DA8-6F530028331D}"/>
              </a:ext>
            </a:extLst>
          </p:cNvPr>
          <p:cNvSpPr>
            <a:spLocks noGrp="1"/>
          </p:cNvSpPr>
          <p:nvPr>
            <p:ph type="ctrTitle"/>
          </p:nvPr>
        </p:nvSpPr>
        <p:spPr/>
        <p:txBody>
          <a:bodyPr>
            <a:normAutofit fontScale="90000"/>
          </a:bodyPr>
          <a:lstStyle/>
          <a:p>
            <a:r>
              <a:rPr lang="en-US" dirty="0"/>
              <a:t>Probability of Default for BBB and Other Ratings</a:t>
            </a:r>
          </a:p>
        </p:txBody>
      </p:sp>
      <p:pic>
        <p:nvPicPr>
          <p:cNvPr id="5" name="Content Placeholder 4">
            <a:extLst>
              <a:ext uri="{FF2B5EF4-FFF2-40B4-BE49-F238E27FC236}">
                <a16:creationId xmlns:a16="http://schemas.microsoft.com/office/drawing/2014/main" id="{D364AD6B-082B-405D-95A7-84ADAE209E12}"/>
              </a:ext>
            </a:extLst>
          </p:cNvPr>
          <p:cNvPicPr>
            <a:picLocks noGrp="1" noChangeAspect="1"/>
          </p:cNvPicPr>
          <p:nvPr>
            <p:ph idx="4294967295"/>
          </p:nvPr>
        </p:nvPicPr>
        <p:blipFill>
          <a:blip r:embed="rId2"/>
          <a:stretch>
            <a:fillRect/>
          </a:stretch>
        </p:blipFill>
        <p:spPr>
          <a:xfrm>
            <a:off x="1773524" y="1768331"/>
            <a:ext cx="6750050" cy="4913312"/>
          </a:xfrm>
          <a:prstGeom prst="rect">
            <a:avLst/>
          </a:prstGeom>
        </p:spPr>
      </p:pic>
      <p:sp>
        <p:nvSpPr>
          <p:cNvPr id="6" name="TextBox 5">
            <a:extLst>
              <a:ext uri="{FF2B5EF4-FFF2-40B4-BE49-F238E27FC236}">
                <a16:creationId xmlns:a16="http://schemas.microsoft.com/office/drawing/2014/main" id="{D88B2932-52AA-4AB3-9C6A-04DA0900E060}"/>
              </a:ext>
            </a:extLst>
          </p:cNvPr>
          <p:cNvSpPr txBox="1"/>
          <p:nvPr/>
        </p:nvSpPr>
        <p:spPr>
          <a:xfrm>
            <a:off x="8834659" y="4543642"/>
            <a:ext cx="829559" cy="369332"/>
          </a:xfrm>
          <a:prstGeom prst="rect">
            <a:avLst/>
          </a:prstGeom>
          <a:noFill/>
        </p:spPr>
        <p:txBody>
          <a:bodyPr wrap="square" rtlCol="0">
            <a:spAutoFit/>
          </a:bodyPr>
          <a:lstStyle/>
          <a:p>
            <a:r>
              <a:rPr lang="en-US" dirty="0"/>
              <a:t>BBB-</a:t>
            </a:r>
          </a:p>
        </p:txBody>
      </p:sp>
      <p:cxnSp>
        <p:nvCxnSpPr>
          <p:cNvPr id="8" name="Straight Arrow Connector 7">
            <a:extLst>
              <a:ext uri="{FF2B5EF4-FFF2-40B4-BE49-F238E27FC236}">
                <a16:creationId xmlns:a16="http://schemas.microsoft.com/office/drawing/2014/main" id="{9B1BCB27-96BB-4769-AF19-E6E25E229AF9}"/>
              </a:ext>
            </a:extLst>
          </p:cNvPr>
          <p:cNvCxnSpPr>
            <a:cxnSpLocks/>
          </p:cNvCxnSpPr>
          <p:nvPr/>
        </p:nvCxnSpPr>
        <p:spPr>
          <a:xfrm flipH="1">
            <a:off x="8243455" y="4982698"/>
            <a:ext cx="591204" cy="4395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6642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58F2E3-B1D8-4278-8576-7278E5B155AF}"/>
              </a:ext>
            </a:extLst>
          </p:cNvPr>
          <p:cNvSpPr>
            <a:spLocks noGrp="1"/>
          </p:cNvSpPr>
          <p:nvPr>
            <p:ph type="ctrTitle"/>
          </p:nvPr>
        </p:nvSpPr>
        <p:spPr/>
        <p:txBody>
          <a:bodyPr/>
          <a:lstStyle/>
          <a:p>
            <a:r>
              <a:rPr lang="en-US" dirty="0"/>
              <a:t>Project Finance Defaults</a:t>
            </a:r>
          </a:p>
        </p:txBody>
      </p:sp>
      <p:pic>
        <p:nvPicPr>
          <p:cNvPr id="5" name="Content Placeholder 4">
            <a:extLst>
              <a:ext uri="{FF2B5EF4-FFF2-40B4-BE49-F238E27FC236}">
                <a16:creationId xmlns:a16="http://schemas.microsoft.com/office/drawing/2014/main" id="{3B71335D-97B9-4F5B-9C62-8D10F2320AEE}"/>
              </a:ext>
            </a:extLst>
          </p:cNvPr>
          <p:cNvPicPr>
            <a:picLocks noGrp="1" noChangeAspect="1"/>
          </p:cNvPicPr>
          <p:nvPr>
            <p:ph idx="4294967295"/>
          </p:nvPr>
        </p:nvPicPr>
        <p:blipFill>
          <a:blip r:embed="rId2"/>
          <a:stretch>
            <a:fillRect/>
          </a:stretch>
        </p:blipFill>
        <p:spPr>
          <a:xfrm>
            <a:off x="3117132" y="1139959"/>
            <a:ext cx="7667625" cy="5376862"/>
          </a:xfrm>
          <a:prstGeom prst="rect">
            <a:avLst/>
          </a:prstGeom>
        </p:spPr>
      </p:pic>
      <p:sp>
        <p:nvSpPr>
          <p:cNvPr id="6" name="TextBox 5">
            <a:extLst>
              <a:ext uri="{FF2B5EF4-FFF2-40B4-BE49-F238E27FC236}">
                <a16:creationId xmlns:a16="http://schemas.microsoft.com/office/drawing/2014/main" id="{559090D0-5E62-4DD3-8325-D158E6B14AD7}"/>
              </a:ext>
            </a:extLst>
          </p:cNvPr>
          <p:cNvSpPr txBox="1"/>
          <p:nvPr/>
        </p:nvSpPr>
        <p:spPr>
          <a:xfrm>
            <a:off x="1589989" y="3063712"/>
            <a:ext cx="1527143" cy="1754326"/>
          </a:xfrm>
          <a:prstGeom prst="rect">
            <a:avLst/>
          </a:prstGeom>
          <a:noFill/>
        </p:spPr>
        <p:txBody>
          <a:bodyPr wrap="square" rtlCol="0">
            <a:spAutoFit/>
          </a:bodyPr>
          <a:lstStyle/>
          <a:p>
            <a:r>
              <a:rPr lang="en-US" dirty="0"/>
              <a:t>A lot of merchant plants in US. Note the initial rating of BBB-</a:t>
            </a:r>
          </a:p>
        </p:txBody>
      </p:sp>
      <p:cxnSp>
        <p:nvCxnSpPr>
          <p:cNvPr id="8" name="Straight Arrow Connector 7">
            <a:extLst>
              <a:ext uri="{FF2B5EF4-FFF2-40B4-BE49-F238E27FC236}">
                <a16:creationId xmlns:a16="http://schemas.microsoft.com/office/drawing/2014/main" id="{A61C5622-FDEB-4492-99AF-6DEA08080853}"/>
              </a:ext>
            </a:extLst>
          </p:cNvPr>
          <p:cNvCxnSpPr/>
          <p:nvPr/>
        </p:nvCxnSpPr>
        <p:spPr>
          <a:xfrm flipV="1">
            <a:off x="2928594" y="3648173"/>
            <a:ext cx="3214540" cy="556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715450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3A90A9-4769-43E5-9FC7-D8F1EAC50261}"/>
              </a:ext>
            </a:extLst>
          </p:cNvPr>
          <p:cNvSpPr>
            <a:spLocks noGrp="1"/>
          </p:cNvSpPr>
          <p:nvPr>
            <p:ph type="ctrTitle"/>
          </p:nvPr>
        </p:nvSpPr>
        <p:spPr/>
        <p:txBody>
          <a:bodyPr/>
          <a:lstStyle/>
          <a:p>
            <a:r>
              <a:rPr lang="en-US" dirty="0"/>
              <a:t>S&amp;P Recovery Rates</a:t>
            </a:r>
          </a:p>
        </p:txBody>
      </p:sp>
      <p:pic>
        <p:nvPicPr>
          <p:cNvPr id="5" name="Content Placeholder 4">
            <a:extLst>
              <a:ext uri="{FF2B5EF4-FFF2-40B4-BE49-F238E27FC236}">
                <a16:creationId xmlns:a16="http://schemas.microsoft.com/office/drawing/2014/main" id="{CADFFF4A-FE5D-4E53-8C5D-0E0A1519E70B}"/>
              </a:ext>
            </a:extLst>
          </p:cNvPr>
          <p:cNvPicPr>
            <a:picLocks noGrp="1" noChangeAspect="1"/>
          </p:cNvPicPr>
          <p:nvPr>
            <p:ph idx="4294967295"/>
          </p:nvPr>
        </p:nvPicPr>
        <p:blipFill>
          <a:blip r:embed="rId2"/>
          <a:stretch>
            <a:fillRect/>
          </a:stretch>
        </p:blipFill>
        <p:spPr>
          <a:xfrm>
            <a:off x="2356197" y="1555197"/>
            <a:ext cx="7461250" cy="4913312"/>
          </a:xfrm>
          <a:prstGeom prst="rect">
            <a:avLst/>
          </a:prstGeom>
        </p:spPr>
      </p:pic>
      <p:sp>
        <p:nvSpPr>
          <p:cNvPr id="6" name="TextBox 5">
            <a:extLst>
              <a:ext uri="{FF2B5EF4-FFF2-40B4-BE49-F238E27FC236}">
                <a16:creationId xmlns:a16="http://schemas.microsoft.com/office/drawing/2014/main" id="{48F0793B-4ACC-4671-A15B-7A54D6BF050D}"/>
              </a:ext>
            </a:extLst>
          </p:cNvPr>
          <p:cNvSpPr txBox="1"/>
          <p:nvPr/>
        </p:nvSpPr>
        <p:spPr>
          <a:xfrm>
            <a:off x="8311300" y="103696"/>
            <a:ext cx="1432875" cy="1200329"/>
          </a:xfrm>
          <a:prstGeom prst="rect">
            <a:avLst/>
          </a:prstGeom>
          <a:solidFill>
            <a:srgbClr val="92D050"/>
          </a:solidFill>
        </p:spPr>
        <p:txBody>
          <a:bodyPr wrap="square" rtlCol="0">
            <a:spAutoFit/>
          </a:bodyPr>
          <a:lstStyle/>
          <a:p>
            <a:r>
              <a:rPr lang="en-US" dirty="0"/>
              <a:t>LGD for Defaults – Not much data</a:t>
            </a:r>
          </a:p>
        </p:txBody>
      </p:sp>
      <p:cxnSp>
        <p:nvCxnSpPr>
          <p:cNvPr id="8" name="Straight Arrow Connector 7">
            <a:extLst>
              <a:ext uri="{FF2B5EF4-FFF2-40B4-BE49-F238E27FC236}">
                <a16:creationId xmlns:a16="http://schemas.microsoft.com/office/drawing/2014/main" id="{41414319-8721-4362-9F78-89223F7CF2E5}"/>
              </a:ext>
            </a:extLst>
          </p:cNvPr>
          <p:cNvCxnSpPr/>
          <p:nvPr/>
        </p:nvCxnSpPr>
        <p:spPr>
          <a:xfrm>
            <a:off x="8650664" y="2168165"/>
            <a:ext cx="377072" cy="1527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61532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182C3F-DC53-4496-B283-3A2E53793882}"/>
              </a:ext>
            </a:extLst>
          </p:cNvPr>
          <p:cNvSpPr>
            <a:spLocks noGrp="1"/>
          </p:cNvSpPr>
          <p:nvPr>
            <p:ph type="ctrTitle"/>
          </p:nvPr>
        </p:nvSpPr>
        <p:spPr/>
        <p:txBody>
          <a:bodyPr/>
          <a:lstStyle/>
          <a:p>
            <a:r>
              <a:rPr lang="en-US" dirty="0"/>
              <a:t>Project Finance is Unfair to Africa</a:t>
            </a:r>
          </a:p>
        </p:txBody>
      </p:sp>
      <p:pic>
        <p:nvPicPr>
          <p:cNvPr id="5" name="Content Placeholder 4">
            <a:extLst>
              <a:ext uri="{FF2B5EF4-FFF2-40B4-BE49-F238E27FC236}">
                <a16:creationId xmlns:a16="http://schemas.microsoft.com/office/drawing/2014/main" id="{CC91647D-5A17-4B69-ABD4-0055216297B9}"/>
              </a:ext>
            </a:extLst>
          </p:cNvPr>
          <p:cNvPicPr>
            <a:picLocks noGrp="1" noChangeAspect="1"/>
          </p:cNvPicPr>
          <p:nvPr>
            <p:ph idx="4294967295"/>
          </p:nvPr>
        </p:nvPicPr>
        <p:blipFill>
          <a:blip r:embed="rId2"/>
          <a:stretch>
            <a:fillRect/>
          </a:stretch>
        </p:blipFill>
        <p:spPr>
          <a:xfrm>
            <a:off x="1857952" y="1374343"/>
            <a:ext cx="7369175" cy="4913312"/>
          </a:xfrm>
          <a:prstGeom prst="rect">
            <a:avLst/>
          </a:prstGeom>
        </p:spPr>
      </p:pic>
      <p:sp>
        <p:nvSpPr>
          <p:cNvPr id="6" name="TextBox 5">
            <a:extLst>
              <a:ext uri="{FF2B5EF4-FFF2-40B4-BE49-F238E27FC236}">
                <a16:creationId xmlns:a16="http://schemas.microsoft.com/office/drawing/2014/main" id="{26C4604B-F6CB-4A09-800E-87EDB58F3567}"/>
              </a:ext>
            </a:extLst>
          </p:cNvPr>
          <p:cNvSpPr txBox="1"/>
          <p:nvPr/>
        </p:nvSpPr>
        <p:spPr>
          <a:xfrm>
            <a:off x="9363675" y="2247973"/>
            <a:ext cx="2196445" cy="3693319"/>
          </a:xfrm>
          <a:prstGeom prst="rect">
            <a:avLst/>
          </a:prstGeom>
          <a:solidFill>
            <a:srgbClr val="92D050"/>
          </a:solidFill>
          <a:ln>
            <a:solidFill>
              <a:srgbClr val="92D050"/>
            </a:solidFill>
          </a:ln>
        </p:spPr>
        <p:txBody>
          <a:bodyPr wrap="square" rtlCol="0">
            <a:spAutoFit/>
          </a:bodyPr>
          <a:lstStyle/>
          <a:p>
            <a:r>
              <a:rPr lang="en-US" dirty="0"/>
              <a:t>Credit spreads are much higher in Africa, but compute the ratio of defaults to loans.</a:t>
            </a:r>
          </a:p>
          <a:p>
            <a:endParaRPr lang="en-US" dirty="0"/>
          </a:p>
          <a:p>
            <a:r>
              <a:rPr lang="en-US" dirty="0"/>
              <a:t>For U.S. the ratio is 32/21 or 1.53.</a:t>
            </a:r>
          </a:p>
          <a:p>
            <a:endParaRPr lang="en-US" dirty="0"/>
          </a:p>
          <a:p>
            <a:r>
              <a:rPr lang="en-US" dirty="0"/>
              <a:t>For Africa the ratio is 3/8 = .375.</a:t>
            </a:r>
          </a:p>
          <a:p>
            <a:endParaRPr lang="en-US" dirty="0"/>
          </a:p>
          <a:p>
            <a:endParaRPr lang="en-US" dirty="0"/>
          </a:p>
        </p:txBody>
      </p:sp>
    </p:spTree>
    <p:extLst>
      <p:ext uri="{BB962C8B-B14F-4D97-AF65-F5344CB8AC3E}">
        <p14:creationId xmlns:p14="http://schemas.microsoft.com/office/powerpoint/2010/main" val="249672177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F2C325-AB55-4F66-8990-F86CEED0E17A}"/>
              </a:ext>
            </a:extLst>
          </p:cNvPr>
          <p:cNvSpPr>
            <a:spLocks noGrp="1"/>
          </p:cNvSpPr>
          <p:nvPr>
            <p:ph type="ctrTitle"/>
          </p:nvPr>
        </p:nvSpPr>
        <p:spPr/>
        <p:txBody>
          <a:bodyPr/>
          <a:lstStyle/>
          <a:p>
            <a:r>
              <a:rPr lang="en-US" dirty="0"/>
              <a:t>Useless but Interesting Chart on PD</a:t>
            </a:r>
          </a:p>
        </p:txBody>
      </p:sp>
      <p:pic>
        <p:nvPicPr>
          <p:cNvPr id="5" name="Content Placeholder 4">
            <a:extLst>
              <a:ext uri="{FF2B5EF4-FFF2-40B4-BE49-F238E27FC236}">
                <a16:creationId xmlns:a16="http://schemas.microsoft.com/office/drawing/2014/main" id="{552AB157-AC27-4F33-9100-9AA95AE40B90}"/>
              </a:ext>
            </a:extLst>
          </p:cNvPr>
          <p:cNvPicPr>
            <a:picLocks noGrp="1" noChangeAspect="1"/>
          </p:cNvPicPr>
          <p:nvPr>
            <p:ph idx="4294967295"/>
          </p:nvPr>
        </p:nvPicPr>
        <p:blipFill>
          <a:blip r:embed="rId2"/>
          <a:stretch>
            <a:fillRect/>
          </a:stretch>
        </p:blipFill>
        <p:spPr>
          <a:xfrm>
            <a:off x="3148156" y="1600200"/>
            <a:ext cx="7007225" cy="4913312"/>
          </a:xfrm>
          <a:prstGeom prst="rect">
            <a:avLst/>
          </a:prstGeom>
        </p:spPr>
      </p:pic>
    </p:spTree>
    <p:extLst>
      <p:ext uri="{BB962C8B-B14F-4D97-AF65-F5344CB8AC3E}">
        <p14:creationId xmlns:p14="http://schemas.microsoft.com/office/powerpoint/2010/main" val="1010073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FBCF9-6D93-5F85-D7B8-F2CFE27708C5}"/>
              </a:ext>
            </a:extLst>
          </p:cNvPr>
          <p:cNvSpPr>
            <a:spLocks noGrp="1"/>
          </p:cNvSpPr>
          <p:nvPr>
            <p:ph type="ctrTitle"/>
          </p:nvPr>
        </p:nvSpPr>
        <p:spPr/>
        <p:txBody>
          <a:bodyPr>
            <a:normAutofit fontScale="90000"/>
          </a:bodyPr>
          <a:lstStyle/>
          <a:p>
            <a:r>
              <a:rPr lang="en-US" dirty="0"/>
              <a:t>Section 1:</a:t>
            </a:r>
            <a:br>
              <a:rPr lang="en-US" dirty="0"/>
            </a:br>
            <a:r>
              <a:rPr lang="en-US" dirty="0"/>
              <a:t>The Essence of Project Finance</a:t>
            </a:r>
          </a:p>
        </p:txBody>
      </p:sp>
    </p:spTree>
    <p:extLst>
      <p:ext uri="{BB962C8B-B14F-4D97-AF65-F5344CB8AC3E}">
        <p14:creationId xmlns:p14="http://schemas.microsoft.com/office/powerpoint/2010/main" val="1462121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93195-EAAC-92CF-455C-907C54704BF6}"/>
              </a:ext>
            </a:extLst>
          </p:cNvPr>
          <p:cNvSpPr>
            <a:spLocks noGrp="1"/>
          </p:cNvSpPr>
          <p:nvPr>
            <p:ph type="ctrTitle"/>
          </p:nvPr>
        </p:nvSpPr>
        <p:spPr/>
        <p:txBody>
          <a:bodyPr>
            <a:normAutofit fontScale="90000"/>
          </a:bodyPr>
          <a:lstStyle/>
          <a:p>
            <a:r>
              <a:rPr lang="en-US" dirty="0"/>
              <a:t>What is this Business with IRR Anyway</a:t>
            </a:r>
          </a:p>
        </p:txBody>
      </p:sp>
    </p:spTree>
    <p:extLst>
      <p:ext uri="{BB962C8B-B14F-4D97-AF65-F5344CB8AC3E}">
        <p14:creationId xmlns:p14="http://schemas.microsoft.com/office/powerpoint/2010/main" val="406518369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042D-C5D8-488B-81DC-B0D12FECBE38}"/>
              </a:ext>
            </a:extLst>
          </p:cNvPr>
          <p:cNvSpPr>
            <a:spLocks noGrp="1"/>
          </p:cNvSpPr>
          <p:nvPr>
            <p:ph type="ctrTitle"/>
          </p:nvPr>
        </p:nvSpPr>
        <p:spPr>
          <a:xfrm>
            <a:off x="812800" y="3073857"/>
            <a:ext cx="10363200" cy="1470025"/>
          </a:xfrm>
        </p:spPr>
        <p:txBody>
          <a:bodyPr>
            <a:normAutofit fontScale="90000"/>
          </a:bodyPr>
          <a:lstStyle/>
          <a:p>
            <a:r>
              <a:rPr lang="en-US" dirty="0"/>
              <a:t>Part 5: Credit Enhancement: DSRA, MRA, Cash Flow Sweeps and Covenants</a:t>
            </a:r>
            <a:br>
              <a:rPr lang="en-US" dirty="0"/>
            </a:br>
            <a:endParaRPr lang="en-US" dirty="0"/>
          </a:p>
        </p:txBody>
      </p:sp>
    </p:spTree>
    <p:extLst>
      <p:ext uri="{BB962C8B-B14F-4D97-AF65-F5344CB8AC3E}">
        <p14:creationId xmlns:p14="http://schemas.microsoft.com/office/powerpoint/2010/main" val="411354149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p:txBody>
          <a:bodyPr>
            <a:normAutofit fontScale="90000"/>
          </a:bodyPr>
          <a:lstStyle/>
          <a:p>
            <a:r>
              <a:rPr lang="en-US" altLang="en-US" dirty="0"/>
              <a:t>Covenants and Structural Enhancements Cannot Make a Bad Project into a Good Project</a:t>
            </a:r>
          </a:p>
        </p:txBody>
      </p:sp>
      <p:sp>
        <p:nvSpPr>
          <p:cNvPr id="103427" name="Rectangle 3"/>
          <p:cNvSpPr>
            <a:spLocks noGrp="1" noChangeArrowheads="1"/>
          </p:cNvSpPr>
          <p:nvPr>
            <p:ph type="body" sz="quarter" idx="13"/>
          </p:nvPr>
        </p:nvSpPr>
        <p:spPr/>
        <p:txBody>
          <a:bodyPr>
            <a:normAutofit/>
          </a:bodyPr>
          <a:lstStyle/>
          <a:p>
            <a:r>
              <a:rPr lang="en-AU" altLang="en-US" sz="2400" dirty="0"/>
              <a:t>The most important aspect of the underwriting process is determining whether the plant is economically sound. This means that the cost structure and the technology of the plant must be viable. </a:t>
            </a:r>
          </a:p>
          <a:p>
            <a:r>
              <a:rPr lang="en-AU" altLang="en-US" sz="2400" dirty="0"/>
              <a:t>However, once a plant is determined to be economically viable, the credit quality of a transaction can be enhanced by various structural features – covenants, debt service reserves, liquidation damages, subordinated debt, contingent equity etc. The potential for structural enhancements to improve the credit quality of a transaction is described in the statement by Standard and Poor’s below:</a:t>
            </a:r>
          </a:p>
          <a:p>
            <a:pPr lvl="1"/>
            <a:r>
              <a:rPr lang="en-AU" altLang="en-US" sz="2000" dirty="0"/>
              <a:t>Project structure does not mitigate risk that a marginally economic project presents to lenders; </a:t>
            </a:r>
            <a:r>
              <a:rPr lang="en-AU" altLang="en-US" sz="2000" b="1" i="1" dirty="0">
                <a:solidFill>
                  <a:schemeClr val="accent2"/>
                </a:solidFill>
              </a:rPr>
              <a:t>structure in and of itself cannot elevate the debt rating of a fundamentally weak project to investment-grade levels</a:t>
            </a:r>
            <a:r>
              <a:rPr lang="en-AU" altLang="en-US" sz="2000" dirty="0"/>
              <a:t>. On the other hand, more creditworthy projects will feature covenants designed to identify changing market conditions and trigger cash trapping features to project lenders during occasional stress periods.</a:t>
            </a:r>
            <a:endParaRPr lang="en-US" altLang="en-US" sz="2000" dirty="0"/>
          </a:p>
        </p:txBody>
      </p:sp>
    </p:spTree>
    <p:extLst>
      <p:ext uri="{BB962C8B-B14F-4D97-AF65-F5344CB8AC3E}">
        <p14:creationId xmlns:p14="http://schemas.microsoft.com/office/powerpoint/2010/main" val="384790077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ctrTitle"/>
          </p:nvPr>
        </p:nvSpPr>
        <p:spPr/>
        <p:txBody>
          <a:bodyPr>
            <a:normAutofit fontScale="90000"/>
          </a:bodyPr>
          <a:lstStyle/>
          <a:p>
            <a:r>
              <a:rPr lang="en-US" altLang="en-US" dirty="0"/>
              <a:t>Financial Enhancements – Alternative Definition</a:t>
            </a:r>
          </a:p>
        </p:txBody>
      </p:sp>
      <p:sp>
        <p:nvSpPr>
          <p:cNvPr id="107523" name="Rectangle 3"/>
          <p:cNvSpPr>
            <a:spLocks noGrp="1" noChangeArrowheads="1"/>
          </p:cNvSpPr>
          <p:nvPr>
            <p:ph type="body" sz="quarter" idx="13"/>
          </p:nvPr>
        </p:nvSpPr>
        <p:spPr/>
        <p:txBody>
          <a:bodyPr>
            <a:normAutofit/>
          </a:bodyPr>
          <a:lstStyle/>
          <a:p>
            <a:pPr>
              <a:lnSpc>
                <a:spcPct val="90000"/>
              </a:lnSpc>
            </a:pPr>
            <a:r>
              <a:rPr lang="en-AU" altLang="en-US" sz="2400" dirty="0"/>
              <a:t>Cash flow capture (dividend lock-up, cash trap) covenants </a:t>
            </a:r>
          </a:p>
          <a:p>
            <a:pPr lvl="1">
              <a:lnSpc>
                <a:spcPct val="90000"/>
              </a:lnSpc>
            </a:pPr>
            <a:r>
              <a:rPr lang="en-AU" altLang="en-US" sz="2000" dirty="0"/>
              <a:t>Cause debt to be re-paid early or debt service reserves to be built-up if debt service coverage ratios are low. Bad time covenant.</a:t>
            </a:r>
          </a:p>
          <a:p>
            <a:pPr>
              <a:lnSpc>
                <a:spcPct val="90000"/>
              </a:lnSpc>
            </a:pPr>
            <a:r>
              <a:rPr lang="en-AU" altLang="en-US" sz="2400" dirty="0"/>
              <a:t>Cash flow sweep covenants </a:t>
            </a:r>
          </a:p>
          <a:p>
            <a:pPr lvl="1">
              <a:lnSpc>
                <a:spcPct val="90000"/>
              </a:lnSpc>
            </a:pPr>
            <a:r>
              <a:rPr lang="en-AU" altLang="en-US" sz="2000" dirty="0"/>
              <a:t>Cause debt to be re-paid early or debt service reserves to be built-up if cash flow is high (or low).  Good-time covenant.</a:t>
            </a:r>
          </a:p>
          <a:p>
            <a:pPr>
              <a:lnSpc>
                <a:spcPct val="90000"/>
              </a:lnSpc>
            </a:pPr>
            <a:r>
              <a:rPr lang="en-AU" altLang="en-US" sz="2400" dirty="0"/>
              <a:t>Debt service reserves </a:t>
            </a:r>
          </a:p>
          <a:p>
            <a:pPr lvl="1">
              <a:lnSpc>
                <a:spcPct val="90000"/>
              </a:lnSpc>
            </a:pPr>
            <a:r>
              <a:rPr lang="en-AU" altLang="en-US" sz="2000" dirty="0"/>
              <a:t>Assure debt service can be paid if market prices or other risks cause cash flow to be low for an extended period of time.</a:t>
            </a:r>
          </a:p>
          <a:p>
            <a:pPr>
              <a:lnSpc>
                <a:spcPct val="90000"/>
              </a:lnSpc>
            </a:pPr>
            <a:r>
              <a:rPr lang="en-AU" altLang="en-US" sz="2400" dirty="0"/>
              <a:t>Subordinated debt and mezzanine finance</a:t>
            </a:r>
          </a:p>
          <a:p>
            <a:pPr lvl="1">
              <a:lnSpc>
                <a:spcPct val="90000"/>
              </a:lnSpc>
            </a:pPr>
            <a:r>
              <a:rPr lang="en-AU" altLang="en-US" sz="2000" dirty="0"/>
              <a:t>Protects the cash flow coverage of senior debt instruments.</a:t>
            </a:r>
          </a:p>
          <a:p>
            <a:pPr>
              <a:lnSpc>
                <a:spcPct val="90000"/>
              </a:lnSpc>
            </a:pPr>
            <a:r>
              <a:rPr lang="en-AU" altLang="en-US" sz="2400" dirty="0"/>
              <a:t>Contingent equity or sponsor guarantees </a:t>
            </a:r>
          </a:p>
          <a:p>
            <a:pPr lvl="1">
              <a:lnSpc>
                <a:spcPct val="90000"/>
              </a:lnSpc>
            </a:pPr>
            <a:r>
              <a:rPr lang="en-AU" altLang="en-US" sz="2000" dirty="0"/>
              <a:t>Provide for additional equity funding in downside cases.</a:t>
            </a:r>
            <a:endParaRPr lang="en-US" altLang="en-US" sz="2000" dirty="0"/>
          </a:p>
          <a:p>
            <a:pPr>
              <a:lnSpc>
                <a:spcPct val="90000"/>
              </a:lnSpc>
            </a:pPr>
            <a:endParaRPr lang="en-US" altLang="en-US" sz="2400" dirty="0"/>
          </a:p>
        </p:txBody>
      </p:sp>
    </p:spTree>
    <p:extLst>
      <p:ext uri="{BB962C8B-B14F-4D97-AF65-F5344CB8AC3E}">
        <p14:creationId xmlns:p14="http://schemas.microsoft.com/office/powerpoint/2010/main" val="349001135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FB9CB8-C8AB-460C-A262-123A292E616B}"/>
              </a:ext>
            </a:extLst>
          </p:cNvPr>
          <p:cNvSpPr>
            <a:spLocks noGrp="1"/>
          </p:cNvSpPr>
          <p:nvPr>
            <p:ph type="ctrTitle"/>
          </p:nvPr>
        </p:nvSpPr>
        <p:spPr/>
        <p:txBody>
          <a:bodyPr>
            <a:normAutofit fontScale="90000"/>
          </a:bodyPr>
          <a:lstStyle/>
          <a:p>
            <a:r>
              <a:rPr lang="en-US" dirty="0"/>
              <a:t>Default Events and Project Finance Philosophy</a:t>
            </a:r>
            <a:endParaRPr lang="en-CH" dirty="0"/>
          </a:p>
        </p:txBody>
      </p:sp>
      <p:sp>
        <p:nvSpPr>
          <p:cNvPr id="2" name="Content Placeholder 1">
            <a:extLst>
              <a:ext uri="{FF2B5EF4-FFF2-40B4-BE49-F238E27FC236}">
                <a16:creationId xmlns:a16="http://schemas.microsoft.com/office/drawing/2014/main" id="{716DE663-6FFB-42A0-8DAF-9E6D09A4DB8E}"/>
              </a:ext>
            </a:extLst>
          </p:cNvPr>
          <p:cNvSpPr>
            <a:spLocks noGrp="1"/>
          </p:cNvSpPr>
          <p:nvPr>
            <p:ph type="body" sz="quarter" idx="13"/>
          </p:nvPr>
        </p:nvSpPr>
        <p:spPr/>
        <p:txBody>
          <a:bodyPr>
            <a:normAutofit fontScale="85000" lnSpcReduction="20000"/>
          </a:bodyPr>
          <a:lstStyle/>
          <a:p>
            <a:r>
              <a:rPr lang="en-US" dirty="0"/>
              <a:t>What can you really do if:</a:t>
            </a:r>
          </a:p>
          <a:p>
            <a:pPr lvl="1"/>
            <a:r>
              <a:rPr lang="en-US" dirty="0"/>
              <a:t>A company does not pay debt service</a:t>
            </a:r>
          </a:p>
          <a:p>
            <a:pPr lvl="1"/>
            <a:r>
              <a:rPr lang="en-US" dirty="0"/>
              <a:t>A company has a big cost over-run</a:t>
            </a:r>
          </a:p>
          <a:p>
            <a:pPr lvl="1"/>
            <a:r>
              <a:rPr lang="en-US" dirty="0"/>
              <a:t>There is a big delay in construction</a:t>
            </a:r>
          </a:p>
          <a:p>
            <a:r>
              <a:rPr lang="en-US" dirty="0"/>
              <a:t>Answer</a:t>
            </a:r>
          </a:p>
          <a:p>
            <a:pPr lvl="1"/>
            <a:r>
              <a:rPr lang="en-US" sz="6900" dirty="0"/>
              <a:t>Waiver</a:t>
            </a:r>
          </a:p>
          <a:p>
            <a:r>
              <a:rPr lang="fr-BE" dirty="0"/>
              <a:t>Events of Default</a:t>
            </a:r>
          </a:p>
          <a:p>
            <a:pPr lvl="1"/>
            <a:r>
              <a:rPr lang="en-US" dirty="0"/>
              <a:t>Failure to Make Payments</a:t>
            </a:r>
          </a:p>
          <a:p>
            <a:pPr lvl="1"/>
            <a:r>
              <a:rPr lang="en-US" dirty="0"/>
              <a:t>Judgments</a:t>
            </a:r>
          </a:p>
          <a:p>
            <a:pPr lvl="1"/>
            <a:r>
              <a:rPr lang="en-US" dirty="0"/>
              <a:t>Misstatements</a:t>
            </a:r>
          </a:p>
          <a:p>
            <a:pPr lvl="1"/>
            <a:r>
              <a:rPr lang="en-US" dirty="0"/>
              <a:t>Cross Default</a:t>
            </a:r>
          </a:p>
          <a:p>
            <a:pPr lvl="1"/>
            <a:r>
              <a:rPr lang="en-US" dirty="0"/>
              <a:t>Breach of Project Documents</a:t>
            </a:r>
          </a:p>
          <a:p>
            <a:pPr lvl="1"/>
            <a:r>
              <a:rPr lang="en-US" dirty="0"/>
              <a:t>Breach of Terms of Agreement</a:t>
            </a:r>
          </a:p>
          <a:p>
            <a:pPr lvl="1"/>
            <a:r>
              <a:rPr lang="en-US" dirty="0"/>
              <a:t>Default in Construction; Schedule (Covenants)</a:t>
            </a:r>
          </a:p>
          <a:p>
            <a:pPr lvl="1"/>
            <a:r>
              <a:rPr lang="en-US" dirty="0"/>
              <a:t>Loss of Applicable Permits</a:t>
            </a:r>
          </a:p>
        </p:txBody>
      </p:sp>
      <p:sp>
        <p:nvSpPr>
          <p:cNvPr id="4" name="Slide Number Placeholder 3">
            <a:extLst>
              <a:ext uri="{FF2B5EF4-FFF2-40B4-BE49-F238E27FC236}">
                <a16:creationId xmlns:a16="http://schemas.microsoft.com/office/drawing/2014/main" id="{EE6F6453-FA77-42DD-AF36-08563A7DF5CC}"/>
              </a:ext>
            </a:extLst>
          </p:cNvPr>
          <p:cNvSpPr>
            <a:spLocks noGrp="1"/>
          </p:cNvSpPr>
          <p:nvPr>
            <p:ph type="sldNum" sz="quarter" idx="4294967295"/>
          </p:nvPr>
        </p:nvSpPr>
        <p:spPr>
          <a:xfrm>
            <a:off x="11495088" y="6457950"/>
            <a:ext cx="696912" cy="400050"/>
          </a:xfrm>
        </p:spPr>
        <p:txBody>
          <a:bodyPr/>
          <a:lstStyle/>
          <a:p>
            <a:pPr algn="ctr"/>
            <a:fld id="{0C3A1854-6B63-4059-B360-A3C4972BF0FC}" type="slidenum">
              <a:rPr lang="ko-KR" altLang="en-US" smtClean="0"/>
              <a:pPr algn="ctr"/>
              <a:t>203</a:t>
            </a:fld>
            <a:endParaRPr lang="ko-KR" altLang="en-US" dirty="0"/>
          </a:p>
        </p:txBody>
      </p:sp>
    </p:spTree>
    <p:extLst>
      <p:ext uri="{BB962C8B-B14F-4D97-AF65-F5344CB8AC3E}">
        <p14:creationId xmlns:p14="http://schemas.microsoft.com/office/powerpoint/2010/main" val="19927261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38E701-4FEA-43E1-A0B4-0722EB7728FB}"/>
              </a:ext>
            </a:extLst>
          </p:cNvPr>
          <p:cNvSpPr>
            <a:spLocks noGrp="1"/>
          </p:cNvSpPr>
          <p:nvPr>
            <p:ph type="ctrTitle"/>
          </p:nvPr>
        </p:nvSpPr>
        <p:spPr/>
        <p:txBody>
          <a:bodyPr/>
          <a:lstStyle/>
          <a:p>
            <a:r>
              <a:rPr lang="en-US" dirty="0"/>
              <a:t>Remedies for Default: Step-in Rights</a:t>
            </a:r>
            <a:endParaRPr lang="en-CH" dirty="0"/>
          </a:p>
        </p:txBody>
      </p:sp>
      <p:sp>
        <p:nvSpPr>
          <p:cNvPr id="4" name="Content Placeholder 3">
            <a:extLst>
              <a:ext uri="{FF2B5EF4-FFF2-40B4-BE49-F238E27FC236}">
                <a16:creationId xmlns:a16="http://schemas.microsoft.com/office/drawing/2014/main" id="{C8DCEE92-01A7-450A-B574-2B845151EF9D}"/>
              </a:ext>
            </a:extLst>
          </p:cNvPr>
          <p:cNvSpPr>
            <a:spLocks noGrp="1"/>
          </p:cNvSpPr>
          <p:nvPr>
            <p:ph type="body" sz="quarter" idx="13"/>
          </p:nvPr>
        </p:nvSpPr>
        <p:spPr/>
        <p:txBody>
          <a:bodyPr>
            <a:normAutofit/>
          </a:bodyPr>
          <a:lstStyle/>
          <a:p>
            <a:r>
              <a:rPr lang="en-US" dirty="0"/>
              <a:t>Definition of Step-in Rights</a:t>
            </a:r>
          </a:p>
          <a:p>
            <a:pPr lvl="1"/>
            <a:r>
              <a:rPr lang="en-US" u="sng" dirty="0"/>
              <a:t>Possession of Project</a:t>
            </a:r>
            <a:r>
              <a:rPr lang="en-US" dirty="0"/>
              <a:t>.  Enter into possession of the Project and perform any and all work and labor necessary:</a:t>
            </a:r>
          </a:p>
          <a:p>
            <a:pPr lvl="2"/>
            <a:r>
              <a:rPr lang="en-US" dirty="0"/>
              <a:t>to complete the Project substantially according to the EPC Agreement and, </a:t>
            </a:r>
          </a:p>
          <a:p>
            <a:pPr lvl="2"/>
            <a:r>
              <a:rPr lang="en-US" dirty="0"/>
              <a:t>the Plans and Specifications or to operate and maintain the Project, and </a:t>
            </a:r>
          </a:p>
          <a:p>
            <a:pPr lvl="2"/>
            <a:r>
              <a:rPr lang="en-US" dirty="0"/>
              <a:t>all sums expended by Administrative Agent in so doing, together with interest on such total amount at the Default Rate, shall be repaid upon demand</a:t>
            </a:r>
          </a:p>
          <a:p>
            <a:pPr marL="0" indent="0">
              <a:buNone/>
            </a:pPr>
            <a:endParaRPr lang="en-CH" dirty="0"/>
          </a:p>
        </p:txBody>
      </p:sp>
    </p:spTree>
    <p:extLst>
      <p:ext uri="{BB962C8B-B14F-4D97-AF65-F5344CB8AC3E}">
        <p14:creationId xmlns:p14="http://schemas.microsoft.com/office/powerpoint/2010/main" val="310147748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504688-230A-47FC-A74D-E2526496786A}"/>
              </a:ext>
            </a:extLst>
          </p:cNvPr>
          <p:cNvSpPr>
            <a:spLocks noGrp="1"/>
          </p:cNvSpPr>
          <p:nvPr>
            <p:ph type="ctrTitle"/>
          </p:nvPr>
        </p:nvSpPr>
        <p:spPr/>
        <p:txBody>
          <a:bodyPr/>
          <a:lstStyle/>
          <a:p>
            <a:r>
              <a:rPr lang="en-US" dirty="0"/>
              <a:t>Solar Case Accounts</a:t>
            </a:r>
            <a:endParaRPr lang="en-CH" dirty="0"/>
          </a:p>
        </p:txBody>
      </p:sp>
      <p:sp>
        <p:nvSpPr>
          <p:cNvPr id="2" name="Content Placeholder 1">
            <a:extLst>
              <a:ext uri="{FF2B5EF4-FFF2-40B4-BE49-F238E27FC236}">
                <a16:creationId xmlns:a16="http://schemas.microsoft.com/office/drawing/2014/main" id="{950A5CDB-180D-4DBB-B0C3-875F241DFCF6}"/>
              </a:ext>
            </a:extLst>
          </p:cNvPr>
          <p:cNvSpPr>
            <a:spLocks noGrp="1"/>
          </p:cNvSpPr>
          <p:nvPr>
            <p:ph type="body" sz="quarter" idx="13"/>
          </p:nvPr>
        </p:nvSpPr>
        <p:spPr/>
        <p:txBody>
          <a:bodyPr>
            <a:normAutofit fontScale="85000" lnSpcReduction="20000"/>
          </a:bodyPr>
          <a:lstStyle/>
          <a:p>
            <a:r>
              <a:rPr lang="en-US" u="sng" dirty="0"/>
              <a:t>Accounts</a:t>
            </a:r>
            <a:r>
              <a:rPr lang="en-US" dirty="0"/>
              <a:t>.  On or prior to the Closing Date, Borrower and Administrative Agent shall establish at the Depositary accounts entitled </a:t>
            </a:r>
          </a:p>
          <a:p>
            <a:r>
              <a:rPr lang="en-US" dirty="0"/>
              <a:t>“Solar Construction Account” (the “</a:t>
            </a:r>
            <a:r>
              <a:rPr lang="en-US" u="sng" dirty="0"/>
              <a:t>Construction Account</a:t>
            </a:r>
            <a:r>
              <a:rPr lang="en-US" dirty="0"/>
              <a:t>”),</a:t>
            </a:r>
          </a:p>
          <a:p>
            <a:r>
              <a:rPr lang="en-US" dirty="0"/>
              <a:t>“Solar Operating Account” (the “</a:t>
            </a:r>
            <a:r>
              <a:rPr lang="en-US" u="sng" dirty="0"/>
              <a:t>Operating Account</a:t>
            </a:r>
            <a:r>
              <a:rPr lang="en-US" dirty="0"/>
              <a:t>”), </a:t>
            </a:r>
          </a:p>
          <a:p>
            <a:r>
              <a:rPr lang="en-US" dirty="0"/>
              <a:t>“Solar Distribution Account” (the “</a:t>
            </a:r>
            <a:r>
              <a:rPr lang="en-US" u="sng" dirty="0"/>
              <a:t>Distribution Account</a:t>
            </a:r>
            <a:r>
              <a:rPr lang="en-US" dirty="0"/>
              <a:t>”), </a:t>
            </a:r>
          </a:p>
          <a:p>
            <a:r>
              <a:rPr lang="en-US" dirty="0"/>
              <a:t>“Solar O&amp;M Reserve Account” (the “O&amp;M Reserve Account”),</a:t>
            </a:r>
          </a:p>
          <a:p>
            <a:r>
              <a:rPr lang="en-US" dirty="0"/>
              <a:t> “Solar Debt Service Reserve Account” (the “</a:t>
            </a:r>
            <a:r>
              <a:rPr lang="en-US" u="sng" dirty="0"/>
              <a:t>Debt Service Reserve Account</a:t>
            </a:r>
            <a:r>
              <a:rPr lang="en-US" dirty="0"/>
              <a:t>”),</a:t>
            </a:r>
          </a:p>
          <a:p>
            <a:r>
              <a:rPr lang="en-US" dirty="0"/>
              <a:t> “Solar Distribution Reserve Account (the “</a:t>
            </a:r>
            <a:r>
              <a:rPr lang="en-US" u="sng" dirty="0"/>
              <a:t>Distribution Reserve Account</a:t>
            </a:r>
            <a:r>
              <a:rPr lang="en-US" dirty="0"/>
              <a:t>”), </a:t>
            </a:r>
          </a:p>
          <a:p>
            <a:r>
              <a:rPr lang="en-US" dirty="0"/>
              <a:t>“Solar Completion Reserve Account” (the “</a:t>
            </a:r>
            <a:r>
              <a:rPr lang="en-US" u="sng" dirty="0"/>
              <a:t>Completion Reserve Account</a:t>
            </a:r>
            <a:r>
              <a:rPr lang="en-US" dirty="0"/>
              <a:t>”),</a:t>
            </a:r>
          </a:p>
          <a:p>
            <a:r>
              <a:rPr lang="en-US" dirty="0"/>
              <a:t> “Solar Interest Reserve Account” (the “</a:t>
            </a:r>
            <a:r>
              <a:rPr lang="en-US" u="sng" dirty="0"/>
              <a:t>Interest Reserve Account</a:t>
            </a:r>
            <a:r>
              <a:rPr lang="en-US" dirty="0"/>
              <a:t>”) </a:t>
            </a:r>
          </a:p>
          <a:p>
            <a:r>
              <a:rPr lang="en-US" dirty="0"/>
              <a:t>“Solar Loss Proceeds Account” (the “</a:t>
            </a:r>
            <a:r>
              <a:rPr lang="en-US" u="sng" dirty="0"/>
              <a:t>Loss Proceeds Account</a:t>
            </a:r>
            <a:r>
              <a:rPr lang="en-US" dirty="0"/>
              <a:t>”), </a:t>
            </a:r>
          </a:p>
          <a:p>
            <a:r>
              <a:rPr lang="en-US" dirty="0"/>
              <a:t>“Solar Delay Proceeds Account” (the “</a:t>
            </a:r>
            <a:r>
              <a:rPr lang="en-US" u="sng" dirty="0"/>
              <a:t>Delay Proceeds Account</a:t>
            </a:r>
            <a:r>
              <a:rPr lang="en-US" dirty="0"/>
              <a:t>”)</a:t>
            </a:r>
          </a:p>
          <a:p>
            <a:r>
              <a:rPr lang="en-US" dirty="0"/>
              <a:t>“Solar Major Maintenance Reserve Account” (the “</a:t>
            </a:r>
            <a:r>
              <a:rPr lang="en-US" u="sng" dirty="0"/>
              <a:t>Major Maintenance Reserve Account</a:t>
            </a:r>
            <a:r>
              <a:rPr lang="en-US" dirty="0"/>
              <a:t>”).  </a:t>
            </a:r>
          </a:p>
          <a:p>
            <a:r>
              <a:rPr lang="en-US" dirty="0"/>
              <a:t>Any deposits, transfer or application of funds in the Accounts shall be in accordance with the Depositary Agreement.</a:t>
            </a:r>
            <a:endParaRPr lang="en-CH" dirty="0"/>
          </a:p>
          <a:p>
            <a:endParaRPr lang="en-CH" dirty="0"/>
          </a:p>
        </p:txBody>
      </p:sp>
      <p:sp>
        <p:nvSpPr>
          <p:cNvPr id="4" name="Slide Number Placeholder 3">
            <a:extLst>
              <a:ext uri="{FF2B5EF4-FFF2-40B4-BE49-F238E27FC236}">
                <a16:creationId xmlns:a16="http://schemas.microsoft.com/office/drawing/2014/main" id="{C4DF716D-8216-43EE-8D01-5808E09BF2C4}"/>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205</a:t>
            </a:fld>
            <a:endParaRPr lang="ko-KR" altLang="en-US" dirty="0"/>
          </a:p>
        </p:txBody>
      </p:sp>
    </p:spTree>
    <p:extLst>
      <p:ext uri="{BB962C8B-B14F-4D97-AF65-F5344CB8AC3E}">
        <p14:creationId xmlns:p14="http://schemas.microsoft.com/office/powerpoint/2010/main" val="205181423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B9BB40-4AAC-412E-AA75-F8F53A66B28D}"/>
              </a:ext>
            </a:extLst>
          </p:cNvPr>
          <p:cNvSpPr>
            <a:spLocks noGrp="1"/>
          </p:cNvSpPr>
          <p:nvPr>
            <p:ph type="ctrTitle"/>
          </p:nvPr>
        </p:nvSpPr>
        <p:spPr/>
        <p:txBody>
          <a:bodyPr/>
          <a:lstStyle/>
          <a:p>
            <a:r>
              <a:rPr lang="en-US" dirty="0"/>
              <a:t>What Covenants Cannot and Can Do</a:t>
            </a:r>
          </a:p>
        </p:txBody>
      </p:sp>
      <p:sp>
        <p:nvSpPr>
          <p:cNvPr id="4" name="Content Placeholder 3">
            <a:extLst>
              <a:ext uri="{FF2B5EF4-FFF2-40B4-BE49-F238E27FC236}">
                <a16:creationId xmlns:a16="http://schemas.microsoft.com/office/drawing/2014/main" id="{A07129E0-51F3-4422-9148-A5B496624448}"/>
              </a:ext>
            </a:extLst>
          </p:cNvPr>
          <p:cNvSpPr>
            <a:spLocks noGrp="1"/>
          </p:cNvSpPr>
          <p:nvPr>
            <p:ph type="body" sz="quarter" idx="13"/>
          </p:nvPr>
        </p:nvSpPr>
        <p:spPr/>
        <p:txBody>
          <a:bodyPr>
            <a:normAutofit/>
          </a:bodyPr>
          <a:lstStyle/>
          <a:p>
            <a:r>
              <a:rPr lang="en-US" dirty="0"/>
              <a:t>Covenants cannot increase the operating cash flow of a project</a:t>
            </a:r>
          </a:p>
          <a:p>
            <a:r>
              <a:rPr lang="en-US" dirty="0"/>
              <a:t>Covenants cannot make a project that does not have enough cash flow to avoid default</a:t>
            </a:r>
          </a:p>
          <a:p>
            <a:r>
              <a:rPr lang="en-US" dirty="0"/>
              <a:t>Covenants cannot make a bad project into a good project</a:t>
            </a:r>
          </a:p>
          <a:p>
            <a:r>
              <a:rPr lang="en-US" dirty="0"/>
              <a:t>Covenants can change the timing of dividends</a:t>
            </a:r>
          </a:p>
          <a:p>
            <a:r>
              <a:rPr lang="en-US" dirty="0"/>
              <a:t>Covenants and DSCR can force liquidity into a project</a:t>
            </a:r>
          </a:p>
        </p:txBody>
      </p:sp>
    </p:spTree>
    <p:extLst>
      <p:ext uri="{BB962C8B-B14F-4D97-AF65-F5344CB8AC3E}">
        <p14:creationId xmlns:p14="http://schemas.microsoft.com/office/powerpoint/2010/main" val="247641200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AA8638BE-7180-487C-A29D-0551C2DAFCBA}"/>
              </a:ext>
            </a:extLst>
          </p:cNvPr>
          <p:cNvSpPr>
            <a:spLocks noGrp="1" noChangeArrowheads="1"/>
          </p:cNvSpPr>
          <p:nvPr>
            <p:ph type="ctrTitle"/>
          </p:nvPr>
        </p:nvSpPr>
        <p:spPr/>
        <p:txBody>
          <a:bodyPr/>
          <a:lstStyle/>
          <a:p>
            <a:r>
              <a:rPr lang="en-US" altLang="en-US" dirty="0"/>
              <a:t>Example of Covenants</a:t>
            </a:r>
          </a:p>
        </p:txBody>
      </p:sp>
      <p:sp>
        <p:nvSpPr>
          <p:cNvPr id="74755" name="Content Placeholder 2">
            <a:extLst>
              <a:ext uri="{FF2B5EF4-FFF2-40B4-BE49-F238E27FC236}">
                <a16:creationId xmlns:a16="http://schemas.microsoft.com/office/drawing/2014/main" id="{019D8184-FF5D-4DC0-8C02-2CCE2B154705}"/>
              </a:ext>
            </a:extLst>
          </p:cNvPr>
          <p:cNvSpPr>
            <a:spLocks noGrp="1" noChangeArrowheads="1"/>
          </p:cNvSpPr>
          <p:nvPr>
            <p:ph type="body" sz="quarter" idx="13"/>
          </p:nvPr>
        </p:nvSpPr>
        <p:spPr/>
        <p:txBody>
          <a:bodyPr>
            <a:normAutofit fontScale="92500" lnSpcReduction="20000"/>
          </a:bodyPr>
          <a:lstStyle/>
          <a:p>
            <a:r>
              <a:rPr lang="en-US" altLang="en-US" dirty="0"/>
              <a:t>DSCR Target</a:t>
            </a:r>
          </a:p>
          <a:p>
            <a:pPr lvl="1"/>
            <a:r>
              <a:rPr lang="en-US" altLang="en-US" dirty="0"/>
              <a:t>Minimum Senior DSCR  of 1.20x in Base Case</a:t>
            </a:r>
          </a:p>
          <a:p>
            <a:r>
              <a:rPr lang="en-US" altLang="en-US" dirty="0"/>
              <a:t>Lock-up Covenant</a:t>
            </a:r>
          </a:p>
          <a:p>
            <a:pPr lvl="1"/>
            <a:r>
              <a:rPr lang="en-US" altLang="en-US" dirty="0"/>
              <a:t>Minimum Senior DSCR for the previous 12 months to be  greater than 1.10x for distribution</a:t>
            </a:r>
          </a:p>
          <a:p>
            <a:r>
              <a:rPr lang="en-US" altLang="en-US" dirty="0"/>
              <a:t>Event of Default</a:t>
            </a:r>
          </a:p>
          <a:p>
            <a:pPr lvl="1"/>
            <a:r>
              <a:rPr lang="en-US" altLang="en-US" dirty="0"/>
              <a:t>Minimum Senior DSCR of 1.05x</a:t>
            </a:r>
          </a:p>
          <a:p>
            <a:r>
              <a:rPr lang="en-US" altLang="en-US" dirty="0"/>
              <a:t>Standard Covenant</a:t>
            </a:r>
          </a:p>
          <a:p>
            <a:pPr lvl="1"/>
            <a:r>
              <a:rPr lang="en-US" altLang="en-US" dirty="0"/>
              <a:t>Senior Debt not to exceed 80% of the total project costs </a:t>
            </a:r>
          </a:p>
          <a:p>
            <a:r>
              <a:rPr lang="en-029" dirty="0"/>
              <a:t>The DSCR has at least two different uses in project finance. </a:t>
            </a:r>
          </a:p>
          <a:p>
            <a:pPr lvl="1"/>
            <a:r>
              <a:rPr lang="en-029" dirty="0"/>
              <a:t>One use is for determining the size of the debt.  This means that if the projected DSCR is below a certain level, the loan should not be made.  For example, if the DSCR is below 1.35, then the amount of debt must be reduced.</a:t>
            </a:r>
          </a:p>
          <a:p>
            <a:pPr lvl="1"/>
            <a:r>
              <a:rPr lang="en-029" dirty="0"/>
              <a:t>A second is for dividend covenants (a lower level, say 1.1).  This means if the DSCR falls below a certain level, then dividends are not allowed to be paid. If dividends are not allow (a dividend trap), then the cash that could have been paid in dividends is put in a reserve account.</a:t>
            </a:r>
          </a:p>
          <a:p>
            <a:endParaRPr lang="en-US" altLang="en-US" dirty="0"/>
          </a:p>
        </p:txBody>
      </p:sp>
    </p:spTree>
    <p:extLst>
      <p:ext uri="{BB962C8B-B14F-4D97-AF65-F5344CB8AC3E}">
        <p14:creationId xmlns:p14="http://schemas.microsoft.com/office/powerpoint/2010/main" val="219015887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ctrTitle"/>
          </p:nvPr>
        </p:nvSpPr>
        <p:spPr/>
        <p:txBody>
          <a:bodyPr>
            <a:normAutofit fontScale="90000"/>
          </a:bodyPr>
          <a:lstStyle/>
          <a:p>
            <a:r>
              <a:rPr lang="en-US" altLang="en-US" dirty="0"/>
              <a:t>Investors Need Some Dividends Before All Debt is Paid Off</a:t>
            </a:r>
          </a:p>
        </p:txBody>
      </p:sp>
      <p:sp>
        <p:nvSpPr>
          <p:cNvPr id="105475" name="Rectangle 3"/>
          <p:cNvSpPr>
            <a:spLocks noGrp="1" noChangeArrowheads="1"/>
          </p:cNvSpPr>
          <p:nvPr>
            <p:ph type="body" sz="quarter" idx="13"/>
          </p:nvPr>
        </p:nvSpPr>
        <p:spPr/>
        <p:txBody>
          <a:bodyPr>
            <a:normAutofit/>
          </a:bodyPr>
          <a:lstStyle/>
          <a:p>
            <a:pPr>
              <a:lnSpc>
                <a:spcPct val="90000"/>
              </a:lnSpc>
            </a:pPr>
            <a:r>
              <a:rPr lang="en-US" altLang="en-US" dirty="0"/>
              <a:t>The timing of debt service (i.e. loan interest payments and principal repayments) is one of the biggest factors that drives the rate of return for equity holders in a project.  If the debt service is structured to allow no dividends until all debt is paid, return will be lower.  This will generally be unacceptable to sponsors.</a:t>
            </a:r>
          </a:p>
          <a:p>
            <a:pPr lvl="1">
              <a:lnSpc>
                <a:spcPct val="90000"/>
              </a:lnSpc>
            </a:pPr>
            <a:r>
              <a:rPr lang="en-US" altLang="en-US" dirty="0"/>
              <a:t>The faster investors in a project are paid dividends, the better their rate of return.</a:t>
            </a:r>
          </a:p>
          <a:p>
            <a:pPr lvl="1">
              <a:lnSpc>
                <a:spcPct val="90000"/>
              </a:lnSpc>
            </a:pPr>
            <a:r>
              <a:rPr lang="en-US" altLang="en-US" dirty="0"/>
              <a:t>Investors therefore do not wish cash flow from operations of the project to be devoted to lenders at the expense of these dividends.</a:t>
            </a:r>
          </a:p>
          <a:p>
            <a:pPr lvl="1">
              <a:lnSpc>
                <a:spcPct val="90000"/>
              </a:lnSpc>
            </a:pPr>
            <a:r>
              <a:rPr lang="en-US" altLang="en-US" dirty="0"/>
              <a:t>Lenders, on the other hand, generally wish to be repaid as rapidly as possible.  Striking a reasonable balance between these conflicting demands is an important part of loan negotiations.</a:t>
            </a:r>
          </a:p>
        </p:txBody>
      </p:sp>
    </p:spTree>
    <p:extLst>
      <p:ext uri="{BB962C8B-B14F-4D97-AF65-F5344CB8AC3E}">
        <p14:creationId xmlns:p14="http://schemas.microsoft.com/office/powerpoint/2010/main" val="129192330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p:txBody>
          <a:bodyPr/>
          <a:lstStyle/>
          <a:p>
            <a:r>
              <a:rPr lang="en-US" altLang="en-US" dirty="0"/>
              <a:t>Example of Cash Flow Priority</a:t>
            </a:r>
          </a:p>
        </p:txBody>
      </p:sp>
      <p:sp>
        <p:nvSpPr>
          <p:cNvPr id="47107" name="Rectangle 3"/>
          <p:cNvSpPr>
            <a:spLocks noGrp="1" noChangeArrowheads="1"/>
          </p:cNvSpPr>
          <p:nvPr>
            <p:ph type="body" sz="quarter" idx="13"/>
          </p:nvPr>
        </p:nvSpPr>
        <p:spPr/>
        <p:txBody>
          <a:bodyPr>
            <a:normAutofit/>
          </a:bodyPr>
          <a:lstStyle/>
          <a:p>
            <a:pPr>
              <a:lnSpc>
                <a:spcPct val="80000"/>
              </a:lnSpc>
            </a:pPr>
            <a:r>
              <a:rPr lang="en-US" altLang="en-US" sz="2800" dirty="0"/>
              <a:t>All revenues accrued on and after the Commercial Operation Date will be deposited with the Trustee into the Operating Revenue Account.  The Trustee will withdraw amounts on a monthly basis and make deposits in the following priority, but only to the extent funds are then available in the Operating Revenue Account:</a:t>
            </a:r>
          </a:p>
          <a:p>
            <a:pPr lvl="1">
              <a:lnSpc>
                <a:spcPct val="80000"/>
              </a:lnSpc>
            </a:pPr>
            <a:r>
              <a:rPr lang="en-US" altLang="en-US" sz="2000" dirty="0"/>
              <a:t>(1) the </a:t>
            </a:r>
            <a:r>
              <a:rPr lang="en-US" altLang="en-US" sz="2000" b="1" i="1" dirty="0"/>
              <a:t>operations and maintenance expenses</a:t>
            </a:r>
            <a:r>
              <a:rPr lang="en-US" altLang="en-US" sz="2000" dirty="0"/>
              <a:t> for the Project for such month, subject to certain limitations;</a:t>
            </a:r>
          </a:p>
          <a:p>
            <a:pPr lvl="1">
              <a:lnSpc>
                <a:spcPct val="80000"/>
              </a:lnSpc>
            </a:pPr>
            <a:r>
              <a:rPr lang="en-US" altLang="en-US" sz="2000" dirty="0"/>
              <a:t>(2) the Tax Equalization Account</a:t>
            </a:r>
          </a:p>
          <a:p>
            <a:pPr lvl="1">
              <a:lnSpc>
                <a:spcPct val="80000"/>
              </a:lnSpc>
            </a:pPr>
            <a:r>
              <a:rPr lang="en-US" altLang="en-US" sz="2000" dirty="0"/>
              <a:t>(3)  (A) an amount that will not be less than the amount of </a:t>
            </a:r>
            <a:r>
              <a:rPr lang="en-US" altLang="en-US" sz="2000" b="1" i="1" dirty="0"/>
              <a:t>interest on the Bonds</a:t>
            </a:r>
            <a:r>
              <a:rPr lang="en-US" altLang="en-US" sz="2000" dirty="0"/>
              <a:t> to become due on such Interest Payment Date, and (B) an amount that will not be less than the amount of </a:t>
            </a:r>
            <a:r>
              <a:rPr lang="en-US" altLang="en-US" sz="2000" b="1" i="1" dirty="0"/>
              <a:t>principal or sinking fund payment</a:t>
            </a:r>
            <a:r>
              <a:rPr lang="en-US" altLang="en-US" sz="2000" dirty="0"/>
              <a:t> to become due on such principal or sinking fund payment date;</a:t>
            </a:r>
          </a:p>
          <a:p>
            <a:pPr lvl="1">
              <a:lnSpc>
                <a:spcPct val="80000"/>
              </a:lnSpc>
            </a:pPr>
            <a:r>
              <a:rPr lang="en-US" altLang="en-US" sz="2000" dirty="0"/>
              <a:t>(4) an amount, if any, sufficient to cause the amount on deposit in the </a:t>
            </a:r>
            <a:r>
              <a:rPr lang="en-US" altLang="en-US" sz="2000" b="1" i="1" dirty="0"/>
              <a:t>Debt Service Reserve Account</a:t>
            </a:r>
            <a:r>
              <a:rPr lang="en-US" altLang="en-US" sz="2000" dirty="0"/>
              <a:t> to equal the Debt Service Reserve Account Requirement;</a:t>
            </a:r>
          </a:p>
          <a:p>
            <a:pPr lvl="1">
              <a:lnSpc>
                <a:spcPct val="80000"/>
              </a:lnSpc>
            </a:pPr>
            <a:r>
              <a:rPr lang="en-US" altLang="en-US" sz="2000" dirty="0"/>
              <a:t>(5) an amount, if any, sufficient to pay amounts due pursuant to the </a:t>
            </a:r>
            <a:r>
              <a:rPr lang="en-US" altLang="en-US" sz="2000" b="1" i="1" dirty="0"/>
              <a:t>Working Capital Facility</a:t>
            </a:r>
            <a:r>
              <a:rPr lang="en-US" altLang="en-US" sz="2000" dirty="0"/>
              <a:t>;</a:t>
            </a:r>
          </a:p>
          <a:p>
            <a:pPr lvl="1">
              <a:lnSpc>
                <a:spcPct val="80000"/>
              </a:lnSpc>
            </a:pPr>
            <a:r>
              <a:rPr lang="en-US" altLang="en-US" sz="2000" dirty="0"/>
              <a:t>(6) an amount equal to the balance of the Operating Revenue Account shall be deposited into the </a:t>
            </a:r>
            <a:r>
              <a:rPr lang="en-US" altLang="en-US" sz="2000" b="1" i="1" dirty="0"/>
              <a:t>Surplus Account</a:t>
            </a:r>
            <a:r>
              <a:rPr lang="en-US" altLang="en-US" sz="2000" dirty="0"/>
              <a:t> and will be transferred monthly to the Operating Revenue Account. </a:t>
            </a:r>
          </a:p>
        </p:txBody>
      </p:sp>
    </p:spTree>
    <p:extLst>
      <p:ext uri="{BB962C8B-B14F-4D97-AF65-F5344CB8AC3E}">
        <p14:creationId xmlns:p14="http://schemas.microsoft.com/office/powerpoint/2010/main" val="2446541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427F63-E89D-4232-AED0-712A778DCAB9}"/>
              </a:ext>
            </a:extLst>
          </p:cNvPr>
          <p:cNvSpPr>
            <a:spLocks noGrp="1"/>
          </p:cNvSpPr>
          <p:nvPr>
            <p:ph type="ctrTitle"/>
          </p:nvPr>
        </p:nvSpPr>
        <p:spPr/>
        <p:txBody>
          <a:bodyPr>
            <a:normAutofit fontScale="90000"/>
          </a:bodyPr>
          <a:lstStyle/>
          <a:p>
            <a:r>
              <a:rPr lang="en-US" dirty="0"/>
              <a:t>For Bad or Good, Growth is What People Want, ask Jeff Bezos</a:t>
            </a:r>
          </a:p>
        </p:txBody>
      </p:sp>
      <p:sp>
        <p:nvSpPr>
          <p:cNvPr id="2" name="Text Placeholder 1">
            <a:extLst>
              <a:ext uri="{FF2B5EF4-FFF2-40B4-BE49-F238E27FC236}">
                <a16:creationId xmlns:a16="http://schemas.microsoft.com/office/drawing/2014/main" id="{ADC773E9-185E-AFE6-27F5-E543CFD0CAE7}"/>
              </a:ext>
            </a:extLst>
          </p:cNvPr>
          <p:cNvSpPr>
            <a:spLocks noGrp="1"/>
          </p:cNvSpPr>
          <p:nvPr>
            <p:ph type="body" sz="quarter" idx="13"/>
          </p:nvPr>
        </p:nvSpPr>
        <p:spPr>
          <a:xfrm>
            <a:off x="323479" y="1600201"/>
            <a:ext cx="5464258" cy="4913312"/>
          </a:xfrm>
        </p:spPr>
        <p:txBody>
          <a:bodyPr>
            <a:normAutofit lnSpcReduction="10000"/>
          </a:bodyPr>
          <a:lstStyle/>
          <a:p>
            <a:r>
              <a:rPr lang="en-US" dirty="0"/>
              <a:t>IRR is the Growth Rate in your Money</a:t>
            </a:r>
          </a:p>
          <a:p>
            <a:endParaRPr lang="en-US" dirty="0"/>
          </a:p>
          <a:p>
            <a:r>
              <a:rPr lang="en-US" dirty="0"/>
              <a:t>20 Year Investment</a:t>
            </a:r>
          </a:p>
          <a:p>
            <a:r>
              <a:rPr lang="en-US" dirty="0"/>
              <a:t>Money Grows</a:t>
            </a:r>
          </a:p>
          <a:p>
            <a:r>
              <a:rPr lang="en-US" dirty="0"/>
              <a:t>Re-invest Money</a:t>
            </a:r>
          </a:p>
          <a:p>
            <a:r>
              <a:rPr lang="en-US" dirty="0"/>
              <a:t>Exercise with Stock Price plus Dividends</a:t>
            </a:r>
          </a:p>
          <a:p>
            <a:pPr lvl="1"/>
            <a:r>
              <a:rPr lang="en-US" dirty="0"/>
              <a:t>ACWA Power</a:t>
            </a:r>
          </a:p>
          <a:p>
            <a:pPr lvl="1"/>
            <a:r>
              <a:rPr lang="en-US" dirty="0"/>
              <a:t>Amazon</a:t>
            </a:r>
          </a:p>
          <a:p>
            <a:pPr lvl="1"/>
            <a:r>
              <a:rPr lang="en-US" dirty="0"/>
              <a:t>Aramco</a:t>
            </a:r>
          </a:p>
          <a:p>
            <a:pPr lvl="1"/>
            <a:r>
              <a:rPr lang="en-US" dirty="0"/>
              <a:t>Project Financed Transaction</a:t>
            </a:r>
          </a:p>
          <a:p>
            <a:r>
              <a:rPr lang="en-US" dirty="0"/>
              <a:t>Why are IRRs not typically used in valuing stocks</a:t>
            </a:r>
          </a:p>
        </p:txBody>
      </p:sp>
      <p:pic>
        <p:nvPicPr>
          <p:cNvPr id="5" name="Content Placeholder 4">
            <a:extLst>
              <a:ext uri="{FF2B5EF4-FFF2-40B4-BE49-F238E27FC236}">
                <a16:creationId xmlns:a16="http://schemas.microsoft.com/office/drawing/2014/main" id="{BD1E4811-C407-453D-B266-FC63838E2318}"/>
              </a:ext>
            </a:extLst>
          </p:cNvPr>
          <p:cNvPicPr>
            <a:picLocks noGrp="1" noChangeAspect="1"/>
          </p:cNvPicPr>
          <p:nvPr>
            <p:ph idx="4294967295"/>
          </p:nvPr>
        </p:nvPicPr>
        <p:blipFill>
          <a:blip r:embed="rId2"/>
          <a:stretch>
            <a:fillRect/>
          </a:stretch>
        </p:blipFill>
        <p:spPr>
          <a:xfrm>
            <a:off x="5787736" y="1600200"/>
            <a:ext cx="5753100" cy="4913312"/>
          </a:xfrm>
          <a:prstGeom prst="rect">
            <a:avLst/>
          </a:prstGeom>
        </p:spPr>
      </p:pic>
      <p:sp>
        <p:nvSpPr>
          <p:cNvPr id="4" name="Slide Number Placeholder 3">
            <a:extLst>
              <a:ext uri="{FF2B5EF4-FFF2-40B4-BE49-F238E27FC236}">
                <a16:creationId xmlns:a16="http://schemas.microsoft.com/office/drawing/2014/main" id="{692088C8-7B5B-4218-BFA2-3331DA45BB70}"/>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21</a:t>
            </a:fld>
            <a:endParaRPr lang="ko-KR" altLang="en-US" dirty="0"/>
          </a:p>
        </p:txBody>
      </p:sp>
    </p:spTree>
    <p:extLst>
      <p:ext uri="{BB962C8B-B14F-4D97-AF65-F5344CB8AC3E}">
        <p14:creationId xmlns:p14="http://schemas.microsoft.com/office/powerpoint/2010/main" val="138103347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p:txBody>
          <a:bodyPr>
            <a:normAutofit fontScale="90000"/>
          </a:bodyPr>
          <a:lstStyle/>
          <a:p>
            <a:r>
              <a:rPr lang="en-US" altLang="en-US" dirty="0"/>
              <a:t>Example of Lock-up and Cash Flow</a:t>
            </a:r>
          </a:p>
        </p:txBody>
      </p:sp>
      <p:sp>
        <p:nvSpPr>
          <p:cNvPr id="48131" name="Rectangle 3"/>
          <p:cNvSpPr>
            <a:spLocks noGrp="1" noChangeArrowheads="1"/>
          </p:cNvSpPr>
          <p:nvPr>
            <p:ph type="body" sz="quarter" idx="13"/>
          </p:nvPr>
        </p:nvSpPr>
        <p:spPr/>
        <p:txBody>
          <a:bodyPr>
            <a:normAutofit/>
          </a:bodyPr>
          <a:lstStyle/>
          <a:p>
            <a:pPr>
              <a:lnSpc>
                <a:spcPct val="80000"/>
              </a:lnSpc>
            </a:pPr>
            <a:r>
              <a:rPr lang="en-US" altLang="en-US" sz="2800" dirty="0"/>
              <a:t>Amounts in the Surplus Account will be annually transferred on the first business day of January to the Distribution Account and distributed to the Partnership within 90 days thereafter if: </a:t>
            </a:r>
          </a:p>
          <a:p>
            <a:pPr lvl="1">
              <a:lnSpc>
                <a:spcPct val="80000"/>
              </a:lnSpc>
            </a:pPr>
            <a:r>
              <a:rPr lang="en-US" altLang="en-US" sz="2400" dirty="0"/>
              <a:t>the Debt Service Coverage Ratio for the Project is equal to or exceeds 1.20 to 1.00 for the </a:t>
            </a:r>
            <a:r>
              <a:rPr lang="en-US" altLang="en-US" sz="2400" b="1" i="1" dirty="0"/>
              <a:t>calendar year preceding</a:t>
            </a:r>
            <a:r>
              <a:rPr lang="en-US" altLang="en-US" sz="2400" dirty="0"/>
              <a:t> the distribution date and is </a:t>
            </a:r>
            <a:r>
              <a:rPr lang="en-US" altLang="en-US" sz="2400" b="1" i="1" dirty="0"/>
              <a:t>projected</a:t>
            </a:r>
            <a:r>
              <a:rPr lang="en-US" altLang="en-US" sz="2400" dirty="0"/>
              <a:t> to be equal to or exceed 1.20 to 1.00 for the current calendar year; </a:t>
            </a:r>
          </a:p>
          <a:p>
            <a:pPr lvl="1">
              <a:lnSpc>
                <a:spcPct val="80000"/>
              </a:lnSpc>
            </a:pPr>
            <a:r>
              <a:rPr lang="en-US" altLang="en-US" sz="2400" dirty="0"/>
              <a:t>the Partnership does not have knowledge, or could not reasonably be expected to have knowledge, of the occurrence and continuance of an event of default …; </a:t>
            </a:r>
          </a:p>
          <a:p>
            <a:pPr lvl="1">
              <a:lnSpc>
                <a:spcPct val="80000"/>
              </a:lnSpc>
            </a:pPr>
            <a:r>
              <a:rPr lang="en-US" altLang="en-US" sz="2400" dirty="0"/>
              <a:t>Working Capital Facility and the Waste Supply Support Facility have been fully restored. </a:t>
            </a:r>
          </a:p>
          <a:p>
            <a:pPr>
              <a:lnSpc>
                <a:spcPct val="80000"/>
              </a:lnSpc>
            </a:pPr>
            <a:r>
              <a:rPr lang="en-US" altLang="en-US" sz="2800" dirty="0"/>
              <a:t>If not so distributed, amounts in the Distribution Account shall revert to the Surplus Account. </a:t>
            </a:r>
          </a:p>
        </p:txBody>
      </p:sp>
    </p:spTree>
    <p:extLst>
      <p:ext uri="{BB962C8B-B14F-4D97-AF65-F5344CB8AC3E}">
        <p14:creationId xmlns:p14="http://schemas.microsoft.com/office/powerpoint/2010/main" val="29066124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p:txBody>
          <a:bodyPr>
            <a:normAutofit fontScale="90000"/>
          </a:bodyPr>
          <a:lstStyle/>
          <a:p>
            <a:r>
              <a:rPr lang="en-US" altLang="en-US" dirty="0"/>
              <a:t>Theory of Lock-up and Cash Flow Sweep</a:t>
            </a:r>
          </a:p>
        </p:txBody>
      </p:sp>
      <p:sp>
        <p:nvSpPr>
          <p:cNvPr id="48131" name="Rectangle 3"/>
          <p:cNvSpPr>
            <a:spLocks noGrp="1" noChangeArrowheads="1"/>
          </p:cNvSpPr>
          <p:nvPr>
            <p:ph type="body" sz="quarter" idx="13"/>
          </p:nvPr>
        </p:nvSpPr>
        <p:spPr/>
        <p:txBody>
          <a:bodyPr>
            <a:normAutofit lnSpcReduction="10000"/>
          </a:bodyPr>
          <a:lstStyle/>
          <a:p>
            <a:pPr>
              <a:lnSpc>
                <a:spcPct val="80000"/>
              </a:lnSpc>
            </a:pPr>
            <a:r>
              <a:rPr lang="en-US" altLang="en-US" sz="2400" dirty="0"/>
              <a:t>Cash Lock-up (dividend lock-up, cash trap) is a “bad time” covenant.  It stops dividends when there is not much cash left anyway.  </a:t>
            </a:r>
          </a:p>
          <a:p>
            <a:pPr>
              <a:lnSpc>
                <a:spcPct val="80000"/>
              </a:lnSpc>
            </a:pPr>
            <a:r>
              <a:rPr lang="en-US" altLang="en-US" sz="2400" dirty="0"/>
              <a:t>Cash lock-up – if things are getting bad, do not allow dividends and try to get a little more protection for things getting even worse.</a:t>
            </a:r>
          </a:p>
          <a:p>
            <a:pPr>
              <a:lnSpc>
                <a:spcPct val="80000"/>
              </a:lnSpc>
            </a:pPr>
            <a:r>
              <a:rPr lang="en-US" altLang="en-US" sz="2400" dirty="0"/>
              <a:t>Program lock-ups from historic DSCR with a switch variable.  Prospective lock-ups cause a circular reference that is probably not worth solving.</a:t>
            </a:r>
          </a:p>
          <a:p>
            <a:pPr>
              <a:lnSpc>
                <a:spcPct val="80000"/>
              </a:lnSpc>
            </a:pPr>
            <a:r>
              <a:rPr lang="en-US" altLang="en-US" sz="2400" dirty="0"/>
              <a:t>Cash sweeps can be though of as a “good time” covenant.  They can limit dividends when there is a lot of cash available and protect the lender for later periods when there is less cash.</a:t>
            </a:r>
          </a:p>
          <a:p>
            <a:pPr>
              <a:lnSpc>
                <a:spcPct val="80000"/>
              </a:lnSpc>
            </a:pPr>
            <a:r>
              <a:rPr lang="en-US" altLang="en-US" sz="2400" dirty="0"/>
              <a:t>Cash sweeps are programmed with MAX/MIN functions and sub-totals</a:t>
            </a:r>
          </a:p>
          <a:p>
            <a:pPr lvl="1">
              <a:lnSpc>
                <a:spcPct val="80000"/>
              </a:lnSpc>
            </a:pPr>
            <a:r>
              <a:rPr lang="en-US" altLang="en-US" sz="2000" dirty="0"/>
              <a:t>MAX so the sweep occurs only when cash flow is positive</a:t>
            </a:r>
          </a:p>
          <a:p>
            <a:pPr lvl="1">
              <a:lnSpc>
                <a:spcPct val="80000"/>
              </a:lnSpc>
            </a:pPr>
            <a:r>
              <a:rPr lang="en-US" altLang="en-US" sz="2000" dirty="0"/>
              <a:t>MIN to make sure you do not sweep too much cash flow</a:t>
            </a:r>
          </a:p>
          <a:p>
            <a:pPr>
              <a:lnSpc>
                <a:spcPct val="80000"/>
              </a:lnSpc>
            </a:pPr>
            <a:r>
              <a:rPr lang="en-US" altLang="en-US" sz="2400" dirty="0"/>
              <a:t>It would not make sense to have some formula for a cash sweep that prepays debt when some low level of DSCR occurs – this is redundant with the lock-up. Ratios like Debt/EBITDA make work better.</a:t>
            </a:r>
          </a:p>
        </p:txBody>
      </p:sp>
    </p:spTree>
    <p:extLst>
      <p:ext uri="{BB962C8B-B14F-4D97-AF65-F5344CB8AC3E}">
        <p14:creationId xmlns:p14="http://schemas.microsoft.com/office/powerpoint/2010/main" val="394822459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12315-532F-D23C-A4FF-55587E490F50}"/>
              </a:ext>
            </a:extLst>
          </p:cNvPr>
          <p:cNvSpPr>
            <a:spLocks noGrp="1"/>
          </p:cNvSpPr>
          <p:nvPr>
            <p:ph type="ctrTitle"/>
          </p:nvPr>
        </p:nvSpPr>
        <p:spPr/>
        <p:txBody>
          <a:bodyPr/>
          <a:lstStyle/>
          <a:p>
            <a:r>
              <a:rPr lang="en-US" dirty="0"/>
              <a:t>Cash Flow Sweeps</a:t>
            </a:r>
          </a:p>
        </p:txBody>
      </p:sp>
    </p:spTree>
    <p:extLst>
      <p:ext uri="{BB962C8B-B14F-4D97-AF65-F5344CB8AC3E}">
        <p14:creationId xmlns:p14="http://schemas.microsoft.com/office/powerpoint/2010/main" val="53235284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ctrTitle"/>
          </p:nvPr>
        </p:nvSpPr>
        <p:spPr/>
        <p:txBody>
          <a:bodyPr>
            <a:normAutofit fontScale="90000"/>
          </a:bodyPr>
          <a:lstStyle/>
          <a:p>
            <a:r>
              <a:rPr lang="en-US" altLang="en-US" dirty="0"/>
              <a:t>Volatility and Risk Reduction from Cash Flow Sweeps</a:t>
            </a:r>
          </a:p>
        </p:txBody>
      </p:sp>
      <p:sp>
        <p:nvSpPr>
          <p:cNvPr id="139267" name="Rectangle 3"/>
          <p:cNvSpPr>
            <a:spLocks noGrp="1" noChangeArrowheads="1"/>
          </p:cNvSpPr>
          <p:nvPr>
            <p:ph type="body" sz="quarter" idx="13"/>
          </p:nvPr>
        </p:nvSpPr>
        <p:spPr/>
        <p:txBody>
          <a:bodyPr>
            <a:normAutofit/>
          </a:bodyPr>
          <a:lstStyle/>
          <a:p>
            <a:r>
              <a:rPr lang="en-US" altLang="en-US" dirty="0"/>
              <a:t>A cash sweep covenant only makes sense in situations where the cash flow is volatile and/or there are potential downward trends in prices.</a:t>
            </a:r>
          </a:p>
          <a:p>
            <a:pPr lvl="1"/>
            <a:r>
              <a:rPr lang="en-US" altLang="en-US" dirty="0"/>
              <a:t>Think about a sudden 2008 type decline in cash flow. Lenders do not like to have paid dividends only to later have a default</a:t>
            </a:r>
          </a:p>
          <a:p>
            <a:pPr lvl="1"/>
            <a:r>
              <a:rPr lang="en-US" altLang="en-US" dirty="0"/>
              <a:t>If cash flow is always low, there is no cash flow to sweep anyway.  Here the sweep will not help.</a:t>
            </a:r>
          </a:p>
          <a:p>
            <a:pPr lvl="1"/>
            <a:r>
              <a:rPr lang="en-US" altLang="en-US" dirty="0"/>
              <a:t>If cash flow is always high, there is no need for the cash sweep.</a:t>
            </a:r>
          </a:p>
          <a:p>
            <a:r>
              <a:rPr lang="en-US" altLang="en-US" dirty="0"/>
              <a:t>To assess the effectiveness of the covenant, cases that incorporate realistic price volatility and potential price trends must be run in the model.  </a:t>
            </a:r>
          </a:p>
        </p:txBody>
      </p:sp>
    </p:spTree>
    <p:extLst>
      <p:ext uri="{BB962C8B-B14F-4D97-AF65-F5344CB8AC3E}">
        <p14:creationId xmlns:p14="http://schemas.microsoft.com/office/powerpoint/2010/main" val="128304770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Example of Risk and Return Analysis for Cash Flow Sweep</a:t>
            </a:r>
          </a:p>
        </p:txBody>
      </p:sp>
      <p:pic>
        <p:nvPicPr>
          <p:cNvPr id="7" name="Content Placeholder 6"/>
          <p:cNvPicPr>
            <a:picLocks noGrp="1" noChangeAspect="1"/>
          </p:cNvPicPr>
          <p:nvPr>
            <p:ph idx="4294967295"/>
          </p:nvPr>
        </p:nvPicPr>
        <p:blipFill>
          <a:blip r:embed="rId2"/>
          <a:stretch>
            <a:fillRect/>
          </a:stretch>
        </p:blipFill>
        <p:spPr>
          <a:xfrm>
            <a:off x="2567233" y="3023599"/>
            <a:ext cx="7162800" cy="3232150"/>
          </a:xfrm>
          <a:prstGeom prst="rect">
            <a:avLst/>
          </a:prstGeom>
        </p:spPr>
      </p:pic>
      <p:sp>
        <p:nvSpPr>
          <p:cNvPr id="3" name="TextBox 2">
            <a:extLst>
              <a:ext uri="{FF2B5EF4-FFF2-40B4-BE49-F238E27FC236}">
                <a16:creationId xmlns:a16="http://schemas.microsoft.com/office/drawing/2014/main" id="{1F86683A-42CC-4E2B-A630-338FE432000B}"/>
              </a:ext>
            </a:extLst>
          </p:cNvPr>
          <p:cNvSpPr txBox="1"/>
          <p:nvPr/>
        </p:nvSpPr>
        <p:spPr>
          <a:xfrm>
            <a:off x="665019" y="1475838"/>
            <a:ext cx="9729606" cy="139468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Sweeps really help when there is a sudden decline in cash flow – when you would have paid dividends otherwise. A sweep would have reduced the default in the example below.</a:t>
            </a:r>
          </a:p>
        </p:txBody>
      </p:sp>
      <p:sp>
        <p:nvSpPr>
          <p:cNvPr id="4" name="TextBox 3">
            <a:extLst>
              <a:ext uri="{FF2B5EF4-FFF2-40B4-BE49-F238E27FC236}">
                <a16:creationId xmlns:a16="http://schemas.microsoft.com/office/drawing/2014/main" id="{D1B797BC-11F3-4300-9D8E-A323634DC048}"/>
              </a:ext>
            </a:extLst>
          </p:cNvPr>
          <p:cNvSpPr txBox="1"/>
          <p:nvPr/>
        </p:nvSpPr>
        <p:spPr>
          <a:xfrm>
            <a:off x="5304149" y="4270342"/>
            <a:ext cx="1272619" cy="369332"/>
          </a:xfrm>
          <a:prstGeom prst="rect">
            <a:avLst/>
          </a:prstGeom>
          <a:solidFill>
            <a:srgbClr val="FFFF00"/>
          </a:solidFill>
        </p:spPr>
        <p:txBody>
          <a:bodyPr wrap="square" rtlCol="0">
            <a:spAutoFit/>
          </a:bodyPr>
          <a:lstStyle/>
          <a:p>
            <a:r>
              <a:rPr lang="en-US" dirty="0"/>
              <a:t>Dividends</a:t>
            </a:r>
          </a:p>
        </p:txBody>
      </p:sp>
      <p:cxnSp>
        <p:nvCxnSpPr>
          <p:cNvPr id="6" name="Straight Arrow Connector 5">
            <a:extLst>
              <a:ext uri="{FF2B5EF4-FFF2-40B4-BE49-F238E27FC236}">
                <a16:creationId xmlns:a16="http://schemas.microsoft.com/office/drawing/2014/main" id="{A822E40A-645B-4AAE-A739-F0D8A55159DA}"/>
              </a:ext>
            </a:extLst>
          </p:cNvPr>
          <p:cNvCxnSpPr/>
          <p:nvPr/>
        </p:nvCxnSpPr>
        <p:spPr>
          <a:xfrm>
            <a:off x="6331670" y="4722830"/>
            <a:ext cx="707010" cy="593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47773DA-F00E-4672-AC44-B0A6106AC605}"/>
              </a:ext>
            </a:extLst>
          </p:cNvPr>
          <p:cNvSpPr txBox="1"/>
          <p:nvPr/>
        </p:nvSpPr>
        <p:spPr>
          <a:xfrm>
            <a:off x="1872793" y="4411744"/>
            <a:ext cx="1819373" cy="369332"/>
          </a:xfrm>
          <a:prstGeom prst="rect">
            <a:avLst/>
          </a:prstGeom>
          <a:solidFill>
            <a:srgbClr val="FFFF00"/>
          </a:solidFill>
        </p:spPr>
        <p:txBody>
          <a:bodyPr wrap="square" rtlCol="0">
            <a:spAutoFit/>
          </a:bodyPr>
          <a:lstStyle/>
          <a:p>
            <a:r>
              <a:rPr lang="en-US" dirty="0"/>
              <a:t>Default</a:t>
            </a:r>
          </a:p>
        </p:txBody>
      </p:sp>
      <p:cxnSp>
        <p:nvCxnSpPr>
          <p:cNvPr id="9" name="Straight Arrow Connector 8">
            <a:extLst>
              <a:ext uri="{FF2B5EF4-FFF2-40B4-BE49-F238E27FC236}">
                <a16:creationId xmlns:a16="http://schemas.microsoft.com/office/drawing/2014/main" id="{B0783F97-DA0F-4C89-AE9D-9180F484FECF}"/>
              </a:ext>
            </a:extLst>
          </p:cNvPr>
          <p:cNvCxnSpPr/>
          <p:nvPr/>
        </p:nvCxnSpPr>
        <p:spPr>
          <a:xfrm>
            <a:off x="3022863" y="4781076"/>
            <a:ext cx="1065229" cy="733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E3AAF7F-427E-4BE8-ABA7-79F11801890E}"/>
              </a:ext>
            </a:extLst>
          </p:cNvPr>
          <p:cNvSpPr txBox="1"/>
          <p:nvPr/>
        </p:nvSpPr>
        <p:spPr>
          <a:xfrm>
            <a:off x="9282259" y="4194928"/>
            <a:ext cx="1112364" cy="369332"/>
          </a:xfrm>
          <a:prstGeom prst="rect">
            <a:avLst/>
          </a:prstGeom>
          <a:solidFill>
            <a:srgbClr val="FFFF00"/>
          </a:solidFill>
        </p:spPr>
        <p:txBody>
          <a:bodyPr wrap="square" rtlCol="0">
            <a:spAutoFit/>
          </a:bodyPr>
          <a:lstStyle/>
          <a:p>
            <a:r>
              <a:rPr lang="en-US" dirty="0"/>
              <a:t>Default</a:t>
            </a:r>
          </a:p>
        </p:txBody>
      </p:sp>
      <p:cxnSp>
        <p:nvCxnSpPr>
          <p:cNvPr id="12" name="Straight Arrow Connector 11">
            <a:extLst>
              <a:ext uri="{FF2B5EF4-FFF2-40B4-BE49-F238E27FC236}">
                <a16:creationId xmlns:a16="http://schemas.microsoft.com/office/drawing/2014/main" id="{97B1943E-DF33-4C03-8889-B07B71C4A4FC}"/>
              </a:ext>
            </a:extLst>
          </p:cNvPr>
          <p:cNvCxnSpPr/>
          <p:nvPr/>
        </p:nvCxnSpPr>
        <p:spPr>
          <a:xfrm flipH="1">
            <a:off x="8179325" y="4411744"/>
            <a:ext cx="1102935" cy="11029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6A3BFB5-76E4-4339-85B7-E4EB3BCE3A6D}"/>
              </a:ext>
            </a:extLst>
          </p:cNvPr>
          <p:cNvSpPr txBox="1"/>
          <p:nvPr/>
        </p:nvSpPr>
        <p:spPr>
          <a:xfrm>
            <a:off x="8858054" y="5987496"/>
            <a:ext cx="1743959" cy="646331"/>
          </a:xfrm>
          <a:prstGeom prst="rect">
            <a:avLst/>
          </a:prstGeom>
          <a:solidFill>
            <a:srgbClr val="FFFF00"/>
          </a:solidFill>
        </p:spPr>
        <p:txBody>
          <a:bodyPr wrap="square" rtlCol="0">
            <a:spAutoFit/>
          </a:bodyPr>
          <a:lstStyle/>
          <a:p>
            <a:r>
              <a:rPr lang="en-US" dirty="0"/>
              <a:t>Repayment of default</a:t>
            </a:r>
          </a:p>
        </p:txBody>
      </p:sp>
      <p:cxnSp>
        <p:nvCxnSpPr>
          <p:cNvPr id="15" name="Straight Arrow Connector 14">
            <a:extLst>
              <a:ext uri="{FF2B5EF4-FFF2-40B4-BE49-F238E27FC236}">
                <a16:creationId xmlns:a16="http://schemas.microsoft.com/office/drawing/2014/main" id="{B8994A84-124D-488F-A8F0-B3FFDA1FDDD8}"/>
              </a:ext>
            </a:extLst>
          </p:cNvPr>
          <p:cNvCxnSpPr/>
          <p:nvPr/>
        </p:nvCxnSpPr>
        <p:spPr>
          <a:xfrm flipH="1" flipV="1">
            <a:off x="8858054" y="5695831"/>
            <a:ext cx="1319753" cy="397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79992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Analysis of Cash Sweeps, Reserve Accounts and Covenants</a:t>
            </a:r>
          </a:p>
        </p:txBody>
      </p:sp>
      <p:sp>
        <p:nvSpPr>
          <p:cNvPr id="3" name="Content Placeholder 2"/>
          <p:cNvSpPr>
            <a:spLocks noGrp="1"/>
          </p:cNvSpPr>
          <p:nvPr>
            <p:ph type="body" sz="quarter" idx="13"/>
          </p:nvPr>
        </p:nvSpPr>
        <p:spPr/>
        <p:txBody>
          <a:bodyPr>
            <a:normAutofit lnSpcReduction="10000"/>
          </a:bodyPr>
          <a:lstStyle/>
          <a:p>
            <a:r>
              <a:rPr lang="en-US" sz="2800" dirty="0"/>
              <a:t>Cash sweeps, reserve accounts and covenants can have negative effects on the equity IRR of a project.</a:t>
            </a:r>
          </a:p>
          <a:p>
            <a:r>
              <a:rPr lang="en-US" sz="2800" dirty="0"/>
              <a:t>Methods to consider the risk benefits to the bank versus the costs to sponsors are addressed.  </a:t>
            </a:r>
          </a:p>
          <a:p>
            <a:r>
              <a:rPr lang="en-US" sz="2800" dirty="0"/>
              <a:t>Mechanics of cash sweep with different triggers and theory of what kinds of transactions would be relevant for cash sweep (e.g. hydro but not solar because of volatility) are addressed. </a:t>
            </a:r>
          </a:p>
          <a:p>
            <a:r>
              <a:rPr lang="en-US" sz="2800" dirty="0"/>
              <a:t>The theory of what kind of triggers make sense (Debt/EBITDA but not DSCR and operational triggers).</a:t>
            </a:r>
          </a:p>
          <a:p>
            <a:r>
              <a:rPr lang="en-US" sz="2800" dirty="0"/>
              <a:t>Contrast between cash sweeps and cash trap covenants. As with other issues, the effects of cash sweeps on equity returns should be addressed with and without re-financing assumptions. </a:t>
            </a:r>
          </a:p>
          <a:p>
            <a:endParaRPr lang="en-US" sz="2800" dirty="0"/>
          </a:p>
        </p:txBody>
      </p:sp>
      <p:sp>
        <p:nvSpPr>
          <p:cNvPr id="4" name="Slide Number Placeholder 3"/>
          <p:cNvSpPr>
            <a:spLocks noGrp="1"/>
          </p:cNvSpPr>
          <p:nvPr>
            <p:ph type="sldNum" sz="quarter" idx="4294967295"/>
          </p:nvPr>
        </p:nvSpPr>
        <p:spPr>
          <a:xfrm>
            <a:off x="11495088" y="6457950"/>
            <a:ext cx="696912" cy="400050"/>
          </a:xfrm>
        </p:spPr>
        <p:txBody>
          <a:bodyPr/>
          <a:lstStyle/>
          <a:p>
            <a:fld id="{EB241CD2-1E45-42A3-B213-66A034DF9A3B}" type="slidenum">
              <a:rPr lang="en-GB" smtClean="0"/>
              <a:t>215</a:t>
            </a:fld>
            <a:endParaRPr lang="en-GB" dirty="0"/>
          </a:p>
        </p:txBody>
      </p:sp>
    </p:spTree>
    <p:extLst>
      <p:ext uri="{BB962C8B-B14F-4D97-AF65-F5344CB8AC3E}">
        <p14:creationId xmlns:p14="http://schemas.microsoft.com/office/powerpoint/2010/main" val="229462021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E0E8-F0C3-4EFE-B07A-C4BE7BF2EF97}"/>
              </a:ext>
            </a:extLst>
          </p:cNvPr>
          <p:cNvSpPr>
            <a:spLocks noGrp="1"/>
          </p:cNvSpPr>
          <p:nvPr>
            <p:ph type="ctrTitle"/>
          </p:nvPr>
        </p:nvSpPr>
        <p:spPr/>
        <p:txBody>
          <a:bodyPr>
            <a:normAutofit fontScale="90000"/>
          </a:bodyPr>
          <a:lstStyle/>
          <a:p>
            <a:r>
              <a:rPr lang="en-US" dirty="0"/>
              <a:t>Debt Service Reserve Accounts</a:t>
            </a:r>
            <a:endParaRPr lang="en-CH" dirty="0"/>
          </a:p>
        </p:txBody>
      </p:sp>
    </p:spTree>
    <p:extLst>
      <p:ext uri="{BB962C8B-B14F-4D97-AF65-F5344CB8AC3E}">
        <p14:creationId xmlns:p14="http://schemas.microsoft.com/office/powerpoint/2010/main" val="266747153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CA631A-EB01-4C03-B169-442854D0C53D}"/>
              </a:ext>
            </a:extLst>
          </p:cNvPr>
          <p:cNvSpPr>
            <a:spLocks noGrp="1"/>
          </p:cNvSpPr>
          <p:nvPr>
            <p:ph type="ctrTitle"/>
          </p:nvPr>
        </p:nvSpPr>
        <p:spPr/>
        <p:txBody>
          <a:bodyPr/>
          <a:lstStyle/>
          <a:p>
            <a:r>
              <a:rPr lang="en-US" dirty="0"/>
              <a:t>DSRA and Liquidity</a:t>
            </a:r>
          </a:p>
        </p:txBody>
      </p:sp>
      <p:sp>
        <p:nvSpPr>
          <p:cNvPr id="4" name="Content Placeholder 3">
            <a:extLst>
              <a:ext uri="{FF2B5EF4-FFF2-40B4-BE49-F238E27FC236}">
                <a16:creationId xmlns:a16="http://schemas.microsoft.com/office/drawing/2014/main" id="{66679926-F6B3-464D-8FD2-5AD4888C6D52}"/>
              </a:ext>
            </a:extLst>
          </p:cNvPr>
          <p:cNvSpPr>
            <a:spLocks noGrp="1"/>
          </p:cNvSpPr>
          <p:nvPr>
            <p:ph type="body" sz="quarter" idx="13"/>
          </p:nvPr>
        </p:nvSpPr>
        <p:spPr/>
        <p:txBody>
          <a:bodyPr>
            <a:normAutofit/>
          </a:bodyPr>
          <a:lstStyle/>
          <a:p>
            <a:r>
              <a:rPr lang="en-US" sz="2800" dirty="0"/>
              <a:t>DSRA is built to get liquidity into the project because holding cash is very expensive – often 6 months of debt service which is arbitrary</a:t>
            </a:r>
          </a:p>
          <a:p>
            <a:pPr lvl="1"/>
            <a:r>
              <a:rPr lang="en-US" sz="2400" dirty="0"/>
              <a:t>Return on cash is about zero and opportunity cost of funds is equity or debt IRR</a:t>
            </a:r>
          </a:p>
          <a:p>
            <a:r>
              <a:rPr lang="en-US" sz="2800" dirty="0"/>
              <a:t>You can sometimes use a letter of credit instead of cash.</a:t>
            </a:r>
          </a:p>
          <a:p>
            <a:pPr lvl="1"/>
            <a:r>
              <a:rPr lang="en-US" sz="2400" dirty="0"/>
              <a:t>Letter of credit should have a parent guarantee</a:t>
            </a:r>
          </a:p>
          <a:p>
            <a:pPr lvl="1"/>
            <a:r>
              <a:rPr lang="en-US" sz="2400" dirty="0"/>
              <a:t>Paying an LC fee costs much less than the opportunity cost of funds</a:t>
            </a:r>
          </a:p>
          <a:p>
            <a:r>
              <a:rPr lang="en-US" sz="2800" dirty="0"/>
              <a:t>If debt size is driven by the DSCR and not the debt to capital, then the DSRA is funded by equity and not debt.  This is because the level of debt is given.</a:t>
            </a:r>
          </a:p>
          <a:p>
            <a:r>
              <a:rPr lang="en-US" sz="2800" dirty="0"/>
              <a:t>If the debt to capital is high and the equity contribution is low, the DSRA can be very costly to the equity IRR because of high debt service and low equity.</a:t>
            </a:r>
          </a:p>
        </p:txBody>
      </p:sp>
    </p:spTree>
    <p:extLst>
      <p:ext uri="{BB962C8B-B14F-4D97-AF65-F5344CB8AC3E}">
        <p14:creationId xmlns:p14="http://schemas.microsoft.com/office/powerpoint/2010/main" val="253626941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39653A-80C0-4B88-8B23-213F2AAD1B49}"/>
              </a:ext>
            </a:extLst>
          </p:cNvPr>
          <p:cNvSpPr>
            <a:spLocks noGrp="1"/>
          </p:cNvSpPr>
          <p:nvPr>
            <p:ph type="ctrTitle"/>
          </p:nvPr>
        </p:nvSpPr>
        <p:spPr/>
        <p:txBody>
          <a:bodyPr/>
          <a:lstStyle/>
          <a:p>
            <a:r>
              <a:rPr lang="en-US" dirty="0"/>
              <a:t>DSRA as LC in Solar Case</a:t>
            </a:r>
            <a:endParaRPr lang="en-CH" dirty="0"/>
          </a:p>
        </p:txBody>
      </p:sp>
      <p:sp>
        <p:nvSpPr>
          <p:cNvPr id="2" name="Content Placeholder 1">
            <a:extLst>
              <a:ext uri="{FF2B5EF4-FFF2-40B4-BE49-F238E27FC236}">
                <a16:creationId xmlns:a16="http://schemas.microsoft.com/office/drawing/2014/main" id="{A429E7A4-292A-4D8E-A479-9083DD706D3D}"/>
              </a:ext>
            </a:extLst>
          </p:cNvPr>
          <p:cNvSpPr>
            <a:spLocks noGrp="1"/>
          </p:cNvSpPr>
          <p:nvPr>
            <p:ph type="body" sz="quarter" idx="13"/>
          </p:nvPr>
        </p:nvSpPr>
        <p:spPr/>
        <p:txBody>
          <a:bodyPr>
            <a:normAutofit fontScale="92500" lnSpcReduction="20000"/>
          </a:bodyPr>
          <a:lstStyle/>
          <a:p>
            <a:r>
              <a:rPr lang="en-US" dirty="0"/>
              <a:t>“</a:t>
            </a:r>
            <a:r>
              <a:rPr lang="en-US" b="1" dirty="0"/>
              <a:t>Acceptable DSR Letter of Credit</a:t>
            </a:r>
            <a:r>
              <a:rPr lang="en-US" dirty="0"/>
              <a:t>” </a:t>
            </a:r>
          </a:p>
          <a:p>
            <a:r>
              <a:rPr lang="en-US" dirty="0"/>
              <a:t>issued by a financial institution whose long-term senior unsecured debt is rated at least “A-” by S&amp;P and “A3” by Moody’s, </a:t>
            </a:r>
          </a:p>
          <a:p>
            <a:r>
              <a:rPr lang="en-US" dirty="0"/>
              <a:t>naming Administrative Agent on behalf of the Lenders as the beneficiary, and </a:t>
            </a:r>
          </a:p>
          <a:p>
            <a:r>
              <a:rPr lang="en-US" dirty="0"/>
              <a:t>including provisions that </a:t>
            </a:r>
          </a:p>
          <a:p>
            <a:pPr lvl="1"/>
            <a:r>
              <a:rPr lang="en-US" dirty="0"/>
              <a:t>(i) such letter of credit shall automatically renew upon the expiration </a:t>
            </a:r>
          </a:p>
          <a:p>
            <a:pPr lvl="1"/>
            <a:r>
              <a:rPr lang="en-US" dirty="0"/>
              <a:t>(ii) if no agreement for a renewal or replacement of the letter of credit has been made after the long-term senior unsecured debt rating of the financial institution that provides the letter of credit is downgraded below “A-” by S&amp;P or “A3” by Moody’s, the stated amount of the letter of credit shall be automatically drawn and the proceeds automatically deposited in the Debt Service Reserve Account. </a:t>
            </a:r>
          </a:p>
          <a:p>
            <a:r>
              <a:rPr lang="en-US" dirty="0"/>
              <a:t>Letter of credit </a:t>
            </a:r>
          </a:p>
          <a:p>
            <a:pPr lvl="1"/>
            <a:r>
              <a:rPr lang="en-US" dirty="0"/>
              <a:t>(A) shall have an initial expiration date of at least one year after issuance, </a:t>
            </a:r>
          </a:p>
          <a:p>
            <a:pPr lvl="1"/>
            <a:r>
              <a:rPr lang="en-US" dirty="0"/>
              <a:t>(B) shall not impose on Borrower any obligation to reimburse drawing payments, and </a:t>
            </a:r>
          </a:p>
          <a:p>
            <a:pPr lvl="1"/>
            <a:r>
              <a:rPr lang="en-US" dirty="0"/>
              <a:t>(C) shall be issued in a face amount equal to amounts required to be retained in the Debt Service Reserve Account.</a:t>
            </a:r>
            <a:endParaRPr lang="en-CH" dirty="0"/>
          </a:p>
          <a:p>
            <a:endParaRPr lang="en-CH" dirty="0"/>
          </a:p>
        </p:txBody>
      </p:sp>
      <p:sp>
        <p:nvSpPr>
          <p:cNvPr id="4" name="Slide Number Placeholder 3">
            <a:extLst>
              <a:ext uri="{FF2B5EF4-FFF2-40B4-BE49-F238E27FC236}">
                <a16:creationId xmlns:a16="http://schemas.microsoft.com/office/drawing/2014/main" id="{4F59CB5B-FA58-4D3B-8C1A-157D9A4CC23F}"/>
              </a:ext>
            </a:extLst>
          </p:cNvPr>
          <p:cNvSpPr>
            <a:spLocks noGrp="1"/>
          </p:cNvSpPr>
          <p:nvPr>
            <p:ph type="sldNum" sz="quarter" idx="4294967295"/>
          </p:nvPr>
        </p:nvSpPr>
        <p:spPr>
          <a:xfrm>
            <a:off x="11495088" y="6457950"/>
            <a:ext cx="696912" cy="400050"/>
          </a:xfrm>
        </p:spPr>
        <p:txBody>
          <a:bodyPr/>
          <a:lstStyle/>
          <a:p>
            <a:pPr algn="ctr"/>
            <a:fld id="{0C3A1854-6B63-4059-B360-A3C4972BF0FC}" type="slidenum">
              <a:rPr lang="ko-KR" altLang="en-US" smtClean="0"/>
              <a:pPr algn="ctr"/>
              <a:t>218</a:t>
            </a:fld>
            <a:endParaRPr lang="ko-KR" altLang="en-US" dirty="0"/>
          </a:p>
        </p:txBody>
      </p:sp>
    </p:spTree>
    <p:extLst>
      <p:ext uri="{BB962C8B-B14F-4D97-AF65-F5344CB8AC3E}">
        <p14:creationId xmlns:p14="http://schemas.microsoft.com/office/powerpoint/2010/main" val="286503084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ctrTitle"/>
          </p:nvPr>
        </p:nvSpPr>
        <p:spPr/>
        <p:txBody>
          <a:bodyPr/>
          <a:lstStyle/>
          <a:p>
            <a:r>
              <a:rPr lang="en-US" altLang="en-US" dirty="0"/>
              <a:t>Debt Service Reserve Language</a:t>
            </a:r>
          </a:p>
        </p:txBody>
      </p:sp>
      <p:sp>
        <p:nvSpPr>
          <p:cNvPr id="153603" name="Rectangle 3"/>
          <p:cNvSpPr>
            <a:spLocks noGrp="1" noChangeArrowheads="1"/>
          </p:cNvSpPr>
          <p:nvPr>
            <p:ph type="body" sz="quarter" idx="13"/>
          </p:nvPr>
        </p:nvSpPr>
        <p:spPr/>
        <p:txBody>
          <a:bodyPr>
            <a:normAutofit lnSpcReduction="10000"/>
          </a:bodyPr>
          <a:lstStyle/>
          <a:p>
            <a:pPr>
              <a:lnSpc>
                <a:spcPct val="80000"/>
              </a:lnSpc>
            </a:pPr>
            <a:r>
              <a:rPr lang="en-US" altLang="en-US" dirty="0"/>
              <a:t>On the Closing Date, an amount equal to 10% of the original principal amount of the Bonds will be deposited in the Debt Service Reserve Account of the Debt Service Reserve Fund from the proceeds of the Bonds. </a:t>
            </a:r>
          </a:p>
          <a:p>
            <a:pPr>
              <a:lnSpc>
                <a:spcPct val="80000"/>
              </a:lnSpc>
            </a:pPr>
            <a:r>
              <a:rPr lang="en-US" altLang="en-US" dirty="0"/>
              <a:t>The amounts in the Debt Service Reserve Account will be used only for the purpose of making payments into the related Interest Subaccounts, the Principal Subaccounts and Sinking Fund Installment Subaccounts for the Bonds  </a:t>
            </a:r>
          </a:p>
          <a:p>
            <a:pPr>
              <a:lnSpc>
                <a:spcPct val="80000"/>
              </a:lnSpc>
            </a:pPr>
            <a:r>
              <a:rPr lang="en-US" altLang="en-US" dirty="0"/>
              <a:t>If a disbursement is made under a Debt Service Reserve Account Facility, the Trustee shall apply amounts transferred from the Operating Revenue Account to the applicable Debt Service Reserve Account to either cause the reinstatement of the maximum limits of such Debt Service Reserve Account Facility. The Trustee will apply moneys on deposit in a Debt Service Reserve Account prior to any drawing on any Debt Service Reserve Account Facility. </a:t>
            </a:r>
          </a:p>
          <a:p>
            <a:pPr>
              <a:lnSpc>
                <a:spcPct val="80000"/>
              </a:lnSpc>
            </a:pPr>
            <a:r>
              <a:rPr lang="en-US" altLang="en-US" dirty="0"/>
              <a:t>In the event that any amount shall be withdrawn from a Debt Service Reserve Account for payments into an Interest Subaccount, Principal Subaccount or Sinking Fund Installment Subaccount or there exists a deficiency in a Debt Service Reserve Account which is to be reinstated, such withdrawals shall be subsequently restored from Revenues available on a pro rata basis after all required payments have been made into such Interest Subaccount. </a:t>
            </a:r>
          </a:p>
        </p:txBody>
      </p:sp>
    </p:spTree>
    <p:extLst>
      <p:ext uri="{BB962C8B-B14F-4D97-AF65-F5344CB8AC3E}">
        <p14:creationId xmlns:p14="http://schemas.microsoft.com/office/powerpoint/2010/main" val="3671403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0A5C6-9295-BD8F-566D-26556FD9FFED}"/>
              </a:ext>
            </a:extLst>
          </p:cNvPr>
          <p:cNvSpPr>
            <a:spLocks noGrp="1"/>
          </p:cNvSpPr>
          <p:nvPr>
            <p:ph type="ctrTitle"/>
          </p:nvPr>
        </p:nvSpPr>
        <p:spPr/>
        <p:txBody>
          <a:bodyPr>
            <a:normAutofit fontScale="90000"/>
          </a:bodyPr>
          <a:lstStyle/>
          <a:p>
            <a:r>
              <a:rPr lang="en-US" dirty="0"/>
              <a:t>Project Finance versus Corporate Finance</a:t>
            </a:r>
          </a:p>
        </p:txBody>
      </p:sp>
    </p:spTree>
    <p:extLst>
      <p:ext uri="{BB962C8B-B14F-4D97-AF65-F5344CB8AC3E}">
        <p14:creationId xmlns:p14="http://schemas.microsoft.com/office/powerpoint/2010/main" val="69836281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AF4E3A-19D3-4BC0-9113-4D278AAC7164}"/>
              </a:ext>
            </a:extLst>
          </p:cNvPr>
          <p:cNvSpPr>
            <a:spLocks noGrp="1"/>
          </p:cNvSpPr>
          <p:nvPr>
            <p:ph type="ctrTitle"/>
          </p:nvPr>
        </p:nvSpPr>
        <p:spPr/>
        <p:txBody>
          <a:bodyPr>
            <a:normAutofit fontScale="90000"/>
          </a:bodyPr>
          <a:lstStyle/>
          <a:p>
            <a:r>
              <a:rPr lang="en-US" dirty="0"/>
              <a:t>Example Using the DSRA as the Final Repayment in Sculpting</a:t>
            </a:r>
          </a:p>
        </p:txBody>
      </p:sp>
      <p:sp>
        <p:nvSpPr>
          <p:cNvPr id="2" name="Content Placeholder 1">
            <a:extLst>
              <a:ext uri="{FF2B5EF4-FFF2-40B4-BE49-F238E27FC236}">
                <a16:creationId xmlns:a16="http://schemas.microsoft.com/office/drawing/2014/main" id="{5CEA0B42-5D92-492F-86A3-6705A3E3B915}"/>
              </a:ext>
            </a:extLst>
          </p:cNvPr>
          <p:cNvSpPr>
            <a:spLocks noGrp="1"/>
          </p:cNvSpPr>
          <p:nvPr>
            <p:ph type="body" sz="quarter" idx="13"/>
          </p:nvPr>
        </p:nvSpPr>
        <p:spPr/>
        <p:txBody>
          <a:bodyPr>
            <a:normAutofit/>
          </a:bodyPr>
          <a:lstStyle/>
          <a:p>
            <a:r>
              <a:rPr lang="en-US" dirty="0"/>
              <a:t>The example below shows the effect of using the DSRA in sculpting debt. The left-hand side includes DSRA, and the right-hand side does not. Without DSRA the IRR is 12.65%.</a:t>
            </a:r>
          </a:p>
        </p:txBody>
      </p:sp>
      <p:sp>
        <p:nvSpPr>
          <p:cNvPr id="4" name="Slide Number Placeholder 3">
            <a:extLst>
              <a:ext uri="{FF2B5EF4-FFF2-40B4-BE49-F238E27FC236}">
                <a16:creationId xmlns:a16="http://schemas.microsoft.com/office/drawing/2014/main" id="{85CB1131-9A19-4978-8718-FDFB7196746F}"/>
              </a:ext>
            </a:extLst>
          </p:cNvPr>
          <p:cNvSpPr>
            <a:spLocks noGrp="1"/>
          </p:cNvSpPr>
          <p:nvPr>
            <p:ph type="sldNum" sz="quarter" idx="4294967295"/>
          </p:nvPr>
        </p:nvSpPr>
        <p:spPr>
          <a:xfrm>
            <a:off x="11495088" y="6457950"/>
            <a:ext cx="696912" cy="400050"/>
          </a:xfrm>
        </p:spPr>
        <p:txBody>
          <a:bodyPr/>
          <a:lstStyle/>
          <a:p>
            <a:pPr algn="ctr"/>
            <a:fld id="{0C3A1854-6B63-4059-B360-A3C4972BF0FC}" type="slidenum">
              <a:rPr lang="ko-KR" altLang="en-US" smtClean="0"/>
              <a:pPr algn="ctr"/>
              <a:t>220</a:t>
            </a:fld>
            <a:endParaRPr lang="ko-KR" altLang="en-US" dirty="0"/>
          </a:p>
        </p:txBody>
      </p:sp>
      <p:pic>
        <p:nvPicPr>
          <p:cNvPr id="8" name="Picture 7">
            <a:extLst>
              <a:ext uri="{FF2B5EF4-FFF2-40B4-BE49-F238E27FC236}">
                <a16:creationId xmlns:a16="http://schemas.microsoft.com/office/drawing/2014/main" id="{79087065-F36D-4E80-860B-989556D57B43}"/>
              </a:ext>
            </a:extLst>
          </p:cNvPr>
          <p:cNvPicPr>
            <a:picLocks noChangeAspect="1"/>
          </p:cNvPicPr>
          <p:nvPr/>
        </p:nvPicPr>
        <p:blipFill>
          <a:blip r:embed="rId2"/>
          <a:stretch>
            <a:fillRect/>
          </a:stretch>
        </p:blipFill>
        <p:spPr>
          <a:xfrm>
            <a:off x="6331671" y="2988348"/>
            <a:ext cx="4080725" cy="2981226"/>
          </a:xfrm>
          <a:prstGeom prst="rect">
            <a:avLst/>
          </a:prstGeom>
        </p:spPr>
      </p:pic>
      <p:pic>
        <p:nvPicPr>
          <p:cNvPr id="9" name="Picture 8">
            <a:extLst>
              <a:ext uri="{FF2B5EF4-FFF2-40B4-BE49-F238E27FC236}">
                <a16:creationId xmlns:a16="http://schemas.microsoft.com/office/drawing/2014/main" id="{7786EE6B-B0C1-4F31-9673-5699EDC93D2E}"/>
              </a:ext>
            </a:extLst>
          </p:cNvPr>
          <p:cNvPicPr>
            <a:picLocks noChangeAspect="1"/>
          </p:cNvPicPr>
          <p:nvPr/>
        </p:nvPicPr>
        <p:blipFill>
          <a:blip r:embed="rId3"/>
          <a:stretch>
            <a:fillRect/>
          </a:stretch>
        </p:blipFill>
        <p:spPr>
          <a:xfrm>
            <a:off x="812456" y="2938122"/>
            <a:ext cx="4157101" cy="3031452"/>
          </a:xfrm>
          <a:prstGeom prst="rect">
            <a:avLst/>
          </a:prstGeom>
        </p:spPr>
      </p:pic>
      <p:cxnSp>
        <p:nvCxnSpPr>
          <p:cNvPr id="11" name="Straight Arrow Connector 10">
            <a:extLst>
              <a:ext uri="{FF2B5EF4-FFF2-40B4-BE49-F238E27FC236}">
                <a16:creationId xmlns:a16="http://schemas.microsoft.com/office/drawing/2014/main" id="{7D18C72A-B45B-4784-8513-EC226460356B}"/>
              </a:ext>
            </a:extLst>
          </p:cNvPr>
          <p:cNvCxnSpPr/>
          <p:nvPr/>
        </p:nvCxnSpPr>
        <p:spPr>
          <a:xfrm>
            <a:off x="2280653" y="4179790"/>
            <a:ext cx="2271860" cy="848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FFD59A0-E8DE-4743-8ADF-C1263DDECEF0}"/>
              </a:ext>
            </a:extLst>
          </p:cNvPr>
          <p:cNvCxnSpPr/>
          <p:nvPr/>
        </p:nvCxnSpPr>
        <p:spPr>
          <a:xfrm>
            <a:off x="7764544" y="4279770"/>
            <a:ext cx="2158738" cy="763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734913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D9A6CC-17FE-46CD-A44A-2CEECE86FB98}"/>
              </a:ext>
            </a:extLst>
          </p:cNvPr>
          <p:cNvSpPr>
            <a:spLocks noGrp="1"/>
          </p:cNvSpPr>
          <p:nvPr>
            <p:ph type="ctrTitle"/>
          </p:nvPr>
        </p:nvSpPr>
        <p:spPr/>
        <p:txBody>
          <a:bodyPr/>
          <a:lstStyle/>
          <a:p>
            <a:r>
              <a:rPr lang="en-US" dirty="0"/>
              <a:t>Use of LC Instead of the DSRA</a:t>
            </a:r>
          </a:p>
        </p:txBody>
      </p:sp>
      <p:sp>
        <p:nvSpPr>
          <p:cNvPr id="2" name="Content Placeholder 1">
            <a:extLst>
              <a:ext uri="{FF2B5EF4-FFF2-40B4-BE49-F238E27FC236}">
                <a16:creationId xmlns:a16="http://schemas.microsoft.com/office/drawing/2014/main" id="{D8FDA5DB-C31C-405D-BF26-9D226E32A486}"/>
              </a:ext>
            </a:extLst>
          </p:cNvPr>
          <p:cNvSpPr>
            <a:spLocks noGrp="1"/>
          </p:cNvSpPr>
          <p:nvPr>
            <p:ph type="body" sz="quarter" idx="13"/>
          </p:nvPr>
        </p:nvSpPr>
        <p:spPr/>
        <p:txBody>
          <a:bodyPr>
            <a:normAutofit/>
          </a:bodyPr>
          <a:lstStyle/>
          <a:p>
            <a:r>
              <a:rPr lang="en-US" dirty="0"/>
              <a:t>The example below shows that with a high debt to capital ratio driven by sculpting and a high IRR, the DSRA in LC can make a big difference to the equity IRR – 11.96% to 14.92% as shown below.</a:t>
            </a:r>
          </a:p>
        </p:txBody>
      </p:sp>
      <p:sp>
        <p:nvSpPr>
          <p:cNvPr id="4" name="Slide Number Placeholder 3">
            <a:extLst>
              <a:ext uri="{FF2B5EF4-FFF2-40B4-BE49-F238E27FC236}">
                <a16:creationId xmlns:a16="http://schemas.microsoft.com/office/drawing/2014/main" id="{78FA3E04-BA96-4A02-BFD9-73A605B96341}"/>
              </a:ext>
            </a:extLst>
          </p:cNvPr>
          <p:cNvSpPr>
            <a:spLocks noGrp="1"/>
          </p:cNvSpPr>
          <p:nvPr>
            <p:ph type="sldNum" sz="quarter" idx="4294967295"/>
          </p:nvPr>
        </p:nvSpPr>
        <p:spPr>
          <a:xfrm>
            <a:off x="11495088" y="6457950"/>
            <a:ext cx="696912" cy="400050"/>
          </a:xfrm>
        </p:spPr>
        <p:txBody>
          <a:bodyPr/>
          <a:lstStyle/>
          <a:p>
            <a:pPr algn="ctr"/>
            <a:fld id="{0C3A1854-6B63-4059-B360-A3C4972BF0FC}" type="slidenum">
              <a:rPr lang="ko-KR" altLang="en-US" smtClean="0"/>
              <a:pPr algn="ctr"/>
              <a:t>221</a:t>
            </a:fld>
            <a:endParaRPr lang="ko-KR" altLang="en-US" dirty="0"/>
          </a:p>
        </p:txBody>
      </p:sp>
      <p:pic>
        <p:nvPicPr>
          <p:cNvPr id="5" name="Picture 4">
            <a:extLst>
              <a:ext uri="{FF2B5EF4-FFF2-40B4-BE49-F238E27FC236}">
                <a16:creationId xmlns:a16="http://schemas.microsoft.com/office/drawing/2014/main" id="{8FC772E0-8C81-4CA6-A9C5-07A0227C0246}"/>
              </a:ext>
            </a:extLst>
          </p:cNvPr>
          <p:cNvPicPr>
            <a:picLocks noChangeAspect="1"/>
          </p:cNvPicPr>
          <p:nvPr/>
        </p:nvPicPr>
        <p:blipFill>
          <a:blip r:embed="rId2"/>
          <a:stretch>
            <a:fillRect/>
          </a:stretch>
        </p:blipFill>
        <p:spPr>
          <a:xfrm>
            <a:off x="1678101" y="3501959"/>
            <a:ext cx="4408472" cy="2492554"/>
          </a:xfrm>
          <a:prstGeom prst="rect">
            <a:avLst/>
          </a:prstGeom>
        </p:spPr>
      </p:pic>
      <p:pic>
        <p:nvPicPr>
          <p:cNvPr id="6" name="Picture 5">
            <a:extLst>
              <a:ext uri="{FF2B5EF4-FFF2-40B4-BE49-F238E27FC236}">
                <a16:creationId xmlns:a16="http://schemas.microsoft.com/office/drawing/2014/main" id="{35A0A9A0-D469-4FA5-8483-1AF8C8F38FCE}"/>
              </a:ext>
            </a:extLst>
          </p:cNvPr>
          <p:cNvPicPr>
            <a:picLocks noChangeAspect="1"/>
          </p:cNvPicPr>
          <p:nvPr/>
        </p:nvPicPr>
        <p:blipFill>
          <a:blip r:embed="rId3"/>
          <a:stretch>
            <a:fillRect/>
          </a:stretch>
        </p:blipFill>
        <p:spPr>
          <a:xfrm>
            <a:off x="6227268" y="3469064"/>
            <a:ext cx="4374744" cy="2439672"/>
          </a:xfrm>
          <a:prstGeom prst="rect">
            <a:avLst/>
          </a:prstGeom>
        </p:spPr>
      </p:pic>
      <p:cxnSp>
        <p:nvCxnSpPr>
          <p:cNvPr id="8" name="Straight Arrow Connector 7">
            <a:extLst>
              <a:ext uri="{FF2B5EF4-FFF2-40B4-BE49-F238E27FC236}">
                <a16:creationId xmlns:a16="http://schemas.microsoft.com/office/drawing/2014/main" id="{9B415318-0AAC-450D-9873-5D4293EDD5D6}"/>
              </a:ext>
            </a:extLst>
          </p:cNvPr>
          <p:cNvCxnSpPr/>
          <p:nvPr/>
        </p:nvCxnSpPr>
        <p:spPr>
          <a:xfrm>
            <a:off x="2862606" y="4374037"/>
            <a:ext cx="2714920" cy="11500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3BFE587-FD1C-4129-9C9D-E9F340E808D3}"/>
              </a:ext>
            </a:extLst>
          </p:cNvPr>
          <p:cNvCxnSpPr/>
          <p:nvPr/>
        </p:nvCxnSpPr>
        <p:spPr>
          <a:xfrm>
            <a:off x="7444034" y="4769964"/>
            <a:ext cx="2611225" cy="716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052113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35732-8898-D799-CA94-370881047AA2}"/>
              </a:ext>
            </a:extLst>
          </p:cNvPr>
          <p:cNvSpPr>
            <a:spLocks noGrp="1"/>
          </p:cNvSpPr>
          <p:nvPr>
            <p:ph type="ctrTitle"/>
          </p:nvPr>
        </p:nvSpPr>
        <p:spPr/>
        <p:txBody>
          <a:bodyPr>
            <a:normAutofit fontScale="90000"/>
          </a:bodyPr>
          <a:lstStyle/>
          <a:p>
            <a:r>
              <a:rPr lang="en-US" dirty="0"/>
              <a:t>Section 4: EPC, O&amp;M and PPA Contracts</a:t>
            </a:r>
          </a:p>
        </p:txBody>
      </p:sp>
    </p:spTree>
    <p:extLst>
      <p:ext uri="{BB962C8B-B14F-4D97-AF65-F5344CB8AC3E}">
        <p14:creationId xmlns:p14="http://schemas.microsoft.com/office/powerpoint/2010/main" val="148618229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906E4-B28D-9273-3FB1-2CB6A9B08084}"/>
              </a:ext>
            </a:extLst>
          </p:cNvPr>
          <p:cNvSpPr>
            <a:spLocks noGrp="1"/>
          </p:cNvSpPr>
          <p:nvPr>
            <p:ph type="ctrTitle"/>
          </p:nvPr>
        </p:nvSpPr>
        <p:spPr/>
        <p:txBody>
          <a:bodyPr/>
          <a:lstStyle/>
          <a:p>
            <a:r>
              <a:rPr lang="en-US" dirty="0"/>
              <a:t>Economic Theory of Contracts</a:t>
            </a:r>
          </a:p>
        </p:txBody>
      </p:sp>
      <p:sp>
        <p:nvSpPr>
          <p:cNvPr id="3" name="Text Placeholder 2">
            <a:extLst>
              <a:ext uri="{FF2B5EF4-FFF2-40B4-BE49-F238E27FC236}">
                <a16:creationId xmlns:a16="http://schemas.microsoft.com/office/drawing/2014/main" id="{71E2C03E-62D1-9E83-28F1-12923041A438}"/>
              </a:ext>
            </a:extLst>
          </p:cNvPr>
          <p:cNvSpPr>
            <a:spLocks noGrp="1"/>
          </p:cNvSpPr>
          <p:nvPr>
            <p:ph type="body" sz="quarter" idx="13"/>
          </p:nvPr>
        </p:nvSpPr>
        <p:spPr/>
        <p:txBody>
          <a:bodyPr/>
          <a:lstStyle/>
          <a:p>
            <a:r>
              <a:rPr lang="en-US" dirty="0"/>
              <a:t>Alternative to Contract – not fixing risks, spot pricing </a:t>
            </a:r>
          </a:p>
          <a:p>
            <a:r>
              <a:rPr lang="en-US" dirty="0"/>
              <a:t>Generally, but not always, with hindsight, one party will be better off and the other will be worse off by locking things in</a:t>
            </a:r>
          </a:p>
          <a:p>
            <a:r>
              <a:rPr lang="en-US" dirty="0"/>
              <a:t>Contracts should encourage parties to behave well, in economic terms they should manage things efficiently and not waste money</a:t>
            </a:r>
          </a:p>
          <a:p>
            <a:r>
              <a:rPr lang="en-US" dirty="0"/>
              <a:t>Liquidated damages – should reflect costs and not just be penalties</a:t>
            </a:r>
          </a:p>
          <a:p>
            <a:endParaRPr lang="en-US" dirty="0"/>
          </a:p>
        </p:txBody>
      </p:sp>
    </p:spTree>
    <p:extLst>
      <p:ext uri="{BB962C8B-B14F-4D97-AF65-F5344CB8AC3E}">
        <p14:creationId xmlns:p14="http://schemas.microsoft.com/office/powerpoint/2010/main" val="337373722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D0FEC-B087-44F0-BF28-29ACC572D9B0}"/>
              </a:ext>
            </a:extLst>
          </p:cNvPr>
          <p:cNvSpPr>
            <a:spLocks noGrp="1"/>
          </p:cNvSpPr>
          <p:nvPr>
            <p:ph type="ctrTitle"/>
          </p:nvPr>
        </p:nvSpPr>
        <p:spPr/>
        <p:txBody>
          <a:bodyPr/>
          <a:lstStyle/>
          <a:p>
            <a:r>
              <a:rPr lang="en-US" dirty="0"/>
              <a:t>Illustration of Off-taker Costs and Penalties</a:t>
            </a:r>
          </a:p>
        </p:txBody>
      </p:sp>
      <p:sp>
        <p:nvSpPr>
          <p:cNvPr id="3" name="Content Placeholder 2">
            <a:extLst>
              <a:ext uri="{FF2B5EF4-FFF2-40B4-BE49-F238E27FC236}">
                <a16:creationId xmlns:a16="http://schemas.microsoft.com/office/drawing/2014/main" id="{C182819A-659C-4E4D-B37E-D396C06297C7}"/>
              </a:ext>
            </a:extLst>
          </p:cNvPr>
          <p:cNvSpPr>
            <a:spLocks noGrp="1"/>
          </p:cNvSpPr>
          <p:nvPr>
            <p:ph type="body" sz="quarter" idx="13"/>
          </p:nvPr>
        </p:nvSpPr>
        <p:spPr/>
        <p:txBody>
          <a:bodyPr>
            <a:normAutofit lnSpcReduction="10000"/>
          </a:bodyPr>
          <a:lstStyle/>
          <a:p>
            <a:r>
              <a:rPr lang="en-US" dirty="0"/>
              <a:t>Example of lighting</a:t>
            </a:r>
          </a:p>
          <a:p>
            <a:pPr lvl="1"/>
            <a:r>
              <a:rPr lang="en-US" dirty="0"/>
              <a:t>No penalty – would not replace lights</a:t>
            </a:r>
          </a:p>
          <a:p>
            <a:pPr lvl="1"/>
            <a:r>
              <a:rPr lang="en-US" dirty="0"/>
              <a:t>Very high penalty – would have staff devoted to changing lights and a whole lot of inventory of lights</a:t>
            </a:r>
          </a:p>
          <a:p>
            <a:r>
              <a:rPr lang="en-US" dirty="0"/>
              <a:t>Alternative penalties</a:t>
            </a:r>
          </a:p>
          <a:p>
            <a:pPr lvl="1"/>
            <a:r>
              <a:rPr lang="en-US" dirty="0"/>
              <a:t>With low penalty – bids would be lower</a:t>
            </a:r>
          </a:p>
          <a:p>
            <a:pPr lvl="1"/>
            <a:r>
              <a:rPr lang="en-US" dirty="0"/>
              <a:t>With high penalty – bids would be higher</a:t>
            </a:r>
          </a:p>
          <a:p>
            <a:r>
              <a:rPr lang="en-US" dirty="0"/>
              <a:t>How do decide on the penalty</a:t>
            </a:r>
          </a:p>
          <a:p>
            <a:pPr lvl="1"/>
            <a:r>
              <a:rPr lang="en-US" dirty="0"/>
              <a:t>Make some kind of assessment of how much it costs the off-taker when the lights go out</a:t>
            </a:r>
          </a:p>
          <a:p>
            <a:pPr lvl="1"/>
            <a:r>
              <a:rPr lang="en-US" dirty="0"/>
              <a:t>Examples</a:t>
            </a:r>
          </a:p>
          <a:p>
            <a:pPr lvl="2"/>
            <a:r>
              <a:rPr lang="en-US" dirty="0"/>
              <a:t>In a surgery center the cost of not having good lighting may be very high and the penalties should be higher</a:t>
            </a:r>
          </a:p>
          <a:p>
            <a:pPr lvl="2"/>
            <a:r>
              <a:rPr lang="en-US" dirty="0"/>
              <a:t>In a store room, the costs of a light going out should be less </a:t>
            </a:r>
          </a:p>
        </p:txBody>
      </p:sp>
      <p:sp>
        <p:nvSpPr>
          <p:cNvPr id="4" name="Slide Number Placeholder 3">
            <a:extLst>
              <a:ext uri="{FF2B5EF4-FFF2-40B4-BE49-F238E27FC236}">
                <a16:creationId xmlns:a16="http://schemas.microsoft.com/office/drawing/2014/main" id="{DD488E26-3766-4001-A69B-54086890B7C3}"/>
              </a:ext>
            </a:extLst>
          </p:cNvPr>
          <p:cNvSpPr>
            <a:spLocks noGrp="1"/>
          </p:cNvSpPr>
          <p:nvPr>
            <p:ph type="sldNum" sz="quarter" idx="4294967295"/>
          </p:nvPr>
        </p:nvSpPr>
        <p:spPr>
          <a:xfrm>
            <a:off x="9448800" y="6356350"/>
            <a:ext cx="2743200" cy="365125"/>
          </a:xfrm>
        </p:spPr>
        <p:txBody>
          <a:bodyPr/>
          <a:lstStyle/>
          <a:p>
            <a:fld id="{EB241CD2-1E45-42A3-B213-66A034DF9A3B}" type="slidenum">
              <a:rPr lang="en-GB" smtClean="0"/>
              <a:t>224</a:t>
            </a:fld>
            <a:endParaRPr lang="en-GB" dirty="0"/>
          </a:p>
        </p:txBody>
      </p:sp>
    </p:spTree>
    <p:extLst>
      <p:ext uri="{BB962C8B-B14F-4D97-AF65-F5344CB8AC3E}">
        <p14:creationId xmlns:p14="http://schemas.microsoft.com/office/powerpoint/2010/main" val="295167024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A1704-C27C-4515-8771-3D8ADAF6F0BF}"/>
              </a:ext>
            </a:extLst>
          </p:cNvPr>
          <p:cNvSpPr>
            <a:spLocks noGrp="1"/>
          </p:cNvSpPr>
          <p:nvPr>
            <p:ph type="ctrTitle"/>
          </p:nvPr>
        </p:nvSpPr>
        <p:spPr/>
        <p:txBody>
          <a:bodyPr>
            <a:normAutofit fontScale="90000"/>
          </a:bodyPr>
          <a:lstStyle/>
          <a:p>
            <a:r>
              <a:rPr lang="en-US" dirty="0"/>
              <a:t>Example of Cleaning Panels</a:t>
            </a:r>
          </a:p>
        </p:txBody>
      </p:sp>
      <p:sp>
        <p:nvSpPr>
          <p:cNvPr id="3" name="Content Placeholder 2">
            <a:extLst>
              <a:ext uri="{FF2B5EF4-FFF2-40B4-BE49-F238E27FC236}">
                <a16:creationId xmlns:a16="http://schemas.microsoft.com/office/drawing/2014/main" id="{14E12547-2412-40F7-AC2E-750CFA22EDDC}"/>
              </a:ext>
            </a:extLst>
          </p:cNvPr>
          <p:cNvSpPr>
            <a:spLocks noGrp="1"/>
          </p:cNvSpPr>
          <p:nvPr>
            <p:ph type="body" sz="quarter" idx="13"/>
          </p:nvPr>
        </p:nvSpPr>
        <p:spPr>
          <a:xfrm>
            <a:off x="1766609" y="1600200"/>
            <a:ext cx="8297888" cy="4407408"/>
          </a:xfrm>
        </p:spPr>
        <p:txBody>
          <a:bodyPr>
            <a:normAutofit/>
          </a:bodyPr>
          <a:lstStyle/>
          <a:p>
            <a:r>
              <a:rPr lang="en-029" dirty="0"/>
              <a:t> Contracts should give correct incentive to clean panels</a:t>
            </a:r>
          </a:p>
          <a:p>
            <a:r>
              <a:rPr lang="en-029" dirty="0"/>
              <a:t>Depends on the merchant price or avoided cost</a:t>
            </a:r>
            <a:endParaRPr lang="en-US" dirty="0"/>
          </a:p>
        </p:txBody>
      </p:sp>
      <p:pic>
        <p:nvPicPr>
          <p:cNvPr id="5" name="Picture 4">
            <a:extLst>
              <a:ext uri="{FF2B5EF4-FFF2-40B4-BE49-F238E27FC236}">
                <a16:creationId xmlns:a16="http://schemas.microsoft.com/office/drawing/2014/main" id="{711EFC38-594B-426A-8C7B-DA74B64764CF}"/>
              </a:ext>
            </a:extLst>
          </p:cNvPr>
          <p:cNvPicPr>
            <a:picLocks noChangeAspect="1"/>
          </p:cNvPicPr>
          <p:nvPr/>
        </p:nvPicPr>
        <p:blipFill>
          <a:blip r:embed="rId3"/>
          <a:stretch>
            <a:fillRect/>
          </a:stretch>
        </p:blipFill>
        <p:spPr>
          <a:xfrm>
            <a:off x="6738513" y="3221736"/>
            <a:ext cx="3194470" cy="2405062"/>
          </a:xfrm>
          <a:prstGeom prst="rect">
            <a:avLst/>
          </a:prstGeom>
        </p:spPr>
      </p:pic>
      <p:pic>
        <p:nvPicPr>
          <p:cNvPr id="7" name="Picture 6">
            <a:extLst>
              <a:ext uri="{FF2B5EF4-FFF2-40B4-BE49-F238E27FC236}">
                <a16:creationId xmlns:a16="http://schemas.microsoft.com/office/drawing/2014/main" id="{C22955FF-8F0C-AC5E-AA9F-16CAC1A5C99A}"/>
              </a:ext>
            </a:extLst>
          </p:cNvPr>
          <p:cNvPicPr>
            <a:picLocks noChangeAspect="1"/>
          </p:cNvPicPr>
          <p:nvPr/>
        </p:nvPicPr>
        <p:blipFill>
          <a:blip r:embed="rId4"/>
          <a:stretch>
            <a:fillRect/>
          </a:stretch>
        </p:blipFill>
        <p:spPr>
          <a:xfrm>
            <a:off x="1976562" y="3221736"/>
            <a:ext cx="4114800" cy="2209800"/>
          </a:xfrm>
          <a:prstGeom prst="rect">
            <a:avLst/>
          </a:prstGeom>
        </p:spPr>
      </p:pic>
    </p:spTree>
    <p:extLst>
      <p:ext uri="{BB962C8B-B14F-4D97-AF65-F5344CB8AC3E}">
        <p14:creationId xmlns:p14="http://schemas.microsoft.com/office/powerpoint/2010/main" val="148079269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A1704-C27C-4515-8771-3D8ADAF6F0BF}"/>
              </a:ext>
            </a:extLst>
          </p:cNvPr>
          <p:cNvSpPr>
            <a:spLocks noGrp="1"/>
          </p:cNvSpPr>
          <p:nvPr>
            <p:ph type="ctrTitle"/>
          </p:nvPr>
        </p:nvSpPr>
        <p:spPr/>
        <p:txBody>
          <a:bodyPr>
            <a:normAutofit fontScale="90000"/>
          </a:bodyPr>
          <a:lstStyle/>
          <a:p>
            <a:r>
              <a:rPr lang="en-US" dirty="0"/>
              <a:t>Distorted O&amp;M and Reliability Incentives from Single Price in PPA</a:t>
            </a:r>
          </a:p>
        </p:txBody>
      </p:sp>
      <p:sp>
        <p:nvSpPr>
          <p:cNvPr id="4" name="Text Placeholder 3">
            <a:extLst>
              <a:ext uri="{FF2B5EF4-FFF2-40B4-BE49-F238E27FC236}">
                <a16:creationId xmlns:a16="http://schemas.microsoft.com/office/drawing/2014/main" id="{45449746-624E-48F3-9995-B5A31DCB8E74}"/>
              </a:ext>
            </a:extLst>
          </p:cNvPr>
          <p:cNvSpPr>
            <a:spLocks noGrp="1"/>
          </p:cNvSpPr>
          <p:nvPr>
            <p:ph type="body" sz="quarter" idx="13"/>
          </p:nvPr>
        </p:nvSpPr>
        <p:spPr/>
        <p:txBody>
          <a:bodyPr/>
          <a:lstStyle/>
          <a:p>
            <a:r>
              <a:rPr lang="en-029" dirty="0"/>
              <a:t> The off-taker marginal cost is important both in establishing penalties and in establishing targets.  To illustrate an extreme example, consider a solar project that had a feed-in tariff of 450 Euro/MWH signed in 2004 in Germany versus the Abu Dubai project with a PPA price of 13.2 USD/MWH. </a:t>
            </a:r>
          </a:p>
          <a:p>
            <a:r>
              <a:rPr lang="en-029" dirty="0"/>
              <a:t>For the first case, the off-taker should go crazy trying to get every kWh by improving cleaning of the panels, optimising the operation and other things.  </a:t>
            </a:r>
          </a:p>
          <a:p>
            <a:r>
              <a:rPr lang="en-029" dirty="0"/>
              <a:t>In the second case with 13.2 USD/MWH, the incentives are much less.  But from the off-taker perspective the incentives are the opposite.  The German off-taker does not want the IPP to do any maintenance because of it costs so much to buy the power.  The only answer to all of this is to have a structure where the cost to the off-taker is the same amount that the IPP is benefited or penalised.</a:t>
            </a:r>
            <a:endParaRPr lang="en-US" dirty="0"/>
          </a:p>
          <a:p>
            <a:endParaRPr lang="en-US" dirty="0"/>
          </a:p>
        </p:txBody>
      </p:sp>
    </p:spTree>
    <p:extLst>
      <p:ext uri="{BB962C8B-B14F-4D97-AF65-F5344CB8AC3E}">
        <p14:creationId xmlns:p14="http://schemas.microsoft.com/office/powerpoint/2010/main" val="93201274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Tradeoff Between Cost and Availablitity</a:t>
            </a:r>
          </a:p>
        </p:txBody>
      </p:sp>
      <p:pic>
        <p:nvPicPr>
          <p:cNvPr id="288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4924" y="1643450"/>
            <a:ext cx="7030173" cy="42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867462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Optimisation and Minimum Cost</a:t>
            </a:r>
          </a:p>
        </p:txBody>
      </p:sp>
      <p:pic>
        <p:nvPicPr>
          <p:cNvPr id="289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1" y="3368167"/>
            <a:ext cx="5182143" cy="3113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9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219201"/>
            <a:ext cx="4419600" cy="2655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010400" y="1219200"/>
            <a:ext cx="3200400" cy="1569660"/>
          </a:xfrm>
          <a:prstGeom prst="rect">
            <a:avLst/>
          </a:prstGeom>
          <a:noFill/>
        </p:spPr>
        <p:txBody>
          <a:bodyPr wrap="square" rtlCol="0">
            <a:spAutoFit/>
          </a:bodyPr>
          <a:lstStyle/>
          <a:p>
            <a:r>
              <a:rPr lang="en-US" sz="2400" dirty="0"/>
              <a:t>In Theory, Minimum is where replacement cost change = maintenance cost change</a:t>
            </a:r>
          </a:p>
        </p:txBody>
      </p:sp>
      <p:cxnSp>
        <p:nvCxnSpPr>
          <p:cNvPr id="6" name="Straight Arrow Connector 5"/>
          <p:cNvCxnSpPr/>
          <p:nvPr/>
        </p:nvCxnSpPr>
        <p:spPr bwMode="auto">
          <a:xfrm flipH="1">
            <a:off x="3048000" y="1524000"/>
            <a:ext cx="3962400" cy="1371600"/>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8" name="Straight Arrow Connector 7"/>
          <p:cNvCxnSpPr/>
          <p:nvPr/>
        </p:nvCxnSpPr>
        <p:spPr bwMode="auto">
          <a:xfrm flipH="1">
            <a:off x="7467600" y="2667000"/>
            <a:ext cx="76200" cy="2438400"/>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3" name="TextBox 2">
            <a:extLst>
              <a:ext uri="{FF2B5EF4-FFF2-40B4-BE49-F238E27FC236}">
                <a16:creationId xmlns:a16="http://schemas.microsoft.com/office/drawing/2014/main" id="{F92FFEF9-D4B5-B25C-3848-9C0550656326}"/>
              </a:ext>
            </a:extLst>
          </p:cNvPr>
          <p:cNvSpPr txBox="1"/>
          <p:nvPr/>
        </p:nvSpPr>
        <p:spPr>
          <a:xfrm>
            <a:off x="651164" y="4475018"/>
            <a:ext cx="4149436" cy="1477328"/>
          </a:xfrm>
          <a:prstGeom prst="rect">
            <a:avLst/>
          </a:prstGeom>
          <a:noFill/>
        </p:spPr>
        <p:txBody>
          <a:bodyPr wrap="square" rtlCol="0">
            <a:spAutoFit/>
          </a:bodyPr>
          <a:lstStyle/>
          <a:p>
            <a:r>
              <a:rPr lang="en-US" dirty="0"/>
              <a:t>The red line of 45 degrees is the cost of replacing output lost due to availability problems. The green line adds the two lines together and derives the minimum overall cost</a:t>
            </a:r>
          </a:p>
        </p:txBody>
      </p:sp>
    </p:spTree>
    <p:extLst>
      <p:ext uri="{BB962C8B-B14F-4D97-AF65-F5344CB8AC3E}">
        <p14:creationId xmlns:p14="http://schemas.microsoft.com/office/powerpoint/2010/main" val="340811990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59C01-ABA1-4720-82A3-569C7BB79CA5}"/>
              </a:ext>
            </a:extLst>
          </p:cNvPr>
          <p:cNvSpPr>
            <a:spLocks noGrp="1"/>
          </p:cNvSpPr>
          <p:nvPr>
            <p:ph type="ctrTitle"/>
          </p:nvPr>
        </p:nvSpPr>
        <p:spPr/>
        <p:txBody>
          <a:bodyPr/>
          <a:lstStyle/>
          <a:p>
            <a:r>
              <a:rPr lang="en-US" dirty="0"/>
              <a:t>Theory of Availability Deductions</a:t>
            </a:r>
          </a:p>
        </p:txBody>
      </p:sp>
      <p:sp>
        <p:nvSpPr>
          <p:cNvPr id="3" name="Content Placeholder 2">
            <a:extLst>
              <a:ext uri="{FF2B5EF4-FFF2-40B4-BE49-F238E27FC236}">
                <a16:creationId xmlns:a16="http://schemas.microsoft.com/office/drawing/2014/main" id="{C2DE78AB-DFA7-41E3-980D-00A3747F4F93}"/>
              </a:ext>
            </a:extLst>
          </p:cNvPr>
          <p:cNvSpPr>
            <a:spLocks noGrp="1"/>
          </p:cNvSpPr>
          <p:nvPr>
            <p:ph type="body" sz="quarter" idx="13"/>
          </p:nvPr>
        </p:nvSpPr>
        <p:spPr/>
        <p:txBody>
          <a:bodyPr>
            <a:normAutofit/>
          </a:bodyPr>
          <a:lstStyle/>
          <a:p>
            <a:r>
              <a:rPr lang="en-US" dirty="0"/>
              <a:t>Deductions should come from the cost to the off-taker</a:t>
            </a:r>
          </a:p>
          <a:p>
            <a:pPr lvl="1"/>
            <a:r>
              <a:rPr lang="en-US" dirty="0">
                <a:solidFill>
                  <a:schemeClr val="tx1"/>
                </a:solidFill>
              </a:rPr>
              <a:t>Say the deductions are very low</a:t>
            </a:r>
          </a:p>
          <a:p>
            <a:pPr lvl="2"/>
            <a:r>
              <a:rPr lang="en-US" dirty="0">
                <a:solidFill>
                  <a:schemeClr val="tx1"/>
                </a:solidFill>
              </a:rPr>
              <a:t>The company will not spend enough on maintenance</a:t>
            </a:r>
          </a:p>
          <a:p>
            <a:pPr lvl="2"/>
            <a:r>
              <a:rPr lang="en-US" dirty="0">
                <a:solidFill>
                  <a:schemeClr val="tx1"/>
                </a:solidFill>
              </a:rPr>
              <a:t>Say and outage costs xxx/MW-hour to consumers because electricity must be purchased from a more expensive plant or maybe there will not be enough capacity</a:t>
            </a:r>
          </a:p>
          <a:p>
            <a:pPr lvl="2"/>
            <a:r>
              <a:rPr lang="en-US" dirty="0">
                <a:solidFill>
                  <a:schemeClr val="tx1"/>
                </a:solidFill>
              </a:rPr>
              <a:t>If the deductions for being unavailable are less than xxx/MW-hour then the company will not worry about maintaining the plant to achieve the availability</a:t>
            </a:r>
          </a:p>
          <a:p>
            <a:pPr lvl="1"/>
            <a:r>
              <a:rPr lang="en-US" dirty="0">
                <a:solidFill>
                  <a:schemeClr val="tx1"/>
                </a:solidFill>
              </a:rPr>
              <a:t>Say the deductions for availability are very high</a:t>
            </a:r>
          </a:p>
          <a:p>
            <a:pPr lvl="2"/>
            <a:r>
              <a:rPr lang="en-US" dirty="0">
                <a:solidFill>
                  <a:schemeClr val="tx1"/>
                </a:solidFill>
              </a:rPr>
              <a:t>If the deductions are more than the costs of xxx/MW-hour</a:t>
            </a:r>
          </a:p>
          <a:p>
            <a:pPr lvl="2"/>
            <a:r>
              <a:rPr lang="en-US" dirty="0">
                <a:solidFill>
                  <a:schemeClr val="tx1"/>
                </a:solidFill>
              </a:rPr>
              <a:t>The company will spend too much on availability</a:t>
            </a:r>
          </a:p>
          <a:p>
            <a:pPr lvl="2"/>
            <a:r>
              <a:rPr lang="en-US" dirty="0">
                <a:solidFill>
                  <a:schemeClr val="tx1"/>
                </a:solidFill>
              </a:rPr>
              <a:t>When the company spends more for maintenance it will increase its bid</a:t>
            </a:r>
          </a:p>
          <a:p>
            <a:pPr lvl="1"/>
            <a:r>
              <a:rPr lang="en-US" dirty="0">
                <a:solidFill>
                  <a:schemeClr val="tx1"/>
                </a:solidFill>
              </a:rPr>
              <a:t>To summarise</a:t>
            </a:r>
          </a:p>
          <a:p>
            <a:pPr lvl="2"/>
            <a:r>
              <a:rPr lang="en-US" dirty="0">
                <a:solidFill>
                  <a:schemeClr val="tx1"/>
                </a:solidFill>
              </a:rPr>
              <a:t>Off-taker needs to understand the cost of a plant being unavailable</a:t>
            </a:r>
          </a:p>
          <a:p>
            <a:pPr lvl="2"/>
            <a:r>
              <a:rPr lang="en-US" dirty="0">
                <a:solidFill>
                  <a:schemeClr val="tx1"/>
                </a:solidFill>
              </a:rPr>
              <a:t>Can vary by season and/or by year</a:t>
            </a:r>
          </a:p>
          <a:p>
            <a:pPr lvl="2"/>
            <a:r>
              <a:rPr lang="en-US" dirty="0">
                <a:solidFill>
                  <a:schemeClr val="tx1"/>
                </a:solidFill>
              </a:rPr>
              <a:t>Similar issues for hospitals, airports etc.</a:t>
            </a:r>
          </a:p>
        </p:txBody>
      </p:sp>
      <p:sp>
        <p:nvSpPr>
          <p:cNvPr id="4" name="Slide Number Placeholder 3">
            <a:extLst>
              <a:ext uri="{FF2B5EF4-FFF2-40B4-BE49-F238E27FC236}">
                <a16:creationId xmlns:a16="http://schemas.microsoft.com/office/drawing/2014/main" id="{65419D60-3A4A-40BE-9115-3F3BC40EB828}"/>
              </a:ext>
            </a:extLst>
          </p:cNvPr>
          <p:cNvSpPr>
            <a:spLocks noGrp="1"/>
          </p:cNvSpPr>
          <p:nvPr>
            <p:ph type="sldNum" sz="quarter" idx="4294967295"/>
          </p:nvPr>
        </p:nvSpPr>
        <p:spPr>
          <a:xfrm>
            <a:off x="9971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229</a:t>
            </a:fld>
            <a:endParaRPr lang="en-GB" dirty="0"/>
          </a:p>
        </p:txBody>
      </p:sp>
    </p:spTree>
    <p:extLst>
      <p:ext uri="{BB962C8B-B14F-4D97-AF65-F5344CB8AC3E}">
        <p14:creationId xmlns:p14="http://schemas.microsoft.com/office/powerpoint/2010/main" val="2000769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9BB2B-D4AF-780C-2056-B9270B7D22EA}"/>
              </a:ext>
            </a:extLst>
          </p:cNvPr>
          <p:cNvSpPr>
            <a:spLocks noGrp="1"/>
          </p:cNvSpPr>
          <p:nvPr>
            <p:ph type="ctrTitle"/>
          </p:nvPr>
        </p:nvSpPr>
        <p:spPr/>
        <p:txBody>
          <a:bodyPr/>
          <a:lstStyle/>
          <a:p>
            <a:r>
              <a:rPr lang="en-US" dirty="0"/>
              <a:t>Project Finance as the Foundation for Corporate Finance</a:t>
            </a:r>
          </a:p>
        </p:txBody>
      </p:sp>
      <p:sp>
        <p:nvSpPr>
          <p:cNvPr id="3" name="Text Placeholder 2">
            <a:extLst>
              <a:ext uri="{FF2B5EF4-FFF2-40B4-BE49-F238E27FC236}">
                <a16:creationId xmlns:a16="http://schemas.microsoft.com/office/drawing/2014/main" id="{02C0913F-9D2A-BAC3-1181-3DCCB2B5DB6F}"/>
              </a:ext>
            </a:extLst>
          </p:cNvPr>
          <p:cNvSpPr>
            <a:spLocks noGrp="1"/>
          </p:cNvSpPr>
          <p:nvPr>
            <p:ph type="body" sz="quarter" idx="13"/>
          </p:nvPr>
        </p:nvSpPr>
        <p:spPr/>
        <p:txBody>
          <a:bodyPr>
            <a:normAutofit lnSpcReduction="10000"/>
          </a:bodyPr>
          <a:lstStyle/>
          <a:p>
            <a:r>
              <a:rPr lang="en-US" dirty="0"/>
              <a:t>A corporation is a portfolio of individual projects</a:t>
            </a:r>
          </a:p>
          <a:p>
            <a:r>
              <a:rPr lang="en-US" dirty="0"/>
              <a:t>To really value a corporation:</a:t>
            </a:r>
          </a:p>
          <a:p>
            <a:pPr lvl="1"/>
            <a:r>
              <a:rPr lang="en-US" dirty="0"/>
              <a:t>You would like to find the value the individual projects</a:t>
            </a:r>
          </a:p>
          <a:p>
            <a:pPr lvl="1"/>
            <a:r>
              <a:rPr lang="en-US" dirty="0"/>
              <a:t>You would like to understand prospects for earning and IRR</a:t>
            </a:r>
          </a:p>
          <a:p>
            <a:pPr lvl="1"/>
            <a:r>
              <a:rPr lang="en-US" dirty="0"/>
              <a:t>You would like to measure potential risks</a:t>
            </a:r>
          </a:p>
          <a:p>
            <a:pPr lvl="1"/>
            <a:r>
              <a:rPr lang="en-US" dirty="0"/>
              <a:t>You would like to add the value from existing projects to the value from potential new projects – this is terminal value and the impossible task of corporate finance</a:t>
            </a:r>
          </a:p>
          <a:p>
            <a:pPr lvl="1"/>
            <a:r>
              <a:rPr lang="en-US" dirty="0"/>
              <a:t>You would like to understand the risks and cost of capital for individual projects (beta and the CAPM do not work)</a:t>
            </a:r>
          </a:p>
          <a:p>
            <a:r>
              <a:rPr lang="en-US" dirty="0"/>
              <a:t>Corporate finance cannot do any of these things – if you could imagine a case where you knew about the IRR and the debt capacity of all exiting projects and you could measure the potential economic value from new investments, project finance would give you the answer.</a:t>
            </a:r>
          </a:p>
        </p:txBody>
      </p:sp>
    </p:spTree>
    <p:extLst>
      <p:ext uri="{BB962C8B-B14F-4D97-AF65-F5344CB8AC3E}">
        <p14:creationId xmlns:p14="http://schemas.microsoft.com/office/powerpoint/2010/main" val="381771072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Theory of Cost Minimisation</a:t>
            </a:r>
          </a:p>
        </p:txBody>
      </p:sp>
      <p:sp>
        <p:nvSpPr>
          <p:cNvPr id="4" name="Text Placeholder 3">
            <a:extLst>
              <a:ext uri="{FF2B5EF4-FFF2-40B4-BE49-F238E27FC236}">
                <a16:creationId xmlns:a16="http://schemas.microsoft.com/office/drawing/2014/main" id="{6D1A3806-14D0-E985-16DD-95093CC93B0B}"/>
              </a:ext>
            </a:extLst>
          </p:cNvPr>
          <p:cNvSpPr>
            <a:spLocks noGrp="1"/>
          </p:cNvSpPr>
          <p:nvPr>
            <p:ph type="body" sz="quarter" idx="13"/>
          </p:nvPr>
        </p:nvSpPr>
        <p:spPr/>
        <p:txBody>
          <a:bodyPr/>
          <a:lstStyle/>
          <a:p>
            <a:r>
              <a:rPr lang="en-US" dirty="0"/>
              <a:t>IPP should not have incentive to do too much or too little maintenance</a:t>
            </a:r>
          </a:p>
          <a:p>
            <a:r>
              <a:rPr lang="en-US" dirty="0"/>
              <a:t>If penalty is higher than the cost, then will do too much maintenance</a:t>
            </a:r>
          </a:p>
          <a:p>
            <a:r>
              <a:rPr lang="en-US" dirty="0"/>
              <a:t>If penalty is lower than the replacement cost than will do too little maintenance</a:t>
            </a:r>
          </a:p>
          <a:p>
            <a:endParaRPr lang="en-US" dirty="0"/>
          </a:p>
        </p:txBody>
      </p:sp>
    </p:spTree>
    <p:extLst>
      <p:ext uri="{BB962C8B-B14F-4D97-AF65-F5344CB8AC3E}">
        <p14:creationId xmlns:p14="http://schemas.microsoft.com/office/powerpoint/2010/main" val="73415084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Theoretical Formula for Penalty</a:t>
            </a:r>
          </a:p>
        </p:txBody>
      </p:sp>
      <p:sp>
        <p:nvSpPr>
          <p:cNvPr id="3" name="Content Placeholder 2"/>
          <p:cNvSpPr>
            <a:spLocks noGrp="1"/>
          </p:cNvSpPr>
          <p:nvPr>
            <p:ph type="body" sz="quarter" idx="13"/>
          </p:nvPr>
        </p:nvSpPr>
        <p:spPr/>
        <p:txBody>
          <a:bodyPr/>
          <a:lstStyle/>
          <a:p>
            <a:r>
              <a:rPr lang="en-US" dirty="0"/>
              <a:t>Penalty for replacement power should be:</a:t>
            </a:r>
          </a:p>
          <a:p>
            <a:pPr lvl="1"/>
            <a:r>
              <a:rPr lang="en-US" dirty="0">
                <a:solidFill>
                  <a:schemeClr val="tx1"/>
                </a:solidFill>
              </a:rPr>
              <a:t>Penalty/MWH = (Replacement – Fuel)</a:t>
            </a:r>
          </a:p>
          <a:p>
            <a:pPr lvl="1"/>
            <a:r>
              <a:rPr lang="en-US" dirty="0">
                <a:solidFill>
                  <a:schemeClr val="tx1"/>
                </a:solidFill>
              </a:rPr>
              <a:t>Penalty/kW-year =</a:t>
            </a:r>
          </a:p>
          <a:p>
            <a:pPr lvl="2"/>
            <a:r>
              <a:rPr lang="en-US" sz="2200" dirty="0">
                <a:solidFill>
                  <a:schemeClr val="tx1"/>
                </a:solidFill>
              </a:rPr>
              <a:t>Penalty/MWH x 8760/1000</a:t>
            </a:r>
          </a:p>
        </p:txBody>
      </p:sp>
    </p:spTree>
    <p:extLst>
      <p:ext uri="{BB962C8B-B14F-4D97-AF65-F5344CB8AC3E}">
        <p14:creationId xmlns:p14="http://schemas.microsoft.com/office/powerpoint/2010/main" val="347980527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Example of Replacement Cost and Capacity Penalty</a:t>
            </a:r>
          </a:p>
        </p:txBody>
      </p:sp>
      <p:pic>
        <p:nvPicPr>
          <p:cNvPr id="185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1403504"/>
            <a:ext cx="4876799" cy="4629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964172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80454-4CE8-4352-AEFA-6B605BBC27B1}"/>
              </a:ext>
            </a:extLst>
          </p:cNvPr>
          <p:cNvSpPr>
            <a:spLocks noGrp="1"/>
          </p:cNvSpPr>
          <p:nvPr>
            <p:ph type="ctrTitle"/>
          </p:nvPr>
        </p:nvSpPr>
        <p:spPr/>
        <p:txBody>
          <a:bodyPr>
            <a:normAutofit fontScale="90000"/>
          </a:bodyPr>
          <a:lstStyle/>
          <a:p>
            <a:r>
              <a:rPr lang="en-US" dirty="0"/>
              <a:t>Economic Efficiency of Contracts in Project Finance</a:t>
            </a:r>
          </a:p>
        </p:txBody>
      </p:sp>
      <p:sp>
        <p:nvSpPr>
          <p:cNvPr id="3" name="Content Placeholder 2">
            <a:extLst>
              <a:ext uri="{FF2B5EF4-FFF2-40B4-BE49-F238E27FC236}">
                <a16:creationId xmlns:a16="http://schemas.microsoft.com/office/drawing/2014/main" id="{BF90F557-B165-438D-A79E-D49E7F17652F}"/>
              </a:ext>
            </a:extLst>
          </p:cNvPr>
          <p:cNvSpPr>
            <a:spLocks noGrp="1"/>
          </p:cNvSpPr>
          <p:nvPr>
            <p:ph type="body" sz="quarter" idx="13"/>
          </p:nvPr>
        </p:nvSpPr>
        <p:spPr/>
        <p:txBody>
          <a:bodyPr>
            <a:normAutofit/>
          </a:bodyPr>
          <a:lstStyle/>
          <a:p>
            <a:r>
              <a:rPr lang="en-US" sz="2800" dirty="0"/>
              <a:t>Notion of allocating risks to IPP that can be controlled</a:t>
            </a:r>
          </a:p>
          <a:p>
            <a:r>
              <a:rPr lang="en-US" sz="2800" dirty="0"/>
              <a:t>Incorporation of different risks in multipart tariffs</a:t>
            </a:r>
          </a:p>
          <a:p>
            <a:r>
              <a:rPr lang="en-US" sz="2800" dirty="0"/>
              <a:t>The general idea that risks which can be accepted at a reasonable cost should be allocated to IPP versus the off-taker. </a:t>
            </a:r>
          </a:p>
          <a:p>
            <a:r>
              <a:rPr lang="en-US" sz="2800" dirty="0"/>
              <a:t>Notion that penalties and bonuses </a:t>
            </a:r>
            <a:r>
              <a:rPr lang="en-US" sz="2800" b="1" dirty="0"/>
              <a:t>should reflect off-taker costs </a:t>
            </a:r>
            <a:r>
              <a:rPr lang="en-US" sz="2800" dirty="0"/>
              <a:t>combined with SPV cost curves</a:t>
            </a:r>
          </a:p>
          <a:p>
            <a:r>
              <a:rPr lang="en-US" sz="2800" dirty="0"/>
              <a:t>Use of marginal cost analysis in measuring availability benefits and costs in different periods</a:t>
            </a:r>
          </a:p>
          <a:p>
            <a:endParaRPr lang="en-US" sz="2800" dirty="0"/>
          </a:p>
        </p:txBody>
      </p:sp>
      <p:sp>
        <p:nvSpPr>
          <p:cNvPr id="4" name="Slide Number Placeholder 3">
            <a:extLst>
              <a:ext uri="{FF2B5EF4-FFF2-40B4-BE49-F238E27FC236}">
                <a16:creationId xmlns:a16="http://schemas.microsoft.com/office/drawing/2014/main" id="{80EB2B90-A33C-48CD-8E88-A8A1A9462219}"/>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233</a:t>
            </a:fld>
            <a:endParaRPr lang="ko-KR" altLang="en-US" dirty="0"/>
          </a:p>
        </p:txBody>
      </p:sp>
    </p:spTree>
    <p:extLst>
      <p:ext uri="{BB962C8B-B14F-4D97-AF65-F5344CB8AC3E}">
        <p14:creationId xmlns:p14="http://schemas.microsoft.com/office/powerpoint/2010/main" val="411426676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9B0E7-9AFC-40D5-A481-2E461959F218}"/>
              </a:ext>
            </a:extLst>
          </p:cNvPr>
          <p:cNvSpPr>
            <a:spLocks noGrp="1"/>
          </p:cNvSpPr>
          <p:nvPr>
            <p:ph type="ctrTitle"/>
          </p:nvPr>
        </p:nvSpPr>
        <p:spPr/>
        <p:txBody>
          <a:bodyPr>
            <a:normAutofit fontScale="90000"/>
          </a:bodyPr>
          <a:lstStyle/>
          <a:p>
            <a:r>
              <a:rPr lang="en-US" dirty="0"/>
              <a:t>Example of Availability Penalty and Chemical Plant versus a Plant In Nigeria</a:t>
            </a:r>
          </a:p>
        </p:txBody>
      </p:sp>
      <p:sp>
        <p:nvSpPr>
          <p:cNvPr id="3" name="Content Placeholder 2">
            <a:extLst>
              <a:ext uri="{FF2B5EF4-FFF2-40B4-BE49-F238E27FC236}">
                <a16:creationId xmlns:a16="http://schemas.microsoft.com/office/drawing/2014/main" id="{B965F440-3C99-4093-9F48-CDA2024C982F}"/>
              </a:ext>
            </a:extLst>
          </p:cNvPr>
          <p:cNvSpPr>
            <a:spLocks noGrp="1"/>
          </p:cNvSpPr>
          <p:nvPr>
            <p:ph type="body" sz="quarter" idx="13"/>
          </p:nvPr>
        </p:nvSpPr>
        <p:spPr/>
        <p:txBody>
          <a:bodyPr>
            <a:normAutofit fontScale="92500" lnSpcReduction="10000"/>
          </a:bodyPr>
          <a:lstStyle/>
          <a:p>
            <a:r>
              <a:rPr lang="en-US" dirty="0"/>
              <a:t>Assume an electricity plant which is right next door to a chemical plant</a:t>
            </a:r>
          </a:p>
          <a:p>
            <a:pPr lvl="1"/>
            <a:r>
              <a:rPr lang="en-US" dirty="0"/>
              <a:t>Assume the electricity plant is in the middle of nowhere and not connected to other plants</a:t>
            </a:r>
          </a:p>
          <a:p>
            <a:pPr lvl="1"/>
            <a:r>
              <a:rPr lang="en-US" dirty="0"/>
              <a:t>If the electricity plant has an outage, the chemical plant cannot operate.</a:t>
            </a:r>
          </a:p>
          <a:p>
            <a:pPr lvl="1"/>
            <a:r>
              <a:rPr lang="en-US" dirty="0"/>
              <a:t>The lost production from the chemical plant is very expensive</a:t>
            </a:r>
          </a:p>
          <a:p>
            <a:pPr lvl="1"/>
            <a:r>
              <a:rPr lang="en-US" dirty="0"/>
              <a:t>When writing a contract, the penalty will be very high</a:t>
            </a:r>
          </a:p>
          <a:p>
            <a:pPr lvl="1"/>
            <a:r>
              <a:rPr lang="en-US" dirty="0"/>
              <a:t>You will then spend a lot on maintenance and probably build multiple small plants instead of one large plant which may be a lot more expensive</a:t>
            </a:r>
          </a:p>
          <a:p>
            <a:r>
              <a:rPr lang="en-US" dirty="0"/>
              <a:t>Assume a new plant in Nigeria</a:t>
            </a:r>
          </a:p>
          <a:p>
            <a:pPr lvl="1"/>
            <a:r>
              <a:rPr lang="en-US" dirty="0"/>
              <a:t>People still have generators and can use them if the plant has an outage</a:t>
            </a:r>
          </a:p>
          <a:p>
            <a:pPr lvl="1"/>
            <a:r>
              <a:rPr lang="en-US" dirty="0"/>
              <a:t>It may not be possible to get power to the plant because of distribution limitations</a:t>
            </a:r>
          </a:p>
          <a:p>
            <a:pPr lvl="1"/>
            <a:r>
              <a:rPr lang="en-US" dirty="0"/>
              <a:t>You want the plant to be maintained but you do not want the IPP to spend a whole lot on maintenance</a:t>
            </a:r>
          </a:p>
          <a:p>
            <a:pPr lvl="1"/>
            <a:endParaRPr lang="en-US" dirty="0"/>
          </a:p>
          <a:p>
            <a:r>
              <a:rPr lang="en-US" dirty="0"/>
              <a:t>The availability penalty should come from the off-taker cost</a:t>
            </a:r>
          </a:p>
        </p:txBody>
      </p:sp>
      <p:sp>
        <p:nvSpPr>
          <p:cNvPr id="4" name="Slide Number Placeholder 3">
            <a:extLst>
              <a:ext uri="{FF2B5EF4-FFF2-40B4-BE49-F238E27FC236}">
                <a16:creationId xmlns:a16="http://schemas.microsoft.com/office/drawing/2014/main" id="{10F56B63-9088-44C0-81EB-8FFFB7CC58F7}"/>
              </a:ext>
            </a:extLst>
          </p:cNvPr>
          <p:cNvSpPr>
            <a:spLocks noGrp="1"/>
          </p:cNvSpPr>
          <p:nvPr>
            <p:ph type="sldNum" sz="quarter" idx="4294967295"/>
          </p:nvPr>
        </p:nvSpPr>
        <p:spPr>
          <a:xfrm>
            <a:off x="9448800" y="6356350"/>
            <a:ext cx="2743200" cy="365125"/>
          </a:xfrm>
        </p:spPr>
        <p:txBody>
          <a:bodyPr/>
          <a:lstStyle/>
          <a:p>
            <a:fld id="{EB241CD2-1E45-42A3-B213-66A034DF9A3B}" type="slidenum">
              <a:rPr lang="en-GB" smtClean="0"/>
              <a:t>234</a:t>
            </a:fld>
            <a:endParaRPr lang="en-GB" dirty="0"/>
          </a:p>
        </p:txBody>
      </p:sp>
    </p:spTree>
    <p:extLst>
      <p:ext uri="{BB962C8B-B14F-4D97-AF65-F5344CB8AC3E}">
        <p14:creationId xmlns:p14="http://schemas.microsoft.com/office/powerpoint/2010/main" val="365870719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D0FEC-B087-44F0-BF28-29ACC572D9B0}"/>
              </a:ext>
            </a:extLst>
          </p:cNvPr>
          <p:cNvSpPr>
            <a:spLocks noGrp="1"/>
          </p:cNvSpPr>
          <p:nvPr>
            <p:ph type="ctrTitle"/>
          </p:nvPr>
        </p:nvSpPr>
        <p:spPr/>
        <p:txBody>
          <a:bodyPr>
            <a:normAutofit fontScale="90000"/>
          </a:bodyPr>
          <a:lstStyle/>
          <a:p>
            <a:r>
              <a:rPr lang="en-US" dirty="0"/>
              <a:t>Illustration of Off-taker Costs and Penalties</a:t>
            </a:r>
          </a:p>
        </p:txBody>
      </p:sp>
      <p:sp>
        <p:nvSpPr>
          <p:cNvPr id="3" name="Content Placeholder 2">
            <a:extLst>
              <a:ext uri="{FF2B5EF4-FFF2-40B4-BE49-F238E27FC236}">
                <a16:creationId xmlns:a16="http://schemas.microsoft.com/office/drawing/2014/main" id="{C182819A-659C-4E4D-B37E-D396C06297C7}"/>
              </a:ext>
            </a:extLst>
          </p:cNvPr>
          <p:cNvSpPr>
            <a:spLocks noGrp="1"/>
          </p:cNvSpPr>
          <p:nvPr>
            <p:ph type="body" sz="quarter" idx="13"/>
          </p:nvPr>
        </p:nvSpPr>
        <p:spPr/>
        <p:txBody>
          <a:bodyPr>
            <a:normAutofit lnSpcReduction="10000"/>
          </a:bodyPr>
          <a:lstStyle/>
          <a:p>
            <a:r>
              <a:rPr lang="en-US" dirty="0"/>
              <a:t>Example of lighting</a:t>
            </a:r>
          </a:p>
          <a:p>
            <a:pPr lvl="1"/>
            <a:r>
              <a:rPr lang="en-US" dirty="0">
                <a:solidFill>
                  <a:schemeClr val="tx1"/>
                </a:solidFill>
              </a:rPr>
              <a:t>No penalty – would not replace lights</a:t>
            </a:r>
          </a:p>
          <a:p>
            <a:pPr lvl="1"/>
            <a:r>
              <a:rPr lang="en-US" dirty="0">
                <a:solidFill>
                  <a:schemeClr val="tx1"/>
                </a:solidFill>
              </a:rPr>
              <a:t>Very high penalty – would have staff devoted to changing lights and a whole lot of inventory of lights</a:t>
            </a:r>
          </a:p>
          <a:p>
            <a:r>
              <a:rPr lang="en-US" dirty="0"/>
              <a:t>Alternative penalties</a:t>
            </a:r>
          </a:p>
          <a:p>
            <a:pPr lvl="1"/>
            <a:r>
              <a:rPr lang="en-US" dirty="0">
                <a:solidFill>
                  <a:schemeClr val="tx1"/>
                </a:solidFill>
              </a:rPr>
              <a:t>With low penalty – bids would be lower</a:t>
            </a:r>
          </a:p>
          <a:p>
            <a:pPr lvl="1"/>
            <a:r>
              <a:rPr lang="en-US" dirty="0">
                <a:solidFill>
                  <a:schemeClr val="tx1"/>
                </a:solidFill>
              </a:rPr>
              <a:t>With high penalty – bids would be higher</a:t>
            </a:r>
          </a:p>
          <a:p>
            <a:r>
              <a:rPr lang="en-US" dirty="0"/>
              <a:t>How do decide on the penalty</a:t>
            </a:r>
          </a:p>
          <a:p>
            <a:pPr lvl="1"/>
            <a:r>
              <a:rPr lang="en-US" dirty="0">
                <a:solidFill>
                  <a:schemeClr val="tx1"/>
                </a:solidFill>
              </a:rPr>
              <a:t>Make some kind of assessment of how much it costs the off-taker when the lights go out</a:t>
            </a:r>
          </a:p>
          <a:p>
            <a:pPr lvl="1"/>
            <a:r>
              <a:rPr lang="en-US" dirty="0">
                <a:solidFill>
                  <a:schemeClr val="tx1"/>
                </a:solidFill>
              </a:rPr>
              <a:t>Examples</a:t>
            </a:r>
          </a:p>
          <a:p>
            <a:pPr lvl="2"/>
            <a:r>
              <a:rPr lang="en-US" dirty="0">
                <a:solidFill>
                  <a:schemeClr val="tx1"/>
                </a:solidFill>
              </a:rPr>
              <a:t>In a surgery center the cost of not having good lighting may be very high and the penalties should be higher</a:t>
            </a:r>
          </a:p>
          <a:p>
            <a:pPr lvl="2"/>
            <a:r>
              <a:rPr lang="en-US" dirty="0">
                <a:solidFill>
                  <a:schemeClr val="tx1"/>
                </a:solidFill>
              </a:rPr>
              <a:t>In a store room, the costs of a light going out should be less </a:t>
            </a:r>
          </a:p>
        </p:txBody>
      </p:sp>
      <p:sp>
        <p:nvSpPr>
          <p:cNvPr id="4" name="Slide Number Placeholder 3">
            <a:extLst>
              <a:ext uri="{FF2B5EF4-FFF2-40B4-BE49-F238E27FC236}">
                <a16:creationId xmlns:a16="http://schemas.microsoft.com/office/drawing/2014/main" id="{DD488E26-3766-4001-A69B-54086890B7C3}"/>
              </a:ext>
            </a:extLst>
          </p:cNvPr>
          <p:cNvSpPr>
            <a:spLocks noGrp="1"/>
          </p:cNvSpPr>
          <p:nvPr>
            <p:ph type="sldNum" sz="quarter" idx="4294967295"/>
          </p:nvPr>
        </p:nvSpPr>
        <p:spPr>
          <a:xfrm>
            <a:off x="9971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235</a:t>
            </a:fld>
            <a:endParaRPr lang="en-GB" dirty="0"/>
          </a:p>
        </p:txBody>
      </p:sp>
    </p:spTree>
    <p:extLst>
      <p:ext uri="{BB962C8B-B14F-4D97-AF65-F5344CB8AC3E}">
        <p14:creationId xmlns:p14="http://schemas.microsoft.com/office/powerpoint/2010/main" val="408436175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293FD9-2759-439E-B9FC-8F9A660ABE39}"/>
              </a:ext>
            </a:extLst>
          </p:cNvPr>
          <p:cNvSpPr>
            <a:spLocks noGrp="1"/>
          </p:cNvSpPr>
          <p:nvPr>
            <p:ph type="ctrTitle"/>
          </p:nvPr>
        </p:nvSpPr>
        <p:spPr/>
        <p:txBody>
          <a:bodyPr>
            <a:normAutofit fontScale="90000"/>
          </a:bodyPr>
          <a:lstStyle/>
          <a:p>
            <a:r>
              <a:rPr lang="en-029" dirty="0"/>
              <a:t>Mechanics of How Risks are Allocated: Definition of Output and Availability Projects</a:t>
            </a:r>
          </a:p>
        </p:txBody>
      </p:sp>
      <p:sp>
        <p:nvSpPr>
          <p:cNvPr id="2" name="Content Placeholder 1">
            <a:extLst>
              <a:ext uri="{FF2B5EF4-FFF2-40B4-BE49-F238E27FC236}">
                <a16:creationId xmlns:a16="http://schemas.microsoft.com/office/drawing/2014/main" id="{E6056869-150B-4C76-9298-2749382D0745}"/>
              </a:ext>
            </a:extLst>
          </p:cNvPr>
          <p:cNvSpPr>
            <a:spLocks noGrp="1"/>
          </p:cNvSpPr>
          <p:nvPr>
            <p:ph type="body" sz="quarter" idx="13"/>
          </p:nvPr>
        </p:nvSpPr>
        <p:spPr/>
        <p:txBody>
          <a:bodyPr>
            <a:normAutofit/>
          </a:bodyPr>
          <a:lstStyle/>
          <a:p>
            <a:r>
              <a:rPr lang="en-029" sz="3200" dirty="0"/>
              <a:t>Understanding the definition of output and availability-based projects.  </a:t>
            </a:r>
          </a:p>
          <a:p>
            <a:r>
              <a:rPr lang="en-029" sz="3200" dirty="0"/>
              <a:t>Output-based Projects: The cash flows are sensitive to volumes or demand (Solar or Traffic). </a:t>
            </a:r>
          </a:p>
          <a:p>
            <a:r>
              <a:rPr lang="en-029" sz="3200" dirty="0"/>
              <a:t>Availability-based projects: the cash flow is sensitive to whether the projects are available to deliver their service but not the actual services produced.  </a:t>
            </a:r>
          </a:p>
          <a:p>
            <a:pPr lvl="1"/>
            <a:r>
              <a:rPr lang="en-029" sz="2800" dirty="0"/>
              <a:t>This means output-based projects are sensitive to demand and availability-based projects are not. </a:t>
            </a:r>
          </a:p>
        </p:txBody>
      </p:sp>
      <p:sp>
        <p:nvSpPr>
          <p:cNvPr id="4" name="Slide Number Placeholder 3">
            <a:extLst>
              <a:ext uri="{FF2B5EF4-FFF2-40B4-BE49-F238E27FC236}">
                <a16:creationId xmlns:a16="http://schemas.microsoft.com/office/drawing/2014/main" id="{D4A9A201-92BA-4A0C-904A-E37FA251BC37}"/>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236</a:t>
            </a:fld>
            <a:endParaRPr lang="ko-KR" altLang="en-US" dirty="0"/>
          </a:p>
        </p:txBody>
      </p:sp>
    </p:spTree>
    <p:extLst>
      <p:ext uri="{BB962C8B-B14F-4D97-AF65-F5344CB8AC3E}">
        <p14:creationId xmlns:p14="http://schemas.microsoft.com/office/powerpoint/2010/main" val="366554987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p:txBody>
          <a:bodyPr/>
          <a:lstStyle/>
          <a:p>
            <a:r>
              <a:rPr lang="en-US" altLang="en-US" dirty="0"/>
              <a:t>Contract Risks</a:t>
            </a:r>
          </a:p>
        </p:txBody>
      </p:sp>
      <p:pic>
        <p:nvPicPr>
          <p:cNvPr id="2" name="Content Placeholder 1"/>
          <p:cNvPicPr>
            <a:picLocks noGrp="1" noChangeAspect="1"/>
          </p:cNvPicPr>
          <p:nvPr>
            <p:ph idx="4294967295"/>
          </p:nvPr>
        </p:nvPicPr>
        <p:blipFill>
          <a:blip r:embed="rId2"/>
          <a:stretch>
            <a:fillRect/>
          </a:stretch>
        </p:blipFill>
        <p:spPr>
          <a:xfrm>
            <a:off x="595746" y="1363454"/>
            <a:ext cx="8797636" cy="5383871"/>
          </a:xfrm>
          <a:prstGeom prst="rect">
            <a:avLst/>
          </a:prstGeom>
        </p:spPr>
      </p:pic>
    </p:spTree>
    <p:extLst>
      <p:ext uri="{BB962C8B-B14F-4D97-AF65-F5344CB8AC3E}">
        <p14:creationId xmlns:p14="http://schemas.microsoft.com/office/powerpoint/2010/main" val="104151269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A3624-1C38-1E29-63F0-8A21F8EF95FE}"/>
              </a:ext>
            </a:extLst>
          </p:cNvPr>
          <p:cNvSpPr>
            <a:spLocks noGrp="1"/>
          </p:cNvSpPr>
          <p:nvPr>
            <p:ph type="ctrTitle"/>
          </p:nvPr>
        </p:nvSpPr>
        <p:spPr>
          <a:xfrm>
            <a:off x="803564" y="2850865"/>
            <a:ext cx="10363200" cy="1470025"/>
          </a:xfrm>
        </p:spPr>
        <p:txBody>
          <a:bodyPr>
            <a:normAutofit fontScale="90000"/>
          </a:bodyPr>
          <a:lstStyle/>
          <a:p>
            <a:r>
              <a:rPr lang="en-US" dirty="0"/>
              <a:t>Liquidated Damages in PPA, EPC and O&amp;M Contract and Connections</a:t>
            </a:r>
          </a:p>
        </p:txBody>
      </p:sp>
    </p:spTree>
    <p:extLst>
      <p:ext uri="{BB962C8B-B14F-4D97-AF65-F5344CB8AC3E}">
        <p14:creationId xmlns:p14="http://schemas.microsoft.com/office/powerpoint/2010/main" val="290523419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A1E83778-E91F-44AD-B8FD-00C4692BD208}"/>
              </a:ext>
            </a:extLst>
          </p:cNvPr>
          <p:cNvSpPr>
            <a:spLocks noGrp="1" noChangeArrowheads="1"/>
          </p:cNvSpPr>
          <p:nvPr>
            <p:ph type="ctrTitle"/>
          </p:nvPr>
        </p:nvSpPr>
        <p:spPr/>
        <p:txBody>
          <a:bodyPr/>
          <a:lstStyle/>
          <a:p>
            <a:r>
              <a:rPr lang="en-US" altLang="en-US" dirty="0"/>
              <a:t>Example of Liquidated Damages in PPA</a:t>
            </a:r>
          </a:p>
        </p:txBody>
      </p:sp>
      <p:pic>
        <p:nvPicPr>
          <p:cNvPr id="16387" name="Content Placeholder 3">
            <a:extLst>
              <a:ext uri="{FF2B5EF4-FFF2-40B4-BE49-F238E27FC236}">
                <a16:creationId xmlns:a16="http://schemas.microsoft.com/office/drawing/2014/main" id="{7F467111-7221-4F81-A80F-D9E56887C36B}"/>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560618" y="1728580"/>
            <a:ext cx="7620000" cy="4359275"/>
          </a:xfrm>
        </p:spPr>
      </p:pic>
      <p:sp>
        <p:nvSpPr>
          <p:cNvPr id="2" name="TextBox 1">
            <a:extLst>
              <a:ext uri="{FF2B5EF4-FFF2-40B4-BE49-F238E27FC236}">
                <a16:creationId xmlns:a16="http://schemas.microsoft.com/office/drawing/2014/main" id="{0543FABC-0059-498F-8F1B-03A851F2C652}"/>
              </a:ext>
            </a:extLst>
          </p:cNvPr>
          <p:cNvSpPr txBox="1"/>
          <p:nvPr/>
        </p:nvSpPr>
        <p:spPr>
          <a:xfrm>
            <a:off x="699655" y="2140527"/>
            <a:ext cx="1885950" cy="2031325"/>
          </a:xfrm>
          <a:prstGeom prst="rect">
            <a:avLst/>
          </a:prstGeom>
          <a:solidFill>
            <a:schemeClr val="bg1">
              <a:lumMod val="85000"/>
            </a:schemeClr>
          </a:solidFill>
        </p:spPr>
        <p:txBody>
          <a:bodyPr wrap="square" rtlCol="0">
            <a:spAutoFit/>
          </a:bodyPr>
          <a:lstStyle/>
          <a:p>
            <a:r>
              <a:rPr lang="en-US" dirty="0"/>
              <a:t>Liquidated damages should reflect the cost to the off-taker and should not be arbitrary penalties</a:t>
            </a:r>
          </a:p>
        </p:txBody>
      </p:sp>
      <p:sp>
        <p:nvSpPr>
          <p:cNvPr id="4" name="TextBox 3">
            <a:extLst>
              <a:ext uri="{FF2B5EF4-FFF2-40B4-BE49-F238E27FC236}">
                <a16:creationId xmlns:a16="http://schemas.microsoft.com/office/drawing/2014/main" id="{F8FA27F6-D571-BDF4-EB0A-934FC9CB3775}"/>
              </a:ext>
            </a:extLst>
          </p:cNvPr>
          <p:cNvSpPr txBox="1"/>
          <p:nvPr/>
        </p:nvSpPr>
        <p:spPr>
          <a:xfrm>
            <a:off x="699655" y="4537363"/>
            <a:ext cx="1885950" cy="1477328"/>
          </a:xfrm>
          <a:prstGeom prst="rect">
            <a:avLst/>
          </a:prstGeom>
          <a:solidFill>
            <a:schemeClr val="bg1">
              <a:lumMod val="85000"/>
            </a:schemeClr>
          </a:solidFill>
        </p:spPr>
        <p:txBody>
          <a:bodyPr wrap="square" rtlCol="0">
            <a:spAutoFit/>
          </a:bodyPr>
          <a:lstStyle/>
          <a:p>
            <a:r>
              <a:rPr lang="en-US" dirty="0"/>
              <a:t>Provide a theoretical reason for limits on liquidated damage</a:t>
            </a:r>
          </a:p>
        </p:txBody>
      </p:sp>
    </p:spTree>
    <p:extLst>
      <p:ext uri="{BB962C8B-B14F-4D97-AF65-F5344CB8AC3E}">
        <p14:creationId xmlns:p14="http://schemas.microsoft.com/office/powerpoint/2010/main" val="1880174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144433" y="1503754"/>
            <a:ext cx="6075900" cy="4954196"/>
          </a:xfrm>
          <a:prstGeom prst="rect">
            <a:avLst/>
          </a:prstGeom>
        </p:spPr>
      </p:pic>
      <p:sp>
        <p:nvSpPr>
          <p:cNvPr id="3" name="Title 2">
            <a:extLst>
              <a:ext uri="{FF2B5EF4-FFF2-40B4-BE49-F238E27FC236}">
                <a16:creationId xmlns:a16="http://schemas.microsoft.com/office/drawing/2014/main" id="{8AEDD1BB-9C9B-1824-E05E-D5C400922329}"/>
              </a:ext>
            </a:extLst>
          </p:cNvPr>
          <p:cNvSpPr>
            <a:spLocks noGrp="1"/>
          </p:cNvSpPr>
          <p:nvPr>
            <p:ph type="ctrTitle"/>
          </p:nvPr>
        </p:nvSpPr>
        <p:spPr/>
        <p:txBody>
          <a:bodyPr/>
          <a:lstStyle/>
          <a:p>
            <a:r>
              <a:rPr lang="en-US" dirty="0"/>
              <a:t>City is Like a Corporation/Project is Business</a:t>
            </a:r>
          </a:p>
        </p:txBody>
      </p:sp>
      <p:sp>
        <p:nvSpPr>
          <p:cNvPr id="2" name="Text Placeholder 1">
            <a:extLst>
              <a:ext uri="{FF2B5EF4-FFF2-40B4-BE49-F238E27FC236}">
                <a16:creationId xmlns:a16="http://schemas.microsoft.com/office/drawing/2014/main" id="{95619438-10C2-E556-8F51-EA749B537705}"/>
              </a:ext>
            </a:extLst>
          </p:cNvPr>
          <p:cNvSpPr>
            <a:spLocks noGrp="1"/>
          </p:cNvSpPr>
          <p:nvPr>
            <p:ph type="body" sz="quarter" idx="13"/>
          </p:nvPr>
        </p:nvSpPr>
        <p:spPr/>
        <p:txBody>
          <a:bodyPr/>
          <a:lstStyle/>
          <a:p>
            <a:r>
              <a:rPr lang="en-US" dirty="0"/>
              <a:t>.</a:t>
            </a:r>
          </a:p>
        </p:txBody>
      </p:sp>
      <p:sp>
        <p:nvSpPr>
          <p:cNvPr id="7" name="Slide Number Placeholder 6"/>
          <p:cNvSpPr>
            <a:spLocks noGrp="1"/>
          </p:cNvSpPr>
          <p:nvPr>
            <p:ph type="sldNum" sz="quarter" idx="4294967295"/>
          </p:nvPr>
        </p:nvSpPr>
        <p:spPr>
          <a:xfrm>
            <a:off x="11495088" y="6457950"/>
            <a:ext cx="696912" cy="400050"/>
          </a:xfrm>
        </p:spPr>
        <p:txBody>
          <a:bodyPr/>
          <a:lstStyle/>
          <a:p>
            <a:pPr algn="ctr"/>
            <a:fld id="{0C3A1854-6B63-4059-B360-A3C4972BF0FC}" type="slidenum">
              <a:rPr lang="ko-KR" altLang="en-US" smtClean="0"/>
              <a:pPr algn="ctr"/>
              <a:t>24</a:t>
            </a:fld>
            <a:endParaRPr lang="ko-KR" altLang="en-US" dirty="0"/>
          </a:p>
        </p:txBody>
      </p:sp>
      <p:sp>
        <p:nvSpPr>
          <p:cNvPr id="14" name="TextBox 13"/>
          <p:cNvSpPr txBox="1"/>
          <p:nvPr/>
        </p:nvSpPr>
        <p:spPr>
          <a:xfrm>
            <a:off x="762000" y="2143035"/>
            <a:ext cx="1752600" cy="1200329"/>
          </a:xfrm>
          <a:prstGeom prst="rect">
            <a:avLst/>
          </a:prstGeom>
          <a:noFill/>
        </p:spPr>
        <p:txBody>
          <a:bodyPr wrap="square" rtlCol="0">
            <a:spAutoFit/>
          </a:bodyPr>
          <a:lstStyle/>
          <a:p>
            <a:r>
              <a:rPr lang="en-US" dirty="0"/>
              <a:t>Individual Business or Family is like project Finance</a:t>
            </a:r>
          </a:p>
        </p:txBody>
      </p:sp>
      <p:cxnSp>
        <p:nvCxnSpPr>
          <p:cNvPr id="16" name="Straight Arrow Connector 15"/>
          <p:cNvCxnSpPr/>
          <p:nvPr/>
        </p:nvCxnSpPr>
        <p:spPr>
          <a:xfrm>
            <a:off x="2743200" y="2743200"/>
            <a:ext cx="1524000" cy="914400"/>
          </a:xfrm>
          <a:prstGeom prst="straightConnector1">
            <a:avLst/>
          </a:prstGeom>
          <a:ln w="317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FF90B4E-E0B4-F459-C7AC-1D8D2A9F10E9}"/>
              </a:ext>
            </a:extLst>
          </p:cNvPr>
          <p:cNvSpPr txBox="1"/>
          <p:nvPr/>
        </p:nvSpPr>
        <p:spPr>
          <a:xfrm>
            <a:off x="323478" y="4350327"/>
            <a:ext cx="2960049" cy="1200329"/>
          </a:xfrm>
          <a:prstGeom prst="rect">
            <a:avLst/>
          </a:prstGeom>
          <a:solidFill>
            <a:srgbClr val="00B0F0"/>
          </a:solidFill>
        </p:spPr>
        <p:txBody>
          <a:bodyPr wrap="square" rtlCol="0">
            <a:spAutoFit/>
          </a:bodyPr>
          <a:lstStyle/>
          <a:p>
            <a:r>
              <a:rPr lang="en-US" dirty="0"/>
              <a:t>Financial health of a city depends on the financial health of individuals and businesses in the city </a:t>
            </a:r>
          </a:p>
        </p:txBody>
      </p:sp>
    </p:spTree>
    <p:extLst>
      <p:ext uri="{BB962C8B-B14F-4D97-AF65-F5344CB8AC3E}">
        <p14:creationId xmlns:p14="http://schemas.microsoft.com/office/powerpoint/2010/main" val="402688323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5888-9C77-4A90-88A1-BE0A48BF6FF4}"/>
              </a:ext>
            </a:extLst>
          </p:cNvPr>
          <p:cNvSpPr>
            <a:spLocks noGrp="1"/>
          </p:cNvSpPr>
          <p:nvPr>
            <p:ph type="ctrTitle"/>
          </p:nvPr>
        </p:nvSpPr>
        <p:spPr/>
        <p:txBody>
          <a:bodyPr>
            <a:normAutofit fontScale="90000"/>
          </a:bodyPr>
          <a:lstStyle/>
          <a:p>
            <a:r>
              <a:rPr lang="en-US" dirty="0"/>
              <a:t>Example of Delay Penalty in PPA Contract</a:t>
            </a:r>
          </a:p>
        </p:txBody>
      </p:sp>
      <p:pic>
        <p:nvPicPr>
          <p:cNvPr id="5" name="Content Placeholder 4">
            <a:extLst>
              <a:ext uri="{FF2B5EF4-FFF2-40B4-BE49-F238E27FC236}">
                <a16:creationId xmlns:a16="http://schemas.microsoft.com/office/drawing/2014/main" id="{7A0D0DEB-5B07-4513-96A1-8C6545FA6BEC}"/>
              </a:ext>
            </a:extLst>
          </p:cNvPr>
          <p:cNvPicPr>
            <a:picLocks noGrp="1" noChangeAspect="1"/>
          </p:cNvPicPr>
          <p:nvPr>
            <p:ph idx="4294967295"/>
          </p:nvPr>
        </p:nvPicPr>
        <p:blipFill>
          <a:blip r:embed="rId2"/>
          <a:stretch>
            <a:fillRect/>
          </a:stretch>
        </p:blipFill>
        <p:spPr>
          <a:xfrm>
            <a:off x="2746938" y="1786885"/>
            <a:ext cx="8951913" cy="3857625"/>
          </a:xfrm>
          <a:prstGeom prst="rect">
            <a:avLst/>
          </a:prstGeom>
        </p:spPr>
      </p:pic>
      <p:sp>
        <p:nvSpPr>
          <p:cNvPr id="4" name="Slide Number Placeholder 3">
            <a:extLst>
              <a:ext uri="{FF2B5EF4-FFF2-40B4-BE49-F238E27FC236}">
                <a16:creationId xmlns:a16="http://schemas.microsoft.com/office/drawing/2014/main" id="{D94A4149-0A1B-4A7E-B033-989F17023097}"/>
              </a:ext>
            </a:extLst>
          </p:cNvPr>
          <p:cNvSpPr>
            <a:spLocks noGrp="1"/>
          </p:cNvSpPr>
          <p:nvPr>
            <p:ph type="sldNum" sz="quarter" idx="4294967295"/>
          </p:nvPr>
        </p:nvSpPr>
        <p:spPr>
          <a:xfrm>
            <a:off x="11495088" y="6457950"/>
            <a:ext cx="696912" cy="400050"/>
          </a:xfrm>
        </p:spPr>
        <p:txBody>
          <a:bodyPr/>
          <a:lstStyle/>
          <a:p>
            <a:pPr algn="ctr"/>
            <a:fld id="{0C3A1854-6B63-4059-B360-A3C4972BF0FC}" type="slidenum">
              <a:rPr lang="ko-KR" altLang="en-US" smtClean="0"/>
              <a:pPr algn="ctr"/>
              <a:t>240</a:t>
            </a:fld>
            <a:endParaRPr lang="ko-KR" altLang="en-US" dirty="0"/>
          </a:p>
        </p:txBody>
      </p:sp>
      <p:sp>
        <p:nvSpPr>
          <p:cNvPr id="3" name="TextBox 2">
            <a:extLst>
              <a:ext uri="{FF2B5EF4-FFF2-40B4-BE49-F238E27FC236}">
                <a16:creationId xmlns:a16="http://schemas.microsoft.com/office/drawing/2014/main" id="{3344FD1B-6FF0-C77B-4941-BD132869E635}"/>
              </a:ext>
            </a:extLst>
          </p:cNvPr>
          <p:cNvSpPr txBox="1"/>
          <p:nvPr/>
        </p:nvSpPr>
        <p:spPr>
          <a:xfrm>
            <a:off x="323478" y="2535382"/>
            <a:ext cx="3070886" cy="1754326"/>
          </a:xfrm>
          <a:prstGeom prst="rect">
            <a:avLst/>
          </a:prstGeom>
          <a:noFill/>
        </p:spPr>
        <p:txBody>
          <a:bodyPr wrap="square" rtlCol="0">
            <a:spAutoFit/>
          </a:bodyPr>
          <a:lstStyle/>
          <a:p>
            <a:r>
              <a:rPr lang="en-US" dirty="0"/>
              <a:t>Evaluate the cost compared to marginal cost of electricity. </a:t>
            </a:r>
          </a:p>
          <a:p>
            <a:endParaRPr lang="en-US" dirty="0"/>
          </a:p>
          <a:p>
            <a:r>
              <a:rPr lang="en-US" dirty="0"/>
              <a:t>Convert to MWH</a:t>
            </a:r>
          </a:p>
          <a:p>
            <a:endParaRPr lang="en-US" dirty="0"/>
          </a:p>
          <a:p>
            <a:r>
              <a:rPr lang="en-US" dirty="0"/>
              <a:t>Consider capacity savings</a:t>
            </a:r>
          </a:p>
        </p:txBody>
      </p:sp>
    </p:spTree>
    <p:extLst>
      <p:ext uri="{BB962C8B-B14F-4D97-AF65-F5344CB8AC3E}">
        <p14:creationId xmlns:p14="http://schemas.microsoft.com/office/powerpoint/2010/main" val="384613680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F4B19-22D9-A7A3-697A-4231E57DC694}"/>
              </a:ext>
            </a:extLst>
          </p:cNvPr>
          <p:cNvSpPr>
            <a:spLocks noGrp="1"/>
          </p:cNvSpPr>
          <p:nvPr>
            <p:ph type="ctrTitle"/>
          </p:nvPr>
        </p:nvSpPr>
        <p:spPr/>
        <p:txBody>
          <a:bodyPr>
            <a:normAutofit fontScale="90000"/>
          </a:bodyPr>
          <a:lstStyle/>
          <a:p>
            <a:r>
              <a:rPr lang="en-US" dirty="0"/>
              <a:t>PPA and Revenue Contracts</a:t>
            </a:r>
          </a:p>
        </p:txBody>
      </p:sp>
    </p:spTree>
    <p:extLst>
      <p:ext uri="{BB962C8B-B14F-4D97-AF65-F5344CB8AC3E}">
        <p14:creationId xmlns:p14="http://schemas.microsoft.com/office/powerpoint/2010/main" val="57755724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ctrTitle"/>
          </p:nvPr>
        </p:nvSpPr>
        <p:spPr/>
        <p:txBody>
          <a:bodyPr>
            <a:normAutofit fontScale="90000"/>
          </a:bodyPr>
          <a:lstStyle/>
          <a:p>
            <a:r>
              <a:rPr lang="en-US" altLang="en-US" dirty="0"/>
              <a:t>General Purchased Power Agreement Pricing</a:t>
            </a:r>
          </a:p>
        </p:txBody>
      </p:sp>
      <p:sp>
        <p:nvSpPr>
          <p:cNvPr id="22531" name="Content Placeholder 2"/>
          <p:cNvSpPr>
            <a:spLocks noGrp="1"/>
          </p:cNvSpPr>
          <p:nvPr>
            <p:ph type="body" sz="quarter" idx="13"/>
          </p:nvPr>
        </p:nvSpPr>
        <p:spPr/>
        <p:txBody>
          <a:bodyPr>
            <a:normAutofit fontScale="92500" lnSpcReduction="10000"/>
          </a:bodyPr>
          <a:lstStyle/>
          <a:p>
            <a:pPr marL="0" indent="0">
              <a:buNone/>
            </a:pPr>
            <a:r>
              <a:rPr lang="en-US" altLang="en-US" dirty="0"/>
              <a:t>Components</a:t>
            </a:r>
          </a:p>
          <a:p>
            <a:pPr lvl="1">
              <a:buFont typeface="Wingdings" panose="05000000000000000000" pitchFamily="2" charset="2"/>
              <a:buChar char="Ø"/>
            </a:pPr>
            <a:r>
              <a:rPr lang="en-US" altLang="en-US" sz="2000" dirty="0"/>
              <a:t>A – Capacity Payment</a:t>
            </a:r>
          </a:p>
          <a:p>
            <a:pPr lvl="2">
              <a:buFont typeface="Wingdings" panose="05000000000000000000" pitchFamily="2" charset="2"/>
              <a:buChar char="Ø"/>
            </a:pPr>
            <a:r>
              <a:rPr lang="en-US" altLang="en-US" sz="2000" dirty="0"/>
              <a:t>Does not vary with output</a:t>
            </a:r>
          </a:p>
          <a:p>
            <a:pPr lvl="2">
              <a:buFont typeface="Wingdings" panose="05000000000000000000" pitchFamily="2" charset="2"/>
              <a:buChar char="Ø"/>
            </a:pPr>
            <a:r>
              <a:rPr lang="en-US" altLang="en-US" sz="1800" dirty="0"/>
              <a:t>Covers debt service, taxes and equity return from project budget</a:t>
            </a:r>
          </a:p>
          <a:p>
            <a:pPr lvl="2">
              <a:buFont typeface="Wingdings" panose="05000000000000000000" pitchFamily="2" charset="2"/>
              <a:buChar char="Ø"/>
            </a:pPr>
            <a:r>
              <a:rPr lang="en-US" altLang="en-US" sz="1800" dirty="0"/>
              <a:t>Deductions for unavailability of plant</a:t>
            </a:r>
          </a:p>
          <a:p>
            <a:pPr lvl="2">
              <a:buFont typeface="Wingdings" panose="05000000000000000000" pitchFamily="2" charset="2"/>
              <a:buChar char="Ø"/>
            </a:pPr>
            <a:r>
              <a:rPr lang="en-US" altLang="en-US" sz="1800" dirty="0"/>
              <a:t>Currency  adjustments and currency split</a:t>
            </a:r>
          </a:p>
          <a:p>
            <a:pPr lvl="1">
              <a:buFont typeface="Wingdings" panose="05000000000000000000" pitchFamily="2" charset="2"/>
              <a:buChar char="Ø"/>
            </a:pPr>
            <a:r>
              <a:rPr lang="en-US" altLang="en-US" sz="2000" dirty="0"/>
              <a:t>B – Fixed O&amp;M Charge</a:t>
            </a:r>
          </a:p>
          <a:p>
            <a:pPr lvl="2">
              <a:buFont typeface="Wingdings" panose="05000000000000000000" pitchFamily="2" charset="2"/>
              <a:buChar char="Ø"/>
            </a:pPr>
            <a:r>
              <a:rPr lang="en-US" altLang="en-US" sz="2000" dirty="0"/>
              <a:t>Does not vary with output</a:t>
            </a:r>
          </a:p>
          <a:p>
            <a:pPr lvl="2">
              <a:buFont typeface="Wingdings" panose="05000000000000000000" pitchFamily="2" charset="2"/>
              <a:buChar char="Ø"/>
            </a:pPr>
            <a:r>
              <a:rPr lang="en-US" altLang="en-US" sz="1800" dirty="0"/>
              <a:t>Escalates with general inflation</a:t>
            </a:r>
          </a:p>
          <a:p>
            <a:pPr lvl="2">
              <a:buFont typeface="Wingdings" panose="05000000000000000000" pitchFamily="2" charset="2"/>
              <a:buChar char="Ø"/>
            </a:pPr>
            <a:r>
              <a:rPr lang="en-US" altLang="en-US" sz="1800" dirty="0"/>
              <a:t>Could have currency adjustment</a:t>
            </a:r>
          </a:p>
          <a:p>
            <a:pPr lvl="1">
              <a:buFont typeface="Wingdings" panose="05000000000000000000" pitchFamily="2" charset="2"/>
              <a:buChar char="Ø"/>
            </a:pPr>
            <a:r>
              <a:rPr lang="en-US" altLang="en-US" sz="2000" dirty="0"/>
              <a:t>C – Fuel Energy Charge</a:t>
            </a:r>
          </a:p>
          <a:p>
            <a:pPr lvl="2">
              <a:buFont typeface="Wingdings" panose="05000000000000000000" pitchFamily="2" charset="2"/>
              <a:buChar char="Ø"/>
            </a:pPr>
            <a:r>
              <a:rPr lang="en-US" altLang="en-US" sz="2000" dirty="0"/>
              <a:t>Varies with energy produced</a:t>
            </a:r>
          </a:p>
          <a:p>
            <a:pPr lvl="2">
              <a:buFont typeface="Wingdings" panose="05000000000000000000" pitchFamily="2" charset="2"/>
              <a:buChar char="Ø"/>
            </a:pPr>
            <a:r>
              <a:rPr lang="en-US" altLang="en-US" sz="1800" dirty="0"/>
              <a:t>Use the target heat rate (Target HR)</a:t>
            </a:r>
          </a:p>
          <a:p>
            <a:pPr lvl="2">
              <a:buFont typeface="Wingdings" panose="05000000000000000000" pitchFamily="2" charset="2"/>
              <a:buChar char="Ø"/>
            </a:pPr>
            <a:r>
              <a:rPr lang="en-US" altLang="en-US" sz="1800" dirty="0"/>
              <a:t>Target HR x Fuel Price = Energy Charge</a:t>
            </a:r>
          </a:p>
          <a:p>
            <a:pPr lvl="1">
              <a:buFont typeface="Wingdings" panose="05000000000000000000" pitchFamily="2" charset="2"/>
              <a:buChar char="Ø"/>
            </a:pPr>
            <a:r>
              <a:rPr lang="en-US" altLang="en-US" sz="2000" dirty="0"/>
              <a:t>D – Variable O&amp;M Charge</a:t>
            </a:r>
          </a:p>
          <a:p>
            <a:pPr lvl="2">
              <a:buFont typeface="Wingdings" panose="05000000000000000000" pitchFamily="2" charset="2"/>
              <a:buChar char="Ø"/>
            </a:pPr>
            <a:r>
              <a:rPr lang="en-US" altLang="en-US" sz="1800" dirty="0"/>
              <a:t>Definition of fixed and variable costs </a:t>
            </a:r>
          </a:p>
          <a:p>
            <a:pPr lvl="2">
              <a:buFont typeface="Wingdings" panose="05000000000000000000" pitchFamily="2" charset="2"/>
              <a:buChar char="Ø"/>
            </a:pPr>
            <a:r>
              <a:rPr lang="en-US" altLang="en-US" sz="1800" dirty="0"/>
              <a:t>Start-up costs</a:t>
            </a:r>
          </a:p>
        </p:txBody>
      </p:sp>
    </p:spTree>
    <p:extLst>
      <p:ext uri="{BB962C8B-B14F-4D97-AF65-F5344CB8AC3E}">
        <p14:creationId xmlns:p14="http://schemas.microsoft.com/office/powerpoint/2010/main" val="8313395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506EE-00C6-4C79-9C3E-CF74591877F6}"/>
              </a:ext>
            </a:extLst>
          </p:cNvPr>
          <p:cNvSpPr>
            <a:spLocks noGrp="1"/>
          </p:cNvSpPr>
          <p:nvPr>
            <p:ph type="ctrTitle"/>
          </p:nvPr>
        </p:nvSpPr>
        <p:spPr/>
        <p:txBody>
          <a:bodyPr/>
          <a:lstStyle/>
          <a:p>
            <a:r>
              <a:rPr lang="en-029" dirty="0"/>
              <a:t>Four Part Tariff Example</a:t>
            </a:r>
          </a:p>
        </p:txBody>
      </p:sp>
      <p:pic>
        <p:nvPicPr>
          <p:cNvPr id="4" name="Content Placeholder 3">
            <a:extLst>
              <a:ext uri="{FF2B5EF4-FFF2-40B4-BE49-F238E27FC236}">
                <a16:creationId xmlns:a16="http://schemas.microsoft.com/office/drawing/2014/main" id="{29D2DC12-75CF-42CC-BDAB-998DBBCB2A46}"/>
              </a:ext>
            </a:extLst>
          </p:cNvPr>
          <p:cNvPicPr>
            <a:picLocks noGrp="1" noChangeAspect="1"/>
          </p:cNvPicPr>
          <p:nvPr>
            <p:ph idx="4294967295"/>
          </p:nvPr>
        </p:nvPicPr>
        <p:blipFill>
          <a:blip r:embed="rId2"/>
          <a:stretch>
            <a:fillRect/>
          </a:stretch>
        </p:blipFill>
        <p:spPr>
          <a:xfrm>
            <a:off x="1099690" y="1600200"/>
            <a:ext cx="9974263" cy="4999037"/>
          </a:xfrm>
          <a:prstGeom prst="rect">
            <a:avLst/>
          </a:prstGeom>
        </p:spPr>
      </p:pic>
    </p:spTree>
    <p:extLst>
      <p:ext uri="{BB962C8B-B14F-4D97-AF65-F5344CB8AC3E}">
        <p14:creationId xmlns:p14="http://schemas.microsoft.com/office/powerpoint/2010/main" val="296208224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766F9-D121-4A7D-940C-9175A9F54B0B}"/>
              </a:ext>
            </a:extLst>
          </p:cNvPr>
          <p:cNvSpPr>
            <a:spLocks noGrp="1"/>
          </p:cNvSpPr>
          <p:nvPr>
            <p:ph type="ctrTitle"/>
          </p:nvPr>
        </p:nvSpPr>
        <p:spPr/>
        <p:txBody>
          <a:bodyPr>
            <a:normAutofit fontScale="90000"/>
          </a:bodyPr>
          <a:lstStyle/>
          <a:p>
            <a:r>
              <a:rPr lang="en-US" dirty="0"/>
              <a:t>Allocation of Construction Risk to Investor and Capacity Charge</a:t>
            </a:r>
          </a:p>
        </p:txBody>
      </p:sp>
      <p:sp>
        <p:nvSpPr>
          <p:cNvPr id="3" name="Content Placeholder 2">
            <a:extLst>
              <a:ext uri="{FF2B5EF4-FFF2-40B4-BE49-F238E27FC236}">
                <a16:creationId xmlns:a16="http://schemas.microsoft.com/office/drawing/2014/main" id="{73B4AEDB-924C-4BFE-9145-E0CED78437B7}"/>
              </a:ext>
            </a:extLst>
          </p:cNvPr>
          <p:cNvSpPr>
            <a:spLocks noGrp="1"/>
          </p:cNvSpPr>
          <p:nvPr>
            <p:ph type="body" sz="quarter" idx="13"/>
          </p:nvPr>
        </p:nvSpPr>
        <p:spPr/>
        <p:txBody>
          <a:bodyPr>
            <a:normAutofit/>
          </a:bodyPr>
          <a:lstStyle/>
          <a:p>
            <a:r>
              <a:rPr lang="en-US" sz="2800" dirty="0"/>
              <a:t>Contracts Signed at FC and not COD</a:t>
            </a:r>
          </a:p>
          <a:p>
            <a:pPr lvl="1"/>
            <a:r>
              <a:rPr lang="en-US" sz="2600" dirty="0"/>
              <a:t>Expressed in Price/kW-mo not Price/kWh</a:t>
            </a:r>
          </a:p>
          <a:p>
            <a:pPr lvl="1"/>
            <a:r>
              <a:rPr lang="en-US" sz="2400" dirty="0"/>
              <a:t>Like promises before marriage date (at engagement)</a:t>
            </a:r>
          </a:p>
          <a:p>
            <a:r>
              <a:rPr lang="en-US" sz="2800" dirty="0"/>
              <a:t>Pricing of Capacity Fixed (exchange rates)</a:t>
            </a:r>
          </a:p>
          <a:p>
            <a:pPr lvl="1"/>
            <a:r>
              <a:rPr lang="en-US" sz="2400" dirty="0"/>
              <a:t>Also Exceptions for Inflation during Construction</a:t>
            </a:r>
          </a:p>
          <a:p>
            <a:pPr lvl="1"/>
            <a:r>
              <a:rPr lang="en-US" sz="2400" dirty="0"/>
              <a:t>Price does not vary with production</a:t>
            </a:r>
          </a:p>
          <a:p>
            <a:pPr lvl="1"/>
            <a:r>
              <a:rPr lang="en-US" sz="2400" dirty="0"/>
              <a:t>Price does not increase with over-run</a:t>
            </a:r>
          </a:p>
          <a:p>
            <a:r>
              <a:rPr lang="en-US" sz="2800" dirty="0"/>
              <a:t>Liquidated Damages so cannot get lower costs with delay</a:t>
            </a:r>
          </a:p>
          <a:p>
            <a:r>
              <a:rPr lang="en-US" sz="2800" dirty="0"/>
              <a:t>Liquidated Damages so cannot get lower costs with poor performance</a:t>
            </a:r>
          </a:p>
          <a:p>
            <a:pPr lvl="1"/>
            <a:r>
              <a:rPr lang="en-US" sz="2600" dirty="0"/>
              <a:t>Liquidated damages should also compensate for interest</a:t>
            </a:r>
          </a:p>
          <a:p>
            <a:pPr lvl="1"/>
            <a:r>
              <a:rPr lang="en-US" sz="2600" dirty="0"/>
              <a:t>Liquidated damages cannot be arbitrary</a:t>
            </a:r>
          </a:p>
          <a:p>
            <a:pPr lvl="1"/>
            <a:endParaRPr lang="en-US" sz="2600" dirty="0"/>
          </a:p>
        </p:txBody>
      </p:sp>
      <p:sp>
        <p:nvSpPr>
          <p:cNvPr id="4" name="Slide Number Placeholder 3">
            <a:extLst>
              <a:ext uri="{FF2B5EF4-FFF2-40B4-BE49-F238E27FC236}">
                <a16:creationId xmlns:a16="http://schemas.microsoft.com/office/drawing/2014/main" id="{AF813816-AFBD-4058-A06C-B64AB1F90C3D}"/>
              </a:ext>
            </a:extLst>
          </p:cNvPr>
          <p:cNvSpPr>
            <a:spLocks noGrp="1"/>
          </p:cNvSpPr>
          <p:nvPr>
            <p:ph type="sldNum" sz="quarter" idx="4294967295"/>
          </p:nvPr>
        </p:nvSpPr>
        <p:spPr>
          <a:xfrm>
            <a:off x="11495088" y="6457950"/>
            <a:ext cx="696912" cy="400050"/>
          </a:xfrm>
        </p:spPr>
        <p:txBody>
          <a:bodyPr/>
          <a:lstStyle/>
          <a:p>
            <a:fld id="{EB241CD2-1E45-42A3-B213-66A034DF9A3B}" type="slidenum">
              <a:rPr lang="en-GB" smtClean="0"/>
              <a:t>244</a:t>
            </a:fld>
            <a:endParaRPr lang="en-GB" dirty="0"/>
          </a:p>
        </p:txBody>
      </p:sp>
    </p:spTree>
    <p:extLst>
      <p:ext uri="{BB962C8B-B14F-4D97-AF65-F5344CB8AC3E}">
        <p14:creationId xmlns:p14="http://schemas.microsoft.com/office/powerpoint/2010/main" val="22580528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6C816C49-D4F6-4BB9-B4A3-7AAA731C290C}"/>
              </a:ext>
            </a:extLst>
          </p:cNvPr>
          <p:cNvPicPr>
            <a:picLocks noChangeAspect="1"/>
          </p:cNvPicPr>
          <p:nvPr/>
        </p:nvPicPr>
        <p:blipFill>
          <a:blip r:embed="rId2"/>
          <a:stretch>
            <a:fillRect/>
          </a:stretch>
        </p:blipFill>
        <p:spPr>
          <a:xfrm>
            <a:off x="360589" y="1816781"/>
            <a:ext cx="5845175" cy="2498725"/>
          </a:xfrm>
          <a:prstGeom prst="rect">
            <a:avLst/>
          </a:prstGeom>
        </p:spPr>
      </p:pic>
      <p:sp>
        <p:nvSpPr>
          <p:cNvPr id="2" name="Title 1">
            <a:extLst>
              <a:ext uri="{FF2B5EF4-FFF2-40B4-BE49-F238E27FC236}">
                <a16:creationId xmlns:a16="http://schemas.microsoft.com/office/drawing/2014/main" id="{B061BF60-4C62-490C-9B16-8408E1C3A4DF}"/>
              </a:ext>
            </a:extLst>
          </p:cNvPr>
          <p:cNvSpPr>
            <a:spLocks noGrp="1"/>
          </p:cNvSpPr>
          <p:nvPr>
            <p:ph type="ctrTitle"/>
          </p:nvPr>
        </p:nvSpPr>
        <p:spPr/>
        <p:txBody>
          <a:bodyPr anchor="ctr">
            <a:normAutofit fontScale="90000"/>
          </a:bodyPr>
          <a:lstStyle/>
          <a:p>
            <a:r>
              <a:rPr lang="en-US" dirty="0"/>
              <a:t>Lagos Barge and Columbus</a:t>
            </a:r>
          </a:p>
        </p:txBody>
      </p:sp>
      <p:pic>
        <p:nvPicPr>
          <p:cNvPr id="6" name="Content Placeholder 5" descr="A large ship in a body of water&#10;&#10;Description automatically generated">
            <a:extLst>
              <a:ext uri="{FF2B5EF4-FFF2-40B4-BE49-F238E27FC236}">
                <a16:creationId xmlns:a16="http://schemas.microsoft.com/office/drawing/2014/main" id="{49F2D786-C053-4618-9373-CE7B1009EE3B}"/>
              </a:ext>
            </a:extLst>
          </p:cNvPr>
          <p:cNvPicPr>
            <a:picLocks noGrp="1" noChangeAspect="1"/>
          </p:cNvPicPr>
          <p:nvPr>
            <p:ph idx="4294967295"/>
          </p:nvPr>
        </p:nvPicPr>
        <p:blipFill>
          <a:blip r:embed="rId3"/>
          <a:stretch>
            <a:fillRect/>
          </a:stretch>
        </p:blipFill>
        <p:spPr>
          <a:xfrm>
            <a:off x="7194550" y="1827213"/>
            <a:ext cx="4997450" cy="2498725"/>
          </a:xfrm>
        </p:spPr>
      </p:pic>
      <p:sp>
        <p:nvSpPr>
          <p:cNvPr id="4" name="Slide Number Placeholder 3">
            <a:extLst>
              <a:ext uri="{FF2B5EF4-FFF2-40B4-BE49-F238E27FC236}">
                <a16:creationId xmlns:a16="http://schemas.microsoft.com/office/drawing/2014/main" id="{65F05856-B734-4980-9A68-23285C521107}"/>
              </a:ext>
            </a:extLst>
          </p:cNvPr>
          <p:cNvSpPr>
            <a:spLocks noGrp="1"/>
          </p:cNvSpPr>
          <p:nvPr>
            <p:ph type="sldNum" sz="quarter" idx="4294967295"/>
          </p:nvPr>
        </p:nvSpPr>
        <p:spPr>
          <a:xfrm>
            <a:off x="11495088" y="6457950"/>
            <a:ext cx="696912" cy="400050"/>
          </a:xfrm>
        </p:spPr>
        <p:txBody>
          <a:bodyPr anchor="ctr">
            <a:normAutofit/>
          </a:bodyPr>
          <a:lstStyle/>
          <a:p>
            <a:pPr>
              <a:spcAft>
                <a:spcPts val="600"/>
              </a:spcAft>
            </a:pPr>
            <a:fld id="{EB241CD2-1E45-42A3-B213-66A034DF9A3B}" type="slidenum">
              <a:rPr lang="en-GB" smtClean="0"/>
              <a:pPr>
                <a:spcAft>
                  <a:spcPts val="600"/>
                </a:spcAft>
              </a:pPr>
              <a:t>245</a:t>
            </a:fld>
            <a:endParaRPr lang="en-GB" dirty="0"/>
          </a:p>
        </p:txBody>
      </p:sp>
      <p:sp>
        <p:nvSpPr>
          <p:cNvPr id="8" name="TextBox 7">
            <a:extLst>
              <a:ext uri="{FF2B5EF4-FFF2-40B4-BE49-F238E27FC236}">
                <a16:creationId xmlns:a16="http://schemas.microsoft.com/office/drawing/2014/main" id="{9C16D53B-35AA-4714-BB9F-BA2AE6E54A5D}"/>
              </a:ext>
            </a:extLst>
          </p:cNvPr>
          <p:cNvSpPr txBox="1"/>
          <p:nvPr/>
        </p:nvSpPr>
        <p:spPr>
          <a:xfrm>
            <a:off x="360589" y="4822371"/>
            <a:ext cx="10764611" cy="923330"/>
          </a:xfrm>
          <a:prstGeom prst="rect">
            <a:avLst/>
          </a:prstGeom>
          <a:noFill/>
        </p:spPr>
        <p:txBody>
          <a:bodyPr wrap="square" rtlCol="0">
            <a:spAutoFit/>
          </a:bodyPr>
          <a:lstStyle/>
          <a:p>
            <a:r>
              <a:rPr lang="en-US" dirty="0"/>
              <a:t>My friend told me that the initial PPA contracts were like Columbus taking gold from the native peoples – they had no idea what they were negotiating and what they were giving up.  The YTL case in Malaysia and the Philippines cases illustrate the same point.  The question is where are we today.</a:t>
            </a:r>
          </a:p>
        </p:txBody>
      </p:sp>
    </p:spTree>
    <p:extLst>
      <p:ext uri="{BB962C8B-B14F-4D97-AF65-F5344CB8AC3E}">
        <p14:creationId xmlns:p14="http://schemas.microsoft.com/office/powerpoint/2010/main" val="33728474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40ED73-4807-4ABC-9526-9456D2EB08C7}"/>
              </a:ext>
            </a:extLst>
          </p:cNvPr>
          <p:cNvSpPr>
            <a:spLocks noGrp="1"/>
          </p:cNvSpPr>
          <p:nvPr>
            <p:ph type="ctrTitle"/>
          </p:nvPr>
        </p:nvSpPr>
        <p:spPr/>
        <p:txBody>
          <a:bodyPr/>
          <a:lstStyle/>
          <a:p>
            <a:r>
              <a:rPr lang="en-US" dirty="0"/>
              <a:t>Stanford AES Nigeria Case </a:t>
            </a:r>
          </a:p>
        </p:txBody>
      </p:sp>
      <p:pic>
        <p:nvPicPr>
          <p:cNvPr id="6" name="Content Placeholder 5">
            <a:extLst>
              <a:ext uri="{FF2B5EF4-FFF2-40B4-BE49-F238E27FC236}">
                <a16:creationId xmlns:a16="http://schemas.microsoft.com/office/drawing/2014/main" id="{4FF41FE6-D626-4C6F-8EBB-CCBF65D639C0}"/>
              </a:ext>
            </a:extLst>
          </p:cNvPr>
          <p:cNvPicPr>
            <a:picLocks noGrp="1" noChangeAspect="1"/>
          </p:cNvPicPr>
          <p:nvPr>
            <p:ph idx="4294967295"/>
          </p:nvPr>
        </p:nvPicPr>
        <p:blipFill>
          <a:blip r:embed="rId2"/>
          <a:stretch>
            <a:fillRect/>
          </a:stretch>
        </p:blipFill>
        <p:spPr>
          <a:xfrm>
            <a:off x="0" y="4132263"/>
            <a:ext cx="7316788" cy="1638300"/>
          </a:xfrm>
        </p:spPr>
      </p:pic>
      <p:sp>
        <p:nvSpPr>
          <p:cNvPr id="4" name="Slide Number Placeholder 3">
            <a:extLst>
              <a:ext uri="{FF2B5EF4-FFF2-40B4-BE49-F238E27FC236}">
                <a16:creationId xmlns:a16="http://schemas.microsoft.com/office/drawing/2014/main" id="{EEDB7614-1D1E-405C-8399-562F96E189CC}"/>
              </a:ext>
            </a:extLst>
          </p:cNvPr>
          <p:cNvSpPr>
            <a:spLocks noGrp="1"/>
          </p:cNvSpPr>
          <p:nvPr>
            <p:ph type="sldNum" sz="quarter" idx="4294967295"/>
          </p:nvPr>
        </p:nvSpPr>
        <p:spPr>
          <a:xfrm>
            <a:off x="11495088" y="6457950"/>
            <a:ext cx="696912" cy="400050"/>
          </a:xfrm>
        </p:spPr>
        <p:txBody>
          <a:bodyPr/>
          <a:lstStyle/>
          <a:p>
            <a:pPr algn="ctr"/>
            <a:fld id="{0C3A1854-6B63-4059-B360-A3C4972BF0FC}" type="slidenum">
              <a:rPr lang="ko-KR" altLang="en-US" smtClean="0"/>
              <a:pPr algn="ctr"/>
              <a:t>246</a:t>
            </a:fld>
            <a:endParaRPr lang="ko-KR" altLang="en-US" dirty="0"/>
          </a:p>
        </p:txBody>
      </p:sp>
      <p:pic>
        <p:nvPicPr>
          <p:cNvPr id="8" name="Picture 7">
            <a:extLst>
              <a:ext uri="{FF2B5EF4-FFF2-40B4-BE49-F238E27FC236}">
                <a16:creationId xmlns:a16="http://schemas.microsoft.com/office/drawing/2014/main" id="{86C93D08-7E5C-4323-95ED-7BC2C1BA26DB}"/>
              </a:ext>
            </a:extLst>
          </p:cNvPr>
          <p:cNvPicPr>
            <a:picLocks noChangeAspect="1"/>
          </p:cNvPicPr>
          <p:nvPr/>
        </p:nvPicPr>
        <p:blipFill>
          <a:blip r:embed="rId3"/>
          <a:stretch>
            <a:fillRect/>
          </a:stretch>
        </p:blipFill>
        <p:spPr>
          <a:xfrm>
            <a:off x="546512" y="2984615"/>
            <a:ext cx="7316709" cy="858007"/>
          </a:xfrm>
          <a:prstGeom prst="rect">
            <a:avLst/>
          </a:prstGeom>
        </p:spPr>
      </p:pic>
      <p:pic>
        <p:nvPicPr>
          <p:cNvPr id="10" name="Picture 9">
            <a:extLst>
              <a:ext uri="{FF2B5EF4-FFF2-40B4-BE49-F238E27FC236}">
                <a16:creationId xmlns:a16="http://schemas.microsoft.com/office/drawing/2014/main" id="{DCECACAB-5321-470C-A82E-E7916C20AD0C}"/>
              </a:ext>
            </a:extLst>
          </p:cNvPr>
          <p:cNvPicPr>
            <a:picLocks noChangeAspect="1"/>
          </p:cNvPicPr>
          <p:nvPr/>
        </p:nvPicPr>
        <p:blipFill>
          <a:blip r:embed="rId4"/>
          <a:stretch>
            <a:fillRect/>
          </a:stretch>
        </p:blipFill>
        <p:spPr>
          <a:xfrm>
            <a:off x="114631" y="1444725"/>
            <a:ext cx="7876285" cy="1250082"/>
          </a:xfrm>
          <a:prstGeom prst="rect">
            <a:avLst/>
          </a:prstGeom>
        </p:spPr>
      </p:pic>
      <p:sp>
        <p:nvSpPr>
          <p:cNvPr id="2" name="TextBox 1">
            <a:extLst>
              <a:ext uri="{FF2B5EF4-FFF2-40B4-BE49-F238E27FC236}">
                <a16:creationId xmlns:a16="http://schemas.microsoft.com/office/drawing/2014/main" id="{6ED6C636-EA90-4DEA-A067-44DDB27BAA1D}"/>
              </a:ext>
            </a:extLst>
          </p:cNvPr>
          <p:cNvSpPr txBox="1"/>
          <p:nvPr/>
        </p:nvSpPr>
        <p:spPr>
          <a:xfrm>
            <a:off x="8567764" y="4132430"/>
            <a:ext cx="2950029" cy="1477328"/>
          </a:xfrm>
          <a:prstGeom prst="rect">
            <a:avLst/>
          </a:prstGeom>
          <a:noFill/>
        </p:spPr>
        <p:txBody>
          <a:bodyPr wrap="square" rtlCol="0">
            <a:spAutoFit/>
          </a:bodyPr>
          <a:lstStyle/>
          <a:p>
            <a:r>
              <a:rPr lang="en-US" dirty="0"/>
              <a:t>The plant was not new.  It was purchased used from the Philippines.  At that time the cost of a new CCGT was about USD 250-400/kW.</a:t>
            </a:r>
          </a:p>
        </p:txBody>
      </p:sp>
      <p:pic>
        <p:nvPicPr>
          <p:cNvPr id="7" name="Picture 6">
            <a:extLst>
              <a:ext uri="{FF2B5EF4-FFF2-40B4-BE49-F238E27FC236}">
                <a16:creationId xmlns:a16="http://schemas.microsoft.com/office/drawing/2014/main" id="{95AFDA79-9A0D-46C3-8053-D3620A3F7471}"/>
              </a:ext>
            </a:extLst>
          </p:cNvPr>
          <p:cNvPicPr>
            <a:picLocks noChangeAspect="1"/>
          </p:cNvPicPr>
          <p:nvPr/>
        </p:nvPicPr>
        <p:blipFill>
          <a:blip r:embed="rId5"/>
          <a:stretch>
            <a:fillRect/>
          </a:stretch>
        </p:blipFill>
        <p:spPr>
          <a:xfrm>
            <a:off x="7249172" y="483956"/>
            <a:ext cx="4538873" cy="1954444"/>
          </a:xfrm>
          <a:prstGeom prst="rect">
            <a:avLst/>
          </a:prstGeom>
        </p:spPr>
      </p:pic>
    </p:spTree>
    <p:extLst>
      <p:ext uri="{BB962C8B-B14F-4D97-AF65-F5344CB8AC3E}">
        <p14:creationId xmlns:p14="http://schemas.microsoft.com/office/powerpoint/2010/main" val="235784700"/>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60C286-0C7C-47B4-A20E-B8CEAC8CAEA9}"/>
              </a:ext>
            </a:extLst>
          </p:cNvPr>
          <p:cNvSpPr>
            <a:spLocks noGrp="1"/>
          </p:cNvSpPr>
          <p:nvPr>
            <p:ph type="ctrTitle"/>
          </p:nvPr>
        </p:nvSpPr>
        <p:spPr/>
        <p:txBody>
          <a:bodyPr/>
          <a:lstStyle/>
          <a:p>
            <a:r>
              <a:rPr lang="en-US" dirty="0"/>
              <a:t>Excerpts from NBET PPA</a:t>
            </a:r>
          </a:p>
        </p:txBody>
      </p:sp>
      <p:sp>
        <p:nvSpPr>
          <p:cNvPr id="2" name="Text Placeholder 1">
            <a:extLst>
              <a:ext uri="{FF2B5EF4-FFF2-40B4-BE49-F238E27FC236}">
                <a16:creationId xmlns:a16="http://schemas.microsoft.com/office/drawing/2014/main" id="{A0A5DB31-6987-FD51-7376-2DDE9FACCA59}"/>
              </a:ext>
            </a:extLst>
          </p:cNvPr>
          <p:cNvSpPr>
            <a:spLocks noGrp="1"/>
          </p:cNvSpPr>
          <p:nvPr>
            <p:ph type="body" sz="quarter" idx="13"/>
          </p:nvPr>
        </p:nvSpPr>
        <p:spPr/>
        <p:txBody>
          <a:bodyPr/>
          <a:lstStyle/>
          <a:p>
            <a:endParaRPr lang="en-US"/>
          </a:p>
        </p:txBody>
      </p:sp>
      <p:pic>
        <p:nvPicPr>
          <p:cNvPr id="5" name="Content Placeholder 4">
            <a:extLst>
              <a:ext uri="{FF2B5EF4-FFF2-40B4-BE49-F238E27FC236}">
                <a16:creationId xmlns:a16="http://schemas.microsoft.com/office/drawing/2014/main" id="{4D01C055-894E-4F94-BAD2-DF29C21BA841}"/>
              </a:ext>
            </a:extLst>
          </p:cNvPr>
          <p:cNvPicPr>
            <a:picLocks noGrp="1" noChangeAspect="1"/>
          </p:cNvPicPr>
          <p:nvPr>
            <p:ph idx="4294967295"/>
          </p:nvPr>
        </p:nvPicPr>
        <p:blipFill>
          <a:blip r:embed="rId2"/>
          <a:stretch>
            <a:fillRect/>
          </a:stretch>
        </p:blipFill>
        <p:spPr>
          <a:xfrm>
            <a:off x="203271" y="1443038"/>
            <a:ext cx="5408613" cy="4913312"/>
          </a:xfrm>
          <a:prstGeom prst="rect">
            <a:avLst/>
          </a:prstGeom>
        </p:spPr>
      </p:pic>
      <p:sp>
        <p:nvSpPr>
          <p:cNvPr id="4" name="Slide Number Placeholder 3">
            <a:extLst>
              <a:ext uri="{FF2B5EF4-FFF2-40B4-BE49-F238E27FC236}">
                <a16:creationId xmlns:a16="http://schemas.microsoft.com/office/drawing/2014/main" id="{D1E0ABAE-45D1-422D-9F72-E3BDBA5EBCCF}"/>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247</a:t>
            </a:fld>
            <a:endParaRPr lang="ko-KR" altLang="en-US" dirty="0"/>
          </a:p>
        </p:txBody>
      </p:sp>
      <p:pic>
        <p:nvPicPr>
          <p:cNvPr id="6" name="Content Placeholder 3">
            <a:extLst>
              <a:ext uri="{FF2B5EF4-FFF2-40B4-BE49-F238E27FC236}">
                <a16:creationId xmlns:a16="http://schemas.microsoft.com/office/drawing/2014/main" id="{ED9F5F60-01DC-4BFD-AC47-AAD50034BE47}"/>
              </a:ext>
            </a:extLst>
          </p:cNvPr>
          <p:cNvPicPr>
            <a:picLocks noChangeAspect="1"/>
          </p:cNvPicPr>
          <p:nvPr/>
        </p:nvPicPr>
        <p:blipFill>
          <a:blip r:embed="rId3"/>
          <a:stretch>
            <a:fillRect/>
          </a:stretch>
        </p:blipFill>
        <p:spPr>
          <a:xfrm>
            <a:off x="5732091" y="1804055"/>
            <a:ext cx="5606143" cy="4007261"/>
          </a:xfrm>
          <a:prstGeom prst="rect">
            <a:avLst/>
          </a:prstGeom>
        </p:spPr>
      </p:pic>
      <p:cxnSp>
        <p:nvCxnSpPr>
          <p:cNvPr id="7" name="Straight Arrow Connector 6">
            <a:extLst>
              <a:ext uri="{FF2B5EF4-FFF2-40B4-BE49-F238E27FC236}">
                <a16:creationId xmlns:a16="http://schemas.microsoft.com/office/drawing/2014/main" id="{56868C99-A214-4DCB-8743-1CF55679B1A9}"/>
              </a:ext>
            </a:extLst>
          </p:cNvPr>
          <p:cNvCxnSpPr/>
          <p:nvPr/>
        </p:nvCxnSpPr>
        <p:spPr>
          <a:xfrm flipH="1">
            <a:off x="10330316" y="1938493"/>
            <a:ext cx="1007918" cy="28928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97182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E6E50-E688-4D0F-9F90-26E3CD2A1C58}"/>
              </a:ext>
            </a:extLst>
          </p:cNvPr>
          <p:cNvSpPr>
            <a:spLocks noGrp="1"/>
          </p:cNvSpPr>
          <p:nvPr>
            <p:ph type="ctrTitle"/>
          </p:nvPr>
        </p:nvSpPr>
        <p:spPr/>
        <p:txBody>
          <a:bodyPr/>
          <a:lstStyle/>
          <a:p>
            <a:r>
              <a:rPr lang="en-029" dirty="0"/>
              <a:t>Delay Bonus in Lagos Barge</a:t>
            </a:r>
          </a:p>
        </p:txBody>
      </p:sp>
      <p:sp>
        <p:nvSpPr>
          <p:cNvPr id="3" name="Content Placeholder 2">
            <a:extLst>
              <a:ext uri="{FF2B5EF4-FFF2-40B4-BE49-F238E27FC236}">
                <a16:creationId xmlns:a16="http://schemas.microsoft.com/office/drawing/2014/main" id="{D00A3021-C4C1-4EAF-93E3-8B431FCA2EC3}"/>
              </a:ext>
            </a:extLst>
          </p:cNvPr>
          <p:cNvSpPr>
            <a:spLocks noGrp="1"/>
          </p:cNvSpPr>
          <p:nvPr>
            <p:ph type="body" sz="quarter" idx="13"/>
          </p:nvPr>
        </p:nvSpPr>
        <p:spPr/>
        <p:txBody>
          <a:bodyPr/>
          <a:lstStyle/>
          <a:p>
            <a:pPr marL="0" indent="0">
              <a:buNone/>
            </a:pPr>
            <a:r>
              <a:rPr lang="en-029" dirty="0"/>
              <a:t> </a:t>
            </a:r>
          </a:p>
        </p:txBody>
      </p:sp>
      <p:pic>
        <p:nvPicPr>
          <p:cNvPr id="4" name="Picture 3">
            <a:extLst>
              <a:ext uri="{FF2B5EF4-FFF2-40B4-BE49-F238E27FC236}">
                <a16:creationId xmlns:a16="http://schemas.microsoft.com/office/drawing/2014/main" id="{51A587ED-A3B3-4811-AD0B-A6535F1ACAF4}"/>
              </a:ext>
            </a:extLst>
          </p:cNvPr>
          <p:cNvPicPr>
            <a:picLocks noChangeAspect="1"/>
          </p:cNvPicPr>
          <p:nvPr/>
        </p:nvPicPr>
        <p:blipFill>
          <a:blip r:embed="rId2"/>
          <a:stretch>
            <a:fillRect/>
          </a:stretch>
        </p:blipFill>
        <p:spPr>
          <a:xfrm>
            <a:off x="2465439" y="1255973"/>
            <a:ext cx="6443662" cy="3637660"/>
          </a:xfrm>
          <a:prstGeom prst="rect">
            <a:avLst/>
          </a:prstGeom>
        </p:spPr>
      </p:pic>
      <p:pic>
        <p:nvPicPr>
          <p:cNvPr id="5" name="Picture 4">
            <a:extLst>
              <a:ext uri="{FF2B5EF4-FFF2-40B4-BE49-F238E27FC236}">
                <a16:creationId xmlns:a16="http://schemas.microsoft.com/office/drawing/2014/main" id="{A4E1B1E8-0E71-41AF-8AA7-61BA3CFC8CED}"/>
              </a:ext>
            </a:extLst>
          </p:cNvPr>
          <p:cNvPicPr>
            <a:picLocks noChangeAspect="1"/>
          </p:cNvPicPr>
          <p:nvPr/>
        </p:nvPicPr>
        <p:blipFill>
          <a:blip r:embed="rId3"/>
          <a:stretch>
            <a:fillRect/>
          </a:stretch>
        </p:blipFill>
        <p:spPr>
          <a:xfrm>
            <a:off x="2770585" y="4526810"/>
            <a:ext cx="6117431" cy="1721590"/>
          </a:xfrm>
          <a:prstGeom prst="rect">
            <a:avLst/>
          </a:prstGeom>
        </p:spPr>
      </p:pic>
    </p:spTree>
    <p:extLst>
      <p:ext uri="{BB962C8B-B14F-4D97-AF65-F5344CB8AC3E}">
        <p14:creationId xmlns:p14="http://schemas.microsoft.com/office/powerpoint/2010/main" val="84170439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097C-3197-4973-99D1-38C9E0B49BD1}"/>
              </a:ext>
            </a:extLst>
          </p:cNvPr>
          <p:cNvSpPr>
            <a:spLocks noGrp="1"/>
          </p:cNvSpPr>
          <p:nvPr>
            <p:ph type="ctrTitle"/>
          </p:nvPr>
        </p:nvSpPr>
        <p:spPr/>
        <p:txBody>
          <a:bodyPr>
            <a:normAutofit fontScale="90000"/>
          </a:bodyPr>
          <a:lstStyle/>
          <a:p>
            <a:r>
              <a:rPr lang="en-US" dirty="0"/>
              <a:t>PPA: Target Availability and Capacity Price Deductions</a:t>
            </a:r>
          </a:p>
        </p:txBody>
      </p:sp>
    </p:spTree>
    <p:extLst>
      <p:ext uri="{BB962C8B-B14F-4D97-AF65-F5344CB8AC3E}">
        <p14:creationId xmlns:p14="http://schemas.microsoft.com/office/powerpoint/2010/main" val="2805726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eaLnBrk="0" latinLnBrk="0" hangingPunct="0"/>
            <a:r>
              <a:rPr lang="en-US" dirty="0"/>
              <a:t>Family is Like Corporation, Person is Like Project Finance</a:t>
            </a:r>
          </a:p>
        </p:txBody>
      </p:sp>
      <p:pic>
        <p:nvPicPr>
          <p:cNvPr id="5" name="Content Placeholder 4"/>
          <p:cNvPicPr>
            <a:picLocks noGrp="1" noChangeAspect="1"/>
          </p:cNvPicPr>
          <p:nvPr>
            <p:ph idx="4294967295"/>
          </p:nvPr>
        </p:nvPicPr>
        <p:blipFill>
          <a:blip r:embed="rId2"/>
          <a:stretch>
            <a:fillRect/>
          </a:stretch>
        </p:blipFill>
        <p:spPr>
          <a:xfrm>
            <a:off x="1589022" y="1811405"/>
            <a:ext cx="5732463" cy="4094162"/>
          </a:xfrm>
          <a:prstGeom prst="rect">
            <a:avLst/>
          </a:prstGeom>
        </p:spPr>
      </p:pic>
      <p:sp>
        <p:nvSpPr>
          <p:cNvPr id="4" name="Slide Number Placeholder 3"/>
          <p:cNvSpPr>
            <a:spLocks noGrp="1"/>
          </p:cNvSpPr>
          <p:nvPr>
            <p:ph type="sldNum" sz="quarter" idx="4294967295"/>
          </p:nvPr>
        </p:nvSpPr>
        <p:spPr>
          <a:xfrm>
            <a:off x="11495088" y="6457950"/>
            <a:ext cx="696912" cy="400050"/>
          </a:xfrm>
        </p:spPr>
        <p:txBody>
          <a:bodyPr/>
          <a:lstStyle/>
          <a:p>
            <a:pPr algn="ctr"/>
            <a:fld id="{0C3A1854-6B63-4059-B360-A3C4972BF0FC}" type="slidenum">
              <a:rPr lang="ko-KR" altLang="en-US" smtClean="0"/>
              <a:pPr algn="ctr"/>
              <a:t>25</a:t>
            </a:fld>
            <a:endParaRPr lang="ko-KR" altLang="en-US" dirty="0"/>
          </a:p>
        </p:txBody>
      </p:sp>
      <p:sp>
        <p:nvSpPr>
          <p:cNvPr id="3" name="TextBox 2">
            <a:extLst>
              <a:ext uri="{FF2B5EF4-FFF2-40B4-BE49-F238E27FC236}">
                <a16:creationId xmlns:a16="http://schemas.microsoft.com/office/drawing/2014/main" id="{30E1D567-B7EC-4E4C-8D6F-9AF7DD879055}"/>
              </a:ext>
            </a:extLst>
          </p:cNvPr>
          <p:cNvSpPr txBox="1"/>
          <p:nvPr/>
        </p:nvSpPr>
        <p:spPr>
          <a:xfrm>
            <a:off x="8744931" y="2045617"/>
            <a:ext cx="1489436" cy="646331"/>
          </a:xfrm>
          <a:prstGeom prst="rect">
            <a:avLst/>
          </a:prstGeom>
          <a:solidFill>
            <a:srgbClr val="FFFF00"/>
          </a:solidFill>
        </p:spPr>
        <p:txBody>
          <a:bodyPr wrap="square" rtlCol="0">
            <a:spAutoFit/>
          </a:bodyPr>
          <a:lstStyle/>
          <a:p>
            <a:r>
              <a:rPr lang="en-US" dirty="0"/>
              <a:t>Person is the project</a:t>
            </a:r>
          </a:p>
        </p:txBody>
      </p:sp>
      <p:cxnSp>
        <p:nvCxnSpPr>
          <p:cNvPr id="7" name="Straight Arrow Connector 6">
            <a:extLst>
              <a:ext uri="{FF2B5EF4-FFF2-40B4-BE49-F238E27FC236}">
                <a16:creationId xmlns:a16="http://schemas.microsoft.com/office/drawing/2014/main" id="{7298C546-1605-41F9-99EF-512BD6294292}"/>
              </a:ext>
            </a:extLst>
          </p:cNvPr>
          <p:cNvCxnSpPr/>
          <p:nvPr/>
        </p:nvCxnSpPr>
        <p:spPr>
          <a:xfrm flipH="1">
            <a:off x="6765304" y="2691947"/>
            <a:ext cx="2045617" cy="484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BA5C325-3EAE-4E89-B010-B0057AA00259}"/>
              </a:ext>
            </a:extLst>
          </p:cNvPr>
          <p:cNvSpPr txBox="1"/>
          <p:nvPr/>
        </p:nvSpPr>
        <p:spPr>
          <a:xfrm>
            <a:off x="165576" y="2230282"/>
            <a:ext cx="1489436" cy="923330"/>
          </a:xfrm>
          <a:prstGeom prst="rect">
            <a:avLst/>
          </a:prstGeom>
          <a:solidFill>
            <a:srgbClr val="FFFF00"/>
          </a:solidFill>
        </p:spPr>
        <p:txBody>
          <a:bodyPr wrap="square" rtlCol="0">
            <a:spAutoFit/>
          </a:bodyPr>
          <a:lstStyle/>
          <a:p>
            <a:r>
              <a:rPr lang="en-US" dirty="0"/>
              <a:t>Entire Family is the Corporation</a:t>
            </a:r>
          </a:p>
        </p:txBody>
      </p:sp>
      <p:sp>
        <p:nvSpPr>
          <p:cNvPr id="9" name="TextBox 8">
            <a:extLst>
              <a:ext uri="{FF2B5EF4-FFF2-40B4-BE49-F238E27FC236}">
                <a16:creationId xmlns:a16="http://schemas.microsoft.com/office/drawing/2014/main" id="{9E294743-B908-1D69-1D1B-A4F01C5FDB47}"/>
              </a:ext>
            </a:extLst>
          </p:cNvPr>
          <p:cNvSpPr txBox="1"/>
          <p:nvPr/>
        </p:nvSpPr>
        <p:spPr>
          <a:xfrm>
            <a:off x="7536873" y="3858486"/>
            <a:ext cx="2923310" cy="923330"/>
          </a:xfrm>
          <a:prstGeom prst="rect">
            <a:avLst/>
          </a:prstGeom>
          <a:solidFill>
            <a:srgbClr val="00B0F0"/>
          </a:solidFill>
        </p:spPr>
        <p:txBody>
          <a:bodyPr wrap="square" rtlCol="0">
            <a:spAutoFit/>
          </a:bodyPr>
          <a:lstStyle/>
          <a:p>
            <a:r>
              <a:rPr lang="en-US" dirty="0"/>
              <a:t>Success of a family depends on the success of individuals in the family</a:t>
            </a:r>
          </a:p>
        </p:txBody>
      </p:sp>
    </p:spTree>
    <p:extLst>
      <p:ext uri="{BB962C8B-B14F-4D97-AF65-F5344CB8AC3E}">
        <p14:creationId xmlns:p14="http://schemas.microsoft.com/office/powerpoint/2010/main" val="131685390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E7B2-B599-4A0F-AB92-76CA8FD5372B}"/>
              </a:ext>
            </a:extLst>
          </p:cNvPr>
          <p:cNvSpPr>
            <a:spLocks noGrp="1"/>
          </p:cNvSpPr>
          <p:nvPr>
            <p:ph type="ctrTitle"/>
          </p:nvPr>
        </p:nvSpPr>
        <p:spPr/>
        <p:txBody>
          <a:bodyPr>
            <a:normAutofit fontScale="90000"/>
          </a:bodyPr>
          <a:lstStyle/>
          <a:p>
            <a:r>
              <a:rPr lang="en-029" dirty="0"/>
              <a:t>Reductions in Capacity Charge Because of Availability Target</a:t>
            </a:r>
          </a:p>
        </p:txBody>
      </p:sp>
      <p:sp>
        <p:nvSpPr>
          <p:cNvPr id="3" name="Content Placeholder 2">
            <a:extLst>
              <a:ext uri="{FF2B5EF4-FFF2-40B4-BE49-F238E27FC236}">
                <a16:creationId xmlns:a16="http://schemas.microsoft.com/office/drawing/2014/main" id="{E26B39A2-AE4F-4986-9817-8468E0DD60F9}"/>
              </a:ext>
            </a:extLst>
          </p:cNvPr>
          <p:cNvSpPr>
            <a:spLocks noGrp="1"/>
          </p:cNvSpPr>
          <p:nvPr>
            <p:ph type="body" sz="quarter" idx="13"/>
          </p:nvPr>
        </p:nvSpPr>
        <p:spPr/>
        <p:txBody>
          <a:bodyPr/>
          <a:lstStyle/>
          <a:p>
            <a:endParaRPr lang="en-029" dirty="0"/>
          </a:p>
          <a:p>
            <a:endParaRPr lang="en-029" dirty="0"/>
          </a:p>
        </p:txBody>
      </p:sp>
      <p:pic>
        <p:nvPicPr>
          <p:cNvPr id="4" name="Picture 3">
            <a:extLst>
              <a:ext uri="{FF2B5EF4-FFF2-40B4-BE49-F238E27FC236}">
                <a16:creationId xmlns:a16="http://schemas.microsoft.com/office/drawing/2014/main" id="{8F376C26-8996-4C02-B1D4-AD69EFCF633B}"/>
              </a:ext>
            </a:extLst>
          </p:cNvPr>
          <p:cNvPicPr>
            <a:picLocks noChangeAspect="1"/>
          </p:cNvPicPr>
          <p:nvPr/>
        </p:nvPicPr>
        <p:blipFill>
          <a:blip r:embed="rId2"/>
          <a:stretch>
            <a:fillRect/>
          </a:stretch>
        </p:blipFill>
        <p:spPr>
          <a:xfrm>
            <a:off x="370116" y="1963484"/>
            <a:ext cx="5333998" cy="3703551"/>
          </a:xfrm>
          <a:prstGeom prst="rect">
            <a:avLst/>
          </a:prstGeom>
        </p:spPr>
      </p:pic>
      <p:pic>
        <p:nvPicPr>
          <p:cNvPr id="5" name="Picture 4">
            <a:extLst>
              <a:ext uri="{FF2B5EF4-FFF2-40B4-BE49-F238E27FC236}">
                <a16:creationId xmlns:a16="http://schemas.microsoft.com/office/drawing/2014/main" id="{E1641E94-B476-4253-AE05-F4E8C3D279D3}"/>
              </a:ext>
            </a:extLst>
          </p:cNvPr>
          <p:cNvPicPr>
            <a:picLocks noChangeAspect="1"/>
          </p:cNvPicPr>
          <p:nvPr/>
        </p:nvPicPr>
        <p:blipFill>
          <a:blip r:embed="rId3"/>
          <a:stretch>
            <a:fillRect/>
          </a:stretch>
        </p:blipFill>
        <p:spPr>
          <a:xfrm>
            <a:off x="5590358" y="2351488"/>
            <a:ext cx="6435108" cy="2623283"/>
          </a:xfrm>
          <a:prstGeom prst="rect">
            <a:avLst/>
          </a:prstGeom>
        </p:spPr>
      </p:pic>
    </p:spTree>
    <p:extLst>
      <p:ext uri="{BB962C8B-B14F-4D97-AF65-F5344CB8AC3E}">
        <p14:creationId xmlns:p14="http://schemas.microsoft.com/office/powerpoint/2010/main" val="352301902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7E905-E06C-4582-BECB-E0179D0A9272}"/>
              </a:ext>
            </a:extLst>
          </p:cNvPr>
          <p:cNvSpPr>
            <a:spLocks noGrp="1"/>
          </p:cNvSpPr>
          <p:nvPr>
            <p:ph type="ctrTitle"/>
          </p:nvPr>
        </p:nvSpPr>
        <p:spPr/>
        <p:txBody>
          <a:bodyPr/>
          <a:lstStyle/>
          <a:p>
            <a:r>
              <a:rPr lang="en-029" dirty="0"/>
              <a:t>Summer and Winter Penalties</a:t>
            </a:r>
          </a:p>
        </p:txBody>
      </p:sp>
      <p:sp>
        <p:nvSpPr>
          <p:cNvPr id="3" name="Content Placeholder 2">
            <a:extLst>
              <a:ext uri="{FF2B5EF4-FFF2-40B4-BE49-F238E27FC236}">
                <a16:creationId xmlns:a16="http://schemas.microsoft.com/office/drawing/2014/main" id="{198EB497-ADE1-4C33-9FA6-31EE5A29825D}"/>
              </a:ext>
            </a:extLst>
          </p:cNvPr>
          <p:cNvSpPr>
            <a:spLocks noGrp="1"/>
          </p:cNvSpPr>
          <p:nvPr>
            <p:ph type="body" sz="quarter" idx="13"/>
          </p:nvPr>
        </p:nvSpPr>
        <p:spPr/>
        <p:txBody>
          <a:bodyPr/>
          <a:lstStyle/>
          <a:p>
            <a:pPr marL="0" indent="0">
              <a:buNone/>
            </a:pPr>
            <a:r>
              <a:rPr lang="en-029" dirty="0"/>
              <a:t> </a:t>
            </a:r>
          </a:p>
        </p:txBody>
      </p:sp>
      <p:pic>
        <p:nvPicPr>
          <p:cNvPr id="4" name="Picture 3">
            <a:extLst>
              <a:ext uri="{FF2B5EF4-FFF2-40B4-BE49-F238E27FC236}">
                <a16:creationId xmlns:a16="http://schemas.microsoft.com/office/drawing/2014/main" id="{924ED9AC-BDBB-4F87-A903-85289901F5E7}"/>
              </a:ext>
            </a:extLst>
          </p:cNvPr>
          <p:cNvPicPr>
            <a:picLocks noChangeAspect="1"/>
          </p:cNvPicPr>
          <p:nvPr/>
        </p:nvPicPr>
        <p:blipFill>
          <a:blip r:embed="rId2"/>
          <a:stretch>
            <a:fillRect/>
          </a:stretch>
        </p:blipFill>
        <p:spPr>
          <a:xfrm>
            <a:off x="1051343" y="1225260"/>
            <a:ext cx="4899514" cy="4800600"/>
          </a:xfrm>
          <a:prstGeom prst="rect">
            <a:avLst/>
          </a:prstGeom>
        </p:spPr>
      </p:pic>
      <p:pic>
        <p:nvPicPr>
          <p:cNvPr id="5" name="Picture 4">
            <a:extLst>
              <a:ext uri="{FF2B5EF4-FFF2-40B4-BE49-F238E27FC236}">
                <a16:creationId xmlns:a16="http://schemas.microsoft.com/office/drawing/2014/main" id="{56EE4AAA-CE51-45EF-8F89-820C71CC3E2D}"/>
              </a:ext>
            </a:extLst>
          </p:cNvPr>
          <p:cNvPicPr>
            <a:picLocks noChangeAspect="1"/>
          </p:cNvPicPr>
          <p:nvPr/>
        </p:nvPicPr>
        <p:blipFill>
          <a:blip r:embed="rId3"/>
          <a:stretch>
            <a:fillRect/>
          </a:stretch>
        </p:blipFill>
        <p:spPr>
          <a:xfrm>
            <a:off x="6400800" y="2514600"/>
            <a:ext cx="4108805" cy="2590800"/>
          </a:xfrm>
          <a:prstGeom prst="rect">
            <a:avLst/>
          </a:prstGeom>
        </p:spPr>
      </p:pic>
      <p:sp>
        <p:nvSpPr>
          <p:cNvPr id="6" name="TextBox 5">
            <a:extLst>
              <a:ext uri="{FF2B5EF4-FFF2-40B4-BE49-F238E27FC236}">
                <a16:creationId xmlns:a16="http://schemas.microsoft.com/office/drawing/2014/main" id="{68A4708D-0F72-4FC6-B600-316687BF536A}"/>
              </a:ext>
            </a:extLst>
          </p:cNvPr>
          <p:cNvSpPr txBox="1"/>
          <p:nvPr/>
        </p:nvSpPr>
        <p:spPr>
          <a:xfrm>
            <a:off x="7522029" y="3951514"/>
            <a:ext cx="3069771" cy="1754326"/>
          </a:xfrm>
          <a:prstGeom prst="rect">
            <a:avLst/>
          </a:prstGeom>
          <a:solidFill>
            <a:srgbClr val="FFFF00"/>
          </a:solidFill>
        </p:spPr>
        <p:txBody>
          <a:bodyPr wrap="square" rtlCol="0">
            <a:spAutoFit/>
          </a:bodyPr>
          <a:lstStyle/>
          <a:p>
            <a:r>
              <a:rPr lang="en-US" dirty="0"/>
              <a:t>Summer Penalties are Higher than Winter Penalties.  Illustrates that the penalties should correspond to the cost of the off-taker in PPP Contracts</a:t>
            </a:r>
          </a:p>
        </p:txBody>
      </p:sp>
    </p:spTree>
    <p:extLst>
      <p:ext uri="{BB962C8B-B14F-4D97-AF65-F5344CB8AC3E}">
        <p14:creationId xmlns:p14="http://schemas.microsoft.com/office/powerpoint/2010/main" val="82586088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C7DB3-065E-4D2B-B0C0-1C65762A3498}"/>
              </a:ext>
            </a:extLst>
          </p:cNvPr>
          <p:cNvSpPr>
            <a:spLocks noGrp="1"/>
          </p:cNvSpPr>
          <p:nvPr>
            <p:ph type="ctrTitle"/>
          </p:nvPr>
        </p:nvSpPr>
        <p:spPr/>
        <p:txBody>
          <a:bodyPr>
            <a:normAutofit fontScale="90000"/>
          </a:bodyPr>
          <a:lstStyle/>
          <a:p>
            <a:r>
              <a:rPr lang="en-US" dirty="0"/>
              <a:t>PPA: Energy Charges and Efficiency Targets</a:t>
            </a:r>
          </a:p>
        </p:txBody>
      </p:sp>
    </p:spTree>
    <p:extLst>
      <p:ext uri="{BB962C8B-B14F-4D97-AF65-F5344CB8AC3E}">
        <p14:creationId xmlns:p14="http://schemas.microsoft.com/office/powerpoint/2010/main" val="230072551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Energy Charges and Energy Payments</a:t>
            </a:r>
          </a:p>
        </p:txBody>
      </p:sp>
      <p:sp>
        <p:nvSpPr>
          <p:cNvPr id="3" name="Content Placeholder 2"/>
          <p:cNvSpPr>
            <a:spLocks noGrp="1"/>
          </p:cNvSpPr>
          <p:nvPr>
            <p:ph type="body" sz="quarter" idx="13"/>
          </p:nvPr>
        </p:nvSpPr>
        <p:spPr/>
        <p:txBody>
          <a:bodyPr>
            <a:normAutofit fontScale="85000" lnSpcReduction="20000"/>
          </a:bodyPr>
          <a:lstStyle/>
          <a:p>
            <a:r>
              <a:rPr lang="en-US" dirty="0"/>
              <a:t>If the revenues and profits depend on the availability and not output but some costs depend on the output of the project, then the pricing structure must be designed to compensate to cover variable as well as fixed costs.  Some costs of producing electricity are fixed and some are variable, including fuel costs.  Therefore, a variable price must be implemented to cover variable costs and a fixed charge must be included to cover fixed charges:</a:t>
            </a:r>
          </a:p>
          <a:p>
            <a:pPr marL="401637" indent="-342900">
              <a:buFont typeface="+mj-lt"/>
              <a:buAutoNum type="arabicPeriod"/>
            </a:pPr>
            <a:r>
              <a:rPr lang="en-US" dirty="0"/>
              <a:t>Availability Charge:  €/kW-month x Available MW</a:t>
            </a:r>
          </a:p>
          <a:p>
            <a:pPr marL="401637" indent="-342900">
              <a:buFont typeface="+mj-lt"/>
              <a:buAutoNum type="arabicPeriod"/>
            </a:pPr>
            <a:r>
              <a:rPr lang="en-US" dirty="0"/>
              <a:t>Fuel Charge:  €/kJ x target kJ/MWH x Actual MWH </a:t>
            </a:r>
          </a:p>
          <a:p>
            <a:pPr lvl="1"/>
            <a:r>
              <a:rPr lang="en-US" dirty="0"/>
              <a:t>(MWh = MW x hours of production or MW x capacity factor x hours in period)</a:t>
            </a:r>
          </a:p>
          <a:p>
            <a:pPr marL="401637" indent="-342900">
              <a:buFont typeface="+mj-lt"/>
              <a:buAutoNum type="arabicPeriod"/>
            </a:pPr>
            <a:r>
              <a:rPr lang="en-US" dirty="0"/>
              <a:t>Variable O&amp;M Charge: €/MWh x Energy Production in MWH </a:t>
            </a:r>
          </a:p>
          <a:p>
            <a:pPr marL="401637" indent="-342900">
              <a:buFont typeface="+mj-lt"/>
              <a:buAutoNum type="arabicPeriod"/>
            </a:pPr>
            <a:r>
              <a:rPr lang="en-US" dirty="0"/>
              <a:t>Fixed O&amp;M Charge: €/kW-month x Available MW </a:t>
            </a:r>
          </a:p>
          <a:p>
            <a:pPr marL="401637" indent="-342900">
              <a:buFont typeface="+mj-lt"/>
              <a:buAutoNum type="arabicPeriod"/>
            </a:pPr>
            <a:endParaRPr lang="en-US" dirty="0"/>
          </a:p>
          <a:p>
            <a:pPr marL="58737" indent="0">
              <a:buNone/>
            </a:pPr>
            <a:r>
              <a:rPr lang="en-US" dirty="0"/>
              <a:t>General Idea:</a:t>
            </a:r>
          </a:p>
          <a:p>
            <a:pPr marL="58737" indent="0">
              <a:buNone/>
            </a:pPr>
            <a:r>
              <a:rPr lang="en-US" dirty="0"/>
              <a:t>Energy Charge per Unit = Fuel Cost (Outside Control) x Target Efficiency (Investor Control)</a:t>
            </a:r>
          </a:p>
          <a:p>
            <a:pPr marL="58737" indent="0">
              <a:buNone/>
            </a:pPr>
            <a:endParaRPr lang="en-US" dirty="0"/>
          </a:p>
          <a:p>
            <a:pPr marL="58737" indent="0">
              <a:buNone/>
            </a:pPr>
            <a:r>
              <a:rPr lang="en-US" dirty="0"/>
              <a:t>Multiply Energy Charge per Unit by the Actual Units </a:t>
            </a:r>
          </a:p>
        </p:txBody>
      </p:sp>
    </p:spTree>
    <p:extLst>
      <p:ext uri="{BB962C8B-B14F-4D97-AF65-F5344CB8AC3E}">
        <p14:creationId xmlns:p14="http://schemas.microsoft.com/office/powerpoint/2010/main" val="47153554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Plant Efficiency Discussion for Heat Rate Target</a:t>
            </a:r>
          </a:p>
        </p:txBody>
      </p:sp>
      <p:sp>
        <p:nvSpPr>
          <p:cNvPr id="4" name="Rectangle 3"/>
          <p:cNvSpPr/>
          <p:nvPr/>
        </p:nvSpPr>
        <p:spPr bwMode="auto">
          <a:xfrm>
            <a:off x="4826358" y="1752600"/>
            <a:ext cx="2362200" cy="133350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dirty="0">
                <a:latin typeface="Arial" pitchFamily="34" charset="0"/>
              </a:rPr>
              <a:t>Power</a:t>
            </a:r>
          </a:p>
          <a:p>
            <a:pPr algn="ctr" eaLnBrk="0" fontAlgn="base" hangingPunct="0">
              <a:spcBef>
                <a:spcPct val="0"/>
              </a:spcBef>
              <a:spcAft>
                <a:spcPct val="0"/>
              </a:spcAft>
            </a:pPr>
            <a:r>
              <a:rPr lang="en-US" sz="3600" dirty="0">
                <a:latin typeface="Arial" pitchFamily="34" charset="0"/>
              </a:rPr>
              <a:t>Plant</a:t>
            </a:r>
          </a:p>
        </p:txBody>
      </p:sp>
      <p:sp>
        <p:nvSpPr>
          <p:cNvPr id="5" name="Oval 4"/>
          <p:cNvSpPr/>
          <p:nvPr/>
        </p:nvSpPr>
        <p:spPr bwMode="auto">
          <a:xfrm>
            <a:off x="1930758" y="1943100"/>
            <a:ext cx="1905000" cy="990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a:latin typeface="Arial" pitchFamily="34" charset="0"/>
              </a:rPr>
              <a:t>Energy</a:t>
            </a:r>
          </a:p>
        </p:txBody>
      </p:sp>
      <p:cxnSp>
        <p:nvCxnSpPr>
          <p:cNvPr id="7" name="Straight Arrow Connector 6"/>
          <p:cNvCxnSpPr>
            <a:stCxn id="5" idx="6"/>
          </p:cNvCxnSpPr>
          <p:nvPr/>
        </p:nvCxnSpPr>
        <p:spPr bwMode="auto">
          <a:xfrm>
            <a:off x="3835758" y="2438400"/>
            <a:ext cx="914400" cy="0"/>
          </a:xfrm>
          <a:prstGeom prst="straightConnector1">
            <a:avLst/>
          </a:prstGeom>
          <a:solidFill>
            <a:schemeClr val="accent1"/>
          </a:solidFill>
          <a:ln w="47625" cap="flat" cmpd="sng" algn="ctr">
            <a:solidFill>
              <a:schemeClr val="tx1"/>
            </a:solidFill>
            <a:prstDash val="solid"/>
            <a:round/>
            <a:headEnd type="none" w="sm" len="sm"/>
            <a:tailEnd type="triangle"/>
          </a:ln>
          <a:effectLst/>
        </p:spPr>
      </p:cxnSp>
      <p:cxnSp>
        <p:nvCxnSpPr>
          <p:cNvPr id="8" name="Straight Arrow Connector 7"/>
          <p:cNvCxnSpPr/>
          <p:nvPr/>
        </p:nvCxnSpPr>
        <p:spPr bwMode="auto">
          <a:xfrm>
            <a:off x="7340958" y="2324100"/>
            <a:ext cx="914400" cy="0"/>
          </a:xfrm>
          <a:prstGeom prst="straightConnector1">
            <a:avLst/>
          </a:prstGeom>
          <a:solidFill>
            <a:schemeClr val="accent1"/>
          </a:solidFill>
          <a:ln w="47625" cap="flat" cmpd="sng" algn="ctr">
            <a:solidFill>
              <a:schemeClr val="tx1"/>
            </a:solidFill>
            <a:prstDash val="solid"/>
            <a:round/>
            <a:headEnd type="none" w="sm" len="sm"/>
            <a:tailEnd type="triangle"/>
          </a:ln>
          <a:effectLst/>
        </p:spPr>
      </p:cxnSp>
      <p:sp>
        <p:nvSpPr>
          <p:cNvPr id="9" name="Oval 8"/>
          <p:cNvSpPr/>
          <p:nvPr/>
        </p:nvSpPr>
        <p:spPr bwMode="auto">
          <a:xfrm>
            <a:off x="8255358" y="1943100"/>
            <a:ext cx="2209800" cy="990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a:latin typeface="Arial" pitchFamily="34" charset="0"/>
              </a:rPr>
              <a:t>Electricity</a:t>
            </a:r>
          </a:p>
        </p:txBody>
      </p:sp>
      <p:sp>
        <p:nvSpPr>
          <p:cNvPr id="10" name="TextBox 9"/>
          <p:cNvSpPr txBox="1"/>
          <p:nvPr/>
        </p:nvSpPr>
        <p:spPr>
          <a:xfrm>
            <a:off x="1930758" y="3573558"/>
            <a:ext cx="2209800" cy="2308324"/>
          </a:xfrm>
          <a:prstGeom prst="rect">
            <a:avLst/>
          </a:prstGeom>
          <a:noFill/>
        </p:spPr>
        <p:txBody>
          <a:bodyPr wrap="square" rtlCol="0">
            <a:spAutoFit/>
          </a:bodyPr>
          <a:lstStyle/>
          <a:p>
            <a:r>
              <a:rPr lang="en-US" sz="1600" dirty="0"/>
              <a:t>Measure of Input</a:t>
            </a:r>
          </a:p>
          <a:p>
            <a:endParaRPr lang="en-US" sz="1600" dirty="0"/>
          </a:p>
          <a:p>
            <a:r>
              <a:rPr lang="en-US" sz="1600" dirty="0"/>
              <a:t>BTU</a:t>
            </a:r>
          </a:p>
          <a:p>
            <a:r>
              <a:rPr lang="en-US" sz="1600" dirty="0"/>
              <a:t>kJ</a:t>
            </a:r>
          </a:p>
          <a:p>
            <a:r>
              <a:rPr lang="en-US" sz="1600" dirty="0"/>
              <a:t>Kcal</a:t>
            </a:r>
          </a:p>
          <a:p>
            <a:r>
              <a:rPr lang="en-US" sz="1600" dirty="0"/>
              <a:t>Sunlight – kWh</a:t>
            </a:r>
          </a:p>
          <a:p>
            <a:r>
              <a:rPr lang="en-US" sz="1600" dirty="0"/>
              <a:t>Wind – m/sec</a:t>
            </a:r>
          </a:p>
          <a:p>
            <a:r>
              <a:rPr lang="en-US" sz="1600" dirty="0"/>
              <a:t>Water – m3/sec</a:t>
            </a:r>
          </a:p>
          <a:p>
            <a:r>
              <a:rPr lang="en-US" sz="1600" dirty="0"/>
              <a:t>kWh</a:t>
            </a:r>
          </a:p>
        </p:txBody>
      </p:sp>
      <p:sp>
        <p:nvSpPr>
          <p:cNvPr id="11" name="TextBox 10"/>
          <p:cNvSpPr txBox="1"/>
          <p:nvPr/>
        </p:nvSpPr>
        <p:spPr>
          <a:xfrm>
            <a:off x="8102958" y="3573559"/>
            <a:ext cx="2209800" cy="1323439"/>
          </a:xfrm>
          <a:prstGeom prst="rect">
            <a:avLst/>
          </a:prstGeom>
          <a:noFill/>
        </p:spPr>
        <p:txBody>
          <a:bodyPr wrap="square" rtlCol="0">
            <a:spAutoFit/>
          </a:bodyPr>
          <a:lstStyle/>
          <a:p>
            <a:r>
              <a:rPr lang="en-US" sz="1600" dirty="0"/>
              <a:t>Measure of Output</a:t>
            </a:r>
          </a:p>
          <a:p>
            <a:endParaRPr lang="en-US" sz="1600" dirty="0"/>
          </a:p>
          <a:p>
            <a:r>
              <a:rPr lang="en-US" sz="1600" dirty="0"/>
              <a:t>kWh</a:t>
            </a:r>
          </a:p>
          <a:p>
            <a:r>
              <a:rPr lang="en-US" sz="1600" dirty="0"/>
              <a:t>MWh</a:t>
            </a:r>
          </a:p>
          <a:p>
            <a:r>
              <a:rPr lang="en-US" sz="1600" dirty="0"/>
              <a:t>Wh</a:t>
            </a:r>
          </a:p>
        </p:txBody>
      </p:sp>
      <p:sp>
        <p:nvSpPr>
          <p:cNvPr id="12" name="TextBox 11"/>
          <p:cNvSpPr txBox="1"/>
          <p:nvPr/>
        </p:nvSpPr>
        <p:spPr>
          <a:xfrm>
            <a:off x="5016858" y="3496615"/>
            <a:ext cx="2209800" cy="2062103"/>
          </a:xfrm>
          <a:prstGeom prst="rect">
            <a:avLst/>
          </a:prstGeom>
          <a:noFill/>
        </p:spPr>
        <p:txBody>
          <a:bodyPr wrap="square" rtlCol="0">
            <a:spAutoFit/>
          </a:bodyPr>
          <a:lstStyle/>
          <a:p>
            <a:r>
              <a:rPr lang="en-US" sz="1600" dirty="0"/>
              <a:t>Measure of Efficiency</a:t>
            </a:r>
          </a:p>
          <a:p>
            <a:endParaRPr lang="en-US" sz="1600" dirty="0"/>
          </a:p>
          <a:p>
            <a:r>
              <a:rPr lang="en-US" sz="1600" dirty="0"/>
              <a:t>Heat Rate – Thermal</a:t>
            </a:r>
          </a:p>
          <a:p>
            <a:endParaRPr lang="en-US" sz="1600" dirty="0"/>
          </a:p>
          <a:p>
            <a:r>
              <a:rPr lang="en-US" sz="1600" dirty="0"/>
              <a:t>Efficiency – Solar, Hydro</a:t>
            </a:r>
          </a:p>
          <a:p>
            <a:endParaRPr lang="en-US" sz="1600" dirty="0"/>
          </a:p>
          <a:p>
            <a:r>
              <a:rPr lang="en-US" sz="1600" dirty="0"/>
              <a:t>Power Curve – Wind</a:t>
            </a:r>
          </a:p>
          <a:p>
            <a:endParaRPr lang="en-US" sz="1600" dirty="0"/>
          </a:p>
        </p:txBody>
      </p:sp>
      <p:pic>
        <p:nvPicPr>
          <p:cNvPr id="3" name="Picture 2">
            <a:extLst>
              <a:ext uri="{FF2B5EF4-FFF2-40B4-BE49-F238E27FC236}">
                <a16:creationId xmlns:a16="http://schemas.microsoft.com/office/drawing/2014/main" id="{3B93C337-B761-409F-8AA9-DDC156241FDD}"/>
              </a:ext>
            </a:extLst>
          </p:cNvPr>
          <p:cNvPicPr/>
          <p:nvPr/>
        </p:nvPicPr>
        <p:blipFill>
          <a:blip r:embed="rId2"/>
          <a:stretch>
            <a:fillRect/>
          </a:stretch>
        </p:blipFill>
        <p:spPr>
          <a:xfrm>
            <a:off x="4913444" y="4963465"/>
            <a:ext cx="5181600" cy="1684020"/>
          </a:xfrm>
          <a:prstGeom prst="rect">
            <a:avLst/>
          </a:prstGeom>
        </p:spPr>
      </p:pic>
    </p:spTree>
    <p:extLst>
      <p:ext uri="{BB962C8B-B14F-4D97-AF65-F5344CB8AC3E}">
        <p14:creationId xmlns:p14="http://schemas.microsoft.com/office/powerpoint/2010/main" val="2172840680"/>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ctrTitle"/>
          </p:nvPr>
        </p:nvSpPr>
        <p:spPr/>
        <p:txBody>
          <a:bodyPr/>
          <a:lstStyle/>
          <a:p>
            <a:r>
              <a:rPr lang="en-US" altLang="en-US" dirty="0"/>
              <a:t>Example of Heat Rate Degradation</a:t>
            </a:r>
          </a:p>
        </p:txBody>
      </p:sp>
      <p:pic>
        <p:nvPicPr>
          <p:cNvPr id="808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1" y="2590800"/>
            <a:ext cx="4227513"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514600"/>
            <a:ext cx="4343400"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33838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Risks for Coal and Gas Plant - Availability</a:t>
            </a:r>
          </a:p>
        </p:txBody>
      </p:sp>
      <p:pic>
        <p:nvPicPr>
          <p:cNvPr id="287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42614"/>
            <a:ext cx="4591050" cy="5031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0E5B8993-F3E0-466C-8A39-025B7CA82A18}"/>
              </a:ext>
            </a:extLst>
          </p:cNvPr>
          <p:cNvSpPr/>
          <p:nvPr/>
        </p:nvSpPr>
        <p:spPr>
          <a:xfrm>
            <a:off x="8032173" y="1849582"/>
            <a:ext cx="2779568" cy="1906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manner in which different penalties for the PPA contract work for gas plant and coal plant.  In this case the actual availability is below the target availability</a:t>
            </a:r>
          </a:p>
        </p:txBody>
      </p:sp>
      <p:sp>
        <p:nvSpPr>
          <p:cNvPr id="4" name="Rectangle 3">
            <a:extLst>
              <a:ext uri="{FF2B5EF4-FFF2-40B4-BE49-F238E27FC236}">
                <a16:creationId xmlns:a16="http://schemas.microsoft.com/office/drawing/2014/main" id="{0E33162E-52AC-4F3F-979B-ECCB20F57BED}"/>
              </a:ext>
            </a:extLst>
          </p:cNvPr>
          <p:cNvSpPr/>
          <p:nvPr/>
        </p:nvSpPr>
        <p:spPr>
          <a:xfrm>
            <a:off x="8323118" y="4426527"/>
            <a:ext cx="2738005" cy="1205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Note that the penalty is much more for the coal plant with the higher capacity factor</a:t>
            </a:r>
          </a:p>
        </p:txBody>
      </p:sp>
      <p:cxnSp>
        <p:nvCxnSpPr>
          <p:cNvPr id="6" name="Straight Arrow Connector 5">
            <a:extLst>
              <a:ext uri="{FF2B5EF4-FFF2-40B4-BE49-F238E27FC236}">
                <a16:creationId xmlns:a16="http://schemas.microsoft.com/office/drawing/2014/main" id="{355A21C1-A614-45A3-BFA5-21EAB0F49D8A}"/>
              </a:ext>
            </a:extLst>
          </p:cNvPr>
          <p:cNvCxnSpPr/>
          <p:nvPr/>
        </p:nvCxnSpPr>
        <p:spPr>
          <a:xfrm flipH="1">
            <a:off x="6338455" y="4426527"/>
            <a:ext cx="1693718" cy="1314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7F9885A-890C-482D-9EB6-5CDD225A9763}"/>
              </a:ext>
            </a:extLst>
          </p:cNvPr>
          <p:cNvCxnSpPr/>
          <p:nvPr/>
        </p:nvCxnSpPr>
        <p:spPr>
          <a:xfrm flipH="1" flipV="1">
            <a:off x="6468341" y="3429000"/>
            <a:ext cx="1496291" cy="945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63024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ctrTitle"/>
          </p:nvPr>
        </p:nvSpPr>
        <p:spPr/>
        <p:txBody>
          <a:bodyPr/>
          <a:lstStyle/>
          <a:p>
            <a:r>
              <a:rPr lang="en-US" altLang="en-US" dirty="0"/>
              <a:t>Target Heat Rate Mechanics</a:t>
            </a:r>
          </a:p>
        </p:txBody>
      </p:sp>
      <p:sp>
        <p:nvSpPr>
          <p:cNvPr id="82947" name="Content Placeholder 2"/>
          <p:cNvSpPr>
            <a:spLocks noGrp="1"/>
          </p:cNvSpPr>
          <p:nvPr>
            <p:ph type="body" sz="quarter" idx="13"/>
          </p:nvPr>
        </p:nvSpPr>
        <p:spPr/>
        <p:txBody>
          <a:bodyPr>
            <a:noAutofit/>
          </a:bodyPr>
          <a:lstStyle/>
          <a:p>
            <a:r>
              <a:rPr lang="en-US" altLang="en-US" sz="2400" dirty="0"/>
              <a:t>Projected Fuel Demand in MMBTU  =  </a:t>
            </a:r>
          </a:p>
          <a:p>
            <a:pPr lvl="1"/>
            <a:r>
              <a:rPr lang="en-US" altLang="en-US" sz="2400" dirty="0"/>
              <a:t>Sum over hours</a:t>
            </a:r>
          </a:p>
          <a:p>
            <a:pPr lvl="1"/>
            <a:r>
              <a:rPr lang="en-US" altLang="en-US" sz="2400" dirty="0"/>
              <a:t> (Energy in MWH x Energy x Contract Heat Rate (BTU/kWh) *  Correction Factor ) / 1,000,000</a:t>
            </a:r>
          </a:p>
          <a:p>
            <a:r>
              <a:rPr lang="en-US" altLang="en-US" sz="2400" dirty="0"/>
              <a:t>Correction Factor of Specific Net Heat Rate, applicable for each respective hour depends on operating conditions, and level of the plant that is dispatched</a:t>
            </a:r>
          </a:p>
          <a:p>
            <a:r>
              <a:rPr lang="en-US" altLang="en-US" sz="2400" dirty="0"/>
              <a:t>Correction factor depends on:</a:t>
            </a:r>
          </a:p>
          <a:p>
            <a:pPr lvl="1"/>
            <a:r>
              <a:rPr lang="en-US" altLang="en-US" sz="2400" dirty="0"/>
              <a:t>Temperature and other weather conditions</a:t>
            </a:r>
          </a:p>
          <a:p>
            <a:pPr lvl="2"/>
            <a:r>
              <a:rPr lang="en-US" altLang="en-US" dirty="0"/>
              <a:t>Requires a table with different correction factors</a:t>
            </a:r>
          </a:p>
          <a:p>
            <a:pPr lvl="1"/>
            <a:r>
              <a:rPr lang="en-US" altLang="en-US" sz="2400" dirty="0"/>
              <a:t>Capacity dispatched</a:t>
            </a:r>
          </a:p>
          <a:p>
            <a:pPr lvl="2"/>
            <a:r>
              <a:rPr lang="en-US" altLang="en-US" dirty="0"/>
              <a:t>Requires a heat rate table or heat rate curve</a:t>
            </a:r>
          </a:p>
          <a:p>
            <a:pPr lvl="1"/>
            <a:r>
              <a:rPr lang="en-US" altLang="en-US" sz="2400" dirty="0"/>
              <a:t>Fuel quality</a:t>
            </a:r>
          </a:p>
          <a:p>
            <a:pPr lvl="2"/>
            <a:r>
              <a:rPr lang="en-US" altLang="en-US" dirty="0"/>
              <a:t>Requires adjustment factors</a:t>
            </a:r>
          </a:p>
          <a:p>
            <a:pPr lvl="1"/>
            <a:endParaRPr lang="en-US" altLang="en-US" sz="2400" dirty="0"/>
          </a:p>
        </p:txBody>
      </p:sp>
    </p:spTree>
    <p:extLst>
      <p:ext uri="{BB962C8B-B14F-4D97-AF65-F5344CB8AC3E}">
        <p14:creationId xmlns:p14="http://schemas.microsoft.com/office/powerpoint/2010/main" val="313025981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ctrTitle"/>
          </p:nvPr>
        </p:nvSpPr>
        <p:spPr/>
        <p:txBody>
          <a:bodyPr/>
          <a:lstStyle/>
          <a:p>
            <a:r>
              <a:rPr lang="en-US" altLang="en-US" dirty="0"/>
              <a:t>Efficiency in Fuel Contracting</a:t>
            </a:r>
          </a:p>
        </p:txBody>
      </p:sp>
      <p:sp>
        <p:nvSpPr>
          <p:cNvPr id="53251" name="Content Placeholder 2"/>
          <p:cNvSpPr>
            <a:spLocks noGrp="1"/>
          </p:cNvSpPr>
          <p:nvPr>
            <p:ph type="body" sz="quarter" idx="13"/>
          </p:nvPr>
        </p:nvSpPr>
        <p:spPr>
          <a:xfrm>
            <a:off x="323479" y="1600201"/>
            <a:ext cx="5426158" cy="4606636"/>
          </a:xfrm>
        </p:spPr>
        <p:txBody>
          <a:bodyPr/>
          <a:lstStyle/>
          <a:p>
            <a:r>
              <a:rPr lang="en-US" altLang="en-US" dirty="0"/>
              <a:t>Negotiating Fuel Prices in Long-term Contracts</a:t>
            </a:r>
          </a:p>
          <a:p>
            <a:r>
              <a:rPr lang="en-US" altLang="en-US" dirty="0"/>
              <a:t>Predicting Long-term Prices</a:t>
            </a:r>
          </a:p>
          <a:p>
            <a:r>
              <a:rPr lang="en-US" altLang="en-US" dirty="0"/>
              <a:t>Contracting Fuel Transport Prices</a:t>
            </a:r>
          </a:p>
          <a:p>
            <a:r>
              <a:rPr lang="en-US" altLang="en-US" dirty="0"/>
              <a:t>Hedging Strategy of Fuel Prices</a:t>
            </a:r>
          </a:p>
          <a:p>
            <a:r>
              <a:rPr lang="en-US" altLang="en-US" dirty="0"/>
              <a:t>Appropriate Risk Allocation</a:t>
            </a:r>
          </a:p>
          <a:p>
            <a:pPr lvl="1"/>
            <a:r>
              <a:rPr lang="en-US" altLang="en-US" dirty="0"/>
              <a:t>Not as simple as fuel price allocation to off-taker</a:t>
            </a:r>
          </a:p>
        </p:txBody>
      </p:sp>
      <p:pic>
        <p:nvPicPr>
          <p:cNvPr id="4" name="Content Placeholder 3">
            <a:extLst>
              <a:ext uri="{FF2B5EF4-FFF2-40B4-BE49-F238E27FC236}">
                <a16:creationId xmlns:a16="http://schemas.microsoft.com/office/drawing/2014/main" id="{125EE575-1731-46EA-A69D-8C6ACE13A636}"/>
              </a:ext>
            </a:extLst>
          </p:cNvPr>
          <p:cNvPicPr>
            <a:picLocks noChangeAspect="1"/>
          </p:cNvPicPr>
          <p:nvPr/>
        </p:nvPicPr>
        <p:blipFill>
          <a:blip r:embed="rId2"/>
          <a:stretch>
            <a:fillRect/>
          </a:stretch>
        </p:blipFill>
        <p:spPr>
          <a:xfrm>
            <a:off x="5633977" y="1440349"/>
            <a:ext cx="6234545" cy="4766488"/>
          </a:xfrm>
          <a:prstGeom prst="rect">
            <a:avLst/>
          </a:prstGeom>
        </p:spPr>
      </p:pic>
    </p:spTree>
    <p:extLst>
      <p:ext uri="{BB962C8B-B14F-4D97-AF65-F5344CB8AC3E}">
        <p14:creationId xmlns:p14="http://schemas.microsoft.com/office/powerpoint/2010/main" val="39297023"/>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ctrTitle"/>
          </p:nvPr>
        </p:nvSpPr>
        <p:spPr/>
        <p:txBody>
          <a:bodyPr/>
          <a:lstStyle/>
          <a:p>
            <a:r>
              <a:rPr lang="en-US" altLang="en-US" dirty="0"/>
              <a:t>Heat Rate Terminology</a:t>
            </a:r>
          </a:p>
        </p:txBody>
      </p:sp>
      <p:sp>
        <p:nvSpPr>
          <p:cNvPr id="75779" name="Content Placeholder 2"/>
          <p:cNvSpPr>
            <a:spLocks noGrp="1"/>
          </p:cNvSpPr>
          <p:nvPr>
            <p:ph type="body" sz="quarter" idx="13"/>
          </p:nvPr>
        </p:nvSpPr>
        <p:spPr/>
        <p:txBody>
          <a:bodyPr>
            <a:noAutofit/>
          </a:bodyPr>
          <a:lstStyle/>
          <a:p>
            <a:r>
              <a:rPr lang="en-US" altLang="en-US" dirty="0"/>
              <a:t>Heat Rates</a:t>
            </a:r>
          </a:p>
          <a:p>
            <a:pPr lvl="1"/>
            <a:r>
              <a:rPr lang="en-US" altLang="en-US" sz="2000" dirty="0"/>
              <a:t>Billing Heat Rate</a:t>
            </a:r>
          </a:p>
          <a:p>
            <a:pPr lvl="1"/>
            <a:r>
              <a:rPr lang="en-US" altLang="en-US" sz="2000" dirty="0"/>
              <a:t>Tested Heat Rate</a:t>
            </a:r>
          </a:p>
          <a:p>
            <a:pPr lvl="1"/>
            <a:r>
              <a:rPr lang="en-US" altLang="en-US" sz="2000" dirty="0"/>
              <a:t>Average Heat Rate</a:t>
            </a:r>
          </a:p>
          <a:p>
            <a:pPr lvl="1"/>
            <a:r>
              <a:rPr lang="en-US" altLang="en-US" sz="2000" dirty="0"/>
              <a:t>Incremental Heat Rate</a:t>
            </a:r>
          </a:p>
          <a:p>
            <a:pPr lvl="1"/>
            <a:r>
              <a:rPr lang="en-US" altLang="en-US" sz="2000" dirty="0"/>
              <a:t>Guaranteed Heat Rate</a:t>
            </a:r>
          </a:p>
          <a:p>
            <a:pPr lvl="1"/>
            <a:r>
              <a:rPr lang="en-US" altLang="en-US" sz="2000" dirty="0"/>
              <a:t>Effective Heat Rate</a:t>
            </a:r>
          </a:p>
          <a:p>
            <a:pPr lvl="1"/>
            <a:r>
              <a:rPr lang="en-US" altLang="en-US" sz="2000" dirty="0"/>
              <a:t>Low Heating Value Heat Rate</a:t>
            </a:r>
          </a:p>
          <a:p>
            <a:pPr lvl="1"/>
            <a:r>
              <a:rPr lang="en-US" altLang="en-US" sz="2000" dirty="0"/>
              <a:t>High Heating Value Heat Rate</a:t>
            </a:r>
          </a:p>
          <a:p>
            <a:r>
              <a:rPr lang="en-US" altLang="en-US" dirty="0"/>
              <a:t>Differences in fuel quality can affect the heat rate</a:t>
            </a:r>
          </a:p>
          <a:p>
            <a:r>
              <a:rPr lang="en-US" altLang="en-US" dirty="0"/>
              <a:t>Fuel can have different heating value</a:t>
            </a:r>
          </a:p>
          <a:p>
            <a:r>
              <a:rPr lang="en-US" altLang="en-US" dirty="0"/>
              <a:t>Fuel quality should be defined in the fuel supply agreement</a:t>
            </a:r>
          </a:p>
          <a:p>
            <a:pPr lvl="1"/>
            <a:endParaRPr lang="en-US" altLang="en-US" sz="2000" dirty="0"/>
          </a:p>
        </p:txBody>
      </p:sp>
    </p:spTree>
    <p:extLst>
      <p:ext uri="{BB962C8B-B14F-4D97-AF65-F5344CB8AC3E}">
        <p14:creationId xmlns:p14="http://schemas.microsoft.com/office/powerpoint/2010/main" val="1334902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pPr eaLnBrk="0" latinLnBrk="0" hangingPunct="0"/>
            <a:r>
              <a:rPr lang="en-US" dirty="0"/>
              <a:t>History versus Contracts and Consultant Reports: Project Finance versus Corporate Finance</a:t>
            </a:r>
          </a:p>
        </p:txBody>
      </p:sp>
      <p:sp>
        <p:nvSpPr>
          <p:cNvPr id="8" name="Content Placeholder 7"/>
          <p:cNvSpPr>
            <a:spLocks noGrp="1"/>
          </p:cNvSpPr>
          <p:nvPr>
            <p:ph sz="half" idx="4294967295"/>
          </p:nvPr>
        </p:nvSpPr>
        <p:spPr>
          <a:xfrm>
            <a:off x="489742" y="2070677"/>
            <a:ext cx="5491163" cy="4343400"/>
          </a:xfrm>
        </p:spPr>
        <p:txBody>
          <a:bodyPr>
            <a:normAutofit lnSpcReduction="10000"/>
          </a:bodyPr>
          <a:lstStyle/>
          <a:p>
            <a:pPr algn="l" latinLnBrk="0" hangingPunct="0"/>
            <a:endParaRPr lang="en-US" sz="2400" dirty="0">
              <a:latin typeface="Times New Roman" panose="02020603050405020304" pitchFamily="18" charset="0"/>
              <a:cs typeface="Times New Roman" panose="02020603050405020304" pitchFamily="18" charset="0"/>
            </a:endParaRPr>
          </a:p>
          <a:p>
            <a:pPr marL="457200" indent="-457200" algn="l" latinLnBrk="0" hangingPunct="0">
              <a:buFont typeface="+mj-lt"/>
              <a:buAutoNum type="arabicPeriod"/>
            </a:pPr>
            <a:r>
              <a:rPr lang="en-US" sz="2400" dirty="0">
                <a:cs typeface="Times New Roman" panose="02020603050405020304" pitchFamily="18" charset="0"/>
              </a:rPr>
              <a:t>Analysis is founded on historic financial statements and companies will evolve relative to the past.</a:t>
            </a:r>
          </a:p>
          <a:p>
            <a:pPr marL="457200" indent="-457200" algn="l" latinLnBrk="0" hangingPunct="0">
              <a:buFont typeface="+mj-lt"/>
              <a:buAutoNum type="arabicPeriod"/>
            </a:pPr>
            <a:r>
              <a:rPr lang="en-US" sz="2400" dirty="0">
                <a:cs typeface="Times New Roman" panose="02020603050405020304" pitchFamily="18" charset="0"/>
              </a:rPr>
              <a:t>Financing is important but not necessarily the primary part of the valuation.</a:t>
            </a:r>
          </a:p>
          <a:p>
            <a:pPr marL="457200" indent="-457200" algn="l" latinLnBrk="0" hangingPunct="0">
              <a:buFont typeface="+mj-lt"/>
              <a:buAutoNum type="arabicPeriod"/>
            </a:pPr>
            <a:r>
              <a:rPr lang="en-US" sz="2400" dirty="0">
                <a:cs typeface="Times New Roman" panose="02020603050405020304" pitchFamily="18" charset="0"/>
              </a:rPr>
              <a:t>Successful companies expected to continue growing and refinance. Terminal value is a big factor.</a:t>
            </a:r>
          </a:p>
          <a:p>
            <a:pPr marL="457200" indent="-457200" algn="l" latinLnBrk="0" hangingPunct="0">
              <a:buFont typeface="+mj-lt"/>
              <a:buAutoNum type="arabicPeriod"/>
            </a:pPr>
            <a:r>
              <a:rPr lang="en-US" sz="2400" dirty="0">
                <a:cs typeface="Times New Roman" panose="02020603050405020304" pitchFamily="18" charset="0"/>
              </a:rPr>
              <a:t>Focus on earnings, ROIC, P/E ratios, EV/EBITDA ratios and Debt/EBITDA.</a:t>
            </a:r>
          </a:p>
          <a:p>
            <a:pPr algn="l" latinLnBrk="0" hangingPunct="0"/>
            <a:endParaRPr lang="en-US" sz="2400" dirty="0">
              <a:latin typeface="Times New Roman" panose="02020603050405020304" pitchFamily="18" charset="0"/>
              <a:cs typeface="Times New Roman" panose="02020603050405020304" pitchFamily="18" charset="0"/>
            </a:endParaRPr>
          </a:p>
        </p:txBody>
      </p:sp>
      <p:sp>
        <p:nvSpPr>
          <p:cNvPr id="9" name="Text Placeholder 8"/>
          <p:cNvSpPr>
            <a:spLocks noGrp="1"/>
          </p:cNvSpPr>
          <p:nvPr>
            <p:ph type="body" sz="quarter" idx="4294967295"/>
          </p:nvPr>
        </p:nvSpPr>
        <p:spPr>
          <a:xfrm>
            <a:off x="6515897" y="1789905"/>
            <a:ext cx="5003800" cy="430213"/>
          </a:xfrm>
        </p:spPr>
        <p:txBody>
          <a:bodyPr>
            <a:normAutofit fontScale="92500" lnSpcReduction="10000"/>
          </a:bodyPr>
          <a:lstStyle/>
          <a:p>
            <a:pPr marL="0" indent="0" algn="ctr">
              <a:buNone/>
            </a:pPr>
            <a:r>
              <a:rPr lang="en-US" b="1" dirty="0"/>
              <a:t>Project Finance</a:t>
            </a:r>
          </a:p>
        </p:txBody>
      </p:sp>
      <p:sp>
        <p:nvSpPr>
          <p:cNvPr id="10" name="Content Placeholder 9"/>
          <p:cNvSpPr>
            <a:spLocks noGrp="1"/>
          </p:cNvSpPr>
          <p:nvPr>
            <p:ph sz="quarter" idx="4294967295"/>
          </p:nvPr>
        </p:nvSpPr>
        <p:spPr>
          <a:xfrm>
            <a:off x="6211097" y="2433637"/>
            <a:ext cx="5613400" cy="4294188"/>
          </a:xfrm>
        </p:spPr>
        <p:txBody>
          <a:bodyPr>
            <a:normAutofit/>
          </a:bodyPr>
          <a:lstStyle/>
          <a:p>
            <a:pPr marL="457200" indent="-457200" algn="l" latinLnBrk="0" hangingPunct="0">
              <a:buFont typeface="+mj-lt"/>
              <a:buAutoNum type="arabicPeriod"/>
            </a:pPr>
            <a:r>
              <a:rPr lang="en-US" sz="2400" dirty="0">
                <a:cs typeface="Times New Roman" panose="02020603050405020304" pitchFamily="18" charset="0"/>
              </a:rPr>
              <a:t>Since there is no history a series of consulting and engineering studies must be evaluated.</a:t>
            </a:r>
          </a:p>
          <a:p>
            <a:pPr marL="457200" indent="-457200" algn="l" latinLnBrk="0" hangingPunct="0">
              <a:buFont typeface="+mj-lt"/>
              <a:buAutoNum type="arabicPeriod"/>
            </a:pPr>
            <a:r>
              <a:rPr lang="en-US" sz="2400" dirty="0">
                <a:cs typeface="Times New Roman" panose="02020603050405020304" pitchFamily="18" charset="0"/>
              </a:rPr>
              <a:t>The bank assesses whether the project works (engineering report). Without debt financing, the project is not viable.</a:t>
            </a:r>
          </a:p>
          <a:p>
            <a:pPr marL="457200" indent="-457200" algn="l" latinLnBrk="0" hangingPunct="0">
              <a:buFont typeface="+mj-lt"/>
              <a:buAutoNum type="arabicPeriod"/>
            </a:pPr>
            <a:r>
              <a:rPr lang="en-US" sz="2400" dirty="0">
                <a:cs typeface="Times New Roman" panose="02020603050405020304" pitchFamily="18" charset="0"/>
              </a:rPr>
              <a:t>Successful projects will pay of all debt from cash flow and end their life.</a:t>
            </a:r>
          </a:p>
          <a:p>
            <a:pPr marL="457200" indent="-457200" algn="l" latinLnBrk="0" hangingPunct="0">
              <a:buFont typeface="+mj-lt"/>
              <a:buAutoNum type="arabicPeriod"/>
            </a:pPr>
            <a:r>
              <a:rPr lang="en-US" sz="2400" dirty="0">
                <a:cs typeface="Times New Roman" panose="02020603050405020304" pitchFamily="18" charset="0"/>
              </a:rPr>
              <a:t>Focus on cash flow rather than earnings. Equity IRR and DSCR.</a:t>
            </a:r>
          </a:p>
        </p:txBody>
      </p:sp>
      <p:sp>
        <p:nvSpPr>
          <p:cNvPr id="2" name="Slide Number Placeholder 1"/>
          <p:cNvSpPr>
            <a:spLocks noGrp="1"/>
          </p:cNvSpPr>
          <p:nvPr>
            <p:ph type="sldNum" sz="quarter" idx="4294967295"/>
          </p:nvPr>
        </p:nvSpPr>
        <p:spPr>
          <a:xfrm>
            <a:off x="11144250" y="6513513"/>
            <a:ext cx="1047750" cy="214312"/>
          </a:xfrm>
        </p:spPr>
        <p:txBody>
          <a:bodyPr/>
          <a:lstStyle/>
          <a:p>
            <a:pPr algn="ctr"/>
            <a:fld id="{0C3A1854-6B63-4059-B360-A3C4972BF0FC}" type="slidenum">
              <a:rPr lang="ko-KR" altLang="en-US" smtClean="0"/>
              <a:pPr algn="ctr"/>
              <a:t>26</a:t>
            </a:fld>
            <a:endParaRPr lang="ko-KR" altLang="en-US" dirty="0"/>
          </a:p>
        </p:txBody>
      </p:sp>
      <p:sp>
        <p:nvSpPr>
          <p:cNvPr id="3" name="Text Placeholder 8">
            <a:extLst>
              <a:ext uri="{FF2B5EF4-FFF2-40B4-BE49-F238E27FC236}">
                <a16:creationId xmlns:a16="http://schemas.microsoft.com/office/drawing/2014/main" id="{7DC5193C-8201-9258-A305-4835A6EDB4DF}"/>
              </a:ext>
            </a:extLst>
          </p:cNvPr>
          <p:cNvSpPr txBox="1">
            <a:spLocks/>
          </p:cNvSpPr>
          <p:nvPr/>
        </p:nvSpPr>
        <p:spPr>
          <a:xfrm>
            <a:off x="733423" y="1789906"/>
            <a:ext cx="5003800" cy="43021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Corporate Finance</a:t>
            </a:r>
          </a:p>
        </p:txBody>
      </p:sp>
    </p:spTree>
    <p:extLst>
      <p:ext uri="{BB962C8B-B14F-4D97-AF65-F5344CB8AC3E}">
        <p14:creationId xmlns:p14="http://schemas.microsoft.com/office/powerpoint/2010/main" val="3786185229"/>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21F8E-9F0C-40BC-8CC4-DF1D2A60BE11}"/>
              </a:ext>
            </a:extLst>
          </p:cNvPr>
          <p:cNvSpPr>
            <a:spLocks noGrp="1"/>
          </p:cNvSpPr>
          <p:nvPr>
            <p:ph type="ctrTitle"/>
          </p:nvPr>
        </p:nvSpPr>
        <p:spPr/>
        <p:txBody>
          <a:bodyPr>
            <a:normAutofit fontScale="90000"/>
          </a:bodyPr>
          <a:lstStyle/>
          <a:p>
            <a:r>
              <a:rPr lang="en-029" dirty="0"/>
              <a:t>Gas Heat Rate Curve and Degradation</a:t>
            </a:r>
          </a:p>
        </p:txBody>
      </p:sp>
      <p:pic>
        <p:nvPicPr>
          <p:cNvPr id="4" name="Picture 3">
            <a:extLst>
              <a:ext uri="{FF2B5EF4-FFF2-40B4-BE49-F238E27FC236}">
                <a16:creationId xmlns:a16="http://schemas.microsoft.com/office/drawing/2014/main" id="{7517D0BF-D77E-4EA9-A830-0DD010254AC5}"/>
              </a:ext>
            </a:extLst>
          </p:cNvPr>
          <p:cNvPicPr>
            <a:picLocks noChangeAspect="1"/>
          </p:cNvPicPr>
          <p:nvPr/>
        </p:nvPicPr>
        <p:blipFill>
          <a:blip r:embed="rId2"/>
          <a:stretch>
            <a:fillRect/>
          </a:stretch>
        </p:blipFill>
        <p:spPr>
          <a:xfrm>
            <a:off x="6060676" y="1242302"/>
            <a:ext cx="4495102" cy="5469704"/>
          </a:xfrm>
          <a:prstGeom prst="rect">
            <a:avLst/>
          </a:prstGeom>
        </p:spPr>
      </p:pic>
      <p:pic>
        <p:nvPicPr>
          <p:cNvPr id="5" name="Picture 4">
            <a:extLst>
              <a:ext uri="{FF2B5EF4-FFF2-40B4-BE49-F238E27FC236}">
                <a16:creationId xmlns:a16="http://schemas.microsoft.com/office/drawing/2014/main" id="{7D0A3757-F3A2-4286-A83B-BEEA4D48AADC}"/>
              </a:ext>
            </a:extLst>
          </p:cNvPr>
          <p:cNvPicPr>
            <a:picLocks noChangeAspect="1"/>
          </p:cNvPicPr>
          <p:nvPr/>
        </p:nvPicPr>
        <p:blipFill>
          <a:blip r:embed="rId3"/>
          <a:stretch>
            <a:fillRect/>
          </a:stretch>
        </p:blipFill>
        <p:spPr>
          <a:xfrm>
            <a:off x="1566054" y="2743201"/>
            <a:ext cx="4495102" cy="3227439"/>
          </a:xfrm>
          <a:prstGeom prst="rect">
            <a:avLst/>
          </a:prstGeom>
        </p:spPr>
      </p:pic>
    </p:spTree>
    <p:extLst>
      <p:ext uri="{BB962C8B-B14F-4D97-AF65-F5344CB8AC3E}">
        <p14:creationId xmlns:p14="http://schemas.microsoft.com/office/powerpoint/2010/main" val="323370943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229B3-165E-44C5-BE29-172011B6F9FB}"/>
              </a:ext>
            </a:extLst>
          </p:cNvPr>
          <p:cNvSpPr>
            <a:spLocks noGrp="1"/>
          </p:cNvSpPr>
          <p:nvPr>
            <p:ph type="ctrTitle"/>
          </p:nvPr>
        </p:nvSpPr>
        <p:spPr/>
        <p:txBody>
          <a:bodyPr>
            <a:normAutofit fontScale="90000"/>
          </a:bodyPr>
          <a:lstStyle/>
          <a:p>
            <a:r>
              <a:rPr lang="en-029" dirty="0"/>
              <a:t>Heat Rate Penalty when Fuel Provided by Off-taker or Government</a:t>
            </a:r>
          </a:p>
        </p:txBody>
      </p:sp>
      <p:sp>
        <p:nvSpPr>
          <p:cNvPr id="3" name="Content Placeholder 2">
            <a:extLst>
              <a:ext uri="{FF2B5EF4-FFF2-40B4-BE49-F238E27FC236}">
                <a16:creationId xmlns:a16="http://schemas.microsoft.com/office/drawing/2014/main" id="{12FCED94-ECF9-449C-A5FC-F050EC96A73A}"/>
              </a:ext>
            </a:extLst>
          </p:cNvPr>
          <p:cNvSpPr>
            <a:spLocks noGrp="1"/>
          </p:cNvSpPr>
          <p:nvPr>
            <p:ph type="body" sz="quarter" idx="13"/>
          </p:nvPr>
        </p:nvSpPr>
        <p:spPr/>
        <p:txBody>
          <a:bodyPr/>
          <a:lstStyle/>
          <a:p>
            <a:r>
              <a:rPr lang="en-029" dirty="0"/>
              <a:t> </a:t>
            </a:r>
          </a:p>
        </p:txBody>
      </p:sp>
      <p:pic>
        <p:nvPicPr>
          <p:cNvPr id="4" name="Picture 3">
            <a:extLst>
              <a:ext uri="{FF2B5EF4-FFF2-40B4-BE49-F238E27FC236}">
                <a16:creationId xmlns:a16="http://schemas.microsoft.com/office/drawing/2014/main" id="{95BD8A1F-3135-4B4B-939F-76F56299B699}"/>
              </a:ext>
            </a:extLst>
          </p:cNvPr>
          <p:cNvPicPr>
            <a:picLocks noChangeAspect="1"/>
          </p:cNvPicPr>
          <p:nvPr/>
        </p:nvPicPr>
        <p:blipFill>
          <a:blip r:embed="rId2"/>
          <a:stretch>
            <a:fillRect/>
          </a:stretch>
        </p:blipFill>
        <p:spPr>
          <a:xfrm>
            <a:off x="1828800" y="1576388"/>
            <a:ext cx="4337792" cy="3757612"/>
          </a:xfrm>
          <a:prstGeom prst="rect">
            <a:avLst/>
          </a:prstGeom>
        </p:spPr>
      </p:pic>
      <p:pic>
        <p:nvPicPr>
          <p:cNvPr id="5" name="Picture 4">
            <a:extLst>
              <a:ext uri="{FF2B5EF4-FFF2-40B4-BE49-F238E27FC236}">
                <a16:creationId xmlns:a16="http://schemas.microsoft.com/office/drawing/2014/main" id="{C46EE2CC-B7F5-4F36-A832-B95C8F38845F}"/>
              </a:ext>
            </a:extLst>
          </p:cNvPr>
          <p:cNvPicPr>
            <a:picLocks noChangeAspect="1"/>
          </p:cNvPicPr>
          <p:nvPr/>
        </p:nvPicPr>
        <p:blipFill>
          <a:blip r:embed="rId3"/>
          <a:stretch>
            <a:fillRect/>
          </a:stretch>
        </p:blipFill>
        <p:spPr>
          <a:xfrm>
            <a:off x="6166593" y="1728788"/>
            <a:ext cx="4057591" cy="3757613"/>
          </a:xfrm>
          <a:prstGeom prst="rect">
            <a:avLst/>
          </a:prstGeom>
        </p:spPr>
      </p:pic>
    </p:spTree>
    <p:extLst>
      <p:ext uri="{BB962C8B-B14F-4D97-AF65-F5344CB8AC3E}">
        <p14:creationId xmlns:p14="http://schemas.microsoft.com/office/powerpoint/2010/main" val="34622998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889F3-B3B6-492B-A204-2268B91D5B8E}"/>
              </a:ext>
            </a:extLst>
          </p:cNvPr>
          <p:cNvSpPr>
            <a:spLocks noGrp="1"/>
          </p:cNvSpPr>
          <p:nvPr>
            <p:ph type="ctrTitle"/>
          </p:nvPr>
        </p:nvSpPr>
        <p:spPr/>
        <p:txBody>
          <a:bodyPr>
            <a:normAutofit fontScale="90000"/>
          </a:bodyPr>
          <a:lstStyle/>
          <a:p>
            <a:r>
              <a:rPr lang="en-029" dirty="0"/>
              <a:t>No Contract Heat Rate in Lagos Barge Case</a:t>
            </a:r>
          </a:p>
        </p:txBody>
      </p:sp>
      <p:pic>
        <p:nvPicPr>
          <p:cNvPr id="4" name="Content Placeholder 3">
            <a:extLst>
              <a:ext uri="{FF2B5EF4-FFF2-40B4-BE49-F238E27FC236}">
                <a16:creationId xmlns:a16="http://schemas.microsoft.com/office/drawing/2014/main" id="{8F030EF2-DE79-4309-B340-FFA84F925C1D}"/>
              </a:ext>
            </a:extLst>
          </p:cNvPr>
          <p:cNvPicPr>
            <a:picLocks noGrp="1" noChangeAspect="1"/>
          </p:cNvPicPr>
          <p:nvPr>
            <p:ph idx="4294967295"/>
          </p:nvPr>
        </p:nvPicPr>
        <p:blipFill>
          <a:blip r:embed="rId2"/>
          <a:stretch>
            <a:fillRect/>
          </a:stretch>
        </p:blipFill>
        <p:spPr>
          <a:xfrm>
            <a:off x="5326063" y="2198688"/>
            <a:ext cx="6865937" cy="3930650"/>
          </a:xfrm>
          <a:prstGeom prst="rect">
            <a:avLst/>
          </a:prstGeom>
        </p:spPr>
      </p:pic>
      <p:pic>
        <p:nvPicPr>
          <p:cNvPr id="3" name="Picture 2">
            <a:extLst>
              <a:ext uri="{FF2B5EF4-FFF2-40B4-BE49-F238E27FC236}">
                <a16:creationId xmlns:a16="http://schemas.microsoft.com/office/drawing/2014/main" id="{6D00A2E9-44CC-4AA8-AD18-98EDB0E39A80}"/>
              </a:ext>
            </a:extLst>
          </p:cNvPr>
          <p:cNvPicPr>
            <a:picLocks noChangeAspect="1"/>
          </p:cNvPicPr>
          <p:nvPr/>
        </p:nvPicPr>
        <p:blipFill>
          <a:blip r:embed="rId3"/>
          <a:stretch>
            <a:fillRect/>
          </a:stretch>
        </p:blipFill>
        <p:spPr>
          <a:xfrm>
            <a:off x="-186527" y="3068665"/>
            <a:ext cx="5299215" cy="3089442"/>
          </a:xfrm>
          <a:prstGeom prst="rect">
            <a:avLst/>
          </a:prstGeom>
        </p:spPr>
      </p:pic>
      <p:sp>
        <p:nvSpPr>
          <p:cNvPr id="5" name="TextBox 4">
            <a:extLst>
              <a:ext uri="{FF2B5EF4-FFF2-40B4-BE49-F238E27FC236}">
                <a16:creationId xmlns:a16="http://schemas.microsoft.com/office/drawing/2014/main" id="{DEA128AA-A7D1-47AD-BDE4-04AB357AF3B8}"/>
              </a:ext>
            </a:extLst>
          </p:cNvPr>
          <p:cNvSpPr txBox="1"/>
          <p:nvPr/>
        </p:nvSpPr>
        <p:spPr>
          <a:xfrm>
            <a:off x="578484" y="1697747"/>
            <a:ext cx="4405746" cy="1200329"/>
          </a:xfrm>
          <a:prstGeom prst="rect">
            <a:avLst/>
          </a:prstGeom>
          <a:solidFill>
            <a:schemeClr val="bg1">
              <a:lumMod val="95000"/>
            </a:schemeClr>
          </a:solidFill>
        </p:spPr>
        <p:txBody>
          <a:bodyPr wrap="square" rtlCol="0">
            <a:spAutoFit/>
          </a:bodyPr>
          <a:lstStyle/>
          <a:p>
            <a:r>
              <a:rPr lang="en-US" dirty="0"/>
              <a:t>Paid a fixed capacity charge of 19.37 USD/kW per month.  If there is less spending on maintenance and the heat rate is worse, then the average cost per kWh will increase</a:t>
            </a:r>
          </a:p>
        </p:txBody>
      </p:sp>
    </p:spTree>
    <p:extLst>
      <p:ext uri="{BB962C8B-B14F-4D97-AF65-F5344CB8AC3E}">
        <p14:creationId xmlns:p14="http://schemas.microsoft.com/office/powerpoint/2010/main" val="1158867516"/>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7FC23-564A-4D13-B497-8839EF745E6C}"/>
              </a:ext>
            </a:extLst>
          </p:cNvPr>
          <p:cNvSpPr>
            <a:spLocks noGrp="1"/>
          </p:cNvSpPr>
          <p:nvPr>
            <p:ph type="ctrTitle"/>
          </p:nvPr>
        </p:nvSpPr>
        <p:spPr/>
        <p:txBody>
          <a:bodyPr/>
          <a:lstStyle/>
          <a:p>
            <a:r>
              <a:rPr lang="en-US" dirty="0"/>
              <a:t>More Excerpts from NBET PPA</a:t>
            </a:r>
          </a:p>
        </p:txBody>
      </p:sp>
      <p:pic>
        <p:nvPicPr>
          <p:cNvPr id="5" name="Content Placeholder 4">
            <a:extLst>
              <a:ext uri="{FF2B5EF4-FFF2-40B4-BE49-F238E27FC236}">
                <a16:creationId xmlns:a16="http://schemas.microsoft.com/office/drawing/2014/main" id="{BF362DCD-B512-4C56-ACF7-4EC3B7C0296B}"/>
              </a:ext>
            </a:extLst>
          </p:cNvPr>
          <p:cNvPicPr>
            <a:picLocks noGrp="1" noChangeAspect="1"/>
          </p:cNvPicPr>
          <p:nvPr>
            <p:ph idx="4294967295"/>
          </p:nvPr>
        </p:nvPicPr>
        <p:blipFill>
          <a:blip r:embed="rId2"/>
          <a:stretch>
            <a:fillRect/>
          </a:stretch>
        </p:blipFill>
        <p:spPr>
          <a:xfrm>
            <a:off x="6143318" y="1259022"/>
            <a:ext cx="6048681" cy="5300528"/>
          </a:xfrm>
          <a:prstGeom prst="rect">
            <a:avLst/>
          </a:prstGeom>
        </p:spPr>
      </p:pic>
      <p:sp>
        <p:nvSpPr>
          <p:cNvPr id="2" name="TextBox 1">
            <a:extLst>
              <a:ext uri="{FF2B5EF4-FFF2-40B4-BE49-F238E27FC236}">
                <a16:creationId xmlns:a16="http://schemas.microsoft.com/office/drawing/2014/main" id="{9B0FBB37-CDB1-4144-82FB-C4A0930F4896}"/>
              </a:ext>
            </a:extLst>
          </p:cNvPr>
          <p:cNvSpPr txBox="1"/>
          <p:nvPr/>
        </p:nvSpPr>
        <p:spPr>
          <a:xfrm>
            <a:off x="1121229" y="1785256"/>
            <a:ext cx="2579914" cy="3046988"/>
          </a:xfrm>
          <a:prstGeom prst="rect">
            <a:avLst/>
          </a:prstGeom>
          <a:solidFill>
            <a:srgbClr val="FFFF00"/>
          </a:solidFill>
        </p:spPr>
        <p:txBody>
          <a:bodyPr wrap="square" rtlCol="0">
            <a:spAutoFit/>
          </a:bodyPr>
          <a:lstStyle/>
          <a:p>
            <a:r>
              <a:rPr lang="en-US" sz="2400" dirty="0"/>
              <a:t>Don’t Be Intimidated by the terminology.  Understand the principles and then you can understand why these things exist</a:t>
            </a:r>
          </a:p>
        </p:txBody>
      </p:sp>
    </p:spTree>
    <p:extLst>
      <p:ext uri="{BB962C8B-B14F-4D97-AF65-F5344CB8AC3E}">
        <p14:creationId xmlns:p14="http://schemas.microsoft.com/office/powerpoint/2010/main" val="199001403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5B31D-0D49-7C9C-0CA2-B4E771E84F2E}"/>
              </a:ext>
            </a:extLst>
          </p:cNvPr>
          <p:cNvSpPr>
            <a:spLocks noGrp="1"/>
          </p:cNvSpPr>
          <p:nvPr>
            <p:ph type="ctrTitle"/>
          </p:nvPr>
        </p:nvSpPr>
        <p:spPr/>
        <p:txBody>
          <a:bodyPr/>
          <a:lstStyle/>
          <a:p>
            <a:r>
              <a:rPr lang="en-US" dirty="0"/>
              <a:t>Inflation in Contracts</a:t>
            </a:r>
          </a:p>
        </p:txBody>
      </p:sp>
    </p:spTree>
    <p:extLst>
      <p:ext uri="{BB962C8B-B14F-4D97-AF65-F5344CB8AC3E}">
        <p14:creationId xmlns:p14="http://schemas.microsoft.com/office/powerpoint/2010/main" val="141590006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3BDE8-32C3-45CD-9E32-5349D8421040}"/>
              </a:ext>
            </a:extLst>
          </p:cNvPr>
          <p:cNvSpPr>
            <a:spLocks noGrp="1"/>
          </p:cNvSpPr>
          <p:nvPr>
            <p:ph type="ctrTitle"/>
          </p:nvPr>
        </p:nvSpPr>
        <p:spPr/>
        <p:txBody>
          <a:bodyPr/>
          <a:lstStyle/>
          <a:p>
            <a:r>
              <a:rPr lang="en-029" dirty="0"/>
              <a:t>Single Price PPA with Inflation</a:t>
            </a:r>
          </a:p>
        </p:txBody>
      </p:sp>
      <p:pic>
        <p:nvPicPr>
          <p:cNvPr id="4" name="Picture 3">
            <a:extLst>
              <a:ext uri="{FF2B5EF4-FFF2-40B4-BE49-F238E27FC236}">
                <a16:creationId xmlns:a16="http://schemas.microsoft.com/office/drawing/2014/main" id="{43BB0F22-EAC8-4E55-BFA8-0F744573F49B}"/>
              </a:ext>
            </a:extLst>
          </p:cNvPr>
          <p:cNvPicPr>
            <a:picLocks noChangeAspect="1"/>
          </p:cNvPicPr>
          <p:nvPr/>
        </p:nvPicPr>
        <p:blipFill>
          <a:blip r:embed="rId2"/>
          <a:stretch>
            <a:fillRect/>
          </a:stretch>
        </p:blipFill>
        <p:spPr>
          <a:xfrm>
            <a:off x="2590800" y="1371601"/>
            <a:ext cx="7160104" cy="5270263"/>
          </a:xfrm>
          <a:prstGeom prst="rect">
            <a:avLst/>
          </a:prstGeom>
        </p:spPr>
      </p:pic>
    </p:spTree>
    <p:extLst>
      <p:ext uri="{BB962C8B-B14F-4D97-AF65-F5344CB8AC3E}">
        <p14:creationId xmlns:p14="http://schemas.microsoft.com/office/powerpoint/2010/main" val="27131173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0681D-1D22-4356-A441-23573FD10E15}"/>
              </a:ext>
            </a:extLst>
          </p:cNvPr>
          <p:cNvSpPr>
            <a:spLocks noGrp="1"/>
          </p:cNvSpPr>
          <p:nvPr>
            <p:ph type="ctrTitle"/>
          </p:nvPr>
        </p:nvSpPr>
        <p:spPr/>
        <p:txBody>
          <a:bodyPr>
            <a:normAutofit fontScale="90000"/>
          </a:bodyPr>
          <a:lstStyle/>
          <a:p>
            <a:r>
              <a:rPr lang="en-029" dirty="0"/>
              <a:t>Indexing Capacity Charge for Inflation – Protection for Devaluation During Construction Period</a:t>
            </a:r>
          </a:p>
        </p:txBody>
      </p:sp>
      <p:sp>
        <p:nvSpPr>
          <p:cNvPr id="3" name="Content Placeholder 2">
            <a:extLst>
              <a:ext uri="{FF2B5EF4-FFF2-40B4-BE49-F238E27FC236}">
                <a16:creationId xmlns:a16="http://schemas.microsoft.com/office/drawing/2014/main" id="{5C3EC65E-0056-4ABB-977C-67EF889FFE12}"/>
              </a:ext>
            </a:extLst>
          </p:cNvPr>
          <p:cNvSpPr>
            <a:spLocks noGrp="1"/>
          </p:cNvSpPr>
          <p:nvPr>
            <p:ph type="body" sz="quarter" idx="13"/>
          </p:nvPr>
        </p:nvSpPr>
        <p:spPr/>
        <p:txBody>
          <a:bodyPr/>
          <a:lstStyle/>
          <a:p>
            <a:pPr marL="58737" indent="0">
              <a:buNone/>
            </a:pPr>
            <a:endParaRPr lang="en-029" dirty="0"/>
          </a:p>
          <a:p>
            <a:endParaRPr lang="en-029" dirty="0"/>
          </a:p>
        </p:txBody>
      </p:sp>
      <p:pic>
        <p:nvPicPr>
          <p:cNvPr id="4" name="Picture 3">
            <a:extLst>
              <a:ext uri="{FF2B5EF4-FFF2-40B4-BE49-F238E27FC236}">
                <a16:creationId xmlns:a16="http://schemas.microsoft.com/office/drawing/2014/main" id="{109A5970-D99F-468C-BAB2-360B9A057D74}"/>
              </a:ext>
            </a:extLst>
          </p:cNvPr>
          <p:cNvPicPr>
            <a:picLocks noChangeAspect="1"/>
          </p:cNvPicPr>
          <p:nvPr/>
        </p:nvPicPr>
        <p:blipFill>
          <a:blip r:embed="rId2"/>
          <a:stretch>
            <a:fillRect/>
          </a:stretch>
        </p:blipFill>
        <p:spPr>
          <a:xfrm>
            <a:off x="4343400" y="1676400"/>
            <a:ext cx="5706386" cy="5098862"/>
          </a:xfrm>
          <a:prstGeom prst="rect">
            <a:avLst/>
          </a:prstGeom>
        </p:spPr>
      </p:pic>
      <p:sp>
        <p:nvSpPr>
          <p:cNvPr id="5" name="TextBox 4">
            <a:extLst>
              <a:ext uri="{FF2B5EF4-FFF2-40B4-BE49-F238E27FC236}">
                <a16:creationId xmlns:a16="http://schemas.microsoft.com/office/drawing/2014/main" id="{01D10166-19D2-4AF0-BF2B-E485C5497C2C}"/>
              </a:ext>
            </a:extLst>
          </p:cNvPr>
          <p:cNvSpPr txBox="1"/>
          <p:nvPr/>
        </p:nvSpPr>
        <p:spPr>
          <a:xfrm>
            <a:off x="737755" y="2176895"/>
            <a:ext cx="2982190" cy="1477328"/>
          </a:xfrm>
          <a:prstGeom prst="rect">
            <a:avLst/>
          </a:prstGeom>
          <a:solidFill>
            <a:schemeClr val="bg1">
              <a:lumMod val="95000"/>
            </a:schemeClr>
          </a:solidFill>
        </p:spPr>
        <p:txBody>
          <a:bodyPr wrap="square" rtlCol="0">
            <a:spAutoFit/>
          </a:bodyPr>
          <a:lstStyle/>
          <a:p>
            <a:r>
              <a:rPr lang="en-US" dirty="0"/>
              <a:t>When Index, pick a starting point EXRr and Compare the current value EXRm</a:t>
            </a:r>
          </a:p>
          <a:p>
            <a:endParaRPr lang="en-US" dirty="0"/>
          </a:p>
          <a:p>
            <a:r>
              <a:rPr lang="en-US" dirty="0"/>
              <a:t>Final payment is in USD</a:t>
            </a:r>
          </a:p>
        </p:txBody>
      </p:sp>
    </p:spTree>
    <p:extLst>
      <p:ext uri="{BB962C8B-B14F-4D97-AF65-F5344CB8AC3E}">
        <p14:creationId xmlns:p14="http://schemas.microsoft.com/office/powerpoint/2010/main" val="173063022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3FCE7D-7CB8-45AC-B075-3A9A2B2A4C15}"/>
              </a:ext>
            </a:extLst>
          </p:cNvPr>
          <p:cNvSpPr>
            <a:spLocks noGrp="1"/>
          </p:cNvSpPr>
          <p:nvPr>
            <p:ph type="ctrTitle"/>
          </p:nvPr>
        </p:nvSpPr>
        <p:spPr/>
        <p:txBody>
          <a:bodyPr>
            <a:normAutofit fontScale="90000"/>
          </a:bodyPr>
          <a:lstStyle/>
          <a:p>
            <a:r>
              <a:rPr lang="en-US" dirty="0"/>
              <a:t>Total Payment and Capacity Payment for NBET PPA</a:t>
            </a:r>
          </a:p>
        </p:txBody>
      </p:sp>
      <p:sp>
        <p:nvSpPr>
          <p:cNvPr id="2" name="Text Placeholder 1">
            <a:extLst>
              <a:ext uri="{FF2B5EF4-FFF2-40B4-BE49-F238E27FC236}">
                <a16:creationId xmlns:a16="http://schemas.microsoft.com/office/drawing/2014/main" id="{3D026AA6-332A-1C53-04EB-D96F323EB974}"/>
              </a:ext>
            </a:extLst>
          </p:cNvPr>
          <p:cNvSpPr>
            <a:spLocks noGrp="1"/>
          </p:cNvSpPr>
          <p:nvPr>
            <p:ph type="body" sz="quarter" idx="13"/>
          </p:nvPr>
        </p:nvSpPr>
        <p:spPr>
          <a:xfrm>
            <a:off x="323479" y="1600200"/>
            <a:ext cx="4594886" cy="4916621"/>
          </a:xfrm>
        </p:spPr>
        <p:txBody>
          <a:bodyPr/>
          <a:lstStyle/>
          <a:p>
            <a:r>
              <a:rPr lang="en-US" dirty="0"/>
              <a:t>Don’t be afraid of formulas like this. </a:t>
            </a:r>
          </a:p>
          <a:p>
            <a:r>
              <a:rPr lang="en-US" dirty="0"/>
              <a:t>Try to substitute with examples</a:t>
            </a:r>
          </a:p>
        </p:txBody>
      </p:sp>
      <p:pic>
        <p:nvPicPr>
          <p:cNvPr id="5" name="Content Placeholder 4">
            <a:extLst>
              <a:ext uri="{FF2B5EF4-FFF2-40B4-BE49-F238E27FC236}">
                <a16:creationId xmlns:a16="http://schemas.microsoft.com/office/drawing/2014/main" id="{0B78408B-308B-449E-8E52-BF72171165E5}"/>
              </a:ext>
            </a:extLst>
          </p:cNvPr>
          <p:cNvPicPr>
            <a:picLocks noGrp="1" noChangeAspect="1"/>
          </p:cNvPicPr>
          <p:nvPr>
            <p:ph idx="4294967295"/>
          </p:nvPr>
        </p:nvPicPr>
        <p:blipFill>
          <a:blip r:embed="rId2"/>
          <a:stretch>
            <a:fillRect/>
          </a:stretch>
        </p:blipFill>
        <p:spPr>
          <a:xfrm>
            <a:off x="5020973" y="1600200"/>
            <a:ext cx="5799427" cy="4960649"/>
          </a:xfrm>
          <a:prstGeom prst="rect">
            <a:avLst/>
          </a:prstGeom>
        </p:spPr>
      </p:pic>
      <p:sp>
        <p:nvSpPr>
          <p:cNvPr id="4" name="Slide Number Placeholder 3">
            <a:extLst>
              <a:ext uri="{FF2B5EF4-FFF2-40B4-BE49-F238E27FC236}">
                <a16:creationId xmlns:a16="http://schemas.microsoft.com/office/drawing/2014/main" id="{5208A00A-43B4-4D21-88FD-3FFBA8DDD5AF}"/>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267</a:t>
            </a:fld>
            <a:endParaRPr lang="ko-KR" altLang="en-US" dirty="0"/>
          </a:p>
        </p:txBody>
      </p:sp>
    </p:spTree>
    <p:extLst>
      <p:ext uri="{BB962C8B-B14F-4D97-AF65-F5344CB8AC3E}">
        <p14:creationId xmlns:p14="http://schemas.microsoft.com/office/powerpoint/2010/main" val="135205765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22BF2-F504-40F8-A314-3C7E0E7B7792}"/>
              </a:ext>
            </a:extLst>
          </p:cNvPr>
          <p:cNvSpPr>
            <a:spLocks noGrp="1"/>
          </p:cNvSpPr>
          <p:nvPr>
            <p:ph type="ctrTitle"/>
          </p:nvPr>
        </p:nvSpPr>
        <p:spPr/>
        <p:txBody>
          <a:bodyPr/>
          <a:lstStyle/>
          <a:p>
            <a:r>
              <a:rPr lang="en-029" dirty="0"/>
              <a:t>Escalation Rates for different Components</a:t>
            </a:r>
          </a:p>
        </p:txBody>
      </p:sp>
      <p:sp>
        <p:nvSpPr>
          <p:cNvPr id="3" name="Text Placeholder 2">
            <a:extLst>
              <a:ext uri="{FF2B5EF4-FFF2-40B4-BE49-F238E27FC236}">
                <a16:creationId xmlns:a16="http://schemas.microsoft.com/office/drawing/2014/main" id="{38B37508-B9C7-099A-93BF-094B9A60D4CB}"/>
              </a:ext>
            </a:extLst>
          </p:cNvPr>
          <p:cNvSpPr>
            <a:spLocks noGrp="1"/>
          </p:cNvSpPr>
          <p:nvPr>
            <p:ph type="body" sz="quarter" idx="13"/>
          </p:nvPr>
        </p:nvSpPr>
        <p:spPr>
          <a:xfrm>
            <a:off x="323478" y="1600201"/>
            <a:ext cx="2655249" cy="4630298"/>
          </a:xfrm>
        </p:spPr>
        <p:txBody>
          <a:bodyPr/>
          <a:lstStyle/>
          <a:p>
            <a:r>
              <a:rPr lang="en-US" dirty="0"/>
              <a:t>Assumptions that the off-taker will use in assessing the bid</a:t>
            </a:r>
          </a:p>
        </p:txBody>
      </p:sp>
      <p:pic>
        <p:nvPicPr>
          <p:cNvPr id="7" name="Picture 6">
            <a:extLst>
              <a:ext uri="{FF2B5EF4-FFF2-40B4-BE49-F238E27FC236}">
                <a16:creationId xmlns:a16="http://schemas.microsoft.com/office/drawing/2014/main" id="{A84451E8-F8A1-4490-A76C-02B1863E659B}"/>
              </a:ext>
            </a:extLst>
          </p:cNvPr>
          <p:cNvPicPr>
            <a:picLocks noChangeAspect="1"/>
          </p:cNvPicPr>
          <p:nvPr/>
        </p:nvPicPr>
        <p:blipFill>
          <a:blip r:embed="rId2"/>
          <a:stretch>
            <a:fillRect/>
          </a:stretch>
        </p:blipFill>
        <p:spPr>
          <a:xfrm>
            <a:off x="3366792" y="1498595"/>
            <a:ext cx="8825208" cy="4731903"/>
          </a:xfrm>
          <a:prstGeom prst="rect">
            <a:avLst/>
          </a:prstGeom>
        </p:spPr>
      </p:pic>
    </p:spTree>
    <p:extLst>
      <p:ext uri="{BB962C8B-B14F-4D97-AF65-F5344CB8AC3E}">
        <p14:creationId xmlns:p14="http://schemas.microsoft.com/office/powerpoint/2010/main" val="375650374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55CF2-0CBF-9C2A-409A-B1D855223129}"/>
              </a:ext>
            </a:extLst>
          </p:cNvPr>
          <p:cNvSpPr>
            <a:spLocks noGrp="1"/>
          </p:cNvSpPr>
          <p:nvPr>
            <p:ph type="ctrTitle"/>
          </p:nvPr>
        </p:nvSpPr>
        <p:spPr/>
        <p:txBody>
          <a:bodyPr/>
          <a:lstStyle/>
          <a:p>
            <a:r>
              <a:rPr lang="en-US" dirty="0"/>
              <a:t>Inflation Questions in PPA</a:t>
            </a:r>
          </a:p>
        </p:txBody>
      </p:sp>
      <p:sp>
        <p:nvSpPr>
          <p:cNvPr id="3" name="Text Placeholder 2">
            <a:extLst>
              <a:ext uri="{FF2B5EF4-FFF2-40B4-BE49-F238E27FC236}">
                <a16:creationId xmlns:a16="http://schemas.microsoft.com/office/drawing/2014/main" id="{3AAA0231-D967-0054-243D-75BC4FD5DF04}"/>
              </a:ext>
            </a:extLst>
          </p:cNvPr>
          <p:cNvSpPr>
            <a:spLocks noGrp="1"/>
          </p:cNvSpPr>
          <p:nvPr>
            <p:ph type="body" sz="quarter" idx="13"/>
          </p:nvPr>
        </p:nvSpPr>
        <p:spPr/>
        <p:txBody>
          <a:bodyPr/>
          <a:lstStyle/>
          <a:p>
            <a:r>
              <a:rPr lang="en-US" dirty="0"/>
              <a:t>Assuming the same NPV, do you think the off-taker would rather have a contract that inflates or that remains flat in nominal terms</a:t>
            </a:r>
          </a:p>
          <a:p>
            <a:r>
              <a:rPr lang="en-US" dirty="0"/>
              <a:t>Assuming the same NPV, do you think the lender would rather have a contract that inflates or that remains flat in nominal terms</a:t>
            </a:r>
          </a:p>
          <a:p>
            <a:r>
              <a:rPr lang="en-US" dirty="0"/>
              <a:t>Assuming the same NPV, do you think the investor would rather have a contract that inflates or that remains flat in nominal terms</a:t>
            </a:r>
          </a:p>
          <a:p>
            <a:endParaRPr lang="en-US" dirty="0"/>
          </a:p>
        </p:txBody>
      </p:sp>
    </p:spTree>
    <p:extLst>
      <p:ext uri="{BB962C8B-B14F-4D97-AF65-F5344CB8AC3E}">
        <p14:creationId xmlns:p14="http://schemas.microsoft.com/office/powerpoint/2010/main" val="3891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2C2D9-23A9-4F38-B3E3-B53F3DE684F6}"/>
              </a:ext>
            </a:extLst>
          </p:cNvPr>
          <p:cNvSpPr>
            <a:spLocks noGrp="1"/>
          </p:cNvSpPr>
          <p:nvPr>
            <p:ph type="ctrTitle"/>
          </p:nvPr>
        </p:nvSpPr>
        <p:spPr/>
        <p:txBody>
          <a:bodyPr/>
          <a:lstStyle/>
          <a:p>
            <a:r>
              <a:rPr lang="en-US" dirty="0"/>
              <a:t>Corporate Finance and Project Finance</a:t>
            </a:r>
          </a:p>
        </p:txBody>
      </p:sp>
      <p:sp>
        <p:nvSpPr>
          <p:cNvPr id="3" name="Content Placeholder 2">
            <a:extLst>
              <a:ext uri="{FF2B5EF4-FFF2-40B4-BE49-F238E27FC236}">
                <a16:creationId xmlns:a16="http://schemas.microsoft.com/office/drawing/2014/main" id="{CD21993F-7B2C-4EBB-8899-5ACE44BEF907}"/>
              </a:ext>
            </a:extLst>
          </p:cNvPr>
          <p:cNvSpPr>
            <a:spLocks noGrp="1"/>
          </p:cNvSpPr>
          <p:nvPr>
            <p:ph type="body" sz="quarter" idx="13"/>
          </p:nvPr>
        </p:nvSpPr>
        <p:spPr/>
        <p:txBody>
          <a:bodyPr/>
          <a:lstStyle/>
          <a:p>
            <a:r>
              <a:rPr lang="en-US" sz="3200" dirty="0"/>
              <a:t>Corporate Finance is a lot like magic potion, not close to being a science</a:t>
            </a:r>
          </a:p>
          <a:p>
            <a:r>
              <a:rPr lang="en-US" sz="3200" dirty="0"/>
              <a:t>Corporate finance is a portfolio of investments</a:t>
            </a:r>
          </a:p>
          <a:p>
            <a:r>
              <a:rPr lang="en-US" sz="3200" dirty="0"/>
              <a:t>You need to make some kind of investment to get a return unless you inherit money, or it comes from the sky</a:t>
            </a:r>
          </a:p>
          <a:p>
            <a:r>
              <a:rPr lang="en-US" sz="3200" dirty="0"/>
              <a:t>The fundamental question in finance is what kind of return can you earn on your money and how can you find people to invest in your project if you don’t have your own money</a:t>
            </a:r>
          </a:p>
        </p:txBody>
      </p:sp>
      <p:sp>
        <p:nvSpPr>
          <p:cNvPr id="4" name="Slide Number Placeholder 3">
            <a:extLst>
              <a:ext uri="{FF2B5EF4-FFF2-40B4-BE49-F238E27FC236}">
                <a16:creationId xmlns:a16="http://schemas.microsoft.com/office/drawing/2014/main" id="{F4D7E132-5FC0-433D-A01A-E6CAFD677215}"/>
              </a:ext>
            </a:extLst>
          </p:cNvPr>
          <p:cNvSpPr>
            <a:spLocks noGrp="1"/>
          </p:cNvSpPr>
          <p:nvPr>
            <p:ph type="sldNum" sz="quarter" idx="4294967295"/>
          </p:nvPr>
        </p:nvSpPr>
        <p:spPr>
          <a:xfrm>
            <a:off x="9448800" y="6356350"/>
            <a:ext cx="2743200" cy="365125"/>
          </a:xfrm>
        </p:spPr>
        <p:txBody>
          <a:bodyPr/>
          <a:lstStyle/>
          <a:p>
            <a:fld id="{EB241CD2-1E45-42A3-B213-66A034DF9A3B}" type="slidenum">
              <a:rPr lang="en-GB" smtClean="0"/>
              <a:t>27</a:t>
            </a:fld>
            <a:endParaRPr lang="en-GB" dirty="0"/>
          </a:p>
        </p:txBody>
      </p:sp>
    </p:spTree>
    <p:extLst>
      <p:ext uri="{BB962C8B-B14F-4D97-AF65-F5344CB8AC3E}">
        <p14:creationId xmlns:p14="http://schemas.microsoft.com/office/powerpoint/2010/main" val="312379716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73A4E-A821-4549-9432-1775917AFCE8}"/>
              </a:ext>
            </a:extLst>
          </p:cNvPr>
          <p:cNvSpPr>
            <a:spLocks noGrp="1"/>
          </p:cNvSpPr>
          <p:nvPr>
            <p:ph type="ctrTitle"/>
          </p:nvPr>
        </p:nvSpPr>
        <p:spPr/>
        <p:txBody>
          <a:bodyPr>
            <a:normAutofit/>
          </a:bodyPr>
          <a:lstStyle/>
          <a:p>
            <a:r>
              <a:rPr lang="en-029" dirty="0"/>
              <a:t>EPC Contract</a:t>
            </a:r>
          </a:p>
        </p:txBody>
      </p:sp>
    </p:spTree>
    <p:extLst>
      <p:ext uri="{BB962C8B-B14F-4D97-AF65-F5344CB8AC3E}">
        <p14:creationId xmlns:p14="http://schemas.microsoft.com/office/powerpoint/2010/main" val="116382530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ctrTitle"/>
          </p:nvPr>
        </p:nvSpPr>
        <p:spPr/>
        <p:txBody>
          <a:bodyPr/>
          <a:lstStyle/>
          <a:p>
            <a:r>
              <a:rPr lang="en-US" altLang="en-US" dirty="0"/>
              <a:t>Change Orders in LSTK Contract</a:t>
            </a:r>
          </a:p>
        </p:txBody>
      </p:sp>
      <p:sp>
        <p:nvSpPr>
          <p:cNvPr id="169987" name="Content Placeholder 2"/>
          <p:cNvSpPr>
            <a:spLocks noGrp="1"/>
          </p:cNvSpPr>
          <p:nvPr>
            <p:ph type="body" sz="quarter" idx="13"/>
          </p:nvPr>
        </p:nvSpPr>
        <p:spPr/>
        <p:txBody>
          <a:bodyPr>
            <a:normAutofit/>
          </a:bodyPr>
          <a:lstStyle/>
          <a:p>
            <a:r>
              <a:rPr lang="en-US" altLang="en-US" dirty="0"/>
              <a:t>The SPV may at any time prior to PCOD direct Changes.</a:t>
            </a:r>
          </a:p>
          <a:p>
            <a:r>
              <a:rPr lang="en-US" altLang="en-US" dirty="0"/>
              <a:t>The Contractor may request a Design Change, which request shall be granted or denied by the SPV.</a:t>
            </a:r>
          </a:p>
          <a:p>
            <a:r>
              <a:rPr lang="en-US" altLang="en-US" dirty="0"/>
              <a:t>The price of any work required, modified or deleted by a change shall be on a “cost plus” basis to be mutually agreed by the parties.</a:t>
            </a:r>
          </a:p>
          <a:p>
            <a:r>
              <a:rPr lang="en-US" altLang="en-US" dirty="0"/>
              <a:t>If disagreements occur, on the necessary adjustments to the contract, the contractor shall proceed if requested by the SPV.  </a:t>
            </a:r>
          </a:p>
          <a:p>
            <a:endParaRPr lang="en-US" altLang="en-US" dirty="0"/>
          </a:p>
        </p:txBody>
      </p:sp>
    </p:spTree>
    <p:extLst>
      <p:ext uri="{BB962C8B-B14F-4D97-AF65-F5344CB8AC3E}">
        <p14:creationId xmlns:p14="http://schemas.microsoft.com/office/powerpoint/2010/main" val="159667452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6B240-985B-4011-9D33-A5DCC8FA3A8A}"/>
              </a:ext>
            </a:extLst>
          </p:cNvPr>
          <p:cNvSpPr>
            <a:spLocks noGrp="1"/>
          </p:cNvSpPr>
          <p:nvPr>
            <p:ph type="ctrTitle"/>
          </p:nvPr>
        </p:nvSpPr>
        <p:spPr/>
        <p:txBody>
          <a:bodyPr>
            <a:normAutofit fontScale="90000"/>
          </a:bodyPr>
          <a:lstStyle/>
          <a:p>
            <a:r>
              <a:rPr lang="en-029" dirty="0"/>
              <a:t>Is the Risk Reduction Value worth the Fixed Cost</a:t>
            </a:r>
          </a:p>
        </p:txBody>
      </p:sp>
      <p:sp>
        <p:nvSpPr>
          <p:cNvPr id="3" name="Content Placeholder 2">
            <a:extLst>
              <a:ext uri="{FF2B5EF4-FFF2-40B4-BE49-F238E27FC236}">
                <a16:creationId xmlns:a16="http://schemas.microsoft.com/office/drawing/2014/main" id="{1D078534-BF98-460B-9F56-84C0DBB385E4}"/>
              </a:ext>
            </a:extLst>
          </p:cNvPr>
          <p:cNvSpPr>
            <a:spLocks noGrp="1"/>
          </p:cNvSpPr>
          <p:nvPr>
            <p:ph type="body" sz="quarter" idx="13"/>
          </p:nvPr>
        </p:nvSpPr>
        <p:spPr/>
        <p:txBody>
          <a:bodyPr/>
          <a:lstStyle/>
          <a:p>
            <a:r>
              <a:rPr lang="en-029" dirty="0"/>
              <a:t>What is the premium to the EPC contractor</a:t>
            </a:r>
          </a:p>
          <a:p>
            <a:r>
              <a:rPr lang="en-029" dirty="0"/>
              <a:t>Should there be and Africa Risk Premium</a:t>
            </a:r>
          </a:p>
          <a:p>
            <a:endParaRPr lang="en-029" dirty="0"/>
          </a:p>
        </p:txBody>
      </p:sp>
      <p:pic>
        <p:nvPicPr>
          <p:cNvPr id="5" name="Picture 4">
            <a:extLst>
              <a:ext uri="{FF2B5EF4-FFF2-40B4-BE49-F238E27FC236}">
                <a16:creationId xmlns:a16="http://schemas.microsoft.com/office/drawing/2014/main" id="{A1BF8A92-06D7-44C0-B3B8-D20FF9E33131}"/>
              </a:ext>
            </a:extLst>
          </p:cNvPr>
          <p:cNvPicPr>
            <a:picLocks noChangeAspect="1"/>
          </p:cNvPicPr>
          <p:nvPr/>
        </p:nvPicPr>
        <p:blipFill>
          <a:blip r:embed="rId2"/>
          <a:stretch>
            <a:fillRect/>
          </a:stretch>
        </p:blipFill>
        <p:spPr>
          <a:xfrm>
            <a:off x="1453230" y="3483532"/>
            <a:ext cx="8330236" cy="2286000"/>
          </a:xfrm>
          <a:prstGeom prst="rect">
            <a:avLst/>
          </a:prstGeom>
        </p:spPr>
      </p:pic>
      <p:sp>
        <p:nvSpPr>
          <p:cNvPr id="7" name="Freeform: Shape 6">
            <a:extLst>
              <a:ext uri="{FF2B5EF4-FFF2-40B4-BE49-F238E27FC236}">
                <a16:creationId xmlns:a16="http://schemas.microsoft.com/office/drawing/2014/main" id="{0EE1DD39-DD19-4864-9C11-7EA00CA871B0}"/>
              </a:ext>
            </a:extLst>
          </p:cNvPr>
          <p:cNvSpPr/>
          <p:nvPr/>
        </p:nvSpPr>
        <p:spPr bwMode="auto">
          <a:xfrm>
            <a:off x="8413269" y="3410027"/>
            <a:ext cx="830581" cy="830510"/>
          </a:xfrm>
          <a:custGeom>
            <a:avLst/>
            <a:gdLst>
              <a:gd name="connsiteX0" fmla="*/ 159391 w 830581"/>
              <a:gd name="connsiteY0" fmla="*/ 0 h 830510"/>
              <a:gd name="connsiteX1" fmla="*/ 125835 w 830581"/>
              <a:gd name="connsiteY1" fmla="*/ 58723 h 830510"/>
              <a:gd name="connsiteX2" fmla="*/ 117446 w 830581"/>
              <a:gd name="connsiteY2" fmla="*/ 92279 h 830510"/>
              <a:gd name="connsiteX3" fmla="*/ 100668 w 830581"/>
              <a:gd name="connsiteY3" fmla="*/ 142613 h 830510"/>
              <a:gd name="connsiteX4" fmla="*/ 92279 w 830581"/>
              <a:gd name="connsiteY4" fmla="*/ 176169 h 830510"/>
              <a:gd name="connsiteX5" fmla="*/ 67112 w 830581"/>
              <a:gd name="connsiteY5" fmla="*/ 201336 h 830510"/>
              <a:gd name="connsiteX6" fmla="*/ 50334 w 830581"/>
              <a:gd name="connsiteY6" fmla="*/ 285226 h 830510"/>
              <a:gd name="connsiteX7" fmla="*/ 33556 w 830581"/>
              <a:gd name="connsiteY7" fmla="*/ 352338 h 830510"/>
              <a:gd name="connsiteX8" fmla="*/ 25167 w 830581"/>
              <a:gd name="connsiteY8" fmla="*/ 461395 h 830510"/>
              <a:gd name="connsiteX9" fmla="*/ 16778 w 830581"/>
              <a:gd name="connsiteY9" fmla="*/ 536896 h 830510"/>
              <a:gd name="connsiteX10" fmla="*/ 25167 w 830581"/>
              <a:gd name="connsiteY10" fmla="*/ 620786 h 830510"/>
              <a:gd name="connsiteX11" fmla="*/ 50334 w 830581"/>
              <a:gd name="connsiteY11" fmla="*/ 721453 h 830510"/>
              <a:gd name="connsiteX12" fmla="*/ 75501 w 830581"/>
              <a:gd name="connsiteY12" fmla="*/ 746620 h 830510"/>
              <a:gd name="connsiteX13" fmla="*/ 151002 w 830581"/>
              <a:gd name="connsiteY13" fmla="*/ 813732 h 830510"/>
              <a:gd name="connsiteX14" fmla="*/ 209725 w 830581"/>
              <a:gd name="connsiteY14" fmla="*/ 830510 h 830510"/>
              <a:gd name="connsiteX15" fmla="*/ 411061 w 830581"/>
              <a:gd name="connsiteY15" fmla="*/ 822121 h 830510"/>
              <a:gd name="connsiteX16" fmla="*/ 478173 w 830581"/>
              <a:gd name="connsiteY16" fmla="*/ 805343 h 830510"/>
              <a:gd name="connsiteX17" fmla="*/ 520118 w 830581"/>
              <a:gd name="connsiteY17" fmla="*/ 796954 h 830510"/>
              <a:gd name="connsiteX18" fmla="*/ 553674 w 830581"/>
              <a:gd name="connsiteY18" fmla="*/ 780176 h 830510"/>
              <a:gd name="connsiteX19" fmla="*/ 587230 w 830581"/>
              <a:gd name="connsiteY19" fmla="*/ 755009 h 830510"/>
              <a:gd name="connsiteX20" fmla="*/ 662731 w 830581"/>
              <a:gd name="connsiteY20" fmla="*/ 729842 h 830510"/>
              <a:gd name="connsiteX21" fmla="*/ 687897 w 830581"/>
              <a:gd name="connsiteY21" fmla="*/ 713064 h 830510"/>
              <a:gd name="connsiteX22" fmla="*/ 746620 w 830581"/>
              <a:gd name="connsiteY22" fmla="*/ 679508 h 830510"/>
              <a:gd name="connsiteX23" fmla="*/ 771787 w 830581"/>
              <a:gd name="connsiteY23" fmla="*/ 629175 h 830510"/>
              <a:gd name="connsiteX24" fmla="*/ 788565 w 830581"/>
              <a:gd name="connsiteY24" fmla="*/ 595619 h 830510"/>
              <a:gd name="connsiteX25" fmla="*/ 796954 w 830581"/>
              <a:gd name="connsiteY25" fmla="*/ 570452 h 830510"/>
              <a:gd name="connsiteX26" fmla="*/ 822121 w 830581"/>
              <a:gd name="connsiteY26" fmla="*/ 536896 h 830510"/>
              <a:gd name="connsiteX27" fmla="*/ 830510 w 830581"/>
              <a:gd name="connsiteY27" fmla="*/ 503340 h 830510"/>
              <a:gd name="connsiteX28" fmla="*/ 780176 w 830581"/>
              <a:gd name="connsiteY28" fmla="*/ 343949 h 830510"/>
              <a:gd name="connsiteX29" fmla="*/ 729842 w 830581"/>
              <a:gd name="connsiteY29" fmla="*/ 268448 h 830510"/>
              <a:gd name="connsiteX30" fmla="*/ 687897 w 830581"/>
              <a:gd name="connsiteY30" fmla="*/ 201336 h 830510"/>
              <a:gd name="connsiteX31" fmla="*/ 662731 w 830581"/>
              <a:gd name="connsiteY31" fmla="*/ 192947 h 830510"/>
              <a:gd name="connsiteX32" fmla="*/ 604008 w 830581"/>
              <a:gd name="connsiteY32" fmla="*/ 176169 h 830510"/>
              <a:gd name="connsiteX33" fmla="*/ 545285 w 830581"/>
              <a:gd name="connsiteY33" fmla="*/ 151002 h 830510"/>
              <a:gd name="connsiteX34" fmla="*/ 520118 w 830581"/>
              <a:gd name="connsiteY34" fmla="*/ 142613 h 830510"/>
              <a:gd name="connsiteX35" fmla="*/ 494951 w 830581"/>
              <a:gd name="connsiteY35" fmla="*/ 125835 h 830510"/>
              <a:gd name="connsiteX36" fmla="*/ 427839 w 830581"/>
              <a:gd name="connsiteY36" fmla="*/ 117446 h 830510"/>
              <a:gd name="connsiteX37" fmla="*/ 394283 w 830581"/>
              <a:gd name="connsiteY37" fmla="*/ 100668 h 830510"/>
              <a:gd name="connsiteX38" fmla="*/ 369116 w 830581"/>
              <a:gd name="connsiteY38" fmla="*/ 83890 h 830510"/>
              <a:gd name="connsiteX39" fmla="*/ 327171 w 830581"/>
              <a:gd name="connsiteY39" fmla="*/ 67112 h 830510"/>
              <a:gd name="connsiteX40" fmla="*/ 293615 w 830581"/>
              <a:gd name="connsiteY40" fmla="*/ 50334 h 830510"/>
              <a:gd name="connsiteX41" fmla="*/ 117446 w 830581"/>
              <a:gd name="connsiteY41" fmla="*/ 33556 h 830510"/>
              <a:gd name="connsiteX42" fmla="*/ 0 w 830581"/>
              <a:gd name="connsiteY42" fmla="*/ 25167 h 83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30581" h="830510">
                <a:moveTo>
                  <a:pt x="159391" y="0"/>
                </a:moveTo>
                <a:cubicBezTo>
                  <a:pt x="148206" y="19574"/>
                  <a:pt x="135164" y="38199"/>
                  <a:pt x="125835" y="58723"/>
                </a:cubicBezTo>
                <a:cubicBezTo>
                  <a:pt x="121064" y="69219"/>
                  <a:pt x="120759" y="81236"/>
                  <a:pt x="117446" y="92279"/>
                </a:cubicBezTo>
                <a:cubicBezTo>
                  <a:pt x="112364" y="109219"/>
                  <a:pt x="104957" y="125455"/>
                  <a:pt x="100668" y="142613"/>
                </a:cubicBezTo>
                <a:cubicBezTo>
                  <a:pt x="97872" y="153798"/>
                  <a:pt x="97999" y="166159"/>
                  <a:pt x="92279" y="176169"/>
                </a:cubicBezTo>
                <a:cubicBezTo>
                  <a:pt x="86393" y="186470"/>
                  <a:pt x="75501" y="192947"/>
                  <a:pt x="67112" y="201336"/>
                </a:cubicBezTo>
                <a:cubicBezTo>
                  <a:pt x="46559" y="345206"/>
                  <a:pt x="69856" y="207136"/>
                  <a:pt x="50334" y="285226"/>
                </a:cubicBezTo>
                <a:lnTo>
                  <a:pt x="33556" y="352338"/>
                </a:lnTo>
                <a:cubicBezTo>
                  <a:pt x="30760" y="388690"/>
                  <a:pt x="28468" y="425085"/>
                  <a:pt x="25167" y="461395"/>
                </a:cubicBezTo>
                <a:cubicBezTo>
                  <a:pt x="22874" y="486613"/>
                  <a:pt x="16778" y="511574"/>
                  <a:pt x="16778" y="536896"/>
                </a:cubicBezTo>
                <a:cubicBezTo>
                  <a:pt x="16778" y="564999"/>
                  <a:pt x="21681" y="592900"/>
                  <a:pt x="25167" y="620786"/>
                </a:cubicBezTo>
                <a:cubicBezTo>
                  <a:pt x="27147" y="636629"/>
                  <a:pt x="37863" y="708982"/>
                  <a:pt x="50334" y="721453"/>
                </a:cubicBezTo>
                <a:cubicBezTo>
                  <a:pt x="58723" y="729842"/>
                  <a:pt x="67780" y="737612"/>
                  <a:pt x="75501" y="746620"/>
                </a:cubicBezTo>
                <a:cubicBezTo>
                  <a:pt x="103033" y="778741"/>
                  <a:pt x="103072" y="797755"/>
                  <a:pt x="151002" y="813732"/>
                </a:cubicBezTo>
                <a:cubicBezTo>
                  <a:pt x="187107" y="825767"/>
                  <a:pt x="167590" y="819976"/>
                  <a:pt x="209725" y="830510"/>
                </a:cubicBezTo>
                <a:cubicBezTo>
                  <a:pt x="276837" y="827714"/>
                  <a:pt x="344184" y="828391"/>
                  <a:pt x="411061" y="822121"/>
                </a:cubicBezTo>
                <a:cubicBezTo>
                  <a:pt x="434019" y="819969"/>
                  <a:pt x="455562" y="809865"/>
                  <a:pt x="478173" y="805343"/>
                </a:cubicBezTo>
                <a:lnTo>
                  <a:pt x="520118" y="796954"/>
                </a:lnTo>
                <a:cubicBezTo>
                  <a:pt x="531303" y="791361"/>
                  <a:pt x="543069" y="786804"/>
                  <a:pt x="553674" y="780176"/>
                </a:cubicBezTo>
                <a:cubicBezTo>
                  <a:pt x="565530" y="772766"/>
                  <a:pt x="574535" y="760868"/>
                  <a:pt x="587230" y="755009"/>
                </a:cubicBezTo>
                <a:cubicBezTo>
                  <a:pt x="611317" y="743892"/>
                  <a:pt x="662731" y="729842"/>
                  <a:pt x="662731" y="729842"/>
                </a:cubicBezTo>
                <a:cubicBezTo>
                  <a:pt x="671120" y="724249"/>
                  <a:pt x="679143" y="718066"/>
                  <a:pt x="687897" y="713064"/>
                </a:cubicBezTo>
                <a:cubicBezTo>
                  <a:pt x="762409" y="670485"/>
                  <a:pt x="685298" y="720389"/>
                  <a:pt x="746620" y="679508"/>
                </a:cubicBezTo>
                <a:cubicBezTo>
                  <a:pt x="762001" y="633367"/>
                  <a:pt x="745767" y="674710"/>
                  <a:pt x="771787" y="629175"/>
                </a:cubicBezTo>
                <a:cubicBezTo>
                  <a:pt x="777992" y="618317"/>
                  <a:pt x="783639" y="607113"/>
                  <a:pt x="788565" y="595619"/>
                </a:cubicBezTo>
                <a:cubicBezTo>
                  <a:pt x="792048" y="587491"/>
                  <a:pt x="792567" y="578130"/>
                  <a:pt x="796954" y="570452"/>
                </a:cubicBezTo>
                <a:cubicBezTo>
                  <a:pt x="803891" y="558313"/>
                  <a:pt x="813732" y="548081"/>
                  <a:pt x="822121" y="536896"/>
                </a:cubicBezTo>
                <a:cubicBezTo>
                  <a:pt x="824917" y="525711"/>
                  <a:pt x="831331" y="514840"/>
                  <a:pt x="830510" y="503340"/>
                </a:cubicBezTo>
                <a:cubicBezTo>
                  <a:pt x="826416" y="446030"/>
                  <a:pt x="807848" y="393758"/>
                  <a:pt x="780176" y="343949"/>
                </a:cubicBezTo>
                <a:cubicBezTo>
                  <a:pt x="765487" y="317508"/>
                  <a:pt x="743369" y="295502"/>
                  <a:pt x="729842" y="268448"/>
                </a:cubicBezTo>
                <a:cubicBezTo>
                  <a:pt x="719334" y="247433"/>
                  <a:pt x="706566" y="216894"/>
                  <a:pt x="687897" y="201336"/>
                </a:cubicBezTo>
                <a:cubicBezTo>
                  <a:pt x="681104" y="195675"/>
                  <a:pt x="671201" y="195488"/>
                  <a:pt x="662731" y="192947"/>
                </a:cubicBezTo>
                <a:cubicBezTo>
                  <a:pt x="643232" y="187097"/>
                  <a:pt x="623180" y="183016"/>
                  <a:pt x="604008" y="176169"/>
                </a:cubicBezTo>
                <a:cubicBezTo>
                  <a:pt x="583952" y="169006"/>
                  <a:pt x="565058" y="158911"/>
                  <a:pt x="545285" y="151002"/>
                </a:cubicBezTo>
                <a:cubicBezTo>
                  <a:pt x="537075" y="147718"/>
                  <a:pt x="528027" y="146568"/>
                  <a:pt x="520118" y="142613"/>
                </a:cubicBezTo>
                <a:cubicBezTo>
                  <a:pt x="511100" y="138104"/>
                  <a:pt x="504678" y="128488"/>
                  <a:pt x="494951" y="125835"/>
                </a:cubicBezTo>
                <a:cubicBezTo>
                  <a:pt x="473201" y="119903"/>
                  <a:pt x="450210" y="120242"/>
                  <a:pt x="427839" y="117446"/>
                </a:cubicBezTo>
                <a:cubicBezTo>
                  <a:pt x="416654" y="111853"/>
                  <a:pt x="405141" y="106873"/>
                  <a:pt x="394283" y="100668"/>
                </a:cubicBezTo>
                <a:cubicBezTo>
                  <a:pt x="385529" y="95666"/>
                  <a:pt x="378134" y="88399"/>
                  <a:pt x="369116" y="83890"/>
                </a:cubicBezTo>
                <a:cubicBezTo>
                  <a:pt x="355647" y="77156"/>
                  <a:pt x="340932" y="73228"/>
                  <a:pt x="327171" y="67112"/>
                </a:cubicBezTo>
                <a:cubicBezTo>
                  <a:pt x="315743" y="62033"/>
                  <a:pt x="305324" y="54725"/>
                  <a:pt x="293615" y="50334"/>
                </a:cubicBezTo>
                <a:cubicBezTo>
                  <a:pt x="245244" y="32195"/>
                  <a:pt x="141947" y="35189"/>
                  <a:pt x="117446" y="33556"/>
                </a:cubicBezTo>
                <a:cubicBezTo>
                  <a:pt x="-11606" y="24953"/>
                  <a:pt x="46168" y="25167"/>
                  <a:pt x="0" y="25167"/>
                </a:cubicBezTo>
              </a:path>
            </a:pathLst>
          </a:cu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029" sz="1200" dirty="0">
              <a:latin typeface="Arial" pitchFamily="34" charset="0"/>
            </a:endParaRPr>
          </a:p>
        </p:txBody>
      </p:sp>
      <p:pic>
        <p:nvPicPr>
          <p:cNvPr id="6" name="Content Placeholder 3">
            <a:extLst>
              <a:ext uri="{FF2B5EF4-FFF2-40B4-BE49-F238E27FC236}">
                <a16:creationId xmlns:a16="http://schemas.microsoft.com/office/drawing/2014/main" id="{10FCEBFA-699F-4B22-D87E-7F1D0C4F2915}"/>
              </a:ext>
            </a:extLst>
          </p:cNvPr>
          <p:cNvPicPr>
            <a:picLocks noChangeAspect="1"/>
          </p:cNvPicPr>
          <p:nvPr/>
        </p:nvPicPr>
        <p:blipFill>
          <a:blip r:embed="rId3"/>
          <a:stretch>
            <a:fillRect/>
          </a:stretch>
        </p:blipFill>
        <p:spPr>
          <a:xfrm>
            <a:off x="6677988" y="1106120"/>
            <a:ext cx="3886200" cy="2127695"/>
          </a:xfrm>
          <a:prstGeom prst="rect">
            <a:avLst/>
          </a:prstGeom>
        </p:spPr>
      </p:pic>
    </p:spTree>
    <p:extLst>
      <p:ext uri="{BB962C8B-B14F-4D97-AF65-F5344CB8AC3E}">
        <p14:creationId xmlns:p14="http://schemas.microsoft.com/office/powerpoint/2010/main" val="22204958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4CE20-E253-4920-8119-6D63FFD21D75}"/>
              </a:ext>
            </a:extLst>
          </p:cNvPr>
          <p:cNvSpPr>
            <a:spLocks noGrp="1"/>
          </p:cNvSpPr>
          <p:nvPr>
            <p:ph type="ctrTitle"/>
          </p:nvPr>
        </p:nvSpPr>
        <p:spPr/>
        <p:txBody>
          <a:bodyPr/>
          <a:lstStyle/>
          <a:p>
            <a:r>
              <a:rPr lang="en-US" dirty="0"/>
              <a:t>Example of Delay LD in EPC Contract</a:t>
            </a:r>
          </a:p>
        </p:txBody>
      </p:sp>
      <p:pic>
        <p:nvPicPr>
          <p:cNvPr id="5" name="Content Placeholder 4">
            <a:extLst>
              <a:ext uri="{FF2B5EF4-FFF2-40B4-BE49-F238E27FC236}">
                <a16:creationId xmlns:a16="http://schemas.microsoft.com/office/drawing/2014/main" id="{42C60300-D72D-4FDE-A230-70D6ACDF1F7F}"/>
              </a:ext>
            </a:extLst>
          </p:cNvPr>
          <p:cNvPicPr>
            <a:picLocks noGrp="1" noChangeAspect="1"/>
          </p:cNvPicPr>
          <p:nvPr>
            <p:ph idx="4294967295"/>
          </p:nvPr>
        </p:nvPicPr>
        <p:blipFill>
          <a:blip r:embed="rId2"/>
          <a:stretch>
            <a:fillRect/>
          </a:stretch>
        </p:blipFill>
        <p:spPr>
          <a:xfrm>
            <a:off x="0" y="1954213"/>
            <a:ext cx="9053513" cy="4024312"/>
          </a:xfrm>
          <a:prstGeom prst="rect">
            <a:avLst/>
          </a:prstGeom>
        </p:spPr>
      </p:pic>
      <p:sp>
        <p:nvSpPr>
          <p:cNvPr id="4" name="Slide Number Placeholder 3">
            <a:extLst>
              <a:ext uri="{FF2B5EF4-FFF2-40B4-BE49-F238E27FC236}">
                <a16:creationId xmlns:a16="http://schemas.microsoft.com/office/drawing/2014/main" id="{AF423A73-AFD4-49CB-914F-78C44E128326}"/>
              </a:ext>
            </a:extLst>
          </p:cNvPr>
          <p:cNvSpPr>
            <a:spLocks noGrp="1"/>
          </p:cNvSpPr>
          <p:nvPr>
            <p:ph type="sldNum" sz="quarter" idx="4294967295"/>
          </p:nvPr>
        </p:nvSpPr>
        <p:spPr>
          <a:xfrm>
            <a:off x="11495088" y="6457950"/>
            <a:ext cx="696912" cy="400050"/>
          </a:xfrm>
        </p:spPr>
        <p:txBody>
          <a:bodyPr/>
          <a:lstStyle/>
          <a:p>
            <a:pPr algn="ctr"/>
            <a:fld id="{0C3A1854-6B63-4059-B360-A3C4972BF0FC}" type="slidenum">
              <a:rPr lang="ko-KR" altLang="en-US" smtClean="0"/>
              <a:pPr algn="ctr"/>
              <a:t>273</a:t>
            </a:fld>
            <a:endParaRPr lang="ko-KR" altLang="en-US" dirty="0"/>
          </a:p>
        </p:txBody>
      </p:sp>
    </p:spTree>
    <p:extLst>
      <p:ext uri="{BB962C8B-B14F-4D97-AF65-F5344CB8AC3E}">
        <p14:creationId xmlns:p14="http://schemas.microsoft.com/office/powerpoint/2010/main" val="3979597916"/>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2FFD3-80C8-4DA0-8B0D-909536579BFE}"/>
              </a:ext>
            </a:extLst>
          </p:cNvPr>
          <p:cNvSpPr>
            <a:spLocks noGrp="1"/>
          </p:cNvSpPr>
          <p:nvPr>
            <p:ph type="ctrTitle"/>
          </p:nvPr>
        </p:nvSpPr>
        <p:spPr/>
        <p:txBody>
          <a:bodyPr>
            <a:normAutofit fontScale="90000"/>
          </a:bodyPr>
          <a:lstStyle/>
          <a:p>
            <a:r>
              <a:rPr lang="en-US" dirty="0"/>
              <a:t>Completion Test and Liquidated Damages for Performance Ratio</a:t>
            </a:r>
          </a:p>
        </p:txBody>
      </p:sp>
      <p:sp>
        <p:nvSpPr>
          <p:cNvPr id="2" name="Text Placeholder 1">
            <a:extLst>
              <a:ext uri="{FF2B5EF4-FFF2-40B4-BE49-F238E27FC236}">
                <a16:creationId xmlns:a16="http://schemas.microsoft.com/office/drawing/2014/main" id="{51B7E08A-70E0-689B-1550-A945D04FEFEC}"/>
              </a:ext>
            </a:extLst>
          </p:cNvPr>
          <p:cNvSpPr>
            <a:spLocks noGrp="1"/>
          </p:cNvSpPr>
          <p:nvPr>
            <p:ph type="body" sz="quarter" idx="13"/>
          </p:nvPr>
        </p:nvSpPr>
        <p:spPr>
          <a:xfrm>
            <a:off x="323479" y="1600200"/>
            <a:ext cx="3694340" cy="4487655"/>
          </a:xfrm>
        </p:spPr>
        <p:txBody>
          <a:bodyPr/>
          <a:lstStyle/>
          <a:p>
            <a:r>
              <a:rPr lang="en-US" dirty="0"/>
              <a:t>How should the test be adjusted for the temperature as the temperature is part of the PR and cannot be controlled</a:t>
            </a:r>
          </a:p>
          <a:p>
            <a:endParaRPr lang="en-US" dirty="0"/>
          </a:p>
        </p:txBody>
      </p:sp>
      <p:pic>
        <p:nvPicPr>
          <p:cNvPr id="5" name="Content Placeholder 4">
            <a:extLst>
              <a:ext uri="{FF2B5EF4-FFF2-40B4-BE49-F238E27FC236}">
                <a16:creationId xmlns:a16="http://schemas.microsoft.com/office/drawing/2014/main" id="{910DB4E8-4CBE-4D83-B402-176EEEE1F7B5}"/>
              </a:ext>
            </a:extLst>
          </p:cNvPr>
          <p:cNvPicPr>
            <a:picLocks noGrp="1" noChangeAspect="1"/>
          </p:cNvPicPr>
          <p:nvPr>
            <p:ph idx="4294967295"/>
          </p:nvPr>
        </p:nvPicPr>
        <p:blipFill>
          <a:blip r:embed="rId2"/>
          <a:stretch>
            <a:fillRect/>
          </a:stretch>
        </p:blipFill>
        <p:spPr>
          <a:xfrm>
            <a:off x="4289425" y="1360488"/>
            <a:ext cx="7902575" cy="4303712"/>
          </a:xfrm>
          <a:prstGeom prst="rect">
            <a:avLst/>
          </a:prstGeom>
        </p:spPr>
      </p:pic>
      <p:sp>
        <p:nvSpPr>
          <p:cNvPr id="4" name="Slide Number Placeholder 3">
            <a:extLst>
              <a:ext uri="{FF2B5EF4-FFF2-40B4-BE49-F238E27FC236}">
                <a16:creationId xmlns:a16="http://schemas.microsoft.com/office/drawing/2014/main" id="{52D2A5D5-012E-46AE-9238-D34FAD2F8145}"/>
              </a:ext>
            </a:extLst>
          </p:cNvPr>
          <p:cNvSpPr>
            <a:spLocks noGrp="1"/>
          </p:cNvSpPr>
          <p:nvPr>
            <p:ph type="sldNum" sz="quarter" idx="4294967295"/>
          </p:nvPr>
        </p:nvSpPr>
        <p:spPr>
          <a:xfrm>
            <a:off x="11495088" y="6457950"/>
            <a:ext cx="696912" cy="400050"/>
          </a:xfrm>
        </p:spPr>
        <p:txBody>
          <a:bodyPr/>
          <a:lstStyle/>
          <a:p>
            <a:pPr algn="ctr"/>
            <a:fld id="{0C3A1854-6B63-4059-B360-A3C4972BF0FC}" type="slidenum">
              <a:rPr lang="ko-KR" altLang="en-US" smtClean="0"/>
              <a:pPr algn="ctr"/>
              <a:t>274</a:t>
            </a:fld>
            <a:endParaRPr lang="ko-KR" altLang="en-US" dirty="0"/>
          </a:p>
        </p:txBody>
      </p:sp>
    </p:spTree>
    <p:extLst>
      <p:ext uri="{BB962C8B-B14F-4D97-AF65-F5344CB8AC3E}">
        <p14:creationId xmlns:p14="http://schemas.microsoft.com/office/powerpoint/2010/main" val="306476244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01AB9-C633-479C-97DC-0F04DF610076}"/>
              </a:ext>
            </a:extLst>
          </p:cNvPr>
          <p:cNvSpPr>
            <a:spLocks noGrp="1"/>
          </p:cNvSpPr>
          <p:nvPr>
            <p:ph type="ctrTitle"/>
          </p:nvPr>
        </p:nvSpPr>
        <p:spPr/>
        <p:txBody>
          <a:bodyPr>
            <a:normAutofit fontScale="90000"/>
          </a:bodyPr>
          <a:lstStyle/>
          <a:p>
            <a:r>
              <a:rPr lang="en-029" dirty="0"/>
              <a:t>Real World Problems with EPC Contracts – Case 1, Samsung</a:t>
            </a:r>
          </a:p>
        </p:txBody>
      </p:sp>
      <p:sp>
        <p:nvSpPr>
          <p:cNvPr id="3" name="Content Placeholder 2">
            <a:extLst>
              <a:ext uri="{FF2B5EF4-FFF2-40B4-BE49-F238E27FC236}">
                <a16:creationId xmlns:a16="http://schemas.microsoft.com/office/drawing/2014/main" id="{3AA17BC0-5B96-4476-9705-3AECFD6ABFC7}"/>
              </a:ext>
            </a:extLst>
          </p:cNvPr>
          <p:cNvSpPr>
            <a:spLocks noGrp="1"/>
          </p:cNvSpPr>
          <p:nvPr>
            <p:ph type="body" sz="quarter" idx="13"/>
          </p:nvPr>
        </p:nvSpPr>
        <p:spPr/>
        <p:txBody>
          <a:bodyPr>
            <a:normAutofit/>
          </a:bodyPr>
          <a:lstStyle/>
          <a:p>
            <a:r>
              <a:rPr lang="en-029" sz="2400" dirty="0"/>
              <a:t>Samsung Constructed a Combined Cycle Plant</a:t>
            </a:r>
          </a:p>
          <a:p>
            <a:r>
              <a:rPr lang="en-029" sz="2400" dirty="0"/>
              <a:t>Aggressive Bid on Contract Heat Rate</a:t>
            </a:r>
          </a:p>
          <a:p>
            <a:r>
              <a:rPr lang="en-029" sz="2400" dirty="0"/>
              <a:t>Allowed Band in EPC Contract of up to 1% Increase in Heat Rate</a:t>
            </a:r>
          </a:p>
          <a:p>
            <a:r>
              <a:rPr lang="en-029" sz="2400" dirty="0"/>
              <a:t>Met the Heat Rate in the Test. Turning knobs issue</a:t>
            </a:r>
          </a:p>
          <a:p>
            <a:r>
              <a:rPr lang="en-029" sz="2400" dirty="0"/>
              <a:t>Actual Heat Rate is 1.5% above Contract Heat Rate</a:t>
            </a:r>
          </a:p>
          <a:p>
            <a:r>
              <a:rPr lang="en-029" sz="2400" dirty="0"/>
              <a:t>Causes at Dramatic Reduction in the Financial Performance because Gas Price is about USD 5/MMBTU and fuel cost is much higher than the capacity charge.</a:t>
            </a:r>
          </a:p>
          <a:p>
            <a:r>
              <a:rPr lang="en-029" sz="2400" dirty="0"/>
              <a:t>Looking at spending about USD 80 million for compressor to improve the heat rate.</a:t>
            </a:r>
          </a:p>
        </p:txBody>
      </p:sp>
    </p:spTree>
    <p:extLst>
      <p:ext uri="{BB962C8B-B14F-4D97-AF65-F5344CB8AC3E}">
        <p14:creationId xmlns:p14="http://schemas.microsoft.com/office/powerpoint/2010/main" val="338535898"/>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D8F90-3155-47F6-B06C-76E80165F62C}"/>
              </a:ext>
            </a:extLst>
          </p:cNvPr>
          <p:cNvSpPr>
            <a:spLocks noGrp="1"/>
          </p:cNvSpPr>
          <p:nvPr>
            <p:ph type="ctrTitle"/>
          </p:nvPr>
        </p:nvSpPr>
        <p:spPr/>
        <p:txBody>
          <a:bodyPr/>
          <a:lstStyle/>
          <a:p>
            <a:r>
              <a:rPr lang="en-029" dirty="0"/>
              <a:t>Real World Case 2, Sino Hydro</a:t>
            </a:r>
          </a:p>
        </p:txBody>
      </p:sp>
      <p:sp>
        <p:nvSpPr>
          <p:cNvPr id="3" name="Content Placeholder 2">
            <a:extLst>
              <a:ext uri="{FF2B5EF4-FFF2-40B4-BE49-F238E27FC236}">
                <a16:creationId xmlns:a16="http://schemas.microsoft.com/office/drawing/2014/main" id="{FE38D015-6AF0-4553-89AA-671CCA3A972F}"/>
              </a:ext>
            </a:extLst>
          </p:cNvPr>
          <p:cNvSpPr>
            <a:spLocks noGrp="1"/>
          </p:cNvSpPr>
          <p:nvPr>
            <p:ph type="body" sz="quarter" idx="13"/>
          </p:nvPr>
        </p:nvSpPr>
        <p:spPr/>
        <p:txBody>
          <a:bodyPr>
            <a:normAutofit/>
          </a:bodyPr>
          <a:lstStyle/>
          <a:p>
            <a:r>
              <a:rPr lang="en-029" sz="2400" dirty="0"/>
              <a:t>Sino Hydro was late in constructing a combined cycle plant by 5 months.  The liquidated damage per day was about USD 200 per MW-day resulting in cost of about USD 15 million.</a:t>
            </a:r>
          </a:p>
          <a:p>
            <a:r>
              <a:rPr lang="en-029" sz="2400" dirty="0"/>
              <a:t>Sino Hydro claimed the delay was caused by weather and refused to pay the liquidated damage (bonding, total cost of project was about 265 million)</a:t>
            </a:r>
          </a:p>
          <a:p>
            <a:r>
              <a:rPr lang="en-029" sz="2400" dirty="0"/>
              <a:t>Now in arbitration. Sino Hydro and IPP appoint one arbiter. The two pick a third.</a:t>
            </a:r>
          </a:p>
          <a:p>
            <a:r>
              <a:rPr lang="en-029" sz="2400" dirty="0"/>
              <a:t>Also heat rate problem with 1% band and actual is worse, particularly at low loading levels.</a:t>
            </a:r>
          </a:p>
          <a:p>
            <a:r>
              <a:rPr lang="en-029" sz="2400" dirty="0"/>
              <a:t>Solutions.  Put in solar panels – reduce fuel cost and keep the capacity the same.  Alternatively get higher pressure gas from pipeline.</a:t>
            </a:r>
          </a:p>
          <a:p>
            <a:endParaRPr lang="en-029" sz="2400" dirty="0"/>
          </a:p>
        </p:txBody>
      </p:sp>
    </p:spTree>
    <p:extLst>
      <p:ext uri="{BB962C8B-B14F-4D97-AF65-F5344CB8AC3E}">
        <p14:creationId xmlns:p14="http://schemas.microsoft.com/office/powerpoint/2010/main" val="461132781"/>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ctrTitle"/>
          </p:nvPr>
        </p:nvSpPr>
        <p:spPr/>
        <p:txBody>
          <a:bodyPr/>
          <a:lstStyle/>
          <a:p>
            <a:r>
              <a:rPr lang="en-US" altLang="en-US" dirty="0"/>
              <a:t>LD on Heat Rate in EPC Contract</a:t>
            </a:r>
          </a:p>
        </p:txBody>
      </p:sp>
      <p:sp>
        <p:nvSpPr>
          <p:cNvPr id="84995" name="Rectangle 3"/>
          <p:cNvSpPr>
            <a:spLocks noGrp="1" noChangeArrowheads="1"/>
          </p:cNvSpPr>
          <p:nvPr>
            <p:ph type="body" sz="quarter" idx="13"/>
          </p:nvPr>
        </p:nvSpPr>
        <p:spPr/>
        <p:txBody>
          <a:bodyPr>
            <a:normAutofit/>
          </a:bodyPr>
          <a:lstStyle/>
          <a:p>
            <a:pPr>
              <a:lnSpc>
                <a:spcPct val="90000"/>
              </a:lnSpc>
            </a:pPr>
            <a:r>
              <a:rPr lang="en-US" altLang="en-US" sz="1600" dirty="0"/>
              <a:t>Determining any liquidated damages related to Commercial Net Heat Rate, Commercial Net Heat Rate shall be averaged (with separate averages for natural gas and fuel oil) for the six Units (based upon the final Performance Tests for each Unit) as adjusted for transformer losses, auxiliary loads and balance of plant restrictions determined during the tests for Plant Commercial Operation, and liquidated damages, if any, shall be computed based upon the per Unit average Commercial Net Heat Rate for natural gas and fuel oil. </a:t>
            </a:r>
          </a:p>
          <a:p>
            <a:pPr>
              <a:lnSpc>
                <a:spcPct val="90000"/>
              </a:lnSpc>
            </a:pPr>
            <a:r>
              <a:rPr lang="en-US" altLang="en-US" sz="1600" dirty="0"/>
              <a:t>Prior to the computation of liquidated damages for net heat rate of the entire Plant, Contractor shall, at such times as are provided in this Agreement, pay to Owner liquidated damages of</a:t>
            </a:r>
          </a:p>
          <a:p>
            <a:pPr lvl="1">
              <a:lnSpc>
                <a:spcPct val="90000"/>
              </a:lnSpc>
            </a:pPr>
            <a:r>
              <a:rPr lang="en-US" altLang="en-US" sz="1600" dirty="0"/>
              <a:t> FIVE THOUSAND EIGHT HUNDRED SIXTY DOLLARS ($5,860) per BTU/KW-HR for each BTU/KW-HR that the net heat rate of a Unit exceeds Ten Thousand Six Hundred Eighty Three  (10,683) BTU/KW-HR (HHV) when operated on natural gas,</a:t>
            </a:r>
          </a:p>
          <a:p>
            <a:pPr lvl="1">
              <a:lnSpc>
                <a:spcPct val="90000"/>
              </a:lnSpc>
            </a:pPr>
            <a:r>
              <a:rPr lang="en-US" altLang="en-US" sz="1600" dirty="0"/>
              <a:t>plus NINE HUNDRED FIFTY DOLLARS ($950) per BTU/KW-HR  for each BTU/KW-HR that the net heat rate of a Unit exceeds Ten Thousand Eight Hundred  Twenty One (10,821) BTU/KW-HR (HHV) when operated on fuel oil, as measured in the most recent Performance Tests for such Unit. </a:t>
            </a:r>
          </a:p>
          <a:p>
            <a:pPr>
              <a:lnSpc>
                <a:spcPct val="90000"/>
              </a:lnSpc>
            </a:pPr>
            <a:r>
              <a:rPr lang="en-US" altLang="en-US" sz="1600" dirty="0"/>
              <a:t>Contractor shall have the right to retest.  Contractor's total aggregate liability for liquidated damages shall not exceed twenty two and one half percent (22 1/2%) of the Guaranteed Lump Sum Price.</a:t>
            </a:r>
          </a:p>
        </p:txBody>
      </p:sp>
    </p:spTree>
    <p:extLst>
      <p:ext uri="{BB962C8B-B14F-4D97-AF65-F5344CB8AC3E}">
        <p14:creationId xmlns:p14="http://schemas.microsoft.com/office/powerpoint/2010/main" val="355614486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F59D3-73FD-400C-8DAD-9B9BD5FE7486}"/>
              </a:ext>
            </a:extLst>
          </p:cNvPr>
          <p:cNvSpPr>
            <a:spLocks noGrp="1"/>
          </p:cNvSpPr>
          <p:nvPr>
            <p:ph type="ctrTitle"/>
          </p:nvPr>
        </p:nvSpPr>
        <p:spPr/>
        <p:txBody>
          <a:bodyPr/>
          <a:lstStyle/>
          <a:p>
            <a:r>
              <a:rPr lang="en-US" dirty="0"/>
              <a:t>O&amp;M Contracts</a:t>
            </a:r>
          </a:p>
        </p:txBody>
      </p:sp>
    </p:spTree>
    <p:extLst>
      <p:ext uri="{BB962C8B-B14F-4D97-AF65-F5344CB8AC3E}">
        <p14:creationId xmlns:p14="http://schemas.microsoft.com/office/powerpoint/2010/main" val="1839036979"/>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7BBB4-8C91-4F01-ADCF-27CE9536CD15}"/>
              </a:ext>
            </a:extLst>
          </p:cNvPr>
          <p:cNvSpPr>
            <a:spLocks noGrp="1"/>
          </p:cNvSpPr>
          <p:nvPr>
            <p:ph type="ctrTitle"/>
          </p:nvPr>
        </p:nvSpPr>
        <p:spPr/>
        <p:txBody>
          <a:bodyPr/>
          <a:lstStyle/>
          <a:p>
            <a:r>
              <a:rPr lang="en-029" dirty="0"/>
              <a:t>Example of Terms of O&amp;M Contract</a:t>
            </a:r>
          </a:p>
        </p:txBody>
      </p:sp>
      <p:sp>
        <p:nvSpPr>
          <p:cNvPr id="3" name="Text Placeholder 2">
            <a:extLst>
              <a:ext uri="{FF2B5EF4-FFF2-40B4-BE49-F238E27FC236}">
                <a16:creationId xmlns:a16="http://schemas.microsoft.com/office/drawing/2014/main" id="{1491AFFA-7034-1E13-D597-958838958FAF}"/>
              </a:ext>
            </a:extLst>
          </p:cNvPr>
          <p:cNvSpPr>
            <a:spLocks noGrp="1"/>
          </p:cNvSpPr>
          <p:nvPr>
            <p:ph type="body" sz="quarter" idx="13"/>
          </p:nvPr>
        </p:nvSpPr>
        <p:spPr>
          <a:xfrm>
            <a:off x="323478" y="1600200"/>
            <a:ext cx="3819031" cy="4487655"/>
          </a:xfrm>
        </p:spPr>
        <p:txBody>
          <a:bodyPr/>
          <a:lstStyle/>
          <a:p>
            <a:r>
              <a:rPr lang="en-US" dirty="0"/>
              <a:t>Should profit relative to PPA</a:t>
            </a:r>
          </a:p>
        </p:txBody>
      </p:sp>
      <p:pic>
        <p:nvPicPr>
          <p:cNvPr id="4" name="Content Placeholder 3">
            <a:extLst>
              <a:ext uri="{FF2B5EF4-FFF2-40B4-BE49-F238E27FC236}">
                <a16:creationId xmlns:a16="http://schemas.microsoft.com/office/drawing/2014/main" id="{05AEF69E-A166-4F59-92B2-0E3693CF01BF}"/>
              </a:ext>
            </a:extLst>
          </p:cNvPr>
          <p:cNvPicPr>
            <a:picLocks noGrp="1" noChangeAspect="1"/>
          </p:cNvPicPr>
          <p:nvPr>
            <p:ph idx="4294967295"/>
          </p:nvPr>
        </p:nvPicPr>
        <p:blipFill>
          <a:blip r:embed="rId2"/>
          <a:stretch>
            <a:fillRect/>
          </a:stretch>
        </p:blipFill>
        <p:spPr>
          <a:xfrm>
            <a:off x="4447310" y="1515855"/>
            <a:ext cx="6975475" cy="4572000"/>
          </a:xfrm>
          <a:prstGeom prst="rect">
            <a:avLst/>
          </a:prstGeom>
        </p:spPr>
      </p:pic>
    </p:spTree>
    <p:extLst>
      <p:ext uri="{BB962C8B-B14F-4D97-AF65-F5344CB8AC3E}">
        <p14:creationId xmlns:p14="http://schemas.microsoft.com/office/powerpoint/2010/main" val="1475217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F0B72-4D56-B7A6-1E1D-D3239670C759}"/>
              </a:ext>
            </a:extLst>
          </p:cNvPr>
          <p:cNvSpPr>
            <a:spLocks noGrp="1"/>
          </p:cNvSpPr>
          <p:nvPr>
            <p:ph type="ctrTitle"/>
          </p:nvPr>
        </p:nvSpPr>
        <p:spPr/>
        <p:txBody>
          <a:bodyPr/>
          <a:lstStyle/>
          <a:p>
            <a:r>
              <a:rPr lang="en-US" dirty="0"/>
              <a:t>How Project Finance Derives Better Valuation than Corporate Finance</a:t>
            </a:r>
          </a:p>
        </p:txBody>
      </p:sp>
      <p:sp>
        <p:nvSpPr>
          <p:cNvPr id="3" name="Text Placeholder 2">
            <a:extLst>
              <a:ext uri="{FF2B5EF4-FFF2-40B4-BE49-F238E27FC236}">
                <a16:creationId xmlns:a16="http://schemas.microsoft.com/office/drawing/2014/main" id="{DC976386-DFA5-8F0B-2FB2-51ECABFFC5FF}"/>
              </a:ext>
            </a:extLst>
          </p:cNvPr>
          <p:cNvSpPr>
            <a:spLocks noGrp="1"/>
          </p:cNvSpPr>
          <p:nvPr>
            <p:ph type="body" sz="quarter" idx="13"/>
          </p:nvPr>
        </p:nvSpPr>
        <p:spPr>
          <a:xfrm>
            <a:off x="323478" y="1600201"/>
            <a:ext cx="5038231" cy="4897582"/>
          </a:xfrm>
        </p:spPr>
        <p:txBody>
          <a:bodyPr/>
          <a:lstStyle/>
          <a:p>
            <a:pPr marL="0" indent="0" algn="ctr">
              <a:buNone/>
            </a:pPr>
            <a:r>
              <a:rPr lang="en-US" b="1" dirty="0"/>
              <a:t>Corporate Finance</a:t>
            </a:r>
          </a:p>
          <a:p>
            <a:r>
              <a:rPr lang="en-US" dirty="0"/>
              <a:t>Estimate free cash flow over explicit period – ROIC does not provide basis</a:t>
            </a:r>
          </a:p>
          <a:p>
            <a:r>
              <a:rPr lang="en-US" dirty="0"/>
              <a:t>Make some kind of forecast of capital expenditures</a:t>
            </a:r>
          </a:p>
          <a:p>
            <a:r>
              <a:rPr lang="en-US" dirty="0"/>
              <a:t>Terminal value should be the biggest driver of value as the corporation has an indefinite life</a:t>
            </a:r>
          </a:p>
          <a:p>
            <a:r>
              <a:rPr lang="en-US" dirty="0"/>
              <a:t>Subtract market value of debt from enterprise value</a:t>
            </a:r>
          </a:p>
          <a:p>
            <a:r>
              <a:rPr lang="en-US" dirty="0"/>
              <a:t>Final value is very dependent on the WACC and terminal value</a:t>
            </a:r>
          </a:p>
        </p:txBody>
      </p:sp>
      <p:sp>
        <p:nvSpPr>
          <p:cNvPr id="4" name="Text Placeholder 2">
            <a:extLst>
              <a:ext uri="{FF2B5EF4-FFF2-40B4-BE49-F238E27FC236}">
                <a16:creationId xmlns:a16="http://schemas.microsoft.com/office/drawing/2014/main" id="{75A742E5-3A92-7A6D-8085-80396899EC3F}"/>
              </a:ext>
            </a:extLst>
          </p:cNvPr>
          <p:cNvSpPr txBox="1">
            <a:spLocks/>
          </p:cNvSpPr>
          <p:nvPr/>
        </p:nvSpPr>
        <p:spPr>
          <a:xfrm>
            <a:off x="6089817" y="1579420"/>
            <a:ext cx="5038231" cy="489758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Wingdings" pitchFamily="2" charset="2"/>
              <a:buChar char="§"/>
              <a:defRPr sz="2400" b="0" i="0" kern="1200" baseline="0">
                <a:solidFill>
                  <a:schemeClr val="tx1"/>
                </a:solidFill>
                <a:latin typeface="Calibri"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ú"/>
              <a:defRPr sz="2400" b="0" i="0" kern="1200" baseline="0">
                <a:solidFill>
                  <a:srgbClr val="898989"/>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1800" b="0" i="0" kern="1200" baseline="0">
                <a:solidFill>
                  <a:srgbClr val="898989"/>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Courier New" pitchFamily="49" charset="0"/>
              <a:buChar char="o"/>
              <a:defRPr sz="1600" b="0" i="0" kern="1200" baseline="0">
                <a:solidFill>
                  <a:srgbClr val="898989"/>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en-US" b="1" dirty="0"/>
              <a:t>Project Finance</a:t>
            </a:r>
          </a:p>
          <a:p>
            <a:r>
              <a:rPr lang="en-US" dirty="0"/>
              <a:t>Value of existing assets and existing equity is the present value of cash flows at objective discount rates</a:t>
            </a:r>
          </a:p>
          <a:p>
            <a:r>
              <a:rPr lang="en-US" dirty="0"/>
              <a:t>Make some kind of forecast of capital expenditures</a:t>
            </a:r>
          </a:p>
          <a:p>
            <a:r>
              <a:rPr lang="en-US" dirty="0"/>
              <a:t>Terminal value should be the biggest driver of value as the corporation has an indefinite life</a:t>
            </a:r>
          </a:p>
          <a:p>
            <a:r>
              <a:rPr lang="en-US" dirty="0"/>
              <a:t>Subtract market value of debt from enterprise value</a:t>
            </a:r>
          </a:p>
          <a:p>
            <a:r>
              <a:rPr lang="en-US" dirty="0"/>
              <a:t>Final value is very dependent on the WACC and terminal value</a:t>
            </a:r>
          </a:p>
        </p:txBody>
      </p:sp>
    </p:spTree>
    <p:extLst>
      <p:ext uri="{BB962C8B-B14F-4D97-AF65-F5344CB8AC3E}">
        <p14:creationId xmlns:p14="http://schemas.microsoft.com/office/powerpoint/2010/main" val="238123555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B748A-B248-45AC-A1E5-D6A2DEFE7A2C}"/>
              </a:ext>
            </a:extLst>
          </p:cNvPr>
          <p:cNvSpPr>
            <a:spLocks noGrp="1"/>
          </p:cNvSpPr>
          <p:nvPr>
            <p:ph type="ctrTitle"/>
          </p:nvPr>
        </p:nvSpPr>
        <p:spPr/>
        <p:txBody>
          <a:bodyPr/>
          <a:lstStyle/>
          <a:p>
            <a:r>
              <a:rPr lang="en-029" dirty="0"/>
              <a:t>Liquidated Damages in O&amp;M Contract – Not Arbitrary Penalties</a:t>
            </a:r>
          </a:p>
        </p:txBody>
      </p:sp>
      <p:pic>
        <p:nvPicPr>
          <p:cNvPr id="4" name="Picture 3">
            <a:extLst>
              <a:ext uri="{FF2B5EF4-FFF2-40B4-BE49-F238E27FC236}">
                <a16:creationId xmlns:a16="http://schemas.microsoft.com/office/drawing/2014/main" id="{1AB98D17-AC7F-42FC-855C-3C1503FE9F5F}"/>
              </a:ext>
            </a:extLst>
          </p:cNvPr>
          <p:cNvPicPr>
            <a:picLocks noChangeAspect="1"/>
          </p:cNvPicPr>
          <p:nvPr/>
        </p:nvPicPr>
        <p:blipFill>
          <a:blip r:embed="rId2"/>
          <a:stretch>
            <a:fillRect/>
          </a:stretch>
        </p:blipFill>
        <p:spPr>
          <a:xfrm>
            <a:off x="502920" y="1650407"/>
            <a:ext cx="11186160" cy="5116151"/>
          </a:xfrm>
          <a:prstGeom prst="rect">
            <a:avLst/>
          </a:prstGeom>
        </p:spPr>
      </p:pic>
    </p:spTree>
    <p:extLst>
      <p:ext uri="{BB962C8B-B14F-4D97-AF65-F5344CB8AC3E}">
        <p14:creationId xmlns:p14="http://schemas.microsoft.com/office/powerpoint/2010/main" val="334097696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05209-CA7B-4192-8D88-F2F371CDBB94}"/>
              </a:ext>
            </a:extLst>
          </p:cNvPr>
          <p:cNvSpPr>
            <a:spLocks noGrp="1"/>
          </p:cNvSpPr>
          <p:nvPr>
            <p:ph type="ctrTitle"/>
          </p:nvPr>
        </p:nvSpPr>
        <p:spPr/>
        <p:txBody>
          <a:bodyPr/>
          <a:lstStyle/>
          <a:p>
            <a:r>
              <a:rPr lang="en-029" dirty="0"/>
              <a:t>O&amp;M Contract Penalties and Incentives</a:t>
            </a:r>
          </a:p>
        </p:txBody>
      </p:sp>
      <p:sp>
        <p:nvSpPr>
          <p:cNvPr id="3" name="Text Placeholder 2">
            <a:extLst>
              <a:ext uri="{FF2B5EF4-FFF2-40B4-BE49-F238E27FC236}">
                <a16:creationId xmlns:a16="http://schemas.microsoft.com/office/drawing/2014/main" id="{FD42EF2F-F1CD-90F4-20BA-501C39C6E2CB}"/>
              </a:ext>
            </a:extLst>
          </p:cNvPr>
          <p:cNvSpPr>
            <a:spLocks noGrp="1"/>
          </p:cNvSpPr>
          <p:nvPr>
            <p:ph type="body" sz="quarter" idx="13"/>
          </p:nvPr>
        </p:nvSpPr>
        <p:spPr/>
        <p:txBody>
          <a:bodyPr/>
          <a:lstStyle/>
          <a:p>
            <a:endParaRPr lang="en-US"/>
          </a:p>
        </p:txBody>
      </p:sp>
      <p:pic>
        <p:nvPicPr>
          <p:cNvPr id="4" name="Content Placeholder 3">
            <a:extLst>
              <a:ext uri="{FF2B5EF4-FFF2-40B4-BE49-F238E27FC236}">
                <a16:creationId xmlns:a16="http://schemas.microsoft.com/office/drawing/2014/main" id="{6CE8C5E4-2873-4072-ABA9-38E7FF040B22}"/>
              </a:ext>
            </a:extLst>
          </p:cNvPr>
          <p:cNvPicPr>
            <a:picLocks noGrp="1" noChangeAspect="1"/>
          </p:cNvPicPr>
          <p:nvPr>
            <p:ph idx="4294967295"/>
          </p:nvPr>
        </p:nvPicPr>
        <p:blipFill>
          <a:blip r:embed="rId2"/>
          <a:stretch>
            <a:fillRect/>
          </a:stretch>
        </p:blipFill>
        <p:spPr>
          <a:xfrm>
            <a:off x="0" y="1417638"/>
            <a:ext cx="10887075" cy="5126037"/>
          </a:xfrm>
          <a:prstGeom prst="rect">
            <a:avLst/>
          </a:prstGeom>
        </p:spPr>
      </p:pic>
    </p:spTree>
    <p:extLst>
      <p:ext uri="{BB962C8B-B14F-4D97-AF65-F5344CB8AC3E}">
        <p14:creationId xmlns:p14="http://schemas.microsoft.com/office/powerpoint/2010/main" val="241218679"/>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ctrTitle"/>
          </p:nvPr>
        </p:nvSpPr>
        <p:spPr/>
        <p:txBody>
          <a:bodyPr/>
          <a:lstStyle/>
          <a:p>
            <a:r>
              <a:rPr lang="en-US" altLang="en-US" dirty="0"/>
              <a:t>Incentives in O&amp;M Contract</a:t>
            </a:r>
          </a:p>
        </p:txBody>
      </p:sp>
      <p:sp>
        <p:nvSpPr>
          <p:cNvPr id="173059" name="Content Placeholder 2"/>
          <p:cNvSpPr>
            <a:spLocks noGrp="1"/>
          </p:cNvSpPr>
          <p:nvPr>
            <p:ph type="body" sz="quarter" idx="13"/>
          </p:nvPr>
        </p:nvSpPr>
        <p:spPr/>
        <p:txBody>
          <a:bodyPr>
            <a:normAutofit/>
          </a:bodyPr>
          <a:lstStyle/>
          <a:p>
            <a:r>
              <a:rPr lang="en-US" altLang="en-US" sz="2400" dirty="0"/>
              <a:t>Maintenance of Plant to Achieve Heat Rate – Better than Expected</a:t>
            </a:r>
          </a:p>
          <a:p>
            <a:pPr lvl="1"/>
            <a:r>
              <a:rPr lang="en-US" altLang="en-US" sz="2200" dirty="0"/>
              <a:t>Fuel Incentive – If the actual consumption of natural gas is lower than estimated in the fuel model, the SPV shall pay the O&amp;M contractor a fuel Incentive payment equal to some percent of energy charge in the PPA .  This will be subject to an annual cap.  </a:t>
            </a:r>
          </a:p>
          <a:p>
            <a:pPr lvl="1"/>
            <a:r>
              <a:rPr lang="en-US" altLang="en-US" sz="2200" dirty="0"/>
              <a:t>If gas consumption is higher than estimated, the O&amp;M contractor  will pay to the SPV an amount equal to 25% of the energy charge component, subject to an annual cap.</a:t>
            </a:r>
          </a:p>
          <a:p>
            <a:r>
              <a:rPr lang="en-US" altLang="en-US" sz="2400" dirty="0"/>
              <a:t>Availability Incentive in O&amp;M Contract</a:t>
            </a:r>
          </a:p>
          <a:p>
            <a:pPr lvl="1"/>
            <a:r>
              <a:rPr lang="en-GB" altLang="en-US" sz="2200" dirty="0"/>
              <a:t>If the actual capacity payments of the SPV exceed the projected capacity payments revenues, the SPV will pay the Operator an Energy Availability Incentive Payment equivalent to 20% of the additional revenue.  There is a similar mechanism if the capacity payments are below the project payments</a:t>
            </a:r>
            <a:endParaRPr lang="en-US" altLang="en-US" sz="2200" dirty="0"/>
          </a:p>
        </p:txBody>
      </p:sp>
    </p:spTree>
    <p:extLst>
      <p:ext uri="{BB962C8B-B14F-4D97-AF65-F5344CB8AC3E}">
        <p14:creationId xmlns:p14="http://schemas.microsoft.com/office/powerpoint/2010/main" val="4137382952"/>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C69A4D-3680-4BDA-9F47-D1DB4304E6CC}"/>
              </a:ext>
            </a:extLst>
          </p:cNvPr>
          <p:cNvSpPr>
            <a:spLocks noGrp="1"/>
          </p:cNvSpPr>
          <p:nvPr>
            <p:ph type="ctrTitle"/>
          </p:nvPr>
        </p:nvSpPr>
        <p:spPr/>
        <p:txBody>
          <a:bodyPr>
            <a:normAutofit fontScale="90000"/>
          </a:bodyPr>
          <a:lstStyle/>
          <a:p>
            <a:r>
              <a:rPr lang="en-US" dirty="0"/>
              <a:t>Example of PR Clause</a:t>
            </a:r>
          </a:p>
        </p:txBody>
      </p:sp>
      <p:sp>
        <p:nvSpPr>
          <p:cNvPr id="2" name="Text Placeholder 1">
            <a:extLst>
              <a:ext uri="{FF2B5EF4-FFF2-40B4-BE49-F238E27FC236}">
                <a16:creationId xmlns:a16="http://schemas.microsoft.com/office/drawing/2014/main" id="{74C0CDEE-6C02-EA4E-11FF-D8283C640F58}"/>
              </a:ext>
            </a:extLst>
          </p:cNvPr>
          <p:cNvSpPr>
            <a:spLocks noGrp="1"/>
          </p:cNvSpPr>
          <p:nvPr>
            <p:ph type="body" sz="quarter" idx="13"/>
          </p:nvPr>
        </p:nvSpPr>
        <p:spPr>
          <a:xfrm>
            <a:off x="323479" y="1600200"/>
            <a:ext cx="4816558" cy="4243217"/>
          </a:xfrm>
        </p:spPr>
        <p:txBody>
          <a:bodyPr/>
          <a:lstStyle/>
          <a:p>
            <a:r>
              <a:rPr lang="en-US" dirty="0"/>
              <a:t>Adjustments for temperature</a:t>
            </a:r>
          </a:p>
          <a:p>
            <a:r>
              <a:rPr lang="en-US" dirty="0"/>
              <a:t>Adjustments for completion test</a:t>
            </a:r>
          </a:p>
        </p:txBody>
      </p:sp>
      <p:pic>
        <p:nvPicPr>
          <p:cNvPr id="5" name="Content Placeholder 4">
            <a:extLst>
              <a:ext uri="{FF2B5EF4-FFF2-40B4-BE49-F238E27FC236}">
                <a16:creationId xmlns:a16="http://schemas.microsoft.com/office/drawing/2014/main" id="{5961C935-FC2B-4544-B462-86E45079EB58}"/>
              </a:ext>
            </a:extLst>
          </p:cNvPr>
          <p:cNvPicPr>
            <a:picLocks noGrp="1" noChangeAspect="1"/>
          </p:cNvPicPr>
          <p:nvPr>
            <p:ph idx="4294967295"/>
          </p:nvPr>
        </p:nvPicPr>
        <p:blipFill>
          <a:blip r:embed="rId2"/>
          <a:stretch>
            <a:fillRect/>
          </a:stretch>
        </p:blipFill>
        <p:spPr>
          <a:xfrm>
            <a:off x="5029200" y="1014583"/>
            <a:ext cx="6691313" cy="5207000"/>
          </a:xfrm>
          <a:prstGeom prst="rect">
            <a:avLst/>
          </a:prstGeom>
        </p:spPr>
      </p:pic>
    </p:spTree>
    <p:extLst>
      <p:ext uri="{BB962C8B-B14F-4D97-AF65-F5344CB8AC3E}">
        <p14:creationId xmlns:p14="http://schemas.microsoft.com/office/powerpoint/2010/main" val="80713639"/>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6F8F9-BF6A-5E53-58DA-3FE252A7276C}"/>
              </a:ext>
            </a:extLst>
          </p:cNvPr>
          <p:cNvSpPr>
            <a:spLocks noGrp="1"/>
          </p:cNvSpPr>
          <p:nvPr>
            <p:ph type="ctrTitle"/>
          </p:nvPr>
        </p:nvSpPr>
        <p:spPr/>
        <p:txBody>
          <a:bodyPr/>
          <a:lstStyle/>
          <a:p>
            <a:r>
              <a:rPr lang="en-US" dirty="0"/>
              <a:t>O&amp;M Contract Questions</a:t>
            </a:r>
          </a:p>
        </p:txBody>
      </p:sp>
      <p:sp>
        <p:nvSpPr>
          <p:cNvPr id="3" name="Text Placeholder 2">
            <a:extLst>
              <a:ext uri="{FF2B5EF4-FFF2-40B4-BE49-F238E27FC236}">
                <a16:creationId xmlns:a16="http://schemas.microsoft.com/office/drawing/2014/main" id="{A5D0977B-9C77-54D9-4B60-7166D0C6C99B}"/>
              </a:ext>
            </a:extLst>
          </p:cNvPr>
          <p:cNvSpPr>
            <a:spLocks noGrp="1"/>
          </p:cNvSpPr>
          <p:nvPr>
            <p:ph type="body" sz="quarter" idx="13"/>
          </p:nvPr>
        </p:nvSpPr>
        <p:spPr/>
        <p:txBody>
          <a:bodyPr/>
          <a:lstStyle/>
          <a:p>
            <a:r>
              <a:rPr lang="en-US" dirty="0"/>
              <a:t>If the O&amp;M contract includes a guaranteed heat rate, then</a:t>
            </a:r>
          </a:p>
          <a:p>
            <a:pPr lvl="1"/>
            <a:r>
              <a:rPr lang="en-US" dirty="0"/>
              <a:t>Would it be easier to have the EPC contractor or the equipment supplier be the O&amp;M contractor</a:t>
            </a:r>
          </a:p>
          <a:p>
            <a:pPr lvl="1"/>
            <a:r>
              <a:rPr lang="en-US" dirty="0"/>
              <a:t>Do you think the equipment supplier will have a high price for the heat rate guarantee</a:t>
            </a:r>
          </a:p>
          <a:p>
            <a:r>
              <a:rPr lang="en-US" dirty="0"/>
              <a:t>If renewable energy comes into a market and the off-taker uses the plant less, do you think the heat rate guarantee is more or less important</a:t>
            </a:r>
          </a:p>
          <a:p>
            <a:r>
              <a:rPr lang="en-US" dirty="0"/>
              <a:t>What kind of presentation could you make to the off-taker to negotiate less restrictive terms for the heat rate guarantee</a:t>
            </a:r>
          </a:p>
        </p:txBody>
      </p:sp>
    </p:spTree>
    <p:extLst>
      <p:ext uri="{BB962C8B-B14F-4D97-AF65-F5344CB8AC3E}">
        <p14:creationId xmlns:p14="http://schemas.microsoft.com/office/powerpoint/2010/main" val="281868124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58255-F214-3CCF-4FF8-52B907D51D87}"/>
              </a:ext>
            </a:extLst>
          </p:cNvPr>
          <p:cNvSpPr>
            <a:spLocks noGrp="1"/>
          </p:cNvSpPr>
          <p:nvPr>
            <p:ph type="ctrTitle"/>
          </p:nvPr>
        </p:nvSpPr>
        <p:spPr/>
        <p:txBody>
          <a:bodyPr>
            <a:normAutofit fontScale="90000"/>
          </a:bodyPr>
          <a:lstStyle/>
          <a:p>
            <a:r>
              <a:rPr lang="en-US" dirty="0"/>
              <a:t>Section 5: Upsides, Development Fees, Re-financing and Selling Project</a:t>
            </a:r>
          </a:p>
        </p:txBody>
      </p:sp>
    </p:spTree>
    <p:extLst>
      <p:ext uri="{BB962C8B-B14F-4D97-AF65-F5344CB8AC3E}">
        <p14:creationId xmlns:p14="http://schemas.microsoft.com/office/powerpoint/2010/main" val="1983416129"/>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87F65-8882-5C68-3A9E-EA46953480C5}"/>
              </a:ext>
            </a:extLst>
          </p:cNvPr>
          <p:cNvSpPr>
            <a:spLocks noGrp="1"/>
          </p:cNvSpPr>
          <p:nvPr>
            <p:ph type="ctrTitle"/>
          </p:nvPr>
        </p:nvSpPr>
        <p:spPr/>
        <p:txBody>
          <a:bodyPr>
            <a:normAutofit fontScale="90000"/>
          </a:bodyPr>
          <a:lstStyle/>
          <a:p>
            <a:r>
              <a:rPr lang="en-US" dirty="0"/>
              <a:t>Development Fees and Shareholder Agreements</a:t>
            </a:r>
          </a:p>
        </p:txBody>
      </p:sp>
    </p:spTree>
    <p:extLst>
      <p:ext uri="{BB962C8B-B14F-4D97-AF65-F5344CB8AC3E}">
        <p14:creationId xmlns:p14="http://schemas.microsoft.com/office/powerpoint/2010/main" val="390719548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Development Fee Theory</a:t>
            </a:r>
          </a:p>
        </p:txBody>
      </p:sp>
      <p:sp>
        <p:nvSpPr>
          <p:cNvPr id="3" name="Content Placeholder 2"/>
          <p:cNvSpPr>
            <a:spLocks noGrp="1"/>
          </p:cNvSpPr>
          <p:nvPr>
            <p:ph type="body" sz="quarter" idx="13"/>
          </p:nvPr>
        </p:nvSpPr>
        <p:spPr>
          <a:xfrm>
            <a:off x="323479" y="1600200"/>
            <a:ext cx="10912558" cy="2528455"/>
          </a:xfrm>
        </p:spPr>
        <p:txBody>
          <a:bodyPr>
            <a:normAutofit fontScale="92500" lnSpcReduction="20000"/>
          </a:bodyPr>
          <a:lstStyle/>
          <a:p>
            <a:r>
              <a:rPr lang="en-US" dirty="0"/>
              <a:t>Development fees can be a percent of project cost or a multiple of the amount spent on development.</a:t>
            </a:r>
          </a:p>
          <a:p>
            <a:r>
              <a:rPr lang="en-US" dirty="0"/>
              <a:t>This yields big profits to developers when the notice to proceed occurs and can be a cash outflow for the sponsor.  The big profit accounts for the low probability of success during development.</a:t>
            </a:r>
          </a:p>
          <a:p>
            <a:r>
              <a:rPr lang="en-US" dirty="0"/>
              <a:t>If the developer and the sponsor are the same, this profit is not a cash outflow from the perspective of the project.</a:t>
            </a:r>
          </a:p>
          <a:p>
            <a:r>
              <a:rPr lang="en-US" dirty="0"/>
              <a:t>Better to put development fees into cost with debt to capital constraint</a:t>
            </a:r>
          </a:p>
          <a:p>
            <a:endParaRPr lang="en-US" dirty="0"/>
          </a:p>
        </p:txBody>
      </p:sp>
      <p:sp>
        <p:nvSpPr>
          <p:cNvPr id="4" name="Slide Number Placeholder 3"/>
          <p:cNvSpPr>
            <a:spLocks noGrp="1"/>
          </p:cNvSpPr>
          <p:nvPr>
            <p:ph type="sldNum" sz="quarter" idx="4294967295"/>
          </p:nvPr>
        </p:nvSpPr>
        <p:spPr>
          <a:xfrm>
            <a:off x="9448800" y="6356350"/>
            <a:ext cx="2743200" cy="365125"/>
          </a:xfrm>
        </p:spPr>
        <p:txBody>
          <a:bodyPr/>
          <a:lstStyle/>
          <a:p>
            <a:fld id="{EB241CD2-1E45-42A3-B213-66A034DF9A3B}" type="slidenum">
              <a:rPr lang="en-GB" smtClean="0"/>
              <a:t>287</a:t>
            </a:fld>
            <a:endParaRPr lang="en-GB" dirty="0"/>
          </a:p>
        </p:txBody>
      </p:sp>
      <p:pic>
        <p:nvPicPr>
          <p:cNvPr id="6" name="Picture 5">
            <a:extLst>
              <a:ext uri="{FF2B5EF4-FFF2-40B4-BE49-F238E27FC236}">
                <a16:creationId xmlns:a16="http://schemas.microsoft.com/office/drawing/2014/main" id="{4B8E8CE4-2E80-401C-A176-739B3B4D089F}"/>
              </a:ext>
            </a:extLst>
          </p:cNvPr>
          <p:cNvPicPr>
            <a:picLocks noChangeAspect="1"/>
          </p:cNvPicPr>
          <p:nvPr/>
        </p:nvPicPr>
        <p:blipFill>
          <a:blip r:embed="rId2"/>
          <a:stretch>
            <a:fillRect/>
          </a:stretch>
        </p:blipFill>
        <p:spPr>
          <a:xfrm>
            <a:off x="5421954" y="4478442"/>
            <a:ext cx="6428213" cy="2379558"/>
          </a:xfrm>
          <a:prstGeom prst="rect">
            <a:avLst/>
          </a:prstGeom>
        </p:spPr>
      </p:pic>
    </p:spTree>
    <p:extLst>
      <p:ext uri="{BB962C8B-B14F-4D97-AF65-F5344CB8AC3E}">
        <p14:creationId xmlns:p14="http://schemas.microsoft.com/office/powerpoint/2010/main" val="1037481602"/>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3AB5C-FC09-E752-A367-318CD3F1BACC}"/>
              </a:ext>
            </a:extLst>
          </p:cNvPr>
          <p:cNvSpPr>
            <a:spLocks noGrp="1"/>
          </p:cNvSpPr>
          <p:nvPr>
            <p:ph type="ctrTitle"/>
          </p:nvPr>
        </p:nvSpPr>
        <p:spPr/>
        <p:txBody>
          <a:bodyPr/>
          <a:lstStyle/>
          <a:p>
            <a:r>
              <a:rPr lang="en-US" dirty="0"/>
              <a:t>Development Fee Theory and Partners after COD</a:t>
            </a:r>
          </a:p>
        </p:txBody>
      </p:sp>
      <p:sp>
        <p:nvSpPr>
          <p:cNvPr id="3" name="Text Placeholder 2">
            <a:extLst>
              <a:ext uri="{FF2B5EF4-FFF2-40B4-BE49-F238E27FC236}">
                <a16:creationId xmlns:a16="http://schemas.microsoft.com/office/drawing/2014/main" id="{3225D2CB-D019-A5E5-A19B-C9264201EC12}"/>
              </a:ext>
            </a:extLst>
          </p:cNvPr>
          <p:cNvSpPr>
            <a:spLocks noGrp="1"/>
          </p:cNvSpPr>
          <p:nvPr>
            <p:ph type="body" sz="quarter" idx="13"/>
          </p:nvPr>
        </p:nvSpPr>
        <p:spPr/>
        <p:txBody>
          <a:bodyPr/>
          <a:lstStyle/>
          <a:p>
            <a:r>
              <a:rPr lang="en-US" dirty="0"/>
              <a:t>How to quantify risk with probability before financial close</a:t>
            </a:r>
          </a:p>
          <a:p>
            <a:r>
              <a:rPr lang="en-US" dirty="0"/>
              <a:t>Example of bidding for solar project in UAE with 5 bidders</a:t>
            </a:r>
          </a:p>
          <a:p>
            <a:pPr lvl="1"/>
            <a:r>
              <a:rPr lang="en-US" dirty="0"/>
              <a:t>Probability of winning one in five</a:t>
            </a:r>
          </a:p>
          <a:p>
            <a:pPr lvl="1"/>
            <a:r>
              <a:rPr lang="en-US" dirty="0"/>
              <a:t>Probability of losing four in five</a:t>
            </a:r>
          </a:p>
          <a:p>
            <a:pPr lvl="1"/>
            <a:r>
              <a:rPr lang="en-US" dirty="0"/>
              <a:t>Cost of lost projects to collect when win</a:t>
            </a:r>
          </a:p>
          <a:p>
            <a:pPr lvl="1"/>
            <a:r>
              <a:rPr lang="en-US" dirty="0"/>
              <a:t>Collect costs of four losing projects in the development fee</a:t>
            </a:r>
          </a:p>
          <a:p>
            <a:r>
              <a:rPr lang="en-US" dirty="0"/>
              <a:t>Example with 1,000 cost of development per project, whether win or lose</a:t>
            </a:r>
          </a:p>
          <a:p>
            <a:pPr lvl="1"/>
            <a:r>
              <a:rPr lang="en-US" dirty="0"/>
              <a:t>Spend 5,000 to win one project</a:t>
            </a:r>
          </a:p>
          <a:p>
            <a:pPr lvl="1"/>
            <a:r>
              <a:rPr lang="en-US" dirty="0"/>
              <a:t>1,000 is included in development cost and allowed</a:t>
            </a:r>
          </a:p>
          <a:p>
            <a:pPr lvl="1"/>
            <a:r>
              <a:rPr lang="en-US" dirty="0"/>
              <a:t>4,000 included in the development fee – 1000 * losses</a:t>
            </a:r>
          </a:p>
          <a:p>
            <a:r>
              <a:rPr lang="en-US" dirty="0"/>
              <a:t>A partner who comes in after the financial close should pay for the development fee that is computed from probability</a:t>
            </a:r>
          </a:p>
        </p:txBody>
      </p:sp>
    </p:spTree>
    <p:extLst>
      <p:ext uri="{BB962C8B-B14F-4D97-AF65-F5344CB8AC3E}">
        <p14:creationId xmlns:p14="http://schemas.microsoft.com/office/powerpoint/2010/main" val="3831163089"/>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140253-FD71-48BE-A845-1FFF44EA6D3D}"/>
              </a:ext>
            </a:extLst>
          </p:cNvPr>
          <p:cNvSpPr>
            <a:spLocks noGrp="1"/>
          </p:cNvSpPr>
          <p:nvPr>
            <p:ph type="ctrTitle"/>
          </p:nvPr>
        </p:nvSpPr>
        <p:spPr/>
        <p:txBody>
          <a:bodyPr>
            <a:normAutofit fontScale="90000"/>
          </a:bodyPr>
          <a:lstStyle/>
          <a:p>
            <a:r>
              <a:rPr lang="en-US" dirty="0"/>
              <a:t>Stages of Probability and Development Fee</a:t>
            </a:r>
          </a:p>
        </p:txBody>
      </p:sp>
      <p:sp>
        <p:nvSpPr>
          <p:cNvPr id="2" name="Content Placeholder 1">
            <a:extLst>
              <a:ext uri="{FF2B5EF4-FFF2-40B4-BE49-F238E27FC236}">
                <a16:creationId xmlns:a16="http://schemas.microsoft.com/office/drawing/2014/main" id="{B7339409-7038-4280-BCE3-494D3CA6B26C}"/>
              </a:ext>
            </a:extLst>
          </p:cNvPr>
          <p:cNvSpPr>
            <a:spLocks noGrp="1"/>
          </p:cNvSpPr>
          <p:nvPr>
            <p:ph type="body" sz="quarter" idx="13"/>
          </p:nvPr>
        </p:nvSpPr>
        <p:spPr/>
        <p:txBody>
          <a:bodyPr/>
          <a:lstStyle/>
          <a:p>
            <a:r>
              <a:rPr lang="en-US" dirty="0"/>
              <a:t>Case with probabilities and stages</a:t>
            </a:r>
          </a:p>
          <a:p>
            <a:endParaRPr lang="en-US" dirty="0"/>
          </a:p>
        </p:txBody>
      </p:sp>
      <p:pic>
        <p:nvPicPr>
          <p:cNvPr id="6" name="Picture 5">
            <a:extLst>
              <a:ext uri="{FF2B5EF4-FFF2-40B4-BE49-F238E27FC236}">
                <a16:creationId xmlns:a16="http://schemas.microsoft.com/office/drawing/2014/main" id="{49D853E9-855F-405B-AA58-D9A4860ADE14}"/>
              </a:ext>
            </a:extLst>
          </p:cNvPr>
          <p:cNvPicPr>
            <a:picLocks noChangeAspect="1"/>
          </p:cNvPicPr>
          <p:nvPr/>
        </p:nvPicPr>
        <p:blipFill>
          <a:blip r:embed="rId2"/>
          <a:stretch>
            <a:fillRect/>
          </a:stretch>
        </p:blipFill>
        <p:spPr>
          <a:xfrm>
            <a:off x="1754642" y="2611120"/>
            <a:ext cx="8616318" cy="2889690"/>
          </a:xfrm>
          <a:prstGeom prst="rect">
            <a:avLst/>
          </a:prstGeom>
        </p:spPr>
      </p:pic>
    </p:spTree>
    <p:extLst>
      <p:ext uri="{BB962C8B-B14F-4D97-AF65-F5344CB8AC3E}">
        <p14:creationId xmlns:p14="http://schemas.microsoft.com/office/powerpoint/2010/main" val="2000393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C83BB-F640-45EF-C043-FADCE68A75D4}"/>
              </a:ext>
            </a:extLst>
          </p:cNvPr>
          <p:cNvSpPr>
            <a:spLocks noGrp="1"/>
          </p:cNvSpPr>
          <p:nvPr>
            <p:ph type="ctrTitle"/>
          </p:nvPr>
        </p:nvSpPr>
        <p:spPr/>
        <p:txBody>
          <a:bodyPr/>
          <a:lstStyle/>
          <a:p>
            <a:r>
              <a:rPr lang="en-US" dirty="0"/>
              <a:t>Better Ways of Cost of Capital Measurement in Project Finance</a:t>
            </a:r>
          </a:p>
        </p:txBody>
      </p:sp>
      <p:sp>
        <p:nvSpPr>
          <p:cNvPr id="3" name="Text Placeholder 2">
            <a:extLst>
              <a:ext uri="{FF2B5EF4-FFF2-40B4-BE49-F238E27FC236}">
                <a16:creationId xmlns:a16="http://schemas.microsoft.com/office/drawing/2014/main" id="{4EBBCE71-608B-C0FA-7D8E-FDD991144C2E}"/>
              </a:ext>
            </a:extLst>
          </p:cNvPr>
          <p:cNvSpPr>
            <a:spLocks noGrp="1"/>
          </p:cNvSpPr>
          <p:nvPr>
            <p:ph type="body" sz="quarter" idx="13"/>
          </p:nvPr>
        </p:nvSpPr>
        <p:spPr/>
        <p:txBody>
          <a:bodyPr/>
          <a:lstStyle/>
          <a:p>
            <a:r>
              <a:rPr lang="en-US" dirty="0"/>
              <a:t>Problems with un-levering and re-levering beta</a:t>
            </a:r>
          </a:p>
          <a:p>
            <a:endParaRPr lang="en-US" dirty="0"/>
          </a:p>
        </p:txBody>
      </p:sp>
      <p:pic>
        <p:nvPicPr>
          <p:cNvPr id="5" name="Picture 4">
            <a:extLst>
              <a:ext uri="{FF2B5EF4-FFF2-40B4-BE49-F238E27FC236}">
                <a16:creationId xmlns:a16="http://schemas.microsoft.com/office/drawing/2014/main" id="{075E9936-C3AB-9513-D7D1-4EF4126E7924}"/>
              </a:ext>
            </a:extLst>
          </p:cNvPr>
          <p:cNvPicPr>
            <a:picLocks noChangeAspect="1"/>
          </p:cNvPicPr>
          <p:nvPr/>
        </p:nvPicPr>
        <p:blipFill>
          <a:blip r:embed="rId2"/>
          <a:stretch>
            <a:fillRect/>
          </a:stretch>
        </p:blipFill>
        <p:spPr>
          <a:xfrm>
            <a:off x="900544" y="2197999"/>
            <a:ext cx="9268691" cy="4546240"/>
          </a:xfrm>
          <a:prstGeom prst="rect">
            <a:avLst/>
          </a:prstGeom>
        </p:spPr>
      </p:pic>
      <p:sp>
        <p:nvSpPr>
          <p:cNvPr id="4" name="TextBox 3">
            <a:extLst>
              <a:ext uri="{FF2B5EF4-FFF2-40B4-BE49-F238E27FC236}">
                <a16:creationId xmlns:a16="http://schemas.microsoft.com/office/drawing/2014/main" id="{4558E556-B3B3-8501-8794-32D6CF8097F1}"/>
              </a:ext>
            </a:extLst>
          </p:cNvPr>
          <p:cNvSpPr txBox="1"/>
          <p:nvPr/>
        </p:nvSpPr>
        <p:spPr>
          <a:xfrm>
            <a:off x="7966365" y="1454727"/>
            <a:ext cx="3574472" cy="1815882"/>
          </a:xfrm>
          <a:prstGeom prst="rect">
            <a:avLst/>
          </a:prstGeom>
          <a:noFill/>
        </p:spPr>
        <p:txBody>
          <a:bodyPr wrap="square" rtlCol="0">
            <a:spAutoFit/>
          </a:bodyPr>
          <a:lstStyle/>
          <a:p>
            <a:r>
              <a:rPr lang="en-US" sz="2800" dirty="0"/>
              <a:t>55% increase in the real cost of capital. That is a big deal for capital intensive assets</a:t>
            </a:r>
          </a:p>
        </p:txBody>
      </p:sp>
      <p:cxnSp>
        <p:nvCxnSpPr>
          <p:cNvPr id="7" name="Straight Arrow Connector 6">
            <a:extLst>
              <a:ext uri="{FF2B5EF4-FFF2-40B4-BE49-F238E27FC236}">
                <a16:creationId xmlns:a16="http://schemas.microsoft.com/office/drawing/2014/main" id="{D6C660F3-0715-5FD5-FAB6-6069727D9055}"/>
              </a:ext>
            </a:extLst>
          </p:cNvPr>
          <p:cNvCxnSpPr/>
          <p:nvPr/>
        </p:nvCxnSpPr>
        <p:spPr>
          <a:xfrm flipH="1">
            <a:off x="5846618" y="2197999"/>
            <a:ext cx="1884218" cy="4318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928408"/>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6A937C-B45C-4BD3-9007-CBFF725B0C73}"/>
              </a:ext>
            </a:extLst>
          </p:cNvPr>
          <p:cNvSpPr>
            <a:spLocks noGrp="1"/>
          </p:cNvSpPr>
          <p:nvPr>
            <p:ph type="ctrTitle"/>
          </p:nvPr>
        </p:nvSpPr>
        <p:spPr/>
        <p:txBody>
          <a:bodyPr/>
          <a:lstStyle/>
          <a:p>
            <a:r>
              <a:rPr lang="en-US" dirty="0"/>
              <a:t>Solar Development Fees</a:t>
            </a:r>
            <a:endParaRPr lang="en-CH" dirty="0"/>
          </a:p>
        </p:txBody>
      </p:sp>
      <p:sp>
        <p:nvSpPr>
          <p:cNvPr id="2" name="Content Placeholder 1">
            <a:extLst>
              <a:ext uri="{FF2B5EF4-FFF2-40B4-BE49-F238E27FC236}">
                <a16:creationId xmlns:a16="http://schemas.microsoft.com/office/drawing/2014/main" id="{F9F9D6B4-4A29-4AAA-ADA2-616CD8D4EE7C}"/>
              </a:ext>
            </a:extLst>
          </p:cNvPr>
          <p:cNvSpPr>
            <a:spLocks noGrp="1"/>
          </p:cNvSpPr>
          <p:nvPr>
            <p:ph type="body" sz="quarter" idx="13"/>
          </p:nvPr>
        </p:nvSpPr>
        <p:spPr/>
        <p:txBody>
          <a:bodyPr/>
          <a:lstStyle/>
          <a:p>
            <a:r>
              <a:rPr lang="en-US" dirty="0"/>
              <a:t>How much is the padding; What is debt to capital without the added costs</a:t>
            </a:r>
          </a:p>
          <a:p>
            <a:endParaRPr lang="en-CH" dirty="0"/>
          </a:p>
        </p:txBody>
      </p:sp>
      <p:sp>
        <p:nvSpPr>
          <p:cNvPr id="4" name="Slide Number Placeholder 3">
            <a:extLst>
              <a:ext uri="{FF2B5EF4-FFF2-40B4-BE49-F238E27FC236}">
                <a16:creationId xmlns:a16="http://schemas.microsoft.com/office/drawing/2014/main" id="{469B3364-39B9-43AD-BC07-15A11A716348}"/>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290</a:t>
            </a:fld>
            <a:endParaRPr lang="ko-KR" altLang="en-US" dirty="0"/>
          </a:p>
        </p:txBody>
      </p:sp>
      <p:pic>
        <p:nvPicPr>
          <p:cNvPr id="5" name="Picture 4">
            <a:extLst>
              <a:ext uri="{FF2B5EF4-FFF2-40B4-BE49-F238E27FC236}">
                <a16:creationId xmlns:a16="http://schemas.microsoft.com/office/drawing/2014/main" id="{CE101B3D-EAAF-46A9-A061-65AE90539F50}"/>
              </a:ext>
            </a:extLst>
          </p:cNvPr>
          <p:cNvPicPr>
            <a:picLocks noChangeAspect="1"/>
          </p:cNvPicPr>
          <p:nvPr/>
        </p:nvPicPr>
        <p:blipFill>
          <a:blip r:embed="rId2"/>
          <a:stretch>
            <a:fillRect/>
          </a:stretch>
        </p:blipFill>
        <p:spPr>
          <a:xfrm>
            <a:off x="3348384" y="2096559"/>
            <a:ext cx="5476875" cy="4624916"/>
          </a:xfrm>
          <a:prstGeom prst="rect">
            <a:avLst/>
          </a:prstGeom>
        </p:spPr>
      </p:pic>
    </p:spTree>
    <p:extLst>
      <p:ext uri="{BB962C8B-B14F-4D97-AF65-F5344CB8AC3E}">
        <p14:creationId xmlns:p14="http://schemas.microsoft.com/office/powerpoint/2010/main" val="4150430836"/>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7A0A88-1B8C-4A9A-983C-01F4C7005368}"/>
              </a:ext>
            </a:extLst>
          </p:cNvPr>
          <p:cNvSpPr>
            <a:spLocks noGrp="1"/>
          </p:cNvSpPr>
          <p:nvPr>
            <p:ph type="ctrTitle"/>
          </p:nvPr>
        </p:nvSpPr>
        <p:spPr/>
        <p:txBody>
          <a:bodyPr/>
          <a:lstStyle/>
          <a:p>
            <a:r>
              <a:rPr lang="en-US" dirty="0"/>
              <a:t>Project IRR with Development Costs</a:t>
            </a:r>
            <a:endParaRPr lang="en-CH" dirty="0"/>
          </a:p>
        </p:txBody>
      </p:sp>
      <p:sp>
        <p:nvSpPr>
          <p:cNvPr id="2" name="Text Placeholder 1">
            <a:extLst>
              <a:ext uri="{FF2B5EF4-FFF2-40B4-BE49-F238E27FC236}">
                <a16:creationId xmlns:a16="http://schemas.microsoft.com/office/drawing/2014/main" id="{1CB2E997-CA35-5EBC-D097-2B432B9465B7}"/>
              </a:ext>
            </a:extLst>
          </p:cNvPr>
          <p:cNvSpPr>
            <a:spLocks noGrp="1"/>
          </p:cNvSpPr>
          <p:nvPr>
            <p:ph type="body" sz="quarter" idx="13"/>
          </p:nvPr>
        </p:nvSpPr>
        <p:spPr/>
        <p:txBody>
          <a:bodyPr/>
          <a:lstStyle/>
          <a:p>
            <a:r>
              <a:rPr lang="en-US" dirty="0"/>
              <a:t>Should the project IRR be computed with deducting development fees</a:t>
            </a:r>
          </a:p>
        </p:txBody>
      </p:sp>
      <p:pic>
        <p:nvPicPr>
          <p:cNvPr id="5" name="Content Placeholder 4">
            <a:extLst>
              <a:ext uri="{FF2B5EF4-FFF2-40B4-BE49-F238E27FC236}">
                <a16:creationId xmlns:a16="http://schemas.microsoft.com/office/drawing/2014/main" id="{E2288BAF-8DF6-4900-B285-1EB251ADCCC9}"/>
              </a:ext>
            </a:extLst>
          </p:cNvPr>
          <p:cNvPicPr>
            <a:picLocks noGrp="1" noChangeAspect="1"/>
          </p:cNvPicPr>
          <p:nvPr>
            <p:ph idx="4294967295"/>
          </p:nvPr>
        </p:nvPicPr>
        <p:blipFill>
          <a:blip r:embed="rId2"/>
          <a:stretch>
            <a:fillRect/>
          </a:stretch>
        </p:blipFill>
        <p:spPr>
          <a:xfrm>
            <a:off x="734291" y="2984634"/>
            <a:ext cx="9107488" cy="3030538"/>
          </a:xfrm>
          <a:prstGeom prst="rect">
            <a:avLst/>
          </a:prstGeom>
        </p:spPr>
      </p:pic>
      <p:sp>
        <p:nvSpPr>
          <p:cNvPr id="4" name="Slide Number Placeholder 3">
            <a:extLst>
              <a:ext uri="{FF2B5EF4-FFF2-40B4-BE49-F238E27FC236}">
                <a16:creationId xmlns:a16="http://schemas.microsoft.com/office/drawing/2014/main" id="{1C064F6D-4A9E-4914-898E-9A7CB863ED77}"/>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291</a:t>
            </a:fld>
            <a:endParaRPr lang="ko-KR" altLang="en-US" dirty="0"/>
          </a:p>
        </p:txBody>
      </p:sp>
    </p:spTree>
    <p:extLst>
      <p:ext uri="{BB962C8B-B14F-4D97-AF65-F5344CB8AC3E}">
        <p14:creationId xmlns:p14="http://schemas.microsoft.com/office/powerpoint/2010/main" val="1152939004"/>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0B92B4-412A-4244-BEA7-651055BF4AAC}"/>
              </a:ext>
            </a:extLst>
          </p:cNvPr>
          <p:cNvSpPr>
            <a:spLocks noGrp="1"/>
          </p:cNvSpPr>
          <p:nvPr>
            <p:ph type="ctrTitle"/>
          </p:nvPr>
        </p:nvSpPr>
        <p:spPr/>
        <p:txBody>
          <a:bodyPr/>
          <a:lstStyle/>
          <a:p>
            <a:r>
              <a:rPr lang="en-US" dirty="0"/>
              <a:t>Development Cost Documentation</a:t>
            </a:r>
            <a:endParaRPr lang="en-CH" dirty="0"/>
          </a:p>
        </p:txBody>
      </p:sp>
      <p:sp>
        <p:nvSpPr>
          <p:cNvPr id="2" name="Content Placeholder 1">
            <a:extLst>
              <a:ext uri="{FF2B5EF4-FFF2-40B4-BE49-F238E27FC236}">
                <a16:creationId xmlns:a16="http://schemas.microsoft.com/office/drawing/2014/main" id="{C26E34F8-343C-4CD3-867C-CC47F94F64EB}"/>
              </a:ext>
            </a:extLst>
          </p:cNvPr>
          <p:cNvSpPr>
            <a:spLocks noGrp="1"/>
          </p:cNvSpPr>
          <p:nvPr>
            <p:ph type="body" sz="quarter" idx="13"/>
          </p:nvPr>
        </p:nvSpPr>
        <p:spPr/>
        <p:txBody>
          <a:bodyPr>
            <a:normAutofit/>
          </a:bodyPr>
          <a:lstStyle/>
          <a:p>
            <a:r>
              <a:rPr lang="en-US" u="sng" dirty="0"/>
              <a:t>Equity Contribution</a:t>
            </a:r>
            <a:r>
              <a:rPr lang="en-US" dirty="0"/>
              <a:t>.  </a:t>
            </a:r>
          </a:p>
          <a:p>
            <a:r>
              <a:rPr lang="en-US" dirty="0"/>
              <a:t>(i) evidence (including copies of invoices and other documentation, as reviewed and confirmed by the Independent Engineer) of the payment of Project Costs in connection with the development and construction of the Project on or prior to the Closing Date</a:t>
            </a:r>
          </a:p>
          <a:p>
            <a:endParaRPr lang="en-CH" dirty="0"/>
          </a:p>
        </p:txBody>
      </p:sp>
      <p:sp>
        <p:nvSpPr>
          <p:cNvPr id="4" name="Slide Number Placeholder 3">
            <a:extLst>
              <a:ext uri="{FF2B5EF4-FFF2-40B4-BE49-F238E27FC236}">
                <a16:creationId xmlns:a16="http://schemas.microsoft.com/office/drawing/2014/main" id="{B6180AA0-9DD8-4DDB-BEF2-AF818CD8F4CD}"/>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292</a:t>
            </a:fld>
            <a:endParaRPr lang="ko-KR" altLang="en-US" dirty="0"/>
          </a:p>
        </p:txBody>
      </p:sp>
    </p:spTree>
    <p:extLst>
      <p:ext uri="{BB962C8B-B14F-4D97-AF65-F5344CB8AC3E}">
        <p14:creationId xmlns:p14="http://schemas.microsoft.com/office/powerpoint/2010/main" val="2030185951"/>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ctrTitle"/>
          </p:nvPr>
        </p:nvSpPr>
        <p:spPr/>
        <p:txBody>
          <a:bodyPr/>
          <a:lstStyle/>
          <a:p>
            <a:r>
              <a:rPr lang="en-US" dirty="0"/>
              <a:t>BOT/PPA Contract</a:t>
            </a:r>
          </a:p>
        </p:txBody>
      </p:sp>
      <p:sp>
        <p:nvSpPr>
          <p:cNvPr id="130051" name="Rectangle 3"/>
          <p:cNvSpPr>
            <a:spLocks noGrp="1" noChangeArrowheads="1"/>
          </p:cNvSpPr>
          <p:nvPr>
            <p:ph type="body" sz="quarter" idx="13"/>
          </p:nvPr>
        </p:nvSpPr>
        <p:spPr/>
        <p:txBody>
          <a:bodyPr>
            <a:normAutofit/>
          </a:bodyPr>
          <a:lstStyle/>
          <a:p>
            <a:r>
              <a:rPr lang="en-US" dirty="0"/>
              <a:t>15-year BOT and toll process</a:t>
            </a:r>
          </a:p>
          <a:p>
            <a:r>
              <a:rPr lang="en-US" dirty="0"/>
              <a:t>NAPOCOR (government owned generation company) to supply fuel &amp; take electricity  - no fuel availability risk</a:t>
            </a:r>
          </a:p>
          <a:p>
            <a:r>
              <a:rPr lang="en-US" dirty="0"/>
              <a:t>Capacity fee $21.6/kW/month on available capacity</a:t>
            </a:r>
          </a:p>
          <a:p>
            <a:r>
              <a:rPr lang="en-US" dirty="0"/>
              <a:t>Capacity fee is dollar denominated – no direct foreign exchange risk, overseas a/c</a:t>
            </a:r>
          </a:p>
          <a:p>
            <a:r>
              <a:rPr lang="en-US" dirty="0"/>
              <a:t>O&amp;M fixed fee and energy fee is in Peso - $4.56/kW/Month</a:t>
            </a:r>
          </a:p>
          <a:p>
            <a:r>
              <a:rPr lang="en-US" dirty="0"/>
              <a:t>heat rate penalty &amp; bonuses</a:t>
            </a:r>
          </a:p>
          <a:p>
            <a:r>
              <a:rPr lang="en-US" dirty="0"/>
              <a:t>buy out rights @ NPV capacity fees- late payment, change of BOT law, war, etc.</a:t>
            </a:r>
          </a:p>
          <a:p>
            <a:endParaRPr lang="en-US" dirty="0"/>
          </a:p>
        </p:txBody>
      </p:sp>
    </p:spTree>
    <p:extLst>
      <p:ext uri="{BB962C8B-B14F-4D97-AF65-F5344CB8AC3E}">
        <p14:creationId xmlns:p14="http://schemas.microsoft.com/office/powerpoint/2010/main" val="785236116"/>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ctrTitle"/>
          </p:nvPr>
        </p:nvSpPr>
        <p:spPr/>
        <p:txBody>
          <a:bodyPr>
            <a:normAutofit fontScale="90000"/>
          </a:bodyPr>
          <a:lstStyle/>
          <a:p>
            <a:r>
              <a:rPr lang="en-AU" dirty="0"/>
              <a:t>113 MW Diesel Generator Power Station</a:t>
            </a:r>
            <a:br>
              <a:rPr lang="en-AU" dirty="0"/>
            </a:br>
            <a:r>
              <a:rPr lang="en-AU" dirty="0"/>
              <a:t>Subic Bay, Philippines</a:t>
            </a:r>
          </a:p>
        </p:txBody>
      </p:sp>
      <p:sp>
        <p:nvSpPr>
          <p:cNvPr id="132099" name="Rectangle 3"/>
          <p:cNvSpPr>
            <a:spLocks noGrp="1" noChangeArrowheads="1"/>
          </p:cNvSpPr>
          <p:nvPr>
            <p:ph type="body" sz="quarter" idx="13"/>
          </p:nvPr>
        </p:nvSpPr>
        <p:spPr/>
        <p:txBody>
          <a:bodyPr>
            <a:normAutofit/>
          </a:bodyPr>
          <a:lstStyle/>
          <a:p>
            <a:pPr>
              <a:lnSpc>
                <a:spcPct val="80000"/>
              </a:lnSpc>
              <a:buFontTx/>
              <a:buNone/>
            </a:pPr>
            <a:r>
              <a:rPr lang="en-AU" sz="1800" dirty="0"/>
              <a:t>Sources of Funds:</a:t>
            </a:r>
          </a:p>
          <a:p>
            <a:pPr>
              <a:lnSpc>
                <a:spcPct val="80000"/>
              </a:lnSpc>
              <a:buFontTx/>
              <a:buNone/>
            </a:pPr>
            <a:r>
              <a:rPr lang="en-AU" sz="1800" dirty="0"/>
              <a:t>	Notes						$  105 M</a:t>
            </a:r>
          </a:p>
          <a:p>
            <a:pPr>
              <a:lnSpc>
                <a:spcPct val="80000"/>
              </a:lnSpc>
              <a:buFontTx/>
              <a:buNone/>
            </a:pPr>
            <a:r>
              <a:rPr lang="en-AU" sz="1800" dirty="0"/>
              <a:t>	Subordinated Note		   		         7</a:t>
            </a:r>
          </a:p>
          <a:p>
            <a:pPr>
              <a:lnSpc>
                <a:spcPct val="80000"/>
              </a:lnSpc>
              <a:buFontTx/>
              <a:buNone/>
            </a:pPr>
            <a:r>
              <a:rPr lang="en-AU" sz="1800" dirty="0"/>
              <a:t>	Equity of Sponsor	                          		       28</a:t>
            </a:r>
          </a:p>
          <a:p>
            <a:pPr>
              <a:lnSpc>
                <a:spcPct val="80000"/>
              </a:lnSpc>
              <a:buFontTx/>
              <a:buNone/>
            </a:pPr>
            <a:r>
              <a:rPr lang="en-AU" sz="1800" dirty="0"/>
              <a:t>	Working Capital		 	        	                          2</a:t>
            </a:r>
          </a:p>
          <a:p>
            <a:pPr>
              <a:lnSpc>
                <a:spcPct val="80000"/>
              </a:lnSpc>
              <a:buFontTx/>
              <a:buNone/>
            </a:pPr>
            <a:r>
              <a:rPr lang="en-AU" sz="1800" dirty="0"/>
              <a:t>		</a:t>
            </a:r>
            <a:r>
              <a:rPr lang="en-AU" sz="1800" u="sng" dirty="0"/>
              <a:t>TOTAL					$   142</a:t>
            </a:r>
          </a:p>
          <a:p>
            <a:pPr>
              <a:lnSpc>
                <a:spcPct val="80000"/>
              </a:lnSpc>
              <a:buFontTx/>
              <a:buNone/>
            </a:pPr>
            <a:r>
              <a:rPr lang="en-AU" sz="1800" dirty="0"/>
              <a:t>Uses of Funds:</a:t>
            </a:r>
          </a:p>
          <a:p>
            <a:pPr>
              <a:lnSpc>
                <a:spcPct val="80000"/>
              </a:lnSpc>
              <a:buFontTx/>
              <a:buNone/>
            </a:pPr>
            <a:r>
              <a:rPr lang="en-AU" sz="1800" dirty="0"/>
              <a:t>	Turnkey Contractor  				$  112 M</a:t>
            </a:r>
          </a:p>
          <a:p>
            <a:pPr>
              <a:lnSpc>
                <a:spcPct val="80000"/>
              </a:lnSpc>
              <a:buFontTx/>
              <a:buNone/>
            </a:pPr>
            <a:r>
              <a:rPr lang="en-AU" sz="1800" dirty="0"/>
              <a:t>	Bonus to Turnkey Contractor	                   	        7</a:t>
            </a:r>
          </a:p>
          <a:p>
            <a:pPr>
              <a:lnSpc>
                <a:spcPct val="80000"/>
              </a:lnSpc>
              <a:buFontTx/>
              <a:buNone/>
            </a:pPr>
            <a:r>
              <a:rPr lang="en-AU" sz="1800" dirty="0"/>
              <a:t>	Development and other related costs and Fees	                       14</a:t>
            </a:r>
          </a:p>
          <a:p>
            <a:pPr>
              <a:lnSpc>
                <a:spcPct val="80000"/>
              </a:lnSpc>
              <a:buFontTx/>
              <a:buNone/>
            </a:pPr>
            <a:r>
              <a:rPr lang="en-AU" sz="1800" dirty="0"/>
              <a:t>	Pre operating, Start-up and Commissioning Costs	        3</a:t>
            </a:r>
          </a:p>
          <a:p>
            <a:pPr>
              <a:lnSpc>
                <a:spcPct val="80000"/>
              </a:lnSpc>
              <a:buFontTx/>
              <a:buNone/>
            </a:pPr>
            <a:r>
              <a:rPr lang="en-AU" sz="1800" dirty="0"/>
              <a:t>	IDC					         	        4</a:t>
            </a:r>
          </a:p>
          <a:p>
            <a:pPr>
              <a:lnSpc>
                <a:spcPct val="80000"/>
              </a:lnSpc>
              <a:buFontTx/>
              <a:buNone/>
            </a:pPr>
            <a:r>
              <a:rPr lang="en-AU" sz="1800" dirty="0"/>
              <a:t>	Working Capital Loan				        2</a:t>
            </a:r>
          </a:p>
          <a:p>
            <a:pPr>
              <a:lnSpc>
                <a:spcPct val="80000"/>
              </a:lnSpc>
              <a:buFontTx/>
              <a:buNone/>
            </a:pPr>
            <a:r>
              <a:rPr lang="en-AU" sz="1800" dirty="0"/>
              <a:t>		</a:t>
            </a:r>
            <a:r>
              <a:rPr lang="en-AU" sz="1800" u="sng" dirty="0"/>
              <a:t>TOTAL					$   142</a:t>
            </a:r>
          </a:p>
          <a:p>
            <a:pPr>
              <a:lnSpc>
                <a:spcPct val="80000"/>
              </a:lnSpc>
              <a:buFontTx/>
              <a:buNone/>
            </a:pPr>
            <a:endParaRPr lang="en-AU" sz="1800" dirty="0"/>
          </a:p>
          <a:p>
            <a:pPr>
              <a:lnSpc>
                <a:spcPct val="80000"/>
              </a:lnSpc>
              <a:buFontTx/>
              <a:buNone/>
            </a:pPr>
            <a:endParaRPr lang="en-AU" sz="1800" dirty="0"/>
          </a:p>
        </p:txBody>
      </p:sp>
    </p:spTree>
    <p:extLst>
      <p:ext uri="{BB962C8B-B14F-4D97-AF65-F5344CB8AC3E}">
        <p14:creationId xmlns:p14="http://schemas.microsoft.com/office/powerpoint/2010/main" val="1717636068"/>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9260610" y="4389293"/>
            <a:ext cx="2043829" cy="708528"/>
          </a:xfrm>
          <a:prstGeom prst="rect">
            <a:avLst/>
          </a:prstGeom>
          <a:noFill/>
          <a:ln w="47625" cmpd="thinThick">
            <a:solidFill>
              <a:schemeClr val="tx1"/>
            </a:solidFill>
            <a:miter lim="800000"/>
            <a:headEnd/>
            <a:tailEnd/>
          </a:ln>
        </p:spPr>
        <p:txBody>
          <a:bodyPr wrap="none" lIns="92075" tIns="46038" rIns="92075" bIns="46038">
            <a:spAutoFit/>
          </a:bodyPr>
          <a:lstStyle/>
          <a:p>
            <a:r>
              <a:rPr lang="en-AU" sz="2000" b="1" dirty="0">
                <a:latin typeface="Times New Roman" pitchFamily="18" charset="0"/>
              </a:rPr>
              <a:t>Enron Power</a:t>
            </a:r>
          </a:p>
          <a:p>
            <a:r>
              <a:rPr lang="en-AU" sz="2000" b="1" dirty="0">
                <a:latin typeface="Times New Roman" pitchFamily="18" charset="0"/>
              </a:rPr>
              <a:t>Philippines Corp</a:t>
            </a:r>
          </a:p>
        </p:txBody>
      </p:sp>
      <p:sp>
        <p:nvSpPr>
          <p:cNvPr id="131075" name="Rectangle 3"/>
          <p:cNvSpPr>
            <a:spLocks noChangeArrowheads="1"/>
          </p:cNvSpPr>
          <p:nvPr/>
        </p:nvSpPr>
        <p:spPr bwMode="auto">
          <a:xfrm>
            <a:off x="3548785" y="1731819"/>
            <a:ext cx="1843453" cy="831639"/>
          </a:xfrm>
          <a:prstGeom prst="rect">
            <a:avLst/>
          </a:prstGeom>
          <a:noFill/>
          <a:ln w="47625" cmpd="thinThick">
            <a:solidFill>
              <a:schemeClr val="tx1"/>
            </a:solidFill>
            <a:miter lim="800000"/>
            <a:headEnd/>
            <a:tailEnd/>
          </a:ln>
        </p:spPr>
        <p:txBody>
          <a:bodyPr wrap="none" lIns="92075" tIns="46038" rIns="92075" bIns="46038">
            <a:spAutoFit/>
          </a:bodyPr>
          <a:lstStyle/>
          <a:p>
            <a:r>
              <a:rPr lang="en-AU" sz="2400" b="1" dirty="0">
                <a:latin typeface="Times New Roman" pitchFamily="18" charset="0"/>
              </a:rPr>
              <a:t>Philippines</a:t>
            </a:r>
          </a:p>
          <a:p>
            <a:r>
              <a:rPr lang="en-AU" sz="2400" b="1" dirty="0">
                <a:latin typeface="Times New Roman" pitchFamily="18" charset="0"/>
              </a:rPr>
              <a:t>Government</a:t>
            </a:r>
          </a:p>
        </p:txBody>
      </p:sp>
      <p:sp>
        <p:nvSpPr>
          <p:cNvPr id="131076" name="Rectangle 4"/>
          <p:cNvSpPr>
            <a:spLocks noChangeArrowheads="1"/>
          </p:cNvSpPr>
          <p:nvPr/>
        </p:nvSpPr>
        <p:spPr bwMode="auto">
          <a:xfrm>
            <a:off x="10521084" y="2514457"/>
            <a:ext cx="1018740" cy="831639"/>
          </a:xfrm>
          <a:prstGeom prst="rect">
            <a:avLst/>
          </a:prstGeom>
          <a:noFill/>
          <a:ln w="47625" cmpd="thinThick">
            <a:solidFill>
              <a:schemeClr val="tx1"/>
            </a:solidFill>
            <a:miter lim="800000"/>
            <a:headEnd/>
            <a:tailEnd/>
          </a:ln>
        </p:spPr>
        <p:txBody>
          <a:bodyPr wrap="none" lIns="92075" tIns="46038" rIns="92075" bIns="46038">
            <a:spAutoFit/>
          </a:bodyPr>
          <a:lstStyle/>
          <a:p>
            <a:r>
              <a:rPr lang="en-AU" sz="2400" b="1" dirty="0">
                <a:latin typeface="Times New Roman" pitchFamily="18" charset="0"/>
              </a:rPr>
              <a:t>Enron</a:t>
            </a:r>
          </a:p>
          <a:p>
            <a:r>
              <a:rPr lang="en-AU" sz="2400" b="1" dirty="0">
                <a:latin typeface="Times New Roman" pitchFamily="18" charset="0"/>
              </a:rPr>
              <a:t>Corp.</a:t>
            </a:r>
          </a:p>
        </p:txBody>
      </p:sp>
      <p:sp>
        <p:nvSpPr>
          <p:cNvPr id="131077" name="Rectangle 5"/>
          <p:cNvSpPr>
            <a:spLocks noChangeArrowheads="1"/>
          </p:cNvSpPr>
          <p:nvPr/>
        </p:nvSpPr>
        <p:spPr bwMode="auto">
          <a:xfrm>
            <a:off x="6457085" y="4086082"/>
            <a:ext cx="1228541" cy="1570303"/>
          </a:xfrm>
          <a:prstGeom prst="rect">
            <a:avLst/>
          </a:prstGeom>
          <a:noFill/>
          <a:ln w="57150" cmpd="tri">
            <a:solidFill>
              <a:schemeClr val="tx1"/>
            </a:solidFill>
            <a:miter lim="800000"/>
            <a:headEnd/>
            <a:tailEnd/>
          </a:ln>
        </p:spPr>
        <p:txBody>
          <a:bodyPr wrap="none" lIns="92075" tIns="46038" rIns="92075" bIns="46038">
            <a:spAutoFit/>
          </a:bodyPr>
          <a:lstStyle/>
          <a:p>
            <a:r>
              <a:rPr lang="en-AU" sz="2400" b="1" dirty="0">
                <a:latin typeface="Times New Roman" pitchFamily="18" charset="0"/>
              </a:rPr>
              <a:t>113MW</a:t>
            </a:r>
          </a:p>
          <a:p>
            <a:r>
              <a:rPr lang="en-AU" sz="2400" b="1" dirty="0">
                <a:latin typeface="Times New Roman" pitchFamily="18" charset="0"/>
              </a:rPr>
              <a:t>Subic</a:t>
            </a:r>
          </a:p>
          <a:p>
            <a:r>
              <a:rPr lang="en-AU" sz="2400" b="1" dirty="0">
                <a:latin typeface="Times New Roman" pitchFamily="18" charset="0"/>
              </a:rPr>
              <a:t>Power</a:t>
            </a:r>
          </a:p>
          <a:p>
            <a:r>
              <a:rPr lang="en-AU" sz="2400" b="1" dirty="0">
                <a:latin typeface="Times New Roman" pitchFamily="18" charset="0"/>
              </a:rPr>
              <a:t>Corp.</a:t>
            </a:r>
          </a:p>
        </p:txBody>
      </p:sp>
      <p:sp>
        <p:nvSpPr>
          <p:cNvPr id="131078" name="Line 6"/>
          <p:cNvSpPr>
            <a:spLocks noChangeShapeType="1"/>
          </p:cNvSpPr>
          <p:nvPr/>
        </p:nvSpPr>
        <p:spPr bwMode="auto">
          <a:xfrm>
            <a:off x="11381509" y="3411394"/>
            <a:ext cx="0" cy="835025"/>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079" name="Rectangle 7"/>
          <p:cNvSpPr>
            <a:spLocks noChangeArrowheads="1"/>
          </p:cNvSpPr>
          <p:nvPr/>
        </p:nvSpPr>
        <p:spPr bwMode="auto">
          <a:xfrm>
            <a:off x="9171709" y="5389418"/>
            <a:ext cx="1309654" cy="708528"/>
          </a:xfrm>
          <a:prstGeom prst="rect">
            <a:avLst/>
          </a:prstGeom>
          <a:noFill/>
          <a:ln w="47625" cmpd="thinThick">
            <a:solidFill>
              <a:schemeClr val="tx1"/>
            </a:solidFill>
            <a:miter lim="800000"/>
            <a:headEnd/>
            <a:tailEnd/>
          </a:ln>
        </p:spPr>
        <p:txBody>
          <a:bodyPr wrap="none" lIns="92075" tIns="46038" rIns="92075" bIns="46038">
            <a:spAutoFit/>
          </a:bodyPr>
          <a:lstStyle/>
          <a:p>
            <a:r>
              <a:rPr lang="en-AU" sz="2000" b="1" dirty="0">
                <a:latin typeface="Times New Roman" pitchFamily="18" charset="0"/>
              </a:rPr>
              <a:t>Philippine</a:t>
            </a:r>
          </a:p>
          <a:p>
            <a:r>
              <a:rPr lang="en-AU" sz="2000" b="1" dirty="0">
                <a:latin typeface="Times New Roman" pitchFamily="18" charset="0"/>
              </a:rPr>
              <a:t>Investors</a:t>
            </a:r>
          </a:p>
        </p:txBody>
      </p:sp>
      <p:sp>
        <p:nvSpPr>
          <p:cNvPr id="131080" name="Line 8"/>
          <p:cNvSpPr>
            <a:spLocks noChangeShapeType="1"/>
          </p:cNvSpPr>
          <p:nvPr/>
        </p:nvSpPr>
        <p:spPr bwMode="auto">
          <a:xfrm flipH="1">
            <a:off x="7708035" y="5521181"/>
            <a:ext cx="1368425" cy="0"/>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081" name="Rectangle 9"/>
          <p:cNvSpPr>
            <a:spLocks noChangeArrowheads="1"/>
          </p:cNvSpPr>
          <p:nvPr/>
        </p:nvSpPr>
        <p:spPr bwMode="auto">
          <a:xfrm>
            <a:off x="5402984" y="2700194"/>
            <a:ext cx="1133324" cy="831639"/>
          </a:xfrm>
          <a:prstGeom prst="rect">
            <a:avLst/>
          </a:prstGeom>
          <a:noFill/>
          <a:ln w="9525">
            <a:noFill/>
            <a:miter lim="800000"/>
            <a:headEnd/>
            <a:tailEnd/>
          </a:ln>
        </p:spPr>
        <p:txBody>
          <a:bodyPr wrap="none" lIns="92075" tIns="46038" rIns="92075" bIns="46038">
            <a:spAutoFit/>
          </a:bodyPr>
          <a:lstStyle/>
          <a:p>
            <a:pPr algn="l"/>
            <a:r>
              <a:rPr lang="en-AU" sz="1600" dirty="0">
                <a:latin typeface="Times New Roman" pitchFamily="18" charset="0"/>
              </a:rPr>
              <a:t>15-year</a:t>
            </a:r>
          </a:p>
          <a:p>
            <a:pPr algn="l"/>
            <a:r>
              <a:rPr lang="en-AU" sz="1600" dirty="0">
                <a:latin typeface="Times New Roman" pitchFamily="18" charset="0"/>
              </a:rPr>
              <a:t>BOT</a:t>
            </a:r>
          </a:p>
          <a:p>
            <a:pPr algn="l"/>
            <a:r>
              <a:rPr lang="en-AU" sz="1600" dirty="0">
                <a:latin typeface="Times New Roman" pitchFamily="18" charset="0"/>
              </a:rPr>
              <a:t>Concession</a:t>
            </a:r>
          </a:p>
        </p:txBody>
      </p:sp>
      <p:sp>
        <p:nvSpPr>
          <p:cNvPr id="131082" name="Rectangle 10"/>
          <p:cNvSpPr>
            <a:spLocks noChangeArrowheads="1"/>
          </p:cNvSpPr>
          <p:nvPr/>
        </p:nvSpPr>
        <p:spPr bwMode="auto">
          <a:xfrm>
            <a:off x="3534497" y="3789219"/>
            <a:ext cx="1314462" cy="462307"/>
          </a:xfrm>
          <a:prstGeom prst="rect">
            <a:avLst/>
          </a:prstGeom>
          <a:noFill/>
          <a:ln w="47625" cmpd="thinThick">
            <a:solidFill>
              <a:schemeClr val="tx1"/>
            </a:solidFill>
            <a:miter lim="800000"/>
            <a:headEnd/>
            <a:tailEnd/>
          </a:ln>
        </p:spPr>
        <p:txBody>
          <a:bodyPr wrap="none" lIns="92075" tIns="46038" rIns="92075" bIns="46038">
            <a:spAutoFit/>
          </a:bodyPr>
          <a:lstStyle/>
          <a:p>
            <a:pPr algn="l"/>
            <a:r>
              <a:rPr lang="en-AU" sz="2400" b="1" dirty="0">
                <a:latin typeface="Times New Roman" pitchFamily="18" charset="0"/>
              </a:rPr>
              <a:t>Napocor</a:t>
            </a:r>
          </a:p>
        </p:txBody>
      </p:sp>
      <p:sp>
        <p:nvSpPr>
          <p:cNvPr id="131083" name="Rectangle 11"/>
          <p:cNvSpPr>
            <a:spLocks noChangeArrowheads="1"/>
          </p:cNvSpPr>
          <p:nvPr/>
        </p:nvSpPr>
        <p:spPr bwMode="auto">
          <a:xfrm>
            <a:off x="5310909" y="3690793"/>
            <a:ext cx="968214" cy="585418"/>
          </a:xfrm>
          <a:prstGeom prst="rect">
            <a:avLst/>
          </a:prstGeom>
          <a:noFill/>
          <a:ln w="9525">
            <a:noFill/>
            <a:miter lim="800000"/>
            <a:headEnd/>
            <a:tailEnd/>
          </a:ln>
        </p:spPr>
        <p:txBody>
          <a:bodyPr wrap="none" lIns="92075" tIns="46038" rIns="92075" bIns="46038">
            <a:spAutoFit/>
          </a:bodyPr>
          <a:lstStyle/>
          <a:p>
            <a:r>
              <a:rPr lang="en-AU" sz="1600" dirty="0">
                <a:latin typeface="Times New Roman" pitchFamily="18" charset="0"/>
              </a:rPr>
              <a:t>Supply</a:t>
            </a:r>
          </a:p>
          <a:p>
            <a:r>
              <a:rPr lang="en-AU" sz="1600" dirty="0">
                <a:latin typeface="Times New Roman" pitchFamily="18" charset="0"/>
              </a:rPr>
              <a:t>Fuel Free</a:t>
            </a:r>
          </a:p>
        </p:txBody>
      </p:sp>
      <p:sp>
        <p:nvSpPr>
          <p:cNvPr id="131084" name="Rectangle 12"/>
          <p:cNvSpPr>
            <a:spLocks noChangeArrowheads="1"/>
          </p:cNvSpPr>
          <p:nvPr/>
        </p:nvSpPr>
        <p:spPr bwMode="auto">
          <a:xfrm>
            <a:off x="3718647" y="5537057"/>
            <a:ext cx="1447800" cy="987425"/>
          </a:xfrm>
          <a:prstGeom prst="rect">
            <a:avLst/>
          </a:prstGeom>
          <a:noFill/>
          <a:ln w="12700">
            <a:solidFill>
              <a:schemeClr val="tx1"/>
            </a:solidFill>
            <a:prstDash val="dashDot"/>
            <a:miter lim="800000"/>
            <a:headEnd/>
            <a:tailEnd/>
          </a:ln>
        </p:spPr>
        <p:txBody>
          <a:bodyPr wrap="none" lIns="92075" tIns="46038" rIns="92075" bIns="46038">
            <a:spAutoFit/>
          </a:bodyPr>
          <a:lstStyle/>
          <a:p>
            <a:pPr>
              <a:buFontTx/>
              <a:buChar char="•"/>
            </a:pPr>
            <a:r>
              <a:rPr lang="en-AU" sz="1400" dirty="0">
                <a:latin typeface="Times New Roman" pitchFamily="18" charset="0"/>
              </a:rPr>
              <a:t>Capacity Charge</a:t>
            </a:r>
          </a:p>
          <a:p>
            <a:pPr>
              <a:buFontTx/>
              <a:buChar char="•"/>
            </a:pPr>
            <a:r>
              <a:rPr lang="en-AU" sz="1400" dirty="0">
                <a:latin typeface="Times New Roman" pitchFamily="18" charset="0"/>
              </a:rPr>
              <a:t>O&amp;M Charge</a:t>
            </a:r>
          </a:p>
          <a:p>
            <a:pPr>
              <a:buFontTx/>
              <a:buChar char="•"/>
            </a:pPr>
            <a:r>
              <a:rPr lang="en-AU" sz="1400" dirty="0">
                <a:latin typeface="Times New Roman" pitchFamily="18" charset="0"/>
              </a:rPr>
              <a:t>Energy Charge</a:t>
            </a:r>
          </a:p>
          <a:p>
            <a:r>
              <a:rPr lang="en-AU" sz="1600" b="1" dirty="0">
                <a:latin typeface="Times New Roman" pitchFamily="18" charset="0"/>
              </a:rPr>
              <a:t>PPA</a:t>
            </a:r>
          </a:p>
        </p:txBody>
      </p:sp>
      <p:sp>
        <p:nvSpPr>
          <p:cNvPr id="131085" name="Rectangle 13"/>
          <p:cNvSpPr>
            <a:spLocks noChangeArrowheads="1"/>
          </p:cNvSpPr>
          <p:nvPr/>
        </p:nvSpPr>
        <p:spPr bwMode="auto">
          <a:xfrm>
            <a:off x="8584335" y="1744519"/>
            <a:ext cx="1493999" cy="646973"/>
          </a:xfrm>
          <a:prstGeom prst="rect">
            <a:avLst/>
          </a:prstGeom>
          <a:noFill/>
          <a:ln w="38100" cmpd="dbl">
            <a:solidFill>
              <a:schemeClr val="tx1"/>
            </a:solidFill>
            <a:miter lim="800000"/>
            <a:headEnd/>
            <a:tailEnd/>
          </a:ln>
        </p:spPr>
        <p:txBody>
          <a:bodyPr wrap="none" lIns="92075" tIns="46038" rIns="92075" bIns="46038">
            <a:spAutoFit/>
          </a:bodyPr>
          <a:lstStyle/>
          <a:p>
            <a:pPr algn="l"/>
            <a:r>
              <a:rPr lang="en-AU" dirty="0">
                <a:latin typeface="Times New Roman" pitchFamily="18" charset="0"/>
              </a:rPr>
              <a:t>Enron Power</a:t>
            </a:r>
          </a:p>
          <a:p>
            <a:pPr algn="l"/>
            <a:r>
              <a:rPr lang="en-AU" dirty="0">
                <a:latin typeface="Times New Roman" pitchFamily="18" charset="0"/>
              </a:rPr>
              <a:t>Operating Co.</a:t>
            </a:r>
          </a:p>
        </p:txBody>
      </p:sp>
      <p:sp>
        <p:nvSpPr>
          <p:cNvPr id="131086" name="Rectangle 14"/>
          <p:cNvSpPr>
            <a:spLocks noChangeArrowheads="1"/>
          </p:cNvSpPr>
          <p:nvPr/>
        </p:nvSpPr>
        <p:spPr bwMode="auto">
          <a:xfrm>
            <a:off x="6850785" y="2700193"/>
            <a:ext cx="1236663" cy="825500"/>
          </a:xfrm>
          <a:prstGeom prst="rect">
            <a:avLst/>
          </a:prstGeom>
          <a:noFill/>
          <a:ln w="9525">
            <a:noFill/>
            <a:miter lim="800000"/>
            <a:headEnd/>
            <a:tailEnd/>
          </a:ln>
        </p:spPr>
        <p:txBody>
          <a:bodyPr wrap="none" lIns="92075" tIns="46038" rIns="92075" bIns="46038">
            <a:spAutoFit/>
          </a:bodyPr>
          <a:lstStyle/>
          <a:p>
            <a:pPr algn="l"/>
            <a:r>
              <a:rPr lang="en-AU" sz="1600" dirty="0">
                <a:latin typeface="Times New Roman" pitchFamily="18" charset="0"/>
              </a:rPr>
              <a:t>Turnkey</a:t>
            </a:r>
          </a:p>
          <a:p>
            <a:pPr algn="l"/>
            <a:r>
              <a:rPr lang="en-AU" sz="1600" dirty="0">
                <a:latin typeface="Times New Roman" pitchFamily="18" charset="0"/>
              </a:rPr>
              <a:t>Construction</a:t>
            </a:r>
          </a:p>
          <a:p>
            <a:pPr algn="l"/>
            <a:r>
              <a:rPr lang="en-AU" sz="1600" dirty="0">
                <a:latin typeface="Times New Roman" pitchFamily="18" charset="0"/>
              </a:rPr>
              <a:t>Contract</a:t>
            </a:r>
          </a:p>
        </p:txBody>
      </p:sp>
      <p:sp>
        <p:nvSpPr>
          <p:cNvPr id="131087" name="Rectangle 15"/>
          <p:cNvSpPr>
            <a:spLocks noChangeArrowheads="1"/>
          </p:cNvSpPr>
          <p:nvPr/>
        </p:nvSpPr>
        <p:spPr bwMode="auto">
          <a:xfrm>
            <a:off x="10527434" y="1806431"/>
            <a:ext cx="1157368" cy="585418"/>
          </a:xfrm>
          <a:prstGeom prst="rect">
            <a:avLst/>
          </a:prstGeom>
          <a:noFill/>
          <a:ln w="9525">
            <a:noFill/>
            <a:miter lim="800000"/>
            <a:headEnd/>
            <a:tailEnd/>
          </a:ln>
        </p:spPr>
        <p:txBody>
          <a:bodyPr wrap="none" lIns="92075" tIns="46038" rIns="92075" bIns="46038">
            <a:spAutoFit/>
          </a:bodyPr>
          <a:lstStyle/>
          <a:p>
            <a:pPr algn="l"/>
            <a:r>
              <a:rPr lang="en-AU" sz="1600" dirty="0">
                <a:latin typeface="Times New Roman" pitchFamily="18" charset="0"/>
              </a:rPr>
              <a:t>Completion</a:t>
            </a:r>
          </a:p>
          <a:p>
            <a:pPr algn="l"/>
            <a:r>
              <a:rPr lang="en-AU" sz="1600" dirty="0">
                <a:latin typeface="Times New Roman" pitchFamily="18" charset="0"/>
              </a:rPr>
              <a:t>Guarantee</a:t>
            </a:r>
          </a:p>
        </p:txBody>
      </p:sp>
      <p:sp>
        <p:nvSpPr>
          <p:cNvPr id="131088" name="Rectangle 16"/>
          <p:cNvSpPr>
            <a:spLocks noChangeArrowheads="1"/>
          </p:cNvSpPr>
          <p:nvPr/>
        </p:nvSpPr>
        <p:spPr bwMode="auto">
          <a:xfrm>
            <a:off x="5701434" y="1658794"/>
            <a:ext cx="1479550" cy="409575"/>
          </a:xfrm>
          <a:prstGeom prst="rect">
            <a:avLst/>
          </a:prstGeom>
          <a:noFill/>
          <a:ln w="12700">
            <a:solidFill>
              <a:schemeClr val="tx1"/>
            </a:solidFill>
            <a:miter lim="800000"/>
            <a:headEnd/>
            <a:tailEnd/>
          </a:ln>
        </p:spPr>
        <p:txBody>
          <a:bodyPr wrap="none" lIns="92075" tIns="46038" rIns="92075" bIns="46038">
            <a:spAutoFit/>
          </a:bodyPr>
          <a:lstStyle/>
          <a:p>
            <a:pPr algn="l"/>
            <a:r>
              <a:rPr lang="en-AU" sz="2000" dirty="0">
                <a:latin typeface="Times New Roman" pitchFamily="18" charset="0"/>
              </a:rPr>
              <a:t>Equip’t Cos.</a:t>
            </a:r>
          </a:p>
        </p:txBody>
      </p:sp>
      <p:sp>
        <p:nvSpPr>
          <p:cNvPr id="131089" name="Rectangle 17"/>
          <p:cNvSpPr>
            <a:spLocks noChangeArrowheads="1"/>
          </p:cNvSpPr>
          <p:nvPr/>
        </p:nvSpPr>
        <p:spPr bwMode="auto">
          <a:xfrm>
            <a:off x="7231784" y="1709593"/>
            <a:ext cx="1079500" cy="336550"/>
          </a:xfrm>
          <a:prstGeom prst="rect">
            <a:avLst/>
          </a:prstGeom>
          <a:noFill/>
          <a:ln w="9525">
            <a:noFill/>
            <a:miter lim="800000"/>
            <a:headEnd/>
            <a:tailEnd/>
          </a:ln>
        </p:spPr>
        <p:txBody>
          <a:bodyPr wrap="none" lIns="92075" tIns="46038" rIns="92075" bIns="46038">
            <a:spAutoFit/>
          </a:bodyPr>
          <a:lstStyle/>
          <a:p>
            <a:pPr algn="l"/>
            <a:r>
              <a:rPr lang="en-AU" sz="1600" dirty="0">
                <a:latin typeface="Times New Roman" pitchFamily="18" charset="0"/>
              </a:rPr>
              <a:t>Warranties</a:t>
            </a:r>
          </a:p>
        </p:txBody>
      </p:sp>
      <p:sp>
        <p:nvSpPr>
          <p:cNvPr id="131090" name="Rectangle 18"/>
          <p:cNvSpPr>
            <a:spLocks noChangeArrowheads="1"/>
          </p:cNvSpPr>
          <p:nvPr/>
        </p:nvSpPr>
        <p:spPr bwMode="auto">
          <a:xfrm>
            <a:off x="5479184" y="6183169"/>
            <a:ext cx="3130550" cy="366713"/>
          </a:xfrm>
          <a:prstGeom prst="rect">
            <a:avLst/>
          </a:prstGeom>
          <a:noFill/>
          <a:ln w="9525">
            <a:noFill/>
            <a:miter lim="800000"/>
            <a:headEnd/>
            <a:tailEnd/>
          </a:ln>
        </p:spPr>
        <p:txBody>
          <a:bodyPr wrap="none" lIns="92075" tIns="46038" rIns="92075" bIns="46038">
            <a:spAutoFit/>
          </a:bodyPr>
          <a:lstStyle/>
          <a:p>
            <a:pPr algn="l"/>
            <a:r>
              <a:rPr lang="en-AU" b="1" dirty="0">
                <a:latin typeface="Times New Roman" pitchFamily="18" charset="0"/>
              </a:rPr>
              <a:t>US$105 million, 15-year Notes</a:t>
            </a:r>
          </a:p>
        </p:txBody>
      </p:sp>
      <p:sp>
        <p:nvSpPr>
          <p:cNvPr id="131091" name="Line 19"/>
          <p:cNvSpPr>
            <a:spLocks noChangeShapeType="1"/>
          </p:cNvSpPr>
          <p:nvPr/>
        </p:nvSpPr>
        <p:spPr bwMode="auto">
          <a:xfrm flipH="1">
            <a:off x="7784235" y="4759181"/>
            <a:ext cx="1368425" cy="0"/>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092" name="Rectangle 20"/>
          <p:cNvSpPr>
            <a:spLocks noChangeArrowheads="1"/>
          </p:cNvSpPr>
          <p:nvPr/>
        </p:nvSpPr>
        <p:spPr bwMode="auto">
          <a:xfrm>
            <a:off x="4259984" y="4833794"/>
            <a:ext cx="782638" cy="581025"/>
          </a:xfrm>
          <a:prstGeom prst="rect">
            <a:avLst/>
          </a:prstGeom>
          <a:noFill/>
          <a:ln w="9525">
            <a:noFill/>
            <a:miter lim="800000"/>
            <a:headEnd/>
            <a:tailEnd/>
          </a:ln>
        </p:spPr>
        <p:txBody>
          <a:bodyPr wrap="none" lIns="92075" tIns="46038" rIns="92075" bIns="46038">
            <a:spAutoFit/>
          </a:bodyPr>
          <a:lstStyle/>
          <a:p>
            <a:pPr algn="l"/>
            <a:r>
              <a:rPr lang="en-AU" sz="1600" dirty="0">
                <a:latin typeface="Times New Roman" pitchFamily="18" charset="0"/>
              </a:rPr>
              <a:t>Buyout</a:t>
            </a:r>
          </a:p>
          <a:p>
            <a:pPr algn="l"/>
            <a:r>
              <a:rPr lang="en-AU" sz="1600" dirty="0">
                <a:latin typeface="Times New Roman" pitchFamily="18" charset="0"/>
              </a:rPr>
              <a:t>Rights</a:t>
            </a:r>
          </a:p>
        </p:txBody>
      </p:sp>
      <p:sp>
        <p:nvSpPr>
          <p:cNvPr id="131093" name="Rectangle 21"/>
          <p:cNvSpPr>
            <a:spLocks noChangeArrowheads="1"/>
          </p:cNvSpPr>
          <p:nvPr/>
        </p:nvSpPr>
        <p:spPr bwMode="auto">
          <a:xfrm>
            <a:off x="9359034" y="3357418"/>
            <a:ext cx="1333500" cy="654050"/>
          </a:xfrm>
          <a:prstGeom prst="rect">
            <a:avLst/>
          </a:prstGeom>
          <a:noFill/>
          <a:ln w="12700">
            <a:solidFill>
              <a:schemeClr val="tx1"/>
            </a:solidFill>
            <a:miter lim="800000"/>
            <a:headEnd/>
            <a:tailEnd/>
          </a:ln>
        </p:spPr>
        <p:txBody>
          <a:bodyPr wrap="none" lIns="92075" tIns="46038" rIns="92075" bIns="46038">
            <a:spAutoFit/>
          </a:bodyPr>
          <a:lstStyle/>
          <a:p>
            <a:pPr algn="l"/>
            <a:r>
              <a:rPr lang="en-AU" dirty="0">
                <a:latin typeface="Times New Roman" pitchFamily="18" charset="0"/>
              </a:rPr>
              <a:t>Enron Subic</a:t>
            </a:r>
          </a:p>
          <a:p>
            <a:pPr algn="l"/>
            <a:r>
              <a:rPr lang="en-AU" dirty="0">
                <a:latin typeface="Times New Roman" pitchFamily="18" charset="0"/>
              </a:rPr>
              <a:t>Power Corp</a:t>
            </a:r>
          </a:p>
        </p:txBody>
      </p:sp>
      <p:sp>
        <p:nvSpPr>
          <p:cNvPr id="131094" name="Rectangle 22"/>
          <p:cNvSpPr>
            <a:spLocks noChangeArrowheads="1"/>
          </p:cNvSpPr>
          <p:nvPr/>
        </p:nvSpPr>
        <p:spPr bwMode="auto">
          <a:xfrm>
            <a:off x="7844559" y="3462193"/>
            <a:ext cx="1099660" cy="585418"/>
          </a:xfrm>
          <a:prstGeom prst="rect">
            <a:avLst/>
          </a:prstGeom>
          <a:noFill/>
          <a:ln w="9525">
            <a:noFill/>
            <a:miter lim="800000"/>
            <a:headEnd/>
            <a:tailEnd/>
          </a:ln>
        </p:spPr>
        <p:txBody>
          <a:bodyPr wrap="none" lIns="92075" tIns="46038" rIns="92075" bIns="46038">
            <a:spAutoFit/>
          </a:bodyPr>
          <a:lstStyle/>
          <a:p>
            <a:r>
              <a:rPr lang="en-AU" sz="1600" dirty="0">
                <a:latin typeface="Times New Roman" pitchFamily="18" charset="0"/>
              </a:rPr>
              <a:t>O&amp;M</a:t>
            </a:r>
          </a:p>
          <a:p>
            <a:r>
              <a:rPr lang="en-AU" sz="1600" dirty="0">
                <a:latin typeface="Times New Roman" pitchFamily="18" charset="0"/>
              </a:rPr>
              <a:t>Agreement</a:t>
            </a:r>
          </a:p>
        </p:txBody>
      </p:sp>
      <p:sp>
        <p:nvSpPr>
          <p:cNvPr id="131095" name="Line 23"/>
          <p:cNvSpPr>
            <a:spLocks noChangeShapeType="1"/>
          </p:cNvSpPr>
          <p:nvPr/>
        </p:nvSpPr>
        <p:spPr bwMode="auto">
          <a:xfrm flipH="1">
            <a:off x="10679835" y="3162157"/>
            <a:ext cx="377825" cy="454025"/>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096" name="Line 24"/>
          <p:cNvSpPr>
            <a:spLocks noChangeShapeType="1"/>
          </p:cNvSpPr>
          <p:nvPr/>
        </p:nvSpPr>
        <p:spPr bwMode="auto">
          <a:xfrm flipH="1" flipV="1">
            <a:off x="10068648" y="2017569"/>
            <a:ext cx="682625" cy="225425"/>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097" name="Oval 25"/>
          <p:cNvSpPr>
            <a:spLocks noChangeArrowheads="1"/>
          </p:cNvSpPr>
          <p:nvPr/>
        </p:nvSpPr>
        <p:spPr bwMode="auto">
          <a:xfrm>
            <a:off x="7177809" y="1717531"/>
            <a:ext cx="1054100" cy="292100"/>
          </a:xfrm>
          <a:prstGeom prst="ellipse">
            <a:avLst/>
          </a:prstGeom>
          <a:noFill/>
          <a:ln w="12700">
            <a:solidFill>
              <a:schemeClr val="tx1"/>
            </a:solidFill>
            <a:round/>
            <a:headEnd/>
            <a:tailEnd/>
          </a:ln>
        </p:spPr>
        <p:txBody>
          <a:bodyPr wrap="none" anchor="ctr"/>
          <a:lstStyle/>
          <a:p>
            <a:endParaRPr lang="en-US" dirty="0"/>
          </a:p>
        </p:txBody>
      </p:sp>
      <p:sp>
        <p:nvSpPr>
          <p:cNvPr id="131098" name="Oval 26"/>
          <p:cNvSpPr>
            <a:spLocks noChangeArrowheads="1"/>
          </p:cNvSpPr>
          <p:nvPr/>
        </p:nvSpPr>
        <p:spPr bwMode="auto">
          <a:xfrm>
            <a:off x="5349009" y="2708131"/>
            <a:ext cx="1206500" cy="901700"/>
          </a:xfrm>
          <a:prstGeom prst="ellipse">
            <a:avLst/>
          </a:prstGeom>
          <a:noFill/>
          <a:ln w="12700">
            <a:solidFill>
              <a:schemeClr val="tx1"/>
            </a:solidFill>
            <a:round/>
            <a:headEnd/>
            <a:tailEnd/>
          </a:ln>
        </p:spPr>
        <p:txBody>
          <a:bodyPr wrap="none" anchor="ctr"/>
          <a:lstStyle/>
          <a:p>
            <a:endParaRPr lang="en-US" dirty="0"/>
          </a:p>
        </p:txBody>
      </p:sp>
      <p:sp>
        <p:nvSpPr>
          <p:cNvPr id="131099" name="Oval 27"/>
          <p:cNvSpPr>
            <a:spLocks noChangeArrowheads="1"/>
          </p:cNvSpPr>
          <p:nvPr/>
        </p:nvSpPr>
        <p:spPr bwMode="auto">
          <a:xfrm>
            <a:off x="5272809" y="3698731"/>
            <a:ext cx="977900" cy="596900"/>
          </a:xfrm>
          <a:prstGeom prst="ellipse">
            <a:avLst/>
          </a:prstGeom>
          <a:noFill/>
          <a:ln w="12700">
            <a:solidFill>
              <a:schemeClr val="tx1"/>
            </a:solidFill>
            <a:round/>
            <a:headEnd/>
            <a:tailEnd/>
          </a:ln>
        </p:spPr>
        <p:txBody>
          <a:bodyPr wrap="none" anchor="ctr"/>
          <a:lstStyle/>
          <a:p>
            <a:endParaRPr lang="en-US" dirty="0"/>
          </a:p>
        </p:txBody>
      </p:sp>
      <p:sp>
        <p:nvSpPr>
          <p:cNvPr id="131100" name="Oval 28"/>
          <p:cNvSpPr>
            <a:spLocks noChangeArrowheads="1"/>
          </p:cNvSpPr>
          <p:nvPr/>
        </p:nvSpPr>
        <p:spPr bwMode="auto">
          <a:xfrm>
            <a:off x="4206009" y="4841731"/>
            <a:ext cx="825500" cy="520700"/>
          </a:xfrm>
          <a:prstGeom prst="ellipse">
            <a:avLst/>
          </a:prstGeom>
          <a:noFill/>
          <a:ln w="12700">
            <a:solidFill>
              <a:schemeClr val="tx1"/>
            </a:solidFill>
            <a:round/>
            <a:headEnd/>
            <a:tailEnd/>
          </a:ln>
        </p:spPr>
        <p:txBody>
          <a:bodyPr wrap="none" anchor="ctr"/>
          <a:lstStyle/>
          <a:p>
            <a:endParaRPr lang="en-US" dirty="0"/>
          </a:p>
        </p:txBody>
      </p:sp>
      <p:sp>
        <p:nvSpPr>
          <p:cNvPr id="131101" name="Oval 29"/>
          <p:cNvSpPr>
            <a:spLocks noChangeArrowheads="1"/>
          </p:cNvSpPr>
          <p:nvPr/>
        </p:nvSpPr>
        <p:spPr bwMode="auto">
          <a:xfrm>
            <a:off x="5349009" y="6137131"/>
            <a:ext cx="3340100" cy="444500"/>
          </a:xfrm>
          <a:prstGeom prst="ellipse">
            <a:avLst/>
          </a:prstGeom>
          <a:noFill/>
          <a:ln w="12700">
            <a:solidFill>
              <a:schemeClr val="tx1"/>
            </a:solidFill>
            <a:round/>
            <a:headEnd/>
            <a:tailEnd/>
          </a:ln>
        </p:spPr>
        <p:txBody>
          <a:bodyPr wrap="none" anchor="ctr"/>
          <a:lstStyle/>
          <a:p>
            <a:endParaRPr lang="en-US" dirty="0"/>
          </a:p>
        </p:txBody>
      </p:sp>
      <p:sp>
        <p:nvSpPr>
          <p:cNvPr id="131102" name="Oval 30"/>
          <p:cNvSpPr>
            <a:spLocks noChangeArrowheads="1"/>
          </p:cNvSpPr>
          <p:nvPr/>
        </p:nvSpPr>
        <p:spPr bwMode="auto">
          <a:xfrm>
            <a:off x="6720609" y="2708131"/>
            <a:ext cx="1282700" cy="825500"/>
          </a:xfrm>
          <a:prstGeom prst="ellipse">
            <a:avLst/>
          </a:prstGeom>
          <a:noFill/>
          <a:ln w="12700">
            <a:solidFill>
              <a:schemeClr val="tx1"/>
            </a:solidFill>
            <a:round/>
            <a:headEnd/>
            <a:tailEnd/>
          </a:ln>
        </p:spPr>
        <p:txBody>
          <a:bodyPr wrap="none" anchor="ctr"/>
          <a:lstStyle/>
          <a:p>
            <a:endParaRPr lang="en-US" dirty="0"/>
          </a:p>
        </p:txBody>
      </p:sp>
      <p:sp>
        <p:nvSpPr>
          <p:cNvPr id="131103" name="Oval 31"/>
          <p:cNvSpPr>
            <a:spLocks noChangeArrowheads="1"/>
          </p:cNvSpPr>
          <p:nvPr/>
        </p:nvSpPr>
        <p:spPr bwMode="auto">
          <a:xfrm>
            <a:off x="7863609" y="3470131"/>
            <a:ext cx="977900" cy="596900"/>
          </a:xfrm>
          <a:prstGeom prst="ellipse">
            <a:avLst/>
          </a:prstGeom>
          <a:noFill/>
          <a:ln w="12700">
            <a:solidFill>
              <a:schemeClr val="tx1"/>
            </a:solidFill>
            <a:round/>
            <a:headEnd/>
            <a:tailEnd/>
          </a:ln>
        </p:spPr>
        <p:txBody>
          <a:bodyPr wrap="none" anchor="ctr"/>
          <a:lstStyle/>
          <a:p>
            <a:endParaRPr lang="en-US" dirty="0"/>
          </a:p>
        </p:txBody>
      </p:sp>
      <p:sp>
        <p:nvSpPr>
          <p:cNvPr id="131104" name="Oval 32"/>
          <p:cNvSpPr>
            <a:spLocks noChangeArrowheads="1"/>
          </p:cNvSpPr>
          <p:nvPr/>
        </p:nvSpPr>
        <p:spPr bwMode="auto">
          <a:xfrm>
            <a:off x="10473459" y="1814368"/>
            <a:ext cx="1206500" cy="520700"/>
          </a:xfrm>
          <a:prstGeom prst="ellipse">
            <a:avLst/>
          </a:prstGeom>
          <a:noFill/>
          <a:ln w="12700">
            <a:solidFill>
              <a:schemeClr val="tx1"/>
            </a:solidFill>
            <a:round/>
            <a:headEnd/>
            <a:tailEnd/>
          </a:ln>
        </p:spPr>
        <p:txBody>
          <a:bodyPr wrap="none" anchor="ctr"/>
          <a:lstStyle/>
          <a:p>
            <a:endParaRPr lang="en-US" dirty="0"/>
          </a:p>
        </p:txBody>
      </p:sp>
      <p:sp>
        <p:nvSpPr>
          <p:cNvPr id="131105" name="Rectangle 33"/>
          <p:cNvSpPr>
            <a:spLocks noChangeArrowheads="1"/>
          </p:cNvSpPr>
          <p:nvPr/>
        </p:nvSpPr>
        <p:spPr bwMode="auto">
          <a:xfrm>
            <a:off x="4031384" y="3004994"/>
            <a:ext cx="1225550" cy="581025"/>
          </a:xfrm>
          <a:prstGeom prst="rect">
            <a:avLst/>
          </a:prstGeom>
          <a:noFill/>
          <a:ln w="9525">
            <a:noFill/>
            <a:miter lim="800000"/>
            <a:headEnd/>
            <a:tailEnd/>
          </a:ln>
        </p:spPr>
        <p:txBody>
          <a:bodyPr wrap="none" lIns="92075" tIns="46038" rIns="92075" bIns="46038">
            <a:spAutoFit/>
          </a:bodyPr>
          <a:lstStyle/>
          <a:p>
            <a:pPr algn="l"/>
            <a:r>
              <a:rPr lang="en-AU" sz="1600" dirty="0">
                <a:latin typeface="Times New Roman" pitchFamily="18" charset="0"/>
              </a:rPr>
              <a:t>Performance</a:t>
            </a:r>
          </a:p>
          <a:p>
            <a:pPr algn="l"/>
            <a:r>
              <a:rPr lang="en-AU" sz="1600" dirty="0">
                <a:latin typeface="Times New Roman" pitchFamily="18" charset="0"/>
              </a:rPr>
              <a:t>Undertaking</a:t>
            </a:r>
          </a:p>
        </p:txBody>
      </p:sp>
      <p:sp>
        <p:nvSpPr>
          <p:cNvPr id="131106" name="Rectangle 34"/>
          <p:cNvSpPr>
            <a:spLocks noChangeArrowheads="1"/>
          </p:cNvSpPr>
          <p:nvPr/>
        </p:nvSpPr>
        <p:spPr bwMode="auto">
          <a:xfrm>
            <a:off x="5326785" y="4452794"/>
            <a:ext cx="804863" cy="581025"/>
          </a:xfrm>
          <a:prstGeom prst="rect">
            <a:avLst/>
          </a:prstGeom>
          <a:noFill/>
          <a:ln w="9525">
            <a:noFill/>
            <a:miter lim="800000"/>
            <a:headEnd/>
            <a:tailEnd/>
          </a:ln>
        </p:spPr>
        <p:txBody>
          <a:bodyPr wrap="none" lIns="92075" tIns="46038" rIns="92075" bIns="46038">
            <a:spAutoFit/>
          </a:bodyPr>
          <a:lstStyle/>
          <a:p>
            <a:pPr algn="l"/>
            <a:r>
              <a:rPr lang="en-AU" sz="1600" dirty="0">
                <a:latin typeface="Times New Roman" pitchFamily="18" charset="0"/>
              </a:rPr>
              <a:t>Ground</a:t>
            </a:r>
          </a:p>
          <a:p>
            <a:pPr algn="l"/>
            <a:r>
              <a:rPr lang="en-AU" sz="1600" dirty="0">
                <a:latin typeface="Times New Roman" pitchFamily="18" charset="0"/>
              </a:rPr>
              <a:t>Lease</a:t>
            </a:r>
          </a:p>
        </p:txBody>
      </p:sp>
      <p:sp>
        <p:nvSpPr>
          <p:cNvPr id="131107" name="Rectangle 35"/>
          <p:cNvSpPr>
            <a:spLocks noChangeArrowheads="1"/>
          </p:cNvSpPr>
          <p:nvPr/>
        </p:nvSpPr>
        <p:spPr bwMode="auto">
          <a:xfrm>
            <a:off x="7993784" y="5748193"/>
            <a:ext cx="1055688" cy="336550"/>
          </a:xfrm>
          <a:prstGeom prst="rect">
            <a:avLst/>
          </a:prstGeom>
          <a:noFill/>
          <a:ln w="9525">
            <a:noFill/>
            <a:miter lim="800000"/>
            <a:headEnd/>
            <a:tailEnd/>
          </a:ln>
        </p:spPr>
        <p:txBody>
          <a:bodyPr wrap="none" lIns="92075" tIns="46038" rIns="92075" bIns="46038">
            <a:spAutoFit/>
          </a:bodyPr>
          <a:lstStyle/>
          <a:p>
            <a:pPr algn="l"/>
            <a:r>
              <a:rPr lang="en-AU" sz="1600" dirty="0">
                <a:latin typeface="Times New Roman" pitchFamily="18" charset="0"/>
              </a:rPr>
              <a:t>Insurances</a:t>
            </a:r>
          </a:p>
        </p:txBody>
      </p:sp>
      <p:sp>
        <p:nvSpPr>
          <p:cNvPr id="131108" name="Oval 36"/>
          <p:cNvSpPr>
            <a:spLocks noChangeArrowheads="1"/>
          </p:cNvSpPr>
          <p:nvPr/>
        </p:nvSpPr>
        <p:spPr bwMode="auto">
          <a:xfrm>
            <a:off x="7939809" y="5756131"/>
            <a:ext cx="1054100" cy="292100"/>
          </a:xfrm>
          <a:prstGeom prst="ellipse">
            <a:avLst/>
          </a:prstGeom>
          <a:noFill/>
          <a:ln w="12700">
            <a:solidFill>
              <a:schemeClr val="tx1"/>
            </a:solidFill>
            <a:round/>
            <a:headEnd/>
            <a:tailEnd/>
          </a:ln>
        </p:spPr>
        <p:txBody>
          <a:bodyPr wrap="none" anchor="ctr"/>
          <a:lstStyle/>
          <a:p>
            <a:endParaRPr lang="en-US" dirty="0"/>
          </a:p>
        </p:txBody>
      </p:sp>
      <p:sp>
        <p:nvSpPr>
          <p:cNvPr id="131109" name="Rectangle 37"/>
          <p:cNvSpPr>
            <a:spLocks noChangeArrowheads="1"/>
          </p:cNvSpPr>
          <p:nvPr/>
        </p:nvSpPr>
        <p:spPr bwMode="auto">
          <a:xfrm>
            <a:off x="6082435" y="2236643"/>
            <a:ext cx="1230313" cy="349250"/>
          </a:xfrm>
          <a:prstGeom prst="rect">
            <a:avLst/>
          </a:prstGeom>
          <a:noFill/>
          <a:ln w="12700">
            <a:solidFill>
              <a:schemeClr val="tx1"/>
            </a:solidFill>
            <a:miter lim="800000"/>
            <a:headEnd/>
            <a:tailEnd/>
          </a:ln>
        </p:spPr>
        <p:txBody>
          <a:bodyPr wrap="none" lIns="92075" tIns="46038" rIns="92075" bIns="46038">
            <a:spAutoFit/>
          </a:bodyPr>
          <a:lstStyle/>
          <a:p>
            <a:pPr algn="l"/>
            <a:r>
              <a:rPr lang="en-AU" sz="1600" dirty="0">
                <a:latin typeface="Times New Roman" pitchFamily="18" charset="0"/>
              </a:rPr>
              <a:t>Fluor Daniel</a:t>
            </a:r>
          </a:p>
        </p:txBody>
      </p:sp>
      <p:sp>
        <p:nvSpPr>
          <p:cNvPr id="131110" name="Rectangle 38"/>
          <p:cNvSpPr>
            <a:spLocks noChangeArrowheads="1"/>
          </p:cNvSpPr>
          <p:nvPr/>
        </p:nvSpPr>
        <p:spPr bwMode="auto">
          <a:xfrm>
            <a:off x="8749434" y="2541444"/>
            <a:ext cx="1462088" cy="593725"/>
          </a:xfrm>
          <a:prstGeom prst="rect">
            <a:avLst/>
          </a:prstGeom>
          <a:noFill/>
          <a:ln w="12700">
            <a:solidFill>
              <a:schemeClr val="tx1"/>
            </a:solidFill>
            <a:miter lim="800000"/>
            <a:headEnd/>
            <a:tailEnd/>
          </a:ln>
        </p:spPr>
        <p:txBody>
          <a:bodyPr wrap="none" lIns="92075" tIns="46038" rIns="92075" bIns="46038">
            <a:spAutoFit/>
          </a:bodyPr>
          <a:lstStyle/>
          <a:p>
            <a:pPr algn="l"/>
            <a:r>
              <a:rPr lang="en-AU" sz="1600" dirty="0">
                <a:latin typeface="Times New Roman" pitchFamily="18" charset="0"/>
              </a:rPr>
              <a:t>Enron Power</a:t>
            </a:r>
          </a:p>
          <a:p>
            <a:pPr algn="l"/>
            <a:r>
              <a:rPr lang="en-AU" sz="1600" dirty="0">
                <a:latin typeface="Times New Roman" pitchFamily="18" charset="0"/>
              </a:rPr>
              <a:t>Phils. Op’g Co.</a:t>
            </a:r>
          </a:p>
        </p:txBody>
      </p:sp>
      <p:sp>
        <p:nvSpPr>
          <p:cNvPr id="131111" name="Arc 39"/>
          <p:cNvSpPr>
            <a:spLocks/>
          </p:cNvSpPr>
          <p:nvPr/>
        </p:nvSpPr>
        <p:spPr bwMode="auto">
          <a:xfrm>
            <a:off x="7709622" y="3163743"/>
            <a:ext cx="1066800" cy="914400"/>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25"/>
                </a:moveTo>
                <a:cubicBezTo>
                  <a:pt x="41" y="9637"/>
                  <a:pt x="9680" y="17"/>
                  <a:pt x="21568" y="0"/>
                </a:cubicBezTo>
              </a:path>
              <a:path w="21600" h="21600" stroke="0" extrusionOk="0">
                <a:moveTo>
                  <a:pt x="0" y="21525"/>
                </a:moveTo>
                <a:cubicBezTo>
                  <a:pt x="41" y="9637"/>
                  <a:pt x="9680" y="17"/>
                  <a:pt x="21568" y="0"/>
                </a:cubicBezTo>
                <a:lnTo>
                  <a:pt x="21600" y="21600"/>
                </a:lnTo>
                <a:close/>
              </a:path>
            </a:pathLst>
          </a:custGeom>
          <a:noFill/>
          <a:ln w="12700" cap="rnd">
            <a:solidFill>
              <a:schemeClr val="tx1"/>
            </a:solidFill>
            <a:round/>
            <a:headEnd type="stealth" w="med" len="lg"/>
            <a:tailEnd type="none" w="sm" len="sm"/>
          </a:ln>
        </p:spPr>
        <p:txBody>
          <a:bodyPr wrap="none" anchor="ctr"/>
          <a:lstStyle/>
          <a:p>
            <a:endParaRPr lang="en-US" dirty="0"/>
          </a:p>
        </p:txBody>
      </p:sp>
      <p:sp>
        <p:nvSpPr>
          <p:cNvPr id="131112" name="Arc 40"/>
          <p:cNvSpPr>
            <a:spLocks/>
          </p:cNvSpPr>
          <p:nvPr/>
        </p:nvSpPr>
        <p:spPr bwMode="auto">
          <a:xfrm>
            <a:off x="8624022" y="3163743"/>
            <a:ext cx="76200" cy="304800"/>
          </a:xfrm>
          <a:custGeom>
            <a:avLst/>
            <a:gdLst>
              <a:gd name="T0" fmla="*/ 0 w 21599"/>
              <a:gd name="T1" fmla="*/ 2147483647 h 21595"/>
              <a:gd name="T2" fmla="*/ 2147483647 w 21599"/>
              <a:gd name="T3" fmla="*/ 0 h 21595"/>
              <a:gd name="T4" fmla="*/ 2147483647 w 21599"/>
              <a:gd name="T5" fmla="*/ 2147483647 h 21595"/>
              <a:gd name="T6" fmla="*/ 0 60000 65536"/>
              <a:gd name="T7" fmla="*/ 0 60000 65536"/>
              <a:gd name="T8" fmla="*/ 0 60000 65536"/>
              <a:gd name="T9" fmla="*/ 0 w 21599"/>
              <a:gd name="T10" fmla="*/ 0 h 21595"/>
              <a:gd name="T11" fmla="*/ 21599 w 21599"/>
              <a:gd name="T12" fmla="*/ 21595 h 21595"/>
            </a:gdLst>
            <a:ahLst/>
            <a:cxnLst>
              <a:cxn ang="T6">
                <a:pos x="T0" y="T1"/>
              </a:cxn>
              <a:cxn ang="T7">
                <a:pos x="T2" y="T3"/>
              </a:cxn>
              <a:cxn ang="T8">
                <a:pos x="T4" y="T5"/>
              </a:cxn>
            </a:cxnLst>
            <a:rect l="T9" t="T10" r="T11" b="T12"/>
            <a:pathLst>
              <a:path w="21599" h="21595" fill="none" extrusionOk="0">
                <a:moveTo>
                  <a:pt x="0" y="21370"/>
                </a:moveTo>
                <a:cubicBezTo>
                  <a:pt x="121" y="9704"/>
                  <a:pt x="9484" y="242"/>
                  <a:pt x="21148" y="-1"/>
                </a:cubicBezTo>
              </a:path>
              <a:path w="21599" h="21595" stroke="0" extrusionOk="0">
                <a:moveTo>
                  <a:pt x="0" y="21370"/>
                </a:moveTo>
                <a:cubicBezTo>
                  <a:pt x="121" y="9704"/>
                  <a:pt x="9484" y="242"/>
                  <a:pt x="21148" y="-1"/>
                </a:cubicBezTo>
                <a:lnTo>
                  <a:pt x="21599" y="21595"/>
                </a:lnTo>
                <a:close/>
              </a:path>
            </a:pathLst>
          </a:custGeom>
          <a:noFill/>
          <a:ln w="12700" cap="rnd">
            <a:solidFill>
              <a:schemeClr val="tx1"/>
            </a:solidFill>
            <a:prstDash val="sysDot"/>
            <a:round/>
            <a:headEnd type="none" w="sm" len="sm"/>
            <a:tailEnd type="none" w="sm" len="sm"/>
          </a:ln>
        </p:spPr>
        <p:txBody>
          <a:bodyPr wrap="none" anchor="ctr"/>
          <a:lstStyle/>
          <a:p>
            <a:endParaRPr lang="en-US" dirty="0"/>
          </a:p>
        </p:txBody>
      </p:sp>
      <p:sp>
        <p:nvSpPr>
          <p:cNvPr id="131113" name="Line 41"/>
          <p:cNvSpPr>
            <a:spLocks noChangeShapeType="1"/>
          </p:cNvSpPr>
          <p:nvPr/>
        </p:nvSpPr>
        <p:spPr bwMode="auto">
          <a:xfrm flipH="1">
            <a:off x="8851035" y="3543157"/>
            <a:ext cx="454025" cy="73025"/>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131114" name="Line 42"/>
          <p:cNvSpPr>
            <a:spLocks noChangeShapeType="1"/>
          </p:cNvSpPr>
          <p:nvPr/>
        </p:nvSpPr>
        <p:spPr bwMode="auto">
          <a:xfrm flipH="1">
            <a:off x="7708035" y="4000357"/>
            <a:ext cx="454025" cy="225425"/>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115" name="Line 43"/>
          <p:cNvSpPr>
            <a:spLocks noChangeShapeType="1"/>
          </p:cNvSpPr>
          <p:nvPr/>
        </p:nvSpPr>
        <p:spPr bwMode="auto">
          <a:xfrm flipH="1">
            <a:off x="10222635" y="2777981"/>
            <a:ext cx="149225" cy="0"/>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131116" name="Rectangle 44"/>
          <p:cNvSpPr>
            <a:spLocks noChangeArrowheads="1"/>
          </p:cNvSpPr>
          <p:nvPr/>
        </p:nvSpPr>
        <p:spPr bwMode="auto">
          <a:xfrm>
            <a:off x="7688985" y="2242993"/>
            <a:ext cx="557213" cy="336550"/>
          </a:xfrm>
          <a:prstGeom prst="rect">
            <a:avLst/>
          </a:prstGeom>
          <a:noFill/>
          <a:ln w="9525">
            <a:noFill/>
            <a:miter lim="800000"/>
            <a:headEnd/>
            <a:tailEnd/>
          </a:ln>
        </p:spPr>
        <p:txBody>
          <a:bodyPr wrap="none" lIns="92075" tIns="46038" rIns="92075" bIns="46038">
            <a:spAutoFit/>
          </a:bodyPr>
          <a:lstStyle/>
          <a:p>
            <a:pPr algn="l"/>
            <a:r>
              <a:rPr lang="en-AU" sz="1600" dirty="0">
                <a:latin typeface="Times New Roman" pitchFamily="18" charset="0"/>
              </a:rPr>
              <a:t>EPC</a:t>
            </a:r>
          </a:p>
        </p:txBody>
      </p:sp>
      <p:sp>
        <p:nvSpPr>
          <p:cNvPr id="131117" name="Oval 45"/>
          <p:cNvSpPr>
            <a:spLocks noChangeArrowheads="1"/>
          </p:cNvSpPr>
          <p:nvPr/>
        </p:nvSpPr>
        <p:spPr bwMode="auto">
          <a:xfrm>
            <a:off x="7711209" y="2250931"/>
            <a:ext cx="444500" cy="292100"/>
          </a:xfrm>
          <a:prstGeom prst="ellipse">
            <a:avLst/>
          </a:prstGeom>
          <a:noFill/>
          <a:ln w="12700">
            <a:solidFill>
              <a:schemeClr val="tx1"/>
            </a:solidFill>
            <a:round/>
            <a:headEnd/>
            <a:tailEnd/>
          </a:ln>
        </p:spPr>
        <p:txBody>
          <a:bodyPr wrap="none" anchor="ctr"/>
          <a:lstStyle/>
          <a:p>
            <a:endParaRPr lang="en-US" dirty="0"/>
          </a:p>
        </p:txBody>
      </p:sp>
      <p:sp>
        <p:nvSpPr>
          <p:cNvPr id="131118" name="Line 46"/>
          <p:cNvSpPr>
            <a:spLocks noChangeShapeType="1"/>
          </p:cNvSpPr>
          <p:nvPr/>
        </p:nvSpPr>
        <p:spPr bwMode="auto">
          <a:xfrm>
            <a:off x="8241435" y="1866757"/>
            <a:ext cx="301625" cy="73025"/>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119" name="Line 47"/>
          <p:cNvSpPr>
            <a:spLocks noChangeShapeType="1"/>
          </p:cNvSpPr>
          <p:nvPr/>
        </p:nvSpPr>
        <p:spPr bwMode="auto">
          <a:xfrm>
            <a:off x="7327035" y="2396981"/>
            <a:ext cx="377825" cy="0"/>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131120" name="Line 48"/>
          <p:cNvSpPr>
            <a:spLocks noChangeShapeType="1"/>
          </p:cNvSpPr>
          <p:nvPr/>
        </p:nvSpPr>
        <p:spPr bwMode="auto">
          <a:xfrm flipV="1">
            <a:off x="8087448" y="2017569"/>
            <a:ext cx="530225" cy="301625"/>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121" name="Line 49"/>
          <p:cNvSpPr>
            <a:spLocks noChangeShapeType="1"/>
          </p:cNvSpPr>
          <p:nvPr/>
        </p:nvSpPr>
        <p:spPr bwMode="auto">
          <a:xfrm flipH="1">
            <a:off x="7860435" y="2400157"/>
            <a:ext cx="682625" cy="454025"/>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131122" name="Line 50"/>
          <p:cNvSpPr>
            <a:spLocks noChangeShapeType="1"/>
          </p:cNvSpPr>
          <p:nvPr/>
        </p:nvSpPr>
        <p:spPr bwMode="auto">
          <a:xfrm>
            <a:off x="7323859" y="3543157"/>
            <a:ext cx="0" cy="530225"/>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123" name="Oval 51"/>
          <p:cNvSpPr>
            <a:spLocks noChangeArrowheads="1"/>
          </p:cNvSpPr>
          <p:nvPr/>
        </p:nvSpPr>
        <p:spPr bwMode="auto">
          <a:xfrm>
            <a:off x="4053609" y="3012931"/>
            <a:ext cx="1130300" cy="520700"/>
          </a:xfrm>
          <a:prstGeom prst="ellipse">
            <a:avLst/>
          </a:prstGeom>
          <a:noFill/>
          <a:ln w="12700">
            <a:solidFill>
              <a:schemeClr val="tx1"/>
            </a:solidFill>
            <a:round/>
            <a:headEnd/>
            <a:tailEnd/>
          </a:ln>
        </p:spPr>
        <p:txBody>
          <a:bodyPr wrap="none" anchor="ctr"/>
          <a:lstStyle/>
          <a:p>
            <a:endParaRPr lang="en-US" dirty="0"/>
          </a:p>
        </p:txBody>
      </p:sp>
      <p:sp>
        <p:nvSpPr>
          <p:cNvPr id="131124" name="Line 52"/>
          <p:cNvSpPr>
            <a:spLocks noChangeShapeType="1"/>
          </p:cNvSpPr>
          <p:nvPr/>
        </p:nvSpPr>
        <p:spPr bwMode="auto">
          <a:xfrm>
            <a:off x="4580659" y="2628757"/>
            <a:ext cx="0" cy="377825"/>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131125" name="Line 53"/>
          <p:cNvSpPr>
            <a:spLocks noChangeShapeType="1"/>
          </p:cNvSpPr>
          <p:nvPr/>
        </p:nvSpPr>
        <p:spPr bwMode="auto">
          <a:xfrm>
            <a:off x="4580659" y="3543157"/>
            <a:ext cx="0" cy="225425"/>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126" name="Line 54"/>
          <p:cNvSpPr>
            <a:spLocks noChangeShapeType="1"/>
          </p:cNvSpPr>
          <p:nvPr/>
        </p:nvSpPr>
        <p:spPr bwMode="auto">
          <a:xfrm>
            <a:off x="3742459" y="2628757"/>
            <a:ext cx="0" cy="1139825"/>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127" name="Line 55"/>
          <p:cNvSpPr>
            <a:spLocks noChangeShapeType="1"/>
          </p:cNvSpPr>
          <p:nvPr/>
        </p:nvSpPr>
        <p:spPr bwMode="auto">
          <a:xfrm>
            <a:off x="6942859" y="5676757"/>
            <a:ext cx="0" cy="454025"/>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128" name="Line 56"/>
          <p:cNvSpPr>
            <a:spLocks noChangeShapeType="1"/>
          </p:cNvSpPr>
          <p:nvPr/>
        </p:nvSpPr>
        <p:spPr bwMode="auto">
          <a:xfrm>
            <a:off x="3894859" y="4305157"/>
            <a:ext cx="0" cy="1216025"/>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129" name="Oval 57"/>
          <p:cNvSpPr>
            <a:spLocks noChangeArrowheads="1"/>
          </p:cNvSpPr>
          <p:nvPr/>
        </p:nvSpPr>
        <p:spPr bwMode="auto">
          <a:xfrm>
            <a:off x="5272809" y="4460731"/>
            <a:ext cx="825500" cy="520700"/>
          </a:xfrm>
          <a:prstGeom prst="ellipse">
            <a:avLst/>
          </a:prstGeom>
          <a:noFill/>
          <a:ln w="12700">
            <a:solidFill>
              <a:schemeClr val="tx1"/>
            </a:solidFill>
            <a:round/>
            <a:headEnd/>
            <a:tailEnd/>
          </a:ln>
        </p:spPr>
        <p:txBody>
          <a:bodyPr wrap="none" anchor="ctr"/>
          <a:lstStyle/>
          <a:p>
            <a:endParaRPr lang="en-US" dirty="0"/>
          </a:p>
        </p:txBody>
      </p:sp>
      <p:sp>
        <p:nvSpPr>
          <p:cNvPr id="131130" name="Line 58"/>
          <p:cNvSpPr>
            <a:spLocks noChangeShapeType="1"/>
          </p:cNvSpPr>
          <p:nvPr/>
        </p:nvSpPr>
        <p:spPr bwMode="auto">
          <a:xfrm>
            <a:off x="4888635" y="3997181"/>
            <a:ext cx="377825" cy="0"/>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131131" name="Arc 59"/>
          <p:cNvSpPr>
            <a:spLocks/>
          </p:cNvSpPr>
          <p:nvPr/>
        </p:nvSpPr>
        <p:spPr bwMode="auto">
          <a:xfrm>
            <a:off x="6257059" y="3925743"/>
            <a:ext cx="4572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type="none" w="sm" len="sm"/>
            <a:tailEnd type="stealth" w="med" len="lg"/>
          </a:ln>
        </p:spPr>
        <p:txBody>
          <a:bodyPr wrap="none" anchor="ctr"/>
          <a:lstStyle/>
          <a:p>
            <a:endParaRPr lang="en-US" dirty="0"/>
          </a:p>
        </p:txBody>
      </p:sp>
      <p:sp>
        <p:nvSpPr>
          <p:cNvPr id="131132" name="Line 60"/>
          <p:cNvSpPr>
            <a:spLocks noChangeShapeType="1"/>
          </p:cNvSpPr>
          <p:nvPr/>
        </p:nvSpPr>
        <p:spPr bwMode="auto">
          <a:xfrm>
            <a:off x="5422035" y="2628757"/>
            <a:ext cx="149225" cy="149225"/>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131133" name="Line 61"/>
          <p:cNvSpPr>
            <a:spLocks noChangeShapeType="1"/>
          </p:cNvSpPr>
          <p:nvPr/>
        </p:nvSpPr>
        <p:spPr bwMode="auto">
          <a:xfrm>
            <a:off x="6412635" y="3390757"/>
            <a:ext cx="606425" cy="682625"/>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134" name="Rectangle 62"/>
          <p:cNvSpPr>
            <a:spLocks noChangeArrowheads="1"/>
          </p:cNvSpPr>
          <p:nvPr/>
        </p:nvSpPr>
        <p:spPr bwMode="auto">
          <a:xfrm>
            <a:off x="7917585" y="4452793"/>
            <a:ext cx="557213" cy="336550"/>
          </a:xfrm>
          <a:prstGeom prst="rect">
            <a:avLst/>
          </a:prstGeom>
          <a:noFill/>
          <a:ln w="9525">
            <a:noFill/>
            <a:miter lim="800000"/>
            <a:headEnd/>
            <a:tailEnd/>
          </a:ln>
        </p:spPr>
        <p:txBody>
          <a:bodyPr wrap="none" lIns="92075" tIns="46038" rIns="92075" bIns="46038">
            <a:spAutoFit/>
          </a:bodyPr>
          <a:lstStyle/>
          <a:p>
            <a:pPr algn="l"/>
            <a:r>
              <a:rPr lang="en-AU" sz="1600" i="1" dirty="0">
                <a:latin typeface="Times New Roman" pitchFamily="18" charset="0"/>
              </a:rPr>
              <a:t>65%</a:t>
            </a:r>
          </a:p>
        </p:txBody>
      </p:sp>
      <p:sp>
        <p:nvSpPr>
          <p:cNvPr id="131135" name="Rectangle 63"/>
          <p:cNvSpPr>
            <a:spLocks noChangeArrowheads="1"/>
          </p:cNvSpPr>
          <p:nvPr/>
        </p:nvSpPr>
        <p:spPr bwMode="auto">
          <a:xfrm>
            <a:off x="7917585" y="5214793"/>
            <a:ext cx="557213" cy="336550"/>
          </a:xfrm>
          <a:prstGeom prst="rect">
            <a:avLst/>
          </a:prstGeom>
          <a:noFill/>
          <a:ln w="9525">
            <a:noFill/>
            <a:miter lim="800000"/>
            <a:headEnd/>
            <a:tailEnd/>
          </a:ln>
        </p:spPr>
        <p:txBody>
          <a:bodyPr wrap="none" lIns="92075" tIns="46038" rIns="92075" bIns="46038">
            <a:spAutoFit/>
          </a:bodyPr>
          <a:lstStyle/>
          <a:p>
            <a:pPr algn="l"/>
            <a:r>
              <a:rPr lang="en-AU" sz="1600" i="1" dirty="0">
                <a:latin typeface="Times New Roman" pitchFamily="18" charset="0"/>
              </a:rPr>
              <a:t>35%</a:t>
            </a:r>
          </a:p>
        </p:txBody>
      </p:sp>
      <p:sp>
        <p:nvSpPr>
          <p:cNvPr id="131136" name="Arc 64"/>
          <p:cNvSpPr>
            <a:spLocks/>
          </p:cNvSpPr>
          <p:nvPr/>
        </p:nvSpPr>
        <p:spPr bwMode="auto">
          <a:xfrm>
            <a:off x="7481022" y="5673581"/>
            <a:ext cx="457200" cy="228600"/>
          </a:xfrm>
          <a:custGeom>
            <a:avLst/>
            <a:gdLst>
              <a:gd name="T0" fmla="*/ 2147483647 w 21600"/>
              <a:gd name="T1" fmla="*/ 2147483647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stealth" w="med" len="lg"/>
          </a:ln>
        </p:spPr>
        <p:txBody>
          <a:bodyPr wrap="none" anchor="ctr"/>
          <a:lstStyle/>
          <a:p>
            <a:endParaRPr lang="en-US" dirty="0"/>
          </a:p>
        </p:txBody>
      </p:sp>
      <p:sp>
        <p:nvSpPr>
          <p:cNvPr id="131137" name="Line 65"/>
          <p:cNvSpPr>
            <a:spLocks noChangeShapeType="1"/>
          </p:cNvSpPr>
          <p:nvPr/>
        </p:nvSpPr>
        <p:spPr bwMode="auto">
          <a:xfrm flipV="1">
            <a:off x="5191848" y="5522769"/>
            <a:ext cx="1216025" cy="301625"/>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138" name="Line 66"/>
          <p:cNvSpPr>
            <a:spLocks noChangeShapeType="1"/>
          </p:cNvSpPr>
          <p:nvPr/>
        </p:nvSpPr>
        <p:spPr bwMode="auto">
          <a:xfrm>
            <a:off x="4504459" y="4305157"/>
            <a:ext cx="0" cy="530225"/>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131139" name="Line 67"/>
          <p:cNvSpPr>
            <a:spLocks noChangeShapeType="1"/>
          </p:cNvSpPr>
          <p:nvPr/>
        </p:nvSpPr>
        <p:spPr bwMode="auto">
          <a:xfrm>
            <a:off x="5041035" y="5140181"/>
            <a:ext cx="1368425" cy="0"/>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140" name="Line 68"/>
          <p:cNvSpPr>
            <a:spLocks noChangeShapeType="1"/>
          </p:cNvSpPr>
          <p:nvPr/>
        </p:nvSpPr>
        <p:spPr bwMode="auto">
          <a:xfrm>
            <a:off x="4888635" y="4305157"/>
            <a:ext cx="454025" cy="301625"/>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131141" name="Line 69"/>
          <p:cNvSpPr>
            <a:spLocks noChangeShapeType="1"/>
          </p:cNvSpPr>
          <p:nvPr/>
        </p:nvSpPr>
        <p:spPr bwMode="auto">
          <a:xfrm>
            <a:off x="6107835" y="4682981"/>
            <a:ext cx="301625" cy="0"/>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142" name="Line 70"/>
          <p:cNvSpPr>
            <a:spLocks noChangeShapeType="1"/>
          </p:cNvSpPr>
          <p:nvPr/>
        </p:nvSpPr>
        <p:spPr bwMode="auto">
          <a:xfrm flipH="1" flipV="1">
            <a:off x="11459298" y="2266807"/>
            <a:ext cx="73025" cy="225425"/>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131143" name="Rectangle 72"/>
          <p:cNvSpPr>
            <a:spLocks noGrp="1" noChangeArrowheads="1"/>
          </p:cNvSpPr>
          <p:nvPr>
            <p:ph type="ctrTitle"/>
          </p:nvPr>
        </p:nvSpPr>
        <p:spPr>
          <a:xfrm>
            <a:off x="316095" y="698430"/>
            <a:ext cx="11532679" cy="488877"/>
          </a:xfrm>
        </p:spPr>
        <p:txBody>
          <a:bodyPr>
            <a:normAutofit fontScale="90000"/>
          </a:bodyPr>
          <a:lstStyle/>
          <a:p>
            <a:r>
              <a:rPr lang="en-US" dirty="0"/>
              <a:t>Case Study - Funding</a:t>
            </a:r>
            <a:br>
              <a:rPr lang="en-US" dirty="0"/>
            </a:br>
            <a:r>
              <a:rPr lang="en-US" dirty="0"/>
              <a:t>Enron - Subic Bay, Philippines</a:t>
            </a:r>
          </a:p>
        </p:txBody>
      </p:sp>
    </p:spTree>
    <p:extLst>
      <p:ext uri="{BB962C8B-B14F-4D97-AF65-F5344CB8AC3E}">
        <p14:creationId xmlns:p14="http://schemas.microsoft.com/office/powerpoint/2010/main" val="1031635660"/>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90E29-B5C4-64B5-AF5F-A75809F53C48}"/>
              </a:ext>
            </a:extLst>
          </p:cNvPr>
          <p:cNvSpPr>
            <a:spLocks noGrp="1"/>
          </p:cNvSpPr>
          <p:nvPr>
            <p:ph type="ctrTitle"/>
          </p:nvPr>
        </p:nvSpPr>
        <p:spPr/>
        <p:txBody>
          <a:bodyPr>
            <a:normAutofit fontScale="90000"/>
          </a:bodyPr>
          <a:lstStyle/>
          <a:p>
            <a:r>
              <a:rPr lang="en-US" dirty="0"/>
              <a:t>Compute Partner IRRs with Development Fee</a:t>
            </a:r>
          </a:p>
        </p:txBody>
      </p:sp>
    </p:spTree>
    <p:extLst>
      <p:ext uri="{BB962C8B-B14F-4D97-AF65-F5344CB8AC3E}">
        <p14:creationId xmlns:p14="http://schemas.microsoft.com/office/powerpoint/2010/main" val="4227943024"/>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85EFE-FC70-412A-0482-5DD3306F13AA}"/>
              </a:ext>
            </a:extLst>
          </p:cNvPr>
          <p:cNvSpPr>
            <a:spLocks noGrp="1"/>
          </p:cNvSpPr>
          <p:nvPr>
            <p:ph type="ctrTitle"/>
          </p:nvPr>
        </p:nvSpPr>
        <p:spPr/>
        <p:txBody>
          <a:bodyPr/>
          <a:lstStyle/>
          <a:p>
            <a:r>
              <a:rPr lang="en-US" dirty="0"/>
              <a:t>Re-Financing</a:t>
            </a:r>
          </a:p>
        </p:txBody>
      </p:sp>
    </p:spTree>
    <p:extLst>
      <p:ext uri="{BB962C8B-B14F-4D97-AF65-F5344CB8AC3E}">
        <p14:creationId xmlns:p14="http://schemas.microsoft.com/office/powerpoint/2010/main" val="3596709682"/>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8782C7-BD21-4591-B6A7-77C407EB1FAA}"/>
              </a:ext>
            </a:extLst>
          </p:cNvPr>
          <p:cNvSpPr>
            <a:spLocks noGrp="1"/>
          </p:cNvSpPr>
          <p:nvPr>
            <p:ph type="ctrTitle"/>
          </p:nvPr>
        </p:nvSpPr>
        <p:spPr/>
        <p:txBody>
          <a:bodyPr/>
          <a:lstStyle/>
          <a:p>
            <a:r>
              <a:rPr lang="en-US" dirty="0"/>
              <a:t>Re-financing Introduction</a:t>
            </a:r>
          </a:p>
        </p:txBody>
      </p:sp>
      <p:sp>
        <p:nvSpPr>
          <p:cNvPr id="2" name="Content Placeholder 1">
            <a:extLst>
              <a:ext uri="{FF2B5EF4-FFF2-40B4-BE49-F238E27FC236}">
                <a16:creationId xmlns:a16="http://schemas.microsoft.com/office/drawing/2014/main" id="{90111BA4-ED9A-4EF6-AE58-4FB9651E5B82}"/>
              </a:ext>
            </a:extLst>
          </p:cNvPr>
          <p:cNvSpPr>
            <a:spLocks noGrp="1"/>
          </p:cNvSpPr>
          <p:nvPr>
            <p:ph type="body" sz="quarter" idx="13"/>
          </p:nvPr>
        </p:nvSpPr>
        <p:spPr/>
        <p:txBody>
          <a:bodyPr>
            <a:normAutofit/>
          </a:bodyPr>
          <a:lstStyle/>
          <a:p>
            <a:r>
              <a:rPr lang="en-US" dirty="0"/>
              <a:t>Every project has the possibility to increase equity returns through re-financing</a:t>
            </a:r>
          </a:p>
          <a:p>
            <a:r>
              <a:rPr lang="en-US" dirty="0"/>
              <a:t>Re-financing is a real option without a cost if there is no pre-payment penalty (except for fees on new debt)</a:t>
            </a:r>
          </a:p>
          <a:p>
            <a:r>
              <a:rPr lang="en-US" dirty="0"/>
              <a:t>As with any option, the value of the option is driven by uncertainty – there is uncertainty with respect to when the re-financing occurs, the parameters of the re-financing, the credit spreads and the amount of the re-financing</a:t>
            </a:r>
          </a:p>
          <a:p>
            <a:r>
              <a:rPr lang="en-US" dirty="0"/>
              <a:t>The re-financing option has much much more value when the initial tenor is short.</a:t>
            </a:r>
          </a:p>
        </p:txBody>
      </p:sp>
      <p:sp>
        <p:nvSpPr>
          <p:cNvPr id="4" name="Slide Number Placeholder 3">
            <a:extLst>
              <a:ext uri="{FF2B5EF4-FFF2-40B4-BE49-F238E27FC236}">
                <a16:creationId xmlns:a16="http://schemas.microsoft.com/office/drawing/2014/main" id="{7ADA3BC2-4B72-4B52-8CF3-506E864EB3DD}"/>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298</a:t>
            </a:fld>
            <a:endParaRPr lang="ko-KR" altLang="en-US" dirty="0"/>
          </a:p>
        </p:txBody>
      </p:sp>
    </p:spTree>
    <p:extLst>
      <p:ext uri="{BB962C8B-B14F-4D97-AF65-F5344CB8AC3E}">
        <p14:creationId xmlns:p14="http://schemas.microsoft.com/office/powerpoint/2010/main" val="23444237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A Little Theory about Valuation and Risk of Projects</a:t>
            </a:r>
          </a:p>
        </p:txBody>
      </p:sp>
      <p:sp>
        <p:nvSpPr>
          <p:cNvPr id="3" name="Text Placeholder 2"/>
          <p:cNvSpPr>
            <a:spLocks noGrp="1"/>
          </p:cNvSpPr>
          <p:nvPr>
            <p:ph type="body" sz="quarter" idx="13"/>
          </p:nvPr>
        </p:nvSpPr>
        <p:spPr/>
        <p:txBody>
          <a:bodyPr>
            <a:normAutofit/>
          </a:bodyPr>
          <a:lstStyle/>
          <a:p>
            <a:r>
              <a:rPr lang="en-US" dirty="0"/>
              <a:t>Valuation theory with respect to projects generally involves risk reduction as a project progresses through phases.</a:t>
            </a:r>
          </a:p>
          <a:p>
            <a:r>
              <a:rPr lang="en-US" dirty="0"/>
              <a:t>In Europe, there are many stories (but not much data) about how insurance companies purchase existing projects with operating history and are willing to accept equity IRR’s as low as 5-6%.</a:t>
            </a:r>
          </a:p>
          <a:p>
            <a:r>
              <a:rPr lang="en-US" dirty="0"/>
              <a:t>The idea behind a low cost of capital for mature projects is the following:</a:t>
            </a:r>
          </a:p>
          <a:p>
            <a:pPr lvl="1"/>
            <a:r>
              <a:rPr lang="en-US" sz="1600" dirty="0"/>
              <a:t>During the development stage, expenditures occur with large risks associated with permitting, problematic wind studies, construction cost over-runs, ability to secure tariffs etc. The required equity IRR during the development stage can be 15% to account for the project not being successfully methods.</a:t>
            </a:r>
          </a:p>
          <a:p>
            <a:pPr lvl="1"/>
            <a:r>
              <a:rPr lang="en-US" sz="1600" dirty="0"/>
              <a:t>Once the development is finished or in late stages, the risk is reduced by a large margin.  However there are still risks associated with successfully completing construction at budget and on time.  The reduced risk during the construction phase may reduce the required equity IRR to something like 12%</a:t>
            </a:r>
          </a:p>
          <a:p>
            <a:pPr lvl="1"/>
            <a:r>
              <a:rPr lang="en-US" sz="1600" dirty="0"/>
              <a:t>After construction, the remaining risk for a project with a fixed price contract is that the estimated wind production will not be met.  Given this risk, the discount risk is still above the cost of capital for bonds and may be in the range of 8-10%.</a:t>
            </a:r>
          </a:p>
          <a:p>
            <a:pPr lvl="1"/>
            <a:r>
              <a:rPr lang="en-US" sz="1600" dirty="0"/>
              <a:t>Once operating history is available, the risk is not much higher than the debt cost or the interest rate on long-term bonds. With bonds yielding below 3%, a return of 6% provides a good premium for risk. </a:t>
            </a:r>
          </a:p>
        </p:txBody>
      </p:sp>
      <p:sp>
        <p:nvSpPr>
          <p:cNvPr id="4" name="Slide Number Placeholder 3"/>
          <p:cNvSpPr>
            <a:spLocks noGrp="1"/>
          </p:cNvSpPr>
          <p:nvPr>
            <p:ph type="sldNum" sz="quarter" idx="4294967295"/>
          </p:nvPr>
        </p:nvSpPr>
        <p:spPr>
          <a:xfrm>
            <a:off x="9448800" y="6356350"/>
            <a:ext cx="2743200" cy="365125"/>
          </a:xfrm>
        </p:spPr>
        <p:txBody>
          <a:bodyPr/>
          <a:lstStyle/>
          <a:p>
            <a:fld id="{89EDC313-DAEE-4320-87CD-27472077E247}" type="slidenum">
              <a:rPr lang="en-US" smtClean="0"/>
              <a:pPr/>
              <a:t>299</a:t>
            </a:fld>
            <a:endParaRPr lang="en-US" dirty="0"/>
          </a:p>
        </p:txBody>
      </p:sp>
    </p:spTree>
    <p:extLst>
      <p:ext uri="{BB962C8B-B14F-4D97-AF65-F5344CB8AC3E}">
        <p14:creationId xmlns:p14="http://schemas.microsoft.com/office/powerpoint/2010/main" val="475485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E3A46-CC6E-7E48-EBE0-476CBD2C09B0}"/>
              </a:ext>
            </a:extLst>
          </p:cNvPr>
          <p:cNvSpPr>
            <a:spLocks noGrp="1"/>
          </p:cNvSpPr>
          <p:nvPr>
            <p:ph type="ctrTitle"/>
          </p:nvPr>
        </p:nvSpPr>
        <p:spPr/>
        <p:txBody>
          <a:bodyPr/>
          <a:lstStyle/>
          <a:p>
            <a:r>
              <a:rPr lang="en-US" dirty="0"/>
              <a:t>Why Begin with the Essence of Project Finance</a:t>
            </a:r>
          </a:p>
        </p:txBody>
      </p:sp>
      <p:sp>
        <p:nvSpPr>
          <p:cNvPr id="3" name="Text Placeholder 2">
            <a:extLst>
              <a:ext uri="{FF2B5EF4-FFF2-40B4-BE49-F238E27FC236}">
                <a16:creationId xmlns:a16="http://schemas.microsoft.com/office/drawing/2014/main" id="{94B1FBA4-407B-E0B0-8750-F383E23CCD22}"/>
              </a:ext>
            </a:extLst>
          </p:cNvPr>
          <p:cNvSpPr>
            <a:spLocks noGrp="1"/>
          </p:cNvSpPr>
          <p:nvPr>
            <p:ph type="body" sz="quarter" idx="13"/>
          </p:nvPr>
        </p:nvSpPr>
        <p:spPr/>
        <p:txBody>
          <a:bodyPr/>
          <a:lstStyle/>
          <a:p>
            <a:r>
              <a:rPr lang="en-US" dirty="0"/>
              <a:t>Project Finance in University</a:t>
            </a:r>
          </a:p>
          <a:p>
            <a:r>
              <a:rPr lang="en-US" dirty="0"/>
              <a:t>This is a bit philosophical</a:t>
            </a:r>
          </a:p>
          <a:p>
            <a:r>
              <a:rPr lang="en-US" dirty="0"/>
              <a:t>Introduce Monte Carlo which is not used in the real world</a:t>
            </a:r>
          </a:p>
          <a:p>
            <a:r>
              <a:rPr lang="en-US" dirty="0"/>
              <a:t>What I hope this background makes you think about</a:t>
            </a:r>
          </a:p>
          <a:p>
            <a:pPr lvl="1"/>
            <a:r>
              <a:rPr lang="en-US" dirty="0"/>
              <a:t>How can you make the project able to acquire financing</a:t>
            </a:r>
          </a:p>
          <a:p>
            <a:pPr lvl="1"/>
            <a:r>
              <a:rPr lang="en-US" dirty="0"/>
              <a:t>How can you use project finance to value and investment</a:t>
            </a:r>
          </a:p>
          <a:p>
            <a:pPr lvl="1"/>
            <a:r>
              <a:rPr lang="en-US" dirty="0"/>
              <a:t>How should the debt be structured</a:t>
            </a:r>
          </a:p>
          <a:p>
            <a:pPr lvl="1"/>
            <a:r>
              <a:rPr lang="en-US" dirty="0"/>
              <a:t>How is the DSCR determined in theory</a:t>
            </a:r>
          </a:p>
          <a:p>
            <a:pPr lvl="1"/>
            <a:r>
              <a:rPr lang="en-US" dirty="0"/>
              <a:t>How do you measure costs and benefits of investment</a:t>
            </a:r>
          </a:p>
          <a:p>
            <a:pPr lvl="1"/>
            <a:r>
              <a:rPr lang="en-US" dirty="0"/>
              <a:t>How should you think about equity IRR requirements for Sponsors</a:t>
            </a:r>
          </a:p>
          <a:p>
            <a:pPr lvl="1"/>
            <a:endParaRPr lang="en-US" dirty="0"/>
          </a:p>
        </p:txBody>
      </p:sp>
    </p:spTree>
    <p:extLst>
      <p:ext uri="{BB962C8B-B14F-4D97-AF65-F5344CB8AC3E}">
        <p14:creationId xmlns:p14="http://schemas.microsoft.com/office/powerpoint/2010/main" val="782441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ctrTitle"/>
          </p:nvPr>
        </p:nvSpPr>
        <p:spPr/>
        <p:txBody>
          <a:bodyPr>
            <a:normAutofit fontScale="90000"/>
          </a:bodyPr>
          <a:lstStyle/>
          <a:p>
            <a:r>
              <a:rPr lang="en-US" dirty="0"/>
              <a:t>Time-Line and Changing Risk are Crucial in Project Finance</a:t>
            </a:r>
          </a:p>
        </p:txBody>
      </p:sp>
      <p:sp>
        <p:nvSpPr>
          <p:cNvPr id="1028" name="Rectangle 3"/>
          <p:cNvSpPr>
            <a:spLocks noChangeArrowheads="1"/>
          </p:cNvSpPr>
          <p:nvPr/>
        </p:nvSpPr>
        <p:spPr bwMode="invGray">
          <a:xfrm>
            <a:off x="1524001" y="1650553"/>
            <a:ext cx="184731" cy="369332"/>
          </a:xfrm>
          <a:prstGeom prst="rect">
            <a:avLst/>
          </a:prstGeom>
          <a:noFill/>
          <a:ln w="9525">
            <a:noFill/>
            <a:miter lim="800000"/>
            <a:headEnd/>
            <a:tailEnd/>
          </a:ln>
        </p:spPr>
        <p:txBody>
          <a:bodyPr wrap="none" anchor="ctr">
            <a:spAutoFit/>
          </a:bodyPr>
          <a:lstStyle/>
          <a:p>
            <a:endParaRPr lang="en-US" dirty="0"/>
          </a:p>
        </p:txBody>
      </p:sp>
      <p:graphicFrame>
        <p:nvGraphicFramePr>
          <p:cNvPr id="1026" name="Object 4"/>
          <p:cNvGraphicFramePr>
            <a:graphicFrameLocks noChangeAspect="1"/>
          </p:cNvGraphicFramePr>
          <p:nvPr/>
        </p:nvGraphicFramePr>
        <p:xfrm>
          <a:off x="1524000" y="1905000"/>
          <a:ext cx="8686800" cy="4440238"/>
        </p:xfrm>
        <a:graphic>
          <a:graphicData uri="http://schemas.openxmlformats.org/presentationml/2006/ole">
            <mc:AlternateContent xmlns:mc="http://schemas.openxmlformats.org/markup-compatibility/2006">
              <mc:Choice xmlns:v="urn:schemas-microsoft-com:vml" Requires="v">
                <p:oleObj name="Document" r:id="rId3" imgW="6391656" imgH="3265932" progId="Word.Document.8">
                  <p:embed/>
                </p:oleObj>
              </mc:Choice>
              <mc:Fallback>
                <p:oleObj name="Document" r:id="rId3" imgW="6391656" imgH="3265932" progId="Word.Document.8">
                  <p:embed/>
                  <p:pic>
                    <p:nvPicPr>
                      <p:cNvPr id="102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905000"/>
                        <a:ext cx="8686800" cy="4440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9" name="Rectangle 5"/>
          <p:cNvSpPr>
            <a:spLocks noChangeArrowheads="1"/>
          </p:cNvSpPr>
          <p:nvPr/>
        </p:nvSpPr>
        <p:spPr bwMode="invGray">
          <a:xfrm>
            <a:off x="1524001" y="4877872"/>
            <a:ext cx="184731" cy="369332"/>
          </a:xfrm>
          <a:prstGeom prst="rect">
            <a:avLst/>
          </a:prstGeom>
          <a:noFill/>
          <a:ln w="9525">
            <a:noFill/>
            <a:miter lim="800000"/>
            <a:headEnd/>
            <a:tailEnd/>
          </a:ln>
        </p:spPr>
        <p:txBody>
          <a:bodyPr wrap="none" anchor="ctr">
            <a:spAutoFit/>
          </a:bodyPr>
          <a:lstStyle/>
          <a:p>
            <a:endParaRPr lang="en-US" dirty="0"/>
          </a:p>
        </p:txBody>
      </p:sp>
      <p:sp>
        <p:nvSpPr>
          <p:cNvPr id="1030" name="Text Box 6"/>
          <p:cNvSpPr txBox="1">
            <a:spLocks noChangeArrowheads="1"/>
          </p:cNvSpPr>
          <p:nvPr/>
        </p:nvSpPr>
        <p:spPr bwMode="auto">
          <a:xfrm>
            <a:off x="7543800" y="2819401"/>
            <a:ext cx="1676400" cy="646331"/>
          </a:xfrm>
          <a:prstGeom prst="rect">
            <a:avLst/>
          </a:prstGeom>
          <a:noFill/>
          <a:ln w="12700">
            <a:noFill/>
            <a:miter lim="800000"/>
            <a:headEnd type="none" w="sm" len="sm"/>
            <a:tailEnd type="none" w="sm" len="sm"/>
          </a:ln>
        </p:spPr>
        <p:txBody>
          <a:bodyPr>
            <a:spAutoFit/>
          </a:bodyPr>
          <a:lstStyle/>
          <a:p>
            <a:pPr algn="l">
              <a:spcBef>
                <a:spcPct val="50000"/>
              </a:spcBef>
            </a:pPr>
            <a:r>
              <a:rPr lang="en-US" dirty="0"/>
              <a:t>Completion Test</a:t>
            </a:r>
          </a:p>
        </p:txBody>
      </p:sp>
      <p:sp>
        <p:nvSpPr>
          <p:cNvPr id="1031" name="Line 7"/>
          <p:cNvSpPr>
            <a:spLocks noChangeShapeType="1"/>
          </p:cNvSpPr>
          <p:nvPr/>
        </p:nvSpPr>
        <p:spPr bwMode="auto">
          <a:xfrm>
            <a:off x="8153400" y="3200400"/>
            <a:ext cx="1295400" cy="762000"/>
          </a:xfrm>
          <a:prstGeom prst="line">
            <a:avLst/>
          </a:prstGeom>
          <a:noFill/>
          <a:ln w="12700">
            <a:solidFill>
              <a:schemeClr val="tx1"/>
            </a:solidFill>
            <a:round/>
            <a:headEnd type="none" w="sm" len="sm"/>
            <a:tailEnd type="triangle" w="sm" len="sm"/>
          </a:ln>
        </p:spPr>
        <p:txBody>
          <a:bodyPr/>
          <a:lstStyle/>
          <a:p>
            <a:endParaRPr lang="en-US" dirty="0"/>
          </a:p>
        </p:txBody>
      </p:sp>
      <p:sp>
        <p:nvSpPr>
          <p:cNvPr id="2" name="TextBox 1">
            <a:extLst>
              <a:ext uri="{FF2B5EF4-FFF2-40B4-BE49-F238E27FC236}">
                <a16:creationId xmlns:a16="http://schemas.microsoft.com/office/drawing/2014/main" id="{9217C463-3F92-44E0-9C84-7A8C2F2B0288}"/>
              </a:ext>
            </a:extLst>
          </p:cNvPr>
          <p:cNvSpPr txBox="1"/>
          <p:nvPr/>
        </p:nvSpPr>
        <p:spPr>
          <a:xfrm>
            <a:off x="5884244" y="2723950"/>
            <a:ext cx="1232034" cy="646331"/>
          </a:xfrm>
          <a:prstGeom prst="rect">
            <a:avLst/>
          </a:prstGeom>
          <a:solidFill>
            <a:srgbClr val="FFFF00"/>
          </a:solidFill>
        </p:spPr>
        <p:txBody>
          <a:bodyPr wrap="square" rtlCol="0">
            <a:spAutoFit/>
          </a:bodyPr>
          <a:lstStyle/>
          <a:p>
            <a:r>
              <a:rPr lang="en-US" dirty="0"/>
              <a:t>Financial Close</a:t>
            </a:r>
          </a:p>
        </p:txBody>
      </p:sp>
      <p:cxnSp>
        <p:nvCxnSpPr>
          <p:cNvPr id="4" name="Straight Arrow Connector 3">
            <a:extLst>
              <a:ext uri="{FF2B5EF4-FFF2-40B4-BE49-F238E27FC236}">
                <a16:creationId xmlns:a16="http://schemas.microsoft.com/office/drawing/2014/main" id="{BE0C8098-675D-4BB6-9C73-170C3816B93D}"/>
              </a:ext>
            </a:extLst>
          </p:cNvPr>
          <p:cNvCxnSpPr/>
          <p:nvPr/>
        </p:nvCxnSpPr>
        <p:spPr>
          <a:xfrm flipH="1">
            <a:off x="5884244" y="3370281"/>
            <a:ext cx="866274" cy="12883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4905CB7-2454-4B72-8C9D-8437180ED636}"/>
              </a:ext>
            </a:extLst>
          </p:cNvPr>
          <p:cNvSpPr txBox="1"/>
          <p:nvPr/>
        </p:nvSpPr>
        <p:spPr>
          <a:xfrm>
            <a:off x="7760510" y="5088205"/>
            <a:ext cx="3269974" cy="923330"/>
          </a:xfrm>
          <a:prstGeom prst="rect">
            <a:avLst/>
          </a:prstGeom>
          <a:solidFill>
            <a:srgbClr val="FFFF00"/>
          </a:solidFill>
        </p:spPr>
        <p:txBody>
          <a:bodyPr wrap="square" rtlCol="0">
            <a:spAutoFit/>
          </a:bodyPr>
          <a:lstStyle/>
          <a:p>
            <a:r>
              <a:rPr lang="en-US" dirty="0"/>
              <a:t>A crucial Feature of Project finance is CHANGING -- DECLINING RISK</a:t>
            </a:r>
          </a:p>
        </p:txBody>
      </p:sp>
      <p:cxnSp>
        <p:nvCxnSpPr>
          <p:cNvPr id="6" name="Straight Arrow Connector 5">
            <a:extLst>
              <a:ext uri="{FF2B5EF4-FFF2-40B4-BE49-F238E27FC236}">
                <a16:creationId xmlns:a16="http://schemas.microsoft.com/office/drawing/2014/main" id="{575A85C6-E522-4996-8128-0CB2EAAD49E3}"/>
              </a:ext>
            </a:extLst>
          </p:cNvPr>
          <p:cNvCxnSpPr>
            <a:cxnSpLocks/>
          </p:cNvCxnSpPr>
          <p:nvPr/>
        </p:nvCxnSpPr>
        <p:spPr>
          <a:xfrm>
            <a:off x="1616366" y="2384868"/>
            <a:ext cx="5107750" cy="1469446"/>
          </a:xfrm>
          <a:prstGeom prst="straightConnector1">
            <a:avLst/>
          </a:prstGeom>
          <a:ln w="111125">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B696304-02BF-4ED4-888E-0DB5104D8C03}"/>
              </a:ext>
            </a:extLst>
          </p:cNvPr>
          <p:cNvSpPr txBox="1"/>
          <p:nvPr/>
        </p:nvSpPr>
        <p:spPr>
          <a:xfrm rot="854744">
            <a:off x="3778995" y="2363884"/>
            <a:ext cx="2412174" cy="707886"/>
          </a:xfrm>
          <a:prstGeom prst="rect">
            <a:avLst/>
          </a:prstGeom>
          <a:noFill/>
        </p:spPr>
        <p:txBody>
          <a:bodyPr wrap="square" rtlCol="0">
            <a:spAutoFit/>
          </a:bodyPr>
          <a:lstStyle/>
          <a:p>
            <a:r>
              <a:rPr lang="en-US" sz="4000" b="1" dirty="0"/>
              <a:t>RISK</a:t>
            </a:r>
          </a:p>
        </p:txBody>
      </p:sp>
    </p:spTree>
    <p:extLst>
      <p:ext uri="{BB962C8B-B14F-4D97-AF65-F5344CB8AC3E}">
        <p14:creationId xmlns:p14="http://schemas.microsoft.com/office/powerpoint/2010/main" val="1828622692"/>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32668-A321-412C-8882-7B6E20EC1C0D}"/>
              </a:ext>
            </a:extLst>
          </p:cNvPr>
          <p:cNvSpPr>
            <a:spLocks noGrp="1"/>
          </p:cNvSpPr>
          <p:nvPr>
            <p:ph type="ctrTitle"/>
          </p:nvPr>
        </p:nvSpPr>
        <p:spPr/>
        <p:txBody>
          <a:bodyPr>
            <a:normAutofit fontScale="90000"/>
          </a:bodyPr>
          <a:lstStyle/>
          <a:p>
            <a:r>
              <a:rPr lang="en-US" dirty="0"/>
              <a:t>Debt Length and the Interest Rate Assuming Size Driven by Debt/Capital Ratio</a:t>
            </a:r>
          </a:p>
        </p:txBody>
      </p:sp>
      <p:sp>
        <p:nvSpPr>
          <p:cNvPr id="2" name="Content Placeholder 1">
            <a:extLst>
              <a:ext uri="{FF2B5EF4-FFF2-40B4-BE49-F238E27FC236}">
                <a16:creationId xmlns:a16="http://schemas.microsoft.com/office/drawing/2014/main" id="{4FD9C0AC-6D63-4509-BFBC-04CE2AA62230}"/>
              </a:ext>
            </a:extLst>
          </p:cNvPr>
          <p:cNvSpPr>
            <a:spLocks noGrp="1"/>
          </p:cNvSpPr>
          <p:nvPr>
            <p:ph type="body" sz="quarter" idx="13"/>
          </p:nvPr>
        </p:nvSpPr>
        <p:spPr/>
        <p:txBody>
          <a:bodyPr/>
          <a:lstStyle/>
          <a:p>
            <a:r>
              <a:rPr lang="en-US" dirty="0"/>
              <a:t>The table below illustrates the relationship between the length of the debt and the interest rate in terms of equity IRR.</a:t>
            </a:r>
          </a:p>
          <a:p>
            <a:r>
              <a:rPr lang="en-US" dirty="0"/>
              <a:t>Note that the length makes more difference than the interest rate (with no re-financing)</a:t>
            </a:r>
          </a:p>
          <a:p>
            <a:endParaRPr lang="en-US" dirty="0"/>
          </a:p>
        </p:txBody>
      </p:sp>
      <p:sp>
        <p:nvSpPr>
          <p:cNvPr id="4" name="Slide Number Placeholder 3">
            <a:extLst>
              <a:ext uri="{FF2B5EF4-FFF2-40B4-BE49-F238E27FC236}">
                <a16:creationId xmlns:a16="http://schemas.microsoft.com/office/drawing/2014/main" id="{67E45DA3-5564-4C86-A6E9-089B7014D677}"/>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300</a:t>
            </a:fld>
            <a:endParaRPr lang="ko-KR" altLang="en-US" dirty="0"/>
          </a:p>
        </p:txBody>
      </p:sp>
      <p:cxnSp>
        <p:nvCxnSpPr>
          <p:cNvPr id="8" name="Straight Arrow Connector 7">
            <a:extLst>
              <a:ext uri="{FF2B5EF4-FFF2-40B4-BE49-F238E27FC236}">
                <a16:creationId xmlns:a16="http://schemas.microsoft.com/office/drawing/2014/main" id="{69F7F5E5-36B2-4BAF-BF52-72E2E754CAFD}"/>
              </a:ext>
            </a:extLst>
          </p:cNvPr>
          <p:cNvCxnSpPr/>
          <p:nvPr/>
        </p:nvCxnSpPr>
        <p:spPr>
          <a:xfrm>
            <a:off x="8454189" y="3971463"/>
            <a:ext cx="0" cy="12994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BC926C7-0791-43B6-97CB-A76BB4A02098}"/>
              </a:ext>
            </a:extLst>
          </p:cNvPr>
          <p:cNvCxnSpPr/>
          <p:nvPr/>
        </p:nvCxnSpPr>
        <p:spPr>
          <a:xfrm>
            <a:off x="4719587" y="6176963"/>
            <a:ext cx="37346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740B129-3390-49F2-9179-889C8CE1D9B3}"/>
              </a:ext>
            </a:extLst>
          </p:cNvPr>
          <p:cNvCxnSpPr/>
          <p:nvPr/>
        </p:nvCxnSpPr>
        <p:spPr>
          <a:xfrm flipH="1">
            <a:off x="4823381" y="3512688"/>
            <a:ext cx="31108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77A0C8D-DD37-412C-B611-C97E274C0314}"/>
              </a:ext>
            </a:extLst>
          </p:cNvPr>
          <p:cNvPicPr>
            <a:picLocks noChangeAspect="1"/>
          </p:cNvPicPr>
          <p:nvPr/>
        </p:nvPicPr>
        <p:blipFill>
          <a:blip r:embed="rId2"/>
          <a:stretch>
            <a:fillRect/>
          </a:stretch>
        </p:blipFill>
        <p:spPr>
          <a:xfrm>
            <a:off x="3571974" y="3623180"/>
            <a:ext cx="4286839" cy="2346395"/>
          </a:xfrm>
          <a:prstGeom prst="rect">
            <a:avLst/>
          </a:prstGeom>
        </p:spPr>
      </p:pic>
    </p:spTree>
    <p:extLst>
      <p:ext uri="{BB962C8B-B14F-4D97-AF65-F5344CB8AC3E}">
        <p14:creationId xmlns:p14="http://schemas.microsoft.com/office/powerpoint/2010/main" val="2047204666"/>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32668-A321-412C-8882-7B6E20EC1C0D}"/>
              </a:ext>
            </a:extLst>
          </p:cNvPr>
          <p:cNvSpPr>
            <a:spLocks noGrp="1"/>
          </p:cNvSpPr>
          <p:nvPr>
            <p:ph type="ctrTitle"/>
          </p:nvPr>
        </p:nvSpPr>
        <p:spPr/>
        <p:txBody>
          <a:bodyPr/>
          <a:lstStyle/>
          <a:p>
            <a:r>
              <a:rPr lang="en-US" dirty="0"/>
              <a:t>Debt Length and the Debt to Capital Ratio</a:t>
            </a:r>
          </a:p>
        </p:txBody>
      </p:sp>
      <p:sp>
        <p:nvSpPr>
          <p:cNvPr id="2" name="Content Placeholder 1">
            <a:extLst>
              <a:ext uri="{FF2B5EF4-FFF2-40B4-BE49-F238E27FC236}">
                <a16:creationId xmlns:a16="http://schemas.microsoft.com/office/drawing/2014/main" id="{4FD9C0AC-6D63-4509-BFBC-04CE2AA62230}"/>
              </a:ext>
            </a:extLst>
          </p:cNvPr>
          <p:cNvSpPr>
            <a:spLocks noGrp="1"/>
          </p:cNvSpPr>
          <p:nvPr>
            <p:ph type="body" sz="quarter" idx="13"/>
          </p:nvPr>
        </p:nvSpPr>
        <p:spPr/>
        <p:txBody>
          <a:bodyPr>
            <a:normAutofit/>
          </a:bodyPr>
          <a:lstStyle/>
          <a:p>
            <a:r>
              <a:rPr lang="en-US" dirty="0"/>
              <a:t>The table below illustrates the relationship between the length of the debt and the debt to capital ratio in terms of equity IRR.</a:t>
            </a:r>
          </a:p>
          <a:p>
            <a:r>
              <a:rPr lang="en-US" dirty="0"/>
              <a:t>Note that the inter-relationship between the length of the debt and the leverage.</a:t>
            </a:r>
          </a:p>
          <a:p>
            <a:r>
              <a:rPr lang="en-US" dirty="0"/>
              <a:t>But the length of the debt still has a big effect (again without re-financing).</a:t>
            </a:r>
          </a:p>
          <a:p>
            <a:endParaRPr lang="en-US" dirty="0"/>
          </a:p>
        </p:txBody>
      </p:sp>
      <p:sp>
        <p:nvSpPr>
          <p:cNvPr id="4" name="Slide Number Placeholder 3">
            <a:extLst>
              <a:ext uri="{FF2B5EF4-FFF2-40B4-BE49-F238E27FC236}">
                <a16:creationId xmlns:a16="http://schemas.microsoft.com/office/drawing/2014/main" id="{67E45DA3-5564-4C86-A6E9-089B7014D677}"/>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301</a:t>
            </a:fld>
            <a:endParaRPr lang="ko-KR" altLang="en-US" dirty="0"/>
          </a:p>
        </p:txBody>
      </p:sp>
      <p:cxnSp>
        <p:nvCxnSpPr>
          <p:cNvPr id="8" name="Straight Arrow Connector 7">
            <a:extLst>
              <a:ext uri="{FF2B5EF4-FFF2-40B4-BE49-F238E27FC236}">
                <a16:creationId xmlns:a16="http://schemas.microsoft.com/office/drawing/2014/main" id="{69F7F5E5-36B2-4BAF-BF52-72E2E754CAFD}"/>
              </a:ext>
            </a:extLst>
          </p:cNvPr>
          <p:cNvCxnSpPr/>
          <p:nvPr/>
        </p:nvCxnSpPr>
        <p:spPr>
          <a:xfrm>
            <a:off x="8724689" y="3867769"/>
            <a:ext cx="0" cy="12994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BC926C7-0791-43B6-97CB-A76BB4A02098}"/>
              </a:ext>
            </a:extLst>
          </p:cNvPr>
          <p:cNvCxnSpPr/>
          <p:nvPr/>
        </p:nvCxnSpPr>
        <p:spPr>
          <a:xfrm>
            <a:off x="4767939" y="3509177"/>
            <a:ext cx="37346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678BF8E-BC7E-407B-BF8E-9498F83CF608}"/>
              </a:ext>
            </a:extLst>
          </p:cNvPr>
          <p:cNvPicPr>
            <a:picLocks noChangeAspect="1"/>
          </p:cNvPicPr>
          <p:nvPr/>
        </p:nvPicPr>
        <p:blipFill>
          <a:blip r:embed="rId2"/>
          <a:stretch>
            <a:fillRect/>
          </a:stretch>
        </p:blipFill>
        <p:spPr>
          <a:xfrm>
            <a:off x="4669677" y="3653886"/>
            <a:ext cx="3832865" cy="2315689"/>
          </a:xfrm>
          <a:prstGeom prst="rect">
            <a:avLst/>
          </a:prstGeom>
        </p:spPr>
      </p:pic>
    </p:spTree>
    <p:extLst>
      <p:ext uri="{BB962C8B-B14F-4D97-AF65-F5344CB8AC3E}">
        <p14:creationId xmlns:p14="http://schemas.microsoft.com/office/powerpoint/2010/main" val="3319613144"/>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CC44C2-8EEF-493E-9705-96E4A4226DB1}"/>
              </a:ext>
            </a:extLst>
          </p:cNvPr>
          <p:cNvSpPr>
            <a:spLocks noGrp="1"/>
          </p:cNvSpPr>
          <p:nvPr>
            <p:ph type="ctrTitle"/>
          </p:nvPr>
        </p:nvSpPr>
        <p:spPr/>
        <p:txBody>
          <a:bodyPr/>
          <a:lstStyle/>
          <a:p>
            <a:r>
              <a:rPr lang="en-US" dirty="0"/>
              <a:t>Philosophy and Re-financing</a:t>
            </a:r>
          </a:p>
        </p:txBody>
      </p:sp>
      <p:sp>
        <p:nvSpPr>
          <p:cNvPr id="4" name="Content Placeholder 3">
            <a:extLst>
              <a:ext uri="{FF2B5EF4-FFF2-40B4-BE49-F238E27FC236}">
                <a16:creationId xmlns:a16="http://schemas.microsoft.com/office/drawing/2014/main" id="{D6CBAAFF-D7D1-4917-A8DC-0C8D4E0DED5C}"/>
              </a:ext>
            </a:extLst>
          </p:cNvPr>
          <p:cNvSpPr>
            <a:spLocks noGrp="1"/>
          </p:cNvSpPr>
          <p:nvPr>
            <p:ph type="body" sz="quarter" idx="13"/>
          </p:nvPr>
        </p:nvSpPr>
        <p:spPr/>
        <p:txBody>
          <a:bodyPr>
            <a:normAutofit lnSpcReduction="10000"/>
          </a:bodyPr>
          <a:lstStyle/>
          <a:p>
            <a:r>
              <a:rPr lang="en-US" dirty="0"/>
              <a:t>An argument against the dramatic effects of re-financing is that the length of the debt is a very strong signal – like a stamp of approval – that the project has reasonable risk.</a:t>
            </a:r>
          </a:p>
          <a:p>
            <a:pPr lvl="1"/>
            <a:r>
              <a:rPr lang="en-US" dirty="0"/>
              <a:t>If one project obtains an advantageous financing at the financial close, why would the project not also receive better terms in re-financing.</a:t>
            </a:r>
          </a:p>
          <a:p>
            <a:r>
              <a:rPr lang="en-US" dirty="0"/>
              <a:t>If the short tenure is just a reflection of market conditions in a country or the necessity to establish historic results.</a:t>
            </a:r>
          </a:p>
          <a:p>
            <a:r>
              <a:rPr lang="en-US" dirty="0"/>
              <a:t>There are many possibilities about how re-financing could occur and sensitivity analysis can be performed.</a:t>
            </a:r>
          </a:p>
          <a:p>
            <a:pPr lvl="1"/>
            <a:r>
              <a:rPr lang="en-US" dirty="0"/>
              <a:t>Not being “allowed” to consider re-financing is silly.</a:t>
            </a:r>
          </a:p>
          <a:p>
            <a:pPr lvl="1"/>
            <a:r>
              <a:rPr lang="en-US" dirty="0"/>
              <a:t>Consider a variety of re-financing possibilities with scenario analysis</a:t>
            </a:r>
          </a:p>
          <a:p>
            <a:pPr lvl="1"/>
            <a:r>
              <a:rPr lang="en-US" dirty="0"/>
              <a:t>Re-financing can dramatically change the implications of interest rates and tenures.</a:t>
            </a:r>
          </a:p>
          <a:p>
            <a:pPr lvl="1"/>
            <a:r>
              <a:rPr lang="en-US" dirty="0"/>
              <a:t>Re-financing a particularly important issue for cases where the loan tenure is a lot shorter than the project life.</a:t>
            </a:r>
          </a:p>
          <a:p>
            <a:endParaRPr lang="en-US" dirty="0"/>
          </a:p>
        </p:txBody>
      </p:sp>
    </p:spTree>
    <p:extLst>
      <p:ext uri="{BB962C8B-B14F-4D97-AF65-F5344CB8AC3E}">
        <p14:creationId xmlns:p14="http://schemas.microsoft.com/office/powerpoint/2010/main" val="207434190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Importance of Re-financing Analysis with Cash Sweep</a:t>
            </a:r>
          </a:p>
        </p:txBody>
      </p:sp>
      <p:sp>
        <p:nvSpPr>
          <p:cNvPr id="3" name="Content Placeholder 2"/>
          <p:cNvSpPr>
            <a:spLocks noGrp="1"/>
          </p:cNvSpPr>
          <p:nvPr>
            <p:ph type="body" sz="quarter" idx="13"/>
          </p:nvPr>
        </p:nvSpPr>
        <p:spPr/>
        <p:txBody>
          <a:bodyPr/>
          <a:lstStyle/>
          <a:p>
            <a:r>
              <a:rPr lang="en-US" dirty="0"/>
              <a:t>Cash Sweeps seem to dramatically reduce the cash flow</a:t>
            </a:r>
          </a:p>
          <a:p>
            <a:r>
              <a:rPr lang="en-US" dirty="0"/>
              <a:t>But after the prepayments from the sweep (or even before), the project can be re-financed</a:t>
            </a:r>
          </a:p>
          <a:p>
            <a:r>
              <a:rPr lang="en-US" dirty="0"/>
              <a:t>You can even lock-in interest rates if you are worried about interest rate risk.</a:t>
            </a:r>
          </a:p>
          <a:p>
            <a:r>
              <a:rPr lang="en-US" dirty="0"/>
              <a:t>Again, re-financing changes everything – you can get you super dividends when you re-finance.</a:t>
            </a:r>
          </a:p>
          <a:p>
            <a:endParaRPr lang="en-US" dirty="0"/>
          </a:p>
        </p:txBody>
      </p:sp>
      <p:sp>
        <p:nvSpPr>
          <p:cNvPr id="4" name="Slide Number Placeholder 3"/>
          <p:cNvSpPr>
            <a:spLocks noGrp="1"/>
          </p:cNvSpPr>
          <p:nvPr>
            <p:ph type="sldNum" sz="quarter" idx="4294967295"/>
          </p:nvPr>
        </p:nvSpPr>
        <p:spPr>
          <a:xfrm>
            <a:off x="11495088" y="6457950"/>
            <a:ext cx="696912" cy="400050"/>
          </a:xfrm>
        </p:spPr>
        <p:txBody>
          <a:bodyPr/>
          <a:lstStyle/>
          <a:p>
            <a:fld id="{EB241CD2-1E45-42A3-B213-66A034DF9A3B}" type="slidenum">
              <a:rPr lang="en-GB" smtClean="0"/>
              <a:t>303</a:t>
            </a:fld>
            <a:endParaRPr lang="en-GB" dirty="0"/>
          </a:p>
        </p:txBody>
      </p:sp>
    </p:spTree>
    <p:extLst>
      <p:ext uri="{BB962C8B-B14F-4D97-AF65-F5344CB8AC3E}">
        <p14:creationId xmlns:p14="http://schemas.microsoft.com/office/powerpoint/2010/main" val="4163949050"/>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EF5CC2-32BB-4E7C-86E9-0A34BE120F17}"/>
              </a:ext>
            </a:extLst>
          </p:cNvPr>
          <p:cNvSpPr>
            <a:spLocks noGrp="1"/>
          </p:cNvSpPr>
          <p:nvPr>
            <p:ph type="ctrTitle"/>
          </p:nvPr>
        </p:nvSpPr>
        <p:spPr/>
        <p:txBody>
          <a:bodyPr>
            <a:normAutofit fontScale="90000"/>
          </a:bodyPr>
          <a:lstStyle/>
          <a:p>
            <a:r>
              <a:rPr lang="en-US" dirty="0"/>
              <a:t>Assumptions and Mechanics of Re-financing</a:t>
            </a:r>
          </a:p>
        </p:txBody>
      </p:sp>
      <p:sp>
        <p:nvSpPr>
          <p:cNvPr id="4" name="Content Placeholder 3">
            <a:extLst>
              <a:ext uri="{FF2B5EF4-FFF2-40B4-BE49-F238E27FC236}">
                <a16:creationId xmlns:a16="http://schemas.microsoft.com/office/drawing/2014/main" id="{6E71D464-29AF-411E-B21C-911EC97972B9}"/>
              </a:ext>
            </a:extLst>
          </p:cNvPr>
          <p:cNvSpPr>
            <a:spLocks noGrp="1"/>
          </p:cNvSpPr>
          <p:nvPr>
            <p:ph type="body" sz="quarter" idx="13"/>
          </p:nvPr>
        </p:nvSpPr>
        <p:spPr/>
        <p:txBody>
          <a:bodyPr/>
          <a:lstStyle/>
          <a:p>
            <a:r>
              <a:rPr lang="en-US" dirty="0"/>
              <a:t>The excerpts below show the assumptions and the mechanics behind re-financing</a:t>
            </a:r>
          </a:p>
          <a:p>
            <a:endParaRPr lang="en-US" dirty="0"/>
          </a:p>
        </p:txBody>
      </p:sp>
      <p:pic>
        <p:nvPicPr>
          <p:cNvPr id="5" name="Picture 4">
            <a:extLst>
              <a:ext uri="{FF2B5EF4-FFF2-40B4-BE49-F238E27FC236}">
                <a16:creationId xmlns:a16="http://schemas.microsoft.com/office/drawing/2014/main" id="{789852FE-83BE-4E50-AD91-A9D7C5A1EA75}"/>
              </a:ext>
            </a:extLst>
          </p:cNvPr>
          <p:cNvPicPr>
            <a:picLocks noChangeAspect="1"/>
          </p:cNvPicPr>
          <p:nvPr/>
        </p:nvPicPr>
        <p:blipFill>
          <a:blip r:embed="rId2"/>
          <a:stretch>
            <a:fillRect/>
          </a:stretch>
        </p:blipFill>
        <p:spPr>
          <a:xfrm>
            <a:off x="3284099" y="2029065"/>
            <a:ext cx="4577427" cy="1219915"/>
          </a:xfrm>
          <a:prstGeom prst="rect">
            <a:avLst/>
          </a:prstGeom>
        </p:spPr>
      </p:pic>
      <p:pic>
        <p:nvPicPr>
          <p:cNvPr id="6" name="Picture 5">
            <a:extLst>
              <a:ext uri="{FF2B5EF4-FFF2-40B4-BE49-F238E27FC236}">
                <a16:creationId xmlns:a16="http://schemas.microsoft.com/office/drawing/2014/main" id="{031D6167-1C6F-4660-ACA3-A0698206F6D7}"/>
              </a:ext>
            </a:extLst>
          </p:cNvPr>
          <p:cNvPicPr>
            <a:picLocks noChangeAspect="1"/>
          </p:cNvPicPr>
          <p:nvPr/>
        </p:nvPicPr>
        <p:blipFill>
          <a:blip r:embed="rId3"/>
          <a:stretch>
            <a:fillRect/>
          </a:stretch>
        </p:blipFill>
        <p:spPr>
          <a:xfrm>
            <a:off x="2051901" y="3328313"/>
            <a:ext cx="7268066" cy="2808004"/>
          </a:xfrm>
          <a:prstGeom prst="rect">
            <a:avLst/>
          </a:prstGeom>
        </p:spPr>
      </p:pic>
    </p:spTree>
    <p:extLst>
      <p:ext uri="{BB962C8B-B14F-4D97-AF65-F5344CB8AC3E}">
        <p14:creationId xmlns:p14="http://schemas.microsoft.com/office/powerpoint/2010/main" val="3652438759"/>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Credit Enhancements - Introduction</a:t>
            </a:r>
          </a:p>
        </p:txBody>
      </p:sp>
      <p:sp>
        <p:nvSpPr>
          <p:cNvPr id="3" name="Content Placeholder 2"/>
          <p:cNvSpPr>
            <a:spLocks noGrp="1"/>
          </p:cNvSpPr>
          <p:nvPr>
            <p:ph type="body" sz="quarter" idx="13"/>
          </p:nvPr>
        </p:nvSpPr>
        <p:spPr/>
        <p:txBody>
          <a:bodyPr>
            <a:normAutofit/>
          </a:bodyPr>
          <a:lstStyle/>
          <a:p>
            <a:r>
              <a:rPr lang="en-US" dirty="0"/>
              <a:t>Various added provisions that are included in loan agreements to provide additional protection to lenders. </a:t>
            </a:r>
          </a:p>
          <a:p>
            <a:r>
              <a:rPr lang="en-US" dirty="0"/>
              <a:t>These provisions that can include:</a:t>
            </a:r>
          </a:p>
          <a:p>
            <a:pPr lvl="1"/>
            <a:r>
              <a:rPr lang="en-US" dirty="0"/>
              <a:t>DSRA’s</a:t>
            </a:r>
          </a:p>
          <a:p>
            <a:pPr lvl="1"/>
            <a:r>
              <a:rPr lang="en-US" dirty="0"/>
              <a:t>MRA’s</a:t>
            </a:r>
          </a:p>
          <a:p>
            <a:pPr lvl="1"/>
            <a:r>
              <a:rPr lang="en-US" dirty="0"/>
              <a:t>Cash sweeps</a:t>
            </a:r>
          </a:p>
          <a:p>
            <a:pPr lvl="1"/>
            <a:r>
              <a:rPr lang="en-US" dirty="0"/>
              <a:t>Dividend lock-up covenants</a:t>
            </a:r>
          </a:p>
          <a:p>
            <a:r>
              <a:rPr lang="en-US" dirty="0"/>
              <a:t>While the credit enhancements can be the subject of intense negotiation, they cannot change a failed project into a good project from a lender perspective. </a:t>
            </a:r>
          </a:p>
          <a:p>
            <a:r>
              <a:rPr lang="en-US" dirty="0"/>
              <a:t>Instead, they can only either limit dividends or reduce the amount of effective net debt associated with a project. </a:t>
            </a:r>
          </a:p>
        </p:txBody>
      </p:sp>
      <p:sp>
        <p:nvSpPr>
          <p:cNvPr id="4" name="Slide Number Placeholder 3"/>
          <p:cNvSpPr>
            <a:spLocks noGrp="1"/>
          </p:cNvSpPr>
          <p:nvPr>
            <p:ph type="sldNum" sz="quarter" idx="4294967295"/>
          </p:nvPr>
        </p:nvSpPr>
        <p:spPr>
          <a:xfrm>
            <a:off x="9448800" y="6356350"/>
            <a:ext cx="2743200" cy="365125"/>
          </a:xfrm>
        </p:spPr>
        <p:txBody>
          <a:bodyPr/>
          <a:lstStyle/>
          <a:p>
            <a:fld id="{EB241CD2-1E45-42A3-B213-66A034DF9A3B}" type="slidenum">
              <a:rPr lang="en-GB" smtClean="0"/>
              <a:t>305</a:t>
            </a:fld>
            <a:endParaRPr lang="en-GB" dirty="0"/>
          </a:p>
        </p:txBody>
      </p:sp>
    </p:spTree>
    <p:extLst>
      <p:ext uri="{BB962C8B-B14F-4D97-AF65-F5344CB8AC3E}">
        <p14:creationId xmlns:p14="http://schemas.microsoft.com/office/powerpoint/2010/main" val="4182110446"/>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58CFD2A7-02A7-43BA-9FCA-633BD42A4ED5}"/>
              </a:ext>
            </a:extLst>
          </p:cNvPr>
          <p:cNvSpPr>
            <a:spLocks noGrp="1" noChangeArrowheads="1"/>
          </p:cNvSpPr>
          <p:nvPr>
            <p:ph type="ctrTitle"/>
          </p:nvPr>
        </p:nvSpPr>
        <p:spPr/>
        <p:txBody>
          <a:bodyPr/>
          <a:lstStyle/>
          <a:p>
            <a:r>
              <a:rPr lang="en-US" altLang="en-US" dirty="0"/>
              <a:t>Equity Returns and Re-Financing</a:t>
            </a:r>
          </a:p>
        </p:txBody>
      </p:sp>
      <p:pic>
        <p:nvPicPr>
          <p:cNvPr id="53251" name="Picture 4">
            <a:extLst>
              <a:ext uri="{FF2B5EF4-FFF2-40B4-BE49-F238E27FC236}">
                <a16:creationId xmlns:a16="http://schemas.microsoft.com/office/drawing/2014/main" id="{77727127-F85C-46CF-8745-BC2B5E95C1C3}"/>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990398" y="1772510"/>
            <a:ext cx="6289675" cy="4572000"/>
          </a:xfrm>
        </p:spPr>
      </p:pic>
    </p:spTree>
    <p:extLst>
      <p:ext uri="{BB962C8B-B14F-4D97-AF65-F5344CB8AC3E}">
        <p14:creationId xmlns:p14="http://schemas.microsoft.com/office/powerpoint/2010/main" val="2313223500"/>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0AEB-F8AB-0791-96DE-C527C5A91D38}"/>
              </a:ext>
            </a:extLst>
          </p:cNvPr>
          <p:cNvSpPr>
            <a:spLocks noGrp="1"/>
          </p:cNvSpPr>
          <p:nvPr>
            <p:ph type="ctrTitle"/>
          </p:nvPr>
        </p:nvSpPr>
        <p:spPr/>
        <p:txBody>
          <a:bodyPr/>
          <a:lstStyle/>
          <a:p>
            <a:r>
              <a:rPr lang="en-US" dirty="0"/>
              <a:t>Mini-Perms</a:t>
            </a:r>
          </a:p>
        </p:txBody>
      </p:sp>
      <p:pic>
        <p:nvPicPr>
          <p:cNvPr id="4" name="Picture 3">
            <a:extLst>
              <a:ext uri="{FF2B5EF4-FFF2-40B4-BE49-F238E27FC236}">
                <a16:creationId xmlns:a16="http://schemas.microsoft.com/office/drawing/2014/main" id="{C23441FD-C714-101E-1634-C18963BE083B}"/>
              </a:ext>
            </a:extLst>
          </p:cNvPr>
          <p:cNvPicPr>
            <a:picLocks noChangeAspect="1"/>
          </p:cNvPicPr>
          <p:nvPr/>
        </p:nvPicPr>
        <p:blipFill>
          <a:blip r:embed="rId2"/>
          <a:stretch>
            <a:fillRect/>
          </a:stretch>
        </p:blipFill>
        <p:spPr>
          <a:xfrm>
            <a:off x="8499211" y="3600453"/>
            <a:ext cx="2487443" cy="2668095"/>
          </a:xfrm>
          <a:prstGeom prst="rect">
            <a:avLst/>
          </a:prstGeom>
        </p:spPr>
      </p:pic>
    </p:spTree>
    <p:extLst>
      <p:ext uri="{BB962C8B-B14F-4D97-AF65-F5344CB8AC3E}">
        <p14:creationId xmlns:p14="http://schemas.microsoft.com/office/powerpoint/2010/main" val="4102058519"/>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932B85-A229-4A36-8822-F4A281DD009E}"/>
              </a:ext>
            </a:extLst>
          </p:cNvPr>
          <p:cNvSpPr>
            <a:spLocks noGrp="1"/>
          </p:cNvSpPr>
          <p:nvPr>
            <p:ph type="ctrTitle"/>
          </p:nvPr>
        </p:nvSpPr>
        <p:spPr/>
        <p:txBody>
          <a:bodyPr/>
          <a:lstStyle/>
          <a:p>
            <a:r>
              <a:rPr lang="en-US" dirty="0"/>
              <a:t>Basel and Capital Requirements and Mini-Perms</a:t>
            </a:r>
            <a:endParaRPr lang="en-CH" dirty="0"/>
          </a:p>
        </p:txBody>
      </p:sp>
      <p:sp>
        <p:nvSpPr>
          <p:cNvPr id="4" name="Content Placeholder 3">
            <a:extLst>
              <a:ext uri="{FF2B5EF4-FFF2-40B4-BE49-F238E27FC236}">
                <a16:creationId xmlns:a16="http://schemas.microsoft.com/office/drawing/2014/main" id="{B153033F-1881-499D-B3D5-9F77D8EAC69B}"/>
              </a:ext>
            </a:extLst>
          </p:cNvPr>
          <p:cNvSpPr>
            <a:spLocks noGrp="1"/>
          </p:cNvSpPr>
          <p:nvPr>
            <p:ph type="body" sz="quarter" idx="13"/>
          </p:nvPr>
        </p:nvSpPr>
        <p:spPr>
          <a:xfrm>
            <a:off x="323479" y="1600200"/>
            <a:ext cx="8173952" cy="5049982"/>
          </a:xfrm>
        </p:spPr>
        <p:txBody>
          <a:bodyPr>
            <a:normAutofit/>
          </a:bodyPr>
          <a:lstStyle/>
          <a:p>
            <a:r>
              <a:rPr lang="en-US" u="sng" dirty="0"/>
              <a:t>Capital Requirements</a:t>
            </a:r>
            <a:r>
              <a:rPr lang="en-US" dirty="0"/>
              <a:t>.  </a:t>
            </a:r>
          </a:p>
          <a:p>
            <a:r>
              <a:rPr lang="en-US" dirty="0"/>
              <a:t>If any Lender determines </a:t>
            </a:r>
          </a:p>
          <a:p>
            <a:pPr lvl="1"/>
            <a:r>
              <a:rPr lang="en-US" dirty="0"/>
              <a:t>(i) any Change of Law affects the amount of capital required or expected to be maintained </a:t>
            </a:r>
          </a:p>
          <a:p>
            <a:pPr lvl="1"/>
            <a:r>
              <a:rPr lang="en-US" dirty="0"/>
              <a:t>and (ii) the amount of capital maintained by such Lender must be increased as a result of such Capital Adequacy Requirement (taking into account such Lender’s policies with respect to capital adequacy)</a:t>
            </a:r>
          </a:p>
          <a:p>
            <a:r>
              <a:rPr lang="en-US" dirty="0"/>
              <a:t>Borrower shall pay such amounts as such Lender shall reasonably determine are necessary to compensate such Lender for such reasonably increased costs to such Lender of such increased capital.</a:t>
            </a:r>
            <a:endParaRPr lang="en-CH" dirty="0"/>
          </a:p>
          <a:p>
            <a:endParaRPr lang="en-CH" dirty="0"/>
          </a:p>
        </p:txBody>
      </p:sp>
      <p:pic>
        <p:nvPicPr>
          <p:cNvPr id="5" name="Picture 4">
            <a:extLst>
              <a:ext uri="{FF2B5EF4-FFF2-40B4-BE49-F238E27FC236}">
                <a16:creationId xmlns:a16="http://schemas.microsoft.com/office/drawing/2014/main" id="{AA3190F5-F238-5029-66EF-1FD490DABC06}"/>
              </a:ext>
            </a:extLst>
          </p:cNvPr>
          <p:cNvPicPr>
            <a:picLocks noChangeAspect="1"/>
          </p:cNvPicPr>
          <p:nvPr/>
        </p:nvPicPr>
        <p:blipFill>
          <a:blip r:embed="rId2"/>
          <a:stretch>
            <a:fillRect/>
          </a:stretch>
        </p:blipFill>
        <p:spPr>
          <a:xfrm>
            <a:off x="8497431" y="1356004"/>
            <a:ext cx="3358726" cy="2357694"/>
          </a:xfrm>
          <a:prstGeom prst="rect">
            <a:avLst/>
          </a:prstGeom>
        </p:spPr>
      </p:pic>
      <p:pic>
        <p:nvPicPr>
          <p:cNvPr id="7" name="Picture 6">
            <a:extLst>
              <a:ext uri="{FF2B5EF4-FFF2-40B4-BE49-F238E27FC236}">
                <a16:creationId xmlns:a16="http://schemas.microsoft.com/office/drawing/2014/main" id="{8A898563-82ED-7F5A-7851-C39E67EA4BF6}"/>
              </a:ext>
            </a:extLst>
          </p:cNvPr>
          <p:cNvPicPr>
            <a:picLocks noChangeAspect="1"/>
          </p:cNvPicPr>
          <p:nvPr/>
        </p:nvPicPr>
        <p:blipFill>
          <a:blip r:embed="rId3"/>
          <a:stretch>
            <a:fillRect/>
          </a:stretch>
        </p:blipFill>
        <p:spPr>
          <a:xfrm>
            <a:off x="8585818" y="3986342"/>
            <a:ext cx="3358726" cy="2218263"/>
          </a:xfrm>
          <a:prstGeom prst="rect">
            <a:avLst/>
          </a:prstGeom>
        </p:spPr>
      </p:pic>
    </p:spTree>
    <p:extLst>
      <p:ext uri="{BB962C8B-B14F-4D97-AF65-F5344CB8AC3E}">
        <p14:creationId xmlns:p14="http://schemas.microsoft.com/office/powerpoint/2010/main" val="4030229534"/>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Mini-perms </a:t>
            </a:r>
          </a:p>
        </p:txBody>
      </p:sp>
      <p:sp>
        <p:nvSpPr>
          <p:cNvPr id="3" name="Content Placeholder 2"/>
          <p:cNvSpPr>
            <a:spLocks noGrp="1"/>
          </p:cNvSpPr>
          <p:nvPr>
            <p:ph type="body" sz="quarter" idx="13"/>
          </p:nvPr>
        </p:nvSpPr>
        <p:spPr/>
        <p:txBody>
          <a:bodyPr>
            <a:normAutofit/>
          </a:bodyPr>
          <a:lstStyle/>
          <a:p>
            <a:r>
              <a:rPr lang="en-US" dirty="0"/>
              <a:t>Matching the tenor of repayment to the life of the project and even considering terminal value in the repayment in the context of both achieving a higher DSCR and an improved equity IRR. </a:t>
            </a:r>
          </a:p>
          <a:p>
            <a:r>
              <a:rPr lang="en-US" dirty="0"/>
              <a:t>Problems with multi-lateral agencies that allow long-term maturity can be contrasted with commercial banks and bond financing that may be more flexible and sometimes could have lower costs. </a:t>
            </a:r>
          </a:p>
          <a:p>
            <a:r>
              <a:rPr lang="en-US" dirty="0"/>
              <a:t>The effects of hard and soft mini-perms on the profitability of a project along with the difficult problem of required re-financing assumptions. </a:t>
            </a:r>
          </a:p>
          <a:p>
            <a:r>
              <a:rPr lang="en-US" dirty="0"/>
              <a:t>A mini-perm is like a forced re-financing. It is a bit worse than the re-financing which is flexible and purely an option.</a:t>
            </a:r>
          </a:p>
          <a:p>
            <a:endParaRPr lang="en-US" dirty="0"/>
          </a:p>
        </p:txBody>
      </p:sp>
      <p:sp>
        <p:nvSpPr>
          <p:cNvPr id="4" name="Slide Number Placeholder 3"/>
          <p:cNvSpPr>
            <a:spLocks noGrp="1"/>
          </p:cNvSpPr>
          <p:nvPr>
            <p:ph type="sldNum" sz="quarter" idx="4294967295"/>
          </p:nvPr>
        </p:nvSpPr>
        <p:spPr>
          <a:xfrm>
            <a:off x="9448800" y="6356350"/>
            <a:ext cx="2743200" cy="365125"/>
          </a:xfrm>
        </p:spPr>
        <p:txBody>
          <a:bodyPr/>
          <a:lstStyle/>
          <a:p>
            <a:fld id="{EB241CD2-1E45-42A3-B213-66A034DF9A3B}" type="slidenum">
              <a:rPr lang="en-GB" smtClean="0"/>
              <a:t>309</a:t>
            </a:fld>
            <a:endParaRPr lang="en-GB" dirty="0"/>
          </a:p>
        </p:txBody>
      </p:sp>
    </p:spTree>
    <p:extLst>
      <p:ext uri="{BB962C8B-B14F-4D97-AF65-F5344CB8AC3E}">
        <p14:creationId xmlns:p14="http://schemas.microsoft.com/office/powerpoint/2010/main" val="2156246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B6DF68ED-81DF-46BA-B09B-A9571628D205}"/>
              </a:ext>
            </a:extLst>
          </p:cNvPr>
          <p:cNvCxnSpPr/>
          <p:nvPr/>
        </p:nvCxnSpPr>
        <p:spPr>
          <a:xfrm>
            <a:off x="2529423" y="5689574"/>
            <a:ext cx="69192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66A9BE-6496-4248-A4D2-0F7FDA958E18}"/>
              </a:ext>
            </a:extLst>
          </p:cNvPr>
          <p:cNvCxnSpPr>
            <a:cxnSpLocks/>
            <a:stCxn id="10" idx="2"/>
          </p:cNvCxnSpPr>
          <p:nvPr/>
        </p:nvCxnSpPr>
        <p:spPr>
          <a:xfrm flipH="1">
            <a:off x="6102183" y="4621842"/>
            <a:ext cx="24032" cy="1067732"/>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215F0B-E1D9-43A9-9AFC-C4AD9E2AEC50}"/>
              </a:ext>
            </a:extLst>
          </p:cNvPr>
          <p:cNvSpPr txBox="1"/>
          <p:nvPr/>
        </p:nvSpPr>
        <p:spPr>
          <a:xfrm>
            <a:off x="2092652" y="4862139"/>
            <a:ext cx="1899500" cy="738664"/>
          </a:xfrm>
          <a:prstGeom prst="rect">
            <a:avLst/>
          </a:prstGeom>
          <a:solidFill>
            <a:srgbClr val="00B0F0"/>
          </a:solidFill>
        </p:spPr>
        <p:txBody>
          <a:bodyPr wrap="square" rtlCol="0">
            <a:spAutoFit/>
          </a:bodyPr>
          <a:lstStyle/>
          <a:p>
            <a:r>
              <a:rPr lang="en-US" sz="1400" dirty="0"/>
              <a:t>Development is Dating period. Probability of failure is high</a:t>
            </a:r>
          </a:p>
        </p:txBody>
      </p:sp>
      <p:cxnSp>
        <p:nvCxnSpPr>
          <p:cNvPr id="15" name="Straight Connector 14">
            <a:extLst>
              <a:ext uri="{FF2B5EF4-FFF2-40B4-BE49-F238E27FC236}">
                <a16:creationId xmlns:a16="http://schemas.microsoft.com/office/drawing/2014/main" id="{2DDF37D1-907E-4D67-A079-4F84A3802E78}"/>
              </a:ext>
            </a:extLst>
          </p:cNvPr>
          <p:cNvCxnSpPr/>
          <p:nvPr/>
        </p:nvCxnSpPr>
        <p:spPr>
          <a:xfrm flipH="1">
            <a:off x="4315803" y="4621841"/>
            <a:ext cx="1" cy="1067733"/>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AD6A6D4-D549-4873-9093-EEFD44E9951C}"/>
              </a:ext>
            </a:extLst>
          </p:cNvPr>
          <p:cNvPicPr>
            <a:picLocks noChangeAspect="1"/>
          </p:cNvPicPr>
          <p:nvPr/>
        </p:nvPicPr>
        <p:blipFill>
          <a:blip r:embed="rId2"/>
          <a:stretch>
            <a:fillRect/>
          </a:stretch>
        </p:blipFill>
        <p:spPr>
          <a:xfrm>
            <a:off x="3924945" y="3736016"/>
            <a:ext cx="907593" cy="763276"/>
          </a:xfrm>
          <a:prstGeom prst="rect">
            <a:avLst/>
          </a:prstGeom>
        </p:spPr>
      </p:pic>
      <p:pic>
        <p:nvPicPr>
          <p:cNvPr id="5" name="Picture 4">
            <a:extLst>
              <a:ext uri="{FF2B5EF4-FFF2-40B4-BE49-F238E27FC236}">
                <a16:creationId xmlns:a16="http://schemas.microsoft.com/office/drawing/2014/main" id="{0769AF74-8422-4761-B363-20292E7F8690}"/>
              </a:ext>
            </a:extLst>
          </p:cNvPr>
          <p:cNvPicPr>
            <a:picLocks noChangeAspect="1"/>
          </p:cNvPicPr>
          <p:nvPr/>
        </p:nvPicPr>
        <p:blipFill>
          <a:blip r:embed="rId3"/>
          <a:stretch>
            <a:fillRect/>
          </a:stretch>
        </p:blipFill>
        <p:spPr>
          <a:xfrm>
            <a:off x="2264203" y="6032374"/>
            <a:ext cx="1104331" cy="727925"/>
          </a:xfrm>
          <a:prstGeom prst="rect">
            <a:avLst/>
          </a:prstGeom>
        </p:spPr>
      </p:pic>
      <p:sp>
        <p:nvSpPr>
          <p:cNvPr id="16" name="TextBox 15">
            <a:extLst>
              <a:ext uri="{FF2B5EF4-FFF2-40B4-BE49-F238E27FC236}">
                <a16:creationId xmlns:a16="http://schemas.microsoft.com/office/drawing/2014/main" id="{B6293888-D821-4442-ABDB-BD34D5ECC68A}"/>
              </a:ext>
            </a:extLst>
          </p:cNvPr>
          <p:cNvSpPr txBox="1"/>
          <p:nvPr/>
        </p:nvSpPr>
        <p:spPr>
          <a:xfrm>
            <a:off x="3659976" y="5749041"/>
            <a:ext cx="1757145" cy="1200329"/>
          </a:xfrm>
          <a:prstGeom prst="rect">
            <a:avLst/>
          </a:prstGeom>
          <a:solidFill>
            <a:srgbClr val="FF0000"/>
          </a:solidFill>
        </p:spPr>
        <p:txBody>
          <a:bodyPr wrap="square" rtlCol="0">
            <a:spAutoFit/>
          </a:bodyPr>
          <a:lstStyle/>
          <a:p>
            <a:r>
              <a:rPr lang="en-US" dirty="0">
                <a:solidFill>
                  <a:schemeClr val="bg1">
                    <a:lumMod val="95000"/>
                  </a:schemeClr>
                </a:solidFill>
              </a:rPr>
              <a:t>FC is making promises (that you may not keep)</a:t>
            </a:r>
          </a:p>
        </p:txBody>
      </p:sp>
      <p:cxnSp>
        <p:nvCxnSpPr>
          <p:cNvPr id="17" name="Straight Connector 16">
            <a:extLst>
              <a:ext uri="{FF2B5EF4-FFF2-40B4-BE49-F238E27FC236}">
                <a16:creationId xmlns:a16="http://schemas.microsoft.com/office/drawing/2014/main" id="{25D93541-9F76-4D51-82B0-105955218DA6}"/>
              </a:ext>
            </a:extLst>
          </p:cNvPr>
          <p:cNvCxnSpPr>
            <a:cxnSpLocks/>
          </p:cNvCxnSpPr>
          <p:nvPr/>
        </p:nvCxnSpPr>
        <p:spPr>
          <a:xfrm flipH="1">
            <a:off x="9448697" y="4560567"/>
            <a:ext cx="24032" cy="1067732"/>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357657C-EA64-4062-A2A0-18C37E866B44}"/>
              </a:ext>
            </a:extLst>
          </p:cNvPr>
          <p:cNvSpPr txBox="1"/>
          <p:nvPr/>
        </p:nvSpPr>
        <p:spPr>
          <a:xfrm>
            <a:off x="6642333" y="4828362"/>
            <a:ext cx="2415618" cy="738664"/>
          </a:xfrm>
          <a:prstGeom prst="rect">
            <a:avLst/>
          </a:prstGeom>
          <a:solidFill>
            <a:srgbClr val="00B0F0"/>
          </a:solidFill>
        </p:spPr>
        <p:txBody>
          <a:bodyPr wrap="square" rtlCol="0">
            <a:spAutoFit/>
          </a:bodyPr>
          <a:lstStyle/>
          <a:p>
            <a:r>
              <a:rPr lang="en-US" sz="1400" dirty="0"/>
              <a:t>Pay your Bills and re-structure your life. Stuck with PPA type contract. May default.</a:t>
            </a:r>
          </a:p>
        </p:txBody>
      </p:sp>
      <p:pic>
        <p:nvPicPr>
          <p:cNvPr id="7" name="Picture 6">
            <a:extLst>
              <a:ext uri="{FF2B5EF4-FFF2-40B4-BE49-F238E27FC236}">
                <a16:creationId xmlns:a16="http://schemas.microsoft.com/office/drawing/2014/main" id="{61050DCA-3169-44DA-AAB8-E37F0C9B1A67}"/>
              </a:ext>
            </a:extLst>
          </p:cNvPr>
          <p:cNvPicPr>
            <a:picLocks noChangeAspect="1"/>
          </p:cNvPicPr>
          <p:nvPr/>
        </p:nvPicPr>
        <p:blipFill>
          <a:blip r:embed="rId4"/>
          <a:stretch>
            <a:fillRect/>
          </a:stretch>
        </p:blipFill>
        <p:spPr>
          <a:xfrm>
            <a:off x="9181474" y="3651372"/>
            <a:ext cx="582511" cy="906691"/>
          </a:xfrm>
          <a:prstGeom prst="rect">
            <a:avLst/>
          </a:prstGeom>
        </p:spPr>
      </p:pic>
      <p:cxnSp>
        <p:nvCxnSpPr>
          <p:cNvPr id="9" name="Straight Arrow Connector 8">
            <a:extLst>
              <a:ext uri="{FF2B5EF4-FFF2-40B4-BE49-F238E27FC236}">
                <a16:creationId xmlns:a16="http://schemas.microsoft.com/office/drawing/2014/main" id="{D63CC666-2230-4FC8-BE53-95C1EDD96C22}"/>
              </a:ext>
            </a:extLst>
          </p:cNvPr>
          <p:cNvCxnSpPr/>
          <p:nvPr/>
        </p:nvCxnSpPr>
        <p:spPr>
          <a:xfrm flipH="1">
            <a:off x="4622174" y="2974656"/>
            <a:ext cx="697582" cy="8766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B0DCFDD-0723-49AA-AC83-DC9E7BD4BF8E}"/>
              </a:ext>
            </a:extLst>
          </p:cNvPr>
          <p:cNvSpPr txBox="1"/>
          <p:nvPr/>
        </p:nvSpPr>
        <p:spPr>
          <a:xfrm>
            <a:off x="4710554" y="2758195"/>
            <a:ext cx="1442302" cy="649252"/>
          </a:xfrm>
          <a:prstGeom prst="rect">
            <a:avLst/>
          </a:prstGeom>
          <a:solidFill>
            <a:srgbClr val="FFFF00"/>
          </a:solidFill>
        </p:spPr>
        <p:txBody>
          <a:bodyPr wrap="square" rtlCol="0">
            <a:spAutoFit/>
          </a:bodyPr>
          <a:lstStyle/>
          <a:p>
            <a:r>
              <a:rPr lang="en-US" dirty="0"/>
              <a:t>Commitment Fee</a:t>
            </a:r>
          </a:p>
        </p:txBody>
      </p:sp>
      <p:sp>
        <p:nvSpPr>
          <p:cNvPr id="19" name="TextBox 18">
            <a:extLst>
              <a:ext uri="{FF2B5EF4-FFF2-40B4-BE49-F238E27FC236}">
                <a16:creationId xmlns:a16="http://schemas.microsoft.com/office/drawing/2014/main" id="{13AB6D35-C487-4B85-BEC0-DAD7791CBDB1}"/>
              </a:ext>
            </a:extLst>
          </p:cNvPr>
          <p:cNvSpPr txBox="1"/>
          <p:nvPr/>
        </p:nvSpPr>
        <p:spPr>
          <a:xfrm>
            <a:off x="8526121" y="5934672"/>
            <a:ext cx="1893217" cy="646331"/>
          </a:xfrm>
          <a:prstGeom prst="rect">
            <a:avLst/>
          </a:prstGeom>
          <a:solidFill>
            <a:schemeClr val="accent1">
              <a:lumMod val="40000"/>
              <a:lumOff val="60000"/>
            </a:schemeClr>
          </a:solidFill>
        </p:spPr>
        <p:txBody>
          <a:bodyPr wrap="square" rtlCol="0">
            <a:spAutoFit/>
          </a:bodyPr>
          <a:lstStyle/>
          <a:p>
            <a:r>
              <a:rPr lang="en-US" dirty="0"/>
              <a:t>Decommissioning Date</a:t>
            </a:r>
          </a:p>
        </p:txBody>
      </p:sp>
      <p:sp>
        <p:nvSpPr>
          <p:cNvPr id="20" name="TextBox 19">
            <a:extLst>
              <a:ext uri="{FF2B5EF4-FFF2-40B4-BE49-F238E27FC236}">
                <a16:creationId xmlns:a16="http://schemas.microsoft.com/office/drawing/2014/main" id="{4557264C-D1DD-44B0-8E72-C715BDCEE515}"/>
              </a:ext>
            </a:extLst>
          </p:cNvPr>
          <p:cNvSpPr txBox="1"/>
          <p:nvPr/>
        </p:nvSpPr>
        <p:spPr>
          <a:xfrm>
            <a:off x="2025444" y="2691851"/>
            <a:ext cx="1522075" cy="1477328"/>
          </a:xfrm>
          <a:prstGeom prst="rect">
            <a:avLst/>
          </a:prstGeom>
          <a:solidFill>
            <a:srgbClr val="FFFF00"/>
          </a:solidFill>
        </p:spPr>
        <p:txBody>
          <a:bodyPr wrap="square" rtlCol="0">
            <a:spAutoFit/>
          </a:bodyPr>
          <a:lstStyle/>
          <a:p>
            <a:r>
              <a:rPr lang="en-US" dirty="0"/>
              <a:t>Father of the bride makes commitment to pay for wedding</a:t>
            </a:r>
          </a:p>
        </p:txBody>
      </p:sp>
      <p:cxnSp>
        <p:nvCxnSpPr>
          <p:cNvPr id="22" name="Straight Arrow Connector 21">
            <a:extLst>
              <a:ext uri="{FF2B5EF4-FFF2-40B4-BE49-F238E27FC236}">
                <a16:creationId xmlns:a16="http://schemas.microsoft.com/office/drawing/2014/main" id="{4C12B801-4E84-452E-BDE8-EE6C1CA503A8}"/>
              </a:ext>
            </a:extLst>
          </p:cNvPr>
          <p:cNvCxnSpPr/>
          <p:nvPr/>
        </p:nvCxnSpPr>
        <p:spPr>
          <a:xfrm>
            <a:off x="3236435" y="4169179"/>
            <a:ext cx="1168923" cy="15203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2DF96DA-7D6B-44FB-9820-FAB6013E6DD1}"/>
              </a:ext>
            </a:extLst>
          </p:cNvPr>
          <p:cNvSpPr txBox="1"/>
          <p:nvPr/>
        </p:nvSpPr>
        <p:spPr>
          <a:xfrm>
            <a:off x="4455580" y="4954473"/>
            <a:ext cx="1495126" cy="646331"/>
          </a:xfrm>
          <a:prstGeom prst="rect">
            <a:avLst/>
          </a:prstGeom>
          <a:solidFill>
            <a:srgbClr val="00B0F0"/>
          </a:solidFill>
        </p:spPr>
        <p:txBody>
          <a:bodyPr wrap="square" rtlCol="0">
            <a:spAutoFit/>
          </a:bodyPr>
          <a:lstStyle/>
          <a:p>
            <a:r>
              <a:rPr lang="en-US" sz="1200" dirty="0"/>
              <a:t>Pay for Wedding with Other peoples’ money</a:t>
            </a:r>
          </a:p>
        </p:txBody>
      </p:sp>
      <p:cxnSp>
        <p:nvCxnSpPr>
          <p:cNvPr id="8" name="Straight Connector 7">
            <a:extLst>
              <a:ext uri="{FF2B5EF4-FFF2-40B4-BE49-F238E27FC236}">
                <a16:creationId xmlns:a16="http://schemas.microsoft.com/office/drawing/2014/main" id="{75758D27-FEFC-4EA0-A034-BEAA01E03D17}"/>
              </a:ext>
            </a:extLst>
          </p:cNvPr>
          <p:cNvCxnSpPr/>
          <p:nvPr/>
        </p:nvCxnSpPr>
        <p:spPr>
          <a:xfrm flipV="1">
            <a:off x="6126215" y="1833295"/>
            <a:ext cx="0" cy="5496339"/>
          </a:xfrm>
          <a:prstGeom prst="line">
            <a:avLst/>
          </a:prstGeom>
          <a:ln w="1174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8160BDA-88BB-4AC5-B57D-4F300951AD8C}"/>
              </a:ext>
            </a:extLst>
          </p:cNvPr>
          <p:cNvSpPr txBox="1"/>
          <p:nvPr/>
        </p:nvSpPr>
        <p:spPr>
          <a:xfrm>
            <a:off x="7572190" y="1597285"/>
            <a:ext cx="2415618" cy="1200329"/>
          </a:xfrm>
          <a:prstGeom prst="rect">
            <a:avLst/>
          </a:prstGeom>
          <a:solidFill>
            <a:srgbClr val="92D050"/>
          </a:solidFill>
        </p:spPr>
        <p:txBody>
          <a:bodyPr wrap="square" rtlCol="0">
            <a:spAutoFit/>
          </a:bodyPr>
          <a:lstStyle/>
          <a:p>
            <a:r>
              <a:rPr lang="en-US" dirty="0"/>
              <a:t>After COD, cash flow is presented in the cash flow waterfall and the last line is dividends</a:t>
            </a:r>
          </a:p>
        </p:txBody>
      </p:sp>
      <p:sp>
        <p:nvSpPr>
          <p:cNvPr id="25" name="TextBox 24">
            <a:extLst>
              <a:ext uri="{FF2B5EF4-FFF2-40B4-BE49-F238E27FC236}">
                <a16:creationId xmlns:a16="http://schemas.microsoft.com/office/drawing/2014/main" id="{17B27460-33FF-4864-A24E-D57225224624}"/>
              </a:ext>
            </a:extLst>
          </p:cNvPr>
          <p:cNvSpPr txBox="1"/>
          <p:nvPr/>
        </p:nvSpPr>
        <p:spPr>
          <a:xfrm>
            <a:off x="3322179" y="1567914"/>
            <a:ext cx="2415618" cy="1200329"/>
          </a:xfrm>
          <a:prstGeom prst="rect">
            <a:avLst/>
          </a:prstGeom>
          <a:solidFill>
            <a:srgbClr val="92D050"/>
          </a:solidFill>
        </p:spPr>
        <p:txBody>
          <a:bodyPr wrap="square" rtlCol="0">
            <a:spAutoFit/>
          </a:bodyPr>
          <a:lstStyle/>
          <a:p>
            <a:r>
              <a:rPr lang="en-US" dirty="0"/>
              <a:t>Before COD, cash flow is presented in the sources and uses statement</a:t>
            </a:r>
          </a:p>
        </p:txBody>
      </p:sp>
      <p:pic>
        <p:nvPicPr>
          <p:cNvPr id="10" name="Picture 9">
            <a:extLst>
              <a:ext uri="{FF2B5EF4-FFF2-40B4-BE49-F238E27FC236}">
                <a16:creationId xmlns:a16="http://schemas.microsoft.com/office/drawing/2014/main" id="{51DB459D-61CC-41C8-9F84-BFA5C56F7DCB}"/>
              </a:ext>
            </a:extLst>
          </p:cNvPr>
          <p:cNvPicPr>
            <a:picLocks noChangeAspect="1"/>
          </p:cNvPicPr>
          <p:nvPr/>
        </p:nvPicPr>
        <p:blipFill>
          <a:blip r:embed="rId5"/>
          <a:stretch>
            <a:fillRect/>
          </a:stretch>
        </p:blipFill>
        <p:spPr>
          <a:xfrm>
            <a:off x="5735469" y="3677962"/>
            <a:ext cx="781492" cy="943880"/>
          </a:xfrm>
          <a:prstGeom prst="rect">
            <a:avLst/>
          </a:prstGeom>
        </p:spPr>
      </p:pic>
      <p:sp>
        <p:nvSpPr>
          <p:cNvPr id="13" name="TextBox 12">
            <a:extLst>
              <a:ext uri="{FF2B5EF4-FFF2-40B4-BE49-F238E27FC236}">
                <a16:creationId xmlns:a16="http://schemas.microsoft.com/office/drawing/2014/main" id="{63D79DE2-94A6-4776-BC51-45DFCB16930E}"/>
              </a:ext>
            </a:extLst>
          </p:cNvPr>
          <p:cNvSpPr txBox="1"/>
          <p:nvPr/>
        </p:nvSpPr>
        <p:spPr>
          <a:xfrm>
            <a:off x="5577821" y="5934670"/>
            <a:ext cx="1150070" cy="923330"/>
          </a:xfrm>
          <a:prstGeom prst="rect">
            <a:avLst/>
          </a:prstGeom>
          <a:solidFill>
            <a:schemeClr val="accent1">
              <a:lumMod val="40000"/>
              <a:lumOff val="60000"/>
            </a:schemeClr>
          </a:solidFill>
        </p:spPr>
        <p:txBody>
          <a:bodyPr wrap="square" rtlCol="0">
            <a:spAutoFit/>
          </a:bodyPr>
          <a:lstStyle/>
          <a:p>
            <a:r>
              <a:rPr lang="en-US" dirty="0"/>
              <a:t>COD is Wedding Date</a:t>
            </a:r>
          </a:p>
        </p:txBody>
      </p:sp>
      <p:sp>
        <p:nvSpPr>
          <p:cNvPr id="26" name="Title 25">
            <a:extLst>
              <a:ext uri="{FF2B5EF4-FFF2-40B4-BE49-F238E27FC236}">
                <a16:creationId xmlns:a16="http://schemas.microsoft.com/office/drawing/2014/main" id="{626DAB0C-2441-DF24-946B-DFC4021F3654}"/>
              </a:ext>
            </a:extLst>
          </p:cNvPr>
          <p:cNvSpPr>
            <a:spLocks noGrp="1"/>
          </p:cNvSpPr>
          <p:nvPr>
            <p:ph type="ctrTitle"/>
          </p:nvPr>
        </p:nvSpPr>
        <p:spPr/>
        <p:txBody>
          <a:bodyPr/>
          <a:lstStyle/>
          <a:p>
            <a:r>
              <a:rPr lang="en-US" dirty="0"/>
              <a:t>Project Finance and Changing Risk</a:t>
            </a:r>
          </a:p>
        </p:txBody>
      </p:sp>
      <p:sp>
        <p:nvSpPr>
          <p:cNvPr id="3" name="TextBox 2">
            <a:extLst>
              <a:ext uri="{FF2B5EF4-FFF2-40B4-BE49-F238E27FC236}">
                <a16:creationId xmlns:a16="http://schemas.microsoft.com/office/drawing/2014/main" id="{4D344D2C-399C-31C6-5F3D-0C5F2732B629}"/>
              </a:ext>
            </a:extLst>
          </p:cNvPr>
          <p:cNvSpPr txBox="1"/>
          <p:nvPr/>
        </p:nvSpPr>
        <p:spPr>
          <a:xfrm>
            <a:off x="6602777" y="3161640"/>
            <a:ext cx="2407504" cy="1200329"/>
          </a:xfrm>
          <a:prstGeom prst="rect">
            <a:avLst/>
          </a:prstGeom>
          <a:solidFill>
            <a:srgbClr val="FF0000"/>
          </a:solidFill>
          <a:ln>
            <a:solidFill>
              <a:schemeClr val="bg1">
                <a:lumMod val="95000"/>
              </a:schemeClr>
            </a:solidFill>
          </a:ln>
        </p:spPr>
        <p:txBody>
          <a:bodyPr wrap="square" rtlCol="0">
            <a:spAutoFit/>
          </a:bodyPr>
          <a:lstStyle/>
          <a:p>
            <a:r>
              <a:rPr lang="en-US" dirty="0">
                <a:solidFill>
                  <a:schemeClr val="bg1"/>
                </a:solidFill>
              </a:rPr>
              <a:t>Date at which you realize that the wedding is working or is a complete disaster</a:t>
            </a:r>
          </a:p>
        </p:txBody>
      </p:sp>
      <p:cxnSp>
        <p:nvCxnSpPr>
          <p:cNvPr id="21" name="Straight Arrow Connector 20">
            <a:extLst>
              <a:ext uri="{FF2B5EF4-FFF2-40B4-BE49-F238E27FC236}">
                <a16:creationId xmlns:a16="http://schemas.microsoft.com/office/drawing/2014/main" id="{5C6785C9-06FC-01F0-7303-2E3EC265BE73}"/>
              </a:ext>
            </a:extLst>
          </p:cNvPr>
          <p:cNvCxnSpPr>
            <a:stCxn id="3" idx="2"/>
          </p:cNvCxnSpPr>
          <p:nvPr/>
        </p:nvCxnSpPr>
        <p:spPr>
          <a:xfrm flipH="1">
            <a:off x="7024255" y="4361969"/>
            <a:ext cx="782274" cy="1327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272186"/>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992FE6-D718-4009-A9DA-241FECA09E6F}"/>
              </a:ext>
            </a:extLst>
          </p:cNvPr>
          <p:cNvSpPr>
            <a:spLocks noGrp="1"/>
          </p:cNvSpPr>
          <p:nvPr>
            <p:ph type="ctrTitle"/>
          </p:nvPr>
        </p:nvSpPr>
        <p:spPr/>
        <p:txBody>
          <a:bodyPr/>
          <a:lstStyle/>
          <a:p>
            <a:r>
              <a:rPr lang="en-US" dirty="0"/>
              <a:t>Mini-Perm</a:t>
            </a:r>
            <a:endParaRPr lang="en-CH" dirty="0"/>
          </a:p>
        </p:txBody>
      </p:sp>
      <p:sp>
        <p:nvSpPr>
          <p:cNvPr id="2" name="Content Placeholder 1">
            <a:extLst>
              <a:ext uri="{FF2B5EF4-FFF2-40B4-BE49-F238E27FC236}">
                <a16:creationId xmlns:a16="http://schemas.microsoft.com/office/drawing/2014/main" id="{A06DB7A4-2B3B-4375-BB13-CBDEE091064E}"/>
              </a:ext>
            </a:extLst>
          </p:cNvPr>
          <p:cNvSpPr>
            <a:spLocks noGrp="1"/>
          </p:cNvSpPr>
          <p:nvPr>
            <p:ph type="body" sz="quarter" idx="13"/>
          </p:nvPr>
        </p:nvSpPr>
        <p:spPr/>
        <p:txBody>
          <a:bodyPr/>
          <a:lstStyle/>
          <a:p>
            <a:r>
              <a:rPr lang="en-US" dirty="0"/>
              <a:t>Start with Amortisation Profile – this is what drives the debt size.</a:t>
            </a:r>
          </a:p>
          <a:p>
            <a:r>
              <a:rPr lang="en-US" dirty="0"/>
              <a:t>Compute debt size form Amortisation period</a:t>
            </a:r>
          </a:p>
          <a:p>
            <a:endParaRPr lang="en-CH" dirty="0"/>
          </a:p>
        </p:txBody>
      </p:sp>
      <p:sp>
        <p:nvSpPr>
          <p:cNvPr id="4" name="Slide Number Placeholder 3">
            <a:extLst>
              <a:ext uri="{FF2B5EF4-FFF2-40B4-BE49-F238E27FC236}">
                <a16:creationId xmlns:a16="http://schemas.microsoft.com/office/drawing/2014/main" id="{6DEB663C-3978-42FD-9C8C-6AE0FB9B5E8B}"/>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310</a:t>
            </a:fld>
            <a:endParaRPr lang="ko-KR" altLang="en-US" dirty="0"/>
          </a:p>
        </p:txBody>
      </p:sp>
      <p:pic>
        <p:nvPicPr>
          <p:cNvPr id="5" name="Picture 4">
            <a:extLst>
              <a:ext uri="{FF2B5EF4-FFF2-40B4-BE49-F238E27FC236}">
                <a16:creationId xmlns:a16="http://schemas.microsoft.com/office/drawing/2014/main" id="{3E2CA72C-25D6-431F-93CC-3F63A366E18B}"/>
              </a:ext>
            </a:extLst>
          </p:cNvPr>
          <p:cNvPicPr>
            <a:picLocks noChangeAspect="1"/>
          </p:cNvPicPr>
          <p:nvPr/>
        </p:nvPicPr>
        <p:blipFill>
          <a:blip r:embed="rId2"/>
          <a:stretch>
            <a:fillRect/>
          </a:stretch>
        </p:blipFill>
        <p:spPr>
          <a:xfrm>
            <a:off x="1883985" y="2870250"/>
            <a:ext cx="8411656" cy="3099325"/>
          </a:xfrm>
          <a:prstGeom prst="rect">
            <a:avLst/>
          </a:prstGeom>
        </p:spPr>
      </p:pic>
    </p:spTree>
    <p:extLst>
      <p:ext uri="{BB962C8B-B14F-4D97-AF65-F5344CB8AC3E}">
        <p14:creationId xmlns:p14="http://schemas.microsoft.com/office/powerpoint/2010/main" val="3226815978"/>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30E9AC-A3FB-4032-9633-AF3AAAF494F8}"/>
              </a:ext>
            </a:extLst>
          </p:cNvPr>
          <p:cNvSpPr>
            <a:spLocks noGrp="1"/>
          </p:cNvSpPr>
          <p:nvPr>
            <p:ph type="ctrTitle"/>
          </p:nvPr>
        </p:nvSpPr>
        <p:spPr/>
        <p:txBody>
          <a:bodyPr/>
          <a:lstStyle/>
          <a:p>
            <a:r>
              <a:rPr lang="en-US" dirty="0"/>
              <a:t>Mini-Perm Example</a:t>
            </a:r>
            <a:endParaRPr lang="en-CH" dirty="0"/>
          </a:p>
        </p:txBody>
      </p:sp>
      <p:sp>
        <p:nvSpPr>
          <p:cNvPr id="2" name="Content Placeholder 1">
            <a:extLst>
              <a:ext uri="{FF2B5EF4-FFF2-40B4-BE49-F238E27FC236}">
                <a16:creationId xmlns:a16="http://schemas.microsoft.com/office/drawing/2014/main" id="{1A7E2A0F-8699-4604-A89E-AE47CF09C45F}"/>
              </a:ext>
            </a:extLst>
          </p:cNvPr>
          <p:cNvSpPr>
            <a:spLocks noGrp="1"/>
          </p:cNvSpPr>
          <p:nvPr>
            <p:ph type="body" sz="quarter" idx="13"/>
          </p:nvPr>
        </p:nvSpPr>
        <p:spPr/>
        <p:txBody>
          <a:bodyPr>
            <a:normAutofit/>
          </a:bodyPr>
          <a:lstStyle/>
          <a:p>
            <a:r>
              <a:rPr lang="en-US" dirty="0"/>
              <a:t>Term Loan Principal Scheduled Payments.  Borrower shall repay to Administrative Agent, for the account of each Lender, the aggregate unpaid principal amount of the Term Loans made by such Lender in installments payable on each Repayment Date in accordance with the Amortization Schedule set forth below, together with any remaining unpaid principal, interest, fees and costs due and payable on the Term Loan Maturity Date.  The Parties hereto acknowledge and agree that the Amortization Schedule set forth below shows the amount of each installment payment of the Term Loans to be made on each Repayment Date:</a:t>
            </a:r>
          </a:p>
          <a:p>
            <a:endParaRPr lang="en-CH" dirty="0"/>
          </a:p>
        </p:txBody>
      </p:sp>
      <p:sp>
        <p:nvSpPr>
          <p:cNvPr id="4" name="Slide Number Placeholder 3">
            <a:extLst>
              <a:ext uri="{FF2B5EF4-FFF2-40B4-BE49-F238E27FC236}">
                <a16:creationId xmlns:a16="http://schemas.microsoft.com/office/drawing/2014/main" id="{946BFEAD-F415-4A61-AFA9-60BF38BC582F}"/>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311</a:t>
            </a:fld>
            <a:endParaRPr lang="ko-KR" altLang="en-US" dirty="0"/>
          </a:p>
        </p:txBody>
      </p:sp>
      <p:graphicFrame>
        <p:nvGraphicFramePr>
          <p:cNvPr id="5" name="Content Placeholder 4">
            <a:extLst>
              <a:ext uri="{FF2B5EF4-FFF2-40B4-BE49-F238E27FC236}">
                <a16:creationId xmlns:a16="http://schemas.microsoft.com/office/drawing/2014/main" id="{2DF8F91B-F3E3-4AE6-BECB-DB960F726F68}"/>
              </a:ext>
            </a:extLst>
          </p:cNvPr>
          <p:cNvGraphicFramePr>
            <a:graphicFrameLocks/>
          </p:cNvGraphicFramePr>
          <p:nvPr>
            <p:extLst>
              <p:ext uri="{D42A27DB-BD31-4B8C-83A1-F6EECF244321}">
                <p14:modId xmlns:p14="http://schemas.microsoft.com/office/powerpoint/2010/main" val="674156884"/>
              </p:ext>
            </p:extLst>
          </p:nvPr>
        </p:nvGraphicFramePr>
        <p:xfrm>
          <a:off x="5196147" y="4344352"/>
          <a:ext cx="4183380" cy="2194560"/>
        </p:xfrm>
        <a:graphic>
          <a:graphicData uri="http://schemas.openxmlformats.org/drawingml/2006/table">
            <a:tbl>
              <a:tblPr firstRow="1" firstCol="1" bandRow="1">
                <a:tableStyleId>{5C22544A-7EE6-4342-B048-85BDC9FD1C3A}</a:tableStyleId>
              </a:tblPr>
              <a:tblGrid>
                <a:gridCol w="2240280">
                  <a:extLst>
                    <a:ext uri="{9D8B030D-6E8A-4147-A177-3AD203B41FA5}">
                      <a16:colId xmlns:a16="http://schemas.microsoft.com/office/drawing/2014/main" val="1810613067"/>
                    </a:ext>
                  </a:extLst>
                </a:gridCol>
                <a:gridCol w="1943100">
                  <a:extLst>
                    <a:ext uri="{9D8B030D-6E8A-4147-A177-3AD203B41FA5}">
                      <a16:colId xmlns:a16="http://schemas.microsoft.com/office/drawing/2014/main" val="2259106492"/>
                    </a:ext>
                  </a:extLst>
                </a:gridCol>
              </a:tblGrid>
              <a:tr h="0">
                <a:tc gridSpan="2">
                  <a:txBody>
                    <a:bodyPr/>
                    <a:lstStyle/>
                    <a:p>
                      <a:pPr indent="457200" algn="ctr">
                        <a:spcAft>
                          <a:spcPts val="0"/>
                        </a:spcAft>
                      </a:pPr>
                      <a:r>
                        <a:rPr lang="en-US" sz="1200" u="sng" dirty="0">
                          <a:effectLst/>
                        </a:rPr>
                        <a:t>Amortization Schedule</a:t>
                      </a:r>
                      <a:endParaRPr lang="en-CH" sz="12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CH"/>
                    </a:p>
                  </a:txBody>
                  <a:tcPr/>
                </a:tc>
                <a:extLst>
                  <a:ext uri="{0D108BD9-81ED-4DB2-BD59-A6C34878D82A}">
                    <a16:rowId xmlns:a16="http://schemas.microsoft.com/office/drawing/2014/main" val="2015671948"/>
                  </a:ext>
                </a:extLst>
              </a:tr>
              <a:tr h="0">
                <a:tc>
                  <a:txBody>
                    <a:bodyPr/>
                    <a:lstStyle/>
                    <a:p>
                      <a:pPr indent="457200" algn="ctr">
                        <a:spcAft>
                          <a:spcPts val="0"/>
                        </a:spcAft>
                      </a:pPr>
                      <a:r>
                        <a:rPr lang="en-US" sz="1200" u="sng" dirty="0">
                          <a:effectLst/>
                        </a:rPr>
                        <a:t>Quarterly Payments</a:t>
                      </a:r>
                      <a:endParaRPr lang="en-CH"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u="sng" dirty="0">
                          <a:effectLst/>
                        </a:rPr>
                        <a:t>Amount</a:t>
                      </a:r>
                      <a:endParaRPr lang="en-CH"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35149747"/>
                  </a:ext>
                </a:extLst>
              </a:tr>
              <a:tr h="0">
                <a:tc>
                  <a:txBody>
                    <a:bodyPr/>
                    <a:lstStyle/>
                    <a:p>
                      <a:pPr indent="457200" algn="ctr">
                        <a:spcAft>
                          <a:spcPts val="0"/>
                        </a:spcAft>
                      </a:pPr>
                      <a:r>
                        <a:rPr lang="en-US" sz="1200" dirty="0">
                          <a:effectLst/>
                        </a:rPr>
                        <a:t>1-4</a:t>
                      </a:r>
                      <a:endParaRPr lang="en-CH"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dirty="0">
                          <a:effectLst/>
                        </a:rPr>
                        <a:t>$102,600</a:t>
                      </a:r>
                      <a:endParaRPr lang="en-CH"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79069940"/>
                  </a:ext>
                </a:extLst>
              </a:tr>
              <a:tr h="0">
                <a:tc>
                  <a:txBody>
                    <a:bodyPr/>
                    <a:lstStyle/>
                    <a:p>
                      <a:pPr indent="457200" algn="ctr">
                        <a:spcAft>
                          <a:spcPts val="0"/>
                        </a:spcAft>
                      </a:pPr>
                      <a:r>
                        <a:rPr lang="en-US" sz="1200" dirty="0">
                          <a:effectLst/>
                        </a:rPr>
                        <a:t>5-8</a:t>
                      </a:r>
                      <a:endParaRPr lang="en-CH"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dirty="0">
                          <a:effectLst/>
                        </a:rPr>
                        <a:t>$111,400</a:t>
                      </a:r>
                      <a:endParaRPr lang="en-CH"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88684228"/>
                  </a:ext>
                </a:extLst>
              </a:tr>
              <a:tr h="0">
                <a:tc>
                  <a:txBody>
                    <a:bodyPr/>
                    <a:lstStyle/>
                    <a:p>
                      <a:pPr indent="457200" algn="ctr">
                        <a:spcAft>
                          <a:spcPts val="0"/>
                        </a:spcAft>
                      </a:pPr>
                      <a:r>
                        <a:rPr lang="en-US" sz="1200" dirty="0">
                          <a:effectLst/>
                        </a:rPr>
                        <a:t>9-12</a:t>
                      </a:r>
                      <a:endParaRPr lang="en-CH"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dirty="0">
                          <a:effectLst/>
                        </a:rPr>
                        <a:t> $118,500</a:t>
                      </a:r>
                      <a:endParaRPr lang="en-CH"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57402042"/>
                  </a:ext>
                </a:extLst>
              </a:tr>
              <a:tr h="0">
                <a:tc>
                  <a:txBody>
                    <a:bodyPr/>
                    <a:lstStyle/>
                    <a:p>
                      <a:pPr indent="457200" algn="ctr">
                        <a:spcAft>
                          <a:spcPts val="0"/>
                        </a:spcAft>
                      </a:pPr>
                      <a:r>
                        <a:rPr lang="en-US" sz="1200" dirty="0">
                          <a:effectLst/>
                        </a:rPr>
                        <a:t>13-16</a:t>
                      </a:r>
                      <a:endParaRPr lang="en-CH"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dirty="0">
                          <a:effectLst/>
                        </a:rPr>
                        <a:t> $128,000</a:t>
                      </a:r>
                      <a:endParaRPr lang="en-CH"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27970182"/>
                  </a:ext>
                </a:extLst>
              </a:tr>
              <a:tr h="0">
                <a:tc>
                  <a:txBody>
                    <a:bodyPr/>
                    <a:lstStyle/>
                    <a:p>
                      <a:pPr indent="457200" algn="ctr">
                        <a:spcAft>
                          <a:spcPts val="0"/>
                        </a:spcAft>
                      </a:pPr>
                      <a:r>
                        <a:rPr lang="en-US" sz="1200" dirty="0">
                          <a:effectLst/>
                        </a:rPr>
                        <a:t>17-20</a:t>
                      </a:r>
                      <a:endParaRPr lang="en-CH"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dirty="0">
                          <a:effectLst/>
                        </a:rPr>
                        <a:t> $136,000</a:t>
                      </a:r>
                      <a:endParaRPr lang="en-CH"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37852134"/>
                  </a:ext>
                </a:extLst>
              </a:tr>
              <a:tr h="0">
                <a:tc>
                  <a:txBody>
                    <a:bodyPr/>
                    <a:lstStyle/>
                    <a:p>
                      <a:pPr indent="457200" algn="ctr">
                        <a:spcAft>
                          <a:spcPts val="0"/>
                        </a:spcAft>
                      </a:pPr>
                      <a:r>
                        <a:rPr lang="en-US" sz="1200" dirty="0">
                          <a:effectLst/>
                        </a:rPr>
                        <a:t>21-24</a:t>
                      </a:r>
                      <a:endParaRPr lang="en-CH"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dirty="0">
                          <a:effectLst/>
                        </a:rPr>
                        <a:t> $146,250</a:t>
                      </a:r>
                      <a:endParaRPr lang="en-CH"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37030686"/>
                  </a:ext>
                </a:extLst>
              </a:tr>
              <a:tr h="0">
                <a:tc>
                  <a:txBody>
                    <a:bodyPr/>
                    <a:lstStyle/>
                    <a:p>
                      <a:pPr indent="457200" algn="ctr">
                        <a:spcAft>
                          <a:spcPts val="0"/>
                        </a:spcAft>
                      </a:pPr>
                      <a:r>
                        <a:rPr lang="en-US" sz="1200" dirty="0">
                          <a:effectLst/>
                        </a:rPr>
                        <a:t>25-28</a:t>
                      </a:r>
                      <a:endParaRPr lang="en-CH"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dirty="0">
                          <a:effectLst/>
                        </a:rPr>
                        <a:t> $157,000</a:t>
                      </a:r>
                      <a:endParaRPr lang="en-CH"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09757230"/>
                  </a:ext>
                </a:extLst>
              </a:tr>
              <a:tr h="0">
                <a:tc>
                  <a:txBody>
                    <a:bodyPr/>
                    <a:lstStyle/>
                    <a:p>
                      <a:pPr indent="457200" algn="ctr">
                        <a:spcAft>
                          <a:spcPts val="0"/>
                        </a:spcAft>
                      </a:pPr>
                      <a:r>
                        <a:rPr lang="en-US" sz="1200" dirty="0">
                          <a:effectLst/>
                        </a:rPr>
                        <a:t>29-32</a:t>
                      </a:r>
                      <a:endParaRPr lang="en-CH"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dirty="0">
                          <a:effectLst/>
                        </a:rPr>
                        <a:t> $168,250</a:t>
                      </a:r>
                      <a:endParaRPr lang="en-CH"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17592723"/>
                  </a:ext>
                </a:extLst>
              </a:tr>
              <a:tr h="0">
                <a:tc>
                  <a:txBody>
                    <a:bodyPr/>
                    <a:lstStyle/>
                    <a:p>
                      <a:pPr indent="457200" algn="ctr">
                        <a:spcAft>
                          <a:spcPts val="0"/>
                        </a:spcAft>
                      </a:pPr>
                      <a:r>
                        <a:rPr lang="en-US" sz="1200" dirty="0">
                          <a:effectLst/>
                        </a:rPr>
                        <a:t>33-36</a:t>
                      </a:r>
                      <a:endParaRPr lang="en-CH"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dirty="0">
                          <a:effectLst/>
                        </a:rPr>
                        <a:t> $180,000</a:t>
                      </a:r>
                      <a:endParaRPr lang="en-CH"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19639505"/>
                  </a:ext>
                </a:extLst>
              </a:tr>
              <a:tr h="0">
                <a:tc>
                  <a:txBody>
                    <a:bodyPr/>
                    <a:lstStyle/>
                    <a:p>
                      <a:pPr indent="457200" algn="ctr">
                        <a:spcAft>
                          <a:spcPts val="0"/>
                        </a:spcAft>
                      </a:pPr>
                      <a:r>
                        <a:rPr lang="en-US" sz="1200" dirty="0">
                          <a:effectLst/>
                        </a:rPr>
                        <a:t>Term Loan Maturity Date</a:t>
                      </a:r>
                      <a:endParaRPr lang="en-CH"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dirty="0">
                          <a:effectLst/>
                        </a:rPr>
                        <a:t> $5,508,000</a:t>
                      </a:r>
                      <a:endParaRPr lang="en-CH"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5041895"/>
                  </a:ext>
                </a:extLst>
              </a:tr>
            </a:tbl>
          </a:graphicData>
        </a:graphic>
      </p:graphicFrame>
    </p:spTree>
    <p:extLst>
      <p:ext uri="{BB962C8B-B14F-4D97-AF65-F5344CB8AC3E}">
        <p14:creationId xmlns:p14="http://schemas.microsoft.com/office/powerpoint/2010/main" val="3813585736"/>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Mini-Perm and Re-financing Assumption</a:t>
            </a:r>
          </a:p>
        </p:txBody>
      </p:sp>
      <p:pic>
        <p:nvPicPr>
          <p:cNvPr id="5" name="Content Placeholder 4"/>
          <p:cNvPicPr>
            <a:picLocks noGrp="1" noChangeAspect="1"/>
          </p:cNvPicPr>
          <p:nvPr>
            <p:ph idx="4294967295"/>
          </p:nvPr>
        </p:nvPicPr>
        <p:blipFill>
          <a:blip r:embed="rId2"/>
          <a:stretch>
            <a:fillRect/>
          </a:stretch>
        </p:blipFill>
        <p:spPr>
          <a:xfrm>
            <a:off x="868177" y="1854199"/>
            <a:ext cx="8035925" cy="4684713"/>
          </a:xfrm>
          <a:prstGeom prst="rect">
            <a:avLst/>
          </a:prstGeom>
        </p:spPr>
      </p:pic>
      <p:sp>
        <p:nvSpPr>
          <p:cNvPr id="4" name="Slide Number Placeholder 3"/>
          <p:cNvSpPr>
            <a:spLocks noGrp="1"/>
          </p:cNvSpPr>
          <p:nvPr>
            <p:ph type="sldNum" sz="quarter" idx="4294967295"/>
          </p:nvPr>
        </p:nvSpPr>
        <p:spPr>
          <a:xfrm>
            <a:off x="9448800" y="6356350"/>
            <a:ext cx="2743200" cy="365125"/>
          </a:xfrm>
        </p:spPr>
        <p:txBody>
          <a:bodyPr/>
          <a:lstStyle/>
          <a:p>
            <a:fld id="{EB241CD2-1E45-42A3-B213-66A034DF9A3B}" type="slidenum">
              <a:rPr lang="en-GB" smtClean="0"/>
              <a:t>312</a:t>
            </a:fld>
            <a:endParaRPr lang="en-GB" dirty="0"/>
          </a:p>
        </p:txBody>
      </p:sp>
    </p:spTree>
    <p:extLst>
      <p:ext uri="{BB962C8B-B14F-4D97-AF65-F5344CB8AC3E}">
        <p14:creationId xmlns:p14="http://schemas.microsoft.com/office/powerpoint/2010/main" val="259287240"/>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E7018D-CEE6-4488-9768-5B6B43117376}"/>
              </a:ext>
            </a:extLst>
          </p:cNvPr>
          <p:cNvSpPr>
            <a:spLocks noGrp="1"/>
          </p:cNvSpPr>
          <p:nvPr>
            <p:ph type="ctrTitle"/>
          </p:nvPr>
        </p:nvSpPr>
        <p:spPr/>
        <p:txBody>
          <a:bodyPr/>
          <a:lstStyle/>
          <a:p>
            <a:r>
              <a:rPr lang="en-US" dirty="0"/>
              <a:t>Mini-Perm Extension</a:t>
            </a:r>
            <a:endParaRPr lang="en-CH" dirty="0"/>
          </a:p>
        </p:txBody>
      </p:sp>
      <p:sp>
        <p:nvSpPr>
          <p:cNvPr id="2" name="Content Placeholder 1">
            <a:extLst>
              <a:ext uri="{FF2B5EF4-FFF2-40B4-BE49-F238E27FC236}">
                <a16:creationId xmlns:a16="http://schemas.microsoft.com/office/drawing/2014/main" id="{A53EF6DA-3F4C-4C97-9800-3F5B304781FB}"/>
              </a:ext>
            </a:extLst>
          </p:cNvPr>
          <p:cNvSpPr>
            <a:spLocks noGrp="1"/>
          </p:cNvSpPr>
          <p:nvPr>
            <p:ph type="body" sz="quarter" idx="13"/>
          </p:nvPr>
        </p:nvSpPr>
        <p:spPr/>
        <p:txBody>
          <a:bodyPr>
            <a:normAutofit fontScale="92500" lnSpcReduction="10000"/>
          </a:bodyPr>
          <a:lstStyle/>
          <a:p>
            <a:r>
              <a:rPr lang="en-US" dirty="0"/>
              <a:t>Term Loan Maturity Date Extension. </a:t>
            </a:r>
          </a:p>
          <a:p>
            <a:r>
              <a:rPr lang="en-US" dirty="0"/>
              <a:t>The Borrower may:</a:t>
            </a:r>
          </a:p>
          <a:p>
            <a:pPr lvl="1"/>
            <a:r>
              <a:rPr lang="en-US" dirty="0"/>
              <a:t>not sooner than twelve (12) months and,</a:t>
            </a:r>
          </a:p>
          <a:p>
            <a:pPr lvl="1"/>
            <a:r>
              <a:rPr lang="en-US" dirty="0"/>
              <a:t>not later than six (6) months prior to the then-current Term Loan Maturity Date</a:t>
            </a:r>
          </a:p>
          <a:p>
            <a:r>
              <a:rPr lang="en-US" dirty="0"/>
              <a:t>Request that the Term Loan Maturity Date be extended for an additional period selected by Borrower of up to an additional five (5) years (an “Extension Request”).</a:t>
            </a:r>
          </a:p>
          <a:p>
            <a:r>
              <a:rPr lang="en-US" dirty="0"/>
              <a:t>Borrower and the Lenders mutually agree to alternate terms and conditions not later than four (4) months prior to the then-current Term Loan Maturity Date</a:t>
            </a:r>
          </a:p>
          <a:p>
            <a:r>
              <a:rPr lang="en-US" dirty="0"/>
              <a:t>No Lender shall have any obligation to agree to have any of its Term Loans extended pursuant to any Extension Request.  </a:t>
            </a:r>
          </a:p>
          <a:p>
            <a:r>
              <a:rPr lang="en-US" dirty="0"/>
              <a:t>To the extent that not all Lenders approve an Extension Request, the Borrower shall have the right to replace each Lender that voted not to approve such Extension Request, and add as “Lenders” </a:t>
            </a:r>
          </a:p>
          <a:p>
            <a:r>
              <a:rPr lang="en-US" dirty="0"/>
              <a:t>On the then-current Term Loan Maturity Date, the Borrower shall repay each non-consenting Lender its Proportionate Share of the Term Loans.</a:t>
            </a:r>
            <a:endParaRPr lang="en-CH" dirty="0"/>
          </a:p>
          <a:p>
            <a:endParaRPr lang="en-US" dirty="0"/>
          </a:p>
          <a:p>
            <a:endParaRPr lang="en-CH" dirty="0"/>
          </a:p>
        </p:txBody>
      </p:sp>
      <p:sp>
        <p:nvSpPr>
          <p:cNvPr id="4" name="Slide Number Placeholder 3">
            <a:extLst>
              <a:ext uri="{FF2B5EF4-FFF2-40B4-BE49-F238E27FC236}">
                <a16:creationId xmlns:a16="http://schemas.microsoft.com/office/drawing/2014/main" id="{70E3E726-AAEA-4A53-AB9E-4BAF0B5DCFFF}"/>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313</a:t>
            </a:fld>
            <a:endParaRPr lang="ko-KR" altLang="en-US" dirty="0"/>
          </a:p>
        </p:txBody>
      </p:sp>
    </p:spTree>
    <p:extLst>
      <p:ext uri="{BB962C8B-B14F-4D97-AF65-F5344CB8AC3E}">
        <p14:creationId xmlns:p14="http://schemas.microsoft.com/office/powerpoint/2010/main" val="4008959715"/>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0F054-34F4-EBF3-CFC8-E07FCE876D00}"/>
              </a:ext>
            </a:extLst>
          </p:cNvPr>
          <p:cNvSpPr>
            <a:spLocks noGrp="1"/>
          </p:cNvSpPr>
          <p:nvPr>
            <p:ph type="ctrTitle"/>
          </p:nvPr>
        </p:nvSpPr>
        <p:spPr/>
        <p:txBody>
          <a:bodyPr>
            <a:normAutofit fontScale="90000"/>
          </a:bodyPr>
          <a:lstStyle/>
          <a:p>
            <a:r>
              <a:rPr lang="en-US" dirty="0" err="1"/>
              <a:t>YieldCo’s</a:t>
            </a:r>
            <a:r>
              <a:rPr lang="en-US" dirty="0"/>
              <a:t> and Balloon Payments</a:t>
            </a:r>
          </a:p>
        </p:txBody>
      </p:sp>
    </p:spTree>
    <p:extLst>
      <p:ext uri="{BB962C8B-B14F-4D97-AF65-F5344CB8AC3E}">
        <p14:creationId xmlns:p14="http://schemas.microsoft.com/office/powerpoint/2010/main" val="1142249420"/>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Transaction Multiples from Yieldco IPO’s</a:t>
            </a:r>
          </a:p>
        </p:txBody>
      </p:sp>
      <p:sp>
        <p:nvSpPr>
          <p:cNvPr id="3" name="Text Placeholder 2"/>
          <p:cNvSpPr>
            <a:spLocks noGrp="1"/>
          </p:cNvSpPr>
          <p:nvPr>
            <p:ph type="body" sz="quarter" idx="13"/>
          </p:nvPr>
        </p:nvSpPr>
        <p:spPr/>
        <p:txBody>
          <a:bodyPr>
            <a:normAutofit/>
          </a:bodyPr>
          <a:lstStyle/>
          <a:p>
            <a:r>
              <a:rPr lang="en-US" dirty="0"/>
              <a:t>For valuation of assets the most relevant multiple is the EV/EBITDA ratio. This is because the EBITDA is not affected by financing and because the EV/EBITDA ratio can be computed from IPO’s of Yieldco’s. For Yieldco projects that have minimal capital expenditures and small or no growth in cash flow, the EV/EBITDA can be used to derive an implied pre-tax IRR and an overall cost of capital (this is further explained in the appendix). The IRRs from this analysis are lower than the low case pre-tax cost of capital assumption.</a:t>
            </a:r>
          </a:p>
        </p:txBody>
      </p:sp>
      <p:sp>
        <p:nvSpPr>
          <p:cNvPr id="5" name="Slide Number Placeholder 4"/>
          <p:cNvSpPr>
            <a:spLocks noGrp="1"/>
          </p:cNvSpPr>
          <p:nvPr>
            <p:ph type="sldNum" sz="quarter" idx="4294967295"/>
          </p:nvPr>
        </p:nvSpPr>
        <p:spPr>
          <a:xfrm>
            <a:off x="9448800" y="6356350"/>
            <a:ext cx="2743200" cy="365125"/>
          </a:xfrm>
        </p:spPr>
        <p:txBody>
          <a:bodyPr/>
          <a:lstStyle/>
          <a:p>
            <a:fld id="{89EDC313-DAEE-4320-87CD-27472077E247}" type="slidenum">
              <a:rPr lang="en-US" smtClean="0"/>
              <a:pPr/>
              <a:t>315</a:t>
            </a:fld>
            <a:endParaRPr lang="en-US" dirty="0"/>
          </a:p>
        </p:txBody>
      </p:sp>
      <p:pic>
        <p:nvPicPr>
          <p:cNvPr id="4" name="Picture 3"/>
          <p:cNvPicPr>
            <a:picLocks noChangeAspect="1"/>
          </p:cNvPicPr>
          <p:nvPr/>
        </p:nvPicPr>
        <p:blipFill>
          <a:blip r:embed="rId2"/>
          <a:stretch>
            <a:fillRect/>
          </a:stretch>
        </p:blipFill>
        <p:spPr>
          <a:xfrm>
            <a:off x="2661996" y="3813124"/>
            <a:ext cx="5555254" cy="2464745"/>
          </a:xfrm>
          <a:prstGeom prst="rect">
            <a:avLst/>
          </a:prstGeom>
        </p:spPr>
      </p:pic>
    </p:spTree>
    <p:extLst>
      <p:ext uri="{BB962C8B-B14F-4D97-AF65-F5344CB8AC3E}">
        <p14:creationId xmlns:p14="http://schemas.microsoft.com/office/powerpoint/2010/main" val="3537532786"/>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Verification of Cost of Capital from Published Data in Yieldco Reports</a:t>
            </a:r>
          </a:p>
        </p:txBody>
      </p:sp>
      <p:sp>
        <p:nvSpPr>
          <p:cNvPr id="3" name="Text Placeholder 2"/>
          <p:cNvSpPr>
            <a:spLocks noGrp="1"/>
          </p:cNvSpPr>
          <p:nvPr>
            <p:ph type="body" sz="quarter" idx="13"/>
          </p:nvPr>
        </p:nvSpPr>
        <p:spPr/>
        <p:txBody>
          <a:bodyPr>
            <a:normAutofit/>
          </a:bodyPr>
          <a:lstStyle/>
          <a:p>
            <a:r>
              <a:rPr lang="en-US" dirty="0"/>
              <a:t>Detailed financial data of Yieldco’s including prospectuses and annual financial reports. One of the last companies that we investigated was Brookfield Renewable Energy Partners (BEP). In its notes to financial statements,  discount rates that are applied to both contractual cash flows and non-contracted cash flows in asset valuation are presented. It is assumed that the cost of capital represents after tax cost of capital although this is not specified in the report.</a:t>
            </a:r>
          </a:p>
        </p:txBody>
      </p:sp>
      <p:sp>
        <p:nvSpPr>
          <p:cNvPr id="4" name="Slide Number Placeholder 3"/>
          <p:cNvSpPr>
            <a:spLocks noGrp="1"/>
          </p:cNvSpPr>
          <p:nvPr>
            <p:ph type="sldNum" sz="quarter" idx="4294967295"/>
          </p:nvPr>
        </p:nvSpPr>
        <p:spPr>
          <a:xfrm>
            <a:off x="9448800" y="6356350"/>
            <a:ext cx="2743200" cy="365125"/>
          </a:xfrm>
        </p:spPr>
        <p:txBody>
          <a:bodyPr/>
          <a:lstStyle/>
          <a:p>
            <a:fld id="{89EDC313-DAEE-4320-87CD-27472077E247}" type="slidenum">
              <a:rPr lang="en-US" smtClean="0"/>
              <a:pPr/>
              <a:t>316</a:t>
            </a:fld>
            <a:endParaRPr lang="en-US" dirty="0"/>
          </a:p>
        </p:txBody>
      </p:sp>
      <p:pic>
        <p:nvPicPr>
          <p:cNvPr id="7" name="Picture 6"/>
          <p:cNvPicPr>
            <a:picLocks noChangeAspect="1"/>
          </p:cNvPicPr>
          <p:nvPr/>
        </p:nvPicPr>
        <p:blipFill>
          <a:blip r:embed="rId2"/>
          <a:stretch>
            <a:fillRect/>
          </a:stretch>
        </p:blipFill>
        <p:spPr>
          <a:xfrm>
            <a:off x="1921325" y="3763474"/>
            <a:ext cx="8129588" cy="2714625"/>
          </a:xfrm>
          <a:prstGeom prst="rect">
            <a:avLst/>
          </a:prstGeom>
        </p:spPr>
      </p:pic>
    </p:spTree>
    <p:extLst>
      <p:ext uri="{BB962C8B-B14F-4D97-AF65-F5344CB8AC3E}">
        <p14:creationId xmlns:p14="http://schemas.microsoft.com/office/powerpoint/2010/main" val="388055325"/>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137E46-457C-42D6-BCC7-675A221F4D01}"/>
              </a:ext>
            </a:extLst>
          </p:cNvPr>
          <p:cNvSpPr>
            <a:spLocks noGrp="1"/>
          </p:cNvSpPr>
          <p:nvPr>
            <p:ph type="ctrTitle"/>
          </p:nvPr>
        </p:nvSpPr>
        <p:spPr/>
        <p:txBody>
          <a:bodyPr/>
          <a:lstStyle/>
          <a:p>
            <a:r>
              <a:rPr lang="en-US" dirty="0"/>
              <a:t>Equity IRR without Balloon</a:t>
            </a:r>
          </a:p>
        </p:txBody>
      </p:sp>
      <p:pic>
        <p:nvPicPr>
          <p:cNvPr id="5" name="Content Placeholder 4">
            <a:extLst>
              <a:ext uri="{FF2B5EF4-FFF2-40B4-BE49-F238E27FC236}">
                <a16:creationId xmlns:a16="http://schemas.microsoft.com/office/drawing/2014/main" id="{1DC5D974-9652-43D1-A3F1-D868B87852BE}"/>
              </a:ext>
            </a:extLst>
          </p:cNvPr>
          <p:cNvPicPr>
            <a:picLocks noGrp="1" noChangeAspect="1"/>
          </p:cNvPicPr>
          <p:nvPr>
            <p:ph idx="4294967295"/>
          </p:nvPr>
        </p:nvPicPr>
        <p:blipFill>
          <a:blip r:embed="rId2"/>
          <a:stretch>
            <a:fillRect/>
          </a:stretch>
        </p:blipFill>
        <p:spPr>
          <a:xfrm>
            <a:off x="2194069" y="2934114"/>
            <a:ext cx="8875712" cy="2790825"/>
          </a:xfrm>
          <a:prstGeom prst="rect">
            <a:avLst/>
          </a:prstGeom>
        </p:spPr>
      </p:pic>
      <p:sp>
        <p:nvSpPr>
          <p:cNvPr id="4" name="Slide Number Placeholder 3">
            <a:extLst>
              <a:ext uri="{FF2B5EF4-FFF2-40B4-BE49-F238E27FC236}">
                <a16:creationId xmlns:a16="http://schemas.microsoft.com/office/drawing/2014/main" id="{CED15112-3922-49BA-9D54-8A1E253399F8}"/>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317</a:t>
            </a:fld>
            <a:endParaRPr lang="ko-KR" altLang="en-US" dirty="0"/>
          </a:p>
        </p:txBody>
      </p:sp>
    </p:spTree>
    <p:extLst>
      <p:ext uri="{BB962C8B-B14F-4D97-AF65-F5344CB8AC3E}">
        <p14:creationId xmlns:p14="http://schemas.microsoft.com/office/powerpoint/2010/main" val="3083289119"/>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6882D1-0A22-48A5-8EEE-1FC53B73037D}"/>
              </a:ext>
            </a:extLst>
          </p:cNvPr>
          <p:cNvSpPr>
            <a:spLocks noGrp="1"/>
          </p:cNvSpPr>
          <p:nvPr>
            <p:ph type="ctrTitle"/>
          </p:nvPr>
        </p:nvSpPr>
        <p:spPr/>
        <p:txBody>
          <a:bodyPr/>
          <a:lstStyle/>
          <a:p>
            <a:r>
              <a:rPr lang="en-US" dirty="0"/>
              <a:t>Equity IRR with Balloon</a:t>
            </a:r>
          </a:p>
        </p:txBody>
      </p:sp>
      <p:sp>
        <p:nvSpPr>
          <p:cNvPr id="4" name="Slide Number Placeholder 3">
            <a:extLst>
              <a:ext uri="{FF2B5EF4-FFF2-40B4-BE49-F238E27FC236}">
                <a16:creationId xmlns:a16="http://schemas.microsoft.com/office/drawing/2014/main" id="{CCD93053-1BD9-447E-A0C7-C401E4B25344}"/>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318</a:t>
            </a:fld>
            <a:endParaRPr lang="ko-KR" altLang="en-US" dirty="0"/>
          </a:p>
        </p:txBody>
      </p:sp>
      <p:pic>
        <p:nvPicPr>
          <p:cNvPr id="8" name="Content Placeholder 7">
            <a:extLst>
              <a:ext uri="{FF2B5EF4-FFF2-40B4-BE49-F238E27FC236}">
                <a16:creationId xmlns:a16="http://schemas.microsoft.com/office/drawing/2014/main" id="{C6E6848D-CEE8-49C0-850C-E0115B8DEBFA}"/>
              </a:ext>
            </a:extLst>
          </p:cNvPr>
          <p:cNvPicPr>
            <a:picLocks noGrp="1" noChangeAspect="1"/>
          </p:cNvPicPr>
          <p:nvPr>
            <p:ph idx="4294967295"/>
          </p:nvPr>
        </p:nvPicPr>
        <p:blipFill>
          <a:blip r:embed="rId2"/>
          <a:stretch>
            <a:fillRect/>
          </a:stretch>
        </p:blipFill>
        <p:spPr>
          <a:xfrm>
            <a:off x="3546475" y="2554288"/>
            <a:ext cx="8645525" cy="2719387"/>
          </a:xfrm>
          <a:prstGeom prst="rect">
            <a:avLst/>
          </a:prstGeom>
        </p:spPr>
      </p:pic>
      <p:sp>
        <p:nvSpPr>
          <p:cNvPr id="2" name="TextBox 1">
            <a:extLst>
              <a:ext uri="{FF2B5EF4-FFF2-40B4-BE49-F238E27FC236}">
                <a16:creationId xmlns:a16="http://schemas.microsoft.com/office/drawing/2014/main" id="{4E580923-C0F8-4E51-B5E7-B625DA247121}"/>
              </a:ext>
            </a:extLst>
          </p:cNvPr>
          <p:cNvSpPr txBox="1"/>
          <p:nvPr/>
        </p:nvSpPr>
        <p:spPr>
          <a:xfrm>
            <a:off x="1080942" y="1444990"/>
            <a:ext cx="4553146" cy="923330"/>
          </a:xfrm>
          <a:prstGeom prst="rect">
            <a:avLst/>
          </a:prstGeom>
          <a:noFill/>
        </p:spPr>
        <p:txBody>
          <a:bodyPr wrap="square" rtlCol="0">
            <a:spAutoFit/>
          </a:bodyPr>
          <a:lstStyle/>
          <a:p>
            <a:r>
              <a:rPr lang="en-US" dirty="0"/>
              <a:t>This case assumes large balloon payment at the end of the life – 20%.  Note how the equity IRR increases.</a:t>
            </a:r>
          </a:p>
        </p:txBody>
      </p:sp>
      <p:cxnSp>
        <p:nvCxnSpPr>
          <p:cNvPr id="6" name="Connector: Elbow 5">
            <a:extLst>
              <a:ext uri="{FF2B5EF4-FFF2-40B4-BE49-F238E27FC236}">
                <a16:creationId xmlns:a16="http://schemas.microsoft.com/office/drawing/2014/main" id="{7AA84119-4F2D-4C15-B67A-6DA712EA4148}"/>
              </a:ext>
            </a:extLst>
          </p:cNvPr>
          <p:cNvCxnSpPr/>
          <p:nvPr/>
        </p:nvCxnSpPr>
        <p:spPr>
          <a:xfrm>
            <a:off x="5634088" y="1725106"/>
            <a:ext cx="1894787" cy="148943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450897"/>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9653F-1DC7-D269-307D-53518D7DCA39}"/>
              </a:ext>
            </a:extLst>
          </p:cNvPr>
          <p:cNvSpPr>
            <a:spLocks noGrp="1"/>
          </p:cNvSpPr>
          <p:nvPr>
            <p:ph type="ctrTitle"/>
          </p:nvPr>
        </p:nvSpPr>
        <p:spPr/>
        <p:txBody>
          <a:bodyPr>
            <a:normAutofit fontScale="90000"/>
          </a:bodyPr>
          <a:lstStyle/>
          <a:p>
            <a:r>
              <a:rPr lang="en-US" dirty="0"/>
              <a:t>Section 7:</a:t>
            </a:r>
            <a:br>
              <a:rPr lang="en-US" dirty="0"/>
            </a:br>
            <a:r>
              <a:rPr lang="en-US" dirty="0"/>
              <a:t>Case Study</a:t>
            </a:r>
          </a:p>
        </p:txBody>
      </p:sp>
    </p:spTree>
    <p:extLst>
      <p:ext uri="{BB962C8B-B14F-4D97-AF65-F5344CB8AC3E}">
        <p14:creationId xmlns:p14="http://schemas.microsoft.com/office/powerpoint/2010/main" val="1433114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6B93C9-519E-45FB-87FB-9265BB922C6C}"/>
              </a:ext>
            </a:extLst>
          </p:cNvPr>
          <p:cNvSpPr>
            <a:spLocks noGrp="1"/>
          </p:cNvSpPr>
          <p:nvPr>
            <p:ph type="ctrTitle"/>
          </p:nvPr>
        </p:nvSpPr>
        <p:spPr/>
        <p:txBody>
          <a:bodyPr/>
          <a:lstStyle/>
          <a:p>
            <a:r>
              <a:rPr lang="en-US" dirty="0"/>
              <a:t>Project Finance and WACC</a:t>
            </a:r>
          </a:p>
        </p:txBody>
      </p:sp>
      <p:sp>
        <p:nvSpPr>
          <p:cNvPr id="2" name="Content Placeholder 1">
            <a:extLst>
              <a:ext uri="{FF2B5EF4-FFF2-40B4-BE49-F238E27FC236}">
                <a16:creationId xmlns:a16="http://schemas.microsoft.com/office/drawing/2014/main" id="{0798CFFD-5F52-4E12-B3A7-CA51173D2C8E}"/>
              </a:ext>
            </a:extLst>
          </p:cNvPr>
          <p:cNvSpPr>
            <a:spLocks noGrp="1"/>
          </p:cNvSpPr>
          <p:nvPr>
            <p:ph type="body" sz="quarter" idx="13"/>
          </p:nvPr>
        </p:nvSpPr>
        <p:spPr/>
        <p:txBody>
          <a:bodyPr>
            <a:normAutofit/>
          </a:bodyPr>
          <a:lstStyle/>
          <a:p>
            <a:r>
              <a:rPr lang="en-US" sz="2800" dirty="0"/>
              <a:t>In the last diagram it would be crazy to assume the risks associated with a relationship are the same over the course of the relationship.</a:t>
            </a:r>
          </a:p>
          <a:p>
            <a:r>
              <a:rPr lang="en-US" sz="2800" dirty="0"/>
              <a:t>Similarly, assuming that the risk of a project is the same over the life of a project makes no sense at all.</a:t>
            </a:r>
          </a:p>
          <a:p>
            <a:r>
              <a:rPr lang="en-US" sz="2800" dirty="0"/>
              <a:t>Additionally, the equity to capital ratio on a book or an economic basis is not the same over the life of a project.</a:t>
            </a:r>
          </a:p>
          <a:p>
            <a:r>
              <a:rPr lang="en-US" sz="2800" dirty="0"/>
              <a:t>This is unlike project finance, a corporation with portfolios of projects may have a reasonably constant WACC</a:t>
            </a:r>
          </a:p>
        </p:txBody>
      </p:sp>
      <p:sp>
        <p:nvSpPr>
          <p:cNvPr id="4" name="Slide Number Placeholder 3">
            <a:extLst>
              <a:ext uri="{FF2B5EF4-FFF2-40B4-BE49-F238E27FC236}">
                <a16:creationId xmlns:a16="http://schemas.microsoft.com/office/drawing/2014/main" id="{5367ADA8-7ABE-4455-A2F5-6DF054990263}"/>
              </a:ext>
            </a:extLst>
          </p:cNvPr>
          <p:cNvSpPr>
            <a:spLocks noGrp="1"/>
          </p:cNvSpPr>
          <p:nvPr>
            <p:ph type="sldNum" sz="quarter" idx="4294967295"/>
          </p:nvPr>
        </p:nvSpPr>
        <p:spPr>
          <a:xfrm>
            <a:off x="11495088" y="6457950"/>
            <a:ext cx="696912" cy="400050"/>
          </a:xfrm>
        </p:spPr>
        <p:txBody>
          <a:bodyPr/>
          <a:lstStyle/>
          <a:p>
            <a:pPr algn="ctr"/>
            <a:fld id="{0C3A1854-6B63-4059-B360-A3C4972BF0FC}" type="slidenum">
              <a:rPr lang="ko-KR" altLang="en-US" smtClean="0"/>
              <a:pPr algn="ctr"/>
              <a:t>32</a:t>
            </a:fld>
            <a:endParaRPr lang="ko-KR" altLang="en-US" dirty="0"/>
          </a:p>
        </p:txBody>
      </p:sp>
    </p:spTree>
    <p:extLst>
      <p:ext uri="{BB962C8B-B14F-4D97-AF65-F5344CB8AC3E}">
        <p14:creationId xmlns:p14="http://schemas.microsoft.com/office/powerpoint/2010/main" val="2852190152"/>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6DA1-219B-A0A1-6C60-396FD5D3AA85}"/>
              </a:ext>
            </a:extLst>
          </p:cNvPr>
          <p:cNvSpPr>
            <a:spLocks noGrp="1"/>
          </p:cNvSpPr>
          <p:nvPr>
            <p:ph type="ctrTitle"/>
          </p:nvPr>
        </p:nvSpPr>
        <p:spPr/>
        <p:txBody>
          <a:bodyPr/>
          <a:lstStyle/>
          <a:p>
            <a:r>
              <a:rPr lang="en-US" dirty="0"/>
              <a:t>Introduction</a:t>
            </a:r>
          </a:p>
        </p:txBody>
      </p:sp>
      <p:sp>
        <p:nvSpPr>
          <p:cNvPr id="3" name="Text Placeholder 2">
            <a:extLst>
              <a:ext uri="{FF2B5EF4-FFF2-40B4-BE49-F238E27FC236}">
                <a16:creationId xmlns:a16="http://schemas.microsoft.com/office/drawing/2014/main" id="{C4BE938F-A727-2A2F-2AE3-BA65EE90656A}"/>
              </a:ext>
            </a:extLst>
          </p:cNvPr>
          <p:cNvSpPr>
            <a:spLocks noGrp="1"/>
          </p:cNvSpPr>
          <p:nvPr>
            <p:ph type="body" sz="quarter" idx="13"/>
          </p:nvPr>
        </p:nvSpPr>
        <p:spPr/>
        <p:txBody>
          <a:bodyPr/>
          <a:lstStyle/>
          <a:p>
            <a:r>
              <a:rPr lang="en-US" dirty="0"/>
              <a:t>You have developed a bid complete with a model, project contracts and with resource studies.</a:t>
            </a:r>
          </a:p>
          <a:p>
            <a:r>
              <a:rPr lang="en-US" dirty="0"/>
              <a:t>You need to lower the price to become competitive with other suppliers.</a:t>
            </a:r>
          </a:p>
          <a:p>
            <a:r>
              <a:rPr lang="en-US" dirty="0"/>
              <a:t>You will make a presentation to the boss to understand things you can do to make your bid more competitive.</a:t>
            </a:r>
          </a:p>
          <a:p>
            <a:r>
              <a:rPr lang="en-US" dirty="0"/>
              <a:t>Base Model</a:t>
            </a:r>
          </a:p>
          <a:p>
            <a:pPr lvl="1"/>
            <a:r>
              <a:rPr lang="en-US" dirty="0"/>
              <a:t>Conservative P90</a:t>
            </a:r>
          </a:p>
          <a:p>
            <a:pPr lvl="1"/>
            <a:r>
              <a:rPr lang="en-US" dirty="0"/>
              <a:t>High Liquidated Damages</a:t>
            </a:r>
          </a:p>
          <a:p>
            <a:pPr lvl="1"/>
            <a:r>
              <a:rPr lang="en-US" dirty="0"/>
              <a:t>No Re-financing</a:t>
            </a:r>
          </a:p>
          <a:p>
            <a:pPr lvl="1"/>
            <a:r>
              <a:rPr lang="en-US" dirty="0"/>
              <a:t>No Partner Assumed</a:t>
            </a:r>
          </a:p>
          <a:p>
            <a:pPr lvl="1"/>
            <a:r>
              <a:rPr lang="en-US" dirty="0"/>
              <a:t>No Development Fee</a:t>
            </a:r>
          </a:p>
          <a:p>
            <a:endParaRPr lang="en-US" dirty="0"/>
          </a:p>
        </p:txBody>
      </p:sp>
    </p:spTree>
    <p:extLst>
      <p:ext uri="{BB962C8B-B14F-4D97-AF65-F5344CB8AC3E}">
        <p14:creationId xmlns:p14="http://schemas.microsoft.com/office/powerpoint/2010/main" val="3865828494"/>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A0722-B233-AE96-6ED0-954EB62AE10D}"/>
              </a:ext>
            </a:extLst>
          </p:cNvPr>
          <p:cNvSpPr>
            <a:spLocks noGrp="1"/>
          </p:cNvSpPr>
          <p:nvPr>
            <p:ph type="ctrTitle"/>
          </p:nvPr>
        </p:nvSpPr>
        <p:spPr/>
        <p:txBody>
          <a:bodyPr/>
          <a:lstStyle/>
          <a:p>
            <a:r>
              <a:rPr lang="en-US" dirty="0"/>
              <a:t>Investor Team</a:t>
            </a:r>
          </a:p>
        </p:txBody>
      </p:sp>
      <p:sp>
        <p:nvSpPr>
          <p:cNvPr id="3" name="Text Placeholder 2">
            <a:extLst>
              <a:ext uri="{FF2B5EF4-FFF2-40B4-BE49-F238E27FC236}">
                <a16:creationId xmlns:a16="http://schemas.microsoft.com/office/drawing/2014/main" id="{93AF934A-464D-8071-9FA3-95D3EC45B6F2}"/>
              </a:ext>
            </a:extLst>
          </p:cNvPr>
          <p:cNvSpPr>
            <a:spLocks noGrp="1"/>
          </p:cNvSpPr>
          <p:nvPr>
            <p:ph type="body" sz="quarter" idx="13"/>
          </p:nvPr>
        </p:nvSpPr>
        <p:spPr/>
        <p:txBody>
          <a:bodyPr/>
          <a:lstStyle/>
          <a:p>
            <a:r>
              <a:rPr lang="en-US" dirty="0"/>
              <a:t>Meet with other teams (we do this together)</a:t>
            </a:r>
          </a:p>
          <a:p>
            <a:r>
              <a:rPr lang="en-US" dirty="0"/>
              <a:t>Put together negotiation and compute the pricing offer.</a:t>
            </a:r>
          </a:p>
          <a:p>
            <a:r>
              <a:rPr lang="en-US" dirty="0"/>
              <a:t>Put the model together with different P90, debt terms, re-financing assumptions.</a:t>
            </a:r>
          </a:p>
          <a:p>
            <a:r>
              <a:rPr lang="en-US" dirty="0"/>
              <a:t>Recommend a target IRR with and without re-financing.</a:t>
            </a:r>
          </a:p>
          <a:p>
            <a:endParaRPr lang="en-US" dirty="0"/>
          </a:p>
        </p:txBody>
      </p:sp>
    </p:spTree>
    <p:extLst>
      <p:ext uri="{BB962C8B-B14F-4D97-AF65-F5344CB8AC3E}">
        <p14:creationId xmlns:p14="http://schemas.microsoft.com/office/powerpoint/2010/main" val="1943036526"/>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B06DE-4A58-AD91-A2EA-95C6D8AD8661}"/>
              </a:ext>
            </a:extLst>
          </p:cNvPr>
          <p:cNvSpPr>
            <a:spLocks noGrp="1"/>
          </p:cNvSpPr>
          <p:nvPr>
            <p:ph type="ctrTitle"/>
          </p:nvPr>
        </p:nvSpPr>
        <p:spPr/>
        <p:txBody>
          <a:bodyPr/>
          <a:lstStyle/>
          <a:p>
            <a:r>
              <a:rPr lang="en-US" dirty="0"/>
              <a:t>PPA Team</a:t>
            </a:r>
          </a:p>
        </p:txBody>
      </p:sp>
      <p:sp>
        <p:nvSpPr>
          <p:cNvPr id="3" name="Text Placeholder 2">
            <a:extLst>
              <a:ext uri="{FF2B5EF4-FFF2-40B4-BE49-F238E27FC236}">
                <a16:creationId xmlns:a16="http://schemas.microsoft.com/office/drawing/2014/main" id="{BFACF189-FDED-D821-FA51-065BB4341F7F}"/>
              </a:ext>
            </a:extLst>
          </p:cNvPr>
          <p:cNvSpPr>
            <a:spLocks noGrp="1"/>
          </p:cNvSpPr>
          <p:nvPr>
            <p:ph type="body" sz="quarter" idx="13"/>
          </p:nvPr>
        </p:nvSpPr>
        <p:spPr/>
        <p:txBody>
          <a:bodyPr/>
          <a:lstStyle/>
          <a:p>
            <a:r>
              <a:rPr lang="en-US" dirty="0"/>
              <a:t>Compute the effect of inflating the PPA</a:t>
            </a:r>
          </a:p>
          <a:p>
            <a:r>
              <a:rPr lang="en-US" dirty="0"/>
              <a:t>Compute the effect of reducing liquidated damages</a:t>
            </a:r>
          </a:p>
          <a:p>
            <a:r>
              <a:rPr lang="en-US" dirty="0"/>
              <a:t>Adjust the performance ratio</a:t>
            </a:r>
          </a:p>
        </p:txBody>
      </p:sp>
    </p:spTree>
    <p:extLst>
      <p:ext uri="{BB962C8B-B14F-4D97-AF65-F5344CB8AC3E}">
        <p14:creationId xmlns:p14="http://schemas.microsoft.com/office/powerpoint/2010/main" val="1394494934"/>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FC122-5C93-3B46-2A72-470850069FD7}"/>
              </a:ext>
            </a:extLst>
          </p:cNvPr>
          <p:cNvSpPr>
            <a:spLocks noGrp="1"/>
          </p:cNvSpPr>
          <p:nvPr>
            <p:ph type="ctrTitle"/>
          </p:nvPr>
        </p:nvSpPr>
        <p:spPr/>
        <p:txBody>
          <a:bodyPr/>
          <a:lstStyle/>
          <a:p>
            <a:r>
              <a:rPr lang="en-US" dirty="0"/>
              <a:t>Resource Team</a:t>
            </a:r>
          </a:p>
        </p:txBody>
      </p:sp>
      <p:sp>
        <p:nvSpPr>
          <p:cNvPr id="3" name="Text Placeholder 2">
            <a:extLst>
              <a:ext uri="{FF2B5EF4-FFF2-40B4-BE49-F238E27FC236}">
                <a16:creationId xmlns:a16="http://schemas.microsoft.com/office/drawing/2014/main" id="{96DE192A-9355-E122-25B9-9E536E25D3B0}"/>
              </a:ext>
            </a:extLst>
          </p:cNvPr>
          <p:cNvSpPr>
            <a:spLocks noGrp="1"/>
          </p:cNvSpPr>
          <p:nvPr>
            <p:ph type="body" sz="quarter" idx="13"/>
          </p:nvPr>
        </p:nvSpPr>
        <p:spPr/>
        <p:txBody>
          <a:bodyPr/>
          <a:lstStyle/>
          <a:p>
            <a:r>
              <a:rPr lang="en-US" dirty="0"/>
              <a:t>Compute P50 with alternative assumptions for temperature coefficient and temperature adjustment</a:t>
            </a:r>
          </a:p>
          <a:p>
            <a:r>
              <a:rPr lang="en-US" dirty="0"/>
              <a:t>Compute alternative standard deviation</a:t>
            </a:r>
          </a:p>
          <a:p>
            <a:r>
              <a:rPr lang="en-US" dirty="0"/>
              <a:t>Present revised P50 and P90 cases</a:t>
            </a:r>
          </a:p>
          <a:p>
            <a:r>
              <a:rPr lang="en-US" dirty="0"/>
              <a:t>Make a recommendation.</a:t>
            </a:r>
          </a:p>
          <a:p>
            <a:endParaRPr lang="en-US" dirty="0"/>
          </a:p>
        </p:txBody>
      </p:sp>
    </p:spTree>
    <p:extLst>
      <p:ext uri="{BB962C8B-B14F-4D97-AF65-F5344CB8AC3E}">
        <p14:creationId xmlns:p14="http://schemas.microsoft.com/office/powerpoint/2010/main" val="3793042774"/>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ACA0-E81D-50D2-7844-1B605A66D8C3}"/>
              </a:ext>
            </a:extLst>
          </p:cNvPr>
          <p:cNvSpPr>
            <a:spLocks noGrp="1"/>
          </p:cNvSpPr>
          <p:nvPr>
            <p:ph type="ctrTitle"/>
          </p:nvPr>
        </p:nvSpPr>
        <p:spPr/>
        <p:txBody>
          <a:bodyPr/>
          <a:lstStyle/>
          <a:p>
            <a:r>
              <a:rPr lang="en-US" dirty="0"/>
              <a:t>Debt Team</a:t>
            </a:r>
          </a:p>
        </p:txBody>
      </p:sp>
      <p:sp>
        <p:nvSpPr>
          <p:cNvPr id="3" name="Text Placeholder 2">
            <a:extLst>
              <a:ext uri="{FF2B5EF4-FFF2-40B4-BE49-F238E27FC236}">
                <a16:creationId xmlns:a16="http://schemas.microsoft.com/office/drawing/2014/main" id="{BC4165DE-AC47-9994-0DAB-3A56020C3AF1}"/>
              </a:ext>
            </a:extLst>
          </p:cNvPr>
          <p:cNvSpPr>
            <a:spLocks noGrp="1"/>
          </p:cNvSpPr>
          <p:nvPr>
            <p:ph type="body" sz="quarter" idx="13"/>
          </p:nvPr>
        </p:nvSpPr>
        <p:spPr/>
        <p:txBody>
          <a:bodyPr/>
          <a:lstStyle/>
          <a:p>
            <a:r>
              <a:rPr lang="en-US" dirty="0"/>
              <a:t>Compute the debt size with alternative assumptions for sizing, sculpting and credit spreads.</a:t>
            </a:r>
          </a:p>
          <a:p>
            <a:r>
              <a:rPr lang="en-US" dirty="0"/>
              <a:t>Change the development fee to affect the debt size.</a:t>
            </a:r>
          </a:p>
          <a:p>
            <a:r>
              <a:rPr lang="en-US" dirty="0"/>
              <a:t>Re-sculpt the debt with the assumption that revenues increase with inflation.</a:t>
            </a:r>
          </a:p>
          <a:p>
            <a:r>
              <a:rPr lang="en-US" dirty="0"/>
              <a:t>Reduce the tenor; reduce the credit spread and assume re-financing.</a:t>
            </a:r>
          </a:p>
          <a:p>
            <a:endParaRPr lang="en-US" dirty="0"/>
          </a:p>
        </p:txBody>
      </p:sp>
    </p:spTree>
    <p:extLst>
      <p:ext uri="{BB962C8B-B14F-4D97-AF65-F5344CB8AC3E}">
        <p14:creationId xmlns:p14="http://schemas.microsoft.com/office/powerpoint/2010/main" val="1277668335"/>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5194D-8524-314A-0F66-563B18BDC40B}"/>
              </a:ext>
            </a:extLst>
          </p:cNvPr>
          <p:cNvSpPr>
            <a:spLocks noGrp="1"/>
          </p:cNvSpPr>
          <p:nvPr>
            <p:ph type="ctrTitle"/>
          </p:nvPr>
        </p:nvSpPr>
        <p:spPr/>
        <p:txBody>
          <a:bodyPr/>
          <a:lstStyle/>
          <a:p>
            <a:r>
              <a:rPr lang="en-US" dirty="0"/>
              <a:t>EPC and O&amp;M Team</a:t>
            </a:r>
          </a:p>
        </p:txBody>
      </p:sp>
      <p:sp>
        <p:nvSpPr>
          <p:cNvPr id="3" name="Text Placeholder 2">
            <a:extLst>
              <a:ext uri="{FF2B5EF4-FFF2-40B4-BE49-F238E27FC236}">
                <a16:creationId xmlns:a16="http://schemas.microsoft.com/office/drawing/2014/main" id="{2D1E87BD-5130-BF34-4FFF-D5E6F78EA0D2}"/>
              </a:ext>
            </a:extLst>
          </p:cNvPr>
          <p:cNvSpPr>
            <a:spLocks noGrp="1"/>
          </p:cNvSpPr>
          <p:nvPr>
            <p:ph type="body" sz="quarter" idx="13"/>
          </p:nvPr>
        </p:nvSpPr>
        <p:spPr/>
        <p:txBody>
          <a:bodyPr/>
          <a:lstStyle/>
          <a:p>
            <a:r>
              <a:rPr lang="en-US" dirty="0"/>
              <a:t>Compute the change in EPC cost if liquidated damages are changed.</a:t>
            </a:r>
          </a:p>
          <a:p>
            <a:r>
              <a:rPr lang="en-US" dirty="0"/>
              <a:t>Evaluate the IRR if the EPC contractor is an investor.</a:t>
            </a:r>
          </a:p>
          <a:p>
            <a:r>
              <a:rPr lang="en-US" dirty="0"/>
              <a:t>Assume different prices for the O&amp;M contract with different performance ratio incentives.</a:t>
            </a:r>
          </a:p>
          <a:p>
            <a:endParaRPr lang="en-US" dirty="0"/>
          </a:p>
        </p:txBody>
      </p:sp>
    </p:spTree>
    <p:extLst>
      <p:ext uri="{BB962C8B-B14F-4D97-AF65-F5344CB8AC3E}">
        <p14:creationId xmlns:p14="http://schemas.microsoft.com/office/powerpoint/2010/main" val="1958743453"/>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1FB1B-F15F-97FB-B100-362EC81B10E8}"/>
              </a:ext>
            </a:extLst>
          </p:cNvPr>
          <p:cNvSpPr>
            <a:spLocks noGrp="1"/>
          </p:cNvSpPr>
          <p:nvPr>
            <p:ph type="ctrTitle"/>
          </p:nvPr>
        </p:nvSpPr>
        <p:spPr/>
        <p:txBody>
          <a:bodyPr>
            <a:normAutofit fontScale="90000"/>
          </a:bodyPr>
          <a:lstStyle/>
          <a:p>
            <a:br>
              <a:rPr lang="en-US" dirty="0"/>
            </a:br>
            <a:r>
              <a:rPr lang="en-US" dirty="0"/>
              <a:t>Project Finance, Climate Change and Cost of Capital</a:t>
            </a:r>
          </a:p>
        </p:txBody>
      </p:sp>
    </p:spTree>
    <p:extLst>
      <p:ext uri="{BB962C8B-B14F-4D97-AF65-F5344CB8AC3E}">
        <p14:creationId xmlns:p14="http://schemas.microsoft.com/office/powerpoint/2010/main" val="1347862308"/>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A8264-AE75-2AA8-4F58-8283C3EB2F35}"/>
              </a:ext>
            </a:extLst>
          </p:cNvPr>
          <p:cNvSpPr>
            <a:spLocks noGrp="1"/>
          </p:cNvSpPr>
          <p:nvPr>
            <p:ph type="ctrTitle"/>
          </p:nvPr>
        </p:nvSpPr>
        <p:spPr/>
        <p:txBody>
          <a:bodyPr/>
          <a:lstStyle/>
          <a:p>
            <a:r>
              <a:rPr lang="en-US" dirty="0"/>
              <a:t>Capital Intensity – Refinery versus Roof-top Solar</a:t>
            </a:r>
          </a:p>
        </p:txBody>
      </p:sp>
      <p:sp>
        <p:nvSpPr>
          <p:cNvPr id="4" name="Slide Number Placeholder 3">
            <a:extLst>
              <a:ext uri="{FF2B5EF4-FFF2-40B4-BE49-F238E27FC236}">
                <a16:creationId xmlns:a16="http://schemas.microsoft.com/office/drawing/2014/main" id="{B50951A8-3ADF-CC97-0E39-F092D54DD4B0}"/>
              </a:ext>
            </a:extLst>
          </p:cNvPr>
          <p:cNvSpPr>
            <a:spLocks noGrp="1"/>
          </p:cNvSpPr>
          <p:nvPr>
            <p:ph type="sldNum" sz="quarter" idx="4294967295"/>
          </p:nvPr>
        </p:nvSpPr>
        <p:spPr>
          <a:xfrm>
            <a:off x="11495088" y="6457950"/>
            <a:ext cx="696912" cy="400050"/>
          </a:xfrm>
        </p:spPr>
        <p:txBody>
          <a:bodyPr/>
          <a:lstStyle/>
          <a:p>
            <a:fld id="{EB241CD2-1E45-42A3-B213-66A034DF9A3B}" type="slidenum">
              <a:rPr lang="en-GB" smtClean="0"/>
              <a:t>327</a:t>
            </a:fld>
            <a:endParaRPr lang="en-GB" dirty="0"/>
          </a:p>
        </p:txBody>
      </p:sp>
      <p:pic>
        <p:nvPicPr>
          <p:cNvPr id="10" name="Picture 9">
            <a:extLst>
              <a:ext uri="{FF2B5EF4-FFF2-40B4-BE49-F238E27FC236}">
                <a16:creationId xmlns:a16="http://schemas.microsoft.com/office/drawing/2014/main" id="{88C74391-2B1B-D6FE-9BCE-D40315C25551}"/>
              </a:ext>
            </a:extLst>
          </p:cNvPr>
          <p:cNvPicPr>
            <a:picLocks noChangeAspect="1"/>
          </p:cNvPicPr>
          <p:nvPr/>
        </p:nvPicPr>
        <p:blipFill>
          <a:blip r:embed="rId2"/>
          <a:stretch>
            <a:fillRect/>
          </a:stretch>
        </p:blipFill>
        <p:spPr>
          <a:xfrm>
            <a:off x="323478" y="1901417"/>
            <a:ext cx="5158741" cy="3239385"/>
          </a:xfrm>
          <a:prstGeom prst="rect">
            <a:avLst/>
          </a:prstGeom>
        </p:spPr>
      </p:pic>
      <p:pic>
        <p:nvPicPr>
          <p:cNvPr id="12" name="Picture 11">
            <a:extLst>
              <a:ext uri="{FF2B5EF4-FFF2-40B4-BE49-F238E27FC236}">
                <a16:creationId xmlns:a16="http://schemas.microsoft.com/office/drawing/2014/main" id="{A907A619-2999-0EC9-9262-F2817B7C8270}"/>
              </a:ext>
            </a:extLst>
          </p:cNvPr>
          <p:cNvPicPr>
            <a:picLocks noChangeAspect="1"/>
          </p:cNvPicPr>
          <p:nvPr/>
        </p:nvPicPr>
        <p:blipFill>
          <a:blip r:embed="rId3"/>
          <a:stretch>
            <a:fillRect/>
          </a:stretch>
        </p:blipFill>
        <p:spPr>
          <a:xfrm>
            <a:off x="6508943" y="1901417"/>
            <a:ext cx="4986145" cy="3299655"/>
          </a:xfrm>
          <a:prstGeom prst="rect">
            <a:avLst/>
          </a:prstGeom>
        </p:spPr>
      </p:pic>
    </p:spTree>
    <p:extLst>
      <p:ext uri="{BB962C8B-B14F-4D97-AF65-F5344CB8AC3E}">
        <p14:creationId xmlns:p14="http://schemas.microsoft.com/office/powerpoint/2010/main" val="89389702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A8264-AE75-2AA8-4F58-8283C3EB2F35}"/>
              </a:ext>
            </a:extLst>
          </p:cNvPr>
          <p:cNvSpPr>
            <a:spLocks noGrp="1"/>
          </p:cNvSpPr>
          <p:nvPr>
            <p:ph type="ctrTitle"/>
          </p:nvPr>
        </p:nvSpPr>
        <p:spPr/>
        <p:txBody>
          <a:bodyPr/>
          <a:lstStyle/>
          <a:p>
            <a:r>
              <a:rPr lang="en-US" dirty="0"/>
              <a:t>Capital Intensity – Hydro versus Natural Gas</a:t>
            </a:r>
          </a:p>
        </p:txBody>
      </p:sp>
      <p:sp>
        <p:nvSpPr>
          <p:cNvPr id="4" name="Slide Number Placeholder 3">
            <a:extLst>
              <a:ext uri="{FF2B5EF4-FFF2-40B4-BE49-F238E27FC236}">
                <a16:creationId xmlns:a16="http://schemas.microsoft.com/office/drawing/2014/main" id="{B50951A8-3ADF-CC97-0E39-F092D54DD4B0}"/>
              </a:ext>
            </a:extLst>
          </p:cNvPr>
          <p:cNvSpPr>
            <a:spLocks noGrp="1"/>
          </p:cNvSpPr>
          <p:nvPr>
            <p:ph type="sldNum" sz="quarter" idx="4294967295"/>
          </p:nvPr>
        </p:nvSpPr>
        <p:spPr>
          <a:xfrm>
            <a:off x="11495088" y="6457950"/>
            <a:ext cx="696912" cy="400050"/>
          </a:xfrm>
        </p:spPr>
        <p:txBody>
          <a:bodyPr/>
          <a:lstStyle/>
          <a:p>
            <a:fld id="{EB241CD2-1E45-42A3-B213-66A034DF9A3B}" type="slidenum">
              <a:rPr lang="en-GB" smtClean="0"/>
              <a:t>328</a:t>
            </a:fld>
            <a:endParaRPr lang="en-GB" dirty="0"/>
          </a:p>
        </p:txBody>
      </p:sp>
      <p:pic>
        <p:nvPicPr>
          <p:cNvPr id="7" name="Picture 6">
            <a:extLst>
              <a:ext uri="{FF2B5EF4-FFF2-40B4-BE49-F238E27FC236}">
                <a16:creationId xmlns:a16="http://schemas.microsoft.com/office/drawing/2014/main" id="{AB8D0D84-4439-B0D5-5150-6FC9BD00AB02}"/>
              </a:ext>
            </a:extLst>
          </p:cNvPr>
          <p:cNvPicPr>
            <a:picLocks noChangeAspect="1"/>
          </p:cNvPicPr>
          <p:nvPr/>
        </p:nvPicPr>
        <p:blipFill>
          <a:blip r:embed="rId2"/>
          <a:stretch>
            <a:fillRect/>
          </a:stretch>
        </p:blipFill>
        <p:spPr>
          <a:xfrm>
            <a:off x="579718" y="2040598"/>
            <a:ext cx="4953081" cy="3302053"/>
          </a:xfrm>
          <a:prstGeom prst="rect">
            <a:avLst/>
          </a:prstGeom>
        </p:spPr>
      </p:pic>
      <p:pic>
        <p:nvPicPr>
          <p:cNvPr id="17" name="Picture 16">
            <a:extLst>
              <a:ext uri="{FF2B5EF4-FFF2-40B4-BE49-F238E27FC236}">
                <a16:creationId xmlns:a16="http://schemas.microsoft.com/office/drawing/2014/main" id="{7C4C0ACC-3284-EC80-97C8-7CBA5E34C61F}"/>
              </a:ext>
            </a:extLst>
          </p:cNvPr>
          <p:cNvPicPr>
            <a:picLocks noChangeAspect="1"/>
          </p:cNvPicPr>
          <p:nvPr/>
        </p:nvPicPr>
        <p:blipFill>
          <a:blip r:embed="rId3"/>
          <a:stretch>
            <a:fillRect/>
          </a:stretch>
        </p:blipFill>
        <p:spPr>
          <a:xfrm>
            <a:off x="6224840" y="2040598"/>
            <a:ext cx="4999515" cy="3281353"/>
          </a:xfrm>
          <a:prstGeom prst="rect">
            <a:avLst/>
          </a:prstGeom>
        </p:spPr>
      </p:pic>
    </p:spTree>
    <p:extLst>
      <p:ext uri="{BB962C8B-B14F-4D97-AF65-F5344CB8AC3E}">
        <p14:creationId xmlns:p14="http://schemas.microsoft.com/office/powerpoint/2010/main" val="1791602311"/>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A8264-AE75-2AA8-4F58-8283C3EB2F35}"/>
              </a:ext>
            </a:extLst>
          </p:cNvPr>
          <p:cNvSpPr>
            <a:spLocks noGrp="1"/>
          </p:cNvSpPr>
          <p:nvPr>
            <p:ph type="ctrTitle"/>
          </p:nvPr>
        </p:nvSpPr>
        <p:spPr/>
        <p:txBody>
          <a:bodyPr/>
          <a:lstStyle/>
          <a:p>
            <a:r>
              <a:rPr lang="en-US" dirty="0"/>
              <a:t>Capital Intensity – Energy Efficient House</a:t>
            </a:r>
          </a:p>
        </p:txBody>
      </p:sp>
      <p:sp>
        <p:nvSpPr>
          <p:cNvPr id="4" name="Slide Number Placeholder 3">
            <a:extLst>
              <a:ext uri="{FF2B5EF4-FFF2-40B4-BE49-F238E27FC236}">
                <a16:creationId xmlns:a16="http://schemas.microsoft.com/office/drawing/2014/main" id="{B50951A8-3ADF-CC97-0E39-F092D54DD4B0}"/>
              </a:ext>
            </a:extLst>
          </p:cNvPr>
          <p:cNvSpPr>
            <a:spLocks noGrp="1"/>
          </p:cNvSpPr>
          <p:nvPr>
            <p:ph type="sldNum" sz="quarter" idx="4294967295"/>
          </p:nvPr>
        </p:nvSpPr>
        <p:spPr>
          <a:xfrm>
            <a:off x="11495088" y="6457950"/>
            <a:ext cx="696912" cy="400050"/>
          </a:xfrm>
        </p:spPr>
        <p:txBody>
          <a:bodyPr/>
          <a:lstStyle/>
          <a:p>
            <a:fld id="{EB241CD2-1E45-42A3-B213-66A034DF9A3B}" type="slidenum">
              <a:rPr lang="en-GB" smtClean="0"/>
              <a:t>329</a:t>
            </a:fld>
            <a:endParaRPr lang="en-GB" dirty="0"/>
          </a:p>
        </p:txBody>
      </p:sp>
      <p:pic>
        <p:nvPicPr>
          <p:cNvPr id="8" name="Picture 7">
            <a:extLst>
              <a:ext uri="{FF2B5EF4-FFF2-40B4-BE49-F238E27FC236}">
                <a16:creationId xmlns:a16="http://schemas.microsoft.com/office/drawing/2014/main" id="{203D8E4F-2328-2E53-9123-7642230DAAE5}"/>
              </a:ext>
            </a:extLst>
          </p:cNvPr>
          <p:cNvPicPr>
            <a:picLocks noChangeAspect="1"/>
          </p:cNvPicPr>
          <p:nvPr/>
        </p:nvPicPr>
        <p:blipFill>
          <a:blip r:embed="rId2"/>
          <a:stretch>
            <a:fillRect/>
          </a:stretch>
        </p:blipFill>
        <p:spPr>
          <a:xfrm>
            <a:off x="3005618" y="1885067"/>
            <a:ext cx="6168398" cy="3488335"/>
          </a:xfrm>
          <a:prstGeom prst="rect">
            <a:avLst/>
          </a:prstGeom>
        </p:spPr>
      </p:pic>
    </p:spTree>
    <p:extLst>
      <p:ext uri="{BB962C8B-B14F-4D97-AF65-F5344CB8AC3E}">
        <p14:creationId xmlns:p14="http://schemas.microsoft.com/office/powerpoint/2010/main" val="2985040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A82F0-5AD9-1340-2EC4-9A51E703230D}"/>
              </a:ext>
            </a:extLst>
          </p:cNvPr>
          <p:cNvSpPr>
            <a:spLocks noGrp="1"/>
          </p:cNvSpPr>
          <p:nvPr>
            <p:ph type="ctrTitle"/>
          </p:nvPr>
        </p:nvSpPr>
        <p:spPr/>
        <p:txBody>
          <a:bodyPr/>
          <a:lstStyle/>
          <a:p>
            <a:r>
              <a:rPr lang="en-US" dirty="0"/>
              <a:t>Simple IRR Calculation with Risk Reduction</a:t>
            </a:r>
          </a:p>
        </p:txBody>
      </p:sp>
      <p:sp>
        <p:nvSpPr>
          <p:cNvPr id="3" name="Text Placeholder 2">
            <a:extLst>
              <a:ext uri="{FF2B5EF4-FFF2-40B4-BE49-F238E27FC236}">
                <a16:creationId xmlns:a16="http://schemas.microsoft.com/office/drawing/2014/main" id="{600A8756-9C7D-57A7-E899-6BBE75994120}"/>
              </a:ext>
            </a:extLst>
          </p:cNvPr>
          <p:cNvSpPr>
            <a:spLocks noGrp="1"/>
          </p:cNvSpPr>
          <p:nvPr>
            <p:ph type="body" sz="quarter" idx="13"/>
          </p:nvPr>
        </p:nvSpPr>
        <p:spPr/>
        <p:txBody>
          <a:bodyPr/>
          <a:lstStyle/>
          <a:p>
            <a:r>
              <a:rPr lang="en-US" dirty="0"/>
              <a:t>Step 1: Compute the Equity IRR from the Project</a:t>
            </a:r>
          </a:p>
          <a:p>
            <a:r>
              <a:rPr lang="en-US" dirty="0"/>
              <a:t>Step 2: Compute the Value of the Project Assuming a Buyer has the same discount rate as the earned IRR</a:t>
            </a:r>
          </a:p>
          <a:p>
            <a:r>
              <a:rPr lang="en-US" dirty="0"/>
              <a:t>Step 3: Compute the IRR with Changing Risk</a:t>
            </a:r>
          </a:p>
          <a:p>
            <a:r>
              <a:rPr lang="en-US" dirty="0"/>
              <a:t>Step 4: Compute the IRR with Value increase from risk reduction</a:t>
            </a:r>
          </a:p>
        </p:txBody>
      </p:sp>
    </p:spTree>
    <p:extLst>
      <p:ext uri="{BB962C8B-B14F-4D97-AF65-F5344CB8AC3E}">
        <p14:creationId xmlns:p14="http://schemas.microsoft.com/office/powerpoint/2010/main" val="1058169108"/>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1F350-01AD-573A-E071-6FAA4D4170EE}"/>
              </a:ext>
            </a:extLst>
          </p:cNvPr>
          <p:cNvSpPr>
            <a:spLocks noGrp="1"/>
          </p:cNvSpPr>
          <p:nvPr>
            <p:ph type="ctrTitle"/>
          </p:nvPr>
        </p:nvSpPr>
        <p:spPr/>
        <p:txBody>
          <a:bodyPr>
            <a:normAutofit fontScale="90000"/>
          </a:bodyPr>
          <a:lstStyle/>
          <a:p>
            <a:r>
              <a:rPr lang="en-US" dirty="0"/>
              <a:t>Which is more Capital Intensive Electric or Internal Combustion</a:t>
            </a:r>
          </a:p>
        </p:txBody>
      </p:sp>
      <p:sp>
        <p:nvSpPr>
          <p:cNvPr id="4" name="Slide Number Placeholder 3">
            <a:extLst>
              <a:ext uri="{FF2B5EF4-FFF2-40B4-BE49-F238E27FC236}">
                <a16:creationId xmlns:a16="http://schemas.microsoft.com/office/drawing/2014/main" id="{9CE73C2E-037F-C43D-8573-A5834AC73C8D}"/>
              </a:ext>
            </a:extLst>
          </p:cNvPr>
          <p:cNvSpPr>
            <a:spLocks noGrp="1"/>
          </p:cNvSpPr>
          <p:nvPr>
            <p:ph type="sldNum" sz="quarter" idx="4294967295"/>
          </p:nvPr>
        </p:nvSpPr>
        <p:spPr>
          <a:xfrm>
            <a:off x="11495088" y="6457950"/>
            <a:ext cx="696912" cy="400050"/>
          </a:xfrm>
        </p:spPr>
        <p:txBody>
          <a:bodyPr/>
          <a:lstStyle/>
          <a:p>
            <a:fld id="{EB241CD2-1E45-42A3-B213-66A034DF9A3B}" type="slidenum">
              <a:rPr lang="en-GB" smtClean="0"/>
              <a:t>330</a:t>
            </a:fld>
            <a:endParaRPr lang="en-GB" dirty="0"/>
          </a:p>
        </p:txBody>
      </p:sp>
      <p:pic>
        <p:nvPicPr>
          <p:cNvPr id="10" name="Picture 9">
            <a:extLst>
              <a:ext uri="{FF2B5EF4-FFF2-40B4-BE49-F238E27FC236}">
                <a16:creationId xmlns:a16="http://schemas.microsoft.com/office/drawing/2014/main" id="{5D7C1E33-E78C-06D6-1DEE-A92EFA5E6435}"/>
              </a:ext>
            </a:extLst>
          </p:cNvPr>
          <p:cNvPicPr>
            <a:picLocks noChangeAspect="1"/>
          </p:cNvPicPr>
          <p:nvPr/>
        </p:nvPicPr>
        <p:blipFill>
          <a:blip r:embed="rId2"/>
          <a:stretch>
            <a:fillRect/>
          </a:stretch>
        </p:blipFill>
        <p:spPr>
          <a:xfrm>
            <a:off x="745700" y="1948973"/>
            <a:ext cx="5075382" cy="3172114"/>
          </a:xfrm>
          <a:prstGeom prst="rect">
            <a:avLst/>
          </a:prstGeom>
        </p:spPr>
      </p:pic>
      <p:pic>
        <p:nvPicPr>
          <p:cNvPr id="14" name="Picture 13">
            <a:extLst>
              <a:ext uri="{FF2B5EF4-FFF2-40B4-BE49-F238E27FC236}">
                <a16:creationId xmlns:a16="http://schemas.microsoft.com/office/drawing/2014/main" id="{3D6F5FF7-0B1D-8988-3A6F-44CCADF8A019}"/>
              </a:ext>
            </a:extLst>
          </p:cNvPr>
          <p:cNvPicPr>
            <a:picLocks noChangeAspect="1"/>
          </p:cNvPicPr>
          <p:nvPr/>
        </p:nvPicPr>
        <p:blipFill>
          <a:blip r:embed="rId3"/>
          <a:stretch>
            <a:fillRect/>
          </a:stretch>
        </p:blipFill>
        <p:spPr>
          <a:xfrm>
            <a:off x="6096000" y="1895183"/>
            <a:ext cx="5186058" cy="3225903"/>
          </a:xfrm>
          <a:prstGeom prst="rect">
            <a:avLst/>
          </a:prstGeom>
        </p:spPr>
      </p:pic>
    </p:spTree>
    <p:extLst>
      <p:ext uri="{BB962C8B-B14F-4D97-AF65-F5344CB8AC3E}">
        <p14:creationId xmlns:p14="http://schemas.microsoft.com/office/powerpoint/2010/main" val="622470234"/>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7E327-8C5D-8AF8-738D-0627F60A3F31}"/>
              </a:ext>
            </a:extLst>
          </p:cNvPr>
          <p:cNvSpPr>
            <a:spLocks noGrp="1"/>
          </p:cNvSpPr>
          <p:nvPr>
            <p:ph type="ctrTitle"/>
          </p:nvPr>
        </p:nvSpPr>
        <p:spPr/>
        <p:txBody>
          <a:bodyPr/>
          <a:lstStyle/>
          <a:p>
            <a:r>
              <a:rPr lang="en-US" dirty="0"/>
              <a:t>Careful Definition of Capital Intensity</a:t>
            </a:r>
          </a:p>
        </p:txBody>
      </p:sp>
      <p:sp>
        <p:nvSpPr>
          <p:cNvPr id="3" name="Content Placeholder 2">
            <a:extLst>
              <a:ext uri="{FF2B5EF4-FFF2-40B4-BE49-F238E27FC236}">
                <a16:creationId xmlns:a16="http://schemas.microsoft.com/office/drawing/2014/main" id="{D29E948B-E531-0543-155F-C027096B0332}"/>
              </a:ext>
            </a:extLst>
          </p:cNvPr>
          <p:cNvSpPr>
            <a:spLocks noGrp="1"/>
          </p:cNvSpPr>
          <p:nvPr>
            <p:ph type="body" sz="quarter" idx="13"/>
          </p:nvPr>
        </p:nvSpPr>
        <p:spPr/>
        <p:txBody>
          <a:bodyPr/>
          <a:lstStyle/>
          <a:p>
            <a:r>
              <a:rPr lang="en-US" dirty="0"/>
              <a:t>Any project has three things that drive value:</a:t>
            </a:r>
          </a:p>
          <a:p>
            <a:pPr marL="800100" lvl="1" indent="-342900">
              <a:buFont typeface="+mj-lt"/>
              <a:buAutoNum type="arabicPeriod"/>
            </a:pPr>
            <a:r>
              <a:rPr lang="en-US" dirty="0"/>
              <a:t>Capital Expenditures</a:t>
            </a:r>
          </a:p>
          <a:p>
            <a:pPr marL="800100" lvl="1" indent="-342900">
              <a:buFont typeface="+mj-lt"/>
              <a:buAutoNum type="arabicPeriod"/>
            </a:pPr>
            <a:r>
              <a:rPr lang="en-US" dirty="0"/>
              <a:t>Operating Expenditures</a:t>
            </a:r>
          </a:p>
          <a:p>
            <a:pPr marL="800100" lvl="1" indent="-342900">
              <a:buFont typeface="+mj-lt"/>
              <a:buAutoNum type="arabicPeriod"/>
            </a:pPr>
            <a:r>
              <a:rPr lang="en-US" dirty="0"/>
              <a:t>Revenues</a:t>
            </a:r>
          </a:p>
          <a:p>
            <a:pPr marL="800100" lvl="1" indent="-342900">
              <a:buFont typeface="+mj-lt"/>
              <a:buAutoNum type="arabicPeriod"/>
            </a:pPr>
            <a:endParaRPr lang="en-US" dirty="0"/>
          </a:p>
          <a:p>
            <a:r>
              <a:rPr lang="en-US" dirty="0"/>
              <a:t>Capital Intensity</a:t>
            </a:r>
          </a:p>
          <a:p>
            <a:pPr lvl="1"/>
            <a:r>
              <a:rPr lang="en-US" dirty="0"/>
              <a:t>More Capital Expenditures Relative to Revenues</a:t>
            </a:r>
          </a:p>
          <a:p>
            <a:pPr lvl="1"/>
            <a:r>
              <a:rPr lang="en-US" dirty="0"/>
              <a:t>Less Operating Expenses Relative to Revenues</a:t>
            </a:r>
          </a:p>
          <a:p>
            <a:pPr lvl="1"/>
            <a:endParaRPr lang="en-US" dirty="0"/>
          </a:p>
          <a:p>
            <a:r>
              <a:rPr lang="en-US" dirty="0"/>
              <a:t>Calculation</a:t>
            </a:r>
          </a:p>
          <a:p>
            <a:pPr lvl="1"/>
            <a:r>
              <a:rPr lang="en-US" dirty="0"/>
              <a:t>NPV of Revenues Divided by NPV of Capital Expenditures</a:t>
            </a:r>
          </a:p>
          <a:p>
            <a:pPr lvl="1"/>
            <a:r>
              <a:rPr lang="en-US" dirty="0"/>
              <a:t>Can use Project IRR as the discount rate</a:t>
            </a:r>
          </a:p>
        </p:txBody>
      </p:sp>
      <p:sp>
        <p:nvSpPr>
          <p:cNvPr id="4" name="Slide Number Placeholder 3">
            <a:extLst>
              <a:ext uri="{FF2B5EF4-FFF2-40B4-BE49-F238E27FC236}">
                <a16:creationId xmlns:a16="http://schemas.microsoft.com/office/drawing/2014/main" id="{83EF931A-75F3-AB81-519B-C2B3210E54DD}"/>
              </a:ext>
            </a:extLst>
          </p:cNvPr>
          <p:cNvSpPr>
            <a:spLocks noGrp="1"/>
          </p:cNvSpPr>
          <p:nvPr>
            <p:ph type="sldNum" sz="quarter" idx="4294967295"/>
          </p:nvPr>
        </p:nvSpPr>
        <p:spPr>
          <a:xfrm>
            <a:off x="11495088" y="6457950"/>
            <a:ext cx="696912" cy="400050"/>
          </a:xfrm>
        </p:spPr>
        <p:txBody>
          <a:bodyPr/>
          <a:lstStyle/>
          <a:p>
            <a:fld id="{EB241CD2-1E45-42A3-B213-66A034DF9A3B}" type="slidenum">
              <a:rPr lang="en-GB" smtClean="0"/>
              <a:t>331</a:t>
            </a:fld>
            <a:endParaRPr lang="en-GB" dirty="0"/>
          </a:p>
        </p:txBody>
      </p:sp>
    </p:spTree>
    <p:extLst>
      <p:ext uri="{BB962C8B-B14F-4D97-AF65-F5344CB8AC3E}">
        <p14:creationId xmlns:p14="http://schemas.microsoft.com/office/powerpoint/2010/main" val="91937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A5674-FDAA-8805-1855-BA87AA0E85EF}"/>
              </a:ext>
            </a:extLst>
          </p:cNvPr>
          <p:cNvSpPr>
            <a:spLocks noGrp="1"/>
          </p:cNvSpPr>
          <p:nvPr>
            <p:ph type="ctrTitle"/>
          </p:nvPr>
        </p:nvSpPr>
        <p:spPr/>
        <p:txBody>
          <a:bodyPr>
            <a:normAutofit fontScale="90000"/>
          </a:bodyPr>
          <a:lstStyle/>
          <a:p>
            <a:r>
              <a:rPr lang="en-US" dirty="0"/>
              <a:t>Re-Write of Project Finance Definition and the Essence of Project Finance</a:t>
            </a:r>
          </a:p>
        </p:txBody>
      </p:sp>
      <p:sp>
        <p:nvSpPr>
          <p:cNvPr id="3" name="Content Placeholder 2">
            <a:extLst>
              <a:ext uri="{FF2B5EF4-FFF2-40B4-BE49-F238E27FC236}">
                <a16:creationId xmlns:a16="http://schemas.microsoft.com/office/drawing/2014/main" id="{568396DA-DCC2-2852-E4F2-0BAF3CD4E32A}"/>
              </a:ext>
            </a:extLst>
          </p:cNvPr>
          <p:cNvSpPr>
            <a:spLocks noGrp="1"/>
          </p:cNvSpPr>
          <p:nvPr>
            <p:ph type="body" sz="quarter" idx="13"/>
          </p:nvPr>
        </p:nvSpPr>
        <p:spPr>
          <a:xfrm>
            <a:off x="323478" y="1856509"/>
            <a:ext cx="8197067" cy="4660312"/>
          </a:xfrm>
        </p:spPr>
        <p:txBody>
          <a:bodyPr>
            <a:normAutofit fontScale="92500"/>
          </a:bodyPr>
          <a:lstStyle/>
          <a:p>
            <a:r>
              <a:rPr lang="en-US" sz="2800" dirty="0"/>
              <a:t>Alternative Definition</a:t>
            </a:r>
          </a:p>
          <a:p>
            <a:r>
              <a:rPr lang="en-US" sz="2800" dirty="0"/>
              <a:t>… finding money from a bank (not associated with your company) and/or an investor for a capital investment where </a:t>
            </a:r>
            <a:r>
              <a:rPr lang="en-US" sz="2800" b="1" dirty="0"/>
              <a:t>you can prove </a:t>
            </a:r>
            <a:r>
              <a:rPr lang="en-US" sz="2800" dirty="0"/>
              <a:t>(through nonrecourse loans and equity cash flow evaluation) that the project is economic on a stand-alone basis and has acceptable risks where debt and equity is </a:t>
            </a:r>
            <a:r>
              <a:rPr lang="en-US" sz="2800" b="1" dirty="0"/>
              <a:t>structured corresponding to the risks, </a:t>
            </a:r>
            <a:r>
              <a:rPr lang="en-US" sz="2800" dirty="0"/>
              <a:t>the timing and the pattern of cash flows from the project. Long-term financing is achieved through demonstrating </a:t>
            </a:r>
            <a:r>
              <a:rPr lang="en-US" sz="2800" b="1" dirty="0"/>
              <a:t>mean reversion</a:t>
            </a:r>
            <a:r>
              <a:rPr lang="en-US" sz="2800" dirty="0"/>
              <a:t> in cash flow and/or use of long-term contracts can meet debt service and provide a reasonable growth rate in cash flow to investors.</a:t>
            </a:r>
            <a:endParaRPr lang="en-US" sz="2400" b="0" i="0" u="none" strike="noStrike" baseline="0" dirty="0">
              <a:solidFill>
                <a:srgbClr val="000000"/>
              </a:solidFill>
              <a:latin typeface="Calibri" panose="020F0502020204030204" pitchFamily="34" charset="0"/>
            </a:endParaRPr>
          </a:p>
        </p:txBody>
      </p:sp>
      <p:sp>
        <p:nvSpPr>
          <p:cNvPr id="4" name="Slide Number Placeholder 3">
            <a:extLst>
              <a:ext uri="{FF2B5EF4-FFF2-40B4-BE49-F238E27FC236}">
                <a16:creationId xmlns:a16="http://schemas.microsoft.com/office/drawing/2014/main" id="{42AF1814-DBC8-A5B3-131E-21D0C0152704}"/>
              </a:ext>
            </a:extLst>
          </p:cNvPr>
          <p:cNvSpPr>
            <a:spLocks noGrp="1"/>
          </p:cNvSpPr>
          <p:nvPr>
            <p:ph type="sldNum" sz="quarter" idx="4294967295"/>
          </p:nvPr>
        </p:nvSpPr>
        <p:spPr>
          <a:xfrm>
            <a:off x="11495088" y="6457950"/>
            <a:ext cx="696912" cy="400050"/>
          </a:xfrm>
        </p:spPr>
        <p:txBody>
          <a:bodyPr/>
          <a:lstStyle/>
          <a:p>
            <a:fld id="{EB241CD2-1E45-42A3-B213-66A034DF9A3B}" type="slidenum">
              <a:rPr lang="en-GB" smtClean="0"/>
              <a:t>34</a:t>
            </a:fld>
            <a:endParaRPr lang="en-GB" dirty="0"/>
          </a:p>
        </p:txBody>
      </p:sp>
    </p:spTree>
    <p:extLst>
      <p:ext uri="{BB962C8B-B14F-4D97-AF65-F5344CB8AC3E}">
        <p14:creationId xmlns:p14="http://schemas.microsoft.com/office/powerpoint/2010/main" val="13379666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39FE3-5C31-C074-F5AA-02A5C20C0A79}"/>
              </a:ext>
            </a:extLst>
          </p:cNvPr>
          <p:cNvSpPr>
            <a:spLocks noGrp="1"/>
          </p:cNvSpPr>
          <p:nvPr>
            <p:ph type="ctrTitle"/>
          </p:nvPr>
        </p:nvSpPr>
        <p:spPr/>
        <p:txBody>
          <a:bodyPr>
            <a:normAutofit fontScale="90000"/>
          </a:bodyPr>
          <a:lstStyle/>
          <a:p>
            <a:r>
              <a:rPr lang="en-US" dirty="0"/>
              <a:t>Introduction to Project Finance Diagrams Illustrate Risks</a:t>
            </a:r>
          </a:p>
        </p:txBody>
      </p:sp>
    </p:spTree>
    <p:extLst>
      <p:ext uri="{BB962C8B-B14F-4D97-AF65-F5344CB8AC3E}">
        <p14:creationId xmlns:p14="http://schemas.microsoft.com/office/powerpoint/2010/main" val="5196455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9DBED-4F3B-4488-BDAE-81598D5AB733}"/>
              </a:ext>
            </a:extLst>
          </p:cNvPr>
          <p:cNvSpPr>
            <a:spLocks noGrp="1"/>
          </p:cNvSpPr>
          <p:nvPr>
            <p:ph type="ctrTitle"/>
          </p:nvPr>
        </p:nvSpPr>
        <p:spPr/>
        <p:txBody>
          <a:bodyPr>
            <a:normAutofit fontScale="90000"/>
          </a:bodyPr>
          <a:lstStyle/>
          <a:p>
            <a:r>
              <a:rPr lang="en-US" dirty="0"/>
              <a:t>Explaining Project Finance with Diagrams</a:t>
            </a:r>
          </a:p>
        </p:txBody>
      </p:sp>
      <p:sp>
        <p:nvSpPr>
          <p:cNvPr id="6" name="Content Placeholder 5">
            <a:extLst>
              <a:ext uri="{FF2B5EF4-FFF2-40B4-BE49-F238E27FC236}">
                <a16:creationId xmlns:a16="http://schemas.microsoft.com/office/drawing/2014/main" id="{0F3B337D-22E0-4A1F-A766-7232A4695822}"/>
              </a:ext>
            </a:extLst>
          </p:cNvPr>
          <p:cNvSpPr>
            <a:spLocks noGrp="1"/>
          </p:cNvSpPr>
          <p:nvPr>
            <p:ph type="body" sz="quarter" idx="13"/>
          </p:nvPr>
        </p:nvSpPr>
        <p:spPr/>
        <p:txBody>
          <a:bodyPr>
            <a:normAutofit lnSpcReduction="10000"/>
          </a:bodyPr>
          <a:lstStyle/>
          <a:p>
            <a:r>
              <a:rPr lang="en-US" sz="3200" dirty="0"/>
              <a:t>You would like the diagram to give you a picture of the risk of the project and highlight issues with contracts</a:t>
            </a:r>
          </a:p>
          <a:p>
            <a:pPr lvl="1"/>
            <a:r>
              <a:rPr lang="en-US" sz="2600" dirty="0"/>
              <a:t>SPV is a separate corporation in the middle</a:t>
            </a:r>
          </a:p>
          <a:p>
            <a:pPr lvl="1"/>
            <a:r>
              <a:rPr lang="en-US" sz="2600" dirty="0"/>
              <a:t>SPV signs a lot of contracts that should be illustrate   with solid lines</a:t>
            </a:r>
          </a:p>
          <a:p>
            <a:pPr lvl="1"/>
            <a:r>
              <a:rPr lang="en-US" sz="2600" dirty="0"/>
              <a:t>The contracts should be labeled (e.g. concession contract, EPC contract, PPA contract, O&amp;M contract, Loan Agreement, Shareholders agreement)</a:t>
            </a:r>
          </a:p>
          <a:p>
            <a:pPr lvl="1"/>
            <a:r>
              <a:rPr lang="en-US" sz="2600" dirty="0"/>
              <a:t>Different levels of support from parent (non-recourse is no support)</a:t>
            </a:r>
          </a:p>
          <a:p>
            <a:pPr lvl="1"/>
            <a:r>
              <a:rPr lang="en-US" sz="2600" dirty="0"/>
              <a:t>Contracts should be consistent with each other</a:t>
            </a:r>
          </a:p>
          <a:p>
            <a:pPr lvl="1"/>
            <a:r>
              <a:rPr lang="en-US" sz="2600" dirty="0"/>
              <a:t>Diagram should show direction of money and start with revenues (no revenues, no project)</a:t>
            </a:r>
          </a:p>
          <a:p>
            <a:pPr lvl="1"/>
            <a:r>
              <a:rPr lang="en-US" sz="2600" dirty="0"/>
              <a:t>Quality of off-takers should be shown on the diagram in the circles</a:t>
            </a:r>
          </a:p>
          <a:p>
            <a:pPr lvl="1"/>
            <a:r>
              <a:rPr lang="en-US" sz="2600" dirty="0"/>
              <a:t>Insurances and guarantees should can be demonstrated</a:t>
            </a:r>
          </a:p>
        </p:txBody>
      </p:sp>
      <p:sp>
        <p:nvSpPr>
          <p:cNvPr id="4" name="Slide Number Placeholder 3">
            <a:extLst>
              <a:ext uri="{FF2B5EF4-FFF2-40B4-BE49-F238E27FC236}">
                <a16:creationId xmlns:a16="http://schemas.microsoft.com/office/drawing/2014/main" id="{90534551-4CE9-4A78-8CC1-42EF06D35E04}"/>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36</a:t>
            </a:fld>
            <a:endParaRPr lang="ko-KR" altLang="en-US" dirty="0"/>
          </a:p>
        </p:txBody>
      </p:sp>
    </p:spTree>
    <p:extLst>
      <p:ext uri="{BB962C8B-B14F-4D97-AF65-F5344CB8AC3E}">
        <p14:creationId xmlns:p14="http://schemas.microsoft.com/office/powerpoint/2010/main" val="2358546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2468A0-64D9-40DB-B655-E36032D49978}"/>
              </a:ext>
            </a:extLst>
          </p:cNvPr>
          <p:cNvSpPr>
            <a:spLocks noGrp="1"/>
          </p:cNvSpPr>
          <p:nvPr>
            <p:ph type="ctrTitle"/>
          </p:nvPr>
        </p:nvSpPr>
        <p:spPr/>
        <p:txBody>
          <a:bodyPr>
            <a:normAutofit fontScale="90000"/>
          </a:bodyPr>
          <a:lstStyle/>
          <a:p>
            <a:r>
              <a:rPr lang="en-US" dirty="0"/>
              <a:t>Start with Revenues and Risks from Revenues – General Categories from Revenue Generation</a:t>
            </a:r>
          </a:p>
        </p:txBody>
      </p:sp>
      <p:sp>
        <p:nvSpPr>
          <p:cNvPr id="4" name="Content Placeholder 3">
            <a:extLst>
              <a:ext uri="{FF2B5EF4-FFF2-40B4-BE49-F238E27FC236}">
                <a16:creationId xmlns:a16="http://schemas.microsoft.com/office/drawing/2014/main" id="{1EECD106-7701-4A33-9A43-0A51F81AEAFC}"/>
              </a:ext>
            </a:extLst>
          </p:cNvPr>
          <p:cNvSpPr>
            <a:spLocks noGrp="1"/>
          </p:cNvSpPr>
          <p:nvPr>
            <p:ph type="body" sz="quarter" idx="13"/>
          </p:nvPr>
        </p:nvSpPr>
        <p:spPr/>
        <p:txBody>
          <a:bodyPr>
            <a:normAutofit fontScale="92500" lnSpcReduction="10000"/>
          </a:bodyPr>
          <a:lstStyle/>
          <a:p>
            <a:r>
              <a:rPr lang="en-US" dirty="0"/>
              <a:t>Different types of revenues in project finance</a:t>
            </a:r>
          </a:p>
          <a:p>
            <a:pPr lvl="1"/>
            <a:r>
              <a:rPr lang="en-US" dirty="0"/>
              <a:t>Price Risk and Volume Risk from Demand</a:t>
            </a:r>
          </a:p>
          <a:p>
            <a:pPr lvl="2"/>
            <a:r>
              <a:rPr lang="en-US" dirty="0"/>
              <a:t>Real Estate</a:t>
            </a:r>
          </a:p>
          <a:p>
            <a:pPr lvl="2"/>
            <a:r>
              <a:rPr lang="en-US" dirty="0"/>
              <a:t>Technology</a:t>
            </a:r>
          </a:p>
          <a:p>
            <a:pPr lvl="2"/>
            <a:r>
              <a:rPr lang="en-US" dirty="0"/>
              <a:t>Rehabilitation and some health care</a:t>
            </a:r>
          </a:p>
          <a:p>
            <a:pPr lvl="1"/>
            <a:r>
              <a:rPr lang="en-US" dirty="0"/>
              <a:t>Price Risk but Limited Demand Risk</a:t>
            </a:r>
          </a:p>
          <a:p>
            <a:pPr lvl="2"/>
            <a:r>
              <a:rPr lang="en-US" dirty="0"/>
              <a:t>Commodity Price – Oil and Gas</a:t>
            </a:r>
          </a:p>
          <a:p>
            <a:pPr lvl="2"/>
            <a:r>
              <a:rPr lang="en-US" dirty="0"/>
              <a:t>Refinery and Mining</a:t>
            </a:r>
          </a:p>
          <a:p>
            <a:pPr lvl="1"/>
            <a:r>
              <a:rPr lang="en-US" dirty="0"/>
              <a:t>Volume Risk but Limited Price Risk</a:t>
            </a:r>
          </a:p>
          <a:p>
            <a:pPr lvl="2"/>
            <a:r>
              <a:rPr lang="en-US" dirty="0"/>
              <a:t>Infrastructure – Toll roads and bridges</a:t>
            </a:r>
          </a:p>
          <a:p>
            <a:pPr lvl="2"/>
            <a:r>
              <a:rPr lang="en-US" dirty="0"/>
              <a:t>Infrastructure – Airports</a:t>
            </a:r>
          </a:p>
          <a:p>
            <a:pPr lvl="2"/>
            <a:r>
              <a:rPr lang="en-US" dirty="0"/>
              <a:t>Renewable Energy with Resource Risk</a:t>
            </a:r>
          </a:p>
          <a:p>
            <a:pPr lvl="1"/>
            <a:r>
              <a:rPr lang="en-US" dirty="0"/>
              <a:t>Availability Risk – No Price or Volume Risk</a:t>
            </a:r>
          </a:p>
          <a:p>
            <a:pPr lvl="2"/>
            <a:r>
              <a:rPr lang="en-US" dirty="0"/>
              <a:t>Dispatchable Power Plants – IPP, BOT, BOOT</a:t>
            </a:r>
          </a:p>
          <a:p>
            <a:pPr lvl="2"/>
            <a:r>
              <a:rPr lang="en-US" dirty="0"/>
              <a:t>Hospitals, Schools, Prisons – PPP, Availability Payment</a:t>
            </a:r>
          </a:p>
          <a:p>
            <a:pPr lvl="2"/>
            <a:r>
              <a:rPr lang="en-US" dirty="0"/>
              <a:t>Availability Bases Toll Roads – Availability Projects</a:t>
            </a:r>
          </a:p>
          <a:p>
            <a:pPr lvl="2"/>
            <a:endParaRPr lang="en-US" dirty="0"/>
          </a:p>
        </p:txBody>
      </p:sp>
    </p:spTree>
    <p:extLst>
      <p:ext uri="{BB962C8B-B14F-4D97-AF65-F5344CB8AC3E}">
        <p14:creationId xmlns:p14="http://schemas.microsoft.com/office/powerpoint/2010/main" val="2481114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3489167" y="2771045"/>
            <a:ext cx="2066190" cy="134836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6667662" y="4850675"/>
            <a:ext cx="1798197" cy="1030094"/>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9" name="Straight Arrow Connector 28"/>
          <p:cNvCxnSpPr>
            <a:cxnSpLocks/>
            <a:endCxn id="31" idx="6"/>
          </p:cNvCxnSpPr>
          <p:nvPr/>
        </p:nvCxnSpPr>
        <p:spPr bwMode="auto">
          <a:xfrm flipH="1">
            <a:off x="3267888" y="4525038"/>
            <a:ext cx="1846273" cy="696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6799778" y="4361731"/>
            <a:ext cx="1734623"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5114160" y="3756645"/>
            <a:ext cx="1820040" cy="1281737"/>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Special Purpose Vehicle: Bond Rating of BBB-</a:t>
            </a:r>
          </a:p>
        </p:txBody>
      </p:sp>
      <p:sp>
        <p:nvSpPr>
          <p:cNvPr id="8" name="Oval 7"/>
          <p:cNvSpPr/>
          <p:nvPr/>
        </p:nvSpPr>
        <p:spPr bwMode="auto">
          <a:xfrm>
            <a:off x="4641612" y="1047198"/>
            <a:ext cx="2908776" cy="1089298"/>
          </a:xfrm>
          <a:prstGeom prst="ellipse">
            <a:avLst/>
          </a:prstGeom>
          <a:solidFill>
            <a:schemeClr val="tx1"/>
          </a:solidFill>
          <a:ln w="12700" cap="flat" cmpd="sng" algn="ctr">
            <a:solidFill>
              <a:schemeClr val="accent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Off-taker: Want strong off-taker with inactive to honor</a:t>
            </a:r>
            <a:r>
              <a:rPr lang="en-US" sz="1200" dirty="0">
                <a:solidFill>
                  <a:schemeClr val="bg1">
                    <a:lumMod val="95000"/>
                  </a:schemeClr>
                </a:solidFill>
              </a:rPr>
              <a:t> contract</a:t>
            </a:r>
            <a:endParaRPr lang="en-US" sz="1200" dirty="0">
              <a:solidFill>
                <a:schemeClr val="bg1">
                  <a:lumMod val="95000"/>
                </a:schemeClr>
              </a:solidFill>
              <a:latin typeface="Arial" pitchFamily="34" charset="0"/>
            </a:endParaRPr>
          </a:p>
        </p:txBody>
      </p:sp>
      <p:sp>
        <p:nvSpPr>
          <p:cNvPr id="14" name="Oval 13"/>
          <p:cNvSpPr/>
          <p:nvPr/>
        </p:nvSpPr>
        <p:spPr bwMode="auto">
          <a:xfrm>
            <a:off x="1553780" y="2006947"/>
            <a:ext cx="1996233" cy="10768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EPC Contractor: Want Strong Record and Finances</a:t>
            </a:r>
          </a:p>
        </p:txBody>
      </p:sp>
      <p:sp>
        <p:nvSpPr>
          <p:cNvPr id="15" name="Rectangle 14"/>
          <p:cNvSpPr/>
          <p:nvPr/>
        </p:nvSpPr>
        <p:spPr bwMode="auto">
          <a:xfrm>
            <a:off x="3760348" y="3183212"/>
            <a:ext cx="1353813" cy="57343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EPC: Fixed Price Contract with LD</a:t>
            </a:r>
          </a:p>
        </p:txBody>
      </p:sp>
      <p:sp>
        <p:nvSpPr>
          <p:cNvPr id="21" name="Oval 20"/>
          <p:cNvSpPr/>
          <p:nvPr/>
        </p:nvSpPr>
        <p:spPr bwMode="auto">
          <a:xfrm>
            <a:off x="8534400" y="3864603"/>
            <a:ext cx="1585972" cy="940431"/>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O&amp;M Contractor</a:t>
            </a:r>
          </a:p>
        </p:txBody>
      </p:sp>
      <p:sp>
        <p:nvSpPr>
          <p:cNvPr id="31" name="Oval 30"/>
          <p:cNvSpPr/>
          <p:nvPr/>
        </p:nvSpPr>
        <p:spPr bwMode="auto">
          <a:xfrm>
            <a:off x="1524001" y="3884304"/>
            <a:ext cx="1743887" cy="1295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Supplier: Need to Understand Economics and Supply Curve</a:t>
            </a:r>
          </a:p>
          <a:p>
            <a:pPr algn="ctr" eaLnBrk="0" fontAlgn="base" hangingPunct="0">
              <a:spcBef>
                <a:spcPct val="0"/>
              </a:spcBef>
              <a:spcAft>
                <a:spcPct val="0"/>
              </a:spcAft>
            </a:pPr>
            <a:endParaRPr lang="en-US" sz="1200" dirty="0">
              <a:solidFill>
                <a:schemeClr val="bg1">
                  <a:lumMod val="95000"/>
                </a:schemeClr>
              </a:solidFill>
              <a:latin typeface="Arial" pitchFamily="34" charset="0"/>
            </a:endParaRPr>
          </a:p>
        </p:txBody>
      </p:sp>
      <p:sp>
        <p:nvSpPr>
          <p:cNvPr id="32" name="Oval 31"/>
          <p:cNvSpPr/>
          <p:nvPr/>
        </p:nvSpPr>
        <p:spPr bwMode="auto">
          <a:xfrm>
            <a:off x="8153400" y="5713104"/>
            <a:ext cx="2133600" cy="1144897"/>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Lenders:</a:t>
            </a:r>
          </a:p>
          <a:p>
            <a:pPr algn="ctr" eaLnBrk="0" fontAlgn="base" hangingPunct="0">
              <a:spcBef>
                <a:spcPct val="0"/>
              </a:spcBef>
              <a:spcAft>
                <a:spcPct val="0"/>
              </a:spcAft>
            </a:pPr>
            <a:r>
              <a:rPr lang="en-US" sz="1200" dirty="0">
                <a:solidFill>
                  <a:schemeClr val="bg1">
                    <a:lumMod val="95000"/>
                  </a:schemeClr>
                </a:solidFill>
                <a:latin typeface="Arial" pitchFamily="34" charset="0"/>
              </a:rPr>
              <a:t>Lenders want DSCR (LLCR, PLCR)</a:t>
            </a:r>
          </a:p>
        </p:txBody>
      </p:sp>
      <p:sp>
        <p:nvSpPr>
          <p:cNvPr id="33" name="Oval 32"/>
          <p:cNvSpPr/>
          <p:nvPr/>
        </p:nvSpPr>
        <p:spPr bwMode="auto">
          <a:xfrm>
            <a:off x="1816690" y="5560704"/>
            <a:ext cx="1773098" cy="1297296"/>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Banks Like Strong Sponsors. Sponsors want EIRR</a:t>
            </a:r>
          </a:p>
        </p:txBody>
      </p:sp>
      <p:sp>
        <p:nvSpPr>
          <p:cNvPr id="43" name="Rectangle 42"/>
          <p:cNvSpPr/>
          <p:nvPr/>
        </p:nvSpPr>
        <p:spPr bwMode="auto">
          <a:xfrm>
            <a:off x="6667662" y="5271951"/>
            <a:ext cx="1202670" cy="93925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Loan Agreement – Draws Green; Debt Service Red</a:t>
            </a:r>
          </a:p>
        </p:txBody>
      </p:sp>
      <p:cxnSp>
        <p:nvCxnSpPr>
          <p:cNvPr id="57" name="Straight Arrow Connector 56"/>
          <p:cNvCxnSpPr>
            <a:cxnSpLocks/>
            <a:stCxn id="7" idx="3"/>
          </p:cNvCxnSpPr>
          <p:nvPr/>
        </p:nvCxnSpPr>
        <p:spPr bwMode="auto">
          <a:xfrm flipH="1">
            <a:off x="3635671" y="4850675"/>
            <a:ext cx="1745028" cy="132308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6096000" y="2148770"/>
            <a:ext cx="0" cy="1607874"/>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7137042" y="4152182"/>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O&amp;M Agreement</a:t>
            </a:r>
          </a:p>
        </p:txBody>
      </p:sp>
      <p:sp>
        <p:nvSpPr>
          <p:cNvPr id="72" name="Rectangle 71">
            <a:extLst>
              <a:ext uri="{FF2B5EF4-FFF2-40B4-BE49-F238E27FC236}">
                <a16:creationId xmlns:a16="http://schemas.microsoft.com/office/drawing/2014/main" id="{D5D16671-9930-47D8-B49D-0EA5AB53B07C}"/>
              </a:ext>
            </a:extLst>
          </p:cNvPr>
          <p:cNvSpPr/>
          <p:nvPr/>
        </p:nvSpPr>
        <p:spPr bwMode="auto">
          <a:xfrm>
            <a:off x="3694866" y="4216319"/>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Supply Agreement</a:t>
            </a:r>
          </a:p>
        </p:txBody>
      </p:sp>
      <p:sp>
        <p:nvSpPr>
          <p:cNvPr id="76" name="Title 1">
            <a:extLst>
              <a:ext uri="{FF2B5EF4-FFF2-40B4-BE49-F238E27FC236}">
                <a16:creationId xmlns:a16="http://schemas.microsoft.com/office/drawing/2014/main" id="{1FBDAC0A-0D42-47FA-B29A-5EEFFAE04430}"/>
              </a:ext>
            </a:extLst>
          </p:cNvPr>
          <p:cNvSpPr>
            <a:spLocks noGrp="1"/>
          </p:cNvSpPr>
          <p:nvPr>
            <p:ph type="ctrTitle"/>
          </p:nvPr>
        </p:nvSpPr>
        <p:spPr>
          <a:xfrm>
            <a:off x="329660" y="534103"/>
            <a:ext cx="11532679" cy="488877"/>
          </a:xfrm>
        </p:spPr>
        <p:txBody>
          <a:bodyPr>
            <a:normAutofit fontScale="90000"/>
          </a:bodyPr>
          <a:lstStyle/>
          <a:p>
            <a:r>
              <a:rPr lang="en-US" dirty="0"/>
              <a:t>Not Just a Diagram – Illustrate Risks</a:t>
            </a:r>
          </a:p>
        </p:txBody>
      </p:sp>
      <p:sp>
        <p:nvSpPr>
          <p:cNvPr id="47" name="Rectangle 46"/>
          <p:cNvSpPr/>
          <p:nvPr/>
        </p:nvSpPr>
        <p:spPr bwMode="auto">
          <a:xfrm>
            <a:off x="4218214" y="5462720"/>
            <a:ext cx="1076357" cy="519085"/>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flipH="1" flipV="1">
            <a:off x="6934201" y="4722829"/>
            <a:ext cx="1716465" cy="999432"/>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p:nvPr/>
        </p:nvCxnSpPr>
        <p:spPr>
          <a:xfrm flipV="1">
            <a:off x="3550013" y="4722830"/>
            <a:ext cx="1641015" cy="1258975"/>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00CFE23-2B2A-4CCB-ACF3-27075BE287F1}"/>
              </a:ext>
            </a:extLst>
          </p:cNvPr>
          <p:cNvSpPr txBox="1"/>
          <p:nvPr/>
        </p:nvSpPr>
        <p:spPr>
          <a:xfrm>
            <a:off x="10287001" y="602422"/>
            <a:ext cx="1556436" cy="2308324"/>
          </a:xfrm>
          <a:prstGeom prst="rect">
            <a:avLst/>
          </a:prstGeom>
          <a:solidFill>
            <a:srgbClr val="00B050"/>
          </a:solidFill>
        </p:spPr>
        <p:txBody>
          <a:bodyPr wrap="square" rtlCol="0">
            <a:spAutoFit/>
          </a:bodyPr>
          <a:lstStyle/>
          <a:p>
            <a:r>
              <a:rPr lang="en-US" dirty="0"/>
              <a:t>Each contract can have many nuances with penalties, bonuses, default clauses, termination.</a:t>
            </a:r>
          </a:p>
        </p:txBody>
      </p:sp>
      <p:cxnSp>
        <p:nvCxnSpPr>
          <p:cNvPr id="27" name="Straight Arrow Connector 26">
            <a:extLst>
              <a:ext uri="{FF2B5EF4-FFF2-40B4-BE49-F238E27FC236}">
                <a16:creationId xmlns:a16="http://schemas.microsoft.com/office/drawing/2014/main" id="{D2C1265A-3C31-4836-AC2C-8F04C5555E34}"/>
              </a:ext>
            </a:extLst>
          </p:cNvPr>
          <p:cNvCxnSpPr>
            <a:cxnSpLocks/>
          </p:cNvCxnSpPr>
          <p:nvPr/>
        </p:nvCxnSpPr>
        <p:spPr>
          <a:xfrm>
            <a:off x="6448425" y="2136496"/>
            <a:ext cx="0" cy="1607874"/>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3D87B69-57C7-41BA-8E80-D16EDB07D36F}"/>
              </a:ext>
            </a:extLst>
          </p:cNvPr>
          <p:cNvCxnSpPr>
            <a:cxnSpLocks/>
          </p:cNvCxnSpPr>
          <p:nvPr/>
        </p:nvCxnSpPr>
        <p:spPr>
          <a:xfrm>
            <a:off x="5753100" y="2136496"/>
            <a:ext cx="0" cy="1607874"/>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5315903" y="2387576"/>
            <a:ext cx="1464337" cy="84286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Price Risk or Volume Risk or Both or None (Availability)</a:t>
            </a:r>
          </a:p>
        </p:txBody>
      </p:sp>
      <p:sp>
        <p:nvSpPr>
          <p:cNvPr id="6" name="TextBox 5">
            <a:extLst>
              <a:ext uri="{FF2B5EF4-FFF2-40B4-BE49-F238E27FC236}">
                <a16:creationId xmlns:a16="http://schemas.microsoft.com/office/drawing/2014/main" id="{1DDD73AC-91A8-4032-9BEF-BFA8DF96026B}"/>
              </a:ext>
            </a:extLst>
          </p:cNvPr>
          <p:cNvSpPr txBox="1"/>
          <p:nvPr/>
        </p:nvSpPr>
        <p:spPr>
          <a:xfrm>
            <a:off x="6448426" y="6396336"/>
            <a:ext cx="1716465" cy="461665"/>
          </a:xfrm>
          <a:prstGeom prst="rect">
            <a:avLst/>
          </a:prstGeom>
          <a:solidFill>
            <a:srgbClr val="92D050"/>
          </a:solidFill>
        </p:spPr>
        <p:txBody>
          <a:bodyPr wrap="square" rtlCol="0">
            <a:spAutoFit/>
          </a:bodyPr>
          <a:lstStyle/>
          <a:p>
            <a:r>
              <a:rPr lang="en-US" sz="1200" dirty="0"/>
              <a:t>Invest with draws; payback debt service</a:t>
            </a:r>
          </a:p>
        </p:txBody>
      </p:sp>
      <p:sp>
        <p:nvSpPr>
          <p:cNvPr id="34" name="TextBox 33">
            <a:extLst>
              <a:ext uri="{FF2B5EF4-FFF2-40B4-BE49-F238E27FC236}">
                <a16:creationId xmlns:a16="http://schemas.microsoft.com/office/drawing/2014/main" id="{EF941D93-50D1-4DA0-BBCD-87AFF7DF682A}"/>
              </a:ext>
            </a:extLst>
          </p:cNvPr>
          <p:cNvSpPr txBox="1"/>
          <p:nvPr/>
        </p:nvSpPr>
        <p:spPr>
          <a:xfrm>
            <a:off x="3649953" y="6332719"/>
            <a:ext cx="1716465" cy="461665"/>
          </a:xfrm>
          <a:prstGeom prst="rect">
            <a:avLst/>
          </a:prstGeom>
          <a:solidFill>
            <a:srgbClr val="92D050"/>
          </a:solidFill>
        </p:spPr>
        <p:txBody>
          <a:bodyPr wrap="square" rtlCol="0">
            <a:spAutoFit/>
          </a:bodyPr>
          <a:lstStyle/>
          <a:p>
            <a:r>
              <a:rPr lang="en-US" sz="1200" dirty="0"/>
              <a:t>Invest with paid in cap; payback dividends</a:t>
            </a:r>
          </a:p>
        </p:txBody>
      </p:sp>
      <p:sp>
        <p:nvSpPr>
          <p:cNvPr id="3" name="TextBox 2">
            <a:extLst>
              <a:ext uri="{FF2B5EF4-FFF2-40B4-BE49-F238E27FC236}">
                <a16:creationId xmlns:a16="http://schemas.microsoft.com/office/drawing/2014/main" id="{BC7CDA66-AA2B-8CF5-E78A-A6C3AB4C03B0}"/>
              </a:ext>
            </a:extLst>
          </p:cNvPr>
          <p:cNvSpPr txBox="1"/>
          <p:nvPr/>
        </p:nvSpPr>
        <p:spPr>
          <a:xfrm>
            <a:off x="7980218" y="914400"/>
            <a:ext cx="1954356" cy="2031325"/>
          </a:xfrm>
          <a:prstGeom prst="rect">
            <a:avLst/>
          </a:prstGeom>
          <a:solidFill>
            <a:schemeClr val="accent1">
              <a:lumMod val="60000"/>
              <a:lumOff val="40000"/>
            </a:schemeClr>
          </a:solidFill>
        </p:spPr>
        <p:txBody>
          <a:bodyPr wrap="square" rtlCol="0">
            <a:spAutoFit/>
          </a:bodyPr>
          <a:lstStyle/>
          <a:p>
            <a:r>
              <a:rPr lang="en-US" dirty="0"/>
              <a:t>Write down notes associated with each contract and if a contract does not exist, how the cash flow volatility can be addressed.</a:t>
            </a:r>
          </a:p>
        </p:txBody>
      </p:sp>
    </p:spTree>
    <p:extLst>
      <p:ext uri="{BB962C8B-B14F-4D97-AF65-F5344CB8AC3E}">
        <p14:creationId xmlns:p14="http://schemas.microsoft.com/office/powerpoint/2010/main" val="2738805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523C8-9ECE-A649-C595-B514955E1CCA}"/>
              </a:ext>
            </a:extLst>
          </p:cNvPr>
          <p:cNvSpPr>
            <a:spLocks noGrp="1"/>
          </p:cNvSpPr>
          <p:nvPr>
            <p:ph type="ctrTitle"/>
          </p:nvPr>
        </p:nvSpPr>
        <p:spPr/>
        <p:txBody>
          <a:bodyPr/>
          <a:lstStyle/>
          <a:p>
            <a:r>
              <a:rPr lang="en-US" dirty="0"/>
              <a:t>What are Problems with this Diagram from HBS</a:t>
            </a:r>
          </a:p>
        </p:txBody>
      </p:sp>
      <p:pic>
        <p:nvPicPr>
          <p:cNvPr id="6147"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793266" y="1641632"/>
            <a:ext cx="8523128" cy="5113877"/>
          </a:xfrm>
        </p:spPr>
      </p:pic>
    </p:spTree>
    <p:extLst>
      <p:ext uri="{BB962C8B-B14F-4D97-AF65-F5344CB8AC3E}">
        <p14:creationId xmlns:p14="http://schemas.microsoft.com/office/powerpoint/2010/main" val="2604640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A5674-FDAA-8805-1855-BA87AA0E85EF}"/>
              </a:ext>
            </a:extLst>
          </p:cNvPr>
          <p:cNvSpPr>
            <a:spLocks noGrp="1"/>
          </p:cNvSpPr>
          <p:nvPr>
            <p:ph type="ctrTitle"/>
          </p:nvPr>
        </p:nvSpPr>
        <p:spPr/>
        <p:txBody>
          <a:bodyPr>
            <a:normAutofit fontScale="90000"/>
          </a:bodyPr>
          <a:lstStyle/>
          <a:p>
            <a:r>
              <a:rPr lang="en-US" dirty="0"/>
              <a:t>Alternative Project Finance Definitions</a:t>
            </a:r>
          </a:p>
        </p:txBody>
      </p:sp>
      <p:sp>
        <p:nvSpPr>
          <p:cNvPr id="3" name="Content Placeholder 2">
            <a:extLst>
              <a:ext uri="{FF2B5EF4-FFF2-40B4-BE49-F238E27FC236}">
                <a16:creationId xmlns:a16="http://schemas.microsoft.com/office/drawing/2014/main" id="{568396DA-DCC2-2852-E4F2-0BAF3CD4E32A}"/>
              </a:ext>
            </a:extLst>
          </p:cNvPr>
          <p:cNvSpPr>
            <a:spLocks noGrp="1"/>
          </p:cNvSpPr>
          <p:nvPr>
            <p:ph type="body" sz="quarter" idx="13"/>
          </p:nvPr>
        </p:nvSpPr>
        <p:spPr/>
        <p:txBody>
          <a:bodyPr>
            <a:normAutofit fontScale="92500"/>
          </a:bodyPr>
          <a:lstStyle/>
          <a:p>
            <a:r>
              <a:rPr lang="en-US" sz="2400" dirty="0"/>
              <a:t>Investopedia</a:t>
            </a:r>
          </a:p>
          <a:p>
            <a:r>
              <a:rPr lang="en-US" sz="2400" dirty="0"/>
              <a:t>… Project financing is a </a:t>
            </a:r>
            <a:r>
              <a:rPr lang="en-US" sz="2400" b="1" dirty="0"/>
              <a:t>loan structure</a:t>
            </a:r>
            <a:r>
              <a:rPr lang="en-US" sz="2400" dirty="0"/>
              <a:t> that relies primarily on the project's cash flow for repayment, with the project's assets, rights, and interests </a:t>
            </a:r>
            <a:r>
              <a:rPr lang="en-US" sz="2400" b="1" dirty="0"/>
              <a:t>held as secondary collateral</a:t>
            </a:r>
            <a:r>
              <a:rPr lang="en-US" sz="2400" dirty="0"/>
              <a:t>. </a:t>
            </a:r>
          </a:p>
          <a:p>
            <a:endParaRPr lang="en-US" sz="2400" dirty="0"/>
          </a:p>
          <a:p>
            <a:r>
              <a:rPr lang="en-US" sz="2400" dirty="0"/>
              <a:t>Nevitt and Fabozzi:</a:t>
            </a:r>
          </a:p>
          <a:p>
            <a:r>
              <a:rPr lang="en-US" sz="2400" dirty="0"/>
              <a:t>… financing of a particular </a:t>
            </a:r>
            <a:r>
              <a:rPr lang="en-US" sz="2400" b="1" dirty="0"/>
              <a:t>economic unit</a:t>
            </a:r>
            <a:r>
              <a:rPr lang="en-US" sz="2400" dirty="0"/>
              <a:t> in which a </a:t>
            </a:r>
            <a:r>
              <a:rPr lang="en-US" sz="2400" b="1" dirty="0"/>
              <a:t>lender</a:t>
            </a:r>
            <a:r>
              <a:rPr lang="en-US" sz="2400" dirty="0"/>
              <a:t> is satisfied to look initially to the cash flow and </a:t>
            </a:r>
            <a:r>
              <a:rPr lang="en-US" sz="2400" b="1" dirty="0"/>
              <a:t>earnings</a:t>
            </a:r>
            <a:r>
              <a:rPr lang="en-US" sz="2400" dirty="0"/>
              <a:t> of that project economic unit as the source of funds from which a loan will be repaid and to the assets of the economic unit as collateral for the loan. </a:t>
            </a:r>
          </a:p>
          <a:p>
            <a:endParaRPr lang="en-US" dirty="0"/>
          </a:p>
          <a:p>
            <a:r>
              <a:rPr lang="en-US" dirty="0"/>
              <a:t>Project finance involves the creation of a legally independent project company financed with nonrecourse debt (and equity from one or more corporate entities known as sponsoring firms) for the purpose of financing investment in a single purpose capital asset, </a:t>
            </a:r>
            <a:r>
              <a:rPr lang="en-US" b="1" dirty="0"/>
              <a:t>usually with a limited life</a:t>
            </a:r>
            <a:r>
              <a:rPr lang="en-US" dirty="0"/>
              <a:t>.</a:t>
            </a:r>
          </a:p>
          <a:p>
            <a:endParaRPr lang="en-US" b="0" i="0" u="none" strike="noStrike" baseline="0" dirty="0">
              <a:solidFill>
                <a:srgbClr val="000000"/>
              </a:solidFill>
              <a:latin typeface="Calibri" panose="020F0502020204030204" pitchFamily="34" charset="0"/>
            </a:endParaRPr>
          </a:p>
        </p:txBody>
      </p:sp>
      <p:sp>
        <p:nvSpPr>
          <p:cNvPr id="4" name="Slide Number Placeholder 3">
            <a:extLst>
              <a:ext uri="{FF2B5EF4-FFF2-40B4-BE49-F238E27FC236}">
                <a16:creationId xmlns:a16="http://schemas.microsoft.com/office/drawing/2014/main" id="{42AF1814-DBC8-A5B3-131E-21D0C0152704}"/>
              </a:ext>
            </a:extLst>
          </p:cNvPr>
          <p:cNvSpPr>
            <a:spLocks noGrp="1"/>
          </p:cNvSpPr>
          <p:nvPr>
            <p:ph type="sldNum" sz="quarter" idx="4294967295"/>
          </p:nvPr>
        </p:nvSpPr>
        <p:spPr>
          <a:xfrm>
            <a:off x="11495088" y="6457950"/>
            <a:ext cx="696912" cy="400050"/>
          </a:xfrm>
        </p:spPr>
        <p:txBody>
          <a:bodyPr/>
          <a:lstStyle/>
          <a:p>
            <a:fld id="{EB241CD2-1E45-42A3-B213-66A034DF9A3B}" type="slidenum">
              <a:rPr lang="en-GB" smtClean="0"/>
              <a:t>4</a:t>
            </a:fld>
            <a:endParaRPr lang="en-GB" dirty="0"/>
          </a:p>
        </p:txBody>
      </p:sp>
    </p:spTree>
    <p:extLst>
      <p:ext uri="{BB962C8B-B14F-4D97-AF65-F5344CB8AC3E}">
        <p14:creationId xmlns:p14="http://schemas.microsoft.com/office/powerpoint/2010/main" val="10440724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ctrTitle"/>
          </p:nvPr>
        </p:nvSpPr>
        <p:spPr/>
        <p:txBody>
          <a:bodyPr>
            <a:normAutofit fontScale="90000"/>
          </a:bodyPr>
          <a:lstStyle/>
          <a:p>
            <a:r>
              <a:rPr lang="en-US" altLang="en-US" dirty="0"/>
              <a:t>What is Good and Bad about this Diagram</a:t>
            </a:r>
          </a:p>
        </p:txBody>
      </p:sp>
      <p:pic>
        <p:nvPicPr>
          <p:cNvPr id="1761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467464"/>
            <a:ext cx="6324600"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76132" name="Text Box 6"/>
          <p:cNvSpPr txBox="1">
            <a:spLocks noChangeArrowheads="1"/>
          </p:cNvSpPr>
          <p:nvPr/>
        </p:nvSpPr>
        <p:spPr bwMode="auto">
          <a:xfrm>
            <a:off x="9154510" y="1986456"/>
            <a:ext cx="2209800" cy="3139321"/>
          </a:xfrm>
          <a:prstGeom prst="rect">
            <a:avLst/>
          </a:prstGeom>
          <a:solidFill>
            <a:srgbClr val="FFFF66"/>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spcBef>
                <a:spcPct val="50000"/>
              </a:spcBef>
            </a:pPr>
            <a:r>
              <a:rPr lang="en-US" altLang="en-US" dirty="0"/>
              <a:t>Debt is serviced entirely via cash flow through the project and the SPV This structure exposes the lenders to significant risks. If something goes wrong, their recourse against the sponsor, with its typically larger balance sheet, will be limited or none. </a:t>
            </a:r>
          </a:p>
          <a:p>
            <a:pPr>
              <a:spcBef>
                <a:spcPct val="50000"/>
              </a:spcBef>
            </a:pPr>
            <a:r>
              <a:rPr lang="en-US" altLang="en-US" b="1" i="1" dirty="0">
                <a:solidFill>
                  <a:srgbClr val="3366CC"/>
                </a:solidFill>
              </a:rPr>
              <a:t>The loan is structured so that bankers can step into and take over the project if things were to go wrong, a so-called step-in right. This process is also called ‘ring-fencing.’</a:t>
            </a:r>
          </a:p>
        </p:txBody>
      </p:sp>
      <p:sp>
        <p:nvSpPr>
          <p:cNvPr id="176133" name="Text Box 7"/>
          <p:cNvSpPr txBox="1">
            <a:spLocks noChangeArrowheads="1"/>
          </p:cNvSpPr>
          <p:nvPr/>
        </p:nvSpPr>
        <p:spPr bwMode="auto">
          <a:xfrm>
            <a:off x="1676400" y="4343400"/>
            <a:ext cx="1371600" cy="274638"/>
          </a:xfrm>
          <a:prstGeom prst="rect">
            <a:avLst/>
          </a:prstGeom>
          <a:solidFill>
            <a:srgbClr val="FFFF66"/>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spcBef>
                <a:spcPct val="50000"/>
              </a:spcBef>
            </a:pPr>
            <a:r>
              <a:rPr lang="en-US" altLang="en-US" dirty="0"/>
              <a:t>Ring-Fence</a:t>
            </a:r>
          </a:p>
        </p:txBody>
      </p:sp>
      <p:sp>
        <p:nvSpPr>
          <p:cNvPr id="176134" name="Line 8"/>
          <p:cNvSpPr>
            <a:spLocks noChangeShapeType="1"/>
          </p:cNvSpPr>
          <p:nvPr/>
        </p:nvSpPr>
        <p:spPr bwMode="auto">
          <a:xfrm flipV="1">
            <a:off x="2895600" y="3962400"/>
            <a:ext cx="609600" cy="2286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42895753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38FC47-3E46-5FA1-97CF-96A4BE0B42BF}"/>
              </a:ext>
            </a:extLst>
          </p:cNvPr>
          <p:cNvSpPr>
            <a:spLocks noGrp="1"/>
          </p:cNvSpPr>
          <p:nvPr>
            <p:ph type="ctrTitle"/>
          </p:nvPr>
        </p:nvSpPr>
        <p:spPr/>
        <p:txBody>
          <a:bodyPr/>
          <a:lstStyle/>
          <a:p>
            <a:r>
              <a:rPr lang="en-US" dirty="0"/>
              <a:t>Nuances and Creative Structures</a:t>
            </a:r>
          </a:p>
        </p:txBody>
      </p:sp>
      <p:sp>
        <p:nvSpPr>
          <p:cNvPr id="6" name="Text Placeholder 5">
            <a:extLst>
              <a:ext uri="{FF2B5EF4-FFF2-40B4-BE49-F238E27FC236}">
                <a16:creationId xmlns:a16="http://schemas.microsoft.com/office/drawing/2014/main" id="{70E9C3E4-444F-290B-3B89-1C21A95F476F}"/>
              </a:ext>
            </a:extLst>
          </p:cNvPr>
          <p:cNvSpPr>
            <a:spLocks noGrp="1"/>
          </p:cNvSpPr>
          <p:nvPr>
            <p:ph type="body" sz="quarter" idx="13"/>
          </p:nvPr>
        </p:nvSpPr>
        <p:spPr/>
        <p:txBody>
          <a:bodyPr/>
          <a:lstStyle/>
          <a:p>
            <a:r>
              <a:rPr lang="en-US" dirty="0"/>
              <a:t>Please don’t think there is some kind of rule and you can always use “boiler plate” methods and contracts for transactions</a:t>
            </a:r>
          </a:p>
          <a:p>
            <a:r>
              <a:rPr lang="en-US" dirty="0"/>
              <a:t>When you try something different (different countries, different technologies, different pricing structures, different incentives in contracts) you can work things out with some theoretical background.</a:t>
            </a:r>
          </a:p>
        </p:txBody>
      </p:sp>
      <p:sp>
        <p:nvSpPr>
          <p:cNvPr id="4" name="Slide Number Placeholder 3">
            <a:extLst>
              <a:ext uri="{FF2B5EF4-FFF2-40B4-BE49-F238E27FC236}">
                <a16:creationId xmlns:a16="http://schemas.microsoft.com/office/drawing/2014/main" id="{010F0DCB-D0AE-7FE4-460D-667EC0985F4A}"/>
              </a:ext>
            </a:extLst>
          </p:cNvPr>
          <p:cNvSpPr>
            <a:spLocks noGrp="1"/>
          </p:cNvSpPr>
          <p:nvPr>
            <p:ph type="sldNum" sz="quarter" idx="4294967295"/>
          </p:nvPr>
        </p:nvSpPr>
        <p:spPr>
          <a:xfrm>
            <a:off x="11495088" y="6457950"/>
            <a:ext cx="696912" cy="400050"/>
          </a:xfrm>
        </p:spPr>
        <p:txBody>
          <a:bodyPr/>
          <a:lstStyle/>
          <a:p>
            <a:fld id="{EB241CD2-1E45-42A3-B213-66A034DF9A3B}" type="slidenum">
              <a:rPr lang="en-GB" smtClean="0"/>
              <a:t>41</a:t>
            </a:fld>
            <a:endParaRPr lang="en-GB" dirty="0"/>
          </a:p>
        </p:txBody>
      </p:sp>
    </p:spTree>
    <p:extLst>
      <p:ext uri="{BB962C8B-B14F-4D97-AF65-F5344CB8AC3E}">
        <p14:creationId xmlns:p14="http://schemas.microsoft.com/office/powerpoint/2010/main" val="24426748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53BCB-762C-1577-0283-7622DC40FD9E}"/>
              </a:ext>
            </a:extLst>
          </p:cNvPr>
          <p:cNvSpPr>
            <a:spLocks noGrp="1"/>
          </p:cNvSpPr>
          <p:nvPr>
            <p:ph type="ctrTitle"/>
          </p:nvPr>
        </p:nvSpPr>
        <p:spPr/>
        <p:txBody>
          <a:bodyPr>
            <a:normAutofit fontScale="90000"/>
          </a:bodyPr>
          <a:lstStyle/>
          <a:p>
            <a:r>
              <a:rPr lang="en-US" dirty="0"/>
              <a:t>Section 2:</a:t>
            </a:r>
            <a:br>
              <a:rPr lang="en-US" dirty="0"/>
            </a:br>
            <a:r>
              <a:rPr lang="en-US" dirty="0"/>
              <a:t>Mini Case Studies – History Through the Present</a:t>
            </a:r>
          </a:p>
        </p:txBody>
      </p:sp>
    </p:spTree>
    <p:extLst>
      <p:ext uri="{BB962C8B-B14F-4D97-AF65-F5344CB8AC3E}">
        <p14:creationId xmlns:p14="http://schemas.microsoft.com/office/powerpoint/2010/main" val="6040545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152EC-25BC-5EC2-2654-4E579009F31B}"/>
              </a:ext>
            </a:extLst>
          </p:cNvPr>
          <p:cNvSpPr>
            <a:spLocks noGrp="1"/>
          </p:cNvSpPr>
          <p:nvPr>
            <p:ph type="ctrTitle"/>
          </p:nvPr>
        </p:nvSpPr>
        <p:spPr/>
        <p:txBody>
          <a:bodyPr/>
          <a:lstStyle/>
          <a:p>
            <a:r>
              <a:rPr lang="en-US" dirty="0"/>
              <a:t>Mini Cases</a:t>
            </a:r>
          </a:p>
        </p:txBody>
      </p:sp>
      <p:sp>
        <p:nvSpPr>
          <p:cNvPr id="3" name="Text Placeholder 2">
            <a:extLst>
              <a:ext uri="{FF2B5EF4-FFF2-40B4-BE49-F238E27FC236}">
                <a16:creationId xmlns:a16="http://schemas.microsoft.com/office/drawing/2014/main" id="{FF0162E1-6753-2D56-8FE0-9808B03A5981}"/>
              </a:ext>
            </a:extLst>
          </p:cNvPr>
          <p:cNvSpPr>
            <a:spLocks noGrp="1"/>
          </p:cNvSpPr>
          <p:nvPr>
            <p:ph type="body" sz="quarter" idx="13"/>
          </p:nvPr>
        </p:nvSpPr>
        <p:spPr/>
        <p:txBody>
          <a:bodyPr/>
          <a:lstStyle/>
          <a:p>
            <a:r>
              <a:rPr lang="en-US" dirty="0"/>
              <a:t>Mini Cases Discussed</a:t>
            </a:r>
          </a:p>
          <a:p>
            <a:pPr lvl="1"/>
            <a:r>
              <a:rPr lang="en-US" dirty="0"/>
              <a:t>Ras Laffan in Qatar (Break-even risks, sponsors and contract structure)</a:t>
            </a:r>
          </a:p>
          <a:p>
            <a:pPr lvl="1"/>
            <a:r>
              <a:rPr lang="en-US" dirty="0"/>
              <a:t>Dabhol in India (Contract Structure, Availability and Economics)</a:t>
            </a:r>
          </a:p>
          <a:p>
            <a:pPr lvl="1"/>
            <a:endParaRPr lang="en-US" dirty="0"/>
          </a:p>
          <a:p>
            <a:pPr lvl="1"/>
            <a:endParaRPr lang="en-US" dirty="0"/>
          </a:p>
          <a:p>
            <a:r>
              <a:rPr lang="en-US" dirty="0"/>
              <a:t>Idea is to Quickly Discuss Cases and Highlight Major Issues</a:t>
            </a:r>
          </a:p>
          <a:p>
            <a:endParaRPr lang="en-US" dirty="0"/>
          </a:p>
          <a:p>
            <a:r>
              <a:rPr lang="en-US" dirty="0"/>
              <a:t>Some history is good in just about anything</a:t>
            </a:r>
          </a:p>
          <a:p>
            <a:pPr lvl="1"/>
            <a:endParaRPr lang="en-US" dirty="0"/>
          </a:p>
          <a:p>
            <a:pPr lvl="1"/>
            <a:endParaRPr lang="en-US" dirty="0"/>
          </a:p>
        </p:txBody>
      </p:sp>
    </p:spTree>
    <p:extLst>
      <p:ext uri="{BB962C8B-B14F-4D97-AF65-F5344CB8AC3E}">
        <p14:creationId xmlns:p14="http://schemas.microsoft.com/office/powerpoint/2010/main" val="158158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9C6EB3-BFB7-4665-8F3D-18A3FBED72C5}"/>
              </a:ext>
            </a:extLst>
          </p:cNvPr>
          <p:cNvSpPr>
            <a:spLocks noGrp="1"/>
          </p:cNvSpPr>
          <p:nvPr>
            <p:ph type="ctrTitle"/>
          </p:nvPr>
        </p:nvSpPr>
        <p:spPr>
          <a:xfrm>
            <a:off x="290945" y="2767737"/>
            <a:ext cx="3089564" cy="2303027"/>
          </a:xfrm>
        </p:spPr>
        <p:txBody>
          <a:bodyPr>
            <a:normAutofit fontScale="90000"/>
          </a:bodyPr>
          <a:lstStyle/>
          <a:p>
            <a:r>
              <a:rPr lang="en-US" dirty="0"/>
              <a:t>Ras Laffan in Qatar  - 1996 COD</a:t>
            </a:r>
          </a:p>
        </p:txBody>
      </p:sp>
      <p:pic>
        <p:nvPicPr>
          <p:cNvPr id="5" name="Content Placeholder 4">
            <a:extLst>
              <a:ext uri="{FF2B5EF4-FFF2-40B4-BE49-F238E27FC236}">
                <a16:creationId xmlns:a16="http://schemas.microsoft.com/office/drawing/2014/main" id="{FE8F7059-D3EB-4ED9-BF34-F751B8D3FE18}"/>
              </a:ext>
            </a:extLst>
          </p:cNvPr>
          <p:cNvPicPr>
            <a:picLocks noGrp="1" noChangeAspect="1"/>
          </p:cNvPicPr>
          <p:nvPr>
            <p:ph idx="4294967295"/>
          </p:nvPr>
        </p:nvPicPr>
        <p:blipFill>
          <a:blip r:embed="rId2"/>
          <a:stretch>
            <a:fillRect/>
          </a:stretch>
        </p:blipFill>
        <p:spPr>
          <a:xfrm>
            <a:off x="4448175" y="1263650"/>
            <a:ext cx="7743825" cy="4913313"/>
          </a:xfrm>
          <a:prstGeom prst="rect">
            <a:avLst/>
          </a:prstGeom>
        </p:spPr>
      </p:pic>
      <p:sp>
        <p:nvSpPr>
          <p:cNvPr id="4" name="Slide Number Placeholder 3">
            <a:extLst>
              <a:ext uri="{FF2B5EF4-FFF2-40B4-BE49-F238E27FC236}">
                <a16:creationId xmlns:a16="http://schemas.microsoft.com/office/drawing/2014/main" id="{6F266B40-F221-47E2-8F7C-698C975FB841}"/>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44</a:t>
            </a:fld>
            <a:endParaRPr lang="ko-KR" altLang="en-US" dirty="0"/>
          </a:p>
        </p:txBody>
      </p:sp>
    </p:spTree>
    <p:extLst>
      <p:ext uri="{BB962C8B-B14F-4D97-AF65-F5344CB8AC3E}">
        <p14:creationId xmlns:p14="http://schemas.microsoft.com/office/powerpoint/2010/main" val="37801673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803D3-9974-C0B8-4740-87A37819C8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2C1BF7-058B-1B9A-AEBB-4DE7B5F630FE}"/>
              </a:ext>
            </a:extLst>
          </p:cNvPr>
          <p:cNvSpPr>
            <a:spLocks noGrp="1"/>
          </p:cNvSpPr>
          <p:nvPr>
            <p:ph type="ctrTitle"/>
          </p:nvPr>
        </p:nvSpPr>
        <p:spPr/>
        <p:txBody>
          <a:bodyPr/>
          <a:lstStyle/>
          <a:p>
            <a:r>
              <a:rPr lang="en-US" dirty="0"/>
              <a:t>Issues to Discuss – Ras Laffan</a:t>
            </a:r>
          </a:p>
        </p:txBody>
      </p:sp>
      <p:sp>
        <p:nvSpPr>
          <p:cNvPr id="3" name="Text Placeholder 2">
            <a:extLst>
              <a:ext uri="{FF2B5EF4-FFF2-40B4-BE49-F238E27FC236}">
                <a16:creationId xmlns:a16="http://schemas.microsoft.com/office/drawing/2014/main" id="{570CD2AF-493D-EE5C-9066-02CE459D1F00}"/>
              </a:ext>
            </a:extLst>
          </p:cNvPr>
          <p:cNvSpPr>
            <a:spLocks noGrp="1"/>
          </p:cNvSpPr>
          <p:nvPr>
            <p:ph type="body" sz="quarter" idx="13"/>
          </p:nvPr>
        </p:nvSpPr>
        <p:spPr/>
        <p:txBody>
          <a:bodyPr/>
          <a:lstStyle/>
          <a:p>
            <a:r>
              <a:rPr lang="en-US" dirty="0"/>
              <a:t>Read the Pre-Sale Report – The Strengths</a:t>
            </a:r>
          </a:p>
          <a:p>
            <a:pPr lvl="1"/>
            <a:r>
              <a:rPr lang="en-US" dirty="0"/>
              <a:t>Could Qatar have hosted the world cup without project finance</a:t>
            </a:r>
          </a:p>
          <a:p>
            <a:pPr lvl="1"/>
            <a:r>
              <a:rPr lang="en-US" dirty="0"/>
              <a:t>Simulate the importance of Exxon</a:t>
            </a:r>
          </a:p>
          <a:p>
            <a:pPr lvl="1"/>
            <a:r>
              <a:rPr lang="en-US" dirty="0"/>
              <a:t>List the risks and mitigations</a:t>
            </a:r>
          </a:p>
          <a:p>
            <a:pPr lvl="1"/>
            <a:r>
              <a:rPr lang="en-US" dirty="0"/>
              <a:t>Could there have been more problems if the State of Qatar was not the biggest sponsor</a:t>
            </a:r>
          </a:p>
          <a:p>
            <a:r>
              <a:rPr lang="en-US" dirty="0"/>
              <a:t>Open the Model</a:t>
            </a:r>
          </a:p>
          <a:p>
            <a:pPr lvl="1"/>
            <a:r>
              <a:rPr lang="en-US" dirty="0"/>
              <a:t>Why do the fundamental economics of the project work or do not work</a:t>
            </a:r>
          </a:p>
          <a:p>
            <a:pPr lvl="1"/>
            <a:r>
              <a:rPr lang="en-US" dirty="0"/>
              <a:t>What notes would you put in the diagram</a:t>
            </a:r>
          </a:p>
          <a:p>
            <a:pPr lvl="1"/>
            <a:r>
              <a:rPr lang="en-US" dirty="0"/>
              <a:t>How do you think the break-even gas price was computed – DSCR, LLCR or PLCR</a:t>
            </a:r>
          </a:p>
        </p:txBody>
      </p:sp>
    </p:spTree>
    <p:extLst>
      <p:ext uri="{BB962C8B-B14F-4D97-AF65-F5344CB8AC3E}">
        <p14:creationId xmlns:p14="http://schemas.microsoft.com/office/powerpoint/2010/main" val="11800773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4DCD6-CCB4-8E60-CBED-D2641F13D335}"/>
              </a:ext>
            </a:extLst>
          </p:cNvPr>
          <p:cNvSpPr>
            <a:spLocks noGrp="1"/>
          </p:cNvSpPr>
          <p:nvPr>
            <p:ph type="ctrTitle"/>
          </p:nvPr>
        </p:nvSpPr>
        <p:spPr/>
        <p:txBody>
          <a:bodyPr/>
          <a:lstStyle/>
          <a:p>
            <a:r>
              <a:rPr lang="en-US" dirty="0"/>
              <a:t>Illustration of Gas Lake Under the Gulf</a:t>
            </a:r>
          </a:p>
        </p:txBody>
      </p:sp>
      <p:sp>
        <p:nvSpPr>
          <p:cNvPr id="3" name="Text Placeholder 2">
            <a:extLst>
              <a:ext uri="{FF2B5EF4-FFF2-40B4-BE49-F238E27FC236}">
                <a16:creationId xmlns:a16="http://schemas.microsoft.com/office/drawing/2014/main" id="{F03AD32F-9290-C209-E019-7DD39317975A}"/>
              </a:ext>
            </a:extLst>
          </p:cNvPr>
          <p:cNvSpPr>
            <a:spLocks noGrp="1"/>
          </p:cNvSpPr>
          <p:nvPr>
            <p:ph type="body" sz="quarter" idx="13"/>
          </p:nvPr>
        </p:nvSpPr>
        <p:spPr/>
        <p:txBody>
          <a:bodyPr/>
          <a:lstStyle/>
          <a:p>
            <a:r>
              <a:rPr lang="en-US" dirty="0"/>
              <a:t>Cost of production of natural gas is low</a:t>
            </a:r>
          </a:p>
        </p:txBody>
      </p:sp>
      <p:pic>
        <p:nvPicPr>
          <p:cNvPr id="5" name="Picture 4">
            <a:extLst>
              <a:ext uri="{FF2B5EF4-FFF2-40B4-BE49-F238E27FC236}">
                <a16:creationId xmlns:a16="http://schemas.microsoft.com/office/drawing/2014/main" id="{01A4DF47-B4E7-2AA4-E019-373A49A405C5}"/>
              </a:ext>
            </a:extLst>
          </p:cNvPr>
          <p:cNvPicPr>
            <a:picLocks noChangeAspect="1"/>
          </p:cNvPicPr>
          <p:nvPr/>
        </p:nvPicPr>
        <p:blipFill>
          <a:blip r:embed="rId2"/>
          <a:stretch>
            <a:fillRect/>
          </a:stretch>
        </p:blipFill>
        <p:spPr>
          <a:xfrm>
            <a:off x="3197429" y="2816991"/>
            <a:ext cx="5353797" cy="3496163"/>
          </a:xfrm>
          <a:prstGeom prst="rect">
            <a:avLst/>
          </a:prstGeom>
        </p:spPr>
      </p:pic>
    </p:spTree>
    <p:extLst>
      <p:ext uri="{BB962C8B-B14F-4D97-AF65-F5344CB8AC3E}">
        <p14:creationId xmlns:p14="http://schemas.microsoft.com/office/powerpoint/2010/main" val="5794190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EE9BFB-C2B2-4547-832B-B2E7EA941ADB}"/>
              </a:ext>
            </a:extLst>
          </p:cNvPr>
          <p:cNvSpPr>
            <a:spLocks noGrp="1"/>
          </p:cNvSpPr>
          <p:nvPr>
            <p:ph type="ctrTitle"/>
          </p:nvPr>
        </p:nvSpPr>
        <p:spPr/>
        <p:txBody>
          <a:bodyPr>
            <a:normAutofit fontScale="90000"/>
          </a:bodyPr>
          <a:lstStyle/>
          <a:p>
            <a:r>
              <a:rPr lang="en-US" dirty="0"/>
              <a:t>Country of Qatar Background before and After Project</a:t>
            </a:r>
          </a:p>
        </p:txBody>
      </p:sp>
      <p:pic>
        <p:nvPicPr>
          <p:cNvPr id="5" name="Picture 4">
            <a:extLst>
              <a:ext uri="{FF2B5EF4-FFF2-40B4-BE49-F238E27FC236}">
                <a16:creationId xmlns:a16="http://schemas.microsoft.com/office/drawing/2014/main" id="{80BC6B25-7544-4A4F-A8D7-F609877DF648}"/>
              </a:ext>
            </a:extLst>
          </p:cNvPr>
          <p:cNvPicPr>
            <a:picLocks noChangeAspect="1"/>
          </p:cNvPicPr>
          <p:nvPr/>
        </p:nvPicPr>
        <p:blipFill>
          <a:blip r:embed="rId2"/>
          <a:stretch>
            <a:fillRect/>
          </a:stretch>
        </p:blipFill>
        <p:spPr>
          <a:xfrm>
            <a:off x="323478" y="2834261"/>
            <a:ext cx="6931782" cy="1189478"/>
          </a:xfrm>
          <a:prstGeom prst="rect">
            <a:avLst/>
          </a:prstGeom>
        </p:spPr>
      </p:pic>
      <p:pic>
        <p:nvPicPr>
          <p:cNvPr id="4" name="Picture 3">
            <a:extLst>
              <a:ext uri="{FF2B5EF4-FFF2-40B4-BE49-F238E27FC236}">
                <a16:creationId xmlns:a16="http://schemas.microsoft.com/office/drawing/2014/main" id="{EF7BDBF2-A122-3D1F-908D-82E7C17D55F4}"/>
              </a:ext>
            </a:extLst>
          </p:cNvPr>
          <p:cNvPicPr>
            <a:picLocks noChangeAspect="1"/>
          </p:cNvPicPr>
          <p:nvPr/>
        </p:nvPicPr>
        <p:blipFill>
          <a:blip r:embed="rId3"/>
          <a:stretch>
            <a:fillRect/>
          </a:stretch>
        </p:blipFill>
        <p:spPr>
          <a:xfrm>
            <a:off x="7816702" y="1857546"/>
            <a:ext cx="4250605" cy="4455728"/>
          </a:xfrm>
          <a:prstGeom prst="rect">
            <a:avLst/>
          </a:prstGeom>
        </p:spPr>
      </p:pic>
    </p:spTree>
    <p:extLst>
      <p:ext uri="{BB962C8B-B14F-4D97-AF65-F5344CB8AC3E}">
        <p14:creationId xmlns:p14="http://schemas.microsoft.com/office/powerpoint/2010/main" val="15899468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5"/>
          <p:cNvSpPr>
            <a:spLocks noGrp="1" noChangeArrowheads="1"/>
          </p:cNvSpPr>
          <p:nvPr>
            <p:ph type="ctrTitle"/>
          </p:nvPr>
        </p:nvSpPr>
        <p:spPr/>
        <p:txBody>
          <a:bodyPr>
            <a:normAutofit fontScale="90000"/>
          </a:bodyPr>
          <a:lstStyle/>
          <a:p>
            <a:r>
              <a:rPr lang="en-US" dirty="0"/>
              <a:t>Example: Ras Laffan Liquified Gas Company (Ras Gas)</a:t>
            </a:r>
          </a:p>
        </p:txBody>
      </p:sp>
      <p:sp>
        <p:nvSpPr>
          <p:cNvPr id="89090" name="Rectangle 4"/>
          <p:cNvSpPr>
            <a:spLocks noGrp="1" noChangeArrowheads="1"/>
          </p:cNvSpPr>
          <p:nvPr>
            <p:ph type="body" sz="quarter" idx="13"/>
          </p:nvPr>
        </p:nvSpPr>
        <p:spPr/>
        <p:txBody>
          <a:bodyPr>
            <a:normAutofit fontScale="92500" lnSpcReduction="10000"/>
          </a:bodyPr>
          <a:lstStyle/>
          <a:p>
            <a:r>
              <a:rPr lang="en-US" sz="3200" dirty="0"/>
              <a:t>Summary of Original Transaction</a:t>
            </a:r>
          </a:p>
          <a:p>
            <a:pPr lvl="1"/>
            <a:r>
              <a:rPr lang="en-US" sz="3200" dirty="0"/>
              <a:t>Project: Two LNG Trains and cost of developing natural gas reserves</a:t>
            </a:r>
          </a:p>
          <a:p>
            <a:pPr lvl="2"/>
            <a:r>
              <a:rPr lang="en-US" sz="2600" dirty="0"/>
              <a:t>Cost $3.4 billion</a:t>
            </a:r>
          </a:p>
          <a:p>
            <a:pPr lvl="2"/>
            <a:r>
              <a:rPr lang="en-US" sz="2600" dirty="0"/>
              <a:t>5.2 millions of tons per annum</a:t>
            </a:r>
          </a:p>
          <a:p>
            <a:r>
              <a:rPr lang="en-US" sz="3200" dirty="0"/>
              <a:t>Equity Sponsors</a:t>
            </a:r>
          </a:p>
          <a:p>
            <a:pPr lvl="2"/>
            <a:r>
              <a:rPr lang="en-US" sz="2600" dirty="0"/>
              <a:t>70% State of Qatar</a:t>
            </a:r>
          </a:p>
          <a:p>
            <a:pPr lvl="2"/>
            <a:r>
              <a:rPr lang="en-US" sz="2600" dirty="0"/>
              <a:t>30% Mobil Oil</a:t>
            </a:r>
          </a:p>
          <a:p>
            <a:r>
              <a:rPr lang="en-US" sz="3200" dirty="0"/>
              <a:t>EPC Construction Contracts</a:t>
            </a:r>
          </a:p>
          <a:p>
            <a:pPr lvl="1"/>
            <a:r>
              <a:rPr lang="en-US" sz="3200" dirty="0"/>
              <a:t>JCG/MW Kellogg for LNG Trains and on-shore facilities</a:t>
            </a:r>
          </a:p>
          <a:p>
            <a:pPr lvl="1"/>
            <a:r>
              <a:rPr lang="en-US" sz="3200" dirty="0"/>
              <a:t>McDermott-EPTM/Chiyoda for off-shore platforms</a:t>
            </a:r>
          </a:p>
          <a:p>
            <a:pPr lvl="1"/>
            <a:r>
              <a:rPr lang="en-US" sz="3200" dirty="0"/>
              <a:t>Saipan for off-shore pipeline connection</a:t>
            </a:r>
          </a:p>
          <a:p>
            <a:endParaRPr lang="en-US" sz="3200" dirty="0"/>
          </a:p>
        </p:txBody>
      </p:sp>
    </p:spTree>
    <p:extLst>
      <p:ext uri="{BB962C8B-B14F-4D97-AF65-F5344CB8AC3E}">
        <p14:creationId xmlns:p14="http://schemas.microsoft.com/office/powerpoint/2010/main" val="20510702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ctrTitle"/>
          </p:nvPr>
        </p:nvSpPr>
        <p:spPr/>
        <p:txBody>
          <a:bodyPr/>
          <a:lstStyle/>
          <a:p>
            <a:r>
              <a:rPr lang="en-US" dirty="0"/>
              <a:t>Ras Laffan Liquified Gas Company</a:t>
            </a:r>
          </a:p>
        </p:txBody>
      </p:sp>
      <p:sp>
        <p:nvSpPr>
          <p:cNvPr id="91139" name="Rectangle 3"/>
          <p:cNvSpPr>
            <a:spLocks noGrp="1" noChangeArrowheads="1"/>
          </p:cNvSpPr>
          <p:nvPr>
            <p:ph type="body" sz="quarter" idx="13"/>
          </p:nvPr>
        </p:nvSpPr>
        <p:spPr/>
        <p:txBody>
          <a:bodyPr>
            <a:normAutofit/>
          </a:bodyPr>
          <a:lstStyle/>
          <a:p>
            <a:pPr marL="285750" indent="-285750"/>
            <a:r>
              <a:rPr lang="en-US" dirty="0"/>
              <a:t>Financing of $3.4 Billion</a:t>
            </a:r>
          </a:p>
          <a:p>
            <a:pPr marL="742950" lvl="1" indent="-285750"/>
            <a:r>
              <a:rPr lang="en-US" dirty="0"/>
              <a:t>$850 million in Equity</a:t>
            </a:r>
          </a:p>
          <a:p>
            <a:pPr marL="742950" lvl="1" indent="-285750"/>
            <a:r>
              <a:rPr lang="en-US" dirty="0"/>
              <a:t>$465 million supported by US EXIM</a:t>
            </a:r>
          </a:p>
          <a:p>
            <a:pPr marL="742950" lvl="1" indent="-285750"/>
            <a:r>
              <a:rPr lang="en-US" dirty="0"/>
              <a:t>$250 million supported by UK ECGD</a:t>
            </a:r>
          </a:p>
          <a:p>
            <a:pPr marL="742950" lvl="1" indent="-285750"/>
            <a:r>
              <a:rPr lang="en-US" dirty="0"/>
              <a:t>$185 million supported by Italy’s SACE</a:t>
            </a:r>
          </a:p>
          <a:p>
            <a:pPr marL="742950" lvl="1" indent="-285750"/>
            <a:r>
              <a:rPr lang="en-US" dirty="0"/>
              <a:t>$450 million uninsured loan from commercial banks</a:t>
            </a:r>
          </a:p>
          <a:p>
            <a:pPr marL="742950" lvl="1" indent="-285750"/>
            <a:r>
              <a:rPr lang="en-US" dirty="0"/>
              <a:t>$1,200 million from bond markets</a:t>
            </a:r>
          </a:p>
          <a:p>
            <a:pPr lvl="2"/>
            <a:r>
              <a:rPr lang="en-US" sz="1600" dirty="0"/>
              <a:t>10 and 17 year maturity</a:t>
            </a:r>
          </a:p>
          <a:p>
            <a:pPr lvl="2"/>
            <a:r>
              <a:rPr lang="en-US" sz="1600" dirty="0"/>
              <a:t>Rated BBB+ by S&amp;P</a:t>
            </a:r>
          </a:p>
          <a:p>
            <a:pPr lvl="2"/>
            <a:r>
              <a:rPr lang="en-US" sz="1600" dirty="0"/>
              <a:t>Rated A3 by Moody’s</a:t>
            </a:r>
          </a:p>
          <a:p>
            <a:r>
              <a:rPr lang="en-US" sz="2200" dirty="0"/>
              <a:t>Revenue Contracts</a:t>
            </a:r>
          </a:p>
          <a:p>
            <a:pPr lvl="1"/>
            <a:r>
              <a:rPr lang="en-US" dirty="0"/>
              <a:t>25 year contract with Korea Gas Corporation for output of one train</a:t>
            </a:r>
          </a:p>
          <a:p>
            <a:pPr marL="742950" lvl="1" indent="-285750"/>
            <a:r>
              <a:rPr lang="en-US" dirty="0"/>
              <a:t>Korean Gas Corporation built receiving facilities and purchased ships ($3.1 billion)</a:t>
            </a:r>
          </a:p>
          <a:p>
            <a:pPr marL="3175"/>
            <a:endParaRPr lang="en-US" sz="1400" dirty="0"/>
          </a:p>
        </p:txBody>
      </p:sp>
      <p:cxnSp>
        <p:nvCxnSpPr>
          <p:cNvPr id="3" name="Straight Arrow Connector 2">
            <a:extLst>
              <a:ext uri="{FF2B5EF4-FFF2-40B4-BE49-F238E27FC236}">
                <a16:creationId xmlns:a16="http://schemas.microsoft.com/office/drawing/2014/main" id="{9BAC75BB-8CA7-204B-D492-E0E412AD3558}"/>
              </a:ext>
            </a:extLst>
          </p:cNvPr>
          <p:cNvCxnSpPr/>
          <p:nvPr/>
        </p:nvCxnSpPr>
        <p:spPr>
          <a:xfrm flipH="1">
            <a:off x="3338945" y="3048000"/>
            <a:ext cx="6414655" cy="17179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2E8AB91-ECB9-0A97-5B2D-D8E4C4EB869B}"/>
              </a:ext>
            </a:extLst>
          </p:cNvPr>
          <p:cNvSpPr txBox="1"/>
          <p:nvPr/>
        </p:nvSpPr>
        <p:spPr>
          <a:xfrm>
            <a:off x="9753599" y="2354401"/>
            <a:ext cx="2096567" cy="2308324"/>
          </a:xfrm>
          <a:prstGeom prst="rect">
            <a:avLst/>
          </a:prstGeom>
          <a:solidFill>
            <a:srgbClr val="00B0F0"/>
          </a:solidFill>
        </p:spPr>
        <p:txBody>
          <a:bodyPr wrap="square" rtlCol="0">
            <a:spAutoFit/>
          </a:bodyPr>
          <a:lstStyle/>
          <a:p>
            <a:r>
              <a:rPr lang="en-US" dirty="0"/>
              <a:t>Relatively unconventional technology, no projects in the country and can achieve bond rating better than country rating</a:t>
            </a:r>
          </a:p>
        </p:txBody>
      </p:sp>
    </p:spTree>
    <p:extLst>
      <p:ext uri="{BB962C8B-B14F-4D97-AF65-F5344CB8AC3E}">
        <p14:creationId xmlns:p14="http://schemas.microsoft.com/office/powerpoint/2010/main" val="4082715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A5674-FDAA-8805-1855-BA87AA0E85EF}"/>
              </a:ext>
            </a:extLst>
          </p:cNvPr>
          <p:cNvSpPr>
            <a:spLocks noGrp="1"/>
          </p:cNvSpPr>
          <p:nvPr>
            <p:ph type="ctrTitle"/>
          </p:nvPr>
        </p:nvSpPr>
        <p:spPr/>
        <p:txBody>
          <a:bodyPr>
            <a:normAutofit fontScale="90000"/>
          </a:bodyPr>
          <a:lstStyle/>
          <a:p>
            <a:r>
              <a:rPr lang="en-US" dirty="0"/>
              <a:t>Project Finance Definition in HBS Cases</a:t>
            </a:r>
          </a:p>
        </p:txBody>
      </p:sp>
      <p:sp>
        <p:nvSpPr>
          <p:cNvPr id="3" name="Content Placeholder 2">
            <a:extLst>
              <a:ext uri="{FF2B5EF4-FFF2-40B4-BE49-F238E27FC236}">
                <a16:creationId xmlns:a16="http://schemas.microsoft.com/office/drawing/2014/main" id="{568396DA-DCC2-2852-E4F2-0BAF3CD4E32A}"/>
              </a:ext>
            </a:extLst>
          </p:cNvPr>
          <p:cNvSpPr>
            <a:spLocks noGrp="1"/>
          </p:cNvSpPr>
          <p:nvPr>
            <p:ph type="body" sz="quarter" idx="13"/>
          </p:nvPr>
        </p:nvSpPr>
        <p:spPr/>
        <p:txBody>
          <a:bodyPr>
            <a:normAutofit/>
          </a:bodyPr>
          <a:lstStyle/>
          <a:p>
            <a:r>
              <a:rPr lang="en-US" sz="2800" dirty="0"/>
              <a:t>Finnerty</a:t>
            </a:r>
          </a:p>
          <a:p>
            <a:r>
              <a:rPr lang="en-US" sz="2800" dirty="0"/>
              <a:t>… the raising of funds on a limited or </a:t>
            </a:r>
            <a:r>
              <a:rPr lang="en-US" sz="2800" b="1" dirty="0"/>
              <a:t>nonrecourse</a:t>
            </a:r>
            <a:r>
              <a:rPr lang="en-US" sz="2800" dirty="0"/>
              <a:t> basis to finance and economically </a:t>
            </a:r>
            <a:r>
              <a:rPr lang="en-US" sz="2800" b="1" dirty="0"/>
              <a:t>separable capital investment </a:t>
            </a:r>
            <a:r>
              <a:rPr lang="en-US" sz="2800" dirty="0"/>
              <a:t>in which the providers of the funds look primarily to the cash flow from the project as the source of funds to </a:t>
            </a:r>
            <a:r>
              <a:rPr lang="en-US" sz="2800" b="1" dirty="0"/>
              <a:t>service their loans </a:t>
            </a:r>
            <a:r>
              <a:rPr lang="en-US" sz="2800" dirty="0"/>
              <a:t>and provide the return of and return on their equity invested in the project.</a:t>
            </a:r>
            <a:endParaRPr lang="en-US" sz="2400" b="0" i="0" u="none" strike="noStrike" baseline="0" dirty="0">
              <a:solidFill>
                <a:srgbClr val="000000"/>
              </a:solidFill>
              <a:latin typeface="Calibri" panose="020F0502020204030204" pitchFamily="34" charset="0"/>
            </a:endParaRPr>
          </a:p>
          <a:p>
            <a:pPr algn="l"/>
            <a:r>
              <a:rPr lang="en-US" sz="2400" dirty="0">
                <a:solidFill>
                  <a:srgbClr val="000000"/>
                </a:solidFill>
                <a:latin typeface="Calibri" panose="020F0502020204030204" pitchFamily="34" charset="0"/>
              </a:rPr>
              <a:t>Terms in definition</a:t>
            </a:r>
          </a:p>
          <a:p>
            <a:pPr lvl="1" algn="l"/>
            <a:r>
              <a:rPr lang="en-US" sz="2000" dirty="0">
                <a:solidFill>
                  <a:srgbClr val="000000"/>
                </a:solidFill>
                <a:latin typeface="Calibri" panose="020F0502020204030204" pitchFamily="34" charset="0"/>
              </a:rPr>
              <a:t>Limited or nonrecourse</a:t>
            </a:r>
          </a:p>
          <a:p>
            <a:pPr lvl="1" algn="l"/>
            <a:r>
              <a:rPr lang="en-US" sz="2000" dirty="0">
                <a:solidFill>
                  <a:srgbClr val="000000"/>
                </a:solidFill>
                <a:latin typeface="Calibri" panose="020F0502020204030204" pitchFamily="34" charset="0"/>
              </a:rPr>
              <a:t>SPV – economically separable investment</a:t>
            </a:r>
          </a:p>
          <a:p>
            <a:pPr lvl="1" algn="l"/>
            <a:r>
              <a:rPr lang="en-US" sz="2000" dirty="0">
                <a:solidFill>
                  <a:srgbClr val="000000"/>
                </a:solidFill>
                <a:latin typeface="Calibri" panose="020F0502020204030204" pitchFamily="34" charset="0"/>
              </a:rPr>
              <a:t>DSCR – key measure of risk of default</a:t>
            </a:r>
          </a:p>
          <a:p>
            <a:pPr lvl="1" algn="l"/>
            <a:r>
              <a:rPr lang="en-US" sz="2000" dirty="0">
                <a:solidFill>
                  <a:srgbClr val="000000"/>
                </a:solidFill>
                <a:latin typeface="Calibri" panose="020F0502020204030204" pitchFamily="34" charset="0"/>
              </a:rPr>
              <a:t>IRR - Return on and of equity </a:t>
            </a:r>
          </a:p>
        </p:txBody>
      </p:sp>
      <p:sp>
        <p:nvSpPr>
          <p:cNvPr id="4" name="Slide Number Placeholder 3">
            <a:extLst>
              <a:ext uri="{FF2B5EF4-FFF2-40B4-BE49-F238E27FC236}">
                <a16:creationId xmlns:a16="http://schemas.microsoft.com/office/drawing/2014/main" id="{42AF1814-DBC8-A5B3-131E-21D0C0152704}"/>
              </a:ext>
            </a:extLst>
          </p:cNvPr>
          <p:cNvSpPr>
            <a:spLocks noGrp="1"/>
          </p:cNvSpPr>
          <p:nvPr>
            <p:ph type="sldNum" sz="quarter" idx="4294967295"/>
          </p:nvPr>
        </p:nvSpPr>
        <p:spPr>
          <a:xfrm>
            <a:off x="11495088" y="6457950"/>
            <a:ext cx="696912" cy="400050"/>
          </a:xfrm>
        </p:spPr>
        <p:txBody>
          <a:bodyPr/>
          <a:lstStyle/>
          <a:p>
            <a:fld id="{EB241CD2-1E45-42A3-B213-66A034DF9A3B}" type="slidenum">
              <a:rPr lang="en-GB" smtClean="0"/>
              <a:t>5</a:t>
            </a:fld>
            <a:endParaRPr lang="en-GB" dirty="0"/>
          </a:p>
        </p:txBody>
      </p:sp>
      <p:pic>
        <p:nvPicPr>
          <p:cNvPr id="6" name="Picture 5">
            <a:extLst>
              <a:ext uri="{FF2B5EF4-FFF2-40B4-BE49-F238E27FC236}">
                <a16:creationId xmlns:a16="http://schemas.microsoft.com/office/drawing/2014/main" id="{25533769-68AC-327C-2511-90CE0D3C371C}"/>
              </a:ext>
            </a:extLst>
          </p:cNvPr>
          <p:cNvPicPr>
            <a:picLocks noChangeAspect="1"/>
          </p:cNvPicPr>
          <p:nvPr/>
        </p:nvPicPr>
        <p:blipFill>
          <a:blip r:embed="rId2"/>
          <a:stretch>
            <a:fillRect/>
          </a:stretch>
        </p:blipFill>
        <p:spPr>
          <a:xfrm>
            <a:off x="6414654" y="4100999"/>
            <a:ext cx="5270436" cy="1672613"/>
          </a:xfrm>
          <a:prstGeom prst="rect">
            <a:avLst/>
          </a:prstGeom>
        </p:spPr>
      </p:pic>
    </p:spTree>
    <p:extLst>
      <p:ext uri="{BB962C8B-B14F-4D97-AF65-F5344CB8AC3E}">
        <p14:creationId xmlns:p14="http://schemas.microsoft.com/office/powerpoint/2010/main" val="42142163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A244D-C2E2-8635-6D79-10CA9227CF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79ACA5-4FFD-FC16-E519-91C2CDC0C857}"/>
              </a:ext>
            </a:extLst>
          </p:cNvPr>
          <p:cNvSpPr>
            <a:spLocks noGrp="1"/>
          </p:cNvSpPr>
          <p:nvPr>
            <p:ph type="ctrTitle"/>
          </p:nvPr>
        </p:nvSpPr>
        <p:spPr/>
        <p:txBody>
          <a:bodyPr/>
          <a:lstStyle/>
          <a:p>
            <a:r>
              <a:rPr lang="en-US" dirty="0"/>
              <a:t>Commodity Price 1</a:t>
            </a:r>
          </a:p>
        </p:txBody>
      </p:sp>
      <p:sp>
        <p:nvSpPr>
          <p:cNvPr id="3" name="Content Placeholder 2">
            <a:extLst>
              <a:ext uri="{FF2B5EF4-FFF2-40B4-BE49-F238E27FC236}">
                <a16:creationId xmlns:a16="http://schemas.microsoft.com/office/drawing/2014/main" id="{AEA1DC07-EF43-9709-A615-1439B96FDCF9}"/>
              </a:ext>
            </a:extLst>
          </p:cNvPr>
          <p:cNvSpPr>
            <a:spLocks noGrp="1"/>
          </p:cNvSpPr>
          <p:nvPr>
            <p:ph type="body" sz="quarter" idx="13"/>
          </p:nvPr>
        </p:nvSpPr>
        <p:spPr>
          <a:xfrm>
            <a:off x="323478" y="1600201"/>
            <a:ext cx="4567177" cy="4897582"/>
          </a:xfrm>
        </p:spPr>
        <p:txBody>
          <a:bodyPr/>
          <a:lstStyle/>
          <a:p>
            <a:r>
              <a:rPr lang="en-US" dirty="0"/>
              <a:t>Commodity Prices are Volatile</a:t>
            </a:r>
          </a:p>
          <a:p>
            <a:r>
              <a:rPr lang="en-US" dirty="0"/>
              <a:t>But;</a:t>
            </a:r>
          </a:p>
          <a:p>
            <a:pPr lvl="1"/>
            <a:r>
              <a:rPr lang="en-US" dirty="0"/>
              <a:t>Mean Reversion</a:t>
            </a:r>
          </a:p>
          <a:p>
            <a:pPr lvl="1"/>
            <a:r>
              <a:rPr lang="en-US" dirty="0"/>
              <a:t>Can Hedge</a:t>
            </a:r>
          </a:p>
          <a:p>
            <a:pPr lvl="1"/>
            <a:r>
              <a:rPr lang="en-US" dirty="0"/>
              <a:t>Importance of Natural Gas</a:t>
            </a:r>
          </a:p>
          <a:p>
            <a:pPr lvl="1"/>
            <a:endParaRPr lang="en-US" dirty="0"/>
          </a:p>
        </p:txBody>
      </p:sp>
      <p:sp>
        <p:nvSpPr>
          <p:cNvPr id="4" name="Slide Number Placeholder 3">
            <a:extLst>
              <a:ext uri="{FF2B5EF4-FFF2-40B4-BE49-F238E27FC236}">
                <a16:creationId xmlns:a16="http://schemas.microsoft.com/office/drawing/2014/main" id="{5DED85A3-5827-C167-29C5-CF1106911706}"/>
              </a:ext>
            </a:extLst>
          </p:cNvPr>
          <p:cNvSpPr>
            <a:spLocks noGrp="1"/>
          </p:cNvSpPr>
          <p:nvPr>
            <p:ph type="sldNum" sz="quarter" idx="4294967295"/>
          </p:nvPr>
        </p:nvSpPr>
        <p:spPr>
          <a:xfrm>
            <a:off x="9448800" y="6356350"/>
            <a:ext cx="2743200" cy="365125"/>
          </a:xfrm>
        </p:spPr>
        <p:txBody>
          <a:bodyPr/>
          <a:lstStyle/>
          <a:p>
            <a:fld id="{EB241CD2-1E45-42A3-B213-66A034DF9A3B}" type="slidenum">
              <a:rPr lang="en-GB" smtClean="0"/>
              <a:t>50</a:t>
            </a:fld>
            <a:endParaRPr lang="en-GB" dirty="0"/>
          </a:p>
        </p:txBody>
      </p:sp>
      <p:pic>
        <p:nvPicPr>
          <p:cNvPr id="7" name="Picture 6">
            <a:extLst>
              <a:ext uri="{FF2B5EF4-FFF2-40B4-BE49-F238E27FC236}">
                <a16:creationId xmlns:a16="http://schemas.microsoft.com/office/drawing/2014/main" id="{F9AFE2FA-BAB2-B8E8-E953-6DEBBBB62109}"/>
              </a:ext>
            </a:extLst>
          </p:cNvPr>
          <p:cNvPicPr>
            <a:picLocks noChangeAspect="1"/>
          </p:cNvPicPr>
          <p:nvPr/>
        </p:nvPicPr>
        <p:blipFill>
          <a:blip r:embed="rId2"/>
          <a:stretch>
            <a:fillRect/>
          </a:stretch>
        </p:blipFill>
        <p:spPr>
          <a:xfrm>
            <a:off x="5263002" y="1967052"/>
            <a:ext cx="6039316" cy="3681268"/>
          </a:xfrm>
          <a:prstGeom prst="rect">
            <a:avLst/>
          </a:prstGeom>
        </p:spPr>
      </p:pic>
    </p:spTree>
    <p:extLst>
      <p:ext uri="{BB962C8B-B14F-4D97-AF65-F5344CB8AC3E}">
        <p14:creationId xmlns:p14="http://schemas.microsoft.com/office/powerpoint/2010/main" val="7776979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CB1B9-964A-D859-24A0-D498DB88B8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5D27CA-BD90-C7E9-66E0-576D25B8B822}"/>
              </a:ext>
            </a:extLst>
          </p:cNvPr>
          <p:cNvSpPr>
            <a:spLocks noGrp="1"/>
          </p:cNvSpPr>
          <p:nvPr>
            <p:ph type="ctrTitle"/>
          </p:nvPr>
        </p:nvSpPr>
        <p:spPr/>
        <p:txBody>
          <a:bodyPr/>
          <a:lstStyle/>
          <a:p>
            <a:r>
              <a:rPr lang="en-US" dirty="0"/>
              <a:t>Commodity Price 2</a:t>
            </a:r>
          </a:p>
        </p:txBody>
      </p:sp>
      <p:sp>
        <p:nvSpPr>
          <p:cNvPr id="3" name="Content Placeholder 2">
            <a:extLst>
              <a:ext uri="{FF2B5EF4-FFF2-40B4-BE49-F238E27FC236}">
                <a16:creationId xmlns:a16="http://schemas.microsoft.com/office/drawing/2014/main" id="{D8840723-351B-CF95-39FA-E74477735B43}"/>
              </a:ext>
            </a:extLst>
          </p:cNvPr>
          <p:cNvSpPr>
            <a:spLocks noGrp="1"/>
          </p:cNvSpPr>
          <p:nvPr>
            <p:ph type="body" sz="quarter" idx="13"/>
          </p:nvPr>
        </p:nvSpPr>
        <p:spPr/>
        <p:txBody>
          <a:bodyPr>
            <a:normAutofit/>
          </a:bodyPr>
          <a:lstStyle/>
          <a:p>
            <a:r>
              <a:rPr lang="en-US" dirty="0"/>
              <a:t>Commodity Price Issues</a:t>
            </a:r>
          </a:p>
          <a:p>
            <a:pPr marL="457200" lvl="1"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https://edbodmer.com/databases-and-graphs/databases-from-internet/commodity-price-database/</a:t>
            </a:r>
          </a:p>
        </p:txBody>
      </p:sp>
      <p:sp>
        <p:nvSpPr>
          <p:cNvPr id="4" name="Slide Number Placeholder 3">
            <a:extLst>
              <a:ext uri="{FF2B5EF4-FFF2-40B4-BE49-F238E27FC236}">
                <a16:creationId xmlns:a16="http://schemas.microsoft.com/office/drawing/2014/main" id="{C3E54253-B448-2960-B8A5-F5AE2459174A}"/>
              </a:ext>
            </a:extLst>
          </p:cNvPr>
          <p:cNvSpPr>
            <a:spLocks noGrp="1"/>
          </p:cNvSpPr>
          <p:nvPr>
            <p:ph type="sldNum" sz="quarter" idx="4294967295"/>
          </p:nvPr>
        </p:nvSpPr>
        <p:spPr>
          <a:xfrm>
            <a:off x="9448800" y="6356350"/>
            <a:ext cx="2743200" cy="365125"/>
          </a:xfrm>
        </p:spPr>
        <p:txBody>
          <a:bodyPr/>
          <a:lstStyle/>
          <a:p>
            <a:fld id="{EB241CD2-1E45-42A3-B213-66A034DF9A3B}" type="slidenum">
              <a:rPr lang="en-GB" smtClean="0"/>
              <a:t>51</a:t>
            </a:fld>
            <a:endParaRPr lang="en-GB" dirty="0"/>
          </a:p>
        </p:txBody>
      </p:sp>
      <p:pic>
        <p:nvPicPr>
          <p:cNvPr id="7" name="Picture 6">
            <a:extLst>
              <a:ext uri="{FF2B5EF4-FFF2-40B4-BE49-F238E27FC236}">
                <a16:creationId xmlns:a16="http://schemas.microsoft.com/office/drawing/2014/main" id="{7104F719-A5AB-107B-F7D7-D0B24EA5CA37}"/>
              </a:ext>
            </a:extLst>
          </p:cNvPr>
          <p:cNvPicPr>
            <a:picLocks noChangeAspect="1"/>
          </p:cNvPicPr>
          <p:nvPr/>
        </p:nvPicPr>
        <p:blipFill>
          <a:blip r:embed="rId2"/>
          <a:stretch>
            <a:fillRect/>
          </a:stretch>
        </p:blipFill>
        <p:spPr>
          <a:xfrm>
            <a:off x="4311753" y="1209110"/>
            <a:ext cx="6782747" cy="4048690"/>
          </a:xfrm>
          <a:prstGeom prst="rect">
            <a:avLst/>
          </a:prstGeom>
        </p:spPr>
      </p:pic>
    </p:spTree>
    <p:extLst>
      <p:ext uri="{BB962C8B-B14F-4D97-AF65-F5344CB8AC3E}">
        <p14:creationId xmlns:p14="http://schemas.microsoft.com/office/powerpoint/2010/main" val="10877326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258AE-DA2B-4306-A50D-2E95C7FDE3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CF4E31-8781-349F-8BD5-AA5857B543D7}"/>
              </a:ext>
            </a:extLst>
          </p:cNvPr>
          <p:cNvSpPr>
            <a:spLocks noGrp="1"/>
          </p:cNvSpPr>
          <p:nvPr>
            <p:ph type="ctrTitle"/>
          </p:nvPr>
        </p:nvSpPr>
        <p:spPr/>
        <p:txBody>
          <a:bodyPr/>
          <a:lstStyle/>
          <a:p>
            <a:r>
              <a:rPr lang="en-US" dirty="0"/>
              <a:t>Use Snipping Tool to Fill in Items from Pre-Sale Report</a:t>
            </a:r>
          </a:p>
        </p:txBody>
      </p:sp>
      <p:sp>
        <p:nvSpPr>
          <p:cNvPr id="3" name="Text Placeholder 2">
            <a:extLst>
              <a:ext uri="{FF2B5EF4-FFF2-40B4-BE49-F238E27FC236}">
                <a16:creationId xmlns:a16="http://schemas.microsoft.com/office/drawing/2014/main" id="{59A84C7E-33D5-EC24-B343-2A955826A417}"/>
              </a:ext>
            </a:extLst>
          </p:cNvPr>
          <p:cNvSpPr>
            <a:spLocks noGrp="1"/>
          </p:cNvSpPr>
          <p:nvPr>
            <p:ph type="body" sz="quarter" idx="13"/>
          </p:nvPr>
        </p:nvSpPr>
        <p:spPr/>
        <p:txBody>
          <a:bodyPr/>
          <a:lstStyle/>
          <a:p>
            <a:r>
              <a:rPr lang="en-US" dirty="0"/>
              <a:t>Conventional (boring) technology</a:t>
            </a:r>
          </a:p>
          <a:p>
            <a:pPr lvl="1"/>
            <a:endParaRPr lang="en-US" dirty="0"/>
          </a:p>
          <a:p>
            <a:r>
              <a:rPr lang="en-US" dirty="0"/>
              <a:t>Construction Cost Over-Run Risk</a:t>
            </a:r>
          </a:p>
          <a:p>
            <a:pPr marL="457200" lvl="1" indent="0">
              <a:buNone/>
            </a:pPr>
            <a:endParaRPr lang="en-US" dirty="0"/>
          </a:p>
          <a:p>
            <a:r>
              <a:rPr lang="en-US" dirty="0"/>
              <a:t>Supply Risk</a:t>
            </a:r>
          </a:p>
          <a:p>
            <a:pPr marL="457200" lvl="1" indent="0">
              <a:buNone/>
            </a:pPr>
            <a:endParaRPr lang="en-US" dirty="0"/>
          </a:p>
          <a:p>
            <a:r>
              <a:rPr lang="en-US" dirty="0"/>
              <a:t>Volume Risk</a:t>
            </a:r>
          </a:p>
          <a:p>
            <a:pPr lvl="1"/>
            <a:endParaRPr lang="en-US" dirty="0"/>
          </a:p>
          <a:p>
            <a:r>
              <a:rPr lang="en-US" dirty="0"/>
              <a:t>Price Risk</a:t>
            </a:r>
          </a:p>
        </p:txBody>
      </p:sp>
    </p:spTree>
    <p:extLst>
      <p:ext uri="{BB962C8B-B14F-4D97-AF65-F5344CB8AC3E}">
        <p14:creationId xmlns:p14="http://schemas.microsoft.com/office/powerpoint/2010/main" val="30714437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10A65-9468-4939-1D9F-AC10CE6ADA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A7E490-BA3D-AB29-634C-C9438892957F}"/>
              </a:ext>
            </a:extLst>
          </p:cNvPr>
          <p:cNvSpPr>
            <a:spLocks noGrp="1"/>
          </p:cNvSpPr>
          <p:nvPr>
            <p:ph type="ctrTitle"/>
          </p:nvPr>
        </p:nvSpPr>
        <p:spPr/>
        <p:txBody>
          <a:bodyPr/>
          <a:lstStyle/>
          <a:p>
            <a:r>
              <a:rPr lang="en-US" dirty="0"/>
              <a:t>Use Snipping Tool to Fill in Items from Pre-Sale Report</a:t>
            </a:r>
          </a:p>
        </p:txBody>
      </p:sp>
      <p:sp>
        <p:nvSpPr>
          <p:cNvPr id="3" name="Text Placeholder 2">
            <a:extLst>
              <a:ext uri="{FF2B5EF4-FFF2-40B4-BE49-F238E27FC236}">
                <a16:creationId xmlns:a16="http://schemas.microsoft.com/office/drawing/2014/main" id="{5C665145-6CE2-F6DF-7783-0F9DD0742F89}"/>
              </a:ext>
            </a:extLst>
          </p:cNvPr>
          <p:cNvSpPr>
            <a:spLocks noGrp="1"/>
          </p:cNvSpPr>
          <p:nvPr>
            <p:ph type="body" sz="quarter" idx="13"/>
          </p:nvPr>
        </p:nvSpPr>
        <p:spPr/>
        <p:txBody>
          <a:bodyPr/>
          <a:lstStyle/>
          <a:p>
            <a:r>
              <a:rPr lang="en-US" dirty="0"/>
              <a:t>Conventional (boring) technology</a:t>
            </a:r>
          </a:p>
          <a:p>
            <a:pPr lvl="1"/>
            <a:endParaRPr lang="en-US" dirty="0"/>
          </a:p>
          <a:p>
            <a:r>
              <a:rPr lang="en-US" dirty="0"/>
              <a:t>Construction Cost Over-Run Risk</a:t>
            </a:r>
          </a:p>
          <a:p>
            <a:pPr marL="457200" lvl="1" indent="0">
              <a:buNone/>
            </a:pPr>
            <a:endParaRPr lang="en-US" dirty="0"/>
          </a:p>
          <a:p>
            <a:r>
              <a:rPr lang="en-US" dirty="0"/>
              <a:t>Supply Risk</a:t>
            </a:r>
          </a:p>
          <a:p>
            <a:pPr marL="457200" lvl="1" indent="0">
              <a:buNone/>
            </a:pPr>
            <a:endParaRPr lang="en-US" dirty="0"/>
          </a:p>
          <a:p>
            <a:r>
              <a:rPr lang="en-US" dirty="0"/>
              <a:t>Volume Risk</a:t>
            </a:r>
          </a:p>
          <a:p>
            <a:pPr lvl="1"/>
            <a:endParaRPr lang="en-US" dirty="0"/>
          </a:p>
          <a:p>
            <a:r>
              <a:rPr lang="en-US" dirty="0"/>
              <a:t>Price Risk</a:t>
            </a:r>
          </a:p>
        </p:txBody>
      </p:sp>
      <p:pic>
        <p:nvPicPr>
          <p:cNvPr id="5" name="Picture 4">
            <a:extLst>
              <a:ext uri="{FF2B5EF4-FFF2-40B4-BE49-F238E27FC236}">
                <a16:creationId xmlns:a16="http://schemas.microsoft.com/office/drawing/2014/main" id="{3D51435B-EBBA-0D63-0B10-01530795F637}"/>
              </a:ext>
            </a:extLst>
          </p:cNvPr>
          <p:cNvPicPr>
            <a:picLocks noChangeAspect="1"/>
          </p:cNvPicPr>
          <p:nvPr/>
        </p:nvPicPr>
        <p:blipFill>
          <a:blip r:embed="rId2"/>
          <a:stretch>
            <a:fillRect/>
          </a:stretch>
        </p:blipFill>
        <p:spPr>
          <a:xfrm>
            <a:off x="5409287" y="1495346"/>
            <a:ext cx="6887536" cy="1124107"/>
          </a:xfrm>
          <a:prstGeom prst="rect">
            <a:avLst/>
          </a:prstGeom>
        </p:spPr>
      </p:pic>
      <p:pic>
        <p:nvPicPr>
          <p:cNvPr id="7" name="Picture 6">
            <a:extLst>
              <a:ext uri="{FF2B5EF4-FFF2-40B4-BE49-F238E27FC236}">
                <a16:creationId xmlns:a16="http://schemas.microsoft.com/office/drawing/2014/main" id="{95BAF56F-B1CB-1B46-CCE3-AA242B7B7603}"/>
              </a:ext>
            </a:extLst>
          </p:cNvPr>
          <p:cNvPicPr>
            <a:picLocks noChangeAspect="1"/>
          </p:cNvPicPr>
          <p:nvPr/>
        </p:nvPicPr>
        <p:blipFill>
          <a:blip r:embed="rId3"/>
          <a:stretch>
            <a:fillRect/>
          </a:stretch>
        </p:blipFill>
        <p:spPr>
          <a:xfrm>
            <a:off x="5542622" y="2619453"/>
            <a:ext cx="6649378" cy="990738"/>
          </a:xfrm>
          <a:prstGeom prst="rect">
            <a:avLst/>
          </a:prstGeom>
        </p:spPr>
      </p:pic>
      <p:pic>
        <p:nvPicPr>
          <p:cNvPr id="9" name="Picture 8">
            <a:extLst>
              <a:ext uri="{FF2B5EF4-FFF2-40B4-BE49-F238E27FC236}">
                <a16:creationId xmlns:a16="http://schemas.microsoft.com/office/drawing/2014/main" id="{4FDD3685-5502-E217-A531-8F047C6F3A34}"/>
              </a:ext>
            </a:extLst>
          </p:cNvPr>
          <p:cNvPicPr>
            <a:picLocks noChangeAspect="1"/>
          </p:cNvPicPr>
          <p:nvPr/>
        </p:nvPicPr>
        <p:blipFill>
          <a:blip r:embed="rId4"/>
          <a:stretch>
            <a:fillRect/>
          </a:stretch>
        </p:blipFill>
        <p:spPr>
          <a:xfrm>
            <a:off x="5666498" y="5533538"/>
            <a:ext cx="6630325" cy="866896"/>
          </a:xfrm>
          <a:prstGeom prst="rect">
            <a:avLst/>
          </a:prstGeom>
        </p:spPr>
      </p:pic>
      <p:pic>
        <p:nvPicPr>
          <p:cNvPr id="11" name="Picture 10">
            <a:extLst>
              <a:ext uri="{FF2B5EF4-FFF2-40B4-BE49-F238E27FC236}">
                <a16:creationId xmlns:a16="http://schemas.microsoft.com/office/drawing/2014/main" id="{C0A32B71-0C73-218F-FB83-BBBCC1EE59DB}"/>
              </a:ext>
            </a:extLst>
          </p:cNvPr>
          <p:cNvPicPr>
            <a:picLocks noChangeAspect="1"/>
          </p:cNvPicPr>
          <p:nvPr/>
        </p:nvPicPr>
        <p:blipFill>
          <a:blip r:embed="rId5"/>
          <a:stretch>
            <a:fillRect/>
          </a:stretch>
        </p:blipFill>
        <p:spPr>
          <a:xfrm>
            <a:off x="5542622" y="4502623"/>
            <a:ext cx="6649378" cy="914528"/>
          </a:xfrm>
          <a:prstGeom prst="rect">
            <a:avLst/>
          </a:prstGeom>
        </p:spPr>
      </p:pic>
      <p:pic>
        <p:nvPicPr>
          <p:cNvPr id="13" name="Picture 12">
            <a:extLst>
              <a:ext uri="{FF2B5EF4-FFF2-40B4-BE49-F238E27FC236}">
                <a16:creationId xmlns:a16="http://schemas.microsoft.com/office/drawing/2014/main" id="{EC94F771-F498-FD44-518D-69B5A831BED4}"/>
              </a:ext>
            </a:extLst>
          </p:cNvPr>
          <p:cNvPicPr>
            <a:picLocks noChangeAspect="1"/>
          </p:cNvPicPr>
          <p:nvPr/>
        </p:nvPicPr>
        <p:blipFill>
          <a:blip r:embed="rId6"/>
          <a:stretch>
            <a:fillRect/>
          </a:stretch>
        </p:blipFill>
        <p:spPr>
          <a:xfrm>
            <a:off x="5691347" y="3606741"/>
            <a:ext cx="6496957" cy="790685"/>
          </a:xfrm>
          <a:prstGeom prst="rect">
            <a:avLst/>
          </a:prstGeom>
        </p:spPr>
      </p:pic>
    </p:spTree>
    <p:extLst>
      <p:ext uri="{BB962C8B-B14F-4D97-AF65-F5344CB8AC3E}">
        <p14:creationId xmlns:p14="http://schemas.microsoft.com/office/powerpoint/2010/main" val="32953417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816FF-0A6B-DBA7-D93E-94A7B91092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5EDA3F-11A5-A719-559A-8CF9FFA9744D}"/>
              </a:ext>
            </a:extLst>
          </p:cNvPr>
          <p:cNvSpPr>
            <a:spLocks noGrp="1"/>
          </p:cNvSpPr>
          <p:nvPr>
            <p:ph type="ctrTitle"/>
          </p:nvPr>
        </p:nvSpPr>
        <p:spPr/>
        <p:txBody>
          <a:bodyPr/>
          <a:lstStyle/>
          <a:p>
            <a:r>
              <a:rPr lang="en-US" dirty="0"/>
              <a:t>Open the Financial Model</a:t>
            </a:r>
          </a:p>
        </p:txBody>
      </p:sp>
      <p:sp>
        <p:nvSpPr>
          <p:cNvPr id="3" name="Text Placeholder 2">
            <a:extLst>
              <a:ext uri="{FF2B5EF4-FFF2-40B4-BE49-F238E27FC236}">
                <a16:creationId xmlns:a16="http://schemas.microsoft.com/office/drawing/2014/main" id="{CC7F4794-CE91-7555-1B81-FDD9BEDB86B1}"/>
              </a:ext>
            </a:extLst>
          </p:cNvPr>
          <p:cNvSpPr>
            <a:spLocks noGrp="1"/>
          </p:cNvSpPr>
          <p:nvPr>
            <p:ph type="body" sz="quarter" idx="13"/>
          </p:nvPr>
        </p:nvSpPr>
        <p:spPr/>
        <p:txBody>
          <a:bodyPr/>
          <a:lstStyle/>
          <a:p>
            <a:r>
              <a:rPr lang="en-US" dirty="0"/>
              <a:t>Use the financial model to quantify risks</a:t>
            </a:r>
          </a:p>
          <a:p>
            <a:pPr lvl="1"/>
            <a:endParaRPr lang="en-US" dirty="0"/>
          </a:p>
          <a:p>
            <a:pPr lvl="1"/>
            <a:r>
              <a:rPr lang="en-US" dirty="0"/>
              <a:t>Present and discuss the cost structure</a:t>
            </a:r>
          </a:p>
          <a:p>
            <a:pPr marL="457200" lvl="1" indent="0">
              <a:buNone/>
            </a:pPr>
            <a:endParaRPr lang="en-US" dirty="0"/>
          </a:p>
          <a:p>
            <a:pPr lvl="1"/>
            <a:r>
              <a:rPr lang="en-US" dirty="0"/>
              <a:t>Break-even Oil Price</a:t>
            </a:r>
          </a:p>
          <a:p>
            <a:pPr marL="457200" lvl="1" indent="0">
              <a:buNone/>
            </a:pPr>
            <a:endParaRPr lang="en-US" dirty="0"/>
          </a:p>
          <a:p>
            <a:r>
              <a:rPr lang="en-US" dirty="0"/>
              <a:t>Volume Risk</a:t>
            </a:r>
          </a:p>
          <a:p>
            <a:pPr lvl="1"/>
            <a:endParaRPr lang="en-US" dirty="0"/>
          </a:p>
          <a:p>
            <a:r>
              <a:rPr lang="en-US" dirty="0"/>
              <a:t>Price Risk</a:t>
            </a:r>
          </a:p>
        </p:txBody>
      </p:sp>
    </p:spTree>
    <p:extLst>
      <p:ext uri="{BB962C8B-B14F-4D97-AF65-F5344CB8AC3E}">
        <p14:creationId xmlns:p14="http://schemas.microsoft.com/office/powerpoint/2010/main" val="31055435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44B7E-54F9-1CDB-8A90-5A89E3F1CC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D9A7FE-726A-98B3-653A-A9FCB31EBBB6}"/>
              </a:ext>
            </a:extLst>
          </p:cNvPr>
          <p:cNvSpPr>
            <a:spLocks noGrp="1"/>
          </p:cNvSpPr>
          <p:nvPr>
            <p:ph type="ctrTitle"/>
          </p:nvPr>
        </p:nvSpPr>
        <p:spPr/>
        <p:txBody>
          <a:bodyPr/>
          <a:lstStyle/>
          <a:p>
            <a:r>
              <a:rPr lang="en-US" dirty="0"/>
              <a:t>Revenue Risks</a:t>
            </a:r>
          </a:p>
        </p:txBody>
      </p:sp>
      <p:sp>
        <p:nvSpPr>
          <p:cNvPr id="3" name="Content Placeholder 2">
            <a:extLst>
              <a:ext uri="{FF2B5EF4-FFF2-40B4-BE49-F238E27FC236}">
                <a16:creationId xmlns:a16="http://schemas.microsoft.com/office/drawing/2014/main" id="{3BA1A33D-0F81-EF04-EBF4-C334656BEF5B}"/>
              </a:ext>
            </a:extLst>
          </p:cNvPr>
          <p:cNvSpPr>
            <a:spLocks noGrp="1"/>
          </p:cNvSpPr>
          <p:nvPr>
            <p:ph type="body" sz="quarter" idx="13"/>
          </p:nvPr>
        </p:nvSpPr>
        <p:spPr/>
        <p:txBody>
          <a:bodyPr>
            <a:normAutofit/>
          </a:bodyPr>
          <a:lstStyle/>
          <a:p>
            <a:r>
              <a:rPr lang="en-US" dirty="0"/>
              <a:t>Generally one or two big sources of risk</a:t>
            </a:r>
          </a:p>
          <a:p>
            <a:r>
              <a:rPr lang="en-US" dirty="0"/>
              <a:t>Can be </a:t>
            </a:r>
          </a:p>
          <a:p>
            <a:pPr lvl="1"/>
            <a:r>
              <a:rPr lang="en-US" dirty="0"/>
              <a:t>Commodity Price</a:t>
            </a:r>
          </a:p>
          <a:p>
            <a:pPr lvl="1"/>
            <a:r>
              <a:rPr lang="en-US" dirty="0"/>
              <a:t>Volume – Traffic</a:t>
            </a:r>
          </a:p>
          <a:p>
            <a:pPr lvl="1"/>
            <a:r>
              <a:rPr lang="en-US" dirty="0"/>
              <a:t>Volume – Solar or Wind Resource</a:t>
            </a:r>
          </a:p>
          <a:p>
            <a:pPr lvl="1"/>
            <a:r>
              <a:rPr lang="en-US" dirty="0"/>
              <a:t>Incentives in Contracts – Availability, Efficiency, Performance</a:t>
            </a:r>
          </a:p>
          <a:p>
            <a:pPr lvl="1"/>
            <a:r>
              <a:rPr lang="en-US" dirty="0"/>
              <a:t>Off-taker Risk</a:t>
            </a:r>
          </a:p>
          <a:p>
            <a:pPr lvl="1"/>
            <a:r>
              <a:rPr lang="en-US" dirty="0"/>
              <a:t>Price and Volume Risk (e.g. high tech, hotel, private health facility)</a:t>
            </a:r>
          </a:p>
          <a:p>
            <a:pPr lvl="1"/>
            <a:endParaRPr lang="en-US" dirty="0"/>
          </a:p>
          <a:p>
            <a:r>
              <a:rPr lang="en-US" dirty="0"/>
              <a:t>For each type of risk, discuss implications to Africa – for example would you rather off-taker be a mining company or the government of Nigeria</a:t>
            </a:r>
          </a:p>
          <a:p>
            <a:endParaRPr lang="en-US" dirty="0"/>
          </a:p>
          <a:p>
            <a:endParaRPr lang="en-US" dirty="0"/>
          </a:p>
        </p:txBody>
      </p:sp>
      <p:sp>
        <p:nvSpPr>
          <p:cNvPr id="4" name="Slide Number Placeholder 3">
            <a:extLst>
              <a:ext uri="{FF2B5EF4-FFF2-40B4-BE49-F238E27FC236}">
                <a16:creationId xmlns:a16="http://schemas.microsoft.com/office/drawing/2014/main" id="{23B9285B-A732-CF33-4EC2-CB904B96CC7E}"/>
              </a:ext>
            </a:extLst>
          </p:cNvPr>
          <p:cNvSpPr>
            <a:spLocks noGrp="1"/>
          </p:cNvSpPr>
          <p:nvPr>
            <p:ph type="sldNum" sz="quarter" idx="4294967295"/>
          </p:nvPr>
        </p:nvSpPr>
        <p:spPr>
          <a:xfrm>
            <a:off x="9448800" y="6356350"/>
            <a:ext cx="2743200" cy="365125"/>
          </a:xfrm>
        </p:spPr>
        <p:txBody>
          <a:bodyPr/>
          <a:lstStyle/>
          <a:p>
            <a:fld id="{EB241CD2-1E45-42A3-B213-66A034DF9A3B}" type="slidenum">
              <a:rPr lang="en-GB" smtClean="0"/>
              <a:t>55</a:t>
            </a:fld>
            <a:endParaRPr lang="en-GB" dirty="0"/>
          </a:p>
        </p:txBody>
      </p:sp>
    </p:spTree>
    <p:extLst>
      <p:ext uri="{BB962C8B-B14F-4D97-AF65-F5344CB8AC3E}">
        <p14:creationId xmlns:p14="http://schemas.microsoft.com/office/powerpoint/2010/main" val="16859717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3530731" y="2751379"/>
            <a:ext cx="2066190" cy="134836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6709226" y="4831009"/>
            <a:ext cx="1798197" cy="1030094"/>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9" name="Straight Arrow Connector 28"/>
          <p:cNvCxnSpPr>
            <a:cxnSpLocks/>
            <a:endCxn id="31" idx="6"/>
          </p:cNvCxnSpPr>
          <p:nvPr/>
        </p:nvCxnSpPr>
        <p:spPr bwMode="auto">
          <a:xfrm flipH="1">
            <a:off x="3309452" y="4505372"/>
            <a:ext cx="1846273" cy="696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6841342" y="4342065"/>
            <a:ext cx="1734623"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5155724" y="3736979"/>
            <a:ext cx="1820040" cy="1281737"/>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Special Purpose Vehicle: Bond Rating of A-</a:t>
            </a:r>
          </a:p>
        </p:txBody>
      </p:sp>
      <p:sp>
        <p:nvSpPr>
          <p:cNvPr id="14" name="Oval 13"/>
          <p:cNvSpPr/>
          <p:nvPr/>
        </p:nvSpPr>
        <p:spPr bwMode="auto">
          <a:xfrm>
            <a:off x="1595344" y="1987281"/>
            <a:ext cx="1996233" cy="10768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EPC Contractor: Kellogg with Strong Record and Finances</a:t>
            </a:r>
          </a:p>
        </p:txBody>
      </p:sp>
      <p:sp>
        <p:nvSpPr>
          <p:cNvPr id="15" name="Rectangle 14"/>
          <p:cNvSpPr/>
          <p:nvPr/>
        </p:nvSpPr>
        <p:spPr bwMode="auto">
          <a:xfrm>
            <a:off x="3801912" y="3163546"/>
            <a:ext cx="1353813" cy="57343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EPC: Fixed Price Contract with LD</a:t>
            </a:r>
          </a:p>
        </p:txBody>
      </p:sp>
      <p:sp>
        <p:nvSpPr>
          <p:cNvPr id="21" name="Oval 20"/>
          <p:cNvSpPr/>
          <p:nvPr/>
        </p:nvSpPr>
        <p:spPr bwMode="auto">
          <a:xfrm>
            <a:off x="8575964" y="3844937"/>
            <a:ext cx="1585972" cy="940431"/>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O&amp;M Contractor</a:t>
            </a:r>
          </a:p>
        </p:txBody>
      </p:sp>
      <p:sp>
        <p:nvSpPr>
          <p:cNvPr id="31" name="Oval 30"/>
          <p:cNvSpPr/>
          <p:nvPr/>
        </p:nvSpPr>
        <p:spPr bwMode="auto">
          <a:xfrm>
            <a:off x="1565565" y="3864638"/>
            <a:ext cx="1743887" cy="1295400"/>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Supplier: Need to Understand Economics and Supply Curve</a:t>
            </a:r>
          </a:p>
          <a:p>
            <a:pPr algn="ctr" eaLnBrk="0" fontAlgn="base" hangingPunct="0">
              <a:spcBef>
                <a:spcPct val="0"/>
              </a:spcBef>
              <a:spcAft>
                <a:spcPct val="0"/>
              </a:spcAft>
            </a:pPr>
            <a:endParaRPr lang="en-US" sz="1200" dirty="0">
              <a:solidFill>
                <a:schemeClr val="bg1">
                  <a:lumMod val="95000"/>
                </a:schemeClr>
              </a:solidFill>
              <a:latin typeface="Arial" pitchFamily="34" charset="0"/>
            </a:endParaRPr>
          </a:p>
        </p:txBody>
      </p:sp>
      <p:sp>
        <p:nvSpPr>
          <p:cNvPr id="32" name="Oval 31"/>
          <p:cNvSpPr/>
          <p:nvPr/>
        </p:nvSpPr>
        <p:spPr bwMode="auto">
          <a:xfrm>
            <a:off x="8194964" y="5693438"/>
            <a:ext cx="2133600" cy="1144897"/>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Lenders:</a:t>
            </a:r>
          </a:p>
          <a:p>
            <a:pPr algn="ctr" eaLnBrk="0" fontAlgn="base" hangingPunct="0">
              <a:spcBef>
                <a:spcPct val="0"/>
              </a:spcBef>
              <a:spcAft>
                <a:spcPct val="0"/>
              </a:spcAft>
            </a:pPr>
            <a:r>
              <a:rPr lang="en-US" sz="1200" dirty="0">
                <a:solidFill>
                  <a:schemeClr val="bg1">
                    <a:lumMod val="95000"/>
                  </a:schemeClr>
                </a:solidFill>
              </a:rPr>
              <a:t>Issued bonds and debt with long tenor and low rates</a:t>
            </a:r>
            <a:endParaRPr lang="en-US" sz="1200" dirty="0">
              <a:solidFill>
                <a:schemeClr val="bg1">
                  <a:lumMod val="95000"/>
                </a:schemeClr>
              </a:solidFill>
              <a:latin typeface="Arial" pitchFamily="34" charset="0"/>
            </a:endParaRPr>
          </a:p>
        </p:txBody>
      </p:sp>
      <p:sp>
        <p:nvSpPr>
          <p:cNvPr id="33" name="Oval 32"/>
          <p:cNvSpPr/>
          <p:nvPr/>
        </p:nvSpPr>
        <p:spPr bwMode="auto">
          <a:xfrm>
            <a:off x="1858254" y="5541038"/>
            <a:ext cx="1773098" cy="1297296"/>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Sponsors: Want strong sponsor:</a:t>
            </a:r>
          </a:p>
          <a:p>
            <a:pPr algn="ctr" eaLnBrk="0" fontAlgn="base" hangingPunct="0">
              <a:spcBef>
                <a:spcPct val="0"/>
              </a:spcBef>
              <a:spcAft>
                <a:spcPct val="0"/>
              </a:spcAft>
            </a:pPr>
            <a:r>
              <a:rPr lang="en-US" sz="1200" dirty="0">
                <a:solidFill>
                  <a:schemeClr val="bg1">
                    <a:lumMod val="95000"/>
                  </a:schemeClr>
                </a:solidFill>
              </a:rPr>
              <a:t>Mobil </a:t>
            </a:r>
          </a:p>
          <a:p>
            <a:pPr algn="ctr" eaLnBrk="0" fontAlgn="base" hangingPunct="0">
              <a:spcBef>
                <a:spcPct val="0"/>
              </a:spcBef>
              <a:spcAft>
                <a:spcPct val="0"/>
              </a:spcAft>
            </a:pPr>
            <a:r>
              <a:rPr lang="en-US" sz="1200" dirty="0">
                <a:solidFill>
                  <a:schemeClr val="bg1">
                    <a:lumMod val="95000"/>
                  </a:schemeClr>
                </a:solidFill>
                <a:latin typeface="Arial" pitchFamily="34" charset="0"/>
              </a:rPr>
              <a:t>State</a:t>
            </a:r>
          </a:p>
        </p:txBody>
      </p:sp>
      <p:sp>
        <p:nvSpPr>
          <p:cNvPr id="43" name="Rectangle 42"/>
          <p:cNvSpPr/>
          <p:nvPr/>
        </p:nvSpPr>
        <p:spPr bwMode="auto">
          <a:xfrm>
            <a:off x="6709226" y="5252285"/>
            <a:ext cx="1202670" cy="93925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Loan Agreement – Draws Green; Debt Service Red</a:t>
            </a:r>
          </a:p>
        </p:txBody>
      </p:sp>
      <p:cxnSp>
        <p:nvCxnSpPr>
          <p:cNvPr id="57" name="Straight Arrow Connector 56"/>
          <p:cNvCxnSpPr>
            <a:cxnSpLocks/>
            <a:stCxn id="7" idx="3"/>
          </p:cNvCxnSpPr>
          <p:nvPr/>
        </p:nvCxnSpPr>
        <p:spPr bwMode="auto">
          <a:xfrm flipH="1">
            <a:off x="3677235" y="4831009"/>
            <a:ext cx="1745028" cy="132308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6642872" y="2135820"/>
            <a:ext cx="0" cy="1788864"/>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7178606" y="4132516"/>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O&amp;M Agreement</a:t>
            </a:r>
          </a:p>
        </p:txBody>
      </p:sp>
      <p:sp>
        <p:nvSpPr>
          <p:cNvPr id="72" name="Rectangle 71">
            <a:extLst>
              <a:ext uri="{FF2B5EF4-FFF2-40B4-BE49-F238E27FC236}">
                <a16:creationId xmlns:a16="http://schemas.microsoft.com/office/drawing/2014/main" id="{D5D16671-9930-47D8-B49D-0EA5AB53B07C}"/>
              </a:ext>
            </a:extLst>
          </p:cNvPr>
          <p:cNvSpPr/>
          <p:nvPr/>
        </p:nvSpPr>
        <p:spPr bwMode="auto">
          <a:xfrm>
            <a:off x="3736430" y="4196653"/>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Supply Agreement</a:t>
            </a:r>
          </a:p>
        </p:txBody>
      </p:sp>
      <p:sp>
        <p:nvSpPr>
          <p:cNvPr id="39" name="Rectangle 38"/>
          <p:cNvSpPr/>
          <p:nvPr/>
        </p:nvSpPr>
        <p:spPr bwMode="auto">
          <a:xfrm>
            <a:off x="6281951" y="2235837"/>
            <a:ext cx="1176574" cy="873068"/>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Off-take Contract with minimum supply </a:t>
            </a:r>
          </a:p>
        </p:txBody>
      </p:sp>
      <p:sp>
        <p:nvSpPr>
          <p:cNvPr id="76" name="Title 1">
            <a:extLst>
              <a:ext uri="{FF2B5EF4-FFF2-40B4-BE49-F238E27FC236}">
                <a16:creationId xmlns:a16="http://schemas.microsoft.com/office/drawing/2014/main" id="{1FBDAC0A-0D42-47FA-B29A-5EEFFAE04430}"/>
              </a:ext>
            </a:extLst>
          </p:cNvPr>
          <p:cNvSpPr>
            <a:spLocks noGrp="1"/>
          </p:cNvSpPr>
          <p:nvPr>
            <p:ph type="ctrTitle"/>
          </p:nvPr>
        </p:nvSpPr>
        <p:spPr>
          <a:xfrm>
            <a:off x="365042" y="750479"/>
            <a:ext cx="11532679" cy="488877"/>
          </a:xfrm>
        </p:spPr>
        <p:txBody>
          <a:bodyPr>
            <a:normAutofit fontScale="90000"/>
          </a:bodyPr>
          <a:lstStyle/>
          <a:p>
            <a:r>
              <a:rPr lang="en-US" dirty="0"/>
              <a:t>Ras Laffan Diagram</a:t>
            </a:r>
          </a:p>
        </p:txBody>
      </p:sp>
      <p:sp>
        <p:nvSpPr>
          <p:cNvPr id="47" name="Rectangle 46"/>
          <p:cNvSpPr/>
          <p:nvPr/>
        </p:nvSpPr>
        <p:spPr bwMode="auto">
          <a:xfrm>
            <a:off x="4259778" y="5443054"/>
            <a:ext cx="1076357" cy="519085"/>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flipH="1" flipV="1">
            <a:off x="6975765" y="4703163"/>
            <a:ext cx="1716465" cy="999432"/>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a:cxnSpLocks/>
          </p:cNvCxnSpPr>
          <p:nvPr/>
        </p:nvCxnSpPr>
        <p:spPr>
          <a:xfrm flipV="1">
            <a:off x="3591577" y="4703164"/>
            <a:ext cx="1641015" cy="1258975"/>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009873AC-FEA8-47A8-BD26-A0A9A9B884A9}"/>
              </a:ext>
            </a:extLst>
          </p:cNvPr>
          <p:cNvSpPr/>
          <p:nvPr/>
        </p:nvSpPr>
        <p:spPr bwMode="auto">
          <a:xfrm>
            <a:off x="4549749" y="1046522"/>
            <a:ext cx="2908776" cy="1089298"/>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Off-taker: Korea and Japan Utility Companies: Want strong off-taker with inactive to honor</a:t>
            </a:r>
            <a:r>
              <a:rPr lang="en-US" sz="1200" dirty="0">
                <a:solidFill>
                  <a:schemeClr val="bg1">
                    <a:lumMod val="95000"/>
                  </a:schemeClr>
                </a:solidFill>
              </a:rPr>
              <a:t> contract</a:t>
            </a:r>
            <a:endParaRPr lang="en-US" sz="1200" dirty="0">
              <a:solidFill>
                <a:schemeClr val="bg1">
                  <a:lumMod val="95000"/>
                </a:schemeClr>
              </a:solidFill>
              <a:latin typeface="Arial" pitchFamily="34" charset="0"/>
            </a:endParaRPr>
          </a:p>
        </p:txBody>
      </p:sp>
      <p:sp>
        <p:nvSpPr>
          <p:cNvPr id="27" name="Oval 26">
            <a:extLst>
              <a:ext uri="{FF2B5EF4-FFF2-40B4-BE49-F238E27FC236}">
                <a16:creationId xmlns:a16="http://schemas.microsoft.com/office/drawing/2014/main" id="{370EDF97-8264-4FDB-AAF1-F88E89065070}"/>
              </a:ext>
            </a:extLst>
          </p:cNvPr>
          <p:cNvSpPr/>
          <p:nvPr/>
        </p:nvSpPr>
        <p:spPr bwMode="auto">
          <a:xfrm>
            <a:off x="8575964" y="3864602"/>
            <a:ext cx="1585972" cy="940431"/>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O&amp;M Contractor</a:t>
            </a:r>
          </a:p>
        </p:txBody>
      </p:sp>
      <p:sp>
        <p:nvSpPr>
          <p:cNvPr id="30" name="Oval 29">
            <a:extLst>
              <a:ext uri="{FF2B5EF4-FFF2-40B4-BE49-F238E27FC236}">
                <a16:creationId xmlns:a16="http://schemas.microsoft.com/office/drawing/2014/main" id="{2E308543-FEAF-4B03-B552-7F9B6E74ED22}"/>
              </a:ext>
            </a:extLst>
          </p:cNvPr>
          <p:cNvSpPr/>
          <p:nvPr/>
        </p:nvSpPr>
        <p:spPr bwMode="auto">
          <a:xfrm>
            <a:off x="8194964" y="5713103"/>
            <a:ext cx="2133600" cy="1144897"/>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Lenders:</a:t>
            </a:r>
          </a:p>
          <a:p>
            <a:pPr algn="ctr" eaLnBrk="0" fontAlgn="base" hangingPunct="0">
              <a:spcBef>
                <a:spcPct val="0"/>
              </a:spcBef>
              <a:spcAft>
                <a:spcPct val="0"/>
              </a:spcAft>
            </a:pPr>
            <a:r>
              <a:rPr lang="en-US" sz="1200" dirty="0">
                <a:solidFill>
                  <a:schemeClr val="bg1">
                    <a:lumMod val="95000"/>
                  </a:schemeClr>
                </a:solidFill>
              </a:rPr>
              <a:t>Issued bonds and debt with long tenor and low rates</a:t>
            </a:r>
            <a:endParaRPr lang="en-US" sz="1200" dirty="0">
              <a:solidFill>
                <a:schemeClr val="bg1">
                  <a:lumMod val="95000"/>
                </a:schemeClr>
              </a:solidFill>
              <a:latin typeface="Arial" pitchFamily="34" charset="0"/>
            </a:endParaRPr>
          </a:p>
        </p:txBody>
      </p:sp>
      <p:cxnSp>
        <p:nvCxnSpPr>
          <p:cNvPr id="34" name="Straight Arrow Connector 33">
            <a:extLst>
              <a:ext uri="{FF2B5EF4-FFF2-40B4-BE49-F238E27FC236}">
                <a16:creationId xmlns:a16="http://schemas.microsoft.com/office/drawing/2014/main" id="{D71A6A2F-7A31-430D-BA2F-CDE4C5B74D64}"/>
              </a:ext>
            </a:extLst>
          </p:cNvPr>
          <p:cNvCxnSpPr>
            <a:cxnSpLocks/>
          </p:cNvCxnSpPr>
          <p:nvPr/>
        </p:nvCxnSpPr>
        <p:spPr>
          <a:xfrm>
            <a:off x="5480027" y="2135820"/>
            <a:ext cx="0" cy="1788864"/>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DEC3E508-55F5-4BBB-963A-D870DC4A3685}"/>
              </a:ext>
            </a:extLst>
          </p:cNvPr>
          <p:cNvSpPr/>
          <p:nvPr/>
        </p:nvSpPr>
        <p:spPr bwMode="auto">
          <a:xfrm>
            <a:off x="4891740" y="2263666"/>
            <a:ext cx="1176574" cy="79646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Price of Gas Linked to Oil Price</a:t>
            </a:r>
          </a:p>
        </p:txBody>
      </p:sp>
    </p:spTree>
    <p:extLst>
      <p:ext uri="{BB962C8B-B14F-4D97-AF65-F5344CB8AC3E}">
        <p14:creationId xmlns:p14="http://schemas.microsoft.com/office/powerpoint/2010/main" val="6186261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99939-6044-15FC-ECDC-775D97FF1A50}"/>
              </a:ext>
            </a:extLst>
          </p:cNvPr>
          <p:cNvSpPr>
            <a:spLocks noGrp="1"/>
          </p:cNvSpPr>
          <p:nvPr>
            <p:ph type="ctrTitle"/>
          </p:nvPr>
        </p:nvSpPr>
        <p:spPr/>
        <p:txBody>
          <a:bodyPr/>
          <a:lstStyle/>
          <a:p>
            <a:r>
              <a:rPr lang="en-US" dirty="0"/>
              <a:t>Ras Laffan Postscript</a:t>
            </a:r>
          </a:p>
        </p:txBody>
      </p:sp>
      <p:pic>
        <p:nvPicPr>
          <p:cNvPr id="6" name="Picture 5">
            <a:extLst>
              <a:ext uri="{FF2B5EF4-FFF2-40B4-BE49-F238E27FC236}">
                <a16:creationId xmlns:a16="http://schemas.microsoft.com/office/drawing/2014/main" id="{A00537B4-04F4-4801-8D4D-D87DC34780A8}"/>
              </a:ext>
            </a:extLst>
          </p:cNvPr>
          <p:cNvPicPr>
            <a:picLocks noChangeAspect="1"/>
          </p:cNvPicPr>
          <p:nvPr/>
        </p:nvPicPr>
        <p:blipFill>
          <a:blip r:embed="rId2"/>
          <a:stretch>
            <a:fillRect/>
          </a:stretch>
        </p:blipFill>
        <p:spPr>
          <a:xfrm>
            <a:off x="845127" y="2477306"/>
            <a:ext cx="4025672" cy="3162408"/>
          </a:xfrm>
          <a:prstGeom prst="rect">
            <a:avLst/>
          </a:prstGeom>
        </p:spPr>
      </p:pic>
      <p:pic>
        <p:nvPicPr>
          <p:cNvPr id="5" name="Picture 4">
            <a:extLst>
              <a:ext uri="{FF2B5EF4-FFF2-40B4-BE49-F238E27FC236}">
                <a16:creationId xmlns:a16="http://schemas.microsoft.com/office/drawing/2014/main" id="{9FC46522-B11B-2F94-7EAF-17A3DBE70A5C}"/>
              </a:ext>
            </a:extLst>
          </p:cNvPr>
          <p:cNvPicPr>
            <a:picLocks noChangeAspect="1"/>
          </p:cNvPicPr>
          <p:nvPr/>
        </p:nvPicPr>
        <p:blipFill>
          <a:blip r:embed="rId3"/>
          <a:stretch>
            <a:fillRect/>
          </a:stretch>
        </p:blipFill>
        <p:spPr>
          <a:xfrm>
            <a:off x="5793023" y="2477306"/>
            <a:ext cx="5553850" cy="3134162"/>
          </a:xfrm>
          <a:prstGeom prst="rect">
            <a:avLst/>
          </a:prstGeom>
        </p:spPr>
      </p:pic>
    </p:spTree>
    <p:extLst>
      <p:ext uri="{BB962C8B-B14F-4D97-AF65-F5344CB8AC3E}">
        <p14:creationId xmlns:p14="http://schemas.microsoft.com/office/powerpoint/2010/main" val="31043336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301ED-6025-70B7-2F3B-DB7C606D7F2B}"/>
              </a:ext>
            </a:extLst>
          </p:cNvPr>
          <p:cNvSpPr>
            <a:spLocks noGrp="1"/>
          </p:cNvSpPr>
          <p:nvPr>
            <p:ph type="ctrTitle"/>
          </p:nvPr>
        </p:nvSpPr>
        <p:spPr/>
        <p:txBody>
          <a:bodyPr/>
          <a:lstStyle/>
          <a:p>
            <a:r>
              <a:rPr lang="en-US" dirty="0"/>
              <a:t>How Much Money from All Projects before Additions</a:t>
            </a:r>
          </a:p>
        </p:txBody>
      </p:sp>
      <p:sp>
        <p:nvSpPr>
          <p:cNvPr id="3" name="Text Placeholder 2">
            <a:extLst>
              <a:ext uri="{FF2B5EF4-FFF2-40B4-BE49-F238E27FC236}">
                <a16:creationId xmlns:a16="http://schemas.microsoft.com/office/drawing/2014/main" id="{2FC11E55-D403-EBB7-1138-B75D4C32A1A0}"/>
              </a:ext>
            </a:extLst>
          </p:cNvPr>
          <p:cNvSpPr>
            <a:spLocks noGrp="1"/>
          </p:cNvSpPr>
          <p:nvPr>
            <p:ph type="body" sz="quarter" idx="13"/>
          </p:nvPr>
        </p:nvSpPr>
        <p:spPr/>
        <p:txBody>
          <a:bodyPr/>
          <a:lstStyle/>
          <a:p>
            <a:r>
              <a:rPr lang="en-US" dirty="0"/>
              <a:t>29.7 Tons in Project</a:t>
            </a:r>
          </a:p>
        </p:txBody>
      </p:sp>
      <p:pic>
        <p:nvPicPr>
          <p:cNvPr id="5" name="Picture 4">
            <a:extLst>
              <a:ext uri="{FF2B5EF4-FFF2-40B4-BE49-F238E27FC236}">
                <a16:creationId xmlns:a16="http://schemas.microsoft.com/office/drawing/2014/main" id="{53A8F37C-B940-9215-30BE-B6418B29EBB1}"/>
              </a:ext>
            </a:extLst>
          </p:cNvPr>
          <p:cNvPicPr>
            <a:picLocks noChangeAspect="1"/>
          </p:cNvPicPr>
          <p:nvPr/>
        </p:nvPicPr>
        <p:blipFill>
          <a:blip r:embed="rId2"/>
          <a:stretch>
            <a:fillRect/>
          </a:stretch>
        </p:blipFill>
        <p:spPr>
          <a:xfrm>
            <a:off x="444575" y="2105892"/>
            <a:ext cx="6293568" cy="1764863"/>
          </a:xfrm>
          <a:prstGeom prst="rect">
            <a:avLst/>
          </a:prstGeom>
        </p:spPr>
      </p:pic>
      <p:pic>
        <p:nvPicPr>
          <p:cNvPr id="7" name="Picture 6">
            <a:extLst>
              <a:ext uri="{FF2B5EF4-FFF2-40B4-BE49-F238E27FC236}">
                <a16:creationId xmlns:a16="http://schemas.microsoft.com/office/drawing/2014/main" id="{F777B767-D076-B945-A0E4-167761BC9FA6}"/>
              </a:ext>
            </a:extLst>
          </p:cNvPr>
          <p:cNvPicPr>
            <a:picLocks noChangeAspect="1"/>
          </p:cNvPicPr>
          <p:nvPr/>
        </p:nvPicPr>
        <p:blipFill>
          <a:blip r:embed="rId3"/>
          <a:stretch>
            <a:fillRect/>
          </a:stretch>
        </p:blipFill>
        <p:spPr>
          <a:xfrm>
            <a:off x="88765" y="4744931"/>
            <a:ext cx="6649378" cy="857370"/>
          </a:xfrm>
          <a:prstGeom prst="rect">
            <a:avLst/>
          </a:prstGeom>
        </p:spPr>
      </p:pic>
      <p:pic>
        <p:nvPicPr>
          <p:cNvPr id="9" name="Picture 8">
            <a:extLst>
              <a:ext uri="{FF2B5EF4-FFF2-40B4-BE49-F238E27FC236}">
                <a16:creationId xmlns:a16="http://schemas.microsoft.com/office/drawing/2014/main" id="{D47CEDB2-D07D-D0E9-8F5B-33558B6007CB}"/>
              </a:ext>
            </a:extLst>
          </p:cNvPr>
          <p:cNvPicPr>
            <a:picLocks noChangeAspect="1"/>
          </p:cNvPicPr>
          <p:nvPr/>
        </p:nvPicPr>
        <p:blipFill>
          <a:blip r:embed="rId4"/>
          <a:stretch>
            <a:fillRect/>
          </a:stretch>
        </p:blipFill>
        <p:spPr>
          <a:xfrm>
            <a:off x="7141522" y="1915004"/>
            <a:ext cx="4727000" cy="1955751"/>
          </a:xfrm>
          <a:prstGeom prst="rect">
            <a:avLst/>
          </a:prstGeom>
        </p:spPr>
      </p:pic>
      <p:pic>
        <p:nvPicPr>
          <p:cNvPr id="11" name="Picture 10">
            <a:extLst>
              <a:ext uri="{FF2B5EF4-FFF2-40B4-BE49-F238E27FC236}">
                <a16:creationId xmlns:a16="http://schemas.microsoft.com/office/drawing/2014/main" id="{AF2C487E-E021-3A5C-7C64-2DBA587F508B}"/>
              </a:ext>
            </a:extLst>
          </p:cNvPr>
          <p:cNvPicPr>
            <a:picLocks noChangeAspect="1"/>
          </p:cNvPicPr>
          <p:nvPr/>
        </p:nvPicPr>
        <p:blipFill>
          <a:blip r:embed="rId5"/>
          <a:stretch>
            <a:fillRect/>
          </a:stretch>
        </p:blipFill>
        <p:spPr>
          <a:xfrm>
            <a:off x="7378045" y="4720018"/>
            <a:ext cx="4490477" cy="1075564"/>
          </a:xfrm>
          <a:prstGeom prst="rect">
            <a:avLst/>
          </a:prstGeom>
        </p:spPr>
      </p:pic>
    </p:spTree>
    <p:extLst>
      <p:ext uri="{BB962C8B-B14F-4D97-AF65-F5344CB8AC3E}">
        <p14:creationId xmlns:p14="http://schemas.microsoft.com/office/powerpoint/2010/main" val="34033130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40F3A6-5CDC-4810-9C1A-09E7DF520E8B}"/>
              </a:ext>
            </a:extLst>
          </p:cNvPr>
          <p:cNvSpPr>
            <a:spLocks noGrp="1"/>
          </p:cNvSpPr>
          <p:nvPr>
            <p:ph type="ctrTitle"/>
          </p:nvPr>
        </p:nvSpPr>
        <p:spPr/>
        <p:txBody>
          <a:bodyPr>
            <a:normAutofit fontScale="90000"/>
          </a:bodyPr>
          <a:lstStyle/>
          <a:p>
            <a:r>
              <a:rPr lang="en-US" dirty="0"/>
              <a:t>Case 2: Dabhol Electricity Plant and Capacity Payment</a:t>
            </a:r>
          </a:p>
        </p:txBody>
      </p:sp>
      <p:sp>
        <p:nvSpPr>
          <p:cNvPr id="4" name="Slide Number Placeholder 3">
            <a:extLst>
              <a:ext uri="{FF2B5EF4-FFF2-40B4-BE49-F238E27FC236}">
                <a16:creationId xmlns:a16="http://schemas.microsoft.com/office/drawing/2014/main" id="{A480F6E8-63FA-4520-A236-8F46785F2184}"/>
              </a:ext>
            </a:extLst>
          </p:cNvPr>
          <p:cNvSpPr>
            <a:spLocks noGrp="1"/>
          </p:cNvSpPr>
          <p:nvPr>
            <p:ph type="sldNum" sz="quarter" idx="4294967295"/>
          </p:nvPr>
        </p:nvSpPr>
        <p:spPr>
          <a:xfrm>
            <a:off x="11495088" y="6457950"/>
            <a:ext cx="696912" cy="400050"/>
          </a:xfrm>
        </p:spPr>
        <p:txBody>
          <a:bodyPr/>
          <a:lstStyle/>
          <a:p>
            <a:pPr algn="ctr"/>
            <a:fld id="{0C3A1854-6B63-4059-B360-A3C4972BF0FC}" type="slidenum">
              <a:rPr lang="ko-KR" altLang="en-US" smtClean="0"/>
              <a:pPr algn="ctr"/>
              <a:t>59</a:t>
            </a:fld>
            <a:endParaRPr lang="ko-KR" altLang="en-US" dirty="0"/>
          </a:p>
        </p:txBody>
      </p:sp>
      <p:pic>
        <p:nvPicPr>
          <p:cNvPr id="202755" name="Picture 7" descr="dabholplant-en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478" y="3989388"/>
            <a:ext cx="41148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029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B6CE-5EE8-F1EA-EDF3-7B46C9BD22AE}"/>
              </a:ext>
            </a:extLst>
          </p:cNvPr>
          <p:cNvSpPr>
            <a:spLocks noGrp="1"/>
          </p:cNvSpPr>
          <p:nvPr>
            <p:ph type="ctrTitle"/>
          </p:nvPr>
        </p:nvSpPr>
        <p:spPr>
          <a:xfrm>
            <a:off x="317488" y="1019527"/>
            <a:ext cx="11532679" cy="488877"/>
          </a:xfrm>
        </p:spPr>
        <p:txBody>
          <a:bodyPr/>
          <a:lstStyle/>
          <a:p>
            <a:r>
              <a:rPr lang="en-US" dirty="0"/>
              <a:t>Problems with Defining Project Finance as Just a Form of Debt</a:t>
            </a:r>
          </a:p>
        </p:txBody>
      </p:sp>
      <p:sp>
        <p:nvSpPr>
          <p:cNvPr id="3" name="Text Placeholder 2">
            <a:extLst>
              <a:ext uri="{FF2B5EF4-FFF2-40B4-BE49-F238E27FC236}">
                <a16:creationId xmlns:a16="http://schemas.microsoft.com/office/drawing/2014/main" id="{B67CD2D4-769E-040F-9E1F-6EFA3B3526F5}"/>
              </a:ext>
            </a:extLst>
          </p:cNvPr>
          <p:cNvSpPr>
            <a:spLocks noGrp="1"/>
          </p:cNvSpPr>
          <p:nvPr>
            <p:ph type="body" sz="quarter" idx="13"/>
          </p:nvPr>
        </p:nvSpPr>
        <p:spPr>
          <a:xfrm>
            <a:off x="323478" y="2043545"/>
            <a:ext cx="11526689" cy="4916621"/>
          </a:xfrm>
        </p:spPr>
        <p:txBody>
          <a:bodyPr/>
          <a:lstStyle/>
          <a:p>
            <a:pPr algn="l"/>
            <a:r>
              <a:rPr lang="en-US" dirty="0">
                <a:solidFill>
                  <a:srgbClr val="000000"/>
                </a:solidFill>
                <a:latin typeface="Calibri" panose="020F0502020204030204" pitchFamily="34" charset="0"/>
              </a:rPr>
              <a:t>Misses the Essence of Project Finance</a:t>
            </a:r>
          </a:p>
          <a:p>
            <a:pPr lvl="1" algn="l"/>
            <a:r>
              <a:rPr lang="en-US" dirty="0">
                <a:solidFill>
                  <a:srgbClr val="000000"/>
                </a:solidFill>
                <a:latin typeface="Calibri" panose="020F0502020204030204" pitchFamily="34" charset="0"/>
              </a:rPr>
              <a:t>Economic Unit – understand the definition of investment with a defined life and changing risk</a:t>
            </a:r>
          </a:p>
          <a:p>
            <a:pPr lvl="1" algn="l"/>
            <a:r>
              <a:rPr lang="en-US" dirty="0">
                <a:solidFill>
                  <a:srgbClr val="000000"/>
                </a:solidFill>
                <a:latin typeface="Calibri" panose="020F0502020204030204" pitchFamily="34" charset="0"/>
              </a:rPr>
              <a:t>The definition implies that Project Finance is a matter of debt – it is much more and directly associated with making efficient investments decisions</a:t>
            </a:r>
          </a:p>
          <a:p>
            <a:pPr lvl="1" algn="l"/>
            <a:r>
              <a:rPr lang="en-US" dirty="0">
                <a:solidFill>
                  <a:srgbClr val="000000"/>
                </a:solidFill>
                <a:latin typeface="Calibri" panose="020F0502020204030204" pitchFamily="34" charset="0"/>
              </a:rPr>
              <a:t>When treating project finance as a type of debt, you will end up over-estimating the cost of capital</a:t>
            </a:r>
          </a:p>
          <a:p>
            <a:pPr lvl="1" algn="l"/>
            <a:r>
              <a:rPr lang="en-US" dirty="0">
                <a:solidFill>
                  <a:srgbClr val="000000"/>
                </a:solidFill>
                <a:latin typeface="Calibri" panose="020F0502020204030204" pitchFamily="34" charset="0"/>
              </a:rPr>
              <a:t>Collateral in project finance is driven by cash flow and not very important</a:t>
            </a:r>
          </a:p>
          <a:p>
            <a:pPr lvl="1" algn="l"/>
            <a:r>
              <a:rPr lang="en-US" dirty="0">
                <a:solidFill>
                  <a:srgbClr val="000000"/>
                </a:solidFill>
                <a:latin typeface="Calibri" panose="020F0502020204030204" pitchFamily="34" charset="0"/>
              </a:rPr>
              <a:t>Earnings includes depreciation, cash flow does not</a:t>
            </a:r>
          </a:p>
          <a:p>
            <a:endParaRPr lang="en-US" dirty="0"/>
          </a:p>
        </p:txBody>
      </p:sp>
    </p:spTree>
    <p:extLst>
      <p:ext uri="{BB962C8B-B14F-4D97-AF65-F5344CB8AC3E}">
        <p14:creationId xmlns:p14="http://schemas.microsoft.com/office/powerpoint/2010/main" val="29219332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BE478-B09F-092A-C130-D2417A6259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EC028D-7FF4-441F-4FFD-92CCC77EA549}"/>
              </a:ext>
            </a:extLst>
          </p:cNvPr>
          <p:cNvSpPr>
            <a:spLocks noGrp="1"/>
          </p:cNvSpPr>
          <p:nvPr>
            <p:ph type="ctrTitle"/>
          </p:nvPr>
        </p:nvSpPr>
        <p:spPr/>
        <p:txBody>
          <a:bodyPr/>
          <a:lstStyle/>
          <a:p>
            <a:r>
              <a:rPr lang="en-US" dirty="0"/>
              <a:t>Case Questions: Dabhol </a:t>
            </a:r>
          </a:p>
        </p:txBody>
      </p:sp>
      <p:sp>
        <p:nvSpPr>
          <p:cNvPr id="3" name="Text Placeholder 2">
            <a:extLst>
              <a:ext uri="{FF2B5EF4-FFF2-40B4-BE49-F238E27FC236}">
                <a16:creationId xmlns:a16="http://schemas.microsoft.com/office/drawing/2014/main" id="{5BE0C7EB-9F22-F1A0-8F88-F72AD07B6288}"/>
              </a:ext>
            </a:extLst>
          </p:cNvPr>
          <p:cNvSpPr>
            <a:spLocks noGrp="1"/>
          </p:cNvSpPr>
          <p:nvPr>
            <p:ph type="body" sz="quarter" idx="13"/>
          </p:nvPr>
        </p:nvSpPr>
        <p:spPr/>
        <p:txBody>
          <a:bodyPr/>
          <a:lstStyle/>
          <a:p>
            <a:r>
              <a:rPr lang="en-US" dirty="0"/>
              <a:t>Do you think GE, Bechtel and Enron were good missionaries</a:t>
            </a:r>
          </a:p>
          <a:p>
            <a:r>
              <a:rPr lang="en-US" dirty="0"/>
              <a:t>Do you think a high project IRR reduces risk</a:t>
            </a:r>
          </a:p>
          <a:p>
            <a:r>
              <a:rPr lang="en-US" dirty="0"/>
              <a:t>What was the key statistic to demonstrate risk </a:t>
            </a:r>
          </a:p>
          <a:p>
            <a:r>
              <a:rPr lang="en-US" dirty="0"/>
              <a:t>Do you think there was political risk and if so, how could it be mitigated</a:t>
            </a:r>
          </a:p>
          <a:p>
            <a:r>
              <a:rPr lang="en-US" dirty="0"/>
              <a:t>Why did they wanted a high fixed capacity factor rather than an energy charge and a capacity charge independent of production and did this make sense</a:t>
            </a:r>
          </a:p>
          <a:p>
            <a:endParaRPr lang="en-US" dirty="0"/>
          </a:p>
        </p:txBody>
      </p:sp>
    </p:spTree>
    <p:extLst>
      <p:ext uri="{BB962C8B-B14F-4D97-AF65-F5344CB8AC3E}">
        <p14:creationId xmlns:p14="http://schemas.microsoft.com/office/powerpoint/2010/main" val="18681871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26963-0486-3CB5-8A51-94DE55797869}"/>
              </a:ext>
            </a:extLst>
          </p:cNvPr>
          <p:cNvSpPr>
            <a:spLocks noGrp="1"/>
          </p:cNvSpPr>
          <p:nvPr>
            <p:ph type="ctrTitle"/>
          </p:nvPr>
        </p:nvSpPr>
        <p:spPr/>
        <p:txBody>
          <a:bodyPr/>
          <a:lstStyle/>
          <a:p>
            <a:r>
              <a:rPr lang="en-US" dirty="0"/>
              <a:t>Background on Risk Allocation Two Step Process </a:t>
            </a:r>
          </a:p>
        </p:txBody>
      </p:sp>
      <p:sp>
        <p:nvSpPr>
          <p:cNvPr id="3" name="Text Placeholder 2">
            <a:extLst>
              <a:ext uri="{FF2B5EF4-FFF2-40B4-BE49-F238E27FC236}">
                <a16:creationId xmlns:a16="http://schemas.microsoft.com/office/drawing/2014/main" id="{4F25C484-05C0-67CA-AF50-86B01E1429EF}"/>
              </a:ext>
            </a:extLst>
          </p:cNvPr>
          <p:cNvSpPr>
            <a:spLocks noGrp="1"/>
          </p:cNvSpPr>
          <p:nvPr>
            <p:ph type="body" sz="quarter" idx="13"/>
          </p:nvPr>
        </p:nvSpPr>
        <p:spPr>
          <a:xfrm>
            <a:off x="517442" y="1669474"/>
            <a:ext cx="5384595" cy="4939144"/>
          </a:xfrm>
        </p:spPr>
        <p:txBody>
          <a:bodyPr/>
          <a:lstStyle/>
          <a:p>
            <a:r>
              <a:rPr lang="en-US" dirty="0"/>
              <a:t>Step 1 – Off-taker versus Investor</a:t>
            </a:r>
          </a:p>
          <a:p>
            <a:endParaRPr lang="en-US" dirty="0"/>
          </a:p>
          <a:p>
            <a:r>
              <a:rPr lang="en-US" dirty="0"/>
              <a:t>Risks controlled by off-taker</a:t>
            </a:r>
          </a:p>
          <a:p>
            <a:r>
              <a:rPr lang="en-US" dirty="0"/>
              <a:t>Risks of general economic conditions</a:t>
            </a:r>
          </a:p>
          <a:p>
            <a:r>
              <a:rPr lang="en-US" dirty="0"/>
              <a:t>Risks in the way the machine operates</a:t>
            </a:r>
          </a:p>
          <a:p>
            <a:endParaRPr lang="en-US" dirty="0"/>
          </a:p>
        </p:txBody>
      </p:sp>
      <p:sp>
        <p:nvSpPr>
          <p:cNvPr id="4" name="Text Placeholder 2">
            <a:extLst>
              <a:ext uri="{FF2B5EF4-FFF2-40B4-BE49-F238E27FC236}">
                <a16:creationId xmlns:a16="http://schemas.microsoft.com/office/drawing/2014/main" id="{AE1549AA-7223-5F85-1BA4-B2438205B8B8}"/>
              </a:ext>
            </a:extLst>
          </p:cNvPr>
          <p:cNvSpPr txBox="1">
            <a:spLocks/>
          </p:cNvSpPr>
          <p:nvPr/>
        </p:nvSpPr>
        <p:spPr>
          <a:xfrm>
            <a:off x="6471562" y="1669474"/>
            <a:ext cx="5384595" cy="4939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400" b="0" i="0" kern="1200" baseline="0">
                <a:solidFill>
                  <a:schemeClr val="tx1"/>
                </a:solidFill>
                <a:latin typeface="Calibri"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ú"/>
              <a:defRPr sz="2400" b="0" i="0" kern="1200" baseline="0">
                <a:solidFill>
                  <a:srgbClr val="898989"/>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1800" b="0" i="0" kern="1200" baseline="0">
                <a:solidFill>
                  <a:srgbClr val="898989"/>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Courier New" pitchFamily="49" charset="0"/>
              <a:buChar char="o"/>
              <a:defRPr sz="1600" b="0" i="0" kern="1200" baseline="0">
                <a:solidFill>
                  <a:srgbClr val="898989"/>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Step 2 – Allocate to Contractors</a:t>
            </a:r>
          </a:p>
          <a:p>
            <a:endParaRPr lang="en-US" dirty="0"/>
          </a:p>
          <a:p>
            <a:r>
              <a:rPr lang="en-US" dirty="0"/>
              <a:t>Allocate risks in contracts to parties that can control the risk</a:t>
            </a:r>
          </a:p>
          <a:p>
            <a:r>
              <a:rPr lang="en-US" dirty="0"/>
              <a:t>Back-to-back contracts</a:t>
            </a:r>
          </a:p>
          <a:p>
            <a:pPr marL="0" indent="0">
              <a:buNone/>
            </a:pPr>
            <a:endParaRPr lang="en-US" dirty="0"/>
          </a:p>
        </p:txBody>
      </p:sp>
      <p:pic>
        <p:nvPicPr>
          <p:cNvPr id="6" name="Picture 5">
            <a:extLst>
              <a:ext uri="{FF2B5EF4-FFF2-40B4-BE49-F238E27FC236}">
                <a16:creationId xmlns:a16="http://schemas.microsoft.com/office/drawing/2014/main" id="{718252C3-F464-251F-68AD-B263B040DB31}"/>
              </a:ext>
            </a:extLst>
          </p:cNvPr>
          <p:cNvPicPr>
            <a:picLocks noChangeAspect="1"/>
          </p:cNvPicPr>
          <p:nvPr/>
        </p:nvPicPr>
        <p:blipFill>
          <a:blip r:embed="rId2"/>
          <a:stretch>
            <a:fillRect/>
          </a:stretch>
        </p:blipFill>
        <p:spPr>
          <a:xfrm>
            <a:off x="2437720" y="4127595"/>
            <a:ext cx="3464317" cy="2730405"/>
          </a:xfrm>
          <a:prstGeom prst="rect">
            <a:avLst/>
          </a:prstGeom>
        </p:spPr>
      </p:pic>
      <p:sp>
        <p:nvSpPr>
          <p:cNvPr id="7" name="TextBox 6">
            <a:extLst>
              <a:ext uri="{FF2B5EF4-FFF2-40B4-BE49-F238E27FC236}">
                <a16:creationId xmlns:a16="http://schemas.microsoft.com/office/drawing/2014/main" id="{EA0DB312-D185-8777-19FC-D595657EE777}"/>
              </a:ext>
            </a:extLst>
          </p:cNvPr>
          <p:cNvSpPr txBox="1"/>
          <p:nvPr/>
        </p:nvSpPr>
        <p:spPr>
          <a:xfrm>
            <a:off x="6982690" y="4433455"/>
            <a:ext cx="3934692" cy="1477328"/>
          </a:xfrm>
          <a:prstGeom prst="rect">
            <a:avLst/>
          </a:prstGeom>
          <a:noFill/>
        </p:spPr>
        <p:txBody>
          <a:bodyPr wrap="square" rtlCol="0">
            <a:spAutoFit/>
          </a:bodyPr>
          <a:lstStyle/>
          <a:p>
            <a:r>
              <a:rPr lang="en-US" dirty="0"/>
              <a:t>Does it make sense for the rental car company to take the risk of how much a driver drives the car per year when it does not have any control of how much people will drive the car.</a:t>
            </a:r>
          </a:p>
        </p:txBody>
      </p:sp>
    </p:spTree>
    <p:extLst>
      <p:ext uri="{BB962C8B-B14F-4D97-AF65-F5344CB8AC3E}">
        <p14:creationId xmlns:p14="http://schemas.microsoft.com/office/powerpoint/2010/main" val="1032267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353821-D0C1-47B0-83C4-356BDF93F1CC}"/>
              </a:ext>
            </a:extLst>
          </p:cNvPr>
          <p:cNvSpPr>
            <a:spLocks noGrp="1"/>
          </p:cNvSpPr>
          <p:nvPr>
            <p:ph type="ctrTitle"/>
          </p:nvPr>
        </p:nvSpPr>
        <p:spPr/>
        <p:txBody>
          <a:bodyPr/>
          <a:lstStyle/>
          <a:p>
            <a:r>
              <a:rPr lang="en-US" dirty="0"/>
              <a:t>Risk Allocation Part 1: Allocation between IPP Investor and the Off-taker</a:t>
            </a:r>
          </a:p>
        </p:txBody>
      </p:sp>
      <p:sp>
        <p:nvSpPr>
          <p:cNvPr id="9" name="Content Placeholder 8"/>
          <p:cNvSpPr>
            <a:spLocks noGrp="1"/>
          </p:cNvSpPr>
          <p:nvPr>
            <p:ph type="body" sz="quarter" idx="13"/>
          </p:nvPr>
        </p:nvSpPr>
        <p:spPr>
          <a:xfrm>
            <a:off x="323478" y="1752600"/>
            <a:ext cx="5537200" cy="4786745"/>
          </a:xfrm>
        </p:spPr>
        <p:txBody>
          <a:bodyPr>
            <a:noAutofit/>
          </a:bodyPr>
          <a:lstStyle/>
          <a:p>
            <a:pPr marL="58737" indent="0" algn="ctr">
              <a:buNone/>
            </a:pPr>
            <a:r>
              <a:rPr lang="en-US" sz="2800" b="1" dirty="0"/>
              <a:t>Risk</a:t>
            </a:r>
          </a:p>
          <a:p>
            <a:pPr marL="515937" indent="-457200">
              <a:buFont typeface="+mj-lt"/>
              <a:buAutoNum type="arabicPeriod"/>
            </a:pPr>
            <a:r>
              <a:rPr lang="en-US" sz="2000" dirty="0"/>
              <a:t>Generation Level from Changes in Demand</a:t>
            </a:r>
          </a:p>
          <a:p>
            <a:pPr marL="515937" indent="-457200">
              <a:buFont typeface="+mj-lt"/>
              <a:buAutoNum type="arabicPeriod"/>
            </a:pPr>
            <a:r>
              <a:rPr lang="en-US" sz="2000" dirty="0"/>
              <a:t>Generation Level from Changes in Plant Availability </a:t>
            </a:r>
          </a:p>
          <a:p>
            <a:pPr marL="515937" indent="-457200">
              <a:buFont typeface="+mj-lt"/>
              <a:buAutoNum type="arabicPeriod"/>
            </a:pPr>
            <a:r>
              <a:rPr lang="en-US" sz="2000" dirty="0"/>
              <a:t>Cost  Over-Run</a:t>
            </a:r>
          </a:p>
          <a:p>
            <a:pPr marL="515937" indent="-457200">
              <a:buFont typeface="+mj-lt"/>
              <a:buAutoNum type="arabicPeriod"/>
            </a:pPr>
            <a:r>
              <a:rPr lang="en-US" sz="2000" dirty="0"/>
              <a:t>Construction Delay</a:t>
            </a:r>
          </a:p>
          <a:p>
            <a:pPr marL="515937" indent="-457200">
              <a:buFont typeface="+mj-lt"/>
              <a:buAutoNum type="arabicPeriod"/>
            </a:pPr>
            <a:r>
              <a:rPr lang="en-US" sz="2000" dirty="0"/>
              <a:t>Plant Efficiency (Heat Rate)</a:t>
            </a:r>
          </a:p>
          <a:p>
            <a:pPr marL="515937" indent="-457200">
              <a:buFont typeface="+mj-lt"/>
              <a:buAutoNum type="arabicPeriod"/>
            </a:pPr>
            <a:r>
              <a:rPr lang="en-US" sz="2000" dirty="0"/>
              <a:t>Change in Fuel Price</a:t>
            </a:r>
          </a:p>
          <a:p>
            <a:pPr marL="515937" indent="-457200">
              <a:buFont typeface="+mj-lt"/>
              <a:buAutoNum type="arabicPeriod"/>
            </a:pPr>
            <a:r>
              <a:rPr lang="en-US" sz="2000" dirty="0"/>
              <a:t>Change in Real O&amp;M Cost</a:t>
            </a:r>
          </a:p>
          <a:p>
            <a:pPr marL="515937" indent="-457200">
              <a:buFont typeface="+mj-lt"/>
              <a:buAutoNum type="arabicPeriod"/>
            </a:pPr>
            <a:r>
              <a:rPr lang="en-US" sz="2000" dirty="0"/>
              <a:t>Change in Inflation Rate</a:t>
            </a:r>
          </a:p>
          <a:p>
            <a:pPr marL="515937" indent="-457200">
              <a:buFont typeface="+mj-lt"/>
              <a:buAutoNum type="arabicPeriod"/>
            </a:pPr>
            <a:r>
              <a:rPr lang="en-US" sz="2000" dirty="0"/>
              <a:t>Change in Interest Rates and Cost of Capital</a:t>
            </a:r>
          </a:p>
          <a:p>
            <a:endParaRPr lang="en-US" sz="2000" dirty="0"/>
          </a:p>
        </p:txBody>
      </p:sp>
      <p:sp>
        <p:nvSpPr>
          <p:cNvPr id="4" name="Content Placeholder 8">
            <a:extLst>
              <a:ext uri="{FF2B5EF4-FFF2-40B4-BE49-F238E27FC236}">
                <a16:creationId xmlns:a16="http://schemas.microsoft.com/office/drawing/2014/main" id="{D2F62959-0DA8-1D0C-42DC-F03602C723A5}"/>
              </a:ext>
            </a:extLst>
          </p:cNvPr>
          <p:cNvSpPr txBox="1">
            <a:spLocks/>
          </p:cNvSpPr>
          <p:nvPr/>
        </p:nvSpPr>
        <p:spPr>
          <a:xfrm>
            <a:off x="6197805" y="1877291"/>
            <a:ext cx="5537200" cy="47867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itchFamily="2" charset="2"/>
              <a:buChar char="§"/>
              <a:defRPr sz="2400" b="0" i="0" kern="1200" baseline="0">
                <a:solidFill>
                  <a:schemeClr val="tx1"/>
                </a:solidFill>
                <a:latin typeface="Calibri"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ú"/>
              <a:defRPr sz="2400" b="0" i="0" kern="1200" baseline="0">
                <a:solidFill>
                  <a:srgbClr val="898989"/>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1800" b="0" i="0" kern="1200" baseline="0">
                <a:solidFill>
                  <a:srgbClr val="898989"/>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Courier New" pitchFamily="49" charset="0"/>
              <a:buChar char="o"/>
              <a:defRPr sz="1600" b="0" i="0" kern="1200" baseline="0">
                <a:solidFill>
                  <a:srgbClr val="898989"/>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737" indent="0" algn="ctr">
              <a:buFont typeface="Wingdings" pitchFamily="2" charset="2"/>
              <a:buNone/>
            </a:pPr>
            <a:r>
              <a:rPr lang="en-US" sz="2800" b="1" dirty="0"/>
              <a:t>Investor or Off-taker Risk</a:t>
            </a:r>
          </a:p>
          <a:p>
            <a:pPr marL="515937" indent="-457200">
              <a:buFont typeface="+mj-lt"/>
              <a:buAutoNum type="arabicPeriod"/>
            </a:pPr>
            <a:r>
              <a:rPr lang="en-US" sz="2000" dirty="0"/>
              <a:t>.</a:t>
            </a:r>
          </a:p>
          <a:p>
            <a:pPr marL="515937" indent="-457200">
              <a:buFont typeface="+mj-lt"/>
              <a:buAutoNum type="arabicPeriod"/>
            </a:pPr>
            <a:r>
              <a:rPr lang="en-US" sz="2000" dirty="0"/>
              <a:t>.</a:t>
            </a:r>
          </a:p>
          <a:p>
            <a:pPr marL="515937" indent="-457200">
              <a:buFont typeface="+mj-lt"/>
              <a:buAutoNum type="arabicPeriod"/>
            </a:pPr>
            <a:r>
              <a:rPr lang="en-US" sz="2000" dirty="0"/>
              <a:t>.</a:t>
            </a:r>
          </a:p>
          <a:p>
            <a:pPr marL="515937" indent="-457200">
              <a:buFont typeface="+mj-lt"/>
              <a:buAutoNum type="arabicPeriod"/>
            </a:pPr>
            <a:r>
              <a:rPr lang="en-US" sz="2000" dirty="0"/>
              <a:t>.</a:t>
            </a:r>
          </a:p>
          <a:p>
            <a:pPr marL="515937" indent="-457200">
              <a:buFont typeface="+mj-lt"/>
              <a:buAutoNum type="arabicPeriod"/>
            </a:pPr>
            <a:r>
              <a:rPr lang="en-US" sz="2000" dirty="0"/>
              <a:t>.</a:t>
            </a:r>
          </a:p>
          <a:p>
            <a:pPr marL="515937" indent="-457200">
              <a:buFont typeface="+mj-lt"/>
              <a:buAutoNum type="arabicPeriod"/>
            </a:pPr>
            <a:r>
              <a:rPr lang="en-US" sz="2000" dirty="0"/>
              <a:t>.</a:t>
            </a:r>
          </a:p>
          <a:p>
            <a:pPr marL="515937" indent="-457200">
              <a:buFont typeface="+mj-lt"/>
              <a:buAutoNum type="arabicPeriod"/>
            </a:pPr>
            <a:r>
              <a:rPr lang="en-US" sz="2000" dirty="0"/>
              <a:t>.</a:t>
            </a:r>
          </a:p>
          <a:p>
            <a:pPr marL="515937" indent="-457200">
              <a:buFont typeface="+mj-lt"/>
              <a:buAutoNum type="arabicPeriod"/>
            </a:pPr>
            <a:r>
              <a:rPr lang="en-US" sz="2000" dirty="0"/>
              <a:t>.</a:t>
            </a:r>
          </a:p>
          <a:p>
            <a:pPr marL="515937" indent="-457200">
              <a:buFont typeface="+mj-lt"/>
              <a:buAutoNum type="arabicPeriod"/>
            </a:pPr>
            <a:r>
              <a:rPr lang="en-US" sz="2000" dirty="0"/>
              <a:t>.</a:t>
            </a:r>
          </a:p>
        </p:txBody>
      </p:sp>
    </p:spTree>
    <p:extLst>
      <p:ext uri="{BB962C8B-B14F-4D97-AF65-F5344CB8AC3E}">
        <p14:creationId xmlns:p14="http://schemas.microsoft.com/office/powerpoint/2010/main" val="20798780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FBC830-0EFD-4B82-B96E-C0F74C8A9058}"/>
              </a:ext>
            </a:extLst>
          </p:cNvPr>
          <p:cNvSpPr>
            <a:spLocks noGrp="1"/>
          </p:cNvSpPr>
          <p:nvPr>
            <p:ph type="ctrTitle"/>
          </p:nvPr>
        </p:nvSpPr>
        <p:spPr/>
        <p:txBody>
          <a:bodyPr/>
          <a:lstStyle/>
          <a:p>
            <a:r>
              <a:rPr lang="en-US" dirty="0"/>
              <a:t>Risk Allocation Part 2: Investor Risks to Different Contracts for the SPV</a:t>
            </a:r>
          </a:p>
        </p:txBody>
      </p:sp>
      <p:sp>
        <p:nvSpPr>
          <p:cNvPr id="4" name="Content Placeholder 3"/>
          <p:cNvSpPr>
            <a:spLocks noGrp="1"/>
          </p:cNvSpPr>
          <p:nvPr>
            <p:ph type="body" sz="quarter" idx="13"/>
          </p:nvPr>
        </p:nvSpPr>
        <p:spPr>
          <a:xfrm>
            <a:off x="323478" y="1804995"/>
            <a:ext cx="5537201" cy="3900055"/>
          </a:xfrm>
        </p:spPr>
        <p:txBody>
          <a:bodyPr>
            <a:normAutofit/>
          </a:bodyPr>
          <a:lstStyle/>
          <a:p>
            <a:pPr marL="58737" indent="0" algn="ctr">
              <a:buNone/>
            </a:pPr>
            <a:r>
              <a:rPr lang="en-US" b="1" dirty="0"/>
              <a:t>IPP Risks</a:t>
            </a:r>
          </a:p>
          <a:p>
            <a:pPr marL="58737" indent="0" algn="ctr">
              <a:buNone/>
            </a:pPr>
            <a:endParaRPr lang="en-US" b="1" dirty="0"/>
          </a:p>
          <a:p>
            <a:r>
              <a:rPr lang="en-US" sz="2000" dirty="0"/>
              <a:t>Cost of Project, Time Delay and Technology Parameters</a:t>
            </a:r>
          </a:p>
          <a:p>
            <a:r>
              <a:rPr lang="en-US" sz="2000" dirty="0"/>
              <a:t>Availability Penalty in PPA</a:t>
            </a:r>
          </a:p>
          <a:p>
            <a:r>
              <a:rPr lang="en-US" sz="2000" dirty="0"/>
              <a:t>Efficiency or Heat Rate Risk </a:t>
            </a:r>
          </a:p>
          <a:p>
            <a:r>
              <a:rPr lang="en-US" sz="2000" dirty="0"/>
              <a:t>O&amp;M cost Risk – Real </a:t>
            </a:r>
          </a:p>
          <a:p>
            <a:r>
              <a:rPr lang="en-US" sz="2000" dirty="0"/>
              <a:t>Independence of Generation Risk</a:t>
            </a:r>
          </a:p>
          <a:p>
            <a:r>
              <a:rPr lang="en-US" sz="2000" dirty="0"/>
              <a:t>Interest Rate Fluctuation</a:t>
            </a:r>
          </a:p>
        </p:txBody>
      </p:sp>
      <p:sp>
        <p:nvSpPr>
          <p:cNvPr id="5" name="Content Placeholder 4"/>
          <p:cNvSpPr>
            <a:spLocks noGrp="1"/>
          </p:cNvSpPr>
          <p:nvPr>
            <p:ph sz="half" idx="4294967295"/>
          </p:nvPr>
        </p:nvSpPr>
        <p:spPr>
          <a:xfrm>
            <a:off x="6096000" y="1804995"/>
            <a:ext cx="5284765" cy="3745553"/>
          </a:xfrm>
        </p:spPr>
        <p:txBody>
          <a:bodyPr>
            <a:normAutofit lnSpcReduction="10000"/>
          </a:bodyPr>
          <a:lstStyle/>
          <a:p>
            <a:pPr marL="58737" indent="0" algn="ctr">
              <a:buNone/>
            </a:pPr>
            <a:r>
              <a:rPr lang="en-US" b="1" dirty="0"/>
              <a:t>Contract Mitigation</a:t>
            </a:r>
          </a:p>
          <a:p>
            <a:pPr marL="58737" indent="0" algn="ctr">
              <a:buNone/>
            </a:pPr>
            <a:endParaRPr lang="en-US" b="1" dirty="0"/>
          </a:p>
          <a:p>
            <a:r>
              <a:rPr lang="en-US" sz="2000" dirty="0"/>
              <a:t>EPC Contract with Fixed Price and LD (LSTK)</a:t>
            </a:r>
          </a:p>
          <a:p>
            <a:endParaRPr lang="en-US" sz="2000" dirty="0"/>
          </a:p>
          <a:p>
            <a:r>
              <a:rPr lang="en-US" sz="2000" dirty="0"/>
              <a:t>O&amp;M and EPC Contract</a:t>
            </a:r>
          </a:p>
          <a:p>
            <a:r>
              <a:rPr lang="en-US" sz="2000" dirty="0"/>
              <a:t>O&amp;M Contract and EPC LD Provision</a:t>
            </a:r>
          </a:p>
          <a:p>
            <a:r>
              <a:rPr lang="en-US" sz="2000" dirty="0"/>
              <a:t>O&amp;M Contract</a:t>
            </a:r>
          </a:p>
          <a:p>
            <a:r>
              <a:rPr lang="en-US" sz="2000" dirty="0"/>
              <a:t>Capacity Charge/Month; 4 Part PPA Contract</a:t>
            </a:r>
          </a:p>
          <a:p>
            <a:r>
              <a:rPr lang="en-US" sz="2000" dirty="0"/>
              <a:t>Swap Contract (Fix Rates)</a:t>
            </a:r>
          </a:p>
        </p:txBody>
      </p:sp>
    </p:spTree>
    <p:extLst>
      <p:ext uri="{BB962C8B-B14F-4D97-AF65-F5344CB8AC3E}">
        <p14:creationId xmlns:p14="http://schemas.microsoft.com/office/powerpoint/2010/main" val="41791739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2B31EF-A4B0-4983-821B-92CF98B42629}"/>
              </a:ext>
            </a:extLst>
          </p:cNvPr>
          <p:cNvSpPr>
            <a:spLocks noGrp="1"/>
          </p:cNvSpPr>
          <p:nvPr>
            <p:ph type="ctrTitle"/>
          </p:nvPr>
        </p:nvSpPr>
        <p:spPr/>
        <p:txBody>
          <a:bodyPr/>
          <a:lstStyle/>
          <a:p>
            <a:r>
              <a:rPr lang="en-US" dirty="0"/>
              <a:t>Central Philosophical Point</a:t>
            </a:r>
          </a:p>
        </p:txBody>
      </p:sp>
      <p:sp>
        <p:nvSpPr>
          <p:cNvPr id="2" name="Content Placeholder 1">
            <a:extLst>
              <a:ext uri="{FF2B5EF4-FFF2-40B4-BE49-F238E27FC236}">
                <a16:creationId xmlns:a16="http://schemas.microsoft.com/office/drawing/2014/main" id="{056E213C-5C0D-4C10-BA01-1568C122FD58}"/>
              </a:ext>
            </a:extLst>
          </p:cNvPr>
          <p:cNvSpPr>
            <a:spLocks noGrp="1"/>
          </p:cNvSpPr>
          <p:nvPr>
            <p:ph type="body" sz="quarter" idx="13"/>
          </p:nvPr>
        </p:nvSpPr>
        <p:spPr/>
        <p:txBody>
          <a:bodyPr>
            <a:normAutofit/>
          </a:bodyPr>
          <a:lstStyle/>
          <a:p>
            <a:r>
              <a:rPr lang="en-US" sz="2800" dirty="0"/>
              <a:t>Make the Parties -- Equity, Debt, EPC Contractor, O&amp;M Contractor, Fuel Supplier – responsible for risks that they can control</a:t>
            </a:r>
          </a:p>
          <a:p>
            <a:r>
              <a:rPr lang="en-US" sz="2800" dirty="0"/>
              <a:t>It sounds too simple, but the little things and the nuances can be very important</a:t>
            </a:r>
          </a:p>
          <a:p>
            <a:pPr lvl="1"/>
            <a:r>
              <a:rPr lang="en-US" sz="2400" dirty="0"/>
              <a:t>If you make the parties responsible for risks outside of their control, like natural gas prices or exchange rate variation or dispatch from the off-taker, they will:</a:t>
            </a:r>
          </a:p>
          <a:p>
            <a:pPr lvl="1"/>
            <a:r>
              <a:rPr lang="en-US" sz="2400" dirty="0"/>
              <a:t>Increase the required IRR which will increase the price to the consumers</a:t>
            </a:r>
          </a:p>
          <a:p>
            <a:pPr lvl="1"/>
            <a:r>
              <a:rPr lang="en-US" sz="2400" dirty="0"/>
              <a:t>Increase the required DSCR which will increase funding costs and increase price to consumers</a:t>
            </a:r>
          </a:p>
          <a:p>
            <a:pPr lvl="1"/>
            <a:r>
              <a:rPr lang="en-US" sz="2400" dirty="0"/>
              <a:t>Increase EPC and O&amp;M contract which will increase cost to consumers</a:t>
            </a:r>
          </a:p>
        </p:txBody>
      </p:sp>
      <p:sp>
        <p:nvSpPr>
          <p:cNvPr id="4" name="Slide Number Placeholder 3">
            <a:extLst>
              <a:ext uri="{FF2B5EF4-FFF2-40B4-BE49-F238E27FC236}">
                <a16:creationId xmlns:a16="http://schemas.microsoft.com/office/drawing/2014/main" id="{50AA1E91-3C14-4CE0-AB3A-A38A565B5FBB}"/>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64</a:t>
            </a:fld>
            <a:endParaRPr lang="ko-KR" altLang="en-US" dirty="0"/>
          </a:p>
        </p:txBody>
      </p:sp>
    </p:spTree>
    <p:extLst>
      <p:ext uri="{BB962C8B-B14F-4D97-AF65-F5344CB8AC3E}">
        <p14:creationId xmlns:p14="http://schemas.microsoft.com/office/powerpoint/2010/main" val="7580009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ctrTitle"/>
          </p:nvPr>
        </p:nvSpPr>
        <p:spPr/>
        <p:txBody>
          <a:bodyPr/>
          <a:lstStyle/>
          <a:p>
            <a:r>
              <a:rPr lang="en-US" altLang="en-US" dirty="0"/>
              <a:t>Dahbol Background</a:t>
            </a:r>
          </a:p>
        </p:txBody>
      </p:sp>
      <p:sp>
        <p:nvSpPr>
          <p:cNvPr id="204803" name="Rectangle 3"/>
          <p:cNvSpPr>
            <a:spLocks noGrp="1" noChangeArrowheads="1"/>
          </p:cNvSpPr>
          <p:nvPr>
            <p:ph type="body" sz="quarter" idx="13"/>
          </p:nvPr>
        </p:nvSpPr>
        <p:spPr/>
        <p:txBody>
          <a:bodyPr>
            <a:normAutofit/>
          </a:bodyPr>
          <a:lstStyle/>
          <a:p>
            <a:pPr>
              <a:lnSpc>
                <a:spcPct val="90000"/>
              </a:lnSpc>
            </a:pPr>
            <a:r>
              <a:rPr lang="en-US" altLang="en-US" dirty="0"/>
              <a:t>Investment in a $3 billion, 10-year liquefied natural gas power plant development project, was the largest development project and the single largest direct foreign investment in India’s history.</a:t>
            </a:r>
          </a:p>
          <a:p>
            <a:pPr>
              <a:lnSpc>
                <a:spcPct val="90000"/>
              </a:lnSpc>
            </a:pPr>
            <a:r>
              <a:rPr lang="en-US" altLang="en-US" dirty="0"/>
              <a:t>Begun in 1992, the Dabhol power plant near India’s financial capital of Bombay in Maharashtra state was to have gone online by 1997. It was supposed to supply energy-hungry India with more than 2,000 megawatts of electricity, about one-fifth the new energy needed by India each year.</a:t>
            </a:r>
          </a:p>
          <a:p>
            <a:pPr>
              <a:lnSpc>
                <a:spcPct val="90000"/>
              </a:lnSpc>
            </a:pPr>
            <a:r>
              <a:rPr lang="en-US" altLang="en-US" dirty="0"/>
              <a:t>In a joint venture with U.S. companies General Electric and Bechtel, Enron created an Indian subsidiary, Dabhol Power Co. DPC, which was 65 percent owned by Enron, was to build the power plant. Enron was to develop and operate the plant. Bechtel was to design and construct it, with GE supplying the equipment.</a:t>
            </a:r>
          </a:p>
          <a:p>
            <a:pPr>
              <a:lnSpc>
                <a:spcPct val="90000"/>
              </a:lnSpc>
            </a:pPr>
            <a:r>
              <a:rPr lang="en-US" altLang="en-US" dirty="0"/>
              <a:t>Enron brokered a deal with Qatar/Oman to provide the Dabhol plant 2.5 million tons of liquefied natural gas per year for 25 years, starting in 1997.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7680D-4FD5-8CE6-A19E-B97709C21914}"/>
              </a:ext>
            </a:extLst>
          </p:cNvPr>
          <p:cNvSpPr>
            <a:spLocks noGrp="1"/>
          </p:cNvSpPr>
          <p:nvPr>
            <p:ph type="ctrTitle"/>
          </p:nvPr>
        </p:nvSpPr>
        <p:spPr/>
        <p:txBody>
          <a:bodyPr/>
          <a:lstStyle/>
          <a:p>
            <a:r>
              <a:rPr lang="en-US" dirty="0"/>
              <a:t>Where did Rebecca Mark Get her MBA</a:t>
            </a:r>
          </a:p>
        </p:txBody>
      </p:sp>
      <p:sp>
        <p:nvSpPr>
          <p:cNvPr id="3" name="Text Placeholder 2">
            <a:extLst>
              <a:ext uri="{FF2B5EF4-FFF2-40B4-BE49-F238E27FC236}">
                <a16:creationId xmlns:a16="http://schemas.microsoft.com/office/drawing/2014/main" id="{4376DA6E-81FF-85AE-626C-230EBC109D8A}"/>
              </a:ext>
            </a:extLst>
          </p:cNvPr>
          <p:cNvSpPr>
            <a:spLocks noGrp="1"/>
          </p:cNvSpPr>
          <p:nvPr>
            <p:ph type="body" sz="quarter" idx="13"/>
          </p:nvPr>
        </p:nvSpPr>
        <p:spPr>
          <a:xfrm>
            <a:off x="110837" y="1600200"/>
            <a:ext cx="8452740" cy="5049982"/>
          </a:xfrm>
        </p:spPr>
        <p:txBody>
          <a:bodyPr>
            <a:normAutofit fontScale="85000" lnSpcReduction="20000"/>
          </a:bodyPr>
          <a:lstStyle/>
          <a:p>
            <a:r>
              <a:rPr lang="en-US" dirty="0"/>
              <a:t>As they inched along the traffic jam of Bombay taxi cabs on Marine Drive, Rebecca Mark and Joe Sutton reflected upon the intense negotiation efforts of the past year and what had been accomplished. Their company, Enron Development Corporation, EDC, the development arm of the Enron Corporation, had been attempting entry into the potentially huge Indian market. EDC was headed  by </a:t>
            </a:r>
            <a:r>
              <a:rPr lang="en-US" b="1" dirty="0"/>
              <a:t>Rebecca Mark, its youthful, energetic president and CEO</a:t>
            </a:r>
            <a:r>
              <a:rPr lang="en-US" dirty="0"/>
              <a:t>. She summed up her philosophy and mission:</a:t>
            </a:r>
          </a:p>
          <a:p>
            <a:endParaRPr lang="en-US" dirty="0"/>
          </a:p>
          <a:p>
            <a:r>
              <a:rPr lang="en-US" dirty="0"/>
              <a:t>We are a very eclectic bunch with some ex-military people and some ex-entrepreneurs. We are brought together with a certain amount of </a:t>
            </a:r>
            <a:r>
              <a:rPr lang="en-US" b="1" dirty="0"/>
              <a:t>missionary zeal</a:t>
            </a:r>
            <a:r>
              <a:rPr lang="en-US" dirty="0"/>
              <a:t> which I think you have to have in this business. It demands so much of you all the time that you really have to believe in what you are doing. I think for us that </a:t>
            </a:r>
            <a:r>
              <a:rPr lang="en-US" b="1" dirty="0"/>
              <a:t>missionary zeal</a:t>
            </a:r>
            <a:r>
              <a:rPr lang="en-US" dirty="0"/>
              <a:t> has three parts – first, that these projects are </a:t>
            </a:r>
            <a:r>
              <a:rPr lang="en-US" b="1" dirty="0"/>
              <a:t>good for the country</a:t>
            </a:r>
            <a:r>
              <a:rPr lang="en-US" dirty="0"/>
              <a:t>. They get the economy moving by bringing in power and they bring in investment. Second, these plants are environmentally safe and without equal when you consider other options of coal or nuclear power. Third, </a:t>
            </a:r>
            <a:r>
              <a:rPr lang="en-US" b="1" dirty="0"/>
              <a:t>we are brining a market mentality and spreading the privatization gospel in countries that desperately need this kind of thinking.</a:t>
            </a:r>
            <a:r>
              <a:rPr lang="en-US" dirty="0"/>
              <a:t> We are in the business of doing deals. This deal mentality is central to what we do. It’s never a question of finding deals but of finding the kind of deals we like to do. We like to be pioneers.</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CC9A9A96-2DF0-E1AE-52AF-1EDA339E6623}"/>
              </a:ext>
            </a:extLst>
          </p:cNvPr>
          <p:cNvPicPr>
            <a:picLocks noChangeAspect="1"/>
          </p:cNvPicPr>
          <p:nvPr/>
        </p:nvPicPr>
        <p:blipFill>
          <a:blip r:embed="rId2"/>
          <a:stretch>
            <a:fillRect/>
          </a:stretch>
        </p:blipFill>
        <p:spPr>
          <a:xfrm>
            <a:off x="8714507" y="3657321"/>
            <a:ext cx="3366656" cy="2223732"/>
          </a:xfrm>
          <a:prstGeom prst="rect">
            <a:avLst/>
          </a:prstGeom>
        </p:spPr>
      </p:pic>
    </p:spTree>
    <p:extLst>
      <p:ext uri="{BB962C8B-B14F-4D97-AF65-F5344CB8AC3E}">
        <p14:creationId xmlns:p14="http://schemas.microsoft.com/office/powerpoint/2010/main" val="2556749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98ED71-58A8-6B2E-0199-45A204214DB2}"/>
              </a:ext>
            </a:extLst>
          </p:cNvPr>
          <p:cNvSpPr>
            <a:spLocks noGrp="1"/>
          </p:cNvSpPr>
          <p:nvPr>
            <p:ph type="ctrTitle"/>
          </p:nvPr>
        </p:nvSpPr>
        <p:spPr/>
        <p:txBody>
          <a:bodyPr/>
          <a:lstStyle/>
          <a:p>
            <a:r>
              <a:rPr lang="en-US" dirty="0"/>
              <a:t>Dahbol Costs</a:t>
            </a:r>
          </a:p>
        </p:txBody>
      </p:sp>
      <p:sp>
        <p:nvSpPr>
          <p:cNvPr id="206851" name="Rectangle 3"/>
          <p:cNvSpPr>
            <a:spLocks noGrp="1" noChangeArrowheads="1"/>
          </p:cNvSpPr>
          <p:nvPr>
            <p:ph type="body" sz="quarter" idx="13"/>
          </p:nvPr>
        </p:nvSpPr>
        <p:spPr>
          <a:xfrm>
            <a:off x="323478" y="1600200"/>
            <a:ext cx="5453867" cy="5105400"/>
          </a:xfrm>
        </p:spPr>
        <p:txBody>
          <a:bodyPr>
            <a:normAutofit fontScale="92500"/>
          </a:bodyPr>
          <a:lstStyle/>
          <a:p>
            <a:r>
              <a:rPr lang="en-US" altLang="en-US" dirty="0"/>
              <a:t>Project Included:</a:t>
            </a:r>
          </a:p>
          <a:p>
            <a:pPr lvl="1"/>
            <a:r>
              <a:rPr lang="en-US" altLang="en-US" dirty="0"/>
              <a:t>Largest Independent Power Producer – 695 MW + 1,320 MW or 2,015 MW.  22.4% of Capacity of Maharashtra</a:t>
            </a:r>
          </a:p>
          <a:p>
            <a:pPr lvl="1"/>
            <a:r>
              <a:rPr lang="en-US" altLang="en-US" dirty="0"/>
              <a:t>LNG Re-gasification Plant</a:t>
            </a:r>
          </a:p>
          <a:p>
            <a:pPr lvl="1"/>
            <a:r>
              <a:rPr lang="en-US" altLang="en-US" dirty="0"/>
              <a:t>LNG Tanker to access supplies in Qatar</a:t>
            </a:r>
          </a:p>
          <a:p>
            <a:pPr lvl="1"/>
            <a:r>
              <a:rPr lang="en-US" altLang="en-US" dirty="0"/>
              <a:t>85% Debt and 15% Equity</a:t>
            </a:r>
          </a:p>
          <a:p>
            <a:pPr lvl="1"/>
            <a:r>
              <a:rPr lang="en-US" altLang="en-US" dirty="0"/>
              <a:t>Equity</a:t>
            </a:r>
          </a:p>
          <a:p>
            <a:pPr lvl="2"/>
            <a:r>
              <a:rPr lang="en-US" altLang="en-US" sz="1600" dirty="0"/>
              <a:t>Enron 65%</a:t>
            </a:r>
          </a:p>
          <a:p>
            <a:pPr lvl="2"/>
            <a:r>
              <a:rPr lang="en-US" altLang="en-US" sz="1600" dirty="0"/>
              <a:t>Bechtel</a:t>
            </a:r>
          </a:p>
          <a:p>
            <a:pPr lvl="2"/>
            <a:r>
              <a:rPr lang="en-US" altLang="en-US" sz="1600" dirty="0"/>
              <a:t>GE</a:t>
            </a:r>
          </a:p>
          <a:p>
            <a:pPr lvl="1"/>
            <a:r>
              <a:rPr lang="en-US" altLang="en-US" dirty="0"/>
              <a:t>Enron Net Income $465 Million</a:t>
            </a:r>
          </a:p>
          <a:p>
            <a:pPr lvl="1"/>
            <a:r>
              <a:rPr lang="en-US" altLang="en-US" dirty="0"/>
              <a:t>Enron Assets (1993): $12 Billion</a:t>
            </a:r>
          </a:p>
          <a:p>
            <a:pPr lvl="1"/>
            <a:r>
              <a:rPr lang="en-US" altLang="en-US" dirty="0"/>
              <a:t>Enron Equity (1993): $3.5 Billion</a:t>
            </a:r>
          </a:p>
        </p:txBody>
      </p:sp>
      <p:pic>
        <p:nvPicPr>
          <p:cNvPr id="206852" name="Picture 53"/>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5777344" y="1953058"/>
            <a:ext cx="6091177" cy="3630654"/>
          </a:xfrm>
          <a:noFill/>
        </p:spPr>
      </p:pic>
    </p:spTree>
    <p:extLst>
      <p:ext uri="{BB962C8B-B14F-4D97-AF65-F5344CB8AC3E}">
        <p14:creationId xmlns:p14="http://schemas.microsoft.com/office/powerpoint/2010/main" val="10782633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ChangeArrowheads="1"/>
          </p:cNvSpPr>
          <p:nvPr/>
        </p:nvSpPr>
        <p:spPr bwMode="auto">
          <a:xfrm>
            <a:off x="4149436" y="1724891"/>
            <a:ext cx="1752600" cy="685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r>
              <a:rPr lang="en-AU" altLang="en-US" sz="1800" b="1">
                <a:latin typeface="Times New Roman" pitchFamily="18" charset="0"/>
              </a:rPr>
              <a:t>Government</a:t>
            </a:r>
          </a:p>
          <a:p>
            <a:r>
              <a:rPr lang="en-AU" altLang="en-US" sz="1800" b="1">
                <a:latin typeface="Times New Roman" pitchFamily="18" charset="0"/>
              </a:rPr>
              <a:t>of Maharashtra</a:t>
            </a:r>
          </a:p>
        </p:txBody>
      </p:sp>
      <p:sp>
        <p:nvSpPr>
          <p:cNvPr id="205827" name="Rectangle 3"/>
          <p:cNvSpPr>
            <a:spLocks noChangeArrowheads="1"/>
          </p:cNvSpPr>
          <p:nvPr/>
        </p:nvSpPr>
        <p:spPr bwMode="auto">
          <a:xfrm>
            <a:off x="8188036" y="4620491"/>
            <a:ext cx="1905000" cy="381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r>
              <a:rPr lang="en-AU" altLang="en-US" sz="2000" b="1">
                <a:latin typeface="Times New Roman" pitchFamily="18" charset="0"/>
              </a:rPr>
              <a:t>Lending Banks</a:t>
            </a:r>
          </a:p>
        </p:txBody>
      </p:sp>
      <p:sp>
        <p:nvSpPr>
          <p:cNvPr id="205828" name="Rectangle 4"/>
          <p:cNvSpPr>
            <a:spLocks noChangeArrowheads="1"/>
          </p:cNvSpPr>
          <p:nvPr/>
        </p:nvSpPr>
        <p:spPr bwMode="auto">
          <a:xfrm>
            <a:off x="4835236" y="5382491"/>
            <a:ext cx="1371600" cy="1219200"/>
          </a:xfrm>
          <a:prstGeom prst="rect">
            <a:avLst/>
          </a:prstGeo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r>
              <a:rPr lang="en-AU" altLang="en-US" sz="2400" b="1">
                <a:latin typeface="Times New Roman" pitchFamily="18" charset="0"/>
              </a:rPr>
              <a:t>Dabhol</a:t>
            </a:r>
          </a:p>
          <a:p>
            <a:r>
              <a:rPr lang="en-AU" altLang="en-US" sz="2400" b="1">
                <a:latin typeface="Times New Roman" pitchFamily="18" charset="0"/>
              </a:rPr>
              <a:t>Power</a:t>
            </a:r>
          </a:p>
          <a:p>
            <a:r>
              <a:rPr lang="en-AU" altLang="en-US" sz="2400" b="1">
                <a:latin typeface="Times New Roman" pitchFamily="18" charset="0"/>
              </a:rPr>
              <a:t>Corp</a:t>
            </a:r>
          </a:p>
        </p:txBody>
      </p:sp>
      <p:sp>
        <p:nvSpPr>
          <p:cNvPr id="205829" name="Rectangle 5"/>
          <p:cNvSpPr>
            <a:spLocks noChangeArrowheads="1"/>
          </p:cNvSpPr>
          <p:nvPr/>
        </p:nvSpPr>
        <p:spPr bwMode="auto">
          <a:xfrm>
            <a:off x="5292436" y="3020291"/>
            <a:ext cx="1371600" cy="1143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r>
              <a:rPr lang="en-AU" altLang="en-US" sz="1800" b="1">
                <a:latin typeface="Times New Roman" pitchFamily="18" charset="0"/>
              </a:rPr>
              <a:t>Maharashtra</a:t>
            </a:r>
          </a:p>
          <a:p>
            <a:r>
              <a:rPr lang="en-AU" altLang="en-US" sz="1800" b="1">
                <a:latin typeface="Times New Roman" pitchFamily="18" charset="0"/>
              </a:rPr>
              <a:t>State </a:t>
            </a:r>
          </a:p>
          <a:p>
            <a:r>
              <a:rPr lang="en-AU" altLang="en-US" sz="1800" b="1">
                <a:latin typeface="Times New Roman" pitchFamily="18" charset="0"/>
              </a:rPr>
              <a:t>Electricity </a:t>
            </a:r>
          </a:p>
          <a:p>
            <a:r>
              <a:rPr lang="en-AU" altLang="en-US" sz="1800" b="1">
                <a:latin typeface="Times New Roman" pitchFamily="18" charset="0"/>
              </a:rPr>
              <a:t>Board</a:t>
            </a:r>
          </a:p>
        </p:txBody>
      </p:sp>
      <p:sp>
        <p:nvSpPr>
          <p:cNvPr id="205830" name="Text Box 6"/>
          <p:cNvSpPr txBox="1">
            <a:spLocks noChangeArrowheads="1"/>
          </p:cNvSpPr>
          <p:nvPr/>
        </p:nvSpPr>
        <p:spPr bwMode="auto">
          <a:xfrm>
            <a:off x="3920836" y="2410692"/>
            <a:ext cx="11112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algn="r"/>
            <a:r>
              <a:rPr lang="en-AU" altLang="en-US" sz="1600" b="1">
                <a:latin typeface="Times New Roman" pitchFamily="18" charset="0"/>
              </a:rPr>
              <a:t>Full</a:t>
            </a:r>
          </a:p>
          <a:p>
            <a:pPr algn="r"/>
            <a:r>
              <a:rPr lang="en-AU" altLang="en-US" sz="1600" b="1">
                <a:latin typeface="Times New Roman" pitchFamily="18" charset="0"/>
              </a:rPr>
              <a:t>Guarantee</a:t>
            </a:r>
          </a:p>
        </p:txBody>
      </p:sp>
      <p:sp>
        <p:nvSpPr>
          <p:cNvPr id="205831" name="Oval 7"/>
          <p:cNvSpPr>
            <a:spLocks noChangeArrowheads="1"/>
          </p:cNvSpPr>
          <p:nvPr/>
        </p:nvSpPr>
        <p:spPr bwMode="auto">
          <a:xfrm>
            <a:off x="4682836" y="4468091"/>
            <a:ext cx="685800" cy="5334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r>
              <a:rPr lang="en-AU" altLang="en-US" sz="1800" b="1">
                <a:latin typeface="Times New Roman" pitchFamily="18" charset="0"/>
              </a:rPr>
              <a:t>PPA</a:t>
            </a:r>
          </a:p>
        </p:txBody>
      </p:sp>
      <p:cxnSp>
        <p:nvCxnSpPr>
          <p:cNvPr id="205832" name="AutoShape 8"/>
          <p:cNvCxnSpPr>
            <a:cxnSpLocks noChangeShapeType="1"/>
            <a:stCxn id="205829" idx="2"/>
            <a:endCxn id="205831" idx="7"/>
          </p:cNvCxnSpPr>
          <p:nvPr/>
        </p:nvCxnSpPr>
        <p:spPr bwMode="auto">
          <a:xfrm flipH="1">
            <a:off x="5268624" y="4163291"/>
            <a:ext cx="709612" cy="382588"/>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833" name="AutoShape 9"/>
          <p:cNvCxnSpPr>
            <a:cxnSpLocks noChangeShapeType="1"/>
            <a:stCxn id="205831" idx="4"/>
            <a:endCxn id="205828" idx="0"/>
          </p:cNvCxnSpPr>
          <p:nvPr/>
        </p:nvCxnSpPr>
        <p:spPr bwMode="auto">
          <a:xfrm>
            <a:off x="5025736" y="5001491"/>
            <a:ext cx="495300" cy="3429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05834" name="Oval 10"/>
          <p:cNvSpPr>
            <a:spLocks noChangeArrowheads="1"/>
          </p:cNvSpPr>
          <p:nvPr/>
        </p:nvSpPr>
        <p:spPr bwMode="auto">
          <a:xfrm>
            <a:off x="7654636" y="5534891"/>
            <a:ext cx="1600200" cy="6858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r>
              <a:rPr lang="en-AU" altLang="en-US" sz="1800" b="1">
                <a:latin typeface="Times New Roman" pitchFamily="18" charset="0"/>
              </a:rPr>
              <a:t>Loan</a:t>
            </a:r>
          </a:p>
          <a:p>
            <a:r>
              <a:rPr lang="en-AU" altLang="en-US" sz="1800" b="1">
                <a:latin typeface="Times New Roman" pitchFamily="18" charset="0"/>
              </a:rPr>
              <a:t>Agreement</a:t>
            </a:r>
          </a:p>
        </p:txBody>
      </p:sp>
      <p:sp>
        <p:nvSpPr>
          <p:cNvPr id="205835" name="Text Box 11"/>
          <p:cNvSpPr txBox="1">
            <a:spLocks noChangeArrowheads="1"/>
          </p:cNvSpPr>
          <p:nvPr/>
        </p:nvSpPr>
        <p:spPr bwMode="auto">
          <a:xfrm>
            <a:off x="2701636" y="4849091"/>
            <a:ext cx="152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algn="l"/>
            <a:r>
              <a:rPr lang="en-AU" altLang="en-US" sz="1600" b="1">
                <a:latin typeface="Times New Roman" pitchFamily="18" charset="0"/>
              </a:rPr>
              <a:t>FX Availability</a:t>
            </a:r>
          </a:p>
        </p:txBody>
      </p:sp>
      <p:sp>
        <p:nvSpPr>
          <p:cNvPr id="205836" name="Rectangle 12"/>
          <p:cNvSpPr>
            <a:spLocks noChangeArrowheads="1"/>
          </p:cNvSpPr>
          <p:nvPr/>
        </p:nvSpPr>
        <p:spPr bwMode="auto">
          <a:xfrm>
            <a:off x="2396836" y="1724891"/>
            <a:ext cx="990600" cy="838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r>
              <a:rPr lang="en-AU" altLang="en-US" sz="1800" b="1" dirty="0">
                <a:latin typeface="Times New Roman" pitchFamily="18" charset="0"/>
              </a:rPr>
              <a:t>Reserve</a:t>
            </a:r>
          </a:p>
          <a:p>
            <a:r>
              <a:rPr lang="en-AU" altLang="en-US" sz="1800" b="1" dirty="0">
                <a:latin typeface="Times New Roman" pitchFamily="18" charset="0"/>
              </a:rPr>
              <a:t>Bank of</a:t>
            </a:r>
          </a:p>
          <a:p>
            <a:r>
              <a:rPr lang="en-AU" altLang="en-US" sz="1800" b="1" dirty="0">
                <a:latin typeface="Times New Roman" pitchFamily="18" charset="0"/>
              </a:rPr>
              <a:t>India</a:t>
            </a:r>
          </a:p>
        </p:txBody>
      </p:sp>
      <p:sp>
        <p:nvSpPr>
          <p:cNvPr id="205837" name="Rectangle 13"/>
          <p:cNvSpPr>
            <a:spLocks noChangeArrowheads="1"/>
          </p:cNvSpPr>
          <p:nvPr/>
        </p:nvSpPr>
        <p:spPr bwMode="auto">
          <a:xfrm>
            <a:off x="2092036" y="2944091"/>
            <a:ext cx="990600" cy="685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r>
              <a:rPr lang="en-AU" altLang="en-US" sz="1800" b="1">
                <a:latin typeface="Times New Roman" pitchFamily="18" charset="0"/>
              </a:rPr>
              <a:t>Ministry</a:t>
            </a:r>
          </a:p>
          <a:p>
            <a:r>
              <a:rPr lang="en-AU" altLang="en-US" sz="1800" b="1">
                <a:latin typeface="Times New Roman" pitchFamily="18" charset="0"/>
              </a:rPr>
              <a:t>of Power</a:t>
            </a:r>
          </a:p>
        </p:txBody>
      </p:sp>
      <p:sp>
        <p:nvSpPr>
          <p:cNvPr id="205838" name="Text Box 14"/>
          <p:cNvSpPr txBox="1">
            <a:spLocks noChangeArrowheads="1"/>
          </p:cNvSpPr>
          <p:nvPr/>
        </p:nvSpPr>
        <p:spPr bwMode="auto">
          <a:xfrm>
            <a:off x="2092037" y="4039467"/>
            <a:ext cx="9302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r>
              <a:rPr lang="en-AU" altLang="en-US" sz="1600" b="1">
                <a:latin typeface="Times New Roman" pitchFamily="18" charset="0"/>
              </a:rPr>
              <a:t>Comfort</a:t>
            </a:r>
          </a:p>
          <a:p>
            <a:r>
              <a:rPr lang="en-AU" altLang="en-US" sz="1600" b="1">
                <a:latin typeface="Times New Roman" pitchFamily="18" charset="0"/>
              </a:rPr>
              <a:t>Letter</a:t>
            </a:r>
          </a:p>
        </p:txBody>
      </p:sp>
      <p:sp>
        <p:nvSpPr>
          <p:cNvPr id="205839" name="Rectangle 15"/>
          <p:cNvSpPr>
            <a:spLocks noChangeArrowheads="1"/>
          </p:cNvSpPr>
          <p:nvPr/>
        </p:nvSpPr>
        <p:spPr bwMode="auto">
          <a:xfrm>
            <a:off x="6968836" y="1801091"/>
            <a:ext cx="1295400" cy="609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r>
              <a:rPr lang="en-AU" altLang="en-US" sz="1800" b="1">
                <a:latin typeface="Times New Roman" pitchFamily="18" charset="0"/>
              </a:rPr>
              <a:t>Government</a:t>
            </a:r>
          </a:p>
          <a:p>
            <a:r>
              <a:rPr lang="en-AU" altLang="en-US" sz="1800" b="1">
                <a:latin typeface="Times New Roman" pitchFamily="18" charset="0"/>
              </a:rPr>
              <a:t>of India</a:t>
            </a:r>
          </a:p>
        </p:txBody>
      </p:sp>
      <p:cxnSp>
        <p:nvCxnSpPr>
          <p:cNvPr id="205840" name="AutoShape 16"/>
          <p:cNvCxnSpPr>
            <a:cxnSpLocks noChangeShapeType="1"/>
            <a:stCxn id="205836" idx="3"/>
            <a:endCxn id="205835" idx="0"/>
          </p:cNvCxnSpPr>
          <p:nvPr/>
        </p:nvCxnSpPr>
        <p:spPr bwMode="auto">
          <a:xfrm>
            <a:off x="3387436" y="2143991"/>
            <a:ext cx="76200" cy="2705100"/>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05841" name="AutoShape 17"/>
          <p:cNvCxnSpPr>
            <a:cxnSpLocks noChangeShapeType="1"/>
            <a:stCxn id="205837" idx="2"/>
            <a:endCxn id="205838" idx="0"/>
          </p:cNvCxnSpPr>
          <p:nvPr/>
        </p:nvCxnSpPr>
        <p:spPr bwMode="auto">
          <a:xfrm flipH="1">
            <a:off x="2557174" y="3629892"/>
            <a:ext cx="30162" cy="409575"/>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842" name="AutoShape 18"/>
          <p:cNvCxnSpPr>
            <a:cxnSpLocks noChangeShapeType="1"/>
            <a:stCxn id="205838" idx="2"/>
            <a:endCxn id="205828" idx="1"/>
          </p:cNvCxnSpPr>
          <p:nvPr/>
        </p:nvCxnSpPr>
        <p:spPr bwMode="auto">
          <a:xfrm rot="16200000" flipH="1">
            <a:off x="2991355" y="4186310"/>
            <a:ext cx="1371600" cy="2239962"/>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05843" name="Line 19"/>
          <p:cNvSpPr>
            <a:spLocks noChangeShapeType="1"/>
          </p:cNvSpPr>
          <p:nvPr/>
        </p:nvSpPr>
        <p:spPr bwMode="auto">
          <a:xfrm>
            <a:off x="3463636" y="5153891"/>
            <a:ext cx="914400" cy="2286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844" name="Text Box 20"/>
          <p:cNvSpPr txBox="1">
            <a:spLocks noChangeArrowheads="1"/>
          </p:cNvSpPr>
          <p:nvPr/>
        </p:nvSpPr>
        <p:spPr bwMode="auto">
          <a:xfrm>
            <a:off x="7133936" y="3096492"/>
            <a:ext cx="10541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algn="l"/>
            <a:r>
              <a:rPr lang="en-AU" altLang="en-US" sz="1600" b="1">
                <a:latin typeface="Times New Roman" pitchFamily="18" charset="0"/>
              </a:rPr>
              <a:t>Limited</a:t>
            </a:r>
          </a:p>
          <a:p>
            <a:pPr algn="l"/>
            <a:r>
              <a:rPr lang="en-AU" altLang="en-US" sz="1600" b="1">
                <a:latin typeface="Times New Roman" pitchFamily="18" charset="0"/>
              </a:rPr>
              <a:t>guarantee</a:t>
            </a:r>
          </a:p>
        </p:txBody>
      </p:sp>
      <p:cxnSp>
        <p:nvCxnSpPr>
          <p:cNvPr id="205845" name="AutoShape 21"/>
          <p:cNvCxnSpPr>
            <a:cxnSpLocks noChangeShapeType="1"/>
            <a:stCxn id="205839" idx="2"/>
            <a:endCxn id="205844" idx="0"/>
          </p:cNvCxnSpPr>
          <p:nvPr/>
        </p:nvCxnSpPr>
        <p:spPr bwMode="auto">
          <a:xfrm>
            <a:off x="7616536" y="2410691"/>
            <a:ext cx="44450" cy="6858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846" name="AutoShape 22"/>
          <p:cNvCxnSpPr>
            <a:cxnSpLocks noChangeShapeType="1"/>
            <a:stCxn id="205844" idx="2"/>
            <a:endCxn id="205831" idx="6"/>
          </p:cNvCxnSpPr>
          <p:nvPr/>
        </p:nvCxnSpPr>
        <p:spPr bwMode="auto">
          <a:xfrm rot="5400000">
            <a:off x="5986174" y="3059979"/>
            <a:ext cx="1057275" cy="2292350"/>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05847" name="Rectangle 23"/>
          <p:cNvSpPr>
            <a:spLocks noChangeArrowheads="1"/>
          </p:cNvSpPr>
          <p:nvPr/>
        </p:nvSpPr>
        <p:spPr bwMode="auto">
          <a:xfrm>
            <a:off x="8569036" y="1648691"/>
            <a:ext cx="1295400" cy="1447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r>
              <a:rPr lang="en-AU" altLang="en-US" sz="1800" b="1">
                <a:latin typeface="Times New Roman" pitchFamily="18" charset="0"/>
              </a:rPr>
              <a:t>Domestic</a:t>
            </a:r>
          </a:p>
          <a:p>
            <a:r>
              <a:rPr lang="en-AU" altLang="en-US" sz="1800" b="1">
                <a:latin typeface="Times New Roman" pitchFamily="18" charset="0"/>
              </a:rPr>
              <a:t>(Indian)</a:t>
            </a:r>
          </a:p>
          <a:p>
            <a:r>
              <a:rPr lang="en-AU" altLang="en-US" sz="1800" b="1">
                <a:latin typeface="Times New Roman" pitchFamily="18" charset="0"/>
              </a:rPr>
              <a:t>Financial </a:t>
            </a:r>
          </a:p>
          <a:p>
            <a:r>
              <a:rPr lang="en-AU" altLang="en-US" sz="1800" b="1">
                <a:latin typeface="Times New Roman" pitchFamily="18" charset="0"/>
              </a:rPr>
              <a:t>Institutions</a:t>
            </a:r>
          </a:p>
          <a:p>
            <a:r>
              <a:rPr lang="en-AU" altLang="en-US" sz="1800" b="1">
                <a:latin typeface="Times New Roman" pitchFamily="18" charset="0"/>
              </a:rPr>
              <a:t>(Banks)</a:t>
            </a:r>
          </a:p>
        </p:txBody>
      </p:sp>
      <p:sp>
        <p:nvSpPr>
          <p:cNvPr id="205848" name="Rectangle 24"/>
          <p:cNvSpPr>
            <a:spLocks noChangeArrowheads="1"/>
          </p:cNvSpPr>
          <p:nvPr/>
        </p:nvSpPr>
        <p:spPr bwMode="auto">
          <a:xfrm>
            <a:off x="8645236" y="3401291"/>
            <a:ext cx="1219200" cy="457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r>
              <a:rPr lang="en-AU" altLang="en-US" sz="2400" b="1">
                <a:latin typeface="Times New Roman" pitchFamily="18" charset="0"/>
              </a:rPr>
              <a:t>US Exim</a:t>
            </a:r>
          </a:p>
        </p:txBody>
      </p:sp>
      <p:sp>
        <p:nvSpPr>
          <p:cNvPr id="205849" name="Text Box 25"/>
          <p:cNvSpPr txBox="1">
            <a:spLocks noChangeArrowheads="1"/>
          </p:cNvSpPr>
          <p:nvPr/>
        </p:nvSpPr>
        <p:spPr bwMode="auto">
          <a:xfrm>
            <a:off x="7910224" y="3934692"/>
            <a:ext cx="13446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algn="l"/>
            <a:r>
              <a:rPr lang="en-AU" altLang="en-US" sz="1600" b="1">
                <a:latin typeface="Times New Roman" pitchFamily="18" charset="0"/>
              </a:rPr>
              <a:t>Political Risk</a:t>
            </a:r>
          </a:p>
          <a:p>
            <a:pPr algn="l"/>
            <a:r>
              <a:rPr lang="en-AU" altLang="en-US" sz="1600" b="1">
                <a:latin typeface="Times New Roman" pitchFamily="18" charset="0"/>
              </a:rPr>
              <a:t>Guarantee</a:t>
            </a:r>
          </a:p>
        </p:txBody>
      </p:sp>
      <p:cxnSp>
        <p:nvCxnSpPr>
          <p:cNvPr id="205850" name="AutoShape 26"/>
          <p:cNvCxnSpPr>
            <a:cxnSpLocks noChangeShapeType="1"/>
            <a:stCxn id="205847" idx="2"/>
            <a:endCxn id="205848" idx="0"/>
          </p:cNvCxnSpPr>
          <p:nvPr/>
        </p:nvCxnSpPr>
        <p:spPr bwMode="auto">
          <a:xfrm>
            <a:off x="9216736" y="3096491"/>
            <a:ext cx="38100" cy="3048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851" name="AutoShape 27"/>
          <p:cNvCxnSpPr>
            <a:cxnSpLocks noChangeShapeType="1"/>
            <a:stCxn id="205848" idx="2"/>
            <a:endCxn id="205827" idx="0"/>
          </p:cNvCxnSpPr>
          <p:nvPr/>
        </p:nvCxnSpPr>
        <p:spPr bwMode="auto">
          <a:xfrm rot="5400000">
            <a:off x="8816686" y="4182341"/>
            <a:ext cx="762000" cy="114300"/>
          </a:xfrm>
          <a:prstGeom prst="bentConnector3">
            <a:avLst>
              <a:gd name="adj1" fmla="val 50000"/>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05852" name="AutoShape 28"/>
          <p:cNvCxnSpPr>
            <a:cxnSpLocks noChangeShapeType="1"/>
            <a:stCxn id="205827" idx="2"/>
            <a:endCxn id="205834" idx="6"/>
          </p:cNvCxnSpPr>
          <p:nvPr/>
        </p:nvCxnSpPr>
        <p:spPr bwMode="auto">
          <a:xfrm rot="16200000" flipH="1">
            <a:off x="8759536" y="5382491"/>
            <a:ext cx="876300" cy="114300"/>
          </a:xfrm>
          <a:prstGeom prst="bentConnector4">
            <a:avLst>
              <a:gd name="adj1" fmla="val 30435"/>
              <a:gd name="adj2" fmla="val 300000"/>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05853" name="AutoShape 29"/>
          <p:cNvCxnSpPr>
            <a:cxnSpLocks noChangeShapeType="1"/>
            <a:stCxn id="205834" idx="2"/>
            <a:endCxn id="205828" idx="3"/>
          </p:cNvCxnSpPr>
          <p:nvPr/>
        </p:nvCxnSpPr>
        <p:spPr bwMode="auto">
          <a:xfrm rot="10800000" flipV="1">
            <a:off x="6244936" y="5877791"/>
            <a:ext cx="1409700" cy="114300"/>
          </a:xfrm>
          <a:prstGeom prst="bentConnector3">
            <a:avLst>
              <a:gd name="adj1" fmla="val 5135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05854" name="AutoShape 30"/>
          <p:cNvCxnSpPr>
            <a:cxnSpLocks noChangeShapeType="1"/>
            <a:stCxn id="205826" idx="3"/>
            <a:endCxn id="205829" idx="0"/>
          </p:cNvCxnSpPr>
          <p:nvPr/>
        </p:nvCxnSpPr>
        <p:spPr bwMode="auto">
          <a:xfrm>
            <a:off x="5902036" y="2067791"/>
            <a:ext cx="76200" cy="952500"/>
          </a:xfrm>
          <a:prstGeom prst="bentConnector2">
            <a:avLst/>
          </a:prstGeom>
          <a:noFill/>
          <a:ln w="12700">
            <a:solidFill>
              <a:schemeClr val="tx1"/>
            </a:solidFill>
            <a:prstDash val="dash"/>
            <a:miter lim="800000"/>
            <a:headEnd/>
            <a:tailEnd type="triangle" w="med" len="med"/>
          </a:ln>
          <a:extLst>
            <a:ext uri="{909E8E84-426E-40DD-AFC4-6F175D3DCCD1}">
              <a14:hiddenFill xmlns:a14="http://schemas.microsoft.com/office/drawing/2010/main">
                <a:noFill/>
              </a14:hiddenFill>
            </a:ext>
          </a:extLst>
        </p:spPr>
      </p:cxnSp>
      <p:cxnSp>
        <p:nvCxnSpPr>
          <p:cNvPr id="205855" name="AutoShape 31"/>
          <p:cNvCxnSpPr>
            <a:cxnSpLocks noChangeShapeType="1"/>
            <a:stCxn id="205826" idx="2"/>
            <a:endCxn id="205831" idx="0"/>
          </p:cNvCxnSpPr>
          <p:nvPr/>
        </p:nvCxnSpPr>
        <p:spPr bwMode="auto">
          <a:xfrm>
            <a:off x="5025736" y="2410691"/>
            <a:ext cx="0" cy="20574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05856" name="Text Box 32"/>
          <p:cNvSpPr txBox="1">
            <a:spLocks noChangeArrowheads="1"/>
          </p:cNvSpPr>
          <p:nvPr/>
        </p:nvSpPr>
        <p:spPr bwMode="auto">
          <a:xfrm>
            <a:off x="3676361" y="3387004"/>
            <a:ext cx="114458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r>
              <a:rPr lang="en-AU" altLang="en-US" sz="1600" b="1">
                <a:latin typeface="Times New Roman" pitchFamily="18" charset="0"/>
              </a:rPr>
              <a:t>State</a:t>
            </a:r>
          </a:p>
          <a:p>
            <a:r>
              <a:rPr lang="en-AU" altLang="en-US" sz="1600" b="1">
                <a:latin typeface="Times New Roman" pitchFamily="18" charset="0"/>
              </a:rPr>
              <a:t>Support</a:t>
            </a:r>
          </a:p>
          <a:p>
            <a:r>
              <a:rPr lang="en-AU" altLang="en-US" sz="1600" b="1">
                <a:latin typeface="Times New Roman" pitchFamily="18" charset="0"/>
              </a:rPr>
              <a:t>Agreement</a:t>
            </a:r>
          </a:p>
        </p:txBody>
      </p:sp>
      <p:cxnSp>
        <p:nvCxnSpPr>
          <p:cNvPr id="205857" name="AutoShape 33"/>
          <p:cNvCxnSpPr>
            <a:cxnSpLocks noChangeShapeType="1"/>
            <a:stCxn id="205826" idx="1"/>
            <a:endCxn id="205856" idx="0"/>
          </p:cNvCxnSpPr>
          <p:nvPr/>
        </p:nvCxnSpPr>
        <p:spPr bwMode="auto">
          <a:xfrm rot="10800000" flipH="1" flipV="1">
            <a:off x="4149437" y="2067792"/>
            <a:ext cx="100013" cy="1319213"/>
          </a:xfrm>
          <a:prstGeom prst="bentConnector4">
            <a:avLst>
              <a:gd name="adj1" fmla="val -514287"/>
              <a:gd name="adj2" fmla="val 81708"/>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05858" name="AutoShape 34"/>
          <p:cNvCxnSpPr>
            <a:cxnSpLocks noChangeShapeType="1"/>
            <a:stCxn id="205856" idx="2"/>
            <a:endCxn id="205831" idx="2"/>
          </p:cNvCxnSpPr>
          <p:nvPr/>
        </p:nvCxnSpPr>
        <p:spPr bwMode="auto">
          <a:xfrm rot="16200000" flipH="1">
            <a:off x="4205000" y="4256955"/>
            <a:ext cx="522287" cy="433387"/>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05859" name="Rectangle 35"/>
          <p:cNvSpPr>
            <a:spLocks noGrp="1" noChangeArrowheads="1"/>
          </p:cNvSpPr>
          <p:nvPr>
            <p:ph type="ctrTitle"/>
          </p:nvPr>
        </p:nvSpPr>
        <p:spPr>
          <a:xfrm>
            <a:off x="329660" y="621469"/>
            <a:ext cx="11532679" cy="488877"/>
          </a:xfrm>
        </p:spPr>
        <p:txBody>
          <a:bodyPr/>
          <a:lstStyle/>
          <a:p>
            <a:r>
              <a:rPr lang="en-US" altLang="en-US" dirty="0"/>
              <a:t>Dabhol Structure – Richard Tinsley</a:t>
            </a:r>
          </a:p>
        </p:txBody>
      </p:sp>
      <p:pic>
        <p:nvPicPr>
          <p:cNvPr id="3" name="Picture 2">
            <a:extLst>
              <a:ext uri="{FF2B5EF4-FFF2-40B4-BE49-F238E27FC236}">
                <a16:creationId xmlns:a16="http://schemas.microsoft.com/office/drawing/2014/main" id="{DC4EA406-151D-D976-8CE3-22AEF51AF5BD}"/>
              </a:ext>
            </a:extLst>
          </p:cNvPr>
          <p:cNvPicPr>
            <a:picLocks noChangeAspect="1"/>
          </p:cNvPicPr>
          <p:nvPr/>
        </p:nvPicPr>
        <p:blipFill>
          <a:blip r:embed="rId2"/>
          <a:stretch>
            <a:fillRect/>
          </a:stretch>
        </p:blipFill>
        <p:spPr>
          <a:xfrm>
            <a:off x="10125465" y="-54305"/>
            <a:ext cx="2000399" cy="2122096"/>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F0ECF-B12E-48BE-BAC5-7A78FCE4EBF3}"/>
              </a:ext>
            </a:extLst>
          </p:cNvPr>
          <p:cNvSpPr>
            <a:spLocks noGrp="1"/>
          </p:cNvSpPr>
          <p:nvPr>
            <p:ph type="ctrTitle"/>
          </p:nvPr>
        </p:nvSpPr>
        <p:spPr/>
        <p:txBody>
          <a:bodyPr>
            <a:normAutofit fontScale="90000"/>
          </a:bodyPr>
          <a:lstStyle/>
          <a:p>
            <a:r>
              <a:rPr lang="en-US" dirty="0"/>
              <a:t>General Notion of Back-to-Back Contacts</a:t>
            </a:r>
          </a:p>
        </p:txBody>
      </p:sp>
      <p:sp>
        <p:nvSpPr>
          <p:cNvPr id="5" name="Text Placeholder 4">
            <a:extLst>
              <a:ext uri="{FF2B5EF4-FFF2-40B4-BE49-F238E27FC236}">
                <a16:creationId xmlns:a16="http://schemas.microsoft.com/office/drawing/2014/main" id="{5D135567-B6CD-8F85-3BD2-95F1DF7EC4A4}"/>
              </a:ext>
            </a:extLst>
          </p:cNvPr>
          <p:cNvSpPr>
            <a:spLocks noGrp="1"/>
          </p:cNvSpPr>
          <p:nvPr>
            <p:ph type="body" sz="quarter" idx="13"/>
          </p:nvPr>
        </p:nvSpPr>
        <p:spPr/>
        <p:txBody>
          <a:bodyPr/>
          <a:lstStyle/>
          <a:p>
            <a:pPr algn="l"/>
            <a:r>
              <a:rPr lang="en-US" sz="2400" dirty="0"/>
              <a:t>Begins with Project Contract (Concession Contract, PPA Contract, Availability Contract). </a:t>
            </a:r>
          </a:p>
          <a:p>
            <a:pPr algn="l"/>
            <a:r>
              <a:rPr lang="en-US" sz="2400" dirty="0"/>
              <a:t>Back-to-back contracts follow the Project Contract</a:t>
            </a:r>
          </a:p>
          <a:p>
            <a:pPr algn="l"/>
            <a:r>
              <a:rPr lang="en-US" sz="2400" dirty="0"/>
              <a:t>Fixed Price EPC Contract from Fixed Availability Payment</a:t>
            </a:r>
          </a:p>
          <a:p>
            <a:pPr algn="l"/>
            <a:r>
              <a:rPr lang="en-US" sz="2400" dirty="0"/>
              <a:t>Transfer Delay Risk with Liquidated Damage</a:t>
            </a:r>
          </a:p>
          <a:p>
            <a:pPr algn="l"/>
            <a:r>
              <a:rPr lang="en-US" sz="2400" dirty="0"/>
              <a:t>Transfer O&amp;M Risks with Incentives and Penalties</a:t>
            </a:r>
          </a:p>
          <a:p>
            <a:endParaRPr lang="en-US" dirty="0"/>
          </a:p>
        </p:txBody>
      </p:sp>
      <p:sp>
        <p:nvSpPr>
          <p:cNvPr id="4" name="Slide Number Placeholder 3">
            <a:extLst>
              <a:ext uri="{FF2B5EF4-FFF2-40B4-BE49-F238E27FC236}">
                <a16:creationId xmlns:a16="http://schemas.microsoft.com/office/drawing/2014/main" id="{711928A0-B377-4482-B352-5EE9FB7F4923}"/>
              </a:ext>
            </a:extLst>
          </p:cNvPr>
          <p:cNvSpPr>
            <a:spLocks noGrp="1"/>
          </p:cNvSpPr>
          <p:nvPr>
            <p:ph type="sldNum" sz="quarter" idx="4294967295"/>
          </p:nvPr>
        </p:nvSpPr>
        <p:spPr>
          <a:xfrm>
            <a:off x="11495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69</a:t>
            </a:fld>
            <a:endParaRPr lang="ko-KR" altLang="en-US" dirty="0"/>
          </a:p>
        </p:txBody>
      </p:sp>
    </p:spTree>
    <p:extLst>
      <p:ext uri="{BB962C8B-B14F-4D97-AF65-F5344CB8AC3E}">
        <p14:creationId xmlns:p14="http://schemas.microsoft.com/office/powerpoint/2010/main" val="874014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83567-6DEA-BC10-6901-8DD7E202DF65}"/>
              </a:ext>
            </a:extLst>
          </p:cNvPr>
          <p:cNvSpPr>
            <a:spLocks noGrp="1"/>
          </p:cNvSpPr>
          <p:nvPr>
            <p:ph type="ctrTitle"/>
          </p:nvPr>
        </p:nvSpPr>
        <p:spPr/>
        <p:txBody>
          <a:bodyPr/>
          <a:lstStyle/>
          <a:p>
            <a:r>
              <a:rPr lang="en-US" dirty="0"/>
              <a:t>Things that Should Be in Project Finance Definition</a:t>
            </a:r>
          </a:p>
        </p:txBody>
      </p:sp>
      <p:sp>
        <p:nvSpPr>
          <p:cNvPr id="3" name="Text Placeholder 2">
            <a:extLst>
              <a:ext uri="{FF2B5EF4-FFF2-40B4-BE49-F238E27FC236}">
                <a16:creationId xmlns:a16="http://schemas.microsoft.com/office/drawing/2014/main" id="{FA631680-0EF0-9E49-0B10-87D15E649D8A}"/>
              </a:ext>
            </a:extLst>
          </p:cNvPr>
          <p:cNvSpPr>
            <a:spLocks noGrp="1"/>
          </p:cNvSpPr>
          <p:nvPr>
            <p:ph type="body" sz="quarter" idx="13"/>
          </p:nvPr>
        </p:nvSpPr>
        <p:spPr/>
        <p:txBody>
          <a:bodyPr/>
          <a:lstStyle/>
          <a:p>
            <a:r>
              <a:rPr lang="en-US" dirty="0"/>
              <a:t>How Project Finance establishes objective economic viability of a project</a:t>
            </a:r>
          </a:p>
          <a:p>
            <a:r>
              <a:rPr lang="en-US" dirty="0"/>
              <a:t>How Project Finance quantifies value of an investment</a:t>
            </a:r>
          </a:p>
          <a:p>
            <a:r>
              <a:rPr lang="en-US" dirty="0"/>
              <a:t>How Project Finance assures risk of the investment is reasonable over the long-term</a:t>
            </a:r>
          </a:p>
          <a:p>
            <a:r>
              <a:rPr lang="en-US" dirty="0"/>
              <a:t>How Project Finance debt is structured to reflect the unique risk and cash flow timing characteristics of an investment</a:t>
            </a:r>
          </a:p>
          <a:p>
            <a:r>
              <a:rPr lang="en-US" dirty="0"/>
              <a:t>How Project Finance generally does not have the same risk and cost of capital over the life of the project</a:t>
            </a:r>
          </a:p>
          <a:p>
            <a:r>
              <a:rPr lang="en-US" dirty="0"/>
              <a:t>How Project Finance can achieve low cost of capital for projects</a:t>
            </a:r>
          </a:p>
          <a:p>
            <a:endParaRPr lang="en-US" dirty="0"/>
          </a:p>
          <a:p>
            <a:endParaRPr lang="en-US" dirty="0"/>
          </a:p>
          <a:p>
            <a:endParaRPr lang="en-US" dirty="0"/>
          </a:p>
        </p:txBody>
      </p:sp>
    </p:spTree>
    <p:extLst>
      <p:ext uri="{BB962C8B-B14F-4D97-AF65-F5344CB8AC3E}">
        <p14:creationId xmlns:p14="http://schemas.microsoft.com/office/powerpoint/2010/main" val="37477208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3A6A56BC-7CC8-430C-A845-50A6BA2BC300}"/>
              </a:ext>
            </a:extLst>
          </p:cNvPr>
          <p:cNvCxnSpPr/>
          <p:nvPr/>
        </p:nvCxnSpPr>
        <p:spPr>
          <a:xfrm flipH="1">
            <a:off x="6605047" y="724152"/>
            <a:ext cx="1840494" cy="2390892"/>
          </a:xfrm>
          <a:prstGeom prst="straightConnector1">
            <a:avLst/>
          </a:prstGeom>
          <a:ln w="1143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flipH="1" flipV="1">
            <a:off x="4090575" y="1131367"/>
            <a:ext cx="1529115" cy="2047263"/>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59" name="Straight Arrow Connector 58"/>
          <p:cNvCxnSpPr>
            <a:endCxn id="32" idx="1"/>
          </p:cNvCxnSpPr>
          <p:nvPr/>
        </p:nvCxnSpPr>
        <p:spPr bwMode="auto">
          <a:xfrm>
            <a:off x="6747787" y="4125879"/>
            <a:ext cx="1697755" cy="1270455"/>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29" name="Straight Arrow Connector 28"/>
          <p:cNvCxnSpPr/>
          <p:nvPr/>
        </p:nvCxnSpPr>
        <p:spPr bwMode="auto">
          <a:xfrm flipH="1" flipV="1">
            <a:off x="3877652" y="2971800"/>
            <a:ext cx="1456348" cy="53340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44" name="Straight Arrow Connector 43"/>
          <p:cNvCxnSpPr>
            <a:stCxn id="7" idx="6"/>
            <a:endCxn id="21" idx="2"/>
          </p:cNvCxnSpPr>
          <p:nvPr/>
        </p:nvCxnSpPr>
        <p:spPr bwMode="auto">
          <a:xfrm>
            <a:off x="7086600" y="3625039"/>
            <a:ext cx="1970334" cy="40726"/>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7" name="Oval 6"/>
          <p:cNvSpPr/>
          <p:nvPr/>
        </p:nvSpPr>
        <p:spPr bwMode="auto">
          <a:xfrm>
            <a:off x="5334000" y="3124200"/>
            <a:ext cx="1752600" cy="1001678"/>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Special Purpose Vehicle</a:t>
            </a:r>
          </a:p>
        </p:txBody>
      </p:sp>
      <p:sp>
        <p:nvSpPr>
          <p:cNvPr id="8" name="Oval 7"/>
          <p:cNvSpPr/>
          <p:nvPr/>
        </p:nvSpPr>
        <p:spPr bwMode="auto">
          <a:xfrm>
            <a:off x="7904548" y="190752"/>
            <a:ext cx="1447800" cy="5334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Off-taker</a:t>
            </a:r>
          </a:p>
        </p:txBody>
      </p:sp>
      <p:sp>
        <p:nvSpPr>
          <p:cNvPr id="13" name="Rectangle 12"/>
          <p:cNvSpPr/>
          <p:nvPr/>
        </p:nvSpPr>
        <p:spPr bwMode="auto">
          <a:xfrm>
            <a:off x="6747786" y="991474"/>
            <a:ext cx="2604562" cy="156552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b="1" dirty="0">
                <a:latin typeface="Arial" pitchFamily="34" charset="0"/>
              </a:rPr>
              <a:t>PPA Contract</a:t>
            </a:r>
          </a:p>
          <a:p>
            <a:pPr algn="ctr" eaLnBrk="0" fontAlgn="base" hangingPunct="0">
              <a:spcBef>
                <a:spcPct val="0"/>
              </a:spcBef>
              <a:spcAft>
                <a:spcPct val="0"/>
              </a:spcAft>
            </a:pPr>
            <a:r>
              <a:rPr lang="en-US" sz="1200" dirty="0">
                <a:latin typeface="Arial" pitchFamily="34" charset="0"/>
              </a:rPr>
              <a:t>Four Part Tariff </a:t>
            </a:r>
          </a:p>
          <a:p>
            <a:pPr algn="ctr" eaLnBrk="0" fontAlgn="base" hangingPunct="0">
              <a:spcBef>
                <a:spcPct val="0"/>
              </a:spcBef>
              <a:spcAft>
                <a:spcPct val="0"/>
              </a:spcAft>
            </a:pPr>
            <a:r>
              <a:rPr lang="en-US" sz="1200" dirty="0">
                <a:latin typeface="Arial" pitchFamily="34" charset="0"/>
              </a:rPr>
              <a:t>Fixed Capacity Charge at Fin Close</a:t>
            </a:r>
          </a:p>
          <a:p>
            <a:pPr algn="ctr" eaLnBrk="0" hangingPunct="0"/>
            <a:r>
              <a:rPr lang="en-US" sz="1200" dirty="0">
                <a:latin typeface="Arial" pitchFamily="34" charset="0"/>
              </a:rPr>
              <a:t>LD Penalty for Delay Risk</a:t>
            </a:r>
          </a:p>
          <a:p>
            <a:pPr algn="ctr" eaLnBrk="0" fontAlgn="base" hangingPunct="0">
              <a:spcBef>
                <a:spcPct val="0"/>
              </a:spcBef>
              <a:spcAft>
                <a:spcPct val="0"/>
              </a:spcAft>
            </a:pPr>
            <a:r>
              <a:rPr lang="en-US" sz="1200" dirty="0">
                <a:latin typeface="Arial" pitchFamily="34" charset="0"/>
              </a:rPr>
              <a:t>Contract O&amp;M Charge</a:t>
            </a:r>
          </a:p>
          <a:p>
            <a:pPr algn="ctr" eaLnBrk="0" fontAlgn="base" hangingPunct="0">
              <a:spcBef>
                <a:spcPct val="0"/>
              </a:spcBef>
              <a:spcAft>
                <a:spcPct val="0"/>
              </a:spcAft>
            </a:pPr>
            <a:r>
              <a:rPr lang="en-US" sz="1200" dirty="0">
                <a:latin typeface="Arial" pitchFamily="34" charset="0"/>
              </a:rPr>
              <a:t>Contract Heat Rate</a:t>
            </a:r>
          </a:p>
          <a:p>
            <a:pPr algn="ctr" eaLnBrk="0" fontAlgn="base" hangingPunct="0">
              <a:spcBef>
                <a:spcPct val="0"/>
              </a:spcBef>
              <a:spcAft>
                <a:spcPct val="0"/>
              </a:spcAft>
            </a:pPr>
            <a:r>
              <a:rPr lang="en-US" sz="1200" dirty="0">
                <a:latin typeface="Arial" pitchFamily="34" charset="0"/>
              </a:rPr>
              <a:t>Availability Penalty</a:t>
            </a:r>
          </a:p>
        </p:txBody>
      </p:sp>
      <p:sp>
        <p:nvSpPr>
          <p:cNvPr id="14" name="Oval 13"/>
          <p:cNvSpPr/>
          <p:nvPr/>
        </p:nvSpPr>
        <p:spPr bwMode="auto">
          <a:xfrm>
            <a:off x="3060055" y="457452"/>
            <a:ext cx="1524000" cy="673914"/>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EPC Contractor</a:t>
            </a:r>
          </a:p>
        </p:txBody>
      </p:sp>
      <p:sp>
        <p:nvSpPr>
          <p:cNvPr id="15" name="Rectangle 14"/>
          <p:cNvSpPr/>
          <p:nvPr/>
        </p:nvSpPr>
        <p:spPr bwMode="auto">
          <a:xfrm>
            <a:off x="4028569" y="1378607"/>
            <a:ext cx="1353813" cy="57343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Fixed Price Contract with LD</a:t>
            </a:r>
          </a:p>
        </p:txBody>
      </p:sp>
      <p:sp>
        <p:nvSpPr>
          <p:cNvPr id="21" name="Oval 20"/>
          <p:cNvSpPr/>
          <p:nvPr/>
        </p:nvSpPr>
        <p:spPr bwMode="auto">
          <a:xfrm>
            <a:off x="9056934" y="3367899"/>
            <a:ext cx="1378844" cy="59573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O&amp;M Contractor</a:t>
            </a:r>
          </a:p>
        </p:txBody>
      </p:sp>
      <p:sp>
        <p:nvSpPr>
          <p:cNvPr id="24" name="Rectangle 23"/>
          <p:cNvSpPr/>
          <p:nvPr/>
        </p:nvSpPr>
        <p:spPr bwMode="auto">
          <a:xfrm>
            <a:off x="7240615" y="3178629"/>
            <a:ext cx="1596970" cy="109096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Contract with Guaranteed Heat Rate and Availability Penalty</a:t>
            </a:r>
          </a:p>
          <a:p>
            <a:pPr algn="ctr" eaLnBrk="0" fontAlgn="base" hangingPunct="0">
              <a:spcBef>
                <a:spcPct val="0"/>
              </a:spcBef>
              <a:spcAft>
                <a:spcPct val="0"/>
              </a:spcAft>
            </a:pPr>
            <a:r>
              <a:rPr lang="en-US" sz="1200" dirty="0">
                <a:latin typeface="Arial" pitchFamily="34" charset="0"/>
              </a:rPr>
              <a:t>and Fixed Fee</a:t>
            </a:r>
          </a:p>
        </p:txBody>
      </p:sp>
      <p:sp>
        <p:nvSpPr>
          <p:cNvPr id="31" name="Oval 30"/>
          <p:cNvSpPr/>
          <p:nvPr/>
        </p:nvSpPr>
        <p:spPr bwMode="auto">
          <a:xfrm>
            <a:off x="2353652" y="2288756"/>
            <a:ext cx="1524000" cy="7620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Fuel Supply</a:t>
            </a:r>
          </a:p>
          <a:p>
            <a:pPr algn="ctr" eaLnBrk="0" fontAlgn="base" hangingPunct="0">
              <a:spcBef>
                <a:spcPct val="0"/>
              </a:spcBef>
              <a:spcAft>
                <a:spcPct val="0"/>
              </a:spcAft>
            </a:pPr>
            <a:r>
              <a:rPr lang="en-US" sz="1200" dirty="0">
                <a:solidFill>
                  <a:schemeClr val="bg1">
                    <a:lumMod val="95000"/>
                  </a:schemeClr>
                </a:solidFill>
                <a:latin typeface="Arial" pitchFamily="34" charset="0"/>
              </a:rPr>
              <a:t>Fuel Index</a:t>
            </a:r>
          </a:p>
        </p:txBody>
      </p:sp>
      <p:sp>
        <p:nvSpPr>
          <p:cNvPr id="32" name="Oval 31"/>
          <p:cNvSpPr/>
          <p:nvPr/>
        </p:nvSpPr>
        <p:spPr bwMode="auto">
          <a:xfrm>
            <a:off x="8222356" y="5295900"/>
            <a:ext cx="1524000" cy="6858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Lenders</a:t>
            </a:r>
          </a:p>
        </p:txBody>
      </p:sp>
      <p:sp>
        <p:nvSpPr>
          <p:cNvPr id="33" name="Oval 32"/>
          <p:cNvSpPr/>
          <p:nvPr/>
        </p:nvSpPr>
        <p:spPr bwMode="auto">
          <a:xfrm>
            <a:off x="4456241" y="5259019"/>
            <a:ext cx="1562100" cy="612819"/>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Sponsors</a:t>
            </a:r>
          </a:p>
        </p:txBody>
      </p:sp>
      <p:sp>
        <p:nvSpPr>
          <p:cNvPr id="39" name="Rectangle 38"/>
          <p:cNvSpPr/>
          <p:nvPr/>
        </p:nvSpPr>
        <p:spPr bwMode="auto">
          <a:xfrm>
            <a:off x="3547926" y="3122969"/>
            <a:ext cx="1676400" cy="76446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Fuel Supply Contract with Index Corresponding to PPA</a:t>
            </a:r>
          </a:p>
        </p:txBody>
      </p:sp>
      <p:sp>
        <p:nvSpPr>
          <p:cNvPr id="43" name="Rectangle 42"/>
          <p:cNvSpPr/>
          <p:nvPr/>
        </p:nvSpPr>
        <p:spPr bwMode="auto">
          <a:xfrm>
            <a:off x="7205998" y="4725488"/>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Loan Agreement</a:t>
            </a:r>
          </a:p>
        </p:txBody>
      </p:sp>
      <p:sp>
        <p:nvSpPr>
          <p:cNvPr id="47" name="Rectangle 46"/>
          <p:cNvSpPr/>
          <p:nvPr/>
        </p:nvSpPr>
        <p:spPr bwMode="auto">
          <a:xfrm>
            <a:off x="5113821" y="4499979"/>
            <a:ext cx="1076357" cy="519085"/>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Shareholder Agreement</a:t>
            </a:r>
          </a:p>
        </p:txBody>
      </p:sp>
      <p:cxnSp>
        <p:nvCxnSpPr>
          <p:cNvPr id="11" name="Straight Arrow Connector 10"/>
          <p:cNvCxnSpPr/>
          <p:nvPr/>
        </p:nvCxnSpPr>
        <p:spPr bwMode="auto">
          <a:xfrm>
            <a:off x="5415641" y="1752600"/>
            <a:ext cx="1257302" cy="0"/>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36" name="Straight Arrow Connector 35"/>
          <p:cNvCxnSpPr/>
          <p:nvPr/>
        </p:nvCxnSpPr>
        <p:spPr bwMode="auto">
          <a:xfrm>
            <a:off x="5415641" y="1535078"/>
            <a:ext cx="1257302" cy="0"/>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37" name="Straight Arrow Connector 36"/>
          <p:cNvCxnSpPr>
            <a:cxnSpLocks/>
          </p:cNvCxnSpPr>
          <p:nvPr/>
        </p:nvCxnSpPr>
        <p:spPr bwMode="auto">
          <a:xfrm>
            <a:off x="7579883" y="2425955"/>
            <a:ext cx="291680" cy="697068"/>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40" name="Straight Arrow Connector 39"/>
          <p:cNvCxnSpPr>
            <a:cxnSpLocks/>
          </p:cNvCxnSpPr>
          <p:nvPr/>
        </p:nvCxnSpPr>
        <p:spPr bwMode="auto">
          <a:xfrm flipH="1">
            <a:off x="8305801" y="2340008"/>
            <a:ext cx="336208" cy="775036"/>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57" name="Straight Arrow Connector 56"/>
          <p:cNvCxnSpPr/>
          <p:nvPr/>
        </p:nvCxnSpPr>
        <p:spPr bwMode="auto">
          <a:xfrm flipH="1">
            <a:off x="5562600" y="4125878"/>
            <a:ext cx="381000" cy="113314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25" name="Oval 24"/>
          <p:cNvSpPr/>
          <p:nvPr/>
        </p:nvSpPr>
        <p:spPr bwMode="auto">
          <a:xfrm>
            <a:off x="6190177" y="5706095"/>
            <a:ext cx="1524000" cy="847105"/>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 Letter of Credit for Equity Cash</a:t>
            </a:r>
          </a:p>
        </p:txBody>
      </p:sp>
      <p:cxnSp>
        <p:nvCxnSpPr>
          <p:cNvPr id="3" name="Straight Arrow Connector 2"/>
          <p:cNvCxnSpPr>
            <a:stCxn id="33" idx="5"/>
          </p:cNvCxnSpPr>
          <p:nvPr/>
        </p:nvCxnSpPr>
        <p:spPr bwMode="auto">
          <a:xfrm>
            <a:off x="5789578" y="5782093"/>
            <a:ext cx="420723" cy="89745"/>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5" name="Straight Arrow Connector 4"/>
          <p:cNvCxnSpPr>
            <a:stCxn id="25" idx="6"/>
          </p:cNvCxnSpPr>
          <p:nvPr/>
        </p:nvCxnSpPr>
        <p:spPr bwMode="auto">
          <a:xfrm flipV="1">
            <a:off x="7714178" y="5826965"/>
            <a:ext cx="508179" cy="302682"/>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2" name="Title 1">
            <a:extLst>
              <a:ext uri="{FF2B5EF4-FFF2-40B4-BE49-F238E27FC236}">
                <a16:creationId xmlns:a16="http://schemas.microsoft.com/office/drawing/2014/main" id="{C613A6B1-D4DA-4BED-88F2-A7E1B51084FE}"/>
              </a:ext>
            </a:extLst>
          </p:cNvPr>
          <p:cNvSpPr>
            <a:spLocks noGrp="1"/>
          </p:cNvSpPr>
          <p:nvPr>
            <p:ph type="title"/>
          </p:nvPr>
        </p:nvSpPr>
        <p:spPr>
          <a:xfrm>
            <a:off x="243253" y="3665765"/>
            <a:ext cx="2661005" cy="2040330"/>
          </a:xfrm>
          <a:solidFill>
            <a:srgbClr val="00B0F0"/>
          </a:solidFill>
        </p:spPr>
        <p:txBody>
          <a:bodyPr>
            <a:noAutofit/>
          </a:bodyPr>
          <a:lstStyle/>
          <a:p>
            <a:r>
              <a:rPr lang="en-US" sz="2800" dirty="0"/>
              <a:t>Back to Back Contracts with Availability Contracts</a:t>
            </a:r>
          </a:p>
        </p:txBody>
      </p:sp>
      <p:cxnSp>
        <p:nvCxnSpPr>
          <p:cNvPr id="9" name="Straight Arrow Connector 8">
            <a:extLst>
              <a:ext uri="{FF2B5EF4-FFF2-40B4-BE49-F238E27FC236}">
                <a16:creationId xmlns:a16="http://schemas.microsoft.com/office/drawing/2014/main" id="{E35481FE-EA26-4B7F-959E-C5FE4AAC8151}"/>
              </a:ext>
            </a:extLst>
          </p:cNvPr>
          <p:cNvCxnSpPr/>
          <p:nvPr/>
        </p:nvCxnSpPr>
        <p:spPr>
          <a:xfrm flipV="1">
            <a:off x="4456241" y="2088682"/>
            <a:ext cx="2216702" cy="96207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0F4D3E6-A04C-49F6-9E5B-285C833E8B40}"/>
              </a:ext>
            </a:extLst>
          </p:cNvPr>
          <p:cNvCxnSpPr/>
          <p:nvPr/>
        </p:nvCxnSpPr>
        <p:spPr>
          <a:xfrm flipH="1" flipV="1">
            <a:off x="6944413" y="3963632"/>
            <a:ext cx="1697597" cy="1295387"/>
          </a:xfrm>
          <a:prstGeom prst="straightConnector1">
            <a:avLst/>
          </a:prstGeom>
          <a:ln w="222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2933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Arrow Connector 46">
            <a:extLst>
              <a:ext uri="{FF2B5EF4-FFF2-40B4-BE49-F238E27FC236}">
                <a16:creationId xmlns:a16="http://schemas.microsoft.com/office/drawing/2014/main" id="{9D571613-C59F-45C6-B6DE-33E13257AE2F}"/>
              </a:ext>
            </a:extLst>
          </p:cNvPr>
          <p:cNvCxnSpPr>
            <a:cxnSpLocks/>
          </p:cNvCxnSpPr>
          <p:nvPr/>
        </p:nvCxnSpPr>
        <p:spPr>
          <a:xfrm flipV="1">
            <a:off x="5640545" y="3771102"/>
            <a:ext cx="640374" cy="97058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bwMode="auto">
          <a:xfrm>
            <a:off x="5168377" y="2956387"/>
            <a:ext cx="1951250" cy="740445"/>
          </a:xfrm>
          <a:prstGeom prst="ellipse">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b="1" dirty="0">
                <a:latin typeface="Arial" pitchFamily="34" charset="0"/>
              </a:rPr>
              <a:t>Dabhol SPV</a:t>
            </a:r>
          </a:p>
        </p:txBody>
      </p:sp>
      <p:sp>
        <p:nvSpPr>
          <p:cNvPr id="8" name="Oval 7"/>
          <p:cNvSpPr/>
          <p:nvPr/>
        </p:nvSpPr>
        <p:spPr bwMode="auto">
          <a:xfrm>
            <a:off x="5021344" y="953660"/>
            <a:ext cx="2177592" cy="120753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solidFill>
                <a:latin typeface="Arial" pitchFamily="34" charset="0"/>
              </a:rPr>
              <a:t>Off-taker – Maharashtra State Electricity Company </a:t>
            </a:r>
          </a:p>
        </p:txBody>
      </p:sp>
      <p:sp>
        <p:nvSpPr>
          <p:cNvPr id="14" name="Oval 13"/>
          <p:cNvSpPr/>
          <p:nvPr/>
        </p:nvSpPr>
        <p:spPr bwMode="auto">
          <a:xfrm>
            <a:off x="2819400" y="1322992"/>
            <a:ext cx="1600200" cy="990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solidFill>
                <a:latin typeface="Arial" pitchFamily="34" charset="0"/>
              </a:rPr>
              <a:t>EPC Management by Enron</a:t>
            </a:r>
          </a:p>
        </p:txBody>
      </p:sp>
      <p:cxnSp>
        <p:nvCxnSpPr>
          <p:cNvPr id="17" name="Straight Arrow Connector 16"/>
          <p:cNvCxnSpPr>
            <a:cxnSpLocks/>
            <a:stCxn id="7" idx="1"/>
          </p:cNvCxnSpPr>
          <p:nvPr/>
        </p:nvCxnSpPr>
        <p:spPr bwMode="auto">
          <a:xfrm flipH="1" flipV="1">
            <a:off x="3951635" y="2264334"/>
            <a:ext cx="1502496" cy="80048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21" name="Oval 20"/>
          <p:cNvSpPr/>
          <p:nvPr/>
        </p:nvSpPr>
        <p:spPr bwMode="auto">
          <a:xfrm>
            <a:off x="1905001" y="2388452"/>
            <a:ext cx="1758015" cy="496641"/>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solidFill>
                <a:latin typeface="Arial" pitchFamily="34" charset="0"/>
              </a:rPr>
              <a:t>GE Equipment</a:t>
            </a:r>
          </a:p>
        </p:txBody>
      </p:sp>
      <p:sp>
        <p:nvSpPr>
          <p:cNvPr id="31" name="Oval 30"/>
          <p:cNvSpPr/>
          <p:nvPr/>
        </p:nvSpPr>
        <p:spPr bwMode="auto">
          <a:xfrm>
            <a:off x="8001000" y="3132934"/>
            <a:ext cx="1524000" cy="7620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solidFill>
                <a:latin typeface="Arial" pitchFamily="34" charset="0"/>
              </a:rPr>
              <a:t>ENRON – Fuel Mgmt.</a:t>
            </a:r>
          </a:p>
        </p:txBody>
      </p:sp>
      <p:sp>
        <p:nvSpPr>
          <p:cNvPr id="32" name="Oval 31"/>
          <p:cNvSpPr/>
          <p:nvPr/>
        </p:nvSpPr>
        <p:spPr bwMode="auto">
          <a:xfrm>
            <a:off x="7372350" y="4499244"/>
            <a:ext cx="1524000" cy="6858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solidFill>
                <a:latin typeface="Arial" pitchFamily="34" charset="0"/>
              </a:rPr>
              <a:t>Lenders</a:t>
            </a:r>
          </a:p>
        </p:txBody>
      </p:sp>
      <p:sp>
        <p:nvSpPr>
          <p:cNvPr id="33" name="Oval 32"/>
          <p:cNvSpPr/>
          <p:nvPr/>
        </p:nvSpPr>
        <p:spPr bwMode="auto">
          <a:xfrm>
            <a:off x="4305837" y="4828193"/>
            <a:ext cx="2107842" cy="929875"/>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solidFill>
                <a:latin typeface="Arial" pitchFamily="34" charset="0"/>
              </a:rPr>
              <a:t>Sponsors – Enron, GE and Bechtel  IRR on SPV</a:t>
            </a:r>
          </a:p>
        </p:txBody>
      </p:sp>
      <p:cxnSp>
        <p:nvCxnSpPr>
          <p:cNvPr id="35" name="Straight Arrow Connector 34"/>
          <p:cNvCxnSpPr>
            <a:cxnSpLocks/>
            <a:stCxn id="7" idx="6"/>
          </p:cNvCxnSpPr>
          <p:nvPr/>
        </p:nvCxnSpPr>
        <p:spPr bwMode="auto">
          <a:xfrm>
            <a:off x="7119627" y="3326609"/>
            <a:ext cx="969674" cy="5512"/>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1" name="Straight Arrow Connector 40"/>
          <p:cNvCxnSpPr>
            <a:cxnSpLocks/>
          </p:cNvCxnSpPr>
          <p:nvPr/>
        </p:nvCxnSpPr>
        <p:spPr bwMode="auto">
          <a:xfrm>
            <a:off x="6755877" y="3712785"/>
            <a:ext cx="1025143" cy="797579"/>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5" name="Straight Arrow Connector 44"/>
          <p:cNvCxnSpPr>
            <a:cxnSpLocks/>
          </p:cNvCxnSpPr>
          <p:nvPr/>
        </p:nvCxnSpPr>
        <p:spPr bwMode="auto">
          <a:xfrm flipH="1">
            <a:off x="5533066" y="3803860"/>
            <a:ext cx="581984" cy="937823"/>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6" name="Oval 5"/>
          <p:cNvSpPr/>
          <p:nvPr/>
        </p:nvSpPr>
        <p:spPr bwMode="auto">
          <a:xfrm>
            <a:off x="8580481" y="404501"/>
            <a:ext cx="1524000" cy="737315"/>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solidFill>
                <a:latin typeface="Arial" pitchFamily="34" charset="0"/>
              </a:rPr>
              <a:t>State of Maharashtra</a:t>
            </a:r>
          </a:p>
        </p:txBody>
      </p:sp>
      <p:cxnSp>
        <p:nvCxnSpPr>
          <p:cNvPr id="10" name="Straight Arrow Connector 9"/>
          <p:cNvCxnSpPr>
            <a:cxnSpLocks/>
            <a:stCxn id="6" idx="3"/>
          </p:cNvCxnSpPr>
          <p:nvPr/>
        </p:nvCxnSpPr>
        <p:spPr bwMode="auto">
          <a:xfrm flipH="1">
            <a:off x="6404562" y="1033839"/>
            <a:ext cx="2399104" cy="1259917"/>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16" name="Straight Arrow Connector 15"/>
          <p:cNvCxnSpPr>
            <a:cxnSpLocks/>
            <a:endCxn id="34" idx="3"/>
          </p:cNvCxnSpPr>
          <p:nvPr/>
        </p:nvCxnSpPr>
        <p:spPr bwMode="auto">
          <a:xfrm flipH="1">
            <a:off x="6379121" y="2084992"/>
            <a:ext cx="2117180" cy="405148"/>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18" name="Oval 17"/>
          <p:cNvSpPr/>
          <p:nvPr/>
        </p:nvSpPr>
        <p:spPr bwMode="auto">
          <a:xfrm>
            <a:off x="8521742" y="1703992"/>
            <a:ext cx="1612859" cy="813515"/>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solidFill>
                <a:latin typeface="Arial" pitchFamily="34" charset="0"/>
              </a:rPr>
              <a:t>Federal Government of India</a:t>
            </a:r>
          </a:p>
        </p:txBody>
      </p:sp>
      <p:sp>
        <p:nvSpPr>
          <p:cNvPr id="40" name="Oval 39"/>
          <p:cNvSpPr/>
          <p:nvPr/>
        </p:nvSpPr>
        <p:spPr bwMode="auto">
          <a:xfrm>
            <a:off x="8398872" y="5662972"/>
            <a:ext cx="1659528" cy="423197"/>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solidFill>
                <a:latin typeface="Arial" pitchFamily="34" charset="0"/>
              </a:rPr>
              <a:t>OPIC</a:t>
            </a:r>
          </a:p>
        </p:txBody>
      </p:sp>
      <p:cxnSp>
        <p:nvCxnSpPr>
          <p:cNvPr id="44" name="Straight Arrow Connector 43"/>
          <p:cNvCxnSpPr>
            <a:cxnSpLocks/>
            <a:stCxn id="40" idx="0"/>
          </p:cNvCxnSpPr>
          <p:nvPr/>
        </p:nvCxnSpPr>
        <p:spPr bwMode="auto">
          <a:xfrm flipH="1" flipV="1">
            <a:off x="8141972" y="5166755"/>
            <a:ext cx="1086664" cy="496216"/>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48" name="Straight Arrow Connector 47"/>
          <p:cNvCxnSpPr>
            <a:cxnSpLocks/>
            <a:stCxn id="40" idx="2"/>
          </p:cNvCxnSpPr>
          <p:nvPr/>
        </p:nvCxnSpPr>
        <p:spPr bwMode="auto">
          <a:xfrm flipH="1" flipV="1">
            <a:off x="6413680" y="5482982"/>
            <a:ext cx="1985192" cy="391588"/>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30" name="Oval 29"/>
          <p:cNvSpPr/>
          <p:nvPr/>
        </p:nvSpPr>
        <p:spPr bwMode="auto">
          <a:xfrm>
            <a:off x="2540358" y="4256692"/>
            <a:ext cx="1828800" cy="7620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solidFill>
                <a:latin typeface="Arial" pitchFamily="34" charset="0"/>
              </a:rPr>
              <a:t>O&amp;M Contractor - Enron</a:t>
            </a:r>
          </a:p>
          <a:p>
            <a:pPr algn="ctr" eaLnBrk="0" fontAlgn="base" hangingPunct="0">
              <a:spcBef>
                <a:spcPct val="0"/>
              </a:spcBef>
              <a:spcAft>
                <a:spcPct val="0"/>
              </a:spcAft>
            </a:pPr>
            <a:endParaRPr lang="en-US" sz="1200" dirty="0">
              <a:solidFill>
                <a:schemeClr val="bg1"/>
              </a:solidFill>
              <a:latin typeface="Arial" pitchFamily="34" charset="0"/>
            </a:endParaRPr>
          </a:p>
        </p:txBody>
      </p:sp>
      <p:sp>
        <p:nvSpPr>
          <p:cNvPr id="38" name="Oval 37"/>
          <p:cNvSpPr/>
          <p:nvPr/>
        </p:nvSpPr>
        <p:spPr bwMode="auto">
          <a:xfrm>
            <a:off x="1680344" y="740937"/>
            <a:ext cx="1736271" cy="5715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solidFill>
                <a:latin typeface="Arial" pitchFamily="34" charset="0"/>
              </a:rPr>
              <a:t>Bechtel Construction</a:t>
            </a:r>
          </a:p>
        </p:txBody>
      </p:sp>
      <p:cxnSp>
        <p:nvCxnSpPr>
          <p:cNvPr id="4" name="Straight Arrow Connector 3"/>
          <p:cNvCxnSpPr/>
          <p:nvPr/>
        </p:nvCxnSpPr>
        <p:spPr bwMode="auto">
          <a:xfrm flipH="1" flipV="1">
            <a:off x="3048000" y="1248134"/>
            <a:ext cx="228600" cy="74859"/>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11" name="Straight Arrow Connector 10"/>
          <p:cNvCxnSpPr>
            <a:stCxn id="14" idx="3"/>
            <a:endCxn id="21" idx="0"/>
          </p:cNvCxnSpPr>
          <p:nvPr/>
        </p:nvCxnSpPr>
        <p:spPr bwMode="auto">
          <a:xfrm flipH="1">
            <a:off x="2784008" y="2168523"/>
            <a:ext cx="269736" cy="219929"/>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19" name="Straight Arrow Connector 18"/>
          <p:cNvCxnSpPr>
            <a:cxnSpLocks/>
          </p:cNvCxnSpPr>
          <p:nvPr/>
        </p:nvCxnSpPr>
        <p:spPr bwMode="auto">
          <a:xfrm flipH="1">
            <a:off x="4038601" y="3611625"/>
            <a:ext cx="1180057" cy="67345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39" name="Oval 38"/>
          <p:cNvSpPr/>
          <p:nvPr/>
        </p:nvSpPr>
        <p:spPr bwMode="auto">
          <a:xfrm>
            <a:off x="9088710" y="3921281"/>
            <a:ext cx="1426891" cy="58908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solidFill>
                <a:latin typeface="Arial" pitchFamily="34" charset="0"/>
              </a:rPr>
              <a:t>LNG from Qatar</a:t>
            </a:r>
          </a:p>
        </p:txBody>
      </p:sp>
      <p:cxnSp>
        <p:nvCxnSpPr>
          <p:cNvPr id="24" name="Straight Arrow Connector 23"/>
          <p:cNvCxnSpPr/>
          <p:nvPr/>
        </p:nvCxnSpPr>
        <p:spPr bwMode="auto">
          <a:xfrm flipH="1" flipV="1">
            <a:off x="9445178" y="3720296"/>
            <a:ext cx="533400" cy="18215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A8F6B5F9-E415-4B7B-9F5B-488A68E9605D}"/>
              </a:ext>
            </a:extLst>
          </p:cNvPr>
          <p:cNvCxnSpPr>
            <a:cxnSpLocks/>
          </p:cNvCxnSpPr>
          <p:nvPr/>
        </p:nvCxnSpPr>
        <p:spPr>
          <a:xfrm flipH="1">
            <a:off x="6115051" y="2205545"/>
            <a:ext cx="15025" cy="800100"/>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D5FEA7A5-4483-4F27-940B-704F3EE4AD69}"/>
              </a:ext>
            </a:extLst>
          </p:cNvPr>
          <p:cNvCxnSpPr>
            <a:stCxn id="32" idx="1"/>
          </p:cNvCxnSpPr>
          <p:nvPr/>
        </p:nvCxnSpPr>
        <p:spPr>
          <a:xfrm flipH="1" flipV="1">
            <a:off x="6574109" y="3773061"/>
            <a:ext cx="1021427" cy="826616"/>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C7F77D0-43AF-4644-B238-D1DB6D3FD923}"/>
              </a:ext>
            </a:extLst>
          </p:cNvPr>
          <p:cNvSpPr/>
          <p:nvPr/>
        </p:nvSpPr>
        <p:spPr>
          <a:xfrm>
            <a:off x="4367135" y="-25691"/>
            <a:ext cx="3103856" cy="87985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dirty="0">
                <a:solidFill>
                  <a:schemeClr val="tx1"/>
                </a:solidFill>
              </a:rPr>
              <a:t>Off-taker Needs Rate Increase of 27%-39% to Pay PPA</a:t>
            </a:r>
          </a:p>
        </p:txBody>
      </p:sp>
      <p:sp>
        <p:nvSpPr>
          <p:cNvPr id="5" name="Rectangle 4">
            <a:extLst>
              <a:ext uri="{FF2B5EF4-FFF2-40B4-BE49-F238E27FC236}">
                <a16:creationId xmlns:a16="http://schemas.microsoft.com/office/drawing/2014/main" id="{08D9034E-F970-4325-B009-D7EED12B54DB}"/>
              </a:ext>
            </a:extLst>
          </p:cNvPr>
          <p:cNvSpPr/>
          <p:nvPr/>
        </p:nvSpPr>
        <p:spPr>
          <a:xfrm>
            <a:off x="4122783" y="2522506"/>
            <a:ext cx="738471" cy="5380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EPC Contract</a:t>
            </a:r>
          </a:p>
        </p:txBody>
      </p:sp>
      <p:sp>
        <p:nvSpPr>
          <p:cNvPr id="34" name="Rectangle 33">
            <a:extLst>
              <a:ext uri="{FF2B5EF4-FFF2-40B4-BE49-F238E27FC236}">
                <a16:creationId xmlns:a16="http://schemas.microsoft.com/office/drawing/2014/main" id="{7E1BD9E6-07B9-4F61-A312-2CC50C80A80A}"/>
              </a:ext>
            </a:extLst>
          </p:cNvPr>
          <p:cNvSpPr/>
          <p:nvPr/>
        </p:nvSpPr>
        <p:spPr>
          <a:xfrm>
            <a:off x="5533067" y="2295955"/>
            <a:ext cx="846055" cy="38837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PPA Contract</a:t>
            </a:r>
          </a:p>
        </p:txBody>
      </p:sp>
      <p:sp>
        <p:nvSpPr>
          <p:cNvPr id="36" name="Rectangle 35">
            <a:extLst>
              <a:ext uri="{FF2B5EF4-FFF2-40B4-BE49-F238E27FC236}">
                <a16:creationId xmlns:a16="http://schemas.microsoft.com/office/drawing/2014/main" id="{8867641E-A432-4B0F-8B0C-49781EA0CF78}"/>
              </a:ext>
            </a:extLst>
          </p:cNvPr>
          <p:cNvSpPr/>
          <p:nvPr/>
        </p:nvSpPr>
        <p:spPr>
          <a:xfrm>
            <a:off x="6658208" y="3901549"/>
            <a:ext cx="994062" cy="4070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Loan Agreement</a:t>
            </a:r>
          </a:p>
        </p:txBody>
      </p:sp>
      <p:sp>
        <p:nvSpPr>
          <p:cNvPr id="37" name="Rectangle 36">
            <a:extLst>
              <a:ext uri="{FF2B5EF4-FFF2-40B4-BE49-F238E27FC236}">
                <a16:creationId xmlns:a16="http://schemas.microsoft.com/office/drawing/2014/main" id="{AE638C31-6202-4D78-89F0-1BCE227B915E}"/>
              </a:ext>
            </a:extLst>
          </p:cNvPr>
          <p:cNvSpPr/>
          <p:nvPr/>
        </p:nvSpPr>
        <p:spPr>
          <a:xfrm>
            <a:off x="5367198" y="3958642"/>
            <a:ext cx="1011924" cy="43024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Shareholders Agreement</a:t>
            </a:r>
          </a:p>
        </p:txBody>
      </p:sp>
      <p:sp>
        <p:nvSpPr>
          <p:cNvPr id="29" name="TextBox 28"/>
          <p:cNvSpPr txBox="1"/>
          <p:nvPr/>
        </p:nvSpPr>
        <p:spPr>
          <a:xfrm>
            <a:off x="4383628" y="3743101"/>
            <a:ext cx="774879" cy="461665"/>
          </a:xfrm>
          <a:prstGeom prst="rect">
            <a:avLst/>
          </a:prstGeom>
          <a:solidFill>
            <a:srgbClr val="FFFF00"/>
          </a:solidFill>
        </p:spPr>
        <p:txBody>
          <a:bodyPr wrap="square" rtlCol="0">
            <a:spAutoFit/>
          </a:bodyPr>
          <a:lstStyle/>
          <a:p>
            <a:r>
              <a:rPr lang="en-US" sz="1200" dirty="0"/>
              <a:t>O&amp;M Contract</a:t>
            </a:r>
          </a:p>
        </p:txBody>
      </p:sp>
      <p:sp>
        <p:nvSpPr>
          <p:cNvPr id="42" name="Rectangle 41">
            <a:extLst>
              <a:ext uri="{FF2B5EF4-FFF2-40B4-BE49-F238E27FC236}">
                <a16:creationId xmlns:a16="http://schemas.microsoft.com/office/drawing/2014/main" id="{2175CA18-54B2-484D-BCC0-910293FA9E3F}"/>
              </a:ext>
            </a:extLst>
          </p:cNvPr>
          <p:cNvSpPr/>
          <p:nvPr/>
        </p:nvSpPr>
        <p:spPr>
          <a:xfrm>
            <a:off x="7202733" y="3098847"/>
            <a:ext cx="578287" cy="42331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Fuel Supply</a:t>
            </a:r>
          </a:p>
        </p:txBody>
      </p:sp>
      <p:sp>
        <p:nvSpPr>
          <p:cNvPr id="43" name="Rectangle 42">
            <a:extLst>
              <a:ext uri="{FF2B5EF4-FFF2-40B4-BE49-F238E27FC236}">
                <a16:creationId xmlns:a16="http://schemas.microsoft.com/office/drawing/2014/main" id="{1890496C-2C04-4E43-98D0-D2BC17BFDD44}"/>
              </a:ext>
            </a:extLst>
          </p:cNvPr>
          <p:cNvSpPr/>
          <p:nvPr/>
        </p:nvSpPr>
        <p:spPr>
          <a:xfrm>
            <a:off x="7400931" y="1257806"/>
            <a:ext cx="906960" cy="4420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Guarantee</a:t>
            </a:r>
          </a:p>
        </p:txBody>
      </p:sp>
      <p:sp>
        <p:nvSpPr>
          <p:cNvPr id="46" name="Rectangle 45">
            <a:extLst>
              <a:ext uri="{FF2B5EF4-FFF2-40B4-BE49-F238E27FC236}">
                <a16:creationId xmlns:a16="http://schemas.microsoft.com/office/drawing/2014/main" id="{51259B94-46D9-45D3-90AE-E44D5221B2A1}"/>
              </a:ext>
            </a:extLst>
          </p:cNvPr>
          <p:cNvSpPr/>
          <p:nvPr/>
        </p:nvSpPr>
        <p:spPr>
          <a:xfrm>
            <a:off x="7347200" y="2041269"/>
            <a:ext cx="906960" cy="3471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Letter</a:t>
            </a:r>
          </a:p>
        </p:txBody>
      </p:sp>
      <p:sp>
        <p:nvSpPr>
          <p:cNvPr id="50" name="Rectangle 49">
            <a:extLst>
              <a:ext uri="{FF2B5EF4-FFF2-40B4-BE49-F238E27FC236}">
                <a16:creationId xmlns:a16="http://schemas.microsoft.com/office/drawing/2014/main" id="{C47B9F18-386A-4152-83D9-AD57B8F5AD85}"/>
              </a:ext>
            </a:extLst>
          </p:cNvPr>
          <p:cNvSpPr/>
          <p:nvPr/>
        </p:nvSpPr>
        <p:spPr>
          <a:xfrm>
            <a:off x="7073704" y="5464405"/>
            <a:ext cx="714389" cy="4287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PRI/PRG</a:t>
            </a:r>
          </a:p>
        </p:txBody>
      </p:sp>
      <p:sp>
        <p:nvSpPr>
          <p:cNvPr id="51" name="Rectangle 50">
            <a:extLst>
              <a:ext uri="{FF2B5EF4-FFF2-40B4-BE49-F238E27FC236}">
                <a16:creationId xmlns:a16="http://schemas.microsoft.com/office/drawing/2014/main" id="{0C2ABBD2-5F0A-4F93-BCCF-562E9B6AAE42}"/>
              </a:ext>
            </a:extLst>
          </p:cNvPr>
          <p:cNvSpPr/>
          <p:nvPr/>
        </p:nvSpPr>
        <p:spPr>
          <a:xfrm>
            <a:off x="8630057" y="5166756"/>
            <a:ext cx="692076" cy="41166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PRI/PRG</a:t>
            </a:r>
          </a:p>
        </p:txBody>
      </p:sp>
      <p:sp>
        <p:nvSpPr>
          <p:cNvPr id="52" name="Rectangle 51">
            <a:extLst>
              <a:ext uri="{FF2B5EF4-FFF2-40B4-BE49-F238E27FC236}">
                <a16:creationId xmlns:a16="http://schemas.microsoft.com/office/drawing/2014/main" id="{FC01FEF0-AE00-4EBE-8158-09AFAD51751D}"/>
              </a:ext>
            </a:extLst>
          </p:cNvPr>
          <p:cNvSpPr/>
          <p:nvPr/>
        </p:nvSpPr>
        <p:spPr>
          <a:xfrm>
            <a:off x="1625800" y="19779"/>
            <a:ext cx="2412801" cy="5715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dirty="0">
                <a:solidFill>
                  <a:schemeClr val="tx1"/>
                </a:solidFill>
              </a:rPr>
              <a:t>Very High Cost of USD 1,400 per kW</a:t>
            </a:r>
          </a:p>
        </p:txBody>
      </p:sp>
      <p:sp>
        <p:nvSpPr>
          <p:cNvPr id="49" name="Title 1">
            <a:extLst>
              <a:ext uri="{FF2B5EF4-FFF2-40B4-BE49-F238E27FC236}">
                <a16:creationId xmlns:a16="http://schemas.microsoft.com/office/drawing/2014/main" id="{833A52A8-656B-4D18-85F3-711FAA12F420}"/>
              </a:ext>
            </a:extLst>
          </p:cNvPr>
          <p:cNvSpPr>
            <a:spLocks noGrp="1"/>
          </p:cNvSpPr>
          <p:nvPr>
            <p:ph type="title"/>
          </p:nvPr>
        </p:nvSpPr>
        <p:spPr>
          <a:xfrm>
            <a:off x="158372" y="2934403"/>
            <a:ext cx="2207044" cy="2940167"/>
          </a:xfrm>
        </p:spPr>
        <p:txBody>
          <a:bodyPr>
            <a:noAutofit/>
          </a:bodyPr>
          <a:lstStyle/>
          <a:p>
            <a:r>
              <a:rPr lang="en-US" sz="2400" dirty="0"/>
              <a:t>Don’t Be Afraid to Try and Make a Diagram. You Don’t have to be a fancy investment banker </a:t>
            </a:r>
          </a:p>
        </p:txBody>
      </p:sp>
    </p:spTree>
    <p:extLst>
      <p:ext uri="{BB962C8B-B14F-4D97-AF65-F5344CB8AC3E}">
        <p14:creationId xmlns:p14="http://schemas.microsoft.com/office/powerpoint/2010/main" val="35386776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CD8290-D39A-4A3B-8CE1-F100D0BF5AA3}"/>
              </a:ext>
            </a:extLst>
          </p:cNvPr>
          <p:cNvSpPr>
            <a:spLocks noGrp="1"/>
          </p:cNvSpPr>
          <p:nvPr>
            <p:ph type="ctrTitle"/>
          </p:nvPr>
        </p:nvSpPr>
        <p:spPr/>
        <p:txBody>
          <a:bodyPr/>
          <a:lstStyle/>
          <a:p>
            <a:r>
              <a:rPr lang="en-US" dirty="0"/>
              <a:t>Awards for Dabhol Contract Structure</a:t>
            </a:r>
          </a:p>
        </p:txBody>
      </p:sp>
      <p:pic>
        <p:nvPicPr>
          <p:cNvPr id="6" name="Content Placeholder 5">
            <a:extLst>
              <a:ext uri="{FF2B5EF4-FFF2-40B4-BE49-F238E27FC236}">
                <a16:creationId xmlns:a16="http://schemas.microsoft.com/office/drawing/2014/main" id="{CD602584-135C-43DF-974D-4BD48562509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936625" y="1835216"/>
            <a:ext cx="7902575" cy="4446587"/>
          </a:xfrm>
        </p:spPr>
      </p:pic>
      <p:sp>
        <p:nvSpPr>
          <p:cNvPr id="4" name="Slide Number Placeholder 3">
            <a:extLst>
              <a:ext uri="{FF2B5EF4-FFF2-40B4-BE49-F238E27FC236}">
                <a16:creationId xmlns:a16="http://schemas.microsoft.com/office/drawing/2014/main" id="{9A7CBF3A-B014-4DB6-AF69-4E4F62EE5C3D}"/>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72</a:t>
            </a:fld>
            <a:endParaRPr lang="ko-KR" altLang="en-US" dirty="0"/>
          </a:p>
        </p:txBody>
      </p:sp>
    </p:spTree>
    <p:extLst>
      <p:ext uri="{BB962C8B-B14F-4D97-AF65-F5344CB8AC3E}">
        <p14:creationId xmlns:p14="http://schemas.microsoft.com/office/powerpoint/2010/main" val="17433169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ctrTitle"/>
          </p:nvPr>
        </p:nvSpPr>
        <p:spPr/>
        <p:txBody>
          <a:bodyPr/>
          <a:lstStyle/>
          <a:p>
            <a:r>
              <a:rPr lang="en-US" altLang="en-US"/>
              <a:t>Structure of Dabhol PPA Contract</a:t>
            </a:r>
          </a:p>
        </p:txBody>
      </p:sp>
      <p:sp>
        <p:nvSpPr>
          <p:cNvPr id="211971" name="Rectangle 3"/>
          <p:cNvSpPr>
            <a:spLocks noGrp="1" noChangeArrowheads="1"/>
          </p:cNvSpPr>
          <p:nvPr>
            <p:ph type="body" sz="quarter" idx="13"/>
          </p:nvPr>
        </p:nvSpPr>
        <p:spPr/>
        <p:txBody>
          <a:bodyPr/>
          <a:lstStyle/>
          <a:p>
            <a:r>
              <a:rPr lang="en-US" altLang="en-US" dirty="0"/>
              <a:t>PPA Contracts can transfer all demand and fuel cost risk.  The Dabhol PPA contract is illustrated below</a:t>
            </a:r>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p:txBody>
      </p:sp>
      <p:pic>
        <p:nvPicPr>
          <p:cNvPr id="21197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383" y="2954471"/>
            <a:ext cx="8601075"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lg" len="lg"/>
              </a14:hiddenLine>
            </a:ext>
          </a:extLst>
        </p:spPr>
      </p:pic>
    </p:spTree>
    <p:extLst>
      <p:ext uri="{BB962C8B-B14F-4D97-AF65-F5344CB8AC3E}">
        <p14:creationId xmlns:p14="http://schemas.microsoft.com/office/powerpoint/2010/main" val="17639026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65314-0C2B-01E4-8ADC-BFF39C268B78}"/>
              </a:ext>
            </a:extLst>
          </p:cNvPr>
          <p:cNvSpPr>
            <a:spLocks noGrp="1"/>
          </p:cNvSpPr>
          <p:nvPr>
            <p:ph type="ctrTitle"/>
          </p:nvPr>
        </p:nvSpPr>
        <p:spPr/>
        <p:txBody>
          <a:bodyPr/>
          <a:lstStyle/>
          <a:p>
            <a:r>
              <a:rPr lang="en-US" dirty="0"/>
              <a:t>IRR Exercise</a:t>
            </a:r>
          </a:p>
        </p:txBody>
      </p:sp>
      <p:sp>
        <p:nvSpPr>
          <p:cNvPr id="3" name="Text Placeholder 2">
            <a:extLst>
              <a:ext uri="{FF2B5EF4-FFF2-40B4-BE49-F238E27FC236}">
                <a16:creationId xmlns:a16="http://schemas.microsoft.com/office/drawing/2014/main" id="{03780CFD-1C2B-DDB5-F41B-5C6DD215CDC0}"/>
              </a:ext>
            </a:extLst>
          </p:cNvPr>
          <p:cNvSpPr>
            <a:spLocks noGrp="1"/>
          </p:cNvSpPr>
          <p:nvPr>
            <p:ph type="body" sz="quarter" idx="4294967295"/>
          </p:nvPr>
        </p:nvSpPr>
        <p:spPr>
          <a:xfrm>
            <a:off x="0" y="1108364"/>
            <a:ext cx="11540836" cy="5408324"/>
          </a:xfrm>
        </p:spPr>
        <p:txBody>
          <a:bodyPr/>
          <a:lstStyle/>
          <a:p>
            <a:r>
              <a:rPr lang="en-US" dirty="0"/>
              <a:t>If you had data from the case, what would you compute.</a:t>
            </a:r>
          </a:p>
          <a:p>
            <a:endParaRPr lang="en-US" dirty="0"/>
          </a:p>
          <a:p>
            <a:endParaRPr lang="en-US" dirty="0"/>
          </a:p>
          <a:p>
            <a:endParaRPr lang="en-US" dirty="0"/>
          </a:p>
        </p:txBody>
      </p:sp>
    </p:spTree>
    <p:extLst>
      <p:ext uri="{BB962C8B-B14F-4D97-AF65-F5344CB8AC3E}">
        <p14:creationId xmlns:p14="http://schemas.microsoft.com/office/powerpoint/2010/main" val="35927417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5"/>
          <p:cNvSpPr>
            <a:spLocks noGrp="1" noChangeArrowheads="1"/>
          </p:cNvSpPr>
          <p:nvPr>
            <p:ph type="ctrTitle"/>
          </p:nvPr>
        </p:nvSpPr>
        <p:spPr/>
        <p:txBody>
          <a:bodyPr/>
          <a:lstStyle/>
          <a:p>
            <a:r>
              <a:rPr lang="en-US" altLang="en-US" dirty="0"/>
              <a:t>Benchmarking Cost of Other Plants</a:t>
            </a:r>
          </a:p>
        </p:txBody>
      </p:sp>
      <p:pic>
        <p:nvPicPr>
          <p:cNvPr id="208899" name="Picture 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6008" y="1600200"/>
            <a:ext cx="7145337" cy="4670425"/>
          </a:xfrm>
          <a:noFill/>
        </p:spPr>
      </p:pic>
      <p:pic>
        <p:nvPicPr>
          <p:cNvPr id="2140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887855" y="1014583"/>
            <a:ext cx="2921000" cy="510540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ctrTitle"/>
          </p:nvPr>
        </p:nvSpPr>
        <p:spPr/>
        <p:txBody>
          <a:bodyPr/>
          <a:lstStyle/>
          <a:p>
            <a:r>
              <a:rPr lang="en-US" altLang="en-US"/>
              <a:t>Dahbol PPA Tariffs</a:t>
            </a:r>
          </a:p>
        </p:txBody>
      </p:sp>
      <p:sp>
        <p:nvSpPr>
          <p:cNvPr id="212995" name="Rectangle 3"/>
          <p:cNvSpPr>
            <a:spLocks noGrp="1" noChangeArrowheads="1"/>
          </p:cNvSpPr>
          <p:nvPr>
            <p:ph type="body" sz="quarter" idx="13"/>
          </p:nvPr>
        </p:nvSpPr>
        <p:spPr/>
        <p:txBody>
          <a:bodyPr/>
          <a:lstStyle/>
          <a:p>
            <a:r>
              <a:rPr lang="en-US" altLang="en-US"/>
              <a:t>The Tariffs were about 7 U.S. cents per kWh increasing to 11 cents over 20 years. </a:t>
            </a:r>
          </a:p>
          <a:p>
            <a:r>
              <a:rPr lang="en-US" altLang="en-US"/>
              <a:t>Comparable plants in the US were selling power at 3-4 cents per kWh.</a:t>
            </a:r>
          </a:p>
          <a:p>
            <a:r>
              <a:rPr lang="en-US" altLang="en-US"/>
              <a:t>Initially IRR was 26.52%</a:t>
            </a:r>
          </a:p>
          <a:p>
            <a:r>
              <a:rPr lang="en-US" altLang="en-US"/>
              <a:t>Officially the ROE allowed was up to 16%</a:t>
            </a:r>
          </a:p>
          <a:p>
            <a:r>
              <a:rPr lang="en-US" altLang="en-US"/>
              <a:t>The contract was indexed to USD</a:t>
            </a:r>
          </a:p>
        </p:txBody>
      </p:sp>
      <p:pic>
        <p:nvPicPr>
          <p:cNvPr id="21299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6836" y="2895601"/>
            <a:ext cx="4872038"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lg" len="lg"/>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3A8CBA-33DC-46E1-B761-7A6D5257F62C}"/>
              </a:ext>
            </a:extLst>
          </p:cNvPr>
          <p:cNvSpPr>
            <a:spLocks noGrp="1"/>
          </p:cNvSpPr>
          <p:nvPr>
            <p:ph type="ctrTitle"/>
          </p:nvPr>
        </p:nvSpPr>
        <p:spPr/>
        <p:txBody>
          <a:bodyPr>
            <a:normAutofit fontScale="90000"/>
          </a:bodyPr>
          <a:lstStyle/>
          <a:p>
            <a:r>
              <a:rPr lang="en-US" dirty="0"/>
              <a:t>Case 3: Eurotunnel – Contract Structure, Ownership and Timing</a:t>
            </a:r>
          </a:p>
        </p:txBody>
      </p:sp>
      <p:pic>
        <p:nvPicPr>
          <p:cNvPr id="5" name="Content Placeholder 4">
            <a:extLst>
              <a:ext uri="{FF2B5EF4-FFF2-40B4-BE49-F238E27FC236}">
                <a16:creationId xmlns:a16="http://schemas.microsoft.com/office/drawing/2014/main" id="{6D3E87C0-9604-417E-9D37-4198782EB57A}"/>
              </a:ext>
            </a:extLst>
          </p:cNvPr>
          <p:cNvPicPr>
            <a:picLocks noGrp="1" noChangeAspect="1"/>
          </p:cNvPicPr>
          <p:nvPr>
            <p:ph idx="4294967295"/>
          </p:nvPr>
        </p:nvPicPr>
        <p:blipFill>
          <a:blip r:embed="rId2"/>
          <a:stretch>
            <a:fillRect/>
          </a:stretch>
        </p:blipFill>
        <p:spPr>
          <a:xfrm>
            <a:off x="8154988" y="4446588"/>
            <a:ext cx="4037012" cy="2309812"/>
          </a:xfrm>
          <a:prstGeom prst="rect">
            <a:avLst/>
          </a:prstGeom>
        </p:spPr>
      </p:pic>
    </p:spTree>
    <p:extLst>
      <p:ext uri="{BB962C8B-B14F-4D97-AF65-F5344CB8AC3E}">
        <p14:creationId xmlns:p14="http://schemas.microsoft.com/office/powerpoint/2010/main" val="19950323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26A255-202F-4359-8B64-E8DB848D30C5}"/>
              </a:ext>
            </a:extLst>
          </p:cNvPr>
          <p:cNvSpPr>
            <a:spLocks noGrp="1"/>
          </p:cNvSpPr>
          <p:nvPr>
            <p:ph type="ctrTitle"/>
          </p:nvPr>
        </p:nvSpPr>
        <p:spPr/>
        <p:txBody>
          <a:bodyPr/>
          <a:lstStyle/>
          <a:p>
            <a:r>
              <a:rPr lang="en-029" dirty="0"/>
              <a:t>Risks for Availability and Output Projects</a:t>
            </a:r>
          </a:p>
        </p:txBody>
      </p:sp>
      <p:sp>
        <p:nvSpPr>
          <p:cNvPr id="2" name="Content Placeholder 1">
            <a:extLst>
              <a:ext uri="{FF2B5EF4-FFF2-40B4-BE49-F238E27FC236}">
                <a16:creationId xmlns:a16="http://schemas.microsoft.com/office/drawing/2014/main" id="{11AE3FF0-9673-4A25-8556-D2A82FD0521C}"/>
              </a:ext>
            </a:extLst>
          </p:cNvPr>
          <p:cNvSpPr>
            <a:spLocks noGrp="1"/>
          </p:cNvSpPr>
          <p:nvPr>
            <p:ph type="body" sz="quarter" idx="13"/>
          </p:nvPr>
        </p:nvSpPr>
        <p:spPr/>
        <p:txBody>
          <a:bodyPr/>
          <a:lstStyle/>
          <a:p>
            <a:r>
              <a:rPr lang="en-029" dirty="0"/>
              <a:t>Risks of output-based projects primarily involve making incorrect estimates of the output such as traffic.  This can be very difficult because there is often no historical basis for the forecasts.</a:t>
            </a:r>
            <a:endParaRPr lang="en-US" dirty="0"/>
          </a:p>
          <a:p>
            <a:r>
              <a:rPr lang="en-029" dirty="0"/>
              <a:t>Risks of availability projects often involve assessing whether the counterparty to the contract will live up to the contract terms. When the counterparty is a government agency this becomes political risk.</a:t>
            </a:r>
            <a:endParaRPr lang="en-US" dirty="0"/>
          </a:p>
          <a:p>
            <a:endParaRPr lang="en-029" dirty="0"/>
          </a:p>
        </p:txBody>
      </p:sp>
      <p:sp>
        <p:nvSpPr>
          <p:cNvPr id="4" name="Slide Number Placeholder 3">
            <a:extLst>
              <a:ext uri="{FF2B5EF4-FFF2-40B4-BE49-F238E27FC236}">
                <a16:creationId xmlns:a16="http://schemas.microsoft.com/office/drawing/2014/main" id="{9AD8883E-F59A-4558-9196-84DBC26EFA27}"/>
              </a:ext>
            </a:extLst>
          </p:cNvPr>
          <p:cNvSpPr>
            <a:spLocks noGrp="1"/>
          </p:cNvSpPr>
          <p:nvPr>
            <p:ph type="sldNum" sz="quarter" idx="4294967295"/>
          </p:nvPr>
        </p:nvSpPr>
        <p:spPr>
          <a:xfrm>
            <a:off x="9448800" y="6356350"/>
            <a:ext cx="2743200" cy="365125"/>
          </a:xfrm>
        </p:spPr>
        <p:txBody>
          <a:bodyPr/>
          <a:lstStyle/>
          <a:p>
            <a:pPr algn="ctr"/>
            <a:fld id="{0C3A1854-6B63-4059-B360-A3C4972BF0FC}" type="slidenum">
              <a:rPr lang="ko-KR" altLang="en-US" smtClean="0"/>
              <a:pPr algn="ctr"/>
              <a:t>78</a:t>
            </a:fld>
            <a:endParaRPr lang="ko-KR" altLang="en-US" dirty="0"/>
          </a:p>
        </p:txBody>
      </p:sp>
    </p:spTree>
    <p:extLst>
      <p:ext uri="{BB962C8B-B14F-4D97-AF65-F5344CB8AC3E}">
        <p14:creationId xmlns:p14="http://schemas.microsoft.com/office/powerpoint/2010/main" val="1069405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p:txBody>
          <a:bodyPr/>
          <a:lstStyle/>
          <a:p>
            <a:r>
              <a:rPr lang="en-US" dirty="0"/>
              <a:t>Eurotunnel Background</a:t>
            </a:r>
          </a:p>
        </p:txBody>
      </p:sp>
      <p:sp>
        <p:nvSpPr>
          <p:cNvPr id="44035" name="Rectangle 3"/>
          <p:cNvSpPr>
            <a:spLocks noGrp="1" noChangeArrowheads="1"/>
          </p:cNvSpPr>
          <p:nvPr>
            <p:ph type="body" sz="quarter" idx="13"/>
          </p:nvPr>
        </p:nvSpPr>
        <p:spPr/>
        <p:txBody>
          <a:bodyPr>
            <a:normAutofit fontScale="92500" lnSpcReduction="20000"/>
          </a:bodyPr>
          <a:lstStyle/>
          <a:p>
            <a:pPr>
              <a:lnSpc>
                <a:spcPct val="80000"/>
              </a:lnSpc>
            </a:pPr>
            <a:r>
              <a:rPr lang="en-US" dirty="0"/>
              <a:t>August 1994, the British Isles and continental Europe were linked together for the first time in 8,000 years. The Channel tunnel, or Chunnel as it is better known, is Europe's biggest infrastructure project financed wholly by private capital. The desire to link Britain and France dates back more than 200 years. </a:t>
            </a:r>
          </a:p>
          <a:p>
            <a:pPr lvl="1">
              <a:lnSpc>
                <a:spcPct val="80000"/>
              </a:lnSpc>
            </a:pPr>
            <a:r>
              <a:rPr lang="en-US" dirty="0"/>
              <a:t>A French farmer named Nicolas Desmaret argued in 1751 in "A Dissertation on the Ancient Link Between England and France" that the two countries should once again be linked, "... either by bridge, tunnel or causeway."(1) Fifty-one years later Napoleon approved a plan drafted by Albert Mathieu, a French mining engineer, for twin tunnels with surface-reaching chimneys for ventilation. However, England and France went to war a year later and the plan died. Similar afflictions tainted the link devised by Thome de Gamond in the 1830s. The first serious construction attempt took place in the early 1880s. Tunneling had actually begun from both the British and the French coasts, but after a mere 2,000 yards the British became uneasy with the potential success of the project and called it off.(2) </a:t>
            </a:r>
          </a:p>
          <a:p>
            <a:pPr lvl="1">
              <a:lnSpc>
                <a:spcPct val="80000"/>
              </a:lnSpc>
            </a:pPr>
            <a:r>
              <a:rPr lang="en-US" dirty="0"/>
              <a:t>Over the next 100 years, studies were taken, proposals were written and various holes were drilled. Harold Wilson's Labor Party government forfeited tunnel construction in 1975, opting to pursue the Anglo-French Concorde project instead. </a:t>
            </a:r>
          </a:p>
          <a:p>
            <a:pPr>
              <a:lnSpc>
                <a:spcPct val="80000"/>
              </a:lnSpc>
            </a:pPr>
            <a:r>
              <a:rPr lang="en-US" dirty="0"/>
              <a:t>It wasn't until late in 1984 that the British and French governments reached an agreement to build the tunnel. The project became official with the signing of the Paris Agreement on March 14,1986.(3) This triggered the largest binational joint venture ever, as well as unprecedented cooperation between the two nations. As Dr. Brian Mawhinney, secretary of state for transportation, said: the tunnel "... is perhaps the greatest example of international collaboration in transport.". </a:t>
            </a:r>
          </a:p>
        </p:txBody>
      </p:sp>
    </p:spTree>
    <p:extLst>
      <p:ext uri="{BB962C8B-B14F-4D97-AF65-F5344CB8AC3E}">
        <p14:creationId xmlns:p14="http://schemas.microsoft.com/office/powerpoint/2010/main" val="2728867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5CADB-E34E-831B-464E-0E8C719F0E3E}"/>
              </a:ext>
            </a:extLst>
          </p:cNvPr>
          <p:cNvSpPr>
            <a:spLocks noGrp="1"/>
          </p:cNvSpPr>
          <p:nvPr>
            <p:ph type="ctrTitle"/>
          </p:nvPr>
        </p:nvSpPr>
        <p:spPr/>
        <p:txBody>
          <a:bodyPr>
            <a:normAutofit fontScale="90000"/>
          </a:bodyPr>
          <a:lstStyle/>
          <a:p>
            <a:r>
              <a:rPr lang="en-US" dirty="0"/>
              <a:t>Can You Think of a Better Definition of Project Finance</a:t>
            </a:r>
          </a:p>
        </p:txBody>
      </p:sp>
    </p:spTree>
    <p:extLst>
      <p:ext uri="{BB962C8B-B14F-4D97-AF65-F5344CB8AC3E}">
        <p14:creationId xmlns:p14="http://schemas.microsoft.com/office/powerpoint/2010/main" val="27762783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ctrTitle"/>
          </p:nvPr>
        </p:nvSpPr>
        <p:spPr/>
        <p:txBody>
          <a:bodyPr/>
          <a:lstStyle/>
          <a:p>
            <a:r>
              <a:rPr lang="en-US" dirty="0"/>
              <a:t>Eurotunnel</a:t>
            </a:r>
          </a:p>
        </p:txBody>
      </p:sp>
      <p:sp>
        <p:nvSpPr>
          <p:cNvPr id="45059" name="Rectangle 3"/>
          <p:cNvSpPr>
            <a:spLocks noGrp="1" noChangeArrowheads="1"/>
          </p:cNvSpPr>
          <p:nvPr>
            <p:ph type="body" sz="quarter" idx="13"/>
          </p:nvPr>
        </p:nvSpPr>
        <p:spPr>
          <a:xfrm>
            <a:off x="323478" y="1600200"/>
            <a:ext cx="8584995" cy="4966855"/>
          </a:xfrm>
        </p:spPr>
        <p:txBody>
          <a:bodyPr>
            <a:normAutofit/>
          </a:bodyPr>
          <a:lstStyle/>
          <a:p>
            <a:pPr marL="231775" indent="-173038">
              <a:lnSpc>
                <a:spcPct val="80000"/>
              </a:lnSpc>
            </a:pPr>
            <a:r>
              <a:rPr lang="en-US" sz="2800" dirty="0"/>
              <a:t>31 Mile (50 km) tunnel between England and France</a:t>
            </a:r>
          </a:p>
          <a:p>
            <a:pPr marL="231775" indent="-173038">
              <a:lnSpc>
                <a:spcPct val="80000"/>
              </a:lnSpc>
            </a:pPr>
            <a:r>
              <a:rPr lang="en-US" sz="2800" dirty="0"/>
              <a:t>Similar project in Japan had 100% cost over-run, no other comparative projects</a:t>
            </a:r>
          </a:p>
          <a:p>
            <a:pPr marL="231775" indent="-173038">
              <a:lnSpc>
                <a:spcPct val="80000"/>
              </a:lnSpc>
            </a:pPr>
            <a:r>
              <a:rPr lang="en-US" sz="2800" b="1" i="1" dirty="0"/>
              <a:t>Financed by 225 banks</a:t>
            </a:r>
          </a:p>
          <a:p>
            <a:pPr marL="231775" indent="-173038">
              <a:lnSpc>
                <a:spcPct val="80000"/>
              </a:lnSpc>
            </a:pPr>
            <a:r>
              <a:rPr lang="en-US" sz="2800" dirty="0"/>
              <a:t>Construction expected to be completed in May 1993; actual was in December 1994</a:t>
            </a:r>
          </a:p>
          <a:p>
            <a:pPr marL="231775" indent="-173038">
              <a:lnSpc>
                <a:spcPct val="80000"/>
              </a:lnSpc>
            </a:pPr>
            <a:r>
              <a:rPr lang="en-US" sz="2800" dirty="0"/>
              <a:t>Original construction budget was </a:t>
            </a:r>
            <a:r>
              <a:rPr lang="en-US" sz="2800" dirty="0">
                <a:cs typeface="Arial" charset="0"/>
              </a:rPr>
              <a:t>£4.9 billion</a:t>
            </a:r>
          </a:p>
          <a:p>
            <a:pPr marL="231775" indent="-173038">
              <a:lnSpc>
                <a:spcPct val="80000"/>
              </a:lnSpc>
            </a:pPr>
            <a:r>
              <a:rPr lang="en-US" sz="2800" dirty="0">
                <a:cs typeface="Arial" charset="0"/>
              </a:rPr>
              <a:t>Most Equity Funded by IPO</a:t>
            </a:r>
          </a:p>
          <a:p>
            <a:pPr marL="231775" indent="-173038">
              <a:lnSpc>
                <a:spcPct val="80000"/>
              </a:lnSpc>
            </a:pPr>
            <a:r>
              <a:rPr lang="en-US" sz="2800" dirty="0">
                <a:cs typeface="Arial" charset="0"/>
              </a:rPr>
              <a:t>Multiple EPC Contractors</a:t>
            </a:r>
          </a:p>
          <a:p>
            <a:pPr marL="231775" indent="-173038">
              <a:lnSpc>
                <a:spcPct val="80000"/>
              </a:lnSpc>
            </a:pPr>
            <a:endParaRPr lang="en-US" sz="2800" dirty="0">
              <a:cs typeface="Arial" charset="0"/>
            </a:endParaRPr>
          </a:p>
        </p:txBody>
      </p:sp>
      <p:pic>
        <p:nvPicPr>
          <p:cNvPr id="45060" name="Picture 4" descr="eurotunnel1"/>
          <p:cNvPicPr>
            <a:picLocks noChangeAspect="1" noChangeArrowheads="1"/>
          </p:cNvPicPr>
          <p:nvPr/>
        </p:nvPicPr>
        <p:blipFill>
          <a:blip r:embed="rId2" cstate="print"/>
          <a:srcRect/>
          <a:stretch>
            <a:fillRect/>
          </a:stretch>
        </p:blipFill>
        <p:spPr bwMode="auto">
          <a:xfrm>
            <a:off x="9616435" y="2862521"/>
            <a:ext cx="2252087" cy="3326997"/>
          </a:xfrm>
          <a:prstGeom prst="rect">
            <a:avLst/>
          </a:prstGeom>
          <a:noFill/>
          <a:ln w="9525">
            <a:noFill/>
            <a:miter lim="800000"/>
            <a:headEnd/>
            <a:tailEnd/>
          </a:ln>
        </p:spPr>
      </p:pic>
    </p:spTree>
    <p:extLst>
      <p:ext uri="{BB962C8B-B14F-4D97-AF65-F5344CB8AC3E}">
        <p14:creationId xmlns:p14="http://schemas.microsoft.com/office/powerpoint/2010/main" val="2661492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4"/>
          <p:cNvPicPr>
            <a:picLocks noGrp="1" noChangeAspect="1" noChangeArrowheads="1"/>
          </p:cNvPicPr>
          <p:nvPr>
            <p:ph type="body" idx="1"/>
          </p:nvPr>
        </p:nvPicPr>
        <p:blipFill>
          <a:blip r:embed="rId2" cstate="print"/>
          <a:srcRect/>
          <a:stretch>
            <a:fillRect/>
          </a:stretch>
        </p:blipFill>
        <p:spPr>
          <a:xfrm>
            <a:off x="2514600" y="1524000"/>
            <a:ext cx="7188200" cy="4129088"/>
          </a:xfrm>
          <a:noFill/>
        </p:spPr>
      </p:pic>
      <p:sp>
        <p:nvSpPr>
          <p:cNvPr id="48132" name="Rectangle 5"/>
          <p:cNvSpPr>
            <a:spLocks noChangeArrowheads="1"/>
          </p:cNvSpPr>
          <p:nvPr/>
        </p:nvSpPr>
        <p:spPr bwMode="auto">
          <a:xfrm>
            <a:off x="8797632" y="1496291"/>
            <a:ext cx="2528455" cy="1477328"/>
          </a:xfrm>
          <a:prstGeom prst="rect">
            <a:avLst/>
          </a:prstGeom>
          <a:solidFill>
            <a:srgbClr val="FFFF66"/>
          </a:solidFill>
          <a:ln w="12700">
            <a:noFill/>
            <a:miter lim="800000"/>
            <a:headEnd type="none" w="sm" len="sm"/>
            <a:tailEnd type="none" w="lg" len="lg"/>
          </a:ln>
        </p:spPr>
        <p:txBody>
          <a:bodyPr wrap="square" anchor="ctr">
            <a:spAutoFit/>
          </a:bodyPr>
          <a:lstStyle/>
          <a:p>
            <a:pPr algn="l"/>
            <a:r>
              <a:rPr lang="en-GB" dirty="0"/>
              <a:t>The 10 original construction corporations were the majority shareholders in Eurotunnel. </a:t>
            </a:r>
          </a:p>
        </p:txBody>
      </p:sp>
      <p:sp>
        <p:nvSpPr>
          <p:cNvPr id="48133" name="Rectangle 7"/>
          <p:cNvSpPr>
            <a:spLocks noChangeArrowheads="1"/>
          </p:cNvSpPr>
          <p:nvPr/>
        </p:nvSpPr>
        <p:spPr bwMode="auto">
          <a:xfrm>
            <a:off x="4710544" y="1027906"/>
            <a:ext cx="1967345" cy="923330"/>
          </a:xfrm>
          <a:prstGeom prst="rect">
            <a:avLst/>
          </a:prstGeom>
          <a:solidFill>
            <a:srgbClr val="FFFF66"/>
          </a:solidFill>
          <a:ln w="12700">
            <a:noFill/>
            <a:miter lim="800000"/>
            <a:headEnd type="none" w="sm" len="sm"/>
            <a:tailEnd type="none" w="lg" len="lg"/>
          </a:ln>
        </p:spPr>
        <p:txBody>
          <a:bodyPr wrap="square" anchor="ctr">
            <a:spAutoFit/>
          </a:bodyPr>
          <a:lstStyle/>
          <a:p>
            <a:pPr algn="l"/>
            <a:r>
              <a:rPr lang="en-GB" dirty="0"/>
              <a:t>The lead banks were also the IPO Advisors</a:t>
            </a:r>
            <a:endParaRPr lang="en-US" dirty="0"/>
          </a:p>
        </p:txBody>
      </p:sp>
      <p:sp>
        <p:nvSpPr>
          <p:cNvPr id="48134" name="Text Box 8"/>
          <p:cNvSpPr txBox="1">
            <a:spLocks noChangeArrowheads="1"/>
          </p:cNvSpPr>
          <p:nvPr/>
        </p:nvSpPr>
        <p:spPr bwMode="auto">
          <a:xfrm>
            <a:off x="2819400" y="2590800"/>
            <a:ext cx="1219200" cy="923330"/>
          </a:xfrm>
          <a:prstGeom prst="rect">
            <a:avLst/>
          </a:prstGeom>
          <a:solidFill>
            <a:srgbClr val="FFFF66"/>
          </a:solidFill>
          <a:ln w="12700">
            <a:noFill/>
            <a:miter lim="800000"/>
            <a:headEnd type="none" w="sm" len="sm"/>
            <a:tailEnd type="none" w="lg" len="lg"/>
          </a:ln>
        </p:spPr>
        <p:txBody>
          <a:bodyPr>
            <a:spAutoFit/>
          </a:bodyPr>
          <a:lstStyle/>
          <a:p>
            <a:pPr>
              <a:spcBef>
                <a:spcPct val="50000"/>
              </a:spcBef>
            </a:pPr>
            <a:r>
              <a:rPr lang="en-US" dirty="0"/>
              <a:t>225 Banks for </a:t>
            </a:r>
            <a:r>
              <a:rPr lang="en-US" dirty="0">
                <a:cs typeface="Arial" charset="0"/>
              </a:rPr>
              <a:t>£5 Billion</a:t>
            </a:r>
          </a:p>
        </p:txBody>
      </p:sp>
    </p:spTree>
    <p:extLst>
      <p:ext uri="{BB962C8B-B14F-4D97-AF65-F5344CB8AC3E}">
        <p14:creationId xmlns:p14="http://schemas.microsoft.com/office/powerpoint/2010/main" val="24195499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3776844" y="2742134"/>
            <a:ext cx="1795010" cy="114000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6689188" y="4528485"/>
            <a:ext cx="2157671" cy="55309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4929225" y="3547648"/>
            <a:ext cx="2061925" cy="114912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Special Purpose Eurotunnel. </a:t>
            </a:r>
            <a:r>
              <a:rPr lang="en-US" sz="1200" dirty="0">
                <a:solidFill>
                  <a:schemeClr val="bg1">
                    <a:lumMod val="95000"/>
                  </a:schemeClr>
                </a:solidFill>
              </a:rPr>
              <a:t>Manager Assigned by Government</a:t>
            </a:r>
            <a:endParaRPr lang="en-US" sz="1200" dirty="0">
              <a:solidFill>
                <a:schemeClr val="bg1">
                  <a:lumMod val="95000"/>
                </a:schemeClr>
              </a:solidFill>
              <a:latin typeface="Arial" pitchFamily="34" charset="0"/>
            </a:endParaRPr>
          </a:p>
        </p:txBody>
      </p:sp>
      <p:sp>
        <p:nvSpPr>
          <p:cNvPr id="8" name="Oval 7"/>
          <p:cNvSpPr/>
          <p:nvPr/>
        </p:nvSpPr>
        <p:spPr bwMode="auto">
          <a:xfrm>
            <a:off x="4658109" y="838200"/>
            <a:ext cx="2908776" cy="1089298"/>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Off-taker: Railways signed contracts using estimate price. Signed before FC</a:t>
            </a:r>
          </a:p>
        </p:txBody>
      </p:sp>
      <p:sp>
        <p:nvSpPr>
          <p:cNvPr id="14" name="Oval 13"/>
          <p:cNvSpPr/>
          <p:nvPr/>
        </p:nvSpPr>
        <p:spPr bwMode="auto">
          <a:xfrm>
            <a:off x="1570276" y="1797949"/>
            <a:ext cx="2206568" cy="1595701"/>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EPC Contractor: Combination of French and English. Not Conventional Technology</a:t>
            </a:r>
          </a:p>
        </p:txBody>
      </p:sp>
      <p:sp>
        <p:nvSpPr>
          <p:cNvPr id="15" name="Rectangle 14"/>
          <p:cNvSpPr/>
          <p:nvPr/>
        </p:nvSpPr>
        <p:spPr bwMode="auto">
          <a:xfrm>
            <a:off x="3776845" y="2974214"/>
            <a:ext cx="1353813" cy="57343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EPC: Fixed Price Contract with LD</a:t>
            </a:r>
          </a:p>
        </p:txBody>
      </p:sp>
      <p:sp>
        <p:nvSpPr>
          <p:cNvPr id="32" name="Oval 31"/>
          <p:cNvSpPr/>
          <p:nvPr/>
        </p:nvSpPr>
        <p:spPr bwMode="auto">
          <a:xfrm>
            <a:off x="8534400" y="4913916"/>
            <a:ext cx="2133600" cy="1144897"/>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Lenders: Made Commitment and required equity capital</a:t>
            </a:r>
          </a:p>
        </p:txBody>
      </p:sp>
      <p:sp>
        <p:nvSpPr>
          <p:cNvPr id="33" name="Oval 32"/>
          <p:cNvSpPr/>
          <p:nvPr/>
        </p:nvSpPr>
        <p:spPr bwMode="auto">
          <a:xfrm>
            <a:off x="1831026" y="4444511"/>
            <a:ext cx="1773098" cy="1297296"/>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Sponsors: 60% owned by TML; other Owners were Banks and Institutions</a:t>
            </a:r>
          </a:p>
        </p:txBody>
      </p:sp>
      <p:sp>
        <p:nvSpPr>
          <p:cNvPr id="43" name="Rectangle 42"/>
          <p:cNvSpPr/>
          <p:nvPr/>
        </p:nvSpPr>
        <p:spPr bwMode="auto">
          <a:xfrm>
            <a:off x="6624585" y="4568246"/>
            <a:ext cx="1303407" cy="740068"/>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Loan Agreement with draws and repayments</a:t>
            </a:r>
          </a:p>
        </p:txBody>
      </p:sp>
      <p:cxnSp>
        <p:nvCxnSpPr>
          <p:cNvPr id="57" name="Straight Arrow Connector 56"/>
          <p:cNvCxnSpPr>
            <a:cxnSpLocks/>
          </p:cNvCxnSpPr>
          <p:nvPr/>
        </p:nvCxnSpPr>
        <p:spPr bwMode="auto">
          <a:xfrm flipH="1">
            <a:off x="3599000" y="4362282"/>
            <a:ext cx="1544661" cy="64228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6112497" y="1939772"/>
            <a:ext cx="0" cy="1607874"/>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5351938" y="2176943"/>
            <a:ext cx="1518533" cy="79727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Accepted Traffic Risk from Study with no History</a:t>
            </a:r>
          </a:p>
        </p:txBody>
      </p:sp>
      <p:sp>
        <p:nvSpPr>
          <p:cNvPr id="76" name="Title 1">
            <a:extLst>
              <a:ext uri="{FF2B5EF4-FFF2-40B4-BE49-F238E27FC236}">
                <a16:creationId xmlns:a16="http://schemas.microsoft.com/office/drawing/2014/main" id="{1FBDAC0A-0D42-47FA-B29A-5EEFFAE04430}"/>
              </a:ext>
            </a:extLst>
          </p:cNvPr>
          <p:cNvSpPr>
            <a:spLocks noGrp="1"/>
          </p:cNvSpPr>
          <p:nvPr>
            <p:ph type="ctrTitle"/>
          </p:nvPr>
        </p:nvSpPr>
        <p:spPr>
          <a:xfrm>
            <a:off x="29936" y="451117"/>
            <a:ext cx="4628174" cy="1012345"/>
          </a:xfrm>
        </p:spPr>
        <p:txBody>
          <a:bodyPr>
            <a:normAutofit/>
          </a:bodyPr>
          <a:lstStyle/>
          <a:p>
            <a:pPr algn="ctr"/>
            <a:r>
              <a:rPr lang="en-US" sz="3200" dirty="0"/>
              <a:t>Eurotunnel Part 1 – Development Stage</a:t>
            </a:r>
          </a:p>
        </p:txBody>
      </p:sp>
      <p:sp>
        <p:nvSpPr>
          <p:cNvPr id="47" name="Rectangle 46"/>
          <p:cNvSpPr/>
          <p:nvPr/>
        </p:nvSpPr>
        <p:spPr bwMode="auto">
          <a:xfrm>
            <a:off x="3852867" y="4474492"/>
            <a:ext cx="1277790" cy="82521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Shareholder Agreement with investment and dividends</a:t>
            </a:r>
          </a:p>
        </p:txBody>
      </p:sp>
      <p:sp>
        <p:nvSpPr>
          <p:cNvPr id="19" name="Oval 18">
            <a:extLst>
              <a:ext uri="{FF2B5EF4-FFF2-40B4-BE49-F238E27FC236}">
                <a16:creationId xmlns:a16="http://schemas.microsoft.com/office/drawing/2014/main" id="{7E4F366F-DC0B-4F84-98F6-55E72B26B066}"/>
              </a:ext>
            </a:extLst>
          </p:cNvPr>
          <p:cNvSpPr/>
          <p:nvPr/>
        </p:nvSpPr>
        <p:spPr bwMode="auto">
          <a:xfrm>
            <a:off x="7927991" y="1887913"/>
            <a:ext cx="2031636" cy="1056802"/>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Development Cost for RFP Paid for by TML – Seven Months</a:t>
            </a:r>
          </a:p>
        </p:txBody>
      </p:sp>
      <p:cxnSp>
        <p:nvCxnSpPr>
          <p:cNvPr id="6" name="Straight Arrow Connector 5">
            <a:extLst>
              <a:ext uri="{FF2B5EF4-FFF2-40B4-BE49-F238E27FC236}">
                <a16:creationId xmlns:a16="http://schemas.microsoft.com/office/drawing/2014/main" id="{B766B97A-F19D-4A87-85E0-E8CC0BC9CAD3}"/>
              </a:ext>
            </a:extLst>
          </p:cNvPr>
          <p:cNvCxnSpPr/>
          <p:nvPr/>
        </p:nvCxnSpPr>
        <p:spPr>
          <a:xfrm flipV="1">
            <a:off x="6911633" y="2944716"/>
            <a:ext cx="1324252" cy="9374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B9D2E4D7-4388-482E-A0AF-1B127A8951F7}"/>
              </a:ext>
            </a:extLst>
          </p:cNvPr>
          <p:cNvCxnSpPr>
            <a:endCxn id="7" idx="2"/>
          </p:cNvCxnSpPr>
          <p:nvPr/>
        </p:nvCxnSpPr>
        <p:spPr>
          <a:xfrm flipV="1">
            <a:off x="3599000" y="4122209"/>
            <a:ext cx="1330225" cy="676034"/>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8C891BEA-7E8A-47D3-85DA-062C3A3C87AA}"/>
              </a:ext>
            </a:extLst>
          </p:cNvPr>
          <p:cNvCxnSpPr>
            <a:cxnSpLocks/>
          </p:cNvCxnSpPr>
          <p:nvPr/>
        </p:nvCxnSpPr>
        <p:spPr>
          <a:xfrm flipH="1" flipV="1">
            <a:off x="6839041" y="4370896"/>
            <a:ext cx="2104769" cy="56804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49235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3776844" y="2742134"/>
            <a:ext cx="1795010" cy="1140000"/>
          </a:xfrm>
          <a:prstGeom prst="straightConnector1">
            <a:avLst/>
          </a:prstGeom>
          <a:solidFill>
            <a:schemeClr val="accent1"/>
          </a:solidFill>
          <a:ln w="44450" cap="flat" cmpd="sng" algn="ctr">
            <a:solidFill>
              <a:srgbClr val="FF0000"/>
            </a:solidFill>
            <a:prstDash val="solid"/>
            <a:round/>
            <a:headEnd type="none" w="sm" len="sm"/>
            <a:tailEnd type="triangle"/>
          </a:ln>
          <a:effectLst/>
        </p:spPr>
      </p:cxnSp>
      <p:sp>
        <p:nvSpPr>
          <p:cNvPr id="7" name="Oval 6"/>
          <p:cNvSpPr/>
          <p:nvPr/>
        </p:nvSpPr>
        <p:spPr bwMode="auto">
          <a:xfrm>
            <a:off x="4929225" y="3547648"/>
            <a:ext cx="2061925" cy="114912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Special Purpose Eurotunnel. </a:t>
            </a:r>
            <a:r>
              <a:rPr lang="en-US" sz="1200" dirty="0">
                <a:solidFill>
                  <a:schemeClr val="bg1">
                    <a:lumMod val="95000"/>
                  </a:schemeClr>
                </a:solidFill>
              </a:rPr>
              <a:t>Manager Assigned by Government</a:t>
            </a:r>
            <a:endParaRPr lang="en-US" sz="1200" dirty="0">
              <a:solidFill>
                <a:schemeClr val="bg1">
                  <a:lumMod val="95000"/>
                </a:schemeClr>
              </a:solidFill>
              <a:latin typeface="Arial" pitchFamily="34" charset="0"/>
            </a:endParaRPr>
          </a:p>
        </p:txBody>
      </p:sp>
      <p:sp>
        <p:nvSpPr>
          <p:cNvPr id="8" name="Oval 7"/>
          <p:cNvSpPr/>
          <p:nvPr/>
        </p:nvSpPr>
        <p:spPr bwMode="auto">
          <a:xfrm>
            <a:off x="4295538" y="867314"/>
            <a:ext cx="3485420" cy="1030943"/>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SIMPLISTINC TRAFFIC STUDY Off-taker: Railways signed contracts using estimate price. Signed before FC</a:t>
            </a:r>
          </a:p>
        </p:txBody>
      </p:sp>
      <p:sp>
        <p:nvSpPr>
          <p:cNvPr id="14" name="Oval 13"/>
          <p:cNvSpPr/>
          <p:nvPr/>
        </p:nvSpPr>
        <p:spPr bwMode="auto">
          <a:xfrm>
            <a:off x="1570276" y="1797949"/>
            <a:ext cx="2206568" cy="1595701"/>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EPC CONTRACT: Combination of French and English. Not Conventional Technology</a:t>
            </a:r>
          </a:p>
        </p:txBody>
      </p:sp>
      <p:sp>
        <p:nvSpPr>
          <p:cNvPr id="15" name="Rectangle 14"/>
          <p:cNvSpPr/>
          <p:nvPr/>
        </p:nvSpPr>
        <p:spPr bwMode="auto">
          <a:xfrm>
            <a:off x="3776845" y="2974214"/>
            <a:ext cx="1353813" cy="573433"/>
          </a:xfrm>
          <a:prstGeom prst="rect">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EPC: Change Orders all favour EOC</a:t>
            </a:r>
          </a:p>
        </p:txBody>
      </p:sp>
      <p:sp>
        <p:nvSpPr>
          <p:cNvPr id="32" name="Oval 31"/>
          <p:cNvSpPr/>
          <p:nvPr/>
        </p:nvSpPr>
        <p:spPr bwMode="auto">
          <a:xfrm>
            <a:off x="8566242" y="4414895"/>
            <a:ext cx="1947754" cy="1668271"/>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LENDERS RELY ON DEBT TO CAPITAL NOT REAL: Lenders: Stuck with project and increased investment</a:t>
            </a:r>
          </a:p>
        </p:txBody>
      </p:sp>
      <p:sp>
        <p:nvSpPr>
          <p:cNvPr id="33" name="Oval 32"/>
          <p:cNvSpPr/>
          <p:nvPr/>
        </p:nvSpPr>
        <p:spPr bwMode="auto">
          <a:xfrm>
            <a:off x="1831026" y="4444511"/>
            <a:ext cx="1773098" cy="756438"/>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TML owns small amount</a:t>
            </a:r>
          </a:p>
        </p:txBody>
      </p: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6112497" y="1939772"/>
            <a:ext cx="0" cy="1607874"/>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5129741" y="2155642"/>
            <a:ext cx="2125756" cy="694966"/>
          </a:xfrm>
          <a:prstGeom prst="rect">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Accepted Traffic Risk from Study with no History. Big over-supply risk</a:t>
            </a:r>
          </a:p>
        </p:txBody>
      </p:sp>
      <p:sp>
        <p:nvSpPr>
          <p:cNvPr id="76" name="Title 1">
            <a:extLst>
              <a:ext uri="{FF2B5EF4-FFF2-40B4-BE49-F238E27FC236}">
                <a16:creationId xmlns:a16="http://schemas.microsoft.com/office/drawing/2014/main" id="{1FBDAC0A-0D42-47FA-B29A-5EEFFAE04430}"/>
              </a:ext>
            </a:extLst>
          </p:cNvPr>
          <p:cNvSpPr>
            <a:spLocks noGrp="1"/>
          </p:cNvSpPr>
          <p:nvPr>
            <p:ph type="ctrTitle"/>
          </p:nvPr>
        </p:nvSpPr>
        <p:spPr>
          <a:xfrm>
            <a:off x="21219" y="436612"/>
            <a:ext cx="3485421" cy="1030943"/>
          </a:xfrm>
        </p:spPr>
        <p:txBody>
          <a:bodyPr>
            <a:normAutofit/>
          </a:bodyPr>
          <a:lstStyle/>
          <a:p>
            <a:pPr algn="ctr"/>
            <a:r>
              <a:rPr lang="en-US" sz="3200" dirty="0"/>
              <a:t>Eurotunnel Part 2 – Construction Stage</a:t>
            </a:r>
          </a:p>
        </p:txBody>
      </p:sp>
      <p:sp>
        <p:nvSpPr>
          <p:cNvPr id="18" name="Oval 17">
            <a:extLst>
              <a:ext uri="{FF2B5EF4-FFF2-40B4-BE49-F238E27FC236}">
                <a16:creationId xmlns:a16="http://schemas.microsoft.com/office/drawing/2014/main" id="{BE2B9349-999B-47C3-9E2E-EFC5BC4307F5}"/>
              </a:ext>
            </a:extLst>
          </p:cNvPr>
          <p:cNvSpPr/>
          <p:nvPr/>
        </p:nvSpPr>
        <p:spPr bwMode="auto">
          <a:xfrm>
            <a:off x="3776844" y="5324555"/>
            <a:ext cx="2261404" cy="1336127"/>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NO STRONG SPONSOR: Individual Shareholders who could not stand up to EPC</a:t>
            </a:r>
          </a:p>
        </p:txBody>
      </p:sp>
      <p:sp>
        <p:nvSpPr>
          <p:cNvPr id="47" name="Rectangle 46"/>
          <p:cNvSpPr/>
          <p:nvPr/>
        </p:nvSpPr>
        <p:spPr bwMode="auto">
          <a:xfrm>
            <a:off x="5143661" y="4773741"/>
            <a:ext cx="1287797" cy="427209"/>
          </a:xfrm>
          <a:prstGeom prst="rect">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IPO</a:t>
            </a:r>
          </a:p>
        </p:txBody>
      </p:sp>
      <p:cxnSp>
        <p:nvCxnSpPr>
          <p:cNvPr id="3" name="Straight Arrow Connector 2">
            <a:extLst>
              <a:ext uri="{FF2B5EF4-FFF2-40B4-BE49-F238E27FC236}">
                <a16:creationId xmlns:a16="http://schemas.microsoft.com/office/drawing/2014/main" id="{E47F9539-319B-4562-8E59-50B30A9E61F7}"/>
              </a:ext>
            </a:extLst>
          </p:cNvPr>
          <p:cNvCxnSpPr>
            <a:endCxn id="7" idx="2"/>
          </p:cNvCxnSpPr>
          <p:nvPr/>
        </p:nvCxnSpPr>
        <p:spPr>
          <a:xfrm flipV="1">
            <a:off x="3604124" y="4122210"/>
            <a:ext cx="1325100" cy="57456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F759273-C104-4276-A803-BE2F8D63030B}"/>
              </a:ext>
            </a:extLst>
          </p:cNvPr>
          <p:cNvCxnSpPr>
            <a:stCxn id="18" idx="0"/>
          </p:cNvCxnSpPr>
          <p:nvPr/>
        </p:nvCxnSpPr>
        <p:spPr>
          <a:xfrm flipV="1">
            <a:off x="4907547" y="4664884"/>
            <a:ext cx="444391" cy="659670"/>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2104879-70C4-460F-A0AE-E90DF3154755}"/>
              </a:ext>
            </a:extLst>
          </p:cNvPr>
          <p:cNvCxnSpPr>
            <a:stCxn id="32" idx="1"/>
          </p:cNvCxnSpPr>
          <p:nvPr/>
        </p:nvCxnSpPr>
        <p:spPr>
          <a:xfrm flipH="1" flipV="1">
            <a:off x="6991150" y="4325199"/>
            <a:ext cx="1860335" cy="334009"/>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DAC2350-BF49-4AD7-B836-E559344C1E55}"/>
              </a:ext>
            </a:extLst>
          </p:cNvPr>
          <p:cNvCxnSpPr>
            <a:cxnSpLocks/>
          </p:cNvCxnSpPr>
          <p:nvPr/>
        </p:nvCxnSpPr>
        <p:spPr>
          <a:xfrm flipH="1" flipV="1">
            <a:off x="6892240" y="4492203"/>
            <a:ext cx="1786705" cy="353175"/>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bwMode="auto">
          <a:xfrm>
            <a:off x="7558249" y="4296840"/>
            <a:ext cx="1000587" cy="67937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Loan Agreement Increased</a:t>
            </a:r>
          </a:p>
        </p:txBody>
      </p:sp>
    </p:spTree>
    <p:extLst>
      <p:ext uri="{BB962C8B-B14F-4D97-AF65-F5344CB8AC3E}">
        <p14:creationId xmlns:p14="http://schemas.microsoft.com/office/powerpoint/2010/main" val="18129181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07C3D-778C-0B4B-37B2-A894B8C8FD9C}"/>
              </a:ext>
            </a:extLst>
          </p:cNvPr>
          <p:cNvSpPr>
            <a:spLocks noGrp="1"/>
          </p:cNvSpPr>
          <p:nvPr>
            <p:ph type="ctrTitle"/>
          </p:nvPr>
        </p:nvSpPr>
        <p:spPr/>
        <p:txBody>
          <a:bodyPr/>
          <a:lstStyle/>
          <a:p>
            <a:r>
              <a:rPr lang="en-US" dirty="0"/>
              <a:t>Excerpts from the IPO Offering Memorandum</a:t>
            </a:r>
          </a:p>
        </p:txBody>
      </p:sp>
      <p:sp>
        <p:nvSpPr>
          <p:cNvPr id="3" name="Text Placeholder 2">
            <a:extLst>
              <a:ext uri="{FF2B5EF4-FFF2-40B4-BE49-F238E27FC236}">
                <a16:creationId xmlns:a16="http://schemas.microsoft.com/office/drawing/2014/main" id="{C14E710A-A0CC-4DF8-8607-76C50C679AE3}"/>
              </a:ext>
            </a:extLst>
          </p:cNvPr>
          <p:cNvSpPr>
            <a:spLocks noGrp="1"/>
          </p:cNvSpPr>
          <p:nvPr>
            <p:ph type="body" sz="quarter" idx="13"/>
          </p:nvPr>
        </p:nvSpPr>
        <p:spPr/>
        <p:txBody>
          <a:bodyPr>
            <a:normAutofit lnSpcReduction="10000"/>
          </a:bodyPr>
          <a:lstStyle/>
          <a:p>
            <a:r>
              <a:rPr lang="en-US" b="1" dirty="0"/>
              <a:t>Construction Contract</a:t>
            </a:r>
          </a:p>
          <a:p>
            <a:r>
              <a:rPr lang="en-US" dirty="0"/>
              <a:t>Eurotunnel has entered into a construction contract with a joint venture of </a:t>
            </a:r>
            <a:r>
              <a:rPr lang="en-US" b="1" dirty="0"/>
              <a:t>ten major companies</a:t>
            </a:r>
            <a:r>
              <a:rPr lang="en-US" dirty="0"/>
              <a:t> providing  for a fully-operational System to be delivered by May 1993. The construction of the tunnels will employ conventional but modern technology and well proven techniques.  </a:t>
            </a:r>
            <a:r>
              <a:rPr lang="en-US" b="1" dirty="0"/>
              <a:t>The geology of the proposed route for the tunnels is well understood and generally provides an excellent medium for tunneling.</a:t>
            </a:r>
          </a:p>
          <a:p>
            <a:r>
              <a:rPr lang="en-US" dirty="0"/>
              <a:t>The order to start design and construction work was given in May 1986. Work to date has been concentrated on design and development studies, geological surveys and the detailed design of the tunnels. In addition, the UK tunnel linings plant is now in operation. A similar facility in France and the access shaft for tunnelling at Sangatte in France are nearing completion. The erection on site in the UK of a tunnel boring machine for the service tunnel will soon be completed. Orders and sub-contracts have been placed with a value of over GBP 200 million and more than 1,800 people are currently engaged on the project.</a:t>
            </a:r>
          </a:p>
          <a:p>
            <a:endParaRPr lang="en-US" dirty="0"/>
          </a:p>
          <a:p>
            <a:endParaRPr lang="en-US" dirty="0"/>
          </a:p>
        </p:txBody>
      </p:sp>
    </p:spTree>
    <p:extLst>
      <p:ext uri="{BB962C8B-B14F-4D97-AF65-F5344CB8AC3E}">
        <p14:creationId xmlns:p14="http://schemas.microsoft.com/office/powerpoint/2010/main" val="11043976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AE8F-1864-4F7E-A1D1-D02DAF2F2622}"/>
              </a:ext>
            </a:extLst>
          </p:cNvPr>
          <p:cNvSpPr>
            <a:spLocks noGrp="1"/>
          </p:cNvSpPr>
          <p:nvPr>
            <p:ph type="ctrTitle"/>
          </p:nvPr>
        </p:nvSpPr>
        <p:spPr/>
        <p:txBody>
          <a:bodyPr>
            <a:normAutofit fontScale="90000"/>
          </a:bodyPr>
          <a:lstStyle/>
          <a:p>
            <a:r>
              <a:rPr lang="en-029" dirty="0"/>
              <a:t>EPC Contract part 1 – Note the Not a Fixed Price Contract for Tunnels and Underground Structures</a:t>
            </a:r>
          </a:p>
        </p:txBody>
      </p:sp>
      <p:sp>
        <p:nvSpPr>
          <p:cNvPr id="3" name="Text Placeholder 2">
            <a:extLst>
              <a:ext uri="{FF2B5EF4-FFF2-40B4-BE49-F238E27FC236}">
                <a16:creationId xmlns:a16="http://schemas.microsoft.com/office/drawing/2014/main" id="{046E815F-6C1F-8E54-BABC-A0B91E65C3EC}"/>
              </a:ext>
            </a:extLst>
          </p:cNvPr>
          <p:cNvSpPr>
            <a:spLocks noGrp="1"/>
          </p:cNvSpPr>
          <p:nvPr>
            <p:ph type="body" sz="quarter" idx="13"/>
          </p:nvPr>
        </p:nvSpPr>
        <p:spPr/>
        <p:txBody>
          <a:bodyPr>
            <a:normAutofit fontScale="92500" lnSpcReduction="20000"/>
          </a:bodyPr>
          <a:lstStyle/>
          <a:p>
            <a:r>
              <a:rPr lang="en-US" b="1" dirty="0"/>
              <a:t>Target Works</a:t>
            </a:r>
          </a:p>
          <a:p>
            <a:r>
              <a:rPr lang="en-US" dirty="0"/>
              <a:t>The tunnels and other underground structures, accounting for approximately 50 per cent of the value of the construction contract, a being constructed on a target cost basis with the </a:t>
            </a:r>
            <a:r>
              <a:rPr lang="en-US" b="1" dirty="0"/>
              <a:t>Contractor being reimbursed for actual costs incurred plus a fixed fee of 12.36 per cent of the target cost</a:t>
            </a:r>
            <a:r>
              <a:rPr lang="en-US" dirty="0"/>
              <a:t>. If the actual cost a completion is less than the target cost, the Contractor will receive a bonus equal to 50 percent of the saving. If the actual cost is more than the target cost, </a:t>
            </a:r>
            <a:r>
              <a:rPr lang="en-US" b="1" dirty="0"/>
              <a:t>the contractor will meet 30 percent of the excess up to a point where the Contractor has borne an excess equal to six per cent of the target cost</a:t>
            </a:r>
            <a:r>
              <a:rPr lang="en-US" dirty="0"/>
              <a:t>.</a:t>
            </a:r>
          </a:p>
          <a:p>
            <a:endParaRPr lang="en-US" dirty="0"/>
          </a:p>
          <a:p>
            <a:r>
              <a:rPr lang="en-US" b="1" dirty="0"/>
              <a:t>Lump Sum Works </a:t>
            </a:r>
          </a:p>
          <a:p>
            <a:r>
              <a:rPr lang="en-US" dirty="0"/>
              <a:t>The buildings and all related infrastructure for the terminal, the fixed equipment and the mechanical and electrical elements of the System, representing approximately 40 per cent of the value of the construction contract, will be </a:t>
            </a:r>
            <a:r>
              <a:rPr lang="en-US" b="1" dirty="0"/>
              <a:t>constructed on a lump sum basis</a:t>
            </a:r>
            <a:r>
              <a:rPr lang="en-US" dirty="0"/>
              <a:t>. The lump sum provided in the contract will be paid to the Contractor irrespective of the actual cost of the specified items. Any overruns will therefore be borne by the Contractor except to the extent that they relate to variations or additions to the contract required by Eurotunnel or are caused by inflation.</a:t>
            </a:r>
          </a:p>
          <a:p>
            <a:endParaRPr lang="en-US" dirty="0"/>
          </a:p>
          <a:p>
            <a:endParaRPr lang="en-US" dirty="0"/>
          </a:p>
        </p:txBody>
      </p:sp>
    </p:spTree>
    <p:extLst>
      <p:ext uri="{BB962C8B-B14F-4D97-AF65-F5344CB8AC3E}">
        <p14:creationId xmlns:p14="http://schemas.microsoft.com/office/powerpoint/2010/main" val="3522986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EBD83-C343-44C1-B7C1-3AD34D89F2FC}"/>
              </a:ext>
            </a:extLst>
          </p:cNvPr>
          <p:cNvSpPr>
            <a:spLocks noGrp="1"/>
          </p:cNvSpPr>
          <p:nvPr>
            <p:ph type="ctrTitle"/>
          </p:nvPr>
        </p:nvSpPr>
        <p:spPr/>
        <p:txBody>
          <a:bodyPr>
            <a:normAutofit fontScale="90000"/>
          </a:bodyPr>
          <a:lstStyle/>
          <a:p>
            <a:r>
              <a:rPr lang="en-029" dirty="0"/>
              <a:t>EPC Contract Part 2 – Procurement of Locomotives and Other Items</a:t>
            </a:r>
          </a:p>
        </p:txBody>
      </p:sp>
      <p:sp>
        <p:nvSpPr>
          <p:cNvPr id="3" name="Content Placeholder 2">
            <a:extLst>
              <a:ext uri="{FF2B5EF4-FFF2-40B4-BE49-F238E27FC236}">
                <a16:creationId xmlns:a16="http://schemas.microsoft.com/office/drawing/2014/main" id="{7BC289E6-D152-4F20-A61F-D2E0B560082D}"/>
              </a:ext>
            </a:extLst>
          </p:cNvPr>
          <p:cNvSpPr>
            <a:spLocks noGrp="1"/>
          </p:cNvSpPr>
          <p:nvPr>
            <p:ph type="body" sz="quarter" idx="13"/>
          </p:nvPr>
        </p:nvSpPr>
        <p:spPr/>
        <p:txBody>
          <a:bodyPr>
            <a:normAutofit fontScale="92500" lnSpcReduction="10000"/>
          </a:bodyPr>
          <a:lstStyle/>
          <a:p>
            <a:pPr marL="0" indent="0">
              <a:buNone/>
            </a:pPr>
            <a:r>
              <a:rPr lang="en-US" b="1" dirty="0"/>
              <a:t>Procurement Items</a:t>
            </a:r>
          </a:p>
          <a:p>
            <a:r>
              <a:rPr lang="en-US" dirty="0"/>
              <a:t>Subject to the approval of Eurotunnel and following a procedure defined in the construction contract</a:t>
            </a:r>
            <a:r>
              <a:rPr lang="en-US" b="1" dirty="0"/>
              <a:t>, the Contractor will conclude sub-contracts for the supply and installation of procurements items, principally the locomotives and shuttles</a:t>
            </a:r>
            <a:r>
              <a:rPr lang="en-US" dirty="0"/>
              <a:t>. The amount provided in the construction (the Contractor’s fee included) represents approximately 10 percent of the value of the contract. The Contractor, which will be responsible for the preparation, management a supervision of the sub-contracts in order to ensure the adequacy and fitness of the procurement items, will be reimbursed for its cost and will be paid a fee of 11.5 per cent of the cost of the procurement items purchased.</a:t>
            </a:r>
          </a:p>
          <a:p>
            <a:r>
              <a:rPr lang="en-US" b="1" dirty="0"/>
              <a:t>Adjustment to contract price</a:t>
            </a:r>
          </a:p>
          <a:p>
            <a:r>
              <a:rPr lang="en-US" dirty="0"/>
              <a:t>The target cost and lump sum are subject to </a:t>
            </a:r>
            <a:r>
              <a:rPr lang="en-US" b="1" dirty="0"/>
              <a:t>price adjustments</a:t>
            </a:r>
            <a:r>
              <a:rPr lang="en-US" dirty="0"/>
              <a:t> to reflect, inter alia, additional costs incurred by reason of unforeseeable </a:t>
            </a:r>
            <a:r>
              <a:rPr lang="en-US" b="1" dirty="0"/>
              <a:t>ground conditions</a:t>
            </a:r>
            <a:r>
              <a:rPr lang="en-US" dirty="0"/>
              <a:t>, variations to contract specifications requested by the inter-Governmental Commission (except were reasonably foreseeable), and changes requested by Eurotunnel. The lump sum and the fee for the target works are subject to adjustment for inflation, and similar adjustments will be made in respect of the target costs.</a:t>
            </a:r>
          </a:p>
          <a:p>
            <a:pPr marL="0" indent="0">
              <a:buNone/>
            </a:pPr>
            <a:endParaRPr lang="en-029" dirty="0"/>
          </a:p>
          <a:p>
            <a:endParaRPr lang="en-029" dirty="0"/>
          </a:p>
        </p:txBody>
      </p:sp>
    </p:spTree>
    <p:extLst>
      <p:ext uri="{BB962C8B-B14F-4D97-AF65-F5344CB8AC3E}">
        <p14:creationId xmlns:p14="http://schemas.microsoft.com/office/powerpoint/2010/main" val="41591390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40D39-0AE4-46D0-BF15-D47772CAD0DB}"/>
              </a:ext>
            </a:extLst>
          </p:cNvPr>
          <p:cNvSpPr>
            <a:spLocks noGrp="1"/>
          </p:cNvSpPr>
          <p:nvPr>
            <p:ph type="ctrTitle"/>
          </p:nvPr>
        </p:nvSpPr>
        <p:spPr/>
        <p:txBody>
          <a:bodyPr>
            <a:normAutofit fontScale="90000"/>
          </a:bodyPr>
          <a:lstStyle/>
          <a:p>
            <a:r>
              <a:rPr lang="en-029" dirty="0"/>
              <a:t>EPC Contract Part 3 – Liquidated Damages for Delay</a:t>
            </a:r>
          </a:p>
        </p:txBody>
      </p:sp>
      <p:sp>
        <p:nvSpPr>
          <p:cNvPr id="3" name="Content Placeholder 2">
            <a:extLst>
              <a:ext uri="{FF2B5EF4-FFF2-40B4-BE49-F238E27FC236}">
                <a16:creationId xmlns:a16="http://schemas.microsoft.com/office/drawing/2014/main" id="{EB8EF9E1-3571-4C19-81B5-02DAFFEEF79B}"/>
              </a:ext>
            </a:extLst>
          </p:cNvPr>
          <p:cNvSpPr>
            <a:spLocks noGrp="1"/>
          </p:cNvSpPr>
          <p:nvPr>
            <p:ph type="body" sz="quarter" idx="13"/>
          </p:nvPr>
        </p:nvSpPr>
        <p:spPr>
          <a:xfrm>
            <a:off x="323478" y="1600200"/>
            <a:ext cx="11532678" cy="4487655"/>
          </a:xfrm>
        </p:spPr>
        <p:txBody>
          <a:bodyPr>
            <a:normAutofit lnSpcReduction="10000"/>
          </a:bodyPr>
          <a:lstStyle/>
          <a:p>
            <a:r>
              <a:rPr lang="en-US" b="1" dirty="0"/>
              <a:t>Contractor’s obligations and incentives</a:t>
            </a:r>
          </a:p>
          <a:p>
            <a:r>
              <a:rPr lang="en-US" dirty="0"/>
              <a:t>The Contractor is under a general obligation to design, construct, test and commission a fully operational system for delivery by 15</a:t>
            </a:r>
            <a:r>
              <a:rPr lang="en-US" baseline="30000" dirty="0"/>
              <a:t>th</a:t>
            </a:r>
            <a:r>
              <a:rPr lang="en-US" dirty="0"/>
              <a:t> May 1993. The System will be required to </a:t>
            </a:r>
            <a:r>
              <a:rPr lang="en-US" b="1" dirty="0"/>
              <a:t>meet specified performance criteria</a:t>
            </a:r>
            <a:r>
              <a:rPr lang="en-US" dirty="0"/>
              <a:t>.</a:t>
            </a:r>
          </a:p>
          <a:p>
            <a:r>
              <a:rPr lang="en-US" dirty="0"/>
              <a:t>In addition to the incentives and penalties described above in relation to costs, milestone dates have been established by which certain events or project stages are to have been completed. If these milestone dates are not met, payments to the Contractor will be reduced be reduced by the application of advance liquidated damages. One half of such advance liquidated damages will be repaid if the delay is recovered, and the completion date is met. The Contractor will suffer financial penalties at an initial rate of GBP 354,000 per day to be increased after six months to </a:t>
            </a:r>
            <a:r>
              <a:rPr lang="en-US" b="1" dirty="0"/>
              <a:t>GBP 536,000 per day</a:t>
            </a:r>
            <a:r>
              <a:rPr lang="en-US" dirty="0"/>
              <a:t> up to a maximum of GBP 165 million (all in September 1985 prices subject to adjustment for inflation), if the completion date is delayed for reasons in respect of which the Contractor is not entitled to an extension of time.</a:t>
            </a:r>
          </a:p>
          <a:p>
            <a:endParaRPr lang="en-US" dirty="0"/>
          </a:p>
          <a:p>
            <a:endParaRPr lang="en-029" dirty="0"/>
          </a:p>
          <a:p>
            <a:endParaRPr lang="en-029" dirty="0"/>
          </a:p>
        </p:txBody>
      </p:sp>
    </p:spTree>
    <p:extLst>
      <p:ext uri="{BB962C8B-B14F-4D97-AF65-F5344CB8AC3E}">
        <p14:creationId xmlns:p14="http://schemas.microsoft.com/office/powerpoint/2010/main" val="16688159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C2A10-EBA5-40E7-BD63-74255C1C2E07}"/>
              </a:ext>
            </a:extLst>
          </p:cNvPr>
          <p:cNvSpPr>
            <a:spLocks noGrp="1"/>
          </p:cNvSpPr>
          <p:nvPr>
            <p:ph type="ctrTitle"/>
          </p:nvPr>
        </p:nvSpPr>
        <p:spPr/>
        <p:txBody>
          <a:bodyPr/>
          <a:lstStyle/>
          <a:p>
            <a:r>
              <a:rPr lang="en-029" dirty="0"/>
              <a:t>Performance Bonds and Guarantee</a:t>
            </a:r>
          </a:p>
        </p:txBody>
      </p:sp>
      <p:sp>
        <p:nvSpPr>
          <p:cNvPr id="3" name="Content Placeholder 2">
            <a:extLst>
              <a:ext uri="{FF2B5EF4-FFF2-40B4-BE49-F238E27FC236}">
                <a16:creationId xmlns:a16="http://schemas.microsoft.com/office/drawing/2014/main" id="{F6420DC5-13E9-47AD-AB56-36919C2A8C2F}"/>
              </a:ext>
            </a:extLst>
          </p:cNvPr>
          <p:cNvSpPr>
            <a:spLocks noGrp="1"/>
          </p:cNvSpPr>
          <p:nvPr>
            <p:ph type="body" sz="quarter" idx="13"/>
          </p:nvPr>
        </p:nvSpPr>
        <p:spPr/>
        <p:txBody>
          <a:bodyPr/>
          <a:lstStyle/>
          <a:p>
            <a:endParaRPr lang="en-029" dirty="0"/>
          </a:p>
          <a:p>
            <a:endParaRPr lang="en-029" dirty="0"/>
          </a:p>
        </p:txBody>
      </p:sp>
      <p:pic>
        <p:nvPicPr>
          <p:cNvPr id="4" name="Picture 3">
            <a:extLst>
              <a:ext uri="{FF2B5EF4-FFF2-40B4-BE49-F238E27FC236}">
                <a16:creationId xmlns:a16="http://schemas.microsoft.com/office/drawing/2014/main" id="{9FDC315A-1B6F-47F9-8A45-69D3F66CCD19}"/>
              </a:ext>
            </a:extLst>
          </p:cNvPr>
          <p:cNvPicPr>
            <a:picLocks noChangeAspect="1"/>
          </p:cNvPicPr>
          <p:nvPr/>
        </p:nvPicPr>
        <p:blipFill>
          <a:blip r:embed="rId2"/>
          <a:stretch>
            <a:fillRect/>
          </a:stretch>
        </p:blipFill>
        <p:spPr>
          <a:xfrm rot="166946">
            <a:off x="1600049" y="1590727"/>
            <a:ext cx="9144000" cy="4773114"/>
          </a:xfrm>
          <a:prstGeom prst="rect">
            <a:avLst/>
          </a:prstGeom>
        </p:spPr>
      </p:pic>
    </p:spTree>
    <p:extLst>
      <p:ext uri="{BB962C8B-B14F-4D97-AF65-F5344CB8AC3E}">
        <p14:creationId xmlns:p14="http://schemas.microsoft.com/office/powerpoint/2010/main" val="33109202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CE9469-06F7-E270-DE0F-2A1D07075210}"/>
              </a:ext>
            </a:extLst>
          </p:cNvPr>
          <p:cNvSpPr>
            <a:spLocks noGrp="1"/>
          </p:cNvSpPr>
          <p:nvPr>
            <p:ph type="ctrTitle"/>
          </p:nvPr>
        </p:nvSpPr>
        <p:spPr/>
        <p:txBody>
          <a:bodyPr/>
          <a:lstStyle/>
          <a:p>
            <a:r>
              <a:rPr lang="en-US" dirty="0"/>
              <a:t>Estimated Uses and Sources</a:t>
            </a:r>
          </a:p>
        </p:txBody>
      </p:sp>
      <p:sp>
        <p:nvSpPr>
          <p:cNvPr id="51203" name="Rectangle 4"/>
          <p:cNvSpPr>
            <a:spLocks noGrp="1" noChangeArrowheads="1"/>
          </p:cNvSpPr>
          <p:nvPr>
            <p:ph type="body" sz="quarter" idx="13"/>
          </p:nvPr>
        </p:nvSpPr>
        <p:spPr/>
        <p:txBody>
          <a:bodyPr/>
          <a:lstStyle/>
          <a:p>
            <a:pPr marL="0" indent="0">
              <a:buNone/>
            </a:pPr>
            <a:r>
              <a:rPr lang="en-US" sz="1800" dirty="0"/>
              <a:t>.</a:t>
            </a:r>
          </a:p>
          <a:p>
            <a:endParaRPr lang="en-US" sz="1800" dirty="0"/>
          </a:p>
        </p:txBody>
      </p:sp>
      <p:pic>
        <p:nvPicPr>
          <p:cNvPr id="51204" name="Picture 5"/>
          <p:cNvPicPr>
            <a:picLocks noGrp="1" noChangeAspect="1" noChangeArrowheads="1"/>
          </p:cNvPicPr>
          <p:nvPr>
            <p:ph sz="quarter" idx="4294967295"/>
          </p:nvPr>
        </p:nvPicPr>
        <p:blipFill>
          <a:blip r:embed="rId2" cstate="print"/>
          <a:srcRect/>
          <a:stretch>
            <a:fillRect/>
          </a:stretch>
        </p:blipFill>
        <p:spPr>
          <a:xfrm>
            <a:off x="637309" y="1600200"/>
            <a:ext cx="9999663" cy="4543425"/>
          </a:xfrm>
          <a:noFill/>
        </p:spPr>
      </p:pic>
    </p:spTree>
    <p:extLst>
      <p:ext uri="{BB962C8B-B14F-4D97-AF65-F5344CB8AC3E}">
        <p14:creationId xmlns:p14="http://schemas.microsoft.com/office/powerpoint/2010/main" val="3735521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9B3CF-918F-447A-88C9-386B8C5C4BEE}"/>
              </a:ext>
            </a:extLst>
          </p:cNvPr>
          <p:cNvSpPr>
            <a:spLocks noGrp="1"/>
          </p:cNvSpPr>
          <p:nvPr>
            <p:ph type="ctrTitle"/>
          </p:nvPr>
        </p:nvSpPr>
        <p:spPr/>
        <p:txBody>
          <a:bodyPr/>
          <a:lstStyle/>
          <a:p>
            <a:r>
              <a:rPr lang="en-US" dirty="0"/>
              <a:t>Why Debt is So Important</a:t>
            </a:r>
          </a:p>
        </p:txBody>
      </p:sp>
      <p:sp>
        <p:nvSpPr>
          <p:cNvPr id="3" name="Content Placeholder 2">
            <a:extLst>
              <a:ext uri="{FF2B5EF4-FFF2-40B4-BE49-F238E27FC236}">
                <a16:creationId xmlns:a16="http://schemas.microsoft.com/office/drawing/2014/main" id="{88CC5213-E550-421B-AFCC-D0247D8C17E4}"/>
              </a:ext>
            </a:extLst>
          </p:cNvPr>
          <p:cNvSpPr>
            <a:spLocks noGrp="1"/>
          </p:cNvSpPr>
          <p:nvPr>
            <p:ph type="body" sz="quarter" idx="13"/>
          </p:nvPr>
        </p:nvSpPr>
        <p:spPr/>
        <p:txBody>
          <a:bodyPr/>
          <a:lstStyle/>
          <a:p>
            <a:r>
              <a:rPr lang="en-US" dirty="0"/>
              <a:t>Somebody from outside of the company</a:t>
            </a:r>
          </a:p>
          <a:p>
            <a:pPr lvl="1"/>
            <a:r>
              <a:rPr lang="en-US" dirty="0"/>
              <a:t>Puts money into the company</a:t>
            </a:r>
          </a:p>
          <a:p>
            <a:pPr lvl="1"/>
            <a:r>
              <a:rPr lang="en-US" dirty="0"/>
              <a:t>Makes sure the money will be paid back</a:t>
            </a:r>
          </a:p>
          <a:p>
            <a:pPr lvl="1"/>
            <a:r>
              <a:rPr lang="en-US" dirty="0"/>
              <a:t>Crucial stamp of approval</a:t>
            </a:r>
          </a:p>
          <a:p>
            <a:pPr lvl="1"/>
            <a:endParaRPr lang="en-US" dirty="0"/>
          </a:p>
        </p:txBody>
      </p:sp>
      <p:sp>
        <p:nvSpPr>
          <p:cNvPr id="4" name="Slide Number Placeholder 3">
            <a:extLst>
              <a:ext uri="{FF2B5EF4-FFF2-40B4-BE49-F238E27FC236}">
                <a16:creationId xmlns:a16="http://schemas.microsoft.com/office/drawing/2014/main" id="{53E41F2B-43C2-4DD3-B314-58F7AB202F60}"/>
              </a:ext>
            </a:extLst>
          </p:cNvPr>
          <p:cNvSpPr>
            <a:spLocks noGrp="1"/>
          </p:cNvSpPr>
          <p:nvPr>
            <p:ph type="sldNum" sz="quarter" idx="4294967295"/>
          </p:nvPr>
        </p:nvSpPr>
        <p:spPr>
          <a:xfrm>
            <a:off x="11495088" y="6457950"/>
            <a:ext cx="696912" cy="400050"/>
          </a:xfrm>
        </p:spPr>
        <p:txBody>
          <a:bodyPr/>
          <a:lstStyle/>
          <a:p>
            <a:fld id="{EB241CD2-1E45-42A3-B213-66A034DF9A3B}" type="slidenum">
              <a:rPr lang="en-GB" smtClean="0"/>
              <a:t>9</a:t>
            </a:fld>
            <a:endParaRPr lang="en-GB" dirty="0"/>
          </a:p>
        </p:txBody>
      </p:sp>
      <p:pic>
        <p:nvPicPr>
          <p:cNvPr id="5" name="Picture 4">
            <a:extLst>
              <a:ext uri="{FF2B5EF4-FFF2-40B4-BE49-F238E27FC236}">
                <a16:creationId xmlns:a16="http://schemas.microsoft.com/office/drawing/2014/main" id="{B8D32722-9E4E-484E-9101-B9A472CEF31B}"/>
              </a:ext>
            </a:extLst>
          </p:cNvPr>
          <p:cNvPicPr>
            <a:picLocks noChangeAspect="1"/>
          </p:cNvPicPr>
          <p:nvPr/>
        </p:nvPicPr>
        <p:blipFill>
          <a:blip r:embed="rId2"/>
          <a:stretch>
            <a:fillRect/>
          </a:stretch>
        </p:blipFill>
        <p:spPr>
          <a:xfrm>
            <a:off x="1149926" y="3626490"/>
            <a:ext cx="4413259" cy="3231509"/>
          </a:xfrm>
          <a:prstGeom prst="rect">
            <a:avLst/>
          </a:prstGeom>
        </p:spPr>
      </p:pic>
      <p:pic>
        <p:nvPicPr>
          <p:cNvPr id="8" name="Picture 7">
            <a:extLst>
              <a:ext uri="{FF2B5EF4-FFF2-40B4-BE49-F238E27FC236}">
                <a16:creationId xmlns:a16="http://schemas.microsoft.com/office/drawing/2014/main" id="{B4B53520-FE6E-D4A6-03F0-44E3DD4CF73E}"/>
              </a:ext>
            </a:extLst>
          </p:cNvPr>
          <p:cNvPicPr>
            <a:picLocks noChangeAspect="1"/>
          </p:cNvPicPr>
          <p:nvPr/>
        </p:nvPicPr>
        <p:blipFill>
          <a:blip r:embed="rId3"/>
          <a:stretch>
            <a:fillRect/>
          </a:stretch>
        </p:blipFill>
        <p:spPr>
          <a:xfrm>
            <a:off x="6905904" y="3023492"/>
            <a:ext cx="2467319" cy="1609950"/>
          </a:xfrm>
          <a:prstGeom prst="rect">
            <a:avLst/>
          </a:prstGeom>
        </p:spPr>
      </p:pic>
      <p:pic>
        <p:nvPicPr>
          <p:cNvPr id="6" name="Picture 5">
            <a:extLst>
              <a:ext uri="{FF2B5EF4-FFF2-40B4-BE49-F238E27FC236}">
                <a16:creationId xmlns:a16="http://schemas.microsoft.com/office/drawing/2014/main" id="{0B3588E1-6686-20E6-E60B-296A4A947748}"/>
              </a:ext>
            </a:extLst>
          </p:cNvPr>
          <p:cNvPicPr>
            <a:picLocks noChangeAspect="1"/>
          </p:cNvPicPr>
          <p:nvPr/>
        </p:nvPicPr>
        <p:blipFill>
          <a:blip r:embed="rId4"/>
          <a:stretch>
            <a:fillRect/>
          </a:stretch>
        </p:blipFill>
        <p:spPr>
          <a:xfrm>
            <a:off x="9757066" y="2678539"/>
            <a:ext cx="2125312" cy="2299855"/>
          </a:xfrm>
          <a:prstGeom prst="rect">
            <a:avLst/>
          </a:prstGeom>
        </p:spPr>
      </p:pic>
    </p:spTree>
    <p:extLst>
      <p:ext uri="{BB962C8B-B14F-4D97-AF65-F5344CB8AC3E}">
        <p14:creationId xmlns:p14="http://schemas.microsoft.com/office/powerpoint/2010/main" val="16604614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ctrTitle"/>
          </p:nvPr>
        </p:nvSpPr>
        <p:spPr/>
        <p:txBody>
          <a:bodyPr/>
          <a:lstStyle/>
          <a:p>
            <a:r>
              <a:rPr lang="en-US" dirty="0"/>
              <a:t>Revenue Forecast from Traffic</a:t>
            </a:r>
          </a:p>
        </p:txBody>
      </p:sp>
      <p:sp>
        <p:nvSpPr>
          <p:cNvPr id="64515" name="Rectangle 3"/>
          <p:cNvSpPr>
            <a:spLocks noGrp="1" noChangeArrowheads="1"/>
          </p:cNvSpPr>
          <p:nvPr>
            <p:ph type="body" sz="quarter" idx="13"/>
          </p:nvPr>
        </p:nvSpPr>
        <p:spPr/>
        <p:txBody>
          <a:bodyPr>
            <a:normAutofit lnSpcReduction="10000"/>
          </a:bodyPr>
          <a:lstStyle/>
          <a:p>
            <a:r>
              <a:rPr lang="en-US" sz="1800" dirty="0"/>
              <a:t>Traffic study was performed by Wilbur Smith – well known forecasting company for traffic studies.</a:t>
            </a:r>
          </a:p>
          <a:p>
            <a:pPr lvl="1"/>
            <a:r>
              <a:rPr lang="en-US" sz="1600" dirty="0"/>
              <a:t>Studied traffic across the tunnel from 1964-1985</a:t>
            </a:r>
          </a:p>
          <a:p>
            <a:pPr lvl="1"/>
            <a:r>
              <a:rPr lang="en-US" sz="1600" dirty="0"/>
              <a:t>Interviewed Ferry companies and asked “complex questions that we did not understand.”</a:t>
            </a:r>
          </a:p>
          <a:p>
            <a:pPr lvl="1"/>
            <a:r>
              <a:rPr lang="en-US" sz="1600" dirty="0"/>
              <a:t>Did not forecast bloody price war.</a:t>
            </a:r>
          </a:p>
          <a:p>
            <a:r>
              <a:rPr lang="en-US" sz="1800" dirty="0"/>
              <a:t>S. G. Warburg Securities, one of Eurotunnel's investment banks, said in a report issued several months ago that it expected the number of cars crossing the channel to increase to 12.9 million in 2003 from 5.3 million in 1993, when they were all carried by ferry, with 7 million of the increased numbers representing travel via the tunnel. </a:t>
            </a:r>
          </a:p>
          <a:p>
            <a:r>
              <a:rPr lang="en-US" sz="1800" dirty="0"/>
              <a:t>Similarly, Warburg said it expected the number of passengers crossing the channel to jump to 125 million in 2003 from 76.5 million last year. The tunnel would provide almost all the growth. </a:t>
            </a:r>
          </a:p>
          <a:p>
            <a:endParaRPr lang="en-US" dirty="0"/>
          </a:p>
          <a:p>
            <a:r>
              <a:rPr lang="en-US" dirty="0"/>
              <a:t>The Railway Usage Contract</a:t>
            </a:r>
          </a:p>
          <a:p>
            <a:pPr lvl="1"/>
            <a:r>
              <a:rPr lang="en-US" dirty="0"/>
              <a:t>Railways are entitled to up to 50% of the  capacity of the system per hour.</a:t>
            </a:r>
          </a:p>
          <a:p>
            <a:pPr lvl="1"/>
            <a:r>
              <a:rPr lang="en-US" dirty="0"/>
              <a:t>Railways are obliged to pay usage charges for the system by through trains.</a:t>
            </a:r>
          </a:p>
          <a:p>
            <a:pPr lvl="1"/>
            <a:r>
              <a:rPr lang="en-US" dirty="0"/>
              <a:t>Usage charges include a fixed annual amount (25 million GBP per year and a variable element; 12.4 per passenger.)</a:t>
            </a:r>
          </a:p>
          <a:p>
            <a:pPr lvl="1"/>
            <a:endParaRPr lang="en-US" dirty="0"/>
          </a:p>
          <a:p>
            <a:pPr lvl="1"/>
            <a:endParaRPr lang="en-US" dirty="0"/>
          </a:p>
        </p:txBody>
      </p:sp>
    </p:spTree>
    <p:extLst>
      <p:ext uri="{BB962C8B-B14F-4D97-AF65-F5344CB8AC3E}">
        <p14:creationId xmlns:p14="http://schemas.microsoft.com/office/powerpoint/2010/main" val="35382326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D5D2-19F6-C098-4802-45AD7E39C191}"/>
              </a:ext>
            </a:extLst>
          </p:cNvPr>
          <p:cNvSpPr>
            <a:spLocks noGrp="1"/>
          </p:cNvSpPr>
          <p:nvPr>
            <p:ph type="ctrTitle"/>
          </p:nvPr>
        </p:nvSpPr>
        <p:spPr/>
        <p:txBody>
          <a:bodyPr/>
          <a:lstStyle/>
          <a:p>
            <a:r>
              <a:rPr lang="en-US" dirty="0"/>
              <a:t>Eurotunnel Case Questions</a:t>
            </a:r>
          </a:p>
        </p:txBody>
      </p:sp>
      <p:sp>
        <p:nvSpPr>
          <p:cNvPr id="3" name="Text Placeholder 2">
            <a:extLst>
              <a:ext uri="{FF2B5EF4-FFF2-40B4-BE49-F238E27FC236}">
                <a16:creationId xmlns:a16="http://schemas.microsoft.com/office/drawing/2014/main" id="{457E6634-A431-FAB3-D05C-B008376AEAF1}"/>
              </a:ext>
            </a:extLst>
          </p:cNvPr>
          <p:cNvSpPr>
            <a:spLocks noGrp="1"/>
          </p:cNvSpPr>
          <p:nvPr>
            <p:ph type="body" sz="quarter" idx="13"/>
          </p:nvPr>
        </p:nvSpPr>
        <p:spPr/>
        <p:txBody>
          <a:bodyPr/>
          <a:lstStyle/>
          <a:p>
            <a:r>
              <a:rPr lang="en-US" dirty="0"/>
              <a:t>Who do you think paid for change orders in EPC contract</a:t>
            </a:r>
          </a:p>
          <a:p>
            <a:r>
              <a:rPr lang="en-US" dirty="0"/>
              <a:t>Do you think it is bad to have the EPC Contractor as an Investor</a:t>
            </a:r>
          </a:p>
          <a:p>
            <a:r>
              <a:rPr lang="en-US" dirty="0"/>
              <a:t>Do you think risks associated with the traffic volumes conform to the idea of what is necessary for project finance</a:t>
            </a:r>
          </a:p>
          <a:p>
            <a:r>
              <a:rPr lang="en-US" dirty="0"/>
              <a:t>Do you think the debt to capital was a good way to evaluate the credit risk</a:t>
            </a:r>
          </a:p>
          <a:p>
            <a:r>
              <a:rPr lang="en-US" dirty="0"/>
              <a:t>Think about supply and demand.  What happened to the supply of ways to get across the channel with the project</a:t>
            </a:r>
          </a:p>
          <a:p>
            <a:r>
              <a:rPr lang="en-US" dirty="0"/>
              <a:t>What do you think was the reaction of Ferries and Airlines</a:t>
            </a:r>
          </a:p>
        </p:txBody>
      </p:sp>
    </p:spTree>
    <p:extLst>
      <p:ext uri="{BB962C8B-B14F-4D97-AF65-F5344CB8AC3E}">
        <p14:creationId xmlns:p14="http://schemas.microsoft.com/office/powerpoint/2010/main" val="32687539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0FA-2B58-5975-A52B-A6A37791603E}"/>
              </a:ext>
            </a:extLst>
          </p:cNvPr>
          <p:cNvSpPr>
            <a:spLocks noGrp="1"/>
          </p:cNvSpPr>
          <p:nvPr>
            <p:ph type="ctrTitle"/>
          </p:nvPr>
        </p:nvSpPr>
        <p:spPr/>
        <p:txBody>
          <a:bodyPr/>
          <a:lstStyle/>
          <a:p>
            <a:r>
              <a:rPr lang="en-US" dirty="0"/>
              <a:t>Cost Over-Run Summary</a:t>
            </a:r>
          </a:p>
        </p:txBody>
      </p:sp>
      <p:sp>
        <p:nvSpPr>
          <p:cNvPr id="55299" name="Rectangle 3"/>
          <p:cNvSpPr>
            <a:spLocks noGrp="1" noChangeArrowheads="1"/>
          </p:cNvSpPr>
          <p:nvPr>
            <p:ph type="body" sz="quarter" idx="13"/>
          </p:nvPr>
        </p:nvSpPr>
        <p:spPr>
          <a:xfrm>
            <a:off x="323478" y="1600200"/>
            <a:ext cx="6756195" cy="5030431"/>
          </a:xfrm>
        </p:spPr>
        <p:txBody>
          <a:bodyPr>
            <a:normAutofit/>
          </a:bodyPr>
          <a:lstStyle/>
          <a:p>
            <a:pPr>
              <a:lnSpc>
                <a:spcPct val="80000"/>
              </a:lnSpc>
            </a:pPr>
            <a:r>
              <a:rPr lang="en-US" sz="1600" dirty="0"/>
              <a:t>Scope Changes from Government – Safety standards of navettes and other risks</a:t>
            </a:r>
          </a:p>
          <a:p>
            <a:pPr>
              <a:lnSpc>
                <a:spcPct val="80000"/>
              </a:lnSpc>
            </a:pPr>
            <a:r>
              <a:rPr lang="en-US" sz="1600" dirty="0"/>
              <a:t>Definition of who bears responsibility and risk allocation</a:t>
            </a:r>
          </a:p>
          <a:p>
            <a:pPr>
              <a:lnSpc>
                <a:spcPct val="80000"/>
              </a:lnSpc>
            </a:pPr>
            <a:r>
              <a:rPr lang="en-US" sz="1600" dirty="0"/>
              <a:t>A form of political risk; politically sensitive deadlines; managers with political experience rather than technical experience</a:t>
            </a:r>
          </a:p>
          <a:p>
            <a:pPr>
              <a:lnSpc>
                <a:spcPct val="80000"/>
              </a:lnSpc>
            </a:pPr>
            <a:endParaRPr lang="en-US" sz="1600" dirty="0"/>
          </a:p>
        </p:txBody>
      </p:sp>
      <p:pic>
        <p:nvPicPr>
          <p:cNvPr id="55300" name="Picture 18"/>
          <p:cNvPicPr>
            <a:picLocks noGrp="1" noChangeAspect="1" noChangeArrowheads="1"/>
          </p:cNvPicPr>
          <p:nvPr>
            <p:ph sz="quarter" idx="4294967295"/>
          </p:nvPr>
        </p:nvPicPr>
        <p:blipFill>
          <a:blip r:embed="rId2" cstate="print"/>
          <a:srcRect/>
          <a:stretch>
            <a:fillRect/>
          </a:stretch>
        </p:blipFill>
        <p:spPr>
          <a:xfrm>
            <a:off x="7079673" y="3765342"/>
            <a:ext cx="4572000" cy="2322513"/>
          </a:xfrm>
          <a:noFill/>
        </p:spPr>
      </p:pic>
      <p:pic>
        <p:nvPicPr>
          <p:cNvPr id="55302" name="Picture 21"/>
          <p:cNvPicPr>
            <a:picLocks noGrp="1" noChangeAspect="1" noChangeArrowheads="1"/>
          </p:cNvPicPr>
          <p:nvPr>
            <p:ph sz="quarter" idx="4294967295"/>
          </p:nvPr>
        </p:nvPicPr>
        <p:blipFill>
          <a:blip r:embed="rId3" cstate="print"/>
          <a:srcRect/>
          <a:stretch>
            <a:fillRect/>
          </a:stretch>
        </p:blipFill>
        <p:spPr>
          <a:xfrm>
            <a:off x="1094508" y="3289056"/>
            <a:ext cx="4904509" cy="3341575"/>
          </a:xfrm>
          <a:noFill/>
        </p:spPr>
      </p:pic>
      <p:sp>
        <p:nvSpPr>
          <p:cNvPr id="55301" name="Rectangle 5"/>
          <p:cNvSpPr>
            <a:spLocks noChangeArrowheads="1"/>
          </p:cNvSpPr>
          <p:nvPr/>
        </p:nvSpPr>
        <p:spPr bwMode="auto">
          <a:xfrm>
            <a:off x="7620000" y="1184123"/>
            <a:ext cx="4073236" cy="1477328"/>
          </a:xfrm>
          <a:prstGeom prst="rect">
            <a:avLst/>
          </a:prstGeom>
          <a:solidFill>
            <a:srgbClr val="FFFF66"/>
          </a:solidFill>
          <a:ln w="12700">
            <a:noFill/>
            <a:miter lim="800000"/>
            <a:headEnd type="none" w="sm" len="sm"/>
            <a:tailEnd type="none" w="lg" len="lg"/>
          </a:ln>
        </p:spPr>
        <p:txBody>
          <a:bodyPr wrap="square" anchor="ctr">
            <a:spAutoFit/>
          </a:bodyPr>
          <a:lstStyle/>
          <a:p>
            <a:pPr algn="just">
              <a:tabLst>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GB" dirty="0"/>
              <a:t>The rolling stock for the shuttle trains was let on a procurement basis. TML would manage their acquisition on behalf of Eurotunnel and be paid a percentage fee for this service.</a:t>
            </a:r>
          </a:p>
        </p:txBody>
      </p:sp>
    </p:spTree>
    <p:extLst>
      <p:ext uri="{BB962C8B-B14F-4D97-AF65-F5344CB8AC3E}">
        <p14:creationId xmlns:p14="http://schemas.microsoft.com/office/powerpoint/2010/main" val="7244808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p:txBody>
          <a:bodyPr/>
          <a:lstStyle/>
          <a:p>
            <a:r>
              <a:rPr lang="en-US" dirty="0"/>
              <a:t>Eurotunnel Time-Line</a:t>
            </a:r>
          </a:p>
        </p:txBody>
      </p:sp>
      <p:pic>
        <p:nvPicPr>
          <p:cNvPr id="53251" name="Picture 3" descr="eurotunnel"/>
          <p:cNvPicPr>
            <a:picLocks noGrp="1" noChangeAspect="1" noChangeArrowheads="1"/>
          </p:cNvPicPr>
          <p:nvPr>
            <p:ph sz="quarter" idx="4294967295"/>
          </p:nvPr>
        </p:nvPicPr>
        <p:blipFill>
          <a:blip r:embed="rId2" cstate="print"/>
          <a:srcRect/>
          <a:stretch>
            <a:fillRect/>
          </a:stretch>
        </p:blipFill>
        <p:spPr>
          <a:xfrm>
            <a:off x="1271154" y="1702366"/>
            <a:ext cx="1919288" cy="4876800"/>
          </a:xfrm>
          <a:noFill/>
        </p:spPr>
      </p:pic>
      <p:pic>
        <p:nvPicPr>
          <p:cNvPr id="53256" name="Picture 8" descr="eurotunnel2"/>
          <p:cNvPicPr>
            <a:picLocks noGrp="1" noChangeAspect="1" noChangeArrowheads="1"/>
          </p:cNvPicPr>
          <p:nvPr>
            <p:ph sz="quarter" idx="4294967295"/>
          </p:nvPr>
        </p:nvPicPr>
        <p:blipFill>
          <a:blip r:embed="rId3" cstate="print"/>
          <a:srcRect/>
          <a:stretch>
            <a:fillRect/>
          </a:stretch>
        </p:blipFill>
        <p:spPr>
          <a:xfrm>
            <a:off x="4427538" y="1702366"/>
            <a:ext cx="1752600" cy="5029200"/>
          </a:xfrm>
          <a:noFill/>
        </p:spPr>
      </p:pic>
      <p:sp>
        <p:nvSpPr>
          <p:cNvPr id="53252" name="Rectangle 4"/>
          <p:cNvSpPr>
            <a:spLocks noChangeArrowheads="1"/>
          </p:cNvSpPr>
          <p:nvPr/>
        </p:nvSpPr>
        <p:spPr bwMode="auto">
          <a:xfrm>
            <a:off x="1524001" y="-4336"/>
            <a:ext cx="184731" cy="830997"/>
          </a:xfrm>
          <a:prstGeom prst="rect">
            <a:avLst/>
          </a:prstGeom>
          <a:noFill/>
          <a:ln w="12700">
            <a:noFill/>
            <a:miter lim="800000"/>
            <a:headEnd type="none" w="sm" len="sm"/>
            <a:tailEnd type="none" w="sm" len="sm"/>
          </a:ln>
        </p:spPr>
        <p:txBody>
          <a:bodyPr wrap="none" anchor="ctr">
            <a:spAutoFit/>
          </a:bodyPr>
          <a:lstStyle/>
          <a:p>
            <a:pPr algn="l"/>
            <a:br>
              <a:rPr lang="en-GB" sz="2400" dirty="0">
                <a:latin typeface="Times New Roman" pitchFamily="18" charset="0"/>
              </a:rPr>
            </a:br>
            <a:endParaRPr lang="en-GB" sz="2400" dirty="0">
              <a:latin typeface="Times New Roman" pitchFamily="18" charset="0"/>
            </a:endParaRPr>
          </a:p>
        </p:txBody>
      </p:sp>
      <p:sp>
        <p:nvSpPr>
          <p:cNvPr id="53253" name="AutoShape 5" descr="[ image:  ]"/>
          <p:cNvSpPr>
            <a:spLocks noChangeAspect="1" noChangeArrowheads="1"/>
          </p:cNvSpPr>
          <p:nvPr/>
        </p:nvSpPr>
        <p:spPr bwMode="auto">
          <a:xfrm>
            <a:off x="1692275" y="868363"/>
            <a:ext cx="1428750" cy="4457700"/>
          </a:xfrm>
          <a:prstGeom prst="rect">
            <a:avLst/>
          </a:prstGeom>
          <a:noFill/>
          <a:ln w="9525">
            <a:noFill/>
            <a:miter lim="800000"/>
            <a:headEnd/>
            <a:tailEnd/>
          </a:ln>
        </p:spPr>
        <p:txBody>
          <a:bodyPr/>
          <a:lstStyle/>
          <a:p>
            <a:endParaRPr lang="en-US" dirty="0"/>
          </a:p>
        </p:txBody>
      </p:sp>
      <p:sp>
        <p:nvSpPr>
          <p:cNvPr id="53254" name="Rectangle 6"/>
          <p:cNvSpPr>
            <a:spLocks noChangeArrowheads="1"/>
          </p:cNvSpPr>
          <p:nvPr/>
        </p:nvSpPr>
        <p:spPr bwMode="auto">
          <a:xfrm>
            <a:off x="1524001" y="-4336"/>
            <a:ext cx="184731" cy="830997"/>
          </a:xfrm>
          <a:prstGeom prst="rect">
            <a:avLst/>
          </a:prstGeom>
          <a:noFill/>
          <a:ln w="12700">
            <a:noFill/>
            <a:miter lim="800000"/>
            <a:headEnd type="none" w="sm" len="sm"/>
            <a:tailEnd type="none" w="sm" len="sm"/>
          </a:ln>
        </p:spPr>
        <p:txBody>
          <a:bodyPr wrap="none" anchor="ctr">
            <a:spAutoFit/>
          </a:bodyPr>
          <a:lstStyle/>
          <a:p>
            <a:pPr algn="l"/>
            <a:br>
              <a:rPr lang="en-GB" sz="2400" dirty="0">
                <a:latin typeface="Times New Roman" pitchFamily="18" charset="0"/>
              </a:rPr>
            </a:br>
            <a:endParaRPr lang="en-GB" sz="2400" dirty="0">
              <a:latin typeface="Times New Roman" pitchFamily="18" charset="0"/>
            </a:endParaRPr>
          </a:p>
        </p:txBody>
      </p:sp>
      <p:sp>
        <p:nvSpPr>
          <p:cNvPr id="53255" name="AutoShape 7" descr="[ image:  ]"/>
          <p:cNvSpPr>
            <a:spLocks noChangeAspect="1" noChangeArrowheads="1"/>
          </p:cNvSpPr>
          <p:nvPr/>
        </p:nvSpPr>
        <p:spPr bwMode="auto">
          <a:xfrm>
            <a:off x="1692275" y="868363"/>
            <a:ext cx="1428750" cy="4457700"/>
          </a:xfrm>
          <a:prstGeom prst="rect">
            <a:avLst/>
          </a:prstGeom>
          <a:noFill/>
          <a:ln w="9525">
            <a:noFill/>
            <a:miter lim="800000"/>
            <a:headEnd/>
            <a:tailEnd/>
          </a:ln>
        </p:spPr>
        <p:txBody>
          <a:bodyPr/>
          <a:lstStyle/>
          <a:p>
            <a:endParaRPr lang="en-US" dirty="0"/>
          </a:p>
        </p:txBody>
      </p:sp>
      <p:sp>
        <p:nvSpPr>
          <p:cNvPr id="53257" name="Text Box 9"/>
          <p:cNvSpPr txBox="1">
            <a:spLocks noChangeArrowheads="1"/>
          </p:cNvSpPr>
          <p:nvPr/>
        </p:nvSpPr>
        <p:spPr bwMode="auto">
          <a:xfrm>
            <a:off x="8153400" y="2362201"/>
            <a:ext cx="1524000" cy="1200329"/>
          </a:xfrm>
          <a:prstGeom prst="rect">
            <a:avLst/>
          </a:prstGeom>
          <a:solidFill>
            <a:schemeClr val="hlink"/>
          </a:solidFill>
          <a:ln w="12700">
            <a:solidFill>
              <a:srgbClr val="FF9933"/>
            </a:solidFill>
            <a:miter lim="800000"/>
            <a:headEnd type="none" w="sm" len="sm"/>
            <a:tailEnd type="none" w="sm" len="sm"/>
          </a:ln>
        </p:spPr>
        <p:txBody>
          <a:bodyPr>
            <a:spAutoFit/>
          </a:bodyPr>
          <a:lstStyle/>
          <a:p>
            <a:pPr algn="l">
              <a:spcBef>
                <a:spcPct val="50000"/>
              </a:spcBef>
            </a:pPr>
            <a:r>
              <a:rPr lang="en-US" dirty="0"/>
              <a:t>Initial Cost Estimate to be 4.9 billion GBP</a:t>
            </a:r>
          </a:p>
        </p:txBody>
      </p:sp>
      <p:sp>
        <p:nvSpPr>
          <p:cNvPr id="53258" name="Line 10"/>
          <p:cNvSpPr>
            <a:spLocks noChangeShapeType="1"/>
          </p:cNvSpPr>
          <p:nvPr/>
        </p:nvSpPr>
        <p:spPr bwMode="auto">
          <a:xfrm flipH="1">
            <a:off x="6248400" y="2743200"/>
            <a:ext cx="1752600" cy="76200"/>
          </a:xfrm>
          <a:prstGeom prst="line">
            <a:avLst/>
          </a:prstGeom>
          <a:noFill/>
          <a:ln w="12700">
            <a:solidFill>
              <a:schemeClr val="tx1"/>
            </a:solidFill>
            <a:round/>
            <a:headEnd type="none" w="sm" len="sm"/>
            <a:tailEnd type="triangle" w="sm" len="sm"/>
          </a:ln>
        </p:spPr>
        <p:txBody>
          <a:bodyPr/>
          <a:lstStyle/>
          <a:p>
            <a:endParaRPr lang="en-US" dirty="0"/>
          </a:p>
        </p:txBody>
      </p:sp>
      <p:sp>
        <p:nvSpPr>
          <p:cNvPr id="53259" name="Rectangle 11"/>
          <p:cNvSpPr>
            <a:spLocks noChangeArrowheads="1"/>
          </p:cNvSpPr>
          <p:nvPr/>
        </p:nvSpPr>
        <p:spPr bwMode="auto">
          <a:xfrm>
            <a:off x="9821862" y="612844"/>
            <a:ext cx="2370138" cy="5632311"/>
          </a:xfrm>
          <a:prstGeom prst="rect">
            <a:avLst/>
          </a:prstGeom>
          <a:solidFill>
            <a:srgbClr val="FFFF66"/>
          </a:solidFill>
          <a:ln w="12700">
            <a:noFill/>
            <a:miter lim="800000"/>
            <a:headEnd type="none" w="sm" len="sm"/>
            <a:tailEnd type="none" w="lg" len="lg"/>
          </a:ln>
        </p:spPr>
        <p:txBody>
          <a:bodyPr anchor="ctr">
            <a:spAutoFit/>
          </a:bodyPr>
          <a:lstStyle/>
          <a:p>
            <a:pPr algn="l"/>
            <a:r>
              <a:rPr lang="en-GB" dirty="0"/>
              <a:t>The tunnelling works were let on a target cost basis. TML would work on a cost‑plus basis and be paid a fee of 12.36% of the target cost including adjustments for variations and inflation. Any cost overruns would be paid for on a 70:30 Eurotunnel:TML basis, up to a cap of 6% of the target cost adjusted for inflation and variations. Eurotunnel would pay 100% of any cost overruns over this cap. </a:t>
            </a:r>
          </a:p>
        </p:txBody>
      </p:sp>
      <p:sp>
        <p:nvSpPr>
          <p:cNvPr id="53260" name="Line 12"/>
          <p:cNvSpPr>
            <a:spLocks noChangeShapeType="1"/>
          </p:cNvSpPr>
          <p:nvPr/>
        </p:nvSpPr>
        <p:spPr bwMode="auto">
          <a:xfrm flipH="1">
            <a:off x="3200400" y="2819400"/>
            <a:ext cx="4800600" cy="1676400"/>
          </a:xfrm>
          <a:prstGeom prst="line">
            <a:avLst/>
          </a:prstGeom>
          <a:noFill/>
          <a:ln w="12700">
            <a:solidFill>
              <a:schemeClr val="tx1"/>
            </a:solidFill>
            <a:round/>
            <a:headEnd type="none" w="sm" len="sm"/>
            <a:tailEnd type="stealth" w="lg" len="lg"/>
          </a:ln>
        </p:spPr>
        <p:txBody>
          <a:bodyPr/>
          <a:lstStyle/>
          <a:p>
            <a:endParaRPr lang="en-US" dirty="0"/>
          </a:p>
        </p:txBody>
      </p:sp>
    </p:spTree>
    <p:extLst>
      <p:ext uri="{BB962C8B-B14F-4D97-AF65-F5344CB8AC3E}">
        <p14:creationId xmlns:p14="http://schemas.microsoft.com/office/powerpoint/2010/main" val="14432219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p:txBody>
          <a:bodyPr/>
          <a:lstStyle/>
          <a:p>
            <a:r>
              <a:rPr lang="en-US" dirty="0"/>
              <a:t>Uses and Sources of Funds</a:t>
            </a:r>
          </a:p>
        </p:txBody>
      </p:sp>
      <p:sp>
        <p:nvSpPr>
          <p:cNvPr id="52227" name="Rectangle 3"/>
          <p:cNvSpPr>
            <a:spLocks noGrp="1" noChangeArrowheads="1"/>
          </p:cNvSpPr>
          <p:nvPr>
            <p:ph type="body" sz="quarter" idx="13"/>
          </p:nvPr>
        </p:nvSpPr>
        <p:spPr/>
        <p:txBody>
          <a:bodyPr/>
          <a:lstStyle/>
          <a:p>
            <a:pPr marL="109538" indent="-109538">
              <a:buNone/>
            </a:pPr>
            <a:r>
              <a:rPr lang="en-US" sz="1800" dirty="0"/>
              <a:t>The Equity Issuances were to the public rather than to a company with expertise</a:t>
            </a:r>
          </a:p>
          <a:p>
            <a:pPr marL="109538" indent="-109538"/>
            <a:endParaRPr lang="en-US" sz="1800" dirty="0"/>
          </a:p>
          <a:p>
            <a:pPr marL="109538" indent="-109538"/>
            <a:endParaRPr lang="en-US" sz="1800" dirty="0"/>
          </a:p>
        </p:txBody>
      </p:sp>
      <p:pic>
        <p:nvPicPr>
          <p:cNvPr id="52231" name="Picture 13"/>
          <p:cNvPicPr>
            <a:picLocks noGrp="1" noChangeAspect="1" noChangeArrowheads="1"/>
          </p:cNvPicPr>
          <p:nvPr>
            <p:ph sz="half" idx="4294967295"/>
          </p:nvPr>
        </p:nvPicPr>
        <p:blipFill>
          <a:blip r:embed="rId2" cstate="print"/>
          <a:srcRect/>
          <a:stretch>
            <a:fillRect/>
          </a:stretch>
        </p:blipFill>
        <p:spPr>
          <a:xfrm>
            <a:off x="761999" y="2259660"/>
            <a:ext cx="9559637" cy="4132552"/>
          </a:xfrm>
          <a:noFill/>
        </p:spPr>
      </p:pic>
    </p:spTree>
    <p:extLst>
      <p:ext uri="{BB962C8B-B14F-4D97-AF65-F5344CB8AC3E}">
        <p14:creationId xmlns:p14="http://schemas.microsoft.com/office/powerpoint/2010/main" val="27567475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B4C703-6067-0015-9335-F0508DC807F3}"/>
              </a:ext>
            </a:extLst>
          </p:cNvPr>
          <p:cNvSpPr>
            <a:spLocks noGrp="1"/>
          </p:cNvSpPr>
          <p:nvPr>
            <p:ph type="ctrTitle"/>
          </p:nvPr>
        </p:nvSpPr>
        <p:spPr/>
        <p:txBody>
          <a:bodyPr/>
          <a:lstStyle/>
          <a:p>
            <a:r>
              <a:rPr lang="en-US" dirty="0"/>
              <a:t>Eurotunnel Debt/EBITDA</a:t>
            </a:r>
          </a:p>
        </p:txBody>
      </p:sp>
      <p:pic>
        <p:nvPicPr>
          <p:cNvPr id="46083" name="Picture 4"/>
          <p:cNvPicPr>
            <a:picLocks noGrp="1" noChangeAspect="1" noChangeArrowheads="1"/>
          </p:cNvPicPr>
          <p:nvPr>
            <p:ph sz="quarter" idx="4294967295"/>
          </p:nvPr>
        </p:nvPicPr>
        <p:blipFill>
          <a:blip r:embed="rId2" cstate="print"/>
          <a:srcRect/>
          <a:stretch>
            <a:fillRect/>
          </a:stretch>
        </p:blipFill>
        <p:spPr>
          <a:xfrm>
            <a:off x="5777681" y="4248223"/>
            <a:ext cx="6019800" cy="1963738"/>
          </a:xfrm>
          <a:noFill/>
        </p:spPr>
      </p:pic>
      <p:pic>
        <p:nvPicPr>
          <p:cNvPr id="46085" name="Picture 9"/>
          <p:cNvPicPr>
            <a:picLocks noGrp="1" noChangeAspect="1" noChangeArrowheads="1"/>
          </p:cNvPicPr>
          <p:nvPr>
            <p:ph sz="quarter" idx="4294967295"/>
          </p:nvPr>
        </p:nvPicPr>
        <p:blipFill>
          <a:blip r:embed="rId3" cstate="print"/>
          <a:srcRect/>
          <a:stretch>
            <a:fillRect/>
          </a:stretch>
        </p:blipFill>
        <p:spPr>
          <a:xfrm>
            <a:off x="323478" y="2026517"/>
            <a:ext cx="4876800" cy="3203575"/>
          </a:xfrm>
        </p:spPr>
      </p:pic>
      <p:sp>
        <p:nvSpPr>
          <p:cNvPr id="46084" name="Text Box 8"/>
          <p:cNvSpPr txBox="1">
            <a:spLocks noChangeArrowheads="1"/>
          </p:cNvSpPr>
          <p:nvPr/>
        </p:nvSpPr>
        <p:spPr bwMode="auto">
          <a:xfrm>
            <a:off x="7929717" y="1319981"/>
            <a:ext cx="1715729" cy="2308324"/>
          </a:xfrm>
          <a:prstGeom prst="rect">
            <a:avLst/>
          </a:prstGeom>
          <a:solidFill>
            <a:srgbClr val="FFFF66"/>
          </a:solidFill>
          <a:ln w="12700">
            <a:noFill/>
            <a:miter lim="800000"/>
            <a:headEnd type="none" w="sm" len="sm"/>
            <a:tailEnd type="none" w="lg" len="lg"/>
          </a:ln>
        </p:spPr>
        <p:txBody>
          <a:bodyPr wrap="square">
            <a:spAutoFit/>
          </a:bodyPr>
          <a:lstStyle/>
          <a:p>
            <a:pPr algn="l">
              <a:spcBef>
                <a:spcPct val="50000"/>
              </a:spcBef>
            </a:pPr>
            <a:r>
              <a:rPr lang="en-US" dirty="0"/>
              <a:t>The debt to capital ratio for Eurotunnel  at financial close of 76% was in line with other projects, but it was irrelevant</a:t>
            </a:r>
          </a:p>
        </p:txBody>
      </p:sp>
    </p:spTree>
    <p:extLst>
      <p:ext uri="{BB962C8B-B14F-4D97-AF65-F5344CB8AC3E}">
        <p14:creationId xmlns:p14="http://schemas.microsoft.com/office/powerpoint/2010/main" val="34380464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p:txBody>
          <a:bodyPr/>
          <a:lstStyle/>
          <a:p>
            <a:r>
              <a:rPr lang="en-US" dirty="0"/>
              <a:t>Problems with Construction costs and Shuttles</a:t>
            </a:r>
          </a:p>
        </p:txBody>
      </p:sp>
      <p:sp>
        <p:nvSpPr>
          <p:cNvPr id="59395" name="Rectangle 3"/>
          <p:cNvSpPr>
            <a:spLocks noGrp="1" noChangeArrowheads="1"/>
          </p:cNvSpPr>
          <p:nvPr>
            <p:ph type="body" sz="quarter" idx="13"/>
          </p:nvPr>
        </p:nvSpPr>
        <p:spPr/>
        <p:txBody>
          <a:bodyPr>
            <a:normAutofit lnSpcReduction="10000"/>
          </a:bodyPr>
          <a:lstStyle/>
          <a:p>
            <a:pPr>
              <a:lnSpc>
                <a:spcPct val="90000"/>
              </a:lnSpc>
            </a:pPr>
            <a:r>
              <a:rPr lang="en-US" dirty="0"/>
              <a:t>25% Buffer in original bank agreement</a:t>
            </a:r>
          </a:p>
          <a:p>
            <a:pPr>
              <a:lnSpc>
                <a:spcPct val="90000"/>
              </a:lnSpc>
            </a:pPr>
            <a:r>
              <a:rPr lang="en-US" dirty="0"/>
              <a:t>Some changes in terminal and fixed equipment work</a:t>
            </a:r>
          </a:p>
          <a:p>
            <a:pPr>
              <a:lnSpc>
                <a:spcPct val="90000"/>
              </a:lnSpc>
            </a:pPr>
            <a:r>
              <a:rPr lang="en-US" dirty="0"/>
              <a:t>Major problem was with the shuttles</a:t>
            </a:r>
          </a:p>
          <a:p>
            <a:pPr lvl="1">
              <a:lnSpc>
                <a:spcPct val="90000"/>
              </a:lnSpc>
            </a:pPr>
            <a:r>
              <a:rPr lang="en-US" sz="2000" dirty="0"/>
              <a:t>More complex than originally estimated</a:t>
            </a:r>
          </a:p>
          <a:p>
            <a:pPr lvl="1">
              <a:lnSpc>
                <a:spcPct val="90000"/>
              </a:lnSpc>
            </a:pPr>
            <a:r>
              <a:rPr lang="en-US" sz="2000" dirty="0"/>
              <a:t>Market tight</a:t>
            </a:r>
          </a:p>
          <a:p>
            <a:pPr lvl="1">
              <a:lnSpc>
                <a:spcPct val="90000"/>
              </a:lnSpc>
            </a:pPr>
            <a:r>
              <a:rPr lang="en-US" sz="2000" dirty="0"/>
              <a:t>Bids higher than expected</a:t>
            </a:r>
          </a:p>
          <a:p>
            <a:pPr>
              <a:lnSpc>
                <a:spcPct val="90000"/>
              </a:lnSpc>
            </a:pPr>
            <a:r>
              <a:rPr lang="en-US" dirty="0"/>
              <a:t>Additional GPB 2 billion debt financing dependent on new equity issue and support by EIB, May 1990.</a:t>
            </a:r>
          </a:p>
          <a:p>
            <a:pPr>
              <a:lnSpc>
                <a:spcPct val="90000"/>
              </a:lnSpc>
            </a:pPr>
            <a:r>
              <a:rPr lang="en-US" dirty="0"/>
              <a:t>TML claimed added costs of 1.2 billion in 1992.  Funded with debt and final equity issuance.</a:t>
            </a:r>
          </a:p>
          <a:p>
            <a:pPr>
              <a:lnSpc>
                <a:spcPct val="90000"/>
              </a:lnSpc>
            </a:pPr>
            <a:r>
              <a:rPr lang="en-US" dirty="0"/>
              <a:t>!994 added senior debt to cover interest payments that could not be serviced through cash flow</a:t>
            </a:r>
          </a:p>
          <a:p>
            <a:pPr>
              <a:lnSpc>
                <a:spcPct val="90000"/>
              </a:lnSpc>
            </a:pPr>
            <a:r>
              <a:rPr lang="en-US" dirty="0"/>
              <a:t>Suspended interest on debt in 1995</a:t>
            </a:r>
          </a:p>
        </p:txBody>
      </p:sp>
    </p:spTree>
    <p:extLst>
      <p:ext uri="{BB962C8B-B14F-4D97-AF65-F5344CB8AC3E}">
        <p14:creationId xmlns:p14="http://schemas.microsoft.com/office/powerpoint/2010/main" val="3591275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p:txBody>
          <a:bodyPr/>
          <a:lstStyle/>
          <a:p>
            <a:r>
              <a:rPr lang="en-US" dirty="0"/>
              <a:t>Eurotunnel Traffic Forecast</a:t>
            </a:r>
          </a:p>
        </p:txBody>
      </p:sp>
      <p:sp>
        <p:nvSpPr>
          <p:cNvPr id="63491" name="Rectangle 3"/>
          <p:cNvSpPr>
            <a:spLocks noGrp="1" noChangeArrowheads="1"/>
          </p:cNvSpPr>
          <p:nvPr>
            <p:ph type="body" sz="quarter" idx="13"/>
          </p:nvPr>
        </p:nvSpPr>
        <p:spPr/>
        <p:txBody>
          <a:bodyPr>
            <a:normAutofit/>
          </a:bodyPr>
          <a:lstStyle/>
          <a:p>
            <a:pPr>
              <a:lnSpc>
                <a:spcPct val="90000"/>
              </a:lnSpc>
            </a:pPr>
            <a:r>
              <a:rPr lang="en-US" dirty="0"/>
              <a:t>Eurotunnel comments</a:t>
            </a:r>
          </a:p>
          <a:p>
            <a:pPr lvl="1">
              <a:lnSpc>
                <a:spcPct val="90000"/>
              </a:lnSpc>
            </a:pPr>
            <a:r>
              <a:rPr lang="en-US" dirty="0"/>
              <a:t>"We were predicting that on Eurostar there would be 21 million passengers (annually)," admits David Freud of Warburg, the investment house which sold Eurotunnel shares to the public. </a:t>
            </a:r>
          </a:p>
          <a:p>
            <a:pPr lvl="1">
              <a:lnSpc>
                <a:spcPct val="90000"/>
              </a:lnSpc>
            </a:pPr>
            <a:r>
              <a:rPr lang="en-US" dirty="0"/>
              <a:t>The actual figure was </a:t>
            </a:r>
            <a:r>
              <a:rPr lang="en-US" b="1" i="1" dirty="0">
                <a:solidFill>
                  <a:srgbClr val="6600FF"/>
                </a:solidFill>
              </a:rPr>
              <a:t>less than a third</a:t>
            </a:r>
            <a:r>
              <a:rPr lang="en-US" dirty="0"/>
              <a:t> of that. </a:t>
            </a:r>
          </a:p>
          <a:p>
            <a:pPr>
              <a:lnSpc>
                <a:spcPct val="90000"/>
              </a:lnSpc>
            </a:pPr>
            <a:r>
              <a:rPr lang="en-US" dirty="0"/>
              <a:t>"</a:t>
            </a:r>
            <a:r>
              <a:rPr lang="en-US" b="1" i="1" dirty="0"/>
              <a:t>So the traffic forecasts were not just out by a little bit. They were completely potty; they were nowhere."</a:t>
            </a:r>
            <a:r>
              <a:rPr lang="en-US" dirty="0"/>
              <a:t> </a:t>
            </a:r>
          </a:p>
          <a:p>
            <a:pPr>
              <a:lnSpc>
                <a:spcPct val="90000"/>
              </a:lnSpc>
            </a:pPr>
            <a:r>
              <a:rPr lang="en-US" dirty="0"/>
              <a:t>Those who drafted Eurotunnel's prospectus failed completely to foresee a </a:t>
            </a:r>
            <a:r>
              <a:rPr lang="en-US" b="1" i="1" dirty="0">
                <a:solidFill>
                  <a:srgbClr val="3366CC"/>
                </a:solidFill>
              </a:rPr>
              <a:t>robust response from the ferries</a:t>
            </a:r>
            <a:r>
              <a:rPr lang="en-US" dirty="0"/>
              <a:t>. </a:t>
            </a:r>
          </a:p>
          <a:p>
            <a:pPr>
              <a:lnSpc>
                <a:spcPct val="90000"/>
              </a:lnSpc>
            </a:pPr>
            <a:r>
              <a:rPr lang="en-US" dirty="0"/>
              <a:t>There was a marketing war that broke out between the ferries and Eurotunnel in the summer of 1995 which further damaged revenues. </a:t>
            </a:r>
          </a:p>
          <a:p>
            <a:pPr>
              <a:lnSpc>
                <a:spcPct val="90000"/>
              </a:lnSpc>
            </a:pPr>
            <a:r>
              <a:rPr lang="en-US" dirty="0"/>
              <a:t>“The forecasts were comically optimistic”, The Financial Times</a:t>
            </a:r>
          </a:p>
        </p:txBody>
      </p:sp>
    </p:spTree>
    <p:extLst>
      <p:ext uri="{BB962C8B-B14F-4D97-AF65-F5344CB8AC3E}">
        <p14:creationId xmlns:p14="http://schemas.microsoft.com/office/powerpoint/2010/main" val="8125591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ctrTitle"/>
          </p:nvPr>
        </p:nvSpPr>
        <p:spPr/>
        <p:txBody>
          <a:bodyPr>
            <a:normAutofit fontScale="90000"/>
          </a:bodyPr>
          <a:lstStyle/>
          <a:p>
            <a:r>
              <a:rPr lang="en-US" dirty="0"/>
              <a:t>Projected and Forecast Traffic and Revenues</a:t>
            </a:r>
          </a:p>
        </p:txBody>
      </p:sp>
      <p:pic>
        <p:nvPicPr>
          <p:cNvPr id="66563" name="Picture 4"/>
          <p:cNvPicPr>
            <a:picLocks noGrp="1" noChangeAspect="1" noChangeArrowheads="1"/>
          </p:cNvPicPr>
          <p:nvPr>
            <p:ph sz="quarter" idx="4294967295"/>
          </p:nvPr>
        </p:nvPicPr>
        <p:blipFill>
          <a:blip r:embed="rId2" cstate="print"/>
          <a:srcRect/>
          <a:stretch>
            <a:fillRect/>
          </a:stretch>
        </p:blipFill>
        <p:spPr>
          <a:xfrm>
            <a:off x="6303821" y="2057400"/>
            <a:ext cx="5304315" cy="3609881"/>
          </a:xfrm>
          <a:noFill/>
        </p:spPr>
      </p:pic>
      <p:pic>
        <p:nvPicPr>
          <p:cNvPr id="66564" name="Picture 11"/>
          <p:cNvPicPr>
            <a:picLocks noGrp="1" noChangeAspect="1" noChangeArrowheads="1"/>
          </p:cNvPicPr>
          <p:nvPr>
            <p:ph sz="quarter" idx="4294967295"/>
          </p:nvPr>
        </p:nvPicPr>
        <p:blipFill>
          <a:blip r:embed="rId3" cstate="print"/>
          <a:srcRect/>
          <a:stretch>
            <a:fillRect/>
          </a:stretch>
        </p:blipFill>
        <p:spPr>
          <a:xfrm>
            <a:off x="586713" y="2057400"/>
            <a:ext cx="5301467" cy="3609881"/>
          </a:xfrm>
          <a:noFill/>
        </p:spPr>
      </p:pic>
    </p:spTree>
    <p:extLst>
      <p:ext uri="{BB962C8B-B14F-4D97-AF65-F5344CB8AC3E}">
        <p14:creationId xmlns:p14="http://schemas.microsoft.com/office/powerpoint/2010/main" val="33139809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ctrTitle"/>
          </p:nvPr>
        </p:nvSpPr>
        <p:spPr/>
        <p:txBody>
          <a:bodyPr/>
          <a:lstStyle/>
          <a:p>
            <a:r>
              <a:rPr lang="en-US" dirty="0"/>
              <a:t>Eurotunnel – Price and Traffic Estimates</a:t>
            </a:r>
          </a:p>
        </p:txBody>
      </p:sp>
      <p:sp>
        <p:nvSpPr>
          <p:cNvPr id="67587" name="Rectangle 3"/>
          <p:cNvSpPr>
            <a:spLocks noGrp="1" noChangeArrowheads="1"/>
          </p:cNvSpPr>
          <p:nvPr>
            <p:ph type="body" sz="quarter" idx="13"/>
          </p:nvPr>
        </p:nvSpPr>
        <p:spPr/>
        <p:txBody>
          <a:bodyPr/>
          <a:lstStyle/>
          <a:p>
            <a:r>
              <a:rPr lang="en-US" dirty="0"/>
              <a:t>Not only did P&amp;O not fade away, as Eurotunnel had thought likely, it fought back with better ships and lower prices, retaining the loyalty of passengers who had been forecast to switch to the tunnel. </a:t>
            </a:r>
          </a:p>
          <a:p>
            <a:r>
              <a:rPr lang="en-US" dirty="0"/>
              <a:t>Another blow to Eurotunnel was the unexpected emergence of no-frills airlines, offering rock-bottom prices on short-haul trips to a wide range of European destinations.</a:t>
            </a:r>
          </a:p>
          <a:p>
            <a:r>
              <a:rPr lang="en-US" dirty="0"/>
              <a:t> </a:t>
            </a:r>
          </a:p>
        </p:txBody>
      </p:sp>
      <p:pic>
        <p:nvPicPr>
          <p:cNvPr id="67588" name="Picture 4" descr="ship"/>
          <p:cNvPicPr>
            <a:picLocks noChangeAspect="1" noChangeArrowheads="1"/>
          </p:cNvPicPr>
          <p:nvPr/>
        </p:nvPicPr>
        <p:blipFill>
          <a:blip r:embed="rId2" cstate="print"/>
          <a:srcRect/>
          <a:stretch>
            <a:fillRect/>
          </a:stretch>
        </p:blipFill>
        <p:spPr bwMode="auto">
          <a:xfrm>
            <a:off x="6898381" y="4031673"/>
            <a:ext cx="2655196" cy="1988127"/>
          </a:xfrm>
          <a:prstGeom prst="rect">
            <a:avLst/>
          </a:prstGeom>
          <a:noFill/>
          <a:ln w="9525">
            <a:noFill/>
            <a:miter lim="800000"/>
            <a:headEnd/>
            <a:tailEnd/>
          </a:ln>
        </p:spPr>
      </p:pic>
    </p:spTree>
    <p:extLst>
      <p:ext uri="{BB962C8B-B14F-4D97-AF65-F5344CB8AC3E}">
        <p14:creationId xmlns:p14="http://schemas.microsoft.com/office/powerpoint/2010/main" val="4183240951"/>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LS Palette">
      <a:dk1>
        <a:sysClr val="windowText" lastClr="000000"/>
      </a:dk1>
      <a:lt1>
        <a:sysClr val="window" lastClr="FFFFFF"/>
      </a:lt1>
      <a:dk2>
        <a:srgbClr val="44546A"/>
      </a:dk2>
      <a:lt2>
        <a:srgbClr val="E7E6E6"/>
      </a:lt2>
      <a:accent1>
        <a:srgbClr val="A1B3C2"/>
      </a:accent1>
      <a:accent2>
        <a:srgbClr val="728EA3"/>
      </a:accent2>
      <a:accent3>
        <a:srgbClr val="436885"/>
      </a:accent3>
      <a:accent4>
        <a:srgbClr val="144266"/>
      </a:accent4>
      <a:accent5>
        <a:srgbClr val="3D3D3D"/>
      </a:accent5>
      <a:accent6>
        <a:srgbClr val="000000"/>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Learning Template 2018" id="{04CE0C22-ED7F-46CB-BC65-E68FB60107E8}" vid="{EE53C80E-D2C7-4B31-877E-8733A34E7E16}"/>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30763</TotalTime>
  <Words>22709</Words>
  <Application>Microsoft Office PowerPoint</Application>
  <PresentationFormat>Widescreen</PresentationFormat>
  <Paragraphs>2044</Paragraphs>
  <Slides>331</Slides>
  <Notes>8</Notes>
  <HiddenSlides>0</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2</vt:i4>
      </vt:variant>
      <vt:variant>
        <vt:lpstr>Slide Titles</vt:lpstr>
      </vt:variant>
      <vt:variant>
        <vt:i4>331</vt:i4>
      </vt:variant>
    </vt:vector>
  </HeadingPairs>
  <TitlesOfParts>
    <vt:vector size="349" baseType="lpstr">
      <vt:lpstr>SimSun</vt:lpstr>
      <vt:lpstr>Aptos</vt:lpstr>
      <vt:lpstr>Aptos Display</vt:lpstr>
      <vt:lpstr>Arial</vt:lpstr>
      <vt:lpstr>Calibri</vt:lpstr>
      <vt:lpstr>Calibri Light</vt:lpstr>
      <vt:lpstr>Courier New</vt:lpstr>
      <vt:lpstr>Franklin Gothic Demi</vt:lpstr>
      <vt:lpstr>Rockwell</vt:lpstr>
      <vt:lpstr>Times New Roman</vt:lpstr>
      <vt:lpstr>Wingdings</vt:lpstr>
      <vt:lpstr>Wingdings 2</vt:lpstr>
      <vt:lpstr>Wingdings 3</vt:lpstr>
      <vt:lpstr>2_Office Theme</vt:lpstr>
      <vt:lpstr>Office Theme</vt:lpstr>
      <vt:lpstr>1_Office Theme</vt:lpstr>
      <vt:lpstr>Document</vt:lpstr>
      <vt:lpstr>Worksheet</vt:lpstr>
      <vt:lpstr>Project Finance Documents and Analysis </vt:lpstr>
      <vt:lpstr>Section 1: The Essence of Project Finance</vt:lpstr>
      <vt:lpstr>Why Begin with the Essence of Project Finance</vt:lpstr>
      <vt:lpstr>Alternative Project Finance Definitions</vt:lpstr>
      <vt:lpstr>Project Finance Definition in HBS Cases</vt:lpstr>
      <vt:lpstr>Problems with Defining Project Finance as Just a Form of Debt</vt:lpstr>
      <vt:lpstr>Things that Should Be in Project Finance Definition</vt:lpstr>
      <vt:lpstr>Can You Think of a Better Definition of Project Finance</vt:lpstr>
      <vt:lpstr>Why Debt is So Important</vt:lpstr>
      <vt:lpstr>Non-Recourse and Parent Support</vt:lpstr>
      <vt:lpstr>Special Purpose Vehicle and the Economics of Any Investment</vt:lpstr>
      <vt:lpstr>The Queen, Paddington and Gerald – What can be Project Financed</vt:lpstr>
      <vt:lpstr>New York Meeting, Google Maps and Risk of Being Late</vt:lpstr>
      <vt:lpstr>DSCR, LLCR, PLCR and Downside Cases</vt:lpstr>
      <vt:lpstr>You Can Go the Other Way to Find the DSCR</vt:lpstr>
      <vt:lpstr>Examples of Things that are Mean Reverting and Not Mean Reverting</vt:lpstr>
      <vt:lpstr>Monte Carlo Simulation as Illustration of Project Finance</vt:lpstr>
      <vt:lpstr>DSCR versus LLCR versus PLCR and Sculpting</vt:lpstr>
      <vt:lpstr>Exercise – Groups Compute Required DSCR with Different Volatility and Mean Reversion</vt:lpstr>
      <vt:lpstr>What is this Business with IRR Anyway</vt:lpstr>
      <vt:lpstr>For Bad or Good, Growth is What People Want, ask Jeff Bezos</vt:lpstr>
      <vt:lpstr>Project Finance versus Corporate Finance</vt:lpstr>
      <vt:lpstr>Project Finance as the Foundation for Corporate Finance</vt:lpstr>
      <vt:lpstr>City is Like a Corporation/Project is Business</vt:lpstr>
      <vt:lpstr>Family is Like Corporation, Person is Like Project Finance</vt:lpstr>
      <vt:lpstr>History versus Contracts and Consultant Reports: Project Finance versus Corporate Finance</vt:lpstr>
      <vt:lpstr>Corporate Finance and Project Finance</vt:lpstr>
      <vt:lpstr>How Project Finance Derives Better Valuation than Corporate Finance</vt:lpstr>
      <vt:lpstr>Better Ways of Cost of Capital Measurement in Project Finance</vt:lpstr>
      <vt:lpstr>Time-Line and Changing Risk are Crucial in Project Finance</vt:lpstr>
      <vt:lpstr>Project Finance and Changing Risk</vt:lpstr>
      <vt:lpstr>Project Finance and WACC</vt:lpstr>
      <vt:lpstr>Simple IRR Calculation with Risk Reduction</vt:lpstr>
      <vt:lpstr>Re-Write of Project Finance Definition and the Essence of Project Finance</vt:lpstr>
      <vt:lpstr>Introduction to Project Finance Diagrams Illustrate Risks</vt:lpstr>
      <vt:lpstr>Explaining Project Finance with Diagrams</vt:lpstr>
      <vt:lpstr>Start with Revenues and Risks from Revenues – General Categories from Revenue Generation</vt:lpstr>
      <vt:lpstr>Not Just a Diagram – Illustrate Risks</vt:lpstr>
      <vt:lpstr>What are Problems with this Diagram from HBS</vt:lpstr>
      <vt:lpstr>What is Good and Bad about this Diagram</vt:lpstr>
      <vt:lpstr>Nuances and Creative Structures</vt:lpstr>
      <vt:lpstr>Section 2: Mini Case Studies – History Through the Present</vt:lpstr>
      <vt:lpstr>Mini Cases</vt:lpstr>
      <vt:lpstr>Ras Laffan in Qatar  - 1996 COD</vt:lpstr>
      <vt:lpstr>Issues to Discuss – Ras Laffan</vt:lpstr>
      <vt:lpstr>Illustration of Gas Lake Under the Gulf</vt:lpstr>
      <vt:lpstr>Country of Qatar Background before and After Project</vt:lpstr>
      <vt:lpstr>Example: Ras Laffan Liquified Gas Company (Ras Gas)</vt:lpstr>
      <vt:lpstr>Ras Laffan Liquified Gas Company</vt:lpstr>
      <vt:lpstr>Commodity Price 1</vt:lpstr>
      <vt:lpstr>Commodity Price 2</vt:lpstr>
      <vt:lpstr>Use Snipping Tool to Fill in Items from Pre-Sale Report</vt:lpstr>
      <vt:lpstr>Use Snipping Tool to Fill in Items from Pre-Sale Report</vt:lpstr>
      <vt:lpstr>Open the Financial Model</vt:lpstr>
      <vt:lpstr>Revenue Risks</vt:lpstr>
      <vt:lpstr>Ras Laffan Diagram</vt:lpstr>
      <vt:lpstr>Ras Laffan Postscript</vt:lpstr>
      <vt:lpstr>How Much Money from All Projects before Additions</vt:lpstr>
      <vt:lpstr>Case 2: Dabhol Electricity Plant and Capacity Payment</vt:lpstr>
      <vt:lpstr>Case Questions: Dabhol </vt:lpstr>
      <vt:lpstr>Background on Risk Allocation Two Step Process </vt:lpstr>
      <vt:lpstr>Risk Allocation Part 1: Allocation between IPP Investor and the Off-taker</vt:lpstr>
      <vt:lpstr>Risk Allocation Part 2: Investor Risks to Different Contracts for the SPV</vt:lpstr>
      <vt:lpstr>Central Philosophical Point</vt:lpstr>
      <vt:lpstr>Dahbol Background</vt:lpstr>
      <vt:lpstr>Where did Rebecca Mark Get her MBA</vt:lpstr>
      <vt:lpstr>Dahbol Costs</vt:lpstr>
      <vt:lpstr>Dabhol Structure – Richard Tinsley</vt:lpstr>
      <vt:lpstr>General Notion of Back-to-Back Contacts</vt:lpstr>
      <vt:lpstr>Back to Back Contracts with Availability Contracts</vt:lpstr>
      <vt:lpstr>Don’t Be Afraid to Try and Make a Diagram. You Don’t have to be a fancy investment banker </vt:lpstr>
      <vt:lpstr>Awards for Dabhol Contract Structure</vt:lpstr>
      <vt:lpstr>Structure of Dabhol PPA Contract</vt:lpstr>
      <vt:lpstr>IRR Exercise</vt:lpstr>
      <vt:lpstr>Benchmarking Cost of Other Plants</vt:lpstr>
      <vt:lpstr>Dahbol PPA Tariffs</vt:lpstr>
      <vt:lpstr>Case 3: Eurotunnel – Contract Structure, Ownership and Timing</vt:lpstr>
      <vt:lpstr>Risks for Availability and Output Projects</vt:lpstr>
      <vt:lpstr>Eurotunnel Background</vt:lpstr>
      <vt:lpstr>Eurotunnel</vt:lpstr>
      <vt:lpstr>PowerPoint Presentation</vt:lpstr>
      <vt:lpstr>Eurotunnel Part 1 – Development Stage</vt:lpstr>
      <vt:lpstr>Eurotunnel Part 2 – Construction Stage</vt:lpstr>
      <vt:lpstr>Excerpts from the IPO Offering Memorandum</vt:lpstr>
      <vt:lpstr>EPC Contract part 1 – Note the Not a Fixed Price Contract for Tunnels and Underground Structures</vt:lpstr>
      <vt:lpstr>EPC Contract Part 2 – Procurement of Locomotives and Other Items</vt:lpstr>
      <vt:lpstr>EPC Contract Part 3 – Liquidated Damages for Delay</vt:lpstr>
      <vt:lpstr>Performance Bonds and Guarantee</vt:lpstr>
      <vt:lpstr>Estimated Uses and Sources</vt:lpstr>
      <vt:lpstr>Revenue Forecast from Traffic</vt:lpstr>
      <vt:lpstr>Eurotunnel Case Questions</vt:lpstr>
      <vt:lpstr>Cost Over-Run Summary</vt:lpstr>
      <vt:lpstr>Eurotunnel Time-Line</vt:lpstr>
      <vt:lpstr>Uses and Sources of Funds</vt:lpstr>
      <vt:lpstr>Eurotunnel Debt/EBITDA</vt:lpstr>
      <vt:lpstr>Problems with Construction costs and Shuttles</vt:lpstr>
      <vt:lpstr>Eurotunnel Traffic Forecast</vt:lpstr>
      <vt:lpstr>Projected and Forecast Traffic and Revenues</vt:lpstr>
      <vt:lpstr>Eurotunnel – Price and Traffic Estimates</vt:lpstr>
      <vt:lpstr>Effect of Traffic Study Errors on the Financial Results of Eurotunnel</vt:lpstr>
      <vt:lpstr>Valuation Problems with Eurotunnel</vt:lpstr>
      <vt:lpstr>Construction Cost Over-Runs and Contractual Problems</vt:lpstr>
      <vt:lpstr>Cost Over-Runs and Contract Problems Continued</vt:lpstr>
      <vt:lpstr>Contrast of Eurotunnel to Public Private Partnership</vt:lpstr>
      <vt:lpstr>Cash 3: Solar Case Study – </vt:lpstr>
      <vt:lpstr>Case Question</vt:lpstr>
      <vt:lpstr>Two Projects that Changed the World</vt:lpstr>
      <vt:lpstr>ACWA Power Dubai 6 Cents per kWh in 2015</vt:lpstr>
      <vt:lpstr>Efficiency and Capacity Factor</vt:lpstr>
      <vt:lpstr>Why Are We Even Discussing Green Hydrogen 1 - German Solar Feed-In Tariffs and Managing Risk</vt:lpstr>
      <vt:lpstr>Why Are We Even Discussing Hydrogen 2 - Module Prices and Polysilicon</vt:lpstr>
      <vt:lpstr>Solar Can be Defined by a Few Parameters</vt:lpstr>
      <vt:lpstr>Cost of Tracking and Bifacial</vt:lpstr>
      <vt:lpstr>Bi-Facial Costs</vt:lpstr>
      <vt:lpstr>Examples of Very Low Solar Prices</vt:lpstr>
      <vt:lpstr>Solar PV – Inverter and Solar Arrays</vt:lpstr>
      <vt:lpstr>Risk Allocation for Renewable Energy</vt:lpstr>
      <vt:lpstr>Diagram of Solar Project Finance</vt:lpstr>
      <vt:lpstr>Renewable (mainly solar) Resource Uncertainty</vt:lpstr>
      <vt:lpstr>Where Uncertainty Comes From</vt:lpstr>
      <vt:lpstr>Understand the Concept of STC</vt:lpstr>
      <vt:lpstr>Explanation of P50, P90 etc.</vt:lpstr>
      <vt:lpstr>P50 and P99 in Solar Case</vt:lpstr>
      <vt:lpstr>Risk Analysis in Solar Projects</vt:lpstr>
      <vt:lpstr>Nightmare Graph and Missing the P90 – Fitch Report</vt:lpstr>
      <vt:lpstr>Estimation of Yield or Capacity Factor</vt:lpstr>
      <vt:lpstr>Exercise – See How Things Work from the Bottom Up</vt:lpstr>
      <vt:lpstr>Focus on In-Plane Yield for Capacity Factor</vt:lpstr>
      <vt:lpstr>Solar Patterns in Desert – Note the Stability</vt:lpstr>
      <vt:lpstr>Weekly Solar Irradiation - Europe</vt:lpstr>
      <vt:lpstr>Final Output and Performance Ratio</vt:lpstr>
      <vt:lpstr>Work Through PVSyst</vt:lpstr>
      <vt:lpstr>Loss Diagram Illustration</vt:lpstr>
      <vt:lpstr>Example of Temperature Coefficient</vt:lpstr>
      <vt:lpstr>Solar Case Issues to Think About</vt:lpstr>
      <vt:lpstr>Section 3: Loan Agreement Contract in Project Finance</vt:lpstr>
      <vt:lpstr>Five Parts of Debt</vt:lpstr>
      <vt:lpstr>Pre-and Post COD Analysis</vt:lpstr>
      <vt:lpstr>Part 1: Debt Size – Nuanced Issues with DSCR and Debt to Capital Ratio</vt:lpstr>
      <vt:lpstr>Debt Size From Debt to Capital and DSCR</vt:lpstr>
      <vt:lpstr>Risk Analysis – Skin in Game versus Safety Buffer</vt:lpstr>
      <vt:lpstr>DSCR, Alarm Clock</vt:lpstr>
      <vt:lpstr>Debt Sizing – Key Philosophical Question</vt:lpstr>
      <vt:lpstr>Reconciling Debt to Capital with DSCR</vt:lpstr>
      <vt:lpstr>Effects of Non-Cash Increases in Project Cost</vt:lpstr>
      <vt:lpstr>Debt Sizing: Including Items in Project Cost that do not Involve Cash Outflow </vt:lpstr>
      <vt:lpstr>Debt Sizing: Profits from EPC Contractors or O&amp;M Contractor when Investor is also Contractor</vt:lpstr>
      <vt:lpstr>Illustration of DSCR and Debt to Capital Constraint</vt:lpstr>
      <vt:lpstr>Which Constraint is in Place</vt:lpstr>
      <vt:lpstr>Why Skin in the Game</vt:lpstr>
      <vt:lpstr>DSCR for Solar PV from Fitch</vt:lpstr>
      <vt:lpstr>Project Finance ties to BBB- (Baa3)</vt:lpstr>
      <vt:lpstr>Part 2 of Loan Contract - Funding</vt:lpstr>
      <vt:lpstr>Issues with Funding</vt:lpstr>
      <vt:lpstr>Draw Request and Funding - Introduction</vt:lpstr>
      <vt:lpstr>Project Finance Loans – Drawdown during Construction </vt:lpstr>
      <vt:lpstr>Capitalised Interest and Interest Capitalised During Construction for Accounting (IDC)</vt:lpstr>
      <vt:lpstr>Pre-Commercial Cash Flow – Reduction in Asset Cost or Equity Increase – It can make a big difference</vt:lpstr>
      <vt:lpstr>Equity Bridge Loans and Recourse Debt</vt:lpstr>
      <vt:lpstr>Issues with Equity Bridge Loans</vt:lpstr>
      <vt:lpstr>Issues with EBL</vt:lpstr>
      <vt:lpstr>Nuanced Issues with IDC on Shareholder Loans</vt:lpstr>
      <vt:lpstr>Standby Loans for Construction Cost Over-run and the Issue of Cost Under-run</vt:lpstr>
      <vt:lpstr>Evaluation of Delays in Construction</vt:lpstr>
      <vt:lpstr>Complex IDC Calculations with Portfolios</vt:lpstr>
      <vt:lpstr>Draw-downs and Management of Disbursement of Funds</vt:lpstr>
      <vt:lpstr>Draw-downs and Retention of Funds</vt:lpstr>
      <vt:lpstr>Part 3: Debt Repayment</vt:lpstr>
      <vt:lpstr>Alternative Repayment Patterns</vt:lpstr>
      <vt:lpstr>Fundamental Effect of Debt Tenure with Debt to Capital Constraint</vt:lpstr>
      <vt:lpstr>Sculpting versus Equal Installment with Debt to Capital Constraint</vt:lpstr>
      <vt:lpstr>Sculpting Equations - Basic</vt:lpstr>
      <vt:lpstr>Sculpting Equations with Debt to Capital Constraint</vt:lpstr>
      <vt:lpstr>Sculpting Equations with LC Fees</vt:lpstr>
      <vt:lpstr>Sculpting with DSRA as Final Payment</vt:lpstr>
      <vt:lpstr>Sculpting versus Equal Installment with DSCR Constraint</vt:lpstr>
      <vt:lpstr>Sculpting Equations - Basic</vt:lpstr>
      <vt:lpstr>Sculpting Equations with Debt to Capital Constraint</vt:lpstr>
      <vt:lpstr>Sculpting Equations with LC Fees</vt:lpstr>
      <vt:lpstr>Sculpting with DSRA as Final Payment</vt:lpstr>
      <vt:lpstr>Part 4: Interest Rates and Credit Spreads</vt:lpstr>
      <vt:lpstr>Fees Up-Front or Part of Credit Spread</vt:lpstr>
      <vt:lpstr>Commitment Fee, Up-Front Fee and Debt IRR</vt:lpstr>
      <vt:lpstr>Importance of Credit Spreads</vt:lpstr>
      <vt:lpstr>Example of Pricing and Changing Credit Spreads</vt:lpstr>
      <vt:lpstr>Idea of Risk Allocation Matrix and Use of DSCR, PLCR and LLCR to Measure Break-Even</vt:lpstr>
      <vt:lpstr>Find BBB and BB Spread with 10-year Swap Rate</vt:lpstr>
      <vt:lpstr>Interest Rate Hedging in Different Transactions</vt:lpstr>
      <vt:lpstr>Expected Loss Can Be Broken Down Into Three Components</vt:lpstr>
      <vt:lpstr>Comparison of PD x LGD with Precise Formula -- LGD and Multiple Years</vt:lpstr>
      <vt:lpstr>Implied PD from Credit Spread</vt:lpstr>
      <vt:lpstr>Implied PD Explodes with Longer Term Debt</vt:lpstr>
      <vt:lpstr>S&amp;P Study of PD and LGD for Project Finance</vt:lpstr>
      <vt:lpstr>Target Rating and Credit Spreads – Why the target is BBB- in Project Finance</vt:lpstr>
      <vt:lpstr>Probability of Default for BBB and Other Ratings</vt:lpstr>
      <vt:lpstr>Project Finance Defaults</vt:lpstr>
      <vt:lpstr>S&amp;P Recovery Rates</vt:lpstr>
      <vt:lpstr>Project Finance is Unfair to Africa</vt:lpstr>
      <vt:lpstr>Useless but Interesting Chart on PD</vt:lpstr>
      <vt:lpstr>Part 5: Credit Enhancement: DSRA, MRA, Cash Flow Sweeps and Covenants </vt:lpstr>
      <vt:lpstr>Covenants and Structural Enhancements Cannot Make a Bad Project into a Good Project</vt:lpstr>
      <vt:lpstr>Financial Enhancements – Alternative Definition</vt:lpstr>
      <vt:lpstr>Default Events and Project Finance Philosophy</vt:lpstr>
      <vt:lpstr>Remedies for Default: Step-in Rights</vt:lpstr>
      <vt:lpstr>Solar Case Accounts</vt:lpstr>
      <vt:lpstr>What Covenants Cannot and Can Do</vt:lpstr>
      <vt:lpstr>Example of Covenants</vt:lpstr>
      <vt:lpstr>Investors Need Some Dividends Before All Debt is Paid Off</vt:lpstr>
      <vt:lpstr>Example of Cash Flow Priority</vt:lpstr>
      <vt:lpstr>Example of Lock-up and Cash Flow</vt:lpstr>
      <vt:lpstr>Theory of Lock-up and Cash Flow Sweep</vt:lpstr>
      <vt:lpstr>Cash Flow Sweeps</vt:lpstr>
      <vt:lpstr>Volatility and Risk Reduction from Cash Flow Sweeps</vt:lpstr>
      <vt:lpstr>Example of Risk and Return Analysis for Cash Flow Sweep</vt:lpstr>
      <vt:lpstr>Analysis of Cash Sweeps, Reserve Accounts and Covenants</vt:lpstr>
      <vt:lpstr>Debt Service Reserve Accounts</vt:lpstr>
      <vt:lpstr>DSRA and Liquidity</vt:lpstr>
      <vt:lpstr>DSRA as LC in Solar Case</vt:lpstr>
      <vt:lpstr>Debt Service Reserve Language</vt:lpstr>
      <vt:lpstr>Example Using the DSRA as the Final Repayment in Sculpting</vt:lpstr>
      <vt:lpstr>Use of LC Instead of the DSRA</vt:lpstr>
      <vt:lpstr>Section 4: EPC, O&amp;M and PPA Contracts</vt:lpstr>
      <vt:lpstr>Economic Theory of Contracts</vt:lpstr>
      <vt:lpstr>Illustration of Off-taker Costs and Penalties</vt:lpstr>
      <vt:lpstr>Example of Cleaning Panels</vt:lpstr>
      <vt:lpstr>Distorted O&amp;M and Reliability Incentives from Single Price in PPA</vt:lpstr>
      <vt:lpstr>Tradeoff Between Cost and Availablitity</vt:lpstr>
      <vt:lpstr>Optimisation and Minimum Cost</vt:lpstr>
      <vt:lpstr>Theory of Availability Deductions</vt:lpstr>
      <vt:lpstr>Theory of Cost Minimisation</vt:lpstr>
      <vt:lpstr>Theoretical Formula for Penalty</vt:lpstr>
      <vt:lpstr>Example of Replacement Cost and Capacity Penalty</vt:lpstr>
      <vt:lpstr>Economic Efficiency of Contracts in Project Finance</vt:lpstr>
      <vt:lpstr>Example of Availability Penalty and Chemical Plant versus a Plant In Nigeria</vt:lpstr>
      <vt:lpstr>Illustration of Off-taker Costs and Penalties</vt:lpstr>
      <vt:lpstr>Mechanics of How Risks are Allocated: Definition of Output and Availability Projects</vt:lpstr>
      <vt:lpstr>Contract Risks</vt:lpstr>
      <vt:lpstr>Liquidated Damages in PPA, EPC and O&amp;M Contract and Connections</vt:lpstr>
      <vt:lpstr>Example of Liquidated Damages in PPA</vt:lpstr>
      <vt:lpstr>Example of Delay Penalty in PPA Contract</vt:lpstr>
      <vt:lpstr>PPA and Revenue Contracts</vt:lpstr>
      <vt:lpstr>General Purchased Power Agreement Pricing</vt:lpstr>
      <vt:lpstr>Four Part Tariff Example</vt:lpstr>
      <vt:lpstr>Allocation of Construction Risk to Investor and Capacity Charge</vt:lpstr>
      <vt:lpstr>Lagos Barge and Columbus</vt:lpstr>
      <vt:lpstr>Stanford AES Nigeria Case </vt:lpstr>
      <vt:lpstr>Excerpts from NBET PPA</vt:lpstr>
      <vt:lpstr>Delay Bonus in Lagos Barge</vt:lpstr>
      <vt:lpstr>PPA: Target Availability and Capacity Price Deductions</vt:lpstr>
      <vt:lpstr>Reductions in Capacity Charge Because of Availability Target</vt:lpstr>
      <vt:lpstr>Summer and Winter Penalties</vt:lpstr>
      <vt:lpstr>PPA: Energy Charges and Efficiency Targets</vt:lpstr>
      <vt:lpstr>Energy Charges and Energy Payments</vt:lpstr>
      <vt:lpstr>Plant Efficiency Discussion for Heat Rate Target</vt:lpstr>
      <vt:lpstr>Example of Heat Rate Degradation</vt:lpstr>
      <vt:lpstr>Risks for Coal and Gas Plant - Availability</vt:lpstr>
      <vt:lpstr>Target Heat Rate Mechanics</vt:lpstr>
      <vt:lpstr>Efficiency in Fuel Contracting</vt:lpstr>
      <vt:lpstr>Heat Rate Terminology</vt:lpstr>
      <vt:lpstr>Gas Heat Rate Curve and Degradation</vt:lpstr>
      <vt:lpstr>Heat Rate Penalty when Fuel Provided by Off-taker or Government</vt:lpstr>
      <vt:lpstr>No Contract Heat Rate in Lagos Barge Case</vt:lpstr>
      <vt:lpstr>More Excerpts from NBET PPA</vt:lpstr>
      <vt:lpstr>Inflation in Contracts</vt:lpstr>
      <vt:lpstr>Single Price PPA with Inflation</vt:lpstr>
      <vt:lpstr>Indexing Capacity Charge for Inflation – Protection for Devaluation During Construction Period</vt:lpstr>
      <vt:lpstr>Total Payment and Capacity Payment for NBET PPA</vt:lpstr>
      <vt:lpstr>Escalation Rates for different Components</vt:lpstr>
      <vt:lpstr>Inflation Questions in PPA</vt:lpstr>
      <vt:lpstr>EPC Contract</vt:lpstr>
      <vt:lpstr>Change Orders in LSTK Contract</vt:lpstr>
      <vt:lpstr>Is the Risk Reduction Value worth the Fixed Cost</vt:lpstr>
      <vt:lpstr>Example of Delay LD in EPC Contract</vt:lpstr>
      <vt:lpstr>Completion Test and Liquidated Damages for Performance Ratio</vt:lpstr>
      <vt:lpstr>Real World Problems with EPC Contracts – Case 1, Samsung</vt:lpstr>
      <vt:lpstr>Real World Case 2, Sino Hydro</vt:lpstr>
      <vt:lpstr>LD on Heat Rate in EPC Contract</vt:lpstr>
      <vt:lpstr>O&amp;M Contracts</vt:lpstr>
      <vt:lpstr>Example of Terms of O&amp;M Contract</vt:lpstr>
      <vt:lpstr>Liquidated Damages in O&amp;M Contract – Not Arbitrary Penalties</vt:lpstr>
      <vt:lpstr>O&amp;M Contract Penalties and Incentives</vt:lpstr>
      <vt:lpstr>Incentives in O&amp;M Contract</vt:lpstr>
      <vt:lpstr>Example of PR Clause</vt:lpstr>
      <vt:lpstr>O&amp;M Contract Questions</vt:lpstr>
      <vt:lpstr>Section 5: Upsides, Development Fees, Re-financing and Selling Project</vt:lpstr>
      <vt:lpstr>Development Fees and Shareholder Agreements</vt:lpstr>
      <vt:lpstr>Development Fee Theory</vt:lpstr>
      <vt:lpstr>Development Fee Theory and Partners after COD</vt:lpstr>
      <vt:lpstr>Stages of Probability and Development Fee</vt:lpstr>
      <vt:lpstr>Solar Development Fees</vt:lpstr>
      <vt:lpstr>Project IRR with Development Costs</vt:lpstr>
      <vt:lpstr>Development Cost Documentation</vt:lpstr>
      <vt:lpstr>BOT/PPA Contract</vt:lpstr>
      <vt:lpstr>113 MW Diesel Generator Power Station Subic Bay, Philippines</vt:lpstr>
      <vt:lpstr>Case Study - Funding Enron - Subic Bay, Philippines</vt:lpstr>
      <vt:lpstr>Compute Partner IRRs with Development Fee</vt:lpstr>
      <vt:lpstr>Re-Financing</vt:lpstr>
      <vt:lpstr>Re-financing Introduction</vt:lpstr>
      <vt:lpstr>A Little Theory about Valuation and Risk of Projects</vt:lpstr>
      <vt:lpstr>Debt Length and the Interest Rate Assuming Size Driven by Debt/Capital Ratio</vt:lpstr>
      <vt:lpstr>Debt Length and the Debt to Capital Ratio</vt:lpstr>
      <vt:lpstr>Philosophy and Re-financing</vt:lpstr>
      <vt:lpstr>Importance of Re-financing Analysis with Cash Sweep</vt:lpstr>
      <vt:lpstr>Assumptions and Mechanics of Re-financing</vt:lpstr>
      <vt:lpstr>Credit Enhancements - Introduction</vt:lpstr>
      <vt:lpstr>Equity Returns and Re-Financing</vt:lpstr>
      <vt:lpstr>Mini-Perms</vt:lpstr>
      <vt:lpstr>Basel and Capital Requirements and Mini-Perms</vt:lpstr>
      <vt:lpstr>Mini-perms </vt:lpstr>
      <vt:lpstr>Mini-Perm</vt:lpstr>
      <vt:lpstr>Mini-Perm Example</vt:lpstr>
      <vt:lpstr>Mini-Perm and Re-financing Assumption</vt:lpstr>
      <vt:lpstr>Mini-Perm Extension</vt:lpstr>
      <vt:lpstr>YieldCo’s and Balloon Payments</vt:lpstr>
      <vt:lpstr>Transaction Multiples from Yieldco IPO’s</vt:lpstr>
      <vt:lpstr>Verification of Cost of Capital from Published Data in Yieldco Reports</vt:lpstr>
      <vt:lpstr>Equity IRR without Balloon</vt:lpstr>
      <vt:lpstr>Equity IRR with Balloon</vt:lpstr>
      <vt:lpstr>Section 7: Case Study</vt:lpstr>
      <vt:lpstr>Introduction</vt:lpstr>
      <vt:lpstr>Investor Team</vt:lpstr>
      <vt:lpstr>PPA Team</vt:lpstr>
      <vt:lpstr>Resource Team</vt:lpstr>
      <vt:lpstr>Debt Team</vt:lpstr>
      <vt:lpstr>EPC and O&amp;M Team</vt:lpstr>
      <vt:lpstr> Project Finance, Climate Change and Cost of Capital</vt:lpstr>
      <vt:lpstr>Capital Intensity – Refinery versus Roof-top Solar</vt:lpstr>
      <vt:lpstr>Capital Intensity – Hydro versus Natural Gas</vt:lpstr>
      <vt:lpstr>Capital Intensity – Energy Efficient House</vt:lpstr>
      <vt:lpstr>Which is more Capital Intensive Electric or Internal Combustion</vt:lpstr>
      <vt:lpstr>Careful Definition of Capital Intensity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Finance Lecture</dc:title>
  <dc:creator>Monika Lewenski</dc:creator>
  <cp:lastModifiedBy>Edward Bodmer</cp:lastModifiedBy>
  <cp:revision>319</cp:revision>
  <dcterms:created xsi:type="dcterms:W3CDTF">2020-08-18T18:41:45Z</dcterms:created>
  <dcterms:modified xsi:type="dcterms:W3CDTF">2024-02-10T00:43:47Z</dcterms:modified>
</cp:coreProperties>
</file>