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</p:sldMasterIdLst>
  <p:notesMasterIdLst>
    <p:notesMasterId r:id="rId69"/>
  </p:notesMasterIdLst>
  <p:sldIdLst>
    <p:sldId id="3468" r:id="rId3"/>
    <p:sldId id="258" r:id="rId4"/>
    <p:sldId id="2463" r:id="rId5"/>
    <p:sldId id="3430" r:id="rId6"/>
    <p:sldId id="3431" r:id="rId7"/>
    <p:sldId id="3435" r:id="rId8"/>
    <p:sldId id="3488" r:id="rId9"/>
    <p:sldId id="3444" r:id="rId10"/>
    <p:sldId id="3445" r:id="rId11"/>
    <p:sldId id="2422" r:id="rId12"/>
    <p:sldId id="797" r:id="rId13"/>
    <p:sldId id="3414" r:id="rId14"/>
    <p:sldId id="3449" r:id="rId15"/>
    <p:sldId id="2389" r:id="rId16"/>
    <p:sldId id="2479" r:id="rId17"/>
    <p:sldId id="2409" r:id="rId18"/>
    <p:sldId id="3491" r:id="rId19"/>
    <p:sldId id="3487" r:id="rId20"/>
    <p:sldId id="2377" r:id="rId21"/>
    <p:sldId id="275" r:id="rId22"/>
    <p:sldId id="283" r:id="rId23"/>
    <p:sldId id="3473" r:id="rId24"/>
    <p:sldId id="2559" r:id="rId25"/>
    <p:sldId id="2478" r:id="rId26"/>
    <p:sldId id="3383" r:id="rId27"/>
    <p:sldId id="3384" r:id="rId28"/>
    <p:sldId id="3492" r:id="rId29"/>
    <p:sldId id="2427" r:id="rId30"/>
    <p:sldId id="2648" r:id="rId31"/>
    <p:sldId id="3493" r:id="rId32"/>
    <p:sldId id="3496" r:id="rId33"/>
    <p:sldId id="3494" r:id="rId34"/>
    <p:sldId id="2575" r:id="rId35"/>
    <p:sldId id="3455" r:id="rId36"/>
    <p:sldId id="3465" r:id="rId37"/>
    <p:sldId id="3437" r:id="rId38"/>
    <p:sldId id="3432" r:id="rId39"/>
    <p:sldId id="2523" r:id="rId40"/>
    <p:sldId id="3459" r:id="rId41"/>
    <p:sldId id="3418" r:id="rId42"/>
    <p:sldId id="3460" r:id="rId43"/>
    <p:sldId id="3470" r:id="rId44"/>
    <p:sldId id="290" r:id="rId45"/>
    <p:sldId id="3495" r:id="rId46"/>
    <p:sldId id="3489" r:id="rId47"/>
    <p:sldId id="3482" r:id="rId48"/>
    <p:sldId id="3497" r:id="rId49"/>
    <p:sldId id="3441" r:id="rId50"/>
    <p:sldId id="3433" r:id="rId51"/>
    <p:sldId id="3424" r:id="rId52"/>
    <p:sldId id="2593" r:id="rId53"/>
    <p:sldId id="3481" r:id="rId54"/>
    <p:sldId id="3450" r:id="rId55"/>
    <p:sldId id="3451" r:id="rId56"/>
    <p:sldId id="3434" r:id="rId57"/>
    <p:sldId id="3442" r:id="rId58"/>
    <p:sldId id="3490" r:id="rId59"/>
    <p:sldId id="3477" r:id="rId60"/>
    <p:sldId id="3478" r:id="rId61"/>
    <p:sldId id="2615" r:id="rId62"/>
    <p:sldId id="2602" r:id="rId63"/>
    <p:sldId id="2011" r:id="rId64"/>
    <p:sldId id="3469" r:id="rId65"/>
    <p:sldId id="304" r:id="rId66"/>
    <p:sldId id="298" r:id="rId67"/>
    <p:sldId id="2588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5081E1-DDFD-4BF3-8E61-AA1525461EAD}" v="2" dt="2023-12-13T10:33:28.5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3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microsoft.com/office/2015/10/relationships/revisionInfo" Target="revisionInfo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13T09:26:28.08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1486 149 24575,'-71'1'0,"26"-2"0,1 2 0,-46 8 0,7 9 0,57-11 0,-1-1 0,1-1 0,-1-2 0,-40 1 0,46-5 0,-9-1 0,-38 4 0,58-1 0,1 0 0,-1 1 0,0 0 0,1 1 0,-1 0 0,1 0 0,-18 10 0,-75 48 0,-186 149 0,279-202 0,-51 42 0,-72 77 0,127-121 0,1 0 0,1 0 0,-1 0 0,1 1 0,0-1 0,1 1 0,0 0 0,0 0 0,0 0 0,1 0 0,-1 8 0,0-3 0,0 1 0,-7 17 0,2-15 0,-1 1 0,0-2 0,-2 1 0,1-1 0,-13 13 0,-14 23 0,31-43 0,2 0 0,-1 0 0,1 1 0,0-1 0,0 1 0,1 0 0,0 0 0,0 0 0,0 11 0,1 9 0,3 40 0,1 4 0,-3-55 0,1 0 0,0 0 0,2 0 0,0 0 0,1-1 0,0 1 0,14 31 0,-7-24 0,2-1 0,0 0 0,2 0 0,24 28 0,9 12 0,20 23 0,-58-75 0,0-1 0,1 0 0,0-1 0,1 0 0,19 11 0,8-2 0,1-1 0,1-2 0,0-2 0,44 8 0,7 3 0,34 12 0,39 12 0,-140-38 0,1 1 0,-1 0 0,-1 2 0,28 20 0,-34-21 0,1-1 0,0-1 0,0 0 0,1-2 0,0 0 0,1-1 0,-1-1 0,24 3 0,-1-2 0,-1-3 0,1-2 0,46-2 0,183-5 0,-259 5 0,-1-2 0,0 1 0,0-2 0,0 1 0,0-2 0,19-8 0,65-38 0,-69 35 0,-10 5 0,-1-1 0,18-16 0,-20 14 0,2 2 0,23-15 0,64-24 0,-68 35 0,-1-2 0,-1 0 0,48-35 0,-2-7 0,-3-3 0,93-96 0,-160 148 0,0 0 0,-1-1 0,0 0 0,0 0 0,11-25 0,20-65 0,-28 68 0,-3 8 0,-1 0 0,-2-1 0,0 1 0,1-27 0,-3-105 0,-3 99 0,11-100 0,-4 90 0,-3 0 0,-9-127 0,4 188 0,0 0 0,-1 0 0,1 0 0,-1 0 0,0 1 0,-1-1 0,0 1 0,0 0 0,0-1 0,-1 1 0,0 1 0,0-1 0,0 1 0,-8-7 0,-6-7 0,-2 2 0,-33-22 0,50 37 0,-161-97 0,154 95 0,1 0 0,-1 1 0,0 0 0,0 0 0,0 1 0,-19-1 0,16 2 0,-1-1 0,1-1 0,-17-4 0,5-2 0,-139-46 0,137 48 0,-1 2 0,1 0 0,-1 2 0,-34 0 0,25 1 0,-56-8 0,59 5 0,0 1 0,-43 1 0,-34 3 0,-31 2 0,122 0 0,1 1 0,-1 0 0,1 2 0,0 0 0,-23 10 0,-8 5-8191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13T09:28:20.99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24575,'1'0'0,"-1"0"0,1 1 0,0-1 0,0 0 0,-1 0 0,1 1 0,0-1 0,0 0 0,-1 1 0,1-1 0,-1 1 0,1-1 0,0 1 0,-1-1 0,1 1 0,-1-1 0,1 1 0,-1 0 0,1-1 0,-1 1 0,0 0 0,1-1 0,-1 1 0,0 0 0,1 1 0,3 22 0,-3-14 0,2 18 0,-1 0 0,-2 29 0,-1-26 0,5 42 0,-2-63 0,-1 0 0,2 0 0,-1 0 0,1-1 0,1 1 0,0-1 0,0 0 0,7 11 0,19 22 0,2-2 0,37 37 0,-39-45 0,-26-28 0,1 0 0,-1 0 0,1 0 0,0 0 0,1-1 0,-1 0 0,0 0 0,1 0 0,0 0 0,0-1 0,0 0 0,0-1 0,0 1 0,6 0 0,9 0 0,0-1 0,38-4 0,-20 1 0,436 3 0,-422 3 0,0 1 0,-1 3 0,90 26 0,-125-30 0,1-1 0,24 2 0,-28-4 0,1 0 0,-1 2 0,0-1 0,23 9 0,0 2 245,0-1 1,1-1-1,40 5 0,-36-10-3085,1-2-3493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13T09:28:25.50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76 24575,'62'0'0,"-43"-1"0,0 0 0,0 2 0,0 0 0,0 2 0,-1 0 0,22 6 0,-10 0 0,1-1 0,-1-1 0,1-2 0,35 1 0,126-4 0,-29-3 0,-143 1 0,1 0 0,0-2 0,-1-1 0,1-1 0,-1 0 0,0-2 0,0 0 0,-1-1 0,26-13 0,-31 14 0,-1 2 0,1-1 0,21-2 0,-20 4 0,-1 0 0,0-1 0,21-9 0,-22 7 22,0 1-1,0 1 1,1 0-1,-1 1 1,1 0 0,17 0-1,85 2 144,-43 2-8673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13T09:28:33.84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3578 0 24575,'7'30'0,"0"-1"0,-3 1 0,3 37 0,6 44 0,-7-68 0,-2 0 0,-2 0 0,-4 54 0,1-60 0,1-33 0,1 1 0,-1-1 0,1 1 0,-1-1 0,1 1 0,1-1 0,-1 0 0,0 1 0,1-1 0,0 0 0,0 0 0,1 0 0,-1 0 0,6 6 0,-7-8 0,1 0 0,0 0 0,0 0 0,0-1 0,0 1 0,1 0 0,-1-1 0,0 0 0,1 1 0,-1-1 0,1 0 0,-1 0 0,1-1 0,0 1 0,-1 0 0,1-1 0,0 0 0,-1 1 0,1-1 0,0 0 0,-1 0 0,1-1 0,0 1 0,0-1 0,3 0 0,2-5 0,-8 4 0,0 0 0,-1 0 0,1 0 0,0 0 0,0 1 0,-1-1 0,1 0 0,-1 0 0,0 0 0,1 1 0,-1-1 0,0 0 0,0 1 0,0-1 0,0 1 0,0-1 0,-1 1 0,1-1 0,0 1 0,-1 0 0,1 0 0,-1 0 0,-2-2 0,-1 0 0,0 0 0,-1 0 0,0 1 0,1 0 0,-1 0 0,-8-1 0,-34-5 0,-1 3 0,1 2 0,-68 4 0,53 0 0,-79-8 0,-161-12 0,-1 21 0,16 1 0,275-2 0,-1 0 0,1 2 0,0-1 0,0 2 0,0 0 0,0 0 0,1 1 0,-12 7 0,10-5 0,-1-1 0,1 0 0,-1-1 0,0-1 0,-27 4 0,30-6 0,1 1 0,-1 0 0,1 1 0,0 0 0,0 0 0,1 1 0,-1 1 0,-13 9 0,13-8 0,0 0 0,-1-1 0,0-1 0,0 1 0,-1-2 0,-24 7 0,-84 17 0,89-18 0,-1-2 0,-57 7 0,-21-3 0,-25 1 0,-115 20 0,151-17 0,0-4 0,-111-2 0,81-19 0,111 7 0,2-2 0,-1 0 0,0-1 0,1 0 0,-19-10 0,19 9 0,0 0 0,-1 1 0,1 1 0,-1 0 0,0 2 0,-20-2 0,21 4 0,1-2 0,-1 0 0,1-1 0,0-1 0,-1 0 0,2-1 0,-22-10 0,-29-16 724,51 25-3443,0 2-3478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13T09:28:39.26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3922 401 24575,'0'0'0,"-344"-7"0,238-2 0,46 4 0,-94 2 0,133 2 0,0 0 0,0-1 0,0-1 0,0-1 0,-39-13 0,33 8 0,-1 2 0,-39-5 0,54 10 0,0-1 0,0 0 0,0-1 0,1-1 0,-19-8 0,17 6 0,0 1 0,-1 1 0,1 0 0,-18-3 0,-29 1 0,-109 3 0,74 4 0,87-1 0,1 0 0,0-1 0,-1 0 0,1 0 0,0-1 0,0 1 0,0-2 0,0 1 0,1-1 0,0-1 0,-1 1 0,2-1 0,-1 0 0,0-1 0,1 0 0,0 0 0,0 0 0,1 0 0,0-1 0,0 0 0,0 0 0,-6-15 0,6 11 0,0-2 0,-1 0 0,0 1 0,-9-12 0,13 20 0,-1 1 0,0 0 0,1-1 0,-1 1 0,0 1 0,-1-1 0,1 0 0,-1 1 0,1 0 0,-1-1 0,0 1 0,1 1 0,-1-1 0,-6-1 0,-19-4 0,0 2 0,-1 2 0,-32-1 0,-89 7 0,74 1 0,66-3 0,1 0 0,0 1 0,0 1 0,0 0 0,0 0 0,-13 7 0,13-6 0,0 0 0,0 0 0,0-1 0,-1 0 0,1-1 0,-15 2 0,-2-4 0,-1 2 0,0 1 0,1 1 0,-37 11 0,-9 6 0,-1-3 0,-2-3 0,1-3 0,-1-4 0,-152-2 0,-391-13 1247,489 8-4120,0-1-3692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13T07:39:47.74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198 424 24575,'-2'0'0,"-1"0"0,0 1 0,1-1 0,-1 1 0,0-1 0,1 1 0,-1 0 0,1 0 0,-1 0 0,1 1 0,-1-1 0,1 0 0,0 1 0,0-1 0,0 1 0,0 0 0,0 0 0,0 0 0,-2 2 0,-16 14 0,9-10 0,1 0 0,0 1 0,1 0 0,-1 1 0,2 0 0,0 1 0,0-1 0,1 2 0,0-1 0,0 1 0,2 0 0,-1 0 0,2 0 0,0 1 0,0 0 0,1 0 0,0 0 0,2 0 0,-1 13 0,0 312 0,6-145 0,-3-162 0,2 0 0,0 0 0,2-1 0,14 48 0,-9-49 0,1-1 0,1-1 0,1 0 0,2 0 0,0-1 0,2-1 0,1-1 0,1 0 0,1-2 0,25 24 0,-27-32 0,0 0 0,1-1 0,0-1 0,32 14 0,-25-13 0,45 31 0,-19-8 0,1-3 0,90 43 0,124 34 0,-240-99 0,368 133 0,-358-133 0,-1-1 0,2-2 0,-1-2 0,1-1 0,49 0 0,608 9 0,-686-14 0,1-1 0,-1 0 0,0-1 0,0 0 0,0-1 0,0 0 0,0 0 0,0-1 0,-1 0 0,1 0 0,-1-1 0,0 0 0,-1-1 0,1 1 0,-1-2 0,0 1 0,-1-1 0,1 0 0,-1 0 0,-1-1 0,1 1 0,-1-1 0,-1-1 0,0 1 0,0-1 0,0 1 0,2-11 0,16-54 0,-13 49 0,-2 0 0,0-1 0,-2 1 0,-1-1 0,3-44 0,-14-297 0,4 331 0,-1 0 0,-1 0 0,-19-60 0,14 60 0,2 0 0,1-1 0,-3-51 0,8 68 0,-1 1 0,0 1 0,-2-1 0,0 0 0,-1 1 0,0 0 0,-10-16 0,6 9 0,0 0 0,-10-39 0,6 5 0,6 29 0,2-1 0,-5-42 0,10 65 0,0 0 0,0 0 0,-1 0 0,0 0 0,0 0 0,0 0 0,-1 1 0,0-1 0,-1 1 0,0 0 0,1 0 0,-2 0 0,-7-8 0,-5-4 0,-1 2 0,-33-24 0,16 13 0,-16-13 0,-2 3 0,-93-51 0,-369-126 0,451 192 0,7 3 0,-84-41 0,131 56 0,0-1 0,0 2 0,0-1 0,0 2 0,-1-1 0,0 1 0,-15-1 0,-8 3 0,-36 2 0,-13 1 0,-218 0 0,290-3 0,-1 2 0,0 0 0,1 0 0,-1 1 0,1 0 0,0 1 0,-15 7 0,8-1 0,0 0 0,0 2 0,-22 17 0,22-12 0,0 1 0,-18 22 0,-16 16 0,43-45-66,-1 1 0,1 0-1,1 0 1,0 0 0,-9 21 0,3-6-7729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8647A-5FE1-4BD2-8E10-D0804B5CD4FD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37033-4DCD-4D26-AF81-A52FF7148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4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564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CF6AE-74DE-F2EE-EDBE-83D736EF0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246BF1-AD6E-3D4E-ADE0-08F071FD6B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C34274-5C70-0718-CB81-12BCF6489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338D-BF11-4C17-8851-F5CF707A8B47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533D1-62D4-047E-1E40-EB544A8A3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E5574-2496-D4F5-84B1-F5EF853EE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7C673-7A10-4733-AC0C-6112DF097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607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9B8CF-8252-CAE2-3CB2-AAB6BFEB7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E3C0BF-7AA1-064B-74D8-DE0D0967A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6FCEB-D412-59D1-3A39-D18660A2B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338D-BF11-4C17-8851-F5CF707A8B47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CCB82-4D8C-AC3E-6983-F4F74495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CE69C-94F8-21CA-B722-D5342AFEC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7C673-7A10-4733-AC0C-6112DF097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54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62EB86-69C4-44B0-15F8-82F9F82660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E956E1-AD64-8EC8-8E1C-BEFC3B0F9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174A1-E716-E82B-B80E-92DA1CCC8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338D-BF11-4C17-8851-F5CF707A8B47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95240-56D6-D340-E202-75436361A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08305-28FD-81F1-61B8-FA5EE6602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7C673-7A10-4733-AC0C-6112DF097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89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turEner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685232" cy="41874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 userDrawn="1"/>
        </p:nvSpPr>
        <p:spPr>
          <a:xfrm>
            <a:off x="9673169" y="6439256"/>
            <a:ext cx="2518833" cy="41874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23478" y="770145"/>
            <a:ext cx="11532679" cy="488877"/>
          </a:xfrm>
          <a:noFill/>
        </p:spPr>
        <p:txBody>
          <a:bodyPr>
            <a:noAutofit/>
          </a:bodyPr>
          <a:lstStyle>
            <a:lvl1pPr algn="l">
              <a:defRPr sz="3600" b="1" baseline="0">
                <a:solidFill>
                  <a:srgbClr val="002060"/>
                </a:solidFill>
                <a:latin typeface="Calibri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23479" y="1402081"/>
            <a:ext cx="5380636" cy="2198912"/>
          </a:xfrm>
        </p:spPr>
        <p:txBody>
          <a:bodyPr/>
          <a:lstStyle>
            <a:lvl1pPr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Calibri" pitchFamily="34" charset="0"/>
              </a:defRPr>
            </a:lvl1pPr>
            <a:lvl2pPr>
              <a:buFont typeface="Wingdings" pitchFamily="2" charset="2"/>
              <a:buChar char="ú"/>
              <a:defRPr sz="2400" b="0" i="0" baseline="0">
                <a:solidFill>
                  <a:srgbClr val="898989"/>
                </a:solidFill>
                <a:latin typeface="Calibri" pitchFamily="34" charset="0"/>
              </a:defRPr>
            </a:lvl2pPr>
            <a:lvl3pPr>
              <a:buFont typeface="Wingdings 2" pitchFamily="18" charset="2"/>
              <a:buChar char=""/>
              <a:defRPr sz="1800" b="0" i="0" baseline="0">
                <a:solidFill>
                  <a:srgbClr val="898989"/>
                </a:solidFill>
                <a:latin typeface="Calibri" pitchFamily="34" charset="0"/>
              </a:defRPr>
            </a:lvl3pPr>
            <a:lvl4pPr>
              <a:buFont typeface="Courier New" pitchFamily="49" charset="0"/>
              <a:buChar char="o"/>
              <a:defRPr sz="1600" b="0" i="0" baseline="0">
                <a:solidFill>
                  <a:srgbClr val="898989"/>
                </a:solidFill>
                <a:latin typeface="Calibri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7E4CC200-1B66-7D7A-4E12-53A1274AA3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402081"/>
            <a:ext cx="5329645" cy="2198912"/>
          </a:xfrm>
        </p:spPr>
        <p:txBody>
          <a:bodyPr/>
          <a:lstStyle>
            <a:lvl1pPr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Calibri" pitchFamily="34" charset="0"/>
              </a:defRPr>
            </a:lvl1pPr>
            <a:lvl2pPr>
              <a:buFont typeface="Wingdings" pitchFamily="2" charset="2"/>
              <a:buChar char="ú"/>
              <a:defRPr sz="2400" b="0" i="0" baseline="0">
                <a:solidFill>
                  <a:srgbClr val="898989"/>
                </a:solidFill>
                <a:latin typeface="Calibri" pitchFamily="34" charset="0"/>
              </a:defRPr>
            </a:lvl2pPr>
            <a:lvl3pPr>
              <a:buFont typeface="Wingdings 2" pitchFamily="18" charset="2"/>
              <a:buChar char=""/>
              <a:defRPr sz="1800" b="0" i="0" baseline="0">
                <a:solidFill>
                  <a:srgbClr val="898989"/>
                </a:solidFill>
                <a:latin typeface="Calibri" pitchFamily="34" charset="0"/>
              </a:defRPr>
            </a:lvl3pPr>
            <a:lvl4pPr>
              <a:buFont typeface="Courier New" pitchFamily="49" charset="0"/>
              <a:buChar char="o"/>
              <a:defRPr sz="1600" b="0" i="0" baseline="0">
                <a:solidFill>
                  <a:srgbClr val="898989"/>
                </a:solidFill>
                <a:latin typeface="Calibri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9C2EC419-4897-77CA-7391-9D987FB40C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3478" y="4071258"/>
            <a:ext cx="5380636" cy="2198912"/>
          </a:xfrm>
        </p:spPr>
        <p:txBody>
          <a:bodyPr/>
          <a:lstStyle>
            <a:lvl1pPr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Calibri" pitchFamily="34" charset="0"/>
              </a:defRPr>
            </a:lvl1pPr>
            <a:lvl2pPr>
              <a:buFont typeface="Wingdings" pitchFamily="2" charset="2"/>
              <a:buChar char="ú"/>
              <a:defRPr sz="2400" b="0" i="0" baseline="0">
                <a:solidFill>
                  <a:srgbClr val="898989"/>
                </a:solidFill>
                <a:latin typeface="Calibri" pitchFamily="34" charset="0"/>
              </a:defRPr>
            </a:lvl2pPr>
            <a:lvl3pPr>
              <a:buFont typeface="Wingdings 2" pitchFamily="18" charset="2"/>
              <a:buChar char=""/>
              <a:defRPr sz="1800" b="0" i="0" baseline="0">
                <a:solidFill>
                  <a:srgbClr val="898989"/>
                </a:solidFill>
                <a:latin typeface="Calibri" pitchFamily="34" charset="0"/>
              </a:defRPr>
            </a:lvl3pPr>
            <a:lvl4pPr>
              <a:buFont typeface="Courier New" pitchFamily="49" charset="0"/>
              <a:buChar char="o"/>
              <a:defRPr sz="1600" b="0" i="0" baseline="0">
                <a:solidFill>
                  <a:srgbClr val="898989"/>
                </a:solidFill>
                <a:latin typeface="Calibri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441B66A2-8D7E-FBA7-AF3C-158D4B106E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62575" y="3997235"/>
            <a:ext cx="5380636" cy="2198912"/>
          </a:xfrm>
        </p:spPr>
        <p:txBody>
          <a:bodyPr/>
          <a:lstStyle>
            <a:lvl1pPr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Calibri" pitchFamily="34" charset="0"/>
              </a:defRPr>
            </a:lvl1pPr>
            <a:lvl2pPr>
              <a:buFont typeface="Wingdings" pitchFamily="2" charset="2"/>
              <a:buChar char="ú"/>
              <a:defRPr sz="2400" b="0" i="0" baseline="0">
                <a:solidFill>
                  <a:srgbClr val="898989"/>
                </a:solidFill>
                <a:latin typeface="Calibri" pitchFamily="34" charset="0"/>
              </a:defRPr>
            </a:lvl2pPr>
            <a:lvl3pPr>
              <a:buFont typeface="Wingdings 2" pitchFamily="18" charset="2"/>
              <a:buChar char=""/>
              <a:defRPr sz="1800" b="0" i="0" baseline="0">
                <a:solidFill>
                  <a:srgbClr val="898989"/>
                </a:solidFill>
                <a:latin typeface="Calibri" pitchFamily="34" charset="0"/>
              </a:defRPr>
            </a:lvl3pPr>
            <a:lvl4pPr>
              <a:buFont typeface="Courier New" pitchFamily="49" charset="0"/>
              <a:buChar char="o"/>
              <a:defRPr sz="1600" b="0" i="0" baseline="0">
                <a:solidFill>
                  <a:srgbClr val="898989"/>
                </a:solidFill>
                <a:latin typeface="Calibri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51986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0A1DE-A420-1A7E-03EF-1DC7C7FDD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baseline="0" dirty="0">
                <a:solidFill>
                  <a:srgbClr val="002060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A4E5BA-F02D-3137-6E8A-19315983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338D-BF11-4C17-8851-F5CF707A8B47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0616C3-BEDA-F0D4-CEAF-CACF29196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915CD-5162-A7C7-02DB-3CBADEF8C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7C673-7A10-4733-AC0C-6112DF097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16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aturEner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6"/>
            <a:ext cx="9685232" cy="41874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91861" y="6470632"/>
            <a:ext cx="700756" cy="365125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fld id="{544D8C8E-B901-46BC-B69F-216056E591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17499" y="566598"/>
            <a:ext cx="11532679" cy="488877"/>
          </a:xfrm>
          <a:noFill/>
        </p:spPr>
        <p:txBody>
          <a:bodyPr>
            <a:noAutofit/>
          </a:bodyPr>
          <a:lstStyle>
            <a:lvl1pPr algn="l">
              <a:defRPr sz="3600" b="1" baseline="0">
                <a:solidFill>
                  <a:srgbClr val="002060"/>
                </a:solidFill>
                <a:latin typeface="Calibri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29475" y="1490138"/>
            <a:ext cx="11264220" cy="4312400"/>
          </a:xfrm>
        </p:spPr>
        <p:txBody>
          <a:bodyPr/>
          <a:lstStyle>
            <a:lvl1pPr>
              <a:buFont typeface="Wingdings" pitchFamily="2" charset="2"/>
              <a:buChar char="§"/>
              <a:defRPr sz="1650" b="1" i="0" baseline="0">
                <a:solidFill>
                  <a:srgbClr val="898989"/>
                </a:solidFill>
                <a:latin typeface="Calibri" pitchFamily="34" charset="0"/>
              </a:defRPr>
            </a:lvl1pPr>
            <a:lvl2pPr>
              <a:buFont typeface="Wingdings" pitchFamily="2" charset="2"/>
              <a:buChar char="ú"/>
              <a:defRPr sz="1500" b="1" i="0" baseline="0">
                <a:solidFill>
                  <a:srgbClr val="898989"/>
                </a:solidFill>
                <a:latin typeface="Calibri" pitchFamily="34" charset="0"/>
              </a:defRPr>
            </a:lvl2pPr>
            <a:lvl3pPr>
              <a:buFont typeface="Wingdings 2" pitchFamily="18" charset="2"/>
              <a:buChar char=""/>
              <a:defRPr sz="1349" b="1" i="0" baseline="0">
                <a:solidFill>
                  <a:srgbClr val="898989"/>
                </a:solidFill>
                <a:latin typeface="Calibri" pitchFamily="34" charset="0"/>
              </a:defRPr>
            </a:lvl3pPr>
            <a:lvl4pPr>
              <a:buFont typeface="Courier New" pitchFamily="49" charset="0"/>
              <a:buChar char="o"/>
              <a:defRPr sz="1200" b="1" i="0" baseline="0">
                <a:solidFill>
                  <a:srgbClr val="898989"/>
                </a:solidFill>
                <a:latin typeface="Calibri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96475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7" y="2286007"/>
            <a:ext cx="8485263" cy="1767794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043F63"/>
                </a:solidFill>
                <a:latin typeface="Rockwell" panose="020606030202050204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1168751" y="6604921"/>
            <a:ext cx="466532" cy="253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524" dirty="0">
                <a:solidFill>
                  <a:schemeClr val="bg1"/>
                </a:solidFill>
              </a:rPr>
              <a:t>© 2022</a:t>
            </a:r>
            <a:endParaRPr lang="en-GB" sz="524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932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aturEner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-51757"/>
            <a:ext cx="9685232" cy="41874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17499" y="566598"/>
            <a:ext cx="11532679" cy="488877"/>
          </a:xfrm>
          <a:noFill/>
        </p:spPr>
        <p:txBody>
          <a:bodyPr>
            <a:noAutofit/>
          </a:bodyPr>
          <a:lstStyle>
            <a:lvl1pPr algn="l">
              <a:defRPr sz="3200" b="1" baseline="0">
                <a:solidFill>
                  <a:srgbClr val="002060"/>
                </a:solidFill>
                <a:latin typeface="Calibri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29481" y="1136659"/>
            <a:ext cx="11520699" cy="4763816"/>
          </a:xfrm>
        </p:spPr>
        <p:txBody>
          <a:bodyPr/>
          <a:lstStyle>
            <a:lvl1pPr>
              <a:buFont typeface="Wingdings" pitchFamily="2" charset="2"/>
              <a:buChar char="§"/>
              <a:defRPr sz="1650" b="1" i="0" baseline="0">
                <a:solidFill>
                  <a:srgbClr val="898989"/>
                </a:solidFill>
                <a:latin typeface="Calibri" pitchFamily="34" charset="0"/>
              </a:defRPr>
            </a:lvl1pPr>
            <a:lvl2pPr>
              <a:buFont typeface="Wingdings" pitchFamily="2" charset="2"/>
              <a:buChar char="ú"/>
              <a:defRPr sz="1500" b="1" i="0" baseline="0">
                <a:solidFill>
                  <a:srgbClr val="898989"/>
                </a:solidFill>
                <a:latin typeface="Calibri" pitchFamily="34" charset="0"/>
              </a:defRPr>
            </a:lvl2pPr>
            <a:lvl3pPr>
              <a:buFont typeface="Wingdings 2" pitchFamily="18" charset="2"/>
              <a:buChar char=""/>
              <a:defRPr sz="1349" b="1" i="0" baseline="0">
                <a:solidFill>
                  <a:srgbClr val="898989"/>
                </a:solidFill>
                <a:latin typeface="Calibri" pitchFamily="34" charset="0"/>
              </a:defRPr>
            </a:lvl3pPr>
            <a:lvl4pPr>
              <a:buFont typeface="Courier New" pitchFamily="49" charset="0"/>
              <a:buChar char="o"/>
              <a:defRPr sz="1200" b="1" i="0" baseline="0">
                <a:solidFill>
                  <a:srgbClr val="898989"/>
                </a:solidFill>
                <a:latin typeface="Calibri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60571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turEner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-16932"/>
            <a:ext cx="9685232" cy="41874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dirty="0">
              <a:solidFill>
                <a:srgbClr val="00B0F0"/>
              </a:solidFill>
              <a:highlight>
                <a:srgbClr val="00FFFF"/>
              </a:highlight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23486" y="770147"/>
            <a:ext cx="11532679" cy="488877"/>
          </a:xfrm>
          <a:noFill/>
        </p:spPr>
        <p:txBody>
          <a:bodyPr>
            <a:noAutofit/>
          </a:bodyPr>
          <a:lstStyle>
            <a:lvl1pPr algn="l">
              <a:defRPr sz="3600" b="1" baseline="0">
                <a:solidFill>
                  <a:srgbClr val="002060"/>
                </a:solidFill>
                <a:latin typeface="Calibri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23486" y="1600211"/>
            <a:ext cx="11532679" cy="4360333"/>
          </a:xfrm>
        </p:spPr>
        <p:txBody>
          <a:bodyPr/>
          <a:lstStyle>
            <a:lvl1pPr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Calibri" pitchFamily="34" charset="0"/>
              </a:defRPr>
            </a:lvl1pPr>
            <a:lvl2pPr>
              <a:buFont typeface="Wingdings" pitchFamily="2" charset="2"/>
              <a:buChar char="ú"/>
              <a:defRPr sz="2400" b="0" i="0" baseline="0">
                <a:solidFill>
                  <a:srgbClr val="898989"/>
                </a:solidFill>
                <a:latin typeface="Calibri" pitchFamily="34" charset="0"/>
              </a:defRPr>
            </a:lvl2pPr>
            <a:lvl3pPr>
              <a:buFont typeface="Wingdings 2" pitchFamily="18" charset="2"/>
              <a:buChar char=""/>
              <a:defRPr sz="1801" b="0" i="0" baseline="0">
                <a:solidFill>
                  <a:srgbClr val="898989"/>
                </a:solidFill>
                <a:latin typeface="Calibri" pitchFamily="34" charset="0"/>
              </a:defRPr>
            </a:lvl3pPr>
            <a:lvl4pPr>
              <a:buFont typeface="Courier New" pitchFamily="49" charset="0"/>
              <a:buChar char="o"/>
              <a:defRPr sz="1600" b="0" i="0" baseline="0">
                <a:solidFill>
                  <a:srgbClr val="898989"/>
                </a:solidFill>
                <a:latin typeface="Calibri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309035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7" y="2286007"/>
            <a:ext cx="8485263" cy="1767794"/>
          </a:xfrm>
        </p:spPr>
        <p:txBody>
          <a:bodyPr anchor="b">
            <a:normAutofit/>
          </a:bodyPr>
          <a:lstStyle>
            <a:lvl1pPr algn="l">
              <a:defRPr sz="3451">
                <a:solidFill>
                  <a:srgbClr val="043F63"/>
                </a:solidFill>
                <a:latin typeface="Rockwell" panose="020606030202050204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1168751" y="6604921"/>
            <a:ext cx="466532" cy="253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524" dirty="0">
                <a:solidFill>
                  <a:schemeClr val="bg1"/>
                </a:solidFill>
              </a:rPr>
              <a:t>© 2022</a:t>
            </a:r>
            <a:endParaRPr lang="en-GB" sz="524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670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6857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baseline="0" dirty="0">
                <a:solidFill>
                  <a:srgbClr val="002060"/>
                </a:solidFill>
                <a:latin typeface="Calibri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13" y="1209675"/>
            <a:ext cx="11088916" cy="43952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11075447" y="6604921"/>
            <a:ext cx="466532" cy="253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524" dirty="0">
                <a:solidFill>
                  <a:schemeClr val="bg1"/>
                </a:solidFill>
              </a:rPr>
              <a:t>© 2022</a:t>
            </a:r>
            <a:endParaRPr lang="en-GB" sz="524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691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F27DE-2BDD-5D6C-0AB0-72D471C99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1EFFF-3874-53B4-8F43-C7BC0A3A2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7C096-2A79-B4EA-910A-4D6DBFDF7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338D-BF11-4C17-8851-F5CF707A8B47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B45CC-22E7-237B-7F63-B0868C0B6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EDBA4-236F-78A8-963F-09C7132E9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7C673-7A10-4733-AC0C-6112DF097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383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7501" y="1285882"/>
            <a:ext cx="5537200" cy="434445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57903" y="1285882"/>
            <a:ext cx="5537200" cy="434445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95329" y="6492456"/>
            <a:ext cx="696684" cy="400050"/>
          </a:xfrm>
          <a:prstGeom prst="rect">
            <a:avLst/>
          </a:prstGeom>
        </p:spPr>
        <p:txBody>
          <a:bodyPr/>
          <a:lstStyle/>
          <a:p>
            <a:fld id="{EB241CD2-1E45-42A3-B213-66A034DF9A3B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1075447" y="6604921"/>
            <a:ext cx="466532" cy="253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524" dirty="0">
                <a:solidFill>
                  <a:schemeClr val="bg1"/>
                </a:solidFill>
              </a:rPr>
              <a:t>© 2022</a:t>
            </a:r>
            <a:endParaRPr lang="en-GB" sz="524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693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495329" y="6492456"/>
            <a:ext cx="696684" cy="400050"/>
          </a:xfrm>
          <a:prstGeom prst="rect">
            <a:avLst/>
          </a:prstGeom>
        </p:spPr>
        <p:txBody>
          <a:bodyPr/>
          <a:lstStyle/>
          <a:p>
            <a:fld id="{EB241CD2-1E45-42A3-B213-66A034DF9A3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317505" y="1285881"/>
            <a:ext cx="2414411" cy="46658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3337285" y="1285881"/>
            <a:ext cx="2414411" cy="46658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6357061" y="1285881"/>
            <a:ext cx="2414411" cy="46658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2"/>
          </p:nvPr>
        </p:nvSpPr>
        <p:spPr>
          <a:xfrm>
            <a:off x="9376837" y="1285881"/>
            <a:ext cx="2414411" cy="46658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1075447" y="6604921"/>
            <a:ext cx="466532" cy="253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524" dirty="0">
                <a:solidFill>
                  <a:schemeClr val="bg1"/>
                </a:solidFill>
              </a:rPr>
              <a:t>© 2022</a:t>
            </a:r>
            <a:endParaRPr lang="en-GB" sz="524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528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495329" y="6492456"/>
            <a:ext cx="696684" cy="400050"/>
          </a:xfrm>
          <a:prstGeom prst="rect">
            <a:avLst/>
          </a:prstGeom>
        </p:spPr>
        <p:txBody>
          <a:bodyPr/>
          <a:lstStyle/>
          <a:p>
            <a:fld id="{EB241CD2-1E45-42A3-B213-66A034DF9A3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317513" y="1285881"/>
            <a:ext cx="3382828" cy="46658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1"/>
          </p:nvPr>
        </p:nvSpPr>
        <p:spPr>
          <a:xfrm>
            <a:off x="4298425" y="1285881"/>
            <a:ext cx="3382828" cy="46658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8112499" y="1285881"/>
            <a:ext cx="3382828" cy="46658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1075447" y="6604921"/>
            <a:ext cx="466532" cy="253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524" dirty="0">
                <a:solidFill>
                  <a:schemeClr val="bg1"/>
                </a:solidFill>
              </a:rPr>
              <a:t>© 2022</a:t>
            </a:r>
            <a:endParaRPr lang="en-GB" sz="524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9840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turEner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-16932"/>
            <a:ext cx="9685232" cy="41874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dirty="0">
              <a:solidFill>
                <a:srgbClr val="00B0F0"/>
              </a:solidFill>
              <a:highlight>
                <a:srgbClr val="00FFFF"/>
              </a:highlight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23486" y="770147"/>
            <a:ext cx="11532679" cy="488877"/>
          </a:xfrm>
          <a:noFill/>
        </p:spPr>
        <p:txBody>
          <a:bodyPr>
            <a:noAutofit/>
          </a:bodyPr>
          <a:lstStyle>
            <a:lvl1pPr algn="l">
              <a:defRPr sz="3600" b="1" baseline="0">
                <a:solidFill>
                  <a:srgbClr val="002060"/>
                </a:solidFill>
                <a:latin typeface="Calibri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23486" y="1600211"/>
            <a:ext cx="11532679" cy="4360333"/>
          </a:xfrm>
        </p:spPr>
        <p:txBody>
          <a:bodyPr/>
          <a:lstStyle>
            <a:lvl1pPr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Calibri" pitchFamily="34" charset="0"/>
              </a:defRPr>
            </a:lvl1pPr>
            <a:lvl2pPr>
              <a:buFont typeface="Wingdings" pitchFamily="2" charset="2"/>
              <a:buChar char="ú"/>
              <a:defRPr sz="2400" b="0" i="0" baseline="0">
                <a:solidFill>
                  <a:srgbClr val="898989"/>
                </a:solidFill>
                <a:latin typeface="Calibri" pitchFamily="34" charset="0"/>
              </a:defRPr>
            </a:lvl2pPr>
            <a:lvl3pPr>
              <a:buFont typeface="Wingdings 2" pitchFamily="18" charset="2"/>
              <a:buChar char=""/>
              <a:defRPr sz="1801" b="0" i="0" baseline="0">
                <a:solidFill>
                  <a:srgbClr val="898989"/>
                </a:solidFill>
                <a:latin typeface="Calibri" pitchFamily="34" charset="0"/>
              </a:defRPr>
            </a:lvl3pPr>
            <a:lvl4pPr>
              <a:buFont typeface="Courier New" pitchFamily="49" charset="0"/>
              <a:buChar char="o"/>
              <a:defRPr sz="1600" b="0" i="0" baseline="0">
                <a:solidFill>
                  <a:srgbClr val="898989"/>
                </a:solidFill>
                <a:latin typeface="Calibri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066840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turEner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-51757"/>
            <a:ext cx="9685232" cy="41874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17499" y="566598"/>
            <a:ext cx="11532679" cy="488877"/>
          </a:xfrm>
          <a:noFill/>
        </p:spPr>
        <p:txBody>
          <a:bodyPr>
            <a:noAutofit/>
          </a:bodyPr>
          <a:lstStyle>
            <a:lvl1pPr algn="l">
              <a:defRPr sz="3600" b="1" baseline="0">
                <a:solidFill>
                  <a:srgbClr val="002060"/>
                </a:solidFill>
                <a:latin typeface="Calibri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17501" y="1284510"/>
            <a:ext cx="5490964" cy="4615969"/>
          </a:xfrm>
        </p:spPr>
        <p:txBody>
          <a:bodyPr/>
          <a:lstStyle>
            <a:lvl1pPr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Calibri" pitchFamily="34" charset="0"/>
              </a:defRPr>
            </a:lvl1pPr>
            <a:lvl2pPr>
              <a:buFont typeface="Wingdings" pitchFamily="2" charset="2"/>
              <a:buChar char="ú"/>
              <a:defRPr sz="2400" b="0" i="0" baseline="0">
                <a:solidFill>
                  <a:srgbClr val="898989"/>
                </a:solidFill>
                <a:latin typeface="Calibri" pitchFamily="34" charset="0"/>
              </a:defRPr>
            </a:lvl2pPr>
            <a:lvl3pPr>
              <a:buFont typeface="Wingdings 2" pitchFamily="18" charset="2"/>
              <a:buChar char=""/>
              <a:defRPr sz="1801" b="0" i="0" baseline="0">
                <a:solidFill>
                  <a:srgbClr val="898989"/>
                </a:solidFill>
                <a:latin typeface="Calibri" pitchFamily="34" charset="0"/>
              </a:defRPr>
            </a:lvl3pPr>
            <a:lvl4pPr>
              <a:buFont typeface="Courier New" pitchFamily="49" charset="0"/>
              <a:buChar char="o"/>
              <a:defRPr sz="1600" b="0" i="0" baseline="0">
                <a:solidFill>
                  <a:srgbClr val="898989"/>
                </a:solidFill>
                <a:latin typeface="Calibri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72716ADE-FC81-0C94-5914-0651BD09FF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65332" y="1284510"/>
            <a:ext cx="5490965" cy="4615969"/>
          </a:xfrm>
        </p:spPr>
        <p:txBody>
          <a:bodyPr/>
          <a:lstStyle>
            <a:lvl1pPr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Calibri" pitchFamily="34" charset="0"/>
              </a:defRPr>
            </a:lvl1pPr>
            <a:lvl2pPr>
              <a:buFont typeface="Wingdings" pitchFamily="2" charset="2"/>
              <a:buChar char="ú"/>
              <a:defRPr sz="2400" b="0" i="0" baseline="0">
                <a:solidFill>
                  <a:srgbClr val="898989"/>
                </a:solidFill>
                <a:latin typeface="Calibri" pitchFamily="34" charset="0"/>
              </a:defRPr>
            </a:lvl2pPr>
            <a:lvl3pPr>
              <a:buFont typeface="Wingdings 2" pitchFamily="18" charset="2"/>
              <a:buChar char=""/>
              <a:defRPr sz="1801" b="0" i="0" baseline="0">
                <a:solidFill>
                  <a:srgbClr val="898989"/>
                </a:solidFill>
                <a:latin typeface="Calibri" pitchFamily="34" charset="0"/>
              </a:defRPr>
            </a:lvl3pPr>
            <a:lvl4pPr>
              <a:buFont typeface="Courier New" pitchFamily="49" charset="0"/>
              <a:buChar char="o"/>
              <a:defRPr sz="1600" b="0" i="0" baseline="0">
                <a:solidFill>
                  <a:srgbClr val="898989"/>
                </a:solidFill>
                <a:latin typeface="Calibri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55772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turEner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-51757"/>
            <a:ext cx="9685232" cy="41874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17499" y="566598"/>
            <a:ext cx="11532679" cy="488877"/>
          </a:xfrm>
          <a:noFill/>
        </p:spPr>
        <p:txBody>
          <a:bodyPr>
            <a:noAutofit/>
          </a:bodyPr>
          <a:lstStyle>
            <a:lvl1pPr algn="l">
              <a:defRPr sz="3200" b="1" baseline="0">
                <a:solidFill>
                  <a:srgbClr val="002060"/>
                </a:solidFill>
                <a:latin typeface="Calibri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29481" y="1136659"/>
            <a:ext cx="11520699" cy="4763816"/>
          </a:xfrm>
        </p:spPr>
        <p:txBody>
          <a:bodyPr/>
          <a:lstStyle>
            <a:lvl1pPr>
              <a:buFont typeface="Wingdings" pitchFamily="2" charset="2"/>
              <a:buChar char="§"/>
              <a:defRPr sz="1650" b="1" i="0" baseline="0">
                <a:solidFill>
                  <a:srgbClr val="898989"/>
                </a:solidFill>
                <a:latin typeface="Calibri" pitchFamily="34" charset="0"/>
              </a:defRPr>
            </a:lvl1pPr>
            <a:lvl2pPr>
              <a:buFont typeface="Wingdings" pitchFamily="2" charset="2"/>
              <a:buChar char="ú"/>
              <a:defRPr sz="1500" b="1" i="0" baseline="0">
                <a:solidFill>
                  <a:srgbClr val="898989"/>
                </a:solidFill>
                <a:latin typeface="Calibri" pitchFamily="34" charset="0"/>
              </a:defRPr>
            </a:lvl2pPr>
            <a:lvl3pPr>
              <a:buFont typeface="Wingdings 2" pitchFamily="18" charset="2"/>
              <a:buChar char=""/>
              <a:defRPr sz="1349" b="1" i="0" baseline="0">
                <a:solidFill>
                  <a:srgbClr val="898989"/>
                </a:solidFill>
                <a:latin typeface="Calibri" pitchFamily="34" charset="0"/>
              </a:defRPr>
            </a:lvl3pPr>
            <a:lvl4pPr>
              <a:buFont typeface="Courier New" pitchFamily="49" charset="0"/>
              <a:buChar char="o"/>
              <a:defRPr sz="1200" b="1" i="0" baseline="0">
                <a:solidFill>
                  <a:srgbClr val="898989"/>
                </a:solidFill>
                <a:latin typeface="Calibri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609908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6464" y="1055813"/>
            <a:ext cx="10536811" cy="4913771"/>
          </a:xfrm>
        </p:spPr>
        <p:txBody>
          <a:bodyPr>
            <a:normAutofit/>
          </a:bodyPr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6B3EF04-CBD9-44A7-828D-D03E9B23C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466" y="198392"/>
            <a:ext cx="10222585" cy="690676"/>
          </a:xfrm>
        </p:spPr>
        <p:txBody>
          <a:bodyPr>
            <a:normAutofit/>
          </a:bodyPr>
          <a:lstStyle>
            <a:lvl1pPr algn="ctr">
              <a:defRPr sz="3200" b="0">
                <a:latin typeface="Franklin Gothic Demi" panose="020B07030201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슬라이드 번호 개체 틀 5">
            <a:extLst>
              <a:ext uri="{FF2B5EF4-FFF2-40B4-BE49-F238E27FC236}">
                <a16:creationId xmlns:a16="http://schemas.microsoft.com/office/drawing/2014/main" id="{B775D987-4BB2-4315-9290-E5AA81557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5021" y="6482610"/>
            <a:ext cx="729004" cy="266991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accent1"/>
                </a:solidFill>
              </a:defRPr>
            </a:lvl1pPr>
          </a:lstStyle>
          <a:p>
            <a:pPr algn="ctr"/>
            <a:fld id="{0C3A1854-6B63-4059-B360-A3C4972BF0FC}" type="slidenum">
              <a:rPr lang="ko-KR" altLang="en-US" smtClean="0"/>
              <a:pPr algn="ctr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84605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aturEner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6"/>
            <a:ext cx="9685232" cy="41874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91861" y="6470632"/>
            <a:ext cx="700756" cy="365125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fld id="{544D8C8E-B901-46BC-B69F-216056E591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17499" y="566598"/>
            <a:ext cx="11532679" cy="488877"/>
          </a:xfrm>
          <a:noFill/>
        </p:spPr>
        <p:txBody>
          <a:bodyPr>
            <a:noAutofit/>
          </a:bodyPr>
          <a:lstStyle>
            <a:lvl1pPr algn="l">
              <a:defRPr sz="3600" b="1" baseline="0">
                <a:solidFill>
                  <a:srgbClr val="002060"/>
                </a:solidFill>
                <a:latin typeface="Calibri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29475" y="1490138"/>
            <a:ext cx="11264220" cy="4312400"/>
          </a:xfrm>
        </p:spPr>
        <p:txBody>
          <a:bodyPr/>
          <a:lstStyle>
            <a:lvl1pPr>
              <a:buFont typeface="Wingdings" pitchFamily="2" charset="2"/>
              <a:buChar char="§"/>
              <a:defRPr sz="1650" b="1" i="0" baseline="0">
                <a:solidFill>
                  <a:srgbClr val="898989"/>
                </a:solidFill>
                <a:latin typeface="Calibri" pitchFamily="34" charset="0"/>
              </a:defRPr>
            </a:lvl1pPr>
            <a:lvl2pPr>
              <a:buFont typeface="Wingdings" pitchFamily="2" charset="2"/>
              <a:buChar char="ú"/>
              <a:defRPr sz="1500" b="1" i="0" baseline="0">
                <a:solidFill>
                  <a:srgbClr val="898989"/>
                </a:solidFill>
                <a:latin typeface="Calibri" pitchFamily="34" charset="0"/>
              </a:defRPr>
            </a:lvl2pPr>
            <a:lvl3pPr>
              <a:buFont typeface="Wingdings 2" pitchFamily="18" charset="2"/>
              <a:buChar char=""/>
              <a:defRPr sz="1349" b="1" i="0" baseline="0">
                <a:solidFill>
                  <a:srgbClr val="898989"/>
                </a:solidFill>
                <a:latin typeface="Calibri" pitchFamily="34" charset="0"/>
              </a:defRPr>
            </a:lvl3pPr>
            <a:lvl4pPr>
              <a:buFont typeface="Courier New" pitchFamily="49" charset="0"/>
              <a:buChar char="o"/>
              <a:defRPr sz="1200" b="1" i="0" baseline="0">
                <a:solidFill>
                  <a:srgbClr val="898989"/>
                </a:solidFill>
                <a:latin typeface="Calibri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728279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9"/>
            <a:ext cx="10363200" cy="1470025"/>
          </a:xfrm>
        </p:spPr>
        <p:txBody>
          <a:bodyPr>
            <a:normAutofit/>
          </a:bodyPr>
          <a:lstStyle>
            <a:lvl1pPr>
              <a:defRPr lang="en-US" sz="6000" b="1" smtClean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" y="-29732"/>
            <a:ext cx="9685232" cy="41874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/>
              <a:t>Main Section</a:t>
            </a:r>
          </a:p>
        </p:txBody>
      </p:sp>
    </p:spTree>
    <p:extLst>
      <p:ext uri="{BB962C8B-B14F-4D97-AF65-F5344CB8AC3E}">
        <p14:creationId xmlns:p14="http://schemas.microsoft.com/office/powerpoint/2010/main" val="27161966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9"/>
            <a:ext cx="10363200" cy="1470025"/>
          </a:xfrm>
        </p:spPr>
        <p:txBody>
          <a:bodyPr/>
          <a:lstStyle>
            <a:lvl1pPr>
              <a:defRPr lang="en-US" b="1" smtClean="0">
                <a:solidFill>
                  <a:srgbClr val="002060"/>
                </a:solidFill>
                <a:latin typeface="Calibri" pitchFamily="34" charset="0"/>
              </a:defRPr>
            </a:lvl1pPr>
          </a:lstStyle>
          <a:p>
            <a:r>
              <a:rPr lang="es-ES_tradnl" err="1"/>
              <a:t>Click</a:t>
            </a:r>
            <a:r>
              <a:rPr lang="es-ES_tradnl"/>
              <a:t> </a:t>
            </a:r>
            <a:r>
              <a:rPr lang="es-ES_tradnl" err="1"/>
              <a:t>to</a:t>
            </a:r>
            <a:r>
              <a:rPr lang="es-ES_tradnl"/>
              <a:t> </a:t>
            </a:r>
            <a:r>
              <a:rPr lang="es-ES_tradnl" err="1"/>
              <a:t>edit</a:t>
            </a:r>
            <a:r>
              <a:rPr lang="es-ES_tradnl"/>
              <a:t> Master </a:t>
            </a:r>
            <a:r>
              <a:rPr lang="es-ES_tradnl" err="1"/>
              <a:t>title</a:t>
            </a:r>
            <a:r>
              <a:rPr lang="es-ES_tradnl"/>
              <a:t> </a:t>
            </a:r>
            <a:r>
              <a:rPr lang="es-ES_tradnl" err="1"/>
              <a:t>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" y="6"/>
            <a:ext cx="9685232" cy="41874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</p:spTree>
    <p:extLst>
      <p:ext uri="{BB962C8B-B14F-4D97-AF65-F5344CB8AC3E}">
        <p14:creationId xmlns:p14="http://schemas.microsoft.com/office/powerpoint/2010/main" val="2433529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FF919-5BE8-D597-D2D1-F297C711F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5F1287-50A7-346B-240B-0E201F5B9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386E3-9626-0E04-6B40-20DD5FFCD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338D-BF11-4C17-8851-F5CF707A8B47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DBE0E-187E-618A-1D18-707CF6CD5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6CCF8-1A38-5139-2849-0A66C0383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7C673-7A10-4733-AC0C-6112DF097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84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7" y="457206"/>
            <a:ext cx="10145892" cy="721786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9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6" indent="0">
              <a:buNone/>
              <a:defRPr sz="1801" b="1"/>
            </a:lvl3pPr>
            <a:lvl4pPr marL="1371567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6" indent="0">
              <a:buNone/>
              <a:defRPr sz="1801" b="1"/>
            </a:lvl3pPr>
            <a:lvl4pPr marL="1371567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D48BA-1CC6-8043-95CA-D75C416F45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9898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aturEner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-16932"/>
            <a:ext cx="9685232" cy="41874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17499" y="566595"/>
            <a:ext cx="11532679" cy="488877"/>
          </a:xfrm>
          <a:noFill/>
        </p:spPr>
        <p:txBody>
          <a:bodyPr>
            <a:noAutofit/>
          </a:bodyPr>
          <a:lstStyle>
            <a:lvl1pPr algn="l">
              <a:defRPr sz="2400" b="1" baseline="0">
                <a:solidFill>
                  <a:srgbClr val="002060"/>
                </a:solidFill>
                <a:latin typeface="Calibri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29481" y="1136658"/>
            <a:ext cx="11520699" cy="5221421"/>
          </a:xfrm>
        </p:spPr>
        <p:txBody>
          <a:bodyPr/>
          <a:lstStyle>
            <a:lvl1pPr>
              <a:buFont typeface="Wingdings" pitchFamily="2" charset="2"/>
              <a:buChar char="§"/>
              <a:defRPr sz="2000" b="0" i="0" baseline="0">
                <a:solidFill>
                  <a:schemeClr val="tx1"/>
                </a:solidFill>
                <a:latin typeface="Calibri" pitchFamily="34" charset="0"/>
              </a:defRPr>
            </a:lvl1pPr>
            <a:lvl2pPr>
              <a:buFont typeface="Wingdings" pitchFamily="2" charset="2"/>
              <a:buChar char="ú"/>
              <a:defRPr sz="2000" b="0" i="0" baseline="0">
                <a:solidFill>
                  <a:schemeClr val="tx1"/>
                </a:solidFill>
                <a:latin typeface="Calibri" pitchFamily="34" charset="0"/>
              </a:defRPr>
            </a:lvl2pPr>
            <a:lvl3pPr>
              <a:buFont typeface="Wingdings 2" pitchFamily="18" charset="2"/>
              <a:buChar char=""/>
              <a:defRPr sz="1801" b="1" i="0" baseline="0">
                <a:solidFill>
                  <a:srgbClr val="898989"/>
                </a:solidFill>
                <a:latin typeface="Calibri" pitchFamily="34" charset="0"/>
              </a:defRPr>
            </a:lvl3pPr>
            <a:lvl4pPr>
              <a:buFont typeface="Courier New" pitchFamily="49" charset="0"/>
              <a:buChar char="o"/>
              <a:defRPr sz="1600" b="0" i="0" baseline="0">
                <a:solidFill>
                  <a:srgbClr val="898989"/>
                </a:solidFill>
                <a:latin typeface="Calibri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65103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C8D9E-FB4D-3C90-1944-A0E250725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ABBEB-08F9-7DA8-34C7-016F43C7BE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176603-9440-CFDD-C926-A0C2E72C0F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77728-1186-278F-01EA-D09922011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338D-BF11-4C17-8851-F5CF707A8B47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6FF8C0-7AC2-E70F-84CD-CF19216FA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FE610D-8D4B-B1BB-C140-1013EE127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7C673-7A10-4733-AC0C-6112DF097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54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6B92F-B80F-AD36-8C07-02A7F96E0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A839F-03ED-6257-716F-293F66826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A3694A-948E-B422-1800-B0D0E8EE8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6C01E5-827F-90D7-EFFB-A5FE9CDF03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DA4339-4614-A1D8-9ABB-1548E9C0E3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337F03-4F0C-FAE9-8E0A-50E004C0D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338D-BF11-4C17-8851-F5CF707A8B47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6C3D56-58A6-1E6E-D894-30D670383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EE18F2-B426-2783-63F8-060AB388C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7C673-7A10-4733-AC0C-6112DF097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675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45C2B-5196-5C8C-E1DE-9114D7A95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2F29CA-51EF-6883-D509-02508DB6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338D-BF11-4C17-8851-F5CF707A8B47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BEA7F7-4586-3CBC-0805-31DFA8D93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4A9630-0271-5C93-DD4D-D7E76EB58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7C673-7A10-4733-AC0C-6112DF097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20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1D65E-FFFF-1951-5BAF-84DF063DA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338D-BF11-4C17-8851-F5CF707A8B47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4800B-A480-AF67-8993-6853CAFA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E26D30-68F5-E98B-D461-A460F91AD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7C673-7A10-4733-AC0C-6112DF097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02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2A674-E79D-7E68-12D1-6753E9555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E64E2-F5BE-067A-3343-3F20A5C3D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E728B9-3423-0E45-80DD-743A1CCB1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01B25-9140-2335-C2B7-5BA84EE2A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338D-BF11-4C17-8851-F5CF707A8B47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860630-15A4-F076-11A3-A52418D75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3CFC85-051A-52E8-BDCD-ED46AF5A9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7C673-7A10-4733-AC0C-6112DF097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99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22279-BDE6-954E-94E8-98C02A376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385416-F58C-3293-5AD3-EE5AB9BFF7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8CF04A-6551-E578-9C12-D85C7636A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82957-0627-CE88-93ED-232A58BDA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338D-BF11-4C17-8851-F5CF707A8B47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F527A7-45F8-8DB2-FB8A-5E970B90F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2264BF-F9AD-DDFC-0823-8453A1242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7C673-7A10-4733-AC0C-6112DF097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13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D20770-82C7-7D2A-684F-5BD43242A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70209-2A25-CA60-4417-6AD7B0516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EECD3-3280-48DE-7F94-FF79B9D48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D338D-BF11-4C17-8851-F5CF707A8B47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FBF6B-64A2-04C6-EA49-4BCB99A32A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E5CCE-C4B6-6A75-4067-82880BB87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7C673-7A10-4733-AC0C-6112DF097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24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2" r:id="rId13"/>
    <p:sldLayoutId id="2147483665" r:id="rId14"/>
    <p:sldLayoutId id="2147483666" r:id="rId15"/>
    <p:sldLayoutId id="2147483682" r:id="rId16"/>
    <p:sldLayoutId id="214748368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6706" y="186275"/>
            <a:ext cx="10141657" cy="6540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413" y="1286939"/>
            <a:ext cx="11040532" cy="4615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992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</p:sldLayoutIdLst>
  <p:hf sldNum="0" hdr="0" ftr="0" dt="0"/>
  <p:txStyles>
    <p:titleStyle>
      <a:lvl1pPr algn="l" defTabSz="685785" rtl="0" eaLnBrk="1" latinLnBrk="0" hangingPunct="1">
        <a:lnSpc>
          <a:spcPct val="90000"/>
        </a:lnSpc>
        <a:spcBef>
          <a:spcPct val="0"/>
        </a:spcBef>
        <a:buNone/>
        <a:defRPr lang="en-US" sz="3600" b="1" kern="1200" baseline="0" dirty="0">
          <a:solidFill>
            <a:srgbClr val="002060"/>
          </a:solidFill>
          <a:latin typeface="Calibri" pitchFamily="34" charset="0"/>
          <a:ea typeface="+mj-ea"/>
          <a:cs typeface="Arial" panose="020B0604020202020204" pitchFamily="34" charset="0"/>
        </a:defRPr>
      </a:lvl1pPr>
    </p:titleStyle>
    <p:bodyStyle>
      <a:lvl1pPr marL="171447" indent="-171447" algn="just" defTabSz="68578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40" indent="-171447" algn="just" defTabSz="685785" rtl="0" eaLnBrk="1" latinLnBrk="0" hangingPunct="1">
        <a:lnSpc>
          <a:spcPct val="90000"/>
        </a:lnSpc>
        <a:spcBef>
          <a:spcPts val="375"/>
        </a:spcBef>
        <a:buFont typeface="Wingdings 3" panose="05040102010807070707" pitchFamily="18" charset="2"/>
        <a:buChar char=""/>
        <a:defRPr sz="1349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28" indent="-171447" algn="just" defTabSz="685785" rtl="0" eaLnBrk="1" latinLnBrk="0" hangingPunct="1">
        <a:lnSpc>
          <a:spcPct val="90000"/>
        </a:lnSpc>
        <a:spcBef>
          <a:spcPts val="375"/>
        </a:spcBef>
        <a:buFont typeface="Wingdings 3" panose="05040102010807070707" pitchFamily="18" charset="2"/>
        <a:buChar char=""/>
        <a:defRPr sz="12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19" indent="-171447" algn="just" defTabSz="685785" rtl="0" eaLnBrk="1" latinLnBrk="0" hangingPunct="1">
        <a:lnSpc>
          <a:spcPct val="90000"/>
        </a:lnSpc>
        <a:spcBef>
          <a:spcPts val="375"/>
        </a:spcBef>
        <a:buFont typeface="Wingdings 3" panose="05040102010807070707" pitchFamily="18" charset="2"/>
        <a:buChar char=""/>
        <a:defRPr sz="12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13" indent="-171447" algn="just" defTabSz="685785" rtl="0" eaLnBrk="1" latinLnBrk="0" hangingPunct="1">
        <a:lnSpc>
          <a:spcPct val="90000"/>
        </a:lnSpc>
        <a:spcBef>
          <a:spcPts val="375"/>
        </a:spcBef>
        <a:buFont typeface="Wingdings 3" panose="05040102010807070707" pitchFamily="18" charset="2"/>
        <a:buChar char=""/>
        <a:defRPr sz="1051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05" indent="-171447" algn="l" defTabSz="6857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7" algn="l" defTabSz="6857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5" indent="-171447" algn="l" defTabSz="6857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7" algn="l" defTabSz="6857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890" algn="l" defTabSz="68578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785" algn="l" defTabSz="68578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7" algn="l" defTabSz="68578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7350" algn="l" defTabSz="68578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42.png"/><Relationship Id="rId7" Type="http://schemas.openxmlformats.org/officeDocument/2006/relationships/image" Target="../media/image42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Relationship Id="rId6" Type="http://schemas.openxmlformats.org/officeDocument/2006/relationships/customXml" Target="../ink/ink3.xml"/><Relationship Id="rId11" Type="http://schemas.openxmlformats.org/officeDocument/2006/relationships/image" Target="../media/image44.png"/><Relationship Id="rId5" Type="http://schemas.openxmlformats.org/officeDocument/2006/relationships/image" Target="../media/image410.png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2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9.png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18.jpe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10.png"/><Relationship Id="rId4" Type="http://schemas.openxmlformats.org/officeDocument/2006/relationships/customXml" Target="../ink/ink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E87DBE-A22C-4D6C-438F-2092C65468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Key Parameters for Credit Appraisal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417801-C4DE-E396-08E0-E65DA4D68E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Appropriate DSCR</a:t>
            </a:r>
          </a:p>
          <a:p>
            <a:r>
              <a:rPr lang="en-US" dirty="0"/>
              <a:t>Use of P90 or other Probability Level for Debt Sizing</a:t>
            </a:r>
          </a:p>
          <a:p>
            <a:r>
              <a:rPr lang="en-US" dirty="0"/>
              <a:t>Establishment of Downside Case</a:t>
            </a:r>
          </a:p>
          <a:p>
            <a:r>
              <a:rPr lang="en-US" dirty="0"/>
              <a:t>Cash Sweeps for Commodity Prices</a:t>
            </a:r>
          </a:p>
          <a:p>
            <a:r>
              <a:rPr lang="en-US" dirty="0"/>
              <a:t>Contract Off-taker and Diagram</a:t>
            </a:r>
          </a:p>
          <a:p>
            <a:r>
              <a:rPr lang="en-US" dirty="0"/>
              <a:t>Tenure and Maintenance Reserves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506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E1A1F5-C822-48ED-9956-37CE6D100E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Steam Methane Reforming – Grey (Bad) Hydrogen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5FA3C-ADBC-4AE2-B118-C344F20C59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Use Natural Gas</a:t>
            </a:r>
          </a:p>
          <a:p>
            <a:pPr algn="l"/>
            <a:r>
              <a:rPr lang="en-US" dirty="0"/>
              <a:t>CO2 Must be Produced</a:t>
            </a:r>
          </a:p>
          <a:p>
            <a:pPr algn="l"/>
            <a:r>
              <a:rPr lang="en-US" dirty="0"/>
              <a:t>In Refinery or Steel Plant</a:t>
            </a:r>
          </a:p>
          <a:p>
            <a:pPr algn="l"/>
            <a:r>
              <a:rPr lang="en-US" dirty="0"/>
              <a:t>Less Downstream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A07846-2ADC-44BF-88D4-460C62C19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326" y="1604067"/>
            <a:ext cx="5978636" cy="15004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DDFA2F-7AAB-4833-8E04-783B57D0D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365" y="3753507"/>
            <a:ext cx="4250856" cy="2150057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FA635DA-A618-4F41-9CFD-16976BB3F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3731" y="3921832"/>
            <a:ext cx="3992393" cy="147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0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tle 1"/>
          <p:cNvSpPr>
            <a:spLocks noGrp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en-US" dirty="0"/>
              <a:t>Green Hydrogen from Electrolysis</a:t>
            </a:r>
          </a:p>
        </p:txBody>
      </p:sp>
      <p:sp>
        <p:nvSpPr>
          <p:cNvPr id="151555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323486" y="1600212"/>
            <a:ext cx="6317011" cy="3744146"/>
          </a:xfrm>
        </p:spPr>
        <p:txBody>
          <a:bodyPr>
            <a:normAutofit fontScale="92500" lnSpcReduction="20000"/>
          </a:bodyPr>
          <a:lstStyle/>
          <a:p>
            <a:pPr algn="l">
              <a:lnSpc>
                <a:spcPct val="90000"/>
              </a:lnSpc>
            </a:pPr>
            <a:r>
              <a:rPr lang="en-US" sz="3200" dirty="0"/>
              <a:t>Converting water into hydrogen has been around for a long time</a:t>
            </a:r>
          </a:p>
          <a:p>
            <a:pPr algn="l">
              <a:lnSpc>
                <a:spcPct val="90000"/>
              </a:lnSpc>
            </a:pPr>
            <a:r>
              <a:rPr lang="en-US" sz="3200" dirty="0"/>
              <a:t>Need stack which is coated with platinum and depends on the platinum price </a:t>
            </a:r>
          </a:p>
          <a:p>
            <a:pPr algn="l">
              <a:lnSpc>
                <a:spcPct val="90000"/>
              </a:lnSpc>
            </a:pPr>
            <a:r>
              <a:rPr lang="en-US" sz="3200" dirty="0"/>
              <a:t>Until recently, smallest SMR is bigger than largest electrolyzer</a:t>
            </a:r>
          </a:p>
          <a:p>
            <a:pPr algn="l">
              <a:lnSpc>
                <a:spcPct val="90000"/>
              </a:lnSpc>
            </a:pPr>
            <a:r>
              <a:rPr lang="en-US" sz="3200" dirty="0"/>
              <a:t>You can make the electrolyzes modular</a:t>
            </a:r>
          </a:p>
          <a:p>
            <a:pPr algn="l">
              <a:lnSpc>
                <a:spcPct val="90000"/>
              </a:lnSpc>
            </a:pPr>
            <a:r>
              <a:rPr lang="en-US" sz="3200" dirty="0"/>
              <a:t>Question about economies of scale</a:t>
            </a:r>
          </a:p>
        </p:txBody>
      </p:sp>
      <p:pic>
        <p:nvPicPr>
          <p:cNvPr id="4" name="Picture 3" descr="Electrolyzer Manufacturers Stake Their Claims › H2-international">
            <a:extLst>
              <a:ext uri="{FF2B5EF4-FFF2-40B4-BE49-F238E27FC236}">
                <a16:creationId xmlns:a16="http://schemas.microsoft.com/office/drawing/2014/main" id="{504E802F-675D-45F2-A707-4C9C3F4FA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27126" y="346637"/>
            <a:ext cx="2889504" cy="165424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D7F204-17B0-A5C9-97AF-AA13B3B71183}"/>
              </a:ext>
            </a:extLst>
          </p:cNvPr>
          <p:cNvSpPr txBox="1"/>
          <p:nvPr/>
        </p:nvSpPr>
        <p:spPr>
          <a:xfrm>
            <a:off x="7147560" y="3511297"/>
            <a:ext cx="28895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Efficiency is 60% for both electrolysis and for the fuel cell.</a:t>
            </a:r>
          </a:p>
          <a:p>
            <a:endParaRPr lang="en-US" dirty="0"/>
          </a:p>
          <a:p>
            <a:r>
              <a:rPr lang="en-US" dirty="0"/>
              <a:t>Efficiency = output/Input</a:t>
            </a:r>
          </a:p>
          <a:p>
            <a:endParaRPr lang="en-US" dirty="0"/>
          </a:p>
          <a:p>
            <a:r>
              <a:rPr lang="en-US" dirty="0"/>
              <a:t>Output is 33.33  kWh/kg</a:t>
            </a:r>
          </a:p>
          <a:p>
            <a:endParaRPr lang="en-US" dirty="0"/>
          </a:p>
          <a:p>
            <a:r>
              <a:rPr lang="en-US" dirty="0"/>
              <a:t>60% =  55.55 kWh/kg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63FE09-430B-9B32-E0D2-93E045796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678" y="1938312"/>
            <a:ext cx="2488386" cy="14083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6BB193-688C-4B02-27E9-BE5718902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8643" y="5344358"/>
            <a:ext cx="3484271" cy="6432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343230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ED096-9B80-C9D5-7EFF-4590D590CB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Illustration of Ingleside Proposed Blue Hydrogen/Ammonia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226016-9351-20E8-6817-D732D3996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86" y="1649571"/>
            <a:ext cx="5979054" cy="4271898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EB770917-35C5-509D-CFFF-4E8F556BC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508" y="2809201"/>
            <a:ext cx="5305657" cy="29166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9F4F1D-9B9E-B2AE-7900-D4242E1D1F67}"/>
              </a:ext>
            </a:extLst>
          </p:cNvPr>
          <p:cNvSpPr txBox="1"/>
          <p:nvPr/>
        </p:nvSpPr>
        <p:spPr>
          <a:xfrm>
            <a:off x="7217546" y="1649571"/>
            <a:ext cx="389729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Choose the picture according to your opinions about CCS</a:t>
            </a:r>
          </a:p>
        </p:txBody>
      </p:sp>
    </p:spTree>
    <p:extLst>
      <p:ext uri="{BB962C8B-B14F-4D97-AF65-F5344CB8AC3E}">
        <p14:creationId xmlns:p14="http://schemas.microsoft.com/office/powerpoint/2010/main" val="3459886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1E745-711C-67E3-A189-1BBDCEF8BD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Very Little Green versus Grey Hydrogen - .1% of Ammonia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9FB2C0-27EA-3B71-D881-90D9172E163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651246" y="1740440"/>
            <a:ext cx="8585200" cy="4673600"/>
          </a:xfr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8FB5AA8-0985-F169-82DC-B8A5328FFF37}"/>
              </a:ext>
            </a:extLst>
          </p:cNvPr>
          <p:cNvCxnSpPr/>
          <p:nvPr/>
        </p:nvCxnSpPr>
        <p:spPr>
          <a:xfrm flipH="1" flipV="1">
            <a:off x="8575829" y="1402672"/>
            <a:ext cx="2760955" cy="2026328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512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C4DB37-1702-46FC-B828-60DC6B418C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Green Hydrogen - Electrolysis from Proton Membrane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D7E223-B923-4F08-8BB7-3EA28C3AFD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Illustration of Electrolysis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208C8A-ABAB-4F73-B4BF-BF1210A8E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636" y="1600211"/>
            <a:ext cx="5305133" cy="2321901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C4E25C7-D6EB-495F-8F33-7FCD4C994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221" y="3157901"/>
            <a:ext cx="3276056" cy="29299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69C5E6-0506-4BBC-814A-6E07BA282ECC}"/>
              </a:ext>
            </a:extLst>
          </p:cNvPr>
          <p:cNvSpPr txBox="1"/>
          <p:nvPr/>
        </p:nvSpPr>
        <p:spPr>
          <a:xfrm>
            <a:off x="5332653" y="5308378"/>
            <a:ext cx="2516622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1" dirty="0"/>
              <a:t>Stack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8A367A-E9EE-4D41-A1DF-FFD440885FBE}"/>
              </a:ext>
            </a:extLst>
          </p:cNvPr>
          <p:cNvCxnSpPr>
            <a:cxnSpLocks/>
          </p:cNvCxnSpPr>
          <p:nvPr/>
        </p:nvCxnSpPr>
        <p:spPr>
          <a:xfrm flipH="1" flipV="1">
            <a:off x="3764281" y="4304966"/>
            <a:ext cx="1821479" cy="9528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5E9FB01-F028-4A8D-BD3A-0BB9D7D6D0A8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3010979" y="4574816"/>
            <a:ext cx="2321674" cy="9182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680C940-C8A6-4F64-9EF7-E44F0A19F710}"/>
              </a:ext>
            </a:extLst>
          </p:cNvPr>
          <p:cNvSpPr txBox="1"/>
          <p:nvPr/>
        </p:nvSpPr>
        <p:spPr>
          <a:xfrm>
            <a:off x="6918821" y="4574816"/>
            <a:ext cx="2783660" cy="1200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1" dirty="0"/>
              <a:t>Key Modelling and Economic Issue – Stack has a life that is different than the other equipment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0D30BB-299A-08B4-C99E-44304378CB3D}"/>
              </a:ext>
            </a:extLst>
          </p:cNvPr>
          <p:cNvSpPr txBox="1"/>
          <p:nvPr/>
        </p:nvSpPr>
        <p:spPr>
          <a:xfrm>
            <a:off x="506027" y="2166151"/>
            <a:ext cx="138491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Platinum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AABAE48-A566-15E6-B71D-C15F555AD34F}"/>
              </a:ext>
            </a:extLst>
          </p:cNvPr>
          <p:cNvCxnSpPr/>
          <p:nvPr/>
        </p:nvCxnSpPr>
        <p:spPr>
          <a:xfrm>
            <a:off x="1686757" y="2636668"/>
            <a:ext cx="1145220" cy="10475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083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933461-CA4E-4BE0-981C-7E127F1D74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Alkaline and Proton Membrane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50BF71-995C-4422-926D-C9D318DBB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209" y="2155998"/>
            <a:ext cx="5977779" cy="34635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3CB211-CED8-BE13-ED5C-B0BC0765D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586" y="735339"/>
            <a:ext cx="1674456" cy="10473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764230-4553-FF36-F72D-B399FB5E2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63" y="2253652"/>
            <a:ext cx="5859262" cy="356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7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D9F612-E027-4BE3-974D-A95C033970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Operation of Fuel Cell – Reverse of Electrolysis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6471F4-9221-4258-92EA-A23EB2E7E6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Hydrogen is input and produces electric current.  No Carbon Produced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E0B40D-1EC8-407D-97A3-7A062DB01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42" y="2446160"/>
            <a:ext cx="5076143" cy="19656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BBFB12-3B7C-4106-8CF1-37FDF012F460}"/>
              </a:ext>
            </a:extLst>
          </p:cNvPr>
          <p:cNvSpPr txBox="1"/>
          <p:nvPr/>
        </p:nvSpPr>
        <p:spPr>
          <a:xfrm>
            <a:off x="1154098" y="4791673"/>
            <a:ext cx="4385632" cy="923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1" dirty="0"/>
              <a:t>Same as issue with the life of the stack – like the life of a battery that depends on the number of cycles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DE53CC-2D12-6E7F-1601-6B5C118CF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425" y="2446160"/>
            <a:ext cx="4748301" cy="345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92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CB264-3AD5-D9D6-FF97-96C7F6097C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 1b: Overview of Green and Blue Hydrogen – Cost Structure and Efficiency</a:t>
            </a:r>
          </a:p>
        </p:txBody>
      </p:sp>
    </p:spTree>
    <p:extLst>
      <p:ext uri="{BB962C8B-B14F-4D97-AF65-F5344CB8AC3E}">
        <p14:creationId xmlns:p14="http://schemas.microsoft.com/office/powerpoint/2010/main" val="3690554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57B16-5FE7-1C5E-74B9-26918073E8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Efficiency and Capacity Factor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F49BC-101E-49FD-DBE6-2F817E35EC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Question: What is the difference between efficiency and capacity factor</a:t>
            </a:r>
          </a:p>
          <a:p>
            <a:r>
              <a:rPr lang="en-US" dirty="0"/>
              <a:t>Banks and Investors: Concern with the overall cost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5D940E-0412-BC11-1ACF-4D498D1CF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16" y="2867488"/>
            <a:ext cx="5121965" cy="26633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4CB969-10FC-5674-0E1F-28D764853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397" y="2677221"/>
            <a:ext cx="4386731" cy="321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82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7523D-DE4D-7145-DE9D-C2498BF8FF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Why Are We Even Discussing Green Hydrogen 1 - German Solar Feed-In Tariffs and Managing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B4A3-6EED-4501-89F5-864F43F24C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1EEAFD4-BB66-5508-4FCB-23087F7DF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129" y="1928152"/>
            <a:ext cx="4940026" cy="358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F76D69-1DD5-18D4-4052-E6DBFB57675D}"/>
              </a:ext>
            </a:extLst>
          </p:cNvPr>
          <p:cNvSpPr txBox="1"/>
          <p:nvPr/>
        </p:nvSpPr>
        <p:spPr>
          <a:xfrm>
            <a:off x="1495913" y="5517293"/>
            <a:ext cx="755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of government policy that worked.  Idea to make very simple tariff to finance projects and then achieve scale.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0938B9-FA80-7716-B36E-A2296A3CB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28152"/>
            <a:ext cx="4940026" cy="360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14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3EDBF-CBCC-329D-C7C1-F2B15A2CC5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Presentation on Green and Blue Hydrogen</a:t>
            </a:r>
          </a:p>
        </p:txBody>
      </p:sp>
    </p:spTree>
    <p:extLst>
      <p:ext uri="{BB962C8B-B14F-4D97-AF65-F5344CB8AC3E}">
        <p14:creationId xmlns:p14="http://schemas.microsoft.com/office/powerpoint/2010/main" val="3501206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E1D8B-8C83-7667-8222-2F33917A05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Why Are We Even Discussing Hydrogen 2 - Module Prices and Polysilicon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3D47FF-4E47-7940-EBC9-C621EE111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10" y="1711455"/>
            <a:ext cx="4243527" cy="4738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1AAA67-BCFE-DD2C-6E4A-47ED3D637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373" y="1617948"/>
            <a:ext cx="4760915" cy="486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15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2FA7AB-9BF4-D807-A484-ABB927B53D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Important to Understand Basic Energy Conversions – kWh/kg = 33.33 as Hydrogen Output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61BBBFC-96A8-CCE6-FD29-C29BA6183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103" y="4332272"/>
            <a:ext cx="4713811" cy="22728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BAEFB9-6F8B-9ADA-836A-9E328C1F5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919" y="2094728"/>
            <a:ext cx="8692018" cy="185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51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90B2E-AA0A-B392-85FC-3390DE01AE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IEA, Benchmarks and Economics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9D232-959A-697D-F43D-752FE21C94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486" y="1600211"/>
            <a:ext cx="3689221" cy="4360333"/>
          </a:xfrm>
        </p:spPr>
        <p:txBody>
          <a:bodyPr/>
          <a:lstStyle/>
          <a:p>
            <a:pPr algn="l"/>
            <a:r>
              <a:rPr lang="en-US" dirty="0"/>
              <a:t>Convert kWe to kWh2 using 33.33 kWh/kg energy conversion</a:t>
            </a:r>
          </a:p>
          <a:p>
            <a:pPr algn="l"/>
            <a:r>
              <a:rPr lang="en-US" dirty="0"/>
              <a:t>Electrolyzer based on kWe using efficiency reduction</a:t>
            </a:r>
          </a:p>
          <a:p>
            <a:pPr algn="l"/>
            <a:r>
              <a:rPr lang="en-US" dirty="0"/>
              <a:t>Blue and grey hydrogen based on kWh2</a:t>
            </a:r>
          </a:p>
          <a:p>
            <a:pPr algn="l"/>
            <a:r>
              <a:rPr lang="en-US" dirty="0"/>
              <a:t>Largest uncertainty on cost is from Electrolyzer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683621-5AE3-CCED-7587-8A56DC9A7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2707" y="1165683"/>
            <a:ext cx="8041250" cy="46554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3F85FDA-C533-73F0-8D0E-75EDAC50956D}"/>
                  </a:ext>
                </a:extLst>
              </p14:cNvPr>
              <p14:cNvContentPartPr/>
              <p14:nvPr/>
            </p14:nvContentPartPr>
            <p14:xfrm>
              <a:off x="9709906" y="2476353"/>
              <a:ext cx="1059120" cy="765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3F85FDA-C533-73F0-8D0E-75EDAC50956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03786" y="2470233"/>
                <a:ext cx="1071360" cy="77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4263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79597D-5523-9876-C470-DDA89B0D70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Some Basics of Efficiency Conversions </a:t>
            </a:r>
            <a:br>
              <a:rPr lang="en-US" dirty="0"/>
            </a:br>
            <a:r>
              <a:rPr lang="en-US" sz="3200" dirty="0"/>
              <a:t>Multiply kWh/kg by USD/kWh or MMBTU/kg by USD/MMBTU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76AEF-848C-02C9-4411-C8BB4BBAC1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8925" y="1768908"/>
            <a:ext cx="11532679" cy="436033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Energy Content of H2 in kWh 33.33 kWh/kg</a:t>
            </a:r>
          </a:p>
          <a:p>
            <a:r>
              <a:rPr lang="en-US" dirty="0"/>
              <a:t>Conversion from kwh to BTU 3,412 BTU/kWh</a:t>
            </a:r>
          </a:p>
          <a:p>
            <a:r>
              <a:rPr lang="en-US" dirty="0"/>
              <a:t>Energy Content of H2  in BTU 113,721 BTU/kg</a:t>
            </a:r>
          </a:p>
          <a:p>
            <a:endParaRPr lang="en-US" dirty="0"/>
          </a:p>
          <a:p>
            <a:r>
              <a:rPr lang="en-US" dirty="0"/>
              <a:t>IEA Data</a:t>
            </a:r>
          </a:p>
          <a:p>
            <a:pPr lvl="1"/>
            <a:r>
              <a:rPr lang="en-US" dirty="0"/>
              <a:t>Electrolyzer Efficiency – 64%</a:t>
            </a:r>
          </a:p>
          <a:p>
            <a:pPr lvl="1"/>
            <a:r>
              <a:rPr lang="en-US" dirty="0"/>
              <a:t>SMR Grey Efficiency per IEA – 76%</a:t>
            </a:r>
          </a:p>
          <a:p>
            <a:pPr lvl="1"/>
            <a:r>
              <a:rPr lang="en-US" dirty="0"/>
              <a:t>SMR Blue Efficiency per IEA – 69%</a:t>
            </a:r>
          </a:p>
          <a:p>
            <a:pPr lvl="1"/>
            <a:endParaRPr lang="en-US" dirty="0"/>
          </a:p>
          <a:p>
            <a:r>
              <a:rPr lang="en-US" dirty="0"/>
              <a:t>Need Ratios to Output – kWh/kg or MMBTU/kg</a:t>
            </a:r>
          </a:p>
          <a:p>
            <a:r>
              <a:rPr lang="en-US" dirty="0"/>
              <a:t>Need these because fuel is USD/kWh or USD/MMBTU</a:t>
            </a:r>
          </a:p>
          <a:p>
            <a:endParaRPr lang="en-US" dirty="0"/>
          </a:p>
          <a:p>
            <a:r>
              <a:rPr lang="en-US" dirty="0">
                <a:highlight>
                  <a:srgbClr val="FFFF00"/>
                </a:highlight>
              </a:rPr>
              <a:t>Electrolyzer </a:t>
            </a:r>
            <a:r>
              <a:rPr lang="en-US" dirty="0">
                <a:highlight>
                  <a:srgbClr val="FFFF00"/>
                </a:highlight>
                <a:sym typeface="Wingdings" panose="05000000000000000000" pitchFamily="2" charset="2"/>
              </a:rPr>
              <a:t> </a:t>
            </a:r>
            <a:r>
              <a:rPr lang="en-US" dirty="0">
                <a:highlight>
                  <a:srgbClr val="FFFF00"/>
                </a:highlight>
              </a:rPr>
              <a:t>33.33/.64 = 52.07 kWh/kg</a:t>
            </a:r>
          </a:p>
          <a:p>
            <a:r>
              <a:rPr lang="en-US" dirty="0">
                <a:highlight>
                  <a:srgbClr val="FFFF00"/>
                </a:highlight>
              </a:rPr>
              <a:t>SMR Grey </a:t>
            </a:r>
            <a:r>
              <a:rPr lang="en-US" dirty="0">
                <a:highlight>
                  <a:srgbClr val="FFFF00"/>
                </a:highlight>
                <a:sym typeface="Wingdings" panose="05000000000000000000" pitchFamily="2" charset="2"/>
              </a:rPr>
              <a:t> .113721/.76 = .1496 MMBTU/kg</a:t>
            </a:r>
          </a:p>
          <a:p>
            <a:r>
              <a:rPr lang="en-US" dirty="0">
                <a:highlight>
                  <a:srgbClr val="FFFF00"/>
                </a:highlight>
                <a:sym typeface="Wingdings" panose="05000000000000000000" pitchFamily="2" charset="2"/>
              </a:rPr>
              <a:t>SMR Blue  .113721/.69 = .1648 MMBTU/kg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1D2946-0377-E7DB-FDE6-AB6B84295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718" y="1944209"/>
            <a:ext cx="6276742" cy="324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1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906736-CB85-4ECC-BC88-BDBC33F3E4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Estimate of Capital Expenditures – No Economies of Scale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FAE051-23E5-411E-808A-155B8F147F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6FD0E8-33B2-42ED-A761-B77F34F76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532" y="1600211"/>
            <a:ext cx="8637604" cy="4562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5B500E-BB44-1F00-5989-63271A0B0DDC}"/>
              </a:ext>
            </a:extLst>
          </p:cNvPr>
          <p:cNvSpPr txBox="1"/>
          <p:nvPr/>
        </p:nvSpPr>
        <p:spPr>
          <a:xfrm>
            <a:off x="335835" y="2154706"/>
            <a:ext cx="1787237" cy="36949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801" dirty="0"/>
              <a:t>SOEC is Solid Oxide</a:t>
            </a:r>
          </a:p>
          <a:p>
            <a:endParaRPr lang="en-US" sz="1801" dirty="0"/>
          </a:p>
          <a:p>
            <a:r>
              <a:rPr lang="en-US" sz="1801" dirty="0"/>
              <a:t>Note the cost of USD 650/kW with a very wide range in the efficiency</a:t>
            </a:r>
          </a:p>
          <a:p>
            <a:endParaRPr lang="en-US" sz="1801" dirty="0"/>
          </a:p>
          <a:p>
            <a:r>
              <a:rPr lang="en-US" sz="1801" dirty="0"/>
              <a:t>Note also that ALK dominates in terms of cost and efficiency</a:t>
            </a:r>
          </a:p>
        </p:txBody>
      </p:sp>
    </p:spTree>
    <p:extLst>
      <p:ext uri="{BB962C8B-B14F-4D97-AF65-F5344CB8AC3E}">
        <p14:creationId xmlns:p14="http://schemas.microsoft.com/office/powerpoint/2010/main" val="31602239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9F6CDB-26D5-ED3D-FF88-0EB5E048FB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Chinese Electrolyzer Cost Dramatic Cost Reduction – Price of USD 200/kW to USD 205/kW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73C63D-B8F5-C962-7C34-FF665BE21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86" y="1955691"/>
            <a:ext cx="7329262" cy="45313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7D86CA-E992-FFCB-3801-29EB7535A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096" y="2718698"/>
            <a:ext cx="4601904" cy="15026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E10CE3B-2A91-E89D-952A-AC16CAA07A71}"/>
                  </a:ext>
                </a:extLst>
              </p14:cNvPr>
              <p14:cNvContentPartPr/>
              <p14:nvPr/>
            </p14:nvContentPartPr>
            <p14:xfrm>
              <a:off x="6622546" y="2778753"/>
              <a:ext cx="601920" cy="266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E10CE3B-2A91-E89D-952A-AC16CAA07A7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16426" y="2772633"/>
                <a:ext cx="614160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93F1BCD-FE6A-85E6-6428-A38F0B1C136B}"/>
                  </a:ext>
                </a:extLst>
              </p14:cNvPr>
              <p14:cNvContentPartPr/>
              <p14:nvPr/>
            </p14:nvContentPartPr>
            <p14:xfrm>
              <a:off x="6631186" y="2733393"/>
              <a:ext cx="518400" cy="46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93F1BCD-FE6A-85E6-6428-A38F0B1C13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25066" y="2727273"/>
                <a:ext cx="530640" cy="5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1BCD5EC-8EFB-34E3-A293-A65EF48F71CB}"/>
                  </a:ext>
                </a:extLst>
              </p14:cNvPr>
              <p14:cNvContentPartPr/>
              <p14:nvPr/>
            </p14:nvContentPartPr>
            <p14:xfrm>
              <a:off x="460786" y="2929593"/>
              <a:ext cx="1341360" cy="303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1BCD5EC-8EFB-34E3-A293-A65EF48F71C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4666" y="2923473"/>
                <a:ext cx="1353600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D671F99-D839-5AFD-A1EE-0013662CFB5A}"/>
                  </a:ext>
                </a:extLst>
              </p14:cNvPr>
              <p14:cNvContentPartPr/>
              <p14:nvPr/>
            </p14:nvContentPartPr>
            <p14:xfrm>
              <a:off x="327946" y="2829873"/>
              <a:ext cx="1412280" cy="144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D671F99-D839-5AFD-A1EE-0013662CFB5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1826" y="2823753"/>
                <a:ext cx="1424520" cy="15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4861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386B99-5FD0-1542-F680-CF12AA2897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PEM versus Alkaline – Can you Turn off Alkaline at Night when the Sun is Not Shining and there is No Wind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195BF4-B209-20C9-9D92-7F602F4AA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It is often noted that PEM electrolysis has a fast response ramp-up and ramp-down capability, as well as a wide dynamic operating range of 0-100% – making it ideal for generating hydrogen using excess renewable energy. </a:t>
            </a:r>
          </a:p>
          <a:p>
            <a:pPr algn="l"/>
            <a:r>
              <a:rPr lang="en-US" dirty="0"/>
              <a:t>One of the advantages of [atmospheric] alkaline is that it’s a proven technology, it’s been around... for 100 years or so. It’s a technology that is well known. It is probably around half the price of PEM [to buy],”</a:t>
            </a:r>
          </a:p>
          <a:p>
            <a:pPr algn="l"/>
            <a:r>
              <a:rPr lang="en-US" dirty="0"/>
              <a:t>In any given 24-hour period, there will often be one or two hours where the electrolyser has to be turned off, and on a windless night it could be up to 12 hours. “And that’s a challenge for alkaline of particular importance is the ability to start things up from a cold start very quickly.”</a:t>
            </a:r>
          </a:p>
          <a:p>
            <a:pPr algn="l"/>
            <a:r>
              <a:rPr lang="en-US" dirty="0"/>
              <a:t>Alkaline electrolyzers can take up to 50 minutes to get up to full operating speed, compared to less than five minutes for PEM.</a:t>
            </a:r>
          </a:p>
        </p:txBody>
      </p:sp>
    </p:spTree>
    <p:extLst>
      <p:ext uri="{BB962C8B-B14F-4D97-AF65-F5344CB8AC3E}">
        <p14:creationId xmlns:p14="http://schemas.microsoft.com/office/powerpoint/2010/main" val="645090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CB264-3AD5-D9D6-FF97-96C7F6097C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 1c: Overview of Green and Blue Hydrogen – Emissions from Green, Blue and Grey versus Battery and Petrol</a:t>
            </a:r>
          </a:p>
        </p:txBody>
      </p:sp>
    </p:spTree>
    <p:extLst>
      <p:ext uri="{BB962C8B-B14F-4D97-AF65-F5344CB8AC3E}">
        <p14:creationId xmlns:p14="http://schemas.microsoft.com/office/powerpoint/2010/main" val="3151215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365F6A-1AE5-4AFE-85DD-4273EA2B06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Emissions of Electricity Generation (IEA)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A85DB3-DBD7-456C-9EAC-CB136C67EE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4305" y="4314547"/>
            <a:ext cx="10933399" cy="3284739"/>
          </a:xfrm>
        </p:spPr>
        <p:txBody>
          <a:bodyPr>
            <a:normAutofit/>
          </a:bodyPr>
          <a:lstStyle/>
          <a:p>
            <a:pPr algn="l"/>
            <a:r>
              <a:rPr lang="en-US" sz="1600" dirty="0"/>
              <a:t>Include in the operating cost</a:t>
            </a:r>
          </a:p>
          <a:p>
            <a:pPr algn="l"/>
            <a:r>
              <a:rPr lang="en-US" sz="1600" dirty="0"/>
              <a:t>Use a cost of USD/Tonne that can range</a:t>
            </a:r>
          </a:p>
          <a:p>
            <a:pPr algn="l"/>
            <a:r>
              <a:rPr lang="en-US" sz="1600" dirty="0"/>
              <a:t>The IEA uses USD 30/Tonne</a:t>
            </a:r>
          </a:p>
          <a:p>
            <a:pPr algn="l"/>
            <a:r>
              <a:rPr lang="en-US" sz="1600" dirty="0"/>
              <a:t>In Europe the cost is higher</a:t>
            </a:r>
          </a:p>
          <a:p>
            <a:pPr algn="l"/>
            <a:r>
              <a:rPr lang="en-US" sz="1600" dirty="0"/>
              <a:t>Convert GWH to Tonnes using some table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4278BE-165C-4B10-B8D0-B05BC6F6F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61" y="1480987"/>
            <a:ext cx="5393743" cy="26115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ED746A-D8B9-ECF1-EDF7-2A6ABAB9B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195" y="1683883"/>
            <a:ext cx="3672213" cy="427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06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E1D39D-5A57-4BD5-80FB-8A2CFBCB8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4425" y="511250"/>
            <a:ext cx="9850324" cy="920765"/>
          </a:xfrm>
        </p:spPr>
        <p:txBody>
          <a:bodyPr/>
          <a:lstStyle/>
          <a:p>
            <a:r>
              <a:rPr lang="en-US" dirty="0"/>
              <a:t>How Much Natural Gas and Emissions to a km using SMR – Grey or Blue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8D4E6-9F3A-40E6-90A7-BE4349D740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486" y="1606858"/>
            <a:ext cx="10014613" cy="4353686"/>
          </a:xfrm>
        </p:spPr>
        <p:txBody>
          <a:bodyPr>
            <a:normAutofit/>
          </a:bodyPr>
          <a:lstStyle/>
          <a:p>
            <a:r>
              <a:rPr lang="en-US" sz="2800" dirty="0"/>
              <a:t>Get from efficiency of electrolyzer, efficiency of car, efficiency of electricity and efficiency of battery</a:t>
            </a:r>
          </a:p>
          <a:p>
            <a:endParaRPr lang="en-US" sz="1400" dirty="0"/>
          </a:p>
          <a:p>
            <a:r>
              <a:rPr lang="en-US" sz="1400" dirty="0"/>
              <a:t>                                                               .16 MMBTU/kg                                         .008 kg/1 km                                              .00128  MMBTU/km                                                     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             Heat Rate 7,000 BTU/kWh          .188 kWh/km                                      80% Efficiency                                      .001316 MMBTU/km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98A1C6-6E1C-4F69-8DF3-9EE229B63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691" y="3106709"/>
            <a:ext cx="2433837" cy="14921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43DC14-7BEE-401D-B4D2-45F86BAFD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803" y="5198098"/>
            <a:ext cx="2218155" cy="1257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F45261-4CF4-4236-B363-E5C5A0B63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220" y="5329294"/>
            <a:ext cx="1755360" cy="12624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A88214-8709-D5D3-3684-6FBB820641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0810" y="3139768"/>
            <a:ext cx="600075" cy="1009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A046B0-F299-2669-BB96-4F3431744E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5920" y="3335945"/>
            <a:ext cx="1384577" cy="10336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62FB8E-A09A-D75D-E1BA-8803EF9A66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6543" y="3210789"/>
            <a:ext cx="2661365" cy="10305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FCB9C9-2D3F-3C07-3390-2B46E15A3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3644" y="5229392"/>
            <a:ext cx="600075" cy="1009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3F9F45-E3BF-405C-5E8C-1178588C5B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7674" y="5286511"/>
            <a:ext cx="1259387" cy="1259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73FA2B-1FB3-FD35-CCB1-896BCA1C2D23}"/>
              </a:ext>
            </a:extLst>
          </p:cNvPr>
          <p:cNvSpPr txBox="1"/>
          <p:nvPr/>
        </p:nvSpPr>
        <p:spPr>
          <a:xfrm>
            <a:off x="10452958" y="221941"/>
            <a:ext cx="1583214" cy="480131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More natural gas used for electric car.</a:t>
            </a:r>
          </a:p>
          <a:p>
            <a:endParaRPr lang="en-US" dirty="0"/>
          </a:p>
          <a:p>
            <a:r>
              <a:rPr lang="en-US" dirty="0"/>
              <a:t>If avoid 90% of emissions from natural gas are reduced, the emissions are much less.</a:t>
            </a:r>
          </a:p>
          <a:p>
            <a:endParaRPr lang="en-US" dirty="0"/>
          </a:p>
          <a:p>
            <a:r>
              <a:rPr lang="en-US" dirty="0"/>
              <a:t>Natural gas use is 12,800 per BTU versus</a:t>
            </a:r>
          </a:p>
          <a:p>
            <a:r>
              <a:rPr lang="en-US" dirty="0"/>
              <a:t>13,160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748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1A393B-828F-4498-BC48-F25220A33B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Reprehensible Hydrogen Skeptics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0FDAAA-28D8-4E60-8D6F-07CBAE60F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5405" y="1318761"/>
            <a:ext cx="3733109" cy="47690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DA4B5B-0CDD-43FA-44AE-AD825DBD6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14" y="1723506"/>
            <a:ext cx="5241341" cy="14335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576610-92F6-41F6-EE96-6325F53C5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11" y="3136060"/>
            <a:ext cx="5931514" cy="1615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0B6066-117A-0F25-8349-7CB4FD36D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1284" y="4751954"/>
            <a:ext cx="2407128" cy="200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936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1AA78-2EB9-D91A-F1C9-C01D0F3D98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Computed Emissions from Hydrogen (FC BEV) and Battery Cars (BEV)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33EDA9-7497-336F-BE3D-A77AD344C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026" y="2032986"/>
            <a:ext cx="10767065" cy="37090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D2E50F-4B03-5FFE-4AB3-15218D0C5987}"/>
              </a:ext>
            </a:extLst>
          </p:cNvPr>
          <p:cNvSpPr txBox="1"/>
          <p:nvPr/>
        </p:nvSpPr>
        <p:spPr>
          <a:xfrm>
            <a:off x="7386221" y="1509204"/>
            <a:ext cx="2121763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Note the dramatic effect of Methane Leaks </a:t>
            </a:r>
          </a:p>
        </p:txBody>
      </p:sp>
    </p:spTree>
    <p:extLst>
      <p:ext uri="{BB962C8B-B14F-4D97-AF65-F5344CB8AC3E}">
        <p14:creationId xmlns:p14="http://schemas.microsoft.com/office/powerpoint/2010/main" val="3634528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2D105-BA7C-3798-FD57-74DA4DA149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Emissions from Natural Gas Leaks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800-000002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5" y="1440413"/>
            <a:ext cx="5895344" cy="19141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9F72C6-683A-B412-D85E-275797DA8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46" y="3436125"/>
            <a:ext cx="4789271" cy="25244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022E1E-6251-DDD3-CE69-E20F53A60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416" y="3526197"/>
            <a:ext cx="5749363" cy="234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418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CB264-3AD5-D9D6-FF97-96C7F6097C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 1d: Overview of Green and Blue Hydrogen – Hydrogen Challenges</a:t>
            </a:r>
          </a:p>
        </p:txBody>
      </p:sp>
    </p:spTree>
    <p:extLst>
      <p:ext uri="{BB962C8B-B14F-4D97-AF65-F5344CB8AC3E}">
        <p14:creationId xmlns:p14="http://schemas.microsoft.com/office/powerpoint/2010/main" val="10430258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BCA1BD-0313-85A9-1216-3253ADEB6E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Hydrogen CCS Adding Cost of Leakage of Natural Gas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8C6E06-DC4D-C76A-1DB8-880F4D8191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177" y="3783123"/>
            <a:ext cx="5549920" cy="202130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IEA estimates the cost of abating 70% methane leaks would range from $6/MMBTU to $30/MMBTU.</a:t>
            </a:r>
          </a:p>
          <a:p>
            <a:r>
              <a:rPr lang="en-US" dirty="0"/>
              <a:t>The authors then moved their attention to CCS and instead of finding 90% capture, they calculated an overall capture rate of 52%. </a:t>
            </a:r>
          </a:p>
          <a:p>
            <a:r>
              <a:rPr lang="en-US" dirty="0"/>
              <a:t>Shell says 90%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44A7E2-8E82-4382-10B9-E2BE5E6D7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86" y="1646061"/>
            <a:ext cx="3076662" cy="16259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291E8B-E113-9129-716C-2E6BC7D4E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6461" y="1574150"/>
            <a:ext cx="2780525" cy="1698495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92172A28-5234-3EC6-F66E-16296BFDE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7554" y="1574150"/>
            <a:ext cx="3088496" cy="16978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569B96-CD1C-1608-928A-5E2637DB9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9312" y="3979607"/>
            <a:ext cx="3357798" cy="2108246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53322F6-D2B3-3FFF-6CC7-B2C01F8B130C}"/>
              </a:ext>
            </a:extLst>
          </p:cNvPr>
          <p:cNvCxnSpPr>
            <a:stCxn id="5" idx="3"/>
          </p:cNvCxnSpPr>
          <p:nvPr/>
        </p:nvCxnSpPr>
        <p:spPr>
          <a:xfrm>
            <a:off x="3400148" y="2459029"/>
            <a:ext cx="719091" cy="89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CC233B0-A4DE-0CA7-925B-25D8D173E49E}"/>
              </a:ext>
            </a:extLst>
          </p:cNvPr>
          <p:cNvCxnSpPr/>
          <p:nvPr/>
        </p:nvCxnSpPr>
        <p:spPr>
          <a:xfrm>
            <a:off x="7484365" y="2414110"/>
            <a:ext cx="719091" cy="89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B51AC98-F4E5-D2ED-5D8C-AC6D5A319DC8}"/>
              </a:ext>
            </a:extLst>
          </p:cNvPr>
          <p:cNvCxnSpPr>
            <a:cxnSpLocks/>
          </p:cNvCxnSpPr>
          <p:nvPr/>
        </p:nvCxnSpPr>
        <p:spPr>
          <a:xfrm flipH="1">
            <a:off x="9117367" y="3420037"/>
            <a:ext cx="525751" cy="4239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9339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E1D39D-5A57-4BD5-80FB-8A2CFBCB84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Green Hydrogen Efficiency Problem - Electricity to a KM Using Electrolysis and Battery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8D4E6-9F3A-40E6-90A7-BE4349D740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                                                        50 kWh/kg                                .8 kg/100 km                                  40 kWh/100 km; .40 kWh/km                                                     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                                                       Efficiency 80%                                         .15 kWh/km                                        .188 kWh/km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98A1C6-6E1C-4F69-8DF3-9EE229B63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257" y="2183439"/>
            <a:ext cx="2359259" cy="14464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43DC14-7BEE-401D-B4D2-45F86BAFD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7041" y="4497805"/>
            <a:ext cx="2441474" cy="1383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780D0C-7BDA-4A3B-BEB2-597D28973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392" y="4497805"/>
            <a:ext cx="1403110" cy="14329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33E7C4-F2EB-4F4D-A9F8-18E6F4764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391" y="2093107"/>
            <a:ext cx="1403110" cy="1432963"/>
          </a:xfrm>
          <a:prstGeom prst="rect">
            <a:avLst/>
          </a:prstGeom>
        </p:spPr>
      </p:pic>
      <p:pic>
        <p:nvPicPr>
          <p:cNvPr id="13" name="Picture 12" descr="Electrolyzer Manufacturers Stake Their Claims › H2-international">
            <a:extLst>
              <a:ext uri="{FF2B5EF4-FFF2-40B4-BE49-F238E27FC236}">
                <a16:creationId xmlns:a16="http://schemas.microsoft.com/office/drawing/2014/main" id="{56FA2BF5-20CA-4A67-8669-16A1DFF52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2221" y="2433258"/>
            <a:ext cx="1580168" cy="90464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CBB4AD-605B-42EF-8FDC-E367CAA6ED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7265" y="2555379"/>
            <a:ext cx="2094868" cy="8112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F45261-4CF4-4236-B363-E5C5A0B63F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6399" y="4598202"/>
            <a:ext cx="1644727" cy="118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115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32DC9-CAC1-01D0-E5ED-4B9C4DBC23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Problem of Green Hydrogen – Proven Technology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100E6-D1F3-E7F4-57FE-BEFC379364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Parameters that cannot now be guaranteed with a contract</a:t>
            </a:r>
          </a:p>
          <a:p>
            <a:pPr lvl="1"/>
            <a:r>
              <a:rPr lang="en-US" dirty="0"/>
              <a:t>Efficiency</a:t>
            </a:r>
          </a:p>
          <a:p>
            <a:pPr lvl="1"/>
            <a:r>
              <a:rPr lang="en-US" dirty="0"/>
              <a:t>Degradation</a:t>
            </a:r>
          </a:p>
          <a:p>
            <a:pPr lvl="1"/>
            <a:r>
              <a:rPr lang="en-US" dirty="0"/>
              <a:t>Cost of Replacing the Stack</a:t>
            </a:r>
          </a:p>
          <a:p>
            <a:pPr lvl="1"/>
            <a:r>
              <a:rPr lang="en-US" dirty="0"/>
              <a:t>Time period for Replacing the Stack</a:t>
            </a:r>
          </a:p>
          <a:p>
            <a:r>
              <a:rPr lang="en-US" dirty="0"/>
              <a:t>Other Problems</a:t>
            </a:r>
          </a:p>
          <a:p>
            <a:pPr lvl="1"/>
            <a:r>
              <a:rPr lang="en-US" dirty="0"/>
              <a:t>As a very small molecule, Hydrogen can easily escape</a:t>
            </a:r>
          </a:p>
          <a:p>
            <a:pPr lvl="1"/>
            <a:r>
              <a:rPr lang="en-US" dirty="0"/>
              <a:t>Hydrogen is so light and need to store a lot to get energy</a:t>
            </a:r>
          </a:p>
          <a:p>
            <a:pPr lvl="1"/>
            <a:r>
              <a:rPr lang="en-US" dirty="0"/>
              <a:t>Hydrogen filling and delivery</a:t>
            </a:r>
          </a:p>
          <a:p>
            <a:pPr lvl="1"/>
            <a:r>
              <a:rPr lang="en-US" dirty="0"/>
              <a:t>Hydrogen infrastructure for transport</a:t>
            </a:r>
          </a:p>
          <a:p>
            <a:pPr lvl="1"/>
            <a:r>
              <a:rPr lang="en-US" dirty="0"/>
              <a:t>Escaped Hydrogen can aggravate greenhouse gas when combines with other gasses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5579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E87DBE-A22C-4D6C-438F-2092C65468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 2: Location of Green and Blue Hydrogen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21B3BF-5C9E-BCDA-0CB1-A555D404A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138" y="3568823"/>
            <a:ext cx="5463758" cy="299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419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E87DBE-A22C-4D6C-438F-2092C65468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Location of Green and Blue Hydrogen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A05FA6-3C4C-CB11-0698-EBA8CEC2A2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Need for Wind and Solar Combined </a:t>
            </a:r>
          </a:p>
          <a:p>
            <a:r>
              <a:rPr lang="en-US" dirty="0"/>
              <a:t>Irradiation Levels and Levelised Cost of Electricity for Green Energy</a:t>
            </a:r>
          </a:p>
          <a:p>
            <a:r>
              <a:rPr lang="en-US" dirty="0"/>
              <a:t>Selected Other Locations and Characteristics</a:t>
            </a:r>
          </a:p>
          <a:p>
            <a:r>
              <a:rPr lang="en-US" dirty="0"/>
              <a:t>Yield and Price of Electricity</a:t>
            </a:r>
          </a:p>
          <a:p>
            <a:r>
              <a:rPr lang="en-US" dirty="0"/>
              <a:t>Importance of Capacity Factor of Green Hydrogen</a:t>
            </a:r>
          </a:p>
          <a:p>
            <a:r>
              <a:rPr lang="en-US" dirty="0"/>
              <a:t>Sea Ports and Proximity to Markets</a:t>
            </a:r>
          </a:p>
          <a:p>
            <a:r>
              <a:rPr lang="en-US" dirty="0"/>
              <a:t>Conversion to Ammonia and Current Transport</a:t>
            </a:r>
          </a:p>
          <a:p>
            <a:r>
              <a:rPr lang="en-US" dirty="0"/>
              <a:t>Markets for Green Ammonia</a:t>
            </a:r>
          </a:p>
          <a:p>
            <a:r>
              <a:rPr lang="en-US" dirty="0"/>
              <a:t>Correlation with Natural Gas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1812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083FA6-2283-497E-8EE3-CF00BAFAAB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Dream – Future – No Electricity or Hydrogen Distribution or Downstream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31B54-ABB6-473F-8B07-37BFCC14C3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486" y="2031394"/>
            <a:ext cx="4221881" cy="392915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Electricity and Hydrogen Production</a:t>
            </a:r>
          </a:p>
          <a:p>
            <a:pPr algn="l"/>
            <a:r>
              <a:rPr lang="en-US" dirty="0"/>
              <a:t>No Distribution Cost</a:t>
            </a:r>
          </a:p>
          <a:p>
            <a:pPr algn="l"/>
            <a:r>
              <a:rPr lang="en-US" dirty="0"/>
              <a:t>No T&amp;D cost for electricity</a:t>
            </a:r>
          </a:p>
          <a:p>
            <a:pPr algn="l"/>
            <a:r>
              <a:rPr lang="en-US" dirty="0"/>
              <a:t>Limited Storage Needs</a:t>
            </a:r>
          </a:p>
          <a:p>
            <a:pPr algn="l"/>
            <a:r>
              <a:rPr lang="en-US" dirty="0"/>
              <a:t>Spread out dispensing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F8F25410-F2BB-476E-A731-5EFC3C1BD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956" y="1946988"/>
            <a:ext cx="6772122" cy="38503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0050EC-62A8-46C4-B02D-FE04193D0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831" y="5421342"/>
            <a:ext cx="2145106" cy="784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170C78-6044-42BE-BCC0-BD7FD5315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604" y="2074041"/>
            <a:ext cx="1060485" cy="3320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6EB9C3-56D9-42FB-9C52-589725B11E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3697" y="2031394"/>
            <a:ext cx="546128" cy="37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514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BE239-911B-0473-FA73-4B6EA238F7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Alternative Renewable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93FDE-521A-160B-B82B-2725D6E947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Blue Hydrogen depends on natural gas that is not already exported with LNG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7A62DE-A47D-D874-5B1E-844B48B7C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32" y="2566088"/>
            <a:ext cx="5814494" cy="26917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D3FB73-DE34-D558-E9B7-CF1967729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526" y="2365283"/>
            <a:ext cx="6019061" cy="31499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B9B450-764D-7638-55D8-6433922A2A0E}"/>
              </a:ext>
            </a:extLst>
          </p:cNvPr>
          <p:cNvSpPr txBox="1"/>
          <p:nvPr/>
        </p:nvSpPr>
        <p:spPr>
          <a:xfrm>
            <a:off x="470517" y="5257789"/>
            <a:ext cx="428791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Immediately divide 5,800/8760 to get 66%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F803C76-9036-7026-7387-42F046260F7A}"/>
                  </a:ext>
                </a:extLst>
              </p14:cNvPr>
              <p14:cNvContentPartPr/>
              <p14:nvPr/>
            </p14:nvContentPartPr>
            <p14:xfrm>
              <a:off x="11176906" y="3877833"/>
              <a:ext cx="942840" cy="844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F803C76-9036-7026-7387-42F046260F7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170786" y="3871713"/>
                <a:ext cx="955080" cy="85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5868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E87DBE-A22C-4D6C-438F-2092C65468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Subjects Addressed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2A86B88-56FC-0304-4FA0-7F1804986D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Overview of Green and Blue Hydrogen </a:t>
            </a:r>
          </a:p>
          <a:p>
            <a:r>
              <a:rPr lang="en-US" dirty="0"/>
              <a:t>Locational factors requirements</a:t>
            </a:r>
          </a:p>
          <a:p>
            <a:r>
              <a:rPr lang="en-US" dirty="0"/>
              <a:t>Demand for Green/Blue Hydrogen &amp; their feasibility</a:t>
            </a:r>
          </a:p>
          <a:p>
            <a:r>
              <a:rPr lang="en-US" dirty="0"/>
              <a:t>Life Span and Ongoing Capex Requirements</a:t>
            </a:r>
          </a:p>
          <a:p>
            <a:r>
              <a:rPr lang="en-US" dirty="0"/>
              <a:t>Due Diligence Requirements for Lending</a:t>
            </a:r>
          </a:p>
          <a:p>
            <a:r>
              <a:rPr lang="en-US" dirty="0"/>
              <a:t>Key Parameters for Credit Appraisal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955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B09AE-8E68-E3D7-E477-00620B0A83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Bloomberg Forecast of Green Hydrogen Price/kg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0F745C-3E42-9B1E-4CD4-B70374A6A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748" y="2475264"/>
            <a:ext cx="4913391" cy="28183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761CB2-7505-DE5A-03BD-628EE11AA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2255706"/>
            <a:ext cx="5480484" cy="321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764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D7A69-1121-53F3-F873-825BC41B8E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Solar - 1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05E381-5CE6-953C-0A44-7FF5D7FDC0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Nothing that special, but good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FF5D16-CAC9-6C58-712B-ACD7C7B2B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22" y="2312552"/>
            <a:ext cx="9289002" cy="441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779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D7A69-1121-53F3-F873-825BC41B8E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Solar - 2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05E381-5CE6-953C-0A44-7FF5D7FDC0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Maybe 31% with tracking and bi-facial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42578F-E93C-F34B-BF82-7C2BBCAB8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4" y="1910529"/>
            <a:ext cx="10884023" cy="405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673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E1D8B-8C83-7667-8222-2F33917A05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Wind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F68FF9-3C80-BDAD-F609-592EA6214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119" y="1714006"/>
            <a:ext cx="5269250" cy="43738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B3B8EA-0E41-91C0-88A4-F1C067A6F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66" y="1902034"/>
            <a:ext cx="4866406" cy="418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085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D7A69-1121-53F3-F873-825BC41B8E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Required</a:t>
            </a:r>
            <a:br>
              <a:rPr lang="en-US" dirty="0"/>
            </a:br>
            <a:r>
              <a:rPr lang="en-US" dirty="0"/>
              <a:t>Price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AA229E-569B-14BE-5B4C-21F943D28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371" y="150127"/>
            <a:ext cx="8401202" cy="6379399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EFB3E66-4819-C59A-C87B-53A1529E81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8498" y="1609090"/>
            <a:ext cx="3103295" cy="3957210"/>
          </a:xfrm>
        </p:spPr>
        <p:txBody>
          <a:bodyPr/>
          <a:lstStyle/>
          <a:p>
            <a:pPr algn="l"/>
            <a:r>
              <a:rPr lang="en-US" dirty="0"/>
              <a:t>Note the change in the required price with the capacity factor.</a:t>
            </a:r>
          </a:p>
          <a:p>
            <a:pPr algn="l"/>
            <a:r>
              <a:rPr lang="en-US" dirty="0"/>
              <a:t>This is dramatically aggravated with higher capital costs.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06BDE2D-069D-4F5C-17DD-A6700A894C76}"/>
              </a:ext>
            </a:extLst>
          </p:cNvPr>
          <p:cNvCxnSpPr/>
          <p:nvPr/>
        </p:nvCxnSpPr>
        <p:spPr>
          <a:xfrm>
            <a:off x="1944210" y="2965142"/>
            <a:ext cx="5228947" cy="3293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7477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718D2-5473-AF10-9154-3F5B596A76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Illustration of Economics and Planned Projects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797BC9-7D68-0D37-429B-7139C6793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01" y="1981546"/>
            <a:ext cx="5912841" cy="3437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A6DC16-2784-B4B2-DCC1-1D1031161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704" y="1697848"/>
            <a:ext cx="5456461" cy="448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550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AD6FD-3AF2-DFB7-1173-6191B4A4B2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H2 Transport and Location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CAF9D0-94FF-E69D-62AA-615E47106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88" y="1482585"/>
            <a:ext cx="5960891" cy="37552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901684-13F6-5004-28F0-F942A4A54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732" y="0"/>
            <a:ext cx="5039557" cy="31012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6520C8-D570-2A07-2ED7-A3B9B0F8E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269" y="3346882"/>
            <a:ext cx="4948076" cy="351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609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77A6A-0FAF-8659-75EF-356EDABC54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Location and Blue Hydrogen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168A7-E158-AA30-C6EB-4F9ACA5B22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486" y="1553593"/>
            <a:ext cx="4719031" cy="4406952"/>
          </a:xfrm>
        </p:spPr>
        <p:txBody>
          <a:bodyPr/>
          <a:lstStyle/>
          <a:p>
            <a:r>
              <a:rPr lang="en-US" dirty="0"/>
              <a:t>Depends on Natural Gas Reserves and Finding a place to store the CO2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397E54-626C-FCB8-8F80-09D8813D8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685" y="543757"/>
            <a:ext cx="4232824" cy="5770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4DF8A9-CF7E-1345-E249-0793278CF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86" y="2733967"/>
            <a:ext cx="5710543" cy="352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767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E87DBE-A22C-4D6C-438F-2092C65468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 3: Demand for Green/Blue Hydrogen and Feasibility</a:t>
            </a:r>
          </a:p>
        </p:txBody>
      </p:sp>
    </p:spTree>
    <p:extLst>
      <p:ext uri="{BB962C8B-B14F-4D97-AF65-F5344CB8AC3E}">
        <p14:creationId xmlns:p14="http://schemas.microsoft.com/office/powerpoint/2010/main" val="26179501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E87DBE-A22C-4D6C-438F-2092C65468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Demand for Green/Blue Hydrogen and Feasibility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A05FA6-3C4C-CB11-0698-EBA8CEC2A2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Alternative Uses of Hydrogen</a:t>
            </a:r>
          </a:p>
          <a:p>
            <a:r>
              <a:rPr lang="en-US" dirty="0"/>
              <a:t>Derivation of Demand from Emission Prices in Europe and U.S.</a:t>
            </a:r>
          </a:p>
          <a:p>
            <a:r>
              <a:rPr lang="en-US" dirty="0"/>
              <a:t>Levelised Cost and Drivers of Green versus Blue Hydrogen</a:t>
            </a:r>
          </a:p>
          <a:p>
            <a:r>
              <a:rPr lang="en-US" dirty="0"/>
              <a:t>Storage of Hydrogen versus Storage of Electricity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875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E87DBE-A22C-4D6C-438F-2092C65468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Overview of Green and Blue Hydrogen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F23F2-FFFA-47AD-8070-BF262BF9A1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Chemistry and Uses of Hydrogen</a:t>
            </a:r>
          </a:p>
          <a:p>
            <a:r>
              <a:rPr lang="en-US" dirty="0"/>
              <a:t>Cost Structure and Efficiency (China versus Siemens)</a:t>
            </a:r>
          </a:p>
          <a:p>
            <a:r>
              <a:rPr lang="en-US" dirty="0"/>
              <a:t>Emissions of Blue Hydrogen versus Grey Hydrogen</a:t>
            </a:r>
          </a:p>
          <a:p>
            <a:r>
              <a:rPr lang="en-US" dirty="0"/>
              <a:t>Challenges of Green Hydrogen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8503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CEE2D10-B033-4A27-882A-C979A75C4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49" y="1666642"/>
            <a:ext cx="7640155" cy="452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964E48-FEE0-49C5-941B-51F8C816FBFF}"/>
              </a:ext>
            </a:extLst>
          </p:cNvPr>
          <p:cNvSpPr txBox="1"/>
          <p:nvPr/>
        </p:nvSpPr>
        <p:spPr>
          <a:xfrm>
            <a:off x="9368204" y="6286505"/>
            <a:ext cx="352982" cy="2463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001" dirty="0"/>
              <a:t>IEA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32D9E18-B94C-17B6-12EA-EE46363624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Hydrogen Demand – Ammonia and Refining</a:t>
            </a:r>
          </a:p>
        </p:txBody>
      </p:sp>
    </p:spTree>
    <p:extLst>
      <p:ext uri="{BB962C8B-B14F-4D97-AF65-F5344CB8AC3E}">
        <p14:creationId xmlns:p14="http://schemas.microsoft.com/office/powerpoint/2010/main" val="40907709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0BEFB9-3D14-6253-9682-FF29D30818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Ammonia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49B19-35E2-46D5-5F34-7F0109C20C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487" y="1600211"/>
            <a:ext cx="5908638" cy="4623036"/>
          </a:xfrm>
        </p:spPr>
        <p:txBody>
          <a:bodyPr/>
          <a:lstStyle/>
          <a:p>
            <a:r>
              <a:rPr lang="en-US" dirty="0"/>
              <a:t>A big use of Hydrogen is Making Ammonia for Fertilizer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BB7D7F-34FD-47F5-834A-515B4DAB0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145" y="2425188"/>
            <a:ext cx="4181213" cy="20162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73E737-0E00-9116-4990-F425F401F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308" y="4769238"/>
            <a:ext cx="2350886" cy="1770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34E898-ECA1-7369-B934-01D2CE567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125" y="181831"/>
            <a:ext cx="4919663" cy="3076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57CAEB-AB83-89BD-2182-1335BB3A6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2125" y="3429000"/>
            <a:ext cx="5532036" cy="340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718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19B11-B48F-9F21-741B-3B70AA1A84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Levelized Cost of Green Ammonia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7ABFBB-3F4F-A563-C909-15FDB1C6B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72" y="1784988"/>
            <a:ext cx="11029653" cy="454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119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7365B-5131-088D-19BA-3B8956834F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Storage Case 1 – Does Not Make Sense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25A34D-92B4-2496-C6B7-E6DA5175A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69" y="1696740"/>
            <a:ext cx="10636203" cy="457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858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3504B-4831-F08D-6CBB-C9FBF7F604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Storage Case 2: Need Hydrogen and Better to Store Hydrogen in Cask than Electricity in Lithium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BA7E98-BD27-B524-4F22-602630791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84" y="1562686"/>
            <a:ext cx="8440108" cy="503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737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E87DBE-A22C-4D6C-438F-2092C65468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 4: Life Span and Capital Expenditure Requirements</a:t>
            </a:r>
          </a:p>
        </p:txBody>
      </p:sp>
    </p:spTree>
    <p:extLst>
      <p:ext uri="{BB962C8B-B14F-4D97-AF65-F5344CB8AC3E}">
        <p14:creationId xmlns:p14="http://schemas.microsoft.com/office/powerpoint/2010/main" val="139147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E87DBE-A22C-4D6C-438F-2092C65468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Life Span and Capital Expenditure Requirements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F1283F-A7B3-17A2-EF7A-8050B13366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Stack Life and Hours of Use</a:t>
            </a:r>
          </a:p>
          <a:p>
            <a:r>
              <a:rPr lang="en-US" dirty="0"/>
              <a:t>Degradation in Electricity Supply and Projected Balance of System</a:t>
            </a:r>
          </a:p>
          <a:p>
            <a:r>
              <a:rPr lang="en-US" dirty="0"/>
              <a:t>Prediction of Future Capital Expenditures and Price of Platinum</a:t>
            </a:r>
          </a:p>
          <a:p>
            <a:r>
              <a:rPr lang="en-US" dirty="0"/>
              <a:t>Guarantees from EPC or Suppliers</a:t>
            </a:r>
          </a:p>
          <a:p>
            <a:r>
              <a:rPr lang="en-US" dirty="0"/>
              <a:t>Operating Expense of Green versus Grey and Blue</a:t>
            </a:r>
          </a:p>
          <a:p>
            <a:r>
              <a:rPr lang="en-US" dirty="0"/>
              <a:t>Sources of Real Information and Financial Models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9350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1B785-C663-CDCB-FC33-C9F0D640D5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Credit Issues with Blue Hydrogen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2447E-9C34-FAEF-2146-3744AAD27F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Can we find places to store the hydrogen</a:t>
            </a:r>
          </a:p>
          <a:p>
            <a:r>
              <a:rPr lang="en-US" dirty="0"/>
              <a:t>Does the equipment really capture 90% of the hydrogen</a:t>
            </a:r>
          </a:p>
          <a:p>
            <a:r>
              <a:rPr lang="en-US" dirty="0"/>
              <a:t>What is the true efficiency of the CCS equipment</a:t>
            </a:r>
          </a:p>
          <a:p>
            <a:r>
              <a:rPr lang="en-US" dirty="0"/>
              <a:t>The technology is certainly non-proven</a:t>
            </a:r>
          </a:p>
        </p:txBody>
      </p:sp>
    </p:spTree>
    <p:extLst>
      <p:ext uri="{BB962C8B-B14F-4D97-AF65-F5344CB8AC3E}">
        <p14:creationId xmlns:p14="http://schemas.microsoft.com/office/powerpoint/2010/main" val="21869597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A1A93-C41D-CF12-9925-4680713DFE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Example of Replacement and Degradation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8C4C6F-93D1-E119-5536-0B5156816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749" y="1784412"/>
            <a:ext cx="9597055" cy="422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321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8575D-1470-5F2F-E366-BC71F2CB34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Example of Degradation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FC6652-190A-7C96-7D99-AA2795442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755" y="1786769"/>
            <a:ext cx="7592035" cy="352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27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CB264-3AD5-D9D6-FF97-96C7F6097C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 1: Overview of Green and Blue Hydrogen – Chemistry and Uses</a:t>
            </a:r>
          </a:p>
        </p:txBody>
      </p:sp>
    </p:spTree>
    <p:extLst>
      <p:ext uri="{BB962C8B-B14F-4D97-AF65-F5344CB8AC3E}">
        <p14:creationId xmlns:p14="http://schemas.microsoft.com/office/powerpoint/2010/main" val="37774988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720EB4-3388-D8E9-4E9A-2CBABA8C2B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Stack Life in Hours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5A4616-B8AC-7382-016C-FC93FF8CD3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486" y="1600211"/>
            <a:ext cx="3254215" cy="3992721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Total Hours from 60,000 to 100,000</a:t>
            </a:r>
          </a:p>
          <a:p>
            <a:pPr algn="l"/>
            <a:r>
              <a:rPr lang="en-US" dirty="0"/>
              <a:t>If the capacity factor is 25% and there are 100,000 hours, the life is 100,000/(8760*25%)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241452-89FB-58DD-6813-3CC76DCB5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966" y="1385973"/>
            <a:ext cx="6483840" cy="47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561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B620A19C-5E4D-4CE0-4618-0B204BDA2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428" y="4313068"/>
            <a:ext cx="9104313" cy="167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0FE91A-8141-B50C-E800-2F3BB31ADB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Measuring Risk with Project Finance and DSCR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9C264FC-3A46-7095-D936-F15892AEAFB0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0" y="2354263"/>
            <a:ext cx="5202238" cy="3540125"/>
          </a:xfr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5FDA03-52C8-06B1-ACAE-5CDDFDF4B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1602001"/>
            <a:ext cx="8458200" cy="213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878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19533-CE1C-4012-9AE9-C789B4FD63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029" dirty="0"/>
              <a:t>Debt Terms Example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82260C-F0A2-41DB-B0D1-F00FB35CCF3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08187" y="1948525"/>
            <a:ext cx="5481638" cy="3648075"/>
          </a:xfrm>
          <a:prstGeom prst="rect">
            <a:avLst/>
          </a:prstGeom>
        </p:spPr>
      </p:pic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C054C795-36B0-EE6C-C60C-2BB6AB032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002" y="1948525"/>
            <a:ext cx="4492141" cy="364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829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E87DBE-A22C-4D6C-438F-2092C65468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Response to Hydrogen Skeptics</a:t>
            </a:r>
          </a:p>
        </p:txBody>
      </p:sp>
    </p:spTree>
    <p:extLst>
      <p:ext uri="{BB962C8B-B14F-4D97-AF65-F5344CB8AC3E}">
        <p14:creationId xmlns:p14="http://schemas.microsoft.com/office/powerpoint/2010/main" val="25111328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0459A-F4F3-1B4E-D89C-DEE250D9EB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Levelised Cost of Energy with Battery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4244B7-3641-940F-3EFF-91F3B117B3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Measure Capital Cost with Storage</a:t>
            </a:r>
          </a:p>
          <a:p>
            <a:r>
              <a:rPr lang="en-US" dirty="0"/>
              <a:t>Add Costs with different lives</a:t>
            </a:r>
          </a:p>
          <a:p>
            <a:r>
              <a:rPr lang="en-US" dirty="0"/>
              <a:t>Create simple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D15246-5995-3B09-5B77-4E6B2B5AF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789" y="1358176"/>
            <a:ext cx="5383064" cy="530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394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54AB9A-952E-9739-981E-454ACD30E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04" y="1417684"/>
            <a:ext cx="9605638" cy="5333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7E1D8B-8C83-7667-8222-2F33917A05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Duck Curve, Camel Curve and Malaysia Flat Loads</a:t>
            </a:r>
          </a:p>
        </p:txBody>
      </p:sp>
    </p:spTree>
    <p:extLst>
      <p:ext uri="{BB962C8B-B14F-4D97-AF65-F5344CB8AC3E}">
        <p14:creationId xmlns:p14="http://schemas.microsoft.com/office/powerpoint/2010/main" val="9056125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07434-4B36-FFF4-7358-C2AF399953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Wind Variation and Zero Prices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197643-DC4F-E9A4-2A8D-034D93050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42" y="1991495"/>
            <a:ext cx="5495619" cy="4027439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24A2F77A-28E6-7ED3-3C5E-96D315F14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397" y="1855421"/>
            <a:ext cx="5604768" cy="394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99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FC1EC-1457-B292-E676-77FCED164F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Potential and Current Hydrogen Uses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3A1F69-81FB-8C11-F5C8-9CD09053C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35" y="1600211"/>
            <a:ext cx="2635550" cy="1868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803797-F952-C7FF-86F6-58E6402D0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539" y="2497026"/>
            <a:ext cx="3544235" cy="18395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A2B7E4-2318-4EE7-A656-242BFE9EA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734" y="2303063"/>
            <a:ext cx="4762784" cy="27225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C7E869-A6E5-D052-B786-CC5881AAF9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486" y="3493518"/>
            <a:ext cx="2780227" cy="2616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E7266C-1170-401F-4F33-C597872BBD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9400" y="3820404"/>
            <a:ext cx="1529118" cy="10323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F1DCDB-9CA1-316E-D56A-D604E2B9C7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3977" y="5025643"/>
            <a:ext cx="1743153" cy="99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48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F4312-0D4F-6F40-56A4-886C162B45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Hydrogen Colours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E277F9-E97F-7DB3-AA11-94D6DC9BC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597488"/>
            <a:ext cx="9144000" cy="166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96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56306B-AFC5-41BC-88F2-860015A3B9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Hydrogen Chemistry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A01FA-7257-46BB-A97A-D6C2F31435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>
                <a:latin typeface="+mn-lt"/>
              </a:rPr>
              <a:t>The most common method of making hydrogen today is steam methane reformation (SMR). The process combines methane (from natural gas) and water at very high temperatures (about 900°C) to produce a mix of carbon monoxide, carbon dioxide (CO2) and hydrogen. </a:t>
            </a:r>
          </a:p>
          <a:p>
            <a:r>
              <a:rPr lang="en-US" dirty="0">
                <a:latin typeface="+mn-lt"/>
              </a:rPr>
              <a:t>For SMR grey, the reaction is represented by this equilibrium: </a:t>
            </a:r>
          </a:p>
          <a:p>
            <a:endParaRPr lang="en-US" dirty="0">
              <a:latin typeface="+mn-lt"/>
            </a:endParaRPr>
          </a:p>
          <a:p>
            <a:pPr lvl="4"/>
            <a:r>
              <a:rPr lang="en-US" sz="3200" dirty="0">
                <a:highlight>
                  <a:srgbClr val="C0C0C0"/>
                </a:highlight>
              </a:rPr>
              <a:t>CH4 + H2O ⇌ CO + 3 H2</a:t>
            </a:r>
            <a:r>
              <a:rPr lang="en-US" sz="3200" dirty="0"/>
              <a:t>.</a:t>
            </a: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Electrolysis is the green alternative:</a:t>
            </a:r>
          </a:p>
          <a:p>
            <a:r>
              <a:rPr lang="en-US" dirty="0">
                <a:latin typeface="+mn-lt"/>
              </a:rPr>
              <a:t>Alkaline electrolysis and Proton Exchange Membrane are established technologies. </a:t>
            </a: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Fuel Cells for Transport and Electricity Storage</a:t>
            </a:r>
          </a:p>
          <a:p>
            <a:r>
              <a:rPr lang="en-US" dirty="0">
                <a:latin typeface="+mn-lt"/>
              </a:rPr>
              <a:t>Fuel Cells Use Hydrogen as an input and produce </a:t>
            </a:r>
          </a:p>
          <a:p>
            <a:r>
              <a:rPr lang="en-US" dirty="0">
                <a:latin typeface="+mn-lt"/>
              </a:rPr>
              <a:t>Fuel cell and electrolysis is not a new topic. Invented by William Grove in 1839</a:t>
            </a:r>
          </a:p>
          <a:p>
            <a:pPr algn="l"/>
            <a:r>
              <a:rPr lang="en-US" dirty="0">
                <a:latin typeface="+mn-lt"/>
              </a:rPr>
              <a:t>2014 Commercialized fuel cell vehicle by Toyota</a:t>
            </a:r>
          </a:p>
          <a:p>
            <a:pPr algn="l"/>
            <a:endParaRPr lang="en-US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4B0981-0096-4871-8729-598ECED3E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294" y="3933520"/>
            <a:ext cx="2476500" cy="45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354265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D7BB6"/>
      </a:accent1>
      <a:accent2>
        <a:srgbClr val="005A84"/>
      </a:accent2>
      <a:accent3>
        <a:srgbClr val="043F63"/>
      </a:accent3>
      <a:accent4>
        <a:srgbClr val="93C784"/>
      </a:accent4>
      <a:accent5>
        <a:srgbClr val="377978"/>
      </a:accent5>
      <a:accent6>
        <a:srgbClr val="64335A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Learning Template 2018" id="{04CE0C22-ED7F-46CB-BC65-E68FB60107E8}" vid="{EE53C80E-D2C7-4B31-877E-8733A34E7E1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2949</TotalTime>
  <Words>1862</Words>
  <Application>Microsoft Office PowerPoint</Application>
  <PresentationFormat>Widescreen</PresentationFormat>
  <Paragraphs>238</Paragraphs>
  <Slides>66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78" baseType="lpstr">
      <vt:lpstr>Arial</vt:lpstr>
      <vt:lpstr>Calibri</vt:lpstr>
      <vt:lpstr>Calibri Light</vt:lpstr>
      <vt:lpstr>Courier New</vt:lpstr>
      <vt:lpstr>Franklin Gothic Demi</vt:lpstr>
      <vt:lpstr>Rockwell</vt:lpstr>
      <vt:lpstr>Times New Roman</vt:lpstr>
      <vt:lpstr>Wingdings</vt:lpstr>
      <vt:lpstr>Wingdings 2</vt:lpstr>
      <vt:lpstr>Wingdings 3</vt:lpstr>
      <vt:lpstr>Office Theme</vt:lpstr>
      <vt:lpstr>1_Office Theme</vt:lpstr>
      <vt:lpstr>Key Parameters for Credit Appraisal</vt:lpstr>
      <vt:lpstr>Presentation on Green and Blue Hydrogen</vt:lpstr>
      <vt:lpstr>Reprehensible Hydrogen Skeptics</vt:lpstr>
      <vt:lpstr>Subjects Addressed</vt:lpstr>
      <vt:lpstr>Overview of Green and Blue Hydrogen</vt:lpstr>
      <vt:lpstr>Part 1: Overview of Green and Blue Hydrogen – Chemistry and Uses</vt:lpstr>
      <vt:lpstr>Potential and Current Hydrogen Uses</vt:lpstr>
      <vt:lpstr>Hydrogen Colours</vt:lpstr>
      <vt:lpstr>Hydrogen Chemistry</vt:lpstr>
      <vt:lpstr>Steam Methane Reforming – Grey (Bad) Hydrogen</vt:lpstr>
      <vt:lpstr>Green Hydrogen from Electrolysis</vt:lpstr>
      <vt:lpstr>Illustration of Ingleside Proposed Blue Hydrogen/Ammonia </vt:lpstr>
      <vt:lpstr>Very Little Green versus Grey Hydrogen - .1% of Ammonia</vt:lpstr>
      <vt:lpstr>Green Hydrogen - Electrolysis from Proton Membrane</vt:lpstr>
      <vt:lpstr>Alkaline and Proton Membrane</vt:lpstr>
      <vt:lpstr>Operation of Fuel Cell – Reverse of Electrolysis</vt:lpstr>
      <vt:lpstr>Part 1b: Overview of Green and Blue Hydrogen – Cost Structure and Efficiency</vt:lpstr>
      <vt:lpstr>Efficiency and Capacity Factor</vt:lpstr>
      <vt:lpstr>Why Are We Even Discussing Green Hydrogen 1 - German Solar Feed-In Tariffs and Managing Risk</vt:lpstr>
      <vt:lpstr>Why Are We Even Discussing Hydrogen 2 - Module Prices and Polysilicon</vt:lpstr>
      <vt:lpstr>Important to Understand Basic Energy Conversions – kWh/kg = 33.33 as Hydrogen Output</vt:lpstr>
      <vt:lpstr>IEA, Benchmarks and Economics</vt:lpstr>
      <vt:lpstr>Some Basics of Efficiency Conversions  Multiply kWh/kg by USD/kWh or MMBTU/kg by USD/MMBTU</vt:lpstr>
      <vt:lpstr>Estimate of Capital Expenditures – No Economies of Scale</vt:lpstr>
      <vt:lpstr>Chinese Electrolyzer Cost Dramatic Cost Reduction – Price of USD 200/kW to USD 205/kW</vt:lpstr>
      <vt:lpstr>PEM versus Alkaline – Can you Turn off Alkaline at Night when the Sun is Not Shining and there is No Wind</vt:lpstr>
      <vt:lpstr>Part 1c: Overview of Green and Blue Hydrogen – Emissions from Green, Blue and Grey versus Battery and Petrol</vt:lpstr>
      <vt:lpstr>Emissions of Electricity Generation (IEA)</vt:lpstr>
      <vt:lpstr>How Much Natural Gas and Emissions to a km using SMR – Grey or Blue</vt:lpstr>
      <vt:lpstr>Computed Emissions from Hydrogen (FC BEV) and Battery Cars (BEV)</vt:lpstr>
      <vt:lpstr>Emissions from Natural Gas Leaks</vt:lpstr>
      <vt:lpstr>Part 1d: Overview of Green and Blue Hydrogen – Hydrogen Challenges</vt:lpstr>
      <vt:lpstr>Hydrogen CCS Adding Cost of Leakage of Natural Gas</vt:lpstr>
      <vt:lpstr>Green Hydrogen Efficiency Problem - Electricity to a KM Using Electrolysis and Battery</vt:lpstr>
      <vt:lpstr>Problem of Green Hydrogen – Proven Technology</vt:lpstr>
      <vt:lpstr>Part 2: Location of Green and Blue Hydrogen </vt:lpstr>
      <vt:lpstr>Location of Green and Blue Hydrogen </vt:lpstr>
      <vt:lpstr>The Dream – Future – No Electricity or Hydrogen Distribution or Downstream</vt:lpstr>
      <vt:lpstr>Alternative Renewable</vt:lpstr>
      <vt:lpstr>Bloomberg Forecast of Green Hydrogen Price/kg</vt:lpstr>
      <vt:lpstr>Solar - 1</vt:lpstr>
      <vt:lpstr>Solar - 2</vt:lpstr>
      <vt:lpstr>Wind</vt:lpstr>
      <vt:lpstr>Required Price</vt:lpstr>
      <vt:lpstr>Illustration of Economics and Planned Projects</vt:lpstr>
      <vt:lpstr>H2 Transport and Location</vt:lpstr>
      <vt:lpstr>Location and Blue Hydrogen</vt:lpstr>
      <vt:lpstr>Part 3: Demand for Green/Blue Hydrogen and Feasibility</vt:lpstr>
      <vt:lpstr>Demand for Green/Blue Hydrogen and Feasibility</vt:lpstr>
      <vt:lpstr>Hydrogen Demand – Ammonia and Refining</vt:lpstr>
      <vt:lpstr>Ammonia</vt:lpstr>
      <vt:lpstr>Levelized Cost of Green Ammonia</vt:lpstr>
      <vt:lpstr>Storage Case 1 – Does Not Make Sense</vt:lpstr>
      <vt:lpstr>Storage Case 2: Need Hydrogen and Better to Store Hydrogen in Cask than Electricity in Lithium</vt:lpstr>
      <vt:lpstr>Part 4: Life Span and Capital Expenditure Requirements</vt:lpstr>
      <vt:lpstr>Life Span and Capital Expenditure Requirements</vt:lpstr>
      <vt:lpstr>Credit Issues with Blue Hydrogen</vt:lpstr>
      <vt:lpstr>Example of Replacement and Degradation</vt:lpstr>
      <vt:lpstr>Example of Degradation</vt:lpstr>
      <vt:lpstr>Stack Life in Hours</vt:lpstr>
      <vt:lpstr>Measuring Risk with Project Finance and DSCR</vt:lpstr>
      <vt:lpstr>Debt Terms Example</vt:lpstr>
      <vt:lpstr>Response to Hydrogen Skeptics</vt:lpstr>
      <vt:lpstr>Levelised Cost of Energy with Battery</vt:lpstr>
      <vt:lpstr>Duck Curve, Camel Curve and Malaysia Flat Loads</vt:lpstr>
      <vt:lpstr>Wind Variation and Zero Prices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Finance, Levelized Cost and Other Videos on Climate Change</dc:title>
  <dc:creator>Edward Bodmer</dc:creator>
  <cp:lastModifiedBy>Edward Bodmer</cp:lastModifiedBy>
  <cp:revision>15</cp:revision>
  <dcterms:created xsi:type="dcterms:W3CDTF">2023-12-02T12:31:45Z</dcterms:created>
  <dcterms:modified xsi:type="dcterms:W3CDTF">2024-04-20T20:02:25Z</dcterms:modified>
</cp:coreProperties>
</file>