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121"/>
  </p:notesMasterIdLst>
  <p:handoutMasterIdLst>
    <p:handoutMasterId r:id="rId122"/>
  </p:handoutMasterIdLst>
  <p:sldIdLst>
    <p:sldId id="2601" r:id="rId2"/>
    <p:sldId id="2604" r:id="rId3"/>
    <p:sldId id="2606" r:id="rId4"/>
    <p:sldId id="2612" r:id="rId5"/>
    <p:sldId id="3902" r:id="rId6"/>
    <p:sldId id="3903" r:id="rId7"/>
    <p:sldId id="2623" r:id="rId8"/>
    <p:sldId id="2611" r:id="rId9"/>
    <p:sldId id="2622" r:id="rId10"/>
    <p:sldId id="2669" r:id="rId11"/>
    <p:sldId id="2670" r:id="rId12"/>
    <p:sldId id="2613" r:id="rId13"/>
    <p:sldId id="2626" r:id="rId14"/>
    <p:sldId id="2657" r:id="rId15"/>
    <p:sldId id="3904" r:id="rId16"/>
    <p:sldId id="2627" r:id="rId17"/>
    <p:sldId id="3900" r:id="rId18"/>
    <p:sldId id="3906" r:id="rId19"/>
    <p:sldId id="3912" r:id="rId20"/>
    <p:sldId id="2659" r:id="rId21"/>
    <p:sldId id="2671" r:id="rId22"/>
    <p:sldId id="3908" r:id="rId23"/>
    <p:sldId id="2634" r:id="rId24"/>
    <p:sldId id="2628" r:id="rId25"/>
    <p:sldId id="3911" r:id="rId26"/>
    <p:sldId id="3907" r:id="rId27"/>
    <p:sldId id="3909" r:id="rId28"/>
    <p:sldId id="2641" r:id="rId29"/>
    <p:sldId id="2629" r:id="rId30"/>
    <p:sldId id="3910" r:id="rId31"/>
    <p:sldId id="2630" r:id="rId32"/>
    <p:sldId id="3913" r:id="rId33"/>
    <p:sldId id="2635" r:id="rId34"/>
    <p:sldId id="2636" r:id="rId35"/>
    <p:sldId id="2677" r:id="rId36"/>
    <p:sldId id="2662" r:id="rId37"/>
    <p:sldId id="2637" r:id="rId38"/>
    <p:sldId id="2674" r:id="rId39"/>
    <p:sldId id="2673" r:id="rId40"/>
    <p:sldId id="2638" r:id="rId41"/>
    <p:sldId id="2665" r:id="rId42"/>
    <p:sldId id="2668" r:id="rId43"/>
    <p:sldId id="2675" r:id="rId44"/>
    <p:sldId id="2676" r:id="rId45"/>
    <p:sldId id="2664" r:id="rId46"/>
    <p:sldId id="2666" r:id="rId47"/>
    <p:sldId id="2678" r:id="rId48"/>
    <p:sldId id="2640" r:id="rId49"/>
    <p:sldId id="3914" r:id="rId50"/>
    <p:sldId id="2644" r:id="rId51"/>
    <p:sldId id="2649" r:id="rId52"/>
    <p:sldId id="2681" r:id="rId53"/>
    <p:sldId id="2684" r:id="rId54"/>
    <p:sldId id="2650" r:id="rId55"/>
    <p:sldId id="2645" r:id="rId56"/>
    <p:sldId id="2643" r:id="rId57"/>
    <p:sldId id="2687" r:id="rId58"/>
    <p:sldId id="2686" r:id="rId59"/>
    <p:sldId id="2651" r:id="rId60"/>
    <p:sldId id="2685" r:id="rId61"/>
    <p:sldId id="3915" r:id="rId62"/>
    <p:sldId id="2642" r:id="rId63"/>
    <p:sldId id="2647" r:id="rId64"/>
    <p:sldId id="2683" r:id="rId65"/>
    <p:sldId id="2648" r:id="rId66"/>
    <p:sldId id="2652" r:id="rId67"/>
    <p:sldId id="2688" r:id="rId68"/>
    <p:sldId id="2682" r:id="rId69"/>
    <p:sldId id="2656" r:id="rId70"/>
    <p:sldId id="2655" r:id="rId71"/>
    <p:sldId id="3916" r:id="rId72"/>
    <p:sldId id="2646" r:id="rId73"/>
    <p:sldId id="3917" r:id="rId74"/>
    <p:sldId id="3878" r:id="rId75"/>
    <p:sldId id="3882" r:id="rId76"/>
    <p:sldId id="3889" r:id="rId77"/>
    <p:sldId id="3901" r:id="rId78"/>
    <p:sldId id="3883" r:id="rId79"/>
    <p:sldId id="3890" r:id="rId80"/>
    <p:sldId id="3918" r:id="rId81"/>
    <p:sldId id="3884" r:id="rId82"/>
    <p:sldId id="3887" r:id="rId83"/>
    <p:sldId id="3885" r:id="rId84"/>
    <p:sldId id="3891" r:id="rId85"/>
    <p:sldId id="3919" r:id="rId86"/>
    <p:sldId id="2615" r:id="rId87"/>
    <p:sldId id="2614" r:id="rId88"/>
    <p:sldId id="2616" r:id="rId89"/>
    <p:sldId id="2624" r:id="rId90"/>
    <p:sldId id="2625" r:id="rId91"/>
    <p:sldId id="3888" r:id="rId92"/>
    <p:sldId id="2620" r:id="rId93"/>
    <p:sldId id="2621" r:id="rId94"/>
    <p:sldId id="3894" r:id="rId95"/>
    <p:sldId id="3920" r:id="rId96"/>
    <p:sldId id="3898" r:id="rId97"/>
    <p:sldId id="3897" r:id="rId98"/>
    <p:sldId id="3895" r:id="rId99"/>
    <p:sldId id="3896" r:id="rId100"/>
    <p:sldId id="3899" r:id="rId101"/>
    <p:sldId id="2619" r:id="rId102"/>
    <p:sldId id="3877" r:id="rId103"/>
    <p:sldId id="3816" r:id="rId104"/>
    <p:sldId id="3817" r:id="rId105"/>
    <p:sldId id="3818" r:id="rId106"/>
    <p:sldId id="2463" r:id="rId107"/>
    <p:sldId id="3819" r:id="rId108"/>
    <p:sldId id="2430" r:id="rId109"/>
    <p:sldId id="3875" r:id="rId110"/>
    <p:sldId id="3802" r:id="rId111"/>
    <p:sldId id="3863" r:id="rId112"/>
    <p:sldId id="3815" r:id="rId113"/>
    <p:sldId id="3876" r:id="rId114"/>
    <p:sldId id="3835" r:id="rId115"/>
    <p:sldId id="3836" r:id="rId116"/>
    <p:sldId id="3838" r:id="rId117"/>
    <p:sldId id="2609" r:id="rId118"/>
    <p:sldId id="2610" r:id="rId119"/>
    <p:sldId id="2607" r:id="rId1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69A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69" d="100"/>
          <a:sy n="69" d="100"/>
        </p:scale>
        <p:origin x="1192" y="272"/>
      </p:cViewPr>
      <p:guideLst/>
    </p:cSldViewPr>
  </p:slideViewPr>
  <p:notesTextViewPr>
    <p:cViewPr>
      <p:scale>
        <a:sx n="1" d="1"/>
        <a:sy n="1" d="1"/>
      </p:scale>
      <p:origin x="0" y="0"/>
    </p:cViewPr>
  </p:notesTextViewPr>
  <p:sorterViewPr>
    <p:cViewPr>
      <p:scale>
        <a:sx n="70" d="100"/>
        <a:sy n="70" d="100"/>
      </p:scale>
      <p:origin x="0" y="0"/>
    </p:cViewPr>
  </p:sorterViewPr>
  <p:notesViewPr>
    <p:cSldViewPr snapToGrid="0">
      <p:cViewPr varScale="1">
        <p:scale>
          <a:sx n="51" d="100"/>
          <a:sy n="51" d="100"/>
        </p:scale>
        <p:origin x="2692"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Bodmer" userId="f82d64a42721f930" providerId="LiveId" clId="{657D25AE-C29F-4EB8-8262-74122E835070}"/>
    <pc:docChg chg="custSel delSld modSld">
      <pc:chgData name="Edward Bodmer" userId="f82d64a42721f930" providerId="LiveId" clId="{657D25AE-C29F-4EB8-8262-74122E835070}" dt="2025-06-17T20:12:40.055" v="619" actId="5793"/>
      <pc:docMkLst>
        <pc:docMk/>
      </pc:docMkLst>
      <pc:sldChg chg="modSp mod">
        <pc:chgData name="Edward Bodmer" userId="f82d64a42721f930" providerId="LiveId" clId="{657D25AE-C29F-4EB8-8262-74122E835070}" dt="2025-06-17T16:29:55.675" v="617" actId="20577"/>
        <pc:sldMkLst>
          <pc:docMk/>
          <pc:sldMk cId="55146174" sldId="2601"/>
        </pc:sldMkLst>
        <pc:spChg chg="mod">
          <ac:chgData name="Edward Bodmer" userId="f82d64a42721f930" providerId="LiveId" clId="{657D25AE-C29F-4EB8-8262-74122E835070}" dt="2025-06-17T16:29:55.675" v="617" actId="20577"/>
          <ac:spMkLst>
            <pc:docMk/>
            <pc:sldMk cId="55146174" sldId="2601"/>
            <ac:spMk id="2" creationId="{0084DC10-F978-F809-0EDA-471E9DDF95AB}"/>
          </ac:spMkLst>
        </pc:spChg>
      </pc:sldChg>
      <pc:sldChg chg="modSp mod">
        <pc:chgData name="Edward Bodmer" userId="f82d64a42721f930" providerId="LiveId" clId="{657D25AE-C29F-4EB8-8262-74122E835070}" dt="2025-06-17T16:20:40.443" v="69" actId="6549"/>
        <pc:sldMkLst>
          <pc:docMk/>
          <pc:sldMk cId="537728319" sldId="2611"/>
        </pc:sldMkLst>
        <pc:spChg chg="mod">
          <ac:chgData name="Edward Bodmer" userId="f82d64a42721f930" providerId="LiveId" clId="{657D25AE-C29F-4EB8-8262-74122E835070}" dt="2025-06-17T16:20:40.443" v="69" actId="6549"/>
          <ac:spMkLst>
            <pc:docMk/>
            <pc:sldMk cId="537728319" sldId="2611"/>
            <ac:spMk id="3" creationId="{1A3F214E-8EAC-B8DE-B922-3A98A2C485C9}"/>
          </ac:spMkLst>
        </pc:spChg>
      </pc:sldChg>
      <pc:sldChg chg="modSp mod">
        <pc:chgData name="Edward Bodmer" userId="f82d64a42721f930" providerId="LiveId" clId="{657D25AE-C29F-4EB8-8262-74122E835070}" dt="2025-06-17T16:19:06.515" v="1" actId="6549"/>
        <pc:sldMkLst>
          <pc:docMk/>
          <pc:sldMk cId="201212362" sldId="2612"/>
        </pc:sldMkLst>
        <pc:spChg chg="mod">
          <ac:chgData name="Edward Bodmer" userId="f82d64a42721f930" providerId="LiveId" clId="{657D25AE-C29F-4EB8-8262-74122E835070}" dt="2025-06-17T16:19:06.515" v="1" actId="6549"/>
          <ac:spMkLst>
            <pc:docMk/>
            <pc:sldMk cId="201212362" sldId="2612"/>
            <ac:spMk id="3" creationId="{EA0E4C6D-72C4-0831-17CD-DE10F3681DDD}"/>
          </ac:spMkLst>
        </pc:spChg>
      </pc:sldChg>
      <pc:sldChg chg="del">
        <pc:chgData name="Edward Bodmer" userId="f82d64a42721f930" providerId="LiveId" clId="{657D25AE-C29F-4EB8-8262-74122E835070}" dt="2025-06-17T16:18:59.487" v="0" actId="47"/>
        <pc:sldMkLst>
          <pc:docMk/>
          <pc:sldMk cId="2831327649" sldId="2617"/>
        </pc:sldMkLst>
      </pc:sldChg>
      <pc:sldChg chg="modSp mod">
        <pc:chgData name="Edward Bodmer" userId="f82d64a42721f930" providerId="LiveId" clId="{657D25AE-C29F-4EB8-8262-74122E835070}" dt="2025-06-17T16:21:00.552" v="73" actId="20577"/>
        <pc:sldMkLst>
          <pc:docMk/>
          <pc:sldMk cId="3235390661" sldId="2622"/>
        </pc:sldMkLst>
        <pc:spChg chg="mod">
          <ac:chgData name="Edward Bodmer" userId="f82d64a42721f930" providerId="LiveId" clId="{657D25AE-C29F-4EB8-8262-74122E835070}" dt="2025-06-17T16:21:00.552" v="73" actId="20577"/>
          <ac:spMkLst>
            <pc:docMk/>
            <pc:sldMk cId="3235390661" sldId="2622"/>
            <ac:spMk id="3" creationId="{C562A56E-9114-3383-D310-4BC2952DDADC}"/>
          </ac:spMkLst>
        </pc:spChg>
      </pc:sldChg>
      <pc:sldChg chg="modSp mod">
        <pc:chgData name="Edward Bodmer" userId="f82d64a42721f930" providerId="LiveId" clId="{657D25AE-C29F-4EB8-8262-74122E835070}" dt="2025-06-17T16:22:06.285" v="105" actId="20577"/>
        <pc:sldMkLst>
          <pc:docMk/>
          <pc:sldMk cId="1827783011" sldId="2626"/>
        </pc:sldMkLst>
        <pc:spChg chg="mod">
          <ac:chgData name="Edward Bodmer" userId="f82d64a42721f930" providerId="LiveId" clId="{657D25AE-C29F-4EB8-8262-74122E835070}" dt="2025-06-17T16:22:06.285" v="105" actId="20577"/>
          <ac:spMkLst>
            <pc:docMk/>
            <pc:sldMk cId="1827783011" sldId="2626"/>
            <ac:spMk id="2" creationId="{534B9973-FB4C-332A-19EB-F2AD9C97E975}"/>
          </ac:spMkLst>
        </pc:spChg>
      </pc:sldChg>
      <pc:sldChg chg="modSp mod">
        <pc:chgData name="Edward Bodmer" userId="f82d64a42721f930" providerId="LiveId" clId="{657D25AE-C29F-4EB8-8262-74122E835070}" dt="2025-06-17T16:22:22.603" v="114" actId="6549"/>
        <pc:sldMkLst>
          <pc:docMk/>
          <pc:sldMk cId="3120650174" sldId="2627"/>
        </pc:sldMkLst>
        <pc:spChg chg="mod">
          <ac:chgData name="Edward Bodmer" userId="f82d64a42721f930" providerId="LiveId" clId="{657D25AE-C29F-4EB8-8262-74122E835070}" dt="2025-06-17T16:22:22.603" v="114" actId="6549"/>
          <ac:spMkLst>
            <pc:docMk/>
            <pc:sldMk cId="3120650174" sldId="2627"/>
            <ac:spMk id="2" creationId="{81314F81-CFFC-04B1-B33D-A555B74EC2FB}"/>
          </ac:spMkLst>
        </pc:spChg>
      </pc:sldChg>
      <pc:sldChg chg="modSp mod">
        <pc:chgData name="Edward Bodmer" userId="f82d64a42721f930" providerId="LiveId" clId="{657D25AE-C29F-4EB8-8262-74122E835070}" dt="2025-06-17T16:23:06.290" v="155" actId="6549"/>
        <pc:sldMkLst>
          <pc:docMk/>
          <pc:sldMk cId="525067905" sldId="2628"/>
        </pc:sldMkLst>
        <pc:spChg chg="mod">
          <ac:chgData name="Edward Bodmer" userId="f82d64a42721f930" providerId="LiveId" clId="{657D25AE-C29F-4EB8-8262-74122E835070}" dt="2025-06-17T16:23:06.290" v="155" actId="6549"/>
          <ac:spMkLst>
            <pc:docMk/>
            <pc:sldMk cId="525067905" sldId="2628"/>
            <ac:spMk id="2" creationId="{8D2B928D-0C34-4597-823D-2ECAB41790AF}"/>
          </ac:spMkLst>
        </pc:spChg>
      </pc:sldChg>
      <pc:sldChg chg="modSp mod">
        <pc:chgData name="Edward Bodmer" userId="f82d64a42721f930" providerId="LiveId" clId="{657D25AE-C29F-4EB8-8262-74122E835070}" dt="2025-06-17T16:22:51.463" v="145" actId="6549"/>
        <pc:sldMkLst>
          <pc:docMk/>
          <pc:sldMk cId="2841483770" sldId="2634"/>
        </pc:sldMkLst>
        <pc:spChg chg="mod">
          <ac:chgData name="Edward Bodmer" userId="f82d64a42721f930" providerId="LiveId" clId="{657D25AE-C29F-4EB8-8262-74122E835070}" dt="2025-06-17T16:22:51.463" v="145" actId="6549"/>
          <ac:spMkLst>
            <pc:docMk/>
            <pc:sldMk cId="2841483770" sldId="2634"/>
            <ac:spMk id="2" creationId="{2FA8D847-92A8-9B86-1E03-2E8C30706CB4}"/>
          </ac:spMkLst>
        </pc:spChg>
      </pc:sldChg>
      <pc:sldChg chg="modSp mod">
        <pc:chgData name="Edward Bodmer" userId="f82d64a42721f930" providerId="LiveId" clId="{657D25AE-C29F-4EB8-8262-74122E835070}" dt="2025-06-17T16:23:58.933" v="176" actId="6549"/>
        <pc:sldMkLst>
          <pc:docMk/>
          <pc:sldMk cId="3973377491" sldId="2635"/>
        </pc:sldMkLst>
        <pc:spChg chg="mod">
          <ac:chgData name="Edward Bodmer" userId="f82d64a42721f930" providerId="LiveId" clId="{657D25AE-C29F-4EB8-8262-74122E835070}" dt="2025-06-17T16:23:58.933" v="176" actId="6549"/>
          <ac:spMkLst>
            <pc:docMk/>
            <pc:sldMk cId="3973377491" sldId="2635"/>
            <ac:spMk id="2" creationId="{441FB76F-C708-4870-9824-4773A3D95037}"/>
          </ac:spMkLst>
        </pc:spChg>
      </pc:sldChg>
      <pc:sldChg chg="modSp mod">
        <pc:chgData name="Edward Bodmer" userId="f82d64a42721f930" providerId="LiveId" clId="{657D25AE-C29F-4EB8-8262-74122E835070}" dt="2025-06-17T16:24:10.010" v="203" actId="20577"/>
        <pc:sldMkLst>
          <pc:docMk/>
          <pc:sldMk cId="3823020268" sldId="2636"/>
        </pc:sldMkLst>
        <pc:spChg chg="mod">
          <ac:chgData name="Edward Bodmer" userId="f82d64a42721f930" providerId="LiveId" clId="{657D25AE-C29F-4EB8-8262-74122E835070}" dt="2025-06-17T16:24:10.010" v="203" actId="20577"/>
          <ac:spMkLst>
            <pc:docMk/>
            <pc:sldMk cId="3823020268" sldId="2636"/>
            <ac:spMk id="2" creationId="{E68A8C02-B199-C288-C2D0-E95F69F18310}"/>
          </ac:spMkLst>
        </pc:spChg>
      </pc:sldChg>
      <pc:sldChg chg="modSp mod">
        <pc:chgData name="Edward Bodmer" userId="f82d64a42721f930" providerId="LiveId" clId="{657D25AE-C29F-4EB8-8262-74122E835070}" dt="2025-06-17T20:12:40.055" v="619" actId="5793"/>
        <pc:sldMkLst>
          <pc:docMk/>
          <pc:sldMk cId="313080707" sldId="2642"/>
        </pc:sldMkLst>
        <pc:spChg chg="mod">
          <ac:chgData name="Edward Bodmer" userId="f82d64a42721f930" providerId="LiveId" clId="{657D25AE-C29F-4EB8-8262-74122E835070}" dt="2025-06-17T20:12:40.055" v="619" actId="5793"/>
          <ac:spMkLst>
            <pc:docMk/>
            <pc:sldMk cId="313080707" sldId="2642"/>
            <ac:spMk id="2" creationId="{A52AEACF-48F7-A234-5A4B-5D05C2BF9093}"/>
          </ac:spMkLst>
        </pc:spChg>
      </pc:sldChg>
      <pc:sldChg chg="modSp mod">
        <pc:chgData name="Edward Bodmer" userId="f82d64a42721f930" providerId="LiveId" clId="{657D25AE-C29F-4EB8-8262-74122E835070}" dt="2025-06-17T16:26:41.695" v="381" actId="20577"/>
        <pc:sldMkLst>
          <pc:docMk/>
          <pc:sldMk cId="4112746829" sldId="2643"/>
        </pc:sldMkLst>
        <pc:spChg chg="mod">
          <ac:chgData name="Edward Bodmer" userId="f82d64a42721f930" providerId="LiveId" clId="{657D25AE-C29F-4EB8-8262-74122E835070}" dt="2025-06-17T16:26:41.695" v="381" actId="20577"/>
          <ac:spMkLst>
            <pc:docMk/>
            <pc:sldMk cId="4112746829" sldId="2643"/>
            <ac:spMk id="2" creationId="{6F301EF3-AD6D-44F2-4B6B-BA331A487FCF}"/>
          </ac:spMkLst>
        </pc:spChg>
      </pc:sldChg>
      <pc:sldChg chg="modSp mod">
        <pc:chgData name="Edward Bodmer" userId="f82d64a42721f930" providerId="LiveId" clId="{657D25AE-C29F-4EB8-8262-74122E835070}" dt="2025-06-17T16:25:50.267" v="300" actId="6549"/>
        <pc:sldMkLst>
          <pc:docMk/>
          <pc:sldMk cId="929953463" sldId="2644"/>
        </pc:sldMkLst>
        <pc:spChg chg="mod">
          <ac:chgData name="Edward Bodmer" userId="f82d64a42721f930" providerId="LiveId" clId="{657D25AE-C29F-4EB8-8262-74122E835070}" dt="2025-06-17T16:25:50.267" v="300" actId="6549"/>
          <ac:spMkLst>
            <pc:docMk/>
            <pc:sldMk cId="929953463" sldId="2644"/>
            <ac:spMk id="2" creationId="{01C7A71A-0313-4E0F-94AB-13AFC9A94C7C}"/>
          </ac:spMkLst>
        </pc:spChg>
      </pc:sldChg>
      <pc:sldChg chg="modSp mod">
        <pc:chgData name="Edward Bodmer" userId="f82d64a42721f930" providerId="LiveId" clId="{657D25AE-C29F-4EB8-8262-74122E835070}" dt="2025-06-17T16:26:27.841" v="358" actId="20577"/>
        <pc:sldMkLst>
          <pc:docMk/>
          <pc:sldMk cId="2413393113" sldId="2645"/>
        </pc:sldMkLst>
        <pc:spChg chg="mod">
          <ac:chgData name="Edward Bodmer" userId="f82d64a42721f930" providerId="LiveId" clId="{657D25AE-C29F-4EB8-8262-74122E835070}" dt="2025-06-17T16:26:27.841" v="358" actId="20577"/>
          <ac:spMkLst>
            <pc:docMk/>
            <pc:sldMk cId="2413393113" sldId="2645"/>
            <ac:spMk id="2" creationId="{83E1B3C1-823F-6A54-F821-0E7139576279}"/>
          </ac:spMkLst>
        </pc:spChg>
      </pc:sldChg>
      <pc:sldChg chg="modSp mod">
        <pc:chgData name="Edward Bodmer" userId="f82d64a42721f930" providerId="LiveId" clId="{657D25AE-C29F-4EB8-8262-74122E835070}" dt="2025-06-17T16:27:42.110" v="471" actId="20577"/>
        <pc:sldMkLst>
          <pc:docMk/>
          <pc:sldMk cId="3014019322" sldId="2648"/>
        </pc:sldMkLst>
        <pc:spChg chg="mod">
          <ac:chgData name="Edward Bodmer" userId="f82d64a42721f930" providerId="LiveId" clId="{657D25AE-C29F-4EB8-8262-74122E835070}" dt="2025-06-17T16:27:42.110" v="471" actId="20577"/>
          <ac:spMkLst>
            <pc:docMk/>
            <pc:sldMk cId="3014019322" sldId="2648"/>
            <ac:spMk id="2" creationId="{BACD94EE-73B9-786D-B717-504565D4BE83}"/>
          </ac:spMkLst>
        </pc:spChg>
      </pc:sldChg>
      <pc:sldChg chg="modSp mod">
        <pc:chgData name="Edward Bodmer" userId="f82d64a42721f930" providerId="LiveId" clId="{657D25AE-C29F-4EB8-8262-74122E835070}" dt="2025-06-17T16:25:55.716" v="311" actId="20577"/>
        <pc:sldMkLst>
          <pc:docMk/>
          <pc:sldMk cId="1007712039" sldId="2649"/>
        </pc:sldMkLst>
        <pc:spChg chg="mod">
          <ac:chgData name="Edward Bodmer" userId="f82d64a42721f930" providerId="LiveId" clId="{657D25AE-C29F-4EB8-8262-74122E835070}" dt="2025-06-17T16:25:55.716" v="311" actId="20577"/>
          <ac:spMkLst>
            <pc:docMk/>
            <pc:sldMk cId="1007712039" sldId="2649"/>
            <ac:spMk id="2" creationId="{60C20033-57BA-D97B-89A5-0C123E029110}"/>
          </ac:spMkLst>
        </pc:spChg>
      </pc:sldChg>
      <pc:sldChg chg="modSp mod">
        <pc:chgData name="Edward Bodmer" userId="f82d64a42721f930" providerId="LiveId" clId="{657D25AE-C29F-4EB8-8262-74122E835070}" dt="2025-06-17T16:26:14.108" v="327" actId="20577"/>
        <pc:sldMkLst>
          <pc:docMk/>
          <pc:sldMk cId="1585763978" sldId="2650"/>
        </pc:sldMkLst>
        <pc:spChg chg="mod">
          <ac:chgData name="Edward Bodmer" userId="f82d64a42721f930" providerId="LiveId" clId="{657D25AE-C29F-4EB8-8262-74122E835070}" dt="2025-06-17T16:26:14.108" v="327" actId="20577"/>
          <ac:spMkLst>
            <pc:docMk/>
            <pc:sldMk cId="1585763978" sldId="2650"/>
            <ac:spMk id="2" creationId="{9D78DD4A-505B-9614-2500-DD58183F63F8}"/>
          </ac:spMkLst>
        </pc:spChg>
      </pc:sldChg>
      <pc:sldChg chg="modSp mod">
        <pc:chgData name="Edward Bodmer" userId="f82d64a42721f930" providerId="LiveId" clId="{657D25AE-C29F-4EB8-8262-74122E835070}" dt="2025-06-17T16:27:17.907" v="444" actId="6549"/>
        <pc:sldMkLst>
          <pc:docMk/>
          <pc:sldMk cId="2439107631" sldId="2651"/>
        </pc:sldMkLst>
        <pc:spChg chg="mod">
          <ac:chgData name="Edward Bodmer" userId="f82d64a42721f930" providerId="LiveId" clId="{657D25AE-C29F-4EB8-8262-74122E835070}" dt="2025-06-17T16:27:17.907" v="444" actId="6549"/>
          <ac:spMkLst>
            <pc:docMk/>
            <pc:sldMk cId="2439107631" sldId="2651"/>
            <ac:spMk id="2" creationId="{40C61D12-69D0-C81B-FC31-B19FA7804B7D}"/>
          </ac:spMkLst>
        </pc:spChg>
      </pc:sldChg>
      <pc:sldChg chg="modSp mod">
        <pc:chgData name="Edward Bodmer" userId="f82d64a42721f930" providerId="LiveId" clId="{657D25AE-C29F-4EB8-8262-74122E835070}" dt="2025-06-17T16:27:48.164" v="477" actId="20577"/>
        <pc:sldMkLst>
          <pc:docMk/>
          <pc:sldMk cId="1699018943" sldId="2652"/>
        </pc:sldMkLst>
        <pc:spChg chg="mod">
          <ac:chgData name="Edward Bodmer" userId="f82d64a42721f930" providerId="LiveId" clId="{657D25AE-C29F-4EB8-8262-74122E835070}" dt="2025-06-17T16:27:48.164" v="477" actId="20577"/>
          <ac:spMkLst>
            <pc:docMk/>
            <pc:sldMk cId="1699018943" sldId="2652"/>
            <ac:spMk id="2" creationId="{B1B5E196-80FC-AC3B-9B3D-0651235F6199}"/>
          </ac:spMkLst>
        </pc:spChg>
      </pc:sldChg>
      <pc:sldChg chg="modSp mod">
        <pc:chgData name="Edward Bodmer" userId="f82d64a42721f930" providerId="LiveId" clId="{657D25AE-C29F-4EB8-8262-74122E835070}" dt="2025-06-17T16:22:35.150" v="134" actId="20577"/>
        <pc:sldMkLst>
          <pc:docMk/>
          <pc:sldMk cId="3430898559" sldId="2659"/>
        </pc:sldMkLst>
        <pc:spChg chg="mod">
          <ac:chgData name="Edward Bodmer" userId="f82d64a42721f930" providerId="LiveId" clId="{657D25AE-C29F-4EB8-8262-74122E835070}" dt="2025-06-17T16:22:35.150" v="134" actId="20577"/>
          <ac:spMkLst>
            <pc:docMk/>
            <pc:sldMk cId="3430898559" sldId="2659"/>
            <ac:spMk id="2" creationId="{664DAD5A-45A2-26F1-98C3-964F92A1BBD0}"/>
          </ac:spMkLst>
        </pc:spChg>
      </pc:sldChg>
      <pc:sldChg chg="del">
        <pc:chgData name="Edward Bodmer" userId="f82d64a42721f930" providerId="LiveId" clId="{657D25AE-C29F-4EB8-8262-74122E835070}" dt="2025-06-17T16:23:28.584" v="156" actId="47"/>
        <pc:sldMkLst>
          <pc:docMk/>
          <pc:sldMk cId="1751079479" sldId="2660"/>
        </pc:sldMkLst>
      </pc:sldChg>
      <pc:sldChg chg="modSp mod">
        <pc:chgData name="Edward Bodmer" userId="f82d64a42721f930" providerId="LiveId" clId="{657D25AE-C29F-4EB8-8262-74122E835070}" dt="2025-06-17T16:24:46.276" v="258" actId="27636"/>
        <pc:sldMkLst>
          <pc:docMk/>
          <pc:sldMk cId="2187767519" sldId="2662"/>
        </pc:sldMkLst>
        <pc:spChg chg="mod">
          <ac:chgData name="Edward Bodmer" userId="f82d64a42721f930" providerId="LiveId" clId="{657D25AE-C29F-4EB8-8262-74122E835070}" dt="2025-06-17T16:24:46.276" v="258" actId="27636"/>
          <ac:spMkLst>
            <pc:docMk/>
            <pc:sldMk cId="2187767519" sldId="2662"/>
            <ac:spMk id="2" creationId="{0D413767-7131-A468-D73B-978E1F2E53B3}"/>
          </ac:spMkLst>
        </pc:spChg>
      </pc:sldChg>
      <pc:sldChg chg="modSp mod">
        <pc:chgData name="Edward Bodmer" userId="f82d64a42721f930" providerId="LiveId" clId="{657D25AE-C29F-4EB8-8262-74122E835070}" dt="2025-06-17T16:21:21.799" v="93" actId="27636"/>
        <pc:sldMkLst>
          <pc:docMk/>
          <pc:sldMk cId="1768446433" sldId="2670"/>
        </pc:sldMkLst>
        <pc:spChg chg="mod">
          <ac:chgData name="Edward Bodmer" userId="f82d64a42721f930" providerId="LiveId" clId="{657D25AE-C29F-4EB8-8262-74122E835070}" dt="2025-06-17T16:21:21.799" v="93" actId="27636"/>
          <ac:spMkLst>
            <pc:docMk/>
            <pc:sldMk cId="1768446433" sldId="2670"/>
            <ac:spMk id="3" creationId="{B2E4CB2D-38A9-C360-4904-2624D3754643}"/>
          </ac:spMkLst>
        </pc:spChg>
      </pc:sldChg>
      <pc:sldChg chg="del">
        <pc:chgData name="Edward Bodmer" userId="f82d64a42721f930" providerId="LiveId" clId="{657D25AE-C29F-4EB8-8262-74122E835070}" dt="2025-06-17T16:21:47.917" v="94" actId="47"/>
        <pc:sldMkLst>
          <pc:docMk/>
          <pc:sldMk cId="3967258346" sldId="2672"/>
        </pc:sldMkLst>
      </pc:sldChg>
      <pc:sldChg chg="modSp mod">
        <pc:chgData name="Edward Bodmer" userId="f82d64a42721f930" providerId="LiveId" clId="{657D25AE-C29F-4EB8-8262-74122E835070}" dt="2025-06-17T16:25:16.454" v="289" actId="20577"/>
        <pc:sldMkLst>
          <pc:docMk/>
          <pc:sldMk cId="2040004672" sldId="2673"/>
        </pc:sldMkLst>
        <pc:spChg chg="mod">
          <ac:chgData name="Edward Bodmer" userId="f82d64a42721f930" providerId="LiveId" clId="{657D25AE-C29F-4EB8-8262-74122E835070}" dt="2025-06-17T16:25:16.454" v="289" actId="20577"/>
          <ac:spMkLst>
            <pc:docMk/>
            <pc:sldMk cId="2040004672" sldId="2673"/>
            <ac:spMk id="2" creationId="{E9E2CFC9-59FC-A2CC-235D-ACA87722898E}"/>
          </ac:spMkLst>
        </pc:spChg>
      </pc:sldChg>
      <pc:sldChg chg="modSp mod">
        <pc:chgData name="Edward Bodmer" userId="f82d64a42721f930" providerId="LiveId" clId="{657D25AE-C29F-4EB8-8262-74122E835070}" dt="2025-06-17T16:25:03.307" v="272" actId="20577"/>
        <pc:sldMkLst>
          <pc:docMk/>
          <pc:sldMk cId="3674864584" sldId="2674"/>
        </pc:sldMkLst>
        <pc:spChg chg="mod">
          <ac:chgData name="Edward Bodmer" userId="f82d64a42721f930" providerId="LiveId" clId="{657D25AE-C29F-4EB8-8262-74122E835070}" dt="2025-06-17T16:25:03.307" v="272" actId="20577"/>
          <ac:spMkLst>
            <pc:docMk/>
            <pc:sldMk cId="3674864584" sldId="2674"/>
            <ac:spMk id="2" creationId="{E104A3D9-767E-2D79-D9C9-E451CB16383F}"/>
          </ac:spMkLst>
        </pc:spChg>
      </pc:sldChg>
      <pc:sldChg chg="modSp mod">
        <pc:chgData name="Edward Bodmer" userId="f82d64a42721f930" providerId="LiveId" clId="{657D25AE-C29F-4EB8-8262-74122E835070}" dt="2025-06-17T16:24:34.726" v="239" actId="20577"/>
        <pc:sldMkLst>
          <pc:docMk/>
          <pc:sldMk cId="1739791841" sldId="2677"/>
        </pc:sldMkLst>
        <pc:spChg chg="mod">
          <ac:chgData name="Edward Bodmer" userId="f82d64a42721f930" providerId="LiveId" clId="{657D25AE-C29F-4EB8-8262-74122E835070}" dt="2025-06-17T16:24:34.726" v="239" actId="20577"/>
          <ac:spMkLst>
            <pc:docMk/>
            <pc:sldMk cId="1739791841" sldId="2677"/>
            <ac:spMk id="3" creationId="{B1A57E8B-BCA1-CEE9-52B0-C6E85C1BF345}"/>
          </ac:spMkLst>
        </pc:spChg>
      </pc:sldChg>
      <pc:sldChg chg="del">
        <pc:chgData name="Edward Bodmer" userId="f82d64a42721f930" providerId="LiveId" clId="{657D25AE-C29F-4EB8-8262-74122E835070}" dt="2025-06-17T16:21:50.778" v="95" actId="47"/>
        <pc:sldMkLst>
          <pc:docMk/>
          <pc:sldMk cId="1834620456" sldId="2679"/>
        </pc:sldMkLst>
      </pc:sldChg>
      <pc:sldChg chg="del">
        <pc:chgData name="Edward Bodmer" userId="f82d64a42721f930" providerId="LiveId" clId="{657D25AE-C29F-4EB8-8262-74122E835070}" dt="2025-06-17T16:21:47.917" v="94" actId="47"/>
        <pc:sldMkLst>
          <pc:docMk/>
          <pc:sldMk cId="2163480609" sldId="2680"/>
        </pc:sldMkLst>
      </pc:sldChg>
      <pc:sldChg chg="modSp mod">
        <pc:chgData name="Edward Bodmer" userId="f82d64a42721f930" providerId="LiveId" clId="{657D25AE-C29F-4EB8-8262-74122E835070}" dt="2025-06-17T16:27:07.816" v="435" actId="20577"/>
        <pc:sldMkLst>
          <pc:docMk/>
          <pc:sldMk cId="2841507565" sldId="2686"/>
        </pc:sldMkLst>
        <pc:spChg chg="mod">
          <ac:chgData name="Edward Bodmer" userId="f82d64a42721f930" providerId="LiveId" clId="{657D25AE-C29F-4EB8-8262-74122E835070}" dt="2025-06-17T16:27:07.816" v="435" actId="20577"/>
          <ac:spMkLst>
            <pc:docMk/>
            <pc:sldMk cId="2841507565" sldId="2686"/>
            <ac:spMk id="2" creationId="{F49EC3F1-A3D8-61C5-98E0-A31DA91598B7}"/>
          </ac:spMkLst>
        </pc:spChg>
      </pc:sldChg>
      <pc:sldChg chg="modSp mod">
        <pc:chgData name="Edward Bodmer" userId="f82d64a42721f930" providerId="LiveId" clId="{657D25AE-C29F-4EB8-8262-74122E835070}" dt="2025-06-17T16:26:56.348" v="411" actId="20577"/>
        <pc:sldMkLst>
          <pc:docMk/>
          <pc:sldMk cId="1882782604" sldId="2687"/>
        </pc:sldMkLst>
        <pc:spChg chg="mod">
          <ac:chgData name="Edward Bodmer" userId="f82d64a42721f930" providerId="LiveId" clId="{657D25AE-C29F-4EB8-8262-74122E835070}" dt="2025-06-17T16:26:56.348" v="411" actId="20577"/>
          <ac:spMkLst>
            <pc:docMk/>
            <pc:sldMk cId="1882782604" sldId="2687"/>
            <ac:spMk id="2" creationId="{79950508-4B5E-538C-1941-118A0CB3CB1B}"/>
          </ac:spMkLst>
        </pc:spChg>
      </pc:sldChg>
      <pc:sldChg chg="del">
        <pc:chgData name="Edward Bodmer" userId="f82d64a42721f930" providerId="LiveId" clId="{657D25AE-C29F-4EB8-8262-74122E835070}" dt="2025-06-17T16:28:05.069" v="478" actId="47"/>
        <pc:sldMkLst>
          <pc:docMk/>
          <pc:sldMk cId="2298524283" sldId="3881"/>
        </pc:sldMkLst>
      </pc:sldChg>
      <pc:sldChg chg="del">
        <pc:chgData name="Edward Bodmer" userId="f82d64a42721f930" providerId="LiveId" clId="{657D25AE-C29F-4EB8-8262-74122E835070}" dt="2025-06-17T16:28:15.469" v="479" actId="47"/>
        <pc:sldMkLst>
          <pc:docMk/>
          <pc:sldMk cId="1453061690" sldId="3886"/>
        </pc:sldMkLst>
      </pc:sldChg>
      <pc:sldChg chg="modSp mod">
        <pc:chgData name="Edward Bodmer" userId="f82d64a42721f930" providerId="LiveId" clId="{657D25AE-C29F-4EB8-8262-74122E835070}" dt="2025-06-17T16:28:21.055" v="490" actId="20577"/>
        <pc:sldMkLst>
          <pc:docMk/>
          <pc:sldMk cId="21905075" sldId="3889"/>
        </pc:sldMkLst>
        <pc:spChg chg="mod">
          <ac:chgData name="Edward Bodmer" userId="f82d64a42721f930" providerId="LiveId" clId="{657D25AE-C29F-4EB8-8262-74122E835070}" dt="2025-06-17T16:28:21.055" v="490" actId="20577"/>
          <ac:spMkLst>
            <pc:docMk/>
            <pc:sldMk cId="21905075" sldId="3889"/>
            <ac:spMk id="2" creationId="{B22C4B8E-47C5-7F9F-0C75-6B8CF46DF266}"/>
          </ac:spMkLst>
        </pc:spChg>
      </pc:sldChg>
      <pc:sldChg chg="modSp mod">
        <pc:chgData name="Edward Bodmer" userId="f82d64a42721f930" providerId="LiveId" clId="{657D25AE-C29F-4EB8-8262-74122E835070}" dt="2025-06-17T16:28:42.501" v="504" actId="20577"/>
        <pc:sldMkLst>
          <pc:docMk/>
          <pc:sldMk cId="999809881" sldId="3894"/>
        </pc:sldMkLst>
        <pc:spChg chg="mod">
          <ac:chgData name="Edward Bodmer" userId="f82d64a42721f930" providerId="LiveId" clId="{657D25AE-C29F-4EB8-8262-74122E835070}" dt="2025-06-17T16:28:42.501" v="504" actId="20577"/>
          <ac:spMkLst>
            <pc:docMk/>
            <pc:sldMk cId="999809881" sldId="3894"/>
            <ac:spMk id="2" creationId="{D2FFC4E3-5F32-048D-C742-6BF9FD456E08}"/>
          </ac:spMkLst>
        </pc:spChg>
      </pc:sldChg>
      <pc:sldChg chg="modSp mod">
        <pc:chgData name="Edward Bodmer" userId="f82d64a42721f930" providerId="LiveId" clId="{657D25AE-C29F-4EB8-8262-74122E835070}" dt="2025-06-17T16:29:08.475" v="562" actId="20577"/>
        <pc:sldMkLst>
          <pc:docMk/>
          <pc:sldMk cId="1738154280" sldId="3898"/>
        </pc:sldMkLst>
        <pc:spChg chg="mod">
          <ac:chgData name="Edward Bodmer" userId="f82d64a42721f930" providerId="LiveId" clId="{657D25AE-C29F-4EB8-8262-74122E835070}" dt="2025-06-17T16:29:08.475" v="562" actId="20577"/>
          <ac:spMkLst>
            <pc:docMk/>
            <pc:sldMk cId="1738154280" sldId="3898"/>
            <ac:spMk id="2" creationId="{5631988C-540D-0ED1-9C91-4779C95854AF}"/>
          </ac:spMkLst>
        </pc:spChg>
      </pc:sldChg>
      <pc:sldChg chg="modSp mod">
        <pc:chgData name="Edward Bodmer" userId="f82d64a42721f930" providerId="LiveId" clId="{657D25AE-C29F-4EB8-8262-74122E835070}" dt="2025-06-17T16:19:58.281" v="44" actId="20577"/>
        <pc:sldMkLst>
          <pc:docMk/>
          <pc:sldMk cId="940097631" sldId="3902"/>
        </pc:sldMkLst>
        <pc:spChg chg="mod">
          <ac:chgData name="Edward Bodmer" userId="f82d64a42721f930" providerId="LiveId" clId="{657D25AE-C29F-4EB8-8262-74122E835070}" dt="2025-06-17T16:19:58.281" v="44" actId="20577"/>
          <ac:spMkLst>
            <pc:docMk/>
            <pc:sldMk cId="940097631" sldId="3902"/>
            <ac:spMk id="3" creationId="{F46E58D3-960E-D74B-30E1-BED2F5295451}"/>
          </ac:spMkLst>
        </pc:spChg>
      </pc:sldChg>
      <pc:sldChg chg="modSp mod">
        <pc:chgData name="Edward Bodmer" userId="f82d64a42721f930" providerId="LiveId" clId="{657D25AE-C29F-4EB8-8262-74122E835070}" dt="2025-06-17T16:29:00.611" v="548" actId="20577"/>
        <pc:sldMkLst>
          <pc:docMk/>
          <pc:sldMk cId="2023274256" sldId="3920"/>
        </pc:sldMkLst>
        <pc:spChg chg="mod">
          <ac:chgData name="Edward Bodmer" userId="f82d64a42721f930" providerId="LiveId" clId="{657D25AE-C29F-4EB8-8262-74122E835070}" dt="2025-06-17T16:29:00.611" v="548" actId="20577"/>
          <ac:spMkLst>
            <pc:docMk/>
            <pc:sldMk cId="2023274256" sldId="3920"/>
            <ac:spMk id="2" creationId="{C49E1593-49C4-C10E-890B-67AC4F899C9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1819E7-D336-4FDF-9DA9-995FDC931D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73174D8-0C49-4C61-B33C-7CC1173F2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3E6362-C243-4BD7-8116-525C59CC8567}" type="datetimeFigureOut">
              <a:rPr lang="en-US" smtClean="0"/>
              <a:t>6/15/2025</a:t>
            </a:fld>
            <a:endParaRPr lang="en-US" dirty="0"/>
          </a:p>
        </p:txBody>
      </p:sp>
      <p:sp>
        <p:nvSpPr>
          <p:cNvPr id="4" name="Footer Placeholder 3">
            <a:extLst>
              <a:ext uri="{FF2B5EF4-FFF2-40B4-BE49-F238E27FC236}">
                <a16:creationId xmlns:a16="http://schemas.microsoft.com/office/drawing/2014/main" id="{98764A41-3FA9-4EF1-8980-6FFFC21CF8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1FB549E-CB35-449F-9813-5897D56076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0E321F-EEE9-4F4F-B3D0-DE68EC469953}" type="slidenum">
              <a:rPr lang="en-US" smtClean="0"/>
              <a:t>‹#›</a:t>
            </a:fld>
            <a:endParaRPr lang="en-US" dirty="0"/>
          </a:p>
        </p:txBody>
      </p:sp>
    </p:spTree>
    <p:extLst>
      <p:ext uri="{BB962C8B-B14F-4D97-AF65-F5344CB8AC3E}">
        <p14:creationId xmlns:p14="http://schemas.microsoft.com/office/powerpoint/2010/main" val="219484755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FE369-2E8F-48E2-856E-6FD93C2D32AA}" type="datetimeFigureOut">
              <a:rPr lang="en-US" smtClean="0"/>
              <a:t>6/15/2025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CFB40-4400-4E60-8B5A-EE890C62C97E}" type="slidenum">
              <a:rPr lang="en-US" smtClean="0"/>
              <a:t>‹#›</a:t>
            </a:fld>
            <a:endParaRPr lang="en-US" dirty="0"/>
          </a:p>
        </p:txBody>
      </p:sp>
    </p:spTree>
    <p:extLst>
      <p:ext uri="{BB962C8B-B14F-4D97-AF65-F5344CB8AC3E}">
        <p14:creationId xmlns:p14="http://schemas.microsoft.com/office/powerpoint/2010/main" val="305587139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0"/>
            <a:ext cx="6363947"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8376562"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
        <p:nvSpPr>
          <p:cNvPr id="4" name="Rectangle 3">
            <a:extLst>
              <a:ext uri="{FF2B5EF4-FFF2-40B4-BE49-F238E27FC236}">
                <a16:creationId xmlns:a16="http://schemas.microsoft.com/office/drawing/2014/main" id="{0B216A5F-20D1-5F2E-7A01-3836EBE7A643}"/>
              </a:ext>
            </a:extLst>
          </p:cNvPr>
          <p:cNvSpPr/>
          <p:nvPr userDrawn="1"/>
        </p:nvSpPr>
        <p:spPr>
          <a:xfrm>
            <a:off x="6505575" y="6151564"/>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Box 2">
            <a:extLst>
              <a:ext uri="{FF2B5EF4-FFF2-40B4-BE49-F238E27FC236}">
                <a16:creationId xmlns:a16="http://schemas.microsoft.com/office/drawing/2014/main" id="{6D4031CF-22CF-EE22-4B1F-4CB258B244C3}"/>
              </a:ext>
            </a:extLst>
          </p:cNvPr>
          <p:cNvSpPr txBox="1"/>
          <p:nvPr userDrawn="1"/>
        </p:nvSpPr>
        <p:spPr>
          <a:xfrm>
            <a:off x="129309" y="341314"/>
            <a:ext cx="6691838" cy="933304"/>
          </a:xfrm>
          <a:prstGeom prst="rect">
            <a:avLst/>
          </a:prstGeom>
          <a:solidFill>
            <a:srgbClr val="0669A6"/>
          </a:solidFill>
        </p:spPr>
        <p:txBody>
          <a:bodyPr wrap="square" rtlCol="0">
            <a:spAutoFit/>
          </a:bodyPr>
          <a:lstStyle/>
          <a:p>
            <a:endParaRPr lang="en-US" dirty="0"/>
          </a:p>
        </p:txBody>
      </p:sp>
    </p:spTree>
    <p:extLst>
      <p:ext uri="{BB962C8B-B14F-4D97-AF65-F5344CB8AC3E}">
        <p14:creationId xmlns:p14="http://schemas.microsoft.com/office/powerpoint/2010/main" val="3753968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NaturEner 1 Column">
    <p:spTree>
      <p:nvGrpSpPr>
        <p:cNvPr id="1" name=""/>
        <p:cNvGrpSpPr/>
        <p:nvPr/>
      </p:nvGrpSpPr>
      <p:grpSpPr>
        <a:xfrm>
          <a:off x="0" y="0"/>
          <a:ext cx="0" cy="0"/>
          <a:chOff x="0" y="0"/>
          <a:chExt cx="0" cy="0"/>
        </a:xfrm>
      </p:grpSpPr>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38117" y="1284499"/>
            <a:ext cx="4118223" cy="4615969"/>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ext Placeholder 12">
            <a:extLst>
              <a:ext uri="{FF2B5EF4-FFF2-40B4-BE49-F238E27FC236}">
                <a16:creationId xmlns:a16="http://schemas.microsoft.com/office/drawing/2014/main" id="{72716ADE-FC81-0C94-5914-0651BD09FFCC}"/>
              </a:ext>
            </a:extLst>
          </p:cNvPr>
          <p:cNvSpPr>
            <a:spLocks noGrp="1"/>
          </p:cNvSpPr>
          <p:nvPr>
            <p:ph type="body" sz="quarter" idx="14"/>
          </p:nvPr>
        </p:nvSpPr>
        <p:spPr>
          <a:xfrm>
            <a:off x="4548997" y="1284499"/>
            <a:ext cx="4118224" cy="4615969"/>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Rectangle 3">
            <a:extLst>
              <a:ext uri="{FF2B5EF4-FFF2-40B4-BE49-F238E27FC236}">
                <a16:creationId xmlns:a16="http://schemas.microsoft.com/office/drawing/2014/main" id="{A770A28F-25BE-7FB3-5D11-22718FE03814}"/>
              </a:ext>
            </a:extLst>
          </p:cNvPr>
          <p:cNvSpPr/>
          <p:nvPr userDrawn="1"/>
        </p:nvSpPr>
        <p:spPr>
          <a:xfrm>
            <a:off x="6505575" y="6142039"/>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90947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344" y="1055803"/>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732344" y="198385"/>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8531258" y="6482601"/>
            <a:ext cx="546754" cy="266991"/>
          </a:xfrm>
          <a:prstGeom prst="rect">
            <a:avLst/>
          </a:prstGeom>
        </p:spPr>
        <p:txBody>
          <a:bodyPr/>
          <a:lstStyle>
            <a:lvl1pPr>
              <a:defRPr sz="1100">
                <a:solidFill>
                  <a:schemeClr val="accent1"/>
                </a:solidFill>
              </a:defRPr>
            </a:lvl1pPr>
          </a:lstStyle>
          <a:p>
            <a:pPr algn="ctr"/>
            <a:fld id="{0C3A1854-6B63-4059-B360-A3C4972BF0FC}" type="slidenum">
              <a:rPr lang="ko-KR" altLang="en-US" smtClean="0"/>
              <a:pPr algn="ctr"/>
              <a:t>‹#›</a:t>
            </a:fld>
            <a:endParaRPr lang="ko-KR" altLang="en-US" dirty="0"/>
          </a:p>
        </p:txBody>
      </p:sp>
      <p:sp>
        <p:nvSpPr>
          <p:cNvPr id="4" name="Rectangle 3">
            <a:extLst>
              <a:ext uri="{FF2B5EF4-FFF2-40B4-BE49-F238E27FC236}">
                <a16:creationId xmlns:a16="http://schemas.microsoft.com/office/drawing/2014/main" id="{420C6501-6A7B-E936-F1C0-9DBD006606E1}"/>
              </a:ext>
            </a:extLst>
          </p:cNvPr>
          <p:cNvSpPr/>
          <p:nvPr userDrawn="1"/>
        </p:nvSpPr>
        <p:spPr>
          <a:xfrm>
            <a:off x="6505575" y="6142039"/>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17790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38E3EFF1-9C39-D067-1983-FB385FC8E5A8}"/>
              </a:ext>
            </a:extLst>
          </p:cNvPr>
          <p:cNvSpPr/>
          <p:nvPr userDrawn="1"/>
        </p:nvSpPr>
        <p:spPr>
          <a:xfrm>
            <a:off x="6505575" y="6142039"/>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490523231"/>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lide Number Placeholder 5"/>
          <p:cNvSpPr>
            <a:spLocks noGrp="1"/>
          </p:cNvSpPr>
          <p:nvPr>
            <p:ph type="sldNum" sz="quarter" idx="12"/>
          </p:nvPr>
        </p:nvSpPr>
        <p:spPr>
          <a:xfrm>
            <a:off x="8468890" y="6470618"/>
            <a:ext cx="525566" cy="365125"/>
          </a:xfrm>
          <a:prstGeom prst="rect">
            <a:avLst/>
          </a:prstGeom>
        </p:spPr>
        <p:txBody>
          <a:bodyPr/>
          <a:lstStyle>
            <a:lvl1pPr>
              <a:defRPr b="1" i="0" baseline="0">
                <a:solidFill>
                  <a:schemeClr val="bg1"/>
                </a:solidFill>
                <a:latin typeface="Calibri" pitchFamily="34" charset="0"/>
              </a:defRPr>
            </a:lvl1pPr>
          </a:lstStyle>
          <a:p>
            <a:fld id="{544D8C8E-B901-46BC-B69F-216056E5919B}" type="slidenum">
              <a:rPr lang="en-US" smtClean="0"/>
              <a:pPr/>
              <a:t>‹#›</a:t>
            </a:fld>
            <a:endParaRPr lang="en-US"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490133"/>
            <a:ext cx="8448165" cy="4312400"/>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Rectangle 2">
            <a:extLst>
              <a:ext uri="{FF2B5EF4-FFF2-40B4-BE49-F238E27FC236}">
                <a16:creationId xmlns:a16="http://schemas.microsoft.com/office/drawing/2014/main" id="{511051DF-A9CC-1B05-52FB-E9472356D80D}"/>
              </a:ext>
            </a:extLst>
          </p:cNvPr>
          <p:cNvSpPr/>
          <p:nvPr userDrawn="1"/>
        </p:nvSpPr>
        <p:spPr>
          <a:xfrm>
            <a:off x="6505575" y="6142039"/>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259922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defTabSz="685800" rtl="0" eaLnBrk="1" latinLnBrk="0" hangingPunct="1">
              <a:lnSpc>
                <a:spcPct val="90000"/>
              </a:lnSpc>
              <a:spcBef>
                <a:spcPct val="0"/>
              </a:spcBef>
              <a:buNone/>
              <a:defRPr lang="en-US" sz="3600" b="1" kern="1200" baseline="0" dirty="0">
                <a:solidFill>
                  <a:srgbClr val="002060"/>
                </a:solidFill>
                <a:latin typeface="Calibri"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04801" y="1209675"/>
            <a:ext cx="8316686" cy="4395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
        <p:nvSpPr>
          <p:cNvPr id="6" name="Rectangle 5">
            <a:extLst>
              <a:ext uri="{FF2B5EF4-FFF2-40B4-BE49-F238E27FC236}">
                <a16:creationId xmlns:a16="http://schemas.microsoft.com/office/drawing/2014/main" id="{79476905-5212-1244-FE27-90964E4324BD}"/>
              </a:ext>
            </a:extLst>
          </p:cNvPr>
          <p:cNvSpPr/>
          <p:nvPr userDrawn="1"/>
        </p:nvSpPr>
        <p:spPr>
          <a:xfrm>
            <a:off x="6505575" y="6132514"/>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E620FE53-C5B5-8ABE-9DB9-700570866F4B}"/>
              </a:ext>
            </a:extLst>
          </p:cNvPr>
          <p:cNvSpPr txBox="1"/>
          <p:nvPr userDrawn="1"/>
        </p:nvSpPr>
        <p:spPr>
          <a:xfrm>
            <a:off x="0" y="6132514"/>
            <a:ext cx="6505575" cy="725486"/>
          </a:xfrm>
          <a:prstGeom prst="rect">
            <a:avLst/>
          </a:prstGeom>
          <a:solidFill>
            <a:srgbClr val="0669A6"/>
          </a:solidFill>
        </p:spPr>
        <p:txBody>
          <a:bodyPr wrap="square" rtlCol="0">
            <a:spAutoFit/>
          </a:bodyPr>
          <a:lstStyle/>
          <a:p>
            <a:endParaRPr lang="en-US" dirty="0"/>
          </a:p>
        </p:txBody>
      </p:sp>
    </p:spTree>
    <p:extLst>
      <p:ext uri="{BB962C8B-B14F-4D97-AF65-F5344CB8AC3E}">
        <p14:creationId xmlns:p14="http://schemas.microsoft.com/office/powerpoint/2010/main" val="960289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8125" y="1285875"/>
            <a:ext cx="41529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43425" y="1285875"/>
            <a:ext cx="41529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8" name="Rectangle 7"/>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
        <p:nvSpPr>
          <p:cNvPr id="6" name="Rectangle 5">
            <a:extLst>
              <a:ext uri="{FF2B5EF4-FFF2-40B4-BE49-F238E27FC236}">
                <a16:creationId xmlns:a16="http://schemas.microsoft.com/office/drawing/2014/main" id="{1F538AA6-3484-5364-7036-EBC6426C7BEF}"/>
              </a:ext>
            </a:extLst>
          </p:cNvPr>
          <p:cNvSpPr/>
          <p:nvPr userDrawn="1"/>
        </p:nvSpPr>
        <p:spPr>
          <a:xfrm>
            <a:off x="6505575" y="6151564"/>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083505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5" name="Rectangle 4"/>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
        <p:nvSpPr>
          <p:cNvPr id="3" name="Rectangle 2">
            <a:extLst>
              <a:ext uri="{FF2B5EF4-FFF2-40B4-BE49-F238E27FC236}">
                <a16:creationId xmlns:a16="http://schemas.microsoft.com/office/drawing/2014/main" id="{C761C9A3-EFA4-9282-47D4-A0B528D661C8}"/>
              </a:ext>
            </a:extLst>
          </p:cNvPr>
          <p:cNvSpPr/>
          <p:nvPr userDrawn="1"/>
        </p:nvSpPr>
        <p:spPr>
          <a:xfrm>
            <a:off x="6505575" y="6151564"/>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870546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8621487" y="6492456"/>
            <a:ext cx="522514" cy="400050"/>
          </a:xfrm>
          <a:prstGeom prst="rect">
            <a:avLst/>
          </a:prstGeom>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238126" y="1285875"/>
            <a:ext cx="1810808"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2"/>
          </p:nvPr>
        </p:nvSpPr>
        <p:spPr>
          <a:xfrm>
            <a:off x="2502960" y="1285875"/>
            <a:ext cx="1810808"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4767793" y="1285875"/>
            <a:ext cx="1810808"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12"/>
          </p:nvPr>
        </p:nvSpPr>
        <p:spPr>
          <a:xfrm>
            <a:off x="7032628" y="1285875"/>
            <a:ext cx="1810808"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
        <p:nvSpPr>
          <p:cNvPr id="9" name="Rectangle 8">
            <a:extLst>
              <a:ext uri="{FF2B5EF4-FFF2-40B4-BE49-F238E27FC236}">
                <a16:creationId xmlns:a16="http://schemas.microsoft.com/office/drawing/2014/main" id="{C9211EA1-C4F2-C9E4-9061-84A8B20D2768}"/>
              </a:ext>
            </a:extLst>
          </p:cNvPr>
          <p:cNvSpPr/>
          <p:nvPr userDrawn="1"/>
        </p:nvSpPr>
        <p:spPr>
          <a:xfrm>
            <a:off x="6505575" y="6142039"/>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928707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7254876" y="6456189"/>
            <a:ext cx="1889125"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a:off x="685800" y="2130427"/>
            <a:ext cx="7772400" cy="1470025"/>
          </a:xfrm>
          <a:solidFill>
            <a:schemeClr val="bg2">
              <a:lumMod val="20000"/>
              <a:lumOff val="80000"/>
            </a:schemeClr>
          </a:solidFill>
        </p:spPr>
        <p:txBody>
          <a:bodyPr/>
          <a:lstStyle>
            <a:lvl1pPr algn="ctr">
              <a:defRPr lang="en-US" sz="7200" b="1" smtClean="0">
                <a:solidFill>
                  <a:schemeClr val="tx1"/>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0"/>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15515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8621487" y="6492456"/>
            <a:ext cx="522514" cy="400050"/>
          </a:xfrm>
          <a:prstGeom prst="rect">
            <a:avLst/>
          </a:prstGeom>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238125"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1"/>
          </p:nvPr>
        </p:nvSpPr>
        <p:spPr>
          <a:xfrm>
            <a:off x="3223812"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2"/>
          </p:nvPr>
        </p:nvSpPr>
        <p:spPr>
          <a:xfrm>
            <a:off x="6084365"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
        <p:nvSpPr>
          <p:cNvPr id="6" name="Rectangle 5">
            <a:extLst>
              <a:ext uri="{FF2B5EF4-FFF2-40B4-BE49-F238E27FC236}">
                <a16:creationId xmlns:a16="http://schemas.microsoft.com/office/drawing/2014/main" id="{0A5EF549-FC4A-0AF6-79E5-6F9900E1BE83}"/>
              </a:ext>
            </a:extLst>
          </p:cNvPr>
          <p:cNvSpPr/>
          <p:nvPr userDrawn="1"/>
        </p:nvSpPr>
        <p:spPr>
          <a:xfrm>
            <a:off x="6505575" y="6142039"/>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501129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16933"/>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B0F0"/>
              </a:solidFill>
              <a:highlight>
                <a:srgbClr val="00FFFF"/>
              </a:highlight>
            </a:endParaRPr>
          </a:p>
        </p:txBody>
      </p:sp>
      <p:sp>
        <p:nvSpPr>
          <p:cNvPr id="12" name="Title 1"/>
          <p:cNvSpPr>
            <a:spLocks noGrp="1"/>
          </p:cNvSpPr>
          <p:nvPr>
            <p:ph type="ctrTitle" hasCustomPrompt="1"/>
          </p:nvPr>
        </p:nvSpPr>
        <p:spPr>
          <a:xfrm>
            <a:off x="242608" y="770144"/>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2608" y="1600200"/>
            <a:ext cx="8649509" cy="4360333"/>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1">
            <a:extLst>
              <a:ext uri="{FF2B5EF4-FFF2-40B4-BE49-F238E27FC236}">
                <a16:creationId xmlns:a16="http://schemas.microsoft.com/office/drawing/2014/main" id="{274A80EE-94DD-3480-29AD-19AF09F06007}"/>
              </a:ext>
            </a:extLst>
          </p:cNvPr>
          <p:cNvSpPr/>
          <p:nvPr userDrawn="1"/>
        </p:nvSpPr>
        <p:spPr>
          <a:xfrm>
            <a:off x="6505575" y="6151564"/>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651851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lgn="ctr">
              <a:defRPr lang="en-US" sz="6000" b="1" smtClean="0">
                <a:solidFill>
                  <a:srgbClr val="002060"/>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ectangle 3">
            <a:extLst>
              <a:ext uri="{FF2B5EF4-FFF2-40B4-BE49-F238E27FC236}">
                <a16:creationId xmlns:a16="http://schemas.microsoft.com/office/drawing/2014/main" id="{AF5C2C78-7968-D10D-1D19-3395F2538571}"/>
              </a:ext>
            </a:extLst>
          </p:cNvPr>
          <p:cNvSpPr/>
          <p:nvPr userDrawn="1"/>
        </p:nvSpPr>
        <p:spPr>
          <a:xfrm>
            <a:off x="6505575" y="6142039"/>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67198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025" y="186270"/>
            <a:ext cx="7606242" cy="6540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1" y="1286933"/>
            <a:ext cx="8280399" cy="46158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46FBDE7C-DFFF-F08F-CBC2-B16198A7B31F}"/>
              </a:ext>
            </a:extLst>
          </p:cNvPr>
          <p:cNvSpPr/>
          <p:nvPr userDrawn="1"/>
        </p:nvSpPr>
        <p:spPr>
          <a:xfrm>
            <a:off x="6505575" y="6151564"/>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24494138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1" r:id="rId3"/>
    <p:sldLayoutId id="2147483703" r:id="rId4"/>
    <p:sldLayoutId id="2147483704" r:id="rId5"/>
    <p:sldLayoutId id="2147483705" r:id="rId6"/>
    <p:sldLayoutId id="2147483706" r:id="rId7"/>
    <p:sldLayoutId id="2147483707" r:id="rId8"/>
    <p:sldLayoutId id="2147483708" r:id="rId9"/>
    <p:sldLayoutId id="2147483709" r:id="rId10"/>
    <p:sldLayoutId id="2147483662" r:id="rId11"/>
    <p:sldLayoutId id="2147483684" r:id="rId12"/>
    <p:sldLayoutId id="2147483688" r:id="rId13"/>
  </p:sldLayoutIdLst>
  <p:hf hdr="0" ftr="0" dt="0"/>
  <p:txStyles>
    <p:titleStyle>
      <a:lvl1pPr algn="l" defTabSz="685800" rtl="0" eaLnBrk="1" latinLnBrk="0" hangingPunct="1">
        <a:lnSpc>
          <a:spcPct val="90000"/>
        </a:lnSpc>
        <a:spcBef>
          <a:spcPct val="0"/>
        </a:spcBef>
        <a:buNone/>
        <a:defRPr lang="en-US" sz="3600" b="1" kern="1200" baseline="0" dirty="0">
          <a:solidFill>
            <a:srgbClr val="002060"/>
          </a:solidFill>
          <a:latin typeface="Calibri" pitchFamily="34" charset="0"/>
          <a:ea typeface="+mj-ea"/>
          <a:cs typeface="Arial" panose="020B0604020202020204" pitchFamily="34" charset="0"/>
        </a:defRPr>
      </a:lvl1pPr>
    </p:titleStyle>
    <p:bodyStyle>
      <a:lvl1pPr marL="171450" indent="-171450" algn="just" defTabSz="685800" rtl="0" eaLnBrk="1" latinLnBrk="0" hangingPunct="1">
        <a:lnSpc>
          <a:spcPct val="90000"/>
        </a:lnSpc>
        <a:spcBef>
          <a:spcPts val="75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50" indent="-171450" algn="just" defTabSz="685800" rtl="0" eaLnBrk="1" latinLnBrk="0" hangingPunct="1">
        <a:lnSpc>
          <a:spcPct val="90000"/>
        </a:lnSpc>
        <a:spcBef>
          <a:spcPts val="375"/>
        </a:spcBef>
        <a:buFont typeface="Wingdings 3" panose="05040102010807070707" pitchFamily="18" charset="2"/>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just" defTabSz="685800" rtl="0" eaLnBrk="1" latinLnBrk="0" hangingPunct="1">
        <a:lnSpc>
          <a:spcPct val="90000"/>
        </a:lnSpc>
        <a:spcBef>
          <a:spcPts val="375"/>
        </a:spcBef>
        <a:buFont typeface="Wingdings 3" panose="05040102010807070707" pitchFamily="18" charset="2"/>
        <a:buChar char=""/>
        <a:defRPr sz="105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4DC10-F978-F809-0EDA-471E9DDF95AB}"/>
              </a:ext>
            </a:extLst>
          </p:cNvPr>
          <p:cNvSpPr>
            <a:spLocks noGrp="1"/>
          </p:cNvSpPr>
          <p:nvPr>
            <p:ph type="ctrTitle"/>
          </p:nvPr>
        </p:nvSpPr>
        <p:spPr/>
        <p:txBody>
          <a:bodyPr/>
          <a:lstStyle/>
          <a:p>
            <a:r>
              <a:rPr lang="en-US" dirty="0"/>
              <a:t>Mini-grid Corporate Model</a:t>
            </a:r>
          </a:p>
        </p:txBody>
      </p:sp>
    </p:spTree>
    <p:extLst>
      <p:ext uri="{BB962C8B-B14F-4D97-AF65-F5344CB8AC3E}">
        <p14:creationId xmlns:p14="http://schemas.microsoft.com/office/powerpoint/2010/main" val="55146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EDD2-C088-912B-9D84-DAB65EE07909}"/>
              </a:ext>
            </a:extLst>
          </p:cNvPr>
          <p:cNvSpPr>
            <a:spLocks noGrp="1"/>
          </p:cNvSpPr>
          <p:nvPr>
            <p:ph type="ctrTitle"/>
          </p:nvPr>
        </p:nvSpPr>
        <p:spPr/>
        <p:txBody>
          <a:bodyPr/>
          <a:lstStyle/>
          <a:p>
            <a:r>
              <a:rPr lang="en-US" dirty="0"/>
              <a:t>Case Studies</a:t>
            </a:r>
          </a:p>
        </p:txBody>
      </p:sp>
    </p:spTree>
    <p:extLst>
      <p:ext uri="{BB962C8B-B14F-4D97-AF65-F5344CB8AC3E}">
        <p14:creationId xmlns:p14="http://schemas.microsoft.com/office/powerpoint/2010/main" val="7963220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D9D9-A97C-62DE-DE8E-7D2CB0F54B8C}"/>
              </a:ext>
            </a:extLst>
          </p:cNvPr>
          <p:cNvSpPr>
            <a:spLocks noGrp="1"/>
          </p:cNvSpPr>
          <p:nvPr>
            <p:ph type="title"/>
          </p:nvPr>
        </p:nvSpPr>
        <p:spPr/>
        <p:txBody>
          <a:bodyPr/>
          <a:lstStyle/>
          <a:p>
            <a:r>
              <a:rPr lang="en-US" dirty="0"/>
              <a:t>Loss Percent</a:t>
            </a:r>
          </a:p>
        </p:txBody>
      </p:sp>
      <p:sp>
        <p:nvSpPr>
          <p:cNvPr id="3" name="Content Placeholder 2">
            <a:extLst>
              <a:ext uri="{FF2B5EF4-FFF2-40B4-BE49-F238E27FC236}">
                <a16:creationId xmlns:a16="http://schemas.microsoft.com/office/drawing/2014/main" id="{A8E66F7E-A537-3C81-5FA8-3B7C8E927363}"/>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0349669-D7EB-F523-C838-E8FB821417A0}"/>
              </a:ext>
            </a:extLst>
          </p:cNvPr>
          <p:cNvPicPr>
            <a:picLocks noChangeAspect="1"/>
          </p:cNvPicPr>
          <p:nvPr/>
        </p:nvPicPr>
        <p:blipFill>
          <a:blip r:embed="rId2"/>
          <a:stretch>
            <a:fillRect/>
          </a:stretch>
        </p:blipFill>
        <p:spPr>
          <a:xfrm>
            <a:off x="792929" y="1492444"/>
            <a:ext cx="7013338" cy="4945302"/>
          </a:xfrm>
          <a:prstGeom prst="rect">
            <a:avLst/>
          </a:prstGeom>
        </p:spPr>
      </p:pic>
    </p:spTree>
    <p:extLst>
      <p:ext uri="{BB962C8B-B14F-4D97-AF65-F5344CB8AC3E}">
        <p14:creationId xmlns:p14="http://schemas.microsoft.com/office/powerpoint/2010/main" val="8798033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6CEAF-196D-0709-5550-789C2BD562BA}"/>
              </a:ext>
            </a:extLst>
          </p:cNvPr>
          <p:cNvSpPr>
            <a:spLocks noGrp="1"/>
          </p:cNvSpPr>
          <p:nvPr>
            <p:ph type="title"/>
          </p:nvPr>
        </p:nvSpPr>
        <p:spPr/>
        <p:txBody>
          <a:bodyPr/>
          <a:lstStyle/>
          <a:p>
            <a:r>
              <a:rPr lang="en-US" dirty="0"/>
              <a:t>Subsidy and Model Development</a:t>
            </a:r>
          </a:p>
        </p:txBody>
      </p:sp>
      <p:sp>
        <p:nvSpPr>
          <p:cNvPr id="3" name="Content Placeholder 2">
            <a:extLst>
              <a:ext uri="{FF2B5EF4-FFF2-40B4-BE49-F238E27FC236}">
                <a16:creationId xmlns:a16="http://schemas.microsoft.com/office/drawing/2014/main" id="{1999C0C5-65E2-FFA3-8D72-9ED9A26BBC6C}"/>
              </a:ext>
            </a:extLst>
          </p:cNvPr>
          <p:cNvSpPr>
            <a:spLocks noGrp="1"/>
          </p:cNvSpPr>
          <p:nvPr>
            <p:ph idx="1"/>
          </p:nvPr>
        </p:nvSpPr>
        <p:spPr/>
        <p:txBody>
          <a:bodyPr/>
          <a:lstStyle/>
          <a:p>
            <a:r>
              <a:rPr lang="en-US" dirty="0"/>
              <a:t>Evaluate existing subsidies and cash flow from the model</a:t>
            </a:r>
          </a:p>
          <a:p>
            <a:endParaRPr lang="en-US" dirty="0"/>
          </a:p>
        </p:txBody>
      </p:sp>
      <p:pic>
        <p:nvPicPr>
          <p:cNvPr id="5" name="Picture 4">
            <a:extLst>
              <a:ext uri="{FF2B5EF4-FFF2-40B4-BE49-F238E27FC236}">
                <a16:creationId xmlns:a16="http://schemas.microsoft.com/office/drawing/2014/main" id="{7D798634-9A0E-968F-F0B9-9499F4F57E2E}"/>
              </a:ext>
            </a:extLst>
          </p:cNvPr>
          <p:cNvPicPr>
            <a:picLocks noChangeAspect="1"/>
          </p:cNvPicPr>
          <p:nvPr/>
        </p:nvPicPr>
        <p:blipFill>
          <a:blip r:embed="rId2"/>
          <a:stretch>
            <a:fillRect/>
          </a:stretch>
        </p:blipFill>
        <p:spPr>
          <a:xfrm>
            <a:off x="187546" y="1933030"/>
            <a:ext cx="7224512" cy="4041259"/>
          </a:xfrm>
          <a:prstGeom prst="rect">
            <a:avLst/>
          </a:prstGeom>
        </p:spPr>
      </p:pic>
      <p:sp>
        <p:nvSpPr>
          <p:cNvPr id="6" name="TextBox 5">
            <a:extLst>
              <a:ext uri="{FF2B5EF4-FFF2-40B4-BE49-F238E27FC236}">
                <a16:creationId xmlns:a16="http://schemas.microsoft.com/office/drawing/2014/main" id="{F66C9E1D-1136-325A-0317-21B138030437}"/>
              </a:ext>
            </a:extLst>
          </p:cNvPr>
          <p:cNvSpPr txBox="1"/>
          <p:nvPr/>
        </p:nvSpPr>
        <p:spPr>
          <a:xfrm>
            <a:off x="4721762" y="1563674"/>
            <a:ext cx="4275598" cy="369332"/>
          </a:xfrm>
          <a:prstGeom prst="rect">
            <a:avLst/>
          </a:prstGeom>
          <a:noFill/>
        </p:spPr>
        <p:txBody>
          <a:bodyPr wrap="square" rtlCol="0">
            <a:spAutoFit/>
          </a:bodyPr>
          <a:lstStyle/>
          <a:p>
            <a:r>
              <a:rPr lang="en-US" dirty="0"/>
              <a:t>25 MZM/kWh = 40 US Cents/kWh</a:t>
            </a:r>
          </a:p>
        </p:txBody>
      </p:sp>
    </p:spTree>
    <p:extLst>
      <p:ext uri="{BB962C8B-B14F-4D97-AF65-F5344CB8AC3E}">
        <p14:creationId xmlns:p14="http://schemas.microsoft.com/office/powerpoint/2010/main" val="20528370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F3725-1AA5-B0C0-2E40-B6AF67116B2A}"/>
              </a:ext>
            </a:extLst>
          </p:cNvPr>
          <p:cNvSpPr>
            <a:spLocks noGrp="1"/>
          </p:cNvSpPr>
          <p:nvPr>
            <p:ph type="ctrTitle"/>
          </p:nvPr>
        </p:nvSpPr>
        <p:spPr/>
        <p:txBody>
          <a:bodyPr/>
          <a:lstStyle/>
          <a:p>
            <a:r>
              <a:rPr lang="en-US" dirty="0"/>
              <a:t>Appendix – Computation of Solar Output and Battery Discharge</a:t>
            </a:r>
          </a:p>
        </p:txBody>
      </p:sp>
    </p:spTree>
    <p:extLst>
      <p:ext uri="{BB962C8B-B14F-4D97-AF65-F5344CB8AC3E}">
        <p14:creationId xmlns:p14="http://schemas.microsoft.com/office/powerpoint/2010/main" val="18685886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CD1D-CD9E-8859-A195-9F79B9FD5E20}"/>
              </a:ext>
            </a:extLst>
          </p:cNvPr>
          <p:cNvSpPr>
            <a:spLocks noGrp="1"/>
          </p:cNvSpPr>
          <p:nvPr>
            <p:ph type="title"/>
          </p:nvPr>
        </p:nvSpPr>
        <p:spPr/>
        <p:txBody>
          <a:bodyPr/>
          <a:lstStyle/>
          <a:p>
            <a:r>
              <a:rPr lang="en-US" dirty="0"/>
              <a:t>Inputs from PVSYST Example</a:t>
            </a:r>
          </a:p>
        </p:txBody>
      </p:sp>
      <p:sp>
        <p:nvSpPr>
          <p:cNvPr id="3" name="Content Placeholder 2">
            <a:extLst>
              <a:ext uri="{FF2B5EF4-FFF2-40B4-BE49-F238E27FC236}">
                <a16:creationId xmlns:a16="http://schemas.microsoft.com/office/drawing/2014/main" id="{B2E551C8-227B-815D-7750-612B3E731CC1}"/>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33DD0EC-CD8B-C457-FAB1-18602491099E}"/>
              </a:ext>
            </a:extLst>
          </p:cNvPr>
          <p:cNvPicPr>
            <a:picLocks noChangeAspect="1"/>
          </p:cNvPicPr>
          <p:nvPr/>
        </p:nvPicPr>
        <p:blipFill>
          <a:blip r:embed="rId2"/>
          <a:stretch>
            <a:fillRect/>
          </a:stretch>
        </p:blipFill>
        <p:spPr>
          <a:xfrm>
            <a:off x="0" y="1306112"/>
            <a:ext cx="7653867" cy="3350269"/>
          </a:xfrm>
          <a:prstGeom prst="rect">
            <a:avLst/>
          </a:prstGeom>
        </p:spPr>
      </p:pic>
      <p:sp>
        <p:nvSpPr>
          <p:cNvPr id="6" name="TextBox 5">
            <a:extLst>
              <a:ext uri="{FF2B5EF4-FFF2-40B4-BE49-F238E27FC236}">
                <a16:creationId xmlns:a16="http://schemas.microsoft.com/office/drawing/2014/main" id="{AE2ECF9F-55C7-E0F2-15C9-E7A414BB72BA}"/>
              </a:ext>
            </a:extLst>
          </p:cNvPr>
          <p:cNvSpPr txBox="1"/>
          <p:nvPr/>
        </p:nvSpPr>
        <p:spPr>
          <a:xfrm>
            <a:off x="320040" y="5063286"/>
            <a:ext cx="8503920" cy="1477328"/>
          </a:xfrm>
          <a:prstGeom prst="rect">
            <a:avLst/>
          </a:prstGeom>
          <a:noFill/>
        </p:spPr>
        <p:txBody>
          <a:bodyPr wrap="square" rtlCol="0">
            <a:spAutoFit/>
          </a:bodyPr>
          <a:lstStyle/>
          <a:p>
            <a:r>
              <a:rPr lang="en-US" dirty="0"/>
              <a:t>33,008 meters for 6.784 MWp or 33,008/6.784; 4,865 m2 per MWp; Football field assumptions – 50 x 150 meters = 7,500 m2. 1 MW is 4865/7,500 = .64% of a football field. Or, 7,500/4865 = 1.54 means a football field gives you 1.54 MWp. </a:t>
            </a:r>
          </a:p>
          <a:p>
            <a:endParaRPr lang="en-US" dirty="0"/>
          </a:p>
          <a:p>
            <a:endParaRPr lang="en-US" dirty="0"/>
          </a:p>
        </p:txBody>
      </p:sp>
      <p:sp>
        <p:nvSpPr>
          <p:cNvPr id="7" name="TextBox 6">
            <a:extLst>
              <a:ext uri="{FF2B5EF4-FFF2-40B4-BE49-F238E27FC236}">
                <a16:creationId xmlns:a16="http://schemas.microsoft.com/office/drawing/2014/main" id="{2A9D1B83-4833-FB80-0362-2B2E2ED9B1DF}"/>
              </a:ext>
            </a:extLst>
          </p:cNvPr>
          <p:cNvSpPr txBox="1"/>
          <p:nvPr/>
        </p:nvSpPr>
        <p:spPr>
          <a:xfrm>
            <a:off x="7553960" y="1633763"/>
            <a:ext cx="1574800" cy="1754326"/>
          </a:xfrm>
          <a:prstGeom prst="rect">
            <a:avLst/>
          </a:prstGeom>
          <a:solidFill>
            <a:srgbClr val="FFFF00"/>
          </a:solidFill>
        </p:spPr>
        <p:txBody>
          <a:bodyPr wrap="square" rtlCol="0">
            <a:spAutoFit/>
          </a:bodyPr>
          <a:lstStyle/>
          <a:p>
            <a:r>
              <a:rPr lang="en-US" dirty="0"/>
              <a:t>5,120 </a:t>
            </a:r>
            <a:r>
              <a:rPr lang="en-US" dirty="0" err="1"/>
              <a:t>MWac</a:t>
            </a:r>
            <a:r>
              <a:rPr lang="en-US" dirty="0"/>
              <a:t> </a:t>
            </a:r>
          </a:p>
          <a:p>
            <a:endParaRPr lang="en-US" dirty="0"/>
          </a:p>
          <a:p>
            <a:r>
              <a:rPr lang="en-US" dirty="0"/>
              <a:t>6,784 MWp</a:t>
            </a:r>
          </a:p>
          <a:p>
            <a:endParaRPr lang="en-US" dirty="0"/>
          </a:p>
          <a:p>
            <a:r>
              <a:rPr lang="en-US" dirty="0"/>
              <a:t>75% Ratio</a:t>
            </a:r>
          </a:p>
          <a:p>
            <a:endParaRPr lang="en-US" dirty="0"/>
          </a:p>
        </p:txBody>
      </p:sp>
    </p:spTree>
    <p:extLst>
      <p:ext uri="{BB962C8B-B14F-4D97-AF65-F5344CB8AC3E}">
        <p14:creationId xmlns:p14="http://schemas.microsoft.com/office/powerpoint/2010/main" val="7588772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3FF8-8944-9112-1072-4169A70087B7}"/>
              </a:ext>
            </a:extLst>
          </p:cNvPr>
          <p:cNvSpPr>
            <a:spLocks noGrp="1"/>
          </p:cNvSpPr>
          <p:nvPr>
            <p:ph type="title"/>
          </p:nvPr>
        </p:nvSpPr>
        <p:spPr/>
        <p:txBody>
          <a:bodyPr/>
          <a:lstStyle/>
          <a:p>
            <a:r>
              <a:rPr lang="en-US" dirty="0"/>
              <a:t>Loss Factors in PVSYST</a:t>
            </a:r>
          </a:p>
        </p:txBody>
      </p:sp>
      <p:sp>
        <p:nvSpPr>
          <p:cNvPr id="3" name="Content Placeholder 2">
            <a:extLst>
              <a:ext uri="{FF2B5EF4-FFF2-40B4-BE49-F238E27FC236}">
                <a16:creationId xmlns:a16="http://schemas.microsoft.com/office/drawing/2014/main" id="{EBF7C5BB-3AEC-88BC-EC5C-95977C6A6578}"/>
              </a:ext>
            </a:extLst>
          </p:cNvPr>
          <p:cNvSpPr>
            <a:spLocks noGrp="1"/>
          </p:cNvSpPr>
          <p:nvPr>
            <p:ph idx="1"/>
          </p:nvPr>
        </p:nvSpPr>
        <p:spPr/>
        <p:txBody>
          <a:bodyPr/>
          <a:lstStyle/>
          <a:p>
            <a:r>
              <a:rPr lang="en-US" dirty="0"/>
              <a:t>To understand solar I think you should replicate PVSYST by yourself.</a:t>
            </a:r>
          </a:p>
          <a:p>
            <a:r>
              <a:rPr lang="en-US" dirty="0"/>
              <a:t>You need data on the various loss factors, the temperature coefficient and the AC/DC Ratio</a:t>
            </a:r>
          </a:p>
        </p:txBody>
      </p:sp>
      <p:pic>
        <p:nvPicPr>
          <p:cNvPr id="5" name="Picture 4">
            <a:extLst>
              <a:ext uri="{FF2B5EF4-FFF2-40B4-BE49-F238E27FC236}">
                <a16:creationId xmlns:a16="http://schemas.microsoft.com/office/drawing/2014/main" id="{4BD85DF4-2AF4-1475-8B95-E9E026DFDE0D}"/>
              </a:ext>
            </a:extLst>
          </p:cNvPr>
          <p:cNvPicPr>
            <a:picLocks noChangeAspect="1"/>
          </p:cNvPicPr>
          <p:nvPr/>
        </p:nvPicPr>
        <p:blipFill>
          <a:blip r:embed="rId2"/>
          <a:stretch>
            <a:fillRect/>
          </a:stretch>
        </p:blipFill>
        <p:spPr>
          <a:xfrm>
            <a:off x="529979" y="2832745"/>
            <a:ext cx="8068801" cy="3400900"/>
          </a:xfrm>
          <a:prstGeom prst="rect">
            <a:avLst/>
          </a:prstGeom>
        </p:spPr>
      </p:pic>
    </p:spTree>
    <p:extLst>
      <p:ext uri="{BB962C8B-B14F-4D97-AF65-F5344CB8AC3E}">
        <p14:creationId xmlns:p14="http://schemas.microsoft.com/office/powerpoint/2010/main" val="38214969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18D7-957B-39A7-BB0F-D939967A79FF}"/>
              </a:ext>
            </a:extLst>
          </p:cNvPr>
          <p:cNvSpPr>
            <a:spLocks noGrp="1"/>
          </p:cNvSpPr>
          <p:nvPr>
            <p:ph type="title"/>
          </p:nvPr>
        </p:nvSpPr>
        <p:spPr/>
        <p:txBody>
          <a:bodyPr/>
          <a:lstStyle/>
          <a:p>
            <a:r>
              <a:rPr lang="en-US" dirty="0"/>
              <a:t>Performance Ratio by Month</a:t>
            </a:r>
          </a:p>
        </p:txBody>
      </p:sp>
      <p:sp>
        <p:nvSpPr>
          <p:cNvPr id="3" name="Content Placeholder 2">
            <a:extLst>
              <a:ext uri="{FF2B5EF4-FFF2-40B4-BE49-F238E27FC236}">
                <a16:creationId xmlns:a16="http://schemas.microsoft.com/office/drawing/2014/main" id="{56701E1E-F0B4-8F2C-D425-14A0DFF6511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E13DD1B-8AC6-5FC7-1F3B-517982A31599}"/>
              </a:ext>
            </a:extLst>
          </p:cNvPr>
          <p:cNvPicPr>
            <a:picLocks noChangeAspect="1"/>
          </p:cNvPicPr>
          <p:nvPr/>
        </p:nvPicPr>
        <p:blipFill>
          <a:blip r:embed="rId2"/>
          <a:stretch>
            <a:fillRect/>
          </a:stretch>
        </p:blipFill>
        <p:spPr>
          <a:xfrm>
            <a:off x="118534" y="1008080"/>
            <a:ext cx="6243537" cy="5507973"/>
          </a:xfrm>
          <a:prstGeom prst="rect">
            <a:avLst/>
          </a:prstGeom>
        </p:spPr>
      </p:pic>
      <p:sp>
        <p:nvSpPr>
          <p:cNvPr id="6" name="TextBox 5">
            <a:extLst>
              <a:ext uri="{FF2B5EF4-FFF2-40B4-BE49-F238E27FC236}">
                <a16:creationId xmlns:a16="http://schemas.microsoft.com/office/drawing/2014/main" id="{F2E401CE-9B7D-2462-2E61-099268B46411}"/>
              </a:ext>
            </a:extLst>
          </p:cNvPr>
          <p:cNvSpPr txBox="1"/>
          <p:nvPr/>
        </p:nvSpPr>
        <p:spPr>
          <a:xfrm>
            <a:off x="6739466" y="342901"/>
            <a:ext cx="2286000" cy="5355312"/>
          </a:xfrm>
          <a:prstGeom prst="rect">
            <a:avLst/>
          </a:prstGeom>
          <a:solidFill>
            <a:srgbClr val="FFFF00"/>
          </a:solidFill>
        </p:spPr>
        <p:txBody>
          <a:bodyPr wrap="square" rtlCol="0">
            <a:spAutoFit/>
          </a:bodyPr>
          <a:lstStyle/>
          <a:p>
            <a:r>
              <a:rPr lang="en-US" dirty="0"/>
              <a:t>Capacity for Radiation on Plane – 2,458 kWh per m2. With STC of 1,000 the capacity factor is 28.06%</a:t>
            </a:r>
          </a:p>
          <a:p>
            <a:endParaRPr lang="en-US" dirty="0"/>
          </a:p>
          <a:p>
            <a:r>
              <a:rPr lang="en-US" dirty="0"/>
              <a:t>Final Capacity factor. Generation kWh is 13,064. Capacity in MWP is 6,784, Average Production is 1,491 kWh. Capacity Factor is 21.97%.</a:t>
            </a:r>
          </a:p>
          <a:p>
            <a:endParaRPr lang="en-US" dirty="0"/>
          </a:p>
          <a:p>
            <a:r>
              <a:rPr lang="en-US" dirty="0"/>
              <a:t>Performance Ratio is Final Capacity Factor Divided by Gross or </a:t>
            </a:r>
          </a:p>
          <a:p>
            <a:r>
              <a:rPr lang="en-US" dirty="0"/>
              <a:t>21.97% divided by 28.06% or 78.3%</a:t>
            </a:r>
          </a:p>
        </p:txBody>
      </p:sp>
    </p:spTree>
    <p:extLst>
      <p:ext uri="{BB962C8B-B14F-4D97-AF65-F5344CB8AC3E}">
        <p14:creationId xmlns:p14="http://schemas.microsoft.com/office/powerpoint/2010/main" val="3247157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A153C-4A98-1CD9-FC9F-8D9983F967E8}"/>
              </a:ext>
            </a:extLst>
          </p:cNvPr>
          <p:cNvSpPr>
            <a:spLocks noGrp="1"/>
          </p:cNvSpPr>
          <p:nvPr>
            <p:ph type="title"/>
          </p:nvPr>
        </p:nvSpPr>
        <p:spPr/>
        <p:txBody>
          <a:bodyPr>
            <a:normAutofit fontScale="90000"/>
          </a:bodyPr>
          <a:lstStyle/>
          <a:p>
            <a:r>
              <a:rPr lang="en-US" dirty="0"/>
              <a:t>Capacity Factor for Solar with Performance Ratio and Temperature - Equations</a:t>
            </a:r>
          </a:p>
        </p:txBody>
      </p:sp>
      <p:pic>
        <p:nvPicPr>
          <p:cNvPr id="5" name="Content Placeholder 4">
            <a:extLst>
              <a:ext uri="{FF2B5EF4-FFF2-40B4-BE49-F238E27FC236}">
                <a16:creationId xmlns:a16="http://schemas.microsoft.com/office/drawing/2014/main" id="{AA298EFE-9FB8-B646-04E5-850F7769AA5D}"/>
              </a:ext>
            </a:extLst>
          </p:cNvPr>
          <p:cNvPicPr>
            <a:picLocks noGrp="1" noChangeAspect="1"/>
          </p:cNvPicPr>
          <p:nvPr>
            <p:ph idx="1"/>
          </p:nvPr>
        </p:nvPicPr>
        <p:blipFill>
          <a:blip r:embed="rId2"/>
          <a:stretch>
            <a:fillRect/>
          </a:stretch>
        </p:blipFill>
        <p:spPr>
          <a:xfrm>
            <a:off x="304800" y="1846688"/>
            <a:ext cx="8518525" cy="3588486"/>
          </a:xfrm>
        </p:spPr>
      </p:pic>
    </p:spTree>
    <p:extLst>
      <p:ext uri="{BB962C8B-B14F-4D97-AF65-F5344CB8AC3E}">
        <p14:creationId xmlns:p14="http://schemas.microsoft.com/office/powerpoint/2010/main" val="16054320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03CC-E7BA-020A-2AD8-5DAE75E71277}"/>
              </a:ext>
            </a:extLst>
          </p:cNvPr>
          <p:cNvSpPr>
            <a:spLocks noGrp="1"/>
          </p:cNvSpPr>
          <p:nvPr>
            <p:ph type="title"/>
          </p:nvPr>
        </p:nvSpPr>
        <p:spPr/>
        <p:txBody>
          <a:bodyPr>
            <a:normAutofit fontScale="90000"/>
          </a:bodyPr>
          <a:lstStyle/>
          <a:p>
            <a:r>
              <a:rPr lang="en-US" dirty="0"/>
              <a:t>Idea that cannot use Ambient Temperature</a:t>
            </a:r>
          </a:p>
        </p:txBody>
      </p:sp>
      <p:sp>
        <p:nvSpPr>
          <p:cNvPr id="3" name="Content Placeholder 2">
            <a:extLst>
              <a:ext uri="{FF2B5EF4-FFF2-40B4-BE49-F238E27FC236}">
                <a16:creationId xmlns:a16="http://schemas.microsoft.com/office/drawing/2014/main" id="{055C47C9-50EB-C68B-007F-93DC1CDCD08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89B2993-3EA9-5500-0C37-BF02AB452070}"/>
              </a:ext>
            </a:extLst>
          </p:cNvPr>
          <p:cNvPicPr>
            <a:picLocks noChangeAspect="1"/>
          </p:cNvPicPr>
          <p:nvPr/>
        </p:nvPicPr>
        <p:blipFill>
          <a:blip r:embed="rId2"/>
          <a:stretch>
            <a:fillRect/>
          </a:stretch>
        </p:blipFill>
        <p:spPr>
          <a:xfrm>
            <a:off x="1273608" y="1489453"/>
            <a:ext cx="6344535" cy="4582164"/>
          </a:xfrm>
          <a:prstGeom prst="rect">
            <a:avLst/>
          </a:prstGeom>
        </p:spPr>
      </p:pic>
    </p:spTree>
    <p:extLst>
      <p:ext uri="{BB962C8B-B14F-4D97-AF65-F5344CB8AC3E}">
        <p14:creationId xmlns:p14="http://schemas.microsoft.com/office/powerpoint/2010/main" val="9565602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C4BC-BE98-9D54-A9A1-16DE85F10C56}"/>
              </a:ext>
            </a:extLst>
          </p:cNvPr>
          <p:cNvSpPr>
            <a:spLocks noGrp="1"/>
          </p:cNvSpPr>
          <p:nvPr>
            <p:ph type="title"/>
          </p:nvPr>
        </p:nvSpPr>
        <p:spPr/>
        <p:txBody>
          <a:bodyPr>
            <a:normAutofit fontScale="90000"/>
          </a:bodyPr>
          <a:lstStyle/>
          <a:p>
            <a:r>
              <a:rPr lang="en-US" dirty="0"/>
              <a:t>Solar, Temperature and Performance Ratio</a:t>
            </a:r>
          </a:p>
        </p:txBody>
      </p:sp>
      <p:sp>
        <p:nvSpPr>
          <p:cNvPr id="3" name="Content Placeholder 2">
            <a:extLst>
              <a:ext uri="{FF2B5EF4-FFF2-40B4-BE49-F238E27FC236}">
                <a16:creationId xmlns:a16="http://schemas.microsoft.com/office/drawing/2014/main" id="{E1FEDB4A-C6DE-120B-9030-2849CA35CE85}"/>
              </a:ext>
            </a:extLst>
          </p:cNvPr>
          <p:cNvSpPr>
            <a:spLocks noGrp="1"/>
          </p:cNvSpPr>
          <p:nvPr>
            <p:ph idx="1"/>
          </p:nvPr>
        </p:nvSpPr>
        <p:spPr/>
        <p:txBody>
          <a:bodyPr/>
          <a:lstStyle/>
          <a:p>
            <a:r>
              <a:rPr lang="en-US" dirty="0"/>
              <a:t>Temperature coefficient</a:t>
            </a:r>
          </a:p>
          <a:p>
            <a:endParaRPr lang="en-US" dirty="0"/>
          </a:p>
        </p:txBody>
      </p:sp>
      <p:pic>
        <p:nvPicPr>
          <p:cNvPr id="5" name="Picture 4">
            <a:extLst>
              <a:ext uri="{FF2B5EF4-FFF2-40B4-BE49-F238E27FC236}">
                <a16:creationId xmlns:a16="http://schemas.microsoft.com/office/drawing/2014/main" id="{B6955386-C98D-C2A6-9832-9862A7F2F8D0}"/>
              </a:ext>
            </a:extLst>
          </p:cNvPr>
          <p:cNvPicPr>
            <a:picLocks noChangeAspect="1"/>
          </p:cNvPicPr>
          <p:nvPr/>
        </p:nvPicPr>
        <p:blipFill>
          <a:blip r:embed="rId2"/>
          <a:stretch>
            <a:fillRect/>
          </a:stretch>
        </p:blipFill>
        <p:spPr>
          <a:xfrm>
            <a:off x="1659181" y="1949127"/>
            <a:ext cx="5825638" cy="4122490"/>
          </a:xfrm>
          <a:prstGeom prst="rect">
            <a:avLst/>
          </a:prstGeom>
        </p:spPr>
      </p:pic>
      <p:sp>
        <p:nvSpPr>
          <p:cNvPr id="4" name="TextBox 3">
            <a:extLst>
              <a:ext uri="{FF2B5EF4-FFF2-40B4-BE49-F238E27FC236}">
                <a16:creationId xmlns:a16="http://schemas.microsoft.com/office/drawing/2014/main" id="{29767228-1FC0-397B-894D-8B9C9D7FAB0B}"/>
              </a:ext>
            </a:extLst>
          </p:cNvPr>
          <p:cNvSpPr txBox="1"/>
          <p:nvPr/>
        </p:nvSpPr>
        <p:spPr>
          <a:xfrm>
            <a:off x="147484" y="4170997"/>
            <a:ext cx="1511697" cy="1477328"/>
          </a:xfrm>
          <a:prstGeom prst="rect">
            <a:avLst/>
          </a:prstGeom>
          <a:solidFill>
            <a:srgbClr val="FFFF00"/>
          </a:solidFill>
        </p:spPr>
        <p:txBody>
          <a:bodyPr wrap="square" rtlCol="0">
            <a:spAutoFit/>
          </a:bodyPr>
          <a:lstStyle/>
          <a:p>
            <a:r>
              <a:rPr lang="en-US" dirty="0"/>
              <a:t>Note that 20 to 30 degrees above the ambient temperature</a:t>
            </a:r>
          </a:p>
        </p:txBody>
      </p:sp>
      <p:cxnSp>
        <p:nvCxnSpPr>
          <p:cNvPr id="7" name="Straight Arrow Connector 6">
            <a:extLst>
              <a:ext uri="{FF2B5EF4-FFF2-40B4-BE49-F238E27FC236}">
                <a16:creationId xmlns:a16="http://schemas.microsoft.com/office/drawing/2014/main" id="{DF76C029-7F98-F7C6-9424-2A25F61087D4}"/>
              </a:ext>
            </a:extLst>
          </p:cNvPr>
          <p:cNvCxnSpPr/>
          <p:nvPr/>
        </p:nvCxnSpPr>
        <p:spPr>
          <a:xfrm>
            <a:off x="903332" y="5648325"/>
            <a:ext cx="881223" cy="162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6412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77F49-4FCB-B74B-53B1-9F9D233967F8}"/>
              </a:ext>
            </a:extLst>
          </p:cNvPr>
          <p:cNvSpPr>
            <a:spLocks noGrp="1"/>
          </p:cNvSpPr>
          <p:nvPr>
            <p:ph type="title"/>
          </p:nvPr>
        </p:nvSpPr>
        <p:spPr/>
        <p:txBody>
          <a:bodyPr/>
          <a:lstStyle/>
          <a:p>
            <a:r>
              <a:rPr lang="en-US" dirty="0"/>
              <a:t>Detailed Weather Measurement</a:t>
            </a:r>
          </a:p>
        </p:txBody>
      </p:sp>
      <p:pic>
        <p:nvPicPr>
          <p:cNvPr id="5" name="Picture 4">
            <a:extLst>
              <a:ext uri="{FF2B5EF4-FFF2-40B4-BE49-F238E27FC236}">
                <a16:creationId xmlns:a16="http://schemas.microsoft.com/office/drawing/2014/main" id="{8EB8F05B-BC30-2952-9633-5FECCA383140}"/>
              </a:ext>
            </a:extLst>
          </p:cNvPr>
          <p:cNvPicPr>
            <a:picLocks noChangeAspect="1"/>
          </p:cNvPicPr>
          <p:nvPr/>
        </p:nvPicPr>
        <p:blipFill>
          <a:blip r:embed="rId2"/>
          <a:stretch>
            <a:fillRect/>
          </a:stretch>
        </p:blipFill>
        <p:spPr>
          <a:xfrm>
            <a:off x="366221" y="1684578"/>
            <a:ext cx="8362142" cy="4536402"/>
          </a:xfrm>
          <a:prstGeom prst="rect">
            <a:avLst/>
          </a:prstGeom>
        </p:spPr>
      </p:pic>
    </p:spTree>
    <p:extLst>
      <p:ext uri="{BB962C8B-B14F-4D97-AF65-F5344CB8AC3E}">
        <p14:creationId xmlns:p14="http://schemas.microsoft.com/office/powerpoint/2010/main" val="2653395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CE88-CF1E-7A3D-28FE-30E083534227}"/>
              </a:ext>
            </a:extLst>
          </p:cNvPr>
          <p:cNvSpPr>
            <a:spLocks noGrp="1"/>
          </p:cNvSpPr>
          <p:nvPr>
            <p:ph type="title"/>
          </p:nvPr>
        </p:nvSpPr>
        <p:spPr/>
        <p:txBody>
          <a:bodyPr/>
          <a:lstStyle/>
          <a:p>
            <a:r>
              <a:rPr lang="en-US" dirty="0"/>
              <a:t>Use of Case Studies for Analysis</a:t>
            </a:r>
          </a:p>
        </p:txBody>
      </p:sp>
      <p:sp>
        <p:nvSpPr>
          <p:cNvPr id="3" name="Content Placeholder 2">
            <a:extLst>
              <a:ext uri="{FF2B5EF4-FFF2-40B4-BE49-F238E27FC236}">
                <a16:creationId xmlns:a16="http://schemas.microsoft.com/office/drawing/2014/main" id="{B2E4CB2D-38A9-C360-4904-2624D3754643}"/>
              </a:ext>
            </a:extLst>
          </p:cNvPr>
          <p:cNvSpPr>
            <a:spLocks noGrp="1"/>
          </p:cNvSpPr>
          <p:nvPr>
            <p:ph idx="1"/>
          </p:nvPr>
        </p:nvSpPr>
        <p:spPr/>
        <p:txBody>
          <a:bodyPr>
            <a:normAutofit lnSpcReduction="10000"/>
          </a:bodyPr>
          <a:lstStyle/>
          <a:p>
            <a:r>
              <a:rPr lang="en-US" sz="1800" dirty="0"/>
              <a:t>Case Studies of existing projects implemented by that contain high quality data for:</a:t>
            </a:r>
          </a:p>
          <a:p>
            <a:pPr lvl="1"/>
            <a:r>
              <a:rPr lang="en-US" sz="1600" dirty="0"/>
              <a:t>Load growth</a:t>
            </a:r>
          </a:p>
          <a:p>
            <a:pPr lvl="1"/>
            <a:r>
              <a:rPr lang="en-US" sz="1600" dirty="0"/>
              <a:t>Operation of solar relative to irradiation allowing analysis of performance ratio</a:t>
            </a:r>
          </a:p>
          <a:p>
            <a:pPr lvl="1"/>
            <a:r>
              <a:rPr lang="en-US" sz="1600" dirty="0"/>
              <a:t>Operation of battery including state of charge, round trip efficiency and degradation</a:t>
            </a:r>
          </a:p>
          <a:p>
            <a:pPr lvl="1"/>
            <a:r>
              <a:rPr lang="en-US" sz="1600" dirty="0"/>
              <a:t>Distribution characteristics allowing cost analysis</a:t>
            </a:r>
          </a:p>
          <a:p>
            <a:pPr lvl="1"/>
            <a:endParaRPr lang="en-US" sz="1600" dirty="0"/>
          </a:p>
          <a:p>
            <a:r>
              <a:rPr lang="en-US" sz="1800" dirty="0"/>
              <a:t>Case studies have different characteristics that can be used to evaluate required funding from the GFC including.</a:t>
            </a:r>
          </a:p>
          <a:p>
            <a:pPr lvl="1"/>
            <a:r>
              <a:rPr lang="en-US" sz="1600" dirty="0"/>
              <a:t>Different Load Shapes</a:t>
            </a:r>
          </a:p>
          <a:p>
            <a:pPr lvl="1"/>
            <a:r>
              <a:rPr lang="en-US" sz="1600" dirty="0"/>
              <a:t>Different Size and ramp-up rates</a:t>
            </a:r>
          </a:p>
          <a:p>
            <a:pPr lvl="1"/>
            <a:r>
              <a:rPr lang="en-US" sz="1600" dirty="0"/>
              <a:t>Different Load Growth</a:t>
            </a:r>
          </a:p>
          <a:p>
            <a:pPr lvl="1"/>
            <a:r>
              <a:rPr lang="en-US" sz="1600" dirty="0"/>
              <a:t>Different Solar Irradiation</a:t>
            </a:r>
          </a:p>
          <a:p>
            <a:pPr lvl="1"/>
            <a:r>
              <a:rPr lang="en-US" sz="1600" dirty="0"/>
              <a:t>Different Capacity Structure (Solar relative to Battery and Diesel)</a:t>
            </a:r>
          </a:p>
          <a:p>
            <a:endParaRPr lang="en-US" sz="1800" dirty="0"/>
          </a:p>
          <a:p>
            <a:pPr algn="l"/>
            <a:r>
              <a:rPr lang="en-US" sz="1800" dirty="0"/>
              <a:t>Different case studies with alternative load, size, distribution allow for analysis of characteristics and the effect on required support</a:t>
            </a:r>
          </a:p>
        </p:txBody>
      </p:sp>
    </p:spTree>
    <p:extLst>
      <p:ext uri="{BB962C8B-B14F-4D97-AF65-F5344CB8AC3E}">
        <p14:creationId xmlns:p14="http://schemas.microsoft.com/office/powerpoint/2010/main" val="17684464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8CF5-2195-2D5A-ABC6-756AD6AA53AD}"/>
              </a:ext>
            </a:extLst>
          </p:cNvPr>
          <p:cNvSpPr>
            <a:spLocks noGrp="1"/>
          </p:cNvSpPr>
          <p:nvPr>
            <p:ph type="title"/>
          </p:nvPr>
        </p:nvSpPr>
        <p:spPr/>
        <p:txBody>
          <a:bodyPr>
            <a:normAutofit fontScale="90000"/>
          </a:bodyPr>
          <a:lstStyle/>
          <a:p>
            <a:r>
              <a:rPr lang="en-US" dirty="0"/>
              <a:t>Detailed Solar Analysis with Temperature Adjustment</a:t>
            </a:r>
          </a:p>
        </p:txBody>
      </p:sp>
      <p:sp>
        <p:nvSpPr>
          <p:cNvPr id="3" name="Content Placeholder 2">
            <a:extLst>
              <a:ext uri="{FF2B5EF4-FFF2-40B4-BE49-F238E27FC236}">
                <a16:creationId xmlns:a16="http://schemas.microsoft.com/office/drawing/2014/main" id="{DD310022-8F33-4AD7-6620-997EE21A6E73}"/>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D87EB44-C132-B820-CB02-BA9CBAB62F8F}"/>
              </a:ext>
            </a:extLst>
          </p:cNvPr>
          <p:cNvPicPr>
            <a:picLocks noChangeAspect="1"/>
          </p:cNvPicPr>
          <p:nvPr/>
        </p:nvPicPr>
        <p:blipFill>
          <a:blip r:embed="rId2"/>
          <a:stretch>
            <a:fillRect/>
          </a:stretch>
        </p:blipFill>
        <p:spPr>
          <a:xfrm>
            <a:off x="152400" y="1845501"/>
            <a:ext cx="8823960" cy="3802824"/>
          </a:xfrm>
          <a:prstGeom prst="rect">
            <a:avLst/>
          </a:prstGeom>
        </p:spPr>
      </p:pic>
      <p:sp>
        <p:nvSpPr>
          <p:cNvPr id="6" name="TextBox 5">
            <a:extLst>
              <a:ext uri="{FF2B5EF4-FFF2-40B4-BE49-F238E27FC236}">
                <a16:creationId xmlns:a16="http://schemas.microsoft.com/office/drawing/2014/main" id="{23E13FB0-CA33-4E00-6435-F8338E0B8A15}"/>
              </a:ext>
            </a:extLst>
          </p:cNvPr>
          <p:cNvSpPr txBox="1"/>
          <p:nvPr/>
        </p:nvSpPr>
        <p:spPr>
          <a:xfrm>
            <a:off x="1828800" y="6071617"/>
            <a:ext cx="4622800" cy="369332"/>
          </a:xfrm>
          <a:prstGeom prst="rect">
            <a:avLst/>
          </a:prstGeom>
          <a:solidFill>
            <a:srgbClr val="FFFF00"/>
          </a:solidFill>
        </p:spPr>
        <p:txBody>
          <a:bodyPr wrap="square" rtlCol="0">
            <a:spAutoFit/>
          </a:bodyPr>
          <a:lstStyle/>
          <a:p>
            <a:r>
              <a:rPr lang="en-US" dirty="0"/>
              <a:t>Find the file named hourly equations</a:t>
            </a:r>
          </a:p>
        </p:txBody>
      </p:sp>
    </p:spTree>
    <p:extLst>
      <p:ext uri="{BB962C8B-B14F-4D97-AF65-F5344CB8AC3E}">
        <p14:creationId xmlns:p14="http://schemas.microsoft.com/office/powerpoint/2010/main" val="20830680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FD67-B20A-0816-6F0F-4111988BD350}"/>
              </a:ext>
            </a:extLst>
          </p:cNvPr>
          <p:cNvSpPr>
            <a:spLocks noGrp="1"/>
          </p:cNvSpPr>
          <p:nvPr>
            <p:ph type="title"/>
          </p:nvPr>
        </p:nvSpPr>
        <p:spPr/>
        <p:txBody>
          <a:bodyPr/>
          <a:lstStyle/>
          <a:p>
            <a:r>
              <a:rPr lang="en-US" dirty="0"/>
              <a:t>Providing PVSYST Report in PPA</a:t>
            </a:r>
          </a:p>
        </p:txBody>
      </p:sp>
      <p:sp>
        <p:nvSpPr>
          <p:cNvPr id="3" name="Content Placeholder 2">
            <a:extLst>
              <a:ext uri="{FF2B5EF4-FFF2-40B4-BE49-F238E27FC236}">
                <a16:creationId xmlns:a16="http://schemas.microsoft.com/office/drawing/2014/main" id="{631C8549-F6EE-2178-58D9-14A0EE3BCF6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8BE424C-B540-BFAB-9F5C-51CE7AD485E7}"/>
              </a:ext>
            </a:extLst>
          </p:cNvPr>
          <p:cNvPicPr>
            <a:picLocks noChangeAspect="1"/>
          </p:cNvPicPr>
          <p:nvPr/>
        </p:nvPicPr>
        <p:blipFill>
          <a:blip r:embed="rId2"/>
          <a:stretch>
            <a:fillRect/>
          </a:stretch>
        </p:blipFill>
        <p:spPr>
          <a:xfrm>
            <a:off x="567900" y="1280892"/>
            <a:ext cx="7316221" cy="1781424"/>
          </a:xfrm>
          <a:prstGeom prst="rect">
            <a:avLst/>
          </a:prstGeom>
        </p:spPr>
      </p:pic>
      <p:pic>
        <p:nvPicPr>
          <p:cNvPr id="6" name="Picture 5">
            <a:extLst>
              <a:ext uri="{FF2B5EF4-FFF2-40B4-BE49-F238E27FC236}">
                <a16:creationId xmlns:a16="http://schemas.microsoft.com/office/drawing/2014/main" id="{0558B76F-7AD7-8598-398C-73A901D77BD4}"/>
              </a:ext>
            </a:extLst>
          </p:cNvPr>
          <p:cNvPicPr>
            <a:picLocks noChangeAspect="1"/>
          </p:cNvPicPr>
          <p:nvPr/>
        </p:nvPicPr>
        <p:blipFill>
          <a:blip r:embed="rId3"/>
          <a:stretch>
            <a:fillRect/>
          </a:stretch>
        </p:blipFill>
        <p:spPr>
          <a:xfrm>
            <a:off x="4495547" y="2888558"/>
            <a:ext cx="4616227" cy="3626541"/>
          </a:xfrm>
          <a:prstGeom prst="rect">
            <a:avLst/>
          </a:prstGeom>
        </p:spPr>
      </p:pic>
    </p:spTree>
    <p:extLst>
      <p:ext uri="{BB962C8B-B14F-4D97-AF65-F5344CB8AC3E}">
        <p14:creationId xmlns:p14="http://schemas.microsoft.com/office/powerpoint/2010/main" val="7006221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829F2-949B-7FA3-8424-A3E053025124}"/>
              </a:ext>
            </a:extLst>
          </p:cNvPr>
          <p:cNvSpPr>
            <a:spLocks noGrp="1"/>
          </p:cNvSpPr>
          <p:nvPr>
            <p:ph type="title"/>
          </p:nvPr>
        </p:nvSpPr>
        <p:spPr/>
        <p:txBody>
          <a:bodyPr>
            <a:normAutofit fontScale="90000"/>
          </a:bodyPr>
          <a:lstStyle/>
          <a:p>
            <a:r>
              <a:rPr lang="en-US" dirty="0"/>
              <a:t>Detailed Formulas for Solar with Performance Ratio</a:t>
            </a:r>
          </a:p>
        </p:txBody>
      </p:sp>
      <p:sp>
        <p:nvSpPr>
          <p:cNvPr id="3" name="Content Placeholder 2">
            <a:extLst>
              <a:ext uri="{FF2B5EF4-FFF2-40B4-BE49-F238E27FC236}">
                <a16:creationId xmlns:a16="http://schemas.microsoft.com/office/drawing/2014/main" id="{D5F90CD8-FCDD-2ABB-E705-CCBC63066EE9}"/>
              </a:ext>
            </a:extLst>
          </p:cNvPr>
          <p:cNvSpPr>
            <a:spLocks noGrp="1"/>
          </p:cNvSpPr>
          <p:nvPr>
            <p:ph idx="1"/>
          </p:nvPr>
        </p:nvSpPr>
        <p:spPr>
          <a:xfrm>
            <a:off x="304800" y="1379008"/>
            <a:ext cx="8519160" cy="5309659"/>
          </a:xfrm>
        </p:spPr>
        <p:txBody>
          <a:bodyPr>
            <a:normAutofit/>
          </a:bodyPr>
          <a:lstStyle/>
          <a:p>
            <a:pPr marL="342900" indent="-342900">
              <a:buFont typeface="+mj-lt"/>
              <a:buAutoNum type="arabicPeriod"/>
            </a:pPr>
            <a:r>
              <a:rPr lang="en-US" sz="1400" dirty="0"/>
              <a:t>Soiling Losses = Soiling Percent x In Plane Radiation</a:t>
            </a:r>
          </a:p>
          <a:p>
            <a:pPr marL="342900" indent="-342900">
              <a:buFont typeface="+mj-lt"/>
              <a:buAutoNum type="arabicPeriod"/>
            </a:pPr>
            <a:r>
              <a:rPr lang="en-US" sz="1400" dirty="0"/>
              <a:t>Net In Plance radiation = Gross In-plane Radiation – Soiling Losses</a:t>
            </a:r>
          </a:p>
          <a:p>
            <a:pPr marL="342900" indent="-342900">
              <a:buFont typeface="+mj-lt"/>
              <a:buAutoNum type="arabicPeriod"/>
            </a:pPr>
            <a:r>
              <a:rPr lang="en-US" sz="1400" dirty="0"/>
              <a:t>Pantel Temperatre Adjustment =  3% x Gross In Plane Radiation</a:t>
            </a:r>
          </a:p>
          <a:p>
            <a:pPr marL="342900" indent="-342900">
              <a:buFont typeface="+mj-lt"/>
              <a:buAutoNum type="arabicPeriod"/>
            </a:pPr>
            <a:r>
              <a:rPr lang="en-US" sz="1400" dirty="0"/>
              <a:t>Temperature on Pantel = Temperature + Panel Adjustment Temperature</a:t>
            </a:r>
          </a:p>
          <a:p>
            <a:pPr marL="342900" indent="-342900">
              <a:buFont typeface="+mj-lt"/>
              <a:buAutoNum type="arabicPeriod"/>
            </a:pPr>
            <a:r>
              <a:rPr lang="en-US" sz="1400" dirty="0"/>
              <a:t>Temperature versus STC Temperature = Temperature – Temperature on Panel</a:t>
            </a:r>
          </a:p>
          <a:p>
            <a:pPr marL="342900" indent="-342900">
              <a:buFont typeface="+mj-lt"/>
              <a:buAutoNum type="arabicPeriod"/>
            </a:pPr>
            <a:r>
              <a:rPr lang="en-US" sz="1400" dirty="0"/>
              <a:t>Efficiency Effect of Temp = Temperature Coefficient x Temperature Difference</a:t>
            </a:r>
          </a:p>
          <a:p>
            <a:pPr marL="342900" indent="-342900">
              <a:buFont typeface="+mj-lt"/>
              <a:buAutoNum type="arabicPeriod"/>
            </a:pPr>
            <a:r>
              <a:rPr lang="en-US" sz="1400" dirty="0"/>
              <a:t>Temperature Effect = Efficiency Adjustment * In Plane Radiation</a:t>
            </a:r>
          </a:p>
          <a:p>
            <a:pPr marL="342900" indent="-342900">
              <a:buFont typeface="+mj-lt"/>
              <a:buAutoNum type="arabicPeriod"/>
            </a:pPr>
            <a:r>
              <a:rPr lang="en-US" sz="1400" dirty="0"/>
              <a:t>Subtotal  = Irritation – Losses – Temperature Effect</a:t>
            </a:r>
          </a:p>
          <a:p>
            <a:pPr marL="342900" indent="-342900">
              <a:buFont typeface="+mj-lt"/>
              <a:buAutoNum type="arabicPeriod"/>
            </a:pPr>
            <a:r>
              <a:rPr lang="en-US" sz="1400" dirty="0"/>
              <a:t>Other Losses  = Other Loss Percent x Other Loss Percent</a:t>
            </a:r>
          </a:p>
          <a:p>
            <a:pPr marL="342900" indent="-342900">
              <a:buFont typeface="+mj-lt"/>
              <a:buAutoNum type="arabicPeriod"/>
            </a:pPr>
            <a:r>
              <a:rPr lang="en-US" sz="1400" dirty="0"/>
              <a:t>Subtotal = subtotal – Other Losses</a:t>
            </a:r>
          </a:p>
          <a:p>
            <a:pPr marL="342900" indent="-342900">
              <a:buFont typeface="+mj-lt"/>
              <a:buAutoNum type="arabicPeriod"/>
            </a:pPr>
            <a:r>
              <a:rPr lang="en-US" sz="1400" dirty="0"/>
              <a:t>Irradiation STC = 1000</a:t>
            </a:r>
          </a:p>
          <a:p>
            <a:pPr marL="342900" indent="-342900">
              <a:buFont typeface="+mj-lt"/>
              <a:buAutoNum type="arabicPeriod"/>
            </a:pPr>
            <a:r>
              <a:rPr lang="en-US" sz="1400" dirty="0"/>
              <a:t>AC/DC ratio = AC percent x ADC</a:t>
            </a:r>
          </a:p>
          <a:p>
            <a:pPr marL="342900" indent="-342900">
              <a:buFont typeface="+mj-lt"/>
              <a:buAutoNum type="arabicPeriod"/>
            </a:pPr>
            <a:r>
              <a:rPr lang="en-US" sz="1400" dirty="0"/>
              <a:t>Output before Loss =  Minimum (AC Output, subtotal)</a:t>
            </a:r>
          </a:p>
          <a:p>
            <a:pPr marL="342900" indent="-342900">
              <a:buFont typeface="+mj-lt"/>
              <a:buAutoNum type="arabicPeriod"/>
            </a:pPr>
            <a:r>
              <a:rPr lang="en-US" sz="1400" dirty="0"/>
              <a:t>Inverter Loss = Output before loss x Inverter Loss Percent</a:t>
            </a:r>
          </a:p>
          <a:p>
            <a:pPr marL="342900" indent="-342900">
              <a:buFont typeface="+mj-lt"/>
              <a:buAutoNum type="arabicPeriod"/>
            </a:pPr>
            <a:r>
              <a:rPr lang="en-US" sz="1400" dirty="0"/>
              <a:t>Compute financial capacity factor as percent of STC</a:t>
            </a:r>
          </a:p>
          <a:p>
            <a:pPr marL="342900" indent="-342900">
              <a:buFont typeface="+mj-lt"/>
              <a:buAutoNum type="arabicPeriod"/>
            </a:pPr>
            <a:endParaRPr lang="en-US" sz="1400" dirty="0"/>
          </a:p>
          <a:p>
            <a:pPr marL="342900" indent="-342900">
              <a:buFont typeface="+mj-lt"/>
              <a:buAutoNum type="arabicPeriod"/>
            </a:pPr>
            <a:endParaRPr lang="en-US" sz="1400" dirty="0"/>
          </a:p>
        </p:txBody>
      </p:sp>
    </p:spTree>
    <p:extLst>
      <p:ext uri="{BB962C8B-B14F-4D97-AF65-F5344CB8AC3E}">
        <p14:creationId xmlns:p14="http://schemas.microsoft.com/office/powerpoint/2010/main" val="23176965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BFC7-755A-465D-5F4C-85B49116F02B}"/>
              </a:ext>
            </a:extLst>
          </p:cNvPr>
          <p:cNvSpPr>
            <a:spLocks noGrp="1"/>
          </p:cNvSpPr>
          <p:nvPr>
            <p:ph type="title"/>
          </p:nvPr>
        </p:nvSpPr>
        <p:spPr/>
        <p:txBody>
          <a:bodyPr/>
          <a:lstStyle/>
          <a:p>
            <a:r>
              <a:rPr lang="en-US" dirty="0"/>
              <a:t>Incorporate Detail of Solar</a:t>
            </a:r>
          </a:p>
        </p:txBody>
      </p:sp>
      <p:sp>
        <p:nvSpPr>
          <p:cNvPr id="3" name="Content Placeholder 2">
            <a:extLst>
              <a:ext uri="{FF2B5EF4-FFF2-40B4-BE49-F238E27FC236}">
                <a16:creationId xmlns:a16="http://schemas.microsoft.com/office/drawing/2014/main" id="{0A1ABCC8-FC19-11B1-231A-717B06E4701D}"/>
              </a:ext>
            </a:extLst>
          </p:cNvPr>
          <p:cNvSpPr>
            <a:spLocks noGrp="1"/>
          </p:cNvSpPr>
          <p:nvPr>
            <p:ph idx="1"/>
          </p:nvPr>
        </p:nvSpPr>
        <p:spPr/>
        <p:txBody>
          <a:bodyPr>
            <a:normAutofit/>
          </a:bodyPr>
          <a:lstStyle/>
          <a:p>
            <a:r>
              <a:rPr lang="en-US" sz="2000" dirty="0"/>
              <a:t>Add 15 columns</a:t>
            </a:r>
          </a:p>
          <a:p>
            <a:r>
              <a:rPr lang="en-US" sz="2000" dirty="0"/>
              <a:t>Soiling Loss Assumption: 2.8%</a:t>
            </a:r>
          </a:p>
          <a:p>
            <a:r>
              <a:rPr lang="en-US" sz="2000" dirty="0"/>
              <a:t>Factor for Increase in Temperature on Panel (% of irradiation) – 3%</a:t>
            </a:r>
          </a:p>
          <a:p>
            <a:r>
              <a:rPr lang="en-US" sz="2000" dirty="0"/>
              <a:t>Temperature Coefficient Percent Efficiency/(Panel Temp-25): -.41% </a:t>
            </a:r>
          </a:p>
          <a:p>
            <a:r>
              <a:rPr lang="en-US" sz="2000" dirty="0"/>
              <a:t>Other Wiring Losses: 2.9%</a:t>
            </a:r>
          </a:p>
          <a:p>
            <a:r>
              <a:rPr lang="en-US" sz="2000" dirty="0"/>
              <a:t>AC to DC ratio: 80%</a:t>
            </a:r>
          </a:p>
          <a:p>
            <a:r>
              <a:rPr lang="en-US" sz="2000" dirty="0"/>
              <a:t>Inverter Losses: 3%</a:t>
            </a:r>
          </a:p>
          <a:p>
            <a:endParaRPr lang="en-US" sz="2000" dirty="0"/>
          </a:p>
          <a:p>
            <a:endParaRPr lang="en-US" sz="2000" dirty="0"/>
          </a:p>
        </p:txBody>
      </p:sp>
    </p:spTree>
    <p:extLst>
      <p:ext uri="{BB962C8B-B14F-4D97-AF65-F5344CB8AC3E}">
        <p14:creationId xmlns:p14="http://schemas.microsoft.com/office/powerpoint/2010/main" val="22360692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0F2A2-E286-ABFF-43FD-8E5177B733A9}"/>
              </a:ext>
            </a:extLst>
          </p:cNvPr>
          <p:cNvSpPr>
            <a:spLocks noGrp="1"/>
          </p:cNvSpPr>
          <p:nvPr>
            <p:ph type="title"/>
          </p:nvPr>
        </p:nvSpPr>
        <p:spPr/>
        <p:txBody>
          <a:bodyPr>
            <a:normAutofit fontScale="90000"/>
          </a:bodyPr>
          <a:lstStyle/>
          <a:p>
            <a:r>
              <a:rPr lang="en-US" dirty="0"/>
              <a:t>Cell Panel Temperature from Ambient Temperature</a:t>
            </a:r>
          </a:p>
        </p:txBody>
      </p:sp>
      <p:sp>
        <p:nvSpPr>
          <p:cNvPr id="3" name="Content Placeholder 2">
            <a:extLst>
              <a:ext uri="{FF2B5EF4-FFF2-40B4-BE49-F238E27FC236}">
                <a16:creationId xmlns:a16="http://schemas.microsoft.com/office/drawing/2014/main" id="{1BF2D03A-9AA9-4933-4B21-0E95B2E33860}"/>
              </a:ext>
            </a:extLst>
          </p:cNvPr>
          <p:cNvSpPr>
            <a:spLocks noGrp="1"/>
          </p:cNvSpPr>
          <p:nvPr>
            <p:ph idx="1"/>
          </p:nvPr>
        </p:nvSpPr>
        <p:spPr/>
        <p:txBody>
          <a:bodyPr/>
          <a:lstStyle/>
          <a:p>
            <a:r>
              <a:rPr lang="en-US" dirty="0"/>
              <a:t>Use Homer Method with 3%</a:t>
            </a:r>
          </a:p>
          <a:p>
            <a:endParaRPr lang="en-US" dirty="0"/>
          </a:p>
        </p:txBody>
      </p:sp>
      <p:pic>
        <p:nvPicPr>
          <p:cNvPr id="5" name="Picture 4">
            <a:extLst>
              <a:ext uri="{FF2B5EF4-FFF2-40B4-BE49-F238E27FC236}">
                <a16:creationId xmlns:a16="http://schemas.microsoft.com/office/drawing/2014/main" id="{1F9D9D5E-D625-9CF1-473A-23CCEB70AF94}"/>
              </a:ext>
            </a:extLst>
          </p:cNvPr>
          <p:cNvPicPr>
            <a:picLocks noChangeAspect="1"/>
          </p:cNvPicPr>
          <p:nvPr/>
        </p:nvPicPr>
        <p:blipFill>
          <a:blip r:embed="rId2"/>
          <a:stretch>
            <a:fillRect/>
          </a:stretch>
        </p:blipFill>
        <p:spPr>
          <a:xfrm>
            <a:off x="304800" y="1719424"/>
            <a:ext cx="8308258" cy="4795676"/>
          </a:xfrm>
          <a:prstGeom prst="rect">
            <a:avLst/>
          </a:prstGeom>
        </p:spPr>
      </p:pic>
      <p:sp>
        <p:nvSpPr>
          <p:cNvPr id="6" name="TextBox 5">
            <a:extLst>
              <a:ext uri="{FF2B5EF4-FFF2-40B4-BE49-F238E27FC236}">
                <a16:creationId xmlns:a16="http://schemas.microsoft.com/office/drawing/2014/main" id="{7B6DD9B8-1E79-CCCF-0728-D8718A3E9C1C}"/>
              </a:ext>
            </a:extLst>
          </p:cNvPr>
          <p:cNvSpPr txBox="1"/>
          <p:nvPr/>
        </p:nvSpPr>
        <p:spPr>
          <a:xfrm>
            <a:off x="6179575" y="672174"/>
            <a:ext cx="2659626" cy="646331"/>
          </a:xfrm>
          <a:prstGeom prst="rect">
            <a:avLst/>
          </a:prstGeom>
          <a:solidFill>
            <a:srgbClr val="FFFF00"/>
          </a:solidFill>
        </p:spPr>
        <p:txBody>
          <a:bodyPr wrap="square" rtlCol="0">
            <a:spAutoFit/>
          </a:bodyPr>
          <a:lstStyle/>
          <a:p>
            <a:r>
              <a:rPr lang="en-US" dirty="0"/>
              <a:t>Note that results in 20 to 30 degree adjustments.</a:t>
            </a:r>
          </a:p>
        </p:txBody>
      </p:sp>
      <p:cxnSp>
        <p:nvCxnSpPr>
          <p:cNvPr id="8" name="Straight Arrow Connector 7">
            <a:extLst>
              <a:ext uri="{FF2B5EF4-FFF2-40B4-BE49-F238E27FC236}">
                <a16:creationId xmlns:a16="http://schemas.microsoft.com/office/drawing/2014/main" id="{2A267D45-A24A-50EE-5059-485DC2363E8B}"/>
              </a:ext>
            </a:extLst>
          </p:cNvPr>
          <p:cNvCxnSpPr/>
          <p:nvPr/>
        </p:nvCxnSpPr>
        <p:spPr>
          <a:xfrm>
            <a:off x="7034981" y="1318505"/>
            <a:ext cx="235974" cy="2339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8685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A77DA-CD22-6105-83EE-41D8C1BA5A4B}"/>
              </a:ext>
            </a:extLst>
          </p:cNvPr>
          <p:cNvSpPr>
            <a:spLocks noGrp="1"/>
          </p:cNvSpPr>
          <p:nvPr>
            <p:ph type="title"/>
          </p:nvPr>
        </p:nvSpPr>
        <p:spPr/>
        <p:txBody>
          <a:bodyPr>
            <a:normAutofit fontScale="90000"/>
          </a:bodyPr>
          <a:lstStyle/>
          <a:p>
            <a:r>
              <a:rPr lang="en-US" dirty="0"/>
              <a:t>Temperature Adjustment with Temperature Coefficient</a:t>
            </a:r>
          </a:p>
        </p:txBody>
      </p:sp>
      <p:sp>
        <p:nvSpPr>
          <p:cNvPr id="3" name="Content Placeholder 2">
            <a:extLst>
              <a:ext uri="{FF2B5EF4-FFF2-40B4-BE49-F238E27FC236}">
                <a16:creationId xmlns:a16="http://schemas.microsoft.com/office/drawing/2014/main" id="{3D0464E1-8BEF-678D-B0DB-72F9A83DCC8E}"/>
              </a:ext>
            </a:extLst>
          </p:cNvPr>
          <p:cNvSpPr>
            <a:spLocks noGrp="1"/>
          </p:cNvSpPr>
          <p:nvPr>
            <p:ph idx="1"/>
          </p:nvPr>
        </p:nvSpPr>
        <p:spPr/>
        <p:txBody>
          <a:bodyPr>
            <a:normAutofit/>
          </a:bodyPr>
          <a:lstStyle/>
          <a:p>
            <a:r>
              <a:rPr lang="en-US" sz="1800" dirty="0"/>
              <a:t>Use PV adjustment of -.4%</a:t>
            </a:r>
          </a:p>
          <a:p>
            <a:r>
              <a:rPr lang="en-US" sz="1800" dirty="0"/>
              <a:t>Note that never come close to 1,000 STC; this is reason for the AC/DC ratio</a:t>
            </a:r>
          </a:p>
          <a:p>
            <a:endParaRPr lang="en-US" sz="1800" dirty="0"/>
          </a:p>
        </p:txBody>
      </p:sp>
      <p:pic>
        <p:nvPicPr>
          <p:cNvPr id="5" name="Picture 4">
            <a:extLst>
              <a:ext uri="{FF2B5EF4-FFF2-40B4-BE49-F238E27FC236}">
                <a16:creationId xmlns:a16="http://schemas.microsoft.com/office/drawing/2014/main" id="{5F6CA90A-4223-182B-FB68-037D8D99347D}"/>
              </a:ext>
            </a:extLst>
          </p:cNvPr>
          <p:cNvPicPr>
            <a:picLocks noChangeAspect="1"/>
          </p:cNvPicPr>
          <p:nvPr/>
        </p:nvPicPr>
        <p:blipFill>
          <a:blip r:embed="rId2"/>
          <a:stretch>
            <a:fillRect/>
          </a:stretch>
        </p:blipFill>
        <p:spPr>
          <a:xfrm>
            <a:off x="117988" y="2364658"/>
            <a:ext cx="8721212" cy="4360606"/>
          </a:xfrm>
          <a:prstGeom prst="rect">
            <a:avLst/>
          </a:prstGeom>
        </p:spPr>
      </p:pic>
      <p:cxnSp>
        <p:nvCxnSpPr>
          <p:cNvPr id="7" name="Straight Arrow Connector 6">
            <a:extLst>
              <a:ext uri="{FF2B5EF4-FFF2-40B4-BE49-F238E27FC236}">
                <a16:creationId xmlns:a16="http://schemas.microsoft.com/office/drawing/2014/main" id="{2DC4B575-49B5-C25C-DE38-ABBB1E05ECDD}"/>
              </a:ext>
            </a:extLst>
          </p:cNvPr>
          <p:cNvCxnSpPr/>
          <p:nvPr/>
        </p:nvCxnSpPr>
        <p:spPr>
          <a:xfrm>
            <a:off x="2831690" y="4689987"/>
            <a:ext cx="54126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721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2953-DFF1-503E-D8D0-33285E91F61B}"/>
              </a:ext>
            </a:extLst>
          </p:cNvPr>
          <p:cNvSpPr>
            <a:spLocks noGrp="1"/>
          </p:cNvSpPr>
          <p:nvPr>
            <p:ph type="title"/>
          </p:nvPr>
        </p:nvSpPr>
        <p:spPr/>
        <p:txBody>
          <a:bodyPr/>
          <a:lstStyle/>
          <a:p>
            <a:r>
              <a:rPr lang="en-US" dirty="0"/>
              <a:t>AC to DC Ratio and Performance Ratio</a:t>
            </a:r>
          </a:p>
        </p:txBody>
      </p:sp>
      <p:sp>
        <p:nvSpPr>
          <p:cNvPr id="3" name="Content Placeholder 2">
            <a:extLst>
              <a:ext uri="{FF2B5EF4-FFF2-40B4-BE49-F238E27FC236}">
                <a16:creationId xmlns:a16="http://schemas.microsoft.com/office/drawing/2014/main" id="{E2C7E516-7226-39BA-FD09-FB493D0C1DAD}"/>
              </a:ext>
            </a:extLst>
          </p:cNvPr>
          <p:cNvSpPr>
            <a:spLocks noGrp="1"/>
          </p:cNvSpPr>
          <p:nvPr>
            <p:ph idx="1"/>
          </p:nvPr>
        </p:nvSpPr>
        <p:spPr/>
        <p:txBody>
          <a:bodyPr/>
          <a:lstStyle/>
          <a:p>
            <a:r>
              <a:rPr lang="en-US" dirty="0"/>
              <a:t>Can compute the remaining output subject to the maximum output from the size of the inverter</a:t>
            </a:r>
          </a:p>
          <a:p>
            <a:endParaRPr lang="en-US" dirty="0"/>
          </a:p>
        </p:txBody>
      </p:sp>
      <p:pic>
        <p:nvPicPr>
          <p:cNvPr id="5" name="Picture 4">
            <a:extLst>
              <a:ext uri="{FF2B5EF4-FFF2-40B4-BE49-F238E27FC236}">
                <a16:creationId xmlns:a16="http://schemas.microsoft.com/office/drawing/2014/main" id="{B1FD0E49-B27D-2134-037E-E572784885E7}"/>
              </a:ext>
            </a:extLst>
          </p:cNvPr>
          <p:cNvPicPr>
            <a:picLocks noChangeAspect="1"/>
          </p:cNvPicPr>
          <p:nvPr/>
        </p:nvPicPr>
        <p:blipFill>
          <a:blip r:embed="rId2"/>
          <a:stretch>
            <a:fillRect/>
          </a:stretch>
        </p:blipFill>
        <p:spPr>
          <a:xfrm>
            <a:off x="144780" y="2003826"/>
            <a:ext cx="8839200" cy="4067791"/>
          </a:xfrm>
          <a:prstGeom prst="rect">
            <a:avLst/>
          </a:prstGeom>
        </p:spPr>
      </p:pic>
      <p:cxnSp>
        <p:nvCxnSpPr>
          <p:cNvPr id="7" name="Straight Arrow Connector 6">
            <a:extLst>
              <a:ext uri="{FF2B5EF4-FFF2-40B4-BE49-F238E27FC236}">
                <a16:creationId xmlns:a16="http://schemas.microsoft.com/office/drawing/2014/main" id="{D7F201A2-7061-8BB7-95C3-54E3D01DF9FC}"/>
              </a:ext>
            </a:extLst>
          </p:cNvPr>
          <p:cNvCxnSpPr/>
          <p:nvPr/>
        </p:nvCxnSpPr>
        <p:spPr>
          <a:xfrm>
            <a:off x="3421626" y="4689987"/>
            <a:ext cx="82590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2338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32447-33A4-7846-5B73-DC99EEA0F903}"/>
              </a:ext>
            </a:extLst>
          </p:cNvPr>
          <p:cNvSpPr>
            <a:spLocks noGrp="1"/>
          </p:cNvSpPr>
          <p:nvPr>
            <p:ph type="title"/>
          </p:nvPr>
        </p:nvSpPr>
        <p:spPr/>
        <p:txBody>
          <a:bodyPr/>
          <a:lstStyle/>
          <a:p>
            <a:r>
              <a:rPr lang="en-US" dirty="0"/>
              <a:t>Size of System</a:t>
            </a:r>
          </a:p>
        </p:txBody>
      </p:sp>
      <p:sp>
        <p:nvSpPr>
          <p:cNvPr id="3" name="Content Placeholder 2">
            <a:extLst>
              <a:ext uri="{FF2B5EF4-FFF2-40B4-BE49-F238E27FC236}">
                <a16:creationId xmlns:a16="http://schemas.microsoft.com/office/drawing/2014/main" id="{1400AF41-B22A-BECD-2C05-A1C0002A5F1E}"/>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24B0F624-2BA3-8A00-6699-002FA0D7549E}"/>
              </a:ext>
            </a:extLst>
          </p:cNvPr>
          <p:cNvPicPr>
            <a:picLocks noChangeAspect="1"/>
          </p:cNvPicPr>
          <p:nvPr/>
        </p:nvPicPr>
        <p:blipFill>
          <a:blip r:embed="rId2"/>
          <a:stretch>
            <a:fillRect/>
          </a:stretch>
        </p:blipFill>
        <p:spPr>
          <a:xfrm>
            <a:off x="707240" y="1410821"/>
            <a:ext cx="5530961" cy="1701834"/>
          </a:xfrm>
          <a:prstGeom prst="rect">
            <a:avLst/>
          </a:prstGeom>
        </p:spPr>
      </p:pic>
      <p:pic>
        <p:nvPicPr>
          <p:cNvPr id="11" name="Picture 10">
            <a:extLst>
              <a:ext uri="{FF2B5EF4-FFF2-40B4-BE49-F238E27FC236}">
                <a16:creationId xmlns:a16="http://schemas.microsoft.com/office/drawing/2014/main" id="{75D187A2-6DD8-CAD4-539B-B5AB55EA07FD}"/>
              </a:ext>
            </a:extLst>
          </p:cNvPr>
          <p:cNvPicPr>
            <a:picLocks noChangeAspect="1"/>
          </p:cNvPicPr>
          <p:nvPr/>
        </p:nvPicPr>
        <p:blipFill>
          <a:blip r:embed="rId3"/>
          <a:stretch>
            <a:fillRect/>
          </a:stretch>
        </p:blipFill>
        <p:spPr>
          <a:xfrm>
            <a:off x="561269" y="3381258"/>
            <a:ext cx="6883754" cy="2267067"/>
          </a:xfrm>
          <a:prstGeom prst="rect">
            <a:avLst/>
          </a:prstGeom>
        </p:spPr>
      </p:pic>
    </p:spTree>
    <p:extLst>
      <p:ext uri="{BB962C8B-B14F-4D97-AF65-F5344CB8AC3E}">
        <p14:creationId xmlns:p14="http://schemas.microsoft.com/office/powerpoint/2010/main" val="11171698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03D2B-FDD8-AECE-65D0-D3C0CCE13DBB}"/>
              </a:ext>
            </a:extLst>
          </p:cNvPr>
          <p:cNvSpPr>
            <a:spLocks noGrp="1"/>
          </p:cNvSpPr>
          <p:nvPr>
            <p:ph type="title"/>
          </p:nvPr>
        </p:nvSpPr>
        <p:spPr/>
        <p:txBody>
          <a:bodyPr/>
          <a:lstStyle/>
          <a:p>
            <a:r>
              <a:rPr lang="en-US" dirty="0"/>
              <a:t>Capital Expenditure Discussion</a:t>
            </a:r>
          </a:p>
        </p:txBody>
      </p:sp>
      <p:sp>
        <p:nvSpPr>
          <p:cNvPr id="3" name="Content Placeholder 2">
            <a:extLst>
              <a:ext uri="{FF2B5EF4-FFF2-40B4-BE49-F238E27FC236}">
                <a16:creationId xmlns:a16="http://schemas.microsoft.com/office/drawing/2014/main" id="{725847A7-F52A-8162-FD81-0C320EA35CB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8513820-20DC-8954-574C-794F6A36B596}"/>
              </a:ext>
            </a:extLst>
          </p:cNvPr>
          <p:cNvPicPr>
            <a:picLocks noChangeAspect="1"/>
          </p:cNvPicPr>
          <p:nvPr/>
        </p:nvPicPr>
        <p:blipFill>
          <a:blip r:embed="rId2"/>
          <a:stretch>
            <a:fillRect/>
          </a:stretch>
        </p:blipFill>
        <p:spPr>
          <a:xfrm>
            <a:off x="768154" y="2343094"/>
            <a:ext cx="7607691" cy="2171812"/>
          </a:xfrm>
          <a:prstGeom prst="rect">
            <a:avLst/>
          </a:prstGeom>
        </p:spPr>
      </p:pic>
    </p:spTree>
    <p:extLst>
      <p:ext uri="{BB962C8B-B14F-4D97-AF65-F5344CB8AC3E}">
        <p14:creationId xmlns:p14="http://schemas.microsoft.com/office/powerpoint/2010/main" val="24825414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8EC0-CB4F-7780-F69D-F6E5C322CB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0BFA0F-D924-D38A-9321-DA950CFFA06C}"/>
              </a:ext>
            </a:extLst>
          </p:cNvPr>
          <p:cNvSpPr>
            <a:spLocks noGrp="1"/>
          </p:cNvSpPr>
          <p:nvPr>
            <p:ph idx="1"/>
          </p:nvPr>
        </p:nvSpPr>
        <p:spPr/>
        <p:txBody>
          <a:bodyPr/>
          <a:lstStyle/>
          <a:p>
            <a:r>
              <a:rPr lang="en-US" dirty="0"/>
              <a:t>One of the pending points are the mini-grid construction milestones that would result in the disbursement of a percentage of the CAPEX support funds to the SPVs.</a:t>
            </a:r>
          </a:p>
          <a:p>
            <a:r>
              <a:rPr lang="en-US" dirty="0"/>
              <a:t>One variant could be to define in advance very strict milestone moments that will be applied for all SPVs or as the other variant, the definition of these milestones could be kept very open and be the result of negotiations with the SPVs during the concession awarding.  </a:t>
            </a:r>
          </a:p>
          <a:p>
            <a:r>
              <a:rPr lang="en-US" dirty="0"/>
              <a:t> </a:t>
            </a:r>
          </a:p>
          <a:p>
            <a:r>
              <a:rPr lang="en-US" dirty="0"/>
              <a:t>Of course, the final decision is with Enabel, but based on your experience with GCF, would both variants be acceptable for GCF?</a:t>
            </a:r>
          </a:p>
          <a:p>
            <a:r>
              <a:rPr lang="en-US" dirty="0"/>
              <a:t>In which sense does the decision on the construction milestones influence the financial model of annex 3?</a:t>
            </a:r>
          </a:p>
          <a:p>
            <a:endParaRPr lang="en-US" dirty="0"/>
          </a:p>
        </p:txBody>
      </p:sp>
    </p:spTree>
    <p:extLst>
      <p:ext uri="{BB962C8B-B14F-4D97-AF65-F5344CB8AC3E}">
        <p14:creationId xmlns:p14="http://schemas.microsoft.com/office/powerpoint/2010/main" val="2273924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8177-286A-BFD9-121F-2FB41CDF1858}"/>
              </a:ext>
            </a:extLst>
          </p:cNvPr>
          <p:cNvSpPr>
            <a:spLocks noGrp="1"/>
          </p:cNvSpPr>
          <p:nvPr>
            <p:ph type="ctrTitle"/>
          </p:nvPr>
        </p:nvSpPr>
        <p:spPr/>
        <p:txBody>
          <a:bodyPr/>
          <a:lstStyle/>
          <a:p>
            <a:r>
              <a:rPr lang="en-US" dirty="0"/>
              <a:t>Operational Inputs for Case 1 - Nagonha Mini Grid</a:t>
            </a:r>
          </a:p>
        </p:txBody>
      </p:sp>
    </p:spTree>
    <p:extLst>
      <p:ext uri="{BB962C8B-B14F-4D97-AF65-F5344CB8AC3E}">
        <p14:creationId xmlns:p14="http://schemas.microsoft.com/office/powerpoint/2010/main" val="3427205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B9973-FB4C-332A-19EB-F2AD9C97E975}"/>
              </a:ext>
            </a:extLst>
          </p:cNvPr>
          <p:cNvSpPr>
            <a:spLocks noGrp="1"/>
          </p:cNvSpPr>
          <p:nvPr>
            <p:ph type="title"/>
          </p:nvPr>
        </p:nvSpPr>
        <p:spPr/>
        <p:txBody>
          <a:bodyPr/>
          <a:lstStyle/>
          <a:p>
            <a:r>
              <a:rPr lang="en-US" dirty="0"/>
              <a:t>Case 1 Mini Grid</a:t>
            </a:r>
          </a:p>
        </p:txBody>
      </p:sp>
      <p:sp>
        <p:nvSpPr>
          <p:cNvPr id="3" name="Content Placeholder 2">
            <a:extLst>
              <a:ext uri="{FF2B5EF4-FFF2-40B4-BE49-F238E27FC236}">
                <a16:creationId xmlns:a16="http://schemas.microsoft.com/office/drawing/2014/main" id="{E14313E4-0170-3160-F772-0ACFC68C6286}"/>
              </a:ext>
            </a:extLst>
          </p:cNvPr>
          <p:cNvSpPr>
            <a:spLocks noGrp="1"/>
          </p:cNvSpPr>
          <p:nvPr>
            <p:ph idx="1"/>
          </p:nvPr>
        </p:nvSpPr>
        <p:spPr>
          <a:xfrm>
            <a:off x="304801" y="1209675"/>
            <a:ext cx="8316686" cy="4395258"/>
          </a:xfrm>
        </p:spPr>
        <p:txBody>
          <a:bodyPr/>
          <a:lstStyle/>
          <a:p>
            <a:pPr marL="0" indent="0">
              <a:buNone/>
            </a:pPr>
            <a:endParaRPr lang="en-US" dirty="0"/>
          </a:p>
          <a:p>
            <a:endParaRPr lang="en-US" dirty="0"/>
          </a:p>
        </p:txBody>
      </p:sp>
      <p:pic>
        <p:nvPicPr>
          <p:cNvPr id="4" name="Picture 3" descr="A map of a body of water&#10;&#10;AI-generated content may be incorrect.">
            <a:extLst>
              <a:ext uri="{FF2B5EF4-FFF2-40B4-BE49-F238E27FC236}">
                <a16:creationId xmlns:a16="http://schemas.microsoft.com/office/drawing/2014/main" id="{F1008025-E335-A0FA-CC67-80917CCF7F83}"/>
              </a:ext>
            </a:extLst>
          </p:cNvPr>
          <p:cNvPicPr>
            <a:picLocks noChangeAspect="1"/>
          </p:cNvPicPr>
          <p:nvPr/>
        </p:nvPicPr>
        <p:blipFill>
          <a:blip r:embed="rId2"/>
          <a:stretch>
            <a:fillRect/>
          </a:stretch>
        </p:blipFill>
        <p:spPr>
          <a:xfrm>
            <a:off x="126133" y="892311"/>
            <a:ext cx="3469433" cy="2456032"/>
          </a:xfrm>
          <a:prstGeom prst="rect">
            <a:avLst/>
          </a:prstGeom>
        </p:spPr>
      </p:pic>
      <p:pic>
        <p:nvPicPr>
          <p:cNvPr id="5" name="Picture 4" descr="A screenshot of a data sheet&#10;&#10;AI-generated content may be incorrect.">
            <a:extLst>
              <a:ext uri="{FF2B5EF4-FFF2-40B4-BE49-F238E27FC236}">
                <a16:creationId xmlns:a16="http://schemas.microsoft.com/office/drawing/2014/main" id="{F49F6A17-B60C-D3AE-66C6-05CA8353B643}"/>
              </a:ext>
            </a:extLst>
          </p:cNvPr>
          <p:cNvPicPr>
            <a:picLocks noChangeAspect="1"/>
          </p:cNvPicPr>
          <p:nvPr/>
        </p:nvPicPr>
        <p:blipFill>
          <a:blip r:embed="rId3"/>
          <a:stretch>
            <a:fillRect/>
          </a:stretch>
        </p:blipFill>
        <p:spPr>
          <a:xfrm>
            <a:off x="2028715" y="2918691"/>
            <a:ext cx="7115285" cy="3876918"/>
          </a:xfrm>
          <a:prstGeom prst="rect">
            <a:avLst/>
          </a:prstGeom>
        </p:spPr>
      </p:pic>
      <p:pic>
        <p:nvPicPr>
          <p:cNvPr id="7" name="Picture 6">
            <a:extLst>
              <a:ext uri="{FF2B5EF4-FFF2-40B4-BE49-F238E27FC236}">
                <a16:creationId xmlns:a16="http://schemas.microsoft.com/office/drawing/2014/main" id="{4A979DF2-4318-0A48-F27C-0775BC2D340D}"/>
              </a:ext>
            </a:extLst>
          </p:cNvPr>
          <p:cNvPicPr>
            <a:picLocks noChangeAspect="1"/>
          </p:cNvPicPr>
          <p:nvPr/>
        </p:nvPicPr>
        <p:blipFill>
          <a:blip r:embed="rId4"/>
          <a:stretch>
            <a:fillRect/>
          </a:stretch>
        </p:blipFill>
        <p:spPr>
          <a:xfrm>
            <a:off x="3628863" y="1616287"/>
            <a:ext cx="4992624" cy="1008080"/>
          </a:xfrm>
          <a:prstGeom prst="rect">
            <a:avLst/>
          </a:prstGeom>
        </p:spPr>
      </p:pic>
    </p:spTree>
    <p:extLst>
      <p:ext uri="{BB962C8B-B14F-4D97-AF65-F5344CB8AC3E}">
        <p14:creationId xmlns:p14="http://schemas.microsoft.com/office/powerpoint/2010/main" val="1827783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03F5E-B0F0-2618-8E87-8C3EF949497F}"/>
              </a:ext>
            </a:extLst>
          </p:cNvPr>
          <p:cNvSpPr>
            <a:spLocks noGrp="1"/>
          </p:cNvSpPr>
          <p:nvPr>
            <p:ph type="title"/>
          </p:nvPr>
        </p:nvSpPr>
        <p:spPr/>
        <p:txBody>
          <a:bodyPr/>
          <a:lstStyle/>
          <a:p>
            <a:r>
              <a:rPr lang="en-US" dirty="0"/>
              <a:t>Energy Consumption</a:t>
            </a:r>
          </a:p>
        </p:txBody>
      </p:sp>
      <p:sp>
        <p:nvSpPr>
          <p:cNvPr id="3" name="Content Placeholder 2">
            <a:extLst>
              <a:ext uri="{FF2B5EF4-FFF2-40B4-BE49-F238E27FC236}">
                <a16:creationId xmlns:a16="http://schemas.microsoft.com/office/drawing/2014/main" id="{AC5382E4-FEBD-E8DB-CF15-C149E71616AB}"/>
              </a:ext>
            </a:extLst>
          </p:cNvPr>
          <p:cNvSpPr>
            <a:spLocks noGrp="1"/>
          </p:cNvSpPr>
          <p:nvPr>
            <p:ph idx="1"/>
          </p:nvPr>
        </p:nvSpPr>
        <p:spPr/>
        <p:txBody>
          <a:bodyPr/>
          <a:lstStyle/>
          <a:p>
            <a:r>
              <a:rPr lang="en-US" dirty="0"/>
              <a:t>Use this to establish the base case annual demand. We make alternative load growth assumptions going forward. Annualizing the last four months produces a base value of 252,153 kWh per year.</a:t>
            </a:r>
          </a:p>
          <a:p>
            <a:endParaRPr lang="en-US" dirty="0"/>
          </a:p>
        </p:txBody>
      </p:sp>
      <p:pic>
        <p:nvPicPr>
          <p:cNvPr id="7" name="Picture 6">
            <a:extLst>
              <a:ext uri="{FF2B5EF4-FFF2-40B4-BE49-F238E27FC236}">
                <a16:creationId xmlns:a16="http://schemas.microsoft.com/office/drawing/2014/main" id="{67DD9851-0A7F-2C07-D247-AD6B3F95DFF2}"/>
              </a:ext>
            </a:extLst>
          </p:cNvPr>
          <p:cNvPicPr>
            <a:picLocks noChangeAspect="1"/>
          </p:cNvPicPr>
          <p:nvPr/>
        </p:nvPicPr>
        <p:blipFill>
          <a:blip r:embed="rId2"/>
          <a:stretch>
            <a:fillRect/>
          </a:stretch>
        </p:blipFill>
        <p:spPr>
          <a:xfrm>
            <a:off x="304801" y="2375376"/>
            <a:ext cx="5569236" cy="2063856"/>
          </a:xfrm>
          <a:prstGeom prst="rect">
            <a:avLst/>
          </a:prstGeom>
        </p:spPr>
      </p:pic>
      <p:pic>
        <p:nvPicPr>
          <p:cNvPr id="5" name="Picture 4">
            <a:extLst>
              <a:ext uri="{FF2B5EF4-FFF2-40B4-BE49-F238E27FC236}">
                <a16:creationId xmlns:a16="http://schemas.microsoft.com/office/drawing/2014/main" id="{C4BD5A24-616E-B6C4-6CB6-C8D20CC94BB9}"/>
              </a:ext>
            </a:extLst>
          </p:cNvPr>
          <p:cNvPicPr>
            <a:picLocks noChangeAspect="1"/>
          </p:cNvPicPr>
          <p:nvPr/>
        </p:nvPicPr>
        <p:blipFill>
          <a:blip r:embed="rId3"/>
          <a:stretch>
            <a:fillRect/>
          </a:stretch>
        </p:blipFill>
        <p:spPr>
          <a:xfrm>
            <a:off x="3580522" y="3462186"/>
            <a:ext cx="5344021" cy="3209544"/>
          </a:xfrm>
          <a:prstGeom prst="rect">
            <a:avLst/>
          </a:prstGeom>
        </p:spPr>
      </p:pic>
    </p:spTree>
    <p:extLst>
      <p:ext uri="{BB962C8B-B14F-4D97-AF65-F5344CB8AC3E}">
        <p14:creationId xmlns:p14="http://schemas.microsoft.com/office/powerpoint/2010/main" val="348773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B4E8-EB8A-993B-9821-2039658EAB4C}"/>
              </a:ext>
            </a:extLst>
          </p:cNvPr>
          <p:cNvSpPr>
            <a:spLocks noGrp="1"/>
          </p:cNvSpPr>
          <p:nvPr>
            <p:ph type="title"/>
          </p:nvPr>
        </p:nvSpPr>
        <p:spPr/>
        <p:txBody>
          <a:bodyPr>
            <a:normAutofit fontScale="90000"/>
          </a:bodyPr>
          <a:lstStyle/>
          <a:p>
            <a:r>
              <a:rPr lang="en-US" dirty="0"/>
              <a:t>Illustration of Inputs for Capacity and Deman Growth</a:t>
            </a:r>
          </a:p>
        </p:txBody>
      </p:sp>
      <p:sp>
        <p:nvSpPr>
          <p:cNvPr id="3" name="Content Placeholder 2">
            <a:extLst>
              <a:ext uri="{FF2B5EF4-FFF2-40B4-BE49-F238E27FC236}">
                <a16:creationId xmlns:a16="http://schemas.microsoft.com/office/drawing/2014/main" id="{8A757EA8-62DC-7EC2-E7B4-CB24FEF02197}"/>
              </a:ext>
            </a:extLst>
          </p:cNvPr>
          <p:cNvSpPr>
            <a:spLocks noGrp="1"/>
          </p:cNvSpPr>
          <p:nvPr>
            <p:ph idx="1"/>
          </p:nvPr>
        </p:nvSpPr>
        <p:spPr/>
        <p:txBody>
          <a:bodyPr/>
          <a:lstStyle/>
          <a:p>
            <a:r>
              <a:rPr lang="en-US" dirty="0"/>
              <a:t>First part of inputs has sizing of capacity and annual demand.</a:t>
            </a:r>
          </a:p>
          <a:p>
            <a:r>
              <a:rPr lang="en-US" dirty="0"/>
              <a:t>Use the notion of constant inputs and time series that is now common in models.</a:t>
            </a:r>
          </a:p>
          <a:p>
            <a:r>
              <a:rPr lang="en-US" dirty="0"/>
              <a:t>Use the drop-down box to simulate different cases.</a:t>
            </a:r>
          </a:p>
        </p:txBody>
      </p:sp>
      <p:pic>
        <p:nvPicPr>
          <p:cNvPr id="5" name="Picture 4">
            <a:extLst>
              <a:ext uri="{FF2B5EF4-FFF2-40B4-BE49-F238E27FC236}">
                <a16:creationId xmlns:a16="http://schemas.microsoft.com/office/drawing/2014/main" id="{1BED8B38-FD8E-617E-B526-39C686346B16}"/>
              </a:ext>
            </a:extLst>
          </p:cNvPr>
          <p:cNvPicPr>
            <a:picLocks noChangeAspect="1"/>
          </p:cNvPicPr>
          <p:nvPr/>
        </p:nvPicPr>
        <p:blipFill>
          <a:blip r:embed="rId2"/>
          <a:stretch>
            <a:fillRect/>
          </a:stretch>
        </p:blipFill>
        <p:spPr>
          <a:xfrm>
            <a:off x="200025" y="2288566"/>
            <a:ext cx="8621487" cy="3883191"/>
          </a:xfrm>
          <a:prstGeom prst="rect">
            <a:avLst/>
          </a:prstGeom>
        </p:spPr>
      </p:pic>
    </p:spTree>
    <p:extLst>
      <p:ext uri="{BB962C8B-B14F-4D97-AF65-F5344CB8AC3E}">
        <p14:creationId xmlns:p14="http://schemas.microsoft.com/office/powerpoint/2010/main" val="612182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14F81-CFFC-04B1-B33D-A555B74EC2FB}"/>
              </a:ext>
            </a:extLst>
          </p:cNvPr>
          <p:cNvSpPr>
            <a:spLocks noGrp="1"/>
          </p:cNvSpPr>
          <p:nvPr>
            <p:ph type="title"/>
          </p:nvPr>
        </p:nvSpPr>
        <p:spPr/>
        <p:txBody>
          <a:bodyPr>
            <a:normAutofit/>
          </a:bodyPr>
          <a:lstStyle/>
          <a:p>
            <a:r>
              <a:rPr lang="en-US" dirty="0"/>
              <a:t>Case 1 – Mini Grid Load Curves</a:t>
            </a:r>
          </a:p>
        </p:txBody>
      </p:sp>
      <p:sp>
        <p:nvSpPr>
          <p:cNvPr id="3" name="Content Placeholder 2">
            <a:extLst>
              <a:ext uri="{FF2B5EF4-FFF2-40B4-BE49-F238E27FC236}">
                <a16:creationId xmlns:a16="http://schemas.microsoft.com/office/drawing/2014/main" id="{C69D9233-282A-7ED6-9F70-6D172696CB6A}"/>
              </a:ext>
            </a:extLst>
          </p:cNvPr>
          <p:cNvSpPr>
            <a:spLocks noGrp="1"/>
          </p:cNvSpPr>
          <p:nvPr>
            <p:ph idx="1"/>
          </p:nvPr>
        </p:nvSpPr>
        <p:spPr/>
        <p:txBody>
          <a:bodyPr>
            <a:normAutofit lnSpcReduction="10000"/>
          </a:bodyPr>
          <a:lstStyle/>
          <a:p>
            <a:r>
              <a:rPr lang="en-US" dirty="0"/>
              <a:t>The fact that hourly loads are provided allows dispatch analysis in the financial model when combined with solar and battery. For this system, note that the load increases after sundown. Similar usage pattern in 2025; but increase from load growth. The load from 2025 is used as a baseline.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dirty="0"/>
              <a:t>Note in the right-hand graph that the increase in load happens slightly later because of the timing of the sundown.</a:t>
            </a:r>
          </a:p>
          <a:p>
            <a:endParaRPr lang="en-US" dirty="0"/>
          </a:p>
        </p:txBody>
      </p:sp>
      <p:pic>
        <p:nvPicPr>
          <p:cNvPr id="4" name="Picture 3" descr="A graph of a graph&#10;&#10;AI-generated content may be incorrect.">
            <a:extLst>
              <a:ext uri="{FF2B5EF4-FFF2-40B4-BE49-F238E27FC236}">
                <a16:creationId xmlns:a16="http://schemas.microsoft.com/office/drawing/2014/main" id="{C144E111-B292-51C4-D1AD-DBE36E501A33}"/>
              </a:ext>
            </a:extLst>
          </p:cNvPr>
          <p:cNvPicPr>
            <a:picLocks noChangeAspect="1"/>
          </p:cNvPicPr>
          <p:nvPr/>
        </p:nvPicPr>
        <p:blipFill>
          <a:blip r:embed="rId2"/>
          <a:stretch>
            <a:fillRect/>
          </a:stretch>
        </p:blipFill>
        <p:spPr>
          <a:xfrm>
            <a:off x="157993" y="2189573"/>
            <a:ext cx="4442828" cy="2698923"/>
          </a:xfrm>
          <a:prstGeom prst="rect">
            <a:avLst/>
          </a:prstGeom>
        </p:spPr>
      </p:pic>
      <p:pic>
        <p:nvPicPr>
          <p:cNvPr id="5" name="Picture 4" descr="A graph of a load curve&#10;&#10;AI-generated content may be incorrect.">
            <a:extLst>
              <a:ext uri="{FF2B5EF4-FFF2-40B4-BE49-F238E27FC236}">
                <a16:creationId xmlns:a16="http://schemas.microsoft.com/office/drawing/2014/main" id="{ACDE670A-4130-04FD-033D-F46850615A6B}"/>
              </a:ext>
            </a:extLst>
          </p:cNvPr>
          <p:cNvPicPr>
            <a:picLocks noChangeAspect="1"/>
          </p:cNvPicPr>
          <p:nvPr/>
        </p:nvPicPr>
        <p:blipFill>
          <a:blip r:embed="rId3"/>
          <a:stretch>
            <a:fillRect/>
          </a:stretch>
        </p:blipFill>
        <p:spPr>
          <a:xfrm>
            <a:off x="4463144" y="2198717"/>
            <a:ext cx="4579513" cy="2604353"/>
          </a:xfrm>
          <a:prstGeom prst="rect">
            <a:avLst/>
          </a:prstGeom>
        </p:spPr>
      </p:pic>
    </p:spTree>
    <p:extLst>
      <p:ext uri="{BB962C8B-B14F-4D97-AF65-F5344CB8AC3E}">
        <p14:creationId xmlns:p14="http://schemas.microsoft.com/office/powerpoint/2010/main" val="3120650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B9BA-74E5-A1FA-67FD-ED2C63B8B473}"/>
              </a:ext>
            </a:extLst>
          </p:cNvPr>
          <p:cNvSpPr>
            <a:spLocks noGrp="1"/>
          </p:cNvSpPr>
          <p:nvPr>
            <p:ph type="title"/>
          </p:nvPr>
        </p:nvSpPr>
        <p:spPr/>
        <p:txBody>
          <a:bodyPr/>
          <a:lstStyle/>
          <a:p>
            <a:r>
              <a:rPr lang="en-US" dirty="0"/>
              <a:t>More Load Curves</a:t>
            </a:r>
          </a:p>
        </p:txBody>
      </p:sp>
      <p:sp>
        <p:nvSpPr>
          <p:cNvPr id="3" name="Content Placeholder 2">
            <a:extLst>
              <a:ext uri="{FF2B5EF4-FFF2-40B4-BE49-F238E27FC236}">
                <a16:creationId xmlns:a16="http://schemas.microsoft.com/office/drawing/2014/main" id="{E96D8BD0-5FCB-0FD1-DCBC-03E6C22CA4AE}"/>
              </a:ext>
            </a:extLst>
          </p:cNvPr>
          <p:cNvSpPr>
            <a:spLocks noGrp="1"/>
          </p:cNvSpPr>
          <p:nvPr>
            <p:ph idx="1"/>
          </p:nvPr>
        </p:nvSpPr>
        <p:spPr/>
        <p:txBody>
          <a:bodyPr/>
          <a:lstStyle/>
          <a:p>
            <a:r>
              <a:rPr lang="en-US" dirty="0"/>
              <a:t>.</a:t>
            </a:r>
          </a:p>
          <a:p>
            <a:endParaRPr lang="en-US" dirty="0"/>
          </a:p>
        </p:txBody>
      </p:sp>
      <p:pic>
        <p:nvPicPr>
          <p:cNvPr id="5" name="Content Placeholder 4">
            <a:extLst>
              <a:ext uri="{FF2B5EF4-FFF2-40B4-BE49-F238E27FC236}">
                <a16:creationId xmlns:a16="http://schemas.microsoft.com/office/drawing/2014/main" id="{371AD0BF-4F44-A5ED-0848-EB3AAC91A31B}"/>
              </a:ext>
            </a:extLst>
          </p:cNvPr>
          <p:cNvPicPr>
            <a:picLocks noChangeAspect="1"/>
          </p:cNvPicPr>
          <p:nvPr/>
        </p:nvPicPr>
        <p:blipFill>
          <a:blip r:embed="rId2"/>
          <a:stretch>
            <a:fillRect/>
          </a:stretch>
        </p:blipFill>
        <p:spPr>
          <a:xfrm>
            <a:off x="1040430" y="1413566"/>
            <a:ext cx="6845652" cy="3988005"/>
          </a:xfrm>
          <a:prstGeom prst="rect">
            <a:avLst/>
          </a:prstGeom>
        </p:spPr>
      </p:pic>
    </p:spTree>
    <p:extLst>
      <p:ext uri="{BB962C8B-B14F-4D97-AF65-F5344CB8AC3E}">
        <p14:creationId xmlns:p14="http://schemas.microsoft.com/office/powerpoint/2010/main" val="3336890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C8C2-D1AC-235E-C28D-D0E749859B2C}"/>
              </a:ext>
            </a:extLst>
          </p:cNvPr>
          <p:cNvSpPr>
            <a:spLocks noGrp="1"/>
          </p:cNvSpPr>
          <p:nvPr>
            <p:ph type="title"/>
          </p:nvPr>
        </p:nvSpPr>
        <p:spPr/>
        <p:txBody>
          <a:bodyPr/>
          <a:lstStyle/>
          <a:p>
            <a:r>
              <a:rPr lang="en-US" dirty="0"/>
              <a:t>Hourly Demand Patterns per Month</a:t>
            </a:r>
          </a:p>
        </p:txBody>
      </p:sp>
      <p:sp>
        <p:nvSpPr>
          <p:cNvPr id="3" name="Content Placeholder 2">
            <a:extLst>
              <a:ext uri="{FF2B5EF4-FFF2-40B4-BE49-F238E27FC236}">
                <a16:creationId xmlns:a16="http://schemas.microsoft.com/office/drawing/2014/main" id="{CBEEE5D7-5657-751A-4C66-9F48BF479524}"/>
              </a:ext>
            </a:extLst>
          </p:cNvPr>
          <p:cNvSpPr>
            <a:spLocks noGrp="1"/>
          </p:cNvSpPr>
          <p:nvPr>
            <p:ph idx="1"/>
          </p:nvPr>
        </p:nvSpPr>
        <p:spPr/>
        <p:txBody>
          <a:bodyPr/>
          <a:lstStyle/>
          <a:p>
            <a:r>
              <a:rPr lang="en-US" dirty="0"/>
              <a:t>Different hourly demands are entered by month in the model</a:t>
            </a:r>
          </a:p>
          <a:p>
            <a:r>
              <a:rPr lang="en-US" dirty="0"/>
              <a:t>Hourly demands are resolved to annual demands using the resolve button</a:t>
            </a:r>
          </a:p>
          <a:p>
            <a:r>
              <a:rPr lang="en-US" dirty="0"/>
              <a:t>Simulation of hourly solar, battery charge and discharge and remaining diesel using the Simulate Demand and Supply button</a:t>
            </a:r>
          </a:p>
          <a:p>
            <a:endParaRPr lang="en-US" dirty="0"/>
          </a:p>
        </p:txBody>
      </p:sp>
      <p:pic>
        <p:nvPicPr>
          <p:cNvPr id="7" name="Picture 6">
            <a:extLst>
              <a:ext uri="{FF2B5EF4-FFF2-40B4-BE49-F238E27FC236}">
                <a16:creationId xmlns:a16="http://schemas.microsoft.com/office/drawing/2014/main" id="{2829D9F6-A26F-0C4D-150E-734BFE8F097E}"/>
              </a:ext>
            </a:extLst>
          </p:cNvPr>
          <p:cNvPicPr>
            <a:picLocks noChangeAspect="1"/>
          </p:cNvPicPr>
          <p:nvPr/>
        </p:nvPicPr>
        <p:blipFill>
          <a:blip r:embed="rId2"/>
          <a:stretch>
            <a:fillRect/>
          </a:stretch>
        </p:blipFill>
        <p:spPr>
          <a:xfrm>
            <a:off x="304801" y="2801802"/>
            <a:ext cx="8054109" cy="3639019"/>
          </a:xfrm>
          <a:prstGeom prst="rect">
            <a:avLst/>
          </a:prstGeom>
        </p:spPr>
      </p:pic>
    </p:spTree>
    <p:extLst>
      <p:ext uri="{BB962C8B-B14F-4D97-AF65-F5344CB8AC3E}">
        <p14:creationId xmlns:p14="http://schemas.microsoft.com/office/powerpoint/2010/main" val="1673752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CD484-4AFA-A7CE-F017-F4CB22F2EFA1}"/>
              </a:ext>
            </a:extLst>
          </p:cNvPr>
          <p:cNvSpPr>
            <a:spLocks noGrp="1"/>
          </p:cNvSpPr>
          <p:nvPr>
            <p:ph type="title"/>
          </p:nvPr>
        </p:nvSpPr>
        <p:spPr/>
        <p:txBody>
          <a:bodyPr/>
          <a:lstStyle/>
          <a:p>
            <a:r>
              <a:rPr lang="en-US" dirty="0"/>
              <a:t>Demand and Supply in Financial Model</a:t>
            </a:r>
          </a:p>
        </p:txBody>
      </p:sp>
      <p:sp>
        <p:nvSpPr>
          <p:cNvPr id="3" name="Content Placeholder 2">
            <a:extLst>
              <a:ext uri="{FF2B5EF4-FFF2-40B4-BE49-F238E27FC236}">
                <a16:creationId xmlns:a16="http://schemas.microsoft.com/office/drawing/2014/main" id="{8484B7DB-77CB-672D-BD43-C6AA96637107}"/>
              </a:ext>
            </a:extLst>
          </p:cNvPr>
          <p:cNvSpPr>
            <a:spLocks noGrp="1"/>
          </p:cNvSpPr>
          <p:nvPr>
            <p:ph idx="1"/>
          </p:nvPr>
        </p:nvSpPr>
        <p:spPr/>
        <p:txBody>
          <a:bodyPr/>
          <a:lstStyle/>
          <a:p>
            <a:r>
              <a:rPr lang="en-US" dirty="0"/>
              <a:t>Illustration of demand and supply</a:t>
            </a:r>
          </a:p>
          <a:p>
            <a:endParaRPr lang="en-US" dirty="0"/>
          </a:p>
        </p:txBody>
      </p:sp>
      <p:pic>
        <p:nvPicPr>
          <p:cNvPr id="5" name="Picture 4">
            <a:extLst>
              <a:ext uri="{FF2B5EF4-FFF2-40B4-BE49-F238E27FC236}">
                <a16:creationId xmlns:a16="http://schemas.microsoft.com/office/drawing/2014/main" id="{9D5EA38F-9632-F2CA-5227-DF3F44517342}"/>
              </a:ext>
            </a:extLst>
          </p:cNvPr>
          <p:cNvPicPr>
            <a:picLocks noChangeAspect="1"/>
          </p:cNvPicPr>
          <p:nvPr/>
        </p:nvPicPr>
        <p:blipFill>
          <a:blip r:embed="rId2"/>
          <a:stretch>
            <a:fillRect/>
          </a:stretch>
        </p:blipFill>
        <p:spPr>
          <a:xfrm>
            <a:off x="261256" y="2243621"/>
            <a:ext cx="8621487" cy="3605258"/>
          </a:xfrm>
          <a:prstGeom prst="rect">
            <a:avLst/>
          </a:prstGeom>
        </p:spPr>
      </p:pic>
    </p:spTree>
    <p:extLst>
      <p:ext uri="{BB962C8B-B14F-4D97-AF65-F5344CB8AC3E}">
        <p14:creationId xmlns:p14="http://schemas.microsoft.com/office/powerpoint/2010/main" val="1261929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7EA1E-3D45-221B-5B00-F350D4694DFB}"/>
              </a:ext>
            </a:extLst>
          </p:cNvPr>
          <p:cNvSpPr>
            <a:spLocks noGrp="1"/>
          </p:cNvSpPr>
          <p:nvPr>
            <p:ph type="title"/>
          </p:nvPr>
        </p:nvSpPr>
        <p:spPr/>
        <p:txBody>
          <a:bodyPr>
            <a:normAutofit/>
          </a:bodyPr>
          <a:lstStyle/>
          <a:p>
            <a:r>
              <a:rPr lang="en-US" sz="4000" dirty="0"/>
              <a:t>Introduction</a:t>
            </a:r>
          </a:p>
        </p:txBody>
      </p:sp>
      <p:sp>
        <p:nvSpPr>
          <p:cNvPr id="3" name="Content Placeholder 2">
            <a:extLst>
              <a:ext uri="{FF2B5EF4-FFF2-40B4-BE49-F238E27FC236}">
                <a16:creationId xmlns:a16="http://schemas.microsoft.com/office/drawing/2014/main" id="{FD940FD4-B1AE-E6C6-9644-08086CD63D5E}"/>
              </a:ext>
            </a:extLst>
          </p:cNvPr>
          <p:cNvSpPr>
            <a:spLocks noGrp="1"/>
          </p:cNvSpPr>
          <p:nvPr>
            <p:ph idx="1"/>
          </p:nvPr>
        </p:nvSpPr>
        <p:spPr/>
        <p:txBody>
          <a:bodyPr>
            <a:normAutofit/>
          </a:bodyPr>
          <a:lstStyle/>
          <a:p>
            <a:r>
              <a:rPr lang="en-US" sz="2000" dirty="0"/>
              <a:t>Mini-grid is a corporate model</a:t>
            </a:r>
          </a:p>
          <a:p>
            <a:pPr lvl="1"/>
            <a:r>
              <a:rPr lang="en-US" sz="1800" dirty="0"/>
              <a:t>Carefully modelling a mini-grid provides the basis for other issues</a:t>
            </a:r>
          </a:p>
          <a:p>
            <a:pPr lvl="1"/>
            <a:r>
              <a:rPr lang="en-US" sz="1800" dirty="0"/>
              <a:t>Think about EDF providing power to the city of Paris or the country of France</a:t>
            </a:r>
          </a:p>
          <a:p>
            <a:pPr lvl="1"/>
            <a:r>
              <a:rPr lang="en-US" sz="1800" dirty="0"/>
              <a:t>Think about a data centre powered with solar and battery or nuclear</a:t>
            </a:r>
          </a:p>
          <a:p>
            <a:pPr lvl="1"/>
            <a:r>
              <a:rPr lang="en-US" sz="1800" dirty="0"/>
              <a:t>Think about powering an electrolyzer with alternative strategies</a:t>
            </a:r>
          </a:p>
          <a:p>
            <a:r>
              <a:rPr lang="en-US" sz="2000" dirty="0"/>
              <a:t>Why a mini-grid model is corporate model and not a project finance model</a:t>
            </a:r>
          </a:p>
          <a:p>
            <a:pPr lvl="1"/>
            <a:r>
              <a:rPr lang="en-US" sz="1800" dirty="0"/>
              <a:t>The model must consider both supply and demand, project finance is only supply</a:t>
            </a:r>
          </a:p>
          <a:p>
            <a:pPr lvl="1"/>
            <a:r>
              <a:rPr lang="en-US" sz="1800" dirty="0"/>
              <a:t>Portfolio of assets with different lives, not one asset with a limited life</a:t>
            </a:r>
          </a:p>
          <a:p>
            <a:pPr lvl="1"/>
            <a:r>
              <a:rPr lang="en-US" sz="1800" dirty="0"/>
              <a:t>The mini-grid does not end; there will be come kind of terminal value or liability</a:t>
            </a:r>
          </a:p>
          <a:p>
            <a:pPr lvl="1"/>
            <a:r>
              <a:rPr lang="en-US" sz="1800" dirty="0"/>
              <a:t>Capital expenditures to replace and augment </a:t>
            </a:r>
          </a:p>
        </p:txBody>
      </p:sp>
    </p:spTree>
    <p:extLst>
      <p:ext uri="{BB962C8B-B14F-4D97-AF65-F5344CB8AC3E}">
        <p14:creationId xmlns:p14="http://schemas.microsoft.com/office/powerpoint/2010/main" val="2936461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DAD5A-45A2-26F1-98C3-964F92A1BBD0}"/>
              </a:ext>
            </a:extLst>
          </p:cNvPr>
          <p:cNvSpPr>
            <a:spLocks noGrp="1"/>
          </p:cNvSpPr>
          <p:nvPr>
            <p:ph type="title"/>
          </p:nvPr>
        </p:nvSpPr>
        <p:spPr/>
        <p:txBody>
          <a:bodyPr/>
          <a:lstStyle/>
          <a:p>
            <a:r>
              <a:rPr lang="en-US" dirty="0"/>
              <a:t>Solar Irradiation - Actual</a:t>
            </a:r>
          </a:p>
        </p:txBody>
      </p:sp>
      <p:sp>
        <p:nvSpPr>
          <p:cNvPr id="3" name="Content Placeholder 2">
            <a:extLst>
              <a:ext uri="{FF2B5EF4-FFF2-40B4-BE49-F238E27FC236}">
                <a16:creationId xmlns:a16="http://schemas.microsoft.com/office/drawing/2014/main" id="{F452EDBF-93C1-3767-B25C-8C12F81C5E87}"/>
              </a:ext>
            </a:extLst>
          </p:cNvPr>
          <p:cNvSpPr>
            <a:spLocks noGrp="1"/>
          </p:cNvSpPr>
          <p:nvPr>
            <p:ph idx="1"/>
          </p:nvPr>
        </p:nvSpPr>
        <p:spPr/>
        <p:txBody>
          <a:bodyPr/>
          <a:lstStyle/>
          <a:p>
            <a:r>
              <a:rPr lang="en-US" dirty="0"/>
              <a:t>Solar irradiation is provided for Nagonha. We have used the latitude and longitude to evaluate the hourly irradiation from the EU website that provides hourly irradiation.</a:t>
            </a:r>
          </a:p>
          <a:p>
            <a:endParaRPr lang="en-US" dirty="0"/>
          </a:p>
        </p:txBody>
      </p:sp>
      <p:pic>
        <p:nvPicPr>
          <p:cNvPr id="5" name="Picture 4">
            <a:extLst>
              <a:ext uri="{FF2B5EF4-FFF2-40B4-BE49-F238E27FC236}">
                <a16:creationId xmlns:a16="http://schemas.microsoft.com/office/drawing/2014/main" id="{72167254-4039-27B2-9E71-6BA434D7CBBC}"/>
              </a:ext>
            </a:extLst>
          </p:cNvPr>
          <p:cNvPicPr>
            <a:picLocks noChangeAspect="1"/>
          </p:cNvPicPr>
          <p:nvPr/>
        </p:nvPicPr>
        <p:blipFill>
          <a:blip r:embed="rId2"/>
          <a:stretch>
            <a:fillRect/>
          </a:stretch>
        </p:blipFill>
        <p:spPr>
          <a:xfrm>
            <a:off x="633676" y="2051460"/>
            <a:ext cx="7017111" cy="3797495"/>
          </a:xfrm>
          <a:prstGeom prst="rect">
            <a:avLst/>
          </a:prstGeom>
        </p:spPr>
      </p:pic>
    </p:spTree>
    <p:extLst>
      <p:ext uri="{BB962C8B-B14F-4D97-AF65-F5344CB8AC3E}">
        <p14:creationId xmlns:p14="http://schemas.microsoft.com/office/powerpoint/2010/main" val="3430898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8AA38-5EA0-661F-F20D-F3A0CEE37A38}"/>
              </a:ext>
            </a:extLst>
          </p:cNvPr>
          <p:cNvSpPr>
            <a:spLocks noGrp="1"/>
          </p:cNvSpPr>
          <p:nvPr>
            <p:ph type="title"/>
          </p:nvPr>
        </p:nvSpPr>
        <p:spPr/>
        <p:txBody>
          <a:bodyPr>
            <a:normAutofit fontScale="90000"/>
          </a:bodyPr>
          <a:lstStyle/>
          <a:p>
            <a:r>
              <a:rPr lang="en-US" dirty="0"/>
              <a:t>Comparison of Hourly Irradiation with PVGIS Hourly Irradiation</a:t>
            </a:r>
          </a:p>
        </p:txBody>
      </p:sp>
      <p:sp>
        <p:nvSpPr>
          <p:cNvPr id="3" name="Content Placeholder 2">
            <a:extLst>
              <a:ext uri="{FF2B5EF4-FFF2-40B4-BE49-F238E27FC236}">
                <a16:creationId xmlns:a16="http://schemas.microsoft.com/office/drawing/2014/main" id="{0379860A-0377-B2EA-0592-E6AB32DEFFBA}"/>
              </a:ext>
            </a:extLst>
          </p:cNvPr>
          <p:cNvSpPr>
            <a:spLocks noGrp="1"/>
          </p:cNvSpPr>
          <p:nvPr>
            <p:ph idx="1"/>
          </p:nvPr>
        </p:nvSpPr>
        <p:spPr/>
        <p:txBody>
          <a:bodyPr/>
          <a:lstStyle/>
          <a:p>
            <a:r>
              <a:rPr lang="en-US" dirty="0"/>
              <a:t>The hourly irradiation produced by PVGIS produces values from 2005 to 2023 which does not cover the actual period. But comparison can be used to evaluate the general levels of solar and the patterns. The google earth shows the latitude and longitude. The </a:t>
            </a:r>
          </a:p>
        </p:txBody>
      </p:sp>
      <p:pic>
        <p:nvPicPr>
          <p:cNvPr id="7" name="Picture 6">
            <a:extLst>
              <a:ext uri="{FF2B5EF4-FFF2-40B4-BE49-F238E27FC236}">
                <a16:creationId xmlns:a16="http://schemas.microsoft.com/office/drawing/2014/main" id="{C45B015B-9879-6D5C-B98C-65E1CB8EB2DC}"/>
              </a:ext>
            </a:extLst>
          </p:cNvPr>
          <p:cNvPicPr>
            <a:picLocks noChangeAspect="1"/>
          </p:cNvPicPr>
          <p:nvPr/>
        </p:nvPicPr>
        <p:blipFill>
          <a:blip r:embed="rId2"/>
          <a:stretch>
            <a:fillRect/>
          </a:stretch>
        </p:blipFill>
        <p:spPr>
          <a:xfrm>
            <a:off x="4728574" y="2944368"/>
            <a:ext cx="4195969" cy="3794760"/>
          </a:xfrm>
          <a:prstGeom prst="rect">
            <a:avLst/>
          </a:prstGeom>
        </p:spPr>
      </p:pic>
      <p:pic>
        <p:nvPicPr>
          <p:cNvPr id="9" name="Picture 8">
            <a:extLst>
              <a:ext uri="{FF2B5EF4-FFF2-40B4-BE49-F238E27FC236}">
                <a16:creationId xmlns:a16="http://schemas.microsoft.com/office/drawing/2014/main" id="{48E087CC-16BE-8B1C-AB6A-98248417066B}"/>
              </a:ext>
            </a:extLst>
          </p:cNvPr>
          <p:cNvPicPr>
            <a:picLocks noChangeAspect="1"/>
          </p:cNvPicPr>
          <p:nvPr/>
        </p:nvPicPr>
        <p:blipFill>
          <a:blip r:embed="rId3"/>
          <a:stretch>
            <a:fillRect/>
          </a:stretch>
        </p:blipFill>
        <p:spPr>
          <a:xfrm>
            <a:off x="181280" y="3429000"/>
            <a:ext cx="4234147" cy="2941580"/>
          </a:xfrm>
          <a:prstGeom prst="rect">
            <a:avLst/>
          </a:prstGeom>
        </p:spPr>
      </p:pic>
    </p:spTree>
    <p:extLst>
      <p:ext uri="{BB962C8B-B14F-4D97-AF65-F5344CB8AC3E}">
        <p14:creationId xmlns:p14="http://schemas.microsoft.com/office/powerpoint/2010/main" val="288150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A12B-5F41-44C5-7405-4FA2C949F437}"/>
              </a:ext>
            </a:extLst>
          </p:cNvPr>
          <p:cNvSpPr>
            <a:spLocks noGrp="1"/>
          </p:cNvSpPr>
          <p:nvPr>
            <p:ph type="title"/>
          </p:nvPr>
        </p:nvSpPr>
        <p:spPr/>
        <p:txBody>
          <a:bodyPr/>
          <a:lstStyle/>
          <a:p>
            <a:r>
              <a:rPr lang="en-US" dirty="0"/>
              <a:t>Simulated Solar Irradiation from PVGIS</a:t>
            </a:r>
          </a:p>
        </p:txBody>
      </p:sp>
      <p:sp>
        <p:nvSpPr>
          <p:cNvPr id="3" name="Content Placeholder 2">
            <a:extLst>
              <a:ext uri="{FF2B5EF4-FFF2-40B4-BE49-F238E27FC236}">
                <a16:creationId xmlns:a16="http://schemas.microsoft.com/office/drawing/2014/main" id="{A5945A8A-96A6-F430-6A34-DF4029EFD28C}"/>
              </a:ext>
            </a:extLst>
          </p:cNvPr>
          <p:cNvSpPr>
            <a:spLocks noGrp="1"/>
          </p:cNvSpPr>
          <p:nvPr>
            <p:ph idx="1"/>
          </p:nvPr>
        </p:nvSpPr>
        <p:spPr/>
        <p:txBody>
          <a:bodyPr/>
          <a:lstStyle/>
          <a:p>
            <a:r>
              <a:rPr lang="en-US" dirty="0"/>
              <a:t>Download the hourly solar irradiation for each system.</a:t>
            </a:r>
          </a:p>
          <a:p>
            <a:r>
              <a:rPr lang="en-US" dirty="0"/>
              <a:t>Use fixed tilt system</a:t>
            </a:r>
          </a:p>
          <a:p>
            <a:r>
              <a:rPr lang="en-US" dirty="0"/>
              <a:t>Observe the different patterns in different seasons</a:t>
            </a:r>
          </a:p>
          <a:p>
            <a:endParaRPr lang="en-US" dirty="0"/>
          </a:p>
        </p:txBody>
      </p:sp>
      <p:pic>
        <p:nvPicPr>
          <p:cNvPr id="7" name="Picture 6">
            <a:extLst>
              <a:ext uri="{FF2B5EF4-FFF2-40B4-BE49-F238E27FC236}">
                <a16:creationId xmlns:a16="http://schemas.microsoft.com/office/drawing/2014/main" id="{B154760B-1FF7-1CC8-C425-5AADD3F757F0}"/>
              </a:ext>
            </a:extLst>
          </p:cNvPr>
          <p:cNvPicPr>
            <a:picLocks noChangeAspect="1"/>
          </p:cNvPicPr>
          <p:nvPr/>
        </p:nvPicPr>
        <p:blipFill>
          <a:blip r:embed="rId2"/>
          <a:stretch>
            <a:fillRect/>
          </a:stretch>
        </p:blipFill>
        <p:spPr>
          <a:xfrm>
            <a:off x="964225" y="2277484"/>
            <a:ext cx="6240139" cy="4472100"/>
          </a:xfrm>
          <a:prstGeom prst="rect">
            <a:avLst/>
          </a:prstGeom>
        </p:spPr>
      </p:pic>
    </p:spTree>
    <p:extLst>
      <p:ext uri="{BB962C8B-B14F-4D97-AF65-F5344CB8AC3E}">
        <p14:creationId xmlns:p14="http://schemas.microsoft.com/office/powerpoint/2010/main" val="2810594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8D847-92A8-9B86-1E03-2E8C30706CB4}"/>
              </a:ext>
            </a:extLst>
          </p:cNvPr>
          <p:cNvSpPr>
            <a:spLocks noGrp="1"/>
          </p:cNvSpPr>
          <p:nvPr>
            <p:ph type="title"/>
          </p:nvPr>
        </p:nvSpPr>
        <p:spPr/>
        <p:txBody>
          <a:bodyPr>
            <a:normAutofit fontScale="90000"/>
          </a:bodyPr>
          <a:lstStyle/>
          <a:p>
            <a:r>
              <a:rPr lang="en-US" dirty="0"/>
              <a:t>Hourly Solar Production and Performance Ratio</a:t>
            </a:r>
          </a:p>
        </p:txBody>
      </p:sp>
      <p:sp>
        <p:nvSpPr>
          <p:cNvPr id="3" name="Content Placeholder 2">
            <a:extLst>
              <a:ext uri="{FF2B5EF4-FFF2-40B4-BE49-F238E27FC236}">
                <a16:creationId xmlns:a16="http://schemas.microsoft.com/office/drawing/2014/main" id="{CCDEF982-8596-C302-B6EA-D1C49CC1140D}"/>
              </a:ext>
            </a:extLst>
          </p:cNvPr>
          <p:cNvSpPr>
            <a:spLocks noGrp="1"/>
          </p:cNvSpPr>
          <p:nvPr>
            <p:ph idx="1"/>
          </p:nvPr>
        </p:nvSpPr>
        <p:spPr/>
        <p:txBody>
          <a:bodyPr/>
          <a:lstStyle/>
          <a:p>
            <a:r>
              <a:rPr lang="en-US" dirty="0"/>
              <a:t>Will correlate this with PVGIS to derive the performance ratio.  Note that there was too much solar in the early period relative to the battery, but this was resolved with the increase in load. Note that in July 2024, there is too much solar relative to the battery but in December, all of the solar is used to charge the battery.</a:t>
            </a:r>
          </a:p>
          <a:p>
            <a:r>
              <a:rPr lang="en-US" dirty="0"/>
              <a:t>The level of solar production in February 2025 can be used to gauge an approximate performance ratio during the peak hours. Production is about 165 kW, and the capacity of the solar project is 200 kWp. This implies a performance ratio of 82.5% during the peak hours.</a:t>
            </a:r>
          </a:p>
        </p:txBody>
      </p:sp>
      <p:pic>
        <p:nvPicPr>
          <p:cNvPr id="4" name="Picture 3" descr="A graph of a production curve&#10;&#10;AI-generated content may be incorrect.">
            <a:extLst>
              <a:ext uri="{FF2B5EF4-FFF2-40B4-BE49-F238E27FC236}">
                <a16:creationId xmlns:a16="http://schemas.microsoft.com/office/drawing/2014/main" id="{C8B1B546-5DAE-661E-E2BF-7E5250BF31A8}"/>
              </a:ext>
            </a:extLst>
          </p:cNvPr>
          <p:cNvPicPr>
            <a:picLocks noChangeAspect="1"/>
          </p:cNvPicPr>
          <p:nvPr/>
        </p:nvPicPr>
        <p:blipFill>
          <a:blip r:embed="rId2"/>
          <a:stretch>
            <a:fillRect/>
          </a:stretch>
        </p:blipFill>
        <p:spPr>
          <a:xfrm>
            <a:off x="40551" y="3277205"/>
            <a:ext cx="4531449" cy="2697084"/>
          </a:xfrm>
          <a:prstGeom prst="rect">
            <a:avLst/>
          </a:prstGeom>
        </p:spPr>
      </p:pic>
      <p:pic>
        <p:nvPicPr>
          <p:cNvPr id="5" name="Content Placeholder 4">
            <a:extLst>
              <a:ext uri="{FF2B5EF4-FFF2-40B4-BE49-F238E27FC236}">
                <a16:creationId xmlns:a16="http://schemas.microsoft.com/office/drawing/2014/main" id="{2FCC8E46-7610-DF52-45C6-620E33392A21}"/>
              </a:ext>
            </a:extLst>
          </p:cNvPr>
          <p:cNvPicPr>
            <a:picLocks noChangeAspect="1"/>
          </p:cNvPicPr>
          <p:nvPr/>
        </p:nvPicPr>
        <p:blipFill>
          <a:blip r:embed="rId3"/>
          <a:stretch>
            <a:fillRect/>
          </a:stretch>
        </p:blipFill>
        <p:spPr>
          <a:xfrm>
            <a:off x="4407408" y="3258916"/>
            <a:ext cx="4239012" cy="2547523"/>
          </a:xfrm>
          <a:prstGeom prst="rect">
            <a:avLst/>
          </a:prstGeom>
        </p:spPr>
      </p:pic>
    </p:spTree>
    <p:extLst>
      <p:ext uri="{BB962C8B-B14F-4D97-AF65-F5344CB8AC3E}">
        <p14:creationId xmlns:p14="http://schemas.microsoft.com/office/powerpoint/2010/main" val="2841483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B928D-0C34-4597-823D-2ECAB41790AF}"/>
              </a:ext>
            </a:extLst>
          </p:cNvPr>
          <p:cNvSpPr>
            <a:spLocks noGrp="1"/>
          </p:cNvSpPr>
          <p:nvPr>
            <p:ph type="title"/>
          </p:nvPr>
        </p:nvSpPr>
        <p:spPr/>
        <p:txBody>
          <a:bodyPr/>
          <a:lstStyle/>
          <a:p>
            <a:r>
              <a:rPr lang="en-US" dirty="0"/>
              <a:t>Battery Usage</a:t>
            </a:r>
          </a:p>
        </p:txBody>
      </p:sp>
      <p:sp>
        <p:nvSpPr>
          <p:cNvPr id="3" name="Content Placeholder 2">
            <a:extLst>
              <a:ext uri="{FF2B5EF4-FFF2-40B4-BE49-F238E27FC236}">
                <a16:creationId xmlns:a16="http://schemas.microsoft.com/office/drawing/2014/main" id="{66267E81-9E8D-8C29-9CFE-30984E041DC7}"/>
              </a:ext>
            </a:extLst>
          </p:cNvPr>
          <p:cNvSpPr>
            <a:spLocks noGrp="1"/>
          </p:cNvSpPr>
          <p:nvPr>
            <p:ph idx="1"/>
          </p:nvPr>
        </p:nvSpPr>
        <p:spPr/>
        <p:txBody>
          <a:bodyPr/>
          <a:lstStyle/>
          <a:p>
            <a:r>
              <a:rPr lang="en-US" dirty="0"/>
              <a:t>Note the change in the battery usage over time. As load grows the battery state of charge declines and becomes near 15%. We assume a minimum state of charge of 15% as described in the next slide.</a:t>
            </a:r>
          </a:p>
          <a:p>
            <a:endParaRPr lang="en-US" dirty="0"/>
          </a:p>
        </p:txBody>
      </p:sp>
      <p:pic>
        <p:nvPicPr>
          <p:cNvPr id="4" name="Picture 3" descr="A graph showing a battery&#10;&#10;AI-generated content may be incorrect.">
            <a:extLst>
              <a:ext uri="{FF2B5EF4-FFF2-40B4-BE49-F238E27FC236}">
                <a16:creationId xmlns:a16="http://schemas.microsoft.com/office/drawing/2014/main" id="{6854D224-E085-B50E-FF98-D323C263E04E}"/>
              </a:ext>
            </a:extLst>
          </p:cNvPr>
          <p:cNvPicPr>
            <a:picLocks noChangeAspect="1"/>
          </p:cNvPicPr>
          <p:nvPr/>
        </p:nvPicPr>
        <p:blipFill>
          <a:blip r:embed="rId2"/>
          <a:stretch>
            <a:fillRect/>
          </a:stretch>
        </p:blipFill>
        <p:spPr>
          <a:xfrm>
            <a:off x="406401" y="2987559"/>
            <a:ext cx="3795118" cy="2203277"/>
          </a:xfrm>
          <a:prstGeom prst="rect">
            <a:avLst/>
          </a:prstGeom>
        </p:spPr>
      </p:pic>
      <p:pic>
        <p:nvPicPr>
          <p:cNvPr id="5" name="Picture 4" descr="A graph showing a graph of ice&#10;&#10;AI-generated content may be incorrect.">
            <a:extLst>
              <a:ext uri="{FF2B5EF4-FFF2-40B4-BE49-F238E27FC236}">
                <a16:creationId xmlns:a16="http://schemas.microsoft.com/office/drawing/2014/main" id="{7AAECDEC-9B2E-3200-B668-B60EF3392A44}"/>
              </a:ext>
            </a:extLst>
          </p:cNvPr>
          <p:cNvPicPr>
            <a:picLocks noChangeAspect="1"/>
          </p:cNvPicPr>
          <p:nvPr/>
        </p:nvPicPr>
        <p:blipFill>
          <a:blip r:embed="rId3"/>
          <a:stretch>
            <a:fillRect/>
          </a:stretch>
        </p:blipFill>
        <p:spPr>
          <a:xfrm>
            <a:off x="4824461" y="2577003"/>
            <a:ext cx="4038540" cy="2613833"/>
          </a:xfrm>
          <a:prstGeom prst="rect">
            <a:avLst/>
          </a:prstGeom>
        </p:spPr>
      </p:pic>
    </p:spTree>
    <p:extLst>
      <p:ext uri="{BB962C8B-B14F-4D97-AF65-F5344CB8AC3E}">
        <p14:creationId xmlns:p14="http://schemas.microsoft.com/office/powerpoint/2010/main" val="525067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F28EA-9B92-C544-06A6-579174E29B00}"/>
              </a:ext>
            </a:extLst>
          </p:cNvPr>
          <p:cNvSpPr>
            <a:spLocks noGrp="1"/>
          </p:cNvSpPr>
          <p:nvPr>
            <p:ph type="title"/>
          </p:nvPr>
        </p:nvSpPr>
        <p:spPr/>
        <p:txBody>
          <a:bodyPr>
            <a:normAutofit fontScale="90000"/>
          </a:bodyPr>
          <a:lstStyle/>
          <a:p>
            <a:r>
              <a:rPr lang="en-US" dirty="0"/>
              <a:t>Inputs for Battery, Solar and Diesel Characteristics</a:t>
            </a:r>
          </a:p>
        </p:txBody>
      </p:sp>
      <p:sp>
        <p:nvSpPr>
          <p:cNvPr id="3" name="Content Placeholder 2">
            <a:extLst>
              <a:ext uri="{FF2B5EF4-FFF2-40B4-BE49-F238E27FC236}">
                <a16:creationId xmlns:a16="http://schemas.microsoft.com/office/drawing/2014/main" id="{120B96D0-CF2B-E6E6-42A2-53995FFA3B26}"/>
              </a:ext>
            </a:extLst>
          </p:cNvPr>
          <p:cNvSpPr>
            <a:spLocks noGrp="1"/>
          </p:cNvSpPr>
          <p:nvPr>
            <p:ph idx="1"/>
          </p:nvPr>
        </p:nvSpPr>
        <p:spPr/>
        <p:txBody>
          <a:bodyPr/>
          <a:lstStyle/>
          <a:p>
            <a:r>
              <a:rPr lang="en-US" dirty="0"/>
              <a:t>Can change the assumptions and evaluate the effect on diesel production.</a:t>
            </a:r>
          </a:p>
          <a:p>
            <a:endParaRPr lang="en-US" dirty="0"/>
          </a:p>
        </p:txBody>
      </p:sp>
      <p:pic>
        <p:nvPicPr>
          <p:cNvPr id="5" name="Picture 4">
            <a:extLst>
              <a:ext uri="{FF2B5EF4-FFF2-40B4-BE49-F238E27FC236}">
                <a16:creationId xmlns:a16="http://schemas.microsoft.com/office/drawing/2014/main" id="{D2D019B5-67B0-F3DE-8313-FAE2891D7777}"/>
              </a:ext>
            </a:extLst>
          </p:cNvPr>
          <p:cNvPicPr>
            <a:picLocks noChangeAspect="1"/>
          </p:cNvPicPr>
          <p:nvPr/>
        </p:nvPicPr>
        <p:blipFill>
          <a:blip r:embed="rId2"/>
          <a:stretch>
            <a:fillRect/>
          </a:stretch>
        </p:blipFill>
        <p:spPr>
          <a:xfrm>
            <a:off x="151443" y="2152073"/>
            <a:ext cx="8623402" cy="3933053"/>
          </a:xfrm>
          <a:prstGeom prst="rect">
            <a:avLst/>
          </a:prstGeom>
        </p:spPr>
      </p:pic>
    </p:spTree>
    <p:extLst>
      <p:ext uri="{BB962C8B-B14F-4D97-AF65-F5344CB8AC3E}">
        <p14:creationId xmlns:p14="http://schemas.microsoft.com/office/powerpoint/2010/main" val="17960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EC94-C07A-F91C-7857-CFE62CE8E191}"/>
              </a:ext>
            </a:extLst>
          </p:cNvPr>
          <p:cNvSpPr>
            <a:spLocks noGrp="1"/>
          </p:cNvSpPr>
          <p:nvPr>
            <p:ph type="title"/>
          </p:nvPr>
        </p:nvSpPr>
        <p:spPr>
          <a:xfrm>
            <a:off x="200025" y="186270"/>
            <a:ext cx="7606242" cy="654049"/>
          </a:xfrm>
        </p:spPr>
        <p:txBody>
          <a:bodyPr anchor="ctr">
            <a:normAutofit fontScale="90000"/>
          </a:bodyPr>
          <a:lstStyle/>
          <a:p>
            <a:r>
              <a:rPr lang="en-US" dirty="0"/>
              <a:t>Simulation of Solar, Battery and Diesel – One Week Example</a:t>
            </a:r>
          </a:p>
        </p:txBody>
      </p:sp>
      <p:sp>
        <p:nvSpPr>
          <p:cNvPr id="3" name="Content Placeholder 2">
            <a:extLst>
              <a:ext uri="{FF2B5EF4-FFF2-40B4-BE49-F238E27FC236}">
                <a16:creationId xmlns:a16="http://schemas.microsoft.com/office/drawing/2014/main" id="{1C67B8D8-C0CC-123F-EA44-08FDC1FCAF17}"/>
              </a:ext>
            </a:extLst>
          </p:cNvPr>
          <p:cNvSpPr>
            <a:spLocks noGrp="1"/>
          </p:cNvSpPr>
          <p:nvPr>
            <p:ph sz="half" idx="1"/>
          </p:nvPr>
        </p:nvSpPr>
        <p:spPr>
          <a:xfrm>
            <a:off x="238125" y="1285875"/>
            <a:ext cx="2089439" cy="4043507"/>
          </a:xfrm>
        </p:spPr>
        <p:txBody>
          <a:bodyPr>
            <a:normAutofit/>
          </a:bodyPr>
          <a:lstStyle/>
          <a:p>
            <a:r>
              <a:rPr lang="en-US" dirty="0"/>
              <a:t>Simulation for one week</a:t>
            </a:r>
          </a:p>
          <a:p>
            <a:r>
              <a:rPr lang="en-US" dirty="0"/>
              <a:t>Note that when the solar is less, the diesel is more.</a:t>
            </a:r>
          </a:p>
          <a:p>
            <a:r>
              <a:rPr lang="en-US" dirty="0"/>
              <a:t>Driven by battery capacity, round trip efficiency and state of charge.</a:t>
            </a:r>
          </a:p>
          <a:p>
            <a:endParaRPr lang="en-US" dirty="0"/>
          </a:p>
        </p:txBody>
      </p:sp>
      <p:pic>
        <p:nvPicPr>
          <p:cNvPr id="7" name="Picture 6">
            <a:extLst>
              <a:ext uri="{FF2B5EF4-FFF2-40B4-BE49-F238E27FC236}">
                <a16:creationId xmlns:a16="http://schemas.microsoft.com/office/drawing/2014/main" id="{44E2505D-C605-D810-9CDF-4A06B4F97CCE}"/>
              </a:ext>
            </a:extLst>
          </p:cNvPr>
          <p:cNvPicPr>
            <a:picLocks noChangeAspect="1"/>
          </p:cNvPicPr>
          <p:nvPr/>
        </p:nvPicPr>
        <p:blipFill>
          <a:blip r:embed="rId2"/>
          <a:stretch>
            <a:fillRect/>
          </a:stretch>
        </p:blipFill>
        <p:spPr>
          <a:xfrm>
            <a:off x="2327564" y="1285875"/>
            <a:ext cx="6751780" cy="4962557"/>
          </a:xfrm>
          <a:prstGeom prst="rect">
            <a:avLst/>
          </a:prstGeom>
          <a:noFill/>
        </p:spPr>
      </p:pic>
      <p:sp>
        <p:nvSpPr>
          <p:cNvPr id="12" name="Slide Number Placeholder 4">
            <a:extLst>
              <a:ext uri="{FF2B5EF4-FFF2-40B4-BE49-F238E27FC236}">
                <a16:creationId xmlns:a16="http://schemas.microsoft.com/office/drawing/2014/main" id="{A8FF64BD-FB95-D97E-4886-071431A6CFEF}"/>
              </a:ext>
            </a:extLst>
          </p:cNvPr>
          <p:cNvSpPr>
            <a:spLocks noGrp="1"/>
          </p:cNvSpPr>
          <p:nvPr>
            <p:ph type="sldNum" sz="quarter" idx="12"/>
          </p:nvPr>
        </p:nvSpPr>
        <p:spPr>
          <a:xfrm>
            <a:off x="8621487" y="6492456"/>
            <a:ext cx="522514" cy="400050"/>
          </a:xfrm>
        </p:spPr>
        <p:txBody>
          <a:bodyPr/>
          <a:lstStyle/>
          <a:p>
            <a:pPr>
              <a:spcAft>
                <a:spcPts val="600"/>
              </a:spcAft>
            </a:pPr>
            <a:fld id="{EB241CD2-1E45-42A3-B213-66A034DF9A3B}" type="slidenum">
              <a:rPr lang="en-GB" smtClean="0"/>
              <a:pPr>
                <a:spcAft>
                  <a:spcPts val="600"/>
                </a:spcAft>
              </a:pPr>
              <a:t>26</a:t>
            </a:fld>
            <a:endParaRPr lang="en-GB"/>
          </a:p>
        </p:txBody>
      </p:sp>
    </p:spTree>
    <p:extLst>
      <p:ext uri="{BB962C8B-B14F-4D97-AF65-F5344CB8AC3E}">
        <p14:creationId xmlns:p14="http://schemas.microsoft.com/office/powerpoint/2010/main" val="1480573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D3CC1-197D-22F1-F4A4-FD5BDD25D321}"/>
              </a:ext>
            </a:extLst>
          </p:cNvPr>
          <p:cNvSpPr>
            <a:spLocks noGrp="1"/>
          </p:cNvSpPr>
          <p:nvPr>
            <p:ph type="title"/>
          </p:nvPr>
        </p:nvSpPr>
        <p:spPr/>
        <p:txBody>
          <a:bodyPr>
            <a:normAutofit fontScale="90000"/>
          </a:bodyPr>
          <a:lstStyle/>
          <a:p>
            <a:r>
              <a:rPr lang="en-US" dirty="0"/>
              <a:t>Simulation of Battery and Diesel for One Day</a:t>
            </a:r>
          </a:p>
        </p:txBody>
      </p:sp>
      <p:sp>
        <p:nvSpPr>
          <p:cNvPr id="3" name="Content Placeholder 2">
            <a:extLst>
              <a:ext uri="{FF2B5EF4-FFF2-40B4-BE49-F238E27FC236}">
                <a16:creationId xmlns:a16="http://schemas.microsoft.com/office/drawing/2014/main" id="{2EA58314-1B99-62E8-09CF-357C859D8F10}"/>
              </a:ext>
            </a:extLst>
          </p:cNvPr>
          <p:cNvSpPr>
            <a:spLocks noGrp="1"/>
          </p:cNvSpPr>
          <p:nvPr>
            <p:ph idx="1"/>
          </p:nvPr>
        </p:nvSpPr>
        <p:spPr/>
        <p:txBody>
          <a:bodyPr/>
          <a:lstStyle/>
          <a:p>
            <a:r>
              <a:rPr lang="en-US" dirty="0"/>
              <a:t>Note that not enough batter plus solar to meet the demand </a:t>
            </a:r>
          </a:p>
          <a:p>
            <a:endParaRPr lang="en-US" dirty="0"/>
          </a:p>
        </p:txBody>
      </p:sp>
      <p:pic>
        <p:nvPicPr>
          <p:cNvPr id="5" name="Picture 4">
            <a:extLst>
              <a:ext uri="{FF2B5EF4-FFF2-40B4-BE49-F238E27FC236}">
                <a16:creationId xmlns:a16="http://schemas.microsoft.com/office/drawing/2014/main" id="{80D2C17F-F76B-F1A8-05C5-B66EBD690DA0}"/>
              </a:ext>
            </a:extLst>
          </p:cNvPr>
          <p:cNvPicPr>
            <a:picLocks noChangeAspect="1"/>
          </p:cNvPicPr>
          <p:nvPr/>
        </p:nvPicPr>
        <p:blipFill>
          <a:blip r:embed="rId2"/>
          <a:stretch>
            <a:fillRect/>
          </a:stretch>
        </p:blipFill>
        <p:spPr>
          <a:xfrm>
            <a:off x="1406935" y="1829832"/>
            <a:ext cx="6496384" cy="4750044"/>
          </a:xfrm>
          <a:prstGeom prst="rect">
            <a:avLst/>
          </a:prstGeom>
        </p:spPr>
      </p:pic>
    </p:spTree>
    <p:extLst>
      <p:ext uri="{BB962C8B-B14F-4D97-AF65-F5344CB8AC3E}">
        <p14:creationId xmlns:p14="http://schemas.microsoft.com/office/powerpoint/2010/main" val="2439472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C023B-5B2E-02B6-6DAF-E4FCCC65D49D}"/>
              </a:ext>
            </a:extLst>
          </p:cNvPr>
          <p:cNvSpPr>
            <a:spLocks noGrp="1"/>
          </p:cNvSpPr>
          <p:nvPr>
            <p:ph type="title"/>
          </p:nvPr>
        </p:nvSpPr>
        <p:spPr/>
        <p:txBody>
          <a:bodyPr>
            <a:normAutofit fontScale="90000"/>
          </a:bodyPr>
          <a:lstStyle/>
          <a:p>
            <a:r>
              <a:rPr lang="en-US" dirty="0"/>
              <a:t>Temperature and Electricity Usage for Battery</a:t>
            </a:r>
          </a:p>
        </p:txBody>
      </p:sp>
      <p:sp>
        <p:nvSpPr>
          <p:cNvPr id="3" name="Content Placeholder 2">
            <a:extLst>
              <a:ext uri="{FF2B5EF4-FFF2-40B4-BE49-F238E27FC236}">
                <a16:creationId xmlns:a16="http://schemas.microsoft.com/office/drawing/2014/main" id="{3C879590-2621-0B86-E6B7-EA594004FFB7}"/>
              </a:ext>
            </a:extLst>
          </p:cNvPr>
          <p:cNvSpPr>
            <a:spLocks noGrp="1"/>
          </p:cNvSpPr>
          <p:nvPr>
            <p:ph idx="1"/>
          </p:nvPr>
        </p:nvSpPr>
        <p:spPr/>
        <p:txBody>
          <a:bodyPr/>
          <a:lstStyle/>
          <a:p>
            <a:r>
              <a:rPr lang="en-US" dirty="0"/>
              <a:t>.</a:t>
            </a:r>
          </a:p>
          <a:p>
            <a:endParaRPr lang="en-US" dirty="0"/>
          </a:p>
        </p:txBody>
      </p:sp>
      <p:pic>
        <p:nvPicPr>
          <p:cNvPr id="4" name="Picture 3" descr="A close-up of a text&#10;&#10;AI-generated content may be incorrect.">
            <a:extLst>
              <a:ext uri="{FF2B5EF4-FFF2-40B4-BE49-F238E27FC236}">
                <a16:creationId xmlns:a16="http://schemas.microsoft.com/office/drawing/2014/main" id="{63A6F1E4-7E99-C07E-D3B4-506703142F08}"/>
              </a:ext>
            </a:extLst>
          </p:cNvPr>
          <p:cNvPicPr>
            <a:picLocks noChangeAspect="1"/>
          </p:cNvPicPr>
          <p:nvPr/>
        </p:nvPicPr>
        <p:blipFill>
          <a:blip r:embed="rId2"/>
          <a:stretch>
            <a:fillRect/>
          </a:stretch>
        </p:blipFill>
        <p:spPr>
          <a:xfrm>
            <a:off x="650501" y="1900174"/>
            <a:ext cx="7423651" cy="3385058"/>
          </a:xfrm>
          <a:prstGeom prst="rect">
            <a:avLst/>
          </a:prstGeom>
        </p:spPr>
      </p:pic>
    </p:spTree>
    <p:extLst>
      <p:ext uri="{BB962C8B-B14F-4D97-AF65-F5344CB8AC3E}">
        <p14:creationId xmlns:p14="http://schemas.microsoft.com/office/powerpoint/2010/main" val="593904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8D0F-E49B-FFE9-ECA2-CE18F1CF7C0A}"/>
              </a:ext>
            </a:extLst>
          </p:cNvPr>
          <p:cNvSpPr>
            <a:spLocks noGrp="1"/>
          </p:cNvSpPr>
          <p:nvPr>
            <p:ph type="title"/>
          </p:nvPr>
        </p:nvSpPr>
        <p:spPr/>
        <p:txBody>
          <a:bodyPr>
            <a:normAutofit fontScale="90000"/>
          </a:bodyPr>
          <a:lstStyle/>
          <a:p>
            <a:r>
              <a:rPr lang="en-US" dirty="0"/>
              <a:t>Battery State of Charge of 15% and Start of Diesel</a:t>
            </a:r>
          </a:p>
        </p:txBody>
      </p:sp>
      <p:sp>
        <p:nvSpPr>
          <p:cNvPr id="3" name="Content Placeholder 2">
            <a:extLst>
              <a:ext uri="{FF2B5EF4-FFF2-40B4-BE49-F238E27FC236}">
                <a16:creationId xmlns:a16="http://schemas.microsoft.com/office/drawing/2014/main" id="{BC9D9A64-14F4-CE5B-8C2A-15DEF04FD9F7}"/>
              </a:ext>
            </a:extLst>
          </p:cNvPr>
          <p:cNvSpPr>
            <a:spLocks noGrp="1"/>
          </p:cNvSpPr>
          <p:nvPr>
            <p:ph idx="1"/>
          </p:nvPr>
        </p:nvSpPr>
        <p:spPr/>
        <p:txBody>
          <a:bodyPr/>
          <a:lstStyle/>
          <a:p>
            <a:r>
              <a:rPr lang="en-US" dirty="0"/>
              <a:t>.</a:t>
            </a:r>
          </a:p>
          <a:p>
            <a:endParaRPr lang="en-US" dirty="0"/>
          </a:p>
        </p:txBody>
      </p:sp>
      <p:pic>
        <p:nvPicPr>
          <p:cNvPr id="4" name="Picture 3" descr="A close-up of a text&#10;&#10;AI-generated content may be incorrect.">
            <a:extLst>
              <a:ext uri="{FF2B5EF4-FFF2-40B4-BE49-F238E27FC236}">
                <a16:creationId xmlns:a16="http://schemas.microsoft.com/office/drawing/2014/main" id="{B4224A25-3C34-D215-4E85-E1783FC72641}"/>
              </a:ext>
            </a:extLst>
          </p:cNvPr>
          <p:cNvPicPr>
            <a:picLocks noChangeAspect="1"/>
          </p:cNvPicPr>
          <p:nvPr/>
        </p:nvPicPr>
        <p:blipFill>
          <a:blip r:embed="rId2"/>
          <a:stretch>
            <a:fillRect/>
          </a:stretch>
        </p:blipFill>
        <p:spPr>
          <a:xfrm>
            <a:off x="220981" y="1227342"/>
            <a:ext cx="5943600" cy="1945005"/>
          </a:xfrm>
          <a:prstGeom prst="rect">
            <a:avLst/>
          </a:prstGeom>
        </p:spPr>
      </p:pic>
      <p:pic>
        <p:nvPicPr>
          <p:cNvPr id="5" name="Picture 4" descr="A close up of text&#10;&#10;AI-generated content may be incorrect.">
            <a:extLst>
              <a:ext uri="{FF2B5EF4-FFF2-40B4-BE49-F238E27FC236}">
                <a16:creationId xmlns:a16="http://schemas.microsoft.com/office/drawing/2014/main" id="{9CBE24CD-B705-53FC-4BB7-055F876BA390}"/>
              </a:ext>
            </a:extLst>
          </p:cNvPr>
          <p:cNvPicPr>
            <a:picLocks noChangeAspect="1"/>
          </p:cNvPicPr>
          <p:nvPr/>
        </p:nvPicPr>
        <p:blipFill>
          <a:blip r:embed="rId3"/>
          <a:stretch>
            <a:fillRect/>
          </a:stretch>
        </p:blipFill>
        <p:spPr>
          <a:xfrm>
            <a:off x="137160" y="4513465"/>
            <a:ext cx="5943600" cy="1205865"/>
          </a:xfrm>
          <a:prstGeom prst="rect">
            <a:avLst/>
          </a:prstGeom>
        </p:spPr>
      </p:pic>
      <p:sp>
        <p:nvSpPr>
          <p:cNvPr id="6" name="TextBox 5">
            <a:extLst>
              <a:ext uri="{FF2B5EF4-FFF2-40B4-BE49-F238E27FC236}">
                <a16:creationId xmlns:a16="http://schemas.microsoft.com/office/drawing/2014/main" id="{2338DA5F-D599-D50A-5492-70B115EC19B3}"/>
              </a:ext>
            </a:extLst>
          </p:cNvPr>
          <p:cNvSpPr txBox="1"/>
          <p:nvPr/>
        </p:nvSpPr>
        <p:spPr>
          <a:xfrm>
            <a:off x="1096001" y="3401142"/>
            <a:ext cx="6357745" cy="923330"/>
          </a:xfrm>
          <a:prstGeom prst="rect">
            <a:avLst/>
          </a:prstGeom>
          <a:noFill/>
        </p:spPr>
        <p:txBody>
          <a:bodyPr wrap="square" rtlCol="0">
            <a:spAutoFit/>
          </a:bodyPr>
          <a:lstStyle/>
          <a:p>
            <a:r>
              <a:rPr lang="en-US" dirty="0"/>
              <a:t>Note the diesel efficiency of 40% above. Below 77.7 Liters/311 kWh implies a heat rate of .25 which is extremely good. The heat rate is an input to the model.</a:t>
            </a:r>
          </a:p>
        </p:txBody>
      </p:sp>
      <p:pic>
        <p:nvPicPr>
          <p:cNvPr id="10" name="Picture 9">
            <a:extLst>
              <a:ext uri="{FF2B5EF4-FFF2-40B4-BE49-F238E27FC236}">
                <a16:creationId xmlns:a16="http://schemas.microsoft.com/office/drawing/2014/main" id="{5A1BC220-F3A7-24BE-B652-9FB7742D305C}"/>
              </a:ext>
            </a:extLst>
          </p:cNvPr>
          <p:cNvPicPr>
            <a:picLocks noChangeAspect="1"/>
          </p:cNvPicPr>
          <p:nvPr/>
        </p:nvPicPr>
        <p:blipFill>
          <a:blip r:embed="rId4"/>
          <a:stretch>
            <a:fillRect/>
          </a:stretch>
        </p:blipFill>
        <p:spPr>
          <a:xfrm>
            <a:off x="6080760" y="1464113"/>
            <a:ext cx="2611971" cy="1087063"/>
          </a:xfrm>
          <a:prstGeom prst="rect">
            <a:avLst/>
          </a:prstGeom>
        </p:spPr>
      </p:pic>
    </p:spTree>
    <p:extLst>
      <p:ext uri="{BB962C8B-B14F-4D97-AF65-F5344CB8AC3E}">
        <p14:creationId xmlns:p14="http://schemas.microsoft.com/office/powerpoint/2010/main" val="172855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4DD3-B802-7529-CC90-A13D20473F4E}"/>
              </a:ext>
            </a:extLst>
          </p:cNvPr>
          <p:cNvSpPr>
            <a:spLocks noGrp="1"/>
          </p:cNvSpPr>
          <p:nvPr>
            <p:ph type="title"/>
          </p:nvPr>
        </p:nvSpPr>
        <p:spPr/>
        <p:txBody>
          <a:bodyPr/>
          <a:lstStyle/>
          <a:p>
            <a:r>
              <a:rPr lang="en-US" dirty="0"/>
              <a:t>History of Model Development</a:t>
            </a:r>
          </a:p>
        </p:txBody>
      </p:sp>
      <p:sp>
        <p:nvSpPr>
          <p:cNvPr id="3" name="Content Placeholder 2">
            <a:extLst>
              <a:ext uri="{FF2B5EF4-FFF2-40B4-BE49-F238E27FC236}">
                <a16:creationId xmlns:a16="http://schemas.microsoft.com/office/drawing/2014/main" id="{CB763774-2710-0A0C-99B6-B71563EB7261}"/>
              </a:ext>
            </a:extLst>
          </p:cNvPr>
          <p:cNvSpPr>
            <a:spLocks noGrp="1"/>
          </p:cNvSpPr>
          <p:nvPr>
            <p:ph idx="1"/>
          </p:nvPr>
        </p:nvSpPr>
        <p:spPr/>
        <p:txBody>
          <a:bodyPr>
            <a:normAutofit/>
          </a:bodyPr>
          <a:lstStyle/>
          <a:p>
            <a:r>
              <a:rPr lang="en-US" sz="2400" dirty="0"/>
              <a:t>Reviewed models for other countries</a:t>
            </a:r>
          </a:p>
          <a:p>
            <a:r>
              <a:rPr lang="en-US" sz="2400" dirty="0"/>
              <a:t>Created model framework using PVGIS hourly data</a:t>
            </a:r>
          </a:p>
          <a:p>
            <a:r>
              <a:rPr lang="en-US" sz="2400" dirty="0"/>
              <a:t>Constructed model framework for different clients</a:t>
            </a:r>
          </a:p>
          <a:p>
            <a:r>
              <a:rPr lang="en-US" sz="2400" dirty="0"/>
              <a:t>Observed models that are project finance based and too simplistic</a:t>
            </a:r>
          </a:p>
          <a:p>
            <a:r>
              <a:rPr lang="en-US" sz="2400" dirty="0"/>
              <a:t>Reviewed and evaluated quality data from Mozambique</a:t>
            </a:r>
          </a:p>
          <a:p>
            <a:endParaRPr lang="en-US" sz="2400" dirty="0"/>
          </a:p>
        </p:txBody>
      </p:sp>
    </p:spTree>
    <p:extLst>
      <p:ext uri="{BB962C8B-B14F-4D97-AF65-F5344CB8AC3E}">
        <p14:creationId xmlns:p14="http://schemas.microsoft.com/office/powerpoint/2010/main" val="1346380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77A1-48C8-B2CE-4A92-288904A9B92C}"/>
              </a:ext>
            </a:extLst>
          </p:cNvPr>
          <p:cNvSpPr>
            <a:spLocks noGrp="1"/>
          </p:cNvSpPr>
          <p:nvPr>
            <p:ph type="title"/>
          </p:nvPr>
        </p:nvSpPr>
        <p:spPr/>
        <p:txBody>
          <a:bodyPr>
            <a:normAutofit fontScale="90000"/>
          </a:bodyPr>
          <a:lstStyle/>
          <a:p>
            <a:r>
              <a:rPr lang="en-US" dirty="0"/>
              <a:t>Simulation of Diesel Replacement from Hours Run</a:t>
            </a:r>
          </a:p>
        </p:txBody>
      </p:sp>
      <p:sp>
        <p:nvSpPr>
          <p:cNvPr id="3" name="Content Placeholder 2">
            <a:extLst>
              <a:ext uri="{FF2B5EF4-FFF2-40B4-BE49-F238E27FC236}">
                <a16:creationId xmlns:a16="http://schemas.microsoft.com/office/drawing/2014/main" id="{29F40EBA-5F93-16CA-2CB6-5C3CA74A7BF6}"/>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D7FAC22-5E69-A4F1-F732-0793050F3DD5}"/>
              </a:ext>
            </a:extLst>
          </p:cNvPr>
          <p:cNvPicPr>
            <a:picLocks noChangeAspect="1"/>
          </p:cNvPicPr>
          <p:nvPr/>
        </p:nvPicPr>
        <p:blipFill>
          <a:blip r:embed="rId2"/>
          <a:stretch>
            <a:fillRect/>
          </a:stretch>
        </p:blipFill>
        <p:spPr>
          <a:xfrm>
            <a:off x="227777" y="1865744"/>
            <a:ext cx="8688446" cy="3864861"/>
          </a:xfrm>
          <a:prstGeom prst="rect">
            <a:avLst/>
          </a:prstGeom>
        </p:spPr>
      </p:pic>
    </p:spTree>
    <p:extLst>
      <p:ext uri="{BB962C8B-B14F-4D97-AF65-F5344CB8AC3E}">
        <p14:creationId xmlns:p14="http://schemas.microsoft.com/office/powerpoint/2010/main" val="3755291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A9AB3-F5DD-1249-18B3-A296AC2C6EC8}"/>
              </a:ext>
            </a:extLst>
          </p:cNvPr>
          <p:cNvSpPr>
            <a:spLocks noGrp="1"/>
          </p:cNvSpPr>
          <p:nvPr>
            <p:ph type="title"/>
          </p:nvPr>
        </p:nvSpPr>
        <p:spPr/>
        <p:txBody>
          <a:bodyPr/>
          <a:lstStyle/>
          <a:p>
            <a:r>
              <a:rPr lang="en-US" dirty="0"/>
              <a:t>Revenue Summary</a:t>
            </a:r>
          </a:p>
        </p:txBody>
      </p:sp>
      <p:sp>
        <p:nvSpPr>
          <p:cNvPr id="3" name="Content Placeholder 2">
            <a:extLst>
              <a:ext uri="{FF2B5EF4-FFF2-40B4-BE49-F238E27FC236}">
                <a16:creationId xmlns:a16="http://schemas.microsoft.com/office/drawing/2014/main" id="{02CE9D46-9357-FC5B-B8BA-5764FF418FD5}"/>
              </a:ext>
            </a:extLst>
          </p:cNvPr>
          <p:cNvSpPr>
            <a:spLocks noGrp="1"/>
          </p:cNvSpPr>
          <p:nvPr>
            <p:ph idx="1"/>
          </p:nvPr>
        </p:nvSpPr>
        <p:spPr/>
        <p:txBody>
          <a:bodyPr/>
          <a:lstStyle/>
          <a:p>
            <a:r>
              <a:rPr lang="en-US" dirty="0"/>
              <a:t>The revenue summary is presented. Not the average price of 8.44 which converts to .</a:t>
            </a:r>
          </a:p>
          <a:p>
            <a:endParaRPr lang="en-US" dirty="0"/>
          </a:p>
        </p:txBody>
      </p:sp>
      <p:pic>
        <p:nvPicPr>
          <p:cNvPr id="4" name="Picture 3" descr="A screenshot of a report&#10;&#10;AI-generated content may be incorrect.">
            <a:extLst>
              <a:ext uri="{FF2B5EF4-FFF2-40B4-BE49-F238E27FC236}">
                <a16:creationId xmlns:a16="http://schemas.microsoft.com/office/drawing/2014/main" id="{15D0F0B2-F6B0-ED7E-1E24-5FB1D9836D60}"/>
              </a:ext>
            </a:extLst>
          </p:cNvPr>
          <p:cNvPicPr>
            <a:picLocks noChangeAspect="1"/>
          </p:cNvPicPr>
          <p:nvPr/>
        </p:nvPicPr>
        <p:blipFill>
          <a:blip r:embed="rId2"/>
          <a:stretch>
            <a:fillRect/>
          </a:stretch>
        </p:blipFill>
        <p:spPr>
          <a:xfrm>
            <a:off x="304801" y="2028825"/>
            <a:ext cx="5943600" cy="3206750"/>
          </a:xfrm>
          <a:prstGeom prst="rect">
            <a:avLst/>
          </a:prstGeom>
        </p:spPr>
      </p:pic>
      <p:sp>
        <p:nvSpPr>
          <p:cNvPr id="5" name="TextBox 4">
            <a:extLst>
              <a:ext uri="{FF2B5EF4-FFF2-40B4-BE49-F238E27FC236}">
                <a16:creationId xmlns:a16="http://schemas.microsoft.com/office/drawing/2014/main" id="{D3E7E4EC-9254-384E-C57C-96E73582F042}"/>
              </a:ext>
            </a:extLst>
          </p:cNvPr>
          <p:cNvSpPr txBox="1"/>
          <p:nvPr/>
        </p:nvSpPr>
        <p:spPr>
          <a:xfrm>
            <a:off x="6694998" y="2210463"/>
            <a:ext cx="1741336" cy="2585323"/>
          </a:xfrm>
          <a:prstGeom prst="rect">
            <a:avLst/>
          </a:prstGeom>
          <a:noFill/>
        </p:spPr>
        <p:txBody>
          <a:bodyPr wrap="square" rtlCol="0">
            <a:spAutoFit/>
          </a:bodyPr>
          <a:lstStyle/>
          <a:p>
            <a:r>
              <a:rPr lang="en-US" dirty="0"/>
              <a:t>Note the comment about the initial sales which is why the energy sales are high at the beginning of the mini-grid and then go down.</a:t>
            </a:r>
          </a:p>
        </p:txBody>
      </p:sp>
    </p:spTree>
    <p:extLst>
      <p:ext uri="{BB962C8B-B14F-4D97-AF65-F5344CB8AC3E}">
        <p14:creationId xmlns:p14="http://schemas.microsoft.com/office/powerpoint/2010/main" val="638163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392C-3126-F594-6765-AFE39B4DF951}"/>
              </a:ext>
            </a:extLst>
          </p:cNvPr>
          <p:cNvSpPr>
            <a:spLocks noGrp="1"/>
          </p:cNvSpPr>
          <p:nvPr>
            <p:ph type="title"/>
          </p:nvPr>
        </p:nvSpPr>
        <p:spPr/>
        <p:txBody>
          <a:bodyPr/>
          <a:lstStyle/>
          <a:p>
            <a:r>
              <a:rPr lang="en-US" dirty="0"/>
              <a:t>Results of Base Cases</a:t>
            </a:r>
          </a:p>
        </p:txBody>
      </p:sp>
      <p:sp>
        <p:nvSpPr>
          <p:cNvPr id="3" name="Content Placeholder 2">
            <a:extLst>
              <a:ext uri="{FF2B5EF4-FFF2-40B4-BE49-F238E27FC236}">
                <a16:creationId xmlns:a16="http://schemas.microsoft.com/office/drawing/2014/main" id="{43372AEA-825C-01E6-6C67-7EC24A0E7AA7}"/>
              </a:ext>
            </a:extLst>
          </p:cNvPr>
          <p:cNvSpPr>
            <a:spLocks noGrp="1"/>
          </p:cNvSpPr>
          <p:nvPr>
            <p:ph idx="1"/>
          </p:nvPr>
        </p:nvSpPr>
        <p:spPr/>
        <p:txBody>
          <a:bodyPr/>
          <a:lstStyle/>
          <a:p>
            <a:r>
              <a:rPr lang="en-US" dirty="0"/>
              <a:t>Base Case and Downside Case</a:t>
            </a:r>
          </a:p>
        </p:txBody>
      </p:sp>
      <p:pic>
        <p:nvPicPr>
          <p:cNvPr id="9" name="Picture 8">
            <a:extLst>
              <a:ext uri="{FF2B5EF4-FFF2-40B4-BE49-F238E27FC236}">
                <a16:creationId xmlns:a16="http://schemas.microsoft.com/office/drawing/2014/main" id="{2E8E6BF5-414A-9C77-34D8-01E9E5472AF4}"/>
              </a:ext>
            </a:extLst>
          </p:cNvPr>
          <p:cNvPicPr>
            <a:picLocks noChangeAspect="1"/>
          </p:cNvPicPr>
          <p:nvPr/>
        </p:nvPicPr>
        <p:blipFill>
          <a:blip r:embed="rId2"/>
          <a:stretch>
            <a:fillRect/>
          </a:stretch>
        </p:blipFill>
        <p:spPr>
          <a:xfrm>
            <a:off x="4784437" y="2242527"/>
            <a:ext cx="4237512" cy="3048035"/>
          </a:xfrm>
          <a:prstGeom prst="rect">
            <a:avLst/>
          </a:prstGeom>
        </p:spPr>
      </p:pic>
      <p:pic>
        <p:nvPicPr>
          <p:cNvPr id="11" name="Picture 10">
            <a:extLst>
              <a:ext uri="{FF2B5EF4-FFF2-40B4-BE49-F238E27FC236}">
                <a16:creationId xmlns:a16="http://schemas.microsoft.com/office/drawing/2014/main" id="{DF338B0C-8671-AA2E-E72C-966F6F5B4D70}"/>
              </a:ext>
            </a:extLst>
          </p:cNvPr>
          <p:cNvPicPr>
            <a:picLocks noChangeAspect="1"/>
          </p:cNvPicPr>
          <p:nvPr/>
        </p:nvPicPr>
        <p:blipFill>
          <a:blip r:embed="rId3"/>
          <a:stretch>
            <a:fillRect/>
          </a:stretch>
        </p:blipFill>
        <p:spPr>
          <a:xfrm>
            <a:off x="200025" y="2468899"/>
            <a:ext cx="4303029" cy="3136034"/>
          </a:xfrm>
          <a:prstGeom prst="rect">
            <a:avLst/>
          </a:prstGeom>
        </p:spPr>
      </p:pic>
    </p:spTree>
    <p:extLst>
      <p:ext uri="{BB962C8B-B14F-4D97-AF65-F5344CB8AC3E}">
        <p14:creationId xmlns:p14="http://schemas.microsoft.com/office/powerpoint/2010/main" val="3228054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FB76F-C708-4870-9824-4773A3D95037}"/>
              </a:ext>
            </a:extLst>
          </p:cNvPr>
          <p:cNvSpPr>
            <a:spLocks noGrp="1"/>
          </p:cNvSpPr>
          <p:nvPr>
            <p:ph type="ctrTitle"/>
          </p:nvPr>
        </p:nvSpPr>
        <p:spPr/>
        <p:txBody>
          <a:bodyPr/>
          <a:lstStyle/>
          <a:p>
            <a:r>
              <a:rPr lang="en-US" dirty="0"/>
              <a:t>Case 2</a:t>
            </a:r>
          </a:p>
        </p:txBody>
      </p:sp>
    </p:spTree>
    <p:extLst>
      <p:ext uri="{BB962C8B-B14F-4D97-AF65-F5344CB8AC3E}">
        <p14:creationId xmlns:p14="http://schemas.microsoft.com/office/powerpoint/2010/main" val="3973377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A8C02-B199-C288-C2D0-E95F69F18310}"/>
              </a:ext>
            </a:extLst>
          </p:cNvPr>
          <p:cNvSpPr>
            <a:spLocks noGrp="1"/>
          </p:cNvSpPr>
          <p:nvPr>
            <p:ph type="title"/>
          </p:nvPr>
        </p:nvSpPr>
        <p:spPr/>
        <p:txBody>
          <a:bodyPr/>
          <a:lstStyle/>
          <a:p>
            <a:r>
              <a:rPr lang="en-US" dirty="0"/>
              <a:t>Mini-grid Capacity and Customers</a:t>
            </a:r>
          </a:p>
        </p:txBody>
      </p:sp>
      <p:pic>
        <p:nvPicPr>
          <p:cNvPr id="4" name="Content Placeholder 3" descr="A map with a location on it&#10;&#10;AI-generated content may be incorrect.">
            <a:extLst>
              <a:ext uri="{FF2B5EF4-FFF2-40B4-BE49-F238E27FC236}">
                <a16:creationId xmlns:a16="http://schemas.microsoft.com/office/drawing/2014/main" id="{6CF14493-33DD-7433-F963-A12BD908DE49}"/>
              </a:ext>
            </a:extLst>
          </p:cNvPr>
          <p:cNvPicPr>
            <a:picLocks noGrp="1" noChangeAspect="1"/>
          </p:cNvPicPr>
          <p:nvPr>
            <p:ph idx="1"/>
          </p:nvPr>
        </p:nvPicPr>
        <p:blipFill>
          <a:blip r:embed="rId2"/>
          <a:stretch>
            <a:fillRect/>
          </a:stretch>
        </p:blipFill>
        <p:spPr>
          <a:xfrm>
            <a:off x="59610" y="2132761"/>
            <a:ext cx="3431014" cy="2592478"/>
          </a:xfrm>
          <a:prstGeom prst="rect">
            <a:avLst/>
          </a:prstGeom>
        </p:spPr>
      </p:pic>
      <p:pic>
        <p:nvPicPr>
          <p:cNvPr id="5" name="Picture 4" descr="A close up of text&#10;&#10;AI-generated content may be incorrect.">
            <a:extLst>
              <a:ext uri="{FF2B5EF4-FFF2-40B4-BE49-F238E27FC236}">
                <a16:creationId xmlns:a16="http://schemas.microsoft.com/office/drawing/2014/main" id="{10184E08-45DF-920B-5EA2-5777B1D1ED48}"/>
              </a:ext>
            </a:extLst>
          </p:cNvPr>
          <p:cNvPicPr>
            <a:picLocks noChangeAspect="1"/>
          </p:cNvPicPr>
          <p:nvPr/>
        </p:nvPicPr>
        <p:blipFill>
          <a:blip r:embed="rId3"/>
          <a:stretch>
            <a:fillRect/>
          </a:stretch>
        </p:blipFill>
        <p:spPr>
          <a:xfrm>
            <a:off x="2568297" y="1298975"/>
            <a:ext cx="5943600" cy="1429385"/>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A7ECAEC3-3539-FAAA-4349-0F912B95D9E6}"/>
              </a:ext>
            </a:extLst>
          </p:cNvPr>
          <p:cNvPicPr>
            <a:picLocks noChangeAspect="1"/>
          </p:cNvPicPr>
          <p:nvPr/>
        </p:nvPicPr>
        <p:blipFill>
          <a:blip r:embed="rId4"/>
          <a:stretch>
            <a:fillRect/>
          </a:stretch>
        </p:blipFill>
        <p:spPr>
          <a:xfrm>
            <a:off x="3021496" y="3164838"/>
            <a:ext cx="6062894" cy="3506892"/>
          </a:xfrm>
          <a:prstGeom prst="rect">
            <a:avLst/>
          </a:prstGeom>
        </p:spPr>
      </p:pic>
      <p:sp>
        <p:nvSpPr>
          <p:cNvPr id="7" name="TextBox 6">
            <a:extLst>
              <a:ext uri="{FF2B5EF4-FFF2-40B4-BE49-F238E27FC236}">
                <a16:creationId xmlns:a16="http://schemas.microsoft.com/office/drawing/2014/main" id="{62A22FB3-1CDB-43FD-A204-5FAEA7BAA5F5}"/>
              </a:ext>
            </a:extLst>
          </p:cNvPr>
          <p:cNvSpPr txBox="1"/>
          <p:nvPr/>
        </p:nvSpPr>
        <p:spPr>
          <a:xfrm>
            <a:off x="200025" y="5056632"/>
            <a:ext cx="2204847" cy="923330"/>
          </a:xfrm>
          <a:prstGeom prst="rect">
            <a:avLst/>
          </a:prstGeom>
          <a:noFill/>
        </p:spPr>
        <p:txBody>
          <a:bodyPr wrap="square" rtlCol="0">
            <a:spAutoFit/>
          </a:bodyPr>
          <a:lstStyle/>
          <a:p>
            <a:r>
              <a:rPr lang="en-US" dirty="0"/>
              <a:t>This is the largest system in terms of number of customers</a:t>
            </a:r>
          </a:p>
        </p:txBody>
      </p:sp>
    </p:spTree>
    <p:extLst>
      <p:ext uri="{BB962C8B-B14F-4D97-AF65-F5344CB8AC3E}">
        <p14:creationId xmlns:p14="http://schemas.microsoft.com/office/powerpoint/2010/main" val="3823020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06542-A007-5EE8-C5C0-4FCA9161F71C}"/>
              </a:ext>
            </a:extLst>
          </p:cNvPr>
          <p:cNvSpPr>
            <a:spLocks noGrp="1"/>
          </p:cNvSpPr>
          <p:nvPr>
            <p:ph type="title"/>
          </p:nvPr>
        </p:nvSpPr>
        <p:spPr/>
        <p:txBody>
          <a:bodyPr/>
          <a:lstStyle/>
          <a:p>
            <a:r>
              <a:rPr lang="en-US" dirty="0"/>
              <a:t>Issues</a:t>
            </a:r>
          </a:p>
        </p:txBody>
      </p:sp>
      <p:sp>
        <p:nvSpPr>
          <p:cNvPr id="3" name="Content Placeholder 2">
            <a:extLst>
              <a:ext uri="{FF2B5EF4-FFF2-40B4-BE49-F238E27FC236}">
                <a16:creationId xmlns:a16="http://schemas.microsoft.com/office/drawing/2014/main" id="{B1A57E8B-BCA1-CEE9-52B0-C6E85C1BF345}"/>
              </a:ext>
            </a:extLst>
          </p:cNvPr>
          <p:cNvSpPr>
            <a:spLocks noGrp="1"/>
          </p:cNvSpPr>
          <p:nvPr>
            <p:ph idx="1"/>
          </p:nvPr>
        </p:nvSpPr>
        <p:spPr/>
        <p:txBody>
          <a:bodyPr/>
          <a:lstStyle/>
          <a:p>
            <a:r>
              <a:rPr lang="en-US" dirty="0"/>
              <a:t>Why does the performance ratio seem to be so low</a:t>
            </a:r>
          </a:p>
          <a:p>
            <a:r>
              <a:rPr lang="en-US" dirty="0"/>
              <a:t>Effect of the load curve that has much less usage during sunlight hours</a:t>
            </a:r>
          </a:p>
          <a:p>
            <a:r>
              <a:rPr lang="en-US" dirty="0"/>
              <a:t>Larger system with less penetration</a:t>
            </a:r>
          </a:p>
          <a:p>
            <a:endParaRPr lang="en-US" dirty="0"/>
          </a:p>
        </p:txBody>
      </p:sp>
    </p:spTree>
    <p:extLst>
      <p:ext uri="{BB962C8B-B14F-4D97-AF65-F5344CB8AC3E}">
        <p14:creationId xmlns:p14="http://schemas.microsoft.com/office/powerpoint/2010/main" val="1739791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13767-7131-A468-D73B-978E1F2E53B3}"/>
              </a:ext>
            </a:extLst>
          </p:cNvPr>
          <p:cNvSpPr>
            <a:spLocks noGrp="1"/>
          </p:cNvSpPr>
          <p:nvPr>
            <p:ph type="title"/>
          </p:nvPr>
        </p:nvSpPr>
        <p:spPr/>
        <p:txBody>
          <a:bodyPr>
            <a:normAutofit fontScale="90000"/>
          </a:bodyPr>
          <a:lstStyle/>
          <a:p>
            <a:r>
              <a:rPr lang="en-US" dirty="0"/>
              <a:t>Daily Consumption and Annual Demand</a:t>
            </a:r>
          </a:p>
        </p:txBody>
      </p:sp>
      <p:pic>
        <p:nvPicPr>
          <p:cNvPr id="5" name="Content Placeholder 4">
            <a:extLst>
              <a:ext uri="{FF2B5EF4-FFF2-40B4-BE49-F238E27FC236}">
                <a16:creationId xmlns:a16="http://schemas.microsoft.com/office/drawing/2014/main" id="{7B6B8E85-72B7-BB64-B48C-EC0A258316F7}"/>
              </a:ext>
            </a:extLst>
          </p:cNvPr>
          <p:cNvPicPr>
            <a:picLocks noGrp="1" noChangeAspect="1"/>
          </p:cNvPicPr>
          <p:nvPr>
            <p:ph idx="1"/>
          </p:nvPr>
        </p:nvPicPr>
        <p:blipFill>
          <a:blip r:embed="rId2"/>
          <a:stretch>
            <a:fillRect/>
          </a:stretch>
        </p:blipFill>
        <p:spPr>
          <a:xfrm>
            <a:off x="0" y="3716493"/>
            <a:ext cx="4614016" cy="2816931"/>
          </a:xfrm>
        </p:spPr>
      </p:pic>
      <p:pic>
        <p:nvPicPr>
          <p:cNvPr id="13" name="Picture 12">
            <a:extLst>
              <a:ext uri="{FF2B5EF4-FFF2-40B4-BE49-F238E27FC236}">
                <a16:creationId xmlns:a16="http://schemas.microsoft.com/office/drawing/2014/main" id="{2C67B7DD-9402-344D-58B0-2913D0BDEC34}"/>
              </a:ext>
            </a:extLst>
          </p:cNvPr>
          <p:cNvPicPr>
            <a:picLocks noChangeAspect="1"/>
          </p:cNvPicPr>
          <p:nvPr/>
        </p:nvPicPr>
        <p:blipFill>
          <a:blip r:embed="rId3"/>
          <a:stretch>
            <a:fillRect/>
          </a:stretch>
        </p:blipFill>
        <p:spPr>
          <a:xfrm>
            <a:off x="4507318" y="3794760"/>
            <a:ext cx="4550814" cy="2738664"/>
          </a:xfrm>
          <a:prstGeom prst="rect">
            <a:avLst/>
          </a:prstGeom>
        </p:spPr>
      </p:pic>
      <p:pic>
        <p:nvPicPr>
          <p:cNvPr id="15" name="Picture 14">
            <a:extLst>
              <a:ext uri="{FF2B5EF4-FFF2-40B4-BE49-F238E27FC236}">
                <a16:creationId xmlns:a16="http://schemas.microsoft.com/office/drawing/2014/main" id="{333153AE-5632-B159-ABC1-B3DBAE41E28E}"/>
              </a:ext>
            </a:extLst>
          </p:cNvPr>
          <p:cNvPicPr>
            <a:picLocks noChangeAspect="1"/>
          </p:cNvPicPr>
          <p:nvPr/>
        </p:nvPicPr>
        <p:blipFill>
          <a:blip r:embed="rId4"/>
          <a:stretch>
            <a:fillRect/>
          </a:stretch>
        </p:blipFill>
        <p:spPr>
          <a:xfrm>
            <a:off x="1229609" y="1601198"/>
            <a:ext cx="5112013" cy="1701887"/>
          </a:xfrm>
          <a:prstGeom prst="rect">
            <a:avLst/>
          </a:prstGeom>
        </p:spPr>
      </p:pic>
    </p:spTree>
    <p:extLst>
      <p:ext uri="{BB962C8B-B14F-4D97-AF65-F5344CB8AC3E}">
        <p14:creationId xmlns:p14="http://schemas.microsoft.com/office/powerpoint/2010/main" val="2187767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8486-65FC-ED38-4BDF-ADAC72545FE9}"/>
              </a:ext>
            </a:extLst>
          </p:cNvPr>
          <p:cNvSpPr>
            <a:spLocks noGrp="1"/>
          </p:cNvSpPr>
          <p:nvPr>
            <p:ph type="title"/>
          </p:nvPr>
        </p:nvSpPr>
        <p:spPr/>
        <p:txBody>
          <a:bodyPr>
            <a:normAutofit fontScale="90000"/>
          </a:bodyPr>
          <a:lstStyle/>
          <a:p>
            <a:r>
              <a:rPr lang="en-US" dirty="0"/>
              <a:t>Cost Structure and Loads in Case 1 vs Case 2</a:t>
            </a:r>
          </a:p>
        </p:txBody>
      </p:sp>
      <p:sp>
        <p:nvSpPr>
          <p:cNvPr id="3" name="Content Placeholder 2">
            <a:extLst>
              <a:ext uri="{FF2B5EF4-FFF2-40B4-BE49-F238E27FC236}">
                <a16:creationId xmlns:a16="http://schemas.microsoft.com/office/drawing/2014/main" id="{DA166102-7D5B-4923-603C-6BFAC5D84346}"/>
              </a:ext>
            </a:extLst>
          </p:cNvPr>
          <p:cNvSpPr>
            <a:spLocks noGrp="1"/>
          </p:cNvSpPr>
          <p:nvPr>
            <p:ph idx="1"/>
          </p:nvPr>
        </p:nvSpPr>
        <p:spPr/>
        <p:txBody>
          <a:bodyPr/>
          <a:lstStyle/>
          <a:p>
            <a:r>
              <a:rPr lang="en-US" dirty="0"/>
              <a:t>Evaluate the dramatic difference in loads</a:t>
            </a:r>
          </a:p>
          <a:p>
            <a:endParaRPr lang="en-US" dirty="0"/>
          </a:p>
        </p:txBody>
      </p:sp>
      <p:pic>
        <p:nvPicPr>
          <p:cNvPr id="6" name="Picture 5">
            <a:extLst>
              <a:ext uri="{FF2B5EF4-FFF2-40B4-BE49-F238E27FC236}">
                <a16:creationId xmlns:a16="http://schemas.microsoft.com/office/drawing/2014/main" id="{230E7BCD-5EA0-E8D7-4CDA-4A6F9FA5F3FF}"/>
              </a:ext>
            </a:extLst>
          </p:cNvPr>
          <p:cNvPicPr>
            <a:picLocks noChangeAspect="1"/>
          </p:cNvPicPr>
          <p:nvPr/>
        </p:nvPicPr>
        <p:blipFill>
          <a:blip r:embed="rId2"/>
          <a:stretch>
            <a:fillRect/>
          </a:stretch>
        </p:blipFill>
        <p:spPr>
          <a:xfrm>
            <a:off x="623097" y="1675047"/>
            <a:ext cx="7496775" cy="4437177"/>
          </a:xfrm>
          <a:prstGeom prst="rect">
            <a:avLst/>
          </a:prstGeom>
        </p:spPr>
      </p:pic>
    </p:spTree>
    <p:extLst>
      <p:ext uri="{BB962C8B-B14F-4D97-AF65-F5344CB8AC3E}">
        <p14:creationId xmlns:p14="http://schemas.microsoft.com/office/powerpoint/2010/main" val="1622915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4A3D9-767E-2D79-D9C9-E451CB16383F}"/>
              </a:ext>
            </a:extLst>
          </p:cNvPr>
          <p:cNvSpPr>
            <a:spLocks noGrp="1"/>
          </p:cNvSpPr>
          <p:nvPr>
            <p:ph type="title"/>
          </p:nvPr>
        </p:nvSpPr>
        <p:spPr/>
        <p:txBody>
          <a:bodyPr/>
          <a:lstStyle/>
          <a:p>
            <a:r>
              <a:rPr lang="en-US" dirty="0"/>
              <a:t>Location of Mini-Grid for PVGIS</a:t>
            </a:r>
          </a:p>
        </p:txBody>
      </p:sp>
      <p:sp>
        <p:nvSpPr>
          <p:cNvPr id="3" name="Content Placeholder 2">
            <a:extLst>
              <a:ext uri="{FF2B5EF4-FFF2-40B4-BE49-F238E27FC236}">
                <a16:creationId xmlns:a16="http://schemas.microsoft.com/office/drawing/2014/main" id="{71E6C6AC-7F09-5A4C-88A3-815055CE05B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3AF2E38D-0F52-F718-A6C7-55261D75F426}"/>
              </a:ext>
            </a:extLst>
          </p:cNvPr>
          <p:cNvPicPr>
            <a:picLocks noChangeAspect="1"/>
          </p:cNvPicPr>
          <p:nvPr/>
        </p:nvPicPr>
        <p:blipFill>
          <a:blip r:embed="rId2"/>
          <a:stretch>
            <a:fillRect/>
          </a:stretch>
        </p:blipFill>
        <p:spPr>
          <a:xfrm>
            <a:off x="949867" y="1578452"/>
            <a:ext cx="6337902" cy="4283127"/>
          </a:xfrm>
          <a:prstGeom prst="rect">
            <a:avLst/>
          </a:prstGeom>
        </p:spPr>
      </p:pic>
    </p:spTree>
    <p:extLst>
      <p:ext uri="{BB962C8B-B14F-4D97-AF65-F5344CB8AC3E}">
        <p14:creationId xmlns:p14="http://schemas.microsoft.com/office/powerpoint/2010/main" val="3674864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2CFC9-59FC-A2CC-235D-ACA87722898E}"/>
              </a:ext>
            </a:extLst>
          </p:cNvPr>
          <p:cNvSpPr>
            <a:spLocks noGrp="1"/>
          </p:cNvSpPr>
          <p:nvPr>
            <p:ph type="title"/>
          </p:nvPr>
        </p:nvSpPr>
        <p:spPr/>
        <p:txBody>
          <a:bodyPr/>
          <a:lstStyle/>
          <a:p>
            <a:r>
              <a:rPr lang="en-US" dirty="0"/>
              <a:t>PVGIS for Mini-Grid</a:t>
            </a:r>
          </a:p>
        </p:txBody>
      </p:sp>
      <p:sp>
        <p:nvSpPr>
          <p:cNvPr id="3" name="Content Placeholder 2">
            <a:extLst>
              <a:ext uri="{FF2B5EF4-FFF2-40B4-BE49-F238E27FC236}">
                <a16:creationId xmlns:a16="http://schemas.microsoft.com/office/drawing/2014/main" id="{A13647C9-E439-D94E-CEB7-514E67C40F9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B6FDFDB-EFDE-41AA-4C93-7EE7CC98BC6C}"/>
              </a:ext>
            </a:extLst>
          </p:cNvPr>
          <p:cNvPicPr>
            <a:picLocks noChangeAspect="1"/>
          </p:cNvPicPr>
          <p:nvPr/>
        </p:nvPicPr>
        <p:blipFill>
          <a:blip r:embed="rId2"/>
          <a:stretch>
            <a:fillRect/>
          </a:stretch>
        </p:blipFill>
        <p:spPr>
          <a:xfrm>
            <a:off x="200025" y="3839663"/>
            <a:ext cx="5743749" cy="2832067"/>
          </a:xfrm>
          <a:prstGeom prst="rect">
            <a:avLst/>
          </a:prstGeom>
        </p:spPr>
      </p:pic>
      <p:pic>
        <p:nvPicPr>
          <p:cNvPr id="9" name="Picture 8">
            <a:extLst>
              <a:ext uri="{FF2B5EF4-FFF2-40B4-BE49-F238E27FC236}">
                <a16:creationId xmlns:a16="http://schemas.microsoft.com/office/drawing/2014/main" id="{4391A5AE-3A38-C9B5-671C-DBF1C3EB02D8}"/>
              </a:ext>
            </a:extLst>
          </p:cNvPr>
          <p:cNvPicPr>
            <a:picLocks noChangeAspect="1"/>
          </p:cNvPicPr>
          <p:nvPr/>
        </p:nvPicPr>
        <p:blipFill>
          <a:blip r:embed="rId3"/>
          <a:stretch>
            <a:fillRect/>
          </a:stretch>
        </p:blipFill>
        <p:spPr>
          <a:xfrm>
            <a:off x="428480" y="1037163"/>
            <a:ext cx="5286837" cy="2605655"/>
          </a:xfrm>
          <a:prstGeom prst="rect">
            <a:avLst/>
          </a:prstGeom>
        </p:spPr>
      </p:pic>
      <p:pic>
        <p:nvPicPr>
          <p:cNvPr id="11" name="Picture 10">
            <a:extLst>
              <a:ext uri="{FF2B5EF4-FFF2-40B4-BE49-F238E27FC236}">
                <a16:creationId xmlns:a16="http://schemas.microsoft.com/office/drawing/2014/main" id="{AF23AAC9-B93A-50C5-90BC-D9C436070E27}"/>
              </a:ext>
            </a:extLst>
          </p:cNvPr>
          <p:cNvPicPr>
            <a:picLocks noChangeAspect="1"/>
          </p:cNvPicPr>
          <p:nvPr/>
        </p:nvPicPr>
        <p:blipFill>
          <a:blip r:embed="rId4"/>
          <a:stretch>
            <a:fillRect/>
          </a:stretch>
        </p:blipFill>
        <p:spPr>
          <a:xfrm>
            <a:off x="6698135" y="2067385"/>
            <a:ext cx="2216264" cy="1339919"/>
          </a:xfrm>
          <a:prstGeom prst="rect">
            <a:avLst/>
          </a:prstGeom>
        </p:spPr>
      </p:pic>
    </p:spTree>
    <p:extLst>
      <p:ext uri="{BB962C8B-B14F-4D97-AF65-F5344CB8AC3E}">
        <p14:creationId xmlns:p14="http://schemas.microsoft.com/office/powerpoint/2010/main" val="2040004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31FF-3EAA-EC84-284C-ECA5C0516C0E}"/>
              </a:ext>
            </a:extLst>
          </p:cNvPr>
          <p:cNvSpPr>
            <a:spLocks noGrp="1"/>
          </p:cNvSpPr>
          <p:nvPr>
            <p:ph type="title"/>
          </p:nvPr>
        </p:nvSpPr>
        <p:spPr/>
        <p:txBody>
          <a:bodyPr/>
          <a:lstStyle/>
          <a:p>
            <a:r>
              <a:rPr lang="en-US" dirty="0"/>
              <a:t>Other Models Reviewed</a:t>
            </a:r>
          </a:p>
        </p:txBody>
      </p:sp>
      <p:sp>
        <p:nvSpPr>
          <p:cNvPr id="3" name="Content Placeholder 2">
            <a:extLst>
              <a:ext uri="{FF2B5EF4-FFF2-40B4-BE49-F238E27FC236}">
                <a16:creationId xmlns:a16="http://schemas.microsoft.com/office/drawing/2014/main" id="{EA0E4C6D-72C4-0831-17CD-DE10F3681DDD}"/>
              </a:ext>
            </a:extLst>
          </p:cNvPr>
          <p:cNvSpPr>
            <a:spLocks noGrp="1"/>
          </p:cNvSpPr>
          <p:nvPr>
            <p:ph idx="1"/>
          </p:nvPr>
        </p:nvSpPr>
        <p:spPr/>
        <p:txBody>
          <a:bodyPr/>
          <a:lstStyle/>
          <a:p>
            <a:r>
              <a:rPr lang="en-US" dirty="0"/>
              <a:t>Model from Nigeria</a:t>
            </a:r>
          </a:p>
          <a:p>
            <a:r>
              <a:rPr lang="en-US" dirty="0"/>
              <a:t>Model from Tunesia</a:t>
            </a:r>
          </a:p>
          <a:p>
            <a:r>
              <a:rPr lang="en-US" dirty="0"/>
              <a:t>Other Financial Models (World Bank)</a:t>
            </a:r>
          </a:p>
          <a:p>
            <a:r>
              <a:rPr lang="en-US" dirty="0"/>
              <a:t>Earlier Models Created</a:t>
            </a:r>
          </a:p>
          <a:p>
            <a:r>
              <a:rPr lang="en-US" dirty="0"/>
              <a:t>Use of other mini-grid model as a starting point</a:t>
            </a:r>
          </a:p>
          <a:p>
            <a:pPr lvl="1"/>
            <a:r>
              <a:rPr lang="en-US" dirty="0"/>
              <a:t>Nigeria case</a:t>
            </a:r>
          </a:p>
          <a:p>
            <a:pPr lvl="1"/>
            <a:r>
              <a:rPr lang="en-US" dirty="0"/>
              <a:t>Uses InputC and InputS with financial model</a:t>
            </a:r>
          </a:p>
          <a:p>
            <a:pPr lvl="1"/>
            <a:r>
              <a:rPr lang="en-US" dirty="0"/>
              <a:t>No supply and demand</a:t>
            </a:r>
          </a:p>
          <a:p>
            <a:pPr lvl="1"/>
            <a:r>
              <a:rPr lang="en-US" dirty="0"/>
              <a:t>No degradation or augmentation</a:t>
            </a:r>
          </a:p>
          <a:p>
            <a:pPr lvl="1"/>
            <a:r>
              <a:rPr lang="en-US" dirty="0"/>
              <a:t>No terminal value</a:t>
            </a:r>
          </a:p>
          <a:p>
            <a:r>
              <a:rPr lang="en-US" dirty="0"/>
              <a:t>Problems with other mini-grid models</a:t>
            </a:r>
          </a:p>
          <a:p>
            <a:pPr lvl="1"/>
            <a:r>
              <a:rPr lang="en-US" dirty="0"/>
              <a:t>The big variable is how much diesel must be used – no ability to measure this</a:t>
            </a:r>
          </a:p>
          <a:p>
            <a:pPr lvl="1"/>
            <a:r>
              <a:rPr lang="en-US" dirty="0"/>
              <a:t>No ability to evaluate the cost of mini-grid with different load profiles</a:t>
            </a:r>
          </a:p>
          <a:p>
            <a:pPr lvl="1"/>
            <a:r>
              <a:rPr lang="en-US" dirty="0"/>
              <a:t>Cannot measure the effect of unserved energy</a:t>
            </a:r>
          </a:p>
          <a:p>
            <a:pPr lvl="1"/>
            <a:r>
              <a:rPr lang="en-US" dirty="0"/>
              <a:t>Does not measure the effect of incorrectly sizing solar and battery for the system</a:t>
            </a:r>
          </a:p>
          <a:p>
            <a:endParaRPr lang="en-US" dirty="0"/>
          </a:p>
        </p:txBody>
      </p:sp>
    </p:spTree>
    <p:extLst>
      <p:ext uri="{BB962C8B-B14F-4D97-AF65-F5344CB8AC3E}">
        <p14:creationId xmlns:p14="http://schemas.microsoft.com/office/powerpoint/2010/main" val="201212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7E0AA-32AD-00A4-D437-421D50457120}"/>
              </a:ext>
            </a:extLst>
          </p:cNvPr>
          <p:cNvSpPr>
            <a:spLocks noGrp="1"/>
          </p:cNvSpPr>
          <p:nvPr>
            <p:ph type="title"/>
          </p:nvPr>
        </p:nvSpPr>
        <p:spPr/>
        <p:txBody>
          <a:bodyPr>
            <a:normAutofit fontScale="90000"/>
          </a:bodyPr>
          <a:lstStyle/>
          <a:p>
            <a:r>
              <a:rPr lang="en-US" dirty="0"/>
              <a:t>Idugo Solar Irradiation – November 2024</a:t>
            </a:r>
          </a:p>
        </p:txBody>
      </p:sp>
      <p:sp>
        <p:nvSpPr>
          <p:cNvPr id="3" name="Content Placeholder 2">
            <a:extLst>
              <a:ext uri="{FF2B5EF4-FFF2-40B4-BE49-F238E27FC236}">
                <a16:creationId xmlns:a16="http://schemas.microsoft.com/office/drawing/2014/main" id="{862C41AE-023E-0653-BBE2-C8EFEDAA4C40}"/>
              </a:ext>
            </a:extLst>
          </p:cNvPr>
          <p:cNvSpPr>
            <a:spLocks noGrp="1"/>
          </p:cNvSpPr>
          <p:nvPr>
            <p:ph idx="1"/>
          </p:nvPr>
        </p:nvSpPr>
        <p:spPr/>
        <p:txBody>
          <a:bodyPr/>
          <a:lstStyle/>
          <a:p>
            <a:r>
              <a:rPr lang="en-US" dirty="0"/>
              <a:t>.</a:t>
            </a:r>
          </a:p>
          <a:p>
            <a:endParaRPr lang="en-US" dirty="0"/>
          </a:p>
        </p:txBody>
      </p:sp>
      <p:pic>
        <p:nvPicPr>
          <p:cNvPr id="4" name="Picture 3" descr="A graph of solar radiation&#10;&#10;AI-generated content may be incorrect.">
            <a:extLst>
              <a:ext uri="{FF2B5EF4-FFF2-40B4-BE49-F238E27FC236}">
                <a16:creationId xmlns:a16="http://schemas.microsoft.com/office/drawing/2014/main" id="{652D512D-A770-F6FA-4CBA-88533DD64727}"/>
              </a:ext>
            </a:extLst>
          </p:cNvPr>
          <p:cNvPicPr>
            <a:picLocks noChangeAspect="1"/>
          </p:cNvPicPr>
          <p:nvPr/>
        </p:nvPicPr>
        <p:blipFill>
          <a:blip r:embed="rId2"/>
          <a:stretch>
            <a:fillRect/>
          </a:stretch>
        </p:blipFill>
        <p:spPr>
          <a:xfrm>
            <a:off x="167997" y="1625646"/>
            <a:ext cx="8316686" cy="4455114"/>
          </a:xfrm>
          <a:prstGeom prst="rect">
            <a:avLst/>
          </a:prstGeom>
        </p:spPr>
      </p:pic>
    </p:spTree>
    <p:extLst>
      <p:ext uri="{BB962C8B-B14F-4D97-AF65-F5344CB8AC3E}">
        <p14:creationId xmlns:p14="http://schemas.microsoft.com/office/powerpoint/2010/main" val="1358386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821E0-CCCB-63B8-21B2-724D23E2A539}"/>
              </a:ext>
            </a:extLst>
          </p:cNvPr>
          <p:cNvSpPr>
            <a:spLocks noGrp="1"/>
          </p:cNvSpPr>
          <p:nvPr>
            <p:ph type="title"/>
          </p:nvPr>
        </p:nvSpPr>
        <p:spPr/>
        <p:txBody>
          <a:bodyPr/>
          <a:lstStyle/>
          <a:p>
            <a:r>
              <a:rPr lang="en-US" dirty="0"/>
              <a:t>Idugo Irradiation – March 2025</a:t>
            </a:r>
          </a:p>
        </p:txBody>
      </p:sp>
      <p:sp>
        <p:nvSpPr>
          <p:cNvPr id="3" name="Content Placeholder 2">
            <a:extLst>
              <a:ext uri="{FF2B5EF4-FFF2-40B4-BE49-F238E27FC236}">
                <a16:creationId xmlns:a16="http://schemas.microsoft.com/office/drawing/2014/main" id="{FD168BAD-AD09-6AC0-DF25-2858E69658A1}"/>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01F33B1-0C8C-DC82-5910-A92780E9ABFB}"/>
              </a:ext>
            </a:extLst>
          </p:cNvPr>
          <p:cNvPicPr>
            <a:picLocks noChangeAspect="1"/>
          </p:cNvPicPr>
          <p:nvPr/>
        </p:nvPicPr>
        <p:blipFill>
          <a:blip r:embed="rId2"/>
          <a:stretch>
            <a:fillRect/>
          </a:stretch>
        </p:blipFill>
        <p:spPr>
          <a:xfrm>
            <a:off x="448056" y="1394648"/>
            <a:ext cx="7845552" cy="4701166"/>
          </a:xfrm>
          <a:prstGeom prst="rect">
            <a:avLst/>
          </a:prstGeom>
        </p:spPr>
      </p:pic>
    </p:spTree>
    <p:extLst>
      <p:ext uri="{BB962C8B-B14F-4D97-AF65-F5344CB8AC3E}">
        <p14:creationId xmlns:p14="http://schemas.microsoft.com/office/powerpoint/2010/main" val="914713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CEAB-A1FB-0571-801B-866A4A582783}"/>
              </a:ext>
            </a:extLst>
          </p:cNvPr>
          <p:cNvSpPr>
            <a:spLocks noGrp="1"/>
          </p:cNvSpPr>
          <p:nvPr>
            <p:ph type="title"/>
          </p:nvPr>
        </p:nvSpPr>
        <p:spPr/>
        <p:txBody>
          <a:bodyPr/>
          <a:lstStyle/>
          <a:p>
            <a:r>
              <a:rPr lang="en-US" dirty="0"/>
              <a:t>Idugo Irradiation February 2025</a:t>
            </a:r>
          </a:p>
        </p:txBody>
      </p:sp>
      <p:pic>
        <p:nvPicPr>
          <p:cNvPr id="5" name="Content Placeholder 4">
            <a:extLst>
              <a:ext uri="{FF2B5EF4-FFF2-40B4-BE49-F238E27FC236}">
                <a16:creationId xmlns:a16="http://schemas.microsoft.com/office/drawing/2014/main" id="{3378C40E-1EC0-BF80-985D-50986C9D709F}"/>
              </a:ext>
            </a:extLst>
          </p:cNvPr>
          <p:cNvPicPr>
            <a:picLocks noGrp="1" noChangeAspect="1"/>
          </p:cNvPicPr>
          <p:nvPr>
            <p:ph idx="1"/>
          </p:nvPr>
        </p:nvPicPr>
        <p:blipFill>
          <a:blip r:embed="rId2"/>
          <a:stretch>
            <a:fillRect/>
          </a:stretch>
        </p:blipFill>
        <p:spPr>
          <a:xfrm>
            <a:off x="666049" y="1382844"/>
            <a:ext cx="7737287" cy="4380291"/>
          </a:xfrm>
        </p:spPr>
      </p:pic>
    </p:spTree>
    <p:extLst>
      <p:ext uri="{BB962C8B-B14F-4D97-AF65-F5344CB8AC3E}">
        <p14:creationId xmlns:p14="http://schemas.microsoft.com/office/powerpoint/2010/main" val="1107166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50E9-3143-279E-0EA9-98381EC088E6}"/>
              </a:ext>
            </a:extLst>
          </p:cNvPr>
          <p:cNvSpPr>
            <a:spLocks noGrp="1"/>
          </p:cNvSpPr>
          <p:nvPr>
            <p:ph type="title"/>
          </p:nvPr>
        </p:nvSpPr>
        <p:spPr/>
        <p:txBody>
          <a:bodyPr/>
          <a:lstStyle/>
          <a:p>
            <a:r>
              <a:rPr lang="en-US" dirty="0"/>
              <a:t>Peak Solar Production and Implied PR</a:t>
            </a:r>
          </a:p>
        </p:txBody>
      </p:sp>
      <p:sp>
        <p:nvSpPr>
          <p:cNvPr id="3" name="Content Placeholder 2">
            <a:extLst>
              <a:ext uri="{FF2B5EF4-FFF2-40B4-BE49-F238E27FC236}">
                <a16:creationId xmlns:a16="http://schemas.microsoft.com/office/drawing/2014/main" id="{829595EB-1D72-FFA6-AE74-B56871F386EE}"/>
              </a:ext>
            </a:extLst>
          </p:cNvPr>
          <p:cNvSpPr>
            <a:spLocks noGrp="1"/>
          </p:cNvSpPr>
          <p:nvPr>
            <p:ph idx="1"/>
          </p:nvPr>
        </p:nvSpPr>
        <p:spPr/>
        <p:txBody>
          <a:bodyPr/>
          <a:lstStyle/>
          <a:p>
            <a:r>
              <a:rPr lang="en-US" dirty="0"/>
              <a:t>The peak production should occur when the solar irradiation is about 1,000 kWh/m2. The level of 140 kW relative to the size of the plant at  231 kWp implies a performance ratio for the peak hour of only 60%. This is much lower than the 75% shown in the earlier slide.</a:t>
            </a:r>
          </a:p>
          <a:p>
            <a:endParaRPr lang="en-US" dirty="0"/>
          </a:p>
          <a:p>
            <a:endParaRPr lang="en-US" dirty="0"/>
          </a:p>
        </p:txBody>
      </p:sp>
      <p:pic>
        <p:nvPicPr>
          <p:cNvPr id="5" name="Picture 4">
            <a:extLst>
              <a:ext uri="{FF2B5EF4-FFF2-40B4-BE49-F238E27FC236}">
                <a16:creationId xmlns:a16="http://schemas.microsoft.com/office/drawing/2014/main" id="{9858C75D-49F0-083D-47D2-56FA5B822272}"/>
              </a:ext>
            </a:extLst>
          </p:cNvPr>
          <p:cNvPicPr>
            <a:picLocks noChangeAspect="1"/>
          </p:cNvPicPr>
          <p:nvPr/>
        </p:nvPicPr>
        <p:blipFill>
          <a:blip r:embed="rId2"/>
          <a:stretch>
            <a:fillRect/>
          </a:stretch>
        </p:blipFill>
        <p:spPr>
          <a:xfrm>
            <a:off x="912721" y="2213517"/>
            <a:ext cx="6020109" cy="3619686"/>
          </a:xfrm>
          <a:prstGeom prst="rect">
            <a:avLst/>
          </a:prstGeom>
        </p:spPr>
      </p:pic>
    </p:spTree>
    <p:extLst>
      <p:ext uri="{BB962C8B-B14F-4D97-AF65-F5344CB8AC3E}">
        <p14:creationId xmlns:p14="http://schemas.microsoft.com/office/powerpoint/2010/main" val="3266224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1E2F-DCD4-B79D-68FB-992EC87CEE60}"/>
              </a:ext>
            </a:extLst>
          </p:cNvPr>
          <p:cNvSpPr>
            <a:spLocks noGrp="1"/>
          </p:cNvSpPr>
          <p:nvPr>
            <p:ph type="title"/>
          </p:nvPr>
        </p:nvSpPr>
        <p:spPr>
          <a:xfrm>
            <a:off x="218313" y="326542"/>
            <a:ext cx="7606242" cy="654049"/>
          </a:xfrm>
        </p:spPr>
        <p:txBody>
          <a:bodyPr>
            <a:normAutofit fontScale="90000"/>
          </a:bodyPr>
          <a:lstStyle/>
          <a:p>
            <a:r>
              <a:rPr lang="en-US" dirty="0"/>
              <a:t>Hourly Solar Production and Battery Constraint</a:t>
            </a:r>
          </a:p>
        </p:txBody>
      </p:sp>
      <p:sp>
        <p:nvSpPr>
          <p:cNvPr id="3" name="Content Placeholder 2">
            <a:extLst>
              <a:ext uri="{FF2B5EF4-FFF2-40B4-BE49-F238E27FC236}">
                <a16:creationId xmlns:a16="http://schemas.microsoft.com/office/drawing/2014/main" id="{110EFF77-AD95-BE2C-8265-D01519DB028D}"/>
              </a:ext>
            </a:extLst>
          </p:cNvPr>
          <p:cNvSpPr>
            <a:spLocks noGrp="1"/>
          </p:cNvSpPr>
          <p:nvPr>
            <p:ph idx="1"/>
          </p:nvPr>
        </p:nvSpPr>
        <p:spPr/>
        <p:txBody>
          <a:bodyPr/>
          <a:lstStyle/>
          <a:p>
            <a:r>
              <a:rPr lang="en-US" dirty="0"/>
              <a:t>The hourly solar production demonstrates that solar may be wasted.</a:t>
            </a:r>
          </a:p>
          <a:p>
            <a:endParaRPr lang="en-US" dirty="0"/>
          </a:p>
          <a:p>
            <a:endParaRPr lang="en-US" dirty="0"/>
          </a:p>
        </p:txBody>
      </p:sp>
      <p:pic>
        <p:nvPicPr>
          <p:cNvPr id="5" name="Picture 4">
            <a:extLst>
              <a:ext uri="{FF2B5EF4-FFF2-40B4-BE49-F238E27FC236}">
                <a16:creationId xmlns:a16="http://schemas.microsoft.com/office/drawing/2014/main" id="{AD3B77AD-20AA-5ED0-5C66-2EC73DB0AB25}"/>
              </a:ext>
            </a:extLst>
          </p:cNvPr>
          <p:cNvPicPr>
            <a:picLocks noChangeAspect="1"/>
          </p:cNvPicPr>
          <p:nvPr/>
        </p:nvPicPr>
        <p:blipFill>
          <a:blip r:embed="rId2"/>
          <a:stretch>
            <a:fillRect/>
          </a:stretch>
        </p:blipFill>
        <p:spPr>
          <a:xfrm>
            <a:off x="1278455" y="1876703"/>
            <a:ext cx="6369377" cy="4000706"/>
          </a:xfrm>
          <a:prstGeom prst="rect">
            <a:avLst/>
          </a:prstGeom>
        </p:spPr>
      </p:pic>
    </p:spTree>
    <p:extLst>
      <p:ext uri="{BB962C8B-B14F-4D97-AF65-F5344CB8AC3E}">
        <p14:creationId xmlns:p14="http://schemas.microsoft.com/office/powerpoint/2010/main" val="400980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89FA-6F11-1B42-65D3-C3F1606627D1}"/>
              </a:ext>
            </a:extLst>
          </p:cNvPr>
          <p:cNvSpPr>
            <a:spLocks noGrp="1"/>
          </p:cNvSpPr>
          <p:nvPr>
            <p:ph type="title"/>
          </p:nvPr>
        </p:nvSpPr>
        <p:spPr/>
        <p:txBody>
          <a:bodyPr>
            <a:normAutofit fontScale="90000"/>
          </a:bodyPr>
          <a:lstStyle/>
          <a:p>
            <a:r>
              <a:rPr lang="en-US" dirty="0"/>
              <a:t>Battery is Over-sized for Current Demand</a:t>
            </a:r>
          </a:p>
        </p:txBody>
      </p:sp>
      <p:sp>
        <p:nvSpPr>
          <p:cNvPr id="3" name="Content Placeholder 2">
            <a:extLst>
              <a:ext uri="{FF2B5EF4-FFF2-40B4-BE49-F238E27FC236}">
                <a16:creationId xmlns:a16="http://schemas.microsoft.com/office/drawing/2014/main" id="{0939EDFA-3CB2-C9D6-AADC-CD1221F8E9A3}"/>
              </a:ext>
            </a:extLst>
          </p:cNvPr>
          <p:cNvSpPr>
            <a:spLocks noGrp="1"/>
          </p:cNvSpPr>
          <p:nvPr>
            <p:ph idx="1"/>
          </p:nvPr>
        </p:nvSpPr>
        <p:spPr/>
        <p:txBody>
          <a:bodyPr/>
          <a:lstStyle/>
          <a:p>
            <a:r>
              <a:rPr lang="en-US" dirty="0"/>
              <a:t>Note how the state of charge does not reach the minimum state of charge except on a few occasions.</a:t>
            </a:r>
          </a:p>
          <a:p>
            <a:endParaRPr lang="en-US" dirty="0"/>
          </a:p>
        </p:txBody>
      </p:sp>
      <p:pic>
        <p:nvPicPr>
          <p:cNvPr id="5" name="Picture 4">
            <a:extLst>
              <a:ext uri="{FF2B5EF4-FFF2-40B4-BE49-F238E27FC236}">
                <a16:creationId xmlns:a16="http://schemas.microsoft.com/office/drawing/2014/main" id="{781DF346-5AFA-C9F2-38EC-162B076536A5}"/>
              </a:ext>
            </a:extLst>
          </p:cNvPr>
          <p:cNvPicPr>
            <a:picLocks noChangeAspect="1"/>
          </p:cNvPicPr>
          <p:nvPr/>
        </p:nvPicPr>
        <p:blipFill>
          <a:blip r:embed="rId2"/>
          <a:stretch>
            <a:fillRect/>
          </a:stretch>
        </p:blipFill>
        <p:spPr>
          <a:xfrm>
            <a:off x="115139" y="2413956"/>
            <a:ext cx="4548301" cy="2781848"/>
          </a:xfrm>
          <a:prstGeom prst="rect">
            <a:avLst/>
          </a:prstGeom>
        </p:spPr>
      </p:pic>
      <p:pic>
        <p:nvPicPr>
          <p:cNvPr id="7" name="Picture 6">
            <a:extLst>
              <a:ext uri="{FF2B5EF4-FFF2-40B4-BE49-F238E27FC236}">
                <a16:creationId xmlns:a16="http://schemas.microsoft.com/office/drawing/2014/main" id="{C8FFFD40-5BD8-9E77-42DB-824E62777A53}"/>
              </a:ext>
            </a:extLst>
          </p:cNvPr>
          <p:cNvPicPr>
            <a:picLocks noChangeAspect="1"/>
          </p:cNvPicPr>
          <p:nvPr/>
        </p:nvPicPr>
        <p:blipFill>
          <a:blip r:embed="rId3"/>
          <a:stretch>
            <a:fillRect/>
          </a:stretch>
        </p:blipFill>
        <p:spPr>
          <a:xfrm>
            <a:off x="4572000" y="2413955"/>
            <a:ext cx="4389410" cy="2781849"/>
          </a:xfrm>
          <a:prstGeom prst="rect">
            <a:avLst/>
          </a:prstGeom>
        </p:spPr>
      </p:pic>
    </p:spTree>
    <p:extLst>
      <p:ext uri="{BB962C8B-B14F-4D97-AF65-F5344CB8AC3E}">
        <p14:creationId xmlns:p14="http://schemas.microsoft.com/office/powerpoint/2010/main" val="25756679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01FB-870C-03A5-134B-CC74BCC2E553}"/>
              </a:ext>
            </a:extLst>
          </p:cNvPr>
          <p:cNvSpPr>
            <a:spLocks noGrp="1"/>
          </p:cNvSpPr>
          <p:nvPr>
            <p:ph type="title"/>
          </p:nvPr>
        </p:nvSpPr>
        <p:spPr>
          <a:xfrm>
            <a:off x="236601" y="442302"/>
            <a:ext cx="7606242" cy="654049"/>
          </a:xfrm>
        </p:spPr>
        <p:txBody>
          <a:bodyPr>
            <a:normAutofit fontScale="90000"/>
          </a:bodyPr>
          <a:lstStyle/>
          <a:p>
            <a:r>
              <a:rPr lang="en-US" dirty="0"/>
              <a:t>Depth of Discharge and Battery Discussion for Idugo</a:t>
            </a:r>
          </a:p>
        </p:txBody>
      </p:sp>
      <p:sp>
        <p:nvSpPr>
          <p:cNvPr id="3" name="Content Placeholder 2">
            <a:extLst>
              <a:ext uri="{FF2B5EF4-FFF2-40B4-BE49-F238E27FC236}">
                <a16:creationId xmlns:a16="http://schemas.microsoft.com/office/drawing/2014/main" id="{1077588A-F709-A1D8-8738-5AE91744A505}"/>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DDA7C19-5A00-E70E-3CE2-5E418C596130}"/>
              </a:ext>
            </a:extLst>
          </p:cNvPr>
          <p:cNvPicPr>
            <a:picLocks noChangeAspect="1"/>
          </p:cNvPicPr>
          <p:nvPr/>
        </p:nvPicPr>
        <p:blipFill>
          <a:blip r:embed="rId2"/>
          <a:stretch>
            <a:fillRect/>
          </a:stretch>
        </p:blipFill>
        <p:spPr>
          <a:xfrm>
            <a:off x="236601" y="2426976"/>
            <a:ext cx="7647214" cy="2004047"/>
          </a:xfrm>
          <a:prstGeom prst="rect">
            <a:avLst/>
          </a:prstGeom>
        </p:spPr>
      </p:pic>
    </p:spTree>
    <p:extLst>
      <p:ext uri="{BB962C8B-B14F-4D97-AF65-F5344CB8AC3E}">
        <p14:creationId xmlns:p14="http://schemas.microsoft.com/office/powerpoint/2010/main" val="2462172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6011D-2270-AAD0-48E1-41B9E8DB4F3D}"/>
              </a:ext>
            </a:extLst>
          </p:cNvPr>
          <p:cNvSpPr>
            <a:spLocks noGrp="1"/>
          </p:cNvSpPr>
          <p:nvPr>
            <p:ph type="title"/>
          </p:nvPr>
        </p:nvSpPr>
        <p:spPr/>
        <p:txBody>
          <a:bodyPr/>
          <a:lstStyle/>
          <a:p>
            <a:r>
              <a:rPr lang="en-US" dirty="0"/>
              <a:t>Idugo Battery Temperature</a:t>
            </a:r>
          </a:p>
        </p:txBody>
      </p:sp>
      <p:sp>
        <p:nvSpPr>
          <p:cNvPr id="3" name="Content Placeholder 2">
            <a:extLst>
              <a:ext uri="{FF2B5EF4-FFF2-40B4-BE49-F238E27FC236}">
                <a16:creationId xmlns:a16="http://schemas.microsoft.com/office/drawing/2014/main" id="{C8369D7C-F433-F2E9-F75C-BE0573AD4A1E}"/>
              </a:ext>
            </a:extLst>
          </p:cNvPr>
          <p:cNvSpPr>
            <a:spLocks noGrp="1"/>
          </p:cNvSpPr>
          <p:nvPr>
            <p:ph idx="1"/>
          </p:nvPr>
        </p:nvSpPr>
        <p:spPr/>
        <p:txBody>
          <a:bodyPr/>
          <a:lstStyle/>
          <a:p>
            <a:r>
              <a:rPr lang="en-US" dirty="0"/>
              <a:t>They even present the battery temperature</a:t>
            </a:r>
          </a:p>
          <a:p>
            <a:endParaRPr lang="en-US" dirty="0"/>
          </a:p>
          <a:p>
            <a:endParaRPr lang="en-US" dirty="0"/>
          </a:p>
        </p:txBody>
      </p:sp>
      <p:pic>
        <p:nvPicPr>
          <p:cNvPr id="5" name="Picture 4">
            <a:extLst>
              <a:ext uri="{FF2B5EF4-FFF2-40B4-BE49-F238E27FC236}">
                <a16:creationId xmlns:a16="http://schemas.microsoft.com/office/drawing/2014/main" id="{7BE6D19D-1AC5-C581-EF1E-E7A70EAD8CC6}"/>
              </a:ext>
            </a:extLst>
          </p:cNvPr>
          <p:cNvPicPr>
            <a:picLocks noChangeAspect="1"/>
          </p:cNvPicPr>
          <p:nvPr/>
        </p:nvPicPr>
        <p:blipFill>
          <a:blip r:embed="rId2"/>
          <a:stretch>
            <a:fillRect/>
          </a:stretch>
        </p:blipFill>
        <p:spPr>
          <a:xfrm>
            <a:off x="1453990" y="1860334"/>
            <a:ext cx="6236020" cy="3448227"/>
          </a:xfrm>
          <a:prstGeom prst="rect">
            <a:avLst/>
          </a:prstGeom>
        </p:spPr>
      </p:pic>
    </p:spTree>
    <p:extLst>
      <p:ext uri="{BB962C8B-B14F-4D97-AF65-F5344CB8AC3E}">
        <p14:creationId xmlns:p14="http://schemas.microsoft.com/office/powerpoint/2010/main" val="551008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9F55C-B944-301E-9057-54A1D8ED8AFA}"/>
              </a:ext>
            </a:extLst>
          </p:cNvPr>
          <p:cNvSpPr>
            <a:spLocks noGrp="1"/>
          </p:cNvSpPr>
          <p:nvPr>
            <p:ph type="title"/>
          </p:nvPr>
        </p:nvSpPr>
        <p:spPr/>
        <p:txBody>
          <a:bodyPr/>
          <a:lstStyle/>
          <a:p>
            <a:r>
              <a:rPr lang="en-US" dirty="0"/>
              <a:t>Idugo Tariff</a:t>
            </a:r>
          </a:p>
        </p:txBody>
      </p:sp>
      <p:sp>
        <p:nvSpPr>
          <p:cNvPr id="3" name="Content Placeholder 2">
            <a:extLst>
              <a:ext uri="{FF2B5EF4-FFF2-40B4-BE49-F238E27FC236}">
                <a16:creationId xmlns:a16="http://schemas.microsoft.com/office/drawing/2014/main" id="{3DBD73B3-78D4-734F-7FD5-B56D8B5A3EA9}"/>
              </a:ext>
            </a:extLst>
          </p:cNvPr>
          <p:cNvSpPr>
            <a:spLocks noGrp="1"/>
          </p:cNvSpPr>
          <p:nvPr>
            <p:ph idx="1"/>
          </p:nvPr>
        </p:nvSpPr>
        <p:spPr/>
        <p:txBody>
          <a:bodyPr/>
          <a:lstStyle/>
          <a:p>
            <a:r>
              <a:rPr lang="en-US" dirty="0"/>
              <a:t>Note that the rate is the same for each system. An issue for modelling is the assumption of rate increases over time.</a:t>
            </a:r>
          </a:p>
          <a:p>
            <a:endParaRPr lang="en-US" dirty="0"/>
          </a:p>
        </p:txBody>
      </p:sp>
      <p:pic>
        <p:nvPicPr>
          <p:cNvPr id="4" name="Picture 3" descr="A screenshot of a report&#10;&#10;AI-generated content may be incorrect.">
            <a:extLst>
              <a:ext uri="{FF2B5EF4-FFF2-40B4-BE49-F238E27FC236}">
                <a16:creationId xmlns:a16="http://schemas.microsoft.com/office/drawing/2014/main" id="{C0E646AA-1766-355F-CDF2-E3CDCF6280BC}"/>
              </a:ext>
            </a:extLst>
          </p:cNvPr>
          <p:cNvPicPr>
            <a:picLocks noChangeAspect="1"/>
          </p:cNvPicPr>
          <p:nvPr/>
        </p:nvPicPr>
        <p:blipFill>
          <a:blip r:embed="rId2"/>
          <a:stretch>
            <a:fillRect/>
          </a:stretch>
        </p:blipFill>
        <p:spPr>
          <a:xfrm>
            <a:off x="1417320" y="2170004"/>
            <a:ext cx="5943600" cy="3804285"/>
          </a:xfrm>
          <a:prstGeom prst="rect">
            <a:avLst/>
          </a:prstGeom>
        </p:spPr>
      </p:pic>
    </p:spTree>
    <p:extLst>
      <p:ext uri="{BB962C8B-B14F-4D97-AF65-F5344CB8AC3E}">
        <p14:creationId xmlns:p14="http://schemas.microsoft.com/office/powerpoint/2010/main" val="3067495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44D4-EC84-6CD2-F74C-9048BD7531A7}"/>
              </a:ext>
            </a:extLst>
          </p:cNvPr>
          <p:cNvSpPr>
            <a:spLocks noGrp="1"/>
          </p:cNvSpPr>
          <p:nvPr>
            <p:ph type="title"/>
          </p:nvPr>
        </p:nvSpPr>
        <p:spPr/>
        <p:txBody>
          <a:bodyPr/>
          <a:lstStyle/>
          <a:p>
            <a:r>
              <a:rPr lang="en-US" dirty="0"/>
              <a:t>Base Case with 80% Grant</a:t>
            </a:r>
          </a:p>
        </p:txBody>
      </p:sp>
      <p:sp>
        <p:nvSpPr>
          <p:cNvPr id="3" name="Content Placeholder 2">
            <a:extLst>
              <a:ext uri="{FF2B5EF4-FFF2-40B4-BE49-F238E27FC236}">
                <a16:creationId xmlns:a16="http://schemas.microsoft.com/office/drawing/2014/main" id="{F8E40FD2-E03B-0674-E6A0-C5C5972BA87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E09C119-D655-AB08-FC2D-E6708E03D00E}"/>
              </a:ext>
            </a:extLst>
          </p:cNvPr>
          <p:cNvPicPr>
            <a:picLocks noChangeAspect="1"/>
          </p:cNvPicPr>
          <p:nvPr/>
        </p:nvPicPr>
        <p:blipFill>
          <a:blip r:embed="rId2"/>
          <a:stretch>
            <a:fillRect/>
          </a:stretch>
        </p:blipFill>
        <p:spPr>
          <a:xfrm>
            <a:off x="933862" y="1369171"/>
            <a:ext cx="6426530" cy="4673840"/>
          </a:xfrm>
          <a:prstGeom prst="rect">
            <a:avLst/>
          </a:prstGeom>
        </p:spPr>
      </p:pic>
    </p:spTree>
    <p:extLst>
      <p:ext uri="{BB962C8B-B14F-4D97-AF65-F5344CB8AC3E}">
        <p14:creationId xmlns:p14="http://schemas.microsoft.com/office/powerpoint/2010/main" val="758192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CFC8-7307-7C18-0387-F688DA0F90A3}"/>
              </a:ext>
            </a:extLst>
          </p:cNvPr>
          <p:cNvSpPr>
            <a:spLocks noGrp="1"/>
          </p:cNvSpPr>
          <p:nvPr>
            <p:ph type="title"/>
          </p:nvPr>
        </p:nvSpPr>
        <p:spPr/>
        <p:txBody>
          <a:bodyPr>
            <a:normAutofit fontScale="90000"/>
          </a:bodyPr>
          <a:lstStyle/>
          <a:p>
            <a:r>
              <a:rPr lang="en-US" dirty="0"/>
              <a:t>Examples of Other Models – Too Simple to Model the Essence of Case Studies</a:t>
            </a:r>
          </a:p>
        </p:txBody>
      </p:sp>
      <p:sp>
        <p:nvSpPr>
          <p:cNvPr id="3" name="Content Placeholder 2">
            <a:extLst>
              <a:ext uri="{FF2B5EF4-FFF2-40B4-BE49-F238E27FC236}">
                <a16:creationId xmlns:a16="http://schemas.microsoft.com/office/drawing/2014/main" id="{F46E58D3-960E-D74B-30E1-BED2F5295451}"/>
              </a:ext>
            </a:extLst>
          </p:cNvPr>
          <p:cNvSpPr>
            <a:spLocks noGrp="1"/>
          </p:cNvSpPr>
          <p:nvPr>
            <p:ph idx="1"/>
          </p:nvPr>
        </p:nvSpPr>
        <p:spPr/>
        <p:txBody>
          <a:bodyPr/>
          <a:lstStyle/>
          <a:p>
            <a:r>
              <a:rPr lang="en-US" dirty="0"/>
              <a:t>What is not in the inputs</a:t>
            </a:r>
          </a:p>
          <a:p>
            <a:pPr lvl="1"/>
            <a:r>
              <a:rPr lang="en-US" dirty="0"/>
              <a:t>Nothing about load shapes</a:t>
            </a:r>
          </a:p>
          <a:p>
            <a:pPr lvl="1"/>
            <a:r>
              <a:rPr lang="en-US" dirty="0"/>
              <a:t>Degradation is not used</a:t>
            </a:r>
          </a:p>
          <a:p>
            <a:pPr lvl="1"/>
            <a:r>
              <a:rPr lang="en-US" dirty="0"/>
              <a:t>No capital cost of solar and batteries</a:t>
            </a:r>
          </a:p>
          <a:p>
            <a:pPr lvl="1"/>
            <a:r>
              <a:rPr lang="en-US" dirty="0"/>
              <a:t>Nothing about solar production for batteries, state of charge, round trip efficiency</a:t>
            </a:r>
          </a:p>
          <a:p>
            <a:pPr lvl="1"/>
            <a:r>
              <a:rPr lang="en-US" dirty="0"/>
              <a:t>Nothing about diesel requirement, diesel price, diesel heat rate</a:t>
            </a:r>
          </a:p>
          <a:p>
            <a:pPr lvl="1"/>
            <a:r>
              <a:rPr lang="en-US" dirty="0"/>
              <a:t>Nothing about capital cost of replacement</a:t>
            </a:r>
          </a:p>
          <a:p>
            <a:pPr lvl="1"/>
            <a:endParaRPr lang="en-US" dirty="0"/>
          </a:p>
        </p:txBody>
      </p:sp>
      <p:pic>
        <p:nvPicPr>
          <p:cNvPr id="5" name="Picture 4">
            <a:extLst>
              <a:ext uri="{FF2B5EF4-FFF2-40B4-BE49-F238E27FC236}">
                <a16:creationId xmlns:a16="http://schemas.microsoft.com/office/drawing/2014/main" id="{24FC6E72-EA00-7967-A1B1-83C4F0D28275}"/>
              </a:ext>
            </a:extLst>
          </p:cNvPr>
          <p:cNvPicPr>
            <a:picLocks noChangeAspect="1"/>
          </p:cNvPicPr>
          <p:nvPr/>
        </p:nvPicPr>
        <p:blipFill>
          <a:blip r:embed="rId2"/>
          <a:stretch>
            <a:fillRect/>
          </a:stretch>
        </p:blipFill>
        <p:spPr>
          <a:xfrm>
            <a:off x="95051" y="3234043"/>
            <a:ext cx="8736185" cy="3009738"/>
          </a:xfrm>
          <a:prstGeom prst="rect">
            <a:avLst/>
          </a:prstGeom>
        </p:spPr>
      </p:pic>
    </p:spTree>
    <p:extLst>
      <p:ext uri="{BB962C8B-B14F-4D97-AF65-F5344CB8AC3E}">
        <p14:creationId xmlns:p14="http://schemas.microsoft.com/office/powerpoint/2010/main" val="940097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7A71A-0313-4E0F-94AB-13AFC9A94C7C}"/>
              </a:ext>
            </a:extLst>
          </p:cNvPr>
          <p:cNvSpPr>
            <a:spLocks noGrp="1"/>
          </p:cNvSpPr>
          <p:nvPr>
            <p:ph type="ctrTitle"/>
          </p:nvPr>
        </p:nvSpPr>
        <p:spPr/>
        <p:txBody>
          <a:bodyPr/>
          <a:lstStyle/>
          <a:p>
            <a:r>
              <a:rPr lang="en-US" dirty="0"/>
              <a:t>Case 3</a:t>
            </a:r>
          </a:p>
        </p:txBody>
      </p:sp>
    </p:spTree>
    <p:extLst>
      <p:ext uri="{BB962C8B-B14F-4D97-AF65-F5344CB8AC3E}">
        <p14:creationId xmlns:p14="http://schemas.microsoft.com/office/powerpoint/2010/main" val="929953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20033-57BA-D97B-89A5-0C123E029110}"/>
              </a:ext>
            </a:extLst>
          </p:cNvPr>
          <p:cNvSpPr>
            <a:spLocks noGrp="1"/>
          </p:cNvSpPr>
          <p:nvPr>
            <p:ph type="title"/>
          </p:nvPr>
        </p:nvSpPr>
        <p:spPr/>
        <p:txBody>
          <a:bodyPr>
            <a:normAutofit fontScale="90000"/>
          </a:bodyPr>
          <a:lstStyle/>
          <a:p>
            <a:r>
              <a:rPr lang="en-US" dirty="0"/>
              <a:t>Smaller System with Less Load Relative to Supply</a:t>
            </a:r>
          </a:p>
        </p:txBody>
      </p:sp>
      <p:pic>
        <p:nvPicPr>
          <p:cNvPr id="5" name="Content Placeholder 4">
            <a:extLst>
              <a:ext uri="{FF2B5EF4-FFF2-40B4-BE49-F238E27FC236}">
                <a16:creationId xmlns:a16="http://schemas.microsoft.com/office/drawing/2014/main" id="{28D91456-893D-82A0-D3B6-9B9B49C1748A}"/>
              </a:ext>
            </a:extLst>
          </p:cNvPr>
          <p:cNvPicPr>
            <a:picLocks noGrp="1" noChangeAspect="1"/>
          </p:cNvPicPr>
          <p:nvPr>
            <p:ph idx="1"/>
          </p:nvPr>
        </p:nvPicPr>
        <p:blipFill>
          <a:blip r:embed="rId2"/>
          <a:stretch>
            <a:fillRect/>
          </a:stretch>
        </p:blipFill>
        <p:spPr>
          <a:xfrm>
            <a:off x="75397" y="1024433"/>
            <a:ext cx="4045711" cy="3035503"/>
          </a:xfrm>
        </p:spPr>
      </p:pic>
      <p:pic>
        <p:nvPicPr>
          <p:cNvPr id="7" name="Picture 6">
            <a:extLst>
              <a:ext uri="{FF2B5EF4-FFF2-40B4-BE49-F238E27FC236}">
                <a16:creationId xmlns:a16="http://schemas.microsoft.com/office/drawing/2014/main" id="{04178DCE-37A6-9AAA-5DA7-F494C42A2331}"/>
              </a:ext>
            </a:extLst>
          </p:cNvPr>
          <p:cNvPicPr>
            <a:picLocks noChangeAspect="1"/>
          </p:cNvPicPr>
          <p:nvPr/>
        </p:nvPicPr>
        <p:blipFill>
          <a:blip r:embed="rId3"/>
          <a:stretch>
            <a:fillRect/>
          </a:stretch>
        </p:blipFill>
        <p:spPr>
          <a:xfrm>
            <a:off x="2574798" y="2926080"/>
            <a:ext cx="6569202" cy="3852500"/>
          </a:xfrm>
          <a:prstGeom prst="rect">
            <a:avLst/>
          </a:prstGeom>
        </p:spPr>
      </p:pic>
    </p:spTree>
    <p:extLst>
      <p:ext uri="{BB962C8B-B14F-4D97-AF65-F5344CB8AC3E}">
        <p14:creationId xmlns:p14="http://schemas.microsoft.com/office/powerpoint/2010/main" val="10077120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5B388-B372-EB89-4BC5-2E23CC8CD877}"/>
              </a:ext>
            </a:extLst>
          </p:cNvPr>
          <p:cNvSpPr>
            <a:spLocks noGrp="1"/>
          </p:cNvSpPr>
          <p:nvPr>
            <p:ph type="title"/>
          </p:nvPr>
        </p:nvSpPr>
        <p:spPr/>
        <p:txBody>
          <a:bodyPr/>
          <a:lstStyle/>
          <a:p>
            <a:r>
              <a:rPr lang="en-US" dirty="0"/>
              <a:t>Issues Raised in Mugulama Case</a:t>
            </a:r>
          </a:p>
        </p:txBody>
      </p:sp>
      <p:sp>
        <p:nvSpPr>
          <p:cNvPr id="3" name="Content Placeholder 2">
            <a:extLst>
              <a:ext uri="{FF2B5EF4-FFF2-40B4-BE49-F238E27FC236}">
                <a16:creationId xmlns:a16="http://schemas.microsoft.com/office/drawing/2014/main" id="{6BD2280C-028A-E77A-D92A-F7CF4AF0D8F7}"/>
              </a:ext>
            </a:extLst>
          </p:cNvPr>
          <p:cNvSpPr>
            <a:spLocks noGrp="1"/>
          </p:cNvSpPr>
          <p:nvPr>
            <p:ph idx="1"/>
          </p:nvPr>
        </p:nvSpPr>
        <p:spPr/>
        <p:txBody>
          <a:bodyPr/>
          <a:lstStyle/>
          <a:p>
            <a:r>
              <a:rPr lang="en-US" dirty="0"/>
              <a:t>Change in Load Profile</a:t>
            </a:r>
          </a:p>
          <a:p>
            <a:r>
              <a:rPr lang="en-US" dirty="0"/>
              <a:t>Data on the Temperature on the Panel</a:t>
            </a:r>
          </a:p>
          <a:p>
            <a:r>
              <a:rPr lang="en-US" dirty="0"/>
              <a:t>Very small system, but more load than Muite</a:t>
            </a:r>
          </a:p>
        </p:txBody>
      </p:sp>
      <p:pic>
        <p:nvPicPr>
          <p:cNvPr id="5" name="Picture 4">
            <a:extLst>
              <a:ext uri="{FF2B5EF4-FFF2-40B4-BE49-F238E27FC236}">
                <a16:creationId xmlns:a16="http://schemas.microsoft.com/office/drawing/2014/main" id="{5EA95BA2-C534-80F0-5F26-44C707693B13}"/>
              </a:ext>
            </a:extLst>
          </p:cNvPr>
          <p:cNvPicPr>
            <a:picLocks noChangeAspect="1"/>
          </p:cNvPicPr>
          <p:nvPr/>
        </p:nvPicPr>
        <p:blipFill>
          <a:blip r:embed="rId2"/>
          <a:stretch>
            <a:fillRect/>
          </a:stretch>
        </p:blipFill>
        <p:spPr>
          <a:xfrm>
            <a:off x="429685" y="2789311"/>
            <a:ext cx="8066917" cy="2364580"/>
          </a:xfrm>
          <a:prstGeom prst="rect">
            <a:avLst/>
          </a:prstGeom>
        </p:spPr>
      </p:pic>
    </p:spTree>
    <p:extLst>
      <p:ext uri="{BB962C8B-B14F-4D97-AF65-F5344CB8AC3E}">
        <p14:creationId xmlns:p14="http://schemas.microsoft.com/office/powerpoint/2010/main" val="1804199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A8D0A-0F9C-00B8-7669-247DA9DE7704}"/>
              </a:ext>
            </a:extLst>
          </p:cNvPr>
          <p:cNvSpPr>
            <a:spLocks noGrp="1"/>
          </p:cNvSpPr>
          <p:nvPr>
            <p:ph type="title"/>
          </p:nvPr>
        </p:nvSpPr>
        <p:spPr/>
        <p:txBody>
          <a:bodyPr/>
          <a:lstStyle/>
          <a:p>
            <a:r>
              <a:rPr lang="en-US" dirty="0"/>
              <a:t>Mugulama - Electricity Demand</a:t>
            </a:r>
          </a:p>
        </p:txBody>
      </p:sp>
      <p:sp>
        <p:nvSpPr>
          <p:cNvPr id="3" name="Content Placeholder 2">
            <a:extLst>
              <a:ext uri="{FF2B5EF4-FFF2-40B4-BE49-F238E27FC236}">
                <a16:creationId xmlns:a16="http://schemas.microsoft.com/office/drawing/2014/main" id="{E4AA5163-1453-FFDB-583E-1FC765E524B5}"/>
              </a:ext>
            </a:extLst>
          </p:cNvPr>
          <p:cNvSpPr>
            <a:spLocks noGrp="1"/>
          </p:cNvSpPr>
          <p:nvPr>
            <p:ph idx="1"/>
          </p:nvPr>
        </p:nvSpPr>
        <p:spPr/>
        <p:txBody>
          <a:bodyPr/>
          <a:lstStyle/>
          <a:p>
            <a:r>
              <a:rPr lang="en-US" dirty="0"/>
              <a:t>The average daily demand is around 200 kWh per day. 200 kWh x 365 = 73,000 kWh per year.</a:t>
            </a:r>
          </a:p>
          <a:p>
            <a:endParaRPr lang="en-US" dirty="0"/>
          </a:p>
          <a:p>
            <a:endParaRPr lang="en-US" dirty="0"/>
          </a:p>
        </p:txBody>
      </p:sp>
      <p:pic>
        <p:nvPicPr>
          <p:cNvPr id="7" name="Picture 6">
            <a:extLst>
              <a:ext uri="{FF2B5EF4-FFF2-40B4-BE49-F238E27FC236}">
                <a16:creationId xmlns:a16="http://schemas.microsoft.com/office/drawing/2014/main" id="{1394C5D2-CAE1-C34C-9306-DF60161EA6E6}"/>
              </a:ext>
            </a:extLst>
          </p:cNvPr>
          <p:cNvPicPr>
            <a:picLocks noChangeAspect="1"/>
          </p:cNvPicPr>
          <p:nvPr/>
        </p:nvPicPr>
        <p:blipFill>
          <a:blip r:embed="rId2"/>
          <a:stretch>
            <a:fillRect/>
          </a:stretch>
        </p:blipFill>
        <p:spPr>
          <a:xfrm>
            <a:off x="851899" y="2159098"/>
            <a:ext cx="6886502" cy="4167604"/>
          </a:xfrm>
          <a:prstGeom prst="rect">
            <a:avLst/>
          </a:prstGeom>
        </p:spPr>
      </p:pic>
    </p:spTree>
    <p:extLst>
      <p:ext uri="{BB962C8B-B14F-4D97-AF65-F5344CB8AC3E}">
        <p14:creationId xmlns:p14="http://schemas.microsoft.com/office/powerpoint/2010/main" val="2395289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8DD4A-505B-9614-2500-DD58183F63F8}"/>
              </a:ext>
            </a:extLst>
          </p:cNvPr>
          <p:cNvSpPr>
            <a:spLocks noGrp="1"/>
          </p:cNvSpPr>
          <p:nvPr>
            <p:ph type="title"/>
          </p:nvPr>
        </p:nvSpPr>
        <p:spPr/>
        <p:txBody>
          <a:bodyPr/>
          <a:lstStyle/>
          <a:p>
            <a:r>
              <a:rPr lang="en-US" dirty="0"/>
              <a:t>Case 3 Load Curve</a:t>
            </a:r>
          </a:p>
        </p:txBody>
      </p:sp>
      <p:sp>
        <p:nvSpPr>
          <p:cNvPr id="3" name="Content Placeholder 2">
            <a:extLst>
              <a:ext uri="{FF2B5EF4-FFF2-40B4-BE49-F238E27FC236}">
                <a16:creationId xmlns:a16="http://schemas.microsoft.com/office/drawing/2014/main" id="{27624016-1032-48ED-4B30-171B90B96F64}"/>
              </a:ext>
            </a:extLst>
          </p:cNvPr>
          <p:cNvSpPr>
            <a:spLocks noGrp="1"/>
          </p:cNvSpPr>
          <p:nvPr>
            <p:ph idx="1"/>
          </p:nvPr>
        </p:nvSpPr>
        <p:spPr/>
        <p:txBody>
          <a:bodyPr/>
          <a:lstStyle/>
          <a:p>
            <a:r>
              <a:rPr lang="en-US" dirty="0"/>
              <a:t>.</a:t>
            </a:r>
          </a:p>
          <a:p>
            <a:endParaRPr lang="en-US" dirty="0"/>
          </a:p>
        </p:txBody>
      </p:sp>
      <p:pic>
        <p:nvPicPr>
          <p:cNvPr id="4" name="Picture 3" descr="A graph of a load&#10;&#10;AI-generated content may be incorrect.">
            <a:extLst>
              <a:ext uri="{FF2B5EF4-FFF2-40B4-BE49-F238E27FC236}">
                <a16:creationId xmlns:a16="http://schemas.microsoft.com/office/drawing/2014/main" id="{E7843442-49C7-50A7-2D6E-8E835F53DFC3}"/>
              </a:ext>
            </a:extLst>
          </p:cNvPr>
          <p:cNvPicPr>
            <a:picLocks noChangeAspect="1"/>
          </p:cNvPicPr>
          <p:nvPr/>
        </p:nvPicPr>
        <p:blipFill>
          <a:blip r:embed="rId2"/>
          <a:stretch>
            <a:fillRect/>
          </a:stretch>
        </p:blipFill>
        <p:spPr>
          <a:xfrm>
            <a:off x="2062544" y="1017275"/>
            <a:ext cx="4801199" cy="2930988"/>
          </a:xfrm>
          <a:prstGeom prst="rect">
            <a:avLst/>
          </a:prstGeom>
        </p:spPr>
      </p:pic>
      <p:pic>
        <p:nvPicPr>
          <p:cNvPr id="6" name="Picture 5">
            <a:extLst>
              <a:ext uri="{FF2B5EF4-FFF2-40B4-BE49-F238E27FC236}">
                <a16:creationId xmlns:a16="http://schemas.microsoft.com/office/drawing/2014/main" id="{61F54443-6230-5292-20B3-9DDA8AA7D808}"/>
              </a:ext>
            </a:extLst>
          </p:cNvPr>
          <p:cNvPicPr>
            <a:picLocks noChangeAspect="1"/>
          </p:cNvPicPr>
          <p:nvPr/>
        </p:nvPicPr>
        <p:blipFill>
          <a:blip r:embed="rId3"/>
          <a:stretch>
            <a:fillRect/>
          </a:stretch>
        </p:blipFill>
        <p:spPr>
          <a:xfrm>
            <a:off x="2211841" y="3948263"/>
            <a:ext cx="4720317" cy="2963667"/>
          </a:xfrm>
          <a:prstGeom prst="rect">
            <a:avLst/>
          </a:prstGeom>
        </p:spPr>
      </p:pic>
    </p:spTree>
    <p:extLst>
      <p:ext uri="{BB962C8B-B14F-4D97-AF65-F5344CB8AC3E}">
        <p14:creationId xmlns:p14="http://schemas.microsoft.com/office/powerpoint/2010/main" val="15857639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1B3C1-823F-6A54-F821-0E7139576279}"/>
              </a:ext>
            </a:extLst>
          </p:cNvPr>
          <p:cNvSpPr>
            <a:spLocks noGrp="1"/>
          </p:cNvSpPr>
          <p:nvPr>
            <p:ph type="title"/>
          </p:nvPr>
        </p:nvSpPr>
        <p:spPr/>
        <p:txBody>
          <a:bodyPr>
            <a:normAutofit/>
          </a:bodyPr>
          <a:lstStyle/>
          <a:p>
            <a:r>
              <a:rPr lang="en-US" dirty="0"/>
              <a:t>Case 3 Annual and Daily Demand </a:t>
            </a:r>
          </a:p>
        </p:txBody>
      </p:sp>
      <p:sp>
        <p:nvSpPr>
          <p:cNvPr id="3" name="Content Placeholder 2">
            <a:extLst>
              <a:ext uri="{FF2B5EF4-FFF2-40B4-BE49-F238E27FC236}">
                <a16:creationId xmlns:a16="http://schemas.microsoft.com/office/drawing/2014/main" id="{5111A452-BC20-DD39-6230-E27796F39730}"/>
              </a:ext>
            </a:extLst>
          </p:cNvPr>
          <p:cNvSpPr>
            <a:spLocks noGrp="1"/>
          </p:cNvSpPr>
          <p:nvPr>
            <p:ph idx="1"/>
          </p:nvPr>
        </p:nvSpPr>
        <p:spPr/>
        <p:txBody>
          <a:bodyPr/>
          <a:lstStyle/>
          <a:p>
            <a:r>
              <a:rPr lang="en-US" dirty="0"/>
              <a:t>Title of graph is wrong. Assume 14 kWh per day.  </a:t>
            </a:r>
          </a:p>
          <a:p>
            <a:endParaRPr lang="en-US" dirty="0"/>
          </a:p>
          <a:p>
            <a:r>
              <a:rPr lang="en-US" dirty="0"/>
              <a:t>,</a:t>
            </a:r>
          </a:p>
          <a:p>
            <a:endParaRPr lang="en-US" dirty="0"/>
          </a:p>
        </p:txBody>
      </p:sp>
      <p:pic>
        <p:nvPicPr>
          <p:cNvPr id="10" name="Picture 9">
            <a:extLst>
              <a:ext uri="{FF2B5EF4-FFF2-40B4-BE49-F238E27FC236}">
                <a16:creationId xmlns:a16="http://schemas.microsoft.com/office/drawing/2014/main" id="{19B850C4-6EF3-C1E9-03B0-7FBC91F11442}"/>
              </a:ext>
            </a:extLst>
          </p:cNvPr>
          <p:cNvPicPr>
            <a:picLocks noChangeAspect="1"/>
          </p:cNvPicPr>
          <p:nvPr/>
        </p:nvPicPr>
        <p:blipFill>
          <a:blip r:embed="rId2"/>
          <a:stretch>
            <a:fillRect/>
          </a:stretch>
        </p:blipFill>
        <p:spPr>
          <a:xfrm>
            <a:off x="27161" y="3492669"/>
            <a:ext cx="4435983" cy="2909862"/>
          </a:xfrm>
          <a:prstGeom prst="rect">
            <a:avLst/>
          </a:prstGeom>
        </p:spPr>
      </p:pic>
      <p:pic>
        <p:nvPicPr>
          <p:cNvPr id="12" name="Picture 11">
            <a:extLst>
              <a:ext uri="{FF2B5EF4-FFF2-40B4-BE49-F238E27FC236}">
                <a16:creationId xmlns:a16="http://schemas.microsoft.com/office/drawing/2014/main" id="{7A0D138B-D967-B653-28E1-8B4C60FD9F08}"/>
              </a:ext>
            </a:extLst>
          </p:cNvPr>
          <p:cNvPicPr>
            <a:picLocks noChangeAspect="1"/>
          </p:cNvPicPr>
          <p:nvPr/>
        </p:nvPicPr>
        <p:blipFill>
          <a:blip r:embed="rId3"/>
          <a:stretch>
            <a:fillRect/>
          </a:stretch>
        </p:blipFill>
        <p:spPr>
          <a:xfrm>
            <a:off x="1010881" y="1718667"/>
            <a:ext cx="6445581" cy="933498"/>
          </a:xfrm>
          <a:prstGeom prst="rect">
            <a:avLst/>
          </a:prstGeom>
        </p:spPr>
      </p:pic>
      <p:pic>
        <p:nvPicPr>
          <p:cNvPr id="13" name="Picture 12">
            <a:extLst>
              <a:ext uri="{FF2B5EF4-FFF2-40B4-BE49-F238E27FC236}">
                <a16:creationId xmlns:a16="http://schemas.microsoft.com/office/drawing/2014/main" id="{707F7474-7F2A-6D91-5B54-CE49E79206C2}"/>
              </a:ext>
            </a:extLst>
          </p:cNvPr>
          <p:cNvPicPr>
            <a:picLocks noChangeAspect="1"/>
          </p:cNvPicPr>
          <p:nvPr/>
        </p:nvPicPr>
        <p:blipFill>
          <a:blip r:embed="rId4"/>
          <a:stretch>
            <a:fillRect/>
          </a:stretch>
        </p:blipFill>
        <p:spPr>
          <a:xfrm>
            <a:off x="4605633" y="3661939"/>
            <a:ext cx="4456071" cy="2763961"/>
          </a:xfrm>
          <a:prstGeom prst="rect">
            <a:avLst/>
          </a:prstGeom>
        </p:spPr>
      </p:pic>
    </p:spTree>
    <p:extLst>
      <p:ext uri="{BB962C8B-B14F-4D97-AF65-F5344CB8AC3E}">
        <p14:creationId xmlns:p14="http://schemas.microsoft.com/office/powerpoint/2010/main" val="2413393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01EF3-AD6D-44F2-4B6B-BA331A487FCF}"/>
              </a:ext>
            </a:extLst>
          </p:cNvPr>
          <p:cNvSpPr>
            <a:spLocks noGrp="1"/>
          </p:cNvSpPr>
          <p:nvPr>
            <p:ph type="title"/>
          </p:nvPr>
        </p:nvSpPr>
        <p:spPr/>
        <p:txBody>
          <a:bodyPr>
            <a:normAutofit fontScale="90000"/>
          </a:bodyPr>
          <a:lstStyle/>
          <a:p>
            <a:r>
              <a:rPr lang="en-US" dirty="0"/>
              <a:t>Irradiation Benchmark and Panel Temperature</a:t>
            </a:r>
          </a:p>
        </p:txBody>
      </p:sp>
      <p:sp>
        <p:nvSpPr>
          <p:cNvPr id="3" name="Content Placeholder 2">
            <a:extLst>
              <a:ext uri="{FF2B5EF4-FFF2-40B4-BE49-F238E27FC236}">
                <a16:creationId xmlns:a16="http://schemas.microsoft.com/office/drawing/2014/main" id="{0B5901F2-FE29-042B-076F-CE2551AFC59A}"/>
              </a:ext>
            </a:extLst>
          </p:cNvPr>
          <p:cNvSpPr>
            <a:spLocks noGrp="1"/>
          </p:cNvSpPr>
          <p:nvPr>
            <p:ph idx="1"/>
          </p:nvPr>
        </p:nvSpPr>
        <p:spPr/>
        <p:txBody>
          <a:bodyPr/>
          <a:lstStyle/>
          <a:p>
            <a:r>
              <a:rPr lang="en-US" dirty="0"/>
              <a:t>Note how the temperature on the PV panel reaches a lot more than 60 degrees. This is discussed in the Appendix.</a:t>
            </a:r>
          </a:p>
          <a:p>
            <a:endParaRPr lang="en-US" dirty="0"/>
          </a:p>
        </p:txBody>
      </p:sp>
      <p:pic>
        <p:nvPicPr>
          <p:cNvPr id="4" name="Picture 3" descr="A graph of different colors&#10;&#10;AI-generated content may be incorrect.">
            <a:extLst>
              <a:ext uri="{FF2B5EF4-FFF2-40B4-BE49-F238E27FC236}">
                <a16:creationId xmlns:a16="http://schemas.microsoft.com/office/drawing/2014/main" id="{1DFBF825-E74B-B17C-1BBD-D47FE5B7F766}"/>
              </a:ext>
            </a:extLst>
          </p:cNvPr>
          <p:cNvPicPr>
            <a:picLocks noChangeAspect="1"/>
          </p:cNvPicPr>
          <p:nvPr/>
        </p:nvPicPr>
        <p:blipFill>
          <a:blip r:embed="rId2"/>
          <a:stretch>
            <a:fillRect/>
          </a:stretch>
        </p:blipFill>
        <p:spPr>
          <a:xfrm>
            <a:off x="50837" y="1872297"/>
            <a:ext cx="8788361" cy="4603561"/>
          </a:xfrm>
          <a:prstGeom prst="rect">
            <a:avLst/>
          </a:prstGeom>
        </p:spPr>
      </p:pic>
    </p:spTree>
    <p:extLst>
      <p:ext uri="{BB962C8B-B14F-4D97-AF65-F5344CB8AC3E}">
        <p14:creationId xmlns:p14="http://schemas.microsoft.com/office/powerpoint/2010/main" val="4112746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50508-4B5E-538C-1941-118A0CB3CB1B}"/>
              </a:ext>
            </a:extLst>
          </p:cNvPr>
          <p:cNvSpPr>
            <a:spLocks noGrp="1"/>
          </p:cNvSpPr>
          <p:nvPr>
            <p:ph type="title"/>
          </p:nvPr>
        </p:nvSpPr>
        <p:spPr/>
        <p:txBody>
          <a:bodyPr/>
          <a:lstStyle/>
          <a:p>
            <a:r>
              <a:rPr lang="en-US" dirty="0"/>
              <a:t>Location of Mini-Grid for PVGIS</a:t>
            </a:r>
          </a:p>
        </p:txBody>
      </p:sp>
      <p:sp>
        <p:nvSpPr>
          <p:cNvPr id="3" name="Content Placeholder 2">
            <a:extLst>
              <a:ext uri="{FF2B5EF4-FFF2-40B4-BE49-F238E27FC236}">
                <a16:creationId xmlns:a16="http://schemas.microsoft.com/office/drawing/2014/main" id="{D42D559A-5CE4-EB8C-7EC1-5FE998523084}"/>
              </a:ext>
            </a:extLst>
          </p:cNvPr>
          <p:cNvSpPr>
            <a:spLocks noGrp="1"/>
          </p:cNvSpPr>
          <p:nvPr>
            <p:ph idx="1"/>
          </p:nvPr>
        </p:nvSpPr>
        <p:spPr/>
        <p:txBody>
          <a:bodyPr/>
          <a:lstStyle/>
          <a:p>
            <a:r>
              <a:rPr lang="en-US" dirty="0"/>
              <a:t>Location and Longitude and Latitude</a:t>
            </a:r>
          </a:p>
          <a:p>
            <a:endParaRPr lang="en-US" dirty="0"/>
          </a:p>
        </p:txBody>
      </p:sp>
      <p:pic>
        <p:nvPicPr>
          <p:cNvPr id="5" name="Picture 4">
            <a:extLst>
              <a:ext uri="{FF2B5EF4-FFF2-40B4-BE49-F238E27FC236}">
                <a16:creationId xmlns:a16="http://schemas.microsoft.com/office/drawing/2014/main" id="{215EE8FC-D92C-4175-07A1-DBED6691E36F}"/>
              </a:ext>
            </a:extLst>
          </p:cNvPr>
          <p:cNvPicPr>
            <a:picLocks noChangeAspect="1"/>
          </p:cNvPicPr>
          <p:nvPr/>
        </p:nvPicPr>
        <p:blipFill>
          <a:blip r:embed="rId2"/>
          <a:stretch>
            <a:fillRect/>
          </a:stretch>
        </p:blipFill>
        <p:spPr>
          <a:xfrm>
            <a:off x="522513" y="1939549"/>
            <a:ext cx="6700898" cy="4473652"/>
          </a:xfrm>
          <a:prstGeom prst="rect">
            <a:avLst/>
          </a:prstGeom>
        </p:spPr>
      </p:pic>
    </p:spTree>
    <p:extLst>
      <p:ext uri="{BB962C8B-B14F-4D97-AF65-F5344CB8AC3E}">
        <p14:creationId xmlns:p14="http://schemas.microsoft.com/office/powerpoint/2010/main" val="18827826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EC3F1-A3D8-61C5-98E0-A31DA91598B7}"/>
              </a:ext>
            </a:extLst>
          </p:cNvPr>
          <p:cNvSpPr>
            <a:spLocks noGrp="1"/>
          </p:cNvSpPr>
          <p:nvPr>
            <p:ph type="title"/>
          </p:nvPr>
        </p:nvSpPr>
        <p:spPr/>
        <p:txBody>
          <a:bodyPr/>
          <a:lstStyle/>
          <a:p>
            <a:r>
              <a:rPr lang="en-US" dirty="0"/>
              <a:t>Solar Irradiation from PVGIS</a:t>
            </a:r>
          </a:p>
        </p:txBody>
      </p:sp>
      <p:sp>
        <p:nvSpPr>
          <p:cNvPr id="3" name="Content Placeholder 2">
            <a:extLst>
              <a:ext uri="{FF2B5EF4-FFF2-40B4-BE49-F238E27FC236}">
                <a16:creationId xmlns:a16="http://schemas.microsoft.com/office/drawing/2014/main" id="{2C1EDD76-4546-8F1F-4174-7DB6D768D206}"/>
              </a:ext>
            </a:extLst>
          </p:cNvPr>
          <p:cNvSpPr>
            <a:spLocks noGrp="1"/>
          </p:cNvSpPr>
          <p:nvPr>
            <p:ph idx="1"/>
          </p:nvPr>
        </p:nvSpPr>
        <p:spPr/>
        <p:txBody>
          <a:bodyPr/>
          <a:lstStyle/>
          <a:p>
            <a:r>
              <a:rPr lang="en-US" dirty="0"/>
              <a:t>PVGIS</a:t>
            </a:r>
          </a:p>
          <a:p>
            <a:endParaRPr lang="en-US" dirty="0"/>
          </a:p>
        </p:txBody>
      </p:sp>
      <p:pic>
        <p:nvPicPr>
          <p:cNvPr id="5" name="Picture 4">
            <a:extLst>
              <a:ext uri="{FF2B5EF4-FFF2-40B4-BE49-F238E27FC236}">
                <a16:creationId xmlns:a16="http://schemas.microsoft.com/office/drawing/2014/main" id="{B5D08997-09AE-0C77-1678-3E858A83CC60}"/>
              </a:ext>
            </a:extLst>
          </p:cNvPr>
          <p:cNvPicPr>
            <a:picLocks noChangeAspect="1"/>
          </p:cNvPicPr>
          <p:nvPr/>
        </p:nvPicPr>
        <p:blipFill>
          <a:blip r:embed="rId2"/>
          <a:stretch>
            <a:fillRect/>
          </a:stretch>
        </p:blipFill>
        <p:spPr>
          <a:xfrm>
            <a:off x="569306" y="4071315"/>
            <a:ext cx="5831493" cy="2786685"/>
          </a:xfrm>
          <a:prstGeom prst="rect">
            <a:avLst/>
          </a:prstGeom>
        </p:spPr>
      </p:pic>
      <p:pic>
        <p:nvPicPr>
          <p:cNvPr id="7" name="Picture 6">
            <a:extLst>
              <a:ext uri="{FF2B5EF4-FFF2-40B4-BE49-F238E27FC236}">
                <a16:creationId xmlns:a16="http://schemas.microsoft.com/office/drawing/2014/main" id="{59FCA237-6FD7-3CAB-ED44-66A20E9C6658}"/>
              </a:ext>
            </a:extLst>
          </p:cNvPr>
          <p:cNvPicPr>
            <a:picLocks noChangeAspect="1"/>
          </p:cNvPicPr>
          <p:nvPr/>
        </p:nvPicPr>
        <p:blipFill>
          <a:blip r:embed="rId3"/>
          <a:stretch>
            <a:fillRect/>
          </a:stretch>
        </p:blipFill>
        <p:spPr>
          <a:xfrm>
            <a:off x="522513" y="1100305"/>
            <a:ext cx="5992353" cy="3045881"/>
          </a:xfrm>
          <a:prstGeom prst="rect">
            <a:avLst/>
          </a:prstGeom>
        </p:spPr>
      </p:pic>
      <p:pic>
        <p:nvPicPr>
          <p:cNvPr id="9" name="Picture 8">
            <a:extLst>
              <a:ext uri="{FF2B5EF4-FFF2-40B4-BE49-F238E27FC236}">
                <a16:creationId xmlns:a16="http://schemas.microsoft.com/office/drawing/2014/main" id="{647FBCCA-F304-5847-6165-D449CFD43D24}"/>
              </a:ext>
            </a:extLst>
          </p:cNvPr>
          <p:cNvPicPr>
            <a:picLocks noChangeAspect="1"/>
          </p:cNvPicPr>
          <p:nvPr/>
        </p:nvPicPr>
        <p:blipFill>
          <a:blip r:embed="rId4"/>
          <a:stretch>
            <a:fillRect/>
          </a:stretch>
        </p:blipFill>
        <p:spPr>
          <a:xfrm>
            <a:off x="6813430" y="2499956"/>
            <a:ext cx="2330570" cy="1492327"/>
          </a:xfrm>
          <a:prstGeom prst="rect">
            <a:avLst/>
          </a:prstGeom>
        </p:spPr>
      </p:pic>
    </p:spTree>
    <p:extLst>
      <p:ext uri="{BB962C8B-B14F-4D97-AF65-F5344CB8AC3E}">
        <p14:creationId xmlns:p14="http://schemas.microsoft.com/office/powerpoint/2010/main" val="2841507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61D12-69D0-C81B-FC31-B19FA7804B7D}"/>
              </a:ext>
            </a:extLst>
          </p:cNvPr>
          <p:cNvSpPr>
            <a:spLocks noGrp="1"/>
          </p:cNvSpPr>
          <p:nvPr>
            <p:ph type="title"/>
          </p:nvPr>
        </p:nvSpPr>
        <p:spPr/>
        <p:txBody>
          <a:bodyPr/>
          <a:lstStyle/>
          <a:p>
            <a:r>
              <a:rPr lang="en-US" dirty="0"/>
              <a:t>Hourly Production </a:t>
            </a:r>
          </a:p>
        </p:txBody>
      </p:sp>
      <p:sp>
        <p:nvSpPr>
          <p:cNvPr id="3" name="Content Placeholder 2">
            <a:extLst>
              <a:ext uri="{FF2B5EF4-FFF2-40B4-BE49-F238E27FC236}">
                <a16:creationId xmlns:a16="http://schemas.microsoft.com/office/drawing/2014/main" id="{356B799B-8BD9-B91C-3A56-7B2A0A4F05C0}"/>
              </a:ext>
            </a:extLst>
          </p:cNvPr>
          <p:cNvSpPr>
            <a:spLocks noGrp="1"/>
          </p:cNvSpPr>
          <p:nvPr>
            <p:ph idx="1"/>
          </p:nvPr>
        </p:nvSpPr>
        <p:spPr/>
        <p:txBody>
          <a:bodyPr/>
          <a:lstStyle/>
          <a:p>
            <a:r>
              <a:rPr lang="en-US" dirty="0"/>
              <a:t>Solar Production of about 55 kW relative to the capacity of 76 kWp. Implies a performance ratio of 72%. </a:t>
            </a:r>
          </a:p>
          <a:p>
            <a:endParaRPr lang="en-US" dirty="0"/>
          </a:p>
          <a:p>
            <a:endParaRPr lang="en-US" dirty="0"/>
          </a:p>
        </p:txBody>
      </p:sp>
      <p:pic>
        <p:nvPicPr>
          <p:cNvPr id="4" name="Picture 3" descr="A graph of a production curve&#10;&#10;AI-generated content may be incorrect.">
            <a:extLst>
              <a:ext uri="{FF2B5EF4-FFF2-40B4-BE49-F238E27FC236}">
                <a16:creationId xmlns:a16="http://schemas.microsoft.com/office/drawing/2014/main" id="{E33085CE-0B68-7076-7627-88B585C60085}"/>
              </a:ext>
            </a:extLst>
          </p:cNvPr>
          <p:cNvPicPr>
            <a:picLocks noChangeAspect="1"/>
          </p:cNvPicPr>
          <p:nvPr/>
        </p:nvPicPr>
        <p:blipFill>
          <a:blip r:embed="rId2"/>
          <a:stretch>
            <a:fillRect/>
          </a:stretch>
        </p:blipFill>
        <p:spPr>
          <a:xfrm>
            <a:off x="1056697" y="1966994"/>
            <a:ext cx="7030606" cy="4007295"/>
          </a:xfrm>
          <a:prstGeom prst="rect">
            <a:avLst/>
          </a:prstGeom>
        </p:spPr>
      </p:pic>
    </p:spTree>
    <p:extLst>
      <p:ext uri="{BB962C8B-B14F-4D97-AF65-F5344CB8AC3E}">
        <p14:creationId xmlns:p14="http://schemas.microsoft.com/office/powerpoint/2010/main" val="2439107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E597-D8DD-6FAF-B716-A7BB9A314476}"/>
              </a:ext>
            </a:extLst>
          </p:cNvPr>
          <p:cNvSpPr>
            <a:spLocks noGrp="1"/>
          </p:cNvSpPr>
          <p:nvPr>
            <p:ph type="title"/>
          </p:nvPr>
        </p:nvSpPr>
        <p:spPr/>
        <p:txBody>
          <a:bodyPr/>
          <a:lstStyle/>
          <a:p>
            <a:r>
              <a:rPr lang="en-US" dirty="0"/>
              <a:t>Simple Model Output</a:t>
            </a:r>
          </a:p>
        </p:txBody>
      </p:sp>
      <p:sp>
        <p:nvSpPr>
          <p:cNvPr id="3" name="Content Placeholder 2">
            <a:extLst>
              <a:ext uri="{FF2B5EF4-FFF2-40B4-BE49-F238E27FC236}">
                <a16:creationId xmlns:a16="http://schemas.microsoft.com/office/drawing/2014/main" id="{4142CD09-2388-00AB-5840-05532A96AC33}"/>
              </a:ext>
            </a:extLst>
          </p:cNvPr>
          <p:cNvSpPr>
            <a:spLocks noGrp="1"/>
          </p:cNvSpPr>
          <p:nvPr>
            <p:ph idx="1"/>
          </p:nvPr>
        </p:nvSpPr>
        <p:spPr/>
        <p:txBody>
          <a:bodyPr/>
          <a:lstStyle/>
          <a:p>
            <a:r>
              <a:rPr lang="en-US" dirty="0"/>
              <a:t>No replacement capital expenditures</a:t>
            </a:r>
          </a:p>
          <a:p>
            <a:r>
              <a:rPr lang="en-US" dirty="0"/>
              <a:t>No evaluation of diesel cost from load shape</a:t>
            </a:r>
          </a:p>
          <a:p>
            <a:r>
              <a:rPr lang="en-US" dirty="0"/>
              <a:t>No quantification of over-size or under-size the mini-grid</a:t>
            </a:r>
          </a:p>
          <a:p>
            <a:r>
              <a:rPr lang="en-US" dirty="0"/>
              <a:t>No augmentation for the growth</a:t>
            </a:r>
          </a:p>
          <a:p>
            <a:r>
              <a:rPr lang="en-US" dirty="0"/>
              <a:t>No detail of distribution and generation costs</a:t>
            </a:r>
          </a:p>
          <a:p>
            <a:endParaRPr lang="en-US" dirty="0"/>
          </a:p>
          <a:p>
            <a:endParaRPr lang="en-US" dirty="0"/>
          </a:p>
        </p:txBody>
      </p:sp>
      <p:pic>
        <p:nvPicPr>
          <p:cNvPr id="5" name="Picture 4">
            <a:extLst>
              <a:ext uri="{FF2B5EF4-FFF2-40B4-BE49-F238E27FC236}">
                <a16:creationId xmlns:a16="http://schemas.microsoft.com/office/drawing/2014/main" id="{76E7E375-6DDB-5B63-567E-9DC54F8E9628}"/>
              </a:ext>
            </a:extLst>
          </p:cNvPr>
          <p:cNvPicPr>
            <a:picLocks noChangeAspect="1"/>
          </p:cNvPicPr>
          <p:nvPr/>
        </p:nvPicPr>
        <p:blipFill>
          <a:blip r:embed="rId2"/>
          <a:stretch>
            <a:fillRect/>
          </a:stretch>
        </p:blipFill>
        <p:spPr>
          <a:xfrm>
            <a:off x="200025" y="3201273"/>
            <a:ext cx="8621487" cy="3237869"/>
          </a:xfrm>
          <a:prstGeom prst="rect">
            <a:avLst/>
          </a:prstGeom>
        </p:spPr>
      </p:pic>
    </p:spTree>
    <p:extLst>
      <p:ext uri="{BB962C8B-B14F-4D97-AF65-F5344CB8AC3E}">
        <p14:creationId xmlns:p14="http://schemas.microsoft.com/office/powerpoint/2010/main" val="1395581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1EC48-AEE3-3A61-18EC-B8C44A9F6B70}"/>
              </a:ext>
            </a:extLst>
          </p:cNvPr>
          <p:cNvSpPr>
            <a:spLocks noGrp="1"/>
          </p:cNvSpPr>
          <p:nvPr>
            <p:ph type="title"/>
          </p:nvPr>
        </p:nvSpPr>
        <p:spPr/>
        <p:txBody>
          <a:bodyPr/>
          <a:lstStyle/>
          <a:p>
            <a:r>
              <a:rPr lang="en-US" dirty="0"/>
              <a:t>Peak Power Production – 76 kWp </a:t>
            </a:r>
          </a:p>
        </p:txBody>
      </p:sp>
      <p:sp>
        <p:nvSpPr>
          <p:cNvPr id="3" name="Content Placeholder 2">
            <a:extLst>
              <a:ext uri="{FF2B5EF4-FFF2-40B4-BE49-F238E27FC236}">
                <a16:creationId xmlns:a16="http://schemas.microsoft.com/office/drawing/2014/main" id="{402FFF73-AB99-15A0-586B-1F36BA181B7C}"/>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A07E7891-765F-3BF6-E027-691891BCEF2B}"/>
              </a:ext>
            </a:extLst>
          </p:cNvPr>
          <p:cNvPicPr>
            <a:picLocks noChangeAspect="1"/>
          </p:cNvPicPr>
          <p:nvPr/>
        </p:nvPicPr>
        <p:blipFill>
          <a:blip r:embed="rId2"/>
          <a:stretch>
            <a:fillRect/>
          </a:stretch>
        </p:blipFill>
        <p:spPr>
          <a:xfrm>
            <a:off x="850392" y="1810512"/>
            <a:ext cx="6955875" cy="3855899"/>
          </a:xfrm>
          <a:prstGeom prst="rect">
            <a:avLst/>
          </a:prstGeom>
        </p:spPr>
      </p:pic>
    </p:spTree>
    <p:extLst>
      <p:ext uri="{BB962C8B-B14F-4D97-AF65-F5344CB8AC3E}">
        <p14:creationId xmlns:p14="http://schemas.microsoft.com/office/powerpoint/2010/main" val="2707467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944C-7C40-D056-4055-142B6C80F16E}"/>
              </a:ext>
            </a:extLst>
          </p:cNvPr>
          <p:cNvSpPr>
            <a:spLocks noGrp="1"/>
          </p:cNvSpPr>
          <p:nvPr>
            <p:ph type="title"/>
          </p:nvPr>
        </p:nvSpPr>
        <p:spPr/>
        <p:txBody>
          <a:bodyPr/>
          <a:lstStyle/>
          <a:p>
            <a:r>
              <a:rPr lang="en-US" dirty="0"/>
              <a:t>Base Case</a:t>
            </a:r>
          </a:p>
        </p:txBody>
      </p:sp>
      <p:sp>
        <p:nvSpPr>
          <p:cNvPr id="3" name="Content Placeholder 2">
            <a:extLst>
              <a:ext uri="{FF2B5EF4-FFF2-40B4-BE49-F238E27FC236}">
                <a16:creationId xmlns:a16="http://schemas.microsoft.com/office/drawing/2014/main" id="{7E45262B-7981-4138-3B04-5E12B6E9A9F3}"/>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115198C-C71A-FA14-8DB6-3AE692F13799}"/>
              </a:ext>
            </a:extLst>
          </p:cNvPr>
          <p:cNvPicPr>
            <a:picLocks noChangeAspect="1"/>
          </p:cNvPicPr>
          <p:nvPr/>
        </p:nvPicPr>
        <p:blipFill>
          <a:blip r:embed="rId2"/>
          <a:stretch>
            <a:fillRect/>
          </a:stretch>
        </p:blipFill>
        <p:spPr>
          <a:xfrm>
            <a:off x="1042964" y="1784229"/>
            <a:ext cx="6540836" cy="4711942"/>
          </a:xfrm>
          <a:prstGeom prst="rect">
            <a:avLst/>
          </a:prstGeom>
        </p:spPr>
      </p:pic>
    </p:spTree>
    <p:extLst>
      <p:ext uri="{BB962C8B-B14F-4D97-AF65-F5344CB8AC3E}">
        <p14:creationId xmlns:p14="http://schemas.microsoft.com/office/powerpoint/2010/main" val="25889718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AEACF-48F7-A234-5A4B-5D05C2BF9093}"/>
              </a:ext>
            </a:extLst>
          </p:cNvPr>
          <p:cNvSpPr>
            <a:spLocks noGrp="1"/>
          </p:cNvSpPr>
          <p:nvPr>
            <p:ph type="ctrTitle"/>
          </p:nvPr>
        </p:nvSpPr>
        <p:spPr/>
        <p:txBody>
          <a:bodyPr/>
          <a:lstStyle/>
          <a:p>
            <a:r>
              <a:rPr lang="en-US" dirty="0"/>
              <a:t>Case 4 – Mini-grid</a:t>
            </a:r>
          </a:p>
        </p:txBody>
      </p:sp>
    </p:spTree>
    <p:extLst>
      <p:ext uri="{BB962C8B-B14F-4D97-AF65-F5344CB8AC3E}">
        <p14:creationId xmlns:p14="http://schemas.microsoft.com/office/powerpoint/2010/main" val="313080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39615-197B-4174-41E8-200B1B594CFF}"/>
              </a:ext>
            </a:extLst>
          </p:cNvPr>
          <p:cNvSpPr>
            <a:spLocks noGrp="1"/>
          </p:cNvSpPr>
          <p:nvPr>
            <p:ph type="title"/>
          </p:nvPr>
        </p:nvSpPr>
        <p:spPr/>
        <p:txBody>
          <a:bodyPr/>
          <a:lstStyle/>
          <a:p>
            <a:r>
              <a:rPr lang="en-US" dirty="0"/>
              <a:t>Muite Mini-grid</a:t>
            </a:r>
          </a:p>
        </p:txBody>
      </p:sp>
      <p:pic>
        <p:nvPicPr>
          <p:cNvPr id="4" name="Content Placeholder 3" descr="A close up of text&#10;&#10;AI-generated content may be incorrect.">
            <a:extLst>
              <a:ext uri="{FF2B5EF4-FFF2-40B4-BE49-F238E27FC236}">
                <a16:creationId xmlns:a16="http://schemas.microsoft.com/office/drawing/2014/main" id="{C92D47D6-6EE8-930F-1B6E-3F66822FCB32}"/>
              </a:ext>
            </a:extLst>
          </p:cNvPr>
          <p:cNvPicPr>
            <a:picLocks noGrp="1" noChangeAspect="1"/>
          </p:cNvPicPr>
          <p:nvPr>
            <p:ph idx="1"/>
          </p:nvPr>
        </p:nvPicPr>
        <p:blipFill>
          <a:blip r:embed="rId2"/>
          <a:stretch>
            <a:fillRect/>
          </a:stretch>
        </p:blipFill>
        <p:spPr>
          <a:xfrm>
            <a:off x="3360087" y="1465936"/>
            <a:ext cx="5358634" cy="1430585"/>
          </a:xfrm>
          <a:prstGeom prst="rect">
            <a:avLst/>
          </a:prstGeom>
        </p:spPr>
      </p:pic>
      <p:pic>
        <p:nvPicPr>
          <p:cNvPr id="5" name="Picture 4" descr="A map with orange dots&#10;&#10;AI-generated content may be incorrect.">
            <a:extLst>
              <a:ext uri="{FF2B5EF4-FFF2-40B4-BE49-F238E27FC236}">
                <a16:creationId xmlns:a16="http://schemas.microsoft.com/office/drawing/2014/main" id="{92B40255-3470-6103-C2F8-E5FB94910F48}"/>
              </a:ext>
            </a:extLst>
          </p:cNvPr>
          <p:cNvPicPr>
            <a:picLocks noChangeAspect="1"/>
          </p:cNvPicPr>
          <p:nvPr/>
        </p:nvPicPr>
        <p:blipFill>
          <a:blip r:embed="rId3"/>
          <a:stretch>
            <a:fillRect/>
          </a:stretch>
        </p:blipFill>
        <p:spPr>
          <a:xfrm>
            <a:off x="425279" y="1042383"/>
            <a:ext cx="2998553" cy="2899888"/>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B67ED73E-6B67-C2B2-CF8B-86F5B553701D}"/>
              </a:ext>
            </a:extLst>
          </p:cNvPr>
          <p:cNvPicPr>
            <a:picLocks noChangeAspect="1"/>
          </p:cNvPicPr>
          <p:nvPr/>
        </p:nvPicPr>
        <p:blipFill>
          <a:blip r:embed="rId4"/>
          <a:stretch>
            <a:fillRect/>
          </a:stretch>
        </p:blipFill>
        <p:spPr>
          <a:xfrm>
            <a:off x="2609933" y="3081461"/>
            <a:ext cx="6281928" cy="3776539"/>
          </a:xfrm>
          <a:prstGeom prst="rect">
            <a:avLst/>
          </a:prstGeom>
        </p:spPr>
      </p:pic>
    </p:spTree>
    <p:extLst>
      <p:ext uri="{BB962C8B-B14F-4D97-AF65-F5344CB8AC3E}">
        <p14:creationId xmlns:p14="http://schemas.microsoft.com/office/powerpoint/2010/main" val="3734409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073FD-656F-6C48-930B-EA72891A225F}"/>
              </a:ext>
            </a:extLst>
          </p:cNvPr>
          <p:cNvSpPr>
            <a:spLocks noGrp="1"/>
          </p:cNvSpPr>
          <p:nvPr>
            <p:ph type="title"/>
          </p:nvPr>
        </p:nvSpPr>
        <p:spPr/>
        <p:txBody>
          <a:bodyPr/>
          <a:lstStyle/>
          <a:p>
            <a:r>
              <a:rPr lang="en-US" dirty="0"/>
              <a:t>Issues</a:t>
            </a:r>
          </a:p>
        </p:txBody>
      </p:sp>
      <p:sp>
        <p:nvSpPr>
          <p:cNvPr id="3" name="Content Placeholder 2">
            <a:extLst>
              <a:ext uri="{FF2B5EF4-FFF2-40B4-BE49-F238E27FC236}">
                <a16:creationId xmlns:a16="http://schemas.microsoft.com/office/drawing/2014/main" id="{2199AC67-F5A6-AF9F-2F7A-C91DBB9E1E82}"/>
              </a:ext>
            </a:extLst>
          </p:cNvPr>
          <p:cNvSpPr>
            <a:spLocks noGrp="1"/>
          </p:cNvSpPr>
          <p:nvPr>
            <p:ph idx="1"/>
          </p:nvPr>
        </p:nvSpPr>
        <p:spPr/>
        <p:txBody>
          <a:bodyPr/>
          <a:lstStyle/>
          <a:p>
            <a:r>
              <a:rPr lang="en-US" dirty="0"/>
              <a:t>The usage for this system is very low</a:t>
            </a:r>
          </a:p>
          <a:p>
            <a:r>
              <a:rPr lang="en-US" dirty="0"/>
              <a:t>Small system with little penetration</a:t>
            </a:r>
          </a:p>
          <a:p>
            <a:r>
              <a:rPr lang="en-US" dirty="0"/>
              <a:t>Oversized system – battery usage </a:t>
            </a:r>
          </a:p>
        </p:txBody>
      </p:sp>
    </p:spTree>
    <p:extLst>
      <p:ext uri="{BB962C8B-B14F-4D97-AF65-F5344CB8AC3E}">
        <p14:creationId xmlns:p14="http://schemas.microsoft.com/office/powerpoint/2010/main" val="2255391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D94EE-73B9-786D-B717-504565D4BE83}"/>
              </a:ext>
            </a:extLst>
          </p:cNvPr>
          <p:cNvSpPr>
            <a:spLocks noGrp="1"/>
          </p:cNvSpPr>
          <p:nvPr>
            <p:ph type="title"/>
          </p:nvPr>
        </p:nvSpPr>
        <p:spPr/>
        <p:txBody>
          <a:bodyPr/>
          <a:lstStyle/>
          <a:p>
            <a:r>
              <a:rPr lang="en-US" dirty="0"/>
              <a:t>Load Curve for Mini-Grid</a:t>
            </a:r>
          </a:p>
        </p:txBody>
      </p:sp>
      <p:sp>
        <p:nvSpPr>
          <p:cNvPr id="3" name="Content Placeholder 2">
            <a:extLst>
              <a:ext uri="{FF2B5EF4-FFF2-40B4-BE49-F238E27FC236}">
                <a16:creationId xmlns:a16="http://schemas.microsoft.com/office/drawing/2014/main" id="{1207B199-45F3-7275-21D9-3D6C0C93296A}"/>
              </a:ext>
            </a:extLst>
          </p:cNvPr>
          <p:cNvSpPr>
            <a:spLocks noGrp="1"/>
          </p:cNvSpPr>
          <p:nvPr>
            <p:ph idx="1"/>
          </p:nvPr>
        </p:nvSpPr>
        <p:spPr>
          <a:xfrm>
            <a:off x="304801" y="1209675"/>
            <a:ext cx="4008671" cy="2475357"/>
          </a:xfrm>
        </p:spPr>
        <p:txBody>
          <a:bodyPr/>
          <a:lstStyle/>
          <a:p>
            <a:pPr algn="l"/>
            <a:r>
              <a:rPr lang="en-US" dirty="0"/>
              <a:t>The Load curve shows that there is potentially high variability in this system that was not apparent in the other systems.</a:t>
            </a:r>
          </a:p>
          <a:p>
            <a:pPr algn="l"/>
            <a:r>
              <a:rPr lang="en-US" dirty="0"/>
              <a:t>Note how the load decreased for the recent period relative to the initial period. </a:t>
            </a:r>
          </a:p>
          <a:p>
            <a:pPr algn="l"/>
            <a:endParaRPr lang="en-US" dirty="0"/>
          </a:p>
        </p:txBody>
      </p:sp>
      <p:pic>
        <p:nvPicPr>
          <p:cNvPr id="4" name="Picture 3" descr="A graph of a load&#10;&#10;AI-generated content may be incorrect.">
            <a:extLst>
              <a:ext uri="{FF2B5EF4-FFF2-40B4-BE49-F238E27FC236}">
                <a16:creationId xmlns:a16="http://schemas.microsoft.com/office/drawing/2014/main" id="{9C6CD009-04EF-5879-4E9A-1E9439813A99}"/>
              </a:ext>
            </a:extLst>
          </p:cNvPr>
          <p:cNvPicPr>
            <a:picLocks noChangeAspect="1"/>
          </p:cNvPicPr>
          <p:nvPr/>
        </p:nvPicPr>
        <p:blipFill>
          <a:blip r:embed="rId2"/>
          <a:stretch>
            <a:fillRect/>
          </a:stretch>
        </p:blipFill>
        <p:spPr>
          <a:xfrm>
            <a:off x="117729" y="3273553"/>
            <a:ext cx="5127756" cy="3398178"/>
          </a:xfrm>
          <a:prstGeom prst="rect">
            <a:avLst/>
          </a:prstGeom>
        </p:spPr>
      </p:pic>
      <p:pic>
        <p:nvPicPr>
          <p:cNvPr id="6" name="Picture 5">
            <a:extLst>
              <a:ext uri="{FF2B5EF4-FFF2-40B4-BE49-F238E27FC236}">
                <a16:creationId xmlns:a16="http://schemas.microsoft.com/office/drawing/2014/main" id="{BA9DEEE2-396B-BDF0-5A34-ED89C8547656}"/>
              </a:ext>
            </a:extLst>
          </p:cNvPr>
          <p:cNvPicPr>
            <a:picLocks noChangeAspect="1"/>
          </p:cNvPicPr>
          <p:nvPr/>
        </p:nvPicPr>
        <p:blipFill>
          <a:blip r:embed="rId3"/>
          <a:stretch>
            <a:fillRect/>
          </a:stretch>
        </p:blipFill>
        <p:spPr>
          <a:xfrm>
            <a:off x="4313472" y="994314"/>
            <a:ext cx="4517034" cy="2894266"/>
          </a:xfrm>
          <a:prstGeom prst="rect">
            <a:avLst/>
          </a:prstGeom>
        </p:spPr>
      </p:pic>
    </p:spTree>
    <p:extLst>
      <p:ext uri="{BB962C8B-B14F-4D97-AF65-F5344CB8AC3E}">
        <p14:creationId xmlns:p14="http://schemas.microsoft.com/office/powerpoint/2010/main" val="30140193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E196-80FC-AC3B-9B3D-0651235F6199}"/>
              </a:ext>
            </a:extLst>
          </p:cNvPr>
          <p:cNvSpPr>
            <a:spLocks noGrp="1"/>
          </p:cNvSpPr>
          <p:nvPr>
            <p:ph type="title"/>
          </p:nvPr>
        </p:nvSpPr>
        <p:spPr/>
        <p:txBody>
          <a:bodyPr/>
          <a:lstStyle/>
          <a:p>
            <a:r>
              <a:rPr lang="en-US" dirty="0"/>
              <a:t>Estimated Energy Consumption</a:t>
            </a:r>
          </a:p>
        </p:txBody>
      </p:sp>
      <p:sp>
        <p:nvSpPr>
          <p:cNvPr id="3" name="Content Placeholder 2">
            <a:extLst>
              <a:ext uri="{FF2B5EF4-FFF2-40B4-BE49-F238E27FC236}">
                <a16:creationId xmlns:a16="http://schemas.microsoft.com/office/drawing/2014/main" id="{2E39E5CE-2438-FA7B-6649-A315E9E487CA}"/>
              </a:ext>
            </a:extLst>
          </p:cNvPr>
          <p:cNvSpPr>
            <a:spLocks noGrp="1"/>
          </p:cNvSpPr>
          <p:nvPr>
            <p:ph idx="1"/>
          </p:nvPr>
        </p:nvSpPr>
        <p:spPr/>
        <p:txBody>
          <a:bodyPr/>
          <a:lstStyle/>
          <a:p>
            <a:r>
              <a:rPr lang="en-US" dirty="0"/>
              <a:t>Energy consumption is less for the Muite. Note the decline after the initial free electricity. The base is about 50kWh/day. 50 kWh/day. Per month this is 1,500 kWh (about the size of a suburban home in the US). Per year the demand is 18,250 kWh.   </a:t>
            </a:r>
          </a:p>
          <a:p>
            <a:endParaRPr lang="en-US" dirty="0"/>
          </a:p>
        </p:txBody>
      </p:sp>
      <p:pic>
        <p:nvPicPr>
          <p:cNvPr id="5" name="Picture 4">
            <a:extLst>
              <a:ext uri="{FF2B5EF4-FFF2-40B4-BE49-F238E27FC236}">
                <a16:creationId xmlns:a16="http://schemas.microsoft.com/office/drawing/2014/main" id="{06B2A0E9-F63A-942B-E891-DBC93D81C738}"/>
              </a:ext>
            </a:extLst>
          </p:cNvPr>
          <p:cNvPicPr>
            <a:picLocks noChangeAspect="1"/>
          </p:cNvPicPr>
          <p:nvPr/>
        </p:nvPicPr>
        <p:blipFill>
          <a:blip r:embed="rId2"/>
          <a:stretch>
            <a:fillRect/>
          </a:stretch>
        </p:blipFill>
        <p:spPr>
          <a:xfrm>
            <a:off x="5095963" y="2139614"/>
            <a:ext cx="3743236" cy="2397193"/>
          </a:xfrm>
          <a:prstGeom prst="rect">
            <a:avLst/>
          </a:prstGeom>
        </p:spPr>
      </p:pic>
      <p:pic>
        <p:nvPicPr>
          <p:cNvPr id="9" name="Picture 8">
            <a:extLst>
              <a:ext uri="{FF2B5EF4-FFF2-40B4-BE49-F238E27FC236}">
                <a16:creationId xmlns:a16="http://schemas.microsoft.com/office/drawing/2014/main" id="{775999EB-7FD9-B375-77BB-8A60272C7064}"/>
              </a:ext>
            </a:extLst>
          </p:cNvPr>
          <p:cNvPicPr>
            <a:picLocks noChangeAspect="1"/>
          </p:cNvPicPr>
          <p:nvPr/>
        </p:nvPicPr>
        <p:blipFill>
          <a:blip r:embed="rId3"/>
          <a:stretch>
            <a:fillRect/>
          </a:stretch>
        </p:blipFill>
        <p:spPr>
          <a:xfrm>
            <a:off x="1" y="3553978"/>
            <a:ext cx="5349240" cy="3117752"/>
          </a:xfrm>
          <a:prstGeom prst="rect">
            <a:avLst/>
          </a:prstGeom>
        </p:spPr>
      </p:pic>
    </p:spTree>
    <p:extLst>
      <p:ext uri="{BB962C8B-B14F-4D97-AF65-F5344CB8AC3E}">
        <p14:creationId xmlns:p14="http://schemas.microsoft.com/office/powerpoint/2010/main" val="16990189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2397-989A-540F-9C79-DB29DCE9FEDA}"/>
              </a:ext>
            </a:extLst>
          </p:cNvPr>
          <p:cNvSpPr>
            <a:spLocks noGrp="1"/>
          </p:cNvSpPr>
          <p:nvPr>
            <p:ph type="title"/>
          </p:nvPr>
        </p:nvSpPr>
        <p:spPr/>
        <p:txBody>
          <a:bodyPr/>
          <a:lstStyle/>
          <a:p>
            <a:r>
              <a:rPr lang="en-US" dirty="0"/>
              <a:t>Muite PVGIS</a:t>
            </a:r>
          </a:p>
        </p:txBody>
      </p:sp>
      <p:sp>
        <p:nvSpPr>
          <p:cNvPr id="3" name="Content Placeholder 2">
            <a:extLst>
              <a:ext uri="{FF2B5EF4-FFF2-40B4-BE49-F238E27FC236}">
                <a16:creationId xmlns:a16="http://schemas.microsoft.com/office/drawing/2014/main" id="{A0BDD74D-F2F9-9471-30B2-CE052374D2F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A9B50E3-99D5-FDEF-EC3C-83F1D422F389}"/>
              </a:ext>
            </a:extLst>
          </p:cNvPr>
          <p:cNvPicPr>
            <a:picLocks noChangeAspect="1"/>
          </p:cNvPicPr>
          <p:nvPr/>
        </p:nvPicPr>
        <p:blipFill>
          <a:blip r:embed="rId2"/>
          <a:stretch>
            <a:fillRect/>
          </a:stretch>
        </p:blipFill>
        <p:spPr>
          <a:xfrm>
            <a:off x="181737" y="1072683"/>
            <a:ext cx="5616777" cy="2667213"/>
          </a:xfrm>
          <a:prstGeom prst="rect">
            <a:avLst/>
          </a:prstGeom>
        </p:spPr>
      </p:pic>
      <p:pic>
        <p:nvPicPr>
          <p:cNvPr id="7" name="Picture 6">
            <a:extLst>
              <a:ext uri="{FF2B5EF4-FFF2-40B4-BE49-F238E27FC236}">
                <a16:creationId xmlns:a16="http://schemas.microsoft.com/office/drawing/2014/main" id="{4A8F8132-10CC-B1E1-3E12-8EBB40B72F33}"/>
              </a:ext>
            </a:extLst>
          </p:cNvPr>
          <p:cNvPicPr>
            <a:picLocks noChangeAspect="1"/>
          </p:cNvPicPr>
          <p:nvPr/>
        </p:nvPicPr>
        <p:blipFill>
          <a:blip r:embed="rId3"/>
          <a:stretch>
            <a:fillRect/>
          </a:stretch>
        </p:blipFill>
        <p:spPr>
          <a:xfrm>
            <a:off x="6227064" y="2228355"/>
            <a:ext cx="2735199" cy="1200645"/>
          </a:xfrm>
          <a:prstGeom prst="rect">
            <a:avLst/>
          </a:prstGeom>
        </p:spPr>
      </p:pic>
      <p:pic>
        <p:nvPicPr>
          <p:cNvPr id="9" name="Picture 8">
            <a:extLst>
              <a:ext uri="{FF2B5EF4-FFF2-40B4-BE49-F238E27FC236}">
                <a16:creationId xmlns:a16="http://schemas.microsoft.com/office/drawing/2014/main" id="{E4D277B1-AA0C-38C9-65B7-E87E4666DE3D}"/>
              </a:ext>
            </a:extLst>
          </p:cNvPr>
          <p:cNvPicPr>
            <a:picLocks noChangeAspect="1"/>
          </p:cNvPicPr>
          <p:nvPr/>
        </p:nvPicPr>
        <p:blipFill>
          <a:blip r:embed="rId4"/>
          <a:stretch>
            <a:fillRect/>
          </a:stretch>
        </p:blipFill>
        <p:spPr>
          <a:xfrm>
            <a:off x="200025" y="3984298"/>
            <a:ext cx="5542407" cy="2827983"/>
          </a:xfrm>
          <a:prstGeom prst="rect">
            <a:avLst/>
          </a:prstGeom>
        </p:spPr>
      </p:pic>
    </p:spTree>
    <p:extLst>
      <p:ext uri="{BB962C8B-B14F-4D97-AF65-F5344CB8AC3E}">
        <p14:creationId xmlns:p14="http://schemas.microsoft.com/office/powerpoint/2010/main" val="28693713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5F9DD-832F-68D9-CA2C-C7A82F396B2E}"/>
              </a:ext>
            </a:extLst>
          </p:cNvPr>
          <p:cNvSpPr>
            <a:spLocks noGrp="1"/>
          </p:cNvSpPr>
          <p:nvPr>
            <p:ph type="title"/>
          </p:nvPr>
        </p:nvSpPr>
        <p:spPr>
          <a:xfrm>
            <a:off x="172593" y="468539"/>
            <a:ext cx="7606242" cy="654049"/>
          </a:xfrm>
        </p:spPr>
        <p:txBody>
          <a:bodyPr>
            <a:normAutofit fontScale="90000"/>
          </a:bodyPr>
          <a:lstStyle/>
          <a:p>
            <a:r>
              <a:rPr lang="en-US" dirty="0"/>
              <a:t>Solar Peak Production and Performance Ratio</a:t>
            </a:r>
          </a:p>
        </p:txBody>
      </p:sp>
      <p:sp>
        <p:nvSpPr>
          <p:cNvPr id="3" name="Content Placeholder 2">
            <a:extLst>
              <a:ext uri="{FF2B5EF4-FFF2-40B4-BE49-F238E27FC236}">
                <a16:creationId xmlns:a16="http://schemas.microsoft.com/office/drawing/2014/main" id="{1C2E03DB-8D0C-9AC4-09BC-1B6CC41A6153}"/>
              </a:ext>
            </a:extLst>
          </p:cNvPr>
          <p:cNvSpPr>
            <a:spLocks noGrp="1"/>
          </p:cNvSpPr>
          <p:nvPr>
            <p:ph idx="1"/>
          </p:nvPr>
        </p:nvSpPr>
        <p:spPr>
          <a:xfrm>
            <a:off x="268225" y="1575435"/>
            <a:ext cx="8316686" cy="4395258"/>
          </a:xfrm>
        </p:spPr>
        <p:txBody>
          <a:bodyPr/>
          <a:lstStyle/>
          <a:p>
            <a:r>
              <a:rPr lang="en-US" dirty="0"/>
              <a:t>Less Date for this system. If produce 70 when the irradiation is 1,000 watts/m2 then as the capacity is 130.8, the implied performance ratio is only 53%.</a:t>
            </a:r>
          </a:p>
          <a:p>
            <a:pPr marL="0" indent="0">
              <a:buNone/>
            </a:pPr>
            <a:endParaRPr lang="en-US" dirty="0"/>
          </a:p>
        </p:txBody>
      </p:sp>
      <p:pic>
        <p:nvPicPr>
          <p:cNvPr id="5" name="Picture 4">
            <a:extLst>
              <a:ext uri="{FF2B5EF4-FFF2-40B4-BE49-F238E27FC236}">
                <a16:creationId xmlns:a16="http://schemas.microsoft.com/office/drawing/2014/main" id="{957D0FFD-BCE0-B3FB-9F4F-1F88D4F23F17}"/>
              </a:ext>
            </a:extLst>
          </p:cNvPr>
          <p:cNvPicPr>
            <a:picLocks noChangeAspect="1"/>
          </p:cNvPicPr>
          <p:nvPr/>
        </p:nvPicPr>
        <p:blipFill>
          <a:blip r:embed="rId2"/>
          <a:stretch>
            <a:fillRect/>
          </a:stretch>
        </p:blipFill>
        <p:spPr>
          <a:xfrm>
            <a:off x="977739" y="2128427"/>
            <a:ext cx="6274122" cy="3606985"/>
          </a:xfrm>
          <a:prstGeom prst="rect">
            <a:avLst/>
          </a:prstGeom>
        </p:spPr>
      </p:pic>
    </p:spTree>
    <p:extLst>
      <p:ext uri="{BB962C8B-B14F-4D97-AF65-F5344CB8AC3E}">
        <p14:creationId xmlns:p14="http://schemas.microsoft.com/office/powerpoint/2010/main" val="40708272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972197-453E-C0F5-A3C0-3839FF8D8621}"/>
              </a:ext>
            </a:extLst>
          </p:cNvPr>
          <p:cNvSpPr>
            <a:spLocks noGrp="1"/>
          </p:cNvSpPr>
          <p:nvPr>
            <p:ph type="title"/>
          </p:nvPr>
        </p:nvSpPr>
        <p:spPr/>
        <p:txBody>
          <a:bodyPr/>
          <a:lstStyle/>
          <a:p>
            <a:r>
              <a:rPr lang="en-US" dirty="0"/>
              <a:t>Hourly Solar Production</a:t>
            </a:r>
          </a:p>
        </p:txBody>
      </p:sp>
      <p:sp>
        <p:nvSpPr>
          <p:cNvPr id="10" name="Content Placeholder 9">
            <a:extLst>
              <a:ext uri="{FF2B5EF4-FFF2-40B4-BE49-F238E27FC236}">
                <a16:creationId xmlns:a16="http://schemas.microsoft.com/office/drawing/2014/main" id="{DB6392CC-4DA2-F3A7-967E-7258B056791E}"/>
              </a:ext>
            </a:extLst>
          </p:cNvPr>
          <p:cNvSpPr>
            <a:spLocks noGrp="1"/>
          </p:cNvSpPr>
          <p:nvPr>
            <p:ph idx="1"/>
          </p:nvPr>
        </p:nvSpPr>
        <p:spPr/>
        <p:txBody>
          <a:bodyPr/>
          <a:lstStyle/>
          <a:p>
            <a:r>
              <a:rPr lang="en-US" dirty="0"/>
              <a:t>Produced 80 kW of solar with capacity of 130.8. Implies a performance ratio of 61%. The shape implies that there is wasted solar and the maximum may be constrained by the battery capacity and the load. </a:t>
            </a:r>
          </a:p>
          <a:p>
            <a:endParaRPr lang="en-US" dirty="0"/>
          </a:p>
        </p:txBody>
      </p:sp>
      <p:pic>
        <p:nvPicPr>
          <p:cNvPr id="11" name="Content Placeholder 4">
            <a:extLst>
              <a:ext uri="{FF2B5EF4-FFF2-40B4-BE49-F238E27FC236}">
                <a16:creationId xmlns:a16="http://schemas.microsoft.com/office/drawing/2014/main" id="{38ADB490-642E-C432-C3F3-C57019D69156}"/>
              </a:ext>
            </a:extLst>
          </p:cNvPr>
          <p:cNvPicPr>
            <a:picLocks noChangeAspect="1"/>
          </p:cNvPicPr>
          <p:nvPr/>
        </p:nvPicPr>
        <p:blipFill>
          <a:blip r:embed="rId2"/>
          <a:stretch>
            <a:fillRect/>
          </a:stretch>
        </p:blipFill>
        <p:spPr>
          <a:xfrm>
            <a:off x="765629" y="1997360"/>
            <a:ext cx="7180507" cy="4674370"/>
          </a:xfrm>
          <a:prstGeom prst="rect">
            <a:avLst/>
          </a:prstGeom>
        </p:spPr>
      </p:pic>
    </p:spTree>
    <p:extLst>
      <p:ext uri="{BB962C8B-B14F-4D97-AF65-F5344CB8AC3E}">
        <p14:creationId xmlns:p14="http://schemas.microsoft.com/office/powerpoint/2010/main" val="4269194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4857E-1B88-32C5-2A36-E7BE39523495}"/>
              </a:ext>
            </a:extLst>
          </p:cNvPr>
          <p:cNvSpPr>
            <a:spLocks noGrp="1"/>
          </p:cNvSpPr>
          <p:nvPr>
            <p:ph type="ctrTitle"/>
          </p:nvPr>
        </p:nvSpPr>
        <p:spPr/>
        <p:txBody>
          <a:bodyPr/>
          <a:lstStyle/>
          <a:p>
            <a:r>
              <a:rPr lang="en-US" dirty="0"/>
              <a:t>Data Sources and Model Data</a:t>
            </a:r>
          </a:p>
        </p:txBody>
      </p:sp>
    </p:spTree>
    <p:extLst>
      <p:ext uri="{BB962C8B-B14F-4D97-AF65-F5344CB8AC3E}">
        <p14:creationId xmlns:p14="http://schemas.microsoft.com/office/powerpoint/2010/main" val="843891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6FD2F-E202-C7E9-D411-843EE6787200}"/>
              </a:ext>
            </a:extLst>
          </p:cNvPr>
          <p:cNvSpPr>
            <a:spLocks noGrp="1"/>
          </p:cNvSpPr>
          <p:nvPr>
            <p:ph type="title"/>
          </p:nvPr>
        </p:nvSpPr>
        <p:spPr/>
        <p:txBody>
          <a:bodyPr/>
          <a:lstStyle/>
          <a:p>
            <a:r>
              <a:rPr lang="en-US" dirty="0"/>
              <a:t>Temperature on Panels and Simulation</a:t>
            </a:r>
          </a:p>
        </p:txBody>
      </p:sp>
      <p:sp>
        <p:nvSpPr>
          <p:cNvPr id="3" name="Content Placeholder 2">
            <a:extLst>
              <a:ext uri="{FF2B5EF4-FFF2-40B4-BE49-F238E27FC236}">
                <a16:creationId xmlns:a16="http://schemas.microsoft.com/office/drawing/2014/main" id="{BB96A3C9-ED1D-F2FA-A6CC-76B5B1FA7AC5}"/>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350BE64-C113-E573-4082-1161A366336D}"/>
              </a:ext>
            </a:extLst>
          </p:cNvPr>
          <p:cNvPicPr>
            <a:picLocks noChangeAspect="1"/>
          </p:cNvPicPr>
          <p:nvPr/>
        </p:nvPicPr>
        <p:blipFill>
          <a:blip r:embed="rId2"/>
          <a:stretch>
            <a:fillRect/>
          </a:stretch>
        </p:blipFill>
        <p:spPr>
          <a:xfrm>
            <a:off x="304801" y="1079911"/>
            <a:ext cx="8316685" cy="5278086"/>
          </a:xfrm>
          <a:prstGeom prst="rect">
            <a:avLst/>
          </a:prstGeom>
        </p:spPr>
      </p:pic>
    </p:spTree>
    <p:extLst>
      <p:ext uri="{BB962C8B-B14F-4D97-AF65-F5344CB8AC3E}">
        <p14:creationId xmlns:p14="http://schemas.microsoft.com/office/powerpoint/2010/main" val="10386481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1B9C-8E1C-F569-54BF-9D4F8D307DAF}"/>
              </a:ext>
            </a:extLst>
          </p:cNvPr>
          <p:cNvSpPr>
            <a:spLocks noGrp="1"/>
          </p:cNvSpPr>
          <p:nvPr>
            <p:ph type="title"/>
          </p:nvPr>
        </p:nvSpPr>
        <p:spPr/>
        <p:txBody>
          <a:bodyPr>
            <a:normAutofit fontScale="90000"/>
          </a:bodyPr>
          <a:lstStyle/>
          <a:p>
            <a:r>
              <a:rPr lang="en-US" dirty="0"/>
              <a:t>Problem of Oversizing and Surplus Capacity</a:t>
            </a:r>
          </a:p>
        </p:txBody>
      </p:sp>
      <p:sp>
        <p:nvSpPr>
          <p:cNvPr id="3" name="Content Placeholder 2">
            <a:extLst>
              <a:ext uri="{FF2B5EF4-FFF2-40B4-BE49-F238E27FC236}">
                <a16:creationId xmlns:a16="http://schemas.microsoft.com/office/drawing/2014/main" id="{F8F92DCF-1903-6100-D2CB-9940542D6111}"/>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820C225-7133-00FC-AB3F-393979516BF4}"/>
              </a:ext>
            </a:extLst>
          </p:cNvPr>
          <p:cNvPicPr>
            <a:picLocks noChangeAspect="1"/>
          </p:cNvPicPr>
          <p:nvPr/>
        </p:nvPicPr>
        <p:blipFill>
          <a:blip r:embed="rId2"/>
          <a:stretch>
            <a:fillRect/>
          </a:stretch>
        </p:blipFill>
        <p:spPr>
          <a:xfrm>
            <a:off x="782626" y="1576217"/>
            <a:ext cx="6717301" cy="4896855"/>
          </a:xfrm>
          <a:prstGeom prst="rect">
            <a:avLst/>
          </a:prstGeom>
        </p:spPr>
      </p:pic>
    </p:spTree>
    <p:extLst>
      <p:ext uri="{BB962C8B-B14F-4D97-AF65-F5344CB8AC3E}">
        <p14:creationId xmlns:p14="http://schemas.microsoft.com/office/powerpoint/2010/main" val="8318615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F209-9456-8E81-BBBB-0A79F7ADF201}"/>
              </a:ext>
            </a:extLst>
          </p:cNvPr>
          <p:cNvSpPr>
            <a:spLocks noGrp="1"/>
          </p:cNvSpPr>
          <p:nvPr>
            <p:ph type="title"/>
          </p:nvPr>
        </p:nvSpPr>
        <p:spPr/>
        <p:txBody>
          <a:bodyPr/>
          <a:lstStyle/>
          <a:p>
            <a:r>
              <a:rPr lang="en-US" dirty="0"/>
              <a:t>Muite Tariff</a:t>
            </a:r>
          </a:p>
        </p:txBody>
      </p:sp>
      <p:sp>
        <p:nvSpPr>
          <p:cNvPr id="3" name="Content Placeholder 2">
            <a:extLst>
              <a:ext uri="{FF2B5EF4-FFF2-40B4-BE49-F238E27FC236}">
                <a16:creationId xmlns:a16="http://schemas.microsoft.com/office/drawing/2014/main" id="{AB8C7F5E-1BDC-23E8-2A19-A146DC6693B0}"/>
              </a:ext>
            </a:extLst>
          </p:cNvPr>
          <p:cNvSpPr>
            <a:spLocks noGrp="1"/>
          </p:cNvSpPr>
          <p:nvPr>
            <p:ph idx="1"/>
          </p:nvPr>
        </p:nvSpPr>
        <p:spPr/>
        <p:txBody>
          <a:bodyPr/>
          <a:lstStyle/>
          <a:p>
            <a:r>
              <a:rPr lang="en-US" dirty="0"/>
              <a:t>.</a:t>
            </a:r>
          </a:p>
          <a:p>
            <a:endParaRPr lang="en-US" dirty="0"/>
          </a:p>
        </p:txBody>
      </p:sp>
      <p:pic>
        <p:nvPicPr>
          <p:cNvPr id="4" name="Picture 3" descr="A screenshot of a computer&#10;&#10;AI-generated content may be incorrect.">
            <a:extLst>
              <a:ext uri="{FF2B5EF4-FFF2-40B4-BE49-F238E27FC236}">
                <a16:creationId xmlns:a16="http://schemas.microsoft.com/office/drawing/2014/main" id="{51850476-688A-F5C2-BC3E-27F584221E89}"/>
              </a:ext>
            </a:extLst>
          </p:cNvPr>
          <p:cNvPicPr>
            <a:picLocks noChangeAspect="1"/>
          </p:cNvPicPr>
          <p:nvPr/>
        </p:nvPicPr>
        <p:blipFill>
          <a:blip r:embed="rId2"/>
          <a:stretch>
            <a:fillRect/>
          </a:stretch>
        </p:blipFill>
        <p:spPr>
          <a:xfrm>
            <a:off x="1684176" y="1323975"/>
            <a:ext cx="6122091" cy="5347755"/>
          </a:xfrm>
          <a:prstGeom prst="rect">
            <a:avLst/>
          </a:prstGeom>
        </p:spPr>
      </p:pic>
    </p:spTree>
    <p:extLst>
      <p:ext uri="{BB962C8B-B14F-4D97-AF65-F5344CB8AC3E}">
        <p14:creationId xmlns:p14="http://schemas.microsoft.com/office/powerpoint/2010/main" val="6336087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5EB18-AF16-BB95-3FA9-6F334E8C9656}"/>
              </a:ext>
            </a:extLst>
          </p:cNvPr>
          <p:cNvSpPr>
            <a:spLocks noGrp="1"/>
          </p:cNvSpPr>
          <p:nvPr>
            <p:ph type="title"/>
          </p:nvPr>
        </p:nvSpPr>
        <p:spPr/>
        <p:txBody>
          <a:bodyPr/>
          <a:lstStyle/>
          <a:p>
            <a:r>
              <a:rPr lang="en-US" dirty="0"/>
              <a:t>Cash Flow with Over-sizing</a:t>
            </a:r>
          </a:p>
        </p:txBody>
      </p:sp>
      <p:sp>
        <p:nvSpPr>
          <p:cNvPr id="3" name="Content Placeholder 2">
            <a:extLst>
              <a:ext uri="{FF2B5EF4-FFF2-40B4-BE49-F238E27FC236}">
                <a16:creationId xmlns:a16="http://schemas.microsoft.com/office/drawing/2014/main" id="{B5FEDDE5-95AF-1677-60CA-523600D0CD1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6635FE-AAF8-1704-ADC1-872D0729C4AC}"/>
              </a:ext>
            </a:extLst>
          </p:cNvPr>
          <p:cNvPicPr>
            <a:picLocks noChangeAspect="1"/>
          </p:cNvPicPr>
          <p:nvPr/>
        </p:nvPicPr>
        <p:blipFill>
          <a:blip r:embed="rId2"/>
          <a:stretch>
            <a:fillRect/>
          </a:stretch>
        </p:blipFill>
        <p:spPr>
          <a:xfrm>
            <a:off x="1323808" y="1073029"/>
            <a:ext cx="6496384" cy="4711942"/>
          </a:xfrm>
          <a:prstGeom prst="rect">
            <a:avLst/>
          </a:prstGeom>
        </p:spPr>
      </p:pic>
    </p:spTree>
    <p:extLst>
      <p:ext uri="{BB962C8B-B14F-4D97-AF65-F5344CB8AC3E}">
        <p14:creationId xmlns:p14="http://schemas.microsoft.com/office/powerpoint/2010/main" val="9237355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27444-1AF1-CD65-7252-A137E01C14F0}"/>
              </a:ext>
            </a:extLst>
          </p:cNvPr>
          <p:cNvSpPr>
            <a:spLocks noGrp="1"/>
          </p:cNvSpPr>
          <p:nvPr>
            <p:ph type="ctrTitle"/>
          </p:nvPr>
        </p:nvSpPr>
        <p:spPr/>
        <p:txBody>
          <a:bodyPr/>
          <a:lstStyle/>
          <a:p>
            <a:r>
              <a:rPr lang="en-US" dirty="0"/>
              <a:t>Cost Estimates</a:t>
            </a:r>
          </a:p>
        </p:txBody>
      </p:sp>
    </p:spTree>
    <p:extLst>
      <p:ext uri="{BB962C8B-B14F-4D97-AF65-F5344CB8AC3E}">
        <p14:creationId xmlns:p14="http://schemas.microsoft.com/office/powerpoint/2010/main" val="29257076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BB79-FCB6-310D-832E-8AC08E2D18EB}"/>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18CBD7BA-8501-0380-DF66-5E46941DAF9B}"/>
              </a:ext>
            </a:extLst>
          </p:cNvPr>
          <p:cNvSpPr>
            <a:spLocks noGrp="1"/>
          </p:cNvSpPr>
          <p:nvPr>
            <p:ph idx="1"/>
          </p:nvPr>
        </p:nvSpPr>
        <p:spPr/>
        <p:txBody>
          <a:bodyPr>
            <a:normAutofit/>
          </a:bodyPr>
          <a:lstStyle/>
          <a:p>
            <a:r>
              <a:rPr lang="en-US" sz="2000" dirty="0"/>
              <a:t>Should reflect reasonable estimates of costs for new system</a:t>
            </a:r>
          </a:p>
          <a:p>
            <a:r>
              <a:rPr lang="en-US" sz="2000" dirty="0"/>
              <a:t>Incorporate different methods for computing distribution costs</a:t>
            </a:r>
          </a:p>
          <a:p>
            <a:r>
              <a:rPr lang="en-US" sz="2000" dirty="0"/>
              <a:t>Begin with assumptions used for existing systems</a:t>
            </a:r>
          </a:p>
          <a:p>
            <a:r>
              <a:rPr lang="en-US" sz="2000" dirty="0"/>
              <a:t>Must be able to evaluate rapidly changing solar and battery costs</a:t>
            </a:r>
          </a:p>
          <a:p>
            <a:r>
              <a:rPr lang="en-US" sz="2000" dirty="0"/>
              <a:t>Must be able to simulate diesel costs with different fuel prices</a:t>
            </a:r>
          </a:p>
          <a:p>
            <a:endParaRPr lang="en-US" sz="2000" dirty="0"/>
          </a:p>
          <a:p>
            <a:endParaRPr lang="en-US" sz="2000" dirty="0"/>
          </a:p>
        </p:txBody>
      </p:sp>
    </p:spTree>
    <p:extLst>
      <p:ext uri="{BB962C8B-B14F-4D97-AF65-F5344CB8AC3E}">
        <p14:creationId xmlns:p14="http://schemas.microsoft.com/office/powerpoint/2010/main" val="8938420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4B8E-47C5-7F9F-0C75-6B8CF46DF266}"/>
              </a:ext>
            </a:extLst>
          </p:cNvPr>
          <p:cNvSpPr>
            <a:spLocks noGrp="1"/>
          </p:cNvSpPr>
          <p:nvPr>
            <p:ph type="title"/>
          </p:nvPr>
        </p:nvSpPr>
        <p:spPr/>
        <p:txBody>
          <a:bodyPr/>
          <a:lstStyle/>
          <a:p>
            <a:r>
              <a:rPr lang="en-US" dirty="0"/>
              <a:t>Nigeria Model</a:t>
            </a:r>
          </a:p>
        </p:txBody>
      </p:sp>
      <p:sp>
        <p:nvSpPr>
          <p:cNvPr id="3" name="Content Placeholder 2">
            <a:extLst>
              <a:ext uri="{FF2B5EF4-FFF2-40B4-BE49-F238E27FC236}">
                <a16:creationId xmlns:a16="http://schemas.microsoft.com/office/drawing/2014/main" id="{FFF05A33-BEBA-EDF8-2342-FD40A20DA65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7EEC49A5-0D87-B13E-27DF-B76697B6E862}"/>
              </a:ext>
            </a:extLst>
          </p:cNvPr>
          <p:cNvPicPr>
            <a:picLocks noChangeAspect="1"/>
          </p:cNvPicPr>
          <p:nvPr/>
        </p:nvPicPr>
        <p:blipFill>
          <a:blip r:embed="rId2"/>
          <a:stretch>
            <a:fillRect/>
          </a:stretch>
        </p:blipFill>
        <p:spPr>
          <a:xfrm>
            <a:off x="1373481" y="1794363"/>
            <a:ext cx="5454930" cy="3435527"/>
          </a:xfrm>
          <a:prstGeom prst="rect">
            <a:avLst/>
          </a:prstGeom>
        </p:spPr>
      </p:pic>
    </p:spTree>
    <p:extLst>
      <p:ext uri="{BB962C8B-B14F-4D97-AF65-F5344CB8AC3E}">
        <p14:creationId xmlns:p14="http://schemas.microsoft.com/office/powerpoint/2010/main" val="219050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CFD94-AD13-41D1-76C9-7E5A2BAC6BFF}"/>
              </a:ext>
            </a:extLst>
          </p:cNvPr>
          <p:cNvSpPr>
            <a:spLocks noGrp="1"/>
          </p:cNvSpPr>
          <p:nvPr>
            <p:ph type="title"/>
          </p:nvPr>
        </p:nvSpPr>
        <p:spPr/>
        <p:txBody>
          <a:bodyPr/>
          <a:lstStyle/>
          <a:p>
            <a:r>
              <a:rPr lang="en-US" dirty="0"/>
              <a:t>Source 4: Current Estimates from Asia</a:t>
            </a:r>
          </a:p>
        </p:txBody>
      </p:sp>
      <p:sp>
        <p:nvSpPr>
          <p:cNvPr id="3" name="Content Placeholder 2">
            <a:extLst>
              <a:ext uri="{FF2B5EF4-FFF2-40B4-BE49-F238E27FC236}">
                <a16:creationId xmlns:a16="http://schemas.microsoft.com/office/drawing/2014/main" id="{5BB8E225-D752-174E-5DC6-B4F59F82FEFD}"/>
              </a:ext>
            </a:extLst>
          </p:cNvPr>
          <p:cNvSpPr>
            <a:spLocks noGrp="1"/>
          </p:cNvSpPr>
          <p:nvPr>
            <p:ph idx="1"/>
          </p:nvPr>
        </p:nvSpPr>
        <p:spPr/>
        <p:txBody>
          <a:bodyPr/>
          <a:lstStyle/>
          <a:p>
            <a:r>
              <a:rPr lang="en-US" dirty="0"/>
              <a:t>Cost of Solar</a:t>
            </a:r>
          </a:p>
          <a:p>
            <a:pPr lvl="1"/>
            <a:r>
              <a:rPr lang="en-US" dirty="0"/>
              <a:t>USD 63/kW for panels</a:t>
            </a:r>
          </a:p>
          <a:p>
            <a:pPr lvl="1"/>
            <a:r>
              <a:rPr lang="en-US" dirty="0"/>
              <a:t>USD 360/kW for system including inverter</a:t>
            </a:r>
          </a:p>
          <a:p>
            <a:endParaRPr lang="en-US" dirty="0"/>
          </a:p>
          <a:p>
            <a:r>
              <a:rPr lang="en-US" dirty="0"/>
              <a:t>Cost of Battery</a:t>
            </a:r>
          </a:p>
          <a:p>
            <a:pPr lvl="1"/>
            <a:r>
              <a:rPr lang="en-US" dirty="0"/>
              <a:t>USD 130/kWh including inverter</a:t>
            </a:r>
          </a:p>
        </p:txBody>
      </p:sp>
    </p:spTree>
    <p:extLst>
      <p:ext uri="{BB962C8B-B14F-4D97-AF65-F5344CB8AC3E}">
        <p14:creationId xmlns:p14="http://schemas.microsoft.com/office/powerpoint/2010/main" val="6058908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A9F2D-63FC-DB15-8921-6C95035DD45A}"/>
              </a:ext>
            </a:extLst>
          </p:cNvPr>
          <p:cNvSpPr>
            <a:spLocks noGrp="1"/>
          </p:cNvSpPr>
          <p:nvPr>
            <p:ph type="title"/>
          </p:nvPr>
        </p:nvSpPr>
        <p:spPr/>
        <p:txBody>
          <a:bodyPr/>
          <a:lstStyle/>
          <a:p>
            <a:r>
              <a:rPr lang="en-US" dirty="0"/>
              <a:t>Generation Costs in UIPCE Report</a:t>
            </a:r>
          </a:p>
        </p:txBody>
      </p:sp>
      <p:sp>
        <p:nvSpPr>
          <p:cNvPr id="3" name="Content Placeholder 2">
            <a:extLst>
              <a:ext uri="{FF2B5EF4-FFF2-40B4-BE49-F238E27FC236}">
                <a16:creationId xmlns:a16="http://schemas.microsoft.com/office/drawing/2014/main" id="{7BCB371F-2D74-DEA7-2A1F-FFC6F83E3986}"/>
              </a:ext>
            </a:extLst>
          </p:cNvPr>
          <p:cNvSpPr>
            <a:spLocks noGrp="1"/>
          </p:cNvSpPr>
          <p:nvPr>
            <p:ph idx="1"/>
          </p:nvPr>
        </p:nvSpPr>
        <p:spPr/>
        <p:txBody>
          <a:bodyPr/>
          <a:lstStyle/>
          <a:p>
            <a:r>
              <a:rPr lang="en-US" dirty="0"/>
              <a:t>Data provided by private sector and programmes. Regional benchmarks for “best in class” systems</a:t>
            </a:r>
          </a:p>
          <a:p>
            <a:r>
              <a:rPr lang="en-US" dirty="0"/>
              <a:t> </a:t>
            </a:r>
          </a:p>
          <a:p>
            <a:r>
              <a:rPr lang="en-US" dirty="0"/>
              <a:t>Minimum connections: 150</a:t>
            </a:r>
          </a:p>
          <a:p>
            <a:r>
              <a:rPr lang="en-US" dirty="0"/>
              <a:t> </a:t>
            </a:r>
          </a:p>
          <a:p>
            <a:r>
              <a:rPr lang="en-US" dirty="0"/>
              <a:t>Production costs:</a:t>
            </a:r>
          </a:p>
          <a:p>
            <a:r>
              <a:rPr lang="en-US" dirty="0"/>
              <a:t>Solar system: $1,500/kW</a:t>
            </a:r>
          </a:p>
          <a:p>
            <a:r>
              <a:rPr lang="en-US" dirty="0"/>
              <a:t>Battery: $530/kWh</a:t>
            </a:r>
          </a:p>
          <a:p>
            <a:r>
              <a:rPr lang="de-DE" dirty="0"/>
              <a:t>Inverter: $304/kW</a:t>
            </a:r>
            <a:endParaRPr lang="en-US" dirty="0"/>
          </a:p>
          <a:p>
            <a:r>
              <a:rPr lang="de-DE" dirty="0"/>
              <a:t>Diesel generator set: $371/kVA</a:t>
            </a:r>
            <a:endParaRPr lang="en-US" dirty="0"/>
          </a:p>
          <a:p>
            <a:r>
              <a:rPr lang="en-US" dirty="0"/>
              <a:t>Wind turbine: $2,500/kW</a:t>
            </a:r>
          </a:p>
          <a:p>
            <a:r>
              <a:rPr lang="en-US" dirty="0"/>
              <a:t>Hydro: $14,588/kW</a:t>
            </a:r>
          </a:p>
        </p:txBody>
      </p:sp>
      <p:pic>
        <p:nvPicPr>
          <p:cNvPr id="5" name="Picture 4">
            <a:extLst>
              <a:ext uri="{FF2B5EF4-FFF2-40B4-BE49-F238E27FC236}">
                <a16:creationId xmlns:a16="http://schemas.microsoft.com/office/drawing/2014/main" id="{6947D885-B70F-EF7C-4896-5FE5B3F4273B}"/>
              </a:ext>
            </a:extLst>
          </p:cNvPr>
          <p:cNvPicPr>
            <a:picLocks noChangeAspect="1"/>
          </p:cNvPicPr>
          <p:nvPr/>
        </p:nvPicPr>
        <p:blipFill>
          <a:blip r:embed="rId2"/>
          <a:stretch>
            <a:fillRect/>
          </a:stretch>
        </p:blipFill>
        <p:spPr>
          <a:xfrm>
            <a:off x="4957503" y="1667201"/>
            <a:ext cx="2667137" cy="2133710"/>
          </a:xfrm>
          <a:prstGeom prst="rect">
            <a:avLst/>
          </a:prstGeom>
        </p:spPr>
      </p:pic>
    </p:spTree>
    <p:extLst>
      <p:ext uri="{BB962C8B-B14F-4D97-AF65-F5344CB8AC3E}">
        <p14:creationId xmlns:p14="http://schemas.microsoft.com/office/powerpoint/2010/main" val="13178074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E9D9-D7E8-0324-F54D-146E15036DA9}"/>
              </a:ext>
            </a:extLst>
          </p:cNvPr>
          <p:cNvSpPr>
            <a:spLocks noGrp="1"/>
          </p:cNvSpPr>
          <p:nvPr>
            <p:ph type="title"/>
          </p:nvPr>
        </p:nvSpPr>
        <p:spPr/>
        <p:txBody>
          <a:bodyPr/>
          <a:lstStyle/>
          <a:p>
            <a:r>
              <a:rPr lang="en-US" dirty="0"/>
              <a:t>Generation Costs in Regulatory Report</a:t>
            </a:r>
          </a:p>
        </p:txBody>
      </p:sp>
      <p:sp>
        <p:nvSpPr>
          <p:cNvPr id="3" name="Content Placeholder 2">
            <a:extLst>
              <a:ext uri="{FF2B5EF4-FFF2-40B4-BE49-F238E27FC236}">
                <a16:creationId xmlns:a16="http://schemas.microsoft.com/office/drawing/2014/main" id="{02A948E2-C2A3-4257-D274-ABF6E0BA29A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16E3401-A67C-C7F7-9746-E9EBBF16F012}"/>
              </a:ext>
            </a:extLst>
          </p:cNvPr>
          <p:cNvPicPr>
            <a:picLocks noChangeAspect="1"/>
          </p:cNvPicPr>
          <p:nvPr/>
        </p:nvPicPr>
        <p:blipFill>
          <a:blip r:embed="rId2"/>
          <a:stretch>
            <a:fillRect/>
          </a:stretch>
        </p:blipFill>
        <p:spPr>
          <a:xfrm>
            <a:off x="735145" y="1993485"/>
            <a:ext cx="6880569" cy="2871029"/>
          </a:xfrm>
          <a:prstGeom prst="rect">
            <a:avLst/>
          </a:prstGeom>
        </p:spPr>
      </p:pic>
    </p:spTree>
    <p:extLst>
      <p:ext uri="{BB962C8B-B14F-4D97-AF65-F5344CB8AC3E}">
        <p14:creationId xmlns:p14="http://schemas.microsoft.com/office/powerpoint/2010/main" val="2906545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298B-227F-B7C4-6B41-BA504AFB56E5}"/>
              </a:ext>
            </a:extLst>
          </p:cNvPr>
          <p:cNvSpPr>
            <a:spLocks noGrp="1"/>
          </p:cNvSpPr>
          <p:nvPr>
            <p:ph type="title"/>
          </p:nvPr>
        </p:nvSpPr>
        <p:spPr/>
        <p:txBody>
          <a:bodyPr/>
          <a:lstStyle/>
          <a:p>
            <a:r>
              <a:rPr lang="en-US" dirty="0"/>
              <a:t>Sources of Data</a:t>
            </a:r>
          </a:p>
        </p:txBody>
      </p:sp>
      <p:sp>
        <p:nvSpPr>
          <p:cNvPr id="3" name="Content Placeholder 2">
            <a:extLst>
              <a:ext uri="{FF2B5EF4-FFF2-40B4-BE49-F238E27FC236}">
                <a16:creationId xmlns:a16="http://schemas.microsoft.com/office/drawing/2014/main" id="{1A3F214E-8EAC-B8DE-B922-3A98A2C485C9}"/>
              </a:ext>
            </a:extLst>
          </p:cNvPr>
          <p:cNvSpPr>
            <a:spLocks noGrp="1"/>
          </p:cNvSpPr>
          <p:nvPr>
            <p:ph idx="1"/>
          </p:nvPr>
        </p:nvSpPr>
        <p:spPr/>
        <p:txBody>
          <a:bodyPr>
            <a:normAutofit/>
          </a:bodyPr>
          <a:lstStyle/>
          <a:p>
            <a:r>
              <a:rPr lang="en-US" sz="2000" dirty="0"/>
              <a:t>Actual Systems </a:t>
            </a:r>
          </a:p>
          <a:p>
            <a:pPr lvl="1"/>
            <a:r>
              <a:rPr lang="en-US" sz="1800" dirty="0"/>
              <a:t>High quality data for operations</a:t>
            </a:r>
          </a:p>
          <a:p>
            <a:pPr lvl="1"/>
            <a:r>
              <a:rPr lang="en-US" sz="1800" dirty="0"/>
              <a:t>Data on growth in demand</a:t>
            </a:r>
          </a:p>
          <a:p>
            <a:r>
              <a:rPr lang="en-US" sz="2000" dirty="0"/>
              <a:t>Cost Data from </a:t>
            </a:r>
          </a:p>
          <a:p>
            <a:r>
              <a:rPr lang="en-US" sz="2000" dirty="0"/>
              <a:t>Data from Tariff Setting</a:t>
            </a:r>
          </a:p>
          <a:p>
            <a:r>
              <a:rPr lang="en-US" sz="2000" dirty="0"/>
              <a:t>Current Data on Solar Costs and Battery Systems from China</a:t>
            </a:r>
          </a:p>
          <a:p>
            <a:pPr marL="0" indent="0">
              <a:buNone/>
            </a:pPr>
            <a:endParaRPr lang="en-US" sz="2000" dirty="0"/>
          </a:p>
        </p:txBody>
      </p:sp>
    </p:spTree>
    <p:extLst>
      <p:ext uri="{BB962C8B-B14F-4D97-AF65-F5344CB8AC3E}">
        <p14:creationId xmlns:p14="http://schemas.microsoft.com/office/powerpoint/2010/main" val="5377283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EE261-8A7C-F1EA-81EE-3B4B022ACD9A}"/>
              </a:ext>
            </a:extLst>
          </p:cNvPr>
          <p:cNvSpPr>
            <a:spLocks noGrp="1"/>
          </p:cNvSpPr>
          <p:nvPr>
            <p:ph type="title"/>
          </p:nvPr>
        </p:nvSpPr>
        <p:spPr/>
        <p:txBody>
          <a:bodyPr/>
          <a:lstStyle/>
          <a:p>
            <a:r>
              <a:rPr lang="en-US" dirty="0"/>
              <a:t>Inputs for Generation Costs</a:t>
            </a:r>
          </a:p>
        </p:txBody>
      </p:sp>
      <p:sp>
        <p:nvSpPr>
          <p:cNvPr id="3" name="Content Placeholder 2">
            <a:extLst>
              <a:ext uri="{FF2B5EF4-FFF2-40B4-BE49-F238E27FC236}">
                <a16:creationId xmlns:a16="http://schemas.microsoft.com/office/drawing/2014/main" id="{3171948D-7BFA-7D1E-4E0D-5FBB07DE87E5}"/>
              </a:ext>
            </a:extLst>
          </p:cNvPr>
          <p:cNvSpPr>
            <a:spLocks noGrp="1"/>
          </p:cNvSpPr>
          <p:nvPr>
            <p:ph idx="1"/>
          </p:nvPr>
        </p:nvSpPr>
        <p:spPr/>
        <p:txBody>
          <a:bodyPr/>
          <a:lstStyle/>
          <a:p>
            <a:r>
              <a:rPr lang="en-US" dirty="0"/>
              <a:t>.</a:t>
            </a:r>
          </a:p>
          <a:p>
            <a:endParaRPr lang="en-US" dirty="0"/>
          </a:p>
          <a:p>
            <a:endParaRPr lang="en-US" dirty="0"/>
          </a:p>
        </p:txBody>
      </p:sp>
      <p:pic>
        <p:nvPicPr>
          <p:cNvPr id="7" name="Picture 6">
            <a:extLst>
              <a:ext uri="{FF2B5EF4-FFF2-40B4-BE49-F238E27FC236}">
                <a16:creationId xmlns:a16="http://schemas.microsoft.com/office/drawing/2014/main" id="{C745B4E2-C470-8F25-EEA1-9F1745A8271D}"/>
              </a:ext>
            </a:extLst>
          </p:cNvPr>
          <p:cNvPicPr>
            <a:picLocks noChangeAspect="1"/>
          </p:cNvPicPr>
          <p:nvPr/>
        </p:nvPicPr>
        <p:blipFill>
          <a:blip r:embed="rId2"/>
          <a:stretch>
            <a:fillRect/>
          </a:stretch>
        </p:blipFill>
        <p:spPr>
          <a:xfrm>
            <a:off x="304801" y="1425019"/>
            <a:ext cx="7906326" cy="5180253"/>
          </a:xfrm>
          <a:prstGeom prst="rect">
            <a:avLst/>
          </a:prstGeom>
        </p:spPr>
      </p:pic>
    </p:spTree>
    <p:extLst>
      <p:ext uri="{BB962C8B-B14F-4D97-AF65-F5344CB8AC3E}">
        <p14:creationId xmlns:p14="http://schemas.microsoft.com/office/powerpoint/2010/main" val="8208802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8F037-B36A-6BC6-AF73-1A41AFDB30BE}"/>
              </a:ext>
            </a:extLst>
          </p:cNvPr>
          <p:cNvSpPr>
            <a:spLocks noGrp="1"/>
          </p:cNvSpPr>
          <p:nvPr>
            <p:ph type="title"/>
          </p:nvPr>
        </p:nvSpPr>
        <p:spPr/>
        <p:txBody>
          <a:bodyPr/>
          <a:lstStyle/>
          <a:p>
            <a:r>
              <a:rPr lang="en-US" dirty="0"/>
              <a:t>Distribution Costs</a:t>
            </a:r>
          </a:p>
        </p:txBody>
      </p:sp>
      <p:sp>
        <p:nvSpPr>
          <p:cNvPr id="7" name="Content Placeholder 6">
            <a:extLst>
              <a:ext uri="{FF2B5EF4-FFF2-40B4-BE49-F238E27FC236}">
                <a16:creationId xmlns:a16="http://schemas.microsoft.com/office/drawing/2014/main" id="{0FED053E-620A-E6D6-2597-AB5996E50797}"/>
              </a:ext>
            </a:extLst>
          </p:cNvPr>
          <p:cNvSpPr>
            <a:spLocks noGrp="1"/>
          </p:cNvSpPr>
          <p:nvPr>
            <p:ph idx="1"/>
          </p:nvPr>
        </p:nvSpPr>
        <p:spPr/>
        <p:txBody>
          <a:bodyPr>
            <a:normAutofit/>
          </a:bodyPr>
          <a:lstStyle/>
          <a:p>
            <a:r>
              <a:rPr lang="en-US" dirty="0"/>
              <a:t>"Forced" grid length: 30km &amp; &lt; 2,000 $/connection</a:t>
            </a:r>
          </a:p>
          <a:p>
            <a:pPr marL="0" indent="0">
              <a:buNone/>
            </a:pPr>
            <a:endParaRPr lang="en-US" dirty="0"/>
          </a:p>
          <a:p>
            <a:r>
              <a:rPr lang="en-US" dirty="0"/>
              <a:t>Maximum grid branch: 150km</a:t>
            </a:r>
          </a:p>
          <a:p>
            <a:r>
              <a:rPr lang="en-US" dirty="0"/>
              <a:t>Central grid CAPEX: 2500 $/kW</a:t>
            </a:r>
          </a:p>
          <a:p>
            <a:pPr marL="0" indent="0">
              <a:buNone/>
            </a:pPr>
            <a:r>
              <a:rPr lang="en-US" dirty="0"/>
              <a:t> </a:t>
            </a:r>
          </a:p>
          <a:p>
            <a:r>
              <a:rPr lang="en-US" dirty="0"/>
              <a:t>Distribution costs: </a:t>
            </a:r>
          </a:p>
          <a:p>
            <a:pPr marL="0" indent="0">
              <a:buNone/>
            </a:pPr>
            <a:r>
              <a:rPr lang="en-US" dirty="0"/>
              <a:t> </a:t>
            </a:r>
          </a:p>
          <a:p>
            <a:r>
              <a:rPr lang="en-US" dirty="0"/>
              <a:t>Medium Voltage: 26,000 $/km </a:t>
            </a:r>
          </a:p>
          <a:p>
            <a:r>
              <a:rPr lang="en-US" dirty="0"/>
              <a:t>Low Voltage: 18,900 $/km</a:t>
            </a:r>
          </a:p>
          <a:p>
            <a:pPr marL="0" indent="0">
              <a:buNone/>
            </a:pPr>
            <a:r>
              <a:rPr lang="en-US" dirty="0"/>
              <a:t> </a:t>
            </a:r>
          </a:p>
          <a:p>
            <a:r>
              <a:rPr lang="en-US" dirty="0"/>
              <a:t>Transformers: 29,200 $/160 kVA </a:t>
            </a:r>
          </a:p>
          <a:p>
            <a:pPr marL="0" indent="0">
              <a:buNone/>
            </a:pPr>
            <a:r>
              <a:rPr lang="en-US" dirty="0"/>
              <a:t> </a:t>
            </a:r>
          </a:p>
          <a:p>
            <a:r>
              <a:rPr lang="en-US" dirty="0"/>
              <a:t>Grid losses: 15%</a:t>
            </a:r>
          </a:p>
          <a:p>
            <a:r>
              <a:rPr lang="en-US" dirty="0"/>
              <a:t>Disc rate: 8%</a:t>
            </a:r>
          </a:p>
          <a:p>
            <a:endParaRPr lang="en-US" dirty="0"/>
          </a:p>
        </p:txBody>
      </p:sp>
      <p:pic>
        <p:nvPicPr>
          <p:cNvPr id="9" name="Picture 8">
            <a:extLst>
              <a:ext uri="{FF2B5EF4-FFF2-40B4-BE49-F238E27FC236}">
                <a16:creationId xmlns:a16="http://schemas.microsoft.com/office/drawing/2014/main" id="{35E3679E-5388-E568-754B-F22DFD803D05}"/>
              </a:ext>
            </a:extLst>
          </p:cNvPr>
          <p:cNvPicPr>
            <a:picLocks noChangeAspect="1"/>
          </p:cNvPicPr>
          <p:nvPr/>
        </p:nvPicPr>
        <p:blipFill>
          <a:blip r:embed="rId2"/>
          <a:stretch>
            <a:fillRect/>
          </a:stretch>
        </p:blipFill>
        <p:spPr>
          <a:xfrm>
            <a:off x="5486227" y="2214896"/>
            <a:ext cx="3352972" cy="3759393"/>
          </a:xfrm>
          <a:prstGeom prst="rect">
            <a:avLst/>
          </a:prstGeom>
        </p:spPr>
      </p:pic>
      <p:pic>
        <p:nvPicPr>
          <p:cNvPr id="11" name="Picture 10">
            <a:extLst>
              <a:ext uri="{FF2B5EF4-FFF2-40B4-BE49-F238E27FC236}">
                <a16:creationId xmlns:a16="http://schemas.microsoft.com/office/drawing/2014/main" id="{1F86E4E2-B848-E221-DA79-A61F231333DA}"/>
              </a:ext>
            </a:extLst>
          </p:cNvPr>
          <p:cNvPicPr>
            <a:picLocks noChangeAspect="1"/>
          </p:cNvPicPr>
          <p:nvPr/>
        </p:nvPicPr>
        <p:blipFill>
          <a:blip r:embed="rId3"/>
          <a:stretch>
            <a:fillRect/>
          </a:stretch>
        </p:blipFill>
        <p:spPr>
          <a:xfrm>
            <a:off x="5426902" y="619917"/>
            <a:ext cx="2624451" cy="1410301"/>
          </a:xfrm>
          <a:prstGeom prst="rect">
            <a:avLst/>
          </a:prstGeom>
        </p:spPr>
      </p:pic>
    </p:spTree>
    <p:extLst>
      <p:ext uri="{BB962C8B-B14F-4D97-AF65-F5344CB8AC3E}">
        <p14:creationId xmlns:p14="http://schemas.microsoft.com/office/powerpoint/2010/main" val="6204374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2FF16-2AB3-057D-12EC-AD25224D82F4}"/>
              </a:ext>
            </a:extLst>
          </p:cNvPr>
          <p:cNvSpPr>
            <a:spLocks noGrp="1"/>
          </p:cNvSpPr>
          <p:nvPr>
            <p:ph type="title"/>
          </p:nvPr>
        </p:nvSpPr>
        <p:spPr/>
        <p:txBody>
          <a:bodyPr>
            <a:normAutofit fontScale="90000"/>
          </a:bodyPr>
          <a:lstStyle/>
          <a:p>
            <a:r>
              <a:rPr lang="en-US" dirty="0"/>
              <a:t>Distribution Capital Costs and Connection Cost from Regulatory Report</a:t>
            </a:r>
          </a:p>
        </p:txBody>
      </p:sp>
      <p:sp>
        <p:nvSpPr>
          <p:cNvPr id="3" name="Content Placeholder 2">
            <a:extLst>
              <a:ext uri="{FF2B5EF4-FFF2-40B4-BE49-F238E27FC236}">
                <a16:creationId xmlns:a16="http://schemas.microsoft.com/office/drawing/2014/main" id="{924A84C4-299B-9194-5E09-4633DBB57089}"/>
              </a:ext>
            </a:extLst>
          </p:cNvPr>
          <p:cNvSpPr>
            <a:spLocks noGrp="1"/>
          </p:cNvSpPr>
          <p:nvPr>
            <p:ph idx="1"/>
          </p:nvPr>
        </p:nvSpPr>
        <p:spPr/>
        <p:txBody>
          <a:bodyPr/>
          <a:lstStyle/>
          <a:p>
            <a:r>
              <a:rPr lang="en-US" dirty="0"/>
              <a:t>Distribution </a:t>
            </a:r>
          </a:p>
          <a:p>
            <a:pPr marL="0" indent="0">
              <a:buNone/>
            </a:pPr>
            <a:endParaRPr lang="en-US" dirty="0"/>
          </a:p>
          <a:p>
            <a:r>
              <a:rPr lang="en-US" dirty="0"/>
              <a:t>Cost</a:t>
            </a:r>
          </a:p>
          <a:p>
            <a:r>
              <a:rPr lang="en-US" dirty="0"/>
              <a:t>1 phase 6,000 MZN</a:t>
            </a:r>
          </a:p>
          <a:p>
            <a:r>
              <a:rPr lang="en-US" dirty="0"/>
              <a:t>3 phases (industrial customers only) 12,000 MZN</a:t>
            </a:r>
          </a:p>
          <a:p>
            <a:endParaRPr lang="en-US" dirty="0"/>
          </a:p>
          <a:p>
            <a:r>
              <a:rPr lang="en-US" dirty="0"/>
              <a:t>Cost per connection 8,000 MZN</a:t>
            </a:r>
          </a:p>
          <a:p>
            <a:pPr marL="0" indent="0">
              <a:buNone/>
            </a:pPr>
            <a:r>
              <a:rPr lang="en-US" dirty="0"/>
              <a:t> </a:t>
            </a:r>
          </a:p>
          <a:p>
            <a:endParaRPr lang="en-US" dirty="0"/>
          </a:p>
        </p:txBody>
      </p:sp>
      <p:pic>
        <p:nvPicPr>
          <p:cNvPr id="5" name="Picture 4">
            <a:extLst>
              <a:ext uri="{FF2B5EF4-FFF2-40B4-BE49-F238E27FC236}">
                <a16:creationId xmlns:a16="http://schemas.microsoft.com/office/drawing/2014/main" id="{82832586-5668-5A4C-3866-ED79F0218DFF}"/>
              </a:ext>
            </a:extLst>
          </p:cNvPr>
          <p:cNvPicPr>
            <a:picLocks noChangeAspect="1"/>
          </p:cNvPicPr>
          <p:nvPr/>
        </p:nvPicPr>
        <p:blipFill>
          <a:blip r:embed="rId2"/>
          <a:stretch>
            <a:fillRect/>
          </a:stretch>
        </p:blipFill>
        <p:spPr>
          <a:xfrm>
            <a:off x="471964" y="3855107"/>
            <a:ext cx="7982360" cy="2063856"/>
          </a:xfrm>
          <a:prstGeom prst="rect">
            <a:avLst/>
          </a:prstGeom>
        </p:spPr>
      </p:pic>
    </p:spTree>
    <p:extLst>
      <p:ext uri="{BB962C8B-B14F-4D97-AF65-F5344CB8AC3E}">
        <p14:creationId xmlns:p14="http://schemas.microsoft.com/office/powerpoint/2010/main" val="41526556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67C35-C4FC-93F1-948D-AF06554721CC}"/>
              </a:ext>
            </a:extLst>
          </p:cNvPr>
          <p:cNvSpPr>
            <a:spLocks noGrp="1"/>
          </p:cNvSpPr>
          <p:nvPr>
            <p:ph type="title"/>
          </p:nvPr>
        </p:nvSpPr>
        <p:spPr/>
        <p:txBody>
          <a:bodyPr/>
          <a:lstStyle/>
          <a:p>
            <a:r>
              <a:rPr lang="en-US" dirty="0"/>
              <a:t>Generic Mini-Grid From Regulatory</a:t>
            </a:r>
          </a:p>
        </p:txBody>
      </p:sp>
      <p:sp>
        <p:nvSpPr>
          <p:cNvPr id="3" name="Content Placeholder 2">
            <a:extLst>
              <a:ext uri="{FF2B5EF4-FFF2-40B4-BE49-F238E27FC236}">
                <a16:creationId xmlns:a16="http://schemas.microsoft.com/office/drawing/2014/main" id="{F0E70E8A-94F2-A045-1DC6-DB1B1ED8FE45}"/>
              </a:ext>
            </a:extLst>
          </p:cNvPr>
          <p:cNvSpPr>
            <a:spLocks noGrp="1"/>
          </p:cNvSpPr>
          <p:nvPr>
            <p:ph idx="1"/>
          </p:nvPr>
        </p:nvSpPr>
        <p:spPr>
          <a:xfrm>
            <a:off x="304801" y="1209675"/>
            <a:ext cx="7606242" cy="2601046"/>
          </a:xfrm>
        </p:spPr>
        <p:txBody>
          <a:bodyPr>
            <a:normAutofit lnSpcReduction="10000"/>
          </a:bodyPr>
          <a:lstStyle/>
          <a:p>
            <a:r>
              <a:rPr lang="en-US" dirty="0"/>
              <a:t>Electricity produced per year Unit </a:t>
            </a:r>
          </a:p>
          <a:p>
            <a:r>
              <a:rPr lang="en-US" dirty="0"/>
              <a:t>One village 50,000 kWh </a:t>
            </a:r>
          </a:p>
          <a:p>
            <a:r>
              <a:rPr lang="en-US" dirty="0"/>
              <a:t>Portfolio size 30 mini-grids </a:t>
            </a:r>
          </a:p>
          <a:p>
            <a:r>
              <a:rPr lang="en-US" dirty="0"/>
              <a:t>Entire portfolio 1,500,000 kWh </a:t>
            </a:r>
          </a:p>
          <a:p>
            <a:r>
              <a:rPr lang="en-US" dirty="0"/>
              <a:t>Equity Expected ROI before taxes (%) 18% </a:t>
            </a:r>
          </a:p>
          <a:p>
            <a:r>
              <a:rPr lang="en-US" dirty="0"/>
              <a:t>Debt interest rate 14% </a:t>
            </a:r>
          </a:p>
          <a:p>
            <a:r>
              <a:rPr lang="en-US" dirty="0"/>
              <a:t>Loan term (years) 10 </a:t>
            </a:r>
          </a:p>
          <a:p>
            <a:r>
              <a:rPr lang="en-US" dirty="0"/>
              <a:t>FOREX MZN-USD 62</a:t>
            </a:r>
          </a:p>
          <a:p>
            <a:r>
              <a:rPr lang="en-US" dirty="0"/>
              <a:t>Cost of diesel (MZN/Unit)  71.71 MZN</a:t>
            </a:r>
          </a:p>
          <a:p>
            <a:endParaRPr lang="en-US" dirty="0"/>
          </a:p>
          <a:p>
            <a:endParaRPr lang="en-US" dirty="0"/>
          </a:p>
        </p:txBody>
      </p:sp>
      <p:pic>
        <p:nvPicPr>
          <p:cNvPr id="5" name="Picture 4">
            <a:extLst>
              <a:ext uri="{FF2B5EF4-FFF2-40B4-BE49-F238E27FC236}">
                <a16:creationId xmlns:a16="http://schemas.microsoft.com/office/drawing/2014/main" id="{98F98ED2-FF25-A9D7-02B5-C35FC9AD2075}"/>
              </a:ext>
            </a:extLst>
          </p:cNvPr>
          <p:cNvPicPr>
            <a:picLocks noChangeAspect="1"/>
          </p:cNvPicPr>
          <p:nvPr/>
        </p:nvPicPr>
        <p:blipFill>
          <a:blip r:embed="rId2"/>
          <a:stretch>
            <a:fillRect/>
          </a:stretch>
        </p:blipFill>
        <p:spPr>
          <a:xfrm>
            <a:off x="413657" y="3810721"/>
            <a:ext cx="8316686" cy="2950333"/>
          </a:xfrm>
          <a:prstGeom prst="rect">
            <a:avLst/>
          </a:prstGeom>
        </p:spPr>
      </p:pic>
    </p:spTree>
    <p:extLst>
      <p:ext uri="{BB962C8B-B14F-4D97-AF65-F5344CB8AC3E}">
        <p14:creationId xmlns:p14="http://schemas.microsoft.com/office/powerpoint/2010/main" val="24685625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1BCE-F05C-5EE5-D6FB-200B74878C9C}"/>
              </a:ext>
            </a:extLst>
          </p:cNvPr>
          <p:cNvSpPr>
            <a:spLocks noGrp="1"/>
          </p:cNvSpPr>
          <p:nvPr>
            <p:ph type="title"/>
          </p:nvPr>
        </p:nvSpPr>
        <p:spPr/>
        <p:txBody>
          <a:bodyPr>
            <a:normAutofit fontScale="90000"/>
          </a:bodyPr>
          <a:lstStyle/>
          <a:p>
            <a:r>
              <a:rPr lang="en-US" dirty="0"/>
              <a:t>Operating and Maintenance Cost from Regulatory Report</a:t>
            </a:r>
          </a:p>
        </p:txBody>
      </p:sp>
      <p:sp>
        <p:nvSpPr>
          <p:cNvPr id="3" name="Content Placeholder 2">
            <a:extLst>
              <a:ext uri="{FF2B5EF4-FFF2-40B4-BE49-F238E27FC236}">
                <a16:creationId xmlns:a16="http://schemas.microsoft.com/office/drawing/2014/main" id="{32363CA8-B5B4-669A-EE52-6A0A3385D78E}"/>
              </a:ext>
            </a:extLst>
          </p:cNvPr>
          <p:cNvSpPr>
            <a:spLocks noGrp="1"/>
          </p:cNvSpPr>
          <p:nvPr>
            <p:ph idx="1"/>
          </p:nvPr>
        </p:nvSpPr>
        <p:spPr/>
        <p:txBody>
          <a:bodyPr/>
          <a:lstStyle/>
          <a:p>
            <a:r>
              <a:rPr lang="en-US" dirty="0"/>
              <a:t>Total cost including cost of solar and insurance.</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D913EBD1-0719-6CEA-A265-30EBCF92CE74}"/>
              </a:ext>
            </a:extLst>
          </p:cNvPr>
          <p:cNvPicPr>
            <a:picLocks noChangeAspect="1"/>
          </p:cNvPicPr>
          <p:nvPr/>
        </p:nvPicPr>
        <p:blipFill>
          <a:blip r:embed="rId2"/>
          <a:stretch>
            <a:fillRect/>
          </a:stretch>
        </p:blipFill>
        <p:spPr>
          <a:xfrm>
            <a:off x="1431264" y="1910080"/>
            <a:ext cx="5143764" cy="4064209"/>
          </a:xfrm>
          <a:prstGeom prst="rect">
            <a:avLst/>
          </a:prstGeom>
        </p:spPr>
      </p:pic>
    </p:spTree>
    <p:extLst>
      <p:ext uri="{BB962C8B-B14F-4D97-AF65-F5344CB8AC3E}">
        <p14:creationId xmlns:p14="http://schemas.microsoft.com/office/powerpoint/2010/main" val="24853262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2E2E-B674-576A-CD3E-011E6404C27A}"/>
              </a:ext>
            </a:extLst>
          </p:cNvPr>
          <p:cNvSpPr>
            <a:spLocks noGrp="1"/>
          </p:cNvSpPr>
          <p:nvPr>
            <p:ph type="title"/>
          </p:nvPr>
        </p:nvSpPr>
        <p:spPr/>
        <p:txBody>
          <a:bodyPr>
            <a:normAutofit fontScale="90000"/>
          </a:bodyPr>
          <a:lstStyle/>
          <a:p>
            <a:r>
              <a:rPr lang="en-US" dirty="0"/>
              <a:t>Inputs for Distribution Capital Expenditures</a:t>
            </a:r>
          </a:p>
        </p:txBody>
      </p:sp>
      <p:sp>
        <p:nvSpPr>
          <p:cNvPr id="3" name="Content Placeholder 2">
            <a:extLst>
              <a:ext uri="{FF2B5EF4-FFF2-40B4-BE49-F238E27FC236}">
                <a16:creationId xmlns:a16="http://schemas.microsoft.com/office/drawing/2014/main" id="{BF422690-A415-15C6-8885-13198B4EDA57}"/>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B9B6018-908D-3F0B-AEF4-14BD1927A338}"/>
              </a:ext>
            </a:extLst>
          </p:cNvPr>
          <p:cNvPicPr>
            <a:picLocks noChangeAspect="1"/>
          </p:cNvPicPr>
          <p:nvPr/>
        </p:nvPicPr>
        <p:blipFill>
          <a:blip r:embed="rId2"/>
          <a:stretch>
            <a:fillRect/>
          </a:stretch>
        </p:blipFill>
        <p:spPr>
          <a:xfrm>
            <a:off x="124750" y="1635921"/>
            <a:ext cx="8496737" cy="5035809"/>
          </a:xfrm>
          <a:prstGeom prst="rect">
            <a:avLst/>
          </a:prstGeom>
        </p:spPr>
      </p:pic>
    </p:spTree>
    <p:extLst>
      <p:ext uri="{BB962C8B-B14F-4D97-AF65-F5344CB8AC3E}">
        <p14:creationId xmlns:p14="http://schemas.microsoft.com/office/powerpoint/2010/main" val="39419425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B44FD-3CD5-E645-2AE6-3A84DF2DD220}"/>
              </a:ext>
            </a:extLst>
          </p:cNvPr>
          <p:cNvSpPr>
            <a:spLocks noGrp="1"/>
          </p:cNvSpPr>
          <p:nvPr>
            <p:ph type="ctrTitle"/>
          </p:nvPr>
        </p:nvSpPr>
        <p:spPr/>
        <p:txBody>
          <a:bodyPr/>
          <a:lstStyle/>
          <a:p>
            <a:r>
              <a:rPr lang="en-US" dirty="0"/>
              <a:t>Tariffs and Grant</a:t>
            </a:r>
          </a:p>
        </p:txBody>
      </p:sp>
    </p:spTree>
    <p:extLst>
      <p:ext uri="{BB962C8B-B14F-4D97-AF65-F5344CB8AC3E}">
        <p14:creationId xmlns:p14="http://schemas.microsoft.com/office/powerpoint/2010/main" val="8915056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CB6FA-63B7-C695-75A5-90540EB557AB}"/>
              </a:ext>
            </a:extLst>
          </p:cNvPr>
          <p:cNvSpPr>
            <a:spLocks noGrp="1"/>
          </p:cNvSpPr>
          <p:nvPr>
            <p:ph type="title"/>
          </p:nvPr>
        </p:nvSpPr>
        <p:spPr/>
        <p:txBody>
          <a:bodyPr/>
          <a:lstStyle/>
          <a:p>
            <a:r>
              <a:rPr lang="en-US" dirty="0"/>
              <a:t>Tariffs</a:t>
            </a:r>
          </a:p>
        </p:txBody>
      </p:sp>
      <p:pic>
        <p:nvPicPr>
          <p:cNvPr id="5" name="Content Placeholder 4">
            <a:extLst>
              <a:ext uri="{FF2B5EF4-FFF2-40B4-BE49-F238E27FC236}">
                <a16:creationId xmlns:a16="http://schemas.microsoft.com/office/drawing/2014/main" id="{4CB86AF5-EFC3-E6F5-31E9-6F126B8F76D9}"/>
              </a:ext>
            </a:extLst>
          </p:cNvPr>
          <p:cNvPicPr>
            <a:picLocks noGrp="1" noChangeAspect="1"/>
          </p:cNvPicPr>
          <p:nvPr>
            <p:ph idx="1"/>
          </p:nvPr>
        </p:nvPicPr>
        <p:blipFill>
          <a:blip r:embed="rId2"/>
          <a:stretch>
            <a:fillRect/>
          </a:stretch>
        </p:blipFill>
        <p:spPr>
          <a:xfrm>
            <a:off x="473539" y="1209675"/>
            <a:ext cx="7979434" cy="4395788"/>
          </a:xfrm>
        </p:spPr>
      </p:pic>
    </p:spTree>
    <p:extLst>
      <p:ext uri="{BB962C8B-B14F-4D97-AF65-F5344CB8AC3E}">
        <p14:creationId xmlns:p14="http://schemas.microsoft.com/office/powerpoint/2010/main" val="38814024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6B3CD-9B2E-E321-416F-7F124196DC8D}"/>
              </a:ext>
            </a:extLst>
          </p:cNvPr>
          <p:cNvSpPr>
            <a:spLocks noGrp="1"/>
          </p:cNvSpPr>
          <p:nvPr>
            <p:ph type="title"/>
          </p:nvPr>
        </p:nvSpPr>
        <p:spPr/>
        <p:txBody>
          <a:bodyPr/>
          <a:lstStyle/>
          <a:p>
            <a:r>
              <a:rPr lang="en-US" dirty="0"/>
              <a:t>Tariffs for Households</a:t>
            </a:r>
          </a:p>
        </p:txBody>
      </p:sp>
      <p:pic>
        <p:nvPicPr>
          <p:cNvPr id="5" name="Content Placeholder 4">
            <a:extLst>
              <a:ext uri="{FF2B5EF4-FFF2-40B4-BE49-F238E27FC236}">
                <a16:creationId xmlns:a16="http://schemas.microsoft.com/office/drawing/2014/main" id="{4802E660-52A9-261F-8C60-D1EABB66E5B0}"/>
              </a:ext>
            </a:extLst>
          </p:cNvPr>
          <p:cNvPicPr>
            <a:picLocks noGrp="1" noChangeAspect="1"/>
          </p:cNvPicPr>
          <p:nvPr>
            <p:ph idx="1"/>
          </p:nvPr>
        </p:nvPicPr>
        <p:blipFill>
          <a:blip r:embed="rId2"/>
          <a:stretch>
            <a:fillRect/>
          </a:stretch>
        </p:blipFill>
        <p:spPr>
          <a:xfrm>
            <a:off x="567241" y="1209675"/>
            <a:ext cx="7792030" cy="4395788"/>
          </a:xfrm>
        </p:spPr>
      </p:pic>
    </p:spTree>
    <p:extLst>
      <p:ext uri="{BB962C8B-B14F-4D97-AF65-F5344CB8AC3E}">
        <p14:creationId xmlns:p14="http://schemas.microsoft.com/office/powerpoint/2010/main" val="26682974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F9A03-0B8C-3E79-360C-C8654A7170B9}"/>
              </a:ext>
            </a:extLst>
          </p:cNvPr>
          <p:cNvSpPr>
            <a:spLocks noGrp="1"/>
          </p:cNvSpPr>
          <p:nvPr>
            <p:ph type="title"/>
          </p:nvPr>
        </p:nvSpPr>
        <p:spPr/>
        <p:txBody>
          <a:bodyPr/>
          <a:lstStyle/>
          <a:p>
            <a:r>
              <a:rPr lang="en-US" dirty="0"/>
              <a:t>Other Tariffs</a:t>
            </a:r>
          </a:p>
        </p:txBody>
      </p:sp>
      <p:sp>
        <p:nvSpPr>
          <p:cNvPr id="3" name="Content Placeholder 2">
            <a:extLst>
              <a:ext uri="{FF2B5EF4-FFF2-40B4-BE49-F238E27FC236}">
                <a16:creationId xmlns:a16="http://schemas.microsoft.com/office/drawing/2014/main" id="{06662312-329F-D264-9CB8-14BB87E8B55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E09BD6A-C721-0F68-4AB8-BCFC87A44D99}"/>
              </a:ext>
            </a:extLst>
          </p:cNvPr>
          <p:cNvPicPr>
            <a:picLocks noChangeAspect="1"/>
          </p:cNvPicPr>
          <p:nvPr/>
        </p:nvPicPr>
        <p:blipFill>
          <a:blip r:embed="rId2"/>
          <a:stretch>
            <a:fillRect/>
          </a:stretch>
        </p:blipFill>
        <p:spPr>
          <a:xfrm>
            <a:off x="72794" y="958723"/>
            <a:ext cx="8998412" cy="4940554"/>
          </a:xfrm>
          <a:prstGeom prst="rect">
            <a:avLst/>
          </a:prstGeom>
        </p:spPr>
      </p:pic>
    </p:spTree>
    <p:extLst>
      <p:ext uri="{BB962C8B-B14F-4D97-AF65-F5344CB8AC3E}">
        <p14:creationId xmlns:p14="http://schemas.microsoft.com/office/powerpoint/2010/main" val="1712827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802DF-C980-23E1-4B28-51ADFDB0DCB5}"/>
              </a:ext>
            </a:extLst>
          </p:cNvPr>
          <p:cNvSpPr>
            <a:spLocks noGrp="1"/>
          </p:cNvSpPr>
          <p:nvPr>
            <p:ph type="title"/>
          </p:nvPr>
        </p:nvSpPr>
        <p:spPr/>
        <p:txBody>
          <a:bodyPr/>
          <a:lstStyle/>
          <a:p>
            <a:r>
              <a:rPr lang="en-US" dirty="0"/>
              <a:t>Method for Evaluating GCF Funding</a:t>
            </a:r>
          </a:p>
        </p:txBody>
      </p:sp>
      <p:sp>
        <p:nvSpPr>
          <p:cNvPr id="3" name="Content Placeholder 2">
            <a:extLst>
              <a:ext uri="{FF2B5EF4-FFF2-40B4-BE49-F238E27FC236}">
                <a16:creationId xmlns:a16="http://schemas.microsoft.com/office/drawing/2014/main" id="{C562A56E-9114-3383-D310-4BC2952DDADC}"/>
              </a:ext>
            </a:extLst>
          </p:cNvPr>
          <p:cNvSpPr>
            <a:spLocks noGrp="1"/>
          </p:cNvSpPr>
          <p:nvPr>
            <p:ph idx="1"/>
          </p:nvPr>
        </p:nvSpPr>
        <p:spPr/>
        <p:txBody>
          <a:bodyPr>
            <a:normAutofit/>
          </a:bodyPr>
          <a:lstStyle/>
          <a:p>
            <a:r>
              <a:rPr lang="en-US" sz="2000" dirty="0"/>
              <a:t>Use actual case studies with load shapes, load growth, tariffs, minimum state of charge, diesel prices, distribution costs.</a:t>
            </a:r>
          </a:p>
          <a:p>
            <a:r>
              <a:rPr lang="en-US" sz="2000" dirty="0"/>
              <a:t>Framework for evaluating added funding requirement</a:t>
            </a:r>
          </a:p>
          <a:p>
            <a:r>
              <a:rPr lang="en-US" sz="2000" dirty="0"/>
              <a:t>Create downside and upside cases </a:t>
            </a:r>
          </a:p>
          <a:p>
            <a:pPr lvl="1"/>
            <a:r>
              <a:rPr lang="en-US" sz="1800" dirty="0"/>
              <a:t>Alternative growth scenarios</a:t>
            </a:r>
          </a:p>
          <a:p>
            <a:pPr lvl="1"/>
            <a:r>
              <a:rPr lang="en-US" sz="1800" dirty="0"/>
              <a:t>Alternative losses</a:t>
            </a:r>
          </a:p>
          <a:p>
            <a:pPr lvl="1"/>
            <a:r>
              <a:rPr lang="en-US" sz="1800" dirty="0"/>
              <a:t>Alternative replacement cost equations and assumptions</a:t>
            </a:r>
          </a:p>
          <a:p>
            <a:pPr lvl="1"/>
            <a:r>
              <a:rPr lang="en-US" sz="1800" dirty="0"/>
              <a:t>Alternative solar production from drivers of performance ratio</a:t>
            </a:r>
          </a:p>
          <a:p>
            <a:pPr lvl="1"/>
            <a:r>
              <a:rPr lang="en-US" sz="1800" dirty="0"/>
              <a:t>Alternative battery characteristics (round trip efficiency, degradation, minimum state of charge)</a:t>
            </a:r>
          </a:p>
          <a:p>
            <a:pPr lvl="1"/>
            <a:endParaRPr lang="en-US" sz="1800" dirty="0"/>
          </a:p>
        </p:txBody>
      </p:sp>
    </p:spTree>
    <p:extLst>
      <p:ext uri="{BB962C8B-B14F-4D97-AF65-F5344CB8AC3E}">
        <p14:creationId xmlns:p14="http://schemas.microsoft.com/office/powerpoint/2010/main" val="32353906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210A-73ED-408C-FA59-66692062068B}"/>
              </a:ext>
            </a:extLst>
          </p:cNvPr>
          <p:cNvSpPr>
            <a:spLocks noGrp="1"/>
          </p:cNvSpPr>
          <p:nvPr>
            <p:ph type="title"/>
          </p:nvPr>
        </p:nvSpPr>
        <p:spPr/>
        <p:txBody>
          <a:bodyPr/>
          <a:lstStyle/>
          <a:p>
            <a:r>
              <a:rPr lang="en-US" dirty="0"/>
              <a:t>Other Tariffs Continued</a:t>
            </a:r>
          </a:p>
        </p:txBody>
      </p:sp>
      <p:sp>
        <p:nvSpPr>
          <p:cNvPr id="3" name="Content Placeholder 2">
            <a:extLst>
              <a:ext uri="{FF2B5EF4-FFF2-40B4-BE49-F238E27FC236}">
                <a16:creationId xmlns:a16="http://schemas.microsoft.com/office/drawing/2014/main" id="{6AE577B7-0B0E-60D6-5549-9A125C37FBC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9689C2A-16D1-0178-5142-0D902BFEC054}"/>
              </a:ext>
            </a:extLst>
          </p:cNvPr>
          <p:cNvPicPr>
            <a:picLocks noChangeAspect="1"/>
          </p:cNvPicPr>
          <p:nvPr/>
        </p:nvPicPr>
        <p:blipFill>
          <a:blip r:embed="rId2"/>
          <a:stretch>
            <a:fillRect/>
          </a:stretch>
        </p:blipFill>
        <p:spPr>
          <a:xfrm>
            <a:off x="129308" y="1253067"/>
            <a:ext cx="8709891" cy="4768983"/>
          </a:xfrm>
          <a:prstGeom prst="rect">
            <a:avLst/>
          </a:prstGeom>
        </p:spPr>
      </p:pic>
    </p:spTree>
    <p:extLst>
      <p:ext uri="{BB962C8B-B14F-4D97-AF65-F5344CB8AC3E}">
        <p14:creationId xmlns:p14="http://schemas.microsoft.com/office/powerpoint/2010/main" val="5576403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4B557-30CE-6153-61F5-9929BB57BC5A}"/>
              </a:ext>
            </a:extLst>
          </p:cNvPr>
          <p:cNvSpPr>
            <a:spLocks noGrp="1"/>
          </p:cNvSpPr>
          <p:nvPr>
            <p:ph type="title"/>
          </p:nvPr>
        </p:nvSpPr>
        <p:spPr/>
        <p:txBody>
          <a:bodyPr/>
          <a:lstStyle/>
          <a:p>
            <a:r>
              <a:rPr lang="en-US" dirty="0"/>
              <a:t>Project Fact Sheet</a:t>
            </a:r>
          </a:p>
        </p:txBody>
      </p:sp>
      <p:sp>
        <p:nvSpPr>
          <p:cNvPr id="3" name="Content Placeholder 2">
            <a:extLst>
              <a:ext uri="{FF2B5EF4-FFF2-40B4-BE49-F238E27FC236}">
                <a16:creationId xmlns:a16="http://schemas.microsoft.com/office/drawing/2014/main" id="{A679DE35-A78D-F012-BFA1-5D48F7896814}"/>
              </a:ext>
            </a:extLst>
          </p:cNvPr>
          <p:cNvSpPr>
            <a:spLocks noGrp="1"/>
          </p:cNvSpPr>
          <p:nvPr>
            <p:ph idx="1"/>
          </p:nvPr>
        </p:nvSpPr>
        <p:spPr/>
        <p:txBody>
          <a:bodyPr>
            <a:normAutofit/>
          </a:bodyPr>
          <a:lstStyle/>
          <a:p>
            <a:r>
              <a:rPr lang="en-US" sz="2000" dirty="0"/>
              <a:t>Project start year 2024 </a:t>
            </a:r>
          </a:p>
          <a:p>
            <a:r>
              <a:rPr lang="en-US" sz="2000" dirty="0"/>
              <a:t>Own funds on total investment at project start 5% </a:t>
            </a:r>
          </a:p>
          <a:p>
            <a:r>
              <a:rPr lang="en-US" sz="2000" dirty="0"/>
              <a:t>CAPEX subsidy 80% </a:t>
            </a:r>
          </a:p>
          <a:p>
            <a:r>
              <a:rPr lang="en-US" sz="2000" dirty="0"/>
              <a:t>Own funds at component replacement 70% </a:t>
            </a:r>
          </a:p>
          <a:p>
            <a:r>
              <a:rPr lang="en-US" sz="2000" dirty="0"/>
              <a:t>Equity Expected ROI before taxes (%) 18% </a:t>
            </a:r>
          </a:p>
          <a:p>
            <a:r>
              <a:rPr lang="en-US" sz="2000" dirty="0"/>
              <a:t>Debt interest rate 14% </a:t>
            </a:r>
          </a:p>
          <a:p>
            <a:r>
              <a:rPr lang="en-US" sz="2000" dirty="0"/>
              <a:t>Loan term (years) 10 </a:t>
            </a:r>
          </a:p>
          <a:p>
            <a:r>
              <a:rPr lang="en-US" sz="2000" dirty="0"/>
              <a:t>FOREX MZN-USD 62</a:t>
            </a:r>
          </a:p>
          <a:p>
            <a:endParaRPr lang="en-US" sz="2000" dirty="0"/>
          </a:p>
        </p:txBody>
      </p:sp>
    </p:spTree>
    <p:extLst>
      <p:ext uri="{BB962C8B-B14F-4D97-AF65-F5344CB8AC3E}">
        <p14:creationId xmlns:p14="http://schemas.microsoft.com/office/powerpoint/2010/main" val="42809913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D2315C-C630-4FB3-6BAF-1303FD929AE4}"/>
              </a:ext>
            </a:extLst>
          </p:cNvPr>
          <p:cNvSpPr/>
          <p:nvPr/>
        </p:nvSpPr>
        <p:spPr>
          <a:xfrm>
            <a:off x="415255" y="3429000"/>
            <a:ext cx="7906709" cy="9490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8588B-11AA-3503-219A-C72CD6C49638}"/>
              </a:ext>
            </a:extLst>
          </p:cNvPr>
          <p:cNvSpPr>
            <a:spLocks noGrp="1"/>
          </p:cNvSpPr>
          <p:nvPr>
            <p:ph type="title"/>
          </p:nvPr>
        </p:nvSpPr>
        <p:spPr/>
        <p:txBody>
          <a:bodyPr>
            <a:normAutofit fontScale="90000"/>
          </a:bodyPr>
          <a:lstStyle/>
          <a:p>
            <a:r>
              <a:rPr lang="en-US" dirty="0"/>
              <a:t>Need for GCF – Private Operators do Not Make a Profit</a:t>
            </a:r>
          </a:p>
        </p:txBody>
      </p:sp>
      <p:pic>
        <p:nvPicPr>
          <p:cNvPr id="5" name="Content Placeholder 4">
            <a:extLst>
              <a:ext uri="{FF2B5EF4-FFF2-40B4-BE49-F238E27FC236}">
                <a16:creationId xmlns:a16="http://schemas.microsoft.com/office/drawing/2014/main" id="{82F3A552-995F-17B0-392C-09710A7781E7}"/>
              </a:ext>
            </a:extLst>
          </p:cNvPr>
          <p:cNvPicPr>
            <a:picLocks noGrp="1" noChangeAspect="1"/>
          </p:cNvPicPr>
          <p:nvPr>
            <p:ph idx="1"/>
          </p:nvPr>
        </p:nvPicPr>
        <p:blipFill>
          <a:blip r:embed="rId2"/>
          <a:stretch>
            <a:fillRect/>
          </a:stretch>
        </p:blipFill>
        <p:spPr>
          <a:xfrm>
            <a:off x="415255" y="1209675"/>
            <a:ext cx="8096002" cy="4395788"/>
          </a:xfrm>
        </p:spPr>
      </p:pic>
      <p:cxnSp>
        <p:nvCxnSpPr>
          <p:cNvPr id="7" name="Straight Arrow Connector 6">
            <a:extLst>
              <a:ext uri="{FF2B5EF4-FFF2-40B4-BE49-F238E27FC236}">
                <a16:creationId xmlns:a16="http://schemas.microsoft.com/office/drawing/2014/main" id="{14EADE21-9AF7-700E-0DD2-F979CD3D97C3}"/>
              </a:ext>
            </a:extLst>
          </p:cNvPr>
          <p:cNvCxnSpPr/>
          <p:nvPr/>
        </p:nvCxnSpPr>
        <p:spPr>
          <a:xfrm flipH="1" flipV="1">
            <a:off x="4054764" y="3962400"/>
            <a:ext cx="1136072" cy="1108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5026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66EF-0587-5F9D-C9D6-50185FE9BA8A}"/>
              </a:ext>
            </a:extLst>
          </p:cNvPr>
          <p:cNvSpPr>
            <a:spLocks noGrp="1"/>
          </p:cNvSpPr>
          <p:nvPr>
            <p:ph type="title"/>
          </p:nvPr>
        </p:nvSpPr>
        <p:spPr/>
        <p:txBody>
          <a:bodyPr/>
          <a:lstStyle/>
          <a:p>
            <a:r>
              <a:rPr lang="en-US" dirty="0"/>
              <a:t>Potential for GCF</a:t>
            </a:r>
          </a:p>
        </p:txBody>
      </p:sp>
      <p:sp>
        <p:nvSpPr>
          <p:cNvPr id="3" name="Content Placeholder 2">
            <a:extLst>
              <a:ext uri="{FF2B5EF4-FFF2-40B4-BE49-F238E27FC236}">
                <a16:creationId xmlns:a16="http://schemas.microsoft.com/office/drawing/2014/main" id="{3D3D76C1-477C-180B-E5DC-0010D1DE0F36}"/>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71D32AE5-F9F7-0774-15F4-14FDC4FE84C0}"/>
              </a:ext>
            </a:extLst>
          </p:cNvPr>
          <p:cNvPicPr>
            <a:picLocks noChangeAspect="1"/>
          </p:cNvPicPr>
          <p:nvPr/>
        </p:nvPicPr>
        <p:blipFill>
          <a:blip r:embed="rId2"/>
          <a:stretch>
            <a:fillRect/>
          </a:stretch>
        </p:blipFill>
        <p:spPr>
          <a:xfrm>
            <a:off x="200025" y="1257818"/>
            <a:ext cx="8539167" cy="4716471"/>
          </a:xfrm>
          <a:prstGeom prst="rect">
            <a:avLst/>
          </a:prstGeom>
        </p:spPr>
      </p:pic>
    </p:spTree>
    <p:extLst>
      <p:ext uri="{BB962C8B-B14F-4D97-AF65-F5344CB8AC3E}">
        <p14:creationId xmlns:p14="http://schemas.microsoft.com/office/powerpoint/2010/main" val="19921844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FC4E3-5F32-048D-C742-6BF9FD456E08}"/>
              </a:ext>
            </a:extLst>
          </p:cNvPr>
          <p:cNvSpPr>
            <a:spLocks noGrp="1"/>
          </p:cNvSpPr>
          <p:nvPr>
            <p:ph type="ctrTitle"/>
          </p:nvPr>
        </p:nvSpPr>
        <p:spPr/>
        <p:txBody>
          <a:bodyPr/>
          <a:lstStyle/>
          <a:p>
            <a:r>
              <a:rPr lang="en-US" dirty="0"/>
              <a:t>Alternative (Negative) Case</a:t>
            </a:r>
            <a:br>
              <a:rPr lang="en-US" dirty="0"/>
            </a:br>
            <a:endParaRPr lang="en-US" dirty="0"/>
          </a:p>
        </p:txBody>
      </p:sp>
    </p:spTree>
    <p:extLst>
      <p:ext uri="{BB962C8B-B14F-4D97-AF65-F5344CB8AC3E}">
        <p14:creationId xmlns:p14="http://schemas.microsoft.com/office/powerpoint/2010/main" val="9998098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1593-49C4-C10E-890B-67AC4F899C9B}"/>
              </a:ext>
            </a:extLst>
          </p:cNvPr>
          <p:cNvSpPr>
            <a:spLocks noGrp="1"/>
          </p:cNvSpPr>
          <p:nvPr>
            <p:ph type="title"/>
          </p:nvPr>
        </p:nvSpPr>
        <p:spPr/>
        <p:txBody>
          <a:bodyPr/>
          <a:lstStyle/>
          <a:p>
            <a:r>
              <a:rPr lang="en-US" dirty="0"/>
              <a:t>Location of Mini-grid</a:t>
            </a:r>
          </a:p>
        </p:txBody>
      </p:sp>
      <p:sp>
        <p:nvSpPr>
          <p:cNvPr id="3" name="Content Placeholder 2">
            <a:extLst>
              <a:ext uri="{FF2B5EF4-FFF2-40B4-BE49-F238E27FC236}">
                <a16:creationId xmlns:a16="http://schemas.microsoft.com/office/drawing/2014/main" id="{D8CE093F-9BA4-066C-1748-5DC671FEDDC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FC6EC44-4FA7-BCD4-5EC1-98E0B6ED6630}"/>
              </a:ext>
            </a:extLst>
          </p:cNvPr>
          <p:cNvPicPr>
            <a:picLocks noChangeAspect="1"/>
          </p:cNvPicPr>
          <p:nvPr/>
        </p:nvPicPr>
        <p:blipFill>
          <a:blip r:embed="rId2"/>
          <a:stretch>
            <a:fillRect/>
          </a:stretch>
        </p:blipFill>
        <p:spPr>
          <a:xfrm>
            <a:off x="320456" y="1444523"/>
            <a:ext cx="8503087" cy="3968954"/>
          </a:xfrm>
          <a:prstGeom prst="rect">
            <a:avLst/>
          </a:prstGeom>
        </p:spPr>
      </p:pic>
    </p:spTree>
    <p:extLst>
      <p:ext uri="{BB962C8B-B14F-4D97-AF65-F5344CB8AC3E}">
        <p14:creationId xmlns:p14="http://schemas.microsoft.com/office/powerpoint/2010/main" val="20232742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988C-540D-0ED1-9C91-4779C95854AF}"/>
              </a:ext>
            </a:extLst>
          </p:cNvPr>
          <p:cNvSpPr>
            <a:spLocks noGrp="1"/>
          </p:cNvSpPr>
          <p:nvPr>
            <p:ph type="title"/>
          </p:nvPr>
        </p:nvSpPr>
        <p:spPr/>
        <p:txBody>
          <a:bodyPr>
            <a:normAutofit fontScale="90000"/>
          </a:bodyPr>
          <a:lstStyle/>
          <a:p>
            <a:r>
              <a:rPr lang="en-US" dirty="0"/>
              <a:t>Demand and Supply Reduction – What is the Cause</a:t>
            </a:r>
          </a:p>
        </p:txBody>
      </p:sp>
      <p:sp>
        <p:nvSpPr>
          <p:cNvPr id="3" name="Content Placeholder 2">
            <a:extLst>
              <a:ext uri="{FF2B5EF4-FFF2-40B4-BE49-F238E27FC236}">
                <a16:creationId xmlns:a16="http://schemas.microsoft.com/office/drawing/2014/main" id="{FDDB78EC-2416-8F74-E3E0-31083D2931F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3A34505-FD68-73E3-0515-179BC34121F6}"/>
              </a:ext>
            </a:extLst>
          </p:cNvPr>
          <p:cNvPicPr>
            <a:picLocks noChangeAspect="1"/>
          </p:cNvPicPr>
          <p:nvPr/>
        </p:nvPicPr>
        <p:blipFill>
          <a:blip r:embed="rId2"/>
          <a:stretch>
            <a:fillRect/>
          </a:stretch>
        </p:blipFill>
        <p:spPr>
          <a:xfrm>
            <a:off x="955636" y="1850269"/>
            <a:ext cx="6464632" cy="4711942"/>
          </a:xfrm>
          <a:prstGeom prst="rect">
            <a:avLst/>
          </a:prstGeom>
        </p:spPr>
      </p:pic>
    </p:spTree>
    <p:extLst>
      <p:ext uri="{BB962C8B-B14F-4D97-AF65-F5344CB8AC3E}">
        <p14:creationId xmlns:p14="http://schemas.microsoft.com/office/powerpoint/2010/main" val="17381542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AA23-9611-A029-B8B1-A6E918E16983}"/>
              </a:ext>
            </a:extLst>
          </p:cNvPr>
          <p:cNvSpPr>
            <a:spLocks noGrp="1"/>
          </p:cNvSpPr>
          <p:nvPr>
            <p:ph type="title"/>
          </p:nvPr>
        </p:nvSpPr>
        <p:spPr>
          <a:xfrm>
            <a:off x="486352" y="540607"/>
            <a:ext cx="7606242" cy="654049"/>
          </a:xfrm>
        </p:spPr>
        <p:txBody>
          <a:bodyPr>
            <a:normAutofit fontScale="90000"/>
          </a:bodyPr>
          <a:lstStyle/>
          <a:p>
            <a:r>
              <a:rPr lang="en-US" dirty="0"/>
              <a:t>Is the Decline in Solar Production for Consumption Due to Decline in Demand or Problems with Solar Farm</a:t>
            </a:r>
          </a:p>
        </p:txBody>
      </p:sp>
      <p:sp>
        <p:nvSpPr>
          <p:cNvPr id="3" name="Content Placeholder 2">
            <a:extLst>
              <a:ext uri="{FF2B5EF4-FFF2-40B4-BE49-F238E27FC236}">
                <a16:creationId xmlns:a16="http://schemas.microsoft.com/office/drawing/2014/main" id="{2FC3728B-C84D-C6F9-CAEC-588C75CA2049}"/>
              </a:ext>
            </a:extLst>
          </p:cNvPr>
          <p:cNvSpPr>
            <a:spLocks noGrp="1"/>
          </p:cNvSpPr>
          <p:nvPr>
            <p:ph idx="1"/>
          </p:nvPr>
        </p:nvSpPr>
        <p:spPr/>
        <p:txBody>
          <a:bodyPr/>
          <a:lstStyle/>
          <a:p>
            <a:r>
              <a:rPr lang="en-US" dirty="0"/>
              <a:t>.</a:t>
            </a:r>
          </a:p>
          <a:p>
            <a:endParaRPr lang="en-US" dirty="0"/>
          </a:p>
          <a:p>
            <a:endParaRPr lang="en-US" dirty="0"/>
          </a:p>
        </p:txBody>
      </p:sp>
      <p:pic>
        <p:nvPicPr>
          <p:cNvPr id="7" name="Picture 6">
            <a:extLst>
              <a:ext uri="{FF2B5EF4-FFF2-40B4-BE49-F238E27FC236}">
                <a16:creationId xmlns:a16="http://schemas.microsoft.com/office/drawing/2014/main" id="{3D344C0D-A6D9-58F9-892A-569107C3ABB8}"/>
              </a:ext>
            </a:extLst>
          </p:cNvPr>
          <p:cNvPicPr>
            <a:picLocks noChangeAspect="1"/>
          </p:cNvPicPr>
          <p:nvPr/>
        </p:nvPicPr>
        <p:blipFill>
          <a:blip r:embed="rId2"/>
          <a:stretch>
            <a:fillRect/>
          </a:stretch>
        </p:blipFill>
        <p:spPr>
          <a:xfrm>
            <a:off x="939970" y="1833685"/>
            <a:ext cx="6384466" cy="4625608"/>
          </a:xfrm>
          <a:prstGeom prst="rect">
            <a:avLst/>
          </a:prstGeom>
        </p:spPr>
      </p:pic>
    </p:spTree>
    <p:extLst>
      <p:ext uri="{BB962C8B-B14F-4D97-AF65-F5344CB8AC3E}">
        <p14:creationId xmlns:p14="http://schemas.microsoft.com/office/powerpoint/2010/main" val="33764191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9E040-DA87-E81B-7EBC-D6DC96398659}"/>
              </a:ext>
            </a:extLst>
          </p:cNvPr>
          <p:cNvSpPr>
            <a:spLocks noGrp="1"/>
          </p:cNvSpPr>
          <p:nvPr>
            <p:ph type="title"/>
          </p:nvPr>
        </p:nvSpPr>
        <p:spPr/>
        <p:txBody>
          <a:bodyPr>
            <a:normAutofit fontScale="90000"/>
          </a:bodyPr>
          <a:lstStyle/>
          <a:p>
            <a:r>
              <a:rPr lang="en-US" dirty="0"/>
              <a:t>Alto Changane – Demand Reduction or Battery Degradation</a:t>
            </a:r>
          </a:p>
        </p:txBody>
      </p:sp>
      <p:sp>
        <p:nvSpPr>
          <p:cNvPr id="3" name="Content Placeholder 2">
            <a:extLst>
              <a:ext uri="{FF2B5EF4-FFF2-40B4-BE49-F238E27FC236}">
                <a16:creationId xmlns:a16="http://schemas.microsoft.com/office/drawing/2014/main" id="{F0D9412F-9C06-9499-EA15-53E0245213F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160496-3198-AB10-19EC-2B4A9A660B0A}"/>
              </a:ext>
            </a:extLst>
          </p:cNvPr>
          <p:cNvPicPr>
            <a:picLocks noChangeAspect="1"/>
          </p:cNvPicPr>
          <p:nvPr/>
        </p:nvPicPr>
        <p:blipFill>
          <a:blip r:embed="rId2"/>
          <a:stretch>
            <a:fillRect/>
          </a:stretch>
        </p:blipFill>
        <p:spPr>
          <a:xfrm>
            <a:off x="1240353" y="1805312"/>
            <a:ext cx="6445581" cy="4673840"/>
          </a:xfrm>
          <a:prstGeom prst="rect">
            <a:avLst/>
          </a:prstGeom>
        </p:spPr>
      </p:pic>
    </p:spTree>
    <p:extLst>
      <p:ext uri="{BB962C8B-B14F-4D97-AF65-F5344CB8AC3E}">
        <p14:creationId xmlns:p14="http://schemas.microsoft.com/office/powerpoint/2010/main" val="34131907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41E00-788C-1336-40CE-D261B533EA16}"/>
              </a:ext>
            </a:extLst>
          </p:cNvPr>
          <p:cNvSpPr>
            <a:spLocks noGrp="1"/>
          </p:cNvSpPr>
          <p:nvPr>
            <p:ph type="title"/>
          </p:nvPr>
        </p:nvSpPr>
        <p:spPr/>
        <p:txBody>
          <a:bodyPr/>
          <a:lstStyle/>
          <a:p>
            <a:r>
              <a:rPr lang="en-US" dirty="0"/>
              <a:t>Round Trip Efficiency Percent</a:t>
            </a:r>
          </a:p>
        </p:txBody>
      </p:sp>
      <p:sp>
        <p:nvSpPr>
          <p:cNvPr id="3" name="Content Placeholder 2">
            <a:extLst>
              <a:ext uri="{FF2B5EF4-FFF2-40B4-BE49-F238E27FC236}">
                <a16:creationId xmlns:a16="http://schemas.microsoft.com/office/drawing/2014/main" id="{31E5F13D-E196-3061-0B2F-FD2B76712466}"/>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732B01A-9528-8709-9E78-B12405291855}"/>
              </a:ext>
            </a:extLst>
          </p:cNvPr>
          <p:cNvPicPr>
            <a:picLocks noChangeAspect="1"/>
          </p:cNvPicPr>
          <p:nvPr/>
        </p:nvPicPr>
        <p:blipFill>
          <a:blip r:embed="rId2"/>
          <a:stretch>
            <a:fillRect/>
          </a:stretch>
        </p:blipFill>
        <p:spPr>
          <a:xfrm>
            <a:off x="1063034" y="1474412"/>
            <a:ext cx="7017932" cy="5115231"/>
          </a:xfrm>
          <a:prstGeom prst="rect">
            <a:avLst/>
          </a:prstGeom>
        </p:spPr>
      </p:pic>
    </p:spTree>
    <p:extLst>
      <p:ext uri="{BB962C8B-B14F-4D97-AF65-F5344CB8AC3E}">
        <p14:creationId xmlns:p14="http://schemas.microsoft.com/office/powerpoint/2010/main" val="264722281"/>
      </p:ext>
    </p:extLst>
  </p:cSld>
  <p:clrMapOvr>
    <a:masterClrMapping/>
  </p:clrMapOvr>
</p:sld>
</file>

<file path=ppt/theme/theme1.xml><?xml version="1.0" encoding="utf-8"?>
<a:theme xmlns:a="http://schemas.openxmlformats.org/drawingml/2006/main" name="1_Office Theme">
  <a:themeElements>
    <a:clrScheme name="Learning">
      <a:dk1>
        <a:sysClr val="windowText" lastClr="000000"/>
      </a:dk1>
      <a:lt1>
        <a:sysClr val="window" lastClr="FFFFFF"/>
      </a:lt1>
      <a:dk2>
        <a:srgbClr val="44546A"/>
      </a:dk2>
      <a:lt2>
        <a:srgbClr val="E7E6E6"/>
      </a:lt2>
      <a:accent1>
        <a:srgbClr val="0D7BB6"/>
      </a:accent1>
      <a:accent2>
        <a:srgbClr val="005A84"/>
      </a:accent2>
      <a:accent3>
        <a:srgbClr val="043F63"/>
      </a:accent3>
      <a:accent4>
        <a:srgbClr val="93C784"/>
      </a:accent4>
      <a:accent5>
        <a:srgbClr val="377978"/>
      </a:accent5>
      <a:accent6>
        <a:srgbClr val="64335A"/>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110055</TotalTime>
  <Words>3070</Words>
  <Application>Microsoft Office PowerPoint</Application>
  <PresentationFormat>On-screen Show (4:3)</PresentationFormat>
  <Paragraphs>407</Paragraphs>
  <Slides>119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119</vt:i4>
      </vt:variant>
    </vt:vector>
  </HeadingPairs>
  <TitlesOfParts>
    <vt:vector size="129" baseType="lpstr">
      <vt:lpstr>Arial</vt:lpstr>
      <vt:lpstr>Calibri</vt:lpstr>
      <vt:lpstr>Courier New</vt:lpstr>
      <vt:lpstr>Franklin Gothic Demi</vt:lpstr>
      <vt:lpstr>Rockwell</vt:lpstr>
      <vt:lpstr>Times New Roman</vt:lpstr>
      <vt:lpstr>Wingdings</vt:lpstr>
      <vt:lpstr>Wingdings 2</vt:lpstr>
      <vt:lpstr>Wingdings 3</vt:lpstr>
      <vt:lpstr>1_Office Theme</vt:lpstr>
      <vt:lpstr>Mini-grid Corporate Model</vt:lpstr>
      <vt:lpstr>Introduction</vt:lpstr>
      <vt:lpstr>History of Model Development</vt:lpstr>
      <vt:lpstr>Other Models Reviewed</vt:lpstr>
      <vt:lpstr>Examples of Other Models – Too Simple to Model the Essence of Case Studies</vt:lpstr>
      <vt:lpstr>Simple Model Output</vt:lpstr>
      <vt:lpstr>Data Sources and Model Data</vt:lpstr>
      <vt:lpstr>Sources of Data</vt:lpstr>
      <vt:lpstr>Method for Evaluating GCF Funding</vt:lpstr>
      <vt:lpstr>Case Studies</vt:lpstr>
      <vt:lpstr>Use of Case Studies for Analysis</vt:lpstr>
      <vt:lpstr>Operational Inputs for Case 1 - Nagonha Mini Grid</vt:lpstr>
      <vt:lpstr>Case 1 Mini Grid</vt:lpstr>
      <vt:lpstr>Energy Consumption</vt:lpstr>
      <vt:lpstr>Illustration of Inputs for Capacity and Deman Growth</vt:lpstr>
      <vt:lpstr>Case 1 – Mini Grid Load Curves</vt:lpstr>
      <vt:lpstr>More Load Curves</vt:lpstr>
      <vt:lpstr>Hourly Demand Patterns per Month</vt:lpstr>
      <vt:lpstr>Demand and Supply in Financial Model</vt:lpstr>
      <vt:lpstr>Solar Irradiation - Actual</vt:lpstr>
      <vt:lpstr>Comparison of Hourly Irradiation with PVGIS Hourly Irradiation</vt:lpstr>
      <vt:lpstr>Simulated Solar Irradiation from PVGIS</vt:lpstr>
      <vt:lpstr>Hourly Solar Production and Performance Ratio</vt:lpstr>
      <vt:lpstr>Battery Usage</vt:lpstr>
      <vt:lpstr>Inputs for Battery, Solar and Diesel Characteristics</vt:lpstr>
      <vt:lpstr>Simulation of Solar, Battery and Diesel – One Week Example</vt:lpstr>
      <vt:lpstr>Simulation of Battery and Diesel for One Day</vt:lpstr>
      <vt:lpstr>Temperature and Electricity Usage for Battery</vt:lpstr>
      <vt:lpstr>Battery State of Charge of 15% and Start of Diesel</vt:lpstr>
      <vt:lpstr>Simulation of Diesel Replacement from Hours Run</vt:lpstr>
      <vt:lpstr>Revenue Summary</vt:lpstr>
      <vt:lpstr>Results of Base Cases</vt:lpstr>
      <vt:lpstr>Case 2</vt:lpstr>
      <vt:lpstr>Mini-grid Capacity and Customers</vt:lpstr>
      <vt:lpstr>Issues</vt:lpstr>
      <vt:lpstr>Daily Consumption and Annual Demand</vt:lpstr>
      <vt:lpstr>Cost Structure and Loads in Case 1 vs Case 2</vt:lpstr>
      <vt:lpstr>Location of Mini-Grid for PVGIS</vt:lpstr>
      <vt:lpstr>PVGIS for Mini-Grid</vt:lpstr>
      <vt:lpstr>Idugo Solar Irradiation – November 2024</vt:lpstr>
      <vt:lpstr>Idugo Irradiation – March 2025</vt:lpstr>
      <vt:lpstr>Idugo Irradiation February 2025</vt:lpstr>
      <vt:lpstr>Peak Solar Production and Implied PR</vt:lpstr>
      <vt:lpstr>Hourly Solar Production and Battery Constraint</vt:lpstr>
      <vt:lpstr>Battery is Over-sized for Current Demand</vt:lpstr>
      <vt:lpstr>Depth of Discharge and Battery Discussion for Idugo</vt:lpstr>
      <vt:lpstr>Idugo Battery Temperature</vt:lpstr>
      <vt:lpstr>Idugo Tariff</vt:lpstr>
      <vt:lpstr>Base Case with 80% Grant</vt:lpstr>
      <vt:lpstr>Case 3</vt:lpstr>
      <vt:lpstr>Smaller System with Less Load Relative to Supply</vt:lpstr>
      <vt:lpstr>Issues Raised in Mugulama Case</vt:lpstr>
      <vt:lpstr>Mugulama - Electricity Demand</vt:lpstr>
      <vt:lpstr>Case 3 Load Curve</vt:lpstr>
      <vt:lpstr>Case 3 Annual and Daily Demand </vt:lpstr>
      <vt:lpstr>Irradiation Benchmark and Panel Temperature</vt:lpstr>
      <vt:lpstr>Location of Mini-Grid for PVGIS</vt:lpstr>
      <vt:lpstr>Solar Irradiation from PVGIS</vt:lpstr>
      <vt:lpstr>Hourly Production </vt:lpstr>
      <vt:lpstr>Peak Power Production – 76 kWp </vt:lpstr>
      <vt:lpstr>Base Case</vt:lpstr>
      <vt:lpstr>Case 4 – Mini-grid</vt:lpstr>
      <vt:lpstr>Muite Mini-grid</vt:lpstr>
      <vt:lpstr>Issues</vt:lpstr>
      <vt:lpstr>Load Curve for Mini-Grid</vt:lpstr>
      <vt:lpstr>Estimated Energy Consumption</vt:lpstr>
      <vt:lpstr>Muite PVGIS</vt:lpstr>
      <vt:lpstr>Solar Peak Production and Performance Ratio</vt:lpstr>
      <vt:lpstr>Hourly Solar Production</vt:lpstr>
      <vt:lpstr>Temperature on Panels and Simulation</vt:lpstr>
      <vt:lpstr>Problem of Oversizing and Surplus Capacity</vt:lpstr>
      <vt:lpstr>Muite Tariff</vt:lpstr>
      <vt:lpstr>Cash Flow with Over-sizing</vt:lpstr>
      <vt:lpstr>Cost Estimates</vt:lpstr>
      <vt:lpstr>Objectives</vt:lpstr>
      <vt:lpstr>Nigeria Model</vt:lpstr>
      <vt:lpstr>Source 4: Current Estimates from Asia</vt:lpstr>
      <vt:lpstr>Generation Costs in UIPCE Report</vt:lpstr>
      <vt:lpstr>Generation Costs in Regulatory Report</vt:lpstr>
      <vt:lpstr>Inputs for Generation Costs</vt:lpstr>
      <vt:lpstr>Distribution Costs</vt:lpstr>
      <vt:lpstr>Distribution Capital Costs and Connection Cost from Regulatory Report</vt:lpstr>
      <vt:lpstr>Generic Mini-Grid From Regulatory</vt:lpstr>
      <vt:lpstr>Operating and Maintenance Cost from Regulatory Report</vt:lpstr>
      <vt:lpstr>Inputs for Distribution Capital Expenditures</vt:lpstr>
      <vt:lpstr>Tariffs and Grant</vt:lpstr>
      <vt:lpstr>Tariffs</vt:lpstr>
      <vt:lpstr>Tariffs for Households</vt:lpstr>
      <vt:lpstr>Other Tariffs</vt:lpstr>
      <vt:lpstr>Other Tariffs Continued</vt:lpstr>
      <vt:lpstr>Project Fact Sheet</vt:lpstr>
      <vt:lpstr>Need for GCF – Private Operators do Not Make a Profit</vt:lpstr>
      <vt:lpstr>Potential for GCF</vt:lpstr>
      <vt:lpstr>Alternative (Negative) Case </vt:lpstr>
      <vt:lpstr>Location of Mini-grid</vt:lpstr>
      <vt:lpstr>Demand and Supply Reduction – What is the Cause</vt:lpstr>
      <vt:lpstr>Is the Decline in Solar Production for Consumption Due to Decline in Demand or Problems with Solar Farm</vt:lpstr>
      <vt:lpstr>Alto Changane – Demand Reduction or Battery Degradation</vt:lpstr>
      <vt:lpstr>Round Trip Efficiency Percent</vt:lpstr>
      <vt:lpstr>Loss Percent</vt:lpstr>
      <vt:lpstr>Subsidy and Model Development</vt:lpstr>
      <vt:lpstr>Appendix – Computation of Solar Output and Battery Discharge</vt:lpstr>
      <vt:lpstr>Inputs from PVSYST Example</vt:lpstr>
      <vt:lpstr>Loss Factors in PVSYST</vt:lpstr>
      <vt:lpstr>Performance Ratio by Month</vt:lpstr>
      <vt:lpstr>Capacity Factor for Solar with Performance Ratio and Temperature - Equations</vt:lpstr>
      <vt:lpstr>Idea that cannot use Ambient Temperature</vt:lpstr>
      <vt:lpstr>Solar, Temperature and Performance Ratio</vt:lpstr>
      <vt:lpstr>Detailed Weather Measurement</vt:lpstr>
      <vt:lpstr>Detailed Solar Analysis with Temperature Adjustment</vt:lpstr>
      <vt:lpstr>Providing PVSYST Report in PPA</vt:lpstr>
      <vt:lpstr>Detailed Formulas for Solar with Performance Ratio</vt:lpstr>
      <vt:lpstr>Incorporate Detail of Solar</vt:lpstr>
      <vt:lpstr>Cell Panel Temperature from Ambient Temperature</vt:lpstr>
      <vt:lpstr>Temperature Adjustment with Temperature Coefficient</vt:lpstr>
      <vt:lpstr>AC to DC Ratio and Performance Ratio</vt:lpstr>
      <vt:lpstr>Size of System</vt:lpstr>
      <vt:lpstr>Capital Expenditure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Elvis Presley</dc:creator>
  <cp:lastModifiedBy>Edward Bodmer</cp:lastModifiedBy>
  <cp:revision>689</cp:revision>
  <dcterms:created xsi:type="dcterms:W3CDTF">2017-09-08T10:05:56Z</dcterms:created>
  <dcterms:modified xsi:type="dcterms:W3CDTF">2025-06-17T20:12:48Z</dcterms:modified>
</cp:coreProperties>
</file>