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00"/>
  </p:notesMasterIdLst>
  <p:handoutMasterIdLst>
    <p:handoutMasterId r:id="rId101"/>
  </p:handoutMasterIdLst>
  <p:sldIdLst>
    <p:sldId id="2611" r:id="rId2"/>
    <p:sldId id="2613" r:id="rId3"/>
    <p:sldId id="2614" r:id="rId4"/>
    <p:sldId id="2615" r:id="rId5"/>
    <p:sldId id="2639" r:id="rId6"/>
    <p:sldId id="2634" r:id="rId7"/>
    <p:sldId id="2616" r:id="rId8"/>
    <p:sldId id="2617" r:id="rId9"/>
    <p:sldId id="2618" r:id="rId10"/>
    <p:sldId id="2624" r:id="rId11"/>
    <p:sldId id="2625" r:id="rId12"/>
    <p:sldId id="2627" r:id="rId13"/>
    <p:sldId id="2626" r:id="rId14"/>
    <p:sldId id="2622" r:id="rId15"/>
    <p:sldId id="2628" r:id="rId16"/>
    <p:sldId id="2629" r:id="rId17"/>
    <p:sldId id="2623" r:id="rId18"/>
    <p:sldId id="2619" r:id="rId19"/>
    <p:sldId id="2630" r:id="rId20"/>
    <p:sldId id="2620" r:id="rId21"/>
    <p:sldId id="2621" r:id="rId22"/>
    <p:sldId id="2632" r:id="rId23"/>
    <p:sldId id="2633" r:id="rId24"/>
    <p:sldId id="2643" r:id="rId25"/>
    <p:sldId id="2641" r:id="rId26"/>
    <p:sldId id="684" r:id="rId27"/>
    <p:sldId id="1488" r:id="rId28"/>
    <p:sldId id="1490" r:id="rId29"/>
    <p:sldId id="2642" r:id="rId30"/>
    <p:sldId id="844" r:id="rId31"/>
    <p:sldId id="1479" r:id="rId32"/>
    <p:sldId id="839" r:id="rId33"/>
    <p:sldId id="840" r:id="rId34"/>
    <p:sldId id="841" r:id="rId35"/>
    <p:sldId id="842" r:id="rId36"/>
    <p:sldId id="2644" r:id="rId37"/>
    <p:sldId id="2645" r:id="rId38"/>
    <p:sldId id="3590" r:id="rId39"/>
    <p:sldId id="1086" r:id="rId40"/>
    <p:sldId id="3587" r:id="rId41"/>
    <p:sldId id="3602" r:id="rId42"/>
    <p:sldId id="2646" r:id="rId43"/>
    <p:sldId id="3589" r:id="rId44"/>
    <p:sldId id="3591" r:id="rId45"/>
    <p:sldId id="3588" r:id="rId46"/>
    <p:sldId id="3598" r:id="rId47"/>
    <p:sldId id="3592" r:id="rId48"/>
    <p:sldId id="3599" r:id="rId49"/>
    <p:sldId id="3593" r:id="rId50"/>
    <p:sldId id="3594" r:id="rId51"/>
    <p:sldId id="2647" r:id="rId52"/>
    <p:sldId id="3600" r:id="rId53"/>
    <p:sldId id="3596" r:id="rId54"/>
    <p:sldId id="3606" r:id="rId55"/>
    <p:sldId id="3603" r:id="rId56"/>
    <p:sldId id="3607" r:id="rId57"/>
    <p:sldId id="3608" r:id="rId58"/>
    <p:sldId id="3604" r:id="rId59"/>
    <p:sldId id="3605" r:id="rId60"/>
    <p:sldId id="3609" r:id="rId61"/>
    <p:sldId id="3610" r:id="rId62"/>
    <p:sldId id="3615" r:id="rId63"/>
    <p:sldId id="3621" r:id="rId64"/>
    <p:sldId id="3614" r:id="rId65"/>
    <p:sldId id="3758" r:id="rId66"/>
    <p:sldId id="3759" r:id="rId67"/>
    <p:sldId id="3611" r:id="rId68"/>
    <p:sldId id="3613" r:id="rId69"/>
    <p:sldId id="3616" r:id="rId70"/>
    <p:sldId id="3617" r:id="rId71"/>
    <p:sldId id="3618" r:id="rId72"/>
    <p:sldId id="3612" r:id="rId73"/>
    <p:sldId id="3620" r:id="rId74"/>
    <p:sldId id="3595" r:id="rId75"/>
    <p:sldId id="3761" r:id="rId76"/>
    <p:sldId id="265" r:id="rId77"/>
    <p:sldId id="3760" r:id="rId78"/>
    <p:sldId id="3762" r:id="rId79"/>
    <p:sldId id="3597" r:id="rId80"/>
    <p:sldId id="3763" r:id="rId81"/>
    <p:sldId id="3765" r:id="rId82"/>
    <p:sldId id="3578" r:id="rId83"/>
    <p:sldId id="3576" r:id="rId84"/>
    <p:sldId id="3586" r:id="rId85"/>
    <p:sldId id="3580" r:id="rId86"/>
    <p:sldId id="3581" r:id="rId87"/>
    <p:sldId id="3582" r:id="rId88"/>
    <p:sldId id="3756" r:id="rId89"/>
    <p:sldId id="3757" r:id="rId90"/>
    <p:sldId id="2396" r:id="rId91"/>
    <p:sldId id="2413" r:id="rId92"/>
    <p:sldId id="2399" r:id="rId93"/>
    <p:sldId id="2417" r:id="rId94"/>
    <p:sldId id="2648" r:id="rId95"/>
    <p:sldId id="2635" r:id="rId96"/>
    <p:sldId id="2636" r:id="rId97"/>
    <p:sldId id="2637" r:id="rId98"/>
    <p:sldId id="2638" r:id="rId9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9A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B7331-99E8-4CCF-853E-0F9C2EEE6860}" v="8" dt="2025-09-26T11:59:31.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74" d="100"/>
          <a:sy n="74" d="100"/>
        </p:scale>
        <p:origin x="512" y="44"/>
      </p:cViewPr>
      <p:guideLst/>
    </p:cSldViewPr>
  </p:slideViewPr>
  <p:notesTextViewPr>
    <p:cViewPr>
      <p:scale>
        <a:sx n="1" d="1"/>
        <a:sy n="1" d="1"/>
      </p:scale>
      <p:origin x="0" y="0"/>
    </p:cViewPr>
  </p:notesTextViewPr>
  <p:sorterViewPr>
    <p:cViewPr varScale="1">
      <p:scale>
        <a:sx n="1" d="1"/>
        <a:sy n="1" d="1"/>
      </p:scale>
      <p:origin x="0" y="-5116"/>
    </p:cViewPr>
  </p:sorterViewPr>
  <p:notesViewPr>
    <p:cSldViewPr snapToGrid="0">
      <p:cViewPr varScale="1">
        <p:scale>
          <a:sx n="51" d="100"/>
          <a:sy n="51" d="100"/>
        </p:scale>
        <p:origin x="2692"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5/10/relationships/revisionInfo" Target="revisionInfo.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Bodmer" userId="f82d64a42721f930" providerId="LiveId" clId="{780E3520-BC8C-46F3-98CF-9B8925E00595}"/>
    <pc:docChg chg="undo custSel addSld delSld modSld">
      <pc:chgData name="Edward Bodmer" userId="f82d64a42721f930" providerId="LiveId" clId="{780E3520-BC8C-46F3-98CF-9B8925E00595}" dt="2025-09-26T19:30:27.629" v="1981" actId="1076"/>
      <pc:docMkLst>
        <pc:docMk/>
      </pc:docMkLst>
      <pc:sldChg chg="addSp delSp modSp mod">
        <pc:chgData name="Edward Bodmer" userId="f82d64a42721f930" providerId="LiveId" clId="{780E3520-BC8C-46F3-98CF-9B8925E00595}" dt="2025-09-26T11:46:32.072" v="771" actId="20577"/>
        <pc:sldMkLst>
          <pc:docMk/>
          <pc:sldMk cId="1316853909" sldId="265"/>
        </pc:sldMkLst>
        <pc:spChg chg="mod">
          <ac:chgData name="Edward Bodmer" userId="f82d64a42721f930" providerId="LiveId" clId="{780E3520-BC8C-46F3-98CF-9B8925E00595}" dt="2025-09-26T11:46:32.072" v="771" actId="20577"/>
          <ac:spMkLst>
            <pc:docMk/>
            <pc:sldMk cId="1316853909" sldId="265"/>
            <ac:spMk id="2" creationId="{00000000-0000-0000-0000-000000000000}"/>
          </ac:spMkLst>
        </pc:spChg>
        <pc:spChg chg="mod">
          <ac:chgData name="Edward Bodmer" userId="f82d64a42721f930" providerId="LiveId" clId="{780E3520-BC8C-46F3-98CF-9B8925E00595}" dt="2025-09-25T21:32:43.495" v="663" actId="1076"/>
          <ac:spMkLst>
            <pc:docMk/>
            <pc:sldMk cId="1316853909" sldId="265"/>
            <ac:spMk id="10" creationId="{470F2D88-D201-6DED-3287-24B5A3ECFBB4}"/>
          </ac:spMkLst>
        </pc:spChg>
        <pc:spChg chg="add del mod">
          <ac:chgData name="Edward Bodmer" userId="f82d64a42721f930" providerId="LiveId" clId="{780E3520-BC8C-46F3-98CF-9B8925E00595}" dt="2025-09-25T21:31:39.194" v="596" actId="478"/>
          <ac:spMkLst>
            <pc:docMk/>
            <pc:sldMk cId="1316853909" sldId="265"/>
            <ac:spMk id="13" creationId="{DB8562C5-C690-D638-BFD9-AB710C53DA58}"/>
          </ac:spMkLst>
        </pc:spChg>
        <pc:spChg chg="add del mod">
          <ac:chgData name="Edward Bodmer" userId="f82d64a42721f930" providerId="LiveId" clId="{780E3520-BC8C-46F3-98CF-9B8925E00595}" dt="2025-09-25T21:32:37.464" v="662" actId="478"/>
          <ac:spMkLst>
            <pc:docMk/>
            <pc:sldMk cId="1316853909" sldId="265"/>
            <ac:spMk id="15" creationId="{FCF63227-354C-DD2A-A595-B7C67BDF552D}"/>
          </ac:spMkLst>
        </pc:spChg>
        <pc:picChg chg="add del">
          <ac:chgData name="Edward Bodmer" userId="f82d64a42721f930" providerId="LiveId" clId="{780E3520-BC8C-46F3-98CF-9B8925E00595}" dt="2025-09-25T21:31:42.098" v="598" actId="478"/>
          <ac:picMkLst>
            <pc:docMk/>
            <pc:sldMk cId="1316853909" sldId="265"/>
            <ac:picMk id="5" creationId="{00000000-0000-0000-0000-000000000000}"/>
          </ac:picMkLst>
        </pc:picChg>
        <pc:picChg chg="add mod">
          <ac:chgData name="Edward Bodmer" userId="f82d64a42721f930" providerId="LiveId" clId="{780E3520-BC8C-46F3-98CF-9B8925E00595}" dt="2025-09-25T21:31:39.900" v="597"/>
          <ac:picMkLst>
            <pc:docMk/>
            <pc:sldMk cId="1316853909" sldId="265"/>
            <ac:picMk id="11" creationId="{F9976930-B5B7-C512-16DF-D7294AD82029}"/>
          </ac:picMkLst>
        </pc:picChg>
        <pc:picChg chg="add mod">
          <ac:chgData name="Edward Bodmer" userId="f82d64a42721f930" providerId="LiveId" clId="{780E3520-BC8C-46F3-98CF-9B8925E00595}" dt="2025-09-25T21:32:07.362" v="601" actId="14100"/>
          <ac:picMkLst>
            <pc:docMk/>
            <pc:sldMk cId="1316853909" sldId="265"/>
            <ac:picMk id="16" creationId="{55457399-7EE7-75B0-FE07-5A9E293FC575}"/>
          </ac:picMkLst>
        </pc:picChg>
      </pc:sldChg>
      <pc:sldChg chg="modSp mod">
        <pc:chgData name="Edward Bodmer" userId="f82d64a42721f930" providerId="LiveId" clId="{780E3520-BC8C-46F3-98CF-9B8925E00595}" dt="2025-09-26T19:30:27.629" v="1981" actId="1076"/>
        <pc:sldMkLst>
          <pc:docMk/>
          <pc:sldMk cId="837556598" sldId="2399"/>
        </pc:sldMkLst>
        <pc:spChg chg="mod">
          <ac:chgData name="Edward Bodmer" userId="f82d64a42721f930" providerId="LiveId" clId="{780E3520-BC8C-46F3-98CF-9B8925E00595}" dt="2025-09-26T19:30:27.629" v="1981" actId="1076"/>
          <ac:spMkLst>
            <pc:docMk/>
            <pc:sldMk cId="837556598" sldId="2399"/>
            <ac:spMk id="3" creationId="{D9653302-5BC0-7764-2870-91C432A708C8}"/>
          </ac:spMkLst>
        </pc:spChg>
      </pc:sldChg>
      <pc:sldChg chg="modSp del mod">
        <pc:chgData name="Edward Bodmer" userId="f82d64a42721f930" providerId="LiveId" clId="{780E3520-BC8C-46F3-98CF-9B8925E00595}" dt="2025-09-25T21:20:50.985" v="592" actId="2696"/>
        <pc:sldMkLst>
          <pc:docMk/>
          <pc:sldMk cId="2231268176" sldId="2648"/>
        </pc:sldMkLst>
        <pc:spChg chg="mod">
          <ac:chgData name="Edward Bodmer" userId="f82d64a42721f930" providerId="LiveId" clId="{780E3520-BC8C-46F3-98CF-9B8925E00595}" dt="2025-09-25T21:18:00.265" v="576" actId="20577"/>
          <ac:spMkLst>
            <pc:docMk/>
            <pc:sldMk cId="2231268176" sldId="2648"/>
            <ac:spMk id="3" creationId="{83F9A76C-0275-8CDE-C4BF-DA6968226A0B}"/>
          </ac:spMkLst>
        </pc:spChg>
      </pc:sldChg>
      <pc:sldChg chg="add">
        <pc:chgData name="Edward Bodmer" userId="f82d64a42721f930" providerId="LiveId" clId="{780E3520-BC8C-46F3-98CF-9B8925E00595}" dt="2025-09-25T21:21:36.851" v="593"/>
        <pc:sldMkLst>
          <pc:docMk/>
          <pc:sldMk cId="4251960689" sldId="2648"/>
        </pc:sldMkLst>
      </pc:sldChg>
      <pc:sldChg chg="add del">
        <pc:chgData name="Edward Bodmer" userId="f82d64a42721f930" providerId="LiveId" clId="{780E3520-BC8C-46F3-98CF-9B8925E00595}" dt="2025-09-25T21:20:19.915" v="590" actId="2696"/>
        <pc:sldMkLst>
          <pc:docMk/>
          <pc:sldMk cId="626398582" sldId="3576"/>
        </pc:sldMkLst>
      </pc:sldChg>
      <pc:sldChg chg="add">
        <pc:chgData name="Edward Bodmer" userId="f82d64a42721f930" providerId="LiveId" clId="{780E3520-BC8C-46F3-98CF-9B8925E00595}" dt="2025-09-25T21:20:36.983" v="591"/>
        <pc:sldMkLst>
          <pc:docMk/>
          <pc:sldMk cId="1516841820" sldId="3576"/>
        </pc:sldMkLst>
      </pc:sldChg>
      <pc:sldChg chg="del">
        <pc:chgData name="Edward Bodmer" userId="f82d64a42721f930" providerId="LiveId" clId="{780E3520-BC8C-46F3-98CF-9B8925E00595}" dt="2025-09-25T21:19:47.528" v="588" actId="2696"/>
        <pc:sldMkLst>
          <pc:docMk/>
          <pc:sldMk cId="3199124681" sldId="3576"/>
        </pc:sldMkLst>
      </pc:sldChg>
      <pc:sldChg chg="del">
        <pc:chgData name="Edward Bodmer" userId="f82d64a42721f930" providerId="LiveId" clId="{780E3520-BC8C-46F3-98CF-9B8925E00595}" dt="2025-09-25T21:19:47.528" v="588" actId="2696"/>
        <pc:sldMkLst>
          <pc:docMk/>
          <pc:sldMk cId="457712952" sldId="3578"/>
        </pc:sldMkLst>
      </pc:sldChg>
      <pc:sldChg chg="add del">
        <pc:chgData name="Edward Bodmer" userId="f82d64a42721f930" providerId="LiveId" clId="{780E3520-BC8C-46F3-98CF-9B8925E00595}" dt="2025-09-25T21:20:19.915" v="590" actId="2696"/>
        <pc:sldMkLst>
          <pc:docMk/>
          <pc:sldMk cId="1358858958" sldId="3578"/>
        </pc:sldMkLst>
      </pc:sldChg>
      <pc:sldChg chg="add">
        <pc:chgData name="Edward Bodmer" userId="f82d64a42721f930" providerId="LiveId" clId="{780E3520-BC8C-46F3-98CF-9B8925E00595}" dt="2025-09-25T21:20:36.983" v="591"/>
        <pc:sldMkLst>
          <pc:docMk/>
          <pc:sldMk cId="1917335419" sldId="3578"/>
        </pc:sldMkLst>
      </pc:sldChg>
      <pc:sldChg chg="add">
        <pc:chgData name="Edward Bodmer" userId="f82d64a42721f930" providerId="LiveId" clId="{780E3520-BC8C-46F3-98CF-9B8925E00595}" dt="2025-09-25T21:20:36.983" v="591"/>
        <pc:sldMkLst>
          <pc:docMk/>
          <pc:sldMk cId="837826563" sldId="3580"/>
        </pc:sldMkLst>
      </pc:sldChg>
      <pc:sldChg chg="add del">
        <pc:chgData name="Edward Bodmer" userId="f82d64a42721f930" providerId="LiveId" clId="{780E3520-BC8C-46F3-98CF-9B8925E00595}" dt="2025-09-25T21:20:19.915" v="590" actId="2696"/>
        <pc:sldMkLst>
          <pc:docMk/>
          <pc:sldMk cId="2106474239" sldId="3580"/>
        </pc:sldMkLst>
      </pc:sldChg>
      <pc:sldChg chg="del">
        <pc:chgData name="Edward Bodmer" userId="f82d64a42721f930" providerId="LiveId" clId="{780E3520-BC8C-46F3-98CF-9B8925E00595}" dt="2025-09-25T21:19:47.528" v="588" actId="2696"/>
        <pc:sldMkLst>
          <pc:docMk/>
          <pc:sldMk cId="3461416526" sldId="3580"/>
        </pc:sldMkLst>
      </pc:sldChg>
      <pc:sldChg chg="add del">
        <pc:chgData name="Edward Bodmer" userId="f82d64a42721f930" providerId="LiveId" clId="{780E3520-BC8C-46F3-98CF-9B8925E00595}" dt="2025-09-25T21:20:19.915" v="590" actId="2696"/>
        <pc:sldMkLst>
          <pc:docMk/>
          <pc:sldMk cId="2259514096" sldId="3581"/>
        </pc:sldMkLst>
      </pc:sldChg>
      <pc:sldChg chg="del">
        <pc:chgData name="Edward Bodmer" userId="f82d64a42721f930" providerId="LiveId" clId="{780E3520-BC8C-46F3-98CF-9B8925E00595}" dt="2025-09-25T21:19:47.528" v="588" actId="2696"/>
        <pc:sldMkLst>
          <pc:docMk/>
          <pc:sldMk cId="3666849602" sldId="3581"/>
        </pc:sldMkLst>
      </pc:sldChg>
      <pc:sldChg chg="add">
        <pc:chgData name="Edward Bodmer" userId="f82d64a42721f930" providerId="LiveId" clId="{780E3520-BC8C-46F3-98CF-9B8925E00595}" dt="2025-09-25T21:20:36.983" v="591"/>
        <pc:sldMkLst>
          <pc:docMk/>
          <pc:sldMk cId="3844462579" sldId="3581"/>
        </pc:sldMkLst>
      </pc:sldChg>
      <pc:sldChg chg="del">
        <pc:chgData name="Edward Bodmer" userId="f82d64a42721f930" providerId="LiveId" clId="{780E3520-BC8C-46F3-98CF-9B8925E00595}" dt="2025-09-25T21:19:47.528" v="588" actId="2696"/>
        <pc:sldMkLst>
          <pc:docMk/>
          <pc:sldMk cId="127769405" sldId="3582"/>
        </pc:sldMkLst>
      </pc:sldChg>
      <pc:sldChg chg="add">
        <pc:chgData name="Edward Bodmer" userId="f82d64a42721f930" providerId="LiveId" clId="{780E3520-BC8C-46F3-98CF-9B8925E00595}" dt="2025-09-25T21:20:36.983" v="591"/>
        <pc:sldMkLst>
          <pc:docMk/>
          <pc:sldMk cId="2258982071" sldId="3582"/>
        </pc:sldMkLst>
      </pc:sldChg>
      <pc:sldChg chg="add del">
        <pc:chgData name="Edward Bodmer" userId="f82d64a42721f930" providerId="LiveId" clId="{780E3520-BC8C-46F3-98CF-9B8925E00595}" dt="2025-09-25T21:20:19.915" v="590" actId="2696"/>
        <pc:sldMkLst>
          <pc:docMk/>
          <pc:sldMk cId="3367712590" sldId="3582"/>
        </pc:sldMkLst>
      </pc:sldChg>
      <pc:sldChg chg="del">
        <pc:chgData name="Edward Bodmer" userId="f82d64a42721f930" providerId="LiveId" clId="{780E3520-BC8C-46F3-98CF-9B8925E00595}" dt="2025-09-25T21:19:47.528" v="588" actId="2696"/>
        <pc:sldMkLst>
          <pc:docMk/>
          <pc:sldMk cId="135350265" sldId="3586"/>
        </pc:sldMkLst>
      </pc:sldChg>
      <pc:sldChg chg="add del">
        <pc:chgData name="Edward Bodmer" userId="f82d64a42721f930" providerId="LiveId" clId="{780E3520-BC8C-46F3-98CF-9B8925E00595}" dt="2025-09-25T21:20:19.915" v="590" actId="2696"/>
        <pc:sldMkLst>
          <pc:docMk/>
          <pc:sldMk cId="3042549469" sldId="3586"/>
        </pc:sldMkLst>
      </pc:sldChg>
      <pc:sldChg chg="add">
        <pc:chgData name="Edward Bodmer" userId="f82d64a42721f930" providerId="LiveId" clId="{780E3520-BC8C-46F3-98CF-9B8925E00595}" dt="2025-09-25T21:20:36.983" v="591"/>
        <pc:sldMkLst>
          <pc:docMk/>
          <pc:sldMk cId="3573322487" sldId="3586"/>
        </pc:sldMkLst>
      </pc:sldChg>
      <pc:sldChg chg="add del">
        <pc:chgData name="Edward Bodmer" userId="f82d64a42721f930" providerId="LiveId" clId="{780E3520-BC8C-46F3-98CF-9B8925E00595}" dt="2025-09-25T21:36:20.301" v="765" actId="2696"/>
        <pc:sldMkLst>
          <pc:docMk/>
          <pc:sldMk cId="1386760548" sldId="3594"/>
        </pc:sldMkLst>
      </pc:sldChg>
      <pc:sldChg chg="modSp mod">
        <pc:chgData name="Edward Bodmer" userId="f82d64a42721f930" providerId="LiveId" clId="{780E3520-BC8C-46F3-98CF-9B8925E00595}" dt="2025-09-25T21:18:52.791" v="587" actId="20577"/>
        <pc:sldMkLst>
          <pc:docMk/>
          <pc:sldMk cId="2228227482" sldId="3595"/>
        </pc:sldMkLst>
        <pc:spChg chg="mod">
          <ac:chgData name="Edward Bodmer" userId="f82d64a42721f930" providerId="LiveId" clId="{780E3520-BC8C-46F3-98CF-9B8925E00595}" dt="2025-09-25T21:18:52.791" v="587" actId="20577"/>
          <ac:spMkLst>
            <pc:docMk/>
            <pc:sldMk cId="2228227482" sldId="3595"/>
            <ac:spMk id="2" creationId="{3F2F23E6-08F5-A4C7-3176-398733A685E1}"/>
          </ac:spMkLst>
        </pc:spChg>
      </pc:sldChg>
      <pc:sldChg chg="del">
        <pc:chgData name="Edward Bodmer" userId="f82d64a42721f930" providerId="LiveId" clId="{780E3520-BC8C-46F3-98CF-9B8925E00595}" dt="2025-09-25T21:19:47.528" v="588" actId="2696"/>
        <pc:sldMkLst>
          <pc:docMk/>
          <pc:sldMk cId="160304453" sldId="3597"/>
        </pc:sldMkLst>
      </pc:sldChg>
      <pc:sldChg chg="add del">
        <pc:chgData name="Edward Bodmer" userId="f82d64a42721f930" providerId="LiveId" clId="{780E3520-BC8C-46F3-98CF-9B8925E00595}" dt="2025-09-25T21:20:19.915" v="590" actId="2696"/>
        <pc:sldMkLst>
          <pc:docMk/>
          <pc:sldMk cId="364672877" sldId="3597"/>
        </pc:sldMkLst>
      </pc:sldChg>
      <pc:sldChg chg="add">
        <pc:chgData name="Edward Bodmer" userId="f82d64a42721f930" providerId="LiveId" clId="{780E3520-BC8C-46F3-98CF-9B8925E00595}" dt="2025-09-26T11:59:31.063" v="1975"/>
        <pc:sldMkLst>
          <pc:docMk/>
          <pc:sldMk cId="4120348293" sldId="3597"/>
        </pc:sldMkLst>
      </pc:sldChg>
      <pc:sldChg chg="add del">
        <pc:chgData name="Edward Bodmer" userId="f82d64a42721f930" providerId="LiveId" clId="{780E3520-BC8C-46F3-98CF-9B8925E00595}" dt="2025-09-26T11:59:23.136" v="1974" actId="2696"/>
        <pc:sldMkLst>
          <pc:docMk/>
          <pc:sldMk cId="4179688930" sldId="3597"/>
        </pc:sldMkLst>
      </pc:sldChg>
      <pc:sldChg chg="del">
        <pc:chgData name="Edward Bodmer" userId="f82d64a42721f930" providerId="LiveId" clId="{780E3520-BC8C-46F3-98CF-9B8925E00595}" dt="2025-09-25T21:35:44.610" v="763" actId="2696"/>
        <pc:sldMkLst>
          <pc:docMk/>
          <pc:sldMk cId="582184214" sldId="3601"/>
        </pc:sldMkLst>
      </pc:sldChg>
      <pc:sldChg chg="modSp mod">
        <pc:chgData name="Edward Bodmer" userId="f82d64a42721f930" providerId="LiveId" clId="{780E3520-BC8C-46F3-98CF-9B8925E00595}" dt="2025-09-26T11:59:55.689" v="1977" actId="1076"/>
        <pc:sldMkLst>
          <pc:docMk/>
          <pc:sldMk cId="4275044904" sldId="3756"/>
        </pc:sldMkLst>
        <pc:spChg chg="mod">
          <ac:chgData name="Edward Bodmer" userId="f82d64a42721f930" providerId="LiveId" clId="{780E3520-BC8C-46F3-98CF-9B8925E00595}" dt="2025-09-26T11:59:51.006" v="1976" actId="1076"/>
          <ac:spMkLst>
            <pc:docMk/>
            <pc:sldMk cId="4275044904" sldId="3756"/>
            <ac:spMk id="2" creationId="{7DC569AD-3B95-FDBC-81B1-D3361B37168C}"/>
          </ac:spMkLst>
        </pc:spChg>
        <pc:spChg chg="mod">
          <ac:chgData name="Edward Bodmer" userId="f82d64a42721f930" providerId="LiveId" clId="{780E3520-BC8C-46F3-98CF-9B8925E00595}" dt="2025-09-26T11:59:55.689" v="1977" actId="1076"/>
          <ac:spMkLst>
            <pc:docMk/>
            <pc:sldMk cId="4275044904" sldId="3756"/>
            <ac:spMk id="3" creationId="{8FEA54C9-48B3-5ED9-DEF3-4F981270AA0C}"/>
          </ac:spMkLst>
        </pc:spChg>
      </pc:sldChg>
      <pc:sldChg chg="modSp mod">
        <pc:chgData name="Edward Bodmer" userId="f82d64a42721f930" providerId="LiveId" clId="{780E3520-BC8C-46F3-98CF-9B8925E00595}" dt="2025-09-26T12:00:09.956" v="1980" actId="1076"/>
        <pc:sldMkLst>
          <pc:docMk/>
          <pc:sldMk cId="3773670769" sldId="3757"/>
        </pc:sldMkLst>
        <pc:spChg chg="mod">
          <ac:chgData name="Edward Bodmer" userId="f82d64a42721f930" providerId="LiveId" clId="{780E3520-BC8C-46F3-98CF-9B8925E00595}" dt="2025-09-26T12:00:03.316" v="1978" actId="1076"/>
          <ac:spMkLst>
            <pc:docMk/>
            <pc:sldMk cId="3773670769" sldId="3757"/>
            <ac:spMk id="2" creationId="{FF141CF4-36F9-1058-6F64-8FC4E2D84470}"/>
          </ac:spMkLst>
        </pc:spChg>
        <pc:spChg chg="mod">
          <ac:chgData name="Edward Bodmer" userId="f82d64a42721f930" providerId="LiveId" clId="{780E3520-BC8C-46F3-98CF-9B8925E00595}" dt="2025-09-26T12:00:06.621" v="1979" actId="1076"/>
          <ac:spMkLst>
            <pc:docMk/>
            <pc:sldMk cId="3773670769" sldId="3757"/>
            <ac:spMk id="3" creationId="{D8CBEA83-F318-DA2F-6AFD-9C8B6E542E50}"/>
          </ac:spMkLst>
        </pc:spChg>
        <pc:picChg chg="mod">
          <ac:chgData name="Edward Bodmer" userId="f82d64a42721f930" providerId="LiveId" clId="{780E3520-BC8C-46F3-98CF-9B8925E00595}" dt="2025-09-26T12:00:09.956" v="1980" actId="1076"/>
          <ac:picMkLst>
            <pc:docMk/>
            <pc:sldMk cId="3773670769" sldId="3757"/>
            <ac:picMk id="5" creationId="{28A3E8F3-7C00-E079-6A2F-10F2E946EB07}"/>
          </ac:picMkLst>
        </pc:picChg>
      </pc:sldChg>
      <pc:sldChg chg="modSp mod">
        <pc:chgData name="Edward Bodmer" userId="f82d64a42721f930" providerId="LiveId" clId="{780E3520-BC8C-46F3-98CF-9B8925E00595}" dt="2025-09-26T11:58:55.582" v="1973" actId="20577"/>
        <pc:sldMkLst>
          <pc:docMk/>
          <pc:sldMk cId="2141649977" sldId="3762"/>
        </pc:sldMkLst>
        <pc:spChg chg="mod">
          <ac:chgData name="Edward Bodmer" userId="f82d64a42721f930" providerId="LiveId" clId="{780E3520-BC8C-46F3-98CF-9B8925E00595}" dt="2025-09-26T11:53:29.704" v="1288" actId="6549"/>
          <ac:spMkLst>
            <pc:docMk/>
            <pc:sldMk cId="2141649977" sldId="3762"/>
            <ac:spMk id="2" creationId="{4622D428-B4C6-B1C3-982D-DF2A88A69555}"/>
          </ac:spMkLst>
        </pc:spChg>
        <pc:spChg chg="mod">
          <ac:chgData name="Edward Bodmer" userId="f82d64a42721f930" providerId="LiveId" clId="{780E3520-BC8C-46F3-98CF-9B8925E00595}" dt="2025-09-26T11:58:55.582" v="1973" actId="20577"/>
          <ac:spMkLst>
            <pc:docMk/>
            <pc:sldMk cId="2141649977" sldId="3762"/>
            <ac:spMk id="3" creationId="{BE1E98AB-7B48-CD3D-21DF-DD64D130F930}"/>
          </ac:spMkLst>
        </pc:spChg>
      </pc:sldChg>
      <pc:sldChg chg="add">
        <pc:chgData name="Edward Bodmer" userId="f82d64a42721f930" providerId="LiveId" clId="{780E3520-BC8C-46F3-98CF-9B8925E00595}" dt="2025-09-25T21:37:06.349" v="766"/>
        <pc:sldMkLst>
          <pc:docMk/>
          <pc:sldMk cId="578048342" sldId="3763"/>
        </pc:sldMkLst>
      </pc:sldChg>
      <pc:sldChg chg="add del">
        <pc:chgData name="Edward Bodmer" userId="f82d64a42721f930" providerId="LiveId" clId="{780E3520-BC8C-46F3-98CF-9B8925E00595}" dt="2025-09-25T21:37:09.392" v="767" actId="47"/>
        <pc:sldMkLst>
          <pc:docMk/>
          <pc:sldMk cId="800111348" sldId="3764"/>
        </pc:sldMkLst>
      </pc:sldChg>
      <pc:sldChg chg="add">
        <pc:chgData name="Edward Bodmer" userId="f82d64a42721f930" providerId="LiveId" clId="{780E3520-BC8C-46F3-98CF-9B8925E00595}" dt="2025-09-25T21:37:06.349" v="766"/>
        <pc:sldMkLst>
          <pc:docMk/>
          <pc:sldMk cId="113127850" sldId="37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1819E7-D336-4FDF-9DA9-995FDC931D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73174D8-0C49-4C61-B33C-7CC1173F2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3E6362-C243-4BD7-8116-525C59CC8567}" type="datetimeFigureOut">
              <a:rPr lang="en-US" smtClean="0"/>
              <a:t>9/22/2025</a:t>
            </a:fld>
            <a:endParaRPr lang="en-US" dirty="0"/>
          </a:p>
        </p:txBody>
      </p:sp>
      <p:sp>
        <p:nvSpPr>
          <p:cNvPr id="4" name="Footer Placeholder 3">
            <a:extLst>
              <a:ext uri="{FF2B5EF4-FFF2-40B4-BE49-F238E27FC236}">
                <a16:creationId xmlns:a16="http://schemas.microsoft.com/office/drawing/2014/main" id="{98764A41-3FA9-4EF1-8980-6FFFC21CF8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1FB549E-CB35-449F-9813-5897D56076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0E321F-EEE9-4F4F-B3D0-DE68EC469953}" type="slidenum">
              <a:rPr lang="en-US" smtClean="0"/>
              <a:t>‹#›</a:t>
            </a:fld>
            <a:endParaRPr lang="en-US" dirty="0"/>
          </a:p>
        </p:txBody>
      </p:sp>
    </p:spTree>
    <p:extLst>
      <p:ext uri="{BB962C8B-B14F-4D97-AF65-F5344CB8AC3E}">
        <p14:creationId xmlns:p14="http://schemas.microsoft.com/office/powerpoint/2010/main" val="21948475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FE369-2E8F-48E2-856E-6FD93C2D32AA}" type="datetimeFigureOut">
              <a:rPr lang="en-US" smtClean="0"/>
              <a:t>9/22/2025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CFB40-4400-4E60-8B5A-EE890C62C97E}" type="slidenum">
              <a:rPr lang="en-US" smtClean="0"/>
              <a:t>‹#›</a:t>
            </a:fld>
            <a:endParaRPr lang="en-US" dirty="0"/>
          </a:p>
        </p:txBody>
      </p:sp>
    </p:spTree>
    <p:extLst>
      <p:ext uri="{BB962C8B-B14F-4D97-AF65-F5344CB8AC3E}">
        <p14:creationId xmlns:p14="http://schemas.microsoft.com/office/powerpoint/2010/main" val="30558713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1392D83C-F396-40D2-BF40-708C0C43392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243" name="Rectangle 3">
            <a:extLst>
              <a:ext uri="{FF2B5EF4-FFF2-40B4-BE49-F238E27FC236}">
                <a16:creationId xmlns:a16="http://schemas.microsoft.com/office/drawing/2014/main" id="{5DF640A9-4786-4692-92B2-29328BE8A1B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365545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0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215232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0"/>
            <a:ext cx="6363947" cy="1767794"/>
          </a:xfrm>
        </p:spPr>
        <p:txBody>
          <a:bodyPr anchor="b">
            <a:normAutofit/>
          </a:bodyPr>
          <a:lstStyle>
            <a:lvl1pPr algn="l">
              <a:defRPr sz="3450">
                <a:solidFill>
                  <a:srgbClr val="043F63"/>
                </a:solidFill>
                <a:latin typeface="Rockwell" panose="02060603020205020403" pitchFamily="18" charset="0"/>
              </a:defRPr>
            </a:lvl1pPr>
          </a:lstStyle>
          <a:p>
            <a:r>
              <a:rPr lang="en-US"/>
              <a:t>Click to edit Master title style</a:t>
            </a:r>
            <a:endParaRPr lang="en-US" dirty="0"/>
          </a:p>
        </p:txBody>
      </p:sp>
      <p:sp>
        <p:nvSpPr>
          <p:cNvPr id="8" name="Rectangle 7"/>
          <p:cNvSpPr/>
          <p:nvPr userDrawn="1"/>
        </p:nvSpPr>
        <p:spPr>
          <a:xfrm>
            <a:off x="8376562" y="6604908"/>
            <a:ext cx="349898" cy="25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525" dirty="0">
                <a:solidFill>
                  <a:schemeClr val="bg1"/>
                </a:solidFill>
              </a:rPr>
              <a:t>© 2022</a:t>
            </a:r>
            <a:endParaRPr lang="en-GB" sz="525" dirty="0">
              <a:solidFill>
                <a:schemeClr val="tx1"/>
              </a:solidFill>
            </a:endParaRPr>
          </a:p>
        </p:txBody>
      </p:sp>
      <p:sp>
        <p:nvSpPr>
          <p:cNvPr id="4" name="Rectangle 3">
            <a:extLst>
              <a:ext uri="{FF2B5EF4-FFF2-40B4-BE49-F238E27FC236}">
                <a16:creationId xmlns:a16="http://schemas.microsoft.com/office/drawing/2014/main" id="{0B216A5F-20D1-5F2E-7A01-3836EBE7A643}"/>
              </a:ext>
            </a:extLst>
          </p:cNvPr>
          <p:cNvSpPr/>
          <p:nvPr userDrawn="1"/>
        </p:nvSpPr>
        <p:spPr>
          <a:xfrm>
            <a:off x="6505575" y="6151564"/>
            <a:ext cx="2638427" cy="71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a:extLst>
              <a:ext uri="{FF2B5EF4-FFF2-40B4-BE49-F238E27FC236}">
                <a16:creationId xmlns:a16="http://schemas.microsoft.com/office/drawing/2014/main" id="{6D4031CF-22CF-EE22-4B1F-4CB258B244C3}"/>
              </a:ext>
            </a:extLst>
          </p:cNvPr>
          <p:cNvSpPr txBox="1"/>
          <p:nvPr userDrawn="1"/>
        </p:nvSpPr>
        <p:spPr>
          <a:xfrm>
            <a:off x="129309" y="341314"/>
            <a:ext cx="6691838" cy="933304"/>
          </a:xfrm>
          <a:prstGeom prst="rect">
            <a:avLst/>
          </a:prstGeom>
          <a:solidFill>
            <a:srgbClr val="0669A6"/>
          </a:solidFill>
        </p:spPr>
        <p:txBody>
          <a:bodyPr wrap="square" rtlCol="0">
            <a:spAutoFit/>
          </a:bodyPr>
          <a:lstStyle/>
          <a:p>
            <a:endParaRPr lang="en-US" dirty="0"/>
          </a:p>
        </p:txBody>
      </p:sp>
    </p:spTree>
    <p:extLst>
      <p:ext uri="{BB962C8B-B14F-4D97-AF65-F5344CB8AC3E}">
        <p14:creationId xmlns:p14="http://schemas.microsoft.com/office/powerpoint/2010/main" val="375396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aturEner 1 Column">
    <p:spTree>
      <p:nvGrpSpPr>
        <p:cNvPr id="1" name=""/>
        <p:cNvGrpSpPr/>
        <p:nvPr/>
      </p:nvGrpSpPr>
      <p:grpSpPr>
        <a:xfrm>
          <a:off x="0" y="0"/>
          <a:ext cx="0" cy="0"/>
          <a:chOff x="0" y="0"/>
          <a:chExt cx="0" cy="0"/>
        </a:xfrm>
      </p:grpSpPr>
      <p:sp>
        <p:nvSpPr>
          <p:cNvPr id="7" name="Rectangle 6"/>
          <p:cNvSpPr/>
          <p:nvPr userDrawn="1"/>
        </p:nvSpPr>
        <p:spPr>
          <a:xfrm>
            <a:off x="0" y="-51758"/>
            <a:ext cx="7263924" cy="418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p:cNvSpPr>
            <a:spLocks noGrp="1"/>
          </p:cNvSpPr>
          <p:nvPr>
            <p:ph type="ctrTitle" hasCustomPrompt="1"/>
          </p:nvPr>
        </p:nvSpPr>
        <p:spPr>
          <a:xfrm>
            <a:off x="238117" y="566590"/>
            <a:ext cx="8649509" cy="488877"/>
          </a:xfrm>
          <a:noFill/>
        </p:spPr>
        <p:txBody>
          <a:bodyPr>
            <a:noAutofit/>
          </a:bodyPr>
          <a:lstStyle>
            <a:lvl1pPr algn="l">
              <a:defRPr sz="3600" b="1" baseline="0">
                <a:solidFill>
                  <a:srgbClr val="002060"/>
                </a:solidFill>
                <a:latin typeface="Calibri" pitchFamily="34" charset="0"/>
              </a:defRPr>
            </a:lvl1pPr>
          </a:lstStyle>
          <a:p>
            <a:r>
              <a:rPr lang="en-US" dirty="0"/>
              <a:t>Title</a:t>
            </a:r>
          </a:p>
        </p:txBody>
      </p:sp>
      <p:sp>
        <p:nvSpPr>
          <p:cNvPr id="13" name="Text Placeholder 12"/>
          <p:cNvSpPr>
            <a:spLocks noGrp="1"/>
          </p:cNvSpPr>
          <p:nvPr>
            <p:ph type="body" sz="quarter" idx="13"/>
          </p:nvPr>
        </p:nvSpPr>
        <p:spPr>
          <a:xfrm>
            <a:off x="238117" y="1284499"/>
            <a:ext cx="4118223" cy="4615969"/>
          </a:xfrm>
        </p:spPr>
        <p:txBody>
          <a:bodyPr/>
          <a:lstStyle>
            <a:lvl1pPr>
              <a:buFont typeface="Wingdings" pitchFamily="2" charset="2"/>
              <a:buChar char="§"/>
              <a:defRPr sz="2400" b="0" i="0" baseline="0">
                <a:solidFill>
                  <a:schemeClr val="tx1"/>
                </a:solidFill>
                <a:latin typeface="Calibri" pitchFamily="34" charset="0"/>
              </a:defRPr>
            </a:lvl1pPr>
            <a:lvl2pPr>
              <a:buFont typeface="Wingdings" pitchFamily="2" charset="2"/>
              <a:buChar char="ú"/>
              <a:defRPr sz="2400" b="0" i="0" baseline="0">
                <a:solidFill>
                  <a:srgbClr val="898989"/>
                </a:solidFill>
                <a:latin typeface="Calibri" pitchFamily="34" charset="0"/>
              </a:defRPr>
            </a:lvl2pPr>
            <a:lvl3pPr>
              <a:buFont typeface="Wingdings 2" pitchFamily="18" charset="2"/>
              <a:buChar char=""/>
              <a:defRPr sz="1800" b="0" i="0" baseline="0">
                <a:solidFill>
                  <a:srgbClr val="898989"/>
                </a:solidFill>
                <a:latin typeface="Calibri" pitchFamily="34" charset="0"/>
              </a:defRPr>
            </a:lvl3pPr>
            <a:lvl4pPr>
              <a:buFont typeface="Courier New" pitchFamily="49" charset="0"/>
              <a:buChar char="o"/>
              <a:defRPr sz="1600" b="0" i="0" baseline="0">
                <a:solidFill>
                  <a:srgbClr val="898989"/>
                </a:solidFill>
                <a:latin typeface="Calibri"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 Placeholder 12">
            <a:extLst>
              <a:ext uri="{FF2B5EF4-FFF2-40B4-BE49-F238E27FC236}">
                <a16:creationId xmlns:a16="http://schemas.microsoft.com/office/drawing/2014/main" id="{72716ADE-FC81-0C94-5914-0651BD09FFCC}"/>
              </a:ext>
            </a:extLst>
          </p:cNvPr>
          <p:cNvSpPr>
            <a:spLocks noGrp="1"/>
          </p:cNvSpPr>
          <p:nvPr>
            <p:ph type="body" sz="quarter" idx="14"/>
          </p:nvPr>
        </p:nvSpPr>
        <p:spPr>
          <a:xfrm>
            <a:off x="4548997" y="1284499"/>
            <a:ext cx="4118224" cy="4615969"/>
          </a:xfrm>
        </p:spPr>
        <p:txBody>
          <a:bodyPr/>
          <a:lstStyle>
            <a:lvl1pPr>
              <a:buFont typeface="Wingdings" pitchFamily="2" charset="2"/>
              <a:buChar char="§"/>
              <a:defRPr sz="2400" b="0" i="0" baseline="0">
                <a:solidFill>
                  <a:schemeClr val="tx1"/>
                </a:solidFill>
                <a:latin typeface="Calibri" pitchFamily="34" charset="0"/>
              </a:defRPr>
            </a:lvl1pPr>
            <a:lvl2pPr>
              <a:buFont typeface="Wingdings" pitchFamily="2" charset="2"/>
              <a:buChar char="ú"/>
              <a:defRPr sz="2400" b="0" i="0" baseline="0">
                <a:solidFill>
                  <a:srgbClr val="898989"/>
                </a:solidFill>
                <a:latin typeface="Calibri" pitchFamily="34" charset="0"/>
              </a:defRPr>
            </a:lvl2pPr>
            <a:lvl3pPr>
              <a:buFont typeface="Wingdings 2" pitchFamily="18" charset="2"/>
              <a:buChar char=""/>
              <a:defRPr sz="1800" b="0" i="0" baseline="0">
                <a:solidFill>
                  <a:srgbClr val="898989"/>
                </a:solidFill>
                <a:latin typeface="Calibri" pitchFamily="34" charset="0"/>
              </a:defRPr>
            </a:lvl3pPr>
            <a:lvl4pPr>
              <a:buFont typeface="Courier New" pitchFamily="49" charset="0"/>
              <a:buChar char="o"/>
              <a:defRPr sz="1600" b="0" i="0" baseline="0">
                <a:solidFill>
                  <a:srgbClr val="898989"/>
                </a:solidFill>
                <a:latin typeface="Calibri"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Rectangle 3">
            <a:extLst>
              <a:ext uri="{FF2B5EF4-FFF2-40B4-BE49-F238E27FC236}">
                <a16:creationId xmlns:a16="http://schemas.microsoft.com/office/drawing/2014/main" id="{A770A28F-25BE-7FB3-5D11-22718FE03814}"/>
              </a:ext>
            </a:extLst>
          </p:cNvPr>
          <p:cNvSpPr/>
          <p:nvPr userDrawn="1"/>
        </p:nvSpPr>
        <p:spPr>
          <a:xfrm>
            <a:off x="6505575" y="6142039"/>
            <a:ext cx="2638427" cy="71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90947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344" y="1055803"/>
            <a:ext cx="7902608" cy="4913771"/>
          </a:xfrm>
        </p:spPr>
        <p:txBody>
          <a:bodyPr>
            <a:normAutofit/>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56B3EF04-CBD9-44A7-828D-D03E9B23CBDD}"/>
              </a:ext>
            </a:extLst>
          </p:cNvPr>
          <p:cNvSpPr>
            <a:spLocks noGrp="1"/>
          </p:cNvSpPr>
          <p:nvPr>
            <p:ph type="title"/>
          </p:nvPr>
        </p:nvSpPr>
        <p:spPr>
          <a:xfrm>
            <a:off x="732344" y="198385"/>
            <a:ext cx="7666938" cy="690676"/>
          </a:xfrm>
        </p:spPr>
        <p:txBody>
          <a:bodyPr>
            <a:normAutofit/>
          </a:bodyPr>
          <a:lstStyle>
            <a:lvl1pPr algn="ctr">
              <a:defRPr sz="3200" b="0">
                <a:latin typeface="Franklin Gothic Demi" panose="020B0703020102020204" pitchFamily="34" charset="0"/>
                <a:cs typeface="Times New Roman" panose="02020603050405020304" pitchFamily="18" charset="0"/>
              </a:defRPr>
            </a:lvl1pPr>
          </a:lstStyle>
          <a:p>
            <a:r>
              <a:rPr lang="en-US" dirty="0"/>
              <a:t>Click to edit Master title style</a:t>
            </a:r>
          </a:p>
        </p:txBody>
      </p:sp>
      <p:sp>
        <p:nvSpPr>
          <p:cNvPr id="9" name="슬라이드 번호 개체 틀 5">
            <a:extLst>
              <a:ext uri="{FF2B5EF4-FFF2-40B4-BE49-F238E27FC236}">
                <a16:creationId xmlns:a16="http://schemas.microsoft.com/office/drawing/2014/main" id="{B775D987-4BB2-4315-9290-E5AA81557DF0}"/>
              </a:ext>
            </a:extLst>
          </p:cNvPr>
          <p:cNvSpPr>
            <a:spLocks noGrp="1"/>
          </p:cNvSpPr>
          <p:nvPr>
            <p:ph type="sldNum" sz="quarter" idx="12"/>
          </p:nvPr>
        </p:nvSpPr>
        <p:spPr>
          <a:xfrm>
            <a:off x="8531258" y="6482601"/>
            <a:ext cx="546754" cy="266991"/>
          </a:xfrm>
          <a:prstGeom prst="rect">
            <a:avLst/>
          </a:prstGeom>
        </p:spPr>
        <p:txBody>
          <a:bodyPr/>
          <a:lstStyle>
            <a:lvl1pPr>
              <a:defRPr sz="1100">
                <a:solidFill>
                  <a:schemeClr val="accent1"/>
                </a:solidFill>
              </a:defRPr>
            </a:lvl1pPr>
          </a:lstStyle>
          <a:p>
            <a:pPr algn="ctr"/>
            <a:fld id="{0C3A1854-6B63-4059-B360-A3C4972BF0FC}" type="slidenum">
              <a:rPr lang="ko-KR" altLang="en-US" smtClean="0"/>
              <a:pPr algn="ctr"/>
              <a:t>‹#›</a:t>
            </a:fld>
            <a:endParaRPr lang="ko-KR" altLang="en-US" dirty="0"/>
          </a:p>
        </p:txBody>
      </p:sp>
      <p:sp>
        <p:nvSpPr>
          <p:cNvPr id="4" name="Rectangle 3">
            <a:extLst>
              <a:ext uri="{FF2B5EF4-FFF2-40B4-BE49-F238E27FC236}">
                <a16:creationId xmlns:a16="http://schemas.microsoft.com/office/drawing/2014/main" id="{420C6501-6A7B-E936-F1C0-9DBD006606E1}"/>
              </a:ext>
            </a:extLst>
          </p:cNvPr>
          <p:cNvSpPr/>
          <p:nvPr userDrawn="1"/>
        </p:nvSpPr>
        <p:spPr>
          <a:xfrm>
            <a:off x="6505575" y="6142039"/>
            <a:ext cx="2638427" cy="71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17790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38E3EFF1-9C39-D067-1983-FB385FC8E5A8}"/>
              </a:ext>
            </a:extLst>
          </p:cNvPr>
          <p:cNvSpPr/>
          <p:nvPr userDrawn="1"/>
        </p:nvSpPr>
        <p:spPr>
          <a:xfrm>
            <a:off x="6505575" y="6142039"/>
            <a:ext cx="2638427" cy="71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490523231"/>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NaturEner 1 Column">
    <p:spTree>
      <p:nvGrpSpPr>
        <p:cNvPr id="1" name=""/>
        <p:cNvGrpSpPr/>
        <p:nvPr/>
      </p:nvGrpSpPr>
      <p:grpSpPr>
        <a:xfrm>
          <a:off x="0" y="0"/>
          <a:ext cx="0" cy="0"/>
          <a:chOff x="0" y="0"/>
          <a:chExt cx="0" cy="0"/>
        </a:xfrm>
      </p:grpSpPr>
      <p:sp>
        <p:nvSpPr>
          <p:cNvPr id="7" name="Rectangle 6"/>
          <p:cNvSpPr/>
          <p:nvPr userDrawn="1"/>
        </p:nvSpPr>
        <p:spPr>
          <a:xfrm>
            <a:off x="0" y="0"/>
            <a:ext cx="7263924" cy="418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lide Number Placeholder 5"/>
          <p:cNvSpPr>
            <a:spLocks noGrp="1"/>
          </p:cNvSpPr>
          <p:nvPr>
            <p:ph type="sldNum" sz="quarter" idx="12"/>
          </p:nvPr>
        </p:nvSpPr>
        <p:spPr>
          <a:xfrm>
            <a:off x="8468890" y="6470618"/>
            <a:ext cx="525566" cy="365125"/>
          </a:xfrm>
          <a:prstGeom prst="rect">
            <a:avLst/>
          </a:prstGeom>
        </p:spPr>
        <p:txBody>
          <a:bodyPr/>
          <a:lstStyle>
            <a:lvl1pPr>
              <a:defRPr b="1" i="0" baseline="0">
                <a:solidFill>
                  <a:schemeClr val="bg1"/>
                </a:solidFill>
                <a:latin typeface="Calibri" pitchFamily="34" charset="0"/>
              </a:defRPr>
            </a:lvl1pPr>
          </a:lstStyle>
          <a:p>
            <a:fld id="{544D8C8E-B901-46BC-B69F-216056E5919B}" type="slidenum">
              <a:rPr lang="en-US" smtClean="0"/>
              <a:pPr/>
              <a:t>‹#›</a:t>
            </a:fld>
            <a:endParaRPr lang="en-US" dirty="0"/>
          </a:p>
        </p:txBody>
      </p:sp>
      <p:sp>
        <p:nvSpPr>
          <p:cNvPr id="12" name="Title 1"/>
          <p:cNvSpPr>
            <a:spLocks noGrp="1"/>
          </p:cNvSpPr>
          <p:nvPr>
            <p:ph type="ctrTitle" hasCustomPrompt="1"/>
          </p:nvPr>
        </p:nvSpPr>
        <p:spPr>
          <a:xfrm>
            <a:off x="238117" y="566590"/>
            <a:ext cx="8649509" cy="488877"/>
          </a:xfrm>
          <a:noFill/>
        </p:spPr>
        <p:txBody>
          <a:bodyPr>
            <a:noAutofit/>
          </a:bodyPr>
          <a:lstStyle>
            <a:lvl1pPr algn="l">
              <a:defRPr sz="3600" b="1" baseline="0">
                <a:solidFill>
                  <a:srgbClr val="002060"/>
                </a:solidFill>
                <a:latin typeface="Calibri" pitchFamily="34" charset="0"/>
              </a:defRPr>
            </a:lvl1pPr>
          </a:lstStyle>
          <a:p>
            <a:r>
              <a:rPr lang="en-US" dirty="0"/>
              <a:t>Title</a:t>
            </a:r>
          </a:p>
        </p:txBody>
      </p:sp>
      <p:sp>
        <p:nvSpPr>
          <p:cNvPr id="13" name="Text Placeholder 12"/>
          <p:cNvSpPr>
            <a:spLocks noGrp="1"/>
          </p:cNvSpPr>
          <p:nvPr>
            <p:ph type="body" sz="quarter" idx="13"/>
          </p:nvPr>
        </p:nvSpPr>
        <p:spPr>
          <a:xfrm>
            <a:off x="247102" y="1490133"/>
            <a:ext cx="8448165" cy="4312400"/>
          </a:xfrm>
        </p:spPr>
        <p:txBody>
          <a:bodyPr/>
          <a:lstStyle>
            <a:lvl1pPr>
              <a:buFont typeface="Wingdings" pitchFamily="2" charset="2"/>
              <a:buChar char="§"/>
              <a:defRPr sz="1650" b="1" i="0" baseline="0">
                <a:solidFill>
                  <a:srgbClr val="898989"/>
                </a:solidFill>
                <a:latin typeface="Calibri" pitchFamily="34" charset="0"/>
              </a:defRPr>
            </a:lvl1pPr>
            <a:lvl2pPr>
              <a:buFont typeface="Wingdings" pitchFamily="2" charset="2"/>
              <a:buChar char="ú"/>
              <a:defRPr sz="1500" b="1" i="0" baseline="0">
                <a:solidFill>
                  <a:srgbClr val="898989"/>
                </a:solidFill>
                <a:latin typeface="Calibri" pitchFamily="34" charset="0"/>
              </a:defRPr>
            </a:lvl2pPr>
            <a:lvl3pPr>
              <a:buFont typeface="Wingdings 2" pitchFamily="18" charset="2"/>
              <a:buChar char=""/>
              <a:defRPr sz="1350" b="1" i="0" baseline="0">
                <a:solidFill>
                  <a:srgbClr val="898989"/>
                </a:solidFill>
                <a:latin typeface="Calibri" pitchFamily="34" charset="0"/>
              </a:defRPr>
            </a:lvl3pPr>
            <a:lvl4pPr>
              <a:buFont typeface="Courier New" pitchFamily="49" charset="0"/>
              <a:buChar char="o"/>
              <a:defRPr sz="1200" b="1" i="0" baseline="0">
                <a:solidFill>
                  <a:srgbClr val="898989"/>
                </a:solidFill>
                <a:latin typeface="Calibri"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Rectangle 2">
            <a:extLst>
              <a:ext uri="{FF2B5EF4-FFF2-40B4-BE49-F238E27FC236}">
                <a16:creationId xmlns:a16="http://schemas.microsoft.com/office/drawing/2014/main" id="{511051DF-A9CC-1B05-52FB-E9472356D80D}"/>
              </a:ext>
            </a:extLst>
          </p:cNvPr>
          <p:cNvSpPr/>
          <p:nvPr userDrawn="1"/>
        </p:nvSpPr>
        <p:spPr>
          <a:xfrm>
            <a:off x="6505575" y="6142039"/>
            <a:ext cx="2638427" cy="71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25992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685800" rtl="0" eaLnBrk="1" latinLnBrk="0" hangingPunct="1">
              <a:lnSpc>
                <a:spcPct val="90000"/>
              </a:lnSpc>
              <a:spcBef>
                <a:spcPct val="0"/>
              </a:spcBef>
              <a:buNone/>
              <a:defRPr lang="en-US" sz="3600" b="1" kern="1200" baseline="0" dirty="0">
                <a:solidFill>
                  <a:srgbClr val="002060"/>
                </a:solidFill>
                <a:latin typeface="Calibri" pitchFamily="34" charset="0"/>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04801" y="1209675"/>
            <a:ext cx="8316686" cy="4395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8306580" y="6604908"/>
            <a:ext cx="349898" cy="25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525" dirty="0">
                <a:solidFill>
                  <a:schemeClr val="bg1"/>
                </a:solidFill>
              </a:rPr>
              <a:t>© 2022</a:t>
            </a:r>
            <a:endParaRPr lang="en-GB" sz="525" dirty="0">
              <a:solidFill>
                <a:schemeClr val="tx1"/>
              </a:solidFill>
            </a:endParaRPr>
          </a:p>
        </p:txBody>
      </p:sp>
      <p:sp>
        <p:nvSpPr>
          <p:cNvPr id="6" name="Rectangle 5">
            <a:extLst>
              <a:ext uri="{FF2B5EF4-FFF2-40B4-BE49-F238E27FC236}">
                <a16:creationId xmlns:a16="http://schemas.microsoft.com/office/drawing/2014/main" id="{79476905-5212-1244-FE27-90964E4324BD}"/>
              </a:ext>
            </a:extLst>
          </p:cNvPr>
          <p:cNvSpPr/>
          <p:nvPr userDrawn="1"/>
        </p:nvSpPr>
        <p:spPr>
          <a:xfrm>
            <a:off x="6505575" y="6132514"/>
            <a:ext cx="2638427" cy="71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Box 3">
            <a:extLst>
              <a:ext uri="{FF2B5EF4-FFF2-40B4-BE49-F238E27FC236}">
                <a16:creationId xmlns:a16="http://schemas.microsoft.com/office/drawing/2014/main" id="{E620FE53-C5B5-8ABE-9DB9-700570866F4B}"/>
              </a:ext>
            </a:extLst>
          </p:cNvPr>
          <p:cNvSpPr txBox="1"/>
          <p:nvPr userDrawn="1"/>
        </p:nvSpPr>
        <p:spPr>
          <a:xfrm>
            <a:off x="0" y="6132514"/>
            <a:ext cx="6505575" cy="725486"/>
          </a:xfrm>
          <a:prstGeom prst="rect">
            <a:avLst/>
          </a:prstGeom>
          <a:solidFill>
            <a:srgbClr val="0669A6"/>
          </a:solidFill>
        </p:spPr>
        <p:txBody>
          <a:bodyPr wrap="square" rtlCol="0">
            <a:spAutoFit/>
          </a:bodyPr>
          <a:lstStyle/>
          <a:p>
            <a:endParaRPr lang="en-US" dirty="0"/>
          </a:p>
        </p:txBody>
      </p:sp>
    </p:spTree>
    <p:extLst>
      <p:ext uri="{BB962C8B-B14F-4D97-AF65-F5344CB8AC3E}">
        <p14:creationId xmlns:p14="http://schemas.microsoft.com/office/powerpoint/2010/main" val="96028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38125" y="1285875"/>
            <a:ext cx="4152900" cy="4344458"/>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43425" y="1285875"/>
            <a:ext cx="4152900" cy="4344458"/>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8621487" y="6492456"/>
            <a:ext cx="522514" cy="400050"/>
          </a:xfrm>
          <a:prstGeom prst="rect">
            <a:avLst/>
          </a:prstGeom>
        </p:spPr>
        <p:txBody>
          <a:bodyPr/>
          <a:lstStyle/>
          <a:p>
            <a:fld id="{EB241CD2-1E45-42A3-B213-66A034DF9A3B}" type="slidenum">
              <a:rPr lang="en-GB" smtClean="0"/>
              <a:t>‹#›</a:t>
            </a:fld>
            <a:endParaRPr lang="en-GB" dirty="0"/>
          </a:p>
        </p:txBody>
      </p:sp>
      <p:sp>
        <p:nvSpPr>
          <p:cNvPr id="8" name="Rectangle 7"/>
          <p:cNvSpPr/>
          <p:nvPr userDrawn="1"/>
        </p:nvSpPr>
        <p:spPr>
          <a:xfrm>
            <a:off x="8306580" y="6604908"/>
            <a:ext cx="349898" cy="25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525" dirty="0">
                <a:solidFill>
                  <a:schemeClr val="bg1"/>
                </a:solidFill>
              </a:rPr>
              <a:t>© 2022</a:t>
            </a:r>
            <a:endParaRPr lang="en-GB" sz="525" dirty="0">
              <a:solidFill>
                <a:schemeClr val="tx1"/>
              </a:solidFill>
            </a:endParaRPr>
          </a:p>
        </p:txBody>
      </p:sp>
      <p:sp>
        <p:nvSpPr>
          <p:cNvPr id="6" name="Rectangle 5">
            <a:extLst>
              <a:ext uri="{FF2B5EF4-FFF2-40B4-BE49-F238E27FC236}">
                <a16:creationId xmlns:a16="http://schemas.microsoft.com/office/drawing/2014/main" id="{1F538AA6-3484-5364-7036-EBC6426C7BEF}"/>
              </a:ext>
            </a:extLst>
          </p:cNvPr>
          <p:cNvSpPr/>
          <p:nvPr userDrawn="1"/>
        </p:nvSpPr>
        <p:spPr>
          <a:xfrm>
            <a:off x="6505575" y="6151564"/>
            <a:ext cx="2638427" cy="71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08350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21487" y="6492456"/>
            <a:ext cx="522514" cy="400050"/>
          </a:xfrm>
          <a:prstGeom prst="rect">
            <a:avLst/>
          </a:prstGeom>
        </p:spPr>
        <p:txBody>
          <a:bodyPr/>
          <a:lstStyle/>
          <a:p>
            <a:fld id="{EB241CD2-1E45-42A3-B213-66A034DF9A3B}" type="slidenum">
              <a:rPr lang="en-GB" smtClean="0"/>
              <a:t>‹#›</a:t>
            </a:fld>
            <a:endParaRPr lang="en-GB" dirty="0"/>
          </a:p>
        </p:txBody>
      </p:sp>
      <p:sp>
        <p:nvSpPr>
          <p:cNvPr id="5" name="Rectangle 4"/>
          <p:cNvSpPr/>
          <p:nvPr userDrawn="1"/>
        </p:nvSpPr>
        <p:spPr>
          <a:xfrm>
            <a:off x="8306580" y="6604908"/>
            <a:ext cx="349898" cy="25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525" dirty="0">
                <a:solidFill>
                  <a:schemeClr val="bg1"/>
                </a:solidFill>
              </a:rPr>
              <a:t>© 2022</a:t>
            </a:r>
            <a:endParaRPr lang="en-GB" sz="525" dirty="0">
              <a:solidFill>
                <a:schemeClr val="tx1"/>
              </a:solidFill>
            </a:endParaRPr>
          </a:p>
        </p:txBody>
      </p:sp>
      <p:sp>
        <p:nvSpPr>
          <p:cNvPr id="3" name="Rectangle 2">
            <a:extLst>
              <a:ext uri="{FF2B5EF4-FFF2-40B4-BE49-F238E27FC236}">
                <a16:creationId xmlns:a16="http://schemas.microsoft.com/office/drawing/2014/main" id="{C761C9A3-EFA4-9282-47D4-A0B528D661C8}"/>
              </a:ext>
            </a:extLst>
          </p:cNvPr>
          <p:cNvSpPr/>
          <p:nvPr userDrawn="1"/>
        </p:nvSpPr>
        <p:spPr>
          <a:xfrm>
            <a:off x="6505575" y="6151564"/>
            <a:ext cx="2638427" cy="71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87054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8621487" y="6492456"/>
            <a:ext cx="522514" cy="400050"/>
          </a:xfrm>
          <a:prstGeom prst="rect">
            <a:avLst/>
          </a:prstGeom>
        </p:spPr>
        <p:txBody>
          <a:bodyPr/>
          <a:lstStyle/>
          <a:p>
            <a:fld id="{EB241CD2-1E45-42A3-B213-66A034DF9A3B}" type="slidenum">
              <a:rPr lang="en-GB" smtClean="0"/>
              <a:pPr/>
              <a:t>‹#›</a:t>
            </a:fld>
            <a:endParaRPr lang="en-GB" dirty="0"/>
          </a:p>
        </p:txBody>
      </p:sp>
      <p:sp>
        <p:nvSpPr>
          <p:cNvPr id="4" name="Content Placeholder 2"/>
          <p:cNvSpPr>
            <a:spLocks noGrp="1"/>
          </p:cNvSpPr>
          <p:nvPr>
            <p:ph sz="half" idx="1"/>
          </p:nvPr>
        </p:nvSpPr>
        <p:spPr>
          <a:xfrm>
            <a:off x="238126" y="1285875"/>
            <a:ext cx="1810808" cy="46658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2"/>
          </p:nvPr>
        </p:nvSpPr>
        <p:spPr>
          <a:xfrm>
            <a:off x="2502960" y="1285875"/>
            <a:ext cx="1810808" cy="4665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11"/>
          </p:nvPr>
        </p:nvSpPr>
        <p:spPr>
          <a:xfrm>
            <a:off x="4767793" y="1285875"/>
            <a:ext cx="1810808" cy="46658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12"/>
          </p:nvPr>
        </p:nvSpPr>
        <p:spPr>
          <a:xfrm>
            <a:off x="7032628" y="1285875"/>
            <a:ext cx="1810808" cy="4665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8306580" y="6604908"/>
            <a:ext cx="349898" cy="25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525" dirty="0">
                <a:solidFill>
                  <a:schemeClr val="bg1"/>
                </a:solidFill>
              </a:rPr>
              <a:t>© 2022</a:t>
            </a:r>
            <a:endParaRPr lang="en-GB" sz="525" dirty="0">
              <a:solidFill>
                <a:schemeClr val="tx1"/>
              </a:solidFill>
            </a:endParaRPr>
          </a:p>
        </p:txBody>
      </p:sp>
      <p:sp>
        <p:nvSpPr>
          <p:cNvPr id="9" name="Rectangle 8">
            <a:extLst>
              <a:ext uri="{FF2B5EF4-FFF2-40B4-BE49-F238E27FC236}">
                <a16:creationId xmlns:a16="http://schemas.microsoft.com/office/drawing/2014/main" id="{C9211EA1-C4F2-C9E4-9061-84A8B20D2768}"/>
              </a:ext>
            </a:extLst>
          </p:cNvPr>
          <p:cNvSpPr/>
          <p:nvPr userDrawn="1"/>
        </p:nvSpPr>
        <p:spPr>
          <a:xfrm>
            <a:off x="6505575" y="6142039"/>
            <a:ext cx="2638427" cy="71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92870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7254876" y="6456189"/>
            <a:ext cx="1889125" cy="418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685800" y="2130427"/>
            <a:ext cx="7772400" cy="1470025"/>
          </a:xfrm>
          <a:solidFill>
            <a:schemeClr val="bg2">
              <a:lumMod val="20000"/>
              <a:lumOff val="80000"/>
            </a:schemeClr>
          </a:solidFill>
        </p:spPr>
        <p:txBody>
          <a:bodyPr/>
          <a:lstStyle>
            <a:lvl1pPr algn="ctr">
              <a:defRPr lang="en-US" sz="7200" b="1" smtClean="0">
                <a:solidFill>
                  <a:schemeClr val="tx1"/>
                </a:solidFill>
                <a:latin typeface="Calibri" pitchFamily="34" charset="0"/>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7" name="Rectangle 6"/>
          <p:cNvSpPr/>
          <p:nvPr userDrawn="1"/>
        </p:nvSpPr>
        <p:spPr>
          <a:xfrm>
            <a:off x="0" y="0"/>
            <a:ext cx="7263924" cy="418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15515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8621487" y="6492456"/>
            <a:ext cx="522514" cy="400050"/>
          </a:xfrm>
          <a:prstGeom prst="rect">
            <a:avLst/>
          </a:prstGeom>
        </p:spPr>
        <p:txBody>
          <a:bodyPr/>
          <a:lstStyle/>
          <a:p>
            <a:fld id="{EB241CD2-1E45-42A3-B213-66A034DF9A3B}" type="slidenum">
              <a:rPr lang="en-GB" smtClean="0"/>
              <a:pPr/>
              <a:t>‹#›</a:t>
            </a:fld>
            <a:endParaRPr lang="en-GB" dirty="0"/>
          </a:p>
        </p:txBody>
      </p:sp>
      <p:sp>
        <p:nvSpPr>
          <p:cNvPr id="4" name="Content Placeholder 2"/>
          <p:cNvSpPr>
            <a:spLocks noGrp="1"/>
          </p:cNvSpPr>
          <p:nvPr>
            <p:ph sz="half" idx="1"/>
          </p:nvPr>
        </p:nvSpPr>
        <p:spPr>
          <a:xfrm>
            <a:off x="238125" y="1285875"/>
            <a:ext cx="2537122" cy="46658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1"/>
          </p:nvPr>
        </p:nvSpPr>
        <p:spPr>
          <a:xfrm>
            <a:off x="3223812" y="1285875"/>
            <a:ext cx="2537122" cy="46658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2"/>
          </p:nvPr>
        </p:nvSpPr>
        <p:spPr>
          <a:xfrm>
            <a:off x="6084365" y="1285875"/>
            <a:ext cx="2537122" cy="46658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8306580" y="6604908"/>
            <a:ext cx="349898" cy="25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525" dirty="0">
                <a:solidFill>
                  <a:schemeClr val="bg1"/>
                </a:solidFill>
              </a:rPr>
              <a:t>© 2022</a:t>
            </a:r>
            <a:endParaRPr lang="en-GB" sz="525" dirty="0">
              <a:solidFill>
                <a:schemeClr val="tx1"/>
              </a:solidFill>
            </a:endParaRPr>
          </a:p>
        </p:txBody>
      </p:sp>
      <p:sp>
        <p:nvSpPr>
          <p:cNvPr id="6" name="Rectangle 5">
            <a:extLst>
              <a:ext uri="{FF2B5EF4-FFF2-40B4-BE49-F238E27FC236}">
                <a16:creationId xmlns:a16="http://schemas.microsoft.com/office/drawing/2014/main" id="{0A5EF549-FC4A-0AF6-79E5-6F9900E1BE83}"/>
              </a:ext>
            </a:extLst>
          </p:cNvPr>
          <p:cNvSpPr/>
          <p:nvPr userDrawn="1"/>
        </p:nvSpPr>
        <p:spPr>
          <a:xfrm>
            <a:off x="6505575" y="6142039"/>
            <a:ext cx="2638427" cy="71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50112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turEner 1 Column">
    <p:spTree>
      <p:nvGrpSpPr>
        <p:cNvPr id="1" name=""/>
        <p:cNvGrpSpPr/>
        <p:nvPr/>
      </p:nvGrpSpPr>
      <p:grpSpPr>
        <a:xfrm>
          <a:off x="0" y="0"/>
          <a:ext cx="0" cy="0"/>
          <a:chOff x="0" y="0"/>
          <a:chExt cx="0" cy="0"/>
        </a:xfrm>
      </p:grpSpPr>
      <p:sp>
        <p:nvSpPr>
          <p:cNvPr id="7" name="Rectangle 6"/>
          <p:cNvSpPr/>
          <p:nvPr userDrawn="1"/>
        </p:nvSpPr>
        <p:spPr>
          <a:xfrm>
            <a:off x="0" y="-16933"/>
            <a:ext cx="7263924" cy="418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B0F0"/>
              </a:solidFill>
              <a:highlight>
                <a:srgbClr val="00FFFF"/>
              </a:highlight>
            </a:endParaRPr>
          </a:p>
        </p:txBody>
      </p:sp>
      <p:sp>
        <p:nvSpPr>
          <p:cNvPr id="12" name="Title 1"/>
          <p:cNvSpPr>
            <a:spLocks noGrp="1"/>
          </p:cNvSpPr>
          <p:nvPr>
            <p:ph type="ctrTitle" hasCustomPrompt="1"/>
          </p:nvPr>
        </p:nvSpPr>
        <p:spPr>
          <a:xfrm>
            <a:off x="242608" y="770144"/>
            <a:ext cx="8649509" cy="488877"/>
          </a:xfrm>
          <a:noFill/>
        </p:spPr>
        <p:txBody>
          <a:bodyPr>
            <a:noAutofit/>
          </a:bodyPr>
          <a:lstStyle>
            <a:lvl1pPr algn="l">
              <a:defRPr sz="3600" b="1" baseline="0">
                <a:solidFill>
                  <a:srgbClr val="002060"/>
                </a:solidFill>
                <a:latin typeface="Calibri" pitchFamily="34" charset="0"/>
              </a:defRPr>
            </a:lvl1pPr>
          </a:lstStyle>
          <a:p>
            <a:r>
              <a:rPr lang="en-US" dirty="0"/>
              <a:t>Title</a:t>
            </a:r>
          </a:p>
        </p:txBody>
      </p:sp>
      <p:sp>
        <p:nvSpPr>
          <p:cNvPr id="13" name="Text Placeholder 12"/>
          <p:cNvSpPr>
            <a:spLocks noGrp="1"/>
          </p:cNvSpPr>
          <p:nvPr>
            <p:ph type="body" sz="quarter" idx="13"/>
          </p:nvPr>
        </p:nvSpPr>
        <p:spPr>
          <a:xfrm>
            <a:off x="242608" y="1600200"/>
            <a:ext cx="8649509" cy="4360333"/>
          </a:xfrm>
        </p:spPr>
        <p:txBody>
          <a:bodyPr/>
          <a:lstStyle>
            <a:lvl1pPr>
              <a:buFont typeface="Wingdings" pitchFamily="2" charset="2"/>
              <a:buChar char="§"/>
              <a:defRPr sz="2400" b="0" i="0" baseline="0">
                <a:solidFill>
                  <a:schemeClr val="tx1"/>
                </a:solidFill>
                <a:latin typeface="Calibri" pitchFamily="34" charset="0"/>
              </a:defRPr>
            </a:lvl1pPr>
            <a:lvl2pPr>
              <a:buFont typeface="Wingdings" pitchFamily="2" charset="2"/>
              <a:buChar char="ú"/>
              <a:defRPr sz="2400" b="0" i="0" baseline="0">
                <a:solidFill>
                  <a:srgbClr val="898989"/>
                </a:solidFill>
                <a:latin typeface="Calibri" pitchFamily="34" charset="0"/>
              </a:defRPr>
            </a:lvl2pPr>
            <a:lvl3pPr>
              <a:buFont typeface="Wingdings 2" pitchFamily="18" charset="2"/>
              <a:buChar char=""/>
              <a:defRPr sz="1800" b="0" i="0" baseline="0">
                <a:solidFill>
                  <a:srgbClr val="898989"/>
                </a:solidFill>
                <a:latin typeface="Calibri" pitchFamily="34" charset="0"/>
              </a:defRPr>
            </a:lvl3pPr>
            <a:lvl4pPr>
              <a:buFont typeface="Courier New" pitchFamily="49" charset="0"/>
              <a:buChar char="o"/>
              <a:defRPr sz="1600" b="0" i="0" baseline="0">
                <a:solidFill>
                  <a:srgbClr val="898989"/>
                </a:solidFill>
                <a:latin typeface="Calibri"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1">
            <a:extLst>
              <a:ext uri="{FF2B5EF4-FFF2-40B4-BE49-F238E27FC236}">
                <a16:creationId xmlns:a16="http://schemas.microsoft.com/office/drawing/2014/main" id="{274A80EE-94DD-3480-29AD-19AF09F06007}"/>
              </a:ext>
            </a:extLst>
          </p:cNvPr>
          <p:cNvSpPr/>
          <p:nvPr userDrawn="1"/>
        </p:nvSpPr>
        <p:spPr>
          <a:xfrm>
            <a:off x="6505575" y="6151564"/>
            <a:ext cx="2638427" cy="71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65185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ctr">
              <a:defRPr lang="en-US" sz="6000" b="1" smtClean="0">
                <a:solidFill>
                  <a:srgbClr val="002060"/>
                </a:solidFill>
                <a:latin typeface="Calibri" pitchFamily="34" charset="0"/>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7" name="Rectangle 6"/>
          <p:cNvSpPr/>
          <p:nvPr userDrawn="1"/>
        </p:nvSpPr>
        <p:spPr>
          <a:xfrm>
            <a:off x="0" y="-51758"/>
            <a:ext cx="7263924" cy="418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AF5C2C78-7968-D10D-1D19-3395F2538571}"/>
              </a:ext>
            </a:extLst>
          </p:cNvPr>
          <p:cNvSpPr/>
          <p:nvPr userDrawn="1"/>
        </p:nvSpPr>
        <p:spPr>
          <a:xfrm>
            <a:off x="6505575" y="6142039"/>
            <a:ext cx="2638427" cy="71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67198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0025" y="186270"/>
            <a:ext cx="7606242" cy="6540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1" y="1286933"/>
            <a:ext cx="8280399" cy="46158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46FBDE7C-DFFF-F08F-CBC2-B16198A7B31F}"/>
              </a:ext>
            </a:extLst>
          </p:cNvPr>
          <p:cNvSpPr/>
          <p:nvPr userDrawn="1"/>
        </p:nvSpPr>
        <p:spPr>
          <a:xfrm>
            <a:off x="6505575" y="6151564"/>
            <a:ext cx="2638427" cy="71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24494138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 id="2147483703" r:id="rId4"/>
    <p:sldLayoutId id="2147483704" r:id="rId5"/>
    <p:sldLayoutId id="2147483705" r:id="rId6"/>
    <p:sldLayoutId id="2147483706" r:id="rId7"/>
    <p:sldLayoutId id="2147483707" r:id="rId8"/>
    <p:sldLayoutId id="2147483708" r:id="rId9"/>
    <p:sldLayoutId id="2147483709" r:id="rId10"/>
    <p:sldLayoutId id="2147483662" r:id="rId11"/>
    <p:sldLayoutId id="2147483684" r:id="rId12"/>
    <p:sldLayoutId id="2147483688" r:id="rId13"/>
  </p:sldLayoutIdLst>
  <p:hf hdr="0" ftr="0" dt="0"/>
  <p:txStyles>
    <p:titleStyle>
      <a:lvl1pPr algn="l" defTabSz="685800" rtl="0" eaLnBrk="1" latinLnBrk="0" hangingPunct="1">
        <a:lnSpc>
          <a:spcPct val="90000"/>
        </a:lnSpc>
        <a:spcBef>
          <a:spcPct val="0"/>
        </a:spcBef>
        <a:buNone/>
        <a:defRPr lang="en-US" sz="3600" b="1" kern="1200" baseline="0" dirty="0">
          <a:solidFill>
            <a:srgbClr val="002060"/>
          </a:solidFill>
          <a:latin typeface="Calibri" pitchFamily="34" charset="0"/>
          <a:ea typeface="+mj-ea"/>
          <a:cs typeface="Arial" panose="020B0604020202020204" pitchFamily="34" charset="0"/>
        </a:defRPr>
      </a:lvl1pPr>
    </p:titleStyle>
    <p:bodyStyle>
      <a:lvl1pPr marL="171450" indent="-171450" algn="just" defTabSz="685800" rtl="0" eaLnBrk="1" latinLnBrk="0" hangingPunct="1">
        <a:lnSpc>
          <a:spcPct val="90000"/>
        </a:lnSpc>
        <a:spcBef>
          <a:spcPts val="750"/>
        </a:spcBef>
        <a:buFont typeface="Arial" panose="020B0604020202020204" pitchFamily="34" charset="0"/>
        <a:buChar char="•"/>
        <a:defRPr sz="15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just" defTabSz="685800" rtl="0" eaLnBrk="1" latinLnBrk="0" hangingPunct="1">
        <a:lnSpc>
          <a:spcPct val="90000"/>
        </a:lnSpc>
        <a:spcBef>
          <a:spcPts val="375"/>
        </a:spcBef>
        <a:buFont typeface="Wingdings 3" panose="05040102010807070707" pitchFamily="18" charset="2"/>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just" defTabSz="685800" rtl="0" eaLnBrk="1" latinLnBrk="0" hangingPunct="1">
        <a:lnSpc>
          <a:spcPct val="90000"/>
        </a:lnSpc>
        <a:spcBef>
          <a:spcPts val="375"/>
        </a:spcBef>
        <a:buFont typeface="Wingdings 3" panose="05040102010807070707" pitchFamily="18" charset="2"/>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just" defTabSz="685800" rtl="0" eaLnBrk="1" latinLnBrk="0" hangingPunct="1">
        <a:lnSpc>
          <a:spcPct val="90000"/>
        </a:lnSpc>
        <a:spcBef>
          <a:spcPts val="375"/>
        </a:spcBef>
        <a:buFont typeface="Wingdings 3" panose="05040102010807070707" pitchFamily="18" charset="2"/>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just" defTabSz="685800" rtl="0" eaLnBrk="1" latinLnBrk="0" hangingPunct="1">
        <a:lnSpc>
          <a:spcPct val="90000"/>
        </a:lnSpc>
        <a:spcBef>
          <a:spcPts val="375"/>
        </a:spcBef>
        <a:buFont typeface="Wingdings 3" panose="05040102010807070707" pitchFamily="18" charset="2"/>
        <a:buChar char=""/>
        <a:defRPr sz="105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711A-B001-EC14-916E-4F4B017820FD}"/>
              </a:ext>
            </a:extLst>
          </p:cNvPr>
          <p:cNvSpPr>
            <a:spLocks noGrp="1"/>
          </p:cNvSpPr>
          <p:nvPr>
            <p:ph type="ctrTitle"/>
          </p:nvPr>
        </p:nvSpPr>
        <p:spPr/>
        <p:txBody>
          <a:bodyPr>
            <a:normAutofit fontScale="90000"/>
          </a:bodyPr>
          <a:lstStyle/>
          <a:p>
            <a:r>
              <a:rPr lang="en-US" dirty="0"/>
              <a:t>Session 1:</a:t>
            </a:r>
            <a:br>
              <a:rPr lang="en-US" dirty="0"/>
            </a:br>
            <a:br>
              <a:rPr lang="en-US" dirty="0"/>
            </a:br>
            <a:r>
              <a:rPr lang="en-US" dirty="0"/>
              <a:t>Timelines</a:t>
            </a:r>
            <a:br>
              <a:rPr lang="en-US" dirty="0"/>
            </a:br>
            <a:r>
              <a:rPr lang="en-US" dirty="0"/>
              <a:t>Simple Scenarios</a:t>
            </a:r>
            <a:br>
              <a:rPr lang="en-US" dirty="0"/>
            </a:br>
            <a:r>
              <a:rPr lang="en-US" dirty="0"/>
              <a:t>IRRs</a:t>
            </a:r>
          </a:p>
        </p:txBody>
      </p:sp>
    </p:spTree>
    <p:extLst>
      <p:ext uri="{BB962C8B-B14F-4D97-AF65-F5344CB8AC3E}">
        <p14:creationId xmlns:p14="http://schemas.microsoft.com/office/powerpoint/2010/main" val="321666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80082-73AA-11CA-B443-733B9BC4C8B6}"/>
              </a:ext>
            </a:extLst>
          </p:cNvPr>
          <p:cNvSpPr>
            <a:spLocks noGrp="1"/>
          </p:cNvSpPr>
          <p:nvPr>
            <p:ph type="title"/>
          </p:nvPr>
        </p:nvSpPr>
        <p:spPr/>
        <p:txBody>
          <a:bodyPr>
            <a:normAutofit fontScale="90000"/>
          </a:bodyPr>
          <a:lstStyle/>
          <a:p>
            <a:r>
              <a:rPr lang="en-US" dirty="0"/>
              <a:t>Example of a Mess – Inputs not in InputC</a:t>
            </a:r>
          </a:p>
        </p:txBody>
      </p:sp>
      <p:sp>
        <p:nvSpPr>
          <p:cNvPr id="3" name="Content Placeholder 2">
            <a:extLst>
              <a:ext uri="{FF2B5EF4-FFF2-40B4-BE49-F238E27FC236}">
                <a16:creationId xmlns:a16="http://schemas.microsoft.com/office/drawing/2014/main" id="{75F13F1D-9117-D73F-08FA-417E47819ACE}"/>
              </a:ext>
            </a:extLst>
          </p:cNvPr>
          <p:cNvSpPr>
            <a:spLocks noGrp="1"/>
          </p:cNvSpPr>
          <p:nvPr>
            <p:ph idx="1"/>
          </p:nvPr>
        </p:nvSpPr>
        <p:spPr/>
        <p:txBody>
          <a:bodyPr/>
          <a:lstStyle/>
          <a:p>
            <a:r>
              <a:rPr lang="en-US" dirty="0"/>
              <a:t>.</a:t>
            </a:r>
          </a:p>
          <a:p>
            <a:endParaRPr lang="en-US" dirty="0"/>
          </a:p>
        </p:txBody>
      </p:sp>
      <p:pic>
        <p:nvPicPr>
          <p:cNvPr id="5" name="Picture 4">
            <a:extLst>
              <a:ext uri="{FF2B5EF4-FFF2-40B4-BE49-F238E27FC236}">
                <a16:creationId xmlns:a16="http://schemas.microsoft.com/office/drawing/2014/main" id="{8CAB64F1-287F-6E77-04A0-CBED45DE6A9B}"/>
              </a:ext>
            </a:extLst>
          </p:cNvPr>
          <p:cNvPicPr>
            <a:picLocks noChangeAspect="1"/>
          </p:cNvPicPr>
          <p:nvPr/>
        </p:nvPicPr>
        <p:blipFill>
          <a:blip r:embed="rId2"/>
          <a:stretch>
            <a:fillRect/>
          </a:stretch>
        </p:blipFill>
        <p:spPr>
          <a:xfrm>
            <a:off x="200025" y="1968573"/>
            <a:ext cx="8703425" cy="3514391"/>
          </a:xfrm>
          <a:prstGeom prst="rect">
            <a:avLst/>
          </a:prstGeom>
        </p:spPr>
      </p:pic>
      <p:cxnSp>
        <p:nvCxnSpPr>
          <p:cNvPr id="6" name="Straight Arrow Connector 5">
            <a:extLst>
              <a:ext uri="{FF2B5EF4-FFF2-40B4-BE49-F238E27FC236}">
                <a16:creationId xmlns:a16="http://schemas.microsoft.com/office/drawing/2014/main" id="{A4747FEF-4B77-1A00-FDF2-0EB56ED6C5D1}"/>
              </a:ext>
            </a:extLst>
          </p:cNvPr>
          <p:cNvCxnSpPr/>
          <p:nvPr/>
        </p:nvCxnSpPr>
        <p:spPr>
          <a:xfrm>
            <a:off x="2801389" y="1438102"/>
            <a:ext cx="698269" cy="1687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94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4A0F-CEC1-1797-753C-C8D6674E0CAB}"/>
              </a:ext>
            </a:extLst>
          </p:cNvPr>
          <p:cNvSpPr>
            <a:spLocks noGrp="1"/>
          </p:cNvSpPr>
          <p:nvPr>
            <p:ph type="title"/>
          </p:nvPr>
        </p:nvSpPr>
        <p:spPr/>
        <p:txBody>
          <a:bodyPr/>
          <a:lstStyle/>
          <a:p>
            <a:r>
              <a:rPr lang="en-US" dirty="0"/>
              <a:t>Example of Illegal Formulas</a:t>
            </a:r>
          </a:p>
        </p:txBody>
      </p:sp>
      <p:sp>
        <p:nvSpPr>
          <p:cNvPr id="3" name="Content Placeholder 2">
            <a:extLst>
              <a:ext uri="{FF2B5EF4-FFF2-40B4-BE49-F238E27FC236}">
                <a16:creationId xmlns:a16="http://schemas.microsoft.com/office/drawing/2014/main" id="{F1CB38D1-CB67-53A6-77A4-4DDBCA2979C2}"/>
              </a:ext>
            </a:extLst>
          </p:cNvPr>
          <p:cNvSpPr>
            <a:spLocks noGrp="1"/>
          </p:cNvSpPr>
          <p:nvPr>
            <p:ph idx="1"/>
          </p:nvPr>
        </p:nvSpPr>
        <p:spPr/>
        <p:txBody>
          <a:bodyPr/>
          <a:lstStyle/>
          <a:p>
            <a:r>
              <a:rPr lang="en-US" dirty="0"/>
              <a:t>.</a:t>
            </a:r>
          </a:p>
          <a:p>
            <a:endParaRPr lang="en-US" dirty="0"/>
          </a:p>
        </p:txBody>
      </p:sp>
      <p:pic>
        <p:nvPicPr>
          <p:cNvPr id="5" name="Picture 4">
            <a:extLst>
              <a:ext uri="{FF2B5EF4-FFF2-40B4-BE49-F238E27FC236}">
                <a16:creationId xmlns:a16="http://schemas.microsoft.com/office/drawing/2014/main" id="{07AD801C-24A0-FDB1-3BDF-271DC6E5E741}"/>
              </a:ext>
            </a:extLst>
          </p:cNvPr>
          <p:cNvPicPr>
            <a:picLocks noChangeAspect="1"/>
          </p:cNvPicPr>
          <p:nvPr/>
        </p:nvPicPr>
        <p:blipFill>
          <a:blip r:embed="rId2"/>
          <a:stretch>
            <a:fillRect/>
          </a:stretch>
        </p:blipFill>
        <p:spPr>
          <a:xfrm>
            <a:off x="997528" y="925575"/>
            <a:ext cx="6700058" cy="2825240"/>
          </a:xfrm>
          <a:prstGeom prst="rect">
            <a:avLst/>
          </a:prstGeom>
        </p:spPr>
      </p:pic>
      <p:pic>
        <p:nvPicPr>
          <p:cNvPr id="7" name="Picture 6">
            <a:extLst>
              <a:ext uri="{FF2B5EF4-FFF2-40B4-BE49-F238E27FC236}">
                <a16:creationId xmlns:a16="http://schemas.microsoft.com/office/drawing/2014/main" id="{058FF765-6A6F-BE21-FF41-EAFC37CF9E04}"/>
              </a:ext>
            </a:extLst>
          </p:cNvPr>
          <p:cNvPicPr>
            <a:picLocks noChangeAspect="1"/>
          </p:cNvPicPr>
          <p:nvPr/>
        </p:nvPicPr>
        <p:blipFill>
          <a:blip r:embed="rId3"/>
          <a:stretch>
            <a:fillRect/>
          </a:stretch>
        </p:blipFill>
        <p:spPr>
          <a:xfrm>
            <a:off x="997528" y="4034915"/>
            <a:ext cx="6700058" cy="2716924"/>
          </a:xfrm>
          <a:prstGeom prst="rect">
            <a:avLst/>
          </a:prstGeom>
        </p:spPr>
      </p:pic>
    </p:spTree>
    <p:extLst>
      <p:ext uri="{BB962C8B-B14F-4D97-AF65-F5344CB8AC3E}">
        <p14:creationId xmlns:p14="http://schemas.microsoft.com/office/powerpoint/2010/main" val="216282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BC04-95DA-0B12-15E8-775E67D9F57A}"/>
              </a:ext>
            </a:extLst>
          </p:cNvPr>
          <p:cNvSpPr>
            <a:spLocks noGrp="1"/>
          </p:cNvSpPr>
          <p:nvPr>
            <p:ph type="title"/>
          </p:nvPr>
        </p:nvSpPr>
        <p:spPr/>
        <p:txBody>
          <a:bodyPr/>
          <a:lstStyle/>
          <a:p>
            <a:r>
              <a:rPr lang="en-US" dirty="0"/>
              <a:t>Example of Timeline formula</a:t>
            </a:r>
          </a:p>
        </p:txBody>
      </p:sp>
      <p:sp>
        <p:nvSpPr>
          <p:cNvPr id="3" name="Content Placeholder 2">
            <a:extLst>
              <a:ext uri="{FF2B5EF4-FFF2-40B4-BE49-F238E27FC236}">
                <a16:creationId xmlns:a16="http://schemas.microsoft.com/office/drawing/2014/main" id="{18118B7B-AE4D-FDD6-8191-92A1C4A07A7C}"/>
              </a:ext>
            </a:extLst>
          </p:cNvPr>
          <p:cNvSpPr>
            <a:spLocks noGrp="1"/>
          </p:cNvSpPr>
          <p:nvPr>
            <p:ph idx="1"/>
          </p:nvPr>
        </p:nvSpPr>
        <p:spPr/>
        <p:txBody>
          <a:bodyPr/>
          <a:lstStyle/>
          <a:p>
            <a:r>
              <a:rPr lang="en-US" dirty="0"/>
              <a:t>Could have used day() function and then a simple flag</a:t>
            </a:r>
          </a:p>
          <a:p>
            <a:endParaRPr lang="en-US" dirty="0"/>
          </a:p>
          <a:p>
            <a:endParaRPr lang="en-US" dirty="0"/>
          </a:p>
        </p:txBody>
      </p:sp>
      <p:pic>
        <p:nvPicPr>
          <p:cNvPr id="5" name="Picture 4">
            <a:extLst>
              <a:ext uri="{FF2B5EF4-FFF2-40B4-BE49-F238E27FC236}">
                <a16:creationId xmlns:a16="http://schemas.microsoft.com/office/drawing/2014/main" id="{7E9A8775-C8EF-A6E4-CC0F-829A851650C1}"/>
              </a:ext>
            </a:extLst>
          </p:cNvPr>
          <p:cNvPicPr>
            <a:picLocks noChangeAspect="1"/>
          </p:cNvPicPr>
          <p:nvPr/>
        </p:nvPicPr>
        <p:blipFill>
          <a:blip r:embed="rId2"/>
          <a:stretch>
            <a:fillRect/>
          </a:stretch>
        </p:blipFill>
        <p:spPr>
          <a:xfrm>
            <a:off x="310341" y="1607740"/>
            <a:ext cx="8528858" cy="2205552"/>
          </a:xfrm>
          <a:prstGeom prst="rect">
            <a:avLst/>
          </a:prstGeom>
        </p:spPr>
      </p:pic>
      <p:pic>
        <p:nvPicPr>
          <p:cNvPr id="7" name="Picture 6">
            <a:extLst>
              <a:ext uri="{FF2B5EF4-FFF2-40B4-BE49-F238E27FC236}">
                <a16:creationId xmlns:a16="http://schemas.microsoft.com/office/drawing/2014/main" id="{1FE266F9-75E0-33FF-D8A3-2CCDDD05C8AD}"/>
              </a:ext>
            </a:extLst>
          </p:cNvPr>
          <p:cNvPicPr>
            <a:picLocks noChangeAspect="1"/>
          </p:cNvPicPr>
          <p:nvPr/>
        </p:nvPicPr>
        <p:blipFill>
          <a:blip r:embed="rId3"/>
          <a:stretch>
            <a:fillRect/>
          </a:stretch>
        </p:blipFill>
        <p:spPr>
          <a:xfrm>
            <a:off x="217712" y="4183014"/>
            <a:ext cx="8621487" cy="2134491"/>
          </a:xfrm>
          <a:prstGeom prst="rect">
            <a:avLst/>
          </a:prstGeom>
        </p:spPr>
      </p:pic>
    </p:spTree>
    <p:extLst>
      <p:ext uri="{BB962C8B-B14F-4D97-AF65-F5344CB8AC3E}">
        <p14:creationId xmlns:p14="http://schemas.microsoft.com/office/powerpoint/2010/main" val="375681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0E7C-968C-609C-2E54-AEF5571CDDFC}"/>
              </a:ext>
            </a:extLst>
          </p:cNvPr>
          <p:cNvSpPr>
            <a:spLocks noGrp="1"/>
          </p:cNvSpPr>
          <p:nvPr>
            <p:ph type="title"/>
          </p:nvPr>
        </p:nvSpPr>
        <p:spPr/>
        <p:txBody>
          <a:bodyPr/>
          <a:lstStyle/>
          <a:p>
            <a:r>
              <a:rPr lang="en-US" dirty="0"/>
              <a:t>Questions from Last Session</a:t>
            </a:r>
          </a:p>
        </p:txBody>
      </p:sp>
      <p:sp>
        <p:nvSpPr>
          <p:cNvPr id="3" name="Content Placeholder 2">
            <a:extLst>
              <a:ext uri="{FF2B5EF4-FFF2-40B4-BE49-F238E27FC236}">
                <a16:creationId xmlns:a16="http://schemas.microsoft.com/office/drawing/2014/main" id="{467C22AB-9955-0911-B546-0E5854888EBF}"/>
              </a:ext>
            </a:extLst>
          </p:cNvPr>
          <p:cNvSpPr>
            <a:spLocks noGrp="1"/>
          </p:cNvSpPr>
          <p:nvPr>
            <p:ph idx="1"/>
          </p:nvPr>
        </p:nvSpPr>
        <p:spPr/>
        <p:txBody>
          <a:bodyPr/>
          <a:lstStyle/>
          <a:p>
            <a:r>
              <a:rPr lang="en-US" dirty="0"/>
              <a:t>I find it easy/fast to select the entire row in Lookup Function but how do I prevent it from slowing the workbook. Is there any work around to prevent this slow down?</a:t>
            </a:r>
          </a:p>
          <a:p>
            <a:r>
              <a:rPr lang="en-US" dirty="0"/>
              <a:t>So the difference </a:t>
            </a:r>
            <a:r>
              <a:rPr lang="en-US" dirty="0" err="1"/>
              <a:t>btwn</a:t>
            </a:r>
            <a:r>
              <a:rPr lang="en-US" dirty="0"/>
              <a:t> IRR and XIRR is the difference </a:t>
            </a:r>
            <a:r>
              <a:rPr lang="en-US" dirty="0" err="1"/>
              <a:t>btwn</a:t>
            </a:r>
            <a:r>
              <a:rPr lang="en-US" dirty="0"/>
              <a:t> 360 and 365 days p.a? And not a case of beginning of period vs end of period. And IRR is preferrable than XIRR?</a:t>
            </a:r>
          </a:p>
          <a:p>
            <a:r>
              <a:rPr lang="en-US" dirty="0"/>
              <a:t>The button labelled, "Copy Functions to your Workbook -- Click on this button and then copy code with CNTL A and CNTL C (close the box).  Then go to your book (any sheet), ALT F8 and paste to new module" in the generic macros doesn’t seem to be working. </a:t>
            </a:r>
          </a:p>
          <a:p>
            <a:r>
              <a:rPr lang="en-US" dirty="0"/>
              <a:t>Can you consider energy projects for the next modelling sessions? Will be fantastic to grasp financial concepts related to my working experience as energy consultant.</a:t>
            </a:r>
          </a:p>
          <a:p>
            <a:r>
              <a:rPr lang="en-US" dirty="0"/>
              <a:t>Open new version of Generic-Macros</a:t>
            </a:r>
          </a:p>
        </p:txBody>
      </p:sp>
    </p:spTree>
    <p:extLst>
      <p:ext uri="{BB962C8B-B14F-4D97-AF65-F5344CB8AC3E}">
        <p14:creationId xmlns:p14="http://schemas.microsoft.com/office/powerpoint/2010/main" val="334444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2F5F-FE7D-B98D-C315-F5417E113DA6}"/>
              </a:ext>
            </a:extLst>
          </p:cNvPr>
          <p:cNvSpPr>
            <a:spLocks noGrp="1"/>
          </p:cNvSpPr>
          <p:nvPr>
            <p:ph type="title"/>
          </p:nvPr>
        </p:nvSpPr>
        <p:spPr/>
        <p:txBody>
          <a:bodyPr/>
          <a:lstStyle/>
          <a:p>
            <a:r>
              <a:rPr lang="en-US" dirty="0"/>
              <a:t>Understanding of DSCR, LLCR and PLCR</a:t>
            </a:r>
          </a:p>
        </p:txBody>
      </p:sp>
      <p:sp>
        <p:nvSpPr>
          <p:cNvPr id="3" name="Content Placeholder 2">
            <a:extLst>
              <a:ext uri="{FF2B5EF4-FFF2-40B4-BE49-F238E27FC236}">
                <a16:creationId xmlns:a16="http://schemas.microsoft.com/office/drawing/2014/main" id="{6D6C7C8B-15FF-ED6B-BAD2-FA3508288F79}"/>
              </a:ext>
            </a:extLst>
          </p:cNvPr>
          <p:cNvSpPr>
            <a:spLocks noGrp="1"/>
          </p:cNvSpPr>
          <p:nvPr>
            <p:ph idx="1"/>
          </p:nvPr>
        </p:nvSpPr>
        <p:spPr/>
        <p:txBody>
          <a:bodyPr>
            <a:normAutofit fontScale="92500" lnSpcReduction="10000"/>
          </a:bodyPr>
          <a:lstStyle/>
          <a:p>
            <a:r>
              <a:rPr lang="en-US" dirty="0"/>
              <a:t>All ratios are measures of buffer and driven by possibility of decline in cash flow</a:t>
            </a:r>
          </a:p>
          <a:p>
            <a:pPr lvl="1"/>
            <a:r>
              <a:rPr lang="en-US" dirty="0"/>
              <a:t>Example</a:t>
            </a:r>
          </a:p>
          <a:p>
            <a:pPr lvl="2"/>
            <a:r>
              <a:rPr lang="en-US" dirty="0"/>
              <a:t>DSCR = CFADS/DS</a:t>
            </a:r>
          </a:p>
          <a:p>
            <a:pPr lvl="2"/>
            <a:r>
              <a:rPr lang="en-US" dirty="0"/>
              <a:t>CFADS            150</a:t>
            </a:r>
          </a:p>
          <a:p>
            <a:pPr lvl="2"/>
            <a:r>
              <a:rPr lang="en-US" dirty="0"/>
              <a:t>Debt Service    100</a:t>
            </a:r>
          </a:p>
          <a:p>
            <a:pPr lvl="2"/>
            <a:r>
              <a:rPr lang="en-US" dirty="0"/>
              <a:t>DSCR               1.5</a:t>
            </a:r>
          </a:p>
          <a:p>
            <a:pPr lvl="1"/>
            <a:endParaRPr lang="en-US" dirty="0"/>
          </a:p>
          <a:p>
            <a:pPr lvl="1"/>
            <a:r>
              <a:rPr lang="en-US" dirty="0"/>
              <a:t>How much can cash go down before cannot meet debt service:  150-100 = 50</a:t>
            </a:r>
          </a:p>
          <a:p>
            <a:pPr lvl="1"/>
            <a:r>
              <a:rPr lang="en-US" dirty="0"/>
              <a:t>How much can cash go down in percent : 50/150 = 33.33%</a:t>
            </a:r>
          </a:p>
          <a:p>
            <a:pPr lvl="1"/>
            <a:r>
              <a:rPr lang="en-US" dirty="0"/>
              <a:t>Formula for minimum break-even: (1.5-1)/1.5 = 33.33%</a:t>
            </a:r>
          </a:p>
          <a:p>
            <a:pPr lvl="1"/>
            <a:endParaRPr lang="en-US" dirty="0"/>
          </a:p>
          <a:p>
            <a:r>
              <a:rPr lang="en-US" dirty="0"/>
              <a:t>LLCR measures break-even over the entire debt life (it is possible that DSCR is below 1)</a:t>
            </a:r>
          </a:p>
          <a:p>
            <a:pPr lvl="1"/>
            <a:r>
              <a:rPr lang="en-US" dirty="0"/>
              <a:t>LLCR = NPV (CFADS </a:t>
            </a:r>
            <a:r>
              <a:rPr lang="en-US" dirty="0" err="1"/>
              <a:t>ll</a:t>
            </a:r>
            <a:r>
              <a:rPr lang="en-US" dirty="0"/>
              <a:t>)/NPV of DS (NPV of DS = Loan at COD)</a:t>
            </a:r>
          </a:p>
          <a:p>
            <a:pPr lvl="1"/>
            <a:r>
              <a:rPr lang="en-US" dirty="0"/>
              <a:t>How much can cash flow go down before cannot pay off loan at end of the loan life</a:t>
            </a:r>
          </a:p>
          <a:p>
            <a:pPr lvl="2"/>
            <a:r>
              <a:rPr lang="en-US" dirty="0"/>
              <a:t>LLCR = 1.6</a:t>
            </a:r>
          </a:p>
          <a:p>
            <a:pPr lvl="2"/>
            <a:r>
              <a:rPr lang="en-US" dirty="0"/>
              <a:t>Break-even over loan life (1.6-1)/1.2 = 37.5% </a:t>
            </a:r>
          </a:p>
          <a:p>
            <a:r>
              <a:rPr lang="en-US" dirty="0"/>
              <a:t>PLCR measures the break-even over the entire life and give the value of the tail</a:t>
            </a:r>
          </a:p>
          <a:p>
            <a:pPr lvl="1"/>
            <a:r>
              <a:rPr lang="en-US" dirty="0"/>
              <a:t>PLCR = NPV (CFADS pl)/NPV of DS (NPV of DS = Loan at COD)</a:t>
            </a:r>
          </a:p>
          <a:p>
            <a:pPr lvl="1"/>
            <a:r>
              <a:rPr lang="en-US" dirty="0"/>
              <a:t>How much can cash flow go down before cannot pay off loan at end of the loan life</a:t>
            </a:r>
          </a:p>
          <a:p>
            <a:pPr lvl="2"/>
            <a:r>
              <a:rPr lang="en-US" dirty="0"/>
              <a:t>PCR = 2.0</a:t>
            </a:r>
          </a:p>
          <a:p>
            <a:pPr lvl="2"/>
            <a:r>
              <a:rPr lang="en-US" dirty="0"/>
              <a:t>Break-even over loan life (2-1)/2 = 50% </a:t>
            </a:r>
          </a:p>
          <a:p>
            <a:pPr lvl="1"/>
            <a:endParaRPr lang="en-US" dirty="0"/>
          </a:p>
        </p:txBody>
      </p:sp>
    </p:spTree>
    <p:extLst>
      <p:ext uri="{BB962C8B-B14F-4D97-AF65-F5344CB8AC3E}">
        <p14:creationId xmlns:p14="http://schemas.microsoft.com/office/powerpoint/2010/main" val="310934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A205-D6D1-AF3D-96A0-B25CFBB193D1}"/>
              </a:ext>
            </a:extLst>
          </p:cNvPr>
          <p:cNvSpPr>
            <a:spLocks noGrp="1"/>
          </p:cNvSpPr>
          <p:nvPr>
            <p:ph type="title"/>
          </p:nvPr>
        </p:nvSpPr>
        <p:spPr/>
        <p:txBody>
          <a:bodyPr/>
          <a:lstStyle/>
          <a:p>
            <a:r>
              <a:rPr lang="en-US" dirty="0"/>
              <a:t>Illustration of Cases</a:t>
            </a:r>
          </a:p>
        </p:txBody>
      </p:sp>
      <p:sp>
        <p:nvSpPr>
          <p:cNvPr id="3" name="Content Placeholder 2">
            <a:extLst>
              <a:ext uri="{FF2B5EF4-FFF2-40B4-BE49-F238E27FC236}">
                <a16:creationId xmlns:a16="http://schemas.microsoft.com/office/drawing/2014/main" id="{A4E59161-76EB-7CD6-406D-BCF4C8918855}"/>
              </a:ext>
            </a:extLst>
          </p:cNvPr>
          <p:cNvSpPr>
            <a:spLocks noGrp="1"/>
          </p:cNvSpPr>
          <p:nvPr>
            <p:ph idx="1"/>
          </p:nvPr>
        </p:nvSpPr>
        <p:spPr/>
        <p:txBody>
          <a:bodyPr/>
          <a:lstStyle/>
          <a:p>
            <a:r>
              <a:rPr lang="en-US" dirty="0"/>
              <a:t>Break Even % = (LLCR-1)/LLCR, (DSCR-1)/DSCR etc.</a:t>
            </a:r>
          </a:p>
          <a:p>
            <a:endParaRPr lang="en-US" dirty="0"/>
          </a:p>
        </p:txBody>
      </p:sp>
      <p:pic>
        <p:nvPicPr>
          <p:cNvPr id="5" name="Picture 4">
            <a:extLst>
              <a:ext uri="{FF2B5EF4-FFF2-40B4-BE49-F238E27FC236}">
                <a16:creationId xmlns:a16="http://schemas.microsoft.com/office/drawing/2014/main" id="{DD6E6A64-E2B7-3BAC-5696-A3CD2692770E}"/>
              </a:ext>
            </a:extLst>
          </p:cNvPr>
          <p:cNvPicPr>
            <a:picLocks noChangeAspect="1"/>
          </p:cNvPicPr>
          <p:nvPr/>
        </p:nvPicPr>
        <p:blipFill>
          <a:blip r:embed="rId2"/>
          <a:stretch>
            <a:fillRect/>
          </a:stretch>
        </p:blipFill>
        <p:spPr>
          <a:xfrm>
            <a:off x="378373" y="3754366"/>
            <a:ext cx="4468061" cy="1952147"/>
          </a:xfrm>
          <a:prstGeom prst="rect">
            <a:avLst/>
          </a:prstGeom>
        </p:spPr>
      </p:pic>
      <p:pic>
        <p:nvPicPr>
          <p:cNvPr id="7" name="Picture 6">
            <a:extLst>
              <a:ext uri="{FF2B5EF4-FFF2-40B4-BE49-F238E27FC236}">
                <a16:creationId xmlns:a16="http://schemas.microsoft.com/office/drawing/2014/main" id="{7AE4C792-D19A-A1B2-BA6B-C23462E21D83}"/>
              </a:ext>
            </a:extLst>
          </p:cNvPr>
          <p:cNvPicPr>
            <a:picLocks noChangeAspect="1"/>
          </p:cNvPicPr>
          <p:nvPr/>
        </p:nvPicPr>
        <p:blipFill>
          <a:blip r:embed="rId3"/>
          <a:stretch>
            <a:fillRect/>
          </a:stretch>
        </p:blipFill>
        <p:spPr>
          <a:xfrm>
            <a:off x="384592" y="1617541"/>
            <a:ext cx="4455622" cy="1952147"/>
          </a:xfrm>
          <a:prstGeom prst="rect">
            <a:avLst/>
          </a:prstGeom>
        </p:spPr>
      </p:pic>
      <p:pic>
        <p:nvPicPr>
          <p:cNvPr id="9" name="Picture 8">
            <a:extLst>
              <a:ext uri="{FF2B5EF4-FFF2-40B4-BE49-F238E27FC236}">
                <a16:creationId xmlns:a16="http://schemas.microsoft.com/office/drawing/2014/main" id="{4D3BFBF9-9F76-2D09-B5A6-A429139B7378}"/>
              </a:ext>
            </a:extLst>
          </p:cNvPr>
          <p:cNvPicPr>
            <a:picLocks noChangeAspect="1"/>
          </p:cNvPicPr>
          <p:nvPr/>
        </p:nvPicPr>
        <p:blipFill>
          <a:blip r:embed="rId4"/>
          <a:stretch>
            <a:fillRect/>
          </a:stretch>
        </p:blipFill>
        <p:spPr>
          <a:xfrm>
            <a:off x="4879630" y="1636085"/>
            <a:ext cx="4068190" cy="1771219"/>
          </a:xfrm>
          <a:prstGeom prst="rect">
            <a:avLst/>
          </a:prstGeom>
        </p:spPr>
      </p:pic>
      <p:pic>
        <p:nvPicPr>
          <p:cNvPr id="11" name="Picture 10">
            <a:extLst>
              <a:ext uri="{FF2B5EF4-FFF2-40B4-BE49-F238E27FC236}">
                <a16:creationId xmlns:a16="http://schemas.microsoft.com/office/drawing/2014/main" id="{83398C93-AA38-7E97-897F-5EEB0B3573B8}"/>
              </a:ext>
            </a:extLst>
          </p:cNvPr>
          <p:cNvPicPr>
            <a:picLocks noChangeAspect="1"/>
          </p:cNvPicPr>
          <p:nvPr/>
        </p:nvPicPr>
        <p:blipFill>
          <a:blip r:embed="rId5"/>
          <a:stretch>
            <a:fillRect/>
          </a:stretch>
        </p:blipFill>
        <p:spPr>
          <a:xfrm>
            <a:off x="4920006" y="3754366"/>
            <a:ext cx="4090611" cy="1771219"/>
          </a:xfrm>
          <a:prstGeom prst="rect">
            <a:avLst/>
          </a:prstGeom>
        </p:spPr>
      </p:pic>
    </p:spTree>
    <p:extLst>
      <p:ext uri="{BB962C8B-B14F-4D97-AF65-F5344CB8AC3E}">
        <p14:creationId xmlns:p14="http://schemas.microsoft.com/office/powerpoint/2010/main" val="2391147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012EE-2082-34A7-EC02-209EB501BCEC}"/>
              </a:ext>
            </a:extLst>
          </p:cNvPr>
          <p:cNvSpPr>
            <a:spLocks noGrp="1"/>
          </p:cNvSpPr>
          <p:nvPr>
            <p:ph type="title"/>
          </p:nvPr>
        </p:nvSpPr>
        <p:spPr/>
        <p:txBody>
          <a:bodyPr/>
          <a:lstStyle/>
          <a:p>
            <a:r>
              <a:rPr lang="en-US" dirty="0"/>
              <a:t>Scenarios and Waterfall Graph</a:t>
            </a:r>
          </a:p>
        </p:txBody>
      </p:sp>
      <p:sp>
        <p:nvSpPr>
          <p:cNvPr id="3" name="Content Placeholder 2">
            <a:extLst>
              <a:ext uri="{FF2B5EF4-FFF2-40B4-BE49-F238E27FC236}">
                <a16:creationId xmlns:a16="http://schemas.microsoft.com/office/drawing/2014/main" id="{6C297820-57DA-B625-2C21-D43094EA23F3}"/>
              </a:ext>
            </a:extLst>
          </p:cNvPr>
          <p:cNvSpPr>
            <a:spLocks noGrp="1"/>
          </p:cNvSpPr>
          <p:nvPr>
            <p:ph idx="1"/>
          </p:nvPr>
        </p:nvSpPr>
        <p:spPr/>
        <p:txBody>
          <a:bodyPr/>
          <a:lstStyle/>
          <a:p>
            <a:r>
              <a:rPr lang="en-US" dirty="0"/>
              <a:t>.</a:t>
            </a:r>
          </a:p>
          <a:p>
            <a:endParaRPr lang="en-US" dirty="0"/>
          </a:p>
        </p:txBody>
      </p:sp>
      <p:pic>
        <p:nvPicPr>
          <p:cNvPr id="5" name="Picture 4">
            <a:extLst>
              <a:ext uri="{FF2B5EF4-FFF2-40B4-BE49-F238E27FC236}">
                <a16:creationId xmlns:a16="http://schemas.microsoft.com/office/drawing/2014/main" id="{505CA95F-64E8-BF24-A5C8-C7A78373AEF5}"/>
              </a:ext>
            </a:extLst>
          </p:cNvPr>
          <p:cNvPicPr>
            <a:picLocks noChangeAspect="1"/>
          </p:cNvPicPr>
          <p:nvPr/>
        </p:nvPicPr>
        <p:blipFill>
          <a:blip r:embed="rId2"/>
          <a:stretch>
            <a:fillRect/>
          </a:stretch>
        </p:blipFill>
        <p:spPr>
          <a:xfrm>
            <a:off x="853267" y="1547074"/>
            <a:ext cx="6705945" cy="4057859"/>
          </a:xfrm>
          <a:prstGeom prst="rect">
            <a:avLst/>
          </a:prstGeom>
        </p:spPr>
      </p:pic>
    </p:spTree>
    <p:extLst>
      <p:ext uri="{BB962C8B-B14F-4D97-AF65-F5344CB8AC3E}">
        <p14:creationId xmlns:p14="http://schemas.microsoft.com/office/powerpoint/2010/main" val="3225996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A31E-6F95-34B2-5580-16AC2254D015}"/>
              </a:ext>
            </a:extLst>
          </p:cNvPr>
          <p:cNvSpPr>
            <a:spLocks noGrp="1"/>
          </p:cNvSpPr>
          <p:nvPr>
            <p:ph type="title"/>
          </p:nvPr>
        </p:nvSpPr>
        <p:spPr/>
        <p:txBody>
          <a:bodyPr>
            <a:normAutofit fontScale="90000"/>
          </a:bodyPr>
          <a:lstStyle/>
          <a:p>
            <a:r>
              <a:rPr lang="en-US" dirty="0"/>
              <a:t>DSCR, LLCR and PLCR and Credit Analysis</a:t>
            </a:r>
          </a:p>
        </p:txBody>
      </p:sp>
      <p:sp>
        <p:nvSpPr>
          <p:cNvPr id="3" name="Content Placeholder 2">
            <a:extLst>
              <a:ext uri="{FF2B5EF4-FFF2-40B4-BE49-F238E27FC236}">
                <a16:creationId xmlns:a16="http://schemas.microsoft.com/office/drawing/2014/main" id="{4F91A805-59F7-A2B8-ECBA-8801018059DC}"/>
              </a:ext>
            </a:extLst>
          </p:cNvPr>
          <p:cNvSpPr>
            <a:spLocks noGrp="1"/>
          </p:cNvSpPr>
          <p:nvPr>
            <p:ph idx="1"/>
          </p:nvPr>
        </p:nvSpPr>
        <p:spPr/>
        <p:txBody>
          <a:bodyPr/>
          <a:lstStyle/>
          <a:p>
            <a:r>
              <a:rPr lang="en-US" dirty="0"/>
              <a:t>Probability of Default = Probability of DSCR &lt; 1 = Probability of cash below Break even</a:t>
            </a:r>
          </a:p>
          <a:p>
            <a:endParaRPr lang="en-US" dirty="0"/>
          </a:p>
          <a:p>
            <a:r>
              <a:rPr lang="en-US" dirty="0"/>
              <a:t>Probability of Loss = Probability of Default x Loss Given Default</a:t>
            </a:r>
          </a:p>
          <a:p>
            <a:endParaRPr lang="en-US" dirty="0"/>
          </a:p>
          <a:p>
            <a:r>
              <a:rPr lang="en-US" dirty="0"/>
              <a:t>Probability of Loss over Loan Life = Probability of LLCR &lt; 1 = Probability of cash below LLCR Break even</a:t>
            </a:r>
          </a:p>
          <a:p>
            <a:endParaRPr lang="en-US" dirty="0"/>
          </a:p>
          <a:p>
            <a:r>
              <a:rPr lang="en-US" dirty="0"/>
              <a:t>Probability of Loss over Project Life = Probability of PLCR &lt; 1 = Probability of cash below PLCR Break even</a:t>
            </a:r>
          </a:p>
          <a:p>
            <a:endParaRPr lang="en-US" dirty="0"/>
          </a:p>
        </p:txBody>
      </p:sp>
    </p:spTree>
    <p:extLst>
      <p:ext uri="{BB962C8B-B14F-4D97-AF65-F5344CB8AC3E}">
        <p14:creationId xmlns:p14="http://schemas.microsoft.com/office/powerpoint/2010/main" val="1569737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25B7-EA9B-361F-B3A8-1AE68BB6813A}"/>
              </a:ext>
            </a:extLst>
          </p:cNvPr>
          <p:cNvSpPr>
            <a:spLocks noGrp="1"/>
          </p:cNvSpPr>
          <p:nvPr>
            <p:ph type="title"/>
          </p:nvPr>
        </p:nvSpPr>
        <p:spPr/>
        <p:txBody>
          <a:bodyPr>
            <a:normAutofit fontScale="90000"/>
          </a:bodyPr>
          <a:lstStyle/>
          <a:p>
            <a:r>
              <a:rPr lang="en-US" dirty="0"/>
              <a:t>Mean Reverting and Non-Mean Reverting Cash Flow and Risk</a:t>
            </a:r>
          </a:p>
        </p:txBody>
      </p:sp>
      <p:sp>
        <p:nvSpPr>
          <p:cNvPr id="3" name="Content Placeholder 2">
            <a:extLst>
              <a:ext uri="{FF2B5EF4-FFF2-40B4-BE49-F238E27FC236}">
                <a16:creationId xmlns:a16="http://schemas.microsoft.com/office/drawing/2014/main" id="{89B9A5B3-076E-BB05-79C0-BCAB4248A864}"/>
              </a:ext>
            </a:extLst>
          </p:cNvPr>
          <p:cNvSpPr>
            <a:spLocks noGrp="1"/>
          </p:cNvSpPr>
          <p:nvPr>
            <p:ph idx="1"/>
          </p:nvPr>
        </p:nvSpPr>
        <p:spPr/>
        <p:txBody>
          <a:bodyPr>
            <a:normAutofit lnSpcReduction="10000"/>
          </a:bodyPr>
          <a:lstStyle/>
          <a:p>
            <a:r>
              <a:rPr lang="en-US" dirty="0"/>
              <a:t>Importance of mean reversion in financing long-term asset</a:t>
            </a:r>
          </a:p>
          <a:p>
            <a:r>
              <a:rPr lang="en-US" dirty="0"/>
              <a:t>Non-mean reverting, volatility increases with time (technically, the square root of time period)</a:t>
            </a:r>
          </a:p>
          <a:p>
            <a:pPr lvl="1"/>
            <a:r>
              <a:rPr lang="en-US" dirty="0"/>
              <a:t>Volatility for a year – standard deviation of return annually</a:t>
            </a:r>
          </a:p>
          <a:p>
            <a:pPr lvl="1"/>
            <a:r>
              <a:rPr lang="en-US" dirty="0"/>
              <a:t>Volatility for a month – standard deviation of return for month</a:t>
            </a:r>
          </a:p>
          <a:p>
            <a:pPr lvl="1"/>
            <a:r>
              <a:rPr lang="en-US" dirty="0"/>
              <a:t>Volatility for a year = volatility for month x square root of 12</a:t>
            </a:r>
          </a:p>
          <a:p>
            <a:pPr lvl="1"/>
            <a:r>
              <a:rPr lang="en-US" dirty="0"/>
              <a:t>Volatility for five years = volatility for one year x square root of 5</a:t>
            </a:r>
          </a:p>
          <a:p>
            <a:pPr lvl="1"/>
            <a:r>
              <a:rPr lang="en-US" dirty="0"/>
              <a:t>Price t = Price t-1 + Price t-1 * volatility </a:t>
            </a:r>
          </a:p>
          <a:p>
            <a:pPr lvl="1"/>
            <a:r>
              <a:rPr lang="en-US" dirty="0"/>
              <a:t>Price t = Price t-1 + Price t-1 * Norminv(Rand()) * Volatility</a:t>
            </a:r>
          </a:p>
          <a:p>
            <a:pPr lvl="1"/>
            <a:r>
              <a:rPr lang="en-US" dirty="0"/>
              <a:t>Price t = Price t-1 x (1 + Norminv(Rand()) * Volatility)</a:t>
            </a:r>
          </a:p>
          <a:p>
            <a:pPr lvl="1"/>
            <a:endParaRPr lang="en-US" dirty="0"/>
          </a:p>
          <a:p>
            <a:r>
              <a:rPr lang="en-US" dirty="0"/>
              <a:t>Mean reverting – follows cyclical pattern</a:t>
            </a:r>
          </a:p>
          <a:p>
            <a:pPr lvl="1"/>
            <a:r>
              <a:rPr lang="en-US" dirty="0"/>
              <a:t>Volatility increases less than by square root of time</a:t>
            </a:r>
          </a:p>
          <a:p>
            <a:pPr lvl="1"/>
            <a:r>
              <a:rPr lang="en-US" dirty="0"/>
              <a:t>Mean Reversion Factor </a:t>
            </a:r>
            <a:r>
              <a:rPr lang="en-US" dirty="0">
                <a:sym typeface="Wingdings" panose="05000000000000000000" pitchFamily="2" charset="2"/>
              </a:rPr>
              <a:t> % by which move to mean in one period</a:t>
            </a:r>
          </a:p>
          <a:p>
            <a:pPr lvl="1"/>
            <a:r>
              <a:rPr lang="en-US" dirty="0">
                <a:sym typeface="Wingdings" panose="05000000000000000000" pitchFamily="2" charset="2"/>
              </a:rPr>
              <a:t>Example: Mean Reversion = (Price t = Mean Price – Price t-1) * Mean Reversion Factor</a:t>
            </a:r>
          </a:p>
          <a:p>
            <a:pPr lvl="1"/>
            <a:r>
              <a:rPr lang="en-US" dirty="0">
                <a:sym typeface="Wingdings" panose="05000000000000000000" pitchFamily="2" charset="2"/>
              </a:rPr>
              <a:t>Start with Mean price and subtract last period price</a:t>
            </a:r>
          </a:p>
          <a:p>
            <a:pPr lvl="1"/>
            <a:r>
              <a:rPr lang="en-US" dirty="0">
                <a:sym typeface="Wingdings" panose="05000000000000000000" pitchFamily="2" charset="2"/>
              </a:rPr>
              <a:t>If last period price above mean, then price should come down, so mean reversion is negative</a:t>
            </a:r>
          </a:p>
          <a:p>
            <a:pPr lvl="1"/>
            <a:r>
              <a:rPr lang="en-US" dirty="0">
                <a:sym typeface="Wingdings" panose="05000000000000000000" pitchFamily="2" charset="2"/>
              </a:rPr>
              <a:t>If last period price below mean, then price should go up, so mean reversion is positive</a:t>
            </a:r>
          </a:p>
          <a:p>
            <a:pPr lvl="1"/>
            <a:r>
              <a:rPr lang="en-US" dirty="0">
                <a:sym typeface="Wingdings" panose="05000000000000000000" pitchFamily="2" charset="2"/>
              </a:rPr>
              <a:t>Mean reversion factor is difficult to measure</a:t>
            </a:r>
          </a:p>
          <a:p>
            <a:pPr lvl="1"/>
            <a:r>
              <a:rPr lang="en-US" dirty="0">
                <a:sym typeface="Wingdings" panose="05000000000000000000" pitchFamily="2" charset="2"/>
              </a:rPr>
              <a:t>If Mean reversion factor is 100%, then the volatility does not increase with period</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157881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73E5-6DB8-4FBB-D242-F4A9BBB9D937}"/>
              </a:ext>
            </a:extLst>
          </p:cNvPr>
          <p:cNvSpPr>
            <a:spLocks noGrp="1"/>
          </p:cNvSpPr>
          <p:nvPr>
            <p:ph type="title"/>
          </p:nvPr>
        </p:nvSpPr>
        <p:spPr/>
        <p:txBody>
          <a:bodyPr/>
          <a:lstStyle/>
          <a:p>
            <a:r>
              <a:rPr lang="en-US" dirty="0"/>
              <a:t>Oil Price from Database File</a:t>
            </a:r>
          </a:p>
        </p:txBody>
      </p:sp>
      <p:sp>
        <p:nvSpPr>
          <p:cNvPr id="3" name="Content Placeholder 2">
            <a:extLst>
              <a:ext uri="{FF2B5EF4-FFF2-40B4-BE49-F238E27FC236}">
                <a16:creationId xmlns:a16="http://schemas.microsoft.com/office/drawing/2014/main" id="{12A63FBD-4B58-F5DC-CBA1-AE14B9164ACC}"/>
              </a:ext>
            </a:extLst>
          </p:cNvPr>
          <p:cNvSpPr>
            <a:spLocks noGrp="1"/>
          </p:cNvSpPr>
          <p:nvPr>
            <p:ph idx="1"/>
          </p:nvPr>
        </p:nvSpPr>
        <p:spPr/>
        <p:txBody>
          <a:bodyPr/>
          <a:lstStyle/>
          <a:p>
            <a:r>
              <a:rPr lang="en-US" dirty="0"/>
              <a:t>.</a:t>
            </a:r>
          </a:p>
          <a:p>
            <a:endParaRPr lang="en-US" dirty="0"/>
          </a:p>
          <a:p>
            <a:endParaRPr lang="en-US" dirty="0"/>
          </a:p>
        </p:txBody>
      </p:sp>
      <p:pic>
        <p:nvPicPr>
          <p:cNvPr id="7" name="Picture 6">
            <a:extLst>
              <a:ext uri="{FF2B5EF4-FFF2-40B4-BE49-F238E27FC236}">
                <a16:creationId xmlns:a16="http://schemas.microsoft.com/office/drawing/2014/main" id="{0A4DA47D-F16B-BFAC-9A2E-DD333A30B26C}"/>
              </a:ext>
            </a:extLst>
          </p:cNvPr>
          <p:cNvPicPr>
            <a:picLocks noChangeAspect="1"/>
          </p:cNvPicPr>
          <p:nvPr/>
        </p:nvPicPr>
        <p:blipFill>
          <a:blip r:embed="rId2"/>
          <a:stretch>
            <a:fillRect/>
          </a:stretch>
        </p:blipFill>
        <p:spPr>
          <a:xfrm>
            <a:off x="175241" y="2119744"/>
            <a:ext cx="8793517" cy="3281307"/>
          </a:xfrm>
          <a:prstGeom prst="rect">
            <a:avLst/>
          </a:prstGeom>
        </p:spPr>
      </p:pic>
    </p:spTree>
    <p:extLst>
      <p:ext uri="{BB962C8B-B14F-4D97-AF65-F5344CB8AC3E}">
        <p14:creationId xmlns:p14="http://schemas.microsoft.com/office/powerpoint/2010/main" val="2060675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29D1-5D57-DD90-1BAD-62138609425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6DCDD96-89A4-5C77-98C9-12FDEA5714DC}"/>
              </a:ext>
            </a:extLst>
          </p:cNvPr>
          <p:cNvSpPr>
            <a:spLocks noGrp="1"/>
          </p:cNvSpPr>
          <p:nvPr>
            <p:ph idx="1"/>
          </p:nvPr>
        </p:nvSpPr>
        <p:spPr/>
        <p:txBody>
          <a:bodyPr/>
          <a:lstStyle/>
          <a:p>
            <a:r>
              <a:rPr lang="en-US" dirty="0"/>
              <a:t>Introduction</a:t>
            </a:r>
          </a:p>
          <a:p>
            <a:pPr lvl="1"/>
            <a:r>
              <a:rPr lang="en-US" dirty="0"/>
              <a:t>Questioning Finance Theory</a:t>
            </a:r>
          </a:p>
          <a:p>
            <a:pPr lvl="1"/>
            <a:r>
              <a:rPr lang="en-US" dirty="0"/>
              <a:t>Practical Financial Modelling</a:t>
            </a:r>
          </a:p>
          <a:p>
            <a:r>
              <a:rPr lang="en-US" dirty="0"/>
              <a:t>Downloads</a:t>
            </a:r>
          </a:p>
          <a:p>
            <a:pPr lvl="1"/>
            <a:r>
              <a:rPr lang="en-US" dirty="0"/>
              <a:t>Generic Macros</a:t>
            </a:r>
          </a:p>
          <a:p>
            <a:pPr lvl="1"/>
            <a:r>
              <a:rPr lang="en-US" dirty="0"/>
              <a:t>Stock and Economic Analysis</a:t>
            </a:r>
          </a:p>
          <a:p>
            <a:r>
              <a:rPr lang="en-US" dirty="0"/>
              <a:t>Overview of IRR, Growth and Value</a:t>
            </a:r>
          </a:p>
          <a:p>
            <a:pPr lvl="1"/>
            <a:r>
              <a:rPr lang="en-US" dirty="0"/>
              <a:t>Working with File</a:t>
            </a:r>
          </a:p>
          <a:p>
            <a:pPr lvl="1"/>
            <a:r>
              <a:rPr lang="en-US" dirty="0"/>
              <a:t>Importance of Timing</a:t>
            </a:r>
          </a:p>
          <a:p>
            <a:r>
              <a:rPr lang="en-US" dirty="0"/>
              <a:t>Work through Model from Scratch</a:t>
            </a:r>
          </a:p>
          <a:p>
            <a:pPr lvl="1"/>
            <a:r>
              <a:rPr lang="en-US" dirty="0"/>
              <a:t>InputC</a:t>
            </a:r>
          </a:p>
          <a:p>
            <a:pPr lvl="1"/>
            <a:r>
              <a:rPr lang="en-US" dirty="0"/>
              <a:t>Flexible Timelines</a:t>
            </a:r>
          </a:p>
          <a:p>
            <a:pPr lvl="1"/>
            <a:r>
              <a:rPr lang="en-US" dirty="0"/>
              <a:t>Cap Exp and EBITDA</a:t>
            </a:r>
          </a:p>
          <a:p>
            <a:pPr lvl="1"/>
            <a:r>
              <a:rPr lang="en-US" dirty="0"/>
              <a:t>Long-term and Short-term project</a:t>
            </a:r>
          </a:p>
          <a:p>
            <a:pPr lvl="1"/>
            <a:r>
              <a:rPr lang="en-US" dirty="0"/>
              <a:t>IRR with Sensitivity and the problem with IRR</a:t>
            </a:r>
          </a:p>
          <a:p>
            <a:pPr lvl="1"/>
            <a:r>
              <a:rPr lang="en-US" dirty="0"/>
              <a:t>Solution to IRR with Premium versus Risk Free Rate Earned</a:t>
            </a:r>
          </a:p>
          <a:p>
            <a:r>
              <a:rPr lang="en-US" dirty="0"/>
              <a:t>Discussion after finished with the model</a:t>
            </a:r>
          </a:p>
          <a:p>
            <a:pPr lvl="1"/>
            <a:endParaRPr lang="en-US" dirty="0"/>
          </a:p>
        </p:txBody>
      </p:sp>
    </p:spTree>
    <p:extLst>
      <p:ext uri="{BB962C8B-B14F-4D97-AF65-F5344CB8AC3E}">
        <p14:creationId xmlns:p14="http://schemas.microsoft.com/office/powerpoint/2010/main" val="2413018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E4BF-CFC1-C21F-0340-C2B055D07223}"/>
              </a:ext>
            </a:extLst>
          </p:cNvPr>
          <p:cNvSpPr>
            <a:spLocks noGrp="1"/>
          </p:cNvSpPr>
          <p:nvPr>
            <p:ph type="title"/>
          </p:nvPr>
        </p:nvSpPr>
        <p:spPr>
          <a:xfrm>
            <a:off x="304801" y="599018"/>
            <a:ext cx="7606242" cy="654049"/>
          </a:xfrm>
        </p:spPr>
        <p:txBody>
          <a:bodyPr>
            <a:normAutofit fontScale="90000"/>
          </a:bodyPr>
          <a:lstStyle/>
          <a:p>
            <a:r>
              <a:rPr lang="en-US" dirty="0"/>
              <a:t>Illustration of Mean Reverting Cash Flows – Commodity Prices Except Change in Oil Prices in 1973</a:t>
            </a:r>
          </a:p>
        </p:txBody>
      </p:sp>
      <p:sp>
        <p:nvSpPr>
          <p:cNvPr id="3" name="Content Placeholder 2">
            <a:extLst>
              <a:ext uri="{FF2B5EF4-FFF2-40B4-BE49-F238E27FC236}">
                <a16:creationId xmlns:a16="http://schemas.microsoft.com/office/drawing/2014/main" id="{BC878598-7B7B-783E-46A9-4301E0C7B4CE}"/>
              </a:ext>
            </a:extLst>
          </p:cNvPr>
          <p:cNvSpPr>
            <a:spLocks noGrp="1"/>
          </p:cNvSpPr>
          <p:nvPr>
            <p:ph idx="1"/>
          </p:nvPr>
        </p:nvSpPr>
        <p:spPr>
          <a:xfrm>
            <a:off x="304801" y="1795549"/>
            <a:ext cx="8273934" cy="3809384"/>
          </a:xfrm>
        </p:spPr>
        <p:txBody>
          <a:bodyPr/>
          <a:lstStyle/>
          <a:p>
            <a:r>
              <a:rPr lang="en-US" dirty="0"/>
              <a:t>Volatility of prices for 1-year, 5-years, 10-years</a:t>
            </a:r>
          </a:p>
          <a:p>
            <a:endParaRPr lang="en-US" dirty="0"/>
          </a:p>
        </p:txBody>
      </p:sp>
      <p:pic>
        <p:nvPicPr>
          <p:cNvPr id="5" name="Picture 4">
            <a:extLst>
              <a:ext uri="{FF2B5EF4-FFF2-40B4-BE49-F238E27FC236}">
                <a16:creationId xmlns:a16="http://schemas.microsoft.com/office/drawing/2014/main" id="{87270CDF-37AF-D9B8-DE98-042C9A3A55B8}"/>
              </a:ext>
            </a:extLst>
          </p:cNvPr>
          <p:cNvPicPr>
            <a:picLocks noChangeAspect="1"/>
          </p:cNvPicPr>
          <p:nvPr/>
        </p:nvPicPr>
        <p:blipFill>
          <a:blip r:embed="rId2"/>
          <a:stretch>
            <a:fillRect/>
          </a:stretch>
        </p:blipFill>
        <p:spPr>
          <a:xfrm>
            <a:off x="185650" y="2483066"/>
            <a:ext cx="8653549" cy="3292110"/>
          </a:xfrm>
          <a:prstGeom prst="rect">
            <a:avLst/>
          </a:prstGeom>
        </p:spPr>
      </p:pic>
    </p:spTree>
    <p:extLst>
      <p:ext uri="{BB962C8B-B14F-4D97-AF65-F5344CB8AC3E}">
        <p14:creationId xmlns:p14="http://schemas.microsoft.com/office/powerpoint/2010/main" val="322203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38ED-433A-0996-A230-AEDCBA798E9E}"/>
              </a:ext>
            </a:extLst>
          </p:cNvPr>
          <p:cNvSpPr>
            <a:spLocks noGrp="1"/>
          </p:cNvSpPr>
          <p:nvPr>
            <p:ph type="title"/>
          </p:nvPr>
        </p:nvSpPr>
        <p:spPr/>
        <p:txBody>
          <a:bodyPr/>
          <a:lstStyle/>
          <a:p>
            <a:r>
              <a:rPr lang="en-US" dirty="0"/>
              <a:t>Illustration of Non-Mean Reverting </a:t>
            </a:r>
          </a:p>
        </p:txBody>
      </p:sp>
      <p:sp>
        <p:nvSpPr>
          <p:cNvPr id="3" name="Content Placeholder 2">
            <a:extLst>
              <a:ext uri="{FF2B5EF4-FFF2-40B4-BE49-F238E27FC236}">
                <a16:creationId xmlns:a16="http://schemas.microsoft.com/office/drawing/2014/main" id="{0A0496A3-5C7B-408E-6E34-3FD75CB4C01C}"/>
              </a:ext>
            </a:extLst>
          </p:cNvPr>
          <p:cNvSpPr>
            <a:spLocks noGrp="1"/>
          </p:cNvSpPr>
          <p:nvPr>
            <p:ph idx="1"/>
          </p:nvPr>
        </p:nvSpPr>
        <p:spPr/>
        <p:txBody>
          <a:bodyPr/>
          <a:lstStyle/>
          <a:p>
            <a:r>
              <a:rPr lang="en-US" dirty="0"/>
              <a:t>Blackberry Price and Apple Price</a:t>
            </a:r>
          </a:p>
          <a:p>
            <a:r>
              <a:rPr lang="en-US" dirty="0"/>
              <a:t>Volatility driven by fashion, changes in technology, one-time non-recurring events.</a:t>
            </a:r>
          </a:p>
          <a:p>
            <a:r>
              <a:rPr lang="en-US" dirty="0"/>
              <a:t>Volatility of one year,  three-year, five-year</a:t>
            </a:r>
          </a:p>
        </p:txBody>
      </p:sp>
      <p:pic>
        <p:nvPicPr>
          <p:cNvPr id="7" name="Picture 6">
            <a:extLst>
              <a:ext uri="{FF2B5EF4-FFF2-40B4-BE49-F238E27FC236}">
                <a16:creationId xmlns:a16="http://schemas.microsoft.com/office/drawing/2014/main" id="{68484357-7A91-5DA8-A7A1-4017C93BC429}"/>
              </a:ext>
            </a:extLst>
          </p:cNvPr>
          <p:cNvPicPr>
            <a:picLocks noChangeAspect="1"/>
          </p:cNvPicPr>
          <p:nvPr/>
        </p:nvPicPr>
        <p:blipFill>
          <a:blip r:embed="rId2"/>
          <a:stretch>
            <a:fillRect/>
          </a:stretch>
        </p:blipFill>
        <p:spPr>
          <a:xfrm>
            <a:off x="747892" y="2274891"/>
            <a:ext cx="6301302" cy="2041267"/>
          </a:xfrm>
          <a:prstGeom prst="rect">
            <a:avLst/>
          </a:prstGeom>
        </p:spPr>
      </p:pic>
      <p:pic>
        <p:nvPicPr>
          <p:cNvPr id="9" name="Picture 8">
            <a:extLst>
              <a:ext uri="{FF2B5EF4-FFF2-40B4-BE49-F238E27FC236}">
                <a16:creationId xmlns:a16="http://schemas.microsoft.com/office/drawing/2014/main" id="{D7A9B2FD-C7EB-8FF4-6FE1-565FB266A52D}"/>
              </a:ext>
            </a:extLst>
          </p:cNvPr>
          <p:cNvPicPr>
            <a:picLocks noChangeAspect="1"/>
          </p:cNvPicPr>
          <p:nvPr/>
        </p:nvPicPr>
        <p:blipFill>
          <a:blip r:embed="rId3"/>
          <a:stretch>
            <a:fillRect/>
          </a:stretch>
        </p:blipFill>
        <p:spPr>
          <a:xfrm>
            <a:off x="747892" y="4608191"/>
            <a:ext cx="6301302" cy="2061958"/>
          </a:xfrm>
          <a:prstGeom prst="rect">
            <a:avLst/>
          </a:prstGeom>
        </p:spPr>
      </p:pic>
    </p:spTree>
    <p:extLst>
      <p:ext uri="{BB962C8B-B14F-4D97-AF65-F5344CB8AC3E}">
        <p14:creationId xmlns:p14="http://schemas.microsoft.com/office/powerpoint/2010/main" val="2912992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872D-9DA1-FD96-CD8B-6142DB1F686C}"/>
              </a:ext>
            </a:extLst>
          </p:cNvPr>
          <p:cNvSpPr>
            <a:spLocks noGrp="1"/>
          </p:cNvSpPr>
          <p:nvPr>
            <p:ph type="title"/>
          </p:nvPr>
        </p:nvSpPr>
        <p:spPr/>
        <p:txBody>
          <a:bodyPr/>
          <a:lstStyle/>
          <a:p>
            <a:r>
              <a:rPr lang="en-US" dirty="0"/>
              <a:t>Blackberry and Apple</a:t>
            </a:r>
          </a:p>
        </p:txBody>
      </p:sp>
      <p:sp>
        <p:nvSpPr>
          <p:cNvPr id="3" name="Content Placeholder 2">
            <a:extLst>
              <a:ext uri="{FF2B5EF4-FFF2-40B4-BE49-F238E27FC236}">
                <a16:creationId xmlns:a16="http://schemas.microsoft.com/office/drawing/2014/main" id="{150A92B6-C365-76C4-393C-51228736342F}"/>
              </a:ext>
            </a:extLst>
          </p:cNvPr>
          <p:cNvSpPr>
            <a:spLocks noGrp="1"/>
          </p:cNvSpPr>
          <p:nvPr>
            <p:ph idx="1"/>
          </p:nvPr>
        </p:nvSpPr>
        <p:spPr/>
        <p:txBody>
          <a:bodyPr/>
          <a:lstStyle/>
          <a:p>
            <a:r>
              <a:rPr lang="en-US" dirty="0"/>
              <a:t>.</a:t>
            </a:r>
          </a:p>
          <a:p>
            <a:endParaRPr lang="en-US" dirty="0"/>
          </a:p>
        </p:txBody>
      </p:sp>
      <p:pic>
        <p:nvPicPr>
          <p:cNvPr id="5" name="Picture 4">
            <a:extLst>
              <a:ext uri="{FF2B5EF4-FFF2-40B4-BE49-F238E27FC236}">
                <a16:creationId xmlns:a16="http://schemas.microsoft.com/office/drawing/2014/main" id="{68A26026-EB9F-8E7A-C542-975EDA039189}"/>
              </a:ext>
            </a:extLst>
          </p:cNvPr>
          <p:cNvPicPr>
            <a:picLocks noChangeAspect="1"/>
          </p:cNvPicPr>
          <p:nvPr/>
        </p:nvPicPr>
        <p:blipFill>
          <a:blip r:embed="rId2"/>
          <a:stretch>
            <a:fillRect/>
          </a:stretch>
        </p:blipFill>
        <p:spPr>
          <a:xfrm>
            <a:off x="231561" y="2077827"/>
            <a:ext cx="8559645" cy="2839229"/>
          </a:xfrm>
          <a:prstGeom prst="rect">
            <a:avLst/>
          </a:prstGeom>
        </p:spPr>
      </p:pic>
    </p:spTree>
    <p:extLst>
      <p:ext uri="{BB962C8B-B14F-4D97-AF65-F5344CB8AC3E}">
        <p14:creationId xmlns:p14="http://schemas.microsoft.com/office/powerpoint/2010/main" val="1601917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3A6F-BBAE-60BE-D093-035B0BE83D69}"/>
              </a:ext>
            </a:extLst>
          </p:cNvPr>
          <p:cNvSpPr>
            <a:spLocks noGrp="1"/>
          </p:cNvSpPr>
          <p:nvPr>
            <p:ph type="title"/>
          </p:nvPr>
        </p:nvSpPr>
        <p:spPr/>
        <p:txBody>
          <a:bodyPr/>
          <a:lstStyle/>
          <a:p>
            <a:r>
              <a:rPr lang="en-US" dirty="0"/>
              <a:t>Complex Timelines</a:t>
            </a:r>
          </a:p>
        </p:txBody>
      </p:sp>
      <p:sp>
        <p:nvSpPr>
          <p:cNvPr id="3" name="Content Placeholder 2">
            <a:extLst>
              <a:ext uri="{FF2B5EF4-FFF2-40B4-BE49-F238E27FC236}">
                <a16:creationId xmlns:a16="http://schemas.microsoft.com/office/drawing/2014/main" id="{70C3547E-82FA-1C1E-FAB7-F2A1EE86ECA8}"/>
              </a:ext>
            </a:extLst>
          </p:cNvPr>
          <p:cNvSpPr>
            <a:spLocks noGrp="1"/>
          </p:cNvSpPr>
          <p:nvPr>
            <p:ph idx="1"/>
          </p:nvPr>
        </p:nvSpPr>
        <p:spPr/>
        <p:txBody>
          <a:bodyPr/>
          <a:lstStyle/>
          <a:p>
            <a:r>
              <a:rPr lang="en-US" dirty="0"/>
              <a:t>.</a:t>
            </a:r>
          </a:p>
          <a:p>
            <a:endParaRPr lang="en-US" dirty="0"/>
          </a:p>
        </p:txBody>
      </p:sp>
      <p:pic>
        <p:nvPicPr>
          <p:cNvPr id="5" name="Picture 4">
            <a:extLst>
              <a:ext uri="{FF2B5EF4-FFF2-40B4-BE49-F238E27FC236}">
                <a16:creationId xmlns:a16="http://schemas.microsoft.com/office/drawing/2014/main" id="{143813FE-1665-708B-B1DA-B2070C063819}"/>
              </a:ext>
            </a:extLst>
          </p:cNvPr>
          <p:cNvPicPr>
            <a:picLocks noChangeAspect="1"/>
          </p:cNvPicPr>
          <p:nvPr/>
        </p:nvPicPr>
        <p:blipFill>
          <a:blip r:embed="rId2"/>
          <a:stretch>
            <a:fillRect/>
          </a:stretch>
        </p:blipFill>
        <p:spPr>
          <a:xfrm>
            <a:off x="265216" y="1704559"/>
            <a:ext cx="8395855" cy="3822774"/>
          </a:xfrm>
          <a:prstGeom prst="rect">
            <a:avLst/>
          </a:prstGeom>
        </p:spPr>
      </p:pic>
    </p:spTree>
    <p:extLst>
      <p:ext uri="{BB962C8B-B14F-4D97-AF65-F5344CB8AC3E}">
        <p14:creationId xmlns:p14="http://schemas.microsoft.com/office/powerpoint/2010/main" val="3354559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56348-B39C-56CE-E319-0FE669BB3117}"/>
              </a:ext>
            </a:extLst>
          </p:cNvPr>
          <p:cNvSpPr>
            <a:spLocks noGrp="1"/>
          </p:cNvSpPr>
          <p:nvPr>
            <p:ph type="ctrTitle"/>
          </p:nvPr>
        </p:nvSpPr>
        <p:spPr/>
        <p:txBody>
          <a:bodyPr/>
          <a:lstStyle/>
          <a:p>
            <a:r>
              <a:rPr lang="en-US" dirty="0"/>
              <a:t>Session 3 – Default and Implementation of Monte Carlo Simulation</a:t>
            </a:r>
          </a:p>
        </p:txBody>
      </p:sp>
    </p:spTree>
    <p:extLst>
      <p:ext uri="{BB962C8B-B14F-4D97-AF65-F5344CB8AC3E}">
        <p14:creationId xmlns:p14="http://schemas.microsoft.com/office/powerpoint/2010/main" val="2621926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D78B-F5E5-3BEA-44AE-CD0A5011AE25}"/>
              </a:ext>
            </a:extLst>
          </p:cNvPr>
          <p:cNvSpPr>
            <a:spLocks noGrp="1"/>
          </p:cNvSpPr>
          <p:nvPr>
            <p:ph type="title"/>
          </p:nvPr>
        </p:nvSpPr>
        <p:spPr/>
        <p:txBody>
          <a:bodyPr/>
          <a:lstStyle/>
          <a:p>
            <a:r>
              <a:rPr lang="en-US" dirty="0"/>
              <a:t>Default Studies</a:t>
            </a:r>
          </a:p>
        </p:txBody>
      </p:sp>
      <p:sp>
        <p:nvSpPr>
          <p:cNvPr id="3" name="Content Placeholder 2">
            <a:extLst>
              <a:ext uri="{FF2B5EF4-FFF2-40B4-BE49-F238E27FC236}">
                <a16:creationId xmlns:a16="http://schemas.microsoft.com/office/drawing/2014/main" id="{6635BCA3-93DA-071B-A4DE-36CA765C903A}"/>
              </a:ext>
            </a:extLst>
          </p:cNvPr>
          <p:cNvSpPr>
            <a:spLocks noGrp="1"/>
          </p:cNvSpPr>
          <p:nvPr>
            <p:ph idx="1"/>
          </p:nvPr>
        </p:nvSpPr>
        <p:spPr/>
        <p:txBody>
          <a:bodyPr/>
          <a:lstStyle/>
          <a:p>
            <a:r>
              <a:rPr lang="en-US" dirty="0"/>
              <a:t>Probability of Loss = Probability of Default x Loss Given Default</a:t>
            </a:r>
          </a:p>
          <a:p>
            <a:r>
              <a:rPr lang="en-US" dirty="0"/>
              <a:t>Measure with Default at Loan Life or LLCR or PLCR</a:t>
            </a:r>
          </a:p>
          <a:p>
            <a:r>
              <a:rPr lang="en-US" dirty="0"/>
              <a:t>For project finance, loss given default is relatively low</a:t>
            </a:r>
          </a:p>
          <a:p>
            <a:endParaRPr lang="en-US" dirty="0"/>
          </a:p>
        </p:txBody>
      </p:sp>
    </p:spTree>
    <p:extLst>
      <p:ext uri="{BB962C8B-B14F-4D97-AF65-F5344CB8AC3E}">
        <p14:creationId xmlns:p14="http://schemas.microsoft.com/office/powerpoint/2010/main" val="3466959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a:extLst>
              <a:ext uri="{FF2B5EF4-FFF2-40B4-BE49-F238E27FC236}">
                <a16:creationId xmlns:a16="http://schemas.microsoft.com/office/drawing/2014/main" id="{403B3294-D4AA-41EC-8D55-E99B00408F7D}"/>
              </a:ext>
            </a:extLst>
          </p:cNvPr>
          <p:cNvSpPr txBox="1">
            <a:spLocks noChangeArrowheads="1"/>
          </p:cNvSpPr>
          <p:nvPr/>
        </p:nvSpPr>
        <p:spPr bwMode="auto">
          <a:xfrm>
            <a:off x="304800" y="2743200"/>
            <a:ext cx="1752600" cy="1690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spcBef>
                <a:spcPct val="50000"/>
              </a:spcBef>
            </a:pPr>
            <a:endParaRPr lang="en-US" altLang="en-US" sz="1600" dirty="0">
              <a:latin typeface="Times New Roman" panose="02020603050405020304" pitchFamily="18" charset="0"/>
            </a:endParaRPr>
          </a:p>
          <a:p>
            <a:pPr algn="ctr" eaLnBrk="1" hangingPunct="1">
              <a:spcBef>
                <a:spcPct val="50000"/>
              </a:spcBef>
            </a:pPr>
            <a:r>
              <a:rPr lang="en-US" altLang="en-US" sz="1600" b="1" dirty="0">
                <a:latin typeface="Times New Roman" panose="02020603050405020304" pitchFamily="18" charset="0"/>
              </a:rPr>
              <a:t>EXPECTED LOSS</a:t>
            </a:r>
          </a:p>
          <a:p>
            <a:pPr algn="ctr" eaLnBrk="1" hangingPunct="1">
              <a:spcBef>
                <a:spcPct val="50000"/>
              </a:spcBef>
            </a:pPr>
            <a:endParaRPr lang="en-US" altLang="en-US" sz="1600" b="1" dirty="0">
              <a:latin typeface="Times New Roman" panose="02020603050405020304" pitchFamily="18" charset="0"/>
            </a:endParaRPr>
          </a:p>
          <a:p>
            <a:pPr algn="ctr" eaLnBrk="1" hangingPunct="1">
              <a:spcBef>
                <a:spcPct val="50000"/>
              </a:spcBef>
            </a:pPr>
            <a:r>
              <a:rPr lang="en-US" altLang="en-US" sz="1600" b="1" dirty="0">
                <a:latin typeface="Times New Roman" panose="02020603050405020304" pitchFamily="18" charset="0"/>
              </a:rPr>
              <a:t>$$</a:t>
            </a:r>
          </a:p>
        </p:txBody>
      </p:sp>
      <p:sp>
        <p:nvSpPr>
          <p:cNvPr id="137219" name="Text Box 3">
            <a:extLst>
              <a:ext uri="{FF2B5EF4-FFF2-40B4-BE49-F238E27FC236}">
                <a16:creationId xmlns:a16="http://schemas.microsoft.com/office/drawing/2014/main" id="{0509A89D-F175-4362-89D9-3869DD904499}"/>
              </a:ext>
            </a:extLst>
          </p:cNvPr>
          <p:cNvSpPr txBox="1">
            <a:spLocks noChangeArrowheads="1"/>
          </p:cNvSpPr>
          <p:nvPr/>
        </p:nvSpPr>
        <p:spPr bwMode="auto">
          <a:xfrm>
            <a:off x="2133600" y="3429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rPr>
              <a:t>=</a:t>
            </a:r>
          </a:p>
        </p:txBody>
      </p:sp>
      <p:sp>
        <p:nvSpPr>
          <p:cNvPr id="137220" name="Text Box 4">
            <a:extLst>
              <a:ext uri="{FF2B5EF4-FFF2-40B4-BE49-F238E27FC236}">
                <a16:creationId xmlns:a16="http://schemas.microsoft.com/office/drawing/2014/main" id="{CA2D4A9E-1C3F-44CA-A41B-0295EED20E9E}"/>
              </a:ext>
            </a:extLst>
          </p:cNvPr>
          <p:cNvSpPr txBox="1">
            <a:spLocks noChangeArrowheads="1"/>
          </p:cNvSpPr>
          <p:nvPr/>
        </p:nvSpPr>
        <p:spPr bwMode="auto">
          <a:xfrm>
            <a:off x="2514600" y="2743200"/>
            <a:ext cx="1752600" cy="1690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spcBef>
                <a:spcPct val="50000"/>
              </a:spcBef>
            </a:pPr>
            <a:endParaRPr lang="en-US" altLang="en-US" sz="1600" dirty="0">
              <a:latin typeface="Times New Roman" panose="02020603050405020304" pitchFamily="18" charset="0"/>
            </a:endParaRPr>
          </a:p>
          <a:p>
            <a:pPr algn="ctr" eaLnBrk="1" hangingPunct="1">
              <a:spcBef>
                <a:spcPct val="50000"/>
              </a:spcBef>
            </a:pPr>
            <a:r>
              <a:rPr lang="en-US" altLang="en-US" sz="1600" b="1" dirty="0">
                <a:latin typeface="Times New Roman" panose="02020603050405020304" pitchFamily="18" charset="0"/>
              </a:rPr>
              <a:t>Probability of Default</a:t>
            </a:r>
          </a:p>
          <a:p>
            <a:pPr algn="ctr" eaLnBrk="1" hangingPunct="1">
              <a:spcBef>
                <a:spcPct val="50000"/>
              </a:spcBef>
            </a:pPr>
            <a:r>
              <a:rPr lang="en-US" altLang="en-US" sz="1600" b="1" dirty="0">
                <a:latin typeface="Times New Roman" panose="02020603050405020304" pitchFamily="18" charset="0"/>
              </a:rPr>
              <a:t>(PD)</a:t>
            </a:r>
          </a:p>
          <a:p>
            <a:pPr algn="ctr" eaLnBrk="1" hangingPunct="1">
              <a:spcBef>
                <a:spcPct val="50000"/>
              </a:spcBef>
            </a:pPr>
            <a:r>
              <a:rPr lang="en-US" altLang="en-US" sz="1600" b="1" dirty="0">
                <a:latin typeface="Times New Roman" panose="02020603050405020304" pitchFamily="18" charset="0"/>
              </a:rPr>
              <a:t>%</a:t>
            </a:r>
          </a:p>
        </p:txBody>
      </p:sp>
      <p:sp>
        <p:nvSpPr>
          <p:cNvPr id="137221" name="Text Box 5">
            <a:extLst>
              <a:ext uri="{FF2B5EF4-FFF2-40B4-BE49-F238E27FC236}">
                <a16:creationId xmlns:a16="http://schemas.microsoft.com/office/drawing/2014/main" id="{5C3236B0-84A3-4739-A3A2-6C408FC99FCE}"/>
              </a:ext>
            </a:extLst>
          </p:cNvPr>
          <p:cNvSpPr txBox="1">
            <a:spLocks noChangeArrowheads="1"/>
          </p:cNvSpPr>
          <p:nvPr/>
        </p:nvSpPr>
        <p:spPr bwMode="auto">
          <a:xfrm>
            <a:off x="4343400" y="335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US" altLang="en-US" sz="2400" dirty="0"/>
              <a:t>x</a:t>
            </a:r>
          </a:p>
        </p:txBody>
      </p:sp>
      <p:sp>
        <p:nvSpPr>
          <p:cNvPr id="137222" name="Text Box 6">
            <a:extLst>
              <a:ext uri="{FF2B5EF4-FFF2-40B4-BE49-F238E27FC236}">
                <a16:creationId xmlns:a16="http://schemas.microsoft.com/office/drawing/2014/main" id="{4F83712B-BE0D-4DEB-AC62-2011D432C079}"/>
              </a:ext>
            </a:extLst>
          </p:cNvPr>
          <p:cNvSpPr txBox="1">
            <a:spLocks noChangeArrowheads="1"/>
          </p:cNvSpPr>
          <p:nvPr/>
        </p:nvSpPr>
        <p:spPr bwMode="auto">
          <a:xfrm>
            <a:off x="4724400" y="2743200"/>
            <a:ext cx="1752600" cy="1692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spcBef>
                <a:spcPct val="50000"/>
              </a:spcBef>
            </a:pPr>
            <a:endParaRPr lang="en-US" altLang="en-US" sz="1600" dirty="0">
              <a:latin typeface="Times New Roman" panose="02020603050405020304" pitchFamily="18" charset="0"/>
            </a:endParaRPr>
          </a:p>
          <a:p>
            <a:pPr algn="ctr" eaLnBrk="1" hangingPunct="1">
              <a:lnSpc>
                <a:spcPct val="75000"/>
              </a:lnSpc>
              <a:spcBef>
                <a:spcPct val="50000"/>
              </a:spcBef>
            </a:pPr>
            <a:r>
              <a:rPr lang="en-US" altLang="en-US" sz="1600" b="1" dirty="0">
                <a:latin typeface="Times New Roman" panose="02020603050405020304" pitchFamily="18" charset="0"/>
              </a:rPr>
              <a:t>Loss Severity </a:t>
            </a:r>
          </a:p>
          <a:p>
            <a:pPr algn="ctr" eaLnBrk="1" hangingPunct="1">
              <a:lnSpc>
                <a:spcPct val="75000"/>
              </a:lnSpc>
              <a:spcBef>
                <a:spcPct val="50000"/>
              </a:spcBef>
            </a:pPr>
            <a:r>
              <a:rPr lang="en-US" altLang="en-US" sz="1600" b="1" dirty="0">
                <a:latin typeface="Times New Roman" panose="02020603050405020304" pitchFamily="18" charset="0"/>
              </a:rPr>
              <a:t>Given Default</a:t>
            </a:r>
          </a:p>
          <a:p>
            <a:pPr algn="ctr" eaLnBrk="1" hangingPunct="1">
              <a:spcBef>
                <a:spcPct val="50000"/>
              </a:spcBef>
            </a:pPr>
            <a:r>
              <a:rPr lang="en-US" altLang="en-US" sz="1600" b="1" dirty="0">
                <a:latin typeface="Times New Roman" panose="02020603050405020304" pitchFamily="18" charset="0"/>
              </a:rPr>
              <a:t>(Severity)</a:t>
            </a:r>
          </a:p>
          <a:p>
            <a:pPr algn="ctr" eaLnBrk="1" hangingPunct="1">
              <a:spcBef>
                <a:spcPct val="50000"/>
              </a:spcBef>
            </a:pPr>
            <a:r>
              <a:rPr lang="en-US" altLang="en-US" sz="1600" b="1" dirty="0">
                <a:latin typeface="Times New Roman" panose="02020603050405020304" pitchFamily="18" charset="0"/>
              </a:rPr>
              <a:t>%</a:t>
            </a:r>
          </a:p>
        </p:txBody>
      </p:sp>
      <p:sp>
        <p:nvSpPr>
          <p:cNvPr id="137223" name="Text Box 7">
            <a:extLst>
              <a:ext uri="{FF2B5EF4-FFF2-40B4-BE49-F238E27FC236}">
                <a16:creationId xmlns:a16="http://schemas.microsoft.com/office/drawing/2014/main" id="{6E6F9FF8-94DF-4CFA-AC07-9D3AE2814555}"/>
              </a:ext>
            </a:extLst>
          </p:cNvPr>
          <p:cNvSpPr txBox="1">
            <a:spLocks noChangeArrowheads="1"/>
          </p:cNvSpPr>
          <p:nvPr/>
        </p:nvSpPr>
        <p:spPr bwMode="auto">
          <a:xfrm>
            <a:off x="6934200" y="2743200"/>
            <a:ext cx="1752600" cy="1692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spcBef>
                <a:spcPct val="50000"/>
              </a:spcBef>
            </a:pPr>
            <a:endParaRPr lang="en-US" altLang="en-US" sz="1600" dirty="0">
              <a:latin typeface="Times New Roman" panose="02020603050405020304" pitchFamily="18" charset="0"/>
            </a:endParaRPr>
          </a:p>
          <a:p>
            <a:pPr algn="ctr" eaLnBrk="1" hangingPunct="1">
              <a:lnSpc>
                <a:spcPct val="75000"/>
              </a:lnSpc>
              <a:spcBef>
                <a:spcPct val="50000"/>
              </a:spcBef>
            </a:pPr>
            <a:r>
              <a:rPr lang="en-US" altLang="en-US" sz="1600" b="1" dirty="0">
                <a:latin typeface="Times New Roman" panose="02020603050405020304" pitchFamily="18" charset="0"/>
              </a:rPr>
              <a:t>Loan Equivalent</a:t>
            </a:r>
          </a:p>
          <a:p>
            <a:pPr algn="ctr" eaLnBrk="1" hangingPunct="1">
              <a:lnSpc>
                <a:spcPct val="75000"/>
              </a:lnSpc>
              <a:spcBef>
                <a:spcPct val="50000"/>
              </a:spcBef>
            </a:pPr>
            <a:r>
              <a:rPr lang="en-US" altLang="en-US" sz="1600" b="1" dirty="0">
                <a:latin typeface="Times New Roman" panose="02020603050405020304" pitchFamily="18" charset="0"/>
              </a:rPr>
              <a:t>Exposure</a:t>
            </a:r>
          </a:p>
          <a:p>
            <a:pPr algn="ctr" eaLnBrk="1" hangingPunct="1">
              <a:spcBef>
                <a:spcPct val="50000"/>
              </a:spcBef>
            </a:pPr>
            <a:r>
              <a:rPr lang="en-US" altLang="en-US" sz="1600" b="1" dirty="0">
                <a:latin typeface="Times New Roman" panose="02020603050405020304" pitchFamily="18" charset="0"/>
              </a:rPr>
              <a:t>(Exposure)</a:t>
            </a:r>
          </a:p>
          <a:p>
            <a:pPr algn="ctr" eaLnBrk="1" hangingPunct="1">
              <a:spcBef>
                <a:spcPct val="50000"/>
              </a:spcBef>
            </a:pPr>
            <a:r>
              <a:rPr lang="en-US" altLang="en-US" sz="1600" b="1" dirty="0">
                <a:latin typeface="Times New Roman" panose="02020603050405020304" pitchFamily="18" charset="0"/>
              </a:rPr>
              <a:t>$$</a:t>
            </a:r>
          </a:p>
        </p:txBody>
      </p:sp>
      <p:sp>
        <p:nvSpPr>
          <p:cNvPr id="137224" name="Text Box 8">
            <a:extLst>
              <a:ext uri="{FF2B5EF4-FFF2-40B4-BE49-F238E27FC236}">
                <a16:creationId xmlns:a16="http://schemas.microsoft.com/office/drawing/2014/main" id="{1FC8D69C-B8D8-4D13-BC53-2A0992E57ABD}"/>
              </a:ext>
            </a:extLst>
          </p:cNvPr>
          <p:cNvSpPr txBox="1">
            <a:spLocks noChangeArrowheads="1"/>
          </p:cNvSpPr>
          <p:nvPr/>
        </p:nvSpPr>
        <p:spPr bwMode="auto">
          <a:xfrm>
            <a:off x="6553200" y="335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US" altLang="en-US" sz="2400" dirty="0"/>
              <a:t>x</a:t>
            </a:r>
          </a:p>
        </p:txBody>
      </p:sp>
      <p:sp>
        <p:nvSpPr>
          <p:cNvPr id="137225" name="Text Box 9">
            <a:extLst>
              <a:ext uri="{FF2B5EF4-FFF2-40B4-BE49-F238E27FC236}">
                <a16:creationId xmlns:a16="http://schemas.microsoft.com/office/drawing/2014/main" id="{FFB3E261-B0F1-44BF-A164-D090EA925C88}"/>
              </a:ext>
            </a:extLst>
          </p:cNvPr>
          <p:cNvSpPr txBox="1">
            <a:spLocks noChangeArrowheads="1"/>
          </p:cNvSpPr>
          <p:nvPr/>
        </p:nvSpPr>
        <p:spPr bwMode="auto">
          <a:xfrm>
            <a:off x="304800" y="5486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n-US" altLang="en-US" sz="1800" b="1" dirty="0">
                <a:latin typeface="Times New Roman" panose="02020603050405020304" pitchFamily="18" charset="0"/>
              </a:rPr>
              <a:t>The focus of grading tools is on modeling PD</a:t>
            </a:r>
          </a:p>
        </p:txBody>
      </p:sp>
      <p:sp>
        <p:nvSpPr>
          <p:cNvPr id="137226" name="Text Box 10">
            <a:extLst>
              <a:ext uri="{FF2B5EF4-FFF2-40B4-BE49-F238E27FC236}">
                <a16:creationId xmlns:a16="http://schemas.microsoft.com/office/drawing/2014/main" id="{6594069C-E76E-4EA6-92D0-B9749532F2F7}"/>
              </a:ext>
            </a:extLst>
          </p:cNvPr>
          <p:cNvSpPr txBox="1">
            <a:spLocks noChangeArrowheads="1"/>
          </p:cNvSpPr>
          <p:nvPr/>
        </p:nvSpPr>
        <p:spPr bwMode="auto">
          <a:xfrm>
            <a:off x="2438400" y="4648200"/>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spcBef>
                <a:spcPct val="50000"/>
              </a:spcBef>
            </a:pPr>
            <a:r>
              <a:rPr lang="en-US" altLang="en-US" sz="1400" dirty="0">
                <a:latin typeface="Times New Roman" panose="02020603050405020304" pitchFamily="18" charset="0"/>
              </a:rPr>
              <a:t>What is the probability of the counterparty defaulting?</a:t>
            </a:r>
          </a:p>
        </p:txBody>
      </p:sp>
      <p:sp>
        <p:nvSpPr>
          <p:cNvPr id="137227" name="Text Box 11">
            <a:extLst>
              <a:ext uri="{FF2B5EF4-FFF2-40B4-BE49-F238E27FC236}">
                <a16:creationId xmlns:a16="http://schemas.microsoft.com/office/drawing/2014/main" id="{33E5B84D-4D50-40B7-A2AF-4ABC4B1F83CC}"/>
              </a:ext>
            </a:extLst>
          </p:cNvPr>
          <p:cNvSpPr txBox="1">
            <a:spLocks noChangeArrowheads="1"/>
          </p:cNvSpPr>
          <p:nvPr/>
        </p:nvSpPr>
        <p:spPr bwMode="auto">
          <a:xfrm>
            <a:off x="4648200" y="4648200"/>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spcBef>
                <a:spcPct val="50000"/>
              </a:spcBef>
            </a:pPr>
            <a:r>
              <a:rPr lang="en-US" altLang="en-US" sz="1400" dirty="0">
                <a:latin typeface="Times New Roman" panose="02020603050405020304" pitchFamily="18" charset="0"/>
              </a:rPr>
              <a:t>If default occurs, how much of this do we expect to lose?</a:t>
            </a:r>
          </a:p>
        </p:txBody>
      </p:sp>
      <p:sp>
        <p:nvSpPr>
          <p:cNvPr id="137228" name="Text Box 12">
            <a:extLst>
              <a:ext uri="{FF2B5EF4-FFF2-40B4-BE49-F238E27FC236}">
                <a16:creationId xmlns:a16="http://schemas.microsoft.com/office/drawing/2014/main" id="{9DBEAF53-83E7-4847-AD52-005EC6C44426}"/>
              </a:ext>
            </a:extLst>
          </p:cNvPr>
          <p:cNvSpPr txBox="1">
            <a:spLocks noChangeArrowheads="1"/>
          </p:cNvSpPr>
          <p:nvPr/>
        </p:nvSpPr>
        <p:spPr bwMode="auto">
          <a:xfrm>
            <a:off x="6781800" y="4648200"/>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spcBef>
                <a:spcPct val="50000"/>
              </a:spcBef>
            </a:pPr>
            <a:r>
              <a:rPr lang="en-US" altLang="en-US" sz="1400" dirty="0">
                <a:latin typeface="Times New Roman" panose="02020603050405020304" pitchFamily="18" charset="0"/>
              </a:rPr>
              <a:t>If default occurs, how much exposure do we expect to have?</a:t>
            </a:r>
          </a:p>
        </p:txBody>
      </p:sp>
      <p:sp>
        <p:nvSpPr>
          <p:cNvPr id="137229" name="AutoShape 13">
            <a:extLst>
              <a:ext uri="{FF2B5EF4-FFF2-40B4-BE49-F238E27FC236}">
                <a16:creationId xmlns:a16="http://schemas.microsoft.com/office/drawing/2014/main" id="{A561E27C-8E51-4AFA-99B8-1E59AFE721D9}"/>
              </a:ext>
            </a:extLst>
          </p:cNvPr>
          <p:cNvSpPr>
            <a:spLocks/>
          </p:cNvSpPr>
          <p:nvPr/>
        </p:nvSpPr>
        <p:spPr bwMode="auto">
          <a:xfrm rot="5400000">
            <a:off x="3314700" y="1638300"/>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endParaRPr lang="en-US" altLang="en-US" dirty="0"/>
          </a:p>
        </p:txBody>
      </p:sp>
      <p:sp>
        <p:nvSpPr>
          <p:cNvPr id="137230" name="AutoShape 14">
            <a:extLst>
              <a:ext uri="{FF2B5EF4-FFF2-40B4-BE49-F238E27FC236}">
                <a16:creationId xmlns:a16="http://schemas.microsoft.com/office/drawing/2014/main" id="{A970198E-51F7-40AF-9E63-005C17F635AA}"/>
              </a:ext>
            </a:extLst>
          </p:cNvPr>
          <p:cNvSpPr>
            <a:spLocks/>
          </p:cNvSpPr>
          <p:nvPr/>
        </p:nvSpPr>
        <p:spPr bwMode="auto">
          <a:xfrm rot="5400000">
            <a:off x="6629400" y="533400"/>
            <a:ext cx="152400" cy="3962400"/>
          </a:xfrm>
          <a:prstGeom prst="leftBracket">
            <a:avLst>
              <a:gd name="adj" fmla="val 2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endParaRPr lang="en-US" altLang="en-US" dirty="0"/>
          </a:p>
        </p:txBody>
      </p:sp>
      <p:sp>
        <p:nvSpPr>
          <p:cNvPr id="137231" name="Text Box 15">
            <a:extLst>
              <a:ext uri="{FF2B5EF4-FFF2-40B4-BE49-F238E27FC236}">
                <a16:creationId xmlns:a16="http://schemas.microsoft.com/office/drawing/2014/main" id="{711C4B41-13F4-41E2-B5C1-81EC1BECCF4F}"/>
              </a:ext>
            </a:extLst>
          </p:cNvPr>
          <p:cNvSpPr txBox="1">
            <a:spLocks noChangeArrowheads="1"/>
          </p:cNvSpPr>
          <p:nvPr/>
        </p:nvSpPr>
        <p:spPr bwMode="auto">
          <a:xfrm>
            <a:off x="2667000" y="19050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endParaRPr lang="en-US" altLang="en-US" sz="1600" dirty="0">
              <a:latin typeface="Times New Roman" panose="02020603050405020304" pitchFamily="18" charset="0"/>
            </a:endParaRPr>
          </a:p>
        </p:txBody>
      </p:sp>
      <p:sp>
        <p:nvSpPr>
          <p:cNvPr id="137232" name="Text Box 16">
            <a:extLst>
              <a:ext uri="{FF2B5EF4-FFF2-40B4-BE49-F238E27FC236}">
                <a16:creationId xmlns:a16="http://schemas.microsoft.com/office/drawing/2014/main" id="{FA0F6445-AF64-4A8D-BF3F-33FA1B095042}"/>
              </a:ext>
            </a:extLst>
          </p:cNvPr>
          <p:cNvSpPr txBox="1">
            <a:spLocks noChangeArrowheads="1"/>
          </p:cNvSpPr>
          <p:nvPr/>
        </p:nvSpPr>
        <p:spPr bwMode="auto">
          <a:xfrm>
            <a:off x="2514600" y="19812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spcBef>
                <a:spcPct val="50000"/>
              </a:spcBef>
            </a:pPr>
            <a:r>
              <a:rPr lang="en-US" altLang="en-US" sz="1600" b="1" dirty="0">
                <a:latin typeface="Times New Roman" panose="02020603050405020304" pitchFamily="18" charset="0"/>
              </a:rPr>
              <a:t>Borrower Risk</a:t>
            </a:r>
            <a:r>
              <a:rPr lang="en-US" altLang="en-US" sz="1600" dirty="0">
                <a:latin typeface="Times New Roman" panose="02020603050405020304" pitchFamily="18" charset="0"/>
              </a:rPr>
              <a:t> </a:t>
            </a:r>
          </a:p>
        </p:txBody>
      </p:sp>
      <p:sp>
        <p:nvSpPr>
          <p:cNvPr id="137233" name="Text Box 17">
            <a:extLst>
              <a:ext uri="{FF2B5EF4-FFF2-40B4-BE49-F238E27FC236}">
                <a16:creationId xmlns:a16="http://schemas.microsoft.com/office/drawing/2014/main" id="{5270BEA9-4F67-4695-A60D-421EE9572962}"/>
              </a:ext>
            </a:extLst>
          </p:cNvPr>
          <p:cNvSpPr txBox="1">
            <a:spLocks noChangeArrowheads="1"/>
          </p:cNvSpPr>
          <p:nvPr/>
        </p:nvSpPr>
        <p:spPr bwMode="auto">
          <a:xfrm>
            <a:off x="5334000" y="1981200"/>
            <a:ext cx="289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spcBef>
                <a:spcPct val="50000"/>
              </a:spcBef>
            </a:pPr>
            <a:r>
              <a:rPr lang="en-US" altLang="en-US" sz="1600" b="1" dirty="0">
                <a:latin typeface="Times New Roman" panose="02020603050405020304" pitchFamily="18" charset="0"/>
              </a:rPr>
              <a:t>Facility Risk Related</a:t>
            </a:r>
          </a:p>
        </p:txBody>
      </p:sp>
      <p:sp>
        <p:nvSpPr>
          <p:cNvPr id="137234" name="Rectangle 18">
            <a:extLst>
              <a:ext uri="{FF2B5EF4-FFF2-40B4-BE49-F238E27FC236}">
                <a16:creationId xmlns:a16="http://schemas.microsoft.com/office/drawing/2014/main" id="{74F9299D-B6CA-4823-8253-9A4EA21D3646}"/>
              </a:ext>
            </a:extLst>
          </p:cNvPr>
          <p:cNvSpPr>
            <a:spLocks noGrp="1" noChangeArrowheads="1"/>
          </p:cNvSpPr>
          <p:nvPr>
            <p:ph type="title"/>
          </p:nvPr>
        </p:nvSpPr>
        <p:spPr/>
        <p:txBody>
          <a:bodyPr>
            <a:normAutofit fontScale="90000"/>
          </a:bodyPr>
          <a:lstStyle/>
          <a:p>
            <a:r>
              <a:rPr lang="en-US" altLang="en-US" dirty="0"/>
              <a:t>Expected Loss Can Be Broken Down Into Three Components</a:t>
            </a:r>
          </a:p>
        </p:txBody>
      </p:sp>
      <p:sp>
        <p:nvSpPr>
          <p:cNvPr id="2" name="TextBox 1">
            <a:extLst>
              <a:ext uri="{FF2B5EF4-FFF2-40B4-BE49-F238E27FC236}">
                <a16:creationId xmlns:a16="http://schemas.microsoft.com/office/drawing/2014/main" id="{0D106153-0D6F-4DA5-BFBD-977C0B01AA52}"/>
              </a:ext>
            </a:extLst>
          </p:cNvPr>
          <p:cNvSpPr txBox="1"/>
          <p:nvPr/>
        </p:nvSpPr>
        <p:spPr>
          <a:xfrm>
            <a:off x="562465" y="1035766"/>
            <a:ext cx="4612849" cy="923330"/>
          </a:xfrm>
          <a:prstGeom prst="rect">
            <a:avLst/>
          </a:prstGeom>
          <a:solidFill>
            <a:srgbClr val="00B0F0"/>
          </a:solidFill>
        </p:spPr>
        <p:txBody>
          <a:bodyPr wrap="square" rtlCol="0">
            <a:spAutoFit/>
          </a:bodyPr>
          <a:lstStyle/>
          <a:p>
            <a:r>
              <a:rPr lang="en-US" dirty="0"/>
              <a:t>Credit Spread must cover the expected loss and is driven by probability of default x loss given default</a:t>
            </a:r>
          </a:p>
        </p:txBody>
      </p:sp>
    </p:spTree>
    <p:extLst>
      <p:ext uri="{BB962C8B-B14F-4D97-AF65-F5344CB8AC3E}">
        <p14:creationId xmlns:p14="http://schemas.microsoft.com/office/powerpoint/2010/main" val="719192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74839" y="581714"/>
            <a:ext cx="7606242" cy="654049"/>
          </a:xfrm>
        </p:spPr>
        <p:txBody>
          <a:bodyPr>
            <a:normAutofit fontScale="90000"/>
          </a:bodyPr>
          <a:lstStyle/>
          <a:p>
            <a:pPr eaLnBrk="0" latinLnBrk="0" hangingPunct="0"/>
            <a:r>
              <a:rPr lang="en-US" dirty="0"/>
              <a:t>Measurement of Credit Risk with Rating Systems – How Do you Come Up with Good Rating</a:t>
            </a:r>
          </a:p>
        </p:txBody>
      </p:sp>
      <p:graphicFrame>
        <p:nvGraphicFramePr>
          <p:cNvPr id="1026" name="Object 3"/>
          <p:cNvGraphicFramePr>
            <a:graphicFrameLocks noChangeAspect="1"/>
          </p:cNvGraphicFramePr>
          <p:nvPr/>
        </p:nvGraphicFramePr>
        <p:xfrm>
          <a:off x="2457450" y="2343151"/>
          <a:ext cx="3829050" cy="3156347"/>
        </p:xfrm>
        <a:graphic>
          <a:graphicData uri="http://schemas.openxmlformats.org/presentationml/2006/ole">
            <mc:AlternateContent xmlns:mc="http://schemas.openxmlformats.org/markup-compatibility/2006">
              <mc:Choice xmlns:v="urn:schemas-microsoft-com:vml" Requires="v">
                <p:oleObj name="Worksheet" r:id="rId3" imgW="5685840" imgH="4843440" progId="Excel.Sheet.8">
                  <p:embed/>
                </p:oleObj>
              </mc:Choice>
              <mc:Fallback>
                <p:oleObj name="Worksheet" r:id="rId3" imgW="5685840" imgH="4843440" progId="Excel.Sheet.8">
                  <p:embed/>
                  <p:pic>
                    <p:nvPicPr>
                      <p:cNvPr id="102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450" y="2343151"/>
                        <a:ext cx="3829050" cy="315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4"/>
          <p:cNvSpPr txBox="1">
            <a:spLocks noChangeArrowheads="1"/>
          </p:cNvSpPr>
          <p:nvPr/>
        </p:nvSpPr>
        <p:spPr bwMode="auto">
          <a:xfrm>
            <a:off x="1428750" y="1943101"/>
            <a:ext cx="6172200" cy="323165"/>
          </a:xfrm>
          <a:prstGeom prst="rect">
            <a:avLst/>
          </a:prstGeom>
          <a:noFill/>
          <a:ln w="9525">
            <a:noFill/>
            <a:miter lim="800000"/>
            <a:headEnd/>
            <a:tailEnd/>
          </a:ln>
        </p:spPr>
        <p:txBody>
          <a:bodyPr>
            <a:spAutoFit/>
          </a:bodyPr>
          <a:lstStyle/>
          <a:p>
            <a:pPr>
              <a:spcBef>
                <a:spcPct val="50000"/>
              </a:spcBef>
            </a:pPr>
            <a:r>
              <a:rPr lang="en-US" sz="1500" b="1" dirty="0"/>
              <a:t>Map of Internal Ratings to Public Rating Agencies</a:t>
            </a:r>
          </a:p>
        </p:txBody>
      </p:sp>
      <p:sp>
        <p:nvSpPr>
          <p:cNvPr id="3" name="Slide Number Placeholder 2"/>
          <p:cNvSpPr>
            <a:spLocks noGrp="1"/>
          </p:cNvSpPr>
          <p:nvPr>
            <p:ph type="sldNum" sz="quarter" idx="12"/>
          </p:nvPr>
        </p:nvSpPr>
        <p:spPr>
          <a:xfrm>
            <a:off x="11495315" y="6457951"/>
            <a:ext cx="696685" cy="400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B241CD2-1E45-42A3-B213-66A034DF9A3B}" type="slidenum">
              <a:rPr lang="en-GB" smtClean="0"/>
              <a:pPr algn="ctr"/>
              <a:t>27</a:t>
            </a:fld>
            <a:endParaRPr lang="ko-KR" altLang="en-US" dirty="0"/>
          </a:p>
        </p:txBody>
      </p:sp>
      <p:cxnSp>
        <p:nvCxnSpPr>
          <p:cNvPr id="4" name="Straight Connector 3"/>
          <p:cNvCxnSpPr/>
          <p:nvPr/>
        </p:nvCxnSpPr>
        <p:spPr>
          <a:xfrm>
            <a:off x="1645315" y="3903878"/>
            <a:ext cx="5715000" cy="0"/>
          </a:xfrm>
          <a:prstGeom prst="line">
            <a:avLst/>
          </a:prstGeom>
          <a:ln w="825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00800" y="2914650"/>
            <a:ext cx="1200150" cy="553998"/>
          </a:xfrm>
          <a:prstGeom prst="rect">
            <a:avLst/>
          </a:prstGeom>
          <a:noFill/>
        </p:spPr>
        <p:txBody>
          <a:bodyPr wrap="square" rtlCol="0">
            <a:spAutoFit/>
          </a:bodyPr>
          <a:lstStyle/>
          <a:p>
            <a:r>
              <a:rPr lang="en-US" sz="1500" dirty="0">
                <a:highlight>
                  <a:srgbClr val="FFFF00"/>
                </a:highlight>
              </a:rPr>
              <a:t>Investment Grade</a:t>
            </a:r>
          </a:p>
        </p:txBody>
      </p:sp>
      <p:sp>
        <p:nvSpPr>
          <p:cNvPr id="6" name="TextBox 5"/>
          <p:cNvSpPr txBox="1"/>
          <p:nvPr/>
        </p:nvSpPr>
        <p:spPr>
          <a:xfrm>
            <a:off x="6457950" y="4343400"/>
            <a:ext cx="1028700" cy="323165"/>
          </a:xfrm>
          <a:prstGeom prst="rect">
            <a:avLst/>
          </a:prstGeom>
          <a:noFill/>
        </p:spPr>
        <p:txBody>
          <a:bodyPr wrap="square" rtlCol="0">
            <a:spAutoFit/>
          </a:bodyPr>
          <a:lstStyle/>
          <a:p>
            <a:r>
              <a:rPr lang="en-US" sz="1500" dirty="0">
                <a:highlight>
                  <a:srgbClr val="FFFF00"/>
                </a:highlight>
              </a:rPr>
              <a:t>Junk</a:t>
            </a:r>
          </a:p>
        </p:txBody>
      </p:sp>
    </p:spTree>
    <p:extLst>
      <p:ext uri="{BB962C8B-B14F-4D97-AF65-F5344CB8AC3E}">
        <p14:creationId xmlns:p14="http://schemas.microsoft.com/office/powerpoint/2010/main" val="841242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Finance ties to BBB- (Baa3)</a:t>
            </a:r>
          </a:p>
        </p:txBody>
      </p:sp>
      <p:pic>
        <p:nvPicPr>
          <p:cNvPr id="5" name="Content Placeholder 4"/>
          <p:cNvPicPr>
            <a:picLocks noGrp="1" noChangeAspect="1"/>
          </p:cNvPicPr>
          <p:nvPr>
            <p:ph idx="1"/>
          </p:nvPr>
        </p:nvPicPr>
        <p:blipFill>
          <a:blip r:embed="rId2"/>
          <a:stretch>
            <a:fillRect/>
          </a:stretch>
        </p:blipFill>
        <p:spPr>
          <a:xfrm>
            <a:off x="1771650" y="1826074"/>
            <a:ext cx="5372100" cy="3640305"/>
          </a:xfrm>
          <a:prstGeom prst="rect">
            <a:avLst/>
          </a:prstGeom>
        </p:spPr>
      </p:pic>
      <p:sp>
        <p:nvSpPr>
          <p:cNvPr id="4" name="Slide Number Placeholder 3"/>
          <p:cNvSpPr>
            <a:spLocks noGrp="1"/>
          </p:cNvSpPr>
          <p:nvPr>
            <p:ph type="sldNum" sz="quarter" idx="12"/>
          </p:nvPr>
        </p:nvSpPr>
        <p:spPr>
          <a:xfrm>
            <a:off x="11495315" y="6457951"/>
            <a:ext cx="696685" cy="400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B241CD2-1E45-42A3-B213-66A034DF9A3B}" type="slidenum">
              <a:rPr lang="en-GB" smtClean="0"/>
              <a:pPr algn="ctr"/>
              <a:t>28</a:t>
            </a:fld>
            <a:endParaRPr lang="ko-KR" altLang="en-US" dirty="0"/>
          </a:p>
        </p:txBody>
      </p:sp>
      <p:cxnSp>
        <p:nvCxnSpPr>
          <p:cNvPr id="7" name="Straight Connector 6"/>
          <p:cNvCxnSpPr/>
          <p:nvPr/>
        </p:nvCxnSpPr>
        <p:spPr>
          <a:xfrm>
            <a:off x="4343400" y="2228850"/>
            <a:ext cx="0" cy="21145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25516" y="2193666"/>
            <a:ext cx="2114550" cy="323165"/>
          </a:xfrm>
          <a:prstGeom prst="rect">
            <a:avLst/>
          </a:prstGeom>
          <a:noFill/>
        </p:spPr>
        <p:txBody>
          <a:bodyPr wrap="square" rtlCol="0">
            <a:spAutoFit/>
          </a:bodyPr>
          <a:lstStyle/>
          <a:p>
            <a:r>
              <a:rPr lang="en-US" sz="1500" dirty="0">
                <a:highlight>
                  <a:srgbClr val="FFFF00"/>
                </a:highlight>
              </a:rPr>
              <a:t>Investment Grade</a:t>
            </a:r>
          </a:p>
        </p:txBody>
      </p:sp>
      <p:sp>
        <p:nvSpPr>
          <p:cNvPr id="9" name="TextBox 8"/>
          <p:cNvSpPr txBox="1"/>
          <p:nvPr/>
        </p:nvSpPr>
        <p:spPr>
          <a:xfrm>
            <a:off x="4886324" y="2286000"/>
            <a:ext cx="1257300" cy="323165"/>
          </a:xfrm>
          <a:prstGeom prst="rect">
            <a:avLst/>
          </a:prstGeom>
          <a:noFill/>
        </p:spPr>
        <p:txBody>
          <a:bodyPr wrap="square" rtlCol="0">
            <a:spAutoFit/>
          </a:bodyPr>
          <a:lstStyle/>
          <a:p>
            <a:r>
              <a:rPr lang="en-US" sz="1500" dirty="0">
                <a:highlight>
                  <a:srgbClr val="FFFF00"/>
                </a:highlight>
              </a:rPr>
              <a:t>Junk</a:t>
            </a:r>
          </a:p>
        </p:txBody>
      </p:sp>
      <p:sp>
        <p:nvSpPr>
          <p:cNvPr id="3" name="TextBox 2">
            <a:extLst>
              <a:ext uri="{FF2B5EF4-FFF2-40B4-BE49-F238E27FC236}">
                <a16:creationId xmlns:a16="http://schemas.microsoft.com/office/drawing/2014/main" id="{1428D49F-B826-4736-25D3-E91A9007E53D}"/>
              </a:ext>
            </a:extLst>
          </p:cNvPr>
          <p:cNvSpPr txBox="1"/>
          <p:nvPr/>
        </p:nvSpPr>
        <p:spPr>
          <a:xfrm>
            <a:off x="1911927" y="4779818"/>
            <a:ext cx="4738250" cy="47382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57667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568E-F312-572A-6CA6-04A66902F155}"/>
              </a:ext>
            </a:extLst>
          </p:cNvPr>
          <p:cNvSpPr>
            <a:spLocks noGrp="1"/>
          </p:cNvSpPr>
          <p:nvPr>
            <p:ph type="title"/>
          </p:nvPr>
        </p:nvSpPr>
        <p:spPr>
          <a:xfrm>
            <a:off x="200024" y="186270"/>
            <a:ext cx="7979699" cy="706721"/>
          </a:xfrm>
        </p:spPr>
        <p:txBody>
          <a:bodyPr>
            <a:normAutofit fontScale="90000"/>
          </a:bodyPr>
          <a:lstStyle/>
          <a:p>
            <a:r>
              <a:rPr lang="en-US" dirty="0"/>
              <a:t>Default Studies – Probability of DSCR Below 1</a:t>
            </a:r>
          </a:p>
        </p:txBody>
      </p:sp>
      <p:sp>
        <p:nvSpPr>
          <p:cNvPr id="3" name="Content Placeholder 2">
            <a:extLst>
              <a:ext uri="{FF2B5EF4-FFF2-40B4-BE49-F238E27FC236}">
                <a16:creationId xmlns:a16="http://schemas.microsoft.com/office/drawing/2014/main" id="{9DF819B9-BCFE-21CC-1EDC-E8A750219D7A}"/>
              </a:ext>
            </a:extLst>
          </p:cNvPr>
          <p:cNvSpPr>
            <a:spLocks noGrp="1"/>
          </p:cNvSpPr>
          <p:nvPr>
            <p:ph idx="1"/>
          </p:nvPr>
        </p:nvSpPr>
        <p:spPr/>
        <p:txBody>
          <a:bodyPr/>
          <a:lstStyle/>
          <a:p>
            <a:r>
              <a:rPr lang="en-US" dirty="0"/>
              <a:t>.</a:t>
            </a:r>
          </a:p>
          <a:p>
            <a:endParaRPr lang="en-US" dirty="0"/>
          </a:p>
        </p:txBody>
      </p:sp>
      <p:pic>
        <p:nvPicPr>
          <p:cNvPr id="5" name="Picture 4">
            <a:extLst>
              <a:ext uri="{FF2B5EF4-FFF2-40B4-BE49-F238E27FC236}">
                <a16:creationId xmlns:a16="http://schemas.microsoft.com/office/drawing/2014/main" id="{5151E7A7-5832-BF48-1944-B6ECB5B79A92}"/>
              </a:ext>
            </a:extLst>
          </p:cNvPr>
          <p:cNvPicPr>
            <a:picLocks noChangeAspect="1"/>
          </p:cNvPicPr>
          <p:nvPr/>
        </p:nvPicPr>
        <p:blipFill>
          <a:blip r:embed="rId2"/>
          <a:stretch>
            <a:fillRect/>
          </a:stretch>
        </p:blipFill>
        <p:spPr>
          <a:xfrm>
            <a:off x="1377786" y="1073029"/>
            <a:ext cx="6388428" cy="4711942"/>
          </a:xfrm>
          <a:prstGeom prst="rect">
            <a:avLst/>
          </a:prstGeom>
        </p:spPr>
      </p:pic>
    </p:spTree>
    <p:extLst>
      <p:ext uri="{BB962C8B-B14F-4D97-AF65-F5344CB8AC3E}">
        <p14:creationId xmlns:p14="http://schemas.microsoft.com/office/powerpoint/2010/main" val="137583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1E99-5ADE-123A-99C9-CB31BC7F4ED5}"/>
              </a:ext>
            </a:extLst>
          </p:cNvPr>
          <p:cNvSpPr>
            <a:spLocks noGrp="1"/>
          </p:cNvSpPr>
          <p:nvPr>
            <p:ph type="title"/>
          </p:nvPr>
        </p:nvSpPr>
        <p:spPr/>
        <p:txBody>
          <a:bodyPr/>
          <a:lstStyle/>
          <a:p>
            <a:r>
              <a:rPr lang="en-US" dirty="0"/>
              <a:t>Downloading Generic Macros</a:t>
            </a:r>
          </a:p>
        </p:txBody>
      </p:sp>
      <p:sp>
        <p:nvSpPr>
          <p:cNvPr id="3" name="Content Placeholder 2">
            <a:extLst>
              <a:ext uri="{FF2B5EF4-FFF2-40B4-BE49-F238E27FC236}">
                <a16:creationId xmlns:a16="http://schemas.microsoft.com/office/drawing/2014/main" id="{BBE1C72C-B463-DB00-7F55-535DAD7F00AF}"/>
              </a:ext>
            </a:extLst>
          </p:cNvPr>
          <p:cNvSpPr>
            <a:spLocks noGrp="1"/>
          </p:cNvSpPr>
          <p:nvPr>
            <p:ph idx="1"/>
          </p:nvPr>
        </p:nvSpPr>
        <p:spPr/>
        <p:txBody>
          <a:bodyPr/>
          <a:lstStyle/>
          <a:p>
            <a:r>
              <a:rPr lang="en-US" dirty="0"/>
              <a:t>Download</a:t>
            </a:r>
          </a:p>
          <a:p>
            <a:r>
              <a:rPr lang="en-US" dirty="0"/>
              <a:t>Unblock</a:t>
            </a:r>
          </a:p>
          <a:p>
            <a:r>
              <a:rPr lang="en-US" dirty="0"/>
              <a:t>Test</a:t>
            </a:r>
          </a:p>
          <a:p>
            <a:endParaRPr lang="en-US" dirty="0"/>
          </a:p>
        </p:txBody>
      </p:sp>
      <p:pic>
        <p:nvPicPr>
          <p:cNvPr id="5" name="Picture 4">
            <a:extLst>
              <a:ext uri="{FF2B5EF4-FFF2-40B4-BE49-F238E27FC236}">
                <a16:creationId xmlns:a16="http://schemas.microsoft.com/office/drawing/2014/main" id="{EC0C2883-FAB7-BAEB-2138-C25E6C60D87B}"/>
              </a:ext>
            </a:extLst>
          </p:cNvPr>
          <p:cNvPicPr>
            <a:picLocks noChangeAspect="1"/>
          </p:cNvPicPr>
          <p:nvPr/>
        </p:nvPicPr>
        <p:blipFill>
          <a:blip r:embed="rId2"/>
          <a:stretch>
            <a:fillRect/>
          </a:stretch>
        </p:blipFill>
        <p:spPr>
          <a:xfrm>
            <a:off x="304801" y="2250354"/>
            <a:ext cx="7132320" cy="3978078"/>
          </a:xfrm>
          <a:prstGeom prst="rect">
            <a:avLst/>
          </a:prstGeom>
        </p:spPr>
      </p:pic>
      <p:cxnSp>
        <p:nvCxnSpPr>
          <p:cNvPr id="7" name="Straight Arrow Connector 6">
            <a:extLst>
              <a:ext uri="{FF2B5EF4-FFF2-40B4-BE49-F238E27FC236}">
                <a16:creationId xmlns:a16="http://schemas.microsoft.com/office/drawing/2014/main" id="{7848ED8E-DCA7-C7DC-959E-AD33A26399C7}"/>
              </a:ext>
            </a:extLst>
          </p:cNvPr>
          <p:cNvCxnSpPr/>
          <p:nvPr/>
        </p:nvCxnSpPr>
        <p:spPr>
          <a:xfrm flipH="1">
            <a:off x="2452255" y="1209675"/>
            <a:ext cx="1571105" cy="474223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3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2AB157-AC27-4F33-9100-9AA95AE40B90}"/>
              </a:ext>
            </a:extLst>
          </p:cNvPr>
          <p:cNvPicPr>
            <a:picLocks noGrp="1" noChangeAspect="1"/>
          </p:cNvPicPr>
          <p:nvPr>
            <p:ph idx="1"/>
          </p:nvPr>
        </p:nvPicPr>
        <p:blipFill>
          <a:blip r:embed="rId2"/>
          <a:stretch>
            <a:fillRect/>
          </a:stretch>
        </p:blipFill>
        <p:spPr>
          <a:xfrm>
            <a:off x="1178868" y="1055688"/>
            <a:ext cx="7008514" cy="4913312"/>
          </a:xfrm>
          <a:prstGeom prst="rect">
            <a:avLst/>
          </a:prstGeom>
        </p:spPr>
      </p:pic>
      <p:sp>
        <p:nvSpPr>
          <p:cNvPr id="3" name="Title 2">
            <a:extLst>
              <a:ext uri="{FF2B5EF4-FFF2-40B4-BE49-F238E27FC236}">
                <a16:creationId xmlns:a16="http://schemas.microsoft.com/office/drawing/2014/main" id="{EBF2C325-AB55-4F66-8990-F86CEED0E17A}"/>
              </a:ext>
            </a:extLst>
          </p:cNvPr>
          <p:cNvSpPr>
            <a:spLocks noGrp="1"/>
          </p:cNvSpPr>
          <p:nvPr>
            <p:ph type="title"/>
          </p:nvPr>
        </p:nvSpPr>
        <p:spPr/>
        <p:txBody>
          <a:bodyPr/>
          <a:lstStyle/>
          <a:p>
            <a:r>
              <a:rPr lang="en-US" dirty="0"/>
              <a:t>Useless but Interesting Chart on PD</a:t>
            </a:r>
          </a:p>
        </p:txBody>
      </p:sp>
    </p:spTree>
    <p:extLst>
      <p:ext uri="{BB962C8B-B14F-4D97-AF65-F5344CB8AC3E}">
        <p14:creationId xmlns:p14="http://schemas.microsoft.com/office/powerpoint/2010/main" val="2049322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052" y="969806"/>
            <a:ext cx="7606242" cy="654049"/>
          </a:xfrm>
        </p:spPr>
        <p:txBody>
          <a:bodyPr>
            <a:normAutofit fontScale="90000"/>
          </a:bodyPr>
          <a:lstStyle/>
          <a:p>
            <a:pPr algn="ctr" eaLnBrk="0" latinLnBrk="0" hangingPunct="0"/>
            <a:r>
              <a:rPr lang="en-US" dirty="0"/>
              <a:t>Use of Ratios Different Ratios in Different Industries: DSCR and Credit Ratings in Project Finance</a:t>
            </a:r>
          </a:p>
        </p:txBody>
      </p:sp>
      <p:sp>
        <p:nvSpPr>
          <p:cNvPr id="3" name="Content Placeholder 2"/>
          <p:cNvSpPr>
            <a:spLocks noGrp="1"/>
          </p:cNvSpPr>
          <p:nvPr>
            <p:ph idx="1"/>
          </p:nvPr>
        </p:nvSpPr>
        <p:spPr>
          <a:xfrm>
            <a:off x="338052" y="2032635"/>
            <a:ext cx="8316686" cy="4395258"/>
          </a:xfrm>
        </p:spPr>
        <p:txBody>
          <a:bodyPr/>
          <a:lstStyle/>
          <a:p>
            <a:r>
              <a:rPr lang="en-US" dirty="0"/>
              <a:t>Target rating of BBB-</a:t>
            </a:r>
          </a:p>
          <a:p>
            <a:r>
              <a:rPr lang="en-US" dirty="0"/>
              <a:t>Target DSCR or LLCR</a:t>
            </a:r>
          </a:p>
          <a:p>
            <a:r>
              <a:rPr lang="en-US" dirty="0"/>
              <a:t>Example of Toll-roads</a:t>
            </a:r>
          </a:p>
        </p:txBody>
      </p:sp>
      <p:pic>
        <p:nvPicPr>
          <p:cNvPr id="4" name="Picture 3"/>
          <p:cNvPicPr>
            <a:picLocks noChangeAspect="1"/>
          </p:cNvPicPr>
          <p:nvPr/>
        </p:nvPicPr>
        <p:blipFill>
          <a:blip r:embed="rId2"/>
          <a:stretch>
            <a:fillRect/>
          </a:stretch>
        </p:blipFill>
        <p:spPr>
          <a:xfrm>
            <a:off x="1389453" y="3124200"/>
            <a:ext cx="6365096" cy="3162320"/>
          </a:xfrm>
          <a:prstGeom prst="rect">
            <a:avLst/>
          </a:prstGeom>
        </p:spPr>
      </p:pic>
      <p:sp>
        <p:nvSpPr>
          <p:cNvPr id="6" name="Slide Number Placeholder 5"/>
          <p:cNvSpPr>
            <a:spLocks noGrp="1"/>
          </p:cNvSpPr>
          <p:nvPr>
            <p:ph type="sldNum" sz="quarter" idx="12"/>
          </p:nvPr>
        </p:nvSpPr>
        <p:spPr>
          <a:xfrm>
            <a:off x="7864102" y="6591405"/>
            <a:ext cx="851303" cy="214314"/>
          </a:xfrm>
        </p:spPr>
        <p:txBody>
          <a:bodyPr/>
          <a:lstStyle>
            <a:defPPr>
              <a:defRPr lang="en-US"/>
            </a:defPPr>
            <a:lvl1pPr marL="0" algn="l" defTabSz="457200" rtl="0" eaLnBrk="1" latinLnBrk="0" hangingPunct="1">
              <a:defRPr sz="1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C3A1854-6B63-4059-B360-A3C4972BF0FC}" type="slidenum">
              <a:rPr lang="ko-KR" altLang="en-US" smtClean="0"/>
              <a:pPr algn="ctr"/>
              <a:t>31</a:t>
            </a:fld>
            <a:endParaRPr lang="ko-KR" altLang="en-US" dirty="0"/>
          </a:p>
        </p:txBody>
      </p:sp>
      <p:cxnSp>
        <p:nvCxnSpPr>
          <p:cNvPr id="8" name="Connector: Curved 7"/>
          <p:cNvCxnSpPr/>
          <p:nvPr/>
        </p:nvCxnSpPr>
        <p:spPr>
          <a:xfrm rot="5400000">
            <a:off x="2895600" y="5791200"/>
            <a:ext cx="533400" cy="7620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437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343B03-CF39-4EED-8173-D6DBD31C82C6}"/>
              </a:ext>
            </a:extLst>
          </p:cNvPr>
          <p:cNvPicPr>
            <a:picLocks noGrp="1" noChangeAspect="1"/>
          </p:cNvPicPr>
          <p:nvPr>
            <p:ph idx="1"/>
          </p:nvPr>
        </p:nvPicPr>
        <p:blipFill>
          <a:blip r:embed="rId2"/>
          <a:stretch>
            <a:fillRect/>
          </a:stretch>
        </p:blipFill>
        <p:spPr>
          <a:xfrm>
            <a:off x="0" y="1002201"/>
            <a:ext cx="4876605" cy="3322293"/>
          </a:xfrm>
          <a:prstGeom prst="rect">
            <a:avLst/>
          </a:prstGeom>
        </p:spPr>
      </p:pic>
      <p:sp>
        <p:nvSpPr>
          <p:cNvPr id="3" name="Title 2">
            <a:extLst>
              <a:ext uri="{FF2B5EF4-FFF2-40B4-BE49-F238E27FC236}">
                <a16:creationId xmlns:a16="http://schemas.microsoft.com/office/drawing/2014/main" id="{2BA19487-9F45-4D5E-8A81-C62ACD4D1851}"/>
              </a:ext>
            </a:extLst>
          </p:cNvPr>
          <p:cNvSpPr>
            <a:spLocks noGrp="1"/>
          </p:cNvSpPr>
          <p:nvPr>
            <p:ph type="title"/>
          </p:nvPr>
        </p:nvSpPr>
        <p:spPr/>
        <p:txBody>
          <a:bodyPr>
            <a:normAutofit fontScale="90000"/>
          </a:bodyPr>
          <a:lstStyle/>
          <a:p>
            <a:r>
              <a:rPr lang="en-US" dirty="0"/>
              <a:t>S&amp;P Study of PD and LGD for Project Finance</a:t>
            </a:r>
          </a:p>
        </p:txBody>
      </p:sp>
      <p:pic>
        <p:nvPicPr>
          <p:cNvPr id="6" name="Picture 5">
            <a:extLst>
              <a:ext uri="{FF2B5EF4-FFF2-40B4-BE49-F238E27FC236}">
                <a16:creationId xmlns:a16="http://schemas.microsoft.com/office/drawing/2014/main" id="{E795A38A-7E1F-472E-B986-B7B8CECF23F6}"/>
              </a:ext>
            </a:extLst>
          </p:cNvPr>
          <p:cNvPicPr>
            <a:picLocks noChangeAspect="1"/>
          </p:cNvPicPr>
          <p:nvPr/>
        </p:nvPicPr>
        <p:blipFill>
          <a:blip r:embed="rId3"/>
          <a:stretch>
            <a:fillRect/>
          </a:stretch>
        </p:blipFill>
        <p:spPr>
          <a:xfrm>
            <a:off x="4330764" y="2733773"/>
            <a:ext cx="4690686" cy="3259905"/>
          </a:xfrm>
          <a:prstGeom prst="rect">
            <a:avLst/>
          </a:prstGeom>
        </p:spPr>
      </p:pic>
      <p:sp>
        <p:nvSpPr>
          <p:cNvPr id="7" name="TextBox 6">
            <a:extLst>
              <a:ext uri="{FF2B5EF4-FFF2-40B4-BE49-F238E27FC236}">
                <a16:creationId xmlns:a16="http://schemas.microsoft.com/office/drawing/2014/main" id="{2E6F8E9C-A373-4935-B03D-9E84F8D4596C}"/>
              </a:ext>
            </a:extLst>
          </p:cNvPr>
          <p:cNvSpPr txBox="1"/>
          <p:nvPr/>
        </p:nvSpPr>
        <p:spPr>
          <a:xfrm>
            <a:off x="5599522" y="1054418"/>
            <a:ext cx="2799760" cy="1754326"/>
          </a:xfrm>
          <a:prstGeom prst="rect">
            <a:avLst/>
          </a:prstGeom>
          <a:solidFill>
            <a:srgbClr val="92D050"/>
          </a:solidFill>
        </p:spPr>
        <p:txBody>
          <a:bodyPr wrap="square" rtlCol="0">
            <a:spAutoFit/>
          </a:bodyPr>
          <a:lstStyle/>
          <a:p>
            <a:r>
              <a:rPr lang="en-US" dirty="0"/>
              <a:t>There is not much data, but the data shows that the LGD is very high for project finance. This is logical given the long-term nature of the assets.</a:t>
            </a:r>
          </a:p>
        </p:txBody>
      </p:sp>
    </p:spTree>
    <p:extLst>
      <p:ext uri="{BB962C8B-B14F-4D97-AF65-F5344CB8AC3E}">
        <p14:creationId xmlns:p14="http://schemas.microsoft.com/office/powerpoint/2010/main" val="39961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71335D-97B9-4F5B-9C62-8D10F2320AEE}"/>
              </a:ext>
            </a:extLst>
          </p:cNvPr>
          <p:cNvPicPr>
            <a:picLocks noGrp="1" noChangeAspect="1"/>
          </p:cNvPicPr>
          <p:nvPr>
            <p:ph idx="1"/>
          </p:nvPr>
        </p:nvPicPr>
        <p:blipFill>
          <a:blip r:embed="rId2"/>
          <a:stretch>
            <a:fillRect/>
          </a:stretch>
        </p:blipFill>
        <p:spPr>
          <a:xfrm>
            <a:off x="732344" y="741261"/>
            <a:ext cx="7666938" cy="5377599"/>
          </a:xfrm>
          <a:prstGeom prst="rect">
            <a:avLst/>
          </a:prstGeom>
        </p:spPr>
      </p:pic>
      <p:sp>
        <p:nvSpPr>
          <p:cNvPr id="3" name="Title 2">
            <a:extLst>
              <a:ext uri="{FF2B5EF4-FFF2-40B4-BE49-F238E27FC236}">
                <a16:creationId xmlns:a16="http://schemas.microsoft.com/office/drawing/2014/main" id="{0158F2E3-B1D8-4278-8576-7278E5B155AF}"/>
              </a:ext>
            </a:extLst>
          </p:cNvPr>
          <p:cNvSpPr>
            <a:spLocks noGrp="1"/>
          </p:cNvSpPr>
          <p:nvPr>
            <p:ph type="title"/>
          </p:nvPr>
        </p:nvSpPr>
        <p:spPr/>
        <p:txBody>
          <a:bodyPr/>
          <a:lstStyle/>
          <a:p>
            <a:r>
              <a:rPr lang="en-US" dirty="0"/>
              <a:t>Project Finance Defaults</a:t>
            </a:r>
          </a:p>
        </p:txBody>
      </p:sp>
      <p:sp>
        <p:nvSpPr>
          <p:cNvPr id="6" name="TextBox 5">
            <a:extLst>
              <a:ext uri="{FF2B5EF4-FFF2-40B4-BE49-F238E27FC236}">
                <a16:creationId xmlns:a16="http://schemas.microsoft.com/office/drawing/2014/main" id="{559090D0-5E62-4DD3-8325-D158E6B14AD7}"/>
              </a:ext>
            </a:extLst>
          </p:cNvPr>
          <p:cNvSpPr txBox="1"/>
          <p:nvPr/>
        </p:nvSpPr>
        <p:spPr>
          <a:xfrm>
            <a:off x="65988" y="3063712"/>
            <a:ext cx="1527143" cy="1754326"/>
          </a:xfrm>
          <a:prstGeom prst="rect">
            <a:avLst/>
          </a:prstGeom>
          <a:noFill/>
        </p:spPr>
        <p:txBody>
          <a:bodyPr wrap="square" rtlCol="0">
            <a:spAutoFit/>
          </a:bodyPr>
          <a:lstStyle/>
          <a:p>
            <a:r>
              <a:rPr lang="en-US" dirty="0"/>
              <a:t>A lot of merchant plants in US. Note the initial rating of BBB-</a:t>
            </a:r>
          </a:p>
        </p:txBody>
      </p:sp>
      <p:cxnSp>
        <p:nvCxnSpPr>
          <p:cNvPr id="8" name="Straight Arrow Connector 7">
            <a:extLst>
              <a:ext uri="{FF2B5EF4-FFF2-40B4-BE49-F238E27FC236}">
                <a16:creationId xmlns:a16="http://schemas.microsoft.com/office/drawing/2014/main" id="{A61C5622-FDEB-4492-99AF-6DEA08080853}"/>
              </a:ext>
            </a:extLst>
          </p:cNvPr>
          <p:cNvCxnSpPr/>
          <p:nvPr/>
        </p:nvCxnSpPr>
        <p:spPr>
          <a:xfrm flipV="1">
            <a:off x="1404594" y="3648173"/>
            <a:ext cx="3214540" cy="556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506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ADFFF4A-FE5D-4E53-8C5D-0E0A1519E70B}"/>
              </a:ext>
            </a:extLst>
          </p:cNvPr>
          <p:cNvPicPr>
            <a:picLocks noGrp="1" noChangeAspect="1"/>
          </p:cNvPicPr>
          <p:nvPr>
            <p:ph idx="1"/>
          </p:nvPr>
        </p:nvPicPr>
        <p:blipFill>
          <a:blip r:embed="rId2"/>
          <a:stretch>
            <a:fillRect/>
          </a:stretch>
        </p:blipFill>
        <p:spPr>
          <a:xfrm>
            <a:off x="952768" y="1055688"/>
            <a:ext cx="7460715" cy="4913312"/>
          </a:xfrm>
          <a:prstGeom prst="rect">
            <a:avLst/>
          </a:prstGeom>
        </p:spPr>
      </p:pic>
      <p:sp>
        <p:nvSpPr>
          <p:cNvPr id="3" name="Title 2">
            <a:extLst>
              <a:ext uri="{FF2B5EF4-FFF2-40B4-BE49-F238E27FC236}">
                <a16:creationId xmlns:a16="http://schemas.microsoft.com/office/drawing/2014/main" id="{183A90A9-4769-43E5-9FC7-D8F1EAC50261}"/>
              </a:ext>
            </a:extLst>
          </p:cNvPr>
          <p:cNvSpPr>
            <a:spLocks noGrp="1"/>
          </p:cNvSpPr>
          <p:nvPr>
            <p:ph type="title"/>
          </p:nvPr>
        </p:nvSpPr>
        <p:spPr/>
        <p:txBody>
          <a:bodyPr/>
          <a:lstStyle/>
          <a:p>
            <a:r>
              <a:rPr lang="en-US" dirty="0"/>
              <a:t>S&amp;P Recovery Rates</a:t>
            </a:r>
          </a:p>
        </p:txBody>
      </p:sp>
      <p:sp>
        <p:nvSpPr>
          <p:cNvPr id="6" name="TextBox 5">
            <a:extLst>
              <a:ext uri="{FF2B5EF4-FFF2-40B4-BE49-F238E27FC236}">
                <a16:creationId xmlns:a16="http://schemas.microsoft.com/office/drawing/2014/main" id="{48F0793B-4ACC-4671-A15B-7A54D6BF050D}"/>
              </a:ext>
            </a:extLst>
          </p:cNvPr>
          <p:cNvSpPr txBox="1"/>
          <p:nvPr/>
        </p:nvSpPr>
        <p:spPr>
          <a:xfrm>
            <a:off x="6787299" y="103695"/>
            <a:ext cx="1432875" cy="1200329"/>
          </a:xfrm>
          <a:prstGeom prst="rect">
            <a:avLst/>
          </a:prstGeom>
          <a:solidFill>
            <a:srgbClr val="92D050"/>
          </a:solidFill>
        </p:spPr>
        <p:txBody>
          <a:bodyPr wrap="square" rtlCol="0">
            <a:spAutoFit/>
          </a:bodyPr>
          <a:lstStyle/>
          <a:p>
            <a:r>
              <a:rPr lang="en-US" dirty="0"/>
              <a:t>LGD for Defaults – Not much data</a:t>
            </a:r>
          </a:p>
        </p:txBody>
      </p:sp>
      <p:cxnSp>
        <p:nvCxnSpPr>
          <p:cNvPr id="8" name="Straight Arrow Connector 7">
            <a:extLst>
              <a:ext uri="{FF2B5EF4-FFF2-40B4-BE49-F238E27FC236}">
                <a16:creationId xmlns:a16="http://schemas.microsoft.com/office/drawing/2014/main" id="{41414319-8721-4362-9F78-89223F7CF2E5}"/>
              </a:ext>
            </a:extLst>
          </p:cNvPr>
          <p:cNvCxnSpPr/>
          <p:nvPr/>
        </p:nvCxnSpPr>
        <p:spPr>
          <a:xfrm>
            <a:off x="7126664" y="2168165"/>
            <a:ext cx="377072" cy="1527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650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C91647D-5A17-4B69-ABD4-0055216297B9}"/>
              </a:ext>
            </a:extLst>
          </p:cNvPr>
          <p:cNvPicPr>
            <a:picLocks noGrp="1" noChangeAspect="1"/>
          </p:cNvPicPr>
          <p:nvPr>
            <p:ph idx="1"/>
          </p:nvPr>
        </p:nvPicPr>
        <p:blipFill>
          <a:blip r:embed="rId2"/>
          <a:stretch>
            <a:fillRect/>
          </a:stretch>
        </p:blipFill>
        <p:spPr>
          <a:xfrm>
            <a:off x="998141" y="1055688"/>
            <a:ext cx="7369968" cy="4913312"/>
          </a:xfrm>
          <a:prstGeom prst="rect">
            <a:avLst/>
          </a:prstGeom>
        </p:spPr>
      </p:pic>
      <p:sp>
        <p:nvSpPr>
          <p:cNvPr id="3" name="Title 2">
            <a:extLst>
              <a:ext uri="{FF2B5EF4-FFF2-40B4-BE49-F238E27FC236}">
                <a16:creationId xmlns:a16="http://schemas.microsoft.com/office/drawing/2014/main" id="{5E182C3F-DC53-4496-B283-3A2E53793882}"/>
              </a:ext>
            </a:extLst>
          </p:cNvPr>
          <p:cNvSpPr>
            <a:spLocks noGrp="1"/>
          </p:cNvSpPr>
          <p:nvPr>
            <p:ph type="title"/>
          </p:nvPr>
        </p:nvSpPr>
        <p:spPr/>
        <p:txBody>
          <a:bodyPr/>
          <a:lstStyle/>
          <a:p>
            <a:r>
              <a:rPr lang="en-US" dirty="0"/>
              <a:t>Project Finance is Unfair to Africa</a:t>
            </a:r>
          </a:p>
        </p:txBody>
      </p:sp>
      <p:sp>
        <p:nvSpPr>
          <p:cNvPr id="6" name="TextBox 5">
            <a:extLst>
              <a:ext uri="{FF2B5EF4-FFF2-40B4-BE49-F238E27FC236}">
                <a16:creationId xmlns:a16="http://schemas.microsoft.com/office/drawing/2014/main" id="{26C4604B-F6CB-4A09-800E-87EDB58F3567}"/>
              </a:ext>
            </a:extLst>
          </p:cNvPr>
          <p:cNvSpPr txBox="1"/>
          <p:nvPr/>
        </p:nvSpPr>
        <p:spPr>
          <a:xfrm>
            <a:off x="6759019" y="2275681"/>
            <a:ext cx="2196445" cy="3693319"/>
          </a:xfrm>
          <a:prstGeom prst="rect">
            <a:avLst/>
          </a:prstGeom>
          <a:solidFill>
            <a:srgbClr val="92D050"/>
          </a:solidFill>
          <a:ln>
            <a:solidFill>
              <a:srgbClr val="92D050"/>
            </a:solidFill>
          </a:ln>
        </p:spPr>
        <p:txBody>
          <a:bodyPr wrap="square" rtlCol="0">
            <a:spAutoFit/>
          </a:bodyPr>
          <a:lstStyle/>
          <a:p>
            <a:r>
              <a:rPr lang="en-US" dirty="0"/>
              <a:t>Credit spreads are much higher in Africa, but compute the ratio of defaults to loans.</a:t>
            </a:r>
          </a:p>
          <a:p>
            <a:endParaRPr lang="en-US" dirty="0"/>
          </a:p>
          <a:p>
            <a:r>
              <a:rPr lang="en-US" dirty="0"/>
              <a:t>For U.S. the ratio is 32/21 or 1.53.</a:t>
            </a:r>
          </a:p>
          <a:p>
            <a:endParaRPr lang="en-US" dirty="0"/>
          </a:p>
          <a:p>
            <a:r>
              <a:rPr lang="en-US" dirty="0"/>
              <a:t>For Africa the ratio is 3/8 = .375.</a:t>
            </a:r>
          </a:p>
          <a:p>
            <a:endParaRPr lang="en-US" dirty="0"/>
          </a:p>
          <a:p>
            <a:endParaRPr lang="en-US" dirty="0"/>
          </a:p>
        </p:txBody>
      </p:sp>
    </p:spTree>
    <p:extLst>
      <p:ext uri="{BB962C8B-B14F-4D97-AF65-F5344CB8AC3E}">
        <p14:creationId xmlns:p14="http://schemas.microsoft.com/office/powerpoint/2010/main" val="1070594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5E41-CD99-7835-F787-DC7A075EEF32}"/>
              </a:ext>
            </a:extLst>
          </p:cNvPr>
          <p:cNvSpPr>
            <a:spLocks noGrp="1"/>
          </p:cNvSpPr>
          <p:nvPr>
            <p:ph type="ctrTitle"/>
          </p:nvPr>
        </p:nvSpPr>
        <p:spPr/>
        <p:txBody>
          <a:bodyPr/>
          <a:lstStyle/>
          <a:p>
            <a:r>
              <a:rPr lang="en-US" dirty="0"/>
              <a:t>Session 4: Valuation</a:t>
            </a:r>
          </a:p>
        </p:txBody>
      </p:sp>
    </p:spTree>
    <p:extLst>
      <p:ext uri="{BB962C8B-B14F-4D97-AF65-F5344CB8AC3E}">
        <p14:creationId xmlns:p14="http://schemas.microsoft.com/office/powerpoint/2010/main" val="3849790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FCEA-079C-4278-B0D5-0FC17F28C1A1}"/>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030C54D8-39CA-27C5-7DC7-1BFD380506E3}"/>
              </a:ext>
            </a:extLst>
          </p:cNvPr>
          <p:cNvSpPr>
            <a:spLocks noGrp="1"/>
          </p:cNvSpPr>
          <p:nvPr>
            <p:ph idx="1"/>
          </p:nvPr>
        </p:nvSpPr>
        <p:spPr/>
        <p:txBody>
          <a:bodyPr>
            <a:normAutofit/>
          </a:bodyPr>
          <a:lstStyle/>
          <a:p>
            <a:pPr lvl="0"/>
            <a:r>
              <a:rPr lang="en-US" sz="1600" dirty="0"/>
              <a:t>Valuation should be done using DDM methodology (equity value and enterprise value), alongside relevant returns and key sensitivities that a prospective buyer might look at</a:t>
            </a:r>
          </a:p>
          <a:p>
            <a:pPr lvl="1"/>
            <a:r>
              <a:rPr lang="en-US" sz="1400" dirty="0"/>
              <a:t>Use your discretion on which sensitivities to highlight</a:t>
            </a:r>
          </a:p>
          <a:p>
            <a:pPr lvl="1"/>
            <a:r>
              <a:rPr lang="en-US" sz="1400" dirty="0"/>
              <a:t>For pricing the asset, you are expected to triangulate between precedent transactions and the bottom-up rate derived using CAPM methodology (for the CAPM buildup specifically, you’re allowed to do desktop research and are encouraged to make sensible assumptions as needed), and include relevant build-ups in the files</a:t>
            </a:r>
          </a:p>
          <a:p>
            <a:pPr lvl="1"/>
            <a:r>
              <a:rPr lang="en-US" sz="1400" dirty="0"/>
              <a:t>For the returns analysis, assume a 7-year hold period with a prudent yield compression between entry and exit discount rates</a:t>
            </a:r>
            <a:r>
              <a:rPr lang="en-US" sz="1600" dirty="0"/>
              <a:t> </a:t>
            </a:r>
          </a:p>
          <a:p>
            <a:pPr lvl="0"/>
            <a:r>
              <a:rPr lang="en-US" sz="1600" dirty="0"/>
              <a:t>Illustrative precedent transactions</a:t>
            </a:r>
          </a:p>
          <a:p>
            <a:pPr lvl="1"/>
            <a:r>
              <a:rPr lang="en-US" sz="1400" dirty="0"/>
              <a:t>No. Size (MW) Technology Year</a:t>
            </a:r>
          </a:p>
          <a:p>
            <a:pPr lvl="1"/>
            <a:r>
              <a:rPr lang="en-US" sz="1400" dirty="0"/>
              <a:t>Implied exit discount rate (USD)</a:t>
            </a:r>
          </a:p>
          <a:p>
            <a:pPr lvl="2"/>
            <a:r>
              <a:rPr lang="de-DE" sz="1300" dirty="0"/>
              <a:t>1 350 Solar 2023 9.0%</a:t>
            </a:r>
            <a:endParaRPr lang="en-US" sz="1300" dirty="0"/>
          </a:p>
          <a:p>
            <a:pPr lvl="2"/>
            <a:r>
              <a:rPr lang="de-DE" sz="1300" dirty="0"/>
              <a:t>2 150 Wind 2022 11.0%</a:t>
            </a:r>
            <a:endParaRPr lang="en-US" sz="1300" dirty="0"/>
          </a:p>
          <a:p>
            <a:pPr lvl="2"/>
            <a:r>
              <a:rPr lang="de-DE" sz="1300" dirty="0"/>
              <a:t>3 180 Solar &amp; Wind 2022 9.0%</a:t>
            </a:r>
            <a:endParaRPr lang="en-US" sz="1300" dirty="0"/>
          </a:p>
          <a:p>
            <a:pPr lvl="2"/>
            <a:r>
              <a:rPr lang="de-DE" sz="1300" dirty="0"/>
              <a:t>4 225 Wind 2022 10.0%</a:t>
            </a:r>
            <a:endParaRPr lang="en-US" sz="1300" dirty="0"/>
          </a:p>
          <a:p>
            <a:pPr lvl="2"/>
            <a:r>
              <a:rPr lang="en-US" sz="1300" dirty="0"/>
              <a:t>5 200 Solar 2021 8.0%</a:t>
            </a:r>
          </a:p>
          <a:p>
            <a:endParaRPr lang="en-US" dirty="0"/>
          </a:p>
        </p:txBody>
      </p:sp>
    </p:spTree>
    <p:extLst>
      <p:ext uri="{BB962C8B-B14F-4D97-AF65-F5344CB8AC3E}">
        <p14:creationId xmlns:p14="http://schemas.microsoft.com/office/powerpoint/2010/main" val="2996459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7B39-B462-5142-5599-78B2FCC803AD}"/>
              </a:ext>
            </a:extLst>
          </p:cNvPr>
          <p:cNvSpPr>
            <a:spLocks noGrp="1"/>
          </p:cNvSpPr>
          <p:nvPr>
            <p:ph type="title"/>
          </p:nvPr>
        </p:nvSpPr>
        <p:spPr/>
        <p:txBody>
          <a:bodyPr>
            <a:normAutofit/>
          </a:bodyPr>
          <a:lstStyle/>
          <a:p>
            <a:r>
              <a:rPr lang="en-US" dirty="0"/>
              <a:t>Start with Basic Valuation </a:t>
            </a:r>
          </a:p>
        </p:txBody>
      </p:sp>
      <p:sp>
        <p:nvSpPr>
          <p:cNvPr id="3" name="Content Placeholder 2">
            <a:extLst>
              <a:ext uri="{FF2B5EF4-FFF2-40B4-BE49-F238E27FC236}">
                <a16:creationId xmlns:a16="http://schemas.microsoft.com/office/drawing/2014/main" id="{DC4C8795-FBE3-958B-5F2C-5F416FA87454}"/>
              </a:ext>
            </a:extLst>
          </p:cNvPr>
          <p:cNvSpPr>
            <a:spLocks noGrp="1"/>
          </p:cNvSpPr>
          <p:nvPr>
            <p:ph idx="1"/>
          </p:nvPr>
        </p:nvSpPr>
        <p:spPr/>
        <p:txBody>
          <a:bodyPr/>
          <a:lstStyle/>
          <a:p>
            <a:r>
              <a:rPr lang="en-US" dirty="0"/>
              <a:t>Timeline and Discounting</a:t>
            </a:r>
          </a:p>
          <a:p>
            <a:r>
              <a:rPr lang="en-US" dirty="0"/>
              <a:t>In project finance no need for the big problem of terminal value</a:t>
            </a:r>
          </a:p>
          <a:p>
            <a:endParaRPr lang="en-US" dirty="0"/>
          </a:p>
        </p:txBody>
      </p:sp>
      <p:pic>
        <p:nvPicPr>
          <p:cNvPr id="5" name="Picture 4">
            <a:extLst>
              <a:ext uri="{FF2B5EF4-FFF2-40B4-BE49-F238E27FC236}">
                <a16:creationId xmlns:a16="http://schemas.microsoft.com/office/drawing/2014/main" id="{D6F8E166-C07A-6950-8863-EF86A11474C9}"/>
              </a:ext>
            </a:extLst>
          </p:cNvPr>
          <p:cNvPicPr>
            <a:picLocks noChangeAspect="1"/>
          </p:cNvPicPr>
          <p:nvPr/>
        </p:nvPicPr>
        <p:blipFill>
          <a:blip r:embed="rId2"/>
          <a:stretch>
            <a:fillRect/>
          </a:stretch>
        </p:blipFill>
        <p:spPr>
          <a:xfrm>
            <a:off x="219973" y="2102229"/>
            <a:ext cx="8704053" cy="3546096"/>
          </a:xfrm>
          <a:prstGeom prst="rect">
            <a:avLst/>
          </a:prstGeom>
        </p:spPr>
      </p:pic>
    </p:spTree>
    <p:extLst>
      <p:ext uri="{BB962C8B-B14F-4D97-AF65-F5344CB8AC3E}">
        <p14:creationId xmlns:p14="http://schemas.microsoft.com/office/powerpoint/2010/main" val="3393539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6DF68ED-81DF-46BA-B09B-A9571628D205}"/>
              </a:ext>
            </a:extLst>
          </p:cNvPr>
          <p:cNvCxnSpPr>
            <a:cxnSpLocks/>
          </p:cNvCxnSpPr>
          <p:nvPr/>
        </p:nvCxnSpPr>
        <p:spPr>
          <a:xfrm>
            <a:off x="1786667" y="4542540"/>
            <a:ext cx="51419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66A9BE-6496-4248-A4D2-0F7FDA958E18}"/>
              </a:ext>
            </a:extLst>
          </p:cNvPr>
          <p:cNvCxnSpPr>
            <a:cxnSpLocks/>
            <a:stCxn id="10" idx="2"/>
          </p:cNvCxnSpPr>
          <p:nvPr/>
        </p:nvCxnSpPr>
        <p:spPr>
          <a:xfrm flipH="1">
            <a:off x="4418695" y="3741741"/>
            <a:ext cx="20710" cy="80079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3215F0B-E1D9-43A9-9AFC-C4AD9E2AEC50}"/>
              </a:ext>
            </a:extLst>
          </p:cNvPr>
          <p:cNvSpPr txBox="1"/>
          <p:nvPr/>
        </p:nvSpPr>
        <p:spPr>
          <a:xfrm>
            <a:off x="1424598" y="3921963"/>
            <a:ext cx="1411574" cy="738664"/>
          </a:xfrm>
          <a:prstGeom prst="rect">
            <a:avLst/>
          </a:prstGeom>
          <a:solidFill>
            <a:srgbClr val="00B0F0"/>
          </a:solidFill>
        </p:spPr>
        <p:txBody>
          <a:bodyPr wrap="square" rtlCol="0">
            <a:spAutoFit/>
          </a:bodyPr>
          <a:lstStyle/>
          <a:p>
            <a:r>
              <a:rPr lang="en-US" sz="1050" dirty="0"/>
              <a:t>Development is Dating period. Probability of failure is high</a:t>
            </a:r>
          </a:p>
        </p:txBody>
      </p:sp>
      <p:cxnSp>
        <p:nvCxnSpPr>
          <p:cNvPr id="15" name="Straight Connector 14">
            <a:extLst>
              <a:ext uri="{FF2B5EF4-FFF2-40B4-BE49-F238E27FC236}">
                <a16:creationId xmlns:a16="http://schemas.microsoft.com/office/drawing/2014/main" id="{2DDF37D1-907E-4D67-A079-4F84A3802E78}"/>
              </a:ext>
            </a:extLst>
          </p:cNvPr>
          <p:cNvCxnSpPr>
            <a:cxnSpLocks/>
          </p:cNvCxnSpPr>
          <p:nvPr/>
        </p:nvCxnSpPr>
        <p:spPr>
          <a:xfrm flipH="1">
            <a:off x="3078911" y="3741740"/>
            <a:ext cx="1" cy="80080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AD6A6D4-D549-4873-9093-EEFD44E9951C}"/>
              </a:ext>
            </a:extLst>
          </p:cNvPr>
          <p:cNvPicPr>
            <a:picLocks noChangeAspect="1"/>
          </p:cNvPicPr>
          <p:nvPr/>
        </p:nvPicPr>
        <p:blipFill>
          <a:blip r:embed="rId2"/>
          <a:stretch>
            <a:fillRect/>
          </a:stretch>
        </p:blipFill>
        <p:spPr>
          <a:xfrm>
            <a:off x="2792003" y="3077371"/>
            <a:ext cx="674459" cy="572457"/>
          </a:xfrm>
          <a:prstGeom prst="rect">
            <a:avLst/>
          </a:prstGeom>
        </p:spPr>
      </p:pic>
      <p:pic>
        <p:nvPicPr>
          <p:cNvPr id="5" name="Picture 4">
            <a:extLst>
              <a:ext uri="{FF2B5EF4-FFF2-40B4-BE49-F238E27FC236}">
                <a16:creationId xmlns:a16="http://schemas.microsoft.com/office/drawing/2014/main" id="{0769AF74-8422-4761-B363-20292E7F8690}"/>
              </a:ext>
            </a:extLst>
          </p:cNvPr>
          <p:cNvPicPr>
            <a:picLocks noChangeAspect="1"/>
          </p:cNvPicPr>
          <p:nvPr/>
        </p:nvPicPr>
        <p:blipFill>
          <a:blip r:embed="rId3"/>
          <a:stretch>
            <a:fillRect/>
          </a:stretch>
        </p:blipFill>
        <p:spPr>
          <a:xfrm>
            <a:off x="1547799" y="4799640"/>
            <a:ext cx="820660" cy="545944"/>
          </a:xfrm>
          <a:prstGeom prst="rect">
            <a:avLst/>
          </a:prstGeom>
        </p:spPr>
      </p:pic>
      <p:sp>
        <p:nvSpPr>
          <p:cNvPr id="16" name="TextBox 15">
            <a:extLst>
              <a:ext uri="{FF2B5EF4-FFF2-40B4-BE49-F238E27FC236}">
                <a16:creationId xmlns:a16="http://schemas.microsoft.com/office/drawing/2014/main" id="{B6293888-D821-4442-ABDB-BD34D5ECC68A}"/>
              </a:ext>
            </a:extLst>
          </p:cNvPr>
          <p:cNvSpPr txBox="1"/>
          <p:nvPr/>
        </p:nvSpPr>
        <p:spPr>
          <a:xfrm>
            <a:off x="2599113" y="4587140"/>
            <a:ext cx="1305786" cy="923330"/>
          </a:xfrm>
          <a:prstGeom prst="rect">
            <a:avLst/>
          </a:prstGeom>
          <a:solidFill>
            <a:srgbClr val="FF0000"/>
          </a:solidFill>
        </p:spPr>
        <p:txBody>
          <a:bodyPr wrap="square" rtlCol="0">
            <a:spAutoFit/>
          </a:bodyPr>
          <a:lstStyle/>
          <a:p>
            <a:r>
              <a:rPr lang="en-US" sz="1350" dirty="0">
                <a:solidFill>
                  <a:schemeClr val="bg1">
                    <a:lumMod val="95000"/>
                  </a:schemeClr>
                </a:solidFill>
              </a:rPr>
              <a:t>FC is making promises (that you may not keep)</a:t>
            </a:r>
          </a:p>
        </p:txBody>
      </p:sp>
      <p:cxnSp>
        <p:nvCxnSpPr>
          <p:cNvPr id="17" name="Straight Connector 16">
            <a:extLst>
              <a:ext uri="{FF2B5EF4-FFF2-40B4-BE49-F238E27FC236}">
                <a16:creationId xmlns:a16="http://schemas.microsoft.com/office/drawing/2014/main" id="{25D93541-9F76-4D51-82B0-105955218DA6}"/>
              </a:ext>
            </a:extLst>
          </p:cNvPr>
          <p:cNvCxnSpPr>
            <a:cxnSpLocks/>
          </p:cNvCxnSpPr>
          <p:nvPr/>
        </p:nvCxnSpPr>
        <p:spPr>
          <a:xfrm flipH="1">
            <a:off x="6928581" y="3695784"/>
            <a:ext cx="18024" cy="800799"/>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357657C-EA64-4062-A2A0-18C37E866B44}"/>
              </a:ext>
            </a:extLst>
          </p:cNvPr>
          <p:cNvSpPr txBox="1"/>
          <p:nvPr/>
        </p:nvSpPr>
        <p:spPr>
          <a:xfrm>
            <a:off x="4840404" y="3896631"/>
            <a:ext cx="1795117" cy="738664"/>
          </a:xfrm>
          <a:prstGeom prst="rect">
            <a:avLst/>
          </a:prstGeom>
          <a:solidFill>
            <a:srgbClr val="00B0F0"/>
          </a:solidFill>
        </p:spPr>
        <p:txBody>
          <a:bodyPr wrap="square" rtlCol="0">
            <a:spAutoFit/>
          </a:bodyPr>
          <a:lstStyle/>
          <a:p>
            <a:r>
              <a:rPr lang="en-US" sz="1050" dirty="0"/>
              <a:t>Pay your Bills and re-structure your life. Stuck with PPA type contract. May default.</a:t>
            </a:r>
          </a:p>
        </p:txBody>
      </p:sp>
      <p:pic>
        <p:nvPicPr>
          <p:cNvPr id="7" name="Picture 6">
            <a:extLst>
              <a:ext uri="{FF2B5EF4-FFF2-40B4-BE49-F238E27FC236}">
                <a16:creationId xmlns:a16="http://schemas.microsoft.com/office/drawing/2014/main" id="{61050DCA-3169-44DA-AAB8-E37F0C9B1A67}"/>
              </a:ext>
            </a:extLst>
          </p:cNvPr>
          <p:cNvPicPr>
            <a:picLocks noChangeAspect="1"/>
          </p:cNvPicPr>
          <p:nvPr/>
        </p:nvPicPr>
        <p:blipFill>
          <a:blip r:embed="rId4"/>
          <a:stretch>
            <a:fillRect/>
          </a:stretch>
        </p:blipFill>
        <p:spPr>
          <a:xfrm>
            <a:off x="6732166" y="3013889"/>
            <a:ext cx="432881" cy="680018"/>
          </a:xfrm>
          <a:prstGeom prst="rect">
            <a:avLst/>
          </a:prstGeom>
        </p:spPr>
      </p:pic>
      <p:cxnSp>
        <p:nvCxnSpPr>
          <p:cNvPr id="9" name="Straight Arrow Connector 8">
            <a:extLst>
              <a:ext uri="{FF2B5EF4-FFF2-40B4-BE49-F238E27FC236}">
                <a16:creationId xmlns:a16="http://schemas.microsoft.com/office/drawing/2014/main" id="{D63CC666-2230-4FC8-BE53-95C1EDD96C22}"/>
              </a:ext>
            </a:extLst>
          </p:cNvPr>
          <p:cNvCxnSpPr>
            <a:cxnSpLocks/>
          </p:cNvCxnSpPr>
          <p:nvPr/>
        </p:nvCxnSpPr>
        <p:spPr>
          <a:xfrm flipH="1">
            <a:off x="3308688" y="2506351"/>
            <a:ext cx="523187" cy="657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0DCFDD-0723-49AA-AC83-DC9E7BD4BF8E}"/>
              </a:ext>
            </a:extLst>
          </p:cNvPr>
          <p:cNvSpPr txBox="1"/>
          <p:nvPr/>
        </p:nvSpPr>
        <p:spPr>
          <a:xfrm>
            <a:off x="3158084" y="2344005"/>
            <a:ext cx="1298616" cy="522781"/>
          </a:xfrm>
          <a:prstGeom prst="rect">
            <a:avLst/>
          </a:prstGeom>
          <a:solidFill>
            <a:srgbClr val="FFFF00"/>
          </a:solidFill>
        </p:spPr>
        <p:txBody>
          <a:bodyPr wrap="square" rtlCol="0">
            <a:spAutoFit/>
          </a:bodyPr>
          <a:lstStyle/>
          <a:p>
            <a:r>
              <a:rPr lang="en-US" sz="1350" dirty="0"/>
              <a:t>Commitment Fee</a:t>
            </a:r>
          </a:p>
        </p:txBody>
      </p:sp>
      <p:sp>
        <p:nvSpPr>
          <p:cNvPr id="19" name="TextBox 18">
            <a:extLst>
              <a:ext uri="{FF2B5EF4-FFF2-40B4-BE49-F238E27FC236}">
                <a16:creationId xmlns:a16="http://schemas.microsoft.com/office/drawing/2014/main" id="{13AB6D35-C487-4B85-BEC0-DAD7791CBDB1}"/>
              </a:ext>
            </a:extLst>
          </p:cNvPr>
          <p:cNvSpPr txBox="1"/>
          <p:nvPr/>
        </p:nvSpPr>
        <p:spPr>
          <a:xfrm>
            <a:off x="6249657" y="4726363"/>
            <a:ext cx="1406905" cy="507831"/>
          </a:xfrm>
          <a:prstGeom prst="rect">
            <a:avLst/>
          </a:prstGeom>
          <a:solidFill>
            <a:schemeClr val="accent1">
              <a:lumMod val="40000"/>
              <a:lumOff val="60000"/>
            </a:schemeClr>
          </a:solidFill>
        </p:spPr>
        <p:txBody>
          <a:bodyPr wrap="square" rtlCol="0">
            <a:spAutoFit/>
          </a:bodyPr>
          <a:lstStyle/>
          <a:p>
            <a:r>
              <a:rPr lang="en-US" sz="1350" dirty="0"/>
              <a:t>Decommissioning Date</a:t>
            </a:r>
          </a:p>
        </p:txBody>
      </p:sp>
      <p:sp>
        <p:nvSpPr>
          <p:cNvPr id="20" name="TextBox 19">
            <a:extLst>
              <a:ext uri="{FF2B5EF4-FFF2-40B4-BE49-F238E27FC236}">
                <a16:creationId xmlns:a16="http://schemas.microsoft.com/office/drawing/2014/main" id="{4557264C-D1DD-44B0-8E72-C715BDCEE515}"/>
              </a:ext>
            </a:extLst>
          </p:cNvPr>
          <p:cNvSpPr txBox="1"/>
          <p:nvPr/>
        </p:nvSpPr>
        <p:spPr>
          <a:xfrm>
            <a:off x="1371600" y="2294247"/>
            <a:ext cx="1131098" cy="1131079"/>
          </a:xfrm>
          <a:prstGeom prst="rect">
            <a:avLst/>
          </a:prstGeom>
          <a:solidFill>
            <a:srgbClr val="FFFF00"/>
          </a:solidFill>
        </p:spPr>
        <p:txBody>
          <a:bodyPr wrap="square" rtlCol="0">
            <a:spAutoFit/>
          </a:bodyPr>
          <a:lstStyle/>
          <a:p>
            <a:r>
              <a:rPr lang="en-US" sz="1350" dirty="0"/>
              <a:t>Father of the bride makes commitment to pay for wedding</a:t>
            </a:r>
          </a:p>
        </p:txBody>
      </p:sp>
      <p:cxnSp>
        <p:nvCxnSpPr>
          <p:cNvPr id="22" name="Straight Arrow Connector 21">
            <a:extLst>
              <a:ext uri="{FF2B5EF4-FFF2-40B4-BE49-F238E27FC236}">
                <a16:creationId xmlns:a16="http://schemas.microsoft.com/office/drawing/2014/main" id="{4C12B801-4E84-452E-BDE8-EE6C1CA503A8}"/>
              </a:ext>
            </a:extLst>
          </p:cNvPr>
          <p:cNvCxnSpPr>
            <a:cxnSpLocks/>
          </p:cNvCxnSpPr>
          <p:nvPr/>
        </p:nvCxnSpPr>
        <p:spPr>
          <a:xfrm>
            <a:off x="2269385" y="3402243"/>
            <a:ext cx="876692" cy="1140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2DF96DA-7D6B-44FB-9820-FAB6013E6DD1}"/>
              </a:ext>
            </a:extLst>
          </p:cNvPr>
          <p:cNvSpPr txBox="1"/>
          <p:nvPr/>
        </p:nvSpPr>
        <p:spPr>
          <a:xfrm>
            <a:off x="3194016" y="3991214"/>
            <a:ext cx="1111072" cy="507831"/>
          </a:xfrm>
          <a:prstGeom prst="rect">
            <a:avLst/>
          </a:prstGeom>
          <a:solidFill>
            <a:srgbClr val="00B0F0"/>
          </a:solidFill>
        </p:spPr>
        <p:txBody>
          <a:bodyPr wrap="square" rtlCol="0">
            <a:spAutoFit/>
          </a:bodyPr>
          <a:lstStyle/>
          <a:p>
            <a:r>
              <a:rPr lang="en-US" sz="900" dirty="0"/>
              <a:t>Pay for Wedding with Other peoples’ money</a:t>
            </a:r>
          </a:p>
        </p:txBody>
      </p:sp>
      <p:cxnSp>
        <p:nvCxnSpPr>
          <p:cNvPr id="8" name="Straight Connector 7">
            <a:extLst>
              <a:ext uri="{FF2B5EF4-FFF2-40B4-BE49-F238E27FC236}">
                <a16:creationId xmlns:a16="http://schemas.microsoft.com/office/drawing/2014/main" id="{75758D27-FEFC-4EA0-A034-BEAA01E03D17}"/>
              </a:ext>
            </a:extLst>
          </p:cNvPr>
          <p:cNvCxnSpPr>
            <a:cxnSpLocks/>
          </p:cNvCxnSpPr>
          <p:nvPr/>
        </p:nvCxnSpPr>
        <p:spPr>
          <a:xfrm flipV="1">
            <a:off x="4436719" y="1650331"/>
            <a:ext cx="0" cy="4122254"/>
          </a:xfrm>
          <a:prstGeom prst="line">
            <a:avLst/>
          </a:prstGeom>
          <a:ln w="1174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8160BDA-88BB-4AC5-B57D-4F300951AD8C}"/>
              </a:ext>
            </a:extLst>
          </p:cNvPr>
          <p:cNvSpPr txBox="1"/>
          <p:nvPr/>
        </p:nvSpPr>
        <p:spPr>
          <a:xfrm>
            <a:off x="5537796" y="1473323"/>
            <a:ext cx="1795117" cy="923330"/>
          </a:xfrm>
          <a:prstGeom prst="rect">
            <a:avLst/>
          </a:prstGeom>
          <a:solidFill>
            <a:srgbClr val="92D050"/>
          </a:solidFill>
        </p:spPr>
        <p:txBody>
          <a:bodyPr wrap="square" rtlCol="0">
            <a:spAutoFit/>
          </a:bodyPr>
          <a:lstStyle/>
          <a:p>
            <a:r>
              <a:rPr lang="en-US" sz="1350" dirty="0"/>
              <a:t>After COD, cash flow is presented in the cash flow waterfall and the last line is dividends</a:t>
            </a:r>
          </a:p>
        </p:txBody>
      </p:sp>
      <p:sp>
        <p:nvSpPr>
          <p:cNvPr id="25" name="TextBox 24">
            <a:extLst>
              <a:ext uri="{FF2B5EF4-FFF2-40B4-BE49-F238E27FC236}">
                <a16:creationId xmlns:a16="http://schemas.microsoft.com/office/drawing/2014/main" id="{17B27460-33FF-4864-A24E-D57225224624}"/>
              </a:ext>
            </a:extLst>
          </p:cNvPr>
          <p:cNvSpPr txBox="1"/>
          <p:nvPr/>
        </p:nvSpPr>
        <p:spPr>
          <a:xfrm>
            <a:off x="2350288" y="1451295"/>
            <a:ext cx="1795117" cy="923330"/>
          </a:xfrm>
          <a:prstGeom prst="rect">
            <a:avLst/>
          </a:prstGeom>
          <a:solidFill>
            <a:srgbClr val="92D050"/>
          </a:solidFill>
        </p:spPr>
        <p:txBody>
          <a:bodyPr wrap="square" rtlCol="0">
            <a:spAutoFit/>
          </a:bodyPr>
          <a:lstStyle/>
          <a:p>
            <a:r>
              <a:rPr lang="en-US" sz="1350" dirty="0"/>
              <a:t>Before COD, cash flow is presented in the sources and uses statement</a:t>
            </a:r>
          </a:p>
        </p:txBody>
      </p:sp>
      <p:pic>
        <p:nvPicPr>
          <p:cNvPr id="10" name="Picture 9">
            <a:extLst>
              <a:ext uri="{FF2B5EF4-FFF2-40B4-BE49-F238E27FC236}">
                <a16:creationId xmlns:a16="http://schemas.microsoft.com/office/drawing/2014/main" id="{51DB459D-61CC-41C8-9F84-BFA5C56F7DCB}"/>
              </a:ext>
            </a:extLst>
          </p:cNvPr>
          <p:cNvPicPr>
            <a:picLocks noChangeAspect="1"/>
          </p:cNvPicPr>
          <p:nvPr/>
        </p:nvPicPr>
        <p:blipFill>
          <a:blip r:embed="rId5"/>
          <a:stretch>
            <a:fillRect/>
          </a:stretch>
        </p:blipFill>
        <p:spPr>
          <a:xfrm>
            <a:off x="4149030" y="3033831"/>
            <a:ext cx="580749" cy="707910"/>
          </a:xfrm>
          <a:prstGeom prst="rect">
            <a:avLst/>
          </a:prstGeom>
        </p:spPr>
      </p:pic>
      <p:sp>
        <p:nvSpPr>
          <p:cNvPr id="13" name="TextBox 12">
            <a:extLst>
              <a:ext uri="{FF2B5EF4-FFF2-40B4-BE49-F238E27FC236}">
                <a16:creationId xmlns:a16="http://schemas.microsoft.com/office/drawing/2014/main" id="{63D79DE2-94A6-4776-BC51-45DFCB16930E}"/>
              </a:ext>
            </a:extLst>
          </p:cNvPr>
          <p:cNvSpPr txBox="1"/>
          <p:nvPr/>
        </p:nvSpPr>
        <p:spPr>
          <a:xfrm>
            <a:off x="4033326" y="4726362"/>
            <a:ext cx="854651" cy="715581"/>
          </a:xfrm>
          <a:prstGeom prst="rect">
            <a:avLst/>
          </a:prstGeom>
          <a:solidFill>
            <a:schemeClr val="accent1">
              <a:lumMod val="40000"/>
              <a:lumOff val="60000"/>
            </a:schemeClr>
          </a:solidFill>
        </p:spPr>
        <p:txBody>
          <a:bodyPr wrap="square" rtlCol="0">
            <a:spAutoFit/>
          </a:bodyPr>
          <a:lstStyle/>
          <a:p>
            <a:r>
              <a:rPr lang="en-US" sz="1350" dirty="0"/>
              <a:t>COD is Wedding Date</a:t>
            </a:r>
          </a:p>
        </p:txBody>
      </p:sp>
      <p:sp>
        <p:nvSpPr>
          <p:cNvPr id="26" name="Title 25">
            <a:extLst>
              <a:ext uri="{FF2B5EF4-FFF2-40B4-BE49-F238E27FC236}">
                <a16:creationId xmlns:a16="http://schemas.microsoft.com/office/drawing/2014/main" id="{626DAB0C-2441-DF24-946B-DFC4021F3654}"/>
              </a:ext>
            </a:extLst>
          </p:cNvPr>
          <p:cNvSpPr>
            <a:spLocks noGrp="1"/>
          </p:cNvSpPr>
          <p:nvPr>
            <p:ph type="title"/>
          </p:nvPr>
        </p:nvSpPr>
        <p:spPr>
          <a:xfrm>
            <a:off x="269707" y="186270"/>
            <a:ext cx="7536560" cy="654049"/>
          </a:xfrm>
        </p:spPr>
        <p:txBody>
          <a:bodyPr/>
          <a:lstStyle/>
          <a:p>
            <a:r>
              <a:rPr lang="en-US" dirty="0"/>
              <a:t>Project Finance and Changing Risk</a:t>
            </a:r>
          </a:p>
        </p:txBody>
      </p:sp>
      <p:sp>
        <p:nvSpPr>
          <p:cNvPr id="3" name="TextBox 2">
            <a:extLst>
              <a:ext uri="{FF2B5EF4-FFF2-40B4-BE49-F238E27FC236}">
                <a16:creationId xmlns:a16="http://schemas.microsoft.com/office/drawing/2014/main" id="{4D344D2C-399C-31C6-5F3D-0C5F2732B629}"/>
              </a:ext>
            </a:extLst>
          </p:cNvPr>
          <p:cNvSpPr txBox="1"/>
          <p:nvPr/>
        </p:nvSpPr>
        <p:spPr>
          <a:xfrm>
            <a:off x="4810683" y="2646589"/>
            <a:ext cx="1789086" cy="923330"/>
          </a:xfrm>
          <a:prstGeom prst="rect">
            <a:avLst/>
          </a:prstGeom>
          <a:solidFill>
            <a:srgbClr val="FF0000"/>
          </a:solidFill>
          <a:ln>
            <a:solidFill>
              <a:schemeClr val="bg1">
                <a:lumMod val="95000"/>
              </a:schemeClr>
            </a:solidFill>
          </a:ln>
        </p:spPr>
        <p:txBody>
          <a:bodyPr wrap="square" rtlCol="0">
            <a:spAutoFit/>
          </a:bodyPr>
          <a:lstStyle/>
          <a:p>
            <a:r>
              <a:rPr lang="en-US" sz="1350" dirty="0">
                <a:solidFill>
                  <a:schemeClr val="bg1"/>
                </a:solidFill>
              </a:rPr>
              <a:t>Date at which you realize that the wedding is working or is a complete disaster</a:t>
            </a:r>
          </a:p>
        </p:txBody>
      </p:sp>
      <p:cxnSp>
        <p:nvCxnSpPr>
          <p:cNvPr id="21" name="Straight Arrow Connector 20">
            <a:extLst>
              <a:ext uri="{FF2B5EF4-FFF2-40B4-BE49-F238E27FC236}">
                <a16:creationId xmlns:a16="http://schemas.microsoft.com/office/drawing/2014/main" id="{5C6785C9-06FC-01F0-7303-2E3EC265BE73}"/>
              </a:ext>
            </a:extLst>
          </p:cNvPr>
          <p:cNvCxnSpPr>
            <a:stCxn id="3" idx="2"/>
          </p:cNvCxnSpPr>
          <p:nvPr/>
        </p:nvCxnSpPr>
        <p:spPr>
          <a:xfrm flipH="1">
            <a:off x="5110249" y="3569919"/>
            <a:ext cx="594977" cy="972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27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84DE-811D-A87C-8792-9C7D891E9B54}"/>
              </a:ext>
            </a:extLst>
          </p:cNvPr>
          <p:cNvSpPr>
            <a:spLocks noGrp="1"/>
          </p:cNvSpPr>
          <p:nvPr>
            <p:ph type="title"/>
          </p:nvPr>
        </p:nvSpPr>
        <p:spPr/>
        <p:txBody>
          <a:bodyPr/>
          <a:lstStyle/>
          <a:p>
            <a:r>
              <a:rPr lang="en-US" dirty="0"/>
              <a:t>Downloading Stock and Economic IRR</a:t>
            </a:r>
          </a:p>
        </p:txBody>
      </p:sp>
      <p:sp>
        <p:nvSpPr>
          <p:cNvPr id="3" name="Content Placeholder 2">
            <a:extLst>
              <a:ext uri="{FF2B5EF4-FFF2-40B4-BE49-F238E27FC236}">
                <a16:creationId xmlns:a16="http://schemas.microsoft.com/office/drawing/2014/main" id="{AD4F156B-1FAB-B184-05F8-A1549F1C4444}"/>
              </a:ext>
            </a:extLst>
          </p:cNvPr>
          <p:cNvSpPr>
            <a:spLocks noGrp="1"/>
          </p:cNvSpPr>
          <p:nvPr>
            <p:ph idx="1"/>
          </p:nvPr>
        </p:nvSpPr>
        <p:spPr/>
        <p:txBody>
          <a:bodyPr/>
          <a:lstStyle/>
          <a:p>
            <a:r>
              <a:rPr lang="en-US" dirty="0"/>
              <a:t>.</a:t>
            </a:r>
          </a:p>
          <a:p>
            <a:endParaRPr lang="en-US" dirty="0"/>
          </a:p>
        </p:txBody>
      </p:sp>
      <p:pic>
        <p:nvPicPr>
          <p:cNvPr id="5" name="Picture 4">
            <a:extLst>
              <a:ext uri="{FF2B5EF4-FFF2-40B4-BE49-F238E27FC236}">
                <a16:creationId xmlns:a16="http://schemas.microsoft.com/office/drawing/2014/main" id="{92698C1E-DF00-29AE-1509-B7E3FDD6082D}"/>
              </a:ext>
            </a:extLst>
          </p:cNvPr>
          <p:cNvPicPr>
            <a:picLocks noChangeAspect="1"/>
          </p:cNvPicPr>
          <p:nvPr/>
        </p:nvPicPr>
        <p:blipFill>
          <a:blip r:embed="rId2"/>
          <a:stretch>
            <a:fillRect/>
          </a:stretch>
        </p:blipFill>
        <p:spPr>
          <a:xfrm>
            <a:off x="522513" y="1444523"/>
            <a:ext cx="7264773" cy="3968954"/>
          </a:xfrm>
          <a:prstGeom prst="rect">
            <a:avLst/>
          </a:prstGeom>
        </p:spPr>
      </p:pic>
      <p:cxnSp>
        <p:nvCxnSpPr>
          <p:cNvPr id="7" name="Straight Arrow Connector 6">
            <a:extLst>
              <a:ext uri="{FF2B5EF4-FFF2-40B4-BE49-F238E27FC236}">
                <a16:creationId xmlns:a16="http://schemas.microsoft.com/office/drawing/2014/main" id="{C921380E-3B4D-E42B-9A5C-E76C6228352F}"/>
              </a:ext>
            </a:extLst>
          </p:cNvPr>
          <p:cNvCxnSpPr/>
          <p:nvPr/>
        </p:nvCxnSpPr>
        <p:spPr>
          <a:xfrm>
            <a:off x="415636" y="840319"/>
            <a:ext cx="2576946" cy="1653499"/>
          </a:xfrm>
          <a:prstGeom prst="straightConnector1">
            <a:avLst/>
          </a:prstGeom>
          <a:ln w="34925">
            <a:solidFill>
              <a:srgbClr val="FFFF00">
                <a:alpha val="88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318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5B62-CD0B-3CCB-E69D-DD5B08782E1B}"/>
              </a:ext>
            </a:extLst>
          </p:cNvPr>
          <p:cNvSpPr>
            <a:spLocks noGrp="1"/>
          </p:cNvSpPr>
          <p:nvPr>
            <p:ph type="title"/>
          </p:nvPr>
        </p:nvSpPr>
        <p:spPr/>
        <p:txBody>
          <a:bodyPr>
            <a:normAutofit fontScale="90000"/>
          </a:bodyPr>
          <a:lstStyle/>
          <a:p>
            <a:r>
              <a:rPr lang="en-US" dirty="0"/>
              <a:t>Reasons for Risk Reduction After a Couple Years of Operation</a:t>
            </a:r>
          </a:p>
        </p:txBody>
      </p:sp>
      <p:sp>
        <p:nvSpPr>
          <p:cNvPr id="3" name="Content Placeholder 2">
            <a:extLst>
              <a:ext uri="{FF2B5EF4-FFF2-40B4-BE49-F238E27FC236}">
                <a16:creationId xmlns:a16="http://schemas.microsoft.com/office/drawing/2014/main" id="{210EE2D0-5F53-DC53-0A6B-BF46FFE470FD}"/>
              </a:ext>
            </a:extLst>
          </p:cNvPr>
          <p:cNvSpPr>
            <a:spLocks noGrp="1"/>
          </p:cNvSpPr>
          <p:nvPr>
            <p:ph idx="1"/>
          </p:nvPr>
        </p:nvSpPr>
        <p:spPr>
          <a:xfrm>
            <a:off x="304801" y="1192423"/>
            <a:ext cx="8316686" cy="4395258"/>
          </a:xfrm>
        </p:spPr>
        <p:txBody>
          <a:bodyPr>
            <a:normAutofit/>
          </a:bodyPr>
          <a:lstStyle/>
          <a:p>
            <a:r>
              <a:rPr lang="en-US" sz="2400" dirty="0"/>
              <a:t>Examples of Risk Resolution After A Couple of Years of Operation</a:t>
            </a:r>
          </a:p>
          <a:p>
            <a:pPr marL="569913" lvl="1" indent="-227013"/>
            <a:r>
              <a:rPr lang="en-US" sz="2000" dirty="0"/>
              <a:t>Finished with Development Risk – Big Probability of Failure</a:t>
            </a:r>
          </a:p>
          <a:p>
            <a:pPr lvl="1"/>
            <a:r>
              <a:rPr lang="en-US" sz="2000" dirty="0"/>
              <a:t>Finished with Financing – Things May Not Work Out</a:t>
            </a:r>
          </a:p>
          <a:p>
            <a:pPr lvl="1"/>
            <a:r>
              <a:rPr lang="en-US" sz="2000" dirty="0"/>
              <a:t>Finished with Construction – Many Things Can Go Wrong</a:t>
            </a:r>
          </a:p>
          <a:p>
            <a:pPr marL="569913" lvl="1" indent="-227013"/>
            <a:r>
              <a:rPr lang="en-US" sz="2000" dirty="0"/>
              <a:t>Establish Historic Volumes – Test Whether Base Estimates are Wrong</a:t>
            </a:r>
          </a:p>
          <a:p>
            <a:pPr lvl="1"/>
            <a:r>
              <a:rPr lang="en-US" sz="2000" dirty="0"/>
              <a:t>Establish Ability to Collect Revenues – Political Risk Resolved</a:t>
            </a:r>
          </a:p>
          <a:p>
            <a:pPr marL="569913" lvl="1" indent="-227013"/>
            <a:r>
              <a:rPr lang="en-US" sz="2000" dirty="0"/>
              <a:t>Establish O&amp;M Expenses from History – E.g. Evaluate Insurance Expenses</a:t>
            </a:r>
          </a:p>
          <a:p>
            <a:pPr marL="569913" lvl="1" indent="-227013"/>
            <a:endParaRPr lang="en-US" sz="2000" dirty="0"/>
          </a:p>
          <a:p>
            <a:pPr marL="227013" indent="-227013"/>
            <a:r>
              <a:rPr lang="en-US" sz="2150" dirty="0"/>
              <a:t>How much more of a return do you need for taking these risks. Anybody who says that you can find this from </a:t>
            </a:r>
          </a:p>
          <a:p>
            <a:endParaRPr lang="en-US" sz="1800" dirty="0"/>
          </a:p>
        </p:txBody>
      </p:sp>
    </p:spTree>
    <p:extLst>
      <p:ext uri="{BB962C8B-B14F-4D97-AF65-F5344CB8AC3E}">
        <p14:creationId xmlns:p14="http://schemas.microsoft.com/office/powerpoint/2010/main" val="1870991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C934-6DE5-DD5C-ED14-A6A5CA20D0BF}"/>
              </a:ext>
            </a:extLst>
          </p:cNvPr>
          <p:cNvSpPr>
            <a:spLocks noGrp="1"/>
          </p:cNvSpPr>
          <p:nvPr>
            <p:ph type="title"/>
          </p:nvPr>
        </p:nvSpPr>
        <p:spPr/>
        <p:txBody>
          <a:bodyPr/>
          <a:lstStyle/>
          <a:p>
            <a:r>
              <a:rPr lang="en-US" dirty="0"/>
              <a:t>Back to Assignment - Triangulation</a:t>
            </a:r>
          </a:p>
        </p:txBody>
      </p:sp>
      <p:sp>
        <p:nvSpPr>
          <p:cNvPr id="3" name="Content Placeholder 2">
            <a:extLst>
              <a:ext uri="{FF2B5EF4-FFF2-40B4-BE49-F238E27FC236}">
                <a16:creationId xmlns:a16="http://schemas.microsoft.com/office/drawing/2014/main" id="{634AD2F6-65E9-BB38-69BF-61FACD0E2888}"/>
              </a:ext>
            </a:extLst>
          </p:cNvPr>
          <p:cNvSpPr>
            <a:spLocks noGrp="1"/>
          </p:cNvSpPr>
          <p:nvPr>
            <p:ph idx="1"/>
          </p:nvPr>
        </p:nvSpPr>
        <p:spPr/>
        <p:txBody>
          <a:bodyPr/>
          <a:lstStyle/>
          <a:p>
            <a:r>
              <a:rPr lang="en-US" dirty="0"/>
              <a:t>Comments in Assignment</a:t>
            </a:r>
          </a:p>
          <a:p>
            <a:endParaRPr lang="en-US" dirty="0"/>
          </a:p>
          <a:p>
            <a:endParaRPr lang="en-US" dirty="0"/>
          </a:p>
          <a:p>
            <a:endParaRPr lang="en-US" dirty="0"/>
          </a:p>
          <a:p>
            <a:endParaRPr lang="en-US" dirty="0"/>
          </a:p>
          <a:p>
            <a:endParaRPr lang="en-US" dirty="0"/>
          </a:p>
          <a:p>
            <a:endParaRPr lang="en-US" dirty="0"/>
          </a:p>
          <a:p>
            <a:endParaRPr lang="en-US" dirty="0"/>
          </a:p>
          <a:p>
            <a:r>
              <a:rPr lang="en-US" dirty="0"/>
              <a:t>What does DDM methodology</a:t>
            </a:r>
          </a:p>
          <a:p>
            <a:r>
              <a:rPr lang="en-US" dirty="0"/>
              <a:t>More sensible process</a:t>
            </a:r>
          </a:p>
          <a:p>
            <a:pPr lvl="1"/>
            <a:r>
              <a:rPr lang="en-US" dirty="0"/>
              <a:t>Start at end with stable cash flows</a:t>
            </a:r>
          </a:p>
          <a:p>
            <a:pPr lvl="1"/>
            <a:r>
              <a:rPr lang="en-US" dirty="0"/>
              <a:t>Select reasonable holding period as short as possible</a:t>
            </a:r>
          </a:p>
          <a:p>
            <a:pPr lvl="1"/>
            <a:r>
              <a:rPr lang="en-US" dirty="0"/>
              <a:t>Make reasonable assessment of required yield</a:t>
            </a:r>
          </a:p>
          <a:p>
            <a:pPr lvl="1"/>
            <a:r>
              <a:rPr lang="en-US" dirty="0"/>
              <a:t>Use goal seek to find the price with IRR that includes sale</a:t>
            </a:r>
          </a:p>
          <a:p>
            <a:pPr lvl="1"/>
            <a:endParaRPr lang="en-US" dirty="0"/>
          </a:p>
          <a:p>
            <a:endParaRPr lang="en-US" dirty="0"/>
          </a:p>
        </p:txBody>
      </p:sp>
      <p:pic>
        <p:nvPicPr>
          <p:cNvPr id="5" name="Picture 4">
            <a:extLst>
              <a:ext uri="{FF2B5EF4-FFF2-40B4-BE49-F238E27FC236}">
                <a16:creationId xmlns:a16="http://schemas.microsoft.com/office/drawing/2014/main" id="{F621D79A-42D4-1A00-054D-4D05FBF0D547}"/>
              </a:ext>
            </a:extLst>
          </p:cNvPr>
          <p:cNvPicPr>
            <a:picLocks noChangeAspect="1"/>
          </p:cNvPicPr>
          <p:nvPr/>
        </p:nvPicPr>
        <p:blipFill>
          <a:blip r:embed="rId2"/>
          <a:stretch>
            <a:fillRect/>
          </a:stretch>
        </p:blipFill>
        <p:spPr>
          <a:xfrm>
            <a:off x="522513" y="1743035"/>
            <a:ext cx="6591817" cy="1880060"/>
          </a:xfrm>
          <a:prstGeom prst="rect">
            <a:avLst/>
          </a:prstGeom>
        </p:spPr>
      </p:pic>
    </p:spTree>
    <p:extLst>
      <p:ext uri="{BB962C8B-B14F-4D97-AF65-F5344CB8AC3E}">
        <p14:creationId xmlns:p14="http://schemas.microsoft.com/office/powerpoint/2010/main" val="556927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AF8C-7AE2-3C58-01A6-06BCBFF4121C}"/>
              </a:ext>
            </a:extLst>
          </p:cNvPr>
          <p:cNvSpPr>
            <a:spLocks noGrp="1"/>
          </p:cNvSpPr>
          <p:nvPr>
            <p:ph type="title"/>
          </p:nvPr>
        </p:nvSpPr>
        <p:spPr/>
        <p:txBody>
          <a:bodyPr/>
          <a:lstStyle/>
          <a:p>
            <a:r>
              <a:rPr lang="en-US" dirty="0"/>
              <a:t>Process of Adjusted for Risk Changes</a:t>
            </a:r>
          </a:p>
        </p:txBody>
      </p:sp>
      <p:sp>
        <p:nvSpPr>
          <p:cNvPr id="3" name="Content Placeholder 2">
            <a:extLst>
              <a:ext uri="{FF2B5EF4-FFF2-40B4-BE49-F238E27FC236}">
                <a16:creationId xmlns:a16="http://schemas.microsoft.com/office/drawing/2014/main" id="{BD0A6CB4-A56D-F1E2-C268-AC4FC4B006F6}"/>
              </a:ext>
            </a:extLst>
          </p:cNvPr>
          <p:cNvSpPr>
            <a:spLocks noGrp="1"/>
          </p:cNvSpPr>
          <p:nvPr>
            <p:ph idx="1"/>
          </p:nvPr>
        </p:nvSpPr>
        <p:spPr/>
        <p:txBody>
          <a:bodyPr/>
          <a:lstStyle/>
          <a:p>
            <a:r>
              <a:rPr lang="en-US" dirty="0"/>
              <a:t>Start at the End with Target Equity IRR for Stable IRR</a:t>
            </a:r>
          </a:p>
          <a:p>
            <a:r>
              <a:rPr lang="en-US" dirty="0"/>
              <a:t>Set PPA with Higher IRR</a:t>
            </a:r>
          </a:p>
          <a:p>
            <a:r>
              <a:rPr lang="en-US" dirty="0"/>
              <a:t>Use Flags to Test Exit and Holding Period</a:t>
            </a:r>
          </a:p>
          <a:p>
            <a:r>
              <a:rPr lang="en-US" dirty="0"/>
              <a:t>Compute Exit and Holding Company Valuation with Discount Rate</a:t>
            </a:r>
          </a:p>
          <a:p>
            <a:r>
              <a:rPr lang="en-US" dirty="0"/>
              <a:t>Why Cannot Compute Terminal Value because of Distortions from EV/EBITDA or P/E Ratio</a:t>
            </a:r>
          </a:p>
          <a:p>
            <a:r>
              <a:rPr lang="en-US" dirty="0"/>
              <a:t>Evaluate the IRR with Compression between Initial Discount and Exit Discount Rate</a:t>
            </a:r>
          </a:p>
          <a:p>
            <a:r>
              <a:rPr lang="en-US" dirty="0"/>
              <a:t> </a:t>
            </a:r>
          </a:p>
        </p:txBody>
      </p:sp>
      <p:pic>
        <p:nvPicPr>
          <p:cNvPr id="6" name="Picture 5">
            <a:extLst>
              <a:ext uri="{FF2B5EF4-FFF2-40B4-BE49-F238E27FC236}">
                <a16:creationId xmlns:a16="http://schemas.microsoft.com/office/drawing/2014/main" id="{4D0EF1F6-CE86-7330-5449-A5A037D206BD}"/>
              </a:ext>
            </a:extLst>
          </p:cNvPr>
          <p:cNvPicPr>
            <a:picLocks noChangeAspect="1"/>
          </p:cNvPicPr>
          <p:nvPr/>
        </p:nvPicPr>
        <p:blipFill>
          <a:blip r:embed="rId2"/>
          <a:stretch>
            <a:fillRect/>
          </a:stretch>
        </p:blipFill>
        <p:spPr>
          <a:xfrm>
            <a:off x="2147977" y="3257323"/>
            <a:ext cx="4714262" cy="3470479"/>
          </a:xfrm>
          <a:prstGeom prst="rect">
            <a:avLst/>
          </a:prstGeom>
        </p:spPr>
      </p:pic>
    </p:spTree>
    <p:extLst>
      <p:ext uri="{BB962C8B-B14F-4D97-AF65-F5344CB8AC3E}">
        <p14:creationId xmlns:p14="http://schemas.microsoft.com/office/powerpoint/2010/main" val="2362609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18F2-EBB5-CD1B-A1F7-91F9EFC2C389}"/>
              </a:ext>
            </a:extLst>
          </p:cNvPr>
          <p:cNvSpPr>
            <a:spLocks noGrp="1"/>
          </p:cNvSpPr>
          <p:nvPr>
            <p:ph type="title"/>
          </p:nvPr>
        </p:nvSpPr>
        <p:spPr/>
        <p:txBody>
          <a:bodyPr/>
          <a:lstStyle/>
          <a:p>
            <a:r>
              <a:rPr lang="en-US" dirty="0"/>
              <a:t>Assumptions for Transaction</a:t>
            </a:r>
          </a:p>
        </p:txBody>
      </p:sp>
      <p:sp>
        <p:nvSpPr>
          <p:cNvPr id="3" name="Content Placeholder 2">
            <a:extLst>
              <a:ext uri="{FF2B5EF4-FFF2-40B4-BE49-F238E27FC236}">
                <a16:creationId xmlns:a16="http://schemas.microsoft.com/office/drawing/2014/main" id="{D051D42F-6835-4714-DC89-FC6851A9D6FE}"/>
              </a:ext>
            </a:extLst>
          </p:cNvPr>
          <p:cNvSpPr>
            <a:spLocks noGrp="1"/>
          </p:cNvSpPr>
          <p:nvPr>
            <p:ph idx="1"/>
          </p:nvPr>
        </p:nvSpPr>
        <p:spPr/>
        <p:txBody>
          <a:bodyPr/>
          <a:lstStyle/>
          <a:p>
            <a:r>
              <a:rPr lang="en-US" dirty="0"/>
              <a:t>In InputC, put in some synergies (not very credible for projects)</a:t>
            </a:r>
          </a:p>
          <a:p>
            <a:r>
              <a:rPr lang="en-US" dirty="0"/>
              <a:t>Allow Valuation from Pre-tax project cash flow, After-tax project cash flow, Equity cash flow with different discount rates.</a:t>
            </a:r>
          </a:p>
          <a:p>
            <a:r>
              <a:rPr lang="en-US" dirty="0"/>
              <a:t>If purchasing projects from Orsted and companies without project finance, use project cash flow and assume financing</a:t>
            </a:r>
          </a:p>
          <a:p>
            <a:r>
              <a:rPr lang="en-US" dirty="0"/>
              <a:t>Incorporate re-financing where debt size comes from the present value of debt service and debt sculpting.</a:t>
            </a:r>
          </a:p>
          <a:p>
            <a:endParaRPr lang="en-US" dirty="0"/>
          </a:p>
        </p:txBody>
      </p:sp>
      <p:pic>
        <p:nvPicPr>
          <p:cNvPr id="5" name="Picture 4">
            <a:extLst>
              <a:ext uri="{FF2B5EF4-FFF2-40B4-BE49-F238E27FC236}">
                <a16:creationId xmlns:a16="http://schemas.microsoft.com/office/drawing/2014/main" id="{36CCAE54-CC3F-68A9-97BE-34E6B25A27FF}"/>
              </a:ext>
            </a:extLst>
          </p:cNvPr>
          <p:cNvPicPr>
            <a:picLocks noChangeAspect="1"/>
          </p:cNvPicPr>
          <p:nvPr/>
        </p:nvPicPr>
        <p:blipFill>
          <a:blip r:embed="rId2"/>
          <a:stretch>
            <a:fillRect/>
          </a:stretch>
        </p:blipFill>
        <p:spPr>
          <a:xfrm>
            <a:off x="974786" y="3237860"/>
            <a:ext cx="6935638" cy="3499370"/>
          </a:xfrm>
          <a:prstGeom prst="rect">
            <a:avLst/>
          </a:prstGeom>
        </p:spPr>
      </p:pic>
    </p:spTree>
    <p:extLst>
      <p:ext uri="{BB962C8B-B14F-4D97-AF65-F5344CB8AC3E}">
        <p14:creationId xmlns:p14="http://schemas.microsoft.com/office/powerpoint/2010/main" val="3260754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DA56-79A0-EAC6-16ED-8334F46C0D78}"/>
              </a:ext>
            </a:extLst>
          </p:cNvPr>
          <p:cNvSpPr>
            <a:spLocks noGrp="1"/>
          </p:cNvSpPr>
          <p:nvPr>
            <p:ph type="title"/>
          </p:nvPr>
        </p:nvSpPr>
        <p:spPr/>
        <p:txBody>
          <a:bodyPr/>
          <a:lstStyle/>
          <a:p>
            <a:r>
              <a:rPr lang="en-US" dirty="0"/>
              <a:t>Timing Problem with Valuation</a:t>
            </a:r>
          </a:p>
        </p:txBody>
      </p:sp>
      <p:sp>
        <p:nvSpPr>
          <p:cNvPr id="3" name="Content Placeholder 2">
            <a:extLst>
              <a:ext uri="{FF2B5EF4-FFF2-40B4-BE49-F238E27FC236}">
                <a16:creationId xmlns:a16="http://schemas.microsoft.com/office/drawing/2014/main" id="{E4FC0DF9-91BA-5026-C583-D8515BDD3FF1}"/>
              </a:ext>
            </a:extLst>
          </p:cNvPr>
          <p:cNvSpPr>
            <a:spLocks noGrp="1"/>
          </p:cNvSpPr>
          <p:nvPr>
            <p:ph idx="1"/>
          </p:nvPr>
        </p:nvSpPr>
        <p:spPr/>
        <p:txBody>
          <a:bodyPr/>
          <a:lstStyle/>
          <a:p>
            <a:r>
              <a:rPr lang="en-US" dirty="0"/>
              <a:t>Nice thing about valuation – no terminal value</a:t>
            </a:r>
          </a:p>
          <a:p>
            <a:r>
              <a:rPr lang="en-US" dirty="0"/>
              <a:t>Nice thing about valuation – objective discount rates</a:t>
            </a:r>
          </a:p>
          <a:p>
            <a:endParaRPr lang="en-US" dirty="0"/>
          </a:p>
        </p:txBody>
      </p:sp>
      <p:pic>
        <p:nvPicPr>
          <p:cNvPr id="5" name="Picture 4">
            <a:extLst>
              <a:ext uri="{FF2B5EF4-FFF2-40B4-BE49-F238E27FC236}">
                <a16:creationId xmlns:a16="http://schemas.microsoft.com/office/drawing/2014/main" id="{F932BCD0-BCF7-E358-A702-161BB3BD92AF}"/>
              </a:ext>
            </a:extLst>
          </p:cNvPr>
          <p:cNvPicPr>
            <a:picLocks noChangeAspect="1"/>
          </p:cNvPicPr>
          <p:nvPr/>
        </p:nvPicPr>
        <p:blipFill>
          <a:blip r:embed="rId2"/>
          <a:stretch>
            <a:fillRect/>
          </a:stretch>
        </p:blipFill>
        <p:spPr>
          <a:xfrm>
            <a:off x="217712" y="2526387"/>
            <a:ext cx="8621487" cy="2656325"/>
          </a:xfrm>
          <a:prstGeom prst="rect">
            <a:avLst/>
          </a:prstGeom>
        </p:spPr>
      </p:pic>
    </p:spTree>
    <p:extLst>
      <p:ext uri="{BB962C8B-B14F-4D97-AF65-F5344CB8AC3E}">
        <p14:creationId xmlns:p14="http://schemas.microsoft.com/office/powerpoint/2010/main" val="1984269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6928-A84A-6DF9-416C-1F973BC9DC88}"/>
              </a:ext>
            </a:extLst>
          </p:cNvPr>
          <p:cNvSpPr>
            <a:spLocks noGrp="1"/>
          </p:cNvSpPr>
          <p:nvPr>
            <p:ph type="title"/>
          </p:nvPr>
        </p:nvSpPr>
        <p:spPr/>
        <p:txBody>
          <a:bodyPr>
            <a:normAutofit fontScale="90000"/>
          </a:bodyPr>
          <a:lstStyle/>
          <a:p>
            <a:r>
              <a:rPr lang="en-US" dirty="0"/>
              <a:t>Understanding Patterns of Cash Flow that Influence Value  and Timing</a:t>
            </a:r>
          </a:p>
        </p:txBody>
      </p:sp>
      <p:sp>
        <p:nvSpPr>
          <p:cNvPr id="3" name="Content Placeholder 2">
            <a:extLst>
              <a:ext uri="{FF2B5EF4-FFF2-40B4-BE49-F238E27FC236}">
                <a16:creationId xmlns:a16="http://schemas.microsoft.com/office/drawing/2014/main" id="{D955A004-D3E9-8B1F-4979-808C4AE8E6B2}"/>
              </a:ext>
            </a:extLst>
          </p:cNvPr>
          <p:cNvSpPr>
            <a:spLocks noGrp="1"/>
          </p:cNvSpPr>
          <p:nvPr>
            <p:ph idx="1"/>
          </p:nvPr>
        </p:nvSpPr>
        <p:spPr/>
        <p:txBody>
          <a:bodyPr/>
          <a:lstStyle/>
          <a:p>
            <a:r>
              <a:rPr lang="en-US" dirty="0"/>
              <a:t>Simple Alternative Patterns of EBITDA</a:t>
            </a:r>
          </a:p>
          <a:p>
            <a:r>
              <a:rPr lang="en-US" dirty="0"/>
              <a:t>Case with Flat Nominal EBITDA</a:t>
            </a:r>
          </a:p>
          <a:p>
            <a:r>
              <a:rPr lang="en-US" dirty="0"/>
              <a:t>Case with EBITDA increasing with Inflation</a:t>
            </a:r>
          </a:p>
          <a:p>
            <a:r>
              <a:rPr lang="en-US" dirty="0"/>
              <a:t>Equity Cash Flow Increases After Debt Repayment</a:t>
            </a:r>
          </a:p>
          <a:p>
            <a:endParaRPr lang="en-US" dirty="0"/>
          </a:p>
        </p:txBody>
      </p:sp>
      <p:pic>
        <p:nvPicPr>
          <p:cNvPr id="7" name="Picture 6">
            <a:extLst>
              <a:ext uri="{FF2B5EF4-FFF2-40B4-BE49-F238E27FC236}">
                <a16:creationId xmlns:a16="http://schemas.microsoft.com/office/drawing/2014/main" id="{A178B2BA-B13E-71B8-9770-A6F94D16FDA5}"/>
              </a:ext>
            </a:extLst>
          </p:cNvPr>
          <p:cNvPicPr>
            <a:picLocks noChangeAspect="1"/>
          </p:cNvPicPr>
          <p:nvPr/>
        </p:nvPicPr>
        <p:blipFill>
          <a:blip r:embed="rId2"/>
          <a:stretch>
            <a:fillRect/>
          </a:stretch>
        </p:blipFill>
        <p:spPr>
          <a:xfrm>
            <a:off x="152400" y="2943721"/>
            <a:ext cx="8839199" cy="3810656"/>
          </a:xfrm>
          <a:prstGeom prst="rect">
            <a:avLst/>
          </a:prstGeom>
        </p:spPr>
      </p:pic>
    </p:spTree>
    <p:extLst>
      <p:ext uri="{BB962C8B-B14F-4D97-AF65-F5344CB8AC3E}">
        <p14:creationId xmlns:p14="http://schemas.microsoft.com/office/powerpoint/2010/main" val="70259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895A-236C-DE45-11F8-27479D220572}"/>
              </a:ext>
            </a:extLst>
          </p:cNvPr>
          <p:cNvSpPr>
            <a:spLocks noGrp="1"/>
          </p:cNvSpPr>
          <p:nvPr>
            <p:ph type="title"/>
          </p:nvPr>
        </p:nvSpPr>
        <p:spPr/>
        <p:txBody>
          <a:bodyPr/>
          <a:lstStyle/>
          <a:p>
            <a:r>
              <a:rPr lang="en-US" dirty="0"/>
              <a:t>Financial Ratios for Stable Corporation</a:t>
            </a:r>
          </a:p>
        </p:txBody>
      </p:sp>
      <p:sp>
        <p:nvSpPr>
          <p:cNvPr id="3" name="Content Placeholder 2">
            <a:extLst>
              <a:ext uri="{FF2B5EF4-FFF2-40B4-BE49-F238E27FC236}">
                <a16:creationId xmlns:a16="http://schemas.microsoft.com/office/drawing/2014/main" id="{8E92C6E0-7A74-1BFC-0349-10BB4FD7E54F}"/>
              </a:ext>
            </a:extLst>
          </p:cNvPr>
          <p:cNvSpPr>
            <a:spLocks noGrp="1"/>
          </p:cNvSpPr>
          <p:nvPr>
            <p:ph idx="1"/>
          </p:nvPr>
        </p:nvSpPr>
        <p:spPr/>
        <p:txBody>
          <a:bodyPr/>
          <a:lstStyle/>
          <a:p>
            <a:r>
              <a:rPr lang="en-US" dirty="0"/>
              <a:t>.</a:t>
            </a:r>
          </a:p>
          <a:p>
            <a:endParaRPr lang="en-US" dirty="0"/>
          </a:p>
        </p:txBody>
      </p:sp>
      <p:pic>
        <p:nvPicPr>
          <p:cNvPr id="5" name="Picture 4">
            <a:extLst>
              <a:ext uri="{FF2B5EF4-FFF2-40B4-BE49-F238E27FC236}">
                <a16:creationId xmlns:a16="http://schemas.microsoft.com/office/drawing/2014/main" id="{B8ADFE92-D776-A7AB-72AB-53093C06277D}"/>
              </a:ext>
            </a:extLst>
          </p:cNvPr>
          <p:cNvPicPr>
            <a:picLocks noChangeAspect="1"/>
          </p:cNvPicPr>
          <p:nvPr/>
        </p:nvPicPr>
        <p:blipFill>
          <a:blip r:embed="rId2"/>
          <a:stretch>
            <a:fillRect/>
          </a:stretch>
        </p:blipFill>
        <p:spPr>
          <a:xfrm>
            <a:off x="200025" y="1704464"/>
            <a:ext cx="8522898" cy="3608525"/>
          </a:xfrm>
          <a:prstGeom prst="rect">
            <a:avLst/>
          </a:prstGeom>
        </p:spPr>
      </p:pic>
    </p:spTree>
    <p:extLst>
      <p:ext uri="{BB962C8B-B14F-4D97-AF65-F5344CB8AC3E}">
        <p14:creationId xmlns:p14="http://schemas.microsoft.com/office/powerpoint/2010/main" val="1807760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E5A1-6382-897C-F3F4-29CFBC4AFAD0}"/>
              </a:ext>
            </a:extLst>
          </p:cNvPr>
          <p:cNvSpPr>
            <a:spLocks noGrp="1"/>
          </p:cNvSpPr>
          <p:nvPr>
            <p:ph type="title"/>
          </p:nvPr>
        </p:nvSpPr>
        <p:spPr/>
        <p:txBody>
          <a:bodyPr>
            <a:normAutofit fontScale="90000"/>
          </a:bodyPr>
          <a:lstStyle/>
          <a:p>
            <a:r>
              <a:rPr lang="en-US" dirty="0"/>
              <a:t>Problem with Financial Ratios in Project Finance</a:t>
            </a:r>
          </a:p>
        </p:txBody>
      </p:sp>
      <p:sp>
        <p:nvSpPr>
          <p:cNvPr id="3" name="Content Placeholder 2">
            <a:extLst>
              <a:ext uri="{FF2B5EF4-FFF2-40B4-BE49-F238E27FC236}">
                <a16:creationId xmlns:a16="http://schemas.microsoft.com/office/drawing/2014/main" id="{4195EDDA-38BB-230D-915A-BDF208F927E4}"/>
              </a:ext>
            </a:extLst>
          </p:cNvPr>
          <p:cNvSpPr>
            <a:spLocks noGrp="1"/>
          </p:cNvSpPr>
          <p:nvPr>
            <p:ph idx="1"/>
          </p:nvPr>
        </p:nvSpPr>
        <p:spPr/>
        <p:txBody>
          <a:bodyPr/>
          <a:lstStyle/>
          <a:p>
            <a:r>
              <a:rPr lang="en-US" dirty="0"/>
              <a:t>Because of depreciation and debt repayment, financial ratios do not give an indication of the performance of a project</a:t>
            </a:r>
          </a:p>
          <a:p>
            <a:endParaRPr lang="en-US" dirty="0"/>
          </a:p>
          <a:p>
            <a:endParaRPr lang="en-US" dirty="0"/>
          </a:p>
        </p:txBody>
      </p:sp>
      <p:pic>
        <p:nvPicPr>
          <p:cNvPr id="5" name="Picture 4">
            <a:extLst>
              <a:ext uri="{FF2B5EF4-FFF2-40B4-BE49-F238E27FC236}">
                <a16:creationId xmlns:a16="http://schemas.microsoft.com/office/drawing/2014/main" id="{FA8635C4-6397-6C8B-236D-361661A69D07}"/>
              </a:ext>
            </a:extLst>
          </p:cNvPr>
          <p:cNvPicPr>
            <a:picLocks noChangeAspect="1"/>
          </p:cNvPicPr>
          <p:nvPr/>
        </p:nvPicPr>
        <p:blipFill>
          <a:blip r:embed="rId2"/>
          <a:stretch>
            <a:fillRect/>
          </a:stretch>
        </p:blipFill>
        <p:spPr>
          <a:xfrm>
            <a:off x="182030" y="2251495"/>
            <a:ext cx="8657169" cy="3482500"/>
          </a:xfrm>
          <a:prstGeom prst="rect">
            <a:avLst/>
          </a:prstGeom>
        </p:spPr>
      </p:pic>
    </p:spTree>
    <p:extLst>
      <p:ext uri="{BB962C8B-B14F-4D97-AF65-F5344CB8AC3E}">
        <p14:creationId xmlns:p14="http://schemas.microsoft.com/office/powerpoint/2010/main" val="3491017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4FDFA-3206-4D6D-1ABA-7E5D83E4BAE9}"/>
              </a:ext>
            </a:extLst>
          </p:cNvPr>
          <p:cNvSpPr>
            <a:spLocks noGrp="1"/>
          </p:cNvSpPr>
          <p:nvPr>
            <p:ph type="title"/>
          </p:nvPr>
        </p:nvSpPr>
        <p:spPr/>
        <p:txBody>
          <a:bodyPr>
            <a:normAutofit fontScale="90000"/>
          </a:bodyPr>
          <a:lstStyle/>
          <a:p>
            <a:r>
              <a:rPr lang="en-US" dirty="0"/>
              <a:t>Stable Company EV/EBITDA, ROIC and Project IRR</a:t>
            </a:r>
          </a:p>
        </p:txBody>
      </p:sp>
      <p:sp>
        <p:nvSpPr>
          <p:cNvPr id="3" name="Content Placeholder 2">
            <a:extLst>
              <a:ext uri="{FF2B5EF4-FFF2-40B4-BE49-F238E27FC236}">
                <a16:creationId xmlns:a16="http://schemas.microsoft.com/office/drawing/2014/main" id="{94B6AB8A-160C-EF73-185F-6DD6FFB7C6B6}"/>
              </a:ext>
            </a:extLst>
          </p:cNvPr>
          <p:cNvSpPr>
            <a:spLocks noGrp="1"/>
          </p:cNvSpPr>
          <p:nvPr>
            <p:ph idx="1"/>
          </p:nvPr>
        </p:nvSpPr>
        <p:spPr/>
        <p:txBody>
          <a:bodyPr/>
          <a:lstStyle/>
          <a:p>
            <a:r>
              <a:rPr lang="en-US" dirty="0"/>
              <a:t>.</a:t>
            </a:r>
          </a:p>
          <a:p>
            <a:endParaRPr lang="en-US" dirty="0"/>
          </a:p>
        </p:txBody>
      </p:sp>
      <p:pic>
        <p:nvPicPr>
          <p:cNvPr id="5" name="Picture 4">
            <a:extLst>
              <a:ext uri="{FF2B5EF4-FFF2-40B4-BE49-F238E27FC236}">
                <a16:creationId xmlns:a16="http://schemas.microsoft.com/office/drawing/2014/main" id="{56F65B9E-61DE-4E37-49D2-7C2121EC0B10}"/>
              </a:ext>
            </a:extLst>
          </p:cNvPr>
          <p:cNvPicPr>
            <a:picLocks noChangeAspect="1"/>
          </p:cNvPicPr>
          <p:nvPr/>
        </p:nvPicPr>
        <p:blipFill>
          <a:blip r:embed="rId2"/>
          <a:stretch>
            <a:fillRect/>
          </a:stretch>
        </p:blipFill>
        <p:spPr>
          <a:xfrm>
            <a:off x="261256" y="1766612"/>
            <a:ext cx="8621487" cy="3741299"/>
          </a:xfrm>
          <a:prstGeom prst="rect">
            <a:avLst/>
          </a:prstGeom>
        </p:spPr>
      </p:pic>
    </p:spTree>
    <p:extLst>
      <p:ext uri="{BB962C8B-B14F-4D97-AF65-F5344CB8AC3E}">
        <p14:creationId xmlns:p14="http://schemas.microsoft.com/office/powerpoint/2010/main" val="3686617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BC42-9C70-10CF-5FDF-E0E2808BACB0}"/>
              </a:ext>
            </a:extLst>
          </p:cNvPr>
          <p:cNvSpPr>
            <a:spLocks noGrp="1"/>
          </p:cNvSpPr>
          <p:nvPr>
            <p:ph type="title"/>
          </p:nvPr>
        </p:nvSpPr>
        <p:spPr/>
        <p:txBody>
          <a:bodyPr/>
          <a:lstStyle/>
          <a:p>
            <a:r>
              <a:rPr lang="en-US" dirty="0"/>
              <a:t>Valuation Ratios Not Constant</a:t>
            </a:r>
          </a:p>
        </p:txBody>
      </p:sp>
      <p:sp>
        <p:nvSpPr>
          <p:cNvPr id="3" name="Content Placeholder 2">
            <a:extLst>
              <a:ext uri="{FF2B5EF4-FFF2-40B4-BE49-F238E27FC236}">
                <a16:creationId xmlns:a16="http://schemas.microsoft.com/office/drawing/2014/main" id="{470679DF-5103-8AE9-D3BF-7EA6714E399C}"/>
              </a:ext>
            </a:extLst>
          </p:cNvPr>
          <p:cNvSpPr>
            <a:spLocks noGrp="1"/>
          </p:cNvSpPr>
          <p:nvPr>
            <p:ph idx="1"/>
          </p:nvPr>
        </p:nvSpPr>
        <p:spPr/>
        <p:txBody>
          <a:bodyPr/>
          <a:lstStyle/>
          <a:p>
            <a:r>
              <a:rPr lang="en-US" dirty="0"/>
              <a:t>Valuation Ratios with IRR = Discount Rate </a:t>
            </a:r>
          </a:p>
          <a:p>
            <a:r>
              <a:rPr lang="en-US" dirty="0"/>
              <a:t>Price to Book Should be 1.0</a:t>
            </a:r>
          </a:p>
          <a:p>
            <a:r>
              <a:rPr lang="en-US" dirty="0"/>
              <a:t>Implication – Just Use the Discount Rate</a:t>
            </a:r>
          </a:p>
          <a:p>
            <a:endParaRPr lang="en-US" dirty="0"/>
          </a:p>
          <a:p>
            <a:endParaRPr lang="en-US" dirty="0"/>
          </a:p>
        </p:txBody>
      </p:sp>
      <p:pic>
        <p:nvPicPr>
          <p:cNvPr id="5" name="Picture 4">
            <a:extLst>
              <a:ext uri="{FF2B5EF4-FFF2-40B4-BE49-F238E27FC236}">
                <a16:creationId xmlns:a16="http://schemas.microsoft.com/office/drawing/2014/main" id="{15EEB30E-4385-8EDB-C5CB-C0A22990CB2B}"/>
              </a:ext>
            </a:extLst>
          </p:cNvPr>
          <p:cNvPicPr>
            <a:picLocks noChangeAspect="1"/>
          </p:cNvPicPr>
          <p:nvPr/>
        </p:nvPicPr>
        <p:blipFill>
          <a:blip r:embed="rId2"/>
          <a:stretch>
            <a:fillRect/>
          </a:stretch>
        </p:blipFill>
        <p:spPr>
          <a:xfrm>
            <a:off x="156254" y="2466720"/>
            <a:ext cx="8727055" cy="3507569"/>
          </a:xfrm>
          <a:prstGeom prst="rect">
            <a:avLst/>
          </a:prstGeom>
        </p:spPr>
      </p:pic>
    </p:spTree>
    <p:extLst>
      <p:ext uri="{BB962C8B-B14F-4D97-AF65-F5344CB8AC3E}">
        <p14:creationId xmlns:p14="http://schemas.microsoft.com/office/powerpoint/2010/main" val="1000999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11ABA-0789-1344-8FAD-4A094C204052}"/>
              </a:ext>
            </a:extLst>
          </p:cNvPr>
          <p:cNvSpPr>
            <a:spLocks noGrp="1"/>
          </p:cNvSpPr>
          <p:nvPr>
            <p:ph type="title"/>
          </p:nvPr>
        </p:nvSpPr>
        <p:spPr/>
        <p:txBody>
          <a:bodyPr/>
          <a:lstStyle/>
          <a:p>
            <a:r>
              <a:rPr lang="en-US" dirty="0"/>
              <a:t>Yahoo Finance Adjusted Stock Price</a:t>
            </a:r>
          </a:p>
        </p:txBody>
      </p:sp>
      <p:sp>
        <p:nvSpPr>
          <p:cNvPr id="3" name="Content Placeholder 2">
            <a:extLst>
              <a:ext uri="{FF2B5EF4-FFF2-40B4-BE49-F238E27FC236}">
                <a16:creationId xmlns:a16="http://schemas.microsoft.com/office/drawing/2014/main" id="{BBDC5156-71C3-B057-328F-62C8BCBAF836}"/>
              </a:ext>
            </a:extLst>
          </p:cNvPr>
          <p:cNvSpPr>
            <a:spLocks noGrp="1"/>
          </p:cNvSpPr>
          <p:nvPr>
            <p:ph idx="1"/>
          </p:nvPr>
        </p:nvSpPr>
        <p:spPr/>
        <p:txBody>
          <a:bodyPr/>
          <a:lstStyle/>
          <a:p>
            <a:r>
              <a:rPr lang="en-US" dirty="0"/>
              <a:t>IRR is growth rate in cash flow from stocks</a:t>
            </a:r>
          </a:p>
          <a:p>
            <a:r>
              <a:rPr lang="en-US" dirty="0"/>
              <a:t>Need an investment period</a:t>
            </a:r>
          </a:p>
          <a:p>
            <a:r>
              <a:rPr lang="en-US" dirty="0"/>
              <a:t>Need a final period</a:t>
            </a:r>
          </a:p>
          <a:p>
            <a:r>
              <a:rPr lang="en-US" dirty="0"/>
              <a:t>Compute growth rate including dividends that are re-invested in the same stock</a:t>
            </a:r>
          </a:p>
          <a:p>
            <a:r>
              <a:rPr lang="en-US" dirty="0"/>
              <a:t>The biggest question in finance is what is the minimum return that people really need</a:t>
            </a:r>
          </a:p>
          <a:p>
            <a:endParaRPr lang="en-US" dirty="0"/>
          </a:p>
        </p:txBody>
      </p:sp>
    </p:spTree>
    <p:extLst>
      <p:ext uri="{BB962C8B-B14F-4D97-AF65-F5344CB8AC3E}">
        <p14:creationId xmlns:p14="http://schemas.microsoft.com/office/powerpoint/2010/main" val="1620420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700F-2737-4BC6-8F26-A74B47C3D223}"/>
              </a:ext>
            </a:extLst>
          </p:cNvPr>
          <p:cNvSpPr>
            <a:spLocks noGrp="1"/>
          </p:cNvSpPr>
          <p:nvPr>
            <p:ph type="title"/>
          </p:nvPr>
        </p:nvSpPr>
        <p:spPr/>
        <p:txBody>
          <a:bodyPr>
            <a:normAutofit fontScale="90000"/>
          </a:bodyPr>
          <a:lstStyle/>
          <a:p>
            <a:r>
              <a:rPr lang="en-US" dirty="0"/>
              <a:t>Valuation Ratios with Declining Cost of Capital</a:t>
            </a:r>
          </a:p>
        </p:txBody>
      </p:sp>
      <p:sp>
        <p:nvSpPr>
          <p:cNvPr id="3" name="Content Placeholder 2">
            <a:extLst>
              <a:ext uri="{FF2B5EF4-FFF2-40B4-BE49-F238E27FC236}">
                <a16:creationId xmlns:a16="http://schemas.microsoft.com/office/drawing/2014/main" id="{A89D66B8-6F34-82FF-DE7D-10A5C61E5DDF}"/>
              </a:ext>
            </a:extLst>
          </p:cNvPr>
          <p:cNvSpPr>
            <a:spLocks noGrp="1"/>
          </p:cNvSpPr>
          <p:nvPr>
            <p:ph idx="1"/>
          </p:nvPr>
        </p:nvSpPr>
        <p:spPr/>
        <p:txBody>
          <a:bodyPr/>
          <a:lstStyle/>
          <a:p>
            <a:r>
              <a:rPr lang="en-US" dirty="0"/>
              <a:t>Alternative Discount Rate</a:t>
            </a:r>
          </a:p>
          <a:p>
            <a:r>
              <a:rPr lang="en-US" dirty="0"/>
              <a:t>Everything is About the Discount Rate</a:t>
            </a:r>
          </a:p>
          <a:p>
            <a:endParaRPr lang="en-US" dirty="0"/>
          </a:p>
        </p:txBody>
      </p:sp>
      <p:pic>
        <p:nvPicPr>
          <p:cNvPr id="5" name="Picture 4">
            <a:extLst>
              <a:ext uri="{FF2B5EF4-FFF2-40B4-BE49-F238E27FC236}">
                <a16:creationId xmlns:a16="http://schemas.microsoft.com/office/drawing/2014/main" id="{860862EC-CF0F-7EFF-DC92-6EE44DF82302}"/>
              </a:ext>
            </a:extLst>
          </p:cNvPr>
          <p:cNvPicPr>
            <a:picLocks noChangeAspect="1"/>
          </p:cNvPicPr>
          <p:nvPr/>
        </p:nvPicPr>
        <p:blipFill>
          <a:blip r:embed="rId2"/>
          <a:stretch>
            <a:fillRect/>
          </a:stretch>
        </p:blipFill>
        <p:spPr>
          <a:xfrm>
            <a:off x="73939" y="2312202"/>
            <a:ext cx="8932038" cy="3662087"/>
          </a:xfrm>
          <a:prstGeom prst="rect">
            <a:avLst/>
          </a:prstGeom>
        </p:spPr>
      </p:pic>
    </p:spTree>
    <p:extLst>
      <p:ext uri="{BB962C8B-B14F-4D97-AF65-F5344CB8AC3E}">
        <p14:creationId xmlns:p14="http://schemas.microsoft.com/office/powerpoint/2010/main" val="1386760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2CD5-0339-D7C4-0C83-2D9B26CCD716}"/>
              </a:ext>
            </a:extLst>
          </p:cNvPr>
          <p:cNvSpPr>
            <a:spLocks noGrp="1"/>
          </p:cNvSpPr>
          <p:nvPr>
            <p:ph type="title"/>
          </p:nvPr>
        </p:nvSpPr>
        <p:spPr/>
        <p:txBody>
          <a:bodyPr>
            <a:normAutofit fontScale="90000"/>
          </a:bodyPr>
          <a:lstStyle/>
          <a:p>
            <a:r>
              <a:rPr lang="en-US" dirty="0"/>
              <a:t>Transaction Assumptions, Re-financing and Financial Statements</a:t>
            </a:r>
          </a:p>
        </p:txBody>
      </p:sp>
      <p:sp>
        <p:nvSpPr>
          <p:cNvPr id="3" name="Content Placeholder 2">
            <a:extLst>
              <a:ext uri="{FF2B5EF4-FFF2-40B4-BE49-F238E27FC236}">
                <a16:creationId xmlns:a16="http://schemas.microsoft.com/office/drawing/2014/main" id="{6E906719-8D66-AB28-9167-FBF60CC89224}"/>
              </a:ext>
            </a:extLst>
          </p:cNvPr>
          <p:cNvSpPr>
            <a:spLocks noGrp="1"/>
          </p:cNvSpPr>
          <p:nvPr>
            <p:ph idx="1"/>
          </p:nvPr>
        </p:nvSpPr>
        <p:spPr/>
        <p:txBody>
          <a:bodyPr>
            <a:normAutofit/>
          </a:bodyPr>
          <a:lstStyle/>
          <a:p>
            <a:r>
              <a:rPr lang="en-US" sz="1800" dirty="0"/>
              <a:t>Get Valuation</a:t>
            </a:r>
          </a:p>
          <a:p>
            <a:r>
              <a:rPr lang="en-US" sz="1800" dirty="0"/>
              <a:t>Compute Sources and Uses with Consideration, Assumption of Debt, New Debt and Equity Issue</a:t>
            </a:r>
          </a:p>
          <a:p>
            <a:r>
              <a:rPr lang="en-US" sz="1800" dirty="0"/>
              <a:t>Compute Possible Goodwill from Asset Write-up and Existing Book Value</a:t>
            </a:r>
          </a:p>
          <a:p>
            <a:r>
              <a:rPr lang="en-US" sz="1800" dirty="0"/>
              <a:t>Use Transaction Data to Develop Model with Three Statements</a:t>
            </a:r>
          </a:p>
          <a:p>
            <a:r>
              <a:rPr lang="en-US" sz="1800" dirty="0"/>
              <a:t>Demonstrate Problem of Earnings and Depreciation</a:t>
            </a:r>
          </a:p>
          <a:p>
            <a:r>
              <a:rPr lang="en-US" sz="1800" dirty="0"/>
              <a:t>Put in Assumed Stock Price and Accretion or Dilution</a:t>
            </a:r>
          </a:p>
          <a:p>
            <a:endParaRPr lang="en-US" sz="1800" dirty="0"/>
          </a:p>
        </p:txBody>
      </p:sp>
    </p:spTree>
    <p:extLst>
      <p:ext uri="{BB962C8B-B14F-4D97-AF65-F5344CB8AC3E}">
        <p14:creationId xmlns:p14="http://schemas.microsoft.com/office/powerpoint/2010/main" val="3238526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0CE8-E77B-7833-71F7-A9870D44E788}"/>
              </a:ext>
            </a:extLst>
          </p:cNvPr>
          <p:cNvSpPr>
            <a:spLocks noGrp="1"/>
          </p:cNvSpPr>
          <p:nvPr>
            <p:ph type="title"/>
          </p:nvPr>
        </p:nvSpPr>
        <p:spPr/>
        <p:txBody>
          <a:bodyPr/>
          <a:lstStyle/>
          <a:p>
            <a:r>
              <a:rPr lang="en-US" dirty="0"/>
              <a:t>Transaction Set-up</a:t>
            </a:r>
          </a:p>
        </p:txBody>
      </p:sp>
      <p:sp>
        <p:nvSpPr>
          <p:cNvPr id="3" name="Content Placeholder 2">
            <a:extLst>
              <a:ext uri="{FF2B5EF4-FFF2-40B4-BE49-F238E27FC236}">
                <a16:creationId xmlns:a16="http://schemas.microsoft.com/office/drawing/2014/main" id="{6BEE0F3C-2226-9B3B-AA90-1D90A2067A13}"/>
              </a:ext>
            </a:extLst>
          </p:cNvPr>
          <p:cNvSpPr>
            <a:spLocks noGrp="1"/>
          </p:cNvSpPr>
          <p:nvPr>
            <p:ph idx="1"/>
          </p:nvPr>
        </p:nvSpPr>
        <p:spPr/>
        <p:txBody>
          <a:bodyPr/>
          <a:lstStyle/>
          <a:p>
            <a:r>
              <a:rPr lang="en-US" dirty="0"/>
              <a:t>.</a:t>
            </a:r>
          </a:p>
          <a:p>
            <a:endParaRPr lang="en-US" dirty="0"/>
          </a:p>
        </p:txBody>
      </p:sp>
      <p:pic>
        <p:nvPicPr>
          <p:cNvPr id="5" name="Picture 4">
            <a:extLst>
              <a:ext uri="{FF2B5EF4-FFF2-40B4-BE49-F238E27FC236}">
                <a16:creationId xmlns:a16="http://schemas.microsoft.com/office/drawing/2014/main" id="{D38E1635-9EA8-0835-4549-CFD1C7D78BAC}"/>
              </a:ext>
            </a:extLst>
          </p:cNvPr>
          <p:cNvPicPr>
            <a:picLocks noChangeAspect="1"/>
          </p:cNvPicPr>
          <p:nvPr/>
        </p:nvPicPr>
        <p:blipFill>
          <a:blip r:embed="rId2"/>
          <a:stretch>
            <a:fillRect/>
          </a:stretch>
        </p:blipFill>
        <p:spPr>
          <a:xfrm>
            <a:off x="2254131" y="1034927"/>
            <a:ext cx="4635738" cy="4788146"/>
          </a:xfrm>
          <a:prstGeom prst="rect">
            <a:avLst/>
          </a:prstGeom>
        </p:spPr>
      </p:pic>
    </p:spTree>
    <p:extLst>
      <p:ext uri="{BB962C8B-B14F-4D97-AF65-F5344CB8AC3E}">
        <p14:creationId xmlns:p14="http://schemas.microsoft.com/office/powerpoint/2010/main" val="28483253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AB024-E8C1-B363-E0B1-DF63F9A7BA33}"/>
              </a:ext>
            </a:extLst>
          </p:cNvPr>
          <p:cNvSpPr>
            <a:spLocks noGrp="1"/>
          </p:cNvSpPr>
          <p:nvPr>
            <p:ph type="title"/>
          </p:nvPr>
        </p:nvSpPr>
        <p:spPr/>
        <p:txBody>
          <a:bodyPr/>
          <a:lstStyle/>
          <a:p>
            <a:r>
              <a:rPr lang="en-US" dirty="0"/>
              <a:t>Exercises</a:t>
            </a:r>
          </a:p>
        </p:txBody>
      </p:sp>
      <p:sp>
        <p:nvSpPr>
          <p:cNvPr id="3" name="Content Placeholder 2">
            <a:extLst>
              <a:ext uri="{FF2B5EF4-FFF2-40B4-BE49-F238E27FC236}">
                <a16:creationId xmlns:a16="http://schemas.microsoft.com/office/drawing/2014/main" id="{E51C0DC1-28BA-3221-664F-53A0CA07575C}"/>
              </a:ext>
            </a:extLst>
          </p:cNvPr>
          <p:cNvSpPr>
            <a:spLocks noGrp="1"/>
          </p:cNvSpPr>
          <p:nvPr>
            <p:ph idx="1"/>
          </p:nvPr>
        </p:nvSpPr>
        <p:spPr/>
        <p:txBody>
          <a:bodyPr/>
          <a:lstStyle/>
          <a:p>
            <a:r>
              <a:rPr lang="en-US" dirty="0"/>
              <a:t>Valuation with Alternative Cash Flow (Use Solar Model)</a:t>
            </a:r>
          </a:p>
          <a:p>
            <a:r>
              <a:rPr lang="en-US" dirty="0"/>
              <a:t>Timelines and Holding Period</a:t>
            </a:r>
          </a:p>
          <a:p>
            <a:r>
              <a:rPr lang="en-US" dirty="0"/>
              <a:t>Holding Period Returns</a:t>
            </a:r>
          </a:p>
          <a:p>
            <a:r>
              <a:rPr lang="en-US" dirty="0"/>
              <a:t>Compute Uses and Sources for M&amp;A Transaction</a:t>
            </a:r>
          </a:p>
          <a:p>
            <a:r>
              <a:rPr lang="en-US" dirty="0"/>
              <a:t>Compute Fair Value and Goodwill for M&amp;A Transaction</a:t>
            </a:r>
          </a:p>
          <a:p>
            <a:r>
              <a:rPr lang="en-US" dirty="0"/>
              <a:t>Take out taxes for Model Example because of circular references</a:t>
            </a:r>
          </a:p>
          <a:p>
            <a:r>
              <a:rPr lang="en-US" dirty="0"/>
              <a:t>Compute Financial Model for New Company from Base Financial Model</a:t>
            </a:r>
          </a:p>
          <a:p>
            <a:endParaRPr lang="en-US" dirty="0"/>
          </a:p>
          <a:p>
            <a:endParaRPr lang="en-US" dirty="0"/>
          </a:p>
          <a:p>
            <a:endParaRPr lang="en-US" dirty="0"/>
          </a:p>
        </p:txBody>
      </p:sp>
    </p:spTree>
    <p:extLst>
      <p:ext uri="{BB962C8B-B14F-4D97-AF65-F5344CB8AC3E}">
        <p14:creationId xmlns:p14="http://schemas.microsoft.com/office/powerpoint/2010/main" val="1903638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3E9C-BED1-196F-D5EA-DB819ED24A48}"/>
              </a:ext>
            </a:extLst>
          </p:cNvPr>
          <p:cNvSpPr>
            <a:spLocks noGrp="1"/>
          </p:cNvSpPr>
          <p:nvPr>
            <p:ph type="title"/>
          </p:nvPr>
        </p:nvSpPr>
        <p:spPr/>
        <p:txBody>
          <a:bodyPr>
            <a:normAutofit fontScale="90000"/>
          </a:bodyPr>
          <a:lstStyle/>
          <a:p>
            <a:r>
              <a:rPr lang="en-US" dirty="0"/>
              <a:t>Process for Evaluating Cost of Capital and Required Price</a:t>
            </a:r>
          </a:p>
        </p:txBody>
      </p:sp>
      <p:sp>
        <p:nvSpPr>
          <p:cNvPr id="3" name="Content Placeholder 2">
            <a:extLst>
              <a:ext uri="{FF2B5EF4-FFF2-40B4-BE49-F238E27FC236}">
                <a16:creationId xmlns:a16="http://schemas.microsoft.com/office/drawing/2014/main" id="{1BD3C04C-B5D7-C2A2-3ED0-4E49B5224486}"/>
              </a:ext>
            </a:extLst>
          </p:cNvPr>
          <p:cNvSpPr>
            <a:spLocks noGrp="1"/>
          </p:cNvSpPr>
          <p:nvPr>
            <p:ph idx="1"/>
          </p:nvPr>
        </p:nvSpPr>
        <p:spPr/>
        <p:txBody>
          <a:bodyPr/>
          <a:lstStyle/>
          <a:p>
            <a:r>
              <a:rPr lang="en-US" dirty="0"/>
              <a:t>Step 1: Start at end after stable period with required return for buyer</a:t>
            </a:r>
          </a:p>
          <a:p>
            <a:pPr lvl="1"/>
            <a:r>
              <a:rPr lang="en-US" dirty="0"/>
              <a:t>Can get data from transactions</a:t>
            </a:r>
          </a:p>
          <a:p>
            <a:pPr lvl="1"/>
            <a:r>
              <a:rPr lang="en-US" dirty="0"/>
              <a:t>If not can add a little bit to the interest rate</a:t>
            </a:r>
          </a:p>
          <a:p>
            <a:r>
              <a:rPr lang="en-US" dirty="0"/>
              <a:t>Step 2: Decide on a reasonable holding period</a:t>
            </a:r>
          </a:p>
          <a:p>
            <a:pPr lvl="1"/>
            <a:r>
              <a:rPr lang="en-US" dirty="0"/>
              <a:t>Should have some history</a:t>
            </a:r>
          </a:p>
          <a:p>
            <a:pPr lvl="1"/>
            <a:r>
              <a:rPr lang="en-US" dirty="0"/>
              <a:t>The shorter the period the higher the returns</a:t>
            </a:r>
          </a:p>
          <a:p>
            <a:r>
              <a:rPr lang="en-US" dirty="0"/>
              <a:t>Step 3: Make an estimate of how much higher an IRR you need for taking resolved risks</a:t>
            </a:r>
          </a:p>
          <a:p>
            <a:pPr lvl="1"/>
            <a:r>
              <a:rPr lang="en-US" dirty="0"/>
              <a:t>Risks are development risks, construction over-run and delay, volume estimation, operating and maintenance levels etc.</a:t>
            </a:r>
          </a:p>
          <a:p>
            <a:pPr lvl="1"/>
            <a:r>
              <a:rPr lang="en-US" dirty="0"/>
              <a:t>To think you can somehow quantify these risks with the Capital Asset Pricing Model and Beta is ridiculous</a:t>
            </a:r>
          </a:p>
          <a:p>
            <a:pPr lvl="1"/>
            <a:r>
              <a:rPr lang="en-US" dirty="0"/>
              <a:t>For example, add 4% for initial risk to get the target equity IRR</a:t>
            </a:r>
          </a:p>
          <a:p>
            <a:r>
              <a:rPr lang="en-US" dirty="0"/>
              <a:t>Step 4: Run goal seek for price with target IRR</a:t>
            </a:r>
          </a:p>
          <a:p>
            <a:pPr lvl="1"/>
            <a:r>
              <a:rPr lang="en-US" dirty="0"/>
              <a:t>Go to the portion of the model with the IRR after the plant sale and the holding period</a:t>
            </a:r>
          </a:p>
          <a:p>
            <a:pPr lvl="1"/>
            <a:r>
              <a:rPr lang="en-US" dirty="0"/>
              <a:t>Compute the NPV of the holding period cash flow using the target IRR from Step 3</a:t>
            </a:r>
          </a:p>
          <a:p>
            <a:pPr lvl="1"/>
            <a:r>
              <a:rPr lang="en-US" dirty="0"/>
              <a:t>Use goal seek to find price to meet the target return that covers </a:t>
            </a:r>
            <a:r>
              <a:rPr lang="en-US"/>
              <a:t>these risks</a:t>
            </a:r>
            <a:endParaRPr lang="en-US" dirty="0"/>
          </a:p>
          <a:p>
            <a:pPr lvl="1"/>
            <a:endParaRPr lang="en-US" dirty="0"/>
          </a:p>
          <a:p>
            <a:pPr lvl="1"/>
            <a:endParaRPr lang="en-US" dirty="0"/>
          </a:p>
        </p:txBody>
      </p:sp>
    </p:spTree>
    <p:extLst>
      <p:ext uri="{BB962C8B-B14F-4D97-AF65-F5344CB8AC3E}">
        <p14:creationId xmlns:p14="http://schemas.microsoft.com/office/powerpoint/2010/main" val="187347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CFF2-CA74-0CEB-7D85-F809D7FEBC65}"/>
              </a:ext>
            </a:extLst>
          </p:cNvPr>
          <p:cNvSpPr>
            <a:spLocks noGrp="1"/>
          </p:cNvSpPr>
          <p:nvPr>
            <p:ph type="ctrTitle"/>
          </p:nvPr>
        </p:nvSpPr>
        <p:spPr/>
        <p:txBody>
          <a:bodyPr/>
          <a:lstStyle/>
          <a:p>
            <a:r>
              <a:rPr lang="en-US" dirty="0"/>
              <a:t>Session 5: Debt Structuring and Re-financing</a:t>
            </a:r>
          </a:p>
        </p:txBody>
      </p:sp>
    </p:spTree>
    <p:extLst>
      <p:ext uri="{BB962C8B-B14F-4D97-AF65-F5344CB8AC3E}">
        <p14:creationId xmlns:p14="http://schemas.microsoft.com/office/powerpoint/2010/main" val="123532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B9A0-B912-F956-F53D-39448F285D3D}"/>
              </a:ext>
            </a:extLst>
          </p:cNvPr>
          <p:cNvSpPr>
            <a:spLocks noGrp="1"/>
          </p:cNvSpPr>
          <p:nvPr>
            <p:ph type="title"/>
          </p:nvPr>
        </p:nvSpPr>
        <p:spPr/>
        <p:txBody>
          <a:bodyPr/>
          <a:lstStyle/>
          <a:p>
            <a:r>
              <a:rPr lang="en-US" dirty="0"/>
              <a:t>Excerpts from Term Sheet</a:t>
            </a:r>
          </a:p>
        </p:txBody>
      </p:sp>
      <p:sp>
        <p:nvSpPr>
          <p:cNvPr id="3" name="Content Placeholder 2">
            <a:extLst>
              <a:ext uri="{FF2B5EF4-FFF2-40B4-BE49-F238E27FC236}">
                <a16:creationId xmlns:a16="http://schemas.microsoft.com/office/drawing/2014/main" id="{BB09DAFF-622A-FF29-3D1D-C8CB991AC157}"/>
              </a:ext>
            </a:extLst>
          </p:cNvPr>
          <p:cNvSpPr>
            <a:spLocks noGrp="1"/>
          </p:cNvSpPr>
          <p:nvPr>
            <p:ph idx="1"/>
          </p:nvPr>
        </p:nvSpPr>
        <p:spPr/>
        <p:txBody>
          <a:bodyPr/>
          <a:lstStyle/>
          <a:p>
            <a:r>
              <a:rPr lang="en-US" dirty="0"/>
              <a:t>Maximum Debt to Capital Constraint</a:t>
            </a:r>
          </a:p>
          <a:p>
            <a:endParaRPr lang="en-US" dirty="0"/>
          </a:p>
          <a:p>
            <a:endParaRPr lang="en-US" dirty="0"/>
          </a:p>
          <a:p>
            <a:endParaRPr lang="en-US" dirty="0"/>
          </a:p>
          <a:p>
            <a:endParaRPr lang="en-US" dirty="0"/>
          </a:p>
          <a:p>
            <a:endParaRPr lang="en-US" dirty="0"/>
          </a:p>
          <a:p>
            <a:endParaRPr lang="en-US" dirty="0"/>
          </a:p>
          <a:p>
            <a:r>
              <a:rPr lang="en-US" dirty="0"/>
              <a:t>Minimum DSCR Constraint</a:t>
            </a:r>
          </a:p>
          <a:p>
            <a:endParaRPr lang="en-US" dirty="0"/>
          </a:p>
          <a:p>
            <a:endParaRPr lang="en-US" dirty="0"/>
          </a:p>
        </p:txBody>
      </p:sp>
      <p:pic>
        <p:nvPicPr>
          <p:cNvPr id="5" name="Picture 4">
            <a:extLst>
              <a:ext uri="{FF2B5EF4-FFF2-40B4-BE49-F238E27FC236}">
                <a16:creationId xmlns:a16="http://schemas.microsoft.com/office/drawing/2014/main" id="{7791DDE3-49F7-E2E3-8204-8B873F5FFBF3}"/>
              </a:ext>
            </a:extLst>
          </p:cNvPr>
          <p:cNvPicPr>
            <a:picLocks noChangeAspect="1"/>
          </p:cNvPicPr>
          <p:nvPr/>
        </p:nvPicPr>
        <p:blipFill>
          <a:blip r:embed="rId2"/>
          <a:stretch>
            <a:fillRect/>
          </a:stretch>
        </p:blipFill>
        <p:spPr>
          <a:xfrm>
            <a:off x="791213" y="1863307"/>
            <a:ext cx="6622703" cy="1021832"/>
          </a:xfrm>
          <a:prstGeom prst="rect">
            <a:avLst/>
          </a:prstGeom>
        </p:spPr>
      </p:pic>
      <p:pic>
        <p:nvPicPr>
          <p:cNvPr id="7" name="Picture 6">
            <a:extLst>
              <a:ext uri="{FF2B5EF4-FFF2-40B4-BE49-F238E27FC236}">
                <a16:creationId xmlns:a16="http://schemas.microsoft.com/office/drawing/2014/main" id="{9F101950-9511-8522-E366-7B214B18FFC5}"/>
              </a:ext>
            </a:extLst>
          </p:cNvPr>
          <p:cNvPicPr>
            <a:picLocks noChangeAspect="1"/>
          </p:cNvPicPr>
          <p:nvPr/>
        </p:nvPicPr>
        <p:blipFill>
          <a:blip r:embed="rId3"/>
          <a:stretch>
            <a:fillRect/>
          </a:stretch>
        </p:blipFill>
        <p:spPr>
          <a:xfrm>
            <a:off x="522513" y="3886153"/>
            <a:ext cx="7391780" cy="1828894"/>
          </a:xfrm>
          <a:prstGeom prst="rect">
            <a:avLst/>
          </a:prstGeom>
        </p:spPr>
      </p:pic>
    </p:spTree>
    <p:extLst>
      <p:ext uri="{BB962C8B-B14F-4D97-AF65-F5344CB8AC3E}">
        <p14:creationId xmlns:p14="http://schemas.microsoft.com/office/powerpoint/2010/main" val="2238187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5AED-F4B5-7E4B-8A1E-95BE981DCD7A}"/>
              </a:ext>
            </a:extLst>
          </p:cNvPr>
          <p:cNvSpPr>
            <a:spLocks noGrp="1"/>
          </p:cNvSpPr>
          <p:nvPr>
            <p:ph type="title"/>
          </p:nvPr>
        </p:nvSpPr>
        <p:spPr/>
        <p:txBody>
          <a:bodyPr/>
          <a:lstStyle/>
          <a:p>
            <a:r>
              <a:rPr lang="en-US" dirty="0"/>
              <a:t>Review of Credit and Debt Sizing</a:t>
            </a:r>
          </a:p>
        </p:txBody>
      </p:sp>
      <p:sp>
        <p:nvSpPr>
          <p:cNvPr id="3" name="Content Placeholder 2">
            <a:extLst>
              <a:ext uri="{FF2B5EF4-FFF2-40B4-BE49-F238E27FC236}">
                <a16:creationId xmlns:a16="http://schemas.microsoft.com/office/drawing/2014/main" id="{2AFCA190-45E5-5056-A72B-F1326A4E46C8}"/>
              </a:ext>
            </a:extLst>
          </p:cNvPr>
          <p:cNvSpPr>
            <a:spLocks noGrp="1"/>
          </p:cNvSpPr>
          <p:nvPr>
            <p:ph idx="1"/>
          </p:nvPr>
        </p:nvSpPr>
        <p:spPr/>
        <p:txBody>
          <a:bodyPr/>
          <a:lstStyle/>
          <a:p>
            <a:r>
              <a:rPr lang="en-US" dirty="0"/>
              <a:t>In project finance, cash flow is the driver, not accounting asset valuation</a:t>
            </a:r>
          </a:p>
          <a:p>
            <a:r>
              <a:rPr lang="en-US" dirty="0"/>
              <a:t>Primary analysis by lenders should be DSCR which provides a buffer – for example, a DSCR of 1.20 means there is a buffer of .2/1.2 = 16.67% before a default occurs (in solar this buffer is against the downside case which inappropriately is assumed to be based on objective statistical analysis).</a:t>
            </a:r>
          </a:p>
          <a:p>
            <a:r>
              <a:rPr lang="en-US" dirty="0"/>
              <a:t>Contracts and mean reversion to allow stable cash flow is necessary for project finance and should be a general driver of risk for any investment</a:t>
            </a:r>
          </a:p>
          <a:p>
            <a:r>
              <a:rPr lang="en-US" dirty="0"/>
              <a:t>Debt size from cash flow analysis is always PV of debt service or PV of CFADS/DS (next slide)</a:t>
            </a:r>
          </a:p>
          <a:p>
            <a:r>
              <a:rPr lang="en-US" dirty="0"/>
              <a:t>The constraint on debt size from PV of debt service is the second step</a:t>
            </a:r>
          </a:p>
          <a:p>
            <a:r>
              <a:rPr lang="en-US" dirty="0"/>
              <a:t>This constraint can be manipulated by increasing the project cost with items that do not take money out of your pocket</a:t>
            </a:r>
          </a:p>
          <a:p>
            <a:r>
              <a:rPr lang="en-US" dirty="0"/>
              <a:t>You must come up with some kind of repayment method that is not based on CFADS/DSCR - Interest</a:t>
            </a:r>
          </a:p>
          <a:p>
            <a:r>
              <a:rPr lang="en-US" dirty="0"/>
              <a:t>Alternatives include repayment early, higher DSCR and shaped or curved DSCR</a:t>
            </a:r>
          </a:p>
          <a:p>
            <a:endParaRPr lang="en-US" dirty="0"/>
          </a:p>
        </p:txBody>
      </p:sp>
    </p:spTree>
    <p:extLst>
      <p:ext uri="{BB962C8B-B14F-4D97-AF65-F5344CB8AC3E}">
        <p14:creationId xmlns:p14="http://schemas.microsoft.com/office/powerpoint/2010/main" val="2847308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4983C-B1CE-5CA8-3656-1E4DC103CB6C}"/>
              </a:ext>
            </a:extLst>
          </p:cNvPr>
          <p:cNvSpPr>
            <a:spLocks noGrp="1"/>
          </p:cNvSpPr>
          <p:nvPr>
            <p:ph type="title"/>
          </p:nvPr>
        </p:nvSpPr>
        <p:spPr/>
        <p:txBody>
          <a:bodyPr/>
          <a:lstStyle/>
          <a:p>
            <a:r>
              <a:rPr lang="en-US" dirty="0"/>
              <a:t>Formulas for Sculpting</a:t>
            </a:r>
          </a:p>
        </p:txBody>
      </p:sp>
      <p:sp>
        <p:nvSpPr>
          <p:cNvPr id="3" name="Content Placeholder 2">
            <a:extLst>
              <a:ext uri="{FF2B5EF4-FFF2-40B4-BE49-F238E27FC236}">
                <a16:creationId xmlns:a16="http://schemas.microsoft.com/office/drawing/2014/main" id="{603600E1-E17C-FC79-A15B-DF0001A71897}"/>
              </a:ext>
            </a:extLst>
          </p:cNvPr>
          <p:cNvSpPr>
            <a:spLocks noGrp="1"/>
          </p:cNvSpPr>
          <p:nvPr>
            <p:ph idx="1"/>
          </p:nvPr>
        </p:nvSpPr>
        <p:spPr/>
        <p:txBody>
          <a:bodyPr/>
          <a:lstStyle/>
          <a:p>
            <a:r>
              <a:rPr lang="en-US" dirty="0"/>
              <a:t>Basic Formulas</a:t>
            </a:r>
          </a:p>
          <a:p>
            <a:pPr lvl="1"/>
            <a:r>
              <a:rPr lang="en-US" dirty="0"/>
              <a:t>DSCR = CFADS/Debt Service</a:t>
            </a:r>
          </a:p>
          <a:p>
            <a:pPr lvl="1"/>
            <a:r>
              <a:rPr lang="en-US" dirty="0"/>
              <a:t>Debt Service Target = CFADS/DSCR</a:t>
            </a:r>
          </a:p>
          <a:p>
            <a:pPr lvl="1"/>
            <a:r>
              <a:rPr lang="en-US" dirty="0"/>
              <a:t>PV of Debt Service over Repayment Period = Initial Debt Balance</a:t>
            </a:r>
          </a:p>
          <a:p>
            <a:pPr lvl="1"/>
            <a:r>
              <a:rPr lang="en-US" dirty="0"/>
              <a:t>Debt Service = Interest + Repayment</a:t>
            </a:r>
          </a:p>
          <a:p>
            <a:pPr lvl="1"/>
            <a:r>
              <a:rPr lang="en-US" dirty="0"/>
              <a:t>Repayment = Debt Service – Interest</a:t>
            </a:r>
          </a:p>
          <a:p>
            <a:pPr lvl="1"/>
            <a:r>
              <a:rPr lang="en-US" dirty="0"/>
              <a:t>If you have annual or semi-annual cash flow and constant interest rate you can use the NPV formula</a:t>
            </a:r>
          </a:p>
          <a:p>
            <a:r>
              <a:rPr lang="en-US" dirty="0"/>
              <a:t>More Advanced Formulas</a:t>
            </a:r>
          </a:p>
          <a:p>
            <a:pPr lvl="1"/>
            <a:r>
              <a:rPr lang="en-US" dirty="0"/>
              <a:t>DSCR = CFADS/Debt Service Including Fees</a:t>
            </a:r>
          </a:p>
          <a:p>
            <a:pPr lvl="1"/>
            <a:r>
              <a:rPr lang="en-US" dirty="0"/>
              <a:t>Debt Service Including Fees = CFADS/DSCR</a:t>
            </a:r>
          </a:p>
          <a:p>
            <a:pPr lvl="1"/>
            <a:r>
              <a:rPr lang="en-US" dirty="0"/>
              <a:t>Repayment + Interest + Fees = CFADS/DSCR</a:t>
            </a:r>
          </a:p>
          <a:p>
            <a:pPr lvl="1"/>
            <a:r>
              <a:rPr lang="en-US" dirty="0"/>
              <a:t>PV of Repayment + Interest = Debt</a:t>
            </a:r>
          </a:p>
          <a:p>
            <a:pPr lvl="1"/>
            <a:r>
              <a:rPr lang="en-US" dirty="0"/>
              <a:t>Debt Balance = PV of CFADS/DSCR – PV of Fees</a:t>
            </a:r>
          </a:p>
          <a:p>
            <a:pPr lvl="1"/>
            <a:r>
              <a:rPr lang="en-US" dirty="0"/>
              <a:t>If interest rates not constant, use an interest rate index (monthly or semi-annual)</a:t>
            </a:r>
          </a:p>
          <a:p>
            <a:pPr lvl="1"/>
            <a:r>
              <a:rPr lang="en-US" dirty="0"/>
              <a:t>Multiple Issues: DSCR = CFADS/(DS1 + DS2 + DS3)</a:t>
            </a:r>
          </a:p>
          <a:p>
            <a:pPr lvl="1"/>
            <a:r>
              <a:rPr lang="en-US" dirty="0"/>
              <a:t>DS1 = CFADS/DSCR – DS2 – DS3</a:t>
            </a:r>
          </a:p>
          <a:p>
            <a:pPr lvl="1"/>
            <a:r>
              <a:rPr lang="en-US" dirty="0"/>
              <a:t>If DS2 and DS3 Given, PV of CFADS/DSCR - DS2 – DS3 = Debt Balance</a:t>
            </a:r>
          </a:p>
        </p:txBody>
      </p:sp>
    </p:spTree>
    <p:extLst>
      <p:ext uri="{BB962C8B-B14F-4D97-AF65-F5344CB8AC3E}">
        <p14:creationId xmlns:p14="http://schemas.microsoft.com/office/powerpoint/2010/main" val="22201868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1FE8-E348-A432-8022-346C56962E79}"/>
              </a:ext>
            </a:extLst>
          </p:cNvPr>
          <p:cNvSpPr>
            <a:spLocks noGrp="1"/>
          </p:cNvSpPr>
          <p:nvPr>
            <p:ph type="title"/>
          </p:nvPr>
        </p:nvSpPr>
        <p:spPr/>
        <p:txBody>
          <a:bodyPr/>
          <a:lstStyle/>
          <a:p>
            <a:r>
              <a:rPr lang="en-US" dirty="0"/>
              <a:t>Income Taxes, Circular Reference</a:t>
            </a:r>
          </a:p>
        </p:txBody>
      </p:sp>
      <p:sp>
        <p:nvSpPr>
          <p:cNvPr id="3" name="Content Placeholder 2">
            <a:extLst>
              <a:ext uri="{FF2B5EF4-FFF2-40B4-BE49-F238E27FC236}">
                <a16:creationId xmlns:a16="http://schemas.microsoft.com/office/drawing/2014/main" id="{3D8D1FFF-9B8C-B23D-0C70-8ED64653D080}"/>
              </a:ext>
            </a:extLst>
          </p:cNvPr>
          <p:cNvSpPr>
            <a:spLocks noGrp="1"/>
          </p:cNvSpPr>
          <p:nvPr>
            <p:ph idx="1"/>
          </p:nvPr>
        </p:nvSpPr>
        <p:spPr/>
        <p:txBody>
          <a:bodyPr/>
          <a:lstStyle/>
          <a:p>
            <a:r>
              <a:rPr lang="en-US" dirty="0"/>
              <a:t>Sculpting Problem</a:t>
            </a:r>
          </a:p>
          <a:p>
            <a:pPr lvl="1"/>
            <a:r>
              <a:rPr lang="en-US" dirty="0"/>
              <a:t>CFADS = EBITDA – Taxes – Other</a:t>
            </a:r>
          </a:p>
          <a:p>
            <a:pPr lvl="1"/>
            <a:r>
              <a:rPr lang="en-US" dirty="0"/>
              <a:t>Taxes = (EBITDA – Depreciation – Interest) x Tax Rate</a:t>
            </a:r>
          </a:p>
          <a:p>
            <a:pPr lvl="1"/>
            <a:r>
              <a:rPr lang="en-US" dirty="0"/>
              <a:t>CFADS drives the amount of debt</a:t>
            </a:r>
          </a:p>
          <a:p>
            <a:pPr lvl="1"/>
            <a:r>
              <a:rPr lang="en-US" dirty="0"/>
              <a:t>Debt Drives Taxes and CFADS</a:t>
            </a:r>
          </a:p>
          <a:p>
            <a:pPr lvl="1"/>
            <a:r>
              <a:rPr lang="en-US" dirty="0"/>
              <a:t>Circular Reference Results</a:t>
            </a:r>
          </a:p>
          <a:p>
            <a:endParaRPr lang="en-US" dirty="0"/>
          </a:p>
          <a:p>
            <a:r>
              <a:rPr lang="en-US" dirty="0"/>
              <a:t>Interest During Construction Problem with Debt to Capital</a:t>
            </a:r>
          </a:p>
          <a:p>
            <a:pPr lvl="1"/>
            <a:r>
              <a:rPr lang="en-US" dirty="0"/>
              <a:t>Project Cost = Capital Expenditure + Fees + IDC</a:t>
            </a:r>
          </a:p>
          <a:p>
            <a:pPr lvl="1"/>
            <a:r>
              <a:rPr lang="en-US" dirty="0"/>
              <a:t>Debt = Project Cost x Debt to Capital</a:t>
            </a:r>
          </a:p>
          <a:p>
            <a:pPr lvl="1"/>
            <a:r>
              <a:rPr lang="en-US" dirty="0"/>
              <a:t>Debt Drives IDC and Fees</a:t>
            </a:r>
          </a:p>
          <a:p>
            <a:pPr lvl="1"/>
            <a:r>
              <a:rPr lang="en-US" dirty="0"/>
              <a:t>Circular Reference Results</a:t>
            </a:r>
          </a:p>
        </p:txBody>
      </p:sp>
    </p:spTree>
    <p:extLst>
      <p:ext uri="{BB962C8B-B14F-4D97-AF65-F5344CB8AC3E}">
        <p14:creationId xmlns:p14="http://schemas.microsoft.com/office/powerpoint/2010/main" val="1923797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26EAD-430D-3EBB-8548-7758E1501EC1}"/>
              </a:ext>
            </a:extLst>
          </p:cNvPr>
          <p:cNvSpPr>
            <a:spLocks noGrp="1"/>
          </p:cNvSpPr>
          <p:nvPr>
            <p:ph type="title"/>
          </p:nvPr>
        </p:nvSpPr>
        <p:spPr/>
        <p:txBody>
          <a:bodyPr/>
          <a:lstStyle/>
          <a:p>
            <a:r>
              <a:rPr lang="en-US" dirty="0"/>
              <a:t>Demonstration of IRR for Stocks</a:t>
            </a:r>
          </a:p>
        </p:txBody>
      </p:sp>
      <p:sp>
        <p:nvSpPr>
          <p:cNvPr id="3" name="Content Placeholder 2">
            <a:extLst>
              <a:ext uri="{FF2B5EF4-FFF2-40B4-BE49-F238E27FC236}">
                <a16:creationId xmlns:a16="http://schemas.microsoft.com/office/drawing/2014/main" id="{322163BF-3242-36CB-4B08-01A3EA8BF3ED}"/>
              </a:ext>
            </a:extLst>
          </p:cNvPr>
          <p:cNvSpPr>
            <a:spLocks noGrp="1"/>
          </p:cNvSpPr>
          <p:nvPr>
            <p:ph idx="1"/>
          </p:nvPr>
        </p:nvSpPr>
        <p:spPr/>
        <p:txBody>
          <a:bodyPr/>
          <a:lstStyle/>
          <a:p>
            <a:r>
              <a:rPr lang="en-US" dirty="0"/>
              <a:t>IRR on Stocks using S&amp;P 500</a:t>
            </a:r>
          </a:p>
          <a:p>
            <a:endParaRPr lang="en-US" dirty="0"/>
          </a:p>
          <a:p>
            <a:endParaRPr lang="en-US" dirty="0"/>
          </a:p>
        </p:txBody>
      </p:sp>
      <p:pic>
        <p:nvPicPr>
          <p:cNvPr id="5" name="Picture 4">
            <a:extLst>
              <a:ext uri="{FF2B5EF4-FFF2-40B4-BE49-F238E27FC236}">
                <a16:creationId xmlns:a16="http://schemas.microsoft.com/office/drawing/2014/main" id="{71B0E6A1-1FDB-1BB7-735B-2924CAC99169}"/>
              </a:ext>
            </a:extLst>
          </p:cNvPr>
          <p:cNvPicPr>
            <a:picLocks noChangeAspect="1"/>
          </p:cNvPicPr>
          <p:nvPr/>
        </p:nvPicPr>
        <p:blipFill>
          <a:blip r:embed="rId2"/>
          <a:stretch>
            <a:fillRect/>
          </a:stretch>
        </p:blipFill>
        <p:spPr>
          <a:xfrm>
            <a:off x="200025" y="2145635"/>
            <a:ext cx="8454044" cy="3174984"/>
          </a:xfrm>
          <a:prstGeom prst="rect">
            <a:avLst/>
          </a:prstGeom>
        </p:spPr>
      </p:pic>
    </p:spTree>
    <p:extLst>
      <p:ext uri="{BB962C8B-B14F-4D97-AF65-F5344CB8AC3E}">
        <p14:creationId xmlns:p14="http://schemas.microsoft.com/office/powerpoint/2010/main" val="21735806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6EDB-B672-B9EB-C4E1-74803FB834B9}"/>
              </a:ext>
            </a:extLst>
          </p:cNvPr>
          <p:cNvSpPr>
            <a:spLocks noGrp="1"/>
          </p:cNvSpPr>
          <p:nvPr>
            <p:ph type="title"/>
          </p:nvPr>
        </p:nvSpPr>
        <p:spPr/>
        <p:txBody>
          <a:bodyPr/>
          <a:lstStyle/>
          <a:p>
            <a:r>
              <a:rPr lang="en-US" dirty="0"/>
              <a:t>Taxes and NOL</a:t>
            </a:r>
          </a:p>
        </p:txBody>
      </p:sp>
      <p:sp>
        <p:nvSpPr>
          <p:cNvPr id="3" name="Content Placeholder 2">
            <a:extLst>
              <a:ext uri="{FF2B5EF4-FFF2-40B4-BE49-F238E27FC236}">
                <a16:creationId xmlns:a16="http://schemas.microsoft.com/office/drawing/2014/main" id="{1721CA9A-118C-657A-A72B-4235FD703D26}"/>
              </a:ext>
            </a:extLst>
          </p:cNvPr>
          <p:cNvSpPr>
            <a:spLocks noGrp="1"/>
          </p:cNvSpPr>
          <p:nvPr>
            <p:ph idx="1"/>
          </p:nvPr>
        </p:nvSpPr>
        <p:spPr/>
        <p:txBody>
          <a:bodyPr/>
          <a:lstStyle/>
          <a:p>
            <a:r>
              <a:rPr lang="en-US" dirty="0"/>
              <a:t>Please, never ever and IF statement in any kind of cash waterfall</a:t>
            </a:r>
          </a:p>
          <a:p>
            <a:r>
              <a:rPr lang="en-US" dirty="0"/>
              <a:t>MAX for positive or Negative</a:t>
            </a:r>
          </a:p>
          <a:p>
            <a:r>
              <a:rPr lang="en-US" dirty="0"/>
              <a:t>MIN on opening balance for constraint</a:t>
            </a:r>
          </a:p>
          <a:p>
            <a:pPr marL="0" indent="0">
              <a:buNone/>
            </a:pPr>
            <a:endParaRPr lang="en-US" dirty="0"/>
          </a:p>
          <a:p>
            <a:r>
              <a:rPr lang="en-US" dirty="0"/>
              <a:t>EBT Before NOL</a:t>
            </a:r>
          </a:p>
          <a:p>
            <a:endParaRPr lang="en-US" dirty="0"/>
          </a:p>
          <a:p>
            <a:r>
              <a:rPr lang="en-US" dirty="0"/>
              <a:t>Starting NOL Balance = Prior NOL Balance</a:t>
            </a:r>
          </a:p>
          <a:p>
            <a:r>
              <a:rPr lang="en-US" dirty="0"/>
              <a:t>Carried Forward = MAX(-EBT,0)</a:t>
            </a:r>
          </a:p>
          <a:p>
            <a:r>
              <a:rPr lang="en-US" dirty="0"/>
              <a:t>Used = MIN(MAX(EBT,0)</a:t>
            </a:r>
          </a:p>
          <a:p>
            <a:r>
              <a:rPr lang="en-US" dirty="0"/>
              <a:t>Closing = Opening + Carried Forward – Used</a:t>
            </a:r>
          </a:p>
          <a:p>
            <a:endParaRPr lang="en-US" dirty="0"/>
          </a:p>
          <a:p>
            <a:r>
              <a:rPr lang="en-US" dirty="0"/>
              <a:t>EBT After NOL = EBT Before NOL + Carried Forward – Used</a:t>
            </a:r>
          </a:p>
          <a:p>
            <a:endParaRPr lang="en-US" dirty="0"/>
          </a:p>
          <a:p>
            <a:r>
              <a:rPr lang="en-US" dirty="0"/>
              <a:t>Taxes = </a:t>
            </a:r>
            <a:r>
              <a:rPr lang="en-US"/>
              <a:t>EBT After NOL x Tax Rate</a:t>
            </a:r>
            <a:endParaRPr lang="en-US" dirty="0"/>
          </a:p>
        </p:txBody>
      </p:sp>
    </p:spTree>
    <p:extLst>
      <p:ext uri="{BB962C8B-B14F-4D97-AF65-F5344CB8AC3E}">
        <p14:creationId xmlns:p14="http://schemas.microsoft.com/office/powerpoint/2010/main" val="662936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15BA-D81A-F908-331C-18FAA4970B79}"/>
              </a:ext>
            </a:extLst>
          </p:cNvPr>
          <p:cNvSpPr>
            <a:spLocks noGrp="1"/>
          </p:cNvSpPr>
          <p:nvPr>
            <p:ph type="ctrTitle"/>
          </p:nvPr>
        </p:nvSpPr>
        <p:spPr/>
        <p:txBody>
          <a:bodyPr>
            <a:normAutofit fontScale="90000"/>
          </a:bodyPr>
          <a:lstStyle/>
          <a:p>
            <a:r>
              <a:rPr lang="en-US" dirty="0"/>
              <a:t>Session 6: Debt Sculpting Complications, Re-Financing, Circular References</a:t>
            </a:r>
          </a:p>
        </p:txBody>
      </p:sp>
    </p:spTree>
    <p:extLst>
      <p:ext uri="{BB962C8B-B14F-4D97-AF65-F5344CB8AC3E}">
        <p14:creationId xmlns:p14="http://schemas.microsoft.com/office/powerpoint/2010/main" val="2361005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E19B-B390-36E7-E9F0-441893CB7F34}"/>
              </a:ext>
            </a:extLst>
          </p:cNvPr>
          <p:cNvSpPr>
            <a:spLocks noGrp="1"/>
          </p:cNvSpPr>
          <p:nvPr>
            <p:ph type="title"/>
          </p:nvPr>
        </p:nvSpPr>
        <p:spPr/>
        <p:txBody>
          <a:bodyPr/>
          <a:lstStyle/>
          <a:p>
            <a:r>
              <a:rPr lang="en-US" dirty="0"/>
              <a:t>As Usual, Start with Theory</a:t>
            </a:r>
          </a:p>
        </p:txBody>
      </p:sp>
      <p:sp>
        <p:nvSpPr>
          <p:cNvPr id="3" name="Content Placeholder 2">
            <a:extLst>
              <a:ext uri="{FF2B5EF4-FFF2-40B4-BE49-F238E27FC236}">
                <a16:creationId xmlns:a16="http://schemas.microsoft.com/office/drawing/2014/main" id="{5941B1B3-EF3C-546F-0BF2-A893CE3E74A2}"/>
              </a:ext>
            </a:extLst>
          </p:cNvPr>
          <p:cNvSpPr>
            <a:spLocks noGrp="1"/>
          </p:cNvSpPr>
          <p:nvPr>
            <p:ph idx="1"/>
          </p:nvPr>
        </p:nvSpPr>
        <p:spPr>
          <a:xfrm>
            <a:off x="304801" y="1209675"/>
            <a:ext cx="5233357" cy="4595902"/>
          </a:xfrm>
        </p:spPr>
        <p:txBody>
          <a:bodyPr>
            <a:normAutofit lnSpcReduction="10000"/>
          </a:bodyPr>
          <a:lstStyle/>
          <a:p>
            <a:r>
              <a:rPr lang="en-US" dirty="0"/>
              <a:t>Miller and Modigliani and APV</a:t>
            </a:r>
          </a:p>
          <a:p>
            <a:r>
              <a:rPr lang="en-US" dirty="0"/>
              <a:t>Debt Level and Risk in Project Finance</a:t>
            </a:r>
          </a:p>
          <a:p>
            <a:r>
              <a:rPr lang="en-US" dirty="0"/>
              <a:t>Un-gear and Re-gear Beta is ridiculous in project finance (and maybe in any finance). This is because the debt level defines the level of risk and not the other way around</a:t>
            </a:r>
          </a:p>
          <a:p>
            <a:r>
              <a:rPr lang="en-US" dirty="0"/>
              <a:t>Why Equity IRR rather than Project IRR is used in project finance. For example, a risky project has less debt that would imply a lower equity IRR if the project IRR was the same. But the project IRR should be higher because of the higher risk, and the lower debt offsets this risk leading to a similar equity IRR</a:t>
            </a:r>
          </a:p>
          <a:p>
            <a:r>
              <a:rPr lang="en-US" dirty="0"/>
              <a:t>Problem with cash on the balance sheet</a:t>
            </a:r>
          </a:p>
          <a:p>
            <a:r>
              <a:rPr lang="en-US" dirty="0"/>
              <a:t>Much bigger problem if cash is invested at the beginning because of IRR mathematics – if the cash must be financed by equity and not a mixture of debt and equity.</a:t>
            </a:r>
          </a:p>
          <a:p>
            <a:r>
              <a:rPr lang="en-US" dirty="0"/>
              <a:t>This is one of the issues that arise with putting a cash reserve on the balance sheet to resolve the interest expense versus debt service problem</a:t>
            </a:r>
          </a:p>
          <a:p>
            <a:endParaRPr lang="en-US" dirty="0"/>
          </a:p>
          <a:p>
            <a:endParaRPr lang="en-US" dirty="0"/>
          </a:p>
        </p:txBody>
      </p:sp>
      <p:pic>
        <p:nvPicPr>
          <p:cNvPr id="4" name="Picture 3">
            <a:extLst>
              <a:ext uri="{FF2B5EF4-FFF2-40B4-BE49-F238E27FC236}">
                <a16:creationId xmlns:a16="http://schemas.microsoft.com/office/drawing/2014/main" id="{EE021A18-928E-4C35-ECD9-2BA794ECB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8928" y="1574566"/>
            <a:ext cx="2743200" cy="2414905"/>
          </a:xfrm>
          <a:prstGeom prst="rect">
            <a:avLst/>
          </a:prstGeom>
        </p:spPr>
      </p:pic>
    </p:spTree>
    <p:extLst>
      <p:ext uri="{BB962C8B-B14F-4D97-AF65-F5344CB8AC3E}">
        <p14:creationId xmlns:p14="http://schemas.microsoft.com/office/powerpoint/2010/main" val="10132207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99AE-90B6-26EC-5C57-AAF58A5FA836}"/>
              </a:ext>
            </a:extLst>
          </p:cNvPr>
          <p:cNvSpPr>
            <a:spLocks noGrp="1"/>
          </p:cNvSpPr>
          <p:nvPr>
            <p:ph type="title"/>
          </p:nvPr>
        </p:nvSpPr>
        <p:spPr/>
        <p:txBody>
          <a:bodyPr/>
          <a:lstStyle/>
          <a:p>
            <a:r>
              <a:rPr lang="en-US" dirty="0"/>
              <a:t>Project Finance and Dividends</a:t>
            </a:r>
          </a:p>
        </p:txBody>
      </p:sp>
      <p:sp>
        <p:nvSpPr>
          <p:cNvPr id="3" name="Content Placeholder 2">
            <a:extLst>
              <a:ext uri="{FF2B5EF4-FFF2-40B4-BE49-F238E27FC236}">
                <a16:creationId xmlns:a16="http://schemas.microsoft.com/office/drawing/2014/main" id="{86E74032-984F-6538-1E9A-9EC8983FC026}"/>
              </a:ext>
            </a:extLst>
          </p:cNvPr>
          <p:cNvSpPr>
            <a:spLocks noGrp="1"/>
          </p:cNvSpPr>
          <p:nvPr>
            <p:ph idx="1"/>
          </p:nvPr>
        </p:nvSpPr>
        <p:spPr/>
        <p:txBody>
          <a:bodyPr/>
          <a:lstStyle/>
          <a:p>
            <a:r>
              <a:rPr lang="en-US" dirty="0"/>
              <a:t>Dividends (without cash sweep or cash trap) serve two purposes. One is to get the IRR; the second is to provide a buffer to lenders</a:t>
            </a:r>
          </a:p>
          <a:p>
            <a:r>
              <a:rPr lang="en-US" dirty="0"/>
              <a:t>Should dividends occur if interest is above debt service</a:t>
            </a:r>
          </a:p>
          <a:p>
            <a:r>
              <a:rPr lang="en-US" dirty="0"/>
              <a:t>Without dividends the IRR will be low (remember the IRR mathematics)</a:t>
            </a:r>
          </a:p>
          <a:p>
            <a:r>
              <a:rPr lang="en-US" dirty="0"/>
              <a:t>Dividends are needed for CFADS buffer</a:t>
            </a:r>
          </a:p>
          <a:p>
            <a:r>
              <a:rPr lang="en-US" dirty="0"/>
              <a:t>If extra cash is put in a reserve account and it just meets the debt service, there will be no buffer.</a:t>
            </a:r>
          </a:p>
          <a:p>
            <a:r>
              <a:rPr lang="en-US" dirty="0"/>
              <a:t>The formula: Debt Service = CFADS/DSCR</a:t>
            </a:r>
          </a:p>
          <a:p>
            <a:pPr lvl="1"/>
            <a:r>
              <a:rPr lang="en-US" dirty="0"/>
              <a:t> can be reversed to Debt Service * DSCR = CFADS</a:t>
            </a:r>
          </a:p>
          <a:p>
            <a:pPr lvl="1"/>
            <a:r>
              <a:rPr lang="en-US" dirty="0"/>
              <a:t>If the repayment is zero, you can use the formula to derive how much of a cash reserve is necessary</a:t>
            </a:r>
          </a:p>
          <a:p>
            <a:pPr lvl="1"/>
            <a:r>
              <a:rPr lang="en-US" dirty="0"/>
              <a:t> </a:t>
            </a:r>
          </a:p>
        </p:txBody>
      </p:sp>
      <p:pic>
        <p:nvPicPr>
          <p:cNvPr id="5" name="Picture 4">
            <a:extLst>
              <a:ext uri="{FF2B5EF4-FFF2-40B4-BE49-F238E27FC236}">
                <a16:creationId xmlns:a16="http://schemas.microsoft.com/office/drawing/2014/main" id="{CFF4D78B-2F29-5124-88CF-9D5D385AF91B}"/>
              </a:ext>
            </a:extLst>
          </p:cNvPr>
          <p:cNvPicPr>
            <a:picLocks noChangeAspect="1"/>
          </p:cNvPicPr>
          <p:nvPr/>
        </p:nvPicPr>
        <p:blipFill>
          <a:blip r:embed="rId2"/>
          <a:stretch>
            <a:fillRect/>
          </a:stretch>
        </p:blipFill>
        <p:spPr>
          <a:xfrm>
            <a:off x="2130495" y="4054443"/>
            <a:ext cx="4494592" cy="2803557"/>
          </a:xfrm>
          <a:prstGeom prst="rect">
            <a:avLst/>
          </a:prstGeom>
        </p:spPr>
      </p:pic>
    </p:spTree>
    <p:extLst>
      <p:ext uri="{BB962C8B-B14F-4D97-AF65-F5344CB8AC3E}">
        <p14:creationId xmlns:p14="http://schemas.microsoft.com/office/powerpoint/2010/main" val="2564395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8CBD-ABCC-17AD-C42F-5C1BB1CE47D9}"/>
              </a:ext>
            </a:extLst>
          </p:cNvPr>
          <p:cNvSpPr>
            <a:spLocks noGrp="1"/>
          </p:cNvSpPr>
          <p:nvPr>
            <p:ph type="title"/>
          </p:nvPr>
        </p:nvSpPr>
        <p:spPr/>
        <p:txBody>
          <a:bodyPr/>
          <a:lstStyle/>
          <a:p>
            <a:r>
              <a:rPr lang="en-US" dirty="0"/>
              <a:t>Option for Payment in Kind Interest</a:t>
            </a:r>
          </a:p>
        </p:txBody>
      </p:sp>
      <p:sp>
        <p:nvSpPr>
          <p:cNvPr id="3" name="Content Placeholder 2">
            <a:extLst>
              <a:ext uri="{FF2B5EF4-FFF2-40B4-BE49-F238E27FC236}">
                <a16:creationId xmlns:a16="http://schemas.microsoft.com/office/drawing/2014/main" id="{64DF7FF7-7C2D-F20B-89A6-91306D2AFCB5}"/>
              </a:ext>
            </a:extLst>
          </p:cNvPr>
          <p:cNvSpPr>
            <a:spLocks noGrp="1"/>
          </p:cNvSpPr>
          <p:nvPr>
            <p:ph idx="1"/>
          </p:nvPr>
        </p:nvSpPr>
        <p:spPr/>
        <p:txBody>
          <a:bodyPr/>
          <a:lstStyle/>
          <a:p>
            <a:r>
              <a:rPr lang="en-US" dirty="0"/>
              <a:t>Issue</a:t>
            </a:r>
          </a:p>
          <a:p>
            <a:pPr lvl="1"/>
            <a:r>
              <a:rPr lang="en-US" dirty="0"/>
              <a:t>How much should the payment in kind interest be</a:t>
            </a:r>
          </a:p>
          <a:p>
            <a:pPr lvl="1"/>
            <a:r>
              <a:rPr lang="en-US" dirty="0"/>
              <a:t>How should you structure the model to add payment in kind interest</a:t>
            </a:r>
          </a:p>
          <a:p>
            <a:pPr lvl="1"/>
            <a:r>
              <a:rPr lang="en-US" dirty="0"/>
              <a:t>What is the equity IRR with payment in kind interest versus a cash reserve</a:t>
            </a:r>
          </a:p>
          <a:p>
            <a:pPr lvl="1"/>
            <a:endParaRPr lang="en-US" dirty="0"/>
          </a:p>
          <a:p>
            <a:pPr lvl="1"/>
            <a:r>
              <a:rPr lang="en-US" dirty="0"/>
              <a:t>Just replace the negative repayment with PIK interest when the repayment is negative</a:t>
            </a:r>
          </a:p>
        </p:txBody>
      </p:sp>
      <p:pic>
        <p:nvPicPr>
          <p:cNvPr id="5" name="Picture 4">
            <a:extLst>
              <a:ext uri="{FF2B5EF4-FFF2-40B4-BE49-F238E27FC236}">
                <a16:creationId xmlns:a16="http://schemas.microsoft.com/office/drawing/2014/main" id="{52C1B8B1-6EE9-CE15-8EC5-81E3F8D03D7E}"/>
              </a:ext>
            </a:extLst>
          </p:cNvPr>
          <p:cNvPicPr>
            <a:picLocks noChangeAspect="1"/>
          </p:cNvPicPr>
          <p:nvPr/>
        </p:nvPicPr>
        <p:blipFill>
          <a:blip r:embed="rId2"/>
          <a:stretch>
            <a:fillRect/>
          </a:stretch>
        </p:blipFill>
        <p:spPr>
          <a:xfrm>
            <a:off x="134712" y="3087680"/>
            <a:ext cx="8722480" cy="3511527"/>
          </a:xfrm>
          <a:prstGeom prst="rect">
            <a:avLst/>
          </a:prstGeom>
        </p:spPr>
      </p:pic>
    </p:spTree>
    <p:extLst>
      <p:ext uri="{BB962C8B-B14F-4D97-AF65-F5344CB8AC3E}">
        <p14:creationId xmlns:p14="http://schemas.microsoft.com/office/powerpoint/2010/main" val="31943119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38C3-3D3B-C885-7EC4-EAFE70F41BB8}"/>
              </a:ext>
            </a:extLst>
          </p:cNvPr>
          <p:cNvSpPr>
            <a:spLocks noGrp="1"/>
          </p:cNvSpPr>
          <p:nvPr>
            <p:ph type="title"/>
          </p:nvPr>
        </p:nvSpPr>
        <p:spPr/>
        <p:txBody>
          <a:bodyPr>
            <a:normAutofit fontScale="90000"/>
          </a:bodyPr>
          <a:lstStyle/>
          <a:p>
            <a:r>
              <a:rPr lang="en-US" dirty="0"/>
              <a:t>Understanding Equity Impact of Reserves</a:t>
            </a:r>
          </a:p>
        </p:txBody>
      </p:sp>
      <p:sp>
        <p:nvSpPr>
          <p:cNvPr id="3" name="Content Placeholder 2">
            <a:extLst>
              <a:ext uri="{FF2B5EF4-FFF2-40B4-BE49-F238E27FC236}">
                <a16:creationId xmlns:a16="http://schemas.microsoft.com/office/drawing/2014/main" id="{FEFBCC8C-92DD-D7E3-7235-859576900A87}"/>
              </a:ext>
            </a:extLst>
          </p:cNvPr>
          <p:cNvSpPr>
            <a:spLocks noGrp="1"/>
          </p:cNvSpPr>
          <p:nvPr>
            <p:ph idx="1"/>
          </p:nvPr>
        </p:nvSpPr>
        <p:spPr/>
        <p:txBody>
          <a:bodyPr/>
          <a:lstStyle/>
          <a:p>
            <a:r>
              <a:rPr lang="en-US" dirty="0"/>
              <a:t>Cash reserves increase equity funding</a:t>
            </a:r>
          </a:p>
          <a:p>
            <a:r>
              <a:rPr lang="en-US" dirty="0"/>
              <a:t>Remember anything at the beginning has biggest impacts on IRR</a:t>
            </a:r>
          </a:p>
          <a:p>
            <a:endParaRPr lang="en-US" dirty="0"/>
          </a:p>
          <a:p>
            <a:endParaRPr lang="en-US" dirty="0"/>
          </a:p>
        </p:txBody>
      </p:sp>
      <p:pic>
        <p:nvPicPr>
          <p:cNvPr id="5" name="Picture 4">
            <a:extLst>
              <a:ext uri="{FF2B5EF4-FFF2-40B4-BE49-F238E27FC236}">
                <a16:creationId xmlns:a16="http://schemas.microsoft.com/office/drawing/2014/main" id="{3EF1EA07-C8E1-A96C-FA10-61E580CDDCBF}"/>
              </a:ext>
            </a:extLst>
          </p:cNvPr>
          <p:cNvPicPr>
            <a:picLocks noChangeAspect="1"/>
          </p:cNvPicPr>
          <p:nvPr/>
        </p:nvPicPr>
        <p:blipFill>
          <a:blip r:embed="rId2"/>
          <a:stretch>
            <a:fillRect/>
          </a:stretch>
        </p:blipFill>
        <p:spPr>
          <a:xfrm>
            <a:off x="439566" y="2037801"/>
            <a:ext cx="6012993" cy="2086834"/>
          </a:xfrm>
          <a:prstGeom prst="rect">
            <a:avLst/>
          </a:prstGeom>
        </p:spPr>
      </p:pic>
      <p:pic>
        <p:nvPicPr>
          <p:cNvPr id="9" name="Picture 8">
            <a:extLst>
              <a:ext uri="{FF2B5EF4-FFF2-40B4-BE49-F238E27FC236}">
                <a16:creationId xmlns:a16="http://schemas.microsoft.com/office/drawing/2014/main" id="{39FB13D5-7253-B9EA-658F-68CD30A0A4EC}"/>
              </a:ext>
            </a:extLst>
          </p:cNvPr>
          <p:cNvPicPr>
            <a:picLocks noChangeAspect="1"/>
          </p:cNvPicPr>
          <p:nvPr/>
        </p:nvPicPr>
        <p:blipFill>
          <a:blip r:embed="rId3"/>
          <a:stretch>
            <a:fillRect/>
          </a:stretch>
        </p:blipFill>
        <p:spPr>
          <a:xfrm>
            <a:off x="439566" y="4459741"/>
            <a:ext cx="6383928" cy="2204522"/>
          </a:xfrm>
          <a:prstGeom prst="rect">
            <a:avLst/>
          </a:prstGeom>
        </p:spPr>
      </p:pic>
    </p:spTree>
    <p:extLst>
      <p:ext uri="{BB962C8B-B14F-4D97-AF65-F5344CB8AC3E}">
        <p14:creationId xmlns:p14="http://schemas.microsoft.com/office/powerpoint/2010/main" val="24476273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7880-4E26-1254-4D05-FC55FA4B68EA}"/>
              </a:ext>
            </a:extLst>
          </p:cNvPr>
          <p:cNvSpPr>
            <a:spLocks noGrp="1"/>
          </p:cNvSpPr>
          <p:nvPr>
            <p:ph type="title"/>
          </p:nvPr>
        </p:nvSpPr>
        <p:spPr/>
        <p:txBody>
          <a:bodyPr/>
          <a:lstStyle/>
          <a:p>
            <a:r>
              <a:rPr lang="en-US" dirty="0"/>
              <a:t>Consideration Impact of Reserves</a:t>
            </a:r>
          </a:p>
        </p:txBody>
      </p:sp>
      <p:sp>
        <p:nvSpPr>
          <p:cNvPr id="3" name="Content Placeholder 2">
            <a:extLst>
              <a:ext uri="{FF2B5EF4-FFF2-40B4-BE49-F238E27FC236}">
                <a16:creationId xmlns:a16="http://schemas.microsoft.com/office/drawing/2014/main" id="{88B8FD0B-7C95-BBC4-0B26-298BD01321A6}"/>
              </a:ext>
            </a:extLst>
          </p:cNvPr>
          <p:cNvSpPr>
            <a:spLocks noGrp="1"/>
          </p:cNvSpPr>
          <p:nvPr>
            <p:ph idx="1"/>
          </p:nvPr>
        </p:nvSpPr>
        <p:spPr/>
        <p:txBody>
          <a:bodyPr/>
          <a:lstStyle/>
          <a:p>
            <a:r>
              <a:rPr lang="en-US" dirty="0"/>
              <a:t>Note the Increase in Consideration if you have PIK Interest</a:t>
            </a:r>
          </a:p>
          <a:p>
            <a:endParaRPr lang="en-US" dirty="0"/>
          </a:p>
        </p:txBody>
      </p:sp>
      <p:pic>
        <p:nvPicPr>
          <p:cNvPr id="4" name="Picture 3">
            <a:extLst>
              <a:ext uri="{FF2B5EF4-FFF2-40B4-BE49-F238E27FC236}">
                <a16:creationId xmlns:a16="http://schemas.microsoft.com/office/drawing/2014/main" id="{EB3CE091-8F2C-5740-E2A8-4A8419593BAE}"/>
              </a:ext>
            </a:extLst>
          </p:cNvPr>
          <p:cNvPicPr>
            <a:picLocks noChangeAspect="1"/>
          </p:cNvPicPr>
          <p:nvPr/>
        </p:nvPicPr>
        <p:blipFill>
          <a:blip r:embed="rId2"/>
          <a:stretch>
            <a:fillRect/>
          </a:stretch>
        </p:blipFill>
        <p:spPr>
          <a:xfrm>
            <a:off x="629347" y="1696177"/>
            <a:ext cx="6841128" cy="2374242"/>
          </a:xfrm>
          <a:prstGeom prst="rect">
            <a:avLst/>
          </a:prstGeom>
        </p:spPr>
      </p:pic>
      <p:pic>
        <p:nvPicPr>
          <p:cNvPr id="8" name="Picture 7">
            <a:extLst>
              <a:ext uri="{FF2B5EF4-FFF2-40B4-BE49-F238E27FC236}">
                <a16:creationId xmlns:a16="http://schemas.microsoft.com/office/drawing/2014/main" id="{7E4179A4-B0AF-B886-E964-286612CAC8D8}"/>
              </a:ext>
            </a:extLst>
          </p:cNvPr>
          <p:cNvPicPr>
            <a:picLocks noChangeAspect="1"/>
          </p:cNvPicPr>
          <p:nvPr/>
        </p:nvPicPr>
        <p:blipFill>
          <a:blip r:embed="rId3"/>
          <a:stretch>
            <a:fillRect/>
          </a:stretch>
        </p:blipFill>
        <p:spPr>
          <a:xfrm>
            <a:off x="629346" y="4298165"/>
            <a:ext cx="6841129" cy="2373565"/>
          </a:xfrm>
          <a:prstGeom prst="rect">
            <a:avLst/>
          </a:prstGeom>
        </p:spPr>
      </p:pic>
    </p:spTree>
    <p:extLst>
      <p:ext uri="{BB962C8B-B14F-4D97-AF65-F5344CB8AC3E}">
        <p14:creationId xmlns:p14="http://schemas.microsoft.com/office/powerpoint/2010/main" val="12838824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2313-9D2F-20EB-4462-08F137253F9B}"/>
              </a:ext>
            </a:extLst>
          </p:cNvPr>
          <p:cNvSpPr>
            <a:spLocks noGrp="1"/>
          </p:cNvSpPr>
          <p:nvPr>
            <p:ph type="title"/>
          </p:nvPr>
        </p:nvSpPr>
        <p:spPr/>
        <p:txBody>
          <a:bodyPr>
            <a:normAutofit fontScale="90000"/>
          </a:bodyPr>
          <a:lstStyle/>
          <a:p>
            <a:r>
              <a:rPr lang="en-US" dirty="0"/>
              <a:t>Debt Sculpting, DSCR Formula and Negative Repayment</a:t>
            </a:r>
          </a:p>
        </p:txBody>
      </p:sp>
      <p:sp>
        <p:nvSpPr>
          <p:cNvPr id="3" name="Content Placeholder 2">
            <a:extLst>
              <a:ext uri="{FF2B5EF4-FFF2-40B4-BE49-F238E27FC236}">
                <a16:creationId xmlns:a16="http://schemas.microsoft.com/office/drawing/2014/main" id="{78767F32-4D28-2FCF-E664-1577A9341CC7}"/>
              </a:ext>
            </a:extLst>
          </p:cNvPr>
          <p:cNvSpPr>
            <a:spLocks noGrp="1"/>
          </p:cNvSpPr>
          <p:nvPr>
            <p:ph idx="1"/>
          </p:nvPr>
        </p:nvSpPr>
        <p:spPr>
          <a:xfrm>
            <a:off x="304800" y="1209674"/>
            <a:ext cx="8390625" cy="4897827"/>
          </a:xfrm>
        </p:spPr>
        <p:txBody>
          <a:bodyPr>
            <a:normAutofit fontScale="92500" lnSpcReduction="10000"/>
          </a:bodyPr>
          <a:lstStyle/>
          <a:p>
            <a:r>
              <a:rPr lang="en-US" dirty="0"/>
              <a:t>Start with the basic formula:</a:t>
            </a:r>
          </a:p>
          <a:p>
            <a:pPr lvl="1"/>
            <a:r>
              <a:rPr lang="en-US" dirty="0"/>
              <a:t>DSCR = CFADS/DS</a:t>
            </a:r>
          </a:p>
          <a:p>
            <a:pPr lvl="1"/>
            <a:r>
              <a:rPr lang="en-US" dirty="0"/>
              <a:t>DS = CFADS/DSCR</a:t>
            </a:r>
          </a:p>
          <a:p>
            <a:pPr lvl="1"/>
            <a:r>
              <a:rPr lang="en-US" dirty="0"/>
              <a:t>DS = Interest + Repayment</a:t>
            </a:r>
          </a:p>
          <a:p>
            <a:pPr lvl="1"/>
            <a:endParaRPr lang="en-US" dirty="0"/>
          </a:p>
          <a:p>
            <a:r>
              <a:rPr lang="en-US" dirty="0"/>
              <a:t>It is possible that in this formula the repayment will be negative when interest is greater than debt service</a:t>
            </a:r>
          </a:p>
          <a:p>
            <a:endParaRPr lang="en-US" dirty="0"/>
          </a:p>
          <a:p>
            <a:r>
              <a:rPr lang="en-US" dirty="0"/>
              <a:t>In this case there are a couple things you can do.</a:t>
            </a:r>
          </a:p>
          <a:p>
            <a:pPr lvl="1"/>
            <a:r>
              <a:rPr lang="en-US" dirty="0"/>
              <a:t>You can set up a cash reserve account to cover the interest</a:t>
            </a:r>
          </a:p>
          <a:p>
            <a:pPr lvl="1"/>
            <a:r>
              <a:rPr lang="en-US" dirty="0"/>
              <a:t>You can use the cash reserve withdraws to cover the repayment</a:t>
            </a:r>
          </a:p>
          <a:p>
            <a:pPr lvl="1"/>
            <a:r>
              <a:rPr lang="en-US" dirty="0"/>
              <a:t>In this case there is higher repayment (non-negative) and the tenure of the debt declines</a:t>
            </a:r>
          </a:p>
          <a:p>
            <a:pPr lvl="1"/>
            <a:r>
              <a:rPr lang="en-US" dirty="0"/>
              <a:t>If the CFADS includes only the cash for repayment, the DSCR is below the target</a:t>
            </a:r>
          </a:p>
          <a:p>
            <a:r>
              <a:rPr lang="en-US" dirty="0"/>
              <a:t>Solution</a:t>
            </a:r>
          </a:p>
          <a:p>
            <a:pPr lvl="1"/>
            <a:r>
              <a:rPr lang="en-US" dirty="0"/>
              <a:t>Amount withdrawn from the reserve account uses the formula</a:t>
            </a:r>
          </a:p>
          <a:p>
            <a:pPr lvl="1"/>
            <a:r>
              <a:rPr lang="en-US" dirty="0"/>
              <a:t>CFADS = EBITDA – Taxes + Amount Withdrawn from Reserve</a:t>
            </a:r>
          </a:p>
          <a:p>
            <a:pPr lvl="1"/>
            <a:r>
              <a:rPr lang="en-US" dirty="0"/>
              <a:t>Target CFADS = Debt Service x DSCR</a:t>
            </a:r>
          </a:p>
          <a:p>
            <a:pPr lvl="1"/>
            <a:r>
              <a:rPr lang="en-US" dirty="0"/>
              <a:t>Debt Service = Interest Expense</a:t>
            </a:r>
          </a:p>
          <a:p>
            <a:pPr lvl="1"/>
            <a:r>
              <a:rPr lang="en-US" dirty="0"/>
              <a:t>(EBITDA – Taxes + Amount Withdrawn)  = Interest * DSCR</a:t>
            </a:r>
          </a:p>
          <a:p>
            <a:pPr lvl="1"/>
            <a:endParaRPr lang="en-US" dirty="0"/>
          </a:p>
          <a:p>
            <a:pPr lvl="1"/>
            <a:r>
              <a:rPr lang="en-US" b="1" dirty="0"/>
              <a:t>Amount of Reserve Withdrawn = Interest * DSCR – EBITDA + Taxes</a:t>
            </a:r>
          </a:p>
          <a:p>
            <a:pPr lvl="1"/>
            <a:endParaRPr lang="en-US" dirty="0"/>
          </a:p>
          <a:p>
            <a:pPr lvl="1"/>
            <a:r>
              <a:rPr lang="en-US" dirty="0"/>
              <a:t>Note the extra amount results in dividends like the normal situation</a:t>
            </a:r>
          </a:p>
        </p:txBody>
      </p:sp>
    </p:spTree>
    <p:extLst>
      <p:ext uri="{BB962C8B-B14F-4D97-AF65-F5344CB8AC3E}">
        <p14:creationId xmlns:p14="http://schemas.microsoft.com/office/powerpoint/2010/main" val="36732563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4E43-0DA7-8619-30B9-A037D81FA83F}"/>
              </a:ext>
            </a:extLst>
          </p:cNvPr>
          <p:cNvSpPr>
            <a:spLocks noGrp="1"/>
          </p:cNvSpPr>
          <p:nvPr>
            <p:ph type="title"/>
          </p:nvPr>
        </p:nvSpPr>
        <p:spPr/>
        <p:txBody>
          <a:bodyPr>
            <a:normAutofit fontScale="90000"/>
          </a:bodyPr>
          <a:lstStyle/>
          <a:p>
            <a:r>
              <a:rPr lang="en-US" dirty="0"/>
              <a:t>Review of Ugly problem of Circular References</a:t>
            </a:r>
          </a:p>
        </p:txBody>
      </p:sp>
      <p:sp>
        <p:nvSpPr>
          <p:cNvPr id="3" name="Content Placeholder 2">
            <a:extLst>
              <a:ext uri="{FF2B5EF4-FFF2-40B4-BE49-F238E27FC236}">
                <a16:creationId xmlns:a16="http://schemas.microsoft.com/office/drawing/2014/main" id="{2067C590-49D7-8B6C-725D-CD2859488C9D}"/>
              </a:ext>
            </a:extLst>
          </p:cNvPr>
          <p:cNvSpPr>
            <a:spLocks noGrp="1"/>
          </p:cNvSpPr>
          <p:nvPr>
            <p:ph idx="1"/>
          </p:nvPr>
        </p:nvSpPr>
        <p:spPr/>
        <p:txBody>
          <a:bodyPr/>
          <a:lstStyle/>
          <a:p>
            <a:r>
              <a:rPr lang="en-US" dirty="0"/>
              <a:t>Issue</a:t>
            </a:r>
          </a:p>
          <a:p>
            <a:pPr lvl="1"/>
            <a:r>
              <a:rPr lang="en-US" dirty="0"/>
              <a:t>Does the Iteration Button cause problems with a goal seek</a:t>
            </a:r>
          </a:p>
          <a:p>
            <a:pPr lvl="1"/>
            <a:r>
              <a:rPr lang="en-US" dirty="0"/>
              <a:t>Allow circular with with if statement (not multiplication) with switch and check box</a:t>
            </a:r>
          </a:p>
          <a:p>
            <a:pPr lvl="1"/>
            <a:r>
              <a:rPr lang="en-US" dirty="0"/>
              <a:t>Illustration of Turning on and off Iteration Button</a:t>
            </a:r>
          </a:p>
          <a:p>
            <a:pPr lvl="1"/>
            <a:endParaRPr lang="en-US" dirty="0"/>
          </a:p>
          <a:p>
            <a:pPr lvl="1"/>
            <a:endParaRPr lang="en-US" dirty="0"/>
          </a:p>
          <a:p>
            <a:r>
              <a:rPr lang="en-US" dirty="0"/>
              <a:t>Issue</a:t>
            </a:r>
          </a:p>
          <a:p>
            <a:pPr lvl="1"/>
            <a:r>
              <a:rPr lang="en-US" dirty="0"/>
              <a:t>Macro with goal seek – use range names</a:t>
            </a:r>
          </a:p>
          <a:p>
            <a:pPr lvl="1"/>
            <a:r>
              <a:rPr lang="en-US" dirty="0"/>
              <a:t>Test copy and paste with goal seek together</a:t>
            </a:r>
          </a:p>
          <a:p>
            <a:pPr lvl="1"/>
            <a:r>
              <a:rPr lang="en-US" dirty="0"/>
              <a:t>Use NPV for target IRR</a:t>
            </a:r>
          </a:p>
          <a:p>
            <a:pPr marL="0" indent="0">
              <a:buNone/>
            </a:pPr>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670138D9-FEE5-4E9A-3DF2-B10001D24639}"/>
              </a:ext>
            </a:extLst>
          </p:cNvPr>
          <p:cNvPicPr>
            <a:picLocks noChangeAspect="1"/>
          </p:cNvPicPr>
          <p:nvPr/>
        </p:nvPicPr>
        <p:blipFill>
          <a:blip r:embed="rId2"/>
          <a:stretch>
            <a:fillRect/>
          </a:stretch>
        </p:blipFill>
        <p:spPr>
          <a:xfrm>
            <a:off x="200025" y="4194943"/>
            <a:ext cx="7884543" cy="2550353"/>
          </a:xfrm>
          <a:prstGeom prst="rect">
            <a:avLst/>
          </a:prstGeom>
        </p:spPr>
      </p:pic>
      <p:pic>
        <p:nvPicPr>
          <p:cNvPr id="7" name="Picture 6">
            <a:extLst>
              <a:ext uri="{FF2B5EF4-FFF2-40B4-BE49-F238E27FC236}">
                <a16:creationId xmlns:a16="http://schemas.microsoft.com/office/drawing/2014/main" id="{7BCB7E7C-99BE-FC3A-F0FC-7423B35E25B3}"/>
              </a:ext>
            </a:extLst>
          </p:cNvPr>
          <p:cNvPicPr>
            <a:picLocks noChangeAspect="1"/>
          </p:cNvPicPr>
          <p:nvPr/>
        </p:nvPicPr>
        <p:blipFill>
          <a:blip r:embed="rId3"/>
          <a:stretch>
            <a:fillRect/>
          </a:stretch>
        </p:blipFill>
        <p:spPr>
          <a:xfrm>
            <a:off x="5221549" y="2063575"/>
            <a:ext cx="3399938" cy="1762012"/>
          </a:xfrm>
          <a:prstGeom prst="rect">
            <a:avLst/>
          </a:prstGeom>
        </p:spPr>
      </p:pic>
    </p:spTree>
    <p:extLst>
      <p:ext uri="{BB962C8B-B14F-4D97-AF65-F5344CB8AC3E}">
        <p14:creationId xmlns:p14="http://schemas.microsoft.com/office/powerpoint/2010/main" val="4544506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625D-C383-2519-5FCF-F179A413C3FB}"/>
              </a:ext>
            </a:extLst>
          </p:cNvPr>
          <p:cNvSpPr>
            <a:spLocks noGrp="1"/>
          </p:cNvSpPr>
          <p:nvPr>
            <p:ph type="title"/>
          </p:nvPr>
        </p:nvSpPr>
        <p:spPr/>
        <p:txBody>
          <a:bodyPr>
            <a:normAutofit fontScale="90000"/>
          </a:bodyPr>
          <a:lstStyle/>
          <a:p>
            <a:r>
              <a:rPr lang="en-US" dirty="0"/>
              <a:t>When Does Problem of Interest &gt; Debt Service Occur</a:t>
            </a:r>
          </a:p>
        </p:txBody>
      </p:sp>
      <p:sp>
        <p:nvSpPr>
          <p:cNvPr id="3" name="Content Placeholder 2">
            <a:extLst>
              <a:ext uri="{FF2B5EF4-FFF2-40B4-BE49-F238E27FC236}">
                <a16:creationId xmlns:a16="http://schemas.microsoft.com/office/drawing/2014/main" id="{94D140BF-11D0-2B38-866A-4253E3396D3E}"/>
              </a:ext>
            </a:extLst>
          </p:cNvPr>
          <p:cNvSpPr>
            <a:spLocks noGrp="1"/>
          </p:cNvSpPr>
          <p:nvPr>
            <p:ph idx="1"/>
          </p:nvPr>
        </p:nvSpPr>
        <p:spPr/>
        <p:txBody>
          <a:bodyPr/>
          <a:lstStyle/>
          <a:p>
            <a:r>
              <a:rPr lang="en-US" dirty="0"/>
              <a:t>High growth and or inflation rate</a:t>
            </a:r>
          </a:p>
          <a:p>
            <a:r>
              <a:rPr lang="en-US" dirty="0"/>
              <a:t>Big difference between seasonal cash flow</a:t>
            </a:r>
          </a:p>
          <a:p>
            <a:r>
              <a:rPr lang="en-US" dirty="0"/>
              <a:t>Battery augmentation</a:t>
            </a:r>
          </a:p>
          <a:p>
            <a:r>
              <a:rPr lang="en-US" dirty="0"/>
              <a:t>Inverter Replacement Financed</a:t>
            </a:r>
          </a:p>
          <a:p>
            <a:r>
              <a:rPr lang="en-US" dirty="0"/>
              <a:t>Major Overhauls without MRA</a:t>
            </a:r>
          </a:p>
        </p:txBody>
      </p:sp>
      <p:pic>
        <p:nvPicPr>
          <p:cNvPr id="5" name="Picture 4">
            <a:extLst>
              <a:ext uri="{FF2B5EF4-FFF2-40B4-BE49-F238E27FC236}">
                <a16:creationId xmlns:a16="http://schemas.microsoft.com/office/drawing/2014/main" id="{E937064D-4948-7788-2D68-D35B2F8BA4A0}"/>
              </a:ext>
            </a:extLst>
          </p:cNvPr>
          <p:cNvPicPr>
            <a:picLocks noChangeAspect="1"/>
          </p:cNvPicPr>
          <p:nvPr/>
        </p:nvPicPr>
        <p:blipFill>
          <a:blip r:embed="rId2"/>
          <a:stretch>
            <a:fillRect/>
          </a:stretch>
        </p:blipFill>
        <p:spPr>
          <a:xfrm>
            <a:off x="522513" y="3407304"/>
            <a:ext cx="7749872" cy="3071437"/>
          </a:xfrm>
          <a:prstGeom prst="rect">
            <a:avLst/>
          </a:prstGeom>
        </p:spPr>
      </p:pic>
    </p:spTree>
    <p:extLst>
      <p:ext uri="{BB962C8B-B14F-4D97-AF65-F5344CB8AC3E}">
        <p14:creationId xmlns:p14="http://schemas.microsoft.com/office/powerpoint/2010/main" val="319240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FD3E-AD02-F70E-11E0-A499DBFAF55C}"/>
              </a:ext>
            </a:extLst>
          </p:cNvPr>
          <p:cNvSpPr>
            <a:spLocks noGrp="1"/>
          </p:cNvSpPr>
          <p:nvPr>
            <p:ph type="ctrTitle"/>
          </p:nvPr>
        </p:nvSpPr>
        <p:spPr/>
        <p:txBody>
          <a:bodyPr/>
          <a:lstStyle/>
          <a:p>
            <a:r>
              <a:rPr lang="en-US" dirty="0"/>
              <a:t>Session 2</a:t>
            </a:r>
          </a:p>
        </p:txBody>
      </p:sp>
    </p:spTree>
    <p:extLst>
      <p:ext uri="{BB962C8B-B14F-4D97-AF65-F5344CB8AC3E}">
        <p14:creationId xmlns:p14="http://schemas.microsoft.com/office/powerpoint/2010/main" val="3911530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8B7D-0BA7-770F-8C6D-6D438AE8C38B}"/>
              </a:ext>
            </a:extLst>
          </p:cNvPr>
          <p:cNvSpPr>
            <a:spLocks noGrp="1"/>
          </p:cNvSpPr>
          <p:nvPr>
            <p:ph type="title"/>
          </p:nvPr>
        </p:nvSpPr>
        <p:spPr/>
        <p:txBody>
          <a:bodyPr/>
          <a:lstStyle/>
          <a:p>
            <a:r>
              <a:rPr lang="en-US" dirty="0"/>
              <a:t>Three Steps to Demonstrate Problems</a:t>
            </a:r>
          </a:p>
        </p:txBody>
      </p:sp>
      <p:sp>
        <p:nvSpPr>
          <p:cNvPr id="3" name="Content Placeholder 2">
            <a:extLst>
              <a:ext uri="{FF2B5EF4-FFF2-40B4-BE49-F238E27FC236}">
                <a16:creationId xmlns:a16="http://schemas.microsoft.com/office/drawing/2014/main" id="{D83C72F8-3EE6-55FD-D4D5-19EF3660FAD9}"/>
              </a:ext>
            </a:extLst>
          </p:cNvPr>
          <p:cNvSpPr>
            <a:spLocks noGrp="1"/>
          </p:cNvSpPr>
          <p:nvPr>
            <p:ph idx="1"/>
          </p:nvPr>
        </p:nvSpPr>
        <p:spPr/>
        <p:txBody>
          <a:bodyPr/>
          <a:lstStyle/>
          <a:p>
            <a:r>
              <a:rPr lang="en-US" dirty="0"/>
              <a:t>Step 1:</a:t>
            </a:r>
          </a:p>
          <a:p>
            <a:pPr lvl="1"/>
            <a:r>
              <a:rPr lang="en-US" dirty="0"/>
              <a:t>Set-up account that allows repayment to be Debt Service – Interest</a:t>
            </a:r>
          </a:p>
          <a:p>
            <a:pPr lvl="1"/>
            <a:r>
              <a:rPr lang="en-US" dirty="0"/>
              <a:t>Set-up the amount of negative repayment (named positive payments below)</a:t>
            </a:r>
          </a:p>
          <a:p>
            <a:endParaRPr lang="en-US" dirty="0"/>
          </a:p>
          <a:p>
            <a:pPr lvl="1"/>
            <a:endParaRPr lang="en-US" dirty="0"/>
          </a:p>
          <a:p>
            <a:endParaRPr lang="en-US" dirty="0"/>
          </a:p>
        </p:txBody>
      </p:sp>
      <p:pic>
        <p:nvPicPr>
          <p:cNvPr id="5" name="Picture 4">
            <a:extLst>
              <a:ext uri="{FF2B5EF4-FFF2-40B4-BE49-F238E27FC236}">
                <a16:creationId xmlns:a16="http://schemas.microsoft.com/office/drawing/2014/main" id="{DD170064-D2B7-F2DB-5CCB-299CB4A472C6}"/>
              </a:ext>
            </a:extLst>
          </p:cNvPr>
          <p:cNvPicPr>
            <a:picLocks noChangeAspect="1"/>
          </p:cNvPicPr>
          <p:nvPr/>
        </p:nvPicPr>
        <p:blipFill>
          <a:blip r:embed="rId2"/>
          <a:stretch>
            <a:fillRect/>
          </a:stretch>
        </p:blipFill>
        <p:spPr>
          <a:xfrm>
            <a:off x="325720" y="2369226"/>
            <a:ext cx="8492560" cy="3671838"/>
          </a:xfrm>
          <a:prstGeom prst="rect">
            <a:avLst/>
          </a:prstGeom>
        </p:spPr>
      </p:pic>
    </p:spTree>
    <p:extLst>
      <p:ext uri="{BB962C8B-B14F-4D97-AF65-F5344CB8AC3E}">
        <p14:creationId xmlns:p14="http://schemas.microsoft.com/office/powerpoint/2010/main" val="4526717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E38A-A91E-8F35-FF45-109F006CE8EA}"/>
              </a:ext>
            </a:extLst>
          </p:cNvPr>
          <p:cNvSpPr>
            <a:spLocks noGrp="1"/>
          </p:cNvSpPr>
          <p:nvPr>
            <p:ph type="title"/>
          </p:nvPr>
        </p:nvSpPr>
        <p:spPr/>
        <p:txBody>
          <a:bodyPr/>
          <a:lstStyle/>
          <a:p>
            <a:r>
              <a:rPr lang="en-US" dirty="0"/>
              <a:t>Try 1: Simple Account Approach</a:t>
            </a:r>
          </a:p>
        </p:txBody>
      </p:sp>
      <p:sp>
        <p:nvSpPr>
          <p:cNvPr id="3" name="Content Placeholder 2">
            <a:extLst>
              <a:ext uri="{FF2B5EF4-FFF2-40B4-BE49-F238E27FC236}">
                <a16:creationId xmlns:a16="http://schemas.microsoft.com/office/drawing/2014/main" id="{C0A8FFE3-CA34-1103-A060-97D0E75FC9DF}"/>
              </a:ext>
            </a:extLst>
          </p:cNvPr>
          <p:cNvSpPr>
            <a:spLocks noGrp="1"/>
          </p:cNvSpPr>
          <p:nvPr>
            <p:ph idx="1"/>
          </p:nvPr>
        </p:nvSpPr>
        <p:spPr/>
        <p:txBody>
          <a:bodyPr/>
          <a:lstStyle/>
          <a:p>
            <a:r>
              <a:rPr lang="en-US" dirty="0"/>
              <a:t>Set up cash reserve account</a:t>
            </a:r>
          </a:p>
          <a:p>
            <a:r>
              <a:rPr lang="en-US" dirty="0"/>
              <a:t>Sum of balances is the amount in the account</a:t>
            </a:r>
          </a:p>
          <a:p>
            <a:r>
              <a:rPr lang="en-US" dirty="0"/>
              <a:t>Illustrated below</a:t>
            </a:r>
          </a:p>
          <a:p>
            <a:r>
              <a:rPr lang="en-US" dirty="0"/>
              <a:t>Problems</a:t>
            </a:r>
          </a:p>
          <a:p>
            <a:pPr lvl="1"/>
            <a:r>
              <a:rPr lang="en-US" dirty="0"/>
              <a:t>Shortens Debt Tenure</a:t>
            </a:r>
          </a:p>
          <a:p>
            <a:pPr lvl="1"/>
            <a:r>
              <a:rPr lang="en-US" dirty="0"/>
              <a:t>Reduced IRR from Cash in Sources and Uses</a:t>
            </a:r>
          </a:p>
          <a:p>
            <a:pPr lvl="1"/>
            <a:r>
              <a:rPr lang="en-US" dirty="0"/>
              <a:t>Circular Reference</a:t>
            </a:r>
          </a:p>
        </p:txBody>
      </p:sp>
      <p:pic>
        <p:nvPicPr>
          <p:cNvPr id="5" name="Picture 4">
            <a:extLst>
              <a:ext uri="{FF2B5EF4-FFF2-40B4-BE49-F238E27FC236}">
                <a16:creationId xmlns:a16="http://schemas.microsoft.com/office/drawing/2014/main" id="{84BF5ED0-B633-79D3-7947-83F63C41809B}"/>
              </a:ext>
            </a:extLst>
          </p:cNvPr>
          <p:cNvPicPr>
            <a:picLocks noChangeAspect="1"/>
          </p:cNvPicPr>
          <p:nvPr/>
        </p:nvPicPr>
        <p:blipFill>
          <a:blip r:embed="rId2"/>
          <a:stretch>
            <a:fillRect/>
          </a:stretch>
        </p:blipFill>
        <p:spPr>
          <a:xfrm>
            <a:off x="4807290" y="983412"/>
            <a:ext cx="4147207" cy="2646516"/>
          </a:xfrm>
          <a:prstGeom prst="rect">
            <a:avLst/>
          </a:prstGeom>
        </p:spPr>
      </p:pic>
    </p:spTree>
    <p:extLst>
      <p:ext uri="{BB962C8B-B14F-4D97-AF65-F5344CB8AC3E}">
        <p14:creationId xmlns:p14="http://schemas.microsoft.com/office/powerpoint/2010/main" val="14846920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13027-3510-2423-8B1F-5DFD7A1EDEDF}"/>
              </a:ext>
            </a:extLst>
          </p:cNvPr>
          <p:cNvSpPr>
            <a:spLocks noGrp="1"/>
          </p:cNvSpPr>
          <p:nvPr>
            <p:ph type="title"/>
          </p:nvPr>
        </p:nvSpPr>
        <p:spPr/>
        <p:txBody>
          <a:bodyPr/>
          <a:lstStyle/>
          <a:p>
            <a:r>
              <a:rPr lang="en-US" dirty="0"/>
              <a:t>Resolution of Shorter-tenure</a:t>
            </a:r>
          </a:p>
        </p:txBody>
      </p:sp>
      <p:sp>
        <p:nvSpPr>
          <p:cNvPr id="3" name="Content Placeholder 2">
            <a:extLst>
              <a:ext uri="{FF2B5EF4-FFF2-40B4-BE49-F238E27FC236}">
                <a16:creationId xmlns:a16="http://schemas.microsoft.com/office/drawing/2014/main" id="{98943113-4062-B6AC-2ADB-8DBC7227C318}"/>
              </a:ext>
            </a:extLst>
          </p:cNvPr>
          <p:cNvSpPr>
            <a:spLocks noGrp="1"/>
          </p:cNvSpPr>
          <p:nvPr>
            <p:ph idx="1"/>
          </p:nvPr>
        </p:nvSpPr>
        <p:spPr/>
        <p:txBody>
          <a:bodyPr/>
          <a:lstStyle/>
          <a:p>
            <a:r>
              <a:rPr lang="en-US" dirty="0"/>
              <a:t>If you are using DSCR to size debt, then the maximum debt to capital should be less than the required amount</a:t>
            </a:r>
          </a:p>
          <a:p>
            <a:r>
              <a:rPr lang="en-US" dirty="0"/>
              <a:t>You should have room to increase the debt</a:t>
            </a:r>
          </a:p>
          <a:p>
            <a:r>
              <a:rPr lang="en-US" dirty="0"/>
              <a:t>You can increase the debt and extend the maturity with a goal seek</a:t>
            </a:r>
          </a:p>
          <a:p>
            <a:r>
              <a:rPr lang="en-US" dirty="0"/>
              <a:t>You are essentially funding some of the cash reserve with increased debt</a:t>
            </a:r>
          </a:p>
          <a:p>
            <a:r>
              <a:rPr lang="en-US" dirty="0"/>
              <a:t>Use the goal seek function to size the debt</a:t>
            </a:r>
          </a:p>
          <a:p>
            <a:r>
              <a:rPr lang="en-US" dirty="0"/>
              <a:t>High Interest Rate</a:t>
            </a:r>
          </a:p>
          <a:p>
            <a:endParaRPr lang="en-US" dirty="0"/>
          </a:p>
        </p:txBody>
      </p:sp>
    </p:spTree>
    <p:extLst>
      <p:ext uri="{BB962C8B-B14F-4D97-AF65-F5344CB8AC3E}">
        <p14:creationId xmlns:p14="http://schemas.microsoft.com/office/powerpoint/2010/main" val="3050426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A4F8-688E-50CF-CC75-BB86E3C75F28}"/>
              </a:ext>
            </a:extLst>
          </p:cNvPr>
          <p:cNvSpPr>
            <a:spLocks noGrp="1"/>
          </p:cNvSpPr>
          <p:nvPr>
            <p:ph type="title"/>
          </p:nvPr>
        </p:nvSpPr>
        <p:spPr/>
        <p:txBody>
          <a:bodyPr/>
          <a:lstStyle/>
          <a:p>
            <a:r>
              <a:rPr lang="en-US" dirty="0"/>
              <a:t>Summary of Results</a:t>
            </a:r>
          </a:p>
        </p:txBody>
      </p:sp>
      <p:sp>
        <p:nvSpPr>
          <p:cNvPr id="3" name="Content Placeholder 2">
            <a:extLst>
              <a:ext uri="{FF2B5EF4-FFF2-40B4-BE49-F238E27FC236}">
                <a16:creationId xmlns:a16="http://schemas.microsoft.com/office/drawing/2014/main" id="{E5436063-AB6C-5790-4DD1-3AF65935A1E8}"/>
              </a:ext>
            </a:extLst>
          </p:cNvPr>
          <p:cNvSpPr>
            <a:spLocks noGrp="1"/>
          </p:cNvSpPr>
          <p:nvPr>
            <p:ph idx="1"/>
          </p:nvPr>
        </p:nvSpPr>
        <p:spPr/>
        <p:txBody>
          <a:bodyPr/>
          <a:lstStyle/>
          <a:p>
            <a:r>
              <a:rPr lang="en-US" dirty="0"/>
              <a:t>Case with allowing negative repayment</a:t>
            </a:r>
          </a:p>
          <a:p>
            <a:endParaRPr lang="en-US" dirty="0"/>
          </a:p>
        </p:txBody>
      </p:sp>
      <p:pic>
        <p:nvPicPr>
          <p:cNvPr id="5" name="Picture 4">
            <a:extLst>
              <a:ext uri="{FF2B5EF4-FFF2-40B4-BE49-F238E27FC236}">
                <a16:creationId xmlns:a16="http://schemas.microsoft.com/office/drawing/2014/main" id="{01BA12FF-B7EA-526E-B490-0EA1C23A86EA}"/>
              </a:ext>
            </a:extLst>
          </p:cNvPr>
          <p:cNvPicPr>
            <a:picLocks noChangeAspect="1"/>
          </p:cNvPicPr>
          <p:nvPr/>
        </p:nvPicPr>
        <p:blipFill>
          <a:blip r:embed="rId2"/>
          <a:stretch>
            <a:fillRect/>
          </a:stretch>
        </p:blipFill>
        <p:spPr>
          <a:xfrm>
            <a:off x="200025" y="1570630"/>
            <a:ext cx="2896858" cy="2234632"/>
          </a:xfrm>
          <a:prstGeom prst="rect">
            <a:avLst/>
          </a:prstGeom>
        </p:spPr>
      </p:pic>
      <p:pic>
        <p:nvPicPr>
          <p:cNvPr id="7" name="Picture 6">
            <a:extLst>
              <a:ext uri="{FF2B5EF4-FFF2-40B4-BE49-F238E27FC236}">
                <a16:creationId xmlns:a16="http://schemas.microsoft.com/office/drawing/2014/main" id="{6ECEF3DC-9AB7-190B-0D76-986A394D6A79}"/>
              </a:ext>
            </a:extLst>
          </p:cNvPr>
          <p:cNvPicPr>
            <a:picLocks noChangeAspect="1"/>
          </p:cNvPicPr>
          <p:nvPr/>
        </p:nvPicPr>
        <p:blipFill>
          <a:blip r:embed="rId3"/>
          <a:stretch>
            <a:fillRect/>
          </a:stretch>
        </p:blipFill>
        <p:spPr>
          <a:xfrm>
            <a:off x="4416673" y="1570630"/>
            <a:ext cx="3321220" cy="2302540"/>
          </a:xfrm>
          <a:prstGeom prst="rect">
            <a:avLst/>
          </a:prstGeom>
        </p:spPr>
      </p:pic>
      <p:pic>
        <p:nvPicPr>
          <p:cNvPr id="9" name="Picture 8">
            <a:extLst>
              <a:ext uri="{FF2B5EF4-FFF2-40B4-BE49-F238E27FC236}">
                <a16:creationId xmlns:a16="http://schemas.microsoft.com/office/drawing/2014/main" id="{D3C0A1A3-E791-13CB-F5CB-67A893F3952C}"/>
              </a:ext>
            </a:extLst>
          </p:cNvPr>
          <p:cNvPicPr>
            <a:picLocks noChangeAspect="1"/>
          </p:cNvPicPr>
          <p:nvPr/>
        </p:nvPicPr>
        <p:blipFill>
          <a:blip r:embed="rId4"/>
          <a:stretch>
            <a:fillRect/>
          </a:stretch>
        </p:blipFill>
        <p:spPr>
          <a:xfrm>
            <a:off x="126364" y="4098034"/>
            <a:ext cx="3384587" cy="2573696"/>
          </a:xfrm>
          <a:prstGeom prst="rect">
            <a:avLst/>
          </a:prstGeom>
        </p:spPr>
      </p:pic>
      <p:pic>
        <p:nvPicPr>
          <p:cNvPr id="11" name="Picture 10">
            <a:extLst>
              <a:ext uri="{FF2B5EF4-FFF2-40B4-BE49-F238E27FC236}">
                <a16:creationId xmlns:a16="http://schemas.microsoft.com/office/drawing/2014/main" id="{94FCE2D6-1D00-8FEA-EB61-44AE67C0B254}"/>
              </a:ext>
            </a:extLst>
          </p:cNvPr>
          <p:cNvPicPr>
            <a:picLocks noChangeAspect="1"/>
          </p:cNvPicPr>
          <p:nvPr/>
        </p:nvPicPr>
        <p:blipFill>
          <a:blip r:embed="rId5"/>
          <a:stretch>
            <a:fillRect/>
          </a:stretch>
        </p:blipFill>
        <p:spPr>
          <a:xfrm>
            <a:off x="4416672" y="4238197"/>
            <a:ext cx="3321221" cy="2328747"/>
          </a:xfrm>
          <a:prstGeom prst="rect">
            <a:avLst/>
          </a:prstGeom>
        </p:spPr>
      </p:pic>
    </p:spTree>
    <p:extLst>
      <p:ext uri="{BB962C8B-B14F-4D97-AF65-F5344CB8AC3E}">
        <p14:creationId xmlns:p14="http://schemas.microsoft.com/office/powerpoint/2010/main" val="25535373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F23E6-08F5-A4C7-3176-398733A685E1}"/>
              </a:ext>
            </a:extLst>
          </p:cNvPr>
          <p:cNvSpPr>
            <a:spLocks noGrp="1"/>
          </p:cNvSpPr>
          <p:nvPr>
            <p:ph type="ctrTitle"/>
          </p:nvPr>
        </p:nvSpPr>
        <p:spPr/>
        <p:txBody>
          <a:bodyPr/>
          <a:lstStyle/>
          <a:p>
            <a:r>
              <a:rPr lang="en-US" dirty="0"/>
              <a:t>Session 7:</a:t>
            </a:r>
            <a:br>
              <a:rPr lang="en-US" dirty="0"/>
            </a:br>
            <a:r>
              <a:rPr lang="en-US" dirty="0"/>
              <a:t>Consolidation of Projects</a:t>
            </a:r>
          </a:p>
        </p:txBody>
      </p:sp>
    </p:spTree>
    <p:extLst>
      <p:ext uri="{BB962C8B-B14F-4D97-AF65-F5344CB8AC3E}">
        <p14:creationId xmlns:p14="http://schemas.microsoft.com/office/powerpoint/2010/main" val="22282274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E54E-4A7D-75DD-D645-6FCA04F41B59}"/>
              </a:ext>
            </a:extLst>
          </p:cNvPr>
          <p:cNvSpPr>
            <a:spLocks noGrp="1"/>
          </p:cNvSpPr>
          <p:nvPr>
            <p:ph type="title"/>
          </p:nvPr>
        </p:nvSpPr>
        <p:spPr/>
        <p:txBody>
          <a:bodyPr>
            <a:normAutofit fontScale="90000"/>
          </a:bodyPr>
          <a:lstStyle/>
          <a:p>
            <a:r>
              <a:rPr lang="en-US" dirty="0"/>
              <a:t>A Corporation’s Value and the Value of a Family</a:t>
            </a:r>
          </a:p>
        </p:txBody>
      </p:sp>
      <p:sp>
        <p:nvSpPr>
          <p:cNvPr id="3" name="Content Placeholder 2">
            <a:extLst>
              <a:ext uri="{FF2B5EF4-FFF2-40B4-BE49-F238E27FC236}">
                <a16:creationId xmlns:a16="http://schemas.microsoft.com/office/drawing/2014/main" id="{EAD3ADD9-2248-AB02-3CA9-9415BB5EC579}"/>
              </a:ext>
            </a:extLst>
          </p:cNvPr>
          <p:cNvSpPr>
            <a:spLocks noGrp="1"/>
          </p:cNvSpPr>
          <p:nvPr>
            <p:ph idx="1"/>
          </p:nvPr>
        </p:nvSpPr>
        <p:spPr/>
        <p:txBody>
          <a:bodyPr/>
          <a:lstStyle/>
          <a:p>
            <a:r>
              <a:rPr lang="en-US" dirty="0"/>
              <a:t>To begin the discussion, I note that any corporation is a portfolio of different investments. </a:t>
            </a:r>
          </a:p>
          <a:p>
            <a:r>
              <a:rPr lang="en-US" dirty="0"/>
              <a:t>The investments could be factories, advertising, an internet website, investments in R&amp;D, training of employees and many other things. </a:t>
            </a:r>
          </a:p>
          <a:p>
            <a:r>
              <a:rPr lang="en-US" dirty="0"/>
              <a:t>The way I think about this portfolio of investments is a family tree where the family has a history and may last for many generations into the future. </a:t>
            </a:r>
          </a:p>
          <a:p>
            <a:r>
              <a:rPr lang="en-US" dirty="0"/>
              <a:t>If we for some reason want to value the family, we would need to not only value the current generation, but also future generations that will be there long after we are gone.</a:t>
            </a:r>
          </a:p>
        </p:txBody>
      </p:sp>
    </p:spTree>
    <p:extLst>
      <p:ext uri="{BB962C8B-B14F-4D97-AF65-F5344CB8AC3E}">
        <p14:creationId xmlns:p14="http://schemas.microsoft.com/office/powerpoint/2010/main" val="14469280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4" y="186270"/>
            <a:ext cx="8409137" cy="715581"/>
          </a:xfrm>
        </p:spPr>
        <p:txBody>
          <a:bodyPr>
            <a:normAutofit fontScale="90000"/>
          </a:bodyPr>
          <a:lstStyle/>
          <a:p>
            <a:pPr eaLnBrk="0" latinLnBrk="0" hangingPunct="0"/>
            <a:r>
              <a:rPr lang="en-US" dirty="0"/>
              <a:t>Family is Like a Corporation; Person is Like Project Finance – How would Value the Family</a:t>
            </a:r>
          </a:p>
        </p:txBody>
      </p:sp>
      <p:sp>
        <p:nvSpPr>
          <p:cNvPr id="4" name="Slide Number Placeholder 3"/>
          <p:cNvSpPr>
            <a:spLocks noGrp="1"/>
          </p:cNvSpPr>
          <p:nvPr>
            <p:ph type="sldNum" sz="quarter" idx="12"/>
          </p:nvPr>
        </p:nvSpPr>
        <p:spPr>
          <a:xfrm>
            <a:off x="11495315" y="6457951"/>
            <a:ext cx="696685" cy="400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B241CD2-1E45-42A3-B213-66A034DF9A3B}" type="slidenum">
              <a:rPr lang="en-GB" smtClean="0"/>
              <a:pPr algn="ctr"/>
              <a:t>76</a:t>
            </a:fld>
            <a:endParaRPr lang="ko-KR" altLang="en-US" dirty="0"/>
          </a:p>
        </p:txBody>
      </p:sp>
      <p:sp>
        <p:nvSpPr>
          <p:cNvPr id="3" name="TextBox 2">
            <a:extLst>
              <a:ext uri="{FF2B5EF4-FFF2-40B4-BE49-F238E27FC236}">
                <a16:creationId xmlns:a16="http://schemas.microsoft.com/office/drawing/2014/main" id="{30E1D567-B7EC-4E4C-8D6F-9AF7DD879055}"/>
              </a:ext>
            </a:extLst>
          </p:cNvPr>
          <p:cNvSpPr txBox="1"/>
          <p:nvPr/>
        </p:nvSpPr>
        <p:spPr>
          <a:xfrm>
            <a:off x="6558698" y="2391463"/>
            <a:ext cx="1117077" cy="507831"/>
          </a:xfrm>
          <a:prstGeom prst="rect">
            <a:avLst/>
          </a:prstGeom>
          <a:solidFill>
            <a:srgbClr val="FFFF00"/>
          </a:solidFill>
        </p:spPr>
        <p:txBody>
          <a:bodyPr wrap="square" rtlCol="0">
            <a:spAutoFit/>
          </a:bodyPr>
          <a:lstStyle/>
          <a:p>
            <a:r>
              <a:rPr lang="en-US" sz="1350" dirty="0"/>
              <a:t>Person is the project</a:t>
            </a:r>
          </a:p>
        </p:txBody>
      </p:sp>
      <p:cxnSp>
        <p:nvCxnSpPr>
          <p:cNvPr id="7" name="Straight Arrow Connector 6">
            <a:extLst>
              <a:ext uri="{FF2B5EF4-FFF2-40B4-BE49-F238E27FC236}">
                <a16:creationId xmlns:a16="http://schemas.microsoft.com/office/drawing/2014/main" id="{7298C546-1605-41F9-99EF-512BD6294292}"/>
              </a:ext>
            </a:extLst>
          </p:cNvPr>
          <p:cNvCxnSpPr/>
          <p:nvPr/>
        </p:nvCxnSpPr>
        <p:spPr>
          <a:xfrm flipH="1">
            <a:off x="5073978" y="2876210"/>
            <a:ext cx="1534213" cy="363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BA5C325-3EAE-4E89-B010-B0057AA00259}"/>
              </a:ext>
            </a:extLst>
          </p:cNvPr>
          <p:cNvSpPr txBox="1"/>
          <p:nvPr/>
        </p:nvSpPr>
        <p:spPr>
          <a:xfrm>
            <a:off x="6558698" y="4003968"/>
            <a:ext cx="1117077" cy="715581"/>
          </a:xfrm>
          <a:prstGeom prst="rect">
            <a:avLst/>
          </a:prstGeom>
          <a:solidFill>
            <a:srgbClr val="FFFF00"/>
          </a:solidFill>
        </p:spPr>
        <p:txBody>
          <a:bodyPr wrap="square" rtlCol="0">
            <a:spAutoFit/>
          </a:bodyPr>
          <a:lstStyle/>
          <a:p>
            <a:r>
              <a:rPr lang="en-US" sz="1350" dirty="0"/>
              <a:t>Entire Family is the Corporation</a:t>
            </a:r>
          </a:p>
        </p:txBody>
      </p:sp>
      <p:sp>
        <p:nvSpPr>
          <p:cNvPr id="9" name="TextBox 8">
            <a:extLst>
              <a:ext uri="{FF2B5EF4-FFF2-40B4-BE49-F238E27FC236}">
                <a16:creationId xmlns:a16="http://schemas.microsoft.com/office/drawing/2014/main" id="{9E294743-B908-1D69-1D1B-A4F01C5FDB47}"/>
              </a:ext>
            </a:extLst>
          </p:cNvPr>
          <p:cNvSpPr txBox="1"/>
          <p:nvPr/>
        </p:nvSpPr>
        <p:spPr>
          <a:xfrm>
            <a:off x="311727" y="4696465"/>
            <a:ext cx="2192483" cy="715581"/>
          </a:xfrm>
          <a:prstGeom prst="rect">
            <a:avLst/>
          </a:prstGeom>
          <a:solidFill>
            <a:srgbClr val="00B0F0"/>
          </a:solidFill>
        </p:spPr>
        <p:txBody>
          <a:bodyPr wrap="square" rtlCol="0">
            <a:spAutoFit/>
          </a:bodyPr>
          <a:lstStyle/>
          <a:p>
            <a:r>
              <a:rPr lang="en-US" sz="1350" dirty="0"/>
              <a:t>Success of a family depends on the success of individuals in the family</a:t>
            </a:r>
          </a:p>
        </p:txBody>
      </p:sp>
      <p:sp>
        <p:nvSpPr>
          <p:cNvPr id="6" name="TextBox 5">
            <a:extLst>
              <a:ext uri="{FF2B5EF4-FFF2-40B4-BE49-F238E27FC236}">
                <a16:creationId xmlns:a16="http://schemas.microsoft.com/office/drawing/2014/main" id="{6F732432-550F-B012-AB0D-9135EFFCE77D}"/>
              </a:ext>
            </a:extLst>
          </p:cNvPr>
          <p:cNvSpPr txBox="1"/>
          <p:nvPr/>
        </p:nvSpPr>
        <p:spPr>
          <a:xfrm>
            <a:off x="3772593" y="5054256"/>
            <a:ext cx="3018905" cy="715581"/>
          </a:xfrm>
          <a:prstGeom prst="rect">
            <a:avLst/>
          </a:prstGeom>
          <a:solidFill>
            <a:srgbClr val="92D050"/>
          </a:solidFill>
        </p:spPr>
        <p:txBody>
          <a:bodyPr wrap="square" rtlCol="0">
            <a:spAutoFit/>
          </a:bodyPr>
          <a:lstStyle/>
          <a:p>
            <a:r>
              <a:rPr lang="en-US" sz="1350" dirty="0"/>
              <a:t>Terminal Value of Future Generations Difficult to Compute – Comes from Potential from Future Generations</a:t>
            </a:r>
          </a:p>
        </p:txBody>
      </p:sp>
      <p:sp>
        <p:nvSpPr>
          <p:cNvPr id="10" name="TextBox 9">
            <a:extLst>
              <a:ext uri="{FF2B5EF4-FFF2-40B4-BE49-F238E27FC236}">
                <a16:creationId xmlns:a16="http://schemas.microsoft.com/office/drawing/2014/main" id="{470F2D88-D201-6DED-3287-24B5A3ECFBB4}"/>
              </a:ext>
            </a:extLst>
          </p:cNvPr>
          <p:cNvSpPr txBox="1"/>
          <p:nvPr/>
        </p:nvSpPr>
        <p:spPr>
          <a:xfrm>
            <a:off x="311727" y="1675882"/>
            <a:ext cx="3018905" cy="715581"/>
          </a:xfrm>
          <a:prstGeom prst="rect">
            <a:avLst/>
          </a:prstGeom>
          <a:solidFill>
            <a:srgbClr val="92D050"/>
          </a:solidFill>
        </p:spPr>
        <p:txBody>
          <a:bodyPr wrap="square" rtlCol="0">
            <a:spAutoFit/>
          </a:bodyPr>
          <a:lstStyle/>
          <a:p>
            <a:r>
              <a:rPr lang="en-US" sz="1350" dirty="0"/>
              <a:t>Potential for Next Generation as a Guide for the Performance History of Prior Generation</a:t>
            </a:r>
          </a:p>
        </p:txBody>
      </p:sp>
      <p:pic>
        <p:nvPicPr>
          <p:cNvPr id="16" name="Picture 15" descr="A picture containing text, queen&#10;&#10;Description automatically generated">
            <a:extLst>
              <a:ext uri="{FF2B5EF4-FFF2-40B4-BE49-F238E27FC236}">
                <a16:creationId xmlns:a16="http://schemas.microsoft.com/office/drawing/2014/main" id="{55457399-7EE7-75B0-FE07-5A9E293FC575}"/>
              </a:ext>
            </a:extLst>
          </p:cNvPr>
          <p:cNvPicPr>
            <a:picLocks noChangeAspect="1"/>
          </p:cNvPicPr>
          <p:nvPr/>
        </p:nvPicPr>
        <p:blipFill>
          <a:blip r:embed="rId2"/>
          <a:stretch>
            <a:fillRect/>
          </a:stretch>
        </p:blipFill>
        <p:spPr>
          <a:xfrm>
            <a:off x="3320394" y="1500996"/>
            <a:ext cx="3273860" cy="3388356"/>
          </a:xfrm>
          <a:prstGeom prst="rect">
            <a:avLst/>
          </a:prstGeom>
        </p:spPr>
      </p:pic>
    </p:spTree>
    <p:extLst>
      <p:ext uri="{BB962C8B-B14F-4D97-AF65-F5344CB8AC3E}">
        <p14:creationId xmlns:p14="http://schemas.microsoft.com/office/powerpoint/2010/main" val="13168539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A65A-DBF0-8BB3-A50C-441684EE5729}"/>
              </a:ext>
            </a:extLst>
          </p:cNvPr>
          <p:cNvSpPr>
            <a:spLocks noGrp="1"/>
          </p:cNvSpPr>
          <p:nvPr>
            <p:ph type="title"/>
          </p:nvPr>
        </p:nvSpPr>
        <p:spPr/>
        <p:txBody>
          <a:bodyPr/>
          <a:lstStyle/>
          <a:p>
            <a:r>
              <a:rPr lang="en-US" dirty="0"/>
              <a:t>Biggest Problems in Corporate Finance</a:t>
            </a:r>
          </a:p>
        </p:txBody>
      </p:sp>
      <p:sp>
        <p:nvSpPr>
          <p:cNvPr id="3" name="Content Placeholder 2">
            <a:extLst>
              <a:ext uri="{FF2B5EF4-FFF2-40B4-BE49-F238E27FC236}">
                <a16:creationId xmlns:a16="http://schemas.microsoft.com/office/drawing/2014/main" id="{7209EB4A-AE77-324A-6EB7-7726D5486D9F}"/>
              </a:ext>
            </a:extLst>
          </p:cNvPr>
          <p:cNvSpPr>
            <a:spLocks noGrp="1"/>
          </p:cNvSpPr>
          <p:nvPr>
            <p:ph idx="1"/>
          </p:nvPr>
        </p:nvSpPr>
        <p:spPr/>
        <p:txBody>
          <a:bodyPr/>
          <a:lstStyle/>
          <a:p>
            <a:r>
              <a:rPr lang="en-US" dirty="0"/>
              <a:t>The biggest item of value in a corporate DCF analysis is the terminal value as a corporation is assumed to last indefinitely (forever).</a:t>
            </a:r>
          </a:p>
          <a:p>
            <a:pPr lvl="1"/>
            <a:r>
              <a:rPr lang="en-US" dirty="0"/>
              <a:t>In the long-term future, all of the management will be replaced</a:t>
            </a:r>
          </a:p>
          <a:p>
            <a:pPr lvl="1"/>
            <a:r>
              <a:rPr lang="en-US" dirty="0"/>
              <a:t>In the long-term future, all of the current products will be obsolete</a:t>
            </a:r>
          </a:p>
          <a:p>
            <a:pPr lvl="1"/>
            <a:r>
              <a:rPr lang="en-US" dirty="0"/>
              <a:t>In the long-term, all existing assets (except land) will be retired</a:t>
            </a:r>
          </a:p>
          <a:p>
            <a:pPr lvl="1"/>
            <a:r>
              <a:rPr lang="en-US" dirty="0"/>
              <a:t>Value in the long-term comes from the ability of management to earn returns above the cost of capital; why should we assume management can continually earn high returns on new projects</a:t>
            </a:r>
          </a:p>
          <a:p>
            <a:r>
              <a:rPr lang="en-US" dirty="0"/>
              <a:t>A really big problem in corporation is what WACC to use in valuation</a:t>
            </a:r>
          </a:p>
          <a:p>
            <a:pPr lvl="1"/>
            <a:r>
              <a:rPr lang="en-US" dirty="0"/>
              <a:t>Assuming a constant WACC is crazy</a:t>
            </a:r>
          </a:p>
          <a:p>
            <a:pPr lvl="1"/>
            <a:r>
              <a:rPr lang="en-US" dirty="0"/>
              <a:t>Everybody has different opinions about what the equity risk premium and the beta are, leading to dramatic differences in WACC</a:t>
            </a:r>
          </a:p>
          <a:p>
            <a:pPr lvl="1"/>
            <a:r>
              <a:rPr lang="en-US" dirty="0"/>
              <a:t>There continue to be problems with valuing the tax shield from interest in WACC and debates about un-levering and re-levering Beta and adjusted net present value</a:t>
            </a:r>
          </a:p>
          <a:p>
            <a:r>
              <a:rPr lang="en-US" dirty="0"/>
              <a:t>Another big problem in corporate finance is interpreting EPS, ROE and ROIC along with P/E, EV/EBITDA and Price to Book Ratio</a:t>
            </a:r>
          </a:p>
          <a:p>
            <a:pPr lvl="1"/>
            <a:r>
              <a:rPr lang="en-US" dirty="0"/>
              <a:t>When companies are growing fast, the ROE and ROIC will be lower than the equity or project IRR while when companies are not investing the reverse will be true</a:t>
            </a:r>
          </a:p>
          <a:p>
            <a:pPr lvl="1"/>
            <a:r>
              <a:rPr lang="en-US" dirty="0"/>
              <a:t>The value impacts of this can be resolved with project finance analysis. </a:t>
            </a:r>
          </a:p>
        </p:txBody>
      </p:sp>
    </p:spTree>
    <p:extLst>
      <p:ext uri="{BB962C8B-B14F-4D97-AF65-F5344CB8AC3E}">
        <p14:creationId xmlns:p14="http://schemas.microsoft.com/office/powerpoint/2010/main" val="15224753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D428-B4C6-B1C3-982D-DF2A88A69555}"/>
              </a:ext>
            </a:extLst>
          </p:cNvPr>
          <p:cNvSpPr>
            <a:spLocks noGrp="1"/>
          </p:cNvSpPr>
          <p:nvPr>
            <p:ph type="title"/>
          </p:nvPr>
        </p:nvSpPr>
        <p:spPr/>
        <p:txBody>
          <a:bodyPr>
            <a:normAutofit fontScale="90000"/>
          </a:bodyPr>
          <a:lstStyle/>
          <a:p>
            <a:r>
              <a:rPr lang="en-US" dirty="0"/>
              <a:t>These Problems Do Not Exist in Project Finance</a:t>
            </a:r>
          </a:p>
        </p:txBody>
      </p:sp>
      <p:sp>
        <p:nvSpPr>
          <p:cNvPr id="3" name="Content Placeholder 2">
            <a:extLst>
              <a:ext uri="{FF2B5EF4-FFF2-40B4-BE49-F238E27FC236}">
                <a16:creationId xmlns:a16="http://schemas.microsoft.com/office/drawing/2014/main" id="{BE1E98AB-7B48-CD3D-21DF-DD64D130F930}"/>
              </a:ext>
            </a:extLst>
          </p:cNvPr>
          <p:cNvSpPr>
            <a:spLocks noGrp="1"/>
          </p:cNvSpPr>
          <p:nvPr>
            <p:ph idx="1"/>
          </p:nvPr>
        </p:nvSpPr>
        <p:spPr/>
        <p:txBody>
          <a:bodyPr/>
          <a:lstStyle/>
          <a:p>
            <a:r>
              <a:rPr lang="en-US" dirty="0"/>
              <a:t>Value a project over its life and don’t need terminal value</a:t>
            </a:r>
          </a:p>
          <a:p>
            <a:r>
              <a:rPr lang="en-US" dirty="0"/>
              <a:t>Discount rate changes, but stable discount rate for a mature project can be established from transactions (when your children become mature, you know their value)</a:t>
            </a:r>
          </a:p>
          <a:p>
            <a:r>
              <a:rPr lang="en-US" dirty="0"/>
              <a:t>Most of the cost of capital comes from debt and the mature equity cost of capital is a bit above (or even below) the interest rate</a:t>
            </a:r>
          </a:p>
          <a:p>
            <a:r>
              <a:rPr lang="en-US" dirty="0"/>
              <a:t>Problems: Irrelevant to use ROIC, ROE, EV/EBITDA, P/E – this makes these ratios irrelevant in fast growing or fast declining corporations. It may be depressing, but this can make just about all financial statement analysis irrelevant for corporate valuation.</a:t>
            </a:r>
          </a:p>
          <a:p>
            <a:r>
              <a:rPr lang="en-US" dirty="0"/>
              <a:t>Market to Book Value can be assessed by the ability to earn returns above the cost of capital.</a:t>
            </a:r>
          </a:p>
          <a:p>
            <a:pPr lvl="1"/>
            <a:r>
              <a:rPr lang="en-US" dirty="0"/>
              <a:t>Book Value (without write-offs) is the equity value on the balance sheet</a:t>
            </a:r>
          </a:p>
          <a:p>
            <a:pPr lvl="1"/>
            <a:r>
              <a:rPr lang="en-US" dirty="0"/>
              <a:t>Cash Flow from Book Value at Cost of Capital can be computed with PMT</a:t>
            </a:r>
          </a:p>
          <a:p>
            <a:pPr lvl="1"/>
            <a:r>
              <a:rPr lang="en-US" dirty="0"/>
              <a:t>Cash Flow from Premium Above Book Value can be computed with PMT and Higher Interest Rate</a:t>
            </a:r>
          </a:p>
          <a:p>
            <a:pPr lvl="1"/>
            <a:r>
              <a:rPr lang="en-US" dirty="0"/>
              <a:t>Theoretical Price to Book Ratio can be computed from PV</a:t>
            </a:r>
          </a:p>
        </p:txBody>
      </p:sp>
    </p:spTree>
    <p:extLst>
      <p:ext uri="{BB962C8B-B14F-4D97-AF65-F5344CB8AC3E}">
        <p14:creationId xmlns:p14="http://schemas.microsoft.com/office/powerpoint/2010/main" val="21416499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F802-0962-8AAB-B9B7-BE6A079FCBA1}"/>
              </a:ext>
            </a:extLst>
          </p:cNvPr>
          <p:cNvSpPr>
            <a:spLocks noGrp="1"/>
          </p:cNvSpPr>
          <p:nvPr>
            <p:ph type="title"/>
          </p:nvPr>
        </p:nvSpPr>
        <p:spPr/>
        <p:txBody>
          <a:bodyPr/>
          <a:lstStyle/>
          <a:p>
            <a:r>
              <a:rPr lang="en-US" dirty="0"/>
              <a:t>Returns and Market to Book Ratio</a:t>
            </a:r>
          </a:p>
        </p:txBody>
      </p:sp>
      <p:sp>
        <p:nvSpPr>
          <p:cNvPr id="3" name="Content Placeholder 2">
            <a:extLst>
              <a:ext uri="{FF2B5EF4-FFF2-40B4-BE49-F238E27FC236}">
                <a16:creationId xmlns:a16="http://schemas.microsoft.com/office/drawing/2014/main" id="{98C9C035-5317-A015-B47E-90818ECE4A3E}"/>
              </a:ext>
            </a:extLst>
          </p:cNvPr>
          <p:cNvSpPr>
            <a:spLocks noGrp="1"/>
          </p:cNvSpPr>
          <p:nvPr>
            <p:ph idx="1"/>
          </p:nvPr>
        </p:nvSpPr>
        <p:spPr/>
        <p:txBody>
          <a:bodyPr/>
          <a:lstStyle/>
          <a:p>
            <a:r>
              <a:rPr lang="en-US" dirty="0"/>
              <a:t>Orsted is case study</a:t>
            </a:r>
          </a:p>
          <a:p>
            <a:endParaRPr lang="en-US" dirty="0"/>
          </a:p>
        </p:txBody>
      </p:sp>
      <p:pic>
        <p:nvPicPr>
          <p:cNvPr id="5" name="Picture 4">
            <a:extLst>
              <a:ext uri="{FF2B5EF4-FFF2-40B4-BE49-F238E27FC236}">
                <a16:creationId xmlns:a16="http://schemas.microsoft.com/office/drawing/2014/main" id="{3C439038-59BC-6403-3482-E10168FEA6F1}"/>
              </a:ext>
            </a:extLst>
          </p:cNvPr>
          <p:cNvPicPr>
            <a:picLocks noChangeAspect="1"/>
          </p:cNvPicPr>
          <p:nvPr/>
        </p:nvPicPr>
        <p:blipFill>
          <a:blip r:embed="rId2"/>
          <a:stretch>
            <a:fillRect/>
          </a:stretch>
        </p:blipFill>
        <p:spPr>
          <a:xfrm>
            <a:off x="304801" y="2078453"/>
            <a:ext cx="8316687" cy="3569872"/>
          </a:xfrm>
          <a:prstGeom prst="rect">
            <a:avLst/>
          </a:prstGeom>
        </p:spPr>
      </p:pic>
    </p:spTree>
    <p:extLst>
      <p:ext uri="{BB962C8B-B14F-4D97-AF65-F5344CB8AC3E}">
        <p14:creationId xmlns:p14="http://schemas.microsoft.com/office/powerpoint/2010/main" val="4120348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ABD5-600C-093C-0E7E-D91CEF1E3D12}"/>
              </a:ext>
            </a:extLst>
          </p:cNvPr>
          <p:cNvSpPr>
            <a:spLocks noGrp="1"/>
          </p:cNvSpPr>
          <p:nvPr>
            <p:ph type="title"/>
          </p:nvPr>
        </p:nvSpPr>
        <p:spPr/>
        <p:txBody>
          <a:bodyPr/>
          <a:lstStyle/>
          <a:p>
            <a:r>
              <a:rPr lang="en-US" dirty="0"/>
              <a:t>Subjects</a:t>
            </a:r>
          </a:p>
        </p:txBody>
      </p:sp>
      <p:sp>
        <p:nvSpPr>
          <p:cNvPr id="3" name="Content Placeholder 2">
            <a:extLst>
              <a:ext uri="{FF2B5EF4-FFF2-40B4-BE49-F238E27FC236}">
                <a16:creationId xmlns:a16="http://schemas.microsoft.com/office/drawing/2014/main" id="{35FA712C-F537-29EF-33DC-C1B46D0035E4}"/>
              </a:ext>
            </a:extLst>
          </p:cNvPr>
          <p:cNvSpPr>
            <a:spLocks noGrp="1"/>
          </p:cNvSpPr>
          <p:nvPr>
            <p:ph idx="1"/>
          </p:nvPr>
        </p:nvSpPr>
        <p:spPr/>
        <p:txBody>
          <a:bodyPr/>
          <a:lstStyle/>
          <a:p>
            <a:r>
              <a:rPr lang="en-US" dirty="0"/>
              <a:t>Location of Files and Videos</a:t>
            </a:r>
          </a:p>
          <a:p>
            <a:r>
              <a:rPr lang="en-US" dirty="0"/>
              <a:t>Last session implication</a:t>
            </a:r>
          </a:p>
          <a:p>
            <a:pPr lvl="1"/>
            <a:r>
              <a:rPr lang="en-US" dirty="0"/>
              <a:t>When somebody tells you that your model is wrong because you increased the length of the PPA and nothing happened to the IRR you can explain it.</a:t>
            </a:r>
          </a:p>
          <a:p>
            <a:pPr lvl="1"/>
            <a:r>
              <a:rPr lang="en-US" dirty="0"/>
              <a:t>Why a bit of delay in the project up-front has a bigger impact than a lot of money in the future</a:t>
            </a:r>
          </a:p>
          <a:p>
            <a:pPr lvl="1"/>
            <a:r>
              <a:rPr lang="en-US" dirty="0"/>
              <a:t>Why you want to structure the debt to get dividends as soon as possible</a:t>
            </a:r>
          </a:p>
          <a:p>
            <a:pPr lvl="1"/>
            <a:r>
              <a:rPr lang="en-US" dirty="0"/>
              <a:t>Why MIRR is crap</a:t>
            </a:r>
          </a:p>
          <a:p>
            <a:pPr lvl="1"/>
            <a:r>
              <a:rPr lang="en-US" dirty="0"/>
              <a:t>In terms of excel, be very careful and try to get flexible timelines</a:t>
            </a:r>
          </a:p>
          <a:p>
            <a:r>
              <a:rPr lang="en-US" dirty="0"/>
              <a:t>Show you where we are going</a:t>
            </a:r>
          </a:p>
          <a:p>
            <a:pPr lvl="1"/>
            <a:r>
              <a:rPr lang="en-US" dirty="0"/>
              <a:t>Debt in the model</a:t>
            </a:r>
          </a:p>
          <a:p>
            <a:pPr lvl="1"/>
            <a:r>
              <a:rPr lang="en-US" dirty="0"/>
              <a:t>Difficult timelines and summing the debt</a:t>
            </a:r>
          </a:p>
          <a:p>
            <a:pPr lvl="1"/>
            <a:r>
              <a:rPr lang="en-US" dirty="0"/>
              <a:t>How is the DSCR defined and defining risk with Monte Carlo simulation (not very useful in the real world)</a:t>
            </a:r>
          </a:p>
          <a:p>
            <a:pPr lvl="1"/>
            <a:r>
              <a:rPr lang="en-US" dirty="0"/>
              <a:t>Pain point of circular references</a:t>
            </a:r>
          </a:p>
          <a:p>
            <a:pPr lvl="1"/>
            <a:r>
              <a:rPr lang="en-US" dirty="0"/>
              <a:t>Corporate finance and project finance</a:t>
            </a:r>
          </a:p>
          <a:p>
            <a:r>
              <a:rPr lang="en-US" dirty="0"/>
              <a:t>My original idea of this session was absurd</a:t>
            </a:r>
          </a:p>
        </p:txBody>
      </p:sp>
    </p:spTree>
    <p:extLst>
      <p:ext uri="{BB962C8B-B14F-4D97-AF65-F5344CB8AC3E}">
        <p14:creationId xmlns:p14="http://schemas.microsoft.com/office/powerpoint/2010/main" val="22515004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93BE6-B2C9-661A-4290-F706161F31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96E5E-F141-FE6A-ED7C-2E58EA1A3A97}"/>
              </a:ext>
            </a:extLst>
          </p:cNvPr>
          <p:cNvSpPr>
            <a:spLocks noGrp="1"/>
          </p:cNvSpPr>
          <p:nvPr>
            <p:ph type="title"/>
          </p:nvPr>
        </p:nvSpPr>
        <p:spPr/>
        <p:txBody>
          <a:bodyPr/>
          <a:lstStyle/>
          <a:p>
            <a:r>
              <a:rPr lang="en-US" dirty="0"/>
              <a:t>Financial Ratios for Stable Corporation</a:t>
            </a:r>
          </a:p>
        </p:txBody>
      </p:sp>
      <p:sp>
        <p:nvSpPr>
          <p:cNvPr id="3" name="Content Placeholder 2">
            <a:extLst>
              <a:ext uri="{FF2B5EF4-FFF2-40B4-BE49-F238E27FC236}">
                <a16:creationId xmlns:a16="http://schemas.microsoft.com/office/drawing/2014/main" id="{93CCB7CD-9914-DE37-9B68-0652A58735B1}"/>
              </a:ext>
            </a:extLst>
          </p:cNvPr>
          <p:cNvSpPr>
            <a:spLocks noGrp="1"/>
          </p:cNvSpPr>
          <p:nvPr>
            <p:ph idx="1"/>
          </p:nvPr>
        </p:nvSpPr>
        <p:spPr/>
        <p:txBody>
          <a:bodyPr/>
          <a:lstStyle/>
          <a:p>
            <a:r>
              <a:rPr lang="en-US" dirty="0"/>
              <a:t>.</a:t>
            </a:r>
          </a:p>
          <a:p>
            <a:endParaRPr lang="en-US" dirty="0"/>
          </a:p>
        </p:txBody>
      </p:sp>
      <p:pic>
        <p:nvPicPr>
          <p:cNvPr id="5" name="Picture 4">
            <a:extLst>
              <a:ext uri="{FF2B5EF4-FFF2-40B4-BE49-F238E27FC236}">
                <a16:creationId xmlns:a16="http://schemas.microsoft.com/office/drawing/2014/main" id="{F0487299-8759-12F9-27B4-C273A073B89F}"/>
              </a:ext>
            </a:extLst>
          </p:cNvPr>
          <p:cNvPicPr>
            <a:picLocks noChangeAspect="1"/>
          </p:cNvPicPr>
          <p:nvPr/>
        </p:nvPicPr>
        <p:blipFill>
          <a:blip r:embed="rId2"/>
          <a:stretch>
            <a:fillRect/>
          </a:stretch>
        </p:blipFill>
        <p:spPr>
          <a:xfrm>
            <a:off x="200025" y="1704464"/>
            <a:ext cx="8522898" cy="3608525"/>
          </a:xfrm>
          <a:prstGeom prst="rect">
            <a:avLst/>
          </a:prstGeom>
        </p:spPr>
      </p:pic>
    </p:spTree>
    <p:extLst>
      <p:ext uri="{BB962C8B-B14F-4D97-AF65-F5344CB8AC3E}">
        <p14:creationId xmlns:p14="http://schemas.microsoft.com/office/powerpoint/2010/main" val="5780483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1AE69-55AE-8292-5EF7-C2F9B42D5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29434-3658-97AA-3064-DE19368E2D37}"/>
              </a:ext>
            </a:extLst>
          </p:cNvPr>
          <p:cNvSpPr>
            <a:spLocks noGrp="1"/>
          </p:cNvSpPr>
          <p:nvPr>
            <p:ph type="title"/>
          </p:nvPr>
        </p:nvSpPr>
        <p:spPr/>
        <p:txBody>
          <a:bodyPr>
            <a:normAutofit fontScale="90000"/>
          </a:bodyPr>
          <a:lstStyle/>
          <a:p>
            <a:r>
              <a:rPr lang="en-US" dirty="0"/>
              <a:t>Stable Company EV/EBITDA, ROIC and Project IRR</a:t>
            </a:r>
          </a:p>
        </p:txBody>
      </p:sp>
      <p:sp>
        <p:nvSpPr>
          <p:cNvPr id="3" name="Content Placeholder 2">
            <a:extLst>
              <a:ext uri="{FF2B5EF4-FFF2-40B4-BE49-F238E27FC236}">
                <a16:creationId xmlns:a16="http://schemas.microsoft.com/office/drawing/2014/main" id="{077D177E-EAB8-917B-CC46-9C18F9638348}"/>
              </a:ext>
            </a:extLst>
          </p:cNvPr>
          <p:cNvSpPr>
            <a:spLocks noGrp="1"/>
          </p:cNvSpPr>
          <p:nvPr>
            <p:ph idx="1"/>
          </p:nvPr>
        </p:nvSpPr>
        <p:spPr/>
        <p:txBody>
          <a:bodyPr/>
          <a:lstStyle/>
          <a:p>
            <a:r>
              <a:rPr lang="en-US" dirty="0"/>
              <a:t>.</a:t>
            </a:r>
          </a:p>
          <a:p>
            <a:endParaRPr lang="en-US" dirty="0"/>
          </a:p>
        </p:txBody>
      </p:sp>
      <p:pic>
        <p:nvPicPr>
          <p:cNvPr id="5" name="Picture 4">
            <a:extLst>
              <a:ext uri="{FF2B5EF4-FFF2-40B4-BE49-F238E27FC236}">
                <a16:creationId xmlns:a16="http://schemas.microsoft.com/office/drawing/2014/main" id="{CB826235-949B-DC7B-6710-49D76B61DF48}"/>
              </a:ext>
            </a:extLst>
          </p:cNvPr>
          <p:cNvPicPr>
            <a:picLocks noChangeAspect="1"/>
          </p:cNvPicPr>
          <p:nvPr/>
        </p:nvPicPr>
        <p:blipFill>
          <a:blip r:embed="rId2"/>
          <a:stretch>
            <a:fillRect/>
          </a:stretch>
        </p:blipFill>
        <p:spPr>
          <a:xfrm>
            <a:off x="261256" y="1766612"/>
            <a:ext cx="8621487" cy="3741299"/>
          </a:xfrm>
          <a:prstGeom prst="rect">
            <a:avLst/>
          </a:prstGeom>
        </p:spPr>
      </p:pic>
    </p:spTree>
    <p:extLst>
      <p:ext uri="{BB962C8B-B14F-4D97-AF65-F5344CB8AC3E}">
        <p14:creationId xmlns:p14="http://schemas.microsoft.com/office/powerpoint/2010/main" val="1131278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9561-CBC2-326A-B6D8-55C1D0DA1D04}"/>
              </a:ext>
            </a:extLst>
          </p:cNvPr>
          <p:cNvSpPr>
            <a:spLocks noGrp="1"/>
          </p:cNvSpPr>
          <p:nvPr>
            <p:ph type="title"/>
          </p:nvPr>
        </p:nvSpPr>
        <p:spPr/>
        <p:txBody>
          <a:bodyPr>
            <a:normAutofit fontScale="90000"/>
          </a:bodyPr>
          <a:lstStyle/>
          <a:p>
            <a:r>
              <a:rPr lang="en-US" dirty="0"/>
              <a:t>Return and Price to Book Ratio for Oil Companies</a:t>
            </a:r>
          </a:p>
        </p:txBody>
      </p:sp>
      <p:sp>
        <p:nvSpPr>
          <p:cNvPr id="3" name="Content Placeholder 2">
            <a:extLst>
              <a:ext uri="{FF2B5EF4-FFF2-40B4-BE49-F238E27FC236}">
                <a16:creationId xmlns:a16="http://schemas.microsoft.com/office/drawing/2014/main" id="{F0557BD5-8313-5DA4-3041-9B22BD8C3406}"/>
              </a:ext>
            </a:extLst>
          </p:cNvPr>
          <p:cNvSpPr>
            <a:spLocks noGrp="1"/>
          </p:cNvSpPr>
          <p:nvPr>
            <p:ph idx="1"/>
          </p:nvPr>
        </p:nvSpPr>
        <p:spPr/>
        <p:txBody>
          <a:bodyPr/>
          <a:lstStyle/>
          <a:p>
            <a:r>
              <a:rPr lang="en-US" dirty="0"/>
              <a:t>Look at Equity IRR -- Seems to require about 15% to 18% to generate value of 2.0 to 2.5x value relative to the investment. Note that the beta is .9</a:t>
            </a:r>
          </a:p>
          <a:p>
            <a:endParaRPr lang="en-US" dirty="0"/>
          </a:p>
        </p:txBody>
      </p:sp>
      <p:sp>
        <p:nvSpPr>
          <p:cNvPr id="4" name="Slide Number Placeholder 3">
            <a:extLst>
              <a:ext uri="{FF2B5EF4-FFF2-40B4-BE49-F238E27FC236}">
                <a16:creationId xmlns:a16="http://schemas.microsoft.com/office/drawing/2014/main" id="{08627B59-276A-9DA3-A554-B6C99622432E}"/>
              </a:ext>
            </a:extLst>
          </p:cNvPr>
          <p:cNvSpPr>
            <a:spLocks noGrp="1"/>
          </p:cNvSpPr>
          <p:nvPr>
            <p:ph type="sldNum" sz="quarter" idx="12"/>
          </p:nvPr>
        </p:nvSpPr>
        <p:spPr>
          <a:xfrm>
            <a:off x="11495315" y="6457951"/>
            <a:ext cx="696685" cy="400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241CD2-1E45-42A3-B213-66A034DF9A3B}" type="slidenum">
              <a:rPr lang="en-GB" smtClean="0"/>
              <a:pPr/>
              <a:t>82</a:t>
            </a:fld>
            <a:endParaRPr lang="en-GB" dirty="0"/>
          </a:p>
        </p:txBody>
      </p:sp>
      <p:pic>
        <p:nvPicPr>
          <p:cNvPr id="8" name="Picture 7">
            <a:extLst>
              <a:ext uri="{FF2B5EF4-FFF2-40B4-BE49-F238E27FC236}">
                <a16:creationId xmlns:a16="http://schemas.microsoft.com/office/drawing/2014/main" id="{DAC44DC6-B3AA-5D08-A196-D091A40536F3}"/>
              </a:ext>
            </a:extLst>
          </p:cNvPr>
          <p:cNvPicPr>
            <a:picLocks noChangeAspect="1"/>
          </p:cNvPicPr>
          <p:nvPr/>
        </p:nvPicPr>
        <p:blipFill>
          <a:blip r:embed="rId2"/>
          <a:stretch>
            <a:fillRect/>
          </a:stretch>
        </p:blipFill>
        <p:spPr>
          <a:xfrm>
            <a:off x="354058" y="2468783"/>
            <a:ext cx="7598304" cy="3454986"/>
          </a:xfrm>
          <a:prstGeom prst="rect">
            <a:avLst/>
          </a:prstGeom>
        </p:spPr>
      </p:pic>
    </p:spTree>
    <p:extLst>
      <p:ext uri="{BB962C8B-B14F-4D97-AF65-F5344CB8AC3E}">
        <p14:creationId xmlns:p14="http://schemas.microsoft.com/office/powerpoint/2010/main" val="19173354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040A-87A2-93E6-9EE8-AA26A61E470F}"/>
              </a:ext>
            </a:extLst>
          </p:cNvPr>
          <p:cNvSpPr>
            <a:spLocks noGrp="1"/>
          </p:cNvSpPr>
          <p:nvPr>
            <p:ph type="title"/>
          </p:nvPr>
        </p:nvSpPr>
        <p:spPr/>
        <p:txBody>
          <a:bodyPr>
            <a:normAutofit fontScale="90000"/>
          </a:bodyPr>
          <a:lstStyle/>
          <a:p>
            <a:r>
              <a:rPr lang="en-US" dirty="0"/>
              <a:t>Reconciliation of IRR and ROE – Large Renewable Developer</a:t>
            </a:r>
          </a:p>
        </p:txBody>
      </p:sp>
      <p:sp>
        <p:nvSpPr>
          <p:cNvPr id="3" name="Content Placeholder 2">
            <a:extLst>
              <a:ext uri="{FF2B5EF4-FFF2-40B4-BE49-F238E27FC236}">
                <a16:creationId xmlns:a16="http://schemas.microsoft.com/office/drawing/2014/main" id="{DBFA5967-827F-1346-A5D7-EC8A7A3C50AB}"/>
              </a:ext>
            </a:extLst>
          </p:cNvPr>
          <p:cNvSpPr>
            <a:spLocks noGrp="1"/>
          </p:cNvSpPr>
          <p:nvPr>
            <p:ph idx="1"/>
          </p:nvPr>
        </p:nvSpPr>
        <p:spPr/>
        <p:txBody>
          <a:bodyPr/>
          <a:lstStyle/>
          <a:p>
            <a:r>
              <a:rPr lang="en-US" dirty="0"/>
              <a:t>About 7% to 12% return leads to much higher value relative to the invested capital – the market value to paid in capital plus income retained is 3.5x. The beta is similar at .85.</a:t>
            </a:r>
          </a:p>
          <a:p>
            <a:endParaRPr lang="en-US" dirty="0"/>
          </a:p>
        </p:txBody>
      </p:sp>
      <p:sp>
        <p:nvSpPr>
          <p:cNvPr id="4" name="Slide Number Placeholder 3">
            <a:extLst>
              <a:ext uri="{FF2B5EF4-FFF2-40B4-BE49-F238E27FC236}">
                <a16:creationId xmlns:a16="http://schemas.microsoft.com/office/drawing/2014/main" id="{D2D689E1-4BCD-A7F4-B6A1-D6E19B3CC63F}"/>
              </a:ext>
            </a:extLst>
          </p:cNvPr>
          <p:cNvSpPr>
            <a:spLocks noGrp="1"/>
          </p:cNvSpPr>
          <p:nvPr>
            <p:ph type="sldNum" sz="quarter" idx="12"/>
          </p:nvPr>
        </p:nvSpPr>
        <p:spPr>
          <a:xfrm>
            <a:off x="11495315" y="6457951"/>
            <a:ext cx="696685" cy="400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241CD2-1E45-42A3-B213-66A034DF9A3B}" type="slidenum">
              <a:rPr lang="en-GB" smtClean="0"/>
              <a:pPr/>
              <a:t>83</a:t>
            </a:fld>
            <a:endParaRPr lang="en-GB" dirty="0"/>
          </a:p>
        </p:txBody>
      </p:sp>
      <p:pic>
        <p:nvPicPr>
          <p:cNvPr id="6" name="Picture 5">
            <a:extLst>
              <a:ext uri="{FF2B5EF4-FFF2-40B4-BE49-F238E27FC236}">
                <a16:creationId xmlns:a16="http://schemas.microsoft.com/office/drawing/2014/main" id="{98CED3F5-2B0E-098E-87E2-5FE00E65CEC7}"/>
              </a:ext>
            </a:extLst>
          </p:cNvPr>
          <p:cNvPicPr>
            <a:picLocks noChangeAspect="1"/>
          </p:cNvPicPr>
          <p:nvPr/>
        </p:nvPicPr>
        <p:blipFill>
          <a:blip r:embed="rId2"/>
          <a:stretch>
            <a:fillRect/>
          </a:stretch>
        </p:blipFill>
        <p:spPr>
          <a:xfrm>
            <a:off x="522514" y="2451149"/>
            <a:ext cx="7670260" cy="3486482"/>
          </a:xfrm>
          <a:prstGeom prst="rect">
            <a:avLst/>
          </a:prstGeom>
        </p:spPr>
      </p:pic>
    </p:spTree>
    <p:extLst>
      <p:ext uri="{BB962C8B-B14F-4D97-AF65-F5344CB8AC3E}">
        <p14:creationId xmlns:p14="http://schemas.microsoft.com/office/powerpoint/2010/main" val="15168418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8ADE-6C6A-32D8-AA00-734E5B9550EB}"/>
              </a:ext>
            </a:extLst>
          </p:cNvPr>
          <p:cNvSpPr>
            <a:spLocks noGrp="1"/>
          </p:cNvSpPr>
          <p:nvPr>
            <p:ph type="title"/>
          </p:nvPr>
        </p:nvSpPr>
        <p:spPr/>
        <p:txBody>
          <a:bodyPr>
            <a:normAutofit fontScale="90000"/>
          </a:bodyPr>
          <a:lstStyle/>
          <a:p>
            <a:r>
              <a:rPr lang="en-US" dirty="0"/>
              <a:t>Total Energy – More Stable Returns but Low Value Relative to Investment</a:t>
            </a:r>
          </a:p>
        </p:txBody>
      </p:sp>
      <p:sp>
        <p:nvSpPr>
          <p:cNvPr id="3" name="Content Placeholder 2">
            <a:extLst>
              <a:ext uri="{FF2B5EF4-FFF2-40B4-BE49-F238E27FC236}">
                <a16:creationId xmlns:a16="http://schemas.microsoft.com/office/drawing/2014/main" id="{28024A98-28C9-30F9-9B9A-69642FA210D5}"/>
              </a:ext>
            </a:extLst>
          </p:cNvPr>
          <p:cNvSpPr>
            <a:spLocks noGrp="1"/>
          </p:cNvSpPr>
          <p:nvPr>
            <p:ph idx="1"/>
          </p:nvPr>
        </p:nvSpPr>
        <p:spPr/>
        <p:txBody>
          <a:bodyPr/>
          <a:lstStyle/>
          <a:p>
            <a:r>
              <a:rPr lang="en-US" dirty="0"/>
              <a:t>Note the high return of 18% with the relatively low price to book ratio.</a:t>
            </a:r>
          </a:p>
          <a:p>
            <a:endParaRPr lang="en-US" dirty="0"/>
          </a:p>
          <a:p>
            <a:endParaRPr lang="en-US" dirty="0"/>
          </a:p>
        </p:txBody>
      </p:sp>
      <p:sp>
        <p:nvSpPr>
          <p:cNvPr id="4" name="Slide Number Placeholder 3">
            <a:extLst>
              <a:ext uri="{FF2B5EF4-FFF2-40B4-BE49-F238E27FC236}">
                <a16:creationId xmlns:a16="http://schemas.microsoft.com/office/drawing/2014/main" id="{9ED2D39A-81B7-3F55-F966-FBAF40ADD8B0}"/>
              </a:ext>
            </a:extLst>
          </p:cNvPr>
          <p:cNvSpPr>
            <a:spLocks noGrp="1"/>
          </p:cNvSpPr>
          <p:nvPr>
            <p:ph type="sldNum" sz="quarter" idx="12"/>
          </p:nvPr>
        </p:nvSpPr>
        <p:spPr>
          <a:xfrm>
            <a:off x="11495315" y="6457951"/>
            <a:ext cx="696685" cy="400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241CD2-1E45-42A3-B213-66A034DF9A3B}" type="slidenum">
              <a:rPr lang="en-GB" smtClean="0"/>
              <a:pPr/>
              <a:t>84</a:t>
            </a:fld>
            <a:endParaRPr lang="en-GB" dirty="0"/>
          </a:p>
        </p:txBody>
      </p:sp>
      <p:pic>
        <p:nvPicPr>
          <p:cNvPr id="8" name="Picture 7">
            <a:extLst>
              <a:ext uri="{FF2B5EF4-FFF2-40B4-BE49-F238E27FC236}">
                <a16:creationId xmlns:a16="http://schemas.microsoft.com/office/drawing/2014/main" id="{A5275D82-0D25-6AE9-5464-35DEE85B32BA}"/>
              </a:ext>
            </a:extLst>
          </p:cNvPr>
          <p:cNvPicPr>
            <a:picLocks noChangeAspect="1"/>
          </p:cNvPicPr>
          <p:nvPr/>
        </p:nvPicPr>
        <p:blipFill>
          <a:blip r:embed="rId2"/>
          <a:stretch>
            <a:fillRect/>
          </a:stretch>
        </p:blipFill>
        <p:spPr>
          <a:xfrm>
            <a:off x="81527" y="2207730"/>
            <a:ext cx="8261563" cy="3731184"/>
          </a:xfrm>
          <a:prstGeom prst="rect">
            <a:avLst/>
          </a:prstGeom>
        </p:spPr>
      </p:pic>
    </p:spTree>
    <p:extLst>
      <p:ext uri="{BB962C8B-B14F-4D97-AF65-F5344CB8AC3E}">
        <p14:creationId xmlns:p14="http://schemas.microsoft.com/office/powerpoint/2010/main" val="35733224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17C2-B83C-8DA4-6EE7-E90C31C3BAEF}"/>
              </a:ext>
            </a:extLst>
          </p:cNvPr>
          <p:cNvSpPr>
            <a:spLocks noGrp="1"/>
          </p:cNvSpPr>
          <p:nvPr>
            <p:ph type="title"/>
          </p:nvPr>
        </p:nvSpPr>
        <p:spPr/>
        <p:txBody>
          <a:bodyPr>
            <a:normAutofit fontScale="90000"/>
          </a:bodyPr>
          <a:lstStyle/>
          <a:p>
            <a:r>
              <a:rPr lang="en-US" dirty="0"/>
              <a:t>Shell Oil and Exit from Renewable Investments</a:t>
            </a:r>
          </a:p>
        </p:txBody>
      </p:sp>
      <p:sp>
        <p:nvSpPr>
          <p:cNvPr id="3" name="Content Placeholder 2">
            <a:extLst>
              <a:ext uri="{FF2B5EF4-FFF2-40B4-BE49-F238E27FC236}">
                <a16:creationId xmlns:a16="http://schemas.microsoft.com/office/drawing/2014/main" id="{9DFF443E-26C2-E60E-F926-7950857E209F}"/>
              </a:ext>
            </a:extLst>
          </p:cNvPr>
          <p:cNvSpPr>
            <a:spLocks noGrp="1"/>
          </p:cNvSpPr>
          <p:nvPr>
            <p:ph idx="1"/>
          </p:nvPr>
        </p:nvSpPr>
        <p:spPr/>
        <p:txBody>
          <a:bodyPr/>
          <a:lstStyle/>
          <a:p>
            <a:r>
              <a:rPr lang="en-US" dirty="0"/>
              <a:t>Return of about 10-11% and market value relative to investment is a bit more than 1.0x. Again the beta is similar at .93.</a:t>
            </a:r>
          </a:p>
          <a:p>
            <a:endParaRPr lang="en-US" dirty="0"/>
          </a:p>
        </p:txBody>
      </p:sp>
      <p:sp>
        <p:nvSpPr>
          <p:cNvPr id="4" name="Slide Number Placeholder 3">
            <a:extLst>
              <a:ext uri="{FF2B5EF4-FFF2-40B4-BE49-F238E27FC236}">
                <a16:creationId xmlns:a16="http://schemas.microsoft.com/office/drawing/2014/main" id="{1A5B67C2-9D5C-A7DF-18CC-83E637194342}"/>
              </a:ext>
            </a:extLst>
          </p:cNvPr>
          <p:cNvSpPr>
            <a:spLocks noGrp="1"/>
          </p:cNvSpPr>
          <p:nvPr>
            <p:ph type="sldNum" sz="quarter" idx="12"/>
          </p:nvPr>
        </p:nvSpPr>
        <p:spPr>
          <a:xfrm>
            <a:off x="11495315" y="6457951"/>
            <a:ext cx="696685" cy="400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241CD2-1E45-42A3-B213-66A034DF9A3B}" type="slidenum">
              <a:rPr lang="en-GB" smtClean="0"/>
              <a:pPr/>
              <a:t>85</a:t>
            </a:fld>
            <a:endParaRPr lang="en-GB" dirty="0"/>
          </a:p>
        </p:txBody>
      </p:sp>
      <p:pic>
        <p:nvPicPr>
          <p:cNvPr id="6" name="Picture 5">
            <a:extLst>
              <a:ext uri="{FF2B5EF4-FFF2-40B4-BE49-F238E27FC236}">
                <a16:creationId xmlns:a16="http://schemas.microsoft.com/office/drawing/2014/main" id="{245EA1A0-D6C9-DEE8-1E82-D9274FC1A5F8}"/>
              </a:ext>
            </a:extLst>
          </p:cNvPr>
          <p:cNvPicPr>
            <a:picLocks noChangeAspect="1"/>
          </p:cNvPicPr>
          <p:nvPr/>
        </p:nvPicPr>
        <p:blipFill>
          <a:blip r:embed="rId2"/>
          <a:stretch>
            <a:fillRect/>
          </a:stretch>
        </p:blipFill>
        <p:spPr>
          <a:xfrm>
            <a:off x="649321" y="2420725"/>
            <a:ext cx="7732750" cy="3519828"/>
          </a:xfrm>
          <a:prstGeom prst="rect">
            <a:avLst/>
          </a:prstGeom>
        </p:spPr>
      </p:pic>
    </p:spTree>
    <p:extLst>
      <p:ext uri="{BB962C8B-B14F-4D97-AF65-F5344CB8AC3E}">
        <p14:creationId xmlns:p14="http://schemas.microsoft.com/office/powerpoint/2010/main" val="8378265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2BDC-1518-E655-0C8D-4F48114CDBC8}"/>
              </a:ext>
            </a:extLst>
          </p:cNvPr>
          <p:cNvSpPr>
            <a:spLocks noGrp="1"/>
          </p:cNvSpPr>
          <p:nvPr>
            <p:ph type="title"/>
          </p:nvPr>
        </p:nvSpPr>
        <p:spPr/>
        <p:txBody>
          <a:bodyPr>
            <a:normAutofit fontScale="90000"/>
          </a:bodyPr>
          <a:lstStyle/>
          <a:p>
            <a:r>
              <a:rPr lang="en-US" dirty="0"/>
              <a:t>Portugal Renewables and Low Returns when Growing</a:t>
            </a:r>
          </a:p>
        </p:txBody>
      </p:sp>
      <p:sp>
        <p:nvSpPr>
          <p:cNvPr id="3" name="Content Placeholder 2">
            <a:extLst>
              <a:ext uri="{FF2B5EF4-FFF2-40B4-BE49-F238E27FC236}">
                <a16:creationId xmlns:a16="http://schemas.microsoft.com/office/drawing/2014/main" id="{0A3CC642-6CBA-48CF-D8B0-17C3CA5B8A09}"/>
              </a:ext>
            </a:extLst>
          </p:cNvPr>
          <p:cNvSpPr>
            <a:spLocks noGrp="1"/>
          </p:cNvSpPr>
          <p:nvPr>
            <p:ph idx="1"/>
          </p:nvPr>
        </p:nvSpPr>
        <p:spPr/>
        <p:txBody>
          <a:bodyPr/>
          <a:lstStyle/>
          <a:p>
            <a:r>
              <a:rPr lang="en-US" dirty="0"/>
              <a:t>Company with much lower returns has higher price to book ratio than Shell. Low returns driven by rapid expansion. Again beta is the same.</a:t>
            </a:r>
          </a:p>
          <a:p>
            <a:endParaRPr lang="en-US" dirty="0"/>
          </a:p>
        </p:txBody>
      </p:sp>
      <p:sp>
        <p:nvSpPr>
          <p:cNvPr id="4" name="Slide Number Placeholder 3">
            <a:extLst>
              <a:ext uri="{FF2B5EF4-FFF2-40B4-BE49-F238E27FC236}">
                <a16:creationId xmlns:a16="http://schemas.microsoft.com/office/drawing/2014/main" id="{C0AD830A-CB16-7B0C-EBDF-E829A4ACF8A6}"/>
              </a:ext>
            </a:extLst>
          </p:cNvPr>
          <p:cNvSpPr>
            <a:spLocks noGrp="1"/>
          </p:cNvSpPr>
          <p:nvPr>
            <p:ph type="sldNum" sz="quarter" idx="12"/>
          </p:nvPr>
        </p:nvSpPr>
        <p:spPr>
          <a:xfrm>
            <a:off x="11495315" y="6457951"/>
            <a:ext cx="696685" cy="400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241CD2-1E45-42A3-B213-66A034DF9A3B}" type="slidenum">
              <a:rPr lang="en-GB" smtClean="0"/>
              <a:pPr/>
              <a:t>86</a:t>
            </a:fld>
            <a:endParaRPr lang="en-GB" dirty="0"/>
          </a:p>
        </p:txBody>
      </p:sp>
      <p:pic>
        <p:nvPicPr>
          <p:cNvPr id="6" name="Picture 5">
            <a:extLst>
              <a:ext uri="{FF2B5EF4-FFF2-40B4-BE49-F238E27FC236}">
                <a16:creationId xmlns:a16="http://schemas.microsoft.com/office/drawing/2014/main" id="{23406B09-9A97-54F0-B929-7F5206474DC8}"/>
              </a:ext>
            </a:extLst>
          </p:cNvPr>
          <p:cNvPicPr>
            <a:picLocks noChangeAspect="1"/>
          </p:cNvPicPr>
          <p:nvPr/>
        </p:nvPicPr>
        <p:blipFill>
          <a:blip r:embed="rId2"/>
          <a:stretch>
            <a:fillRect/>
          </a:stretch>
        </p:blipFill>
        <p:spPr>
          <a:xfrm>
            <a:off x="394549" y="2261741"/>
            <a:ext cx="8104994" cy="3680643"/>
          </a:xfrm>
          <a:prstGeom prst="rect">
            <a:avLst/>
          </a:prstGeom>
        </p:spPr>
      </p:pic>
    </p:spTree>
    <p:extLst>
      <p:ext uri="{BB962C8B-B14F-4D97-AF65-F5344CB8AC3E}">
        <p14:creationId xmlns:p14="http://schemas.microsoft.com/office/powerpoint/2010/main" val="38444625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5342-AA41-E9E9-B1CF-0E412FF53BA2}"/>
              </a:ext>
            </a:extLst>
          </p:cNvPr>
          <p:cNvSpPr>
            <a:spLocks noGrp="1"/>
          </p:cNvSpPr>
          <p:nvPr>
            <p:ph type="title"/>
          </p:nvPr>
        </p:nvSpPr>
        <p:spPr/>
        <p:txBody>
          <a:bodyPr/>
          <a:lstStyle/>
          <a:p>
            <a:r>
              <a:rPr lang="en-US" dirty="0"/>
              <a:t>EDP with Returns and Growth</a:t>
            </a:r>
          </a:p>
        </p:txBody>
      </p:sp>
      <p:sp>
        <p:nvSpPr>
          <p:cNvPr id="3" name="Content Placeholder 2">
            <a:extLst>
              <a:ext uri="{FF2B5EF4-FFF2-40B4-BE49-F238E27FC236}">
                <a16:creationId xmlns:a16="http://schemas.microsoft.com/office/drawing/2014/main" id="{83A811E6-7C24-D3A9-CDF6-E30B1E921198}"/>
              </a:ext>
            </a:extLst>
          </p:cNvPr>
          <p:cNvSpPr>
            <a:spLocks noGrp="1"/>
          </p:cNvSpPr>
          <p:nvPr>
            <p:ph idx="1"/>
          </p:nvPr>
        </p:nvSpPr>
        <p:spPr/>
        <p:txBody>
          <a:bodyPr/>
          <a:lstStyle/>
          <a:p>
            <a:r>
              <a:rPr lang="en-US" dirty="0"/>
              <a:t>When grow quickly, the returns are low because the returns are low when companies grow fast as the ROE is lower than the IRR. For renewable energy companies the emphasis is on IRR and not accounting returns.</a:t>
            </a:r>
          </a:p>
          <a:p>
            <a:endParaRPr lang="en-US" dirty="0"/>
          </a:p>
          <a:p>
            <a:endParaRPr lang="en-US" dirty="0"/>
          </a:p>
        </p:txBody>
      </p:sp>
      <p:sp>
        <p:nvSpPr>
          <p:cNvPr id="4" name="Slide Number Placeholder 3">
            <a:extLst>
              <a:ext uri="{FF2B5EF4-FFF2-40B4-BE49-F238E27FC236}">
                <a16:creationId xmlns:a16="http://schemas.microsoft.com/office/drawing/2014/main" id="{49031527-AD7A-A6F6-AA8B-69790733E8AE}"/>
              </a:ext>
            </a:extLst>
          </p:cNvPr>
          <p:cNvSpPr>
            <a:spLocks noGrp="1"/>
          </p:cNvSpPr>
          <p:nvPr>
            <p:ph type="sldNum" sz="quarter" idx="12"/>
          </p:nvPr>
        </p:nvSpPr>
        <p:spPr>
          <a:xfrm>
            <a:off x="11495315" y="6457951"/>
            <a:ext cx="696685" cy="400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241CD2-1E45-42A3-B213-66A034DF9A3B}" type="slidenum">
              <a:rPr lang="en-GB" smtClean="0"/>
              <a:pPr/>
              <a:t>87</a:t>
            </a:fld>
            <a:endParaRPr lang="en-GB" dirty="0"/>
          </a:p>
        </p:txBody>
      </p:sp>
      <p:pic>
        <p:nvPicPr>
          <p:cNvPr id="8" name="Picture 7">
            <a:extLst>
              <a:ext uri="{FF2B5EF4-FFF2-40B4-BE49-F238E27FC236}">
                <a16:creationId xmlns:a16="http://schemas.microsoft.com/office/drawing/2014/main" id="{2B642107-0C15-C421-3191-67F7186299E5}"/>
              </a:ext>
            </a:extLst>
          </p:cNvPr>
          <p:cNvPicPr>
            <a:picLocks noChangeAspect="1"/>
          </p:cNvPicPr>
          <p:nvPr/>
        </p:nvPicPr>
        <p:blipFill>
          <a:blip r:embed="rId2"/>
          <a:stretch>
            <a:fillRect/>
          </a:stretch>
        </p:blipFill>
        <p:spPr>
          <a:xfrm>
            <a:off x="422342" y="2502260"/>
            <a:ext cx="7457063" cy="3432828"/>
          </a:xfrm>
          <a:prstGeom prst="rect">
            <a:avLst/>
          </a:prstGeom>
        </p:spPr>
      </p:pic>
    </p:spTree>
    <p:extLst>
      <p:ext uri="{BB962C8B-B14F-4D97-AF65-F5344CB8AC3E}">
        <p14:creationId xmlns:p14="http://schemas.microsoft.com/office/powerpoint/2010/main" val="22589820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69AD-3B95-FDBC-81B1-D3361B37168C}"/>
              </a:ext>
            </a:extLst>
          </p:cNvPr>
          <p:cNvSpPr>
            <a:spLocks noGrp="1"/>
          </p:cNvSpPr>
          <p:nvPr>
            <p:ph type="title"/>
          </p:nvPr>
        </p:nvSpPr>
        <p:spPr>
          <a:xfrm>
            <a:off x="304801" y="379924"/>
            <a:ext cx="7606242" cy="490537"/>
          </a:xfrm>
        </p:spPr>
        <p:txBody>
          <a:bodyPr>
            <a:normAutofit fontScale="90000"/>
          </a:bodyPr>
          <a:lstStyle/>
          <a:p>
            <a:r>
              <a:rPr lang="en-US" dirty="0"/>
              <a:t>Model Analysis with FAST Principles</a:t>
            </a:r>
          </a:p>
        </p:txBody>
      </p:sp>
      <p:sp>
        <p:nvSpPr>
          <p:cNvPr id="3" name="Content Placeholder 2">
            <a:extLst>
              <a:ext uri="{FF2B5EF4-FFF2-40B4-BE49-F238E27FC236}">
                <a16:creationId xmlns:a16="http://schemas.microsoft.com/office/drawing/2014/main" id="{8FEA54C9-48B3-5ED9-DEF3-4F981270AA0C}"/>
              </a:ext>
            </a:extLst>
          </p:cNvPr>
          <p:cNvSpPr>
            <a:spLocks noGrp="1"/>
          </p:cNvSpPr>
          <p:nvPr>
            <p:ph idx="1"/>
          </p:nvPr>
        </p:nvSpPr>
        <p:spPr>
          <a:xfrm>
            <a:off x="304801" y="1221042"/>
            <a:ext cx="8316686" cy="3296444"/>
          </a:xfrm>
        </p:spPr>
        <p:txBody>
          <a:bodyPr>
            <a:normAutofit lnSpcReduction="10000"/>
          </a:bodyPr>
          <a:lstStyle/>
          <a:p>
            <a:r>
              <a:rPr lang="en-US" dirty="0"/>
              <a:t>Modelling of energy projects sometimes uses something called FAST principles. I really do not like these silly acronyms, but it can be a way to discuss the models.</a:t>
            </a:r>
          </a:p>
          <a:p>
            <a:r>
              <a:rPr lang="en-US" dirty="0"/>
              <a:t>F – Flexible; the model should be flexible so that you can change scenarios, look at different valuation techniques; change the timelines for individual projects and so forth.</a:t>
            </a:r>
          </a:p>
          <a:p>
            <a:r>
              <a:rPr lang="en-US" dirty="0"/>
              <a:t>A – Accurate; The model should contain audit tests and an audit page that verifies the mechanics of the model are accurate.</a:t>
            </a:r>
          </a:p>
          <a:p>
            <a:r>
              <a:rPr lang="en-US" dirty="0"/>
              <a:t>S – Structured; The model should be structured in a logical way beginning with how the project works and moving to project cash flows. Debt and equity cash flow should be computed after the project cash flow is established.</a:t>
            </a:r>
          </a:p>
          <a:p>
            <a:r>
              <a:rPr lang="en-US" dirty="0"/>
              <a:t>T – Transparent; The model equations should be short and simple and easy to understand. Somebody picking up the model should be able to understand the model in short order.</a:t>
            </a:r>
          </a:p>
          <a:p>
            <a:endParaRPr lang="en-US" dirty="0"/>
          </a:p>
          <a:p>
            <a:r>
              <a:rPr lang="en-US" dirty="0"/>
              <a:t>I believe the model developed by the PE firm violated these principles.</a:t>
            </a:r>
          </a:p>
        </p:txBody>
      </p:sp>
      <p:sp>
        <p:nvSpPr>
          <p:cNvPr id="4" name="Slide Number Placeholder 3">
            <a:extLst>
              <a:ext uri="{FF2B5EF4-FFF2-40B4-BE49-F238E27FC236}">
                <a16:creationId xmlns:a16="http://schemas.microsoft.com/office/drawing/2014/main" id="{95F4F56F-2D42-9B2C-0ED2-8C63BFF0F7BC}"/>
              </a:ext>
            </a:extLst>
          </p:cNvPr>
          <p:cNvSpPr>
            <a:spLocks noGrp="1"/>
          </p:cNvSpPr>
          <p:nvPr>
            <p:ph type="sldNum" sz="quarter" idx="12"/>
          </p:nvPr>
        </p:nvSpPr>
        <p:spPr>
          <a:xfrm>
            <a:off x="11495315" y="6457951"/>
            <a:ext cx="696685" cy="400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241CD2-1E45-42A3-B213-66A034DF9A3B}" type="slidenum">
              <a:rPr lang="en-GB" smtClean="0"/>
              <a:pPr/>
              <a:t>88</a:t>
            </a:fld>
            <a:endParaRPr lang="en-GB" dirty="0"/>
          </a:p>
        </p:txBody>
      </p:sp>
    </p:spTree>
    <p:extLst>
      <p:ext uri="{BB962C8B-B14F-4D97-AF65-F5344CB8AC3E}">
        <p14:creationId xmlns:p14="http://schemas.microsoft.com/office/powerpoint/2010/main" val="42750449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1CF4-36F9-1058-6F64-8FC4E2D84470}"/>
              </a:ext>
            </a:extLst>
          </p:cNvPr>
          <p:cNvSpPr>
            <a:spLocks noGrp="1"/>
          </p:cNvSpPr>
          <p:nvPr>
            <p:ph type="title"/>
          </p:nvPr>
        </p:nvSpPr>
        <p:spPr>
          <a:xfrm>
            <a:off x="182773" y="427789"/>
            <a:ext cx="7606242" cy="490537"/>
          </a:xfrm>
        </p:spPr>
        <p:txBody>
          <a:bodyPr>
            <a:normAutofit fontScale="90000"/>
          </a:bodyPr>
          <a:lstStyle/>
          <a:p>
            <a:r>
              <a:rPr lang="en-US" dirty="0"/>
              <a:t>Flexibility – Adding New Projects</a:t>
            </a:r>
          </a:p>
        </p:txBody>
      </p:sp>
      <p:sp>
        <p:nvSpPr>
          <p:cNvPr id="3" name="Content Placeholder 2">
            <a:extLst>
              <a:ext uri="{FF2B5EF4-FFF2-40B4-BE49-F238E27FC236}">
                <a16:creationId xmlns:a16="http://schemas.microsoft.com/office/drawing/2014/main" id="{D8CBEA83-F318-DA2F-6AFD-9C8B6E542E50}"/>
              </a:ext>
            </a:extLst>
          </p:cNvPr>
          <p:cNvSpPr>
            <a:spLocks noGrp="1"/>
          </p:cNvSpPr>
          <p:nvPr>
            <p:ph idx="1"/>
          </p:nvPr>
        </p:nvSpPr>
        <p:spPr>
          <a:xfrm>
            <a:off x="304800" y="1302869"/>
            <a:ext cx="8316686" cy="3296444"/>
          </a:xfrm>
        </p:spPr>
        <p:txBody>
          <a:bodyPr/>
          <a:lstStyle/>
          <a:p>
            <a:r>
              <a:rPr lang="en-US" dirty="0"/>
              <a:t>Perhaps I am obsessed with the idea of presenting projects in a separate sheet and then having the option to consolidate the projects. </a:t>
            </a:r>
          </a:p>
          <a:p>
            <a:r>
              <a:rPr lang="en-US" dirty="0"/>
              <a:t>Assume a new project is added to the portfolio. Using the method in the PE model and illustrated above, you would have to go into the consolidation file and copy each of the formulas (e.g., revenues, operating expenses). You would have to add rows evaluate whether the prior row is appropriate for the new project.</a:t>
            </a:r>
          </a:p>
          <a:p>
            <a:r>
              <a:rPr lang="en-US" dirty="0"/>
              <a:t>If you used the method for making a new sheet for each project the process would be much more flexible.</a:t>
            </a:r>
          </a:p>
          <a:p>
            <a:endParaRPr lang="en-US" dirty="0"/>
          </a:p>
        </p:txBody>
      </p:sp>
      <p:sp>
        <p:nvSpPr>
          <p:cNvPr id="4" name="Slide Number Placeholder 3">
            <a:extLst>
              <a:ext uri="{FF2B5EF4-FFF2-40B4-BE49-F238E27FC236}">
                <a16:creationId xmlns:a16="http://schemas.microsoft.com/office/drawing/2014/main" id="{14663136-51B5-A47C-6D8D-C0682B3A24EC}"/>
              </a:ext>
            </a:extLst>
          </p:cNvPr>
          <p:cNvSpPr>
            <a:spLocks noGrp="1"/>
          </p:cNvSpPr>
          <p:nvPr>
            <p:ph type="sldNum" sz="quarter" idx="12"/>
          </p:nvPr>
        </p:nvSpPr>
        <p:spPr>
          <a:xfrm>
            <a:off x="11495315" y="6457951"/>
            <a:ext cx="696685" cy="400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241CD2-1E45-42A3-B213-66A034DF9A3B}" type="slidenum">
              <a:rPr lang="en-GB" smtClean="0"/>
              <a:pPr/>
              <a:t>89</a:t>
            </a:fld>
            <a:endParaRPr lang="en-GB" dirty="0"/>
          </a:p>
        </p:txBody>
      </p:sp>
      <p:pic>
        <p:nvPicPr>
          <p:cNvPr id="5" name="Picture 4">
            <a:extLst>
              <a:ext uri="{FF2B5EF4-FFF2-40B4-BE49-F238E27FC236}">
                <a16:creationId xmlns:a16="http://schemas.microsoft.com/office/drawing/2014/main" id="{28A3E8F3-7C00-E079-6A2F-10F2E946EB07}"/>
              </a:ext>
            </a:extLst>
          </p:cNvPr>
          <p:cNvPicPr>
            <a:picLocks noChangeAspect="1"/>
          </p:cNvPicPr>
          <p:nvPr/>
        </p:nvPicPr>
        <p:blipFill>
          <a:blip r:embed="rId2"/>
          <a:stretch>
            <a:fillRect/>
          </a:stretch>
        </p:blipFill>
        <p:spPr>
          <a:xfrm>
            <a:off x="304800" y="3592670"/>
            <a:ext cx="8401595" cy="2013285"/>
          </a:xfrm>
          <a:prstGeom prst="rect">
            <a:avLst/>
          </a:prstGeom>
        </p:spPr>
      </p:pic>
    </p:spTree>
    <p:extLst>
      <p:ext uri="{BB962C8B-B14F-4D97-AF65-F5344CB8AC3E}">
        <p14:creationId xmlns:p14="http://schemas.microsoft.com/office/powerpoint/2010/main" val="377367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0EFB-CC2F-4FEC-F9F8-25952CB2DC6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9BB901C-77EF-001F-9729-F5244BCFA6E9}"/>
              </a:ext>
            </a:extLst>
          </p:cNvPr>
          <p:cNvSpPr>
            <a:spLocks noGrp="1"/>
          </p:cNvSpPr>
          <p:nvPr>
            <p:ph idx="1"/>
          </p:nvPr>
        </p:nvSpPr>
        <p:spPr/>
        <p:txBody>
          <a:bodyPr>
            <a:normAutofit lnSpcReduction="10000"/>
          </a:bodyPr>
          <a:lstStyle/>
          <a:p>
            <a:r>
              <a:rPr lang="en-US" dirty="0"/>
              <a:t>Theme: Stop the Bureaucracy; Keep to FAST philosophy; Understand alternative ways to model; Stop showing off with fast talking, excel equations that can be done in a simpler way; using language that is confusing …; Think Differently and Incorporate Theory and Have an Open Mind </a:t>
            </a:r>
          </a:p>
          <a:p>
            <a:r>
              <a:rPr lang="en-US" dirty="0"/>
              <a:t>Review of implications from day 1</a:t>
            </a:r>
          </a:p>
          <a:p>
            <a:pPr lvl="1"/>
            <a:r>
              <a:rPr lang="en-US" dirty="0"/>
              <a:t>Flexible timelines and consistent timelines essential in any model (in corporate model, actual period versus forecast period versus terminal period)</a:t>
            </a:r>
          </a:p>
          <a:p>
            <a:pPr lvl="1"/>
            <a:r>
              <a:rPr lang="en-US" dirty="0"/>
              <a:t>Pre-cod when need cash from funding versus post COD where you have surplus cash flow</a:t>
            </a:r>
          </a:p>
          <a:p>
            <a:pPr lvl="1"/>
            <a:r>
              <a:rPr lang="en-US" dirty="0"/>
              <a:t>Indulge me with generic macros</a:t>
            </a:r>
          </a:p>
          <a:p>
            <a:pPr lvl="1"/>
            <a:r>
              <a:rPr lang="en-US" dirty="0"/>
              <a:t>Importance and distortions with IRR</a:t>
            </a:r>
          </a:p>
          <a:p>
            <a:r>
              <a:rPr lang="en-US" dirty="0"/>
              <a:t>Continue with Basic Model and Include Basic Debt</a:t>
            </a:r>
          </a:p>
          <a:p>
            <a:pPr lvl="1"/>
            <a:r>
              <a:rPr lang="en-US" dirty="0"/>
              <a:t>Make Sure Everybody Can Get the Model Correct</a:t>
            </a:r>
          </a:p>
          <a:p>
            <a:pPr lvl="1"/>
            <a:r>
              <a:rPr lang="en-US" dirty="0"/>
              <a:t>Good for Experienced People to Have and Open Mind and Realize that Their Methods are Crap</a:t>
            </a:r>
          </a:p>
          <a:p>
            <a:r>
              <a:rPr lang="en-US" dirty="0"/>
              <a:t>Start with Simple Debt Structure</a:t>
            </a:r>
          </a:p>
          <a:p>
            <a:pPr lvl="1"/>
            <a:r>
              <a:rPr lang="en-US" dirty="0"/>
              <a:t>Some Don’t Understand the Key Behind Debt Structure versus Risk Analysis Anymore</a:t>
            </a:r>
          </a:p>
          <a:p>
            <a:pPr lvl="1"/>
            <a:r>
              <a:rPr lang="en-US" dirty="0"/>
              <a:t>Understand the Essence and Importance of LLCR and PLCR versus DSCR</a:t>
            </a:r>
          </a:p>
          <a:p>
            <a:pPr lvl="1"/>
            <a:r>
              <a:rPr lang="en-US" dirty="0"/>
              <a:t>Create Cash Flow Waterfall with Defaults and Repayments of Default</a:t>
            </a:r>
          </a:p>
          <a:p>
            <a:r>
              <a:rPr lang="en-US" dirty="0"/>
              <a:t>More complex model and incorporation of flexible debt timing</a:t>
            </a:r>
          </a:p>
        </p:txBody>
      </p:sp>
    </p:spTree>
    <p:extLst>
      <p:ext uri="{BB962C8B-B14F-4D97-AF65-F5344CB8AC3E}">
        <p14:creationId xmlns:p14="http://schemas.microsoft.com/office/powerpoint/2010/main" val="11130448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0241-92B9-D7A6-B87A-AA4CAF059482}"/>
              </a:ext>
            </a:extLst>
          </p:cNvPr>
          <p:cNvSpPr>
            <a:spLocks noGrp="1"/>
          </p:cNvSpPr>
          <p:nvPr>
            <p:ph type="title"/>
          </p:nvPr>
        </p:nvSpPr>
        <p:spPr/>
        <p:txBody>
          <a:bodyPr/>
          <a:lstStyle/>
          <a:p>
            <a:r>
              <a:rPr lang="en-US" dirty="0"/>
              <a:t>Flexibility – Equations Across the Sheet</a:t>
            </a:r>
          </a:p>
        </p:txBody>
      </p:sp>
      <p:sp>
        <p:nvSpPr>
          <p:cNvPr id="3" name="Content Placeholder 2">
            <a:extLst>
              <a:ext uri="{FF2B5EF4-FFF2-40B4-BE49-F238E27FC236}">
                <a16:creationId xmlns:a16="http://schemas.microsoft.com/office/drawing/2014/main" id="{2C415B03-73D3-B722-30D7-23AEE445D8C0}"/>
              </a:ext>
            </a:extLst>
          </p:cNvPr>
          <p:cNvSpPr>
            <a:spLocks noGrp="1"/>
          </p:cNvSpPr>
          <p:nvPr>
            <p:ph idx="1"/>
          </p:nvPr>
        </p:nvSpPr>
        <p:spPr/>
        <p:txBody>
          <a:bodyPr/>
          <a:lstStyle/>
          <a:p>
            <a:r>
              <a:rPr lang="en-US" dirty="0"/>
              <a:t>Note in the timelines that there are blanks at in some of the columns implying that the formulas are not consistent. This is of course a horrible practice.</a:t>
            </a:r>
          </a:p>
          <a:p>
            <a:r>
              <a:rPr lang="en-US" dirty="0"/>
              <a:t>Long formulas are perhaps the worst crime both in terms of transparency and in terms of making the model flexible. This crime is in the flags which are crucial to a model.</a:t>
            </a:r>
          </a:p>
          <a:p>
            <a:endParaRPr lang="en-US" dirty="0"/>
          </a:p>
        </p:txBody>
      </p:sp>
      <p:pic>
        <p:nvPicPr>
          <p:cNvPr id="7" name="Picture 6">
            <a:extLst>
              <a:ext uri="{FF2B5EF4-FFF2-40B4-BE49-F238E27FC236}">
                <a16:creationId xmlns:a16="http://schemas.microsoft.com/office/drawing/2014/main" id="{33486A0C-38FF-27B7-60F1-F8C281716AF5}"/>
              </a:ext>
            </a:extLst>
          </p:cNvPr>
          <p:cNvPicPr>
            <a:picLocks noChangeAspect="1"/>
          </p:cNvPicPr>
          <p:nvPr/>
        </p:nvPicPr>
        <p:blipFill>
          <a:blip r:embed="rId2"/>
          <a:stretch>
            <a:fillRect/>
          </a:stretch>
        </p:blipFill>
        <p:spPr>
          <a:xfrm>
            <a:off x="117566" y="3907428"/>
            <a:ext cx="8777847" cy="2002664"/>
          </a:xfrm>
          <a:prstGeom prst="rect">
            <a:avLst/>
          </a:prstGeom>
        </p:spPr>
      </p:pic>
      <p:sp>
        <p:nvSpPr>
          <p:cNvPr id="4" name="Slide Number Placeholder 3">
            <a:extLst>
              <a:ext uri="{FF2B5EF4-FFF2-40B4-BE49-F238E27FC236}">
                <a16:creationId xmlns:a16="http://schemas.microsoft.com/office/drawing/2014/main" id="{B7884E46-E9E1-6437-94BE-762BE55EF792}"/>
              </a:ext>
            </a:extLst>
          </p:cNvPr>
          <p:cNvSpPr>
            <a:spLocks noGrp="1"/>
          </p:cNvSpPr>
          <p:nvPr>
            <p:ph type="sldNum" sz="quarter" idx="12"/>
          </p:nvPr>
        </p:nvSpPr>
        <p:spPr>
          <a:xfrm>
            <a:off x="11495315" y="6457951"/>
            <a:ext cx="696685" cy="400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241CD2-1E45-42A3-B213-66A034DF9A3B}" type="slidenum">
              <a:rPr lang="en-GB" smtClean="0"/>
              <a:pPr/>
              <a:t>90</a:t>
            </a:fld>
            <a:endParaRPr lang="en-GB" dirty="0"/>
          </a:p>
        </p:txBody>
      </p:sp>
    </p:spTree>
    <p:extLst>
      <p:ext uri="{BB962C8B-B14F-4D97-AF65-F5344CB8AC3E}">
        <p14:creationId xmlns:p14="http://schemas.microsoft.com/office/powerpoint/2010/main" val="1596821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83B0F-EAD5-8469-EDE4-1070D3C16175}"/>
              </a:ext>
            </a:extLst>
          </p:cNvPr>
          <p:cNvSpPr>
            <a:spLocks noGrp="1"/>
          </p:cNvSpPr>
          <p:nvPr>
            <p:ph type="title"/>
          </p:nvPr>
        </p:nvSpPr>
        <p:spPr/>
        <p:txBody>
          <a:bodyPr/>
          <a:lstStyle/>
          <a:p>
            <a:r>
              <a:rPr lang="en-US" dirty="0"/>
              <a:t>Model Accuracy</a:t>
            </a:r>
          </a:p>
        </p:txBody>
      </p:sp>
      <p:sp>
        <p:nvSpPr>
          <p:cNvPr id="3" name="Content Placeholder 2">
            <a:extLst>
              <a:ext uri="{FF2B5EF4-FFF2-40B4-BE49-F238E27FC236}">
                <a16:creationId xmlns:a16="http://schemas.microsoft.com/office/drawing/2014/main" id="{95527BA6-FF04-B44D-22E7-9C86235C5C81}"/>
              </a:ext>
            </a:extLst>
          </p:cNvPr>
          <p:cNvSpPr>
            <a:spLocks noGrp="1"/>
          </p:cNvSpPr>
          <p:nvPr>
            <p:ph idx="1"/>
          </p:nvPr>
        </p:nvSpPr>
        <p:spPr>
          <a:xfrm>
            <a:off x="304801" y="1764506"/>
            <a:ext cx="4495800" cy="3296444"/>
          </a:xfrm>
        </p:spPr>
        <p:txBody>
          <a:bodyPr/>
          <a:lstStyle/>
          <a:p>
            <a:r>
              <a:rPr lang="en-US" dirty="0"/>
              <a:t>The model as provided did not have accuracy tests.  Perhaps just as bad, it did not have sum columns to the left of the equations.</a:t>
            </a:r>
          </a:p>
          <a:p>
            <a:r>
              <a:rPr lang="en-US" dirty="0"/>
              <a:t>In the example below the loan interest is computed from a different sheet where the debt is shown in vertical columns.  A much better and obvious way to evaluate the debt is to show the opening and closing balance and to assure that the debt drawdowns equal the debt repayments.</a:t>
            </a:r>
          </a:p>
          <a:p>
            <a:endParaRPr lang="en-US" dirty="0"/>
          </a:p>
        </p:txBody>
      </p:sp>
      <p:pic>
        <p:nvPicPr>
          <p:cNvPr id="5" name="Picture 4">
            <a:extLst>
              <a:ext uri="{FF2B5EF4-FFF2-40B4-BE49-F238E27FC236}">
                <a16:creationId xmlns:a16="http://schemas.microsoft.com/office/drawing/2014/main" id="{05CC9AFF-68A6-2FDF-9205-7EC16CDF1297}"/>
              </a:ext>
            </a:extLst>
          </p:cNvPr>
          <p:cNvPicPr>
            <a:picLocks noChangeAspect="1"/>
          </p:cNvPicPr>
          <p:nvPr/>
        </p:nvPicPr>
        <p:blipFill>
          <a:blip r:embed="rId2"/>
          <a:stretch>
            <a:fillRect/>
          </a:stretch>
        </p:blipFill>
        <p:spPr>
          <a:xfrm>
            <a:off x="304801" y="3937295"/>
            <a:ext cx="8433302" cy="2002493"/>
          </a:xfrm>
          <a:prstGeom prst="rect">
            <a:avLst/>
          </a:prstGeom>
        </p:spPr>
      </p:pic>
      <p:pic>
        <p:nvPicPr>
          <p:cNvPr id="7" name="Picture 6">
            <a:extLst>
              <a:ext uri="{FF2B5EF4-FFF2-40B4-BE49-F238E27FC236}">
                <a16:creationId xmlns:a16="http://schemas.microsoft.com/office/drawing/2014/main" id="{E5B35D58-D7A2-A533-B31C-C97CFDA7627F}"/>
              </a:ext>
            </a:extLst>
          </p:cNvPr>
          <p:cNvPicPr>
            <a:picLocks noChangeAspect="1"/>
          </p:cNvPicPr>
          <p:nvPr/>
        </p:nvPicPr>
        <p:blipFill>
          <a:blip r:embed="rId3"/>
          <a:stretch>
            <a:fillRect/>
          </a:stretch>
        </p:blipFill>
        <p:spPr>
          <a:xfrm>
            <a:off x="4892222" y="2157919"/>
            <a:ext cx="3729264" cy="1549976"/>
          </a:xfrm>
          <a:prstGeom prst="rect">
            <a:avLst/>
          </a:prstGeom>
        </p:spPr>
      </p:pic>
      <p:sp>
        <p:nvSpPr>
          <p:cNvPr id="4" name="Slide Number Placeholder 3">
            <a:extLst>
              <a:ext uri="{FF2B5EF4-FFF2-40B4-BE49-F238E27FC236}">
                <a16:creationId xmlns:a16="http://schemas.microsoft.com/office/drawing/2014/main" id="{59966A93-DA42-0F49-4CCC-89D9CCE196A1}"/>
              </a:ext>
            </a:extLst>
          </p:cNvPr>
          <p:cNvSpPr>
            <a:spLocks noGrp="1"/>
          </p:cNvSpPr>
          <p:nvPr>
            <p:ph type="sldNum" sz="quarter" idx="12"/>
          </p:nvPr>
        </p:nvSpPr>
        <p:spPr>
          <a:xfrm>
            <a:off x="11495315" y="6457951"/>
            <a:ext cx="696685" cy="400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241CD2-1E45-42A3-B213-66A034DF9A3B}" type="slidenum">
              <a:rPr lang="en-GB" smtClean="0"/>
              <a:pPr/>
              <a:t>91</a:t>
            </a:fld>
            <a:endParaRPr lang="en-GB" dirty="0"/>
          </a:p>
        </p:txBody>
      </p:sp>
    </p:spTree>
    <p:extLst>
      <p:ext uri="{BB962C8B-B14F-4D97-AF65-F5344CB8AC3E}">
        <p14:creationId xmlns:p14="http://schemas.microsoft.com/office/powerpoint/2010/main" val="27930402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6A0B-BF01-3671-A633-9A8AE9C976B0}"/>
              </a:ext>
            </a:extLst>
          </p:cNvPr>
          <p:cNvSpPr>
            <a:spLocks noGrp="1"/>
          </p:cNvSpPr>
          <p:nvPr>
            <p:ph type="title"/>
          </p:nvPr>
        </p:nvSpPr>
        <p:spPr/>
        <p:txBody>
          <a:bodyPr/>
          <a:lstStyle/>
          <a:p>
            <a:r>
              <a:rPr lang="en-US" dirty="0"/>
              <a:t>Model Structure</a:t>
            </a:r>
          </a:p>
        </p:txBody>
      </p:sp>
      <p:sp>
        <p:nvSpPr>
          <p:cNvPr id="3" name="Content Placeholder 2">
            <a:extLst>
              <a:ext uri="{FF2B5EF4-FFF2-40B4-BE49-F238E27FC236}">
                <a16:creationId xmlns:a16="http://schemas.microsoft.com/office/drawing/2014/main" id="{D9653302-5BC0-7764-2870-91C432A708C8}"/>
              </a:ext>
            </a:extLst>
          </p:cNvPr>
          <p:cNvSpPr>
            <a:spLocks noGrp="1"/>
          </p:cNvSpPr>
          <p:nvPr>
            <p:ph idx="1"/>
          </p:nvPr>
        </p:nvSpPr>
        <p:spPr>
          <a:xfrm>
            <a:off x="304800" y="1134778"/>
            <a:ext cx="8316686" cy="611301"/>
          </a:xfrm>
        </p:spPr>
        <p:txBody>
          <a:bodyPr>
            <a:normAutofit fontScale="70000" lnSpcReduction="20000"/>
          </a:bodyPr>
          <a:lstStyle/>
          <a:p>
            <a:r>
              <a:rPr lang="en-US" dirty="0"/>
              <a:t>The model provided did not include a sources and uses display during construction and a cash flow waterfall after construction. Whether or not you apply project finance, a cash flow analysis of what happens before and after the operation period is essential.  </a:t>
            </a:r>
          </a:p>
          <a:p>
            <a:r>
              <a:rPr lang="en-US" dirty="0"/>
              <a:t>The screenshot below illustrates an extract from the model with the cash flow analysis.</a:t>
            </a:r>
          </a:p>
        </p:txBody>
      </p:sp>
      <p:pic>
        <p:nvPicPr>
          <p:cNvPr id="5" name="Picture 4">
            <a:extLst>
              <a:ext uri="{FF2B5EF4-FFF2-40B4-BE49-F238E27FC236}">
                <a16:creationId xmlns:a16="http://schemas.microsoft.com/office/drawing/2014/main" id="{35950BF8-6A0C-85F2-6442-87716537A7DC}"/>
              </a:ext>
            </a:extLst>
          </p:cNvPr>
          <p:cNvPicPr>
            <a:picLocks noChangeAspect="1"/>
          </p:cNvPicPr>
          <p:nvPr/>
        </p:nvPicPr>
        <p:blipFill>
          <a:blip r:embed="rId2"/>
          <a:stretch>
            <a:fillRect/>
          </a:stretch>
        </p:blipFill>
        <p:spPr>
          <a:xfrm>
            <a:off x="304800" y="2375807"/>
            <a:ext cx="7697016" cy="3612795"/>
          </a:xfrm>
          <a:prstGeom prst="rect">
            <a:avLst/>
          </a:prstGeom>
        </p:spPr>
      </p:pic>
      <p:sp>
        <p:nvSpPr>
          <p:cNvPr id="4" name="Slide Number Placeholder 3">
            <a:extLst>
              <a:ext uri="{FF2B5EF4-FFF2-40B4-BE49-F238E27FC236}">
                <a16:creationId xmlns:a16="http://schemas.microsoft.com/office/drawing/2014/main" id="{F86AFD3E-C313-1628-AABD-24DF2AFD2CE9}"/>
              </a:ext>
            </a:extLst>
          </p:cNvPr>
          <p:cNvSpPr>
            <a:spLocks noGrp="1"/>
          </p:cNvSpPr>
          <p:nvPr>
            <p:ph type="sldNum" sz="quarter" idx="12"/>
          </p:nvPr>
        </p:nvSpPr>
        <p:spPr>
          <a:xfrm>
            <a:off x="11495315" y="6457951"/>
            <a:ext cx="696685" cy="400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241CD2-1E45-42A3-B213-66A034DF9A3B}" type="slidenum">
              <a:rPr lang="en-GB" smtClean="0"/>
              <a:pPr/>
              <a:t>92</a:t>
            </a:fld>
            <a:endParaRPr lang="en-GB" dirty="0"/>
          </a:p>
        </p:txBody>
      </p:sp>
    </p:spTree>
    <p:extLst>
      <p:ext uri="{BB962C8B-B14F-4D97-AF65-F5344CB8AC3E}">
        <p14:creationId xmlns:p14="http://schemas.microsoft.com/office/powerpoint/2010/main" val="8375565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0FC1-E1D0-9396-C49B-EA95E10DE20E}"/>
              </a:ext>
            </a:extLst>
          </p:cNvPr>
          <p:cNvSpPr>
            <a:spLocks noGrp="1"/>
          </p:cNvSpPr>
          <p:nvPr>
            <p:ph type="title"/>
          </p:nvPr>
        </p:nvSpPr>
        <p:spPr/>
        <p:txBody>
          <a:bodyPr/>
          <a:lstStyle/>
          <a:p>
            <a:r>
              <a:rPr lang="en-US" dirty="0"/>
              <a:t>Model Transparency</a:t>
            </a:r>
          </a:p>
        </p:txBody>
      </p:sp>
      <p:pic>
        <p:nvPicPr>
          <p:cNvPr id="6" name="Picture 5">
            <a:extLst>
              <a:ext uri="{FF2B5EF4-FFF2-40B4-BE49-F238E27FC236}">
                <a16:creationId xmlns:a16="http://schemas.microsoft.com/office/drawing/2014/main" id="{F8DFA1D6-814A-60C2-A434-BCCD560C2AE9}"/>
              </a:ext>
            </a:extLst>
          </p:cNvPr>
          <p:cNvPicPr>
            <a:picLocks noChangeAspect="1"/>
          </p:cNvPicPr>
          <p:nvPr/>
        </p:nvPicPr>
        <p:blipFill>
          <a:blip r:embed="rId2"/>
          <a:stretch>
            <a:fillRect/>
          </a:stretch>
        </p:blipFill>
        <p:spPr>
          <a:xfrm>
            <a:off x="2254679" y="1764507"/>
            <a:ext cx="6695272" cy="1977658"/>
          </a:xfrm>
          <a:prstGeom prst="rect">
            <a:avLst/>
          </a:prstGeom>
        </p:spPr>
      </p:pic>
      <p:pic>
        <p:nvPicPr>
          <p:cNvPr id="8" name="Picture 7">
            <a:extLst>
              <a:ext uri="{FF2B5EF4-FFF2-40B4-BE49-F238E27FC236}">
                <a16:creationId xmlns:a16="http://schemas.microsoft.com/office/drawing/2014/main" id="{8EFE3A70-10A1-1545-6CB9-037E4F371B3F}"/>
              </a:ext>
            </a:extLst>
          </p:cNvPr>
          <p:cNvPicPr>
            <a:picLocks noChangeAspect="1"/>
          </p:cNvPicPr>
          <p:nvPr/>
        </p:nvPicPr>
        <p:blipFill>
          <a:blip r:embed="rId2"/>
          <a:stretch>
            <a:fillRect/>
          </a:stretch>
        </p:blipFill>
        <p:spPr>
          <a:xfrm>
            <a:off x="1491094" y="3974941"/>
            <a:ext cx="7130393" cy="2106185"/>
          </a:xfrm>
          <a:prstGeom prst="rect">
            <a:avLst/>
          </a:prstGeom>
        </p:spPr>
      </p:pic>
      <p:sp>
        <p:nvSpPr>
          <p:cNvPr id="9" name="TextBox 8">
            <a:extLst>
              <a:ext uri="{FF2B5EF4-FFF2-40B4-BE49-F238E27FC236}">
                <a16:creationId xmlns:a16="http://schemas.microsoft.com/office/drawing/2014/main" id="{380EF955-E9A3-C41E-BE0D-C9F45E3DDFB8}"/>
              </a:ext>
            </a:extLst>
          </p:cNvPr>
          <p:cNvSpPr txBox="1"/>
          <p:nvPr/>
        </p:nvSpPr>
        <p:spPr>
          <a:xfrm>
            <a:off x="373206" y="5028034"/>
            <a:ext cx="1049482" cy="1061829"/>
          </a:xfrm>
          <a:prstGeom prst="rect">
            <a:avLst/>
          </a:prstGeom>
          <a:solidFill>
            <a:srgbClr val="FFFF00"/>
          </a:solidFill>
        </p:spPr>
        <p:txBody>
          <a:bodyPr wrap="square" rtlCol="0">
            <a:spAutoFit/>
          </a:bodyPr>
          <a:lstStyle/>
          <a:p>
            <a:r>
              <a:rPr lang="en-US" sz="1050" dirty="0">
                <a:latin typeface="Arial" panose="020B0604020202020204" pitchFamily="34" charset="0"/>
                <a:cs typeface="Arial" panose="020B0604020202020204" pitchFamily="34" charset="0"/>
              </a:rPr>
              <a:t>It is poor practice to refer to different sheets in the model</a:t>
            </a:r>
          </a:p>
        </p:txBody>
      </p:sp>
      <p:sp>
        <p:nvSpPr>
          <p:cNvPr id="4" name="Slide Number Placeholder 3">
            <a:extLst>
              <a:ext uri="{FF2B5EF4-FFF2-40B4-BE49-F238E27FC236}">
                <a16:creationId xmlns:a16="http://schemas.microsoft.com/office/drawing/2014/main" id="{7DBACD9F-96C4-1E80-76A8-D8B9FA086867}"/>
              </a:ext>
            </a:extLst>
          </p:cNvPr>
          <p:cNvSpPr>
            <a:spLocks noGrp="1"/>
          </p:cNvSpPr>
          <p:nvPr>
            <p:ph type="sldNum" sz="quarter" idx="12"/>
          </p:nvPr>
        </p:nvSpPr>
        <p:spPr>
          <a:xfrm>
            <a:off x="11495315" y="6457951"/>
            <a:ext cx="696685" cy="400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241CD2-1E45-42A3-B213-66A034DF9A3B}" type="slidenum">
              <a:rPr lang="en-GB" smtClean="0"/>
              <a:pPr/>
              <a:t>93</a:t>
            </a:fld>
            <a:endParaRPr lang="en-GB" dirty="0"/>
          </a:p>
        </p:txBody>
      </p:sp>
      <p:sp>
        <p:nvSpPr>
          <p:cNvPr id="3" name="Content Placeholder 2">
            <a:extLst>
              <a:ext uri="{FF2B5EF4-FFF2-40B4-BE49-F238E27FC236}">
                <a16:creationId xmlns:a16="http://schemas.microsoft.com/office/drawing/2014/main" id="{391A7161-BAA4-5413-2083-060A236B4FEE}"/>
              </a:ext>
            </a:extLst>
          </p:cNvPr>
          <p:cNvSpPr>
            <a:spLocks noGrp="1"/>
          </p:cNvSpPr>
          <p:nvPr>
            <p:ph idx="1"/>
          </p:nvPr>
        </p:nvSpPr>
        <p:spPr>
          <a:xfrm>
            <a:off x="143692" y="1764506"/>
            <a:ext cx="2018678" cy="3263528"/>
          </a:xfrm>
          <a:solidFill>
            <a:schemeClr val="bg1"/>
          </a:solidFill>
        </p:spPr>
        <p:txBody>
          <a:bodyPr>
            <a:normAutofit/>
          </a:bodyPr>
          <a:lstStyle/>
          <a:p>
            <a:pPr algn="l"/>
            <a:r>
              <a:rPr lang="en-US" dirty="0"/>
              <a:t>There are many examples of very long formulas in the model which is the biggest problem. These formulas do not cause problems in the base case, but they could result in difficult issues when things change.</a:t>
            </a:r>
          </a:p>
          <a:p>
            <a:pPr algn="l"/>
            <a:endParaRPr lang="en-US" dirty="0"/>
          </a:p>
        </p:txBody>
      </p:sp>
    </p:spTree>
    <p:extLst>
      <p:ext uri="{BB962C8B-B14F-4D97-AF65-F5344CB8AC3E}">
        <p14:creationId xmlns:p14="http://schemas.microsoft.com/office/powerpoint/2010/main" val="40234139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14DA8-516A-4D88-A535-42FDC967657B}"/>
              </a:ext>
            </a:extLst>
          </p:cNvPr>
          <p:cNvSpPr>
            <a:spLocks noGrp="1"/>
          </p:cNvSpPr>
          <p:nvPr>
            <p:ph type="title"/>
          </p:nvPr>
        </p:nvSpPr>
        <p:spPr/>
        <p:txBody>
          <a:bodyPr>
            <a:normAutofit fontScale="90000"/>
          </a:bodyPr>
          <a:lstStyle/>
          <a:p>
            <a:r>
              <a:rPr lang="en-US" dirty="0"/>
              <a:t>Consolidation of Projects with Simple Case</a:t>
            </a:r>
          </a:p>
        </p:txBody>
      </p:sp>
      <p:sp>
        <p:nvSpPr>
          <p:cNvPr id="3" name="Content Placeholder 2">
            <a:extLst>
              <a:ext uri="{FF2B5EF4-FFF2-40B4-BE49-F238E27FC236}">
                <a16:creationId xmlns:a16="http://schemas.microsoft.com/office/drawing/2014/main" id="{83F9A76C-0275-8CDE-C4BF-DA6968226A0B}"/>
              </a:ext>
            </a:extLst>
          </p:cNvPr>
          <p:cNvSpPr>
            <a:spLocks noGrp="1"/>
          </p:cNvSpPr>
          <p:nvPr>
            <p:ph idx="1"/>
          </p:nvPr>
        </p:nvSpPr>
        <p:spPr/>
        <p:txBody>
          <a:bodyPr/>
          <a:lstStyle/>
          <a:p>
            <a:r>
              <a:rPr lang="en-US" dirty="0"/>
              <a:t>Compute Common Timeline</a:t>
            </a:r>
          </a:p>
          <a:p>
            <a:pPr lvl="1"/>
            <a:r>
              <a:rPr lang="en-US" dirty="0"/>
              <a:t>Monthly Timeline</a:t>
            </a:r>
          </a:p>
          <a:p>
            <a:pPr lvl="1"/>
            <a:r>
              <a:rPr lang="en-US" dirty="0"/>
              <a:t>Creates Large Model</a:t>
            </a:r>
          </a:p>
          <a:p>
            <a:r>
              <a:rPr lang="en-US" dirty="0"/>
              <a:t>Make InputC type Sheet with Projects</a:t>
            </a:r>
          </a:p>
          <a:p>
            <a:pPr lvl="1"/>
            <a:r>
              <a:rPr lang="en-US" dirty="0"/>
              <a:t>Inputs can be flexible</a:t>
            </a:r>
          </a:p>
          <a:p>
            <a:pPr lvl="1"/>
            <a:r>
              <a:rPr lang="en-US" dirty="0"/>
              <a:t>Must be in consistent format across projects</a:t>
            </a:r>
          </a:p>
          <a:p>
            <a:r>
              <a:rPr lang="en-US" dirty="0"/>
              <a:t>Use Model as Template</a:t>
            </a:r>
          </a:p>
          <a:p>
            <a:r>
              <a:rPr lang="en-US" dirty="0"/>
              <a:t>Create a Loop that changes the code number and copies template file to new sheet</a:t>
            </a:r>
          </a:p>
          <a:p>
            <a:pPr lvl="1"/>
            <a:r>
              <a:rPr lang="en-US" dirty="0"/>
              <a:t>Start at End</a:t>
            </a:r>
          </a:p>
          <a:p>
            <a:pPr lvl="1"/>
            <a:r>
              <a:rPr lang="en-US" dirty="0"/>
              <a:t>Create a Blank Start and End Sheet</a:t>
            </a:r>
          </a:p>
          <a:p>
            <a:pPr lvl="1"/>
            <a:r>
              <a:rPr lang="en-US" dirty="0"/>
              <a:t>Start at the End of the Loop</a:t>
            </a:r>
          </a:p>
          <a:p>
            <a:pPr lvl="1"/>
            <a:r>
              <a:rPr lang="en-US" dirty="0"/>
              <a:t>Demonstrate that you can change the template file</a:t>
            </a:r>
          </a:p>
          <a:p>
            <a:r>
              <a:rPr lang="en-US" dirty="0"/>
              <a:t>Create a macro to delete sheets between start and end sheet</a:t>
            </a:r>
          </a:p>
          <a:p>
            <a:pPr lvl="1"/>
            <a:r>
              <a:rPr lang="en-US" dirty="0"/>
              <a:t>Again, start at the end</a:t>
            </a:r>
          </a:p>
          <a:p>
            <a:endParaRPr lang="en-US" dirty="0"/>
          </a:p>
          <a:p>
            <a:pPr marL="342900" lvl="1"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2519606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751F7-5697-B8F4-7405-257AEE5D1095}"/>
              </a:ext>
            </a:extLst>
          </p:cNvPr>
          <p:cNvSpPr>
            <a:spLocks noGrp="1"/>
          </p:cNvSpPr>
          <p:nvPr>
            <p:ph type="ctrTitle"/>
          </p:nvPr>
        </p:nvSpPr>
        <p:spPr/>
        <p:txBody>
          <a:bodyPr/>
          <a:lstStyle/>
          <a:p>
            <a:r>
              <a:rPr lang="en-US" dirty="0"/>
              <a:t>Cash Sweep</a:t>
            </a:r>
          </a:p>
        </p:txBody>
      </p:sp>
    </p:spTree>
    <p:extLst>
      <p:ext uri="{BB962C8B-B14F-4D97-AF65-F5344CB8AC3E}">
        <p14:creationId xmlns:p14="http://schemas.microsoft.com/office/powerpoint/2010/main" val="14671395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85B4-B7C6-4FAE-DFF3-602DF7F41874}"/>
              </a:ext>
            </a:extLst>
          </p:cNvPr>
          <p:cNvSpPr>
            <a:spLocks noGrp="1"/>
          </p:cNvSpPr>
          <p:nvPr>
            <p:ph type="title"/>
          </p:nvPr>
        </p:nvSpPr>
        <p:spPr/>
        <p:txBody>
          <a:bodyPr/>
          <a:lstStyle/>
          <a:p>
            <a:r>
              <a:rPr lang="en-US" dirty="0"/>
              <a:t>General Cash Sweep Comments</a:t>
            </a:r>
          </a:p>
        </p:txBody>
      </p:sp>
      <p:sp>
        <p:nvSpPr>
          <p:cNvPr id="3" name="Content Placeholder 2">
            <a:extLst>
              <a:ext uri="{FF2B5EF4-FFF2-40B4-BE49-F238E27FC236}">
                <a16:creationId xmlns:a16="http://schemas.microsoft.com/office/drawing/2014/main" id="{A16B7FCD-17BE-2F56-C5A4-630F35C6CAFF}"/>
              </a:ext>
            </a:extLst>
          </p:cNvPr>
          <p:cNvSpPr>
            <a:spLocks noGrp="1"/>
          </p:cNvSpPr>
          <p:nvPr>
            <p:ph idx="1"/>
          </p:nvPr>
        </p:nvSpPr>
        <p:spPr/>
        <p:txBody>
          <a:bodyPr>
            <a:normAutofit lnSpcReduction="10000"/>
          </a:bodyPr>
          <a:lstStyle/>
          <a:p>
            <a:r>
              <a:rPr lang="en-US" dirty="0"/>
              <a:t>First, somebody once told me that cash sweeps are like false advertising where the bank tells you the tenure is 20 years, but because of early repayment from a cash sweep, the actual maturity is 15 years.</a:t>
            </a:r>
          </a:p>
          <a:p>
            <a:r>
              <a:rPr lang="en-US" dirty="0"/>
              <a:t>Secondly, if you are going to structure debt with a tenure of 15 years, why wouldn't you just structure the debt with 15 years instead of 20 years.</a:t>
            </a:r>
          </a:p>
          <a:p>
            <a:r>
              <a:rPr lang="en-US" dirty="0"/>
              <a:t>Third, ages ago somebody from ENRON called a cash sweep as a positive covenant where the debt is repaid early if the cash flow is volatile and high. You can think about oil prices where the cash sweep limits dividends when the oil price is very high, then lowers the debt when the oil price goes down.</a:t>
            </a:r>
          </a:p>
          <a:p>
            <a:r>
              <a:rPr lang="en-US" dirty="0"/>
              <a:t>Fourth, to model cash sweeps, you should understand the fundamental idea that distinguishes debt structuring and risk analysis. In debt structuring the cash sweep should not generally be modelled because it is designed to account for things like volatility.</a:t>
            </a:r>
          </a:p>
          <a:p>
            <a:r>
              <a:rPr lang="en-US" dirty="0"/>
              <a:t>I have recently come across cash sweeps that are designed to change the structure of debt after the actual cash flow is established. For toll roads, after actual traffic is established the debt structure can be readjusted. This can be accomplished with a cash sweep. To model this, you can set up a debt structuring part of the model with an aggressive debt structure (e.g. one year tail). Then after traffic is established a cash sweep is used with the actual cash flow to design a debt structure with something like a three-year tail. This can be accomplished by making a second risk analysis section with a cash sweep added. The cash sweep is 100% until the 3-year tail is established.</a:t>
            </a:r>
          </a:p>
        </p:txBody>
      </p:sp>
    </p:spTree>
    <p:extLst>
      <p:ext uri="{BB962C8B-B14F-4D97-AF65-F5344CB8AC3E}">
        <p14:creationId xmlns:p14="http://schemas.microsoft.com/office/powerpoint/2010/main" val="6436511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132D-F5E5-74AB-2B76-03EBE039BD5B}"/>
              </a:ext>
            </a:extLst>
          </p:cNvPr>
          <p:cNvSpPr>
            <a:spLocks noGrp="1"/>
          </p:cNvSpPr>
          <p:nvPr>
            <p:ph type="ctrTitle"/>
          </p:nvPr>
        </p:nvSpPr>
        <p:spPr/>
        <p:txBody>
          <a:bodyPr/>
          <a:lstStyle/>
          <a:p>
            <a:r>
              <a:rPr lang="en-US" dirty="0"/>
              <a:t>General Points</a:t>
            </a:r>
          </a:p>
        </p:txBody>
      </p:sp>
    </p:spTree>
    <p:extLst>
      <p:ext uri="{BB962C8B-B14F-4D97-AF65-F5344CB8AC3E}">
        <p14:creationId xmlns:p14="http://schemas.microsoft.com/office/powerpoint/2010/main" val="19414263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D611-EE9C-C476-FCDF-A02A41F05091}"/>
              </a:ext>
            </a:extLst>
          </p:cNvPr>
          <p:cNvSpPr>
            <a:spLocks noGrp="1"/>
          </p:cNvSpPr>
          <p:nvPr>
            <p:ph type="title"/>
          </p:nvPr>
        </p:nvSpPr>
        <p:spPr/>
        <p:txBody>
          <a:bodyPr/>
          <a:lstStyle/>
          <a:p>
            <a:r>
              <a:rPr lang="en-US" dirty="0"/>
              <a:t>IRR and Funding</a:t>
            </a:r>
          </a:p>
        </p:txBody>
      </p:sp>
      <p:sp>
        <p:nvSpPr>
          <p:cNvPr id="3" name="Content Placeholder 2">
            <a:extLst>
              <a:ext uri="{FF2B5EF4-FFF2-40B4-BE49-F238E27FC236}">
                <a16:creationId xmlns:a16="http://schemas.microsoft.com/office/drawing/2014/main" id="{6818A41B-FADC-A9DE-6349-0A496DC78A07}"/>
              </a:ext>
            </a:extLst>
          </p:cNvPr>
          <p:cNvSpPr>
            <a:spLocks noGrp="1"/>
          </p:cNvSpPr>
          <p:nvPr>
            <p:ph idx="1"/>
          </p:nvPr>
        </p:nvSpPr>
        <p:spPr/>
        <p:txBody>
          <a:bodyPr/>
          <a:lstStyle/>
          <a:p>
            <a:r>
              <a:rPr lang="en-US" dirty="0"/>
              <a:t>Financial Modelling in Africa</a:t>
            </a:r>
          </a:p>
          <a:p>
            <a:r>
              <a:rPr lang="en-US" dirty="0"/>
              <a:t>What is the target IRR for your projects</a:t>
            </a:r>
          </a:p>
          <a:p>
            <a:r>
              <a:rPr lang="en-US" dirty="0"/>
              <a:t>What is the definition of the IRR</a:t>
            </a:r>
          </a:p>
          <a:p>
            <a:r>
              <a:rPr lang="en-US" dirty="0"/>
              <a:t>How does the IRR and the cost of debt relate</a:t>
            </a:r>
          </a:p>
          <a:p>
            <a:r>
              <a:rPr lang="en-US" dirty="0"/>
              <a:t>Do you need grants or concessional debt</a:t>
            </a:r>
          </a:p>
          <a:p>
            <a:endParaRPr lang="en-US" dirty="0"/>
          </a:p>
        </p:txBody>
      </p:sp>
    </p:spTree>
    <p:extLst>
      <p:ext uri="{BB962C8B-B14F-4D97-AF65-F5344CB8AC3E}">
        <p14:creationId xmlns:p14="http://schemas.microsoft.com/office/powerpoint/2010/main" val="1276430631"/>
      </p:ext>
    </p:extLst>
  </p:cSld>
  <p:clrMapOvr>
    <a:masterClrMapping/>
  </p:clrMapOvr>
</p:sld>
</file>

<file path=ppt/theme/theme1.xml><?xml version="1.0" encoding="utf-8"?>
<a:theme xmlns:a="http://schemas.openxmlformats.org/drawingml/2006/main" name="1_Office Theme">
  <a:themeElements>
    <a:clrScheme name="Learning">
      <a:dk1>
        <a:sysClr val="windowText" lastClr="000000"/>
      </a:dk1>
      <a:lt1>
        <a:sysClr val="window" lastClr="FFFFFF"/>
      </a:lt1>
      <a:dk2>
        <a:srgbClr val="44546A"/>
      </a:dk2>
      <a:lt2>
        <a:srgbClr val="E7E6E6"/>
      </a:lt2>
      <a:accent1>
        <a:srgbClr val="0D7BB6"/>
      </a:accent1>
      <a:accent2>
        <a:srgbClr val="005A84"/>
      </a:accent2>
      <a:accent3>
        <a:srgbClr val="043F63"/>
      </a:accent3>
      <a:accent4>
        <a:srgbClr val="93C784"/>
      </a:accent4>
      <a:accent5>
        <a:srgbClr val="377978"/>
      </a:accent5>
      <a:accent6>
        <a:srgbClr val="64335A"/>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earning Template 2018" id="{04CE0C22-ED7F-46CB-BC65-E68FB60107E8}" vid="{EE53C80E-D2C7-4B31-877E-8733A34E7E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125749</TotalTime>
  <Words>5945</Words>
  <Application>Microsoft Office PowerPoint</Application>
  <PresentationFormat>On-screen Show (4:3)</PresentationFormat>
  <Paragraphs>608</Paragraphs>
  <Slides>98</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9" baseType="lpstr">
      <vt:lpstr>Arial</vt:lpstr>
      <vt:lpstr>Calibri</vt:lpstr>
      <vt:lpstr>Courier New</vt:lpstr>
      <vt:lpstr>Franklin Gothic Demi</vt:lpstr>
      <vt:lpstr>Rockwell</vt:lpstr>
      <vt:lpstr>Times New Roman</vt:lpstr>
      <vt:lpstr>Wingdings</vt:lpstr>
      <vt:lpstr>Wingdings 2</vt:lpstr>
      <vt:lpstr>Wingdings 3</vt:lpstr>
      <vt:lpstr>1_Office Theme</vt:lpstr>
      <vt:lpstr>Worksheet</vt:lpstr>
      <vt:lpstr>Session 1:  Timelines Simple Scenarios IRRs</vt:lpstr>
      <vt:lpstr>Agenda</vt:lpstr>
      <vt:lpstr>Downloading Generic Macros</vt:lpstr>
      <vt:lpstr>Downloading Stock and Economic IRR</vt:lpstr>
      <vt:lpstr>Yahoo Finance Adjusted Stock Price</vt:lpstr>
      <vt:lpstr>Demonstration of IRR for Stocks</vt:lpstr>
      <vt:lpstr>Session 2</vt:lpstr>
      <vt:lpstr>Subjects</vt:lpstr>
      <vt:lpstr>Outline</vt:lpstr>
      <vt:lpstr>Example of a Mess – Inputs not in InputC</vt:lpstr>
      <vt:lpstr>Example of Illegal Formulas</vt:lpstr>
      <vt:lpstr>Example of Timeline formula</vt:lpstr>
      <vt:lpstr>Questions from Last Session</vt:lpstr>
      <vt:lpstr>Understanding of DSCR, LLCR and PLCR</vt:lpstr>
      <vt:lpstr>Illustration of Cases</vt:lpstr>
      <vt:lpstr>Scenarios and Waterfall Graph</vt:lpstr>
      <vt:lpstr>DSCR, LLCR and PLCR and Credit Analysis</vt:lpstr>
      <vt:lpstr>Mean Reverting and Non-Mean Reverting Cash Flow and Risk</vt:lpstr>
      <vt:lpstr>Oil Price from Database File</vt:lpstr>
      <vt:lpstr>Illustration of Mean Reverting Cash Flows – Commodity Prices Except Change in Oil Prices in 1973</vt:lpstr>
      <vt:lpstr>Illustration of Non-Mean Reverting </vt:lpstr>
      <vt:lpstr>Blackberry and Apple</vt:lpstr>
      <vt:lpstr>Complex Timelines</vt:lpstr>
      <vt:lpstr>Session 3 – Default and Implementation of Monte Carlo Simulation</vt:lpstr>
      <vt:lpstr>Default Studies</vt:lpstr>
      <vt:lpstr>Expected Loss Can Be Broken Down Into Three Components</vt:lpstr>
      <vt:lpstr>Measurement of Credit Risk with Rating Systems – How Do you Come Up with Good Rating</vt:lpstr>
      <vt:lpstr>Project Finance ties to BBB- (Baa3)</vt:lpstr>
      <vt:lpstr>Default Studies – Probability of DSCR Below 1</vt:lpstr>
      <vt:lpstr>Useless but Interesting Chart on PD</vt:lpstr>
      <vt:lpstr>Use of Ratios Different Ratios in Different Industries: DSCR and Credit Ratings in Project Finance</vt:lpstr>
      <vt:lpstr>S&amp;P Study of PD and LGD for Project Finance</vt:lpstr>
      <vt:lpstr>Project Finance Defaults</vt:lpstr>
      <vt:lpstr>S&amp;P Recovery Rates</vt:lpstr>
      <vt:lpstr>Project Finance is Unfair to Africa</vt:lpstr>
      <vt:lpstr>Session 4: Valuation</vt:lpstr>
      <vt:lpstr>Assignment</vt:lpstr>
      <vt:lpstr>Start with Basic Valuation </vt:lpstr>
      <vt:lpstr>Project Finance and Changing Risk</vt:lpstr>
      <vt:lpstr>Reasons for Risk Reduction After a Couple Years of Operation</vt:lpstr>
      <vt:lpstr>Back to Assignment - Triangulation</vt:lpstr>
      <vt:lpstr>Process of Adjusted for Risk Changes</vt:lpstr>
      <vt:lpstr>Assumptions for Transaction</vt:lpstr>
      <vt:lpstr>Timing Problem with Valuation</vt:lpstr>
      <vt:lpstr>Understanding Patterns of Cash Flow that Influence Value  and Timing</vt:lpstr>
      <vt:lpstr>Financial Ratios for Stable Corporation</vt:lpstr>
      <vt:lpstr>Problem with Financial Ratios in Project Finance</vt:lpstr>
      <vt:lpstr>Stable Company EV/EBITDA, ROIC and Project IRR</vt:lpstr>
      <vt:lpstr>Valuation Ratios Not Constant</vt:lpstr>
      <vt:lpstr>Valuation Ratios with Declining Cost of Capital</vt:lpstr>
      <vt:lpstr>Transaction Assumptions, Re-financing and Financial Statements</vt:lpstr>
      <vt:lpstr>Transaction Set-up</vt:lpstr>
      <vt:lpstr>Exercises</vt:lpstr>
      <vt:lpstr>Process for Evaluating Cost of Capital and Required Price</vt:lpstr>
      <vt:lpstr>Session 5: Debt Structuring and Re-financing</vt:lpstr>
      <vt:lpstr>Excerpts from Term Sheet</vt:lpstr>
      <vt:lpstr>Review of Credit and Debt Sizing</vt:lpstr>
      <vt:lpstr>Formulas for Sculpting</vt:lpstr>
      <vt:lpstr>Income Taxes, Circular Reference</vt:lpstr>
      <vt:lpstr>Taxes and NOL</vt:lpstr>
      <vt:lpstr>Session 6: Debt Sculpting Complications, Re-Financing, Circular References</vt:lpstr>
      <vt:lpstr>As Usual, Start with Theory</vt:lpstr>
      <vt:lpstr>Project Finance and Dividends</vt:lpstr>
      <vt:lpstr>Option for Payment in Kind Interest</vt:lpstr>
      <vt:lpstr>Understanding Equity Impact of Reserves</vt:lpstr>
      <vt:lpstr>Consideration Impact of Reserves</vt:lpstr>
      <vt:lpstr>Debt Sculpting, DSCR Formula and Negative Repayment</vt:lpstr>
      <vt:lpstr>Review of Ugly problem of Circular References</vt:lpstr>
      <vt:lpstr>When Does Problem of Interest &gt; Debt Service Occur</vt:lpstr>
      <vt:lpstr>Three Steps to Demonstrate Problems</vt:lpstr>
      <vt:lpstr>Try 1: Simple Account Approach</vt:lpstr>
      <vt:lpstr>Resolution of Shorter-tenure</vt:lpstr>
      <vt:lpstr>Summary of Results</vt:lpstr>
      <vt:lpstr>Session 7: Consolidation of Projects</vt:lpstr>
      <vt:lpstr>A Corporation’s Value and the Value of a Family</vt:lpstr>
      <vt:lpstr>Family is Like a Corporation; Person is Like Project Finance – How would Value the Family</vt:lpstr>
      <vt:lpstr>Biggest Problems in Corporate Finance</vt:lpstr>
      <vt:lpstr>These Problems Do Not Exist in Project Finance</vt:lpstr>
      <vt:lpstr>Returns and Market to Book Ratio</vt:lpstr>
      <vt:lpstr>Financial Ratios for Stable Corporation</vt:lpstr>
      <vt:lpstr>Stable Company EV/EBITDA, ROIC and Project IRR</vt:lpstr>
      <vt:lpstr>Return and Price to Book Ratio for Oil Companies</vt:lpstr>
      <vt:lpstr>Reconciliation of IRR and ROE – Large Renewable Developer</vt:lpstr>
      <vt:lpstr>Total Energy – More Stable Returns but Low Value Relative to Investment</vt:lpstr>
      <vt:lpstr>Shell Oil and Exit from Renewable Investments</vt:lpstr>
      <vt:lpstr>Portugal Renewables and Low Returns when Growing</vt:lpstr>
      <vt:lpstr>EDP with Returns and Growth</vt:lpstr>
      <vt:lpstr>Model Analysis with FAST Principles</vt:lpstr>
      <vt:lpstr>Flexibility – Adding New Projects</vt:lpstr>
      <vt:lpstr>Flexibility – Equations Across the Sheet</vt:lpstr>
      <vt:lpstr>Model Accuracy</vt:lpstr>
      <vt:lpstr>Model Structure</vt:lpstr>
      <vt:lpstr>Model Transparency</vt:lpstr>
      <vt:lpstr>Consolidation of Projects with Simple Case</vt:lpstr>
      <vt:lpstr>Cash Sweep</vt:lpstr>
      <vt:lpstr>General Cash Sweep Comments</vt:lpstr>
      <vt:lpstr>General Points</vt:lpstr>
      <vt:lpstr>IRR and Funding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Elvis Presley</dc:creator>
  <cp:lastModifiedBy>Edward Bodmer</cp:lastModifiedBy>
  <cp:revision>688</cp:revision>
  <dcterms:created xsi:type="dcterms:W3CDTF">2017-09-08T10:05:56Z</dcterms:created>
  <dcterms:modified xsi:type="dcterms:W3CDTF">2025-09-26T19:30:36Z</dcterms:modified>
</cp:coreProperties>
</file>