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1"/>
  </p:notesMasterIdLst>
  <p:handoutMasterIdLst>
    <p:handoutMasterId r:id="rId172"/>
  </p:handoutMasterIdLst>
  <p:sldIdLst>
    <p:sldId id="2403" r:id="rId2"/>
    <p:sldId id="2428" r:id="rId3"/>
    <p:sldId id="2489" r:id="rId4"/>
    <p:sldId id="2440" r:id="rId5"/>
    <p:sldId id="2493" r:id="rId6"/>
    <p:sldId id="2438" r:id="rId7"/>
    <p:sldId id="2497" r:id="rId8"/>
    <p:sldId id="3793" r:id="rId9"/>
    <p:sldId id="3686" r:id="rId10"/>
    <p:sldId id="3635" r:id="rId11"/>
    <p:sldId id="3702" r:id="rId12"/>
    <p:sldId id="3775" r:id="rId13"/>
    <p:sldId id="3633" r:id="rId14"/>
    <p:sldId id="2442" r:id="rId15"/>
    <p:sldId id="3622" r:id="rId16"/>
    <p:sldId id="3591" r:id="rId17"/>
    <p:sldId id="3623" r:id="rId18"/>
    <p:sldId id="2067" r:id="rId19"/>
    <p:sldId id="3689" r:id="rId20"/>
    <p:sldId id="2068" r:id="rId21"/>
    <p:sldId id="3691" r:id="rId22"/>
    <p:sldId id="1086" r:id="rId23"/>
    <p:sldId id="3676" r:id="rId24"/>
    <p:sldId id="3692" r:id="rId25"/>
    <p:sldId id="3693" r:id="rId26"/>
    <p:sldId id="3687" r:id="rId27"/>
    <p:sldId id="3700" r:id="rId28"/>
    <p:sldId id="3701" r:id="rId29"/>
    <p:sldId id="3703" r:id="rId30"/>
    <p:sldId id="3704" r:id="rId31"/>
    <p:sldId id="3690" r:id="rId32"/>
    <p:sldId id="3696" r:id="rId33"/>
    <p:sldId id="3731" r:id="rId34"/>
    <p:sldId id="3706" r:id="rId35"/>
    <p:sldId id="3705" r:id="rId36"/>
    <p:sldId id="3758" r:id="rId37"/>
    <p:sldId id="3759" r:id="rId38"/>
    <p:sldId id="3624" r:id="rId39"/>
    <p:sldId id="3615" r:id="rId40"/>
    <p:sldId id="3567" r:id="rId41"/>
    <p:sldId id="3614" r:id="rId42"/>
    <p:sldId id="3613" r:id="rId43"/>
    <p:sldId id="3672" r:id="rId44"/>
    <p:sldId id="3712" r:id="rId45"/>
    <p:sldId id="3673" r:id="rId46"/>
    <p:sldId id="3785" r:id="rId47"/>
    <p:sldId id="3708" r:id="rId48"/>
    <p:sldId id="3710" r:id="rId49"/>
    <p:sldId id="3709" r:id="rId50"/>
    <p:sldId id="3695" r:id="rId51"/>
    <p:sldId id="2471" r:id="rId52"/>
    <p:sldId id="2474" r:id="rId53"/>
    <p:sldId id="3688" r:id="rId54"/>
    <p:sldId id="3773" r:id="rId55"/>
    <p:sldId id="3794" r:id="rId56"/>
    <p:sldId id="3796" r:id="rId57"/>
    <p:sldId id="3797" r:id="rId58"/>
    <p:sldId id="3772" r:id="rId59"/>
    <p:sldId id="2645" r:id="rId60"/>
    <p:sldId id="3795" r:id="rId61"/>
    <p:sldId id="3780" r:id="rId62"/>
    <p:sldId id="3675" r:id="rId63"/>
    <p:sldId id="3697" r:id="rId64"/>
    <p:sldId id="2641" r:id="rId65"/>
    <p:sldId id="3684" r:id="rId66"/>
    <p:sldId id="3715" r:id="rId67"/>
    <p:sldId id="3595" r:id="rId68"/>
    <p:sldId id="3596" r:id="rId69"/>
    <p:sldId id="2175" r:id="rId70"/>
    <p:sldId id="3711" r:id="rId71"/>
    <p:sldId id="2116" r:id="rId72"/>
    <p:sldId id="3716" r:id="rId73"/>
    <p:sldId id="3713" r:id="rId74"/>
    <p:sldId id="3630" r:id="rId75"/>
    <p:sldId id="3714" r:id="rId76"/>
    <p:sldId id="2467" r:id="rId77"/>
    <p:sldId id="3683" r:id="rId78"/>
    <p:sldId id="2625" r:id="rId79"/>
    <p:sldId id="2635" r:id="rId80"/>
    <p:sldId id="2624" r:id="rId81"/>
    <p:sldId id="840" r:id="rId82"/>
    <p:sldId id="3601" r:id="rId83"/>
    <p:sldId id="3685" r:id="rId84"/>
    <p:sldId id="2638" r:id="rId85"/>
    <p:sldId id="2299" r:id="rId86"/>
    <p:sldId id="2237" r:id="rId87"/>
    <p:sldId id="3728" r:id="rId88"/>
    <p:sldId id="3699" r:id="rId89"/>
    <p:sldId id="2462" r:id="rId90"/>
    <p:sldId id="2447" r:id="rId91"/>
    <p:sldId id="3786" r:id="rId92"/>
    <p:sldId id="3787" r:id="rId93"/>
    <p:sldId id="2460" r:id="rId94"/>
    <p:sldId id="2337" r:id="rId95"/>
    <p:sldId id="2734" r:id="rId96"/>
    <p:sldId id="3604" r:id="rId97"/>
    <p:sldId id="801" r:id="rId98"/>
    <p:sldId id="3730" r:id="rId99"/>
    <p:sldId id="2455" r:id="rId100"/>
    <p:sldId id="2451" r:id="rId101"/>
    <p:sldId id="2425" r:id="rId102"/>
    <p:sldId id="3729" r:id="rId103"/>
    <p:sldId id="2475" r:id="rId104"/>
    <p:sldId id="2479" r:id="rId105"/>
    <p:sldId id="3751" r:id="rId106"/>
    <p:sldId id="3776" r:id="rId107"/>
    <p:sldId id="2420" r:id="rId108"/>
    <p:sldId id="3732" r:id="rId109"/>
    <p:sldId id="2410" r:id="rId110"/>
    <p:sldId id="3737" r:id="rId111"/>
    <p:sldId id="3720" r:id="rId112"/>
    <p:sldId id="3721" r:id="rId113"/>
    <p:sldId id="3722" r:id="rId114"/>
    <p:sldId id="2404" r:id="rId115"/>
    <p:sldId id="773" r:id="rId116"/>
    <p:sldId id="2411" r:id="rId117"/>
    <p:sldId id="3747" r:id="rId118"/>
    <p:sldId id="2401" r:id="rId119"/>
    <p:sldId id="3733" r:id="rId120"/>
    <p:sldId id="3735" r:id="rId121"/>
    <p:sldId id="3746" r:id="rId122"/>
    <p:sldId id="3734" r:id="rId123"/>
    <p:sldId id="3736" r:id="rId124"/>
    <p:sldId id="3742" r:id="rId125"/>
    <p:sldId id="3739" r:id="rId126"/>
    <p:sldId id="3744" r:id="rId127"/>
    <p:sldId id="3740" r:id="rId128"/>
    <p:sldId id="3743" r:id="rId129"/>
    <p:sldId id="3745" r:id="rId130"/>
    <p:sldId id="3741" r:id="rId131"/>
    <p:sldId id="3748" r:id="rId132"/>
    <p:sldId id="3727" r:id="rId133"/>
    <p:sldId id="3752" r:id="rId134"/>
    <p:sldId id="3749" r:id="rId135"/>
    <p:sldId id="3750" r:id="rId136"/>
    <p:sldId id="3753" r:id="rId137"/>
    <p:sldId id="3754" r:id="rId138"/>
    <p:sldId id="3755" r:id="rId139"/>
    <p:sldId id="3756" r:id="rId140"/>
    <p:sldId id="3757" r:id="rId141"/>
    <p:sldId id="2396" r:id="rId142"/>
    <p:sldId id="2413" r:id="rId143"/>
    <p:sldId id="2399" r:id="rId144"/>
    <p:sldId id="2417" r:id="rId145"/>
    <p:sldId id="3760" r:id="rId146"/>
    <p:sldId id="3761" r:id="rId147"/>
    <p:sldId id="3771" r:id="rId148"/>
    <p:sldId id="3765" r:id="rId149"/>
    <p:sldId id="3764" r:id="rId150"/>
    <p:sldId id="3762" r:id="rId151"/>
    <p:sldId id="3774" r:id="rId152"/>
    <p:sldId id="3767" r:id="rId153"/>
    <p:sldId id="442" r:id="rId154"/>
    <p:sldId id="1427" r:id="rId155"/>
    <p:sldId id="1428" r:id="rId156"/>
    <p:sldId id="2231" r:id="rId157"/>
    <p:sldId id="2233" r:id="rId158"/>
    <p:sldId id="3777" r:id="rId159"/>
    <p:sldId id="3778" r:id="rId160"/>
    <p:sldId id="3779" r:id="rId161"/>
    <p:sldId id="3782" r:id="rId162"/>
    <p:sldId id="3781" r:id="rId163"/>
    <p:sldId id="3783" r:id="rId164"/>
    <p:sldId id="3784" r:id="rId165"/>
    <p:sldId id="3788" r:id="rId166"/>
    <p:sldId id="3789" r:id="rId167"/>
    <p:sldId id="3790" r:id="rId168"/>
    <p:sldId id="3791" r:id="rId169"/>
    <p:sldId id="3792" r:id="rId170"/>
  </p:sldIdLst>
  <p:sldSz cx="12192000" cy="6858000"/>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7BB6"/>
    <a:srgbClr val="043F63"/>
    <a:srgbClr val="FF9933"/>
    <a:srgbClr val="152E58"/>
    <a:srgbClr val="003A63"/>
    <a:srgbClr val="4545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7E4706-8529-48F1-BA2E-57BA0BAF28CE}" v="12" dt="2025-09-14T10:59:44.5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6395" autoAdjust="0"/>
  </p:normalViewPr>
  <p:slideViewPr>
    <p:cSldViewPr snapToGrid="0">
      <p:cViewPr varScale="1">
        <p:scale>
          <a:sx n="69" d="100"/>
          <a:sy n="69" d="100"/>
        </p:scale>
        <p:origin x="456" y="5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76" d="100"/>
          <a:sy n="76" d="100"/>
        </p:scale>
        <p:origin x="3954" y="102"/>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notesMaster" Target="notesMasters/notesMaster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microsoft.com/office/2016/11/relationships/changesInfo" Target="changesInfos/changesInfo1.xml"/><Relationship Id="rId172" Type="http://schemas.openxmlformats.org/officeDocument/2006/relationships/handoutMaster" Target="handoutMasters/handout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microsoft.com/office/2015/10/relationships/revisionInfo" Target="revisionInfo.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theme" Target="theme/theme1.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tableStyles" Target="tableStyle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 Type="http://schemas.openxmlformats.org/officeDocument/2006/relationships/slideMaster" Target="slideMasters/slide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ward Bodmer" userId="f82d64a42721f930" providerId="LiveId" clId="{780E3520-BC8C-46F3-98CF-9B8925E00595}"/>
    <pc:docChg chg="undo custSel addSld delSld modSld">
      <pc:chgData name="Edward Bodmer" userId="f82d64a42721f930" providerId="LiveId" clId="{780E3520-BC8C-46F3-98CF-9B8925E00595}" dt="2025-09-14T11:04:15.771" v="1644" actId="20577"/>
      <pc:docMkLst>
        <pc:docMk/>
      </pc:docMkLst>
      <pc:sldChg chg="del">
        <pc:chgData name="Edward Bodmer" userId="f82d64a42721f930" providerId="LiveId" clId="{780E3520-BC8C-46F3-98CF-9B8925E00595}" dt="2025-09-14T10:49:02.207" v="1373" actId="47"/>
        <pc:sldMkLst>
          <pc:docMk/>
          <pc:sldMk cId="1098571134" sldId="328"/>
        </pc:sldMkLst>
      </pc:sldChg>
      <pc:sldChg chg="modSp add mod">
        <pc:chgData name="Edward Bodmer" userId="f82d64a42721f930" providerId="LiveId" clId="{780E3520-BC8C-46F3-98CF-9B8925E00595}" dt="2025-09-14T08:24:16.518" v="1312" actId="14100"/>
        <pc:sldMkLst>
          <pc:docMk/>
          <pc:sldMk cId="2388272186" sldId="1086"/>
        </pc:sldMkLst>
        <pc:spChg chg="mod">
          <ac:chgData name="Edward Bodmer" userId="f82d64a42721f930" providerId="LiveId" clId="{780E3520-BC8C-46F3-98CF-9B8925E00595}" dt="2025-09-14T08:24:16.518" v="1312" actId="14100"/>
          <ac:spMkLst>
            <pc:docMk/>
            <pc:sldMk cId="2388272186" sldId="1086"/>
            <ac:spMk id="3" creationId="{4D344D2C-399C-31C6-5F3D-0C5F2732B629}"/>
          </ac:spMkLst>
        </pc:spChg>
        <pc:spChg chg="mod">
          <ac:chgData name="Edward Bodmer" userId="f82d64a42721f930" providerId="LiveId" clId="{780E3520-BC8C-46F3-98CF-9B8925E00595}" dt="2025-09-14T08:24:16.518" v="1312" actId="14100"/>
          <ac:spMkLst>
            <pc:docMk/>
            <pc:sldMk cId="2388272186" sldId="1086"/>
            <ac:spMk id="11" creationId="{AB0DCFDD-0723-49AA-AC83-DC9E7BD4BF8E}"/>
          </ac:spMkLst>
        </pc:spChg>
        <pc:spChg chg="mod">
          <ac:chgData name="Edward Bodmer" userId="f82d64a42721f930" providerId="LiveId" clId="{780E3520-BC8C-46F3-98CF-9B8925E00595}" dt="2025-09-14T08:24:16.518" v="1312" actId="14100"/>
          <ac:spMkLst>
            <pc:docMk/>
            <pc:sldMk cId="2388272186" sldId="1086"/>
            <ac:spMk id="13" creationId="{63D79DE2-94A6-4776-BC51-45DFCB16930E}"/>
          </ac:spMkLst>
        </pc:spChg>
        <pc:spChg chg="mod">
          <ac:chgData name="Edward Bodmer" userId="f82d64a42721f930" providerId="LiveId" clId="{780E3520-BC8C-46F3-98CF-9B8925E00595}" dt="2025-09-14T08:24:16.518" v="1312" actId="14100"/>
          <ac:spMkLst>
            <pc:docMk/>
            <pc:sldMk cId="2388272186" sldId="1086"/>
            <ac:spMk id="14" creationId="{43215F0B-E1D9-43A9-9AFC-C4AD9E2AEC50}"/>
          </ac:spMkLst>
        </pc:spChg>
        <pc:spChg chg="mod">
          <ac:chgData name="Edward Bodmer" userId="f82d64a42721f930" providerId="LiveId" clId="{780E3520-BC8C-46F3-98CF-9B8925E00595}" dt="2025-09-14T08:24:16.518" v="1312" actId="14100"/>
          <ac:spMkLst>
            <pc:docMk/>
            <pc:sldMk cId="2388272186" sldId="1086"/>
            <ac:spMk id="16" creationId="{B6293888-D821-4442-ABDB-BD34D5ECC68A}"/>
          </ac:spMkLst>
        </pc:spChg>
        <pc:spChg chg="mod">
          <ac:chgData name="Edward Bodmer" userId="f82d64a42721f930" providerId="LiveId" clId="{780E3520-BC8C-46F3-98CF-9B8925E00595}" dt="2025-09-14T08:24:16.518" v="1312" actId="14100"/>
          <ac:spMkLst>
            <pc:docMk/>
            <pc:sldMk cId="2388272186" sldId="1086"/>
            <ac:spMk id="18" creationId="{5357657C-EA64-4062-A2A0-18C37E866B44}"/>
          </ac:spMkLst>
        </pc:spChg>
        <pc:spChg chg="mod">
          <ac:chgData name="Edward Bodmer" userId="f82d64a42721f930" providerId="LiveId" clId="{780E3520-BC8C-46F3-98CF-9B8925E00595}" dt="2025-09-14T08:24:16.518" v="1312" actId="14100"/>
          <ac:spMkLst>
            <pc:docMk/>
            <pc:sldMk cId="2388272186" sldId="1086"/>
            <ac:spMk id="20" creationId="{4557264C-D1DD-44B0-8E72-C715BDCEE515}"/>
          </ac:spMkLst>
        </pc:spChg>
        <pc:spChg chg="mod">
          <ac:chgData name="Edward Bodmer" userId="f82d64a42721f930" providerId="LiveId" clId="{780E3520-BC8C-46F3-98CF-9B8925E00595}" dt="2025-09-14T08:24:16.518" v="1312" actId="14100"/>
          <ac:spMkLst>
            <pc:docMk/>
            <pc:sldMk cId="2388272186" sldId="1086"/>
            <ac:spMk id="23" creationId="{02DF96DA-7D6B-44FB-9820-FAB6013E6DD1}"/>
          </ac:spMkLst>
        </pc:spChg>
        <pc:spChg chg="mod">
          <ac:chgData name="Edward Bodmer" userId="f82d64a42721f930" providerId="LiveId" clId="{780E3520-BC8C-46F3-98CF-9B8925E00595}" dt="2025-09-14T08:24:16.518" v="1312" actId="14100"/>
          <ac:spMkLst>
            <pc:docMk/>
            <pc:sldMk cId="2388272186" sldId="1086"/>
            <ac:spMk id="24" creationId="{38160BDA-88BB-4AC5-B57D-4F300951AD8C}"/>
          </ac:spMkLst>
        </pc:spChg>
        <pc:spChg chg="mod">
          <ac:chgData name="Edward Bodmer" userId="f82d64a42721f930" providerId="LiveId" clId="{780E3520-BC8C-46F3-98CF-9B8925E00595}" dt="2025-09-14T08:24:16.518" v="1312" actId="14100"/>
          <ac:spMkLst>
            <pc:docMk/>
            <pc:sldMk cId="2388272186" sldId="1086"/>
            <ac:spMk id="26" creationId="{626DAB0C-2441-DF24-946B-DFC4021F3654}"/>
          </ac:spMkLst>
        </pc:spChg>
      </pc:sldChg>
      <pc:sldChg chg="modSp mod">
        <pc:chgData name="Edward Bodmer" userId="f82d64a42721f930" providerId="LiveId" clId="{780E3520-BC8C-46F3-98CF-9B8925E00595}" dt="2025-09-14T07:38:18.612" v="973" actId="20577"/>
        <pc:sldMkLst>
          <pc:docMk/>
          <pc:sldMk cId="2688874643" sldId="2428"/>
        </pc:sldMkLst>
        <pc:spChg chg="mod">
          <ac:chgData name="Edward Bodmer" userId="f82d64a42721f930" providerId="LiveId" clId="{780E3520-BC8C-46F3-98CF-9B8925E00595}" dt="2025-09-14T07:38:18.612" v="973" actId="20577"/>
          <ac:spMkLst>
            <pc:docMk/>
            <pc:sldMk cId="2688874643" sldId="2428"/>
            <ac:spMk id="3" creationId="{1782137E-7889-B761-9443-951A4AE3D1FF}"/>
          </ac:spMkLst>
        </pc:spChg>
      </pc:sldChg>
      <pc:sldChg chg="modSp add mod">
        <pc:chgData name="Edward Bodmer" userId="f82d64a42721f930" providerId="LiveId" clId="{780E3520-BC8C-46F3-98CF-9B8925E00595}" dt="2025-09-14T11:04:15.771" v="1644" actId="20577"/>
        <pc:sldMkLst>
          <pc:docMk/>
          <pc:sldMk cId="574494479" sldId="2471"/>
        </pc:sldMkLst>
        <pc:spChg chg="mod">
          <ac:chgData name="Edward Bodmer" userId="f82d64a42721f930" providerId="LiveId" clId="{780E3520-BC8C-46F3-98CF-9B8925E00595}" dt="2025-09-14T11:04:15.771" v="1644" actId="20577"/>
          <ac:spMkLst>
            <pc:docMk/>
            <pc:sldMk cId="574494479" sldId="2471"/>
            <ac:spMk id="6" creationId="{79367D23-FE1B-CC5E-38D6-34614D626215}"/>
          </ac:spMkLst>
        </pc:spChg>
      </pc:sldChg>
      <pc:sldChg chg="del">
        <pc:chgData name="Edward Bodmer" userId="f82d64a42721f930" providerId="LiveId" clId="{780E3520-BC8C-46F3-98CF-9B8925E00595}" dt="2025-09-14T08:25:44.915" v="1313" actId="2696"/>
        <pc:sldMkLst>
          <pc:docMk/>
          <pc:sldMk cId="3792244492" sldId="2471"/>
        </pc:sldMkLst>
      </pc:sldChg>
      <pc:sldChg chg="add">
        <pc:chgData name="Edward Bodmer" userId="f82d64a42721f930" providerId="LiveId" clId="{780E3520-BC8C-46F3-98CF-9B8925E00595}" dt="2025-09-14T08:26:03.620" v="1314"/>
        <pc:sldMkLst>
          <pc:docMk/>
          <pc:sldMk cId="949206826" sldId="2474"/>
        </pc:sldMkLst>
      </pc:sldChg>
      <pc:sldChg chg="del">
        <pc:chgData name="Edward Bodmer" userId="f82d64a42721f930" providerId="LiveId" clId="{780E3520-BC8C-46F3-98CF-9B8925E00595}" dt="2025-09-14T08:25:44.915" v="1313" actId="2696"/>
        <pc:sldMkLst>
          <pc:docMk/>
          <pc:sldMk cId="1590586943" sldId="2474"/>
        </pc:sldMkLst>
      </pc:sldChg>
      <pc:sldChg chg="modSp mod">
        <pc:chgData name="Edward Bodmer" userId="f82d64a42721f930" providerId="LiveId" clId="{780E3520-BC8C-46F3-98CF-9B8925E00595}" dt="2025-09-14T07:40:19.662" v="1050" actId="404"/>
        <pc:sldMkLst>
          <pc:docMk/>
          <pc:sldMk cId="3168808093" sldId="2489"/>
        </pc:sldMkLst>
        <pc:spChg chg="mod">
          <ac:chgData name="Edward Bodmer" userId="f82d64a42721f930" providerId="LiveId" clId="{780E3520-BC8C-46F3-98CF-9B8925E00595}" dt="2025-09-14T07:40:19.662" v="1050" actId="404"/>
          <ac:spMkLst>
            <pc:docMk/>
            <pc:sldMk cId="3168808093" sldId="2489"/>
            <ac:spMk id="3" creationId="{F0F5FE9A-C6E3-D9B7-CEC9-C0A024DB1FBF}"/>
          </ac:spMkLst>
        </pc:spChg>
      </pc:sldChg>
      <pc:sldChg chg="modSp add del mod">
        <pc:chgData name="Edward Bodmer" userId="f82d64a42721f930" providerId="LiveId" clId="{780E3520-BC8C-46F3-98CF-9B8925E00595}" dt="2025-09-14T09:39:50.280" v="1361" actId="2696"/>
        <pc:sldMkLst>
          <pc:docMk/>
          <pc:sldMk cId="2996459147" sldId="2645"/>
        </pc:sldMkLst>
        <pc:spChg chg="mod">
          <ac:chgData name="Edward Bodmer" userId="f82d64a42721f930" providerId="LiveId" clId="{780E3520-BC8C-46F3-98CF-9B8925E00595}" dt="2025-09-14T09:39:38.938" v="1360" actId="403"/>
          <ac:spMkLst>
            <pc:docMk/>
            <pc:sldMk cId="2996459147" sldId="2645"/>
            <ac:spMk id="3" creationId="{030C54D8-39CA-27C5-7DC7-1BFD380506E3}"/>
          </ac:spMkLst>
        </pc:spChg>
      </pc:sldChg>
      <pc:sldChg chg="add">
        <pc:chgData name="Edward Bodmer" userId="f82d64a42721f930" providerId="LiveId" clId="{780E3520-BC8C-46F3-98CF-9B8925E00595}" dt="2025-09-14T09:39:59.277" v="1362"/>
        <pc:sldMkLst>
          <pc:docMk/>
          <pc:sldMk cId="4035998942" sldId="2645"/>
        </pc:sldMkLst>
      </pc:sldChg>
      <pc:sldChg chg="add">
        <pc:chgData name="Edward Bodmer" userId="f82d64a42721f930" providerId="LiveId" clId="{780E3520-BC8C-46F3-98CF-9B8925E00595}" dt="2025-09-14T09:53:55.297" v="1368"/>
        <pc:sldMkLst>
          <pc:docMk/>
          <pc:sldMk cId="2601927711" sldId="3613"/>
        </pc:sldMkLst>
      </pc:sldChg>
      <pc:sldChg chg="del">
        <pc:chgData name="Edward Bodmer" userId="f82d64a42721f930" providerId="LiveId" clId="{780E3520-BC8C-46F3-98CF-9B8925E00595}" dt="2025-09-14T09:52:59.311" v="1367" actId="2696"/>
        <pc:sldMkLst>
          <pc:docMk/>
          <pc:sldMk cId="3417813226" sldId="3613"/>
        </pc:sldMkLst>
      </pc:sldChg>
      <pc:sldChg chg="add">
        <pc:chgData name="Edward Bodmer" userId="f82d64a42721f930" providerId="LiveId" clId="{780E3520-BC8C-46F3-98CF-9B8925E00595}" dt="2025-09-14T09:53:55.297" v="1368"/>
        <pc:sldMkLst>
          <pc:docMk/>
          <pc:sldMk cId="2413138096" sldId="3614"/>
        </pc:sldMkLst>
      </pc:sldChg>
      <pc:sldChg chg="del">
        <pc:chgData name="Edward Bodmer" userId="f82d64a42721f930" providerId="LiveId" clId="{780E3520-BC8C-46F3-98CF-9B8925E00595}" dt="2025-09-14T09:52:59.311" v="1367" actId="2696"/>
        <pc:sldMkLst>
          <pc:docMk/>
          <pc:sldMk cId="2434964538" sldId="3614"/>
        </pc:sldMkLst>
      </pc:sldChg>
      <pc:sldChg chg="modSp mod">
        <pc:chgData name="Edward Bodmer" userId="f82d64a42721f930" providerId="LiveId" clId="{780E3520-BC8C-46F3-98CF-9B8925E00595}" dt="2025-09-13T10:41:44.952" v="757" actId="5793"/>
        <pc:sldMkLst>
          <pc:docMk/>
          <pc:sldMk cId="669744524" sldId="3686"/>
        </pc:sldMkLst>
        <pc:spChg chg="mod">
          <ac:chgData name="Edward Bodmer" userId="f82d64a42721f930" providerId="LiveId" clId="{780E3520-BC8C-46F3-98CF-9B8925E00595}" dt="2025-09-13T10:41:44.952" v="757" actId="5793"/>
          <ac:spMkLst>
            <pc:docMk/>
            <pc:sldMk cId="669744524" sldId="3686"/>
            <ac:spMk id="3" creationId="{A439AE8D-DBD4-5BEA-108B-7DA11A0D0789}"/>
          </ac:spMkLst>
        </pc:spChg>
      </pc:sldChg>
      <pc:sldChg chg="modSp mod">
        <pc:chgData name="Edward Bodmer" userId="f82d64a42721f930" providerId="LiveId" clId="{780E3520-BC8C-46F3-98CF-9B8925E00595}" dt="2025-09-13T10:43:00.740" v="785" actId="20577"/>
        <pc:sldMkLst>
          <pc:docMk/>
          <pc:sldMk cId="4170654554" sldId="3687"/>
        </pc:sldMkLst>
        <pc:spChg chg="mod">
          <ac:chgData name="Edward Bodmer" userId="f82d64a42721f930" providerId="LiveId" clId="{780E3520-BC8C-46F3-98CF-9B8925E00595}" dt="2025-09-13T10:43:00.740" v="785" actId="20577"/>
          <ac:spMkLst>
            <pc:docMk/>
            <pc:sldMk cId="4170654554" sldId="3687"/>
            <ac:spMk id="2" creationId="{E2E771A1-62DB-ACC3-A1D2-76228949442F}"/>
          </ac:spMkLst>
        </pc:spChg>
      </pc:sldChg>
      <pc:sldChg chg="del">
        <pc:chgData name="Edward Bodmer" userId="f82d64a42721f930" providerId="LiveId" clId="{780E3520-BC8C-46F3-98CF-9B8925E00595}" dt="2025-09-14T08:25:44.915" v="1313" actId="2696"/>
        <pc:sldMkLst>
          <pc:docMk/>
          <pc:sldMk cId="1521451838" sldId="3688"/>
        </pc:sldMkLst>
      </pc:sldChg>
      <pc:sldChg chg="add">
        <pc:chgData name="Edward Bodmer" userId="f82d64a42721f930" providerId="LiveId" clId="{780E3520-BC8C-46F3-98CF-9B8925E00595}" dt="2025-09-14T08:26:03.620" v="1314"/>
        <pc:sldMkLst>
          <pc:docMk/>
          <pc:sldMk cId="3258201377" sldId="3688"/>
        </pc:sldMkLst>
      </pc:sldChg>
      <pc:sldChg chg="modSp add mod setBg">
        <pc:chgData name="Edward Bodmer" userId="f82d64a42721f930" providerId="LiveId" clId="{780E3520-BC8C-46F3-98CF-9B8925E00595}" dt="2025-09-14T08:26:29.129" v="1316" actId="207"/>
        <pc:sldMkLst>
          <pc:docMk/>
          <pc:sldMk cId="1643388810" sldId="3695"/>
        </pc:sldMkLst>
        <pc:spChg chg="mod">
          <ac:chgData name="Edward Bodmer" userId="f82d64a42721f930" providerId="LiveId" clId="{780E3520-BC8C-46F3-98CF-9B8925E00595}" dt="2025-09-14T08:26:29.129" v="1316" actId="207"/>
          <ac:spMkLst>
            <pc:docMk/>
            <pc:sldMk cId="1643388810" sldId="3695"/>
            <ac:spMk id="3" creationId="{D76FBE89-15AB-3FEC-9A53-FD2AA81DA5A3}"/>
          </ac:spMkLst>
        </pc:spChg>
      </pc:sldChg>
      <pc:sldChg chg="del">
        <pc:chgData name="Edward Bodmer" userId="f82d64a42721f930" providerId="LiveId" clId="{780E3520-BC8C-46F3-98CF-9B8925E00595}" dt="2025-09-14T08:25:44.915" v="1313" actId="2696"/>
        <pc:sldMkLst>
          <pc:docMk/>
          <pc:sldMk cId="3714684153" sldId="3695"/>
        </pc:sldMkLst>
      </pc:sldChg>
      <pc:sldChg chg="del">
        <pc:chgData name="Edward Bodmer" userId="f82d64a42721f930" providerId="LiveId" clId="{780E3520-BC8C-46F3-98CF-9B8925E00595}" dt="2025-09-14T08:25:44.915" v="1313" actId="2696"/>
        <pc:sldMkLst>
          <pc:docMk/>
          <pc:sldMk cId="1978329690" sldId="3708"/>
        </pc:sldMkLst>
      </pc:sldChg>
      <pc:sldChg chg="add">
        <pc:chgData name="Edward Bodmer" userId="f82d64a42721f930" providerId="LiveId" clId="{780E3520-BC8C-46F3-98CF-9B8925E00595}" dt="2025-09-14T08:26:03.620" v="1314"/>
        <pc:sldMkLst>
          <pc:docMk/>
          <pc:sldMk cId="3247100573" sldId="3708"/>
        </pc:sldMkLst>
      </pc:sldChg>
      <pc:sldChg chg="del">
        <pc:chgData name="Edward Bodmer" userId="f82d64a42721f930" providerId="LiveId" clId="{780E3520-BC8C-46F3-98CF-9B8925E00595}" dt="2025-09-14T08:25:44.915" v="1313" actId="2696"/>
        <pc:sldMkLst>
          <pc:docMk/>
          <pc:sldMk cId="1976994008" sldId="3709"/>
        </pc:sldMkLst>
      </pc:sldChg>
      <pc:sldChg chg="add">
        <pc:chgData name="Edward Bodmer" userId="f82d64a42721f930" providerId="LiveId" clId="{780E3520-BC8C-46F3-98CF-9B8925E00595}" dt="2025-09-14T08:26:03.620" v="1314"/>
        <pc:sldMkLst>
          <pc:docMk/>
          <pc:sldMk cId="3126465377" sldId="3709"/>
        </pc:sldMkLst>
      </pc:sldChg>
      <pc:sldChg chg="del">
        <pc:chgData name="Edward Bodmer" userId="f82d64a42721f930" providerId="LiveId" clId="{780E3520-BC8C-46F3-98CF-9B8925E00595}" dt="2025-09-14T08:25:44.915" v="1313" actId="2696"/>
        <pc:sldMkLst>
          <pc:docMk/>
          <pc:sldMk cId="3649597987" sldId="3710"/>
        </pc:sldMkLst>
      </pc:sldChg>
      <pc:sldChg chg="add">
        <pc:chgData name="Edward Bodmer" userId="f82d64a42721f930" providerId="LiveId" clId="{780E3520-BC8C-46F3-98CF-9B8925E00595}" dt="2025-09-14T08:26:03.620" v="1314"/>
        <pc:sldMkLst>
          <pc:docMk/>
          <pc:sldMk cId="3886633697" sldId="3710"/>
        </pc:sldMkLst>
      </pc:sldChg>
      <pc:sldChg chg="del">
        <pc:chgData name="Edward Bodmer" userId="f82d64a42721f930" providerId="LiveId" clId="{780E3520-BC8C-46F3-98CF-9B8925E00595}" dt="2025-09-14T10:48:48.572" v="1372" actId="47"/>
        <pc:sldMkLst>
          <pc:docMk/>
          <pc:sldMk cId="4253892537" sldId="3763"/>
        </pc:sldMkLst>
      </pc:sldChg>
      <pc:sldChg chg="add">
        <pc:chgData name="Edward Bodmer" userId="f82d64a42721f930" providerId="LiveId" clId="{780E3520-BC8C-46F3-98CF-9B8925E00595}" dt="2025-09-14T09:51:48.757" v="1365"/>
        <pc:sldMkLst>
          <pc:docMk/>
          <pc:sldMk cId="1884493384" sldId="3772"/>
        </pc:sldMkLst>
      </pc:sldChg>
      <pc:sldChg chg="del">
        <pc:chgData name="Edward Bodmer" userId="f82d64a42721f930" providerId="LiveId" clId="{780E3520-BC8C-46F3-98CF-9B8925E00595}" dt="2025-09-14T09:51:10.957" v="1364" actId="2696"/>
        <pc:sldMkLst>
          <pc:docMk/>
          <pc:sldMk cId="2519155373" sldId="3772"/>
        </pc:sldMkLst>
      </pc:sldChg>
      <pc:sldChg chg="del">
        <pc:chgData name="Edward Bodmer" userId="f82d64a42721f930" providerId="LiveId" clId="{780E3520-BC8C-46F3-98CF-9B8925E00595}" dt="2025-09-14T08:25:44.915" v="1313" actId="2696"/>
        <pc:sldMkLst>
          <pc:docMk/>
          <pc:sldMk cId="255917888" sldId="3773"/>
        </pc:sldMkLst>
      </pc:sldChg>
      <pc:sldChg chg="add">
        <pc:chgData name="Edward Bodmer" userId="f82d64a42721f930" providerId="LiveId" clId="{780E3520-BC8C-46F3-98CF-9B8925E00595}" dt="2025-09-14T08:26:03.620" v="1314"/>
        <pc:sldMkLst>
          <pc:docMk/>
          <pc:sldMk cId="2540174861" sldId="3773"/>
        </pc:sldMkLst>
      </pc:sldChg>
      <pc:sldChg chg="modSp mod">
        <pc:chgData name="Edward Bodmer" userId="f82d64a42721f930" providerId="LiveId" clId="{780E3520-BC8C-46F3-98CF-9B8925E00595}" dt="2025-09-14T10:49:23.639" v="1383" actId="20577"/>
        <pc:sldMkLst>
          <pc:docMk/>
          <pc:sldMk cId="2090592821" sldId="3777"/>
        </pc:sldMkLst>
        <pc:spChg chg="mod">
          <ac:chgData name="Edward Bodmer" userId="f82d64a42721f930" providerId="LiveId" clId="{780E3520-BC8C-46F3-98CF-9B8925E00595}" dt="2025-09-14T10:49:23.639" v="1383" actId="20577"/>
          <ac:spMkLst>
            <pc:docMk/>
            <pc:sldMk cId="2090592821" sldId="3777"/>
            <ac:spMk id="2" creationId="{9DCFA39B-D108-B3FC-86BC-70D0ACB80805}"/>
          </ac:spMkLst>
        </pc:spChg>
      </pc:sldChg>
      <pc:sldChg chg="modSp add mod">
        <pc:chgData name="Edward Bodmer" userId="f82d64a42721f930" providerId="LiveId" clId="{780E3520-BC8C-46F3-98CF-9B8925E00595}" dt="2025-09-14T10:55:27.222" v="1537" actId="20577"/>
        <pc:sldMkLst>
          <pc:docMk/>
          <pc:sldMk cId="1640555760" sldId="3780"/>
        </pc:sldMkLst>
        <pc:spChg chg="mod">
          <ac:chgData name="Edward Bodmer" userId="f82d64a42721f930" providerId="LiveId" clId="{780E3520-BC8C-46F3-98CF-9B8925E00595}" dt="2025-09-14T10:55:27.222" v="1537" actId="20577"/>
          <ac:spMkLst>
            <pc:docMk/>
            <pc:sldMk cId="1640555760" sldId="3780"/>
            <ac:spMk id="3" creationId="{7B165268-06E2-A1CC-83D5-72EBD5FB337B}"/>
          </ac:spMkLst>
        </pc:spChg>
      </pc:sldChg>
      <pc:sldChg chg="modSp del mod">
        <pc:chgData name="Edward Bodmer" userId="f82d64a42721f930" providerId="LiveId" clId="{780E3520-BC8C-46F3-98CF-9B8925E00595}" dt="2025-09-14T10:51:48.054" v="1452" actId="2696"/>
        <pc:sldMkLst>
          <pc:docMk/>
          <pc:sldMk cId="3437732885" sldId="3780"/>
        </pc:sldMkLst>
        <pc:spChg chg="mod">
          <ac:chgData name="Edward Bodmer" userId="f82d64a42721f930" providerId="LiveId" clId="{780E3520-BC8C-46F3-98CF-9B8925E00595}" dt="2025-09-14T10:50:50.051" v="1439" actId="6549"/>
          <ac:spMkLst>
            <pc:docMk/>
            <pc:sldMk cId="3437732885" sldId="3780"/>
            <ac:spMk id="2" creationId="{C618861E-A5FC-8872-0235-27F8E7BA07C6}"/>
          </ac:spMkLst>
        </pc:spChg>
        <pc:spChg chg="mod">
          <ac:chgData name="Edward Bodmer" userId="f82d64a42721f930" providerId="LiveId" clId="{780E3520-BC8C-46F3-98CF-9B8925E00595}" dt="2025-09-14T10:51:22.778" v="1451" actId="114"/>
          <ac:spMkLst>
            <pc:docMk/>
            <pc:sldMk cId="3437732885" sldId="3780"/>
            <ac:spMk id="3" creationId="{7B165268-06E2-A1CC-83D5-72EBD5FB337B}"/>
          </ac:spMkLst>
        </pc:spChg>
      </pc:sldChg>
      <pc:sldChg chg="del">
        <pc:chgData name="Edward Bodmer" userId="f82d64a42721f930" providerId="LiveId" clId="{780E3520-BC8C-46F3-98CF-9B8925E00595}" dt="2025-09-14T10:58:37.604" v="1539" actId="2696"/>
        <pc:sldMkLst>
          <pc:docMk/>
          <pc:sldMk cId="1298999568" sldId="3785"/>
        </pc:sldMkLst>
      </pc:sldChg>
      <pc:sldChg chg="modSp add mod">
        <pc:chgData name="Edward Bodmer" userId="f82d64a42721f930" providerId="LiveId" clId="{780E3520-BC8C-46F3-98CF-9B8925E00595}" dt="2025-09-14T11:00:27.486" v="1620" actId="20577"/>
        <pc:sldMkLst>
          <pc:docMk/>
          <pc:sldMk cId="2605489994" sldId="3785"/>
        </pc:sldMkLst>
        <pc:spChg chg="mod">
          <ac:chgData name="Edward Bodmer" userId="f82d64a42721f930" providerId="LiveId" clId="{780E3520-BC8C-46F3-98CF-9B8925E00595}" dt="2025-09-14T10:59:55.140" v="1567" actId="20577"/>
          <ac:spMkLst>
            <pc:docMk/>
            <pc:sldMk cId="2605489994" sldId="3785"/>
            <ac:spMk id="2" creationId="{C3EB8408-A192-E99E-8DF8-77914B725EF0}"/>
          </ac:spMkLst>
        </pc:spChg>
        <pc:spChg chg="mod">
          <ac:chgData name="Edward Bodmer" userId="f82d64a42721f930" providerId="LiveId" clId="{780E3520-BC8C-46F3-98CF-9B8925E00595}" dt="2025-09-14T11:00:27.486" v="1620" actId="20577"/>
          <ac:spMkLst>
            <pc:docMk/>
            <pc:sldMk cId="2605489994" sldId="3785"/>
            <ac:spMk id="3" creationId="{C2D76478-4B8B-905E-C2BD-386DF675A13F}"/>
          </ac:spMkLst>
        </pc:spChg>
      </pc:sldChg>
      <pc:sldChg chg="add">
        <pc:chgData name="Edward Bodmer" userId="f82d64a42721f930" providerId="LiveId" clId="{780E3520-BC8C-46F3-98CF-9B8925E00595}" dt="2025-09-14T10:45:49.051" v="1371"/>
        <pc:sldMkLst>
          <pc:docMk/>
          <pc:sldMk cId="3244800217" sldId="3786"/>
        </pc:sldMkLst>
      </pc:sldChg>
      <pc:sldChg chg="del">
        <pc:chgData name="Edward Bodmer" userId="f82d64a42721f930" providerId="LiveId" clId="{780E3520-BC8C-46F3-98CF-9B8925E00595}" dt="2025-09-14T10:44:50.884" v="1370" actId="2696"/>
        <pc:sldMkLst>
          <pc:docMk/>
          <pc:sldMk cId="4032805336" sldId="3786"/>
        </pc:sldMkLst>
      </pc:sldChg>
      <pc:sldChg chg="add">
        <pc:chgData name="Edward Bodmer" userId="f82d64a42721f930" providerId="LiveId" clId="{780E3520-BC8C-46F3-98CF-9B8925E00595}" dt="2025-09-14T10:45:49.051" v="1371"/>
        <pc:sldMkLst>
          <pc:docMk/>
          <pc:sldMk cId="1537943412" sldId="3787"/>
        </pc:sldMkLst>
      </pc:sldChg>
      <pc:sldChg chg="del">
        <pc:chgData name="Edward Bodmer" userId="f82d64a42721f930" providerId="LiveId" clId="{780E3520-BC8C-46F3-98CF-9B8925E00595}" dt="2025-09-14T10:44:50.884" v="1370" actId="2696"/>
        <pc:sldMkLst>
          <pc:docMk/>
          <pc:sldMk cId="3202572496" sldId="3787"/>
        </pc:sldMkLst>
      </pc:sldChg>
      <pc:sldChg chg="addSp modSp new mod">
        <pc:chgData name="Edward Bodmer" userId="f82d64a42721f930" providerId="LiveId" clId="{780E3520-BC8C-46F3-98CF-9B8925E00595}" dt="2025-09-14T08:08:45.284" v="1309" actId="20577"/>
        <pc:sldMkLst>
          <pc:docMk/>
          <pc:sldMk cId="3597359975" sldId="3793"/>
        </pc:sldMkLst>
        <pc:spChg chg="mod">
          <ac:chgData name="Edward Bodmer" userId="f82d64a42721f930" providerId="LiveId" clId="{780E3520-BC8C-46F3-98CF-9B8925E00595}" dt="2025-09-13T10:39:33.432" v="279" actId="20577"/>
          <ac:spMkLst>
            <pc:docMk/>
            <pc:sldMk cId="3597359975" sldId="3793"/>
            <ac:spMk id="2" creationId="{618B65BA-13CC-1D37-C819-A3A04D4826DB}"/>
          </ac:spMkLst>
        </pc:spChg>
        <pc:spChg chg="mod">
          <ac:chgData name="Edward Bodmer" userId="f82d64a42721f930" providerId="LiveId" clId="{780E3520-BC8C-46F3-98CF-9B8925E00595}" dt="2025-09-14T08:08:45.284" v="1309" actId="20577"/>
          <ac:spMkLst>
            <pc:docMk/>
            <pc:sldMk cId="3597359975" sldId="3793"/>
            <ac:spMk id="3" creationId="{1E6D7FD6-3C9B-0A74-47F0-534ACD8A6784}"/>
          </ac:spMkLst>
        </pc:spChg>
        <pc:picChg chg="add mod">
          <ac:chgData name="Edward Bodmer" userId="f82d64a42721f930" providerId="LiveId" clId="{780E3520-BC8C-46F3-98CF-9B8925E00595}" dt="2025-09-14T07:50:10.410" v="1055" actId="1076"/>
          <ac:picMkLst>
            <pc:docMk/>
            <pc:sldMk cId="3597359975" sldId="3793"/>
            <ac:picMk id="6" creationId="{73D65AD0-7AF1-53DA-0052-03739E935E1D}"/>
          </ac:picMkLst>
        </pc:picChg>
        <pc:picChg chg="add mod">
          <ac:chgData name="Edward Bodmer" userId="f82d64a42721f930" providerId="LiveId" clId="{780E3520-BC8C-46F3-98CF-9B8925E00595}" dt="2025-09-14T07:50:13.614" v="1056" actId="1076"/>
          <ac:picMkLst>
            <pc:docMk/>
            <pc:sldMk cId="3597359975" sldId="3793"/>
            <ac:picMk id="8" creationId="{75AD9602-9780-964B-8B2A-C853AF9D28B0}"/>
          </ac:picMkLst>
        </pc:picChg>
      </pc:sldChg>
      <pc:sldChg chg="add">
        <pc:chgData name="Edward Bodmer" userId="f82d64a42721f930" providerId="LiveId" clId="{780E3520-BC8C-46F3-98CF-9B8925E00595}" dt="2025-09-14T08:26:03.620" v="1314"/>
        <pc:sldMkLst>
          <pc:docMk/>
          <pc:sldMk cId="1530794484" sldId="3794"/>
        </pc:sldMkLst>
      </pc:sldChg>
      <pc:sldChg chg="addSp modSp new del mod">
        <pc:chgData name="Edward Bodmer" userId="f82d64a42721f930" providerId="LiveId" clId="{780E3520-BC8C-46F3-98CF-9B8925E00595}" dt="2025-09-14T08:25:44.915" v="1313" actId="2696"/>
        <pc:sldMkLst>
          <pc:docMk/>
          <pc:sldMk cId="4105285653" sldId="3794"/>
        </pc:sldMkLst>
        <pc:spChg chg="mod">
          <ac:chgData name="Edward Bodmer" userId="f82d64a42721f930" providerId="LiveId" clId="{780E3520-BC8C-46F3-98CF-9B8925E00595}" dt="2025-09-13T10:47:39.535" v="804" actId="20577"/>
          <ac:spMkLst>
            <pc:docMk/>
            <pc:sldMk cId="4105285653" sldId="3794"/>
            <ac:spMk id="2" creationId="{C7B975B0-12B0-23E3-40B8-5D1D8D50CD66}"/>
          </ac:spMkLst>
        </pc:spChg>
        <pc:spChg chg="mod">
          <ac:chgData name="Edward Bodmer" userId="f82d64a42721f930" providerId="LiveId" clId="{780E3520-BC8C-46F3-98CF-9B8925E00595}" dt="2025-09-13T10:48:20.912" v="851" actId="20577"/>
          <ac:spMkLst>
            <pc:docMk/>
            <pc:sldMk cId="4105285653" sldId="3794"/>
            <ac:spMk id="3" creationId="{1C7988AB-ECCE-3C77-8EA8-0C5BCC9957BF}"/>
          </ac:spMkLst>
        </pc:spChg>
        <pc:picChg chg="add mod">
          <ac:chgData name="Edward Bodmer" userId="f82d64a42721f930" providerId="LiveId" clId="{780E3520-BC8C-46F3-98CF-9B8925E00595}" dt="2025-09-13T10:48:07.792" v="808" actId="1076"/>
          <ac:picMkLst>
            <pc:docMk/>
            <pc:sldMk cId="4105285653" sldId="3794"/>
            <ac:picMk id="6" creationId="{6FB3314A-B92F-708A-0139-341E07E79300}"/>
          </ac:picMkLst>
        </pc:picChg>
      </pc:sldChg>
      <pc:sldChg chg="add">
        <pc:chgData name="Edward Bodmer" userId="f82d64a42721f930" providerId="LiveId" clId="{780E3520-BC8C-46F3-98CF-9B8925E00595}" dt="2025-09-14T08:26:03.620" v="1314"/>
        <pc:sldMkLst>
          <pc:docMk/>
          <pc:sldMk cId="1982045722" sldId="3795"/>
        </pc:sldMkLst>
      </pc:sldChg>
      <pc:sldChg chg="modSp new del mod">
        <pc:chgData name="Edward Bodmer" userId="f82d64a42721f930" providerId="LiveId" clId="{780E3520-BC8C-46F3-98CF-9B8925E00595}" dt="2025-09-14T08:25:44.915" v="1313" actId="2696"/>
        <pc:sldMkLst>
          <pc:docMk/>
          <pc:sldMk cId="4135267572" sldId="3795"/>
        </pc:sldMkLst>
        <pc:spChg chg="mod">
          <ac:chgData name="Edward Bodmer" userId="f82d64a42721f930" providerId="LiveId" clId="{780E3520-BC8C-46F3-98CF-9B8925E00595}" dt="2025-09-13T10:54:14.655" v="943" actId="20577"/>
          <ac:spMkLst>
            <pc:docMk/>
            <pc:sldMk cId="4135267572" sldId="3795"/>
            <ac:spMk id="2" creationId="{BBFE6F64-3B7C-EAAB-66BD-F912D43E2B41}"/>
          </ac:spMkLst>
        </pc:spChg>
        <pc:spChg chg="mod">
          <ac:chgData name="Edward Bodmer" userId="f82d64a42721f930" providerId="LiveId" clId="{780E3520-BC8C-46F3-98CF-9B8925E00595}" dt="2025-09-13T10:54:00.782" v="904" actId="20577"/>
          <ac:spMkLst>
            <pc:docMk/>
            <pc:sldMk cId="4135267572" sldId="3795"/>
            <ac:spMk id="3" creationId="{3580E01B-1B52-004F-70E4-5CFFA139F1E1}"/>
          </ac:spMkLst>
        </pc:spChg>
      </pc:sldChg>
      <pc:sldChg chg="modSp add mod">
        <pc:chgData name="Edward Bodmer" userId="f82d64a42721f930" providerId="LiveId" clId="{780E3520-BC8C-46F3-98CF-9B8925E00595}" dt="2025-09-14T09:37:00.351" v="1358" actId="1076"/>
        <pc:sldMkLst>
          <pc:docMk/>
          <pc:sldMk cId="1013220770" sldId="3796"/>
        </pc:sldMkLst>
        <pc:spChg chg="mod">
          <ac:chgData name="Edward Bodmer" userId="f82d64a42721f930" providerId="LiveId" clId="{780E3520-BC8C-46F3-98CF-9B8925E00595}" dt="2025-09-14T08:47:43.008" v="1349" actId="20577"/>
          <ac:spMkLst>
            <pc:docMk/>
            <pc:sldMk cId="1013220770" sldId="3796"/>
            <ac:spMk id="2" creationId="{4EDFE19B-B390-36E7-E9F0-441893CB7F34}"/>
          </ac:spMkLst>
        </pc:spChg>
        <pc:spChg chg="mod">
          <ac:chgData name="Edward Bodmer" userId="f82d64a42721f930" providerId="LiveId" clId="{780E3520-BC8C-46F3-98CF-9B8925E00595}" dt="2025-09-14T09:36:33.476" v="1355" actId="14100"/>
          <ac:spMkLst>
            <pc:docMk/>
            <pc:sldMk cId="1013220770" sldId="3796"/>
            <ac:spMk id="3" creationId="{5941B1B3-EF3C-546F-0BF2-A893CE3E74A2}"/>
          </ac:spMkLst>
        </pc:spChg>
        <pc:picChg chg="mod">
          <ac:chgData name="Edward Bodmer" userId="f82d64a42721f930" providerId="LiveId" clId="{780E3520-BC8C-46F3-98CF-9B8925E00595}" dt="2025-09-14T09:37:00.351" v="1358" actId="1076"/>
          <ac:picMkLst>
            <pc:docMk/>
            <pc:sldMk cId="1013220770" sldId="3796"/>
            <ac:picMk id="4" creationId="{EE021A18-928E-4C35-ECD9-2BA794ECB034}"/>
          </ac:picMkLst>
        </pc:picChg>
      </pc:sldChg>
      <pc:sldChg chg="modSp add mod">
        <pc:chgData name="Edward Bodmer" userId="f82d64a42721f930" providerId="LiveId" clId="{780E3520-BC8C-46F3-98CF-9B8925E00595}" dt="2025-09-14T09:31:36.195" v="1352" actId="14100"/>
        <pc:sldMkLst>
          <pc:docMk/>
          <pc:sldMk cId="1117156616" sldId="3797"/>
        </pc:sldMkLst>
        <pc:spChg chg="mod">
          <ac:chgData name="Edward Bodmer" userId="f82d64a42721f930" providerId="LiveId" clId="{780E3520-BC8C-46F3-98CF-9B8925E00595}" dt="2025-09-14T08:47:30.739" v="1320" actId="27636"/>
          <ac:spMkLst>
            <pc:docMk/>
            <pc:sldMk cId="1117156616" sldId="3797"/>
            <ac:spMk id="2" creationId="{3D28CB43-9EB8-1356-E260-67E47A7CC977}"/>
          </ac:spMkLst>
        </pc:spChg>
        <pc:spChg chg="mod">
          <ac:chgData name="Edward Bodmer" userId="f82d64a42721f930" providerId="LiveId" clId="{780E3520-BC8C-46F3-98CF-9B8925E00595}" dt="2025-09-14T09:31:36.195" v="1352" actId="14100"/>
          <ac:spMkLst>
            <pc:docMk/>
            <pc:sldMk cId="1117156616" sldId="3797"/>
            <ac:spMk id="3" creationId="{F2DF0234-4EB8-3082-3F5D-95E461A66124}"/>
          </ac:spMkLst>
        </pc:spChg>
      </pc:sldChg>
      <pc:sldChg chg="new del">
        <pc:chgData name="Edward Bodmer" userId="f82d64a42721f930" providerId="LiveId" clId="{780E3520-BC8C-46F3-98CF-9B8925E00595}" dt="2025-09-14T10:58:32.687" v="1538" actId="47"/>
        <pc:sldMkLst>
          <pc:docMk/>
          <pc:sldMk cId="2510221378" sldId="3798"/>
        </pc:sldMkLst>
      </pc:sldChg>
      <pc:sldChg chg="add del">
        <pc:chgData name="Edward Bodmer" userId="f82d64a42721f930" providerId="LiveId" clId="{780E3520-BC8C-46F3-98CF-9B8925E00595}" dt="2025-09-14T09:52:37.749" v="1366" actId="47"/>
        <pc:sldMkLst>
          <pc:docMk/>
          <pc:sldMk cId="2996459147" sldId="3798"/>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Chapters\Chapter%205.%20Electricity\Renewable%20Energy\3.%20Resource%20Assessment%20Data\Solar%20Resource%20Assessment\Nigeria%20and%20Scotland.xlsb"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val>
            <c:numRef>
              <c:f>Nigeria!$C$992:$C$1135</c:f>
              <c:numCache>
                <c:formatCode>General</c:formatCode>
                <c:ptCount val="144"/>
                <c:pt idx="0">
                  <c:v>0</c:v>
                </c:pt>
                <c:pt idx="1">
                  <c:v>0</c:v>
                </c:pt>
                <c:pt idx="2">
                  <c:v>0</c:v>
                </c:pt>
                <c:pt idx="3">
                  <c:v>0</c:v>
                </c:pt>
                <c:pt idx="4">
                  <c:v>0</c:v>
                </c:pt>
                <c:pt idx="5">
                  <c:v>0</c:v>
                </c:pt>
                <c:pt idx="6">
                  <c:v>0</c:v>
                </c:pt>
                <c:pt idx="7">
                  <c:v>0</c:v>
                </c:pt>
                <c:pt idx="8">
                  <c:v>4.8899999999999997</c:v>
                </c:pt>
                <c:pt idx="9">
                  <c:v>213.69</c:v>
                </c:pt>
                <c:pt idx="10">
                  <c:v>426.65</c:v>
                </c:pt>
                <c:pt idx="11">
                  <c:v>824.71</c:v>
                </c:pt>
                <c:pt idx="12">
                  <c:v>968.22</c:v>
                </c:pt>
                <c:pt idx="13">
                  <c:v>1014.89</c:v>
                </c:pt>
                <c:pt idx="14">
                  <c:v>977.58</c:v>
                </c:pt>
                <c:pt idx="15">
                  <c:v>860.43</c:v>
                </c:pt>
                <c:pt idx="16">
                  <c:v>673.31</c:v>
                </c:pt>
                <c:pt idx="17">
                  <c:v>436.39</c:v>
                </c:pt>
                <c:pt idx="18">
                  <c:v>57.16</c:v>
                </c:pt>
                <c:pt idx="19">
                  <c:v>0</c:v>
                </c:pt>
                <c:pt idx="20">
                  <c:v>0</c:v>
                </c:pt>
                <c:pt idx="21">
                  <c:v>0</c:v>
                </c:pt>
                <c:pt idx="22">
                  <c:v>0</c:v>
                </c:pt>
                <c:pt idx="23">
                  <c:v>0</c:v>
                </c:pt>
                <c:pt idx="24">
                  <c:v>0</c:v>
                </c:pt>
                <c:pt idx="25">
                  <c:v>0</c:v>
                </c:pt>
                <c:pt idx="26">
                  <c:v>0</c:v>
                </c:pt>
                <c:pt idx="27">
                  <c:v>0</c:v>
                </c:pt>
                <c:pt idx="28">
                  <c:v>0</c:v>
                </c:pt>
                <c:pt idx="29">
                  <c:v>0</c:v>
                </c:pt>
                <c:pt idx="30">
                  <c:v>0</c:v>
                </c:pt>
                <c:pt idx="31">
                  <c:v>0</c:v>
                </c:pt>
                <c:pt idx="32">
                  <c:v>151.94999999999999</c:v>
                </c:pt>
                <c:pt idx="33">
                  <c:v>297.52</c:v>
                </c:pt>
                <c:pt idx="34">
                  <c:v>493.65</c:v>
                </c:pt>
                <c:pt idx="35">
                  <c:v>847.28</c:v>
                </c:pt>
                <c:pt idx="36">
                  <c:v>981.17</c:v>
                </c:pt>
                <c:pt idx="37">
                  <c:v>1028.32</c:v>
                </c:pt>
                <c:pt idx="38">
                  <c:v>990.62</c:v>
                </c:pt>
                <c:pt idx="39">
                  <c:v>607.55999999999995</c:v>
                </c:pt>
                <c:pt idx="40">
                  <c:v>291.39</c:v>
                </c:pt>
                <c:pt idx="41">
                  <c:v>189.54</c:v>
                </c:pt>
                <c:pt idx="42">
                  <c:v>89.96</c:v>
                </c:pt>
                <c:pt idx="43">
                  <c:v>0</c:v>
                </c:pt>
                <c:pt idx="44">
                  <c:v>0</c:v>
                </c:pt>
                <c:pt idx="45">
                  <c:v>0</c:v>
                </c:pt>
                <c:pt idx="46">
                  <c:v>0</c:v>
                </c:pt>
                <c:pt idx="47">
                  <c:v>0</c:v>
                </c:pt>
                <c:pt idx="48">
                  <c:v>0</c:v>
                </c:pt>
                <c:pt idx="49">
                  <c:v>0</c:v>
                </c:pt>
                <c:pt idx="50">
                  <c:v>0</c:v>
                </c:pt>
                <c:pt idx="51">
                  <c:v>0</c:v>
                </c:pt>
                <c:pt idx="52">
                  <c:v>0</c:v>
                </c:pt>
                <c:pt idx="53">
                  <c:v>0</c:v>
                </c:pt>
                <c:pt idx="54">
                  <c:v>0</c:v>
                </c:pt>
                <c:pt idx="55">
                  <c:v>0</c:v>
                </c:pt>
                <c:pt idx="56">
                  <c:v>150.26</c:v>
                </c:pt>
                <c:pt idx="57">
                  <c:v>408.76</c:v>
                </c:pt>
                <c:pt idx="58">
                  <c:v>649.63</c:v>
                </c:pt>
                <c:pt idx="59">
                  <c:v>843.53</c:v>
                </c:pt>
                <c:pt idx="60">
                  <c:v>982.73</c:v>
                </c:pt>
                <c:pt idx="61">
                  <c:v>1029.97</c:v>
                </c:pt>
                <c:pt idx="62">
                  <c:v>992.18</c:v>
                </c:pt>
                <c:pt idx="63">
                  <c:v>874</c:v>
                </c:pt>
                <c:pt idx="64">
                  <c:v>684.73</c:v>
                </c:pt>
                <c:pt idx="65">
                  <c:v>445.03</c:v>
                </c:pt>
                <c:pt idx="66">
                  <c:v>183.78</c:v>
                </c:pt>
                <c:pt idx="67">
                  <c:v>0</c:v>
                </c:pt>
                <c:pt idx="68">
                  <c:v>0</c:v>
                </c:pt>
                <c:pt idx="69">
                  <c:v>0</c:v>
                </c:pt>
                <c:pt idx="70">
                  <c:v>0</c:v>
                </c:pt>
                <c:pt idx="71">
                  <c:v>0</c:v>
                </c:pt>
                <c:pt idx="72">
                  <c:v>0</c:v>
                </c:pt>
                <c:pt idx="73">
                  <c:v>0</c:v>
                </c:pt>
                <c:pt idx="74">
                  <c:v>0</c:v>
                </c:pt>
                <c:pt idx="75">
                  <c:v>0</c:v>
                </c:pt>
                <c:pt idx="76">
                  <c:v>0</c:v>
                </c:pt>
                <c:pt idx="77">
                  <c:v>0</c:v>
                </c:pt>
                <c:pt idx="78">
                  <c:v>0</c:v>
                </c:pt>
                <c:pt idx="79">
                  <c:v>0</c:v>
                </c:pt>
                <c:pt idx="80">
                  <c:v>162.21</c:v>
                </c:pt>
                <c:pt idx="81">
                  <c:v>429.79</c:v>
                </c:pt>
                <c:pt idx="82">
                  <c:v>677.95</c:v>
                </c:pt>
                <c:pt idx="83">
                  <c:v>877.34</c:v>
                </c:pt>
                <c:pt idx="84">
                  <c:v>1012.17</c:v>
                </c:pt>
                <c:pt idx="85">
                  <c:v>1060.33</c:v>
                </c:pt>
                <c:pt idx="86">
                  <c:v>1021.7</c:v>
                </c:pt>
                <c:pt idx="87">
                  <c:v>879.86</c:v>
                </c:pt>
                <c:pt idx="88">
                  <c:v>689.64</c:v>
                </c:pt>
                <c:pt idx="89">
                  <c:v>448.73</c:v>
                </c:pt>
                <c:pt idx="90">
                  <c:v>184.85</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157.06</c:v>
                </c:pt>
                <c:pt idx="105">
                  <c:v>421.96</c:v>
                </c:pt>
                <c:pt idx="106">
                  <c:v>667.21</c:v>
                </c:pt>
                <c:pt idx="107">
                  <c:v>864.43</c:v>
                </c:pt>
                <c:pt idx="108">
                  <c:v>991.37</c:v>
                </c:pt>
                <c:pt idx="109">
                  <c:v>1038.76</c:v>
                </c:pt>
                <c:pt idx="110">
                  <c:v>1000.64</c:v>
                </c:pt>
                <c:pt idx="111">
                  <c:v>877.43</c:v>
                </c:pt>
                <c:pt idx="112">
                  <c:v>687.56</c:v>
                </c:pt>
                <c:pt idx="113">
                  <c:v>447.15</c:v>
                </c:pt>
                <c:pt idx="114">
                  <c:v>185.47</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159.22</c:v>
                </c:pt>
                <c:pt idx="129">
                  <c:v>424.26</c:v>
                </c:pt>
                <c:pt idx="130">
                  <c:v>670.14</c:v>
                </c:pt>
                <c:pt idx="131">
                  <c:v>867.79</c:v>
                </c:pt>
                <c:pt idx="132">
                  <c:v>992.55</c:v>
                </c:pt>
                <c:pt idx="133">
                  <c:v>1039.92</c:v>
                </c:pt>
                <c:pt idx="134">
                  <c:v>1001.72</c:v>
                </c:pt>
                <c:pt idx="135">
                  <c:v>881.18</c:v>
                </c:pt>
                <c:pt idx="136">
                  <c:v>690.67</c:v>
                </c:pt>
                <c:pt idx="137">
                  <c:v>449.44</c:v>
                </c:pt>
                <c:pt idx="138">
                  <c:v>184.45</c:v>
                </c:pt>
                <c:pt idx="139">
                  <c:v>0</c:v>
                </c:pt>
                <c:pt idx="140">
                  <c:v>0</c:v>
                </c:pt>
                <c:pt idx="141">
                  <c:v>0</c:v>
                </c:pt>
                <c:pt idx="142">
                  <c:v>0</c:v>
                </c:pt>
                <c:pt idx="143">
                  <c:v>0</c:v>
                </c:pt>
              </c:numCache>
            </c:numRef>
          </c:val>
          <c:extLst>
            <c:ext xmlns:c16="http://schemas.microsoft.com/office/drawing/2014/chart" uri="{C3380CC4-5D6E-409C-BE32-E72D297353CC}">
              <c16:uniqueId val="{00000000-F603-4AE2-831E-FC74CC22601C}"/>
            </c:ext>
          </c:extLst>
        </c:ser>
        <c:dLbls>
          <c:showLegendKey val="0"/>
          <c:showVal val="0"/>
          <c:showCatName val="0"/>
          <c:showSerName val="0"/>
          <c:showPercent val="0"/>
          <c:showBubbleSize val="0"/>
        </c:dLbls>
        <c:gapWidth val="219"/>
        <c:overlap val="-27"/>
        <c:axId val="434118592"/>
        <c:axId val="434117936"/>
      </c:barChart>
      <c:catAx>
        <c:axId val="434118592"/>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34117936"/>
        <c:crosses val="autoZero"/>
        <c:auto val="1"/>
        <c:lblAlgn val="ctr"/>
        <c:lblOffset val="100"/>
        <c:noMultiLvlLbl val="0"/>
      </c:catAx>
      <c:valAx>
        <c:axId val="434117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3411859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4021294" y="9721107"/>
            <a:ext cx="3076363" cy="513507"/>
          </a:xfrm>
          <a:prstGeom prst="rect">
            <a:avLst/>
          </a:prstGeom>
        </p:spPr>
        <p:txBody>
          <a:bodyPr vert="horz" lIns="99048" tIns="49524" rIns="99048" bIns="49524" rtlCol="0" anchor="b"/>
          <a:lstStyle>
            <a:lvl1pPr algn="r">
              <a:defRPr sz="1300"/>
            </a:lvl1pPr>
          </a:lstStyle>
          <a:p>
            <a:fld id="{5A4BD871-AC4C-4644-8D41-937EFAD34EDE}" type="slidenum">
              <a:rPr lang="en-GB" smtClean="0"/>
              <a:t>‹#›</a:t>
            </a:fld>
            <a:endParaRPr lang="en-GB" dirty="0"/>
          </a:p>
        </p:txBody>
      </p:sp>
    </p:spTree>
    <p:extLst>
      <p:ext uri="{BB962C8B-B14F-4D97-AF65-F5344CB8AC3E}">
        <p14:creationId xmlns:p14="http://schemas.microsoft.com/office/powerpoint/2010/main" val="6994193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8" tIns="49524" rIns="99048" bIns="49524" rtlCol="0" anchor="ctr"/>
          <a:lstStyle/>
          <a:p>
            <a:endParaRPr lang="en-GB" dirty="0"/>
          </a:p>
        </p:txBody>
      </p:sp>
      <p:sp>
        <p:nvSpPr>
          <p:cNvPr id="5" name="Notes Placeholder 4"/>
          <p:cNvSpPr>
            <a:spLocks noGrp="1"/>
          </p:cNvSpPr>
          <p:nvPr>
            <p:ph type="body" sz="quarter" idx="3"/>
          </p:nvPr>
        </p:nvSpPr>
        <p:spPr>
          <a:xfrm>
            <a:off x="479425" y="4925407"/>
            <a:ext cx="6140449" cy="4029879"/>
          </a:xfrm>
          <a:prstGeom prst="rect">
            <a:avLst/>
          </a:prstGeom>
        </p:spPr>
        <p:txBody>
          <a:bodyPr vert="horz" lIns="99048" tIns="49524" rIns="99048" bIns="49524" rtlCol="0"/>
          <a:lstStyle/>
          <a:p>
            <a:pPr lvl="0"/>
            <a:endParaRPr lang="en-GB" dirty="0"/>
          </a:p>
          <a:p>
            <a:pPr lvl="0"/>
            <a:r>
              <a:rPr lang="en-GB" dirty="0"/>
              <a:t>						</a:t>
            </a:r>
          </a:p>
          <a:p>
            <a:pPr lvl="0"/>
            <a:endParaRPr lang="en-GB" dirty="0"/>
          </a:p>
          <a:p>
            <a:pPr lvl="0"/>
            <a:endParaRPr lang="en-GB" dirty="0"/>
          </a:p>
          <a:p>
            <a:pPr lvl="0"/>
            <a:r>
              <a:rPr lang="en-GB" dirty="0"/>
              <a:t>						</a:t>
            </a:r>
          </a:p>
          <a:p>
            <a:pPr lvl="0"/>
            <a:endParaRPr lang="en-GB" dirty="0"/>
          </a:p>
          <a:p>
            <a:pPr lvl="0"/>
            <a:endParaRPr lang="en-GB" dirty="0"/>
          </a:p>
          <a:p>
            <a:pPr lvl="0"/>
            <a:r>
              <a:rPr lang="en-GB" dirty="0"/>
              <a:t>						</a:t>
            </a:r>
          </a:p>
          <a:p>
            <a:pPr lvl="0"/>
            <a:endParaRPr lang="en-GB" dirty="0"/>
          </a:p>
          <a:p>
            <a:pPr lvl="0"/>
            <a:endParaRPr lang="en-GB" dirty="0"/>
          </a:p>
          <a:p>
            <a:pPr lvl="0"/>
            <a:r>
              <a:rPr lang="en-GB" dirty="0"/>
              <a:t>						</a:t>
            </a:r>
          </a:p>
          <a:p>
            <a:pPr lvl="0"/>
            <a:endParaRPr lang="en-GB" dirty="0"/>
          </a:p>
          <a:p>
            <a:pPr lvl="0"/>
            <a:endParaRPr lang="en-GB" dirty="0"/>
          </a:p>
          <a:p>
            <a:pPr lvl="0"/>
            <a:r>
              <a:rPr lang="en-GB" dirty="0"/>
              <a:t>						</a:t>
            </a:r>
          </a:p>
          <a:p>
            <a:pPr lvl="0"/>
            <a:endParaRPr lang="en-GB" dirty="0"/>
          </a:p>
          <a:p>
            <a:pPr lvl="0"/>
            <a:endParaRPr lang="en-GB" dirty="0"/>
          </a:p>
          <a:p>
            <a:pPr lvl="0"/>
            <a:r>
              <a:rPr lang="en-GB" dirty="0"/>
              <a:t>						</a:t>
            </a:r>
          </a:p>
          <a:p>
            <a:pPr lvl="0"/>
            <a:endParaRPr lang="en-GB" dirty="0"/>
          </a:p>
          <a:p>
            <a:pPr lvl="0"/>
            <a:endParaRPr lang="en-GB" dirty="0"/>
          </a:p>
          <a:p>
            <a:pPr lvl="0"/>
            <a:r>
              <a:rPr lang="en-GB" dirty="0"/>
              <a:t>						</a:t>
            </a:r>
          </a:p>
        </p:txBody>
      </p:sp>
      <p:sp>
        <p:nvSpPr>
          <p:cNvPr id="7" name="Slide Number Placeholder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92A4A1E6-AFF2-4655-977E-81BC5B8B3CD5}" type="slidenum">
              <a:rPr lang="en-GB" smtClean="0"/>
              <a:t>‹#›</a:t>
            </a:fld>
            <a:endParaRPr lang="en-GB" dirty="0"/>
          </a:p>
        </p:txBody>
      </p:sp>
    </p:spTree>
    <p:extLst>
      <p:ext uri="{BB962C8B-B14F-4D97-AF65-F5344CB8AC3E}">
        <p14:creationId xmlns:p14="http://schemas.microsoft.com/office/powerpoint/2010/main" val="3556379328"/>
      </p:ext>
    </p:extLst>
  </p:cSld>
  <p:clrMap bg1="lt1" tx1="dk1" bg2="lt2" tx2="dk2" accent1="accent1" accent2="accent2" accent3="accent3" accent4="accent4" accent5="accent5" accent6="accent6" hlink="hlink" folHlink="folHlink"/>
  <p:notesStyle>
    <a:lvl1pPr marL="0" algn="l" defTabSz="914400" rtl="0" eaLnBrk="1" latinLnBrk="0" hangingPunct="1">
      <a:defRPr sz="1200" u="sng"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A4A1E6-AFF2-4655-977E-81BC5B8B3CD5}" type="slidenum">
              <a:rPr lang="en-GB" smtClean="0"/>
              <a:t>43</a:t>
            </a:fld>
            <a:endParaRPr lang="en-GB" dirty="0"/>
          </a:p>
        </p:txBody>
      </p:sp>
    </p:spTree>
    <p:extLst>
      <p:ext uri="{BB962C8B-B14F-4D97-AF65-F5344CB8AC3E}">
        <p14:creationId xmlns:p14="http://schemas.microsoft.com/office/powerpoint/2010/main" val="1540205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8200" y="969575"/>
            <a:ext cx="8485262" cy="1767794"/>
          </a:xfrm>
        </p:spPr>
        <p:txBody>
          <a:bodyPr anchor="b">
            <a:normAutofit/>
          </a:bodyPr>
          <a:lstStyle>
            <a:lvl1pPr algn="l">
              <a:defRPr sz="4600">
                <a:solidFill>
                  <a:srgbClr val="043F63"/>
                </a:solidFill>
                <a:latin typeface="Rockwell" panose="02060603020205020403" pitchFamily="18" charset="0"/>
              </a:defRPr>
            </a:lvl1pPr>
          </a:lstStyle>
          <a:p>
            <a:r>
              <a:rPr lang="en-US"/>
              <a:t>Click to edit Master title style</a:t>
            </a:r>
            <a:endParaRPr lang="en-US" dirty="0"/>
          </a:p>
        </p:txBody>
      </p:sp>
      <p:sp>
        <p:nvSpPr>
          <p:cNvPr id="3" name="Subtitle 2"/>
          <p:cNvSpPr>
            <a:spLocks noGrp="1"/>
          </p:cNvSpPr>
          <p:nvPr>
            <p:ph type="subTitle" idx="1"/>
          </p:nvPr>
        </p:nvSpPr>
        <p:spPr>
          <a:xfrm>
            <a:off x="838200" y="3023119"/>
            <a:ext cx="8485262" cy="2169546"/>
          </a:xfrm>
        </p:spPr>
        <p:txBody>
          <a:bodyPr>
            <a:normAutofit/>
          </a:bodyPr>
          <a:lstStyle>
            <a:lvl1pPr marL="0" indent="0" algn="l">
              <a:buNone/>
              <a:defRPr sz="2800">
                <a:solidFill>
                  <a:srgbClr val="0D7BB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Rectangle 7"/>
          <p:cNvSpPr/>
          <p:nvPr userDrawn="1"/>
        </p:nvSpPr>
        <p:spPr>
          <a:xfrm>
            <a:off x="11168749" y="6604907"/>
            <a:ext cx="466531"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700" dirty="0">
                <a:solidFill>
                  <a:schemeClr val="bg1"/>
                </a:solidFill>
              </a:rPr>
              <a:t>© 2025</a:t>
            </a:r>
            <a:endParaRPr lang="en-GB" sz="700" dirty="0">
              <a:solidFill>
                <a:schemeClr val="tx1"/>
              </a:solidFill>
            </a:endParaRPr>
          </a:p>
        </p:txBody>
      </p:sp>
    </p:spTree>
    <p:extLst>
      <p:ext uri="{BB962C8B-B14F-4D97-AF65-F5344CB8AC3E}">
        <p14:creationId xmlns:p14="http://schemas.microsoft.com/office/powerpoint/2010/main" val="24368303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1" y="2286000"/>
            <a:ext cx="8485263" cy="1767794"/>
          </a:xfrm>
        </p:spPr>
        <p:txBody>
          <a:bodyPr anchor="b">
            <a:normAutofit/>
          </a:bodyPr>
          <a:lstStyle>
            <a:lvl1pPr algn="l">
              <a:defRPr sz="3450">
                <a:solidFill>
                  <a:srgbClr val="043F63"/>
                </a:solidFill>
                <a:latin typeface="Rockwell" panose="02060603020205020403" pitchFamily="18" charset="0"/>
              </a:defRPr>
            </a:lvl1pPr>
          </a:lstStyle>
          <a:p>
            <a:r>
              <a:rPr lang="en-US"/>
              <a:t>Click to edit Master title style</a:t>
            </a:r>
            <a:endParaRPr lang="en-US" dirty="0"/>
          </a:p>
        </p:txBody>
      </p:sp>
      <p:sp>
        <p:nvSpPr>
          <p:cNvPr id="8" name="Rectangle 7"/>
          <p:cNvSpPr/>
          <p:nvPr userDrawn="1"/>
        </p:nvSpPr>
        <p:spPr>
          <a:xfrm>
            <a:off x="11168749" y="6604909"/>
            <a:ext cx="466531"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2025</a:t>
            </a:r>
            <a:endParaRPr lang="en-GB" sz="525" dirty="0">
              <a:solidFill>
                <a:schemeClr val="tx1"/>
              </a:solidFill>
            </a:endParaRPr>
          </a:p>
        </p:txBody>
      </p:sp>
    </p:spTree>
    <p:extLst>
      <p:ext uri="{BB962C8B-B14F-4D97-AF65-F5344CB8AC3E}">
        <p14:creationId xmlns:p14="http://schemas.microsoft.com/office/powerpoint/2010/main" val="41938976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1" y="2286000"/>
            <a:ext cx="8485263" cy="1767794"/>
          </a:xfrm>
        </p:spPr>
        <p:txBody>
          <a:bodyPr anchor="b">
            <a:normAutofit/>
          </a:bodyPr>
          <a:lstStyle>
            <a:lvl1pPr algn="l">
              <a:defRPr sz="3450">
                <a:solidFill>
                  <a:srgbClr val="043F63"/>
                </a:solidFill>
                <a:latin typeface="Rockwell" panose="02060603020205020403" pitchFamily="18" charset="0"/>
              </a:defRPr>
            </a:lvl1pPr>
          </a:lstStyle>
          <a:p>
            <a:r>
              <a:rPr lang="en-US"/>
              <a:t>Click to edit Master title style</a:t>
            </a:r>
            <a:endParaRPr lang="en-US" dirty="0"/>
          </a:p>
        </p:txBody>
      </p:sp>
      <p:sp>
        <p:nvSpPr>
          <p:cNvPr id="8" name="Rectangle 7"/>
          <p:cNvSpPr/>
          <p:nvPr userDrawn="1"/>
        </p:nvSpPr>
        <p:spPr>
          <a:xfrm>
            <a:off x="11168749" y="6604909"/>
            <a:ext cx="466531"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2022</a:t>
            </a:r>
            <a:endParaRPr lang="en-GB" sz="525" dirty="0">
              <a:solidFill>
                <a:schemeClr val="tx1"/>
              </a:solidFill>
            </a:endParaRPr>
          </a:p>
        </p:txBody>
      </p:sp>
    </p:spTree>
    <p:extLst>
      <p:ext uri="{BB962C8B-B14F-4D97-AF65-F5344CB8AC3E}">
        <p14:creationId xmlns:p14="http://schemas.microsoft.com/office/powerpoint/2010/main" val="5375401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871200" cy="868362"/>
          </a:xfrm>
        </p:spPr>
        <p:txBody>
          <a:bodyPr/>
          <a:lstStyle>
            <a:lvl1pPr>
              <a:defRPr sz="2400">
                <a:solidFill>
                  <a:srgbClr val="0070C0"/>
                </a:solidFill>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09180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1" y="2286000"/>
            <a:ext cx="8485263" cy="1767794"/>
          </a:xfrm>
        </p:spPr>
        <p:txBody>
          <a:bodyPr anchor="b">
            <a:normAutofit/>
          </a:bodyPr>
          <a:lstStyle>
            <a:lvl1pPr algn="l">
              <a:defRPr sz="3450">
                <a:solidFill>
                  <a:srgbClr val="043F63"/>
                </a:solidFill>
                <a:latin typeface="Rockwell" panose="02060603020205020403" pitchFamily="18" charset="0"/>
              </a:defRPr>
            </a:lvl1pPr>
          </a:lstStyle>
          <a:p>
            <a:r>
              <a:rPr lang="en-US"/>
              <a:t>Click to edit Master title style</a:t>
            </a:r>
            <a:endParaRPr lang="en-US" dirty="0"/>
          </a:p>
        </p:txBody>
      </p:sp>
      <p:sp>
        <p:nvSpPr>
          <p:cNvPr id="8" name="Rectangle 7"/>
          <p:cNvSpPr/>
          <p:nvPr userDrawn="1"/>
        </p:nvSpPr>
        <p:spPr>
          <a:xfrm>
            <a:off x="11168749" y="6604909"/>
            <a:ext cx="466531"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2022</a:t>
            </a:r>
            <a:endParaRPr lang="en-GB" sz="525" dirty="0">
              <a:solidFill>
                <a:schemeClr val="tx1"/>
              </a:solidFill>
            </a:endParaRPr>
          </a:p>
        </p:txBody>
      </p:sp>
    </p:spTree>
    <p:extLst>
      <p:ext uri="{BB962C8B-B14F-4D97-AF65-F5344CB8AC3E}">
        <p14:creationId xmlns:p14="http://schemas.microsoft.com/office/powerpoint/2010/main" val="29675607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1" y="2286000"/>
            <a:ext cx="8485263" cy="1767794"/>
          </a:xfrm>
        </p:spPr>
        <p:txBody>
          <a:bodyPr anchor="b">
            <a:normAutofit/>
          </a:bodyPr>
          <a:lstStyle>
            <a:lvl1pPr algn="l">
              <a:defRPr sz="3450">
                <a:solidFill>
                  <a:srgbClr val="043F63"/>
                </a:solidFill>
                <a:latin typeface="Rockwell" panose="02060603020205020403" pitchFamily="18" charset="0"/>
              </a:defRPr>
            </a:lvl1pPr>
          </a:lstStyle>
          <a:p>
            <a:r>
              <a:rPr lang="en-US"/>
              <a:t>Click to edit Master title style</a:t>
            </a:r>
            <a:endParaRPr lang="en-US" dirty="0"/>
          </a:p>
        </p:txBody>
      </p:sp>
      <p:sp>
        <p:nvSpPr>
          <p:cNvPr id="8" name="Rectangle 7"/>
          <p:cNvSpPr/>
          <p:nvPr userDrawn="1"/>
        </p:nvSpPr>
        <p:spPr>
          <a:xfrm>
            <a:off x="11168749" y="6604909"/>
            <a:ext cx="466531"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2022</a:t>
            </a:r>
            <a:endParaRPr lang="en-GB" sz="525" dirty="0">
              <a:solidFill>
                <a:schemeClr val="tx1"/>
              </a:solidFill>
            </a:endParaRPr>
          </a:p>
        </p:txBody>
      </p:sp>
    </p:spTree>
    <p:extLst>
      <p:ext uri="{BB962C8B-B14F-4D97-AF65-F5344CB8AC3E}">
        <p14:creationId xmlns:p14="http://schemas.microsoft.com/office/powerpoint/2010/main" val="32489991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1" y="2286000"/>
            <a:ext cx="8485263" cy="1767794"/>
          </a:xfrm>
        </p:spPr>
        <p:txBody>
          <a:bodyPr anchor="b">
            <a:normAutofit/>
          </a:bodyPr>
          <a:lstStyle>
            <a:lvl1pPr algn="l">
              <a:defRPr sz="3450">
                <a:solidFill>
                  <a:srgbClr val="043F63"/>
                </a:solidFill>
                <a:latin typeface="Rockwell" panose="02060603020205020403" pitchFamily="18" charset="0"/>
              </a:defRPr>
            </a:lvl1pPr>
          </a:lstStyle>
          <a:p>
            <a:r>
              <a:rPr lang="en-US"/>
              <a:t>Click to edit Master title style</a:t>
            </a:r>
            <a:endParaRPr lang="en-US" dirty="0"/>
          </a:p>
        </p:txBody>
      </p:sp>
      <p:sp>
        <p:nvSpPr>
          <p:cNvPr id="8" name="Rectangle 7"/>
          <p:cNvSpPr/>
          <p:nvPr userDrawn="1"/>
        </p:nvSpPr>
        <p:spPr>
          <a:xfrm>
            <a:off x="11168749" y="6604909"/>
            <a:ext cx="466531"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2022</a:t>
            </a:r>
            <a:endParaRPr lang="en-GB" sz="525" dirty="0">
              <a:solidFill>
                <a:schemeClr val="tx1"/>
              </a:solidFill>
            </a:endParaRPr>
          </a:p>
        </p:txBody>
      </p:sp>
    </p:spTree>
    <p:extLst>
      <p:ext uri="{BB962C8B-B14F-4D97-AF65-F5344CB8AC3E}">
        <p14:creationId xmlns:p14="http://schemas.microsoft.com/office/powerpoint/2010/main" val="39834278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1" y="2286000"/>
            <a:ext cx="8485263" cy="1767794"/>
          </a:xfrm>
        </p:spPr>
        <p:txBody>
          <a:bodyPr anchor="b">
            <a:normAutofit/>
          </a:bodyPr>
          <a:lstStyle>
            <a:lvl1pPr algn="l">
              <a:defRPr sz="3450">
                <a:solidFill>
                  <a:srgbClr val="043F63"/>
                </a:solidFill>
                <a:latin typeface="Rockwell" panose="02060603020205020403" pitchFamily="18" charset="0"/>
              </a:defRPr>
            </a:lvl1pPr>
          </a:lstStyle>
          <a:p>
            <a:r>
              <a:rPr lang="en-US"/>
              <a:t>Click to edit Master title style</a:t>
            </a:r>
            <a:endParaRPr lang="en-US" dirty="0"/>
          </a:p>
        </p:txBody>
      </p:sp>
      <p:sp>
        <p:nvSpPr>
          <p:cNvPr id="8" name="Rectangle 7"/>
          <p:cNvSpPr/>
          <p:nvPr userDrawn="1"/>
        </p:nvSpPr>
        <p:spPr>
          <a:xfrm>
            <a:off x="11168749" y="6604909"/>
            <a:ext cx="466531"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2022</a:t>
            </a:r>
            <a:endParaRPr lang="en-GB" sz="525" dirty="0">
              <a:solidFill>
                <a:schemeClr val="tx1"/>
              </a:solidFill>
            </a:endParaRPr>
          </a:p>
        </p:txBody>
      </p:sp>
    </p:spTree>
    <p:extLst>
      <p:ext uri="{BB962C8B-B14F-4D97-AF65-F5344CB8AC3E}">
        <p14:creationId xmlns:p14="http://schemas.microsoft.com/office/powerpoint/2010/main" val="38400803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8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1" y="2286000"/>
            <a:ext cx="8485263" cy="1767794"/>
          </a:xfrm>
        </p:spPr>
        <p:txBody>
          <a:bodyPr anchor="b">
            <a:normAutofit/>
          </a:bodyPr>
          <a:lstStyle>
            <a:lvl1pPr algn="l">
              <a:defRPr sz="3450">
                <a:solidFill>
                  <a:srgbClr val="043F63"/>
                </a:solidFill>
                <a:latin typeface="Rockwell" panose="02060603020205020403" pitchFamily="18" charset="0"/>
              </a:defRPr>
            </a:lvl1pPr>
          </a:lstStyle>
          <a:p>
            <a:r>
              <a:rPr lang="en-US"/>
              <a:t>Click to edit Master title style</a:t>
            </a:r>
            <a:endParaRPr lang="en-US" dirty="0"/>
          </a:p>
        </p:txBody>
      </p:sp>
      <p:sp>
        <p:nvSpPr>
          <p:cNvPr id="8" name="Rectangle 7"/>
          <p:cNvSpPr/>
          <p:nvPr userDrawn="1"/>
        </p:nvSpPr>
        <p:spPr>
          <a:xfrm>
            <a:off x="11168749" y="6604909"/>
            <a:ext cx="466531"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2022</a:t>
            </a:r>
            <a:endParaRPr lang="en-GB" sz="525" dirty="0">
              <a:solidFill>
                <a:schemeClr val="tx1"/>
              </a:solidFill>
            </a:endParaRPr>
          </a:p>
        </p:txBody>
      </p:sp>
    </p:spTree>
    <p:extLst>
      <p:ext uri="{BB962C8B-B14F-4D97-AF65-F5344CB8AC3E}">
        <p14:creationId xmlns:p14="http://schemas.microsoft.com/office/powerpoint/2010/main" val="8207756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1" y="2286000"/>
            <a:ext cx="8485263" cy="1767794"/>
          </a:xfrm>
        </p:spPr>
        <p:txBody>
          <a:bodyPr anchor="b">
            <a:normAutofit/>
          </a:bodyPr>
          <a:lstStyle>
            <a:lvl1pPr algn="l">
              <a:defRPr sz="3450">
                <a:solidFill>
                  <a:srgbClr val="043F63"/>
                </a:solidFill>
                <a:latin typeface="Rockwell" panose="02060603020205020403" pitchFamily="18" charset="0"/>
              </a:defRPr>
            </a:lvl1pPr>
          </a:lstStyle>
          <a:p>
            <a:r>
              <a:rPr lang="en-US"/>
              <a:t>Click to edit Master title style</a:t>
            </a:r>
            <a:endParaRPr lang="en-US" dirty="0"/>
          </a:p>
        </p:txBody>
      </p:sp>
      <p:sp>
        <p:nvSpPr>
          <p:cNvPr id="8" name="Rectangle 7"/>
          <p:cNvSpPr/>
          <p:nvPr userDrawn="1"/>
        </p:nvSpPr>
        <p:spPr>
          <a:xfrm>
            <a:off x="11168749" y="6604909"/>
            <a:ext cx="466531"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2022</a:t>
            </a:r>
            <a:endParaRPr lang="en-GB" sz="525" dirty="0">
              <a:solidFill>
                <a:schemeClr val="tx1"/>
              </a:solidFill>
            </a:endParaRPr>
          </a:p>
        </p:txBody>
      </p:sp>
    </p:spTree>
    <p:extLst>
      <p:ext uri="{BB962C8B-B14F-4D97-AF65-F5344CB8AC3E}">
        <p14:creationId xmlns:p14="http://schemas.microsoft.com/office/powerpoint/2010/main" val="15737673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0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1" y="2286000"/>
            <a:ext cx="8485263" cy="1767794"/>
          </a:xfrm>
        </p:spPr>
        <p:txBody>
          <a:bodyPr anchor="b">
            <a:normAutofit/>
          </a:bodyPr>
          <a:lstStyle>
            <a:lvl1pPr algn="l">
              <a:defRPr sz="3450">
                <a:solidFill>
                  <a:srgbClr val="043F63"/>
                </a:solidFill>
                <a:latin typeface="Rockwell" panose="02060603020205020403" pitchFamily="18" charset="0"/>
              </a:defRPr>
            </a:lvl1pPr>
          </a:lstStyle>
          <a:p>
            <a:r>
              <a:rPr lang="en-US"/>
              <a:t>Click to edit Master title style</a:t>
            </a:r>
            <a:endParaRPr lang="en-US" dirty="0"/>
          </a:p>
        </p:txBody>
      </p:sp>
      <p:sp>
        <p:nvSpPr>
          <p:cNvPr id="8" name="Rectangle 7"/>
          <p:cNvSpPr/>
          <p:nvPr userDrawn="1"/>
        </p:nvSpPr>
        <p:spPr>
          <a:xfrm>
            <a:off x="11168749" y="6604909"/>
            <a:ext cx="466531"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2022</a:t>
            </a:r>
            <a:endParaRPr lang="en-GB" sz="525" dirty="0">
              <a:solidFill>
                <a:schemeClr val="tx1"/>
              </a:solidFill>
            </a:endParaRPr>
          </a:p>
        </p:txBody>
      </p:sp>
    </p:spTree>
    <p:extLst>
      <p:ext uri="{BB962C8B-B14F-4D97-AF65-F5344CB8AC3E}">
        <p14:creationId xmlns:p14="http://schemas.microsoft.com/office/powerpoint/2010/main" val="3336123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06400" y="1209675"/>
            <a:ext cx="11088915" cy="43952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EB241CD2-1E45-42A3-B213-66A034DF9A3B}" type="slidenum">
              <a:rPr lang="en-GB" smtClean="0"/>
              <a:t>‹#›</a:t>
            </a:fld>
            <a:endParaRPr lang="en-GB" dirty="0"/>
          </a:p>
        </p:txBody>
      </p:sp>
      <p:sp>
        <p:nvSpPr>
          <p:cNvPr id="5" name="Rectangle 4"/>
          <p:cNvSpPr/>
          <p:nvPr userDrawn="1"/>
        </p:nvSpPr>
        <p:spPr>
          <a:xfrm>
            <a:off x="11075439" y="6604907"/>
            <a:ext cx="466531"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700" dirty="0">
                <a:solidFill>
                  <a:schemeClr val="bg1"/>
                </a:solidFill>
              </a:rPr>
              <a:t>© 2025</a:t>
            </a:r>
            <a:endParaRPr lang="en-GB" sz="700" dirty="0">
              <a:solidFill>
                <a:schemeClr val="tx1"/>
              </a:solidFill>
            </a:endParaRPr>
          </a:p>
        </p:txBody>
      </p:sp>
    </p:spTree>
    <p:extLst>
      <p:ext uri="{BB962C8B-B14F-4D97-AF65-F5344CB8AC3E}">
        <p14:creationId xmlns:p14="http://schemas.microsoft.com/office/powerpoint/2010/main" val="33480689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787177"/>
            <a:ext cx="10515600" cy="1572303"/>
          </a:xfrm>
        </p:spPr>
        <p:txBody>
          <a:bodyPr anchor="b">
            <a:normAutofit/>
          </a:bodyPr>
          <a:lstStyle>
            <a:lvl1pPr algn="l">
              <a:defRPr sz="4600"/>
            </a:lvl1pPr>
          </a:lstStyle>
          <a:p>
            <a:r>
              <a:rPr lang="en-US"/>
              <a:t>Click to edit Master title style</a:t>
            </a:r>
            <a:endParaRPr lang="en-US" dirty="0"/>
          </a:p>
        </p:txBody>
      </p:sp>
      <p:sp>
        <p:nvSpPr>
          <p:cNvPr id="3" name="Text Placeholder 2"/>
          <p:cNvSpPr>
            <a:spLocks noGrp="1"/>
          </p:cNvSpPr>
          <p:nvPr>
            <p:ph type="body" idx="1"/>
          </p:nvPr>
        </p:nvSpPr>
        <p:spPr>
          <a:xfrm>
            <a:off x="831851" y="2669721"/>
            <a:ext cx="10515600" cy="2808515"/>
          </a:xfrm>
        </p:spPr>
        <p:txBody>
          <a:bodyPr/>
          <a:lstStyle>
            <a:lvl1pPr marL="0" indent="0" algn="l">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EB241CD2-1E45-42A3-B213-66A034DF9A3B}" type="slidenum">
              <a:rPr lang="en-GB" smtClean="0"/>
              <a:t>‹#›</a:t>
            </a:fld>
            <a:endParaRPr lang="en-GB" dirty="0"/>
          </a:p>
        </p:txBody>
      </p:sp>
      <p:sp>
        <p:nvSpPr>
          <p:cNvPr id="7" name="Rectangle 6"/>
          <p:cNvSpPr/>
          <p:nvPr userDrawn="1"/>
        </p:nvSpPr>
        <p:spPr>
          <a:xfrm>
            <a:off x="11075439" y="6604907"/>
            <a:ext cx="466531"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700" dirty="0">
                <a:solidFill>
                  <a:schemeClr val="bg1"/>
                </a:solidFill>
              </a:rPr>
              <a:t>© 2025</a:t>
            </a:r>
            <a:endParaRPr lang="en-GB" sz="700" dirty="0">
              <a:solidFill>
                <a:schemeClr val="tx1"/>
              </a:solidFill>
            </a:endParaRPr>
          </a:p>
        </p:txBody>
      </p:sp>
    </p:spTree>
    <p:extLst>
      <p:ext uri="{BB962C8B-B14F-4D97-AF65-F5344CB8AC3E}">
        <p14:creationId xmlns:p14="http://schemas.microsoft.com/office/powerpoint/2010/main" val="1106614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17500" y="1285875"/>
            <a:ext cx="5537200" cy="4344458"/>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57900" y="1285875"/>
            <a:ext cx="5537200" cy="4344458"/>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EB241CD2-1E45-42A3-B213-66A034DF9A3B}" type="slidenum">
              <a:rPr lang="en-GB" smtClean="0"/>
              <a:t>‹#›</a:t>
            </a:fld>
            <a:endParaRPr lang="en-GB" dirty="0"/>
          </a:p>
        </p:txBody>
      </p:sp>
      <p:sp>
        <p:nvSpPr>
          <p:cNvPr id="8" name="Rectangle 7"/>
          <p:cNvSpPr/>
          <p:nvPr userDrawn="1"/>
        </p:nvSpPr>
        <p:spPr>
          <a:xfrm>
            <a:off x="11075439" y="6604907"/>
            <a:ext cx="466531"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700" dirty="0">
                <a:solidFill>
                  <a:schemeClr val="bg1"/>
                </a:solidFill>
              </a:rPr>
              <a:t>© 2025</a:t>
            </a:r>
            <a:endParaRPr lang="en-GB" sz="700" dirty="0">
              <a:solidFill>
                <a:schemeClr val="tx1"/>
              </a:solidFill>
            </a:endParaRPr>
          </a:p>
        </p:txBody>
      </p:sp>
    </p:spTree>
    <p:extLst>
      <p:ext uri="{BB962C8B-B14F-4D97-AF65-F5344CB8AC3E}">
        <p14:creationId xmlns:p14="http://schemas.microsoft.com/office/powerpoint/2010/main" val="2371713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EB241CD2-1E45-42A3-B213-66A034DF9A3B}" type="slidenum">
              <a:rPr lang="en-GB" smtClean="0"/>
              <a:t>‹#›</a:t>
            </a:fld>
            <a:endParaRPr lang="en-GB" dirty="0"/>
          </a:p>
        </p:txBody>
      </p:sp>
      <p:sp>
        <p:nvSpPr>
          <p:cNvPr id="6" name="Rectangle 5"/>
          <p:cNvSpPr/>
          <p:nvPr userDrawn="1"/>
        </p:nvSpPr>
        <p:spPr>
          <a:xfrm>
            <a:off x="11075439" y="6604907"/>
            <a:ext cx="466531"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700" dirty="0">
                <a:solidFill>
                  <a:schemeClr val="bg1"/>
                </a:solidFill>
              </a:rPr>
              <a:t>© 2025</a:t>
            </a:r>
            <a:endParaRPr lang="en-GB" sz="700" dirty="0">
              <a:solidFill>
                <a:schemeClr val="tx1"/>
              </a:solidFill>
            </a:endParaRPr>
          </a:p>
        </p:txBody>
      </p:sp>
    </p:spTree>
    <p:extLst>
      <p:ext uri="{BB962C8B-B14F-4D97-AF65-F5344CB8AC3E}">
        <p14:creationId xmlns:p14="http://schemas.microsoft.com/office/powerpoint/2010/main" val="2321785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B241CD2-1E45-42A3-B213-66A034DF9A3B}" type="slidenum">
              <a:rPr lang="en-GB" smtClean="0"/>
              <a:t>‹#›</a:t>
            </a:fld>
            <a:endParaRPr lang="en-GB" dirty="0"/>
          </a:p>
        </p:txBody>
      </p:sp>
      <p:sp>
        <p:nvSpPr>
          <p:cNvPr id="5" name="Rectangle 4"/>
          <p:cNvSpPr/>
          <p:nvPr userDrawn="1"/>
        </p:nvSpPr>
        <p:spPr>
          <a:xfrm>
            <a:off x="11075439" y="6604907"/>
            <a:ext cx="466531"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700" dirty="0">
                <a:solidFill>
                  <a:schemeClr val="bg1"/>
                </a:solidFill>
              </a:rPr>
              <a:t>© 2025</a:t>
            </a:r>
            <a:endParaRPr lang="en-GB" sz="700" dirty="0">
              <a:solidFill>
                <a:schemeClr val="tx1"/>
              </a:solidFill>
            </a:endParaRPr>
          </a:p>
        </p:txBody>
      </p:sp>
    </p:spTree>
    <p:extLst>
      <p:ext uri="{BB962C8B-B14F-4D97-AF65-F5344CB8AC3E}">
        <p14:creationId xmlns:p14="http://schemas.microsoft.com/office/powerpoint/2010/main" val="1302044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Slide Number Placeholder 2"/>
          <p:cNvSpPr>
            <a:spLocks noGrp="1"/>
          </p:cNvSpPr>
          <p:nvPr>
            <p:ph type="sldNum" sz="quarter" idx="10"/>
          </p:nvPr>
        </p:nvSpPr>
        <p:spPr/>
        <p:txBody>
          <a:bodyPr/>
          <a:lstStyle/>
          <a:p>
            <a:fld id="{EB241CD2-1E45-42A3-B213-66A034DF9A3B}" type="slidenum">
              <a:rPr lang="en-GB" smtClean="0"/>
              <a:pPr/>
              <a:t>‹#›</a:t>
            </a:fld>
            <a:endParaRPr lang="en-GB" dirty="0"/>
          </a:p>
        </p:txBody>
      </p:sp>
      <p:sp>
        <p:nvSpPr>
          <p:cNvPr id="4" name="Content Placeholder 2"/>
          <p:cNvSpPr>
            <a:spLocks noGrp="1"/>
          </p:cNvSpPr>
          <p:nvPr>
            <p:ph sz="half" idx="1"/>
          </p:nvPr>
        </p:nvSpPr>
        <p:spPr>
          <a:xfrm>
            <a:off x="317500" y="1285875"/>
            <a:ext cx="2414411" cy="466589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3"/>
          <p:cNvSpPr>
            <a:spLocks noGrp="1"/>
          </p:cNvSpPr>
          <p:nvPr>
            <p:ph sz="half" idx="2"/>
          </p:nvPr>
        </p:nvSpPr>
        <p:spPr>
          <a:xfrm>
            <a:off x="3337279" y="1285875"/>
            <a:ext cx="2414411" cy="46658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3"/>
          <p:cNvSpPr>
            <a:spLocks noGrp="1"/>
          </p:cNvSpPr>
          <p:nvPr>
            <p:ph sz="half" idx="11"/>
          </p:nvPr>
        </p:nvSpPr>
        <p:spPr>
          <a:xfrm>
            <a:off x="6357057" y="1285875"/>
            <a:ext cx="2414411" cy="466589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3"/>
          <p:cNvSpPr>
            <a:spLocks noGrp="1"/>
          </p:cNvSpPr>
          <p:nvPr>
            <p:ph sz="half" idx="12"/>
          </p:nvPr>
        </p:nvSpPr>
        <p:spPr>
          <a:xfrm>
            <a:off x="9376836" y="1285875"/>
            <a:ext cx="2414411" cy="46658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11075439" y="6604907"/>
            <a:ext cx="466531"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700" dirty="0">
                <a:solidFill>
                  <a:schemeClr val="bg1"/>
                </a:solidFill>
              </a:rPr>
              <a:t>© 2025</a:t>
            </a:r>
            <a:endParaRPr lang="en-GB" sz="700" dirty="0">
              <a:solidFill>
                <a:schemeClr val="tx1"/>
              </a:solidFill>
            </a:endParaRPr>
          </a:p>
        </p:txBody>
      </p:sp>
    </p:spTree>
    <p:extLst>
      <p:ext uri="{BB962C8B-B14F-4D97-AF65-F5344CB8AC3E}">
        <p14:creationId xmlns:p14="http://schemas.microsoft.com/office/powerpoint/2010/main" val="3435982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Slide Number Placeholder 2"/>
          <p:cNvSpPr>
            <a:spLocks noGrp="1"/>
          </p:cNvSpPr>
          <p:nvPr>
            <p:ph type="sldNum" sz="quarter" idx="10"/>
          </p:nvPr>
        </p:nvSpPr>
        <p:spPr/>
        <p:txBody>
          <a:bodyPr/>
          <a:lstStyle/>
          <a:p>
            <a:fld id="{EB241CD2-1E45-42A3-B213-66A034DF9A3B}" type="slidenum">
              <a:rPr lang="en-GB" smtClean="0"/>
              <a:pPr/>
              <a:t>‹#›</a:t>
            </a:fld>
            <a:endParaRPr lang="en-GB" dirty="0"/>
          </a:p>
        </p:txBody>
      </p:sp>
      <p:sp>
        <p:nvSpPr>
          <p:cNvPr id="4" name="Content Placeholder 2"/>
          <p:cNvSpPr>
            <a:spLocks noGrp="1"/>
          </p:cNvSpPr>
          <p:nvPr>
            <p:ph sz="half" idx="1"/>
          </p:nvPr>
        </p:nvSpPr>
        <p:spPr>
          <a:xfrm>
            <a:off x="317500" y="1285875"/>
            <a:ext cx="3382829" cy="466589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1"/>
          </p:nvPr>
        </p:nvSpPr>
        <p:spPr>
          <a:xfrm>
            <a:off x="4298416" y="1285875"/>
            <a:ext cx="3382829" cy="466589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sz="half" idx="12"/>
          </p:nvPr>
        </p:nvSpPr>
        <p:spPr>
          <a:xfrm>
            <a:off x="8112486" y="1285875"/>
            <a:ext cx="3382829" cy="466589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11075439" y="6604907"/>
            <a:ext cx="466531"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700" dirty="0">
                <a:solidFill>
                  <a:schemeClr val="bg1"/>
                </a:solidFill>
              </a:rPr>
              <a:t>© 2025</a:t>
            </a:r>
            <a:endParaRPr lang="en-GB" sz="700" dirty="0">
              <a:solidFill>
                <a:schemeClr val="tx1"/>
              </a:solidFill>
            </a:endParaRPr>
          </a:p>
        </p:txBody>
      </p:sp>
    </p:spTree>
    <p:extLst>
      <p:ext uri="{BB962C8B-B14F-4D97-AF65-F5344CB8AC3E}">
        <p14:creationId xmlns:p14="http://schemas.microsoft.com/office/powerpoint/2010/main" val="1368510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1" y="2286000"/>
            <a:ext cx="8485263" cy="1767794"/>
          </a:xfrm>
        </p:spPr>
        <p:txBody>
          <a:bodyPr anchor="b">
            <a:normAutofit/>
          </a:bodyPr>
          <a:lstStyle>
            <a:lvl1pPr algn="l">
              <a:defRPr sz="3450">
                <a:solidFill>
                  <a:srgbClr val="043F63"/>
                </a:solidFill>
                <a:latin typeface="Rockwell" panose="02060603020205020403" pitchFamily="18" charset="0"/>
              </a:defRPr>
            </a:lvl1pPr>
          </a:lstStyle>
          <a:p>
            <a:r>
              <a:rPr lang="en-US"/>
              <a:t>Click to edit Master title style</a:t>
            </a:r>
            <a:endParaRPr lang="en-US" dirty="0"/>
          </a:p>
        </p:txBody>
      </p:sp>
      <p:sp>
        <p:nvSpPr>
          <p:cNvPr id="8" name="Rectangle 7"/>
          <p:cNvSpPr/>
          <p:nvPr userDrawn="1"/>
        </p:nvSpPr>
        <p:spPr>
          <a:xfrm>
            <a:off x="11168749" y="6604909"/>
            <a:ext cx="466531"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2025</a:t>
            </a:r>
            <a:endParaRPr lang="en-GB" sz="525" dirty="0">
              <a:solidFill>
                <a:schemeClr val="tx1"/>
              </a:solidFill>
            </a:endParaRPr>
          </a:p>
        </p:txBody>
      </p:sp>
    </p:spTree>
    <p:extLst>
      <p:ext uri="{BB962C8B-B14F-4D97-AF65-F5344CB8AC3E}">
        <p14:creationId xmlns:p14="http://schemas.microsoft.com/office/powerpoint/2010/main" val="2787422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6700" y="203202"/>
            <a:ext cx="10141656" cy="65404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06400" y="1209675"/>
            <a:ext cx="11088915" cy="46931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495315" y="6457951"/>
            <a:ext cx="696685" cy="400050"/>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EB241CD2-1E45-42A3-B213-66A034DF9A3B}" type="slidenum">
              <a:rPr lang="en-GB" smtClean="0"/>
              <a:pPr/>
              <a:t>‹#›</a:t>
            </a:fld>
            <a:endParaRPr lang="en-GB" dirty="0"/>
          </a:p>
        </p:txBody>
      </p:sp>
    </p:spTree>
    <p:extLst>
      <p:ext uri="{BB962C8B-B14F-4D97-AF65-F5344CB8AC3E}">
        <p14:creationId xmlns:p14="http://schemas.microsoft.com/office/powerpoint/2010/main" val="17195747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Lst>
  <p:hf hdr="0" ftr="0" dt="0"/>
  <p:txStyles>
    <p:titleStyle>
      <a:lvl1pPr algn="l" defTabSz="914400" rtl="0" eaLnBrk="1" latinLnBrk="0" hangingPunct="1">
        <a:lnSpc>
          <a:spcPct val="90000"/>
        </a:lnSpc>
        <a:spcBef>
          <a:spcPct val="0"/>
        </a:spcBef>
        <a:buNone/>
        <a:defRPr sz="3000" b="0" kern="1200">
          <a:solidFill>
            <a:srgbClr val="0D7BB6"/>
          </a:solidFill>
          <a:latin typeface="Arial" panose="020B0604020202020204" pitchFamily="34" charset="0"/>
          <a:ea typeface="+mj-ea"/>
          <a:cs typeface="Arial" panose="020B0604020202020204" pitchFamily="34" charset="0"/>
        </a:defRPr>
      </a:lvl1pPr>
    </p:titleStyle>
    <p:bodyStyle>
      <a:lvl1pPr marL="228600" indent="-228600" algn="just" defTabSz="914400" rtl="0" eaLnBrk="1" latinLnBrk="0" hangingPunct="1">
        <a:lnSpc>
          <a:spcPct val="90000"/>
        </a:lnSpc>
        <a:spcBef>
          <a:spcPts val="10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just" defTabSz="914400" rtl="0" eaLnBrk="1" latinLnBrk="0" hangingPunct="1">
        <a:lnSpc>
          <a:spcPct val="90000"/>
        </a:lnSpc>
        <a:spcBef>
          <a:spcPts val="500"/>
        </a:spcBef>
        <a:buFont typeface="Wingdings 3" panose="05040102010807070707" pitchFamily="18" charset="2"/>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just" defTabSz="914400" rtl="0" eaLnBrk="1" latinLnBrk="0" hangingPunct="1">
        <a:lnSpc>
          <a:spcPct val="90000"/>
        </a:lnSpc>
        <a:spcBef>
          <a:spcPts val="500"/>
        </a:spcBef>
        <a:buFont typeface="Wingdings 3" panose="05040102010807070707" pitchFamily="18"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just" defTabSz="914400" rtl="0" eaLnBrk="1" latinLnBrk="0" hangingPunct="1">
        <a:lnSpc>
          <a:spcPct val="90000"/>
        </a:lnSpc>
        <a:spcBef>
          <a:spcPts val="500"/>
        </a:spcBef>
        <a:buFont typeface="Wingdings 3" panose="05040102010807070707" pitchFamily="18"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just" defTabSz="914400" rtl="0" eaLnBrk="1" latinLnBrk="0" hangingPunct="1">
        <a:lnSpc>
          <a:spcPct val="90000"/>
        </a:lnSpc>
        <a:spcBef>
          <a:spcPts val="500"/>
        </a:spcBef>
        <a:buFont typeface="Wingdings 3" panose="05040102010807070707" pitchFamily="18" charset="2"/>
        <a:buChar char=""/>
        <a:defRPr sz="14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wmf"/><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55.emf"/><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56.emf"/><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55.emf"/><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orsted.com/en/media/news/2024/03/sunrise-wind-receives-federal-record-of-decisionta-839111" TargetMode="External"/><Relationship Id="rId2" Type="http://schemas.openxmlformats.org/officeDocument/2006/relationships/hyperlink" Target="https://orsted.com/en/media/news/2024/06/sunrise-wind-receives-final-approval-from-us-depar-13923246"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7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9.wmf"/><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04.wm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4AE7D-CE76-7C5C-3DD2-AC494C840CCA}"/>
              </a:ext>
            </a:extLst>
          </p:cNvPr>
          <p:cNvSpPr>
            <a:spLocks noGrp="1"/>
          </p:cNvSpPr>
          <p:nvPr>
            <p:ph type="ctrTitle"/>
          </p:nvPr>
        </p:nvSpPr>
        <p:spPr>
          <a:xfrm>
            <a:off x="707571" y="2463486"/>
            <a:ext cx="8485188" cy="1766887"/>
          </a:xfrm>
        </p:spPr>
        <p:txBody>
          <a:bodyPr>
            <a:normAutofit fontScale="90000"/>
          </a:bodyPr>
          <a:lstStyle/>
          <a:p>
            <a:r>
              <a:rPr lang="en-US" dirty="0"/>
              <a:t>Two Case Studies M&amp;A Modelling for Electricity Production from Renewable Energy</a:t>
            </a:r>
          </a:p>
        </p:txBody>
      </p:sp>
    </p:spTree>
    <p:extLst>
      <p:ext uri="{BB962C8B-B14F-4D97-AF65-F5344CB8AC3E}">
        <p14:creationId xmlns:p14="http://schemas.microsoft.com/office/powerpoint/2010/main" val="4764972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B8530-EFBF-0C80-5D94-4FEA67391395}"/>
              </a:ext>
            </a:extLst>
          </p:cNvPr>
          <p:cNvSpPr>
            <a:spLocks noGrp="1"/>
          </p:cNvSpPr>
          <p:nvPr>
            <p:ph type="title"/>
          </p:nvPr>
        </p:nvSpPr>
        <p:spPr/>
        <p:txBody>
          <a:bodyPr>
            <a:normAutofit fontScale="90000"/>
          </a:bodyPr>
          <a:lstStyle/>
          <a:p>
            <a:r>
              <a:rPr lang="en-US" dirty="0"/>
              <a:t>Orsted Divestments Illustrate the Kind of M&amp;A Analysis Required</a:t>
            </a:r>
          </a:p>
        </p:txBody>
      </p:sp>
      <p:sp>
        <p:nvSpPr>
          <p:cNvPr id="3" name="Content Placeholder 2">
            <a:extLst>
              <a:ext uri="{FF2B5EF4-FFF2-40B4-BE49-F238E27FC236}">
                <a16:creationId xmlns:a16="http://schemas.microsoft.com/office/drawing/2014/main" id="{1A9EFC50-EC03-445C-99C3-60D75D0D2996}"/>
              </a:ext>
            </a:extLst>
          </p:cNvPr>
          <p:cNvSpPr>
            <a:spLocks noGrp="1"/>
          </p:cNvSpPr>
          <p:nvPr>
            <p:ph idx="1"/>
          </p:nvPr>
        </p:nvSpPr>
        <p:spPr>
          <a:xfrm>
            <a:off x="182880" y="1209674"/>
            <a:ext cx="5408023" cy="5248277"/>
          </a:xfrm>
        </p:spPr>
        <p:txBody>
          <a:bodyPr>
            <a:normAutofit/>
          </a:bodyPr>
          <a:lstStyle/>
          <a:p>
            <a:pPr algn="l"/>
            <a:r>
              <a:rPr lang="en-US" dirty="0"/>
              <a:t>As shown in the inserts Orsted plans to raise a lot of money by selling down its assets (up to 50%).</a:t>
            </a:r>
          </a:p>
          <a:p>
            <a:pPr algn="l"/>
            <a:r>
              <a:rPr lang="en-US" dirty="0"/>
              <a:t>Valuing the assets does not involve fancy or complex finance, you need to make assessments of future cash flow and apply a discount rate to that cash flow.</a:t>
            </a:r>
          </a:p>
          <a:p>
            <a:pPr algn="l"/>
            <a:r>
              <a:rPr lang="en-US" dirty="0"/>
              <a:t>Nuances of cash flow forecast from information on regulatory regimes, subsidy regimes, resource variation, hedging, power pricing. </a:t>
            </a:r>
          </a:p>
          <a:p>
            <a:r>
              <a:rPr lang="en-US" dirty="0"/>
              <a:t>The case does demonstrate that there is a lot of M&amp;A work in the industry from farm downs of individual assets.</a:t>
            </a:r>
          </a:p>
        </p:txBody>
      </p:sp>
      <p:pic>
        <p:nvPicPr>
          <p:cNvPr id="5" name="Picture 4">
            <a:extLst>
              <a:ext uri="{FF2B5EF4-FFF2-40B4-BE49-F238E27FC236}">
                <a16:creationId xmlns:a16="http://schemas.microsoft.com/office/drawing/2014/main" id="{4170E16F-58E3-F877-8E92-5AA13DAF8E4F}"/>
              </a:ext>
            </a:extLst>
          </p:cNvPr>
          <p:cNvPicPr>
            <a:picLocks noChangeAspect="1"/>
          </p:cNvPicPr>
          <p:nvPr/>
        </p:nvPicPr>
        <p:blipFill>
          <a:blip r:embed="rId2"/>
          <a:stretch>
            <a:fillRect/>
          </a:stretch>
        </p:blipFill>
        <p:spPr>
          <a:xfrm>
            <a:off x="6044936" y="3889197"/>
            <a:ext cx="6147063" cy="2968804"/>
          </a:xfrm>
          <a:prstGeom prst="rect">
            <a:avLst/>
          </a:prstGeom>
        </p:spPr>
      </p:pic>
      <p:pic>
        <p:nvPicPr>
          <p:cNvPr id="6" name="Picture 5">
            <a:extLst>
              <a:ext uri="{FF2B5EF4-FFF2-40B4-BE49-F238E27FC236}">
                <a16:creationId xmlns:a16="http://schemas.microsoft.com/office/drawing/2014/main" id="{56297F3C-4D0E-6136-272D-F457069A2E74}"/>
              </a:ext>
            </a:extLst>
          </p:cNvPr>
          <p:cNvPicPr>
            <a:picLocks noChangeAspect="1"/>
          </p:cNvPicPr>
          <p:nvPr/>
        </p:nvPicPr>
        <p:blipFill>
          <a:blip r:embed="rId3"/>
          <a:srcRect b="9715"/>
          <a:stretch/>
        </p:blipFill>
        <p:spPr>
          <a:xfrm>
            <a:off x="7013511" y="889084"/>
            <a:ext cx="3637004" cy="2889419"/>
          </a:xfrm>
          <a:prstGeom prst="rect">
            <a:avLst/>
          </a:prstGeom>
        </p:spPr>
      </p:pic>
      <p:sp>
        <p:nvSpPr>
          <p:cNvPr id="4" name="Slide Number Placeholder 3">
            <a:extLst>
              <a:ext uri="{FF2B5EF4-FFF2-40B4-BE49-F238E27FC236}">
                <a16:creationId xmlns:a16="http://schemas.microsoft.com/office/drawing/2014/main" id="{F516AEC9-1C77-19F5-1FA4-48189EBDC20C}"/>
              </a:ext>
            </a:extLst>
          </p:cNvPr>
          <p:cNvSpPr>
            <a:spLocks noGrp="1"/>
          </p:cNvSpPr>
          <p:nvPr>
            <p:ph type="sldNum" sz="quarter" idx="12"/>
          </p:nvPr>
        </p:nvSpPr>
        <p:spPr/>
        <p:txBody>
          <a:bodyPr/>
          <a:lstStyle/>
          <a:p>
            <a:fld id="{EB241CD2-1E45-42A3-B213-66A034DF9A3B}" type="slidenum">
              <a:rPr lang="en-GB" smtClean="0"/>
              <a:t>10</a:t>
            </a:fld>
            <a:endParaRPr lang="en-GB" dirty="0"/>
          </a:p>
        </p:txBody>
      </p:sp>
    </p:spTree>
    <p:extLst>
      <p:ext uri="{BB962C8B-B14F-4D97-AF65-F5344CB8AC3E}">
        <p14:creationId xmlns:p14="http://schemas.microsoft.com/office/powerpoint/2010/main" val="129771780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3D76D2-EA81-4DF9-8CEF-8A8639F47A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83C0F6-6CC7-5407-D28A-4FA67AA56EC3}"/>
              </a:ext>
            </a:extLst>
          </p:cNvPr>
          <p:cNvSpPr>
            <a:spLocks noGrp="1"/>
          </p:cNvSpPr>
          <p:nvPr>
            <p:ph type="title"/>
          </p:nvPr>
        </p:nvSpPr>
        <p:spPr/>
        <p:txBody>
          <a:bodyPr/>
          <a:lstStyle/>
          <a:p>
            <a:r>
              <a:rPr lang="en-US" dirty="0"/>
              <a:t>Denmark Off-shore Projects</a:t>
            </a:r>
          </a:p>
        </p:txBody>
      </p:sp>
      <p:sp>
        <p:nvSpPr>
          <p:cNvPr id="3" name="Content Placeholder 2">
            <a:extLst>
              <a:ext uri="{FF2B5EF4-FFF2-40B4-BE49-F238E27FC236}">
                <a16:creationId xmlns:a16="http://schemas.microsoft.com/office/drawing/2014/main" id="{8E2CD69B-322B-168E-2C75-EB5C796AE09A}"/>
              </a:ext>
            </a:extLst>
          </p:cNvPr>
          <p:cNvSpPr>
            <a:spLocks noGrp="1"/>
          </p:cNvSpPr>
          <p:nvPr>
            <p:ph idx="1"/>
          </p:nvPr>
        </p:nvSpPr>
        <p:spPr>
          <a:xfrm>
            <a:off x="130630" y="1209674"/>
            <a:ext cx="7081934" cy="5445123"/>
          </a:xfrm>
        </p:spPr>
        <p:txBody>
          <a:bodyPr>
            <a:normAutofit/>
          </a:bodyPr>
          <a:lstStyle/>
          <a:p>
            <a:r>
              <a:rPr lang="en-US" dirty="0"/>
              <a:t>The adjacent graphs show capacity factors for two projects in Denmark. These projects also demonstrate a downward trend for the past three or four years.</a:t>
            </a:r>
          </a:p>
          <a:p>
            <a:pPr algn="l"/>
            <a:r>
              <a:rPr lang="en-US" dirty="0"/>
              <a:t>The kind of drop off in production could lead to the exposure that Orsted had for overproduction in the hedge contracts. </a:t>
            </a:r>
          </a:p>
          <a:p>
            <a:pPr algn="l"/>
            <a:r>
              <a:rPr lang="en-US" dirty="0"/>
              <a:t>Needless to say, when making forecasts for M&amp;A analysis you should ask detailed questions about the historic achieved capacity factors and whether factors other than wind speeds are driving the trends.</a:t>
            </a:r>
          </a:p>
        </p:txBody>
      </p:sp>
      <p:sp>
        <p:nvSpPr>
          <p:cNvPr id="6" name="Slide Number Placeholder 5">
            <a:extLst>
              <a:ext uri="{FF2B5EF4-FFF2-40B4-BE49-F238E27FC236}">
                <a16:creationId xmlns:a16="http://schemas.microsoft.com/office/drawing/2014/main" id="{469469B0-9575-F0D3-0A74-CF737907BC6B}"/>
              </a:ext>
            </a:extLst>
          </p:cNvPr>
          <p:cNvSpPr>
            <a:spLocks noGrp="1"/>
          </p:cNvSpPr>
          <p:nvPr>
            <p:ph type="sldNum" sz="quarter" idx="12"/>
          </p:nvPr>
        </p:nvSpPr>
        <p:spPr/>
        <p:txBody>
          <a:bodyPr/>
          <a:lstStyle/>
          <a:p>
            <a:fld id="{EB241CD2-1E45-42A3-B213-66A034DF9A3B}" type="slidenum">
              <a:rPr lang="en-GB" smtClean="0"/>
              <a:t>100</a:t>
            </a:fld>
            <a:endParaRPr lang="en-GB" dirty="0"/>
          </a:p>
        </p:txBody>
      </p:sp>
      <p:pic>
        <p:nvPicPr>
          <p:cNvPr id="4" name="Picture 3">
            <a:extLst>
              <a:ext uri="{FF2B5EF4-FFF2-40B4-BE49-F238E27FC236}">
                <a16:creationId xmlns:a16="http://schemas.microsoft.com/office/drawing/2014/main" id="{70A0EA6B-2178-340E-98C2-8D16C9D91DDB}"/>
              </a:ext>
            </a:extLst>
          </p:cNvPr>
          <p:cNvPicPr>
            <a:picLocks noChangeAspect="1"/>
          </p:cNvPicPr>
          <p:nvPr/>
        </p:nvPicPr>
        <p:blipFill>
          <a:blip r:embed="rId2"/>
          <a:stretch>
            <a:fillRect/>
          </a:stretch>
        </p:blipFill>
        <p:spPr>
          <a:xfrm>
            <a:off x="7459775" y="203201"/>
            <a:ext cx="4383882" cy="3204109"/>
          </a:xfrm>
          <a:prstGeom prst="rect">
            <a:avLst/>
          </a:prstGeom>
        </p:spPr>
      </p:pic>
      <p:pic>
        <p:nvPicPr>
          <p:cNvPr id="5" name="Content Placeholder 4">
            <a:extLst>
              <a:ext uri="{FF2B5EF4-FFF2-40B4-BE49-F238E27FC236}">
                <a16:creationId xmlns:a16="http://schemas.microsoft.com/office/drawing/2014/main" id="{B82E1FEA-00D8-5EE6-0BA0-F3942476BFE6}"/>
              </a:ext>
            </a:extLst>
          </p:cNvPr>
          <p:cNvPicPr>
            <a:picLocks noChangeAspect="1"/>
          </p:cNvPicPr>
          <p:nvPr/>
        </p:nvPicPr>
        <p:blipFill>
          <a:blip r:embed="rId3"/>
          <a:stretch>
            <a:fillRect/>
          </a:stretch>
        </p:blipFill>
        <p:spPr>
          <a:xfrm>
            <a:off x="7552040" y="3714485"/>
            <a:ext cx="4291617" cy="3143515"/>
          </a:xfrm>
          <a:prstGeom prst="rect">
            <a:avLst/>
          </a:prstGeom>
        </p:spPr>
      </p:pic>
    </p:spTree>
    <p:extLst>
      <p:ext uri="{BB962C8B-B14F-4D97-AF65-F5344CB8AC3E}">
        <p14:creationId xmlns:p14="http://schemas.microsoft.com/office/powerpoint/2010/main" val="109622283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2C5AF-41A4-FEAA-8171-8A46B21BB3CC}"/>
              </a:ext>
            </a:extLst>
          </p:cNvPr>
          <p:cNvSpPr>
            <a:spLocks noGrp="1"/>
          </p:cNvSpPr>
          <p:nvPr>
            <p:ph type="title"/>
          </p:nvPr>
        </p:nvSpPr>
        <p:spPr/>
        <p:txBody>
          <a:bodyPr>
            <a:normAutofit/>
          </a:bodyPr>
          <a:lstStyle/>
          <a:p>
            <a:r>
              <a:rPr lang="en-US" dirty="0"/>
              <a:t>Aggregate Data Masks Worrisome Trends</a:t>
            </a:r>
          </a:p>
        </p:txBody>
      </p:sp>
      <p:pic>
        <p:nvPicPr>
          <p:cNvPr id="6" name="Content Placeholder 5">
            <a:extLst>
              <a:ext uri="{FF2B5EF4-FFF2-40B4-BE49-F238E27FC236}">
                <a16:creationId xmlns:a16="http://schemas.microsoft.com/office/drawing/2014/main" id="{CA03123B-654D-A996-7762-CC65FB3F2FB9}"/>
              </a:ext>
            </a:extLst>
          </p:cNvPr>
          <p:cNvPicPr>
            <a:picLocks noGrp="1" noChangeAspect="1"/>
          </p:cNvPicPr>
          <p:nvPr>
            <p:ph idx="1"/>
          </p:nvPr>
        </p:nvPicPr>
        <p:blipFill>
          <a:blip r:embed="rId2"/>
          <a:stretch>
            <a:fillRect/>
          </a:stretch>
        </p:blipFill>
        <p:spPr>
          <a:xfrm>
            <a:off x="985920" y="5024846"/>
            <a:ext cx="9869197" cy="1734455"/>
          </a:xfrm>
        </p:spPr>
      </p:pic>
      <p:pic>
        <p:nvPicPr>
          <p:cNvPr id="5" name="Picture 4">
            <a:extLst>
              <a:ext uri="{FF2B5EF4-FFF2-40B4-BE49-F238E27FC236}">
                <a16:creationId xmlns:a16="http://schemas.microsoft.com/office/drawing/2014/main" id="{8F842C2B-7E9B-F466-7AA0-BC8E6CAD90BC}"/>
              </a:ext>
            </a:extLst>
          </p:cNvPr>
          <p:cNvPicPr>
            <a:picLocks noChangeAspect="1"/>
          </p:cNvPicPr>
          <p:nvPr/>
        </p:nvPicPr>
        <p:blipFill>
          <a:blip r:embed="rId3"/>
          <a:stretch>
            <a:fillRect/>
          </a:stretch>
        </p:blipFill>
        <p:spPr>
          <a:xfrm>
            <a:off x="5200123" y="1037064"/>
            <a:ext cx="4779900" cy="3507755"/>
          </a:xfrm>
          <a:prstGeom prst="rect">
            <a:avLst/>
          </a:prstGeom>
        </p:spPr>
      </p:pic>
      <p:sp>
        <p:nvSpPr>
          <p:cNvPr id="7" name="TextBox 6">
            <a:extLst>
              <a:ext uri="{FF2B5EF4-FFF2-40B4-BE49-F238E27FC236}">
                <a16:creationId xmlns:a16="http://schemas.microsoft.com/office/drawing/2014/main" id="{9E4C314F-C809-F8E4-64E5-D51F1D8C032E}"/>
              </a:ext>
            </a:extLst>
          </p:cNvPr>
          <p:cNvSpPr txBox="1"/>
          <p:nvPr/>
        </p:nvSpPr>
        <p:spPr>
          <a:xfrm>
            <a:off x="531223" y="898115"/>
            <a:ext cx="3610099" cy="3785652"/>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Orsted’s largest projects are in the UK which do not show the drop-off in capacity factors and these projects result in the load factor below that shows reasonably constant capacity factors.</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Orsted management refers to the aggregate data when asked about lower wind speeds.</a:t>
            </a:r>
          </a:p>
        </p:txBody>
      </p:sp>
      <p:sp>
        <p:nvSpPr>
          <p:cNvPr id="3" name="Slide Number Placeholder 2">
            <a:extLst>
              <a:ext uri="{FF2B5EF4-FFF2-40B4-BE49-F238E27FC236}">
                <a16:creationId xmlns:a16="http://schemas.microsoft.com/office/drawing/2014/main" id="{C81C1077-030E-CE92-173E-3F4E917A505F}"/>
              </a:ext>
            </a:extLst>
          </p:cNvPr>
          <p:cNvSpPr>
            <a:spLocks noGrp="1"/>
          </p:cNvSpPr>
          <p:nvPr>
            <p:ph type="sldNum" sz="quarter" idx="12"/>
          </p:nvPr>
        </p:nvSpPr>
        <p:spPr/>
        <p:txBody>
          <a:bodyPr/>
          <a:lstStyle/>
          <a:p>
            <a:fld id="{EB241CD2-1E45-42A3-B213-66A034DF9A3B}" type="slidenum">
              <a:rPr lang="en-GB" smtClean="0"/>
              <a:t>101</a:t>
            </a:fld>
            <a:endParaRPr lang="en-GB" dirty="0"/>
          </a:p>
        </p:txBody>
      </p:sp>
    </p:spTree>
    <p:extLst>
      <p:ext uri="{BB962C8B-B14F-4D97-AF65-F5344CB8AC3E}">
        <p14:creationId xmlns:p14="http://schemas.microsoft.com/office/powerpoint/2010/main" val="236187219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FDD2B-E8C1-64A1-9487-5B2AA5FD3295}"/>
              </a:ext>
            </a:extLst>
          </p:cNvPr>
          <p:cNvSpPr>
            <a:spLocks noGrp="1"/>
          </p:cNvSpPr>
          <p:nvPr>
            <p:ph type="title"/>
          </p:nvPr>
        </p:nvSpPr>
        <p:spPr/>
        <p:txBody>
          <a:bodyPr>
            <a:normAutofit/>
          </a:bodyPr>
          <a:lstStyle/>
          <a:p>
            <a:r>
              <a:rPr lang="en-US" dirty="0"/>
              <a:t>Capacity Factor of On-Shore Wind Farms</a:t>
            </a:r>
          </a:p>
        </p:txBody>
      </p:sp>
      <p:sp>
        <p:nvSpPr>
          <p:cNvPr id="3" name="Slide Number Placeholder 2">
            <a:extLst>
              <a:ext uri="{FF2B5EF4-FFF2-40B4-BE49-F238E27FC236}">
                <a16:creationId xmlns:a16="http://schemas.microsoft.com/office/drawing/2014/main" id="{C641FD48-D13D-9A0A-9F53-B5A263E41B78}"/>
              </a:ext>
            </a:extLst>
          </p:cNvPr>
          <p:cNvSpPr>
            <a:spLocks noGrp="1"/>
          </p:cNvSpPr>
          <p:nvPr>
            <p:ph type="sldNum" sz="quarter" idx="12"/>
          </p:nvPr>
        </p:nvSpPr>
        <p:spPr/>
        <p:txBody>
          <a:bodyPr/>
          <a:lstStyle/>
          <a:p>
            <a:fld id="{EB241CD2-1E45-42A3-B213-66A034DF9A3B}" type="slidenum">
              <a:rPr lang="en-GB" smtClean="0"/>
              <a:t>102</a:t>
            </a:fld>
            <a:endParaRPr lang="en-GB" dirty="0"/>
          </a:p>
        </p:txBody>
      </p:sp>
      <p:pic>
        <p:nvPicPr>
          <p:cNvPr id="9" name="Picture 8">
            <a:extLst>
              <a:ext uri="{FF2B5EF4-FFF2-40B4-BE49-F238E27FC236}">
                <a16:creationId xmlns:a16="http://schemas.microsoft.com/office/drawing/2014/main" id="{0610F4B0-AF57-195B-A7C6-9EFAFA7BA254}"/>
              </a:ext>
            </a:extLst>
          </p:cNvPr>
          <p:cNvPicPr>
            <a:picLocks noChangeAspect="1"/>
          </p:cNvPicPr>
          <p:nvPr/>
        </p:nvPicPr>
        <p:blipFill>
          <a:blip r:embed="rId2"/>
          <a:stretch>
            <a:fillRect/>
          </a:stretch>
        </p:blipFill>
        <p:spPr>
          <a:xfrm>
            <a:off x="1062172" y="1009435"/>
            <a:ext cx="7385141" cy="2555838"/>
          </a:xfrm>
          <a:prstGeom prst="rect">
            <a:avLst/>
          </a:prstGeom>
        </p:spPr>
      </p:pic>
      <p:pic>
        <p:nvPicPr>
          <p:cNvPr id="11" name="Picture 10">
            <a:extLst>
              <a:ext uri="{FF2B5EF4-FFF2-40B4-BE49-F238E27FC236}">
                <a16:creationId xmlns:a16="http://schemas.microsoft.com/office/drawing/2014/main" id="{403E6117-9896-BA2A-BA7E-1DD2F113A16D}"/>
              </a:ext>
            </a:extLst>
          </p:cNvPr>
          <p:cNvPicPr>
            <a:picLocks noChangeAspect="1"/>
          </p:cNvPicPr>
          <p:nvPr/>
        </p:nvPicPr>
        <p:blipFill>
          <a:blip r:embed="rId3"/>
          <a:stretch>
            <a:fillRect/>
          </a:stretch>
        </p:blipFill>
        <p:spPr>
          <a:xfrm>
            <a:off x="5904017" y="3489905"/>
            <a:ext cx="5669674" cy="3278675"/>
          </a:xfrm>
          <a:prstGeom prst="rect">
            <a:avLst/>
          </a:prstGeom>
        </p:spPr>
      </p:pic>
      <p:sp>
        <p:nvSpPr>
          <p:cNvPr id="12" name="TextBox 11">
            <a:extLst>
              <a:ext uri="{FF2B5EF4-FFF2-40B4-BE49-F238E27FC236}">
                <a16:creationId xmlns:a16="http://schemas.microsoft.com/office/drawing/2014/main" id="{B8B77AB0-0B83-BEE1-0C9B-E5AE78B97CBD}"/>
              </a:ext>
            </a:extLst>
          </p:cNvPr>
          <p:cNvSpPr txBox="1"/>
          <p:nvPr/>
        </p:nvSpPr>
        <p:spPr>
          <a:xfrm>
            <a:off x="499039" y="4521811"/>
            <a:ext cx="4589795" cy="2246769"/>
          </a:xfrm>
          <a:prstGeom prst="rect">
            <a:avLst/>
          </a:prstGeom>
          <a:solidFill>
            <a:schemeClr val="bg1"/>
          </a:solidFill>
        </p:spPr>
        <p:txBody>
          <a:bodyPr wrap="square" rtlCol="0">
            <a:spAutoFit/>
          </a:bodyPr>
          <a:lstStyle/>
          <a:p>
            <a:r>
              <a:rPr lang="en-US" sz="2000" dirty="0">
                <a:latin typeface="Arial" panose="020B0604020202020204" pitchFamily="34" charset="0"/>
                <a:cs typeface="Arial" panose="020B0604020202020204" pitchFamily="34" charset="0"/>
              </a:rPr>
              <a:t>The on-shore for US projects shown above demonstrate a drop-off in 2023. This could be one bad year or due to transmission constraints. This data was not available to investors until recently and Orsted has not addressed the issue.</a:t>
            </a:r>
          </a:p>
        </p:txBody>
      </p:sp>
    </p:spTree>
    <p:extLst>
      <p:ext uri="{BB962C8B-B14F-4D97-AF65-F5344CB8AC3E}">
        <p14:creationId xmlns:p14="http://schemas.microsoft.com/office/powerpoint/2010/main" val="65755482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8393C-F065-E65F-2214-5356431BD8EE}"/>
              </a:ext>
            </a:extLst>
          </p:cNvPr>
          <p:cNvSpPr>
            <a:spLocks noGrp="1"/>
          </p:cNvSpPr>
          <p:nvPr>
            <p:ph type="title"/>
          </p:nvPr>
        </p:nvSpPr>
        <p:spPr>
          <a:xfrm>
            <a:off x="266700" y="203202"/>
            <a:ext cx="10141656" cy="654049"/>
          </a:xfrm>
        </p:spPr>
        <p:txBody>
          <a:bodyPr>
            <a:normAutofit/>
          </a:bodyPr>
          <a:lstStyle/>
          <a:p>
            <a:r>
              <a:rPr lang="en-US" dirty="0"/>
              <a:t>Another Comment from Earnings Call Transcripts</a:t>
            </a:r>
          </a:p>
        </p:txBody>
      </p:sp>
      <p:sp>
        <p:nvSpPr>
          <p:cNvPr id="3" name="Content Placeholder 2">
            <a:extLst>
              <a:ext uri="{FF2B5EF4-FFF2-40B4-BE49-F238E27FC236}">
                <a16:creationId xmlns:a16="http://schemas.microsoft.com/office/drawing/2014/main" id="{879D3FE7-046A-DDB8-DFCE-4B0116DE8362}"/>
              </a:ext>
            </a:extLst>
          </p:cNvPr>
          <p:cNvSpPr>
            <a:spLocks noGrp="1"/>
          </p:cNvSpPr>
          <p:nvPr>
            <p:ph idx="1"/>
          </p:nvPr>
        </p:nvSpPr>
        <p:spPr>
          <a:xfrm>
            <a:off x="406400" y="1209675"/>
            <a:ext cx="11088915" cy="4395258"/>
          </a:xfrm>
        </p:spPr>
        <p:txBody>
          <a:bodyPr>
            <a:normAutofit fontScale="85000" lnSpcReduction="10000"/>
          </a:bodyPr>
          <a:lstStyle/>
          <a:p>
            <a:r>
              <a:rPr lang="en-US" dirty="0"/>
              <a:t>If you'd like a bit more about kind of what's happened this year and where we go next with your strategy update or the review that you've talked about. And I think my kind of opening comment is if we reflect on the various announcements this year. </a:t>
            </a:r>
          </a:p>
          <a:p>
            <a:r>
              <a:rPr lang="en-US" dirty="0"/>
              <a:t>Since you've started really dealing with and communicating about these legacy issues, starting with the first impairment at the beginning of the year, the full year results for Q1 and Q2, the CMD, the August profit warning, and then the release we're talking about today. </a:t>
            </a:r>
            <a:r>
              <a:rPr lang="en-US" b="1" i="1" dirty="0"/>
              <a:t>And it does seem clear that each time you've had an update, the situation has been kind of worse than you thought it was at the time before. </a:t>
            </a:r>
            <a:r>
              <a:rPr lang="en-US" dirty="0"/>
              <a:t>And the numbers have got bigger, not smaller. And I guess that's what drives the kind of questions that we receive from your shareholders and investors. </a:t>
            </a:r>
          </a:p>
          <a:p>
            <a:r>
              <a:rPr lang="en-US" dirty="0"/>
              <a:t>And what people constantly ask us is when do we think you can draw a line underneath all these problems and kind of move forward in a way that leaves the uncertainties behind? And I'm sure that you're asking the same question. I don't mean to be flippant about it. But just to kind of turn this into a question you can answer. I mean, when you set out this strategy update that you've talked about, is it your intention that update will then give us a new base plan. Like financial targets and financing equation, that only then relies on projects where you've taken FID. You've got contracts 100% locked.</a:t>
            </a:r>
          </a:p>
          <a:p>
            <a:r>
              <a:rPr lang="en-US" dirty="0"/>
              <a:t>You have good status of project execution. Suppliers are delivering comfortably against what you're expecting and so on. So, is there anything else that you might be hoping for, like projects that could go ahead if they get a bump in the tax credit or get a bit more support or anything else, would all be an upside to the plan. </a:t>
            </a:r>
          </a:p>
        </p:txBody>
      </p:sp>
      <p:sp>
        <p:nvSpPr>
          <p:cNvPr id="4" name="Slide Number Placeholder 3">
            <a:extLst>
              <a:ext uri="{FF2B5EF4-FFF2-40B4-BE49-F238E27FC236}">
                <a16:creationId xmlns:a16="http://schemas.microsoft.com/office/drawing/2014/main" id="{CBC416F8-96A8-BE82-9A31-8D3F72A32D0F}"/>
              </a:ext>
            </a:extLst>
          </p:cNvPr>
          <p:cNvSpPr>
            <a:spLocks noGrp="1"/>
          </p:cNvSpPr>
          <p:nvPr>
            <p:ph type="sldNum" sz="quarter" idx="12"/>
          </p:nvPr>
        </p:nvSpPr>
        <p:spPr>
          <a:xfrm>
            <a:off x="11495315" y="6457951"/>
            <a:ext cx="696685" cy="400050"/>
          </a:xfrm>
        </p:spPr>
        <p:txBody>
          <a:bodyPr/>
          <a:lstStyle/>
          <a:p>
            <a:fld id="{EB241CD2-1E45-42A3-B213-66A034DF9A3B}" type="slidenum">
              <a:rPr lang="en-GB" smtClean="0"/>
              <a:pPr/>
              <a:t>103</a:t>
            </a:fld>
            <a:endParaRPr lang="en-GB" dirty="0"/>
          </a:p>
        </p:txBody>
      </p:sp>
    </p:spTree>
    <p:extLst>
      <p:ext uri="{BB962C8B-B14F-4D97-AF65-F5344CB8AC3E}">
        <p14:creationId xmlns:p14="http://schemas.microsoft.com/office/powerpoint/2010/main" val="428523928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318A-EC87-7C08-64F5-73C72E8AE9FD}"/>
              </a:ext>
            </a:extLst>
          </p:cNvPr>
          <p:cNvSpPr>
            <a:spLocks noGrp="1"/>
          </p:cNvSpPr>
          <p:nvPr>
            <p:ph type="title"/>
          </p:nvPr>
        </p:nvSpPr>
        <p:spPr>
          <a:xfrm>
            <a:off x="266700" y="203202"/>
            <a:ext cx="10141656" cy="654049"/>
          </a:xfrm>
        </p:spPr>
        <p:txBody>
          <a:bodyPr/>
          <a:lstStyle/>
          <a:p>
            <a:r>
              <a:rPr lang="en-US" dirty="0"/>
              <a:t>Target Credit Rating</a:t>
            </a:r>
          </a:p>
        </p:txBody>
      </p:sp>
      <p:sp>
        <p:nvSpPr>
          <p:cNvPr id="3" name="Content Placeholder 2">
            <a:extLst>
              <a:ext uri="{FF2B5EF4-FFF2-40B4-BE49-F238E27FC236}">
                <a16:creationId xmlns:a16="http://schemas.microsoft.com/office/drawing/2014/main" id="{A84DBAD0-FBF1-E82A-86DC-6BA5F3EDE0F2}"/>
              </a:ext>
            </a:extLst>
          </p:cNvPr>
          <p:cNvSpPr>
            <a:spLocks noGrp="1"/>
          </p:cNvSpPr>
          <p:nvPr>
            <p:ph idx="1"/>
          </p:nvPr>
        </p:nvSpPr>
        <p:spPr>
          <a:xfrm>
            <a:off x="406400" y="1209675"/>
            <a:ext cx="11088915" cy="4395258"/>
          </a:xfrm>
        </p:spPr>
        <p:txBody>
          <a:bodyPr/>
          <a:lstStyle/>
          <a:p>
            <a:r>
              <a:rPr lang="en-US" dirty="0"/>
              <a:t>Yeah. So, our perspective on this is that of course we want to create stability around our credit profile. And we believe that the BBB+ level is also a level that makes us competitive when we are bidding with the right level of funding costs compared to the capacity, we have within the key credit metrics. </a:t>
            </a:r>
          </a:p>
          <a:p>
            <a:r>
              <a:rPr lang="en-US" dirty="0"/>
              <a:t>On top of that, we also rely on, for example, a lot of counterparts for doing trading and also to deliver on our farm down model. We are also relying on being a credit worthy counterpart towards the investors. Those are some of the key drivers for us wanting to retain a BBB+ rating. But we are not targeting a lower credit rating. So, that is our target and that is what we will protect with our capital structure.</a:t>
            </a:r>
          </a:p>
        </p:txBody>
      </p:sp>
      <p:sp>
        <p:nvSpPr>
          <p:cNvPr id="4" name="Slide Number Placeholder 3">
            <a:extLst>
              <a:ext uri="{FF2B5EF4-FFF2-40B4-BE49-F238E27FC236}">
                <a16:creationId xmlns:a16="http://schemas.microsoft.com/office/drawing/2014/main" id="{E6A60525-3396-E458-B8ED-41E4CF77B22A}"/>
              </a:ext>
            </a:extLst>
          </p:cNvPr>
          <p:cNvSpPr>
            <a:spLocks noGrp="1"/>
          </p:cNvSpPr>
          <p:nvPr>
            <p:ph type="sldNum" sz="quarter" idx="12"/>
          </p:nvPr>
        </p:nvSpPr>
        <p:spPr>
          <a:xfrm>
            <a:off x="11495315" y="6457951"/>
            <a:ext cx="696685" cy="400050"/>
          </a:xfrm>
        </p:spPr>
        <p:txBody>
          <a:bodyPr/>
          <a:lstStyle/>
          <a:p>
            <a:fld id="{EB241CD2-1E45-42A3-B213-66A034DF9A3B}" type="slidenum">
              <a:rPr lang="en-GB" smtClean="0"/>
              <a:pPr/>
              <a:t>104</a:t>
            </a:fld>
            <a:endParaRPr lang="en-GB" dirty="0"/>
          </a:p>
        </p:txBody>
      </p:sp>
    </p:spTree>
    <p:extLst>
      <p:ext uri="{BB962C8B-B14F-4D97-AF65-F5344CB8AC3E}">
        <p14:creationId xmlns:p14="http://schemas.microsoft.com/office/powerpoint/2010/main" val="159924028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41DF8-681A-1968-5849-D7C65DFB74EC}"/>
              </a:ext>
            </a:extLst>
          </p:cNvPr>
          <p:cNvSpPr>
            <a:spLocks noGrp="1"/>
          </p:cNvSpPr>
          <p:nvPr>
            <p:ph type="title"/>
          </p:nvPr>
        </p:nvSpPr>
        <p:spPr>
          <a:xfrm>
            <a:off x="266700" y="203202"/>
            <a:ext cx="10141656" cy="654049"/>
          </a:xfrm>
        </p:spPr>
        <p:txBody>
          <a:bodyPr/>
          <a:lstStyle/>
          <a:p>
            <a:r>
              <a:rPr lang="en-US" dirty="0"/>
              <a:t>Is Political Risk Higher in US or Nigeria</a:t>
            </a:r>
          </a:p>
        </p:txBody>
      </p:sp>
      <p:sp>
        <p:nvSpPr>
          <p:cNvPr id="3" name="Content Placeholder 2">
            <a:extLst>
              <a:ext uri="{FF2B5EF4-FFF2-40B4-BE49-F238E27FC236}">
                <a16:creationId xmlns:a16="http://schemas.microsoft.com/office/drawing/2014/main" id="{7C9C9AED-511A-D205-83D4-458020F64E59}"/>
              </a:ext>
            </a:extLst>
          </p:cNvPr>
          <p:cNvSpPr>
            <a:spLocks noGrp="1"/>
          </p:cNvSpPr>
          <p:nvPr>
            <p:ph idx="1"/>
          </p:nvPr>
        </p:nvSpPr>
        <p:spPr>
          <a:xfrm>
            <a:off x="406400" y="1209675"/>
            <a:ext cx="11088915" cy="4395258"/>
          </a:xfrm>
        </p:spPr>
        <p:txBody>
          <a:bodyPr/>
          <a:lstStyle/>
          <a:p>
            <a:r>
              <a:rPr lang="en-US" dirty="0"/>
              <a:t>Danger of investing in the US</a:t>
            </a:r>
          </a:p>
          <a:p>
            <a:endParaRPr lang="en-US" dirty="0"/>
          </a:p>
        </p:txBody>
      </p:sp>
      <p:sp>
        <p:nvSpPr>
          <p:cNvPr id="4" name="Slide Number Placeholder 3">
            <a:extLst>
              <a:ext uri="{FF2B5EF4-FFF2-40B4-BE49-F238E27FC236}">
                <a16:creationId xmlns:a16="http://schemas.microsoft.com/office/drawing/2014/main" id="{B3D5900C-05AA-EE39-8C6A-51BD3628E3C5}"/>
              </a:ext>
            </a:extLst>
          </p:cNvPr>
          <p:cNvSpPr>
            <a:spLocks noGrp="1"/>
          </p:cNvSpPr>
          <p:nvPr>
            <p:ph type="sldNum" sz="quarter" idx="12"/>
          </p:nvPr>
        </p:nvSpPr>
        <p:spPr>
          <a:xfrm>
            <a:off x="11495315" y="6457951"/>
            <a:ext cx="696685" cy="400050"/>
          </a:xfrm>
        </p:spPr>
        <p:txBody>
          <a:bodyPr/>
          <a:lstStyle/>
          <a:p>
            <a:fld id="{EB241CD2-1E45-42A3-B213-66A034DF9A3B}" type="slidenum">
              <a:rPr lang="en-GB" smtClean="0"/>
              <a:pPr/>
              <a:t>105</a:t>
            </a:fld>
            <a:endParaRPr lang="en-GB" dirty="0"/>
          </a:p>
        </p:txBody>
      </p:sp>
      <p:pic>
        <p:nvPicPr>
          <p:cNvPr id="5" name="Picture 4">
            <a:extLst>
              <a:ext uri="{FF2B5EF4-FFF2-40B4-BE49-F238E27FC236}">
                <a16:creationId xmlns:a16="http://schemas.microsoft.com/office/drawing/2014/main" id="{305A18A0-94EF-9191-8712-35553CCFF3D3}"/>
              </a:ext>
            </a:extLst>
          </p:cNvPr>
          <p:cNvPicPr>
            <a:picLocks noChangeAspect="1"/>
          </p:cNvPicPr>
          <p:nvPr/>
        </p:nvPicPr>
        <p:blipFill>
          <a:blip r:embed="rId2"/>
          <a:stretch>
            <a:fillRect/>
          </a:stretch>
        </p:blipFill>
        <p:spPr>
          <a:xfrm>
            <a:off x="539931" y="1661827"/>
            <a:ext cx="4432663" cy="4992972"/>
          </a:xfrm>
          <a:prstGeom prst="rect">
            <a:avLst/>
          </a:prstGeom>
        </p:spPr>
      </p:pic>
      <p:pic>
        <p:nvPicPr>
          <p:cNvPr id="7" name="Picture 6">
            <a:extLst>
              <a:ext uri="{FF2B5EF4-FFF2-40B4-BE49-F238E27FC236}">
                <a16:creationId xmlns:a16="http://schemas.microsoft.com/office/drawing/2014/main" id="{2007A515-197A-D3F4-94E9-351796D786D1}"/>
              </a:ext>
            </a:extLst>
          </p:cNvPr>
          <p:cNvPicPr>
            <a:picLocks noChangeAspect="1"/>
          </p:cNvPicPr>
          <p:nvPr/>
        </p:nvPicPr>
        <p:blipFill>
          <a:blip r:embed="rId3"/>
          <a:stretch>
            <a:fillRect/>
          </a:stretch>
        </p:blipFill>
        <p:spPr>
          <a:xfrm>
            <a:off x="5106125" y="1814453"/>
            <a:ext cx="4354286" cy="4840345"/>
          </a:xfrm>
          <a:prstGeom prst="rect">
            <a:avLst/>
          </a:prstGeom>
        </p:spPr>
      </p:pic>
      <p:pic>
        <p:nvPicPr>
          <p:cNvPr id="9" name="Picture 8">
            <a:extLst>
              <a:ext uri="{FF2B5EF4-FFF2-40B4-BE49-F238E27FC236}">
                <a16:creationId xmlns:a16="http://schemas.microsoft.com/office/drawing/2014/main" id="{CE4F76B3-29F5-DE87-F1E8-119544F513F1}"/>
              </a:ext>
            </a:extLst>
          </p:cNvPr>
          <p:cNvPicPr>
            <a:picLocks noChangeAspect="1"/>
          </p:cNvPicPr>
          <p:nvPr/>
        </p:nvPicPr>
        <p:blipFill>
          <a:blip r:embed="rId4"/>
          <a:stretch>
            <a:fillRect/>
          </a:stretch>
        </p:blipFill>
        <p:spPr>
          <a:xfrm>
            <a:off x="8402963" y="203202"/>
            <a:ext cx="3159117" cy="2340897"/>
          </a:xfrm>
          <a:prstGeom prst="rect">
            <a:avLst/>
          </a:prstGeom>
        </p:spPr>
      </p:pic>
    </p:spTree>
    <p:extLst>
      <p:ext uri="{BB962C8B-B14F-4D97-AF65-F5344CB8AC3E}">
        <p14:creationId xmlns:p14="http://schemas.microsoft.com/office/powerpoint/2010/main" val="402562538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FD429-EF97-6AE3-CA1D-981D6096A61A}"/>
              </a:ext>
            </a:extLst>
          </p:cNvPr>
          <p:cNvSpPr>
            <a:spLocks noGrp="1"/>
          </p:cNvSpPr>
          <p:nvPr>
            <p:ph type="title"/>
          </p:nvPr>
        </p:nvSpPr>
        <p:spPr/>
        <p:txBody>
          <a:bodyPr/>
          <a:lstStyle/>
          <a:p>
            <a:r>
              <a:rPr lang="en-US" dirty="0"/>
              <a:t>In Defense of Project Finance</a:t>
            </a:r>
          </a:p>
        </p:txBody>
      </p:sp>
      <p:sp>
        <p:nvSpPr>
          <p:cNvPr id="3" name="Content Placeholder 2">
            <a:extLst>
              <a:ext uri="{FF2B5EF4-FFF2-40B4-BE49-F238E27FC236}">
                <a16:creationId xmlns:a16="http://schemas.microsoft.com/office/drawing/2014/main" id="{D6E25AB5-324E-1D29-6B66-2275CB347E82}"/>
              </a:ext>
            </a:extLst>
          </p:cNvPr>
          <p:cNvSpPr>
            <a:spLocks noGrp="1"/>
          </p:cNvSpPr>
          <p:nvPr>
            <p:ph idx="1"/>
          </p:nvPr>
        </p:nvSpPr>
        <p:spPr/>
        <p:txBody>
          <a:bodyPr/>
          <a:lstStyle/>
          <a:p>
            <a:r>
              <a:rPr lang="en-US" dirty="0"/>
              <a:t>When Orsted had a price to book value of 5.5, one may have thought that it certainly had a better business model than companies such as EDF, EDPR, NextEra, ACWA Power and other companies who spend a lot of time and pay a lot of fees for project finance.</a:t>
            </a:r>
          </a:p>
          <a:p>
            <a:r>
              <a:rPr lang="en-US" dirty="0"/>
              <a:t>The Orsted case now demonstrates the value of an outside institution verifying contractual, technical, cash flow and other items.</a:t>
            </a:r>
          </a:p>
          <a:p>
            <a:pPr lvl="1"/>
            <a:r>
              <a:rPr lang="en-US" dirty="0"/>
              <a:t>Without signed construction contracts, Orsted could have not received debt financing at financial close (remember FID is meaningless).</a:t>
            </a:r>
          </a:p>
          <a:p>
            <a:pPr lvl="1"/>
            <a:r>
              <a:rPr lang="en-US" dirty="0"/>
              <a:t>Without cash flow analysis verified by financial institutions, Orsted could not have received debt financing if the OREC (PPA price) did not justify the capital expenditures</a:t>
            </a:r>
          </a:p>
          <a:p>
            <a:pPr lvl="1"/>
            <a:r>
              <a:rPr lang="en-US" dirty="0"/>
              <a:t>Without technical engineering verification, Orsted could not have justified the resource analysis </a:t>
            </a:r>
          </a:p>
        </p:txBody>
      </p:sp>
      <p:sp>
        <p:nvSpPr>
          <p:cNvPr id="4" name="Slide Number Placeholder 3">
            <a:extLst>
              <a:ext uri="{FF2B5EF4-FFF2-40B4-BE49-F238E27FC236}">
                <a16:creationId xmlns:a16="http://schemas.microsoft.com/office/drawing/2014/main" id="{7B69BCB6-AB9D-C091-ECBC-C699B0D01BBB}"/>
              </a:ext>
            </a:extLst>
          </p:cNvPr>
          <p:cNvSpPr>
            <a:spLocks noGrp="1"/>
          </p:cNvSpPr>
          <p:nvPr>
            <p:ph type="sldNum" sz="quarter" idx="12"/>
          </p:nvPr>
        </p:nvSpPr>
        <p:spPr/>
        <p:txBody>
          <a:bodyPr/>
          <a:lstStyle/>
          <a:p>
            <a:fld id="{EB241CD2-1E45-42A3-B213-66A034DF9A3B}" type="slidenum">
              <a:rPr lang="en-GB" smtClean="0"/>
              <a:t>106</a:t>
            </a:fld>
            <a:endParaRPr lang="en-GB" dirty="0"/>
          </a:p>
        </p:txBody>
      </p:sp>
    </p:spTree>
    <p:extLst>
      <p:ext uri="{BB962C8B-B14F-4D97-AF65-F5344CB8AC3E}">
        <p14:creationId xmlns:p14="http://schemas.microsoft.com/office/powerpoint/2010/main" val="311101464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EC2C9-D0CC-9B95-A002-3E9996B1BB8D}"/>
              </a:ext>
            </a:extLst>
          </p:cNvPr>
          <p:cNvSpPr>
            <a:spLocks noGrp="1"/>
          </p:cNvSpPr>
          <p:nvPr>
            <p:ph type="ctrTitle"/>
          </p:nvPr>
        </p:nvSpPr>
        <p:spPr>
          <a:xfrm>
            <a:off x="716280" y="2397780"/>
            <a:ext cx="8485262" cy="1767794"/>
          </a:xfrm>
        </p:spPr>
        <p:txBody>
          <a:bodyPr/>
          <a:lstStyle/>
          <a:p>
            <a:r>
              <a:rPr lang="en-US" dirty="0"/>
              <a:t>M&amp;A Model for Renewable Electricity – Case 2</a:t>
            </a:r>
          </a:p>
        </p:txBody>
      </p:sp>
    </p:spTree>
    <p:extLst>
      <p:ext uri="{BB962C8B-B14F-4D97-AF65-F5344CB8AC3E}">
        <p14:creationId xmlns:p14="http://schemas.microsoft.com/office/powerpoint/2010/main" val="353006318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A22C9E-7769-9BCD-E1F5-8C33E1BB4C02}"/>
              </a:ext>
            </a:extLst>
          </p:cNvPr>
          <p:cNvSpPr>
            <a:spLocks noGrp="1"/>
          </p:cNvSpPr>
          <p:nvPr>
            <p:ph type="title"/>
          </p:nvPr>
        </p:nvSpPr>
        <p:spPr>
          <a:xfrm>
            <a:off x="266700" y="203202"/>
            <a:ext cx="10141656" cy="654049"/>
          </a:xfrm>
        </p:spPr>
        <p:txBody>
          <a:bodyPr>
            <a:normAutofit/>
          </a:bodyPr>
          <a:lstStyle/>
          <a:p>
            <a:r>
              <a:rPr lang="en-US" dirty="0"/>
              <a:t>Background on the M&amp;A Modelling Case</a:t>
            </a:r>
          </a:p>
        </p:txBody>
      </p:sp>
      <p:sp>
        <p:nvSpPr>
          <p:cNvPr id="5" name="Content Placeholder 4">
            <a:extLst>
              <a:ext uri="{FF2B5EF4-FFF2-40B4-BE49-F238E27FC236}">
                <a16:creationId xmlns:a16="http://schemas.microsoft.com/office/drawing/2014/main" id="{5EACFF34-CDF2-8C7D-9152-C1C592A14759}"/>
              </a:ext>
            </a:extLst>
          </p:cNvPr>
          <p:cNvSpPr>
            <a:spLocks noGrp="1"/>
          </p:cNvSpPr>
          <p:nvPr>
            <p:ph idx="1"/>
          </p:nvPr>
        </p:nvSpPr>
        <p:spPr>
          <a:xfrm>
            <a:off x="406400" y="1209675"/>
            <a:ext cx="11088915" cy="4395258"/>
          </a:xfrm>
        </p:spPr>
        <p:txBody>
          <a:bodyPr>
            <a:normAutofit lnSpcReduction="10000"/>
          </a:bodyPr>
          <a:lstStyle/>
          <a:p>
            <a:r>
              <a:rPr lang="en-US" dirty="0"/>
              <a:t>This case involves modelling a portfolio of renewable energy assets (run of river hydro). Issues in the case are very similar to the issues discussed in the context of wind projects in the Orsted case, but this case discusses specific modelling issues.</a:t>
            </a:r>
          </a:p>
          <a:p>
            <a:r>
              <a:rPr lang="en-US" dirty="0"/>
              <a:t>There are 12 different projects representing in total 168 MW.</a:t>
            </a:r>
          </a:p>
          <a:p>
            <a:r>
              <a:rPr lang="en-US" dirty="0"/>
              <a:t>Three of the projects are already operating 24.8 MW are already operating prompting you to think about risks and returns of projects that do not have any construction or development risk.</a:t>
            </a:r>
          </a:p>
          <a:p>
            <a:r>
              <a:rPr lang="en-US" dirty="0"/>
              <a:t>Two of the projects representing 22 MW are under construction with contracted tariffs. These projects could have varying degrees of construction risk that depends on the type of EPC contract in place. The value of these projects is reduced for the remaining capital expenditures that must be incurred.</a:t>
            </a:r>
          </a:p>
          <a:p>
            <a:r>
              <a:rPr lang="en-US" dirty="0"/>
              <a:t>The remaining seven projects representing 117 MW have not been developed and do not have contracted tariffs. Paying for these projects implies that you pay for the right to work with a developer on potential projects. If they are developed, you will pay for the development expenditures, the construction expenditures and then receive the cash flow. If the projects are not developed you will not receive anything.</a:t>
            </a:r>
          </a:p>
          <a:p>
            <a:endParaRPr lang="en-US" dirty="0"/>
          </a:p>
        </p:txBody>
      </p:sp>
      <p:sp>
        <p:nvSpPr>
          <p:cNvPr id="2" name="Slide Number Placeholder 1">
            <a:extLst>
              <a:ext uri="{FF2B5EF4-FFF2-40B4-BE49-F238E27FC236}">
                <a16:creationId xmlns:a16="http://schemas.microsoft.com/office/drawing/2014/main" id="{5BE90FB9-7FF1-F380-88EC-CD72A642474C}"/>
              </a:ext>
            </a:extLst>
          </p:cNvPr>
          <p:cNvSpPr>
            <a:spLocks noGrp="1"/>
          </p:cNvSpPr>
          <p:nvPr>
            <p:ph type="sldNum" sz="quarter" idx="12"/>
          </p:nvPr>
        </p:nvSpPr>
        <p:spPr>
          <a:xfrm>
            <a:off x="11495315" y="6457951"/>
            <a:ext cx="696685" cy="400050"/>
          </a:xfrm>
        </p:spPr>
        <p:txBody>
          <a:bodyPr/>
          <a:lstStyle/>
          <a:p>
            <a:fld id="{EB241CD2-1E45-42A3-B213-66A034DF9A3B}" type="slidenum">
              <a:rPr lang="en-GB" smtClean="0"/>
              <a:pPr/>
              <a:t>108</a:t>
            </a:fld>
            <a:endParaRPr lang="en-GB" dirty="0"/>
          </a:p>
        </p:txBody>
      </p:sp>
    </p:spTree>
    <p:extLst>
      <p:ext uri="{BB962C8B-B14F-4D97-AF65-F5344CB8AC3E}">
        <p14:creationId xmlns:p14="http://schemas.microsoft.com/office/powerpoint/2010/main" val="200631248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8EC73-241F-1E56-96D7-1933399F1E10}"/>
              </a:ext>
            </a:extLst>
          </p:cNvPr>
          <p:cNvSpPr>
            <a:spLocks noGrp="1"/>
          </p:cNvSpPr>
          <p:nvPr>
            <p:ph type="title"/>
          </p:nvPr>
        </p:nvSpPr>
        <p:spPr>
          <a:xfrm>
            <a:off x="266700" y="203202"/>
            <a:ext cx="10141656" cy="654049"/>
          </a:xfrm>
        </p:spPr>
        <p:txBody>
          <a:bodyPr>
            <a:normAutofit/>
          </a:bodyPr>
          <a:lstStyle/>
          <a:p>
            <a:r>
              <a:rPr lang="en-US" dirty="0"/>
              <a:t>Part 1 and Part 2 of M&amp;A Model Analysis</a:t>
            </a:r>
          </a:p>
        </p:txBody>
      </p:sp>
      <p:sp>
        <p:nvSpPr>
          <p:cNvPr id="3" name="Content Placeholder 2">
            <a:extLst>
              <a:ext uri="{FF2B5EF4-FFF2-40B4-BE49-F238E27FC236}">
                <a16:creationId xmlns:a16="http://schemas.microsoft.com/office/drawing/2014/main" id="{CBD2009D-040D-8149-74CC-B43AF688658A}"/>
              </a:ext>
            </a:extLst>
          </p:cNvPr>
          <p:cNvSpPr>
            <a:spLocks noGrp="1"/>
          </p:cNvSpPr>
          <p:nvPr>
            <p:ph idx="1"/>
          </p:nvPr>
        </p:nvSpPr>
        <p:spPr>
          <a:xfrm>
            <a:off x="406400" y="1209675"/>
            <a:ext cx="11088915" cy="4395258"/>
          </a:xfrm>
        </p:spPr>
        <p:txBody>
          <a:bodyPr>
            <a:normAutofit fontScale="92500" lnSpcReduction="20000"/>
          </a:bodyPr>
          <a:lstStyle/>
          <a:p>
            <a:r>
              <a:rPr lang="en-US" dirty="0"/>
              <a:t>I believe the case is effective because it includes both modelling issues (you are to comment on the model created by the PE company) and it also includes valuation issues that often arise in electricity energy transactions. I have provided two financial models. The first is the original model provided by the PE firm and the second model is a revised model we have created.</a:t>
            </a:r>
          </a:p>
          <a:p>
            <a:r>
              <a:rPr lang="en-US" dirty="0"/>
              <a:t>Part 1: Comment on the model provided by the PE firm</a:t>
            </a:r>
          </a:p>
          <a:p>
            <a:pPr lvl="1"/>
            <a:r>
              <a:rPr lang="en-US" dirty="0"/>
              <a:t>Use the FAST framework to comment on the model (Flexible, Accurate, Structured, Transparent)</a:t>
            </a:r>
          </a:p>
          <a:p>
            <a:pPr lvl="1"/>
            <a:r>
              <a:rPr lang="en-US" dirty="0"/>
              <a:t>Comment on the flexibility of the model and the ability to change in-service dates, remove projects from the analysis, evaluate key assumptions, present alternative valuations, change financing assumptions and present the effect on the valuation.</a:t>
            </a:r>
          </a:p>
          <a:p>
            <a:pPr lvl="1"/>
            <a:r>
              <a:rPr lang="en-US" dirty="0"/>
              <a:t>Comment on methods you would use to verify the accuracy of the model</a:t>
            </a:r>
          </a:p>
          <a:p>
            <a:pPr lvl="1"/>
            <a:r>
              <a:rPr lang="en-US" dirty="0"/>
              <a:t>Comment on the structure of the model and whether you would change anything in presenting the valuation</a:t>
            </a:r>
          </a:p>
          <a:p>
            <a:pPr lvl="1"/>
            <a:r>
              <a:rPr lang="en-US" dirty="0"/>
              <a:t>Comment on the model transparency</a:t>
            </a:r>
          </a:p>
          <a:p>
            <a:r>
              <a:rPr lang="en-US" dirty="0"/>
              <a:t>Part 2: Use the revised model to evaluate valuation issues</a:t>
            </a:r>
          </a:p>
          <a:p>
            <a:pPr lvl="1"/>
            <a:r>
              <a:rPr lang="en-US" dirty="0"/>
              <a:t>Describe key risks associated with cash flow</a:t>
            </a:r>
          </a:p>
          <a:p>
            <a:pPr lvl="1"/>
            <a:r>
              <a:rPr lang="en-US" dirty="0"/>
              <a:t>Discuss how you would differentiate valuation of the projects in different stages</a:t>
            </a:r>
          </a:p>
          <a:p>
            <a:pPr lvl="1"/>
            <a:r>
              <a:rPr lang="en-US" dirty="0"/>
              <a:t>What information would you ask from the company</a:t>
            </a:r>
          </a:p>
          <a:p>
            <a:pPr lvl="1"/>
            <a:r>
              <a:rPr lang="en-US" dirty="0"/>
              <a:t>How would you model the earn-out and the financing requirements</a:t>
            </a:r>
          </a:p>
          <a:p>
            <a:pPr lvl="1"/>
            <a:endParaRPr lang="en-US" dirty="0"/>
          </a:p>
        </p:txBody>
      </p:sp>
      <p:sp>
        <p:nvSpPr>
          <p:cNvPr id="4" name="Slide Number Placeholder 3">
            <a:extLst>
              <a:ext uri="{FF2B5EF4-FFF2-40B4-BE49-F238E27FC236}">
                <a16:creationId xmlns:a16="http://schemas.microsoft.com/office/drawing/2014/main" id="{BA99689B-1023-7B34-0A01-76C655FEACF0}"/>
              </a:ext>
            </a:extLst>
          </p:cNvPr>
          <p:cNvSpPr>
            <a:spLocks noGrp="1"/>
          </p:cNvSpPr>
          <p:nvPr>
            <p:ph type="sldNum" sz="quarter" idx="12"/>
          </p:nvPr>
        </p:nvSpPr>
        <p:spPr>
          <a:xfrm>
            <a:off x="11495315" y="6457951"/>
            <a:ext cx="696685" cy="400050"/>
          </a:xfrm>
        </p:spPr>
        <p:txBody>
          <a:bodyPr/>
          <a:lstStyle/>
          <a:p>
            <a:fld id="{EB241CD2-1E45-42A3-B213-66A034DF9A3B}" type="slidenum">
              <a:rPr lang="en-GB" smtClean="0"/>
              <a:pPr/>
              <a:t>109</a:t>
            </a:fld>
            <a:endParaRPr lang="en-GB" dirty="0"/>
          </a:p>
        </p:txBody>
      </p:sp>
    </p:spTree>
    <p:extLst>
      <p:ext uri="{BB962C8B-B14F-4D97-AF65-F5344CB8AC3E}">
        <p14:creationId xmlns:p14="http://schemas.microsoft.com/office/powerpoint/2010/main" val="17994642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AF9A6-A10E-4EF9-46B0-04FCCCB84869}"/>
              </a:ext>
            </a:extLst>
          </p:cNvPr>
          <p:cNvSpPr>
            <a:spLocks noGrp="1"/>
          </p:cNvSpPr>
          <p:nvPr>
            <p:ph type="title"/>
          </p:nvPr>
        </p:nvSpPr>
        <p:spPr>
          <a:xfrm>
            <a:off x="266700" y="211911"/>
            <a:ext cx="10141656" cy="654049"/>
          </a:xfrm>
        </p:spPr>
        <p:txBody>
          <a:bodyPr>
            <a:normAutofit/>
          </a:bodyPr>
          <a:lstStyle/>
          <a:p>
            <a:r>
              <a:rPr lang="en-US" dirty="0"/>
              <a:t>M&amp;A Activity from Selling Interest in Projects</a:t>
            </a:r>
          </a:p>
        </p:txBody>
      </p:sp>
      <p:sp>
        <p:nvSpPr>
          <p:cNvPr id="3" name="Content Placeholder 2">
            <a:extLst>
              <a:ext uri="{FF2B5EF4-FFF2-40B4-BE49-F238E27FC236}">
                <a16:creationId xmlns:a16="http://schemas.microsoft.com/office/drawing/2014/main" id="{38B92D68-72D5-44C9-C4CD-55652C6C9E34}"/>
              </a:ext>
            </a:extLst>
          </p:cNvPr>
          <p:cNvSpPr>
            <a:spLocks noGrp="1"/>
          </p:cNvSpPr>
          <p:nvPr>
            <p:ph idx="1"/>
          </p:nvPr>
        </p:nvSpPr>
        <p:spPr>
          <a:xfrm>
            <a:off x="406400" y="1209675"/>
            <a:ext cx="8023497" cy="1193891"/>
          </a:xfrm>
        </p:spPr>
        <p:txBody>
          <a:bodyPr>
            <a:normAutofit/>
          </a:bodyPr>
          <a:lstStyle/>
          <a:p>
            <a:r>
              <a:rPr lang="en-US" dirty="0"/>
              <a:t>Valuation depends on the characteristics of individual assets and their risks. M&amp;A analysis depends on understanding these things and then translating that to value. Clearly requires evaluation of individual projects.</a:t>
            </a:r>
          </a:p>
        </p:txBody>
      </p:sp>
      <p:pic>
        <p:nvPicPr>
          <p:cNvPr id="5" name="Picture 4">
            <a:extLst>
              <a:ext uri="{FF2B5EF4-FFF2-40B4-BE49-F238E27FC236}">
                <a16:creationId xmlns:a16="http://schemas.microsoft.com/office/drawing/2014/main" id="{E4E19D4A-927C-98F8-DD73-1F034030427A}"/>
              </a:ext>
            </a:extLst>
          </p:cNvPr>
          <p:cNvPicPr>
            <a:picLocks noChangeAspect="1"/>
          </p:cNvPicPr>
          <p:nvPr/>
        </p:nvPicPr>
        <p:blipFill>
          <a:blip r:embed="rId2"/>
          <a:stretch>
            <a:fillRect/>
          </a:stretch>
        </p:blipFill>
        <p:spPr>
          <a:xfrm>
            <a:off x="0" y="2591114"/>
            <a:ext cx="5860869" cy="4266887"/>
          </a:xfrm>
          <a:prstGeom prst="rect">
            <a:avLst/>
          </a:prstGeom>
        </p:spPr>
      </p:pic>
      <p:pic>
        <p:nvPicPr>
          <p:cNvPr id="7" name="Picture 6">
            <a:extLst>
              <a:ext uri="{FF2B5EF4-FFF2-40B4-BE49-F238E27FC236}">
                <a16:creationId xmlns:a16="http://schemas.microsoft.com/office/drawing/2014/main" id="{0E92C61F-4847-2251-D546-F4F3EDF60FEE}"/>
              </a:ext>
            </a:extLst>
          </p:cNvPr>
          <p:cNvPicPr>
            <a:picLocks noChangeAspect="1"/>
          </p:cNvPicPr>
          <p:nvPr/>
        </p:nvPicPr>
        <p:blipFill>
          <a:blip r:embed="rId3"/>
          <a:stretch>
            <a:fillRect/>
          </a:stretch>
        </p:blipFill>
        <p:spPr>
          <a:xfrm>
            <a:off x="6418219" y="2634983"/>
            <a:ext cx="5773783" cy="4223017"/>
          </a:xfrm>
          <a:prstGeom prst="rect">
            <a:avLst/>
          </a:prstGeom>
        </p:spPr>
      </p:pic>
      <p:pic>
        <p:nvPicPr>
          <p:cNvPr id="8" name="Picture 7">
            <a:extLst>
              <a:ext uri="{FF2B5EF4-FFF2-40B4-BE49-F238E27FC236}">
                <a16:creationId xmlns:a16="http://schemas.microsoft.com/office/drawing/2014/main" id="{E18A12DA-7FC1-40CF-33F1-CF540EB1A1E5}"/>
              </a:ext>
            </a:extLst>
          </p:cNvPr>
          <p:cNvPicPr>
            <a:picLocks noChangeAspect="1"/>
          </p:cNvPicPr>
          <p:nvPr/>
        </p:nvPicPr>
        <p:blipFill>
          <a:blip r:embed="rId4"/>
          <a:srcRect b="10979"/>
          <a:stretch/>
        </p:blipFill>
        <p:spPr>
          <a:xfrm>
            <a:off x="8553732" y="49839"/>
            <a:ext cx="2941583" cy="1133211"/>
          </a:xfrm>
          <a:prstGeom prst="rect">
            <a:avLst/>
          </a:prstGeom>
        </p:spPr>
      </p:pic>
      <p:sp>
        <p:nvSpPr>
          <p:cNvPr id="4" name="Slide Number Placeholder 3">
            <a:extLst>
              <a:ext uri="{FF2B5EF4-FFF2-40B4-BE49-F238E27FC236}">
                <a16:creationId xmlns:a16="http://schemas.microsoft.com/office/drawing/2014/main" id="{74296C0E-B418-300B-BA54-0629FE6C92E3}"/>
              </a:ext>
            </a:extLst>
          </p:cNvPr>
          <p:cNvSpPr>
            <a:spLocks noGrp="1"/>
          </p:cNvSpPr>
          <p:nvPr>
            <p:ph type="sldNum" sz="quarter" idx="12"/>
          </p:nvPr>
        </p:nvSpPr>
        <p:spPr/>
        <p:txBody>
          <a:bodyPr/>
          <a:lstStyle/>
          <a:p>
            <a:fld id="{EB241CD2-1E45-42A3-B213-66A034DF9A3B}" type="slidenum">
              <a:rPr lang="en-GB" smtClean="0"/>
              <a:t>11</a:t>
            </a:fld>
            <a:endParaRPr lang="en-GB" dirty="0"/>
          </a:p>
        </p:txBody>
      </p:sp>
    </p:spTree>
    <p:extLst>
      <p:ext uri="{BB962C8B-B14F-4D97-AF65-F5344CB8AC3E}">
        <p14:creationId xmlns:p14="http://schemas.microsoft.com/office/powerpoint/2010/main" val="267866342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E5DDF-E3D2-CDEC-9575-074B7A46409F}"/>
              </a:ext>
            </a:extLst>
          </p:cNvPr>
          <p:cNvSpPr>
            <a:spLocks noGrp="1"/>
          </p:cNvSpPr>
          <p:nvPr>
            <p:ph type="ctrTitle"/>
          </p:nvPr>
        </p:nvSpPr>
        <p:spPr>
          <a:xfrm>
            <a:off x="629194" y="2397781"/>
            <a:ext cx="8485262" cy="1767794"/>
          </a:xfrm>
        </p:spPr>
        <p:txBody>
          <a:bodyPr/>
          <a:lstStyle/>
          <a:p>
            <a:r>
              <a:rPr lang="en-US" dirty="0"/>
              <a:t>A Bit of Background on Run of River Hydro</a:t>
            </a:r>
          </a:p>
        </p:txBody>
      </p:sp>
    </p:spTree>
    <p:extLst>
      <p:ext uri="{BB962C8B-B14F-4D97-AF65-F5344CB8AC3E}">
        <p14:creationId xmlns:p14="http://schemas.microsoft.com/office/powerpoint/2010/main" val="233227801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12393-1C77-6380-F52C-14DDA8ADA96E}"/>
              </a:ext>
            </a:extLst>
          </p:cNvPr>
          <p:cNvSpPr>
            <a:spLocks noGrp="1"/>
          </p:cNvSpPr>
          <p:nvPr>
            <p:ph type="title"/>
          </p:nvPr>
        </p:nvSpPr>
        <p:spPr>
          <a:xfrm>
            <a:off x="266700" y="203202"/>
            <a:ext cx="10141656" cy="654049"/>
          </a:xfrm>
        </p:spPr>
        <p:txBody>
          <a:bodyPr>
            <a:normAutofit/>
          </a:bodyPr>
          <a:lstStyle/>
          <a:p>
            <a:r>
              <a:rPr lang="en-US" dirty="0"/>
              <a:t>Why you can Think of Run of River Hydro as Solar or Wind</a:t>
            </a:r>
          </a:p>
        </p:txBody>
      </p:sp>
      <p:sp>
        <p:nvSpPr>
          <p:cNvPr id="3" name="Content Placeholder 2">
            <a:extLst>
              <a:ext uri="{FF2B5EF4-FFF2-40B4-BE49-F238E27FC236}">
                <a16:creationId xmlns:a16="http://schemas.microsoft.com/office/drawing/2014/main" id="{962ADA1B-B427-B176-25DA-483EF684673B}"/>
              </a:ext>
            </a:extLst>
          </p:cNvPr>
          <p:cNvSpPr>
            <a:spLocks noGrp="1"/>
          </p:cNvSpPr>
          <p:nvPr>
            <p:ph idx="1"/>
          </p:nvPr>
        </p:nvSpPr>
        <p:spPr>
          <a:xfrm>
            <a:off x="406400" y="1209675"/>
            <a:ext cx="11088915" cy="4395258"/>
          </a:xfrm>
        </p:spPr>
        <p:txBody>
          <a:bodyPr/>
          <a:lstStyle/>
          <a:p>
            <a:r>
              <a:rPr lang="en-US" dirty="0"/>
              <a:t>A hydro plant requires a river with a head which is the difference between the height where a river is diverted and where the turbine is located. Whereas wind depends on the wind speed and solar power depends on the amount of rainfall which drives the flow rate of the water. With this exception, the modelling issues for hydro are very similar to the modelling issues for wind projects. </a:t>
            </a:r>
          </a:p>
          <a:p>
            <a:endParaRPr lang="en-US" dirty="0"/>
          </a:p>
        </p:txBody>
      </p:sp>
      <p:sp>
        <p:nvSpPr>
          <p:cNvPr id="4" name="Slide Number Placeholder 3">
            <a:extLst>
              <a:ext uri="{FF2B5EF4-FFF2-40B4-BE49-F238E27FC236}">
                <a16:creationId xmlns:a16="http://schemas.microsoft.com/office/drawing/2014/main" id="{F0091F48-0312-A296-9AD5-5F07E7083DE4}"/>
              </a:ext>
            </a:extLst>
          </p:cNvPr>
          <p:cNvSpPr>
            <a:spLocks noGrp="1"/>
          </p:cNvSpPr>
          <p:nvPr>
            <p:ph type="sldNum" sz="quarter" idx="12"/>
          </p:nvPr>
        </p:nvSpPr>
        <p:spPr>
          <a:xfrm>
            <a:off x="11495315" y="6457951"/>
            <a:ext cx="696685" cy="400050"/>
          </a:xfrm>
        </p:spPr>
        <p:txBody>
          <a:bodyPr/>
          <a:lstStyle/>
          <a:p>
            <a:fld id="{EB241CD2-1E45-42A3-B213-66A034DF9A3B}" type="slidenum">
              <a:rPr lang="en-GB" smtClean="0"/>
              <a:pPr/>
              <a:t>111</a:t>
            </a:fld>
            <a:endParaRPr lang="en-GB" dirty="0"/>
          </a:p>
        </p:txBody>
      </p:sp>
      <p:pic>
        <p:nvPicPr>
          <p:cNvPr id="5" name="Picture 4">
            <a:extLst>
              <a:ext uri="{FF2B5EF4-FFF2-40B4-BE49-F238E27FC236}">
                <a16:creationId xmlns:a16="http://schemas.microsoft.com/office/drawing/2014/main" id="{C26A0BF7-BC54-7575-C284-913EE3A00996}"/>
              </a:ext>
            </a:extLst>
          </p:cNvPr>
          <p:cNvPicPr>
            <a:picLocks noChangeAspect="1"/>
          </p:cNvPicPr>
          <p:nvPr/>
        </p:nvPicPr>
        <p:blipFill>
          <a:blip r:embed="rId2"/>
          <a:stretch>
            <a:fillRect/>
          </a:stretch>
        </p:blipFill>
        <p:spPr>
          <a:xfrm>
            <a:off x="159182" y="3050643"/>
            <a:ext cx="5936818" cy="3604155"/>
          </a:xfrm>
          <a:prstGeom prst="rect">
            <a:avLst/>
          </a:prstGeom>
        </p:spPr>
      </p:pic>
      <p:pic>
        <p:nvPicPr>
          <p:cNvPr id="7" name="Picture 6">
            <a:extLst>
              <a:ext uri="{FF2B5EF4-FFF2-40B4-BE49-F238E27FC236}">
                <a16:creationId xmlns:a16="http://schemas.microsoft.com/office/drawing/2014/main" id="{0475850F-E2D5-C45A-6B4F-294A215473E2}"/>
              </a:ext>
            </a:extLst>
          </p:cNvPr>
          <p:cNvPicPr>
            <a:picLocks noChangeAspect="1"/>
          </p:cNvPicPr>
          <p:nvPr/>
        </p:nvPicPr>
        <p:blipFill>
          <a:blip r:embed="rId3"/>
          <a:stretch>
            <a:fillRect/>
          </a:stretch>
        </p:blipFill>
        <p:spPr>
          <a:xfrm>
            <a:off x="6688183" y="3050643"/>
            <a:ext cx="5054350" cy="3761376"/>
          </a:xfrm>
          <a:prstGeom prst="rect">
            <a:avLst/>
          </a:prstGeom>
        </p:spPr>
      </p:pic>
    </p:spTree>
    <p:extLst>
      <p:ext uri="{BB962C8B-B14F-4D97-AF65-F5344CB8AC3E}">
        <p14:creationId xmlns:p14="http://schemas.microsoft.com/office/powerpoint/2010/main" val="47864349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5003B-5E97-5A11-AC0F-053E28774D04}"/>
              </a:ext>
            </a:extLst>
          </p:cNvPr>
          <p:cNvSpPr>
            <a:spLocks noGrp="1"/>
          </p:cNvSpPr>
          <p:nvPr>
            <p:ph type="title"/>
          </p:nvPr>
        </p:nvSpPr>
        <p:spPr>
          <a:xfrm>
            <a:off x="266700" y="203202"/>
            <a:ext cx="10141656" cy="654049"/>
          </a:xfrm>
        </p:spPr>
        <p:txBody>
          <a:bodyPr>
            <a:normAutofit/>
          </a:bodyPr>
          <a:lstStyle/>
          <a:p>
            <a:r>
              <a:rPr lang="en-US" dirty="0"/>
              <a:t>Diversion of River Called the Weir for Run-of-River Hydro</a:t>
            </a:r>
          </a:p>
        </p:txBody>
      </p:sp>
      <p:sp>
        <p:nvSpPr>
          <p:cNvPr id="3" name="Content Placeholder 2">
            <a:extLst>
              <a:ext uri="{FF2B5EF4-FFF2-40B4-BE49-F238E27FC236}">
                <a16:creationId xmlns:a16="http://schemas.microsoft.com/office/drawing/2014/main" id="{26D0CA90-06F2-2D42-4D7F-67F0671E02A0}"/>
              </a:ext>
            </a:extLst>
          </p:cNvPr>
          <p:cNvSpPr>
            <a:spLocks noGrp="1"/>
          </p:cNvSpPr>
          <p:nvPr>
            <p:ph idx="1"/>
          </p:nvPr>
        </p:nvSpPr>
        <p:spPr>
          <a:xfrm>
            <a:off x="406400" y="1209675"/>
            <a:ext cx="11088915" cy="4395258"/>
          </a:xfrm>
        </p:spPr>
        <p:txBody>
          <a:bodyPr/>
          <a:lstStyle/>
          <a:p>
            <a:r>
              <a:rPr lang="en-US" dirty="0"/>
              <a:t>The pictures below show examples of diverting the river. I understand the construction of the Weir is not that big a deal</a:t>
            </a:r>
          </a:p>
          <a:p>
            <a:endParaRPr lang="en-US" dirty="0"/>
          </a:p>
        </p:txBody>
      </p:sp>
      <p:sp>
        <p:nvSpPr>
          <p:cNvPr id="4" name="Slide Number Placeholder 3">
            <a:extLst>
              <a:ext uri="{FF2B5EF4-FFF2-40B4-BE49-F238E27FC236}">
                <a16:creationId xmlns:a16="http://schemas.microsoft.com/office/drawing/2014/main" id="{E0A4E102-77C6-476B-C0AC-2640632E0441}"/>
              </a:ext>
            </a:extLst>
          </p:cNvPr>
          <p:cNvSpPr>
            <a:spLocks noGrp="1"/>
          </p:cNvSpPr>
          <p:nvPr>
            <p:ph type="sldNum" sz="quarter" idx="12"/>
          </p:nvPr>
        </p:nvSpPr>
        <p:spPr>
          <a:xfrm>
            <a:off x="11495315" y="6457951"/>
            <a:ext cx="696685" cy="400050"/>
          </a:xfrm>
        </p:spPr>
        <p:txBody>
          <a:bodyPr/>
          <a:lstStyle/>
          <a:p>
            <a:fld id="{EB241CD2-1E45-42A3-B213-66A034DF9A3B}" type="slidenum">
              <a:rPr lang="en-GB" smtClean="0"/>
              <a:pPr/>
              <a:t>112</a:t>
            </a:fld>
            <a:endParaRPr lang="en-GB" dirty="0"/>
          </a:p>
        </p:txBody>
      </p:sp>
      <p:pic>
        <p:nvPicPr>
          <p:cNvPr id="5" name="Picture 4">
            <a:extLst>
              <a:ext uri="{FF2B5EF4-FFF2-40B4-BE49-F238E27FC236}">
                <a16:creationId xmlns:a16="http://schemas.microsoft.com/office/drawing/2014/main" id="{E330A94D-3F31-B286-F485-22C5B764C591}"/>
              </a:ext>
            </a:extLst>
          </p:cNvPr>
          <p:cNvPicPr>
            <a:picLocks noChangeAspect="1"/>
          </p:cNvPicPr>
          <p:nvPr/>
        </p:nvPicPr>
        <p:blipFill>
          <a:blip r:embed="rId2"/>
          <a:stretch>
            <a:fillRect/>
          </a:stretch>
        </p:blipFill>
        <p:spPr>
          <a:xfrm>
            <a:off x="266700" y="2286301"/>
            <a:ext cx="5685367" cy="4287981"/>
          </a:xfrm>
          <a:prstGeom prst="rect">
            <a:avLst/>
          </a:prstGeom>
        </p:spPr>
      </p:pic>
      <p:pic>
        <p:nvPicPr>
          <p:cNvPr id="7" name="Picture 6">
            <a:extLst>
              <a:ext uri="{FF2B5EF4-FFF2-40B4-BE49-F238E27FC236}">
                <a16:creationId xmlns:a16="http://schemas.microsoft.com/office/drawing/2014/main" id="{924C0201-4C32-A243-D097-E2456320FF3D}"/>
              </a:ext>
            </a:extLst>
          </p:cNvPr>
          <p:cNvPicPr>
            <a:picLocks noChangeAspect="1"/>
          </p:cNvPicPr>
          <p:nvPr/>
        </p:nvPicPr>
        <p:blipFill>
          <a:blip r:embed="rId3"/>
          <a:stretch>
            <a:fillRect/>
          </a:stretch>
        </p:blipFill>
        <p:spPr>
          <a:xfrm>
            <a:off x="6091767" y="2370618"/>
            <a:ext cx="5999272" cy="4161571"/>
          </a:xfrm>
          <a:prstGeom prst="rect">
            <a:avLst/>
          </a:prstGeom>
        </p:spPr>
      </p:pic>
    </p:spTree>
    <p:extLst>
      <p:ext uri="{BB962C8B-B14F-4D97-AF65-F5344CB8AC3E}">
        <p14:creationId xmlns:p14="http://schemas.microsoft.com/office/powerpoint/2010/main" val="314735350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50692-D2E8-C2BA-85A0-A6F183FCCA68}"/>
              </a:ext>
            </a:extLst>
          </p:cNvPr>
          <p:cNvSpPr>
            <a:spLocks noGrp="1"/>
          </p:cNvSpPr>
          <p:nvPr>
            <p:ph type="title"/>
          </p:nvPr>
        </p:nvSpPr>
        <p:spPr>
          <a:xfrm>
            <a:off x="266700" y="203202"/>
            <a:ext cx="10141656" cy="654049"/>
          </a:xfrm>
        </p:spPr>
        <p:txBody>
          <a:bodyPr/>
          <a:lstStyle/>
          <a:p>
            <a:r>
              <a:rPr lang="en-US" dirty="0"/>
              <a:t>Pictures of Run of River Hydro</a:t>
            </a:r>
          </a:p>
        </p:txBody>
      </p:sp>
      <p:sp>
        <p:nvSpPr>
          <p:cNvPr id="3" name="Content Placeholder 2">
            <a:extLst>
              <a:ext uri="{FF2B5EF4-FFF2-40B4-BE49-F238E27FC236}">
                <a16:creationId xmlns:a16="http://schemas.microsoft.com/office/drawing/2014/main" id="{63A9F5C5-69C7-8C10-A704-63B8E87661F4}"/>
              </a:ext>
            </a:extLst>
          </p:cNvPr>
          <p:cNvSpPr>
            <a:spLocks noGrp="1"/>
          </p:cNvSpPr>
          <p:nvPr>
            <p:ph idx="1"/>
          </p:nvPr>
        </p:nvSpPr>
        <p:spPr>
          <a:xfrm>
            <a:off x="406400" y="1209675"/>
            <a:ext cx="11088915" cy="4395258"/>
          </a:xfrm>
        </p:spPr>
        <p:txBody>
          <a:bodyPr/>
          <a:lstStyle/>
          <a:p>
            <a:r>
              <a:rPr lang="en-US" dirty="0"/>
              <a:t>The pictures give a sense of what has to be the construction expenditures. The construction will be site specific and depend on the length of the pipe and the terrain etc. </a:t>
            </a:r>
          </a:p>
          <a:p>
            <a:endParaRPr lang="en-US" dirty="0"/>
          </a:p>
        </p:txBody>
      </p:sp>
      <p:sp>
        <p:nvSpPr>
          <p:cNvPr id="6" name="Slide Number Placeholder 5">
            <a:extLst>
              <a:ext uri="{FF2B5EF4-FFF2-40B4-BE49-F238E27FC236}">
                <a16:creationId xmlns:a16="http://schemas.microsoft.com/office/drawing/2014/main" id="{A3A323C6-A4AD-3744-F432-F228568A0B20}"/>
              </a:ext>
            </a:extLst>
          </p:cNvPr>
          <p:cNvSpPr>
            <a:spLocks noGrp="1"/>
          </p:cNvSpPr>
          <p:nvPr>
            <p:ph type="sldNum" sz="quarter" idx="12"/>
          </p:nvPr>
        </p:nvSpPr>
        <p:spPr>
          <a:xfrm>
            <a:off x="11495315" y="6457951"/>
            <a:ext cx="696685" cy="400050"/>
          </a:xfrm>
        </p:spPr>
        <p:txBody>
          <a:bodyPr/>
          <a:lstStyle/>
          <a:p>
            <a:fld id="{EB241CD2-1E45-42A3-B213-66A034DF9A3B}" type="slidenum">
              <a:rPr lang="en-GB" smtClean="0"/>
              <a:pPr/>
              <a:t>113</a:t>
            </a:fld>
            <a:endParaRPr lang="en-GB" dirty="0"/>
          </a:p>
        </p:txBody>
      </p:sp>
      <p:pic>
        <p:nvPicPr>
          <p:cNvPr id="5" name="Picture 4">
            <a:extLst>
              <a:ext uri="{FF2B5EF4-FFF2-40B4-BE49-F238E27FC236}">
                <a16:creationId xmlns:a16="http://schemas.microsoft.com/office/drawing/2014/main" id="{142EC03A-C057-007E-3CE4-A9D14A1F58CD}"/>
              </a:ext>
            </a:extLst>
          </p:cNvPr>
          <p:cNvPicPr>
            <a:picLocks noChangeAspect="1"/>
          </p:cNvPicPr>
          <p:nvPr/>
        </p:nvPicPr>
        <p:blipFill>
          <a:blip r:embed="rId2"/>
          <a:stretch>
            <a:fillRect/>
          </a:stretch>
        </p:blipFill>
        <p:spPr>
          <a:xfrm>
            <a:off x="223520" y="2327563"/>
            <a:ext cx="6005180" cy="3430240"/>
          </a:xfrm>
          <a:prstGeom prst="rect">
            <a:avLst/>
          </a:prstGeom>
        </p:spPr>
      </p:pic>
      <p:pic>
        <p:nvPicPr>
          <p:cNvPr id="4" name="Picture 3">
            <a:extLst>
              <a:ext uri="{FF2B5EF4-FFF2-40B4-BE49-F238E27FC236}">
                <a16:creationId xmlns:a16="http://schemas.microsoft.com/office/drawing/2014/main" id="{D45C439F-0D9B-97E0-4CB2-4EE64DD0BBDC}"/>
              </a:ext>
            </a:extLst>
          </p:cNvPr>
          <p:cNvPicPr>
            <a:picLocks noChangeAspect="1"/>
          </p:cNvPicPr>
          <p:nvPr/>
        </p:nvPicPr>
        <p:blipFill>
          <a:blip r:embed="rId3"/>
          <a:stretch>
            <a:fillRect/>
          </a:stretch>
        </p:blipFill>
        <p:spPr>
          <a:xfrm>
            <a:off x="6401482" y="2327563"/>
            <a:ext cx="5485718" cy="3506040"/>
          </a:xfrm>
          <a:prstGeom prst="rect">
            <a:avLst/>
          </a:prstGeom>
        </p:spPr>
      </p:pic>
    </p:spTree>
    <p:extLst>
      <p:ext uri="{BB962C8B-B14F-4D97-AF65-F5344CB8AC3E}">
        <p14:creationId xmlns:p14="http://schemas.microsoft.com/office/powerpoint/2010/main" val="372255364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6D1324-36CB-3313-B954-2726AF0D23AB}"/>
              </a:ext>
            </a:extLst>
          </p:cNvPr>
          <p:cNvPicPr>
            <a:picLocks noChangeAspect="1"/>
          </p:cNvPicPr>
          <p:nvPr/>
        </p:nvPicPr>
        <p:blipFill>
          <a:blip r:embed="rId2"/>
          <a:stretch>
            <a:fillRect/>
          </a:stretch>
        </p:blipFill>
        <p:spPr>
          <a:xfrm>
            <a:off x="5457809" y="1"/>
            <a:ext cx="4905392" cy="4788131"/>
          </a:xfrm>
          <a:prstGeom prst="rect">
            <a:avLst/>
          </a:prstGeom>
        </p:spPr>
      </p:pic>
      <p:sp>
        <p:nvSpPr>
          <p:cNvPr id="2" name="Title 1">
            <a:extLst>
              <a:ext uri="{FF2B5EF4-FFF2-40B4-BE49-F238E27FC236}">
                <a16:creationId xmlns:a16="http://schemas.microsoft.com/office/drawing/2014/main" id="{8032AA4A-D457-8818-5DC3-1BAD862BB9BF}"/>
              </a:ext>
            </a:extLst>
          </p:cNvPr>
          <p:cNvSpPr>
            <a:spLocks noGrp="1"/>
          </p:cNvSpPr>
          <p:nvPr>
            <p:ph type="title"/>
          </p:nvPr>
        </p:nvSpPr>
        <p:spPr/>
        <p:txBody>
          <a:bodyPr/>
          <a:lstStyle/>
          <a:p>
            <a:r>
              <a:rPr lang="en-US" dirty="0"/>
              <a:t>Hydro Production</a:t>
            </a:r>
          </a:p>
        </p:txBody>
      </p:sp>
      <p:sp>
        <p:nvSpPr>
          <p:cNvPr id="3" name="Content Placeholder 2">
            <a:extLst>
              <a:ext uri="{FF2B5EF4-FFF2-40B4-BE49-F238E27FC236}">
                <a16:creationId xmlns:a16="http://schemas.microsoft.com/office/drawing/2014/main" id="{4C738BC2-3A79-6978-C475-9AF8C513E059}"/>
              </a:ext>
            </a:extLst>
          </p:cNvPr>
          <p:cNvSpPr>
            <a:spLocks noGrp="1"/>
          </p:cNvSpPr>
          <p:nvPr>
            <p:ph idx="1"/>
          </p:nvPr>
        </p:nvSpPr>
        <p:spPr/>
        <p:txBody>
          <a:bodyPr>
            <a:normAutofit fontScale="85000" lnSpcReduction="20000"/>
          </a:bodyPr>
          <a:lstStyle/>
          <a:p>
            <a:pPr algn="l"/>
            <a:endParaRPr lang="en-US" dirty="0"/>
          </a:p>
          <a:p>
            <a:pPr algn="l"/>
            <a:r>
              <a:rPr lang="en-US" dirty="0"/>
              <a:t>The key to resource estimation is the power equation</a:t>
            </a:r>
          </a:p>
          <a:p>
            <a:pPr lvl="1" algn="l"/>
            <a:r>
              <a:rPr lang="en-US" sz="1850" dirty="0"/>
              <a:t>In this equation the head is given by geography</a:t>
            </a:r>
          </a:p>
          <a:p>
            <a:pPr lvl="1" algn="l"/>
            <a:r>
              <a:rPr lang="en-US" sz="1850" dirty="0"/>
              <a:t>The efficiency is standard</a:t>
            </a:r>
          </a:p>
          <a:p>
            <a:pPr lvl="1" algn="l"/>
            <a:r>
              <a:rPr lang="en-US" sz="1850" dirty="0"/>
              <a:t>The  gravity is a constant</a:t>
            </a:r>
          </a:p>
          <a:p>
            <a:pPr lvl="1" algn="l"/>
            <a:r>
              <a:rPr lang="en-US" sz="1850" dirty="0"/>
              <a:t>The only variable that is uncertain is the flow rate</a:t>
            </a:r>
          </a:p>
          <a:p>
            <a:pPr lvl="1" algn="l"/>
            <a:r>
              <a:rPr lang="en-US" sz="2000" dirty="0"/>
              <a:t>Gravity constant is 9.8 m/second squared (Newton and Einstien)</a:t>
            </a:r>
          </a:p>
          <a:p>
            <a:pPr algn="l"/>
            <a:endParaRPr lang="en-US" dirty="0"/>
          </a:p>
          <a:p>
            <a:pPr algn="l"/>
            <a:endParaRPr lang="en-US" dirty="0"/>
          </a:p>
          <a:p>
            <a:pPr algn="l"/>
            <a:endParaRPr lang="en-US" dirty="0"/>
          </a:p>
          <a:p>
            <a:pPr algn="l"/>
            <a:r>
              <a:rPr lang="en-US" dirty="0"/>
              <a:t>Power = Flow Rate x Head x Gravity Constant x Efficiency</a:t>
            </a:r>
          </a:p>
          <a:p>
            <a:pPr algn="l"/>
            <a:r>
              <a:rPr lang="en-US" dirty="0"/>
              <a:t>KW      = m3/sec     x    m    x   m/sec2              x    %</a:t>
            </a:r>
          </a:p>
          <a:p>
            <a:pPr algn="l"/>
            <a:endParaRPr lang="en-US" dirty="0"/>
          </a:p>
          <a:p>
            <a:pPr algn="l"/>
            <a:r>
              <a:rPr lang="en-US" dirty="0"/>
              <a:t>All factors are constant or simple to estimate except flow rate</a:t>
            </a:r>
          </a:p>
          <a:p>
            <a:pPr algn="l"/>
            <a:r>
              <a:rPr lang="en-US" dirty="0"/>
              <a:t>Flow rate depends on the amount of rainfall</a:t>
            </a:r>
          </a:p>
          <a:p>
            <a:pPr algn="l"/>
            <a:endParaRPr lang="en-US" dirty="0"/>
          </a:p>
          <a:p>
            <a:pPr algn="l"/>
            <a:endParaRPr lang="en-US" dirty="0"/>
          </a:p>
        </p:txBody>
      </p:sp>
      <p:sp>
        <p:nvSpPr>
          <p:cNvPr id="4" name="Slide Number Placeholder 3">
            <a:extLst>
              <a:ext uri="{FF2B5EF4-FFF2-40B4-BE49-F238E27FC236}">
                <a16:creationId xmlns:a16="http://schemas.microsoft.com/office/drawing/2014/main" id="{9416C411-A8A5-ADE5-22A3-BBD20BD547A8}"/>
              </a:ext>
            </a:extLst>
          </p:cNvPr>
          <p:cNvSpPr>
            <a:spLocks noGrp="1"/>
          </p:cNvSpPr>
          <p:nvPr>
            <p:ph type="sldNum" sz="quarter" idx="12"/>
          </p:nvPr>
        </p:nvSpPr>
        <p:spPr/>
        <p:txBody>
          <a:bodyPr/>
          <a:lstStyle/>
          <a:p>
            <a:fld id="{EB241CD2-1E45-42A3-B213-66A034DF9A3B}" type="slidenum">
              <a:rPr lang="en-GB" smtClean="0"/>
              <a:t>114</a:t>
            </a:fld>
            <a:endParaRPr lang="en-GB" dirty="0"/>
          </a:p>
        </p:txBody>
      </p:sp>
    </p:spTree>
    <p:extLst>
      <p:ext uri="{BB962C8B-B14F-4D97-AF65-F5344CB8AC3E}">
        <p14:creationId xmlns:p14="http://schemas.microsoft.com/office/powerpoint/2010/main" val="371546794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normAutofit/>
          </a:bodyPr>
          <a:lstStyle/>
          <a:p>
            <a:r>
              <a:rPr lang="en-US" dirty="0"/>
              <a:t>Flow Rate over a Period of Time (a Year)</a:t>
            </a:r>
          </a:p>
        </p:txBody>
      </p:sp>
      <p:pic>
        <p:nvPicPr>
          <p:cNvPr id="16387" name="Picture 2"/>
          <p:cNvPicPr>
            <a:picLocks noGrp="1" noChangeAspect="1" noChangeArrowheads="1"/>
          </p:cNvPicPr>
          <p:nvPr>
            <p:ph idx="1"/>
          </p:nvPr>
        </p:nvPicPr>
        <p:blipFill>
          <a:blip r:embed="rId2" cstate="print"/>
          <a:srcRect b="13381"/>
          <a:stretch/>
        </p:blipFill>
        <p:spPr>
          <a:xfrm>
            <a:off x="2895317" y="4217584"/>
            <a:ext cx="6220691" cy="1808392"/>
          </a:xfrm>
        </p:spPr>
      </p:pic>
      <p:pic>
        <p:nvPicPr>
          <p:cNvPr id="16388" name="Picture 3"/>
          <p:cNvPicPr>
            <a:picLocks noChangeAspect="1" noChangeArrowheads="1"/>
          </p:cNvPicPr>
          <p:nvPr/>
        </p:nvPicPr>
        <p:blipFill>
          <a:blip r:embed="rId3" cstate="print"/>
          <a:srcRect b="8356"/>
          <a:stretch/>
        </p:blipFill>
        <p:spPr bwMode="auto">
          <a:xfrm>
            <a:off x="1766606" y="2188504"/>
            <a:ext cx="8229600" cy="1963618"/>
          </a:xfrm>
          <a:prstGeom prst="rect">
            <a:avLst/>
          </a:prstGeom>
          <a:noFill/>
          <a:ln w="9525">
            <a:noFill/>
            <a:miter lim="800000"/>
            <a:headEnd/>
            <a:tailEnd/>
          </a:ln>
        </p:spPr>
      </p:pic>
      <p:sp>
        <p:nvSpPr>
          <p:cNvPr id="2" name="TextBox 1">
            <a:extLst>
              <a:ext uri="{FF2B5EF4-FFF2-40B4-BE49-F238E27FC236}">
                <a16:creationId xmlns:a16="http://schemas.microsoft.com/office/drawing/2014/main" id="{7C014AD0-6E67-7AF3-0C7A-E694761088D4}"/>
              </a:ext>
            </a:extLst>
          </p:cNvPr>
          <p:cNvSpPr txBox="1"/>
          <p:nvPr/>
        </p:nvSpPr>
        <p:spPr>
          <a:xfrm>
            <a:off x="774441" y="922713"/>
            <a:ext cx="10636898" cy="1200329"/>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In the graphs below the Q on the y-scale represents the flow rate. As illustrated, the flow rate can change dramatically after a big rain or a flood. This flow rate is sorted from highest to lowest on the middle graph and then expressed as a probability. You could make a turbine large enough to accept the very high level of river flow, but it would be operating below capacity for most of the year.</a:t>
            </a:r>
          </a:p>
        </p:txBody>
      </p:sp>
      <p:sp>
        <p:nvSpPr>
          <p:cNvPr id="3" name="Slide Number Placeholder 2">
            <a:extLst>
              <a:ext uri="{FF2B5EF4-FFF2-40B4-BE49-F238E27FC236}">
                <a16:creationId xmlns:a16="http://schemas.microsoft.com/office/drawing/2014/main" id="{753E892B-197B-6B0F-0DAD-24D19D427613}"/>
              </a:ext>
            </a:extLst>
          </p:cNvPr>
          <p:cNvSpPr>
            <a:spLocks noGrp="1"/>
          </p:cNvSpPr>
          <p:nvPr>
            <p:ph type="sldNum" sz="quarter" idx="12"/>
          </p:nvPr>
        </p:nvSpPr>
        <p:spPr/>
        <p:txBody>
          <a:bodyPr/>
          <a:lstStyle/>
          <a:p>
            <a:fld id="{EB241CD2-1E45-42A3-B213-66A034DF9A3B}" type="slidenum">
              <a:rPr lang="en-GB" smtClean="0"/>
              <a:t>115</a:t>
            </a:fld>
            <a:endParaRPr lang="en-GB" dirty="0"/>
          </a:p>
        </p:txBody>
      </p:sp>
    </p:spTree>
    <p:extLst>
      <p:ext uri="{BB962C8B-B14F-4D97-AF65-F5344CB8AC3E}">
        <p14:creationId xmlns:p14="http://schemas.microsoft.com/office/powerpoint/2010/main" val="51981764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7447A-4846-471D-E038-11E9D745D9A0}"/>
              </a:ext>
            </a:extLst>
          </p:cNvPr>
          <p:cNvSpPr>
            <a:spLocks noGrp="1"/>
          </p:cNvSpPr>
          <p:nvPr>
            <p:ph type="title"/>
          </p:nvPr>
        </p:nvSpPr>
        <p:spPr>
          <a:xfrm>
            <a:off x="266700" y="203202"/>
            <a:ext cx="10141656" cy="654049"/>
          </a:xfrm>
        </p:spPr>
        <p:txBody>
          <a:bodyPr>
            <a:normAutofit fontScale="90000"/>
          </a:bodyPr>
          <a:lstStyle/>
          <a:p>
            <a:r>
              <a:rPr lang="en-US" dirty="0"/>
              <a:t>Review of Modelling Renewable Electricity Assets with </a:t>
            </a:r>
            <a:r>
              <a:rPr lang="en-US" dirty="0" err="1"/>
              <a:t>FiT</a:t>
            </a:r>
            <a:r>
              <a:rPr lang="en-US" dirty="0"/>
              <a:t> or PPA Agreements</a:t>
            </a:r>
          </a:p>
        </p:txBody>
      </p:sp>
      <p:sp>
        <p:nvSpPr>
          <p:cNvPr id="3" name="Content Placeholder 2">
            <a:extLst>
              <a:ext uri="{FF2B5EF4-FFF2-40B4-BE49-F238E27FC236}">
                <a16:creationId xmlns:a16="http://schemas.microsoft.com/office/drawing/2014/main" id="{3E919416-B917-EE5A-B5BD-7D57E37CA83C}"/>
              </a:ext>
            </a:extLst>
          </p:cNvPr>
          <p:cNvSpPr>
            <a:spLocks noGrp="1"/>
          </p:cNvSpPr>
          <p:nvPr>
            <p:ph idx="1"/>
          </p:nvPr>
        </p:nvSpPr>
        <p:spPr>
          <a:xfrm>
            <a:off x="406400" y="1209675"/>
            <a:ext cx="11088915" cy="4395258"/>
          </a:xfrm>
        </p:spPr>
        <p:txBody>
          <a:bodyPr>
            <a:normAutofit lnSpcReduction="10000"/>
          </a:bodyPr>
          <a:lstStyle/>
          <a:p>
            <a:r>
              <a:rPr lang="en-US" sz="2400" dirty="0"/>
              <a:t>Hydro assets in the transaction include purchased power agreements that have a fixed price but accept the risk of how much power will be produced.</a:t>
            </a:r>
          </a:p>
          <a:p>
            <a:r>
              <a:rPr lang="en-US" sz="2400" dirty="0"/>
              <a:t>The amount of power that can be produced can be computed using the equation below that depends on the capacity factor:</a:t>
            </a:r>
          </a:p>
          <a:p>
            <a:r>
              <a:rPr lang="en-US" sz="2400" dirty="0"/>
              <a:t>Annual Production of Electricity = Maximum Capacity x Hours in a Year x Capacity Factor</a:t>
            </a:r>
          </a:p>
          <a:p>
            <a:r>
              <a:rPr lang="en-US" sz="2400" dirty="0"/>
              <a:t>Analysts in electricity generally know the number 8,760.</a:t>
            </a:r>
          </a:p>
          <a:p>
            <a:r>
              <a:rPr lang="en-US" sz="2400" dirty="0"/>
              <a:t>For Hydro power plants, the amount of generation depends on the volume of the water flow which in turn depends on the amount of rainfall that can vary from year to year.</a:t>
            </a:r>
          </a:p>
          <a:p>
            <a:r>
              <a:rPr lang="en-US" sz="2400" dirty="0"/>
              <a:t>Given the rainfall risk that can be termed the resource risk, a resource study is made which evaluates historic volumes of water flow.</a:t>
            </a:r>
          </a:p>
        </p:txBody>
      </p:sp>
      <p:sp>
        <p:nvSpPr>
          <p:cNvPr id="4" name="Slide Number Placeholder 3">
            <a:extLst>
              <a:ext uri="{FF2B5EF4-FFF2-40B4-BE49-F238E27FC236}">
                <a16:creationId xmlns:a16="http://schemas.microsoft.com/office/drawing/2014/main" id="{C5B7DF1F-890E-352A-F6DC-C1138291B91E}"/>
              </a:ext>
            </a:extLst>
          </p:cNvPr>
          <p:cNvSpPr>
            <a:spLocks noGrp="1"/>
          </p:cNvSpPr>
          <p:nvPr>
            <p:ph type="sldNum" sz="quarter" idx="12"/>
          </p:nvPr>
        </p:nvSpPr>
        <p:spPr>
          <a:xfrm>
            <a:off x="11495315" y="6457951"/>
            <a:ext cx="696685" cy="400050"/>
          </a:xfrm>
        </p:spPr>
        <p:txBody>
          <a:bodyPr/>
          <a:lstStyle/>
          <a:p>
            <a:fld id="{EB241CD2-1E45-42A3-B213-66A034DF9A3B}" type="slidenum">
              <a:rPr lang="en-GB" smtClean="0"/>
              <a:pPr/>
              <a:t>116</a:t>
            </a:fld>
            <a:endParaRPr lang="en-GB" dirty="0"/>
          </a:p>
        </p:txBody>
      </p:sp>
    </p:spTree>
    <p:extLst>
      <p:ext uri="{BB962C8B-B14F-4D97-AF65-F5344CB8AC3E}">
        <p14:creationId xmlns:p14="http://schemas.microsoft.com/office/powerpoint/2010/main" val="287860423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D43F4-E4B6-C6B2-38AF-D91063478FE3}"/>
              </a:ext>
            </a:extLst>
          </p:cNvPr>
          <p:cNvSpPr>
            <a:spLocks noGrp="1"/>
          </p:cNvSpPr>
          <p:nvPr>
            <p:ph type="ctrTitle"/>
          </p:nvPr>
        </p:nvSpPr>
        <p:spPr>
          <a:xfrm>
            <a:off x="211183" y="2362947"/>
            <a:ext cx="8485262" cy="1767794"/>
          </a:xfrm>
        </p:spPr>
        <p:txBody>
          <a:bodyPr>
            <a:normAutofit fontScale="90000"/>
          </a:bodyPr>
          <a:lstStyle/>
          <a:p>
            <a:r>
              <a:rPr lang="en-US" dirty="0"/>
              <a:t>Model Review Part 1 – Summary of Suggested Valuation Approach</a:t>
            </a:r>
          </a:p>
        </p:txBody>
      </p:sp>
    </p:spTree>
    <p:extLst>
      <p:ext uri="{BB962C8B-B14F-4D97-AF65-F5344CB8AC3E}">
        <p14:creationId xmlns:p14="http://schemas.microsoft.com/office/powerpoint/2010/main" val="88256301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040C0-38E7-2559-14FE-A4E20DDB9F06}"/>
              </a:ext>
            </a:extLst>
          </p:cNvPr>
          <p:cNvSpPr>
            <a:spLocks noGrp="1"/>
          </p:cNvSpPr>
          <p:nvPr>
            <p:ph type="title"/>
          </p:nvPr>
        </p:nvSpPr>
        <p:spPr>
          <a:xfrm>
            <a:off x="266700" y="203202"/>
            <a:ext cx="10141656" cy="654049"/>
          </a:xfrm>
        </p:spPr>
        <p:txBody>
          <a:bodyPr>
            <a:normAutofit/>
          </a:bodyPr>
          <a:lstStyle/>
          <a:p>
            <a:r>
              <a:rPr lang="en-US" dirty="0"/>
              <a:t>Introduction to the M&amp;A Valuation Model</a:t>
            </a:r>
          </a:p>
        </p:txBody>
      </p:sp>
      <p:sp>
        <p:nvSpPr>
          <p:cNvPr id="3" name="Content Placeholder 2">
            <a:extLst>
              <a:ext uri="{FF2B5EF4-FFF2-40B4-BE49-F238E27FC236}">
                <a16:creationId xmlns:a16="http://schemas.microsoft.com/office/drawing/2014/main" id="{CF3A5F6F-4554-B094-75E6-461F4EE7C4F4}"/>
              </a:ext>
            </a:extLst>
          </p:cNvPr>
          <p:cNvSpPr>
            <a:spLocks noGrp="1"/>
          </p:cNvSpPr>
          <p:nvPr>
            <p:ph idx="1"/>
          </p:nvPr>
        </p:nvSpPr>
        <p:spPr>
          <a:xfrm>
            <a:off x="406400" y="1209674"/>
            <a:ext cx="11402423" cy="5530759"/>
          </a:xfrm>
          <a:solidFill>
            <a:schemeClr val="bg1"/>
          </a:solidFill>
        </p:spPr>
        <p:txBody>
          <a:bodyPr>
            <a:normAutofit fontScale="92500" lnSpcReduction="10000"/>
          </a:bodyPr>
          <a:lstStyle/>
          <a:p>
            <a:r>
              <a:rPr lang="en-US" dirty="0"/>
              <a:t>Case of Multiple Hydro Projects</a:t>
            </a:r>
          </a:p>
          <a:p>
            <a:pPr lvl="1"/>
            <a:r>
              <a:rPr lang="en-US" dirty="0"/>
              <a:t>The issues would be exactly the same if they were wind or solar projects</a:t>
            </a:r>
          </a:p>
          <a:p>
            <a:pPr lvl="1"/>
            <a:r>
              <a:rPr lang="en-US" dirty="0"/>
              <a:t>Production depends on the amount of water flow (for solar projects would be the sunlight and for wind would be the speed of the wind)</a:t>
            </a:r>
          </a:p>
          <a:p>
            <a:pPr lvl="1"/>
            <a:r>
              <a:rPr lang="en-US" dirty="0"/>
              <a:t>The hydro projects are in different stages of development (a few are operating, some have revenue (PPA) contracts, and some are at a development stage without contracts)</a:t>
            </a:r>
          </a:p>
          <a:p>
            <a:pPr lvl="1"/>
            <a:r>
              <a:rPr lang="en-US" dirty="0"/>
              <a:t>The selling company needs funds to continue construction and development</a:t>
            </a:r>
          </a:p>
          <a:p>
            <a:pPr lvl="1"/>
            <a:r>
              <a:rPr lang="en-US" dirty="0"/>
              <a:t>Projects do not have complex project financing</a:t>
            </a:r>
          </a:p>
          <a:p>
            <a:r>
              <a:rPr lang="en-US" dirty="0"/>
              <a:t>The selling company hired an investment adviser (a PE company) and developed a financial model that is sent to potential buyers</a:t>
            </a:r>
          </a:p>
          <a:p>
            <a:pPr lvl="1"/>
            <a:r>
              <a:rPr lang="en-US" dirty="0"/>
              <a:t>You are provided the original financial model</a:t>
            </a:r>
          </a:p>
          <a:p>
            <a:pPr lvl="1"/>
            <a:r>
              <a:rPr lang="en-US" dirty="0"/>
              <a:t>In addition to working on the valuation issues and the structuring issues, I comment on the structure and equations used in the model</a:t>
            </a:r>
          </a:p>
          <a:p>
            <a:pPr lvl="1"/>
            <a:r>
              <a:rPr lang="en-US" dirty="0"/>
              <a:t>I make a list of things you would do differently in terms of the equations and the layout of the sheets</a:t>
            </a:r>
          </a:p>
          <a:p>
            <a:r>
              <a:rPr lang="en-US" dirty="0"/>
              <a:t>The model includes a summary of the estimated cash flow of the project and the buyer is supposed to fill in the valuation</a:t>
            </a:r>
          </a:p>
          <a:p>
            <a:pPr lvl="1"/>
            <a:r>
              <a:rPr lang="en-US" dirty="0"/>
              <a:t>Do you agree with the layout of the transaction in the model</a:t>
            </a:r>
          </a:p>
          <a:p>
            <a:pPr lvl="1"/>
            <a:r>
              <a:rPr lang="en-US" dirty="0"/>
              <a:t>How would you differentiate value of projects with some history and projects that do not yet have a contract structure</a:t>
            </a:r>
          </a:p>
          <a:p>
            <a:pPr lvl="1"/>
            <a:r>
              <a:rPr lang="en-US" dirty="0"/>
              <a:t>How would you evaluate the earn out in the existing model</a:t>
            </a:r>
          </a:p>
          <a:p>
            <a:pPr lvl="1"/>
            <a:endParaRPr lang="en-US" dirty="0"/>
          </a:p>
        </p:txBody>
      </p:sp>
      <p:sp>
        <p:nvSpPr>
          <p:cNvPr id="4" name="Slide Number Placeholder 3">
            <a:extLst>
              <a:ext uri="{FF2B5EF4-FFF2-40B4-BE49-F238E27FC236}">
                <a16:creationId xmlns:a16="http://schemas.microsoft.com/office/drawing/2014/main" id="{13D3CF67-91FB-B342-EF5F-A6129014569E}"/>
              </a:ext>
            </a:extLst>
          </p:cNvPr>
          <p:cNvSpPr>
            <a:spLocks noGrp="1"/>
          </p:cNvSpPr>
          <p:nvPr>
            <p:ph type="sldNum" sz="quarter" idx="12"/>
          </p:nvPr>
        </p:nvSpPr>
        <p:spPr>
          <a:xfrm>
            <a:off x="11495315" y="6457951"/>
            <a:ext cx="696685" cy="400050"/>
          </a:xfrm>
        </p:spPr>
        <p:txBody>
          <a:bodyPr/>
          <a:lstStyle/>
          <a:p>
            <a:fld id="{EB241CD2-1E45-42A3-B213-66A034DF9A3B}" type="slidenum">
              <a:rPr lang="en-GB" smtClean="0"/>
              <a:pPr/>
              <a:t>118</a:t>
            </a:fld>
            <a:endParaRPr lang="en-GB" dirty="0"/>
          </a:p>
        </p:txBody>
      </p:sp>
    </p:spTree>
    <p:extLst>
      <p:ext uri="{BB962C8B-B14F-4D97-AF65-F5344CB8AC3E}">
        <p14:creationId xmlns:p14="http://schemas.microsoft.com/office/powerpoint/2010/main" val="93736211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008ED-013D-3CB0-F805-49C9B50A4753}"/>
              </a:ext>
            </a:extLst>
          </p:cNvPr>
          <p:cNvSpPr>
            <a:spLocks noGrp="1"/>
          </p:cNvSpPr>
          <p:nvPr>
            <p:ph type="title"/>
          </p:nvPr>
        </p:nvSpPr>
        <p:spPr>
          <a:xfrm>
            <a:off x="266700" y="203202"/>
            <a:ext cx="10141656" cy="654049"/>
          </a:xfrm>
        </p:spPr>
        <p:txBody>
          <a:bodyPr/>
          <a:lstStyle/>
          <a:p>
            <a:r>
              <a:rPr lang="en-US" dirty="0"/>
              <a:t>Summary of Valuation as Presented </a:t>
            </a:r>
          </a:p>
        </p:txBody>
      </p:sp>
      <p:sp>
        <p:nvSpPr>
          <p:cNvPr id="3" name="Content Placeholder 2">
            <a:extLst>
              <a:ext uri="{FF2B5EF4-FFF2-40B4-BE49-F238E27FC236}">
                <a16:creationId xmlns:a16="http://schemas.microsoft.com/office/drawing/2014/main" id="{5D47686C-C50B-CC09-900B-D5250173A5B8}"/>
              </a:ext>
            </a:extLst>
          </p:cNvPr>
          <p:cNvSpPr>
            <a:spLocks noGrp="1"/>
          </p:cNvSpPr>
          <p:nvPr>
            <p:ph idx="1"/>
          </p:nvPr>
        </p:nvSpPr>
        <p:spPr>
          <a:xfrm>
            <a:off x="406400" y="1209675"/>
            <a:ext cx="11088915" cy="4395258"/>
          </a:xfrm>
        </p:spPr>
        <p:txBody>
          <a:bodyPr/>
          <a:lstStyle/>
          <a:p>
            <a:r>
              <a:rPr lang="en-US" dirty="0"/>
              <a:t>When you open the spreadsheet created by the PE firm, you see a list of the projects that are categorized by different stages of development – operating, under construction or future development. The presentation is for the equity cash flow after debt financing (FCFE). The number in yellow of 72 million and the number of 22 million are inputs which produce the equity IRRs shown and supposedly represent the equity consideration you would pay for the portfolio of assets. There is also consideration for an earn out provision, the PV of which should be added to the 22 million.</a:t>
            </a:r>
          </a:p>
          <a:p>
            <a:endParaRPr lang="en-US" dirty="0"/>
          </a:p>
        </p:txBody>
      </p:sp>
      <p:sp>
        <p:nvSpPr>
          <p:cNvPr id="4" name="Slide Number Placeholder 3">
            <a:extLst>
              <a:ext uri="{FF2B5EF4-FFF2-40B4-BE49-F238E27FC236}">
                <a16:creationId xmlns:a16="http://schemas.microsoft.com/office/drawing/2014/main" id="{6B9CC3AF-5D57-6664-D58A-79F70F183979}"/>
              </a:ext>
            </a:extLst>
          </p:cNvPr>
          <p:cNvSpPr>
            <a:spLocks noGrp="1"/>
          </p:cNvSpPr>
          <p:nvPr>
            <p:ph type="sldNum" sz="quarter" idx="12"/>
          </p:nvPr>
        </p:nvSpPr>
        <p:spPr>
          <a:xfrm>
            <a:off x="11495315" y="6457951"/>
            <a:ext cx="696685" cy="400050"/>
          </a:xfrm>
        </p:spPr>
        <p:txBody>
          <a:bodyPr/>
          <a:lstStyle/>
          <a:p>
            <a:fld id="{EB241CD2-1E45-42A3-B213-66A034DF9A3B}" type="slidenum">
              <a:rPr lang="en-GB" smtClean="0"/>
              <a:pPr/>
              <a:t>119</a:t>
            </a:fld>
            <a:endParaRPr lang="en-GB" dirty="0"/>
          </a:p>
        </p:txBody>
      </p:sp>
      <p:pic>
        <p:nvPicPr>
          <p:cNvPr id="5" name="Picture 4">
            <a:extLst>
              <a:ext uri="{FF2B5EF4-FFF2-40B4-BE49-F238E27FC236}">
                <a16:creationId xmlns:a16="http://schemas.microsoft.com/office/drawing/2014/main" id="{5B214BBE-415E-A3A1-C82B-78365937EC57}"/>
              </a:ext>
            </a:extLst>
          </p:cNvPr>
          <p:cNvPicPr>
            <a:picLocks noChangeAspect="1"/>
          </p:cNvPicPr>
          <p:nvPr/>
        </p:nvPicPr>
        <p:blipFill>
          <a:blip r:embed="rId2"/>
          <a:stretch>
            <a:fillRect/>
          </a:stretch>
        </p:blipFill>
        <p:spPr>
          <a:xfrm>
            <a:off x="1013879" y="3326674"/>
            <a:ext cx="9787011" cy="3462035"/>
          </a:xfrm>
          <a:prstGeom prst="rect">
            <a:avLst/>
          </a:prstGeom>
        </p:spPr>
      </p:pic>
    </p:spTree>
    <p:extLst>
      <p:ext uri="{BB962C8B-B14F-4D97-AF65-F5344CB8AC3E}">
        <p14:creationId xmlns:p14="http://schemas.microsoft.com/office/powerpoint/2010/main" val="19994197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F41F-003C-382D-0C49-63F810900A81}"/>
              </a:ext>
            </a:extLst>
          </p:cNvPr>
          <p:cNvSpPr>
            <a:spLocks noGrp="1"/>
          </p:cNvSpPr>
          <p:nvPr>
            <p:ph type="title"/>
          </p:nvPr>
        </p:nvSpPr>
        <p:spPr/>
        <p:txBody>
          <a:bodyPr/>
          <a:lstStyle/>
          <a:p>
            <a:r>
              <a:rPr lang="en-US" dirty="0"/>
              <a:t>Real World Minimum Acceptable Target IRR</a:t>
            </a:r>
          </a:p>
        </p:txBody>
      </p:sp>
      <p:sp>
        <p:nvSpPr>
          <p:cNvPr id="3" name="Content Placeholder 2">
            <a:extLst>
              <a:ext uri="{FF2B5EF4-FFF2-40B4-BE49-F238E27FC236}">
                <a16:creationId xmlns:a16="http://schemas.microsoft.com/office/drawing/2014/main" id="{59F49D43-63D6-5872-FAC7-C08F0FDD1C76}"/>
              </a:ext>
            </a:extLst>
          </p:cNvPr>
          <p:cNvSpPr>
            <a:spLocks noGrp="1"/>
          </p:cNvSpPr>
          <p:nvPr>
            <p:ph idx="1"/>
          </p:nvPr>
        </p:nvSpPr>
        <p:spPr/>
        <p:txBody>
          <a:bodyPr/>
          <a:lstStyle/>
          <a:p>
            <a:r>
              <a:rPr lang="en-US" dirty="0"/>
              <a:t>In practice there is no CAPM and certainly no un-levering and re-levering of Beta (see the discussion at the end).  </a:t>
            </a:r>
          </a:p>
          <a:p>
            <a:r>
              <a:rPr lang="en-US" dirty="0"/>
              <a:t>In practice, equity IRR is used rather than project IRR as a target (this makes sense in theory as project finance implicitly adjusts for risk</a:t>
            </a:r>
          </a:p>
          <a:p>
            <a:r>
              <a:rPr lang="en-US" dirty="0"/>
              <a:t>In practice,  and there are general standards for target IRR on buying and selling of projects. These standards have change over time. Pre-Covid for projects in Europe with a few years of history, equity IRR targets were as low as 4%.</a:t>
            </a:r>
          </a:p>
          <a:p>
            <a:endParaRPr lang="en-US" dirty="0"/>
          </a:p>
        </p:txBody>
      </p:sp>
      <p:sp>
        <p:nvSpPr>
          <p:cNvPr id="4" name="Slide Number Placeholder 3">
            <a:extLst>
              <a:ext uri="{FF2B5EF4-FFF2-40B4-BE49-F238E27FC236}">
                <a16:creationId xmlns:a16="http://schemas.microsoft.com/office/drawing/2014/main" id="{1F611318-9CBC-946A-FAB2-389425665D85}"/>
              </a:ext>
            </a:extLst>
          </p:cNvPr>
          <p:cNvSpPr>
            <a:spLocks noGrp="1"/>
          </p:cNvSpPr>
          <p:nvPr>
            <p:ph type="sldNum" sz="quarter" idx="12"/>
          </p:nvPr>
        </p:nvSpPr>
        <p:spPr/>
        <p:txBody>
          <a:bodyPr/>
          <a:lstStyle/>
          <a:p>
            <a:fld id="{EB241CD2-1E45-42A3-B213-66A034DF9A3B}" type="slidenum">
              <a:rPr lang="en-GB" smtClean="0"/>
              <a:t>12</a:t>
            </a:fld>
            <a:endParaRPr lang="en-GB" dirty="0"/>
          </a:p>
        </p:txBody>
      </p:sp>
      <p:pic>
        <p:nvPicPr>
          <p:cNvPr id="6" name="Picture 5">
            <a:extLst>
              <a:ext uri="{FF2B5EF4-FFF2-40B4-BE49-F238E27FC236}">
                <a16:creationId xmlns:a16="http://schemas.microsoft.com/office/drawing/2014/main" id="{27AA340A-F353-5C63-F022-D035B96E8F2A}"/>
              </a:ext>
            </a:extLst>
          </p:cNvPr>
          <p:cNvPicPr>
            <a:picLocks noChangeAspect="1"/>
          </p:cNvPicPr>
          <p:nvPr/>
        </p:nvPicPr>
        <p:blipFill>
          <a:blip r:embed="rId2"/>
          <a:stretch>
            <a:fillRect/>
          </a:stretch>
        </p:blipFill>
        <p:spPr>
          <a:xfrm>
            <a:off x="525786" y="3626121"/>
            <a:ext cx="5913632" cy="3124471"/>
          </a:xfrm>
          <a:prstGeom prst="rect">
            <a:avLst/>
          </a:prstGeom>
        </p:spPr>
      </p:pic>
      <p:sp>
        <p:nvSpPr>
          <p:cNvPr id="7" name="TextBox 6">
            <a:extLst>
              <a:ext uri="{FF2B5EF4-FFF2-40B4-BE49-F238E27FC236}">
                <a16:creationId xmlns:a16="http://schemas.microsoft.com/office/drawing/2014/main" id="{F4245C89-AA49-4095-73AD-B27DE063AFE8}"/>
              </a:ext>
            </a:extLst>
          </p:cNvPr>
          <p:cNvSpPr txBox="1"/>
          <p:nvPr/>
        </p:nvSpPr>
        <p:spPr>
          <a:xfrm>
            <a:off x="7245531" y="3927566"/>
            <a:ext cx="4369170" cy="1477328"/>
          </a:xfrm>
          <a:prstGeom prst="rect">
            <a:avLst/>
          </a:prstGeom>
          <a:solidFill>
            <a:srgbClr val="FFFF00"/>
          </a:solidFill>
        </p:spPr>
        <p:txBody>
          <a:bodyPr wrap="square" rtlCol="0">
            <a:spAutoFit/>
          </a:bodyPr>
          <a:lstStyle/>
          <a:p>
            <a:r>
              <a:rPr lang="en-US" dirty="0"/>
              <a:t>I have been told stories of insurance company executives and pension plan managers going around Europe holding suitcases of cash to buy solar and wind projects with operating history.</a:t>
            </a:r>
          </a:p>
        </p:txBody>
      </p:sp>
    </p:spTree>
    <p:extLst>
      <p:ext uri="{BB962C8B-B14F-4D97-AF65-F5344CB8AC3E}">
        <p14:creationId xmlns:p14="http://schemas.microsoft.com/office/powerpoint/2010/main" val="347535259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5A556-5809-4A2F-91B3-8B8EDC88A69E}"/>
              </a:ext>
            </a:extLst>
          </p:cNvPr>
          <p:cNvSpPr>
            <a:spLocks noGrp="1"/>
          </p:cNvSpPr>
          <p:nvPr>
            <p:ph type="title"/>
          </p:nvPr>
        </p:nvSpPr>
        <p:spPr/>
        <p:txBody>
          <a:bodyPr>
            <a:normAutofit/>
          </a:bodyPr>
          <a:lstStyle/>
          <a:p>
            <a:r>
              <a:rPr lang="en-US" dirty="0"/>
              <a:t>Summary of Valuation with Additional Statistics</a:t>
            </a:r>
          </a:p>
        </p:txBody>
      </p:sp>
      <p:sp>
        <p:nvSpPr>
          <p:cNvPr id="3" name="Content Placeholder 2">
            <a:extLst>
              <a:ext uri="{FF2B5EF4-FFF2-40B4-BE49-F238E27FC236}">
                <a16:creationId xmlns:a16="http://schemas.microsoft.com/office/drawing/2014/main" id="{38EB7B41-101B-807F-6AF5-58A21FEA6A7F}"/>
              </a:ext>
            </a:extLst>
          </p:cNvPr>
          <p:cNvSpPr>
            <a:spLocks noGrp="1"/>
          </p:cNvSpPr>
          <p:nvPr>
            <p:ph idx="1"/>
          </p:nvPr>
        </p:nvSpPr>
        <p:spPr>
          <a:xfrm>
            <a:off x="406400" y="934278"/>
            <a:ext cx="11232322" cy="2057400"/>
          </a:xfrm>
        </p:spPr>
        <p:txBody>
          <a:bodyPr>
            <a:normAutofit lnSpcReduction="10000"/>
          </a:bodyPr>
          <a:lstStyle/>
          <a:p>
            <a:r>
              <a:rPr lang="en-US" dirty="0"/>
              <a:t>I have added a few statistics to the summary to illustrate some general notions of the transaction. You can see the valuation of the project relative to the amount of equity investment and you can see the positive NPV of development projects that is assumed. The payment for exiting projects which have a total value of 72.5 million is relative to book value of equity of 44.3 or a premium of 64% (implying that the original IRR was much more than 10.3%). The positive NPV for projects that have not been developed of 27.77 million implies that investors will pay for the general idea of the projects and things that have been secured so that they can begin development.</a:t>
            </a:r>
          </a:p>
        </p:txBody>
      </p:sp>
      <p:pic>
        <p:nvPicPr>
          <p:cNvPr id="7" name="Picture 6">
            <a:extLst>
              <a:ext uri="{FF2B5EF4-FFF2-40B4-BE49-F238E27FC236}">
                <a16:creationId xmlns:a16="http://schemas.microsoft.com/office/drawing/2014/main" id="{1380AD99-7AA2-9E77-9EF6-EA6B4828F609}"/>
              </a:ext>
            </a:extLst>
          </p:cNvPr>
          <p:cNvPicPr>
            <a:picLocks noChangeAspect="1"/>
          </p:cNvPicPr>
          <p:nvPr/>
        </p:nvPicPr>
        <p:blipFill>
          <a:blip r:embed="rId2"/>
          <a:stretch>
            <a:fillRect/>
          </a:stretch>
        </p:blipFill>
        <p:spPr>
          <a:xfrm>
            <a:off x="2385390" y="2866844"/>
            <a:ext cx="9690315" cy="3991156"/>
          </a:xfrm>
          <a:prstGeom prst="rect">
            <a:avLst/>
          </a:prstGeom>
        </p:spPr>
      </p:pic>
      <p:sp>
        <p:nvSpPr>
          <p:cNvPr id="4" name="Slide Number Placeholder 3">
            <a:extLst>
              <a:ext uri="{FF2B5EF4-FFF2-40B4-BE49-F238E27FC236}">
                <a16:creationId xmlns:a16="http://schemas.microsoft.com/office/drawing/2014/main" id="{130C22CD-4EEC-4856-4FF4-903C760A17D5}"/>
              </a:ext>
            </a:extLst>
          </p:cNvPr>
          <p:cNvSpPr>
            <a:spLocks noGrp="1"/>
          </p:cNvSpPr>
          <p:nvPr>
            <p:ph type="sldNum" sz="quarter" idx="12"/>
          </p:nvPr>
        </p:nvSpPr>
        <p:spPr/>
        <p:txBody>
          <a:bodyPr/>
          <a:lstStyle/>
          <a:p>
            <a:fld id="{EB241CD2-1E45-42A3-B213-66A034DF9A3B}" type="slidenum">
              <a:rPr lang="en-GB" smtClean="0"/>
              <a:t>120</a:t>
            </a:fld>
            <a:endParaRPr lang="en-GB" dirty="0"/>
          </a:p>
        </p:txBody>
      </p:sp>
    </p:spTree>
    <p:extLst>
      <p:ext uri="{BB962C8B-B14F-4D97-AF65-F5344CB8AC3E}">
        <p14:creationId xmlns:p14="http://schemas.microsoft.com/office/powerpoint/2010/main" val="385182506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72C09-3C35-B9D2-BF28-2F85D5709F70}"/>
              </a:ext>
            </a:extLst>
          </p:cNvPr>
          <p:cNvSpPr>
            <a:spLocks noGrp="1"/>
          </p:cNvSpPr>
          <p:nvPr>
            <p:ph type="title"/>
          </p:nvPr>
        </p:nvSpPr>
        <p:spPr/>
        <p:txBody>
          <a:bodyPr>
            <a:normAutofit/>
          </a:bodyPr>
          <a:lstStyle/>
          <a:p>
            <a:r>
              <a:rPr lang="en-US" dirty="0"/>
              <a:t>Valuation Concepts and Triggering of the Earn Out</a:t>
            </a:r>
          </a:p>
        </p:txBody>
      </p:sp>
      <p:sp>
        <p:nvSpPr>
          <p:cNvPr id="3" name="Content Placeholder 2">
            <a:extLst>
              <a:ext uri="{FF2B5EF4-FFF2-40B4-BE49-F238E27FC236}">
                <a16:creationId xmlns:a16="http://schemas.microsoft.com/office/drawing/2014/main" id="{F3E37AB1-B6BB-4E47-46E9-54096701D5F9}"/>
              </a:ext>
            </a:extLst>
          </p:cNvPr>
          <p:cNvSpPr>
            <a:spLocks noGrp="1"/>
          </p:cNvSpPr>
          <p:nvPr>
            <p:ph idx="1"/>
          </p:nvPr>
        </p:nvSpPr>
        <p:spPr>
          <a:xfrm>
            <a:off x="406400" y="1209675"/>
            <a:ext cx="11088915" cy="5648325"/>
          </a:xfrm>
        </p:spPr>
        <p:txBody>
          <a:bodyPr>
            <a:normAutofit/>
          </a:bodyPr>
          <a:lstStyle/>
          <a:p>
            <a:r>
              <a:rPr lang="en-US" dirty="0"/>
              <a:t>There are essentially three different valuation concepts in the transaction.</a:t>
            </a:r>
          </a:p>
          <a:p>
            <a:pPr marL="342900" indent="-342900">
              <a:buFont typeface="+mj-lt"/>
              <a:buAutoNum type="arabicPeriod"/>
            </a:pPr>
            <a:r>
              <a:rPr lang="en-US" dirty="0"/>
              <a:t>Valuation of Operating Assets: for these assets you are buying the right for the cash flow produced by the assets. Presumably the cash that is generated to the seller can be used to fund construction of future assets.  The premium relative to the invested capital of the assets implies that the original IRR on the projects (generated by a feed-in tariff) was higher than the discount rate used in the valuation</a:t>
            </a:r>
          </a:p>
          <a:p>
            <a:pPr marL="342900" indent="-342900">
              <a:buFont typeface="+mj-lt"/>
              <a:buAutoNum type="arabicPeriod"/>
            </a:pPr>
            <a:r>
              <a:rPr lang="en-US" dirty="0"/>
              <a:t>Valuation of Assets Under Construction: These assets have completed contracts that generate the economic value of the projects – the feed-in tariff is established; the construction contracts are signed; the resource estimates are made. There is value to the seller of the assets from these contracts implying that the buyer would accept a lower discount rate than the original IRR for the seller.  The value is derived from this IRR difference.</a:t>
            </a:r>
          </a:p>
          <a:p>
            <a:pPr marL="342900" indent="-342900">
              <a:buFont typeface="+mj-lt"/>
              <a:buAutoNum type="arabicPeriod"/>
            </a:pPr>
            <a:r>
              <a:rPr lang="en-US" dirty="0"/>
              <a:t>Valuation of Development Projects: It is more difficult to find value in the assets that have no contracts and are based on assumed contracts, and it is not certain whether there is any kind of exclusive right for the seller to develop these assets. These development projects are analogous to venture capital where the value depends on (1) the probability that the project will be developed and (2) the value (the IRR above the cost of capital) if it is developed.  The earn out provisions should be tied to these two things.</a:t>
            </a:r>
          </a:p>
        </p:txBody>
      </p:sp>
      <p:sp>
        <p:nvSpPr>
          <p:cNvPr id="4" name="Slide Number Placeholder 3">
            <a:extLst>
              <a:ext uri="{FF2B5EF4-FFF2-40B4-BE49-F238E27FC236}">
                <a16:creationId xmlns:a16="http://schemas.microsoft.com/office/drawing/2014/main" id="{C86FD93C-C701-1DD6-C9D9-CD7E9105472E}"/>
              </a:ext>
            </a:extLst>
          </p:cNvPr>
          <p:cNvSpPr>
            <a:spLocks noGrp="1"/>
          </p:cNvSpPr>
          <p:nvPr>
            <p:ph type="sldNum" sz="quarter" idx="12"/>
          </p:nvPr>
        </p:nvSpPr>
        <p:spPr/>
        <p:txBody>
          <a:bodyPr/>
          <a:lstStyle/>
          <a:p>
            <a:fld id="{EB241CD2-1E45-42A3-B213-66A034DF9A3B}" type="slidenum">
              <a:rPr lang="en-GB" smtClean="0"/>
              <a:t>121</a:t>
            </a:fld>
            <a:endParaRPr lang="en-GB" dirty="0"/>
          </a:p>
        </p:txBody>
      </p:sp>
    </p:spTree>
    <p:extLst>
      <p:ext uri="{BB962C8B-B14F-4D97-AF65-F5344CB8AC3E}">
        <p14:creationId xmlns:p14="http://schemas.microsoft.com/office/powerpoint/2010/main" val="384973540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906C8-35EE-FE2A-CF86-3D4249739BB6}"/>
              </a:ext>
            </a:extLst>
          </p:cNvPr>
          <p:cNvSpPr>
            <a:spLocks noGrp="1"/>
          </p:cNvSpPr>
          <p:nvPr>
            <p:ph type="title"/>
          </p:nvPr>
        </p:nvSpPr>
        <p:spPr/>
        <p:txBody>
          <a:bodyPr>
            <a:normAutofit/>
          </a:bodyPr>
          <a:lstStyle/>
          <a:p>
            <a:r>
              <a:rPr lang="en-US" dirty="0"/>
              <a:t>Computation of Equity Cash Flow by Project</a:t>
            </a:r>
          </a:p>
        </p:txBody>
      </p:sp>
      <p:sp>
        <p:nvSpPr>
          <p:cNvPr id="3" name="Content Placeholder 2">
            <a:extLst>
              <a:ext uri="{FF2B5EF4-FFF2-40B4-BE49-F238E27FC236}">
                <a16:creationId xmlns:a16="http://schemas.microsoft.com/office/drawing/2014/main" id="{B238A58A-7CBC-6E77-E227-53B82C094408}"/>
              </a:ext>
            </a:extLst>
          </p:cNvPr>
          <p:cNvSpPr>
            <a:spLocks noGrp="1"/>
          </p:cNvSpPr>
          <p:nvPr>
            <p:ph idx="1"/>
          </p:nvPr>
        </p:nvSpPr>
        <p:spPr>
          <a:xfrm>
            <a:off x="407504" y="1209675"/>
            <a:ext cx="11175395" cy="1394376"/>
          </a:xfrm>
        </p:spPr>
        <p:txBody>
          <a:bodyPr>
            <a:normAutofit fontScale="92500" lnSpcReduction="20000"/>
          </a:bodyPr>
          <a:lstStyle/>
          <a:p>
            <a:r>
              <a:rPr lang="en-US" dirty="0"/>
              <a:t>The excerpt below shows how the equity cash flow depends on the financing and the repayment of debt in the future. One can argue about whether equity or operating cash flows can be used in valuation, but the model makes speculative assumptions about new debt that will be issued, and it also includes speculative assumptions about re-financing of debt. I suggest that at minimum the enterprise value and project IRR should be presented (remember that unless you use economic depreciation the ROIC will not be useful.</a:t>
            </a:r>
          </a:p>
          <a:p>
            <a:endParaRPr lang="en-US" dirty="0"/>
          </a:p>
        </p:txBody>
      </p:sp>
      <p:pic>
        <p:nvPicPr>
          <p:cNvPr id="7" name="Picture 6">
            <a:extLst>
              <a:ext uri="{FF2B5EF4-FFF2-40B4-BE49-F238E27FC236}">
                <a16:creationId xmlns:a16="http://schemas.microsoft.com/office/drawing/2014/main" id="{6357D1B5-4946-9B0A-8950-43FEA4AE28E7}"/>
              </a:ext>
            </a:extLst>
          </p:cNvPr>
          <p:cNvPicPr>
            <a:picLocks noChangeAspect="1"/>
          </p:cNvPicPr>
          <p:nvPr/>
        </p:nvPicPr>
        <p:blipFill>
          <a:blip r:embed="rId2"/>
          <a:stretch>
            <a:fillRect/>
          </a:stretch>
        </p:blipFill>
        <p:spPr>
          <a:xfrm>
            <a:off x="2212717" y="2604052"/>
            <a:ext cx="9370182" cy="4253948"/>
          </a:xfrm>
          <a:prstGeom prst="rect">
            <a:avLst/>
          </a:prstGeom>
        </p:spPr>
      </p:pic>
      <p:sp>
        <p:nvSpPr>
          <p:cNvPr id="4" name="Slide Number Placeholder 3">
            <a:extLst>
              <a:ext uri="{FF2B5EF4-FFF2-40B4-BE49-F238E27FC236}">
                <a16:creationId xmlns:a16="http://schemas.microsoft.com/office/drawing/2014/main" id="{DB917BC5-D48A-F9E9-9B9A-6ECBDDE0E2E4}"/>
              </a:ext>
            </a:extLst>
          </p:cNvPr>
          <p:cNvSpPr>
            <a:spLocks noGrp="1"/>
          </p:cNvSpPr>
          <p:nvPr>
            <p:ph type="sldNum" sz="quarter" idx="12"/>
          </p:nvPr>
        </p:nvSpPr>
        <p:spPr/>
        <p:txBody>
          <a:bodyPr/>
          <a:lstStyle/>
          <a:p>
            <a:fld id="{EB241CD2-1E45-42A3-B213-66A034DF9A3B}" type="slidenum">
              <a:rPr lang="en-GB" smtClean="0"/>
              <a:t>122</a:t>
            </a:fld>
            <a:endParaRPr lang="en-GB" dirty="0"/>
          </a:p>
        </p:txBody>
      </p:sp>
    </p:spTree>
    <p:extLst>
      <p:ext uri="{BB962C8B-B14F-4D97-AF65-F5344CB8AC3E}">
        <p14:creationId xmlns:p14="http://schemas.microsoft.com/office/powerpoint/2010/main" val="280236278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19110-0622-D511-F98B-E7DD6822CAE3}"/>
              </a:ext>
            </a:extLst>
          </p:cNvPr>
          <p:cNvSpPr>
            <a:spLocks noGrp="1"/>
          </p:cNvSpPr>
          <p:nvPr>
            <p:ph type="title"/>
          </p:nvPr>
        </p:nvSpPr>
        <p:spPr/>
        <p:txBody>
          <a:bodyPr/>
          <a:lstStyle/>
          <a:p>
            <a:r>
              <a:rPr lang="en-US" dirty="0"/>
              <a:t>Risks and Discount Rates</a:t>
            </a:r>
          </a:p>
        </p:txBody>
      </p:sp>
      <p:sp>
        <p:nvSpPr>
          <p:cNvPr id="3" name="Content Placeholder 2">
            <a:extLst>
              <a:ext uri="{FF2B5EF4-FFF2-40B4-BE49-F238E27FC236}">
                <a16:creationId xmlns:a16="http://schemas.microsoft.com/office/drawing/2014/main" id="{4C1ABA37-E461-F84F-C8C3-63C5765A7D64}"/>
              </a:ext>
            </a:extLst>
          </p:cNvPr>
          <p:cNvSpPr>
            <a:spLocks noGrp="1"/>
          </p:cNvSpPr>
          <p:nvPr>
            <p:ph idx="1"/>
          </p:nvPr>
        </p:nvSpPr>
        <p:spPr>
          <a:xfrm>
            <a:off x="406400" y="1209675"/>
            <a:ext cx="11301896" cy="5568812"/>
          </a:xfrm>
        </p:spPr>
        <p:txBody>
          <a:bodyPr/>
          <a:lstStyle/>
          <a:p>
            <a:r>
              <a:rPr lang="en-US" dirty="0"/>
              <a:t>I think you can use many concepts from Orsted case study in thinking about risk and value</a:t>
            </a:r>
          </a:p>
          <a:p>
            <a:r>
              <a:rPr lang="en-US" dirty="0"/>
              <a:t>Risk Associated with Operating Projects and Projects Under Construction</a:t>
            </a:r>
          </a:p>
          <a:p>
            <a:pPr lvl="1"/>
            <a:r>
              <a:rPr lang="en-US" dirty="0"/>
              <a:t>Tariff</a:t>
            </a:r>
          </a:p>
          <a:p>
            <a:pPr lvl="1"/>
            <a:r>
              <a:rPr lang="en-US" dirty="0"/>
              <a:t>EPC Wrap</a:t>
            </a:r>
          </a:p>
          <a:p>
            <a:pPr lvl="1"/>
            <a:r>
              <a:rPr lang="en-US" dirty="0"/>
              <a:t>Resource Variation</a:t>
            </a:r>
          </a:p>
          <a:p>
            <a:pPr lvl="1"/>
            <a:r>
              <a:rPr lang="en-US" dirty="0"/>
              <a:t>Operating Expenses</a:t>
            </a:r>
          </a:p>
          <a:p>
            <a:pPr lvl="1"/>
            <a:r>
              <a:rPr lang="en-US" dirty="0"/>
              <a:t>Insurance Expenses</a:t>
            </a:r>
          </a:p>
          <a:p>
            <a:pPr lvl="1"/>
            <a:r>
              <a:rPr lang="en-US" dirty="0"/>
              <a:t>Inflation </a:t>
            </a:r>
          </a:p>
          <a:p>
            <a:r>
              <a:rPr lang="en-US" dirty="0"/>
              <a:t>Information you would like</a:t>
            </a:r>
          </a:p>
          <a:p>
            <a:pPr lvl="1"/>
            <a:r>
              <a:rPr lang="en-US" dirty="0"/>
              <a:t>Full Year Production</a:t>
            </a:r>
          </a:p>
          <a:p>
            <a:pPr lvl="1"/>
            <a:r>
              <a:rPr lang="en-US" dirty="0"/>
              <a:t>Full Year Operating Expenses</a:t>
            </a:r>
          </a:p>
          <a:p>
            <a:pPr lvl="1"/>
            <a:r>
              <a:rPr lang="en-US" dirty="0"/>
              <a:t>Evaluation of EPC progress 						                                                 and EPC Contracts</a:t>
            </a:r>
          </a:p>
        </p:txBody>
      </p:sp>
      <p:sp>
        <p:nvSpPr>
          <p:cNvPr id="4" name="TextBox 3">
            <a:extLst>
              <a:ext uri="{FF2B5EF4-FFF2-40B4-BE49-F238E27FC236}">
                <a16:creationId xmlns:a16="http://schemas.microsoft.com/office/drawing/2014/main" id="{5EB33771-C5C9-3928-13CA-A3099732AD3F}"/>
              </a:ext>
            </a:extLst>
          </p:cNvPr>
          <p:cNvSpPr txBox="1"/>
          <p:nvPr/>
        </p:nvSpPr>
        <p:spPr>
          <a:xfrm>
            <a:off x="8134712" y="2264038"/>
            <a:ext cx="3797748" cy="3693319"/>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For an operating project, the tariff is fixed in nominal terms, there is no more construction risk. One of the biggest risks will be assessment of the capacity factor as was the case for Orsted.</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You would want to see the resource study and trends in the flow rate over time. You would want to carefully evaluate potential effects of climate change and be able to make sensitivity analysis</a:t>
            </a:r>
          </a:p>
        </p:txBody>
      </p:sp>
      <p:sp>
        <p:nvSpPr>
          <p:cNvPr id="5" name="TextBox 4">
            <a:extLst>
              <a:ext uri="{FF2B5EF4-FFF2-40B4-BE49-F238E27FC236}">
                <a16:creationId xmlns:a16="http://schemas.microsoft.com/office/drawing/2014/main" id="{C544DE1D-63FF-2537-792B-5BC59CAF8C09}"/>
              </a:ext>
            </a:extLst>
          </p:cNvPr>
          <p:cNvSpPr txBox="1"/>
          <p:nvPr/>
        </p:nvSpPr>
        <p:spPr>
          <a:xfrm>
            <a:off x="3574638" y="2123831"/>
            <a:ext cx="3797749" cy="1815882"/>
          </a:xfrm>
          <a:prstGeom prst="rect">
            <a:avLst/>
          </a:prstGeom>
          <a:solidFill>
            <a:srgbClr val="FFFF00"/>
          </a:solidFill>
        </p:spPr>
        <p:txBody>
          <a:bodyPr wrap="square" rtlCol="0">
            <a:spAutoFit/>
          </a:bodyPr>
          <a:lstStyle/>
          <a:p>
            <a:r>
              <a:rPr lang="en-US" sz="1600" dirty="0">
                <a:latin typeface="Arial" panose="020B0604020202020204" pitchFamily="34" charset="0"/>
                <a:cs typeface="Arial" panose="020B0604020202020204" pitchFamily="34" charset="0"/>
              </a:rPr>
              <a:t>For projects under construction, you may have varying degrees of construction risk (cost over-run, delay, technical performance). You also do not have any history to verify the assumptions. The discount rate should be higher.</a:t>
            </a:r>
          </a:p>
        </p:txBody>
      </p:sp>
      <p:sp>
        <p:nvSpPr>
          <p:cNvPr id="6" name="Slide Number Placeholder 5">
            <a:extLst>
              <a:ext uri="{FF2B5EF4-FFF2-40B4-BE49-F238E27FC236}">
                <a16:creationId xmlns:a16="http://schemas.microsoft.com/office/drawing/2014/main" id="{DACA11EA-2178-F134-5931-84DDA1A7E754}"/>
              </a:ext>
            </a:extLst>
          </p:cNvPr>
          <p:cNvSpPr>
            <a:spLocks noGrp="1"/>
          </p:cNvSpPr>
          <p:nvPr>
            <p:ph type="sldNum" sz="quarter" idx="12"/>
          </p:nvPr>
        </p:nvSpPr>
        <p:spPr/>
        <p:txBody>
          <a:bodyPr/>
          <a:lstStyle/>
          <a:p>
            <a:fld id="{EB241CD2-1E45-42A3-B213-66A034DF9A3B}" type="slidenum">
              <a:rPr lang="en-GB" smtClean="0"/>
              <a:t>123</a:t>
            </a:fld>
            <a:endParaRPr lang="en-GB" dirty="0"/>
          </a:p>
        </p:txBody>
      </p:sp>
    </p:spTree>
    <p:extLst>
      <p:ext uri="{BB962C8B-B14F-4D97-AF65-F5344CB8AC3E}">
        <p14:creationId xmlns:p14="http://schemas.microsoft.com/office/powerpoint/2010/main" val="27623332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552D1-1CBB-85BB-471D-3C2E08C77B51}"/>
              </a:ext>
            </a:extLst>
          </p:cNvPr>
          <p:cNvSpPr>
            <a:spLocks noGrp="1"/>
          </p:cNvSpPr>
          <p:nvPr>
            <p:ph type="title"/>
          </p:nvPr>
        </p:nvSpPr>
        <p:spPr>
          <a:xfrm>
            <a:off x="266700" y="203202"/>
            <a:ext cx="10141656" cy="654049"/>
          </a:xfrm>
        </p:spPr>
        <p:txBody>
          <a:bodyPr/>
          <a:lstStyle/>
          <a:p>
            <a:r>
              <a:rPr lang="en-US" dirty="0"/>
              <a:t>Terminal Value, BOT and BOO</a:t>
            </a:r>
          </a:p>
        </p:txBody>
      </p:sp>
      <p:sp>
        <p:nvSpPr>
          <p:cNvPr id="3" name="Content Placeholder 2">
            <a:extLst>
              <a:ext uri="{FF2B5EF4-FFF2-40B4-BE49-F238E27FC236}">
                <a16:creationId xmlns:a16="http://schemas.microsoft.com/office/drawing/2014/main" id="{AEBD7D24-02F9-2CE6-B70E-07AADC92CB03}"/>
              </a:ext>
            </a:extLst>
          </p:cNvPr>
          <p:cNvSpPr>
            <a:spLocks noGrp="1"/>
          </p:cNvSpPr>
          <p:nvPr>
            <p:ph idx="1"/>
          </p:nvPr>
        </p:nvSpPr>
        <p:spPr>
          <a:xfrm>
            <a:off x="406400" y="1209675"/>
            <a:ext cx="10862491" cy="2996565"/>
          </a:xfrm>
        </p:spPr>
        <p:txBody>
          <a:bodyPr/>
          <a:lstStyle/>
          <a:p>
            <a:r>
              <a:rPr lang="en-US" dirty="0"/>
              <a:t>As stated in the Orsted case, calculation of terminal value is not useful. In this case, with one exception the cash flow ends at the end of the tariff date. This is because the projects are BOT which stands for build own transfer. There is one project that is BOO which does not have a defined end date. For this project you could make a longer operating period or as hydro projects have such a long life, you could use the simple perpetuity formula: CF/(WACC)</a:t>
            </a:r>
          </a:p>
          <a:p>
            <a:endParaRPr lang="en-US" dirty="0"/>
          </a:p>
        </p:txBody>
      </p:sp>
      <p:sp>
        <p:nvSpPr>
          <p:cNvPr id="4" name="Slide Number Placeholder 3">
            <a:extLst>
              <a:ext uri="{FF2B5EF4-FFF2-40B4-BE49-F238E27FC236}">
                <a16:creationId xmlns:a16="http://schemas.microsoft.com/office/drawing/2014/main" id="{5B0F79E1-A818-195D-3095-B8C71DF2091D}"/>
              </a:ext>
            </a:extLst>
          </p:cNvPr>
          <p:cNvSpPr>
            <a:spLocks noGrp="1"/>
          </p:cNvSpPr>
          <p:nvPr>
            <p:ph type="sldNum" sz="quarter" idx="12"/>
          </p:nvPr>
        </p:nvSpPr>
        <p:spPr>
          <a:xfrm>
            <a:off x="11495315" y="6457951"/>
            <a:ext cx="696685" cy="400050"/>
          </a:xfrm>
        </p:spPr>
        <p:txBody>
          <a:bodyPr/>
          <a:lstStyle/>
          <a:p>
            <a:fld id="{EB241CD2-1E45-42A3-B213-66A034DF9A3B}" type="slidenum">
              <a:rPr lang="en-GB" smtClean="0"/>
              <a:pPr/>
              <a:t>124</a:t>
            </a:fld>
            <a:endParaRPr lang="en-GB" dirty="0"/>
          </a:p>
        </p:txBody>
      </p:sp>
      <p:pic>
        <p:nvPicPr>
          <p:cNvPr id="11" name="Picture 10">
            <a:extLst>
              <a:ext uri="{FF2B5EF4-FFF2-40B4-BE49-F238E27FC236}">
                <a16:creationId xmlns:a16="http://schemas.microsoft.com/office/drawing/2014/main" id="{7D201060-42C5-4F11-8FE3-2F1E14D106E1}"/>
              </a:ext>
            </a:extLst>
          </p:cNvPr>
          <p:cNvPicPr>
            <a:picLocks noChangeAspect="1"/>
          </p:cNvPicPr>
          <p:nvPr/>
        </p:nvPicPr>
        <p:blipFill>
          <a:blip r:embed="rId2"/>
          <a:stretch>
            <a:fillRect/>
          </a:stretch>
        </p:blipFill>
        <p:spPr>
          <a:xfrm>
            <a:off x="326403" y="4084320"/>
            <a:ext cx="11008918" cy="2640147"/>
          </a:xfrm>
          <a:prstGeom prst="rect">
            <a:avLst/>
          </a:prstGeom>
        </p:spPr>
      </p:pic>
    </p:spTree>
    <p:extLst>
      <p:ext uri="{BB962C8B-B14F-4D97-AF65-F5344CB8AC3E}">
        <p14:creationId xmlns:p14="http://schemas.microsoft.com/office/powerpoint/2010/main" val="56737309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0AB2D-07DF-EBA5-D46B-D25749114627}"/>
              </a:ext>
            </a:extLst>
          </p:cNvPr>
          <p:cNvSpPr>
            <a:spLocks noGrp="1"/>
          </p:cNvSpPr>
          <p:nvPr>
            <p:ph type="title"/>
          </p:nvPr>
        </p:nvSpPr>
        <p:spPr/>
        <p:txBody>
          <a:bodyPr/>
          <a:lstStyle/>
          <a:p>
            <a:r>
              <a:rPr lang="en-US" dirty="0"/>
              <a:t>Modelling Presentation and Issues</a:t>
            </a:r>
          </a:p>
        </p:txBody>
      </p:sp>
      <p:sp>
        <p:nvSpPr>
          <p:cNvPr id="3" name="Content Placeholder 2">
            <a:extLst>
              <a:ext uri="{FF2B5EF4-FFF2-40B4-BE49-F238E27FC236}">
                <a16:creationId xmlns:a16="http://schemas.microsoft.com/office/drawing/2014/main" id="{63F4F429-265D-DA93-9958-14938C524ACE}"/>
              </a:ext>
            </a:extLst>
          </p:cNvPr>
          <p:cNvSpPr>
            <a:spLocks noGrp="1"/>
          </p:cNvSpPr>
          <p:nvPr>
            <p:ph idx="1"/>
          </p:nvPr>
        </p:nvSpPr>
        <p:spPr>
          <a:xfrm>
            <a:off x="406400" y="1209675"/>
            <a:ext cx="11088915" cy="572362"/>
          </a:xfrm>
        </p:spPr>
        <p:txBody>
          <a:bodyPr>
            <a:normAutofit fontScale="85000" lnSpcReduction="10000"/>
          </a:bodyPr>
          <a:lstStyle/>
          <a:p>
            <a:r>
              <a:rPr lang="en-US" dirty="0"/>
              <a:t>The model puts all of the projects together in a single sheet. This results in complex and in my opinion unacceptable formulas. The format also makes it difficult to understand the risks of individual projects. </a:t>
            </a:r>
          </a:p>
          <a:p>
            <a:endParaRPr lang="en-US" dirty="0"/>
          </a:p>
        </p:txBody>
      </p:sp>
      <p:sp>
        <p:nvSpPr>
          <p:cNvPr id="6" name="TextBox 5">
            <a:extLst>
              <a:ext uri="{FF2B5EF4-FFF2-40B4-BE49-F238E27FC236}">
                <a16:creationId xmlns:a16="http://schemas.microsoft.com/office/drawing/2014/main" id="{1A3F9845-1029-B906-B5F0-84CC5DD8F892}"/>
              </a:ext>
            </a:extLst>
          </p:cNvPr>
          <p:cNvSpPr txBox="1"/>
          <p:nvPr/>
        </p:nvSpPr>
        <p:spPr>
          <a:xfrm>
            <a:off x="10093857" y="2809141"/>
            <a:ext cx="1887047" cy="1569660"/>
          </a:xfrm>
          <a:prstGeom prst="rect">
            <a:avLst/>
          </a:prstGeom>
          <a:solidFill>
            <a:srgbClr val="FFFF00"/>
          </a:solidFill>
        </p:spPr>
        <p:txBody>
          <a:bodyPr wrap="square" rtlCol="0">
            <a:spAutoFit/>
          </a:bodyPr>
          <a:lstStyle/>
          <a:p>
            <a:r>
              <a:rPr lang="en-US" sz="1600" dirty="0">
                <a:latin typeface="Arial" panose="020B0604020202020204" pitchFamily="34" charset="0"/>
                <a:cs typeface="Arial" panose="020B0604020202020204" pitchFamily="34" charset="0"/>
              </a:rPr>
              <a:t>If anybody is proud of a formula like this, they should not be allowed to touch a spreadsheet</a:t>
            </a:r>
          </a:p>
        </p:txBody>
      </p:sp>
      <p:pic>
        <p:nvPicPr>
          <p:cNvPr id="8" name="Picture 7">
            <a:extLst>
              <a:ext uri="{FF2B5EF4-FFF2-40B4-BE49-F238E27FC236}">
                <a16:creationId xmlns:a16="http://schemas.microsoft.com/office/drawing/2014/main" id="{15D25FF4-9AD6-808A-D859-F7BAFCBB3664}"/>
              </a:ext>
            </a:extLst>
          </p:cNvPr>
          <p:cNvPicPr>
            <a:picLocks noChangeAspect="1"/>
          </p:cNvPicPr>
          <p:nvPr/>
        </p:nvPicPr>
        <p:blipFill>
          <a:blip r:embed="rId2"/>
          <a:stretch>
            <a:fillRect/>
          </a:stretch>
        </p:blipFill>
        <p:spPr>
          <a:xfrm>
            <a:off x="65732" y="1982334"/>
            <a:ext cx="9880407" cy="4792934"/>
          </a:xfrm>
          <a:prstGeom prst="rect">
            <a:avLst/>
          </a:prstGeom>
        </p:spPr>
      </p:pic>
      <p:sp>
        <p:nvSpPr>
          <p:cNvPr id="4" name="Slide Number Placeholder 3">
            <a:extLst>
              <a:ext uri="{FF2B5EF4-FFF2-40B4-BE49-F238E27FC236}">
                <a16:creationId xmlns:a16="http://schemas.microsoft.com/office/drawing/2014/main" id="{8A0F95C6-552F-73E9-7960-EF999917AA28}"/>
              </a:ext>
            </a:extLst>
          </p:cNvPr>
          <p:cNvSpPr>
            <a:spLocks noGrp="1"/>
          </p:cNvSpPr>
          <p:nvPr>
            <p:ph type="sldNum" sz="quarter" idx="12"/>
          </p:nvPr>
        </p:nvSpPr>
        <p:spPr/>
        <p:txBody>
          <a:bodyPr/>
          <a:lstStyle/>
          <a:p>
            <a:fld id="{EB241CD2-1E45-42A3-B213-66A034DF9A3B}" type="slidenum">
              <a:rPr lang="en-GB" smtClean="0"/>
              <a:t>125</a:t>
            </a:fld>
            <a:endParaRPr lang="en-GB" dirty="0"/>
          </a:p>
        </p:txBody>
      </p:sp>
    </p:spTree>
    <p:extLst>
      <p:ext uri="{BB962C8B-B14F-4D97-AF65-F5344CB8AC3E}">
        <p14:creationId xmlns:p14="http://schemas.microsoft.com/office/powerpoint/2010/main" val="377431630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59B5B-7EE1-32E4-CDFF-CF1D0A130F5E}"/>
              </a:ext>
            </a:extLst>
          </p:cNvPr>
          <p:cNvSpPr>
            <a:spLocks noGrp="1"/>
          </p:cNvSpPr>
          <p:nvPr>
            <p:ph type="ctrTitle"/>
          </p:nvPr>
        </p:nvSpPr>
        <p:spPr>
          <a:xfrm>
            <a:off x="707572" y="2441324"/>
            <a:ext cx="8485262" cy="1767794"/>
          </a:xfrm>
        </p:spPr>
        <p:txBody>
          <a:bodyPr>
            <a:normAutofit fontScale="90000"/>
          </a:bodyPr>
          <a:lstStyle/>
          <a:p>
            <a:r>
              <a:rPr lang="en-US" dirty="0"/>
              <a:t>Separate Project by Project Analysis and Alternative Valuation</a:t>
            </a:r>
          </a:p>
        </p:txBody>
      </p:sp>
    </p:spTree>
    <p:extLst>
      <p:ext uri="{BB962C8B-B14F-4D97-AF65-F5344CB8AC3E}">
        <p14:creationId xmlns:p14="http://schemas.microsoft.com/office/powerpoint/2010/main" val="335129798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12A0DDE-F7E8-F950-4614-03498D029733}"/>
              </a:ext>
            </a:extLst>
          </p:cNvPr>
          <p:cNvPicPr>
            <a:picLocks noChangeAspect="1"/>
          </p:cNvPicPr>
          <p:nvPr/>
        </p:nvPicPr>
        <p:blipFill>
          <a:blip r:embed="rId2"/>
          <a:stretch>
            <a:fillRect/>
          </a:stretch>
        </p:blipFill>
        <p:spPr>
          <a:xfrm>
            <a:off x="158278" y="2543970"/>
            <a:ext cx="8611254" cy="4314030"/>
          </a:xfrm>
          <a:prstGeom prst="rect">
            <a:avLst/>
          </a:prstGeom>
        </p:spPr>
      </p:pic>
      <p:sp>
        <p:nvSpPr>
          <p:cNvPr id="2" name="Title 1">
            <a:extLst>
              <a:ext uri="{FF2B5EF4-FFF2-40B4-BE49-F238E27FC236}">
                <a16:creationId xmlns:a16="http://schemas.microsoft.com/office/drawing/2014/main" id="{FCDAB6AF-B623-88ED-60C9-AB638080E93B}"/>
              </a:ext>
            </a:extLst>
          </p:cNvPr>
          <p:cNvSpPr>
            <a:spLocks noGrp="1"/>
          </p:cNvSpPr>
          <p:nvPr>
            <p:ph type="title"/>
          </p:nvPr>
        </p:nvSpPr>
        <p:spPr>
          <a:xfrm>
            <a:off x="266700" y="203202"/>
            <a:ext cx="10141656" cy="654049"/>
          </a:xfrm>
        </p:spPr>
        <p:txBody>
          <a:bodyPr>
            <a:normAutofit fontScale="90000"/>
          </a:bodyPr>
          <a:lstStyle/>
          <a:p>
            <a:r>
              <a:rPr lang="en-US" dirty="0"/>
              <a:t>Alternative Presentation Project by Project – Timelines and Energy Production</a:t>
            </a:r>
          </a:p>
        </p:txBody>
      </p:sp>
      <p:sp>
        <p:nvSpPr>
          <p:cNvPr id="3" name="Content Placeholder 2">
            <a:extLst>
              <a:ext uri="{FF2B5EF4-FFF2-40B4-BE49-F238E27FC236}">
                <a16:creationId xmlns:a16="http://schemas.microsoft.com/office/drawing/2014/main" id="{B7949A8F-F762-484D-6AB4-423BB5601B6B}"/>
              </a:ext>
            </a:extLst>
          </p:cNvPr>
          <p:cNvSpPr>
            <a:spLocks noGrp="1"/>
          </p:cNvSpPr>
          <p:nvPr>
            <p:ph idx="1"/>
          </p:nvPr>
        </p:nvSpPr>
        <p:spPr>
          <a:xfrm>
            <a:off x="406400" y="1209674"/>
            <a:ext cx="11263086" cy="1334295"/>
          </a:xfrm>
        </p:spPr>
        <p:txBody>
          <a:bodyPr>
            <a:normAutofit fontScale="92500" lnSpcReduction="10000"/>
          </a:bodyPr>
          <a:lstStyle/>
          <a:p>
            <a:r>
              <a:rPr lang="en-US" dirty="0"/>
              <a:t>I suggest making an alternative presentation where you can look at individual projects beginning with how much production is obtained. You can present all drivers on a transparent basis moving to revenues, operating expenses, capital expenditures after which you can compute pre-tax project IRR. Then you can compute taxes without financing and compute project IRR. An important part of this presentation is the actual capacity factor for the first year of operation.</a:t>
            </a:r>
          </a:p>
        </p:txBody>
      </p:sp>
      <p:sp>
        <p:nvSpPr>
          <p:cNvPr id="4" name="Slide Number Placeholder 3">
            <a:extLst>
              <a:ext uri="{FF2B5EF4-FFF2-40B4-BE49-F238E27FC236}">
                <a16:creationId xmlns:a16="http://schemas.microsoft.com/office/drawing/2014/main" id="{319A90C2-4936-9093-B600-B71071668966}"/>
              </a:ext>
            </a:extLst>
          </p:cNvPr>
          <p:cNvSpPr>
            <a:spLocks noGrp="1"/>
          </p:cNvSpPr>
          <p:nvPr>
            <p:ph type="sldNum" sz="quarter" idx="12"/>
          </p:nvPr>
        </p:nvSpPr>
        <p:spPr>
          <a:xfrm>
            <a:off x="11495315" y="6457951"/>
            <a:ext cx="696685" cy="400050"/>
          </a:xfrm>
        </p:spPr>
        <p:txBody>
          <a:bodyPr/>
          <a:lstStyle/>
          <a:p>
            <a:fld id="{EB241CD2-1E45-42A3-B213-66A034DF9A3B}" type="slidenum">
              <a:rPr lang="en-GB" smtClean="0"/>
              <a:pPr/>
              <a:t>127</a:t>
            </a:fld>
            <a:endParaRPr lang="en-GB" dirty="0"/>
          </a:p>
        </p:txBody>
      </p:sp>
      <p:sp>
        <p:nvSpPr>
          <p:cNvPr id="8" name="TextBox 7">
            <a:extLst>
              <a:ext uri="{FF2B5EF4-FFF2-40B4-BE49-F238E27FC236}">
                <a16:creationId xmlns:a16="http://schemas.microsoft.com/office/drawing/2014/main" id="{775E822C-F519-189A-123E-CE200AC65427}"/>
              </a:ext>
            </a:extLst>
          </p:cNvPr>
          <p:cNvSpPr txBox="1"/>
          <p:nvPr/>
        </p:nvSpPr>
        <p:spPr>
          <a:xfrm>
            <a:off x="7798584" y="3017260"/>
            <a:ext cx="2452255" cy="954107"/>
          </a:xfrm>
          <a:prstGeom prst="rect">
            <a:avLst/>
          </a:prstGeom>
          <a:solidFill>
            <a:srgbClr val="FFFF00"/>
          </a:solidFill>
        </p:spPr>
        <p:txBody>
          <a:bodyPr wrap="square" rtlCol="0">
            <a:spAutoFit/>
          </a:bodyPr>
          <a:lstStyle/>
          <a:p>
            <a:r>
              <a:rPr lang="en-US" sz="1400" dirty="0">
                <a:latin typeface="Arial" panose="020B0604020202020204" pitchFamily="34" charset="0"/>
                <a:cs typeface="Arial" panose="020B0604020202020204" pitchFamily="34" charset="0"/>
              </a:rPr>
              <a:t>The model was provided at the end of 2024. You should demand capacity factor data for 2024</a:t>
            </a:r>
          </a:p>
        </p:txBody>
      </p:sp>
      <p:cxnSp>
        <p:nvCxnSpPr>
          <p:cNvPr id="10" name="Straight Arrow Connector 9">
            <a:extLst>
              <a:ext uri="{FF2B5EF4-FFF2-40B4-BE49-F238E27FC236}">
                <a16:creationId xmlns:a16="http://schemas.microsoft.com/office/drawing/2014/main" id="{DF13994B-CE01-1A6E-A738-5E9CA9B3A160}"/>
              </a:ext>
            </a:extLst>
          </p:cNvPr>
          <p:cNvCxnSpPr>
            <a:cxnSpLocks/>
          </p:cNvCxnSpPr>
          <p:nvPr/>
        </p:nvCxnSpPr>
        <p:spPr>
          <a:xfrm flipH="1">
            <a:off x="5146766" y="3971367"/>
            <a:ext cx="3715847" cy="15934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567465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1272F88-374E-5F46-F179-89A29E60F027}"/>
              </a:ext>
            </a:extLst>
          </p:cNvPr>
          <p:cNvPicPr>
            <a:picLocks noChangeAspect="1"/>
          </p:cNvPicPr>
          <p:nvPr/>
        </p:nvPicPr>
        <p:blipFill>
          <a:blip r:embed="rId2"/>
          <a:stretch>
            <a:fillRect/>
          </a:stretch>
        </p:blipFill>
        <p:spPr>
          <a:xfrm>
            <a:off x="792480" y="2183618"/>
            <a:ext cx="9484540" cy="4548107"/>
          </a:xfrm>
          <a:prstGeom prst="rect">
            <a:avLst/>
          </a:prstGeom>
        </p:spPr>
      </p:pic>
      <p:sp>
        <p:nvSpPr>
          <p:cNvPr id="2" name="Title 1">
            <a:extLst>
              <a:ext uri="{FF2B5EF4-FFF2-40B4-BE49-F238E27FC236}">
                <a16:creationId xmlns:a16="http://schemas.microsoft.com/office/drawing/2014/main" id="{3A36A9D9-0BB4-47BC-3FDA-C3BF400CACC6}"/>
              </a:ext>
            </a:extLst>
          </p:cNvPr>
          <p:cNvSpPr>
            <a:spLocks noGrp="1"/>
          </p:cNvSpPr>
          <p:nvPr>
            <p:ph type="title"/>
          </p:nvPr>
        </p:nvSpPr>
        <p:spPr>
          <a:xfrm>
            <a:off x="266700" y="203202"/>
            <a:ext cx="10141656" cy="654049"/>
          </a:xfrm>
        </p:spPr>
        <p:txBody>
          <a:bodyPr>
            <a:normAutofit fontScale="90000"/>
          </a:bodyPr>
          <a:lstStyle/>
          <a:p>
            <a:r>
              <a:rPr lang="en-US" dirty="0"/>
              <a:t>Alternative Presentation by Project – Revenues and Expenses with Actuals</a:t>
            </a:r>
          </a:p>
        </p:txBody>
      </p:sp>
      <p:sp>
        <p:nvSpPr>
          <p:cNvPr id="3" name="Content Placeholder 2">
            <a:extLst>
              <a:ext uri="{FF2B5EF4-FFF2-40B4-BE49-F238E27FC236}">
                <a16:creationId xmlns:a16="http://schemas.microsoft.com/office/drawing/2014/main" id="{94376C2E-1428-D06D-3789-2F4E2F0B284A}"/>
              </a:ext>
            </a:extLst>
          </p:cNvPr>
          <p:cNvSpPr>
            <a:spLocks noGrp="1"/>
          </p:cNvSpPr>
          <p:nvPr>
            <p:ph idx="1"/>
          </p:nvPr>
        </p:nvSpPr>
        <p:spPr>
          <a:xfrm>
            <a:off x="406400" y="857251"/>
            <a:ext cx="11157934" cy="1241119"/>
          </a:xfrm>
        </p:spPr>
        <p:txBody>
          <a:bodyPr>
            <a:normAutofit fontScale="92500"/>
          </a:bodyPr>
          <a:lstStyle/>
          <a:p>
            <a:r>
              <a:rPr lang="en-US" dirty="0"/>
              <a:t>The subsequent part of the model for a single project that is repeated for each project is shown below. This section illustrates questions that should be asked about historic operating cost relative to actual cost. As with energy production, you should demand the operating costs for the year 2024. I understand that increasing insurance expenses has become more of and issue.</a:t>
            </a:r>
          </a:p>
          <a:p>
            <a:endParaRPr lang="en-US" dirty="0"/>
          </a:p>
        </p:txBody>
      </p:sp>
      <p:sp>
        <p:nvSpPr>
          <p:cNvPr id="4" name="Slide Number Placeholder 3">
            <a:extLst>
              <a:ext uri="{FF2B5EF4-FFF2-40B4-BE49-F238E27FC236}">
                <a16:creationId xmlns:a16="http://schemas.microsoft.com/office/drawing/2014/main" id="{9B5F31CE-5309-3983-229A-603B02135CCB}"/>
              </a:ext>
            </a:extLst>
          </p:cNvPr>
          <p:cNvSpPr>
            <a:spLocks noGrp="1"/>
          </p:cNvSpPr>
          <p:nvPr>
            <p:ph type="sldNum" sz="quarter" idx="12"/>
          </p:nvPr>
        </p:nvSpPr>
        <p:spPr>
          <a:xfrm>
            <a:off x="11495315" y="6457951"/>
            <a:ext cx="696685" cy="400050"/>
          </a:xfrm>
        </p:spPr>
        <p:txBody>
          <a:bodyPr/>
          <a:lstStyle/>
          <a:p>
            <a:fld id="{EB241CD2-1E45-42A3-B213-66A034DF9A3B}" type="slidenum">
              <a:rPr lang="en-GB" smtClean="0"/>
              <a:pPr/>
              <a:t>128</a:t>
            </a:fld>
            <a:endParaRPr lang="en-GB" dirty="0"/>
          </a:p>
        </p:txBody>
      </p:sp>
      <p:sp>
        <p:nvSpPr>
          <p:cNvPr id="6" name="TextBox 5">
            <a:extLst>
              <a:ext uri="{FF2B5EF4-FFF2-40B4-BE49-F238E27FC236}">
                <a16:creationId xmlns:a16="http://schemas.microsoft.com/office/drawing/2014/main" id="{D9A16098-0A6B-0B94-BE26-178832AD1B63}"/>
              </a:ext>
            </a:extLst>
          </p:cNvPr>
          <p:cNvSpPr txBox="1"/>
          <p:nvPr/>
        </p:nvSpPr>
        <p:spPr>
          <a:xfrm>
            <a:off x="9867719" y="2559988"/>
            <a:ext cx="1828800" cy="954107"/>
          </a:xfrm>
          <a:prstGeom prst="rect">
            <a:avLst/>
          </a:prstGeom>
          <a:solidFill>
            <a:srgbClr val="FFFF00"/>
          </a:solidFill>
        </p:spPr>
        <p:txBody>
          <a:bodyPr wrap="square" rtlCol="0">
            <a:spAutoFit/>
          </a:bodyPr>
          <a:lstStyle/>
          <a:p>
            <a:r>
              <a:rPr lang="en-US" sz="1400" dirty="0">
                <a:latin typeface="Arial" panose="020B0604020202020204" pitchFamily="34" charset="0"/>
                <a:cs typeface="Arial" panose="020B0604020202020204" pitchFamily="34" charset="0"/>
              </a:rPr>
              <a:t>Note the high level or operating expense relative to projected expense</a:t>
            </a:r>
          </a:p>
        </p:txBody>
      </p:sp>
      <p:cxnSp>
        <p:nvCxnSpPr>
          <p:cNvPr id="8" name="Straight Arrow Connector 7">
            <a:extLst>
              <a:ext uri="{FF2B5EF4-FFF2-40B4-BE49-F238E27FC236}">
                <a16:creationId xmlns:a16="http://schemas.microsoft.com/office/drawing/2014/main" id="{EC133E00-1F1F-3A61-B2DE-AEA61C2382A4}"/>
              </a:ext>
            </a:extLst>
          </p:cNvPr>
          <p:cNvCxnSpPr>
            <a:cxnSpLocks/>
          </p:cNvCxnSpPr>
          <p:nvPr/>
        </p:nvCxnSpPr>
        <p:spPr>
          <a:xfrm flipH="1">
            <a:off x="6696891" y="2856411"/>
            <a:ext cx="3170828" cy="25864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446D6AEC-736E-619F-9618-18397ADA8215}"/>
              </a:ext>
            </a:extLst>
          </p:cNvPr>
          <p:cNvCxnSpPr>
            <a:cxnSpLocks/>
          </p:cNvCxnSpPr>
          <p:nvPr/>
        </p:nvCxnSpPr>
        <p:spPr>
          <a:xfrm flipH="1">
            <a:off x="6566262" y="3239589"/>
            <a:ext cx="3301457" cy="29809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592297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FBC25-E551-96E7-1990-3392F59C005B}"/>
              </a:ext>
            </a:extLst>
          </p:cNvPr>
          <p:cNvSpPr>
            <a:spLocks noGrp="1"/>
          </p:cNvSpPr>
          <p:nvPr>
            <p:ph type="title"/>
          </p:nvPr>
        </p:nvSpPr>
        <p:spPr>
          <a:xfrm>
            <a:off x="266700" y="203202"/>
            <a:ext cx="10141656" cy="654049"/>
          </a:xfrm>
        </p:spPr>
        <p:txBody>
          <a:bodyPr>
            <a:normAutofit fontScale="90000"/>
          </a:bodyPr>
          <a:lstStyle/>
          <a:p>
            <a:r>
              <a:rPr lang="en-US" dirty="0"/>
              <a:t>Presentation of Free Cash Flow, Project IRR, Enterprise Value and EV/EBITDA</a:t>
            </a:r>
          </a:p>
        </p:txBody>
      </p:sp>
      <p:sp>
        <p:nvSpPr>
          <p:cNvPr id="3" name="Content Placeholder 2">
            <a:extLst>
              <a:ext uri="{FF2B5EF4-FFF2-40B4-BE49-F238E27FC236}">
                <a16:creationId xmlns:a16="http://schemas.microsoft.com/office/drawing/2014/main" id="{4BA44D14-56F8-77FE-C24D-90D4ABE3467B}"/>
              </a:ext>
            </a:extLst>
          </p:cNvPr>
          <p:cNvSpPr>
            <a:spLocks noGrp="1"/>
          </p:cNvSpPr>
          <p:nvPr>
            <p:ph idx="1"/>
          </p:nvPr>
        </p:nvSpPr>
        <p:spPr>
          <a:xfrm>
            <a:off x="406400" y="1209674"/>
            <a:ext cx="11088688" cy="1015257"/>
          </a:xfrm>
        </p:spPr>
        <p:txBody>
          <a:bodyPr>
            <a:normAutofit fontScale="85000" lnSpcReduction="10000"/>
          </a:bodyPr>
          <a:lstStyle/>
          <a:p>
            <a:r>
              <a:rPr lang="en-US" dirty="0"/>
              <a:t>Once the projects are shown in separate sheets, you can compute project IRR and enterprise value as illustrated below. Note that if you are careful with the timelines that you can make the valuations flexible and include the capital expenditures as a deduction from free cash flow. As explained in the Orsted case, the EV/EBITDA declines as projects age and it increases as new projects are added to the portfolio.</a:t>
            </a:r>
          </a:p>
          <a:p>
            <a:endParaRPr lang="en-US" dirty="0"/>
          </a:p>
        </p:txBody>
      </p:sp>
      <p:sp>
        <p:nvSpPr>
          <p:cNvPr id="4" name="Slide Number Placeholder 3">
            <a:extLst>
              <a:ext uri="{FF2B5EF4-FFF2-40B4-BE49-F238E27FC236}">
                <a16:creationId xmlns:a16="http://schemas.microsoft.com/office/drawing/2014/main" id="{B3B45AEE-5C14-09F5-FF6C-05E29176991D}"/>
              </a:ext>
            </a:extLst>
          </p:cNvPr>
          <p:cNvSpPr>
            <a:spLocks noGrp="1"/>
          </p:cNvSpPr>
          <p:nvPr>
            <p:ph type="sldNum" sz="quarter" idx="12"/>
          </p:nvPr>
        </p:nvSpPr>
        <p:spPr>
          <a:xfrm>
            <a:off x="11495315" y="6457951"/>
            <a:ext cx="696685" cy="400050"/>
          </a:xfrm>
        </p:spPr>
        <p:txBody>
          <a:bodyPr/>
          <a:lstStyle/>
          <a:p>
            <a:fld id="{EB241CD2-1E45-42A3-B213-66A034DF9A3B}" type="slidenum">
              <a:rPr lang="en-GB" smtClean="0"/>
              <a:pPr/>
              <a:t>129</a:t>
            </a:fld>
            <a:endParaRPr lang="en-GB" dirty="0"/>
          </a:p>
        </p:txBody>
      </p:sp>
      <p:pic>
        <p:nvPicPr>
          <p:cNvPr id="5" name="Picture 4">
            <a:extLst>
              <a:ext uri="{FF2B5EF4-FFF2-40B4-BE49-F238E27FC236}">
                <a16:creationId xmlns:a16="http://schemas.microsoft.com/office/drawing/2014/main" id="{1F9323F4-DE2D-3709-348E-1CBA09BB5F0E}"/>
              </a:ext>
            </a:extLst>
          </p:cNvPr>
          <p:cNvPicPr>
            <a:picLocks noChangeAspect="1"/>
          </p:cNvPicPr>
          <p:nvPr/>
        </p:nvPicPr>
        <p:blipFill>
          <a:blip r:embed="rId2"/>
          <a:stretch>
            <a:fillRect/>
          </a:stretch>
        </p:blipFill>
        <p:spPr>
          <a:xfrm>
            <a:off x="755779" y="2507356"/>
            <a:ext cx="9781592" cy="4256153"/>
          </a:xfrm>
          <a:prstGeom prst="rect">
            <a:avLst/>
          </a:prstGeom>
        </p:spPr>
      </p:pic>
    </p:spTree>
    <p:extLst>
      <p:ext uri="{BB962C8B-B14F-4D97-AF65-F5344CB8AC3E}">
        <p14:creationId xmlns:p14="http://schemas.microsoft.com/office/powerpoint/2010/main" val="927731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311A495-25B0-F8E2-92D5-315A5C244358}"/>
              </a:ext>
            </a:extLst>
          </p:cNvPr>
          <p:cNvPicPr>
            <a:picLocks noChangeAspect="1"/>
          </p:cNvPicPr>
          <p:nvPr/>
        </p:nvPicPr>
        <p:blipFill>
          <a:blip r:embed="rId2"/>
          <a:stretch>
            <a:fillRect/>
          </a:stretch>
        </p:blipFill>
        <p:spPr>
          <a:xfrm>
            <a:off x="5966926" y="2682551"/>
            <a:ext cx="5410200" cy="3381922"/>
          </a:xfrm>
          <a:prstGeom prst="rect">
            <a:avLst/>
          </a:prstGeom>
        </p:spPr>
      </p:pic>
      <p:sp>
        <p:nvSpPr>
          <p:cNvPr id="2" name="Title 1">
            <a:extLst>
              <a:ext uri="{FF2B5EF4-FFF2-40B4-BE49-F238E27FC236}">
                <a16:creationId xmlns:a16="http://schemas.microsoft.com/office/drawing/2014/main" id="{5FCC1D45-628D-BCBF-3542-41565CD3F644}"/>
              </a:ext>
            </a:extLst>
          </p:cNvPr>
          <p:cNvSpPr>
            <a:spLocks noGrp="1"/>
          </p:cNvSpPr>
          <p:nvPr>
            <p:ph type="title"/>
          </p:nvPr>
        </p:nvSpPr>
        <p:spPr/>
        <p:txBody>
          <a:bodyPr>
            <a:normAutofit/>
          </a:bodyPr>
          <a:lstStyle/>
          <a:p>
            <a:r>
              <a:rPr lang="en-US" dirty="0"/>
              <a:t>M&amp;A Analysis for Companies Like Orsted</a:t>
            </a:r>
          </a:p>
        </p:txBody>
      </p:sp>
      <p:sp>
        <p:nvSpPr>
          <p:cNvPr id="3" name="Content Placeholder 2">
            <a:extLst>
              <a:ext uri="{FF2B5EF4-FFF2-40B4-BE49-F238E27FC236}">
                <a16:creationId xmlns:a16="http://schemas.microsoft.com/office/drawing/2014/main" id="{697B2C88-A83B-9109-A758-A16CC53D7A8F}"/>
              </a:ext>
            </a:extLst>
          </p:cNvPr>
          <p:cNvSpPr>
            <a:spLocks noGrp="1"/>
          </p:cNvSpPr>
          <p:nvPr>
            <p:ph idx="1"/>
          </p:nvPr>
        </p:nvSpPr>
        <p:spPr>
          <a:xfrm>
            <a:off x="406401" y="1209675"/>
            <a:ext cx="7509690" cy="4250599"/>
          </a:xfrm>
          <a:solidFill>
            <a:schemeClr val="bg1"/>
          </a:solidFill>
        </p:spPr>
        <p:txBody>
          <a:bodyPr>
            <a:normAutofit/>
          </a:bodyPr>
          <a:lstStyle/>
          <a:p>
            <a:r>
              <a:rPr lang="en-US" sz="1800" dirty="0"/>
              <a:t>The valuation analysis for renewable companies, projects or assets could involve</a:t>
            </a:r>
          </a:p>
          <a:p>
            <a:pPr lvl="1"/>
            <a:r>
              <a:rPr lang="en-US" sz="1600" dirty="0"/>
              <a:t>Valuing a portfolio of existing assets that are at different stages of development, construction and operation</a:t>
            </a:r>
          </a:p>
          <a:p>
            <a:pPr lvl="1"/>
            <a:r>
              <a:rPr lang="en-US" sz="1600" dirty="0"/>
              <a:t>Valuing single assets</a:t>
            </a:r>
          </a:p>
          <a:p>
            <a:pPr lvl="1"/>
            <a:r>
              <a:rPr lang="en-US" sz="1600" dirty="0"/>
              <a:t>Valuing the entire corporation including potential for continued growth</a:t>
            </a:r>
          </a:p>
          <a:p>
            <a:r>
              <a:rPr lang="en-US" sz="1800" dirty="0"/>
              <a:t>In each of the valuation tasks, you would need to make an assessment of the cash flow over the remaining life of assets and understand:</a:t>
            </a:r>
          </a:p>
          <a:p>
            <a:pPr lvl="1"/>
            <a:r>
              <a:rPr lang="en-US" sz="1600" dirty="0"/>
              <a:t>How the assets earn revenues (what is the subsidy scheme and what happens after the subsidy scheme expires when prices can become variable or merchant)</a:t>
            </a:r>
          </a:p>
          <a:p>
            <a:pPr lvl="1"/>
            <a:r>
              <a:rPr lang="en-US" sz="1600" dirty="0"/>
              <a:t>What is the quantity of electricity produced and how can this vary over time</a:t>
            </a:r>
          </a:p>
          <a:p>
            <a:pPr lvl="1"/>
            <a:r>
              <a:rPr lang="en-US" sz="1600" dirty="0"/>
              <a:t>What are the development costs and capital costs and what is the exposure to changes in the costs</a:t>
            </a:r>
          </a:p>
        </p:txBody>
      </p:sp>
      <p:sp>
        <p:nvSpPr>
          <p:cNvPr id="4" name="Slide Number Placeholder 3">
            <a:extLst>
              <a:ext uri="{FF2B5EF4-FFF2-40B4-BE49-F238E27FC236}">
                <a16:creationId xmlns:a16="http://schemas.microsoft.com/office/drawing/2014/main" id="{D9B945FC-29FB-9BD5-324F-003ADC62EC71}"/>
              </a:ext>
            </a:extLst>
          </p:cNvPr>
          <p:cNvSpPr>
            <a:spLocks noGrp="1"/>
          </p:cNvSpPr>
          <p:nvPr>
            <p:ph type="sldNum" sz="quarter" idx="12"/>
          </p:nvPr>
        </p:nvSpPr>
        <p:spPr/>
        <p:txBody>
          <a:bodyPr/>
          <a:lstStyle/>
          <a:p>
            <a:fld id="{EB241CD2-1E45-42A3-B213-66A034DF9A3B}" type="slidenum">
              <a:rPr lang="en-GB" smtClean="0"/>
              <a:t>13</a:t>
            </a:fld>
            <a:endParaRPr lang="en-GB" dirty="0"/>
          </a:p>
        </p:txBody>
      </p:sp>
    </p:spTree>
    <p:extLst>
      <p:ext uri="{BB962C8B-B14F-4D97-AF65-F5344CB8AC3E}">
        <p14:creationId xmlns:p14="http://schemas.microsoft.com/office/powerpoint/2010/main" val="268647257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5F923-9D1B-05CB-4D87-2AA75DA72A18}"/>
              </a:ext>
            </a:extLst>
          </p:cNvPr>
          <p:cNvSpPr>
            <a:spLocks noGrp="1"/>
          </p:cNvSpPr>
          <p:nvPr>
            <p:ph type="title"/>
          </p:nvPr>
        </p:nvSpPr>
        <p:spPr>
          <a:xfrm>
            <a:off x="266700" y="203202"/>
            <a:ext cx="10141656" cy="654049"/>
          </a:xfrm>
        </p:spPr>
        <p:txBody>
          <a:bodyPr/>
          <a:lstStyle/>
          <a:p>
            <a:r>
              <a:rPr lang="en-US" dirty="0"/>
              <a:t>Cash Flow Patterns of Projects</a:t>
            </a:r>
          </a:p>
        </p:txBody>
      </p:sp>
      <p:sp>
        <p:nvSpPr>
          <p:cNvPr id="3" name="Content Placeholder 2">
            <a:extLst>
              <a:ext uri="{FF2B5EF4-FFF2-40B4-BE49-F238E27FC236}">
                <a16:creationId xmlns:a16="http://schemas.microsoft.com/office/drawing/2014/main" id="{8017F78F-061B-19A6-4293-48229C833748}"/>
              </a:ext>
            </a:extLst>
          </p:cNvPr>
          <p:cNvSpPr>
            <a:spLocks noGrp="1"/>
          </p:cNvSpPr>
          <p:nvPr>
            <p:ph idx="1"/>
          </p:nvPr>
        </p:nvSpPr>
        <p:spPr>
          <a:xfrm>
            <a:off x="406400" y="1209675"/>
            <a:ext cx="11088915" cy="4395258"/>
          </a:xfrm>
        </p:spPr>
        <p:txBody>
          <a:bodyPr/>
          <a:lstStyle/>
          <a:p>
            <a:r>
              <a:rPr lang="en-US" dirty="0"/>
              <a:t>With evaluation of IRRs cash flows, you can see the patterns of cash flow over time. When IRRs are this high, my question is generally if it sounds too good to be true it probably is. Recall the way feed-in tariffs were computed in Netherlands with a target IRR of 11%. If it is clear the tariffs produce very high IRR’s one would think the government is not so stupid to not figure this out. The two charts compare a project with a step-down feed-in tariff and a tariff that is fixed in nominal terms.</a:t>
            </a:r>
          </a:p>
          <a:p>
            <a:endParaRPr lang="en-US" dirty="0"/>
          </a:p>
        </p:txBody>
      </p:sp>
      <p:sp>
        <p:nvSpPr>
          <p:cNvPr id="4" name="Slide Number Placeholder 3">
            <a:extLst>
              <a:ext uri="{FF2B5EF4-FFF2-40B4-BE49-F238E27FC236}">
                <a16:creationId xmlns:a16="http://schemas.microsoft.com/office/drawing/2014/main" id="{50B9D33F-C675-8340-B11A-A0ACBA15FF56}"/>
              </a:ext>
            </a:extLst>
          </p:cNvPr>
          <p:cNvSpPr>
            <a:spLocks noGrp="1"/>
          </p:cNvSpPr>
          <p:nvPr>
            <p:ph type="sldNum" sz="quarter" idx="12"/>
          </p:nvPr>
        </p:nvSpPr>
        <p:spPr>
          <a:xfrm>
            <a:off x="11495315" y="6457951"/>
            <a:ext cx="696685" cy="400050"/>
          </a:xfrm>
        </p:spPr>
        <p:txBody>
          <a:bodyPr/>
          <a:lstStyle/>
          <a:p>
            <a:fld id="{EB241CD2-1E45-42A3-B213-66A034DF9A3B}" type="slidenum">
              <a:rPr lang="en-GB" smtClean="0"/>
              <a:pPr/>
              <a:t>130</a:t>
            </a:fld>
            <a:endParaRPr lang="en-GB" dirty="0"/>
          </a:p>
        </p:txBody>
      </p:sp>
      <p:pic>
        <p:nvPicPr>
          <p:cNvPr id="5" name="Picture 4">
            <a:extLst>
              <a:ext uri="{FF2B5EF4-FFF2-40B4-BE49-F238E27FC236}">
                <a16:creationId xmlns:a16="http://schemas.microsoft.com/office/drawing/2014/main" id="{BA5A426F-7154-9FC1-99BE-911669848BE9}"/>
              </a:ext>
            </a:extLst>
          </p:cNvPr>
          <p:cNvPicPr>
            <a:picLocks noChangeAspect="1"/>
          </p:cNvPicPr>
          <p:nvPr/>
        </p:nvPicPr>
        <p:blipFill>
          <a:blip r:embed="rId2"/>
          <a:stretch>
            <a:fillRect/>
          </a:stretch>
        </p:blipFill>
        <p:spPr>
          <a:xfrm>
            <a:off x="498156" y="3120693"/>
            <a:ext cx="4901157" cy="3623997"/>
          </a:xfrm>
          <a:prstGeom prst="rect">
            <a:avLst/>
          </a:prstGeom>
        </p:spPr>
      </p:pic>
      <p:pic>
        <p:nvPicPr>
          <p:cNvPr id="7" name="Picture 6">
            <a:extLst>
              <a:ext uri="{FF2B5EF4-FFF2-40B4-BE49-F238E27FC236}">
                <a16:creationId xmlns:a16="http://schemas.microsoft.com/office/drawing/2014/main" id="{211D3957-1D7B-478F-4091-0BF5082986C3}"/>
              </a:ext>
            </a:extLst>
          </p:cNvPr>
          <p:cNvPicPr>
            <a:picLocks noChangeAspect="1"/>
          </p:cNvPicPr>
          <p:nvPr/>
        </p:nvPicPr>
        <p:blipFill>
          <a:blip r:embed="rId3"/>
          <a:stretch>
            <a:fillRect/>
          </a:stretch>
        </p:blipFill>
        <p:spPr>
          <a:xfrm>
            <a:off x="6096000" y="3120693"/>
            <a:ext cx="4941814" cy="3623997"/>
          </a:xfrm>
          <a:prstGeom prst="rect">
            <a:avLst/>
          </a:prstGeom>
        </p:spPr>
      </p:pic>
      <p:sp>
        <p:nvSpPr>
          <p:cNvPr id="8" name="TextBox 7">
            <a:extLst>
              <a:ext uri="{FF2B5EF4-FFF2-40B4-BE49-F238E27FC236}">
                <a16:creationId xmlns:a16="http://schemas.microsoft.com/office/drawing/2014/main" id="{2784DEDF-AB66-0F4B-42FE-B139047AE6CF}"/>
              </a:ext>
            </a:extLst>
          </p:cNvPr>
          <p:cNvSpPr txBox="1"/>
          <p:nvPr/>
        </p:nvSpPr>
        <p:spPr>
          <a:xfrm>
            <a:off x="406400" y="3317966"/>
            <a:ext cx="1335314" cy="369332"/>
          </a:xfrm>
          <a:prstGeom prst="rect">
            <a:avLst/>
          </a:prstGeom>
          <a:solidFill>
            <a:schemeClr val="bg1"/>
          </a:solidFill>
        </p:spPr>
        <p:txBody>
          <a:bodyPr wrap="square" rtlCol="0">
            <a:spAutoFit/>
          </a:bodyPr>
          <a:lstStyle/>
          <a:p>
            <a:endParaRPr lang="en-US" dirty="0"/>
          </a:p>
        </p:txBody>
      </p:sp>
      <p:sp>
        <p:nvSpPr>
          <p:cNvPr id="9" name="TextBox 8">
            <a:extLst>
              <a:ext uri="{FF2B5EF4-FFF2-40B4-BE49-F238E27FC236}">
                <a16:creationId xmlns:a16="http://schemas.microsoft.com/office/drawing/2014/main" id="{E4E32DC2-03A7-552F-FB2F-506CE7C64575}"/>
              </a:ext>
            </a:extLst>
          </p:cNvPr>
          <p:cNvSpPr txBox="1"/>
          <p:nvPr/>
        </p:nvSpPr>
        <p:spPr>
          <a:xfrm>
            <a:off x="6023113" y="3337492"/>
            <a:ext cx="1103244" cy="349806"/>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66627474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2C582-B906-91BC-A18B-75EEEFA717CE}"/>
              </a:ext>
            </a:extLst>
          </p:cNvPr>
          <p:cNvSpPr>
            <a:spLocks noGrp="1"/>
          </p:cNvSpPr>
          <p:nvPr>
            <p:ph type="ctrTitle"/>
          </p:nvPr>
        </p:nvSpPr>
        <p:spPr>
          <a:xfrm>
            <a:off x="390939" y="2380931"/>
            <a:ext cx="8485262" cy="1767794"/>
          </a:xfrm>
        </p:spPr>
        <p:txBody>
          <a:bodyPr/>
          <a:lstStyle/>
          <a:p>
            <a:r>
              <a:rPr lang="en-US" dirty="0"/>
              <a:t>Summary, Valuation Issues and Further Modelling</a:t>
            </a:r>
          </a:p>
        </p:txBody>
      </p:sp>
    </p:spTree>
    <p:extLst>
      <p:ext uri="{BB962C8B-B14F-4D97-AF65-F5344CB8AC3E}">
        <p14:creationId xmlns:p14="http://schemas.microsoft.com/office/powerpoint/2010/main" val="213280545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4D580-FA62-EB38-6267-A78B5B11C03B}"/>
              </a:ext>
            </a:extLst>
          </p:cNvPr>
          <p:cNvSpPr>
            <a:spLocks noGrp="1"/>
          </p:cNvSpPr>
          <p:nvPr>
            <p:ph type="title"/>
          </p:nvPr>
        </p:nvSpPr>
        <p:spPr/>
        <p:txBody>
          <a:bodyPr>
            <a:normAutofit/>
          </a:bodyPr>
          <a:lstStyle/>
          <a:p>
            <a:r>
              <a:rPr lang="en-US" dirty="0"/>
              <a:t>Template Project Model that Extracts from Database</a:t>
            </a:r>
          </a:p>
        </p:txBody>
      </p:sp>
      <p:sp>
        <p:nvSpPr>
          <p:cNvPr id="3" name="Content Placeholder 2">
            <a:extLst>
              <a:ext uri="{FF2B5EF4-FFF2-40B4-BE49-F238E27FC236}">
                <a16:creationId xmlns:a16="http://schemas.microsoft.com/office/drawing/2014/main" id="{10403183-C94F-3CA7-E8D9-6D1E9C27E4F2}"/>
              </a:ext>
            </a:extLst>
          </p:cNvPr>
          <p:cNvSpPr>
            <a:spLocks noGrp="1"/>
          </p:cNvSpPr>
          <p:nvPr>
            <p:ph idx="1"/>
          </p:nvPr>
        </p:nvSpPr>
        <p:spPr>
          <a:xfrm>
            <a:off x="406400" y="1209674"/>
            <a:ext cx="11088915" cy="612841"/>
          </a:xfrm>
        </p:spPr>
        <p:txBody>
          <a:bodyPr>
            <a:normAutofit fontScale="77500" lnSpcReduction="20000"/>
          </a:bodyPr>
          <a:lstStyle/>
          <a:p>
            <a:r>
              <a:rPr lang="en-US" dirty="0"/>
              <a:t>The technical process for evaluating different projects in different sheets involves creating a template model that extracts data from the project database depending on a project code number. In the example below, the template sheet is extracting data from the database using the XLOOKUP function (note the name Project 3 at the top).</a:t>
            </a:r>
          </a:p>
          <a:p>
            <a:endParaRPr lang="en-US" dirty="0"/>
          </a:p>
        </p:txBody>
      </p:sp>
      <p:pic>
        <p:nvPicPr>
          <p:cNvPr id="5" name="Picture 4">
            <a:extLst>
              <a:ext uri="{FF2B5EF4-FFF2-40B4-BE49-F238E27FC236}">
                <a16:creationId xmlns:a16="http://schemas.microsoft.com/office/drawing/2014/main" id="{F5DA97D4-31B0-EA33-090A-7575D3B94902}"/>
              </a:ext>
            </a:extLst>
          </p:cNvPr>
          <p:cNvPicPr>
            <a:picLocks noChangeAspect="1"/>
          </p:cNvPicPr>
          <p:nvPr/>
        </p:nvPicPr>
        <p:blipFill>
          <a:blip r:embed="rId2"/>
          <a:stretch>
            <a:fillRect/>
          </a:stretch>
        </p:blipFill>
        <p:spPr>
          <a:xfrm>
            <a:off x="803198" y="2819987"/>
            <a:ext cx="7663316" cy="4119559"/>
          </a:xfrm>
          <a:prstGeom prst="rect">
            <a:avLst/>
          </a:prstGeom>
        </p:spPr>
      </p:pic>
      <p:pic>
        <p:nvPicPr>
          <p:cNvPr id="7" name="Picture 6">
            <a:extLst>
              <a:ext uri="{FF2B5EF4-FFF2-40B4-BE49-F238E27FC236}">
                <a16:creationId xmlns:a16="http://schemas.microsoft.com/office/drawing/2014/main" id="{45C941DE-6D07-CBBB-7494-AA1EA44537B5}"/>
              </a:ext>
            </a:extLst>
          </p:cNvPr>
          <p:cNvPicPr>
            <a:picLocks noChangeAspect="1"/>
          </p:cNvPicPr>
          <p:nvPr/>
        </p:nvPicPr>
        <p:blipFill>
          <a:blip r:embed="rId3"/>
          <a:stretch>
            <a:fillRect/>
          </a:stretch>
        </p:blipFill>
        <p:spPr>
          <a:xfrm>
            <a:off x="5987145" y="1827397"/>
            <a:ext cx="4491997" cy="1726402"/>
          </a:xfrm>
          <a:prstGeom prst="rect">
            <a:avLst/>
          </a:prstGeom>
        </p:spPr>
      </p:pic>
      <p:sp>
        <p:nvSpPr>
          <p:cNvPr id="8" name="TextBox 7">
            <a:extLst>
              <a:ext uri="{FF2B5EF4-FFF2-40B4-BE49-F238E27FC236}">
                <a16:creationId xmlns:a16="http://schemas.microsoft.com/office/drawing/2014/main" id="{2AE839DF-6397-2795-DF7D-558FFB032B2D}"/>
              </a:ext>
            </a:extLst>
          </p:cNvPr>
          <p:cNvSpPr txBox="1"/>
          <p:nvPr/>
        </p:nvSpPr>
        <p:spPr>
          <a:xfrm>
            <a:off x="1828801" y="1868736"/>
            <a:ext cx="3793374" cy="523220"/>
          </a:xfrm>
          <a:prstGeom prst="rect">
            <a:avLst/>
          </a:prstGeom>
          <a:solidFill>
            <a:srgbClr val="FFFF00"/>
          </a:solidFill>
        </p:spPr>
        <p:txBody>
          <a:bodyPr wrap="square" rtlCol="0">
            <a:spAutoFit/>
          </a:bodyPr>
          <a:lstStyle/>
          <a:p>
            <a:r>
              <a:rPr lang="en-US" sz="1400" dirty="0">
                <a:latin typeface="Arial" panose="020B0604020202020204" pitchFamily="34" charset="0"/>
                <a:cs typeface="Arial" panose="020B0604020202020204" pitchFamily="34" charset="0"/>
              </a:rPr>
              <a:t>Note how the XLOOKUP refers to column D and K in the database.</a:t>
            </a:r>
          </a:p>
        </p:txBody>
      </p:sp>
      <p:cxnSp>
        <p:nvCxnSpPr>
          <p:cNvPr id="10" name="Straight Arrow Connector 9">
            <a:extLst>
              <a:ext uri="{FF2B5EF4-FFF2-40B4-BE49-F238E27FC236}">
                <a16:creationId xmlns:a16="http://schemas.microsoft.com/office/drawing/2014/main" id="{DEFB4570-0A5E-1B4A-1582-2F9880706B23}"/>
              </a:ext>
            </a:extLst>
          </p:cNvPr>
          <p:cNvCxnSpPr>
            <a:cxnSpLocks/>
          </p:cNvCxnSpPr>
          <p:nvPr/>
        </p:nvCxnSpPr>
        <p:spPr>
          <a:xfrm flipH="1">
            <a:off x="2917167" y="2772224"/>
            <a:ext cx="198517" cy="20740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AB9F6FD-D1A7-E156-8139-3A04F4DCFE0B}"/>
              </a:ext>
            </a:extLst>
          </p:cNvPr>
          <p:cNvCxnSpPr>
            <a:cxnSpLocks/>
          </p:cNvCxnSpPr>
          <p:nvPr/>
        </p:nvCxnSpPr>
        <p:spPr>
          <a:xfrm flipV="1">
            <a:off x="3016425" y="2653119"/>
            <a:ext cx="6762113" cy="22266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A863B25B-385C-D390-20A1-5A91539D2E6F}"/>
              </a:ext>
            </a:extLst>
          </p:cNvPr>
          <p:cNvSpPr>
            <a:spLocks noGrp="1"/>
          </p:cNvSpPr>
          <p:nvPr>
            <p:ph type="sldNum" sz="quarter" idx="12"/>
          </p:nvPr>
        </p:nvSpPr>
        <p:spPr/>
        <p:txBody>
          <a:bodyPr/>
          <a:lstStyle/>
          <a:p>
            <a:fld id="{EB241CD2-1E45-42A3-B213-66A034DF9A3B}" type="slidenum">
              <a:rPr lang="en-GB" smtClean="0"/>
              <a:t>132</a:t>
            </a:fld>
            <a:endParaRPr lang="en-GB" dirty="0"/>
          </a:p>
        </p:txBody>
      </p:sp>
    </p:spTree>
    <p:extLst>
      <p:ext uri="{BB962C8B-B14F-4D97-AF65-F5344CB8AC3E}">
        <p14:creationId xmlns:p14="http://schemas.microsoft.com/office/powerpoint/2010/main" val="312618416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DBA140B-9DE3-00F1-5D14-13E7316843F8}"/>
              </a:ext>
            </a:extLst>
          </p:cNvPr>
          <p:cNvPicPr>
            <a:picLocks noChangeAspect="1"/>
          </p:cNvPicPr>
          <p:nvPr/>
        </p:nvPicPr>
        <p:blipFill>
          <a:blip r:embed="rId2"/>
          <a:stretch>
            <a:fillRect/>
          </a:stretch>
        </p:blipFill>
        <p:spPr>
          <a:xfrm>
            <a:off x="406400" y="3557167"/>
            <a:ext cx="6334034" cy="3300834"/>
          </a:xfrm>
          <a:prstGeom prst="rect">
            <a:avLst/>
          </a:prstGeom>
        </p:spPr>
      </p:pic>
      <p:sp>
        <p:nvSpPr>
          <p:cNvPr id="2" name="Title 1">
            <a:extLst>
              <a:ext uri="{FF2B5EF4-FFF2-40B4-BE49-F238E27FC236}">
                <a16:creationId xmlns:a16="http://schemas.microsoft.com/office/drawing/2014/main" id="{55D59026-1F50-A9A7-EC30-F4B39FCA532B}"/>
              </a:ext>
            </a:extLst>
          </p:cNvPr>
          <p:cNvSpPr>
            <a:spLocks noGrp="1"/>
          </p:cNvSpPr>
          <p:nvPr>
            <p:ph type="title"/>
          </p:nvPr>
        </p:nvSpPr>
        <p:spPr>
          <a:xfrm>
            <a:off x="266700" y="203202"/>
            <a:ext cx="10141656" cy="654049"/>
          </a:xfrm>
        </p:spPr>
        <p:txBody>
          <a:bodyPr>
            <a:normAutofit/>
          </a:bodyPr>
          <a:lstStyle/>
          <a:p>
            <a:r>
              <a:rPr lang="en-US" dirty="0"/>
              <a:t>Creation of Multiple Project Sheets with Macro</a:t>
            </a:r>
          </a:p>
        </p:txBody>
      </p:sp>
      <p:sp>
        <p:nvSpPr>
          <p:cNvPr id="3" name="Content Placeholder 2">
            <a:extLst>
              <a:ext uri="{FF2B5EF4-FFF2-40B4-BE49-F238E27FC236}">
                <a16:creationId xmlns:a16="http://schemas.microsoft.com/office/drawing/2014/main" id="{719978C5-F2AE-802B-1F3C-EDE8B2B15A62}"/>
              </a:ext>
            </a:extLst>
          </p:cNvPr>
          <p:cNvSpPr>
            <a:spLocks noGrp="1"/>
          </p:cNvSpPr>
          <p:nvPr>
            <p:ph idx="1"/>
          </p:nvPr>
        </p:nvSpPr>
        <p:spPr>
          <a:xfrm>
            <a:off x="406400" y="1209675"/>
            <a:ext cx="11088688" cy="2219325"/>
          </a:xfrm>
        </p:spPr>
        <p:txBody>
          <a:bodyPr>
            <a:normAutofit fontScale="85000" lnSpcReduction="20000"/>
          </a:bodyPr>
          <a:lstStyle/>
          <a:p>
            <a:r>
              <a:rPr lang="en-US" dirty="0"/>
              <a:t>In terms of programming, the key skill in modelling a portfolio of projects is certainly not making a three-statement model. A much more useful concept is the ability to start from the template model and create multiple sheets from that model where each sheet has the project name as shown below. Once you have created separate sheets, you can consolidate the sheets using the sum function that works across sheets or the INDIRECT function. To start with the template model and create multiple sheets, you can make a loop that goes around projects in the database and then changes the name at the top of the template sheet and creates a new sheet for each iteration of the loop.</a:t>
            </a:r>
          </a:p>
          <a:p>
            <a:r>
              <a:rPr lang="en-US" dirty="0"/>
              <a:t>The macro is shown below. There is a range name for the scenario and when this range name is change, the name of the project changes. The new project is put into the template and then the template is copied. Finally, the sheet name is of the new template is replaced with the project name.</a:t>
            </a:r>
          </a:p>
        </p:txBody>
      </p:sp>
      <p:sp>
        <p:nvSpPr>
          <p:cNvPr id="4" name="Slide Number Placeholder 3">
            <a:extLst>
              <a:ext uri="{FF2B5EF4-FFF2-40B4-BE49-F238E27FC236}">
                <a16:creationId xmlns:a16="http://schemas.microsoft.com/office/drawing/2014/main" id="{ED70E2B6-295A-35B5-AE38-9ED23F5B2AFB}"/>
              </a:ext>
            </a:extLst>
          </p:cNvPr>
          <p:cNvSpPr>
            <a:spLocks noGrp="1"/>
          </p:cNvSpPr>
          <p:nvPr>
            <p:ph type="sldNum" sz="quarter" idx="12"/>
          </p:nvPr>
        </p:nvSpPr>
        <p:spPr>
          <a:xfrm>
            <a:off x="11495315" y="6457951"/>
            <a:ext cx="696685" cy="400050"/>
          </a:xfrm>
        </p:spPr>
        <p:txBody>
          <a:bodyPr/>
          <a:lstStyle/>
          <a:p>
            <a:fld id="{EB241CD2-1E45-42A3-B213-66A034DF9A3B}" type="slidenum">
              <a:rPr lang="en-GB" smtClean="0"/>
              <a:pPr/>
              <a:t>133</a:t>
            </a:fld>
            <a:endParaRPr lang="en-GB" dirty="0"/>
          </a:p>
        </p:txBody>
      </p:sp>
      <p:pic>
        <p:nvPicPr>
          <p:cNvPr id="5" name="Picture 4">
            <a:extLst>
              <a:ext uri="{FF2B5EF4-FFF2-40B4-BE49-F238E27FC236}">
                <a16:creationId xmlns:a16="http://schemas.microsoft.com/office/drawing/2014/main" id="{FC1E987C-DEA7-4BB4-1C74-B6C2DBA45612}"/>
              </a:ext>
            </a:extLst>
          </p:cNvPr>
          <p:cNvPicPr>
            <a:picLocks noChangeAspect="1"/>
          </p:cNvPicPr>
          <p:nvPr/>
        </p:nvPicPr>
        <p:blipFill>
          <a:blip r:embed="rId3"/>
          <a:stretch>
            <a:fillRect/>
          </a:stretch>
        </p:blipFill>
        <p:spPr>
          <a:xfrm>
            <a:off x="6923087" y="3145205"/>
            <a:ext cx="4572001" cy="2587414"/>
          </a:xfrm>
          <a:prstGeom prst="rect">
            <a:avLst/>
          </a:prstGeom>
        </p:spPr>
      </p:pic>
    </p:spTree>
    <p:extLst>
      <p:ext uri="{BB962C8B-B14F-4D97-AF65-F5344CB8AC3E}">
        <p14:creationId xmlns:p14="http://schemas.microsoft.com/office/powerpoint/2010/main" val="21377475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17A28-98ED-4E0F-D218-7F8CB4639113}"/>
              </a:ext>
            </a:extLst>
          </p:cNvPr>
          <p:cNvSpPr>
            <a:spLocks noGrp="1"/>
          </p:cNvSpPr>
          <p:nvPr>
            <p:ph type="title"/>
          </p:nvPr>
        </p:nvSpPr>
        <p:spPr>
          <a:xfrm>
            <a:off x="266700" y="203202"/>
            <a:ext cx="10141656" cy="654049"/>
          </a:xfrm>
        </p:spPr>
        <p:txBody>
          <a:bodyPr>
            <a:normAutofit/>
          </a:bodyPr>
          <a:lstStyle/>
          <a:p>
            <a:r>
              <a:rPr lang="en-US" dirty="0"/>
              <a:t>Summary of Enterprise and Equity Value</a:t>
            </a:r>
          </a:p>
        </p:txBody>
      </p:sp>
      <p:sp>
        <p:nvSpPr>
          <p:cNvPr id="3" name="Content Placeholder 2">
            <a:extLst>
              <a:ext uri="{FF2B5EF4-FFF2-40B4-BE49-F238E27FC236}">
                <a16:creationId xmlns:a16="http://schemas.microsoft.com/office/drawing/2014/main" id="{61A0A0FA-4A43-062B-CF55-AB2237437B25}"/>
              </a:ext>
            </a:extLst>
          </p:cNvPr>
          <p:cNvSpPr>
            <a:spLocks noGrp="1"/>
          </p:cNvSpPr>
          <p:nvPr>
            <p:ph idx="1"/>
          </p:nvPr>
        </p:nvSpPr>
        <p:spPr>
          <a:xfrm>
            <a:off x="406400" y="1209675"/>
            <a:ext cx="11088915" cy="4395258"/>
          </a:xfrm>
        </p:spPr>
        <p:txBody>
          <a:bodyPr>
            <a:normAutofit fontScale="92500" lnSpcReduction="20000"/>
          </a:bodyPr>
          <a:lstStyle/>
          <a:p>
            <a:r>
              <a:rPr lang="en-US" dirty="0"/>
              <a:t>I suggest getting too worked up about enterprise or equity value is a waste of time. For projects that apply project finance it is typical to use equity value as the amount of project finance debt is an equalizer of risk (if a project is riskier, the debt will be less, and the project IRR must be higher to achieve the same equity IRR). For speculative development projects without financing the enterprise value with probabilities is a better option.</a:t>
            </a:r>
          </a:p>
          <a:p>
            <a:r>
              <a:rPr lang="en-US" dirty="0"/>
              <a:t>From a modelling perspective, I suggest that you should be able to model either equity cash flow or project cash flow.</a:t>
            </a:r>
          </a:p>
          <a:p>
            <a:r>
              <a:rPr lang="en-US" dirty="0"/>
              <a:t>Whether the transaction is based on project finance or not, the valuation will be entirely driven by cash flow and there is no use for being proud of creating a three-statement financial model. None of the key outputs or ratios require a balance sheet or income statement.</a:t>
            </a:r>
          </a:p>
          <a:p>
            <a:r>
              <a:rPr lang="en-US" dirty="0"/>
              <a:t>I suggest that the valuation analysis must take account of both the different risks of projects varying from safe projects with a good historical record evidence of mean reverting cash flow to projects with construction risk and no historical record. To claim that you can somehow scientifically derive the discount rates would be, simply stated, fraud.  </a:t>
            </a:r>
          </a:p>
          <a:p>
            <a:r>
              <a:rPr lang="en-US" dirty="0"/>
              <a:t>Finally, as I stated earlier, valuation of the development projects is analogous to valuing venture capital projects where a key to valuation is assessing the probability that the projects will reach various milestones and proofs of concept. This is of course subjective but necessary.</a:t>
            </a:r>
          </a:p>
        </p:txBody>
      </p:sp>
      <p:sp>
        <p:nvSpPr>
          <p:cNvPr id="4" name="Slide Number Placeholder 3">
            <a:extLst>
              <a:ext uri="{FF2B5EF4-FFF2-40B4-BE49-F238E27FC236}">
                <a16:creationId xmlns:a16="http://schemas.microsoft.com/office/drawing/2014/main" id="{9FCB3A6D-916E-F69C-DE9B-EA651DAB72F9}"/>
              </a:ext>
            </a:extLst>
          </p:cNvPr>
          <p:cNvSpPr>
            <a:spLocks noGrp="1"/>
          </p:cNvSpPr>
          <p:nvPr>
            <p:ph type="sldNum" sz="quarter" idx="12"/>
          </p:nvPr>
        </p:nvSpPr>
        <p:spPr>
          <a:xfrm>
            <a:off x="11495315" y="6457951"/>
            <a:ext cx="696685" cy="400050"/>
          </a:xfrm>
        </p:spPr>
        <p:txBody>
          <a:bodyPr/>
          <a:lstStyle/>
          <a:p>
            <a:fld id="{EB241CD2-1E45-42A3-B213-66A034DF9A3B}" type="slidenum">
              <a:rPr lang="en-GB" smtClean="0"/>
              <a:pPr/>
              <a:t>134</a:t>
            </a:fld>
            <a:endParaRPr lang="en-GB" dirty="0"/>
          </a:p>
        </p:txBody>
      </p:sp>
    </p:spTree>
    <p:extLst>
      <p:ext uri="{BB962C8B-B14F-4D97-AF65-F5344CB8AC3E}">
        <p14:creationId xmlns:p14="http://schemas.microsoft.com/office/powerpoint/2010/main" val="58413262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B3486-C84C-18D3-87B4-92A06FE0BBC1}"/>
              </a:ext>
            </a:extLst>
          </p:cNvPr>
          <p:cNvSpPr>
            <a:spLocks noGrp="1"/>
          </p:cNvSpPr>
          <p:nvPr>
            <p:ph type="title"/>
          </p:nvPr>
        </p:nvSpPr>
        <p:spPr>
          <a:xfrm>
            <a:off x="266700" y="203202"/>
            <a:ext cx="10141656" cy="654049"/>
          </a:xfrm>
        </p:spPr>
        <p:txBody>
          <a:bodyPr>
            <a:normAutofit fontScale="90000"/>
          </a:bodyPr>
          <a:lstStyle/>
          <a:p>
            <a:r>
              <a:rPr lang="en-US" dirty="0"/>
              <a:t>Enterprise Value with Different Discount Rates and Probabilities</a:t>
            </a:r>
          </a:p>
        </p:txBody>
      </p:sp>
      <p:sp>
        <p:nvSpPr>
          <p:cNvPr id="3" name="Content Placeholder 2">
            <a:extLst>
              <a:ext uri="{FF2B5EF4-FFF2-40B4-BE49-F238E27FC236}">
                <a16:creationId xmlns:a16="http://schemas.microsoft.com/office/drawing/2014/main" id="{308F29B6-89E0-2FE0-3B44-781BF51EF0F1}"/>
              </a:ext>
            </a:extLst>
          </p:cNvPr>
          <p:cNvSpPr>
            <a:spLocks noGrp="1"/>
          </p:cNvSpPr>
          <p:nvPr>
            <p:ph idx="1"/>
          </p:nvPr>
        </p:nvSpPr>
        <p:spPr>
          <a:xfrm>
            <a:off x="406400" y="1209674"/>
            <a:ext cx="11088688" cy="1885165"/>
          </a:xfrm>
        </p:spPr>
        <p:txBody>
          <a:bodyPr>
            <a:normAutofit fontScale="92500" lnSpcReduction="20000"/>
          </a:bodyPr>
          <a:lstStyle/>
          <a:p>
            <a:r>
              <a:rPr lang="en-US" dirty="0"/>
              <a:t>The example below illustrates the kind of thinking and analysis that are involved in valuing different projects. Note that I have used a 7% discount for operating projects. This would obviously be discussed with the client.  </a:t>
            </a:r>
          </a:p>
          <a:p>
            <a:r>
              <a:rPr lang="en-US" dirty="0"/>
              <a:t>For projects being constructed with no history and potential construction risk, I used a higher discount rate. This of course depends on the EPC contract and trust in the resource study.</a:t>
            </a:r>
          </a:p>
          <a:p>
            <a:r>
              <a:rPr lang="en-US" dirty="0"/>
              <a:t>The discount rate for the development projects have more risk without a defined revenue contract or locked-in construction. For these projects I believe you should add a probability. </a:t>
            </a:r>
          </a:p>
        </p:txBody>
      </p:sp>
      <p:sp>
        <p:nvSpPr>
          <p:cNvPr id="4" name="Slide Number Placeholder 3">
            <a:extLst>
              <a:ext uri="{FF2B5EF4-FFF2-40B4-BE49-F238E27FC236}">
                <a16:creationId xmlns:a16="http://schemas.microsoft.com/office/drawing/2014/main" id="{0CBEAEF2-4EF5-C30C-E9EA-D540FCEEE6ED}"/>
              </a:ext>
            </a:extLst>
          </p:cNvPr>
          <p:cNvSpPr>
            <a:spLocks noGrp="1"/>
          </p:cNvSpPr>
          <p:nvPr>
            <p:ph type="sldNum" sz="quarter" idx="12"/>
          </p:nvPr>
        </p:nvSpPr>
        <p:spPr>
          <a:xfrm>
            <a:off x="11495315" y="6457951"/>
            <a:ext cx="696685" cy="400050"/>
          </a:xfrm>
        </p:spPr>
        <p:txBody>
          <a:bodyPr/>
          <a:lstStyle/>
          <a:p>
            <a:fld id="{EB241CD2-1E45-42A3-B213-66A034DF9A3B}" type="slidenum">
              <a:rPr lang="en-GB" smtClean="0"/>
              <a:pPr/>
              <a:t>135</a:t>
            </a:fld>
            <a:endParaRPr lang="en-GB" dirty="0"/>
          </a:p>
        </p:txBody>
      </p:sp>
      <p:pic>
        <p:nvPicPr>
          <p:cNvPr id="5" name="Picture 4">
            <a:extLst>
              <a:ext uri="{FF2B5EF4-FFF2-40B4-BE49-F238E27FC236}">
                <a16:creationId xmlns:a16="http://schemas.microsoft.com/office/drawing/2014/main" id="{0209C777-9103-03BD-3EBF-C454DCE478FA}"/>
              </a:ext>
            </a:extLst>
          </p:cNvPr>
          <p:cNvPicPr>
            <a:picLocks noChangeAspect="1"/>
          </p:cNvPicPr>
          <p:nvPr/>
        </p:nvPicPr>
        <p:blipFill>
          <a:blip r:embed="rId2"/>
          <a:stretch>
            <a:fillRect/>
          </a:stretch>
        </p:blipFill>
        <p:spPr>
          <a:xfrm>
            <a:off x="1079863" y="3094839"/>
            <a:ext cx="9065625" cy="3194554"/>
          </a:xfrm>
          <a:prstGeom prst="rect">
            <a:avLst/>
          </a:prstGeom>
        </p:spPr>
      </p:pic>
      <p:sp>
        <p:nvSpPr>
          <p:cNvPr id="6" name="TextBox 5">
            <a:extLst>
              <a:ext uri="{FF2B5EF4-FFF2-40B4-BE49-F238E27FC236}">
                <a16:creationId xmlns:a16="http://schemas.microsoft.com/office/drawing/2014/main" id="{E324BA99-5542-EE3C-DF04-383F053EFDF1}"/>
              </a:ext>
            </a:extLst>
          </p:cNvPr>
          <p:cNvSpPr txBox="1"/>
          <p:nvPr/>
        </p:nvSpPr>
        <p:spPr>
          <a:xfrm>
            <a:off x="1521231" y="6266634"/>
            <a:ext cx="5826032" cy="523220"/>
          </a:xfrm>
          <a:prstGeom prst="rect">
            <a:avLst/>
          </a:prstGeom>
          <a:solidFill>
            <a:srgbClr val="FFFF00"/>
          </a:solidFill>
        </p:spPr>
        <p:txBody>
          <a:bodyPr wrap="square" rtlCol="0">
            <a:spAutoFit/>
          </a:bodyPr>
          <a:lstStyle/>
          <a:p>
            <a:r>
              <a:rPr lang="en-US" sz="1400" dirty="0">
                <a:latin typeface="Arial" panose="020B0604020202020204" pitchFamily="34" charset="0"/>
                <a:cs typeface="Arial" panose="020B0604020202020204" pitchFamily="34" charset="0"/>
              </a:rPr>
              <a:t>Note the lower valuation and the overwhelming value that comes from the three existing projects were there in no capital expenditure</a:t>
            </a:r>
          </a:p>
        </p:txBody>
      </p:sp>
      <p:cxnSp>
        <p:nvCxnSpPr>
          <p:cNvPr id="8" name="Straight Arrow Connector 7">
            <a:extLst>
              <a:ext uri="{FF2B5EF4-FFF2-40B4-BE49-F238E27FC236}">
                <a16:creationId xmlns:a16="http://schemas.microsoft.com/office/drawing/2014/main" id="{CBBBF47C-343B-D44F-A6EC-D0732E7CA13F}"/>
              </a:ext>
            </a:extLst>
          </p:cNvPr>
          <p:cNvCxnSpPr>
            <a:cxnSpLocks/>
            <a:stCxn id="6" idx="3"/>
          </p:cNvCxnSpPr>
          <p:nvPr/>
        </p:nvCxnSpPr>
        <p:spPr>
          <a:xfrm flipV="1">
            <a:off x="7347263" y="6395653"/>
            <a:ext cx="1180408" cy="1325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369893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C6537-3F30-7A89-6BB0-5F24467DF5D7}"/>
              </a:ext>
            </a:extLst>
          </p:cNvPr>
          <p:cNvSpPr>
            <a:spLocks noGrp="1"/>
          </p:cNvSpPr>
          <p:nvPr>
            <p:ph type="title"/>
          </p:nvPr>
        </p:nvSpPr>
        <p:spPr>
          <a:xfrm>
            <a:off x="266700" y="203202"/>
            <a:ext cx="10141656" cy="654049"/>
          </a:xfrm>
        </p:spPr>
        <p:txBody>
          <a:bodyPr/>
          <a:lstStyle/>
          <a:p>
            <a:r>
              <a:rPr lang="en-US" dirty="0"/>
              <a:t>Sensitivity to Capacity Factor</a:t>
            </a:r>
          </a:p>
        </p:txBody>
      </p:sp>
      <p:sp>
        <p:nvSpPr>
          <p:cNvPr id="3" name="Content Placeholder 2">
            <a:extLst>
              <a:ext uri="{FF2B5EF4-FFF2-40B4-BE49-F238E27FC236}">
                <a16:creationId xmlns:a16="http://schemas.microsoft.com/office/drawing/2014/main" id="{85527582-D65A-5C27-F573-CD0B28B51D88}"/>
              </a:ext>
            </a:extLst>
          </p:cNvPr>
          <p:cNvSpPr>
            <a:spLocks noGrp="1"/>
          </p:cNvSpPr>
          <p:nvPr>
            <p:ph idx="1"/>
          </p:nvPr>
        </p:nvSpPr>
        <p:spPr>
          <a:xfrm>
            <a:off x="406400" y="1218384"/>
            <a:ext cx="11088915" cy="4395258"/>
          </a:xfrm>
        </p:spPr>
        <p:txBody>
          <a:bodyPr/>
          <a:lstStyle/>
          <a:p>
            <a:r>
              <a:rPr lang="en-US" dirty="0"/>
              <a:t>In an earlier slide I demonstrated that the actual capacity factor was lower than the projected capacity factor. The excerpt below demonstrates how sensitive the valuation is to the capacity factor. In the sensitivity all is the same as the prior case except the capacity factor is reduced to 65%. The decline in the capacity factor reduces the value of the portfolio to 30 million (it was 56 million). Because the project IRR is less than the discount rate, many of the projects do not generate any value at all. This demonstrates that intense study of the resource is essential.</a:t>
            </a:r>
          </a:p>
          <a:p>
            <a:endParaRPr lang="en-US" dirty="0"/>
          </a:p>
        </p:txBody>
      </p:sp>
      <p:sp>
        <p:nvSpPr>
          <p:cNvPr id="4" name="Slide Number Placeholder 3">
            <a:extLst>
              <a:ext uri="{FF2B5EF4-FFF2-40B4-BE49-F238E27FC236}">
                <a16:creationId xmlns:a16="http://schemas.microsoft.com/office/drawing/2014/main" id="{57BA6A5C-9A24-42FD-FFA9-44FB857821AF}"/>
              </a:ext>
            </a:extLst>
          </p:cNvPr>
          <p:cNvSpPr>
            <a:spLocks noGrp="1"/>
          </p:cNvSpPr>
          <p:nvPr>
            <p:ph type="sldNum" sz="quarter" idx="12"/>
          </p:nvPr>
        </p:nvSpPr>
        <p:spPr>
          <a:xfrm>
            <a:off x="11495315" y="6457951"/>
            <a:ext cx="696685" cy="400050"/>
          </a:xfrm>
        </p:spPr>
        <p:txBody>
          <a:bodyPr/>
          <a:lstStyle/>
          <a:p>
            <a:fld id="{EB241CD2-1E45-42A3-B213-66A034DF9A3B}" type="slidenum">
              <a:rPr lang="en-GB" smtClean="0"/>
              <a:pPr/>
              <a:t>136</a:t>
            </a:fld>
            <a:endParaRPr lang="en-GB" dirty="0"/>
          </a:p>
        </p:txBody>
      </p:sp>
      <p:pic>
        <p:nvPicPr>
          <p:cNvPr id="5" name="Picture 4">
            <a:extLst>
              <a:ext uri="{FF2B5EF4-FFF2-40B4-BE49-F238E27FC236}">
                <a16:creationId xmlns:a16="http://schemas.microsoft.com/office/drawing/2014/main" id="{D00E5873-6900-BA0E-6289-0C8E8CADD327}"/>
              </a:ext>
            </a:extLst>
          </p:cNvPr>
          <p:cNvPicPr>
            <a:picLocks noChangeAspect="1"/>
          </p:cNvPicPr>
          <p:nvPr/>
        </p:nvPicPr>
        <p:blipFill>
          <a:blip r:embed="rId2"/>
          <a:stretch>
            <a:fillRect/>
          </a:stretch>
        </p:blipFill>
        <p:spPr>
          <a:xfrm>
            <a:off x="144780" y="3429000"/>
            <a:ext cx="10816405" cy="3328124"/>
          </a:xfrm>
          <a:prstGeom prst="rect">
            <a:avLst/>
          </a:prstGeom>
        </p:spPr>
      </p:pic>
    </p:spTree>
    <p:extLst>
      <p:ext uri="{BB962C8B-B14F-4D97-AF65-F5344CB8AC3E}">
        <p14:creationId xmlns:p14="http://schemas.microsoft.com/office/powerpoint/2010/main" val="271239299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777D2-DAC4-F012-9314-A580E4948C01}"/>
              </a:ext>
            </a:extLst>
          </p:cNvPr>
          <p:cNvSpPr>
            <a:spLocks noGrp="1"/>
          </p:cNvSpPr>
          <p:nvPr>
            <p:ph type="title"/>
          </p:nvPr>
        </p:nvSpPr>
        <p:spPr>
          <a:xfrm>
            <a:off x="266700" y="203202"/>
            <a:ext cx="10141656" cy="654049"/>
          </a:xfrm>
        </p:spPr>
        <p:txBody>
          <a:bodyPr/>
          <a:lstStyle/>
          <a:p>
            <a:r>
              <a:rPr lang="en-US" dirty="0"/>
              <a:t>Consolidation Model if Advising Seller</a:t>
            </a:r>
          </a:p>
        </p:txBody>
      </p:sp>
      <p:sp>
        <p:nvSpPr>
          <p:cNvPr id="3" name="Content Placeholder 2">
            <a:extLst>
              <a:ext uri="{FF2B5EF4-FFF2-40B4-BE49-F238E27FC236}">
                <a16:creationId xmlns:a16="http://schemas.microsoft.com/office/drawing/2014/main" id="{F794014E-9494-A993-2119-BB78A301D6C6}"/>
              </a:ext>
            </a:extLst>
          </p:cNvPr>
          <p:cNvSpPr>
            <a:spLocks noGrp="1"/>
          </p:cNvSpPr>
          <p:nvPr>
            <p:ph idx="1"/>
          </p:nvPr>
        </p:nvSpPr>
        <p:spPr>
          <a:xfrm>
            <a:off x="406401" y="1209675"/>
            <a:ext cx="10897326" cy="4781822"/>
          </a:xfrm>
        </p:spPr>
        <p:txBody>
          <a:bodyPr/>
          <a:lstStyle/>
          <a:p>
            <a:r>
              <a:rPr lang="en-US" dirty="0"/>
              <a:t>If you are advising the seller on how it can use proceeds from the transaction and how it can structure an earn-out, you could prepare a consolidated model.</a:t>
            </a:r>
          </a:p>
          <a:p>
            <a:r>
              <a:rPr lang="en-US" dirty="0"/>
              <a:t>Preparing a consolidated model would involve adding a consolidation sheet (this was done for the example used in the Orsted case). The consolidated sheet would begin with the same structure as the template model that includes a cash flow funding section and a cash flow waterfall. Cash flows from the projects could be summed and the model could evaluate real world issues about financing the future projects.</a:t>
            </a:r>
          </a:p>
          <a:p>
            <a:r>
              <a:rPr lang="en-US" dirty="0"/>
              <a:t>One could evaluate how much of the equity consideration from the transaction could fund the equity requirements for the projects that are under construction.</a:t>
            </a:r>
          </a:p>
          <a:p>
            <a:r>
              <a:rPr lang="en-US" dirty="0"/>
              <a:t>One could evaluation how much the dividends from the current and future operating projects can fund the development projects or whether further sales of the operating projects are required to raise more equity.</a:t>
            </a:r>
          </a:p>
        </p:txBody>
      </p:sp>
      <p:sp>
        <p:nvSpPr>
          <p:cNvPr id="4" name="Slide Number Placeholder 3">
            <a:extLst>
              <a:ext uri="{FF2B5EF4-FFF2-40B4-BE49-F238E27FC236}">
                <a16:creationId xmlns:a16="http://schemas.microsoft.com/office/drawing/2014/main" id="{09AE5792-50B9-2A57-BE57-3EAAB0205B02}"/>
              </a:ext>
            </a:extLst>
          </p:cNvPr>
          <p:cNvSpPr>
            <a:spLocks noGrp="1"/>
          </p:cNvSpPr>
          <p:nvPr>
            <p:ph type="sldNum" sz="quarter" idx="12"/>
          </p:nvPr>
        </p:nvSpPr>
        <p:spPr>
          <a:xfrm>
            <a:off x="11495315" y="6457951"/>
            <a:ext cx="696685" cy="400050"/>
          </a:xfrm>
        </p:spPr>
        <p:txBody>
          <a:bodyPr/>
          <a:lstStyle/>
          <a:p>
            <a:fld id="{EB241CD2-1E45-42A3-B213-66A034DF9A3B}" type="slidenum">
              <a:rPr lang="en-GB" smtClean="0"/>
              <a:pPr/>
              <a:t>137</a:t>
            </a:fld>
            <a:endParaRPr lang="en-GB" dirty="0"/>
          </a:p>
        </p:txBody>
      </p:sp>
    </p:spTree>
    <p:extLst>
      <p:ext uri="{BB962C8B-B14F-4D97-AF65-F5344CB8AC3E}">
        <p14:creationId xmlns:p14="http://schemas.microsoft.com/office/powerpoint/2010/main" val="329962434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ACFDE-69D7-D960-527E-20D38D983E0D}"/>
              </a:ext>
            </a:extLst>
          </p:cNvPr>
          <p:cNvSpPr>
            <a:spLocks noGrp="1"/>
          </p:cNvSpPr>
          <p:nvPr>
            <p:ph type="ctrTitle"/>
          </p:nvPr>
        </p:nvSpPr>
        <p:spPr>
          <a:xfrm>
            <a:off x="637903" y="2450033"/>
            <a:ext cx="8485262" cy="1767794"/>
          </a:xfrm>
        </p:spPr>
        <p:txBody>
          <a:bodyPr/>
          <a:lstStyle/>
          <a:p>
            <a:r>
              <a:rPr lang="en-US" dirty="0"/>
              <a:t>Comments on the Modelling Practices of PE Firm</a:t>
            </a:r>
          </a:p>
        </p:txBody>
      </p:sp>
    </p:spTree>
    <p:extLst>
      <p:ext uri="{BB962C8B-B14F-4D97-AF65-F5344CB8AC3E}">
        <p14:creationId xmlns:p14="http://schemas.microsoft.com/office/powerpoint/2010/main" val="101090032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569AD-3B95-FDBC-81B1-D3361B37168C}"/>
              </a:ext>
            </a:extLst>
          </p:cNvPr>
          <p:cNvSpPr>
            <a:spLocks noGrp="1"/>
          </p:cNvSpPr>
          <p:nvPr>
            <p:ph type="title"/>
          </p:nvPr>
        </p:nvSpPr>
        <p:spPr>
          <a:xfrm>
            <a:off x="266700" y="203202"/>
            <a:ext cx="10141656" cy="654049"/>
          </a:xfrm>
        </p:spPr>
        <p:txBody>
          <a:bodyPr/>
          <a:lstStyle/>
          <a:p>
            <a:r>
              <a:rPr lang="en-US" dirty="0"/>
              <a:t>Model Analysis with FAST Principles</a:t>
            </a:r>
          </a:p>
        </p:txBody>
      </p:sp>
      <p:sp>
        <p:nvSpPr>
          <p:cNvPr id="3" name="Content Placeholder 2">
            <a:extLst>
              <a:ext uri="{FF2B5EF4-FFF2-40B4-BE49-F238E27FC236}">
                <a16:creationId xmlns:a16="http://schemas.microsoft.com/office/drawing/2014/main" id="{8FEA54C9-48B3-5ED9-DEF3-4F981270AA0C}"/>
              </a:ext>
            </a:extLst>
          </p:cNvPr>
          <p:cNvSpPr>
            <a:spLocks noGrp="1"/>
          </p:cNvSpPr>
          <p:nvPr>
            <p:ph idx="1"/>
          </p:nvPr>
        </p:nvSpPr>
        <p:spPr>
          <a:xfrm>
            <a:off x="406400" y="1209675"/>
            <a:ext cx="11088915" cy="4395258"/>
          </a:xfrm>
        </p:spPr>
        <p:txBody>
          <a:bodyPr>
            <a:normAutofit lnSpcReduction="10000"/>
          </a:bodyPr>
          <a:lstStyle/>
          <a:p>
            <a:r>
              <a:rPr lang="en-US" dirty="0"/>
              <a:t>Modelling of energy projects sometimes uses something called FAST principles. I really do not like these silly acronyms, but it can be a way to discuss the models.</a:t>
            </a:r>
          </a:p>
          <a:p>
            <a:r>
              <a:rPr lang="en-US" dirty="0"/>
              <a:t>F – Flexible; the model should be flexible so that you can change scenarios, look at different valuation techniques; change the timelines for individual projects and so forth.</a:t>
            </a:r>
          </a:p>
          <a:p>
            <a:r>
              <a:rPr lang="en-US" dirty="0"/>
              <a:t>A – Accurate; The model should contain audit tests and an audit page that verifies the mechanics of the model are accurate.</a:t>
            </a:r>
          </a:p>
          <a:p>
            <a:r>
              <a:rPr lang="en-US" dirty="0"/>
              <a:t>S – Structured; The model should be structured in a logical way beginning with how the project works and moving to project cash flows. Debt and equity cash flow should be computed after the project cash flow is established.</a:t>
            </a:r>
          </a:p>
          <a:p>
            <a:r>
              <a:rPr lang="en-US" dirty="0"/>
              <a:t>T – Transparent; The model equations should be short and simple and easy to understand. Somebody picking up the model should be able to understand the model in short order.</a:t>
            </a:r>
          </a:p>
          <a:p>
            <a:endParaRPr lang="en-US" dirty="0"/>
          </a:p>
          <a:p>
            <a:r>
              <a:rPr lang="en-US" dirty="0"/>
              <a:t>I believe the model developed by the PE firm violated these principles.</a:t>
            </a:r>
          </a:p>
        </p:txBody>
      </p:sp>
      <p:sp>
        <p:nvSpPr>
          <p:cNvPr id="4" name="Slide Number Placeholder 3">
            <a:extLst>
              <a:ext uri="{FF2B5EF4-FFF2-40B4-BE49-F238E27FC236}">
                <a16:creationId xmlns:a16="http://schemas.microsoft.com/office/drawing/2014/main" id="{95F4F56F-2D42-9B2C-0ED2-8C63BFF0F7BC}"/>
              </a:ext>
            </a:extLst>
          </p:cNvPr>
          <p:cNvSpPr>
            <a:spLocks noGrp="1"/>
          </p:cNvSpPr>
          <p:nvPr>
            <p:ph type="sldNum" sz="quarter" idx="12"/>
          </p:nvPr>
        </p:nvSpPr>
        <p:spPr>
          <a:xfrm>
            <a:off x="11495315" y="6457951"/>
            <a:ext cx="696685" cy="400050"/>
          </a:xfrm>
        </p:spPr>
        <p:txBody>
          <a:bodyPr/>
          <a:lstStyle/>
          <a:p>
            <a:fld id="{EB241CD2-1E45-42A3-B213-66A034DF9A3B}" type="slidenum">
              <a:rPr lang="en-GB" smtClean="0"/>
              <a:pPr/>
              <a:t>139</a:t>
            </a:fld>
            <a:endParaRPr lang="en-GB" dirty="0"/>
          </a:p>
        </p:txBody>
      </p:sp>
    </p:spTree>
    <p:extLst>
      <p:ext uri="{BB962C8B-B14F-4D97-AF65-F5344CB8AC3E}">
        <p14:creationId xmlns:p14="http://schemas.microsoft.com/office/powerpoint/2010/main" val="42750449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B8241-8A58-5762-60DD-664A3E8B0317}"/>
              </a:ext>
            </a:extLst>
          </p:cNvPr>
          <p:cNvSpPr>
            <a:spLocks noGrp="1"/>
          </p:cNvSpPr>
          <p:nvPr>
            <p:ph type="ctrTitle"/>
          </p:nvPr>
        </p:nvSpPr>
        <p:spPr>
          <a:xfrm>
            <a:off x="829492" y="1661206"/>
            <a:ext cx="8485262" cy="1767794"/>
          </a:xfrm>
        </p:spPr>
        <p:txBody>
          <a:bodyPr/>
          <a:lstStyle/>
          <a:p>
            <a:r>
              <a:rPr lang="en-US" dirty="0"/>
              <a:t>Orsted, Dong and History of Electricity Finance and Risks</a:t>
            </a:r>
          </a:p>
        </p:txBody>
      </p:sp>
      <p:sp>
        <p:nvSpPr>
          <p:cNvPr id="3" name="TextBox 2">
            <a:extLst>
              <a:ext uri="{FF2B5EF4-FFF2-40B4-BE49-F238E27FC236}">
                <a16:creationId xmlns:a16="http://schemas.microsoft.com/office/drawing/2014/main" id="{82CA1D4F-2EDF-B005-B812-05C14D5AC509}"/>
              </a:ext>
            </a:extLst>
          </p:cNvPr>
          <p:cNvSpPr txBox="1"/>
          <p:nvPr/>
        </p:nvSpPr>
        <p:spPr>
          <a:xfrm>
            <a:off x="928199" y="3934805"/>
            <a:ext cx="5733858" cy="2031325"/>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Some background on the industry and the theory [of regulation, pricing, financing] behind would be good. To the extent possible, please try to link this to the practical applications for the participants in their work, e.g. regulatory regimes, different types of subsidy regimes, the impact of inflation, energy pricing, hedging considerations, etc.</a:t>
            </a:r>
          </a:p>
        </p:txBody>
      </p:sp>
    </p:spTree>
    <p:extLst>
      <p:ext uri="{BB962C8B-B14F-4D97-AF65-F5344CB8AC3E}">
        <p14:creationId xmlns:p14="http://schemas.microsoft.com/office/powerpoint/2010/main" val="170111008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41CF4-36F9-1058-6F64-8FC4E2D84470}"/>
              </a:ext>
            </a:extLst>
          </p:cNvPr>
          <p:cNvSpPr>
            <a:spLocks noGrp="1"/>
          </p:cNvSpPr>
          <p:nvPr>
            <p:ph type="title"/>
          </p:nvPr>
        </p:nvSpPr>
        <p:spPr>
          <a:xfrm>
            <a:off x="266700" y="203202"/>
            <a:ext cx="10141656" cy="654049"/>
          </a:xfrm>
        </p:spPr>
        <p:txBody>
          <a:bodyPr/>
          <a:lstStyle/>
          <a:p>
            <a:r>
              <a:rPr lang="en-US" dirty="0"/>
              <a:t>Flexibility – Adding New Projects</a:t>
            </a:r>
          </a:p>
        </p:txBody>
      </p:sp>
      <p:sp>
        <p:nvSpPr>
          <p:cNvPr id="3" name="Content Placeholder 2">
            <a:extLst>
              <a:ext uri="{FF2B5EF4-FFF2-40B4-BE49-F238E27FC236}">
                <a16:creationId xmlns:a16="http://schemas.microsoft.com/office/drawing/2014/main" id="{D8CBEA83-F318-DA2F-6AFD-9C8B6E542E50}"/>
              </a:ext>
            </a:extLst>
          </p:cNvPr>
          <p:cNvSpPr>
            <a:spLocks noGrp="1"/>
          </p:cNvSpPr>
          <p:nvPr>
            <p:ph idx="1"/>
          </p:nvPr>
        </p:nvSpPr>
        <p:spPr>
          <a:xfrm>
            <a:off x="406400" y="1218384"/>
            <a:ext cx="11088915" cy="4395258"/>
          </a:xfrm>
        </p:spPr>
        <p:txBody>
          <a:bodyPr/>
          <a:lstStyle/>
          <a:p>
            <a:r>
              <a:rPr lang="en-US" dirty="0"/>
              <a:t>Perhaps I am obsessed with the idea of presenting projects in a separate sheet and then having the option to consolidate the projects. </a:t>
            </a:r>
          </a:p>
          <a:p>
            <a:r>
              <a:rPr lang="en-US" dirty="0"/>
              <a:t>Assume a new project is added to the portfolio. Using the method in the PE model and illustrated above, you would have to go into the consolidation file and copy each of the formulas (e.g., revenues, operating expenses). You would have to add rows evaluate whether the prior row is appropriate for the new project.</a:t>
            </a:r>
          </a:p>
          <a:p>
            <a:r>
              <a:rPr lang="en-US" dirty="0"/>
              <a:t>If you used the method for making a new sheet for each project the process would be much more flexible.</a:t>
            </a:r>
          </a:p>
          <a:p>
            <a:endParaRPr lang="en-US" dirty="0"/>
          </a:p>
        </p:txBody>
      </p:sp>
      <p:sp>
        <p:nvSpPr>
          <p:cNvPr id="4" name="Slide Number Placeholder 3">
            <a:extLst>
              <a:ext uri="{FF2B5EF4-FFF2-40B4-BE49-F238E27FC236}">
                <a16:creationId xmlns:a16="http://schemas.microsoft.com/office/drawing/2014/main" id="{14663136-51B5-A47C-6D8D-C0682B3A24EC}"/>
              </a:ext>
            </a:extLst>
          </p:cNvPr>
          <p:cNvSpPr>
            <a:spLocks noGrp="1"/>
          </p:cNvSpPr>
          <p:nvPr>
            <p:ph type="sldNum" sz="quarter" idx="12"/>
          </p:nvPr>
        </p:nvSpPr>
        <p:spPr>
          <a:xfrm>
            <a:off x="11495315" y="6457951"/>
            <a:ext cx="696685" cy="400050"/>
          </a:xfrm>
        </p:spPr>
        <p:txBody>
          <a:bodyPr/>
          <a:lstStyle/>
          <a:p>
            <a:fld id="{EB241CD2-1E45-42A3-B213-66A034DF9A3B}" type="slidenum">
              <a:rPr lang="en-GB" smtClean="0"/>
              <a:pPr/>
              <a:t>140</a:t>
            </a:fld>
            <a:endParaRPr lang="en-GB" dirty="0"/>
          </a:p>
        </p:txBody>
      </p:sp>
      <p:pic>
        <p:nvPicPr>
          <p:cNvPr id="5" name="Picture 4">
            <a:extLst>
              <a:ext uri="{FF2B5EF4-FFF2-40B4-BE49-F238E27FC236}">
                <a16:creationId xmlns:a16="http://schemas.microsoft.com/office/drawing/2014/main" id="{28A3E8F3-7C00-E079-6A2F-10F2E946EB07}"/>
              </a:ext>
            </a:extLst>
          </p:cNvPr>
          <p:cNvPicPr>
            <a:picLocks noChangeAspect="1"/>
          </p:cNvPicPr>
          <p:nvPr/>
        </p:nvPicPr>
        <p:blipFill>
          <a:blip r:embed="rId2"/>
          <a:stretch>
            <a:fillRect/>
          </a:stretch>
        </p:blipFill>
        <p:spPr>
          <a:xfrm>
            <a:off x="406400" y="4066212"/>
            <a:ext cx="11202126" cy="2684380"/>
          </a:xfrm>
          <a:prstGeom prst="rect">
            <a:avLst/>
          </a:prstGeom>
        </p:spPr>
      </p:pic>
    </p:spTree>
    <p:extLst>
      <p:ext uri="{BB962C8B-B14F-4D97-AF65-F5344CB8AC3E}">
        <p14:creationId xmlns:p14="http://schemas.microsoft.com/office/powerpoint/2010/main" val="377367076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80241-92B9-D7A6-B87A-AA4CAF059482}"/>
              </a:ext>
            </a:extLst>
          </p:cNvPr>
          <p:cNvSpPr>
            <a:spLocks noGrp="1"/>
          </p:cNvSpPr>
          <p:nvPr>
            <p:ph type="title"/>
          </p:nvPr>
        </p:nvSpPr>
        <p:spPr/>
        <p:txBody>
          <a:bodyPr/>
          <a:lstStyle/>
          <a:p>
            <a:r>
              <a:rPr lang="en-US" dirty="0"/>
              <a:t>Flexibility – Equations Across the Sheet</a:t>
            </a:r>
          </a:p>
        </p:txBody>
      </p:sp>
      <p:sp>
        <p:nvSpPr>
          <p:cNvPr id="3" name="Content Placeholder 2">
            <a:extLst>
              <a:ext uri="{FF2B5EF4-FFF2-40B4-BE49-F238E27FC236}">
                <a16:creationId xmlns:a16="http://schemas.microsoft.com/office/drawing/2014/main" id="{2C415B03-73D3-B722-30D7-23AEE445D8C0}"/>
              </a:ext>
            </a:extLst>
          </p:cNvPr>
          <p:cNvSpPr>
            <a:spLocks noGrp="1"/>
          </p:cNvSpPr>
          <p:nvPr>
            <p:ph idx="1"/>
          </p:nvPr>
        </p:nvSpPr>
        <p:spPr/>
        <p:txBody>
          <a:bodyPr/>
          <a:lstStyle/>
          <a:p>
            <a:r>
              <a:rPr lang="en-US" dirty="0"/>
              <a:t>Note in the timelines that there are blanks at in some of the columns implying that the formulas are not consistent. This is of course a horrible practice.</a:t>
            </a:r>
          </a:p>
          <a:p>
            <a:r>
              <a:rPr lang="en-US" dirty="0"/>
              <a:t>Long formulas are perhaps the worst crime both in terms of transparency and in terms of making the model flexible. This crime is in the flags which are crucial to a model.</a:t>
            </a:r>
          </a:p>
          <a:p>
            <a:endParaRPr lang="en-US" dirty="0"/>
          </a:p>
        </p:txBody>
      </p:sp>
      <p:pic>
        <p:nvPicPr>
          <p:cNvPr id="7" name="Picture 6">
            <a:extLst>
              <a:ext uri="{FF2B5EF4-FFF2-40B4-BE49-F238E27FC236}">
                <a16:creationId xmlns:a16="http://schemas.microsoft.com/office/drawing/2014/main" id="{33486A0C-38FF-27B7-60F1-F8C281716AF5}"/>
              </a:ext>
            </a:extLst>
          </p:cNvPr>
          <p:cNvPicPr>
            <a:picLocks noChangeAspect="1"/>
          </p:cNvPicPr>
          <p:nvPr/>
        </p:nvPicPr>
        <p:blipFill>
          <a:blip r:embed="rId2"/>
          <a:stretch>
            <a:fillRect/>
          </a:stretch>
        </p:blipFill>
        <p:spPr>
          <a:xfrm>
            <a:off x="156754" y="4066903"/>
            <a:ext cx="11703796" cy="2670219"/>
          </a:xfrm>
          <a:prstGeom prst="rect">
            <a:avLst/>
          </a:prstGeom>
        </p:spPr>
      </p:pic>
      <p:sp>
        <p:nvSpPr>
          <p:cNvPr id="4" name="Slide Number Placeholder 3">
            <a:extLst>
              <a:ext uri="{FF2B5EF4-FFF2-40B4-BE49-F238E27FC236}">
                <a16:creationId xmlns:a16="http://schemas.microsoft.com/office/drawing/2014/main" id="{B7884E46-E9E1-6437-94BE-762BE55EF792}"/>
              </a:ext>
            </a:extLst>
          </p:cNvPr>
          <p:cNvSpPr>
            <a:spLocks noGrp="1"/>
          </p:cNvSpPr>
          <p:nvPr>
            <p:ph type="sldNum" sz="quarter" idx="12"/>
          </p:nvPr>
        </p:nvSpPr>
        <p:spPr/>
        <p:txBody>
          <a:bodyPr/>
          <a:lstStyle/>
          <a:p>
            <a:fld id="{EB241CD2-1E45-42A3-B213-66A034DF9A3B}" type="slidenum">
              <a:rPr lang="en-GB" smtClean="0"/>
              <a:t>141</a:t>
            </a:fld>
            <a:endParaRPr lang="en-GB" dirty="0"/>
          </a:p>
        </p:txBody>
      </p:sp>
    </p:spTree>
    <p:extLst>
      <p:ext uri="{BB962C8B-B14F-4D97-AF65-F5344CB8AC3E}">
        <p14:creationId xmlns:p14="http://schemas.microsoft.com/office/powerpoint/2010/main" val="15968219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83B0F-EAD5-8469-EDE4-1070D3C16175}"/>
              </a:ext>
            </a:extLst>
          </p:cNvPr>
          <p:cNvSpPr>
            <a:spLocks noGrp="1"/>
          </p:cNvSpPr>
          <p:nvPr>
            <p:ph type="title"/>
          </p:nvPr>
        </p:nvSpPr>
        <p:spPr/>
        <p:txBody>
          <a:bodyPr/>
          <a:lstStyle/>
          <a:p>
            <a:r>
              <a:rPr lang="en-US" dirty="0"/>
              <a:t>Model Accuracy</a:t>
            </a:r>
          </a:p>
        </p:txBody>
      </p:sp>
      <p:sp>
        <p:nvSpPr>
          <p:cNvPr id="3" name="Content Placeholder 2">
            <a:extLst>
              <a:ext uri="{FF2B5EF4-FFF2-40B4-BE49-F238E27FC236}">
                <a16:creationId xmlns:a16="http://schemas.microsoft.com/office/drawing/2014/main" id="{95527BA6-FF04-B44D-22E7-9C86235C5C81}"/>
              </a:ext>
            </a:extLst>
          </p:cNvPr>
          <p:cNvSpPr>
            <a:spLocks noGrp="1"/>
          </p:cNvSpPr>
          <p:nvPr>
            <p:ph idx="1"/>
          </p:nvPr>
        </p:nvSpPr>
        <p:spPr>
          <a:xfrm>
            <a:off x="406401" y="1209675"/>
            <a:ext cx="5994400" cy="4395258"/>
          </a:xfrm>
        </p:spPr>
        <p:txBody>
          <a:bodyPr/>
          <a:lstStyle/>
          <a:p>
            <a:r>
              <a:rPr lang="en-US" dirty="0"/>
              <a:t>The model as provided did not have accuracy tests.  Perhaps just as bad, it did not have sum columns to the left of the equations.</a:t>
            </a:r>
          </a:p>
          <a:p>
            <a:r>
              <a:rPr lang="en-US" dirty="0"/>
              <a:t>In the example below the loan interest is computed from a different sheet where the debt is shown in vertical columns.  A much better and obvious way to evaluate the debt is to show the opening and closing balance and to assure that the debt drawdowns equal the debt repayments.</a:t>
            </a:r>
          </a:p>
          <a:p>
            <a:endParaRPr lang="en-US" dirty="0"/>
          </a:p>
        </p:txBody>
      </p:sp>
      <p:pic>
        <p:nvPicPr>
          <p:cNvPr id="5" name="Picture 4">
            <a:extLst>
              <a:ext uri="{FF2B5EF4-FFF2-40B4-BE49-F238E27FC236}">
                <a16:creationId xmlns:a16="http://schemas.microsoft.com/office/drawing/2014/main" id="{05CC9AFF-68A6-2FDF-9205-7EC16CDF1297}"/>
              </a:ext>
            </a:extLst>
          </p:cNvPr>
          <p:cNvPicPr>
            <a:picLocks noChangeAspect="1"/>
          </p:cNvPicPr>
          <p:nvPr/>
        </p:nvPicPr>
        <p:blipFill>
          <a:blip r:embed="rId2"/>
          <a:stretch>
            <a:fillRect/>
          </a:stretch>
        </p:blipFill>
        <p:spPr>
          <a:xfrm>
            <a:off x="406401" y="4106726"/>
            <a:ext cx="11244403" cy="2669991"/>
          </a:xfrm>
          <a:prstGeom prst="rect">
            <a:avLst/>
          </a:prstGeom>
        </p:spPr>
      </p:pic>
      <p:pic>
        <p:nvPicPr>
          <p:cNvPr id="7" name="Picture 6">
            <a:extLst>
              <a:ext uri="{FF2B5EF4-FFF2-40B4-BE49-F238E27FC236}">
                <a16:creationId xmlns:a16="http://schemas.microsoft.com/office/drawing/2014/main" id="{E5B35D58-D7A2-A533-B31C-C97CFDA7627F}"/>
              </a:ext>
            </a:extLst>
          </p:cNvPr>
          <p:cNvPicPr>
            <a:picLocks noChangeAspect="1"/>
          </p:cNvPicPr>
          <p:nvPr/>
        </p:nvPicPr>
        <p:blipFill>
          <a:blip r:embed="rId3"/>
          <a:stretch>
            <a:fillRect/>
          </a:stretch>
        </p:blipFill>
        <p:spPr>
          <a:xfrm>
            <a:off x="6522962" y="1734226"/>
            <a:ext cx="4972352" cy="2066634"/>
          </a:xfrm>
          <a:prstGeom prst="rect">
            <a:avLst/>
          </a:prstGeom>
        </p:spPr>
      </p:pic>
      <p:sp>
        <p:nvSpPr>
          <p:cNvPr id="4" name="Slide Number Placeholder 3">
            <a:extLst>
              <a:ext uri="{FF2B5EF4-FFF2-40B4-BE49-F238E27FC236}">
                <a16:creationId xmlns:a16="http://schemas.microsoft.com/office/drawing/2014/main" id="{59966A93-DA42-0F49-4CCC-89D9CCE196A1}"/>
              </a:ext>
            </a:extLst>
          </p:cNvPr>
          <p:cNvSpPr>
            <a:spLocks noGrp="1"/>
          </p:cNvSpPr>
          <p:nvPr>
            <p:ph type="sldNum" sz="quarter" idx="12"/>
          </p:nvPr>
        </p:nvSpPr>
        <p:spPr/>
        <p:txBody>
          <a:bodyPr/>
          <a:lstStyle/>
          <a:p>
            <a:fld id="{EB241CD2-1E45-42A3-B213-66A034DF9A3B}" type="slidenum">
              <a:rPr lang="en-GB" smtClean="0"/>
              <a:t>142</a:t>
            </a:fld>
            <a:endParaRPr lang="en-GB" dirty="0"/>
          </a:p>
        </p:txBody>
      </p:sp>
    </p:spTree>
    <p:extLst>
      <p:ext uri="{BB962C8B-B14F-4D97-AF65-F5344CB8AC3E}">
        <p14:creationId xmlns:p14="http://schemas.microsoft.com/office/powerpoint/2010/main" val="279304027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F6A0B-BF01-3671-A633-9A8AE9C976B0}"/>
              </a:ext>
            </a:extLst>
          </p:cNvPr>
          <p:cNvSpPr>
            <a:spLocks noGrp="1"/>
          </p:cNvSpPr>
          <p:nvPr>
            <p:ph type="title"/>
          </p:nvPr>
        </p:nvSpPr>
        <p:spPr/>
        <p:txBody>
          <a:bodyPr/>
          <a:lstStyle/>
          <a:p>
            <a:r>
              <a:rPr lang="en-US" dirty="0"/>
              <a:t>Model Structure</a:t>
            </a:r>
          </a:p>
        </p:txBody>
      </p:sp>
      <p:sp>
        <p:nvSpPr>
          <p:cNvPr id="3" name="Content Placeholder 2">
            <a:extLst>
              <a:ext uri="{FF2B5EF4-FFF2-40B4-BE49-F238E27FC236}">
                <a16:creationId xmlns:a16="http://schemas.microsoft.com/office/drawing/2014/main" id="{D9653302-5BC0-7764-2870-91C432A708C8}"/>
              </a:ext>
            </a:extLst>
          </p:cNvPr>
          <p:cNvSpPr>
            <a:spLocks noGrp="1"/>
          </p:cNvSpPr>
          <p:nvPr>
            <p:ph idx="1"/>
          </p:nvPr>
        </p:nvSpPr>
        <p:spPr>
          <a:xfrm>
            <a:off x="406400" y="1209675"/>
            <a:ext cx="11088915" cy="815068"/>
          </a:xfrm>
        </p:spPr>
        <p:txBody>
          <a:bodyPr>
            <a:normAutofit fontScale="70000" lnSpcReduction="20000"/>
          </a:bodyPr>
          <a:lstStyle/>
          <a:p>
            <a:r>
              <a:rPr lang="en-US" dirty="0"/>
              <a:t>The model provided did not include a sources and uses display during construction and a cash flow waterfall after construction. Whether or not you apply project finance, a cash flow analysis of what happens before and after the operation period is essential.  </a:t>
            </a:r>
          </a:p>
          <a:p>
            <a:r>
              <a:rPr lang="en-US" dirty="0"/>
              <a:t>The screenshot below illustrates an extract from the model with the cash flow analysis.</a:t>
            </a:r>
          </a:p>
        </p:txBody>
      </p:sp>
      <p:pic>
        <p:nvPicPr>
          <p:cNvPr id="5" name="Picture 4">
            <a:extLst>
              <a:ext uri="{FF2B5EF4-FFF2-40B4-BE49-F238E27FC236}">
                <a16:creationId xmlns:a16="http://schemas.microsoft.com/office/drawing/2014/main" id="{35950BF8-6A0C-85F2-6442-87716537A7DC}"/>
              </a:ext>
            </a:extLst>
          </p:cNvPr>
          <p:cNvPicPr>
            <a:picLocks noChangeAspect="1"/>
          </p:cNvPicPr>
          <p:nvPr/>
        </p:nvPicPr>
        <p:blipFill>
          <a:blip r:embed="rId2"/>
          <a:stretch>
            <a:fillRect/>
          </a:stretch>
        </p:blipFill>
        <p:spPr>
          <a:xfrm>
            <a:off x="406400" y="2024743"/>
            <a:ext cx="10262688" cy="4817060"/>
          </a:xfrm>
          <a:prstGeom prst="rect">
            <a:avLst/>
          </a:prstGeom>
        </p:spPr>
      </p:pic>
      <p:sp>
        <p:nvSpPr>
          <p:cNvPr id="4" name="Slide Number Placeholder 3">
            <a:extLst>
              <a:ext uri="{FF2B5EF4-FFF2-40B4-BE49-F238E27FC236}">
                <a16:creationId xmlns:a16="http://schemas.microsoft.com/office/drawing/2014/main" id="{F86AFD3E-C313-1628-AABD-24DF2AFD2CE9}"/>
              </a:ext>
            </a:extLst>
          </p:cNvPr>
          <p:cNvSpPr>
            <a:spLocks noGrp="1"/>
          </p:cNvSpPr>
          <p:nvPr>
            <p:ph type="sldNum" sz="quarter" idx="12"/>
          </p:nvPr>
        </p:nvSpPr>
        <p:spPr/>
        <p:txBody>
          <a:bodyPr/>
          <a:lstStyle/>
          <a:p>
            <a:fld id="{EB241CD2-1E45-42A3-B213-66A034DF9A3B}" type="slidenum">
              <a:rPr lang="en-GB" smtClean="0"/>
              <a:t>143</a:t>
            </a:fld>
            <a:endParaRPr lang="en-GB" dirty="0"/>
          </a:p>
        </p:txBody>
      </p:sp>
    </p:spTree>
    <p:extLst>
      <p:ext uri="{BB962C8B-B14F-4D97-AF65-F5344CB8AC3E}">
        <p14:creationId xmlns:p14="http://schemas.microsoft.com/office/powerpoint/2010/main" val="83755659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60FC1-E1D0-9396-C49B-EA95E10DE20E}"/>
              </a:ext>
            </a:extLst>
          </p:cNvPr>
          <p:cNvSpPr>
            <a:spLocks noGrp="1"/>
          </p:cNvSpPr>
          <p:nvPr>
            <p:ph type="title"/>
          </p:nvPr>
        </p:nvSpPr>
        <p:spPr/>
        <p:txBody>
          <a:bodyPr/>
          <a:lstStyle/>
          <a:p>
            <a:r>
              <a:rPr lang="en-US" dirty="0"/>
              <a:t>Model Transparency</a:t>
            </a:r>
          </a:p>
        </p:txBody>
      </p:sp>
      <p:pic>
        <p:nvPicPr>
          <p:cNvPr id="6" name="Picture 5">
            <a:extLst>
              <a:ext uri="{FF2B5EF4-FFF2-40B4-BE49-F238E27FC236}">
                <a16:creationId xmlns:a16="http://schemas.microsoft.com/office/drawing/2014/main" id="{F8DFA1D6-814A-60C2-A434-BCCD560C2AE9}"/>
              </a:ext>
            </a:extLst>
          </p:cNvPr>
          <p:cNvPicPr>
            <a:picLocks noChangeAspect="1"/>
          </p:cNvPicPr>
          <p:nvPr/>
        </p:nvPicPr>
        <p:blipFill>
          <a:blip r:embed="rId2"/>
          <a:stretch>
            <a:fillRect/>
          </a:stretch>
        </p:blipFill>
        <p:spPr>
          <a:xfrm>
            <a:off x="3006238" y="1209675"/>
            <a:ext cx="8927029" cy="2636877"/>
          </a:xfrm>
          <a:prstGeom prst="rect">
            <a:avLst/>
          </a:prstGeom>
        </p:spPr>
      </p:pic>
      <p:pic>
        <p:nvPicPr>
          <p:cNvPr id="8" name="Picture 7">
            <a:extLst>
              <a:ext uri="{FF2B5EF4-FFF2-40B4-BE49-F238E27FC236}">
                <a16:creationId xmlns:a16="http://schemas.microsoft.com/office/drawing/2014/main" id="{8EFE3A70-10A1-1545-6CB9-037E4F371B3F}"/>
              </a:ext>
            </a:extLst>
          </p:cNvPr>
          <p:cNvPicPr>
            <a:picLocks noChangeAspect="1"/>
          </p:cNvPicPr>
          <p:nvPr/>
        </p:nvPicPr>
        <p:blipFill>
          <a:blip r:embed="rId2"/>
          <a:stretch>
            <a:fillRect/>
          </a:stretch>
        </p:blipFill>
        <p:spPr>
          <a:xfrm>
            <a:off x="1988125" y="4156922"/>
            <a:ext cx="9507190" cy="2808246"/>
          </a:xfrm>
          <a:prstGeom prst="rect">
            <a:avLst/>
          </a:prstGeom>
        </p:spPr>
      </p:pic>
      <p:sp>
        <p:nvSpPr>
          <p:cNvPr id="9" name="TextBox 8">
            <a:extLst>
              <a:ext uri="{FF2B5EF4-FFF2-40B4-BE49-F238E27FC236}">
                <a16:creationId xmlns:a16="http://schemas.microsoft.com/office/drawing/2014/main" id="{380EF955-E9A3-C41E-BE0D-C9F45E3DDFB8}"/>
              </a:ext>
            </a:extLst>
          </p:cNvPr>
          <p:cNvSpPr txBox="1"/>
          <p:nvPr/>
        </p:nvSpPr>
        <p:spPr>
          <a:xfrm>
            <a:off x="497608" y="5561045"/>
            <a:ext cx="1399309" cy="1169551"/>
          </a:xfrm>
          <a:prstGeom prst="rect">
            <a:avLst/>
          </a:prstGeom>
          <a:solidFill>
            <a:srgbClr val="FFFF00"/>
          </a:solidFill>
        </p:spPr>
        <p:txBody>
          <a:bodyPr wrap="square" rtlCol="0">
            <a:spAutoFit/>
          </a:bodyPr>
          <a:lstStyle/>
          <a:p>
            <a:r>
              <a:rPr lang="en-US" sz="1400" dirty="0">
                <a:latin typeface="Arial" panose="020B0604020202020204" pitchFamily="34" charset="0"/>
                <a:cs typeface="Arial" panose="020B0604020202020204" pitchFamily="34" charset="0"/>
              </a:rPr>
              <a:t>It is poor practice to refer to different sheets in the model</a:t>
            </a:r>
          </a:p>
        </p:txBody>
      </p:sp>
      <p:sp>
        <p:nvSpPr>
          <p:cNvPr id="4" name="Slide Number Placeholder 3">
            <a:extLst>
              <a:ext uri="{FF2B5EF4-FFF2-40B4-BE49-F238E27FC236}">
                <a16:creationId xmlns:a16="http://schemas.microsoft.com/office/drawing/2014/main" id="{7DBACD9F-96C4-1E80-76A8-D8B9FA086867}"/>
              </a:ext>
            </a:extLst>
          </p:cNvPr>
          <p:cNvSpPr>
            <a:spLocks noGrp="1"/>
          </p:cNvSpPr>
          <p:nvPr>
            <p:ph type="sldNum" sz="quarter" idx="12"/>
          </p:nvPr>
        </p:nvSpPr>
        <p:spPr/>
        <p:txBody>
          <a:bodyPr/>
          <a:lstStyle/>
          <a:p>
            <a:fld id="{EB241CD2-1E45-42A3-B213-66A034DF9A3B}" type="slidenum">
              <a:rPr lang="en-GB" smtClean="0"/>
              <a:t>144</a:t>
            </a:fld>
            <a:endParaRPr lang="en-GB" dirty="0"/>
          </a:p>
        </p:txBody>
      </p:sp>
      <p:sp>
        <p:nvSpPr>
          <p:cNvPr id="3" name="Content Placeholder 2">
            <a:extLst>
              <a:ext uri="{FF2B5EF4-FFF2-40B4-BE49-F238E27FC236}">
                <a16:creationId xmlns:a16="http://schemas.microsoft.com/office/drawing/2014/main" id="{391A7161-BAA4-5413-2083-060A236B4FEE}"/>
              </a:ext>
            </a:extLst>
          </p:cNvPr>
          <p:cNvSpPr>
            <a:spLocks noGrp="1"/>
          </p:cNvSpPr>
          <p:nvPr>
            <p:ph idx="1"/>
          </p:nvPr>
        </p:nvSpPr>
        <p:spPr>
          <a:xfrm>
            <a:off x="191590" y="1209675"/>
            <a:ext cx="2691570" cy="4351370"/>
          </a:xfrm>
          <a:solidFill>
            <a:schemeClr val="bg1"/>
          </a:solidFill>
        </p:spPr>
        <p:txBody>
          <a:bodyPr>
            <a:normAutofit/>
          </a:bodyPr>
          <a:lstStyle/>
          <a:p>
            <a:pPr algn="l"/>
            <a:r>
              <a:rPr lang="en-US" dirty="0"/>
              <a:t>There are many examples of very long formulas in the model which is the biggest problem. These formulas do not cause problems in the base case, but they could result in difficult issues when things change.</a:t>
            </a:r>
          </a:p>
          <a:p>
            <a:pPr algn="l"/>
            <a:endParaRPr lang="en-US" dirty="0"/>
          </a:p>
        </p:txBody>
      </p:sp>
    </p:spTree>
    <p:extLst>
      <p:ext uri="{BB962C8B-B14F-4D97-AF65-F5344CB8AC3E}">
        <p14:creationId xmlns:p14="http://schemas.microsoft.com/office/powerpoint/2010/main" val="402341396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CF316-3B5C-BAAC-1400-9CDA3988B17F}"/>
              </a:ext>
            </a:extLst>
          </p:cNvPr>
          <p:cNvSpPr>
            <a:spLocks noGrp="1"/>
          </p:cNvSpPr>
          <p:nvPr>
            <p:ph type="ctrTitle"/>
          </p:nvPr>
        </p:nvSpPr>
        <p:spPr>
          <a:xfrm>
            <a:off x="576943" y="2223610"/>
            <a:ext cx="8485262" cy="1767794"/>
          </a:xfrm>
        </p:spPr>
        <p:txBody>
          <a:bodyPr/>
          <a:lstStyle/>
          <a:p>
            <a:r>
              <a:rPr lang="en-US" dirty="0"/>
              <a:t>Other More Advanced Financial Topics</a:t>
            </a:r>
          </a:p>
        </p:txBody>
      </p:sp>
    </p:spTree>
    <p:extLst>
      <p:ext uri="{BB962C8B-B14F-4D97-AF65-F5344CB8AC3E}">
        <p14:creationId xmlns:p14="http://schemas.microsoft.com/office/powerpoint/2010/main" val="113736961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32C671B-D789-002F-9F4E-7910B8C2BCEA}"/>
              </a:ext>
            </a:extLst>
          </p:cNvPr>
          <p:cNvPicPr>
            <a:picLocks noChangeAspect="1"/>
          </p:cNvPicPr>
          <p:nvPr/>
        </p:nvPicPr>
        <p:blipFill>
          <a:blip r:embed="rId2"/>
          <a:stretch>
            <a:fillRect/>
          </a:stretch>
        </p:blipFill>
        <p:spPr>
          <a:xfrm>
            <a:off x="7228114" y="1008693"/>
            <a:ext cx="4963886" cy="2156258"/>
          </a:xfrm>
          <a:prstGeom prst="rect">
            <a:avLst/>
          </a:prstGeom>
        </p:spPr>
      </p:pic>
      <p:sp>
        <p:nvSpPr>
          <p:cNvPr id="2" name="Title 1">
            <a:extLst>
              <a:ext uri="{FF2B5EF4-FFF2-40B4-BE49-F238E27FC236}">
                <a16:creationId xmlns:a16="http://schemas.microsoft.com/office/drawing/2014/main" id="{14E3C780-4565-E974-8FB9-2C98223BE345}"/>
              </a:ext>
            </a:extLst>
          </p:cNvPr>
          <p:cNvSpPr>
            <a:spLocks noGrp="1"/>
          </p:cNvSpPr>
          <p:nvPr>
            <p:ph type="title"/>
          </p:nvPr>
        </p:nvSpPr>
        <p:spPr/>
        <p:txBody>
          <a:bodyPr>
            <a:normAutofit fontScale="90000"/>
          </a:bodyPr>
          <a:lstStyle/>
          <a:p>
            <a:r>
              <a:rPr lang="en-US" dirty="0"/>
              <a:t>IRR and Assumption of Re-investment of Cash Flow at IRR Itself</a:t>
            </a:r>
          </a:p>
        </p:txBody>
      </p:sp>
      <p:sp>
        <p:nvSpPr>
          <p:cNvPr id="3" name="Content Placeholder 2">
            <a:extLst>
              <a:ext uri="{FF2B5EF4-FFF2-40B4-BE49-F238E27FC236}">
                <a16:creationId xmlns:a16="http://schemas.microsoft.com/office/drawing/2014/main" id="{5F9DC286-C554-0219-3DE6-B260FF6EC3FB}"/>
              </a:ext>
            </a:extLst>
          </p:cNvPr>
          <p:cNvSpPr>
            <a:spLocks noGrp="1"/>
          </p:cNvSpPr>
          <p:nvPr>
            <p:ph idx="1"/>
          </p:nvPr>
        </p:nvSpPr>
        <p:spPr>
          <a:xfrm>
            <a:off x="406400" y="1209675"/>
            <a:ext cx="7535817" cy="4363811"/>
          </a:xfrm>
        </p:spPr>
        <p:txBody>
          <a:bodyPr/>
          <a:lstStyle/>
          <a:p>
            <a:r>
              <a:rPr lang="en-US" dirty="0"/>
              <a:t>Classic Complaint about IRR and Africa Hydro Problem with High IRR and Long Life</a:t>
            </a:r>
          </a:p>
          <a:p>
            <a:pPr lvl="1"/>
            <a:r>
              <a:rPr lang="en-US" dirty="0"/>
              <a:t>No Credit for Long-life</a:t>
            </a:r>
          </a:p>
          <a:p>
            <a:pPr lvl="1"/>
            <a:r>
              <a:rPr lang="en-US" dirty="0"/>
              <a:t>MIRR gives you input WACC</a:t>
            </a:r>
          </a:p>
          <a:p>
            <a:pPr lvl="1"/>
            <a:r>
              <a:rPr lang="en-US" dirty="0"/>
              <a:t>Rp Method Does Provide Credit for Long-Life</a:t>
            </a:r>
          </a:p>
          <a:p>
            <a:endParaRPr lang="en-US" dirty="0"/>
          </a:p>
        </p:txBody>
      </p:sp>
      <p:sp>
        <p:nvSpPr>
          <p:cNvPr id="4" name="Slide Number Placeholder 3">
            <a:extLst>
              <a:ext uri="{FF2B5EF4-FFF2-40B4-BE49-F238E27FC236}">
                <a16:creationId xmlns:a16="http://schemas.microsoft.com/office/drawing/2014/main" id="{8544E4ED-C06E-65F8-AB67-DC8E65CF06C1}"/>
              </a:ext>
            </a:extLst>
          </p:cNvPr>
          <p:cNvSpPr>
            <a:spLocks noGrp="1"/>
          </p:cNvSpPr>
          <p:nvPr>
            <p:ph type="sldNum" sz="quarter" idx="12"/>
          </p:nvPr>
        </p:nvSpPr>
        <p:spPr/>
        <p:txBody>
          <a:bodyPr/>
          <a:lstStyle/>
          <a:p>
            <a:fld id="{EB241CD2-1E45-42A3-B213-66A034DF9A3B}" type="slidenum">
              <a:rPr lang="en-GB" smtClean="0"/>
              <a:t>146</a:t>
            </a:fld>
            <a:endParaRPr lang="en-GB" dirty="0"/>
          </a:p>
        </p:txBody>
      </p:sp>
      <p:pic>
        <p:nvPicPr>
          <p:cNvPr id="10" name="Picture 9">
            <a:extLst>
              <a:ext uri="{FF2B5EF4-FFF2-40B4-BE49-F238E27FC236}">
                <a16:creationId xmlns:a16="http://schemas.microsoft.com/office/drawing/2014/main" id="{423F9BF2-A240-A080-A768-583C5EF8F349}"/>
              </a:ext>
            </a:extLst>
          </p:cNvPr>
          <p:cNvPicPr>
            <a:picLocks noChangeAspect="1"/>
          </p:cNvPicPr>
          <p:nvPr/>
        </p:nvPicPr>
        <p:blipFill>
          <a:blip r:embed="rId3"/>
          <a:stretch>
            <a:fillRect/>
          </a:stretch>
        </p:blipFill>
        <p:spPr>
          <a:xfrm>
            <a:off x="0" y="3316393"/>
            <a:ext cx="9065623" cy="3541607"/>
          </a:xfrm>
          <a:prstGeom prst="rect">
            <a:avLst/>
          </a:prstGeom>
        </p:spPr>
      </p:pic>
    </p:spTree>
    <p:extLst>
      <p:ext uri="{BB962C8B-B14F-4D97-AF65-F5344CB8AC3E}">
        <p14:creationId xmlns:p14="http://schemas.microsoft.com/office/powerpoint/2010/main" val="61769319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D5252C-8C65-78E6-D443-867D08406D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5FEC05-7D39-6388-172C-356B32F5E342}"/>
              </a:ext>
            </a:extLst>
          </p:cNvPr>
          <p:cNvSpPr>
            <a:spLocks noGrp="1"/>
          </p:cNvSpPr>
          <p:nvPr>
            <p:ph type="title"/>
          </p:nvPr>
        </p:nvSpPr>
        <p:spPr/>
        <p:txBody>
          <a:bodyPr>
            <a:normAutofit fontScale="90000"/>
          </a:bodyPr>
          <a:lstStyle/>
          <a:p>
            <a:r>
              <a:rPr lang="en-US" dirty="0"/>
              <a:t>IRR and Assumption of Re-investment of Cash Flow at IRR Itself</a:t>
            </a:r>
          </a:p>
        </p:txBody>
      </p:sp>
      <p:sp>
        <p:nvSpPr>
          <p:cNvPr id="3" name="Content Placeholder 2">
            <a:extLst>
              <a:ext uri="{FF2B5EF4-FFF2-40B4-BE49-F238E27FC236}">
                <a16:creationId xmlns:a16="http://schemas.microsoft.com/office/drawing/2014/main" id="{0AB1C3C6-50C8-7B07-6435-8CD587A1B015}"/>
              </a:ext>
            </a:extLst>
          </p:cNvPr>
          <p:cNvSpPr>
            <a:spLocks noGrp="1"/>
          </p:cNvSpPr>
          <p:nvPr>
            <p:ph idx="1"/>
          </p:nvPr>
        </p:nvSpPr>
        <p:spPr>
          <a:xfrm>
            <a:off x="406400" y="1209675"/>
            <a:ext cx="7535817" cy="4363811"/>
          </a:xfrm>
        </p:spPr>
        <p:txBody>
          <a:bodyPr/>
          <a:lstStyle/>
          <a:p>
            <a:r>
              <a:rPr lang="en-US" dirty="0"/>
              <a:t>Less of Effect when the IRR is lower</a:t>
            </a:r>
          </a:p>
          <a:p>
            <a:pPr lvl="1"/>
            <a:r>
              <a:rPr lang="en-US" dirty="0"/>
              <a:t>More Credit for Long-life</a:t>
            </a:r>
          </a:p>
          <a:p>
            <a:pPr lvl="1"/>
            <a:r>
              <a:rPr lang="en-US" dirty="0"/>
              <a:t>MIRR gives you input WACC again</a:t>
            </a:r>
          </a:p>
          <a:p>
            <a:pPr lvl="1"/>
            <a:r>
              <a:rPr lang="en-US" dirty="0"/>
              <a:t>Rp Method Does Provide Credit</a:t>
            </a:r>
          </a:p>
          <a:p>
            <a:endParaRPr lang="en-US" dirty="0"/>
          </a:p>
        </p:txBody>
      </p:sp>
      <p:sp>
        <p:nvSpPr>
          <p:cNvPr id="4" name="Slide Number Placeholder 3">
            <a:extLst>
              <a:ext uri="{FF2B5EF4-FFF2-40B4-BE49-F238E27FC236}">
                <a16:creationId xmlns:a16="http://schemas.microsoft.com/office/drawing/2014/main" id="{EC4A86BC-35E6-7AF0-26E2-B8E0340861E2}"/>
              </a:ext>
            </a:extLst>
          </p:cNvPr>
          <p:cNvSpPr>
            <a:spLocks noGrp="1"/>
          </p:cNvSpPr>
          <p:nvPr>
            <p:ph type="sldNum" sz="quarter" idx="12"/>
          </p:nvPr>
        </p:nvSpPr>
        <p:spPr/>
        <p:txBody>
          <a:bodyPr/>
          <a:lstStyle/>
          <a:p>
            <a:fld id="{EB241CD2-1E45-42A3-B213-66A034DF9A3B}" type="slidenum">
              <a:rPr lang="en-GB" smtClean="0"/>
              <a:t>147</a:t>
            </a:fld>
            <a:endParaRPr lang="en-GB" dirty="0"/>
          </a:p>
        </p:txBody>
      </p:sp>
      <p:pic>
        <p:nvPicPr>
          <p:cNvPr id="10" name="Picture 9">
            <a:extLst>
              <a:ext uri="{FF2B5EF4-FFF2-40B4-BE49-F238E27FC236}">
                <a16:creationId xmlns:a16="http://schemas.microsoft.com/office/drawing/2014/main" id="{1B6F4CDA-93A3-D4A3-53DD-A80357CB0FFB}"/>
              </a:ext>
            </a:extLst>
          </p:cNvPr>
          <p:cNvPicPr>
            <a:picLocks noChangeAspect="1"/>
          </p:cNvPicPr>
          <p:nvPr/>
        </p:nvPicPr>
        <p:blipFill>
          <a:blip r:embed="rId2"/>
          <a:stretch>
            <a:fillRect/>
          </a:stretch>
        </p:blipFill>
        <p:spPr>
          <a:xfrm>
            <a:off x="0" y="3429000"/>
            <a:ext cx="8899247" cy="3429000"/>
          </a:xfrm>
          <a:prstGeom prst="rect">
            <a:avLst/>
          </a:prstGeom>
        </p:spPr>
      </p:pic>
      <p:pic>
        <p:nvPicPr>
          <p:cNvPr id="12" name="Picture 11">
            <a:extLst>
              <a:ext uri="{FF2B5EF4-FFF2-40B4-BE49-F238E27FC236}">
                <a16:creationId xmlns:a16="http://schemas.microsoft.com/office/drawing/2014/main" id="{FE5270A7-4C88-289E-DBF5-F6768DF3A77B}"/>
              </a:ext>
            </a:extLst>
          </p:cNvPr>
          <p:cNvPicPr>
            <a:picLocks noChangeAspect="1"/>
          </p:cNvPicPr>
          <p:nvPr/>
        </p:nvPicPr>
        <p:blipFill>
          <a:blip r:embed="rId3"/>
          <a:stretch>
            <a:fillRect/>
          </a:stretch>
        </p:blipFill>
        <p:spPr>
          <a:xfrm>
            <a:off x="6663773" y="1111779"/>
            <a:ext cx="5358310" cy="2141009"/>
          </a:xfrm>
          <a:prstGeom prst="rect">
            <a:avLst/>
          </a:prstGeom>
        </p:spPr>
      </p:pic>
    </p:spTree>
    <p:extLst>
      <p:ext uri="{BB962C8B-B14F-4D97-AF65-F5344CB8AC3E}">
        <p14:creationId xmlns:p14="http://schemas.microsoft.com/office/powerpoint/2010/main" val="278882132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8D0D0-817C-E070-84B2-8E21E4215733}"/>
              </a:ext>
            </a:extLst>
          </p:cNvPr>
          <p:cNvSpPr>
            <a:spLocks noGrp="1"/>
          </p:cNvSpPr>
          <p:nvPr>
            <p:ph type="title"/>
          </p:nvPr>
        </p:nvSpPr>
        <p:spPr/>
        <p:txBody>
          <a:bodyPr/>
          <a:lstStyle/>
          <a:p>
            <a:r>
              <a:rPr lang="en-US" dirty="0"/>
              <a:t>Alternatives to IRR that Do Not Work</a:t>
            </a:r>
          </a:p>
        </p:txBody>
      </p:sp>
      <p:sp>
        <p:nvSpPr>
          <p:cNvPr id="3" name="Content Placeholder 2">
            <a:extLst>
              <a:ext uri="{FF2B5EF4-FFF2-40B4-BE49-F238E27FC236}">
                <a16:creationId xmlns:a16="http://schemas.microsoft.com/office/drawing/2014/main" id="{0ADF97E8-178F-B029-4FB5-D0E9AB54B374}"/>
              </a:ext>
            </a:extLst>
          </p:cNvPr>
          <p:cNvSpPr>
            <a:spLocks noGrp="1"/>
          </p:cNvSpPr>
          <p:nvPr>
            <p:ph idx="1"/>
          </p:nvPr>
        </p:nvSpPr>
        <p:spPr/>
        <p:txBody>
          <a:bodyPr/>
          <a:lstStyle/>
          <a:p>
            <a:r>
              <a:rPr lang="en-US" dirty="0"/>
              <a:t>IRR does give compound growth in cash flow without intervening dividends (LBO example)</a:t>
            </a:r>
          </a:p>
          <a:p>
            <a:r>
              <a:rPr lang="en-US" dirty="0"/>
              <a:t>Multiple of Invested Capital or Payback (the same thing)</a:t>
            </a:r>
          </a:p>
          <a:p>
            <a:r>
              <a:rPr lang="en-US" dirty="0"/>
              <a:t>Modified IRR</a:t>
            </a:r>
          </a:p>
          <a:p>
            <a:r>
              <a:rPr lang="en-US" dirty="0"/>
              <a:t>IRR over Different Periods</a:t>
            </a:r>
          </a:p>
          <a:p>
            <a:r>
              <a:rPr lang="en-US" dirty="0"/>
              <a:t>Risk Premium is computed in three steps</a:t>
            </a:r>
          </a:p>
          <a:p>
            <a:pPr lvl="1"/>
            <a:r>
              <a:rPr lang="en-US" dirty="0"/>
              <a:t>Compute PV of cash flows after construction at the risk-free rate</a:t>
            </a:r>
          </a:p>
          <a:p>
            <a:pPr lvl="1"/>
            <a:r>
              <a:rPr lang="en-US" dirty="0"/>
              <a:t>Divide PV by capital expenditures (FV at COD) to compute total risk premium</a:t>
            </a:r>
          </a:p>
          <a:p>
            <a:pPr lvl="1"/>
            <a:r>
              <a:rPr lang="en-US" dirty="0"/>
              <a:t>Spread the risk premium over the project life with Rf discount rate </a:t>
            </a:r>
          </a:p>
          <a:p>
            <a:endParaRPr lang="en-US" dirty="0"/>
          </a:p>
        </p:txBody>
      </p:sp>
      <p:sp>
        <p:nvSpPr>
          <p:cNvPr id="4" name="Slide Number Placeholder 3">
            <a:extLst>
              <a:ext uri="{FF2B5EF4-FFF2-40B4-BE49-F238E27FC236}">
                <a16:creationId xmlns:a16="http://schemas.microsoft.com/office/drawing/2014/main" id="{A2B39C52-F4D7-97F1-D08A-2BEC87E76EEF}"/>
              </a:ext>
            </a:extLst>
          </p:cNvPr>
          <p:cNvSpPr>
            <a:spLocks noGrp="1"/>
          </p:cNvSpPr>
          <p:nvPr>
            <p:ph type="sldNum" sz="quarter" idx="12"/>
          </p:nvPr>
        </p:nvSpPr>
        <p:spPr/>
        <p:txBody>
          <a:bodyPr/>
          <a:lstStyle/>
          <a:p>
            <a:fld id="{EB241CD2-1E45-42A3-B213-66A034DF9A3B}" type="slidenum">
              <a:rPr lang="en-GB" smtClean="0"/>
              <a:t>148</a:t>
            </a:fld>
            <a:endParaRPr lang="en-GB" dirty="0"/>
          </a:p>
        </p:txBody>
      </p:sp>
    </p:spTree>
    <p:extLst>
      <p:ext uri="{BB962C8B-B14F-4D97-AF65-F5344CB8AC3E}">
        <p14:creationId xmlns:p14="http://schemas.microsoft.com/office/powerpoint/2010/main" val="273974857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9F80F-5A48-A56C-8383-7E1C6DA7866F}"/>
              </a:ext>
            </a:extLst>
          </p:cNvPr>
          <p:cNvSpPr>
            <a:spLocks noGrp="1"/>
          </p:cNvSpPr>
          <p:nvPr>
            <p:ph type="title"/>
          </p:nvPr>
        </p:nvSpPr>
        <p:spPr/>
        <p:txBody>
          <a:bodyPr>
            <a:normAutofit/>
          </a:bodyPr>
          <a:lstStyle/>
          <a:p>
            <a:r>
              <a:rPr lang="en-US" dirty="0"/>
              <a:t>IRR with Changing WACC</a:t>
            </a:r>
          </a:p>
        </p:txBody>
      </p:sp>
      <p:sp>
        <p:nvSpPr>
          <p:cNvPr id="3" name="Content Placeholder 2">
            <a:extLst>
              <a:ext uri="{FF2B5EF4-FFF2-40B4-BE49-F238E27FC236}">
                <a16:creationId xmlns:a16="http://schemas.microsoft.com/office/drawing/2014/main" id="{7E109F9B-73F6-017C-5DB5-8CBDCCF5EACF}"/>
              </a:ext>
            </a:extLst>
          </p:cNvPr>
          <p:cNvSpPr>
            <a:spLocks noGrp="1"/>
          </p:cNvSpPr>
          <p:nvPr>
            <p:ph idx="1"/>
          </p:nvPr>
        </p:nvSpPr>
        <p:spPr>
          <a:xfrm>
            <a:off x="128105" y="1133061"/>
            <a:ext cx="9691756" cy="1520687"/>
          </a:xfrm>
        </p:spPr>
        <p:txBody>
          <a:bodyPr>
            <a:normAutofit fontScale="85000" lnSpcReduction="20000"/>
          </a:bodyPr>
          <a:lstStyle/>
          <a:p>
            <a:r>
              <a:rPr lang="en-US" dirty="0"/>
              <a:t>Wind Example Using Orsted Approximate Data</a:t>
            </a:r>
          </a:p>
          <a:p>
            <a:pPr lvl="1"/>
            <a:r>
              <a:rPr lang="en-US" dirty="0"/>
              <a:t>WACC 6%</a:t>
            </a:r>
          </a:p>
          <a:p>
            <a:pPr lvl="1"/>
            <a:r>
              <a:rPr lang="en-US" dirty="0"/>
              <a:t>WACC + Premium at Development 9%</a:t>
            </a:r>
          </a:p>
          <a:p>
            <a:pPr lvl="1"/>
            <a:r>
              <a:rPr lang="en-US" dirty="0"/>
              <a:t>IRR Target at Start of Construction 8%</a:t>
            </a:r>
          </a:p>
          <a:p>
            <a:pPr lvl="1"/>
            <a:r>
              <a:rPr lang="en-US" dirty="0"/>
              <a:t>IRR Target at End of Construction 7%</a:t>
            </a:r>
          </a:p>
          <a:p>
            <a:pPr lvl="1"/>
            <a:r>
              <a:rPr lang="en-US" dirty="0"/>
              <a:t>IRR Target after Two Years 6%</a:t>
            </a:r>
          </a:p>
          <a:p>
            <a:pPr lvl="1"/>
            <a:endParaRPr lang="en-US" dirty="0"/>
          </a:p>
        </p:txBody>
      </p:sp>
      <p:sp>
        <p:nvSpPr>
          <p:cNvPr id="4" name="Slide Number Placeholder 3">
            <a:extLst>
              <a:ext uri="{FF2B5EF4-FFF2-40B4-BE49-F238E27FC236}">
                <a16:creationId xmlns:a16="http://schemas.microsoft.com/office/drawing/2014/main" id="{0116DF14-9A53-DF17-91CF-043D4EA0A2B8}"/>
              </a:ext>
            </a:extLst>
          </p:cNvPr>
          <p:cNvSpPr>
            <a:spLocks noGrp="1"/>
          </p:cNvSpPr>
          <p:nvPr>
            <p:ph type="sldNum" sz="quarter" idx="12"/>
          </p:nvPr>
        </p:nvSpPr>
        <p:spPr/>
        <p:txBody>
          <a:bodyPr/>
          <a:lstStyle/>
          <a:p>
            <a:fld id="{EB241CD2-1E45-42A3-B213-66A034DF9A3B}" type="slidenum">
              <a:rPr lang="en-GB" smtClean="0"/>
              <a:t>149</a:t>
            </a:fld>
            <a:endParaRPr lang="en-GB" dirty="0"/>
          </a:p>
        </p:txBody>
      </p:sp>
      <p:pic>
        <p:nvPicPr>
          <p:cNvPr id="6" name="Picture 5">
            <a:extLst>
              <a:ext uri="{FF2B5EF4-FFF2-40B4-BE49-F238E27FC236}">
                <a16:creationId xmlns:a16="http://schemas.microsoft.com/office/drawing/2014/main" id="{2EB065E2-E1ED-E307-CD4A-EAE40AA120C9}"/>
              </a:ext>
            </a:extLst>
          </p:cNvPr>
          <p:cNvPicPr>
            <a:picLocks noChangeAspect="1"/>
          </p:cNvPicPr>
          <p:nvPr/>
        </p:nvPicPr>
        <p:blipFill>
          <a:blip r:embed="rId2"/>
          <a:stretch>
            <a:fillRect/>
          </a:stretch>
        </p:blipFill>
        <p:spPr>
          <a:xfrm>
            <a:off x="128105" y="2782957"/>
            <a:ext cx="10591206" cy="4075043"/>
          </a:xfrm>
          <a:prstGeom prst="rect">
            <a:avLst/>
          </a:prstGeom>
        </p:spPr>
      </p:pic>
      <p:pic>
        <p:nvPicPr>
          <p:cNvPr id="10" name="Picture 9">
            <a:extLst>
              <a:ext uri="{FF2B5EF4-FFF2-40B4-BE49-F238E27FC236}">
                <a16:creationId xmlns:a16="http://schemas.microsoft.com/office/drawing/2014/main" id="{F8C511E5-D395-D9E0-2A6B-DBDCE0B7DE78}"/>
              </a:ext>
            </a:extLst>
          </p:cNvPr>
          <p:cNvPicPr>
            <a:picLocks noChangeAspect="1"/>
          </p:cNvPicPr>
          <p:nvPr/>
        </p:nvPicPr>
        <p:blipFill>
          <a:blip r:embed="rId3"/>
          <a:stretch>
            <a:fillRect/>
          </a:stretch>
        </p:blipFill>
        <p:spPr>
          <a:xfrm>
            <a:off x="10137980" y="286718"/>
            <a:ext cx="1705677" cy="3066772"/>
          </a:xfrm>
          <a:prstGeom prst="rect">
            <a:avLst/>
          </a:prstGeom>
        </p:spPr>
      </p:pic>
    </p:spTree>
    <p:extLst>
      <p:ext uri="{BB962C8B-B14F-4D97-AF65-F5344CB8AC3E}">
        <p14:creationId xmlns:p14="http://schemas.microsoft.com/office/powerpoint/2010/main" val="18607890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90D38-9942-E54C-0B6A-818E5C843EDE}"/>
              </a:ext>
            </a:extLst>
          </p:cNvPr>
          <p:cNvSpPr>
            <a:spLocks noGrp="1"/>
          </p:cNvSpPr>
          <p:nvPr>
            <p:ph type="ctrTitle"/>
          </p:nvPr>
        </p:nvSpPr>
        <p:spPr>
          <a:xfrm>
            <a:off x="609600" y="3648271"/>
            <a:ext cx="8485188" cy="1768475"/>
          </a:xfrm>
        </p:spPr>
        <p:txBody>
          <a:bodyPr>
            <a:normAutofit fontScale="90000"/>
          </a:bodyPr>
          <a:lstStyle/>
          <a:p>
            <a:br>
              <a:rPr lang="en-US" dirty="0"/>
            </a:br>
            <a:r>
              <a:rPr lang="en-US" dirty="0"/>
              <a:t>Some Historic Perspective would be good</a:t>
            </a:r>
            <a:br>
              <a:rPr lang="en-US" dirty="0"/>
            </a:br>
            <a:br>
              <a:rPr lang="en-US" dirty="0"/>
            </a:br>
            <a:r>
              <a:rPr lang="en-US" dirty="0"/>
              <a:t>Part 1: 1945 to 1973</a:t>
            </a:r>
            <a:br>
              <a:rPr lang="en-US" dirty="0"/>
            </a:br>
            <a:br>
              <a:rPr lang="en-US" dirty="0"/>
            </a:br>
            <a:r>
              <a:rPr lang="en-US" dirty="0"/>
              <a:t>Les Trente Gloriouses or MAGA</a:t>
            </a:r>
            <a:br>
              <a:rPr lang="en-US" dirty="0"/>
            </a:br>
            <a:br>
              <a:rPr lang="en-US" dirty="0"/>
            </a:br>
            <a:r>
              <a:rPr lang="en-US" dirty="0"/>
              <a:t>Regulatory Scheme – Cost Plus Regulation with WACC</a:t>
            </a:r>
          </a:p>
        </p:txBody>
      </p:sp>
    </p:spTree>
    <p:extLst>
      <p:ext uri="{BB962C8B-B14F-4D97-AF65-F5344CB8AC3E}">
        <p14:creationId xmlns:p14="http://schemas.microsoft.com/office/powerpoint/2010/main" val="215951350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E3F9C-8CB9-2782-C7B2-E435BD1C96B3}"/>
              </a:ext>
            </a:extLst>
          </p:cNvPr>
          <p:cNvSpPr>
            <a:spLocks noGrp="1"/>
          </p:cNvSpPr>
          <p:nvPr>
            <p:ph type="title"/>
          </p:nvPr>
        </p:nvSpPr>
        <p:spPr/>
        <p:txBody>
          <a:bodyPr>
            <a:normAutofit fontScale="90000"/>
          </a:bodyPr>
          <a:lstStyle/>
          <a:p>
            <a:r>
              <a:rPr lang="en-US" dirty="0"/>
              <a:t>Upside from Re-financing and Equity versus Free Cash Flow</a:t>
            </a:r>
          </a:p>
        </p:txBody>
      </p:sp>
      <p:sp>
        <p:nvSpPr>
          <p:cNvPr id="3" name="Content Placeholder 2">
            <a:extLst>
              <a:ext uri="{FF2B5EF4-FFF2-40B4-BE49-F238E27FC236}">
                <a16:creationId xmlns:a16="http://schemas.microsoft.com/office/drawing/2014/main" id="{717B5FF9-849A-2265-95DA-B8DFF918E9C3}"/>
              </a:ext>
            </a:extLst>
          </p:cNvPr>
          <p:cNvSpPr>
            <a:spLocks noGrp="1"/>
          </p:cNvSpPr>
          <p:nvPr>
            <p:ph idx="1"/>
          </p:nvPr>
        </p:nvSpPr>
        <p:spPr/>
        <p:txBody>
          <a:bodyPr>
            <a:normAutofit/>
          </a:bodyPr>
          <a:lstStyle/>
          <a:p>
            <a:r>
              <a:rPr lang="en-US" sz="2400" dirty="0"/>
              <a:t>Argue that financed project has cash flow patterns like a convertible bond with an upside</a:t>
            </a:r>
          </a:p>
          <a:p>
            <a:r>
              <a:rPr lang="en-US" sz="2400" dirty="0"/>
              <a:t>Consider P50 and P90</a:t>
            </a:r>
          </a:p>
          <a:p>
            <a:pPr lvl="1"/>
            <a:r>
              <a:rPr lang="en-US" sz="2000" dirty="0"/>
              <a:t>Financing based on downside case</a:t>
            </a:r>
          </a:p>
          <a:p>
            <a:pPr lvl="1"/>
            <a:r>
              <a:rPr lang="en-US" sz="2000" dirty="0"/>
              <a:t>Single principle of financing that is essential is that PV of debt service = Debt Commitment</a:t>
            </a:r>
          </a:p>
          <a:p>
            <a:pPr lvl="1"/>
            <a:r>
              <a:rPr lang="en-US" sz="2000" dirty="0"/>
              <a:t>When you use P90, you get less debt</a:t>
            </a:r>
          </a:p>
          <a:p>
            <a:pPr lvl="1"/>
            <a:r>
              <a:rPr lang="en-US" sz="2000" dirty="0"/>
              <a:t>If you achieve P50, the debt capacity is increased</a:t>
            </a:r>
          </a:p>
          <a:p>
            <a:pPr lvl="1"/>
            <a:r>
              <a:rPr lang="en-US" sz="2000" dirty="0"/>
              <a:t>With increased debt capacity, you can pay yourself a super dividend and achieve a higher IRR – an upside option that you do not have to exercise if you stay at P90.</a:t>
            </a:r>
          </a:p>
        </p:txBody>
      </p:sp>
      <p:sp>
        <p:nvSpPr>
          <p:cNvPr id="4" name="Slide Number Placeholder 3">
            <a:extLst>
              <a:ext uri="{FF2B5EF4-FFF2-40B4-BE49-F238E27FC236}">
                <a16:creationId xmlns:a16="http://schemas.microsoft.com/office/drawing/2014/main" id="{F169BA02-334A-6E47-4C21-4112F1C32897}"/>
              </a:ext>
            </a:extLst>
          </p:cNvPr>
          <p:cNvSpPr>
            <a:spLocks noGrp="1"/>
          </p:cNvSpPr>
          <p:nvPr>
            <p:ph type="sldNum" sz="quarter" idx="12"/>
          </p:nvPr>
        </p:nvSpPr>
        <p:spPr/>
        <p:txBody>
          <a:bodyPr/>
          <a:lstStyle/>
          <a:p>
            <a:fld id="{EB241CD2-1E45-42A3-B213-66A034DF9A3B}" type="slidenum">
              <a:rPr lang="en-GB" smtClean="0"/>
              <a:t>150</a:t>
            </a:fld>
            <a:endParaRPr lang="en-GB" dirty="0"/>
          </a:p>
        </p:txBody>
      </p:sp>
    </p:spTree>
    <p:extLst>
      <p:ext uri="{BB962C8B-B14F-4D97-AF65-F5344CB8AC3E}">
        <p14:creationId xmlns:p14="http://schemas.microsoft.com/office/powerpoint/2010/main" val="293993474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A413E4-FD03-0FF8-6900-FB0702CB00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955824-ADE4-3C6E-28D8-B50B668C0CDE}"/>
              </a:ext>
            </a:extLst>
          </p:cNvPr>
          <p:cNvSpPr>
            <a:spLocks noGrp="1"/>
          </p:cNvSpPr>
          <p:nvPr>
            <p:ph type="title"/>
          </p:nvPr>
        </p:nvSpPr>
        <p:spPr>
          <a:xfrm>
            <a:off x="266700" y="203202"/>
            <a:ext cx="10141656" cy="654049"/>
          </a:xfrm>
        </p:spPr>
        <p:txBody>
          <a:bodyPr/>
          <a:lstStyle/>
          <a:p>
            <a:r>
              <a:rPr lang="en-US" dirty="0"/>
              <a:t>Potential for Re-financing</a:t>
            </a:r>
          </a:p>
        </p:txBody>
      </p:sp>
      <p:sp>
        <p:nvSpPr>
          <p:cNvPr id="3" name="Content Placeholder 2">
            <a:extLst>
              <a:ext uri="{FF2B5EF4-FFF2-40B4-BE49-F238E27FC236}">
                <a16:creationId xmlns:a16="http://schemas.microsoft.com/office/drawing/2014/main" id="{4D12289E-104C-F446-FAF6-3B662DE93F80}"/>
              </a:ext>
            </a:extLst>
          </p:cNvPr>
          <p:cNvSpPr>
            <a:spLocks noGrp="1"/>
          </p:cNvSpPr>
          <p:nvPr>
            <p:ph idx="1"/>
          </p:nvPr>
        </p:nvSpPr>
        <p:spPr>
          <a:xfrm>
            <a:off x="406400" y="1209675"/>
            <a:ext cx="11088915" cy="4395258"/>
          </a:xfrm>
        </p:spPr>
        <p:txBody>
          <a:bodyPr/>
          <a:lstStyle/>
          <a:p>
            <a:r>
              <a:rPr lang="en-US" dirty="0"/>
              <a:t>When valuing a project with equity IRR, you can see the potential for re-financing by observing the graphs below. Note that there is a lot of blue area that enables re-financing. You could argue that if equity IRR is being examined, it is not appropriate to ignore the re-financing and it would be better to just assume a constant capital structure or a constant DSCR.</a:t>
            </a:r>
          </a:p>
          <a:p>
            <a:endParaRPr lang="en-US" dirty="0"/>
          </a:p>
        </p:txBody>
      </p:sp>
      <p:sp>
        <p:nvSpPr>
          <p:cNvPr id="4" name="Slide Number Placeholder 3">
            <a:extLst>
              <a:ext uri="{FF2B5EF4-FFF2-40B4-BE49-F238E27FC236}">
                <a16:creationId xmlns:a16="http://schemas.microsoft.com/office/drawing/2014/main" id="{CB66A7DE-6172-4F39-04AF-C10F92B7E0DE}"/>
              </a:ext>
            </a:extLst>
          </p:cNvPr>
          <p:cNvSpPr>
            <a:spLocks noGrp="1"/>
          </p:cNvSpPr>
          <p:nvPr>
            <p:ph type="sldNum" sz="quarter" idx="12"/>
          </p:nvPr>
        </p:nvSpPr>
        <p:spPr>
          <a:xfrm>
            <a:off x="11495315" y="6457951"/>
            <a:ext cx="696685" cy="400050"/>
          </a:xfrm>
        </p:spPr>
        <p:txBody>
          <a:bodyPr/>
          <a:lstStyle/>
          <a:p>
            <a:fld id="{EB241CD2-1E45-42A3-B213-66A034DF9A3B}" type="slidenum">
              <a:rPr lang="en-GB" smtClean="0"/>
              <a:pPr/>
              <a:t>151</a:t>
            </a:fld>
            <a:endParaRPr lang="en-GB" dirty="0"/>
          </a:p>
        </p:txBody>
      </p:sp>
      <p:pic>
        <p:nvPicPr>
          <p:cNvPr id="5" name="Picture 4">
            <a:extLst>
              <a:ext uri="{FF2B5EF4-FFF2-40B4-BE49-F238E27FC236}">
                <a16:creationId xmlns:a16="http://schemas.microsoft.com/office/drawing/2014/main" id="{EBAFFAD9-0973-DC4F-A635-84CAC86F9C63}"/>
              </a:ext>
            </a:extLst>
          </p:cNvPr>
          <p:cNvPicPr>
            <a:picLocks noChangeAspect="1"/>
          </p:cNvPicPr>
          <p:nvPr/>
        </p:nvPicPr>
        <p:blipFill>
          <a:blip r:embed="rId2"/>
          <a:stretch>
            <a:fillRect/>
          </a:stretch>
        </p:blipFill>
        <p:spPr>
          <a:xfrm>
            <a:off x="498156" y="3120693"/>
            <a:ext cx="4901157" cy="3623997"/>
          </a:xfrm>
          <a:prstGeom prst="rect">
            <a:avLst/>
          </a:prstGeom>
        </p:spPr>
      </p:pic>
      <p:pic>
        <p:nvPicPr>
          <p:cNvPr id="7" name="Picture 6">
            <a:extLst>
              <a:ext uri="{FF2B5EF4-FFF2-40B4-BE49-F238E27FC236}">
                <a16:creationId xmlns:a16="http://schemas.microsoft.com/office/drawing/2014/main" id="{08021430-6FC3-F409-D3FB-F3A662047976}"/>
              </a:ext>
            </a:extLst>
          </p:cNvPr>
          <p:cNvPicPr>
            <a:picLocks noChangeAspect="1"/>
          </p:cNvPicPr>
          <p:nvPr/>
        </p:nvPicPr>
        <p:blipFill>
          <a:blip r:embed="rId3"/>
          <a:stretch>
            <a:fillRect/>
          </a:stretch>
        </p:blipFill>
        <p:spPr>
          <a:xfrm>
            <a:off x="6096000" y="3120693"/>
            <a:ext cx="4941814" cy="3623997"/>
          </a:xfrm>
          <a:prstGeom prst="rect">
            <a:avLst/>
          </a:prstGeom>
        </p:spPr>
      </p:pic>
      <p:sp>
        <p:nvSpPr>
          <p:cNvPr id="8" name="TextBox 7">
            <a:extLst>
              <a:ext uri="{FF2B5EF4-FFF2-40B4-BE49-F238E27FC236}">
                <a16:creationId xmlns:a16="http://schemas.microsoft.com/office/drawing/2014/main" id="{63777996-94D1-019F-7A04-5E8D1D9CE69B}"/>
              </a:ext>
            </a:extLst>
          </p:cNvPr>
          <p:cNvSpPr txBox="1"/>
          <p:nvPr/>
        </p:nvSpPr>
        <p:spPr>
          <a:xfrm>
            <a:off x="406400" y="3317966"/>
            <a:ext cx="1335314" cy="369332"/>
          </a:xfrm>
          <a:prstGeom prst="rect">
            <a:avLst/>
          </a:prstGeom>
          <a:solidFill>
            <a:schemeClr val="bg1"/>
          </a:solidFill>
        </p:spPr>
        <p:txBody>
          <a:bodyPr wrap="square" rtlCol="0">
            <a:spAutoFit/>
          </a:bodyPr>
          <a:lstStyle/>
          <a:p>
            <a:endParaRPr lang="en-US" dirty="0"/>
          </a:p>
        </p:txBody>
      </p:sp>
      <p:sp>
        <p:nvSpPr>
          <p:cNvPr id="9" name="TextBox 8">
            <a:extLst>
              <a:ext uri="{FF2B5EF4-FFF2-40B4-BE49-F238E27FC236}">
                <a16:creationId xmlns:a16="http://schemas.microsoft.com/office/drawing/2014/main" id="{9E1F171E-E785-172F-CB40-50587DD11FC5}"/>
              </a:ext>
            </a:extLst>
          </p:cNvPr>
          <p:cNvSpPr txBox="1"/>
          <p:nvPr/>
        </p:nvSpPr>
        <p:spPr>
          <a:xfrm>
            <a:off x="6023113" y="3337492"/>
            <a:ext cx="1103244" cy="349806"/>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58295034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1192C-2582-215B-BB9F-0B641FEF5979}"/>
              </a:ext>
            </a:extLst>
          </p:cNvPr>
          <p:cNvSpPr>
            <a:spLocks noGrp="1"/>
          </p:cNvSpPr>
          <p:nvPr>
            <p:ph type="title"/>
          </p:nvPr>
        </p:nvSpPr>
        <p:spPr/>
        <p:txBody>
          <a:bodyPr/>
          <a:lstStyle/>
          <a:p>
            <a:r>
              <a:rPr lang="en-US" dirty="0"/>
              <a:t>Value Drivers for Renewable Energy</a:t>
            </a:r>
          </a:p>
        </p:txBody>
      </p:sp>
      <p:sp>
        <p:nvSpPr>
          <p:cNvPr id="3" name="Content Placeholder 2">
            <a:extLst>
              <a:ext uri="{FF2B5EF4-FFF2-40B4-BE49-F238E27FC236}">
                <a16:creationId xmlns:a16="http://schemas.microsoft.com/office/drawing/2014/main" id="{9AEFE11A-2165-2719-5842-0BCA0A651AEB}"/>
              </a:ext>
            </a:extLst>
          </p:cNvPr>
          <p:cNvSpPr>
            <a:spLocks noGrp="1"/>
          </p:cNvSpPr>
          <p:nvPr>
            <p:ph idx="1"/>
          </p:nvPr>
        </p:nvSpPr>
        <p:spPr>
          <a:xfrm>
            <a:off x="406400" y="1209674"/>
            <a:ext cx="5123543" cy="4546691"/>
          </a:xfrm>
        </p:spPr>
        <p:txBody>
          <a:bodyPr>
            <a:normAutofit lnSpcReduction="10000"/>
          </a:bodyPr>
          <a:lstStyle/>
          <a:p>
            <a:r>
              <a:rPr lang="en-US" dirty="0"/>
              <a:t>Solar</a:t>
            </a:r>
          </a:p>
          <a:p>
            <a:pPr lvl="1"/>
            <a:r>
              <a:rPr lang="en-US" dirty="0"/>
              <a:t>Resource (Capacity Factor or Yield)</a:t>
            </a:r>
          </a:p>
          <a:p>
            <a:pPr lvl="2"/>
            <a:r>
              <a:rPr lang="en-US" dirty="0"/>
              <a:t>Solar Irradiation</a:t>
            </a:r>
          </a:p>
          <a:p>
            <a:pPr lvl="2"/>
            <a:r>
              <a:rPr lang="en-US" dirty="0"/>
              <a:t>Performance Ratio</a:t>
            </a:r>
          </a:p>
          <a:p>
            <a:pPr lvl="2"/>
            <a:r>
              <a:rPr lang="en-US" dirty="0"/>
              <a:t>Temperature Coefficient</a:t>
            </a:r>
          </a:p>
          <a:p>
            <a:pPr lvl="2"/>
            <a:r>
              <a:rPr lang="en-US" dirty="0"/>
              <a:t>Degradation</a:t>
            </a:r>
          </a:p>
          <a:p>
            <a:pPr lvl="1"/>
            <a:r>
              <a:rPr lang="en-US" dirty="0"/>
              <a:t>Project Life</a:t>
            </a:r>
          </a:p>
          <a:p>
            <a:pPr lvl="1"/>
            <a:r>
              <a:rPr lang="en-US" dirty="0"/>
              <a:t>Up-Front Cost (Capital Expenditure per kW)</a:t>
            </a:r>
          </a:p>
          <a:p>
            <a:pPr lvl="2"/>
            <a:r>
              <a:rPr lang="en-US" dirty="0"/>
              <a:t>Module Cost</a:t>
            </a:r>
          </a:p>
          <a:p>
            <a:pPr lvl="2"/>
            <a:r>
              <a:rPr lang="en-US" dirty="0"/>
              <a:t>Inverter Cost</a:t>
            </a:r>
          </a:p>
          <a:p>
            <a:pPr lvl="2"/>
            <a:r>
              <a:rPr lang="en-US" dirty="0"/>
              <a:t>Other Costs</a:t>
            </a:r>
          </a:p>
          <a:p>
            <a:pPr lvl="1"/>
            <a:r>
              <a:rPr lang="en-US" dirty="0"/>
              <a:t>Operating Cost</a:t>
            </a:r>
          </a:p>
          <a:p>
            <a:pPr lvl="2"/>
            <a:r>
              <a:rPr lang="en-US" dirty="0"/>
              <a:t>O&amp;M Cost per kW-year</a:t>
            </a:r>
          </a:p>
          <a:p>
            <a:pPr lvl="2"/>
            <a:r>
              <a:rPr lang="en-US" dirty="0"/>
              <a:t>Insurance Costs</a:t>
            </a:r>
          </a:p>
          <a:p>
            <a:pPr lvl="2"/>
            <a:r>
              <a:rPr lang="en-US" dirty="0"/>
              <a:t>Other Costs</a:t>
            </a:r>
          </a:p>
        </p:txBody>
      </p:sp>
      <p:sp>
        <p:nvSpPr>
          <p:cNvPr id="4" name="Slide Number Placeholder 3">
            <a:extLst>
              <a:ext uri="{FF2B5EF4-FFF2-40B4-BE49-F238E27FC236}">
                <a16:creationId xmlns:a16="http://schemas.microsoft.com/office/drawing/2014/main" id="{B28AC2EB-30D8-9F6C-945F-C345DC98629E}"/>
              </a:ext>
            </a:extLst>
          </p:cNvPr>
          <p:cNvSpPr>
            <a:spLocks noGrp="1"/>
          </p:cNvSpPr>
          <p:nvPr>
            <p:ph type="sldNum" sz="quarter" idx="12"/>
          </p:nvPr>
        </p:nvSpPr>
        <p:spPr/>
        <p:txBody>
          <a:bodyPr/>
          <a:lstStyle/>
          <a:p>
            <a:fld id="{EB241CD2-1E45-42A3-B213-66A034DF9A3B}" type="slidenum">
              <a:rPr lang="en-GB" smtClean="0"/>
              <a:t>152</a:t>
            </a:fld>
            <a:endParaRPr lang="en-GB" dirty="0"/>
          </a:p>
        </p:txBody>
      </p:sp>
      <p:sp>
        <p:nvSpPr>
          <p:cNvPr id="5" name="Content Placeholder 2">
            <a:extLst>
              <a:ext uri="{FF2B5EF4-FFF2-40B4-BE49-F238E27FC236}">
                <a16:creationId xmlns:a16="http://schemas.microsoft.com/office/drawing/2014/main" id="{1387C1F9-A845-7995-867E-91671D74DF10}"/>
              </a:ext>
            </a:extLst>
          </p:cNvPr>
          <p:cNvSpPr txBox="1">
            <a:spLocks/>
          </p:cNvSpPr>
          <p:nvPr/>
        </p:nvSpPr>
        <p:spPr>
          <a:xfrm>
            <a:off x="6371772" y="1309822"/>
            <a:ext cx="5123543" cy="4546691"/>
          </a:xfrm>
          <a:prstGeom prst="rect">
            <a:avLst/>
          </a:prstGeom>
        </p:spPr>
        <p:txBody>
          <a:bodyPr vert="horz" lIns="91440" tIns="45720" rIns="91440" bIns="45720" rtlCol="0">
            <a:normAutofit/>
          </a:bodyPr>
          <a:lstStyle>
            <a:lvl1pPr marL="228600" indent="-228600" algn="just" defTabSz="914400" rtl="0" eaLnBrk="1" latinLnBrk="0" hangingPunct="1">
              <a:lnSpc>
                <a:spcPct val="90000"/>
              </a:lnSpc>
              <a:spcBef>
                <a:spcPts val="10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just" defTabSz="914400" rtl="0" eaLnBrk="1" latinLnBrk="0" hangingPunct="1">
              <a:lnSpc>
                <a:spcPct val="90000"/>
              </a:lnSpc>
              <a:spcBef>
                <a:spcPts val="500"/>
              </a:spcBef>
              <a:buFont typeface="Wingdings 3" panose="05040102010807070707" pitchFamily="18" charset="2"/>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just" defTabSz="914400" rtl="0" eaLnBrk="1" latinLnBrk="0" hangingPunct="1">
              <a:lnSpc>
                <a:spcPct val="90000"/>
              </a:lnSpc>
              <a:spcBef>
                <a:spcPts val="500"/>
              </a:spcBef>
              <a:buFont typeface="Wingdings 3" panose="05040102010807070707" pitchFamily="18"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just" defTabSz="914400" rtl="0" eaLnBrk="1" latinLnBrk="0" hangingPunct="1">
              <a:lnSpc>
                <a:spcPct val="90000"/>
              </a:lnSpc>
              <a:spcBef>
                <a:spcPts val="500"/>
              </a:spcBef>
              <a:buFont typeface="Wingdings 3" panose="05040102010807070707" pitchFamily="18"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just" defTabSz="914400" rtl="0" eaLnBrk="1" latinLnBrk="0" hangingPunct="1">
              <a:lnSpc>
                <a:spcPct val="90000"/>
              </a:lnSpc>
              <a:spcBef>
                <a:spcPts val="500"/>
              </a:spcBef>
              <a:buFont typeface="Wingdings 3" panose="05040102010807070707" pitchFamily="18" charset="2"/>
              <a:buChar char=""/>
              <a:defRPr sz="14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LCOE (Feed-in Tariff, </a:t>
            </a:r>
            <a:r>
              <a:rPr lang="en-US" dirty="0" err="1"/>
              <a:t>CfD</a:t>
            </a:r>
            <a:r>
              <a:rPr lang="en-US" dirty="0"/>
              <a:t>, PPA)</a:t>
            </a:r>
          </a:p>
          <a:p>
            <a:pPr lvl="1"/>
            <a:r>
              <a:rPr lang="en-US" dirty="0"/>
              <a:t>Step 1: Convert Capital Expenditure into Capital Expenditure per kW-Year</a:t>
            </a:r>
          </a:p>
          <a:p>
            <a:pPr lvl="2"/>
            <a:r>
              <a:rPr lang="en-US" dirty="0"/>
              <a:t>PMT(Target IRR, Life, Cap Exp/kW)</a:t>
            </a:r>
          </a:p>
          <a:p>
            <a:pPr lvl="1"/>
            <a:r>
              <a:rPr lang="en-US" dirty="0"/>
              <a:t>Step 2: Add O&amp;M Cost/kW-yr</a:t>
            </a:r>
          </a:p>
          <a:p>
            <a:pPr lvl="2"/>
            <a:r>
              <a:rPr lang="en-US" dirty="0"/>
              <a:t>Fixed Cost = PMT + O&amp;M/kW-yr</a:t>
            </a:r>
          </a:p>
          <a:p>
            <a:pPr lvl="1"/>
            <a:r>
              <a:rPr lang="en-US" dirty="0"/>
              <a:t>Step 3: Convert to per MWH</a:t>
            </a:r>
          </a:p>
          <a:p>
            <a:pPr lvl="2"/>
            <a:r>
              <a:rPr lang="en-US" dirty="0"/>
              <a:t>Fixed Cost/kW * kW/kWh</a:t>
            </a:r>
          </a:p>
          <a:p>
            <a:pPr lvl="2"/>
            <a:r>
              <a:rPr lang="en-US" dirty="0"/>
              <a:t>KW/kWh = 1/yield</a:t>
            </a:r>
          </a:p>
          <a:p>
            <a:pPr lvl="2"/>
            <a:r>
              <a:rPr lang="en-US" dirty="0"/>
              <a:t>Capacity Factor = kWh/kW / 8760</a:t>
            </a:r>
          </a:p>
        </p:txBody>
      </p:sp>
    </p:spTree>
    <p:extLst>
      <p:ext uri="{BB962C8B-B14F-4D97-AF65-F5344CB8AC3E}">
        <p14:creationId xmlns:p14="http://schemas.microsoft.com/office/powerpoint/2010/main" val="331836740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F763212-976B-4E7F-A4F3-070109A3F511}"/>
              </a:ext>
            </a:extLst>
          </p:cNvPr>
          <p:cNvPicPr>
            <a:picLocks noGrp="1" noChangeAspect="1"/>
          </p:cNvPicPr>
          <p:nvPr>
            <p:ph idx="1"/>
          </p:nvPr>
        </p:nvPicPr>
        <p:blipFill>
          <a:blip r:embed="rId2"/>
          <a:stretch>
            <a:fillRect/>
          </a:stretch>
        </p:blipFill>
        <p:spPr>
          <a:xfrm>
            <a:off x="2827182" y="1093788"/>
            <a:ext cx="6759889" cy="4913312"/>
          </a:xfrm>
          <a:prstGeom prst="rect">
            <a:avLst/>
          </a:prstGeom>
        </p:spPr>
      </p:pic>
      <p:sp>
        <p:nvSpPr>
          <p:cNvPr id="3" name="Title 2">
            <a:extLst>
              <a:ext uri="{FF2B5EF4-FFF2-40B4-BE49-F238E27FC236}">
                <a16:creationId xmlns:a16="http://schemas.microsoft.com/office/drawing/2014/main" id="{62099B39-0DD9-4550-B313-02D1BA64D8BA}"/>
              </a:ext>
            </a:extLst>
          </p:cNvPr>
          <p:cNvSpPr>
            <a:spLocks noGrp="1"/>
          </p:cNvSpPr>
          <p:nvPr>
            <p:ph type="title"/>
          </p:nvPr>
        </p:nvSpPr>
        <p:spPr/>
        <p:txBody>
          <a:bodyPr/>
          <a:lstStyle/>
          <a:p>
            <a:r>
              <a:rPr lang="en-029" dirty="0"/>
              <a:t>Weekly Solar Irradiation</a:t>
            </a:r>
          </a:p>
        </p:txBody>
      </p:sp>
      <p:sp>
        <p:nvSpPr>
          <p:cNvPr id="4" name="Slide Number Placeholder 3">
            <a:extLst>
              <a:ext uri="{FF2B5EF4-FFF2-40B4-BE49-F238E27FC236}">
                <a16:creationId xmlns:a16="http://schemas.microsoft.com/office/drawing/2014/main" id="{61E1DA0F-D540-4EA2-B57A-976689277BB9}"/>
              </a:ext>
            </a:extLst>
          </p:cNvPr>
          <p:cNvSpPr>
            <a:spLocks noGrp="1"/>
          </p:cNvSpPr>
          <p:nvPr>
            <p:ph type="sldNum" sz="quarter" idx="12"/>
          </p:nvPr>
        </p:nvSpPr>
        <p:spPr/>
        <p:txBody>
          <a:bodyPr/>
          <a:lstStyle/>
          <a:p>
            <a:pPr algn="ctr"/>
            <a:fld id="{0C3A1854-6B63-4059-B360-A3C4972BF0FC}" type="slidenum">
              <a:rPr lang="ko-KR" altLang="en-US" smtClean="0"/>
              <a:pPr algn="ctr"/>
              <a:t>153</a:t>
            </a:fld>
            <a:endParaRPr lang="ko-KR" altLang="en-US" dirty="0"/>
          </a:p>
        </p:txBody>
      </p:sp>
    </p:spTree>
    <p:extLst>
      <p:ext uri="{BB962C8B-B14F-4D97-AF65-F5344CB8AC3E}">
        <p14:creationId xmlns:p14="http://schemas.microsoft.com/office/powerpoint/2010/main" val="309487787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DD6F6DA-2E03-4F30-9572-84F8534CB47C}"/>
              </a:ext>
            </a:extLst>
          </p:cNvPr>
          <p:cNvSpPr>
            <a:spLocks noGrp="1"/>
          </p:cNvSpPr>
          <p:nvPr>
            <p:ph idx="1"/>
          </p:nvPr>
        </p:nvSpPr>
        <p:spPr/>
        <p:txBody>
          <a:bodyPr/>
          <a:lstStyle/>
          <a:p>
            <a:r>
              <a:rPr lang="en-029" dirty="0"/>
              <a:t>Solar Variation in Different Hours</a:t>
            </a:r>
          </a:p>
          <a:p>
            <a:endParaRPr lang="en-029" dirty="0"/>
          </a:p>
        </p:txBody>
      </p:sp>
      <p:sp>
        <p:nvSpPr>
          <p:cNvPr id="3" name="Title 2">
            <a:extLst>
              <a:ext uri="{FF2B5EF4-FFF2-40B4-BE49-F238E27FC236}">
                <a16:creationId xmlns:a16="http://schemas.microsoft.com/office/drawing/2014/main" id="{B9B04993-0E12-4E1F-B827-64272E633050}"/>
              </a:ext>
            </a:extLst>
          </p:cNvPr>
          <p:cNvSpPr>
            <a:spLocks noGrp="1"/>
          </p:cNvSpPr>
          <p:nvPr>
            <p:ph type="title"/>
          </p:nvPr>
        </p:nvSpPr>
        <p:spPr/>
        <p:txBody>
          <a:bodyPr/>
          <a:lstStyle/>
          <a:p>
            <a:r>
              <a:rPr lang="en-029" dirty="0"/>
              <a:t>Spinning Reserve and Batteries</a:t>
            </a:r>
          </a:p>
        </p:txBody>
      </p:sp>
      <p:pic>
        <p:nvPicPr>
          <p:cNvPr id="5" name="Picture 4">
            <a:extLst>
              <a:ext uri="{FF2B5EF4-FFF2-40B4-BE49-F238E27FC236}">
                <a16:creationId xmlns:a16="http://schemas.microsoft.com/office/drawing/2014/main" id="{E23ECB1A-1D50-422E-9184-87F81BB70952}"/>
              </a:ext>
            </a:extLst>
          </p:cNvPr>
          <p:cNvPicPr>
            <a:picLocks noChangeAspect="1"/>
          </p:cNvPicPr>
          <p:nvPr/>
        </p:nvPicPr>
        <p:blipFill>
          <a:blip r:embed="rId2"/>
          <a:stretch>
            <a:fillRect/>
          </a:stretch>
        </p:blipFill>
        <p:spPr>
          <a:xfrm>
            <a:off x="2933745" y="1911106"/>
            <a:ext cx="5813177" cy="4225210"/>
          </a:xfrm>
          <a:prstGeom prst="rect">
            <a:avLst/>
          </a:prstGeom>
        </p:spPr>
      </p:pic>
      <p:sp>
        <p:nvSpPr>
          <p:cNvPr id="6" name="TextBox 5">
            <a:extLst>
              <a:ext uri="{FF2B5EF4-FFF2-40B4-BE49-F238E27FC236}">
                <a16:creationId xmlns:a16="http://schemas.microsoft.com/office/drawing/2014/main" id="{113DE172-E141-4198-A0F0-6A9B554E5591}"/>
              </a:ext>
            </a:extLst>
          </p:cNvPr>
          <p:cNvSpPr txBox="1"/>
          <p:nvPr/>
        </p:nvSpPr>
        <p:spPr>
          <a:xfrm>
            <a:off x="7211736" y="2592198"/>
            <a:ext cx="2642532" cy="923330"/>
          </a:xfrm>
          <a:prstGeom prst="rect">
            <a:avLst/>
          </a:prstGeom>
          <a:noFill/>
        </p:spPr>
        <p:txBody>
          <a:bodyPr wrap="square" rtlCol="0">
            <a:spAutoFit/>
          </a:bodyPr>
          <a:lstStyle/>
          <a:p>
            <a:r>
              <a:rPr lang="en-029" dirty="0"/>
              <a:t>Need to Ramp up the Diesel Plant when the clouds come</a:t>
            </a:r>
          </a:p>
        </p:txBody>
      </p:sp>
      <p:cxnSp>
        <p:nvCxnSpPr>
          <p:cNvPr id="8" name="Straight Arrow Connector 7">
            <a:extLst>
              <a:ext uri="{FF2B5EF4-FFF2-40B4-BE49-F238E27FC236}">
                <a16:creationId xmlns:a16="http://schemas.microsoft.com/office/drawing/2014/main" id="{F730F378-93C1-438E-B78C-ACD61CC27833}"/>
              </a:ext>
            </a:extLst>
          </p:cNvPr>
          <p:cNvCxnSpPr/>
          <p:nvPr/>
        </p:nvCxnSpPr>
        <p:spPr>
          <a:xfrm flipH="1">
            <a:off x="5231934" y="3515529"/>
            <a:ext cx="2374084" cy="12997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121064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F763212-976B-4E7F-A4F3-070109A3F511}"/>
              </a:ext>
            </a:extLst>
          </p:cNvPr>
          <p:cNvPicPr>
            <a:picLocks noGrp="1" noChangeAspect="1"/>
          </p:cNvPicPr>
          <p:nvPr>
            <p:ph idx="1"/>
          </p:nvPr>
        </p:nvPicPr>
        <p:blipFill>
          <a:blip r:embed="rId2"/>
          <a:stretch>
            <a:fillRect/>
          </a:stretch>
        </p:blipFill>
        <p:spPr>
          <a:xfrm>
            <a:off x="2827182" y="1055688"/>
            <a:ext cx="6759889" cy="4913312"/>
          </a:xfrm>
          <a:prstGeom prst="rect">
            <a:avLst/>
          </a:prstGeom>
        </p:spPr>
      </p:pic>
      <p:sp>
        <p:nvSpPr>
          <p:cNvPr id="3" name="Title 2">
            <a:extLst>
              <a:ext uri="{FF2B5EF4-FFF2-40B4-BE49-F238E27FC236}">
                <a16:creationId xmlns:a16="http://schemas.microsoft.com/office/drawing/2014/main" id="{62099B39-0DD9-4550-B313-02D1BA64D8BA}"/>
              </a:ext>
            </a:extLst>
          </p:cNvPr>
          <p:cNvSpPr>
            <a:spLocks noGrp="1"/>
          </p:cNvSpPr>
          <p:nvPr>
            <p:ph type="title"/>
          </p:nvPr>
        </p:nvSpPr>
        <p:spPr/>
        <p:txBody>
          <a:bodyPr/>
          <a:lstStyle/>
          <a:p>
            <a:r>
              <a:rPr lang="en-029" dirty="0"/>
              <a:t>Weekly Solar Irradiation</a:t>
            </a:r>
          </a:p>
        </p:txBody>
      </p:sp>
      <p:sp>
        <p:nvSpPr>
          <p:cNvPr id="4" name="Slide Number Placeholder 3">
            <a:extLst>
              <a:ext uri="{FF2B5EF4-FFF2-40B4-BE49-F238E27FC236}">
                <a16:creationId xmlns:a16="http://schemas.microsoft.com/office/drawing/2014/main" id="{61E1DA0F-D540-4EA2-B57A-976689277BB9}"/>
              </a:ext>
            </a:extLst>
          </p:cNvPr>
          <p:cNvSpPr>
            <a:spLocks noGrp="1"/>
          </p:cNvSpPr>
          <p:nvPr>
            <p:ph type="sldNum" sz="quarter" idx="12"/>
          </p:nvPr>
        </p:nvSpPr>
        <p:spPr/>
        <p:txBody>
          <a:bodyPr/>
          <a:lstStyle/>
          <a:p>
            <a:pPr algn="ctr"/>
            <a:fld id="{0C3A1854-6B63-4059-B360-A3C4972BF0FC}" type="slidenum">
              <a:rPr lang="ko-KR" altLang="en-US" smtClean="0"/>
              <a:pPr algn="ctr"/>
              <a:t>155</a:t>
            </a:fld>
            <a:endParaRPr lang="ko-KR" altLang="en-US" dirty="0"/>
          </a:p>
        </p:txBody>
      </p:sp>
    </p:spTree>
    <p:extLst>
      <p:ext uri="{BB962C8B-B14F-4D97-AF65-F5344CB8AC3E}">
        <p14:creationId xmlns:p14="http://schemas.microsoft.com/office/powerpoint/2010/main" val="148962840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4268FD-AA5C-404C-A97C-355B5D2EB7A8}"/>
              </a:ext>
            </a:extLst>
          </p:cNvPr>
          <p:cNvSpPr>
            <a:spLocks noGrp="1"/>
          </p:cNvSpPr>
          <p:nvPr>
            <p:ph type="title"/>
          </p:nvPr>
        </p:nvSpPr>
        <p:spPr/>
        <p:txBody>
          <a:bodyPr/>
          <a:lstStyle/>
          <a:p>
            <a:r>
              <a:rPr lang="en-US" dirty="0"/>
              <a:t>Solar Patterns in Northern Nigeria</a:t>
            </a:r>
            <a:endParaRPr lang="en-CH" dirty="0"/>
          </a:p>
        </p:txBody>
      </p:sp>
      <p:sp>
        <p:nvSpPr>
          <p:cNvPr id="4" name="Slide Number Placeholder 3">
            <a:extLst>
              <a:ext uri="{FF2B5EF4-FFF2-40B4-BE49-F238E27FC236}">
                <a16:creationId xmlns:a16="http://schemas.microsoft.com/office/drawing/2014/main" id="{1D91B80E-C394-42B6-A005-75D7DE31F5E4}"/>
              </a:ext>
            </a:extLst>
          </p:cNvPr>
          <p:cNvSpPr>
            <a:spLocks noGrp="1"/>
          </p:cNvSpPr>
          <p:nvPr>
            <p:ph type="sldNum" sz="quarter" idx="12"/>
          </p:nvPr>
        </p:nvSpPr>
        <p:spPr/>
        <p:txBody>
          <a:bodyPr/>
          <a:lstStyle/>
          <a:p>
            <a:pPr algn="ctr"/>
            <a:fld id="{0C3A1854-6B63-4059-B360-A3C4972BF0FC}" type="slidenum">
              <a:rPr lang="ko-KR" altLang="en-US" smtClean="0"/>
              <a:pPr algn="ctr"/>
              <a:t>156</a:t>
            </a:fld>
            <a:endParaRPr lang="ko-KR" altLang="en-US" dirty="0"/>
          </a:p>
        </p:txBody>
      </p:sp>
      <p:graphicFrame>
        <p:nvGraphicFramePr>
          <p:cNvPr id="7" name="Content Placeholder 6">
            <a:extLst>
              <a:ext uri="{FF2B5EF4-FFF2-40B4-BE49-F238E27FC236}">
                <a16:creationId xmlns:a16="http://schemas.microsoft.com/office/drawing/2014/main" id="{16500275-EBF7-42B7-B835-238E0163E1C4}"/>
              </a:ext>
            </a:extLst>
          </p:cNvPr>
          <p:cNvGraphicFramePr>
            <a:graphicFrameLocks noGrp="1"/>
          </p:cNvGraphicFramePr>
          <p:nvPr>
            <p:ph idx="1"/>
          </p:nvPr>
        </p:nvGraphicFramePr>
        <p:xfrm>
          <a:off x="2255839" y="1055688"/>
          <a:ext cx="7902575" cy="491331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8033850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2256344" y="127265"/>
            <a:ext cx="7666938" cy="690676"/>
          </a:xfrm>
        </p:spPr>
        <p:txBody>
          <a:bodyPr>
            <a:normAutofit fontScale="90000"/>
          </a:bodyPr>
          <a:lstStyle/>
          <a:p>
            <a:r>
              <a:rPr lang="en-US" dirty="0"/>
              <a:t>Case 1: Pretend for One Hour the Sunlight Irradiation is 1000 Watts per M</a:t>
            </a:r>
            <a:endParaRPr lang="en-JM" dirty="0"/>
          </a:p>
        </p:txBody>
      </p:sp>
      <p:sp>
        <p:nvSpPr>
          <p:cNvPr id="63491" name="Date Placeholder 3"/>
          <p:cNvSpPr>
            <a:spLocks noGrp="1"/>
          </p:cNvSpPr>
          <p:nvPr>
            <p:ph type="dt" sz="quarter" idx="10"/>
          </p:nvPr>
        </p:nvSpPr>
        <p:spPr>
          <a:noFill/>
        </p:spPr>
        <p:txBody>
          <a:bodyPr/>
          <a:lstStyle/>
          <a:p>
            <a:endParaRPr lang="en-US" dirty="0"/>
          </a:p>
        </p:txBody>
      </p:sp>
      <p:sp>
        <p:nvSpPr>
          <p:cNvPr id="63492" name="Footer Placeholder 4"/>
          <p:cNvSpPr>
            <a:spLocks noGrp="1"/>
          </p:cNvSpPr>
          <p:nvPr>
            <p:ph type="ftr" sz="quarter" idx="11"/>
          </p:nvPr>
        </p:nvSpPr>
        <p:spPr>
          <a:noFill/>
        </p:spPr>
        <p:txBody>
          <a:bodyPr/>
          <a:lstStyle/>
          <a:p>
            <a:endParaRPr lang="en-US" dirty="0"/>
          </a:p>
        </p:txBody>
      </p:sp>
      <p:sp>
        <p:nvSpPr>
          <p:cNvPr id="63493" name="Slide Number Placeholder 5"/>
          <p:cNvSpPr>
            <a:spLocks noGrp="1"/>
          </p:cNvSpPr>
          <p:nvPr>
            <p:ph type="sldNum" sz="quarter" idx="12"/>
          </p:nvPr>
        </p:nvSpPr>
        <p:spPr>
          <a:noFill/>
        </p:spPr>
        <p:txBody>
          <a:bodyPr/>
          <a:lstStyle/>
          <a:p>
            <a:fld id="{CDE37BF2-727F-4C36-9C74-091C763783B2}" type="slidenum">
              <a:rPr lang="en-US" smtClean="0"/>
              <a:pPr/>
              <a:t>157</a:t>
            </a:fld>
            <a:endParaRPr lang="en-US" dirty="0"/>
          </a:p>
        </p:txBody>
      </p:sp>
      <p:pic>
        <p:nvPicPr>
          <p:cNvPr id="63494" name="Picture 7" descr="http://www.standardandpoors.com/spf/fgr_articles/778885/5524601.gif"/>
          <p:cNvPicPr>
            <a:picLocks noChangeAspect="1" noChangeArrowheads="1"/>
          </p:cNvPicPr>
          <p:nvPr/>
        </p:nvPicPr>
        <p:blipFill>
          <a:blip r:embed="rId2" cstate="print"/>
          <a:srcRect/>
          <a:stretch>
            <a:fillRect/>
          </a:stretch>
        </p:blipFill>
        <p:spPr bwMode="auto">
          <a:xfrm>
            <a:off x="2438400" y="1676400"/>
            <a:ext cx="7010400" cy="4503738"/>
          </a:xfrm>
          <a:prstGeom prst="rect">
            <a:avLst/>
          </a:prstGeom>
          <a:noFill/>
          <a:ln w="9525">
            <a:noFill/>
            <a:miter lim="800000"/>
            <a:headEnd/>
            <a:tailEnd/>
          </a:ln>
        </p:spPr>
      </p:pic>
      <p:sp>
        <p:nvSpPr>
          <p:cNvPr id="2" name="TextBox 1">
            <a:extLst>
              <a:ext uri="{FF2B5EF4-FFF2-40B4-BE49-F238E27FC236}">
                <a16:creationId xmlns:a16="http://schemas.microsoft.com/office/drawing/2014/main" id="{265A1E2D-22F2-4D6B-A997-9CD080D5D90D}"/>
              </a:ext>
            </a:extLst>
          </p:cNvPr>
          <p:cNvSpPr txBox="1"/>
          <p:nvPr/>
        </p:nvSpPr>
        <p:spPr>
          <a:xfrm>
            <a:off x="1976487" y="2950590"/>
            <a:ext cx="2139884" cy="1477328"/>
          </a:xfrm>
          <a:prstGeom prst="rect">
            <a:avLst/>
          </a:prstGeom>
          <a:solidFill>
            <a:srgbClr val="FFC000"/>
          </a:solidFill>
        </p:spPr>
        <p:txBody>
          <a:bodyPr wrap="square" rtlCol="0">
            <a:spAutoFit/>
          </a:bodyPr>
          <a:lstStyle/>
          <a:p>
            <a:r>
              <a:rPr lang="en-US" dirty="0"/>
              <a:t>Capacity Factor of Sunlight – Average Sunlight Divided by Capacity of Sunlight Defined as 1000 w</a:t>
            </a:r>
          </a:p>
        </p:txBody>
      </p:sp>
      <p:cxnSp>
        <p:nvCxnSpPr>
          <p:cNvPr id="4" name="Straight Arrow Connector 3">
            <a:extLst>
              <a:ext uri="{FF2B5EF4-FFF2-40B4-BE49-F238E27FC236}">
                <a16:creationId xmlns:a16="http://schemas.microsoft.com/office/drawing/2014/main" id="{3F3EA136-059D-4FBB-9495-375E5436F3F0}"/>
              </a:ext>
            </a:extLst>
          </p:cNvPr>
          <p:cNvCxnSpPr/>
          <p:nvPr/>
        </p:nvCxnSpPr>
        <p:spPr>
          <a:xfrm>
            <a:off x="4116371" y="3638747"/>
            <a:ext cx="697584" cy="9238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1CF9C78F-2096-4C17-9DD5-366566BC436E}"/>
              </a:ext>
            </a:extLst>
          </p:cNvPr>
          <p:cNvSpPr txBox="1"/>
          <p:nvPr/>
        </p:nvSpPr>
        <p:spPr>
          <a:xfrm>
            <a:off x="8235886" y="1423447"/>
            <a:ext cx="2083323" cy="923330"/>
          </a:xfrm>
          <a:prstGeom prst="rect">
            <a:avLst/>
          </a:prstGeom>
          <a:solidFill>
            <a:srgbClr val="FFC000"/>
          </a:solidFill>
        </p:spPr>
        <p:txBody>
          <a:bodyPr wrap="square" rtlCol="0">
            <a:spAutoFit/>
          </a:bodyPr>
          <a:lstStyle/>
          <a:p>
            <a:r>
              <a:rPr lang="en-US" dirty="0"/>
              <a:t>Capacity Factor of Generation to Grid relative to kWp</a:t>
            </a:r>
          </a:p>
        </p:txBody>
      </p:sp>
      <p:cxnSp>
        <p:nvCxnSpPr>
          <p:cNvPr id="7" name="Straight Arrow Connector 6">
            <a:extLst>
              <a:ext uri="{FF2B5EF4-FFF2-40B4-BE49-F238E27FC236}">
                <a16:creationId xmlns:a16="http://schemas.microsoft.com/office/drawing/2014/main" id="{B6188133-C76A-4450-840F-F55A0605EFA2}"/>
              </a:ext>
            </a:extLst>
          </p:cNvPr>
          <p:cNvCxnSpPr/>
          <p:nvPr/>
        </p:nvCxnSpPr>
        <p:spPr>
          <a:xfrm>
            <a:off x="8235885" y="2064470"/>
            <a:ext cx="0" cy="10558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18437C4-50F8-4174-BF20-EB5FF2A4F6C4}"/>
              </a:ext>
            </a:extLst>
          </p:cNvPr>
          <p:cNvSpPr txBox="1"/>
          <p:nvPr/>
        </p:nvSpPr>
        <p:spPr>
          <a:xfrm>
            <a:off x="7085815" y="4279769"/>
            <a:ext cx="2677213" cy="1754326"/>
          </a:xfrm>
          <a:prstGeom prst="rect">
            <a:avLst/>
          </a:prstGeom>
          <a:solidFill>
            <a:srgbClr val="FFFF00"/>
          </a:solidFill>
        </p:spPr>
        <p:txBody>
          <a:bodyPr wrap="square" rtlCol="0">
            <a:spAutoFit/>
          </a:bodyPr>
          <a:lstStyle/>
          <a:p>
            <a:r>
              <a:rPr lang="en-US" dirty="0"/>
              <a:t>Performance Ratio is the Capacity Factor of the Final Divided by the Capacity Factor of Amounts that Hit the Array</a:t>
            </a:r>
          </a:p>
        </p:txBody>
      </p:sp>
      <p:sp>
        <p:nvSpPr>
          <p:cNvPr id="3" name="TextBox 2">
            <a:extLst>
              <a:ext uri="{FF2B5EF4-FFF2-40B4-BE49-F238E27FC236}">
                <a16:creationId xmlns:a16="http://schemas.microsoft.com/office/drawing/2014/main" id="{F4D829F6-19DA-4C13-A6A2-CD4686A8C8AD}"/>
              </a:ext>
            </a:extLst>
          </p:cNvPr>
          <p:cNvSpPr txBox="1"/>
          <p:nvPr/>
        </p:nvSpPr>
        <p:spPr>
          <a:xfrm>
            <a:off x="1595120" y="914400"/>
            <a:ext cx="4836160" cy="923330"/>
          </a:xfrm>
          <a:prstGeom prst="rect">
            <a:avLst/>
          </a:prstGeom>
          <a:solidFill>
            <a:srgbClr val="FFFF00"/>
          </a:solidFill>
        </p:spPr>
        <p:txBody>
          <a:bodyPr wrap="square" rtlCol="0">
            <a:spAutoFit/>
          </a:bodyPr>
          <a:lstStyle/>
          <a:p>
            <a:r>
              <a:rPr lang="en-US" dirty="0"/>
              <a:t>If the performance ratio is 100% (Don’t lose from dirt, sizing, temperature etc., the capacity factor is 100%</a:t>
            </a:r>
          </a:p>
        </p:txBody>
      </p:sp>
      <p:pic>
        <p:nvPicPr>
          <p:cNvPr id="6" name="Picture 5">
            <a:extLst>
              <a:ext uri="{FF2B5EF4-FFF2-40B4-BE49-F238E27FC236}">
                <a16:creationId xmlns:a16="http://schemas.microsoft.com/office/drawing/2014/main" id="{2A0E1ED0-DAE3-3E6E-4066-2C5C1E7942F8}"/>
              </a:ext>
            </a:extLst>
          </p:cNvPr>
          <p:cNvPicPr>
            <a:picLocks noChangeAspect="1"/>
          </p:cNvPicPr>
          <p:nvPr/>
        </p:nvPicPr>
        <p:blipFill>
          <a:blip r:embed="rId3"/>
          <a:stretch>
            <a:fillRect/>
          </a:stretch>
        </p:blipFill>
        <p:spPr>
          <a:xfrm>
            <a:off x="-1" y="6070822"/>
            <a:ext cx="2756079" cy="784399"/>
          </a:xfrm>
          <a:prstGeom prst="rect">
            <a:avLst/>
          </a:prstGeom>
        </p:spPr>
      </p:pic>
    </p:spTree>
    <p:extLst>
      <p:ext uri="{BB962C8B-B14F-4D97-AF65-F5344CB8AC3E}">
        <p14:creationId xmlns:p14="http://schemas.microsoft.com/office/powerpoint/2010/main" val="332838319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FA39B-D108-B3FC-86BC-70D0ACB80805}"/>
              </a:ext>
            </a:extLst>
          </p:cNvPr>
          <p:cNvSpPr>
            <a:spLocks noGrp="1"/>
          </p:cNvSpPr>
          <p:nvPr>
            <p:ph type="title"/>
          </p:nvPr>
        </p:nvSpPr>
        <p:spPr/>
        <p:txBody>
          <a:bodyPr/>
          <a:lstStyle/>
          <a:p>
            <a:r>
              <a:rPr lang="en-US" dirty="0"/>
              <a:t>New Equity</a:t>
            </a:r>
          </a:p>
        </p:txBody>
      </p:sp>
      <p:sp>
        <p:nvSpPr>
          <p:cNvPr id="3" name="Content Placeholder 2">
            <a:extLst>
              <a:ext uri="{FF2B5EF4-FFF2-40B4-BE49-F238E27FC236}">
                <a16:creationId xmlns:a16="http://schemas.microsoft.com/office/drawing/2014/main" id="{9D3BC134-35D9-A8AD-4B37-201626B62E27}"/>
              </a:ext>
            </a:extLst>
          </p:cNvPr>
          <p:cNvSpPr>
            <a:spLocks noGrp="1"/>
          </p:cNvSpPr>
          <p:nvPr>
            <p:ph idx="1"/>
          </p:nvPr>
        </p:nvSpPr>
        <p:spPr/>
        <p:txBody>
          <a:bodyPr/>
          <a:lstStyle/>
          <a:p>
            <a:r>
              <a:rPr lang="en-US" dirty="0"/>
              <a:t>.</a:t>
            </a:r>
          </a:p>
          <a:p>
            <a:endParaRPr lang="en-US" dirty="0"/>
          </a:p>
        </p:txBody>
      </p:sp>
      <p:sp>
        <p:nvSpPr>
          <p:cNvPr id="4" name="Slide Number Placeholder 3">
            <a:extLst>
              <a:ext uri="{FF2B5EF4-FFF2-40B4-BE49-F238E27FC236}">
                <a16:creationId xmlns:a16="http://schemas.microsoft.com/office/drawing/2014/main" id="{A9AF2DEC-0883-4B7A-8720-AE4E454B935B}"/>
              </a:ext>
            </a:extLst>
          </p:cNvPr>
          <p:cNvSpPr>
            <a:spLocks noGrp="1"/>
          </p:cNvSpPr>
          <p:nvPr>
            <p:ph type="sldNum" sz="quarter" idx="12"/>
          </p:nvPr>
        </p:nvSpPr>
        <p:spPr/>
        <p:txBody>
          <a:bodyPr/>
          <a:lstStyle/>
          <a:p>
            <a:fld id="{EB241CD2-1E45-42A3-B213-66A034DF9A3B}" type="slidenum">
              <a:rPr lang="en-GB" smtClean="0"/>
              <a:t>158</a:t>
            </a:fld>
            <a:endParaRPr lang="en-GB" dirty="0"/>
          </a:p>
        </p:txBody>
      </p:sp>
      <p:pic>
        <p:nvPicPr>
          <p:cNvPr id="6" name="Picture 5">
            <a:extLst>
              <a:ext uri="{FF2B5EF4-FFF2-40B4-BE49-F238E27FC236}">
                <a16:creationId xmlns:a16="http://schemas.microsoft.com/office/drawing/2014/main" id="{23F1B4F8-B8F7-0DA8-8A1D-41DE4E50156F}"/>
              </a:ext>
            </a:extLst>
          </p:cNvPr>
          <p:cNvPicPr>
            <a:picLocks noChangeAspect="1"/>
          </p:cNvPicPr>
          <p:nvPr/>
        </p:nvPicPr>
        <p:blipFill>
          <a:blip r:embed="rId2"/>
          <a:stretch>
            <a:fillRect/>
          </a:stretch>
        </p:blipFill>
        <p:spPr>
          <a:xfrm>
            <a:off x="2466788" y="1520727"/>
            <a:ext cx="7258423" cy="3816546"/>
          </a:xfrm>
          <a:prstGeom prst="rect">
            <a:avLst/>
          </a:prstGeom>
        </p:spPr>
      </p:pic>
    </p:spTree>
    <p:extLst>
      <p:ext uri="{BB962C8B-B14F-4D97-AF65-F5344CB8AC3E}">
        <p14:creationId xmlns:p14="http://schemas.microsoft.com/office/powerpoint/2010/main" val="209059282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18BB5-C5CB-92F7-F850-FA51D5ABA215}"/>
              </a:ext>
            </a:extLst>
          </p:cNvPr>
          <p:cNvSpPr>
            <a:spLocks noGrp="1"/>
          </p:cNvSpPr>
          <p:nvPr>
            <p:ph type="title"/>
          </p:nvPr>
        </p:nvSpPr>
        <p:spPr/>
        <p:txBody>
          <a:bodyPr/>
          <a:lstStyle/>
          <a:p>
            <a:r>
              <a:rPr lang="en-US" dirty="0"/>
              <a:t>Sunrise Wind Project Finance in US Cancelled</a:t>
            </a:r>
          </a:p>
        </p:txBody>
      </p:sp>
      <p:sp>
        <p:nvSpPr>
          <p:cNvPr id="3" name="Content Placeholder 2">
            <a:extLst>
              <a:ext uri="{FF2B5EF4-FFF2-40B4-BE49-F238E27FC236}">
                <a16:creationId xmlns:a16="http://schemas.microsoft.com/office/drawing/2014/main" id="{3947A5F0-C1D0-9148-76BB-D61162FFB471}"/>
              </a:ext>
            </a:extLst>
          </p:cNvPr>
          <p:cNvSpPr>
            <a:spLocks noGrp="1"/>
          </p:cNvSpPr>
          <p:nvPr>
            <p:ph idx="1"/>
          </p:nvPr>
        </p:nvSpPr>
        <p:spPr/>
        <p:txBody>
          <a:bodyPr/>
          <a:lstStyle/>
          <a:p>
            <a:r>
              <a:rPr lang="en-US" dirty="0"/>
              <a:t>Replace non-recourse debt with new equity issue (new rights issue)</a:t>
            </a:r>
          </a:p>
          <a:p>
            <a:r>
              <a:rPr lang="en-US" dirty="0"/>
              <a:t>Announced </a:t>
            </a:r>
          </a:p>
          <a:p>
            <a:r>
              <a:rPr lang="en-US" dirty="0"/>
              <a:t>While we do not take this decision lightly, it is based on a comprehensive assessment of our options, and we have no doubt that this is the right decision for Ørsted and our shareholders, and puts us on the path to </a:t>
            </a:r>
            <a:r>
              <a:rPr lang="en-US" dirty="0" err="1"/>
              <a:t>maximise</a:t>
            </a:r>
            <a:r>
              <a:rPr lang="en-US" dirty="0"/>
              <a:t> shareholder value going forward. We are very pleased with the support from our majority shareholder.</a:t>
            </a:r>
          </a:p>
          <a:p>
            <a:endParaRPr lang="en-US" dirty="0"/>
          </a:p>
        </p:txBody>
      </p:sp>
      <p:sp>
        <p:nvSpPr>
          <p:cNvPr id="4" name="Slide Number Placeholder 3">
            <a:extLst>
              <a:ext uri="{FF2B5EF4-FFF2-40B4-BE49-F238E27FC236}">
                <a16:creationId xmlns:a16="http://schemas.microsoft.com/office/drawing/2014/main" id="{DE424D6D-7160-86D6-12F0-75EDC2904FAD}"/>
              </a:ext>
            </a:extLst>
          </p:cNvPr>
          <p:cNvSpPr>
            <a:spLocks noGrp="1"/>
          </p:cNvSpPr>
          <p:nvPr>
            <p:ph type="sldNum" sz="quarter" idx="12"/>
          </p:nvPr>
        </p:nvSpPr>
        <p:spPr/>
        <p:txBody>
          <a:bodyPr/>
          <a:lstStyle/>
          <a:p>
            <a:fld id="{EB241CD2-1E45-42A3-B213-66A034DF9A3B}" type="slidenum">
              <a:rPr lang="en-GB" smtClean="0"/>
              <a:t>159</a:t>
            </a:fld>
            <a:endParaRPr lang="en-GB" dirty="0"/>
          </a:p>
        </p:txBody>
      </p:sp>
    </p:spTree>
    <p:extLst>
      <p:ext uri="{BB962C8B-B14F-4D97-AF65-F5344CB8AC3E}">
        <p14:creationId xmlns:p14="http://schemas.microsoft.com/office/powerpoint/2010/main" val="15440031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E02A8-A5D3-2024-6878-D319E8649E90}"/>
              </a:ext>
            </a:extLst>
          </p:cNvPr>
          <p:cNvSpPr>
            <a:spLocks noGrp="1"/>
          </p:cNvSpPr>
          <p:nvPr>
            <p:ph type="title"/>
          </p:nvPr>
        </p:nvSpPr>
        <p:spPr>
          <a:xfrm>
            <a:off x="266700" y="203202"/>
            <a:ext cx="10141656" cy="654049"/>
          </a:xfrm>
        </p:spPr>
        <p:txBody>
          <a:bodyPr>
            <a:normAutofit fontScale="90000"/>
          </a:bodyPr>
          <a:lstStyle/>
          <a:p>
            <a:r>
              <a:rPr lang="en-US" dirty="0"/>
              <a:t>Les Trente Glorieouses  and MAGA or MUBA – 1945 to 1973 </a:t>
            </a:r>
          </a:p>
        </p:txBody>
      </p:sp>
      <p:sp>
        <p:nvSpPr>
          <p:cNvPr id="10" name="Content Placeholder 9">
            <a:extLst>
              <a:ext uri="{FF2B5EF4-FFF2-40B4-BE49-F238E27FC236}">
                <a16:creationId xmlns:a16="http://schemas.microsoft.com/office/drawing/2014/main" id="{0A93E0B1-4878-2009-1BCF-A39DFCEDA44E}"/>
              </a:ext>
            </a:extLst>
          </p:cNvPr>
          <p:cNvSpPr>
            <a:spLocks noGrp="1"/>
          </p:cNvSpPr>
          <p:nvPr>
            <p:ph idx="1"/>
          </p:nvPr>
        </p:nvSpPr>
        <p:spPr>
          <a:xfrm>
            <a:off x="406400" y="1209675"/>
            <a:ext cx="11088915" cy="4395258"/>
          </a:xfrm>
        </p:spPr>
        <p:txBody>
          <a:bodyPr>
            <a:normAutofit/>
          </a:bodyPr>
          <a:lstStyle/>
          <a:p>
            <a:r>
              <a:rPr lang="en-US" dirty="0"/>
              <a:t>Appliances and Bigger Houses</a:t>
            </a:r>
          </a:p>
          <a:p>
            <a:pPr lvl="1"/>
            <a:r>
              <a:rPr lang="en-US" dirty="0"/>
              <a:t>Washing Machine</a:t>
            </a:r>
          </a:p>
          <a:p>
            <a:pPr lvl="1"/>
            <a:r>
              <a:rPr lang="en-US" dirty="0"/>
              <a:t>Dryer</a:t>
            </a:r>
          </a:p>
          <a:p>
            <a:pPr lvl="1"/>
            <a:r>
              <a:rPr lang="en-US" dirty="0"/>
              <a:t>Electric Stove</a:t>
            </a:r>
          </a:p>
          <a:p>
            <a:pPr lvl="1"/>
            <a:r>
              <a:rPr lang="en-US" dirty="0"/>
              <a:t>More Lights</a:t>
            </a:r>
          </a:p>
          <a:p>
            <a:pPr lvl="1"/>
            <a:r>
              <a:rPr lang="en-US" dirty="0"/>
              <a:t>Air Conditioning</a:t>
            </a:r>
          </a:p>
          <a:p>
            <a:endParaRPr lang="en-US" dirty="0"/>
          </a:p>
        </p:txBody>
      </p:sp>
      <p:pic>
        <p:nvPicPr>
          <p:cNvPr id="12" name="Picture 11">
            <a:extLst>
              <a:ext uri="{FF2B5EF4-FFF2-40B4-BE49-F238E27FC236}">
                <a16:creationId xmlns:a16="http://schemas.microsoft.com/office/drawing/2014/main" id="{8FC958A3-25DB-1C40-66BA-2A7B2C03058B}"/>
              </a:ext>
            </a:extLst>
          </p:cNvPr>
          <p:cNvPicPr>
            <a:picLocks noChangeAspect="1"/>
          </p:cNvPicPr>
          <p:nvPr/>
        </p:nvPicPr>
        <p:blipFill>
          <a:blip r:embed="rId2"/>
          <a:stretch>
            <a:fillRect/>
          </a:stretch>
        </p:blipFill>
        <p:spPr>
          <a:xfrm>
            <a:off x="5927667" y="2391222"/>
            <a:ext cx="6108524" cy="4417019"/>
          </a:xfrm>
          <a:prstGeom prst="rect">
            <a:avLst/>
          </a:prstGeom>
        </p:spPr>
      </p:pic>
      <p:pic>
        <p:nvPicPr>
          <p:cNvPr id="8" name="Picture 7">
            <a:extLst>
              <a:ext uri="{FF2B5EF4-FFF2-40B4-BE49-F238E27FC236}">
                <a16:creationId xmlns:a16="http://schemas.microsoft.com/office/drawing/2014/main" id="{9460EEA3-6971-622C-6730-2CAE0ABBFBB5}"/>
              </a:ext>
            </a:extLst>
          </p:cNvPr>
          <p:cNvPicPr>
            <a:picLocks noChangeAspect="1"/>
          </p:cNvPicPr>
          <p:nvPr/>
        </p:nvPicPr>
        <p:blipFill>
          <a:blip r:embed="rId3"/>
          <a:stretch>
            <a:fillRect/>
          </a:stretch>
        </p:blipFill>
        <p:spPr>
          <a:xfrm>
            <a:off x="583475" y="3676940"/>
            <a:ext cx="4962334" cy="3121214"/>
          </a:xfrm>
          <a:prstGeom prst="rect">
            <a:avLst/>
          </a:prstGeom>
        </p:spPr>
      </p:pic>
      <p:sp>
        <p:nvSpPr>
          <p:cNvPr id="3" name="TextBox 2">
            <a:extLst>
              <a:ext uri="{FF2B5EF4-FFF2-40B4-BE49-F238E27FC236}">
                <a16:creationId xmlns:a16="http://schemas.microsoft.com/office/drawing/2014/main" id="{8AB1CFCE-C91A-6401-9B4B-CF507C1FC40A}"/>
              </a:ext>
            </a:extLst>
          </p:cNvPr>
          <p:cNvSpPr txBox="1"/>
          <p:nvPr/>
        </p:nvSpPr>
        <p:spPr>
          <a:xfrm>
            <a:off x="5722884" y="1322449"/>
            <a:ext cx="2045162" cy="2492990"/>
          </a:xfrm>
          <a:prstGeom prst="rect">
            <a:avLst/>
          </a:prstGeom>
          <a:solidFill>
            <a:srgbClr val="FFFF00"/>
          </a:solidFill>
        </p:spPr>
        <p:txBody>
          <a:bodyPr wrap="square" rtlCol="0">
            <a:spAutoFit/>
          </a:bodyPr>
          <a:lstStyle/>
          <a:p>
            <a:r>
              <a:rPr lang="en-US" sz="1200" dirty="0">
                <a:latin typeface="Arial" panose="020B0604020202020204" pitchFamily="34" charset="0"/>
                <a:cs typeface="Arial" panose="020B0604020202020204" pitchFamily="34" charset="0"/>
              </a:rPr>
              <a:t>Why is this introduction relevant for M&amp;A Analysis. Demonstrates classic corporate finance. Companies want to get back to the low risk from cost plus model with WACC.</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You will see that this analysis cannot be applied to companies like Orsted that are not stable.  </a:t>
            </a:r>
          </a:p>
        </p:txBody>
      </p:sp>
      <p:sp>
        <p:nvSpPr>
          <p:cNvPr id="7" name="Slide Number Placeholder 6">
            <a:extLst>
              <a:ext uri="{FF2B5EF4-FFF2-40B4-BE49-F238E27FC236}">
                <a16:creationId xmlns:a16="http://schemas.microsoft.com/office/drawing/2014/main" id="{E5D77F58-644C-CDDB-7C77-1486E039A1CB}"/>
              </a:ext>
            </a:extLst>
          </p:cNvPr>
          <p:cNvSpPr>
            <a:spLocks noGrp="1"/>
          </p:cNvSpPr>
          <p:nvPr>
            <p:ph type="sldNum" sz="quarter" idx="12"/>
          </p:nvPr>
        </p:nvSpPr>
        <p:spPr/>
        <p:txBody>
          <a:bodyPr/>
          <a:lstStyle/>
          <a:p>
            <a:fld id="{EB241CD2-1E45-42A3-B213-66A034DF9A3B}" type="slidenum">
              <a:rPr lang="en-GB" smtClean="0"/>
              <a:t>16</a:t>
            </a:fld>
            <a:endParaRPr lang="en-GB" dirty="0"/>
          </a:p>
        </p:txBody>
      </p:sp>
    </p:spTree>
    <p:extLst>
      <p:ext uri="{BB962C8B-B14F-4D97-AF65-F5344CB8AC3E}">
        <p14:creationId xmlns:p14="http://schemas.microsoft.com/office/powerpoint/2010/main" val="400891072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536E8-49CD-84E4-FF87-0C8FA0A6D2ED}"/>
              </a:ext>
            </a:extLst>
          </p:cNvPr>
          <p:cNvSpPr>
            <a:spLocks noGrp="1"/>
          </p:cNvSpPr>
          <p:nvPr>
            <p:ph type="title"/>
          </p:nvPr>
        </p:nvSpPr>
        <p:spPr/>
        <p:txBody>
          <a:bodyPr>
            <a:normAutofit fontScale="90000"/>
          </a:bodyPr>
          <a:lstStyle/>
          <a:p>
            <a:r>
              <a:rPr lang="en-US" dirty="0"/>
              <a:t>Focus on EBITDA – How much Capital Expenditures are Supporting the EBITDA</a:t>
            </a:r>
          </a:p>
        </p:txBody>
      </p:sp>
      <p:sp>
        <p:nvSpPr>
          <p:cNvPr id="3" name="Content Placeholder 2">
            <a:extLst>
              <a:ext uri="{FF2B5EF4-FFF2-40B4-BE49-F238E27FC236}">
                <a16:creationId xmlns:a16="http://schemas.microsoft.com/office/drawing/2014/main" id="{5C0F8125-0B59-0AA9-73E5-0F17C1A98E50}"/>
              </a:ext>
            </a:extLst>
          </p:cNvPr>
          <p:cNvSpPr>
            <a:spLocks noGrp="1"/>
          </p:cNvSpPr>
          <p:nvPr>
            <p:ph idx="1"/>
          </p:nvPr>
        </p:nvSpPr>
        <p:spPr>
          <a:xfrm>
            <a:off x="406400" y="1209674"/>
            <a:ext cx="8026399" cy="4618471"/>
          </a:xfrm>
        </p:spPr>
        <p:txBody>
          <a:bodyPr/>
          <a:lstStyle/>
          <a:p>
            <a:r>
              <a:rPr lang="en-US" dirty="0"/>
              <a:t>Concern about wind speeds.</a:t>
            </a:r>
          </a:p>
          <a:p>
            <a:r>
              <a:rPr lang="en-US" dirty="0"/>
              <a:t>First, we are pleased with the operational performance for the first half of the year, where our EBITDA, excluding new partnerships and cancellation fees, amounts to 13.9 billion. We remain on track to deliver our full year EBITDA guidance of 25 billion to 28 billion, despite the lower wind speeds in the first half of the year.</a:t>
            </a:r>
          </a:p>
          <a:p>
            <a:endParaRPr lang="en-US" dirty="0"/>
          </a:p>
        </p:txBody>
      </p:sp>
      <p:sp>
        <p:nvSpPr>
          <p:cNvPr id="4" name="Slide Number Placeholder 3">
            <a:extLst>
              <a:ext uri="{FF2B5EF4-FFF2-40B4-BE49-F238E27FC236}">
                <a16:creationId xmlns:a16="http://schemas.microsoft.com/office/drawing/2014/main" id="{A933B786-4EDA-2888-0F91-5D98657FEAFC}"/>
              </a:ext>
            </a:extLst>
          </p:cNvPr>
          <p:cNvSpPr>
            <a:spLocks noGrp="1"/>
          </p:cNvSpPr>
          <p:nvPr>
            <p:ph type="sldNum" sz="quarter" idx="12"/>
          </p:nvPr>
        </p:nvSpPr>
        <p:spPr/>
        <p:txBody>
          <a:bodyPr/>
          <a:lstStyle/>
          <a:p>
            <a:fld id="{EB241CD2-1E45-42A3-B213-66A034DF9A3B}" type="slidenum">
              <a:rPr lang="en-GB" smtClean="0"/>
              <a:t>160</a:t>
            </a:fld>
            <a:endParaRPr lang="en-GB" dirty="0"/>
          </a:p>
        </p:txBody>
      </p:sp>
      <p:pic>
        <p:nvPicPr>
          <p:cNvPr id="6" name="Picture 5">
            <a:extLst>
              <a:ext uri="{FF2B5EF4-FFF2-40B4-BE49-F238E27FC236}">
                <a16:creationId xmlns:a16="http://schemas.microsoft.com/office/drawing/2014/main" id="{8F98642B-F6B2-08D3-9029-419B3DB08B56}"/>
              </a:ext>
            </a:extLst>
          </p:cNvPr>
          <p:cNvPicPr>
            <a:picLocks noChangeAspect="1"/>
          </p:cNvPicPr>
          <p:nvPr/>
        </p:nvPicPr>
        <p:blipFill>
          <a:blip r:embed="rId2"/>
          <a:stretch>
            <a:fillRect/>
          </a:stretch>
        </p:blipFill>
        <p:spPr>
          <a:xfrm>
            <a:off x="9042342" y="1656123"/>
            <a:ext cx="2235315" cy="2806844"/>
          </a:xfrm>
          <a:prstGeom prst="rect">
            <a:avLst/>
          </a:prstGeom>
        </p:spPr>
      </p:pic>
    </p:spTree>
    <p:extLst>
      <p:ext uri="{BB962C8B-B14F-4D97-AF65-F5344CB8AC3E}">
        <p14:creationId xmlns:p14="http://schemas.microsoft.com/office/powerpoint/2010/main" val="289468873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237F4-BC60-D6A3-A2F4-6C9FA8ACCE68}"/>
              </a:ext>
            </a:extLst>
          </p:cNvPr>
          <p:cNvSpPr>
            <a:spLocks noGrp="1"/>
          </p:cNvSpPr>
          <p:nvPr>
            <p:ph type="title"/>
          </p:nvPr>
        </p:nvSpPr>
        <p:spPr/>
        <p:txBody>
          <a:bodyPr/>
          <a:lstStyle/>
          <a:p>
            <a:r>
              <a:rPr lang="en-US" dirty="0"/>
              <a:t>Political Risk, Project Finance and Required Return</a:t>
            </a:r>
          </a:p>
        </p:txBody>
      </p:sp>
      <p:sp>
        <p:nvSpPr>
          <p:cNvPr id="3" name="Content Placeholder 2">
            <a:extLst>
              <a:ext uri="{FF2B5EF4-FFF2-40B4-BE49-F238E27FC236}">
                <a16:creationId xmlns:a16="http://schemas.microsoft.com/office/drawing/2014/main" id="{657B7C5F-0EF4-B940-85CD-1D6CD40817B1}"/>
              </a:ext>
            </a:extLst>
          </p:cNvPr>
          <p:cNvSpPr>
            <a:spLocks noGrp="1"/>
          </p:cNvSpPr>
          <p:nvPr>
            <p:ph idx="1"/>
          </p:nvPr>
        </p:nvSpPr>
        <p:spPr/>
        <p:txBody>
          <a:bodyPr/>
          <a:lstStyle/>
          <a:p>
            <a:r>
              <a:rPr lang="en-US" dirty="0"/>
              <a:t>Comments</a:t>
            </a:r>
          </a:p>
          <a:p>
            <a:r>
              <a:rPr lang="en-US" dirty="0"/>
              <a:t>This extraordinary and unprecedented development, which arose unexpectedly and was outside of our control, impacted our dialogues during recent months, where investors involved in the equity process substantially increased their required risk protections and return requirements, and the banks involved on project financing ultimately were not able to continue the process under current market conditions, without material risk protection, including recourse from Ørsted’s parent company.</a:t>
            </a:r>
          </a:p>
          <a:p>
            <a:r>
              <a:rPr lang="en-US" dirty="0"/>
              <a:t>Explain this</a:t>
            </a:r>
          </a:p>
        </p:txBody>
      </p:sp>
      <p:sp>
        <p:nvSpPr>
          <p:cNvPr id="4" name="Slide Number Placeholder 3">
            <a:extLst>
              <a:ext uri="{FF2B5EF4-FFF2-40B4-BE49-F238E27FC236}">
                <a16:creationId xmlns:a16="http://schemas.microsoft.com/office/drawing/2014/main" id="{F7E15BA9-B04D-10D5-2D52-55890968448C}"/>
              </a:ext>
            </a:extLst>
          </p:cNvPr>
          <p:cNvSpPr>
            <a:spLocks noGrp="1"/>
          </p:cNvSpPr>
          <p:nvPr>
            <p:ph type="sldNum" sz="quarter" idx="12"/>
          </p:nvPr>
        </p:nvSpPr>
        <p:spPr/>
        <p:txBody>
          <a:bodyPr/>
          <a:lstStyle/>
          <a:p>
            <a:fld id="{EB241CD2-1E45-42A3-B213-66A034DF9A3B}" type="slidenum">
              <a:rPr lang="en-GB" smtClean="0"/>
              <a:t>161</a:t>
            </a:fld>
            <a:endParaRPr lang="en-GB" dirty="0"/>
          </a:p>
        </p:txBody>
      </p:sp>
    </p:spTree>
    <p:extLst>
      <p:ext uri="{BB962C8B-B14F-4D97-AF65-F5344CB8AC3E}">
        <p14:creationId xmlns:p14="http://schemas.microsoft.com/office/powerpoint/2010/main" val="182553650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B7C4C-4D7C-3F94-9629-E0D8A3CDD991}"/>
              </a:ext>
            </a:extLst>
          </p:cNvPr>
          <p:cNvSpPr>
            <a:spLocks noGrp="1"/>
          </p:cNvSpPr>
          <p:nvPr>
            <p:ph type="title"/>
          </p:nvPr>
        </p:nvSpPr>
        <p:spPr/>
        <p:txBody>
          <a:bodyPr/>
          <a:lstStyle/>
          <a:p>
            <a:r>
              <a:rPr lang="en-US" dirty="0"/>
              <a:t>Did Project Finance on Greater Changhua 2 (Taiwan)</a:t>
            </a:r>
          </a:p>
        </p:txBody>
      </p:sp>
      <p:sp>
        <p:nvSpPr>
          <p:cNvPr id="3" name="Content Placeholder 2">
            <a:extLst>
              <a:ext uri="{FF2B5EF4-FFF2-40B4-BE49-F238E27FC236}">
                <a16:creationId xmlns:a16="http://schemas.microsoft.com/office/drawing/2014/main" id="{AB52ACAF-F565-B9AE-5AAB-19E546716639}"/>
              </a:ext>
            </a:extLst>
          </p:cNvPr>
          <p:cNvSpPr>
            <a:spLocks noGrp="1"/>
          </p:cNvSpPr>
          <p:nvPr>
            <p:ph idx="1"/>
          </p:nvPr>
        </p:nvSpPr>
        <p:spPr/>
        <p:txBody>
          <a:bodyPr/>
          <a:lstStyle/>
          <a:p>
            <a:r>
              <a:rPr lang="en-US" dirty="0"/>
              <a:t>The first priority is to strengthen our capital structure. While the rights issue, obviously, will be an essential component of this, we have also taken several measures through lowering our build-out ambitions and reducing our investment </a:t>
            </a:r>
            <a:r>
              <a:rPr lang="en-US" dirty="0" err="1"/>
              <a:t>programme</a:t>
            </a:r>
            <a:r>
              <a:rPr lang="en-US" dirty="0"/>
              <a:t>. During the first half of 2025, we progressed these measures as we closed divestments related to stakes in a US onshore portfolio and our West of Duddon Sands project, and also closed the project financing package for Greater Changhua 2. </a:t>
            </a:r>
          </a:p>
        </p:txBody>
      </p:sp>
      <p:sp>
        <p:nvSpPr>
          <p:cNvPr id="4" name="Slide Number Placeholder 3">
            <a:extLst>
              <a:ext uri="{FF2B5EF4-FFF2-40B4-BE49-F238E27FC236}">
                <a16:creationId xmlns:a16="http://schemas.microsoft.com/office/drawing/2014/main" id="{D7430CE6-6404-F763-F5A4-EB8538CC2C8C}"/>
              </a:ext>
            </a:extLst>
          </p:cNvPr>
          <p:cNvSpPr>
            <a:spLocks noGrp="1"/>
          </p:cNvSpPr>
          <p:nvPr>
            <p:ph type="sldNum" sz="quarter" idx="12"/>
          </p:nvPr>
        </p:nvSpPr>
        <p:spPr/>
        <p:txBody>
          <a:bodyPr/>
          <a:lstStyle/>
          <a:p>
            <a:fld id="{EB241CD2-1E45-42A3-B213-66A034DF9A3B}" type="slidenum">
              <a:rPr lang="en-GB" smtClean="0"/>
              <a:t>162</a:t>
            </a:fld>
            <a:endParaRPr lang="en-GB" dirty="0"/>
          </a:p>
        </p:txBody>
      </p:sp>
    </p:spTree>
    <p:extLst>
      <p:ext uri="{BB962C8B-B14F-4D97-AF65-F5344CB8AC3E}">
        <p14:creationId xmlns:p14="http://schemas.microsoft.com/office/powerpoint/2010/main" val="296733551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07DAE-3612-96A3-E995-A940618EB246}"/>
              </a:ext>
            </a:extLst>
          </p:cNvPr>
          <p:cNvSpPr>
            <a:spLocks noGrp="1"/>
          </p:cNvSpPr>
          <p:nvPr>
            <p:ph type="title"/>
          </p:nvPr>
        </p:nvSpPr>
        <p:spPr/>
        <p:txBody>
          <a:bodyPr/>
          <a:lstStyle/>
          <a:p>
            <a:r>
              <a:rPr lang="en-US" dirty="0"/>
              <a:t>What does this mean</a:t>
            </a:r>
          </a:p>
        </p:txBody>
      </p:sp>
      <p:sp>
        <p:nvSpPr>
          <p:cNvPr id="3" name="Content Placeholder 2">
            <a:extLst>
              <a:ext uri="{FF2B5EF4-FFF2-40B4-BE49-F238E27FC236}">
                <a16:creationId xmlns:a16="http://schemas.microsoft.com/office/drawing/2014/main" id="{E7690A2F-5382-8C74-314E-8C2072B582A7}"/>
              </a:ext>
            </a:extLst>
          </p:cNvPr>
          <p:cNvSpPr>
            <a:spLocks noGrp="1"/>
          </p:cNvSpPr>
          <p:nvPr>
            <p:ph idx="1"/>
          </p:nvPr>
        </p:nvSpPr>
        <p:spPr/>
        <p:txBody>
          <a:bodyPr/>
          <a:lstStyle/>
          <a:p>
            <a:r>
              <a:rPr lang="en-US" dirty="0"/>
              <a:t>We will continue to be very financially disciplined in the way we decide to allocate capital. We will uphold our return requirement of 150 to 300 basis points, which is based on a fully cost-loaded lifecycle perspective, including all development, overhead and decommissioning costs, while not taking into account potential benefits from farm-down gains or leverage.</a:t>
            </a:r>
          </a:p>
        </p:txBody>
      </p:sp>
      <p:sp>
        <p:nvSpPr>
          <p:cNvPr id="4" name="Slide Number Placeholder 3">
            <a:extLst>
              <a:ext uri="{FF2B5EF4-FFF2-40B4-BE49-F238E27FC236}">
                <a16:creationId xmlns:a16="http://schemas.microsoft.com/office/drawing/2014/main" id="{61F241DE-EF56-2A03-F3F4-D0D9FB4B4DB2}"/>
              </a:ext>
            </a:extLst>
          </p:cNvPr>
          <p:cNvSpPr>
            <a:spLocks noGrp="1"/>
          </p:cNvSpPr>
          <p:nvPr>
            <p:ph type="sldNum" sz="quarter" idx="12"/>
          </p:nvPr>
        </p:nvSpPr>
        <p:spPr/>
        <p:txBody>
          <a:bodyPr/>
          <a:lstStyle/>
          <a:p>
            <a:fld id="{EB241CD2-1E45-42A3-B213-66A034DF9A3B}" type="slidenum">
              <a:rPr lang="en-GB" smtClean="0"/>
              <a:t>163</a:t>
            </a:fld>
            <a:endParaRPr lang="en-GB" dirty="0"/>
          </a:p>
        </p:txBody>
      </p:sp>
    </p:spTree>
    <p:extLst>
      <p:ext uri="{BB962C8B-B14F-4D97-AF65-F5344CB8AC3E}">
        <p14:creationId xmlns:p14="http://schemas.microsoft.com/office/powerpoint/2010/main" val="36214548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B1720-FD8A-EC59-3468-1D2B92E51966}"/>
              </a:ext>
            </a:extLst>
          </p:cNvPr>
          <p:cNvSpPr>
            <a:spLocks noGrp="1"/>
          </p:cNvSpPr>
          <p:nvPr>
            <p:ph type="title"/>
          </p:nvPr>
        </p:nvSpPr>
        <p:spPr/>
        <p:txBody>
          <a:bodyPr/>
          <a:lstStyle/>
          <a:p>
            <a:r>
              <a:rPr lang="en-US" dirty="0"/>
              <a:t>Why Do Not Use FFO to Debt in Project Finance</a:t>
            </a:r>
          </a:p>
        </p:txBody>
      </p:sp>
      <p:sp>
        <p:nvSpPr>
          <p:cNvPr id="3" name="Content Placeholder 2">
            <a:extLst>
              <a:ext uri="{FF2B5EF4-FFF2-40B4-BE49-F238E27FC236}">
                <a16:creationId xmlns:a16="http://schemas.microsoft.com/office/drawing/2014/main" id="{60BB0C18-60F6-D70A-0B52-52497D10C614}"/>
              </a:ext>
            </a:extLst>
          </p:cNvPr>
          <p:cNvSpPr>
            <a:spLocks noGrp="1"/>
          </p:cNvSpPr>
          <p:nvPr>
            <p:ph idx="1"/>
          </p:nvPr>
        </p:nvSpPr>
        <p:spPr/>
        <p:txBody>
          <a:bodyPr/>
          <a:lstStyle/>
          <a:p>
            <a:r>
              <a:rPr lang="en-US" dirty="0"/>
              <a:t>.</a:t>
            </a:r>
          </a:p>
          <a:p>
            <a:endParaRPr lang="en-US" dirty="0"/>
          </a:p>
        </p:txBody>
      </p:sp>
      <p:sp>
        <p:nvSpPr>
          <p:cNvPr id="4" name="Slide Number Placeholder 3">
            <a:extLst>
              <a:ext uri="{FF2B5EF4-FFF2-40B4-BE49-F238E27FC236}">
                <a16:creationId xmlns:a16="http://schemas.microsoft.com/office/drawing/2014/main" id="{1AAD3276-02A9-1096-94C7-480D99D89565}"/>
              </a:ext>
            </a:extLst>
          </p:cNvPr>
          <p:cNvSpPr>
            <a:spLocks noGrp="1"/>
          </p:cNvSpPr>
          <p:nvPr>
            <p:ph type="sldNum" sz="quarter" idx="12"/>
          </p:nvPr>
        </p:nvSpPr>
        <p:spPr/>
        <p:txBody>
          <a:bodyPr/>
          <a:lstStyle/>
          <a:p>
            <a:fld id="{EB241CD2-1E45-42A3-B213-66A034DF9A3B}" type="slidenum">
              <a:rPr lang="en-GB" smtClean="0"/>
              <a:t>164</a:t>
            </a:fld>
            <a:endParaRPr lang="en-GB" dirty="0"/>
          </a:p>
        </p:txBody>
      </p:sp>
      <p:pic>
        <p:nvPicPr>
          <p:cNvPr id="6" name="Picture 5">
            <a:extLst>
              <a:ext uri="{FF2B5EF4-FFF2-40B4-BE49-F238E27FC236}">
                <a16:creationId xmlns:a16="http://schemas.microsoft.com/office/drawing/2014/main" id="{7C620FBE-081D-254F-D53A-E6DADACA769B}"/>
              </a:ext>
            </a:extLst>
          </p:cNvPr>
          <p:cNvPicPr>
            <a:picLocks noChangeAspect="1"/>
          </p:cNvPicPr>
          <p:nvPr/>
        </p:nvPicPr>
        <p:blipFill>
          <a:blip r:embed="rId2"/>
          <a:stretch>
            <a:fillRect/>
          </a:stretch>
        </p:blipFill>
        <p:spPr>
          <a:xfrm>
            <a:off x="1615845" y="1471941"/>
            <a:ext cx="8960310" cy="3988005"/>
          </a:xfrm>
          <a:prstGeom prst="rect">
            <a:avLst/>
          </a:prstGeom>
        </p:spPr>
      </p:pic>
    </p:spTree>
    <p:extLst>
      <p:ext uri="{BB962C8B-B14F-4D97-AF65-F5344CB8AC3E}">
        <p14:creationId xmlns:p14="http://schemas.microsoft.com/office/powerpoint/2010/main" val="200250538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C500D-BB76-7859-ECDB-1C903107BFAA}"/>
              </a:ext>
            </a:extLst>
          </p:cNvPr>
          <p:cNvSpPr>
            <a:spLocks noGrp="1"/>
          </p:cNvSpPr>
          <p:nvPr>
            <p:ph type="title"/>
          </p:nvPr>
        </p:nvSpPr>
        <p:spPr/>
        <p:txBody>
          <a:bodyPr/>
          <a:lstStyle/>
          <a:p>
            <a:r>
              <a:rPr lang="en-US" dirty="0"/>
              <a:t>More Information after Problems</a:t>
            </a:r>
          </a:p>
        </p:txBody>
      </p:sp>
      <p:sp>
        <p:nvSpPr>
          <p:cNvPr id="3" name="Content Placeholder 2">
            <a:extLst>
              <a:ext uri="{FF2B5EF4-FFF2-40B4-BE49-F238E27FC236}">
                <a16:creationId xmlns:a16="http://schemas.microsoft.com/office/drawing/2014/main" id="{515B7EAE-E007-E3D0-C0E2-D50EC8DD9492}"/>
              </a:ext>
            </a:extLst>
          </p:cNvPr>
          <p:cNvSpPr>
            <a:spLocks noGrp="1"/>
          </p:cNvSpPr>
          <p:nvPr>
            <p:ph idx="1"/>
          </p:nvPr>
        </p:nvSpPr>
        <p:spPr/>
        <p:txBody>
          <a:bodyPr/>
          <a:lstStyle/>
          <a:p>
            <a:r>
              <a:rPr lang="en-US" dirty="0"/>
              <a:t>.</a:t>
            </a:r>
          </a:p>
          <a:p>
            <a:endParaRPr lang="en-US" dirty="0"/>
          </a:p>
        </p:txBody>
      </p:sp>
      <p:sp>
        <p:nvSpPr>
          <p:cNvPr id="4" name="Slide Number Placeholder 3">
            <a:extLst>
              <a:ext uri="{FF2B5EF4-FFF2-40B4-BE49-F238E27FC236}">
                <a16:creationId xmlns:a16="http://schemas.microsoft.com/office/drawing/2014/main" id="{F176E596-B6D3-9D45-4CBA-1E0DFC020D74}"/>
              </a:ext>
            </a:extLst>
          </p:cNvPr>
          <p:cNvSpPr>
            <a:spLocks noGrp="1"/>
          </p:cNvSpPr>
          <p:nvPr>
            <p:ph type="sldNum" sz="quarter" idx="12"/>
          </p:nvPr>
        </p:nvSpPr>
        <p:spPr/>
        <p:txBody>
          <a:bodyPr/>
          <a:lstStyle/>
          <a:p>
            <a:fld id="{EB241CD2-1E45-42A3-B213-66A034DF9A3B}" type="slidenum">
              <a:rPr lang="en-GB" smtClean="0"/>
              <a:t>165</a:t>
            </a:fld>
            <a:endParaRPr lang="en-GB" dirty="0"/>
          </a:p>
        </p:txBody>
      </p:sp>
      <p:pic>
        <p:nvPicPr>
          <p:cNvPr id="8" name="Picture 7">
            <a:extLst>
              <a:ext uri="{FF2B5EF4-FFF2-40B4-BE49-F238E27FC236}">
                <a16:creationId xmlns:a16="http://schemas.microsoft.com/office/drawing/2014/main" id="{9D123773-75AD-6E59-12AE-4CA2F969134F}"/>
              </a:ext>
            </a:extLst>
          </p:cNvPr>
          <p:cNvPicPr>
            <a:picLocks noChangeAspect="1"/>
          </p:cNvPicPr>
          <p:nvPr/>
        </p:nvPicPr>
        <p:blipFill>
          <a:blip r:embed="rId2"/>
          <a:stretch>
            <a:fillRect/>
          </a:stretch>
        </p:blipFill>
        <p:spPr>
          <a:xfrm>
            <a:off x="2600145" y="1866819"/>
            <a:ext cx="6991709" cy="3124361"/>
          </a:xfrm>
          <a:prstGeom prst="rect">
            <a:avLst/>
          </a:prstGeom>
        </p:spPr>
      </p:pic>
    </p:spTree>
    <p:extLst>
      <p:ext uri="{BB962C8B-B14F-4D97-AF65-F5344CB8AC3E}">
        <p14:creationId xmlns:p14="http://schemas.microsoft.com/office/powerpoint/2010/main" val="3606800787"/>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F9CB9-31F8-B322-BE8E-FBA1401985DA}"/>
              </a:ext>
            </a:extLst>
          </p:cNvPr>
          <p:cNvSpPr>
            <a:spLocks noGrp="1"/>
          </p:cNvSpPr>
          <p:nvPr>
            <p:ph type="title"/>
          </p:nvPr>
        </p:nvSpPr>
        <p:spPr/>
        <p:txBody>
          <a:bodyPr/>
          <a:lstStyle/>
          <a:p>
            <a:r>
              <a:rPr lang="en-US" dirty="0"/>
              <a:t>US Problems</a:t>
            </a:r>
          </a:p>
        </p:txBody>
      </p:sp>
      <p:sp>
        <p:nvSpPr>
          <p:cNvPr id="3" name="Content Placeholder 2">
            <a:extLst>
              <a:ext uri="{FF2B5EF4-FFF2-40B4-BE49-F238E27FC236}">
                <a16:creationId xmlns:a16="http://schemas.microsoft.com/office/drawing/2014/main" id="{1C9D9960-2CCC-F1B5-CDE7-1ED5B4DBF0B2}"/>
              </a:ext>
            </a:extLst>
          </p:cNvPr>
          <p:cNvSpPr>
            <a:spLocks noGrp="1"/>
          </p:cNvSpPr>
          <p:nvPr>
            <p:ph idx="1"/>
          </p:nvPr>
        </p:nvSpPr>
        <p:spPr/>
        <p:txBody>
          <a:bodyPr/>
          <a:lstStyle/>
          <a:p>
            <a:r>
              <a:rPr lang="en-US" dirty="0"/>
              <a:t>At the same time, I want to reiterate that despite the recent and highly disappointing challenges related to our US offshore wind projects under construction and the adverse impact it has had on our capital structure, we remain fully committed to our target of having a solid investment grade credit rating.</a:t>
            </a:r>
          </a:p>
          <a:p>
            <a:endParaRPr lang="en-US" dirty="0"/>
          </a:p>
        </p:txBody>
      </p:sp>
      <p:sp>
        <p:nvSpPr>
          <p:cNvPr id="4" name="Slide Number Placeholder 3">
            <a:extLst>
              <a:ext uri="{FF2B5EF4-FFF2-40B4-BE49-F238E27FC236}">
                <a16:creationId xmlns:a16="http://schemas.microsoft.com/office/drawing/2014/main" id="{A6849A60-5AD0-D841-7B56-939B851D2717}"/>
              </a:ext>
            </a:extLst>
          </p:cNvPr>
          <p:cNvSpPr>
            <a:spLocks noGrp="1"/>
          </p:cNvSpPr>
          <p:nvPr>
            <p:ph type="sldNum" sz="quarter" idx="12"/>
          </p:nvPr>
        </p:nvSpPr>
        <p:spPr/>
        <p:txBody>
          <a:bodyPr/>
          <a:lstStyle/>
          <a:p>
            <a:fld id="{EB241CD2-1E45-42A3-B213-66A034DF9A3B}" type="slidenum">
              <a:rPr lang="en-GB" smtClean="0"/>
              <a:t>166</a:t>
            </a:fld>
            <a:endParaRPr lang="en-GB" dirty="0"/>
          </a:p>
        </p:txBody>
      </p:sp>
    </p:spTree>
    <p:extLst>
      <p:ext uri="{BB962C8B-B14F-4D97-AF65-F5344CB8AC3E}">
        <p14:creationId xmlns:p14="http://schemas.microsoft.com/office/powerpoint/2010/main" val="2464542562"/>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0BD48-AB4A-1B0E-2B12-DDCCAF309E70}"/>
              </a:ext>
            </a:extLst>
          </p:cNvPr>
          <p:cNvSpPr>
            <a:spLocks noGrp="1"/>
          </p:cNvSpPr>
          <p:nvPr>
            <p:ph type="title"/>
          </p:nvPr>
        </p:nvSpPr>
        <p:spPr/>
        <p:txBody>
          <a:bodyPr/>
          <a:lstStyle/>
          <a:p>
            <a:r>
              <a:rPr lang="en-US" dirty="0"/>
              <a:t>FID and Risk Changes</a:t>
            </a:r>
          </a:p>
        </p:txBody>
      </p:sp>
      <p:sp>
        <p:nvSpPr>
          <p:cNvPr id="3" name="Content Placeholder 2">
            <a:extLst>
              <a:ext uri="{FF2B5EF4-FFF2-40B4-BE49-F238E27FC236}">
                <a16:creationId xmlns:a16="http://schemas.microsoft.com/office/drawing/2014/main" id="{A7B1F57C-14C5-C316-0ED9-20F65531A8EC}"/>
              </a:ext>
            </a:extLst>
          </p:cNvPr>
          <p:cNvSpPr>
            <a:spLocks noGrp="1"/>
          </p:cNvSpPr>
          <p:nvPr>
            <p:ph idx="1"/>
          </p:nvPr>
        </p:nvSpPr>
        <p:spPr/>
        <p:txBody>
          <a:bodyPr>
            <a:normAutofit/>
          </a:bodyPr>
          <a:lstStyle/>
          <a:p>
            <a:r>
              <a:rPr lang="en-US" dirty="0"/>
              <a:t>First, we have commissioned around 2.4 GW of total renewable capacity across offshore and onshore assets, representing a significant contribution to the buildout of our operational fleet of assets. In addition, we very recently took the final investment decision on our Baltica 2 project in Poland. All major component and vessel contracts for the projects have been signed, locking in the majority of the project's Capex, which significantly de-risk the projects. We are satisfied with the value creation of the project, which has an attractive risk reward profile. This FID highlights that solid investment opportunities continue to exist, despite the challenging industry backdrop, and I am proud of the team getting the project to this important milestone.</a:t>
            </a:r>
          </a:p>
          <a:p>
            <a:r>
              <a:rPr lang="en-US" dirty="0"/>
              <a:t>For Sunrise Wind, we continue to progress the construction. As we shared a few weeks ago, the project has seen adverse developments in terms of higher costs and schedule delays, which have been factored into the business case now. While we work extremely dedicated to deliver on the updated schedule and timeline, we have seen good progress in terms of onshore construction work, as well as fabrication of the offshore components, such as monopiles, turbines and export cables.</a:t>
            </a:r>
          </a:p>
        </p:txBody>
      </p:sp>
      <p:sp>
        <p:nvSpPr>
          <p:cNvPr id="4" name="Slide Number Placeholder 3">
            <a:extLst>
              <a:ext uri="{FF2B5EF4-FFF2-40B4-BE49-F238E27FC236}">
                <a16:creationId xmlns:a16="http://schemas.microsoft.com/office/drawing/2014/main" id="{77ECB809-A4DD-32FA-603F-0F224EA43E64}"/>
              </a:ext>
            </a:extLst>
          </p:cNvPr>
          <p:cNvSpPr>
            <a:spLocks noGrp="1"/>
          </p:cNvSpPr>
          <p:nvPr>
            <p:ph type="sldNum" sz="quarter" idx="12"/>
          </p:nvPr>
        </p:nvSpPr>
        <p:spPr/>
        <p:txBody>
          <a:bodyPr/>
          <a:lstStyle/>
          <a:p>
            <a:fld id="{EB241CD2-1E45-42A3-B213-66A034DF9A3B}" type="slidenum">
              <a:rPr lang="en-GB" smtClean="0"/>
              <a:t>167</a:t>
            </a:fld>
            <a:endParaRPr lang="en-GB" dirty="0"/>
          </a:p>
        </p:txBody>
      </p:sp>
    </p:spTree>
    <p:extLst>
      <p:ext uri="{BB962C8B-B14F-4D97-AF65-F5344CB8AC3E}">
        <p14:creationId xmlns:p14="http://schemas.microsoft.com/office/powerpoint/2010/main" val="277717041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E8F5B-9B29-8986-382B-030182A7A036}"/>
              </a:ext>
            </a:extLst>
          </p:cNvPr>
          <p:cNvSpPr>
            <a:spLocks noGrp="1"/>
          </p:cNvSpPr>
          <p:nvPr>
            <p:ph type="title"/>
          </p:nvPr>
        </p:nvSpPr>
        <p:spPr/>
        <p:txBody>
          <a:bodyPr/>
          <a:lstStyle/>
          <a:p>
            <a:r>
              <a:rPr lang="en-US" dirty="0"/>
              <a:t>Inflation and Risk</a:t>
            </a:r>
          </a:p>
        </p:txBody>
      </p:sp>
      <p:sp>
        <p:nvSpPr>
          <p:cNvPr id="3" name="Content Placeholder 2">
            <a:extLst>
              <a:ext uri="{FF2B5EF4-FFF2-40B4-BE49-F238E27FC236}">
                <a16:creationId xmlns:a16="http://schemas.microsoft.com/office/drawing/2014/main" id="{B593065F-F85D-C006-1ECF-B340D49845EA}"/>
              </a:ext>
            </a:extLst>
          </p:cNvPr>
          <p:cNvSpPr>
            <a:spLocks noGrp="1"/>
          </p:cNvSpPr>
          <p:nvPr>
            <p:ph idx="1"/>
          </p:nvPr>
        </p:nvSpPr>
        <p:spPr/>
        <p:txBody>
          <a:bodyPr/>
          <a:lstStyle/>
          <a:p>
            <a:r>
              <a:rPr lang="en-US" dirty="0"/>
              <a:t>Lastly, we have taken the final investment decision on our Baltica 2 project. The project holds a 25-year inflation-indexed CFD contract, and has secured all major components and vessel contracts for the project, locking in the majority of the Capex. We are satisfied with the value creation of the project, which has an attractive risk reward profile, and we expect to comm</a:t>
            </a:r>
          </a:p>
          <a:p>
            <a:r>
              <a:rPr lang="en-US" dirty="0"/>
              <a:t>We also expect earnings increase from inflation-linked ROCEs and </a:t>
            </a:r>
            <a:r>
              <a:rPr lang="en-US" dirty="0" err="1"/>
              <a:t>Cfd</a:t>
            </a:r>
            <a:r>
              <a:rPr lang="en-US" dirty="0"/>
              <a:t> farms, partly offset by lower offtake price assumptions for our merchant assets, as well as lower earnings at Anholt and the older German assets, as they respectively see a phase-out and a step down in the subsidy level.</a:t>
            </a:r>
          </a:p>
        </p:txBody>
      </p:sp>
      <p:sp>
        <p:nvSpPr>
          <p:cNvPr id="4" name="Slide Number Placeholder 3">
            <a:extLst>
              <a:ext uri="{FF2B5EF4-FFF2-40B4-BE49-F238E27FC236}">
                <a16:creationId xmlns:a16="http://schemas.microsoft.com/office/drawing/2014/main" id="{6FF8AEAE-30DD-7B43-4988-00F5A6CF0850}"/>
              </a:ext>
            </a:extLst>
          </p:cNvPr>
          <p:cNvSpPr>
            <a:spLocks noGrp="1"/>
          </p:cNvSpPr>
          <p:nvPr>
            <p:ph type="sldNum" sz="quarter" idx="12"/>
          </p:nvPr>
        </p:nvSpPr>
        <p:spPr/>
        <p:txBody>
          <a:bodyPr/>
          <a:lstStyle/>
          <a:p>
            <a:fld id="{EB241CD2-1E45-42A3-B213-66A034DF9A3B}" type="slidenum">
              <a:rPr lang="en-GB" smtClean="0"/>
              <a:t>168</a:t>
            </a:fld>
            <a:endParaRPr lang="en-GB" dirty="0"/>
          </a:p>
        </p:txBody>
      </p:sp>
    </p:spTree>
    <p:extLst>
      <p:ext uri="{BB962C8B-B14F-4D97-AF65-F5344CB8AC3E}">
        <p14:creationId xmlns:p14="http://schemas.microsoft.com/office/powerpoint/2010/main" val="210251855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4375E-11D8-1A49-F453-9C992E0B431C}"/>
              </a:ext>
            </a:extLst>
          </p:cNvPr>
          <p:cNvSpPr>
            <a:spLocks noGrp="1"/>
          </p:cNvSpPr>
          <p:nvPr>
            <p:ph type="title"/>
          </p:nvPr>
        </p:nvSpPr>
        <p:spPr/>
        <p:txBody>
          <a:bodyPr/>
          <a:lstStyle/>
          <a:p>
            <a:r>
              <a:rPr lang="en-US" dirty="0"/>
              <a:t>Farm Down and Changing Risk</a:t>
            </a:r>
          </a:p>
        </p:txBody>
      </p:sp>
      <p:sp>
        <p:nvSpPr>
          <p:cNvPr id="3" name="Content Placeholder 2">
            <a:extLst>
              <a:ext uri="{FF2B5EF4-FFF2-40B4-BE49-F238E27FC236}">
                <a16:creationId xmlns:a16="http://schemas.microsoft.com/office/drawing/2014/main" id="{B662DE44-B629-95A6-4775-480E6CD5C1A1}"/>
              </a:ext>
            </a:extLst>
          </p:cNvPr>
          <p:cNvSpPr>
            <a:spLocks noGrp="1"/>
          </p:cNvSpPr>
          <p:nvPr>
            <p:ph idx="1"/>
          </p:nvPr>
        </p:nvSpPr>
        <p:spPr/>
        <p:txBody>
          <a:bodyPr>
            <a:normAutofit lnSpcReduction="10000"/>
          </a:bodyPr>
          <a:lstStyle/>
          <a:p>
            <a:r>
              <a:rPr lang="en-US" dirty="0"/>
              <a:t>Hi, thank you for taking my question. You talk a lot about cost pressures that have caused your credit metrics to deteriorate. Obviously, we're aware of the 4 billion cost overrun at Sunrise Wind. But the Capex inflation that you presented today is actually 30 billion, approximately, versus the 270 billion Capex plan that you've had until now. Just trying to square where the other 25 billion has come from and why that wasn't disclosed before today, because your Q3 slides still show that 270 billion.</a:t>
            </a:r>
          </a:p>
          <a:p>
            <a:r>
              <a:rPr lang="en-US" dirty="0"/>
              <a:t>As we've been talking and talking about before, we are not saying anything about specific farm downs or specific assets that we have in the market, and we are working on. But our modus operandi and our business plan is, of course, the ordinary one, to own 50% of our assets. And that, of course, is going to include the 100% ownership we have on the projects that we are running. </a:t>
            </a:r>
          </a:p>
          <a:p>
            <a:r>
              <a:rPr lang="en-US" dirty="0"/>
              <a:t>As I said, we are firmly committed to moving forward Revolution Wind and Sunrise, but everything on the other side of that, we will carefully consider. And over time, if that trend continues, that could have an implication on the supply chain in the US. But I think it is too soon to have a firm view about that.</a:t>
            </a:r>
          </a:p>
        </p:txBody>
      </p:sp>
      <p:sp>
        <p:nvSpPr>
          <p:cNvPr id="4" name="Slide Number Placeholder 3">
            <a:extLst>
              <a:ext uri="{FF2B5EF4-FFF2-40B4-BE49-F238E27FC236}">
                <a16:creationId xmlns:a16="http://schemas.microsoft.com/office/drawing/2014/main" id="{C7122FEB-7A0C-F1ED-44E0-0FD6ECD4254A}"/>
              </a:ext>
            </a:extLst>
          </p:cNvPr>
          <p:cNvSpPr>
            <a:spLocks noGrp="1"/>
          </p:cNvSpPr>
          <p:nvPr>
            <p:ph type="sldNum" sz="quarter" idx="12"/>
          </p:nvPr>
        </p:nvSpPr>
        <p:spPr/>
        <p:txBody>
          <a:bodyPr/>
          <a:lstStyle/>
          <a:p>
            <a:fld id="{EB241CD2-1E45-42A3-B213-66A034DF9A3B}" type="slidenum">
              <a:rPr lang="en-GB" smtClean="0"/>
              <a:t>169</a:t>
            </a:fld>
            <a:endParaRPr lang="en-GB" dirty="0"/>
          </a:p>
        </p:txBody>
      </p:sp>
    </p:spTree>
    <p:extLst>
      <p:ext uri="{BB962C8B-B14F-4D97-AF65-F5344CB8AC3E}">
        <p14:creationId xmlns:p14="http://schemas.microsoft.com/office/powerpoint/2010/main" val="5264715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48CC3-CF44-612E-16FA-41585AC2C0D0}"/>
              </a:ext>
            </a:extLst>
          </p:cNvPr>
          <p:cNvSpPr>
            <a:spLocks noGrp="1"/>
          </p:cNvSpPr>
          <p:nvPr>
            <p:ph type="title"/>
          </p:nvPr>
        </p:nvSpPr>
        <p:spPr/>
        <p:txBody>
          <a:bodyPr/>
          <a:lstStyle/>
          <a:p>
            <a:r>
              <a:rPr lang="en-US" dirty="0"/>
              <a:t>GE and Electricity</a:t>
            </a:r>
          </a:p>
        </p:txBody>
      </p:sp>
      <p:sp>
        <p:nvSpPr>
          <p:cNvPr id="3" name="Content Placeholder 2">
            <a:extLst>
              <a:ext uri="{FF2B5EF4-FFF2-40B4-BE49-F238E27FC236}">
                <a16:creationId xmlns:a16="http://schemas.microsoft.com/office/drawing/2014/main" id="{DFC9938C-DD3A-1A58-1E8F-BFF445E8A94E}"/>
              </a:ext>
            </a:extLst>
          </p:cNvPr>
          <p:cNvSpPr>
            <a:spLocks noGrp="1"/>
          </p:cNvSpPr>
          <p:nvPr>
            <p:ph idx="1"/>
          </p:nvPr>
        </p:nvSpPr>
        <p:spPr>
          <a:xfrm>
            <a:off x="406400" y="1209675"/>
            <a:ext cx="6554237" cy="4395258"/>
          </a:xfrm>
        </p:spPr>
        <p:txBody>
          <a:bodyPr>
            <a:normAutofit lnSpcReduction="10000"/>
          </a:bodyPr>
          <a:lstStyle/>
          <a:p>
            <a:pPr algn="l"/>
            <a:r>
              <a:rPr lang="en-US" sz="2800" dirty="0"/>
              <a:t>GE is most valuable company in the world – Note what a 15% growth rate means from compounding over a long period of time,</a:t>
            </a:r>
          </a:p>
          <a:p>
            <a:pPr algn="l"/>
            <a:r>
              <a:rPr lang="en-US" sz="2800" dirty="0"/>
              <a:t>High Growth and economies of scale allowed declining real cost. Larger networks and larger coal plants.</a:t>
            </a:r>
          </a:p>
          <a:p>
            <a:pPr algn="l"/>
            <a:r>
              <a:rPr lang="en-US" sz="2800" dirty="0"/>
              <a:t>Natural monopoly and cost-plus regulation or government ownership – No incentives for cost control of capital expenditures or operating costs.</a:t>
            </a:r>
          </a:p>
          <a:p>
            <a:pPr algn="l"/>
            <a:endParaRPr lang="en-US" sz="2800" dirty="0"/>
          </a:p>
        </p:txBody>
      </p:sp>
      <p:sp>
        <p:nvSpPr>
          <p:cNvPr id="4" name="Slide Number Placeholder 3">
            <a:extLst>
              <a:ext uri="{FF2B5EF4-FFF2-40B4-BE49-F238E27FC236}">
                <a16:creationId xmlns:a16="http://schemas.microsoft.com/office/drawing/2014/main" id="{CC83CCF7-FD6F-BF86-5EC5-3686AA341CF7}"/>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17</a:t>
            </a:fld>
            <a:endParaRPr lang="en-GB" dirty="0"/>
          </a:p>
        </p:txBody>
      </p:sp>
      <p:pic>
        <p:nvPicPr>
          <p:cNvPr id="6" name="Picture 5">
            <a:extLst>
              <a:ext uri="{FF2B5EF4-FFF2-40B4-BE49-F238E27FC236}">
                <a16:creationId xmlns:a16="http://schemas.microsoft.com/office/drawing/2014/main" id="{339E9B2F-F4B0-6012-A583-755BE567CEEB}"/>
              </a:ext>
            </a:extLst>
          </p:cNvPr>
          <p:cNvPicPr>
            <a:picLocks noChangeAspect="1"/>
          </p:cNvPicPr>
          <p:nvPr/>
        </p:nvPicPr>
        <p:blipFill>
          <a:blip r:embed="rId2"/>
          <a:stretch>
            <a:fillRect/>
          </a:stretch>
        </p:blipFill>
        <p:spPr>
          <a:xfrm>
            <a:off x="7658063" y="511194"/>
            <a:ext cx="3531758" cy="2577665"/>
          </a:xfrm>
          <a:prstGeom prst="rect">
            <a:avLst/>
          </a:prstGeom>
        </p:spPr>
      </p:pic>
      <p:pic>
        <p:nvPicPr>
          <p:cNvPr id="9" name="Picture 8">
            <a:extLst>
              <a:ext uri="{FF2B5EF4-FFF2-40B4-BE49-F238E27FC236}">
                <a16:creationId xmlns:a16="http://schemas.microsoft.com/office/drawing/2014/main" id="{B3F1460B-07D8-836E-1921-FEFD7BE8C2EC}"/>
              </a:ext>
            </a:extLst>
          </p:cNvPr>
          <p:cNvPicPr>
            <a:picLocks noChangeAspect="1"/>
          </p:cNvPicPr>
          <p:nvPr/>
        </p:nvPicPr>
        <p:blipFill>
          <a:blip r:embed="rId3"/>
          <a:stretch>
            <a:fillRect/>
          </a:stretch>
        </p:blipFill>
        <p:spPr>
          <a:xfrm>
            <a:off x="7730245" y="3429000"/>
            <a:ext cx="3459577" cy="2519820"/>
          </a:xfrm>
          <a:prstGeom prst="rect">
            <a:avLst/>
          </a:prstGeom>
        </p:spPr>
      </p:pic>
    </p:spTree>
    <p:extLst>
      <p:ext uri="{BB962C8B-B14F-4D97-AF65-F5344CB8AC3E}">
        <p14:creationId xmlns:p14="http://schemas.microsoft.com/office/powerpoint/2010/main" val="17685260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7A478-6D93-3995-7838-EAB8B0CEDA24}"/>
              </a:ext>
            </a:extLst>
          </p:cNvPr>
          <p:cNvSpPr>
            <a:spLocks noGrp="1"/>
          </p:cNvSpPr>
          <p:nvPr>
            <p:ph type="title"/>
          </p:nvPr>
        </p:nvSpPr>
        <p:spPr/>
        <p:txBody>
          <a:bodyPr>
            <a:normAutofit fontScale="90000"/>
          </a:bodyPr>
          <a:lstStyle/>
          <a:p>
            <a:r>
              <a:rPr lang="en-US" dirty="0"/>
              <a:t>Originally the Class was Named Utility M&amp;A – A Boring Utility Company and MUBA – Not Orsted</a:t>
            </a:r>
          </a:p>
        </p:txBody>
      </p:sp>
      <p:pic>
        <p:nvPicPr>
          <p:cNvPr id="6" name="Content Placeholder 5">
            <a:extLst>
              <a:ext uri="{FF2B5EF4-FFF2-40B4-BE49-F238E27FC236}">
                <a16:creationId xmlns:a16="http://schemas.microsoft.com/office/drawing/2014/main" id="{77C79955-301D-EA88-C361-480B72C3640B}"/>
              </a:ext>
            </a:extLst>
          </p:cNvPr>
          <p:cNvPicPr>
            <a:picLocks noGrp="1" noChangeAspect="1"/>
          </p:cNvPicPr>
          <p:nvPr>
            <p:ph idx="1"/>
          </p:nvPr>
        </p:nvPicPr>
        <p:blipFill>
          <a:blip r:embed="rId2"/>
          <a:stretch>
            <a:fillRect/>
          </a:stretch>
        </p:blipFill>
        <p:spPr>
          <a:xfrm>
            <a:off x="266700" y="1757779"/>
            <a:ext cx="11637955" cy="5100221"/>
          </a:xfrm>
        </p:spPr>
      </p:pic>
      <p:sp>
        <p:nvSpPr>
          <p:cNvPr id="4" name="Slide Number Placeholder 3">
            <a:extLst>
              <a:ext uri="{FF2B5EF4-FFF2-40B4-BE49-F238E27FC236}">
                <a16:creationId xmlns:a16="http://schemas.microsoft.com/office/drawing/2014/main" id="{F679B88C-DBA8-E73D-F6D7-B88498E73D7A}"/>
              </a:ext>
            </a:extLst>
          </p:cNvPr>
          <p:cNvSpPr>
            <a:spLocks noGrp="1"/>
          </p:cNvSpPr>
          <p:nvPr>
            <p:ph type="sldNum" sz="quarter" idx="12"/>
          </p:nvPr>
        </p:nvSpPr>
        <p:spPr>
          <a:xfrm>
            <a:off x="14543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18</a:t>
            </a:fld>
            <a:endParaRPr lang="en-GB" dirty="0"/>
          </a:p>
        </p:txBody>
      </p:sp>
      <p:sp>
        <p:nvSpPr>
          <p:cNvPr id="3" name="TextBox 2">
            <a:extLst>
              <a:ext uri="{FF2B5EF4-FFF2-40B4-BE49-F238E27FC236}">
                <a16:creationId xmlns:a16="http://schemas.microsoft.com/office/drawing/2014/main" id="{F02A9842-F8B2-ED8E-B579-A19298CA746F}"/>
              </a:ext>
            </a:extLst>
          </p:cNvPr>
          <p:cNvSpPr txBox="1"/>
          <p:nvPr/>
        </p:nvSpPr>
        <p:spPr>
          <a:xfrm>
            <a:off x="97654" y="4203418"/>
            <a:ext cx="2660819" cy="2031325"/>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12% return on equity produces market values relative to investment of well more than 2 suggesting that the cost of capital is far below 12%.</a:t>
            </a:r>
          </a:p>
        </p:txBody>
      </p:sp>
      <p:sp>
        <p:nvSpPr>
          <p:cNvPr id="5" name="TextBox 4">
            <a:extLst>
              <a:ext uri="{FF2B5EF4-FFF2-40B4-BE49-F238E27FC236}">
                <a16:creationId xmlns:a16="http://schemas.microsoft.com/office/drawing/2014/main" id="{6AFBEDED-D3DA-5D94-85B6-148B10DA43EB}"/>
              </a:ext>
            </a:extLst>
          </p:cNvPr>
          <p:cNvSpPr txBox="1"/>
          <p:nvPr/>
        </p:nvSpPr>
        <p:spPr>
          <a:xfrm>
            <a:off x="7900349" y="616063"/>
            <a:ext cx="3732415" cy="830997"/>
          </a:xfrm>
          <a:prstGeom prst="rect">
            <a:avLst/>
          </a:prstGeom>
          <a:solidFill>
            <a:srgbClr val="FFFF00"/>
          </a:solidFill>
        </p:spPr>
        <p:txBody>
          <a:bodyPr wrap="square" rtlCol="0">
            <a:spAutoFit/>
          </a:bodyPr>
          <a:lstStyle/>
          <a:p>
            <a:r>
              <a:rPr lang="en-US" sz="1600" dirty="0">
                <a:latin typeface="Arial" panose="020B0604020202020204" pitchFamily="34" charset="0"/>
                <a:cs typeface="Arial" panose="020B0604020202020204" pitchFamily="34" charset="0"/>
              </a:rPr>
              <a:t>After US experience maybe Orsted is longing for the good old days of DONG Energy</a:t>
            </a:r>
          </a:p>
        </p:txBody>
      </p:sp>
    </p:spTree>
    <p:extLst>
      <p:ext uri="{BB962C8B-B14F-4D97-AF65-F5344CB8AC3E}">
        <p14:creationId xmlns:p14="http://schemas.microsoft.com/office/powerpoint/2010/main" val="10043623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38235-7528-398F-E407-637ABB7A9A80}"/>
              </a:ext>
            </a:extLst>
          </p:cNvPr>
          <p:cNvSpPr>
            <a:spLocks noGrp="1"/>
          </p:cNvSpPr>
          <p:nvPr>
            <p:ph type="title"/>
          </p:nvPr>
        </p:nvSpPr>
        <p:spPr>
          <a:xfrm>
            <a:off x="266700" y="203202"/>
            <a:ext cx="10141656" cy="654049"/>
          </a:xfrm>
        </p:spPr>
        <p:txBody>
          <a:bodyPr>
            <a:normAutofit fontScale="90000"/>
          </a:bodyPr>
          <a:lstStyle/>
          <a:p>
            <a:r>
              <a:rPr lang="en-US" dirty="0"/>
              <a:t>Another Boring Company ConEd of New York, Again Not Orsted</a:t>
            </a:r>
          </a:p>
        </p:txBody>
      </p:sp>
      <p:sp>
        <p:nvSpPr>
          <p:cNvPr id="3" name="Content Placeholder 2">
            <a:extLst>
              <a:ext uri="{FF2B5EF4-FFF2-40B4-BE49-F238E27FC236}">
                <a16:creationId xmlns:a16="http://schemas.microsoft.com/office/drawing/2014/main" id="{B2A11337-F3F9-5FDF-FF6D-9C016290E1A4}"/>
              </a:ext>
            </a:extLst>
          </p:cNvPr>
          <p:cNvSpPr>
            <a:spLocks noGrp="1"/>
          </p:cNvSpPr>
          <p:nvPr>
            <p:ph idx="1"/>
          </p:nvPr>
        </p:nvSpPr>
        <p:spPr>
          <a:xfrm>
            <a:off x="406400" y="1209675"/>
            <a:ext cx="11088915" cy="4395258"/>
          </a:xfrm>
        </p:spPr>
        <p:txBody>
          <a:bodyPr/>
          <a:lstStyle/>
          <a:p>
            <a:r>
              <a:rPr lang="en-US" dirty="0"/>
              <a:t>Returns relatively flat and returns of about 8% produce price to book value of 1.5. Growth about 2%</a:t>
            </a:r>
          </a:p>
          <a:p>
            <a:endParaRPr lang="en-US" dirty="0"/>
          </a:p>
        </p:txBody>
      </p:sp>
      <p:pic>
        <p:nvPicPr>
          <p:cNvPr id="7" name="Picture 6">
            <a:extLst>
              <a:ext uri="{FF2B5EF4-FFF2-40B4-BE49-F238E27FC236}">
                <a16:creationId xmlns:a16="http://schemas.microsoft.com/office/drawing/2014/main" id="{3B8981F5-ACB7-9CBF-1861-65D3F8A3BF09}"/>
              </a:ext>
            </a:extLst>
          </p:cNvPr>
          <p:cNvPicPr>
            <a:picLocks noChangeAspect="1"/>
          </p:cNvPicPr>
          <p:nvPr/>
        </p:nvPicPr>
        <p:blipFill>
          <a:blip r:embed="rId2"/>
          <a:stretch>
            <a:fillRect/>
          </a:stretch>
        </p:blipFill>
        <p:spPr>
          <a:xfrm>
            <a:off x="188685" y="1966354"/>
            <a:ext cx="11117039" cy="4904375"/>
          </a:xfrm>
          <a:prstGeom prst="rect">
            <a:avLst/>
          </a:prstGeom>
        </p:spPr>
      </p:pic>
      <p:sp>
        <p:nvSpPr>
          <p:cNvPr id="6" name="Slide Number Placeholder 5">
            <a:extLst>
              <a:ext uri="{FF2B5EF4-FFF2-40B4-BE49-F238E27FC236}">
                <a16:creationId xmlns:a16="http://schemas.microsoft.com/office/drawing/2014/main" id="{0C4CE193-89BD-0C97-3BF6-C3D9199EACA3}"/>
              </a:ext>
            </a:extLst>
          </p:cNvPr>
          <p:cNvSpPr>
            <a:spLocks noGrp="1"/>
          </p:cNvSpPr>
          <p:nvPr>
            <p:ph type="sldNum" sz="quarter" idx="12"/>
          </p:nvPr>
        </p:nvSpPr>
        <p:spPr/>
        <p:txBody>
          <a:bodyPr/>
          <a:lstStyle/>
          <a:p>
            <a:fld id="{EB241CD2-1E45-42A3-B213-66A034DF9A3B}" type="slidenum">
              <a:rPr lang="en-GB" smtClean="0"/>
              <a:t>19</a:t>
            </a:fld>
            <a:endParaRPr lang="en-GB" dirty="0"/>
          </a:p>
        </p:txBody>
      </p:sp>
    </p:spTree>
    <p:extLst>
      <p:ext uri="{BB962C8B-B14F-4D97-AF65-F5344CB8AC3E}">
        <p14:creationId xmlns:p14="http://schemas.microsoft.com/office/powerpoint/2010/main" val="36797673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88193-E867-C34A-1356-07C1F3096EB5}"/>
              </a:ext>
            </a:extLst>
          </p:cNvPr>
          <p:cNvSpPr>
            <a:spLocks noGrp="1"/>
          </p:cNvSpPr>
          <p:nvPr>
            <p:ph type="title"/>
          </p:nvPr>
        </p:nvSpPr>
        <p:spPr>
          <a:xfrm>
            <a:off x="266700" y="203202"/>
            <a:ext cx="10141656" cy="654049"/>
          </a:xfrm>
        </p:spPr>
        <p:txBody>
          <a:bodyPr>
            <a:normAutofit/>
          </a:bodyPr>
          <a:lstStyle/>
          <a:p>
            <a:r>
              <a:rPr lang="en-US" dirty="0"/>
              <a:t>Two Case Studies</a:t>
            </a:r>
          </a:p>
        </p:txBody>
      </p:sp>
      <p:sp>
        <p:nvSpPr>
          <p:cNvPr id="3" name="Content Placeholder 2">
            <a:extLst>
              <a:ext uri="{FF2B5EF4-FFF2-40B4-BE49-F238E27FC236}">
                <a16:creationId xmlns:a16="http://schemas.microsoft.com/office/drawing/2014/main" id="{1782137E-7889-B761-9443-951A4AE3D1FF}"/>
              </a:ext>
            </a:extLst>
          </p:cNvPr>
          <p:cNvSpPr>
            <a:spLocks noGrp="1"/>
          </p:cNvSpPr>
          <p:nvPr>
            <p:ph idx="1"/>
          </p:nvPr>
        </p:nvSpPr>
        <p:spPr>
          <a:xfrm>
            <a:off x="406401" y="1209674"/>
            <a:ext cx="11425382" cy="3907271"/>
          </a:xfrm>
          <a:solidFill>
            <a:schemeClr val="bg1"/>
          </a:solidFill>
        </p:spPr>
        <p:txBody>
          <a:bodyPr>
            <a:normAutofit lnSpcReduction="10000"/>
          </a:bodyPr>
          <a:lstStyle/>
          <a:p>
            <a:r>
              <a:rPr lang="en-US" dirty="0"/>
              <a:t>I use the Orsted case to demonstrate various project finance and Renewable Energy issues</a:t>
            </a:r>
          </a:p>
          <a:p>
            <a:r>
              <a:rPr lang="en-US" dirty="0"/>
              <a:t>The company had the highest market capital in Scandinavia with ideas of constructing half of off-shore wind worldwide; it had the highest value to investment (price to book) in the energy industry. </a:t>
            </a:r>
          </a:p>
          <a:p>
            <a:r>
              <a:rPr lang="en-US" dirty="0"/>
              <a:t>Problems with development of specific projects have led to a decline of price to book ratio from 5.5 to 1.8. Understanding what happened and how the company is structured closely conforms to general objectives (project finance versus corporate finance, renewable energy valuation, energy pricing, contracts, non-project financed assets, resource uncertainty, etc.) </a:t>
            </a:r>
          </a:p>
          <a:p>
            <a:r>
              <a:rPr lang="en-US" dirty="0"/>
              <a:t>Because of the dramatic fall in Orsted, the company became far more transparent and provided data on individual projects. </a:t>
            </a:r>
          </a:p>
          <a:p>
            <a:r>
              <a:rPr lang="en-US" dirty="0"/>
              <a:t>The case poses project-by-project issues associated with valuation of projects – irrelevance or ROIC or ROCE; inability to apply terminal value from EV/EBITDA or NOPAT x (1-g/ROIC)/(WACC-g); dramatic changes in risk and cost of capital over the life of projects; debt financing as driver of investment; and risks of mean-reverting and non-stationary cash flow. </a:t>
            </a:r>
          </a:p>
        </p:txBody>
      </p:sp>
      <p:sp>
        <p:nvSpPr>
          <p:cNvPr id="6" name="Slide Number Placeholder 5">
            <a:extLst>
              <a:ext uri="{FF2B5EF4-FFF2-40B4-BE49-F238E27FC236}">
                <a16:creationId xmlns:a16="http://schemas.microsoft.com/office/drawing/2014/main" id="{0C6CACFB-44BF-42B7-AE63-E896BA7ABA97}"/>
              </a:ext>
            </a:extLst>
          </p:cNvPr>
          <p:cNvSpPr>
            <a:spLocks noGrp="1"/>
          </p:cNvSpPr>
          <p:nvPr>
            <p:ph type="sldNum" sz="quarter" idx="12"/>
          </p:nvPr>
        </p:nvSpPr>
        <p:spPr/>
        <p:txBody>
          <a:bodyPr/>
          <a:lstStyle/>
          <a:p>
            <a:fld id="{EB241CD2-1E45-42A3-B213-66A034DF9A3B}" type="slidenum">
              <a:rPr lang="en-GB" smtClean="0"/>
              <a:t>2</a:t>
            </a:fld>
            <a:endParaRPr lang="en-GB" dirty="0"/>
          </a:p>
        </p:txBody>
      </p:sp>
    </p:spTree>
    <p:extLst>
      <p:ext uri="{BB962C8B-B14F-4D97-AF65-F5344CB8AC3E}">
        <p14:creationId xmlns:p14="http://schemas.microsoft.com/office/powerpoint/2010/main" val="26888746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726BF-7FF9-7ED1-4F0E-04358437152F}"/>
              </a:ext>
            </a:extLst>
          </p:cNvPr>
          <p:cNvSpPr>
            <a:spLocks noGrp="1"/>
          </p:cNvSpPr>
          <p:nvPr>
            <p:ph type="title"/>
          </p:nvPr>
        </p:nvSpPr>
        <p:spPr/>
        <p:txBody>
          <a:bodyPr>
            <a:normAutofit fontScale="90000"/>
          </a:bodyPr>
          <a:lstStyle/>
          <a:p>
            <a:r>
              <a:rPr lang="en-US" dirty="0"/>
              <a:t>Boring Utility Company Earning Much Lower Returns – ROIC Perspective</a:t>
            </a:r>
          </a:p>
        </p:txBody>
      </p:sp>
      <p:pic>
        <p:nvPicPr>
          <p:cNvPr id="6" name="Content Placeholder 5">
            <a:extLst>
              <a:ext uri="{FF2B5EF4-FFF2-40B4-BE49-F238E27FC236}">
                <a16:creationId xmlns:a16="http://schemas.microsoft.com/office/drawing/2014/main" id="{040CDC4B-8DBC-F4BB-D65A-768779323AC8}"/>
              </a:ext>
            </a:extLst>
          </p:cNvPr>
          <p:cNvPicPr>
            <a:picLocks noGrp="1" noChangeAspect="1"/>
          </p:cNvPicPr>
          <p:nvPr>
            <p:ph idx="1"/>
          </p:nvPr>
        </p:nvPicPr>
        <p:blipFill>
          <a:blip r:embed="rId2"/>
          <a:stretch>
            <a:fillRect/>
          </a:stretch>
        </p:blipFill>
        <p:spPr>
          <a:xfrm>
            <a:off x="59131" y="1226472"/>
            <a:ext cx="11970112" cy="5369051"/>
          </a:xfrm>
        </p:spPr>
      </p:pic>
      <p:sp>
        <p:nvSpPr>
          <p:cNvPr id="4" name="Slide Number Placeholder 3">
            <a:extLst>
              <a:ext uri="{FF2B5EF4-FFF2-40B4-BE49-F238E27FC236}">
                <a16:creationId xmlns:a16="http://schemas.microsoft.com/office/drawing/2014/main" id="{4D43CA9D-4CC0-25E9-5F85-A081930BDF8B}"/>
              </a:ext>
            </a:extLst>
          </p:cNvPr>
          <p:cNvSpPr>
            <a:spLocks noGrp="1"/>
          </p:cNvSpPr>
          <p:nvPr>
            <p:ph type="sldNum" sz="quarter" idx="12"/>
          </p:nvPr>
        </p:nvSpPr>
        <p:spPr>
          <a:xfrm>
            <a:off x="14543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20</a:t>
            </a:fld>
            <a:endParaRPr lang="en-GB" dirty="0"/>
          </a:p>
        </p:txBody>
      </p:sp>
      <p:sp>
        <p:nvSpPr>
          <p:cNvPr id="3" name="TextBox 2">
            <a:extLst>
              <a:ext uri="{FF2B5EF4-FFF2-40B4-BE49-F238E27FC236}">
                <a16:creationId xmlns:a16="http://schemas.microsoft.com/office/drawing/2014/main" id="{660D4D3E-FAAC-5BF6-066B-3442045FAC9B}"/>
              </a:ext>
            </a:extLst>
          </p:cNvPr>
          <p:cNvSpPr txBox="1"/>
          <p:nvPr/>
        </p:nvSpPr>
        <p:spPr>
          <a:xfrm>
            <a:off x="59131" y="4057095"/>
            <a:ext cx="2405848" cy="1842516"/>
          </a:xfrm>
          <a:prstGeom prst="rect">
            <a:avLst/>
          </a:prstGeom>
          <a:solidFill>
            <a:srgbClr val="FFFF00"/>
          </a:solidFill>
        </p:spPr>
        <p:txBody>
          <a:bodyPr wrap="square" rtlCol="0">
            <a:spAutoFit/>
          </a:bodyPr>
          <a:lstStyle/>
          <a:p>
            <a:r>
              <a:rPr lang="en-US" sz="1400" dirty="0">
                <a:latin typeface="Arial" panose="020B0604020202020204" pitchFamily="34" charset="0"/>
                <a:cs typeface="Arial" panose="020B0604020202020204" pitchFamily="34" charset="0"/>
              </a:rPr>
              <a:t>Valuation can be made from stable multiples, DCF and maybe CAPM. Could apply valuation formulas P/B = (ROE-g)/(k-g). Cost plus regulation. But cannot apply to renewable companies like Orsted</a:t>
            </a:r>
          </a:p>
        </p:txBody>
      </p:sp>
    </p:spTree>
    <p:extLst>
      <p:ext uri="{BB962C8B-B14F-4D97-AF65-F5344CB8AC3E}">
        <p14:creationId xmlns:p14="http://schemas.microsoft.com/office/powerpoint/2010/main" val="1270776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CB540-AEEF-1C0A-5662-FED273D1C99C}"/>
              </a:ext>
            </a:extLst>
          </p:cNvPr>
          <p:cNvSpPr>
            <a:spLocks noGrp="1"/>
          </p:cNvSpPr>
          <p:nvPr>
            <p:ph type="title"/>
          </p:nvPr>
        </p:nvSpPr>
        <p:spPr/>
        <p:txBody>
          <a:bodyPr>
            <a:normAutofit fontScale="90000"/>
          </a:bodyPr>
          <a:lstStyle/>
          <a:p>
            <a:r>
              <a:rPr lang="en-US" dirty="0"/>
              <a:t>Relatively Stable Multiples of Earnings and EBITDA for Boring Utility Companies</a:t>
            </a:r>
          </a:p>
        </p:txBody>
      </p:sp>
      <p:pic>
        <p:nvPicPr>
          <p:cNvPr id="5" name="Picture 4">
            <a:extLst>
              <a:ext uri="{FF2B5EF4-FFF2-40B4-BE49-F238E27FC236}">
                <a16:creationId xmlns:a16="http://schemas.microsoft.com/office/drawing/2014/main" id="{7C0C2540-872C-2458-53AE-D72518405162}"/>
              </a:ext>
            </a:extLst>
          </p:cNvPr>
          <p:cNvPicPr>
            <a:picLocks noChangeAspect="1"/>
          </p:cNvPicPr>
          <p:nvPr/>
        </p:nvPicPr>
        <p:blipFill>
          <a:blip r:embed="rId2"/>
          <a:stretch>
            <a:fillRect/>
          </a:stretch>
        </p:blipFill>
        <p:spPr>
          <a:xfrm>
            <a:off x="211821" y="1158092"/>
            <a:ext cx="11631836" cy="5627335"/>
          </a:xfrm>
          <a:prstGeom prst="rect">
            <a:avLst/>
          </a:prstGeom>
        </p:spPr>
      </p:pic>
      <p:sp>
        <p:nvSpPr>
          <p:cNvPr id="4" name="Slide Number Placeholder 3">
            <a:extLst>
              <a:ext uri="{FF2B5EF4-FFF2-40B4-BE49-F238E27FC236}">
                <a16:creationId xmlns:a16="http://schemas.microsoft.com/office/drawing/2014/main" id="{77FA49D7-59D8-F9CF-DA79-C3E92DFD9CE2}"/>
              </a:ext>
            </a:extLst>
          </p:cNvPr>
          <p:cNvSpPr>
            <a:spLocks noGrp="1"/>
          </p:cNvSpPr>
          <p:nvPr>
            <p:ph type="sldNum" sz="quarter" idx="12"/>
          </p:nvPr>
        </p:nvSpPr>
        <p:spPr/>
        <p:txBody>
          <a:bodyPr/>
          <a:lstStyle/>
          <a:p>
            <a:fld id="{EB241CD2-1E45-42A3-B213-66A034DF9A3B}" type="slidenum">
              <a:rPr lang="en-GB" smtClean="0"/>
              <a:t>21</a:t>
            </a:fld>
            <a:endParaRPr lang="en-GB" dirty="0"/>
          </a:p>
        </p:txBody>
      </p:sp>
    </p:spTree>
    <p:extLst>
      <p:ext uri="{BB962C8B-B14F-4D97-AF65-F5344CB8AC3E}">
        <p14:creationId xmlns:p14="http://schemas.microsoft.com/office/powerpoint/2010/main" val="29108821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B6DF68ED-81DF-46BA-B09B-A9571628D205}"/>
              </a:ext>
            </a:extLst>
          </p:cNvPr>
          <p:cNvCxnSpPr>
            <a:cxnSpLocks/>
          </p:cNvCxnSpPr>
          <p:nvPr/>
        </p:nvCxnSpPr>
        <p:spPr>
          <a:xfrm>
            <a:off x="3310667" y="4542540"/>
            <a:ext cx="514191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066A9BE-6496-4248-A4D2-0F7FDA958E18}"/>
              </a:ext>
            </a:extLst>
          </p:cNvPr>
          <p:cNvCxnSpPr>
            <a:cxnSpLocks/>
            <a:stCxn id="10" idx="2"/>
          </p:cNvCxnSpPr>
          <p:nvPr/>
        </p:nvCxnSpPr>
        <p:spPr>
          <a:xfrm flipH="1">
            <a:off x="5942695" y="3741742"/>
            <a:ext cx="20710" cy="800799"/>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3215F0B-E1D9-43A9-9AFC-C4AD9E2AEC50}"/>
              </a:ext>
            </a:extLst>
          </p:cNvPr>
          <p:cNvSpPr txBox="1"/>
          <p:nvPr/>
        </p:nvSpPr>
        <p:spPr>
          <a:xfrm>
            <a:off x="2948598" y="3921963"/>
            <a:ext cx="1411574" cy="738664"/>
          </a:xfrm>
          <a:prstGeom prst="rect">
            <a:avLst/>
          </a:prstGeom>
          <a:solidFill>
            <a:srgbClr val="00B0F0"/>
          </a:solidFill>
        </p:spPr>
        <p:txBody>
          <a:bodyPr wrap="square" rtlCol="0">
            <a:spAutoFit/>
          </a:bodyPr>
          <a:lstStyle/>
          <a:p>
            <a:r>
              <a:rPr lang="en-US" sz="1050" dirty="0"/>
              <a:t>Development is Dating period. Probability of failure is high</a:t>
            </a:r>
          </a:p>
        </p:txBody>
      </p:sp>
      <p:cxnSp>
        <p:nvCxnSpPr>
          <p:cNvPr id="15" name="Straight Connector 14">
            <a:extLst>
              <a:ext uri="{FF2B5EF4-FFF2-40B4-BE49-F238E27FC236}">
                <a16:creationId xmlns:a16="http://schemas.microsoft.com/office/drawing/2014/main" id="{2DDF37D1-907E-4D67-A079-4F84A3802E78}"/>
              </a:ext>
            </a:extLst>
          </p:cNvPr>
          <p:cNvCxnSpPr>
            <a:cxnSpLocks/>
          </p:cNvCxnSpPr>
          <p:nvPr/>
        </p:nvCxnSpPr>
        <p:spPr>
          <a:xfrm flipH="1">
            <a:off x="4602912" y="3741740"/>
            <a:ext cx="1" cy="800800"/>
          </a:xfrm>
          <a:prstGeom prst="line">
            <a:avLst/>
          </a:prstGeom>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1AD6A6D4-D549-4873-9093-EEFD44E9951C}"/>
              </a:ext>
            </a:extLst>
          </p:cNvPr>
          <p:cNvPicPr>
            <a:picLocks noChangeAspect="1"/>
          </p:cNvPicPr>
          <p:nvPr/>
        </p:nvPicPr>
        <p:blipFill>
          <a:blip r:embed="rId2"/>
          <a:stretch>
            <a:fillRect/>
          </a:stretch>
        </p:blipFill>
        <p:spPr>
          <a:xfrm>
            <a:off x="4316004" y="3077372"/>
            <a:ext cx="674459" cy="572457"/>
          </a:xfrm>
          <a:prstGeom prst="rect">
            <a:avLst/>
          </a:prstGeom>
        </p:spPr>
      </p:pic>
      <p:pic>
        <p:nvPicPr>
          <p:cNvPr id="5" name="Picture 4">
            <a:extLst>
              <a:ext uri="{FF2B5EF4-FFF2-40B4-BE49-F238E27FC236}">
                <a16:creationId xmlns:a16="http://schemas.microsoft.com/office/drawing/2014/main" id="{0769AF74-8422-4761-B363-20292E7F8690}"/>
              </a:ext>
            </a:extLst>
          </p:cNvPr>
          <p:cNvPicPr>
            <a:picLocks noChangeAspect="1"/>
          </p:cNvPicPr>
          <p:nvPr/>
        </p:nvPicPr>
        <p:blipFill>
          <a:blip r:embed="rId3"/>
          <a:stretch>
            <a:fillRect/>
          </a:stretch>
        </p:blipFill>
        <p:spPr>
          <a:xfrm>
            <a:off x="3071799" y="4799640"/>
            <a:ext cx="820660" cy="545944"/>
          </a:xfrm>
          <a:prstGeom prst="rect">
            <a:avLst/>
          </a:prstGeom>
        </p:spPr>
      </p:pic>
      <p:sp>
        <p:nvSpPr>
          <p:cNvPr id="16" name="TextBox 15">
            <a:extLst>
              <a:ext uri="{FF2B5EF4-FFF2-40B4-BE49-F238E27FC236}">
                <a16:creationId xmlns:a16="http://schemas.microsoft.com/office/drawing/2014/main" id="{B6293888-D821-4442-ABDB-BD34D5ECC68A}"/>
              </a:ext>
            </a:extLst>
          </p:cNvPr>
          <p:cNvSpPr txBox="1"/>
          <p:nvPr/>
        </p:nvSpPr>
        <p:spPr>
          <a:xfrm>
            <a:off x="4123113" y="4587140"/>
            <a:ext cx="1305786" cy="923330"/>
          </a:xfrm>
          <a:prstGeom prst="rect">
            <a:avLst/>
          </a:prstGeom>
          <a:solidFill>
            <a:srgbClr val="FF0000"/>
          </a:solidFill>
        </p:spPr>
        <p:txBody>
          <a:bodyPr wrap="square" rtlCol="0">
            <a:spAutoFit/>
          </a:bodyPr>
          <a:lstStyle/>
          <a:p>
            <a:r>
              <a:rPr lang="en-US" sz="1350" dirty="0">
                <a:solidFill>
                  <a:schemeClr val="bg1">
                    <a:lumMod val="95000"/>
                  </a:schemeClr>
                </a:solidFill>
              </a:rPr>
              <a:t>FC is making promises (that you may not keep)</a:t>
            </a:r>
          </a:p>
        </p:txBody>
      </p:sp>
      <p:cxnSp>
        <p:nvCxnSpPr>
          <p:cNvPr id="17" name="Straight Connector 16">
            <a:extLst>
              <a:ext uri="{FF2B5EF4-FFF2-40B4-BE49-F238E27FC236}">
                <a16:creationId xmlns:a16="http://schemas.microsoft.com/office/drawing/2014/main" id="{25D93541-9F76-4D51-82B0-105955218DA6}"/>
              </a:ext>
            </a:extLst>
          </p:cNvPr>
          <p:cNvCxnSpPr>
            <a:cxnSpLocks/>
          </p:cNvCxnSpPr>
          <p:nvPr/>
        </p:nvCxnSpPr>
        <p:spPr>
          <a:xfrm flipH="1">
            <a:off x="8452581" y="3695785"/>
            <a:ext cx="18024" cy="800799"/>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357657C-EA64-4062-A2A0-18C37E866B44}"/>
              </a:ext>
            </a:extLst>
          </p:cNvPr>
          <p:cNvSpPr txBox="1"/>
          <p:nvPr/>
        </p:nvSpPr>
        <p:spPr>
          <a:xfrm>
            <a:off x="6364405" y="3896631"/>
            <a:ext cx="1795117" cy="738664"/>
          </a:xfrm>
          <a:prstGeom prst="rect">
            <a:avLst/>
          </a:prstGeom>
          <a:solidFill>
            <a:srgbClr val="00B0F0"/>
          </a:solidFill>
        </p:spPr>
        <p:txBody>
          <a:bodyPr wrap="square" rtlCol="0">
            <a:spAutoFit/>
          </a:bodyPr>
          <a:lstStyle/>
          <a:p>
            <a:r>
              <a:rPr lang="en-US" sz="1050" dirty="0"/>
              <a:t>Pay your Bills and re-structure your life. Stuck with PPA type contract. May default.</a:t>
            </a:r>
          </a:p>
        </p:txBody>
      </p:sp>
      <p:pic>
        <p:nvPicPr>
          <p:cNvPr id="7" name="Picture 6">
            <a:extLst>
              <a:ext uri="{FF2B5EF4-FFF2-40B4-BE49-F238E27FC236}">
                <a16:creationId xmlns:a16="http://schemas.microsoft.com/office/drawing/2014/main" id="{61050DCA-3169-44DA-AAB8-E37F0C9B1A67}"/>
              </a:ext>
            </a:extLst>
          </p:cNvPr>
          <p:cNvPicPr>
            <a:picLocks noChangeAspect="1"/>
          </p:cNvPicPr>
          <p:nvPr/>
        </p:nvPicPr>
        <p:blipFill>
          <a:blip r:embed="rId4"/>
          <a:stretch>
            <a:fillRect/>
          </a:stretch>
        </p:blipFill>
        <p:spPr>
          <a:xfrm>
            <a:off x="8256167" y="3013889"/>
            <a:ext cx="432881" cy="680018"/>
          </a:xfrm>
          <a:prstGeom prst="rect">
            <a:avLst/>
          </a:prstGeom>
        </p:spPr>
      </p:pic>
      <p:cxnSp>
        <p:nvCxnSpPr>
          <p:cNvPr id="9" name="Straight Arrow Connector 8">
            <a:extLst>
              <a:ext uri="{FF2B5EF4-FFF2-40B4-BE49-F238E27FC236}">
                <a16:creationId xmlns:a16="http://schemas.microsoft.com/office/drawing/2014/main" id="{D63CC666-2230-4FC8-BE53-95C1EDD96C22}"/>
              </a:ext>
            </a:extLst>
          </p:cNvPr>
          <p:cNvCxnSpPr>
            <a:cxnSpLocks/>
          </p:cNvCxnSpPr>
          <p:nvPr/>
        </p:nvCxnSpPr>
        <p:spPr>
          <a:xfrm flipH="1">
            <a:off x="4832689" y="2506351"/>
            <a:ext cx="523187" cy="6575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B0DCFDD-0723-49AA-AC83-DC9E7BD4BF8E}"/>
              </a:ext>
            </a:extLst>
          </p:cNvPr>
          <p:cNvSpPr txBox="1"/>
          <p:nvPr/>
        </p:nvSpPr>
        <p:spPr>
          <a:xfrm>
            <a:off x="4682084" y="2344006"/>
            <a:ext cx="1298616" cy="522781"/>
          </a:xfrm>
          <a:prstGeom prst="rect">
            <a:avLst/>
          </a:prstGeom>
          <a:solidFill>
            <a:srgbClr val="FFFF00"/>
          </a:solidFill>
        </p:spPr>
        <p:txBody>
          <a:bodyPr wrap="square" rtlCol="0">
            <a:spAutoFit/>
          </a:bodyPr>
          <a:lstStyle/>
          <a:p>
            <a:r>
              <a:rPr lang="en-US" sz="1350" dirty="0"/>
              <a:t>Commitment Fee</a:t>
            </a:r>
          </a:p>
        </p:txBody>
      </p:sp>
      <p:sp>
        <p:nvSpPr>
          <p:cNvPr id="19" name="TextBox 18">
            <a:extLst>
              <a:ext uri="{FF2B5EF4-FFF2-40B4-BE49-F238E27FC236}">
                <a16:creationId xmlns:a16="http://schemas.microsoft.com/office/drawing/2014/main" id="{13AB6D35-C487-4B85-BEC0-DAD7791CBDB1}"/>
              </a:ext>
            </a:extLst>
          </p:cNvPr>
          <p:cNvSpPr txBox="1"/>
          <p:nvPr/>
        </p:nvSpPr>
        <p:spPr>
          <a:xfrm>
            <a:off x="7773658" y="4726364"/>
            <a:ext cx="1406905" cy="507831"/>
          </a:xfrm>
          <a:prstGeom prst="rect">
            <a:avLst/>
          </a:prstGeom>
          <a:solidFill>
            <a:schemeClr val="accent1">
              <a:lumMod val="40000"/>
              <a:lumOff val="60000"/>
            </a:schemeClr>
          </a:solidFill>
        </p:spPr>
        <p:txBody>
          <a:bodyPr wrap="square" rtlCol="0">
            <a:spAutoFit/>
          </a:bodyPr>
          <a:lstStyle/>
          <a:p>
            <a:r>
              <a:rPr lang="en-US" sz="1350" dirty="0"/>
              <a:t>Decommissioning Date</a:t>
            </a:r>
          </a:p>
        </p:txBody>
      </p:sp>
      <p:sp>
        <p:nvSpPr>
          <p:cNvPr id="20" name="TextBox 19">
            <a:extLst>
              <a:ext uri="{FF2B5EF4-FFF2-40B4-BE49-F238E27FC236}">
                <a16:creationId xmlns:a16="http://schemas.microsoft.com/office/drawing/2014/main" id="{4557264C-D1DD-44B0-8E72-C715BDCEE515}"/>
              </a:ext>
            </a:extLst>
          </p:cNvPr>
          <p:cNvSpPr txBox="1"/>
          <p:nvPr/>
        </p:nvSpPr>
        <p:spPr>
          <a:xfrm>
            <a:off x="2895600" y="2294248"/>
            <a:ext cx="1131098" cy="1131079"/>
          </a:xfrm>
          <a:prstGeom prst="rect">
            <a:avLst/>
          </a:prstGeom>
          <a:solidFill>
            <a:srgbClr val="FFFF00"/>
          </a:solidFill>
        </p:spPr>
        <p:txBody>
          <a:bodyPr wrap="square" rtlCol="0">
            <a:spAutoFit/>
          </a:bodyPr>
          <a:lstStyle/>
          <a:p>
            <a:r>
              <a:rPr lang="en-US" sz="1350" dirty="0"/>
              <a:t>Father of the bride makes commitment to pay for wedding</a:t>
            </a:r>
          </a:p>
        </p:txBody>
      </p:sp>
      <p:cxnSp>
        <p:nvCxnSpPr>
          <p:cNvPr id="22" name="Straight Arrow Connector 21">
            <a:extLst>
              <a:ext uri="{FF2B5EF4-FFF2-40B4-BE49-F238E27FC236}">
                <a16:creationId xmlns:a16="http://schemas.microsoft.com/office/drawing/2014/main" id="{4C12B801-4E84-452E-BDE8-EE6C1CA503A8}"/>
              </a:ext>
            </a:extLst>
          </p:cNvPr>
          <p:cNvCxnSpPr>
            <a:cxnSpLocks/>
          </p:cNvCxnSpPr>
          <p:nvPr/>
        </p:nvCxnSpPr>
        <p:spPr>
          <a:xfrm>
            <a:off x="3793385" y="3402243"/>
            <a:ext cx="876692" cy="11402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02DF96DA-7D6B-44FB-9820-FAB6013E6DD1}"/>
              </a:ext>
            </a:extLst>
          </p:cNvPr>
          <p:cNvSpPr txBox="1"/>
          <p:nvPr/>
        </p:nvSpPr>
        <p:spPr>
          <a:xfrm>
            <a:off x="4718016" y="3991215"/>
            <a:ext cx="1111072" cy="507831"/>
          </a:xfrm>
          <a:prstGeom prst="rect">
            <a:avLst/>
          </a:prstGeom>
          <a:solidFill>
            <a:srgbClr val="00B0F0"/>
          </a:solidFill>
        </p:spPr>
        <p:txBody>
          <a:bodyPr wrap="square" rtlCol="0">
            <a:spAutoFit/>
          </a:bodyPr>
          <a:lstStyle/>
          <a:p>
            <a:r>
              <a:rPr lang="en-US" sz="900" dirty="0"/>
              <a:t>Pay for Wedding with Other peoples’ money</a:t>
            </a:r>
          </a:p>
        </p:txBody>
      </p:sp>
      <p:cxnSp>
        <p:nvCxnSpPr>
          <p:cNvPr id="8" name="Straight Connector 7">
            <a:extLst>
              <a:ext uri="{FF2B5EF4-FFF2-40B4-BE49-F238E27FC236}">
                <a16:creationId xmlns:a16="http://schemas.microsoft.com/office/drawing/2014/main" id="{75758D27-FEFC-4EA0-A034-BEAA01E03D17}"/>
              </a:ext>
            </a:extLst>
          </p:cNvPr>
          <p:cNvCxnSpPr>
            <a:cxnSpLocks/>
          </p:cNvCxnSpPr>
          <p:nvPr/>
        </p:nvCxnSpPr>
        <p:spPr>
          <a:xfrm flipV="1">
            <a:off x="5960719" y="1650331"/>
            <a:ext cx="0" cy="4122254"/>
          </a:xfrm>
          <a:prstGeom prst="line">
            <a:avLst/>
          </a:prstGeom>
          <a:ln w="117475">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38160BDA-88BB-4AC5-B57D-4F300951AD8C}"/>
              </a:ext>
            </a:extLst>
          </p:cNvPr>
          <p:cNvSpPr txBox="1"/>
          <p:nvPr/>
        </p:nvSpPr>
        <p:spPr>
          <a:xfrm>
            <a:off x="7061797" y="1473323"/>
            <a:ext cx="1795117" cy="923330"/>
          </a:xfrm>
          <a:prstGeom prst="rect">
            <a:avLst/>
          </a:prstGeom>
          <a:solidFill>
            <a:srgbClr val="92D050"/>
          </a:solidFill>
        </p:spPr>
        <p:txBody>
          <a:bodyPr wrap="square" rtlCol="0">
            <a:spAutoFit/>
          </a:bodyPr>
          <a:lstStyle/>
          <a:p>
            <a:r>
              <a:rPr lang="en-US" sz="1350" dirty="0"/>
              <a:t>After COD, cash flow is presented in the cash flow waterfall and the last line is dividends</a:t>
            </a:r>
          </a:p>
        </p:txBody>
      </p:sp>
      <p:sp>
        <p:nvSpPr>
          <p:cNvPr id="25" name="TextBox 24">
            <a:extLst>
              <a:ext uri="{FF2B5EF4-FFF2-40B4-BE49-F238E27FC236}">
                <a16:creationId xmlns:a16="http://schemas.microsoft.com/office/drawing/2014/main" id="{17B27460-33FF-4864-A24E-D57225224624}"/>
              </a:ext>
            </a:extLst>
          </p:cNvPr>
          <p:cNvSpPr txBox="1"/>
          <p:nvPr/>
        </p:nvSpPr>
        <p:spPr>
          <a:xfrm>
            <a:off x="3874289" y="1451295"/>
            <a:ext cx="1795117" cy="923330"/>
          </a:xfrm>
          <a:prstGeom prst="rect">
            <a:avLst/>
          </a:prstGeom>
          <a:solidFill>
            <a:srgbClr val="92D050"/>
          </a:solidFill>
        </p:spPr>
        <p:txBody>
          <a:bodyPr wrap="square" rtlCol="0">
            <a:spAutoFit/>
          </a:bodyPr>
          <a:lstStyle/>
          <a:p>
            <a:r>
              <a:rPr lang="en-US" sz="1350" dirty="0"/>
              <a:t>Before COD, cash flow is presented in the sources and uses statement</a:t>
            </a:r>
          </a:p>
        </p:txBody>
      </p:sp>
      <p:pic>
        <p:nvPicPr>
          <p:cNvPr id="10" name="Picture 9">
            <a:extLst>
              <a:ext uri="{FF2B5EF4-FFF2-40B4-BE49-F238E27FC236}">
                <a16:creationId xmlns:a16="http://schemas.microsoft.com/office/drawing/2014/main" id="{51DB459D-61CC-41C8-9F84-BFA5C56F7DCB}"/>
              </a:ext>
            </a:extLst>
          </p:cNvPr>
          <p:cNvPicPr>
            <a:picLocks noChangeAspect="1"/>
          </p:cNvPicPr>
          <p:nvPr/>
        </p:nvPicPr>
        <p:blipFill>
          <a:blip r:embed="rId5"/>
          <a:stretch>
            <a:fillRect/>
          </a:stretch>
        </p:blipFill>
        <p:spPr>
          <a:xfrm>
            <a:off x="5673031" y="3033831"/>
            <a:ext cx="580749" cy="707910"/>
          </a:xfrm>
          <a:prstGeom prst="rect">
            <a:avLst/>
          </a:prstGeom>
        </p:spPr>
      </p:pic>
      <p:sp>
        <p:nvSpPr>
          <p:cNvPr id="13" name="TextBox 12">
            <a:extLst>
              <a:ext uri="{FF2B5EF4-FFF2-40B4-BE49-F238E27FC236}">
                <a16:creationId xmlns:a16="http://schemas.microsoft.com/office/drawing/2014/main" id="{63D79DE2-94A6-4776-BC51-45DFCB16930E}"/>
              </a:ext>
            </a:extLst>
          </p:cNvPr>
          <p:cNvSpPr txBox="1"/>
          <p:nvPr/>
        </p:nvSpPr>
        <p:spPr>
          <a:xfrm>
            <a:off x="5557327" y="4726363"/>
            <a:ext cx="854651" cy="715581"/>
          </a:xfrm>
          <a:prstGeom prst="rect">
            <a:avLst/>
          </a:prstGeom>
          <a:solidFill>
            <a:schemeClr val="accent1">
              <a:lumMod val="40000"/>
              <a:lumOff val="60000"/>
            </a:schemeClr>
          </a:solidFill>
        </p:spPr>
        <p:txBody>
          <a:bodyPr wrap="square" rtlCol="0">
            <a:spAutoFit/>
          </a:bodyPr>
          <a:lstStyle/>
          <a:p>
            <a:r>
              <a:rPr lang="en-US" sz="1350" dirty="0"/>
              <a:t>COD is Wedding Date</a:t>
            </a:r>
          </a:p>
        </p:txBody>
      </p:sp>
      <p:sp>
        <p:nvSpPr>
          <p:cNvPr id="26" name="Title 25">
            <a:extLst>
              <a:ext uri="{FF2B5EF4-FFF2-40B4-BE49-F238E27FC236}">
                <a16:creationId xmlns:a16="http://schemas.microsoft.com/office/drawing/2014/main" id="{626DAB0C-2441-DF24-946B-DFC4021F3654}"/>
              </a:ext>
            </a:extLst>
          </p:cNvPr>
          <p:cNvSpPr>
            <a:spLocks noGrp="1"/>
          </p:cNvSpPr>
          <p:nvPr>
            <p:ph type="title"/>
          </p:nvPr>
        </p:nvSpPr>
        <p:spPr>
          <a:xfrm>
            <a:off x="1793707" y="186271"/>
            <a:ext cx="7536560" cy="654049"/>
          </a:xfrm>
        </p:spPr>
        <p:txBody>
          <a:bodyPr/>
          <a:lstStyle/>
          <a:p>
            <a:r>
              <a:rPr lang="en-US" dirty="0"/>
              <a:t>Project Finance and Changing Risk</a:t>
            </a:r>
          </a:p>
        </p:txBody>
      </p:sp>
      <p:sp>
        <p:nvSpPr>
          <p:cNvPr id="3" name="TextBox 2">
            <a:extLst>
              <a:ext uri="{FF2B5EF4-FFF2-40B4-BE49-F238E27FC236}">
                <a16:creationId xmlns:a16="http://schemas.microsoft.com/office/drawing/2014/main" id="{4D344D2C-399C-31C6-5F3D-0C5F2732B629}"/>
              </a:ext>
            </a:extLst>
          </p:cNvPr>
          <p:cNvSpPr txBox="1"/>
          <p:nvPr/>
        </p:nvSpPr>
        <p:spPr>
          <a:xfrm>
            <a:off x="6334683" y="2646589"/>
            <a:ext cx="1789086" cy="923330"/>
          </a:xfrm>
          <a:prstGeom prst="rect">
            <a:avLst/>
          </a:prstGeom>
          <a:solidFill>
            <a:srgbClr val="FF0000"/>
          </a:solidFill>
          <a:ln>
            <a:solidFill>
              <a:schemeClr val="bg1">
                <a:lumMod val="95000"/>
              </a:schemeClr>
            </a:solidFill>
          </a:ln>
        </p:spPr>
        <p:txBody>
          <a:bodyPr wrap="square" rtlCol="0">
            <a:spAutoFit/>
          </a:bodyPr>
          <a:lstStyle/>
          <a:p>
            <a:r>
              <a:rPr lang="en-US" sz="1350" dirty="0">
                <a:solidFill>
                  <a:schemeClr val="bg1"/>
                </a:solidFill>
              </a:rPr>
              <a:t>Date at which you realize that the wedding is working or is a complete disaster</a:t>
            </a:r>
          </a:p>
        </p:txBody>
      </p:sp>
      <p:cxnSp>
        <p:nvCxnSpPr>
          <p:cNvPr id="21" name="Straight Arrow Connector 20">
            <a:extLst>
              <a:ext uri="{FF2B5EF4-FFF2-40B4-BE49-F238E27FC236}">
                <a16:creationId xmlns:a16="http://schemas.microsoft.com/office/drawing/2014/main" id="{5C6785C9-06FC-01F0-7303-2E3EC265BE73}"/>
              </a:ext>
            </a:extLst>
          </p:cNvPr>
          <p:cNvCxnSpPr>
            <a:stCxn id="3" idx="2"/>
          </p:cNvCxnSpPr>
          <p:nvPr/>
        </p:nvCxnSpPr>
        <p:spPr>
          <a:xfrm flipH="1">
            <a:off x="6634250" y="3777668"/>
            <a:ext cx="689849" cy="7648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82721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E580A-AF68-D73F-05C3-6C56EDFDB30B}"/>
              </a:ext>
            </a:extLst>
          </p:cNvPr>
          <p:cNvSpPr>
            <a:spLocks noGrp="1"/>
          </p:cNvSpPr>
          <p:nvPr>
            <p:ph type="title"/>
          </p:nvPr>
        </p:nvSpPr>
        <p:spPr/>
        <p:txBody>
          <a:bodyPr>
            <a:normAutofit fontScale="90000"/>
          </a:bodyPr>
          <a:lstStyle/>
          <a:p>
            <a:r>
              <a:rPr lang="en-US" dirty="0"/>
              <a:t>Implied Cost of Capital or Value for Companies with Stable Return</a:t>
            </a:r>
          </a:p>
        </p:txBody>
      </p:sp>
      <p:sp>
        <p:nvSpPr>
          <p:cNvPr id="3" name="Content Placeholder 2">
            <a:extLst>
              <a:ext uri="{FF2B5EF4-FFF2-40B4-BE49-F238E27FC236}">
                <a16:creationId xmlns:a16="http://schemas.microsoft.com/office/drawing/2014/main" id="{53E42C00-1699-D3A8-D376-DB94B322A5E2}"/>
              </a:ext>
            </a:extLst>
          </p:cNvPr>
          <p:cNvSpPr>
            <a:spLocks noGrp="1"/>
          </p:cNvSpPr>
          <p:nvPr>
            <p:ph idx="1"/>
          </p:nvPr>
        </p:nvSpPr>
        <p:spPr>
          <a:xfrm>
            <a:off x="167440" y="1314441"/>
            <a:ext cx="5406130" cy="4551209"/>
          </a:xfrm>
        </p:spPr>
        <p:txBody>
          <a:bodyPr>
            <a:normAutofit fontScale="92500" lnSpcReduction="10000"/>
          </a:bodyPr>
          <a:lstStyle/>
          <a:p>
            <a:r>
              <a:rPr lang="en-US" dirty="0"/>
              <a:t>Value = Dividend1/(k-g)</a:t>
            </a:r>
          </a:p>
          <a:p>
            <a:r>
              <a:rPr lang="en-US" dirty="0"/>
              <a:t>Growth = ROE x (1-Payout)</a:t>
            </a:r>
          </a:p>
          <a:p>
            <a:endParaRPr lang="en-US" dirty="0"/>
          </a:p>
          <a:p>
            <a:r>
              <a:rPr lang="en-US" dirty="0"/>
              <a:t>Payout = (1-g/ROE)</a:t>
            </a:r>
          </a:p>
          <a:p>
            <a:r>
              <a:rPr lang="en-US" dirty="0"/>
              <a:t>Value = Earnings x (1-g/ROE)/(k-g)</a:t>
            </a:r>
          </a:p>
          <a:p>
            <a:r>
              <a:rPr lang="en-US" dirty="0"/>
              <a:t>P/E = (1-g/ROE)/(k-g) </a:t>
            </a:r>
          </a:p>
          <a:p>
            <a:endParaRPr lang="en-US" dirty="0">
              <a:sym typeface="Wingdings" panose="05000000000000000000" pitchFamily="2" charset="2"/>
            </a:endParaRPr>
          </a:p>
          <a:p>
            <a:r>
              <a:rPr lang="en-US" dirty="0">
                <a:sym typeface="Wingdings" panose="05000000000000000000" pitchFamily="2" charset="2"/>
              </a:rPr>
              <a:t>P = ROE x BV * (1-g/ROE)/(k-g)</a:t>
            </a:r>
          </a:p>
          <a:p>
            <a:r>
              <a:rPr lang="en-US" dirty="0">
                <a:sym typeface="Wingdings" panose="05000000000000000000" pitchFamily="2" charset="2"/>
              </a:rPr>
              <a:t>P/BV = ROE * (1-g/ROE)/(k-g)</a:t>
            </a:r>
          </a:p>
          <a:p>
            <a:r>
              <a:rPr lang="en-US" dirty="0">
                <a:sym typeface="Wingdings" panose="05000000000000000000" pitchFamily="2" charset="2"/>
              </a:rPr>
              <a:t>P/BV = (ROE-g)/(k-g)</a:t>
            </a:r>
          </a:p>
          <a:p>
            <a:endParaRPr lang="en-US" dirty="0">
              <a:sym typeface="Wingdings" panose="05000000000000000000" pitchFamily="2" charset="2"/>
            </a:endParaRPr>
          </a:p>
          <a:p>
            <a:r>
              <a:rPr lang="en-US" dirty="0">
                <a:sym typeface="Wingdings" panose="05000000000000000000" pitchFamily="2" charset="2"/>
              </a:rPr>
              <a:t>k= (ROE-g)/(P/BV) + g</a:t>
            </a:r>
            <a:endParaRPr lang="en-US" dirty="0"/>
          </a:p>
        </p:txBody>
      </p:sp>
      <p:sp>
        <p:nvSpPr>
          <p:cNvPr id="4" name="Slide Number Placeholder 3">
            <a:extLst>
              <a:ext uri="{FF2B5EF4-FFF2-40B4-BE49-F238E27FC236}">
                <a16:creationId xmlns:a16="http://schemas.microsoft.com/office/drawing/2014/main" id="{4D9DC950-ADDF-61EB-4F7D-511801A0600E}"/>
              </a:ext>
            </a:extLst>
          </p:cNvPr>
          <p:cNvSpPr>
            <a:spLocks noGrp="1"/>
          </p:cNvSpPr>
          <p:nvPr>
            <p:ph type="sldNum" sz="quarter" idx="12"/>
          </p:nvPr>
        </p:nvSpPr>
        <p:spPr>
          <a:xfrm>
            <a:off x="14543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23</a:t>
            </a:fld>
            <a:endParaRPr lang="en-GB" dirty="0"/>
          </a:p>
        </p:txBody>
      </p:sp>
      <p:sp>
        <p:nvSpPr>
          <p:cNvPr id="8" name="TextBox 7">
            <a:extLst>
              <a:ext uri="{FF2B5EF4-FFF2-40B4-BE49-F238E27FC236}">
                <a16:creationId xmlns:a16="http://schemas.microsoft.com/office/drawing/2014/main" id="{EB4198A5-42A0-57EC-0E8B-9E05A685607E}"/>
              </a:ext>
            </a:extLst>
          </p:cNvPr>
          <p:cNvSpPr txBox="1"/>
          <p:nvPr/>
        </p:nvSpPr>
        <p:spPr>
          <a:xfrm>
            <a:off x="6381895" y="927888"/>
            <a:ext cx="4301067" cy="1200329"/>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The most fundamental principle of old-fashion regulatory regimes is that in return for cost plus low risk regulation, returns should be set at the WACC.</a:t>
            </a:r>
          </a:p>
        </p:txBody>
      </p:sp>
      <p:pic>
        <p:nvPicPr>
          <p:cNvPr id="10" name="Picture 9">
            <a:extLst>
              <a:ext uri="{FF2B5EF4-FFF2-40B4-BE49-F238E27FC236}">
                <a16:creationId xmlns:a16="http://schemas.microsoft.com/office/drawing/2014/main" id="{923DCB7B-CD31-8FB9-6F49-5816C34D670B}"/>
              </a:ext>
            </a:extLst>
          </p:cNvPr>
          <p:cNvPicPr>
            <a:picLocks noChangeAspect="1"/>
          </p:cNvPicPr>
          <p:nvPr/>
        </p:nvPicPr>
        <p:blipFill>
          <a:blip r:embed="rId2"/>
          <a:stretch>
            <a:fillRect/>
          </a:stretch>
        </p:blipFill>
        <p:spPr>
          <a:xfrm>
            <a:off x="6605240" y="2762429"/>
            <a:ext cx="5173345" cy="3984069"/>
          </a:xfrm>
          <a:prstGeom prst="rect">
            <a:avLst/>
          </a:prstGeom>
        </p:spPr>
      </p:pic>
      <p:sp>
        <p:nvSpPr>
          <p:cNvPr id="11" name="TextBox 10">
            <a:extLst>
              <a:ext uri="{FF2B5EF4-FFF2-40B4-BE49-F238E27FC236}">
                <a16:creationId xmlns:a16="http://schemas.microsoft.com/office/drawing/2014/main" id="{1E3B3F38-B83B-DCBD-0985-BC738E06EF51}"/>
              </a:ext>
            </a:extLst>
          </p:cNvPr>
          <p:cNvSpPr txBox="1"/>
          <p:nvPr/>
        </p:nvSpPr>
        <p:spPr>
          <a:xfrm>
            <a:off x="526012" y="5865650"/>
            <a:ext cx="3935143" cy="923330"/>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If returns are stable, you can use a formula like (1-g/ROIC)/(WACC-g) for the terminal value</a:t>
            </a:r>
          </a:p>
        </p:txBody>
      </p:sp>
      <p:cxnSp>
        <p:nvCxnSpPr>
          <p:cNvPr id="13" name="Straight Arrow Connector 12">
            <a:extLst>
              <a:ext uri="{FF2B5EF4-FFF2-40B4-BE49-F238E27FC236}">
                <a16:creationId xmlns:a16="http://schemas.microsoft.com/office/drawing/2014/main" id="{DA24F778-62F1-A229-081D-9557849569A5}"/>
              </a:ext>
            </a:extLst>
          </p:cNvPr>
          <p:cNvCxnSpPr>
            <a:cxnSpLocks/>
          </p:cNvCxnSpPr>
          <p:nvPr/>
        </p:nvCxnSpPr>
        <p:spPr>
          <a:xfrm flipH="1" flipV="1">
            <a:off x="3080551" y="3346882"/>
            <a:ext cx="1179530" cy="25187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66948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75F66-8AD7-6BD0-3580-B3F6CDE534BA}"/>
              </a:ext>
            </a:extLst>
          </p:cNvPr>
          <p:cNvSpPr>
            <a:spLocks noGrp="1"/>
          </p:cNvSpPr>
          <p:nvPr>
            <p:ph type="title"/>
          </p:nvPr>
        </p:nvSpPr>
        <p:spPr/>
        <p:txBody>
          <a:bodyPr>
            <a:normAutofit/>
          </a:bodyPr>
          <a:lstStyle/>
          <a:p>
            <a:r>
              <a:rPr lang="en-US" dirty="0"/>
              <a:t>Orsted Has a Completely Different Profile</a:t>
            </a:r>
          </a:p>
        </p:txBody>
      </p:sp>
      <p:sp>
        <p:nvSpPr>
          <p:cNvPr id="3" name="Content Placeholder 2">
            <a:extLst>
              <a:ext uri="{FF2B5EF4-FFF2-40B4-BE49-F238E27FC236}">
                <a16:creationId xmlns:a16="http://schemas.microsoft.com/office/drawing/2014/main" id="{B6D638B9-E9FF-CAA5-B6A3-9ECA47BD792A}"/>
              </a:ext>
            </a:extLst>
          </p:cNvPr>
          <p:cNvSpPr>
            <a:spLocks noGrp="1"/>
          </p:cNvSpPr>
          <p:nvPr>
            <p:ph idx="1"/>
          </p:nvPr>
        </p:nvSpPr>
        <p:spPr/>
        <p:txBody>
          <a:bodyPr/>
          <a:lstStyle/>
          <a:p>
            <a:r>
              <a:rPr lang="en-US" dirty="0"/>
              <a:t>Orsted was once a boring utility company, but it looks a lot different now. The 5.5x price to boom ration is incredible for an asset heavy company. The equity you invested for a wind turbine (and monopile etc.) becomes 5.5x of what you invested.</a:t>
            </a:r>
          </a:p>
        </p:txBody>
      </p:sp>
      <p:pic>
        <p:nvPicPr>
          <p:cNvPr id="5" name="Picture 4">
            <a:extLst>
              <a:ext uri="{FF2B5EF4-FFF2-40B4-BE49-F238E27FC236}">
                <a16:creationId xmlns:a16="http://schemas.microsoft.com/office/drawing/2014/main" id="{0534E796-9AE1-13EB-B814-59F8E5DFB4BE}"/>
              </a:ext>
            </a:extLst>
          </p:cNvPr>
          <p:cNvPicPr>
            <a:picLocks noChangeAspect="1"/>
          </p:cNvPicPr>
          <p:nvPr/>
        </p:nvPicPr>
        <p:blipFill>
          <a:blip r:embed="rId2"/>
          <a:stretch>
            <a:fillRect/>
          </a:stretch>
        </p:blipFill>
        <p:spPr>
          <a:xfrm>
            <a:off x="423819" y="2197100"/>
            <a:ext cx="10524328" cy="4637948"/>
          </a:xfrm>
          <a:prstGeom prst="rect">
            <a:avLst/>
          </a:prstGeom>
        </p:spPr>
      </p:pic>
      <p:sp>
        <p:nvSpPr>
          <p:cNvPr id="6" name="TextBox 5">
            <a:extLst>
              <a:ext uri="{FF2B5EF4-FFF2-40B4-BE49-F238E27FC236}">
                <a16:creationId xmlns:a16="http://schemas.microsoft.com/office/drawing/2014/main" id="{B954A21E-3008-0617-A946-F8848A181EDF}"/>
              </a:ext>
            </a:extLst>
          </p:cNvPr>
          <p:cNvSpPr txBox="1"/>
          <p:nvPr/>
        </p:nvSpPr>
        <p:spPr>
          <a:xfrm>
            <a:off x="156754" y="5138058"/>
            <a:ext cx="2577737" cy="923330"/>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Orsted’s stock price fell by 75% from 1,243 </a:t>
            </a:r>
            <a:r>
              <a:rPr lang="en-US" dirty="0" err="1">
                <a:latin typeface="Arial" panose="020B0604020202020204" pitchFamily="34" charset="0"/>
                <a:cs typeface="Arial" panose="020B0604020202020204" pitchFamily="34" charset="0"/>
              </a:rPr>
              <a:t>Dkk</a:t>
            </a:r>
            <a:r>
              <a:rPr lang="en-US" dirty="0">
                <a:latin typeface="Arial" panose="020B0604020202020204" pitchFamily="34" charset="0"/>
                <a:cs typeface="Arial" panose="020B0604020202020204" pitchFamily="34" charset="0"/>
              </a:rPr>
              <a:t> to 263 </a:t>
            </a:r>
            <a:r>
              <a:rPr lang="en-US" dirty="0" err="1">
                <a:latin typeface="Arial" panose="020B0604020202020204" pitchFamily="34" charset="0"/>
                <a:cs typeface="Arial" panose="020B0604020202020204" pitchFamily="34" charset="0"/>
              </a:rPr>
              <a:t>Dkk</a:t>
            </a:r>
            <a:endParaRPr lang="en-US" dirty="0">
              <a:latin typeface="Arial" panose="020B0604020202020204" pitchFamily="34" charset="0"/>
              <a:cs typeface="Arial" panose="020B0604020202020204" pitchFamily="34" charset="0"/>
            </a:endParaRPr>
          </a:p>
        </p:txBody>
      </p:sp>
      <p:cxnSp>
        <p:nvCxnSpPr>
          <p:cNvPr id="8" name="Straight Arrow Connector 7">
            <a:extLst>
              <a:ext uri="{FF2B5EF4-FFF2-40B4-BE49-F238E27FC236}">
                <a16:creationId xmlns:a16="http://schemas.microsoft.com/office/drawing/2014/main" id="{15FB3461-DA57-51B5-5BF9-181D2C1715C7}"/>
              </a:ext>
            </a:extLst>
          </p:cNvPr>
          <p:cNvCxnSpPr>
            <a:cxnSpLocks/>
          </p:cNvCxnSpPr>
          <p:nvPr/>
        </p:nvCxnSpPr>
        <p:spPr>
          <a:xfrm flipV="1">
            <a:off x="2673531" y="3100251"/>
            <a:ext cx="2455818" cy="21945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584BF52-20DF-78E8-0462-92626CE104E3}"/>
              </a:ext>
            </a:extLst>
          </p:cNvPr>
          <p:cNvCxnSpPr/>
          <p:nvPr/>
        </p:nvCxnSpPr>
        <p:spPr>
          <a:xfrm>
            <a:off x="7738533" y="1811867"/>
            <a:ext cx="1591734" cy="7704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A1242E7E-43EE-2CF9-30A2-F77079A996C0}"/>
              </a:ext>
            </a:extLst>
          </p:cNvPr>
          <p:cNvSpPr>
            <a:spLocks noGrp="1"/>
          </p:cNvSpPr>
          <p:nvPr>
            <p:ph type="sldNum" sz="quarter" idx="12"/>
          </p:nvPr>
        </p:nvSpPr>
        <p:spPr/>
        <p:txBody>
          <a:bodyPr/>
          <a:lstStyle/>
          <a:p>
            <a:fld id="{EB241CD2-1E45-42A3-B213-66A034DF9A3B}" type="slidenum">
              <a:rPr lang="en-GB" smtClean="0"/>
              <a:t>24</a:t>
            </a:fld>
            <a:endParaRPr lang="en-GB" dirty="0"/>
          </a:p>
        </p:txBody>
      </p:sp>
    </p:spTree>
    <p:extLst>
      <p:ext uri="{BB962C8B-B14F-4D97-AF65-F5344CB8AC3E}">
        <p14:creationId xmlns:p14="http://schemas.microsoft.com/office/powerpoint/2010/main" val="16176353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F8BAD-89A4-6C63-266C-7F21AFCD7A00}"/>
              </a:ext>
            </a:extLst>
          </p:cNvPr>
          <p:cNvSpPr>
            <a:spLocks noGrp="1"/>
          </p:cNvSpPr>
          <p:nvPr>
            <p:ph type="title"/>
          </p:nvPr>
        </p:nvSpPr>
        <p:spPr/>
        <p:txBody>
          <a:bodyPr/>
          <a:lstStyle/>
          <a:p>
            <a:r>
              <a:rPr lang="en-US" dirty="0"/>
              <a:t>Orsted Multiples</a:t>
            </a:r>
          </a:p>
        </p:txBody>
      </p:sp>
      <p:sp>
        <p:nvSpPr>
          <p:cNvPr id="3" name="Content Placeholder 2">
            <a:extLst>
              <a:ext uri="{FF2B5EF4-FFF2-40B4-BE49-F238E27FC236}">
                <a16:creationId xmlns:a16="http://schemas.microsoft.com/office/drawing/2014/main" id="{E9BEE6CE-D9BF-CDE3-F6E4-A0BFA5680D95}"/>
              </a:ext>
            </a:extLst>
          </p:cNvPr>
          <p:cNvSpPr>
            <a:spLocks noGrp="1"/>
          </p:cNvSpPr>
          <p:nvPr>
            <p:ph idx="1"/>
          </p:nvPr>
        </p:nvSpPr>
        <p:spPr>
          <a:xfrm>
            <a:off x="406400" y="991961"/>
            <a:ext cx="11088915" cy="4395258"/>
          </a:xfrm>
        </p:spPr>
        <p:txBody>
          <a:bodyPr/>
          <a:lstStyle/>
          <a:p>
            <a:r>
              <a:rPr lang="en-US" dirty="0"/>
              <a:t>Implication. Dangerous to attempt to apply multiples in terminal value; you need to unlearn the standard valuation techniques.</a:t>
            </a:r>
          </a:p>
          <a:p>
            <a:endParaRPr lang="en-US" dirty="0"/>
          </a:p>
        </p:txBody>
      </p:sp>
      <p:pic>
        <p:nvPicPr>
          <p:cNvPr id="5" name="Picture 4">
            <a:extLst>
              <a:ext uri="{FF2B5EF4-FFF2-40B4-BE49-F238E27FC236}">
                <a16:creationId xmlns:a16="http://schemas.microsoft.com/office/drawing/2014/main" id="{9BDAFF86-8AD9-E708-CA87-97A1299C54F9}"/>
              </a:ext>
            </a:extLst>
          </p:cNvPr>
          <p:cNvPicPr>
            <a:picLocks noChangeAspect="1"/>
          </p:cNvPicPr>
          <p:nvPr/>
        </p:nvPicPr>
        <p:blipFill>
          <a:blip r:embed="rId2"/>
          <a:stretch>
            <a:fillRect/>
          </a:stretch>
        </p:blipFill>
        <p:spPr>
          <a:xfrm>
            <a:off x="0" y="1791416"/>
            <a:ext cx="10215155" cy="5005624"/>
          </a:xfrm>
          <a:prstGeom prst="rect">
            <a:avLst/>
          </a:prstGeom>
        </p:spPr>
      </p:pic>
      <p:sp>
        <p:nvSpPr>
          <p:cNvPr id="4" name="Slide Number Placeholder 3">
            <a:extLst>
              <a:ext uri="{FF2B5EF4-FFF2-40B4-BE49-F238E27FC236}">
                <a16:creationId xmlns:a16="http://schemas.microsoft.com/office/drawing/2014/main" id="{742DAEBE-BD4F-D952-6666-86E02E74D027}"/>
              </a:ext>
            </a:extLst>
          </p:cNvPr>
          <p:cNvSpPr>
            <a:spLocks noGrp="1"/>
          </p:cNvSpPr>
          <p:nvPr>
            <p:ph type="sldNum" sz="quarter" idx="12"/>
          </p:nvPr>
        </p:nvSpPr>
        <p:spPr/>
        <p:txBody>
          <a:bodyPr/>
          <a:lstStyle/>
          <a:p>
            <a:fld id="{EB241CD2-1E45-42A3-B213-66A034DF9A3B}" type="slidenum">
              <a:rPr lang="en-GB" smtClean="0"/>
              <a:t>25</a:t>
            </a:fld>
            <a:endParaRPr lang="en-GB" dirty="0"/>
          </a:p>
        </p:txBody>
      </p:sp>
    </p:spTree>
    <p:extLst>
      <p:ext uri="{BB962C8B-B14F-4D97-AF65-F5344CB8AC3E}">
        <p14:creationId xmlns:p14="http://schemas.microsoft.com/office/powerpoint/2010/main" val="33123327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771A1-62DB-ACC3-A1D2-76228949442F}"/>
              </a:ext>
            </a:extLst>
          </p:cNvPr>
          <p:cNvSpPr>
            <a:spLocks noGrp="1"/>
          </p:cNvSpPr>
          <p:nvPr>
            <p:ph type="title"/>
          </p:nvPr>
        </p:nvSpPr>
        <p:spPr/>
        <p:txBody>
          <a:bodyPr>
            <a:normAutofit fontScale="90000"/>
          </a:bodyPr>
          <a:lstStyle/>
          <a:p>
            <a:r>
              <a:rPr lang="en-US" dirty="0"/>
              <a:t>Orsted Obsession with 150-300 Basis Points Over WACC as the Target IRR; Why should you give a crap</a:t>
            </a:r>
          </a:p>
        </p:txBody>
      </p:sp>
      <p:sp>
        <p:nvSpPr>
          <p:cNvPr id="3" name="Content Placeholder 2">
            <a:extLst>
              <a:ext uri="{FF2B5EF4-FFF2-40B4-BE49-F238E27FC236}">
                <a16:creationId xmlns:a16="http://schemas.microsoft.com/office/drawing/2014/main" id="{C024AE6D-4357-58BD-539B-163B89323A5D}"/>
              </a:ext>
            </a:extLst>
          </p:cNvPr>
          <p:cNvSpPr>
            <a:spLocks noGrp="1"/>
          </p:cNvSpPr>
          <p:nvPr>
            <p:ph idx="1"/>
          </p:nvPr>
        </p:nvSpPr>
        <p:spPr/>
        <p:txBody>
          <a:bodyPr/>
          <a:lstStyle/>
          <a:p>
            <a:r>
              <a:rPr lang="en-US" dirty="0"/>
              <a:t>Statements by Orsted about the WACC premium: </a:t>
            </a:r>
          </a:p>
          <a:p>
            <a:r>
              <a:rPr lang="en-US" dirty="0"/>
              <a:t>“All of this leads to, and you will hear us say that again, the updated guidance is an unchanged 150 to 300 basis points spread to WACC. This is industry-leading, as I’m sure you’re aware, and fully loaded so that it is fully cost-loaded with our fixed cost as well.”</a:t>
            </a:r>
          </a:p>
          <a:p>
            <a:r>
              <a:rPr lang="en-US" dirty="0"/>
              <a:t>“The portfolio of Asia Pacific and Europe projects are within the guided range of 150 to 300 basis points spread to WACC, a key piece of information despite the turbulence that we have seen and despite the additional cost for the mitigating actions that we have taken.”</a:t>
            </a:r>
          </a:p>
        </p:txBody>
      </p:sp>
      <p:pic>
        <p:nvPicPr>
          <p:cNvPr id="5" name="Picture 4">
            <a:extLst>
              <a:ext uri="{FF2B5EF4-FFF2-40B4-BE49-F238E27FC236}">
                <a16:creationId xmlns:a16="http://schemas.microsoft.com/office/drawing/2014/main" id="{B27C7010-7C5A-1095-625E-15833C90357B}"/>
              </a:ext>
            </a:extLst>
          </p:cNvPr>
          <p:cNvPicPr>
            <a:picLocks noChangeAspect="1"/>
          </p:cNvPicPr>
          <p:nvPr/>
        </p:nvPicPr>
        <p:blipFill>
          <a:blip r:embed="rId2"/>
          <a:stretch>
            <a:fillRect/>
          </a:stretch>
        </p:blipFill>
        <p:spPr>
          <a:xfrm>
            <a:off x="7028037" y="3670078"/>
            <a:ext cx="3776087" cy="1884000"/>
          </a:xfrm>
          <a:prstGeom prst="rect">
            <a:avLst/>
          </a:prstGeom>
        </p:spPr>
      </p:pic>
      <p:sp>
        <p:nvSpPr>
          <p:cNvPr id="4" name="TextBox 3">
            <a:extLst>
              <a:ext uri="{FF2B5EF4-FFF2-40B4-BE49-F238E27FC236}">
                <a16:creationId xmlns:a16="http://schemas.microsoft.com/office/drawing/2014/main" id="{87C6A984-FE4C-E872-6FBF-50B152EEB468}"/>
              </a:ext>
            </a:extLst>
          </p:cNvPr>
          <p:cNvSpPr txBox="1"/>
          <p:nvPr/>
        </p:nvSpPr>
        <p:spPr>
          <a:xfrm>
            <a:off x="820687" y="3744129"/>
            <a:ext cx="4001969" cy="2031325"/>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What does “industry leading” mean – it seems to imply that Orsted is so efficient in construction and operation that it can bid the same price and earn a higher return than other companies (or maybe it takes more risk)</a:t>
            </a:r>
          </a:p>
        </p:txBody>
      </p:sp>
      <p:pic>
        <p:nvPicPr>
          <p:cNvPr id="7" name="Picture 6">
            <a:extLst>
              <a:ext uri="{FF2B5EF4-FFF2-40B4-BE49-F238E27FC236}">
                <a16:creationId xmlns:a16="http://schemas.microsoft.com/office/drawing/2014/main" id="{D66DFDCE-CEC2-4D11-0DD4-229F19921A4F}"/>
              </a:ext>
            </a:extLst>
          </p:cNvPr>
          <p:cNvPicPr>
            <a:picLocks noChangeAspect="1"/>
          </p:cNvPicPr>
          <p:nvPr/>
        </p:nvPicPr>
        <p:blipFill>
          <a:blip r:embed="rId3"/>
          <a:stretch>
            <a:fillRect/>
          </a:stretch>
        </p:blipFill>
        <p:spPr>
          <a:xfrm>
            <a:off x="5236942" y="3596415"/>
            <a:ext cx="1385800" cy="2349561"/>
          </a:xfrm>
          <a:prstGeom prst="rect">
            <a:avLst/>
          </a:prstGeom>
        </p:spPr>
      </p:pic>
      <p:pic>
        <p:nvPicPr>
          <p:cNvPr id="6" name="Picture 5">
            <a:extLst>
              <a:ext uri="{FF2B5EF4-FFF2-40B4-BE49-F238E27FC236}">
                <a16:creationId xmlns:a16="http://schemas.microsoft.com/office/drawing/2014/main" id="{8161C386-BEAF-19A3-77AD-89DCA8E0BF16}"/>
              </a:ext>
            </a:extLst>
          </p:cNvPr>
          <p:cNvPicPr>
            <a:picLocks noChangeAspect="1"/>
          </p:cNvPicPr>
          <p:nvPr/>
        </p:nvPicPr>
        <p:blipFill>
          <a:blip r:embed="rId4"/>
          <a:srcRect t="34941"/>
          <a:stretch/>
        </p:blipFill>
        <p:spPr>
          <a:xfrm>
            <a:off x="284292" y="6178136"/>
            <a:ext cx="11847905" cy="605246"/>
          </a:xfrm>
          <a:prstGeom prst="rect">
            <a:avLst/>
          </a:prstGeom>
        </p:spPr>
      </p:pic>
      <p:sp>
        <p:nvSpPr>
          <p:cNvPr id="8" name="Slide Number Placeholder 7">
            <a:extLst>
              <a:ext uri="{FF2B5EF4-FFF2-40B4-BE49-F238E27FC236}">
                <a16:creationId xmlns:a16="http://schemas.microsoft.com/office/drawing/2014/main" id="{8CB41310-94D7-1763-2B26-0A2716B15591}"/>
              </a:ext>
            </a:extLst>
          </p:cNvPr>
          <p:cNvSpPr>
            <a:spLocks noGrp="1"/>
          </p:cNvSpPr>
          <p:nvPr>
            <p:ph type="sldNum" sz="quarter" idx="12"/>
          </p:nvPr>
        </p:nvSpPr>
        <p:spPr/>
        <p:txBody>
          <a:bodyPr/>
          <a:lstStyle/>
          <a:p>
            <a:fld id="{EB241CD2-1E45-42A3-B213-66A034DF9A3B}" type="slidenum">
              <a:rPr lang="en-GB" smtClean="0"/>
              <a:t>26</a:t>
            </a:fld>
            <a:endParaRPr lang="en-GB" dirty="0"/>
          </a:p>
        </p:txBody>
      </p:sp>
    </p:spTree>
    <p:extLst>
      <p:ext uri="{BB962C8B-B14F-4D97-AF65-F5344CB8AC3E}">
        <p14:creationId xmlns:p14="http://schemas.microsoft.com/office/powerpoint/2010/main" val="41706545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9A626-8532-C4E5-CA8B-64549C0CB212}"/>
              </a:ext>
            </a:extLst>
          </p:cNvPr>
          <p:cNvSpPr>
            <a:spLocks noGrp="1"/>
          </p:cNvSpPr>
          <p:nvPr>
            <p:ph type="title"/>
          </p:nvPr>
        </p:nvSpPr>
        <p:spPr/>
        <p:txBody>
          <a:bodyPr/>
          <a:lstStyle/>
          <a:p>
            <a:r>
              <a:rPr lang="en-US" dirty="0"/>
              <a:t>WACC Part 1 – Debt Cost and Percent</a:t>
            </a:r>
          </a:p>
        </p:txBody>
      </p:sp>
      <p:sp>
        <p:nvSpPr>
          <p:cNvPr id="3" name="Content Placeholder 2">
            <a:extLst>
              <a:ext uri="{FF2B5EF4-FFF2-40B4-BE49-F238E27FC236}">
                <a16:creationId xmlns:a16="http://schemas.microsoft.com/office/drawing/2014/main" id="{FAEC5679-67B1-C645-4B01-DE59C1497DA8}"/>
              </a:ext>
            </a:extLst>
          </p:cNvPr>
          <p:cNvSpPr>
            <a:spLocks noGrp="1"/>
          </p:cNvSpPr>
          <p:nvPr>
            <p:ph idx="1"/>
          </p:nvPr>
        </p:nvSpPr>
        <p:spPr/>
        <p:txBody>
          <a:bodyPr/>
          <a:lstStyle/>
          <a:p>
            <a:r>
              <a:rPr lang="en-US" dirty="0"/>
              <a:t>Orsted discusses the return and investment criteria in every presentation, but the company does not present the WACC anywhere, even in the impairment notes.</a:t>
            </a:r>
          </a:p>
          <a:p>
            <a:endParaRPr lang="en-US" dirty="0"/>
          </a:p>
        </p:txBody>
      </p:sp>
      <p:pic>
        <p:nvPicPr>
          <p:cNvPr id="5" name="Picture 4">
            <a:extLst>
              <a:ext uri="{FF2B5EF4-FFF2-40B4-BE49-F238E27FC236}">
                <a16:creationId xmlns:a16="http://schemas.microsoft.com/office/drawing/2014/main" id="{5298001C-1B39-DC39-E174-7707FD0EE3E1}"/>
              </a:ext>
            </a:extLst>
          </p:cNvPr>
          <p:cNvPicPr>
            <a:picLocks noChangeAspect="1"/>
          </p:cNvPicPr>
          <p:nvPr/>
        </p:nvPicPr>
        <p:blipFill>
          <a:blip r:embed="rId2"/>
          <a:stretch>
            <a:fillRect/>
          </a:stretch>
        </p:blipFill>
        <p:spPr>
          <a:xfrm>
            <a:off x="266700" y="2034724"/>
            <a:ext cx="9492568" cy="4802050"/>
          </a:xfrm>
          <a:prstGeom prst="rect">
            <a:avLst/>
          </a:prstGeom>
        </p:spPr>
      </p:pic>
      <p:sp>
        <p:nvSpPr>
          <p:cNvPr id="4" name="Slide Number Placeholder 3">
            <a:extLst>
              <a:ext uri="{FF2B5EF4-FFF2-40B4-BE49-F238E27FC236}">
                <a16:creationId xmlns:a16="http://schemas.microsoft.com/office/drawing/2014/main" id="{FD5B6851-565A-2641-51D6-0AFE3F1CF13F}"/>
              </a:ext>
            </a:extLst>
          </p:cNvPr>
          <p:cNvSpPr>
            <a:spLocks noGrp="1"/>
          </p:cNvSpPr>
          <p:nvPr>
            <p:ph type="sldNum" sz="quarter" idx="12"/>
          </p:nvPr>
        </p:nvSpPr>
        <p:spPr/>
        <p:txBody>
          <a:bodyPr/>
          <a:lstStyle/>
          <a:p>
            <a:fld id="{EB241CD2-1E45-42A3-B213-66A034DF9A3B}" type="slidenum">
              <a:rPr lang="en-GB" smtClean="0"/>
              <a:t>27</a:t>
            </a:fld>
            <a:endParaRPr lang="en-GB" dirty="0"/>
          </a:p>
        </p:txBody>
      </p:sp>
    </p:spTree>
    <p:extLst>
      <p:ext uri="{BB962C8B-B14F-4D97-AF65-F5344CB8AC3E}">
        <p14:creationId xmlns:p14="http://schemas.microsoft.com/office/powerpoint/2010/main" val="18547453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8DE52-B205-B0BA-AF99-333B3D919EE4}"/>
              </a:ext>
            </a:extLst>
          </p:cNvPr>
          <p:cNvSpPr>
            <a:spLocks noGrp="1"/>
          </p:cNvSpPr>
          <p:nvPr>
            <p:ph type="title"/>
          </p:nvPr>
        </p:nvSpPr>
        <p:spPr/>
        <p:txBody>
          <a:bodyPr>
            <a:normAutofit/>
          </a:bodyPr>
          <a:lstStyle/>
          <a:p>
            <a:r>
              <a:rPr lang="en-US" dirty="0"/>
              <a:t>WACC Part 2 – Illustrative Estimation and Premium</a:t>
            </a:r>
          </a:p>
        </p:txBody>
      </p:sp>
      <p:sp>
        <p:nvSpPr>
          <p:cNvPr id="3" name="Content Placeholder 2">
            <a:extLst>
              <a:ext uri="{FF2B5EF4-FFF2-40B4-BE49-F238E27FC236}">
                <a16:creationId xmlns:a16="http://schemas.microsoft.com/office/drawing/2014/main" id="{A907344A-49C1-732F-3109-4CB879B84072}"/>
              </a:ext>
            </a:extLst>
          </p:cNvPr>
          <p:cNvSpPr>
            <a:spLocks noGrp="1"/>
          </p:cNvSpPr>
          <p:nvPr>
            <p:ph idx="1"/>
          </p:nvPr>
        </p:nvSpPr>
        <p:spPr/>
        <p:txBody>
          <a:bodyPr/>
          <a:lstStyle/>
          <a:p>
            <a:r>
              <a:rPr lang="en-US" dirty="0"/>
              <a:t>I have estimated WACC and WACC plus the premia below. I use these estimates to illustrate conceptual issues associated valuation analysis of Orsted.</a:t>
            </a:r>
          </a:p>
          <a:p>
            <a:endParaRPr lang="en-US" dirty="0"/>
          </a:p>
        </p:txBody>
      </p:sp>
      <p:pic>
        <p:nvPicPr>
          <p:cNvPr id="5" name="Picture 4">
            <a:extLst>
              <a:ext uri="{FF2B5EF4-FFF2-40B4-BE49-F238E27FC236}">
                <a16:creationId xmlns:a16="http://schemas.microsoft.com/office/drawing/2014/main" id="{74184C29-899F-F2B8-E3D6-3E0410844DAB}"/>
              </a:ext>
            </a:extLst>
          </p:cNvPr>
          <p:cNvPicPr>
            <a:picLocks noChangeAspect="1"/>
          </p:cNvPicPr>
          <p:nvPr/>
        </p:nvPicPr>
        <p:blipFill>
          <a:blip r:embed="rId2"/>
          <a:stretch>
            <a:fillRect/>
          </a:stretch>
        </p:blipFill>
        <p:spPr>
          <a:xfrm>
            <a:off x="4794900" y="1987063"/>
            <a:ext cx="6299820" cy="4833027"/>
          </a:xfrm>
          <a:prstGeom prst="rect">
            <a:avLst/>
          </a:prstGeom>
        </p:spPr>
      </p:pic>
      <p:sp>
        <p:nvSpPr>
          <p:cNvPr id="6" name="TextBox 5">
            <a:extLst>
              <a:ext uri="{FF2B5EF4-FFF2-40B4-BE49-F238E27FC236}">
                <a16:creationId xmlns:a16="http://schemas.microsoft.com/office/drawing/2014/main" id="{84D22777-1428-A049-37E6-9B5DDC100195}"/>
              </a:ext>
            </a:extLst>
          </p:cNvPr>
          <p:cNvSpPr txBox="1"/>
          <p:nvPr/>
        </p:nvSpPr>
        <p:spPr>
          <a:xfrm>
            <a:off x="2159001" y="2590800"/>
            <a:ext cx="1710267" cy="2031325"/>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In this example, adding 3.5% to the WACC increases the ROE from 10% to 16.7%</a:t>
            </a:r>
          </a:p>
        </p:txBody>
      </p:sp>
      <p:sp>
        <p:nvSpPr>
          <p:cNvPr id="4" name="Slide Number Placeholder 3">
            <a:extLst>
              <a:ext uri="{FF2B5EF4-FFF2-40B4-BE49-F238E27FC236}">
                <a16:creationId xmlns:a16="http://schemas.microsoft.com/office/drawing/2014/main" id="{662C0447-55C5-E1E1-13DA-0BCA3AEE2EFB}"/>
              </a:ext>
            </a:extLst>
          </p:cNvPr>
          <p:cNvSpPr>
            <a:spLocks noGrp="1"/>
          </p:cNvSpPr>
          <p:nvPr>
            <p:ph type="sldNum" sz="quarter" idx="12"/>
          </p:nvPr>
        </p:nvSpPr>
        <p:spPr/>
        <p:txBody>
          <a:bodyPr/>
          <a:lstStyle/>
          <a:p>
            <a:fld id="{EB241CD2-1E45-42A3-B213-66A034DF9A3B}" type="slidenum">
              <a:rPr lang="en-GB" smtClean="0"/>
              <a:t>28</a:t>
            </a:fld>
            <a:endParaRPr lang="en-GB" dirty="0"/>
          </a:p>
        </p:txBody>
      </p:sp>
    </p:spTree>
    <p:extLst>
      <p:ext uri="{BB962C8B-B14F-4D97-AF65-F5344CB8AC3E}">
        <p14:creationId xmlns:p14="http://schemas.microsoft.com/office/powerpoint/2010/main" val="39227895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F6C14-D5B0-9756-81CE-86CEA77B5D87}"/>
              </a:ext>
            </a:extLst>
          </p:cNvPr>
          <p:cNvSpPr>
            <a:spLocks noGrp="1"/>
          </p:cNvSpPr>
          <p:nvPr>
            <p:ph type="title"/>
          </p:nvPr>
        </p:nvSpPr>
        <p:spPr/>
        <p:txBody>
          <a:bodyPr>
            <a:normAutofit/>
          </a:bodyPr>
          <a:lstStyle/>
          <a:p>
            <a:r>
              <a:rPr lang="en-US" dirty="0"/>
              <a:t>EV to EBITDA is not Constant over Life for Single Asset</a:t>
            </a:r>
          </a:p>
        </p:txBody>
      </p:sp>
      <p:sp>
        <p:nvSpPr>
          <p:cNvPr id="3" name="Content Placeholder 2">
            <a:extLst>
              <a:ext uri="{FF2B5EF4-FFF2-40B4-BE49-F238E27FC236}">
                <a16:creationId xmlns:a16="http://schemas.microsoft.com/office/drawing/2014/main" id="{D9D303CE-24DA-EC26-AC0F-188755E560C4}"/>
              </a:ext>
            </a:extLst>
          </p:cNvPr>
          <p:cNvSpPr>
            <a:spLocks noGrp="1"/>
          </p:cNvSpPr>
          <p:nvPr>
            <p:ph idx="1"/>
          </p:nvPr>
        </p:nvSpPr>
        <p:spPr/>
        <p:txBody>
          <a:bodyPr/>
          <a:lstStyle/>
          <a:p>
            <a:pPr marL="0" indent="0">
              <a:buNone/>
            </a:pPr>
            <a:r>
              <a:rPr lang="en-US" dirty="0"/>
              <a:t>The value of a single asset naturally declines as the asset has less remaining cash flow. The same happens to the EV/EBITDA ratio and implies that the EV/EBITDA ratio depends on the age of assets in the portfolio. It also depends on the premium to WACC. </a:t>
            </a:r>
          </a:p>
        </p:txBody>
      </p:sp>
      <p:pic>
        <p:nvPicPr>
          <p:cNvPr id="9" name="Picture 8">
            <a:extLst>
              <a:ext uri="{FF2B5EF4-FFF2-40B4-BE49-F238E27FC236}">
                <a16:creationId xmlns:a16="http://schemas.microsoft.com/office/drawing/2014/main" id="{6C3BB620-3BC6-99B2-AA42-30D0BCF8C748}"/>
              </a:ext>
            </a:extLst>
          </p:cNvPr>
          <p:cNvPicPr>
            <a:picLocks noChangeAspect="1"/>
          </p:cNvPicPr>
          <p:nvPr/>
        </p:nvPicPr>
        <p:blipFill>
          <a:blip r:embed="rId2"/>
          <a:stretch>
            <a:fillRect/>
          </a:stretch>
        </p:blipFill>
        <p:spPr>
          <a:xfrm>
            <a:off x="6260306" y="2492655"/>
            <a:ext cx="5758157" cy="4243137"/>
          </a:xfrm>
          <a:prstGeom prst="rect">
            <a:avLst/>
          </a:prstGeom>
        </p:spPr>
      </p:pic>
      <p:pic>
        <p:nvPicPr>
          <p:cNvPr id="11" name="Picture 10">
            <a:extLst>
              <a:ext uri="{FF2B5EF4-FFF2-40B4-BE49-F238E27FC236}">
                <a16:creationId xmlns:a16="http://schemas.microsoft.com/office/drawing/2014/main" id="{3AB7C695-9075-4CFF-F8DD-99B2B54050CD}"/>
              </a:ext>
            </a:extLst>
          </p:cNvPr>
          <p:cNvPicPr>
            <a:picLocks noChangeAspect="1"/>
          </p:cNvPicPr>
          <p:nvPr/>
        </p:nvPicPr>
        <p:blipFill>
          <a:blip r:embed="rId3"/>
          <a:stretch>
            <a:fillRect/>
          </a:stretch>
        </p:blipFill>
        <p:spPr>
          <a:xfrm>
            <a:off x="198552" y="2518774"/>
            <a:ext cx="5853906" cy="4243136"/>
          </a:xfrm>
          <a:prstGeom prst="rect">
            <a:avLst/>
          </a:prstGeom>
        </p:spPr>
      </p:pic>
      <p:sp>
        <p:nvSpPr>
          <p:cNvPr id="4" name="Slide Number Placeholder 3">
            <a:extLst>
              <a:ext uri="{FF2B5EF4-FFF2-40B4-BE49-F238E27FC236}">
                <a16:creationId xmlns:a16="http://schemas.microsoft.com/office/drawing/2014/main" id="{2FBE466E-B4FF-6E4F-EF8D-CE9007388F72}"/>
              </a:ext>
            </a:extLst>
          </p:cNvPr>
          <p:cNvSpPr>
            <a:spLocks noGrp="1"/>
          </p:cNvSpPr>
          <p:nvPr>
            <p:ph type="sldNum" sz="quarter" idx="12"/>
          </p:nvPr>
        </p:nvSpPr>
        <p:spPr/>
        <p:txBody>
          <a:bodyPr/>
          <a:lstStyle/>
          <a:p>
            <a:fld id="{EB241CD2-1E45-42A3-B213-66A034DF9A3B}" type="slidenum">
              <a:rPr lang="en-GB" smtClean="0"/>
              <a:t>29</a:t>
            </a:fld>
            <a:endParaRPr lang="en-GB" dirty="0"/>
          </a:p>
        </p:txBody>
      </p:sp>
    </p:spTree>
    <p:extLst>
      <p:ext uri="{BB962C8B-B14F-4D97-AF65-F5344CB8AC3E}">
        <p14:creationId xmlns:p14="http://schemas.microsoft.com/office/powerpoint/2010/main" val="14462746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97147-34B6-0A92-3DFB-D7592D6161C1}"/>
              </a:ext>
            </a:extLst>
          </p:cNvPr>
          <p:cNvSpPr>
            <a:spLocks noGrp="1"/>
          </p:cNvSpPr>
          <p:nvPr>
            <p:ph type="title"/>
          </p:nvPr>
        </p:nvSpPr>
        <p:spPr/>
        <p:txBody>
          <a:bodyPr/>
          <a:lstStyle/>
          <a:p>
            <a:r>
              <a:rPr lang="en-US" dirty="0"/>
              <a:t>General Objectives</a:t>
            </a:r>
          </a:p>
        </p:txBody>
      </p:sp>
      <p:sp>
        <p:nvSpPr>
          <p:cNvPr id="3" name="Content Placeholder 2">
            <a:extLst>
              <a:ext uri="{FF2B5EF4-FFF2-40B4-BE49-F238E27FC236}">
                <a16:creationId xmlns:a16="http://schemas.microsoft.com/office/drawing/2014/main" id="{F0F5FE9A-C6E3-D9B7-CEC9-C0A024DB1FBF}"/>
              </a:ext>
            </a:extLst>
          </p:cNvPr>
          <p:cNvSpPr>
            <a:spLocks noGrp="1"/>
          </p:cNvSpPr>
          <p:nvPr>
            <p:ph idx="1"/>
          </p:nvPr>
        </p:nvSpPr>
        <p:spPr>
          <a:xfrm>
            <a:off x="406400" y="1209675"/>
            <a:ext cx="11088915" cy="4746988"/>
          </a:xfrm>
        </p:spPr>
        <p:txBody>
          <a:bodyPr>
            <a:normAutofit/>
          </a:bodyPr>
          <a:lstStyle/>
          <a:p>
            <a:pPr marL="342900" indent="-342900">
              <a:buFont typeface="+mj-lt"/>
              <a:buAutoNum type="arabicPeriod"/>
            </a:pPr>
            <a:r>
              <a:rPr lang="en-US" sz="2400" dirty="0"/>
              <a:t>As a general comment, the use of concrete [renewable energy] cases in the training is good and will make it more relevant for the participants. [not gas and coal plants; not transmission and distribution of electricity].</a:t>
            </a:r>
          </a:p>
          <a:p>
            <a:pPr marL="342900" indent="-342900">
              <a:buFont typeface="+mj-lt"/>
              <a:buAutoNum type="arabicPeriod"/>
            </a:pPr>
            <a:r>
              <a:rPr lang="en-US" sz="2400" dirty="0"/>
              <a:t>Some background on the industry and the theory [of regulation, pricing, financing] behind would be good. To the extent possible, please try to link this to the practical applications for the participants in their work, e.g. regulatory regimes, different types of subsidy regimes, the impact of inflation, energy pricing, hedging considerations, etc.</a:t>
            </a:r>
          </a:p>
        </p:txBody>
      </p:sp>
      <p:sp>
        <p:nvSpPr>
          <p:cNvPr id="4" name="Slide Number Placeholder 3">
            <a:extLst>
              <a:ext uri="{FF2B5EF4-FFF2-40B4-BE49-F238E27FC236}">
                <a16:creationId xmlns:a16="http://schemas.microsoft.com/office/drawing/2014/main" id="{4286BDFF-BF8B-37C3-539A-0341A5FC157A}"/>
              </a:ext>
            </a:extLst>
          </p:cNvPr>
          <p:cNvSpPr>
            <a:spLocks noGrp="1"/>
          </p:cNvSpPr>
          <p:nvPr>
            <p:ph type="sldNum" sz="quarter" idx="12"/>
          </p:nvPr>
        </p:nvSpPr>
        <p:spPr/>
        <p:txBody>
          <a:bodyPr/>
          <a:lstStyle/>
          <a:p>
            <a:fld id="{EB241CD2-1E45-42A3-B213-66A034DF9A3B}" type="slidenum">
              <a:rPr lang="en-GB" smtClean="0"/>
              <a:t>3</a:t>
            </a:fld>
            <a:endParaRPr lang="en-GB" dirty="0"/>
          </a:p>
        </p:txBody>
      </p:sp>
    </p:spTree>
    <p:extLst>
      <p:ext uri="{BB962C8B-B14F-4D97-AF65-F5344CB8AC3E}">
        <p14:creationId xmlns:p14="http://schemas.microsoft.com/office/powerpoint/2010/main" val="31688080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D492D-E0CA-26B9-03DD-6E9FD7D3D8B9}"/>
              </a:ext>
            </a:extLst>
          </p:cNvPr>
          <p:cNvSpPr>
            <a:spLocks noGrp="1"/>
          </p:cNvSpPr>
          <p:nvPr>
            <p:ph type="title"/>
          </p:nvPr>
        </p:nvSpPr>
        <p:spPr/>
        <p:txBody>
          <a:bodyPr>
            <a:normAutofit/>
          </a:bodyPr>
          <a:lstStyle/>
          <a:p>
            <a:r>
              <a:rPr lang="en-US" dirty="0"/>
              <a:t>Premium to Value at WACC for Single Project or Asset</a:t>
            </a:r>
          </a:p>
        </p:txBody>
      </p:sp>
      <p:sp>
        <p:nvSpPr>
          <p:cNvPr id="3" name="Content Placeholder 2">
            <a:extLst>
              <a:ext uri="{FF2B5EF4-FFF2-40B4-BE49-F238E27FC236}">
                <a16:creationId xmlns:a16="http://schemas.microsoft.com/office/drawing/2014/main" id="{B64EB6C0-D879-2B88-DF02-27001079FCDE}"/>
              </a:ext>
            </a:extLst>
          </p:cNvPr>
          <p:cNvSpPr>
            <a:spLocks noGrp="1"/>
          </p:cNvSpPr>
          <p:nvPr>
            <p:ph idx="1"/>
          </p:nvPr>
        </p:nvSpPr>
        <p:spPr/>
        <p:txBody>
          <a:bodyPr/>
          <a:lstStyle/>
          <a:p>
            <a:r>
              <a:rPr lang="en-US" dirty="0"/>
              <a:t>Value at WACC is the investment cost – the premium above WACC can be measured with premium to equity (price to book) or the premium above investment cost (EV/Investment Cost).  With 150 bps, the equity premium is 1.32 and with 300 bps, the premium is 1.69.</a:t>
            </a:r>
          </a:p>
        </p:txBody>
      </p:sp>
      <p:pic>
        <p:nvPicPr>
          <p:cNvPr id="5" name="Picture 4">
            <a:extLst>
              <a:ext uri="{FF2B5EF4-FFF2-40B4-BE49-F238E27FC236}">
                <a16:creationId xmlns:a16="http://schemas.microsoft.com/office/drawing/2014/main" id="{29F91196-5328-9E69-5F87-4545435E2EE7}"/>
              </a:ext>
            </a:extLst>
          </p:cNvPr>
          <p:cNvPicPr>
            <a:picLocks noChangeAspect="1"/>
          </p:cNvPicPr>
          <p:nvPr/>
        </p:nvPicPr>
        <p:blipFill>
          <a:blip r:embed="rId2"/>
          <a:stretch>
            <a:fillRect/>
          </a:stretch>
        </p:blipFill>
        <p:spPr>
          <a:xfrm>
            <a:off x="69309" y="2543889"/>
            <a:ext cx="5956539" cy="4314111"/>
          </a:xfrm>
          <a:prstGeom prst="rect">
            <a:avLst/>
          </a:prstGeom>
        </p:spPr>
      </p:pic>
      <p:pic>
        <p:nvPicPr>
          <p:cNvPr id="7" name="Picture 6">
            <a:extLst>
              <a:ext uri="{FF2B5EF4-FFF2-40B4-BE49-F238E27FC236}">
                <a16:creationId xmlns:a16="http://schemas.microsoft.com/office/drawing/2014/main" id="{6E4231AE-23EB-2BF6-EDBD-19AA2B4D64A5}"/>
              </a:ext>
            </a:extLst>
          </p:cNvPr>
          <p:cNvPicPr>
            <a:picLocks noChangeAspect="1"/>
          </p:cNvPicPr>
          <p:nvPr/>
        </p:nvPicPr>
        <p:blipFill>
          <a:blip r:embed="rId3"/>
          <a:stretch>
            <a:fillRect/>
          </a:stretch>
        </p:blipFill>
        <p:spPr>
          <a:xfrm>
            <a:off x="6192154" y="2543888"/>
            <a:ext cx="5930537" cy="4314111"/>
          </a:xfrm>
          <a:prstGeom prst="rect">
            <a:avLst/>
          </a:prstGeom>
        </p:spPr>
      </p:pic>
      <p:sp>
        <p:nvSpPr>
          <p:cNvPr id="4" name="Slide Number Placeholder 3">
            <a:extLst>
              <a:ext uri="{FF2B5EF4-FFF2-40B4-BE49-F238E27FC236}">
                <a16:creationId xmlns:a16="http://schemas.microsoft.com/office/drawing/2014/main" id="{8F06D578-2BE5-8C35-4408-2288A331082F}"/>
              </a:ext>
            </a:extLst>
          </p:cNvPr>
          <p:cNvSpPr>
            <a:spLocks noGrp="1"/>
          </p:cNvSpPr>
          <p:nvPr>
            <p:ph type="sldNum" sz="quarter" idx="12"/>
          </p:nvPr>
        </p:nvSpPr>
        <p:spPr/>
        <p:txBody>
          <a:bodyPr/>
          <a:lstStyle/>
          <a:p>
            <a:fld id="{EB241CD2-1E45-42A3-B213-66A034DF9A3B}" type="slidenum">
              <a:rPr lang="en-GB" smtClean="0"/>
              <a:t>30</a:t>
            </a:fld>
            <a:endParaRPr lang="en-GB" dirty="0"/>
          </a:p>
        </p:txBody>
      </p:sp>
    </p:spTree>
    <p:extLst>
      <p:ext uri="{BB962C8B-B14F-4D97-AF65-F5344CB8AC3E}">
        <p14:creationId xmlns:p14="http://schemas.microsoft.com/office/powerpoint/2010/main" val="28765944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0B544-DADE-139E-893D-558545FD49F6}"/>
              </a:ext>
            </a:extLst>
          </p:cNvPr>
          <p:cNvSpPr>
            <a:spLocks noGrp="1"/>
          </p:cNvSpPr>
          <p:nvPr>
            <p:ph type="title"/>
          </p:nvPr>
        </p:nvSpPr>
        <p:spPr/>
        <p:txBody>
          <a:bodyPr/>
          <a:lstStyle/>
          <a:p>
            <a:r>
              <a:rPr lang="en-US" dirty="0"/>
              <a:t>Rate of Return Presented by Orsted</a:t>
            </a:r>
          </a:p>
        </p:txBody>
      </p:sp>
      <p:sp>
        <p:nvSpPr>
          <p:cNvPr id="3" name="Content Placeholder 2">
            <a:extLst>
              <a:ext uri="{FF2B5EF4-FFF2-40B4-BE49-F238E27FC236}">
                <a16:creationId xmlns:a16="http://schemas.microsoft.com/office/drawing/2014/main" id="{063BE9BD-683A-E143-C33F-5E5752D5CC29}"/>
              </a:ext>
            </a:extLst>
          </p:cNvPr>
          <p:cNvSpPr>
            <a:spLocks noGrp="1"/>
          </p:cNvSpPr>
          <p:nvPr>
            <p:ph idx="1"/>
          </p:nvPr>
        </p:nvSpPr>
        <p:spPr>
          <a:xfrm>
            <a:off x="487680" y="1209674"/>
            <a:ext cx="7685935" cy="5530759"/>
          </a:xfrm>
        </p:spPr>
        <p:txBody>
          <a:bodyPr>
            <a:normAutofit/>
          </a:bodyPr>
          <a:lstStyle/>
          <a:p>
            <a:r>
              <a:rPr lang="en-US" dirty="0"/>
              <a:t>Orsted lists the ROCE as one of its primary performance measures (in listening to many earnings calls and capital markets day sessions not one analyst asked about ROCE). The company seems to want to compare the ROCE with the WACC and suggest that it is achieving its objectives of earning more than the WACC. The comparison is completely irrelevant.</a:t>
            </a:r>
          </a:p>
          <a:p>
            <a:r>
              <a:rPr lang="en-US" dirty="0"/>
              <a:t>Problems with ROCE presented by Orsted</a:t>
            </a:r>
          </a:p>
          <a:p>
            <a:pPr lvl="1"/>
            <a:r>
              <a:rPr lang="en-US" dirty="0"/>
              <a:t>ROCE is naturally much lower for a growth business than a business in decline. This is simply due to the decline in investment over time.</a:t>
            </a:r>
          </a:p>
          <a:p>
            <a:pPr lvl="1"/>
            <a:r>
              <a:rPr lang="en-US" dirty="0"/>
              <a:t>The ROCE computed by Orsted includes construction work in progress in the denominator even though it is not producing any income during the development and construction period.</a:t>
            </a:r>
          </a:p>
          <a:p>
            <a:pPr lvl="1"/>
            <a:r>
              <a:rPr lang="en-US" dirty="0"/>
              <a:t>The ROCE is distorted by impairment write-offs. After an impairment write-off the denominator is reduced, and the numerator of the ratio is increased from the reduction in depreciation.</a:t>
            </a:r>
          </a:p>
          <a:p>
            <a:endParaRPr lang="en-US" dirty="0"/>
          </a:p>
        </p:txBody>
      </p:sp>
      <p:pic>
        <p:nvPicPr>
          <p:cNvPr id="5" name="Picture 4">
            <a:extLst>
              <a:ext uri="{FF2B5EF4-FFF2-40B4-BE49-F238E27FC236}">
                <a16:creationId xmlns:a16="http://schemas.microsoft.com/office/drawing/2014/main" id="{F9EA3119-4DA5-0F1A-12CA-BAA953C0C803}"/>
              </a:ext>
            </a:extLst>
          </p:cNvPr>
          <p:cNvPicPr>
            <a:picLocks noChangeAspect="1"/>
          </p:cNvPicPr>
          <p:nvPr/>
        </p:nvPicPr>
        <p:blipFill>
          <a:blip r:embed="rId2"/>
          <a:stretch>
            <a:fillRect/>
          </a:stretch>
        </p:blipFill>
        <p:spPr>
          <a:xfrm>
            <a:off x="8272590" y="1529730"/>
            <a:ext cx="3431730" cy="4420260"/>
          </a:xfrm>
          <a:prstGeom prst="rect">
            <a:avLst/>
          </a:prstGeom>
        </p:spPr>
      </p:pic>
      <p:sp>
        <p:nvSpPr>
          <p:cNvPr id="4" name="Slide Number Placeholder 3">
            <a:extLst>
              <a:ext uri="{FF2B5EF4-FFF2-40B4-BE49-F238E27FC236}">
                <a16:creationId xmlns:a16="http://schemas.microsoft.com/office/drawing/2014/main" id="{228B705B-88AD-1994-FA00-0D548884F09B}"/>
              </a:ext>
            </a:extLst>
          </p:cNvPr>
          <p:cNvSpPr>
            <a:spLocks noGrp="1"/>
          </p:cNvSpPr>
          <p:nvPr>
            <p:ph type="sldNum" sz="quarter" idx="12"/>
          </p:nvPr>
        </p:nvSpPr>
        <p:spPr/>
        <p:txBody>
          <a:bodyPr/>
          <a:lstStyle/>
          <a:p>
            <a:fld id="{EB241CD2-1E45-42A3-B213-66A034DF9A3B}" type="slidenum">
              <a:rPr lang="en-GB" smtClean="0"/>
              <a:t>31</a:t>
            </a:fld>
            <a:endParaRPr lang="en-GB" dirty="0"/>
          </a:p>
        </p:txBody>
      </p:sp>
    </p:spTree>
    <p:extLst>
      <p:ext uri="{BB962C8B-B14F-4D97-AF65-F5344CB8AC3E}">
        <p14:creationId xmlns:p14="http://schemas.microsoft.com/office/powerpoint/2010/main" val="22235382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6EA7C5A-9B65-AFA3-C8F3-2801FE9B9E2B}"/>
              </a:ext>
            </a:extLst>
          </p:cNvPr>
          <p:cNvPicPr>
            <a:picLocks noChangeAspect="1"/>
          </p:cNvPicPr>
          <p:nvPr/>
        </p:nvPicPr>
        <p:blipFill>
          <a:blip r:embed="rId2"/>
          <a:stretch>
            <a:fillRect/>
          </a:stretch>
        </p:blipFill>
        <p:spPr>
          <a:xfrm>
            <a:off x="3073399" y="2564161"/>
            <a:ext cx="5931263" cy="4311149"/>
          </a:xfrm>
          <a:prstGeom prst="rect">
            <a:avLst/>
          </a:prstGeom>
        </p:spPr>
      </p:pic>
      <p:sp>
        <p:nvSpPr>
          <p:cNvPr id="2" name="Title 1">
            <a:extLst>
              <a:ext uri="{FF2B5EF4-FFF2-40B4-BE49-F238E27FC236}">
                <a16:creationId xmlns:a16="http://schemas.microsoft.com/office/drawing/2014/main" id="{089CAF3C-2E23-C494-6EC3-2507A406F430}"/>
              </a:ext>
            </a:extLst>
          </p:cNvPr>
          <p:cNvSpPr>
            <a:spLocks noGrp="1"/>
          </p:cNvSpPr>
          <p:nvPr>
            <p:ph type="title"/>
          </p:nvPr>
        </p:nvSpPr>
        <p:spPr/>
        <p:txBody>
          <a:bodyPr/>
          <a:lstStyle/>
          <a:p>
            <a:r>
              <a:rPr lang="en-US" dirty="0"/>
              <a:t>Project IRR and ROIC for Single Asset</a:t>
            </a:r>
          </a:p>
        </p:txBody>
      </p:sp>
      <p:sp>
        <p:nvSpPr>
          <p:cNvPr id="3" name="Content Placeholder 2">
            <a:extLst>
              <a:ext uri="{FF2B5EF4-FFF2-40B4-BE49-F238E27FC236}">
                <a16:creationId xmlns:a16="http://schemas.microsoft.com/office/drawing/2014/main" id="{E949F928-31CB-5701-C550-8980CEEEE04B}"/>
              </a:ext>
            </a:extLst>
          </p:cNvPr>
          <p:cNvSpPr>
            <a:spLocks noGrp="1"/>
          </p:cNvSpPr>
          <p:nvPr>
            <p:ph idx="1"/>
          </p:nvPr>
        </p:nvSpPr>
        <p:spPr/>
        <p:txBody>
          <a:bodyPr/>
          <a:lstStyle/>
          <a:p>
            <a:r>
              <a:rPr lang="en-US" dirty="0"/>
              <a:t>And summing up, this all leads to these updated guidance targets, which I already mentioned in the beginning, but let me reiterate them. An unchanged industry-leading, value-creating target of 150 to 300 basis-point spread to WACC, average 14 % return on capital employed.</a:t>
            </a:r>
          </a:p>
          <a:p>
            <a:endParaRPr lang="en-US" dirty="0"/>
          </a:p>
        </p:txBody>
      </p:sp>
      <p:sp>
        <p:nvSpPr>
          <p:cNvPr id="8" name="TextBox 7">
            <a:extLst>
              <a:ext uri="{FF2B5EF4-FFF2-40B4-BE49-F238E27FC236}">
                <a16:creationId xmlns:a16="http://schemas.microsoft.com/office/drawing/2014/main" id="{53D85744-966A-55EC-CE13-D516E5EDB084}"/>
              </a:ext>
            </a:extLst>
          </p:cNvPr>
          <p:cNvSpPr txBox="1"/>
          <p:nvPr/>
        </p:nvSpPr>
        <p:spPr>
          <a:xfrm>
            <a:off x="73661" y="4170197"/>
            <a:ext cx="1041400" cy="1323439"/>
          </a:xfrm>
          <a:prstGeom prst="rect">
            <a:avLst/>
          </a:prstGeom>
          <a:solidFill>
            <a:srgbClr val="FFFF00"/>
          </a:solidFill>
        </p:spPr>
        <p:txBody>
          <a:bodyPr wrap="square" rtlCol="0">
            <a:spAutoFit/>
          </a:bodyPr>
          <a:lstStyle/>
          <a:p>
            <a:r>
              <a:rPr lang="en-US" sz="1600" dirty="0">
                <a:latin typeface="Arial" panose="020B0604020202020204" pitchFamily="34" charset="0"/>
                <a:cs typeface="Arial" panose="020B0604020202020204" pitchFamily="34" charset="0"/>
              </a:rPr>
              <a:t>Initial Years – the ROIC is below the IRR</a:t>
            </a:r>
          </a:p>
        </p:txBody>
      </p:sp>
      <p:cxnSp>
        <p:nvCxnSpPr>
          <p:cNvPr id="10" name="Straight Arrow Connector 9">
            <a:extLst>
              <a:ext uri="{FF2B5EF4-FFF2-40B4-BE49-F238E27FC236}">
                <a16:creationId xmlns:a16="http://schemas.microsoft.com/office/drawing/2014/main" id="{830E76D6-C19A-1A99-6B10-F4A6E7EB6E21}"/>
              </a:ext>
            </a:extLst>
          </p:cNvPr>
          <p:cNvCxnSpPr>
            <a:cxnSpLocks/>
            <a:stCxn id="8" idx="3"/>
          </p:cNvCxnSpPr>
          <p:nvPr/>
        </p:nvCxnSpPr>
        <p:spPr>
          <a:xfrm>
            <a:off x="1115061" y="4831917"/>
            <a:ext cx="2469302" cy="8164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9FC2F15-9E29-3D9C-23F3-31B56D48AC0D}"/>
              </a:ext>
            </a:extLst>
          </p:cNvPr>
          <p:cNvSpPr txBox="1"/>
          <p:nvPr/>
        </p:nvSpPr>
        <p:spPr>
          <a:xfrm>
            <a:off x="10744200" y="3492286"/>
            <a:ext cx="1041400" cy="1692771"/>
          </a:xfrm>
          <a:prstGeom prst="rect">
            <a:avLst/>
          </a:prstGeom>
          <a:solidFill>
            <a:srgbClr val="FFFF00"/>
          </a:solidFill>
        </p:spPr>
        <p:txBody>
          <a:bodyPr wrap="square" rtlCol="0">
            <a:spAutoFit/>
          </a:bodyPr>
          <a:lstStyle/>
          <a:p>
            <a:r>
              <a:rPr lang="en-US" sz="1300" dirty="0">
                <a:latin typeface="Arial" panose="020B0604020202020204" pitchFamily="34" charset="0"/>
                <a:cs typeface="Arial" panose="020B0604020202020204" pitchFamily="34" charset="0"/>
              </a:rPr>
              <a:t>Late years with less PV and lower investment, ROIC is higher than the ROE</a:t>
            </a:r>
          </a:p>
        </p:txBody>
      </p:sp>
      <p:sp>
        <p:nvSpPr>
          <p:cNvPr id="4" name="Slide Number Placeholder 3">
            <a:extLst>
              <a:ext uri="{FF2B5EF4-FFF2-40B4-BE49-F238E27FC236}">
                <a16:creationId xmlns:a16="http://schemas.microsoft.com/office/drawing/2014/main" id="{BD16AF93-E0C5-DE52-F879-94C84367A167}"/>
              </a:ext>
            </a:extLst>
          </p:cNvPr>
          <p:cNvSpPr>
            <a:spLocks noGrp="1"/>
          </p:cNvSpPr>
          <p:nvPr>
            <p:ph type="sldNum" sz="quarter" idx="12"/>
          </p:nvPr>
        </p:nvSpPr>
        <p:spPr/>
        <p:txBody>
          <a:bodyPr/>
          <a:lstStyle/>
          <a:p>
            <a:fld id="{EB241CD2-1E45-42A3-B213-66A034DF9A3B}" type="slidenum">
              <a:rPr lang="en-GB" smtClean="0"/>
              <a:t>32</a:t>
            </a:fld>
            <a:endParaRPr lang="en-GB" dirty="0"/>
          </a:p>
        </p:txBody>
      </p:sp>
      <p:cxnSp>
        <p:nvCxnSpPr>
          <p:cNvPr id="7" name="Straight Arrow Connector 6">
            <a:extLst>
              <a:ext uri="{FF2B5EF4-FFF2-40B4-BE49-F238E27FC236}">
                <a16:creationId xmlns:a16="http://schemas.microsoft.com/office/drawing/2014/main" id="{633CC999-9A19-8F52-4C23-E7C48F88E509}"/>
              </a:ext>
            </a:extLst>
          </p:cNvPr>
          <p:cNvCxnSpPr/>
          <p:nvPr/>
        </p:nvCxnSpPr>
        <p:spPr>
          <a:xfrm flipH="1">
            <a:off x="8360229" y="4170197"/>
            <a:ext cx="2211977" cy="6617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18270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AD745-8DF1-86D0-11B8-6FA7DF9BB9AD}"/>
              </a:ext>
            </a:extLst>
          </p:cNvPr>
          <p:cNvSpPr>
            <a:spLocks noGrp="1"/>
          </p:cNvSpPr>
          <p:nvPr>
            <p:ph type="title"/>
          </p:nvPr>
        </p:nvSpPr>
        <p:spPr/>
        <p:txBody>
          <a:bodyPr>
            <a:normAutofit fontScale="90000"/>
          </a:bodyPr>
          <a:lstStyle/>
          <a:p>
            <a:r>
              <a:rPr lang="en-US" dirty="0"/>
              <a:t>What you Really Want to See – The Earned Project IRR on Each Project</a:t>
            </a:r>
          </a:p>
        </p:txBody>
      </p:sp>
      <p:sp>
        <p:nvSpPr>
          <p:cNvPr id="3" name="Content Placeholder 2">
            <a:extLst>
              <a:ext uri="{FF2B5EF4-FFF2-40B4-BE49-F238E27FC236}">
                <a16:creationId xmlns:a16="http://schemas.microsoft.com/office/drawing/2014/main" id="{B6B0CCAC-6C6C-0FBC-CD66-E9A651E573F6}"/>
              </a:ext>
            </a:extLst>
          </p:cNvPr>
          <p:cNvSpPr>
            <a:spLocks noGrp="1"/>
          </p:cNvSpPr>
          <p:nvPr>
            <p:ph idx="1"/>
          </p:nvPr>
        </p:nvSpPr>
        <p:spPr>
          <a:xfrm>
            <a:off x="8638903" y="857250"/>
            <a:ext cx="3286397" cy="5169081"/>
          </a:xfrm>
        </p:spPr>
        <p:txBody>
          <a:bodyPr>
            <a:normAutofit lnSpcReduction="10000"/>
          </a:bodyPr>
          <a:lstStyle/>
          <a:p>
            <a:pPr algn="l"/>
            <a:r>
              <a:rPr lang="en-US" dirty="0"/>
              <a:t>If you compute the IRR from the original anticipated cashflow you can compute the value over time and the economic depreciation as the change in this value.</a:t>
            </a:r>
          </a:p>
          <a:p>
            <a:pPr algn="l"/>
            <a:r>
              <a:rPr lang="en-US" dirty="0"/>
              <a:t>If the cash flows turn out to be equal the expected cash flow, then the ROIC for each year is the same as the project IRR.</a:t>
            </a:r>
          </a:p>
          <a:p>
            <a:pPr algn="l"/>
            <a:r>
              <a:rPr lang="en-US" dirty="0"/>
              <a:t>If the cash flow are lower because of lower electricity production or higher costs, then the ROIC with economic depreciation will capture.</a:t>
            </a:r>
          </a:p>
        </p:txBody>
      </p:sp>
      <p:sp>
        <p:nvSpPr>
          <p:cNvPr id="4" name="Slide Number Placeholder 3">
            <a:extLst>
              <a:ext uri="{FF2B5EF4-FFF2-40B4-BE49-F238E27FC236}">
                <a16:creationId xmlns:a16="http://schemas.microsoft.com/office/drawing/2014/main" id="{45DC05FE-A1C1-E8DC-7043-FBAC124CE557}"/>
              </a:ext>
            </a:extLst>
          </p:cNvPr>
          <p:cNvSpPr>
            <a:spLocks noGrp="1"/>
          </p:cNvSpPr>
          <p:nvPr>
            <p:ph type="sldNum" sz="quarter" idx="12"/>
          </p:nvPr>
        </p:nvSpPr>
        <p:spPr/>
        <p:txBody>
          <a:bodyPr/>
          <a:lstStyle/>
          <a:p>
            <a:fld id="{EB241CD2-1E45-42A3-B213-66A034DF9A3B}" type="slidenum">
              <a:rPr lang="en-GB" smtClean="0"/>
              <a:t>33</a:t>
            </a:fld>
            <a:endParaRPr lang="en-GB" dirty="0"/>
          </a:p>
        </p:txBody>
      </p:sp>
      <p:pic>
        <p:nvPicPr>
          <p:cNvPr id="6" name="Picture 5">
            <a:extLst>
              <a:ext uri="{FF2B5EF4-FFF2-40B4-BE49-F238E27FC236}">
                <a16:creationId xmlns:a16="http://schemas.microsoft.com/office/drawing/2014/main" id="{EEF3FD8C-D036-A3E9-577B-7721CCF13417}"/>
              </a:ext>
            </a:extLst>
          </p:cNvPr>
          <p:cNvPicPr>
            <a:picLocks noChangeAspect="1"/>
          </p:cNvPicPr>
          <p:nvPr/>
        </p:nvPicPr>
        <p:blipFill>
          <a:blip r:embed="rId2"/>
          <a:stretch>
            <a:fillRect/>
          </a:stretch>
        </p:blipFill>
        <p:spPr>
          <a:xfrm>
            <a:off x="104501" y="1836965"/>
            <a:ext cx="8458383" cy="3967298"/>
          </a:xfrm>
          <a:prstGeom prst="rect">
            <a:avLst/>
          </a:prstGeom>
        </p:spPr>
      </p:pic>
    </p:spTree>
    <p:extLst>
      <p:ext uri="{BB962C8B-B14F-4D97-AF65-F5344CB8AC3E}">
        <p14:creationId xmlns:p14="http://schemas.microsoft.com/office/powerpoint/2010/main" val="25860933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A351A-4061-3123-5072-9D011BC84019}"/>
              </a:ext>
            </a:extLst>
          </p:cNvPr>
          <p:cNvSpPr>
            <a:spLocks noGrp="1"/>
          </p:cNvSpPr>
          <p:nvPr>
            <p:ph type="title"/>
          </p:nvPr>
        </p:nvSpPr>
        <p:spPr/>
        <p:txBody>
          <a:bodyPr>
            <a:normAutofit fontScale="90000"/>
          </a:bodyPr>
          <a:lstStyle/>
          <a:p>
            <a:r>
              <a:rPr lang="en-US" dirty="0"/>
              <a:t>Method for Modelling Individual Projects and Consolidating the Projects</a:t>
            </a:r>
          </a:p>
        </p:txBody>
      </p:sp>
      <p:sp>
        <p:nvSpPr>
          <p:cNvPr id="3" name="Content Placeholder 2">
            <a:extLst>
              <a:ext uri="{FF2B5EF4-FFF2-40B4-BE49-F238E27FC236}">
                <a16:creationId xmlns:a16="http://schemas.microsoft.com/office/drawing/2014/main" id="{AB818AC3-BCFC-684B-4831-0338ABAB05AA}"/>
              </a:ext>
            </a:extLst>
          </p:cNvPr>
          <p:cNvSpPr>
            <a:spLocks noGrp="1"/>
          </p:cNvSpPr>
          <p:nvPr>
            <p:ph idx="1"/>
          </p:nvPr>
        </p:nvSpPr>
        <p:spPr>
          <a:xfrm>
            <a:off x="406400" y="1209674"/>
            <a:ext cx="11088915" cy="5445123"/>
          </a:xfrm>
        </p:spPr>
        <p:txBody>
          <a:bodyPr>
            <a:normAutofit/>
          </a:bodyPr>
          <a:lstStyle/>
          <a:p>
            <a:r>
              <a:rPr lang="en-US" dirty="0"/>
              <a:t>In valuing projects whether project financed or not, you will most probably end up modelling the projects over their remaining life and computing the value of the projects with different scenario from the cash flow over the life of the projects. In other words, no terminal value, no valuation multiples, no computation of accounting returns.</a:t>
            </a:r>
          </a:p>
          <a:p>
            <a:r>
              <a:rPr lang="en-US" dirty="0"/>
              <a:t>If you are working on multiple assets as a package which is often the case, you can put the individual projects in different sheets (don’t worry I will not open excel). Once the projects are in different sheets you can consolidate the cash flows into another sheet that adds the projects together. To do this effectively you should be very careful with timelines and drive the analysis with some kind control sheet.</a:t>
            </a:r>
          </a:p>
          <a:p>
            <a:r>
              <a:rPr lang="en-US" dirty="0"/>
              <a:t>To illustrate how the consolidation of projects, I assume one project per year is added for many years. After the first project reaches the end of its life, the company stabilizes, and you can see the effect of different WACC premia and growth rates.  This is of course illustrative, but it demonstrates the general patters and magnitude of multiples.</a:t>
            </a:r>
          </a:p>
          <a:p>
            <a:r>
              <a:rPr lang="en-US" dirty="0"/>
              <a:t>We can use Orsted’s WACC premium, its current balance of equity capital and invested capital to illustrate </a:t>
            </a:r>
          </a:p>
        </p:txBody>
      </p:sp>
      <p:sp>
        <p:nvSpPr>
          <p:cNvPr id="4" name="Slide Number Placeholder 3">
            <a:extLst>
              <a:ext uri="{FF2B5EF4-FFF2-40B4-BE49-F238E27FC236}">
                <a16:creationId xmlns:a16="http://schemas.microsoft.com/office/drawing/2014/main" id="{27F71319-7D92-EC27-A9D9-AC733CE81992}"/>
              </a:ext>
            </a:extLst>
          </p:cNvPr>
          <p:cNvSpPr>
            <a:spLocks noGrp="1"/>
          </p:cNvSpPr>
          <p:nvPr>
            <p:ph type="sldNum" sz="quarter" idx="12"/>
          </p:nvPr>
        </p:nvSpPr>
        <p:spPr/>
        <p:txBody>
          <a:bodyPr/>
          <a:lstStyle/>
          <a:p>
            <a:fld id="{EB241CD2-1E45-42A3-B213-66A034DF9A3B}" type="slidenum">
              <a:rPr lang="en-GB" smtClean="0"/>
              <a:t>34</a:t>
            </a:fld>
            <a:endParaRPr lang="en-GB" dirty="0"/>
          </a:p>
        </p:txBody>
      </p:sp>
    </p:spTree>
    <p:extLst>
      <p:ext uri="{BB962C8B-B14F-4D97-AF65-F5344CB8AC3E}">
        <p14:creationId xmlns:p14="http://schemas.microsoft.com/office/powerpoint/2010/main" val="3278615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59DAF-4AE4-EB1A-3147-47B8FD9FE82A}"/>
              </a:ext>
            </a:extLst>
          </p:cNvPr>
          <p:cNvSpPr>
            <a:spLocks noGrp="1"/>
          </p:cNvSpPr>
          <p:nvPr>
            <p:ph type="title"/>
          </p:nvPr>
        </p:nvSpPr>
        <p:spPr/>
        <p:txBody>
          <a:bodyPr>
            <a:normAutofit fontScale="90000"/>
          </a:bodyPr>
          <a:lstStyle/>
          <a:p>
            <a:r>
              <a:rPr lang="en-US" dirty="0"/>
              <a:t>Consolidation of Projects with Orsted WACC premium and Alternative Growth Rates</a:t>
            </a:r>
          </a:p>
        </p:txBody>
      </p:sp>
      <p:sp>
        <p:nvSpPr>
          <p:cNvPr id="3" name="Content Placeholder 2">
            <a:extLst>
              <a:ext uri="{FF2B5EF4-FFF2-40B4-BE49-F238E27FC236}">
                <a16:creationId xmlns:a16="http://schemas.microsoft.com/office/drawing/2014/main" id="{97C13D62-3F46-E721-D4B3-6C9F55244742}"/>
              </a:ext>
            </a:extLst>
          </p:cNvPr>
          <p:cNvSpPr>
            <a:spLocks noGrp="1"/>
          </p:cNvSpPr>
          <p:nvPr>
            <p:ph idx="1"/>
          </p:nvPr>
        </p:nvSpPr>
        <p:spPr/>
        <p:txBody>
          <a:bodyPr/>
          <a:lstStyle/>
          <a:p>
            <a:r>
              <a:rPr lang="en-US" dirty="0"/>
              <a:t>After making separate simulations of additions year by year, you can consolidate into a file and see how the corporation develops.</a:t>
            </a:r>
          </a:p>
          <a:p>
            <a:endParaRPr lang="en-US" dirty="0"/>
          </a:p>
        </p:txBody>
      </p:sp>
      <p:sp>
        <p:nvSpPr>
          <p:cNvPr id="4" name="Slide Number Placeholder 3">
            <a:extLst>
              <a:ext uri="{FF2B5EF4-FFF2-40B4-BE49-F238E27FC236}">
                <a16:creationId xmlns:a16="http://schemas.microsoft.com/office/drawing/2014/main" id="{ED2D098F-7917-D2A8-3CE5-ABA910DF23ED}"/>
              </a:ext>
            </a:extLst>
          </p:cNvPr>
          <p:cNvSpPr>
            <a:spLocks noGrp="1"/>
          </p:cNvSpPr>
          <p:nvPr>
            <p:ph type="sldNum" sz="quarter" idx="12"/>
          </p:nvPr>
        </p:nvSpPr>
        <p:spPr/>
        <p:txBody>
          <a:bodyPr/>
          <a:lstStyle/>
          <a:p>
            <a:fld id="{EB241CD2-1E45-42A3-B213-66A034DF9A3B}" type="slidenum">
              <a:rPr lang="en-GB" smtClean="0"/>
              <a:t>35</a:t>
            </a:fld>
            <a:endParaRPr lang="en-GB" dirty="0"/>
          </a:p>
        </p:txBody>
      </p:sp>
      <p:pic>
        <p:nvPicPr>
          <p:cNvPr id="7" name="Picture 6">
            <a:extLst>
              <a:ext uri="{FF2B5EF4-FFF2-40B4-BE49-F238E27FC236}">
                <a16:creationId xmlns:a16="http://schemas.microsoft.com/office/drawing/2014/main" id="{1D6DBA30-C1F8-3A3E-3D27-EF09E9439BD4}"/>
              </a:ext>
            </a:extLst>
          </p:cNvPr>
          <p:cNvPicPr>
            <a:picLocks noChangeAspect="1"/>
          </p:cNvPicPr>
          <p:nvPr/>
        </p:nvPicPr>
        <p:blipFill>
          <a:blip r:embed="rId2"/>
          <a:stretch>
            <a:fillRect/>
          </a:stretch>
        </p:blipFill>
        <p:spPr>
          <a:xfrm>
            <a:off x="69668" y="2483686"/>
            <a:ext cx="9483634" cy="4374314"/>
          </a:xfrm>
          <a:prstGeom prst="rect">
            <a:avLst/>
          </a:prstGeom>
        </p:spPr>
      </p:pic>
      <p:pic>
        <p:nvPicPr>
          <p:cNvPr id="9" name="Picture 8">
            <a:extLst>
              <a:ext uri="{FF2B5EF4-FFF2-40B4-BE49-F238E27FC236}">
                <a16:creationId xmlns:a16="http://schemas.microsoft.com/office/drawing/2014/main" id="{6318E4C8-333E-42A8-48D8-7A40EA45A03F}"/>
              </a:ext>
            </a:extLst>
          </p:cNvPr>
          <p:cNvPicPr>
            <a:picLocks noChangeAspect="1"/>
          </p:cNvPicPr>
          <p:nvPr/>
        </p:nvPicPr>
        <p:blipFill>
          <a:blip r:embed="rId3"/>
          <a:stretch>
            <a:fillRect/>
          </a:stretch>
        </p:blipFill>
        <p:spPr>
          <a:xfrm>
            <a:off x="5503817" y="1710269"/>
            <a:ext cx="6536155" cy="2306197"/>
          </a:xfrm>
          <a:prstGeom prst="rect">
            <a:avLst/>
          </a:prstGeom>
        </p:spPr>
      </p:pic>
    </p:spTree>
    <p:extLst>
      <p:ext uri="{BB962C8B-B14F-4D97-AF65-F5344CB8AC3E}">
        <p14:creationId xmlns:p14="http://schemas.microsoft.com/office/powerpoint/2010/main" val="13997138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A9620-521E-52DF-4177-8EC0A826799E}"/>
              </a:ext>
            </a:extLst>
          </p:cNvPr>
          <p:cNvSpPr>
            <a:spLocks noGrp="1"/>
          </p:cNvSpPr>
          <p:nvPr>
            <p:ph type="title"/>
          </p:nvPr>
        </p:nvSpPr>
        <p:spPr/>
        <p:txBody>
          <a:bodyPr>
            <a:normAutofit fontScale="90000"/>
          </a:bodyPr>
          <a:lstStyle/>
          <a:p>
            <a:r>
              <a:rPr lang="en-US" dirty="0"/>
              <a:t>Illustration of How Ratios Stabilize But are Change in Growth Stage</a:t>
            </a:r>
          </a:p>
        </p:txBody>
      </p:sp>
      <p:sp>
        <p:nvSpPr>
          <p:cNvPr id="3" name="Content Placeholder 2">
            <a:extLst>
              <a:ext uri="{FF2B5EF4-FFF2-40B4-BE49-F238E27FC236}">
                <a16:creationId xmlns:a16="http://schemas.microsoft.com/office/drawing/2014/main" id="{C63CC0EE-BA24-6C49-7A99-FA6AE27251B0}"/>
              </a:ext>
            </a:extLst>
          </p:cNvPr>
          <p:cNvSpPr>
            <a:spLocks noGrp="1"/>
          </p:cNvSpPr>
          <p:nvPr>
            <p:ph idx="1"/>
          </p:nvPr>
        </p:nvSpPr>
        <p:spPr/>
        <p:txBody>
          <a:bodyPr/>
          <a:lstStyle/>
          <a:p>
            <a:r>
              <a:rPr lang="en-US" dirty="0"/>
              <a:t>To introduce the simulation, I show the consolidated analysis with constant growth and with inflation.  In this scenario the premium earned relative to WACC is 200 basis points. The cap exp to depreciation stabilizes at 170% when the old assets are retired and replaced with inflated assets. The ROIC stabilizes when the assets are being replaced.</a:t>
            </a:r>
          </a:p>
          <a:p>
            <a:pPr marL="0" indent="0">
              <a:buNone/>
            </a:pPr>
            <a:endParaRPr lang="en-US" dirty="0"/>
          </a:p>
        </p:txBody>
      </p:sp>
      <p:pic>
        <p:nvPicPr>
          <p:cNvPr id="5" name="Picture 4">
            <a:extLst>
              <a:ext uri="{FF2B5EF4-FFF2-40B4-BE49-F238E27FC236}">
                <a16:creationId xmlns:a16="http://schemas.microsoft.com/office/drawing/2014/main" id="{39890018-D4D9-86D5-5F45-1A2D34895FC5}"/>
              </a:ext>
            </a:extLst>
          </p:cNvPr>
          <p:cNvPicPr>
            <a:picLocks noChangeAspect="1"/>
          </p:cNvPicPr>
          <p:nvPr/>
        </p:nvPicPr>
        <p:blipFill>
          <a:blip r:embed="rId2"/>
          <a:stretch>
            <a:fillRect/>
          </a:stretch>
        </p:blipFill>
        <p:spPr>
          <a:xfrm>
            <a:off x="183942" y="2659209"/>
            <a:ext cx="5607258" cy="4107579"/>
          </a:xfrm>
          <a:prstGeom prst="rect">
            <a:avLst/>
          </a:prstGeom>
        </p:spPr>
      </p:pic>
      <p:pic>
        <p:nvPicPr>
          <p:cNvPr id="7" name="Picture 6">
            <a:extLst>
              <a:ext uri="{FF2B5EF4-FFF2-40B4-BE49-F238E27FC236}">
                <a16:creationId xmlns:a16="http://schemas.microsoft.com/office/drawing/2014/main" id="{734DD82E-FC2E-7723-B297-495E73FCABEF}"/>
              </a:ext>
            </a:extLst>
          </p:cNvPr>
          <p:cNvPicPr>
            <a:picLocks noChangeAspect="1"/>
          </p:cNvPicPr>
          <p:nvPr/>
        </p:nvPicPr>
        <p:blipFill>
          <a:blip r:embed="rId3"/>
          <a:stretch>
            <a:fillRect/>
          </a:stretch>
        </p:blipFill>
        <p:spPr>
          <a:xfrm>
            <a:off x="6243331" y="2659209"/>
            <a:ext cx="5634826" cy="4107579"/>
          </a:xfrm>
          <a:prstGeom prst="rect">
            <a:avLst/>
          </a:prstGeom>
        </p:spPr>
      </p:pic>
      <p:sp>
        <p:nvSpPr>
          <p:cNvPr id="4" name="Slide Number Placeholder 3">
            <a:extLst>
              <a:ext uri="{FF2B5EF4-FFF2-40B4-BE49-F238E27FC236}">
                <a16:creationId xmlns:a16="http://schemas.microsoft.com/office/drawing/2014/main" id="{A98DE97E-D882-A085-050A-A092A8A1B8BA}"/>
              </a:ext>
            </a:extLst>
          </p:cNvPr>
          <p:cNvSpPr>
            <a:spLocks noGrp="1"/>
          </p:cNvSpPr>
          <p:nvPr>
            <p:ph type="sldNum" sz="quarter" idx="12"/>
          </p:nvPr>
        </p:nvSpPr>
        <p:spPr/>
        <p:txBody>
          <a:bodyPr/>
          <a:lstStyle/>
          <a:p>
            <a:fld id="{EB241CD2-1E45-42A3-B213-66A034DF9A3B}" type="slidenum">
              <a:rPr lang="en-GB" smtClean="0"/>
              <a:t>36</a:t>
            </a:fld>
            <a:endParaRPr lang="en-GB" dirty="0"/>
          </a:p>
        </p:txBody>
      </p:sp>
      <p:sp>
        <p:nvSpPr>
          <p:cNvPr id="6" name="TextBox 5">
            <a:extLst>
              <a:ext uri="{FF2B5EF4-FFF2-40B4-BE49-F238E27FC236}">
                <a16:creationId xmlns:a16="http://schemas.microsoft.com/office/drawing/2014/main" id="{9FDA2247-A45B-BB9C-A400-5C712844E5D0}"/>
              </a:ext>
            </a:extLst>
          </p:cNvPr>
          <p:cNvSpPr txBox="1"/>
          <p:nvPr/>
        </p:nvSpPr>
        <p:spPr>
          <a:xfrm>
            <a:off x="2185851" y="3561806"/>
            <a:ext cx="2838995" cy="1200329"/>
          </a:xfrm>
          <a:prstGeom prst="rect">
            <a:avLst/>
          </a:prstGeom>
          <a:solidFill>
            <a:srgbClr val="FFFF00"/>
          </a:solidFill>
        </p:spPr>
        <p:txBody>
          <a:bodyPr wrap="square" rtlCol="0">
            <a:spAutoFit/>
          </a:bodyPr>
          <a:lstStyle/>
          <a:p>
            <a:r>
              <a:rPr lang="en-US" dirty="0"/>
              <a:t>Stable Period after asset life is achieved and replace existing assets. With growth not 100%</a:t>
            </a:r>
          </a:p>
        </p:txBody>
      </p:sp>
      <p:sp>
        <p:nvSpPr>
          <p:cNvPr id="8" name="TextBox 7">
            <a:extLst>
              <a:ext uri="{FF2B5EF4-FFF2-40B4-BE49-F238E27FC236}">
                <a16:creationId xmlns:a16="http://schemas.microsoft.com/office/drawing/2014/main" id="{2138C88E-2E70-C39C-3F3C-8CF15D22909F}"/>
              </a:ext>
            </a:extLst>
          </p:cNvPr>
          <p:cNvSpPr txBox="1"/>
          <p:nvPr/>
        </p:nvSpPr>
        <p:spPr>
          <a:xfrm>
            <a:off x="7841974" y="3836504"/>
            <a:ext cx="3051313" cy="646331"/>
          </a:xfrm>
          <a:prstGeom prst="rect">
            <a:avLst/>
          </a:prstGeom>
          <a:solidFill>
            <a:srgbClr val="FFFF00"/>
          </a:solidFill>
        </p:spPr>
        <p:txBody>
          <a:bodyPr wrap="square" rtlCol="0">
            <a:spAutoFit/>
          </a:bodyPr>
          <a:lstStyle/>
          <a:p>
            <a:r>
              <a:rPr lang="en-US" dirty="0">
                <a:highlight>
                  <a:srgbClr val="FFFF00"/>
                </a:highlight>
              </a:rPr>
              <a:t>ROIC eventually stabilizes when assets are replaced</a:t>
            </a:r>
          </a:p>
        </p:txBody>
      </p:sp>
      <p:cxnSp>
        <p:nvCxnSpPr>
          <p:cNvPr id="10" name="Straight Arrow Connector 9">
            <a:extLst>
              <a:ext uri="{FF2B5EF4-FFF2-40B4-BE49-F238E27FC236}">
                <a16:creationId xmlns:a16="http://schemas.microsoft.com/office/drawing/2014/main" id="{69158F25-35EB-0A78-1C33-71A594F12822}"/>
              </a:ext>
            </a:extLst>
          </p:cNvPr>
          <p:cNvCxnSpPr/>
          <p:nvPr/>
        </p:nvCxnSpPr>
        <p:spPr>
          <a:xfrm flipH="1">
            <a:off x="9144000" y="4572000"/>
            <a:ext cx="178904" cy="5963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05797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69552-B3B0-4913-5210-0B943549CD6E}"/>
              </a:ext>
            </a:extLst>
          </p:cNvPr>
          <p:cNvSpPr>
            <a:spLocks noGrp="1"/>
          </p:cNvSpPr>
          <p:nvPr>
            <p:ph type="title"/>
          </p:nvPr>
        </p:nvSpPr>
        <p:spPr/>
        <p:txBody>
          <a:bodyPr/>
          <a:lstStyle/>
          <a:p>
            <a:r>
              <a:rPr lang="en-US" dirty="0"/>
              <a:t>Simulation of Multiples with Growth</a:t>
            </a:r>
          </a:p>
        </p:txBody>
      </p:sp>
      <p:sp>
        <p:nvSpPr>
          <p:cNvPr id="3" name="Content Placeholder 2">
            <a:extLst>
              <a:ext uri="{FF2B5EF4-FFF2-40B4-BE49-F238E27FC236}">
                <a16:creationId xmlns:a16="http://schemas.microsoft.com/office/drawing/2014/main" id="{E05ED60E-C6A5-4C39-2980-F6DCD361DDE1}"/>
              </a:ext>
            </a:extLst>
          </p:cNvPr>
          <p:cNvSpPr>
            <a:spLocks noGrp="1"/>
          </p:cNvSpPr>
          <p:nvPr>
            <p:ph idx="1"/>
          </p:nvPr>
        </p:nvSpPr>
        <p:spPr/>
        <p:txBody>
          <a:bodyPr/>
          <a:lstStyle/>
          <a:p>
            <a:r>
              <a:rPr lang="en-US" dirty="0"/>
              <a:t>The simulation illustrates that with 2% real growth, 2% inflation and earning 200 basis points relative to the WACC that the EV/EBITDA ratio and the P/E ratio are not constant values until the company is in the period of stabilization. The idea of the graph is to demonstrate that you cannot use a simple EV/EBITDA, P/E or price to book multiple when evaluating companies that are in a growth or in a decline stage.</a:t>
            </a:r>
          </a:p>
          <a:p>
            <a:endParaRPr lang="en-US" dirty="0"/>
          </a:p>
        </p:txBody>
      </p:sp>
      <p:pic>
        <p:nvPicPr>
          <p:cNvPr id="5" name="Picture 4">
            <a:extLst>
              <a:ext uri="{FF2B5EF4-FFF2-40B4-BE49-F238E27FC236}">
                <a16:creationId xmlns:a16="http://schemas.microsoft.com/office/drawing/2014/main" id="{EE85EC6C-2537-4A86-68D6-66112D084A11}"/>
              </a:ext>
            </a:extLst>
          </p:cNvPr>
          <p:cNvPicPr>
            <a:picLocks noChangeAspect="1"/>
          </p:cNvPicPr>
          <p:nvPr/>
        </p:nvPicPr>
        <p:blipFill>
          <a:blip r:embed="rId2"/>
          <a:stretch>
            <a:fillRect/>
          </a:stretch>
        </p:blipFill>
        <p:spPr>
          <a:xfrm>
            <a:off x="210635" y="2750252"/>
            <a:ext cx="5591175" cy="4099103"/>
          </a:xfrm>
          <a:prstGeom prst="rect">
            <a:avLst/>
          </a:prstGeom>
        </p:spPr>
      </p:pic>
      <p:pic>
        <p:nvPicPr>
          <p:cNvPr id="7" name="Picture 6">
            <a:extLst>
              <a:ext uri="{FF2B5EF4-FFF2-40B4-BE49-F238E27FC236}">
                <a16:creationId xmlns:a16="http://schemas.microsoft.com/office/drawing/2014/main" id="{BAEFF3D6-6530-0C4B-9591-D74FA36F6EA0}"/>
              </a:ext>
            </a:extLst>
          </p:cNvPr>
          <p:cNvPicPr>
            <a:picLocks noChangeAspect="1"/>
          </p:cNvPicPr>
          <p:nvPr/>
        </p:nvPicPr>
        <p:blipFill>
          <a:blip r:embed="rId3"/>
          <a:stretch>
            <a:fillRect/>
          </a:stretch>
        </p:blipFill>
        <p:spPr>
          <a:xfrm>
            <a:off x="6191321" y="2750253"/>
            <a:ext cx="5693505" cy="4099103"/>
          </a:xfrm>
          <a:prstGeom prst="rect">
            <a:avLst/>
          </a:prstGeom>
        </p:spPr>
      </p:pic>
      <p:sp>
        <p:nvSpPr>
          <p:cNvPr id="4" name="Slide Number Placeholder 3">
            <a:extLst>
              <a:ext uri="{FF2B5EF4-FFF2-40B4-BE49-F238E27FC236}">
                <a16:creationId xmlns:a16="http://schemas.microsoft.com/office/drawing/2014/main" id="{5C0EC6F3-9416-17DB-EB55-0C183B6F89CA}"/>
              </a:ext>
            </a:extLst>
          </p:cNvPr>
          <p:cNvSpPr>
            <a:spLocks noGrp="1"/>
          </p:cNvSpPr>
          <p:nvPr>
            <p:ph type="sldNum" sz="quarter" idx="12"/>
          </p:nvPr>
        </p:nvSpPr>
        <p:spPr/>
        <p:txBody>
          <a:bodyPr/>
          <a:lstStyle/>
          <a:p>
            <a:fld id="{EB241CD2-1E45-42A3-B213-66A034DF9A3B}" type="slidenum">
              <a:rPr lang="en-GB" smtClean="0"/>
              <a:t>37</a:t>
            </a:fld>
            <a:endParaRPr lang="en-GB" dirty="0"/>
          </a:p>
        </p:txBody>
      </p:sp>
    </p:spTree>
    <p:extLst>
      <p:ext uri="{BB962C8B-B14F-4D97-AF65-F5344CB8AC3E}">
        <p14:creationId xmlns:p14="http://schemas.microsoft.com/office/powerpoint/2010/main" val="30273916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8B5AB-32C2-3BCB-13A1-C10ED9057D69}"/>
              </a:ext>
            </a:extLst>
          </p:cNvPr>
          <p:cNvSpPr>
            <a:spLocks noGrp="1"/>
          </p:cNvSpPr>
          <p:nvPr>
            <p:ph type="ctrTitle"/>
          </p:nvPr>
        </p:nvSpPr>
        <p:spPr>
          <a:xfrm>
            <a:off x="513806" y="3963645"/>
            <a:ext cx="8485188" cy="1768475"/>
          </a:xfrm>
        </p:spPr>
        <p:txBody>
          <a:bodyPr>
            <a:normAutofit fontScale="90000"/>
          </a:bodyPr>
          <a:lstStyle/>
          <a:p>
            <a:r>
              <a:rPr lang="en-US" dirty="0"/>
              <a:t>Part 2: Capital Expenditure Over-runs; Low Efficiency, Independent Power Producers and PPA Agreements</a:t>
            </a:r>
            <a:br>
              <a:rPr lang="en-US" dirty="0"/>
            </a:br>
            <a:br>
              <a:rPr lang="en-US" dirty="0"/>
            </a:br>
            <a:r>
              <a:rPr lang="en-US" dirty="0"/>
              <a:t>Introduction to PPA Regulatory Scheme</a:t>
            </a:r>
            <a:br>
              <a:rPr lang="en-US" dirty="0"/>
            </a:br>
            <a:br>
              <a:rPr lang="en-US" dirty="0"/>
            </a:br>
            <a:r>
              <a:rPr lang="en-US" dirty="0"/>
              <a:t>Different Structures of PPA</a:t>
            </a:r>
            <a:br>
              <a:rPr lang="en-US" dirty="0"/>
            </a:br>
            <a:endParaRPr lang="en-US" dirty="0"/>
          </a:p>
        </p:txBody>
      </p:sp>
    </p:spTree>
    <p:extLst>
      <p:ext uri="{BB962C8B-B14F-4D97-AF65-F5344CB8AC3E}">
        <p14:creationId xmlns:p14="http://schemas.microsoft.com/office/powerpoint/2010/main" val="15354868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97CFC-34D0-9338-2994-65B18B4B5FFC}"/>
              </a:ext>
            </a:extLst>
          </p:cNvPr>
          <p:cNvSpPr>
            <a:spLocks noGrp="1"/>
          </p:cNvSpPr>
          <p:nvPr>
            <p:ph type="title"/>
          </p:nvPr>
        </p:nvSpPr>
        <p:spPr>
          <a:xfrm>
            <a:off x="266700" y="203202"/>
            <a:ext cx="10141656" cy="654049"/>
          </a:xfrm>
        </p:spPr>
        <p:txBody>
          <a:bodyPr>
            <a:normAutofit fontScale="90000"/>
          </a:bodyPr>
          <a:lstStyle/>
          <a:p>
            <a:r>
              <a:rPr lang="en-US" dirty="0"/>
              <a:t>Part 2: 1973 Energy Crisis and End of Declining Real Prices</a:t>
            </a:r>
          </a:p>
        </p:txBody>
      </p:sp>
      <p:sp>
        <p:nvSpPr>
          <p:cNvPr id="3" name="Content Placeholder 2">
            <a:extLst>
              <a:ext uri="{FF2B5EF4-FFF2-40B4-BE49-F238E27FC236}">
                <a16:creationId xmlns:a16="http://schemas.microsoft.com/office/drawing/2014/main" id="{D34F4809-DCD9-E5BC-2D65-1C4773CDE553}"/>
              </a:ext>
            </a:extLst>
          </p:cNvPr>
          <p:cNvSpPr>
            <a:spLocks noGrp="1"/>
          </p:cNvSpPr>
          <p:nvPr>
            <p:ph idx="1"/>
          </p:nvPr>
        </p:nvSpPr>
        <p:spPr>
          <a:xfrm>
            <a:off x="406400" y="1209675"/>
            <a:ext cx="11088915" cy="4395258"/>
          </a:xfrm>
        </p:spPr>
        <p:txBody>
          <a:bodyPr/>
          <a:lstStyle/>
          <a:p>
            <a:r>
              <a:rPr lang="en-US" dirty="0"/>
              <a:t>Dramatic Oil Shock of 1973 ended the Trente Gloriouses. Led to more nuclear power and first thinking about renewable energy.</a:t>
            </a:r>
          </a:p>
          <a:p>
            <a:endParaRPr lang="en-US" dirty="0"/>
          </a:p>
        </p:txBody>
      </p:sp>
      <p:sp>
        <p:nvSpPr>
          <p:cNvPr id="4" name="Slide Number Placeholder 3">
            <a:extLst>
              <a:ext uri="{FF2B5EF4-FFF2-40B4-BE49-F238E27FC236}">
                <a16:creationId xmlns:a16="http://schemas.microsoft.com/office/drawing/2014/main" id="{9F842A57-F075-8058-4CD5-714EE7EB3E70}"/>
              </a:ext>
            </a:extLst>
          </p:cNvPr>
          <p:cNvSpPr>
            <a:spLocks noGrp="1"/>
          </p:cNvSpPr>
          <p:nvPr>
            <p:ph type="sldNum" sz="quarter" idx="12"/>
          </p:nvPr>
        </p:nvSpPr>
        <p:spPr>
          <a:xfrm>
            <a:off x="11495315" y="6457951"/>
            <a:ext cx="696685" cy="400050"/>
          </a:xfr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39</a:t>
            </a:fld>
            <a:endParaRPr lang="en-GB" dirty="0"/>
          </a:p>
        </p:txBody>
      </p:sp>
      <p:pic>
        <p:nvPicPr>
          <p:cNvPr id="6" name="Picture 5">
            <a:extLst>
              <a:ext uri="{FF2B5EF4-FFF2-40B4-BE49-F238E27FC236}">
                <a16:creationId xmlns:a16="http://schemas.microsoft.com/office/drawing/2014/main" id="{6A3209DB-8DC0-398A-F4F2-520C422F82FF}"/>
              </a:ext>
            </a:extLst>
          </p:cNvPr>
          <p:cNvPicPr>
            <a:picLocks noChangeAspect="1"/>
          </p:cNvPicPr>
          <p:nvPr/>
        </p:nvPicPr>
        <p:blipFill>
          <a:blip r:embed="rId2"/>
          <a:stretch>
            <a:fillRect/>
          </a:stretch>
        </p:blipFill>
        <p:spPr>
          <a:xfrm>
            <a:off x="167308" y="2510435"/>
            <a:ext cx="11739770" cy="4144364"/>
          </a:xfrm>
          <a:prstGeom prst="rect">
            <a:avLst/>
          </a:prstGeom>
        </p:spPr>
      </p:pic>
    </p:spTree>
    <p:extLst>
      <p:ext uri="{BB962C8B-B14F-4D97-AF65-F5344CB8AC3E}">
        <p14:creationId xmlns:p14="http://schemas.microsoft.com/office/powerpoint/2010/main" val="6575418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7E406-E11A-891B-B168-225749ACC5DF}"/>
              </a:ext>
            </a:extLst>
          </p:cNvPr>
          <p:cNvSpPr>
            <a:spLocks noGrp="1"/>
          </p:cNvSpPr>
          <p:nvPr>
            <p:ph type="title"/>
          </p:nvPr>
        </p:nvSpPr>
        <p:spPr/>
        <p:txBody>
          <a:bodyPr>
            <a:normAutofit fontScale="90000"/>
          </a:bodyPr>
          <a:lstStyle/>
          <a:p>
            <a:r>
              <a:rPr lang="en-US" dirty="0"/>
              <a:t>Summary of Theoretical Distortions when Valuing Capital Intensive Electricity Assets</a:t>
            </a:r>
          </a:p>
        </p:txBody>
      </p:sp>
      <p:sp>
        <p:nvSpPr>
          <p:cNvPr id="3" name="Content Placeholder 2">
            <a:extLst>
              <a:ext uri="{FF2B5EF4-FFF2-40B4-BE49-F238E27FC236}">
                <a16:creationId xmlns:a16="http://schemas.microsoft.com/office/drawing/2014/main" id="{69EFD0C5-5AD0-C70A-214F-9E4B729E4139}"/>
              </a:ext>
            </a:extLst>
          </p:cNvPr>
          <p:cNvSpPr>
            <a:spLocks noGrp="1"/>
          </p:cNvSpPr>
          <p:nvPr>
            <p:ph idx="1"/>
          </p:nvPr>
        </p:nvSpPr>
        <p:spPr>
          <a:xfrm>
            <a:off x="406400" y="1209674"/>
            <a:ext cx="11341463" cy="5565595"/>
          </a:xfrm>
          <a:solidFill>
            <a:schemeClr val="bg1"/>
          </a:solidFill>
        </p:spPr>
        <p:txBody>
          <a:bodyPr>
            <a:normAutofit/>
          </a:bodyPr>
          <a:lstStyle/>
          <a:p>
            <a:r>
              <a:rPr lang="en-US" sz="1600" dirty="0"/>
              <a:t>Renewable energy companies are portfolios of separate project whether project financed or not. Value depends on cash flow and risk (discount rate) applied to sum of individual assets (terminal value depends on asset life, and asset portfolio). </a:t>
            </a:r>
          </a:p>
          <a:p>
            <a:r>
              <a:rPr lang="en-US" sz="1600" dirty="0"/>
              <a:t>ROI, ROIC, ROCE are not meaningful – when single assets age, investment on the balance sheet goes to zero and returns become infinite. This means applying a valuation formula or variant: Income x (1-g/ROI)/(WACC-g) is not relevant.</a:t>
            </a:r>
          </a:p>
          <a:p>
            <a:r>
              <a:rPr lang="en-US" sz="1600" dirty="0"/>
              <a:t>There is no such thing as applying WACC to cash flow because of risk changes over the life or assets. The risk of a development project is completely different than a mature project with history.</a:t>
            </a:r>
          </a:p>
          <a:p>
            <a:r>
              <a:rPr lang="en-US" sz="1600" dirty="0"/>
              <a:t>It is futile to find standards for EV/EBITDA and P/E because of the ratios are affected by the age of assets. Value depends on remaining EBITDA and decreases as projects age.</a:t>
            </a:r>
          </a:p>
          <a:p>
            <a:r>
              <a:rPr lang="en-US" sz="1600" dirty="0"/>
              <a:t>You cannot derive cost of equity from CAPM because financing is gauged to risk (equity premium to debt for mature assets, debt cannot be measured, un-levering and re-levering debt irrelevant as debt is gauged to risk)</a:t>
            </a:r>
          </a:p>
          <a:p>
            <a:r>
              <a:rPr lang="en-US" sz="1600" dirty="0"/>
              <a:t>Three statement models not useful or interesting for valuation. Instead, need to model projects separately and efficiently consolidate projects with different ages and risks (it is not that difficult) </a:t>
            </a:r>
          </a:p>
          <a:p>
            <a:r>
              <a:rPr lang="en-US" sz="1600" dirty="0"/>
              <a:t>There is a premium for renewable assets relative to fossil assets as evidenced by P/B versus ROE and EV/EBITDA adjusted for growth and return.</a:t>
            </a:r>
          </a:p>
          <a:p>
            <a:r>
              <a:rPr lang="en-US" sz="1600" dirty="0"/>
              <a:t>When preparing risk analysis, understanding risks that are driven by mean-reverting cash flows (variations in annual wind speeds or weather) versus non-mean reverting risks such as making errors in the initial assessment of resource levels and costs.</a:t>
            </a:r>
          </a:p>
          <a:p>
            <a:r>
              <a:rPr lang="en-US" sz="1600" dirty="0"/>
              <a:t>Orsted case and discipline of project finance (cannot sign PPA agreements without non-recourse debt financing).</a:t>
            </a:r>
          </a:p>
        </p:txBody>
      </p:sp>
      <p:sp>
        <p:nvSpPr>
          <p:cNvPr id="4" name="Slide Number Placeholder 3">
            <a:extLst>
              <a:ext uri="{FF2B5EF4-FFF2-40B4-BE49-F238E27FC236}">
                <a16:creationId xmlns:a16="http://schemas.microsoft.com/office/drawing/2014/main" id="{875FEC27-E79D-163E-E656-4E0EA3EF38E4}"/>
              </a:ext>
            </a:extLst>
          </p:cNvPr>
          <p:cNvSpPr>
            <a:spLocks noGrp="1"/>
          </p:cNvSpPr>
          <p:nvPr>
            <p:ph type="sldNum" sz="quarter" idx="12"/>
          </p:nvPr>
        </p:nvSpPr>
        <p:spPr/>
        <p:txBody>
          <a:bodyPr/>
          <a:lstStyle/>
          <a:p>
            <a:fld id="{EB241CD2-1E45-42A3-B213-66A034DF9A3B}" type="slidenum">
              <a:rPr lang="en-GB" smtClean="0"/>
              <a:t>4</a:t>
            </a:fld>
            <a:endParaRPr lang="en-GB" dirty="0"/>
          </a:p>
        </p:txBody>
      </p:sp>
    </p:spTree>
    <p:extLst>
      <p:ext uri="{BB962C8B-B14F-4D97-AF65-F5344CB8AC3E}">
        <p14:creationId xmlns:p14="http://schemas.microsoft.com/office/powerpoint/2010/main" val="14330508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C9158-EC24-6669-CE51-295379E37D6F}"/>
              </a:ext>
            </a:extLst>
          </p:cNvPr>
          <p:cNvSpPr>
            <a:spLocks noGrp="1"/>
          </p:cNvSpPr>
          <p:nvPr>
            <p:ph type="title"/>
          </p:nvPr>
        </p:nvSpPr>
        <p:spPr>
          <a:xfrm>
            <a:off x="266700" y="203202"/>
            <a:ext cx="10141656" cy="654049"/>
          </a:xfrm>
        </p:spPr>
        <p:txBody>
          <a:bodyPr>
            <a:normAutofit/>
          </a:bodyPr>
          <a:lstStyle/>
          <a:p>
            <a:r>
              <a:rPr lang="en-US" dirty="0"/>
              <a:t>Part 2: 1980’s and Cost Increases and Cost Over-runs </a:t>
            </a:r>
          </a:p>
        </p:txBody>
      </p:sp>
      <p:sp>
        <p:nvSpPr>
          <p:cNvPr id="3" name="Content Placeholder 2">
            <a:extLst>
              <a:ext uri="{FF2B5EF4-FFF2-40B4-BE49-F238E27FC236}">
                <a16:creationId xmlns:a16="http://schemas.microsoft.com/office/drawing/2014/main" id="{A431245A-BD2D-CD7C-FC9E-849085617AB1}"/>
              </a:ext>
            </a:extLst>
          </p:cNvPr>
          <p:cNvSpPr>
            <a:spLocks noGrp="1"/>
          </p:cNvSpPr>
          <p:nvPr>
            <p:ph idx="1"/>
          </p:nvPr>
        </p:nvSpPr>
        <p:spPr>
          <a:xfrm>
            <a:off x="406400" y="1218384"/>
            <a:ext cx="11088915" cy="4395258"/>
          </a:xfrm>
        </p:spPr>
        <p:txBody>
          <a:bodyPr/>
          <a:lstStyle/>
          <a:p>
            <a:r>
              <a:rPr lang="en-US" dirty="0"/>
              <a:t>Seabrook nuclear plant in US. (I understand that Denmark was considering nuclear power as well).</a:t>
            </a:r>
          </a:p>
          <a:p>
            <a:endParaRPr lang="en-US" dirty="0"/>
          </a:p>
        </p:txBody>
      </p:sp>
      <p:sp>
        <p:nvSpPr>
          <p:cNvPr id="4" name="Slide Number Placeholder 3">
            <a:extLst>
              <a:ext uri="{FF2B5EF4-FFF2-40B4-BE49-F238E27FC236}">
                <a16:creationId xmlns:a16="http://schemas.microsoft.com/office/drawing/2014/main" id="{DE5D2667-9D25-C1C0-060B-C4510FBE7579}"/>
              </a:ext>
            </a:extLst>
          </p:cNvPr>
          <p:cNvSpPr>
            <a:spLocks noGrp="1"/>
          </p:cNvSpPr>
          <p:nvPr>
            <p:ph type="sldNum" sz="quarter" idx="12"/>
          </p:nvPr>
        </p:nvSpPr>
        <p:spPr>
          <a:xfrm>
            <a:off x="11495315" y="6457951"/>
            <a:ext cx="696685" cy="400050"/>
          </a:xfr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40</a:t>
            </a:fld>
            <a:endParaRPr lang="en-GB" dirty="0"/>
          </a:p>
        </p:txBody>
      </p:sp>
      <p:pic>
        <p:nvPicPr>
          <p:cNvPr id="6" name="Picture 5">
            <a:extLst>
              <a:ext uri="{FF2B5EF4-FFF2-40B4-BE49-F238E27FC236}">
                <a16:creationId xmlns:a16="http://schemas.microsoft.com/office/drawing/2014/main" id="{81A5101F-33B6-A6E1-E239-BBEB39071D96}"/>
              </a:ext>
            </a:extLst>
          </p:cNvPr>
          <p:cNvPicPr>
            <a:picLocks noChangeAspect="1"/>
          </p:cNvPicPr>
          <p:nvPr/>
        </p:nvPicPr>
        <p:blipFill>
          <a:blip r:embed="rId2"/>
          <a:stretch>
            <a:fillRect/>
          </a:stretch>
        </p:blipFill>
        <p:spPr>
          <a:xfrm>
            <a:off x="768452" y="2184754"/>
            <a:ext cx="6461981" cy="4470044"/>
          </a:xfrm>
          <a:prstGeom prst="rect">
            <a:avLst/>
          </a:prstGeom>
        </p:spPr>
      </p:pic>
      <p:pic>
        <p:nvPicPr>
          <p:cNvPr id="8" name="Picture 7">
            <a:extLst>
              <a:ext uri="{FF2B5EF4-FFF2-40B4-BE49-F238E27FC236}">
                <a16:creationId xmlns:a16="http://schemas.microsoft.com/office/drawing/2014/main" id="{EA7A8C58-58F4-F6AD-CFAB-830BACEFE503}"/>
              </a:ext>
            </a:extLst>
          </p:cNvPr>
          <p:cNvPicPr>
            <a:picLocks noChangeAspect="1"/>
          </p:cNvPicPr>
          <p:nvPr/>
        </p:nvPicPr>
        <p:blipFill>
          <a:blip r:embed="rId3"/>
          <a:stretch>
            <a:fillRect/>
          </a:stretch>
        </p:blipFill>
        <p:spPr>
          <a:xfrm>
            <a:off x="7449855" y="2184754"/>
            <a:ext cx="3154265" cy="1726545"/>
          </a:xfrm>
          <a:prstGeom prst="rect">
            <a:avLst/>
          </a:prstGeom>
        </p:spPr>
      </p:pic>
      <p:sp>
        <p:nvSpPr>
          <p:cNvPr id="5" name="TextBox 4">
            <a:extLst>
              <a:ext uri="{FF2B5EF4-FFF2-40B4-BE49-F238E27FC236}">
                <a16:creationId xmlns:a16="http://schemas.microsoft.com/office/drawing/2014/main" id="{DC04C94B-8AD2-7E20-2547-1C114882D853}"/>
              </a:ext>
            </a:extLst>
          </p:cNvPr>
          <p:cNvSpPr txBox="1"/>
          <p:nvPr/>
        </p:nvSpPr>
        <p:spPr>
          <a:xfrm>
            <a:off x="7773195" y="4329467"/>
            <a:ext cx="2769965" cy="2062103"/>
          </a:xfrm>
          <a:prstGeom prst="rect">
            <a:avLst/>
          </a:prstGeom>
          <a:solidFill>
            <a:srgbClr val="FFFF00"/>
          </a:solidFill>
        </p:spPr>
        <p:txBody>
          <a:bodyPr wrap="square" rtlCol="0">
            <a:spAutoFit/>
          </a:bodyPr>
          <a:lstStyle/>
          <a:p>
            <a:r>
              <a:rPr lang="en-US" sz="1600" dirty="0">
                <a:latin typeface="Arial" panose="020B0604020202020204" pitchFamily="34" charset="0"/>
                <a:cs typeface="Arial" panose="020B0604020202020204" pitchFamily="34" charset="0"/>
              </a:rPr>
              <a:t>Enough of the cost-plus regulatory scheme. Let companies bid and hold them to their cost estimates – if costs increase, you cannot increase prices, and multiple companies can build assets.</a:t>
            </a:r>
          </a:p>
        </p:txBody>
      </p:sp>
    </p:spTree>
    <p:extLst>
      <p:ext uri="{BB962C8B-B14F-4D97-AF65-F5344CB8AC3E}">
        <p14:creationId xmlns:p14="http://schemas.microsoft.com/office/powerpoint/2010/main" val="23929968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437206-F923-444F-8401-DF3D839CC4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8D12F6-AA93-A079-A5F0-373166A65448}"/>
              </a:ext>
            </a:extLst>
          </p:cNvPr>
          <p:cNvSpPr>
            <a:spLocks noGrp="1"/>
          </p:cNvSpPr>
          <p:nvPr>
            <p:ph type="title"/>
          </p:nvPr>
        </p:nvSpPr>
        <p:spPr/>
        <p:txBody>
          <a:bodyPr>
            <a:normAutofit fontScale="90000"/>
          </a:bodyPr>
          <a:lstStyle/>
          <a:p>
            <a:r>
              <a:rPr lang="en-US" dirty="0"/>
              <a:t>Special Purpose Vehicle and Project Finance versus Orsted Model</a:t>
            </a:r>
          </a:p>
        </p:txBody>
      </p:sp>
      <p:sp>
        <p:nvSpPr>
          <p:cNvPr id="3" name="Content Placeholder 2">
            <a:extLst>
              <a:ext uri="{FF2B5EF4-FFF2-40B4-BE49-F238E27FC236}">
                <a16:creationId xmlns:a16="http://schemas.microsoft.com/office/drawing/2014/main" id="{3B8FF5D4-DDB4-0E96-695F-C0D5A374E574}"/>
              </a:ext>
            </a:extLst>
          </p:cNvPr>
          <p:cNvSpPr>
            <a:spLocks noGrp="1"/>
          </p:cNvSpPr>
          <p:nvPr>
            <p:ph idx="1"/>
          </p:nvPr>
        </p:nvSpPr>
        <p:spPr>
          <a:xfrm>
            <a:off x="406400" y="1209675"/>
            <a:ext cx="5534099" cy="4395258"/>
          </a:xfrm>
        </p:spPr>
        <p:txBody>
          <a:bodyPr>
            <a:normAutofit/>
          </a:bodyPr>
          <a:lstStyle/>
          <a:p>
            <a:r>
              <a:rPr lang="en-US" dirty="0"/>
              <a:t>No parent guarantees where your children can send and email and receive your financial support</a:t>
            </a:r>
          </a:p>
          <a:p>
            <a:r>
              <a:rPr lang="en-US" dirty="0"/>
              <a:t>Philosophical question – is a child with a lot of parent support able to perform better than one with none.</a:t>
            </a:r>
          </a:p>
          <a:p>
            <a:r>
              <a:rPr lang="en-US" dirty="0"/>
              <a:t>If you know there is a rich parent behind you, can you use this even if there is no direct promise.</a:t>
            </a:r>
          </a:p>
          <a:p>
            <a:pPr algn="l"/>
            <a:r>
              <a:rPr lang="en-US" dirty="0"/>
              <a:t>Project Finance in a sense in going around the bend from revenues to operating expenditures to capital expenditures and getting to the loan agreement.</a:t>
            </a:r>
          </a:p>
          <a:p>
            <a:endParaRPr lang="en-US" dirty="0"/>
          </a:p>
        </p:txBody>
      </p:sp>
      <p:sp>
        <p:nvSpPr>
          <p:cNvPr id="4" name="Slide Number Placeholder 3">
            <a:extLst>
              <a:ext uri="{FF2B5EF4-FFF2-40B4-BE49-F238E27FC236}">
                <a16:creationId xmlns:a16="http://schemas.microsoft.com/office/drawing/2014/main" id="{8CD14331-0833-2893-4CCA-B9108BF2AF10}"/>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41</a:t>
            </a:fld>
            <a:endParaRPr lang="en-GB" dirty="0"/>
          </a:p>
        </p:txBody>
      </p:sp>
      <p:sp>
        <p:nvSpPr>
          <p:cNvPr id="5" name="Oval 4">
            <a:extLst>
              <a:ext uri="{FF2B5EF4-FFF2-40B4-BE49-F238E27FC236}">
                <a16:creationId xmlns:a16="http://schemas.microsoft.com/office/drawing/2014/main" id="{8247D15F-1917-AAB0-E865-44AB7E381EB1}"/>
              </a:ext>
            </a:extLst>
          </p:cNvPr>
          <p:cNvSpPr/>
          <p:nvPr/>
        </p:nvSpPr>
        <p:spPr bwMode="auto">
          <a:xfrm>
            <a:off x="8387558" y="2935289"/>
            <a:ext cx="1365030" cy="961303"/>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endParaRPr lang="en-US" sz="900" dirty="0">
              <a:solidFill>
                <a:schemeClr val="bg1">
                  <a:lumMod val="95000"/>
                </a:schemeClr>
              </a:solidFill>
              <a:latin typeface="Arial" panose="020B0604020202020204" pitchFamily="34" charset="0"/>
              <a:cs typeface="Arial" panose="020B0604020202020204" pitchFamily="34" charset="0"/>
            </a:endParaRPr>
          </a:p>
          <a:p>
            <a:pPr algn="ctr" eaLnBrk="0" fontAlgn="base" hangingPunct="0">
              <a:spcBef>
                <a:spcPct val="0"/>
              </a:spcBef>
              <a:spcAft>
                <a:spcPct val="0"/>
              </a:spcAft>
            </a:pPr>
            <a:r>
              <a:rPr lang="en-US" sz="900" dirty="0">
                <a:solidFill>
                  <a:schemeClr val="bg1">
                    <a:lumMod val="95000"/>
                  </a:schemeClr>
                </a:solidFill>
                <a:latin typeface="Arial" panose="020B0604020202020204" pitchFamily="34" charset="0"/>
                <a:cs typeface="Arial" panose="020B0604020202020204" pitchFamily="34" charset="0"/>
              </a:rPr>
              <a:t>Special Purpose Vehicle:</a:t>
            </a:r>
          </a:p>
        </p:txBody>
      </p:sp>
      <p:sp>
        <p:nvSpPr>
          <p:cNvPr id="6" name="Oval 5">
            <a:extLst>
              <a:ext uri="{FF2B5EF4-FFF2-40B4-BE49-F238E27FC236}">
                <a16:creationId xmlns:a16="http://schemas.microsoft.com/office/drawing/2014/main" id="{252A20D5-CD27-6D32-5A3C-BB269CD1B88F}"/>
              </a:ext>
            </a:extLst>
          </p:cNvPr>
          <p:cNvSpPr/>
          <p:nvPr/>
        </p:nvSpPr>
        <p:spPr bwMode="auto">
          <a:xfrm>
            <a:off x="8397872" y="1306539"/>
            <a:ext cx="1365030" cy="961303"/>
          </a:xfrm>
          <a:prstGeom prst="ellipse">
            <a:avLst/>
          </a:prstGeom>
          <a:solidFill>
            <a:srgbClr val="0D7BB6"/>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endParaRPr lang="en-US" sz="900" dirty="0">
              <a:solidFill>
                <a:schemeClr val="bg1">
                  <a:lumMod val="95000"/>
                </a:schemeClr>
              </a:solidFill>
              <a:latin typeface="Arial" panose="020B0604020202020204" pitchFamily="34" charset="0"/>
              <a:cs typeface="Arial" panose="020B0604020202020204" pitchFamily="34" charset="0"/>
            </a:endParaRPr>
          </a:p>
          <a:p>
            <a:pPr algn="ctr" eaLnBrk="0" fontAlgn="base" hangingPunct="0">
              <a:spcBef>
                <a:spcPct val="0"/>
              </a:spcBef>
              <a:spcAft>
                <a:spcPct val="0"/>
              </a:spcAft>
            </a:pPr>
            <a:r>
              <a:rPr lang="en-029" sz="900" dirty="0">
                <a:solidFill>
                  <a:schemeClr val="bg1">
                    <a:lumMod val="95000"/>
                  </a:schemeClr>
                </a:solidFill>
                <a:latin typeface="Arial" panose="020B0604020202020204" pitchFamily="34" charset="0"/>
                <a:cs typeface="Arial" panose="020B0604020202020204" pitchFamily="34" charset="0"/>
              </a:rPr>
              <a:t>Revenues</a:t>
            </a:r>
            <a:r>
              <a:rPr lang="en-US" sz="900" dirty="0">
                <a:solidFill>
                  <a:schemeClr val="bg1">
                    <a:lumMod val="95000"/>
                  </a:schemeClr>
                </a:solidFill>
                <a:latin typeface="Arial" panose="020B0604020202020204" pitchFamily="34" charset="0"/>
                <a:cs typeface="Arial" panose="020B0604020202020204" pitchFamily="34" charset="0"/>
              </a:rPr>
              <a:t> Realized</a:t>
            </a:r>
          </a:p>
        </p:txBody>
      </p:sp>
      <p:cxnSp>
        <p:nvCxnSpPr>
          <p:cNvPr id="8" name="Straight Arrow Connector 7">
            <a:extLst>
              <a:ext uri="{FF2B5EF4-FFF2-40B4-BE49-F238E27FC236}">
                <a16:creationId xmlns:a16="http://schemas.microsoft.com/office/drawing/2014/main" id="{3DDC15D7-81B2-C842-F5C2-6B61E9FE9BDE}"/>
              </a:ext>
            </a:extLst>
          </p:cNvPr>
          <p:cNvCxnSpPr>
            <a:cxnSpLocks/>
            <a:stCxn id="6" idx="4"/>
            <a:endCxn id="5" idx="0"/>
          </p:cNvCxnSpPr>
          <p:nvPr/>
        </p:nvCxnSpPr>
        <p:spPr>
          <a:xfrm flipH="1">
            <a:off x="9070073" y="2267840"/>
            <a:ext cx="10314" cy="6674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21AA7E6F-0A7E-810B-DE1E-192AF5B0AF42}"/>
              </a:ext>
            </a:extLst>
          </p:cNvPr>
          <p:cNvSpPr/>
          <p:nvPr/>
        </p:nvSpPr>
        <p:spPr bwMode="auto">
          <a:xfrm>
            <a:off x="7305528" y="4119853"/>
            <a:ext cx="1365030" cy="961303"/>
          </a:xfrm>
          <a:prstGeom prst="ellipse">
            <a:avLst/>
          </a:prstGeom>
          <a:solidFill>
            <a:srgbClr val="00B05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anose="020B0604020202020204" pitchFamily="34" charset="0"/>
                <a:cs typeface="Arial" panose="020B0604020202020204" pitchFamily="34" charset="0"/>
              </a:rPr>
              <a:t>Lenders Receive Debt Service and Invest Debt</a:t>
            </a:r>
          </a:p>
        </p:txBody>
      </p:sp>
      <p:sp>
        <p:nvSpPr>
          <p:cNvPr id="10" name="Oval 9">
            <a:extLst>
              <a:ext uri="{FF2B5EF4-FFF2-40B4-BE49-F238E27FC236}">
                <a16:creationId xmlns:a16="http://schemas.microsoft.com/office/drawing/2014/main" id="{AE4693E0-A0C4-8012-C9BC-B0B5128C5341}"/>
              </a:ext>
            </a:extLst>
          </p:cNvPr>
          <p:cNvSpPr/>
          <p:nvPr/>
        </p:nvSpPr>
        <p:spPr bwMode="auto">
          <a:xfrm>
            <a:off x="9460267" y="4119853"/>
            <a:ext cx="1365030" cy="961303"/>
          </a:xfrm>
          <a:prstGeom prst="ellipse">
            <a:avLst/>
          </a:prstGeom>
          <a:solidFill>
            <a:srgbClr val="00B05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anose="020B0604020202020204" pitchFamily="34" charset="0"/>
                <a:cs typeface="Arial" panose="020B0604020202020204" pitchFamily="34" charset="0"/>
              </a:rPr>
              <a:t>Equity  Sponsors Receive Dividends and Invest Equity </a:t>
            </a:r>
          </a:p>
        </p:txBody>
      </p:sp>
      <p:cxnSp>
        <p:nvCxnSpPr>
          <p:cNvPr id="12" name="Straight Arrow Connector 11">
            <a:extLst>
              <a:ext uri="{FF2B5EF4-FFF2-40B4-BE49-F238E27FC236}">
                <a16:creationId xmlns:a16="http://schemas.microsoft.com/office/drawing/2014/main" id="{289DA02E-C940-D9D9-3FC8-06942946DD6A}"/>
              </a:ext>
            </a:extLst>
          </p:cNvPr>
          <p:cNvCxnSpPr>
            <a:cxnSpLocks/>
            <a:stCxn id="5" idx="3"/>
          </p:cNvCxnSpPr>
          <p:nvPr/>
        </p:nvCxnSpPr>
        <p:spPr>
          <a:xfrm flipH="1">
            <a:off x="8208283" y="3755812"/>
            <a:ext cx="379180" cy="3640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9F02720-14E8-FD7F-4D47-1669BD7A647F}"/>
              </a:ext>
            </a:extLst>
          </p:cNvPr>
          <p:cNvCxnSpPr>
            <a:cxnSpLocks/>
            <a:stCxn id="5" idx="5"/>
          </p:cNvCxnSpPr>
          <p:nvPr/>
        </p:nvCxnSpPr>
        <p:spPr>
          <a:xfrm>
            <a:off x="9552684" y="3755813"/>
            <a:ext cx="472760" cy="3227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108FE566-EBC2-B1A7-2BCB-0FA7AB258C32}"/>
              </a:ext>
            </a:extLst>
          </p:cNvPr>
          <p:cNvSpPr/>
          <p:nvPr/>
        </p:nvSpPr>
        <p:spPr bwMode="auto">
          <a:xfrm>
            <a:off x="6470469" y="2617562"/>
            <a:ext cx="1365030" cy="961303"/>
          </a:xfrm>
          <a:prstGeom prst="ellipse">
            <a:avLst/>
          </a:prstGeom>
          <a:solidFill>
            <a:schemeClr val="accent2"/>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endParaRPr lang="en-US" sz="900" dirty="0">
              <a:solidFill>
                <a:schemeClr val="bg1">
                  <a:lumMod val="95000"/>
                </a:schemeClr>
              </a:solidFill>
              <a:latin typeface="Arial" panose="020B0604020202020204" pitchFamily="34" charset="0"/>
              <a:cs typeface="Arial" panose="020B0604020202020204" pitchFamily="34" charset="0"/>
            </a:endParaRPr>
          </a:p>
          <a:p>
            <a:pPr algn="ctr" eaLnBrk="0" fontAlgn="base" hangingPunct="0">
              <a:spcBef>
                <a:spcPct val="0"/>
              </a:spcBef>
              <a:spcAft>
                <a:spcPct val="0"/>
              </a:spcAft>
            </a:pPr>
            <a:r>
              <a:rPr lang="en-US" sz="900" dirty="0">
                <a:solidFill>
                  <a:schemeClr val="bg1">
                    <a:lumMod val="95000"/>
                  </a:schemeClr>
                </a:solidFill>
                <a:latin typeface="Arial" panose="020B0604020202020204" pitchFamily="34" charset="0"/>
                <a:cs typeface="Arial" panose="020B0604020202020204" pitchFamily="34" charset="0"/>
              </a:rPr>
              <a:t>Capital Investments</a:t>
            </a:r>
          </a:p>
        </p:txBody>
      </p:sp>
      <p:cxnSp>
        <p:nvCxnSpPr>
          <p:cNvPr id="23" name="Straight Arrow Connector 22">
            <a:extLst>
              <a:ext uri="{FF2B5EF4-FFF2-40B4-BE49-F238E27FC236}">
                <a16:creationId xmlns:a16="http://schemas.microsoft.com/office/drawing/2014/main" id="{813BA538-C3DF-9A3A-1970-25D96333E804}"/>
              </a:ext>
            </a:extLst>
          </p:cNvPr>
          <p:cNvCxnSpPr>
            <a:cxnSpLocks/>
            <a:stCxn id="20" idx="6"/>
            <a:endCxn id="5" idx="2"/>
          </p:cNvCxnSpPr>
          <p:nvPr/>
        </p:nvCxnSpPr>
        <p:spPr>
          <a:xfrm>
            <a:off x="7835500" y="3098214"/>
            <a:ext cx="552059" cy="317727"/>
          </a:xfrm>
          <a:prstGeom prst="straightConnector1">
            <a:avLst/>
          </a:prstGeom>
          <a:ln>
            <a:headEnd type="arrow"/>
            <a:tailEnd type="non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A46D0223-1ADD-30F6-8264-11F05F29C367}"/>
              </a:ext>
            </a:extLst>
          </p:cNvPr>
          <p:cNvCxnSpPr>
            <a:cxnSpLocks/>
            <a:endCxn id="9" idx="7"/>
          </p:cNvCxnSpPr>
          <p:nvPr/>
        </p:nvCxnSpPr>
        <p:spPr>
          <a:xfrm flipH="1">
            <a:off x="8470655" y="3896591"/>
            <a:ext cx="348609" cy="364040"/>
          </a:xfrm>
          <a:prstGeom prst="straightConnector1">
            <a:avLst/>
          </a:prstGeom>
          <a:ln>
            <a:headEnd type="arrow"/>
            <a:tailEnd type="non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DB031EF0-E466-BBBA-CA11-22107B3CF2E3}"/>
              </a:ext>
            </a:extLst>
          </p:cNvPr>
          <p:cNvCxnSpPr>
            <a:cxnSpLocks/>
          </p:cNvCxnSpPr>
          <p:nvPr/>
        </p:nvCxnSpPr>
        <p:spPr>
          <a:xfrm>
            <a:off x="9377171" y="3863689"/>
            <a:ext cx="438518" cy="289064"/>
          </a:xfrm>
          <a:prstGeom prst="straightConnector1">
            <a:avLst/>
          </a:prstGeom>
          <a:ln>
            <a:headEnd type="arrow"/>
            <a:tailEnd type="none"/>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04F3CF87-00AC-7CA3-6756-18474DF3CD91}"/>
              </a:ext>
            </a:extLst>
          </p:cNvPr>
          <p:cNvSpPr/>
          <p:nvPr/>
        </p:nvSpPr>
        <p:spPr bwMode="auto">
          <a:xfrm>
            <a:off x="10249980" y="2619797"/>
            <a:ext cx="1365030" cy="961303"/>
          </a:xfrm>
          <a:prstGeom prst="ellipse">
            <a:avLst/>
          </a:prstGeom>
          <a:solidFill>
            <a:schemeClr val="accent2"/>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endParaRPr lang="en-US" sz="900" dirty="0">
              <a:solidFill>
                <a:schemeClr val="bg1">
                  <a:lumMod val="95000"/>
                </a:schemeClr>
              </a:solidFill>
              <a:latin typeface="Arial" panose="020B0604020202020204" pitchFamily="34" charset="0"/>
              <a:cs typeface="Arial" panose="020B0604020202020204" pitchFamily="34" charset="0"/>
            </a:endParaRPr>
          </a:p>
          <a:p>
            <a:pPr algn="ctr" eaLnBrk="0" fontAlgn="base" hangingPunct="0">
              <a:spcBef>
                <a:spcPct val="0"/>
              </a:spcBef>
              <a:spcAft>
                <a:spcPct val="0"/>
              </a:spcAft>
            </a:pPr>
            <a:r>
              <a:rPr lang="en-US" sz="900" dirty="0">
                <a:solidFill>
                  <a:schemeClr val="bg1">
                    <a:lumMod val="95000"/>
                  </a:schemeClr>
                </a:solidFill>
                <a:latin typeface="Arial" panose="020B0604020202020204" pitchFamily="34" charset="0"/>
                <a:cs typeface="Arial" panose="020B0604020202020204" pitchFamily="34" charset="0"/>
              </a:rPr>
              <a:t>Operating Expenses</a:t>
            </a:r>
          </a:p>
        </p:txBody>
      </p:sp>
      <p:cxnSp>
        <p:nvCxnSpPr>
          <p:cNvPr id="17" name="Straight Arrow Connector 16">
            <a:extLst>
              <a:ext uri="{FF2B5EF4-FFF2-40B4-BE49-F238E27FC236}">
                <a16:creationId xmlns:a16="http://schemas.microsoft.com/office/drawing/2014/main" id="{D1ADAE8F-43BD-C8F3-9A24-B36D377D1AF9}"/>
              </a:ext>
            </a:extLst>
          </p:cNvPr>
          <p:cNvCxnSpPr>
            <a:cxnSpLocks/>
            <a:stCxn id="11" idx="2"/>
            <a:endCxn id="5" idx="6"/>
          </p:cNvCxnSpPr>
          <p:nvPr/>
        </p:nvCxnSpPr>
        <p:spPr>
          <a:xfrm flipH="1">
            <a:off x="9752589" y="3100448"/>
            <a:ext cx="497393" cy="315492"/>
          </a:xfrm>
          <a:prstGeom prst="straightConnector1">
            <a:avLst/>
          </a:prstGeom>
          <a:ln>
            <a:headEnd type="arrow"/>
            <a:tailEnd type="non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22EEF9E-2222-21E2-EBCA-7A879FE2C688}"/>
              </a:ext>
            </a:extLst>
          </p:cNvPr>
          <p:cNvSpPr txBox="1"/>
          <p:nvPr/>
        </p:nvSpPr>
        <p:spPr>
          <a:xfrm>
            <a:off x="5996155" y="2265562"/>
            <a:ext cx="752752" cy="300082"/>
          </a:xfrm>
          <a:prstGeom prst="rect">
            <a:avLst/>
          </a:prstGeom>
          <a:noFill/>
        </p:spPr>
        <p:txBody>
          <a:bodyPr wrap="square" rtlCol="0">
            <a:spAutoFit/>
          </a:bodyPr>
          <a:lstStyle/>
          <a:p>
            <a:r>
              <a:rPr lang="en-US" sz="1350" dirty="0">
                <a:latin typeface="Arial" panose="020B0604020202020204" pitchFamily="34" charset="0"/>
                <a:cs typeface="Arial" panose="020B0604020202020204" pitchFamily="34" charset="0"/>
              </a:rPr>
              <a:t>Start</a:t>
            </a:r>
          </a:p>
        </p:txBody>
      </p:sp>
      <p:cxnSp>
        <p:nvCxnSpPr>
          <p:cNvPr id="18" name="Straight Arrow Connector 17">
            <a:extLst>
              <a:ext uri="{FF2B5EF4-FFF2-40B4-BE49-F238E27FC236}">
                <a16:creationId xmlns:a16="http://schemas.microsoft.com/office/drawing/2014/main" id="{405C58FE-3E15-AE4D-BBB6-B34A57FE9342}"/>
              </a:ext>
            </a:extLst>
          </p:cNvPr>
          <p:cNvCxnSpPr>
            <a:cxnSpLocks/>
            <a:stCxn id="14" idx="0"/>
          </p:cNvCxnSpPr>
          <p:nvPr/>
        </p:nvCxnSpPr>
        <p:spPr>
          <a:xfrm>
            <a:off x="6372532" y="2265563"/>
            <a:ext cx="668619" cy="2903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E245E4B9-0D7A-21E8-B58F-684047887E94}"/>
              </a:ext>
            </a:extLst>
          </p:cNvPr>
          <p:cNvSpPr txBox="1"/>
          <p:nvPr/>
        </p:nvSpPr>
        <p:spPr>
          <a:xfrm>
            <a:off x="6552777" y="3984913"/>
            <a:ext cx="601679" cy="300082"/>
          </a:xfrm>
          <a:prstGeom prst="rect">
            <a:avLst/>
          </a:prstGeom>
          <a:noFill/>
        </p:spPr>
        <p:txBody>
          <a:bodyPr wrap="square" rtlCol="0">
            <a:spAutoFit/>
          </a:bodyPr>
          <a:lstStyle/>
          <a:p>
            <a:r>
              <a:rPr lang="en-US" sz="1350" dirty="0">
                <a:latin typeface="Arial" panose="020B0604020202020204" pitchFamily="34" charset="0"/>
                <a:cs typeface="Arial" panose="020B0604020202020204" pitchFamily="34" charset="0"/>
              </a:rPr>
              <a:t>End</a:t>
            </a:r>
          </a:p>
        </p:txBody>
      </p:sp>
      <p:cxnSp>
        <p:nvCxnSpPr>
          <p:cNvPr id="22" name="Straight Arrow Connector 21">
            <a:extLst>
              <a:ext uri="{FF2B5EF4-FFF2-40B4-BE49-F238E27FC236}">
                <a16:creationId xmlns:a16="http://schemas.microsoft.com/office/drawing/2014/main" id="{8CF5E94F-496D-707B-4B9D-3E18987ABB1D}"/>
              </a:ext>
            </a:extLst>
          </p:cNvPr>
          <p:cNvCxnSpPr/>
          <p:nvPr/>
        </p:nvCxnSpPr>
        <p:spPr>
          <a:xfrm flipH="1" flipV="1">
            <a:off x="6760595" y="4260632"/>
            <a:ext cx="393860" cy="4828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31380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3D0845-C139-0DE6-9F46-BD8179F19D9C}"/>
            </a:ext>
          </a:extLst>
        </p:cNvPr>
        <p:cNvGrpSpPr/>
        <p:nvPr/>
      </p:nvGrpSpPr>
      <p:grpSpPr>
        <a:xfrm>
          <a:off x="0" y="0"/>
          <a:ext cx="0" cy="0"/>
          <a:chOff x="0" y="0"/>
          <a:chExt cx="0" cy="0"/>
        </a:xfrm>
      </p:grpSpPr>
      <p:cxnSp>
        <p:nvCxnSpPr>
          <p:cNvPr id="17" name="Straight Arrow Connector 16">
            <a:extLst>
              <a:ext uri="{FF2B5EF4-FFF2-40B4-BE49-F238E27FC236}">
                <a16:creationId xmlns:a16="http://schemas.microsoft.com/office/drawing/2014/main" id="{010B98FC-1568-DB25-EFB5-713017C6EDF3}"/>
              </a:ext>
            </a:extLst>
          </p:cNvPr>
          <p:cNvCxnSpPr>
            <a:cxnSpLocks/>
          </p:cNvCxnSpPr>
          <p:nvPr/>
        </p:nvCxnSpPr>
        <p:spPr bwMode="auto">
          <a:xfrm flipH="1" flipV="1">
            <a:off x="4094223" y="2655615"/>
            <a:ext cx="1549643" cy="1011276"/>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59" name="Straight Arrow Connector 58">
            <a:extLst>
              <a:ext uri="{FF2B5EF4-FFF2-40B4-BE49-F238E27FC236}">
                <a16:creationId xmlns:a16="http://schemas.microsoft.com/office/drawing/2014/main" id="{7C51E55B-C190-E5F5-5186-8D25F70EEBC1}"/>
              </a:ext>
            </a:extLst>
          </p:cNvPr>
          <p:cNvCxnSpPr>
            <a:cxnSpLocks/>
            <a:stCxn id="7" idx="5"/>
            <a:endCxn id="32" idx="1"/>
          </p:cNvCxnSpPr>
          <p:nvPr/>
        </p:nvCxnSpPr>
        <p:spPr bwMode="auto">
          <a:xfrm>
            <a:off x="6478094" y="4215338"/>
            <a:ext cx="1348648" cy="772571"/>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29" name="Straight Arrow Connector 28">
            <a:extLst>
              <a:ext uri="{FF2B5EF4-FFF2-40B4-BE49-F238E27FC236}">
                <a16:creationId xmlns:a16="http://schemas.microsoft.com/office/drawing/2014/main" id="{5A8D090C-C0F8-F544-777E-2F426A8106C1}"/>
              </a:ext>
            </a:extLst>
          </p:cNvPr>
          <p:cNvCxnSpPr>
            <a:cxnSpLocks/>
            <a:endCxn id="31" idx="6"/>
          </p:cNvCxnSpPr>
          <p:nvPr/>
        </p:nvCxnSpPr>
        <p:spPr bwMode="auto">
          <a:xfrm flipH="1">
            <a:off x="3928264" y="3971110"/>
            <a:ext cx="1384705" cy="5225"/>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44" name="Straight Arrow Connector 43">
            <a:extLst>
              <a:ext uri="{FF2B5EF4-FFF2-40B4-BE49-F238E27FC236}">
                <a16:creationId xmlns:a16="http://schemas.microsoft.com/office/drawing/2014/main" id="{DF5493A8-39E3-8840-D713-B9CF7D07B23B}"/>
              </a:ext>
            </a:extLst>
          </p:cNvPr>
          <p:cNvCxnSpPr>
            <a:cxnSpLocks/>
          </p:cNvCxnSpPr>
          <p:nvPr/>
        </p:nvCxnSpPr>
        <p:spPr bwMode="auto">
          <a:xfrm>
            <a:off x="6577182" y="3848629"/>
            <a:ext cx="1300967" cy="0"/>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sp>
        <p:nvSpPr>
          <p:cNvPr id="7" name="Oval 6">
            <a:extLst>
              <a:ext uri="{FF2B5EF4-FFF2-40B4-BE49-F238E27FC236}">
                <a16:creationId xmlns:a16="http://schemas.microsoft.com/office/drawing/2014/main" id="{51DCC253-7F83-336C-E53D-DB02C012B699}"/>
              </a:ext>
            </a:extLst>
          </p:cNvPr>
          <p:cNvSpPr/>
          <p:nvPr/>
        </p:nvSpPr>
        <p:spPr bwMode="auto">
          <a:xfrm>
            <a:off x="5312967" y="3394816"/>
            <a:ext cx="1365030" cy="961303"/>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anose="020B0604020202020204" pitchFamily="34" charset="0"/>
                <a:cs typeface="Arial" panose="020B0604020202020204" pitchFamily="34" charset="0"/>
              </a:rPr>
              <a:t>Special Purpose Vehicle: Bond Rating of BBB-</a:t>
            </a:r>
          </a:p>
        </p:txBody>
      </p:sp>
      <p:sp>
        <p:nvSpPr>
          <p:cNvPr id="8" name="Oval 7">
            <a:extLst>
              <a:ext uri="{FF2B5EF4-FFF2-40B4-BE49-F238E27FC236}">
                <a16:creationId xmlns:a16="http://schemas.microsoft.com/office/drawing/2014/main" id="{8780B35A-210A-5E44-3C85-43A4CC512D7A}"/>
              </a:ext>
            </a:extLst>
          </p:cNvPr>
          <p:cNvSpPr/>
          <p:nvPr/>
        </p:nvSpPr>
        <p:spPr bwMode="auto">
          <a:xfrm>
            <a:off x="4958556" y="1362729"/>
            <a:ext cx="2181582" cy="816974"/>
          </a:xfrm>
          <a:prstGeom prst="ellipse">
            <a:avLst/>
          </a:prstGeom>
          <a:solidFill>
            <a:schemeClr val="tx1"/>
          </a:solidFill>
          <a:ln w="12700" cap="flat" cmpd="sng" algn="ctr">
            <a:solidFill>
              <a:schemeClr val="accent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anose="020B0604020202020204" pitchFamily="34" charset="0"/>
                <a:cs typeface="Arial" panose="020B0604020202020204" pitchFamily="34" charset="0"/>
              </a:rPr>
              <a:t>Off-taker: Want strong off-taker with inactive to honor contract</a:t>
            </a:r>
          </a:p>
        </p:txBody>
      </p:sp>
      <p:sp>
        <p:nvSpPr>
          <p:cNvPr id="14" name="Oval 13">
            <a:extLst>
              <a:ext uri="{FF2B5EF4-FFF2-40B4-BE49-F238E27FC236}">
                <a16:creationId xmlns:a16="http://schemas.microsoft.com/office/drawing/2014/main" id="{0474A59A-2FFE-9AF5-808F-93CA22493B6F}"/>
              </a:ext>
            </a:extLst>
          </p:cNvPr>
          <p:cNvSpPr/>
          <p:nvPr/>
        </p:nvSpPr>
        <p:spPr bwMode="auto">
          <a:xfrm>
            <a:off x="2642683" y="2082541"/>
            <a:ext cx="1497175" cy="807600"/>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anose="020B0604020202020204" pitchFamily="34" charset="0"/>
                <a:cs typeface="Arial" panose="020B0604020202020204" pitchFamily="34" charset="0"/>
              </a:rPr>
              <a:t>EPC Contractor: Want Strong Record and Finances</a:t>
            </a:r>
          </a:p>
        </p:txBody>
      </p:sp>
      <p:sp>
        <p:nvSpPr>
          <p:cNvPr id="15" name="Rectangle 14">
            <a:extLst>
              <a:ext uri="{FF2B5EF4-FFF2-40B4-BE49-F238E27FC236}">
                <a16:creationId xmlns:a16="http://schemas.microsoft.com/office/drawing/2014/main" id="{3F6488B7-D733-7276-02EE-D75D0CB70CE7}"/>
              </a:ext>
            </a:extLst>
          </p:cNvPr>
          <p:cNvSpPr/>
          <p:nvPr/>
        </p:nvSpPr>
        <p:spPr bwMode="auto">
          <a:xfrm>
            <a:off x="4297608" y="2964741"/>
            <a:ext cx="1015360" cy="430075"/>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anose="020B0604020202020204" pitchFamily="34" charset="0"/>
                <a:cs typeface="Arial" panose="020B0604020202020204" pitchFamily="34" charset="0"/>
              </a:rPr>
              <a:t>EPC: Fixed Price Contract with LD</a:t>
            </a:r>
          </a:p>
        </p:txBody>
      </p:sp>
      <p:sp>
        <p:nvSpPr>
          <p:cNvPr id="21" name="Oval 20">
            <a:extLst>
              <a:ext uri="{FF2B5EF4-FFF2-40B4-BE49-F238E27FC236}">
                <a16:creationId xmlns:a16="http://schemas.microsoft.com/office/drawing/2014/main" id="{7F405806-FC3C-D02A-2385-26392DE30601}"/>
              </a:ext>
            </a:extLst>
          </p:cNvPr>
          <p:cNvSpPr/>
          <p:nvPr/>
        </p:nvSpPr>
        <p:spPr bwMode="auto">
          <a:xfrm>
            <a:off x="7878148" y="3475785"/>
            <a:ext cx="1189479" cy="705323"/>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anose="020B0604020202020204" pitchFamily="34" charset="0"/>
                <a:cs typeface="Arial" panose="020B0604020202020204" pitchFamily="34" charset="0"/>
              </a:rPr>
              <a:t>O&amp;M Contractor</a:t>
            </a:r>
          </a:p>
        </p:txBody>
      </p:sp>
      <p:sp>
        <p:nvSpPr>
          <p:cNvPr id="31" name="Oval 30">
            <a:extLst>
              <a:ext uri="{FF2B5EF4-FFF2-40B4-BE49-F238E27FC236}">
                <a16:creationId xmlns:a16="http://schemas.microsoft.com/office/drawing/2014/main" id="{4A6A432B-C2EF-BE83-D707-5C0DB6319910}"/>
              </a:ext>
            </a:extLst>
          </p:cNvPr>
          <p:cNvSpPr/>
          <p:nvPr/>
        </p:nvSpPr>
        <p:spPr bwMode="auto">
          <a:xfrm>
            <a:off x="2620349" y="3490559"/>
            <a:ext cx="1307915" cy="971550"/>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anose="020B0604020202020204" pitchFamily="34" charset="0"/>
                <a:cs typeface="Arial" panose="020B0604020202020204" pitchFamily="34" charset="0"/>
              </a:rPr>
              <a:t>Supplier: Need to Understand Economics and Supply Curve</a:t>
            </a:r>
          </a:p>
          <a:p>
            <a:pPr algn="ctr" eaLnBrk="0" fontAlgn="base" hangingPunct="0">
              <a:spcBef>
                <a:spcPct val="0"/>
              </a:spcBef>
              <a:spcAft>
                <a:spcPct val="0"/>
              </a:spcAft>
            </a:pPr>
            <a:endParaRPr lang="en-US" sz="900" dirty="0">
              <a:solidFill>
                <a:schemeClr val="bg1">
                  <a:lumMod val="95000"/>
                </a:schemeClr>
              </a:solidFill>
              <a:latin typeface="Arial" panose="020B0604020202020204" pitchFamily="34" charset="0"/>
              <a:cs typeface="Arial" panose="020B0604020202020204" pitchFamily="34" charset="0"/>
            </a:endParaRPr>
          </a:p>
        </p:txBody>
      </p:sp>
      <p:sp>
        <p:nvSpPr>
          <p:cNvPr id="32" name="Oval 31">
            <a:extLst>
              <a:ext uri="{FF2B5EF4-FFF2-40B4-BE49-F238E27FC236}">
                <a16:creationId xmlns:a16="http://schemas.microsoft.com/office/drawing/2014/main" id="{EDB95674-A2C7-AD5B-BAEF-26F4AB4BAE83}"/>
              </a:ext>
            </a:extLst>
          </p:cNvPr>
          <p:cNvSpPr/>
          <p:nvPr/>
        </p:nvSpPr>
        <p:spPr bwMode="auto">
          <a:xfrm>
            <a:off x="7592397" y="4862160"/>
            <a:ext cx="1600200" cy="858673"/>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anose="020B0604020202020204" pitchFamily="34" charset="0"/>
                <a:cs typeface="Arial" panose="020B0604020202020204" pitchFamily="34" charset="0"/>
              </a:rPr>
              <a:t>Lenders:</a:t>
            </a:r>
          </a:p>
          <a:p>
            <a:pPr algn="ctr" eaLnBrk="0" fontAlgn="base" hangingPunct="0">
              <a:spcBef>
                <a:spcPct val="0"/>
              </a:spcBef>
              <a:spcAft>
                <a:spcPct val="0"/>
              </a:spcAft>
            </a:pPr>
            <a:r>
              <a:rPr lang="en-US" sz="900" dirty="0">
                <a:solidFill>
                  <a:schemeClr val="bg1">
                    <a:lumMod val="95000"/>
                  </a:schemeClr>
                </a:solidFill>
                <a:latin typeface="Arial" panose="020B0604020202020204" pitchFamily="34" charset="0"/>
                <a:cs typeface="Arial" panose="020B0604020202020204" pitchFamily="34" charset="0"/>
              </a:rPr>
              <a:t>Lenders want DSCR (LLCR, PLCR)</a:t>
            </a:r>
          </a:p>
        </p:txBody>
      </p:sp>
      <p:sp>
        <p:nvSpPr>
          <p:cNvPr id="33" name="Oval 32">
            <a:extLst>
              <a:ext uri="{FF2B5EF4-FFF2-40B4-BE49-F238E27FC236}">
                <a16:creationId xmlns:a16="http://schemas.microsoft.com/office/drawing/2014/main" id="{9299E158-0C7A-F920-6F13-9BB7824E639D}"/>
              </a:ext>
            </a:extLst>
          </p:cNvPr>
          <p:cNvSpPr/>
          <p:nvPr/>
        </p:nvSpPr>
        <p:spPr bwMode="auto">
          <a:xfrm>
            <a:off x="2839864" y="4747859"/>
            <a:ext cx="1329824" cy="972972"/>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anose="020B0604020202020204" pitchFamily="34" charset="0"/>
                <a:cs typeface="Arial" panose="020B0604020202020204" pitchFamily="34" charset="0"/>
              </a:rPr>
              <a:t>Banks Like Strong Sponsors. Sponsors want EIRR</a:t>
            </a:r>
          </a:p>
        </p:txBody>
      </p:sp>
      <p:sp>
        <p:nvSpPr>
          <p:cNvPr id="43" name="Rectangle 42">
            <a:extLst>
              <a:ext uri="{FF2B5EF4-FFF2-40B4-BE49-F238E27FC236}">
                <a16:creationId xmlns:a16="http://schemas.microsoft.com/office/drawing/2014/main" id="{55759868-40C3-0407-715A-93490B72EC71}"/>
              </a:ext>
            </a:extLst>
          </p:cNvPr>
          <p:cNvSpPr/>
          <p:nvPr/>
        </p:nvSpPr>
        <p:spPr bwMode="auto">
          <a:xfrm>
            <a:off x="6478094" y="4531295"/>
            <a:ext cx="902003" cy="704440"/>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anose="020B0604020202020204" pitchFamily="34" charset="0"/>
                <a:cs typeface="Arial" panose="020B0604020202020204" pitchFamily="34" charset="0"/>
              </a:rPr>
              <a:t>Loan Agreement – Draws Green; Debt Service Red</a:t>
            </a:r>
          </a:p>
        </p:txBody>
      </p:sp>
      <p:cxnSp>
        <p:nvCxnSpPr>
          <p:cNvPr id="57" name="Straight Arrow Connector 56">
            <a:extLst>
              <a:ext uri="{FF2B5EF4-FFF2-40B4-BE49-F238E27FC236}">
                <a16:creationId xmlns:a16="http://schemas.microsoft.com/office/drawing/2014/main" id="{4A674E5F-4D03-3963-ACE9-688601CE3F7F}"/>
              </a:ext>
            </a:extLst>
          </p:cNvPr>
          <p:cNvCxnSpPr>
            <a:cxnSpLocks/>
            <a:stCxn id="7" idx="3"/>
          </p:cNvCxnSpPr>
          <p:nvPr/>
        </p:nvCxnSpPr>
        <p:spPr bwMode="auto">
          <a:xfrm flipH="1">
            <a:off x="4204101" y="4215337"/>
            <a:ext cx="1308771" cy="992316"/>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sp>
        <p:nvSpPr>
          <p:cNvPr id="71" name="Rectangle 70">
            <a:extLst>
              <a:ext uri="{FF2B5EF4-FFF2-40B4-BE49-F238E27FC236}">
                <a16:creationId xmlns:a16="http://schemas.microsoft.com/office/drawing/2014/main" id="{5CB88703-900F-8394-672D-67DA934DF718}"/>
              </a:ext>
            </a:extLst>
          </p:cNvPr>
          <p:cNvSpPr/>
          <p:nvPr/>
        </p:nvSpPr>
        <p:spPr bwMode="auto">
          <a:xfrm>
            <a:off x="6830129" y="3691468"/>
            <a:ext cx="762269" cy="314324"/>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anose="020B0604020202020204" pitchFamily="34" charset="0"/>
                <a:cs typeface="Arial" panose="020B0604020202020204" pitchFamily="34" charset="0"/>
              </a:rPr>
              <a:t>O&amp;M Agreement</a:t>
            </a:r>
          </a:p>
        </p:txBody>
      </p:sp>
      <p:sp>
        <p:nvSpPr>
          <p:cNvPr id="72" name="Rectangle 71">
            <a:extLst>
              <a:ext uri="{FF2B5EF4-FFF2-40B4-BE49-F238E27FC236}">
                <a16:creationId xmlns:a16="http://schemas.microsoft.com/office/drawing/2014/main" id="{422E1E20-9745-C85F-47B0-78C95F9D4098}"/>
              </a:ext>
            </a:extLst>
          </p:cNvPr>
          <p:cNvSpPr/>
          <p:nvPr/>
        </p:nvSpPr>
        <p:spPr bwMode="auto">
          <a:xfrm>
            <a:off x="4248497" y="3739571"/>
            <a:ext cx="762269" cy="314324"/>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anose="020B0604020202020204" pitchFamily="34" charset="0"/>
                <a:cs typeface="Arial" panose="020B0604020202020204" pitchFamily="34" charset="0"/>
              </a:rPr>
              <a:t>Supply Agreement</a:t>
            </a:r>
          </a:p>
        </p:txBody>
      </p:sp>
      <p:sp>
        <p:nvSpPr>
          <p:cNvPr id="76" name="Title 1">
            <a:extLst>
              <a:ext uri="{FF2B5EF4-FFF2-40B4-BE49-F238E27FC236}">
                <a16:creationId xmlns:a16="http://schemas.microsoft.com/office/drawing/2014/main" id="{26408FC9-E4D3-AB04-0478-CED23B2A4117}"/>
              </a:ext>
            </a:extLst>
          </p:cNvPr>
          <p:cNvSpPr>
            <a:spLocks noGrp="1"/>
          </p:cNvSpPr>
          <p:nvPr>
            <p:ph type="title"/>
          </p:nvPr>
        </p:nvSpPr>
        <p:spPr>
          <a:xfrm>
            <a:off x="266700" y="203202"/>
            <a:ext cx="10141656" cy="654049"/>
          </a:xfrm>
        </p:spPr>
        <p:txBody>
          <a:bodyPr>
            <a:normAutofit fontScale="90000"/>
          </a:bodyPr>
          <a:lstStyle/>
          <a:p>
            <a:r>
              <a:rPr lang="en-US" dirty="0"/>
              <a:t>Independent Power and Targeted Risk Allocation with Contracts Signed at Financial Close</a:t>
            </a:r>
          </a:p>
        </p:txBody>
      </p:sp>
      <p:sp>
        <p:nvSpPr>
          <p:cNvPr id="3" name="Slide Number Placeholder 2">
            <a:extLst>
              <a:ext uri="{FF2B5EF4-FFF2-40B4-BE49-F238E27FC236}">
                <a16:creationId xmlns:a16="http://schemas.microsoft.com/office/drawing/2014/main" id="{10D6B1A7-20A4-62C2-2581-AFE2F8292705}"/>
              </a:ext>
            </a:extLst>
          </p:cNvPr>
          <p:cNvSpPr>
            <a:spLocks noGrp="1"/>
          </p:cNvSpPr>
          <p:nvPr>
            <p:ph type="sldNum" sz="quarter" idx="12"/>
          </p:nvPr>
        </p:nvSpPr>
        <p:spPr>
          <a:xfrm>
            <a:off x="11495315" y="6457951"/>
            <a:ext cx="696685" cy="400050"/>
          </a:xfrm>
        </p:spPr>
        <p:txBody>
          <a:bodyPr/>
          <a:lstStyle/>
          <a:p>
            <a:fld id="{EB241CD2-1E45-42A3-B213-66A034DF9A3B}" type="slidenum">
              <a:rPr lang="en-GB" smtClean="0"/>
              <a:pPr/>
              <a:t>42</a:t>
            </a:fld>
            <a:endParaRPr lang="en-GB" dirty="0"/>
          </a:p>
        </p:txBody>
      </p:sp>
      <p:sp>
        <p:nvSpPr>
          <p:cNvPr id="47" name="Rectangle 46">
            <a:extLst>
              <a:ext uri="{FF2B5EF4-FFF2-40B4-BE49-F238E27FC236}">
                <a16:creationId xmlns:a16="http://schemas.microsoft.com/office/drawing/2014/main" id="{D8784384-46D8-5C90-A17B-0BE54F4DF4F2}"/>
              </a:ext>
            </a:extLst>
          </p:cNvPr>
          <p:cNvSpPr/>
          <p:nvPr/>
        </p:nvSpPr>
        <p:spPr bwMode="auto">
          <a:xfrm>
            <a:off x="4641008" y="4674371"/>
            <a:ext cx="807268" cy="389314"/>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anose="020B0604020202020204" pitchFamily="34" charset="0"/>
                <a:cs typeface="Arial" panose="020B0604020202020204" pitchFamily="34" charset="0"/>
              </a:rPr>
              <a:t>Shareholder Agreement</a:t>
            </a:r>
          </a:p>
        </p:txBody>
      </p:sp>
      <p:cxnSp>
        <p:nvCxnSpPr>
          <p:cNvPr id="4" name="Straight Arrow Connector 3">
            <a:extLst>
              <a:ext uri="{FF2B5EF4-FFF2-40B4-BE49-F238E27FC236}">
                <a16:creationId xmlns:a16="http://schemas.microsoft.com/office/drawing/2014/main" id="{55E2C001-93EE-0187-8226-3F8BCAE9B29E}"/>
              </a:ext>
            </a:extLst>
          </p:cNvPr>
          <p:cNvCxnSpPr>
            <a:cxnSpLocks/>
          </p:cNvCxnSpPr>
          <p:nvPr/>
        </p:nvCxnSpPr>
        <p:spPr>
          <a:xfrm flipH="1" flipV="1">
            <a:off x="6677999" y="4119453"/>
            <a:ext cx="1287349" cy="749574"/>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D9A299B-0064-9DC8-6594-9390DC078F2D}"/>
              </a:ext>
            </a:extLst>
          </p:cNvPr>
          <p:cNvCxnSpPr/>
          <p:nvPr/>
        </p:nvCxnSpPr>
        <p:spPr>
          <a:xfrm flipV="1">
            <a:off x="4139858" y="4119455"/>
            <a:ext cx="1230761" cy="94423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3EEC9B2-B50E-7071-9164-3EAE835F8548}"/>
              </a:ext>
            </a:extLst>
          </p:cNvPr>
          <p:cNvSpPr txBox="1"/>
          <p:nvPr/>
        </p:nvSpPr>
        <p:spPr>
          <a:xfrm>
            <a:off x="9387332" y="1001859"/>
            <a:ext cx="1167327" cy="2169825"/>
          </a:xfrm>
          <a:prstGeom prst="rect">
            <a:avLst/>
          </a:prstGeom>
          <a:solidFill>
            <a:srgbClr val="00B050"/>
          </a:solidFill>
        </p:spPr>
        <p:txBody>
          <a:bodyPr wrap="square" rtlCol="0">
            <a:spAutoFit/>
          </a:bodyPr>
          <a:lstStyle/>
          <a:p>
            <a:r>
              <a:rPr lang="en-US" sz="1350" dirty="0">
                <a:latin typeface="Arial" panose="020B0604020202020204" pitchFamily="34" charset="0"/>
                <a:cs typeface="Arial" panose="020B0604020202020204" pitchFamily="34" charset="0"/>
              </a:rPr>
              <a:t>Each contract can have many nuances with penalties, bonuses, default clauses, termination.</a:t>
            </a:r>
          </a:p>
        </p:txBody>
      </p:sp>
      <p:cxnSp>
        <p:nvCxnSpPr>
          <p:cNvPr id="30" name="Straight Arrow Connector 29">
            <a:extLst>
              <a:ext uri="{FF2B5EF4-FFF2-40B4-BE49-F238E27FC236}">
                <a16:creationId xmlns:a16="http://schemas.microsoft.com/office/drawing/2014/main" id="{4099DA15-CC0A-C564-C2D2-6C87C46F1258}"/>
              </a:ext>
            </a:extLst>
          </p:cNvPr>
          <p:cNvCxnSpPr>
            <a:cxnSpLocks/>
          </p:cNvCxnSpPr>
          <p:nvPr/>
        </p:nvCxnSpPr>
        <p:spPr>
          <a:xfrm>
            <a:off x="6049347" y="2179703"/>
            <a:ext cx="0" cy="1205906"/>
          </a:xfrm>
          <a:prstGeom prst="straightConnector1">
            <a:avLst/>
          </a:prstGeom>
          <a:ln w="825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83BBC0CB-FC65-B22F-C952-6C3D40730BA5}"/>
              </a:ext>
            </a:extLst>
          </p:cNvPr>
          <p:cNvSpPr/>
          <p:nvPr/>
        </p:nvSpPr>
        <p:spPr bwMode="auto">
          <a:xfrm>
            <a:off x="5464276" y="2368014"/>
            <a:ext cx="1098253" cy="632147"/>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anose="020B0604020202020204" pitchFamily="34" charset="0"/>
                <a:cs typeface="Arial" panose="020B0604020202020204" pitchFamily="34" charset="0"/>
              </a:rPr>
              <a:t>Price Risk from Plant Performance and Efficiency targets</a:t>
            </a:r>
          </a:p>
        </p:txBody>
      </p:sp>
      <p:sp>
        <p:nvSpPr>
          <p:cNvPr id="6" name="TextBox 5">
            <a:extLst>
              <a:ext uri="{FF2B5EF4-FFF2-40B4-BE49-F238E27FC236}">
                <a16:creationId xmlns:a16="http://schemas.microsoft.com/office/drawing/2014/main" id="{8119F937-7E60-350E-BE85-0E46249B1B80}"/>
              </a:ext>
            </a:extLst>
          </p:cNvPr>
          <p:cNvSpPr txBox="1"/>
          <p:nvPr/>
        </p:nvSpPr>
        <p:spPr>
          <a:xfrm>
            <a:off x="6313668" y="5374583"/>
            <a:ext cx="1287349" cy="369332"/>
          </a:xfrm>
          <a:prstGeom prst="rect">
            <a:avLst/>
          </a:prstGeom>
          <a:solidFill>
            <a:srgbClr val="92D050"/>
          </a:solidFill>
        </p:spPr>
        <p:txBody>
          <a:bodyPr wrap="square" rtlCol="0">
            <a:spAutoFit/>
          </a:bodyPr>
          <a:lstStyle/>
          <a:p>
            <a:r>
              <a:rPr lang="en-US" sz="900" dirty="0">
                <a:latin typeface="Arial" panose="020B0604020202020204" pitchFamily="34" charset="0"/>
                <a:cs typeface="Arial" panose="020B0604020202020204" pitchFamily="34" charset="0"/>
              </a:rPr>
              <a:t>Invest with draws; payback debt service</a:t>
            </a:r>
          </a:p>
        </p:txBody>
      </p:sp>
      <p:sp>
        <p:nvSpPr>
          <p:cNvPr id="34" name="TextBox 33">
            <a:extLst>
              <a:ext uri="{FF2B5EF4-FFF2-40B4-BE49-F238E27FC236}">
                <a16:creationId xmlns:a16="http://schemas.microsoft.com/office/drawing/2014/main" id="{DB3DCD89-2A5F-30EA-6215-CA9D700804DC}"/>
              </a:ext>
            </a:extLst>
          </p:cNvPr>
          <p:cNvSpPr txBox="1"/>
          <p:nvPr/>
        </p:nvSpPr>
        <p:spPr>
          <a:xfrm>
            <a:off x="4214813" y="5326870"/>
            <a:ext cx="1287349" cy="507831"/>
          </a:xfrm>
          <a:prstGeom prst="rect">
            <a:avLst/>
          </a:prstGeom>
          <a:solidFill>
            <a:srgbClr val="92D050"/>
          </a:solidFill>
        </p:spPr>
        <p:txBody>
          <a:bodyPr wrap="square" rtlCol="0">
            <a:spAutoFit/>
          </a:bodyPr>
          <a:lstStyle/>
          <a:p>
            <a:r>
              <a:rPr lang="en-US" sz="900" dirty="0">
                <a:latin typeface="Arial" panose="020B0604020202020204" pitchFamily="34" charset="0"/>
                <a:cs typeface="Arial" panose="020B0604020202020204" pitchFamily="34" charset="0"/>
              </a:rPr>
              <a:t>Invest with paid in cap; payback dividends</a:t>
            </a:r>
          </a:p>
        </p:txBody>
      </p:sp>
      <p:sp>
        <p:nvSpPr>
          <p:cNvPr id="5" name="TextBox 4">
            <a:extLst>
              <a:ext uri="{FF2B5EF4-FFF2-40B4-BE49-F238E27FC236}">
                <a16:creationId xmlns:a16="http://schemas.microsoft.com/office/drawing/2014/main" id="{59D2E98B-B0F9-A1FD-BE0C-D179F671F42F}"/>
              </a:ext>
            </a:extLst>
          </p:cNvPr>
          <p:cNvSpPr txBox="1"/>
          <p:nvPr/>
        </p:nvSpPr>
        <p:spPr>
          <a:xfrm>
            <a:off x="7321673" y="1096473"/>
            <a:ext cx="1774464" cy="2308324"/>
          </a:xfrm>
          <a:prstGeom prst="rect">
            <a:avLst/>
          </a:prstGeom>
          <a:solidFill>
            <a:srgbClr val="FFFF00"/>
          </a:solidFill>
        </p:spPr>
        <p:txBody>
          <a:bodyPr wrap="square" rtlCol="0">
            <a:spAutoFit/>
          </a:bodyPr>
          <a:lstStyle/>
          <a:p>
            <a:r>
              <a:rPr lang="en-US" sz="1600" dirty="0">
                <a:latin typeface="Arial" panose="020B0604020202020204" pitchFamily="34" charset="0"/>
                <a:cs typeface="Arial" panose="020B0604020202020204" pitchFamily="34" charset="0"/>
              </a:rPr>
              <a:t>Orsted did not have the discipline imposed by project finance. But there are costs of risk allocation. Which model is better.</a:t>
            </a:r>
          </a:p>
        </p:txBody>
      </p:sp>
    </p:spTree>
    <p:extLst>
      <p:ext uri="{BB962C8B-B14F-4D97-AF65-F5344CB8AC3E}">
        <p14:creationId xmlns:p14="http://schemas.microsoft.com/office/powerpoint/2010/main" val="26019277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C1AF1-21A6-6A76-58FF-5D5ED0719D92}"/>
              </a:ext>
            </a:extLst>
          </p:cNvPr>
          <p:cNvSpPr>
            <a:spLocks noGrp="1"/>
          </p:cNvSpPr>
          <p:nvPr>
            <p:ph type="title"/>
          </p:nvPr>
        </p:nvSpPr>
        <p:spPr>
          <a:xfrm>
            <a:off x="266700" y="203202"/>
            <a:ext cx="10141656" cy="654049"/>
          </a:xfrm>
        </p:spPr>
        <p:txBody>
          <a:bodyPr>
            <a:normAutofit fontScale="90000"/>
          </a:bodyPr>
          <a:lstStyle/>
          <a:p>
            <a:r>
              <a:rPr lang="en-US" dirty="0"/>
              <a:t>Notion of Independent Power Projects, Risk Allocation and PPA</a:t>
            </a:r>
          </a:p>
        </p:txBody>
      </p:sp>
      <p:sp>
        <p:nvSpPr>
          <p:cNvPr id="3" name="Content Placeholder 2">
            <a:extLst>
              <a:ext uri="{FF2B5EF4-FFF2-40B4-BE49-F238E27FC236}">
                <a16:creationId xmlns:a16="http://schemas.microsoft.com/office/drawing/2014/main" id="{01F1974E-FA1A-5103-5816-6E48D138EBD4}"/>
              </a:ext>
            </a:extLst>
          </p:cNvPr>
          <p:cNvSpPr>
            <a:spLocks noGrp="1"/>
          </p:cNvSpPr>
          <p:nvPr>
            <p:ph idx="1"/>
          </p:nvPr>
        </p:nvSpPr>
        <p:spPr>
          <a:xfrm>
            <a:off x="406401" y="1209674"/>
            <a:ext cx="7653952" cy="5445123"/>
          </a:xfrm>
        </p:spPr>
        <p:txBody>
          <a:bodyPr>
            <a:normAutofit lnSpcReduction="10000"/>
          </a:bodyPr>
          <a:lstStyle/>
          <a:p>
            <a:r>
              <a:rPr lang="en-US" dirty="0"/>
              <a:t>With nuclear cost increases and price of oil increases, cost plus and WACC model considered a poor approach.</a:t>
            </a:r>
          </a:p>
          <a:p>
            <a:r>
              <a:rPr lang="en-US" dirty="0"/>
              <a:t>Bidding systems where companies competed to provide generating capacity (no longer belief in economies of scale for generation). Idea that companies bid down to their cost of capital.</a:t>
            </a:r>
          </a:p>
          <a:p>
            <a:r>
              <a:rPr lang="en-US" dirty="0"/>
              <a:t>Bid on long-term fixed price contracts (same as today) – purchased power agreements (PPA’s) were designed to allocate risks under control of investor (construction cost, construction timing, fixed operating cost, plant efficiency, plant availability). Costs that could not be controlled – fuel cost and amount of generation required were allocated to investors.</a:t>
            </a:r>
          </a:p>
          <a:p>
            <a:r>
              <a:rPr lang="en-US" dirty="0"/>
              <a:t>Once investor takes risk, the risk can be allocated to a company that takes construction risk, a company that guarantees plant efficiency, a company that provides operation and maintenance.</a:t>
            </a:r>
          </a:p>
          <a:p>
            <a:r>
              <a:rPr lang="en-US" dirty="0"/>
              <a:t>The risk allocation to third parties (off-takers) led to project finance where lenders verified fixed construction costs, operation costs and technical aspects of plant efficiency and availability.</a:t>
            </a:r>
          </a:p>
        </p:txBody>
      </p:sp>
      <p:sp>
        <p:nvSpPr>
          <p:cNvPr id="4" name="Slide Number Placeholder 3">
            <a:extLst>
              <a:ext uri="{FF2B5EF4-FFF2-40B4-BE49-F238E27FC236}">
                <a16:creationId xmlns:a16="http://schemas.microsoft.com/office/drawing/2014/main" id="{2928F482-469E-5335-2DBB-B0E95BA2B902}"/>
              </a:ext>
            </a:extLst>
          </p:cNvPr>
          <p:cNvSpPr>
            <a:spLocks noGrp="1"/>
          </p:cNvSpPr>
          <p:nvPr>
            <p:ph type="sldNum" sz="quarter" idx="12"/>
          </p:nvPr>
        </p:nvSpPr>
        <p:spPr>
          <a:xfrm>
            <a:off x="11495315" y="6457951"/>
            <a:ext cx="696685" cy="400050"/>
          </a:xfr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43</a:t>
            </a:fld>
            <a:endParaRPr lang="en-GB" dirty="0"/>
          </a:p>
        </p:txBody>
      </p:sp>
      <p:sp>
        <p:nvSpPr>
          <p:cNvPr id="5" name="TextBox 4">
            <a:extLst>
              <a:ext uri="{FF2B5EF4-FFF2-40B4-BE49-F238E27FC236}">
                <a16:creationId xmlns:a16="http://schemas.microsoft.com/office/drawing/2014/main" id="{22A3FCCA-B1B2-60D8-AD9A-43A40CE8A330}"/>
              </a:ext>
            </a:extLst>
          </p:cNvPr>
          <p:cNvSpPr txBox="1"/>
          <p:nvPr/>
        </p:nvSpPr>
        <p:spPr>
          <a:xfrm>
            <a:off x="8060352" y="1817679"/>
            <a:ext cx="1460090" cy="1015663"/>
          </a:xfrm>
          <a:prstGeom prst="rect">
            <a:avLst/>
          </a:prstGeom>
          <a:solidFill>
            <a:srgbClr val="FFFF00"/>
          </a:solidFill>
        </p:spPr>
        <p:txBody>
          <a:bodyPr wrap="square" rtlCol="0">
            <a:spAutoFit/>
          </a:bodyPr>
          <a:lstStyle/>
          <a:p>
            <a:r>
              <a:rPr lang="en-US" sz="1200" dirty="0">
                <a:latin typeface="Arial" panose="020B0604020202020204" pitchFamily="34" charset="0"/>
                <a:cs typeface="Arial" panose="020B0604020202020204" pitchFamily="34" charset="0"/>
              </a:rPr>
              <a:t>Risks remaining with purchaser – fuel price, generation (maybe inflation)</a:t>
            </a:r>
          </a:p>
        </p:txBody>
      </p:sp>
      <p:sp>
        <p:nvSpPr>
          <p:cNvPr id="8" name="TextBox 7">
            <a:extLst>
              <a:ext uri="{FF2B5EF4-FFF2-40B4-BE49-F238E27FC236}">
                <a16:creationId xmlns:a16="http://schemas.microsoft.com/office/drawing/2014/main" id="{2DFA36E6-90FB-E981-E474-B1FC1D9ABECC}"/>
              </a:ext>
            </a:extLst>
          </p:cNvPr>
          <p:cNvSpPr txBox="1"/>
          <p:nvPr/>
        </p:nvSpPr>
        <p:spPr>
          <a:xfrm>
            <a:off x="9776627" y="1821314"/>
            <a:ext cx="1575619" cy="1754326"/>
          </a:xfrm>
          <a:prstGeom prst="rect">
            <a:avLst/>
          </a:prstGeom>
          <a:solidFill>
            <a:srgbClr val="FFFF00"/>
          </a:solidFill>
        </p:spPr>
        <p:txBody>
          <a:bodyPr wrap="square" rtlCol="0">
            <a:spAutoFit/>
          </a:bodyPr>
          <a:lstStyle/>
          <a:p>
            <a:r>
              <a:rPr lang="en-US" sz="1200" dirty="0">
                <a:latin typeface="Arial" panose="020B0604020202020204" pitchFamily="34" charset="0"/>
                <a:cs typeface="Arial" panose="020B0604020202020204" pitchFamily="34" charset="0"/>
              </a:rPr>
              <a:t>Risks taken by investor and allocated – construction cost, construction timing, efficiency, availability, operating cost except fuel</a:t>
            </a:r>
          </a:p>
        </p:txBody>
      </p:sp>
      <p:cxnSp>
        <p:nvCxnSpPr>
          <p:cNvPr id="10" name="Straight Arrow Connector 9">
            <a:extLst>
              <a:ext uri="{FF2B5EF4-FFF2-40B4-BE49-F238E27FC236}">
                <a16:creationId xmlns:a16="http://schemas.microsoft.com/office/drawing/2014/main" id="{A5E4ADF8-A6DC-CB98-7C29-0AB7F4A463EE}"/>
              </a:ext>
            </a:extLst>
          </p:cNvPr>
          <p:cNvCxnSpPr>
            <a:stCxn id="8" idx="2"/>
          </p:cNvCxnSpPr>
          <p:nvPr/>
        </p:nvCxnSpPr>
        <p:spPr>
          <a:xfrm flipH="1">
            <a:off x="10564436" y="3575640"/>
            <a:ext cx="1" cy="597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2E7D29B-FBCA-2EE8-CD5C-12D63C8AED4A}"/>
              </a:ext>
            </a:extLst>
          </p:cNvPr>
          <p:cNvSpPr txBox="1"/>
          <p:nvPr/>
        </p:nvSpPr>
        <p:spPr>
          <a:xfrm>
            <a:off x="9776625" y="3635365"/>
            <a:ext cx="1460090" cy="1569660"/>
          </a:xfrm>
          <a:prstGeom prst="rect">
            <a:avLst/>
          </a:prstGeom>
          <a:solidFill>
            <a:srgbClr val="FFFF00"/>
          </a:solidFill>
        </p:spPr>
        <p:txBody>
          <a:bodyPr wrap="square" rtlCol="0">
            <a:spAutoFit/>
          </a:bodyPr>
          <a:lstStyle/>
          <a:p>
            <a:r>
              <a:rPr lang="en-US" sz="1200" dirty="0">
                <a:latin typeface="Arial" panose="020B0604020202020204" pitchFamily="34" charset="0"/>
                <a:cs typeface="Arial" panose="020B0604020202020204" pitchFamily="34" charset="0"/>
              </a:rPr>
              <a:t>Risks allocated from investor to contractors who provide fixed prices and absorb penalties for efficiency and availability</a:t>
            </a:r>
          </a:p>
        </p:txBody>
      </p:sp>
    </p:spTree>
    <p:extLst>
      <p:ext uri="{BB962C8B-B14F-4D97-AF65-F5344CB8AC3E}">
        <p14:creationId xmlns:p14="http://schemas.microsoft.com/office/powerpoint/2010/main" val="37652925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58DB5-EDB9-84B6-70DA-302DA0F5FE1B}"/>
              </a:ext>
            </a:extLst>
          </p:cNvPr>
          <p:cNvSpPr>
            <a:spLocks noGrp="1"/>
          </p:cNvSpPr>
          <p:nvPr>
            <p:ph type="title"/>
          </p:nvPr>
        </p:nvSpPr>
        <p:spPr>
          <a:xfrm>
            <a:off x="266700" y="203202"/>
            <a:ext cx="10141656" cy="654049"/>
          </a:xfrm>
        </p:spPr>
        <p:txBody>
          <a:bodyPr>
            <a:normAutofit fontScale="90000"/>
          </a:bodyPr>
          <a:lstStyle/>
          <a:p>
            <a:r>
              <a:rPr lang="en-US" dirty="0"/>
              <a:t>Example of Nuanced Risk Allocation in IPP Regulatory Regime – Inflation Risk</a:t>
            </a:r>
          </a:p>
        </p:txBody>
      </p:sp>
      <p:sp>
        <p:nvSpPr>
          <p:cNvPr id="3" name="Content Placeholder 2">
            <a:extLst>
              <a:ext uri="{FF2B5EF4-FFF2-40B4-BE49-F238E27FC236}">
                <a16:creationId xmlns:a16="http://schemas.microsoft.com/office/drawing/2014/main" id="{8184F813-8768-C5B5-344F-72018323324F}"/>
              </a:ext>
            </a:extLst>
          </p:cNvPr>
          <p:cNvSpPr>
            <a:spLocks noGrp="1"/>
          </p:cNvSpPr>
          <p:nvPr>
            <p:ph idx="1"/>
          </p:nvPr>
        </p:nvSpPr>
        <p:spPr>
          <a:xfrm>
            <a:off x="406400" y="1209675"/>
            <a:ext cx="11088688" cy="2084031"/>
          </a:xfrm>
        </p:spPr>
        <p:txBody>
          <a:bodyPr>
            <a:normAutofit fontScale="85000" lnSpcReduction="20000"/>
          </a:bodyPr>
          <a:lstStyle/>
          <a:p>
            <a:r>
              <a:rPr lang="en-US" dirty="0"/>
              <a:t>For IPP projects, some risk allocation is obvious. For example, owners of the plant take risks of construction over-run, construction delay, plant efficiency, plant availability and operating cost increases.</a:t>
            </a:r>
          </a:p>
          <a:p>
            <a:r>
              <a:rPr lang="en-US" dirty="0"/>
              <a:t>These risks are in control of the investor (again, the risks can be allocated to other parties through contracts as in the EPC contract). The idea was the if risks that cannot be controlled are allocated to the investor, the investor’s cost of capital will increase which will increase prices as investors bid.</a:t>
            </a:r>
          </a:p>
          <a:p>
            <a:r>
              <a:rPr lang="en-US" dirty="0"/>
              <a:t>Inflation risk is an example of a risk that may or may not be allocated. If prices change with the overall rate of inflation (i.e., prices are indexed), then the inflation risk is not allocated to the investor, and the investor receives a protected real return. If prices are fixed and the inflation rate is high, then nominal returns are protected but real returns vary. </a:t>
            </a:r>
          </a:p>
        </p:txBody>
      </p:sp>
      <p:sp>
        <p:nvSpPr>
          <p:cNvPr id="4" name="Slide Number Placeholder 3">
            <a:extLst>
              <a:ext uri="{FF2B5EF4-FFF2-40B4-BE49-F238E27FC236}">
                <a16:creationId xmlns:a16="http://schemas.microsoft.com/office/drawing/2014/main" id="{B66DFBF7-025E-B567-2D7D-E3BA52D68340}"/>
              </a:ext>
            </a:extLst>
          </p:cNvPr>
          <p:cNvSpPr>
            <a:spLocks noGrp="1"/>
          </p:cNvSpPr>
          <p:nvPr>
            <p:ph type="sldNum" sz="quarter" idx="12"/>
          </p:nvPr>
        </p:nvSpPr>
        <p:spPr>
          <a:xfrm>
            <a:off x="11495315" y="6457951"/>
            <a:ext cx="696685" cy="400050"/>
          </a:xfrm>
        </p:spPr>
        <p:txBody>
          <a:bodyPr/>
          <a:lstStyle/>
          <a:p>
            <a:fld id="{EB241CD2-1E45-42A3-B213-66A034DF9A3B}" type="slidenum">
              <a:rPr lang="en-GB" smtClean="0"/>
              <a:pPr/>
              <a:t>44</a:t>
            </a:fld>
            <a:endParaRPr lang="en-GB" dirty="0"/>
          </a:p>
        </p:txBody>
      </p:sp>
      <p:pic>
        <p:nvPicPr>
          <p:cNvPr id="6" name="Picture 5">
            <a:extLst>
              <a:ext uri="{FF2B5EF4-FFF2-40B4-BE49-F238E27FC236}">
                <a16:creationId xmlns:a16="http://schemas.microsoft.com/office/drawing/2014/main" id="{46AC996A-4639-8462-6ABE-E0B9D6ACC83A}"/>
              </a:ext>
            </a:extLst>
          </p:cNvPr>
          <p:cNvPicPr>
            <a:picLocks noChangeAspect="1"/>
          </p:cNvPicPr>
          <p:nvPr/>
        </p:nvPicPr>
        <p:blipFill>
          <a:blip r:embed="rId2"/>
          <a:stretch>
            <a:fillRect/>
          </a:stretch>
        </p:blipFill>
        <p:spPr>
          <a:xfrm>
            <a:off x="406400" y="3293706"/>
            <a:ext cx="3744684" cy="3505790"/>
          </a:xfrm>
          <a:prstGeom prst="rect">
            <a:avLst/>
          </a:prstGeom>
        </p:spPr>
      </p:pic>
      <p:sp>
        <p:nvSpPr>
          <p:cNvPr id="7" name="TextBox 6">
            <a:extLst>
              <a:ext uri="{FF2B5EF4-FFF2-40B4-BE49-F238E27FC236}">
                <a16:creationId xmlns:a16="http://schemas.microsoft.com/office/drawing/2014/main" id="{F4EEBBB7-FA69-134B-1B5A-30A50CA71D1B}"/>
              </a:ext>
            </a:extLst>
          </p:cNvPr>
          <p:cNvSpPr txBox="1"/>
          <p:nvPr/>
        </p:nvSpPr>
        <p:spPr>
          <a:xfrm>
            <a:off x="4570042" y="3090445"/>
            <a:ext cx="3147674" cy="3785652"/>
          </a:xfrm>
          <a:prstGeom prst="rect">
            <a:avLst/>
          </a:prstGeom>
          <a:solidFill>
            <a:srgbClr val="FFFF00"/>
          </a:solidFill>
        </p:spPr>
        <p:txBody>
          <a:bodyPr wrap="square" rtlCol="0">
            <a:spAutoFit/>
          </a:bodyPr>
          <a:lstStyle/>
          <a:p>
            <a:r>
              <a:rPr lang="en-US" sz="1600" dirty="0">
                <a:latin typeface="Arial" panose="020B0604020202020204" pitchFamily="34" charset="0"/>
                <a:cs typeface="Arial" panose="020B0604020202020204" pitchFamily="34" charset="0"/>
              </a:rPr>
              <a:t>All of our early-stage US projects, have been materially hit over a longer period of time by the generally adverse industry conditions. But because these projects were without any kind of inflation indexing, increasing interest rates and significantly increasing CAPEX inflation, which was three to four times as high as consumer price inflation, it was already a project whose returns were under pressure and who had also lost most of the float in the schedule.</a:t>
            </a:r>
          </a:p>
        </p:txBody>
      </p:sp>
      <p:sp>
        <p:nvSpPr>
          <p:cNvPr id="8" name="TextBox 7">
            <a:extLst>
              <a:ext uri="{FF2B5EF4-FFF2-40B4-BE49-F238E27FC236}">
                <a16:creationId xmlns:a16="http://schemas.microsoft.com/office/drawing/2014/main" id="{7B42CDBA-6B13-22DE-EFC9-003E7DCC4731}"/>
              </a:ext>
            </a:extLst>
          </p:cNvPr>
          <p:cNvSpPr txBox="1"/>
          <p:nvPr/>
        </p:nvSpPr>
        <p:spPr>
          <a:xfrm>
            <a:off x="8115377" y="3293706"/>
            <a:ext cx="3267786" cy="3262432"/>
          </a:xfrm>
          <a:prstGeom prst="rect">
            <a:avLst/>
          </a:prstGeom>
          <a:solidFill>
            <a:srgbClr val="FFFF00"/>
          </a:solidFill>
        </p:spPr>
        <p:txBody>
          <a:bodyPr wrap="square" rtlCol="0">
            <a:spAutoFit/>
          </a:bodyPr>
          <a:lstStyle/>
          <a:p>
            <a:r>
              <a:rPr lang="en-US" sz="1600" dirty="0">
                <a:latin typeface="Arial" panose="020B0604020202020204" pitchFamily="34" charset="0"/>
                <a:cs typeface="Arial" panose="020B0604020202020204" pitchFamily="34" charset="0"/>
              </a:rPr>
              <a:t>Especially after a period in a very volatile environment, we have also clearly prioritized that we will get only inflation-indexed contracts, especially in markets like the US, where there’s a long time from award to actual FID. In a market like the UK, where, by the way, there is inflation protection, there’s a much, much shorter timeline between award and FID, so lower risks there.</a:t>
            </a:r>
          </a:p>
          <a:p>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52083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AF86B-021C-2F59-FDA2-E221E195F92A}"/>
              </a:ext>
            </a:extLst>
          </p:cNvPr>
          <p:cNvSpPr>
            <a:spLocks noGrp="1"/>
          </p:cNvSpPr>
          <p:nvPr>
            <p:ph type="title"/>
          </p:nvPr>
        </p:nvSpPr>
        <p:spPr/>
        <p:txBody>
          <a:bodyPr>
            <a:normAutofit fontScale="90000"/>
          </a:bodyPr>
          <a:lstStyle/>
          <a:p>
            <a:r>
              <a:rPr lang="en-US" dirty="0"/>
              <a:t>Allocation of Inflation Risk and Relevance to Current M&amp;A Analysis and Orsted </a:t>
            </a:r>
          </a:p>
        </p:txBody>
      </p:sp>
      <p:sp>
        <p:nvSpPr>
          <p:cNvPr id="3" name="Content Placeholder 2">
            <a:extLst>
              <a:ext uri="{FF2B5EF4-FFF2-40B4-BE49-F238E27FC236}">
                <a16:creationId xmlns:a16="http://schemas.microsoft.com/office/drawing/2014/main" id="{11C152D0-0C21-4204-3C6E-F0F370B3989C}"/>
              </a:ext>
            </a:extLst>
          </p:cNvPr>
          <p:cNvSpPr>
            <a:spLocks noGrp="1"/>
          </p:cNvSpPr>
          <p:nvPr>
            <p:ph idx="1"/>
          </p:nvPr>
        </p:nvSpPr>
        <p:spPr>
          <a:xfrm>
            <a:off x="406401" y="1209675"/>
            <a:ext cx="8470230" cy="4395258"/>
          </a:xfrm>
        </p:spPr>
        <p:txBody>
          <a:bodyPr>
            <a:normAutofit fontScale="92500" lnSpcReduction="10000"/>
          </a:bodyPr>
          <a:lstStyle/>
          <a:p>
            <a:r>
              <a:rPr lang="en-US" dirty="0"/>
              <a:t>PPA regulatory regimes from 1980’s is still directly used in battery analysis with bidding, fixed price to cover capital costs and issues of inflation treatment.</a:t>
            </a:r>
          </a:p>
          <a:p>
            <a:r>
              <a:rPr lang="en-US" dirty="0"/>
              <a:t>For project finance, lenders charge nominal interest and prefer fixed nominal price.</a:t>
            </a:r>
          </a:p>
          <a:p>
            <a:r>
              <a:rPr lang="en-US" dirty="0"/>
              <a:t>Equity holders who want to protect real returns (not nominal returns) prefer inflation indexed prices where prices increase with inflation rather than being flat.</a:t>
            </a:r>
          </a:p>
          <a:p>
            <a:r>
              <a:rPr lang="en-US" dirty="0"/>
              <a:t>Valuation based on earned IRR over life of project without terminal value.</a:t>
            </a:r>
          </a:p>
          <a:p>
            <a:r>
              <a:rPr lang="en-US" dirty="0"/>
              <a:t>IRRs computed for project - project IRR (analogous to ROIC or ROCE) and equity IRR (analogous to ROE)</a:t>
            </a:r>
          </a:p>
          <a:p>
            <a:r>
              <a:rPr lang="en-US" dirty="0"/>
              <a:t>ROIC and ROE not relevant because of declining investment for a single asset</a:t>
            </a:r>
          </a:p>
          <a:p>
            <a:r>
              <a:rPr lang="en-US" dirty="0"/>
              <a:t>Target IRR for valuation changes over time as project milestones are met.</a:t>
            </a:r>
          </a:p>
        </p:txBody>
      </p:sp>
      <p:sp>
        <p:nvSpPr>
          <p:cNvPr id="4" name="Slide Number Placeholder 3">
            <a:extLst>
              <a:ext uri="{FF2B5EF4-FFF2-40B4-BE49-F238E27FC236}">
                <a16:creationId xmlns:a16="http://schemas.microsoft.com/office/drawing/2014/main" id="{9DDB4472-1DF5-20D8-362B-DE304A2B155B}"/>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45</a:t>
            </a:fld>
            <a:endParaRPr lang="en-GB" dirty="0"/>
          </a:p>
        </p:txBody>
      </p:sp>
      <p:sp>
        <p:nvSpPr>
          <p:cNvPr id="7" name="TextBox 6">
            <a:extLst>
              <a:ext uri="{FF2B5EF4-FFF2-40B4-BE49-F238E27FC236}">
                <a16:creationId xmlns:a16="http://schemas.microsoft.com/office/drawing/2014/main" id="{84B9DD9F-5F88-D6C2-5751-044DA84E6EE0}"/>
              </a:ext>
            </a:extLst>
          </p:cNvPr>
          <p:cNvSpPr txBox="1"/>
          <p:nvPr/>
        </p:nvSpPr>
        <p:spPr>
          <a:xfrm>
            <a:off x="9189899" y="1292651"/>
            <a:ext cx="1622323" cy="1754326"/>
          </a:xfrm>
          <a:prstGeom prst="rect">
            <a:avLst/>
          </a:prstGeom>
          <a:noFill/>
        </p:spPr>
        <p:txBody>
          <a:bodyPr wrap="square" rtlCol="0">
            <a:spAutoFit/>
          </a:bodyPr>
          <a:lstStyle/>
          <a:p>
            <a:r>
              <a:rPr lang="en-US" sz="1350" dirty="0">
                <a:latin typeface="Arial" panose="020B0604020202020204" pitchFamily="34" charset="0"/>
                <a:cs typeface="Arial" panose="020B0604020202020204" pitchFamily="34" charset="0"/>
              </a:rPr>
              <a:t>Orsted and Inflation Index</a:t>
            </a:r>
          </a:p>
          <a:p>
            <a:endParaRPr lang="en-US" sz="1350" dirty="0">
              <a:latin typeface="Arial" panose="020B0604020202020204" pitchFamily="34" charset="0"/>
              <a:cs typeface="Arial" panose="020B0604020202020204" pitchFamily="34" charset="0"/>
            </a:endParaRPr>
          </a:p>
          <a:p>
            <a:r>
              <a:rPr lang="en-US" sz="1350" dirty="0">
                <a:latin typeface="Arial" panose="020B0604020202020204" pitchFamily="34" charset="0"/>
                <a:cs typeface="Arial" panose="020B0604020202020204" pitchFamily="34" charset="0"/>
              </a:rPr>
              <a:t>What is the effect on the required IRR (cost of capital) from inflation protection.</a:t>
            </a:r>
          </a:p>
        </p:txBody>
      </p:sp>
      <p:pic>
        <p:nvPicPr>
          <p:cNvPr id="6" name="Picture 5">
            <a:extLst>
              <a:ext uri="{FF2B5EF4-FFF2-40B4-BE49-F238E27FC236}">
                <a16:creationId xmlns:a16="http://schemas.microsoft.com/office/drawing/2014/main" id="{A6BA8FEC-4147-626B-BE70-31C5D7C9FF30}"/>
              </a:ext>
            </a:extLst>
          </p:cNvPr>
          <p:cNvPicPr>
            <a:picLocks noChangeAspect="1"/>
          </p:cNvPicPr>
          <p:nvPr/>
        </p:nvPicPr>
        <p:blipFill>
          <a:blip r:embed="rId2"/>
          <a:stretch>
            <a:fillRect/>
          </a:stretch>
        </p:blipFill>
        <p:spPr>
          <a:xfrm>
            <a:off x="8876631" y="3470309"/>
            <a:ext cx="2618684" cy="2134624"/>
          </a:xfrm>
          <a:prstGeom prst="rect">
            <a:avLst/>
          </a:prstGeom>
        </p:spPr>
      </p:pic>
    </p:spTree>
    <p:extLst>
      <p:ext uri="{BB962C8B-B14F-4D97-AF65-F5344CB8AC3E}">
        <p14:creationId xmlns:p14="http://schemas.microsoft.com/office/powerpoint/2010/main" val="12000531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B8408-A192-E99E-8DF8-77914B725EF0}"/>
              </a:ext>
            </a:extLst>
          </p:cNvPr>
          <p:cNvSpPr>
            <a:spLocks noGrp="1"/>
          </p:cNvSpPr>
          <p:nvPr>
            <p:ph type="title"/>
          </p:nvPr>
        </p:nvSpPr>
        <p:spPr/>
        <p:txBody>
          <a:bodyPr/>
          <a:lstStyle/>
          <a:p>
            <a:r>
              <a:rPr lang="en-US" dirty="0"/>
              <a:t>Definition of FID versus Financial Close</a:t>
            </a:r>
          </a:p>
        </p:txBody>
      </p:sp>
      <p:sp>
        <p:nvSpPr>
          <p:cNvPr id="3" name="Content Placeholder 2">
            <a:extLst>
              <a:ext uri="{FF2B5EF4-FFF2-40B4-BE49-F238E27FC236}">
                <a16:creationId xmlns:a16="http://schemas.microsoft.com/office/drawing/2014/main" id="{C2D76478-4B8B-905E-C2BD-386DF675A13F}"/>
              </a:ext>
            </a:extLst>
          </p:cNvPr>
          <p:cNvSpPr>
            <a:spLocks noGrp="1"/>
          </p:cNvSpPr>
          <p:nvPr>
            <p:ph idx="1"/>
          </p:nvPr>
        </p:nvSpPr>
        <p:spPr/>
        <p:txBody>
          <a:bodyPr/>
          <a:lstStyle/>
          <a:p>
            <a:r>
              <a:rPr lang="en-US" dirty="0"/>
              <a:t>I'm sure you've done the calculation, so are you telling us that maybe walking away, stopping Sunrise, would have been more expensive than doing what you're doing today, which is literally raising half of your market cap? </a:t>
            </a:r>
          </a:p>
          <a:p>
            <a:r>
              <a:rPr lang="en-US" dirty="0"/>
              <a:t>And with respect to the Sunrise Wind, the decision not to walk away from the project, with a project that is so far progressed, 35% constructed, it is by far the most value-accretive option to move forward with the project. </a:t>
            </a:r>
          </a:p>
          <a:p>
            <a:r>
              <a:rPr lang="en-US" dirty="0"/>
              <a:t>When you execute an offshore wind project, the vast majority of the of the construction costs to your suppliers are committed at the point of FID, so where you lock in pricing of equipment and so on. So, therefore, in that sense, you are obviously very much locked in at FID. And then also, remember that construction of the project is going well, that we are looking at a lifecycle IRR of mid-single digit, and that the forward-looking IRRs are very attractive.</a:t>
            </a:r>
          </a:p>
          <a:p>
            <a:endParaRPr lang="en-US" dirty="0"/>
          </a:p>
        </p:txBody>
      </p:sp>
      <p:sp>
        <p:nvSpPr>
          <p:cNvPr id="4" name="Slide Number Placeholder 3">
            <a:extLst>
              <a:ext uri="{FF2B5EF4-FFF2-40B4-BE49-F238E27FC236}">
                <a16:creationId xmlns:a16="http://schemas.microsoft.com/office/drawing/2014/main" id="{5747547F-C8C4-2E57-F462-E58FCFA59AB1}"/>
              </a:ext>
            </a:extLst>
          </p:cNvPr>
          <p:cNvSpPr>
            <a:spLocks noGrp="1"/>
          </p:cNvSpPr>
          <p:nvPr>
            <p:ph type="sldNum" sz="quarter" idx="12"/>
          </p:nvPr>
        </p:nvSpPr>
        <p:spPr/>
        <p:txBody>
          <a:bodyPr/>
          <a:lstStyle/>
          <a:p>
            <a:fld id="{EB241CD2-1E45-42A3-B213-66A034DF9A3B}" type="slidenum">
              <a:rPr lang="en-GB" smtClean="0"/>
              <a:t>46</a:t>
            </a:fld>
            <a:endParaRPr lang="en-GB" dirty="0"/>
          </a:p>
        </p:txBody>
      </p:sp>
    </p:spTree>
    <p:extLst>
      <p:ext uri="{BB962C8B-B14F-4D97-AF65-F5344CB8AC3E}">
        <p14:creationId xmlns:p14="http://schemas.microsoft.com/office/powerpoint/2010/main" val="26054899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12D59-3629-7A79-C4A5-17711E74FA44}"/>
              </a:ext>
            </a:extLst>
          </p:cNvPr>
          <p:cNvSpPr>
            <a:spLocks noGrp="1"/>
          </p:cNvSpPr>
          <p:nvPr>
            <p:ph type="title"/>
          </p:nvPr>
        </p:nvSpPr>
        <p:spPr/>
        <p:txBody>
          <a:bodyPr>
            <a:normAutofit fontScale="90000"/>
          </a:bodyPr>
          <a:lstStyle/>
          <a:p>
            <a:r>
              <a:rPr lang="en-US" dirty="0"/>
              <a:t>Time to Discuss the Abandonment of Ocean Wind Project and Valuation Implications</a:t>
            </a:r>
          </a:p>
        </p:txBody>
      </p:sp>
      <p:sp>
        <p:nvSpPr>
          <p:cNvPr id="3" name="Content Placeholder 2">
            <a:extLst>
              <a:ext uri="{FF2B5EF4-FFF2-40B4-BE49-F238E27FC236}">
                <a16:creationId xmlns:a16="http://schemas.microsoft.com/office/drawing/2014/main" id="{F5359F0F-E384-2F5F-68F4-6FBC76F4ABCE}"/>
              </a:ext>
            </a:extLst>
          </p:cNvPr>
          <p:cNvSpPr>
            <a:spLocks noGrp="1"/>
          </p:cNvSpPr>
          <p:nvPr>
            <p:ph idx="1"/>
          </p:nvPr>
        </p:nvSpPr>
        <p:spPr>
          <a:xfrm>
            <a:off x="406400" y="1209674"/>
            <a:ext cx="11088915" cy="5539469"/>
          </a:xfrm>
        </p:spPr>
        <p:txBody>
          <a:bodyPr>
            <a:normAutofit/>
          </a:bodyPr>
          <a:lstStyle/>
          <a:p>
            <a:r>
              <a:rPr lang="en-US" dirty="0"/>
              <a:t>In developing off-shore projects, Orsted</a:t>
            </a:r>
          </a:p>
          <a:p>
            <a:pPr lvl="1"/>
            <a:r>
              <a:rPr lang="en-US" dirty="0"/>
              <a:t>Signs contracts to buy turbines from Vestas, Siemens etc.; </a:t>
            </a:r>
          </a:p>
          <a:p>
            <a:pPr lvl="1"/>
            <a:r>
              <a:rPr lang="en-US" dirty="0"/>
              <a:t>Signs Contracts with a company to construct the monopiles; </a:t>
            </a:r>
          </a:p>
          <a:p>
            <a:pPr lvl="1"/>
            <a:r>
              <a:rPr lang="en-US" dirty="0"/>
              <a:t>Hires vessel companies to deliver the turbines</a:t>
            </a:r>
          </a:p>
          <a:p>
            <a:pPr lvl="1"/>
            <a:r>
              <a:rPr lang="en-US" dirty="0"/>
              <a:t>Employs labor and materials to put turbines into monopiles. </a:t>
            </a:r>
          </a:p>
          <a:p>
            <a:r>
              <a:rPr lang="en-US" dirty="0"/>
              <a:t>Efficiently constructing turbines is supposedly Orsted’s strength. If this is the case, why did problems at one project before the FID eliminate almost 40% of its balance sheet equity capital.</a:t>
            </a:r>
          </a:p>
          <a:p>
            <a:r>
              <a:rPr lang="en-US" dirty="0"/>
              <a:t>Confusion with FID</a:t>
            </a:r>
          </a:p>
          <a:p>
            <a:pPr lvl="1"/>
            <a:r>
              <a:rPr lang="en-US" dirty="0"/>
              <a:t>In project finance the term Financial Close FC is used. The FC is the date contracts are signed, and construction can begin. The contracts include the PPA contract (revenue contract), the EPC contract that has a fixed price, the loan agreement and the operating and maintenance contract.</a:t>
            </a:r>
          </a:p>
          <a:p>
            <a:pPr lvl="1"/>
            <a:r>
              <a:rPr lang="en-US" dirty="0"/>
              <a:t>The FID is a term used by Orsted that stands for Final Investment Decision. The FID date is after the bid for the PPA has been submitted.</a:t>
            </a:r>
          </a:p>
          <a:p>
            <a:pPr lvl="1"/>
            <a:r>
              <a:rPr lang="en-US" dirty="0"/>
              <a:t>One would think that there is not much construction before the FID, but this is apparently not the case and raises the question of why even define this date.</a:t>
            </a:r>
          </a:p>
        </p:txBody>
      </p:sp>
      <p:sp>
        <p:nvSpPr>
          <p:cNvPr id="4" name="Slide Number Placeholder 3">
            <a:extLst>
              <a:ext uri="{FF2B5EF4-FFF2-40B4-BE49-F238E27FC236}">
                <a16:creationId xmlns:a16="http://schemas.microsoft.com/office/drawing/2014/main" id="{55A4D6C9-68EE-C75E-2B4B-0FBE8B0F7345}"/>
              </a:ext>
            </a:extLst>
          </p:cNvPr>
          <p:cNvSpPr>
            <a:spLocks noGrp="1"/>
          </p:cNvSpPr>
          <p:nvPr>
            <p:ph type="sldNum" sz="quarter" idx="12"/>
          </p:nvPr>
        </p:nvSpPr>
        <p:spPr/>
        <p:txBody>
          <a:bodyPr/>
          <a:lstStyle/>
          <a:p>
            <a:fld id="{EB241CD2-1E45-42A3-B213-66A034DF9A3B}" type="slidenum">
              <a:rPr lang="en-GB" smtClean="0"/>
              <a:t>47</a:t>
            </a:fld>
            <a:endParaRPr lang="en-GB" dirty="0"/>
          </a:p>
        </p:txBody>
      </p:sp>
      <p:pic>
        <p:nvPicPr>
          <p:cNvPr id="5" name="Picture 4">
            <a:extLst>
              <a:ext uri="{FF2B5EF4-FFF2-40B4-BE49-F238E27FC236}">
                <a16:creationId xmlns:a16="http://schemas.microsoft.com/office/drawing/2014/main" id="{C7F047FA-A6A8-165C-B768-BB326C9EFF40}"/>
              </a:ext>
            </a:extLst>
          </p:cNvPr>
          <p:cNvPicPr>
            <a:picLocks noChangeAspect="1"/>
          </p:cNvPicPr>
          <p:nvPr/>
        </p:nvPicPr>
        <p:blipFill>
          <a:blip r:embed="rId2"/>
          <a:stretch>
            <a:fillRect/>
          </a:stretch>
        </p:blipFill>
        <p:spPr>
          <a:xfrm>
            <a:off x="7269883" y="857251"/>
            <a:ext cx="3138473" cy="1683892"/>
          </a:xfrm>
          <a:prstGeom prst="rect">
            <a:avLst/>
          </a:prstGeom>
        </p:spPr>
      </p:pic>
    </p:spTree>
    <p:extLst>
      <p:ext uri="{BB962C8B-B14F-4D97-AF65-F5344CB8AC3E}">
        <p14:creationId xmlns:p14="http://schemas.microsoft.com/office/powerpoint/2010/main" val="32471005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D6055-9471-54A6-E9C6-B9E745731A57}"/>
              </a:ext>
            </a:extLst>
          </p:cNvPr>
          <p:cNvSpPr>
            <a:spLocks noGrp="1"/>
          </p:cNvSpPr>
          <p:nvPr>
            <p:ph type="title"/>
          </p:nvPr>
        </p:nvSpPr>
        <p:spPr/>
        <p:txBody>
          <a:bodyPr>
            <a:normAutofit/>
          </a:bodyPr>
          <a:lstStyle/>
          <a:p>
            <a:r>
              <a:rPr lang="en-US" dirty="0"/>
              <a:t>Background on the Ocean Wind Project</a:t>
            </a:r>
          </a:p>
        </p:txBody>
      </p:sp>
      <p:sp>
        <p:nvSpPr>
          <p:cNvPr id="3" name="Content Placeholder 2">
            <a:extLst>
              <a:ext uri="{FF2B5EF4-FFF2-40B4-BE49-F238E27FC236}">
                <a16:creationId xmlns:a16="http://schemas.microsoft.com/office/drawing/2014/main" id="{4BC68E3F-7B62-650F-A7A8-EB244CD3A952}"/>
              </a:ext>
            </a:extLst>
          </p:cNvPr>
          <p:cNvSpPr>
            <a:spLocks noGrp="1"/>
          </p:cNvSpPr>
          <p:nvPr>
            <p:ph idx="1"/>
          </p:nvPr>
        </p:nvSpPr>
        <p:spPr>
          <a:xfrm>
            <a:off x="406400" y="1209675"/>
            <a:ext cx="11088915" cy="2877133"/>
          </a:xfrm>
        </p:spPr>
        <p:txBody>
          <a:bodyPr>
            <a:normAutofit fontScale="92500" lnSpcReduction="10000"/>
          </a:bodyPr>
          <a:lstStyle/>
          <a:p>
            <a:pPr algn="l"/>
            <a:r>
              <a:rPr lang="en-US" dirty="0"/>
              <a:t>The New Jersey Board of Public Utilities awarded Ocean Wind 2 a 20-year OREC (Offshore Renewable Energy Certificate) for its offshore wind farm with a capacity of 1,148 MW. With today’s award, the Ocean Wind lease will be utilized to its maximum capacity of 2.3 GW. The 2029 OREC price is USD 84.03 per MWh with a 2% annual escalator. Note that the OREC is a premium on market prices, but because of low gas prices in the base electricity price is low (maybe USD 30 per MWH).</a:t>
            </a:r>
          </a:p>
          <a:p>
            <a:pPr algn="l"/>
            <a:r>
              <a:rPr lang="en-US" dirty="0" err="1"/>
              <a:t>Ørsted</a:t>
            </a:r>
            <a:r>
              <a:rPr lang="en-US" dirty="0"/>
              <a:t> had provided a USD 100 million guarantee to complete one of them, Ocean Wind 1, by the end of 2025. Additionally, the company was obligated to contribute USD 200 million toward developing the offshore wind industry in New Jersey. According to the Orsted, supply chain disruptions, rising interest rates, and inflation were some of the causes of the discontinuation of the Ocean Wind 1 and Ocean Wind 2 offshore.</a:t>
            </a:r>
          </a:p>
          <a:p>
            <a:endParaRPr lang="en-US" dirty="0"/>
          </a:p>
          <a:p>
            <a:endParaRPr lang="en-US" dirty="0"/>
          </a:p>
          <a:p>
            <a:endParaRPr lang="en-US" dirty="0"/>
          </a:p>
        </p:txBody>
      </p:sp>
      <p:pic>
        <p:nvPicPr>
          <p:cNvPr id="7" name="Picture 6">
            <a:extLst>
              <a:ext uri="{FF2B5EF4-FFF2-40B4-BE49-F238E27FC236}">
                <a16:creationId xmlns:a16="http://schemas.microsoft.com/office/drawing/2014/main" id="{F6CBA4E2-B8D2-D52E-D575-696AAAD0FB4A}"/>
              </a:ext>
            </a:extLst>
          </p:cNvPr>
          <p:cNvPicPr>
            <a:picLocks noChangeAspect="1"/>
          </p:cNvPicPr>
          <p:nvPr/>
        </p:nvPicPr>
        <p:blipFill>
          <a:blip r:embed="rId2"/>
          <a:stretch>
            <a:fillRect/>
          </a:stretch>
        </p:blipFill>
        <p:spPr>
          <a:xfrm>
            <a:off x="8487265" y="3704631"/>
            <a:ext cx="2494866" cy="2377364"/>
          </a:xfrm>
          <a:prstGeom prst="rect">
            <a:avLst/>
          </a:prstGeom>
        </p:spPr>
      </p:pic>
      <p:sp>
        <p:nvSpPr>
          <p:cNvPr id="6" name="TextBox 5">
            <a:extLst>
              <a:ext uri="{FF2B5EF4-FFF2-40B4-BE49-F238E27FC236}">
                <a16:creationId xmlns:a16="http://schemas.microsoft.com/office/drawing/2014/main" id="{7CCEFFD7-3D24-A94E-8221-210ED23975A6}"/>
              </a:ext>
            </a:extLst>
          </p:cNvPr>
          <p:cNvSpPr txBox="1"/>
          <p:nvPr/>
        </p:nvSpPr>
        <p:spPr>
          <a:xfrm>
            <a:off x="475343" y="4165579"/>
            <a:ext cx="7523584" cy="784830"/>
          </a:xfrm>
          <a:prstGeom prst="rect">
            <a:avLst/>
          </a:prstGeom>
          <a:noFill/>
        </p:spPr>
        <p:txBody>
          <a:bodyPr wrap="square" rtlCol="0">
            <a:spAutoFit/>
          </a:bodyPr>
          <a:lstStyle/>
          <a:p>
            <a:r>
              <a:rPr lang="en-US" sz="1500" dirty="0">
                <a:solidFill>
                  <a:srgbClr val="23252C"/>
                </a:solidFill>
                <a:latin typeface="Arial" panose="020B0604020202020204" pitchFamily="34" charset="0"/>
                <a:cs typeface="Arial" panose="020B0604020202020204" pitchFamily="34" charset="0"/>
              </a:rPr>
              <a:t>Located about 24 kilometers southeast of Atlantic City, the 1.1 GW Ocean Wind 1 was planned to feature 98 </a:t>
            </a:r>
            <a:r>
              <a:rPr lang="en-US" sz="1500" dirty="0" err="1">
                <a:solidFill>
                  <a:srgbClr val="23252C"/>
                </a:solidFill>
                <a:latin typeface="Arial" panose="020B0604020202020204" pitchFamily="34" charset="0"/>
                <a:cs typeface="Arial" panose="020B0604020202020204" pitchFamily="34" charset="0"/>
              </a:rPr>
              <a:t>Haliade</a:t>
            </a:r>
            <a:r>
              <a:rPr lang="en-US" sz="1500" dirty="0">
                <a:solidFill>
                  <a:srgbClr val="23252C"/>
                </a:solidFill>
                <a:latin typeface="Arial" panose="020B0604020202020204" pitchFamily="34" charset="0"/>
                <a:cs typeface="Arial" panose="020B0604020202020204" pitchFamily="34" charset="0"/>
              </a:rPr>
              <a:t>-X 12 MW (GE) wind turbines and up to three offshore substations within its lease area.</a:t>
            </a:r>
          </a:p>
        </p:txBody>
      </p:sp>
      <p:sp>
        <p:nvSpPr>
          <p:cNvPr id="8" name="TextBox 7">
            <a:extLst>
              <a:ext uri="{FF2B5EF4-FFF2-40B4-BE49-F238E27FC236}">
                <a16:creationId xmlns:a16="http://schemas.microsoft.com/office/drawing/2014/main" id="{0A87CD98-0163-22CC-E73F-D692B985A3D0}"/>
              </a:ext>
            </a:extLst>
          </p:cNvPr>
          <p:cNvSpPr txBox="1"/>
          <p:nvPr/>
        </p:nvSpPr>
        <p:spPr>
          <a:xfrm>
            <a:off x="475343" y="5029181"/>
            <a:ext cx="7904780" cy="1015663"/>
          </a:xfrm>
          <a:prstGeom prst="rect">
            <a:avLst/>
          </a:prstGeom>
          <a:solidFill>
            <a:schemeClr val="bg1"/>
          </a:solidFill>
        </p:spPr>
        <p:txBody>
          <a:bodyPr wrap="square" rtlCol="0">
            <a:spAutoFit/>
          </a:bodyPr>
          <a:lstStyle/>
          <a:p>
            <a:r>
              <a:rPr lang="en-US" sz="1500" dirty="0">
                <a:latin typeface="Arial" panose="020B0604020202020204" pitchFamily="34" charset="0"/>
                <a:cs typeface="Arial" panose="020B0604020202020204" pitchFamily="34" charset="0"/>
              </a:rPr>
              <a:t>Orsted’s statement in earnings call for the quarter before the cancellation: “On the strategic side, let me start with our portfolio of awarded projects in the US. We received the federal record of decision for New Jersey's first offshore wind farm, Ocean Wind 1. With this milestone, Ocean Wind 1 remains on track to begin offshore construction in 2024.” </a:t>
            </a:r>
          </a:p>
        </p:txBody>
      </p:sp>
      <p:sp>
        <p:nvSpPr>
          <p:cNvPr id="4" name="Slide Number Placeholder 3">
            <a:extLst>
              <a:ext uri="{FF2B5EF4-FFF2-40B4-BE49-F238E27FC236}">
                <a16:creationId xmlns:a16="http://schemas.microsoft.com/office/drawing/2014/main" id="{4F9E1043-6440-924B-48F1-42BF085AFEBE}"/>
              </a:ext>
            </a:extLst>
          </p:cNvPr>
          <p:cNvSpPr>
            <a:spLocks noGrp="1"/>
          </p:cNvSpPr>
          <p:nvPr>
            <p:ph type="sldNum" sz="quarter" idx="12"/>
          </p:nvPr>
        </p:nvSpPr>
        <p:spPr/>
        <p:txBody>
          <a:bodyPr/>
          <a:lstStyle/>
          <a:p>
            <a:fld id="{EB241CD2-1E45-42A3-B213-66A034DF9A3B}" type="slidenum">
              <a:rPr lang="en-GB" smtClean="0"/>
              <a:t>48</a:t>
            </a:fld>
            <a:endParaRPr lang="en-GB" dirty="0"/>
          </a:p>
        </p:txBody>
      </p:sp>
    </p:spTree>
    <p:extLst>
      <p:ext uri="{BB962C8B-B14F-4D97-AF65-F5344CB8AC3E}">
        <p14:creationId xmlns:p14="http://schemas.microsoft.com/office/powerpoint/2010/main" val="38866336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37B16-7321-00CD-F440-4BAAFD071C5F}"/>
              </a:ext>
            </a:extLst>
          </p:cNvPr>
          <p:cNvSpPr>
            <a:spLocks noGrp="1"/>
          </p:cNvSpPr>
          <p:nvPr>
            <p:ph type="title"/>
          </p:nvPr>
        </p:nvSpPr>
        <p:spPr/>
        <p:txBody>
          <a:bodyPr/>
          <a:lstStyle/>
          <a:p>
            <a:r>
              <a:rPr lang="en-US" dirty="0"/>
              <a:t>Orsted’s Cancellation and Write-off</a:t>
            </a:r>
          </a:p>
        </p:txBody>
      </p:sp>
      <p:sp>
        <p:nvSpPr>
          <p:cNvPr id="3" name="Content Placeholder 2">
            <a:extLst>
              <a:ext uri="{FF2B5EF4-FFF2-40B4-BE49-F238E27FC236}">
                <a16:creationId xmlns:a16="http://schemas.microsoft.com/office/drawing/2014/main" id="{5EE91A3D-1966-5AC9-6A93-5AD94DFDDD23}"/>
              </a:ext>
            </a:extLst>
          </p:cNvPr>
          <p:cNvSpPr>
            <a:spLocks noGrp="1"/>
          </p:cNvSpPr>
          <p:nvPr>
            <p:ph idx="1"/>
          </p:nvPr>
        </p:nvSpPr>
        <p:spPr>
          <a:xfrm>
            <a:off x="406400" y="1209675"/>
            <a:ext cx="6988978" cy="4395258"/>
          </a:xfrm>
        </p:spPr>
        <p:txBody>
          <a:bodyPr/>
          <a:lstStyle/>
          <a:p>
            <a:r>
              <a:rPr lang="en-US" dirty="0"/>
              <a:t>The table below shows parts of the loss for abandoning the Ocean Wind project and other U.S. projects. The loss includes amounts spent on the project and liabilities for cash cancellation fees.</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156B41ED-716A-D1B0-C805-C5D52DD72E91}"/>
              </a:ext>
            </a:extLst>
          </p:cNvPr>
          <p:cNvSpPr>
            <a:spLocks noGrp="1"/>
          </p:cNvSpPr>
          <p:nvPr>
            <p:ph type="sldNum" sz="quarter" idx="12"/>
          </p:nvPr>
        </p:nvSpPr>
        <p:spPr/>
        <p:txBody>
          <a:bodyPr/>
          <a:lstStyle/>
          <a:p>
            <a:fld id="{EB241CD2-1E45-42A3-B213-66A034DF9A3B}" type="slidenum">
              <a:rPr lang="en-GB" smtClean="0"/>
              <a:t>49</a:t>
            </a:fld>
            <a:endParaRPr lang="en-GB" dirty="0"/>
          </a:p>
        </p:txBody>
      </p:sp>
      <p:pic>
        <p:nvPicPr>
          <p:cNvPr id="6" name="Picture 5">
            <a:extLst>
              <a:ext uri="{FF2B5EF4-FFF2-40B4-BE49-F238E27FC236}">
                <a16:creationId xmlns:a16="http://schemas.microsoft.com/office/drawing/2014/main" id="{D0BDE58B-1FD1-4D84-9414-E5E246677ADA}"/>
              </a:ext>
            </a:extLst>
          </p:cNvPr>
          <p:cNvPicPr>
            <a:picLocks noChangeAspect="1"/>
          </p:cNvPicPr>
          <p:nvPr/>
        </p:nvPicPr>
        <p:blipFill>
          <a:blip r:embed="rId2"/>
          <a:stretch>
            <a:fillRect/>
          </a:stretch>
        </p:blipFill>
        <p:spPr>
          <a:xfrm>
            <a:off x="7613450" y="1450149"/>
            <a:ext cx="3410478" cy="2980297"/>
          </a:xfrm>
          <a:prstGeom prst="rect">
            <a:avLst/>
          </a:prstGeom>
        </p:spPr>
      </p:pic>
      <p:pic>
        <p:nvPicPr>
          <p:cNvPr id="5" name="Picture 4">
            <a:extLst>
              <a:ext uri="{FF2B5EF4-FFF2-40B4-BE49-F238E27FC236}">
                <a16:creationId xmlns:a16="http://schemas.microsoft.com/office/drawing/2014/main" id="{1F8EE134-A2A6-D7D1-A717-53C71E89D365}"/>
              </a:ext>
            </a:extLst>
          </p:cNvPr>
          <p:cNvPicPr>
            <a:picLocks noChangeAspect="1"/>
          </p:cNvPicPr>
          <p:nvPr/>
        </p:nvPicPr>
        <p:blipFill>
          <a:blip r:embed="rId3"/>
          <a:stretch>
            <a:fillRect/>
          </a:stretch>
        </p:blipFill>
        <p:spPr>
          <a:xfrm>
            <a:off x="6096000" y="4316839"/>
            <a:ext cx="5073132" cy="2240715"/>
          </a:xfrm>
          <a:prstGeom prst="rect">
            <a:avLst/>
          </a:prstGeom>
        </p:spPr>
      </p:pic>
      <p:pic>
        <p:nvPicPr>
          <p:cNvPr id="8" name="Picture 7">
            <a:extLst>
              <a:ext uri="{FF2B5EF4-FFF2-40B4-BE49-F238E27FC236}">
                <a16:creationId xmlns:a16="http://schemas.microsoft.com/office/drawing/2014/main" id="{F25B98DF-8DBD-735A-8DCF-688F156131CD}"/>
              </a:ext>
            </a:extLst>
          </p:cNvPr>
          <p:cNvPicPr>
            <a:picLocks noChangeAspect="1"/>
          </p:cNvPicPr>
          <p:nvPr/>
        </p:nvPicPr>
        <p:blipFill>
          <a:blip r:embed="rId4"/>
          <a:stretch>
            <a:fillRect/>
          </a:stretch>
        </p:blipFill>
        <p:spPr>
          <a:xfrm>
            <a:off x="1971057" y="2637653"/>
            <a:ext cx="3559845" cy="4220347"/>
          </a:xfrm>
          <a:prstGeom prst="rect">
            <a:avLst/>
          </a:prstGeom>
        </p:spPr>
      </p:pic>
      <p:sp>
        <p:nvSpPr>
          <p:cNvPr id="9" name="TextBox 8">
            <a:extLst>
              <a:ext uri="{FF2B5EF4-FFF2-40B4-BE49-F238E27FC236}">
                <a16:creationId xmlns:a16="http://schemas.microsoft.com/office/drawing/2014/main" id="{D2A17A07-3C0A-F66B-98D2-71905E34BDE4}"/>
              </a:ext>
            </a:extLst>
          </p:cNvPr>
          <p:cNvSpPr txBox="1"/>
          <p:nvPr/>
        </p:nvSpPr>
        <p:spPr>
          <a:xfrm>
            <a:off x="5888312" y="2940298"/>
            <a:ext cx="1507066" cy="1200329"/>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Why didn’t Orsted pull the plug much earlier</a:t>
            </a:r>
          </a:p>
        </p:txBody>
      </p:sp>
    </p:spTree>
    <p:extLst>
      <p:ext uri="{BB962C8B-B14F-4D97-AF65-F5344CB8AC3E}">
        <p14:creationId xmlns:p14="http://schemas.microsoft.com/office/powerpoint/2010/main" val="31264653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DC4C1-4620-3C94-53AF-EA64B2BA67A0}"/>
              </a:ext>
            </a:extLst>
          </p:cNvPr>
          <p:cNvSpPr>
            <a:spLocks noGrp="1"/>
          </p:cNvSpPr>
          <p:nvPr>
            <p:ph type="ctrTitle"/>
          </p:nvPr>
        </p:nvSpPr>
        <p:spPr>
          <a:xfrm>
            <a:off x="881743" y="2180066"/>
            <a:ext cx="8485262" cy="1767794"/>
          </a:xfrm>
        </p:spPr>
        <p:txBody>
          <a:bodyPr/>
          <a:lstStyle/>
          <a:p>
            <a:r>
              <a:rPr lang="en-US" dirty="0"/>
              <a:t>Background on Orsted</a:t>
            </a:r>
          </a:p>
        </p:txBody>
      </p:sp>
    </p:spTree>
    <p:extLst>
      <p:ext uri="{BB962C8B-B14F-4D97-AF65-F5344CB8AC3E}">
        <p14:creationId xmlns:p14="http://schemas.microsoft.com/office/powerpoint/2010/main" val="2014546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B3BFB-D25B-8799-2D9F-EBBE89A81DAC}"/>
              </a:ext>
            </a:extLst>
          </p:cNvPr>
          <p:cNvSpPr>
            <a:spLocks noGrp="1"/>
          </p:cNvSpPr>
          <p:nvPr>
            <p:ph type="title"/>
          </p:nvPr>
        </p:nvSpPr>
        <p:spPr/>
        <p:txBody>
          <a:bodyPr>
            <a:normAutofit fontScale="90000"/>
          </a:bodyPr>
          <a:lstStyle/>
          <a:p>
            <a:r>
              <a:rPr lang="en-US" dirty="0"/>
              <a:t>Basic Question about Orsted Write-off for New Jersey Project</a:t>
            </a:r>
          </a:p>
        </p:txBody>
      </p:sp>
      <p:sp>
        <p:nvSpPr>
          <p:cNvPr id="3" name="Content Placeholder 2">
            <a:extLst>
              <a:ext uri="{FF2B5EF4-FFF2-40B4-BE49-F238E27FC236}">
                <a16:creationId xmlns:a16="http://schemas.microsoft.com/office/drawing/2014/main" id="{D76FBE89-15AB-3FEC-9A53-FD2AA81DA5A3}"/>
              </a:ext>
            </a:extLst>
          </p:cNvPr>
          <p:cNvSpPr>
            <a:spLocks noGrp="1"/>
          </p:cNvSpPr>
          <p:nvPr>
            <p:ph idx="1"/>
          </p:nvPr>
        </p:nvSpPr>
        <p:spPr>
          <a:xfrm>
            <a:off x="406400" y="1209674"/>
            <a:ext cx="11158583" cy="5739765"/>
          </a:xfrm>
          <a:solidFill>
            <a:schemeClr val="bg1"/>
          </a:solidFill>
        </p:spPr>
        <p:txBody>
          <a:bodyPr>
            <a:normAutofit fontScale="92500" lnSpcReduction="10000"/>
          </a:bodyPr>
          <a:lstStyle/>
          <a:p>
            <a:r>
              <a:rPr lang="en-US" dirty="0"/>
              <a:t>How could you spend USD 3.5 billion and then take another hit of USD 2.1 billion in cancellation fees on a project where the total cost was about 6.8 billion.</a:t>
            </a:r>
          </a:p>
          <a:p>
            <a:r>
              <a:rPr lang="en-US" dirty="0"/>
              <a:t>Possible theories</a:t>
            </a:r>
          </a:p>
          <a:p>
            <a:pPr lvl="1"/>
            <a:r>
              <a:rPr lang="en-US" dirty="0"/>
              <a:t>Orsted explanation – big difficulty securing vessels on time  along large inflation in capital expenditures and difficulty in securing labor. Problem – this is supposed to be what Orsted is really good at – it is supposed to have subcontracts and understand the risks of delays.</a:t>
            </a:r>
          </a:p>
          <a:p>
            <a:pPr lvl="1"/>
            <a:r>
              <a:rPr lang="en-US" dirty="0"/>
              <a:t>Orsted is running out of financing capacity to fund projects and is over-stretched from a capital raising perspective</a:t>
            </a:r>
          </a:p>
          <a:p>
            <a:pPr lvl="1"/>
            <a:r>
              <a:rPr lang="en-US" dirty="0"/>
              <a:t>Orsted has been over-aggressive in bidding for projects that do not generate a return and/or revised estimation of the capacity factor and generation (never mentioned by Orsted management)</a:t>
            </a:r>
          </a:p>
          <a:p>
            <a:pPr lvl="1"/>
            <a:endParaRPr lang="en-US" dirty="0"/>
          </a:p>
          <a:p>
            <a:r>
              <a:rPr lang="en-US" dirty="0"/>
              <a:t>Question from Morgan Stanley</a:t>
            </a:r>
          </a:p>
          <a:p>
            <a:r>
              <a:rPr lang="en-US" dirty="0"/>
              <a:t>You seemed to have two very late-notice disappointments from suppliers on foundations and vessels during 2023, which, of course, was </a:t>
            </a:r>
            <a:r>
              <a:rPr lang="en-US" b="1" i="1" dirty="0"/>
              <a:t>very surprising</a:t>
            </a:r>
            <a:r>
              <a:rPr lang="en-US" dirty="0"/>
              <a:t> for a developer with such a strong track record such as yourselves.</a:t>
            </a:r>
          </a:p>
          <a:p>
            <a:r>
              <a:rPr lang="en-US" dirty="0"/>
              <a:t>Orsted Response</a:t>
            </a:r>
          </a:p>
          <a:p>
            <a:r>
              <a:rPr lang="en-US" dirty="0"/>
              <a:t>We got information, that first 20 monopiles and then a significant additional delay on a vessel, this was something which was new information to us. And that is where we’re saying the monopile facility was new, but during the conversations we’ve had with the supplier, we were not led to believe that this was an impact that was likely to happen to this scale. </a:t>
            </a:r>
          </a:p>
        </p:txBody>
      </p:sp>
      <p:sp>
        <p:nvSpPr>
          <p:cNvPr id="4" name="Slide Number Placeholder 3">
            <a:extLst>
              <a:ext uri="{FF2B5EF4-FFF2-40B4-BE49-F238E27FC236}">
                <a16:creationId xmlns:a16="http://schemas.microsoft.com/office/drawing/2014/main" id="{C5F8BF8B-2452-7A7A-6E7D-890CDAA4A99F}"/>
              </a:ext>
            </a:extLst>
          </p:cNvPr>
          <p:cNvSpPr>
            <a:spLocks noGrp="1"/>
          </p:cNvSpPr>
          <p:nvPr>
            <p:ph type="sldNum" sz="quarter" idx="12"/>
          </p:nvPr>
        </p:nvSpPr>
        <p:spPr/>
        <p:txBody>
          <a:bodyPr/>
          <a:lstStyle/>
          <a:p>
            <a:fld id="{EB241CD2-1E45-42A3-B213-66A034DF9A3B}" type="slidenum">
              <a:rPr lang="en-GB" smtClean="0"/>
              <a:t>50</a:t>
            </a:fld>
            <a:endParaRPr lang="en-GB" dirty="0"/>
          </a:p>
        </p:txBody>
      </p:sp>
    </p:spTree>
    <p:extLst>
      <p:ext uri="{BB962C8B-B14F-4D97-AF65-F5344CB8AC3E}">
        <p14:creationId xmlns:p14="http://schemas.microsoft.com/office/powerpoint/2010/main" val="16433888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7256C-F9C8-A0F3-A480-48AF293EA1BE}"/>
              </a:ext>
            </a:extLst>
          </p:cNvPr>
          <p:cNvSpPr>
            <a:spLocks noGrp="1"/>
          </p:cNvSpPr>
          <p:nvPr>
            <p:ph type="title"/>
          </p:nvPr>
        </p:nvSpPr>
        <p:spPr/>
        <p:txBody>
          <a:bodyPr>
            <a:normAutofit/>
          </a:bodyPr>
          <a:lstStyle/>
          <a:p>
            <a:r>
              <a:rPr lang="en-US" dirty="0"/>
              <a:t>More Specific Explanation of Ocean Wind</a:t>
            </a:r>
          </a:p>
        </p:txBody>
      </p:sp>
      <p:sp>
        <p:nvSpPr>
          <p:cNvPr id="3" name="Content Placeholder 2">
            <a:extLst>
              <a:ext uri="{FF2B5EF4-FFF2-40B4-BE49-F238E27FC236}">
                <a16:creationId xmlns:a16="http://schemas.microsoft.com/office/drawing/2014/main" id="{BCE662E3-68D0-BD2A-6381-7F58FA968DC8}"/>
              </a:ext>
            </a:extLst>
          </p:cNvPr>
          <p:cNvSpPr>
            <a:spLocks noGrp="1"/>
          </p:cNvSpPr>
          <p:nvPr>
            <p:ph idx="1"/>
          </p:nvPr>
        </p:nvSpPr>
        <p:spPr>
          <a:xfrm>
            <a:off x="406400" y="1209676"/>
            <a:ext cx="11088915" cy="2276340"/>
          </a:xfrm>
        </p:spPr>
        <p:txBody>
          <a:bodyPr>
            <a:normAutofit fontScale="92500" lnSpcReduction="20000"/>
          </a:bodyPr>
          <a:lstStyle/>
          <a:p>
            <a:r>
              <a:rPr lang="en-US" dirty="0"/>
              <a:t>So, what has happened, especially in Ocean Wind 1, which also under supply chain changes have been by far the bulk of these. Is that we have seen with centered, unfortunately around the vessels again, further significant delays on vessel availability, which in a project that was without any further float, meant that the delay of the overall project due to lacking backup vessel availability in the entire market, has now meant that </a:t>
            </a:r>
            <a:r>
              <a:rPr lang="en-US" b="1" i="1" dirty="0"/>
              <a:t>it would implicate a multi-year delay of the entire project</a:t>
            </a:r>
            <a:r>
              <a:rPr lang="en-US" dirty="0"/>
              <a:t>. What that would mean is that due to this significant additional delay caused by these supply chain delays, </a:t>
            </a:r>
            <a:r>
              <a:rPr lang="en-US" b="1" i="1" dirty="0"/>
              <a:t>we would be in a situation where we would need to go out and recontract all or very large scopes of the project at expectedly higher prices</a:t>
            </a:r>
            <a:r>
              <a:rPr lang="en-US" dirty="0"/>
              <a:t>. It meant massive impacts because of the uncertainty of needing to go out and recontract many of the scopes in Ocean Wind 1. That is why it is such a massive impact. </a:t>
            </a:r>
          </a:p>
        </p:txBody>
      </p:sp>
      <p:pic>
        <p:nvPicPr>
          <p:cNvPr id="5" name="Picture 4">
            <a:extLst>
              <a:ext uri="{FF2B5EF4-FFF2-40B4-BE49-F238E27FC236}">
                <a16:creationId xmlns:a16="http://schemas.microsoft.com/office/drawing/2014/main" id="{B8714C7F-8D2A-31B8-5165-3A884EB1F78A}"/>
              </a:ext>
            </a:extLst>
          </p:cNvPr>
          <p:cNvPicPr>
            <a:picLocks noChangeAspect="1"/>
          </p:cNvPicPr>
          <p:nvPr/>
        </p:nvPicPr>
        <p:blipFill>
          <a:blip r:embed="rId2"/>
          <a:stretch>
            <a:fillRect/>
          </a:stretch>
        </p:blipFill>
        <p:spPr>
          <a:xfrm>
            <a:off x="8486248" y="3693219"/>
            <a:ext cx="3009067" cy="2276340"/>
          </a:xfrm>
          <a:prstGeom prst="rect">
            <a:avLst/>
          </a:prstGeom>
        </p:spPr>
      </p:pic>
      <p:sp>
        <p:nvSpPr>
          <p:cNvPr id="6" name="TextBox 5">
            <a:extLst>
              <a:ext uri="{FF2B5EF4-FFF2-40B4-BE49-F238E27FC236}">
                <a16:creationId xmlns:a16="http://schemas.microsoft.com/office/drawing/2014/main" id="{79367D23-FE1B-CC5E-38D6-34614D626215}"/>
              </a:ext>
            </a:extLst>
          </p:cNvPr>
          <p:cNvSpPr txBox="1"/>
          <p:nvPr/>
        </p:nvSpPr>
        <p:spPr>
          <a:xfrm>
            <a:off x="595240" y="3429000"/>
            <a:ext cx="7625651" cy="3308598"/>
          </a:xfrm>
          <a:prstGeom prst="rect">
            <a:avLst/>
          </a:prstGeom>
          <a:solidFill>
            <a:schemeClr val="bg1"/>
          </a:solidFill>
        </p:spPr>
        <p:txBody>
          <a:bodyPr wrap="square">
            <a:spAutoFit/>
          </a:bodyPr>
          <a:lstStyle/>
          <a:p>
            <a:r>
              <a:rPr lang="en-US" sz="1900" dirty="0">
                <a:latin typeface="Arial" panose="020B0604020202020204" pitchFamily="34" charset="0"/>
                <a:cs typeface="Arial" panose="020B0604020202020204" pitchFamily="34" charset="0"/>
              </a:rPr>
              <a:t>On the Ocean Wind 1 project, we had a book value of 13 billion DKK at the end of Q3 (about 2 billion USD). So, that's roughly what we've spent on that project. </a:t>
            </a:r>
            <a:r>
              <a:rPr lang="en-US" sz="1900">
                <a:latin typeface="Arial" panose="020B0604020202020204" pitchFamily="34" charset="0"/>
                <a:cs typeface="Arial" panose="020B0604020202020204" pitchFamily="34" charset="0"/>
              </a:rPr>
              <a:t>We </a:t>
            </a:r>
            <a:r>
              <a:rPr lang="en-US" sz="1900" dirty="0">
                <a:latin typeface="Arial" panose="020B0604020202020204" pitchFamily="34" charset="0"/>
                <a:cs typeface="Arial" panose="020B0604020202020204" pitchFamily="34" charset="0"/>
              </a:rPr>
              <a:t>are having a large cancellation fee from, from walking away from this project. But at the same time, we are also not having to spend the large Capex on this project, which should give a relief on the on the capital structure in the shorter term.</a:t>
            </a:r>
          </a:p>
          <a:p>
            <a:r>
              <a:rPr lang="en-US" sz="1900" dirty="0">
                <a:latin typeface="Arial" panose="020B0604020202020204" pitchFamily="34" charset="0"/>
                <a:cs typeface="Arial" panose="020B0604020202020204" pitchFamily="34" charset="0"/>
              </a:rPr>
              <a:t>Now remember it differs a lot depending on what region you are in, what project it is that you are looking into, what scope it is. So, there's a lot of different metrics here. But I think if we talk the remaining larger US projects, I think the indications that we've been giving before is the roughly 6 million USD per megawatt.</a:t>
            </a:r>
          </a:p>
        </p:txBody>
      </p:sp>
      <p:sp>
        <p:nvSpPr>
          <p:cNvPr id="4" name="Slide Number Placeholder 3">
            <a:extLst>
              <a:ext uri="{FF2B5EF4-FFF2-40B4-BE49-F238E27FC236}">
                <a16:creationId xmlns:a16="http://schemas.microsoft.com/office/drawing/2014/main" id="{41DC7156-CE4C-D6EF-CE27-F61EB65379C9}"/>
              </a:ext>
            </a:extLst>
          </p:cNvPr>
          <p:cNvSpPr>
            <a:spLocks noGrp="1"/>
          </p:cNvSpPr>
          <p:nvPr>
            <p:ph type="sldNum" sz="quarter" idx="12"/>
          </p:nvPr>
        </p:nvSpPr>
        <p:spPr/>
        <p:txBody>
          <a:bodyPr/>
          <a:lstStyle/>
          <a:p>
            <a:fld id="{EB241CD2-1E45-42A3-B213-66A034DF9A3B}" type="slidenum">
              <a:rPr lang="en-GB" smtClean="0"/>
              <a:t>51</a:t>
            </a:fld>
            <a:endParaRPr lang="en-GB" dirty="0"/>
          </a:p>
        </p:txBody>
      </p:sp>
    </p:spTree>
    <p:extLst>
      <p:ext uri="{BB962C8B-B14F-4D97-AF65-F5344CB8AC3E}">
        <p14:creationId xmlns:p14="http://schemas.microsoft.com/office/powerpoint/2010/main" val="5744944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B0D72-A8F8-4F62-12EE-361EC13D02EA}"/>
              </a:ext>
            </a:extLst>
          </p:cNvPr>
          <p:cNvSpPr>
            <a:spLocks noGrp="1"/>
          </p:cNvSpPr>
          <p:nvPr>
            <p:ph type="title"/>
          </p:nvPr>
        </p:nvSpPr>
        <p:spPr/>
        <p:txBody>
          <a:bodyPr>
            <a:normAutofit fontScale="90000"/>
          </a:bodyPr>
          <a:lstStyle/>
          <a:p>
            <a:r>
              <a:rPr lang="en-US" dirty="0"/>
              <a:t>Comment by Investor on Orsted and Any Corporation as Sum of Projects</a:t>
            </a:r>
          </a:p>
        </p:txBody>
      </p:sp>
      <p:sp>
        <p:nvSpPr>
          <p:cNvPr id="3" name="Content Placeholder 2">
            <a:extLst>
              <a:ext uri="{FF2B5EF4-FFF2-40B4-BE49-F238E27FC236}">
                <a16:creationId xmlns:a16="http://schemas.microsoft.com/office/drawing/2014/main" id="{0D0D2949-FD11-05EE-0592-B0B928EE65A5}"/>
              </a:ext>
            </a:extLst>
          </p:cNvPr>
          <p:cNvSpPr>
            <a:spLocks noGrp="1"/>
          </p:cNvSpPr>
          <p:nvPr>
            <p:ph idx="1"/>
          </p:nvPr>
        </p:nvSpPr>
        <p:spPr>
          <a:xfrm>
            <a:off x="406400" y="1209674"/>
            <a:ext cx="9408160" cy="5069205"/>
          </a:xfrm>
        </p:spPr>
        <p:txBody>
          <a:bodyPr>
            <a:normAutofit lnSpcReduction="10000"/>
          </a:bodyPr>
          <a:lstStyle/>
          <a:p>
            <a:pPr marL="0" indent="0">
              <a:buNone/>
            </a:pPr>
            <a:r>
              <a:rPr lang="en-US" dirty="0"/>
              <a:t>The following is a statement from and investor about the value of existing assets versus the speculative value of development assets in an earnings conference call.</a:t>
            </a:r>
          </a:p>
          <a:p>
            <a:r>
              <a:rPr lang="en-US" dirty="0"/>
              <a:t>Analysts on this call probably get the same question I get every day. That question is what is the the valuation of Orsted’s existing assets? And I'm sure you get similar questions, but the question tells you something. It tells you that </a:t>
            </a:r>
            <a:r>
              <a:rPr lang="en-US" b="1" i="1" dirty="0"/>
              <a:t>investors do understand that you have a portfolio of operating assets that are valuable</a:t>
            </a:r>
            <a:r>
              <a:rPr lang="en-US" dirty="0"/>
              <a:t>.</a:t>
            </a:r>
          </a:p>
          <a:p>
            <a:r>
              <a:rPr lang="en-US" dirty="0"/>
              <a:t>But what </a:t>
            </a:r>
            <a:r>
              <a:rPr lang="en-US" b="1" i="1" dirty="0"/>
              <a:t>investors are not buying is the conditional stuff </a:t>
            </a:r>
            <a:r>
              <a:rPr lang="en-US" dirty="0"/>
              <a:t>(related to the development of new assets). Investors do not like to hear we (Orsted) hope to build this if type thing, if we get the tax credit, if we get a bump in the tax credit, if we can negotiate better terms, etcetera. So, I feel like if you guys in your strategy update can come with a base plan that is really dependable and is as reliable as people think the existing constructed assets are, and I think you'll get credit for that. And what I hope you'll be able to do is, is take away any pieces of it where there's still an uncertainty or something that people have to buy into a belief. Because it seems to me that the share price at the moment is telling us that nobody wants to believe in any of those kind of development uncertainties anymore. </a:t>
            </a:r>
          </a:p>
        </p:txBody>
      </p:sp>
      <p:sp>
        <p:nvSpPr>
          <p:cNvPr id="5" name="Slide Number Placeholder 4">
            <a:extLst>
              <a:ext uri="{FF2B5EF4-FFF2-40B4-BE49-F238E27FC236}">
                <a16:creationId xmlns:a16="http://schemas.microsoft.com/office/drawing/2014/main" id="{DC353AE7-5C89-28DE-8EDB-D7E7687C0324}"/>
              </a:ext>
            </a:extLst>
          </p:cNvPr>
          <p:cNvSpPr>
            <a:spLocks noGrp="1"/>
          </p:cNvSpPr>
          <p:nvPr>
            <p:ph type="sldNum" sz="quarter" idx="12"/>
          </p:nvPr>
        </p:nvSpPr>
        <p:spPr/>
        <p:txBody>
          <a:bodyPr/>
          <a:lstStyle/>
          <a:p>
            <a:fld id="{EB241CD2-1E45-42A3-B213-66A034DF9A3B}" type="slidenum">
              <a:rPr lang="en-GB" smtClean="0"/>
              <a:t>52</a:t>
            </a:fld>
            <a:endParaRPr lang="en-GB" dirty="0"/>
          </a:p>
        </p:txBody>
      </p:sp>
      <p:sp>
        <p:nvSpPr>
          <p:cNvPr id="4" name="TextBox 3">
            <a:extLst>
              <a:ext uri="{FF2B5EF4-FFF2-40B4-BE49-F238E27FC236}">
                <a16:creationId xmlns:a16="http://schemas.microsoft.com/office/drawing/2014/main" id="{51910A06-49C8-BFF2-BEF9-B5532936FD68}"/>
              </a:ext>
            </a:extLst>
          </p:cNvPr>
          <p:cNvSpPr txBox="1"/>
          <p:nvPr/>
        </p:nvSpPr>
        <p:spPr>
          <a:xfrm>
            <a:off x="10158550" y="1331595"/>
            <a:ext cx="1798319" cy="3970318"/>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Translation:</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It is absurd when making a valuation of a portfolio of assets to assume a constant cost of capital.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Any corporation is a portfolio of assets</a:t>
            </a:r>
          </a:p>
        </p:txBody>
      </p:sp>
    </p:spTree>
    <p:extLst>
      <p:ext uri="{BB962C8B-B14F-4D97-AF65-F5344CB8AC3E}">
        <p14:creationId xmlns:p14="http://schemas.microsoft.com/office/powerpoint/2010/main" val="9492068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8B044-5498-750C-C9DE-85EB369D4FCF}"/>
              </a:ext>
            </a:extLst>
          </p:cNvPr>
          <p:cNvSpPr>
            <a:spLocks noGrp="1"/>
          </p:cNvSpPr>
          <p:nvPr>
            <p:ph type="title"/>
          </p:nvPr>
        </p:nvSpPr>
        <p:spPr/>
        <p:txBody>
          <a:bodyPr>
            <a:normAutofit/>
          </a:bodyPr>
          <a:lstStyle/>
          <a:p>
            <a:r>
              <a:rPr lang="en-US" dirty="0"/>
              <a:t>Back of Envelope Value Calculations for Abandonment</a:t>
            </a:r>
          </a:p>
        </p:txBody>
      </p:sp>
      <p:sp>
        <p:nvSpPr>
          <p:cNvPr id="3" name="Content Placeholder 2">
            <a:extLst>
              <a:ext uri="{FF2B5EF4-FFF2-40B4-BE49-F238E27FC236}">
                <a16:creationId xmlns:a16="http://schemas.microsoft.com/office/drawing/2014/main" id="{B065E4F6-ECB2-12E1-C1E2-9BC579542D32}"/>
              </a:ext>
            </a:extLst>
          </p:cNvPr>
          <p:cNvSpPr>
            <a:spLocks noGrp="1"/>
          </p:cNvSpPr>
          <p:nvPr>
            <p:ph idx="1"/>
          </p:nvPr>
        </p:nvSpPr>
        <p:spPr/>
        <p:txBody>
          <a:bodyPr/>
          <a:lstStyle/>
          <a:p>
            <a:r>
              <a:rPr lang="en-US" dirty="0"/>
              <a:t>How would you make an analysis of the value lost from abandonment of the project relative to the amount earned above the cost of capital on the equity invested in all of the other projects. My calculation shows that the loss on the abandonment and cancellation fees exceeds the amount Orsted could earn on all of its other projects. It is more difficult to make simple calculations using PMT, PV and WACC concepts.</a:t>
            </a:r>
          </a:p>
          <a:p>
            <a:r>
              <a:rPr lang="en-US" dirty="0"/>
              <a:t>Steps to compute</a:t>
            </a:r>
          </a:p>
          <a:p>
            <a:pPr lvl="1"/>
            <a:r>
              <a:rPr lang="en-US" dirty="0"/>
              <a:t>Levelised income on the equity balance from WACC calculations</a:t>
            </a:r>
          </a:p>
          <a:p>
            <a:pPr lvl="1"/>
            <a:r>
              <a:rPr lang="en-US" dirty="0"/>
              <a:t>PV of income at the cost of equity allows premium calculation</a:t>
            </a:r>
          </a:p>
          <a:p>
            <a:r>
              <a:rPr lang="en-US" dirty="0"/>
              <a:t>Political risk in USA wiped out all of the economic profit on Orsted’s other projects.</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FD93C25E-A82C-AE37-F776-F27F1D44968E}"/>
              </a:ext>
            </a:extLst>
          </p:cNvPr>
          <p:cNvSpPr>
            <a:spLocks noGrp="1"/>
          </p:cNvSpPr>
          <p:nvPr>
            <p:ph type="sldNum" sz="quarter" idx="12"/>
          </p:nvPr>
        </p:nvSpPr>
        <p:spPr/>
        <p:txBody>
          <a:bodyPr/>
          <a:lstStyle/>
          <a:p>
            <a:fld id="{EB241CD2-1E45-42A3-B213-66A034DF9A3B}" type="slidenum">
              <a:rPr lang="en-GB" smtClean="0"/>
              <a:t>53</a:t>
            </a:fld>
            <a:endParaRPr lang="en-GB" dirty="0"/>
          </a:p>
        </p:txBody>
      </p:sp>
      <p:pic>
        <p:nvPicPr>
          <p:cNvPr id="5" name="Picture 4">
            <a:extLst>
              <a:ext uri="{FF2B5EF4-FFF2-40B4-BE49-F238E27FC236}">
                <a16:creationId xmlns:a16="http://schemas.microsoft.com/office/drawing/2014/main" id="{B8289D5E-5B7C-C6DD-3E3D-2C91061DFFBC}"/>
              </a:ext>
            </a:extLst>
          </p:cNvPr>
          <p:cNvPicPr>
            <a:picLocks noChangeAspect="1"/>
          </p:cNvPicPr>
          <p:nvPr/>
        </p:nvPicPr>
        <p:blipFill>
          <a:blip r:embed="rId2"/>
          <a:stretch>
            <a:fillRect/>
          </a:stretch>
        </p:blipFill>
        <p:spPr>
          <a:xfrm>
            <a:off x="1518082" y="4148566"/>
            <a:ext cx="7482695" cy="2709434"/>
          </a:xfrm>
          <a:prstGeom prst="rect">
            <a:avLst/>
          </a:prstGeom>
        </p:spPr>
      </p:pic>
      <p:cxnSp>
        <p:nvCxnSpPr>
          <p:cNvPr id="7" name="Straight Arrow Connector 6">
            <a:extLst>
              <a:ext uri="{FF2B5EF4-FFF2-40B4-BE49-F238E27FC236}">
                <a16:creationId xmlns:a16="http://schemas.microsoft.com/office/drawing/2014/main" id="{3A107832-38DF-9098-21B4-8E374B41D193}"/>
              </a:ext>
            </a:extLst>
          </p:cNvPr>
          <p:cNvCxnSpPr>
            <a:cxnSpLocks/>
          </p:cNvCxnSpPr>
          <p:nvPr/>
        </p:nvCxnSpPr>
        <p:spPr>
          <a:xfrm flipH="1">
            <a:off x="8013096" y="4389120"/>
            <a:ext cx="1629065" cy="21161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82013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E505A-71C9-67E0-F0C2-06E2A34933C9}"/>
              </a:ext>
            </a:extLst>
          </p:cNvPr>
          <p:cNvSpPr>
            <a:spLocks noGrp="1"/>
          </p:cNvSpPr>
          <p:nvPr>
            <p:ph type="title"/>
          </p:nvPr>
        </p:nvSpPr>
        <p:spPr/>
        <p:txBody>
          <a:bodyPr>
            <a:normAutofit fontScale="90000"/>
          </a:bodyPr>
          <a:lstStyle/>
          <a:p>
            <a:r>
              <a:rPr lang="en-US" dirty="0"/>
              <a:t>A Better Description of Orsted and Idiocy of WACC Premium</a:t>
            </a:r>
          </a:p>
        </p:txBody>
      </p:sp>
      <p:sp>
        <p:nvSpPr>
          <p:cNvPr id="3" name="Content Placeholder 2">
            <a:extLst>
              <a:ext uri="{FF2B5EF4-FFF2-40B4-BE49-F238E27FC236}">
                <a16:creationId xmlns:a16="http://schemas.microsoft.com/office/drawing/2014/main" id="{21DFAB41-A8E1-7EDC-A465-D82AFAFECEB0}"/>
              </a:ext>
            </a:extLst>
          </p:cNvPr>
          <p:cNvSpPr>
            <a:spLocks noGrp="1"/>
          </p:cNvSpPr>
          <p:nvPr>
            <p:ph idx="1"/>
          </p:nvPr>
        </p:nvSpPr>
        <p:spPr>
          <a:xfrm>
            <a:off x="406400" y="1209674"/>
            <a:ext cx="6908799" cy="5648325"/>
          </a:xfrm>
          <a:solidFill>
            <a:schemeClr val="bg1"/>
          </a:solidFill>
        </p:spPr>
        <p:txBody>
          <a:bodyPr>
            <a:normAutofit/>
          </a:bodyPr>
          <a:lstStyle/>
          <a:p>
            <a:r>
              <a:rPr lang="en-US" dirty="0"/>
              <a:t>A Venture Capital Firm</a:t>
            </a:r>
          </a:p>
          <a:p>
            <a:pPr lvl="1"/>
            <a:r>
              <a:rPr lang="en-US" dirty="0"/>
              <a:t>Goes Around the World</a:t>
            </a:r>
          </a:p>
          <a:p>
            <a:pPr lvl="1"/>
            <a:r>
              <a:rPr lang="en-US" dirty="0"/>
              <a:t>Invests in very early-stage projects</a:t>
            </a:r>
          </a:p>
          <a:p>
            <a:pPr lvl="1"/>
            <a:r>
              <a:rPr lang="en-US" dirty="0"/>
              <a:t>Invests in projects with low probability of success</a:t>
            </a:r>
          </a:p>
          <a:p>
            <a:r>
              <a:rPr lang="en-US" dirty="0"/>
              <a:t>A Quasi EPC Company</a:t>
            </a:r>
          </a:p>
          <a:p>
            <a:pPr lvl="1"/>
            <a:r>
              <a:rPr lang="en-US" dirty="0"/>
              <a:t>Signs Contracts</a:t>
            </a:r>
          </a:p>
          <a:p>
            <a:pPr lvl="1"/>
            <a:r>
              <a:rPr lang="en-US" dirty="0"/>
              <a:t>Procures Equipment</a:t>
            </a:r>
          </a:p>
          <a:p>
            <a:pPr lvl="1"/>
            <a:r>
              <a:rPr lang="en-US" dirty="0"/>
              <a:t>Secures Vessels and Labor</a:t>
            </a:r>
          </a:p>
          <a:p>
            <a:pPr lvl="1"/>
            <a:r>
              <a:rPr lang="en-US" dirty="0"/>
              <a:t>Installs Facilities</a:t>
            </a:r>
          </a:p>
          <a:p>
            <a:r>
              <a:rPr lang="en-US" dirty="0"/>
              <a:t>A Holder of Boring Assets</a:t>
            </a:r>
          </a:p>
          <a:p>
            <a:pPr lvl="1"/>
            <a:r>
              <a:rPr lang="en-US" dirty="0"/>
              <a:t>Manages O&amp;M</a:t>
            </a:r>
          </a:p>
          <a:p>
            <a:pPr lvl="1"/>
            <a:r>
              <a:rPr lang="en-US" dirty="0"/>
              <a:t>Measures the Wind</a:t>
            </a:r>
          </a:p>
          <a:p>
            <a:r>
              <a:rPr lang="en-US" dirty="0"/>
              <a:t>Big Question: Is Orsted Managing These Aspects of Business Well</a:t>
            </a:r>
          </a:p>
          <a:p>
            <a:r>
              <a:rPr lang="en-US" dirty="0"/>
              <a:t>Are the risks of these different activities incorporated in the famous WACC plus premium (of course not)</a:t>
            </a:r>
          </a:p>
        </p:txBody>
      </p:sp>
      <p:sp>
        <p:nvSpPr>
          <p:cNvPr id="4" name="Slide Number Placeholder 3">
            <a:extLst>
              <a:ext uri="{FF2B5EF4-FFF2-40B4-BE49-F238E27FC236}">
                <a16:creationId xmlns:a16="http://schemas.microsoft.com/office/drawing/2014/main" id="{5A4391D0-FA73-8745-889E-98279F591E5D}"/>
              </a:ext>
            </a:extLst>
          </p:cNvPr>
          <p:cNvSpPr>
            <a:spLocks noGrp="1"/>
          </p:cNvSpPr>
          <p:nvPr>
            <p:ph type="sldNum" sz="quarter" idx="12"/>
          </p:nvPr>
        </p:nvSpPr>
        <p:spPr/>
        <p:txBody>
          <a:bodyPr/>
          <a:lstStyle/>
          <a:p>
            <a:fld id="{EB241CD2-1E45-42A3-B213-66A034DF9A3B}" type="slidenum">
              <a:rPr lang="en-GB" smtClean="0"/>
              <a:t>54</a:t>
            </a:fld>
            <a:endParaRPr lang="en-GB" dirty="0"/>
          </a:p>
        </p:txBody>
      </p:sp>
      <p:sp>
        <p:nvSpPr>
          <p:cNvPr id="5" name="TextBox 4">
            <a:extLst>
              <a:ext uri="{FF2B5EF4-FFF2-40B4-BE49-F238E27FC236}">
                <a16:creationId xmlns:a16="http://schemas.microsoft.com/office/drawing/2014/main" id="{19280199-C34D-5384-43B1-2A38985F711A}"/>
              </a:ext>
            </a:extLst>
          </p:cNvPr>
          <p:cNvSpPr txBox="1"/>
          <p:nvPr/>
        </p:nvSpPr>
        <p:spPr>
          <a:xfrm>
            <a:off x="7724219" y="1044368"/>
            <a:ext cx="4328160" cy="1477328"/>
          </a:xfrm>
          <a:prstGeom prst="rect">
            <a:avLst/>
          </a:prstGeom>
          <a:solidFill>
            <a:srgbClr val="FFFF00"/>
          </a:solidFill>
        </p:spPr>
        <p:txBody>
          <a:bodyPr wrap="square" rtlCol="0">
            <a:spAutoFit/>
          </a:bodyPr>
          <a:lstStyle/>
          <a:p>
            <a:r>
              <a:rPr lang="en-US" dirty="0"/>
              <a:t>In managing venture capital, does Orsted exit the investments at the appropriate time, does the company assess probability of failure well, does the company manage the timing of expenditures well.</a:t>
            </a:r>
          </a:p>
        </p:txBody>
      </p:sp>
      <p:sp>
        <p:nvSpPr>
          <p:cNvPr id="6" name="TextBox 5">
            <a:extLst>
              <a:ext uri="{FF2B5EF4-FFF2-40B4-BE49-F238E27FC236}">
                <a16:creationId xmlns:a16="http://schemas.microsoft.com/office/drawing/2014/main" id="{60EC3A68-E99B-9630-66ED-0A52DA25CE96}"/>
              </a:ext>
            </a:extLst>
          </p:cNvPr>
          <p:cNvSpPr txBox="1"/>
          <p:nvPr/>
        </p:nvSpPr>
        <p:spPr>
          <a:xfrm>
            <a:off x="7724219" y="3433671"/>
            <a:ext cx="4328160" cy="1200329"/>
          </a:xfrm>
          <a:prstGeom prst="rect">
            <a:avLst/>
          </a:prstGeom>
          <a:solidFill>
            <a:schemeClr val="accent1">
              <a:lumMod val="40000"/>
              <a:lumOff val="60000"/>
            </a:schemeClr>
          </a:solidFill>
        </p:spPr>
        <p:txBody>
          <a:bodyPr wrap="square" rtlCol="0">
            <a:spAutoFit/>
          </a:bodyPr>
          <a:lstStyle/>
          <a:p>
            <a:r>
              <a:rPr lang="en-US" dirty="0"/>
              <a:t>In managing construction, does Orsted limit risk of over-runs well; does it sign effective contracts with suppliers; does the company have an appropriate labor force. </a:t>
            </a:r>
          </a:p>
        </p:txBody>
      </p:sp>
      <p:sp>
        <p:nvSpPr>
          <p:cNvPr id="7" name="TextBox 6">
            <a:extLst>
              <a:ext uri="{FF2B5EF4-FFF2-40B4-BE49-F238E27FC236}">
                <a16:creationId xmlns:a16="http://schemas.microsoft.com/office/drawing/2014/main" id="{E472ABB5-2094-5015-DE98-5E4B8ECCF963}"/>
              </a:ext>
            </a:extLst>
          </p:cNvPr>
          <p:cNvSpPr txBox="1"/>
          <p:nvPr/>
        </p:nvSpPr>
        <p:spPr>
          <a:xfrm>
            <a:off x="7724219" y="5309818"/>
            <a:ext cx="4328160" cy="1477328"/>
          </a:xfrm>
          <a:prstGeom prst="rect">
            <a:avLst/>
          </a:prstGeom>
          <a:solidFill>
            <a:schemeClr val="accent4">
              <a:lumMod val="40000"/>
              <a:lumOff val="60000"/>
            </a:schemeClr>
          </a:solidFill>
        </p:spPr>
        <p:txBody>
          <a:bodyPr wrap="square" rtlCol="0">
            <a:spAutoFit/>
          </a:bodyPr>
          <a:lstStyle/>
          <a:p>
            <a:r>
              <a:rPr lang="en-US" dirty="0"/>
              <a:t>In managing its portfolio of boring assets, does it present the cash flow stability well; does it show cash flow and debt service; does it allow investors to compute the value of assets that have been constructed. </a:t>
            </a:r>
          </a:p>
        </p:txBody>
      </p:sp>
    </p:spTree>
    <p:extLst>
      <p:ext uri="{BB962C8B-B14F-4D97-AF65-F5344CB8AC3E}">
        <p14:creationId xmlns:p14="http://schemas.microsoft.com/office/powerpoint/2010/main" val="25401748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975B0-12B0-23E3-40B8-5D1D8D50CD66}"/>
              </a:ext>
            </a:extLst>
          </p:cNvPr>
          <p:cNvSpPr>
            <a:spLocks noGrp="1"/>
          </p:cNvSpPr>
          <p:nvPr>
            <p:ph type="title"/>
          </p:nvPr>
        </p:nvSpPr>
        <p:spPr/>
        <p:txBody>
          <a:bodyPr/>
          <a:lstStyle/>
          <a:p>
            <a:r>
              <a:rPr lang="en-US" dirty="0"/>
              <a:t>Sunrise Wind in US</a:t>
            </a:r>
          </a:p>
        </p:txBody>
      </p:sp>
      <p:sp>
        <p:nvSpPr>
          <p:cNvPr id="3" name="Content Placeholder 2">
            <a:extLst>
              <a:ext uri="{FF2B5EF4-FFF2-40B4-BE49-F238E27FC236}">
                <a16:creationId xmlns:a16="http://schemas.microsoft.com/office/drawing/2014/main" id="{1C7988AB-ECCE-3C77-8EA8-0C5BCC9957BF}"/>
              </a:ext>
            </a:extLst>
          </p:cNvPr>
          <p:cNvSpPr>
            <a:spLocks noGrp="1"/>
          </p:cNvSpPr>
          <p:nvPr>
            <p:ph idx="1"/>
          </p:nvPr>
        </p:nvSpPr>
        <p:spPr/>
        <p:txBody>
          <a:bodyPr/>
          <a:lstStyle/>
          <a:p>
            <a:r>
              <a:rPr lang="en-US" dirty="0"/>
              <a:t>Corporate Financing versus Project Finance</a:t>
            </a:r>
          </a:p>
          <a:p>
            <a:endParaRPr lang="en-US" dirty="0"/>
          </a:p>
        </p:txBody>
      </p:sp>
      <p:sp>
        <p:nvSpPr>
          <p:cNvPr id="4" name="Slide Number Placeholder 3">
            <a:extLst>
              <a:ext uri="{FF2B5EF4-FFF2-40B4-BE49-F238E27FC236}">
                <a16:creationId xmlns:a16="http://schemas.microsoft.com/office/drawing/2014/main" id="{6B2E49EB-563D-87B2-27DC-72389294AD16}"/>
              </a:ext>
            </a:extLst>
          </p:cNvPr>
          <p:cNvSpPr>
            <a:spLocks noGrp="1"/>
          </p:cNvSpPr>
          <p:nvPr>
            <p:ph type="sldNum" sz="quarter" idx="12"/>
          </p:nvPr>
        </p:nvSpPr>
        <p:spPr/>
        <p:txBody>
          <a:bodyPr/>
          <a:lstStyle/>
          <a:p>
            <a:fld id="{EB241CD2-1E45-42A3-B213-66A034DF9A3B}" type="slidenum">
              <a:rPr lang="en-GB" smtClean="0"/>
              <a:t>55</a:t>
            </a:fld>
            <a:endParaRPr lang="en-GB" dirty="0"/>
          </a:p>
        </p:txBody>
      </p:sp>
      <p:pic>
        <p:nvPicPr>
          <p:cNvPr id="6" name="Picture 5">
            <a:extLst>
              <a:ext uri="{FF2B5EF4-FFF2-40B4-BE49-F238E27FC236}">
                <a16:creationId xmlns:a16="http://schemas.microsoft.com/office/drawing/2014/main" id="{6FB3314A-B92F-708A-0139-341E07E79300}"/>
              </a:ext>
            </a:extLst>
          </p:cNvPr>
          <p:cNvPicPr>
            <a:picLocks noChangeAspect="1"/>
          </p:cNvPicPr>
          <p:nvPr/>
        </p:nvPicPr>
        <p:blipFill>
          <a:blip r:embed="rId2"/>
          <a:stretch>
            <a:fillRect/>
          </a:stretch>
        </p:blipFill>
        <p:spPr>
          <a:xfrm>
            <a:off x="1453911" y="2389524"/>
            <a:ext cx="9284177" cy="3778444"/>
          </a:xfrm>
          <a:prstGeom prst="rect">
            <a:avLst/>
          </a:prstGeom>
        </p:spPr>
      </p:pic>
    </p:spTree>
    <p:extLst>
      <p:ext uri="{BB962C8B-B14F-4D97-AF65-F5344CB8AC3E}">
        <p14:creationId xmlns:p14="http://schemas.microsoft.com/office/powerpoint/2010/main" val="15307944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FE19B-B390-36E7-E9F0-441893CB7F34}"/>
              </a:ext>
            </a:extLst>
          </p:cNvPr>
          <p:cNvSpPr>
            <a:spLocks noGrp="1"/>
          </p:cNvSpPr>
          <p:nvPr>
            <p:ph type="title"/>
          </p:nvPr>
        </p:nvSpPr>
        <p:spPr/>
        <p:txBody>
          <a:bodyPr/>
          <a:lstStyle/>
          <a:p>
            <a:r>
              <a:rPr lang="en-US" dirty="0"/>
              <a:t>Finance Theory</a:t>
            </a:r>
          </a:p>
        </p:txBody>
      </p:sp>
      <p:sp>
        <p:nvSpPr>
          <p:cNvPr id="3" name="Content Placeholder 2">
            <a:extLst>
              <a:ext uri="{FF2B5EF4-FFF2-40B4-BE49-F238E27FC236}">
                <a16:creationId xmlns:a16="http://schemas.microsoft.com/office/drawing/2014/main" id="{5941B1B3-EF3C-546F-0BF2-A893CE3E74A2}"/>
              </a:ext>
            </a:extLst>
          </p:cNvPr>
          <p:cNvSpPr>
            <a:spLocks noGrp="1"/>
          </p:cNvSpPr>
          <p:nvPr>
            <p:ph idx="1"/>
          </p:nvPr>
        </p:nvSpPr>
        <p:spPr>
          <a:xfrm>
            <a:off x="461818" y="1246909"/>
            <a:ext cx="6600341" cy="4276436"/>
          </a:xfrm>
        </p:spPr>
        <p:txBody>
          <a:bodyPr>
            <a:normAutofit lnSpcReduction="10000"/>
          </a:bodyPr>
          <a:lstStyle/>
          <a:p>
            <a:r>
              <a:rPr lang="en-US" dirty="0"/>
              <a:t>Miller and Modigliani and APV</a:t>
            </a:r>
          </a:p>
          <a:p>
            <a:r>
              <a:rPr lang="en-US" dirty="0"/>
              <a:t>Debt Level and Risk in Project Finance</a:t>
            </a:r>
          </a:p>
          <a:p>
            <a:r>
              <a:rPr lang="en-US" dirty="0"/>
              <a:t>Un-gear and Re-gear Beta is ridiculous in project finance (and maybe in any finance).</a:t>
            </a:r>
          </a:p>
          <a:p>
            <a:r>
              <a:rPr lang="en-US" dirty="0"/>
              <a:t>Why Equity IRR rather than Project IRR is used in project finance</a:t>
            </a:r>
          </a:p>
          <a:p>
            <a:r>
              <a:rPr lang="en-US" dirty="0"/>
              <a:t>Problem with cash on the balance sheet</a:t>
            </a:r>
          </a:p>
          <a:p>
            <a:r>
              <a:rPr lang="en-US" dirty="0"/>
              <a:t>Much bigger problem  because of IRR mathematics – if the cash must be financed by equity and not a mixture of debt and equity.</a:t>
            </a:r>
          </a:p>
          <a:p>
            <a:r>
              <a:rPr lang="en-US" dirty="0"/>
              <a:t>This is one of the issues that arise with putting a cash reserve on the balance sheet to resolve the interest expense versus debt service problem</a:t>
            </a:r>
          </a:p>
          <a:p>
            <a:endParaRPr lang="en-US" dirty="0"/>
          </a:p>
          <a:p>
            <a:endParaRPr lang="en-US" dirty="0"/>
          </a:p>
        </p:txBody>
      </p:sp>
      <p:pic>
        <p:nvPicPr>
          <p:cNvPr id="4" name="Picture 3">
            <a:extLst>
              <a:ext uri="{FF2B5EF4-FFF2-40B4-BE49-F238E27FC236}">
                <a16:creationId xmlns:a16="http://schemas.microsoft.com/office/drawing/2014/main" id="{EE021A18-928E-4C35-ECD9-2BA794ECB0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7422" y="1997682"/>
            <a:ext cx="3251797" cy="2862635"/>
          </a:xfrm>
          <a:prstGeom prst="rect">
            <a:avLst/>
          </a:prstGeom>
        </p:spPr>
      </p:pic>
    </p:spTree>
    <p:extLst>
      <p:ext uri="{BB962C8B-B14F-4D97-AF65-F5344CB8AC3E}">
        <p14:creationId xmlns:p14="http://schemas.microsoft.com/office/powerpoint/2010/main" val="10132207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8CB43-9EB8-1356-E260-67E47A7CC977}"/>
              </a:ext>
            </a:extLst>
          </p:cNvPr>
          <p:cNvSpPr>
            <a:spLocks noGrp="1"/>
          </p:cNvSpPr>
          <p:nvPr>
            <p:ph type="title"/>
          </p:nvPr>
        </p:nvSpPr>
        <p:spPr/>
        <p:txBody>
          <a:bodyPr>
            <a:normAutofit/>
          </a:bodyPr>
          <a:lstStyle/>
          <a:p>
            <a:r>
              <a:rPr lang="en-US" dirty="0"/>
              <a:t>Problems with Un-levering and Re-levering Beta</a:t>
            </a:r>
          </a:p>
        </p:txBody>
      </p:sp>
      <p:sp>
        <p:nvSpPr>
          <p:cNvPr id="3" name="Content Placeholder 2">
            <a:extLst>
              <a:ext uri="{FF2B5EF4-FFF2-40B4-BE49-F238E27FC236}">
                <a16:creationId xmlns:a16="http://schemas.microsoft.com/office/drawing/2014/main" id="{F2DF0234-4EB8-3082-3F5D-95E461A66124}"/>
              </a:ext>
            </a:extLst>
          </p:cNvPr>
          <p:cNvSpPr>
            <a:spLocks noGrp="1"/>
          </p:cNvSpPr>
          <p:nvPr>
            <p:ph idx="1"/>
          </p:nvPr>
        </p:nvSpPr>
        <p:spPr>
          <a:xfrm>
            <a:off x="504825" y="1757051"/>
            <a:ext cx="3733800" cy="3176899"/>
          </a:xfrm>
        </p:spPr>
        <p:txBody>
          <a:bodyPr>
            <a:normAutofit lnSpcReduction="10000"/>
          </a:bodyPr>
          <a:lstStyle/>
          <a:p>
            <a:r>
              <a:rPr lang="en-US" dirty="0"/>
              <a:t>Low Risk Project</a:t>
            </a:r>
          </a:p>
          <a:p>
            <a:pPr lvl="1"/>
            <a:r>
              <a:rPr lang="en-US" dirty="0"/>
              <a:t>Debt to Capital – 85%</a:t>
            </a:r>
          </a:p>
          <a:p>
            <a:pPr lvl="1"/>
            <a:r>
              <a:rPr lang="en-US" dirty="0"/>
              <a:t>Tenor – 30 Years</a:t>
            </a:r>
          </a:p>
          <a:p>
            <a:pPr lvl="1"/>
            <a:r>
              <a:rPr lang="en-US" dirty="0"/>
              <a:t>Equity IRR – 7.5%</a:t>
            </a:r>
          </a:p>
          <a:p>
            <a:r>
              <a:rPr lang="en-US" dirty="0"/>
              <a:t>High Risk Project</a:t>
            </a:r>
          </a:p>
          <a:p>
            <a:pPr lvl="1"/>
            <a:r>
              <a:rPr lang="en-US" dirty="0"/>
              <a:t>Debt to Capital – 60%</a:t>
            </a:r>
          </a:p>
          <a:p>
            <a:pPr lvl="1"/>
            <a:r>
              <a:rPr lang="en-US" dirty="0"/>
              <a:t>Tenor – 15 Years</a:t>
            </a:r>
          </a:p>
          <a:p>
            <a:pPr lvl="1"/>
            <a:r>
              <a:rPr lang="en-US" dirty="0"/>
              <a:t>Equity IRR – 7.5%</a:t>
            </a:r>
          </a:p>
          <a:p>
            <a:r>
              <a:rPr lang="en-US" dirty="0"/>
              <a:t>Find Unlevered Beta with Utility Companies</a:t>
            </a:r>
          </a:p>
          <a:p>
            <a:endParaRPr lang="en-US" dirty="0"/>
          </a:p>
          <a:p>
            <a:endParaRPr lang="en-US" dirty="0"/>
          </a:p>
        </p:txBody>
      </p:sp>
      <p:sp>
        <p:nvSpPr>
          <p:cNvPr id="4" name="Slide Number Placeholder 3">
            <a:extLst>
              <a:ext uri="{FF2B5EF4-FFF2-40B4-BE49-F238E27FC236}">
                <a16:creationId xmlns:a16="http://schemas.microsoft.com/office/drawing/2014/main" id="{622E9989-3FED-A601-B58E-70C67A40F5F4}"/>
              </a:ext>
            </a:extLst>
          </p:cNvPr>
          <p:cNvSpPr>
            <a:spLocks noGrp="1"/>
          </p:cNvSpPr>
          <p:nvPr>
            <p:ph type="sldNum" sz="quarter" idx="12"/>
          </p:nvPr>
        </p:nvSpPr>
        <p:spPr>
          <a:xfrm>
            <a:off x="14543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57</a:t>
            </a:fld>
            <a:endParaRPr lang="en-GB" dirty="0"/>
          </a:p>
        </p:txBody>
      </p:sp>
      <p:pic>
        <p:nvPicPr>
          <p:cNvPr id="6" name="Picture 5">
            <a:extLst>
              <a:ext uri="{FF2B5EF4-FFF2-40B4-BE49-F238E27FC236}">
                <a16:creationId xmlns:a16="http://schemas.microsoft.com/office/drawing/2014/main" id="{C5A942BA-4529-26DD-FFD5-28DAA5EE5366}"/>
              </a:ext>
            </a:extLst>
          </p:cNvPr>
          <p:cNvPicPr>
            <a:picLocks noChangeAspect="1"/>
          </p:cNvPicPr>
          <p:nvPr/>
        </p:nvPicPr>
        <p:blipFill>
          <a:blip r:embed="rId2"/>
          <a:stretch>
            <a:fillRect/>
          </a:stretch>
        </p:blipFill>
        <p:spPr>
          <a:xfrm>
            <a:off x="4534305" y="3227733"/>
            <a:ext cx="6133696" cy="2773018"/>
          </a:xfrm>
          <a:prstGeom prst="rect">
            <a:avLst/>
          </a:prstGeom>
        </p:spPr>
      </p:pic>
      <p:sp>
        <p:nvSpPr>
          <p:cNvPr id="7" name="TextBox 6">
            <a:extLst>
              <a:ext uri="{FF2B5EF4-FFF2-40B4-BE49-F238E27FC236}">
                <a16:creationId xmlns:a16="http://schemas.microsoft.com/office/drawing/2014/main" id="{81DC3626-C37D-B6C9-1C30-66105ACA3A07}"/>
              </a:ext>
            </a:extLst>
          </p:cNvPr>
          <p:cNvSpPr txBox="1"/>
          <p:nvPr/>
        </p:nvSpPr>
        <p:spPr>
          <a:xfrm>
            <a:off x="5146813" y="1597392"/>
            <a:ext cx="5054048" cy="1477328"/>
          </a:xfrm>
          <a:prstGeom prst="rect">
            <a:avLst/>
          </a:prstGeom>
          <a:solidFill>
            <a:srgbClr val="FFFF00"/>
          </a:solidFill>
        </p:spPr>
        <p:txBody>
          <a:bodyPr wrap="square" rtlCol="0">
            <a:spAutoFit/>
          </a:bodyPr>
          <a:lstStyle/>
          <a:p>
            <a:r>
              <a:rPr lang="en-US" dirty="0"/>
              <a:t>This example (which I have seen), illustrates the manner in which it is inappropriate to un-lever and then re-lever betas. The big problem is that the debt itself defines the risk and the lower risk that allows higher leverage is not reflected in the process.</a:t>
            </a:r>
          </a:p>
        </p:txBody>
      </p:sp>
    </p:spTree>
    <p:extLst>
      <p:ext uri="{BB962C8B-B14F-4D97-AF65-F5344CB8AC3E}">
        <p14:creationId xmlns:p14="http://schemas.microsoft.com/office/powerpoint/2010/main" val="11171566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4F852-5852-2CCB-E2DD-50C0038DDA8E}"/>
              </a:ext>
            </a:extLst>
          </p:cNvPr>
          <p:cNvSpPr>
            <a:spLocks noGrp="1"/>
          </p:cNvSpPr>
          <p:nvPr>
            <p:ph type="title"/>
          </p:nvPr>
        </p:nvSpPr>
        <p:spPr/>
        <p:txBody>
          <a:bodyPr/>
          <a:lstStyle/>
          <a:p>
            <a:r>
              <a:rPr lang="en-US" dirty="0"/>
              <a:t>Value Progression</a:t>
            </a:r>
          </a:p>
        </p:txBody>
      </p:sp>
      <p:sp>
        <p:nvSpPr>
          <p:cNvPr id="3" name="Content Placeholder 2">
            <a:extLst>
              <a:ext uri="{FF2B5EF4-FFF2-40B4-BE49-F238E27FC236}">
                <a16:creationId xmlns:a16="http://schemas.microsoft.com/office/drawing/2014/main" id="{FC3074C6-FC2B-26A9-57E5-C7AE85DBB976}"/>
              </a:ext>
            </a:extLst>
          </p:cNvPr>
          <p:cNvSpPr>
            <a:spLocks noGrp="1"/>
          </p:cNvSpPr>
          <p:nvPr>
            <p:ph idx="1"/>
          </p:nvPr>
        </p:nvSpPr>
        <p:spPr/>
        <p:txBody>
          <a:bodyPr/>
          <a:lstStyle/>
          <a:p>
            <a:r>
              <a:rPr lang="en-US" dirty="0"/>
              <a:t>Value with Discount Rate Changing</a:t>
            </a:r>
          </a:p>
          <a:p>
            <a:endParaRPr lang="en-US" dirty="0"/>
          </a:p>
        </p:txBody>
      </p:sp>
      <p:sp>
        <p:nvSpPr>
          <p:cNvPr id="4" name="Slide Number Placeholder 3">
            <a:extLst>
              <a:ext uri="{FF2B5EF4-FFF2-40B4-BE49-F238E27FC236}">
                <a16:creationId xmlns:a16="http://schemas.microsoft.com/office/drawing/2014/main" id="{ECEDC4B2-31EB-90EC-EFDA-286CF2EAA499}"/>
              </a:ext>
            </a:extLst>
          </p:cNvPr>
          <p:cNvSpPr>
            <a:spLocks noGrp="1"/>
          </p:cNvSpPr>
          <p:nvPr>
            <p:ph type="sldNum" sz="quarter" idx="12"/>
          </p:nvPr>
        </p:nvSpPr>
        <p:spPr/>
        <p:txBody>
          <a:bodyPr/>
          <a:lstStyle/>
          <a:p>
            <a:fld id="{EB241CD2-1E45-42A3-B213-66A034DF9A3B}" type="slidenum">
              <a:rPr lang="en-GB" smtClean="0"/>
              <a:t>58</a:t>
            </a:fld>
            <a:endParaRPr lang="en-GB" dirty="0"/>
          </a:p>
        </p:txBody>
      </p:sp>
      <p:pic>
        <p:nvPicPr>
          <p:cNvPr id="6" name="Picture 5">
            <a:extLst>
              <a:ext uri="{FF2B5EF4-FFF2-40B4-BE49-F238E27FC236}">
                <a16:creationId xmlns:a16="http://schemas.microsoft.com/office/drawing/2014/main" id="{0B96100F-9664-D06B-EBE2-1838F0F87B32}"/>
              </a:ext>
            </a:extLst>
          </p:cNvPr>
          <p:cNvPicPr>
            <a:picLocks noChangeAspect="1"/>
          </p:cNvPicPr>
          <p:nvPr/>
        </p:nvPicPr>
        <p:blipFill>
          <a:blip r:embed="rId2"/>
          <a:stretch>
            <a:fillRect/>
          </a:stretch>
        </p:blipFill>
        <p:spPr>
          <a:xfrm>
            <a:off x="406400" y="1862870"/>
            <a:ext cx="6972214" cy="4995130"/>
          </a:xfrm>
          <a:prstGeom prst="rect">
            <a:avLst/>
          </a:prstGeom>
        </p:spPr>
      </p:pic>
      <p:sp>
        <p:nvSpPr>
          <p:cNvPr id="8" name="TextBox 7">
            <a:extLst>
              <a:ext uri="{FF2B5EF4-FFF2-40B4-BE49-F238E27FC236}">
                <a16:creationId xmlns:a16="http://schemas.microsoft.com/office/drawing/2014/main" id="{59819FAD-C068-4AFE-0538-AF28A7308170}"/>
              </a:ext>
            </a:extLst>
          </p:cNvPr>
          <p:cNvSpPr txBox="1"/>
          <p:nvPr/>
        </p:nvSpPr>
        <p:spPr>
          <a:xfrm>
            <a:off x="8020878" y="1878496"/>
            <a:ext cx="3474437" cy="2031325"/>
          </a:xfrm>
          <a:prstGeom prst="rect">
            <a:avLst/>
          </a:prstGeom>
          <a:solidFill>
            <a:srgbClr val="FFFF00"/>
          </a:solidFill>
        </p:spPr>
        <p:txBody>
          <a:bodyPr wrap="square" rtlCol="0">
            <a:spAutoFit/>
          </a:bodyPr>
          <a:lstStyle/>
          <a:p>
            <a:r>
              <a:rPr lang="en-US" dirty="0"/>
              <a:t>If the IRR is increased because of gains on sale, we can return to the simulation of putting together a portfolio and examine the financial ratios as well as the stable ROIC that should conform to the IRR with the gains.</a:t>
            </a:r>
          </a:p>
        </p:txBody>
      </p:sp>
    </p:spTree>
    <p:extLst>
      <p:ext uri="{BB962C8B-B14F-4D97-AF65-F5344CB8AC3E}">
        <p14:creationId xmlns:p14="http://schemas.microsoft.com/office/powerpoint/2010/main" val="18844933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0FCEA-079C-4278-B0D5-0FC17F28C1A1}"/>
              </a:ext>
            </a:extLst>
          </p:cNvPr>
          <p:cNvSpPr>
            <a:spLocks noGrp="1"/>
          </p:cNvSpPr>
          <p:nvPr>
            <p:ph type="title"/>
          </p:nvPr>
        </p:nvSpPr>
        <p:spPr/>
        <p:txBody>
          <a:bodyPr/>
          <a:lstStyle/>
          <a:p>
            <a:r>
              <a:rPr lang="en-US" dirty="0"/>
              <a:t>Assignment</a:t>
            </a:r>
          </a:p>
        </p:txBody>
      </p:sp>
      <p:sp>
        <p:nvSpPr>
          <p:cNvPr id="3" name="Content Placeholder 2">
            <a:extLst>
              <a:ext uri="{FF2B5EF4-FFF2-40B4-BE49-F238E27FC236}">
                <a16:creationId xmlns:a16="http://schemas.microsoft.com/office/drawing/2014/main" id="{030C54D8-39CA-27C5-7DC7-1BFD380506E3}"/>
              </a:ext>
            </a:extLst>
          </p:cNvPr>
          <p:cNvSpPr>
            <a:spLocks noGrp="1"/>
          </p:cNvSpPr>
          <p:nvPr>
            <p:ph idx="1"/>
          </p:nvPr>
        </p:nvSpPr>
        <p:spPr/>
        <p:txBody>
          <a:bodyPr>
            <a:normAutofit/>
          </a:bodyPr>
          <a:lstStyle/>
          <a:p>
            <a:pPr lvl="0"/>
            <a:r>
              <a:rPr lang="en-US" sz="1800" dirty="0"/>
              <a:t>Valuation should be done using DDM methodology (equity value and enterprise value), alongside relevant returns and key sensitivities that a prospective buyer might look at</a:t>
            </a:r>
          </a:p>
          <a:p>
            <a:pPr lvl="1"/>
            <a:r>
              <a:rPr lang="en-US" sz="1600" dirty="0"/>
              <a:t>Use your discretion on which sensitivities to highlight</a:t>
            </a:r>
          </a:p>
          <a:p>
            <a:pPr lvl="1"/>
            <a:r>
              <a:rPr lang="en-US" sz="1600" dirty="0"/>
              <a:t>For pricing the asset, you are expected to triangulate between precedent transactions and the bottom-up rate derived using CAPM methodology (for the CAPM buildup specifically, you’re allowed to do desktop research and are encouraged to make sensible assumptions as needed), and include relevant build-ups in the files</a:t>
            </a:r>
          </a:p>
          <a:p>
            <a:pPr lvl="1"/>
            <a:r>
              <a:rPr lang="en-US" sz="1600" dirty="0"/>
              <a:t>For the returns analysis, assume a 7-year hold period with a prudent yield compression between entry and exit discount rates</a:t>
            </a:r>
            <a:r>
              <a:rPr lang="en-US" dirty="0"/>
              <a:t> </a:t>
            </a:r>
          </a:p>
          <a:p>
            <a:pPr lvl="0"/>
            <a:r>
              <a:rPr lang="en-US" sz="1800" dirty="0"/>
              <a:t>Illustrative precedent transactions</a:t>
            </a:r>
          </a:p>
          <a:p>
            <a:pPr lvl="1"/>
            <a:r>
              <a:rPr lang="en-US" sz="1600" dirty="0"/>
              <a:t>No. Size (MW) Technology Year</a:t>
            </a:r>
          </a:p>
          <a:p>
            <a:pPr lvl="1"/>
            <a:r>
              <a:rPr lang="en-US" sz="1600" dirty="0"/>
              <a:t>Implied exit discount rate (USD)</a:t>
            </a:r>
          </a:p>
          <a:p>
            <a:pPr lvl="2"/>
            <a:r>
              <a:rPr lang="de-DE" sz="1400" dirty="0"/>
              <a:t>1 350 Solar 2023 9.0%</a:t>
            </a:r>
            <a:endParaRPr lang="en-US" sz="1400" dirty="0"/>
          </a:p>
          <a:p>
            <a:pPr lvl="2"/>
            <a:r>
              <a:rPr lang="de-DE" sz="1400" dirty="0"/>
              <a:t>2 150 Wind 2022 11.0%</a:t>
            </a:r>
            <a:endParaRPr lang="en-US" sz="1400" dirty="0"/>
          </a:p>
          <a:p>
            <a:pPr lvl="2"/>
            <a:r>
              <a:rPr lang="de-DE" sz="1400" dirty="0"/>
              <a:t>3 180 Solar &amp; Wind 2022 9.0%</a:t>
            </a:r>
            <a:endParaRPr lang="en-US" sz="1400" dirty="0"/>
          </a:p>
          <a:p>
            <a:pPr lvl="2"/>
            <a:r>
              <a:rPr lang="de-DE" sz="1400" dirty="0"/>
              <a:t>4 225 Wind 2022 10.0%</a:t>
            </a:r>
            <a:endParaRPr lang="en-US" sz="1400" dirty="0"/>
          </a:p>
          <a:p>
            <a:pPr lvl="2"/>
            <a:r>
              <a:rPr lang="en-US" sz="1400" dirty="0"/>
              <a:t>5 200 Solar 2021 8.0%</a:t>
            </a:r>
          </a:p>
          <a:p>
            <a:endParaRPr lang="en-US" sz="2400" dirty="0"/>
          </a:p>
        </p:txBody>
      </p:sp>
    </p:spTree>
    <p:extLst>
      <p:ext uri="{BB962C8B-B14F-4D97-AF65-F5344CB8AC3E}">
        <p14:creationId xmlns:p14="http://schemas.microsoft.com/office/powerpoint/2010/main" val="40359989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81BAF-8110-3166-D1CD-77A80F83BF91}"/>
              </a:ext>
            </a:extLst>
          </p:cNvPr>
          <p:cNvSpPr>
            <a:spLocks noGrp="1"/>
          </p:cNvSpPr>
          <p:nvPr>
            <p:ph type="title"/>
          </p:nvPr>
        </p:nvSpPr>
        <p:spPr/>
        <p:txBody>
          <a:bodyPr>
            <a:normAutofit fontScale="90000"/>
          </a:bodyPr>
          <a:lstStyle/>
          <a:p>
            <a:r>
              <a:rPr lang="en-US" dirty="0"/>
              <a:t>Orsted Story – Desire to Have 50% of Off-Shore Development</a:t>
            </a:r>
          </a:p>
        </p:txBody>
      </p:sp>
      <p:sp>
        <p:nvSpPr>
          <p:cNvPr id="3" name="Content Placeholder 2">
            <a:extLst>
              <a:ext uri="{FF2B5EF4-FFF2-40B4-BE49-F238E27FC236}">
                <a16:creationId xmlns:a16="http://schemas.microsoft.com/office/drawing/2014/main" id="{2832C9AB-46B7-A3F8-65F5-E0DE1A39B60E}"/>
              </a:ext>
            </a:extLst>
          </p:cNvPr>
          <p:cNvSpPr>
            <a:spLocks noGrp="1"/>
          </p:cNvSpPr>
          <p:nvPr>
            <p:ph idx="1"/>
          </p:nvPr>
        </p:nvSpPr>
        <p:spPr>
          <a:xfrm>
            <a:off x="146691" y="1197394"/>
            <a:ext cx="5190837" cy="5648325"/>
          </a:xfrm>
          <a:solidFill>
            <a:schemeClr val="bg1"/>
          </a:solidFill>
        </p:spPr>
        <p:txBody>
          <a:bodyPr>
            <a:normAutofit lnSpcReduction="10000"/>
          </a:bodyPr>
          <a:lstStyle/>
          <a:p>
            <a:pPr algn="l"/>
            <a:r>
              <a:rPr lang="en-US" dirty="0"/>
              <a:t>One of the few companies in renewable energy that does not finance on a project finance basis (mainly wind but also some solar)</a:t>
            </a:r>
          </a:p>
          <a:p>
            <a:pPr algn="l"/>
            <a:r>
              <a:rPr lang="en-US" dirty="0"/>
              <a:t>Was an incredibly valuable company with among the highest price to book ratios in the industry</a:t>
            </a:r>
          </a:p>
          <a:p>
            <a:pPr algn="l"/>
            <a:r>
              <a:rPr lang="en-US" dirty="0"/>
              <a:t>Had a disastrous experience with projects in the U.S. that illustrates risks and value drivers in the industry. </a:t>
            </a:r>
          </a:p>
          <a:p>
            <a:pPr algn="l"/>
            <a:r>
              <a:rPr lang="en-US" dirty="0"/>
              <a:t>Comments from investors demonstrate how valuations are made in practice</a:t>
            </a:r>
          </a:p>
          <a:p>
            <a:pPr algn="l"/>
            <a:r>
              <a:rPr lang="en-US" dirty="0"/>
              <a:t>Even though not project financed, financing driven by debt financing at BBB level</a:t>
            </a:r>
          </a:p>
          <a:p>
            <a:pPr algn="l"/>
            <a:r>
              <a:rPr lang="en-US" dirty="0"/>
              <a:t>Includes data on wind resource risk and data subsidy schemes</a:t>
            </a:r>
          </a:p>
          <a:p>
            <a:pPr algn="l"/>
            <a:r>
              <a:rPr lang="en-US" dirty="0"/>
              <a:t>Because of impairment write-off, you can get insights to valuation</a:t>
            </a:r>
          </a:p>
        </p:txBody>
      </p:sp>
      <p:sp>
        <p:nvSpPr>
          <p:cNvPr id="6" name="TextBox 5">
            <a:extLst>
              <a:ext uri="{FF2B5EF4-FFF2-40B4-BE49-F238E27FC236}">
                <a16:creationId xmlns:a16="http://schemas.microsoft.com/office/drawing/2014/main" id="{7BED7FD3-45BE-14BB-2B74-54F3DCA112D6}"/>
              </a:ext>
            </a:extLst>
          </p:cNvPr>
          <p:cNvSpPr txBox="1"/>
          <p:nvPr/>
        </p:nvSpPr>
        <p:spPr>
          <a:xfrm>
            <a:off x="5597237" y="1209675"/>
            <a:ext cx="4305993" cy="615553"/>
          </a:xfrm>
          <a:prstGeom prst="rect">
            <a:avLst/>
          </a:prstGeom>
          <a:noFill/>
        </p:spPr>
        <p:txBody>
          <a:bodyPr wrap="square" rtlCol="0">
            <a:spAutoFit/>
          </a:bodyPr>
          <a:lstStyle/>
          <a:p>
            <a:r>
              <a:rPr lang="en-US" sz="1700" dirty="0">
                <a:solidFill>
                  <a:schemeClr val="tx1">
                    <a:lumMod val="65000"/>
                    <a:lumOff val="35000"/>
                  </a:schemeClr>
                </a:solidFill>
                <a:latin typeface="Arial" panose="020B0604020202020204" pitchFamily="34" charset="0"/>
                <a:cs typeface="Arial" panose="020B0604020202020204" pitchFamily="34" charset="0"/>
              </a:rPr>
              <a:t>Current Operating Generation Capacity is 12.7 GW of which 5.2 GW is off-shore</a:t>
            </a:r>
          </a:p>
        </p:txBody>
      </p:sp>
      <p:pic>
        <p:nvPicPr>
          <p:cNvPr id="8" name="Picture 7">
            <a:extLst>
              <a:ext uri="{FF2B5EF4-FFF2-40B4-BE49-F238E27FC236}">
                <a16:creationId xmlns:a16="http://schemas.microsoft.com/office/drawing/2014/main" id="{05CB2161-1F6F-DE85-3B68-10BAE57CE3FC}"/>
              </a:ext>
            </a:extLst>
          </p:cNvPr>
          <p:cNvPicPr>
            <a:picLocks noChangeAspect="1"/>
          </p:cNvPicPr>
          <p:nvPr/>
        </p:nvPicPr>
        <p:blipFill>
          <a:blip r:embed="rId2"/>
          <a:stretch>
            <a:fillRect/>
          </a:stretch>
        </p:blipFill>
        <p:spPr>
          <a:xfrm>
            <a:off x="5677217" y="1878676"/>
            <a:ext cx="4453175" cy="3999380"/>
          </a:xfrm>
          <a:prstGeom prst="rect">
            <a:avLst/>
          </a:prstGeom>
        </p:spPr>
      </p:pic>
      <p:sp>
        <p:nvSpPr>
          <p:cNvPr id="4" name="TextBox 3">
            <a:extLst>
              <a:ext uri="{FF2B5EF4-FFF2-40B4-BE49-F238E27FC236}">
                <a16:creationId xmlns:a16="http://schemas.microsoft.com/office/drawing/2014/main" id="{CE12ACFA-880F-B315-B385-0A7732BC44E9}"/>
              </a:ext>
            </a:extLst>
          </p:cNvPr>
          <p:cNvSpPr txBox="1"/>
          <p:nvPr/>
        </p:nvSpPr>
        <p:spPr>
          <a:xfrm>
            <a:off x="8721799" y="1878676"/>
            <a:ext cx="1648689" cy="1077218"/>
          </a:xfrm>
          <a:prstGeom prst="rect">
            <a:avLst/>
          </a:prstGeom>
          <a:solidFill>
            <a:srgbClr val="FFFF00"/>
          </a:solidFill>
        </p:spPr>
        <p:txBody>
          <a:bodyPr wrap="square" rtlCol="0">
            <a:spAutoFit/>
          </a:bodyPr>
          <a:lstStyle/>
          <a:p>
            <a:r>
              <a:rPr lang="en-US" sz="1600" dirty="0">
                <a:latin typeface="Arial" panose="020B0604020202020204" pitchFamily="34" charset="0"/>
                <a:cs typeface="Arial" panose="020B0604020202020204" pitchFamily="34" charset="0"/>
              </a:rPr>
              <a:t>Orsted’s stock price fell by 79% from 1243 </a:t>
            </a:r>
            <a:r>
              <a:rPr lang="en-US" sz="1600" dirty="0" err="1">
                <a:latin typeface="Arial" panose="020B0604020202020204" pitchFamily="34" charset="0"/>
                <a:cs typeface="Arial" panose="020B0604020202020204" pitchFamily="34" charset="0"/>
              </a:rPr>
              <a:t>Dkk</a:t>
            </a:r>
            <a:r>
              <a:rPr lang="en-US" sz="1600" dirty="0">
                <a:latin typeface="Arial" panose="020B0604020202020204" pitchFamily="34" charset="0"/>
                <a:cs typeface="Arial" panose="020B0604020202020204" pitchFamily="34" charset="0"/>
              </a:rPr>
              <a:t> to 263 </a:t>
            </a:r>
            <a:r>
              <a:rPr lang="en-US" sz="1600" dirty="0" err="1">
                <a:latin typeface="Arial" panose="020B0604020202020204" pitchFamily="34" charset="0"/>
                <a:cs typeface="Arial" panose="020B0604020202020204" pitchFamily="34" charset="0"/>
              </a:rPr>
              <a:t>Dkk</a:t>
            </a:r>
            <a:endParaRPr lang="en-US" sz="1600" dirty="0">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42402870-F556-E5B7-440D-BD821F8AAE4E}"/>
              </a:ext>
            </a:extLst>
          </p:cNvPr>
          <p:cNvSpPr>
            <a:spLocks noGrp="1"/>
          </p:cNvSpPr>
          <p:nvPr>
            <p:ph type="sldNum" sz="quarter" idx="12"/>
          </p:nvPr>
        </p:nvSpPr>
        <p:spPr/>
        <p:txBody>
          <a:bodyPr/>
          <a:lstStyle/>
          <a:p>
            <a:fld id="{EB241CD2-1E45-42A3-B213-66A034DF9A3B}" type="slidenum">
              <a:rPr lang="en-GB" smtClean="0"/>
              <a:t>6</a:t>
            </a:fld>
            <a:endParaRPr lang="en-GB" dirty="0"/>
          </a:p>
        </p:txBody>
      </p:sp>
    </p:spTree>
    <p:extLst>
      <p:ext uri="{BB962C8B-B14F-4D97-AF65-F5344CB8AC3E}">
        <p14:creationId xmlns:p14="http://schemas.microsoft.com/office/powerpoint/2010/main" val="1938078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E6F64-3B7C-EAAB-66BD-F912D43E2B41}"/>
              </a:ext>
            </a:extLst>
          </p:cNvPr>
          <p:cNvSpPr>
            <a:spLocks noGrp="1"/>
          </p:cNvSpPr>
          <p:nvPr>
            <p:ph type="title"/>
          </p:nvPr>
        </p:nvSpPr>
        <p:spPr/>
        <p:txBody>
          <a:bodyPr/>
          <a:lstStyle/>
          <a:p>
            <a:r>
              <a:rPr lang="en-US" dirty="0"/>
              <a:t>Selling Share in Sunrise Wind</a:t>
            </a:r>
          </a:p>
        </p:txBody>
      </p:sp>
      <p:sp>
        <p:nvSpPr>
          <p:cNvPr id="3" name="Content Placeholder 2">
            <a:extLst>
              <a:ext uri="{FF2B5EF4-FFF2-40B4-BE49-F238E27FC236}">
                <a16:creationId xmlns:a16="http://schemas.microsoft.com/office/drawing/2014/main" id="{3580E01B-1B52-004F-70E4-5CFFA139F1E1}"/>
              </a:ext>
            </a:extLst>
          </p:cNvPr>
          <p:cNvSpPr>
            <a:spLocks noGrp="1"/>
          </p:cNvSpPr>
          <p:nvPr>
            <p:ph idx="1"/>
          </p:nvPr>
        </p:nvSpPr>
        <p:spPr/>
        <p:txBody>
          <a:bodyPr>
            <a:normAutofit/>
          </a:bodyPr>
          <a:lstStyle/>
          <a:p>
            <a:pPr algn="l"/>
            <a:r>
              <a:rPr lang="en-US" dirty="0"/>
              <a:t>Ørsted has now completed the acquisition of Eversource’s 50% share of Sunrise Wind, a 924 MW offshore wind farm located off the coast of New York. The purchase price at closing to acquire Eversource’s share of Sunrise Wind is USD 152 million..</a:t>
            </a:r>
            <a:br>
              <a:rPr lang="en-US" dirty="0"/>
            </a:br>
            <a:br>
              <a:rPr lang="en-US" dirty="0"/>
            </a:br>
            <a:r>
              <a:rPr lang="en-US" dirty="0"/>
              <a:t>Ørsted has assumed full ownership of the project, which </a:t>
            </a:r>
            <a:r>
              <a:rPr lang="en-US" u="sng" dirty="0">
                <a:hlinkClick r:id="rId2"/>
              </a:rPr>
              <a:t>has all federal permits in place</a:t>
            </a:r>
            <a:r>
              <a:rPr lang="en-US" dirty="0"/>
              <a:t> and recently signed an OREC (Offshore Wind Renewable Energy Certificates) contract with New York’s energy agency, NYSERDA at USD 146 per MWh for 25 years. The </a:t>
            </a:r>
            <a:r>
              <a:rPr lang="en-US" u="sng" dirty="0">
                <a:hlinkClick r:id="rId3"/>
              </a:rPr>
              <a:t>final investment decision</a:t>
            </a:r>
            <a:r>
              <a:rPr lang="en-US" dirty="0"/>
              <a:t> for the project was taken in March this year.</a:t>
            </a:r>
            <a:br>
              <a:rPr lang="en-US" dirty="0"/>
            </a:br>
            <a:br>
              <a:rPr lang="en-US" dirty="0"/>
            </a:br>
            <a:r>
              <a:rPr lang="en-US" dirty="0"/>
              <a:t>“Sunrise Wind has been significantly de-risked and achieved important milestones since we agreed with Eversource to buy their share. The transaction is a value-accretive opportunity for Ørsted as we continue to develop the project.”</a:t>
            </a:r>
          </a:p>
        </p:txBody>
      </p:sp>
      <p:sp>
        <p:nvSpPr>
          <p:cNvPr id="4" name="Slide Number Placeholder 3">
            <a:extLst>
              <a:ext uri="{FF2B5EF4-FFF2-40B4-BE49-F238E27FC236}">
                <a16:creationId xmlns:a16="http://schemas.microsoft.com/office/drawing/2014/main" id="{12EAF08C-AD77-BF0A-8271-CCF4EA65CCC9}"/>
              </a:ext>
            </a:extLst>
          </p:cNvPr>
          <p:cNvSpPr>
            <a:spLocks noGrp="1"/>
          </p:cNvSpPr>
          <p:nvPr>
            <p:ph type="sldNum" sz="quarter" idx="12"/>
          </p:nvPr>
        </p:nvSpPr>
        <p:spPr/>
        <p:txBody>
          <a:bodyPr/>
          <a:lstStyle/>
          <a:p>
            <a:fld id="{EB241CD2-1E45-42A3-B213-66A034DF9A3B}" type="slidenum">
              <a:rPr lang="en-GB" smtClean="0"/>
              <a:t>60</a:t>
            </a:fld>
            <a:endParaRPr lang="en-GB" dirty="0"/>
          </a:p>
        </p:txBody>
      </p:sp>
    </p:spTree>
    <p:extLst>
      <p:ext uri="{BB962C8B-B14F-4D97-AF65-F5344CB8AC3E}">
        <p14:creationId xmlns:p14="http://schemas.microsoft.com/office/powerpoint/2010/main" val="19820457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8861E-A5FC-8872-0235-27F8E7BA07C6}"/>
              </a:ext>
            </a:extLst>
          </p:cNvPr>
          <p:cNvSpPr>
            <a:spLocks noGrp="1"/>
          </p:cNvSpPr>
          <p:nvPr>
            <p:ph type="title"/>
          </p:nvPr>
        </p:nvSpPr>
        <p:spPr/>
        <p:txBody>
          <a:bodyPr/>
          <a:lstStyle/>
          <a:p>
            <a:r>
              <a:rPr lang="en-US" dirty="0"/>
              <a:t>Return on Sunrise</a:t>
            </a:r>
          </a:p>
        </p:txBody>
      </p:sp>
      <p:sp>
        <p:nvSpPr>
          <p:cNvPr id="3" name="Content Placeholder 2">
            <a:extLst>
              <a:ext uri="{FF2B5EF4-FFF2-40B4-BE49-F238E27FC236}">
                <a16:creationId xmlns:a16="http://schemas.microsoft.com/office/drawing/2014/main" id="{7B165268-06E2-A1CC-83D5-72EBD5FB337B}"/>
              </a:ext>
            </a:extLst>
          </p:cNvPr>
          <p:cNvSpPr>
            <a:spLocks noGrp="1"/>
          </p:cNvSpPr>
          <p:nvPr>
            <p:ph idx="1"/>
          </p:nvPr>
        </p:nvSpPr>
        <p:spPr/>
        <p:txBody>
          <a:bodyPr/>
          <a:lstStyle/>
          <a:p>
            <a:r>
              <a:rPr lang="en-US" dirty="0"/>
              <a:t>Discontinued the development of Hornsea 4 in its current form. While we are currently reconfiguring the project on a different timeline, we continue to view the long-term fundamentals for offshore wind in the UK as strong, and we see an attractive potential for the future deployment of Hornsea 4 as we continue to hold the seabed rights, the grid connection, as well as the development consent order for the project. </a:t>
            </a:r>
          </a:p>
          <a:p>
            <a:r>
              <a:rPr lang="en-US" dirty="0"/>
              <a:t>The combined effect of these developments has led to an incremental funding requirement of around 40 billion across the period 2025 to 2027. Despite these developments around the funding of Sunrise Wind, the project is moving forward well, </a:t>
            </a:r>
            <a:r>
              <a:rPr lang="en-US" b="1" i="1" dirty="0"/>
              <a:t>with an absolute return level on a lifecycle basis that remains at the mid-single-digit level</a:t>
            </a:r>
            <a:r>
              <a:rPr lang="en-US" dirty="0"/>
              <a:t> we have communicated before.</a:t>
            </a:r>
          </a:p>
          <a:p>
            <a:r>
              <a:rPr lang="en-US" dirty="0"/>
              <a:t>Fundamental rule of project finance. Compare return to interest rate.</a:t>
            </a:r>
          </a:p>
        </p:txBody>
      </p:sp>
      <p:sp>
        <p:nvSpPr>
          <p:cNvPr id="4" name="Slide Number Placeholder 3">
            <a:extLst>
              <a:ext uri="{FF2B5EF4-FFF2-40B4-BE49-F238E27FC236}">
                <a16:creationId xmlns:a16="http://schemas.microsoft.com/office/drawing/2014/main" id="{895FED7E-8602-061A-0124-A3A2A71F6549}"/>
              </a:ext>
            </a:extLst>
          </p:cNvPr>
          <p:cNvSpPr>
            <a:spLocks noGrp="1"/>
          </p:cNvSpPr>
          <p:nvPr>
            <p:ph type="sldNum" sz="quarter" idx="12"/>
          </p:nvPr>
        </p:nvSpPr>
        <p:spPr/>
        <p:txBody>
          <a:bodyPr/>
          <a:lstStyle/>
          <a:p>
            <a:fld id="{EB241CD2-1E45-42A3-B213-66A034DF9A3B}" type="slidenum">
              <a:rPr lang="en-GB" smtClean="0"/>
              <a:t>61</a:t>
            </a:fld>
            <a:endParaRPr lang="en-GB" dirty="0"/>
          </a:p>
        </p:txBody>
      </p:sp>
    </p:spTree>
    <p:extLst>
      <p:ext uri="{BB962C8B-B14F-4D97-AF65-F5344CB8AC3E}">
        <p14:creationId xmlns:p14="http://schemas.microsoft.com/office/powerpoint/2010/main" val="16405557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0EB99-781F-B01E-52E9-A118698C44F8}"/>
              </a:ext>
            </a:extLst>
          </p:cNvPr>
          <p:cNvSpPr>
            <a:spLocks noGrp="1"/>
          </p:cNvSpPr>
          <p:nvPr>
            <p:ph type="title"/>
          </p:nvPr>
        </p:nvSpPr>
        <p:spPr>
          <a:xfrm>
            <a:off x="266700" y="203202"/>
            <a:ext cx="10141656" cy="654049"/>
          </a:xfrm>
        </p:spPr>
        <p:txBody>
          <a:bodyPr>
            <a:normAutofit/>
          </a:bodyPr>
          <a:lstStyle/>
          <a:p>
            <a:r>
              <a:rPr lang="en-US" dirty="0"/>
              <a:t>Orsted and Attempts to Change Prices After Bids</a:t>
            </a:r>
          </a:p>
        </p:txBody>
      </p:sp>
      <p:sp>
        <p:nvSpPr>
          <p:cNvPr id="3" name="Content Placeholder 2">
            <a:extLst>
              <a:ext uri="{FF2B5EF4-FFF2-40B4-BE49-F238E27FC236}">
                <a16:creationId xmlns:a16="http://schemas.microsoft.com/office/drawing/2014/main" id="{D5251E39-B8DE-E760-20E8-F475ACD3A1CD}"/>
              </a:ext>
            </a:extLst>
          </p:cNvPr>
          <p:cNvSpPr>
            <a:spLocks noGrp="1"/>
          </p:cNvSpPr>
          <p:nvPr>
            <p:ph idx="1"/>
          </p:nvPr>
        </p:nvSpPr>
        <p:spPr>
          <a:xfrm>
            <a:off x="406400" y="1209675"/>
            <a:ext cx="11088915" cy="4395258"/>
          </a:xfrm>
        </p:spPr>
        <p:txBody>
          <a:bodyPr/>
          <a:lstStyle/>
          <a:p>
            <a:r>
              <a:rPr lang="en-US" dirty="0"/>
              <a:t>As shown in later slides, some of the most significant projects of Orsted include winning a competitive bid based on price. The most prominent of this is the Hornsea project, the largest off-shore wind farm in the world. Others include the Poland projects and the large US projects. In these projects bids were made for fixed future prices (some with inflation indexing).</a:t>
            </a:r>
          </a:p>
          <a:p>
            <a:r>
              <a:rPr lang="en-US" dirty="0"/>
              <a:t>The whole idea of winning a bid is that you will stick to the bid price; asking for increases or adjustments to the bid price obviously invalidates the competitive bidding process.</a:t>
            </a:r>
          </a:p>
          <a:p>
            <a:r>
              <a:rPr lang="en-US" dirty="0"/>
              <a:t>But Orsted does not seem to apply this basic idea of sticking to bides. For example, </a:t>
            </a:r>
            <a:r>
              <a:rPr lang="en-US" dirty="0" err="1"/>
              <a:t>Ørsted</a:t>
            </a:r>
            <a:r>
              <a:rPr lang="en-US" dirty="0"/>
              <a:t> said this year that its Hornsea 3 offshore wind project, which won a contract for £37.35/MWh, was at risk unless the UK government agreed to increase the UK’s support for the project. The company plans to make a final investment decision before the end of the year.</a:t>
            </a:r>
          </a:p>
          <a:p>
            <a:r>
              <a:rPr lang="en-US" dirty="0"/>
              <a:t>We are about to discuss the project that devastated Orsted in New Jersey. I can imagine Orsted going to the Governor of New Jersey and telling him, please increase our prices by 100% because we did not realize that we could not get the boats to install the turbines, and we need to meet our 150 basis points above WACC.</a:t>
            </a:r>
          </a:p>
          <a:p>
            <a:endParaRPr lang="en-US" dirty="0"/>
          </a:p>
          <a:p>
            <a:endParaRPr lang="en-US" dirty="0"/>
          </a:p>
        </p:txBody>
      </p:sp>
      <p:sp>
        <p:nvSpPr>
          <p:cNvPr id="4" name="Slide Number Placeholder 3">
            <a:extLst>
              <a:ext uri="{FF2B5EF4-FFF2-40B4-BE49-F238E27FC236}">
                <a16:creationId xmlns:a16="http://schemas.microsoft.com/office/drawing/2014/main" id="{063CDD45-7320-7911-992F-C84DEF329F64}"/>
              </a:ext>
            </a:extLst>
          </p:cNvPr>
          <p:cNvSpPr>
            <a:spLocks noGrp="1"/>
          </p:cNvSpPr>
          <p:nvPr>
            <p:ph type="sldNum" sz="quarter" idx="12"/>
          </p:nvPr>
        </p:nvSpPr>
        <p:spPr>
          <a:xfrm>
            <a:off x="11495315" y="6457951"/>
            <a:ext cx="696685" cy="400050"/>
          </a:xfr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62</a:t>
            </a:fld>
            <a:endParaRPr lang="en-GB" dirty="0"/>
          </a:p>
        </p:txBody>
      </p:sp>
    </p:spTree>
    <p:extLst>
      <p:ext uri="{BB962C8B-B14F-4D97-AF65-F5344CB8AC3E}">
        <p14:creationId xmlns:p14="http://schemas.microsoft.com/office/powerpoint/2010/main" val="2322636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EB16E-B4D5-E217-D336-A8DDF575D24D}"/>
              </a:ext>
            </a:extLst>
          </p:cNvPr>
          <p:cNvSpPr>
            <a:spLocks noGrp="1"/>
          </p:cNvSpPr>
          <p:nvPr>
            <p:ph type="title"/>
          </p:nvPr>
        </p:nvSpPr>
        <p:spPr>
          <a:xfrm>
            <a:off x="266700" y="203202"/>
            <a:ext cx="10141656" cy="654049"/>
          </a:xfrm>
        </p:spPr>
        <p:txBody>
          <a:bodyPr/>
          <a:lstStyle/>
          <a:p>
            <a:r>
              <a:rPr lang="en-US" dirty="0"/>
              <a:t>Orsted EPC Cost and EPC Wrap</a:t>
            </a:r>
          </a:p>
        </p:txBody>
      </p:sp>
      <p:sp>
        <p:nvSpPr>
          <p:cNvPr id="3" name="Content Placeholder 2">
            <a:extLst>
              <a:ext uri="{FF2B5EF4-FFF2-40B4-BE49-F238E27FC236}">
                <a16:creationId xmlns:a16="http://schemas.microsoft.com/office/drawing/2014/main" id="{7BFD0206-9A41-A4D1-20E7-BF4B01FCA674}"/>
              </a:ext>
            </a:extLst>
          </p:cNvPr>
          <p:cNvSpPr>
            <a:spLocks noGrp="1"/>
          </p:cNvSpPr>
          <p:nvPr>
            <p:ph idx="1"/>
          </p:nvPr>
        </p:nvSpPr>
        <p:spPr>
          <a:xfrm>
            <a:off x="148046" y="1209675"/>
            <a:ext cx="11347269" cy="5365296"/>
          </a:xfrm>
        </p:spPr>
        <p:txBody>
          <a:bodyPr>
            <a:normAutofit/>
          </a:bodyPr>
          <a:lstStyle/>
          <a:p>
            <a:r>
              <a:rPr lang="en-US" dirty="0"/>
              <a:t>Orsted’s construction contracts are ambiguous. There seems to be no locked in price when the contacts are bid, but Orsted does discuss wrapped EPC contacts.</a:t>
            </a:r>
          </a:p>
          <a:p>
            <a:r>
              <a:rPr lang="en-US" dirty="0"/>
              <a:t>One of the key aspects of the IPP/PPA model was an EPC contract with a separate company that takes construction risks. The EPC (engineering done by a separate company; procurement done by the separate company and construction done by the company). The EPC company guarantees the efficiency of the project (see the discussion of power curves below); the timing of the project (there are penalties called liquidated damages for delay); and finally the total cost of the project.</a:t>
            </a:r>
          </a:p>
          <a:p>
            <a:r>
              <a:rPr lang="en-US" dirty="0"/>
              <a:t>Orsted discussed EPC contracts in the context of farm-downs. If part of project is sold (e.g., 50%) then Orsted explains there are two options.</a:t>
            </a:r>
          </a:p>
          <a:p>
            <a:pPr lvl="1"/>
            <a:r>
              <a:rPr lang="en-US" dirty="0"/>
              <a:t>First, Orsted can use a method called “shared risk” or “the traditional way”. Here if there are cost over-runs or other problems with performance, the partner shares in the risks.</a:t>
            </a:r>
          </a:p>
          <a:p>
            <a:pPr lvl="1"/>
            <a:r>
              <a:rPr lang="en-US" dirty="0"/>
              <a:t>The other method is what Orsted calls an EPC wrap around FID. This implies that Orsted agrees to a fixed price and a fixed data and fixed performance. If there are problems with construction, the partner is protected and Orsted takes all of the risk. </a:t>
            </a:r>
          </a:p>
          <a:p>
            <a:endParaRPr lang="en-US" dirty="0"/>
          </a:p>
        </p:txBody>
      </p:sp>
      <p:sp>
        <p:nvSpPr>
          <p:cNvPr id="4" name="Slide Number Placeholder 3">
            <a:extLst>
              <a:ext uri="{FF2B5EF4-FFF2-40B4-BE49-F238E27FC236}">
                <a16:creationId xmlns:a16="http://schemas.microsoft.com/office/drawing/2014/main" id="{C2638669-AB49-6973-0974-6365E741A446}"/>
              </a:ext>
            </a:extLst>
          </p:cNvPr>
          <p:cNvSpPr>
            <a:spLocks noGrp="1"/>
          </p:cNvSpPr>
          <p:nvPr>
            <p:ph type="sldNum" sz="quarter" idx="12"/>
          </p:nvPr>
        </p:nvSpPr>
        <p:spPr>
          <a:xfrm>
            <a:off x="11495315" y="6457951"/>
            <a:ext cx="696685" cy="400050"/>
          </a:xfrm>
        </p:spPr>
        <p:txBody>
          <a:bodyPr/>
          <a:lstStyle/>
          <a:p>
            <a:fld id="{EB241CD2-1E45-42A3-B213-66A034DF9A3B}" type="slidenum">
              <a:rPr lang="en-GB" smtClean="0"/>
              <a:pPr/>
              <a:t>63</a:t>
            </a:fld>
            <a:endParaRPr lang="en-GB" dirty="0"/>
          </a:p>
        </p:txBody>
      </p:sp>
    </p:spTree>
    <p:extLst>
      <p:ext uri="{BB962C8B-B14F-4D97-AF65-F5344CB8AC3E}">
        <p14:creationId xmlns:p14="http://schemas.microsoft.com/office/powerpoint/2010/main" val="7104213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40FA90-83D3-4EBC-B381-931B7BD5DC9D}"/>
              </a:ext>
            </a:extLst>
          </p:cNvPr>
          <p:cNvSpPr>
            <a:spLocks noGrp="1"/>
          </p:cNvSpPr>
          <p:nvPr>
            <p:ph type="title"/>
          </p:nvPr>
        </p:nvSpPr>
        <p:spPr>
          <a:xfrm>
            <a:off x="266700" y="203202"/>
            <a:ext cx="10141656" cy="654049"/>
          </a:xfrm>
        </p:spPr>
        <p:txBody>
          <a:bodyPr>
            <a:normAutofit fontScale="90000"/>
          </a:bodyPr>
          <a:lstStyle/>
          <a:p>
            <a:r>
              <a:rPr lang="en-US" dirty="0"/>
              <a:t>Projects without Revenue Risk and Notion of Reserve Capacity for Being Ready to Deliver</a:t>
            </a:r>
          </a:p>
        </p:txBody>
      </p:sp>
      <p:sp>
        <p:nvSpPr>
          <p:cNvPr id="2" name="Content Placeholder 1">
            <a:extLst>
              <a:ext uri="{FF2B5EF4-FFF2-40B4-BE49-F238E27FC236}">
                <a16:creationId xmlns:a16="http://schemas.microsoft.com/office/drawing/2014/main" id="{948D7ABD-1993-457B-B1A8-028F199AB243}"/>
              </a:ext>
            </a:extLst>
          </p:cNvPr>
          <p:cNvSpPr>
            <a:spLocks noGrp="1"/>
          </p:cNvSpPr>
          <p:nvPr>
            <p:ph idx="1"/>
          </p:nvPr>
        </p:nvSpPr>
        <p:spPr>
          <a:xfrm>
            <a:off x="406400" y="1209675"/>
            <a:ext cx="11088915" cy="4395258"/>
          </a:xfrm>
        </p:spPr>
        <p:txBody>
          <a:bodyPr>
            <a:normAutofit/>
          </a:bodyPr>
          <a:lstStyle/>
          <a:p>
            <a:r>
              <a:rPr lang="en-US" dirty="0"/>
              <a:t>Capacity Price and Artificial Markets</a:t>
            </a:r>
          </a:p>
          <a:p>
            <a:pPr lvl="1"/>
            <a:r>
              <a:rPr lang="en-US" dirty="0"/>
              <a:t>When capacity is available, you can receive revenues no matter whether you use the capacity for revenues, this can be added</a:t>
            </a:r>
          </a:p>
          <a:p>
            <a:pPr lvl="1"/>
            <a:r>
              <a:rPr lang="en-US" dirty="0"/>
              <a:t>Some ancillary services may be like capacity where if you have the service available, you can earn money whether you use the capacity to produce energy</a:t>
            </a:r>
          </a:p>
          <a:p>
            <a:r>
              <a:rPr lang="en-US" dirty="0"/>
              <a:t>Think of Firemen (Firehouse Effect)</a:t>
            </a:r>
          </a:p>
          <a:p>
            <a:pPr lvl="1"/>
            <a:r>
              <a:rPr lang="en-US" dirty="0"/>
              <a:t>You pay them and need them to be ready</a:t>
            </a:r>
          </a:p>
          <a:p>
            <a:pPr lvl="1"/>
            <a:r>
              <a:rPr lang="en-US" dirty="0"/>
              <a:t>But if they are putting out a fire, they cannot be used for another fire</a:t>
            </a:r>
          </a:p>
          <a:p>
            <a:pPr lvl="1"/>
            <a:r>
              <a:rPr lang="en-US" dirty="0"/>
              <a:t>They receive capacity payments and must be available</a:t>
            </a:r>
          </a:p>
          <a:p>
            <a:pPr lvl="1"/>
            <a:r>
              <a:rPr lang="en-US" dirty="0"/>
              <a:t>You cannot really pay them on the volume of fires the</a:t>
            </a:r>
          </a:p>
          <a:p>
            <a:pPr lvl="1"/>
            <a:endParaRPr lang="en-US" dirty="0"/>
          </a:p>
        </p:txBody>
      </p:sp>
      <p:sp>
        <p:nvSpPr>
          <p:cNvPr id="4" name="Slide Number Placeholder 3">
            <a:extLst>
              <a:ext uri="{FF2B5EF4-FFF2-40B4-BE49-F238E27FC236}">
                <a16:creationId xmlns:a16="http://schemas.microsoft.com/office/drawing/2014/main" id="{EF0A5E8B-2909-4DA4-A6DB-D87636B02420}"/>
              </a:ext>
            </a:extLst>
          </p:cNvPr>
          <p:cNvSpPr>
            <a:spLocks noGrp="1"/>
          </p:cNvSpPr>
          <p:nvPr>
            <p:ph type="sldNum" sz="quarter" idx="12"/>
          </p:nvPr>
        </p:nvSpPr>
        <p:spPr>
          <a:xfrm>
            <a:off x="11495315" y="6457951"/>
            <a:ext cx="696685" cy="400050"/>
          </a:xfrm>
        </p:spPr>
        <p:txBody>
          <a:bodyPr/>
          <a:lstStyle/>
          <a:p>
            <a:fld id="{0C3A1854-6B63-4059-B360-A3C4972BF0FC}" type="slidenum">
              <a:rPr lang="ko-KR" altLang="en-US" smtClean="0"/>
              <a:pPr/>
              <a:t>64</a:t>
            </a:fld>
            <a:endParaRPr lang="ko-KR" altLang="en-US" dirty="0"/>
          </a:p>
        </p:txBody>
      </p:sp>
      <p:pic>
        <p:nvPicPr>
          <p:cNvPr id="6" name="Picture 5">
            <a:extLst>
              <a:ext uri="{FF2B5EF4-FFF2-40B4-BE49-F238E27FC236}">
                <a16:creationId xmlns:a16="http://schemas.microsoft.com/office/drawing/2014/main" id="{A7E741FB-BEF6-42B1-820A-B57016125C4A}"/>
              </a:ext>
            </a:extLst>
          </p:cNvPr>
          <p:cNvPicPr>
            <a:picLocks noChangeAspect="1"/>
          </p:cNvPicPr>
          <p:nvPr/>
        </p:nvPicPr>
        <p:blipFill>
          <a:blip r:embed="rId2"/>
          <a:stretch>
            <a:fillRect/>
          </a:stretch>
        </p:blipFill>
        <p:spPr>
          <a:xfrm>
            <a:off x="1922103" y="4598126"/>
            <a:ext cx="4026570" cy="2259874"/>
          </a:xfrm>
          <a:prstGeom prst="rect">
            <a:avLst/>
          </a:prstGeom>
        </p:spPr>
      </p:pic>
      <p:pic>
        <p:nvPicPr>
          <p:cNvPr id="8" name="Picture 7">
            <a:extLst>
              <a:ext uri="{FF2B5EF4-FFF2-40B4-BE49-F238E27FC236}">
                <a16:creationId xmlns:a16="http://schemas.microsoft.com/office/drawing/2014/main" id="{D61EA87D-D8A2-48E8-9863-E070E802D19B}"/>
              </a:ext>
            </a:extLst>
          </p:cNvPr>
          <p:cNvPicPr>
            <a:picLocks noChangeAspect="1"/>
          </p:cNvPicPr>
          <p:nvPr/>
        </p:nvPicPr>
        <p:blipFill>
          <a:blip r:embed="rId3"/>
          <a:stretch>
            <a:fillRect/>
          </a:stretch>
        </p:blipFill>
        <p:spPr>
          <a:xfrm>
            <a:off x="6667762" y="4598126"/>
            <a:ext cx="3470407" cy="2192141"/>
          </a:xfrm>
          <a:prstGeom prst="rect">
            <a:avLst/>
          </a:prstGeom>
        </p:spPr>
      </p:pic>
    </p:spTree>
    <p:extLst>
      <p:ext uri="{BB962C8B-B14F-4D97-AF65-F5344CB8AC3E}">
        <p14:creationId xmlns:p14="http://schemas.microsoft.com/office/powerpoint/2010/main" val="36853185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BC1D1-63C0-3400-53B3-99876B468DBC}"/>
              </a:ext>
            </a:extLst>
          </p:cNvPr>
          <p:cNvSpPr>
            <a:spLocks noGrp="1"/>
          </p:cNvSpPr>
          <p:nvPr>
            <p:ph type="ctrTitle"/>
          </p:nvPr>
        </p:nvSpPr>
        <p:spPr>
          <a:xfrm>
            <a:off x="489857" y="2545103"/>
            <a:ext cx="8485262" cy="1767794"/>
          </a:xfrm>
        </p:spPr>
        <p:txBody>
          <a:bodyPr/>
          <a:lstStyle/>
          <a:p>
            <a:r>
              <a:rPr lang="en-US" dirty="0"/>
              <a:t>2000’s, Renewable Energy and Feed-in Tariffs</a:t>
            </a:r>
          </a:p>
        </p:txBody>
      </p:sp>
    </p:spTree>
    <p:extLst>
      <p:ext uri="{BB962C8B-B14F-4D97-AF65-F5344CB8AC3E}">
        <p14:creationId xmlns:p14="http://schemas.microsoft.com/office/powerpoint/2010/main" val="46006053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6D021-D1F3-32DA-08D9-3180BBACD0A5}"/>
              </a:ext>
            </a:extLst>
          </p:cNvPr>
          <p:cNvSpPr>
            <a:spLocks noGrp="1"/>
          </p:cNvSpPr>
          <p:nvPr>
            <p:ph type="title"/>
          </p:nvPr>
        </p:nvSpPr>
        <p:spPr>
          <a:xfrm>
            <a:off x="266700" y="203202"/>
            <a:ext cx="10141656" cy="654049"/>
          </a:xfrm>
        </p:spPr>
        <p:txBody>
          <a:bodyPr>
            <a:normAutofit fontScale="90000"/>
          </a:bodyPr>
          <a:lstStyle/>
          <a:p>
            <a:r>
              <a:rPr lang="en-US" dirty="0"/>
              <a:t>Difference Between Contract Prices for Renewable Energy and Dispatchable Plants</a:t>
            </a:r>
          </a:p>
        </p:txBody>
      </p:sp>
      <p:sp>
        <p:nvSpPr>
          <p:cNvPr id="3" name="Content Placeholder 2">
            <a:extLst>
              <a:ext uri="{FF2B5EF4-FFF2-40B4-BE49-F238E27FC236}">
                <a16:creationId xmlns:a16="http://schemas.microsoft.com/office/drawing/2014/main" id="{A5788C5C-9273-86C7-57A2-CAF48FC9F064}"/>
              </a:ext>
            </a:extLst>
          </p:cNvPr>
          <p:cNvSpPr>
            <a:spLocks noGrp="1"/>
          </p:cNvSpPr>
          <p:nvPr>
            <p:ph idx="1"/>
          </p:nvPr>
        </p:nvSpPr>
        <p:spPr>
          <a:xfrm>
            <a:off x="406400" y="1209675"/>
            <a:ext cx="11088915" cy="4395258"/>
          </a:xfrm>
        </p:spPr>
        <p:txBody>
          <a:bodyPr/>
          <a:lstStyle/>
          <a:p>
            <a:r>
              <a:rPr lang="en-US" dirty="0"/>
              <a:t>In a dispatchable coal plant, gas plant, nuclear plant the operator controls the amount of electricity that is produced by the plant.</a:t>
            </a:r>
          </a:p>
          <a:p>
            <a:r>
              <a:rPr lang="en-US" dirty="0"/>
              <a:t>In a renewable project, the amount of output comes from upstairs – wind for wind projects, solar radiation for solar projects and rainfall for hydro projects.</a:t>
            </a:r>
          </a:p>
          <a:p>
            <a:r>
              <a:rPr lang="en-US" dirty="0"/>
              <a:t>For a dispatchable plant (except for merchant plants discussed below), the amount of production is controlled by the buyer and not the seller for the plant</a:t>
            </a:r>
          </a:p>
        </p:txBody>
      </p:sp>
      <p:sp>
        <p:nvSpPr>
          <p:cNvPr id="4" name="Slide Number Placeholder 3">
            <a:extLst>
              <a:ext uri="{FF2B5EF4-FFF2-40B4-BE49-F238E27FC236}">
                <a16:creationId xmlns:a16="http://schemas.microsoft.com/office/drawing/2014/main" id="{0647310A-D52B-A3B2-19FF-2F8B9E731C2B}"/>
              </a:ext>
            </a:extLst>
          </p:cNvPr>
          <p:cNvSpPr>
            <a:spLocks noGrp="1"/>
          </p:cNvSpPr>
          <p:nvPr>
            <p:ph type="sldNum" sz="quarter" idx="12"/>
          </p:nvPr>
        </p:nvSpPr>
        <p:spPr>
          <a:xfrm>
            <a:off x="11495315" y="6457951"/>
            <a:ext cx="696685" cy="400050"/>
          </a:xfrm>
        </p:spPr>
        <p:txBody>
          <a:bodyPr/>
          <a:lstStyle/>
          <a:p>
            <a:fld id="{EB241CD2-1E45-42A3-B213-66A034DF9A3B}" type="slidenum">
              <a:rPr lang="en-GB" smtClean="0"/>
              <a:pPr/>
              <a:t>66</a:t>
            </a:fld>
            <a:endParaRPr lang="en-GB" dirty="0"/>
          </a:p>
        </p:txBody>
      </p:sp>
      <p:pic>
        <p:nvPicPr>
          <p:cNvPr id="5" name="Picture 4">
            <a:extLst>
              <a:ext uri="{FF2B5EF4-FFF2-40B4-BE49-F238E27FC236}">
                <a16:creationId xmlns:a16="http://schemas.microsoft.com/office/drawing/2014/main" id="{A99EBC28-401B-6BE2-9D09-D2986DFDFBE1}"/>
              </a:ext>
            </a:extLst>
          </p:cNvPr>
          <p:cNvPicPr>
            <a:picLocks noChangeAspect="1"/>
          </p:cNvPicPr>
          <p:nvPr/>
        </p:nvPicPr>
        <p:blipFill>
          <a:blip r:embed="rId2"/>
          <a:stretch>
            <a:fillRect/>
          </a:stretch>
        </p:blipFill>
        <p:spPr>
          <a:xfrm>
            <a:off x="6096000" y="3246093"/>
            <a:ext cx="3711262" cy="2728196"/>
          </a:xfrm>
          <a:prstGeom prst="rect">
            <a:avLst/>
          </a:prstGeom>
        </p:spPr>
      </p:pic>
      <p:sp>
        <p:nvSpPr>
          <p:cNvPr id="6" name="TextBox 5">
            <a:extLst>
              <a:ext uri="{FF2B5EF4-FFF2-40B4-BE49-F238E27FC236}">
                <a16:creationId xmlns:a16="http://schemas.microsoft.com/office/drawing/2014/main" id="{DAC3B726-7009-8A0B-A70F-C851CACE98F0}"/>
              </a:ext>
            </a:extLst>
          </p:cNvPr>
          <p:cNvSpPr txBox="1"/>
          <p:nvPr/>
        </p:nvSpPr>
        <p:spPr>
          <a:xfrm>
            <a:off x="1123406" y="3285311"/>
            <a:ext cx="4662361" cy="255454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If you are stupid enough to build your wind farm next to a tree, then you should realize a lower return than somebody who does not do something so stupid. This demonstrates that investors in renewable energy must take generation risk to encourage efficient development of projects. Taking resource risks makes renewable energy projects inherently more risky than dispatchable projects in a PPA context</a:t>
            </a:r>
          </a:p>
        </p:txBody>
      </p:sp>
    </p:spTree>
    <p:extLst>
      <p:ext uri="{BB962C8B-B14F-4D97-AF65-F5344CB8AC3E}">
        <p14:creationId xmlns:p14="http://schemas.microsoft.com/office/powerpoint/2010/main" val="40991127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E9E0AD-C98F-CDB7-CD4A-F1146722EC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77DFA1-2495-A02B-F281-13B4BC1AD383}"/>
              </a:ext>
            </a:extLst>
          </p:cNvPr>
          <p:cNvSpPr>
            <a:spLocks noGrp="1"/>
          </p:cNvSpPr>
          <p:nvPr>
            <p:ph type="title"/>
          </p:nvPr>
        </p:nvSpPr>
        <p:spPr/>
        <p:txBody>
          <a:bodyPr>
            <a:normAutofit fontScale="90000"/>
          </a:bodyPr>
          <a:lstStyle/>
          <a:p>
            <a:r>
              <a:rPr lang="en-US" dirty="0"/>
              <a:t>2000’s and Feed-in Tariffs - German Solar Feed-In Tariffs and Managing Risk</a:t>
            </a:r>
          </a:p>
        </p:txBody>
      </p:sp>
      <p:sp>
        <p:nvSpPr>
          <p:cNvPr id="3" name="Content Placeholder 2">
            <a:extLst>
              <a:ext uri="{FF2B5EF4-FFF2-40B4-BE49-F238E27FC236}">
                <a16:creationId xmlns:a16="http://schemas.microsoft.com/office/drawing/2014/main" id="{9E0A9D47-6351-5271-0FF6-3DA0ED41D0BA}"/>
              </a:ext>
            </a:extLst>
          </p:cNvPr>
          <p:cNvSpPr>
            <a:spLocks noGrp="1"/>
          </p:cNvSpPr>
          <p:nvPr>
            <p:ph idx="1"/>
          </p:nvPr>
        </p:nvSpPr>
        <p:spPr/>
        <p:txBody>
          <a:bodyPr/>
          <a:lstStyle/>
          <a:p>
            <a:endParaRPr lang="en-US" dirty="0"/>
          </a:p>
          <a:p>
            <a:endParaRPr lang="en-US" dirty="0"/>
          </a:p>
        </p:txBody>
      </p:sp>
      <p:pic>
        <p:nvPicPr>
          <p:cNvPr id="4" name="Picture 2" descr="A screenshot of a cell phone&#10;&#10;Description generated with very high confidence">
            <a:extLst>
              <a:ext uri="{FF2B5EF4-FFF2-40B4-BE49-F238E27FC236}">
                <a16:creationId xmlns:a16="http://schemas.microsoft.com/office/drawing/2014/main" id="{A23F7C80-F8A8-FE44-ABC2-03CF88F3493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915089" y="2605767"/>
            <a:ext cx="4466808" cy="324101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Content Placeholder 4">
            <a:extLst>
              <a:ext uri="{FF2B5EF4-FFF2-40B4-BE49-F238E27FC236}">
                <a16:creationId xmlns:a16="http://schemas.microsoft.com/office/drawing/2014/main" id="{C3DEF41F-0641-78AE-3A44-AF9C656093F6}"/>
              </a:ext>
            </a:extLst>
          </p:cNvPr>
          <p:cNvPicPr>
            <a:picLocks noChangeAspect="1"/>
          </p:cNvPicPr>
          <p:nvPr/>
        </p:nvPicPr>
        <p:blipFill>
          <a:blip r:embed="rId3"/>
          <a:stretch>
            <a:fillRect/>
          </a:stretch>
        </p:blipFill>
        <p:spPr>
          <a:xfrm>
            <a:off x="6096000" y="2605767"/>
            <a:ext cx="4497243" cy="3285715"/>
          </a:xfrm>
          <a:prstGeom prst="rect">
            <a:avLst/>
          </a:prstGeom>
        </p:spPr>
      </p:pic>
      <p:sp>
        <p:nvSpPr>
          <p:cNvPr id="7" name="TextBox 6">
            <a:extLst>
              <a:ext uri="{FF2B5EF4-FFF2-40B4-BE49-F238E27FC236}">
                <a16:creationId xmlns:a16="http://schemas.microsoft.com/office/drawing/2014/main" id="{2ADC8A60-EA88-9117-C6FC-B74C3837F742}"/>
              </a:ext>
            </a:extLst>
          </p:cNvPr>
          <p:cNvSpPr txBox="1"/>
          <p:nvPr/>
        </p:nvSpPr>
        <p:spPr>
          <a:xfrm>
            <a:off x="1194318" y="1083733"/>
            <a:ext cx="9974425" cy="1477328"/>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The left-hand scale represents feed-in tariffs meaning that if you put a meter next to your solar project and record the MWH generation, you get paid for that generation. The right-hand graph shows market prices (with correlation to gas prices). The y-scale is the same for both graphs. Comparing the blue bars on the left to the blue line on the right illustrates the magnitude of the subsidy in the feed-in tariff.</a:t>
            </a:r>
          </a:p>
        </p:txBody>
      </p:sp>
      <p:sp>
        <p:nvSpPr>
          <p:cNvPr id="8" name="TextBox 7">
            <a:extLst>
              <a:ext uri="{FF2B5EF4-FFF2-40B4-BE49-F238E27FC236}">
                <a16:creationId xmlns:a16="http://schemas.microsoft.com/office/drawing/2014/main" id="{177CA870-1B86-9321-347E-8864C9C9E867}"/>
              </a:ext>
            </a:extLst>
          </p:cNvPr>
          <p:cNvSpPr txBox="1"/>
          <p:nvPr/>
        </p:nvSpPr>
        <p:spPr>
          <a:xfrm>
            <a:off x="796212" y="6088619"/>
            <a:ext cx="10599576" cy="738664"/>
          </a:xfrm>
          <a:prstGeom prst="rect">
            <a:avLst/>
          </a:prstGeom>
          <a:solidFill>
            <a:srgbClr val="FFFF00"/>
          </a:solidFill>
        </p:spPr>
        <p:txBody>
          <a:bodyPr wrap="square" rtlCol="0">
            <a:spAutoFit/>
          </a:bodyPr>
          <a:lstStyle/>
          <a:p>
            <a:r>
              <a:rPr lang="en-US" sz="1400" dirty="0">
                <a:latin typeface="Arial" panose="020B0604020202020204" pitchFamily="34" charset="0"/>
                <a:cs typeface="Arial" panose="020B0604020202020204" pitchFamily="34" charset="0"/>
              </a:rPr>
              <a:t>The feed-in tariffs were very simple contracts enabling companies to secure financing. The feed-in tariffs were supposed to encourage cost declines from scale, and they worked very well. There have been solar projects with contracts of around 1 Euro cent per kWh</a:t>
            </a:r>
          </a:p>
        </p:txBody>
      </p:sp>
      <p:sp>
        <p:nvSpPr>
          <p:cNvPr id="6" name="Slide Number Placeholder 5">
            <a:extLst>
              <a:ext uri="{FF2B5EF4-FFF2-40B4-BE49-F238E27FC236}">
                <a16:creationId xmlns:a16="http://schemas.microsoft.com/office/drawing/2014/main" id="{5E01A0E4-5410-01EF-25FE-5143227F291B}"/>
              </a:ext>
            </a:extLst>
          </p:cNvPr>
          <p:cNvSpPr>
            <a:spLocks noGrp="1"/>
          </p:cNvSpPr>
          <p:nvPr>
            <p:ph type="sldNum" sz="quarter" idx="12"/>
          </p:nvPr>
        </p:nvSpPr>
        <p:spPr/>
        <p:txBody>
          <a:bodyPr/>
          <a:lstStyle/>
          <a:p>
            <a:fld id="{EB241CD2-1E45-42A3-B213-66A034DF9A3B}" type="slidenum">
              <a:rPr lang="en-GB" smtClean="0"/>
              <a:t>67</a:t>
            </a:fld>
            <a:endParaRPr lang="en-GB" dirty="0"/>
          </a:p>
        </p:txBody>
      </p:sp>
    </p:spTree>
    <p:extLst>
      <p:ext uri="{BB962C8B-B14F-4D97-AF65-F5344CB8AC3E}">
        <p14:creationId xmlns:p14="http://schemas.microsoft.com/office/powerpoint/2010/main" val="107241273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7A524F-9E53-74AB-886D-B02D20DF61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E71C87-E204-4B10-50A2-FF555E6B4374}"/>
              </a:ext>
            </a:extLst>
          </p:cNvPr>
          <p:cNvSpPr>
            <a:spLocks noGrp="1"/>
          </p:cNvSpPr>
          <p:nvPr>
            <p:ph type="title"/>
          </p:nvPr>
        </p:nvSpPr>
        <p:spPr/>
        <p:txBody>
          <a:bodyPr>
            <a:normAutofit fontScale="90000"/>
          </a:bodyPr>
          <a:lstStyle/>
          <a:p>
            <a:r>
              <a:rPr lang="en-US" dirty="0"/>
              <a:t>Revolution in Solar Module Prices and the Price of Polysilicon</a:t>
            </a:r>
          </a:p>
        </p:txBody>
      </p:sp>
      <p:sp>
        <p:nvSpPr>
          <p:cNvPr id="3" name="Slide Number Placeholder 2">
            <a:extLst>
              <a:ext uri="{FF2B5EF4-FFF2-40B4-BE49-F238E27FC236}">
                <a16:creationId xmlns:a16="http://schemas.microsoft.com/office/drawing/2014/main" id="{152F21A6-FF2F-FBB2-318A-313790FAE851}"/>
              </a:ext>
            </a:extLst>
          </p:cNvPr>
          <p:cNvSpPr>
            <a:spLocks noGrp="1"/>
          </p:cNvSpPr>
          <p:nvPr>
            <p:ph type="sldNum" sz="quarter" idx="12"/>
          </p:nvPr>
        </p:nvSpPr>
        <p:spPr/>
        <p:txBody>
          <a:bodyPr/>
          <a:lstStyle/>
          <a:p>
            <a:fld id="{EB241CD2-1E45-42A3-B213-66A034DF9A3B}" type="slidenum">
              <a:rPr lang="en-GB" smtClean="0"/>
              <a:t>68</a:t>
            </a:fld>
            <a:endParaRPr lang="en-GB" dirty="0"/>
          </a:p>
        </p:txBody>
      </p:sp>
      <p:pic>
        <p:nvPicPr>
          <p:cNvPr id="6" name="Picture 5">
            <a:extLst>
              <a:ext uri="{FF2B5EF4-FFF2-40B4-BE49-F238E27FC236}">
                <a16:creationId xmlns:a16="http://schemas.microsoft.com/office/drawing/2014/main" id="{0D7853C1-24A9-EF04-7410-78B628A4968E}"/>
              </a:ext>
            </a:extLst>
          </p:cNvPr>
          <p:cNvPicPr>
            <a:picLocks noChangeAspect="1"/>
          </p:cNvPicPr>
          <p:nvPr/>
        </p:nvPicPr>
        <p:blipFill>
          <a:blip r:embed="rId2"/>
          <a:stretch>
            <a:fillRect/>
          </a:stretch>
        </p:blipFill>
        <p:spPr>
          <a:xfrm>
            <a:off x="5603386" y="1566753"/>
            <a:ext cx="5090739" cy="5200232"/>
          </a:xfrm>
          <a:prstGeom prst="rect">
            <a:avLst/>
          </a:prstGeom>
        </p:spPr>
      </p:pic>
      <p:pic>
        <p:nvPicPr>
          <p:cNvPr id="4" name="Picture 3">
            <a:extLst>
              <a:ext uri="{FF2B5EF4-FFF2-40B4-BE49-F238E27FC236}">
                <a16:creationId xmlns:a16="http://schemas.microsoft.com/office/drawing/2014/main" id="{88706CFE-2DB5-3CCB-2E37-BEAF716991B7}"/>
              </a:ext>
            </a:extLst>
          </p:cNvPr>
          <p:cNvPicPr>
            <a:picLocks noChangeAspect="1"/>
          </p:cNvPicPr>
          <p:nvPr/>
        </p:nvPicPr>
        <p:blipFill>
          <a:blip r:embed="rId3"/>
          <a:stretch>
            <a:fillRect/>
          </a:stretch>
        </p:blipFill>
        <p:spPr>
          <a:xfrm>
            <a:off x="574623" y="1631234"/>
            <a:ext cx="4537308" cy="5144459"/>
          </a:xfrm>
          <a:prstGeom prst="rect">
            <a:avLst/>
          </a:prstGeom>
        </p:spPr>
      </p:pic>
    </p:spTree>
    <p:extLst>
      <p:ext uri="{BB962C8B-B14F-4D97-AF65-F5344CB8AC3E}">
        <p14:creationId xmlns:p14="http://schemas.microsoft.com/office/powerpoint/2010/main" val="420488747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Arrow Connector 16"/>
          <p:cNvCxnSpPr>
            <a:cxnSpLocks/>
          </p:cNvCxnSpPr>
          <p:nvPr/>
        </p:nvCxnSpPr>
        <p:spPr bwMode="auto">
          <a:xfrm flipH="1" flipV="1">
            <a:off x="4254832" y="3780654"/>
            <a:ext cx="1077751" cy="263684"/>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59" name="Straight Arrow Connector 58"/>
          <p:cNvCxnSpPr>
            <a:cxnSpLocks/>
            <a:stCxn id="7" idx="5"/>
            <a:endCxn id="32" idx="1"/>
          </p:cNvCxnSpPr>
          <p:nvPr/>
        </p:nvCxnSpPr>
        <p:spPr bwMode="auto">
          <a:xfrm>
            <a:off x="6524747" y="4495257"/>
            <a:ext cx="1348648" cy="772571"/>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44" name="Straight Arrow Connector 43"/>
          <p:cNvCxnSpPr>
            <a:cxnSpLocks/>
          </p:cNvCxnSpPr>
          <p:nvPr/>
        </p:nvCxnSpPr>
        <p:spPr bwMode="auto">
          <a:xfrm>
            <a:off x="6623835" y="4128548"/>
            <a:ext cx="1300967" cy="0"/>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sp>
        <p:nvSpPr>
          <p:cNvPr id="7" name="Oval 6"/>
          <p:cNvSpPr/>
          <p:nvPr/>
        </p:nvSpPr>
        <p:spPr bwMode="auto">
          <a:xfrm>
            <a:off x="5359620" y="3674735"/>
            <a:ext cx="1365030" cy="961303"/>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anose="020B0604020202020204" pitchFamily="34" charset="0"/>
                <a:cs typeface="Arial" panose="020B0604020202020204" pitchFamily="34" charset="0"/>
              </a:rPr>
              <a:t>Special Purpose Vehicle: Bond Rating of BBB-</a:t>
            </a:r>
          </a:p>
        </p:txBody>
      </p:sp>
      <p:sp>
        <p:nvSpPr>
          <p:cNvPr id="8" name="Oval 7"/>
          <p:cNvSpPr/>
          <p:nvPr/>
        </p:nvSpPr>
        <p:spPr bwMode="auto">
          <a:xfrm>
            <a:off x="5005209" y="1642648"/>
            <a:ext cx="2181582" cy="816974"/>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anose="020B0604020202020204" pitchFamily="34" charset="0"/>
                <a:cs typeface="Arial" panose="020B0604020202020204" pitchFamily="34" charset="0"/>
              </a:rPr>
              <a:t>Government or Utility Company Off-taker</a:t>
            </a:r>
          </a:p>
        </p:txBody>
      </p:sp>
      <p:sp>
        <p:nvSpPr>
          <p:cNvPr id="14" name="Oval 13"/>
          <p:cNvSpPr/>
          <p:nvPr/>
        </p:nvSpPr>
        <p:spPr bwMode="auto">
          <a:xfrm>
            <a:off x="2754887" y="3364739"/>
            <a:ext cx="1497175" cy="80760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anose="020B0604020202020204" pitchFamily="34" charset="0"/>
                <a:cs typeface="Arial" panose="020B0604020202020204" pitchFamily="34" charset="0"/>
              </a:rPr>
              <a:t>EPC Contractor: Want Strong Record and Finances</a:t>
            </a:r>
          </a:p>
        </p:txBody>
      </p:sp>
      <p:sp>
        <p:nvSpPr>
          <p:cNvPr id="15" name="Rectangle 14"/>
          <p:cNvSpPr/>
          <p:nvPr/>
        </p:nvSpPr>
        <p:spPr bwMode="auto">
          <a:xfrm>
            <a:off x="4491588" y="3634445"/>
            <a:ext cx="725158" cy="620958"/>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anose="020B0604020202020204" pitchFamily="34" charset="0"/>
                <a:cs typeface="Arial" panose="020B0604020202020204" pitchFamily="34" charset="0"/>
              </a:rPr>
              <a:t>EPC: Fixed Price Contract with LD</a:t>
            </a:r>
          </a:p>
        </p:txBody>
      </p:sp>
      <p:sp>
        <p:nvSpPr>
          <p:cNvPr id="21" name="Oval 20"/>
          <p:cNvSpPr/>
          <p:nvPr/>
        </p:nvSpPr>
        <p:spPr bwMode="auto">
          <a:xfrm>
            <a:off x="7924801" y="3711454"/>
            <a:ext cx="1394579" cy="749573"/>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anose="020B0604020202020204" pitchFamily="34" charset="0"/>
                <a:cs typeface="Arial" panose="020B0604020202020204" pitchFamily="34" charset="0"/>
              </a:rPr>
              <a:t>O&amp;M Contractor, also often investor</a:t>
            </a:r>
          </a:p>
        </p:txBody>
      </p:sp>
      <p:sp>
        <p:nvSpPr>
          <p:cNvPr id="32" name="Oval 31"/>
          <p:cNvSpPr/>
          <p:nvPr/>
        </p:nvSpPr>
        <p:spPr bwMode="auto">
          <a:xfrm>
            <a:off x="7639050" y="5142079"/>
            <a:ext cx="1600200" cy="858673"/>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anose="020B0604020202020204" pitchFamily="34" charset="0"/>
                <a:cs typeface="Arial" panose="020B0604020202020204" pitchFamily="34" charset="0"/>
              </a:rPr>
              <a:t>Lenders:</a:t>
            </a:r>
          </a:p>
          <a:p>
            <a:pPr algn="ctr" eaLnBrk="0" fontAlgn="base" hangingPunct="0">
              <a:spcBef>
                <a:spcPct val="0"/>
              </a:spcBef>
              <a:spcAft>
                <a:spcPct val="0"/>
              </a:spcAft>
            </a:pPr>
            <a:r>
              <a:rPr lang="en-US" sz="900" dirty="0">
                <a:solidFill>
                  <a:schemeClr val="bg1">
                    <a:lumMod val="95000"/>
                  </a:schemeClr>
                </a:solidFill>
                <a:latin typeface="Arial" panose="020B0604020202020204" pitchFamily="34" charset="0"/>
                <a:cs typeface="Arial" panose="020B0604020202020204" pitchFamily="34" charset="0"/>
              </a:rPr>
              <a:t>Lenders want DSCR (LLCR, PLCR)</a:t>
            </a:r>
          </a:p>
        </p:txBody>
      </p:sp>
      <p:sp>
        <p:nvSpPr>
          <p:cNvPr id="33" name="Oval 32"/>
          <p:cNvSpPr/>
          <p:nvPr/>
        </p:nvSpPr>
        <p:spPr bwMode="auto">
          <a:xfrm>
            <a:off x="2886517" y="5027778"/>
            <a:ext cx="1329824" cy="972972"/>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anose="020B0604020202020204" pitchFamily="34" charset="0"/>
                <a:cs typeface="Arial" panose="020B0604020202020204" pitchFamily="34" charset="0"/>
              </a:rPr>
              <a:t>Banks Like Strong Sponsors. Sponsors want EIRR</a:t>
            </a:r>
          </a:p>
        </p:txBody>
      </p:sp>
      <p:sp>
        <p:nvSpPr>
          <p:cNvPr id="43" name="Rectangle 42"/>
          <p:cNvSpPr/>
          <p:nvPr/>
        </p:nvSpPr>
        <p:spPr bwMode="auto">
          <a:xfrm>
            <a:off x="6524747" y="4811214"/>
            <a:ext cx="902003" cy="704440"/>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anose="020B0604020202020204" pitchFamily="34" charset="0"/>
                <a:cs typeface="Arial" panose="020B0604020202020204" pitchFamily="34" charset="0"/>
              </a:rPr>
              <a:t>Loan Agreement – Draws Green; Debt Service Red</a:t>
            </a:r>
          </a:p>
        </p:txBody>
      </p:sp>
      <p:cxnSp>
        <p:nvCxnSpPr>
          <p:cNvPr id="57" name="Straight Arrow Connector 56"/>
          <p:cNvCxnSpPr>
            <a:cxnSpLocks/>
            <a:stCxn id="7" idx="3"/>
          </p:cNvCxnSpPr>
          <p:nvPr/>
        </p:nvCxnSpPr>
        <p:spPr bwMode="auto">
          <a:xfrm flipH="1">
            <a:off x="4250754" y="4495256"/>
            <a:ext cx="1308771" cy="992316"/>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28" name="Straight Arrow Connector 27">
            <a:extLst>
              <a:ext uri="{FF2B5EF4-FFF2-40B4-BE49-F238E27FC236}">
                <a16:creationId xmlns:a16="http://schemas.microsoft.com/office/drawing/2014/main" id="{74A0787D-0344-46BD-AFE7-35A8AF8DCB27}"/>
              </a:ext>
            </a:extLst>
          </p:cNvPr>
          <p:cNvCxnSpPr>
            <a:cxnSpLocks/>
          </p:cNvCxnSpPr>
          <p:nvPr/>
        </p:nvCxnSpPr>
        <p:spPr>
          <a:xfrm>
            <a:off x="6096000" y="2468827"/>
            <a:ext cx="0" cy="1205906"/>
          </a:xfrm>
          <a:prstGeom prst="straightConnector1">
            <a:avLst/>
          </a:prstGeom>
          <a:ln w="825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4A642779-96D0-4ABF-B41D-32F9F08976C2}"/>
              </a:ext>
            </a:extLst>
          </p:cNvPr>
          <p:cNvSpPr/>
          <p:nvPr/>
        </p:nvSpPr>
        <p:spPr bwMode="auto">
          <a:xfrm>
            <a:off x="6876782" y="3971387"/>
            <a:ext cx="762269" cy="314324"/>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anose="020B0604020202020204" pitchFamily="34" charset="0"/>
                <a:cs typeface="Arial" panose="020B0604020202020204" pitchFamily="34" charset="0"/>
              </a:rPr>
              <a:t>O&amp;M Agreement</a:t>
            </a:r>
          </a:p>
        </p:txBody>
      </p:sp>
      <p:sp>
        <p:nvSpPr>
          <p:cNvPr id="76" name="Title 1">
            <a:extLst>
              <a:ext uri="{FF2B5EF4-FFF2-40B4-BE49-F238E27FC236}">
                <a16:creationId xmlns:a16="http://schemas.microsoft.com/office/drawing/2014/main" id="{1FBDAC0A-0D42-47FA-B29A-5EEFFAE04430}"/>
              </a:ext>
            </a:extLst>
          </p:cNvPr>
          <p:cNvSpPr>
            <a:spLocks noGrp="1"/>
          </p:cNvSpPr>
          <p:nvPr>
            <p:ph type="title"/>
          </p:nvPr>
        </p:nvSpPr>
        <p:spPr/>
        <p:txBody>
          <a:bodyPr>
            <a:normAutofit/>
          </a:bodyPr>
          <a:lstStyle/>
          <a:p>
            <a:r>
              <a:rPr lang="en-US" dirty="0"/>
              <a:t>Renewable Project Finance Diagram </a:t>
            </a:r>
          </a:p>
        </p:txBody>
      </p:sp>
      <p:sp>
        <p:nvSpPr>
          <p:cNvPr id="47" name="Rectangle 46"/>
          <p:cNvSpPr/>
          <p:nvPr/>
        </p:nvSpPr>
        <p:spPr bwMode="auto">
          <a:xfrm>
            <a:off x="4687661" y="4954290"/>
            <a:ext cx="807268" cy="389314"/>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anose="020B0604020202020204" pitchFamily="34" charset="0"/>
                <a:cs typeface="Arial" panose="020B0604020202020204" pitchFamily="34" charset="0"/>
              </a:rPr>
              <a:t>Shareholder Agreement</a:t>
            </a:r>
          </a:p>
        </p:txBody>
      </p:sp>
      <p:cxnSp>
        <p:nvCxnSpPr>
          <p:cNvPr id="4" name="Straight Arrow Connector 3">
            <a:extLst>
              <a:ext uri="{FF2B5EF4-FFF2-40B4-BE49-F238E27FC236}">
                <a16:creationId xmlns:a16="http://schemas.microsoft.com/office/drawing/2014/main" id="{DA67F4E8-7DAB-4B5F-A7C6-37740E14BBCF}"/>
              </a:ext>
            </a:extLst>
          </p:cNvPr>
          <p:cNvCxnSpPr>
            <a:cxnSpLocks/>
          </p:cNvCxnSpPr>
          <p:nvPr/>
        </p:nvCxnSpPr>
        <p:spPr>
          <a:xfrm flipH="1" flipV="1">
            <a:off x="6724652" y="4399372"/>
            <a:ext cx="1287349" cy="749574"/>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732115A-D82C-48DE-BA04-BE8A45B12BD9}"/>
              </a:ext>
            </a:extLst>
          </p:cNvPr>
          <p:cNvCxnSpPr/>
          <p:nvPr/>
        </p:nvCxnSpPr>
        <p:spPr>
          <a:xfrm flipV="1">
            <a:off x="4186511" y="4399374"/>
            <a:ext cx="1230761" cy="94423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2C1265A-3C31-4836-AC2C-8F04C5555E34}"/>
              </a:ext>
            </a:extLst>
          </p:cNvPr>
          <p:cNvCxnSpPr>
            <a:cxnSpLocks/>
            <a:stCxn id="3" idx="2"/>
          </p:cNvCxnSpPr>
          <p:nvPr/>
        </p:nvCxnSpPr>
        <p:spPr>
          <a:xfrm flipH="1">
            <a:off x="6576568" y="2386418"/>
            <a:ext cx="1978911" cy="1398545"/>
          </a:xfrm>
          <a:prstGeom prst="straightConnector1">
            <a:avLst/>
          </a:prstGeom>
          <a:ln w="825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13D87B69-57C7-41BA-8E80-D16EDB07D36F}"/>
              </a:ext>
            </a:extLst>
          </p:cNvPr>
          <p:cNvCxnSpPr>
            <a:cxnSpLocks/>
            <a:endCxn id="8" idx="2"/>
          </p:cNvCxnSpPr>
          <p:nvPr/>
        </p:nvCxnSpPr>
        <p:spPr>
          <a:xfrm>
            <a:off x="4491802" y="1840119"/>
            <a:ext cx="513409" cy="211018"/>
          </a:xfrm>
          <a:prstGeom prst="straightConnector1">
            <a:avLst/>
          </a:prstGeom>
          <a:ln w="825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bwMode="auto">
          <a:xfrm>
            <a:off x="5510928" y="2647933"/>
            <a:ext cx="1065639" cy="521984"/>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anose="020B0604020202020204" pitchFamily="34" charset="0"/>
                <a:cs typeface="Arial" panose="020B0604020202020204" pitchFamily="34" charset="0"/>
              </a:rPr>
              <a:t>Contract with subsidy scheme and merchant</a:t>
            </a:r>
          </a:p>
        </p:txBody>
      </p:sp>
      <p:sp>
        <p:nvSpPr>
          <p:cNvPr id="6" name="TextBox 5">
            <a:extLst>
              <a:ext uri="{FF2B5EF4-FFF2-40B4-BE49-F238E27FC236}">
                <a16:creationId xmlns:a16="http://schemas.microsoft.com/office/drawing/2014/main" id="{1DDD73AC-91A8-4032-9BEF-BFA8DF96026B}"/>
              </a:ext>
            </a:extLst>
          </p:cNvPr>
          <p:cNvSpPr txBox="1"/>
          <p:nvPr/>
        </p:nvSpPr>
        <p:spPr>
          <a:xfrm>
            <a:off x="6360321" y="5654502"/>
            <a:ext cx="1287349" cy="369332"/>
          </a:xfrm>
          <a:prstGeom prst="rect">
            <a:avLst/>
          </a:prstGeom>
          <a:solidFill>
            <a:srgbClr val="92D050"/>
          </a:solidFill>
        </p:spPr>
        <p:txBody>
          <a:bodyPr wrap="square" rtlCol="0">
            <a:spAutoFit/>
          </a:bodyPr>
          <a:lstStyle/>
          <a:p>
            <a:r>
              <a:rPr lang="en-US" sz="900" dirty="0">
                <a:latin typeface="Arial" panose="020B0604020202020204" pitchFamily="34" charset="0"/>
                <a:cs typeface="Arial" panose="020B0604020202020204" pitchFamily="34" charset="0"/>
              </a:rPr>
              <a:t>Invest with draws; payback debt service</a:t>
            </a:r>
          </a:p>
        </p:txBody>
      </p:sp>
      <p:sp>
        <p:nvSpPr>
          <p:cNvPr id="34" name="TextBox 33">
            <a:extLst>
              <a:ext uri="{FF2B5EF4-FFF2-40B4-BE49-F238E27FC236}">
                <a16:creationId xmlns:a16="http://schemas.microsoft.com/office/drawing/2014/main" id="{EF941D93-50D1-4DA0-BBCD-87AFF7DF682A}"/>
              </a:ext>
            </a:extLst>
          </p:cNvPr>
          <p:cNvSpPr txBox="1"/>
          <p:nvPr/>
        </p:nvSpPr>
        <p:spPr>
          <a:xfrm>
            <a:off x="4261466" y="5606789"/>
            <a:ext cx="1287349" cy="507831"/>
          </a:xfrm>
          <a:prstGeom prst="rect">
            <a:avLst/>
          </a:prstGeom>
          <a:solidFill>
            <a:srgbClr val="92D050"/>
          </a:solidFill>
        </p:spPr>
        <p:txBody>
          <a:bodyPr wrap="square" rtlCol="0">
            <a:spAutoFit/>
          </a:bodyPr>
          <a:lstStyle/>
          <a:p>
            <a:r>
              <a:rPr lang="en-US" sz="900" dirty="0">
                <a:latin typeface="Arial" panose="020B0604020202020204" pitchFamily="34" charset="0"/>
                <a:cs typeface="Arial" panose="020B0604020202020204" pitchFamily="34" charset="0"/>
              </a:rPr>
              <a:t>Invest with paid in cap; payback dividends</a:t>
            </a:r>
          </a:p>
        </p:txBody>
      </p:sp>
      <p:sp>
        <p:nvSpPr>
          <p:cNvPr id="35" name="Oval 34">
            <a:extLst>
              <a:ext uri="{FF2B5EF4-FFF2-40B4-BE49-F238E27FC236}">
                <a16:creationId xmlns:a16="http://schemas.microsoft.com/office/drawing/2014/main" id="{490E03DE-8695-42A2-9C31-D9434138DC9E}"/>
              </a:ext>
            </a:extLst>
          </p:cNvPr>
          <p:cNvSpPr/>
          <p:nvPr/>
        </p:nvSpPr>
        <p:spPr bwMode="auto">
          <a:xfrm>
            <a:off x="3320958" y="1399267"/>
            <a:ext cx="1189479" cy="705323"/>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anose="020B0604020202020204" pitchFamily="34" charset="0"/>
                <a:cs typeface="Arial" panose="020B0604020202020204" pitchFamily="34" charset="0"/>
              </a:rPr>
              <a:t>Subsidy paid by ratepayers</a:t>
            </a:r>
          </a:p>
        </p:txBody>
      </p:sp>
      <p:cxnSp>
        <p:nvCxnSpPr>
          <p:cNvPr id="36" name="Straight Arrow Connector 35">
            <a:extLst>
              <a:ext uri="{FF2B5EF4-FFF2-40B4-BE49-F238E27FC236}">
                <a16:creationId xmlns:a16="http://schemas.microsoft.com/office/drawing/2014/main" id="{32049FFC-4AEF-42FD-B347-BD70376CA7DB}"/>
              </a:ext>
            </a:extLst>
          </p:cNvPr>
          <p:cNvCxnSpPr>
            <a:cxnSpLocks/>
          </p:cNvCxnSpPr>
          <p:nvPr/>
        </p:nvCxnSpPr>
        <p:spPr>
          <a:xfrm>
            <a:off x="3604260" y="4172342"/>
            <a:ext cx="0" cy="829985"/>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954DD171-7FF5-4AE9-87A5-BC3AEC0E1FD3}"/>
              </a:ext>
            </a:extLst>
          </p:cNvPr>
          <p:cNvSpPr/>
          <p:nvPr/>
        </p:nvSpPr>
        <p:spPr bwMode="auto">
          <a:xfrm>
            <a:off x="6780127" y="2901574"/>
            <a:ext cx="1156260" cy="494048"/>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anose="020B0604020202020204" pitchFamily="34" charset="0"/>
                <a:cs typeface="Arial" panose="020B0604020202020204" pitchFamily="34" charset="0"/>
              </a:rPr>
              <a:t>Volume Risk from Variable Wind Resource</a:t>
            </a:r>
          </a:p>
        </p:txBody>
      </p:sp>
      <p:pic>
        <p:nvPicPr>
          <p:cNvPr id="3" name="Picture 2">
            <a:extLst>
              <a:ext uri="{FF2B5EF4-FFF2-40B4-BE49-F238E27FC236}">
                <a16:creationId xmlns:a16="http://schemas.microsoft.com/office/drawing/2014/main" id="{3642DF83-AF58-4BDF-4A96-F7231321BABF}"/>
              </a:ext>
            </a:extLst>
          </p:cNvPr>
          <p:cNvPicPr>
            <a:picLocks noChangeAspect="1"/>
          </p:cNvPicPr>
          <p:nvPr/>
        </p:nvPicPr>
        <p:blipFill>
          <a:blip r:embed="rId2"/>
          <a:stretch>
            <a:fillRect/>
          </a:stretch>
        </p:blipFill>
        <p:spPr>
          <a:xfrm>
            <a:off x="7528068" y="1395331"/>
            <a:ext cx="2054820" cy="991087"/>
          </a:xfrm>
          <a:prstGeom prst="rect">
            <a:avLst/>
          </a:prstGeom>
        </p:spPr>
      </p:pic>
      <p:sp>
        <p:nvSpPr>
          <p:cNvPr id="2" name="Slide Number Placeholder 1">
            <a:extLst>
              <a:ext uri="{FF2B5EF4-FFF2-40B4-BE49-F238E27FC236}">
                <a16:creationId xmlns:a16="http://schemas.microsoft.com/office/drawing/2014/main" id="{086A9E18-0FFA-FE15-7BF7-044F14C11314}"/>
              </a:ext>
            </a:extLst>
          </p:cNvPr>
          <p:cNvSpPr>
            <a:spLocks noGrp="1"/>
          </p:cNvSpPr>
          <p:nvPr>
            <p:ph type="sldNum" sz="quarter" idx="12"/>
          </p:nvPr>
        </p:nvSpPr>
        <p:spPr/>
        <p:txBody>
          <a:bodyPr/>
          <a:lstStyle/>
          <a:p>
            <a:fld id="{EB241CD2-1E45-42A3-B213-66A034DF9A3B}" type="slidenum">
              <a:rPr lang="en-GB" smtClean="0"/>
              <a:t>69</a:t>
            </a:fld>
            <a:endParaRPr lang="en-GB" dirty="0"/>
          </a:p>
        </p:txBody>
      </p:sp>
    </p:spTree>
    <p:extLst>
      <p:ext uri="{BB962C8B-B14F-4D97-AF65-F5344CB8AC3E}">
        <p14:creationId xmlns:p14="http://schemas.microsoft.com/office/powerpoint/2010/main" val="36544623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F5CEF-20D7-CE5E-B8C1-B9049E451EA3}"/>
              </a:ext>
            </a:extLst>
          </p:cNvPr>
          <p:cNvSpPr>
            <a:spLocks noGrp="1"/>
          </p:cNvSpPr>
          <p:nvPr>
            <p:ph type="title"/>
          </p:nvPr>
        </p:nvSpPr>
        <p:spPr/>
        <p:txBody>
          <a:bodyPr>
            <a:normAutofit/>
          </a:bodyPr>
          <a:lstStyle/>
          <a:p>
            <a:r>
              <a:rPr lang="en-US" sz="3600" dirty="0"/>
              <a:t>Orsted Capital Expenditure Program</a:t>
            </a:r>
          </a:p>
        </p:txBody>
      </p:sp>
      <p:sp>
        <p:nvSpPr>
          <p:cNvPr id="3" name="Content Placeholder 2">
            <a:extLst>
              <a:ext uri="{FF2B5EF4-FFF2-40B4-BE49-F238E27FC236}">
                <a16:creationId xmlns:a16="http://schemas.microsoft.com/office/drawing/2014/main" id="{259588E7-DE89-C608-A107-B5B836409E83}"/>
              </a:ext>
            </a:extLst>
          </p:cNvPr>
          <p:cNvSpPr>
            <a:spLocks noGrp="1"/>
          </p:cNvSpPr>
          <p:nvPr>
            <p:ph idx="1"/>
          </p:nvPr>
        </p:nvSpPr>
        <p:spPr/>
        <p:txBody>
          <a:bodyPr>
            <a:normAutofit/>
          </a:bodyPr>
          <a:lstStyle/>
          <a:p>
            <a:pPr marL="0" indent="0">
              <a:buNone/>
            </a:pPr>
            <a:endParaRPr lang="en-US" sz="2800" dirty="0"/>
          </a:p>
          <a:p>
            <a:pPr marL="0" indent="0">
              <a:buNone/>
            </a:pPr>
            <a:endParaRPr lang="en-US" sz="2800" dirty="0"/>
          </a:p>
        </p:txBody>
      </p:sp>
      <p:pic>
        <p:nvPicPr>
          <p:cNvPr id="11" name="Picture 10">
            <a:extLst>
              <a:ext uri="{FF2B5EF4-FFF2-40B4-BE49-F238E27FC236}">
                <a16:creationId xmlns:a16="http://schemas.microsoft.com/office/drawing/2014/main" id="{005AD5C4-38C3-DDC3-5509-815541BD39BE}"/>
              </a:ext>
            </a:extLst>
          </p:cNvPr>
          <p:cNvPicPr>
            <a:picLocks noChangeAspect="1"/>
          </p:cNvPicPr>
          <p:nvPr/>
        </p:nvPicPr>
        <p:blipFill>
          <a:blip r:embed="rId2"/>
          <a:stretch>
            <a:fillRect/>
          </a:stretch>
        </p:blipFill>
        <p:spPr>
          <a:xfrm>
            <a:off x="1632585" y="1228634"/>
            <a:ext cx="4571480" cy="3309802"/>
          </a:xfrm>
          <a:prstGeom prst="rect">
            <a:avLst/>
          </a:prstGeom>
        </p:spPr>
      </p:pic>
      <p:pic>
        <p:nvPicPr>
          <p:cNvPr id="13" name="Picture 12">
            <a:extLst>
              <a:ext uri="{FF2B5EF4-FFF2-40B4-BE49-F238E27FC236}">
                <a16:creationId xmlns:a16="http://schemas.microsoft.com/office/drawing/2014/main" id="{B4FF1D57-F3E2-634C-FA2F-2337026E98CB}"/>
              </a:ext>
            </a:extLst>
          </p:cNvPr>
          <p:cNvPicPr>
            <a:picLocks noChangeAspect="1"/>
          </p:cNvPicPr>
          <p:nvPr/>
        </p:nvPicPr>
        <p:blipFill>
          <a:blip r:embed="rId3"/>
          <a:stretch>
            <a:fillRect/>
          </a:stretch>
        </p:blipFill>
        <p:spPr>
          <a:xfrm>
            <a:off x="6213577" y="1228634"/>
            <a:ext cx="4345838" cy="3157368"/>
          </a:xfrm>
          <a:prstGeom prst="rect">
            <a:avLst/>
          </a:prstGeom>
        </p:spPr>
      </p:pic>
      <p:sp>
        <p:nvSpPr>
          <p:cNvPr id="14" name="TextBox 13">
            <a:extLst>
              <a:ext uri="{FF2B5EF4-FFF2-40B4-BE49-F238E27FC236}">
                <a16:creationId xmlns:a16="http://schemas.microsoft.com/office/drawing/2014/main" id="{8C95010B-1FA3-42E9-5027-630016A87B9B}"/>
              </a:ext>
            </a:extLst>
          </p:cNvPr>
          <p:cNvSpPr txBox="1"/>
          <p:nvPr/>
        </p:nvSpPr>
        <p:spPr>
          <a:xfrm>
            <a:off x="1489166" y="4572575"/>
            <a:ext cx="9070249" cy="2308324"/>
          </a:xfrm>
          <a:prstGeom prst="rect">
            <a:avLst/>
          </a:prstGeom>
          <a:solidFill>
            <a:srgbClr val="FFFF00"/>
          </a:solidFill>
        </p:spPr>
        <p:txBody>
          <a:bodyPr wrap="square" rtlCol="0">
            <a:spAutoFit/>
          </a:bodyPr>
          <a:lstStyle/>
          <a:p>
            <a:pPr algn="just"/>
            <a:r>
              <a:rPr lang="en-US" sz="1600" dirty="0">
                <a:latin typeface="Arial" panose="020B0604020202020204" pitchFamily="34" charset="0"/>
                <a:cs typeface="Arial" panose="020B0604020202020204" pitchFamily="34" charset="0"/>
              </a:rPr>
              <a:t>Over the past two decades, we have transformed ourselves from a fossil fuel-based company (DONG Energy) into a global leader within the renewable sector. We realized this transformation due to our strong and innovative capabilities within project development, construction, and operations. And we continue to see increased and exciting opportunities across our business segments, exemplified by increasing targets and support by governments for the buildout of renewables. At the same time, we are encouraged by the political support towards our industry, such as the Inflation Reduction Act in the US and the proposed Net Zero Industry Act in Europe, which would expand the addressable market and represent an important support for the entire industry. We will continue working towards our vision of a world that runs entirely on green energy.</a:t>
            </a:r>
          </a:p>
        </p:txBody>
      </p:sp>
      <p:sp>
        <p:nvSpPr>
          <p:cNvPr id="4" name="Slide Number Placeholder 3">
            <a:extLst>
              <a:ext uri="{FF2B5EF4-FFF2-40B4-BE49-F238E27FC236}">
                <a16:creationId xmlns:a16="http://schemas.microsoft.com/office/drawing/2014/main" id="{DF7B5FCD-5C49-5F48-3204-71139CF6331A}"/>
              </a:ext>
            </a:extLst>
          </p:cNvPr>
          <p:cNvSpPr>
            <a:spLocks noGrp="1"/>
          </p:cNvSpPr>
          <p:nvPr>
            <p:ph type="sldNum" sz="quarter" idx="12"/>
          </p:nvPr>
        </p:nvSpPr>
        <p:spPr/>
        <p:txBody>
          <a:bodyPr/>
          <a:lstStyle/>
          <a:p>
            <a:fld id="{EB241CD2-1E45-42A3-B213-66A034DF9A3B}" type="slidenum">
              <a:rPr lang="en-GB" sz="1600" smtClean="0"/>
              <a:t>7</a:t>
            </a:fld>
            <a:endParaRPr lang="en-GB" sz="1600" dirty="0"/>
          </a:p>
        </p:txBody>
      </p:sp>
    </p:spTree>
    <p:extLst>
      <p:ext uri="{BB962C8B-B14F-4D97-AF65-F5344CB8AC3E}">
        <p14:creationId xmlns:p14="http://schemas.microsoft.com/office/powerpoint/2010/main" val="365219342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FE8D0-2EF7-CDFE-BB7F-BD2B41124E20}"/>
              </a:ext>
            </a:extLst>
          </p:cNvPr>
          <p:cNvSpPr>
            <a:spLocks noGrp="1"/>
          </p:cNvSpPr>
          <p:nvPr>
            <p:ph type="title"/>
          </p:nvPr>
        </p:nvSpPr>
        <p:spPr>
          <a:xfrm>
            <a:off x="266700" y="203202"/>
            <a:ext cx="10141656" cy="654049"/>
          </a:xfrm>
        </p:spPr>
        <p:txBody>
          <a:bodyPr/>
          <a:lstStyle/>
          <a:p>
            <a:r>
              <a:rPr lang="en-US" dirty="0"/>
              <a:t>Orsted Subsidy Regimes and Pricing</a:t>
            </a:r>
          </a:p>
        </p:txBody>
      </p:sp>
      <p:sp>
        <p:nvSpPr>
          <p:cNvPr id="3" name="Content Placeholder 2">
            <a:extLst>
              <a:ext uri="{FF2B5EF4-FFF2-40B4-BE49-F238E27FC236}">
                <a16:creationId xmlns:a16="http://schemas.microsoft.com/office/drawing/2014/main" id="{3F753257-10DB-0785-5427-15A12C065A35}"/>
              </a:ext>
            </a:extLst>
          </p:cNvPr>
          <p:cNvSpPr>
            <a:spLocks noGrp="1"/>
          </p:cNvSpPr>
          <p:nvPr>
            <p:ph idx="1"/>
          </p:nvPr>
        </p:nvSpPr>
        <p:spPr>
          <a:xfrm>
            <a:off x="406400" y="1209675"/>
            <a:ext cx="11088915" cy="4395258"/>
          </a:xfrm>
        </p:spPr>
        <p:txBody>
          <a:bodyPr/>
          <a:lstStyle/>
          <a:p>
            <a:r>
              <a:rPr lang="en-US" dirty="0"/>
              <a:t>Orsted presents the different pricing and subsidy regimes for its projects. In general, the pricing regimes can have the following characteristics.</a:t>
            </a:r>
          </a:p>
          <a:p>
            <a:r>
              <a:rPr lang="en-US" dirty="0"/>
              <a:t>Prices per MWH can come from Government Established Prices or from a Bidding Process</a:t>
            </a:r>
          </a:p>
          <a:p>
            <a:r>
              <a:rPr lang="en-US" dirty="0"/>
              <a:t>Prices per MWH can be fixed or have some merchant price portion (with a merchant price portion and a fixed adder per MWH)</a:t>
            </a:r>
          </a:p>
          <a:p>
            <a:r>
              <a:rPr lang="en-US" dirty="0"/>
              <a:t>Prices per MWH can extend for different lengths of time, after which merchant prices are applied</a:t>
            </a:r>
          </a:p>
          <a:p>
            <a:r>
              <a:rPr lang="en-US" dirty="0"/>
              <a:t>Price per MWH can be paid by a corporation instead of the government (a corporate PPA)</a:t>
            </a:r>
          </a:p>
          <a:p>
            <a:r>
              <a:rPr lang="en-US" dirty="0"/>
              <a:t>In the U.S. there are subsidies from large breaks. The subsidies are an Investment Tax Credit that can directly reduce taxes by 30% to 40% of the project cost. An alternative is the production tax credit, where taxes are reduced by a credit per MWH produced. The tax subsidy scheme in the US is so aggressive that partnerships are formed with companies that have a high tax liability.</a:t>
            </a:r>
          </a:p>
        </p:txBody>
      </p:sp>
      <p:sp>
        <p:nvSpPr>
          <p:cNvPr id="4" name="Slide Number Placeholder 3">
            <a:extLst>
              <a:ext uri="{FF2B5EF4-FFF2-40B4-BE49-F238E27FC236}">
                <a16:creationId xmlns:a16="http://schemas.microsoft.com/office/drawing/2014/main" id="{29983DF9-78D4-A2B6-AE02-678086FE33E5}"/>
              </a:ext>
            </a:extLst>
          </p:cNvPr>
          <p:cNvSpPr>
            <a:spLocks noGrp="1"/>
          </p:cNvSpPr>
          <p:nvPr>
            <p:ph type="sldNum" sz="quarter" idx="12"/>
          </p:nvPr>
        </p:nvSpPr>
        <p:spPr>
          <a:xfrm>
            <a:off x="11495315" y="6457951"/>
            <a:ext cx="696685" cy="400050"/>
          </a:xfrm>
        </p:spPr>
        <p:txBody>
          <a:bodyPr/>
          <a:lstStyle/>
          <a:p>
            <a:fld id="{EB241CD2-1E45-42A3-B213-66A034DF9A3B}" type="slidenum">
              <a:rPr lang="en-GB" smtClean="0"/>
              <a:pPr/>
              <a:t>70</a:t>
            </a:fld>
            <a:endParaRPr lang="en-GB" dirty="0"/>
          </a:p>
        </p:txBody>
      </p:sp>
    </p:spTree>
    <p:extLst>
      <p:ext uri="{BB962C8B-B14F-4D97-AF65-F5344CB8AC3E}">
        <p14:creationId xmlns:p14="http://schemas.microsoft.com/office/powerpoint/2010/main" val="41821423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BA86ED3-E474-4BDC-91C1-A664E8A0464C}"/>
              </a:ext>
            </a:extLst>
          </p:cNvPr>
          <p:cNvSpPr>
            <a:spLocks noGrp="1"/>
          </p:cNvSpPr>
          <p:nvPr>
            <p:ph type="title"/>
          </p:nvPr>
        </p:nvSpPr>
        <p:spPr/>
        <p:txBody>
          <a:bodyPr>
            <a:normAutofit/>
          </a:bodyPr>
          <a:lstStyle/>
          <a:p>
            <a:r>
              <a:rPr lang="en-029" dirty="0"/>
              <a:t>Example of Feed-in Tariff Calculation</a:t>
            </a:r>
          </a:p>
        </p:txBody>
      </p:sp>
      <p:sp>
        <p:nvSpPr>
          <p:cNvPr id="3" name="Content Placeholder 2">
            <a:extLst>
              <a:ext uri="{FF2B5EF4-FFF2-40B4-BE49-F238E27FC236}">
                <a16:creationId xmlns:a16="http://schemas.microsoft.com/office/drawing/2014/main" id="{3111CA5F-4AB6-404B-B27A-C57D5F53471F}"/>
              </a:ext>
            </a:extLst>
          </p:cNvPr>
          <p:cNvSpPr>
            <a:spLocks noGrp="1"/>
          </p:cNvSpPr>
          <p:nvPr>
            <p:ph idx="1"/>
          </p:nvPr>
        </p:nvSpPr>
        <p:spPr/>
        <p:txBody>
          <a:bodyPr/>
          <a:lstStyle/>
          <a:p>
            <a:pPr marL="0" indent="0">
              <a:buNone/>
            </a:pPr>
            <a:r>
              <a:rPr lang="en-029" dirty="0"/>
              <a:t> </a:t>
            </a:r>
          </a:p>
        </p:txBody>
      </p:sp>
      <p:pic>
        <p:nvPicPr>
          <p:cNvPr id="4" name="Picture 3">
            <a:extLst>
              <a:ext uri="{FF2B5EF4-FFF2-40B4-BE49-F238E27FC236}">
                <a16:creationId xmlns:a16="http://schemas.microsoft.com/office/drawing/2014/main" id="{B7347C2C-DAE8-45D8-B3CB-C306C2FFAA75}"/>
              </a:ext>
            </a:extLst>
          </p:cNvPr>
          <p:cNvPicPr>
            <a:picLocks noChangeAspect="1"/>
          </p:cNvPicPr>
          <p:nvPr/>
        </p:nvPicPr>
        <p:blipFill>
          <a:blip r:embed="rId2"/>
          <a:stretch>
            <a:fillRect/>
          </a:stretch>
        </p:blipFill>
        <p:spPr>
          <a:xfrm>
            <a:off x="379383" y="1072030"/>
            <a:ext cx="6183454" cy="2176576"/>
          </a:xfrm>
          <a:prstGeom prst="rect">
            <a:avLst/>
          </a:prstGeom>
        </p:spPr>
      </p:pic>
      <p:pic>
        <p:nvPicPr>
          <p:cNvPr id="2" name="Picture 1">
            <a:extLst>
              <a:ext uri="{FF2B5EF4-FFF2-40B4-BE49-F238E27FC236}">
                <a16:creationId xmlns:a16="http://schemas.microsoft.com/office/drawing/2014/main" id="{75FC600A-ED38-4D0F-886D-FB7B44FAE534}"/>
              </a:ext>
            </a:extLst>
          </p:cNvPr>
          <p:cNvPicPr>
            <a:picLocks noChangeAspect="1"/>
          </p:cNvPicPr>
          <p:nvPr/>
        </p:nvPicPr>
        <p:blipFill>
          <a:blip r:embed="rId3"/>
          <a:stretch>
            <a:fillRect/>
          </a:stretch>
        </p:blipFill>
        <p:spPr>
          <a:xfrm>
            <a:off x="5588386" y="3552257"/>
            <a:ext cx="6245863" cy="2559116"/>
          </a:xfrm>
          <a:prstGeom prst="rect">
            <a:avLst/>
          </a:prstGeom>
        </p:spPr>
      </p:pic>
      <p:pic>
        <p:nvPicPr>
          <p:cNvPr id="6" name="Picture 5">
            <a:extLst>
              <a:ext uri="{FF2B5EF4-FFF2-40B4-BE49-F238E27FC236}">
                <a16:creationId xmlns:a16="http://schemas.microsoft.com/office/drawing/2014/main" id="{6A69E733-EF87-4E4B-88F2-34228568C592}"/>
              </a:ext>
            </a:extLst>
          </p:cNvPr>
          <p:cNvPicPr>
            <a:picLocks noChangeAspect="1"/>
          </p:cNvPicPr>
          <p:nvPr/>
        </p:nvPicPr>
        <p:blipFill>
          <a:blip r:embed="rId4"/>
          <a:stretch>
            <a:fillRect/>
          </a:stretch>
        </p:blipFill>
        <p:spPr>
          <a:xfrm>
            <a:off x="595841" y="3402076"/>
            <a:ext cx="4742513" cy="2844420"/>
          </a:xfrm>
          <a:prstGeom prst="rect">
            <a:avLst/>
          </a:prstGeom>
        </p:spPr>
      </p:pic>
      <p:pic>
        <p:nvPicPr>
          <p:cNvPr id="8" name="Content Placeholder 3">
            <a:extLst>
              <a:ext uri="{FF2B5EF4-FFF2-40B4-BE49-F238E27FC236}">
                <a16:creationId xmlns:a16="http://schemas.microsoft.com/office/drawing/2014/main" id="{522128AC-C04F-473C-B825-BC6D098D5DC8}"/>
              </a:ext>
            </a:extLst>
          </p:cNvPr>
          <p:cNvPicPr>
            <a:picLocks noChangeAspect="1"/>
          </p:cNvPicPr>
          <p:nvPr/>
        </p:nvPicPr>
        <p:blipFill>
          <a:blip r:embed="rId5"/>
          <a:stretch>
            <a:fillRect/>
          </a:stretch>
        </p:blipFill>
        <p:spPr>
          <a:xfrm>
            <a:off x="7937318" y="1103405"/>
            <a:ext cx="1739532" cy="2176576"/>
          </a:xfrm>
          <a:prstGeom prst="rect">
            <a:avLst/>
          </a:prstGeom>
        </p:spPr>
      </p:pic>
      <p:sp>
        <p:nvSpPr>
          <p:cNvPr id="7" name="TextBox 6">
            <a:extLst>
              <a:ext uri="{FF2B5EF4-FFF2-40B4-BE49-F238E27FC236}">
                <a16:creationId xmlns:a16="http://schemas.microsoft.com/office/drawing/2014/main" id="{E25EA23D-A569-9245-8AEC-5513DE5CFA2A}"/>
              </a:ext>
            </a:extLst>
          </p:cNvPr>
          <p:cNvSpPr txBox="1"/>
          <p:nvPr/>
        </p:nvSpPr>
        <p:spPr>
          <a:xfrm>
            <a:off x="708956" y="6346423"/>
            <a:ext cx="4297680"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Note the return on equity target of 11.5%</a:t>
            </a:r>
          </a:p>
        </p:txBody>
      </p:sp>
      <p:sp>
        <p:nvSpPr>
          <p:cNvPr id="9" name="Slide Number Placeholder 8">
            <a:extLst>
              <a:ext uri="{FF2B5EF4-FFF2-40B4-BE49-F238E27FC236}">
                <a16:creationId xmlns:a16="http://schemas.microsoft.com/office/drawing/2014/main" id="{312B02C0-A2F0-C33D-C7D1-EC6CA37EA822}"/>
              </a:ext>
            </a:extLst>
          </p:cNvPr>
          <p:cNvSpPr>
            <a:spLocks noGrp="1"/>
          </p:cNvSpPr>
          <p:nvPr>
            <p:ph type="sldNum" sz="quarter" idx="12"/>
          </p:nvPr>
        </p:nvSpPr>
        <p:spPr/>
        <p:txBody>
          <a:bodyPr/>
          <a:lstStyle/>
          <a:p>
            <a:fld id="{EB241CD2-1E45-42A3-B213-66A034DF9A3B}" type="slidenum">
              <a:rPr lang="en-GB" smtClean="0"/>
              <a:t>71</a:t>
            </a:fld>
            <a:endParaRPr lang="en-GB" dirty="0"/>
          </a:p>
        </p:txBody>
      </p:sp>
    </p:spTree>
    <p:extLst>
      <p:ext uri="{BB962C8B-B14F-4D97-AF65-F5344CB8AC3E}">
        <p14:creationId xmlns:p14="http://schemas.microsoft.com/office/powerpoint/2010/main" val="249961195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CF1E4-7B88-F875-F761-8BB834253334}"/>
              </a:ext>
            </a:extLst>
          </p:cNvPr>
          <p:cNvSpPr>
            <a:spLocks noGrp="1"/>
          </p:cNvSpPr>
          <p:nvPr>
            <p:ph type="title"/>
          </p:nvPr>
        </p:nvSpPr>
        <p:spPr>
          <a:xfrm>
            <a:off x="266700" y="203202"/>
            <a:ext cx="10141656" cy="654049"/>
          </a:xfrm>
        </p:spPr>
        <p:txBody>
          <a:bodyPr>
            <a:normAutofit fontScale="90000"/>
          </a:bodyPr>
          <a:lstStyle/>
          <a:p>
            <a:r>
              <a:rPr lang="en-US" dirty="0"/>
              <a:t>Pricing Regimes for Orsted’s Non-UK Offshore Wind Projects</a:t>
            </a:r>
          </a:p>
        </p:txBody>
      </p:sp>
      <p:sp>
        <p:nvSpPr>
          <p:cNvPr id="3" name="Content Placeholder 2">
            <a:extLst>
              <a:ext uri="{FF2B5EF4-FFF2-40B4-BE49-F238E27FC236}">
                <a16:creationId xmlns:a16="http://schemas.microsoft.com/office/drawing/2014/main" id="{808ACC34-C9E0-AEB5-B12A-2535F61E2299}"/>
              </a:ext>
            </a:extLst>
          </p:cNvPr>
          <p:cNvSpPr>
            <a:spLocks noGrp="1"/>
          </p:cNvSpPr>
          <p:nvPr>
            <p:ph idx="1"/>
          </p:nvPr>
        </p:nvSpPr>
        <p:spPr>
          <a:xfrm>
            <a:off x="406400" y="1000670"/>
            <a:ext cx="11088915" cy="4395258"/>
          </a:xfrm>
        </p:spPr>
        <p:txBody>
          <a:bodyPr/>
          <a:lstStyle/>
          <a:p>
            <a:r>
              <a:rPr lang="en-US" dirty="0"/>
              <a:t>After disaster with the Ocean Wind Project, Orsted just began publishing prices for different projects. Most of the projects have feed-in tariffs. Note that the highest prices are in Taiwan and in US (in Taiwan the capacity factor is low). The lowest prices are the recent fixed price contracts in Poland. Most contracts have some merchant price exposure.</a:t>
            </a:r>
          </a:p>
          <a:p>
            <a:endParaRPr lang="en-US" dirty="0"/>
          </a:p>
        </p:txBody>
      </p:sp>
      <p:sp>
        <p:nvSpPr>
          <p:cNvPr id="4" name="Slide Number Placeholder 3">
            <a:extLst>
              <a:ext uri="{FF2B5EF4-FFF2-40B4-BE49-F238E27FC236}">
                <a16:creationId xmlns:a16="http://schemas.microsoft.com/office/drawing/2014/main" id="{5ACDE1B9-6EA7-A8DB-A214-B61F7AA93543}"/>
              </a:ext>
            </a:extLst>
          </p:cNvPr>
          <p:cNvSpPr>
            <a:spLocks noGrp="1"/>
          </p:cNvSpPr>
          <p:nvPr>
            <p:ph type="sldNum" sz="quarter" idx="12"/>
          </p:nvPr>
        </p:nvSpPr>
        <p:spPr>
          <a:xfrm>
            <a:off x="11495315" y="6457951"/>
            <a:ext cx="696685" cy="400050"/>
          </a:xfrm>
        </p:spPr>
        <p:txBody>
          <a:bodyPr/>
          <a:lstStyle/>
          <a:p>
            <a:fld id="{EB241CD2-1E45-42A3-B213-66A034DF9A3B}" type="slidenum">
              <a:rPr lang="en-GB" smtClean="0"/>
              <a:pPr/>
              <a:t>72</a:t>
            </a:fld>
            <a:endParaRPr lang="en-GB" dirty="0"/>
          </a:p>
        </p:txBody>
      </p:sp>
      <p:pic>
        <p:nvPicPr>
          <p:cNvPr id="7" name="Picture 6">
            <a:extLst>
              <a:ext uri="{FF2B5EF4-FFF2-40B4-BE49-F238E27FC236}">
                <a16:creationId xmlns:a16="http://schemas.microsoft.com/office/drawing/2014/main" id="{03DF0F74-CEC5-A341-F2F2-BF370B9A5731}"/>
              </a:ext>
            </a:extLst>
          </p:cNvPr>
          <p:cNvPicPr>
            <a:picLocks noChangeAspect="1"/>
          </p:cNvPicPr>
          <p:nvPr/>
        </p:nvPicPr>
        <p:blipFill>
          <a:blip r:embed="rId2"/>
          <a:stretch>
            <a:fillRect/>
          </a:stretch>
        </p:blipFill>
        <p:spPr>
          <a:xfrm>
            <a:off x="0" y="2479167"/>
            <a:ext cx="11965577" cy="4378833"/>
          </a:xfrm>
          <a:prstGeom prst="rect">
            <a:avLst/>
          </a:prstGeom>
        </p:spPr>
      </p:pic>
    </p:spTree>
    <p:extLst>
      <p:ext uri="{BB962C8B-B14F-4D97-AF65-F5344CB8AC3E}">
        <p14:creationId xmlns:p14="http://schemas.microsoft.com/office/powerpoint/2010/main" val="428862897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92004-D85A-74AD-5B22-4349F9E66B18}"/>
              </a:ext>
            </a:extLst>
          </p:cNvPr>
          <p:cNvSpPr>
            <a:spLocks noGrp="1"/>
          </p:cNvSpPr>
          <p:nvPr>
            <p:ph type="title"/>
          </p:nvPr>
        </p:nvSpPr>
        <p:spPr/>
        <p:txBody>
          <a:bodyPr>
            <a:normAutofit/>
          </a:bodyPr>
          <a:lstStyle/>
          <a:p>
            <a:r>
              <a:rPr lang="en-US" dirty="0"/>
              <a:t>UK Renewable Obligation Certificates (ROC) and CFD</a:t>
            </a:r>
          </a:p>
        </p:txBody>
      </p:sp>
      <p:sp>
        <p:nvSpPr>
          <p:cNvPr id="3" name="Content Placeholder 2">
            <a:extLst>
              <a:ext uri="{FF2B5EF4-FFF2-40B4-BE49-F238E27FC236}">
                <a16:creationId xmlns:a16="http://schemas.microsoft.com/office/drawing/2014/main" id="{536E6046-C3D4-93DF-A254-F0D867E5C8EC}"/>
              </a:ext>
            </a:extLst>
          </p:cNvPr>
          <p:cNvSpPr>
            <a:spLocks noGrp="1"/>
          </p:cNvSpPr>
          <p:nvPr>
            <p:ph idx="1"/>
          </p:nvPr>
        </p:nvSpPr>
        <p:spPr/>
        <p:txBody>
          <a:bodyPr/>
          <a:lstStyle/>
          <a:p>
            <a:r>
              <a:rPr lang="en-US" dirty="0"/>
              <a:t>The UK attempted to base subsidies from a market basis where suppliers are given targets and the subsidy required to meet the target is applied to different renewable energy projects.  As different renewable energy technologies have different costs, the amount of ROC’s depends on the type of technology. The table shows the renewable energy subsidy (which is above the market price) for different periods.</a:t>
            </a:r>
          </a:p>
          <a:p>
            <a:r>
              <a:rPr lang="en-US" dirty="0"/>
              <a:t>The UK has moved to a bidding system where total prices are fixed (with inflation indexes). The fixed prices are like forward prices and termed contracts for differences discussed below.</a:t>
            </a:r>
          </a:p>
          <a:p>
            <a:endParaRPr lang="en-US" dirty="0"/>
          </a:p>
          <a:p>
            <a:endParaRPr lang="en-US" dirty="0"/>
          </a:p>
        </p:txBody>
      </p:sp>
      <p:pic>
        <p:nvPicPr>
          <p:cNvPr id="9" name="Picture 8">
            <a:extLst>
              <a:ext uri="{FF2B5EF4-FFF2-40B4-BE49-F238E27FC236}">
                <a16:creationId xmlns:a16="http://schemas.microsoft.com/office/drawing/2014/main" id="{4891C1B9-8FE7-F102-7CB3-BEA9E9C31170}"/>
              </a:ext>
            </a:extLst>
          </p:cNvPr>
          <p:cNvPicPr>
            <a:picLocks noChangeAspect="1"/>
          </p:cNvPicPr>
          <p:nvPr/>
        </p:nvPicPr>
        <p:blipFill>
          <a:blip r:embed="rId2"/>
          <a:stretch>
            <a:fillRect/>
          </a:stretch>
        </p:blipFill>
        <p:spPr>
          <a:xfrm>
            <a:off x="0" y="4125585"/>
            <a:ext cx="12123903" cy="2556245"/>
          </a:xfrm>
          <a:prstGeom prst="rect">
            <a:avLst/>
          </a:prstGeom>
        </p:spPr>
      </p:pic>
      <p:sp>
        <p:nvSpPr>
          <p:cNvPr id="4" name="Slide Number Placeholder 3">
            <a:extLst>
              <a:ext uri="{FF2B5EF4-FFF2-40B4-BE49-F238E27FC236}">
                <a16:creationId xmlns:a16="http://schemas.microsoft.com/office/drawing/2014/main" id="{A73FB67F-1C36-D80B-EBFD-E23EC12F660E}"/>
              </a:ext>
            </a:extLst>
          </p:cNvPr>
          <p:cNvSpPr>
            <a:spLocks noGrp="1"/>
          </p:cNvSpPr>
          <p:nvPr>
            <p:ph type="sldNum" sz="quarter" idx="12"/>
          </p:nvPr>
        </p:nvSpPr>
        <p:spPr/>
        <p:txBody>
          <a:bodyPr/>
          <a:lstStyle/>
          <a:p>
            <a:fld id="{EB241CD2-1E45-42A3-B213-66A034DF9A3B}" type="slidenum">
              <a:rPr lang="en-GB" smtClean="0"/>
              <a:t>73</a:t>
            </a:fld>
            <a:endParaRPr lang="en-GB" dirty="0"/>
          </a:p>
        </p:txBody>
      </p:sp>
    </p:spTree>
    <p:extLst>
      <p:ext uri="{BB962C8B-B14F-4D97-AF65-F5344CB8AC3E}">
        <p14:creationId xmlns:p14="http://schemas.microsoft.com/office/powerpoint/2010/main" val="141404862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5FB70-BD80-C6AC-33A1-D7209B98726D}"/>
              </a:ext>
            </a:extLst>
          </p:cNvPr>
          <p:cNvSpPr>
            <a:spLocks noGrp="1"/>
          </p:cNvSpPr>
          <p:nvPr>
            <p:ph type="title"/>
          </p:nvPr>
        </p:nvSpPr>
        <p:spPr>
          <a:xfrm>
            <a:off x="266700" y="203202"/>
            <a:ext cx="10141656" cy="654049"/>
          </a:xfrm>
        </p:spPr>
        <p:txBody>
          <a:bodyPr>
            <a:normAutofit/>
          </a:bodyPr>
          <a:lstStyle/>
          <a:p>
            <a:r>
              <a:rPr lang="en-US" dirty="0"/>
              <a:t>Risks of Transmission Constraints with UK </a:t>
            </a:r>
            <a:r>
              <a:rPr lang="en-US" dirty="0" err="1"/>
              <a:t>CfD</a:t>
            </a:r>
            <a:r>
              <a:rPr lang="en-US" dirty="0"/>
              <a:t> Pricing</a:t>
            </a:r>
          </a:p>
        </p:txBody>
      </p:sp>
      <p:sp>
        <p:nvSpPr>
          <p:cNvPr id="3" name="Content Placeholder 2">
            <a:extLst>
              <a:ext uri="{FF2B5EF4-FFF2-40B4-BE49-F238E27FC236}">
                <a16:creationId xmlns:a16="http://schemas.microsoft.com/office/drawing/2014/main" id="{1906B062-2CB8-F5C3-8F66-4F8BB68F3047}"/>
              </a:ext>
            </a:extLst>
          </p:cNvPr>
          <p:cNvSpPr>
            <a:spLocks noGrp="1"/>
          </p:cNvSpPr>
          <p:nvPr>
            <p:ph idx="1"/>
          </p:nvPr>
        </p:nvSpPr>
        <p:spPr>
          <a:xfrm>
            <a:off x="406400" y="1209674"/>
            <a:ext cx="11088915" cy="4825365"/>
          </a:xfrm>
        </p:spPr>
        <p:txBody>
          <a:bodyPr>
            <a:normAutofit fontScale="92500"/>
          </a:bodyPr>
          <a:lstStyle/>
          <a:p>
            <a:r>
              <a:rPr lang="en-US" sz="2400" dirty="0"/>
              <a:t>The following discussion illustrates that unlike feed-in tariffs, where payment is made at the meter in the project, the </a:t>
            </a:r>
            <a:r>
              <a:rPr lang="en-US" sz="2400" dirty="0" err="1"/>
              <a:t>CfD</a:t>
            </a:r>
            <a:r>
              <a:rPr lang="en-US" sz="2400" dirty="0"/>
              <a:t> transactions are paid at the meter where the power is delivered. This means that if there is a transmission constraint, Orsted will not get paid for the power that is not able to be delivered.</a:t>
            </a:r>
          </a:p>
          <a:p>
            <a:pPr lvl="1"/>
            <a:r>
              <a:rPr lang="en-US" sz="2000" dirty="0"/>
              <a:t>Investor: Can I ask about these Hornsea 1 and 2 curtailments that you mentioned. So, how much of an earnings impact did those have, or how much of an earnings improvement can we get, when they're fixed later in the year? How much is it going to cost to fix them? And how sure are you that they will be fully fixed?</a:t>
            </a:r>
          </a:p>
          <a:p>
            <a:pPr lvl="1"/>
            <a:r>
              <a:rPr lang="en-US" sz="2000" dirty="0"/>
              <a:t>Orsted: We are not going to give you the specific number, but it is one that, as you can see, does not move the fact that we have delivered a quarter as expected and with higher offshore earnings, and one that does not, in any way, impact the full year guidance. </a:t>
            </a:r>
          </a:p>
          <a:p>
            <a:pPr lvl="1"/>
            <a:r>
              <a:rPr lang="en-US" sz="2000" dirty="0"/>
              <a:t>Orsted: We are going into a low wind quarter now, and given that, as mentioned, this is a transmission issue that only has an impact at the highest loads, then this is something where we expect that the additional impact will be minimal, and we have a high confidence that we will be able to fix it. The costs are not high. It is expected to be a relatively simple fix, but we will continue to monitor the development, to ensure that it is fixed, and we will do that during Q2.</a:t>
            </a:r>
          </a:p>
        </p:txBody>
      </p:sp>
      <p:sp>
        <p:nvSpPr>
          <p:cNvPr id="4" name="Slide Number Placeholder 3">
            <a:extLst>
              <a:ext uri="{FF2B5EF4-FFF2-40B4-BE49-F238E27FC236}">
                <a16:creationId xmlns:a16="http://schemas.microsoft.com/office/drawing/2014/main" id="{91FB2B5A-F95B-90E4-8197-8F7C4D794134}"/>
              </a:ext>
            </a:extLst>
          </p:cNvPr>
          <p:cNvSpPr>
            <a:spLocks noGrp="1"/>
          </p:cNvSpPr>
          <p:nvPr>
            <p:ph type="sldNum" sz="quarter" idx="12"/>
          </p:nvPr>
        </p:nvSpPr>
        <p:spPr>
          <a:xfrm>
            <a:off x="11495315" y="6457951"/>
            <a:ext cx="696685" cy="400050"/>
          </a:xfrm>
        </p:spPr>
        <p:txBody>
          <a:bodyPr/>
          <a:lstStyle/>
          <a:p>
            <a:fld id="{EB241CD2-1E45-42A3-B213-66A034DF9A3B}" type="slidenum">
              <a:rPr lang="en-GB" smtClean="0"/>
              <a:pPr/>
              <a:t>74</a:t>
            </a:fld>
            <a:endParaRPr lang="en-GB" dirty="0"/>
          </a:p>
        </p:txBody>
      </p:sp>
    </p:spTree>
    <p:extLst>
      <p:ext uri="{BB962C8B-B14F-4D97-AF65-F5344CB8AC3E}">
        <p14:creationId xmlns:p14="http://schemas.microsoft.com/office/powerpoint/2010/main" val="47768550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703DB-F68D-78F3-E7F1-F9B25C54E0FE}"/>
              </a:ext>
            </a:extLst>
          </p:cNvPr>
          <p:cNvSpPr>
            <a:spLocks noGrp="1"/>
          </p:cNvSpPr>
          <p:nvPr>
            <p:ph type="title"/>
          </p:nvPr>
        </p:nvSpPr>
        <p:spPr>
          <a:xfrm>
            <a:off x="266700" y="203202"/>
            <a:ext cx="10141656" cy="654049"/>
          </a:xfrm>
        </p:spPr>
        <p:txBody>
          <a:bodyPr>
            <a:normAutofit fontScale="90000"/>
          </a:bodyPr>
          <a:lstStyle/>
          <a:p>
            <a:r>
              <a:rPr lang="en-US" dirty="0"/>
              <a:t>Renewable Energy Certificate Prices and Contracts for Difference</a:t>
            </a:r>
          </a:p>
        </p:txBody>
      </p:sp>
      <p:sp>
        <p:nvSpPr>
          <p:cNvPr id="3" name="Content Placeholder 2">
            <a:extLst>
              <a:ext uri="{FF2B5EF4-FFF2-40B4-BE49-F238E27FC236}">
                <a16:creationId xmlns:a16="http://schemas.microsoft.com/office/drawing/2014/main" id="{E04B3D4C-5CA0-BACE-DF20-9EA5D1EE39FF}"/>
              </a:ext>
            </a:extLst>
          </p:cNvPr>
          <p:cNvSpPr>
            <a:spLocks noGrp="1"/>
          </p:cNvSpPr>
          <p:nvPr>
            <p:ph idx="1"/>
          </p:nvPr>
        </p:nvSpPr>
        <p:spPr>
          <a:xfrm>
            <a:off x="406400" y="1209675"/>
            <a:ext cx="7319347" cy="4395788"/>
          </a:xfrm>
        </p:spPr>
        <p:txBody>
          <a:bodyPr>
            <a:normAutofit/>
          </a:bodyPr>
          <a:lstStyle/>
          <a:p>
            <a:r>
              <a:rPr lang="en-US" dirty="0"/>
              <a:t>Renewable energy certificate prices in the UK as a function of the required amount of renewable energy (shown in the third column) and the supply of renewable energy.</a:t>
            </a:r>
          </a:p>
          <a:p>
            <a:r>
              <a:rPr lang="en-US" dirty="0"/>
              <a:t>Note that the certificate prices are in addition to the market prices meaning the there is some merchant risk (discussed below).</a:t>
            </a:r>
          </a:p>
          <a:p>
            <a:r>
              <a:rPr lang="en-US" dirty="0"/>
              <a:t>In the UK, we were awarded a contract for difference (</a:t>
            </a:r>
            <a:r>
              <a:rPr lang="en-US" dirty="0" err="1"/>
              <a:t>CfD</a:t>
            </a:r>
            <a:r>
              <a:rPr lang="en-US" dirty="0"/>
              <a:t>) for building Hornsea 3, the world’s single biggest offshore wind farm, and we commissioned Hornsea 2, the world’s largest operating wind farm.</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CAFCFC8A-8B86-1C18-3418-676E726DBB34}"/>
              </a:ext>
            </a:extLst>
          </p:cNvPr>
          <p:cNvSpPr>
            <a:spLocks noGrp="1"/>
          </p:cNvSpPr>
          <p:nvPr>
            <p:ph type="sldNum" sz="quarter" idx="12"/>
          </p:nvPr>
        </p:nvSpPr>
        <p:spPr>
          <a:xfrm>
            <a:off x="11495315" y="6457951"/>
            <a:ext cx="696685" cy="400050"/>
          </a:xfrm>
        </p:spPr>
        <p:txBody>
          <a:bodyPr/>
          <a:lstStyle/>
          <a:p>
            <a:fld id="{EB241CD2-1E45-42A3-B213-66A034DF9A3B}" type="slidenum">
              <a:rPr lang="en-GB" smtClean="0"/>
              <a:pPr/>
              <a:t>75</a:t>
            </a:fld>
            <a:endParaRPr lang="en-GB" dirty="0"/>
          </a:p>
        </p:txBody>
      </p:sp>
      <p:pic>
        <p:nvPicPr>
          <p:cNvPr id="5" name="Picture 4">
            <a:extLst>
              <a:ext uri="{FF2B5EF4-FFF2-40B4-BE49-F238E27FC236}">
                <a16:creationId xmlns:a16="http://schemas.microsoft.com/office/drawing/2014/main" id="{93D59830-5598-C301-F6B5-DA6EBE2556F8}"/>
              </a:ext>
            </a:extLst>
          </p:cNvPr>
          <p:cNvPicPr>
            <a:picLocks noChangeAspect="1"/>
          </p:cNvPicPr>
          <p:nvPr/>
        </p:nvPicPr>
        <p:blipFill>
          <a:blip r:embed="rId2"/>
          <a:stretch>
            <a:fillRect/>
          </a:stretch>
        </p:blipFill>
        <p:spPr>
          <a:xfrm>
            <a:off x="8040254" y="1209675"/>
            <a:ext cx="3745346" cy="4165600"/>
          </a:xfrm>
          <a:prstGeom prst="rect">
            <a:avLst/>
          </a:prstGeom>
        </p:spPr>
      </p:pic>
    </p:spTree>
    <p:extLst>
      <p:ext uri="{BB962C8B-B14F-4D97-AF65-F5344CB8AC3E}">
        <p14:creationId xmlns:p14="http://schemas.microsoft.com/office/powerpoint/2010/main" val="347404784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142CD-16A0-B649-8138-185C0F50C123}"/>
              </a:ext>
            </a:extLst>
          </p:cNvPr>
          <p:cNvSpPr>
            <a:spLocks noGrp="1"/>
          </p:cNvSpPr>
          <p:nvPr>
            <p:ph type="title"/>
          </p:nvPr>
        </p:nvSpPr>
        <p:spPr>
          <a:xfrm>
            <a:off x="266700" y="203202"/>
            <a:ext cx="10141656" cy="654049"/>
          </a:xfrm>
        </p:spPr>
        <p:txBody>
          <a:bodyPr/>
          <a:lstStyle/>
          <a:p>
            <a:r>
              <a:rPr lang="en-US" dirty="0"/>
              <a:t>Orsted Corporate PPA And No Subsidy</a:t>
            </a:r>
          </a:p>
        </p:txBody>
      </p:sp>
      <p:sp>
        <p:nvSpPr>
          <p:cNvPr id="3" name="Content Placeholder 2">
            <a:extLst>
              <a:ext uri="{FF2B5EF4-FFF2-40B4-BE49-F238E27FC236}">
                <a16:creationId xmlns:a16="http://schemas.microsoft.com/office/drawing/2014/main" id="{6B67F6BA-12CB-1A3C-D0F1-18C604F0C223}"/>
              </a:ext>
            </a:extLst>
          </p:cNvPr>
          <p:cNvSpPr>
            <a:spLocks noGrp="1"/>
          </p:cNvSpPr>
          <p:nvPr>
            <p:ph idx="1"/>
          </p:nvPr>
        </p:nvSpPr>
        <p:spPr>
          <a:xfrm>
            <a:off x="406400" y="1209675"/>
            <a:ext cx="11088915" cy="4395258"/>
          </a:xfrm>
        </p:spPr>
        <p:txBody>
          <a:bodyPr/>
          <a:lstStyle/>
          <a:p>
            <a:r>
              <a:rPr lang="en-US" dirty="0"/>
              <a:t>We reached a major milestone for the German program as the first foundation for Gode Wind 3 was installed. </a:t>
            </a:r>
          </a:p>
          <a:p>
            <a:r>
              <a:rPr lang="en-US" dirty="0"/>
              <a:t>Gode Wind 3 is being constructed in tandem with our Borkum Riffgrund 3 Offshore Wind Farm, and combined they will have a capacity of around 1.1 GW. </a:t>
            </a:r>
          </a:p>
          <a:p>
            <a:r>
              <a:rPr lang="en-US" dirty="0"/>
              <a:t>The German projects are a clear example of Ørsted's continued leadership in offshore wind. Gode Wind 3 will pioneer Siemens Gamesa's 11 MW turbine</a:t>
            </a:r>
          </a:p>
          <a:p>
            <a:r>
              <a:rPr lang="en-US" dirty="0"/>
              <a:t>Borkum Riffgrund 3 is the world's first zero subsidy offshore wind farm that has been enabled by corporate PPAs with key corporate partners. We are progressing according to plan and expect commissioning in 2024 and 2025, respectively.</a:t>
            </a:r>
          </a:p>
        </p:txBody>
      </p:sp>
      <p:sp>
        <p:nvSpPr>
          <p:cNvPr id="4" name="Slide Number Placeholder 3">
            <a:extLst>
              <a:ext uri="{FF2B5EF4-FFF2-40B4-BE49-F238E27FC236}">
                <a16:creationId xmlns:a16="http://schemas.microsoft.com/office/drawing/2014/main" id="{22C1A4BF-7978-F1A3-F26B-6B8FC638B277}"/>
              </a:ext>
            </a:extLst>
          </p:cNvPr>
          <p:cNvSpPr>
            <a:spLocks noGrp="1"/>
          </p:cNvSpPr>
          <p:nvPr>
            <p:ph type="sldNum" sz="quarter" idx="12"/>
          </p:nvPr>
        </p:nvSpPr>
        <p:spPr>
          <a:xfrm>
            <a:off x="11495315" y="6457951"/>
            <a:ext cx="696685" cy="400050"/>
          </a:xfrm>
        </p:spPr>
        <p:txBody>
          <a:bodyPr/>
          <a:lstStyle/>
          <a:p>
            <a:fld id="{EB241CD2-1E45-42A3-B213-66A034DF9A3B}" type="slidenum">
              <a:rPr lang="en-GB" smtClean="0"/>
              <a:pPr/>
              <a:t>76</a:t>
            </a:fld>
            <a:endParaRPr lang="en-GB" dirty="0"/>
          </a:p>
        </p:txBody>
      </p:sp>
    </p:spTree>
    <p:extLst>
      <p:ext uri="{BB962C8B-B14F-4D97-AF65-F5344CB8AC3E}">
        <p14:creationId xmlns:p14="http://schemas.microsoft.com/office/powerpoint/2010/main" val="209725665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32D29-BAE8-DFFD-FB33-479BD09DF0C9}"/>
              </a:ext>
            </a:extLst>
          </p:cNvPr>
          <p:cNvSpPr>
            <a:spLocks noGrp="1"/>
          </p:cNvSpPr>
          <p:nvPr>
            <p:ph type="ctrTitle"/>
          </p:nvPr>
        </p:nvSpPr>
        <p:spPr>
          <a:xfrm>
            <a:off x="838200" y="4216630"/>
            <a:ext cx="4993433" cy="1767794"/>
          </a:xfrm>
        </p:spPr>
        <p:txBody>
          <a:bodyPr>
            <a:noAutofit/>
          </a:bodyPr>
          <a:lstStyle/>
          <a:p>
            <a:r>
              <a:rPr lang="en-US" sz="3200" dirty="0"/>
              <a:t>Merchant Phase and Notion that Investors Should Take Risks of Surplus Supply and Wrong Type of Investment</a:t>
            </a:r>
            <a:br>
              <a:rPr lang="en-US" sz="3200" dirty="0"/>
            </a:br>
            <a:br>
              <a:rPr lang="en-US" sz="3200" dirty="0"/>
            </a:br>
            <a:r>
              <a:rPr lang="en-US" sz="3200" dirty="0"/>
              <a:t>Many Areas of the World Remained with Single Buyer and PPA</a:t>
            </a:r>
          </a:p>
        </p:txBody>
      </p:sp>
      <p:pic>
        <p:nvPicPr>
          <p:cNvPr id="4096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5926533" y="1400260"/>
            <a:ext cx="6265468" cy="4720621"/>
          </a:xfrm>
          <a:prstGeom prst="rect">
            <a:avLst/>
          </a:prstGeom>
        </p:spPr>
      </p:pic>
    </p:spTree>
    <p:extLst>
      <p:ext uri="{BB962C8B-B14F-4D97-AF65-F5344CB8AC3E}">
        <p14:creationId xmlns:p14="http://schemas.microsoft.com/office/powerpoint/2010/main" val="27158166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A21EE-0C0C-8449-1B43-D80D67058039}"/>
              </a:ext>
            </a:extLst>
          </p:cNvPr>
          <p:cNvSpPr>
            <a:spLocks noGrp="1"/>
          </p:cNvSpPr>
          <p:nvPr>
            <p:ph type="title"/>
          </p:nvPr>
        </p:nvSpPr>
        <p:spPr/>
        <p:txBody>
          <a:bodyPr>
            <a:normAutofit fontScale="90000"/>
          </a:bodyPr>
          <a:lstStyle/>
          <a:p>
            <a:r>
              <a:rPr lang="en-US" dirty="0"/>
              <a:t>Merchant Prices and Correlation between Gas Price and Electric Price</a:t>
            </a:r>
          </a:p>
        </p:txBody>
      </p:sp>
      <p:pic>
        <p:nvPicPr>
          <p:cNvPr id="4" name="Picture 3">
            <a:extLst>
              <a:ext uri="{FF2B5EF4-FFF2-40B4-BE49-F238E27FC236}">
                <a16:creationId xmlns:a16="http://schemas.microsoft.com/office/drawing/2014/main" id="{D494A2F2-6DDC-BE1E-5E44-D10A186B537E}"/>
              </a:ext>
            </a:extLst>
          </p:cNvPr>
          <p:cNvPicPr>
            <a:picLocks noChangeAspect="1"/>
          </p:cNvPicPr>
          <p:nvPr/>
        </p:nvPicPr>
        <p:blipFill>
          <a:blip r:embed="rId2"/>
          <a:stretch>
            <a:fillRect/>
          </a:stretch>
        </p:blipFill>
        <p:spPr>
          <a:xfrm>
            <a:off x="444135" y="3300514"/>
            <a:ext cx="4850675" cy="3543374"/>
          </a:xfrm>
          <a:prstGeom prst="rect">
            <a:avLst/>
          </a:prstGeom>
        </p:spPr>
      </p:pic>
      <p:pic>
        <p:nvPicPr>
          <p:cNvPr id="3" name="Picture 2">
            <a:extLst>
              <a:ext uri="{FF2B5EF4-FFF2-40B4-BE49-F238E27FC236}">
                <a16:creationId xmlns:a16="http://schemas.microsoft.com/office/drawing/2014/main" id="{09DAB528-3BE9-65D3-F0F8-B79BA9A216F8}"/>
              </a:ext>
            </a:extLst>
          </p:cNvPr>
          <p:cNvPicPr>
            <a:picLocks noChangeAspect="1"/>
          </p:cNvPicPr>
          <p:nvPr/>
        </p:nvPicPr>
        <p:blipFill>
          <a:blip r:embed="rId3"/>
          <a:stretch>
            <a:fillRect/>
          </a:stretch>
        </p:blipFill>
        <p:spPr>
          <a:xfrm>
            <a:off x="5799753" y="3361509"/>
            <a:ext cx="5777219" cy="3482379"/>
          </a:xfrm>
          <a:prstGeom prst="rect">
            <a:avLst/>
          </a:prstGeom>
        </p:spPr>
      </p:pic>
      <p:sp>
        <p:nvSpPr>
          <p:cNvPr id="5" name="TextBox 4">
            <a:extLst>
              <a:ext uri="{FF2B5EF4-FFF2-40B4-BE49-F238E27FC236}">
                <a16:creationId xmlns:a16="http://schemas.microsoft.com/office/drawing/2014/main" id="{FA86B4B2-5AF7-B37F-9DD3-0C367F6B2353}"/>
              </a:ext>
            </a:extLst>
          </p:cNvPr>
          <p:cNvSpPr txBox="1"/>
          <p:nvPr/>
        </p:nvSpPr>
        <p:spPr>
          <a:xfrm>
            <a:off x="444136" y="931333"/>
            <a:ext cx="11051179" cy="2062103"/>
          </a:xfrm>
          <a:prstGeom prst="rect">
            <a:avLst/>
          </a:prstGeom>
          <a:noFill/>
        </p:spPr>
        <p:txBody>
          <a:bodyPr wrap="square" rtlCol="0">
            <a:spAutoFit/>
          </a:bodyPr>
          <a:lstStyle/>
          <a:p>
            <a:pPr algn="just"/>
            <a:r>
              <a:rPr lang="en-US" sz="1600" dirty="0">
                <a:latin typeface="Arial" panose="020B0604020202020204" pitchFamily="34" charset="0"/>
                <a:cs typeface="Arial" panose="020B0604020202020204" pitchFamily="34" charset="0"/>
              </a:rPr>
              <a:t>The idea that independent power plants should not have PPA contracts but instead earn their revenue from merchant prices was began in the 1990’s. The general theory was that the investor should take the risk in the economics of what type of plant is most economic (with a tradeoff between capital and fuel costs). The idea the merchant plants should bid into the market implied that plants would make economically efficient decisions to improve efficiency and schedule maintenance.</a:t>
            </a:r>
          </a:p>
          <a:p>
            <a:pPr algn="just"/>
            <a:endParaRPr lang="en-US" sz="1600" dirty="0">
              <a:latin typeface="Arial" panose="020B0604020202020204" pitchFamily="34" charset="0"/>
              <a:cs typeface="Arial" panose="020B0604020202020204" pitchFamily="34" charset="0"/>
            </a:endParaRPr>
          </a:p>
          <a:p>
            <a:pPr algn="just"/>
            <a:r>
              <a:rPr lang="en-US" sz="1600" dirty="0">
                <a:latin typeface="Arial" panose="020B0604020202020204" pitchFamily="34" charset="0"/>
                <a:cs typeface="Arial" panose="020B0604020202020204" pitchFamily="34" charset="0"/>
              </a:rPr>
              <a:t>To introduce merchant risks, hedging and policy issues I begin by presenting some data on merchant prices. One feature is almost universal (maybe not in Norway) and that is the high correlation between natural gas and electricity prices.</a:t>
            </a:r>
          </a:p>
        </p:txBody>
      </p:sp>
      <p:sp>
        <p:nvSpPr>
          <p:cNvPr id="6" name="Slide Number Placeholder 5">
            <a:extLst>
              <a:ext uri="{FF2B5EF4-FFF2-40B4-BE49-F238E27FC236}">
                <a16:creationId xmlns:a16="http://schemas.microsoft.com/office/drawing/2014/main" id="{27D715F5-442D-B6D0-226A-7F896B5B100F}"/>
              </a:ext>
            </a:extLst>
          </p:cNvPr>
          <p:cNvSpPr>
            <a:spLocks noGrp="1"/>
          </p:cNvSpPr>
          <p:nvPr>
            <p:ph type="sldNum" sz="quarter" idx="12"/>
          </p:nvPr>
        </p:nvSpPr>
        <p:spPr/>
        <p:txBody>
          <a:bodyPr/>
          <a:lstStyle/>
          <a:p>
            <a:fld id="{EB241CD2-1E45-42A3-B213-66A034DF9A3B}" type="slidenum">
              <a:rPr lang="en-GB" smtClean="0"/>
              <a:t>78</a:t>
            </a:fld>
            <a:endParaRPr lang="en-GB" dirty="0"/>
          </a:p>
        </p:txBody>
      </p:sp>
    </p:spTree>
    <p:extLst>
      <p:ext uri="{BB962C8B-B14F-4D97-AF65-F5344CB8AC3E}">
        <p14:creationId xmlns:p14="http://schemas.microsoft.com/office/powerpoint/2010/main" val="198853428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A21EE-0C0C-8449-1B43-D80D67058039}"/>
              </a:ext>
            </a:extLst>
          </p:cNvPr>
          <p:cNvSpPr>
            <a:spLocks noGrp="1"/>
          </p:cNvSpPr>
          <p:nvPr>
            <p:ph type="title"/>
          </p:nvPr>
        </p:nvSpPr>
        <p:spPr>
          <a:xfrm>
            <a:off x="266700" y="203202"/>
            <a:ext cx="10141656" cy="654049"/>
          </a:xfrm>
        </p:spPr>
        <p:txBody>
          <a:bodyPr>
            <a:normAutofit fontScale="90000"/>
          </a:bodyPr>
          <a:lstStyle/>
          <a:p>
            <a:r>
              <a:rPr lang="en-US" dirty="0"/>
              <a:t>Relationship Between Electricity and Gas Prices with Different Time Frames</a:t>
            </a:r>
          </a:p>
        </p:txBody>
      </p:sp>
      <p:sp>
        <p:nvSpPr>
          <p:cNvPr id="3" name="Content Placeholder 2">
            <a:extLst>
              <a:ext uri="{FF2B5EF4-FFF2-40B4-BE49-F238E27FC236}">
                <a16:creationId xmlns:a16="http://schemas.microsoft.com/office/drawing/2014/main" id="{75EAB256-FCBA-025A-F0D3-D88887779EFD}"/>
              </a:ext>
            </a:extLst>
          </p:cNvPr>
          <p:cNvSpPr>
            <a:spLocks noGrp="1"/>
          </p:cNvSpPr>
          <p:nvPr>
            <p:ph idx="1"/>
          </p:nvPr>
        </p:nvSpPr>
        <p:spPr>
          <a:xfrm>
            <a:off x="406400" y="1209675"/>
            <a:ext cx="11088915" cy="4395258"/>
          </a:xfrm>
        </p:spPr>
        <p:txBody>
          <a:bodyPr/>
          <a:lstStyle/>
          <a:p>
            <a:r>
              <a:rPr lang="en-US" dirty="0"/>
              <a:t>In the short-term on an hourly basis there are prices that are not correlated with natural gas as shown in the left-hand side graph. When averaged over longer periods, as in the right-hand side graph with average prices over a month in Denmark, the correlation is very strong.</a:t>
            </a:r>
          </a:p>
        </p:txBody>
      </p:sp>
      <p:sp>
        <p:nvSpPr>
          <p:cNvPr id="6" name="Slide Number Placeholder 5">
            <a:extLst>
              <a:ext uri="{FF2B5EF4-FFF2-40B4-BE49-F238E27FC236}">
                <a16:creationId xmlns:a16="http://schemas.microsoft.com/office/drawing/2014/main" id="{88ACB07C-08DC-A4CD-E377-75EBDF481122}"/>
              </a:ext>
            </a:extLst>
          </p:cNvPr>
          <p:cNvSpPr>
            <a:spLocks noGrp="1"/>
          </p:cNvSpPr>
          <p:nvPr>
            <p:ph type="sldNum" sz="quarter" idx="12"/>
          </p:nvPr>
        </p:nvSpPr>
        <p:spPr>
          <a:xfrm>
            <a:off x="11495315" y="6457951"/>
            <a:ext cx="696685" cy="400050"/>
          </a:xfrm>
        </p:spPr>
        <p:txBody>
          <a:bodyPr/>
          <a:lstStyle/>
          <a:p>
            <a:fld id="{EB241CD2-1E45-42A3-B213-66A034DF9A3B}" type="slidenum">
              <a:rPr lang="en-GB" smtClean="0"/>
              <a:pPr/>
              <a:t>79</a:t>
            </a:fld>
            <a:endParaRPr lang="en-GB" dirty="0"/>
          </a:p>
        </p:txBody>
      </p:sp>
      <p:pic>
        <p:nvPicPr>
          <p:cNvPr id="4" name="Picture 3">
            <a:extLst>
              <a:ext uri="{FF2B5EF4-FFF2-40B4-BE49-F238E27FC236}">
                <a16:creationId xmlns:a16="http://schemas.microsoft.com/office/drawing/2014/main" id="{1AFE65FC-19E1-6C98-0BF8-F9E96E0D5D7D}"/>
              </a:ext>
            </a:extLst>
          </p:cNvPr>
          <p:cNvPicPr>
            <a:picLocks noChangeAspect="1"/>
          </p:cNvPicPr>
          <p:nvPr/>
        </p:nvPicPr>
        <p:blipFill>
          <a:blip r:embed="rId2"/>
          <a:stretch>
            <a:fillRect/>
          </a:stretch>
        </p:blipFill>
        <p:spPr>
          <a:xfrm>
            <a:off x="167330" y="2554150"/>
            <a:ext cx="5798008" cy="4200314"/>
          </a:xfrm>
          <a:prstGeom prst="rect">
            <a:avLst/>
          </a:prstGeom>
        </p:spPr>
      </p:pic>
      <p:pic>
        <p:nvPicPr>
          <p:cNvPr id="5" name="Picture 4">
            <a:extLst>
              <a:ext uri="{FF2B5EF4-FFF2-40B4-BE49-F238E27FC236}">
                <a16:creationId xmlns:a16="http://schemas.microsoft.com/office/drawing/2014/main" id="{68BF9961-55AB-08D7-A329-6240D157712F}"/>
              </a:ext>
            </a:extLst>
          </p:cNvPr>
          <p:cNvPicPr>
            <a:picLocks noChangeAspect="1"/>
          </p:cNvPicPr>
          <p:nvPr/>
        </p:nvPicPr>
        <p:blipFill>
          <a:blip r:embed="rId3"/>
          <a:stretch>
            <a:fillRect/>
          </a:stretch>
        </p:blipFill>
        <p:spPr>
          <a:xfrm>
            <a:off x="6208851" y="2554150"/>
            <a:ext cx="5815820" cy="4200314"/>
          </a:xfrm>
          <a:prstGeom prst="rect">
            <a:avLst/>
          </a:prstGeom>
        </p:spPr>
      </p:pic>
    </p:spTree>
    <p:extLst>
      <p:ext uri="{BB962C8B-B14F-4D97-AF65-F5344CB8AC3E}">
        <p14:creationId xmlns:p14="http://schemas.microsoft.com/office/powerpoint/2010/main" val="26606530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B65BA-13CC-1D37-C819-A3A04D4826DB}"/>
              </a:ext>
            </a:extLst>
          </p:cNvPr>
          <p:cNvSpPr>
            <a:spLocks noGrp="1"/>
          </p:cNvSpPr>
          <p:nvPr>
            <p:ph type="title"/>
          </p:nvPr>
        </p:nvSpPr>
        <p:spPr/>
        <p:txBody>
          <a:bodyPr/>
          <a:lstStyle/>
          <a:p>
            <a:r>
              <a:rPr lang="en-US" dirty="0"/>
              <a:t>Capital Expenditures in DKK</a:t>
            </a:r>
          </a:p>
        </p:txBody>
      </p:sp>
      <p:sp>
        <p:nvSpPr>
          <p:cNvPr id="3" name="Content Placeholder 2">
            <a:extLst>
              <a:ext uri="{FF2B5EF4-FFF2-40B4-BE49-F238E27FC236}">
                <a16:creationId xmlns:a16="http://schemas.microsoft.com/office/drawing/2014/main" id="{1E6D7FD6-3C9B-0A74-47F0-534ACD8A6784}"/>
              </a:ext>
            </a:extLst>
          </p:cNvPr>
          <p:cNvSpPr>
            <a:spLocks noGrp="1"/>
          </p:cNvSpPr>
          <p:nvPr>
            <p:ph idx="1"/>
          </p:nvPr>
        </p:nvSpPr>
        <p:spPr>
          <a:xfrm>
            <a:off x="406400" y="1209675"/>
            <a:ext cx="3722255" cy="3897713"/>
          </a:xfrm>
        </p:spPr>
        <p:txBody>
          <a:bodyPr/>
          <a:lstStyle/>
          <a:p>
            <a:pPr algn="l"/>
            <a:r>
              <a:rPr lang="en-US" dirty="0"/>
              <a:t>Financing the large capital expenditures</a:t>
            </a:r>
          </a:p>
          <a:p>
            <a:pPr algn="l"/>
            <a:r>
              <a:rPr lang="en-US" dirty="0"/>
              <a:t>Primarily use corporate finance</a:t>
            </a:r>
          </a:p>
          <a:p>
            <a:pPr algn="l"/>
            <a:r>
              <a:rPr lang="en-US" dirty="0"/>
              <a:t>WACC and project IRR versus equity IRR</a:t>
            </a:r>
          </a:p>
          <a:p>
            <a:pPr algn="l"/>
            <a:r>
              <a:rPr lang="en-US" dirty="0"/>
              <a:t>Transparency of project versus corporate finance</a:t>
            </a:r>
          </a:p>
          <a:p>
            <a:pPr algn="l"/>
            <a:r>
              <a:rPr lang="en-US" dirty="0"/>
              <a:t>External approvals in project finance</a:t>
            </a:r>
          </a:p>
          <a:p>
            <a:endParaRPr lang="en-US" dirty="0"/>
          </a:p>
        </p:txBody>
      </p:sp>
      <p:sp>
        <p:nvSpPr>
          <p:cNvPr id="4" name="Slide Number Placeholder 3">
            <a:extLst>
              <a:ext uri="{FF2B5EF4-FFF2-40B4-BE49-F238E27FC236}">
                <a16:creationId xmlns:a16="http://schemas.microsoft.com/office/drawing/2014/main" id="{648E5DC9-91D9-F3B3-AB15-95FF5E3A8F6E}"/>
              </a:ext>
            </a:extLst>
          </p:cNvPr>
          <p:cNvSpPr>
            <a:spLocks noGrp="1"/>
          </p:cNvSpPr>
          <p:nvPr>
            <p:ph type="sldNum" sz="quarter" idx="12"/>
          </p:nvPr>
        </p:nvSpPr>
        <p:spPr/>
        <p:txBody>
          <a:bodyPr/>
          <a:lstStyle/>
          <a:p>
            <a:fld id="{EB241CD2-1E45-42A3-B213-66A034DF9A3B}" type="slidenum">
              <a:rPr lang="en-GB" smtClean="0"/>
              <a:t>8</a:t>
            </a:fld>
            <a:endParaRPr lang="en-GB" dirty="0"/>
          </a:p>
        </p:txBody>
      </p:sp>
      <p:pic>
        <p:nvPicPr>
          <p:cNvPr id="6" name="Picture 5">
            <a:extLst>
              <a:ext uri="{FF2B5EF4-FFF2-40B4-BE49-F238E27FC236}">
                <a16:creationId xmlns:a16="http://schemas.microsoft.com/office/drawing/2014/main" id="{73D65AD0-7AF1-53DA-0052-03739E935E1D}"/>
              </a:ext>
            </a:extLst>
          </p:cNvPr>
          <p:cNvPicPr>
            <a:picLocks noChangeAspect="1"/>
          </p:cNvPicPr>
          <p:nvPr/>
        </p:nvPicPr>
        <p:blipFill>
          <a:blip r:embed="rId2"/>
          <a:stretch>
            <a:fillRect/>
          </a:stretch>
        </p:blipFill>
        <p:spPr>
          <a:xfrm>
            <a:off x="4359564" y="1000800"/>
            <a:ext cx="7426036" cy="4106588"/>
          </a:xfrm>
          <a:prstGeom prst="rect">
            <a:avLst/>
          </a:prstGeom>
        </p:spPr>
      </p:pic>
      <p:pic>
        <p:nvPicPr>
          <p:cNvPr id="8" name="Picture 7">
            <a:extLst>
              <a:ext uri="{FF2B5EF4-FFF2-40B4-BE49-F238E27FC236}">
                <a16:creationId xmlns:a16="http://schemas.microsoft.com/office/drawing/2014/main" id="{75AD9602-9780-964B-8B2A-C853AF9D28B0}"/>
              </a:ext>
            </a:extLst>
          </p:cNvPr>
          <p:cNvPicPr>
            <a:picLocks noChangeAspect="1"/>
          </p:cNvPicPr>
          <p:nvPr/>
        </p:nvPicPr>
        <p:blipFill>
          <a:blip r:embed="rId3"/>
          <a:stretch>
            <a:fillRect/>
          </a:stretch>
        </p:blipFill>
        <p:spPr>
          <a:xfrm>
            <a:off x="308592" y="5316263"/>
            <a:ext cx="11284530" cy="723937"/>
          </a:xfrm>
          <a:prstGeom prst="rect">
            <a:avLst/>
          </a:prstGeom>
        </p:spPr>
      </p:pic>
    </p:spTree>
    <p:extLst>
      <p:ext uri="{BB962C8B-B14F-4D97-AF65-F5344CB8AC3E}">
        <p14:creationId xmlns:p14="http://schemas.microsoft.com/office/powerpoint/2010/main" val="359735997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6A797-FF89-BB3E-4EFE-3DECB6270926}"/>
              </a:ext>
            </a:extLst>
          </p:cNvPr>
          <p:cNvSpPr>
            <a:spLocks noGrp="1"/>
          </p:cNvSpPr>
          <p:nvPr>
            <p:ph type="title"/>
          </p:nvPr>
        </p:nvSpPr>
        <p:spPr/>
        <p:txBody>
          <a:bodyPr>
            <a:normAutofit/>
          </a:bodyPr>
          <a:lstStyle/>
          <a:p>
            <a:r>
              <a:rPr lang="en-US" dirty="0"/>
              <a:t>Wind Production and Merchant Prices in Denmark</a:t>
            </a:r>
          </a:p>
        </p:txBody>
      </p:sp>
      <p:sp>
        <p:nvSpPr>
          <p:cNvPr id="3" name="Content Placeholder 2">
            <a:extLst>
              <a:ext uri="{FF2B5EF4-FFF2-40B4-BE49-F238E27FC236}">
                <a16:creationId xmlns:a16="http://schemas.microsoft.com/office/drawing/2014/main" id="{F099E488-E5E9-2C3B-C2F1-560F364896EF}"/>
              </a:ext>
            </a:extLst>
          </p:cNvPr>
          <p:cNvSpPr>
            <a:spLocks noGrp="1"/>
          </p:cNvSpPr>
          <p:nvPr>
            <p:ph idx="1"/>
          </p:nvPr>
        </p:nvSpPr>
        <p:spPr/>
        <p:txBody>
          <a:bodyPr/>
          <a:lstStyle/>
          <a:p>
            <a:r>
              <a:rPr lang="en-US" dirty="0"/>
              <a:t>One of the issues that will become more pronounced in the future is the relationship between renewable energy production and electricity merchant prices. The two graphs below show that in periods where there is a lot of wind production the prices tend to be low and vice versa when wind production is high. This can make hedging difficult. The graph on the right shows that the effect of wind is much more pronounced in Denmark than in France with prices that go to zero when there is a lot of wind.</a:t>
            </a:r>
          </a:p>
        </p:txBody>
      </p:sp>
      <p:pic>
        <p:nvPicPr>
          <p:cNvPr id="5" name="Picture 4">
            <a:extLst>
              <a:ext uri="{FF2B5EF4-FFF2-40B4-BE49-F238E27FC236}">
                <a16:creationId xmlns:a16="http://schemas.microsoft.com/office/drawing/2014/main" id="{312092AB-0F93-52B4-4C2B-CA0F425AC7C2}"/>
              </a:ext>
            </a:extLst>
          </p:cNvPr>
          <p:cNvPicPr>
            <a:picLocks noChangeAspect="1"/>
          </p:cNvPicPr>
          <p:nvPr/>
        </p:nvPicPr>
        <p:blipFill>
          <a:blip r:embed="rId2"/>
          <a:stretch>
            <a:fillRect/>
          </a:stretch>
        </p:blipFill>
        <p:spPr>
          <a:xfrm>
            <a:off x="330926" y="2908868"/>
            <a:ext cx="5324268" cy="3882820"/>
          </a:xfrm>
          <a:prstGeom prst="rect">
            <a:avLst/>
          </a:prstGeom>
        </p:spPr>
      </p:pic>
      <p:pic>
        <p:nvPicPr>
          <p:cNvPr id="4" name="Picture 3">
            <a:extLst>
              <a:ext uri="{FF2B5EF4-FFF2-40B4-BE49-F238E27FC236}">
                <a16:creationId xmlns:a16="http://schemas.microsoft.com/office/drawing/2014/main" id="{D1723FA0-5D89-9BDC-0465-7B18EF2D8F83}"/>
              </a:ext>
            </a:extLst>
          </p:cNvPr>
          <p:cNvPicPr>
            <a:picLocks noChangeAspect="1"/>
          </p:cNvPicPr>
          <p:nvPr/>
        </p:nvPicPr>
        <p:blipFill>
          <a:blip r:embed="rId3"/>
          <a:stretch>
            <a:fillRect/>
          </a:stretch>
        </p:blipFill>
        <p:spPr>
          <a:xfrm>
            <a:off x="6229286" y="2976157"/>
            <a:ext cx="5266029" cy="3815531"/>
          </a:xfrm>
          <a:prstGeom prst="rect">
            <a:avLst/>
          </a:prstGeom>
        </p:spPr>
      </p:pic>
      <p:sp>
        <p:nvSpPr>
          <p:cNvPr id="6" name="Slide Number Placeholder 5">
            <a:extLst>
              <a:ext uri="{FF2B5EF4-FFF2-40B4-BE49-F238E27FC236}">
                <a16:creationId xmlns:a16="http://schemas.microsoft.com/office/drawing/2014/main" id="{4559093E-FC7E-44D0-0841-8CDB010C263C}"/>
              </a:ext>
            </a:extLst>
          </p:cNvPr>
          <p:cNvSpPr>
            <a:spLocks noGrp="1"/>
          </p:cNvSpPr>
          <p:nvPr>
            <p:ph type="sldNum" sz="quarter" idx="12"/>
          </p:nvPr>
        </p:nvSpPr>
        <p:spPr/>
        <p:txBody>
          <a:bodyPr/>
          <a:lstStyle/>
          <a:p>
            <a:fld id="{EB241CD2-1E45-42A3-B213-66A034DF9A3B}" type="slidenum">
              <a:rPr lang="en-GB" smtClean="0"/>
              <a:t>80</a:t>
            </a:fld>
            <a:endParaRPr lang="en-GB" dirty="0"/>
          </a:p>
        </p:txBody>
      </p:sp>
    </p:spTree>
    <p:extLst>
      <p:ext uri="{BB962C8B-B14F-4D97-AF65-F5344CB8AC3E}">
        <p14:creationId xmlns:p14="http://schemas.microsoft.com/office/powerpoint/2010/main" val="161752200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58F2E3-B1D8-4278-8576-7278E5B155AF}"/>
              </a:ext>
            </a:extLst>
          </p:cNvPr>
          <p:cNvSpPr>
            <a:spLocks noGrp="1"/>
          </p:cNvSpPr>
          <p:nvPr>
            <p:ph type="title"/>
          </p:nvPr>
        </p:nvSpPr>
        <p:spPr/>
        <p:txBody>
          <a:bodyPr>
            <a:normAutofit fontScale="90000"/>
          </a:bodyPr>
          <a:lstStyle/>
          <a:p>
            <a:r>
              <a:rPr lang="en-US" dirty="0"/>
              <a:t>Why Merchant Exposure is so Scary to </a:t>
            </a:r>
            <a:r>
              <a:rPr lang="en-US" dirty="0" err="1"/>
              <a:t>ti</a:t>
            </a:r>
            <a:r>
              <a:rPr lang="en-US" dirty="0"/>
              <a:t> Lenders and Investors</a:t>
            </a:r>
          </a:p>
        </p:txBody>
      </p:sp>
      <p:pic>
        <p:nvPicPr>
          <p:cNvPr id="5" name="Content Placeholder 4">
            <a:extLst>
              <a:ext uri="{FF2B5EF4-FFF2-40B4-BE49-F238E27FC236}">
                <a16:creationId xmlns:a16="http://schemas.microsoft.com/office/drawing/2014/main" id="{3B71335D-97B9-4F5B-9C62-8D10F2320AEE}"/>
              </a:ext>
            </a:extLst>
          </p:cNvPr>
          <p:cNvPicPr>
            <a:picLocks noGrp="1" noChangeAspect="1"/>
          </p:cNvPicPr>
          <p:nvPr>
            <p:ph idx="1"/>
          </p:nvPr>
        </p:nvPicPr>
        <p:blipFill>
          <a:blip r:embed="rId2"/>
          <a:stretch>
            <a:fillRect/>
          </a:stretch>
        </p:blipFill>
        <p:spPr>
          <a:xfrm>
            <a:off x="3001858" y="792423"/>
            <a:ext cx="8462354" cy="5935505"/>
          </a:xfrm>
          <a:prstGeom prst="rect">
            <a:avLst/>
          </a:prstGeom>
        </p:spPr>
      </p:pic>
      <p:sp>
        <p:nvSpPr>
          <p:cNvPr id="6" name="TextBox 5">
            <a:extLst>
              <a:ext uri="{FF2B5EF4-FFF2-40B4-BE49-F238E27FC236}">
                <a16:creationId xmlns:a16="http://schemas.microsoft.com/office/drawing/2014/main" id="{559090D0-5E62-4DD3-8325-D158E6B14AD7}"/>
              </a:ext>
            </a:extLst>
          </p:cNvPr>
          <p:cNvSpPr txBox="1"/>
          <p:nvPr/>
        </p:nvSpPr>
        <p:spPr>
          <a:xfrm>
            <a:off x="9467461" y="718129"/>
            <a:ext cx="2724539" cy="507831"/>
          </a:xfrm>
          <a:prstGeom prst="rect">
            <a:avLst/>
          </a:prstGeom>
          <a:noFill/>
        </p:spPr>
        <p:txBody>
          <a:bodyPr wrap="square" rtlCol="0">
            <a:spAutoFit/>
          </a:bodyPr>
          <a:lstStyle/>
          <a:p>
            <a:r>
              <a:rPr lang="en-US" sz="1350" dirty="0">
                <a:latin typeface="Arial" panose="020B0604020202020204" pitchFamily="34" charset="0"/>
                <a:cs typeface="Arial" panose="020B0604020202020204" pitchFamily="34" charset="0"/>
              </a:rPr>
              <a:t>A lot of merchant plants in US. Note the initial rating of BBB-</a:t>
            </a:r>
          </a:p>
        </p:txBody>
      </p:sp>
      <p:cxnSp>
        <p:nvCxnSpPr>
          <p:cNvPr id="8" name="Straight Arrow Connector 7">
            <a:extLst>
              <a:ext uri="{FF2B5EF4-FFF2-40B4-BE49-F238E27FC236}">
                <a16:creationId xmlns:a16="http://schemas.microsoft.com/office/drawing/2014/main" id="{A61C5622-FDEB-4492-99AF-6DEA08080853}"/>
              </a:ext>
            </a:extLst>
          </p:cNvPr>
          <p:cNvCxnSpPr>
            <a:cxnSpLocks/>
            <a:stCxn id="6" idx="1"/>
          </p:cNvCxnSpPr>
          <p:nvPr/>
        </p:nvCxnSpPr>
        <p:spPr>
          <a:xfrm flipH="1">
            <a:off x="6096000" y="972045"/>
            <a:ext cx="3371461" cy="19215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D1234070-B4A3-1D13-CB05-FC3CB80B0229}"/>
              </a:ext>
            </a:extLst>
          </p:cNvPr>
          <p:cNvSpPr txBox="1"/>
          <p:nvPr/>
        </p:nvSpPr>
        <p:spPr>
          <a:xfrm>
            <a:off x="266700" y="2744512"/>
            <a:ext cx="2492009" cy="1015663"/>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This table demonstrates that the largest category of project finance defaults is merchant plants and explains why lenders are very sensitive to merchant exposure.</a:t>
            </a:r>
          </a:p>
        </p:txBody>
      </p:sp>
      <p:sp>
        <p:nvSpPr>
          <p:cNvPr id="2" name="Slide Number Placeholder 1">
            <a:extLst>
              <a:ext uri="{FF2B5EF4-FFF2-40B4-BE49-F238E27FC236}">
                <a16:creationId xmlns:a16="http://schemas.microsoft.com/office/drawing/2014/main" id="{6496C9AF-9900-3A8F-D7D2-D8B3440820AA}"/>
              </a:ext>
            </a:extLst>
          </p:cNvPr>
          <p:cNvSpPr>
            <a:spLocks noGrp="1"/>
          </p:cNvSpPr>
          <p:nvPr>
            <p:ph type="sldNum" sz="quarter" idx="12"/>
          </p:nvPr>
        </p:nvSpPr>
        <p:spPr/>
        <p:txBody>
          <a:bodyPr/>
          <a:lstStyle/>
          <a:p>
            <a:fld id="{EB241CD2-1E45-42A3-B213-66A034DF9A3B}" type="slidenum">
              <a:rPr lang="en-GB" smtClean="0"/>
              <a:t>81</a:t>
            </a:fld>
            <a:endParaRPr lang="en-GB" dirty="0"/>
          </a:p>
        </p:txBody>
      </p:sp>
    </p:spTree>
    <p:extLst>
      <p:ext uri="{BB962C8B-B14F-4D97-AF65-F5344CB8AC3E}">
        <p14:creationId xmlns:p14="http://schemas.microsoft.com/office/powerpoint/2010/main" val="12196368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B18C9-6959-EB15-EB72-1C5A5D348D25}"/>
              </a:ext>
            </a:extLst>
          </p:cNvPr>
          <p:cNvSpPr>
            <a:spLocks noGrp="1"/>
          </p:cNvSpPr>
          <p:nvPr>
            <p:ph type="title"/>
          </p:nvPr>
        </p:nvSpPr>
        <p:spPr/>
        <p:txBody>
          <a:bodyPr/>
          <a:lstStyle/>
          <a:p>
            <a:r>
              <a:rPr lang="en-US" dirty="0"/>
              <a:t>Merchant Prices and E.ON Financials</a:t>
            </a:r>
          </a:p>
        </p:txBody>
      </p:sp>
      <p:pic>
        <p:nvPicPr>
          <p:cNvPr id="6" name="Content Placeholder 5">
            <a:extLst>
              <a:ext uri="{FF2B5EF4-FFF2-40B4-BE49-F238E27FC236}">
                <a16:creationId xmlns:a16="http://schemas.microsoft.com/office/drawing/2014/main" id="{D479F20E-FCC7-714A-8D17-B52C041BF742}"/>
              </a:ext>
            </a:extLst>
          </p:cNvPr>
          <p:cNvPicPr>
            <a:picLocks noGrp="1" noChangeAspect="1"/>
          </p:cNvPicPr>
          <p:nvPr>
            <p:ph idx="1"/>
          </p:nvPr>
        </p:nvPicPr>
        <p:blipFill>
          <a:blip r:embed="rId2"/>
          <a:stretch>
            <a:fillRect/>
          </a:stretch>
        </p:blipFill>
        <p:spPr>
          <a:xfrm>
            <a:off x="116599" y="1532709"/>
            <a:ext cx="11374352" cy="5200467"/>
          </a:xfrm>
        </p:spPr>
      </p:pic>
    </p:spTree>
    <p:extLst>
      <p:ext uri="{BB962C8B-B14F-4D97-AF65-F5344CB8AC3E}">
        <p14:creationId xmlns:p14="http://schemas.microsoft.com/office/powerpoint/2010/main" val="111537345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0E3F7-23CA-3106-BDF2-D5A1A79D2B41}"/>
              </a:ext>
            </a:extLst>
          </p:cNvPr>
          <p:cNvSpPr>
            <a:spLocks noGrp="1"/>
          </p:cNvSpPr>
          <p:nvPr>
            <p:ph type="ctrTitle"/>
          </p:nvPr>
        </p:nvSpPr>
        <p:spPr>
          <a:xfrm>
            <a:off x="489857" y="2419939"/>
            <a:ext cx="8485188" cy="1766887"/>
          </a:xfrm>
        </p:spPr>
        <p:txBody>
          <a:bodyPr>
            <a:normAutofit fontScale="90000"/>
          </a:bodyPr>
          <a:lstStyle/>
          <a:p>
            <a:r>
              <a:rPr lang="en-US" dirty="0"/>
              <a:t>2020’s – Corporate PPA’s, Price Hedging, Merchant Tails in Renewable Projects</a:t>
            </a:r>
          </a:p>
        </p:txBody>
      </p:sp>
    </p:spTree>
    <p:extLst>
      <p:ext uri="{BB962C8B-B14F-4D97-AF65-F5344CB8AC3E}">
        <p14:creationId xmlns:p14="http://schemas.microsoft.com/office/powerpoint/2010/main" val="170538156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07434-4B36-FFF4-7358-C2AF399953CC}"/>
              </a:ext>
            </a:extLst>
          </p:cNvPr>
          <p:cNvSpPr>
            <a:spLocks noGrp="1"/>
          </p:cNvSpPr>
          <p:nvPr>
            <p:ph type="title"/>
          </p:nvPr>
        </p:nvSpPr>
        <p:spPr>
          <a:xfrm>
            <a:off x="266700" y="203202"/>
            <a:ext cx="10141656" cy="654049"/>
          </a:xfrm>
        </p:spPr>
        <p:txBody>
          <a:bodyPr>
            <a:normAutofit/>
          </a:bodyPr>
          <a:lstStyle/>
          <a:p>
            <a:r>
              <a:rPr lang="en-US" dirty="0"/>
              <a:t>Orsted Merchant Exposure and Hedging</a:t>
            </a:r>
          </a:p>
        </p:txBody>
      </p:sp>
      <p:sp>
        <p:nvSpPr>
          <p:cNvPr id="5" name="Content Placeholder 4">
            <a:extLst>
              <a:ext uri="{FF2B5EF4-FFF2-40B4-BE49-F238E27FC236}">
                <a16:creationId xmlns:a16="http://schemas.microsoft.com/office/drawing/2014/main" id="{F33EA716-9CA8-75B0-08C0-E44E75273EBC}"/>
              </a:ext>
            </a:extLst>
          </p:cNvPr>
          <p:cNvSpPr>
            <a:spLocks noGrp="1"/>
          </p:cNvSpPr>
          <p:nvPr>
            <p:ph idx="1"/>
          </p:nvPr>
        </p:nvSpPr>
        <p:spPr>
          <a:xfrm>
            <a:off x="406400" y="1209675"/>
            <a:ext cx="11088915" cy="4395258"/>
          </a:xfrm>
        </p:spPr>
        <p:txBody>
          <a:bodyPr/>
          <a:lstStyle/>
          <a:p>
            <a:r>
              <a:rPr lang="en-US" dirty="0"/>
              <a:t>I was asked to discuss hedging of merchant prices. The Orsted case illustrates difficulties in hedging merchant prices with power generation that does not produce power at predictable times. The excerpts from Orsted’s financial statements have some background on Orsted’s hedging and merchant exposure. The right-hand slide shows that the merchant exposure is about 20% of generation. The left-hand slide shows historic and forward prices. Note that at the beginning of the chart prices for the U.S. and Europe were similar and that they have dramatically diverged after Russia’s invasion of Ukraine. Subsequent slides discuss the mechanics of hedging and how Orsted to a loss from over-hedging.</a:t>
            </a:r>
          </a:p>
          <a:p>
            <a:endParaRPr lang="en-US" dirty="0"/>
          </a:p>
        </p:txBody>
      </p:sp>
      <p:sp>
        <p:nvSpPr>
          <p:cNvPr id="3" name="Slide Number Placeholder 2">
            <a:extLst>
              <a:ext uri="{FF2B5EF4-FFF2-40B4-BE49-F238E27FC236}">
                <a16:creationId xmlns:a16="http://schemas.microsoft.com/office/drawing/2014/main" id="{89E0741C-F777-CF76-BDAA-9685FC0DFFAC}"/>
              </a:ext>
            </a:extLst>
          </p:cNvPr>
          <p:cNvSpPr>
            <a:spLocks noGrp="1"/>
          </p:cNvSpPr>
          <p:nvPr>
            <p:ph type="sldNum" sz="quarter" idx="12"/>
          </p:nvPr>
        </p:nvSpPr>
        <p:spPr>
          <a:xfrm>
            <a:off x="11495315" y="6457951"/>
            <a:ext cx="696685" cy="400050"/>
          </a:xfrm>
        </p:spPr>
        <p:txBody>
          <a:bodyPr/>
          <a:lstStyle/>
          <a:p>
            <a:fld id="{EB241CD2-1E45-42A3-B213-66A034DF9A3B}" type="slidenum">
              <a:rPr lang="en-GB" smtClean="0"/>
              <a:pPr/>
              <a:t>84</a:t>
            </a:fld>
            <a:endParaRPr lang="en-GB" dirty="0"/>
          </a:p>
        </p:txBody>
      </p:sp>
      <p:pic>
        <p:nvPicPr>
          <p:cNvPr id="4" name="Picture 3">
            <a:extLst>
              <a:ext uri="{FF2B5EF4-FFF2-40B4-BE49-F238E27FC236}">
                <a16:creationId xmlns:a16="http://schemas.microsoft.com/office/drawing/2014/main" id="{11AFB2BB-6DD0-38C7-7EC0-BD9238009A84}"/>
              </a:ext>
            </a:extLst>
          </p:cNvPr>
          <p:cNvPicPr>
            <a:picLocks noChangeAspect="1"/>
          </p:cNvPicPr>
          <p:nvPr/>
        </p:nvPicPr>
        <p:blipFill>
          <a:blip r:embed="rId2"/>
          <a:stretch>
            <a:fillRect/>
          </a:stretch>
        </p:blipFill>
        <p:spPr>
          <a:xfrm>
            <a:off x="1584809" y="3630766"/>
            <a:ext cx="3557228" cy="3227234"/>
          </a:xfrm>
          <a:prstGeom prst="rect">
            <a:avLst/>
          </a:prstGeom>
        </p:spPr>
      </p:pic>
      <p:pic>
        <p:nvPicPr>
          <p:cNvPr id="6" name="Content Placeholder 4">
            <a:extLst>
              <a:ext uri="{FF2B5EF4-FFF2-40B4-BE49-F238E27FC236}">
                <a16:creationId xmlns:a16="http://schemas.microsoft.com/office/drawing/2014/main" id="{802312ED-2E0C-270C-5E49-67D1203C3EC0}"/>
              </a:ext>
            </a:extLst>
          </p:cNvPr>
          <p:cNvPicPr>
            <a:picLocks noChangeAspect="1"/>
          </p:cNvPicPr>
          <p:nvPr/>
        </p:nvPicPr>
        <p:blipFill>
          <a:blip r:embed="rId3"/>
          <a:stretch>
            <a:fillRect/>
          </a:stretch>
        </p:blipFill>
        <p:spPr>
          <a:xfrm>
            <a:off x="5950857" y="3630767"/>
            <a:ext cx="4703102" cy="3227234"/>
          </a:xfrm>
          <a:prstGeom prst="rect">
            <a:avLst/>
          </a:prstGeom>
        </p:spPr>
      </p:pic>
    </p:spTree>
    <p:extLst>
      <p:ext uri="{BB962C8B-B14F-4D97-AF65-F5344CB8AC3E}">
        <p14:creationId xmlns:p14="http://schemas.microsoft.com/office/powerpoint/2010/main" val="118071339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0D099-7F7D-B030-9864-079515ACC5C8}"/>
              </a:ext>
            </a:extLst>
          </p:cNvPr>
          <p:cNvSpPr>
            <a:spLocks noGrp="1"/>
          </p:cNvSpPr>
          <p:nvPr>
            <p:ph type="title"/>
          </p:nvPr>
        </p:nvSpPr>
        <p:spPr>
          <a:xfrm>
            <a:off x="266700" y="203202"/>
            <a:ext cx="10141656" cy="654049"/>
          </a:xfrm>
        </p:spPr>
        <p:txBody>
          <a:bodyPr>
            <a:normAutofit fontScale="90000"/>
          </a:bodyPr>
          <a:lstStyle/>
          <a:p>
            <a:r>
              <a:rPr lang="en-US" dirty="0"/>
              <a:t>Difference between a Standard Forward Swap and Contract for Difference</a:t>
            </a:r>
          </a:p>
        </p:txBody>
      </p:sp>
      <p:sp>
        <p:nvSpPr>
          <p:cNvPr id="16" name="Content Placeholder 15">
            <a:extLst>
              <a:ext uri="{FF2B5EF4-FFF2-40B4-BE49-F238E27FC236}">
                <a16:creationId xmlns:a16="http://schemas.microsoft.com/office/drawing/2014/main" id="{CF15D192-2986-9E60-4C46-64FB1F3E1A2A}"/>
              </a:ext>
            </a:extLst>
          </p:cNvPr>
          <p:cNvSpPr>
            <a:spLocks noGrp="1"/>
          </p:cNvSpPr>
          <p:nvPr>
            <p:ph idx="1"/>
          </p:nvPr>
        </p:nvSpPr>
        <p:spPr>
          <a:xfrm>
            <a:off x="406400" y="1209675"/>
            <a:ext cx="11088915" cy="4395258"/>
          </a:xfrm>
        </p:spPr>
        <p:txBody>
          <a:bodyPr/>
          <a:lstStyle/>
          <a:p>
            <a:pPr marL="0" indent="0">
              <a:buNone/>
            </a:pPr>
            <a:r>
              <a:rPr lang="en-US" dirty="0"/>
              <a:t>We discussed Contracts for Differences above in the context of UK and Polish projects. In these forward contracts the settlement is made based on production which can vary.  The price is assured no matter what is the production. Classic forward contracts like interest rate swaps are different because they have fixed notional volumes which allows the counter party to evaluate prices without the price variation. Orsted’s hedging uses forward or swap contracts where notional volume is fixed.</a:t>
            </a:r>
          </a:p>
          <a:p>
            <a:endParaRPr lang="en-GB" dirty="0"/>
          </a:p>
        </p:txBody>
      </p:sp>
      <p:sp>
        <p:nvSpPr>
          <p:cNvPr id="17" name="Text Placeholder 5">
            <a:extLst>
              <a:ext uri="{FF2B5EF4-FFF2-40B4-BE49-F238E27FC236}">
                <a16:creationId xmlns:a16="http://schemas.microsoft.com/office/drawing/2014/main" id="{90D7173A-BF66-C46B-49F2-6F117E88C79B}"/>
              </a:ext>
            </a:extLst>
          </p:cNvPr>
          <p:cNvSpPr txBox="1">
            <a:spLocks/>
          </p:cNvSpPr>
          <p:nvPr/>
        </p:nvSpPr>
        <p:spPr>
          <a:xfrm>
            <a:off x="6169026" y="3065348"/>
            <a:ext cx="4041775" cy="639762"/>
          </a:xfrm>
          <a:prstGeom prst="rect">
            <a:avLst/>
          </a:prstGeom>
        </p:spPr>
        <p:txBody>
          <a:bodyPr/>
          <a:lstStyle>
            <a:lvl1pPr marL="228600" indent="-228600" algn="just" defTabSz="914400" rtl="0" eaLnBrk="1" latinLnBrk="0" hangingPunct="1">
              <a:lnSpc>
                <a:spcPct val="90000"/>
              </a:lnSpc>
              <a:spcBef>
                <a:spcPts val="10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just" defTabSz="914400" rtl="0" eaLnBrk="1" latinLnBrk="0" hangingPunct="1">
              <a:lnSpc>
                <a:spcPct val="90000"/>
              </a:lnSpc>
              <a:spcBef>
                <a:spcPts val="500"/>
              </a:spcBef>
              <a:buFont typeface="Wingdings 3" panose="05040102010807070707" pitchFamily="18" charset="2"/>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just" defTabSz="914400" rtl="0" eaLnBrk="1" latinLnBrk="0" hangingPunct="1">
              <a:lnSpc>
                <a:spcPct val="90000"/>
              </a:lnSpc>
              <a:spcBef>
                <a:spcPts val="500"/>
              </a:spcBef>
              <a:buFont typeface="Wingdings 3" panose="05040102010807070707" pitchFamily="18"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just" defTabSz="914400" rtl="0" eaLnBrk="1" latinLnBrk="0" hangingPunct="1">
              <a:lnSpc>
                <a:spcPct val="90000"/>
              </a:lnSpc>
              <a:spcBef>
                <a:spcPts val="500"/>
              </a:spcBef>
              <a:buFont typeface="Wingdings 3" panose="05040102010807070707" pitchFamily="18"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just" defTabSz="914400" rtl="0" eaLnBrk="1" latinLnBrk="0" hangingPunct="1">
              <a:lnSpc>
                <a:spcPct val="90000"/>
              </a:lnSpc>
              <a:spcBef>
                <a:spcPts val="500"/>
              </a:spcBef>
              <a:buFont typeface="Wingdings 3" panose="05040102010807070707" pitchFamily="18" charset="2"/>
              <a:buChar char=""/>
              <a:defRPr sz="14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Contract for Difference</a:t>
            </a:r>
          </a:p>
        </p:txBody>
      </p:sp>
      <p:sp>
        <p:nvSpPr>
          <p:cNvPr id="18" name="Text Placeholder 3">
            <a:extLst>
              <a:ext uri="{FF2B5EF4-FFF2-40B4-BE49-F238E27FC236}">
                <a16:creationId xmlns:a16="http://schemas.microsoft.com/office/drawing/2014/main" id="{49E4D000-52FF-3981-254C-4DB41728639B}"/>
              </a:ext>
            </a:extLst>
          </p:cNvPr>
          <p:cNvSpPr txBox="1">
            <a:spLocks/>
          </p:cNvSpPr>
          <p:nvPr/>
        </p:nvSpPr>
        <p:spPr>
          <a:xfrm>
            <a:off x="1930715" y="3086130"/>
            <a:ext cx="4040188" cy="639762"/>
          </a:xfrm>
          <a:prstGeom prst="rect">
            <a:avLst/>
          </a:prstGeom>
        </p:spPr>
        <p:txBody>
          <a:bodyPr vert="horz" lIns="91440" tIns="45720" rIns="91440" bIns="45720" rtlCol="0">
            <a:normAutofit/>
          </a:bodyPr>
          <a:lstStyle>
            <a:lvl1pPr marL="228600" indent="-228600" algn="just" defTabSz="914400" rtl="0" eaLnBrk="1" latinLnBrk="0" hangingPunct="1">
              <a:lnSpc>
                <a:spcPct val="90000"/>
              </a:lnSpc>
              <a:spcBef>
                <a:spcPts val="10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just" defTabSz="914400" rtl="0" eaLnBrk="1" latinLnBrk="0" hangingPunct="1">
              <a:lnSpc>
                <a:spcPct val="90000"/>
              </a:lnSpc>
              <a:spcBef>
                <a:spcPts val="500"/>
              </a:spcBef>
              <a:buFont typeface="Wingdings 3" panose="05040102010807070707" pitchFamily="18" charset="2"/>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just" defTabSz="914400" rtl="0" eaLnBrk="1" latinLnBrk="0" hangingPunct="1">
              <a:lnSpc>
                <a:spcPct val="90000"/>
              </a:lnSpc>
              <a:spcBef>
                <a:spcPts val="500"/>
              </a:spcBef>
              <a:buFont typeface="Wingdings 3" panose="05040102010807070707" pitchFamily="18"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just" defTabSz="914400" rtl="0" eaLnBrk="1" latinLnBrk="0" hangingPunct="1">
              <a:lnSpc>
                <a:spcPct val="90000"/>
              </a:lnSpc>
              <a:spcBef>
                <a:spcPts val="500"/>
              </a:spcBef>
              <a:buFont typeface="Wingdings 3" panose="05040102010807070707" pitchFamily="18"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just" defTabSz="914400" rtl="0" eaLnBrk="1" latinLnBrk="0" hangingPunct="1">
              <a:lnSpc>
                <a:spcPct val="90000"/>
              </a:lnSpc>
              <a:spcBef>
                <a:spcPts val="500"/>
              </a:spcBef>
              <a:buFont typeface="Wingdings 3" panose="05040102010807070707" pitchFamily="18" charset="2"/>
              <a:buChar char=""/>
              <a:defRPr sz="14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Forward Contract (Swap)</a:t>
            </a:r>
          </a:p>
        </p:txBody>
      </p:sp>
      <p:sp>
        <p:nvSpPr>
          <p:cNvPr id="19" name="Content Placeholder 4">
            <a:extLst>
              <a:ext uri="{FF2B5EF4-FFF2-40B4-BE49-F238E27FC236}">
                <a16:creationId xmlns:a16="http://schemas.microsoft.com/office/drawing/2014/main" id="{AFE2E0AB-91C5-441C-A322-46ECCD082CDE}"/>
              </a:ext>
            </a:extLst>
          </p:cNvPr>
          <p:cNvSpPr txBox="1">
            <a:spLocks/>
          </p:cNvSpPr>
          <p:nvPr/>
        </p:nvSpPr>
        <p:spPr>
          <a:xfrm>
            <a:off x="1932304" y="3547667"/>
            <a:ext cx="3699164" cy="2568316"/>
          </a:xfrm>
          <a:prstGeom prst="rect">
            <a:avLst/>
          </a:prstGeom>
          <a:solidFill>
            <a:schemeClr val="bg1"/>
          </a:solidFill>
        </p:spPr>
        <p:txBody>
          <a:bodyPr>
            <a:normAutofit lnSpcReduction="10000"/>
          </a:bodyPr>
          <a:lstStyle>
            <a:lvl1pPr marL="228600" indent="-228600" algn="just" defTabSz="914400" rtl="0" eaLnBrk="1" latinLnBrk="0" hangingPunct="1">
              <a:lnSpc>
                <a:spcPct val="90000"/>
              </a:lnSpc>
              <a:spcBef>
                <a:spcPts val="10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just" defTabSz="914400" rtl="0" eaLnBrk="1" latinLnBrk="0" hangingPunct="1">
              <a:lnSpc>
                <a:spcPct val="90000"/>
              </a:lnSpc>
              <a:spcBef>
                <a:spcPts val="500"/>
              </a:spcBef>
              <a:buFont typeface="Wingdings 3" panose="05040102010807070707" pitchFamily="18" charset="2"/>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just" defTabSz="914400" rtl="0" eaLnBrk="1" latinLnBrk="0" hangingPunct="1">
              <a:lnSpc>
                <a:spcPct val="90000"/>
              </a:lnSpc>
              <a:spcBef>
                <a:spcPts val="500"/>
              </a:spcBef>
              <a:buFont typeface="Wingdings 3" panose="05040102010807070707" pitchFamily="18"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just" defTabSz="914400" rtl="0" eaLnBrk="1" latinLnBrk="0" hangingPunct="1">
              <a:lnSpc>
                <a:spcPct val="90000"/>
              </a:lnSpc>
              <a:spcBef>
                <a:spcPts val="500"/>
              </a:spcBef>
              <a:buFont typeface="Wingdings 3" panose="05040102010807070707" pitchFamily="18"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just" defTabSz="914400" rtl="0" eaLnBrk="1" latinLnBrk="0" hangingPunct="1">
              <a:lnSpc>
                <a:spcPct val="90000"/>
              </a:lnSpc>
              <a:spcBef>
                <a:spcPts val="500"/>
              </a:spcBef>
              <a:buFont typeface="Wingdings 3" panose="05040102010807070707" pitchFamily="18" charset="2"/>
              <a:buChar char=""/>
              <a:defRPr sz="14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dirty="0"/>
              <a:t>Contract settles on the difference between a fixed forward price and the merchant price</a:t>
            </a:r>
          </a:p>
          <a:p>
            <a:pPr algn="l"/>
            <a:r>
              <a:rPr lang="en-US" dirty="0"/>
              <a:t>Contract has defined term</a:t>
            </a:r>
          </a:p>
          <a:p>
            <a:pPr algn="l"/>
            <a:r>
              <a:rPr lang="en-US" dirty="0"/>
              <a:t>Contract based on a notional amount like and interest rate swap or a forward exchange rate contract</a:t>
            </a:r>
          </a:p>
        </p:txBody>
      </p:sp>
      <p:sp>
        <p:nvSpPr>
          <p:cNvPr id="20" name="Content Placeholder 7">
            <a:extLst>
              <a:ext uri="{FF2B5EF4-FFF2-40B4-BE49-F238E27FC236}">
                <a16:creationId xmlns:a16="http://schemas.microsoft.com/office/drawing/2014/main" id="{1E4C26CD-C1E6-CE13-3587-7AC2B26C3E60}"/>
              </a:ext>
            </a:extLst>
          </p:cNvPr>
          <p:cNvSpPr txBox="1">
            <a:spLocks/>
          </p:cNvSpPr>
          <p:nvPr/>
        </p:nvSpPr>
        <p:spPr>
          <a:xfrm>
            <a:off x="6169025" y="3630795"/>
            <a:ext cx="3788238" cy="2485189"/>
          </a:xfrm>
          <a:prstGeom prst="rect">
            <a:avLst/>
          </a:prstGeom>
          <a:solidFill>
            <a:schemeClr val="bg1"/>
          </a:solidFill>
        </p:spPr>
        <p:txBody>
          <a:bodyPr>
            <a:normAutofit lnSpcReduction="10000"/>
          </a:bodyPr>
          <a:lstStyle>
            <a:lvl1pPr marL="228600" indent="-228600" algn="just" defTabSz="914400" rtl="0" eaLnBrk="1" latinLnBrk="0" hangingPunct="1">
              <a:lnSpc>
                <a:spcPct val="90000"/>
              </a:lnSpc>
              <a:spcBef>
                <a:spcPts val="10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just" defTabSz="914400" rtl="0" eaLnBrk="1" latinLnBrk="0" hangingPunct="1">
              <a:lnSpc>
                <a:spcPct val="90000"/>
              </a:lnSpc>
              <a:spcBef>
                <a:spcPts val="500"/>
              </a:spcBef>
              <a:buFont typeface="Wingdings 3" panose="05040102010807070707" pitchFamily="18" charset="2"/>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just" defTabSz="914400" rtl="0" eaLnBrk="1" latinLnBrk="0" hangingPunct="1">
              <a:lnSpc>
                <a:spcPct val="90000"/>
              </a:lnSpc>
              <a:spcBef>
                <a:spcPts val="500"/>
              </a:spcBef>
              <a:buFont typeface="Wingdings 3" panose="05040102010807070707" pitchFamily="18"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just" defTabSz="914400" rtl="0" eaLnBrk="1" latinLnBrk="0" hangingPunct="1">
              <a:lnSpc>
                <a:spcPct val="90000"/>
              </a:lnSpc>
              <a:spcBef>
                <a:spcPts val="500"/>
              </a:spcBef>
              <a:buFont typeface="Wingdings 3" panose="05040102010807070707" pitchFamily="18"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just" defTabSz="914400" rtl="0" eaLnBrk="1" latinLnBrk="0" hangingPunct="1">
              <a:lnSpc>
                <a:spcPct val="90000"/>
              </a:lnSpc>
              <a:spcBef>
                <a:spcPts val="500"/>
              </a:spcBef>
              <a:buFont typeface="Wingdings 3" panose="05040102010807070707" pitchFamily="18" charset="2"/>
              <a:buChar char=""/>
              <a:defRPr sz="14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a:t>Contract settles on the difference between a fixed forward price and the merchant price</a:t>
            </a:r>
          </a:p>
          <a:p>
            <a:pPr algn="l"/>
            <a:r>
              <a:rPr lang="en-US"/>
              <a:t>Contract has defined term</a:t>
            </a:r>
          </a:p>
          <a:p>
            <a:pPr algn="l"/>
            <a:r>
              <a:rPr lang="en-US"/>
              <a:t>Contract based on production at a power project where the amount of output is not fixed</a:t>
            </a:r>
            <a:endParaRPr lang="en-US" dirty="0"/>
          </a:p>
        </p:txBody>
      </p:sp>
    </p:spTree>
    <p:extLst>
      <p:ext uri="{BB962C8B-B14F-4D97-AF65-F5344CB8AC3E}">
        <p14:creationId xmlns:p14="http://schemas.microsoft.com/office/powerpoint/2010/main" val="214526041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5EA81-AF13-414B-8952-84997F02BA8C}"/>
              </a:ext>
            </a:extLst>
          </p:cNvPr>
          <p:cNvSpPr>
            <a:spLocks noGrp="1"/>
          </p:cNvSpPr>
          <p:nvPr>
            <p:ph type="title"/>
          </p:nvPr>
        </p:nvSpPr>
        <p:spPr>
          <a:xfrm>
            <a:off x="266700" y="203202"/>
            <a:ext cx="10141656" cy="654049"/>
          </a:xfrm>
        </p:spPr>
        <p:txBody>
          <a:bodyPr>
            <a:normAutofit fontScale="90000"/>
          </a:bodyPr>
          <a:lstStyle/>
          <a:p>
            <a:r>
              <a:rPr lang="en-US"/>
              <a:t>Forward Merchant Prices, Natural Gas Prices and Market Heat Rates</a:t>
            </a:r>
            <a:endParaRPr lang="en-US" dirty="0"/>
          </a:p>
        </p:txBody>
      </p:sp>
      <p:sp>
        <p:nvSpPr>
          <p:cNvPr id="11" name="Content Placeholder 10">
            <a:extLst>
              <a:ext uri="{FF2B5EF4-FFF2-40B4-BE49-F238E27FC236}">
                <a16:creationId xmlns:a16="http://schemas.microsoft.com/office/drawing/2014/main" id="{78A2A7C6-CADC-6FC7-2659-E3739CF0D1DC}"/>
              </a:ext>
            </a:extLst>
          </p:cNvPr>
          <p:cNvSpPr>
            <a:spLocks noGrp="1"/>
          </p:cNvSpPr>
          <p:nvPr>
            <p:ph idx="1"/>
          </p:nvPr>
        </p:nvSpPr>
        <p:spPr>
          <a:xfrm>
            <a:off x="406400" y="1209676"/>
            <a:ext cx="11088688" cy="1698470"/>
          </a:xfrm>
        </p:spPr>
        <p:txBody>
          <a:bodyPr>
            <a:normAutofit fontScale="85000" lnSpcReduction="10000"/>
          </a:bodyPr>
          <a:lstStyle/>
          <a:p>
            <a:r>
              <a:rPr lang="en-US" dirty="0"/>
              <a:t>The graphs below are intended to illustrate how a trader could evaluate future electricity prices. As electricity is driven by natural gas and as natural gas can be stored, the forward prices for natural gas are stable as shown on the left-hand side graph. </a:t>
            </a:r>
          </a:p>
          <a:p>
            <a:r>
              <a:rPr lang="en-US" dirty="0"/>
              <a:t>Electricity prices can be evaluated relative to natural gas prices using the formula: Heat Rate = Electric Price/Natural Gas Price. The right-hand side graph shows that the implied heat rate in France and Denmark. For France it is quite stable. The forward price could then be evaluated as: Forward Price = HR x Gas Price. For Denmark the heat rate is much more variable and more difficult for the trader to evaluate.</a:t>
            </a:r>
          </a:p>
          <a:p>
            <a:endParaRPr lang="en-GB" dirty="0"/>
          </a:p>
        </p:txBody>
      </p:sp>
      <p:sp>
        <p:nvSpPr>
          <p:cNvPr id="4" name="Slide Number Placeholder 3">
            <a:extLst>
              <a:ext uri="{FF2B5EF4-FFF2-40B4-BE49-F238E27FC236}">
                <a16:creationId xmlns:a16="http://schemas.microsoft.com/office/drawing/2014/main" id="{FE39D368-83E9-6A18-549D-12DE6BE8C4DF}"/>
              </a:ext>
            </a:extLst>
          </p:cNvPr>
          <p:cNvSpPr>
            <a:spLocks noGrp="1"/>
          </p:cNvSpPr>
          <p:nvPr>
            <p:ph type="sldNum" sz="quarter" idx="12"/>
          </p:nvPr>
        </p:nvSpPr>
        <p:spPr>
          <a:xfrm>
            <a:off x="11495315" y="6457951"/>
            <a:ext cx="696685" cy="400050"/>
          </a:xfrm>
        </p:spPr>
        <p:txBody>
          <a:bodyPr/>
          <a:lstStyle/>
          <a:p>
            <a:fld id="{EB241CD2-1E45-42A3-B213-66A034DF9A3B}" type="slidenum">
              <a:rPr lang="en-GB" smtClean="0"/>
              <a:pPr/>
              <a:t>86</a:t>
            </a:fld>
            <a:endParaRPr lang="en-GB" dirty="0"/>
          </a:p>
        </p:txBody>
      </p:sp>
      <p:pic>
        <p:nvPicPr>
          <p:cNvPr id="9" name="Picture 8">
            <a:extLst>
              <a:ext uri="{FF2B5EF4-FFF2-40B4-BE49-F238E27FC236}">
                <a16:creationId xmlns:a16="http://schemas.microsoft.com/office/drawing/2014/main" id="{C85AAAC3-8AA9-1ADA-8776-043B0D7F49ED}"/>
              </a:ext>
            </a:extLst>
          </p:cNvPr>
          <p:cNvPicPr>
            <a:picLocks noChangeAspect="1"/>
          </p:cNvPicPr>
          <p:nvPr/>
        </p:nvPicPr>
        <p:blipFill>
          <a:blip r:embed="rId2"/>
          <a:stretch>
            <a:fillRect/>
          </a:stretch>
        </p:blipFill>
        <p:spPr>
          <a:xfrm>
            <a:off x="6594461" y="3260571"/>
            <a:ext cx="4900627" cy="3581228"/>
          </a:xfrm>
          <a:prstGeom prst="rect">
            <a:avLst/>
          </a:prstGeom>
        </p:spPr>
      </p:pic>
      <p:pic>
        <p:nvPicPr>
          <p:cNvPr id="12" name="Content Placeholder 6">
            <a:extLst>
              <a:ext uri="{FF2B5EF4-FFF2-40B4-BE49-F238E27FC236}">
                <a16:creationId xmlns:a16="http://schemas.microsoft.com/office/drawing/2014/main" id="{12AE96D3-80B6-4FA5-9585-C7773AF4D617}"/>
              </a:ext>
            </a:extLst>
          </p:cNvPr>
          <p:cNvPicPr>
            <a:picLocks noChangeAspect="1"/>
          </p:cNvPicPr>
          <p:nvPr/>
        </p:nvPicPr>
        <p:blipFill>
          <a:blip r:embed="rId3"/>
          <a:stretch>
            <a:fillRect/>
          </a:stretch>
        </p:blipFill>
        <p:spPr>
          <a:xfrm>
            <a:off x="696911" y="3264816"/>
            <a:ext cx="4900627" cy="3593184"/>
          </a:xfrm>
          <a:prstGeom prst="rect">
            <a:avLst/>
          </a:prstGeom>
        </p:spPr>
      </p:pic>
    </p:spTree>
    <p:extLst>
      <p:ext uri="{BB962C8B-B14F-4D97-AF65-F5344CB8AC3E}">
        <p14:creationId xmlns:p14="http://schemas.microsoft.com/office/powerpoint/2010/main" val="4999897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4B21C-8BF8-A32E-7596-D4814630272A}"/>
              </a:ext>
            </a:extLst>
          </p:cNvPr>
          <p:cNvSpPr>
            <a:spLocks noGrp="1"/>
          </p:cNvSpPr>
          <p:nvPr>
            <p:ph type="title"/>
          </p:nvPr>
        </p:nvSpPr>
        <p:spPr/>
        <p:txBody>
          <a:bodyPr>
            <a:normAutofit/>
          </a:bodyPr>
          <a:lstStyle/>
          <a:p>
            <a:r>
              <a:rPr lang="en-US" dirty="0"/>
              <a:t>Counter Parties, Swap Contract and Exposure</a:t>
            </a:r>
          </a:p>
        </p:txBody>
      </p:sp>
      <p:pic>
        <p:nvPicPr>
          <p:cNvPr id="5" name="Picture 4">
            <a:extLst>
              <a:ext uri="{FF2B5EF4-FFF2-40B4-BE49-F238E27FC236}">
                <a16:creationId xmlns:a16="http://schemas.microsoft.com/office/drawing/2014/main" id="{405D5EA5-9C2F-E9D0-47A4-742708CA1F60}"/>
              </a:ext>
            </a:extLst>
          </p:cNvPr>
          <p:cNvPicPr>
            <a:picLocks noChangeAspect="1"/>
          </p:cNvPicPr>
          <p:nvPr/>
        </p:nvPicPr>
        <p:blipFill>
          <a:blip r:embed="rId2"/>
          <a:stretch>
            <a:fillRect/>
          </a:stretch>
        </p:blipFill>
        <p:spPr>
          <a:xfrm>
            <a:off x="8415149" y="676735"/>
            <a:ext cx="2955666" cy="5089391"/>
          </a:xfrm>
          <a:prstGeom prst="rect">
            <a:avLst/>
          </a:prstGeom>
        </p:spPr>
      </p:pic>
      <p:pic>
        <p:nvPicPr>
          <p:cNvPr id="3" name="Picture 2">
            <a:extLst>
              <a:ext uri="{FF2B5EF4-FFF2-40B4-BE49-F238E27FC236}">
                <a16:creationId xmlns:a16="http://schemas.microsoft.com/office/drawing/2014/main" id="{6664AA05-4D92-3185-0098-F8913A8A035F}"/>
              </a:ext>
            </a:extLst>
          </p:cNvPr>
          <p:cNvPicPr>
            <a:picLocks noChangeAspect="1"/>
          </p:cNvPicPr>
          <p:nvPr/>
        </p:nvPicPr>
        <p:blipFill>
          <a:blip r:embed="rId3"/>
          <a:stretch>
            <a:fillRect/>
          </a:stretch>
        </p:blipFill>
        <p:spPr>
          <a:xfrm>
            <a:off x="1559792" y="994456"/>
            <a:ext cx="5333486" cy="3795258"/>
          </a:xfrm>
          <a:prstGeom prst="rect">
            <a:avLst/>
          </a:prstGeom>
        </p:spPr>
      </p:pic>
      <p:sp>
        <p:nvSpPr>
          <p:cNvPr id="6" name="TextBox 5">
            <a:extLst>
              <a:ext uri="{FF2B5EF4-FFF2-40B4-BE49-F238E27FC236}">
                <a16:creationId xmlns:a16="http://schemas.microsoft.com/office/drawing/2014/main" id="{05A9DD1C-96EB-CC82-178B-185D8B47D37F}"/>
              </a:ext>
            </a:extLst>
          </p:cNvPr>
          <p:cNvSpPr txBox="1"/>
          <p:nvPr/>
        </p:nvSpPr>
        <p:spPr>
          <a:xfrm>
            <a:off x="72791" y="5063325"/>
            <a:ext cx="3387634" cy="1600438"/>
          </a:xfrm>
          <a:prstGeom prst="rect">
            <a:avLst/>
          </a:prstGeom>
          <a:solidFill>
            <a:srgbClr val="FFFF00"/>
          </a:solidFill>
        </p:spPr>
        <p:txBody>
          <a:bodyPr wrap="square" rtlCol="0">
            <a:spAutoFit/>
          </a:bodyPr>
          <a:lstStyle/>
          <a:p>
            <a:r>
              <a:rPr lang="en-US" sz="1400" dirty="0">
                <a:latin typeface="Arial" panose="020B0604020202020204" pitchFamily="34" charset="0"/>
                <a:cs typeface="Arial" panose="020B0604020202020204" pitchFamily="34" charset="0"/>
              </a:rPr>
              <a:t>Fixed price is 40</a:t>
            </a:r>
          </a:p>
          <a:p>
            <a:r>
              <a:rPr lang="en-US" sz="1400" dirty="0">
                <a:latin typeface="Arial" panose="020B0604020202020204" pitchFamily="34" charset="0"/>
                <a:cs typeface="Arial" panose="020B0604020202020204" pitchFamily="34" charset="0"/>
              </a:rPr>
              <a:t>Merchant Price is 5</a:t>
            </a:r>
          </a:p>
          <a:p>
            <a:r>
              <a:rPr lang="en-US" sz="1400" dirty="0">
                <a:latin typeface="Arial" panose="020B0604020202020204" pitchFamily="34" charset="0"/>
                <a:cs typeface="Arial" panose="020B0604020202020204" pitchFamily="34" charset="0"/>
              </a:rPr>
              <a:t>Production is Notional amount of 100</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Sell at Merchant price and receive 500</a:t>
            </a:r>
          </a:p>
          <a:p>
            <a:r>
              <a:rPr lang="en-US" sz="1400" dirty="0">
                <a:latin typeface="Arial" panose="020B0604020202020204" pitchFamily="34" charset="0"/>
                <a:cs typeface="Arial" panose="020B0604020202020204" pitchFamily="34" charset="0"/>
              </a:rPr>
              <a:t>Receive Settlement of 35 x 100 or 3,500</a:t>
            </a:r>
          </a:p>
          <a:p>
            <a:r>
              <a:rPr lang="en-US" sz="1400" dirty="0">
                <a:latin typeface="Arial" panose="020B0604020202020204" pitchFamily="34" charset="0"/>
                <a:cs typeface="Arial" panose="020B0604020202020204" pitchFamily="34" charset="0"/>
              </a:rPr>
              <a:t>Receive Total of 40,000</a:t>
            </a:r>
          </a:p>
        </p:txBody>
      </p:sp>
      <p:sp>
        <p:nvSpPr>
          <p:cNvPr id="7" name="TextBox 6">
            <a:extLst>
              <a:ext uri="{FF2B5EF4-FFF2-40B4-BE49-F238E27FC236}">
                <a16:creationId xmlns:a16="http://schemas.microsoft.com/office/drawing/2014/main" id="{77FDB6C7-A234-9435-2950-2F108BC22875}"/>
              </a:ext>
            </a:extLst>
          </p:cNvPr>
          <p:cNvSpPr txBox="1"/>
          <p:nvPr/>
        </p:nvSpPr>
        <p:spPr>
          <a:xfrm>
            <a:off x="3915820" y="5054075"/>
            <a:ext cx="3632283" cy="1600438"/>
          </a:xfrm>
          <a:prstGeom prst="rect">
            <a:avLst/>
          </a:prstGeom>
          <a:solidFill>
            <a:srgbClr val="FFFF00"/>
          </a:solidFill>
        </p:spPr>
        <p:txBody>
          <a:bodyPr wrap="square" rtlCol="0">
            <a:spAutoFit/>
          </a:bodyPr>
          <a:lstStyle/>
          <a:p>
            <a:r>
              <a:rPr lang="en-US" sz="1400" dirty="0">
                <a:latin typeface="Arial" panose="020B0604020202020204" pitchFamily="34" charset="0"/>
                <a:cs typeface="Arial" panose="020B0604020202020204" pitchFamily="34" charset="0"/>
              </a:rPr>
              <a:t>Fixed price is 40</a:t>
            </a:r>
          </a:p>
          <a:p>
            <a:r>
              <a:rPr lang="en-US" sz="1400" dirty="0">
                <a:latin typeface="Arial" panose="020B0604020202020204" pitchFamily="34" charset="0"/>
                <a:cs typeface="Arial" panose="020B0604020202020204" pitchFamily="34" charset="0"/>
              </a:rPr>
              <a:t>Merchant Price is 200</a:t>
            </a:r>
          </a:p>
          <a:p>
            <a:r>
              <a:rPr lang="en-US" sz="1400" dirty="0">
                <a:latin typeface="Arial" panose="020B0604020202020204" pitchFamily="34" charset="0"/>
                <a:cs typeface="Arial" panose="020B0604020202020204" pitchFamily="34" charset="0"/>
              </a:rPr>
              <a:t>Production is 0</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Pay Settlement of 160 x 100 or 160,000</a:t>
            </a:r>
          </a:p>
          <a:p>
            <a:r>
              <a:rPr lang="en-US" sz="1400" dirty="0">
                <a:latin typeface="Arial" panose="020B0604020202020204" pitchFamily="34" charset="0"/>
                <a:cs typeface="Arial" panose="020B0604020202020204" pitchFamily="34" charset="0"/>
              </a:rPr>
              <a:t>No offset from selling notional amount of power because none is produced</a:t>
            </a:r>
          </a:p>
        </p:txBody>
      </p:sp>
      <p:sp>
        <p:nvSpPr>
          <p:cNvPr id="4" name="TextBox 3">
            <a:extLst>
              <a:ext uri="{FF2B5EF4-FFF2-40B4-BE49-F238E27FC236}">
                <a16:creationId xmlns:a16="http://schemas.microsoft.com/office/drawing/2014/main" id="{9392B256-EF1A-7D3F-6629-428D999F2B38}"/>
              </a:ext>
            </a:extLst>
          </p:cNvPr>
          <p:cNvSpPr txBox="1"/>
          <p:nvPr/>
        </p:nvSpPr>
        <p:spPr>
          <a:xfrm>
            <a:off x="5248102" y="840320"/>
            <a:ext cx="1995054" cy="1323439"/>
          </a:xfrm>
          <a:prstGeom prst="rect">
            <a:avLst/>
          </a:prstGeom>
          <a:solidFill>
            <a:srgbClr val="FF0000"/>
          </a:solid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The example below shows the danger of hedging without production. There is no notional amount.</a:t>
            </a:r>
          </a:p>
        </p:txBody>
      </p:sp>
      <p:cxnSp>
        <p:nvCxnSpPr>
          <p:cNvPr id="9" name="Straight Arrow Connector 8">
            <a:extLst>
              <a:ext uri="{FF2B5EF4-FFF2-40B4-BE49-F238E27FC236}">
                <a16:creationId xmlns:a16="http://schemas.microsoft.com/office/drawing/2014/main" id="{2F1894F1-E049-D435-338F-9AA37BD01EA2}"/>
              </a:ext>
            </a:extLst>
          </p:cNvPr>
          <p:cNvCxnSpPr>
            <a:cxnSpLocks/>
          </p:cNvCxnSpPr>
          <p:nvPr/>
        </p:nvCxnSpPr>
        <p:spPr>
          <a:xfrm flipH="1">
            <a:off x="3213463" y="1917538"/>
            <a:ext cx="2882537" cy="14178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20F9B6FB-DBCA-7530-0C96-416270181511}"/>
              </a:ext>
            </a:extLst>
          </p:cNvPr>
          <p:cNvSpPr>
            <a:spLocks noGrp="1"/>
          </p:cNvSpPr>
          <p:nvPr>
            <p:ph type="sldNum" sz="quarter" idx="12"/>
          </p:nvPr>
        </p:nvSpPr>
        <p:spPr/>
        <p:txBody>
          <a:bodyPr/>
          <a:lstStyle/>
          <a:p>
            <a:fld id="{EB241CD2-1E45-42A3-B213-66A034DF9A3B}" type="slidenum">
              <a:rPr lang="en-GB" smtClean="0"/>
              <a:t>87</a:t>
            </a:fld>
            <a:endParaRPr lang="en-GB" dirty="0"/>
          </a:p>
        </p:txBody>
      </p:sp>
    </p:spTree>
    <p:extLst>
      <p:ext uri="{BB962C8B-B14F-4D97-AF65-F5344CB8AC3E}">
        <p14:creationId xmlns:p14="http://schemas.microsoft.com/office/powerpoint/2010/main" val="35872051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06285-E30C-7DFE-463C-7B6C7298EA4C}"/>
              </a:ext>
            </a:extLst>
          </p:cNvPr>
          <p:cNvSpPr>
            <a:spLocks noGrp="1"/>
          </p:cNvSpPr>
          <p:nvPr>
            <p:ph type="title"/>
          </p:nvPr>
        </p:nvSpPr>
        <p:spPr>
          <a:xfrm>
            <a:off x="266700" y="203202"/>
            <a:ext cx="10141656" cy="654049"/>
          </a:xfrm>
        </p:spPr>
        <p:txBody>
          <a:bodyPr>
            <a:normAutofit fontScale="90000"/>
          </a:bodyPr>
          <a:lstStyle/>
          <a:p>
            <a:r>
              <a:rPr lang="en-US" dirty="0"/>
              <a:t>Orsted Exposure to Fixed Volume Swaps and </a:t>
            </a:r>
            <a:r>
              <a:rPr lang="en-US" dirty="0" err="1"/>
              <a:t>CfD</a:t>
            </a:r>
            <a:r>
              <a:rPr lang="en-US" dirty="0"/>
              <a:t> with Flexible Volumes</a:t>
            </a:r>
          </a:p>
        </p:txBody>
      </p:sp>
      <p:sp>
        <p:nvSpPr>
          <p:cNvPr id="3" name="Content Placeholder 2">
            <a:extLst>
              <a:ext uri="{FF2B5EF4-FFF2-40B4-BE49-F238E27FC236}">
                <a16:creationId xmlns:a16="http://schemas.microsoft.com/office/drawing/2014/main" id="{A4D020AA-F38A-E37F-4996-34BBCFF96D7D}"/>
              </a:ext>
            </a:extLst>
          </p:cNvPr>
          <p:cNvSpPr>
            <a:spLocks noGrp="1"/>
          </p:cNvSpPr>
          <p:nvPr>
            <p:ph idx="1"/>
          </p:nvPr>
        </p:nvSpPr>
        <p:spPr>
          <a:xfrm>
            <a:off x="406400" y="1209675"/>
            <a:ext cx="11088915" cy="4395258"/>
          </a:xfrm>
        </p:spPr>
        <p:txBody>
          <a:bodyPr/>
          <a:lstStyle/>
          <a:p>
            <a:r>
              <a:rPr lang="en-US" dirty="0"/>
              <a:t>The chart below shows how the exposure to merchant prices is hedged. The chart shows the percent of exposure to merchant prices that is hedged. This is further split between the percent that is hedged with swap contracts with fixed notional amounts and the amount that is hedged with </a:t>
            </a:r>
            <a:r>
              <a:rPr lang="en-US" dirty="0" err="1"/>
              <a:t>CfD’s</a:t>
            </a:r>
            <a:r>
              <a:rPr lang="en-US" dirty="0"/>
              <a:t> which can also be termed a PPA with a fixed price (I don’t think this is really hedging merchant price risk). Note that corporate PPA’s can use a third party to hedge the risk with a </a:t>
            </a:r>
            <a:r>
              <a:rPr lang="en-US" dirty="0" err="1"/>
              <a:t>CfD</a:t>
            </a:r>
            <a:r>
              <a:rPr lang="en-US" dirty="0"/>
              <a:t> in the on-shore category.</a:t>
            </a:r>
          </a:p>
        </p:txBody>
      </p:sp>
      <p:sp>
        <p:nvSpPr>
          <p:cNvPr id="4" name="Slide Number Placeholder 3">
            <a:extLst>
              <a:ext uri="{FF2B5EF4-FFF2-40B4-BE49-F238E27FC236}">
                <a16:creationId xmlns:a16="http://schemas.microsoft.com/office/drawing/2014/main" id="{ED291618-CEA9-8A2D-5183-2D8159F44650}"/>
              </a:ext>
            </a:extLst>
          </p:cNvPr>
          <p:cNvSpPr>
            <a:spLocks noGrp="1"/>
          </p:cNvSpPr>
          <p:nvPr>
            <p:ph type="sldNum" sz="quarter" idx="12"/>
          </p:nvPr>
        </p:nvSpPr>
        <p:spPr>
          <a:xfrm>
            <a:off x="11495315" y="6457951"/>
            <a:ext cx="696685" cy="400050"/>
          </a:xfrm>
        </p:spPr>
        <p:txBody>
          <a:bodyPr/>
          <a:lstStyle/>
          <a:p>
            <a:fld id="{EB241CD2-1E45-42A3-B213-66A034DF9A3B}" type="slidenum">
              <a:rPr lang="en-GB" smtClean="0"/>
              <a:pPr/>
              <a:t>88</a:t>
            </a:fld>
            <a:endParaRPr lang="en-GB" dirty="0"/>
          </a:p>
        </p:txBody>
      </p:sp>
      <p:pic>
        <p:nvPicPr>
          <p:cNvPr id="7" name="Picture 6">
            <a:extLst>
              <a:ext uri="{FF2B5EF4-FFF2-40B4-BE49-F238E27FC236}">
                <a16:creationId xmlns:a16="http://schemas.microsoft.com/office/drawing/2014/main" id="{8859E092-A15E-52F0-BBB5-E20647CCED74}"/>
              </a:ext>
            </a:extLst>
          </p:cNvPr>
          <p:cNvPicPr>
            <a:picLocks noChangeAspect="1"/>
          </p:cNvPicPr>
          <p:nvPr/>
        </p:nvPicPr>
        <p:blipFill>
          <a:blip r:embed="rId2"/>
          <a:stretch>
            <a:fillRect/>
          </a:stretch>
        </p:blipFill>
        <p:spPr>
          <a:xfrm>
            <a:off x="93089" y="3606844"/>
            <a:ext cx="5857768" cy="2808636"/>
          </a:xfrm>
          <a:prstGeom prst="rect">
            <a:avLst/>
          </a:prstGeom>
        </p:spPr>
      </p:pic>
      <p:pic>
        <p:nvPicPr>
          <p:cNvPr id="8" name="Picture 7">
            <a:extLst>
              <a:ext uri="{FF2B5EF4-FFF2-40B4-BE49-F238E27FC236}">
                <a16:creationId xmlns:a16="http://schemas.microsoft.com/office/drawing/2014/main" id="{36412876-4EDB-369E-A48B-D3D2359D5AFB}"/>
              </a:ext>
            </a:extLst>
          </p:cNvPr>
          <p:cNvPicPr>
            <a:picLocks noChangeAspect="1"/>
          </p:cNvPicPr>
          <p:nvPr/>
        </p:nvPicPr>
        <p:blipFill>
          <a:blip r:embed="rId3"/>
          <a:stretch>
            <a:fillRect/>
          </a:stretch>
        </p:blipFill>
        <p:spPr>
          <a:xfrm>
            <a:off x="6096000" y="3367526"/>
            <a:ext cx="5538829" cy="3287272"/>
          </a:xfrm>
          <a:prstGeom prst="rect">
            <a:avLst/>
          </a:prstGeom>
        </p:spPr>
      </p:pic>
    </p:spTree>
    <p:extLst>
      <p:ext uri="{BB962C8B-B14F-4D97-AF65-F5344CB8AC3E}">
        <p14:creationId xmlns:p14="http://schemas.microsoft.com/office/powerpoint/2010/main" val="204996892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34CD5-0C0B-A70E-13D2-F78754C63A98}"/>
              </a:ext>
            </a:extLst>
          </p:cNvPr>
          <p:cNvSpPr>
            <a:spLocks noGrp="1"/>
          </p:cNvSpPr>
          <p:nvPr>
            <p:ph type="title"/>
          </p:nvPr>
        </p:nvSpPr>
        <p:spPr>
          <a:xfrm>
            <a:off x="266700" y="203202"/>
            <a:ext cx="10141656" cy="654049"/>
          </a:xfrm>
        </p:spPr>
        <p:txBody>
          <a:bodyPr/>
          <a:lstStyle/>
          <a:p>
            <a:r>
              <a:rPr lang="en-US" dirty="0"/>
              <a:t>Orsted Losses from Over-Hedging</a:t>
            </a:r>
          </a:p>
        </p:txBody>
      </p:sp>
      <p:sp>
        <p:nvSpPr>
          <p:cNvPr id="3" name="Text Placeholder 2">
            <a:extLst>
              <a:ext uri="{FF2B5EF4-FFF2-40B4-BE49-F238E27FC236}">
                <a16:creationId xmlns:a16="http://schemas.microsoft.com/office/drawing/2014/main" id="{F5E22F68-C468-DE7E-B698-FBB33478F7AE}"/>
              </a:ext>
            </a:extLst>
          </p:cNvPr>
          <p:cNvSpPr>
            <a:spLocks noGrp="1"/>
          </p:cNvSpPr>
          <p:nvPr>
            <p:ph idx="1"/>
          </p:nvPr>
        </p:nvSpPr>
        <p:spPr>
          <a:xfrm>
            <a:off x="406400" y="1209675"/>
            <a:ext cx="7356669" cy="4395788"/>
          </a:xfrm>
        </p:spPr>
        <p:txBody>
          <a:bodyPr>
            <a:normAutofit/>
          </a:bodyPr>
          <a:lstStyle/>
          <a:p>
            <a:r>
              <a:rPr lang="en-US" dirty="0"/>
              <a:t>Orsted Comment:</a:t>
            </a:r>
          </a:p>
          <a:p>
            <a:r>
              <a:rPr lang="en-US" dirty="0"/>
              <a:t>Also, we saw negative effects from volume-related over-hedging. When we hedge our future power generation, we try to take into account the difference between the price we will receive from our power generation and the price our hedges will be settled at, i.e. what we describe as intermittency. In addition to cater for intermittency, when we enter into hedges years in advance, we have entered into trades to mitigate the more near-term risk of even higher price differences between peak and off-peak periods over the '22-'23 winter period.</a:t>
            </a:r>
          </a:p>
          <a:p>
            <a:r>
              <a:rPr lang="en-US" dirty="0"/>
              <a:t>Over-hedging Defined by Orsted</a:t>
            </a:r>
          </a:p>
          <a:p>
            <a:r>
              <a:rPr lang="en-US" dirty="0"/>
              <a:t>Misalignment between volume of actual production versus volume that was hedged. Potential causes include delayed ramp-up and low wind</a:t>
            </a:r>
          </a:p>
          <a:p>
            <a:endParaRPr lang="en-US" dirty="0"/>
          </a:p>
        </p:txBody>
      </p:sp>
      <p:sp>
        <p:nvSpPr>
          <p:cNvPr id="6" name="Slide Number Placeholder 5">
            <a:extLst>
              <a:ext uri="{FF2B5EF4-FFF2-40B4-BE49-F238E27FC236}">
                <a16:creationId xmlns:a16="http://schemas.microsoft.com/office/drawing/2014/main" id="{D5FF1254-93CE-E036-5DA7-1B2150120B21}"/>
              </a:ext>
            </a:extLst>
          </p:cNvPr>
          <p:cNvSpPr>
            <a:spLocks noGrp="1"/>
          </p:cNvSpPr>
          <p:nvPr>
            <p:ph type="sldNum" sz="quarter" idx="12"/>
          </p:nvPr>
        </p:nvSpPr>
        <p:spPr>
          <a:xfrm>
            <a:off x="11495315" y="6457951"/>
            <a:ext cx="696685" cy="400050"/>
          </a:xfrm>
        </p:spPr>
        <p:txBody>
          <a:bodyPr/>
          <a:lstStyle/>
          <a:p>
            <a:fld id="{EB241CD2-1E45-42A3-B213-66A034DF9A3B}" type="slidenum">
              <a:rPr lang="en-GB" smtClean="0"/>
              <a:pPr/>
              <a:t>89</a:t>
            </a:fld>
            <a:endParaRPr lang="en-GB" dirty="0"/>
          </a:p>
        </p:txBody>
      </p:sp>
      <p:pic>
        <p:nvPicPr>
          <p:cNvPr id="4" name="Picture 3">
            <a:extLst>
              <a:ext uri="{FF2B5EF4-FFF2-40B4-BE49-F238E27FC236}">
                <a16:creationId xmlns:a16="http://schemas.microsoft.com/office/drawing/2014/main" id="{186C7393-D2F5-B393-99A5-559EA58E1678}"/>
              </a:ext>
            </a:extLst>
          </p:cNvPr>
          <p:cNvPicPr>
            <a:picLocks noChangeAspect="1"/>
          </p:cNvPicPr>
          <p:nvPr/>
        </p:nvPicPr>
        <p:blipFill>
          <a:blip r:embed="rId2"/>
          <a:stretch>
            <a:fillRect/>
          </a:stretch>
        </p:blipFill>
        <p:spPr>
          <a:xfrm>
            <a:off x="8171248" y="857250"/>
            <a:ext cx="3784294" cy="2773302"/>
          </a:xfrm>
          <a:prstGeom prst="rect">
            <a:avLst/>
          </a:prstGeom>
        </p:spPr>
      </p:pic>
      <p:sp>
        <p:nvSpPr>
          <p:cNvPr id="5" name="TextBox 4">
            <a:extLst>
              <a:ext uri="{FF2B5EF4-FFF2-40B4-BE49-F238E27FC236}">
                <a16:creationId xmlns:a16="http://schemas.microsoft.com/office/drawing/2014/main" id="{BF8CE93E-7168-8BCE-E04D-9A72E56B86A0}"/>
              </a:ext>
            </a:extLst>
          </p:cNvPr>
          <p:cNvSpPr txBox="1"/>
          <p:nvPr/>
        </p:nvSpPr>
        <p:spPr>
          <a:xfrm>
            <a:off x="8171248" y="3716516"/>
            <a:ext cx="3784294" cy="2308324"/>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Presumably, Orsted is producing when the prices are zero and collects a settlement to receive a fixed price. But if there is no production when the prices are high, the settlement must be paid. If the production were constant, the hedge would work.</a:t>
            </a:r>
          </a:p>
        </p:txBody>
      </p:sp>
    </p:spTree>
    <p:extLst>
      <p:ext uri="{BB962C8B-B14F-4D97-AF65-F5344CB8AC3E}">
        <p14:creationId xmlns:p14="http://schemas.microsoft.com/office/powerpoint/2010/main" val="31742133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F7241-7B31-81CA-09D1-1D378B4A25AF}"/>
              </a:ext>
            </a:extLst>
          </p:cNvPr>
          <p:cNvSpPr>
            <a:spLocks noGrp="1"/>
          </p:cNvSpPr>
          <p:nvPr>
            <p:ph type="title"/>
          </p:nvPr>
        </p:nvSpPr>
        <p:spPr/>
        <p:txBody>
          <a:bodyPr/>
          <a:lstStyle/>
          <a:p>
            <a:r>
              <a:rPr lang="en-US" dirty="0"/>
              <a:t>Orsted Case Issues</a:t>
            </a:r>
          </a:p>
        </p:txBody>
      </p:sp>
      <p:sp>
        <p:nvSpPr>
          <p:cNvPr id="3" name="Content Placeholder 2">
            <a:extLst>
              <a:ext uri="{FF2B5EF4-FFF2-40B4-BE49-F238E27FC236}">
                <a16:creationId xmlns:a16="http://schemas.microsoft.com/office/drawing/2014/main" id="{A439AE8D-DBD4-5BEA-108B-7DA11A0D0789}"/>
              </a:ext>
            </a:extLst>
          </p:cNvPr>
          <p:cNvSpPr>
            <a:spLocks noGrp="1"/>
          </p:cNvSpPr>
          <p:nvPr>
            <p:ph idx="1"/>
          </p:nvPr>
        </p:nvSpPr>
        <p:spPr>
          <a:xfrm>
            <a:off x="406400" y="1209675"/>
            <a:ext cx="11306629" cy="5147582"/>
          </a:xfrm>
        </p:spPr>
        <p:txBody>
          <a:bodyPr>
            <a:normAutofit/>
          </a:bodyPr>
          <a:lstStyle/>
          <a:p>
            <a:r>
              <a:rPr lang="en-US" dirty="0"/>
              <a:t>Do you think that Orsted’s business model using corporate finance without fixed price construction or operation expense and contracts and bidding low prices is effective or do you agree with the Governor of the US state of New Jersey who called Orsted management “outrageous” and  questioned ”Ørsted’s credibility and competence”. </a:t>
            </a:r>
          </a:p>
          <a:p>
            <a:r>
              <a:rPr lang="en-US" dirty="0"/>
              <a:t>Orsted buys turbines from Vestas, Siemens etc.; it contracts with a company to construct the monopiles; it hires vessel companies to deliver the turbines and put them into the monopiles. If Orsted is the best in the world at this, why did problems at one project eliminate almost 40% of its balance sheet equity capital.</a:t>
            </a:r>
          </a:p>
          <a:p>
            <a:r>
              <a:rPr lang="en-US" dirty="0"/>
              <a:t>The Orsted case addresses all of the issues in the objectives including regulatory regimes, different types of subsidy regimes, the impact of inflation, energy pricing, hedging considerations and other issues including the crucial question of resource analysis.</a:t>
            </a:r>
          </a:p>
          <a:p>
            <a:r>
              <a:rPr lang="en-US" dirty="0"/>
              <a:t>The Orsted case demonstrates the fundamental issue of risk and return and the fact that a constant cost of capital must not be used in assessing renewable energy.</a:t>
            </a:r>
          </a:p>
          <a:p>
            <a:r>
              <a:rPr lang="en-US" dirty="0"/>
              <a:t>The case demonstrates other issues including changes in wind speeds, management of cost over-runs, different contract structures for power …</a:t>
            </a:r>
          </a:p>
        </p:txBody>
      </p:sp>
      <p:sp>
        <p:nvSpPr>
          <p:cNvPr id="4" name="Slide Number Placeholder 3">
            <a:extLst>
              <a:ext uri="{FF2B5EF4-FFF2-40B4-BE49-F238E27FC236}">
                <a16:creationId xmlns:a16="http://schemas.microsoft.com/office/drawing/2014/main" id="{217F17E2-6007-D538-B8A1-0D362D7B234C}"/>
              </a:ext>
            </a:extLst>
          </p:cNvPr>
          <p:cNvSpPr>
            <a:spLocks noGrp="1"/>
          </p:cNvSpPr>
          <p:nvPr>
            <p:ph type="sldNum" sz="quarter" idx="12"/>
          </p:nvPr>
        </p:nvSpPr>
        <p:spPr/>
        <p:txBody>
          <a:bodyPr/>
          <a:lstStyle/>
          <a:p>
            <a:fld id="{EB241CD2-1E45-42A3-B213-66A034DF9A3B}" type="slidenum">
              <a:rPr lang="en-GB" smtClean="0"/>
              <a:t>9</a:t>
            </a:fld>
            <a:endParaRPr lang="en-GB" dirty="0"/>
          </a:p>
        </p:txBody>
      </p:sp>
    </p:spTree>
    <p:extLst>
      <p:ext uri="{BB962C8B-B14F-4D97-AF65-F5344CB8AC3E}">
        <p14:creationId xmlns:p14="http://schemas.microsoft.com/office/powerpoint/2010/main" val="66974452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A16865-29E9-C5B5-9DEA-B311EE3E3CE4}"/>
              </a:ext>
            </a:extLst>
          </p:cNvPr>
          <p:cNvSpPr>
            <a:spLocks noGrp="1"/>
          </p:cNvSpPr>
          <p:nvPr>
            <p:ph type="ctrTitle"/>
          </p:nvPr>
        </p:nvSpPr>
        <p:spPr>
          <a:xfrm>
            <a:off x="603069" y="2711289"/>
            <a:ext cx="8485262" cy="1767794"/>
          </a:xfrm>
        </p:spPr>
        <p:txBody>
          <a:bodyPr/>
          <a:lstStyle/>
          <a:p>
            <a:r>
              <a:rPr lang="en-US" dirty="0"/>
              <a:t>Resource Risk with Data from Orsted</a:t>
            </a:r>
          </a:p>
        </p:txBody>
      </p:sp>
    </p:spTree>
    <p:extLst>
      <p:ext uri="{BB962C8B-B14F-4D97-AF65-F5344CB8AC3E}">
        <p14:creationId xmlns:p14="http://schemas.microsoft.com/office/powerpoint/2010/main" val="38717533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2D6F0-8E57-A3F1-0193-C383357754A1}"/>
              </a:ext>
            </a:extLst>
          </p:cNvPr>
          <p:cNvSpPr>
            <a:spLocks noGrp="1"/>
          </p:cNvSpPr>
          <p:nvPr>
            <p:ph type="title"/>
          </p:nvPr>
        </p:nvSpPr>
        <p:spPr/>
        <p:txBody>
          <a:bodyPr/>
          <a:lstStyle/>
          <a:p>
            <a:r>
              <a:rPr lang="en-US" dirty="0"/>
              <a:t>Offshore – wind speed and load factor reduction</a:t>
            </a:r>
          </a:p>
        </p:txBody>
      </p:sp>
      <p:pic>
        <p:nvPicPr>
          <p:cNvPr id="6" name="Content Placeholder 5">
            <a:extLst>
              <a:ext uri="{FF2B5EF4-FFF2-40B4-BE49-F238E27FC236}">
                <a16:creationId xmlns:a16="http://schemas.microsoft.com/office/drawing/2014/main" id="{E2999A9E-3273-4E8B-48BB-A83986663135}"/>
              </a:ext>
            </a:extLst>
          </p:cNvPr>
          <p:cNvPicPr>
            <a:picLocks noGrp="1" noChangeAspect="1"/>
          </p:cNvPicPr>
          <p:nvPr>
            <p:ph idx="1"/>
          </p:nvPr>
        </p:nvPicPr>
        <p:blipFill>
          <a:blip r:embed="rId2"/>
          <a:stretch>
            <a:fillRect/>
          </a:stretch>
        </p:blipFill>
        <p:spPr>
          <a:xfrm>
            <a:off x="1708726" y="1327837"/>
            <a:ext cx="8484036" cy="4159464"/>
          </a:xfrm>
          <a:prstGeom prst="rect">
            <a:avLst/>
          </a:prstGeom>
        </p:spPr>
      </p:pic>
      <p:sp>
        <p:nvSpPr>
          <p:cNvPr id="4" name="Slide Number Placeholder 3">
            <a:extLst>
              <a:ext uri="{FF2B5EF4-FFF2-40B4-BE49-F238E27FC236}">
                <a16:creationId xmlns:a16="http://schemas.microsoft.com/office/drawing/2014/main" id="{EB3D2543-FC70-9E25-4A2C-59856E1B194B}"/>
              </a:ext>
            </a:extLst>
          </p:cNvPr>
          <p:cNvSpPr>
            <a:spLocks noGrp="1"/>
          </p:cNvSpPr>
          <p:nvPr>
            <p:ph type="sldNum" sz="quarter" idx="12"/>
          </p:nvPr>
        </p:nvSpPr>
        <p:spPr/>
        <p:txBody>
          <a:bodyPr/>
          <a:lstStyle/>
          <a:p>
            <a:fld id="{EB241CD2-1E45-42A3-B213-66A034DF9A3B}" type="slidenum">
              <a:rPr lang="en-GB" smtClean="0"/>
              <a:t>91</a:t>
            </a:fld>
            <a:endParaRPr lang="en-GB" dirty="0"/>
          </a:p>
        </p:txBody>
      </p:sp>
    </p:spTree>
    <p:extLst>
      <p:ext uri="{BB962C8B-B14F-4D97-AF65-F5344CB8AC3E}">
        <p14:creationId xmlns:p14="http://schemas.microsoft.com/office/powerpoint/2010/main" val="324480021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ADCE9-11D8-6089-3407-9DD54EAA0871}"/>
              </a:ext>
            </a:extLst>
          </p:cNvPr>
          <p:cNvSpPr>
            <a:spLocks noGrp="1"/>
          </p:cNvSpPr>
          <p:nvPr>
            <p:ph type="title"/>
          </p:nvPr>
        </p:nvSpPr>
        <p:spPr/>
        <p:txBody>
          <a:bodyPr/>
          <a:lstStyle/>
          <a:p>
            <a:r>
              <a:rPr lang="en-US" dirty="0"/>
              <a:t>Onshore – wind speed and capacity factor reduction</a:t>
            </a:r>
          </a:p>
        </p:txBody>
      </p:sp>
      <p:pic>
        <p:nvPicPr>
          <p:cNvPr id="6" name="Content Placeholder 5">
            <a:extLst>
              <a:ext uri="{FF2B5EF4-FFF2-40B4-BE49-F238E27FC236}">
                <a16:creationId xmlns:a16="http://schemas.microsoft.com/office/drawing/2014/main" id="{56F810F7-513E-9167-D794-79728BC53CD4}"/>
              </a:ext>
            </a:extLst>
          </p:cNvPr>
          <p:cNvPicPr>
            <a:picLocks noGrp="1" noChangeAspect="1"/>
          </p:cNvPicPr>
          <p:nvPr>
            <p:ph idx="1"/>
          </p:nvPr>
        </p:nvPicPr>
        <p:blipFill>
          <a:blip r:embed="rId2"/>
          <a:stretch>
            <a:fillRect/>
          </a:stretch>
        </p:blipFill>
        <p:spPr>
          <a:xfrm>
            <a:off x="1419361" y="1209675"/>
            <a:ext cx="9062766" cy="4395788"/>
          </a:xfrm>
          <a:prstGeom prst="rect">
            <a:avLst/>
          </a:prstGeom>
        </p:spPr>
      </p:pic>
      <p:sp>
        <p:nvSpPr>
          <p:cNvPr id="4" name="Slide Number Placeholder 3">
            <a:extLst>
              <a:ext uri="{FF2B5EF4-FFF2-40B4-BE49-F238E27FC236}">
                <a16:creationId xmlns:a16="http://schemas.microsoft.com/office/drawing/2014/main" id="{81A730CC-2586-0018-AADE-C670A4F89209}"/>
              </a:ext>
            </a:extLst>
          </p:cNvPr>
          <p:cNvSpPr>
            <a:spLocks noGrp="1"/>
          </p:cNvSpPr>
          <p:nvPr>
            <p:ph type="sldNum" sz="quarter" idx="12"/>
          </p:nvPr>
        </p:nvSpPr>
        <p:spPr/>
        <p:txBody>
          <a:bodyPr/>
          <a:lstStyle/>
          <a:p>
            <a:fld id="{EB241CD2-1E45-42A3-B213-66A034DF9A3B}" type="slidenum">
              <a:rPr lang="en-GB" smtClean="0"/>
              <a:t>92</a:t>
            </a:fld>
            <a:endParaRPr lang="en-GB" dirty="0"/>
          </a:p>
        </p:txBody>
      </p:sp>
    </p:spTree>
    <p:extLst>
      <p:ext uri="{BB962C8B-B14F-4D97-AF65-F5344CB8AC3E}">
        <p14:creationId xmlns:p14="http://schemas.microsoft.com/office/powerpoint/2010/main" val="153794341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66C1E-6950-55A0-6FAF-03231BF5B753}"/>
              </a:ext>
            </a:extLst>
          </p:cNvPr>
          <p:cNvSpPr>
            <a:spLocks noGrp="1"/>
          </p:cNvSpPr>
          <p:nvPr>
            <p:ph type="title"/>
          </p:nvPr>
        </p:nvSpPr>
        <p:spPr/>
        <p:txBody>
          <a:bodyPr/>
          <a:lstStyle/>
          <a:p>
            <a:r>
              <a:rPr lang="en-US" dirty="0"/>
              <a:t>Data in 2024 versus Earlier Years</a:t>
            </a:r>
          </a:p>
        </p:txBody>
      </p:sp>
      <p:pic>
        <p:nvPicPr>
          <p:cNvPr id="5" name="Content Placeholder 4">
            <a:extLst>
              <a:ext uri="{FF2B5EF4-FFF2-40B4-BE49-F238E27FC236}">
                <a16:creationId xmlns:a16="http://schemas.microsoft.com/office/drawing/2014/main" id="{80B94229-B80F-A5F3-BE24-4613835BE14F}"/>
              </a:ext>
            </a:extLst>
          </p:cNvPr>
          <p:cNvPicPr>
            <a:picLocks noGrp="1" noChangeAspect="1"/>
          </p:cNvPicPr>
          <p:nvPr>
            <p:ph idx="1"/>
          </p:nvPr>
        </p:nvPicPr>
        <p:blipFill>
          <a:blip r:embed="rId2"/>
          <a:stretch>
            <a:fillRect/>
          </a:stretch>
        </p:blipFill>
        <p:spPr>
          <a:xfrm>
            <a:off x="247061" y="1216693"/>
            <a:ext cx="7342247" cy="2467033"/>
          </a:xfrm>
        </p:spPr>
      </p:pic>
      <p:pic>
        <p:nvPicPr>
          <p:cNvPr id="7" name="Picture 6">
            <a:extLst>
              <a:ext uri="{FF2B5EF4-FFF2-40B4-BE49-F238E27FC236}">
                <a16:creationId xmlns:a16="http://schemas.microsoft.com/office/drawing/2014/main" id="{0E6B1BBB-BE3F-E0B6-47E9-C5BF3CFB9CC0}"/>
              </a:ext>
            </a:extLst>
          </p:cNvPr>
          <p:cNvPicPr>
            <a:picLocks noChangeAspect="1"/>
          </p:cNvPicPr>
          <p:nvPr/>
        </p:nvPicPr>
        <p:blipFill>
          <a:blip r:embed="rId3"/>
          <a:stretch>
            <a:fillRect/>
          </a:stretch>
        </p:blipFill>
        <p:spPr>
          <a:xfrm>
            <a:off x="2476005" y="4125386"/>
            <a:ext cx="4691149" cy="2605537"/>
          </a:xfrm>
          <a:prstGeom prst="rect">
            <a:avLst/>
          </a:prstGeom>
        </p:spPr>
      </p:pic>
      <p:sp>
        <p:nvSpPr>
          <p:cNvPr id="3" name="TextBox 2">
            <a:extLst>
              <a:ext uri="{FF2B5EF4-FFF2-40B4-BE49-F238E27FC236}">
                <a16:creationId xmlns:a16="http://schemas.microsoft.com/office/drawing/2014/main" id="{0A7D0144-0C6E-70BD-DD4B-5A72E1B1BAFB}"/>
              </a:ext>
            </a:extLst>
          </p:cNvPr>
          <p:cNvSpPr txBox="1"/>
          <p:nvPr/>
        </p:nvSpPr>
        <p:spPr>
          <a:xfrm>
            <a:off x="7966364" y="1114393"/>
            <a:ext cx="2286000" cy="4801314"/>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Because revenues are based on volumes produced multiplied by a price per MWH, the risk of changes in production must be assessed (the tree).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After the failure of Ocean Wind Orsted  began to publish statistics on its wind production over time. This illustrates analysis of resource risk.</a:t>
            </a:r>
          </a:p>
        </p:txBody>
      </p:sp>
      <p:cxnSp>
        <p:nvCxnSpPr>
          <p:cNvPr id="6" name="Straight Arrow Connector 5">
            <a:extLst>
              <a:ext uri="{FF2B5EF4-FFF2-40B4-BE49-F238E27FC236}">
                <a16:creationId xmlns:a16="http://schemas.microsoft.com/office/drawing/2014/main" id="{3CEDC075-82E8-6E47-743E-83C55BF58A83}"/>
              </a:ext>
            </a:extLst>
          </p:cNvPr>
          <p:cNvCxnSpPr/>
          <p:nvPr/>
        </p:nvCxnSpPr>
        <p:spPr>
          <a:xfrm flipH="1" flipV="1">
            <a:off x="7027025" y="3429000"/>
            <a:ext cx="939339" cy="16708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C43C3279-D385-9816-8099-6AE0D1656B7C}"/>
              </a:ext>
            </a:extLst>
          </p:cNvPr>
          <p:cNvSpPr>
            <a:spLocks noGrp="1"/>
          </p:cNvSpPr>
          <p:nvPr>
            <p:ph type="sldNum" sz="quarter" idx="12"/>
          </p:nvPr>
        </p:nvSpPr>
        <p:spPr/>
        <p:txBody>
          <a:bodyPr/>
          <a:lstStyle/>
          <a:p>
            <a:fld id="{EB241CD2-1E45-42A3-B213-66A034DF9A3B}" type="slidenum">
              <a:rPr lang="en-GB" smtClean="0"/>
              <a:t>93</a:t>
            </a:fld>
            <a:endParaRPr lang="en-GB" dirty="0"/>
          </a:p>
        </p:txBody>
      </p:sp>
    </p:spTree>
    <p:extLst>
      <p:ext uri="{BB962C8B-B14F-4D97-AF65-F5344CB8AC3E}">
        <p14:creationId xmlns:p14="http://schemas.microsoft.com/office/powerpoint/2010/main" val="173975518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4F3D4-69EA-8129-CDF2-6B166ABC4EFD}"/>
              </a:ext>
            </a:extLst>
          </p:cNvPr>
          <p:cNvSpPr>
            <a:spLocks noGrp="1"/>
          </p:cNvSpPr>
          <p:nvPr>
            <p:ph type="title"/>
          </p:nvPr>
        </p:nvSpPr>
        <p:spPr/>
        <p:txBody>
          <a:bodyPr>
            <a:normAutofit/>
          </a:bodyPr>
          <a:lstStyle/>
          <a:p>
            <a:r>
              <a:rPr lang="en-US" dirty="0"/>
              <a:t>Estimation of Production with Resource Study</a:t>
            </a:r>
          </a:p>
        </p:txBody>
      </p:sp>
      <p:pic>
        <p:nvPicPr>
          <p:cNvPr id="6" name="Content Placeholder 5">
            <a:extLst>
              <a:ext uri="{FF2B5EF4-FFF2-40B4-BE49-F238E27FC236}">
                <a16:creationId xmlns:a16="http://schemas.microsoft.com/office/drawing/2014/main" id="{9C6FB8A6-5E4C-2FFF-6E73-65CBB6E45A0F}"/>
              </a:ext>
            </a:extLst>
          </p:cNvPr>
          <p:cNvPicPr>
            <a:picLocks noGrp="1" noChangeAspect="1"/>
          </p:cNvPicPr>
          <p:nvPr>
            <p:ph idx="1"/>
          </p:nvPr>
        </p:nvPicPr>
        <p:blipFill>
          <a:blip r:embed="rId2"/>
          <a:stretch>
            <a:fillRect/>
          </a:stretch>
        </p:blipFill>
        <p:spPr>
          <a:xfrm>
            <a:off x="1232294" y="1193074"/>
            <a:ext cx="6481382" cy="3171286"/>
          </a:xfrm>
        </p:spPr>
      </p:pic>
      <p:pic>
        <p:nvPicPr>
          <p:cNvPr id="4" name="Picture 3">
            <a:extLst>
              <a:ext uri="{FF2B5EF4-FFF2-40B4-BE49-F238E27FC236}">
                <a16:creationId xmlns:a16="http://schemas.microsoft.com/office/drawing/2014/main" id="{58A13F89-82BD-C6EC-E037-957EA3163ADF}"/>
              </a:ext>
            </a:extLst>
          </p:cNvPr>
          <p:cNvPicPr>
            <a:picLocks noChangeAspect="1"/>
          </p:cNvPicPr>
          <p:nvPr/>
        </p:nvPicPr>
        <p:blipFill>
          <a:blip r:embed="rId3"/>
          <a:stretch>
            <a:fillRect/>
          </a:stretch>
        </p:blipFill>
        <p:spPr>
          <a:xfrm>
            <a:off x="1567543" y="4667165"/>
            <a:ext cx="5858147" cy="2136883"/>
          </a:xfrm>
          <a:prstGeom prst="rect">
            <a:avLst/>
          </a:prstGeom>
        </p:spPr>
      </p:pic>
      <p:sp>
        <p:nvSpPr>
          <p:cNvPr id="5" name="TextBox 4">
            <a:extLst>
              <a:ext uri="{FF2B5EF4-FFF2-40B4-BE49-F238E27FC236}">
                <a16:creationId xmlns:a16="http://schemas.microsoft.com/office/drawing/2014/main" id="{3D0326B8-54F0-F27A-FFA6-46CDE9746C9F}"/>
              </a:ext>
            </a:extLst>
          </p:cNvPr>
          <p:cNvSpPr txBox="1"/>
          <p:nvPr/>
        </p:nvSpPr>
        <p:spPr>
          <a:xfrm>
            <a:off x="7978557" y="1131901"/>
            <a:ext cx="3395459" cy="2677656"/>
          </a:xfrm>
          <a:prstGeom prst="rect">
            <a:avLst/>
          </a:prstGeom>
          <a:solidFill>
            <a:srgbClr val="FFFF00"/>
          </a:solidFill>
        </p:spPr>
        <p:txBody>
          <a:bodyPr wrap="square" rtlCol="0">
            <a:spAutoFit/>
          </a:bodyPr>
          <a:lstStyle/>
          <a:p>
            <a:r>
              <a:rPr lang="en-US" sz="1400" dirty="0">
                <a:latin typeface="Arial" panose="020B0604020202020204" pitchFamily="34" charset="0"/>
                <a:cs typeface="Arial" panose="020B0604020202020204" pitchFamily="34" charset="0"/>
              </a:rPr>
              <a:t>For any renewable energy project, a resource analysis is made. For wind projects this is based on an assessment of local wind speed and the wind power curve.</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The output from a resource study can be expressed as a capacity factor (average/maximum). In the example, 340.3 x 1000/8760 is the average and this average divided by the 94 capacity gives the capacity factor.</a:t>
            </a:r>
          </a:p>
        </p:txBody>
      </p:sp>
      <p:sp>
        <p:nvSpPr>
          <p:cNvPr id="7" name="TextBox 6">
            <a:extLst>
              <a:ext uri="{FF2B5EF4-FFF2-40B4-BE49-F238E27FC236}">
                <a16:creationId xmlns:a16="http://schemas.microsoft.com/office/drawing/2014/main" id="{61623A56-1A8E-3907-ECD8-D56F42F3EB61}"/>
              </a:ext>
            </a:extLst>
          </p:cNvPr>
          <p:cNvSpPr txBox="1"/>
          <p:nvPr/>
        </p:nvSpPr>
        <p:spPr>
          <a:xfrm>
            <a:off x="7857259" y="4479048"/>
            <a:ext cx="3638056" cy="1077218"/>
          </a:xfrm>
          <a:prstGeom prst="rect">
            <a:avLst/>
          </a:prstGeom>
          <a:solidFill>
            <a:srgbClr val="FFFF00"/>
          </a:solidFill>
        </p:spPr>
        <p:txBody>
          <a:bodyPr wrap="square" rtlCol="0">
            <a:spAutoFit/>
          </a:bodyPr>
          <a:lstStyle/>
          <a:p>
            <a:r>
              <a:rPr lang="en-US" sz="1600" dirty="0">
                <a:latin typeface="Arial" panose="020B0604020202020204" pitchFamily="34" charset="0"/>
                <a:cs typeface="Arial" panose="020B0604020202020204" pitchFamily="34" charset="0"/>
              </a:rPr>
              <a:t>The resource study also gives probabilities of downside cases which is essential for banks. The P99 one year capacity factor is 31.1%</a:t>
            </a:r>
          </a:p>
        </p:txBody>
      </p:sp>
      <p:sp>
        <p:nvSpPr>
          <p:cNvPr id="3" name="Slide Number Placeholder 2">
            <a:extLst>
              <a:ext uri="{FF2B5EF4-FFF2-40B4-BE49-F238E27FC236}">
                <a16:creationId xmlns:a16="http://schemas.microsoft.com/office/drawing/2014/main" id="{055B597F-51AE-E2B3-8CF0-3299156C95EC}"/>
              </a:ext>
            </a:extLst>
          </p:cNvPr>
          <p:cNvSpPr>
            <a:spLocks noGrp="1"/>
          </p:cNvSpPr>
          <p:nvPr>
            <p:ph type="sldNum" sz="quarter" idx="12"/>
          </p:nvPr>
        </p:nvSpPr>
        <p:spPr/>
        <p:txBody>
          <a:bodyPr/>
          <a:lstStyle/>
          <a:p>
            <a:fld id="{EB241CD2-1E45-42A3-B213-66A034DF9A3B}" type="slidenum">
              <a:rPr lang="en-GB" smtClean="0"/>
              <a:t>94</a:t>
            </a:fld>
            <a:endParaRPr lang="en-GB" dirty="0"/>
          </a:p>
        </p:txBody>
      </p:sp>
    </p:spTree>
    <p:extLst>
      <p:ext uri="{BB962C8B-B14F-4D97-AF65-F5344CB8AC3E}">
        <p14:creationId xmlns:p14="http://schemas.microsoft.com/office/powerpoint/2010/main" val="192753709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41674-9813-93F4-1CD8-177CD3957B8C}"/>
              </a:ext>
            </a:extLst>
          </p:cNvPr>
          <p:cNvSpPr>
            <a:spLocks noGrp="1"/>
          </p:cNvSpPr>
          <p:nvPr>
            <p:ph type="title"/>
          </p:nvPr>
        </p:nvSpPr>
        <p:spPr>
          <a:xfrm>
            <a:off x="266700" y="203202"/>
            <a:ext cx="10141656" cy="654049"/>
          </a:xfrm>
        </p:spPr>
        <p:txBody>
          <a:bodyPr>
            <a:normAutofit/>
          </a:bodyPr>
          <a:lstStyle/>
          <a:p>
            <a:r>
              <a:rPr lang="en-US" dirty="0"/>
              <a:t>Aggregate Capacity Factor for Denmark</a:t>
            </a:r>
          </a:p>
        </p:txBody>
      </p:sp>
      <p:sp>
        <p:nvSpPr>
          <p:cNvPr id="3" name="Text Placeholder 2">
            <a:extLst>
              <a:ext uri="{FF2B5EF4-FFF2-40B4-BE49-F238E27FC236}">
                <a16:creationId xmlns:a16="http://schemas.microsoft.com/office/drawing/2014/main" id="{E407E789-D769-0234-6C08-0B6E3FD2B3D4}"/>
              </a:ext>
            </a:extLst>
          </p:cNvPr>
          <p:cNvSpPr>
            <a:spLocks noGrp="1"/>
          </p:cNvSpPr>
          <p:nvPr>
            <p:ph idx="1"/>
          </p:nvPr>
        </p:nvSpPr>
        <p:spPr>
          <a:xfrm>
            <a:off x="127726" y="1209674"/>
            <a:ext cx="3913051" cy="5583011"/>
          </a:xfrm>
        </p:spPr>
        <p:txBody>
          <a:bodyPr/>
          <a:lstStyle/>
          <a:p>
            <a:r>
              <a:rPr lang="en-US" dirty="0"/>
              <a:t>From </a:t>
            </a:r>
            <a:r>
              <a:rPr lang="en-US" dirty="0" err="1"/>
              <a:t>Nordpool</a:t>
            </a:r>
            <a:r>
              <a:rPr lang="en-US" dirty="0"/>
              <a:t> you can obtain hour by hour wind since 2013. The graph below shows the variation over time with some assumptions. From the standard deviation you can compute different downside probabilities. By aggregating across plants (as Orsted does in its presentation, you can miss potentially miss important trends).</a:t>
            </a:r>
          </a:p>
        </p:txBody>
      </p:sp>
      <p:sp>
        <p:nvSpPr>
          <p:cNvPr id="4" name="Slide Number Placeholder 3">
            <a:extLst>
              <a:ext uri="{FF2B5EF4-FFF2-40B4-BE49-F238E27FC236}">
                <a16:creationId xmlns:a16="http://schemas.microsoft.com/office/drawing/2014/main" id="{63465FFE-45CB-5204-5CC0-6D2185AB8373}"/>
              </a:ext>
            </a:extLst>
          </p:cNvPr>
          <p:cNvSpPr>
            <a:spLocks noGrp="1"/>
          </p:cNvSpPr>
          <p:nvPr>
            <p:ph type="sldNum" sz="quarter" idx="12"/>
          </p:nvPr>
        </p:nvSpPr>
        <p:spPr>
          <a:xfrm>
            <a:off x="11495315" y="6457951"/>
            <a:ext cx="696685" cy="400050"/>
          </a:xfrm>
        </p:spPr>
        <p:txBody>
          <a:bodyPr/>
          <a:lstStyle/>
          <a:p>
            <a:fld id="{EB241CD2-1E45-42A3-B213-66A034DF9A3B}" type="slidenum">
              <a:rPr lang="en-GB" smtClean="0"/>
              <a:pPr/>
              <a:t>95</a:t>
            </a:fld>
            <a:endParaRPr lang="en-GB" dirty="0"/>
          </a:p>
        </p:txBody>
      </p:sp>
      <p:pic>
        <p:nvPicPr>
          <p:cNvPr id="5" name="Picture 4">
            <a:extLst>
              <a:ext uri="{FF2B5EF4-FFF2-40B4-BE49-F238E27FC236}">
                <a16:creationId xmlns:a16="http://schemas.microsoft.com/office/drawing/2014/main" id="{AC8497E1-72B5-B3C6-3765-681A92310FE5}"/>
              </a:ext>
            </a:extLst>
          </p:cNvPr>
          <p:cNvPicPr>
            <a:picLocks noChangeAspect="1"/>
          </p:cNvPicPr>
          <p:nvPr/>
        </p:nvPicPr>
        <p:blipFill>
          <a:blip r:embed="rId2"/>
          <a:stretch>
            <a:fillRect/>
          </a:stretch>
        </p:blipFill>
        <p:spPr>
          <a:xfrm>
            <a:off x="4720900" y="1689464"/>
            <a:ext cx="7343374" cy="4890408"/>
          </a:xfrm>
          <a:prstGeom prst="rect">
            <a:avLst/>
          </a:prstGeom>
        </p:spPr>
      </p:pic>
    </p:spTree>
    <p:extLst>
      <p:ext uri="{BB962C8B-B14F-4D97-AF65-F5344CB8AC3E}">
        <p14:creationId xmlns:p14="http://schemas.microsoft.com/office/powerpoint/2010/main" val="118910513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normAutofit/>
          </a:bodyPr>
          <a:lstStyle/>
          <a:p>
            <a:r>
              <a:rPr lang="en-US" dirty="0"/>
              <a:t>Nightmare Graph and Missing the P90 – Fitch Report</a:t>
            </a:r>
          </a:p>
        </p:txBody>
      </p:sp>
      <p:pic>
        <p:nvPicPr>
          <p:cNvPr id="138243" name="Picture 4"/>
          <p:cNvPicPr>
            <a:picLocks noGrp="1" noChangeAspect="1" noChangeArrowheads="1"/>
          </p:cNvPicPr>
          <p:nvPr>
            <p:ph idx="1"/>
          </p:nvPr>
        </p:nvPicPr>
        <p:blipFill>
          <a:blip r:embed="rId2" cstate="print"/>
          <a:srcRect t="1627"/>
          <a:stretch/>
        </p:blipFill>
        <p:spPr>
          <a:xfrm>
            <a:off x="0" y="1463040"/>
            <a:ext cx="7868826" cy="5270073"/>
          </a:xfrm>
          <a:noFill/>
        </p:spPr>
      </p:pic>
      <p:sp>
        <p:nvSpPr>
          <p:cNvPr id="2" name="TextBox 1">
            <a:extLst>
              <a:ext uri="{FF2B5EF4-FFF2-40B4-BE49-F238E27FC236}">
                <a16:creationId xmlns:a16="http://schemas.microsoft.com/office/drawing/2014/main" id="{79653DA5-42C6-EFF7-2B9F-A9ACC718F661}"/>
              </a:ext>
            </a:extLst>
          </p:cNvPr>
          <p:cNvSpPr txBox="1"/>
          <p:nvPr/>
        </p:nvSpPr>
        <p:spPr>
          <a:xfrm>
            <a:off x="8209412" y="1232204"/>
            <a:ext cx="2560320" cy="5078313"/>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This is one of my favorite graphs showing the P50, P90 and the actual data.</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In theory the P90 should be below the P50 level only for one year out of 10.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In the graph it is below the P50 in just about every month and by a large margin.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This shows that estimation of the P90 was completely flawed</a:t>
            </a:r>
          </a:p>
        </p:txBody>
      </p:sp>
      <p:sp>
        <p:nvSpPr>
          <p:cNvPr id="3" name="Slide Number Placeholder 2">
            <a:extLst>
              <a:ext uri="{FF2B5EF4-FFF2-40B4-BE49-F238E27FC236}">
                <a16:creationId xmlns:a16="http://schemas.microsoft.com/office/drawing/2014/main" id="{C4D86BEC-B1EF-E631-C5F1-42883EC3E2D3}"/>
              </a:ext>
            </a:extLst>
          </p:cNvPr>
          <p:cNvSpPr>
            <a:spLocks noGrp="1"/>
          </p:cNvSpPr>
          <p:nvPr>
            <p:ph type="sldNum" sz="quarter" idx="12"/>
          </p:nvPr>
        </p:nvSpPr>
        <p:spPr/>
        <p:txBody>
          <a:bodyPr/>
          <a:lstStyle/>
          <a:p>
            <a:fld id="{EB241CD2-1E45-42A3-B213-66A034DF9A3B}" type="slidenum">
              <a:rPr lang="en-GB" smtClean="0"/>
              <a:t>96</a:t>
            </a:fld>
            <a:endParaRPr lang="en-GB" dirty="0"/>
          </a:p>
        </p:txBody>
      </p:sp>
    </p:spTree>
    <p:extLst>
      <p:ext uri="{BB962C8B-B14F-4D97-AF65-F5344CB8AC3E}">
        <p14:creationId xmlns:p14="http://schemas.microsoft.com/office/powerpoint/2010/main" val="321430589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normAutofit fontScale="90000"/>
          </a:bodyPr>
          <a:lstStyle/>
          <a:p>
            <a:r>
              <a:rPr lang="en-US" dirty="0"/>
              <a:t>First Step on Resource Study – Match the Wind Speed and the Power Curve</a:t>
            </a:r>
          </a:p>
        </p:txBody>
      </p:sp>
      <p:pic>
        <p:nvPicPr>
          <p:cNvPr id="57347" name="Picture 2"/>
          <p:cNvPicPr>
            <a:picLocks noGrp="1" noChangeAspect="1" noChangeArrowheads="1"/>
          </p:cNvPicPr>
          <p:nvPr>
            <p:ph idx="1"/>
          </p:nvPr>
        </p:nvPicPr>
        <p:blipFill>
          <a:blip r:embed="rId2" cstate="print"/>
          <a:stretch>
            <a:fillRect/>
          </a:stretch>
        </p:blipFill>
        <p:spPr>
          <a:xfrm>
            <a:off x="972909" y="2419269"/>
            <a:ext cx="5123091" cy="3720273"/>
          </a:xfrm>
        </p:spPr>
      </p:pic>
      <p:sp>
        <p:nvSpPr>
          <p:cNvPr id="57351" name="TextBox 1"/>
          <p:cNvSpPr txBox="1">
            <a:spLocks noChangeArrowheads="1"/>
          </p:cNvSpPr>
          <p:nvPr/>
        </p:nvSpPr>
        <p:spPr bwMode="auto">
          <a:xfrm>
            <a:off x="2585251" y="6334780"/>
            <a:ext cx="3197240" cy="523220"/>
          </a:xfrm>
          <a:prstGeom prst="rect">
            <a:avLst/>
          </a:prstGeom>
          <a:solidFill>
            <a:srgbClr val="FFFF00"/>
          </a:solidFill>
          <a:ln w="9525">
            <a:noFill/>
            <a:miter lim="800000"/>
            <a:headEnd/>
            <a:tailEnd/>
          </a:ln>
        </p:spPr>
        <p:txBody>
          <a:bodyPr wrap="square">
            <a:spAutoFit/>
          </a:bodyPr>
          <a:lstStyle/>
          <a:p>
            <a:r>
              <a:rPr lang="en-US" sz="1400" dirty="0">
                <a:latin typeface="Arial" panose="020B0604020202020204" pitchFamily="34" charset="0"/>
                <a:cs typeface="Arial" panose="020B0604020202020204" pitchFamily="34" charset="0"/>
              </a:rPr>
              <a:t>Note that normal distribution produces negative values</a:t>
            </a:r>
            <a:endParaRPr lang="en-JM" sz="14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CC777FFC-D29E-4595-8303-E6C5722E7E80}"/>
              </a:ext>
            </a:extLst>
          </p:cNvPr>
          <p:cNvPicPr>
            <a:picLocks noChangeAspect="1"/>
          </p:cNvPicPr>
          <p:nvPr/>
        </p:nvPicPr>
        <p:blipFill>
          <a:blip r:embed="rId3"/>
          <a:stretch>
            <a:fillRect/>
          </a:stretch>
        </p:blipFill>
        <p:spPr>
          <a:xfrm>
            <a:off x="6196275" y="2419271"/>
            <a:ext cx="5115641" cy="3720271"/>
          </a:xfrm>
          <a:prstGeom prst="rect">
            <a:avLst/>
          </a:prstGeom>
        </p:spPr>
      </p:pic>
      <p:cxnSp>
        <p:nvCxnSpPr>
          <p:cNvPr id="3" name="Straight Arrow Connector 2">
            <a:extLst>
              <a:ext uri="{FF2B5EF4-FFF2-40B4-BE49-F238E27FC236}">
                <a16:creationId xmlns:a16="http://schemas.microsoft.com/office/drawing/2014/main" id="{9288BBC1-3580-238B-4673-A3780F0C8132}"/>
              </a:ext>
            </a:extLst>
          </p:cNvPr>
          <p:cNvCxnSpPr>
            <a:cxnSpLocks/>
          </p:cNvCxnSpPr>
          <p:nvPr/>
        </p:nvCxnSpPr>
        <p:spPr>
          <a:xfrm>
            <a:off x="3178233" y="3973484"/>
            <a:ext cx="526908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34BD3ED-3AC7-62EA-16DC-E6C23EBA3BC8}"/>
              </a:ext>
            </a:extLst>
          </p:cNvPr>
          <p:cNvSpPr txBox="1"/>
          <p:nvPr/>
        </p:nvSpPr>
        <p:spPr>
          <a:xfrm>
            <a:off x="457200" y="1172095"/>
            <a:ext cx="11402008" cy="1200329"/>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The capacity factor can be computed by matching the wind speed with the power curve for each hour of the period used. The x-axis in both graphs is the wind speed in meter per second. When the wind speed is in the steep portion of the power curve, small changes in wind speed can result in large changes in capacity factor. Innovation that produces different power curves can have a big effect on capacity factor.</a:t>
            </a:r>
          </a:p>
        </p:txBody>
      </p:sp>
      <p:sp>
        <p:nvSpPr>
          <p:cNvPr id="2" name="Slide Number Placeholder 1">
            <a:extLst>
              <a:ext uri="{FF2B5EF4-FFF2-40B4-BE49-F238E27FC236}">
                <a16:creationId xmlns:a16="http://schemas.microsoft.com/office/drawing/2014/main" id="{C5191E21-727B-7EC9-424F-2688F434DF46}"/>
              </a:ext>
            </a:extLst>
          </p:cNvPr>
          <p:cNvSpPr>
            <a:spLocks noGrp="1"/>
          </p:cNvSpPr>
          <p:nvPr>
            <p:ph type="sldNum" sz="quarter" idx="12"/>
          </p:nvPr>
        </p:nvSpPr>
        <p:spPr/>
        <p:txBody>
          <a:bodyPr/>
          <a:lstStyle/>
          <a:p>
            <a:fld id="{EB241CD2-1E45-42A3-B213-66A034DF9A3B}" type="slidenum">
              <a:rPr lang="en-GB" smtClean="0"/>
              <a:t>97</a:t>
            </a:fld>
            <a:endParaRPr lang="en-GB" dirty="0"/>
          </a:p>
        </p:txBody>
      </p:sp>
    </p:spTree>
    <p:extLst>
      <p:ext uri="{BB962C8B-B14F-4D97-AF65-F5344CB8AC3E}">
        <p14:creationId xmlns:p14="http://schemas.microsoft.com/office/powerpoint/2010/main" val="325073914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5F040-31F8-C661-7C44-AF09119FF817}"/>
              </a:ext>
            </a:extLst>
          </p:cNvPr>
          <p:cNvSpPr>
            <a:spLocks noGrp="1"/>
          </p:cNvSpPr>
          <p:nvPr>
            <p:ph type="title"/>
          </p:nvPr>
        </p:nvSpPr>
        <p:spPr/>
        <p:txBody>
          <a:bodyPr>
            <a:normAutofit fontScale="90000"/>
          </a:bodyPr>
          <a:lstStyle/>
          <a:p>
            <a:r>
              <a:rPr lang="en-US" dirty="0"/>
              <a:t>Selected Graphs of Historic Capacity Factors for Orsted Projects – Mean Reverting Case</a:t>
            </a:r>
          </a:p>
        </p:txBody>
      </p:sp>
      <p:sp>
        <p:nvSpPr>
          <p:cNvPr id="3" name="Content Placeholder 2">
            <a:extLst>
              <a:ext uri="{FF2B5EF4-FFF2-40B4-BE49-F238E27FC236}">
                <a16:creationId xmlns:a16="http://schemas.microsoft.com/office/drawing/2014/main" id="{42C3AD57-C83B-77FD-17C9-902A6883FFBE}"/>
              </a:ext>
            </a:extLst>
          </p:cNvPr>
          <p:cNvSpPr>
            <a:spLocks noGrp="1"/>
          </p:cNvSpPr>
          <p:nvPr>
            <p:ph idx="1"/>
          </p:nvPr>
        </p:nvSpPr>
        <p:spPr>
          <a:xfrm>
            <a:off x="644434" y="1365452"/>
            <a:ext cx="4336869" cy="5289346"/>
          </a:xfrm>
        </p:spPr>
        <p:txBody>
          <a:bodyPr>
            <a:normAutofit/>
          </a:bodyPr>
          <a:lstStyle/>
          <a:p>
            <a:pPr marL="0" indent="0" algn="l">
              <a:buNone/>
            </a:pPr>
            <a:r>
              <a:rPr lang="en-US" dirty="0"/>
              <a:t>I have used the data provided by Orsted to compute and present capacity factors for different cases. This data highlights financial risks that investors are concerned about. The first case for an off-shore plant in the UK with a lot of history demonstrates a situation that should not be of concern. There is variation in the capacity factor, but this variation does not have a trend, and it is mean reverting. For valuation you should be much less concerned about mean reverting cash flow.</a:t>
            </a:r>
          </a:p>
          <a:p>
            <a:pPr algn="l"/>
            <a:endParaRPr lang="en-US" dirty="0"/>
          </a:p>
        </p:txBody>
      </p:sp>
      <p:pic>
        <p:nvPicPr>
          <p:cNvPr id="6" name="Picture 5">
            <a:extLst>
              <a:ext uri="{FF2B5EF4-FFF2-40B4-BE49-F238E27FC236}">
                <a16:creationId xmlns:a16="http://schemas.microsoft.com/office/drawing/2014/main" id="{CA05AB87-EC6E-6152-6CA6-C48095F69E00}"/>
              </a:ext>
            </a:extLst>
          </p:cNvPr>
          <p:cNvPicPr>
            <a:picLocks noChangeAspect="1"/>
          </p:cNvPicPr>
          <p:nvPr/>
        </p:nvPicPr>
        <p:blipFill>
          <a:blip r:embed="rId2"/>
          <a:stretch>
            <a:fillRect/>
          </a:stretch>
        </p:blipFill>
        <p:spPr>
          <a:xfrm>
            <a:off x="5558901" y="1365452"/>
            <a:ext cx="5716720" cy="4197513"/>
          </a:xfrm>
          <a:prstGeom prst="rect">
            <a:avLst/>
          </a:prstGeom>
        </p:spPr>
      </p:pic>
      <p:sp>
        <p:nvSpPr>
          <p:cNvPr id="4" name="Slide Number Placeholder 3">
            <a:extLst>
              <a:ext uri="{FF2B5EF4-FFF2-40B4-BE49-F238E27FC236}">
                <a16:creationId xmlns:a16="http://schemas.microsoft.com/office/drawing/2014/main" id="{B2548A5C-81C0-E587-32DC-BA321121B36B}"/>
              </a:ext>
            </a:extLst>
          </p:cNvPr>
          <p:cNvSpPr>
            <a:spLocks noGrp="1"/>
          </p:cNvSpPr>
          <p:nvPr>
            <p:ph type="sldNum" sz="quarter" idx="12"/>
          </p:nvPr>
        </p:nvSpPr>
        <p:spPr/>
        <p:txBody>
          <a:bodyPr/>
          <a:lstStyle/>
          <a:p>
            <a:fld id="{EB241CD2-1E45-42A3-B213-66A034DF9A3B}" type="slidenum">
              <a:rPr lang="en-GB" smtClean="0"/>
              <a:t>98</a:t>
            </a:fld>
            <a:endParaRPr lang="en-GB" dirty="0"/>
          </a:p>
        </p:txBody>
      </p:sp>
    </p:spTree>
    <p:extLst>
      <p:ext uri="{BB962C8B-B14F-4D97-AF65-F5344CB8AC3E}">
        <p14:creationId xmlns:p14="http://schemas.microsoft.com/office/powerpoint/2010/main" val="141572133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A5AC5-683C-D2E2-0CED-EC45DC84837A}"/>
              </a:ext>
            </a:extLst>
          </p:cNvPr>
          <p:cNvSpPr>
            <a:spLocks noGrp="1"/>
          </p:cNvSpPr>
          <p:nvPr>
            <p:ph type="title"/>
          </p:nvPr>
        </p:nvSpPr>
        <p:spPr/>
        <p:txBody>
          <a:bodyPr>
            <a:normAutofit/>
          </a:bodyPr>
          <a:lstStyle/>
          <a:p>
            <a:r>
              <a:rPr lang="en-US" dirty="0"/>
              <a:t>Drop Off in Capacity Factor for German Project</a:t>
            </a:r>
          </a:p>
        </p:txBody>
      </p:sp>
      <p:sp>
        <p:nvSpPr>
          <p:cNvPr id="4" name="Content Placeholder 3">
            <a:extLst>
              <a:ext uri="{FF2B5EF4-FFF2-40B4-BE49-F238E27FC236}">
                <a16:creationId xmlns:a16="http://schemas.microsoft.com/office/drawing/2014/main" id="{17ADBB0D-ADAD-1F12-3080-86524AB9A0A1}"/>
              </a:ext>
            </a:extLst>
          </p:cNvPr>
          <p:cNvSpPr>
            <a:spLocks noGrp="1"/>
          </p:cNvSpPr>
          <p:nvPr>
            <p:ph idx="1"/>
          </p:nvPr>
        </p:nvSpPr>
        <p:spPr>
          <a:xfrm>
            <a:off x="539932" y="1209675"/>
            <a:ext cx="3818710" cy="5248276"/>
          </a:xfrm>
        </p:spPr>
        <p:txBody>
          <a:bodyPr>
            <a:normAutofit lnSpcReduction="10000"/>
          </a:bodyPr>
          <a:lstStyle/>
          <a:p>
            <a:pPr marL="0" indent="0" algn="l">
              <a:buNone/>
            </a:pPr>
            <a:r>
              <a:rPr lang="en-US" dirty="0"/>
              <a:t>The second example I use is a case of a German project. If you were making a valuation of the project, would you use the average or the recent data (I would use the recent data). There has been discussion of global warming having an important effect on wind speeds in different locations.</a:t>
            </a:r>
          </a:p>
          <a:p>
            <a:pPr marL="0" indent="0" algn="l">
              <a:buNone/>
            </a:pPr>
            <a:r>
              <a:rPr lang="en-US" dirty="0"/>
              <a:t>Note that the lower capacity factor in the initial year is expected.</a:t>
            </a:r>
          </a:p>
          <a:p>
            <a:pPr marL="0" indent="0" algn="l">
              <a:buNone/>
            </a:pPr>
            <a:r>
              <a:rPr lang="en-US" dirty="0"/>
              <a:t>This worrisome trend appears in other German projects as well.</a:t>
            </a:r>
          </a:p>
          <a:p>
            <a:pPr marL="0" indent="0" algn="l">
              <a:buNone/>
            </a:pPr>
            <a:r>
              <a:rPr lang="en-US" dirty="0"/>
              <a:t>The lower capacity factor could also be the result of transmission constraints.</a:t>
            </a:r>
          </a:p>
        </p:txBody>
      </p:sp>
      <p:pic>
        <p:nvPicPr>
          <p:cNvPr id="6" name="Content Placeholder 4">
            <a:extLst>
              <a:ext uri="{FF2B5EF4-FFF2-40B4-BE49-F238E27FC236}">
                <a16:creationId xmlns:a16="http://schemas.microsoft.com/office/drawing/2014/main" id="{CDA173F2-3C2A-AC94-9576-BE5C27B31897}"/>
              </a:ext>
            </a:extLst>
          </p:cNvPr>
          <p:cNvPicPr>
            <a:picLocks noChangeAspect="1"/>
          </p:cNvPicPr>
          <p:nvPr/>
        </p:nvPicPr>
        <p:blipFill>
          <a:blip r:embed="rId2"/>
          <a:stretch>
            <a:fillRect/>
          </a:stretch>
        </p:blipFill>
        <p:spPr>
          <a:xfrm>
            <a:off x="5247790" y="1303756"/>
            <a:ext cx="5849508" cy="4250488"/>
          </a:xfrm>
          <a:prstGeom prst="rect">
            <a:avLst/>
          </a:prstGeom>
        </p:spPr>
      </p:pic>
      <p:sp>
        <p:nvSpPr>
          <p:cNvPr id="3" name="Slide Number Placeholder 2">
            <a:extLst>
              <a:ext uri="{FF2B5EF4-FFF2-40B4-BE49-F238E27FC236}">
                <a16:creationId xmlns:a16="http://schemas.microsoft.com/office/drawing/2014/main" id="{A7AA5363-C3B2-B8D4-91B8-59237F6AB849}"/>
              </a:ext>
            </a:extLst>
          </p:cNvPr>
          <p:cNvSpPr>
            <a:spLocks noGrp="1"/>
          </p:cNvSpPr>
          <p:nvPr>
            <p:ph type="sldNum" sz="quarter" idx="12"/>
          </p:nvPr>
        </p:nvSpPr>
        <p:spPr/>
        <p:txBody>
          <a:bodyPr/>
          <a:lstStyle/>
          <a:p>
            <a:fld id="{EB241CD2-1E45-42A3-B213-66A034DF9A3B}" type="slidenum">
              <a:rPr lang="en-GB" smtClean="0"/>
              <a:t>99</a:t>
            </a:fld>
            <a:endParaRPr lang="en-GB" dirty="0"/>
          </a:p>
        </p:txBody>
      </p:sp>
    </p:spTree>
    <p:extLst>
      <p:ext uri="{BB962C8B-B14F-4D97-AF65-F5344CB8AC3E}">
        <p14:creationId xmlns:p14="http://schemas.microsoft.com/office/powerpoint/2010/main" val="3098485618"/>
      </p:ext>
    </p:extLst>
  </p:cSld>
  <p:clrMapOvr>
    <a:masterClrMapping/>
  </p:clrMapOvr>
</p:sld>
</file>

<file path=ppt/theme/theme1.xml><?xml version="1.0" encoding="utf-8"?>
<a:theme xmlns:a="http://schemas.openxmlformats.org/drawingml/2006/main" name="Office Theme">
  <a:themeElements>
    <a:clrScheme name="Learning">
      <a:dk1>
        <a:sysClr val="windowText" lastClr="000000"/>
      </a:dk1>
      <a:lt1>
        <a:sysClr val="window" lastClr="FFFFFF"/>
      </a:lt1>
      <a:dk2>
        <a:srgbClr val="44546A"/>
      </a:dk2>
      <a:lt2>
        <a:srgbClr val="E7E6E6"/>
      </a:lt2>
      <a:accent1>
        <a:srgbClr val="0D7BB6"/>
      </a:accent1>
      <a:accent2>
        <a:srgbClr val="005A84"/>
      </a:accent2>
      <a:accent3>
        <a:srgbClr val="043F63"/>
      </a:accent3>
      <a:accent4>
        <a:srgbClr val="93C784"/>
      </a:accent4>
      <a:accent5>
        <a:srgbClr val="377978"/>
      </a:accent5>
      <a:accent6>
        <a:srgbClr val="64335A"/>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w Learning Template 2018" id="{04CE0C22-ED7F-46CB-BC65-E68FB60107E8}" vid="{EE53C80E-D2C7-4B31-877E-8733A34E7E1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New Learning Template 2018</Template>
  <TotalTime>11082</TotalTime>
  <Words>17928</Words>
  <Application>Microsoft Office PowerPoint</Application>
  <PresentationFormat>Widescreen</PresentationFormat>
  <Paragraphs>952</Paragraphs>
  <Slides>169</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169</vt:i4>
      </vt:variant>
    </vt:vector>
  </HeadingPairs>
  <TitlesOfParts>
    <vt:vector size="175" baseType="lpstr">
      <vt:lpstr>Arial</vt:lpstr>
      <vt:lpstr>Calibri</vt:lpstr>
      <vt:lpstr>Rockwell</vt:lpstr>
      <vt:lpstr>Wingdings</vt:lpstr>
      <vt:lpstr>Wingdings 3</vt:lpstr>
      <vt:lpstr>Office Theme</vt:lpstr>
      <vt:lpstr>Two Case Studies M&amp;A Modelling for Electricity Production from Renewable Energy</vt:lpstr>
      <vt:lpstr>Two Case Studies</vt:lpstr>
      <vt:lpstr>General Objectives</vt:lpstr>
      <vt:lpstr>Summary of Theoretical Distortions when Valuing Capital Intensive Electricity Assets</vt:lpstr>
      <vt:lpstr>Background on Orsted</vt:lpstr>
      <vt:lpstr>Orsted Story – Desire to Have 50% of Off-Shore Development</vt:lpstr>
      <vt:lpstr>Orsted Capital Expenditure Program</vt:lpstr>
      <vt:lpstr>Capital Expenditures in DKK</vt:lpstr>
      <vt:lpstr>Orsted Case Issues</vt:lpstr>
      <vt:lpstr>Orsted Divestments Illustrate the Kind of M&amp;A Analysis Required</vt:lpstr>
      <vt:lpstr>M&amp;A Activity from Selling Interest in Projects</vt:lpstr>
      <vt:lpstr>Real World Minimum Acceptable Target IRR</vt:lpstr>
      <vt:lpstr>M&amp;A Analysis for Companies Like Orsted</vt:lpstr>
      <vt:lpstr>Orsted, Dong and History of Electricity Finance and Risks</vt:lpstr>
      <vt:lpstr> Some Historic Perspective would be good  Part 1: 1945 to 1973  Les Trente Gloriouses or MAGA  Regulatory Scheme – Cost Plus Regulation with WACC</vt:lpstr>
      <vt:lpstr>Les Trente Glorieouses  and MAGA or MUBA – 1945 to 1973 </vt:lpstr>
      <vt:lpstr>GE and Electricity</vt:lpstr>
      <vt:lpstr>Originally the Class was Named Utility M&amp;A – A Boring Utility Company and MUBA – Not Orsted</vt:lpstr>
      <vt:lpstr>Another Boring Company ConEd of New York, Again Not Orsted</vt:lpstr>
      <vt:lpstr>Boring Utility Company Earning Much Lower Returns – ROIC Perspective</vt:lpstr>
      <vt:lpstr>Relatively Stable Multiples of Earnings and EBITDA for Boring Utility Companies</vt:lpstr>
      <vt:lpstr>Project Finance and Changing Risk</vt:lpstr>
      <vt:lpstr>Implied Cost of Capital or Value for Companies with Stable Return</vt:lpstr>
      <vt:lpstr>Orsted Has a Completely Different Profile</vt:lpstr>
      <vt:lpstr>Orsted Multiples</vt:lpstr>
      <vt:lpstr>Orsted Obsession with 150-300 Basis Points Over WACC as the Target IRR; Why should you give a crap</vt:lpstr>
      <vt:lpstr>WACC Part 1 – Debt Cost and Percent</vt:lpstr>
      <vt:lpstr>WACC Part 2 – Illustrative Estimation and Premium</vt:lpstr>
      <vt:lpstr>EV to EBITDA is not Constant over Life for Single Asset</vt:lpstr>
      <vt:lpstr>Premium to Value at WACC for Single Project or Asset</vt:lpstr>
      <vt:lpstr>Rate of Return Presented by Orsted</vt:lpstr>
      <vt:lpstr>Project IRR and ROIC for Single Asset</vt:lpstr>
      <vt:lpstr>What you Really Want to See – The Earned Project IRR on Each Project</vt:lpstr>
      <vt:lpstr>Method for Modelling Individual Projects and Consolidating the Projects</vt:lpstr>
      <vt:lpstr>Consolidation of Projects with Orsted WACC premium and Alternative Growth Rates</vt:lpstr>
      <vt:lpstr>Illustration of How Ratios Stabilize But are Change in Growth Stage</vt:lpstr>
      <vt:lpstr>Simulation of Multiples with Growth</vt:lpstr>
      <vt:lpstr>Part 2: Capital Expenditure Over-runs; Low Efficiency, Independent Power Producers and PPA Agreements  Introduction to PPA Regulatory Scheme  Different Structures of PPA </vt:lpstr>
      <vt:lpstr>Part 2: 1973 Energy Crisis and End of Declining Real Prices</vt:lpstr>
      <vt:lpstr>Part 2: 1980’s and Cost Increases and Cost Over-runs </vt:lpstr>
      <vt:lpstr>Special Purpose Vehicle and Project Finance versus Orsted Model</vt:lpstr>
      <vt:lpstr>Independent Power and Targeted Risk Allocation with Contracts Signed at Financial Close</vt:lpstr>
      <vt:lpstr>Notion of Independent Power Projects, Risk Allocation and PPA</vt:lpstr>
      <vt:lpstr>Example of Nuanced Risk Allocation in IPP Regulatory Regime – Inflation Risk</vt:lpstr>
      <vt:lpstr>Allocation of Inflation Risk and Relevance to Current M&amp;A Analysis and Orsted </vt:lpstr>
      <vt:lpstr>Definition of FID versus Financial Close</vt:lpstr>
      <vt:lpstr>Time to Discuss the Abandonment of Ocean Wind Project and Valuation Implications</vt:lpstr>
      <vt:lpstr>Background on the Ocean Wind Project</vt:lpstr>
      <vt:lpstr>Orsted’s Cancellation and Write-off</vt:lpstr>
      <vt:lpstr>Basic Question about Orsted Write-off for New Jersey Project</vt:lpstr>
      <vt:lpstr>More Specific Explanation of Ocean Wind</vt:lpstr>
      <vt:lpstr>Comment by Investor on Orsted and Any Corporation as Sum of Projects</vt:lpstr>
      <vt:lpstr>Back of Envelope Value Calculations for Abandonment</vt:lpstr>
      <vt:lpstr>A Better Description of Orsted and Idiocy of WACC Premium</vt:lpstr>
      <vt:lpstr>Sunrise Wind in US</vt:lpstr>
      <vt:lpstr>Finance Theory</vt:lpstr>
      <vt:lpstr>Problems with Un-levering and Re-levering Beta</vt:lpstr>
      <vt:lpstr>Value Progression</vt:lpstr>
      <vt:lpstr>Assignment</vt:lpstr>
      <vt:lpstr>Selling Share in Sunrise Wind</vt:lpstr>
      <vt:lpstr>Return on Sunrise</vt:lpstr>
      <vt:lpstr>Orsted and Attempts to Change Prices After Bids</vt:lpstr>
      <vt:lpstr>Orsted EPC Cost and EPC Wrap</vt:lpstr>
      <vt:lpstr>Projects without Revenue Risk and Notion of Reserve Capacity for Being Ready to Deliver</vt:lpstr>
      <vt:lpstr>2000’s, Renewable Energy and Feed-in Tariffs</vt:lpstr>
      <vt:lpstr>Difference Between Contract Prices for Renewable Energy and Dispatchable Plants</vt:lpstr>
      <vt:lpstr>2000’s and Feed-in Tariffs - German Solar Feed-In Tariffs and Managing Risk</vt:lpstr>
      <vt:lpstr>Revolution in Solar Module Prices and the Price of Polysilicon</vt:lpstr>
      <vt:lpstr>Renewable Project Finance Diagram </vt:lpstr>
      <vt:lpstr>Orsted Subsidy Regimes and Pricing</vt:lpstr>
      <vt:lpstr>Example of Feed-in Tariff Calculation</vt:lpstr>
      <vt:lpstr>Pricing Regimes for Orsted’s Non-UK Offshore Wind Projects</vt:lpstr>
      <vt:lpstr>UK Renewable Obligation Certificates (ROC) and CFD</vt:lpstr>
      <vt:lpstr>Risks of Transmission Constraints with UK CfD Pricing</vt:lpstr>
      <vt:lpstr>Renewable Energy Certificate Prices and Contracts for Difference</vt:lpstr>
      <vt:lpstr>Orsted Corporate PPA And No Subsidy</vt:lpstr>
      <vt:lpstr>Merchant Phase and Notion that Investors Should Take Risks of Surplus Supply and Wrong Type of Investment  Many Areas of the World Remained with Single Buyer and PPA</vt:lpstr>
      <vt:lpstr>Merchant Prices and Correlation between Gas Price and Electric Price</vt:lpstr>
      <vt:lpstr>Relationship Between Electricity and Gas Prices with Different Time Frames</vt:lpstr>
      <vt:lpstr>Wind Production and Merchant Prices in Denmark</vt:lpstr>
      <vt:lpstr>Why Merchant Exposure is so Scary to ti Lenders and Investors</vt:lpstr>
      <vt:lpstr>Merchant Prices and E.ON Financials</vt:lpstr>
      <vt:lpstr>2020’s – Corporate PPA’s, Price Hedging, Merchant Tails in Renewable Projects</vt:lpstr>
      <vt:lpstr>Orsted Merchant Exposure and Hedging</vt:lpstr>
      <vt:lpstr>Difference between a Standard Forward Swap and Contract for Difference</vt:lpstr>
      <vt:lpstr>Forward Merchant Prices, Natural Gas Prices and Market Heat Rates</vt:lpstr>
      <vt:lpstr>Counter Parties, Swap Contract and Exposure</vt:lpstr>
      <vt:lpstr>Orsted Exposure to Fixed Volume Swaps and CfD with Flexible Volumes</vt:lpstr>
      <vt:lpstr>Orsted Losses from Over-Hedging</vt:lpstr>
      <vt:lpstr>Resource Risk with Data from Orsted</vt:lpstr>
      <vt:lpstr>Offshore – wind speed and load factor reduction</vt:lpstr>
      <vt:lpstr>Onshore – wind speed and capacity factor reduction</vt:lpstr>
      <vt:lpstr>Data in 2024 versus Earlier Years</vt:lpstr>
      <vt:lpstr>Estimation of Production with Resource Study</vt:lpstr>
      <vt:lpstr>Aggregate Capacity Factor for Denmark</vt:lpstr>
      <vt:lpstr>Nightmare Graph and Missing the P90 – Fitch Report</vt:lpstr>
      <vt:lpstr>First Step on Resource Study – Match the Wind Speed and the Power Curve</vt:lpstr>
      <vt:lpstr>Selected Graphs of Historic Capacity Factors for Orsted Projects – Mean Reverting Case</vt:lpstr>
      <vt:lpstr>Drop Off in Capacity Factor for German Project</vt:lpstr>
      <vt:lpstr>Denmark Off-shore Projects</vt:lpstr>
      <vt:lpstr>Aggregate Data Masks Worrisome Trends</vt:lpstr>
      <vt:lpstr>Capacity Factor of On-Shore Wind Farms</vt:lpstr>
      <vt:lpstr>Another Comment from Earnings Call Transcripts</vt:lpstr>
      <vt:lpstr>Target Credit Rating</vt:lpstr>
      <vt:lpstr>Is Political Risk Higher in US or Nigeria</vt:lpstr>
      <vt:lpstr>In Defense of Project Finance</vt:lpstr>
      <vt:lpstr>M&amp;A Model for Renewable Electricity – Case 2</vt:lpstr>
      <vt:lpstr>Background on the M&amp;A Modelling Case</vt:lpstr>
      <vt:lpstr>Part 1 and Part 2 of M&amp;A Model Analysis</vt:lpstr>
      <vt:lpstr>A Bit of Background on Run of River Hydro</vt:lpstr>
      <vt:lpstr>Why you can Think of Run of River Hydro as Solar or Wind</vt:lpstr>
      <vt:lpstr>Diversion of River Called the Weir for Run-of-River Hydro</vt:lpstr>
      <vt:lpstr>Pictures of Run of River Hydro</vt:lpstr>
      <vt:lpstr>Hydro Production</vt:lpstr>
      <vt:lpstr>Flow Rate over a Period of Time (a Year)</vt:lpstr>
      <vt:lpstr>Review of Modelling Renewable Electricity Assets with FiT or PPA Agreements</vt:lpstr>
      <vt:lpstr>Model Review Part 1 – Summary of Suggested Valuation Approach</vt:lpstr>
      <vt:lpstr>Introduction to the M&amp;A Valuation Model</vt:lpstr>
      <vt:lpstr>Summary of Valuation as Presented </vt:lpstr>
      <vt:lpstr>Summary of Valuation with Additional Statistics</vt:lpstr>
      <vt:lpstr>Valuation Concepts and Triggering of the Earn Out</vt:lpstr>
      <vt:lpstr>Computation of Equity Cash Flow by Project</vt:lpstr>
      <vt:lpstr>Risks and Discount Rates</vt:lpstr>
      <vt:lpstr>Terminal Value, BOT and BOO</vt:lpstr>
      <vt:lpstr>Modelling Presentation and Issues</vt:lpstr>
      <vt:lpstr>Separate Project by Project Analysis and Alternative Valuation</vt:lpstr>
      <vt:lpstr>Alternative Presentation Project by Project – Timelines and Energy Production</vt:lpstr>
      <vt:lpstr>Alternative Presentation by Project – Revenues and Expenses with Actuals</vt:lpstr>
      <vt:lpstr>Presentation of Free Cash Flow, Project IRR, Enterprise Value and EV/EBITDA</vt:lpstr>
      <vt:lpstr>Cash Flow Patterns of Projects</vt:lpstr>
      <vt:lpstr>Summary, Valuation Issues and Further Modelling</vt:lpstr>
      <vt:lpstr>Template Project Model that Extracts from Database</vt:lpstr>
      <vt:lpstr>Creation of Multiple Project Sheets with Macro</vt:lpstr>
      <vt:lpstr>Summary of Enterprise and Equity Value</vt:lpstr>
      <vt:lpstr>Enterprise Value with Different Discount Rates and Probabilities</vt:lpstr>
      <vt:lpstr>Sensitivity to Capacity Factor</vt:lpstr>
      <vt:lpstr>Consolidation Model if Advising Seller</vt:lpstr>
      <vt:lpstr>Comments on the Modelling Practices of PE Firm</vt:lpstr>
      <vt:lpstr>Model Analysis with FAST Principles</vt:lpstr>
      <vt:lpstr>Flexibility – Adding New Projects</vt:lpstr>
      <vt:lpstr>Flexibility – Equations Across the Sheet</vt:lpstr>
      <vt:lpstr>Model Accuracy</vt:lpstr>
      <vt:lpstr>Model Structure</vt:lpstr>
      <vt:lpstr>Model Transparency</vt:lpstr>
      <vt:lpstr>Other More Advanced Financial Topics</vt:lpstr>
      <vt:lpstr>IRR and Assumption of Re-investment of Cash Flow at IRR Itself</vt:lpstr>
      <vt:lpstr>IRR and Assumption of Re-investment of Cash Flow at IRR Itself</vt:lpstr>
      <vt:lpstr>Alternatives to IRR that Do Not Work</vt:lpstr>
      <vt:lpstr>IRR with Changing WACC</vt:lpstr>
      <vt:lpstr>Upside from Re-financing and Equity versus Free Cash Flow</vt:lpstr>
      <vt:lpstr>Potential for Re-financing</vt:lpstr>
      <vt:lpstr>Value Drivers for Renewable Energy</vt:lpstr>
      <vt:lpstr>Weekly Solar Irradiation</vt:lpstr>
      <vt:lpstr>Spinning Reserve and Batteries</vt:lpstr>
      <vt:lpstr>Weekly Solar Irradiation</vt:lpstr>
      <vt:lpstr>Solar Patterns in Northern Nigeria</vt:lpstr>
      <vt:lpstr>Case 1: Pretend for One Hour the Sunlight Irradiation is 1000 Watts per M</vt:lpstr>
      <vt:lpstr>New Equity</vt:lpstr>
      <vt:lpstr>Sunrise Wind Project Finance in US Cancelled</vt:lpstr>
      <vt:lpstr>Focus on EBITDA – How much Capital Expenditures are Supporting the EBITDA</vt:lpstr>
      <vt:lpstr>Political Risk, Project Finance and Required Return</vt:lpstr>
      <vt:lpstr>Did Project Finance on Greater Changhua 2 (Taiwan)</vt:lpstr>
      <vt:lpstr>What does this mean</vt:lpstr>
      <vt:lpstr>Why Do Not Use FFO to Debt in Project Finance</vt:lpstr>
      <vt:lpstr>More Information after Problems</vt:lpstr>
      <vt:lpstr>US Problems</vt:lpstr>
      <vt:lpstr>FID and Risk Changes</vt:lpstr>
      <vt:lpstr>Inflation and Risk</vt:lpstr>
      <vt:lpstr>Farm Down and Changing Risk</vt:lpstr>
    </vt:vector>
  </TitlesOfParts>
  <Company>Euromoney Investor Plc.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 Alexi (UK)</dc:creator>
  <cp:lastModifiedBy>Edward Bodmer</cp:lastModifiedBy>
  <cp:revision>85</cp:revision>
  <cp:lastPrinted>2019-03-22T12:15:41Z</cp:lastPrinted>
  <dcterms:created xsi:type="dcterms:W3CDTF">2018-06-05T20:46:57Z</dcterms:created>
  <dcterms:modified xsi:type="dcterms:W3CDTF">2025-09-14T11:04:19Z</dcterms:modified>
</cp:coreProperties>
</file>